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8"/>
  </p:notesMasterIdLst>
  <p:sldIdLst>
    <p:sldId id="559" r:id="rId6"/>
    <p:sldId id="258" r:id="rId7"/>
    <p:sldId id="261" r:id="rId8"/>
    <p:sldId id="560" r:id="rId9"/>
    <p:sldId id="262" r:id="rId10"/>
    <p:sldId id="561" r:id="rId11"/>
    <p:sldId id="565" r:id="rId12"/>
    <p:sldId id="562" r:id="rId13"/>
    <p:sldId id="566" r:id="rId14"/>
    <p:sldId id="263" r:id="rId15"/>
    <p:sldId id="264" r:id="rId16"/>
    <p:sldId id="265" r:id="rId17"/>
    <p:sldId id="563" r:id="rId18"/>
    <p:sldId id="268" r:id="rId19"/>
    <p:sldId id="271" r:id="rId20"/>
    <p:sldId id="269" r:id="rId21"/>
    <p:sldId id="267" r:id="rId22"/>
    <p:sldId id="270" r:id="rId23"/>
    <p:sldId id="266" r:id="rId24"/>
    <p:sldId id="564" r:id="rId25"/>
    <p:sldId id="2145705518" r:id="rId26"/>
    <p:sldId id="2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53946B-634F-4329-8B63-F50C5B799EB9}">
          <p14:sldIdLst>
            <p14:sldId id="559"/>
          </p14:sldIdLst>
        </p14:section>
        <p14:section name="Overview/Schedule" id="{D61D5FF2-EBD4-4009-8332-A12D34BF991F}">
          <p14:sldIdLst>
            <p14:sldId id="258"/>
            <p14:sldId id="261"/>
            <p14:sldId id="560"/>
            <p14:sldId id="262"/>
            <p14:sldId id="561"/>
            <p14:sldId id="565"/>
            <p14:sldId id="562"/>
            <p14:sldId id="566"/>
            <p14:sldId id="263"/>
            <p14:sldId id="264"/>
          </p14:sldIdLst>
        </p14:section>
        <p14:section name="Revisions" id="{D3C1F9C7-8951-4984-B78F-CE00FCEEF334}">
          <p14:sldIdLst>
            <p14:sldId id="265"/>
            <p14:sldId id="563"/>
            <p14:sldId id="268"/>
            <p14:sldId id="271"/>
            <p14:sldId id="269"/>
            <p14:sldId id="267"/>
            <p14:sldId id="270"/>
            <p14:sldId id="266"/>
            <p14:sldId id="564"/>
            <p14:sldId id="2145705518"/>
            <p14:sldId id="27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9D6111-EDF5-8FD7-D25B-191D3D5F4EDA}" name="Nuckols, Ryan" initials="NR" userId="S::Ryan.Nuckols@dot.state.fl.us::e665253a-b994-4ed1-9ed7-b7821ed9b19d" providerId="AD"/>
  <p188:author id="{0CBC8720-AAC0-8D22-52BD-7A4665C7BCCA}" name="Garrett, Harrison" initials="GH" userId="S::Harrison.Garrett@kimley-horn.com::8693105d-55b4-42ee-b4ae-15974ef036a7" providerId="AD"/>
  <p188:author id="{21788C43-6A0D-6886-C274-4C3A17EF089E}" name="Nuckols, Ryan" initials="NR" userId="Nuckols, Ryan" providerId="None"/>
  <p188:author id="{AD710651-CFAC-882D-B53C-59962E283282}" name="Neidhart, Mike" initials="NM" userId="S::mike.neidhart@dot.state.fl.us::8135f22e-3f11-4c57-99ed-a93554401d24" providerId="AD"/>
  <p188:author id="{E0AD136F-5975-54DC-8A3B-F0183D123EA4}" name="Falcon, Macy" initials="FM" userId="S::Macy.Falcon@kimley-horn.com::3456d888-b943-44c6-9e68-0c09797a2f23" providerId="AD"/>
  <p188:author id="{29B5789C-C094-805E-A2C3-1DA078E6F137}" name="Jurewicz, Andrew" initials="JA" userId="S::andrew.jurewicz@kimley-horn.com::08c2a69e-7f28-4fac-9cb4-6ddf938ff3b7" providerId="AD"/>
  <p188:author id="{988D4AC6-3CC9-62FC-C9DB-D816EC4C9258}" name="Neidhart, Mike" initials="MN" userId="S::Mike.Neidhart@dot.state.fl.us::8135f22e-3f11-4c57-99ed-a93554401d24" providerId="AD"/>
  <p188:author id="{C87407E2-C244-EA5A-D583-374A6D1DC5C9}" name="Nuckols, Ryan" initials="NR" userId="S::Ryan.Nuckols@kimley-horn.com::b9712a78-ebaa-4463-a061-d761b04c1bd0" providerId="AD"/>
  <p188:author id="{947F3EF5-E0EF-12E3-119E-2D6A8F5468FC}" name="Cardenas, Andrea" initials="CA" userId="S::Andrea.Cardenas@kimley-horn.com::c6bda071-3d3e-4981-bc4e-95c8049299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denas, Andrea" initials="CA" lastIdx="1" clrIdx="0">
    <p:extLst>
      <p:ext uri="{19B8F6BF-5375-455C-9EA6-DF929625EA0E}">
        <p15:presenceInfo xmlns:p15="http://schemas.microsoft.com/office/powerpoint/2012/main" userId="S::Andrea.Cardenas@kimley-horn.com::c6bda071-3d3e-4981-bc4e-95c8049299f5" providerId="AD"/>
      </p:ext>
    </p:extLst>
  </p:cmAuthor>
  <p:cmAuthor id="2" name="Nuckols, Ryan" initials="NR" lastIdx="1" clrIdx="1">
    <p:extLst>
      <p:ext uri="{19B8F6BF-5375-455C-9EA6-DF929625EA0E}">
        <p15:presenceInfo xmlns:p15="http://schemas.microsoft.com/office/powerpoint/2012/main" userId="S::Ryan.Nuckols@kimley-horn.com::b9712a78-ebaa-4463-a061-d761b04c1b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DC58D"/>
    <a:srgbClr val="244A8A"/>
    <a:srgbClr val="DEECA8"/>
    <a:srgbClr val="33CCCC"/>
    <a:srgbClr val="065A66"/>
    <a:srgbClr val="B3D338"/>
    <a:srgbClr val="CCFFFF"/>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553" autoAdjust="0"/>
  </p:normalViewPr>
  <p:slideViewPr>
    <p:cSldViewPr snapToGrid="0">
      <p:cViewPr varScale="1">
        <p:scale>
          <a:sx n="85" d="100"/>
          <a:sy n="85" d="100"/>
        </p:scale>
        <p:origin x="14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on, Tiffany N" userId="S::tiffanyn.johnson@dot.state.fl.us::416f2078-745a-4d1b-9c76-6809570b735a" providerId="AD" clId="Web-{75958A91-6F13-9BA1-8F14-996FE5822C54}"/>
    <pc:docChg chg="mod sldOrd">
      <pc:chgData name="Johnson, Tiffany N" userId="S::tiffanyn.johnson@dot.state.fl.us::416f2078-745a-4d1b-9c76-6809570b735a" providerId="AD" clId="Web-{75958A91-6F13-9BA1-8F14-996FE5822C54}" dt="2025-11-07T20:35:27.350" v="1"/>
      <pc:docMkLst>
        <pc:docMk/>
      </pc:docMkLst>
      <pc:sldChg chg="ord">
        <pc:chgData name="Johnson, Tiffany N" userId="S::tiffanyn.johnson@dot.state.fl.us::416f2078-745a-4d1b-9c76-6809570b735a" providerId="AD" clId="Web-{75958A91-6F13-9BA1-8F14-996FE5822C54}" dt="2025-11-07T20:35:27.350" v="1"/>
        <pc:sldMkLst>
          <pc:docMk/>
          <pc:sldMk cId="3663334520" sldId="561"/>
        </pc:sldMkLst>
      </pc:sldChg>
    </pc:docChg>
  </pc:docChgLst>
  <pc:docChgLst>
    <pc:chgData name="Suttle, Adanis" userId="S::adanis.suttle@dot.state.fl.us::3acd9781-adb1-4450-86fa-4d573574ad24" providerId="AD" clId="Web-{6A2724AF-6921-BF7F-0E0F-4E754A76AE3E}"/>
    <pc:docChg chg="mod">
      <pc:chgData name="Suttle, Adanis" userId="S::adanis.suttle@dot.state.fl.us::3acd9781-adb1-4450-86fa-4d573574ad24" providerId="AD" clId="Web-{6A2724AF-6921-BF7F-0E0F-4E754A76AE3E}" dt="2025-11-11T14:47:50.244" v="0" actId="33475"/>
      <pc:docMkLst>
        <pc:docMk/>
      </pc:docMkLst>
    </pc:docChg>
  </pc:docChgLst>
  <pc:docChgLst>
    <pc:chgData name="Suttle, Adanis" userId="S::adanis.suttle@dot.state.fl.us::3acd9781-adb1-4450-86fa-4d573574ad24" providerId="AD" clId="Web-{728F18C8-4300-83E9-1DB2-FC2E75D3F893}"/>
    <pc:docChg chg="mod">
      <pc:chgData name="Suttle, Adanis" userId="S::adanis.suttle@dot.state.fl.us::3acd9781-adb1-4450-86fa-4d573574ad24" providerId="AD" clId="Web-{728F18C8-4300-83E9-1DB2-FC2E75D3F893}" dt="2025-11-12T19:17:58.259" v="0" actId="33475"/>
      <pc:docMkLst>
        <pc:docMk/>
      </pc:docMkLst>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A61552-E8C0-44C6-8D62-5256E06FE7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F76CB88-7293-4958-83D7-AD60FE901F81}">
      <dgm:prSet/>
      <dgm:spPr>
        <a:solidFill>
          <a:srgbClr val="244A8A"/>
        </a:solidFill>
      </dgm:spPr>
      <dgm:t>
        <a:bodyPr/>
        <a:lstStyle/>
        <a:p>
          <a:r>
            <a:rPr lang="en-US"/>
            <a:t>Introduction</a:t>
          </a:r>
        </a:p>
      </dgm:t>
    </dgm:pt>
    <dgm:pt modelId="{6EDBC8F2-EC3C-4F3D-BC21-C78C615FB5B9}" type="parTrans" cxnId="{3392CDB8-0D79-495F-8599-D03FB0A4FDB2}">
      <dgm:prSet/>
      <dgm:spPr/>
      <dgm:t>
        <a:bodyPr/>
        <a:lstStyle/>
        <a:p>
          <a:endParaRPr lang="en-US"/>
        </a:p>
      </dgm:t>
    </dgm:pt>
    <dgm:pt modelId="{4D65B143-0A33-4E42-830A-192CA1F1BDFD}" type="sibTrans" cxnId="{3392CDB8-0D79-495F-8599-D03FB0A4FDB2}">
      <dgm:prSet/>
      <dgm:spPr/>
      <dgm:t>
        <a:bodyPr/>
        <a:lstStyle/>
        <a:p>
          <a:endParaRPr lang="en-US"/>
        </a:p>
      </dgm:t>
    </dgm:pt>
    <dgm:pt modelId="{976A6EA6-342C-4E8E-8B5C-5F3138AA489B}">
      <dgm:prSet/>
      <dgm:spPr>
        <a:solidFill>
          <a:srgbClr val="244A8A"/>
        </a:solidFill>
      </dgm:spPr>
      <dgm:t>
        <a:bodyPr/>
        <a:lstStyle/>
        <a:p>
          <a:r>
            <a:rPr lang="en-US"/>
            <a:t>Organization and Management</a:t>
          </a:r>
        </a:p>
      </dgm:t>
    </dgm:pt>
    <dgm:pt modelId="{E5D9067B-F5CE-465B-955A-A9FCB256D782}" type="parTrans" cxnId="{3600E501-31E2-453A-9221-2099FD5446D7}">
      <dgm:prSet/>
      <dgm:spPr/>
      <dgm:t>
        <a:bodyPr/>
        <a:lstStyle/>
        <a:p>
          <a:endParaRPr lang="en-US"/>
        </a:p>
      </dgm:t>
    </dgm:pt>
    <dgm:pt modelId="{C9042F48-0803-4E9C-BAFA-E503EE9B035D}" type="sibTrans" cxnId="{3600E501-31E2-453A-9221-2099FD5446D7}">
      <dgm:prSet/>
      <dgm:spPr/>
      <dgm:t>
        <a:bodyPr/>
        <a:lstStyle/>
        <a:p>
          <a:endParaRPr lang="en-US"/>
        </a:p>
      </dgm:t>
    </dgm:pt>
    <dgm:pt modelId="{F98378E0-836C-41F7-8396-7C1BE5295E20}">
      <dgm:prSet/>
      <dgm:spPr>
        <a:solidFill>
          <a:srgbClr val="244A8A"/>
        </a:solidFill>
      </dgm:spPr>
      <dgm:t>
        <a:bodyPr/>
        <a:lstStyle/>
        <a:p>
          <a:r>
            <a:rPr lang="en-US"/>
            <a:t>Funding Tasks</a:t>
          </a:r>
        </a:p>
      </dgm:t>
    </dgm:pt>
    <dgm:pt modelId="{BE8A5BA8-DD58-4B25-BFE2-AFAB28A3858C}" type="parTrans" cxnId="{8C105672-095A-4DFF-9213-16178F025604}">
      <dgm:prSet/>
      <dgm:spPr/>
      <dgm:t>
        <a:bodyPr/>
        <a:lstStyle/>
        <a:p>
          <a:endParaRPr lang="en-US"/>
        </a:p>
      </dgm:t>
    </dgm:pt>
    <dgm:pt modelId="{3C20A40E-648A-41D5-88D1-9C116F0F3E1F}" type="sibTrans" cxnId="{8C105672-095A-4DFF-9213-16178F025604}">
      <dgm:prSet/>
      <dgm:spPr/>
      <dgm:t>
        <a:bodyPr/>
        <a:lstStyle/>
        <a:p>
          <a:endParaRPr lang="en-US"/>
        </a:p>
      </dgm:t>
    </dgm:pt>
    <dgm:pt modelId="{F5CA8A7A-8400-47B9-A219-E0D3B3FBC50D}">
      <dgm:prSet/>
      <dgm:spPr>
        <a:solidFill>
          <a:srgbClr val="244A8A"/>
        </a:solidFill>
      </dgm:spPr>
      <dgm:t>
        <a:bodyPr/>
        <a:lstStyle/>
        <a:p>
          <a:r>
            <a:rPr lang="en-US"/>
            <a:t>Budget Tables</a:t>
          </a:r>
        </a:p>
      </dgm:t>
    </dgm:pt>
    <dgm:pt modelId="{C261D6FA-F620-4F09-BDD7-C5E2AD8D22AD}" type="parTrans" cxnId="{6890174C-37C2-46D7-AB77-5A2D133FE162}">
      <dgm:prSet/>
      <dgm:spPr/>
      <dgm:t>
        <a:bodyPr/>
        <a:lstStyle/>
        <a:p>
          <a:endParaRPr lang="en-US"/>
        </a:p>
      </dgm:t>
    </dgm:pt>
    <dgm:pt modelId="{C896C81C-D7C6-423A-BF09-9FA800820014}" type="sibTrans" cxnId="{6890174C-37C2-46D7-AB77-5A2D133FE162}">
      <dgm:prSet/>
      <dgm:spPr/>
      <dgm:t>
        <a:bodyPr/>
        <a:lstStyle/>
        <a:p>
          <a:endParaRPr lang="en-US"/>
        </a:p>
      </dgm:t>
    </dgm:pt>
    <dgm:pt modelId="{21A33A0F-D73E-42DC-968B-AFD2C74ED85D}">
      <dgm:prSet/>
      <dgm:spPr>
        <a:solidFill>
          <a:srgbClr val="244A8A"/>
        </a:solidFill>
      </dgm:spPr>
      <dgm:t>
        <a:bodyPr/>
        <a:lstStyle/>
        <a:p>
          <a:r>
            <a:rPr lang="en-US"/>
            <a:t>Appendix</a:t>
          </a:r>
        </a:p>
      </dgm:t>
    </dgm:pt>
    <dgm:pt modelId="{B92334A7-AF22-4A5C-8DB6-E83E8B8CC7B6}" type="parTrans" cxnId="{20E66413-FAF2-408C-8B57-F323E0243978}">
      <dgm:prSet/>
      <dgm:spPr/>
      <dgm:t>
        <a:bodyPr/>
        <a:lstStyle/>
        <a:p>
          <a:endParaRPr lang="en-US"/>
        </a:p>
      </dgm:t>
    </dgm:pt>
    <dgm:pt modelId="{F842A2F4-5EFB-4F5E-B6DC-01EDD7BF6F46}" type="sibTrans" cxnId="{20E66413-FAF2-408C-8B57-F323E0243978}">
      <dgm:prSet/>
      <dgm:spPr/>
      <dgm:t>
        <a:bodyPr/>
        <a:lstStyle/>
        <a:p>
          <a:endParaRPr lang="en-US"/>
        </a:p>
      </dgm:t>
    </dgm:pt>
    <dgm:pt modelId="{6C1F4A65-F031-4B6C-9005-7AAD731C2364}" type="pres">
      <dgm:prSet presAssocID="{DFA61552-E8C0-44C6-8D62-5256E06FE7E4}" presName="linear" presStyleCnt="0">
        <dgm:presLayoutVars>
          <dgm:animLvl val="lvl"/>
          <dgm:resizeHandles val="exact"/>
        </dgm:presLayoutVars>
      </dgm:prSet>
      <dgm:spPr/>
    </dgm:pt>
    <dgm:pt modelId="{7D71667E-BF1E-4246-9584-C60728FF7132}" type="pres">
      <dgm:prSet presAssocID="{4F76CB88-7293-4958-83D7-AD60FE901F81}" presName="parentText" presStyleLbl="node1" presStyleIdx="0" presStyleCnt="5" custLinFactY="-5903" custLinFactNeighborY="-100000">
        <dgm:presLayoutVars>
          <dgm:chMax val="0"/>
          <dgm:bulletEnabled val="1"/>
        </dgm:presLayoutVars>
      </dgm:prSet>
      <dgm:spPr/>
    </dgm:pt>
    <dgm:pt modelId="{4F4FB582-4AD9-4FE5-A859-71B0D8D6F84E}" type="pres">
      <dgm:prSet presAssocID="{4D65B143-0A33-4E42-830A-192CA1F1BDFD}" presName="spacer" presStyleCnt="0"/>
      <dgm:spPr/>
    </dgm:pt>
    <dgm:pt modelId="{0F9AF8B6-A3CE-49B9-A443-EAB77513A0E1}" type="pres">
      <dgm:prSet presAssocID="{976A6EA6-342C-4E8E-8B5C-5F3138AA489B}" presName="parentText" presStyleLbl="node1" presStyleIdx="1" presStyleCnt="5">
        <dgm:presLayoutVars>
          <dgm:chMax val="0"/>
          <dgm:bulletEnabled val="1"/>
        </dgm:presLayoutVars>
      </dgm:prSet>
      <dgm:spPr/>
    </dgm:pt>
    <dgm:pt modelId="{089F2E78-8B82-40EB-9D32-38FB88480F84}" type="pres">
      <dgm:prSet presAssocID="{C9042F48-0803-4E9C-BAFA-E503EE9B035D}" presName="spacer" presStyleCnt="0"/>
      <dgm:spPr/>
    </dgm:pt>
    <dgm:pt modelId="{8A2EC349-DDBA-4EE5-977B-DF577463001C}" type="pres">
      <dgm:prSet presAssocID="{F98378E0-836C-41F7-8396-7C1BE5295E20}" presName="parentText" presStyleLbl="node1" presStyleIdx="2" presStyleCnt="5">
        <dgm:presLayoutVars>
          <dgm:chMax val="0"/>
          <dgm:bulletEnabled val="1"/>
        </dgm:presLayoutVars>
      </dgm:prSet>
      <dgm:spPr/>
    </dgm:pt>
    <dgm:pt modelId="{5E8F5042-ED52-4000-AC95-852116C873AB}" type="pres">
      <dgm:prSet presAssocID="{3C20A40E-648A-41D5-88D1-9C116F0F3E1F}" presName="spacer" presStyleCnt="0"/>
      <dgm:spPr/>
    </dgm:pt>
    <dgm:pt modelId="{665C7B59-61D4-49A4-9804-99B697DFBF04}" type="pres">
      <dgm:prSet presAssocID="{F5CA8A7A-8400-47B9-A219-E0D3B3FBC50D}" presName="parentText" presStyleLbl="node1" presStyleIdx="3" presStyleCnt="5">
        <dgm:presLayoutVars>
          <dgm:chMax val="0"/>
          <dgm:bulletEnabled val="1"/>
        </dgm:presLayoutVars>
      </dgm:prSet>
      <dgm:spPr/>
    </dgm:pt>
    <dgm:pt modelId="{E2424D53-B701-4713-AA3C-6F7341B446F4}" type="pres">
      <dgm:prSet presAssocID="{C896C81C-D7C6-423A-BF09-9FA800820014}" presName="spacer" presStyleCnt="0"/>
      <dgm:spPr/>
    </dgm:pt>
    <dgm:pt modelId="{69776D96-6AF7-4A7C-BE0D-2D0BECFEA11C}" type="pres">
      <dgm:prSet presAssocID="{21A33A0F-D73E-42DC-968B-AFD2C74ED85D}" presName="parentText" presStyleLbl="node1" presStyleIdx="4" presStyleCnt="5">
        <dgm:presLayoutVars>
          <dgm:chMax val="0"/>
          <dgm:bulletEnabled val="1"/>
        </dgm:presLayoutVars>
      </dgm:prSet>
      <dgm:spPr/>
    </dgm:pt>
  </dgm:ptLst>
  <dgm:cxnLst>
    <dgm:cxn modelId="{3600E501-31E2-453A-9221-2099FD5446D7}" srcId="{DFA61552-E8C0-44C6-8D62-5256E06FE7E4}" destId="{976A6EA6-342C-4E8E-8B5C-5F3138AA489B}" srcOrd="1" destOrd="0" parTransId="{E5D9067B-F5CE-465B-955A-A9FCB256D782}" sibTransId="{C9042F48-0803-4E9C-BAFA-E503EE9B035D}"/>
    <dgm:cxn modelId="{20E66413-FAF2-408C-8B57-F323E0243978}" srcId="{DFA61552-E8C0-44C6-8D62-5256E06FE7E4}" destId="{21A33A0F-D73E-42DC-968B-AFD2C74ED85D}" srcOrd="4" destOrd="0" parTransId="{B92334A7-AF22-4A5C-8DB6-E83E8B8CC7B6}" sibTransId="{F842A2F4-5EFB-4F5E-B6DC-01EDD7BF6F46}"/>
    <dgm:cxn modelId="{77E2731D-9994-4D4C-B366-B9D9BD370DD1}" type="presOf" srcId="{F5CA8A7A-8400-47B9-A219-E0D3B3FBC50D}" destId="{665C7B59-61D4-49A4-9804-99B697DFBF04}" srcOrd="0" destOrd="0" presId="urn:microsoft.com/office/officeart/2005/8/layout/vList2"/>
    <dgm:cxn modelId="{848DF96A-7874-4FCA-BC5B-17BE43BF8F15}" type="presOf" srcId="{F98378E0-836C-41F7-8396-7C1BE5295E20}" destId="{8A2EC349-DDBA-4EE5-977B-DF577463001C}" srcOrd="0" destOrd="0" presId="urn:microsoft.com/office/officeart/2005/8/layout/vList2"/>
    <dgm:cxn modelId="{6890174C-37C2-46D7-AB77-5A2D133FE162}" srcId="{DFA61552-E8C0-44C6-8D62-5256E06FE7E4}" destId="{F5CA8A7A-8400-47B9-A219-E0D3B3FBC50D}" srcOrd="3" destOrd="0" parTransId="{C261D6FA-F620-4F09-BDD7-C5E2AD8D22AD}" sibTransId="{C896C81C-D7C6-423A-BF09-9FA800820014}"/>
    <dgm:cxn modelId="{8C105672-095A-4DFF-9213-16178F025604}" srcId="{DFA61552-E8C0-44C6-8D62-5256E06FE7E4}" destId="{F98378E0-836C-41F7-8396-7C1BE5295E20}" srcOrd="2" destOrd="0" parTransId="{BE8A5BA8-DD58-4B25-BFE2-AFAB28A3858C}" sibTransId="{3C20A40E-648A-41D5-88D1-9C116F0F3E1F}"/>
    <dgm:cxn modelId="{D94E7774-D5AF-46DA-8DDA-5B77A48F838B}" type="presOf" srcId="{DFA61552-E8C0-44C6-8D62-5256E06FE7E4}" destId="{6C1F4A65-F031-4B6C-9005-7AAD731C2364}" srcOrd="0" destOrd="0" presId="urn:microsoft.com/office/officeart/2005/8/layout/vList2"/>
    <dgm:cxn modelId="{C31366AA-681C-4C88-90AA-DB7504FF0D74}" type="presOf" srcId="{21A33A0F-D73E-42DC-968B-AFD2C74ED85D}" destId="{69776D96-6AF7-4A7C-BE0D-2D0BECFEA11C}" srcOrd="0" destOrd="0" presId="urn:microsoft.com/office/officeart/2005/8/layout/vList2"/>
    <dgm:cxn modelId="{3392CDB8-0D79-495F-8599-D03FB0A4FDB2}" srcId="{DFA61552-E8C0-44C6-8D62-5256E06FE7E4}" destId="{4F76CB88-7293-4958-83D7-AD60FE901F81}" srcOrd="0" destOrd="0" parTransId="{6EDBC8F2-EC3C-4F3D-BC21-C78C615FB5B9}" sibTransId="{4D65B143-0A33-4E42-830A-192CA1F1BDFD}"/>
    <dgm:cxn modelId="{F11F3BD4-685F-45C3-9430-62C77C588365}" type="presOf" srcId="{4F76CB88-7293-4958-83D7-AD60FE901F81}" destId="{7D71667E-BF1E-4246-9584-C60728FF7132}" srcOrd="0" destOrd="0" presId="urn:microsoft.com/office/officeart/2005/8/layout/vList2"/>
    <dgm:cxn modelId="{FEEA57FC-6F9D-48E4-89EB-0DBA7C3567E9}" type="presOf" srcId="{976A6EA6-342C-4E8E-8B5C-5F3138AA489B}" destId="{0F9AF8B6-A3CE-49B9-A443-EAB77513A0E1}" srcOrd="0" destOrd="0" presId="urn:microsoft.com/office/officeart/2005/8/layout/vList2"/>
    <dgm:cxn modelId="{E3FE1C55-08D5-4FF2-B222-28C2462C7F80}" type="presParOf" srcId="{6C1F4A65-F031-4B6C-9005-7AAD731C2364}" destId="{7D71667E-BF1E-4246-9584-C60728FF7132}" srcOrd="0" destOrd="0" presId="urn:microsoft.com/office/officeart/2005/8/layout/vList2"/>
    <dgm:cxn modelId="{6F22FAFB-3365-4E5B-9AEE-D09612377D36}" type="presParOf" srcId="{6C1F4A65-F031-4B6C-9005-7AAD731C2364}" destId="{4F4FB582-4AD9-4FE5-A859-71B0D8D6F84E}" srcOrd="1" destOrd="0" presId="urn:microsoft.com/office/officeart/2005/8/layout/vList2"/>
    <dgm:cxn modelId="{2A86275F-B320-471F-BD7D-BC7FB7121037}" type="presParOf" srcId="{6C1F4A65-F031-4B6C-9005-7AAD731C2364}" destId="{0F9AF8B6-A3CE-49B9-A443-EAB77513A0E1}" srcOrd="2" destOrd="0" presId="urn:microsoft.com/office/officeart/2005/8/layout/vList2"/>
    <dgm:cxn modelId="{289F247D-D5E9-4FBA-A69E-E32818CA08B9}" type="presParOf" srcId="{6C1F4A65-F031-4B6C-9005-7AAD731C2364}" destId="{089F2E78-8B82-40EB-9D32-38FB88480F84}" srcOrd="3" destOrd="0" presId="urn:microsoft.com/office/officeart/2005/8/layout/vList2"/>
    <dgm:cxn modelId="{6F4E1659-2DCC-425A-994E-6B1ED20C7DF8}" type="presParOf" srcId="{6C1F4A65-F031-4B6C-9005-7AAD731C2364}" destId="{8A2EC349-DDBA-4EE5-977B-DF577463001C}" srcOrd="4" destOrd="0" presId="urn:microsoft.com/office/officeart/2005/8/layout/vList2"/>
    <dgm:cxn modelId="{EAF031F5-3120-4B2B-8D74-AE33BD53FF62}" type="presParOf" srcId="{6C1F4A65-F031-4B6C-9005-7AAD731C2364}" destId="{5E8F5042-ED52-4000-AC95-852116C873AB}" srcOrd="5" destOrd="0" presId="urn:microsoft.com/office/officeart/2005/8/layout/vList2"/>
    <dgm:cxn modelId="{D754DD6D-311D-483E-AF9C-FB3337D52CD4}" type="presParOf" srcId="{6C1F4A65-F031-4B6C-9005-7AAD731C2364}" destId="{665C7B59-61D4-49A4-9804-99B697DFBF04}" srcOrd="6" destOrd="0" presId="urn:microsoft.com/office/officeart/2005/8/layout/vList2"/>
    <dgm:cxn modelId="{FD3EA638-C792-41FF-9E22-4B9C193EC680}" type="presParOf" srcId="{6C1F4A65-F031-4B6C-9005-7AAD731C2364}" destId="{E2424D53-B701-4713-AA3C-6F7341B446F4}" srcOrd="7" destOrd="0" presId="urn:microsoft.com/office/officeart/2005/8/layout/vList2"/>
    <dgm:cxn modelId="{56AEAFD6-1C56-47C4-B7A5-419C84B78336}" type="presParOf" srcId="{6C1F4A65-F031-4B6C-9005-7AAD731C2364}" destId="{69776D96-6AF7-4A7C-BE0D-2D0BECFEA11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202ED02-C9AD-423F-A3DD-0CCA13C2DBE0}" type="doc">
      <dgm:prSet loTypeId="urn:microsoft.com/office/officeart/2005/8/layout/equation2" loCatId="relationship" qsTypeId="urn:microsoft.com/office/officeart/2005/8/quickstyle/simple1" qsCatId="simple" csTypeId="urn:microsoft.com/office/officeart/2005/8/colors/colorful5" csCatId="colorful" phldr="1"/>
      <dgm:spPr/>
    </dgm:pt>
    <dgm:pt modelId="{E60E1DE2-E47E-4ED8-B94C-B53583912A85}">
      <dgm:prSet phldrT="[Text]"/>
      <dgm:spPr>
        <a:solidFill>
          <a:srgbClr val="244A8A"/>
        </a:solidFill>
        <a:effectLst>
          <a:outerShdw blurRad="50800" dist="38100" dir="5400000" algn="t" rotWithShape="0">
            <a:prstClr val="black">
              <a:alpha val="14000"/>
            </a:prstClr>
          </a:outerShdw>
        </a:effectLst>
      </dgm:spPr>
      <dgm:t>
        <a:bodyPr/>
        <a:lstStyle/>
        <a:p>
          <a:r>
            <a:rPr lang="en-US" b="1"/>
            <a:t>Guide for development</a:t>
          </a:r>
        </a:p>
      </dgm:t>
    </dgm:pt>
    <dgm:pt modelId="{244D229A-2313-4C2F-87E9-AAEFE4F48C0F}" type="parTrans" cxnId="{D4192CAF-50D1-413A-A76D-49C682327341}">
      <dgm:prSet/>
      <dgm:spPr/>
      <dgm:t>
        <a:bodyPr/>
        <a:lstStyle/>
        <a:p>
          <a:endParaRPr lang="en-US"/>
        </a:p>
      </dgm:t>
    </dgm:pt>
    <dgm:pt modelId="{017148E5-4C2C-4B02-BE6D-1DE9FB30FADC}" type="sibTrans" cxnId="{D4192CAF-50D1-413A-A76D-49C682327341}">
      <dgm:prSet/>
      <dgm:spPr>
        <a:solidFill>
          <a:srgbClr val="4DC58D"/>
        </a:solidFill>
      </dgm:spPr>
      <dgm:t>
        <a:bodyPr/>
        <a:lstStyle/>
        <a:p>
          <a:endParaRPr lang="en-US"/>
        </a:p>
      </dgm:t>
    </dgm:pt>
    <dgm:pt modelId="{92EE1325-B510-42D5-89C6-EB04A008CDEB}">
      <dgm:prSet phldrT="[Text]"/>
      <dgm:spPr>
        <a:solidFill>
          <a:srgbClr val="4DC58D"/>
        </a:solidFill>
        <a:effectLst>
          <a:outerShdw blurRad="50800" dist="38100" dir="5400000" algn="t" rotWithShape="0">
            <a:prstClr val="black">
              <a:alpha val="14000"/>
            </a:prstClr>
          </a:outerShdw>
        </a:effectLst>
      </dgm:spPr>
      <dgm:t>
        <a:bodyPr/>
        <a:lstStyle/>
        <a:p>
          <a:r>
            <a:rPr lang="en-US" b="1"/>
            <a:t>Linked budget</a:t>
          </a:r>
          <a:br>
            <a:rPr lang="en-US" b="1"/>
          </a:br>
          <a:r>
            <a:rPr lang="en-US" b="1"/>
            <a:t>tables</a:t>
          </a:r>
        </a:p>
      </dgm:t>
    </dgm:pt>
    <dgm:pt modelId="{A6DDC486-F40E-4851-A693-9B0FFA8C4BE5}" type="parTrans" cxnId="{7B7FFC08-E6BA-4E30-8E36-59340CC364F0}">
      <dgm:prSet/>
      <dgm:spPr/>
      <dgm:t>
        <a:bodyPr/>
        <a:lstStyle/>
        <a:p>
          <a:endParaRPr lang="en-US"/>
        </a:p>
      </dgm:t>
    </dgm:pt>
    <dgm:pt modelId="{86E95301-5EA1-4FD6-94CD-F7A6E08E6221}" type="sibTrans" cxnId="{7B7FFC08-E6BA-4E30-8E36-59340CC364F0}">
      <dgm:prSet/>
      <dgm:spPr>
        <a:solidFill>
          <a:srgbClr val="065A66"/>
        </a:solidFill>
      </dgm:spPr>
      <dgm:t>
        <a:bodyPr/>
        <a:lstStyle/>
        <a:p>
          <a:endParaRPr lang="en-US"/>
        </a:p>
      </dgm:t>
    </dgm:pt>
    <dgm:pt modelId="{B3DFF89A-C791-4393-9122-FC0F8A523848}">
      <dgm:prSet phldrT="[Text]"/>
      <dgm:spPr>
        <a:solidFill>
          <a:srgbClr val="065A66"/>
        </a:solidFill>
      </dgm:spPr>
      <dgm:t>
        <a:bodyPr/>
        <a:lstStyle/>
        <a:p>
          <a:r>
            <a:rPr lang="en-US" b="1"/>
            <a:t>UPWP Template</a:t>
          </a:r>
        </a:p>
      </dgm:t>
    </dgm:pt>
    <dgm:pt modelId="{1A85A742-8972-4B61-80E7-DA76AABEB966}" type="parTrans" cxnId="{22914B1C-CC80-49BD-A100-FF091C7ADBA4}">
      <dgm:prSet/>
      <dgm:spPr/>
      <dgm:t>
        <a:bodyPr/>
        <a:lstStyle/>
        <a:p>
          <a:endParaRPr lang="en-US"/>
        </a:p>
      </dgm:t>
    </dgm:pt>
    <dgm:pt modelId="{A62C8AB7-022F-4D50-9B53-880CF743F95F}" type="sibTrans" cxnId="{22914B1C-CC80-49BD-A100-FF091C7ADBA4}">
      <dgm:prSet/>
      <dgm:spPr/>
      <dgm:t>
        <a:bodyPr/>
        <a:lstStyle/>
        <a:p>
          <a:endParaRPr lang="en-US"/>
        </a:p>
      </dgm:t>
    </dgm:pt>
    <dgm:pt modelId="{F213F8F8-EE28-4ABD-9821-FD6FE74EDD10}" type="pres">
      <dgm:prSet presAssocID="{F202ED02-C9AD-423F-A3DD-0CCA13C2DBE0}" presName="Name0" presStyleCnt="0">
        <dgm:presLayoutVars>
          <dgm:dir/>
          <dgm:resizeHandles val="exact"/>
        </dgm:presLayoutVars>
      </dgm:prSet>
      <dgm:spPr/>
    </dgm:pt>
    <dgm:pt modelId="{3ADF4048-007C-4846-BA2D-EBFC1359907B}" type="pres">
      <dgm:prSet presAssocID="{F202ED02-C9AD-423F-A3DD-0CCA13C2DBE0}" presName="vNodes" presStyleCnt="0"/>
      <dgm:spPr/>
    </dgm:pt>
    <dgm:pt modelId="{2EA91E65-9FE2-4834-8AFE-E187E78CF014}" type="pres">
      <dgm:prSet presAssocID="{E60E1DE2-E47E-4ED8-B94C-B53583912A85}" presName="node" presStyleLbl="node1" presStyleIdx="0" presStyleCnt="3">
        <dgm:presLayoutVars>
          <dgm:bulletEnabled val="1"/>
        </dgm:presLayoutVars>
      </dgm:prSet>
      <dgm:spPr/>
    </dgm:pt>
    <dgm:pt modelId="{654F85AD-6A7B-48E6-9830-93CE3DB7DA9A}" type="pres">
      <dgm:prSet presAssocID="{017148E5-4C2C-4B02-BE6D-1DE9FB30FADC}" presName="spacerT" presStyleCnt="0"/>
      <dgm:spPr/>
    </dgm:pt>
    <dgm:pt modelId="{99A0327A-33E0-4D57-935F-B8DE62E5981A}" type="pres">
      <dgm:prSet presAssocID="{017148E5-4C2C-4B02-BE6D-1DE9FB30FADC}" presName="sibTrans" presStyleLbl="sibTrans2D1" presStyleIdx="0" presStyleCnt="2"/>
      <dgm:spPr/>
    </dgm:pt>
    <dgm:pt modelId="{83452016-7E19-4182-8927-F0F1C91C14D1}" type="pres">
      <dgm:prSet presAssocID="{017148E5-4C2C-4B02-BE6D-1DE9FB30FADC}" presName="spacerB" presStyleCnt="0"/>
      <dgm:spPr/>
    </dgm:pt>
    <dgm:pt modelId="{A32828D1-BDB4-4A2C-B8E3-BA5371C86B40}" type="pres">
      <dgm:prSet presAssocID="{92EE1325-B510-42D5-89C6-EB04A008CDEB}" presName="node" presStyleLbl="node1" presStyleIdx="1" presStyleCnt="3">
        <dgm:presLayoutVars>
          <dgm:bulletEnabled val="1"/>
        </dgm:presLayoutVars>
      </dgm:prSet>
      <dgm:spPr/>
    </dgm:pt>
    <dgm:pt modelId="{FF5B9950-C49B-4594-A429-DCD83EE93ECF}" type="pres">
      <dgm:prSet presAssocID="{F202ED02-C9AD-423F-A3DD-0CCA13C2DBE0}" presName="sibTransLast" presStyleLbl="sibTrans2D1" presStyleIdx="1" presStyleCnt="2" custLinFactNeighborX="-10205"/>
      <dgm:spPr/>
    </dgm:pt>
    <dgm:pt modelId="{10193917-ECEF-4018-BC2D-0D9F272BF28D}" type="pres">
      <dgm:prSet presAssocID="{F202ED02-C9AD-423F-A3DD-0CCA13C2DBE0}" presName="connectorText" presStyleLbl="sibTrans2D1" presStyleIdx="1" presStyleCnt="2"/>
      <dgm:spPr/>
    </dgm:pt>
    <dgm:pt modelId="{330F46E3-4157-4B9C-84DD-143AFD775040}" type="pres">
      <dgm:prSet presAssocID="{F202ED02-C9AD-423F-A3DD-0CCA13C2DBE0}" presName="lastNode" presStyleLbl="node1" presStyleIdx="2" presStyleCnt="3">
        <dgm:presLayoutVars>
          <dgm:bulletEnabled val="1"/>
        </dgm:presLayoutVars>
      </dgm:prSet>
      <dgm:spPr/>
    </dgm:pt>
  </dgm:ptLst>
  <dgm:cxnLst>
    <dgm:cxn modelId="{7B7FFC08-E6BA-4E30-8E36-59340CC364F0}" srcId="{F202ED02-C9AD-423F-A3DD-0CCA13C2DBE0}" destId="{92EE1325-B510-42D5-89C6-EB04A008CDEB}" srcOrd="1" destOrd="0" parTransId="{A6DDC486-F40E-4851-A693-9B0FFA8C4BE5}" sibTransId="{86E95301-5EA1-4FD6-94CD-F7A6E08E6221}"/>
    <dgm:cxn modelId="{22914B1C-CC80-49BD-A100-FF091C7ADBA4}" srcId="{F202ED02-C9AD-423F-A3DD-0CCA13C2DBE0}" destId="{B3DFF89A-C791-4393-9122-FC0F8A523848}" srcOrd="2" destOrd="0" parTransId="{1A85A742-8972-4B61-80E7-DA76AABEB966}" sibTransId="{A62C8AB7-022F-4D50-9B53-880CF743F95F}"/>
    <dgm:cxn modelId="{DED5BF27-6746-4474-B680-3B8DA93E7B66}" type="presOf" srcId="{017148E5-4C2C-4B02-BE6D-1DE9FB30FADC}" destId="{99A0327A-33E0-4D57-935F-B8DE62E5981A}" srcOrd="0" destOrd="0" presId="urn:microsoft.com/office/officeart/2005/8/layout/equation2"/>
    <dgm:cxn modelId="{EBE23634-467C-4AEF-AB9A-CCACF7808FB9}" type="presOf" srcId="{E60E1DE2-E47E-4ED8-B94C-B53583912A85}" destId="{2EA91E65-9FE2-4834-8AFE-E187E78CF014}" srcOrd="0" destOrd="0" presId="urn:microsoft.com/office/officeart/2005/8/layout/equation2"/>
    <dgm:cxn modelId="{75E96E37-5567-44BD-A58B-861631F7453D}" type="presOf" srcId="{B3DFF89A-C791-4393-9122-FC0F8A523848}" destId="{330F46E3-4157-4B9C-84DD-143AFD775040}" srcOrd="0" destOrd="0" presId="urn:microsoft.com/office/officeart/2005/8/layout/equation2"/>
    <dgm:cxn modelId="{EE554587-F85D-4361-9AB3-5AE08C05610D}" type="presOf" srcId="{92EE1325-B510-42D5-89C6-EB04A008CDEB}" destId="{A32828D1-BDB4-4A2C-B8E3-BA5371C86B40}" srcOrd="0" destOrd="0" presId="urn:microsoft.com/office/officeart/2005/8/layout/equation2"/>
    <dgm:cxn modelId="{D4192CAF-50D1-413A-A76D-49C682327341}" srcId="{F202ED02-C9AD-423F-A3DD-0CCA13C2DBE0}" destId="{E60E1DE2-E47E-4ED8-B94C-B53583912A85}" srcOrd="0" destOrd="0" parTransId="{244D229A-2313-4C2F-87E9-AAEFE4F48C0F}" sibTransId="{017148E5-4C2C-4B02-BE6D-1DE9FB30FADC}"/>
    <dgm:cxn modelId="{9A54AED3-EB08-45F2-B8A5-5286D1365DDC}" type="presOf" srcId="{86E95301-5EA1-4FD6-94CD-F7A6E08E6221}" destId="{10193917-ECEF-4018-BC2D-0D9F272BF28D}" srcOrd="1" destOrd="0" presId="urn:microsoft.com/office/officeart/2005/8/layout/equation2"/>
    <dgm:cxn modelId="{746DCCE2-17A3-4D43-B803-538CC122671A}" type="presOf" srcId="{86E95301-5EA1-4FD6-94CD-F7A6E08E6221}" destId="{FF5B9950-C49B-4594-A429-DCD83EE93ECF}" srcOrd="0" destOrd="0" presId="urn:microsoft.com/office/officeart/2005/8/layout/equation2"/>
    <dgm:cxn modelId="{9DA548EA-A667-4266-9981-E845406075DE}" type="presOf" srcId="{F202ED02-C9AD-423F-A3DD-0CCA13C2DBE0}" destId="{F213F8F8-EE28-4ABD-9821-FD6FE74EDD10}" srcOrd="0" destOrd="0" presId="urn:microsoft.com/office/officeart/2005/8/layout/equation2"/>
    <dgm:cxn modelId="{C0D3C79F-6F0D-4EEE-A729-97109E18105C}" type="presParOf" srcId="{F213F8F8-EE28-4ABD-9821-FD6FE74EDD10}" destId="{3ADF4048-007C-4846-BA2D-EBFC1359907B}" srcOrd="0" destOrd="0" presId="urn:microsoft.com/office/officeart/2005/8/layout/equation2"/>
    <dgm:cxn modelId="{933C67DD-C85D-4690-9231-DFF60342EA2D}" type="presParOf" srcId="{3ADF4048-007C-4846-BA2D-EBFC1359907B}" destId="{2EA91E65-9FE2-4834-8AFE-E187E78CF014}" srcOrd="0" destOrd="0" presId="urn:microsoft.com/office/officeart/2005/8/layout/equation2"/>
    <dgm:cxn modelId="{882B33CA-99B3-4C13-8D90-F8D968ACF4B7}" type="presParOf" srcId="{3ADF4048-007C-4846-BA2D-EBFC1359907B}" destId="{654F85AD-6A7B-48E6-9830-93CE3DB7DA9A}" srcOrd="1" destOrd="0" presId="urn:microsoft.com/office/officeart/2005/8/layout/equation2"/>
    <dgm:cxn modelId="{8DED9D46-01DF-459F-96AC-81BBD928F421}" type="presParOf" srcId="{3ADF4048-007C-4846-BA2D-EBFC1359907B}" destId="{99A0327A-33E0-4D57-935F-B8DE62E5981A}" srcOrd="2" destOrd="0" presId="urn:microsoft.com/office/officeart/2005/8/layout/equation2"/>
    <dgm:cxn modelId="{6B55E935-7CDF-481B-870B-79862A467C21}" type="presParOf" srcId="{3ADF4048-007C-4846-BA2D-EBFC1359907B}" destId="{83452016-7E19-4182-8927-F0F1C91C14D1}" srcOrd="3" destOrd="0" presId="urn:microsoft.com/office/officeart/2005/8/layout/equation2"/>
    <dgm:cxn modelId="{F9F3DE30-1495-4452-9CB8-853966D06B64}" type="presParOf" srcId="{3ADF4048-007C-4846-BA2D-EBFC1359907B}" destId="{A32828D1-BDB4-4A2C-B8E3-BA5371C86B40}" srcOrd="4" destOrd="0" presId="urn:microsoft.com/office/officeart/2005/8/layout/equation2"/>
    <dgm:cxn modelId="{36EC7A0B-26D4-4D1D-A14A-E5EF49AE8618}" type="presParOf" srcId="{F213F8F8-EE28-4ABD-9821-FD6FE74EDD10}" destId="{FF5B9950-C49B-4594-A429-DCD83EE93ECF}" srcOrd="1" destOrd="0" presId="urn:microsoft.com/office/officeart/2005/8/layout/equation2"/>
    <dgm:cxn modelId="{D44A2345-6EF9-435B-AA05-295262683A18}" type="presParOf" srcId="{FF5B9950-C49B-4594-A429-DCD83EE93ECF}" destId="{10193917-ECEF-4018-BC2D-0D9F272BF28D}" srcOrd="0" destOrd="0" presId="urn:microsoft.com/office/officeart/2005/8/layout/equation2"/>
    <dgm:cxn modelId="{DB44345A-17F9-4658-9DC6-5096FC7A74B7}" type="presParOf" srcId="{F213F8F8-EE28-4ABD-9821-FD6FE74EDD10}" destId="{330F46E3-4157-4B9C-84DD-143AFD775040}"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492025-C5AF-4F80-A400-F631BF77631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B9F92CD-17A5-4105-8291-107C87C117B7}">
      <dgm:prSet/>
      <dgm:spPr>
        <a:solidFill>
          <a:srgbClr val="244A8A"/>
        </a:solidFill>
      </dgm:spPr>
      <dgm:t>
        <a:bodyPr/>
        <a:lstStyle/>
        <a:p>
          <a:r>
            <a:rPr lang="en-US"/>
            <a:t>Resources for Creating UPWP</a:t>
          </a:r>
        </a:p>
      </dgm:t>
    </dgm:pt>
    <dgm:pt modelId="{1E6FA7C2-3B88-407C-8DFE-FF2EAC342C14}" type="parTrans" cxnId="{61AB560C-6230-44C1-9208-EA0954387F1C}">
      <dgm:prSet/>
      <dgm:spPr/>
      <dgm:t>
        <a:bodyPr/>
        <a:lstStyle/>
        <a:p>
          <a:endParaRPr lang="en-US"/>
        </a:p>
      </dgm:t>
    </dgm:pt>
    <dgm:pt modelId="{BEB12817-8146-4304-89C5-60FD7BB6D5DB}" type="sibTrans" cxnId="{61AB560C-6230-44C1-9208-EA0954387F1C}">
      <dgm:prSet/>
      <dgm:spPr/>
      <dgm:t>
        <a:bodyPr/>
        <a:lstStyle/>
        <a:p>
          <a:endParaRPr lang="en-US"/>
        </a:p>
      </dgm:t>
    </dgm:pt>
    <dgm:pt modelId="{C20D4CCC-CA29-440E-AA07-C94DDD46D3C6}">
      <dgm:prSet/>
      <dgm:spPr/>
      <dgm:t>
        <a:bodyPr/>
        <a:lstStyle/>
        <a:p>
          <a:r>
            <a:rPr lang="en-US" dirty="0"/>
            <a:t>UPWP Budget Table Template</a:t>
          </a:r>
        </a:p>
      </dgm:t>
    </dgm:pt>
    <dgm:pt modelId="{150D0A87-C8ED-4ECB-87BF-1137BF7465FB}" type="parTrans" cxnId="{FC54711D-1F19-417B-A198-F53CB1129CAC}">
      <dgm:prSet/>
      <dgm:spPr/>
      <dgm:t>
        <a:bodyPr/>
        <a:lstStyle/>
        <a:p>
          <a:endParaRPr lang="en-US"/>
        </a:p>
      </dgm:t>
    </dgm:pt>
    <dgm:pt modelId="{7B1451C7-71E0-4DD5-A3FE-47CD2C6A50D9}" type="sibTrans" cxnId="{FC54711D-1F19-417B-A198-F53CB1129CAC}">
      <dgm:prSet/>
      <dgm:spPr/>
      <dgm:t>
        <a:bodyPr/>
        <a:lstStyle/>
        <a:p>
          <a:endParaRPr lang="en-US"/>
        </a:p>
      </dgm:t>
    </dgm:pt>
    <dgm:pt modelId="{296DCC4A-9117-4EB1-B721-CACAC2AA2341}">
      <dgm:prSet/>
      <dgm:spPr/>
      <dgm:t>
        <a:bodyPr/>
        <a:lstStyle/>
        <a:p>
          <a:r>
            <a:rPr lang="en-US" dirty="0"/>
            <a:t>Guide for UPWP Development</a:t>
          </a:r>
        </a:p>
      </dgm:t>
    </dgm:pt>
    <dgm:pt modelId="{7DD9CAF9-8DD2-4524-B9A8-AF80115E44C6}" type="parTrans" cxnId="{0BCE9B62-520D-46B4-BA67-90DE04659EB6}">
      <dgm:prSet/>
      <dgm:spPr/>
      <dgm:t>
        <a:bodyPr/>
        <a:lstStyle/>
        <a:p>
          <a:endParaRPr lang="en-US"/>
        </a:p>
      </dgm:t>
    </dgm:pt>
    <dgm:pt modelId="{F6DDB6A7-CA73-4335-99BC-2FD57FA8252B}" type="sibTrans" cxnId="{0BCE9B62-520D-46B4-BA67-90DE04659EB6}">
      <dgm:prSet/>
      <dgm:spPr/>
      <dgm:t>
        <a:bodyPr/>
        <a:lstStyle/>
        <a:p>
          <a:endParaRPr lang="en-US"/>
        </a:p>
      </dgm:t>
    </dgm:pt>
    <dgm:pt modelId="{DB948871-07B8-48DA-B620-9602DF2C8F93}">
      <dgm:prSet/>
      <dgm:spPr>
        <a:solidFill>
          <a:srgbClr val="4DC58D"/>
        </a:solidFill>
      </dgm:spPr>
      <dgm:t>
        <a:bodyPr/>
        <a:lstStyle/>
        <a:p>
          <a:r>
            <a:rPr lang="en-US"/>
            <a:t>UPWP Revisions</a:t>
          </a:r>
        </a:p>
      </dgm:t>
    </dgm:pt>
    <dgm:pt modelId="{E083A689-591C-4057-9DD0-A9226FFA0E41}" type="parTrans" cxnId="{AE82CAD8-50DF-44F8-9714-A6B7752447C7}">
      <dgm:prSet/>
      <dgm:spPr/>
      <dgm:t>
        <a:bodyPr/>
        <a:lstStyle/>
        <a:p>
          <a:endParaRPr lang="en-US"/>
        </a:p>
      </dgm:t>
    </dgm:pt>
    <dgm:pt modelId="{B9D5C7F2-B798-46DD-80E3-03955C85BF5C}" type="sibTrans" cxnId="{AE82CAD8-50DF-44F8-9714-A6B7752447C7}">
      <dgm:prSet/>
      <dgm:spPr/>
      <dgm:t>
        <a:bodyPr/>
        <a:lstStyle/>
        <a:p>
          <a:endParaRPr lang="en-US"/>
        </a:p>
      </dgm:t>
    </dgm:pt>
    <dgm:pt modelId="{260B5C58-0D82-461B-B403-12DB03170642}">
      <dgm:prSet/>
      <dgm:spPr/>
      <dgm:t>
        <a:bodyPr/>
        <a:lstStyle/>
        <a:p>
          <a:r>
            <a:rPr lang="en-US"/>
            <a:t>Amendments (Financial and Non-Financial) v. Modifications</a:t>
          </a:r>
        </a:p>
      </dgm:t>
    </dgm:pt>
    <dgm:pt modelId="{D96C28DD-262E-41C8-BC6B-BF239ACDEB61}" type="parTrans" cxnId="{997B4401-F7F7-40C0-9B9F-A3923531BA3C}">
      <dgm:prSet/>
      <dgm:spPr/>
      <dgm:t>
        <a:bodyPr/>
        <a:lstStyle/>
        <a:p>
          <a:endParaRPr lang="en-US"/>
        </a:p>
      </dgm:t>
    </dgm:pt>
    <dgm:pt modelId="{9602CD4F-BCA7-4BF1-AEA3-B3CE40A57D0D}" type="sibTrans" cxnId="{997B4401-F7F7-40C0-9B9F-A3923531BA3C}">
      <dgm:prSet/>
      <dgm:spPr/>
      <dgm:t>
        <a:bodyPr/>
        <a:lstStyle/>
        <a:p>
          <a:endParaRPr lang="en-US"/>
        </a:p>
      </dgm:t>
    </dgm:pt>
    <dgm:pt modelId="{E5DF2F86-630E-4F89-BF15-ED0A2D10F3F0}">
      <dgm:prSet/>
      <dgm:spPr/>
      <dgm:t>
        <a:bodyPr/>
        <a:lstStyle/>
        <a:p>
          <a:r>
            <a:rPr lang="en-US"/>
            <a:t>UPWP Revision Form and Guidance</a:t>
          </a:r>
        </a:p>
      </dgm:t>
    </dgm:pt>
    <dgm:pt modelId="{F6F53E8E-D582-43EF-8919-42D9054686B4}" type="parTrans" cxnId="{86DC7829-B55E-4DB2-AD4B-A9AA962DF8CD}">
      <dgm:prSet/>
      <dgm:spPr/>
      <dgm:t>
        <a:bodyPr/>
        <a:lstStyle/>
        <a:p>
          <a:endParaRPr lang="en-US"/>
        </a:p>
      </dgm:t>
    </dgm:pt>
    <dgm:pt modelId="{65132185-3280-4E18-9E6E-ECBD0167EB83}" type="sibTrans" cxnId="{86DC7829-B55E-4DB2-AD4B-A9AA962DF8CD}">
      <dgm:prSet/>
      <dgm:spPr/>
      <dgm:t>
        <a:bodyPr/>
        <a:lstStyle/>
        <a:p>
          <a:endParaRPr lang="en-US"/>
        </a:p>
      </dgm:t>
    </dgm:pt>
    <dgm:pt modelId="{F2ECCE51-B216-46F1-B2E4-6A710C8EF2C2}" type="pres">
      <dgm:prSet presAssocID="{9D492025-C5AF-4F80-A400-F631BF776312}" presName="linear" presStyleCnt="0">
        <dgm:presLayoutVars>
          <dgm:animLvl val="lvl"/>
          <dgm:resizeHandles val="exact"/>
        </dgm:presLayoutVars>
      </dgm:prSet>
      <dgm:spPr/>
    </dgm:pt>
    <dgm:pt modelId="{517E7779-5B97-4F4B-A3B8-7D61E0A0B1D9}" type="pres">
      <dgm:prSet presAssocID="{DB9F92CD-17A5-4105-8291-107C87C117B7}" presName="parentText" presStyleLbl="node1" presStyleIdx="0" presStyleCnt="2">
        <dgm:presLayoutVars>
          <dgm:chMax val="0"/>
          <dgm:bulletEnabled val="1"/>
        </dgm:presLayoutVars>
      </dgm:prSet>
      <dgm:spPr/>
    </dgm:pt>
    <dgm:pt modelId="{8E5B860E-AC30-4F27-8232-6EAB80019847}" type="pres">
      <dgm:prSet presAssocID="{DB9F92CD-17A5-4105-8291-107C87C117B7}" presName="childText" presStyleLbl="revTx" presStyleIdx="0" presStyleCnt="2">
        <dgm:presLayoutVars>
          <dgm:bulletEnabled val="1"/>
        </dgm:presLayoutVars>
      </dgm:prSet>
      <dgm:spPr/>
    </dgm:pt>
    <dgm:pt modelId="{4ECD0339-60D0-44A6-BB07-475663EC326E}" type="pres">
      <dgm:prSet presAssocID="{DB948871-07B8-48DA-B620-9602DF2C8F93}" presName="parentText" presStyleLbl="node1" presStyleIdx="1" presStyleCnt="2">
        <dgm:presLayoutVars>
          <dgm:chMax val="0"/>
          <dgm:bulletEnabled val="1"/>
        </dgm:presLayoutVars>
      </dgm:prSet>
      <dgm:spPr/>
    </dgm:pt>
    <dgm:pt modelId="{6DD4BC60-1578-4B5C-9756-D8E63378A81D}" type="pres">
      <dgm:prSet presAssocID="{DB948871-07B8-48DA-B620-9602DF2C8F93}" presName="childText" presStyleLbl="revTx" presStyleIdx="1" presStyleCnt="2">
        <dgm:presLayoutVars>
          <dgm:bulletEnabled val="1"/>
        </dgm:presLayoutVars>
      </dgm:prSet>
      <dgm:spPr/>
    </dgm:pt>
  </dgm:ptLst>
  <dgm:cxnLst>
    <dgm:cxn modelId="{997B4401-F7F7-40C0-9B9F-A3923531BA3C}" srcId="{DB948871-07B8-48DA-B620-9602DF2C8F93}" destId="{260B5C58-0D82-461B-B403-12DB03170642}" srcOrd="0" destOrd="0" parTransId="{D96C28DD-262E-41C8-BC6B-BF239ACDEB61}" sibTransId="{9602CD4F-BCA7-4BF1-AEA3-B3CE40A57D0D}"/>
    <dgm:cxn modelId="{61AB560C-6230-44C1-9208-EA0954387F1C}" srcId="{9D492025-C5AF-4F80-A400-F631BF776312}" destId="{DB9F92CD-17A5-4105-8291-107C87C117B7}" srcOrd="0" destOrd="0" parTransId="{1E6FA7C2-3B88-407C-8DFE-FF2EAC342C14}" sibTransId="{BEB12817-8146-4304-89C5-60FD7BB6D5DB}"/>
    <dgm:cxn modelId="{FB15980D-4DB8-4ECA-938E-B916E2956E20}" type="presOf" srcId="{E5DF2F86-630E-4F89-BF15-ED0A2D10F3F0}" destId="{6DD4BC60-1578-4B5C-9756-D8E63378A81D}" srcOrd="0" destOrd="1" presId="urn:microsoft.com/office/officeart/2005/8/layout/vList2"/>
    <dgm:cxn modelId="{FC54711D-1F19-417B-A198-F53CB1129CAC}" srcId="{DB9F92CD-17A5-4105-8291-107C87C117B7}" destId="{C20D4CCC-CA29-440E-AA07-C94DDD46D3C6}" srcOrd="0" destOrd="0" parTransId="{150D0A87-C8ED-4ECB-87BF-1137BF7465FB}" sibTransId="{7B1451C7-71E0-4DD5-A3FE-47CD2C6A50D9}"/>
    <dgm:cxn modelId="{86DC7829-B55E-4DB2-AD4B-A9AA962DF8CD}" srcId="{DB948871-07B8-48DA-B620-9602DF2C8F93}" destId="{E5DF2F86-630E-4F89-BF15-ED0A2D10F3F0}" srcOrd="1" destOrd="0" parTransId="{F6F53E8E-D582-43EF-8919-42D9054686B4}" sibTransId="{65132185-3280-4E18-9E6E-ECBD0167EB83}"/>
    <dgm:cxn modelId="{06E35262-A496-494D-BEAD-A8DFC8C8722A}" type="presOf" srcId="{9D492025-C5AF-4F80-A400-F631BF776312}" destId="{F2ECCE51-B216-46F1-B2E4-6A710C8EF2C2}" srcOrd="0" destOrd="0" presId="urn:microsoft.com/office/officeart/2005/8/layout/vList2"/>
    <dgm:cxn modelId="{0BCE9B62-520D-46B4-BA67-90DE04659EB6}" srcId="{DB9F92CD-17A5-4105-8291-107C87C117B7}" destId="{296DCC4A-9117-4EB1-B721-CACAC2AA2341}" srcOrd="1" destOrd="0" parTransId="{7DD9CAF9-8DD2-4524-B9A8-AF80115E44C6}" sibTransId="{F6DDB6A7-CA73-4335-99BC-2FD57FA8252B}"/>
    <dgm:cxn modelId="{A61C2F73-09E8-4D84-BEA2-27768D0B98E9}" type="presOf" srcId="{260B5C58-0D82-461B-B403-12DB03170642}" destId="{6DD4BC60-1578-4B5C-9756-D8E63378A81D}" srcOrd="0" destOrd="0" presId="urn:microsoft.com/office/officeart/2005/8/layout/vList2"/>
    <dgm:cxn modelId="{386FE177-93C7-4FB8-90A1-0BA6A3B2EEF4}" type="presOf" srcId="{C20D4CCC-CA29-440E-AA07-C94DDD46D3C6}" destId="{8E5B860E-AC30-4F27-8232-6EAB80019847}" srcOrd="0" destOrd="0" presId="urn:microsoft.com/office/officeart/2005/8/layout/vList2"/>
    <dgm:cxn modelId="{C8AC9594-ED16-447F-AA12-E62A7D21BECE}" type="presOf" srcId="{296DCC4A-9117-4EB1-B721-CACAC2AA2341}" destId="{8E5B860E-AC30-4F27-8232-6EAB80019847}" srcOrd="0" destOrd="1" presId="urn:microsoft.com/office/officeart/2005/8/layout/vList2"/>
    <dgm:cxn modelId="{DF65B4D1-60F1-4C55-900B-59661424C2DA}" type="presOf" srcId="{DB9F92CD-17A5-4105-8291-107C87C117B7}" destId="{517E7779-5B97-4F4B-A3B8-7D61E0A0B1D9}" srcOrd="0" destOrd="0" presId="urn:microsoft.com/office/officeart/2005/8/layout/vList2"/>
    <dgm:cxn modelId="{AE82CAD8-50DF-44F8-9714-A6B7752447C7}" srcId="{9D492025-C5AF-4F80-A400-F631BF776312}" destId="{DB948871-07B8-48DA-B620-9602DF2C8F93}" srcOrd="1" destOrd="0" parTransId="{E083A689-591C-4057-9DD0-A9226FFA0E41}" sibTransId="{B9D5C7F2-B798-46DD-80E3-03955C85BF5C}"/>
    <dgm:cxn modelId="{D478C9EB-187D-445D-BCB4-5675DE91319B}" type="presOf" srcId="{DB948871-07B8-48DA-B620-9602DF2C8F93}" destId="{4ECD0339-60D0-44A6-BB07-475663EC326E}" srcOrd="0" destOrd="0" presId="urn:microsoft.com/office/officeart/2005/8/layout/vList2"/>
    <dgm:cxn modelId="{9D26C540-98DB-4C03-BFB2-601B3FBE45D5}" type="presParOf" srcId="{F2ECCE51-B216-46F1-B2E4-6A710C8EF2C2}" destId="{517E7779-5B97-4F4B-A3B8-7D61E0A0B1D9}" srcOrd="0" destOrd="0" presId="urn:microsoft.com/office/officeart/2005/8/layout/vList2"/>
    <dgm:cxn modelId="{29809772-E1C2-4DF7-9358-AB974ABDB352}" type="presParOf" srcId="{F2ECCE51-B216-46F1-B2E4-6A710C8EF2C2}" destId="{8E5B860E-AC30-4F27-8232-6EAB80019847}" srcOrd="1" destOrd="0" presId="urn:microsoft.com/office/officeart/2005/8/layout/vList2"/>
    <dgm:cxn modelId="{838C544E-55DB-4E55-BC33-7E816C3668FF}" type="presParOf" srcId="{F2ECCE51-B216-46F1-B2E4-6A710C8EF2C2}" destId="{4ECD0339-60D0-44A6-BB07-475663EC326E}" srcOrd="2" destOrd="0" presId="urn:microsoft.com/office/officeart/2005/8/layout/vList2"/>
    <dgm:cxn modelId="{8FFDC240-3F1B-49BA-BFFE-81D060ED4CC0}" type="presParOf" srcId="{F2ECCE51-B216-46F1-B2E4-6A710C8EF2C2}" destId="{6DD4BC60-1578-4B5C-9756-D8E63378A81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71667E-BF1E-4246-9584-C60728FF7132}">
      <dsp:nvSpPr>
        <dsp:cNvPr id="0" name=""/>
        <dsp:cNvSpPr/>
      </dsp:nvSpPr>
      <dsp:spPr>
        <a:xfrm>
          <a:off x="0" y="0"/>
          <a:ext cx="10515600" cy="791505"/>
        </a:xfrm>
        <a:prstGeom prst="roundRect">
          <a:avLst/>
        </a:prstGeom>
        <a:solidFill>
          <a:srgbClr val="244A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Introduction</a:t>
          </a:r>
        </a:p>
      </dsp:txBody>
      <dsp:txXfrm>
        <a:off x="38638" y="38638"/>
        <a:ext cx="10438324" cy="714229"/>
      </dsp:txXfrm>
    </dsp:sp>
    <dsp:sp modelId="{0F9AF8B6-A3CE-49B9-A443-EAB77513A0E1}">
      <dsp:nvSpPr>
        <dsp:cNvPr id="0" name=""/>
        <dsp:cNvSpPr/>
      </dsp:nvSpPr>
      <dsp:spPr>
        <a:xfrm>
          <a:off x="0" y="893371"/>
          <a:ext cx="10515600" cy="791505"/>
        </a:xfrm>
        <a:prstGeom prst="roundRect">
          <a:avLst/>
        </a:prstGeom>
        <a:solidFill>
          <a:srgbClr val="244A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Organization and Management</a:t>
          </a:r>
        </a:p>
      </dsp:txBody>
      <dsp:txXfrm>
        <a:off x="38638" y="932009"/>
        <a:ext cx="10438324" cy="714229"/>
      </dsp:txXfrm>
    </dsp:sp>
    <dsp:sp modelId="{8A2EC349-DDBA-4EE5-977B-DF577463001C}">
      <dsp:nvSpPr>
        <dsp:cNvPr id="0" name=""/>
        <dsp:cNvSpPr/>
      </dsp:nvSpPr>
      <dsp:spPr>
        <a:xfrm>
          <a:off x="0" y="1779916"/>
          <a:ext cx="10515600" cy="791505"/>
        </a:xfrm>
        <a:prstGeom prst="roundRect">
          <a:avLst/>
        </a:prstGeom>
        <a:solidFill>
          <a:srgbClr val="244A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Funding Tasks</a:t>
          </a:r>
        </a:p>
      </dsp:txBody>
      <dsp:txXfrm>
        <a:off x="38638" y="1818554"/>
        <a:ext cx="10438324" cy="714229"/>
      </dsp:txXfrm>
    </dsp:sp>
    <dsp:sp modelId="{665C7B59-61D4-49A4-9804-99B697DFBF04}">
      <dsp:nvSpPr>
        <dsp:cNvPr id="0" name=""/>
        <dsp:cNvSpPr/>
      </dsp:nvSpPr>
      <dsp:spPr>
        <a:xfrm>
          <a:off x="0" y="2666461"/>
          <a:ext cx="10515600" cy="791505"/>
        </a:xfrm>
        <a:prstGeom prst="roundRect">
          <a:avLst/>
        </a:prstGeom>
        <a:solidFill>
          <a:srgbClr val="244A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Budget Tables</a:t>
          </a:r>
        </a:p>
      </dsp:txBody>
      <dsp:txXfrm>
        <a:off x="38638" y="2705099"/>
        <a:ext cx="10438324" cy="714229"/>
      </dsp:txXfrm>
    </dsp:sp>
    <dsp:sp modelId="{69776D96-6AF7-4A7C-BE0D-2D0BECFEA11C}">
      <dsp:nvSpPr>
        <dsp:cNvPr id="0" name=""/>
        <dsp:cNvSpPr/>
      </dsp:nvSpPr>
      <dsp:spPr>
        <a:xfrm>
          <a:off x="0" y="3553006"/>
          <a:ext cx="10515600" cy="791505"/>
        </a:xfrm>
        <a:prstGeom prst="roundRect">
          <a:avLst/>
        </a:prstGeom>
        <a:solidFill>
          <a:srgbClr val="244A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Appendix</a:t>
          </a:r>
        </a:p>
      </dsp:txBody>
      <dsp:txXfrm>
        <a:off x="38638" y="3591644"/>
        <a:ext cx="10438324" cy="7142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91E65-9FE2-4834-8AFE-E187E78CF014}">
      <dsp:nvSpPr>
        <dsp:cNvPr id="0" name=""/>
        <dsp:cNvSpPr/>
      </dsp:nvSpPr>
      <dsp:spPr>
        <a:xfrm>
          <a:off x="383096" y="1475"/>
          <a:ext cx="1483195" cy="1483195"/>
        </a:xfrm>
        <a:prstGeom prst="ellipse">
          <a:avLst/>
        </a:prstGeom>
        <a:solidFill>
          <a:srgbClr val="244A8A"/>
        </a:solidFill>
        <a:ln w="12700" cap="flat" cmpd="sng" algn="ctr">
          <a:solidFill>
            <a:schemeClr val="lt1">
              <a:hueOff val="0"/>
              <a:satOff val="0"/>
              <a:lumOff val="0"/>
              <a:alphaOff val="0"/>
            </a:schemeClr>
          </a:solidFill>
          <a:prstDash val="solid"/>
          <a:miter lim="800000"/>
        </a:ln>
        <a:effectLst>
          <a:outerShdw blurRad="50800" dist="38100" dir="5400000" algn="t" rotWithShape="0">
            <a:prstClr val="black">
              <a:alpha val="14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Guide for development</a:t>
          </a:r>
        </a:p>
      </dsp:txBody>
      <dsp:txXfrm>
        <a:off x="600305" y="218684"/>
        <a:ext cx="1048777" cy="1048777"/>
      </dsp:txXfrm>
    </dsp:sp>
    <dsp:sp modelId="{99A0327A-33E0-4D57-935F-B8DE62E5981A}">
      <dsp:nvSpPr>
        <dsp:cNvPr id="0" name=""/>
        <dsp:cNvSpPr/>
      </dsp:nvSpPr>
      <dsp:spPr>
        <a:xfrm>
          <a:off x="694567" y="1605106"/>
          <a:ext cx="860253" cy="860253"/>
        </a:xfrm>
        <a:prstGeom prst="mathPlus">
          <a:avLst/>
        </a:prstGeom>
        <a:solidFill>
          <a:srgbClr val="4DC58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808594" y="1934067"/>
        <a:ext cx="632199" cy="202331"/>
      </dsp:txXfrm>
    </dsp:sp>
    <dsp:sp modelId="{A32828D1-BDB4-4A2C-B8E3-BA5371C86B40}">
      <dsp:nvSpPr>
        <dsp:cNvPr id="0" name=""/>
        <dsp:cNvSpPr/>
      </dsp:nvSpPr>
      <dsp:spPr>
        <a:xfrm>
          <a:off x="383096" y="2585795"/>
          <a:ext cx="1483195" cy="1483195"/>
        </a:xfrm>
        <a:prstGeom prst="ellipse">
          <a:avLst/>
        </a:prstGeom>
        <a:solidFill>
          <a:srgbClr val="4DC58D"/>
        </a:solidFill>
        <a:ln w="12700" cap="flat" cmpd="sng" algn="ctr">
          <a:solidFill>
            <a:schemeClr val="lt1">
              <a:hueOff val="0"/>
              <a:satOff val="0"/>
              <a:lumOff val="0"/>
              <a:alphaOff val="0"/>
            </a:schemeClr>
          </a:solidFill>
          <a:prstDash val="solid"/>
          <a:miter lim="800000"/>
        </a:ln>
        <a:effectLst>
          <a:outerShdw blurRad="50800" dist="38100" dir="5400000" algn="t" rotWithShape="0">
            <a:prstClr val="black">
              <a:alpha val="14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Linked budget</a:t>
          </a:r>
          <a:br>
            <a:rPr lang="en-US" sz="1400" b="1" kern="1200"/>
          </a:br>
          <a:r>
            <a:rPr lang="en-US" sz="1400" b="1" kern="1200"/>
            <a:t>tables</a:t>
          </a:r>
        </a:p>
      </dsp:txBody>
      <dsp:txXfrm>
        <a:off x="600305" y="2803004"/>
        <a:ext cx="1048777" cy="1048777"/>
      </dsp:txXfrm>
    </dsp:sp>
    <dsp:sp modelId="{FF5B9950-C49B-4594-A429-DCD83EE93ECF}">
      <dsp:nvSpPr>
        <dsp:cNvPr id="0" name=""/>
        <dsp:cNvSpPr/>
      </dsp:nvSpPr>
      <dsp:spPr>
        <a:xfrm>
          <a:off x="2040639" y="1759358"/>
          <a:ext cx="471656" cy="551748"/>
        </a:xfrm>
        <a:prstGeom prst="rightArrow">
          <a:avLst>
            <a:gd name="adj1" fmla="val 60000"/>
            <a:gd name="adj2" fmla="val 50000"/>
          </a:avLst>
        </a:prstGeom>
        <a:solidFill>
          <a:srgbClr val="065A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040639" y="1869708"/>
        <a:ext cx="330159" cy="331048"/>
      </dsp:txXfrm>
    </dsp:sp>
    <dsp:sp modelId="{330F46E3-4157-4B9C-84DD-143AFD775040}">
      <dsp:nvSpPr>
        <dsp:cNvPr id="0" name=""/>
        <dsp:cNvSpPr/>
      </dsp:nvSpPr>
      <dsp:spPr>
        <a:xfrm>
          <a:off x="2756209" y="552037"/>
          <a:ext cx="2966391" cy="2966391"/>
        </a:xfrm>
        <a:prstGeom prst="ellipse">
          <a:avLst/>
        </a:prstGeom>
        <a:solidFill>
          <a:srgbClr val="065A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a:t>UPWP Template</a:t>
          </a:r>
        </a:p>
      </dsp:txBody>
      <dsp:txXfrm>
        <a:off x="3190627" y="986455"/>
        <a:ext cx="2097555" cy="20975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7E7779-5B97-4F4B-A3B8-7D61E0A0B1D9}">
      <dsp:nvSpPr>
        <dsp:cNvPr id="0" name=""/>
        <dsp:cNvSpPr/>
      </dsp:nvSpPr>
      <dsp:spPr>
        <a:xfrm>
          <a:off x="0" y="139868"/>
          <a:ext cx="10515600" cy="959400"/>
        </a:xfrm>
        <a:prstGeom prst="roundRect">
          <a:avLst/>
        </a:prstGeom>
        <a:solidFill>
          <a:srgbClr val="244A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Resources for Creating UPWP</a:t>
          </a:r>
        </a:p>
      </dsp:txBody>
      <dsp:txXfrm>
        <a:off x="46834" y="186702"/>
        <a:ext cx="10421932" cy="865732"/>
      </dsp:txXfrm>
    </dsp:sp>
    <dsp:sp modelId="{8E5B860E-AC30-4F27-8232-6EAB80019847}">
      <dsp:nvSpPr>
        <dsp:cNvPr id="0" name=""/>
        <dsp:cNvSpPr/>
      </dsp:nvSpPr>
      <dsp:spPr>
        <a:xfrm>
          <a:off x="0" y="1099269"/>
          <a:ext cx="105156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dirty="0"/>
            <a:t>UPWP Budget Table Template</a:t>
          </a:r>
        </a:p>
        <a:p>
          <a:pPr marL="285750" lvl="1" indent="-285750" algn="l" defTabSz="1377950">
            <a:lnSpc>
              <a:spcPct val="90000"/>
            </a:lnSpc>
            <a:spcBef>
              <a:spcPct val="0"/>
            </a:spcBef>
            <a:spcAft>
              <a:spcPct val="20000"/>
            </a:spcAft>
            <a:buChar char="•"/>
          </a:pPr>
          <a:r>
            <a:rPr lang="en-US" sz="3100" kern="1200" dirty="0"/>
            <a:t>Guide for UPWP Development</a:t>
          </a:r>
        </a:p>
      </dsp:txBody>
      <dsp:txXfrm>
        <a:off x="0" y="1099269"/>
        <a:ext cx="10515600" cy="1076400"/>
      </dsp:txXfrm>
    </dsp:sp>
    <dsp:sp modelId="{4ECD0339-60D0-44A6-BB07-475663EC326E}">
      <dsp:nvSpPr>
        <dsp:cNvPr id="0" name=""/>
        <dsp:cNvSpPr/>
      </dsp:nvSpPr>
      <dsp:spPr>
        <a:xfrm>
          <a:off x="0" y="2175669"/>
          <a:ext cx="10515600" cy="959400"/>
        </a:xfrm>
        <a:prstGeom prst="roundRect">
          <a:avLst/>
        </a:prstGeom>
        <a:solidFill>
          <a:srgbClr val="4DC5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UPWP Revisions</a:t>
          </a:r>
        </a:p>
      </dsp:txBody>
      <dsp:txXfrm>
        <a:off x="46834" y="2222503"/>
        <a:ext cx="10421932" cy="865732"/>
      </dsp:txXfrm>
    </dsp:sp>
    <dsp:sp modelId="{6DD4BC60-1578-4B5C-9756-D8E63378A81D}">
      <dsp:nvSpPr>
        <dsp:cNvPr id="0" name=""/>
        <dsp:cNvSpPr/>
      </dsp:nvSpPr>
      <dsp:spPr>
        <a:xfrm>
          <a:off x="0" y="3135069"/>
          <a:ext cx="105156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a:t>Amendments (Financial and Non-Financial) v. Modifications</a:t>
          </a:r>
        </a:p>
        <a:p>
          <a:pPr marL="285750" lvl="1" indent="-285750" algn="l" defTabSz="1377950">
            <a:lnSpc>
              <a:spcPct val="90000"/>
            </a:lnSpc>
            <a:spcBef>
              <a:spcPct val="0"/>
            </a:spcBef>
            <a:spcAft>
              <a:spcPct val="20000"/>
            </a:spcAft>
            <a:buChar char="•"/>
          </a:pPr>
          <a:r>
            <a:rPr lang="en-US" sz="3100" kern="1200"/>
            <a:t>UPWP Revision Form and Guidance</a:t>
          </a:r>
        </a:p>
      </dsp:txBody>
      <dsp:txXfrm>
        <a:off x="0" y="3135069"/>
        <a:ext cx="10515600" cy="10764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73957-4F1F-4CAE-B4E4-16027F02FCAE}"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066183-494F-48EA-AA7B-0C0AA4D1824E}" type="slidenum">
              <a:rPr lang="en-US" smtClean="0"/>
              <a:t>‹#›</a:t>
            </a:fld>
            <a:endParaRPr lang="en-US"/>
          </a:p>
        </p:txBody>
      </p:sp>
    </p:spTree>
    <p:extLst>
      <p:ext uri="{BB962C8B-B14F-4D97-AF65-F5344CB8AC3E}">
        <p14:creationId xmlns:p14="http://schemas.microsoft.com/office/powerpoint/2010/main" val="734768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2B0A10-6CCD-44B8-ADDC-B8A3B3A8A373}" type="slidenum">
              <a:rPr lang="en-US" smtClean="0"/>
              <a:pPr/>
              <a:t>1</a:t>
            </a:fld>
            <a:endParaRPr lang="en-US"/>
          </a:p>
        </p:txBody>
      </p:sp>
    </p:spTree>
    <p:extLst>
      <p:ext uri="{BB962C8B-B14F-4D97-AF65-F5344CB8AC3E}">
        <p14:creationId xmlns:p14="http://schemas.microsoft.com/office/powerpoint/2010/main" val="2475626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C6066183-494F-48EA-AA7B-0C0AA4D1824E}" type="slidenum">
              <a:rPr lang="en-US" smtClean="0"/>
              <a:t>13</a:t>
            </a:fld>
            <a:endParaRPr lang="en-US"/>
          </a:p>
        </p:txBody>
      </p:sp>
    </p:spTree>
    <p:extLst>
      <p:ext uri="{BB962C8B-B14F-4D97-AF65-F5344CB8AC3E}">
        <p14:creationId xmlns:p14="http://schemas.microsoft.com/office/powerpoint/2010/main" val="2312208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Changes the FHWA or FTA approved budget </a:t>
            </a:r>
            <a:br>
              <a:rPr lang="en-US" b="0" dirty="0">
                <a:cs typeface="+mn-lt"/>
              </a:rPr>
            </a:br>
            <a:r>
              <a:rPr lang="en-US" b="0" dirty="0"/>
              <a:t>or</a:t>
            </a:r>
          </a:p>
          <a:p>
            <a:r>
              <a:rPr lang="en-US" b="0" dirty="0"/>
              <a:t>Changes the scope of the FHWA or FTA work task(s) </a:t>
            </a:r>
            <a:br>
              <a:rPr lang="en-US" b="0" dirty="0">
                <a:cs typeface="+mn-lt"/>
              </a:rPr>
            </a:br>
            <a:r>
              <a:rPr lang="en-US" b="0" dirty="0"/>
              <a:t>or</a:t>
            </a:r>
          </a:p>
          <a:p>
            <a:r>
              <a:rPr lang="en-US" b="0" dirty="0"/>
              <a:t>Add or delete a work task(s)</a:t>
            </a:r>
          </a:p>
          <a:p>
            <a:r>
              <a:rPr lang="en-US" b="0" dirty="0"/>
              <a:t>UPWP Amendments require an AMENDMENT to the MPO Agreement as well.</a:t>
            </a:r>
          </a:p>
          <a:p>
            <a:endParaRPr lang="en-US" b="0" dirty="0"/>
          </a:p>
          <a:p>
            <a:r>
              <a:rPr lang="en-US" b="0" dirty="0"/>
              <a:t>UPWP Amendment requires:</a:t>
            </a:r>
            <a:endParaRPr lang="en-US" b="0" dirty="0">
              <a:cs typeface="Calibri"/>
            </a:endParaRPr>
          </a:p>
          <a:p>
            <a:r>
              <a:rPr lang="en-US" b="0" dirty="0"/>
              <a:t>•MPO complete UPWP Revision form</a:t>
            </a:r>
          </a:p>
          <a:p>
            <a:r>
              <a:rPr lang="en-US" b="0" dirty="0"/>
              <a:t>•MPO board approves Amendment and forwards:  Revision form, Board Minutes/resolution, original &amp; proposed task page from UPWP &amp; original &amp; proposed UPWP budget tables to District Liaison</a:t>
            </a:r>
          </a:p>
          <a:p>
            <a:r>
              <a:rPr lang="en-US" b="0" dirty="0"/>
              <a:t>•District Liaison approves Amendment</a:t>
            </a:r>
          </a:p>
          <a:p>
            <a:r>
              <a:rPr lang="en-US" b="0" dirty="0"/>
              <a:t>•FHWA or FTA (which ever agency is appropriate) approves the Amendment</a:t>
            </a:r>
          </a:p>
          <a:p>
            <a:endParaRPr lang="en-US"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C6066183-494F-48EA-AA7B-0C0AA4D1824E}" type="slidenum">
              <a:rPr lang="en-US" smtClean="0"/>
              <a:t>14</a:t>
            </a:fld>
            <a:endParaRPr lang="en-US"/>
          </a:p>
        </p:txBody>
      </p:sp>
    </p:spTree>
    <p:extLst>
      <p:ext uri="{BB962C8B-B14F-4D97-AF65-F5344CB8AC3E}">
        <p14:creationId xmlns:p14="http://schemas.microsoft.com/office/powerpoint/2010/main" val="2321966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latin typeface="+mn-lt"/>
              </a:rPr>
              <a:t>Increases the FHWA or FTA approved budget</a:t>
            </a:r>
          </a:p>
          <a:p>
            <a:pPr marL="171450" lvl="0" indent="-171450">
              <a:buFont typeface="Arial" panose="020B0604020202020204" pitchFamily="34" charset="0"/>
              <a:buChar char="•"/>
            </a:pPr>
            <a:r>
              <a:rPr lang="en-US" b="0" dirty="0">
                <a:latin typeface="+mn-lt"/>
              </a:rPr>
              <a:t>A transfer between tasks/sub-tasks that exceeds a combined amount equal or greater than $100,000 OR 10% of the total budget, whichever is more restrictive</a:t>
            </a:r>
          </a:p>
          <a:p>
            <a:pPr marL="171450" lvl="0" indent="-171450">
              <a:buFont typeface="Arial" panose="020B0604020202020204" pitchFamily="34" charset="0"/>
              <a:buChar char="•"/>
            </a:pPr>
            <a:r>
              <a:rPr lang="en-US" b="0" dirty="0">
                <a:latin typeface="+mn-lt"/>
              </a:rPr>
              <a:t>Reducing the budget of a task/sub-task more than 50 percent, or to the point a task/sub-task could not be accomplished as it was originally approved</a:t>
            </a:r>
          </a:p>
          <a:p>
            <a:pPr marL="171450" indent="-171450">
              <a:buFont typeface="Arial" panose="020B0604020202020204" pitchFamily="34" charset="0"/>
              <a:buChar char="•"/>
            </a:pPr>
            <a:r>
              <a:rPr lang="en-US" b="0" dirty="0">
                <a:latin typeface="+mn-lt"/>
              </a:rPr>
              <a:t>Changes the scope of the FHWA or FTA work task(s)</a:t>
            </a:r>
          </a:p>
          <a:p>
            <a:pPr marL="171450" indent="-171450">
              <a:buFont typeface="Arial" panose="020B0604020202020204" pitchFamily="34" charset="0"/>
              <a:buChar char="•"/>
            </a:pPr>
            <a:r>
              <a:rPr lang="en-US" b="0" dirty="0">
                <a:latin typeface="+mn-lt"/>
              </a:rPr>
              <a:t>Add or delete a work task(s)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000000"/>
                </a:solidFill>
                <a:latin typeface="+mn-lt"/>
              </a:rPr>
              <a:t>Including costs that require prior approval (e.g. capital and equipment purchases $5,000 and above per unit cost)</a:t>
            </a:r>
            <a:endParaRPr lang="en-US" b="0" dirty="0">
              <a:latin typeface="+mn-lt"/>
            </a:endParaRPr>
          </a:p>
          <a:p>
            <a:endParaRPr lang="en-US" b="1" dirty="0">
              <a:latin typeface="+mn-lt"/>
            </a:endParaRPr>
          </a:p>
          <a:p>
            <a:r>
              <a:rPr lang="en-US" b="0" dirty="0">
                <a:latin typeface="+mn-lt"/>
              </a:rPr>
              <a:t>UPWP Amendments require an AMENDMENT to the MPO Agreement as well.</a:t>
            </a:r>
          </a:p>
        </p:txBody>
      </p:sp>
      <p:sp>
        <p:nvSpPr>
          <p:cNvPr id="4" name="Slide Number Placeholder 3"/>
          <p:cNvSpPr>
            <a:spLocks noGrp="1"/>
          </p:cNvSpPr>
          <p:nvPr>
            <p:ph type="sldNum" sz="quarter" idx="5"/>
          </p:nvPr>
        </p:nvSpPr>
        <p:spPr/>
        <p:txBody>
          <a:bodyPr/>
          <a:lstStyle/>
          <a:p>
            <a:fld id="{C6066183-494F-48EA-AA7B-0C0AA4D1824E}" type="slidenum">
              <a:rPr lang="en-US" smtClean="0"/>
              <a:t>15</a:t>
            </a:fld>
            <a:endParaRPr lang="en-US"/>
          </a:p>
        </p:txBody>
      </p:sp>
    </p:spTree>
    <p:extLst>
      <p:ext uri="{BB962C8B-B14F-4D97-AF65-F5344CB8AC3E}">
        <p14:creationId xmlns:p14="http://schemas.microsoft.com/office/powerpoint/2010/main" val="3661619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Do not change the financial amount</a:t>
            </a:r>
          </a:p>
          <a:p>
            <a:r>
              <a:rPr lang="en-US" sz="1200" dirty="0">
                <a:latin typeface="+mn-lt"/>
              </a:rPr>
              <a:t>Examples include: </a:t>
            </a:r>
          </a:p>
          <a:p>
            <a:pPr algn="l"/>
            <a:endParaRPr lang="en-US" sz="1200" b="0" i="0" u="none" strike="noStrike" baseline="0" dirty="0">
              <a:solidFill>
                <a:srgbClr val="000000"/>
              </a:solidFill>
              <a:latin typeface="+mn-lt"/>
            </a:endParaRPr>
          </a:p>
          <a:p>
            <a:pPr marL="285750" indent="-285750">
              <a:buFont typeface="Arial" panose="020B0604020202020204" pitchFamily="34" charset="0"/>
              <a:buChar char="•"/>
            </a:pPr>
            <a:r>
              <a:rPr lang="en-US" sz="1200" b="0" i="0" u="none" strike="noStrike" baseline="0" dirty="0">
                <a:solidFill>
                  <a:srgbClr val="000000"/>
                </a:solidFill>
                <a:latin typeface="+mn-lt"/>
              </a:rPr>
              <a:t>Change in the scope or objective of the program or task</a:t>
            </a:r>
          </a:p>
          <a:p>
            <a:pPr marL="285750" indent="-285750">
              <a:buFont typeface="Arial" panose="020B0604020202020204" pitchFamily="34" charset="0"/>
              <a:buChar char="•"/>
            </a:pPr>
            <a:r>
              <a:rPr lang="en-US" sz="1200" b="0" i="0" u="none" strike="noStrike" baseline="0" dirty="0">
                <a:solidFill>
                  <a:srgbClr val="000000"/>
                </a:solidFill>
                <a:latin typeface="+mn-lt"/>
              </a:rPr>
              <a:t>Change in key person (Executive Director)</a:t>
            </a:r>
          </a:p>
          <a:p>
            <a:pPr marL="285750" indent="-285750">
              <a:buFont typeface="Arial" panose="020B0604020202020204" pitchFamily="34" charset="0"/>
              <a:buChar char="•"/>
            </a:pPr>
            <a:r>
              <a:rPr lang="en-US" sz="1200" b="0" i="0" u="none" strike="noStrike" baseline="0" dirty="0">
                <a:solidFill>
                  <a:srgbClr val="000000"/>
                </a:solidFill>
                <a:latin typeface="+mn-lt"/>
              </a:rPr>
              <a:t>Extension of the period of performance past the approved work program period</a:t>
            </a:r>
          </a:p>
          <a:p>
            <a:pPr marL="285750" indent="-285750">
              <a:buFont typeface="Arial" panose="020B0604020202020204" pitchFamily="34" charset="0"/>
              <a:buChar char="•"/>
            </a:pPr>
            <a:r>
              <a:rPr lang="en-US" sz="1200" b="0" i="0" u="none" strike="noStrike" baseline="0" dirty="0">
                <a:solidFill>
                  <a:srgbClr val="000000"/>
                </a:solidFill>
                <a:latin typeface="+mn-lt"/>
              </a:rPr>
              <a:t>Sub awarding, transferring, or contracting out any of the activities in the UPWP</a:t>
            </a:r>
          </a:p>
          <a:p>
            <a:pPr marL="285750" indent="-285750">
              <a:buFont typeface="Arial" panose="020B0604020202020204" pitchFamily="34" charset="0"/>
              <a:buChar char="•"/>
            </a:pPr>
            <a:r>
              <a:rPr lang="en-US" sz="1200" b="0" i="0" u="none" strike="noStrike" baseline="0" dirty="0">
                <a:solidFill>
                  <a:srgbClr val="000000"/>
                </a:solidFill>
                <a:latin typeface="+mn-lt"/>
              </a:rPr>
              <a:t>Disengaging from a project for more than 3 months, or a 25 percent reduction in time devoted to the project by the approved project director or principal investigator</a:t>
            </a:r>
          </a:p>
        </p:txBody>
      </p:sp>
      <p:sp>
        <p:nvSpPr>
          <p:cNvPr id="4" name="Slide Number Placeholder 3"/>
          <p:cNvSpPr>
            <a:spLocks noGrp="1"/>
          </p:cNvSpPr>
          <p:nvPr>
            <p:ph type="sldNum" sz="quarter" idx="5"/>
          </p:nvPr>
        </p:nvSpPr>
        <p:spPr/>
        <p:txBody>
          <a:bodyPr/>
          <a:lstStyle/>
          <a:p>
            <a:fld id="{C6066183-494F-48EA-AA7B-0C0AA4D1824E}" type="slidenum">
              <a:rPr lang="en-US" smtClean="0"/>
              <a:t>16</a:t>
            </a:fld>
            <a:endParaRPr lang="en-US"/>
          </a:p>
        </p:txBody>
      </p:sp>
    </p:spTree>
    <p:extLst>
      <p:ext uri="{BB962C8B-B14F-4D97-AF65-F5344CB8AC3E}">
        <p14:creationId xmlns:p14="http://schemas.microsoft.com/office/powerpoint/2010/main" val="192153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UPWP Amendment requires:</a:t>
            </a:r>
            <a:endParaRPr lang="en-US" dirty="0">
              <a:cs typeface="Calibri"/>
            </a:endParaRPr>
          </a:p>
          <a:p>
            <a:pPr marL="171450" indent="-171450">
              <a:buFont typeface="Arial" panose="020B0604020202020204" pitchFamily="34" charset="0"/>
              <a:buChar char="•"/>
            </a:pPr>
            <a:r>
              <a:rPr lang="en-US" b="0" dirty="0"/>
              <a:t>MPO complete UPWP Revision form</a:t>
            </a:r>
          </a:p>
          <a:p>
            <a:pPr marL="171450" indent="-171450">
              <a:buFont typeface="Arial" panose="020B0604020202020204" pitchFamily="34" charset="0"/>
              <a:buChar char="•"/>
            </a:pPr>
            <a:r>
              <a:rPr lang="en-US" b="0" dirty="0"/>
              <a:t>MPO board approves Amendment and forwards:  Revision form, Board Minutes/resolution, original &amp; proposed task page from UPWP &amp; original &amp; proposed UPWP budget tables to District Liaison</a:t>
            </a:r>
          </a:p>
          <a:p>
            <a:pPr marL="171450" indent="-171450">
              <a:buFont typeface="Arial" panose="020B0604020202020204" pitchFamily="34" charset="0"/>
              <a:buChar char="•"/>
            </a:pPr>
            <a:r>
              <a:rPr lang="en-US" b="0" dirty="0"/>
              <a:t>District Liaison approves Amendment</a:t>
            </a:r>
          </a:p>
          <a:p>
            <a:pPr marL="171450" indent="-171450">
              <a:buFont typeface="Arial" panose="020B0604020202020204" pitchFamily="34" charset="0"/>
              <a:buChar char="•"/>
            </a:pPr>
            <a:r>
              <a:rPr lang="en-US" b="0" dirty="0"/>
              <a:t>FHWA or FTA (which ever agency is appropriate) approves the Amendment</a:t>
            </a:r>
          </a:p>
          <a:p>
            <a:pPr marL="171450" indent="-171450">
              <a:buFont typeface="Arial" panose="020B0604020202020204" pitchFamily="34" charset="0"/>
              <a:buChar char="•"/>
            </a:pPr>
            <a:r>
              <a:rPr lang="en-US" b="0" dirty="0"/>
              <a:t>Supporting documentation (including revised pages</a:t>
            </a:r>
            <a:r>
              <a:rPr lang="en-US" dirty="0"/>
              <a:t>)</a:t>
            </a:r>
          </a:p>
          <a:p>
            <a:pPr marL="628650" lvl="1" indent="-171450">
              <a:buFont typeface="Arial" panose="020B0604020202020204" pitchFamily="34" charset="0"/>
              <a:buChar char="•"/>
            </a:pPr>
            <a:r>
              <a:rPr lang="en-US" b="0" dirty="0">
                <a:cs typeface="Calibri"/>
              </a:rPr>
              <a:t>Original and proposed Task Pages (including task budget tables)</a:t>
            </a:r>
          </a:p>
          <a:p>
            <a:pPr marL="628650" lvl="1" indent="-171450">
              <a:buFont typeface="Arial" panose="020B0604020202020204" pitchFamily="34" charset="0"/>
              <a:buChar char="•"/>
            </a:pPr>
            <a:r>
              <a:rPr lang="en-US" b="0" dirty="0">
                <a:cs typeface="Calibri"/>
              </a:rPr>
              <a:t>Fund Summary Budget Table</a:t>
            </a:r>
          </a:p>
          <a:p>
            <a:pPr marL="628650" lvl="1" indent="-171450">
              <a:buFont typeface="Arial" panose="020B0604020202020204" pitchFamily="34" charset="0"/>
              <a:buChar char="•"/>
            </a:pPr>
            <a:r>
              <a:rPr lang="en-US" b="0" dirty="0">
                <a:cs typeface="Calibri"/>
              </a:rPr>
              <a:t>Agency Participation Budget Table</a:t>
            </a:r>
          </a:p>
          <a:p>
            <a:pPr marL="628650" lvl="1" indent="-171450">
              <a:buFont typeface="Arial" panose="020B0604020202020204" pitchFamily="34" charset="0"/>
              <a:buChar char="•"/>
            </a:pPr>
            <a:r>
              <a:rPr lang="en-US" b="0" dirty="0">
                <a:cs typeface="Calibri"/>
              </a:rPr>
              <a:t>Signed Cost Certification</a:t>
            </a:r>
          </a:p>
          <a:p>
            <a:pPr marL="628650" lvl="1" indent="-171450">
              <a:buFont typeface="Arial" panose="020B0604020202020204" pitchFamily="34" charset="0"/>
              <a:buChar char="•"/>
            </a:pPr>
            <a:r>
              <a:rPr lang="en-US" b="0" dirty="0">
                <a:cs typeface="Calibri"/>
              </a:rPr>
              <a:t>MPO Meeting Agenda</a:t>
            </a:r>
          </a:p>
          <a:p>
            <a:pPr marL="628650" lvl="1" indent="-171450">
              <a:buFont typeface="Arial" panose="020B0604020202020204" pitchFamily="34" charset="0"/>
              <a:buChar char="•"/>
            </a:pPr>
            <a:r>
              <a:rPr lang="en-US" b="0" dirty="0">
                <a:cs typeface="Calibri"/>
              </a:rPr>
              <a:t>TIP modification</a:t>
            </a:r>
          </a:p>
          <a:p>
            <a:endParaRPr lang="en-US" b="1" dirty="0">
              <a:cs typeface="Calibri"/>
            </a:endParaRPr>
          </a:p>
        </p:txBody>
      </p:sp>
      <p:sp>
        <p:nvSpPr>
          <p:cNvPr id="4" name="Slide Number Placeholder 3"/>
          <p:cNvSpPr>
            <a:spLocks noGrp="1"/>
          </p:cNvSpPr>
          <p:nvPr>
            <p:ph type="sldNum" sz="quarter" idx="5"/>
          </p:nvPr>
        </p:nvSpPr>
        <p:spPr/>
        <p:txBody>
          <a:bodyPr/>
          <a:lstStyle/>
          <a:p>
            <a:fld id="{C6066183-494F-48EA-AA7B-0C0AA4D1824E}" type="slidenum">
              <a:rPr lang="en-US" smtClean="0"/>
              <a:t>17</a:t>
            </a:fld>
            <a:endParaRPr lang="en-US"/>
          </a:p>
        </p:txBody>
      </p:sp>
    </p:spTree>
    <p:extLst>
      <p:ext uri="{BB962C8B-B14F-4D97-AF65-F5344CB8AC3E}">
        <p14:creationId xmlns:p14="http://schemas.microsoft.com/office/powerpoint/2010/main" val="1874613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UPWP Modifications do not:</a:t>
            </a:r>
          </a:p>
          <a:p>
            <a:pPr marL="171450" indent="-171450">
              <a:buFont typeface="Arial" panose="020B0604020202020204" pitchFamily="34" charset="0"/>
              <a:buChar char="•"/>
            </a:pPr>
            <a:r>
              <a:rPr lang="en-US" dirty="0"/>
              <a:t>Change the FHWA or FTA approved budget</a:t>
            </a:r>
          </a:p>
          <a:p>
            <a:pPr marL="171450" indent="-171450">
              <a:buFont typeface="Arial" panose="020B0604020202020204" pitchFamily="34" charset="0"/>
              <a:buChar char="•"/>
            </a:pPr>
            <a:r>
              <a:rPr lang="en-US" dirty="0"/>
              <a:t>Change the scope of the FHWA or FTA work task(s) </a:t>
            </a:r>
            <a:endParaRPr lang="en-US" dirty="0">
              <a:cs typeface="+mn-lt"/>
            </a:endParaRPr>
          </a:p>
          <a:p>
            <a:pPr marL="171450" indent="-171450">
              <a:buFont typeface="Arial" panose="020B0604020202020204" pitchFamily="34" charset="0"/>
              <a:buChar char="•"/>
            </a:pPr>
            <a:r>
              <a:rPr lang="en-US" dirty="0"/>
              <a:t>Add or delete a work task(s)</a:t>
            </a:r>
          </a:p>
        </p:txBody>
      </p:sp>
      <p:sp>
        <p:nvSpPr>
          <p:cNvPr id="4" name="Slide Number Placeholder 3"/>
          <p:cNvSpPr>
            <a:spLocks noGrp="1"/>
          </p:cNvSpPr>
          <p:nvPr>
            <p:ph type="sldNum" sz="quarter" idx="5"/>
          </p:nvPr>
        </p:nvSpPr>
        <p:spPr/>
        <p:txBody>
          <a:bodyPr/>
          <a:lstStyle/>
          <a:p>
            <a:fld id="{C6066183-494F-48EA-AA7B-0C0AA4D1824E}" type="slidenum">
              <a:rPr lang="en-US" smtClean="0"/>
              <a:t>18</a:t>
            </a:fld>
            <a:endParaRPr lang="en-US"/>
          </a:p>
        </p:txBody>
      </p:sp>
    </p:spTree>
    <p:extLst>
      <p:ext uri="{BB962C8B-B14F-4D97-AF65-F5344CB8AC3E}">
        <p14:creationId xmlns:p14="http://schemas.microsoft.com/office/powerpoint/2010/main" val="2378701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UPWP Modifications requires:</a:t>
            </a:r>
          </a:p>
          <a:p>
            <a:pPr marL="171450" indent="-171450">
              <a:buFont typeface="Arial" panose="020B0604020202020204" pitchFamily="34" charset="0"/>
              <a:buChar char="•"/>
            </a:pPr>
            <a:r>
              <a:rPr lang="en-US" dirty="0">
                <a:cs typeface="Calibri"/>
              </a:rPr>
              <a:t>MPO complete UPWP Revision form</a:t>
            </a:r>
          </a:p>
          <a:p>
            <a:pPr marL="171450" indent="-171450">
              <a:buFont typeface="Arial" panose="020B0604020202020204" pitchFamily="34" charset="0"/>
              <a:buChar char="•"/>
            </a:pPr>
            <a:r>
              <a:rPr lang="en-US" dirty="0">
                <a:cs typeface="Calibri"/>
              </a:rPr>
              <a:t>Identification of pages that were revised (included with revision form)</a:t>
            </a:r>
          </a:p>
          <a:p>
            <a:pPr marL="171450" indent="-171450">
              <a:buFont typeface="Arial" panose="020B0604020202020204" pitchFamily="34" charset="0"/>
              <a:buChar char="•"/>
            </a:pPr>
            <a:r>
              <a:rPr lang="en-US" dirty="0">
                <a:cs typeface="Calibri"/>
              </a:rPr>
              <a:t>Notification from the MPO to the District Liaison of the change</a:t>
            </a:r>
          </a:p>
          <a:p>
            <a:pPr marL="171450" indent="-171450">
              <a:buFont typeface="Arial" panose="020B0604020202020204" pitchFamily="34" charset="0"/>
              <a:buChar char="•"/>
            </a:pPr>
            <a:r>
              <a:rPr lang="en-US" dirty="0">
                <a:cs typeface="Calibri"/>
              </a:rPr>
              <a:t>Notification from District Liaison to FHWA of the change (District Liaison forward notice to FHWA)</a:t>
            </a: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US" dirty="0">
                <a:cs typeface="Calibri"/>
              </a:rPr>
              <a:t>No formal approval is required</a:t>
            </a:r>
          </a:p>
          <a:p>
            <a:endParaRPr lang="en-US" b="1" dirty="0">
              <a:cs typeface="Calibri"/>
            </a:endParaRPr>
          </a:p>
        </p:txBody>
      </p:sp>
      <p:sp>
        <p:nvSpPr>
          <p:cNvPr id="4" name="Slide Number Placeholder 3"/>
          <p:cNvSpPr>
            <a:spLocks noGrp="1"/>
          </p:cNvSpPr>
          <p:nvPr>
            <p:ph type="sldNum" sz="quarter" idx="5"/>
          </p:nvPr>
        </p:nvSpPr>
        <p:spPr/>
        <p:txBody>
          <a:bodyPr/>
          <a:lstStyle/>
          <a:p>
            <a:fld id="{C6066183-494F-48EA-AA7B-0C0AA4D1824E}" type="slidenum">
              <a:rPr lang="en-US" smtClean="0"/>
              <a:t>19</a:t>
            </a:fld>
            <a:endParaRPr lang="en-US"/>
          </a:p>
        </p:txBody>
      </p:sp>
    </p:spTree>
    <p:extLst>
      <p:ext uri="{BB962C8B-B14F-4D97-AF65-F5344CB8AC3E}">
        <p14:creationId xmlns:p14="http://schemas.microsoft.com/office/powerpoint/2010/main" val="1408423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for creating the UPWP</a:t>
            </a:r>
          </a:p>
        </p:txBody>
      </p:sp>
      <p:sp>
        <p:nvSpPr>
          <p:cNvPr id="4" name="Slide Number Placeholder 3"/>
          <p:cNvSpPr>
            <a:spLocks noGrp="1"/>
          </p:cNvSpPr>
          <p:nvPr>
            <p:ph type="sldNum" sz="quarter" idx="5"/>
          </p:nvPr>
        </p:nvSpPr>
        <p:spPr/>
        <p:txBody>
          <a:bodyPr/>
          <a:lstStyle/>
          <a:p>
            <a:fld id="{C6066183-494F-48EA-AA7B-0C0AA4D1824E}" type="slidenum">
              <a:rPr lang="en-US" smtClean="0"/>
              <a:t>20</a:t>
            </a:fld>
            <a:endParaRPr lang="en-US"/>
          </a:p>
        </p:txBody>
      </p:sp>
    </p:spTree>
    <p:extLst>
      <p:ext uri="{BB962C8B-B14F-4D97-AF65-F5344CB8AC3E}">
        <p14:creationId xmlns:p14="http://schemas.microsoft.com/office/powerpoint/2010/main" val="48343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b="0" i="0" u="none" strike="noStrike" baseline="0" dirty="0">
                <a:solidFill>
                  <a:srgbClr val="000000"/>
                </a:solidFill>
                <a:latin typeface="+mn-lt"/>
              </a:rPr>
              <a:t>Recap – What we reviewed:</a:t>
            </a:r>
          </a:p>
          <a:p>
            <a:pPr marL="171450" indent="-171450">
              <a:lnSpc>
                <a:spcPct val="150000"/>
              </a:lnSpc>
              <a:spcBef>
                <a:spcPts val="0"/>
              </a:spcBef>
              <a:buFont typeface="Arial" panose="020B0604020202020204" pitchFamily="34" charset="0"/>
              <a:buChar char="•"/>
            </a:pPr>
            <a:r>
              <a:rPr lang="en-US" sz="1200" b="0" dirty="0"/>
              <a:t>UPWP overview and schedule</a:t>
            </a:r>
          </a:p>
          <a:p>
            <a:pPr marL="171450" indent="-171450">
              <a:lnSpc>
                <a:spcPct val="150000"/>
              </a:lnSpc>
              <a:spcBef>
                <a:spcPts val="0"/>
              </a:spcBef>
              <a:buFont typeface="Arial" panose="020B0604020202020204" pitchFamily="34" charset="0"/>
              <a:buChar char="•"/>
            </a:pPr>
            <a:r>
              <a:rPr lang="en-US" sz="1200" b="0" dirty="0"/>
              <a:t>Amendments and modifications</a:t>
            </a:r>
          </a:p>
          <a:p>
            <a:pPr marL="171450" indent="-171450">
              <a:lnSpc>
                <a:spcPct val="150000"/>
              </a:lnSpc>
              <a:spcBef>
                <a:spcPts val="0"/>
              </a:spcBef>
              <a:buFont typeface="Arial" panose="020B0604020202020204" pitchFamily="34" charset="0"/>
              <a:buChar char="•"/>
            </a:pPr>
            <a:r>
              <a:rPr lang="en-US" sz="1200" b="0" dirty="0"/>
              <a:t>Resources for creating and revising the UPWP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66183-494F-48EA-AA7B-0C0AA4D182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389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UPWP…</a:t>
            </a:r>
          </a:p>
          <a:p>
            <a:pPr marL="171450" indent="-171450">
              <a:buFont typeface="Arial" panose="020B0604020202020204" pitchFamily="34" charset="0"/>
              <a:buChar char="•"/>
            </a:pPr>
            <a:r>
              <a:rPr lang="en-US" dirty="0"/>
              <a:t>Is the MPO’s biennial planning work program</a:t>
            </a:r>
            <a:endParaRPr lang="en-US" dirty="0">
              <a:cs typeface="Calibri"/>
            </a:endParaRPr>
          </a:p>
          <a:p>
            <a:pPr marL="171450" indent="-171450">
              <a:buFont typeface="Arial" panose="020B0604020202020204" pitchFamily="34" charset="0"/>
              <a:buChar char="•"/>
            </a:pPr>
            <a:r>
              <a:rPr lang="en-US" dirty="0"/>
              <a:t>Includes tasks for two (2) years</a:t>
            </a:r>
            <a:endParaRPr lang="en-US" dirty="0">
              <a:cs typeface="Calibri"/>
            </a:endParaRPr>
          </a:p>
          <a:p>
            <a:pPr marL="171450" indent="-171450">
              <a:buFont typeface="Arial" panose="020B0604020202020204" pitchFamily="34" charset="0"/>
              <a:buChar char="•"/>
            </a:pPr>
            <a:r>
              <a:rPr lang="en-US" dirty="0"/>
              <a:t>Identifies the MPO’s:</a:t>
            </a:r>
            <a:endParaRPr lang="en-US" dirty="0">
              <a:cs typeface="Calibri"/>
            </a:endParaRPr>
          </a:p>
          <a:p>
            <a:pPr marL="628650" lvl="1" indent="-171450">
              <a:buFont typeface="Arial" panose="020B0604020202020204" pitchFamily="34" charset="0"/>
              <a:buChar char="•"/>
            </a:pPr>
            <a:r>
              <a:rPr lang="en-US" dirty="0"/>
              <a:t>Activities to be undertaken</a:t>
            </a:r>
            <a:endParaRPr lang="en-US" dirty="0">
              <a:cs typeface="Calibri"/>
            </a:endParaRPr>
          </a:p>
          <a:p>
            <a:pPr marL="628650" lvl="1" indent="-171450">
              <a:buFont typeface="Arial" panose="020B0604020202020204" pitchFamily="34" charset="0"/>
              <a:buChar char="•"/>
            </a:pPr>
            <a:r>
              <a:rPr lang="en-US" dirty="0"/>
              <a:t>Deliverables </a:t>
            </a:r>
            <a:endParaRPr lang="en-US" dirty="0">
              <a:cs typeface="Calibri"/>
            </a:endParaRPr>
          </a:p>
          <a:p>
            <a:pPr marL="628650" lvl="1" indent="-171450">
              <a:buFont typeface="Arial" panose="020B0604020202020204" pitchFamily="34" charset="0"/>
              <a:buChar char="•"/>
            </a:pPr>
            <a:r>
              <a:rPr lang="en-US" dirty="0"/>
              <a:t>Budget &amp; funding sources</a:t>
            </a:r>
            <a:endParaRPr lang="en-US" dirty="0">
              <a:cs typeface="Calibri"/>
            </a:endParaRPr>
          </a:p>
          <a:p>
            <a:pPr marL="628650" lvl="1" indent="-171450">
              <a:buFont typeface="Arial" panose="020B0604020202020204" pitchFamily="34" charset="0"/>
              <a:buChar char="•"/>
            </a:pPr>
            <a:r>
              <a:rPr lang="en-US" dirty="0"/>
              <a:t>Schedule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6066183-494F-48EA-AA7B-0C0AA4D1824E}" type="slidenum">
              <a:rPr lang="en-US" smtClean="0"/>
              <a:t>3</a:t>
            </a:fld>
            <a:endParaRPr lang="en-US"/>
          </a:p>
        </p:txBody>
      </p:sp>
    </p:spTree>
    <p:extLst>
      <p:ext uri="{BB962C8B-B14F-4D97-AF65-F5344CB8AC3E}">
        <p14:creationId xmlns:p14="http://schemas.microsoft.com/office/powerpoint/2010/main" val="2222657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Introduction</a:t>
            </a:r>
          </a:p>
          <a:p>
            <a:pPr marL="628650" lvl="1" indent="-171450">
              <a:buFont typeface="Arial" panose="020B0604020202020204" pitchFamily="34" charset="0"/>
              <a:buChar char="•"/>
            </a:pPr>
            <a:r>
              <a:rPr lang="en-US" dirty="0"/>
              <a:t>Cost Analysis Certification Statement</a:t>
            </a:r>
          </a:p>
          <a:p>
            <a:pPr marL="628650" lvl="1" indent="-171450">
              <a:buFont typeface="Arial" panose="020B0604020202020204" pitchFamily="34" charset="0"/>
              <a:buChar char="•"/>
            </a:pPr>
            <a:r>
              <a:rPr lang="en-US" dirty="0"/>
              <a:t>Status of Transportation Planning</a:t>
            </a:r>
          </a:p>
          <a:p>
            <a:pPr marL="628650" lvl="1" indent="-171450">
              <a:buFont typeface="Arial" panose="020B0604020202020204" pitchFamily="34" charset="0"/>
              <a:buChar char="•"/>
            </a:pPr>
            <a:r>
              <a:rPr lang="en-US" dirty="0"/>
              <a:t>Planning Priorities</a:t>
            </a:r>
          </a:p>
          <a:p>
            <a:pPr marL="628650" lvl="1" indent="-171450">
              <a:buFont typeface="Arial" panose="020B0604020202020204" pitchFamily="34" charset="0"/>
              <a:buChar char="•"/>
            </a:pPr>
            <a:r>
              <a:rPr lang="en-US" dirty="0"/>
              <a:t>Public Participation Process</a:t>
            </a:r>
          </a:p>
          <a:p>
            <a:pPr marL="171450" indent="-171450">
              <a:buFont typeface="Arial" panose="020B0604020202020204" pitchFamily="34" charset="0"/>
              <a:buChar char="•"/>
            </a:pPr>
            <a:r>
              <a:rPr lang="en-US" dirty="0"/>
              <a:t>Organization and Management</a:t>
            </a:r>
          </a:p>
          <a:p>
            <a:pPr marL="628650" lvl="1" indent="-171450">
              <a:buFont typeface="Arial" panose="020B0604020202020204" pitchFamily="34" charset="0"/>
              <a:buChar char="•"/>
            </a:pPr>
            <a:r>
              <a:rPr lang="en-US" dirty="0"/>
              <a:t>Committees</a:t>
            </a:r>
          </a:p>
          <a:p>
            <a:pPr marL="628650" lvl="1" indent="-171450">
              <a:buFont typeface="Arial" panose="020B0604020202020204" pitchFamily="34" charset="0"/>
              <a:buChar char="•"/>
            </a:pPr>
            <a:r>
              <a:rPr lang="en-US" dirty="0"/>
              <a:t>Planning Area Boundary and Board Apportionment</a:t>
            </a:r>
          </a:p>
          <a:p>
            <a:pPr marL="628650" lvl="1" indent="-171450">
              <a:buFont typeface="Arial" panose="020B0604020202020204" pitchFamily="34" charset="0"/>
              <a:buChar char="•"/>
            </a:pPr>
            <a:r>
              <a:rPr lang="en-US" dirty="0"/>
              <a:t>UPWP Participants</a:t>
            </a:r>
          </a:p>
          <a:p>
            <a:pPr marL="628650" lvl="1" indent="-171450">
              <a:buFont typeface="Arial" panose="020B0604020202020204" pitchFamily="34" charset="0"/>
              <a:buChar char="•"/>
            </a:pPr>
            <a:r>
              <a:rPr lang="en-US" dirty="0"/>
              <a:t>General Consultant Services</a:t>
            </a:r>
          </a:p>
          <a:p>
            <a:pPr marL="171450" indent="-171450">
              <a:buFont typeface="Arial" panose="020B0604020202020204" pitchFamily="34" charset="0"/>
              <a:buChar char="•"/>
            </a:pPr>
            <a:r>
              <a:rPr lang="en-US" dirty="0"/>
              <a:t>Funding Tasks</a:t>
            </a:r>
          </a:p>
          <a:p>
            <a:pPr marL="628650" lvl="1" indent="-171450">
              <a:buFont typeface="Arial" panose="020B0604020202020204" pitchFamily="34" charset="0"/>
              <a:buChar char="•"/>
            </a:pPr>
            <a:r>
              <a:rPr lang="en-US" dirty="0"/>
              <a:t>Administration</a:t>
            </a:r>
          </a:p>
          <a:p>
            <a:pPr marL="628650" lvl="1" indent="-171450">
              <a:buFont typeface="Arial" panose="020B0604020202020204" pitchFamily="34" charset="0"/>
              <a:buChar char="•"/>
            </a:pPr>
            <a:r>
              <a:rPr lang="en-US" dirty="0"/>
              <a:t>System Planning</a:t>
            </a:r>
          </a:p>
          <a:p>
            <a:pPr marL="628650" lvl="1" indent="-171450">
              <a:buFont typeface="Arial" panose="020B0604020202020204" pitchFamily="34" charset="0"/>
              <a:buChar char="•"/>
            </a:pPr>
            <a:r>
              <a:rPr lang="en-US" dirty="0"/>
              <a:t>Project Planning</a:t>
            </a:r>
          </a:p>
          <a:p>
            <a:pPr marL="171450" indent="-171450">
              <a:buFont typeface="Arial" panose="020B0604020202020204" pitchFamily="34" charset="0"/>
              <a:buChar char="•"/>
            </a:pPr>
            <a:r>
              <a:rPr lang="en-US" dirty="0"/>
              <a:t>Budget Tables</a:t>
            </a:r>
          </a:p>
          <a:p>
            <a:pPr marL="628650" lvl="1" indent="-171450">
              <a:buFont typeface="Arial" panose="020B0604020202020204" pitchFamily="34" charset="0"/>
              <a:buChar char="•"/>
            </a:pPr>
            <a:r>
              <a:rPr lang="en-US" dirty="0"/>
              <a:t>Agency Participation</a:t>
            </a:r>
          </a:p>
          <a:p>
            <a:pPr marL="628650" lvl="1" indent="-171450">
              <a:buFont typeface="Arial" panose="020B0604020202020204" pitchFamily="34" charset="0"/>
              <a:buChar char="•"/>
            </a:pPr>
            <a:r>
              <a:rPr lang="en-US" dirty="0"/>
              <a:t>Funding Source</a:t>
            </a:r>
          </a:p>
          <a:p>
            <a:pPr marL="171450" lvl="0" indent="-171450">
              <a:buFont typeface="Arial" panose="020B0604020202020204" pitchFamily="34" charset="0"/>
              <a:buChar char="•"/>
            </a:pPr>
            <a:r>
              <a:rPr lang="en-US" dirty="0"/>
              <a:t>Appendix</a:t>
            </a:r>
          </a:p>
          <a:p>
            <a:pPr marL="628650" lvl="1" indent="-171450">
              <a:buFont typeface="Arial" panose="020B0604020202020204" pitchFamily="34" charset="0"/>
              <a:buChar char="•"/>
            </a:pPr>
            <a:r>
              <a:rPr lang="en-US" dirty="0"/>
              <a:t>Statements and Assurances</a:t>
            </a:r>
          </a:p>
          <a:p>
            <a:pPr marL="628650" lvl="1" indent="-171450">
              <a:buFont typeface="Arial" panose="020B0604020202020204" pitchFamily="34" charset="0"/>
              <a:buChar char="•"/>
            </a:pPr>
            <a:r>
              <a:rPr lang="en-US" dirty="0"/>
              <a:t>Planning Emphasis Areas</a:t>
            </a:r>
          </a:p>
          <a:p>
            <a:pPr marL="628650" lvl="1" indent="-171450">
              <a:buFont typeface="Arial" panose="020B0604020202020204" pitchFamily="34" charset="0"/>
              <a:buChar char="•"/>
            </a:pPr>
            <a:r>
              <a:rPr lang="en-US" dirty="0"/>
              <a:t>MPO Resolution</a:t>
            </a:r>
          </a:p>
          <a:p>
            <a:pPr marL="628650" lvl="1" indent="-171450">
              <a:buFont typeface="Arial" panose="020B0604020202020204" pitchFamily="34" charset="0"/>
              <a:buChar char="•"/>
            </a:pPr>
            <a:r>
              <a:rPr lang="en-US" dirty="0"/>
              <a:t>UPWP Comments</a:t>
            </a:r>
          </a:p>
          <a:p>
            <a:endParaRPr lang="en-US" dirty="0"/>
          </a:p>
        </p:txBody>
      </p:sp>
      <p:sp>
        <p:nvSpPr>
          <p:cNvPr id="4" name="Slide Number Placeholder 3"/>
          <p:cNvSpPr>
            <a:spLocks noGrp="1"/>
          </p:cNvSpPr>
          <p:nvPr>
            <p:ph type="sldNum" sz="quarter" idx="5"/>
          </p:nvPr>
        </p:nvSpPr>
        <p:spPr/>
        <p:txBody>
          <a:bodyPr/>
          <a:lstStyle/>
          <a:p>
            <a:fld id="{C6066183-494F-48EA-AA7B-0C0AA4D1824E}" type="slidenum">
              <a:rPr lang="en-US" smtClean="0"/>
              <a:t>4</a:t>
            </a:fld>
            <a:endParaRPr lang="en-US"/>
          </a:p>
        </p:txBody>
      </p:sp>
    </p:spTree>
    <p:extLst>
      <p:ext uri="{BB962C8B-B14F-4D97-AF65-F5344CB8AC3E}">
        <p14:creationId xmlns:p14="http://schemas.microsoft.com/office/powerpoint/2010/main" val="3507476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Working group of MPOs, FDOT, and federal partners developed a template for use across the state</a:t>
            </a:r>
          </a:p>
          <a:p>
            <a:pPr marL="171450" indent="-171450">
              <a:buFont typeface="Arial" panose="020B0604020202020204" pitchFamily="34" charset="0"/>
              <a:buChar char="•"/>
            </a:pPr>
            <a:r>
              <a:rPr lang="en-US" b="0" dirty="0"/>
              <a:t>Implemented with 22/23-23/24 UPWP cycle</a:t>
            </a:r>
          </a:p>
          <a:p>
            <a:pPr marL="171450" indent="-171450">
              <a:buFont typeface="Arial" panose="020B0604020202020204" pitchFamily="34" charset="0"/>
              <a:buChar char="•"/>
            </a:pPr>
            <a:r>
              <a:rPr lang="en-US" b="0" dirty="0"/>
              <a:t>The template will be used as the foundation of UPWPs moving forward</a:t>
            </a:r>
          </a:p>
          <a:p>
            <a:pPr marL="171450" indent="-171450">
              <a:buFont typeface="Arial" panose="020B0604020202020204" pitchFamily="34" charset="0"/>
              <a:buChar char="•"/>
            </a:pPr>
            <a:r>
              <a:rPr lang="en-US" b="0" dirty="0"/>
              <a:t>Updated to incorporate prior year de-obligations</a:t>
            </a:r>
          </a:p>
        </p:txBody>
      </p:sp>
      <p:sp>
        <p:nvSpPr>
          <p:cNvPr id="4" name="Slide Number Placeholder 3"/>
          <p:cNvSpPr>
            <a:spLocks noGrp="1"/>
          </p:cNvSpPr>
          <p:nvPr>
            <p:ph type="sldNum" sz="quarter" idx="5"/>
          </p:nvPr>
        </p:nvSpPr>
        <p:spPr/>
        <p:txBody>
          <a:bodyPr/>
          <a:lstStyle/>
          <a:p>
            <a:fld id="{C6066183-494F-48EA-AA7B-0C0AA4D1824E}" type="slidenum">
              <a:rPr lang="en-US" smtClean="0"/>
              <a:t>5</a:t>
            </a:fld>
            <a:endParaRPr lang="en-US"/>
          </a:p>
        </p:txBody>
      </p:sp>
    </p:spTree>
    <p:extLst>
      <p:ext uri="{BB962C8B-B14F-4D97-AF65-F5344CB8AC3E}">
        <p14:creationId xmlns:p14="http://schemas.microsoft.com/office/powerpoint/2010/main" val="3925271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Highlights the key components to include in the creation of a UPWP that is compliant with both federal and state statutes</a:t>
            </a:r>
          </a:p>
          <a:p>
            <a:pPr marL="628650" lvl="1" indent="-171450">
              <a:buFont typeface="Arial" panose="020B0604020202020204" pitchFamily="34" charset="0"/>
              <a:buChar char="•"/>
            </a:pPr>
            <a:r>
              <a:rPr lang="en-US" dirty="0"/>
              <a:t>Elements and chapters to include in the UPWP</a:t>
            </a:r>
          </a:p>
          <a:p>
            <a:pPr marL="171450" lvl="0" indent="-171450">
              <a:buFont typeface="Arial" panose="020B0604020202020204" pitchFamily="34" charset="0"/>
              <a:buChar char="•"/>
            </a:pPr>
            <a:r>
              <a:rPr lang="en-US" dirty="0"/>
              <a:t>Provides guidance on how to address UPWP Revisions</a:t>
            </a:r>
          </a:p>
          <a:p>
            <a:pPr marL="628650" lvl="1" indent="-171450">
              <a:buFont typeface="Arial" panose="020B0604020202020204" pitchFamily="34" charset="0"/>
              <a:buChar char="•"/>
            </a:pPr>
            <a:r>
              <a:rPr lang="en-US" dirty="0"/>
              <a:t>Amendments</a:t>
            </a:r>
          </a:p>
          <a:p>
            <a:pPr marL="628650" lvl="1" indent="-171450">
              <a:buFont typeface="Arial" panose="020B0604020202020204" pitchFamily="34" charset="0"/>
              <a:buChar char="•"/>
            </a:pPr>
            <a:r>
              <a:rPr lang="en-US" dirty="0"/>
              <a:t>Modifications</a:t>
            </a:r>
          </a:p>
          <a:p>
            <a:pPr marL="171450" lvl="0" indent="-171450">
              <a:buFont typeface="Arial" panose="020B0604020202020204" pitchFamily="34" charset="0"/>
              <a:buChar char="•"/>
            </a:pPr>
            <a:r>
              <a:rPr lang="en-US" dirty="0"/>
              <a:t>Available on the MPO Partner Library</a:t>
            </a:r>
          </a:p>
        </p:txBody>
      </p:sp>
      <p:sp>
        <p:nvSpPr>
          <p:cNvPr id="4" name="Slide Number Placeholder 3"/>
          <p:cNvSpPr>
            <a:spLocks noGrp="1"/>
          </p:cNvSpPr>
          <p:nvPr>
            <p:ph type="sldNum" sz="quarter" idx="5"/>
          </p:nvPr>
        </p:nvSpPr>
        <p:spPr/>
        <p:txBody>
          <a:bodyPr/>
          <a:lstStyle/>
          <a:p>
            <a:fld id="{C6066183-494F-48EA-AA7B-0C0AA4D1824E}" type="slidenum">
              <a:rPr lang="en-US" smtClean="0"/>
              <a:t>6</a:t>
            </a:fld>
            <a:endParaRPr lang="en-US"/>
          </a:p>
        </p:txBody>
      </p:sp>
    </p:spTree>
    <p:extLst>
      <p:ext uri="{BB962C8B-B14F-4D97-AF65-F5344CB8AC3E}">
        <p14:creationId xmlns:p14="http://schemas.microsoft.com/office/powerpoint/2010/main" val="3599060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Contract Number</a:t>
            </a:r>
          </a:p>
          <a:p>
            <a:pPr marL="171450" indent="-171450">
              <a:buFont typeface="Arial" panose="020B0604020202020204" pitchFamily="34" charset="0"/>
              <a:buChar char="•"/>
            </a:pPr>
            <a:r>
              <a:rPr lang="en-US" dirty="0"/>
              <a:t>Funding Sources</a:t>
            </a:r>
          </a:p>
          <a:p>
            <a:pPr marL="171450" indent="-171450">
              <a:buFont typeface="Arial" panose="020B0604020202020204" pitchFamily="34" charset="0"/>
              <a:buChar char="•"/>
            </a:pPr>
            <a:r>
              <a:rPr lang="en-US" dirty="0"/>
              <a:t>Source Level (Federal, State, Local)</a:t>
            </a:r>
          </a:p>
          <a:p>
            <a:pPr marL="171450" indent="-171450">
              <a:buFont typeface="Arial" panose="020B0604020202020204" pitchFamily="34" charset="0"/>
              <a:buChar char="•"/>
            </a:pPr>
            <a:r>
              <a:rPr lang="en-US" dirty="0"/>
              <a:t>FY Funding Source (Year 1 and Year 2)</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Available on the MPO Partner Library</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066183-494F-48EA-AA7B-0C0AA4D1824E}" type="slidenum">
              <a:rPr lang="en-US" smtClean="0"/>
              <a:t>7</a:t>
            </a:fld>
            <a:endParaRPr lang="en-US"/>
          </a:p>
        </p:txBody>
      </p:sp>
    </p:spTree>
    <p:extLst>
      <p:ext uri="{BB962C8B-B14F-4D97-AF65-F5344CB8AC3E}">
        <p14:creationId xmlns:p14="http://schemas.microsoft.com/office/powerpoint/2010/main" val="3968645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Contract Number</a:t>
            </a:r>
          </a:p>
          <a:p>
            <a:pPr marL="171450" indent="-171450">
              <a:buFont typeface="Arial" panose="020B0604020202020204" pitchFamily="34" charset="0"/>
              <a:buChar char="•"/>
            </a:pPr>
            <a:r>
              <a:rPr lang="en-US" dirty="0"/>
              <a:t>Funding Sources</a:t>
            </a:r>
          </a:p>
          <a:p>
            <a:pPr marL="171450" indent="-171450">
              <a:buFont typeface="Arial" panose="020B0604020202020204" pitchFamily="34" charset="0"/>
              <a:buChar char="•"/>
            </a:pPr>
            <a:r>
              <a:rPr lang="en-US" dirty="0"/>
              <a:t>Source Level (Federal, State, Local)</a:t>
            </a:r>
          </a:p>
          <a:p>
            <a:pPr marL="171450" indent="-171450">
              <a:buFont typeface="Arial" panose="020B0604020202020204" pitchFamily="34" charset="0"/>
              <a:buChar char="•"/>
            </a:pPr>
            <a:r>
              <a:rPr lang="en-US" dirty="0"/>
              <a:t>FY Funding Source (Year 1 and Year 2)</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Available on the MPO Partner Library</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066183-494F-48EA-AA7B-0C0AA4D1824E}" type="slidenum">
              <a:rPr lang="en-US" smtClean="0"/>
              <a:t>8</a:t>
            </a:fld>
            <a:endParaRPr lang="en-US"/>
          </a:p>
        </p:txBody>
      </p:sp>
    </p:spTree>
    <p:extLst>
      <p:ext uri="{BB962C8B-B14F-4D97-AF65-F5344CB8AC3E}">
        <p14:creationId xmlns:p14="http://schemas.microsoft.com/office/powerpoint/2010/main" val="1375699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December/February (year 2)</a:t>
            </a:r>
            <a:endParaRPr lang="en-US" dirty="0"/>
          </a:p>
          <a:p>
            <a:pPr marL="171450" indent="-171450">
              <a:buFont typeface="Arial" panose="020B0604020202020204" pitchFamily="34" charset="0"/>
              <a:buChar char="•"/>
            </a:pPr>
            <a:r>
              <a:rPr lang="en-US" dirty="0"/>
              <a:t>Planning Emphasis Area’s released, MPOs notified</a:t>
            </a:r>
            <a:endParaRPr lang="en-US" dirty="0">
              <a:cs typeface="Calibri"/>
            </a:endParaRPr>
          </a:p>
          <a:p>
            <a:pPr marL="171450" indent="-171450">
              <a:buFont typeface="Arial" panose="020B0604020202020204" pitchFamily="34" charset="0"/>
              <a:buChar char="•"/>
            </a:pPr>
            <a:r>
              <a:rPr lang="en-US" dirty="0"/>
              <a:t>MPOs notified of UPWP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Draft PL/5305(d) Allocations submitted to MPOs</a:t>
            </a:r>
            <a:endParaRPr lang="en-US" dirty="0">
              <a:cs typeface="Calibri"/>
            </a:endParaRPr>
          </a:p>
          <a:p>
            <a:pPr marL="171450" indent="-171450">
              <a:buFont typeface="Arial" panose="020B0604020202020204" pitchFamily="34" charset="0"/>
              <a:buChar char="•"/>
            </a:pPr>
            <a:r>
              <a:rPr lang="en-US" dirty="0"/>
              <a:t>MPOs develop draft UPWP</a:t>
            </a:r>
            <a:endParaRPr lang="en-US" dirty="0">
              <a:cs typeface="Calibri"/>
            </a:endParaRPr>
          </a:p>
          <a:p>
            <a:pPr marL="0" indent="0">
              <a:buFont typeface="Arial" panose="020B0604020202020204" pitchFamily="34" charset="0"/>
              <a:buNone/>
            </a:pPr>
            <a:endParaRPr lang="en-US" dirty="0">
              <a:cs typeface="Calibri"/>
            </a:endParaRPr>
          </a:p>
          <a:p>
            <a:r>
              <a:rPr lang="en-US" b="1" dirty="0"/>
              <a:t>No later than March 15</a:t>
            </a:r>
            <a:endParaRPr lang="en-US" dirty="0"/>
          </a:p>
          <a:p>
            <a:pPr marL="171450" indent="-171450">
              <a:buFont typeface="Arial" panose="020B0604020202020204" pitchFamily="34" charset="0"/>
              <a:buChar char="•"/>
            </a:pPr>
            <a:r>
              <a:rPr lang="en-US" dirty="0"/>
              <a:t>MPOs submits draft UPWP to review agencies</a:t>
            </a:r>
          </a:p>
          <a:p>
            <a:pPr marL="0" indent="0">
              <a:buFont typeface="Arial" panose="020B0604020202020204" pitchFamily="34" charset="0"/>
              <a:buNone/>
            </a:pPr>
            <a:endParaRPr lang="en-US" dirty="0">
              <a:cs typeface="Calibri"/>
            </a:endParaRPr>
          </a:p>
          <a:p>
            <a:r>
              <a:rPr lang="en-US" b="1" dirty="0"/>
              <a:t>No later than April 15</a:t>
            </a:r>
            <a:endParaRPr lang="en-US" dirty="0"/>
          </a:p>
          <a:p>
            <a:pPr marL="171450" indent="-171450">
              <a:buFont typeface="Arial" panose="020B0604020202020204" pitchFamily="34" charset="0"/>
              <a:buChar char="•"/>
            </a:pPr>
            <a:r>
              <a:rPr lang="en-US" dirty="0"/>
              <a:t>District provides their comments and other agency comments back to the MPO. FHWA and FTA are copied on the District’s comments.</a:t>
            </a:r>
          </a:p>
          <a:p>
            <a:pPr marL="0" indent="0">
              <a:buFont typeface="Arial" panose="020B0604020202020204" pitchFamily="34" charset="0"/>
              <a:buNone/>
            </a:pPr>
            <a:endParaRPr lang="en-US" dirty="0">
              <a:cs typeface="Calibri"/>
            </a:endParaRPr>
          </a:p>
          <a:p>
            <a:r>
              <a:rPr lang="en-US" b="1" dirty="0"/>
              <a:t>No later than May 15</a:t>
            </a:r>
            <a:endParaRPr lang="en-US" dirty="0"/>
          </a:p>
          <a:p>
            <a:pPr marL="171450" indent="-171450">
              <a:buFont typeface="Arial" panose="020B0604020202020204" pitchFamily="34" charset="0"/>
              <a:buChar char="•"/>
            </a:pPr>
            <a:r>
              <a:rPr lang="en-US" dirty="0"/>
              <a:t>MPO addresses all comments and adopts Final UPWP. </a:t>
            </a:r>
          </a:p>
          <a:p>
            <a:pPr marL="171450" indent="-171450">
              <a:buFont typeface="Arial" panose="020B0604020202020204" pitchFamily="34" charset="0"/>
              <a:buChar char="•"/>
            </a:pPr>
            <a:r>
              <a:rPr lang="en-US" dirty="0"/>
              <a:t>MPOs submit final UPWP to District.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6066183-494F-48EA-AA7B-0C0AA4D1824E}" type="slidenum">
              <a:rPr lang="en-US" smtClean="0"/>
              <a:t>10</a:t>
            </a:fld>
            <a:endParaRPr lang="en-US"/>
          </a:p>
        </p:txBody>
      </p:sp>
    </p:spTree>
    <p:extLst>
      <p:ext uri="{BB962C8B-B14F-4D97-AF65-F5344CB8AC3E}">
        <p14:creationId xmlns:p14="http://schemas.microsoft.com/office/powerpoint/2010/main" val="3694551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Within 10 working days of adopted final UPWP</a:t>
            </a:r>
            <a:endParaRPr lang="en-US" sz="1200" dirty="0">
              <a:latin typeface="+mn-lt"/>
            </a:endParaRPr>
          </a:p>
          <a:p>
            <a:pPr marL="171450" indent="-171450">
              <a:buFont typeface="Arial" panose="020B0604020202020204" pitchFamily="34" charset="0"/>
              <a:buChar char="•"/>
            </a:pPr>
            <a:r>
              <a:rPr lang="en-US" sz="1200" dirty="0">
                <a:latin typeface="+mn-lt"/>
              </a:rPr>
              <a:t>District Liaison reviews Final UPWP, identifying any outstanding issues using the UWP Review Checklist</a:t>
            </a:r>
            <a:endParaRPr lang="en-US" sz="1200" dirty="0">
              <a:latin typeface="+mn-lt"/>
              <a:cs typeface="Calibri"/>
            </a:endParaRPr>
          </a:p>
          <a:p>
            <a:pPr marL="628650" lvl="1" indent="-171450">
              <a:buFont typeface="Arial" panose="020B0604020202020204" pitchFamily="34" charset="0"/>
              <a:buChar char="•"/>
            </a:pPr>
            <a:r>
              <a:rPr lang="en-US" sz="1200" dirty="0">
                <a:latin typeface="+mn-lt"/>
              </a:rPr>
              <a:t>UPWP Review Checklist in available on the Liaison Toolkit</a:t>
            </a:r>
          </a:p>
          <a:p>
            <a:pPr marL="0" indent="0">
              <a:buFont typeface="Arial" panose="020B0604020202020204" pitchFamily="34" charset="0"/>
              <a:buNone/>
            </a:pPr>
            <a:endParaRPr lang="en-US" sz="1200" dirty="0">
              <a:latin typeface="+mn-lt"/>
              <a:cs typeface="Calibri"/>
            </a:endParaRPr>
          </a:p>
          <a:p>
            <a:r>
              <a:rPr lang="en-US" sz="1200" b="1" dirty="0">
                <a:latin typeface="+mn-lt"/>
              </a:rPr>
              <a:t>No later than June 1</a:t>
            </a:r>
            <a:endParaRPr lang="en-US" sz="1200" dirty="0">
              <a:latin typeface="+mn-lt"/>
            </a:endParaRPr>
          </a:p>
          <a:p>
            <a:pPr marL="171450" indent="-171450">
              <a:buFont typeface="Arial" panose="020B0604020202020204" pitchFamily="34" charset="0"/>
              <a:buChar char="•"/>
            </a:pPr>
            <a:r>
              <a:rPr lang="en-US" sz="1200" dirty="0">
                <a:latin typeface="+mn-lt"/>
              </a:rPr>
              <a:t>District transmits Final UPWP to FHWA, FTA and Central Office recommending approval, disapproval, or conditional approval</a:t>
            </a:r>
          </a:p>
          <a:p>
            <a:pPr marL="0" indent="0">
              <a:buFont typeface="Arial" panose="020B0604020202020204" pitchFamily="34" charset="0"/>
              <a:buNone/>
            </a:pPr>
            <a:endParaRPr lang="en-US" sz="1200" dirty="0">
              <a:latin typeface="+mn-lt"/>
              <a:cs typeface="Calibri"/>
            </a:endParaRPr>
          </a:p>
          <a:p>
            <a:r>
              <a:rPr lang="en-US" sz="1200" b="1" dirty="0">
                <a:latin typeface="+mn-lt"/>
              </a:rPr>
              <a:t>During June</a:t>
            </a:r>
            <a:endParaRPr lang="en-US" sz="1200" b="1" dirty="0">
              <a:latin typeface="+mn-lt"/>
              <a:cs typeface="Calibri"/>
            </a:endParaRPr>
          </a:p>
          <a:p>
            <a:pPr marL="171450" indent="-171450">
              <a:buFont typeface="Arial" panose="020B0604020202020204" pitchFamily="34" charset="0"/>
              <a:buChar char="•"/>
            </a:pPr>
            <a:r>
              <a:rPr lang="en-US" sz="1200" dirty="0">
                <a:latin typeface="+mn-lt"/>
              </a:rPr>
              <a:t>A request from FDOT to authorize the PL funds is made so that the MPO is able to charge to UPWP activities on July 1</a:t>
            </a:r>
            <a:r>
              <a:rPr lang="en-US" sz="1200" baseline="30000" dirty="0">
                <a:latin typeface="+mn-lt"/>
              </a:rPr>
              <a:t>st</a:t>
            </a:r>
            <a:endParaRPr lang="en-US" sz="1200" dirty="0">
              <a:latin typeface="+mn-lt"/>
            </a:endParaRPr>
          </a:p>
          <a:p>
            <a:pPr marL="0" indent="0">
              <a:buFont typeface="Arial" panose="020B0604020202020204" pitchFamily="34" charset="0"/>
              <a:buNone/>
            </a:pPr>
            <a:endParaRPr lang="en-US" sz="1200" dirty="0">
              <a:latin typeface="+mn-lt"/>
              <a:cs typeface="Calibri"/>
            </a:endParaRPr>
          </a:p>
          <a:p>
            <a:r>
              <a:rPr lang="en-US" sz="1200" b="1" dirty="0">
                <a:latin typeface="+mn-lt"/>
              </a:rPr>
              <a:t>No later than June 30</a:t>
            </a:r>
            <a:endParaRPr lang="en-US" sz="1200" b="1" dirty="0">
              <a:latin typeface="+mn-lt"/>
              <a:cs typeface="Calibri"/>
            </a:endParaRPr>
          </a:p>
          <a:p>
            <a:pPr marL="171450" indent="-171450">
              <a:buFont typeface="Arial" panose="020B0604020202020204" pitchFamily="34" charset="0"/>
              <a:buChar char="•"/>
            </a:pPr>
            <a:r>
              <a:rPr lang="en-US" sz="1200" dirty="0">
                <a:latin typeface="+mn-lt"/>
              </a:rPr>
              <a:t>MPO and District Liaison must resolve any outstanding issues or funding could be delayed</a:t>
            </a:r>
          </a:p>
          <a:p>
            <a:pPr marL="171450" indent="-171450">
              <a:buFont typeface="Arial" panose="020B0604020202020204" pitchFamily="34" charset="0"/>
              <a:buChar char="•"/>
            </a:pPr>
            <a:r>
              <a:rPr lang="en-US" sz="1200" dirty="0">
                <a:latin typeface="+mn-lt"/>
              </a:rPr>
              <a:t>June 30</a:t>
            </a:r>
            <a:endParaRPr lang="en-US" sz="1200" dirty="0">
              <a:latin typeface="+mn-lt"/>
              <a:cs typeface="Calibri"/>
            </a:endParaRPr>
          </a:p>
          <a:p>
            <a:pPr marL="171450" indent="-171450">
              <a:buFont typeface="Arial" panose="020B0604020202020204" pitchFamily="34" charset="0"/>
              <a:buChar char="•"/>
            </a:pPr>
            <a:r>
              <a:rPr lang="en-US" sz="1200" dirty="0">
                <a:latin typeface="+mn-lt"/>
              </a:rPr>
              <a:t>FHWA and FTA approve/reject MPO Final UPWP</a:t>
            </a:r>
            <a:endParaRPr lang="en-US" sz="1200" dirty="0">
              <a:latin typeface="+mn-lt"/>
              <a:cs typeface="Calibri"/>
            </a:endParaRPr>
          </a:p>
          <a:p>
            <a:endParaRPr lang="en-US" sz="1200" b="1" dirty="0">
              <a:latin typeface="+mn-lt"/>
              <a:cs typeface="Calibri"/>
            </a:endParaRPr>
          </a:p>
          <a:p>
            <a:endParaRPr lang="en-US" sz="1200" b="1" dirty="0">
              <a:latin typeface="+mn-lt"/>
              <a:cs typeface="Calibri"/>
            </a:endParaRPr>
          </a:p>
          <a:p>
            <a:r>
              <a:rPr lang="en-US" sz="1200" b="1" dirty="0">
                <a:latin typeface="+mn-lt"/>
                <a:cs typeface="Calibri"/>
              </a:rPr>
              <a:t>Added based on MPO Handbook Update:</a:t>
            </a:r>
          </a:p>
          <a:p>
            <a:r>
              <a:rPr lang="en-US" sz="1200" b="1" dirty="0">
                <a:latin typeface="+mn-lt"/>
                <a:cs typeface="Calibri"/>
              </a:rPr>
              <a:t>Note:</a:t>
            </a:r>
            <a:r>
              <a:rPr lang="en-US" sz="1200" b="1" dirty="0">
                <a:solidFill>
                  <a:schemeClr val="tx1"/>
                </a:solidFill>
                <a:effectLst/>
                <a:latin typeface="+mn-lt"/>
                <a:ea typeface="+mn-ea"/>
                <a:cs typeface="Calibri"/>
              </a:rPr>
              <a:t> </a:t>
            </a:r>
            <a:r>
              <a:rPr lang="en-US" sz="1200" dirty="0">
                <a:solidFill>
                  <a:srgbClr val="FF0000"/>
                </a:solidFill>
                <a:effectLst/>
                <a:latin typeface="+mn-lt"/>
                <a:ea typeface="Times New Roman" panose="02020603050405020304" pitchFamily="18" charset="0"/>
              </a:rPr>
              <a:t>Section 3.9.2.1 (UPWP Amendments for PL funds that the MPO Chose to De-Obligate before UPWP Close Out) – updated section to state if the funds are not included in the final new UPWP by July 1, the MPO must process an amendment to add those funds in the new UPWP. (February 28, 2022)</a:t>
            </a:r>
          </a:p>
          <a:p>
            <a:endParaRPr lang="en-US" b="1" dirty="0">
              <a:cs typeface="Calibri"/>
            </a:endParaRPr>
          </a:p>
        </p:txBody>
      </p:sp>
      <p:sp>
        <p:nvSpPr>
          <p:cNvPr id="4" name="Slide Number Placeholder 3"/>
          <p:cNvSpPr>
            <a:spLocks noGrp="1"/>
          </p:cNvSpPr>
          <p:nvPr>
            <p:ph type="sldNum" sz="quarter" idx="5"/>
          </p:nvPr>
        </p:nvSpPr>
        <p:spPr/>
        <p:txBody>
          <a:bodyPr/>
          <a:lstStyle/>
          <a:p>
            <a:fld id="{C6066183-494F-48EA-AA7B-0C0AA4D1824E}" type="slidenum">
              <a:rPr lang="en-US" smtClean="0"/>
              <a:t>11</a:t>
            </a:fld>
            <a:endParaRPr lang="en-US"/>
          </a:p>
        </p:txBody>
      </p:sp>
    </p:spTree>
    <p:extLst>
      <p:ext uri="{BB962C8B-B14F-4D97-AF65-F5344CB8AC3E}">
        <p14:creationId xmlns:p14="http://schemas.microsoft.com/office/powerpoint/2010/main" val="1076580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DC292D-741E-4CEC-8858-1E349A2ADA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0"/>
            <a:ext cx="12188952" cy="6857999"/>
          </a:xfrm>
          <a:prstGeom prst="rect">
            <a:avLst/>
          </a:prstGeom>
        </p:spPr>
      </p:pic>
      <p:sp>
        <p:nvSpPr>
          <p:cNvPr id="10" name="TextBox 9">
            <a:extLst>
              <a:ext uri="{FF2B5EF4-FFF2-40B4-BE49-F238E27FC236}">
                <a16:creationId xmlns:a16="http://schemas.microsoft.com/office/drawing/2014/main" id="{DECEBA54-41CC-4299-8087-CF7DF23CE921}"/>
              </a:ext>
            </a:extLst>
          </p:cNvPr>
          <p:cNvSpPr txBox="1"/>
          <p:nvPr userDrawn="1"/>
        </p:nvSpPr>
        <p:spPr>
          <a:xfrm>
            <a:off x="352342" y="859618"/>
            <a:ext cx="6560598" cy="1477328"/>
          </a:xfrm>
          <a:prstGeom prst="rect">
            <a:avLst/>
          </a:prstGeom>
          <a:noFill/>
          <a:effectLst>
            <a:outerShdw blurRad="50800" dist="38100" dir="2700000" algn="tl" rotWithShape="0">
              <a:prstClr val="black"/>
            </a:outerShdw>
          </a:effectLst>
        </p:spPr>
        <p:txBody>
          <a:bodyPr wrap="square" rtlCol="0">
            <a:spAutoFit/>
          </a:bodyPr>
          <a:lstStyle/>
          <a:p>
            <a:r>
              <a:rPr lang="en-US" sz="5400" b="1">
                <a:solidFill>
                  <a:schemeClr val="bg1"/>
                </a:solidFill>
              </a:rPr>
              <a:t>MPO Liaison</a:t>
            </a:r>
          </a:p>
          <a:p>
            <a:r>
              <a:rPr lang="en-US" sz="3600">
                <a:solidFill>
                  <a:schemeClr val="bg1"/>
                </a:solidFill>
              </a:rPr>
              <a:t>TRAINING 101</a:t>
            </a:r>
          </a:p>
        </p:txBody>
      </p:sp>
      <p:sp>
        <p:nvSpPr>
          <p:cNvPr id="11" name="Rectangle 10">
            <a:extLst>
              <a:ext uri="{FF2B5EF4-FFF2-40B4-BE49-F238E27FC236}">
                <a16:creationId xmlns:a16="http://schemas.microsoft.com/office/drawing/2014/main" id="{8C88FB3C-8A49-4784-9AA9-A57778FF2B12}"/>
              </a:ext>
            </a:extLst>
          </p:cNvPr>
          <p:cNvSpPr/>
          <p:nvPr userDrawn="1"/>
        </p:nvSpPr>
        <p:spPr>
          <a:xfrm flipV="1">
            <a:off x="484668" y="1681383"/>
            <a:ext cx="6560598" cy="45719"/>
          </a:xfrm>
          <a:prstGeom prst="rect">
            <a:avLst/>
          </a:prstGeom>
          <a:solidFill>
            <a:srgbClr val="B3D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9803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61642A-494A-4B19-B41D-77576D161F8C}"/>
              </a:ext>
            </a:extLst>
          </p:cNvPr>
          <p:cNvSpPr>
            <a:spLocks noGrp="1"/>
          </p:cNvSpPr>
          <p:nvPr>
            <p:ph type="dt" sz="half" idx="10"/>
          </p:nvPr>
        </p:nvSpPr>
        <p:spPr/>
        <p:txBody>
          <a:bodyPr/>
          <a:lstStyle/>
          <a:p>
            <a:fld id="{94BC4794-5707-4E11-8558-73D163ABA08E}" type="datetime1">
              <a:rPr lang="en-US" smtClean="0"/>
              <a:t>11/12/2025</a:t>
            </a:fld>
            <a:endParaRPr lang="en-US"/>
          </a:p>
        </p:txBody>
      </p:sp>
      <p:sp>
        <p:nvSpPr>
          <p:cNvPr id="3" name="Footer Placeholder 2">
            <a:extLst>
              <a:ext uri="{FF2B5EF4-FFF2-40B4-BE49-F238E27FC236}">
                <a16:creationId xmlns:a16="http://schemas.microsoft.com/office/drawing/2014/main" id="{6E607783-5634-4DA2-A9B8-6A9D897472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09706B-EA4A-485C-903D-586ABD63AAB8}"/>
              </a:ext>
            </a:extLst>
          </p:cNvPr>
          <p:cNvSpPr>
            <a:spLocks noGrp="1"/>
          </p:cNvSpPr>
          <p:nvPr>
            <p:ph type="sldNum" sz="quarter" idx="12"/>
          </p:nvPr>
        </p:nvSpPr>
        <p:spPr/>
        <p:txBody>
          <a:bodyPr/>
          <a:lstStyle/>
          <a:p>
            <a:fld id="{840CE578-6964-40BE-83D3-BE9D90C51816}" type="slidenum">
              <a:rPr lang="en-US" smtClean="0"/>
              <a:t>‹#›</a:t>
            </a:fld>
            <a:endParaRPr lang="en-US"/>
          </a:p>
        </p:txBody>
      </p:sp>
      <p:pic>
        <p:nvPicPr>
          <p:cNvPr id="8" name="Picture 7" descr="A picture containing arrow&#10;&#10;Description automatically generated">
            <a:extLst>
              <a:ext uri="{FF2B5EF4-FFF2-40B4-BE49-F238E27FC236}">
                <a16:creationId xmlns:a16="http://schemas.microsoft.com/office/drawing/2014/main" id="{E0EA6D92-4C58-46C7-9A83-EE8853908998}"/>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0094DB00-242A-40D4-BB92-A493250C1E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48" y="1"/>
            <a:ext cx="12188952" cy="6857999"/>
          </a:xfrm>
          <a:prstGeom prst="rect">
            <a:avLst/>
          </a:prstGeom>
        </p:spPr>
      </p:pic>
    </p:spTree>
    <p:extLst>
      <p:ext uri="{BB962C8B-B14F-4D97-AF65-F5344CB8AC3E}">
        <p14:creationId xmlns:p14="http://schemas.microsoft.com/office/powerpoint/2010/main" val="3901899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0480D-7F9B-4F62-ABA0-CF6C3EFEE4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07314A-A5C0-40AC-8083-89793C84F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9FAFE8-ED38-4B5D-895C-8B03E40AA3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D48FF-C593-484C-8B99-970EDD5282D1}"/>
              </a:ext>
            </a:extLst>
          </p:cNvPr>
          <p:cNvSpPr>
            <a:spLocks noGrp="1"/>
          </p:cNvSpPr>
          <p:nvPr>
            <p:ph type="dt" sz="half" idx="10"/>
          </p:nvPr>
        </p:nvSpPr>
        <p:spPr/>
        <p:txBody>
          <a:bodyPr/>
          <a:lstStyle/>
          <a:p>
            <a:fld id="{655C7856-9C39-4B06-9828-48ADBD6591B5}" type="datetime1">
              <a:rPr lang="en-US" smtClean="0"/>
              <a:t>11/12/2025</a:t>
            </a:fld>
            <a:endParaRPr lang="en-US"/>
          </a:p>
        </p:txBody>
      </p:sp>
      <p:sp>
        <p:nvSpPr>
          <p:cNvPr id="6" name="Footer Placeholder 5">
            <a:extLst>
              <a:ext uri="{FF2B5EF4-FFF2-40B4-BE49-F238E27FC236}">
                <a16:creationId xmlns:a16="http://schemas.microsoft.com/office/drawing/2014/main" id="{470DAC2F-B0EC-4072-83CA-06071A25C3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C57B9-CF16-41EB-80D6-DFE7A2B85477}"/>
              </a:ext>
            </a:extLst>
          </p:cNvPr>
          <p:cNvSpPr>
            <a:spLocks noGrp="1"/>
          </p:cNvSpPr>
          <p:nvPr>
            <p:ph type="sldNum" sz="quarter" idx="12"/>
          </p:nvPr>
        </p:nvSpPr>
        <p:spPr/>
        <p:txBody>
          <a:bodyPr/>
          <a:lstStyle/>
          <a:p>
            <a:fld id="{840CE578-6964-40BE-83D3-BE9D90C51816}" type="slidenum">
              <a:rPr lang="en-US" smtClean="0"/>
              <a:t>‹#›</a:t>
            </a:fld>
            <a:endParaRPr lang="en-US"/>
          </a:p>
        </p:txBody>
      </p:sp>
    </p:spTree>
    <p:extLst>
      <p:ext uri="{BB962C8B-B14F-4D97-AF65-F5344CB8AC3E}">
        <p14:creationId xmlns:p14="http://schemas.microsoft.com/office/powerpoint/2010/main" val="2118202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4B323-0D0F-4F35-BEB8-2E4AF3F175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A119B0-462B-489A-8442-197650D8AF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B1DA95-42F1-4134-BB75-72D069788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F75403-9460-4CBF-8701-02474B9508A1}"/>
              </a:ext>
            </a:extLst>
          </p:cNvPr>
          <p:cNvSpPr>
            <a:spLocks noGrp="1"/>
          </p:cNvSpPr>
          <p:nvPr>
            <p:ph type="dt" sz="half" idx="10"/>
          </p:nvPr>
        </p:nvSpPr>
        <p:spPr/>
        <p:txBody>
          <a:bodyPr/>
          <a:lstStyle/>
          <a:p>
            <a:fld id="{EE26346D-7498-45A2-8080-4DF7A4799ABC}" type="datetime1">
              <a:rPr lang="en-US" smtClean="0"/>
              <a:t>11/12/2025</a:t>
            </a:fld>
            <a:endParaRPr lang="en-US"/>
          </a:p>
        </p:txBody>
      </p:sp>
      <p:sp>
        <p:nvSpPr>
          <p:cNvPr id="6" name="Footer Placeholder 5">
            <a:extLst>
              <a:ext uri="{FF2B5EF4-FFF2-40B4-BE49-F238E27FC236}">
                <a16:creationId xmlns:a16="http://schemas.microsoft.com/office/drawing/2014/main" id="{1F0B48F5-8F56-49F4-8239-5AC0B8F4D4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74669E-48F6-44DD-9966-CED44D3415E2}"/>
              </a:ext>
            </a:extLst>
          </p:cNvPr>
          <p:cNvSpPr>
            <a:spLocks noGrp="1"/>
          </p:cNvSpPr>
          <p:nvPr>
            <p:ph type="sldNum" sz="quarter" idx="12"/>
          </p:nvPr>
        </p:nvSpPr>
        <p:spPr/>
        <p:txBody>
          <a:bodyPr/>
          <a:lstStyle/>
          <a:p>
            <a:fld id="{840CE578-6964-40BE-83D3-BE9D90C51816}" type="slidenum">
              <a:rPr lang="en-US" smtClean="0"/>
              <a:t>‹#›</a:t>
            </a:fld>
            <a:endParaRPr lang="en-US"/>
          </a:p>
        </p:txBody>
      </p:sp>
    </p:spTree>
    <p:extLst>
      <p:ext uri="{BB962C8B-B14F-4D97-AF65-F5344CB8AC3E}">
        <p14:creationId xmlns:p14="http://schemas.microsoft.com/office/powerpoint/2010/main" val="1497111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2DC51-5808-484C-B986-D5E6183617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EFD971-7074-49E6-BD0F-29E75A6BBF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26DFD-DB45-4B55-9CCE-57A3C4AE4126}"/>
              </a:ext>
            </a:extLst>
          </p:cNvPr>
          <p:cNvSpPr>
            <a:spLocks noGrp="1"/>
          </p:cNvSpPr>
          <p:nvPr>
            <p:ph type="dt" sz="half" idx="10"/>
          </p:nvPr>
        </p:nvSpPr>
        <p:spPr/>
        <p:txBody>
          <a:bodyPr/>
          <a:lstStyle/>
          <a:p>
            <a:fld id="{1CBE10A7-3623-4923-93EC-DF9C8813FB64}" type="datetime1">
              <a:rPr lang="en-US" smtClean="0"/>
              <a:t>11/12/2025</a:t>
            </a:fld>
            <a:endParaRPr lang="en-US"/>
          </a:p>
        </p:txBody>
      </p:sp>
      <p:sp>
        <p:nvSpPr>
          <p:cNvPr id="5" name="Footer Placeholder 4">
            <a:extLst>
              <a:ext uri="{FF2B5EF4-FFF2-40B4-BE49-F238E27FC236}">
                <a16:creationId xmlns:a16="http://schemas.microsoft.com/office/drawing/2014/main" id="{DB1EC3BC-B0B7-45AC-A699-F5EEB62AF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F57DA-DAEA-4E0E-A52C-B8F39F5AEFF1}"/>
              </a:ext>
            </a:extLst>
          </p:cNvPr>
          <p:cNvSpPr>
            <a:spLocks noGrp="1"/>
          </p:cNvSpPr>
          <p:nvPr>
            <p:ph type="sldNum" sz="quarter" idx="12"/>
          </p:nvPr>
        </p:nvSpPr>
        <p:spPr/>
        <p:txBody>
          <a:bodyPr/>
          <a:lstStyle/>
          <a:p>
            <a:fld id="{840CE578-6964-40BE-83D3-BE9D90C51816}" type="slidenum">
              <a:rPr lang="en-US" smtClean="0"/>
              <a:t>‹#›</a:t>
            </a:fld>
            <a:endParaRPr lang="en-US"/>
          </a:p>
        </p:txBody>
      </p:sp>
    </p:spTree>
    <p:extLst>
      <p:ext uri="{BB962C8B-B14F-4D97-AF65-F5344CB8AC3E}">
        <p14:creationId xmlns:p14="http://schemas.microsoft.com/office/powerpoint/2010/main" val="987640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6321FC-D930-4D9A-9BCE-33E9FA97C6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1D3BD-8067-413F-9353-05331D54C3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BC052-CEF9-4242-9D66-331061904805}"/>
              </a:ext>
            </a:extLst>
          </p:cNvPr>
          <p:cNvSpPr>
            <a:spLocks noGrp="1"/>
          </p:cNvSpPr>
          <p:nvPr>
            <p:ph type="dt" sz="half" idx="10"/>
          </p:nvPr>
        </p:nvSpPr>
        <p:spPr/>
        <p:txBody>
          <a:bodyPr/>
          <a:lstStyle/>
          <a:p>
            <a:fld id="{7B8357BA-9C54-4712-8EAF-AF170BE73898}" type="datetime1">
              <a:rPr lang="en-US" smtClean="0"/>
              <a:t>11/12/2025</a:t>
            </a:fld>
            <a:endParaRPr lang="en-US"/>
          </a:p>
        </p:txBody>
      </p:sp>
      <p:sp>
        <p:nvSpPr>
          <p:cNvPr id="5" name="Footer Placeholder 4">
            <a:extLst>
              <a:ext uri="{FF2B5EF4-FFF2-40B4-BE49-F238E27FC236}">
                <a16:creationId xmlns:a16="http://schemas.microsoft.com/office/drawing/2014/main" id="{0CB06C86-850E-4D4C-AF5C-E5A3D62919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D48AB-58E0-4DBF-A895-2B5DBE5FBD7C}"/>
              </a:ext>
            </a:extLst>
          </p:cNvPr>
          <p:cNvSpPr>
            <a:spLocks noGrp="1"/>
          </p:cNvSpPr>
          <p:nvPr>
            <p:ph type="sldNum" sz="quarter" idx="12"/>
          </p:nvPr>
        </p:nvSpPr>
        <p:spPr/>
        <p:txBody>
          <a:bodyPr/>
          <a:lstStyle/>
          <a:p>
            <a:fld id="{840CE578-6964-40BE-83D3-BE9D90C51816}" type="slidenum">
              <a:rPr lang="en-US" smtClean="0"/>
              <a:t>‹#›</a:t>
            </a:fld>
            <a:endParaRPr lang="en-US"/>
          </a:p>
        </p:txBody>
      </p:sp>
    </p:spTree>
    <p:extLst>
      <p:ext uri="{BB962C8B-B14F-4D97-AF65-F5344CB8AC3E}">
        <p14:creationId xmlns:p14="http://schemas.microsoft.com/office/powerpoint/2010/main" val="1044274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79FE72-170E-4485-A6BD-63EB466099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0"/>
            <a:ext cx="12188952" cy="6857999"/>
          </a:xfrm>
          <a:prstGeom prst="rect">
            <a:avLst/>
          </a:prstGeom>
        </p:spPr>
      </p:pic>
    </p:spTree>
    <p:extLst>
      <p:ext uri="{BB962C8B-B14F-4D97-AF65-F5344CB8AC3E}">
        <p14:creationId xmlns:p14="http://schemas.microsoft.com/office/powerpoint/2010/main" val="388154886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E182D8-351A-4FBA-9B76-E52C2C4D20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37" y="0"/>
            <a:ext cx="12188952" cy="6857999"/>
          </a:xfrm>
          <a:prstGeom prst="rect">
            <a:avLst/>
          </a:prstGeom>
        </p:spPr>
      </p:pic>
      <p:sp>
        <p:nvSpPr>
          <p:cNvPr id="2" name="Title 1">
            <a:extLst>
              <a:ext uri="{FF2B5EF4-FFF2-40B4-BE49-F238E27FC236}">
                <a16:creationId xmlns:a16="http://schemas.microsoft.com/office/drawing/2014/main" id="{67056EDB-9227-48BA-9F16-C0E8F76FE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A99062-87EE-4E9C-84F6-B5BFC4C2D6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D0020-3EFD-4628-BF5E-CFAC5A2AEA54}"/>
              </a:ext>
            </a:extLst>
          </p:cNvPr>
          <p:cNvSpPr>
            <a:spLocks noGrp="1"/>
          </p:cNvSpPr>
          <p:nvPr>
            <p:ph type="dt" sz="half" idx="10"/>
          </p:nvPr>
        </p:nvSpPr>
        <p:spPr/>
        <p:txBody>
          <a:bodyPr/>
          <a:lstStyle/>
          <a:p>
            <a:fld id="{529BF159-4C97-4FFB-9AC4-449383835834}" type="datetime1">
              <a:rPr lang="en-US" smtClean="0"/>
              <a:t>11/12/2025</a:t>
            </a:fld>
            <a:endParaRPr lang="en-US"/>
          </a:p>
        </p:txBody>
      </p:sp>
      <p:sp>
        <p:nvSpPr>
          <p:cNvPr id="5" name="Footer Placeholder 4">
            <a:extLst>
              <a:ext uri="{FF2B5EF4-FFF2-40B4-BE49-F238E27FC236}">
                <a16:creationId xmlns:a16="http://schemas.microsoft.com/office/drawing/2014/main" id="{06C3FEB6-C354-4CD1-88B8-25A1844A85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038CA-2BF9-4F3F-9E0A-1E88F9F6721D}"/>
              </a:ext>
            </a:extLst>
          </p:cNvPr>
          <p:cNvSpPr>
            <a:spLocks noGrp="1"/>
          </p:cNvSpPr>
          <p:nvPr>
            <p:ph type="sldNum" sz="quarter" idx="12"/>
          </p:nvPr>
        </p:nvSpPr>
        <p:spPr>
          <a:xfrm>
            <a:off x="9200803" y="6389602"/>
            <a:ext cx="2743200" cy="365125"/>
          </a:xfrm>
        </p:spPr>
        <p:txBody>
          <a:bodyPr/>
          <a:lstStyle>
            <a:lvl1pPr>
              <a:defRPr>
                <a:solidFill>
                  <a:schemeClr val="bg1"/>
                </a:solidFill>
              </a:defRPr>
            </a:lvl1pPr>
          </a:lstStyle>
          <a:p>
            <a:fld id="{840CE578-6964-40BE-83D3-BE9D90C51816}" type="slidenum">
              <a:rPr lang="en-US" smtClean="0"/>
              <a:pPr/>
              <a:t>‹#›</a:t>
            </a:fld>
            <a:endParaRPr lang="en-US"/>
          </a:p>
        </p:txBody>
      </p:sp>
    </p:spTree>
    <p:extLst>
      <p:ext uri="{BB962C8B-B14F-4D97-AF65-F5344CB8AC3E}">
        <p14:creationId xmlns:p14="http://schemas.microsoft.com/office/powerpoint/2010/main" val="4255965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E182D8-351A-4FBA-9B76-E52C2C4D20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8637" b="77987"/>
          <a:stretch/>
        </p:blipFill>
        <p:spPr>
          <a:xfrm>
            <a:off x="9837" y="0"/>
            <a:ext cx="2603967" cy="1509623"/>
          </a:xfrm>
          <a:prstGeom prst="rect">
            <a:avLst/>
          </a:prstGeom>
        </p:spPr>
      </p:pic>
      <p:sp>
        <p:nvSpPr>
          <p:cNvPr id="2" name="Title 1">
            <a:extLst>
              <a:ext uri="{FF2B5EF4-FFF2-40B4-BE49-F238E27FC236}">
                <a16:creationId xmlns:a16="http://schemas.microsoft.com/office/drawing/2014/main" id="{67056EDB-9227-48BA-9F16-C0E8F76FE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A99062-87EE-4E9C-84F6-B5BFC4C2D6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D0020-3EFD-4628-BF5E-CFAC5A2AEA54}"/>
              </a:ext>
            </a:extLst>
          </p:cNvPr>
          <p:cNvSpPr>
            <a:spLocks noGrp="1"/>
          </p:cNvSpPr>
          <p:nvPr>
            <p:ph type="dt" sz="half" idx="10"/>
          </p:nvPr>
        </p:nvSpPr>
        <p:spPr/>
        <p:txBody>
          <a:bodyPr/>
          <a:lstStyle/>
          <a:p>
            <a:fld id="{529BF159-4C97-4FFB-9AC4-449383835834}" type="datetime1">
              <a:rPr lang="en-US" smtClean="0"/>
              <a:t>11/12/2025</a:t>
            </a:fld>
            <a:endParaRPr lang="en-US"/>
          </a:p>
        </p:txBody>
      </p:sp>
      <p:sp>
        <p:nvSpPr>
          <p:cNvPr id="5" name="Footer Placeholder 4">
            <a:extLst>
              <a:ext uri="{FF2B5EF4-FFF2-40B4-BE49-F238E27FC236}">
                <a16:creationId xmlns:a16="http://schemas.microsoft.com/office/drawing/2014/main" id="{06C3FEB6-C354-4CD1-88B8-25A1844A85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038CA-2BF9-4F3F-9E0A-1E88F9F6721D}"/>
              </a:ext>
            </a:extLst>
          </p:cNvPr>
          <p:cNvSpPr>
            <a:spLocks noGrp="1"/>
          </p:cNvSpPr>
          <p:nvPr>
            <p:ph type="sldNum" sz="quarter" idx="12"/>
          </p:nvPr>
        </p:nvSpPr>
        <p:spPr>
          <a:xfrm>
            <a:off x="9200803" y="6389602"/>
            <a:ext cx="2743200" cy="365125"/>
          </a:xfrm>
        </p:spPr>
        <p:txBody>
          <a:bodyPr/>
          <a:lstStyle>
            <a:lvl1pPr>
              <a:defRPr>
                <a:solidFill>
                  <a:schemeClr val="bg1"/>
                </a:solidFill>
              </a:defRPr>
            </a:lvl1pPr>
          </a:lstStyle>
          <a:p>
            <a:fld id="{840CE578-6964-40BE-83D3-BE9D90C51816}" type="slidenum">
              <a:rPr lang="en-US" smtClean="0"/>
              <a:pPr/>
              <a:t>‹#›</a:t>
            </a:fld>
            <a:endParaRPr lang="en-US"/>
          </a:p>
        </p:txBody>
      </p:sp>
    </p:spTree>
    <p:extLst>
      <p:ext uri="{BB962C8B-B14F-4D97-AF65-F5344CB8AC3E}">
        <p14:creationId xmlns:p14="http://schemas.microsoft.com/office/powerpoint/2010/main" val="3049350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E182D8-351A-4FBA-9B76-E52C2C4D20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240" t="66415"/>
          <a:stretch/>
        </p:blipFill>
        <p:spPr>
          <a:xfrm>
            <a:off x="8936965" y="4554747"/>
            <a:ext cx="3261823" cy="2303252"/>
          </a:xfrm>
          <a:prstGeom prst="rect">
            <a:avLst/>
          </a:prstGeom>
        </p:spPr>
      </p:pic>
      <p:sp>
        <p:nvSpPr>
          <p:cNvPr id="2" name="Title 1">
            <a:extLst>
              <a:ext uri="{FF2B5EF4-FFF2-40B4-BE49-F238E27FC236}">
                <a16:creationId xmlns:a16="http://schemas.microsoft.com/office/drawing/2014/main" id="{67056EDB-9227-48BA-9F16-C0E8F76FE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A99062-87EE-4E9C-84F6-B5BFC4C2D6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D0020-3EFD-4628-BF5E-CFAC5A2AEA54}"/>
              </a:ext>
            </a:extLst>
          </p:cNvPr>
          <p:cNvSpPr>
            <a:spLocks noGrp="1"/>
          </p:cNvSpPr>
          <p:nvPr>
            <p:ph type="dt" sz="half" idx="10"/>
          </p:nvPr>
        </p:nvSpPr>
        <p:spPr/>
        <p:txBody>
          <a:bodyPr/>
          <a:lstStyle/>
          <a:p>
            <a:fld id="{529BF159-4C97-4FFB-9AC4-449383835834}" type="datetime1">
              <a:rPr lang="en-US" smtClean="0"/>
              <a:t>11/12/2025</a:t>
            </a:fld>
            <a:endParaRPr lang="en-US"/>
          </a:p>
        </p:txBody>
      </p:sp>
      <p:sp>
        <p:nvSpPr>
          <p:cNvPr id="5" name="Footer Placeholder 4">
            <a:extLst>
              <a:ext uri="{FF2B5EF4-FFF2-40B4-BE49-F238E27FC236}">
                <a16:creationId xmlns:a16="http://schemas.microsoft.com/office/drawing/2014/main" id="{06C3FEB6-C354-4CD1-88B8-25A1844A85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038CA-2BF9-4F3F-9E0A-1E88F9F6721D}"/>
              </a:ext>
            </a:extLst>
          </p:cNvPr>
          <p:cNvSpPr>
            <a:spLocks noGrp="1"/>
          </p:cNvSpPr>
          <p:nvPr>
            <p:ph type="sldNum" sz="quarter" idx="12"/>
          </p:nvPr>
        </p:nvSpPr>
        <p:spPr>
          <a:xfrm>
            <a:off x="9200803" y="6389602"/>
            <a:ext cx="2743200" cy="365125"/>
          </a:xfrm>
        </p:spPr>
        <p:txBody>
          <a:bodyPr/>
          <a:lstStyle>
            <a:lvl1pPr>
              <a:defRPr>
                <a:solidFill>
                  <a:schemeClr val="bg1"/>
                </a:solidFill>
              </a:defRPr>
            </a:lvl1pPr>
          </a:lstStyle>
          <a:p>
            <a:fld id="{840CE578-6964-40BE-83D3-BE9D90C51816}" type="slidenum">
              <a:rPr lang="en-US" smtClean="0"/>
              <a:pPr/>
              <a:t>‹#›</a:t>
            </a:fld>
            <a:endParaRPr lang="en-US"/>
          </a:p>
        </p:txBody>
      </p:sp>
    </p:spTree>
    <p:extLst>
      <p:ext uri="{BB962C8B-B14F-4D97-AF65-F5344CB8AC3E}">
        <p14:creationId xmlns:p14="http://schemas.microsoft.com/office/powerpoint/2010/main" val="533504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B6F220-984A-4CA4-BCCC-20EACBF9CB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5" y="0"/>
            <a:ext cx="12188950" cy="6857999"/>
          </a:xfrm>
          <a:prstGeom prst="rect">
            <a:avLst/>
          </a:prstGeom>
        </p:spPr>
      </p:pic>
      <p:sp>
        <p:nvSpPr>
          <p:cNvPr id="2" name="Title 1">
            <a:extLst>
              <a:ext uri="{FF2B5EF4-FFF2-40B4-BE49-F238E27FC236}">
                <a16:creationId xmlns:a16="http://schemas.microsoft.com/office/drawing/2014/main" id="{3DCDBCE9-3AD6-4DF8-B827-41F27568077F}"/>
              </a:ext>
            </a:extLst>
          </p:cNvPr>
          <p:cNvSpPr>
            <a:spLocks noGrp="1"/>
          </p:cNvSpPr>
          <p:nvPr>
            <p:ph type="title"/>
          </p:nvPr>
        </p:nvSpPr>
        <p:spPr>
          <a:xfrm>
            <a:off x="788458" y="228600"/>
            <a:ext cx="5585883" cy="2057401"/>
          </a:xfrm>
        </p:spPr>
        <p:txBody>
          <a:bodyPr anchor="b"/>
          <a:lstStyle>
            <a:lvl1pPr>
              <a:defRPr sz="60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D30A77D7-08FA-4D26-AE42-485B28E9082B}"/>
              </a:ext>
            </a:extLst>
          </p:cNvPr>
          <p:cNvSpPr>
            <a:spLocks noGrp="1"/>
          </p:cNvSpPr>
          <p:nvPr>
            <p:ph type="dt" sz="half" idx="10"/>
          </p:nvPr>
        </p:nvSpPr>
        <p:spPr/>
        <p:txBody>
          <a:bodyPr/>
          <a:lstStyle/>
          <a:p>
            <a:fld id="{D1AACA48-7BE9-43DE-845C-1C4B1953E72A}" type="datetime1">
              <a:rPr lang="en-US" smtClean="0"/>
              <a:t>11/12/2025</a:t>
            </a:fld>
            <a:endParaRPr lang="en-US"/>
          </a:p>
        </p:txBody>
      </p:sp>
      <p:sp>
        <p:nvSpPr>
          <p:cNvPr id="5" name="Footer Placeholder 4">
            <a:extLst>
              <a:ext uri="{FF2B5EF4-FFF2-40B4-BE49-F238E27FC236}">
                <a16:creationId xmlns:a16="http://schemas.microsoft.com/office/drawing/2014/main" id="{6CDABBD9-6B9E-4007-88B0-591D2B93248C}"/>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B68E9CBE-6274-4774-AAD6-BF146FD6EF3F}"/>
              </a:ext>
            </a:extLst>
          </p:cNvPr>
          <p:cNvSpPr>
            <a:spLocks noGrp="1"/>
          </p:cNvSpPr>
          <p:nvPr>
            <p:ph type="sldNum" sz="quarter" idx="12"/>
          </p:nvPr>
        </p:nvSpPr>
        <p:spPr>
          <a:xfrm>
            <a:off x="9200803" y="6389602"/>
            <a:ext cx="2743200" cy="365125"/>
          </a:xfrm>
        </p:spPr>
        <p:txBody>
          <a:bodyPr/>
          <a:lstStyle>
            <a:lvl1pPr>
              <a:defRPr>
                <a:solidFill>
                  <a:schemeClr val="bg1"/>
                </a:solidFill>
              </a:defRPr>
            </a:lvl1pPr>
          </a:lstStyle>
          <a:p>
            <a:fld id="{840CE578-6964-40BE-83D3-BE9D90C51816}" type="slidenum">
              <a:rPr lang="en-US" smtClean="0"/>
              <a:pPr/>
              <a:t>‹#›</a:t>
            </a:fld>
            <a:endParaRPr lang="en-US"/>
          </a:p>
        </p:txBody>
      </p:sp>
    </p:spTree>
    <p:extLst>
      <p:ext uri="{BB962C8B-B14F-4D97-AF65-F5344CB8AC3E}">
        <p14:creationId xmlns:p14="http://schemas.microsoft.com/office/powerpoint/2010/main" val="192625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98B75-4DE8-4864-819A-F1FA348B74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C934AC-2527-423C-AFF2-CD8E3EC0B390}"/>
              </a:ext>
            </a:extLst>
          </p:cNvPr>
          <p:cNvSpPr>
            <a:spLocks noGrp="1"/>
          </p:cNvSpPr>
          <p:nvPr>
            <p:ph type="dt" sz="half" idx="10"/>
          </p:nvPr>
        </p:nvSpPr>
        <p:spPr/>
        <p:txBody>
          <a:bodyPr/>
          <a:lstStyle/>
          <a:p>
            <a:fld id="{A0DD5CB6-12FB-4C02-9FCF-947D0615A259}" type="datetime1">
              <a:rPr lang="en-US" smtClean="0"/>
              <a:t>11/12/2025</a:t>
            </a:fld>
            <a:endParaRPr lang="en-US"/>
          </a:p>
        </p:txBody>
      </p:sp>
      <p:sp>
        <p:nvSpPr>
          <p:cNvPr id="4" name="Footer Placeholder 3">
            <a:extLst>
              <a:ext uri="{FF2B5EF4-FFF2-40B4-BE49-F238E27FC236}">
                <a16:creationId xmlns:a16="http://schemas.microsoft.com/office/drawing/2014/main" id="{8719BAFA-0536-42E2-80AC-C55AB352BB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87842E-1271-4D73-9AD4-64091A26E35A}"/>
              </a:ext>
            </a:extLst>
          </p:cNvPr>
          <p:cNvSpPr>
            <a:spLocks noGrp="1"/>
          </p:cNvSpPr>
          <p:nvPr>
            <p:ph type="sldNum" sz="quarter" idx="12"/>
          </p:nvPr>
        </p:nvSpPr>
        <p:spPr/>
        <p:txBody>
          <a:bodyPr/>
          <a:lstStyle/>
          <a:p>
            <a:fld id="{840CE578-6964-40BE-83D3-BE9D90C51816}" type="slidenum">
              <a:rPr lang="en-US" smtClean="0"/>
              <a:t>‹#›</a:t>
            </a:fld>
            <a:endParaRPr lang="en-US"/>
          </a:p>
        </p:txBody>
      </p:sp>
    </p:spTree>
    <p:extLst>
      <p:ext uri="{BB962C8B-B14F-4D97-AF65-F5344CB8AC3E}">
        <p14:creationId xmlns:p14="http://schemas.microsoft.com/office/powerpoint/2010/main" val="4043439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88044-D4F8-435C-8506-BC743B1BDC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5A37D-1049-4CCC-862D-5FE7CB5213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3B9608-60D2-4546-98AB-C9F2BB7730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66E54C-C5A3-44B1-8A05-DB7FC4E1B8B2}"/>
              </a:ext>
            </a:extLst>
          </p:cNvPr>
          <p:cNvSpPr>
            <a:spLocks noGrp="1"/>
          </p:cNvSpPr>
          <p:nvPr>
            <p:ph type="dt" sz="half" idx="10"/>
          </p:nvPr>
        </p:nvSpPr>
        <p:spPr/>
        <p:txBody>
          <a:bodyPr/>
          <a:lstStyle/>
          <a:p>
            <a:fld id="{C68D72EA-2B8F-4D8E-9E81-FC6C9D62ABE6}" type="datetime1">
              <a:rPr lang="en-US" smtClean="0"/>
              <a:t>11/12/2025</a:t>
            </a:fld>
            <a:endParaRPr lang="en-US"/>
          </a:p>
        </p:txBody>
      </p:sp>
      <p:sp>
        <p:nvSpPr>
          <p:cNvPr id="6" name="Footer Placeholder 5">
            <a:extLst>
              <a:ext uri="{FF2B5EF4-FFF2-40B4-BE49-F238E27FC236}">
                <a16:creationId xmlns:a16="http://schemas.microsoft.com/office/drawing/2014/main" id="{450A6FBB-38F7-43C3-8302-A75D5DAB96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41B685-0B35-4E76-8EBA-4949DF2BC78A}"/>
              </a:ext>
            </a:extLst>
          </p:cNvPr>
          <p:cNvSpPr>
            <a:spLocks noGrp="1"/>
          </p:cNvSpPr>
          <p:nvPr>
            <p:ph type="sldNum" sz="quarter" idx="12"/>
          </p:nvPr>
        </p:nvSpPr>
        <p:spPr/>
        <p:txBody>
          <a:bodyPr/>
          <a:lstStyle/>
          <a:p>
            <a:fld id="{840CE578-6964-40BE-83D3-BE9D90C51816}" type="slidenum">
              <a:rPr lang="en-US" smtClean="0"/>
              <a:t>‹#›</a:t>
            </a:fld>
            <a:endParaRPr lang="en-US"/>
          </a:p>
        </p:txBody>
      </p:sp>
    </p:spTree>
    <p:extLst>
      <p:ext uri="{BB962C8B-B14F-4D97-AF65-F5344CB8AC3E}">
        <p14:creationId xmlns:p14="http://schemas.microsoft.com/office/powerpoint/2010/main" val="2638873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60B07-0F0F-4762-B936-BC3E56F31F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EB1FF6-ABB7-416F-AAEC-1D65D32632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E8C75-AA26-4034-82A4-56635518F9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DDB8B0-F78F-428D-B665-CB0751DE1F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EFA7D1-E609-4C08-9DBE-1890C3EA88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C313D3-6937-46E8-8F80-E2A21E5F8322}"/>
              </a:ext>
            </a:extLst>
          </p:cNvPr>
          <p:cNvSpPr>
            <a:spLocks noGrp="1"/>
          </p:cNvSpPr>
          <p:nvPr>
            <p:ph type="dt" sz="half" idx="10"/>
          </p:nvPr>
        </p:nvSpPr>
        <p:spPr/>
        <p:txBody>
          <a:bodyPr/>
          <a:lstStyle/>
          <a:p>
            <a:fld id="{8A2CB4FC-3C31-49FA-ACB0-DD47617A8794}" type="datetime1">
              <a:rPr lang="en-US" smtClean="0"/>
              <a:t>11/12/2025</a:t>
            </a:fld>
            <a:endParaRPr lang="en-US"/>
          </a:p>
        </p:txBody>
      </p:sp>
      <p:sp>
        <p:nvSpPr>
          <p:cNvPr id="8" name="Footer Placeholder 7">
            <a:extLst>
              <a:ext uri="{FF2B5EF4-FFF2-40B4-BE49-F238E27FC236}">
                <a16:creationId xmlns:a16="http://schemas.microsoft.com/office/drawing/2014/main" id="{FDEB118D-AC84-4A61-8ECC-2EDCA8169E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787423-DDF6-4448-9745-E734CB06F603}"/>
              </a:ext>
            </a:extLst>
          </p:cNvPr>
          <p:cNvSpPr>
            <a:spLocks noGrp="1"/>
          </p:cNvSpPr>
          <p:nvPr>
            <p:ph type="sldNum" sz="quarter" idx="12"/>
          </p:nvPr>
        </p:nvSpPr>
        <p:spPr/>
        <p:txBody>
          <a:bodyPr/>
          <a:lstStyle/>
          <a:p>
            <a:fld id="{840CE578-6964-40BE-83D3-BE9D90C51816}" type="slidenum">
              <a:rPr lang="en-US" smtClean="0"/>
              <a:t>‹#›</a:t>
            </a:fld>
            <a:endParaRPr lang="en-US"/>
          </a:p>
        </p:txBody>
      </p:sp>
    </p:spTree>
    <p:extLst>
      <p:ext uri="{BB962C8B-B14F-4D97-AF65-F5344CB8AC3E}">
        <p14:creationId xmlns:p14="http://schemas.microsoft.com/office/powerpoint/2010/main" val="397651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1583-CCB9-4019-A5CA-380A28084A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37BAFF-2F7B-4D93-AA9C-5990715AA065}"/>
              </a:ext>
            </a:extLst>
          </p:cNvPr>
          <p:cNvSpPr>
            <a:spLocks noGrp="1"/>
          </p:cNvSpPr>
          <p:nvPr>
            <p:ph type="dt" sz="half" idx="10"/>
          </p:nvPr>
        </p:nvSpPr>
        <p:spPr/>
        <p:txBody>
          <a:bodyPr/>
          <a:lstStyle/>
          <a:p>
            <a:fld id="{4A6F64D0-D115-4299-9897-89F3D6CAC783}" type="datetime1">
              <a:rPr lang="en-US" smtClean="0"/>
              <a:t>11/12/2025</a:t>
            </a:fld>
            <a:endParaRPr lang="en-US"/>
          </a:p>
        </p:txBody>
      </p:sp>
      <p:sp>
        <p:nvSpPr>
          <p:cNvPr id="4" name="Footer Placeholder 3">
            <a:extLst>
              <a:ext uri="{FF2B5EF4-FFF2-40B4-BE49-F238E27FC236}">
                <a16:creationId xmlns:a16="http://schemas.microsoft.com/office/drawing/2014/main" id="{53F062C9-AD55-469C-8A7F-FA216686E1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D0D3F2-BA55-400B-A5C4-80254CF267C8}"/>
              </a:ext>
            </a:extLst>
          </p:cNvPr>
          <p:cNvSpPr>
            <a:spLocks noGrp="1"/>
          </p:cNvSpPr>
          <p:nvPr>
            <p:ph type="sldNum" sz="quarter" idx="12"/>
          </p:nvPr>
        </p:nvSpPr>
        <p:spPr/>
        <p:txBody>
          <a:bodyPr/>
          <a:lstStyle/>
          <a:p>
            <a:fld id="{840CE578-6964-40BE-83D3-BE9D90C51816}" type="slidenum">
              <a:rPr lang="en-US" smtClean="0"/>
              <a:t>‹#›</a:t>
            </a:fld>
            <a:endParaRPr lang="en-US"/>
          </a:p>
        </p:txBody>
      </p:sp>
    </p:spTree>
    <p:extLst>
      <p:ext uri="{BB962C8B-B14F-4D97-AF65-F5344CB8AC3E}">
        <p14:creationId xmlns:p14="http://schemas.microsoft.com/office/powerpoint/2010/main" val="98701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E2BD3D-E1BE-49B7-B1A1-4B14EA179B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88B7A4-4405-490A-8EB6-B42F3D5110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711BFB-5F35-4491-9CF0-094EE023A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DD5CB6-12FB-4C02-9FCF-947D0615A259}" type="datetime1">
              <a:rPr lang="en-US" smtClean="0"/>
              <a:t>11/12/2025</a:t>
            </a:fld>
            <a:endParaRPr lang="en-US"/>
          </a:p>
        </p:txBody>
      </p:sp>
      <p:sp>
        <p:nvSpPr>
          <p:cNvPr id="5" name="Footer Placeholder 4">
            <a:extLst>
              <a:ext uri="{FF2B5EF4-FFF2-40B4-BE49-F238E27FC236}">
                <a16:creationId xmlns:a16="http://schemas.microsoft.com/office/drawing/2014/main" id="{363D8BBA-CC40-4C7D-B7EF-3ACD91308A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45CEFA-B93B-4AC0-8179-8A24AE5631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CE578-6964-40BE-83D3-BE9D90C51816}" type="slidenum">
              <a:rPr lang="en-US" smtClean="0"/>
              <a:t>‹#›</a:t>
            </a:fld>
            <a:endParaRPr lang="en-US"/>
          </a:p>
        </p:txBody>
      </p:sp>
    </p:spTree>
    <p:extLst>
      <p:ext uri="{BB962C8B-B14F-4D97-AF65-F5344CB8AC3E}">
        <p14:creationId xmlns:p14="http://schemas.microsoft.com/office/powerpoint/2010/main" val="2802165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1" r:id="rId4"/>
    <p:sldLayoutId id="2147483651" r:id="rId5"/>
    <p:sldLayoutId id="2147483660"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3" r:id="rId15"/>
  </p:sldLayoutIdLst>
  <p:hf hdr="0" ftr="0" dt="0"/>
  <p:txStyles>
    <p:titleStyle>
      <a:lvl1pPr algn="l" defTabSz="914400" rtl="0" eaLnBrk="1" latinLnBrk="0" hangingPunct="1">
        <a:lnSpc>
          <a:spcPct val="90000"/>
        </a:lnSpc>
        <a:spcBef>
          <a:spcPct val="0"/>
        </a:spcBef>
        <a:buNone/>
        <a:defRPr sz="4400" b="1" kern="1200">
          <a:solidFill>
            <a:srgbClr val="065A66"/>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33CCCC"/>
        </a:buClr>
        <a:buFont typeface="Arial" panose="020B0604020202020204" pitchFamily="34" charset="0"/>
        <a:buChar char="•"/>
        <a:defRPr sz="2800" kern="1200">
          <a:solidFill>
            <a:schemeClr val="tx1">
              <a:lumMod val="95000"/>
              <a:lumOff val="5000"/>
            </a:schemeClr>
          </a:solidFill>
          <a:latin typeface="+mn-lt"/>
          <a:ea typeface="+mn-ea"/>
          <a:cs typeface="+mn-cs"/>
        </a:defRPr>
      </a:lvl1pPr>
      <a:lvl2pPr marL="685800" indent="-228600" algn="l" defTabSz="914400" rtl="0" eaLnBrk="1" latinLnBrk="0" hangingPunct="1">
        <a:lnSpc>
          <a:spcPct val="90000"/>
        </a:lnSpc>
        <a:spcBef>
          <a:spcPts val="500"/>
        </a:spcBef>
        <a:buClr>
          <a:srgbClr val="33CCCC"/>
        </a:buClr>
        <a:buFont typeface="Arial" panose="020B0604020202020204" pitchFamily="34" charset="0"/>
        <a:buChar char="•"/>
        <a:defRPr sz="2400" kern="1200">
          <a:solidFill>
            <a:schemeClr val="tx1">
              <a:lumMod val="95000"/>
              <a:lumOff val="5000"/>
            </a:schemeClr>
          </a:solidFill>
          <a:latin typeface="+mn-lt"/>
          <a:ea typeface="+mn-ea"/>
          <a:cs typeface="+mn-cs"/>
        </a:defRPr>
      </a:lvl2pPr>
      <a:lvl3pPr marL="1143000" indent="-228600" algn="l" defTabSz="914400" rtl="0" eaLnBrk="1" latinLnBrk="0" hangingPunct="1">
        <a:lnSpc>
          <a:spcPct val="90000"/>
        </a:lnSpc>
        <a:spcBef>
          <a:spcPts val="500"/>
        </a:spcBef>
        <a:buClr>
          <a:srgbClr val="33CCCC"/>
        </a:buClr>
        <a:buFont typeface="Arial" panose="020B0604020202020204" pitchFamily="34" charset="0"/>
        <a:buChar char="•"/>
        <a:defRPr sz="2000" kern="1200">
          <a:solidFill>
            <a:schemeClr val="tx1">
              <a:lumMod val="95000"/>
              <a:lumOff val="5000"/>
            </a:schemeClr>
          </a:solidFill>
          <a:latin typeface="+mn-lt"/>
          <a:ea typeface="+mn-ea"/>
          <a:cs typeface="+mn-cs"/>
        </a:defRPr>
      </a:lvl3pPr>
      <a:lvl4pPr marL="1600200" indent="-228600" algn="l" defTabSz="914400" rtl="0" eaLnBrk="1" latinLnBrk="0" hangingPunct="1">
        <a:lnSpc>
          <a:spcPct val="90000"/>
        </a:lnSpc>
        <a:spcBef>
          <a:spcPts val="500"/>
        </a:spcBef>
        <a:buClr>
          <a:srgbClr val="33CCCC"/>
        </a:buClr>
        <a:buFont typeface="Arial" panose="020B0604020202020204" pitchFamily="34" charset="0"/>
        <a:buChar char="•"/>
        <a:defRPr sz="1800" kern="1200">
          <a:solidFill>
            <a:schemeClr val="tx1">
              <a:lumMod val="95000"/>
              <a:lumOff val="5000"/>
            </a:schemeClr>
          </a:solidFill>
          <a:latin typeface="+mn-lt"/>
          <a:ea typeface="+mn-ea"/>
          <a:cs typeface="+mn-cs"/>
        </a:defRPr>
      </a:lvl4pPr>
      <a:lvl5pPr marL="2057400" indent="-228600" algn="l" defTabSz="914400" rtl="0" eaLnBrk="1" latinLnBrk="0" hangingPunct="1">
        <a:lnSpc>
          <a:spcPct val="90000"/>
        </a:lnSpc>
        <a:spcBef>
          <a:spcPts val="500"/>
        </a:spcBef>
        <a:buClr>
          <a:srgbClr val="33CCCC"/>
        </a:buClr>
        <a:buFont typeface="Arial" panose="020B0604020202020204" pitchFamily="34" charset="0"/>
        <a:buChar char="•"/>
        <a:defRPr sz="1800" kern="1200">
          <a:solidFill>
            <a:schemeClr val="tx1">
              <a:lumMod val="95000"/>
              <a:lumOff val="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secure.blackcatgrants.com/Login.aspx?site=flga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fldot.sharepoint.com/:w:/r/sites/FDOT-EXT-MPO/liaisons/_layouts/15/Doc.aspx?sourcedoc=%7B74C53760-213E-47AA-8700-486FA674FF9F%7D&amp;file=UPWP%20Checklist%20-%20Final.docx&amp;action=default&amp;mobileredirect=true"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fldot.sharepoint.com/sites/FDOT-EXT-MPO/" TargetMode="Externa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hyperlink" Target="https://fldot.sharepoint.com/sites/FDOT-EXT-MPO/PartnerLibrary/Forms/AllItems.aspx?FilterField1=Content%5Fx0020%5FTags&amp;FilterValue1=UPWP&amp;FilterType1=LookupMulti&amp;viewid=62256e54%2D12ff%2D4b47%2Db4c5%2D9b62091fe678" TargetMode="External"/><Relationship Id="rId2" Type="http://schemas.openxmlformats.org/officeDocument/2006/relationships/hyperlink" Target="https://fdotwww.blob.core.windows.net/sitefinity/docs/default-source/planning/policy/metrosupport/resources/2022-11-15-fdot-mpo-program-management-handbook-final.pdf?sfvrsn=783d5a7f_2"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hyperlink" Target="https://fldot.sharepoint.com/:x:/r/sites/FDOT-EXT-MPO/_layouts/15/Doc.aspx?sourcedoc=%7B0FD5BE79-0095-42F6-8896-BD3D46284699%7D&amp;file=UPWP%20Budget%20Tables%20Enter%20and%20Go.xlsm&amp;action=default&amp;mobileredirect=true"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fldot.sharepoint.com/sites/FDOT-EXT-MPO/PartnerLibrary/Guidance%20and%20Resources/Guidance%20and%20Instructions/20240205_UPWP%20Guide%20Final.pdf?CT=1710948732897&amp;OR=ItemsVie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C3E74D1-2EDF-4814-BC16-85793E78AB48}"/>
              </a:ext>
            </a:extLst>
          </p:cNvPr>
          <p:cNvSpPr txBox="1"/>
          <p:nvPr/>
        </p:nvSpPr>
        <p:spPr>
          <a:xfrm>
            <a:off x="391671" y="1084413"/>
            <a:ext cx="6560598" cy="1200329"/>
          </a:xfrm>
          <a:prstGeom prst="rect">
            <a:avLst/>
          </a:prstGeom>
          <a:noFill/>
          <a:effectLst>
            <a:outerShdw blurRad="50800" dist="38100" dir="2700000" algn="tl" rotWithShape="0">
              <a:prstClr val="black"/>
            </a:outerShdw>
          </a:effectLst>
        </p:spPr>
        <p:txBody>
          <a:bodyPr wrap="square" rtlCol="0">
            <a:spAutoFit/>
          </a:bodyPr>
          <a:lstStyle/>
          <a:p>
            <a:r>
              <a:rPr lang="en-US" sz="3600" b="1">
                <a:solidFill>
                  <a:schemeClr val="bg1"/>
                </a:solidFill>
              </a:rPr>
              <a:t>Unified Planning Work Program</a:t>
            </a:r>
          </a:p>
          <a:p>
            <a:r>
              <a:rPr lang="en-US" sz="3600">
                <a:solidFill>
                  <a:schemeClr val="bg1"/>
                </a:solidFill>
              </a:rPr>
              <a:t>MPO TRAINING 101</a:t>
            </a:r>
          </a:p>
        </p:txBody>
      </p:sp>
      <p:sp>
        <p:nvSpPr>
          <p:cNvPr id="11" name="Rectangle 10">
            <a:extLst>
              <a:ext uri="{FF2B5EF4-FFF2-40B4-BE49-F238E27FC236}">
                <a16:creationId xmlns:a16="http://schemas.microsoft.com/office/drawing/2014/main" id="{5792A801-82B1-4E99-BB81-C5D4F2AB4565}"/>
              </a:ext>
            </a:extLst>
          </p:cNvPr>
          <p:cNvSpPr/>
          <p:nvPr/>
        </p:nvSpPr>
        <p:spPr>
          <a:xfrm flipV="1">
            <a:off x="484668" y="1681383"/>
            <a:ext cx="6560598" cy="45719"/>
          </a:xfrm>
          <a:prstGeom prst="rect">
            <a:avLst/>
          </a:prstGeom>
          <a:solidFill>
            <a:srgbClr val="57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855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3C4BD277-96FE-433D-A57D-9CD75143E596}"/>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19" t="17509" r="175" b="5325"/>
          <a:stretch/>
        </p:blipFill>
        <p:spPr>
          <a:xfrm>
            <a:off x="-11430" y="1565910"/>
            <a:ext cx="12192000" cy="5292090"/>
          </a:xfrm>
          <a:prstGeom prst="rect">
            <a:avLst/>
          </a:prstGeom>
        </p:spPr>
      </p:pic>
      <p:sp>
        <p:nvSpPr>
          <p:cNvPr id="2" name="Title 1">
            <a:extLst>
              <a:ext uri="{FF2B5EF4-FFF2-40B4-BE49-F238E27FC236}">
                <a16:creationId xmlns:a16="http://schemas.microsoft.com/office/drawing/2014/main" id="{A8FBD771-B418-CCA2-289B-63AC1C0683BB}"/>
              </a:ext>
            </a:extLst>
          </p:cNvPr>
          <p:cNvSpPr>
            <a:spLocks noGrp="1"/>
          </p:cNvSpPr>
          <p:nvPr>
            <p:ph type="title"/>
          </p:nvPr>
        </p:nvSpPr>
        <p:spPr/>
        <p:txBody>
          <a:bodyPr/>
          <a:lstStyle/>
          <a:p>
            <a:r>
              <a:rPr lang="en-US">
                <a:cs typeface="Calibri Light"/>
              </a:rPr>
              <a:t>Unified Planning Work Program (UPWP) </a:t>
            </a:r>
            <a:r>
              <a:rPr lang="en-US" b="1">
                <a:cs typeface="Calibri Light"/>
              </a:rPr>
              <a:t>Schedule  </a:t>
            </a:r>
            <a:endParaRPr lang="en-US" b="1"/>
          </a:p>
        </p:txBody>
      </p:sp>
      <p:sp>
        <p:nvSpPr>
          <p:cNvPr id="4" name="Slide Number Placeholder 3">
            <a:extLst>
              <a:ext uri="{FF2B5EF4-FFF2-40B4-BE49-F238E27FC236}">
                <a16:creationId xmlns:a16="http://schemas.microsoft.com/office/drawing/2014/main" id="{4CBB2C75-E1A2-23F1-C078-14C7E31B8FDB}"/>
              </a:ext>
            </a:extLst>
          </p:cNvPr>
          <p:cNvSpPr>
            <a:spLocks noGrp="1"/>
          </p:cNvSpPr>
          <p:nvPr>
            <p:ph type="sldNum" sz="quarter" idx="12"/>
          </p:nvPr>
        </p:nvSpPr>
        <p:spPr/>
        <p:txBody>
          <a:bodyPr/>
          <a:lstStyle/>
          <a:p>
            <a:fld id="{840CE578-6964-40BE-83D3-BE9D90C51816}" type="slidenum">
              <a:rPr lang="en-US" smtClean="0"/>
              <a:pPr/>
              <a:t>10</a:t>
            </a:fld>
            <a:endParaRPr lang="en-US"/>
          </a:p>
        </p:txBody>
      </p:sp>
      <p:grpSp>
        <p:nvGrpSpPr>
          <p:cNvPr id="8" name="Group 7">
            <a:extLst>
              <a:ext uri="{FF2B5EF4-FFF2-40B4-BE49-F238E27FC236}">
                <a16:creationId xmlns:a16="http://schemas.microsoft.com/office/drawing/2014/main" id="{4699CBF4-B956-42E1-8A64-74D024B1E862}"/>
              </a:ext>
            </a:extLst>
          </p:cNvPr>
          <p:cNvGrpSpPr/>
          <p:nvPr/>
        </p:nvGrpSpPr>
        <p:grpSpPr>
          <a:xfrm>
            <a:off x="1019812" y="1703833"/>
            <a:ext cx="8553420" cy="5154167"/>
            <a:chOff x="1462800" y="1527731"/>
            <a:chExt cx="8160842" cy="4917603"/>
          </a:xfrm>
        </p:grpSpPr>
        <p:sp>
          <p:nvSpPr>
            <p:cNvPr id="9" name="Freeform: Shape 8">
              <a:extLst>
                <a:ext uri="{FF2B5EF4-FFF2-40B4-BE49-F238E27FC236}">
                  <a16:creationId xmlns:a16="http://schemas.microsoft.com/office/drawing/2014/main" id="{DFB4920B-B711-40E1-AC8D-9C5EEEED926B}"/>
                </a:ext>
              </a:extLst>
            </p:cNvPr>
            <p:cNvSpPr/>
            <p:nvPr/>
          </p:nvSpPr>
          <p:spPr>
            <a:xfrm>
              <a:off x="1462800" y="1527731"/>
              <a:ext cx="1064502" cy="1520718"/>
            </a:xfrm>
            <a:custGeom>
              <a:avLst/>
              <a:gdLst>
                <a:gd name="connsiteX0" fmla="*/ 0 w 1520718"/>
                <a:gd name="connsiteY0" fmla="*/ 0 h 1064502"/>
                <a:gd name="connsiteX1" fmla="*/ 988467 w 1520718"/>
                <a:gd name="connsiteY1" fmla="*/ 0 h 1064502"/>
                <a:gd name="connsiteX2" fmla="*/ 1520718 w 1520718"/>
                <a:gd name="connsiteY2" fmla="*/ 532251 h 1064502"/>
                <a:gd name="connsiteX3" fmla="*/ 988467 w 1520718"/>
                <a:gd name="connsiteY3" fmla="*/ 1064502 h 1064502"/>
                <a:gd name="connsiteX4" fmla="*/ 0 w 1520718"/>
                <a:gd name="connsiteY4" fmla="*/ 1064502 h 1064502"/>
                <a:gd name="connsiteX5" fmla="*/ 532251 w 1520718"/>
                <a:gd name="connsiteY5" fmla="*/ 532251 h 1064502"/>
                <a:gd name="connsiteX6" fmla="*/ 0 w 1520718"/>
                <a:gd name="connsiteY6" fmla="*/ 0 h 106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718" h="1064502">
                  <a:moveTo>
                    <a:pt x="1520718" y="0"/>
                  </a:moveTo>
                  <a:lnTo>
                    <a:pt x="1520718" y="691927"/>
                  </a:lnTo>
                  <a:lnTo>
                    <a:pt x="760359" y="1064502"/>
                  </a:lnTo>
                  <a:lnTo>
                    <a:pt x="0" y="691927"/>
                  </a:lnTo>
                  <a:lnTo>
                    <a:pt x="0" y="0"/>
                  </a:lnTo>
                  <a:lnTo>
                    <a:pt x="760359" y="372575"/>
                  </a:lnTo>
                  <a:lnTo>
                    <a:pt x="1520718" y="0"/>
                  </a:lnTo>
                  <a:close/>
                </a:path>
              </a:pathLst>
            </a:custGeom>
            <a:solidFill>
              <a:srgbClr val="244A8A"/>
            </a:solid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0160" tIns="640080" rIns="10160" bIns="365760" numCol="1" spcCol="1270" anchor="t" anchorCtr="0">
              <a:noAutofit/>
            </a:bodyPr>
            <a:lstStyle/>
            <a:p>
              <a:pPr marL="0" lvl="0" indent="0" algn="ctr" defTabSz="711200">
                <a:lnSpc>
                  <a:spcPct val="90000"/>
                </a:lnSpc>
                <a:spcBef>
                  <a:spcPct val="0"/>
                </a:spcBef>
                <a:spcAft>
                  <a:spcPct val="35000"/>
                </a:spcAft>
                <a:buNone/>
              </a:pPr>
              <a:r>
                <a:rPr lang="en-US" b="1" kern="1200"/>
                <a:t>DEC-FEB</a:t>
              </a:r>
              <a:r>
                <a:rPr lang="en-US" sz="1600" b="1" kern="1200"/>
                <a:t> </a:t>
              </a:r>
              <a:br>
                <a:rPr lang="en-US" sz="1600" b="1" kern="1200"/>
              </a:br>
              <a:r>
                <a:rPr lang="en-US" sz="1600" b="1" kern="1200"/>
                <a:t>(Year 2)</a:t>
              </a:r>
            </a:p>
          </p:txBody>
        </p:sp>
        <p:sp>
          <p:nvSpPr>
            <p:cNvPr id="10" name="Freeform: Shape 9">
              <a:extLst>
                <a:ext uri="{FF2B5EF4-FFF2-40B4-BE49-F238E27FC236}">
                  <a16:creationId xmlns:a16="http://schemas.microsoft.com/office/drawing/2014/main" id="{5207C16C-FD9F-4166-B156-C1E038C0D1C4}"/>
                </a:ext>
              </a:extLst>
            </p:cNvPr>
            <p:cNvSpPr/>
            <p:nvPr/>
          </p:nvSpPr>
          <p:spPr>
            <a:xfrm>
              <a:off x="2527301" y="1527733"/>
              <a:ext cx="3604218" cy="988986"/>
            </a:xfrm>
            <a:custGeom>
              <a:avLst/>
              <a:gdLst>
                <a:gd name="connsiteX0" fmla="*/ 164834 w 988986"/>
                <a:gd name="connsiteY0" fmla="*/ 0 h 4327916"/>
                <a:gd name="connsiteX1" fmla="*/ 824152 w 988986"/>
                <a:gd name="connsiteY1" fmla="*/ 0 h 4327916"/>
                <a:gd name="connsiteX2" fmla="*/ 988986 w 988986"/>
                <a:gd name="connsiteY2" fmla="*/ 164834 h 4327916"/>
                <a:gd name="connsiteX3" fmla="*/ 988986 w 988986"/>
                <a:gd name="connsiteY3" fmla="*/ 4327916 h 4327916"/>
                <a:gd name="connsiteX4" fmla="*/ 988986 w 988986"/>
                <a:gd name="connsiteY4" fmla="*/ 4327916 h 4327916"/>
                <a:gd name="connsiteX5" fmla="*/ 0 w 988986"/>
                <a:gd name="connsiteY5" fmla="*/ 4327916 h 4327916"/>
                <a:gd name="connsiteX6" fmla="*/ 0 w 988986"/>
                <a:gd name="connsiteY6" fmla="*/ 4327916 h 4327916"/>
                <a:gd name="connsiteX7" fmla="*/ 0 w 988986"/>
                <a:gd name="connsiteY7" fmla="*/ 164834 h 4327916"/>
                <a:gd name="connsiteX8" fmla="*/ 164834 w 988986"/>
                <a:gd name="connsiteY8" fmla="*/ 0 h 432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986" h="4327916">
                  <a:moveTo>
                    <a:pt x="988986" y="721332"/>
                  </a:moveTo>
                  <a:lnTo>
                    <a:pt x="988986" y="3606584"/>
                  </a:lnTo>
                  <a:cubicBezTo>
                    <a:pt x="988986" y="4004963"/>
                    <a:pt x="972122" y="4327916"/>
                    <a:pt x="951319" y="4327916"/>
                  </a:cubicBezTo>
                  <a:lnTo>
                    <a:pt x="0" y="4327916"/>
                  </a:lnTo>
                  <a:lnTo>
                    <a:pt x="0" y="4327916"/>
                  </a:lnTo>
                  <a:lnTo>
                    <a:pt x="0" y="0"/>
                  </a:lnTo>
                  <a:lnTo>
                    <a:pt x="0" y="0"/>
                  </a:lnTo>
                  <a:lnTo>
                    <a:pt x="951319" y="0"/>
                  </a:lnTo>
                  <a:cubicBezTo>
                    <a:pt x="972122" y="0"/>
                    <a:pt x="988986" y="322953"/>
                    <a:pt x="988986" y="721332"/>
                  </a:cubicBez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58438" rIns="58438" bIns="58438" numCol="1" spcCol="1270" anchor="ctr" anchorCtr="0">
              <a:noAutofit/>
            </a:bodyPr>
            <a:lstStyle/>
            <a:p>
              <a:pPr marL="171450" lvl="1" indent="-171450" algn="l" defTabSz="711200">
                <a:lnSpc>
                  <a:spcPct val="90000"/>
                </a:lnSpc>
                <a:spcBef>
                  <a:spcPct val="0"/>
                </a:spcBef>
                <a:spcAft>
                  <a:spcPct val="15000"/>
                </a:spcAft>
                <a:buClr>
                  <a:srgbClr val="244A8A"/>
                </a:buClr>
                <a:buFont typeface="Arial" panose="020B0604020202020204" pitchFamily="34" charset="0"/>
                <a:buChar char="•"/>
              </a:pPr>
              <a:r>
                <a:rPr lang="en-US" sz="1600" kern="1200" dirty="0"/>
                <a:t>Notify MPOs of Planning Emphasis Areas (if updated) </a:t>
              </a:r>
            </a:p>
            <a:p>
              <a:pPr marL="171450" lvl="1" indent="-171450" defTabSz="711200">
                <a:lnSpc>
                  <a:spcPct val="90000"/>
                </a:lnSpc>
                <a:spcBef>
                  <a:spcPct val="0"/>
                </a:spcBef>
                <a:spcAft>
                  <a:spcPct val="15000"/>
                </a:spcAft>
                <a:buClr>
                  <a:srgbClr val="244A8A"/>
                </a:buClr>
                <a:buFont typeface="Arial" panose="020B0604020202020204" pitchFamily="34" charset="0"/>
                <a:buChar char="•"/>
              </a:pPr>
              <a:r>
                <a:rPr lang="en-US" sz="1600" kern="1200" dirty="0"/>
                <a:t>Draft Allocations submitted to MPOs</a:t>
              </a:r>
            </a:p>
            <a:p>
              <a:pPr marL="171450" lvl="1" indent="-171450" algn="l" defTabSz="711200">
                <a:lnSpc>
                  <a:spcPct val="90000"/>
                </a:lnSpc>
                <a:spcBef>
                  <a:spcPct val="0"/>
                </a:spcBef>
                <a:spcAft>
                  <a:spcPct val="15000"/>
                </a:spcAft>
                <a:buClr>
                  <a:srgbClr val="244A8A"/>
                </a:buClr>
                <a:buFont typeface="Arial" panose="020B0604020202020204" pitchFamily="34" charset="0"/>
                <a:buChar char="•"/>
              </a:pPr>
              <a:r>
                <a:rPr lang="en-US" sz="1600" kern="1200" dirty="0"/>
                <a:t>MPO develops draft UPWP</a:t>
              </a:r>
            </a:p>
          </p:txBody>
        </p:sp>
        <p:sp>
          <p:nvSpPr>
            <p:cNvPr id="11" name="Freeform: Shape 10">
              <a:extLst>
                <a:ext uri="{FF2B5EF4-FFF2-40B4-BE49-F238E27FC236}">
                  <a16:creationId xmlns:a16="http://schemas.microsoft.com/office/drawing/2014/main" id="{6FFC35A4-4C15-4A47-A249-76A35EE16DBD}"/>
                </a:ext>
              </a:extLst>
            </p:cNvPr>
            <p:cNvSpPr/>
            <p:nvPr/>
          </p:nvSpPr>
          <p:spPr>
            <a:xfrm>
              <a:off x="2642076" y="2656684"/>
              <a:ext cx="1064502" cy="1520718"/>
            </a:xfrm>
            <a:custGeom>
              <a:avLst/>
              <a:gdLst>
                <a:gd name="connsiteX0" fmla="*/ 0 w 1520718"/>
                <a:gd name="connsiteY0" fmla="*/ 0 h 1064502"/>
                <a:gd name="connsiteX1" fmla="*/ 988467 w 1520718"/>
                <a:gd name="connsiteY1" fmla="*/ 0 h 1064502"/>
                <a:gd name="connsiteX2" fmla="*/ 1520718 w 1520718"/>
                <a:gd name="connsiteY2" fmla="*/ 532251 h 1064502"/>
                <a:gd name="connsiteX3" fmla="*/ 988467 w 1520718"/>
                <a:gd name="connsiteY3" fmla="*/ 1064502 h 1064502"/>
                <a:gd name="connsiteX4" fmla="*/ 0 w 1520718"/>
                <a:gd name="connsiteY4" fmla="*/ 1064502 h 1064502"/>
                <a:gd name="connsiteX5" fmla="*/ 532251 w 1520718"/>
                <a:gd name="connsiteY5" fmla="*/ 532251 h 1064502"/>
                <a:gd name="connsiteX6" fmla="*/ 0 w 1520718"/>
                <a:gd name="connsiteY6" fmla="*/ 0 h 106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718" h="1064502">
                  <a:moveTo>
                    <a:pt x="1520718" y="0"/>
                  </a:moveTo>
                  <a:lnTo>
                    <a:pt x="1520718" y="691927"/>
                  </a:lnTo>
                  <a:lnTo>
                    <a:pt x="760359" y="1064502"/>
                  </a:lnTo>
                  <a:lnTo>
                    <a:pt x="0" y="691927"/>
                  </a:lnTo>
                  <a:lnTo>
                    <a:pt x="0" y="0"/>
                  </a:lnTo>
                  <a:lnTo>
                    <a:pt x="760359" y="372575"/>
                  </a:lnTo>
                  <a:lnTo>
                    <a:pt x="1520718" y="0"/>
                  </a:lnTo>
                  <a:close/>
                </a:path>
              </a:pathLst>
            </a:custGeom>
            <a:solidFill>
              <a:srgbClr val="33CCCC"/>
            </a:solidFill>
          </p:spPr>
          <p:style>
            <a:lnRef idx="2">
              <a:schemeClr val="accent5">
                <a:hueOff val="-2252848"/>
                <a:satOff val="-5806"/>
                <a:lumOff val="-3922"/>
                <a:alphaOff val="0"/>
              </a:schemeClr>
            </a:lnRef>
            <a:fillRef idx="1">
              <a:scrgbClr r="0" g="0" b="0"/>
            </a:fillRef>
            <a:effectRef idx="0">
              <a:schemeClr val="accent5">
                <a:hueOff val="-2252848"/>
                <a:satOff val="-5806"/>
                <a:lumOff val="-3922"/>
                <a:alphaOff val="0"/>
              </a:schemeClr>
            </a:effectRef>
            <a:fontRef idx="minor">
              <a:schemeClr val="lt1"/>
            </a:fontRef>
          </p:style>
          <p:txBody>
            <a:bodyPr spcFirstLastPara="0" vert="horz" wrap="square" lIns="12700" tIns="640080" rIns="12700" bIns="544951" numCol="1" spcCol="1270" anchor="t" anchorCtr="0">
              <a:noAutofit/>
            </a:bodyPr>
            <a:lstStyle/>
            <a:p>
              <a:pPr marL="0" lvl="0" indent="0" algn="ctr" defTabSz="889000">
                <a:lnSpc>
                  <a:spcPct val="90000"/>
                </a:lnSpc>
                <a:spcBef>
                  <a:spcPct val="0"/>
                </a:spcBef>
                <a:spcAft>
                  <a:spcPct val="35000"/>
                </a:spcAft>
                <a:buNone/>
              </a:pPr>
              <a:r>
                <a:rPr lang="en-US" sz="2000" b="1" kern="1200"/>
                <a:t>MARCH</a:t>
              </a:r>
              <a:br>
                <a:rPr lang="en-US" sz="2000" b="1" kern="1200"/>
              </a:br>
              <a:r>
                <a:rPr lang="en-US" sz="2000" b="1" kern="1200"/>
                <a:t>15</a:t>
              </a:r>
            </a:p>
          </p:txBody>
        </p:sp>
        <p:sp>
          <p:nvSpPr>
            <p:cNvPr id="12" name="Freeform: Shape 11">
              <a:extLst>
                <a:ext uri="{FF2B5EF4-FFF2-40B4-BE49-F238E27FC236}">
                  <a16:creationId xmlns:a16="http://schemas.microsoft.com/office/drawing/2014/main" id="{FE02C3C5-0F2C-4134-A1C9-73BF4D6D936E}"/>
                </a:ext>
              </a:extLst>
            </p:cNvPr>
            <p:cNvSpPr/>
            <p:nvPr/>
          </p:nvSpPr>
          <p:spPr>
            <a:xfrm>
              <a:off x="3706577" y="2656686"/>
              <a:ext cx="4084647" cy="988467"/>
            </a:xfrm>
            <a:custGeom>
              <a:avLst/>
              <a:gdLst>
                <a:gd name="connsiteX0" fmla="*/ 164748 w 988466"/>
                <a:gd name="connsiteY0" fmla="*/ 0 h 4327916"/>
                <a:gd name="connsiteX1" fmla="*/ 823718 w 988466"/>
                <a:gd name="connsiteY1" fmla="*/ 0 h 4327916"/>
                <a:gd name="connsiteX2" fmla="*/ 988466 w 988466"/>
                <a:gd name="connsiteY2" fmla="*/ 164748 h 4327916"/>
                <a:gd name="connsiteX3" fmla="*/ 988466 w 988466"/>
                <a:gd name="connsiteY3" fmla="*/ 4327916 h 4327916"/>
                <a:gd name="connsiteX4" fmla="*/ 988466 w 988466"/>
                <a:gd name="connsiteY4" fmla="*/ 4327916 h 4327916"/>
                <a:gd name="connsiteX5" fmla="*/ 0 w 988466"/>
                <a:gd name="connsiteY5" fmla="*/ 4327916 h 4327916"/>
                <a:gd name="connsiteX6" fmla="*/ 0 w 988466"/>
                <a:gd name="connsiteY6" fmla="*/ 4327916 h 4327916"/>
                <a:gd name="connsiteX7" fmla="*/ 0 w 988466"/>
                <a:gd name="connsiteY7" fmla="*/ 164748 h 4327916"/>
                <a:gd name="connsiteX8" fmla="*/ 164748 w 988466"/>
                <a:gd name="connsiteY8" fmla="*/ 0 h 432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466" h="4327916">
                  <a:moveTo>
                    <a:pt x="988466" y="721335"/>
                  </a:moveTo>
                  <a:lnTo>
                    <a:pt x="988466" y="3606581"/>
                  </a:lnTo>
                  <a:cubicBezTo>
                    <a:pt x="988466" y="4004964"/>
                    <a:pt x="971620" y="4327916"/>
                    <a:pt x="950839" y="4327916"/>
                  </a:cubicBezTo>
                  <a:lnTo>
                    <a:pt x="0" y="4327916"/>
                  </a:lnTo>
                  <a:lnTo>
                    <a:pt x="0" y="4327916"/>
                  </a:lnTo>
                  <a:lnTo>
                    <a:pt x="0" y="0"/>
                  </a:lnTo>
                  <a:lnTo>
                    <a:pt x="0" y="0"/>
                  </a:lnTo>
                  <a:lnTo>
                    <a:pt x="950839" y="0"/>
                  </a:lnTo>
                  <a:cubicBezTo>
                    <a:pt x="971620" y="0"/>
                    <a:pt x="988466" y="322952"/>
                    <a:pt x="988466" y="721335"/>
                  </a:cubicBezTo>
                  <a:close/>
                </a:path>
              </a:pathLst>
            </a:cu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58412" rIns="58412" bIns="58415" numCol="1" spcCol="1270" anchor="ctr" anchorCtr="0">
              <a:noAutofit/>
            </a:bodyPr>
            <a:lstStyle/>
            <a:p>
              <a:pPr marL="171450" lvl="1" indent="-171450" algn="l" defTabSz="711200">
                <a:lnSpc>
                  <a:spcPct val="90000"/>
                </a:lnSpc>
                <a:spcBef>
                  <a:spcPct val="0"/>
                </a:spcBef>
                <a:spcAft>
                  <a:spcPct val="15000"/>
                </a:spcAft>
                <a:buClr>
                  <a:srgbClr val="33CCCC"/>
                </a:buClr>
                <a:buChar char="•"/>
              </a:pPr>
              <a:r>
                <a:rPr lang="en-US" sz="1600" kern="1200" dirty="0"/>
                <a:t>MPO submits Draft UPWP for review</a:t>
              </a:r>
            </a:p>
            <a:p>
              <a:pPr marL="171450" lvl="1" indent="-171450" algn="l" defTabSz="711200">
                <a:lnSpc>
                  <a:spcPct val="90000"/>
                </a:lnSpc>
                <a:spcBef>
                  <a:spcPct val="0"/>
                </a:spcBef>
                <a:spcAft>
                  <a:spcPct val="15000"/>
                </a:spcAft>
                <a:buClr>
                  <a:srgbClr val="33CCCC"/>
                </a:buClr>
                <a:buChar char="•"/>
              </a:pPr>
              <a:r>
                <a:rPr lang="en-US" sz="1600" dirty="0"/>
                <a:t>Draft is submitted into </a:t>
              </a:r>
              <a:r>
                <a:rPr lang="en-US" sz="1600" dirty="0">
                  <a:hlinkClick r:id="rId4"/>
                </a:rPr>
                <a:t>GAP</a:t>
              </a:r>
              <a:endParaRPr lang="en-US" sz="1600" kern="1200" dirty="0"/>
            </a:p>
          </p:txBody>
        </p:sp>
        <p:sp>
          <p:nvSpPr>
            <p:cNvPr id="13" name="Freeform: Shape 12">
              <a:extLst>
                <a:ext uri="{FF2B5EF4-FFF2-40B4-BE49-F238E27FC236}">
                  <a16:creationId xmlns:a16="http://schemas.microsoft.com/office/drawing/2014/main" id="{B101554B-3AF3-44A0-9A56-397684DF35F9}"/>
                </a:ext>
              </a:extLst>
            </p:cNvPr>
            <p:cNvSpPr/>
            <p:nvPr/>
          </p:nvSpPr>
          <p:spPr>
            <a:xfrm>
              <a:off x="4060115" y="3790650"/>
              <a:ext cx="1064502" cy="1520718"/>
            </a:xfrm>
            <a:custGeom>
              <a:avLst/>
              <a:gdLst>
                <a:gd name="connsiteX0" fmla="*/ 0 w 1520718"/>
                <a:gd name="connsiteY0" fmla="*/ 0 h 1064502"/>
                <a:gd name="connsiteX1" fmla="*/ 988467 w 1520718"/>
                <a:gd name="connsiteY1" fmla="*/ 0 h 1064502"/>
                <a:gd name="connsiteX2" fmla="*/ 1520718 w 1520718"/>
                <a:gd name="connsiteY2" fmla="*/ 532251 h 1064502"/>
                <a:gd name="connsiteX3" fmla="*/ 988467 w 1520718"/>
                <a:gd name="connsiteY3" fmla="*/ 1064502 h 1064502"/>
                <a:gd name="connsiteX4" fmla="*/ 0 w 1520718"/>
                <a:gd name="connsiteY4" fmla="*/ 1064502 h 1064502"/>
                <a:gd name="connsiteX5" fmla="*/ 532251 w 1520718"/>
                <a:gd name="connsiteY5" fmla="*/ 532251 h 1064502"/>
                <a:gd name="connsiteX6" fmla="*/ 0 w 1520718"/>
                <a:gd name="connsiteY6" fmla="*/ 0 h 106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718" h="1064502">
                  <a:moveTo>
                    <a:pt x="1520718" y="0"/>
                  </a:moveTo>
                  <a:lnTo>
                    <a:pt x="1520718" y="691927"/>
                  </a:lnTo>
                  <a:lnTo>
                    <a:pt x="760359" y="1064502"/>
                  </a:lnTo>
                  <a:lnTo>
                    <a:pt x="0" y="691927"/>
                  </a:lnTo>
                  <a:lnTo>
                    <a:pt x="0" y="0"/>
                  </a:lnTo>
                  <a:lnTo>
                    <a:pt x="760359" y="372575"/>
                  </a:lnTo>
                  <a:lnTo>
                    <a:pt x="1520718" y="0"/>
                  </a:lnTo>
                  <a:close/>
                </a:path>
              </a:pathLst>
            </a:custGeom>
            <a:solidFill>
              <a:srgbClr val="4DC58D"/>
            </a:solidFill>
          </p:spPr>
          <p:style>
            <a:lnRef idx="2">
              <a:schemeClr val="accent5">
                <a:hueOff val="-4505695"/>
                <a:satOff val="-11613"/>
                <a:lumOff val="-7843"/>
                <a:alphaOff val="0"/>
              </a:schemeClr>
            </a:lnRef>
            <a:fillRef idx="1">
              <a:scrgbClr r="0" g="0" b="0"/>
            </a:fillRef>
            <a:effectRef idx="0">
              <a:schemeClr val="accent5">
                <a:hueOff val="-4505695"/>
                <a:satOff val="-11613"/>
                <a:lumOff val="-7843"/>
                <a:alphaOff val="0"/>
              </a:schemeClr>
            </a:effectRef>
            <a:fontRef idx="minor">
              <a:schemeClr val="lt1"/>
            </a:fontRef>
          </p:style>
          <p:txBody>
            <a:bodyPr spcFirstLastPara="0" vert="horz" wrap="square" lIns="12700" tIns="640080" rIns="12700" bIns="544951" numCol="1" spcCol="1270" anchor="t" anchorCtr="0">
              <a:noAutofit/>
            </a:bodyPr>
            <a:lstStyle/>
            <a:p>
              <a:pPr marL="0" lvl="0" indent="0" algn="ctr" defTabSz="889000">
                <a:lnSpc>
                  <a:spcPct val="90000"/>
                </a:lnSpc>
                <a:spcBef>
                  <a:spcPct val="0"/>
                </a:spcBef>
                <a:spcAft>
                  <a:spcPct val="35000"/>
                </a:spcAft>
                <a:buNone/>
              </a:pPr>
              <a:r>
                <a:rPr lang="en-US" sz="2000" b="1" kern="1200"/>
                <a:t>APRIL</a:t>
              </a:r>
              <a:br>
                <a:rPr lang="en-US" sz="2000" b="1" kern="1200"/>
              </a:br>
              <a:r>
                <a:rPr lang="en-US" sz="2000" b="1" kern="1200"/>
                <a:t>15</a:t>
              </a:r>
            </a:p>
          </p:txBody>
        </p:sp>
        <p:sp>
          <p:nvSpPr>
            <p:cNvPr id="14" name="Freeform: Shape 13">
              <a:extLst>
                <a:ext uri="{FF2B5EF4-FFF2-40B4-BE49-F238E27FC236}">
                  <a16:creationId xmlns:a16="http://schemas.microsoft.com/office/drawing/2014/main" id="{014FD2AD-6C33-4003-B0B2-C7144949A726}"/>
                </a:ext>
              </a:extLst>
            </p:cNvPr>
            <p:cNvSpPr/>
            <p:nvPr/>
          </p:nvSpPr>
          <p:spPr>
            <a:xfrm>
              <a:off x="5124616" y="3790652"/>
              <a:ext cx="3198858" cy="988467"/>
            </a:xfrm>
            <a:custGeom>
              <a:avLst/>
              <a:gdLst>
                <a:gd name="connsiteX0" fmla="*/ 164748 w 988466"/>
                <a:gd name="connsiteY0" fmla="*/ 0 h 4327916"/>
                <a:gd name="connsiteX1" fmla="*/ 823718 w 988466"/>
                <a:gd name="connsiteY1" fmla="*/ 0 h 4327916"/>
                <a:gd name="connsiteX2" fmla="*/ 988466 w 988466"/>
                <a:gd name="connsiteY2" fmla="*/ 164748 h 4327916"/>
                <a:gd name="connsiteX3" fmla="*/ 988466 w 988466"/>
                <a:gd name="connsiteY3" fmla="*/ 4327916 h 4327916"/>
                <a:gd name="connsiteX4" fmla="*/ 988466 w 988466"/>
                <a:gd name="connsiteY4" fmla="*/ 4327916 h 4327916"/>
                <a:gd name="connsiteX5" fmla="*/ 0 w 988466"/>
                <a:gd name="connsiteY5" fmla="*/ 4327916 h 4327916"/>
                <a:gd name="connsiteX6" fmla="*/ 0 w 988466"/>
                <a:gd name="connsiteY6" fmla="*/ 4327916 h 4327916"/>
                <a:gd name="connsiteX7" fmla="*/ 0 w 988466"/>
                <a:gd name="connsiteY7" fmla="*/ 164748 h 4327916"/>
                <a:gd name="connsiteX8" fmla="*/ 164748 w 988466"/>
                <a:gd name="connsiteY8" fmla="*/ 0 h 432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466" h="4327916">
                  <a:moveTo>
                    <a:pt x="988466" y="721335"/>
                  </a:moveTo>
                  <a:lnTo>
                    <a:pt x="988466" y="3606581"/>
                  </a:lnTo>
                  <a:cubicBezTo>
                    <a:pt x="988466" y="4004964"/>
                    <a:pt x="971620" y="4327916"/>
                    <a:pt x="950839" y="4327916"/>
                  </a:cubicBezTo>
                  <a:lnTo>
                    <a:pt x="0" y="4327916"/>
                  </a:lnTo>
                  <a:lnTo>
                    <a:pt x="0" y="4327916"/>
                  </a:lnTo>
                  <a:lnTo>
                    <a:pt x="0" y="0"/>
                  </a:lnTo>
                  <a:lnTo>
                    <a:pt x="0" y="0"/>
                  </a:lnTo>
                  <a:lnTo>
                    <a:pt x="950839" y="0"/>
                  </a:lnTo>
                  <a:cubicBezTo>
                    <a:pt x="971620" y="0"/>
                    <a:pt x="988466" y="322952"/>
                    <a:pt x="988466" y="721335"/>
                  </a:cubicBezTo>
                  <a:close/>
                </a:path>
              </a:pathLst>
            </a:cu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58413" rIns="58412" bIns="58414" numCol="1" spcCol="1270" anchor="ctr" anchorCtr="0">
              <a:noAutofit/>
            </a:bodyPr>
            <a:lstStyle/>
            <a:p>
              <a:pPr marL="171450" lvl="1" indent="-171450" algn="l" defTabSz="711200">
                <a:lnSpc>
                  <a:spcPct val="90000"/>
                </a:lnSpc>
                <a:spcBef>
                  <a:spcPct val="0"/>
                </a:spcBef>
                <a:spcAft>
                  <a:spcPct val="15000"/>
                </a:spcAft>
                <a:buClr>
                  <a:srgbClr val="4DC58D"/>
                </a:buClr>
                <a:buChar char="•"/>
              </a:pPr>
              <a:r>
                <a:rPr lang="en-US" sz="1600" kern="1200">
                  <a:cs typeface="Calibri" panose="020F0502020204030204"/>
                </a:rPr>
                <a:t>Comments provided</a:t>
              </a:r>
              <a:endParaRPr lang="en-US" sz="1600" kern="1200"/>
            </a:p>
          </p:txBody>
        </p:sp>
        <p:sp>
          <p:nvSpPr>
            <p:cNvPr id="15" name="Freeform: Shape 14">
              <a:extLst>
                <a:ext uri="{FF2B5EF4-FFF2-40B4-BE49-F238E27FC236}">
                  <a16:creationId xmlns:a16="http://schemas.microsoft.com/office/drawing/2014/main" id="{07D83606-A55C-4A26-9700-07617AEEA084}"/>
                </a:ext>
              </a:extLst>
            </p:cNvPr>
            <p:cNvSpPr/>
            <p:nvPr/>
          </p:nvSpPr>
          <p:spPr>
            <a:xfrm>
              <a:off x="5360283" y="4924616"/>
              <a:ext cx="1064502" cy="1520718"/>
            </a:xfrm>
            <a:custGeom>
              <a:avLst/>
              <a:gdLst>
                <a:gd name="connsiteX0" fmla="*/ 0 w 1520718"/>
                <a:gd name="connsiteY0" fmla="*/ 0 h 1064502"/>
                <a:gd name="connsiteX1" fmla="*/ 988467 w 1520718"/>
                <a:gd name="connsiteY1" fmla="*/ 0 h 1064502"/>
                <a:gd name="connsiteX2" fmla="*/ 1520718 w 1520718"/>
                <a:gd name="connsiteY2" fmla="*/ 532251 h 1064502"/>
                <a:gd name="connsiteX3" fmla="*/ 988467 w 1520718"/>
                <a:gd name="connsiteY3" fmla="*/ 1064502 h 1064502"/>
                <a:gd name="connsiteX4" fmla="*/ 0 w 1520718"/>
                <a:gd name="connsiteY4" fmla="*/ 1064502 h 1064502"/>
                <a:gd name="connsiteX5" fmla="*/ 532251 w 1520718"/>
                <a:gd name="connsiteY5" fmla="*/ 532251 h 1064502"/>
                <a:gd name="connsiteX6" fmla="*/ 0 w 1520718"/>
                <a:gd name="connsiteY6" fmla="*/ 0 h 106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718" h="1064502">
                  <a:moveTo>
                    <a:pt x="1520718" y="0"/>
                  </a:moveTo>
                  <a:lnTo>
                    <a:pt x="1520718" y="691927"/>
                  </a:lnTo>
                  <a:lnTo>
                    <a:pt x="760359" y="1064502"/>
                  </a:lnTo>
                  <a:lnTo>
                    <a:pt x="0" y="691927"/>
                  </a:lnTo>
                  <a:lnTo>
                    <a:pt x="0" y="0"/>
                  </a:lnTo>
                  <a:lnTo>
                    <a:pt x="760359" y="372575"/>
                  </a:lnTo>
                  <a:lnTo>
                    <a:pt x="1520718" y="0"/>
                  </a:lnTo>
                  <a:close/>
                </a:path>
              </a:pathLst>
            </a:custGeom>
            <a:solidFill>
              <a:srgbClr val="065A66"/>
            </a:solidFill>
          </p:spPr>
          <p:style>
            <a:lnRef idx="2">
              <a:schemeClr val="accent5">
                <a:hueOff val="-6758543"/>
                <a:satOff val="-17419"/>
                <a:lumOff val="-11765"/>
                <a:alphaOff val="0"/>
              </a:schemeClr>
            </a:lnRef>
            <a:fillRef idx="1">
              <a:scrgbClr r="0" g="0" b="0"/>
            </a:fillRef>
            <a:effectRef idx="0">
              <a:schemeClr val="accent5">
                <a:hueOff val="-6758543"/>
                <a:satOff val="-17419"/>
                <a:lumOff val="-11765"/>
                <a:alphaOff val="0"/>
              </a:schemeClr>
            </a:effectRef>
            <a:fontRef idx="minor">
              <a:schemeClr val="lt1"/>
            </a:fontRef>
          </p:style>
          <p:txBody>
            <a:bodyPr spcFirstLastPara="0" vert="horz" wrap="square" lIns="12700" tIns="640080" rIns="12700" bIns="544951" numCol="1" spcCol="1270" anchor="t" anchorCtr="0">
              <a:noAutofit/>
            </a:bodyPr>
            <a:lstStyle/>
            <a:p>
              <a:pPr marL="0" lvl="0" indent="0" algn="ctr" defTabSz="889000">
                <a:lnSpc>
                  <a:spcPct val="90000"/>
                </a:lnSpc>
                <a:spcBef>
                  <a:spcPct val="0"/>
                </a:spcBef>
                <a:spcAft>
                  <a:spcPct val="35000"/>
                </a:spcAft>
                <a:buNone/>
              </a:pPr>
              <a:r>
                <a:rPr lang="en-US" sz="2000" b="1"/>
                <a:t>MAY</a:t>
              </a:r>
              <a:br>
                <a:rPr lang="en-US" sz="2000" b="1" kern="1200"/>
              </a:br>
              <a:r>
                <a:rPr lang="en-US" sz="2000" b="1" kern="1200"/>
                <a:t>15</a:t>
              </a:r>
            </a:p>
          </p:txBody>
        </p:sp>
        <p:sp>
          <p:nvSpPr>
            <p:cNvPr id="16" name="Freeform: Shape 15">
              <a:extLst>
                <a:ext uri="{FF2B5EF4-FFF2-40B4-BE49-F238E27FC236}">
                  <a16:creationId xmlns:a16="http://schemas.microsoft.com/office/drawing/2014/main" id="{D9A96CCD-6B12-4B7A-9C5D-AF42ACDBCB8E}"/>
                </a:ext>
              </a:extLst>
            </p:cNvPr>
            <p:cNvSpPr/>
            <p:nvPr/>
          </p:nvSpPr>
          <p:spPr>
            <a:xfrm>
              <a:off x="6424784" y="4924618"/>
              <a:ext cx="3198858" cy="988467"/>
            </a:xfrm>
            <a:custGeom>
              <a:avLst/>
              <a:gdLst>
                <a:gd name="connsiteX0" fmla="*/ 164748 w 988466"/>
                <a:gd name="connsiteY0" fmla="*/ 0 h 4327916"/>
                <a:gd name="connsiteX1" fmla="*/ 823718 w 988466"/>
                <a:gd name="connsiteY1" fmla="*/ 0 h 4327916"/>
                <a:gd name="connsiteX2" fmla="*/ 988466 w 988466"/>
                <a:gd name="connsiteY2" fmla="*/ 164748 h 4327916"/>
                <a:gd name="connsiteX3" fmla="*/ 988466 w 988466"/>
                <a:gd name="connsiteY3" fmla="*/ 4327916 h 4327916"/>
                <a:gd name="connsiteX4" fmla="*/ 988466 w 988466"/>
                <a:gd name="connsiteY4" fmla="*/ 4327916 h 4327916"/>
                <a:gd name="connsiteX5" fmla="*/ 0 w 988466"/>
                <a:gd name="connsiteY5" fmla="*/ 4327916 h 4327916"/>
                <a:gd name="connsiteX6" fmla="*/ 0 w 988466"/>
                <a:gd name="connsiteY6" fmla="*/ 4327916 h 4327916"/>
                <a:gd name="connsiteX7" fmla="*/ 0 w 988466"/>
                <a:gd name="connsiteY7" fmla="*/ 164748 h 4327916"/>
                <a:gd name="connsiteX8" fmla="*/ 164748 w 988466"/>
                <a:gd name="connsiteY8" fmla="*/ 0 h 432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466" h="4327916">
                  <a:moveTo>
                    <a:pt x="988466" y="721335"/>
                  </a:moveTo>
                  <a:lnTo>
                    <a:pt x="988466" y="3606581"/>
                  </a:lnTo>
                  <a:cubicBezTo>
                    <a:pt x="988466" y="4004964"/>
                    <a:pt x="971620" y="4327916"/>
                    <a:pt x="950839" y="4327916"/>
                  </a:cubicBezTo>
                  <a:lnTo>
                    <a:pt x="0" y="4327916"/>
                  </a:lnTo>
                  <a:lnTo>
                    <a:pt x="0" y="4327916"/>
                  </a:lnTo>
                  <a:lnTo>
                    <a:pt x="0" y="0"/>
                  </a:lnTo>
                  <a:lnTo>
                    <a:pt x="0" y="0"/>
                  </a:lnTo>
                  <a:lnTo>
                    <a:pt x="950839" y="0"/>
                  </a:lnTo>
                  <a:cubicBezTo>
                    <a:pt x="971620" y="0"/>
                    <a:pt x="988466" y="322952"/>
                    <a:pt x="988466" y="721335"/>
                  </a:cubicBezTo>
                  <a:close/>
                </a:path>
              </a:pathLst>
            </a:custGeom>
          </p:spPr>
          <p:style>
            <a:lnRef idx="2">
              <a:schemeClr val="accent5">
                <a:hueOff val="-6758543"/>
                <a:satOff val="-17419"/>
                <a:lumOff val="-1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58414" rIns="58412" bIns="58413" numCol="1" spcCol="1270" anchor="ctr" anchorCtr="0">
              <a:noAutofit/>
            </a:bodyPr>
            <a:lstStyle/>
            <a:p>
              <a:pPr marL="171450" lvl="1" indent="-171450" algn="l" defTabSz="711200">
                <a:lnSpc>
                  <a:spcPct val="90000"/>
                </a:lnSpc>
                <a:spcBef>
                  <a:spcPct val="0"/>
                </a:spcBef>
                <a:spcAft>
                  <a:spcPct val="15000"/>
                </a:spcAft>
                <a:buClr>
                  <a:srgbClr val="B3D338"/>
                </a:buClr>
                <a:buChar char="•"/>
              </a:pPr>
              <a:r>
                <a:rPr lang="en-US" sz="1600" kern="1200" dirty="0"/>
                <a:t>MPO addresses all comments</a:t>
              </a:r>
            </a:p>
            <a:p>
              <a:pPr marL="171450" lvl="1" indent="-171450" algn="l" defTabSz="711200">
                <a:lnSpc>
                  <a:spcPct val="90000"/>
                </a:lnSpc>
                <a:spcBef>
                  <a:spcPct val="0"/>
                </a:spcBef>
                <a:spcAft>
                  <a:spcPct val="15000"/>
                </a:spcAft>
                <a:buClr>
                  <a:srgbClr val="B3D338"/>
                </a:buClr>
                <a:buChar char="•"/>
              </a:pPr>
              <a:r>
                <a:rPr lang="en-US" sz="1600" kern="1200" dirty="0"/>
                <a:t>MPO adopts UPWP</a:t>
              </a:r>
            </a:p>
            <a:p>
              <a:pPr marL="171450" lvl="1" indent="-171450" algn="l" defTabSz="711200">
                <a:lnSpc>
                  <a:spcPct val="90000"/>
                </a:lnSpc>
                <a:spcBef>
                  <a:spcPct val="0"/>
                </a:spcBef>
                <a:spcAft>
                  <a:spcPct val="15000"/>
                </a:spcAft>
                <a:buClr>
                  <a:srgbClr val="B3D338"/>
                </a:buClr>
                <a:buChar char="•"/>
              </a:pPr>
              <a:r>
                <a:rPr lang="en-US" sz="1600" dirty="0"/>
                <a:t>Final adopted/approved UPWP is submitted into GAP</a:t>
              </a:r>
              <a:endParaRPr lang="en-US" sz="1600" kern="1200" dirty="0"/>
            </a:p>
          </p:txBody>
        </p:sp>
      </p:grpSp>
      <p:pic>
        <p:nvPicPr>
          <p:cNvPr id="21" name="Picture 20">
            <a:extLst>
              <a:ext uri="{FF2B5EF4-FFF2-40B4-BE49-F238E27FC236}">
                <a16:creationId xmlns:a16="http://schemas.microsoft.com/office/drawing/2014/main" id="{E0D60C22-F5C7-445D-939A-B999CA696DBA}"/>
              </a:ext>
            </a:extLst>
          </p:cNvPr>
          <p:cNvPicPr>
            <a:picLocks noChangeAspect="1"/>
          </p:cNvPicPr>
          <p:nvPr/>
        </p:nvPicPr>
        <p:blipFill rotWithShape="1">
          <a:blip r:embed="rId5">
            <a:extLst>
              <a:ext uri="{28A0092B-C50C-407E-A947-70E740481C1C}">
                <a14:useLocalDpi xmlns:a14="http://schemas.microsoft.com/office/drawing/2010/main" val="0"/>
              </a:ext>
            </a:extLst>
          </a:blip>
          <a:srcRect l="73240" t="66415"/>
          <a:stretch/>
        </p:blipFill>
        <p:spPr>
          <a:xfrm>
            <a:off x="8936965" y="4554747"/>
            <a:ext cx="3261823" cy="2303252"/>
          </a:xfrm>
          <a:prstGeom prst="rect">
            <a:avLst/>
          </a:prstGeom>
        </p:spPr>
      </p:pic>
      <p:cxnSp>
        <p:nvCxnSpPr>
          <p:cNvPr id="24" name="Straight Connector 23">
            <a:extLst>
              <a:ext uri="{FF2B5EF4-FFF2-40B4-BE49-F238E27FC236}">
                <a16:creationId xmlns:a16="http://schemas.microsoft.com/office/drawing/2014/main" id="{AEBBF4D2-20FB-43FE-B5E5-03418A1BC1A4}"/>
              </a:ext>
            </a:extLst>
          </p:cNvPr>
          <p:cNvCxnSpPr/>
          <p:nvPr/>
        </p:nvCxnSpPr>
        <p:spPr>
          <a:xfrm>
            <a:off x="-11430" y="1565910"/>
            <a:ext cx="12210218" cy="0"/>
          </a:xfrm>
          <a:prstGeom prst="line">
            <a:avLst/>
          </a:prstGeom>
          <a:ln w="38100">
            <a:solidFill>
              <a:srgbClr val="B3D3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668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10;&#10;Description automatically generated">
            <a:extLst>
              <a:ext uri="{FF2B5EF4-FFF2-40B4-BE49-F238E27FC236}">
                <a16:creationId xmlns:a16="http://schemas.microsoft.com/office/drawing/2014/main" id="{B447F93A-21D5-4DA6-B801-BEC9C3D8A286}"/>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19" t="17509" r="175" b="5325"/>
          <a:stretch/>
        </p:blipFill>
        <p:spPr>
          <a:xfrm>
            <a:off x="-11430" y="1565910"/>
            <a:ext cx="12192000" cy="5292090"/>
          </a:xfrm>
          <a:prstGeom prst="rect">
            <a:avLst/>
          </a:prstGeom>
        </p:spPr>
      </p:pic>
      <p:sp>
        <p:nvSpPr>
          <p:cNvPr id="2" name="Title 1">
            <a:extLst>
              <a:ext uri="{FF2B5EF4-FFF2-40B4-BE49-F238E27FC236}">
                <a16:creationId xmlns:a16="http://schemas.microsoft.com/office/drawing/2014/main" id="{A8FBD771-B418-CCA2-289B-63AC1C0683BB}"/>
              </a:ext>
            </a:extLst>
          </p:cNvPr>
          <p:cNvSpPr>
            <a:spLocks noGrp="1"/>
          </p:cNvSpPr>
          <p:nvPr>
            <p:ph type="title"/>
          </p:nvPr>
        </p:nvSpPr>
        <p:spPr/>
        <p:txBody>
          <a:bodyPr/>
          <a:lstStyle/>
          <a:p>
            <a:r>
              <a:rPr lang="en-US">
                <a:cs typeface="Calibri Light"/>
              </a:rPr>
              <a:t>Unified Planning Work Program (UPWP) </a:t>
            </a:r>
            <a:r>
              <a:rPr lang="en-US" b="1">
                <a:cs typeface="Calibri Light"/>
              </a:rPr>
              <a:t>Schedule  </a:t>
            </a:r>
            <a:endParaRPr lang="en-US" b="1"/>
          </a:p>
        </p:txBody>
      </p:sp>
      <p:sp>
        <p:nvSpPr>
          <p:cNvPr id="4" name="Slide Number Placeholder 3">
            <a:extLst>
              <a:ext uri="{FF2B5EF4-FFF2-40B4-BE49-F238E27FC236}">
                <a16:creationId xmlns:a16="http://schemas.microsoft.com/office/drawing/2014/main" id="{4CBB2C75-E1A2-23F1-C078-14C7E31B8FDB}"/>
              </a:ext>
            </a:extLst>
          </p:cNvPr>
          <p:cNvSpPr>
            <a:spLocks noGrp="1"/>
          </p:cNvSpPr>
          <p:nvPr>
            <p:ph type="sldNum" sz="quarter" idx="12"/>
          </p:nvPr>
        </p:nvSpPr>
        <p:spPr/>
        <p:txBody>
          <a:bodyPr/>
          <a:lstStyle/>
          <a:p>
            <a:fld id="{840CE578-6964-40BE-83D3-BE9D90C51816}" type="slidenum">
              <a:rPr lang="en-US" smtClean="0"/>
              <a:pPr/>
              <a:t>11</a:t>
            </a:fld>
            <a:endParaRPr lang="en-US"/>
          </a:p>
        </p:txBody>
      </p:sp>
      <p:sp>
        <p:nvSpPr>
          <p:cNvPr id="5" name="Rectangle: Rounded Corners 4">
            <a:extLst>
              <a:ext uri="{FF2B5EF4-FFF2-40B4-BE49-F238E27FC236}">
                <a16:creationId xmlns:a16="http://schemas.microsoft.com/office/drawing/2014/main" id="{7204EEAB-8D58-4A37-8348-E053BE7CCB0B}"/>
              </a:ext>
            </a:extLst>
          </p:cNvPr>
          <p:cNvSpPr/>
          <p:nvPr/>
        </p:nvSpPr>
        <p:spPr>
          <a:xfrm>
            <a:off x="-114300" y="4535033"/>
            <a:ext cx="4686300" cy="1626275"/>
          </a:xfrm>
          <a:prstGeom prst="roundRect">
            <a:avLst>
              <a:gd name="adj" fmla="val 4804"/>
            </a:avLst>
          </a:prstGeom>
          <a:solidFill>
            <a:srgbClr val="065A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CD4BBB2-A481-42CC-9096-114EE91F7B8E}"/>
              </a:ext>
            </a:extLst>
          </p:cNvPr>
          <p:cNvSpPr txBox="1"/>
          <p:nvPr/>
        </p:nvSpPr>
        <p:spPr>
          <a:xfrm>
            <a:off x="624748" y="4621218"/>
            <a:ext cx="3208203" cy="1477328"/>
          </a:xfrm>
          <a:prstGeom prst="rect">
            <a:avLst/>
          </a:prstGeom>
          <a:noFill/>
        </p:spPr>
        <p:txBody>
          <a:bodyPr wrap="square">
            <a:spAutoFit/>
          </a:bodyPr>
          <a:lstStyle/>
          <a:p>
            <a:r>
              <a:rPr lang="en-US" b="1">
                <a:solidFill>
                  <a:schemeClr val="bg1"/>
                </a:solidFill>
                <a:cs typeface="Calibri"/>
              </a:rPr>
              <a:t>Note: </a:t>
            </a:r>
            <a:r>
              <a:rPr lang="en-US">
                <a:solidFill>
                  <a:schemeClr val="bg1"/>
                </a:solidFill>
                <a:cs typeface="Calibri"/>
              </a:rPr>
              <a:t>If funds are not included in Final approved UPWP by July 1, an amendment to add those funds in the new UPWP is required. </a:t>
            </a:r>
            <a:endParaRPr lang="en-US">
              <a:solidFill>
                <a:schemeClr val="bg1"/>
              </a:solidFill>
            </a:endParaRPr>
          </a:p>
        </p:txBody>
      </p:sp>
      <p:grpSp>
        <p:nvGrpSpPr>
          <p:cNvPr id="10" name="Group 9">
            <a:extLst>
              <a:ext uri="{FF2B5EF4-FFF2-40B4-BE49-F238E27FC236}">
                <a16:creationId xmlns:a16="http://schemas.microsoft.com/office/drawing/2014/main" id="{EB55390F-A20C-4085-8F10-E0F29D1E5829}"/>
              </a:ext>
            </a:extLst>
          </p:cNvPr>
          <p:cNvGrpSpPr/>
          <p:nvPr/>
        </p:nvGrpSpPr>
        <p:grpSpPr>
          <a:xfrm>
            <a:off x="1450182" y="1688974"/>
            <a:ext cx="8381968" cy="5045962"/>
            <a:chOff x="1462800" y="1527731"/>
            <a:chExt cx="7997263" cy="4814367"/>
          </a:xfrm>
        </p:grpSpPr>
        <p:sp>
          <p:nvSpPr>
            <p:cNvPr id="11" name="Freeform: Shape 10">
              <a:extLst>
                <a:ext uri="{FF2B5EF4-FFF2-40B4-BE49-F238E27FC236}">
                  <a16:creationId xmlns:a16="http://schemas.microsoft.com/office/drawing/2014/main" id="{3DC16158-F9EF-4432-A19D-849A48195A51}"/>
                </a:ext>
              </a:extLst>
            </p:cNvPr>
            <p:cNvSpPr/>
            <p:nvPr/>
          </p:nvSpPr>
          <p:spPr>
            <a:xfrm>
              <a:off x="1462800" y="1527731"/>
              <a:ext cx="1064502" cy="1520718"/>
            </a:xfrm>
            <a:custGeom>
              <a:avLst/>
              <a:gdLst>
                <a:gd name="connsiteX0" fmla="*/ 0 w 1520718"/>
                <a:gd name="connsiteY0" fmla="*/ 0 h 1064502"/>
                <a:gd name="connsiteX1" fmla="*/ 988467 w 1520718"/>
                <a:gd name="connsiteY1" fmla="*/ 0 h 1064502"/>
                <a:gd name="connsiteX2" fmla="*/ 1520718 w 1520718"/>
                <a:gd name="connsiteY2" fmla="*/ 532251 h 1064502"/>
                <a:gd name="connsiteX3" fmla="*/ 988467 w 1520718"/>
                <a:gd name="connsiteY3" fmla="*/ 1064502 h 1064502"/>
                <a:gd name="connsiteX4" fmla="*/ 0 w 1520718"/>
                <a:gd name="connsiteY4" fmla="*/ 1064502 h 1064502"/>
                <a:gd name="connsiteX5" fmla="*/ 532251 w 1520718"/>
                <a:gd name="connsiteY5" fmla="*/ 532251 h 1064502"/>
                <a:gd name="connsiteX6" fmla="*/ 0 w 1520718"/>
                <a:gd name="connsiteY6" fmla="*/ 0 h 106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718" h="1064502">
                  <a:moveTo>
                    <a:pt x="1520718" y="0"/>
                  </a:moveTo>
                  <a:lnTo>
                    <a:pt x="1520718" y="691927"/>
                  </a:lnTo>
                  <a:lnTo>
                    <a:pt x="760359" y="1064502"/>
                  </a:lnTo>
                  <a:lnTo>
                    <a:pt x="0" y="691927"/>
                  </a:lnTo>
                  <a:lnTo>
                    <a:pt x="0" y="0"/>
                  </a:lnTo>
                  <a:lnTo>
                    <a:pt x="760359" y="372575"/>
                  </a:lnTo>
                  <a:lnTo>
                    <a:pt x="1520718" y="0"/>
                  </a:lnTo>
                  <a:close/>
                </a:path>
              </a:pathLst>
            </a:custGeom>
            <a:solidFill>
              <a:srgbClr val="244A8A"/>
            </a:solid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0160" tIns="542411" rIns="10160" bIns="542411" numCol="1" spcCol="1270" anchor="b" anchorCtr="0">
              <a:noAutofit/>
            </a:bodyPr>
            <a:lstStyle/>
            <a:p>
              <a:pPr marL="0" indent="0" algn="ctr">
                <a:buNone/>
              </a:pPr>
              <a:r>
                <a:rPr lang="en-US" sz="1400" b="1">
                  <a:cs typeface="Calibri"/>
                </a:rPr>
                <a:t>Within 10 working days </a:t>
              </a:r>
            </a:p>
          </p:txBody>
        </p:sp>
        <p:sp>
          <p:nvSpPr>
            <p:cNvPr id="12" name="Freeform: Shape 11">
              <a:extLst>
                <a:ext uri="{FF2B5EF4-FFF2-40B4-BE49-F238E27FC236}">
                  <a16:creationId xmlns:a16="http://schemas.microsoft.com/office/drawing/2014/main" id="{8CB7E54E-B852-4DB8-BCF1-618883F6DDD3}"/>
                </a:ext>
              </a:extLst>
            </p:cNvPr>
            <p:cNvSpPr/>
            <p:nvPr/>
          </p:nvSpPr>
          <p:spPr>
            <a:xfrm>
              <a:off x="2527300" y="1527733"/>
              <a:ext cx="4048283" cy="988986"/>
            </a:xfrm>
            <a:custGeom>
              <a:avLst/>
              <a:gdLst>
                <a:gd name="connsiteX0" fmla="*/ 164834 w 988986"/>
                <a:gd name="connsiteY0" fmla="*/ 0 h 4327916"/>
                <a:gd name="connsiteX1" fmla="*/ 824152 w 988986"/>
                <a:gd name="connsiteY1" fmla="*/ 0 h 4327916"/>
                <a:gd name="connsiteX2" fmla="*/ 988986 w 988986"/>
                <a:gd name="connsiteY2" fmla="*/ 164834 h 4327916"/>
                <a:gd name="connsiteX3" fmla="*/ 988986 w 988986"/>
                <a:gd name="connsiteY3" fmla="*/ 4327916 h 4327916"/>
                <a:gd name="connsiteX4" fmla="*/ 988986 w 988986"/>
                <a:gd name="connsiteY4" fmla="*/ 4327916 h 4327916"/>
                <a:gd name="connsiteX5" fmla="*/ 0 w 988986"/>
                <a:gd name="connsiteY5" fmla="*/ 4327916 h 4327916"/>
                <a:gd name="connsiteX6" fmla="*/ 0 w 988986"/>
                <a:gd name="connsiteY6" fmla="*/ 4327916 h 4327916"/>
                <a:gd name="connsiteX7" fmla="*/ 0 w 988986"/>
                <a:gd name="connsiteY7" fmla="*/ 164834 h 4327916"/>
                <a:gd name="connsiteX8" fmla="*/ 164834 w 988986"/>
                <a:gd name="connsiteY8" fmla="*/ 0 h 432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986" h="4327916">
                  <a:moveTo>
                    <a:pt x="988986" y="721332"/>
                  </a:moveTo>
                  <a:lnTo>
                    <a:pt x="988986" y="3606584"/>
                  </a:lnTo>
                  <a:cubicBezTo>
                    <a:pt x="988986" y="4004963"/>
                    <a:pt x="972122" y="4327916"/>
                    <a:pt x="951319" y="4327916"/>
                  </a:cubicBezTo>
                  <a:lnTo>
                    <a:pt x="0" y="4327916"/>
                  </a:lnTo>
                  <a:lnTo>
                    <a:pt x="0" y="4327916"/>
                  </a:lnTo>
                  <a:lnTo>
                    <a:pt x="0" y="0"/>
                  </a:lnTo>
                  <a:lnTo>
                    <a:pt x="0" y="0"/>
                  </a:lnTo>
                  <a:lnTo>
                    <a:pt x="951319" y="0"/>
                  </a:lnTo>
                  <a:cubicBezTo>
                    <a:pt x="972122" y="0"/>
                    <a:pt x="988986" y="322953"/>
                    <a:pt x="988986" y="721332"/>
                  </a:cubicBez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58438" rIns="58438" bIns="58438" numCol="1" spcCol="1270" anchor="ctr" anchorCtr="0">
              <a:noAutofit/>
            </a:bodyPr>
            <a:lstStyle/>
            <a:p>
              <a:pPr marL="173736" indent="-173736">
                <a:lnSpc>
                  <a:spcPct val="90000"/>
                </a:lnSpc>
                <a:spcAft>
                  <a:spcPts val="288"/>
                </a:spcAft>
                <a:buClr>
                  <a:srgbClr val="244A8A"/>
                </a:buClr>
                <a:buFont typeface="Arial" panose="020B0604020202020204" pitchFamily="34" charset="0"/>
                <a:buChar char="•"/>
              </a:pPr>
              <a:r>
                <a:rPr lang="en-US" sz="1600" dirty="0"/>
                <a:t>District Liaison reviews MPO adopted UPWP using </a:t>
              </a:r>
              <a:r>
                <a:rPr lang="en-US" sz="1600" dirty="0">
                  <a:hlinkClick r:id="rId4"/>
                </a:rPr>
                <a:t>UPWP Review Checklist</a:t>
              </a:r>
              <a:endParaRPr lang="en-US" sz="1600" dirty="0"/>
            </a:p>
          </p:txBody>
        </p:sp>
        <p:sp>
          <p:nvSpPr>
            <p:cNvPr id="13" name="Freeform: Shape 12">
              <a:extLst>
                <a:ext uri="{FF2B5EF4-FFF2-40B4-BE49-F238E27FC236}">
                  <a16:creationId xmlns:a16="http://schemas.microsoft.com/office/drawing/2014/main" id="{F8B89AA2-A792-471D-BDFE-7C5712819D81}"/>
                </a:ext>
              </a:extLst>
            </p:cNvPr>
            <p:cNvSpPr/>
            <p:nvPr/>
          </p:nvSpPr>
          <p:spPr>
            <a:xfrm>
              <a:off x="2642076" y="2618884"/>
              <a:ext cx="1064502" cy="1520718"/>
            </a:xfrm>
            <a:custGeom>
              <a:avLst/>
              <a:gdLst>
                <a:gd name="connsiteX0" fmla="*/ 0 w 1520718"/>
                <a:gd name="connsiteY0" fmla="*/ 0 h 1064502"/>
                <a:gd name="connsiteX1" fmla="*/ 988467 w 1520718"/>
                <a:gd name="connsiteY1" fmla="*/ 0 h 1064502"/>
                <a:gd name="connsiteX2" fmla="*/ 1520718 w 1520718"/>
                <a:gd name="connsiteY2" fmla="*/ 532251 h 1064502"/>
                <a:gd name="connsiteX3" fmla="*/ 988467 w 1520718"/>
                <a:gd name="connsiteY3" fmla="*/ 1064502 h 1064502"/>
                <a:gd name="connsiteX4" fmla="*/ 0 w 1520718"/>
                <a:gd name="connsiteY4" fmla="*/ 1064502 h 1064502"/>
                <a:gd name="connsiteX5" fmla="*/ 532251 w 1520718"/>
                <a:gd name="connsiteY5" fmla="*/ 532251 h 1064502"/>
                <a:gd name="connsiteX6" fmla="*/ 0 w 1520718"/>
                <a:gd name="connsiteY6" fmla="*/ 0 h 106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718" h="1064502">
                  <a:moveTo>
                    <a:pt x="1520718" y="0"/>
                  </a:moveTo>
                  <a:lnTo>
                    <a:pt x="1520718" y="691927"/>
                  </a:lnTo>
                  <a:lnTo>
                    <a:pt x="760359" y="1064502"/>
                  </a:lnTo>
                  <a:lnTo>
                    <a:pt x="0" y="691927"/>
                  </a:lnTo>
                  <a:lnTo>
                    <a:pt x="0" y="0"/>
                  </a:lnTo>
                  <a:lnTo>
                    <a:pt x="760359" y="372575"/>
                  </a:lnTo>
                  <a:lnTo>
                    <a:pt x="1520718" y="0"/>
                  </a:lnTo>
                  <a:close/>
                </a:path>
              </a:pathLst>
            </a:custGeom>
            <a:solidFill>
              <a:srgbClr val="33CCCC"/>
            </a:solidFill>
          </p:spPr>
          <p:style>
            <a:lnRef idx="2">
              <a:schemeClr val="accent5">
                <a:hueOff val="-2252848"/>
                <a:satOff val="-5806"/>
                <a:lumOff val="-3922"/>
                <a:alphaOff val="0"/>
              </a:schemeClr>
            </a:lnRef>
            <a:fillRef idx="1">
              <a:scrgbClr r="0" g="0" b="0"/>
            </a:fillRef>
            <a:effectRef idx="0">
              <a:schemeClr val="accent5">
                <a:hueOff val="-2252848"/>
                <a:satOff val="-5806"/>
                <a:lumOff val="-3922"/>
                <a:alphaOff val="0"/>
              </a:schemeClr>
            </a:effectRef>
            <a:fontRef idx="minor">
              <a:schemeClr val="lt1"/>
            </a:fontRef>
          </p:style>
          <p:txBody>
            <a:bodyPr spcFirstLastPara="0" vert="horz" wrap="square" lIns="12700" tIns="544951" rIns="12700" bIns="365760" numCol="1" spcCol="1270" anchor="b" anchorCtr="1">
              <a:noAutofit/>
            </a:bodyPr>
            <a:lstStyle/>
            <a:p>
              <a:pPr marL="0" lvl="0" indent="0" algn="ctr" defTabSz="889000">
                <a:lnSpc>
                  <a:spcPct val="90000"/>
                </a:lnSpc>
                <a:spcBef>
                  <a:spcPct val="0"/>
                </a:spcBef>
                <a:spcAft>
                  <a:spcPct val="35000"/>
                </a:spcAft>
                <a:buNone/>
              </a:pPr>
              <a:r>
                <a:rPr lang="en-US" sz="2000" b="1"/>
                <a:t>JUNE</a:t>
              </a:r>
              <a:br>
                <a:rPr lang="en-US" sz="2000" b="1" kern="1200"/>
              </a:br>
              <a:r>
                <a:rPr lang="en-US" sz="2000" b="1" kern="1200"/>
                <a:t>1</a:t>
              </a:r>
            </a:p>
          </p:txBody>
        </p:sp>
        <p:sp>
          <p:nvSpPr>
            <p:cNvPr id="14" name="Freeform: Shape 13">
              <a:extLst>
                <a:ext uri="{FF2B5EF4-FFF2-40B4-BE49-F238E27FC236}">
                  <a16:creationId xmlns:a16="http://schemas.microsoft.com/office/drawing/2014/main" id="{14DBEA1E-02E4-46C8-8356-90434BC51889}"/>
                </a:ext>
              </a:extLst>
            </p:cNvPr>
            <p:cNvSpPr/>
            <p:nvPr/>
          </p:nvSpPr>
          <p:spPr>
            <a:xfrm>
              <a:off x="3706577" y="2618886"/>
              <a:ext cx="3457899" cy="988467"/>
            </a:xfrm>
            <a:custGeom>
              <a:avLst/>
              <a:gdLst>
                <a:gd name="connsiteX0" fmla="*/ 164748 w 988466"/>
                <a:gd name="connsiteY0" fmla="*/ 0 h 4327916"/>
                <a:gd name="connsiteX1" fmla="*/ 823718 w 988466"/>
                <a:gd name="connsiteY1" fmla="*/ 0 h 4327916"/>
                <a:gd name="connsiteX2" fmla="*/ 988466 w 988466"/>
                <a:gd name="connsiteY2" fmla="*/ 164748 h 4327916"/>
                <a:gd name="connsiteX3" fmla="*/ 988466 w 988466"/>
                <a:gd name="connsiteY3" fmla="*/ 4327916 h 4327916"/>
                <a:gd name="connsiteX4" fmla="*/ 988466 w 988466"/>
                <a:gd name="connsiteY4" fmla="*/ 4327916 h 4327916"/>
                <a:gd name="connsiteX5" fmla="*/ 0 w 988466"/>
                <a:gd name="connsiteY5" fmla="*/ 4327916 h 4327916"/>
                <a:gd name="connsiteX6" fmla="*/ 0 w 988466"/>
                <a:gd name="connsiteY6" fmla="*/ 4327916 h 4327916"/>
                <a:gd name="connsiteX7" fmla="*/ 0 w 988466"/>
                <a:gd name="connsiteY7" fmla="*/ 164748 h 4327916"/>
                <a:gd name="connsiteX8" fmla="*/ 164748 w 988466"/>
                <a:gd name="connsiteY8" fmla="*/ 0 h 432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466" h="4327916">
                  <a:moveTo>
                    <a:pt x="988466" y="721335"/>
                  </a:moveTo>
                  <a:lnTo>
                    <a:pt x="988466" y="3606581"/>
                  </a:lnTo>
                  <a:cubicBezTo>
                    <a:pt x="988466" y="4004964"/>
                    <a:pt x="971620" y="4327916"/>
                    <a:pt x="950839" y="4327916"/>
                  </a:cubicBezTo>
                  <a:lnTo>
                    <a:pt x="0" y="4327916"/>
                  </a:lnTo>
                  <a:lnTo>
                    <a:pt x="0" y="4327916"/>
                  </a:lnTo>
                  <a:lnTo>
                    <a:pt x="0" y="0"/>
                  </a:lnTo>
                  <a:lnTo>
                    <a:pt x="0" y="0"/>
                  </a:lnTo>
                  <a:lnTo>
                    <a:pt x="950839" y="0"/>
                  </a:lnTo>
                  <a:cubicBezTo>
                    <a:pt x="971620" y="0"/>
                    <a:pt x="988466" y="322952"/>
                    <a:pt x="988466" y="721335"/>
                  </a:cubicBezTo>
                  <a:close/>
                </a:path>
              </a:pathLst>
            </a:cu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58412" rIns="58412" bIns="58415" numCol="1" spcCol="1270" anchor="ctr" anchorCtr="0">
              <a:noAutofit/>
            </a:bodyPr>
            <a:lstStyle/>
            <a:p>
              <a:pPr marL="171450" lvl="1" indent="-171450" algn="l" defTabSz="711200">
                <a:lnSpc>
                  <a:spcPct val="90000"/>
                </a:lnSpc>
                <a:spcBef>
                  <a:spcPct val="0"/>
                </a:spcBef>
                <a:spcAft>
                  <a:spcPct val="15000"/>
                </a:spcAft>
                <a:buClr>
                  <a:srgbClr val="33CCCC"/>
                </a:buClr>
                <a:buChar char="•"/>
              </a:pPr>
              <a:r>
                <a:rPr lang="en-US" sz="1600" kern="1200"/>
                <a:t>District recommends approval</a:t>
              </a:r>
            </a:p>
          </p:txBody>
        </p:sp>
        <p:sp>
          <p:nvSpPr>
            <p:cNvPr id="15" name="Freeform: Shape 14">
              <a:extLst>
                <a:ext uri="{FF2B5EF4-FFF2-40B4-BE49-F238E27FC236}">
                  <a16:creationId xmlns:a16="http://schemas.microsoft.com/office/drawing/2014/main" id="{18553A28-315A-46E1-96EB-3AAC1560FDF3}"/>
                </a:ext>
              </a:extLst>
            </p:cNvPr>
            <p:cNvSpPr/>
            <p:nvPr/>
          </p:nvSpPr>
          <p:spPr>
            <a:xfrm>
              <a:off x="3907439" y="3720134"/>
              <a:ext cx="1064502" cy="1520718"/>
            </a:xfrm>
            <a:custGeom>
              <a:avLst/>
              <a:gdLst>
                <a:gd name="connsiteX0" fmla="*/ 0 w 1520718"/>
                <a:gd name="connsiteY0" fmla="*/ 0 h 1064502"/>
                <a:gd name="connsiteX1" fmla="*/ 988467 w 1520718"/>
                <a:gd name="connsiteY1" fmla="*/ 0 h 1064502"/>
                <a:gd name="connsiteX2" fmla="*/ 1520718 w 1520718"/>
                <a:gd name="connsiteY2" fmla="*/ 532251 h 1064502"/>
                <a:gd name="connsiteX3" fmla="*/ 988467 w 1520718"/>
                <a:gd name="connsiteY3" fmla="*/ 1064502 h 1064502"/>
                <a:gd name="connsiteX4" fmla="*/ 0 w 1520718"/>
                <a:gd name="connsiteY4" fmla="*/ 1064502 h 1064502"/>
                <a:gd name="connsiteX5" fmla="*/ 532251 w 1520718"/>
                <a:gd name="connsiteY5" fmla="*/ 532251 h 1064502"/>
                <a:gd name="connsiteX6" fmla="*/ 0 w 1520718"/>
                <a:gd name="connsiteY6" fmla="*/ 0 h 106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718" h="1064502">
                  <a:moveTo>
                    <a:pt x="1520718" y="0"/>
                  </a:moveTo>
                  <a:lnTo>
                    <a:pt x="1520718" y="691927"/>
                  </a:lnTo>
                  <a:lnTo>
                    <a:pt x="760359" y="1064502"/>
                  </a:lnTo>
                  <a:lnTo>
                    <a:pt x="0" y="691927"/>
                  </a:lnTo>
                  <a:lnTo>
                    <a:pt x="0" y="0"/>
                  </a:lnTo>
                  <a:lnTo>
                    <a:pt x="760359" y="372575"/>
                  </a:lnTo>
                  <a:lnTo>
                    <a:pt x="1520718" y="0"/>
                  </a:lnTo>
                  <a:close/>
                </a:path>
              </a:pathLst>
            </a:custGeom>
            <a:solidFill>
              <a:srgbClr val="4DC58D"/>
            </a:solidFill>
          </p:spPr>
          <p:style>
            <a:lnRef idx="2">
              <a:schemeClr val="accent5">
                <a:hueOff val="-4505695"/>
                <a:satOff val="-11613"/>
                <a:lumOff val="-7843"/>
                <a:alphaOff val="0"/>
              </a:schemeClr>
            </a:lnRef>
            <a:fillRef idx="1">
              <a:scrgbClr r="0" g="0" b="0"/>
            </a:fillRef>
            <a:effectRef idx="0">
              <a:schemeClr val="accent5">
                <a:hueOff val="-4505695"/>
                <a:satOff val="-11613"/>
                <a:lumOff val="-7843"/>
                <a:alphaOff val="0"/>
              </a:schemeClr>
            </a:effectRef>
            <a:fontRef idx="minor">
              <a:schemeClr val="lt1"/>
            </a:fontRef>
          </p:style>
          <p:txBody>
            <a:bodyPr spcFirstLastPara="0" vert="horz" wrap="square" lIns="12700" tIns="544951" rIns="12700" bIns="457200" numCol="1" spcCol="1270" anchor="ctr" anchorCtr="1">
              <a:noAutofit/>
            </a:bodyPr>
            <a:lstStyle/>
            <a:p>
              <a:pPr marL="0" lvl="0" indent="0" algn="ctr" defTabSz="889000">
                <a:lnSpc>
                  <a:spcPct val="90000"/>
                </a:lnSpc>
                <a:spcBef>
                  <a:spcPct val="0"/>
                </a:spcBef>
                <a:spcAft>
                  <a:spcPct val="35000"/>
                </a:spcAft>
                <a:buNone/>
              </a:pPr>
              <a:r>
                <a:rPr lang="en-US" sz="2000" b="1"/>
                <a:t>JUNE</a:t>
              </a:r>
              <a:endParaRPr lang="en-US" sz="2000" b="1" kern="1200"/>
            </a:p>
          </p:txBody>
        </p:sp>
        <p:sp>
          <p:nvSpPr>
            <p:cNvPr id="16" name="Freeform: Shape 15">
              <a:extLst>
                <a:ext uri="{FF2B5EF4-FFF2-40B4-BE49-F238E27FC236}">
                  <a16:creationId xmlns:a16="http://schemas.microsoft.com/office/drawing/2014/main" id="{5A6B8C84-399E-4468-B8F0-94E3C89014D1}"/>
                </a:ext>
              </a:extLst>
            </p:cNvPr>
            <p:cNvSpPr/>
            <p:nvPr/>
          </p:nvSpPr>
          <p:spPr>
            <a:xfrm>
              <a:off x="4971940" y="3720136"/>
              <a:ext cx="3198858" cy="988467"/>
            </a:xfrm>
            <a:custGeom>
              <a:avLst/>
              <a:gdLst>
                <a:gd name="connsiteX0" fmla="*/ 164748 w 988466"/>
                <a:gd name="connsiteY0" fmla="*/ 0 h 4327916"/>
                <a:gd name="connsiteX1" fmla="*/ 823718 w 988466"/>
                <a:gd name="connsiteY1" fmla="*/ 0 h 4327916"/>
                <a:gd name="connsiteX2" fmla="*/ 988466 w 988466"/>
                <a:gd name="connsiteY2" fmla="*/ 164748 h 4327916"/>
                <a:gd name="connsiteX3" fmla="*/ 988466 w 988466"/>
                <a:gd name="connsiteY3" fmla="*/ 4327916 h 4327916"/>
                <a:gd name="connsiteX4" fmla="*/ 988466 w 988466"/>
                <a:gd name="connsiteY4" fmla="*/ 4327916 h 4327916"/>
                <a:gd name="connsiteX5" fmla="*/ 0 w 988466"/>
                <a:gd name="connsiteY5" fmla="*/ 4327916 h 4327916"/>
                <a:gd name="connsiteX6" fmla="*/ 0 w 988466"/>
                <a:gd name="connsiteY6" fmla="*/ 4327916 h 4327916"/>
                <a:gd name="connsiteX7" fmla="*/ 0 w 988466"/>
                <a:gd name="connsiteY7" fmla="*/ 164748 h 4327916"/>
                <a:gd name="connsiteX8" fmla="*/ 164748 w 988466"/>
                <a:gd name="connsiteY8" fmla="*/ 0 h 432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466" h="4327916">
                  <a:moveTo>
                    <a:pt x="988466" y="721335"/>
                  </a:moveTo>
                  <a:lnTo>
                    <a:pt x="988466" y="3606581"/>
                  </a:lnTo>
                  <a:cubicBezTo>
                    <a:pt x="988466" y="4004964"/>
                    <a:pt x="971620" y="4327916"/>
                    <a:pt x="950839" y="4327916"/>
                  </a:cubicBezTo>
                  <a:lnTo>
                    <a:pt x="0" y="4327916"/>
                  </a:lnTo>
                  <a:lnTo>
                    <a:pt x="0" y="4327916"/>
                  </a:lnTo>
                  <a:lnTo>
                    <a:pt x="0" y="0"/>
                  </a:lnTo>
                  <a:lnTo>
                    <a:pt x="0" y="0"/>
                  </a:lnTo>
                  <a:lnTo>
                    <a:pt x="950839" y="0"/>
                  </a:lnTo>
                  <a:cubicBezTo>
                    <a:pt x="971620" y="0"/>
                    <a:pt x="988466" y="322952"/>
                    <a:pt x="988466" y="721335"/>
                  </a:cubicBezTo>
                  <a:close/>
                </a:path>
              </a:pathLst>
            </a:cu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58413" rIns="58412" bIns="58414" numCol="1" spcCol="1270" anchor="ctr" anchorCtr="0">
              <a:noAutofit/>
            </a:bodyPr>
            <a:lstStyle/>
            <a:p>
              <a:pPr marL="171450" lvl="1" indent="-171450" algn="l" defTabSz="711200">
                <a:lnSpc>
                  <a:spcPct val="90000"/>
                </a:lnSpc>
                <a:spcBef>
                  <a:spcPct val="0"/>
                </a:spcBef>
                <a:spcAft>
                  <a:spcPct val="15000"/>
                </a:spcAft>
                <a:buClr>
                  <a:srgbClr val="4DC58D"/>
                </a:buClr>
                <a:buChar char="•"/>
              </a:pPr>
              <a:r>
                <a:rPr lang="en-US" sz="1600" kern="1200">
                  <a:cs typeface="Calibri" panose="020F0502020204030204"/>
                </a:rPr>
                <a:t>District requests PL fund authorization</a:t>
              </a:r>
            </a:p>
          </p:txBody>
        </p:sp>
        <p:sp>
          <p:nvSpPr>
            <p:cNvPr id="17" name="Freeform: Shape 16">
              <a:extLst>
                <a:ext uri="{FF2B5EF4-FFF2-40B4-BE49-F238E27FC236}">
                  <a16:creationId xmlns:a16="http://schemas.microsoft.com/office/drawing/2014/main" id="{61DC6952-6E44-475D-B10B-2DD222B8FA5D}"/>
                </a:ext>
              </a:extLst>
            </p:cNvPr>
            <p:cNvSpPr/>
            <p:nvPr/>
          </p:nvSpPr>
          <p:spPr>
            <a:xfrm>
              <a:off x="5196701" y="4821380"/>
              <a:ext cx="1064502" cy="1520718"/>
            </a:xfrm>
            <a:custGeom>
              <a:avLst/>
              <a:gdLst>
                <a:gd name="connsiteX0" fmla="*/ 0 w 1520718"/>
                <a:gd name="connsiteY0" fmla="*/ 0 h 1064502"/>
                <a:gd name="connsiteX1" fmla="*/ 988467 w 1520718"/>
                <a:gd name="connsiteY1" fmla="*/ 0 h 1064502"/>
                <a:gd name="connsiteX2" fmla="*/ 1520718 w 1520718"/>
                <a:gd name="connsiteY2" fmla="*/ 532251 h 1064502"/>
                <a:gd name="connsiteX3" fmla="*/ 988467 w 1520718"/>
                <a:gd name="connsiteY3" fmla="*/ 1064502 h 1064502"/>
                <a:gd name="connsiteX4" fmla="*/ 0 w 1520718"/>
                <a:gd name="connsiteY4" fmla="*/ 1064502 h 1064502"/>
                <a:gd name="connsiteX5" fmla="*/ 532251 w 1520718"/>
                <a:gd name="connsiteY5" fmla="*/ 532251 h 1064502"/>
                <a:gd name="connsiteX6" fmla="*/ 0 w 1520718"/>
                <a:gd name="connsiteY6" fmla="*/ 0 h 106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718" h="1064502">
                  <a:moveTo>
                    <a:pt x="1520718" y="0"/>
                  </a:moveTo>
                  <a:lnTo>
                    <a:pt x="1520718" y="691927"/>
                  </a:lnTo>
                  <a:lnTo>
                    <a:pt x="760359" y="1064502"/>
                  </a:lnTo>
                  <a:lnTo>
                    <a:pt x="0" y="691927"/>
                  </a:lnTo>
                  <a:lnTo>
                    <a:pt x="0" y="0"/>
                  </a:lnTo>
                  <a:lnTo>
                    <a:pt x="760359" y="372575"/>
                  </a:lnTo>
                  <a:lnTo>
                    <a:pt x="1520718" y="0"/>
                  </a:lnTo>
                  <a:close/>
                </a:path>
              </a:pathLst>
            </a:custGeom>
            <a:solidFill>
              <a:srgbClr val="065A66"/>
            </a:solidFill>
          </p:spPr>
          <p:style>
            <a:lnRef idx="2">
              <a:schemeClr val="accent5">
                <a:hueOff val="-6758543"/>
                <a:satOff val="-17419"/>
                <a:lumOff val="-11765"/>
                <a:alphaOff val="0"/>
              </a:schemeClr>
            </a:lnRef>
            <a:fillRef idx="1">
              <a:scrgbClr r="0" g="0" b="0"/>
            </a:fillRef>
            <a:effectRef idx="0">
              <a:schemeClr val="accent5">
                <a:hueOff val="-6758543"/>
                <a:satOff val="-17419"/>
                <a:lumOff val="-11765"/>
                <a:alphaOff val="0"/>
              </a:schemeClr>
            </a:effectRef>
            <a:fontRef idx="minor">
              <a:schemeClr val="lt1"/>
            </a:fontRef>
          </p:style>
          <p:txBody>
            <a:bodyPr spcFirstLastPara="0" vert="horz" wrap="square" lIns="12700" tIns="640080" rIns="12700" bIns="365760" numCol="1" spcCol="1270" anchor="ctr" anchorCtr="1">
              <a:noAutofit/>
            </a:bodyPr>
            <a:lstStyle/>
            <a:p>
              <a:pPr marL="0" lvl="0" indent="0" algn="ctr" defTabSz="889000">
                <a:lnSpc>
                  <a:spcPct val="90000"/>
                </a:lnSpc>
                <a:spcBef>
                  <a:spcPct val="0"/>
                </a:spcBef>
                <a:spcAft>
                  <a:spcPct val="35000"/>
                </a:spcAft>
                <a:buNone/>
              </a:pPr>
              <a:r>
                <a:rPr lang="en-US" sz="2000" b="1" kern="1200"/>
                <a:t>JUNE</a:t>
              </a:r>
              <a:br>
                <a:rPr lang="en-US" sz="2000" b="1" kern="1200"/>
              </a:br>
              <a:r>
                <a:rPr lang="en-US" sz="2000" b="1" kern="1200"/>
                <a:t>30</a:t>
              </a:r>
            </a:p>
          </p:txBody>
        </p:sp>
        <p:sp>
          <p:nvSpPr>
            <p:cNvPr id="18" name="Freeform: Shape 17">
              <a:extLst>
                <a:ext uri="{FF2B5EF4-FFF2-40B4-BE49-F238E27FC236}">
                  <a16:creationId xmlns:a16="http://schemas.microsoft.com/office/drawing/2014/main" id="{AEA057DD-82E4-4F99-AFE7-644AE5139329}"/>
                </a:ext>
              </a:extLst>
            </p:cNvPr>
            <p:cNvSpPr/>
            <p:nvPr/>
          </p:nvSpPr>
          <p:spPr>
            <a:xfrm>
              <a:off x="6261205" y="4821387"/>
              <a:ext cx="3198858" cy="988467"/>
            </a:xfrm>
            <a:custGeom>
              <a:avLst/>
              <a:gdLst>
                <a:gd name="connsiteX0" fmla="*/ 164748 w 988466"/>
                <a:gd name="connsiteY0" fmla="*/ 0 h 4327916"/>
                <a:gd name="connsiteX1" fmla="*/ 823718 w 988466"/>
                <a:gd name="connsiteY1" fmla="*/ 0 h 4327916"/>
                <a:gd name="connsiteX2" fmla="*/ 988466 w 988466"/>
                <a:gd name="connsiteY2" fmla="*/ 164748 h 4327916"/>
                <a:gd name="connsiteX3" fmla="*/ 988466 w 988466"/>
                <a:gd name="connsiteY3" fmla="*/ 4327916 h 4327916"/>
                <a:gd name="connsiteX4" fmla="*/ 988466 w 988466"/>
                <a:gd name="connsiteY4" fmla="*/ 4327916 h 4327916"/>
                <a:gd name="connsiteX5" fmla="*/ 0 w 988466"/>
                <a:gd name="connsiteY5" fmla="*/ 4327916 h 4327916"/>
                <a:gd name="connsiteX6" fmla="*/ 0 w 988466"/>
                <a:gd name="connsiteY6" fmla="*/ 4327916 h 4327916"/>
                <a:gd name="connsiteX7" fmla="*/ 0 w 988466"/>
                <a:gd name="connsiteY7" fmla="*/ 164748 h 4327916"/>
                <a:gd name="connsiteX8" fmla="*/ 164748 w 988466"/>
                <a:gd name="connsiteY8" fmla="*/ 0 h 432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466" h="4327916">
                  <a:moveTo>
                    <a:pt x="988466" y="721335"/>
                  </a:moveTo>
                  <a:lnTo>
                    <a:pt x="988466" y="3606581"/>
                  </a:lnTo>
                  <a:cubicBezTo>
                    <a:pt x="988466" y="4004964"/>
                    <a:pt x="971620" y="4327916"/>
                    <a:pt x="950839" y="4327916"/>
                  </a:cubicBezTo>
                  <a:lnTo>
                    <a:pt x="0" y="4327916"/>
                  </a:lnTo>
                  <a:lnTo>
                    <a:pt x="0" y="4327916"/>
                  </a:lnTo>
                  <a:lnTo>
                    <a:pt x="0" y="0"/>
                  </a:lnTo>
                  <a:lnTo>
                    <a:pt x="0" y="0"/>
                  </a:lnTo>
                  <a:lnTo>
                    <a:pt x="950839" y="0"/>
                  </a:lnTo>
                  <a:cubicBezTo>
                    <a:pt x="971620" y="0"/>
                    <a:pt x="988466" y="322952"/>
                    <a:pt x="988466" y="721335"/>
                  </a:cubicBezTo>
                  <a:close/>
                </a:path>
              </a:pathLst>
            </a:custGeom>
          </p:spPr>
          <p:style>
            <a:lnRef idx="2">
              <a:schemeClr val="accent5">
                <a:hueOff val="-6758543"/>
                <a:satOff val="-17419"/>
                <a:lumOff val="-1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58414" rIns="58412" bIns="58413" numCol="1" spcCol="1270" anchor="ctr" anchorCtr="0">
              <a:noAutofit/>
            </a:bodyPr>
            <a:lstStyle/>
            <a:p>
              <a:pPr marL="171450" lvl="1" indent="-171450" algn="l" defTabSz="711200">
                <a:lnSpc>
                  <a:spcPct val="90000"/>
                </a:lnSpc>
                <a:spcBef>
                  <a:spcPct val="0"/>
                </a:spcBef>
                <a:spcAft>
                  <a:spcPct val="15000"/>
                </a:spcAft>
                <a:buClr>
                  <a:srgbClr val="B3D338"/>
                </a:buClr>
                <a:buChar char="•"/>
              </a:pPr>
              <a:r>
                <a:rPr lang="en-US" sz="1600" kern="1200"/>
                <a:t>MPO &amp; District Liaison resolve outstanding issues</a:t>
              </a:r>
            </a:p>
            <a:p>
              <a:pPr marL="171450" lvl="1" indent="-171450" algn="l" defTabSz="711200">
                <a:lnSpc>
                  <a:spcPct val="90000"/>
                </a:lnSpc>
                <a:spcBef>
                  <a:spcPct val="0"/>
                </a:spcBef>
                <a:spcAft>
                  <a:spcPct val="15000"/>
                </a:spcAft>
                <a:buClr>
                  <a:srgbClr val="B3D338"/>
                </a:buClr>
                <a:buChar char="•"/>
              </a:pPr>
              <a:r>
                <a:rPr lang="en-US" sz="1600" b="1" kern="1200">
                  <a:solidFill>
                    <a:srgbClr val="065A66"/>
                  </a:solidFill>
                </a:rPr>
                <a:t>FHWA &amp; FTA approve/reject Final UPWP</a:t>
              </a:r>
            </a:p>
          </p:txBody>
        </p:sp>
      </p:grpSp>
      <p:pic>
        <p:nvPicPr>
          <p:cNvPr id="22" name="Picture 21">
            <a:extLst>
              <a:ext uri="{FF2B5EF4-FFF2-40B4-BE49-F238E27FC236}">
                <a16:creationId xmlns:a16="http://schemas.microsoft.com/office/drawing/2014/main" id="{5D1DB844-A7AF-408C-9919-00AA83D7956A}"/>
              </a:ext>
            </a:extLst>
          </p:cNvPr>
          <p:cNvPicPr>
            <a:picLocks noChangeAspect="1"/>
          </p:cNvPicPr>
          <p:nvPr/>
        </p:nvPicPr>
        <p:blipFill rotWithShape="1">
          <a:blip r:embed="rId5">
            <a:extLst>
              <a:ext uri="{28A0092B-C50C-407E-A947-70E740481C1C}">
                <a14:useLocalDpi xmlns:a14="http://schemas.microsoft.com/office/drawing/2010/main" val="0"/>
              </a:ext>
            </a:extLst>
          </a:blip>
          <a:srcRect l="73240" t="66415"/>
          <a:stretch/>
        </p:blipFill>
        <p:spPr>
          <a:xfrm>
            <a:off x="8936965" y="4554747"/>
            <a:ext cx="3261823" cy="2303252"/>
          </a:xfrm>
          <a:prstGeom prst="rect">
            <a:avLst/>
          </a:prstGeom>
        </p:spPr>
      </p:pic>
      <p:cxnSp>
        <p:nvCxnSpPr>
          <p:cNvPr id="23" name="Straight Connector 22">
            <a:extLst>
              <a:ext uri="{FF2B5EF4-FFF2-40B4-BE49-F238E27FC236}">
                <a16:creationId xmlns:a16="http://schemas.microsoft.com/office/drawing/2014/main" id="{12CFE313-E355-48F4-BA70-0866F4282E22}"/>
              </a:ext>
            </a:extLst>
          </p:cNvPr>
          <p:cNvCxnSpPr/>
          <p:nvPr/>
        </p:nvCxnSpPr>
        <p:spPr>
          <a:xfrm>
            <a:off x="-11430" y="1565910"/>
            <a:ext cx="12210218" cy="0"/>
          </a:xfrm>
          <a:prstGeom prst="line">
            <a:avLst/>
          </a:prstGeom>
          <a:ln w="38100">
            <a:solidFill>
              <a:srgbClr val="B3D3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090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building, arch&#10;&#10;Description automatically generated">
            <a:extLst>
              <a:ext uri="{FF2B5EF4-FFF2-40B4-BE49-F238E27FC236}">
                <a16:creationId xmlns:a16="http://schemas.microsoft.com/office/drawing/2014/main" id="{632D4D00-2376-4FCC-9F85-F00E7855D7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9" name="TextBox 8">
            <a:extLst>
              <a:ext uri="{FF2B5EF4-FFF2-40B4-BE49-F238E27FC236}">
                <a16:creationId xmlns:a16="http://schemas.microsoft.com/office/drawing/2014/main" id="{C32989FA-DDB6-453C-903F-C956E9379CF0}"/>
              </a:ext>
            </a:extLst>
          </p:cNvPr>
          <p:cNvSpPr txBox="1"/>
          <p:nvPr/>
        </p:nvSpPr>
        <p:spPr>
          <a:xfrm>
            <a:off x="5543550" y="2777066"/>
            <a:ext cx="664692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cap="all" spc="50">
                <a:solidFill>
                  <a:schemeClr val="bg1"/>
                </a:solidFill>
                <a:latin typeface="Arial"/>
                <a:cs typeface="Arial"/>
              </a:rPr>
              <a:t>Revisions</a:t>
            </a:r>
          </a:p>
        </p:txBody>
      </p:sp>
      <p:cxnSp>
        <p:nvCxnSpPr>
          <p:cNvPr id="10" name="Straight Connector 9">
            <a:extLst>
              <a:ext uri="{FF2B5EF4-FFF2-40B4-BE49-F238E27FC236}">
                <a16:creationId xmlns:a16="http://schemas.microsoft.com/office/drawing/2014/main" id="{29975621-B860-434C-8DE8-C1335714CD89}"/>
              </a:ext>
            </a:extLst>
          </p:cNvPr>
          <p:cNvCxnSpPr>
            <a:cxnSpLocks/>
          </p:cNvCxnSpPr>
          <p:nvPr/>
        </p:nvCxnSpPr>
        <p:spPr>
          <a:xfrm>
            <a:off x="5349240" y="3423397"/>
            <a:ext cx="6842760" cy="5603"/>
          </a:xfrm>
          <a:prstGeom prst="line">
            <a:avLst/>
          </a:prstGeom>
          <a:ln w="38100">
            <a:solidFill>
              <a:srgbClr val="B3D338"/>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5CDB1AD-D481-40DB-946E-FC5C6A0B2F6C}"/>
              </a:ext>
            </a:extLst>
          </p:cNvPr>
          <p:cNvSpPr>
            <a:spLocks noGrp="1"/>
          </p:cNvSpPr>
          <p:nvPr>
            <p:ph type="sldNum" sz="quarter" idx="12"/>
          </p:nvPr>
        </p:nvSpPr>
        <p:spPr/>
        <p:txBody>
          <a:bodyPr/>
          <a:lstStyle/>
          <a:p>
            <a:fld id="{840CE578-6964-40BE-83D3-BE9D90C51816}" type="slidenum">
              <a:rPr lang="en-US" smtClean="0"/>
              <a:t>12</a:t>
            </a:fld>
            <a:endParaRPr lang="en-US"/>
          </a:p>
        </p:txBody>
      </p:sp>
    </p:spTree>
    <p:extLst>
      <p:ext uri="{BB962C8B-B14F-4D97-AF65-F5344CB8AC3E}">
        <p14:creationId xmlns:p14="http://schemas.microsoft.com/office/powerpoint/2010/main" val="2507795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E6F8D-E2C1-787C-CD68-9196DBDD33D9}"/>
              </a:ext>
            </a:extLst>
          </p:cNvPr>
          <p:cNvSpPr>
            <a:spLocks noGrp="1"/>
          </p:cNvSpPr>
          <p:nvPr>
            <p:ph type="title"/>
          </p:nvPr>
        </p:nvSpPr>
        <p:spPr/>
        <p:txBody>
          <a:bodyPr/>
          <a:lstStyle/>
          <a:p>
            <a:r>
              <a:rPr lang="en-US"/>
              <a:t>UPWP Revisions: Modification v. Amendment</a:t>
            </a:r>
          </a:p>
        </p:txBody>
      </p:sp>
      <p:sp>
        <p:nvSpPr>
          <p:cNvPr id="3" name="Content Placeholder 2">
            <a:extLst>
              <a:ext uri="{FF2B5EF4-FFF2-40B4-BE49-F238E27FC236}">
                <a16:creationId xmlns:a16="http://schemas.microsoft.com/office/drawing/2014/main" id="{8211D92F-7143-AF10-95D2-C846F72C2665}"/>
              </a:ext>
            </a:extLst>
          </p:cNvPr>
          <p:cNvSpPr>
            <a:spLocks noGrp="1"/>
          </p:cNvSpPr>
          <p:nvPr>
            <p:ph idx="1"/>
          </p:nvPr>
        </p:nvSpPr>
        <p:spPr>
          <a:xfrm>
            <a:off x="5529942" y="1825625"/>
            <a:ext cx="5823857" cy="4351338"/>
          </a:xfrm>
        </p:spPr>
        <p:txBody>
          <a:bodyPr/>
          <a:lstStyle/>
          <a:p>
            <a:r>
              <a:rPr lang="en-US" dirty="0"/>
              <a:t>Technical Memorandum 22-01</a:t>
            </a:r>
          </a:p>
          <a:p>
            <a:r>
              <a:rPr lang="en-US" dirty="0"/>
              <a:t>UPWP Revision Thresholds</a:t>
            </a:r>
          </a:p>
          <a:p>
            <a:pPr lvl="1"/>
            <a:r>
              <a:rPr lang="en-US" dirty="0"/>
              <a:t>Amendments</a:t>
            </a:r>
          </a:p>
          <a:p>
            <a:pPr lvl="2"/>
            <a:r>
              <a:rPr lang="en-US" dirty="0"/>
              <a:t>Financial</a:t>
            </a:r>
          </a:p>
          <a:p>
            <a:pPr lvl="2"/>
            <a:r>
              <a:rPr lang="en-US" dirty="0"/>
              <a:t>Non-Financial</a:t>
            </a:r>
          </a:p>
          <a:p>
            <a:pPr lvl="1"/>
            <a:r>
              <a:rPr lang="en-US" dirty="0"/>
              <a:t>Modifications</a:t>
            </a:r>
          </a:p>
        </p:txBody>
      </p:sp>
      <p:sp>
        <p:nvSpPr>
          <p:cNvPr id="4" name="Slide Number Placeholder 3">
            <a:extLst>
              <a:ext uri="{FF2B5EF4-FFF2-40B4-BE49-F238E27FC236}">
                <a16:creationId xmlns:a16="http://schemas.microsoft.com/office/drawing/2014/main" id="{C8CC5BCB-13FB-E187-24C4-513CA6966280}"/>
              </a:ext>
            </a:extLst>
          </p:cNvPr>
          <p:cNvSpPr>
            <a:spLocks noGrp="1"/>
          </p:cNvSpPr>
          <p:nvPr>
            <p:ph type="sldNum" sz="quarter" idx="12"/>
          </p:nvPr>
        </p:nvSpPr>
        <p:spPr/>
        <p:txBody>
          <a:bodyPr/>
          <a:lstStyle/>
          <a:p>
            <a:fld id="{840CE578-6964-40BE-83D3-BE9D90C51816}" type="slidenum">
              <a:rPr lang="en-US" smtClean="0"/>
              <a:pPr/>
              <a:t>13</a:t>
            </a:fld>
            <a:endParaRPr lang="en-US"/>
          </a:p>
        </p:txBody>
      </p:sp>
      <p:pic>
        <p:nvPicPr>
          <p:cNvPr id="6" name="Picture 5">
            <a:extLst>
              <a:ext uri="{FF2B5EF4-FFF2-40B4-BE49-F238E27FC236}">
                <a16:creationId xmlns:a16="http://schemas.microsoft.com/office/drawing/2014/main" id="{BD6809AB-8ED2-5463-3A76-E8B1B44A83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3378" y="1523958"/>
            <a:ext cx="3768457" cy="5032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8319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B10C6D2-E432-416E-880E-1636D96D830C}"/>
              </a:ext>
            </a:extLst>
          </p:cNvPr>
          <p:cNvSpPr/>
          <p:nvPr/>
        </p:nvSpPr>
        <p:spPr>
          <a:xfrm>
            <a:off x="12313662" y="1773351"/>
            <a:ext cx="9505950" cy="40562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D771-B418-CCA2-289B-63AC1C0683BB}"/>
              </a:ext>
            </a:extLst>
          </p:cNvPr>
          <p:cNvSpPr>
            <a:spLocks noGrp="1"/>
          </p:cNvSpPr>
          <p:nvPr>
            <p:ph type="title"/>
          </p:nvPr>
        </p:nvSpPr>
        <p:spPr>
          <a:xfrm>
            <a:off x="838199" y="359670"/>
            <a:ext cx="10805161" cy="932688"/>
          </a:xfrm>
        </p:spPr>
        <p:txBody>
          <a:bodyPr vert="horz" lIns="91440" tIns="45720" rIns="91440" bIns="45720" rtlCol="0" anchor="ctr">
            <a:normAutofit/>
          </a:bodyPr>
          <a:lstStyle/>
          <a:p>
            <a:r>
              <a:rPr lang="en-US" sz="3000" kern="1200">
                <a:solidFill>
                  <a:schemeClr val="tx1"/>
                </a:solidFill>
                <a:latin typeface="+mj-lt"/>
                <a:ea typeface="+mj-ea"/>
                <a:cs typeface="+mj-cs"/>
              </a:rPr>
              <a:t>Unified Planning Work Program (UPWP) </a:t>
            </a:r>
            <a:r>
              <a:rPr lang="en-US" sz="3000" b="1" kern="1200">
                <a:solidFill>
                  <a:schemeClr val="tx1"/>
                </a:solidFill>
                <a:latin typeface="+mj-lt"/>
                <a:ea typeface="+mj-ea"/>
                <a:cs typeface="+mj-cs"/>
              </a:rPr>
              <a:t>Revision Form and Guidance </a:t>
            </a:r>
          </a:p>
        </p:txBody>
      </p:sp>
      <p:sp>
        <p:nvSpPr>
          <p:cNvPr id="4" name="Slide Number Placeholder 3">
            <a:extLst>
              <a:ext uri="{FF2B5EF4-FFF2-40B4-BE49-F238E27FC236}">
                <a16:creationId xmlns:a16="http://schemas.microsoft.com/office/drawing/2014/main" id="{4CBB2C75-E1A2-23F1-C078-14C7E31B8FD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40CE578-6964-40BE-83D3-BE9D90C51816}" type="slidenum">
              <a:rPr lang="en-US" smtClean="0">
                <a:solidFill>
                  <a:schemeClr val="tx1">
                    <a:tint val="75000"/>
                  </a:schemeClr>
                </a:solidFill>
              </a:rPr>
              <a:pPr>
                <a:spcAft>
                  <a:spcPts val="600"/>
                </a:spcAft>
              </a:pPr>
              <a:t>14</a:t>
            </a:fld>
            <a:endParaRPr lang="en-US">
              <a:solidFill>
                <a:schemeClr val="tx1">
                  <a:tint val="75000"/>
                </a:schemeClr>
              </a:solidFill>
            </a:endParaRPr>
          </a:p>
        </p:txBody>
      </p:sp>
      <p:pic>
        <p:nvPicPr>
          <p:cNvPr id="5" name="Picture 4" descr="Graphical user interface, application&#10;&#10;Description automatically generated">
            <a:extLst>
              <a:ext uri="{FF2B5EF4-FFF2-40B4-BE49-F238E27FC236}">
                <a16:creationId xmlns:a16="http://schemas.microsoft.com/office/drawing/2014/main" id="{5DD89EF6-95BA-4709-A1F6-6DC06A439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198" y="1292358"/>
            <a:ext cx="3670405" cy="4749934"/>
          </a:xfrm>
          <a:prstGeom prst="rect">
            <a:avLst/>
          </a:prstGeom>
          <a:ln w="9525">
            <a:solidFill>
              <a:srgbClr val="7030A0"/>
            </a:solidFill>
          </a:ln>
          <a:effectLst>
            <a:outerShdw blurRad="50800" dist="38100" dir="5400000" algn="t" rotWithShape="0">
              <a:prstClr val="black">
                <a:alpha val="40000"/>
              </a:prstClr>
            </a:outerShdw>
          </a:effectLst>
        </p:spPr>
      </p:pic>
      <p:pic>
        <p:nvPicPr>
          <p:cNvPr id="7" name="Picture 6" descr="Text&#10;&#10;Description automatically generated">
            <a:extLst>
              <a:ext uri="{FF2B5EF4-FFF2-40B4-BE49-F238E27FC236}">
                <a16:creationId xmlns:a16="http://schemas.microsoft.com/office/drawing/2014/main" id="{6C4AEE75-77F3-4781-84B1-9A8CF9BBF1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5397" y="1292358"/>
            <a:ext cx="3670405" cy="4749934"/>
          </a:xfrm>
          <a:prstGeom prst="rect">
            <a:avLst/>
          </a:prstGeom>
          <a:ln w="9525">
            <a:solidFill>
              <a:srgbClr val="7030A0"/>
            </a:solidFill>
          </a:ln>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id="{58B4EFC9-BC7F-4767-BF45-23996DE408AC}"/>
              </a:ext>
            </a:extLst>
          </p:cNvPr>
          <p:cNvSpPr txBox="1"/>
          <p:nvPr/>
        </p:nvSpPr>
        <p:spPr>
          <a:xfrm>
            <a:off x="4575772" y="6267497"/>
            <a:ext cx="3330014" cy="461665"/>
          </a:xfrm>
          <a:prstGeom prst="rect">
            <a:avLst/>
          </a:prstGeom>
          <a:noFill/>
        </p:spPr>
        <p:txBody>
          <a:bodyPr wrap="none" rtlCol="0">
            <a:spAutoFit/>
          </a:bodyPr>
          <a:lstStyle/>
          <a:p>
            <a:r>
              <a:rPr lang="en-US" sz="2400" b="1" i="1">
                <a:solidFill>
                  <a:srgbClr val="065A66"/>
                </a:solidFill>
              </a:rPr>
              <a:t>Available on </a:t>
            </a:r>
            <a:r>
              <a:rPr lang="en-US" sz="2400" b="1" i="1">
                <a:solidFill>
                  <a:srgbClr val="065A66"/>
                </a:solidFill>
                <a:hlinkClick r:id="rId5"/>
              </a:rPr>
              <a:t>Partner Site</a:t>
            </a:r>
            <a:endParaRPr lang="en-US" sz="2400" b="1" i="1">
              <a:solidFill>
                <a:srgbClr val="065A66"/>
              </a:solidFill>
            </a:endParaRPr>
          </a:p>
        </p:txBody>
      </p:sp>
    </p:spTree>
    <p:extLst>
      <p:ext uri="{BB962C8B-B14F-4D97-AF65-F5344CB8AC3E}">
        <p14:creationId xmlns:p14="http://schemas.microsoft.com/office/powerpoint/2010/main" val="3157149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AC8DC6-0BB2-4519-A289-9D0E942378E6}"/>
              </a:ext>
            </a:extLst>
          </p:cNvPr>
          <p:cNvSpPr/>
          <p:nvPr/>
        </p:nvSpPr>
        <p:spPr>
          <a:xfrm>
            <a:off x="-28504" y="2101091"/>
            <a:ext cx="10357571" cy="26766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2C1C118-5431-4358-8A23-26AEC3343859}"/>
              </a:ext>
            </a:extLst>
          </p:cNvPr>
          <p:cNvSpPr/>
          <p:nvPr/>
        </p:nvSpPr>
        <p:spPr>
          <a:xfrm>
            <a:off x="7612912" y="1524969"/>
            <a:ext cx="4012224" cy="4012224"/>
          </a:xfrm>
          <a:prstGeom prst="ellipse">
            <a:avLst/>
          </a:prstGeom>
          <a:solidFill>
            <a:srgbClr val="EEF5D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D771-B418-CCA2-289B-63AC1C0683BB}"/>
              </a:ext>
            </a:extLst>
          </p:cNvPr>
          <p:cNvSpPr>
            <a:spLocks noGrp="1"/>
          </p:cNvSpPr>
          <p:nvPr>
            <p:ph type="title"/>
          </p:nvPr>
        </p:nvSpPr>
        <p:spPr/>
        <p:txBody>
          <a:bodyPr/>
          <a:lstStyle/>
          <a:p>
            <a:r>
              <a:rPr lang="en-US">
                <a:cs typeface="Calibri Light"/>
              </a:rPr>
              <a:t>Unified Planning Work Program (UPWP) </a:t>
            </a:r>
            <a:r>
              <a:rPr lang="en-US" b="1">
                <a:cs typeface="Calibri Light"/>
              </a:rPr>
              <a:t>Amendments (Financial)</a:t>
            </a:r>
          </a:p>
        </p:txBody>
      </p:sp>
      <p:sp>
        <p:nvSpPr>
          <p:cNvPr id="3" name="Content Placeholder 2">
            <a:extLst>
              <a:ext uri="{FF2B5EF4-FFF2-40B4-BE49-F238E27FC236}">
                <a16:creationId xmlns:a16="http://schemas.microsoft.com/office/drawing/2014/main" id="{1C3C02E0-BAED-158D-6449-917E87036192}"/>
              </a:ext>
            </a:extLst>
          </p:cNvPr>
          <p:cNvSpPr>
            <a:spLocks noGrp="1"/>
          </p:cNvSpPr>
          <p:nvPr>
            <p:ph idx="1"/>
          </p:nvPr>
        </p:nvSpPr>
        <p:spPr>
          <a:xfrm>
            <a:off x="838200" y="2293922"/>
            <a:ext cx="10515600" cy="3669475"/>
          </a:xfrm>
        </p:spPr>
        <p:txBody>
          <a:bodyPr vert="horz" lIns="91440" tIns="45720" rIns="91440" bIns="45720" rtlCol="0" anchor="t">
            <a:normAutofit fontScale="92500" lnSpcReduction="20000"/>
          </a:bodyPr>
          <a:lstStyle/>
          <a:p>
            <a:pPr marL="457200" indent="-457200"/>
            <a:r>
              <a:rPr lang="en-US" dirty="0">
                <a:cs typeface="Calibri"/>
              </a:rPr>
              <a:t>Increases to the approved budget</a:t>
            </a:r>
          </a:p>
          <a:p>
            <a:pPr marL="457200" indent="-457200"/>
            <a:r>
              <a:rPr lang="en-US" dirty="0">
                <a:cs typeface="Calibri"/>
              </a:rPr>
              <a:t>Transfer between tasks ≥ $100,000 or 10%</a:t>
            </a:r>
          </a:p>
          <a:p>
            <a:pPr marL="457200" indent="-457200"/>
            <a:r>
              <a:rPr lang="en-US" dirty="0">
                <a:cs typeface="Calibri"/>
              </a:rPr>
              <a:t>Reducing task &gt; 50%</a:t>
            </a:r>
          </a:p>
          <a:p>
            <a:pPr marL="457200" indent="-457200"/>
            <a:r>
              <a:rPr lang="en-US" dirty="0">
                <a:cs typeface="Calibri"/>
              </a:rPr>
              <a:t>Changes to scope of work</a:t>
            </a:r>
          </a:p>
          <a:p>
            <a:pPr marL="457200" indent="-457200"/>
            <a:r>
              <a:rPr lang="en-US" dirty="0">
                <a:cs typeface="Calibri"/>
              </a:rPr>
              <a:t>Add/delete tasks</a:t>
            </a:r>
          </a:p>
          <a:p>
            <a:pPr marL="457200" indent="-457200"/>
            <a:r>
              <a:rPr lang="en-US" sz="2800" kern="1200" dirty="0"/>
              <a:t>Addition of costs requiring prior approval</a:t>
            </a:r>
            <a:endParaRPr lang="en-US" dirty="0">
              <a:cs typeface="Calibri"/>
            </a:endParaRPr>
          </a:p>
          <a:p>
            <a:pPr marL="457200" indent="-457200"/>
            <a:endParaRPr lang="en-US" dirty="0">
              <a:cs typeface="Calibri"/>
            </a:endParaRPr>
          </a:p>
          <a:p>
            <a:pPr marL="0" indent="0">
              <a:buNone/>
            </a:pPr>
            <a:r>
              <a:rPr lang="en-US" b="1" dirty="0">
                <a:solidFill>
                  <a:srgbClr val="065A66"/>
                </a:solidFill>
                <a:cs typeface="Calibri"/>
              </a:rPr>
              <a:t>Amendments require an update </a:t>
            </a:r>
            <a:br>
              <a:rPr lang="en-US" b="1" dirty="0">
                <a:solidFill>
                  <a:srgbClr val="065A66"/>
                </a:solidFill>
                <a:cs typeface="Calibri"/>
              </a:rPr>
            </a:br>
            <a:r>
              <a:rPr lang="en-US" b="1" dirty="0">
                <a:solidFill>
                  <a:srgbClr val="065A66"/>
                </a:solidFill>
                <a:cs typeface="Calibri"/>
              </a:rPr>
              <a:t>to the FDOT/MPO Agreement</a:t>
            </a:r>
            <a:endParaRPr lang="en-US" b="1"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4CBB2C75-E1A2-23F1-C078-14C7E31B8FDB}"/>
              </a:ext>
            </a:extLst>
          </p:cNvPr>
          <p:cNvSpPr>
            <a:spLocks noGrp="1"/>
          </p:cNvSpPr>
          <p:nvPr>
            <p:ph type="sldNum" sz="quarter" idx="12"/>
          </p:nvPr>
        </p:nvSpPr>
        <p:spPr/>
        <p:txBody>
          <a:bodyPr/>
          <a:lstStyle/>
          <a:p>
            <a:fld id="{840CE578-6964-40BE-83D3-BE9D90C51816}" type="slidenum">
              <a:rPr lang="en-US" smtClean="0"/>
              <a:pPr/>
              <a:t>15</a:t>
            </a:fld>
            <a:endParaRPr lang="en-US"/>
          </a:p>
        </p:txBody>
      </p:sp>
      <p:pic>
        <p:nvPicPr>
          <p:cNvPr id="6" name="Picture 5" descr="Icon&#10;&#10;Description automatically generated">
            <a:extLst>
              <a:ext uri="{FF2B5EF4-FFF2-40B4-BE49-F238E27FC236}">
                <a16:creationId xmlns:a16="http://schemas.microsoft.com/office/drawing/2014/main" id="{DC70B138-4C3F-43E2-AB39-A2533F8FE192}"/>
              </a:ext>
            </a:extLst>
          </p:cNvPr>
          <p:cNvPicPr>
            <a:picLocks noChangeAspect="1"/>
          </p:cNvPicPr>
          <p:nvPr/>
        </p:nvPicPr>
        <p:blipFill rotWithShape="1">
          <a:blip r:embed="rId3">
            <a:extLst>
              <a:ext uri="{28A0092B-C50C-407E-A947-70E740481C1C}">
                <a14:useLocalDpi xmlns:a14="http://schemas.microsoft.com/office/drawing/2010/main" val="0"/>
              </a:ext>
            </a:extLst>
          </a:blip>
          <a:srcRect l="32156" t="17492" r="29313" b="12991"/>
          <a:stretch/>
        </p:blipFill>
        <p:spPr>
          <a:xfrm>
            <a:off x="8345973" y="2097084"/>
            <a:ext cx="2849798" cy="2891401"/>
          </a:xfrm>
          <a:prstGeom prst="rect">
            <a:avLst/>
          </a:prstGeom>
        </p:spPr>
      </p:pic>
      <p:sp>
        <p:nvSpPr>
          <p:cNvPr id="8" name="Oval 7">
            <a:extLst>
              <a:ext uri="{FF2B5EF4-FFF2-40B4-BE49-F238E27FC236}">
                <a16:creationId xmlns:a16="http://schemas.microsoft.com/office/drawing/2014/main" id="{BB66D020-2570-4AE4-9DC6-17B4DD61F8D9}"/>
              </a:ext>
            </a:extLst>
          </p:cNvPr>
          <p:cNvSpPr/>
          <p:nvPr/>
        </p:nvSpPr>
        <p:spPr>
          <a:xfrm>
            <a:off x="10628906" y="4350513"/>
            <a:ext cx="1540057" cy="1540057"/>
          </a:xfrm>
          <a:prstGeom prst="ellipse">
            <a:avLst/>
          </a:prstGeom>
          <a:solidFill>
            <a:srgbClr val="DEECA8">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75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8382735-8B9D-44AC-B8F7-F6AC30D2158E}"/>
              </a:ext>
            </a:extLst>
          </p:cNvPr>
          <p:cNvSpPr/>
          <p:nvPr/>
        </p:nvSpPr>
        <p:spPr>
          <a:xfrm>
            <a:off x="0" y="2413483"/>
            <a:ext cx="12192000" cy="45816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6411BC-A0B4-63CF-E333-BE03AF380970}"/>
              </a:ext>
            </a:extLst>
          </p:cNvPr>
          <p:cNvSpPr>
            <a:spLocks noGrp="1"/>
          </p:cNvSpPr>
          <p:nvPr>
            <p:ph type="title"/>
          </p:nvPr>
        </p:nvSpPr>
        <p:spPr/>
        <p:txBody>
          <a:bodyPr/>
          <a:lstStyle/>
          <a:p>
            <a:r>
              <a:rPr lang="en-US">
                <a:cs typeface="Calibri Light"/>
              </a:rPr>
              <a:t>Unified Planning Work Program (UPWP) Amendment (Non-Financial)</a:t>
            </a:r>
            <a:endParaRPr lang="en-US"/>
          </a:p>
        </p:txBody>
      </p:sp>
      <p:sp>
        <p:nvSpPr>
          <p:cNvPr id="3" name="Content Placeholder 2">
            <a:extLst>
              <a:ext uri="{FF2B5EF4-FFF2-40B4-BE49-F238E27FC236}">
                <a16:creationId xmlns:a16="http://schemas.microsoft.com/office/drawing/2014/main" id="{F17E01CF-895E-4548-C50F-0567B64AF2F2}"/>
              </a:ext>
            </a:extLst>
          </p:cNvPr>
          <p:cNvSpPr>
            <a:spLocks noGrp="1"/>
          </p:cNvSpPr>
          <p:nvPr>
            <p:ph idx="1"/>
          </p:nvPr>
        </p:nvSpPr>
        <p:spPr>
          <a:xfrm>
            <a:off x="1890626" y="1962785"/>
            <a:ext cx="9463174" cy="1111884"/>
          </a:xfrm>
        </p:spPr>
        <p:txBody>
          <a:bodyPr vert="horz" lIns="91440" tIns="45720" rIns="91440" bIns="45720" rtlCol="0" anchor="t">
            <a:normAutofit/>
          </a:bodyPr>
          <a:lstStyle/>
          <a:p>
            <a:pPr marL="0" indent="0">
              <a:buNone/>
            </a:pPr>
            <a:r>
              <a:rPr lang="en-US" b="1">
                <a:cs typeface="Calibri"/>
              </a:rPr>
              <a:t>Does not change the financial amount</a:t>
            </a:r>
          </a:p>
          <a:p>
            <a:pPr marL="0" indent="0">
              <a:buNone/>
            </a:pPr>
            <a:r>
              <a:rPr lang="en-US">
                <a:cs typeface="Calibri"/>
              </a:rPr>
              <a:t>Examples include: </a:t>
            </a:r>
          </a:p>
        </p:txBody>
      </p:sp>
      <p:sp>
        <p:nvSpPr>
          <p:cNvPr id="4" name="Slide Number Placeholder 3">
            <a:extLst>
              <a:ext uri="{FF2B5EF4-FFF2-40B4-BE49-F238E27FC236}">
                <a16:creationId xmlns:a16="http://schemas.microsoft.com/office/drawing/2014/main" id="{2995BB88-9826-CE03-5741-FF0FC3021F73}"/>
              </a:ext>
            </a:extLst>
          </p:cNvPr>
          <p:cNvSpPr>
            <a:spLocks noGrp="1"/>
          </p:cNvSpPr>
          <p:nvPr>
            <p:ph type="sldNum" sz="quarter" idx="12"/>
          </p:nvPr>
        </p:nvSpPr>
        <p:spPr/>
        <p:txBody>
          <a:bodyPr/>
          <a:lstStyle/>
          <a:p>
            <a:fld id="{840CE578-6964-40BE-83D3-BE9D90C51816}" type="slidenum">
              <a:rPr lang="en-US" smtClean="0"/>
              <a:pPr/>
              <a:t>16</a:t>
            </a:fld>
            <a:endParaRPr lang="en-US"/>
          </a:p>
        </p:txBody>
      </p:sp>
      <p:cxnSp>
        <p:nvCxnSpPr>
          <p:cNvPr id="5" name="Straight Connector 4">
            <a:extLst>
              <a:ext uri="{FF2B5EF4-FFF2-40B4-BE49-F238E27FC236}">
                <a16:creationId xmlns:a16="http://schemas.microsoft.com/office/drawing/2014/main" id="{A8C81175-943A-4923-B0FB-6573554ACA78}"/>
              </a:ext>
            </a:extLst>
          </p:cNvPr>
          <p:cNvCxnSpPr>
            <a:cxnSpLocks/>
          </p:cNvCxnSpPr>
          <p:nvPr/>
        </p:nvCxnSpPr>
        <p:spPr>
          <a:xfrm>
            <a:off x="1890626" y="2392376"/>
            <a:ext cx="10301374" cy="0"/>
          </a:xfrm>
          <a:prstGeom prst="line">
            <a:avLst/>
          </a:prstGeom>
          <a:ln w="28575">
            <a:solidFill>
              <a:srgbClr val="B3D338"/>
            </a:solidFill>
          </a:ln>
        </p:spPr>
        <p:style>
          <a:lnRef idx="1">
            <a:schemeClr val="accent1"/>
          </a:lnRef>
          <a:fillRef idx="0">
            <a:schemeClr val="accent1"/>
          </a:fillRef>
          <a:effectRef idx="0">
            <a:schemeClr val="accent1"/>
          </a:effectRef>
          <a:fontRef idx="minor">
            <a:schemeClr val="tx1"/>
          </a:fontRef>
        </p:style>
      </p:cxnSp>
      <p:sp>
        <p:nvSpPr>
          <p:cNvPr id="9" name="Freeform: Shape 8">
            <a:extLst>
              <a:ext uri="{FF2B5EF4-FFF2-40B4-BE49-F238E27FC236}">
                <a16:creationId xmlns:a16="http://schemas.microsoft.com/office/drawing/2014/main" id="{DAB51E60-610E-4672-AC1D-8F3F5539A5F7}"/>
              </a:ext>
            </a:extLst>
          </p:cNvPr>
          <p:cNvSpPr/>
          <p:nvPr/>
        </p:nvSpPr>
        <p:spPr>
          <a:xfrm>
            <a:off x="1890626" y="3346766"/>
            <a:ext cx="2561755" cy="1537053"/>
          </a:xfrm>
          <a:custGeom>
            <a:avLst/>
            <a:gdLst>
              <a:gd name="connsiteX0" fmla="*/ 0 w 2561755"/>
              <a:gd name="connsiteY0" fmla="*/ 0 h 1537053"/>
              <a:gd name="connsiteX1" fmla="*/ 2561755 w 2561755"/>
              <a:gd name="connsiteY1" fmla="*/ 0 h 1537053"/>
              <a:gd name="connsiteX2" fmla="*/ 2561755 w 2561755"/>
              <a:gd name="connsiteY2" fmla="*/ 1537053 h 1537053"/>
              <a:gd name="connsiteX3" fmla="*/ 0 w 2561755"/>
              <a:gd name="connsiteY3" fmla="*/ 1537053 h 1537053"/>
              <a:gd name="connsiteX4" fmla="*/ 0 w 2561755"/>
              <a:gd name="connsiteY4" fmla="*/ 0 h 153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755" h="1537053">
                <a:moveTo>
                  <a:pt x="0" y="0"/>
                </a:moveTo>
                <a:lnTo>
                  <a:pt x="2561755" y="0"/>
                </a:lnTo>
                <a:lnTo>
                  <a:pt x="2561755" y="1537053"/>
                </a:lnTo>
                <a:lnTo>
                  <a:pt x="0" y="1537053"/>
                </a:lnTo>
                <a:lnTo>
                  <a:pt x="0" y="0"/>
                </a:lnTo>
                <a:close/>
              </a:path>
            </a:pathLst>
          </a:custGeom>
          <a:solidFill>
            <a:srgbClr val="244A8A"/>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Changes in the scope of the program/task</a:t>
            </a:r>
          </a:p>
        </p:txBody>
      </p:sp>
      <p:sp>
        <p:nvSpPr>
          <p:cNvPr id="10" name="Freeform: Shape 9">
            <a:extLst>
              <a:ext uri="{FF2B5EF4-FFF2-40B4-BE49-F238E27FC236}">
                <a16:creationId xmlns:a16="http://schemas.microsoft.com/office/drawing/2014/main" id="{3BF6C406-9979-43CF-AFF3-473139F239D3}"/>
              </a:ext>
            </a:extLst>
          </p:cNvPr>
          <p:cNvSpPr/>
          <p:nvPr/>
        </p:nvSpPr>
        <p:spPr>
          <a:xfrm>
            <a:off x="4708557" y="3346766"/>
            <a:ext cx="2561755" cy="1537053"/>
          </a:xfrm>
          <a:custGeom>
            <a:avLst/>
            <a:gdLst>
              <a:gd name="connsiteX0" fmla="*/ 0 w 2561755"/>
              <a:gd name="connsiteY0" fmla="*/ 0 h 1537053"/>
              <a:gd name="connsiteX1" fmla="*/ 2561755 w 2561755"/>
              <a:gd name="connsiteY1" fmla="*/ 0 h 1537053"/>
              <a:gd name="connsiteX2" fmla="*/ 2561755 w 2561755"/>
              <a:gd name="connsiteY2" fmla="*/ 1537053 h 1537053"/>
              <a:gd name="connsiteX3" fmla="*/ 0 w 2561755"/>
              <a:gd name="connsiteY3" fmla="*/ 1537053 h 1537053"/>
              <a:gd name="connsiteX4" fmla="*/ 0 w 2561755"/>
              <a:gd name="connsiteY4" fmla="*/ 0 h 153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755" h="1537053">
                <a:moveTo>
                  <a:pt x="0" y="0"/>
                </a:moveTo>
                <a:lnTo>
                  <a:pt x="2561755" y="0"/>
                </a:lnTo>
                <a:lnTo>
                  <a:pt x="2561755" y="1537053"/>
                </a:lnTo>
                <a:lnTo>
                  <a:pt x="0" y="1537053"/>
                </a:lnTo>
                <a:lnTo>
                  <a:pt x="0" y="0"/>
                </a:lnTo>
                <a:close/>
              </a:path>
            </a:pathLst>
          </a:custGeom>
        </p:spPr>
        <p:style>
          <a:lnRef idx="2">
            <a:schemeClr val="lt1">
              <a:hueOff val="0"/>
              <a:satOff val="0"/>
              <a:lumOff val="0"/>
              <a:alphaOff val="0"/>
            </a:schemeClr>
          </a:lnRef>
          <a:fillRef idx="1">
            <a:schemeClr val="accent5">
              <a:hueOff val="-1126424"/>
              <a:satOff val="-2903"/>
              <a:lumOff val="-1961"/>
              <a:alphaOff val="0"/>
            </a:schemeClr>
          </a:fillRef>
          <a:effectRef idx="0">
            <a:schemeClr val="accent5">
              <a:hueOff val="-1126424"/>
              <a:satOff val="-2903"/>
              <a:lumOff val="-1961"/>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Change in Executive Director</a:t>
            </a:r>
          </a:p>
        </p:txBody>
      </p:sp>
      <p:sp>
        <p:nvSpPr>
          <p:cNvPr id="11" name="Freeform: Shape 10">
            <a:extLst>
              <a:ext uri="{FF2B5EF4-FFF2-40B4-BE49-F238E27FC236}">
                <a16:creationId xmlns:a16="http://schemas.microsoft.com/office/drawing/2014/main" id="{EC13D72E-4316-4A1D-97D4-1EB83E92DBAE}"/>
              </a:ext>
            </a:extLst>
          </p:cNvPr>
          <p:cNvSpPr/>
          <p:nvPr/>
        </p:nvSpPr>
        <p:spPr>
          <a:xfrm>
            <a:off x="7526489" y="3346766"/>
            <a:ext cx="2561755" cy="1537053"/>
          </a:xfrm>
          <a:custGeom>
            <a:avLst/>
            <a:gdLst>
              <a:gd name="connsiteX0" fmla="*/ 0 w 2561755"/>
              <a:gd name="connsiteY0" fmla="*/ 0 h 1537053"/>
              <a:gd name="connsiteX1" fmla="*/ 2561755 w 2561755"/>
              <a:gd name="connsiteY1" fmla="*/ 0 h 1537053"/>
              <a:gd name="connsiteX2" fmla="*/ 2561755 w 2561755"/>
              <a:gd name="connsiteY2" fmla="*/ 1537053 h 1537053"/>
              <a:gd name="connsiteX3" fmla="*/ 0 w 2561755"/>
              <a:gd name="connsiteY3" fmla="*/ 1537053 h 1537053"/>
              <a:gd name="connsiteX4" fmla="*/ 0 w 2561755"/>
              <a:gd name="connsiteY4" fmla="*/ 0 h 153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755" h="1537053">
                <a:moveTo>
                  <a:pt x="0" y="0"/>
                </a:moveTo>
                <a:lnTo>
                  <a:pt x="2561755" y="0"/>
                </a:lnTo>
                <a:lnTo>
                  <a:pt x="2561755" y="1537053"/>
                </a:lnTo>
                <a:lnTo>
                  <a:pt x="0" y="1537053"/>
                </a:lnTo>
                <a:lnTo>
                  <a:pt x="0" y="0"/>
                </a:lnTo>
                <a:close/>
              </a:path>
            </a:pathLst>
          </a:custGeom>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Extension of performance period</a:t>
            </a:r>
          </a:p>
        </p:txBody>
      </p:sp>
      <p:sp>
        <p:nvSpPr>
          <p:cNvPr id="12" name="Freeform: Shape 11">
            <a:extLst>
              <a:ext uri="{FF2B5EF4-FFF2-40B4-BE49-F238E27FC236}">
                <a16:creationId xmlns:a16="http://schemas.microsoft.com/office/drawing/2014/main" id="{018C0EC8-BBA9-4EC8-ADAE-BC11B3E53B07}"/>
              </a:ext>
            </a:extLst>
          </p:cNvPr>
          <p:cNvSpPr/>
          <p:nvPr/>
        </p:nvSpPr>
        <p:spPr>
          <a:xfrm>
            <a:off x="1890626" y="5025695"/>
            <a:ext cx="2561755" cy="1537053"/>
          </a:xfrm>
          <a:custGeom>
            <a:avLst/>
            <a:gdLst>
              <a:gd name="connsiteX0" fmla="*/ 0 w 2561755"/>
              <a:gd name="connsiteY0" fmla="*/ 0 h 1537053"/>
              <a:gd name="connsiteX1" fmla="*/ 2561755 w 2561755"/>
              <a:gd name="connsiteY1" fmla="*/ 0 h 1537053"/>
              <a:gd name="connsiteX2" fmla="*/ 2561755 w 2561755"/>
              <a:gd name="connsiteY2" fmla="*/ 1537053 h 1537053"/>
              <a:gd name="connsiteX3" fmla="*/ 0 w 2561755"/>
              <a:gd name="connsiteY3" fmla="*/ 1537053 h 1537053"/>
              <a:gd name="connsiteX4" fmla="*/ 0 w 2561755"/>
              <a:gd name="connsiteY4" fmla="*/ 0 h 153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755" h="1537053">
                <a:moveTo>
                  <a:pt x="0" y="0"/>
                </a:moveTo>
                <a:lnTo>
                  <a:pt x="2561755" y="0"/>
                </a:lnTo>
                <a:lnTo>
                  <a:pt x="2561755" y="1537053"/>
                </a:lnTo>
                <a:lnTo>
                  <a:pt x="0" y="1537053"/>
                </a:lnTo>
                <a:lnTo>
                  <a:pt x="0" y="0"/>
                </a:lnTo>
                <a:close/>
              </a:path>
            </a:pathLst>
          </a:cu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Sub awarding, transferring, or contracting out UPWP activities</a:t>
            </a:r>
          </a:p>
        </p:txBody>
      </p:sp>
      <p:sp>
        <p:nvSpPr>
          <p:cNvPr id="13" name="Freeform: Shape 12">
            <a:extLst>
              <a:ext uri="{FF2B5EF4-FFF2-40B4-BE49-F238E27FC236}">
                <a16:creationId xmlns:a16="http://schemas.microsoft.com/office/drawing/2014/main" id="{3DC6BF05-5170-4587-BFAA-C9493DB8328C}"/>
              </a:ext>
            </a:extLst>
          </p:cNvPr>
          <p:cNvSpPr/>
          <p:nvPr/>
        </p:nvSpPr>
        <p:spPr>
          <a:xfrm>
            <a:off x="4708557" y="5025695"/>
            <a:ext cx="2561755" cy="1537053"/>
          </a:xfrm>
          <a:custGeom>
            <a:avLst/>
            <a:gdLst>
              <a:gd name="connsiteX0" fmla="*/ 0 w 2561755"/>
              <a:gd name="connsiteY0" fmla="*/ 0 h 1537053"/>
              <a:gd name="connsiteX1" fmla="*/ 2561755 w 2561755"/>
              <a:gd name="connsiteY1" fmla="*/ 0 h 1537053"/>
              <a:gd name="connsiteX2" fmla="*/ 2561755 w 2561755"/>
              <a:gd name="connsiteY2" fmla="*/ 1537053 h 1537053"/>
              <a:gd name="connsiteX3" fmla="*/ 0 w 2561755"/>
              <a:gd name="connsiteY3" fmla="*/ 1537053 h 1537053"/>
              <a:gd name="connsiteX4" fmla="*/ 0 w 2561755"/>
              <a:gd name="connsiteY4" fmla="*/ 0 h 153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755" h="1537053">
                <a:moveTo>
                  <a:pt x="0" y="0"/>
                </a:moveTo>
                <a:lnTo>
                  <a:pt x="2561755" y="0"/>
                </a:lnTo>
                <a:lnTo>
                  <a:pt x="2561755" y="1537053"/>
                </a:lnTo>
                <a:lnTo>
                  <a:pt x="0" y="1537053"/>
                </a:lnTo>
                <a:lnTo>
                  <a:pt x="0" y="0"/>
                </a:lnTo>
                <a:close/>
              </a:path>
            </a:pathLst>
          </a:custGeom>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Disengagement from projects</a:t>
            </a:r>
          </a:p>
        </p:txBody>
      </p:sp>
      <p:pic>
        <p:nvPicPr>
          <p:cNvPr id="19" name="Picture 18">
            <a:extLst>
              <a:ext uri="{FF2B5EF4-FFF2-40B4-BE49-F238E27FC236}">
                <a16:creationId xmlns:a16="http://schemas.microsoft.com/office/drawing/2014/main" id="{D0ACDF14-F697-409E-AD93-D1FB80B17204}"/>
              </a:ext>
            </a:extLst>
          </p:cNvPr>
          <p:cNvPicPr>
            <a:picLocks noChangeAspect="1"/>
          </p:cNvPicPr>
          <p:nvPr/>
        </p:nvPicPr>
        <p:blipFill rotWithShape="1">
          <a:blip r:embed="rId3">
            <a:extLst>
              <a:ext uri="{28A0092B-C50C-407E-A947-70E740481C1C}">
                <a14:useLocalDpi xmlns:a14="http://schemas.microsoft.com/office/drawing/2010/main" val="0"/>
              </a:ext>
            </a:extLst>
          </a:blip>
          <a:srcRect l="73240" t="66415"/>
          <a:stretch/>
        </p:blipFill>
        <p:spPr>
          <a:xfrm>
            <a:off x="8936965" y="4554747"/>
            <a:ext cx="3261823" cy="2303252"/>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7B5129D3-42EB-4820-822F-23B3062AF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67" y="1550627"/>
            <a:ext cx="1524042" cy="1524042"/>
          </a:xfrm>
          <a:prstGeom prst="rect">
            <a:avLst/>
          </a:prstGeom>
        </p:spPr>
      </p:pic>
    </p:spTree>
    <p:extLst>
      <p:ext uri="{BB962C8B-B14F-4D97-AF65-F5344CB8AC3E}">
        <p14:creationId xmlns:p14="http://schemas.microsoft.com/office/powerpoint/2010/main" val="3347461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D771-B418-CCA2-289B-63AC1C0683BB}"/>
              </a:ext>
            </a:extLst>
          </p:cNvPr>
          <p:cNvSpPr>
            <a:spLocks noGrp="1"/>
          </p:cNvSpPr>
          <p:nvPr>
            <p:ph type="title"/>
          </p:nvPr>
        </p:nvSpPr>
        <p:spPr/>
        <p:txBody>
          <a:bodyPr/>
          <a:lstStyle/>
          <a:p>
            <a:r>
              <a:rPr lang="en-US">
                <a:cs typeface="Calibri Light"/>
              </a:rPr>
              <a:t>Unified Planning Work Program (UPWP) </a:t>
            </a:r>
            <a:r>
              <a:rPr lang="en-US" b="1">
                <a:cs typeface="Calibri Light"/>
              </a:rPr>
              <a:t>Amendments</a:t>
            </a:r>
          </a:p>
        </p:txBody>
      </p:sp>
      <p:sp>
        <p:nvSpPr>
          <p:cNvPr id="3" name="Content Placeholder 2">
            <a:extLst>
              <a:ext uri="{FF2B5EF4-FFF2-40B4-BE49-F238E27FC236}">
                <a16:creationId xmlns:a16="http://schemas.microsoft.com/office/drawing/2014/main" id="{1C3C02E0-BAED-158D-6449-917E87036192}"/>
              </a:ext>
            </a:extLst>
          </p:cNvPr>
          <p:cNvSpPr>
            <a:spLocks noGrp="1"/>
          </p:cNvSpPr>
          <p:nvPr>
            <p:ph idx="1"/>
          </p:nvPr>
        </p:nvSpPr>
        <p:spPr>
          <a:xfrm>
            <a:off x="365067" y="3429000"/>
            <a:ext cx="3009505" cy="763137"/>
          </a:xfrm>
        </p:spPr>
        <p:txBody>
          <a:bodyPr vert="horz" lIns="91440" tIns="45720" rIns="91440" bIns="45720" rtlCol="0" anchor="t">
            <a:normAutofit fontScale="92500" lnSpcReduction="10000"/>
          </a:bodyPr>
          <a:lstStyle/>
          <a:p>
            <a:pPr marL="0" indent="0">
              <a:buNone/>
            </a:pPr>
            <a:r>
              <a:rPr lang="en-US" b="1">
                <a:cs typeface="Calibri"/>
              </a:rPr>
              <a:t>UPWP Amendment requires:</a:t>
            </a:r>
          </a:p>
          <a:p>
            <a:pPr marL="0" indent="0">
              <a:buNone/>
            </a:pPr>
            <a:endParaRPr lang="en-US" b="1">
              <a:cs typeface="Calibri"/>
            </a:endParaRPr>
          </a:p>
          <a:p>
            <a:pPr marL="457200" indent="-457200"/>
            <a:endParaRPr lang="en-US" b="1">
              <a:cs typeface="Calibri"/>
            </a:endParaRPr>
          </a:p>
          <a:p>
            <a:pPr marL="457200" indent="-457200"/>
            <a:endParaRPr lang="en-US" b="1">
              <a:cs typeface="Calibri"/>
            </a:endParaRPr>
          </a:p>
          <a:p>
            <a:endParaRPr lang="en-US">
              <a:cs typeface="Calibri"/>
            </a:endParaRPr>
          </a:p>
        </p:txBody>
      </p:sp>
      <p:sp>
        <p:nvSpPr>
          <p:cNvPr id="4" name="Slide Number Placeholder 3">
            <a:extLst>
              <a:ext uri="{FF2B5EF4-FFF2-40B4-BE49-F238E27FC236}">
                <a16:creationId xmlns:a16="http://schemas.microsoft.com/office/drawing/2014/main" id="{4CBB2C75-E1A2-23F1-C078-14C7E31B8FDB}"/>
              </a:ext>
            </a:extLst>
          </p:cNvPr>
          <p:cNvSpPr>
            <a:spLocks noGrp="1"/>
          </p:cNvSpPr>
          <p:nvPr>
            <p:ph type="sldNum" sz="quarter" idx="12"/>
          </p:nvPr>
        </p:nvSpPr>
        <p:spPr/>
        <p:txBody>
          <a:bodyPr/>
          <a:lstStyle/>
          <a:p>
            <a:fld id="{840CE578-6964-40BE-83D3-BE9D90C51816}" type="slidenum">
              <a:rPr lang="en-US" smtClean="0"/>
              <a:pPr/>
              <a:t>17</a:t>
            </a:fld>
            <a:endParaRPr lang="en-US"/>
          </a:p>
        </p:txBody>
      </p:sp>
      <p:grpSp>
        <p:nvGrpSpPr>
          <p:cNvPr id="5" name="Group 4">
            <a:extLst>
              <a:ext uri="{FF2B5EF4-FFF2-40B4-BE49-F238E27FC236}">
                <a16:creationId xmlns:a16="http://schemas.microsoft.com/office/drawing/2014/main" id="{A429A50D-25BC-4ECE-B9E8-39E36E109A48}"/>
              </a:ext>
            </a:extLst>
          </p:cNvPr>
          <p:cNvGrpSpPr/>
          <p:nvPr/>
        </p:nvGrpSpPr>
        <p:grpSpPr>
          <a:xfrm>
            <a:off x="3761845" y="2029016"/>
            <a:ext cx="5730933" cy="3706041"/>
            <a:chOff x="4508332" y="1360292"/>
            <a:chExt cx="5500704" cy="3557159"/>
          </a:xfrm>
        </p:grpSpPr>
        <p:grpSp>
          <p:nvGrpSpPr>
            <p:cNvPr id="6" name="Group 5">
              <a:extLst>
                <a:ext uri="{FF2B5EF4-FFF2-40B4-BE49-F238E27FC236}">
                  <a16:creationId xmlns:a16="http://schemas.microsoft.com/office/drawing/2014/main" id="{D947DA09-881C-414A-8156-113D58FE9993}"/>
                </a:ext>
              </a:extLst>
            </p:cNvPr>
            <p:cNvGrpSpPr/>
            <p:nvPr/>
          </p:nvGrpSpPr>
          <p:grpSpPr>
            <a:xfrm>
              <a:off x="4508332" y="1360292"/>
              <a:ext cx="5500704" cy="3557159"/>
              <a:chOff x="4508332" y="1360292"/>
              <a:chExt cx="5500704" cy="3557159"/>
            </a:xfrm>
          </p:grpSpPr>
          <p:sp>
            <p:nvSpPr>
              <p:cNvPr id="12" name="Freeform: Shape 11">
                <a:extLst>
                  <a:ext uri="{FF2B5EF4-FFF2-40B4-BE49-F238E27FC236}">
                    <a16:creationId xmlns:a16="http://schemas.microsoft.com/office/drawing/2014/main" id="{4497C128-080A-439A-B5C4-E12B7EABB734}"/>
                  </a:ext>
                </a:extLst>
              </p:cNvPr>
              <p:cNvSpPr/>
              <p:nvPr/>
            </p:nvSpPr>
            <p:spPr>
              <a:xfrm rot="21600000">
                <a:off x="4871639" y="1360292"/>
                <a:ext cx="5137397" cy="726616"/>
              </a:xfrm>
              <a:custGeom>
                <a:avLst/>
                <a:gdLst>
                  <a:gd name="connsiteX0" fmla="*/ 0 w 5137397"/>
                  <a:gd name="connsiteY0" fmla="*/ 0 h 726614"/>
                  <a:gd name="connsiteX1" fmla="*/ 4774090 w 5137397"/>
                  <a:gd name="connsiteY1" fmla="*/ 0 h 726614"/>
                  <a:gd name="connsiteX2" fmla="*/ 5137397 w 5137397"/>
                  <a:gd name="connsiteY2" fmla="*/ 363307 h 726614"/>
                  <a:gd name="connsiteX3" fmla="*/ 4774090 w 5137397"/>
                  <a:gd name="connsiteY3" fmla="*/ 726614 h 726614"/>
                  <a:gd name="connsiteX4" fmla="*/ 0 w 5137397"/>
                  <a:gd name="connsiteY4" fmla="*/ 726614 h 726614"/>
                  <a:gd name="connsiteX5" fmla="*/ 0 w 5137397"/>
                  <a:gd name="connsiteY5" fmla="*/ 0 h 72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7397" h="726614">
                    <a:moveTo>
                      <a:pt x="5137397" y="726613"/>
                    </a:moveTo>
                    <a:lnTo>
                      <a:pt x="363307" y="726613"/>
                    </a:lnTo>
                    <a:lnTo>
                      <a:pt x="0" y="363307"/>
                    </a:lnTo>
                    <a:lnTo>
                      <a:pt x="363307" y="1"/>
                    </a:lnTo>
                    <a:lnTo>
                      <a:pt x="5137397" y="1"/>
                    </a:lnTo>
                    <a:lnTo>
                      <a:pt x="5137397" y="726613"/>
                    </a:lnTo>
                    <a:close/>
                  </a:path>
                </a:pathLst>
              </a:custGeom>
              <a:solidFill>
                <a:srgbClr val="244A8A"/>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502070" tIns="99061" rIns="184912" bIns="99061" numCol="1" spcCol="1270" anchor="ctr" anchorCtr="0">
                <a:noAutofit/>
              </a:bodyPr>
              <a:lstStyle/>
              <a:p>
                <a:pPr marL="457200" indent="-457200"/>
                <a:r>
                  <a:rPr lang="en-US" sz="2400" dirty="0">
                    <a:cs typeface="Calibri"/>
                  </a:rPr>
                  <a:t>UPWP Revision form &amp; supporting documentation</a:t>
                </a:r>
              </a:p>
            </p:txBody>
          </p:sp>
          <p:sp>
            <p:nvSpPr>
              <p:cNvPr id="13" name="Oval 12">
                <a:extLst>
                  <a:ext uri="{FF2B5EF4-FFF2-40B4-BE49-F238E27FC236}">
                    <a16:creationId xmlns:a16="http://schemas.microsoft.com/office/drawing/2014/main" id="{80B0310C-40FE-44D7-9B79-A0AF1D702B51}"/>
                  </a:ext>
                </a:extLst>
              </p:cNvPr>
              <p:cNvSpPr/>
              <p:nvPr/>
            </p:nvSpPr>
            <p:spPr>
              <a:xfrm>
                <a:off x="4508332" y="1360293"/>
                <a:ext cx="726614" cy="726614"/>
              </a:xfrm>
              <a:prstGeom prst="ellipse">
                <a:avLst/>
              </a:prstGeom>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4" name="Freeform: Shape 13">
                <a:extLst>
                  <a:ext uri="{FF2B5EF4-FFF2-40B4-BE49-F238E27FC236}">
                    <a16:creationId xmlns:a16="http://schemas.microsoft.com/office/drawing/2014/main" id="{BA4E1ED1-1558-4214-A4B0-E3C8C3F2E665}"/>
                  </a:ext>
                </a:extLst>
              </p:cNvPr>
              <p:cNvSpPr/>
              <p:nvPr/>
            </p:nvSpPr>
            <p:spPr>
              <a:xfrm>
                <a:off x="4871639" y="2303806"/>
                <a:ext cx="5137397" cy="726616"/>
              </a:xfrm>
              <a:custGeom>
                <a:avLst/>
                <a:gdLst>
                  <a:gd name="connsiteX0" fmla="*/ 0 w 5137397"/>
                  <a:gd name="connsiteY0" fmla="*/ 0 h 726614"/>
                  <a:gd name="connsiteX1" fmla="*/ 4774090 w 5137397"/>
                  <a:gd name="connsiteY1" fmla="*/ 0 h 726614"/>
                  <a:gd name="connsiteX2" fmla="*/ 5137397 w 5137397"/>
                  <a:gd name="connsiteY2" fmla="*/ 363307 h 726614"/>
                  <a:gd name="connsiteX3" fmla="*/ 4774090 w 5137397"/>
                  <a:gd name="connsiteY3" fmla="*/ 726614 h 726614"/>
                  <a:gd name="connsiteX4" fmla="*/ 0 w 5137397"/>
                  <a:gd name="connsiteY4" fmla="*/ 726614 h 726614"/>
                  <a:gd name="connsiteX5" fmla="*/ 0 w 5137397"/>
                  <a:gd name="connsiteY5" fmla="*/ 0 h 72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7397" h="726614">
                    <a:moveTo>
                      <a:pt x="5137397" y="726613"/>
                    </a:moveTo>
                    <a:lnTo>
                      <a:pt x="363307" y="726613"/>
                    </a:lnTo>
                    <a:lnTo>
                      <a:pt x="0" y="363307"/>
                    </a:lnTo>
                    <a:lnTo>
                      <a:pt x="363307" y="1"/>
                    </a:lnTo>
                    <a:lnTo>
                      <a:pt x="5137397" y="1"/>
                    </a:lnTo>
                    <a:lnTo>
                      <a:pt x="5137397" y="726613"/>
                    </a:lnTo>
                    <a:close/>
                  </a:path>
                </a:pathLst>
              </a:custGeom>
              <a:solidFill>
                <a:srgbClr val="33CCCC"/>
              </a:solidFill>
            </p:spPr>
            <p:style>
              <a:lnRef idx="2">
                <a:schemeClr val="lt1">
                  <a:hueOff val="0"/>
                  <a:satOff val="0"/>
                  <a:lumOff val="0"/>
                  <a:alphaOff val="0"/>
                </a:schemeClr>
              </a:lnRef>
              <a:fillRef idx="1">
                <a:scrgbClr r="0" g="0" b="0"/>
              </a:fillRef>
              <a:effectRef idx="0">
                <a:schemeClr val="accent5">
                  <a:hueOff val="-1689636"/>
                  <a:satOff val="-4355"/>
                  <a:lumOff val="-2941"/>
                  <a:alphaOff val="0"/>
                </a:schemeClr>
              </a:effectRef>
              <a:fontRef idx="minor">
                <a:schemeClr val="lt1"/>
              </a:fontRef>
            </p:style>
            <p:txBody>
              <a:bodyPr spcFirstLastPara="0" vert="horz" wrap="square" lIns="502070" tIns="99061" rIns="184912" bIns="99061" numCol="1" spcCol="1270" anchor="ctr" anchorCtr="0">
                <a:noAutofit/>
              </a:bodyPr>
              <a:lstStyle/>
              <a:p>
                <a:pPr marL="457200" indent="-457200"/>
                <a:r>
                  <a:rPr lang="en-US" sz="2400">
                    <a:cs typeface="Calibri"/>
                  </a:rPr>
                  <a:t>MPO board adoption </a:t>
                </a:r>
              </a:p>
            </p:txBody>
          </p:sp>
          <p:sp>
            <p:nvSpPr>
              <p:cNvPr id="15" name="Oval 14">
                <a:extLst>
                  <a:ext uri="{FF2B5EF4-FFF2-40B4-BE49-F238E27FC236}">
                    <a16:creationId xmlns:a16="http://schemas.microsoft.com/office/drawing/2014/main" id="{169ED555-EDF7-4B14-B496-08E3FD729A39}"/>
                  </a:ext>
                </a:extLst>
              </p:cNvPr>
              <p:cNvSpPr/>
              <p:nvPr/>
            </p:nvSpPr>
            <p:spPr>
              <a:xfrm>
                <a:off x="4508332" y="2303807"/>
                <a:ext cx="726614" cy="726614"/>
              </a:xfrm>
              <a:prstGeom prst="ellipse">
                <a:avLst/>
              </a:prstGeom>
            </p:spPr>
            <p:style>
              <a:lnRef idx="2">
                <a:schemeClr val="lt1">
                  <a:hueOff val="0"/>
                  <a:satOff val="0"/>
                  <a:lumOff val="0"/>
                  <a:alphaOff val="0"/>
                </a:schemeClr>
              </a:lnRef>
              <a:fillRef idx="1">
                <a:schemeClr val="accent5">
                  <a:tint val="50000"/>
                  <a:hueOff val="-1682410"/>
                  <a:satOff val="-5737"/>
                  <a:lumOff val="-956"/>
                  <a:alphaOff val="0"/>
                </a:schemeClr>
              </a:fillRef>
              <a:effectRef idx="0">
                <a:schemeClr val="accent5">
                  <a:tint val="50000"/>
                  <a:hueOff val="-1682410"/>
                  <a:satOff val="-5737"/>
                  <a:lumOff val="-956"/>
                  <a:alphaOff val="0"/>
                </a:schemeClr>
              </a:effectRef>
              <a:fontRef idx="minor">
                <a:schemeClr val="lt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3F5512BD-2B5B-4527-BDBA-8526A0A28913}"/>
                  </a:ext>
                </a:extLst>
              </p:cNvPr>
              <p:cNvSpPr/>
              <p:nvPr/>
            </p:nvSpPr>
            <p:spPr>
              <a:xfrm rot="21600000">
                <a:off x="4871639" y="3247321"/>
                <a:ext cx="5137397" cy="726615"/>
              </a:xfrm>
              <a:custGeom>
                <a:avLst/>
                <a:gdLst>
                  <a:gd name="connsiteX0" fmla="*/ 0 w 5137397"/>
                  <a:gd name="connsiteY0" fmla="*/ 0 h 726614"/>
                  <a:gd name="connsiteX1" fmla="*/ 4774090 w 5137397"/>
                  <a:gd name="connsiteY1" fmla="*/ 0 h 726614"/>
                  <a:gd name="connsiteX2" fmla="*/ 5137397 w 5137397"/>
                  <a:gd name="connsiteY2" fmla="*/ 363307 h 726614"/>
                  <a:gd name="connsiteX3" fmla="*/ 4774090 w 5137397"/>
                  <a:gd name="connsiteY3" fmla="*/ 726614 h 726614"/>
                  <a:gd name="connsiteX4" fmla="*/ 0 w 5137397"/>
                  <a:gd name="connsiteY4" fmla="*/ 726614 h 726614"/>
                  <a:gd name="connsiteX5" fmla="*/ 0 w 5137397"/>
                  <a:gd name="connsiteY5" fmla="*/ 0 h 72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7397" h="726614">
                    <a:moveTo>
                      <a:pt x="5137397" y="726613"/>
                    </a:moveTo>
                    <a:lnTo>
                      <a:pt x="363307" y="726613"/>
                    </a:lnTo>
                    <a:lnTo>
                      <a:pt x="0" y="363307"/>
                    </a:lnTo>
                    <a:lnTo>
                      <a:pt x="363307" y="1"/>
                    </a:lnTo>
                    <a:lnTo>
                      <a:pt x="5137397" y="1"/>
                    </a:lnTo>
                    <a:lnTo>
                      <a:pt x="5137397" y="726613"/>
                    </a:lnTo>
                    <a:close/>
                  </a:path>
                </a:pathLst>
              </a:cu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502070" tIns="99061" rIns="184912" bIns="99060" numCol="1" spcCol="1270" anchor="ctr" anchorCtr="0">
                <a:noAutofit/>
              </a:bodyPr>
              <a:lstStyle/>
              <a:p>
                <a:pPr marL="457200" indent="-457200"/>
                <a:r>
                  <a:rPr lang="en-US" sz="2400">
                    <a:cs typeface="Calibri"/>
                  </a:rPr>
                  <a:t>District MPO Liaison recommends approval </a:t>
                </a:r>
              </a:p>
            </p:txBody>
          </p:sp>
          <p:sp>
            <p:nvSpPr>
              <p:cNvPr id="17" name="Oval 16">
                <a:extLst>
                  <a:ext uri="{FF2B5EF4-FFF2-40B4-BE49-F238E27FC236}">
                    <a16:creationId xmlns:a16="http://schemas.microsoft.com/office/drawing/2014/main" id="{D190F3A4-9539-4F68-981A-51C219866961}"/>
                  </a:ext>
                </a:extLst>
              </p:cNvPr>
              <p:cNvSpPr/>
              <p:nvPr/>
            </p:nvSpPr>
            <p:spPr>
              <a:xfrm>
                <a:off x="4508332" y="3247322"/>
                <a:ext cx="726614" cy="726614"/>
              </a:xfrm>
              <a:prstGeom prst="ellipse">
                <a:avLst/>
              </a:prstGeom>
            </p:spPr>
            <p:style>
              <a:lnRef idx="2">
                <a:schemeClr val="lt1">
                  <a:hueOff val="0"/>
                  <a:satOff val="0"/>
                  <a:lumOff val="0"/>
                  <a:alphaOff val="0"/>
                </a:schemeClr>
              </a:lnRef>
              <a:fillRef idx="1">
                <a:schemeClr val="accent5">
                  <a:tint val="50000"/>
                  <a:hueOff val="-3364820"/>
                  <a:satOff val="-11474"/>
                  <a:lumOff val="-1911"/>
                  <a:alphaOff val="0"/>
                </a:schemeClr>
              </a:fillRef>
              <a:effectRef idx="0">
                <a:schemeClr val="accent5">
                  <a:tint val="50000"/>
                  <a:hueOff val="-3364820"/>
                  <a:satOff val="-11474"/>
                  <a:lumOff val="-1911"/>
                  <a:alphaOff val="0"/>
                </a:schemeClr>
              </a:effectRef>
              <a:fontRef idx="minor">
                <a:schemeClr val="lt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F169B1EB-F28A-4A1E-9840-6FC9A7D5376C}"/>
                  </a:ext>
                </a:extLst>
              </p:cNvPr>
              <p:cNvSpPr/>
              <p:nvPr/>
            </p:nvSpPr>
            <p:spPr>
              <a:xfrm rot="21600000">
                <a:off x="4871639" y="4190836"/>
                <a:ext cx="5137397" cy="726615"/>
              </a:xfrm>
              <a:custGeom>
                <a:avLst/>
                <a:gdLst>
                  <a:gd name="connsiteX0" fmla="*/ 0 w 5137397"/>
                  <a:gd name="connsiteY0" fmla="*/ 0 h 726614"/>
                  <a:gd name="connsiteX1" fmla="*/ 4774090 w 5137397"/>
                  <a:gd name="connsiteY1" fmla="*/ 0 h 726614"/>
                  <a:gd name="connsiteX2" fmla="*/ 5137397 w 5137397"/>
                  <a:gd name="connsiteY2" fmla="*/ 363307 h 726614"/>
                  <a:gd name="connsiteX3" fmla="*/ 4774090 w 5137397"/>
                  <a:gd name="connsiteY3" fmla="*/ 726614 h 726614"/>
                  <a:gd name="connsiteX4" fmla="*/ 0 w 5137397"/>
                  <a:gd name="connsiteY4" fmla="*/ 726614 h 726614"/>
                  <a:gd name="connsiteX5" fmla="*/ 0 w 5137397"/>
                  <a:gd name="connsiteY5" fmla="*/ 0 h 72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7397" h="726614">
                    <a:moveTo>
                      <a:pt x="5137397" y="726613"/>
                    </a:moveTo>
                    <a:lnTo>
                      <a:pt x="363307" y="726613"/>
                    </a:lnTo>
                    <a:lnTo>
                      <a:pt x="0" y="363307"/>
                    </a:lnTo>
                    <a:lnTo>
                      <a:pt x="363307" y="1"/>
                    </a:lnTo>
                    <a:lnTo>
                      <a:pt x="5137397" y="1"/>
                    </a:lnTo>
                    <a:lnTo>
                      <a:pt x="5137397" y="726613"/>
                    </a:lnTo>
                    <a:close/>
                  </a:path>
                </a:pathLst>
              </a:custGeom>
              <a:solidFill>
                <a:srgbClr val="065A66"/>
              </a:solidFill>
            </p:spPr>
            <p:style>
              <a:lnRef idx="2">
                <a:schemeClr val="lt1">
                  <a:hueOff val="0"/>
                  <a:satOff val="0"/>
                  <a:lumOff val="0"/>
                  <a:alphaOff val="0"/>
                </a:schemeClr>
              </a:lnRef>
              <a:fillRef idx="1">
                <a:scrgbClr r="0" g="0" b="0"/>
              </a:fillRef>
              <a:effectRef idx="0">
                <a:schemeClr val="accent5">
                  <a:hueOff val="-5068907"/>
                  <a:satOff val="-13064"/>
                  <a:lumOff val="-8824"/>
                  <a:alphaOff val="0"/>
                </a:schemeClr>
              </a:effectRef>
              <a:fontRef idx="minor">
                <a:schemeClr val="lt1"/>
              </a:fontRef>
            </p:style>
            <p:txBody>
              <a:bodyPr spcFirstLastPara="0" vert="horz" wrap="square" lIns="502070" tIns="99061" rIns="184912" bIns="99060" numCol="1" spcCol="1270" anchor="ctr" anchorCtr="0">
                <a:noAutofit/>
              </a:bodyPr>
              <a:lstStyle/>
              <a:p>
                <a:pPr marL="457200" indent="-457200"/>
                <a:r>
                  <a:rPr lang="en-US" sz="2400">
                    <a:cs typeface="Calibri"/>
                  </a:rPr>
                  <a:t>FHWA / FTA approval </a:t>
                </a:r>
              </a:p>
            </p:txBody>
          </p:sp>
          <p:sp>
            <p:nvSpPr>
              <p:cNvPr id="19" name="Oval 18">
                <a:extLst>
                  <a:ext uri="{FF2B5EF4-FFF2-40B4-BE49-F238E27FC236}">
                    <a16:creationId xmlns:a16="http://schemas.microsoft.com/office/drawing/2014/main" id="{C3DB7256-32F0-4B11-A073-E61D45720EC4}"/>
                  </a:ext>
                </a:extLst>
              </p:cNvPr>
              <p:cNvSpPr/>
              <p:nvPr/>
            </p:nvSpPr>
            <p:spPr>
              <a:xfrm>
                <a:off x="4508332" y="4190837"/>
                <a:ext cx="726614" cy="726614"/>
              </a:xfrm>
              <a:prstGeom prst="ellipse">
                <a:avLst/>
              </a:prstGeom>
            </p:spPr>
            <p:style>
              <a:lnRef idx="2">
                <a:schemeClr val="lt1">
                  <a:hueOff val="0"/>
                  <a:satOff val="0"/>
                  <a:lumOff val="0"/>
                  <a:alphaOff val="0"/>
                </a:schemeClr>
              </a:lnRef>
              <a:fillRef idx="1">
                <a:schemeClr val="accent5">
                  <a:tint val="50000"/>
                  <a:hueOff val="-5047230"/>
                  <a:satOff val="-17210"/>
                  <a:lumOff val="-2867"/>
                  <a:alphaOff val="0"/>
                </a:schemeClr>
              </a:fillRef>
              <a:effectRef idx="0">
                <a:schemeClr val="accent5">
                  <a:tint val="50000"/>
                  <a:hueOff val="-5047230"/>
                  <a:satOff val="-17210"/>
                  <a:lumOff val="-2867"/>
                  <a:alphaOff val="0"/>
                </a:schemeClr>
              </a:effectRef>
              <a:fontRef idx="minor">
                <a:schemeClr val="lt1">
                  <a:hueOff val="0"/>
                  <a:satOff val="0"/>
                  <a:lumOff val="0"/>
                  <a:alphaOff val="0"/>
                </a:schemeClr>
              </a:fontRef>
            </p:style>
            <p:txBody>
              <a:bodyPr/>
              <a:lstStyle/>
              <a:p>
                <a:endParaRPr lang="en-US"/>
              </a:p>
            </p:txBody>
          </p:sp>
        </p:grpSp>
        <p:pic>
          <p:nvPicPr>
            <p:cNvPr id="7" name="Graphic 6" descr="Badge Tick1 with solid fill">
              <a:extLst>
                <a:ext uri="{FF2B5EF4-FFF2-40B4-BE49-F238E27FC236}">
                  <a16:creationId xmlns:a16="http://schemas.microsoft.com/office/drawing/2014/main" id="{B8A87905-16DE-4169-8F74-6CF4F34D88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2449" y="1361588"/>
              <a:ext cx="715411" cy="715411"/>
            </a:xfrm>
            <a:prstGeom prst="rect">
              <a:avLst/>
            </a:prstGeom>
          </p:spPr>
        </p:pic>
        <p:pic>
          <p:nvPicPr>
            <p:cNvPr id="8" name="Graphic 7" descr="Badge Tick1 with solid fill">
              <a:extLst>
                <a:ext uri="{FF2B5EF4-FFF2-40B4-BE49-F238E27FC236}">
                  <a16:creationId xmlns:a16="http://schemas.microsoft.com/office/drawing/2014/main" id="{D30B56F1-EE8C-40C3-9B79-ED3D8BFB6C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22449" y="2313689"/>
              <a:ext cx="715411" cy="715411"/>
            </a:xfrm>
            <a:prstGeom prst="rect">
              <a:avLst/>
            </a:prstGeom>
          </p:spPr>
        </p:pic>
        <p:pic>
          <p:nvPicPr>
            <p:cNvPr id="9" name="Graphic 8" descr="Badge Tick1 with solid fill">
              <a:extLst>
                <a:ext uri="{FF2B5EF4-FFF2-40B4-BE49-F238E27FC236}">
                  <a16:creationId xmlns:a16="http://schemas.microsoft.com/office/drawing/2014/main" id="{4EB0B449-17E4-4BEA-BB34-87129D9455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22449" y="3255657"/>
              <a:ext cx="715411" cy="715411"/>
            </a:xfrm>
            <a:prstGeom prst="rect">
              <a:avLst/>
            </a:prstGeom>
          </p:spPr>
        </p:pic>
        <p:pic>
          <p:nvPicPr>
            <p:cNvPr id="10" name="Graphic 9" descr="Badge Tick1 with solid fill">
              <a:extLst>
                <a:ext uri="{FF2B5EF4-FFF2-40B4-BE49-F238E27FC236}">
                  <a16:creationId xmlns:a16="http://schemas.microsoft.com/office/drawing/2014/main" id="{546E6091-3A2D-4AC7-B7F9-663077EE47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22449" y="4197625"/>
              <a:ext cx="715411" cy="715411"/>
            </a:xfrm>
            <a:prstGeom prst="rect">
              <a:avLst/>
            </a:prstGeom>
          </p:spPr>
        </p:pic>
      </p:grpSp>
    </p:spTree>
    <p:extLst>
      <p:ext uri="{BB962C8B-B14F-4D97-AF65-F5344CB8AC3E}">
        <p14:creationId xmlns:p14="http://schemas.microsoft.com/office/powerpoint/2010/main" val="3414835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D46238D-9CE0-4F68-8C57-DB3F2AB54938}"/>
              </a:ext>
            </a:extLst>
          </p:cNvPr>
          <p:cNvSpPr/>
          <p:nvPr/>
        </p:nvSpPr>
        <p:spPr>
          <a:xfrm>
            <a:off x="0" y="2297431"/>
            <a:ext cx="12192000" cy="46977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D771-B418-CCA2-289B-63AC1C0683BB}"/>
              </a:ext>
            </a:extLst>
          </p:cNvPr>
          <p:cNvSpPr>
            <a:spLocks noGrp="1"/>
          </p:cNvSpPr>
          <p:nvPr>
            <p:ph type="title"/>
          </p:nvPr>
        </p:nvSpPr>
        <p:spPr>
          <a:xfrm>
            <a:off x="838200" y="484732"/>
            <a:ext cx="10515600" cy="1325563"/>
          </a:xfrm>
        </p:spPr>
        <p:txBody>
          <a:bodyPr/>
          <a:lstStyle/>
          <a:p>
            <a:r>
              <a:rPr lang="en-US" dirty="0">
                <a:cs typeface="Calibri Light"/>
              </a:rPr>
              <a:t>Unified Planning Work Program (UPWP) </a:t>
            </a:r>
            <a:r>
              <a:rPr lang="en-US" b="1" dirty="0">
                <a:cs typeface="Calibri Light"/>
              </a:rPr>
              <a:t>Modifications</a:t>
            </a:r>
          </a:p>
        </p:txBody>
      </p:sp>
      <p:sp>
        <p:nvSpPr>
          <p:cNvPr id="3" name="Content Placeholder 2">
            <a:extLst>
              <a:ext uri="{FF2B5EF4-FFF2-40B4-BE49-F238E27FC236}">
                <a16:creationId xmlns:a16="http://schemas.microsoft.com/office/drawing/2014/main" id="{1C3C02E0-BAED-158D-6449-917E87036192}"/>
              </a:ext>
            </a:extLst>
          </p:cNvPr>
          <p:cNvSpPr>
            <a:spLocks noGrp="1"/>
          </p:cNvSpPr>
          <p:nvPr>
            <p:ph idx="1"/>
          </p:nvPr>
        </p:nvSpPr>
        <p:spPr>
          <a:xfrm>
            <a:off x="838200" y="1825625"/>
            <a:ext cx="10515600" cy="589880"/>
          </a:xfrm>
        </p:spPr>
        <p:txBody>
          <a:bodyPr vert="horz" lIns="91440" tIns="45720" rIns="91440" bIns="45720" rtlCol="0" anchor="t">
            <a:normAutofit/>
          </a:bodyPr>
          <a:lstStyle/>
          <a:p>
            <a:pPr marL="0" indent="0">
              <a:buNone/>
            </a:pPr>
            <a:r>
              <a:rPr lang="en-US" b="1">
                <a:cs typeface="Calibri"/>
              </a:rPr>
              <a:t>Do Not..</a:t>
            </a:r>
            <a:endParaRPr lang="en-US">
              <a:cs typeface="Calibri"/>
            </a:endParaRPr>
          </a:p>
          <a:p>
            <a:pPr marL="0" indent="0">
              <a:buNone/>
            </a:pPr>
            <a:endParaRPr lang="en-US" b="1">
              <a:cs typeface="Calibri"/>
            </a:endParaRPr>
          </a:p>
          <a:p>
            <a:pPr marL="457200" indent="0"/>
            <a:endParaRPr lang="en-US">
              <a:cs typeface="Calibri"/>
            </a:endParaRPr>
          </a:p>
          <a:p>
            <a:pPr marL="457200" indent="0"/>
            <a:endParaRPr lang="en-US">
              <a:cs typeface="Calibri"/>
            </a:endParaRPr>
          </a:p>
          <a:p>
            <a:pPr marL="457200" indent="-457200"/>
            <a:endParaRPr lang="en-US" b="1">
              <a:cs typeface="Calibri"/>
            </a:endParaRPr>
          </a:p>
          <a:p>
            <a:pPr marL="457200" indent="-457200"/>
            <a:endParaRPr lang="en-US" b="1">
              <a:cs typeface="Calibri"/>
            </a:endParaRPr>
          </a:p>
          <a:p>
            <a:pPr marL="457200" indent="-457200"/>
            <a:endParaRPr lang="en-US" b="1">
              <a:cs typeface="Calibri"/>
            </a:endParaRPr>
          </a:p>
          <a:p>
            <a:endParaRPr lang="en-US">
              <a:cs typeface="Calibri"/>
            </a:endParaRPr>
          </a:p>
        </p:txBody>
      </p:sp>
      <p:sp>
        <p:nvSpPr>
          <p:cNvPr id="4" name="Slide Number Placeholder 3">
            <a:extLst>
              <a:ext uri="{FF2B5EF4-FFF2-40B4-BE49-F238E27FC236}">
                <a16:creationId xmlns:a16="http://schemas.microsoft.com/office/drawing/2014/main" id="{4CBB2C75-E1A2-23F1-C078-14C7E31B8FDB}"/>
              </a:ext>
            </a:extLst>
          </p:cNvPr>
          <p:cNvSpPr>
            <a:spLocks noGrp="1"/>
          </p:cNvSpPr>
          <p:nvPr>
            <p:ph type="sldNum" sz="quarter" idx="12"/>
          </p:nvPr>
        </p:nvSpPr>
        <p:spPr/>
        <p:txBody>
          <a:bodyPr/>
          <a:lstStyle/>
          <a:p>
            <a:fld id="{840CE578-6964-40BE-83D3-BE9D90C51816}" type="slidenum">
              <a:rPr lang="en-US" smtClean="0"/>
              <a:pPr/>
              <a:t>18</a:t>
            </a:fld>
            <a:endParaRPr lang="en-US"/>
          </a:p>
        </p:txBody>
      </p:sp>
      <p:cxnSp>
        <p:nvCxnSpPr>
          <p:cNvPr id="6" name="Straight Connector 5">
            <a:extLst>
              <a:ext uri="{FF2B5EF4-FFF2-40B4-BE49-F238E27FC236}">
                <a16:creationId xmlns:a16="http://schemas.microsoft.com/office/drawing/2014/main" id="{5D19409C-BB95-44C6-B92B-9C39E3AEDBA0}"/>
              </a:ext>
            </a:extLst>
          </p:cNvPr>
          <p:cNvCxnSpPr>
            <a:cxnSpLocks/>
          </p:cNvCxnSpPr>
          <p:nvPr/>
        </p:nvCxnSpPr>
        <p:spPr>
          <a:xfrm flipV="1">
            <a:off x="0" y="2255217"/>
            <a:ext cx="12192000" cy="21107"/>
          </a:xfrm>
          <a:prstGeom prst="line">
            <a:avLst/>
          </a:prstGeom>
          <a:ln w="28575">
            <a:solidFill>
              <a:srgbClr val="B3D338"/>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A34DE5D-A87D-450C-98E1-9CCDC2102F25}"/>
              </a:ext>
            </a:extLst>
          </p:cNvPr>
          <p:cNvGrpSpPr/>
          <p:nvPr/>
        </p:nvGrpSpPr>
        <p:grpSpPr>
          <a:xfrm>
            <a:off x="1094218" y="2509798"/>
            <a:ext cx="9126568" cy="3209028"/>
            <a:chOff x="1171862" y="2368528"/>
            <a:chExt cx="9126568" cy="3209028"/>
          </a:xfrm>
        </p:grpSpPr>
        <p:sp>
          <p:nvSpPr>
            <p:cNvPr id="15" name="Freeform: Shape 14">
              <a:extLst>
                <a:ext uri="{FF2B5EF4-FFF2-40B4-BE49-F238E27FC236}">
                  <a16:creationId xmlns:a16="http://schemas.microsoft.com/office/drawing/2014/main" id="{BE9DD74A-64DC-4C36-B75C-0C55D16864BF}"/>
                </a:ext>
              </a:extLst>
            </p:cNvPr>
            <p:cNvSpPr/>
            <p:nvPr/>
          </p:nvSpPr>
          <p:spPr>
            <a:xfrm>
              <a:off x="2123858" y="2368529"/>
              <a:ext cx="8174572" cy="883997"/>
            </a:xfrm>
            <a:custGeom>
              <a:avLst/>
              <a:gdLst>
                <a:gd name="connsiteX0" fmla="*/ 147336 w 883996"/>
                <a:gd name="connsiteY0" fmla="*/ 0 h 9820143"/>
                <a:gd name="connsiteX1" fmla="*/ 736660 w 883996"/>
                <a:gd name="connsiteY1" fmla="*/ 0 h 9820143"/>
                <a:gd name="connsiteX2" fmla="*/ 883996 w 883996"/>
                <a:gd name="connsiteY2" fmla="*/ 147336 h 9820143"/>
                <a:gd name="connsiteX3" fmla="*/ 883996 w 883996"/>
                <a:gd name="connsiteY3" fmla="*/ 9820143 h 9820143"/>
                <a:gd name="connsiteX4" fmla="*/ 883996 w 883996"/>
                <a:gd name="connsiteY4" fmla="*/ 9820143 h 9820143"/>
                <a:gd name="connsiteX5" fmla="*/ 0 w 883996"/>
                <a:gd name="connsiteY5" fmla="*/ 9820143 h 9820143"/>
                <a:gd name="connsiteX6" fmla="*/ 0 w 883996"/>
                <a:gd name="connsiteY6" fmla="*/ 9820143 h 9820143"/>
                <a:gd name="connsiteX7" fmla="*/ 0 w 883996"/>
                <a:gd name="connsiteY7" fmla="*/ 147336 h 9820143"/>
                <a:gd name="connsiteX8" fmla="*/ 147336 w 883996"/>
                <a:gd name="connsiteY8" fmla="*/ 0 h 982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96" h="9820143">
                  <a:moveTo>
                    <a:pt x="883996" y="1636731"/>
                  </a:moveTo>
                  <a:lnTo>
                    <a:pt x="883996" y="8183412"/>
                  </a:lnTo>
                  <a:cubicBezTo>
                    <a:pt x="883996" y="9087346"/>
                    <a:pt x="878058" y="9820137"/>
                    <a:pt x="870733" y="9820137"/>
                  </a:cubicBezTo>
                  <a:lnTo>
                    <a:pt x="0" y="9820137"/>
                  </a:lnTo>
                  <a:lnTo>
                    <a:pt x="0" y="9820137"/>
                  </a:lnTo>
                  <a:lnTo>
                    <a:pt x="0" y="6"/>
                  </a:lnTo>
                  <a:lnTo>
                    <a:pt x="0" y="6"/>
                  </a:lnTo>
                  <a:lnTo>
                    <a:pt x="870733" y="6"/>
                  </a:lnTo>
                  <a:cubicBezTo>
                    <a:pt x="878058" y="6"/>
                    <a:pt x="883996" y="732797"/>
                    <a:pt x="883996" y="1636731"/>
                  </a:cubicBezTo>
                  <a:close/>
                </a:path>
              </a:pathLst>
            </a:custGeom>
            <a:solidFill>
              <a:schemeClr val="accent1">
                <a:lumMod val="20000"/>
                <a:lumOff val="80000"/>
                <a:alpha val="90000"/>
              </a:schemeClr>
            </a:solidFill>
            <a:ln>
              <a:solidFill>
                <a:srgbClr val="244A8A"/>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63145" tIns="66648" rIns="66648" bIns="66649" numCol="1" spcCol="1270" anchor="ctr" anchorCtr="0">
              <a:noAutofit/>
            </a:bodyPr>
            <a:lstStyle/>
            <a:p>
              <a:pPr marL="0" lvl="1" algn="l" defTabSz="1644650">
                <a:lnSpc>
                  <a:spcPct val="90000"/>
                </a:lnSpc>
                <a:spcBef>
                  <a:spcPct val="0"/>
                </a:spcBef>
                <a:spcAft>
                  <a:spcPct val="15000"/>
                </a:spcAft>
              </a:pPr>
              <a:r>
                <a:rPr lang="en-US" sz="2800" kern="1200">
                  <a:cs typeface="Calibri"/>
                </a:rPr>
                <a:t>Change approved budget</a:t>
              </a:r>
              <a:endParaRPr lang="en-US" sz="2800" kern="1200"/>
            </a:p>
          </p:txBody>
        </p:sp>
        <p:sp>
          <p:nvSpPr>
            <p:cNvPr id="14" name="Rectangle: Rounded Corners 13">
              <a:extLst>
                <a:ext uri="{FF2B5EF4-FFF2-40B4-BE49-F238E27FC236}">
                  <a16:creationId xmlns:a16="http://schemas.microsoft.com/office/drawing/2014/main" id="{9C7F16C3-C41C-4B53-B36A-F638A122DBA0}"/>
                </a:ext>
              </a:extLst>
            </p:cNvPr>
            <p:cNvSpPr/>
            <p:nvPr/>
          </p:nvSpPr>
          <p:spPr>
            <a:xfrm>
              <a:off x="1171862" y="2368528"/>
              <a:ext cx="1111772" cy="883997"/>
            </a:xfrm>
            <a:prstGeom prst="roundRect">
              <a:avLst>
                <a:gd name="adj" fmla="val 5889"/>
              </a:avLst>
            </a:prstGeom>
            <a:solidFill>
              <a:srgbClr val="244A8A"/>
            </a:solid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6510" tIns="492509" rIns="16510" bIns="492508" numCol="1" spcCol="1270" anchor="ctr" anchorCtr="0">
              <a:noAutofit/>
            </a:bodyPr>
            <a:lstStyle/>
            <a:p>
              <a:pPr marL="0" lvl="0" indent="0" algn="ctr" defTabSz="1155700">
                <a:lnSpc>
                  <a:spcPct val="90000"/>
                </a:lnSpc>
                <a:spcBef>
                  <a:spcPct val="0"/>
                </a:spcBef>
                <a:spcAft>
                  <a:spcPct val="35000"/>
                </a:spcAft>
                <a:buNone/>
              </a:pPr>
              <a:endParaRPr lang="en-US" sz="2600" kern="1200"/>
            </a:p>
          </p:txBody>
        </p:sp>
        <p:sp>
          <p:nvSpPr>
            <p:cNvPr id="17" name="Freeform: Shape 16">
              <a:extLst>
                <a:ext uri="{FF2B5EF4-FFF2-40B4-BE49-F238E27FC236}">
                  <a16:creationId xmlns:a16="http://schemas.microsoft.com/office/drawing/2014/main" id="{7D6E6D7E-41C5-438F-A6A7-A8AE2EA84BC6}"/>
                </a:ext>
              </a:extLst>
            </p:cNvPr>
            <p:cNvSpPr/>
            <p:nvPr/>
          </p:nvSpPr>
          <p:spPr>
            <a:xfrm>
              <a:off x="2123858" y="3531044"/>
              <a:ext cx="8174572" cy="883997"/>
            </a:xfrm>
            <a:custGeom>
              <a:avLst/>
              <a:gdLst>
                <a:gd name="connsiteX0" fmla="*/ 147336 w 883996"/>
                <a:gd name="connsiteY0" fmla="*/ 0 h 9820143"/>
                <a:gd name="connsiteX1" fmla="*/ 736660 w 883996"/>
                <a:gd name="connsiteY1" fmla="*/ 0 h 9820143"/>
                <a:gd name="connsiteX2" fmla="*/ 883996 w 883996"/>
                <a:gd name="connsiteY2" fmla="*/ 147336 h 9820143"/>
                <a:gd name="connsiteX3" fmla="*/ 883996 w 883996"/>
                <a:gd name="connsiteY3" fmla="*/ 9820143 h 9820143"/>
                <a:gd name="connsiteX4" fmla="*/ 883996 w 883996"/>
                <a:gd name="connsiteY4" fmla="*/ 9820143 h 9820143"/>
                <a:gd name="connsiteX5" fmla="*/ 0 w 883996"/>
                <a:gd name="connsiteY5" fmla="*/ 9820143 h 9820143"/>
                <a:gd name="connsiteX6" fmla="*/ 0 w 883996"/>
                <a:gd name="connsiteY6" fmla="*/ 9820143 h 9820143"/>
                <a:gd name="connsiteX7" fmla="*/ 0 w 883996"/>
                <a:gd name="connsiteY7" fmla="*/ 147336 h 9820143"/>
                <a:gd name="connsiteX8" fmla="*/ 147336 w 883996"/>
                <a:gd name="connsiteY8" fmla="*/ 0 h 982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96" h="9820143">
                  <a:moveTo>
                    <a:pt x="883996" y="1636731"/>
                  </a:moveTo>
                  <a:lnTo>
                    <a:pt x="883996" y="8183412"/>
                  </a:lnTo>
                  <a:cubicBezTo>
                    <a:pt x="883996" y="9087346"/>
                    <a:pt x="878058" y="9820137"/>
                    <a:pt x="870733" y="9820137"/>
                  </a:cubicBezTo>
                  <a:lnTo>
                    <a:pt x="0" y="9820137"/>
                  </a:lnTo>
                  <a:lnTo>
                    <a:pt x="0" y="9820137"/>
                  </a:lnTo>
                  <a:lnTo>
                    <a:pt x="0" y="6"/>
                  </a:lnTo>
                  <a:lnTo>
                    <a:pt x="0" y="6"/>
                  </a:lnTo>
                  <a:lnTo>
                    <a:pt x="870733" y="6"/>
                  </a:lnTo>
                  <a:cubicBezTo>
                    <a:pt x="878058" y="6"/>
                    <a:pt x="883996" y="732797"/>
                    <a:pt x="883996" y="1636731"/>
                  </a:cubicBezTo>
                  <a:close/>
                </a:path>
              </a:pathLst>
            </a:custGeom>
            <a:solidFill>
              <a:srgbClr val="CCFFFF">
                <a:alpha val="25882"/>
              </a:srgbClr>
            </a:solidFill>
            <a:ln>
              <a:solidFill>
                <a:srgbClr val="33CCCC"/>
              </a:solidFill>
            </a:ln>
          </p:spPr>
          <p:style>
            <a:lnRef idx="2">
              <a:schemeClr val="accent5">
                <a:hueOff val="-3379271"/>
                <a:satOff val="-8710"/>
                <a:lumOff val="-5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63145" tIns="66648" rIns="66648" bIns="66649" numCol="1" spcCol="1270" anchor="ctr" anchorCtr="0">
              <a:noAutofit/>
            </a:bodyPr>
            <a:lstStyle/>
            <a:p>
              <a:pPr marL="0" lvl="1" algn="l" defTabSz="1644650">
                <a:lnSpc>
                  <a:spcPct val="90000"/>
                </a:lnSpc>
                <a:spcBef>
                  <a:spcPct val="0"/>
                </a:spcBef>
                <a:spcAft>
                  <a:spcPct val="15000"/>
                </a:spcAft>
              </a:pPr>
              <a:r>
                <a:rPr lang="en-US" sz="2800" kern="1200">
                  <a:cs typeface="Calibri"/>
                </a:rPr>
                <a:t>Change scope of work task(s)</a:t>
              </a:r>
              <a:endParaRPr lang="en-US" sz="2800" kern="1200"/>
            </a:p>
          </p:txBody>
        </p:sp>
        <p:sp>
          <p:nvSpPr>
            <p:cNvPr id="19" name="Freeform: Shape 18">
              <a:extLst>
                <a:ext uri="{FF2B5EF4-FFF2-40B4-BE49-F238E27FC236}">
                  <a16:creationId xmlns:a16="http://schemas.microsoft.com/office/drawing/2014/main" id="{429FDC6D-B722-49CC-9C3E-24B0268B6D1B}"/>
                </a:ext>
              </a:extLst>
            </p:cNvPr>
            <p:cNvSpPr/>
            <p:nvPr/>
          </p:nvSpPr>
          <p:spPr>
            <a:xfrm>
              <a:off x="2123858" y="4693559"/>
              <a:ext cx="8174572" cy="883997"/>
            </a:xfrm>
            <a:custGeom>
              <a:avLst/>
              <a:gdLst>
                <a:gd name="connsiteX0" fmla="*/ 147336 w 883996"/>
                <a:gd name="connsiteY0" fmla="*/ 0 h 9820143"/>
                <a:gd name="connsiteX1" fmla="*/ 736660 w 883996"/>
                <a:gd name="connsiteY1" fmla="*/ 0 h 9820143"/>
                <a:gd name="connsiteX2" fmla="*/ 883996 w 883996"/>
                <a:gd name="connsiteY2" fmla="*/ 147336 h 9820143"/>
                <a:gd name="connsiteX3" fmla="*/ 883996 w 883996"/>
                <a:gd name="connsiteY3" fmla="*/ 9820143 h 9820143"/>
                <a:gd name="connsiteX4" fmla="*/ 883996 w 883996"/>
                <a:gd name="connsiteY4" fmla="*/ 9820143 h 9820143"/>
                <a:gd name="connsiteX5" fmla="*/ 0 w 883996"/>
                <a:gd name="connsiteY5" fmla="*/ 9820143 h 9820143"/>
                <a:gd name="connsiteX6" fmla="*/ 0 w 883996"/>
                <a:gd name="connsiteY6" fmla="*/ 9820143 h 9820143"/>
                <a:gd name="connsiteX7" fmla="*/ 0 w 883996"/>
                <a:gd name="connsiteY7" fmla="*/ 147336 h 9820143"/>
                <a:gd name="connsiteX8" fmla="*/ 147336 w 883996"/>
                <a:gd name="connsiteY8" fmla="*/ 0 h 982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96" h="9820143">
                  <a:moveTo>
                    <a:pt x="883996" y="1636731"/>
                  </a:moveTo>
                  <a:lnTo>
                    <a:pt x="883996" y="8183412"/>
                  </a:lnTo>
                  <a:cubicBezTo>
                    <a:pt x="883996" y="9087346"/>
                    <a:pt x="878058" y="9820137"/>
                    <a:pt x="870733" y="9820137"/>
                  </a:cubicBezTo>
                  <a:lnTo>
                    <a:pt x="0" y="9820137"/>
                  </a:lnTo>
                  <a:lnTo>
                    <a:pt x="0" y="9820137"/>
                  </a:lnTo>
                  <a:lnTo>
                    <a:pt x="0" y="6"/>
                  </a:lnTo>
                  <a:lnTo>
                    <a:pt x="0" y="6"/>
                  </a:lnTo>
                  <a:lnTo>
                    <a:pt x="870733" y="6"/>
                  </a:lnTo>
                  <a:cubicBezTo>
                    <a:pt x="878058" y="6"/>
                    <a:pt x="883996" y="732797"/>
                    <a:pt x="883996" y="1636731"/>
                  </a:cubicBezTo>
                  <a:close/>
                </a:path>
              </a:pathLst>
            </a:custGeom>
            <a:solidFill>
              <a:srgbClr val="065A66">
                <a:alpha val="18000"/>
              </a:srgbClr>
            </a:solidFill>
            <a:ln>
              <a:solidFill>
                <a:srgbClr val="4DC58D"/>
              </a:solidFill>
            </a:ln>
          </p:spPr>
          <p:style>
            <a:lnRef idx="2">
              <a:schemeClr val="accent5">
                <a:hueOff val="-6758543"/>
                <a:satOff val="-17419"/>
                <a:lumOff val="-1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63145" tIns="66648" rIns="66648" bIns="66649" numCol="1" spcCol="1270" anchor="ctr" anchorCtr="0">
              <a:noAutofit/>
            </a:bodyPr>
            <a:lstStyle/>
            <a:p>
              <a:pPr marL="0" lvl="1" algn="l" defTabSz="1644650">
                <a:lnSpc>
                  <a:spcPct val="90000"/>
                </a:lnSpc>
                <a:spcBef>
                  <a:spcPct val="0"/>
                </a:spcBef>
                <a:spcAft>
                  <a:spcPct val="15000"/>
                </a:spcAft>
              </a:pPr>
              <a:r>
                <a:rPr lang="en-US" sz="2800" kern="1200">
                  <a:cs typeface="Calibri"/>
                </a:rPr>
                <a:t>Add or delete work task(s)</a:t>
              </a:r>
              <a:endParaRPr lang="en-US" sz="2800" kern="1200"/>
            </a:p>
          </p:txBody>
        </p:sp>
      </p:grpSp>
      <p:sp>
        <p:nvSpPr>
          <p:cNvPr id="21" name="Rectangle: Rounded Corners 20">
            <a:extLst>
              <a:ext uri="{FF2B5EF4-FFF2-40B4-BE49-F238E27FC236}">
                <a16:creationId xmlns:a16="http://schemas.microsoft.com/office/drawing/2014/main" id="{FA7D78F1-0CD7-4D4F-A96B-5684FE3D4B24}"/>
              </a:ext>
            </a:extLst>
          </p:cNvPr>
          <p:cNvSpPr/>
          <p:nvPr/>
        </p:nvSpPr>
        <p:spPr>
          <a:xfrm>
            <a:off x="1094218" y="3672314"/>
            <a:ext cx="1111772" cy="903540"/>
          </a:xfrm>
          <a:prstGeom prst="roundRect">
            <a:avLst>
              <a:gd name="adj" fmla="val 5889"/>
            </a:avLst>
          </a:prstGeom>
          <a:solidFill>
            <a:srgbClr val="33CCCC"/>
          </a:solidFill>
          <a:ln>
            <a:noFill/>
          </a:ln>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6510" tIns="492509" rIns="16510" bIns="492508" numCol="1" spcCol="1270" anchor="ctr" anchorCtr="0">
            <a:noAutofit/>
          </a:bodyPr>
          <a:lstStyle/>
          <a:p>
            <a:pPr marL="0" lvl="0" indent="0" algn="ctr" defTabSz="1155700">
              <a:lnSpc>
                <a:spcPct val="90000"/>
              </a:lnSpc>
              <a:spcBef>
                <a:spcPct val="0"/>
              </a:spcBef>
              <a:spcAft>
                <a:spcPct val="35000"/>
              </a:spcAft>
              <a:buNone/>
            </a:pPr>
            <a:endParaRPr lang="en-US" sz="2600" kern="1200"/>
          </a:p>
        </p:txBody>
      </p:sp>
      <p:sp>
        <p:nvSpPr>
          <p:cNvPr id="22" name="Rectangle: Rounded Corners 21">
            <a:extLst>
              <a:ext uri="{FF2B5EF4-FFF2-40B4-BE49-F238E27FC236}">
                <a16:creationId xmlns:a16="http://schemas.microsoft.com/office/drawing/2014/main" id="{DBDC1CC5-3284-4434-BA85-B9B645C0B2FD}"/>
              </a:ext>
            </a:extLst>
          </p:cNvPr>
          <p:cNvSpPr/>
          <p:nvPr/>
        </p:nvSpPr>
        <p:spPr>
          <a:xfrm>
            <a:off x="1094218" y="4834829"/>
            <a:ext cx="1111772" cy="883997"/>
          </a:xfrm>
          <a:prstGeom prst="roundRect">
            <a:avLst>
              <a:gd name="adj" fmla="val 5889"/>
            </a:avLst>
          </a:prstGeom>
          <a:solidFill>
            <a:srgbClr val="065A66"/>
          </a:solid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6510" tIns="492509" rIns="16510" bIns="492508" numCol="1" spcCol="1270" anchor="ctr" anchorCtr="0">
            <a:noAutofit/>
          </a:bodyPr>
          <a:lstStyle/>
          <a:p>
            <a:pPr marL="0" lvl="0" indent="0" algn="ctr" defTabSz="1155700">
              <a:lnSpc>
                <a:spcPct val="90000"/>
              </a:lnSpc>
              <a:spcBef>
                <a:spcPct val="0"/>
              </a:spcBef>
              <a:spcAft>
                <a:spcPct val="35000"/>
              </a:spcAft>
              <a:buNone/>
            </a:pPr>
            <a:endParaRPr lang="en-US" sz="2600" kern="1200"/>
          </a:p>
        </p:txBody>
      </p:sp>
      <p:pic>
        <p:nvPicPr>
          <p:cNvPr id="30" name="Picture 29">
            <a:extLst>
              <a:ext uri="{FF2B5EF4-FFF2-40B4-BE49-F238E27FC236}">
                <a16:creationId xmlns:a16="http://schemas.microsoft.com/office/drawing/2014/main" id="{1B84080E-183E-40B0-A56F-70D20FA57FAF}"/>
              </a:ext>
            </a:extLst>
          </p:cNvPr>
          <p:cNvPicPr>
            <a:picLocks noChangeAspect="1"/>
          </p:cNvPicPr>
          <p:nvPr/>
        </p:nvPicPr>
        <p:blipFill rotWithShape="1">
          <a:blip r:embed="rId3">
            <a:extLst>
              <a:ext uri="{28A0092B-C50C-407E-A947-70E740481C1C}">
                <a14:useLocalDpi xmlns:a14="http://schemas.microsoft.com/office/drawing/2010/main" val="0"/>
              </a:ext>
            </a:extLst>
          </a:blip>
          <a:srcRect l="73240" t="66415"/>
          <a:stretch/>
        </p:blipFill>
        <p:spPr>
          <a:xfrm>
            <a:off x="8936965" y="4554747"/>
            <a:ext cx="3261823" cy="2303252"/>
          </a:xfrm>
          <a:prstGeom prst="rect">
            <a:avLst/>
          </a:prstGeom>
        </p:spPr>
      </p:pic>
      <p:sp>
        <p:nvSpPr>
          <p:cNvPr id="35" name="Oval 34">
            <a:extLst>
              <a:ext uri="{FF2B5EF4-FFF2-40B4-BE49-F238E27FC236}">
                <a16:creationId xmlns:a16="http://schemas.microsoft.com/office/drawing/2014/main" id="{59F64B35-7F37-4E40-890E-264DB2BE82A7}"/>
              </a:ext>
            </a:extLst>
          </p:cNvPr>
          <p:cNvSpPr/>
          <p:nvPr/>
        </p:nvSpPr>
        <p:spPr>
          <a:xfrm>
            <a:off x="1249177" y="2567582"/>
            <a:ext cx="795701" cy="7957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5244D66-8D01-4A31-8C79-6A68AAECBEE1}"/>
              </a:ext>
            </a:extLst>
          </p:cNvPr>
          <p:cNvSpPr/>
          <p:nvPr/>
        </p:nvSpPr>
        <p:spPr>
          <a:xfrm>
            <a:off x="1244569" y="3691998"/>
            <a:ext cx="795701" cy="7957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EBAA386-3462-4F20-AEAD-159FAB5F0FC3}"/>
              </a:ext>
            </a:extLst>
          </p:cNvPr>
          <p:cNvSpPr/>
          <p:nvPr/>
        </p:nvSpPr>
        <p:spPr>
          <a:xfrm>
            <a:off x="1254223" y="4880005"/>
            <a:ext cx="795701" cy="7957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Badge Cross with solid fill">
            <a:extLst>
              <a:ext uri="{FF2B5EF4-FFF2-40B4-BE49-F238E27FC236}">
                <a16:creationId xmlns:a16="http://schemas.microsoft.com/office/drawing/2014/main" id="{3D14AEF8-F784-4427-A9E2-77035CB96D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5219" y="2508234"/>
            <a:ext cx="914400" cy="914400"/>
          </a:xfrm>
          <a:prstGeom prst="rect">
            <a:avLst/>
          </a:prstGeom>
        </p:spPr>
      </p:pic>
      <p:pic>
        <p:nvPicPr>
          <p:cNvPr id="33" name="Graphic 32" descr="Badge Cross with solid fill">
            <a:extLst>
              <a:ext uri="{FF2B5EF4-FFF2-40B4-BE49-F238E27FC236}">
                <a16:creationId xmlns:a16="http://schemas.microsoft.com/office/drawing/2014/main" id="{20A93508-21E4-4743-A21E-84CEC0155A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3723" y="3641654"/>
            <a:ext cx="914400" cy="914400"/>
          </a:xfrm>
          <a:prstGeom prst="rect">
            <a:avLst/>
          </a:prstGeom>
        </p:spPr>
      </p:pic>
      <p:pic>
        <p:nvPicPr>
          <p:cNvPr id="34" name="Graphic 33" descr="Badge Cross with solid fill">
            <a:extLst>
              <a:ext uri="{FF2B5EF4-FFF2-40B4-BE49-F238E27FC236}">
                <a16:creationId xmlns:a16="http://schemas.microsoft.com/office/drawing/2014/main" id="{29CEE706-FA57-4369-AB2C-E2662EB958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7579" y="4821835"/>
            <a:ext cx="914400" cy="914400"/>
          </a:xfrm>
          <a:prstGeom prst="rect">
            <a:avLst/>
          </a:prstGeom>
        </p:spPr>
      </p:pic>
    </p:spTree>
    <p:extLst>
      <p:ext uri="{BB962C8B-B14F-4D97-AF65-F5344CB8AC3E}">
        <p14:creationId xmlns:p14="http://schemas.microsoft.com/office/powerpoint/2010/main" val="2571983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D771-B418-CCA2-289B-63AC1C0683BB}"/>
              </a:ext>
            </a:extLst>
          </p:cNvPr>
          <p:cNvSpPr>
            <a:spLocks noGrp="1"/>
          </p:cNvSpPr>
          <p:nvPr>
            <p:ph type="title"/>
          </p:nvPr>
        </p:nvSpPr>
        <p:spPr/>
        <p:txBody>
          <a:bodyPr/>
          <a:lstStyle/>
          <a:p>
            <a:r>
              <a:rPr lang="en-US">
                <a:cs typeface="Calibri Light"/>
              </a:rPr>
              <a:t>Unified Planning Work Program (UPWP) </a:t>
            </a:r>
            <a:r>
              <a:rPr lang="en-US" b="1">
                <a:cs typeface="Calibri Light"/>
              </a:rPr>
              <a:t>Modifications</a:t>
            </a:r>
          </a:p>
        </p:txBody>
      </p:sp>
      <p:sp>
        <p:nvSpPr>
          <p:cNvPr id="3" name="Content Placeholder 2">
            <a:extLst>
              <a:ext uri="{FF2B5EF4-FFF2-40B4-BE49-F238E27FC236}">
                <a16:creationId xmlns:a16="http://schemas.microsoft.com/office/drawing/2014/main" id="{1C3C02E0-BAED-158D-6449-917E87036192}"/>
              </a:ext>
            </a:extLst>
          </p:cNvPr>
          <p:cNvSpPr>
            <a:spLocks noGrp="1"/>
          </p:cNvSpPr>
          <p:nvPr>
            <p:ph idx="1"/>
          </p:nvPr>
        </p:nvSpPr>
        <p:spPr>
          <a:xfrm>
            <a:off x="838200" y="1824704"/>
            <a:ext cx="10515600" cy="1325563"/>
          </a:xfrm>
        </p:spPr>
        <p:txBody>
          <a:bodyPr vert="horz" lIns="91440" tIns="45720" rIns="91440" bIns="45720" rtlCol="0" anchor="t">
            <a:normAutofit/>
          </a:bodyPr>
          <a:lstStyle/>
          <a:p>
            <a:pPr marL="0" indent="0">
              <a:buNone/>
            </a:pPr>
            <a:r>
              <a:rPr lang="en-US" b="1">
                <a:cs typeface="Calibri"/>
              </a:rPr>
              <a:t>UPWP Modification Requirements: </a:t>
            </a:r>
          </a:p>
          <a:p>
            <a:pPr marL="457200" indent="-457200"/>
            <a:endParaRPr lang="en-US" b="1">
              <a:cs typeface="Calibri"/>
            </a:endParaRPr>
          </a:p>
          <a:p>
            <a:endParaRPr lang="en-US">
              <a:cs typeface="Calibri"/>
            </a:endParaRPr>
          </a:p>
        </p:txBody>
      </p:sp>
      <p:sp>
        <p:nvSpPr>
          <p:cNvPr id="4" name="Slide Number Placeholder 3">
            <a:extLst>
              <a:ext uri="{FF2B5EF4-FFF2-40B4-BE49-F238E27FC236}">
                <a16:creationId xmlns:a16="http://schemas.microsoft.com/office/drawing/2014/main" id="{4CBB2C75-E1A2-23F1-C078-14C7E31B8FDB}"/>
              </a:ext>
            </a:extLst>
          </p:cNvPr>
          <p:cNvSpPr>
            <a:spLocks noGrp="1"/>
          </p:cNvSpPr>
          <p:nvPr>
            <p:ph type="sldNum" sz="quarter" idx="12"/>
          </p:nvPr>
        </p:nvSpPr>
        <p:spPr/>
        <p:txBody>
          <a:bodyPr/>
          <a:lstStyle/>
          <a:p>
            <a:fld id="{840CE578-6964-40BE-83D3-BE9D90C51816}" type="slidenum">
              <a:rPr lang="en-US" smtClean="0"/>
              <a:pPr/>
              <a:t>19</a:t>
            </a:fld>
            <a:endParaRPr lang="en-US"/>
          </a:p>
        </p:txBody>
      </p:sp>
      <p:grpSp>
        <p:nvGrpSpPr>
          <p:cNvPr id="22" name="Group 21">
            <a:extLst>
              <a:ext uri="{FF2B5EF4-FFF2-40B4-BE49-F238E27FC236}">
                <a16:creationId xmlns:a16="http://schemas.microsoft.com/office/drawing/2014/main" id="{EFDC5AC8-A298-4611-83E4-351D23BEF51C}"/>
              </a:ext>
            </a:extLst>
          </p:cNvPr>
          <p:cNvGrpSpPr/>
          <p:nvPr/>
        </p:nvGrpSpPr>
        <p:grpSpPr>
          <a:xfrm>
            <a:off x="2462615" y="2843226"/>
            <a:ext cx="7266769" cy="2566332"/>
            <a:chOff x="4508332" y="1360292"/>
            <a:chExt cx="7176730" cy="2613644"/>
          </a:xfrm>
        </p:grpSpPr>
        <p:grpSp>
          <p:nvGrpSpPr>
            <p:cNvPr id="6" name="Group 5">
              <a:extLst>
                <a:ext uri="{FF2B5EF4-FFF2-40B4-BE49-F238E27FC236}">
                  <a16:creationId xmlns:a16="http://schemas.microsoft.com/office/drawing/2014/main" id="{857EF443-22DD-41F0-BAAE-4B134EEB4BA4}"/>
                </a:ext>
              </a:extLst>
            </p:cNvPr>
            <p:cNvGrpSpPr/>
            <p:nvPr/>
          </p:nvGrpSpPr>
          <p:grpSpPr>
            <a:xfrm>
              <a:off x="4508332" y="1360292"/>
              <a:ext cx="7176730" cy="2613644"/>
              <a:chOff x="4508332" y="1360292"/>
              <a:chExt cx="7176730" cy="2613644"/>
            </a:xfrm>
          </p:grpSpPr>
          <p:sp>
            <p:nvSpPr>
              <p:cNvPr id="7" name="Freeform: Shape 6">
                <a:extLst>
                  <a:ext uri="{FF2B5EF4-FFF2-40B4-BE49-F238E27FC236}">
                    <a16:creationId xmlns:a16="http://schemas.microsoft.com/office/drawing/2014/main" id="{4D387584-0B2B-4F5E-BD2D-E785F7EAAB53}"/>
                  </a:ext>
                </a:extLst>
              </p:cNvPr>
              <p:cNvSpPr/>
              <p:nvPr/>
            </p:nvSpPr>
            <p:spPr>
              <a:xfrm>
                <a:off x="4871638" y="1360292"/>
                <a:ext cx="6813424" cy="726616"/>
              </a:xfrm>
              <a:custGeom>
                <a:avLst/>
                <a:gdLst>
                  <a:gd name="connsiteX0" fmla="*/ 0 w 5137397"/>
                  <a:gd name="connsiteY0" fmla="*/ 0 h 726614"/>
                  <a:gd name="connsiteX1" fmla="*/ 4774090 w 5137397"/>
                  <a:gd name="connsiteY1" fmla="*/ 0 h 726614"/>
                  <a:gd name="connsiteX2" fmla="*/ 5137397 w 5137397"/>
                  <a:gd name="connsiteY2" fmla="*/ 363307 h 726614"/>
                  <a:gd name="connsiteX3" fmla="*/ 4774090 w 5137397"/>
                  <a:gd name="connsiteY3" fmla="*/ 726614 h 726614"/>
                  <a:gd name="connsiteX4" fmla="*/ 0 w 5137397"/>
                  <a:gd name="connsiteY4" fmla="*/ 726614 h 726614"/>
                  <a:gd name="connsiteX5" fmla="*/ 0 w 5137397"/>
                  <a:gd name="connsiteY5" fmla="*/ 0 h 72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7397" h="726614">
                    <a:moveTo>
                      <a:pt x="5137397" y="726613"/>
                    </a:moveTo>
                    <a:lnTo>
                      <a:pt x="363307" y="726613"/>
                    </a:lnTo>
                    <a:lnTo>
                      <a:pt x="0" y="363307"/>
                    </a:lnTo>
                    <a:lnTo>
                      <a:pt x="363307" y="1"/>
                    </a:lnTo>
                    <a:lnTo>
                      <a:pt x="5137397" y="1"/>
                    </a:lnTo>
                    <a:lnTo>
                      <a:pt x="5137397" y="726613"/>
                    </a:lnTo>
                    <a:close/>
                  </a:path>
                </a:pathLst>
              </a:custGeom>
              <a:solidFill>
                <a:srgbClr val="244A8A"/>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502070" tIns="99061" rIns="184912" bIns="99061" numCol="1" spcCol="1270" anchor="ctr" anchorCtr="0">
                <a:noAutofit/>
              </a:bodyPr>
              <a:lstStyle/>
              <a:p>
                <a:r>
                  <a:rPr lang="en-US" sz="2400" dirty="0">
                    <a:cs typeface="Calibri"/>
                  </a:rPr>
                  <a:t>UPWP Revision form &amp; supporting documentation</a:t>
                </a:r>
              </a:p>
            </p:txBody>
          </p:sp>
          <p:sp>
            <p:nvSpPr>
              <p:cNvPr id="8" name="Oval 7">
                <a:extLst>
                  <a:ext uri="{FF2B5EF4-FFF2-40B4-BE49-F238E27FC236}">
                    <a16:creationId xmlns:a16="http://schemas.microsoft.com/office/drawing/2014/main" id="{0184B258-CF49-414A-9B4C-D7404341AF9B}"/>
                  </a:ext>
                </a:extLst>
              </p:cNvPr>
              <p:cNvSpPr/>
              <p:nvPr/>
            </p:nvSpPr>
            <p:spPr>
              <a:xfrm>
                <a:off x="4508332" y="1360293"/>
                <a:ext cx="726614" cy="726614"/>
              </a:xfrm>
              <a:prstGeom prst="ellipse">
                <a:avLst/>
              </a:prstGeom>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3DB31D2B-DC4B-4CF2-A2FB-F2C4CD76B2B1}"/>
                  </a:ext>
                </a:extLst>
              </p:cNvPr>
              <p:cNvSpPr/>
              <p:nvPr/>
            </p:nvSpPr>
            <p:spPr>
              <a:xfrm>
                <a:off x="4871639" y="2303806"/>
                <a:ext cx="6813423" cy="726616"/>
              </a:xfrm>
              <a:custGeom>
                <a:avLst/>
                <a:gdLst>
                  <a:gd name="connsiteX0" fmla="*/ 0 w 5137397"/>
                  <a:gd name="connsiteY0" fmla="*/ 0 h 726614"/>
                  <a:gd name="connsiteX1" fmla="*/ 4774090 w 5137397"/>
                  <a:gd name="connsiteY1" fmla="*/ 0 h 726614"/>
                  <a:gd name="connsiteX2" fmla="*/ 5137397 w 5137397"/>
                  <a:gd name="connsiteY2" fmla="*/ 363307 h 726614"/>
                  <a:gd name="connsiteX3" fmla="*/ 4774090 w 5137397"/>
                  <a:gd name="connsiteY3" fmla="*/ 726614 h 726614"/>
                  <a:gd name="connsiteX4" fmla="*/ 0 w 5137397"/>
                  <a:gd name="connsiteY4" fmla="*/ 726614 h 726614"/>
                  <a:gd name="connsiteX5" fmla="*/ 0 w 5137397"/>
                  <a:gd name="connsiteY5" fmla="*/ 0 h 72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7397" h="726614">
                    <a:moveTo>
                      <a:pt x="5137397" y="726613"/>
                    </a:moveTo>
                    <a:lnTo>
                      <a:pt x="363307" y="726613"/>
                    </a:lnTo>
                    <a:lnTo>
                      <a:pt x="0" y="363307"/>
                    </a:lnTo>
                    <a:lnTo>
                      <a:pt x="363307" y="1"/>
                    </a:lnTo>
                    <a:lnTo>
                      <a:pt x="5137397" y="1"/>
                    </a:lnTo>
                    <a:lnTo>
                      <a:pt x="5137397" y="726613"/>
                    </a:lnTo>
                    <a:close/>
                  </a:path>
                </a:pathLst>
              </a:custGeom>
              <a:solidFill>
                <a:srgbClr val="33CCCC"/>
              </a:solidFill>
            </p:spPr>
            <p:style>
              <a:lnRef idx="2">
                <a:schemeClr val="lt1">
                  <a:hueOff val="0"/>
                  <a:satOff val="0"/>
                  <a:lumOff val="0"/>
                  <a:alphaOff val="0"/>
                </a:schemeClr>
              </a:lnRef>
              <a:fillRef idx="1">
                <a:scrgbClr r="0" g="0" b="0"/>
              </a:fillRef>
              <a:effectRef idx="0">
                <a:schemeClr val="accent5">
                  <a:hueOff val="-1689636"/>
                  <a:satOff val="-4355"/>
                  <a:lumOff val="-2941"/>
                  <a:alphaOff val="0"/>
                </a:schemeClr>
              </a:effectRef>
              <a:fontRef idx="minor">
                <a:schemeClr val="lt1"/>
              </a:fontRef>
            </p:style>
            <p:txBody>
              <a:bodyPr spcFirstLastPara="0" vert="horz" wrap="square" lIns="502070" tIns="99061" rIns="184912" bIns="99061" numCol="1" spcCol="1270" anchor="ctr" anchorCtr="0">
                <a:noAutofit/>
              </a:bodyPr>
              <a:lstStyle/>
              <a:p>
                <a:pPr marL="0" lvl="0" indent="0" defTabSz="1155700">
                  <a:lnSpc>
                    <a:spcPct val="90000"/>
                  </a:lnSpc>
                  <a:spcBef>
                    <a:spcPct val="0"/>
                  </a:spcBef>
                  <a:spcAft>
                    <a:spcPct val="35000"/>
                  </a:spcAft>
                  <a:buNone/>
                </a:pPr>
                <a:r>
                  <a:rPr lang="en-US" sz="2400" kern="1200" dirty="0"/>
                  <a:t>Notification of FHWA / FTA</a:t>
                </a:r>
              </a:p>
            </p:txBody>
          </p:sp>
          <p:sp>
            <p:nvSpPr>
              <p:cNvPr id="10" name="Oval 9">
                <a:extLst>
                  <a:ext uri="{FF2B5EF4-FFF2-40B4-BE49-F238E27FC236}">
                    <a16:creationId xmlns:a16="http://schemas.microsoft.com/office/drawing/2014/main" id="{7C6B214E-DB3D-44D9-8BF0-FCC9E799AEBD}"/>
                  </a:ext>
                </a:extLst>
              </p:cNvPr>
              <p:cNvSpPr/>
              <p:nvPr/>
            </p:nvSpPr>
            <p:spPr>
              <a:xfrm>
                <a:off x="4508332" y="2303807"/>
                <a:ext cx="726614" cy="726614"/>
              </a:xfrm>
              <a:prstGeom prst="ellipse">
                <a:avLst/>
              </a:prstGeom>
            </p:spPr>
            <p:style>
              <a:lnRef idx="2">
                <a:schemeClr val="lt1">
                  <a:hueOff val="0"/>
                  <a:satOff val="0"/>
                  <a:lumOff val="0"/>
                  <a:alphaOff val="0"/>
                </a:schemeClr>
              </a:lnRef>
              <a:fillRef idx="1">
                <a:schemeClr val="accent5">
                  <a:tint val="50000"/>
                  <a:hueOff val="-1682410"/>
                  <a:satOff val="-5737"/>
                  <a:lumOff val="-956"/>
                  <a:alphaOff val="0"/>
                </a:schemeClr>
              </a:fillRef>
              <a:effectRef idx="0">
                <a:schemeClr val="accent5">
                  <a:tint val="50000"/>
                  <a:hueOff val="-1682410"/>
                  <a:satOff val="-5737"/>
                  <a:lumOff val="-956"/>
                  <a:alphaOff val="0"/>
                </a:schemeClr>
              </a:effectRef>
              <a:fontRef idx="minor">
                <a:schemeClr val="lt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A0ED80AE-A355-44C3-9632-9CF51407AFB3}"/>
                  </a:ext>
                </a:extLst>
              </p:cNvPr>
              <p:cNvSpPr/>
              <p:nvPr/>
            </p:nvSpPr>
            <p:spPr>
              <a:xfrm>
                <a:off x="4871639" y="3247321"/>
                <a:ext cx="6813423" cy="726615"/>
              </a:xfrm>
              <a:custGeom>
                <a:avLst/>
                <a:gdLst>
                  <a:gd name="connsiteX0" fmla="*/ 0 w 5137397"/>
                  <a:gd name="connsiteY0" fmla="*/ 0 h 726614"/>
                  <a:gd name="connsiteX1" fmla="*/ 4774090 w 5137397"/>
                  <a:gd name="connsiteY1" fmla="*/ 0 h 726614"/>
                  <a:gd name="connsiteX2" fmla="*/ 5137397 w 5137397"/>
                  <a:gd name="connsiteY2" fmla="*/ 363307 h 726614"/>
                  <a:gd name="connsiteX3" fmla="*/ 4774090 w 5137397"/>
                  <a:gd name="connsiteY3" fmla="*/ 726614 h 726614"/>
                  <a:gd name="connsiteX4" fmla="*/ 0 w 5137397"/>
                  <a:gd name="connsiteY4" fmla="*/ 726614 h 726614"/>
                  <a:gd name="connsiteX5" fmla="*/ 0 w 5137397"/>
                  <a:gd name="connsiteY5" fmla="*/ 0 h 72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7397" h="726614">
                    <a:moveTo>
                      <a:pt x="5137397" y="726613"/>
                    </a:moveTo>
                    <a:lnTo>
                      <a:pt x="363307" y="726613"/>
                    </a:lnTo>
                    <a:lnTo>
                      <a:pt x="0" y="363307"/>
                    </a:lnTo>
                    <a:lnTo>
                      <a:pt x="363307" y="1"/>
                    </a:lnTo>
                    <a:lnTo>
                      <a:pt x="5137397" y="1"/>
                    </a:lnTo>
                    <a:lnTo>
                      <a:pt x="5137397" y="726613"/>
                    </a:lnTo>
                    <a:close/>
                  </a:path>
                </a:pathLst>
              </a:cu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502070" tIns="99061" rIns="184912" bIns="99060" numCol="1" spcCol="1270" anchor="ctr" anchorCtr="0">
                <a:noAutofit/>
              </a:bodyPr>
              <a:lstStyle/>
              <a:p>
                <a:pPr marL="0" lvl="0" indent="0" defTabSz="1155700">
                  <a:lnSpc>
                    <a:spcPct val="90000"/>
                  </a:lnSpc>
                  <a:spcBef>
                    <a:spcPct val="0"/>
                  </a:spcBef>
                  <a:spcAft>
                    <a:spcPct val="35000"/>
                  </a:spcAft>
                  <a:buNone/>
                </a:pPr>
                <a:r>
                  <a:rPr lang="en-US" sz="2400" kern="1200" dirty="0"/>
                  <a:t>Notification of District MPO Liaison </a:t>
                </a:r>
              </a:p>
            </p:txBody>
          </p:sp>
          <p:sp>
            <p:nvSpPr>
              <p:cNvPr id="12" name="Oval 11">
                <a:extLst>
                  <a:ext uri="{FF2B5EF4-FFF2-40B4-BE49-F238E27FC236}">
                    <a16:creationId xmlns:a16="http://schemas.microsoft.com/office/drawing/2014/main" id="{0A997A5E-97D0-4E4E-82F3-96B1BB909FAB}"/>
                  </a:ext>
                </a:extLst>
              </p:cNvPr>
              <p:cNvSpPr/>
              <p:nvPr/>
            </p:nvSpPr>
            <p:spPr>
              <a:xfrm>
                <a:off x="4508332" y="3247322"/>
                <a:ext cx="726614" cy="726614"/>
              </a:xfrm>
              <a:prstGeom prst="ellipse">
                <a:avLst/>
              </a:prstGeom>
            </p:spPr>
            <p:style>
              <a:lnRef idx="2">
                <a:schemeClr val="lt1">
                  <a:hueOff val="0"/>
                  <a:satOff val="0"/>
                  <a:lumOff val="0"/>
                  <a:alphaOff val="0"/>
                </a:schemeClr>
              </a:lnRef>
              <a:fillRef idx="1">
                <a:schemeClr val="accent5">
                  <a:tint val="50000"/>
                  <a:hueOff val="-3364820"/>
                  <a:satOff val="-11474"/>
                  <a:lumOff val="-1911"/>
                  <a:alphaOff val="0"/>
                </a:schemeClr>
              </a:fillRef>
              <a:effectRef idx="0">
                <a:schemeClr val="accent5">
                  <a:tint val="50000"/>
                  <a:hueOff val="-3364820"/>
                  <a:satOff val="-11474"/>
                  <a:lumOff val="-1911"/>
                  <a:alphaOff val="0"/>
                </a:schemeClr>
              </a:effectRef>
              <a:fontRef idx="minor">
                <a:schemeClr val="lt1">
                  <a:hueOff val="0"/>
                  <a:satOff val="0"/>
                  <a:lumOff val="0"/>
                  <a:alphaOff val="0"/>
                </a:schemeClr>
              </a:fontRef>
            </p:style>
            <p:txBody>
              <a:bodyPr/>
              <a:lstStyle/>
              <a:p>
                <a:endParaRPr lang="en-US"/>
              </a:p>
            </p:txBody>
          </p:sp>
        </p:grpSp>
        <p:pic>
          <p:nvPicPr>
            <p:cNvPr id="17" name="Graphic 16" descr="Badge Tick1 with solid fill">
              <a:extLst>
                <a:ext uri="{FF2B5EF4-FFF2-40B4-BE49-F238E27FC236}">
                  <a16:creationId xmlns:a16="http://schemas.microsoft.com/office/drawing/2014/main" id="{0395A7FF-96E2-494C-ACC8-FA74E013FD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2449" y="1371721"/>
              <a:ext cx="715411" cy="715411"/>
            </a:xfrm>
            <a:prstGeom prst="rect">
              <a:avLst/>
            </a:prstGeom>
          </p:spPr>
        </p:pic>
        <p:pic>
          <p:nvPicPr>
            <p:cNvPr id="18" name="Graphic 17" descr="Badge Tick1 with solid fill">
              <a:extLst>
                <a:ext uri="{FF2B5EF4-FFF2-40B4-BE49-F238E27FC236}">
                  <a16:creationId xmlns:a16="http://schemas.microsoft.com/office/drawing/2014/main" id="{9DB206EF-6CBA-4AED-A8A1-E70D0F1923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22449" y="2313689"/>
              <a:ext cx="715411" cy="715411"/>
            </a:xfrm>
            <a:prstGeom prst="rect">
              <a:avLst/>
            </a:prstGeom>
          </p:spPr>
        </p:pic>
        <p:pic>
          <p:nvPicPr>
            <p:cNvPr id="19" name="Graphic 18" descr="Badge Tick1 with solid fill">
              <a:extLst>
                <a:ext uri="{FF2B5EF4-FFF2-40B4-BE49-F238E27FC236}">
                  <a16:creationId xmlns:a16="http://schemas.microsoft.com/office/drawing/2014/main" id="{4CACEED0-5682-4003-ABA3-6F13D533CB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22449" y="3255657"/>
              <a:ext cx="715411" cy="715411"/>
            </a:xfrm>
            <a:prstGeom prst="rect">
              <a:avLst/>
            </a:prstGeom>
          </p:spPr>
        </p:pic>
      </p:grpSp>
    </p:spTree>
    <p:extLst>
      <p:ext uri="{BB962C8B-B14F-4D97-AF65-F5344CB8AC3E}">
        <p14:creationId xmlns:p14="http://schemas.microsoft.com/office/powerpoint/2010/main" val="218389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building, arch&#10;&#10;Description automatically generated">
            <a:extLst>
              <a:ext uri="{FF2B5EF4-FFF2-40B4-BE49-F238E27FC236}">
                <a16:creationId xmlns:a16="http://schemas.microsoft.com/office/drawing/2014/main" id="{A792EAD6-4229-47F5-9CF1-59A197BBD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Slide Number Placeholder 3">
            <a:extLst>
              <a:ext uri="{FF2B5EF4-FFF2-40B4-BE49-F238E27FC236}">
                <a16:creationId xmlns:a16="http://schemas.microsoft.com/office/drawing/2014/main" id="{25CDB1AD-D481-40DB-946E-FC5C6A0B2F6C}"/>
              </a:ext>
            </a:extLst>
          </p:cNvPr>
          <p:cNvSpPr>
            <a:spLocks noGrp="1"/>
          </p:cNvSpPr>
          <p:nvPr>
            <p:ph type="sldNum" sz="quarter" idx="12"/>
          </p:nvPr>
        </p:nvSpPr>
        <p:spPr/>
        <p:txBody>
          <a:bodyPr/>
          <a:lstStyle/>
          <a:p>
            <a:fld id="{840CE578-6964-40BE-83D3-BE9D90C51816}" type="slidenum">
              <a:rPr lang="en-US" smtClean="0"/>
              <a:t>2</a:t>
            </a:fld>
            <a:endParaRPr lang="en-US"/>
          </a:p>
        </p:txBody>
      </p:sp>
      <p:sp>
        <p:nvSpPr>
          <p:cNvPr id="8" name="TextBox 7">
            <a:extLst>
              <a:ext uri="{FF2B5EF4-FFF2-40B4-BE49-F238E27FC236}">
                <a16:creationId xmlns:a16="http://schemas.microsoft.com/office/drawing/2014/main" id="{10016435-E5C6-7EC1-4091-F9FAAC0167C5}"/>
              </a:ext>
            </a:extLst>
          </p:cNvPr>
          <p:cNvSpPr txBox="1"/>
          <p:nvPr/>
        </p:nvSpPr>
        <p:spPr>
          <a:xfrm>
            <a:off x="5543550" y="2777066"/>
            <a:ext cx="664692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cap="all" spc="50">
                <a:solidFill>
                  <a:schemeClr val="bg1"/>
                </a:solidFill>
                <a:latin typeface="Arial"/>
                <a:cs typeface="Arial"/>
              </a:rPr>
              <a:t>Overview/Schedule</a:t>
            </a:r>
          </a:p>
        </p:txBody>
      </p:sp>
      <p:cxnSp>
        <p:nvCxnSpPr>
          <p:cNvPr id="9" name="Straight Connector 8">
            <a:extLst>
              <a:ext uri="{FF2B5EF4-FFF2-40B4-BE49-F238E27FC236}">
                <a16:creationId xmlns:a16="http://schemas.microsoft.com/office/drawing/2014/main" id="{F2B49A41-8659-4144-AA83-8DF7C9C686B7}"/>
              </a:ext>
            </a:extLst>
          </p:cNvPr>
          <p:cNvCxnSpPr>
            <a:cxnSpLocks/>
          </p:cNvCxnSpPr>
          <p:nvPr/>
        </p:nvCxnSpPr>
        <p:spPr>
          <a:xfrm>
            <a:off x="5349240" y="3423397"/>
            <a:ext cx="6842760" cy="5603"/>
          </a:xfrm>
          <a:prstGeom prst="line">
            <a:avLst/>
          </a:prstGeom>
          <a:ln w="38100">
            <a:solidFill>
              <a:srgbClr val="B3D3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913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399E90-8FAF-3846-3DFA-6AC1CFD91B84}"/>
              </a:ext>
            </a:extLst>
          </p:cNvPr>
          <p:cNvSpPr/>
          <p:nvPr/>
        </p:nvSpPr>
        <p:spPr>
          <a:xfrm>
            <a:off x="-28504" y="1508166"/>
            <a:ext cx="12220504" cy="53498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925429-FDC2-F4DE-3454-239305DA0830}"/>
              </a:ext>
            </a:extLst>
          </p:cNvPr>
          <p:cNvSpPr>
            <a:spLocks noGrp="1"/>
          </p:cNvSpPr>
          <p:nvPr>
            <p:ph type="title"/>
          </p:nvPr>
        </p:nvSpPr>
        <p:spPr/>
        <p:txBody>
          <a:bodyPr/>
          <a:lstStyle/>
          <a:p>
            <a:r>
              <a:rPr lang="en-US"/>
              <a:t>Summary</a:t>
            </a:r>
          </a:p>
        </p:txBody>
      </p:sp>
      <p:graphicFrame>
        <p:nvGraphicFramePr>
          <p:cNvPr id="8" name="Content Placeholder 7">
            <a:extLst>
              <a:ext uri="{FF2B5EF4-FFF2-40B4-BE49-F238E27FC236}">
                <a16:creationId xmlns:a16="http://schemas.microsoft.com/office/drawing/2014/main" id="{CF62509E-2052-B47C-9C64-3563BC233DB0}"/>
              </a:ext>
            </a:extLst>
          </p:cNvPr>
          <p:cNvGraphicFramePr>
            <a:graphicFrameLocks noGrp="1"/>
          </p:cNvGraphicFramePr>
          <p:nvPr>
            <p:ph idx="1"/>
            <p:extLst>
              <p:ext uri="{D42A27DB-BD31-4B8C-83A1-F6EECF244321}">
                <p14:modId xmlns:p14="http://schemas.microsoft.com/office/powerpoint/2010/main" val="38560594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4670029-F880-BED8-650C-3BA7134C959A}"/>
              </a:ext>
            </a:extLst>
          </p:cNvPr>
          <p:cNvSpPr>
            <a:spLocks noGrp="1"/>
          </p:cNvSpPr>
          <p:nvPr>
            <p:ph type="sldNum" sz="quarter" idx="12"/>
          </p:nvPr>
        </p:nvSpPr>
        <p:spPr/>
        <p:txBody>
          <a:bodyPr/>
          <a:lstStyle/>
          <a:p>
            <a:fld id="{840CE578-6964-40BE-83D3-BE9D90C51816}" type="slidenum">
              <a:rPr lang="en-US" smtClean="0"/>
              <a:pPr/>
              <a:t>20</a:t>
            </a:fld>
            <a:endParaRPr lang="en-US"/>
          </a:p>
        </p:txBody>
      </p:sp>
      <p:pic>
        <p:nvPicPr>
          <p:cNvPr id="7" name="Picture 6">
            <a:extLst>
              <a:ext uri="{FF2B5EF4-FFF2-40B4-BE49-F238E27FC236}">
                <a16:creationId xmlns:a16="http://schemas.microsoft.com/office/drawing/2014/main" id="{50DE6585-9CA8-CF7A-6B11-58652AB43019}"/>
              </a:ext>
            </a:extLst>
          </p:cNvPr>
          <p:cNvPicPr>
            <a:picLocks noChangeAspect="1"/>
          </p:cNvPicPr>
          <p:nvPr/>
        </p:nvPicPr>
        <p:blipFill rotWithShape="1">
          <a:blip r:embed="rId8">
            <a:extLst>
              <a:ext uri="{28A0092B-C50C-407E-A947-70E740481C1C}">
                <a14:useLocalDpi xmlns:a14="http://schemas.microsoft.com/office/drawing/2010/main" val="0"/>
              </a:ext>
            </a:extLst>
          </a:blip>
          <a:srcRect l="73240" t="66415"/>
          <a:stretch/>
        </p:blipFill>
        <p:spPr>
          <a:xfrm>
            <a:off x="8936965" y="4554747"/>
            <a:ext cx="3261823" cy="2303252"/>
          </a:xfrm>
          <a:prstGeom prst="rect">
            <a:avLst/>
          </a:prstGeom>
        </p:spPr>
      </p:pic>
    </p:spTree>
    <p:extLst>
      <p:ext uri="{BB962C8B-B14F-4D97-AF65-F5344CB8AC3E}">
        <p14:creationId xmlns:p14="http://schemas.microsoft.com/office/powerpoint/2010/main" val="347223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815880B-235A-4176-9023-AE8F2734AB59}"/>
              </a:ext>
            </a:extLst>
          </p:cNvPr>
          <p:cNvPicPr>
            <a:picLocks noChangeAspect="1"/>
          </p:cNvPicPr>
          <p:nvPr/>
        </p:nvPicPr>
        <p:blipFill>
          <a:blip r:embed="rId3">
            <a:alphaModFix amt="85000"/>
          </a:blip>
          <a:stretch>
            <a:fillRect/>
          </a:stretch>
        </p:blipFill>
        <p:spPr>
          <a:xfrm>
            <a:off x="1" y="1825625"/>
            <a:ext cx="11395884" cy="4876124"/>
          </a:xfrm>
          <a:prstGeom prst="rect">
            <a:avLst/>
          </a:prstGeom>
        </p:spPr>
      </p:pic>
      <p:sp>
        <p:nvSpPr>
          <p:cNvPr id="11" name="Rectangle 10">
            <a:extLst>
              <a:ext uri="{FF2B5EF4-FFF2-40B4-BE49-F238E27FC236}">
                <a16:creationId xmlns:a16="http://schemas.microsoft.com/office/drawing/2014/main" id="{A4199AB1-811B-4270-BB41-9BAB89227B88}"/>
              </a:ext>
            </a:extLst>
          </p:cNvPr>
          <p:cNvSpPr/>
          <p:nvPr/>
        </p:nvSpPr>
        <p:spPr>
          <a:xfrm>
            <a:off x="331296" y="1612987"/>
            <a:ext cx="10793730" cy="47766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87CFB771-2626-4B3F-A6EC-E4E7C8B82423}"/>
              </a:ext>
            </a:extLst>
          </p:cNvPr>
          <p:cNvSpPr/>
          <p:nvPr/>
        </p:nvSpPr>
        <p:spPr>
          <a:xfrm>
            <a:off x="9081110" y="-68547"/>
            <a:ext cx="3642707" cy="36427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5B70F5-8012-467E-B449-855561D4E86E}"/>
              </a:ext>
            </a:extLst>
          </p:cNvPr>
          <p:cNvSpPr>
            <a:spLocks noGrp="1"/>
          </p:cNvSpPr>
          <p:nvPr>
            <p:ph type="title"/>
          </p:nvPr>
        </p:nvSpPr>
        <p:spPr/>
        <p:txBody>
          <a:bodyPr/>
          <a:lstStyle/>
          <a:p>
            <a:r>
              <a:rPr lang="en-US" b="1" dirty="0">
                <a:solidFill>
                  <a:srgbClr val="12626E"/>
                </a:solidFill>
              </a:rPr>
              <a:t>Recap</a:t>
            </a:r>
          </a:p>
        </p:txBody>
      </p:sp>
      <p:sp>
        <p:nvSpPr>
          <p:cNvPr id="3" name="Content Placeholder 2">
            <a:extLst>
              <a:ext uri="{FF2B5EF4-FFF2-40B4-BE49-F238E27FC236}">
                <a16:creationId xmlns:a16="http://schemas.microsoft.com/office/drawing/2014/main" id="{435713B1-C978-40A1-B0F9-86A277B938ED}"/>
              </a:ext>
            </a:extLst>
          </p:cNvPr>
          <p:cNvSpPr>
            <a:spLocks noGrp="1"/>
          </p:cNvSpPr>
          <p:nvPr>
            <p:ph idx="1"/>
          </p:nvPr>
        </p:nvSpPr>
        <p:spPr>
          <a:xfrm>
            <a:off x="520287" y="2467778"/>
            <a:ext cx="10401204" cy="3695537"/>
          </a:xfrm>
        </p:spPr>
        <p:txBody>
          <a:bodyPr>
            <a:normAutofit/>
          </a:bodyPr>
          <a:lstStyle/>
          <a:p>
            <a:pPr marL="0" indent="0">
              <a:lnSpc>
                <a:spcPct val="150000"/>
              </a:lnSpc>
              <a:spcBef>
                <a:spcPts val="0"/>
              </a:spcBef>
              <a:buNone/>
            </a:pPr>
            <a:r>
              <a:rPr lang="en-US" sz="3200" b="1" i="1" dirty="0">
                <a:solidFill>
                  <a:srgbClr val="14636F"/>
                </a:solidFill>
              </a:rPr>
              <a:t>What we reviewed:</a:t>
            </a:r>
          </a:p>
          <a:p>
            <a:pPr>
              <a:lnSpc>
                <a:spcPct val="150000"/>
              </a:lnSpc>
              <a:spcBef>
                <a:spcPts val="0"/>
              </a:spcBef>
            </a:pPr>
            <a:r>
              <a:rPr lang="en-US" sz="2400" b="1" dirty="0"/>
              <a:t>UPWP overview and schedule</a:t>
            </a:r>
          </a:p>
          <a:p>
            <a:pPr>
              <a:lnSpc>
                <a:spcPct val="150000"/>
              </a:lnSpc>
              <a:spcBef>
                <a:spcPts val="0"/>
              </a:spcBef>
            </a:pPr>
            <a:r>
              <a:rPr lang="en-US" sz="2400" b="1" dirty="0"/>
              <a:t>Amendments and modifications</a:t>
            </a:r>
          </a:p>
          <a:p>
            <a:pPr>
              <a:lnSpc>
                <a:spcPct val="150000"/>
              </a:lnSpc>
              <a:spcBef>
                <a:spcPts val="0"/>
              </a:spcBef>
            </a:pPr>
            <a:r>
              <a:rPr lang="en-US" sz="2400" b="1" dirty="0"/>
              <a:t>Resources for creating and revising the UPWP</a:t>
            </a:r>
          </a:p>
        </p:txBody>
      </p:sp>
      <p:pic>
        <p:nvPicPr>
          <p:cNvPr id="17" name="Picture 16">
            <a:extLst>
              <a:ext uri="{FF2B5EF4-FFF2-40B4-BE49-F238E27FC236}">
                <a16:creationId xmlns:a16="http://schemas.microsoft.com/office/drawing/2014/main" id="{D92F2C52-DC5A-477D-B2D1-771C056938CE}"/>
              </a:ext>
            </a:extLst>
          </p:cNvPr>
          <p:cNvPicPr>
            <a:picLocks noChangeAspect="1"/>
          </p:cNvPicPr>
          <p:nvPr/>
        </p:nvPicPr>
        <p:blipFill rotWithShape="1">
          <a:blip r:embed="rId4">
            <a:extLst>
              <a:ext uri="{28A0092B-C50C-407E-A947-70E740481C1C}">
                <a14:useLocalDpi xmlns:a14="http://schemas.microsoft.com/office/drawing/2010/main" val="0"/>
              </a:ext>
            </a:extLst>
          </a:blip>
          <a:srcRect l="74514" t="68050"/>
          <a:stretch/>
        </p:blipFill>
        <p:spPr>
          <a:xfrm>
            <a:off x="9085453" y="4666893"/>
            <a:ext cx="3106547" cy="2191108"/>
          </a:xfrm>
          <a:prstGeom prst="rect">
            <a:avLst/>
          </a:prstGeom>
        </p:spPr>
      </p:pic>
      <p:sp>
        <p:nvSpPr>
          <p:cNvPr id="4" name="Slide Number Placeholder 3">
            <a:extLst>
              <a:ext uri="{FF2B5EF4-FFF2-40B4-BE49-F238E27FC236}">
                <a16:creationId xmlns:a16="http://schemas.microsoft.com/office/drawing/2014/main" id="{29F61D85-8D3D-4F15-BC8A-B59E7F3A78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CE578-6964-40BE-83D3-BE9D90C5181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F458BCDF-1734-A897-2D61-901ED58655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12135" y="571465"/>
            <a:ext cx="2048569" cy="2453224"/>
          </a:xfrm>
          <a:prstGeom prst="rect">
            <a:avLst/>
          </a:prstGeom>
        </p:spPr>
      </p:pic>
    </p:spTree>
    <p:extLst>
      <p:ext uri="{BB962C8B-B14F-4D97-AF65-F5344CB8AC3E}">
        <p14:creationId xmlns:p14="http://schemas.microsoft.com/office/powerpoint/2010/main" val="3405412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8C30DA-CEAB-43CF-ABDB-E9C8B81E523F}"/>
              </a:ext>
            </a:extLst>
          </p:cNvPr>
          <p:cNvSpPr/>
          <p:nvPr/>
        </p:nvSpPr>
        <p:spPr>
          <a:xfrm>
            <a:off x="0" y="2954409"/>
            <a:ext cx="5816600" cy="508881"/>
          </a:xfrm>
          <a:prstGeom prst="rect">
            <a:avLst/>
          </a:prstGeom>
          <a:solidFill>
            <a:srgbClr val="244A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C624470-F161-4EDD-B358-3A9E92E83E5C}"/>
              </a:ext>
            </a:extLst>
          </p:cNvPr>
          <p:cNvSpPr>
            <a:spLocks noGrp="1"/>
          </p:cNvSpPr>
          <p:nvPr>
            <p:ph type="sldNum" sz="quarter" idx="12"/>
          </p:nvPr>
        </p:nvSpPr>
        <p:spPr/>
        <p:txBody>
          <a:bodyPr/>
          <a:lstStyle/>
          <a:p>
            <a:fld id="{840CE578-6964-40BE-83D3-BE9D90C51816}" type="slidenum">
              <a:rPr lang="en-US" smtClean="0"/>
              <a:t>22</a:t>
            </a:fld>
            <a:endParaRPr lang="en-US"/>
          </a:p>
        </p:txBody>
      </p:sp>
      <p:sp>
        <p:nvSpPr>
          <p:cNvPr id="4" name="Title 3">
            <a:extLst>
              <a:ext uri="{FF2B5EF4-FFF2-40B4-BE49-F238E27FC236}">
                <a16:creationId xmlns:a16="http://schemas.microsoft.com/office/drawing/2014/main" id="{59FC52BC-BE9F-46F4-8EE6-AF10637676D2}"/>
              </a:ext>
            </a:extLst>
          </p:cNvPr>
          <p:cNvSpPr>
            <a:spLocks noGrp="1"/>
          </p:cNvSpPr>
          <p:nvPr>
            <p:ph type="title" idx="4294967295"/>
          </p:nvPr>
        </p:nvSpPr>
        <p:spPr>
          <a:xfrm>
            <a:off x="822960" y="611927"/>
            <a:ext cx="4784725" cy="1049338"/>
          </a:xfrm>
          <a:effectLst/>
        </p:spPr>
        <p:txBody>
          <a:bodyPr>
            <a:normAutofit/>
          </a:bodyPr>
          <a:lstStyle/>
          <a:p>
            <a:r>
              <a:rPr lang="en-US" sz="4000">
                <a:latin typeface="Arial" panose="020B0604020202020204" pitchFamily="34" charset="0"/>
                <a:cs typeface="Arial" panose="020B0604020202020204" pitchFamily="34" charset="0"/>
              </a:rPr>
              <a:t>Resources</a:t>
            </a:r>
            <a:endParaRPr lang="en-US" sz="44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1D9426F-0158-49E2-9F06-2A581FF81036}"/>
              </a:ext>
            </a:extLst>
          </p:cNvPr>
          <p:cNvSpPr/>
          <p:nvPr/>
        </p:nvSpPr>
        <p:spPr>
          <a:xfrm>
            <a:off x="0" y="2217419"/>
            <a:ext cx="4784725" cy="508881"/>
          </a:xfrm>
          <a:prstGeom prst="rect">
            <a:avLst/>
          </a:prstGeom>
          <a:solidFill>
            <a:srgbClr val="244A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7543BF6F-04A5-476B-AE48-9AE4C8CBCFF0}"/>
              </a:ext>
            </a:extLst>
          </p:cNvPr>
          <p:cNvSpPr txBox="1">
            <a:spLocks/>
          </p:cNvSpPr>
          <p:nvPr/>
        </p:nvSpPr>
        <p:spPr>
          <a:xfrm>
            <a:off x="650167" y="2247793"/>
            <a:ext cx="5851833" cy="4291119"/>
          </a:xfrm>
          <a:prstGeom prst="rect">
            <a:avLst/>
          </a:prstGeom>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33CCCC"/>
              </a:buClr>
              <a:buNone/>
            </a:pPr>
            <a:r>
              <a:rPr lang="en-US" sz="2400" b="1">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MPO Handbook</a:t>
            </a:r>
            <a:endParaRPr lang="en-US" sz="2400" b="1">
              <a:solidFill>
                <a:schemeClr val="bg1"/>
              </a:solidFill>
              <a:latin typeface="Arial" panose="020B0604020202020204" pitchFamily="34" charset="0"/>
              <a:cs typeface="Arial" panose="020B0604020202020204" pitchFamily="34" charset="0"/>
            </a:endParaRPr>
          </a:p>
          <a:p>
            <a:pPr marL="0" indent="0">
              <a:lnSpc>
                <a:spcPct val="200000"/>
              </a:lnSpc>
              <a:buClr>
                <a:srgbClr val="33CCCC"/>
              </a:buClr>
              <a:buNone/>
            </a:pPr>
            <a:r>
              <a:rPr lang="en-US" sz="2400" b="1">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MPO Partner Library</a:t>
            </a:r>
            <a:endParaRPr lang="en-US" sz="2400" b="1">
              <a:solidFill>
                <a:schemeClr val="bg1"/>
              </a:solidFill>
              <a:latin typeface="Arial" panose="020B0604020202020204" pitchFamily="34" charset="0"/>
              <a:cs typeface="Arial" panose="020B0604020202020204" pitchFamily="34" charset="0"/>
            </a:endParaRPr>
          </a:p>
          <a:p>
            <a:pPr lvl="1"/>
            <a:r>
              <a:rPr lang="en-US" sz="2000">
                <a:solidFill>
                  <a:srgbClr val="065A66"/>
                </a:solidFill>
                <a:latin typeface="Arial" panose="020B0604020202020204" pitchFamily="34" charset="0"/>
                <a:cs typeface="Arial" panose="020B0604020202020204" pitchFamily="34" charset="0"/>
              </a:rPr>
              <a:t>UPWP Guide</a:t>
            </a:r>
          </a:p>
          <a:p>
            <a:pPr lvl="1"/>
            <a:r>
              <a:rPr lang="en-US" sz="2000">
                <a:solidFill>
                  <a:srgbClr val="065A66"/>
                </a:solidFill>
                <a:latin typeface="Arial" panose="020B0604020202020204" pitchFamily="34" charset="0"/>
                <a:cs typeface="Arial" panose="020B0604020202020204" pitchFamily="34" charset="0"/>
              </a:rPr>
              <a:t>UPWP Checklist</a:t>
            </a:r>
          </a:p>
          <a:p>
            <a:pPr lvl="1"/>
            <a:r>
              <a:rPr lang="en-US" sz="2000">
                <a:solidFill>
                  <a:srgbClr val="065A66"/>
                </a:solidFill>
                <a:latin typeface="Arial" panose="020B0604020202020204" pitchFamily="34" charset="0"/>
                <a:cs typeface="Arial" panose="020B0604020202020204" pitchFamily="34" charset="0"/>
              </a:rPr>
              <a:t>UPWP Budget Tables</a:t>
            </a:r>
          </a:p>
          <a:p>
            <a:pPr lvl="1"/>
            <a:r>
              <a:rPr lang="en-US" sz="2000">
                <a:solidFill>
                  <a:srgbClr val="065A66"/>
                </a:solidFill>
                <a:latin typeface="Arial" panose="020B0604020202020204" pitchFamily="34" charset="0"/>
                <a:cs typeface="Arial" panose="020B0604020202020204" pitchFamily="34" charset="0"/>
              </a:rPr>
              <a:t>UPWP Revision </a:t>
            </a:r>
            <a:br>
              <a:rPr lang="en-US" sz="2000">
                <a:solidFill>
                  <a:srgbClr val="065A66"/>
                </a:solidFill>
                <a:latin typeface="Arial" panose="020B0604020202020204" pitchFamily="34" charset="0"/>
                <a:cs typeface="Arial" panose="020B0604020202020204" pitchFamily="34" charset="0"/>
              </a:rPr>
            </a:br>
            <a:r>
              <a:rPr lang="en-US" sz="2000">
                <a:solidFill>
                  <a:srgbClr val="065A66"/>
                </a:solidFill>
                <a:latin typeface="Arial" panose="020B0604020202020204" pitchFamily="34" charset="0"/>
                <a:cs typeface="Arial" panose="020B0604020202020204" pitchFamily="34" charset="0"/>
              </a:rPr>
              <a:t>Form &amp; Guidance</a:t>
            </a:r>
          </a:p>
          <a:p>
            <a:pPr lvl="1"/>
            <a:r>
              <a:rPr lang="en-US" sz="2000">
                <a:solidFill>
                  <a:srgbClr val="065A66"/>
                </a:solidFill>
                <a:latin typeface="Arial" panose="020B0604020202020204" pitchFamily="34" charset="0"/>
                <a:cs typeface="Arial" panose="020B0604020202020204" pitchFamily="34" charset="0"/>
              </a:rPr>
              <a:t>UPWP Tech Memos</a:t>
            </a:r>
            <a:endParaRPr lang="en-US" sz="2400">
              <a:solidFill>
                <a:srgbClr val="065A66"/>
              </a:solidFill>
              <a:latin typeface="Arial" panose="020B0604020202020204" pitchFamily="34" charset="0"/>
              <a:cs typeface="Arial" panose="020B0604020202020204" pitchFamily="34" charset="0"/>
            </a:endParaRPr>
          </a:p>
          <a:p>
            <a:endParaRPr lang="en-US">
              <a:solidFill>
                <a:schemeClr val="bg1"/>
              </a:solidFill>
            </a:endParaRPr>
          </a:p>
        </p:txBody>
      </p:sp>
    </p:spTree>
    <p:extLst>
      <p:ext uri="{BB962C8B-B14F-4D97-AF65-F5344CB8AC3E}">
        <p14:creationId xmlns:p14="http://schemas.microsoft.com/office/powerpoint/2010/main" val="2052526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87F96C2-3CE8-4959-8BAB-16C1659EF88D}"/>
              </a:ext>
            </a:extLst>
          </p:cNvPr>
          <p:cNvSpPr/>
          <p:nvPr/>
        </p:nvSpPr>
        <p:spPr>
          <a:xfrm>
            <a:off x="-28504" y="2853574"/>
            <a:ext cx="12220504" cy="40044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D771-B418-CCA2-289B-63AC1C0683BB}"/>
              </a:ext>
            </a:extLst>
          </p:cNvPr>
          <p:cNvSpPr>
            <a:spLocks noGrp="1"/>
          </p:cNvSpPr>
          <p:nvPr>
            <p:ph type="title"/>
          </p:nvPr>
        </p:nvSpPr>
        <p:spPr/>
        <p:txBody>
          <a:bodyPr/>
          <a:lstStyle/>
          <a:p>
            <a:r>
              <a:rPr lang="en-US">
                <a:cs typeface="Calibri Light"/>
              </a:rPr>
              <a:t>Unified Planning Work Program (UPWP)</a:t>
            </a:r>
            <a:endParaRPr lang="en-US"/>
          </a:p>
        </p:txBody>
      </p:sp>
      <p:sp>
        <p:nvSpPr>
          <p:cNvPr id="3" name="Content Placeholder 2">
            <a:extLst>
              <a:ext uri="{FF2B5EF4-FFF2-40B4-BE49-F238E27FC236}">
                <a16:creationId xmlns:a16="http://schemas.microsoft.com/office/drawing/2014/main" id="{1C3C02E0-BAED-158D-6449-917E87036192}"/>
              </a:ext>
            </a:extLst>
          </p:cNvPr>
          <p:cNvSpPr>
            <a:spLocks noGrp="1"/>
          </p:cNvSpPr>
          <p:nvPr>
            <p:ph idx="1"/>
          </p:nvPr>
        </p:nvSpPr>
        <p:spPr>
          <a:xfrm>
            <a:off x="838200" y="1825625"/>
            <a:ext cx="10515600" cy="1784012"/>
          </a:xfrm>
        </p:spPr>
        <p:txBody>
          <a:bodyPr vert="horz" lIns="91440" tIns="45720" rIns="91440" bIns="45720" rtlCol="0" anchor="t">
            <a:normAutofit/>
          </a:bodyPr>
          <a:lstStyle/>
          <a:p>
            <a:r>
              <a:rPr lang="en-US">
                <a:cs typeface="Calibri"/>
              </a:rPr>
              <a:t>MPO's </a:t>
            </a:r>
            <a:r>
              <a:rPr lang="en-US" b="1">
                <a:cs typeface="Calibri"/>
              </a:rPr>
              <a:t>biennial</a:t>
            </a:r>
            <a:r>
              <a:rPr lang="en-US">
                <a:cs typeface="Calibri"/>
              </a:rPr>
              <a:t> planning work program</a:t>
            </a:r>
          </a:p>
          <a:p>
            <a:r>
              <a:rPr lang="en-US">
                <a:cs typeface="Calibri"/>
              </a:rPr>
              <a:t>Includes tasks for 2 years </a:t>
            </a:r>
          </a:p>
          <a:p>
            <a:r>
              <a:rPr lang="en-US">
                <a:cs typeface="Calibri"/>
              </a:rPr>
              <a:t>Identifies MPO's: </a:t>
            </a:r>
          </a:p>
        </p:txBody>
      </p:sp>
      <p:sp>
        <p:nvSpPr>
          <p:cNvPr id="4" name="Slide Number Placeholder 3">
            <a:extLst>
              <a:ext uri="{FF2B5EF4-FFF2-40B4-BE49-F238E27FC236}">
                <a16:creationId xmlns:a16="http://schemas.microsoft.com/office/drawing/2014/main" id="{4CBB2C75-E1A2-23F1-C078-14C7E31B8FDB}"/>
              </a:ext>
            </a:extLst>
          </p:cNvPr>
          <p:cNvSpPr>
            <a:spLocks noGrp="1"/>
          </p:cNvSpPr>
          <p:nvPr>
            <p:ph type="sldNum" sz="quarter" idx="12"/>
          </p:nvPr>
        </p:nvSpPr>
        <p:spPr/>
        <p:txBody>
          <a:bodyPr/>
          <a:lstStyle/>
          <a:p>
            <a:fld id="{840CE578-6964-40BE-83D3-BE9D90C51816}" type="slidenum">
              <a:rPr lang="en-US" smtClean="0"/>
              <a:pPr/>
              <a:t>3</a:t>
            </a:fld>
            <a:endParaRPr lang="en-US"/>
          </a:p>
        </p:txBody>
      </p:sp>
      <p:sp>
        <p:nvSpPr>
          <p:cNvPr id="7" name="Rectangle: Rounded Corners 6">
            <a:extLst>
              <a:ext uri="{FF2B5EF4-FFF2-40B4-BE49-F238E27FC236}">
                <a16:creationId xmlns:a16="http://schemas.microsoft.com/office/drawing/2014/main" id="{FD2F1087-81F6-422D-985A-A1CA82BF712C}"/>
              </a:ext>
            </a:extLst>
          </p:cNvPr>
          <p:cNvSpPr/>
          <p:nvPr/>
        </p:nvSpPr>
        <p:spPr>
          <a:xfrm>
            <a:off x="8247303" y="1967529"/>
            <a:ext cx="3234158" cy="3234158"/>
          </a:xfrm>
          <a:prstGeom prst="roundRect">
            <a:avLst/>
          </a:prstGeom>
          <a:solidFill>
            <a:srgbClr val="EEF5D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CDD183B3-1C6A-4590-82CB-AADB14821EFD}"/>
              </a:ext>
            </a:extLst>
          </p:cNvPr>
          <p:cNvGrpSpPr/>
          <p:nvPr/>
        </p:nvGrpSpPr>
        <p:grpSpPr>
          <a:xfrm>
            <a:off x="8429917" y="1903266"/>
            <a:ext cx="2868930" cy="2993997"/>
            <a:chOff x="7510510" y="2178290"/>
            <a:chExt cx="2868930" cy="2993997"/>
          </a:xfrm>
        </p:grpSpPr>
        <p:sp>
          <p:nvSpPr>
            <p:cNvPr id="8" name="TextBox 7">
              <a:extLst>
                <a:ext uri="{FF2B5EF4-FFF2-40B4-BE49-F238E27FC236}">
                  <a16:creationId xmlns:a16="http://schemas.microsoft.com/office/drawing/2014/main" id="{C60171B7-8168-4672-95A5-2372DFD0BEBD}"/>
                </a:ext>
              </a:extLst>
            </p:cNvPr>
            <p:cNvSpPr txBox="1"/>
            <p:nvPr/>
          </p:nvSpPr>
          <p:spPr>
            <a:xfrm>
              <a:off x="7931399" y="2178290"/>
              <a:ext cx="2034540" cy="2400657"/>
            </a:xfrm>
            <a:prstGeom prst="rect">
              <a:avLst/>
            </a:prstGeom>
            <a:noFill/>
          </p:spPr>
          <p:txBody>
            <a:bodyPr wrap="square" rtlCol="0">
              <a:spAutoFit/>
            </a:bodyPr>
            <a:lstStyle/>
            <a:p>
              <a:pPr algn="ctr"/>
              <a:r>
                <a:rPr lang="en-US" sz="15000" b="1">
                  <a:solidFill>
                    <a:srgbClr val="065A66"/>
                  </a:solidFill>
                  <a:latin typeface="Arial" panose="020B0604020202020204" pitchFamily="34" charset="0"/>
                  <a:cs typeface="Arial" panose="020B0604020202020204" pitchFamily="34" charset="0"/>
                </a:rPr>
                <a:t>2</a:t>
              </a:r>
            </a:p>
          </p:txBody>
        </p:sp>
        <p:sp>
          <p:nvSpPr>
            <p:cNvPr id="9" name="TextBox 8">
              <a:extLst>
                <a:ext uri="{FF2B5EF4-FFF2-40B4-BE49-F238E27FC236}">
                  <a16:creationId xmlns:a16="http://schemas.microsoft.com/office/drawing/2014/main" id="{A97BB6B0-818E-421B-9486-BF517240EA6B}"/>
                </a:ext>
              </a:extLst>
            </p:cNvPr>
            <p:cNvSpPr txBox="1"/>
            <p:nvPr/>
          </p:nvSpPr>
          <p:spPr>
            <a:xfrm>
              <a:off x="7660063" y="3286285"/>
              <a:ext cx="774379" cy="369332"/>
            </a:xfrm>
            <a:prstGeom prst="rect">
              <a:avLst/>
            </a:prstGeom>
            <a:noFill/>
          </p:spPr>
          <p:txBody>
            <a:bodyPr wrap="none" rtlCol="0">
              <a:spAutoFit/>
            </a:bodyPr>
            <a:lstStyle/>
            <a:p>
              <a:r>
                <a:rPr lang="en-US">
                  <a:solidFill>
                    <a:srgbClr val="065A66"/>
                  </a:solidFill>
                </a:rPr>
                <a:t>EVERY</a:t>
              </a:r>
            </a:p>
          </p:txBody>
        </p:sp>
        <p:sp>
          <p:nvSpPr>
            <p:cNvPr id="10" name="TextBox 9">
              <a:extLst>
                <a:ext uri="{FF2B5EF4-FFF2-40B4-BE49-F238E27FC236}">
                  <a16:creationId xmlns:a16="http://schemas.microsoft.com/office/drawing/2014/main" id="{F4E6DDC7-714C-4DB9-BF9C-817713C8B95F}"/>
                </a:ext>
              </a:extLst>
            </p:cNvPr>
            <p:cNvSpPr txBox="1"/>
            <p:nvPr/>
          </p:nvSpPr>
          <p:spPr>
            <a:xfrm>
              <a:off x="7510510" y="4064291"/>
              <a:ext cx="2868930" cy="1107996"/>
            </a:xfrm>
            <a:prstGeom prst="rect">
              <a:avLst/>
            </a:prstGeom>
            <a:noFill/>
          </p:spPr>
          <p:txBody>
            <a:bodyPr wrap="square" rtlCol="0">
              <a:spAutoFit/>
            </a:bodyPr>
            <a:lstStyle/>
            <a:p>
              <a:pPr algn="ctr"/>
              <a:r>
                <a:rPr lang="en-US" sz="6600">
                  <a:solidFill>
                    <a:srgbClr val="065A66"/>
                  </a:solidFill>
                </a:rPr>
                <a:t>YEARS</a:t>
              </a:r>
            </a:p>
          </p:txBody>
        </p:sp>
      </p:grpSp>
      <p:grpSp>
        <p:nvGrpSpPr>
          <p:cNvPr id="30" name="Group 29">
            <a:extLst>
              <a:ext uri="{FF2B5EF4-FFF2-40B4-BE49-F238E27FC236}">
                <a16:creationId xmlns:a16="http://schemas.microsoft.com/office/drawing/2014/main" id="{CD02F2EA-001E-46A8-B0FE-00C7890A414E}"/>
              </a:ext>
            </a:extLst>
          </p:cNvPr>
          <p:cNvGrpSpPr/>
          <p:nvPr/>
        </p:nvGrpSpPr>
        <p:grpSpPr>
          <a:xfrm>
            <a:off x="1169523" y="3257930"/>
            <a:ext cx="3451166" cy="937041"/>
            <a:chOff x="1021349" y="3229534"/>
            <a:chExt cx="3451166" cy="937041"/>
          </a:xfrm>
        </p:grpSpPr>
        <p:sp>
          <p:nvSpPr>
            <p:cNvPr id="23" name="Rectangle 22">
              <a:extLst>
                <a:ext uri="{FF2B5EF4-FFF2-40B4-BE49-F238E27FC236}">
                  <a16:creationId xmlns:a16="http://schemas.microsoft.com/office/drawing/2014/main" id="{CBD82D2B-E267-4D6F-A1D3-0E2D830C2483}"/>
                </a:ext>
              </a:extLst>
            </p:cNvPr>
            <p:cNvSpPr/>
            <p:nvPr/>
          </p:nvSpPr>
          <p:spPr>
            <a:xfrm>
              <a:off x="1021349" y="3479275"/>
              <a:ext cx="2910571" cy="437559"/>
            </a:xfrm>
            <a:prstGeom prst="rect">
              <a:avLst/>
            </a:prstGeom>
            <a:solidFill>
              <a:srgbClr val="065A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a:cs typeface="Calibri"/>
                </a:rPr>
                <a:t>Future activities </a:t>
              </a:r>
            </a:p>
          </p:txBody>
        </p:sp>
        <p:sp>
          <p:nvSpPr>
            <p:cNvPr id="24" name="Oval 23">
              <a:extLst>
                <a:ext uri="{FF2B5EF4-FFF2-40B4-BE49-F238E27FC236}">
                  <a16:creationId xmlns:a16="http://schemas.microsoft.com/office/drawing/2014/main" id="{BDF71F6D-2BB6-4FF0-B26B-E5CF0A5E6FC8}"/>
                </a:ext>
              </a:extLst>
            </p:cNvPr>
            <p:cNvSpPr/>
            <p:nvPr/>
          </p:nvSpPr>
          <p:spPr>
            <a:xfrm>
              <a:off x="3535474" y="3229534"/>
              <a:ext cx="937041" cy="937041"/>
            </a:xfrm>
            <a:prstGeom prst="ellipse">
              <a:avLst/>
            </a:prstGeom>
            <a:solidFill>
              <a:srgbClr val="B3D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Basic Shapes outline">
              <a:extLst>
                <a:ext uri="{FF2B5EF4-FFF2-40B4-BE49-F238E27FC236}">
                  <a16:creationId xmlns:a16="http://schemas.microsoft.com/office/drawing/2014/main" id="{DD8ADD42-B0ED-4F57-82F8-F7150F739D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3259" y="3335533"/>
              <a:ext cx="743119" cy="743119"/>
            </a:xfrm>
            <a:prstGeom prst="rect">
              <a:avLst/>
            </a:prstGeom>
          </p:spPr>
        </p:pic>
      </p:grpSp>
      <p:grpSp>
        <p:nvGrpSpPr>
          <p:cNvPr id="31" name="Group 30">
            <a:extLst>
              <a:ext uri="{FF2B5EF4-FFF2-40B4-BE49-F238E27FC236}">
                <a16:creationId xmlns:a16="http://schemas.microsoft.com/office/drawing/2014/main" id="{946761FD-977D-4853-A5D0-B42B43F6611D}"/>
              </a:ext>
            </a:extLst>
          </p:cNvPr>
          <p:cNvGrpSpPr/>
          <p:nvPr/>
        </p:nvGrpSpPr>
        <p:grpSpPr>
          <a:xfrm>
            <a:off x="1169523" y="4001719"/>
            <a:ext cx="4314012" cy="937041"/>
            <a:chOff x="1021349" y="3961893"/>
            <a:chExt cx="4314012" cy="937041"/>
          </a:xfrm>
        </p:grpSpPr>
        <p:sp>
          <p:nvSpPr>
            <p:cNvPr id="20" name="Rectangle 19">
              <a:extLst>
                <a:ext uri="{FF2B5EF4-FFF2-40B4-BE49-F238E27FC236}">
                  <a16:creationId xmlns:a16="http://schemas.microsoft.com/office/drawing/2014/main" id="{AE14641A-9662-46E6-A90A-E9845F9C5073}"/>
                </a:ext>
              </a:extLst>
            </p:cNvPr>
            <p:cNvSpPr/>
            <p:nvPr/>
          </p:nvSpPr>
          <p:spPr>
            <a:xfrm>
              <a:off x="1021349" y="4211634"/>
              <a:ext cx="3606424" cy="437559"/>
            </a:xfrm>
            <a:prstGeom prst="rect">
              <a:avLst/>
            </a:prstGeom>
            <a:solidFill>
              <a:srgbClr val="065A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a:cs typeface="Calibri"/>
                </a:rPr>
                <a:t>Deliverables </a:t>
              </a:r>
            </a:p>
          </p:txBody>
        </p:sp>
        <p:sp>
          <p:nvSpPr>
            <p:cNvPr id="27" name="Oval 26">
              <a:extLst>
                <a:ext uri="{FF2B5EF4-FFF2-40B4-BE49-F238E27FC236}">
                  <a16:creationId xmlns:a16="http://schemas.microsoft.com/office/drawing/2014/main" id="{233F7152-894E-4424-83F0-4AD1C0773954}"/>
                </a:ext>
              </a:extLst>
            </p:cNvPr>
            <p:cNvSpPr/>
            <p:nvPr/>
          </p:nvSpPr>
          <p:spPr>
            <a:xfrm>
              <a:off x="4398320" y="3961893"/>
              <a:ext cx="937041" cy="937041"/>
            </a:xfrm>
            <a:prstGeom prst="ellipse">
              <a:avLst/>
            </a:prstGeom>
            <a:solidFill>
              <a:srgbClr val="B3D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hecklist outline">
              <a:extLst>
                <a:ext uri="{FF2B5EF4-FFF2-40B4-BE49-F238E27FC236}">
                  <a16:creationId xmlns:a16="http://schemas.microsoft.com/office/drawing/2014/main" id="{504F89F8-9CB4-4BB6-8457-B40FF58789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01843" y="4058480"/>
              <a:ext cx="770553" cy="770553"/>
            </a:xfrm>
            <a:prstGeom prst="rect">
              <a:avLst/>
            </a:prstGeom>
          </p:spPr>
        </p:pic>
      </p:grpSp>
      <p:grpSp>
        <p:nvGrpSpPr>
          <p:cNvPr id="33" name="Group 32">
            <a:extLst>
              <a:ext uri="{FF2B5EF4-FFF2-40B4-BE49-F238E27FC236}">
                <a16:creationId xmlns:a16="http://schemas.microsoft.com/office/drawing/2014/main" id="{48BD512B-BB0A-40EE-8E5C-B5F0C012675F}"/>
              </a:ext>
            </a:extLst>
          </p:cNvPr>
          <p:cNvGrpSpPr/>
          <p:nvPr/>
        </p:nvGrpSpPr>
        <p:grpSpPr>
          <a:xfrm>
            <a:off x="1169522" y="5518264"/>
            <a:ext cx="5934979" cy="937041"/>
            <a:chOff x="1021348" y="5489868"/>
            <a:chExt cx="5934979" cy="937041"/>
          </a:xfrm>
        </p:grpSpPr>
        <p:sp>
          <p:nvSpPr>
            <p:cNvPr id="21" name="Rectangle 20">
              <a:extLst>
                <a:ext uri="{FF2B5EF4-FFF2-40B4-BE49-F238E27FC236}">
                  <a16:creationId xmlns:a16="http://schemas.microsoft.com/office/drawing/2014/main" id="{492CD34F-A019-4EF8-B18B-E5C584B34364}"/>
                </a:ext>
              </a:extLst>
            </p:cNvPr>
            <p:cNvSpPr/>
            <p:nvPr/>
          </p:nvSpPr>
          <p:spPr>
            <a:xfrm>
              <a:off x="1021348" y="5755831"/>
              <a:ext cx="5276581" cy="437559"/>
            </a:xfrm>
            <a:prstGeom prst="rect">
              <a:avLst/>
            </a:prstGeom>
            <a:solidFill>
              <a:srgbClr val="065A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a:cs typeface="Calibri"/>
                </a:rPr>
                <a:t>Schedule</a:t>
              </a:r>
            </a:p>
          </p:txBody>
        </p:sp>
        <p:sp>
          <p:nvSpPr>
            <p:cNvPr id="29" name="Oval 28">
              <a:extLst>
                <a:ext uri="{FF2B5EF4-FFF2-40B4-BE49-F238E27FC236}">
                  <a16:creationId xmlns:a16="http://schemas.microsoft.com/office/drawing/2014/main" id="{4F3B0DF4-6DC3-4F24-AD30-CDC64B8E5C9B}"/>
                </a:ext>
              </a:extLst>
            </p:cNvPr>
            <p:cNvSpPr/>
            <p:nvPr/>
          </p:nvSpPr>
          <p:spPr>
            <a:xfrm>
              <a:off x="6019286" y="5489868"/>
              <a:ext cx="937041" cy="937041"/>
            </a:xfrm>
            <a:prstGeom prst="ellipse">
              <a:avLst/>
            </a:prstGeom>
            <a:solidFill>
              <a:srgbClr val="B3D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Daily calendar outline">
              <a:extLst>
                <a:ext uri="{FF2B5EF4-FFF2-40B4-BE49-F238E27FC236}">
                  <a16:creationId xmlns:a16="http://schemas.microsoft.com/office/drawing/2014/main" id="{CC296CC4-73F2-46A1-8503-B8BC271058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10674" y="5567268"/>
              <a:ext cx="754261" cy="754261"/>
            </a:xfrm>
            <a:prstGeom prst="rect">
              <a:avLst/>
            </a:prstGeom>
          </p:spPr>
        </p:pic>
      </p:grpSp>
      <p:grpSp>
        <p:nvGrpSpPr>
          <p:cNvPr id="32" name="Group 31">
            <a:extLst>
              <a:ext uri="{FF2B5EF4-FFF2-40B4-BE49-F238E27FC236}">
                <a16:creationId xmlns:a16="http://schemas.microsoft.com/office/drawing/2014/main" id="{E3DC9237-B201-460E-BB8D-3EEAC79D236D}"/>
              </a:ext>
            </a:extLst>
          </p:cNvPr>
          <p:cNvGrpSpPr/>
          <p:nvPr/>
        </p:nvGrpSpPr>
        <p:grpSpPr>
          <a:xfrm>
            <a:off x="1185944" y="4791900"/>
            <a:ext cx="5062378" cy="937041"/>
            <a:chOff x="1037770" y="4740644"/>
            <a:chExt cx="5062378" cy="937041"/>
          </a:xfrm>
        </p:grpSpPr>
        <p:sp>
          <p:nvSpPr>
            <p:cNvPr id="22" name="Rectangle 21">
              <a:extLst>
                <a:ext uri="{FF2B5EF4-FFF2-40B4-BE49-F238E27FC236}">
                  <a16:creationId xmlns:a16="http://schemas.microsoft.com/office/drawing/2014/main" id="{40C4E352-E0AC-4AC9-A6B7-508B54843FD0}"/>
                </a:ext>
              </a:extLst>
            </p:cNvPr>
            <p:cNvSpPr/>
            <p:nvPr/>
          </p:nvSpPr>
          <p:spPr>
            <a:xfrm>
              <a:off x="1037770" y="4990385"/>
              <a:ext cx="4372716" cy="437559"/>
            </a:xfrm>
            <a:prstGeom prst="rect">
              <a:avLst/>
            </a:prstGeom>
            <a:solidFill>
              <a:srgbClr val="065A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a:cs typeface="Calibri"/>
                </a:rPr>
                <a:t>Budget and funding sources  </a:t>
              </a:r>
            </a:p>
          </p:txBody>
        </p:sp>
        <p:sp>
          <p:nvSpPr>
            <p:cNvPr id="28" name="Oval 27">
              <a:extLst>
                <a:ext uri="{FF2B5EF4-FFF2-40B4-BE49-F238E27FC236}">
                  <a16:creationId xmlns:a16="http://schemas.microsoft.com/office/drawing/2014/main" id="{349CE309-3420-4E83-98E9-C81BD121E5BF}"/>
                </a:ext>
              </a:extLst>
            </p:cNvPr>
            <p:cNvSpPr/>
            <p:nvPr/>
          </p:nvSpPr>
          <p:spPr>
            <a:xfrm>
              <a:off x="5163107" y="4740644"/>
              <a:ext cx="937041" cy="937041"/>
            </a:xfrm>
            <a:prstGeom prst="ellipse">
              <a:avLst/>
            </a:prstGeom>
            <a:solidFill>
              <a:srgbClr val="B3D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Tax outline">
              <a:extLst>
                <a:ext uri="{FF2B5EF4-FFF2-40B4-BE49-F238E27FC236}">
                  <a16:creationId xmlns:a16="http://schemas.microsoft.com/office/drawing/2014/main" id="{4BD220BA-B5FC-4B86-8874-F967EBF762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76285" y="4844469"/>
              <a:ext cx="713979" cy="713979"/>
            </a:xfrm>
            <a:prstGeom prst="rect">
              <a:avLst/>
            </a:prstGeom>
          </p:spPr>
        </p:pic>
      </p:grpSp>
      <p:pic>
        <p:nvPicPr>
          <p:cNvPr id="36" name="Picture 35">
            <a:extLst>
              <a:ext uri="{FF2B5EF4-FFF2-40B4-BE49-F238E27FC236}">
                <a16:creationId xmlns:a16="http://schemas.microsoft.com/office/drawing/2014/main" id="{12995888-7EA1-42CF-AFB2-CD7BED91EB89}"/>
              </a:ext>
            </a:extLst>
          </p:cNvPr>
          <p:cNvPicPr>
            <a:picLocks noChangeAspect="1"/>
          </p:cNvPicPr>
          <p:nvPr/>
        </p:nvPicPr>
        <p:blipFill rotWithShape="1">
          <a:blip r:embed="rId11">
            <a:extLst>
              <a:ext uri="{28A0092B-C50C-407E-A947-70E740481C1C}">
                <a14:useLocalDpi xmlns:a14="http://schemas.microsoft.com/office/drawing/2010/main" val="0"/>
              </a:ext>
            </a:extLst>
          </a:blip>
          <a:srcRect l="73240" t="66415"/>
          <a:stretch/>
        </p:blipFill>
        <p:spPr>
          <a:xfrm>
            <a:off x="8936965" y="4554747"/>
            <a:ext cx="3261823" cy="2303252"/>
          </a:xfrm>
          <a:prstGeom prst="rect">
            <a:avLst/>
          </a:prstGeom>
        </p:spPr>
      </p:pic>
    </p:spTree>
    <p:extLst>
      <p:ext uri="{BB962C8B-B14F-4D97-AF65-F5344CB8AC3E}">
        <p14:creationId xmlns:p14="http://schemas.microsoft.com/office/powerpoint/2010/main" val="2560701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66C6-D253-2D74-6F27-F9B72C738999}"/>
              </a:ext>
            </a:extLst>
          </p:cNvPr>
          <p:cNvSpPr>
            <a:spLocks noGrp="1"/>
          </p:cNvSpPr>
          <p:nvPr>
            <p:ph type="title"/>
          </p:nvPr>
        </p:nvSpPr>
        <p:spPr/>
        <p:txBody>
          <a:bodyPr/>
          <a:lstStyle/>
          <a:p>
            <a:r>
              <a:rPr lang="en-US"/>
              <a:t>UPWP Content</a:t>
            </a:r>
          </a:p>
        </p:txBody>
      </p:sp>
      <p:graphicFrame>
        <p:nvGraphicFramePr>
          <p:cNvPr id="5" name="Content Placeholder 4">
            <a:extLst>
              <a:ext uri="{FF2B5EF4-FFF2-40B4-BE49-F238E27FC236}">
                <a16:creationId xmlns:a16="http://schemas.microsoft.com/office/drawing/2014/main" id="{D903EBCC-214F-3F64-1103-645921B5F6A6}"/>
              </a:ext>
            </a:extLst>
          </p:cNvPr>
          <p:cNvGraphicFramePr>
            <a:graphicFrameLocks noGrp="1"/>
          </p:cNvGraphicFramePr>
          <p:nvPr>
            <p:ph idx="1"/>
            <p:extLst>
              <p:ext uri="{D42A27DB-BD31-4B8C-83A1-F6EECF244321}">
                <p14:modId xmlns:p14="http://schemas.microsoft.com/office/powerpoint/2010/main" val="3778809172"/>
              </p:ext>
            </p:extLst>
          </p:nvPr>
        </p:nvGraphicFramePr>
        <p:xfrm>
          <a:off x="838200" y="1346653"/>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4D5F115-2D12-9276-2712-9752994A0BD7}"/>
              </a:ext>
            </a:extLst>
          </p:cNvPr>
          <p:cNvSpPr>
            <a:spLocks noGrp="1"/>
          </p:cNvSpPr>
          <p:nvPr>
            <p:ph type="sldNum" sz="quarter" idx="12"/>
          </p:nvPr>
        </p:nvSpPr>
        <p:spPr/>
        <p:txBody>
          <a:bodyPr/>
          <a:lstStyle/>
          <a:p>
            <a:fld id="{840CE578-6964-40BE-83D3-BE9D90C51816}" type="slidenum">
              <a:rPr lang="en-US" smtClean="0"/>
              <a:pPr/>
              <a:t>4</a:t>
            </a:fld>
            <a:endParaRPr lang="en-US"/>
          </a:p>
        </p:txBody>
      </p:sp>
    </p:spTree>
    <p:extLst>
      <p:ext uri="{BB962C8B-B14F-4D97-AF65-F5344CB8AC3E}">
        <p14:creationId xmlns:p14="http://schemas.microsoft.com/office/powerpoint/2010/main" val="757427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462562-8EF7-4B9F-8D29-287B6C9B1ED6}"/>
              </a:ext>
            </a:extLst>
          </p:cNvPr>
          <p:cNvSpPr/>
          <p:nvPr/>
        </p:nvSpPr>
        <p:spPr>
          <a:xfrm>
            <a:off x="-28504" y="2103119"/>
            <a:ext cx="12220504" cy="32202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D620E39-22ED-4363-8B94-0CAAE459E35C}"/>
              </a:ext>
            </a:extLst>
          </p:cNvPr>
          <p:cNvSpPr/>
          <p:nvPr/>
        </p:nvSpPr>
        <p:spPr>
          <a:xfrm>
            <a:off x="8465500" y="2103119"/>
            <a:ext cx="3220217" cy="3220217"/>
          </a:xfrm>
          <a:prstGeom prst="ellipse">
            <a:avLst/>
          </a:prstGeom>
          <a:solidFill>
            <a:srgbClr val="EEF5D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D771-B418-CCA2-289B-63AC1C0683BB}"/>
              </a:ext>
            </a:extLst>
          </p:cNvPr>
          <p:cNvSpPr>
            <a:spLocks noGrp="1"/>
          </p:cNvSpPr>
          <p:nvPr>
            <p:ph type="title"/>
          </p:nvPr>
        </p:nvSpPr>
        <p:spPr/>
        <p:txBody>
          <a:bodyPr/>
          <a:lstStyle/>
          <a:p>
            <a:r>
              <a:rPr lang="en-US" dirty="0">
                <a:cs typeface="Calibri Light"/>
              </a:rPr>
              <a:t>Unified Planning Work Program (UPWP) </a:t>
            </a:r>
            <a:r>
              <a:rPr lang="en-US" b="1" dirty="0">
                <a:cs typeface="Calibri Light"/>
              </a:rPr>
              <a:t>Budget Table</a:t>
            </a:r>
            <a:r>
              <a:rPr lang="en-US" dirty="0">
                <a:cs typeface="Calibri Light"/>
              </a:rPr>
              <a:t> </a:t>
            </a:r>
            <a:endParaRPr lang="en-US" dirty="0"/>
          </a:p>
        </p:txBody>
      </p:sp>
      <p:sp>
        <p:nvSpPr>
          <p:cNvPr id="3" name="Content Placeholder 2">
            <a:extLst>
              <a:ext uri="{FF2B5EF4-FFF2-40B4-BE49-F238E27FC236}">
                <a16:creationId xmlns:a16="http://schemas.microsoft.com/office/drawing/2014/main" id="{1C3C02E0-BAED-158D-6449-917E87036192}"/>
              </a:ext>
            </a:extLst>
          </p:cNvPr>
          <p:cNvSpPr>
            <a:spLocks noGrp="1"/>
          </p:cNvSpPr>
          <p:nvPr>
            <p:ph idx="1"/>
          </p:nvPr>
        </p:nvSpPr>
        <p:spPr>
          <a:xfrm>
            <a:off x="132803" y="2284476"/>
            <a:ext cx="6410899" cy="2857502"/>
          </a:xfrm>
        </p:spPr>
        <p:txBody>
          <a:bodyPr vert="horz" lIns="91440" tIns="45720" rIns="91440" bIns="45720" rtlCol="0" anchor="t">
            <a:normAutofit/>
          </a:bodyPr>
          <a:lstStyle/>
          <a:p>
            <a:pPr>
              <a:spcBef>
                <a:spcPts val="0"/>
              </a:spcBef>
            </a:pPr>
            <a:r>
              <a:rPr lang="en-US" dirty="0">
                <a:cs typeface="Calibri"/>
              </a:rPr>
              <a:t>MPOs, FDOT, &amp; federal </a:t>
            </a:r>
            <a:br>
              <a:rPr lang="en-US" dirty="0">
                <a:cs typeface="Calibri"/>
              </a:rPr>
            </a:br>
            <a:r>
              <a:rPr lang="en-US" dirty="0">
                <a:cs typeface="Calibri"/>
              </a:rPr>
              <a:t>partners developed </a:t>
            </a:r>
            <a:br>
              <a:rPr lang="en-US" dirty="0">
                <a:cs typeface="Calibri"/>
              </a:rPr>
            </a:br>
            <a:r>
              <a:rPr lang="en-US" dirty="0">
                <a:cs typeface="Calibri"/>
              </a:rPr>
              <a:t>statewide template</a:t>
            </a:r>
            <a:endParaRPr lang="en-US" dirty="0"/>
          </a:p>
          <a:p>
            <a:pPr>
              <a:lnSpc>
                <a:spcPct val="200000"/>
              </a:lnSpc>
              <a:spcBef>
                <a:spcPts val="0"/>
              </a:spcBef>
            </a:pPr>
            <a:r>
              <a:rPr lang="en-US" dirty="0">
                <a:cs typeface="Calibri"/>
              </a:rPr>
              <a:t>Implemented with UPWP cycle</a:t>
            </a:r>
          </a:p>
          <a:p>
            <a:pPr>
              <a:lnSpc>
                <a:spcPct val="200000"/>
              </a:lnSpc>
              <a:spcBef>
                <a:spcPts val="0"/>
              </a:spcBef>
            </a:pPr>
            <a:r>
              <a:rPr lang="en-US" dirty="0">
                <a:cs typeface="Calibri"/>
              </a:rPr>
              <a:t>Incorporates prior year de-obligations</a:t>
            </a:r>
          </a:p>
        </p:txBody>
      </p:sp>
      <p:sp>
        <p:nvSpPr>
          <p:cNvPr id="4" name="Slide Number Placeholder 3">
            <a:extLst>
              <a:ext uri="{FF2B5EF4-FFF2-40B4-BE49-F238E27FC236}">
                <a16:creationId xmlns:a16="http://schemas.microsoft.com/office/drawing/2014/main" id="{4CBB2C75-E1A2-23F1-C078-14C7E31B8FDB}"/>
              </a:ext>
            </a:extLst>
          </p:cNvPr>
          <p:cNvSpPr>
            <a:spLocks noGrp="1"/>
          </p:cNvSpPr>
          <p:nvPr>
            <p:ph type="sldNum" sz="quarter" idx="12"/>
          </p:nvPr>
        </p:nvSpPr>
        <p:spPr/>
        <p:txBody>
          <a:bodyPr/>
          <a:lstStyle/>
          <a:p>
            <a:fld id="{840CE578-6964-40BE-83D3-BE9D90C51816}" type="slidenum">
              <a:rPr lang="en-US" smtClean="0"/>
              <a:pPr/>
              <a:t>5</a:t>
            </a:fld>
            <a:endParaRPr lang="en-US"/>
          </a:p>
        </p:txBody>
      </p:sp>
      <p:graphicFrame>
        <p:nvGraphicFramePr>
          <p:cNvPr id="5" name="Diagram 4">
            <a:extLst>
              <a:ext uri="{FF2B5EF4-FFF2-40B4-BE49-F238E27FC236}">
                <a16:creationId xmlns:a16="http://schemas.microsoft.com/office/drawing/2014/main" id="{C145B602-C390-4E3E-82EB-162F74114FE6}"/>
              </a:ext>
            </a:extLst>
          </p:cNvPr>
          <p:cNvGraphicFramePr/>
          <p:nvPr>
            <p:extLst>
              <p:ext uri="{D42A27DB-BD31-4B8C-83A1-F6EECF244321}">
                <p14:modId xmlns:p14="http://schemas.microsoft.com/office/powerpoint/2010/main" val="2993854883"/>
              </p:ext>
            </p:extLst>
          </p:nvPr>
        </p:nvGraphicFramePr>
        <p:xfrm>
          <a:off x="5838305" y="1690688"/>
          <a:ext cx="6105698" cy="4070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24EB181-6380-BF74-1CEE-54F21440C0B0}"/>
              </a:ext>
            </a:extLst>
          </p:cNvPr>
          <p:cNvSpPr txBox="1"/>
          <p:nvPr/>
        </p:nvSpPr>
        <p:spPr>
          <a:xfrm>
            <a:off x="157162" y="5958086"/>
            <a:ext cx="920400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606C"/>
                </a:solidFill>
                <a:effectLst/>
                <a:uLnTx/>
                <a:uFillTx/>
                <a:latin typeface="Segoe UI" panose="020B0502040204020203" pitchFamily="34" charset="0"/>
                <a:ea typeface="+mn-ea"/>
                <a:cs typeface="+mn-cs"/>
              </a:rPr>
              <a:t>The UPWP Template is available on the </a:t>
            </a:r>
            <a:r>
              <a:rPr kumimoji="0" lang="en-US" sz="1800" b="1" i="0" u="none" strike="noStrike" kern="1200" cap="none" spc="0" normalizeH="0" baseline="0" noProof="0" dirty="0">
                <a:ln>
                  <a:noFill/>
                </a:ln>
                <a:solidFill>
                  <a:srgbClr val="0F606C"/>
                </a:solidFill>
                <a:effectLst/>
                <a:uLnTx/>
                <a:uFillTx/>
                <a:latin typeface="Segoe UI" panose="020B0502040204020203" pitchFamily="34" charset="0"/>
                <a:ea typeface="+mn-ea"/>
                <a:cs typeface="+mn-cs"/>
                <a:hlinkClick r:id="rId8"/>
              </a:rPr>
              <a:t>MPO Partner Site</a:t>
            </a:r>
            <a:endParaRPr kumimoji="0" lang="en-US" sz="1800" b="1" i="0" u="none" strike="noStrike" kern="1200" cap="none" spc="0" normalizeH="0" baseline="0" noProof="0" dirty="0">
              <a:ln>
                <a:noFill/>
              </a:ln>
              <a:solidFill>
                <a:srgbClr val="0F606C"/>
              </a:solidFill>
              <a:effectLst/>
              <a:uLnTx/>
              <a:uFillTx/>
              <a:latin typeface="Segoe UI" panose="020B0502040204020203" pitchFamily="34" charset="0"/>
              <a:ea typeface="+mn-ea"/>
              <a:cs typeface="+mn-cs"/>
            </a:endParaRPr>
          </a:p>
        </p:txBody>
      </p:sp>
      <p:cxnSp>
        <p:nvCxnSpPr>
          <p:cNvPr id="8" name="Straight Connector 7">
            <a:extLst>
              <a:ext uri="{FF2B5EF4-FFF2-40B4-BE49-F238E27FC236}">
                <a16:creationId xmlns:a16="http://schemas.microsoft.com/office/drawing/2014/main" id="{6C66B50D-FF67-445D-D258-D457A434968B}"/>
              </a:ext>
            </a:extLst>
          </p:cNvPr>
          <p:cNvCxnSpPr>
            <a:cxnSpLocks/>
          </p:cNvCxnSpPr>
          <p:nvPr/>
        </p:nvCxnSpPr>
        <p:spPr>
          <a:xfrm>
            <a:off x="0" y="6389602"/>
            <a:ext cx="6400800" cy="0"/>
          </a:xfrm>
          <a:prstGeom prst="line">
            <a:avLst/>
          </a:prstGeom>
          <a:ln w="28575">
            <a:solidFill>
              <a:srgbClr val="B3D338"/>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AAB58C3-516A-8663-AFA5-09402965F2B2}"/>
              </a:ext>
            </a:extLst>
          </p:cNvPr>
          <p:cNvPicPr>
            <a:picLocks noChangeAspect="1"/>
          </p:cNvPicPr>
          <p:nvPr/>
        </p:nvPicPr>
        <p:blipFill>
          <a:blip r:embed="rId9"/>
          <a:stretch>
            <a:fillRect/>
          </a:stretch>
        </p:blipFill>
        <p:spPr>
          <a:xfrm>
            <a:off x="6400800" y="5958086"/>
            <a:ext cx="358653" cy="530783"/>
          </a:xfrm>
          <a:prstGeom prst="rect">
            <a:avLst/>
          </a:prstGeom>
        </p:spPr>
      </p:pic>
    </p:spTree>
    <p:extLst>
      <p:ext uri="{BB962C8B-B14F-4D97-AF65-F5344CB8AC3E}">
        <p14:creationId xmlns:p14="http://schemas.microsoft.com/office/powerpoint/2010/main" val="3213174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BFC034C-9B27-95D5-02BF-70454619EE4A}"/>
              </a:ext>
            </a:extLst>
          </p:cNvPr>
          <p:cNvSpPr/>
          <p:nvPr/>
        </p:nvSpPr>
        <p:spPr>
          <a:xfrm>
            <a:off x="965771" y="4288065"/>
            <a:ext cx="5054885" cy="1335640"/>
          </a:xfrm>
          <a:prstGeom prst="roundRect">
            <a:avLst/>
          </a:prstGeom>
          <a:solidFill>
            <a:srgbClr val="DEE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09E551-3DB3-4048-5192-E900A4B8DB1F}"/>
              </a:ext>
            </a:extLst>
          </p:cNvPr>
          <p:cNvSpPr>
            <a:spLocks noGrp="1"/>
          </p:cNvSpPr>
          <p:nvPr>
            <p:ph type="title"/>
          </p:nvPr>
        </p:nvSpPr>
        <p:spPr/>
        <p:txBody>
          <a:bodyPr/>
          <a:lstStyle/>
          <a:p>
            <a:r>
              <a:rPr lang="en-US"/>
              <a:t>Guide for Development</a:t>
            </a:r>
          </a:p>
        </p:txBody>
      </p:sp>
      <p:sp>
        <p:nvSpPr>
          <p:cNvPr id="3" name="Content Placeholder 2">
            <a:extLst>
              <a:ext uri="{FF2B5EF4-FFF2-40B4-BE49-F238E27FC236}">
                <a16:creationId xmlns:a16="http://schemas.microsoft.com/office/drawing/2014/main" id="{C5A238C0-E976-D779-F91D-DE1ED5AAE15B}"/>
              </a:ext>
            </a:extLst>
          </p:cNvPr>
          <p:cNvSpPr>
            <a:spLocks noGrp="1"/>
          </p:cNvSpPr>
          <p:nvPr>
            <p:ph idx="1"/>
          </p:nvPr>
        </p:nvSpPr>
        <p:spPr>
          <a:xfrm>
            <a:off x="838201" y="1825625"/>
            <a:ext cx="6322888" cy="4351338"/>
          </a:xfrm>
        </p:spPr>
        <p:txBody>
          <a:bodyPr/>
          <a:lstStyle/>
          <a:p>
            <a:r>
              <a:rPr lang="en-US" dirty="0"/>
              <a:t>Key components of the UPWP</a:t>
            </a:r>
          </a:p>
          <a:p>
            <a:r>
              <a:rPr lang="en-US" dirty="0"/>
              <a:t>Complying with Federal and State statutes</a:t>
            </a:r>
          </a:p>
          <a:p>
            <a:r>
              <a:rPr lang="en-US" dirty="0"/>
              <a:t>UPWP Revisions</a:t>
            </a:r>
          </a:p>
        </p:txBody>
      </p:sp>
      <p:sp>
        <p:nvSpPr>
          <p:cNvPr id="4" name="Slide Number Placeholder 3">
            <a:extLst>
              <a:ext uri="{FF2B5EF4-FFF2-40B4-BE49-F238E27FC236}">
                <a16:creationId xmlns:a16="http://schemas.microsoft.com/office/drawing/2014/main" id="{44B1D8EE-EE4B-E14E-EE8D-9932A09A8B8D}"/>
              </a:ext>
            </a:extLst>
          </p:cNvPr>
          <p:cNvSpPr>
            <a:spLocks noGrp="1"/>
          </p:cNvSpPr>
          <p:nvPr>
            <p:ph type="sldNum" sz="quarter" idx="12"/>
          </p:nvPr>
        </p:nvSpPr>
        <p:spPr/>
        <p:txBody>
          <a:bodyPr/>
          <a:lstStyle/>
          <a:p>
            <a:fld id="{840CE578-6964-40BE-83D3-BE9D90C51816}" type="slidenum">
              <a:rPr lang="en-US" smtClean="0"/>
              <a:pPr/>
              <a:t>6</a:t>
            </a:fld>
            <a:endParaRPr lang="en-US"/>
          </a:p>
        </p:txBody>
      </p:sp>
      <p:pic>
        <p:nvPicPr>
          <p:cNvPr id="6" name="Picture 5">
            <a:extLst>
              <a:ext uri="{FF2B5EF4-FFF2-40B4-BE49-F238E27FC236}">
                <a16:creationId xmlns:a16="http://schemas.microsoft.com/office/drawing/2014/main" id="{12FAB560-6ADA-B6E5-6CDB-655C70A956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35065" y="141559"/>
            <a:ext cx="4840927" cy="651194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92078EA-E323-D842-96F9-42619773A37C}"/>
              </a:ext>
            </a:extLst>
          </p:cNvPr>
          <p:cNvSpPr txBox="1"/>
          <p:nvPr/>
        </p:nvSpPr>
        <p:spPr>
          <a:xfrm>
            <a:off x="1174302" y="4632720"/>
            <a:ext cx="464087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606C"/>
                </a:solidFill>
                <a:effectLst/>
                <a:uLnTx/>
                <a:uFillTx/>
                <a:latin typeface="Segoe UI" panose="020B0502040204020203" pitchFamily="34" charset="0"/>
                <a:ea typeface="+mn-ea"/>
                <a:cs typeface="+mn-cs"/>
              </a:rPr>
              <a:t>The Guide for UPWP Development is available on the </a:t>
            </a:r>
            <a:r>
              <a:rPr kumimoji="0" lang="en-US" sz="1800" b="1" i="0" u="none" strike="noStrike" kern="1200" cap="none" spc="0" normalizeH="0" baseline="0" noProof="0" dirty="0">
                <a:ln>
                  <a:noFill/>
                </a:ln>
                <a:solidFill>
                  <a:srgbClr val="0F606C"/>
                </a:solidFill>
                <a:effectLst/>
                <a:uLnTx/>
                <a:uFillTx/>
                <a:latin typeface="Segoe UI" panose="020B0502040204020203" pitchFamily="34" charset="0"/>
                <a:ea typeface="+mn-ea"/>
                <a:cs typeface="+mn-cs"/>
                <a:hlinkClick r:id="rId4"/>
              </a:rPr>
              <a:t>MPO Partner Site</a:t>
            </a:r>
            <a:endParaRPr kumimoji="0" lang="en-US" sz="1800" b="1" i="0" u="none" strike="noStrike" kern="1200" cap="none" spc="0" normalizeH="0" baseline="0" noProof="0" dirty="0">
              <a:ln>
                <a:noFill/>
              </a:ln>
              <a:solidFill>
                <a:srgbClr val="0F606C"/>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663334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FCB8-4DEB-8FAB-FFC4-A65277B23163}"/>
              </a:ext>
            </a:extLst>
          </p:cNvPr>
          <p:cNvSpPr>
            <a:spLocks noGrp="1"/>
          </p:cNvSpPr>
          <p:nvPr>
            <p:ph type="title"/>
          </p:nvPr>
        </p:nvSpPr>
        <p:spPr>
          <a:xfrm>
            <a:off x="339046" y="2766218"/>
            <a:ext cx="4117979" cy="1325563"/>
          </a:xfrm>
        </p:spPr>
        <p:txBody>
          <a:bodyPr/>
          <a:lstStyle/>
          <a:p>
            <a:r>
              <a:rPr lang="en-US"/>
              <a:t>Sample Task Work Sheet</a:t>
            </a:r>
          </a:p>
        </p:txBody>
      </p:sp>
      <p:sp>
        <p:nvSpPr>
          <p:cNvPr id="4" name="Slide Number Placeholder 3">
            <a:extLst>
              <a:ext uri="{FF2B5EF4-FFF2-40B4-BE49-F238E27FC236}">
                <a16:creationId xmlns:a16="http://schemas.microsoft.com/office/drawing/2014/main" id="{41CA450B-574B-BA3A-7345-5B8FA374F253}"/>
              </a:ext>
            </a:extLst>
          </p:cNvPr>
          <p:cNvSpPr>
            <a:spLocks noGrp="1"/>
          </p:cNvSpPr>
          <p:nvPr>
            <p:ph type="sldNum" sz="quarter" idx="12"/>
          </p:nvPr>
        </p:nvSpPr>
        <p:spPr/>
        <p:txBody>
          <a:bodyPr/>
          <a:lstStyle/>
          <a:p>
            <a:fld id="{840CE578-6964-40BE-83D3-BE9D90C51816}" type="slidenum">
              <a:rPr lang="en-US" smtClean="0"/>
              <a:pPr/>
              <a:t>7</a:t>
            </a:fld>
            <a:endParaRPr lang="en-US"/>
          </a:p>
        </p:txBody>
      </p:sp>
      <p:pic>
        <p:nvPicPr>
          <p:cNvPr id="3" name="Picture 2">
            <a:extLst>
              <a:ext uri="{FF2B5EF4-FFF2-40B4-BE49-F238E27FC236}">
                <a16:creationId xmlns:a16="http://schemas.microsoft.com/office/drawing/2014/main" id="{0012D06F-51CC-6180-150B-D4BFA28C2DC2}"/>
              </a:ext>
            </a:extLst>
          </p:cNvPr>
          <p:cNvPicPr>
            <a:picLocks noChangeAspect="1"/>
          </p:cNvPicPr>
          <p:nvPr/>
        </p:nvPicPr>
        <p:blipFill rotWithShape="1">
          <a:blip r:embed="rId3"/>
          <a:srcRect l="39205" t="14583" r="50047" b="35038"/>
          <a:stretch/>
        </p:blipFill>
        <p:spPr bwMode="auto">
          <a:xfrm>
            <a:off x="6336639" y="0"/>
            <a:ext cx="5855361" cy="68613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9918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FCB8-4DEB-8FAB-FFC4-A65277B23163}"/>
              </a:ext>
            </a:extLst>
          </p:cNvPr>
          <p:cNvSpPr>
            <a:spLocks noGrp="1"/>
          </p:cNvSpPr>
          <p:nvPr>
            <p:ph type="title"/>
          </p:nvPr>
        </p:nvSpPr>
        <p:spPr>
          <a:xfrm>
            <a:off x="2716927" y="-71919"/>
            <a:ext cx="9227076" cy="1325563"/>
          </a:xfrm>
        </p:spPr>
        <p:txBody>
          <a:bodyPr/>
          <a:lstStyle/>
          <a:p>
            <a:r>
              <a:rPr lang="en-US"/>
              <a:t>Summary Budget Table Example</a:t>
            </a:r>
          </a:p>
        </p:txBody>
      </p:sp>
      <p:sp>
        <p:nvSpPr>
          <p:cNvPr id="4" name="Slide Number Placeholder 3">
            <a:extLst>
              <a:ext uri="{FF2B5EF4-FFF2-40B4-BE49-F238E27FC236}">
                <a16:creationId xmlns:a16="http://schemas.microsoft.com/office/drawing/2014/main" id="{41CA450B-574B-BA3A-7345-5B8FA374F253}"/>
              </a:ext>
            </a:extLst>
          </p:cNvPr>
          <p:cNvSpPr>
            <a:spLocks noGrp="1"/>
          </p:cNvSpPr>
          <p:nvPr>
            <p:ph type="sldNum" sz="quarter" idx="12"/>
          </p:nvPr>
        </p:nvSpPr>
        <p:spPr/>
        <p:txBody>
          <a:bodyPr/>
          <a:lstStyle/>
          <a:p>
            <a:fld id="{840CE578-6964-40BE-83D3-BE9D90C51816}" type="slidenum">
              <a:rPr lang="en-US" smtClean="0"/>
              <a:pPr/>
              <a:t>8</a:t>
            </a:fld>
            <a:endParaRPr lang="en-US"/>
          </a:p>
        </p:txBody>
      </p:sp>
      <p:pic>
        <p:nvPicPr>
          <p:cNvPr id="6" name="Picture 5">
            <a:extLst>
              <a:ext uri="{FF2B5EF4-FFF2-40B4-BE49-F238E27FC236}">
                <a16:creationId xmlns:a16="http://schemas.microsoft.com/office/drawing/2014/main" id="{BB0984C5-AA93-E6B4-59FF-82A78BEBC6ED}"/>
              </a:ext>
            </a:extLst>
          </p:cNvPr>
          <p:cNvPicPr>
            <a:picLocks noChangeAspect="1"/>
          </p:cNvPicPr>
          <p:nvPr/>
        </p:nvPicPr>
        <p:blipFill rotWithShape="1">
          <a:blip r:embed="rId3"/>
          <a:srcRect l="38541" t="17614" r="49337" b="45265"/>
          <a:stretch/>
        </p:blipFill>
        <p:spPr bwMode="auto">
          <a:xfrm>
            <a:off x="1427213" y="845796"/>
            <a:ext cx="7773590" cy="59516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32757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6655B-EEE7-B3F3-2409-3FA840A7B403}"/>
              </a:ext>
            </a:extLst>
          </p:cNvPr>
          <p:cNvSpPr>
            <a:spLocks noGrp="1"/>
          </p:cNvSpPr>
          <p:nvPr>
            <p:ph type="title"/>
          </p:nvPr>
        </p:nvSpPr>
        <p:spPr>
          <a:xfrm>
            <a:off x="2461517" y="0"/>
            <a:ext cx="10515600" cy="1325563"/>
          </a:xfrm>
        </p:spPr>
        <p:txBody>
          <a:bodyPr/>
          <a:lstStyle/>
          <a:p>
            <a:r>
              <a:rPr lang="en-US"/>
              <a:t>Funding Source Table Example</a:t>
            </a:r>
          </a:p>
        </p:txBody>
      </p:sp>
      <p:sp>
        <p:nvSpPr>
          <p:cNvPr id="4" name="Slide Number Placeholder 3">
            <a:extLst>
              <a:ext uri="{FF2B5EF4-FFF2-40B4-BE49-F238E27FC236}">
                <a16:creationId xmlns:a16="http://schemas.microsoft.com/office/drawing/2014/main" id="{23A49694-5DB4-743C-6D8E-C25FE3A37485}"/>
              </a:ext>
            </a:extLst>
          </p:cNvPr>
          <p:cNvSpPr>
            <a:spLocks noGrp="1"/>
          </p:cNvSpPr>
          <p:nvPr>
            <p:ph type="sldNum" sz="quarter" idx="12"/>
          </p:nvPr>
        </p:nvSpPr>
        <p:spPr/>
        <p:txBody>
          <a:bodyPr/>
          <a:lstStyle/>
          <a:p>
            <a:fld id="{840CE578-6964-40BE-83D3-BE9D90C51816}" type="slidenum">
              <a:rPr lang="en-US" smtClean="0"/>
              <a:pPr/>
              <a:t>9</a:t>
            </a:fld>
            <a:endParaRPr lang="en-US"/>
          </a:p>
        </p:txBody>
      </p:sp>
      <p:pic>
        <p:nvPicPr>
          <p:cNvPr id="3" name="Picture 2">
            <a:extLst>
              <a:ext uri="{FF2B5EF4-FFF2-40B4-BE49-F238E27FC236}">
                <a16:creationId xmlns:a16="http://schemas.microsoft.com/office/drawing/2014/main" id="{D8919C62-E2B5-38B8-EAA4-4408D19D6578}"/>
              </a:ext>
            </a:extLst>
          </p:cNvPr>
          <p:cNvPicPr>
            <a:picLocks noChangeAspect="1"/>
          </p:cNvPicPr>
          <p:nvPr/>
        </p:nvPicPr>
        <p:blipFill rotWithShape="1">
          <a:blip r:embed="rId2"/>
          <a:srcRect l="35890" t="7578" r="46733" b="40530"/>
          <a:stretch/>
        </p:blipFill>
        <p:spPr bwMode="auto">
          <a:xfrm>
            <a:off x="1132115" y="925505"/>
            <a:ext cx="7946570" cy="59324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56107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90d9232b-3ef6-462c-bf90-a33a2db08da6" ContentTypeId="0x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D019B7687B665C45B40F21657DB55315" ma:contentTypeVersion="7" ma:contentTypeDescription="Create a new document." ma:contentTypeScope="" ma:versionID="12be4a3a50a369a9040e85de9ac9d4b4">
  <xsd:schema xmlns:xsd="http://www.w3.org/2001/XMLSchema" xmlns:xs="http://www.w3.org/2001/XMLSchema" xmlns:p="http://schemas.microsoft.com/office/2006/metadata/properties" xmlns:ns2="82bee8c8-2ae8-4d1a-ac1a-617ac59eadb9" targetNamespace="http://schemas.microsoft.com/office/2006/metadata/properties" ma:root="true" ma:fieldsID="922cfbcb40b08797532a29d5fcc5653c" ns2:_="">
    <xsd:import namespace="82bee8c8-2ae8-4d1a-ac1a-617ac59eadb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bee8c8-2ae8-4d1a-ac1a-617ac59ead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2BAD61-7860-4799-9DD8-A0A41D274054}">
  <ds:schemaRefs>
    <ds:schemaRef ds:uri="http://schemas.microsoft.com/office/2006/documentManagement/types"/>
    <ds:schemaRef ds:uri="http://purl.org/dc/terms/"/>
    <ds:schemaRef ds:uri="http://purl.org/dc/dcmitype/"/>
    <ds:schemaRef ds:uri="ba704c32-1311-40a0-b101-ff6fed9d22ec"/>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d77f16a7-3e50-40ad-8394-7e00c2f8f412"/>
    <ds:schemaRef ds:uri="http://www.w3.org/XML/1998/namespace"/>
    <ds:schemaRef ds:uri="ba8b4007-76f0-4148-9587-690339aca69c"/>
    <ds:schemaRef ds:uri="b2b32941-b035-4fed-bea0-1626e13ff520"/>
  </ds:schemaRefs>
</ds:datastoreItem>
</file>

<file path=customXml/itemProps2.xml><?xml version="1.0" encoding="utf-8"?>
<ds:datastoreItem xmlns:ds="http://schemas.openxmlformats.org/officeDocument/2006/customXml" ds:itemID="{F24DA0C3-280F-4810-A00E-75F7D76E355F}">
  <ds:schemaRefs>
    <ds:schemaRef ds:uri="http://schemas.microsoft.com/sharepoint/v3/contenttype/forms"/>
  </ds:schemaRefs>
</ds:datastoreItem>
</file>

<file path=customXml/itemProps3.xml><?xml version="1.0" encoding="utf-8"?>
<ds:datastoreItem xmlns:ds="http://schemas.openxmlformats.org/officeDocument/2006/customXml" ds:itemID="{B8DB8D02-6731-4F1F-A232-55FF658D4071}">
  <ds:schemaRefs>
    <ds:schemaRef ds:uri="Microsoft.SharePoint.Taxonomy.ContentTypeSync"/>
  </ds:schemaRefs>
</ds:datastoreItem>
</file>

<file path=customXml/itemProps4.xml><?xml version="1.0" encoding="utf-8"?>
<ds:datastoreItem xmlns:ds="http://schemas.openxmlformats.org/officeDocument/2006/customXml" ds:itemID="{95E180F6-1CA4-4DB7-9302-067CE72CCDF6}"/>
</file>

<file path=docProps/app.xml><?xml version="1.0" encoding="utf-8"?>
<Properties xmlns="http://schemas.openxmlformats.org/officeDocument/2006/extended-properties" xmlns:vt="http://schemas.openxmlformats.org/officeDocument/2006/docPropsVTypes">
  <TotalTime>0</TotalTime>
  <Words>1652</Words>
  <Application>Microsoft Office PowerPoint</Application>
  <PresentationFormat>Widescreen</PresentationFormat>
  <Paragraphs>309</Paragraphs>
  <Slides>22</Slides>
  <Notes>18</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Unified Planning Work Program (UPWP)</vt:lpstr>
      <vt:lpstr>UPWP Content</vt:lpstr>
      <vt:lpstr>Unified Planning Work Program (UPWP) Budget Table </vt:lpstr>
      <vt:lpstr>Guide for Development</vt:lpstr>
      <vt:lpstr>Sample Task Work Sheet</vt:lpstr>
      <vt:lpstr>Summary Budget Table Example</vt:lpstr>
      <vt:lpstr>Funding Source Table Example</vt:lpstr>
      <vt:lpstr>Unified Planning Work Program (UPWP) Schedule  </vt:lpstr>
      <vt:lpstr>Unified Planning Work Program (UPWP) Schedule  </vt:lpstr>
      <vt:lpstr>PowerPoint Presentation</vt:lpstr>
      <vt:lpstr>UPWP Revisions: Modification v. Amendment</vt:lpstr>
      <vt:lpstr>Unified Planning Work Program (UPWP) Revision Form and Guidance </vt:lpstr>
      <vt:lpstr>Unified Planning Work Program (UPWP) Amendments (Financial)</vt:lpstr>
      <vt:lpstr>Unified Planning Work Program (UPWP) Amendment (Non-Financial)</vt:lpstr>
      <vt:lpstr>Unified Planning Work Program (UPWP) Amendments</vt:lpstr>
      <vt:lpstr>Unified Planning Work Program (UPWP) Modifications</vt:lpstr>
      <vt:lpstr>Unified Planning Work Program (UPWP) Modifications</vt:lpstr>
      <vt:lpstr>Summary</vt:lpstr>
      <vt:lpstr>Recap</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Keys, Lauren</dc:creator>
  <cp:lastModifiedBy>Nuckols, Ryan</cp:lastModifiedBy>
  <cp:revision>6</cp:revision>
  <dcterms:created xsi:type="dcterms:W3CDTF">2022-10-04T20:20:21Z</dcterms:created>
  <dcterms:modified xsi:type="dcterms:W3CDTF">2025-11-12T19:17:58Z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0x010100D019B7687B665C45B40F21657DB55315</vt:lpwstr>
  </property>
  <property fmtid="{D5CDD505-2E9C-101B-9397-08002B2CF9AE}" pid="3" name="MediaServiceImageTags">
    <vt:lpwstr/>
  </property>
  <property fmtid="{D5CDD505-2E9C-101B-9397-08002B2CF9AE}" pid="4" name="MSIP_Label_9b1b62f4-cb9b-4766-8dff-64a7ed23e056_Enabled">
    <vt:lpwstr>true</vt:lpwstr>
  </property>
  <property fmtid="{D5CDD505-2E9C-101B-9397-08002B2CF9AE}" pid="5" name="MSIP_Label_9b1b62f4-cb9b-4766-8dff-64a7ed23e056_SetDate">
    <vt:lpwstr>2025-11-12T19:17:58Z</vt:lpwstr>
  </property>
  <property fmtid="{D5CDD505-2E9C-101B-9397-08002B2CF9AE}" pid="6" name="MSIP_Label_9b1b62f4-cb9b-4766-8dff-64a7ed23e056_Method">
    <vt:lpwstr>Standard</vt:lpwstr>
  </property>
  <property fmtid="{D5CDD505-2E9C-101B-9397-08002B2CF9AE}" pid="7" name="MSIP_Label_9b1b62f4-cb9b-4766-8dff-64a7ed23e056_Name">
    <vt:lpwstr>Public</vt:lpwstr>
  </property>
  <property fmtid="{D5CDD505-2E9C-101B-9397-08002B2CF9AE}" pid="8" name="MSIP_Label_9b1b62f4-cb9b-4766-8dff-64a7ed23e056_SiteId">
    <vt:lpwstr>db21de5d-bc9c-420c-8f3f-8f08f85b5ada</vt:lpwstr>
  </property>
  <property fmtid="{D5CDD505-2E9C-101B-9397-08002B2CF9AE}" pid="9" name="MSIP_Label_9b1b62f4-cb9b-4766-8dff-64a7ed23e056_ActionId">
    <vt:lpwstr>09a80316-f0c8-4570-9b26-fac1facf9b95</vt:lpwstr>
  </property>
  <property fmtid="{D5CDD505-2E9C-101B-9397-08002B2CF9AE}" pid="10" name="MSIP_Label_9b1b62f4-cb9b-4766-8dff-64a7ed23e056_ContentBits">
    <vt:lpwstr>0</vt:lpwstr>
  </property>
  <property fmtid="{D5CDD505-2E9C-101B-9397-08002B2CF9AE}" pid="11" name="MSIP_Label_9b1b62f4-cb9b-4766-8dff-64a7ed23e056_Tag">
    <vt:lpwstr>10, 3, 0, 2</vt:lpwstr>
  </property>
</Properties>
</file>