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6.xml" ContentType="application/vnd.openxmlformats-officedocument.presentationml.tags+xml"/>
  <Override PartName="/ppt/notesSlides/notesSlide70.xml" ContentType="application/vnd.openxmlformats-officedocument.presentationml.notesSlide+xml"/>
  <Override PartName="/ppt/tags/tag7.xml" ContentType="application/vnd.openxmlformats-officedocument.presentationml.tags+xml"/>
  <Override PartName="/ppt/notesSlides/notesSlide7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74"/>
  </p:notesMasterIdLst>
  <p:sldIdLst>
    <p:sldId id="256" r:id="rId3"/>
    <p:sldId id="271" r:id="rId4"/>
    <p:sldId id="272" r:id="rId5"/>
    <p:sldId id="261" r:id="rId6"/>
    <p:sldId id="283" r:id="rId7"/>
    <p:sldId id="273" r:id="rId8"/>
    <p:sldId id="282" r:id="rId9"/>
    <p:sldId id="277" r:id="rId10"/>
    <p:sldId id="404" r:id="rId11"/>
    <p:sldId id="403" r:id="rId12"/>
    <p:sldId id="402" r:id="rId13"/>
    <p:sldId id="278" r:id="rId14"/>
    <p:sldId id="374" r:id="rId15"/>
    <p:sldId id="287" r:id="rId16"/>
    <p:sldId id="375" r:id="rId17"/>
    <p:sldId id="376" r:id="rId18"/>
    <p:sldId id="377" r:id="rId19"/>
    <p:sldId id="378" r:id="rId20"/>
    <p:sldId id="379" r:id="rId21"/>
    <p:sldId id="293" r:id="rId22"/>
    <p:sldId id="294" r:id="rId23"/>
    <p:sldId id="295" r:id="rId24"/>
    <p:sldId id="296" r:id="rId25"/>
    <p:sldId id="297" r:id="rId26"/>
    <p:sldId id="299" r:id="rId27"/>
    <p:sldId id="301" r:id="rId28"/>
    <p:sldId id="302" r:id="rId29"/>
    <p:sldId id="392" r:id="rId30"/>
    <p:sldId id="305" r:id="rId31"/>
    <p:sldId id="306" r:id="rId32"/>
    <p:sldId id="307" r:id="rId33"/>
    <p:sldId id="308" r:id="rId34"/>
    <p:sldId id="309" r:id="rId35"/>
    <p:sldId id="399" r:id="rId36"/>
    <p:sldId id="398" r:id="rId37"/>
    <p:sldId id="401" r:id="rId38"/>
    <p:sldId id="310" r:id="rId39"/>
    <p:sldId id="311" r:id="rId40"/>
    <p:sldId id="312" r:id="rId41"/>
    <p:sldId id="317" r:id="rId42"/>
    <p:sldId id="318" r:id="rId43"/>
    <p:sldId id="319" r:id="rId44"/>
    <p:sldId id="384" r:id="rId45"/>
    <p:sldId id="327" r:id="rId46"/>
    <p:sldId id="329" r:id="rId47"/>
    <p:sldId id="330" r:id="rId48"/>
    <p:sldId id="331" r:id="rId49"/>
    <p:sldId id="385" r:id="rId50"/>
    <p:sldId id="334" r:id="rId51"/>
    <p:sldId id="335" r:id="rId52"/>
    <p:sldId id="336" r:id="rId53"/>
    <p:sldId id="405" r:id="rId54"/>
    <p:sldId id="389" r:id="rId55"/>
    <p:sldId id="357" r:id="rId56"/>
    <p:sldId id="358" r:id="rId57"/>
    <p:sldId id="393" r:id="rId58"/>
    <p:sldId id="394" r:id="rId59"/>
    <p:sldId id="395" r:id="rId60"/>
    <p:sldId id="396" r:id="rId61"/>
    <p:sldId id="361" r:id="rId62"/>
    <p:sldId id="363" r:id="rId63"/>
    <p:sldId id="364" r:id="rId64"/>
    <p:sldId id="365" r:id="rId65"/>
    <p:sldId id="366" r:id="rId66"/>
    <p:sldId id="367" r:id="rId67"/>
    <p:sldId id="371" r:id="rId68"/>
    <p:sldId id="409" r:id="rId69"/>
    <p:sldId id="372" r:id="rId70"/>
    <p:sldId id="279" r:id="rId71"/>
    <p:sldId id="280" r:id="rId72"/>
    <p:sldId id="281" r:id="rId7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883"/>
    <a:srgbClr val="FFFFFF"/>
    <a:srgbClr val="1F4283"/>
    <a:srgbClr val="162866"/>
    <a:srgbClr val="E7E6E6"/>
    <a:srgbClr val="2050BA"/>
    <a:srgbClr val="4472C4"/>
    <a:srgbClr val="182B4C"/>
    <a:srgbClr val="686868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1" autoAdjust="0"/>
    <p:restoredTop sz="45106" autoAdjust="0"/>
  </p:normalViewPr>
  <p:slideViewPr>
    <p:cSldViewPr snapToGrid="0" snapToObjects="1">
      <p:cViewPr varScale="1">
        <p:scale>
          <a:sx n="55" d="100"/>
          <a:sy n="55" d="100"/>
        </p:scale>
        <p:origin x="27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4F16A-8CFB-4E96-9B46-16944C19CCCC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A66FE21-4530-475B-BE36-665468D4EF3D}">
      <dgm:prSet/>
      <dgm:spPr/>
      <dgm:t>
        <a:bodyPr/>
        <a:lstStyle/>
        <a:p>
          <a:r>
            <a:rPr lang="en-US"/>
            <a:t> How to Participate</a:t>
          </a:r>
        </a:p>
      </dgm:t>
    </dgm:pt>
    <dgm:pt modelId="{6108BDFF-4BBE-4413-8AC4-6CB822988312}" type="parTrans" cxnId="{1564E001-C8FC-4A21-9FEB-79F20BB9E8EB}">
      <dgm:prSet/>
      <dgm:spPr/>
      <dgm:t>
        <a:bodyPr/>
        <a:lstStyle/>
        <a:p>
          <a:endParaRPr lang="en-US"/>
        </a:p>
      </dgm:t>
    </dgm:pt>
    <dgm:pt modelId="{F09E637E-4D35-4578-A447-D5276B8A18B9}" type="sibTrans" cxnId="{1564E001-C8FC-4A21-9FEB-79F20BB9E8EB}">
      <dgm:prSet/>
      <dgm:spPr/>
      <dgm:t>
        <a:bodyPr/>
        <a:lstStyle/>
        <a:p>
          <a:endParaRPr lang="en-US"/>
        </a:p>
      </dgm:t>
    </dgm:pt>
    <dgm:pt modelId="{1932850A-8239-44ED-BE54-F16D4773C6EB}">
      <dgm:prSet/>
      <dgm:spPr/>
      <dgm:t>
        <a:bodyPr/>
        <a:lstStyle/>
        <a:p>
          <a:r>
            <a:rPr lang="en-US" dirty="0"/>
            <a:t>Credits and Webinar Material</a:t>
          </a:r>
        </a:p>
      </dgm:t>
    </dgm:pt>
    <dgm:pt modelId="{82F0BB8E-E92C-436E-B20D-D7AB204648F0}" type="parTrans" cxnId="{AD59AF93-983D-48D4-A0C5-825DACB89F93}">
      <dgm:prSet/>
      <dgm:spPr/>
      <dgm:t>
        <a:bodyPr/>
        <a:lstStyle/>
        <a:p>
          <a:endParaRPr lang="en-US"/>
        </a:p>
      </dgm:t>
    </dgm:pt>
    <dgm:pt modelId="{071B8927-F7C5-4E64-8226-68153ECF228C}" type="sibTrans" cxnId="{AD59AF93-983D-48D4-A0C5-825DACB89F93}">
      <dgm:prSet/>
      <dgm:spPr/>
      <dgm:t>
        <a:bodyPr/>
        <a:lstStyle/>
        <a:p>
          <a:endParaRPr lang="en-US"/>
        </a:p>
      </dgm:t>
    </dgm:pt>
    <dgm:pt modelId="{FAB0E8A1-2A92-4ACD-8CE3-33780BA2A499}">
      <dgm:prSet/>
      <dgm:spPr/>
      <dgm:t>
        <a:bodyPr/>
        <a:lstStyle/>
        <a:p>
          <a:r>
            <a:rPr lang="en-US"/>
            <a:t>Introduction to Access Management</a:t>
          </a:r>
        </a:p>
      </dgm:t>
    </dgm:pt>
    <dgm:pt modelId="{717EA245-A6AA-4FD3-93B6-BFD33DD89C15}" type="parTrans" cxnId="{A2112AE7-CD94-46F4-99E8-07FCA5234F59}">
      <dgm:prSet/>
      <dgm:spPr/>
      <dgm:t>
        <a:bodyPr/>
        <a:lstStyle/>
        <a:p>
          <a:endParaRPr lang="en-US"/>
        </a:p>
      </dgm:t>
    </dgm:pt>
    <dgm:pt modelId="{79D67AA8-1FAE-4AF5-83FB-C5E8F0F68E52}" type="sibTrans" cxnId="{A2112AE7-CD94-46F4-99E8-07FCA5234F59}">
      <dgm:prSet/>
      <dgm:spPr/>
      <dgm:t>
        <a:bodyPr/>
        <a:lstStyle/>
        <a:p>
          <a:endParaRPr lang="en-US"/>
        </a:p>
      </dgm:t>
    </dgm:pt>
    <dgm:pt modelId="{DE4316D5-4347-4AA1-A91A-F80FEE5A5D36}">
      <dgm:prSet/>
      <dgm:spPr/>
      <dgm:t>
        <a:bodyPr/>
        <a:lstStyle/>
        <a:p>
          <a:r>
            <a:rPr lang="en-US"/>
            <a:t>Questions</a:t>
          </a:r>
        </a:p>
      </dgm:t>
    </dgm:pt>
    <dgm:pt modelId="{26C73F8E-7BE4-417A-86AD-BB74C65311C3}" type="parTrans" cxnId="{D4D9F69F-0E3C-4EA8-8554-ABFB6EFCC819}">
      <dgm:prSet/>
      <dgm:spPr/>
      <dgm:t>
        <a:bodyPr/>
        <a:lstStyle/>
        <a:p>
          <a:endParaRPr lang="en-US"/>
        </a:p>
      </dgm:t>
    </dgm:pt>
    <dgm:pt modelId="{AC5DF647-9E52-465A-8131-5935A9C262BB}" type="sibTrans" cxnId="{D4D9F69F-0E3C-4EA8-8554-ABFB6EFCC819}">
      <dgm:prSet/>
      <dgm:spPr/>
      <dgm:t>
        <a:bodyPr/>
        <a:lstStyle/>
        <a:p>
          <a:endParaRPr lang="en-US"/>
        </a:p>
      </dgm:t>
    </dgm:pt>
    <dgm:pt modelId="{7F1BA038-A5EF-4F0A-BFF2-011177228EAE}">
      <dgm:prSet/>
      <dgm:spPr/>
      <dgm:t>
        <a:bodyPr/>
        <a:lstStyle/>
        <a:p>
          <a:r>
            <a:rPr lang="en-US"/>
            <a:t>Contact Info</a:t>
          </a:r>
        </a:p>
      </dgm:t>
    </dgm:pt>
    <dgm:pt modelId="{3D2008CA-C4D4-405D-ABB0-C10B3D852AC1}" type="parTrans" cxnId="{AB528118-991F-4C14-8C41-755BBE024E0C}">
      <dgm:prSet/>
      <dgm:spPr/>
      <dgm:t>
        <a:bodyPr/>
        <a:lstStyle/>
        <a:p>
          <a:endParaRPr lang="en-US"/>
        </a:p>
      </dgm:t>
    </dgm:pt>
    <dgm:pt modelId="{34D97762-5C05-43C2-8585-992F8B544BAA}" type="sibTrans" cxnId="{AB528118-991F-4C14-8C41-755BBE024E0C}">
      <dgm:prSet/>
      <dgm:spPr/>
      <dgm:t>
        <a:bodyPr/>
        <a:lstStyle/>
        <a:p>
          <a:endParaRPr lang="en-US"/>
        </a:p>
      </dgm:t>
    </dgm:pt>
    <dgm:pt modelId="{313278E8-AAA4-42C0-9DE8-4489E87D546F}" type="pres">
      <dgm:prSet presAssocID="{1464F16A-8CFB-4E96-9B46-16944C19CCCC}" presName="linear" presStyleCnt="0">
        <dgm:presLayoutVars>
          <dgm:dir/>
          <dgm:animLvl val="lvl"/>
          <dgm:resizeHandles val="exact"/>
        </dgm:presLayoutVars>
      </dgm:prSet>
      <dgm:spPr/>
    </dgm:pt>
    <dgm:pt modelId="{05532C49-BAD8-4FD9-B8D2-EC5D4C0996B3}" type="pres">
      <dgm:prSet presAssocID="{2A66FE21-4530-475B-BE36-665468D4EF3D}" presName="parentLin" presStyleCnt="0"/>
      <dgm:spPr/>
    </dgm:pt>
    <dgm:pt modelId="{2CB88F9E-A24D-4526-A3F6-2674E3EB8AD0}" type="pres">
      <dgm:prSet presAssocID="{2A66FE21-4530-475B-BE36-665468D4EF3D}" presName="parentLeftMargin" presStyleLbl="node1" presStyleIdx="0" presStyleCnt="5"/>
      <dgm:spPr/>
    </dgm:pt>
    <dgm:pt modelId="{FB4D1F68-9F05-4318-8E9E-B1A0A04C0120}" type="pres">
      <dgm:prSet presAssocID="{2A66FE21-4530-475B-BE36-665468D4EF3D}" presName="parentText" presStyleLbl="node1" presStyleIdx="0" presStyleCnt="5" custScaleX="123095">
        <dgm:presLayoutVars>
          <dgm:chMax val="0"/>
          <dgm:bulletEnabled val="1"/>
        </dgm:presLayoutVars>
      </dgm:prSet>
      <dgm:spPr/>
    </dgm:pt>
    <dgm:pt modelId="{77F296B5-CC75-4B1A-AF75-CB72775B9E86}" type="pres">
      <dgm:prSet presAssocID="{2A66FE21-4530-475B-BE36-665468D4EF3D}" presName="negativeSpace" presStyleCnt="0"/>
      <dgm:spPr/>
    </dgm:pt>
    <dgm:pt modelId="{F577A29E-92EC-4502-9CC1-B57CC1382663}" type="pres">
      <dgm:prSet presAssocID="{2A66FE21-4530-475B-BE36-665468D4EF3D}" presName="childText" presStyleLbl="conFgAcc1" presStyleIdx="0" presStyleCnt="5">
        <dgm:presLayoutVars>
          <dgm:bulletEnabled val="1"/>
        </dgm:presLayoutVars>
      </dgm:prSet>
      <dgm:spPr/>
    </dgm:pt>
    <dgm:pt modelId="{46F02064-5F8D-4EF2-8B54-917897786BFD}" type="pres">
      <dgm:prSet presAssocID="{F09E637E-4D35-4578-A447-D5276B8A18B9}" presName="spaceBetweenRectangles" presStyleCnt="0"/>
      <dgm:spPr/>
    </dgm:pt>
    <dgm:pt modelId="{5A3FD985-43A3-4FC4-A4A8-050643554D03}" type="pres">
      <dgm:prSet presAssocID="{1932850A-8239-44ED-BE54-F16D4773C6EB}" presName="parentLin" presStyleCnt="0"/>
      <dgm:spPr/>
    </dgm:pt>
    <dgm:pt modelId="{21D2E781-A8DA-4E29-BA7D-64338864F064}" type="pres">
      <dgm:prSet presAssocID="{1932850A-8239-44ED-BE54-F16D4773C6EB}" presName="parentLeftMargin" presStyleLbl="node1" presStyleIdx="0" presStyleCnt="5"/>
      <dgm:spPr/>
    </dgm:pt>
    <dgm:pt modelId="{3954E1CA-A31A-4D60-A15C-54D239D4B09B}" type="pres">
      <dgm:prSet presAssocID="{1932850A-8239-44ED-BE54-F16D4773C6EB}" presName="parentText" presStyleLbl="node1" presStyleIdx="1" presStyleCnt="5" custScaleX="123095">
        <dgm:presLayoutVars>
          <dgm:chMax val="0"/>
          <dgm:bulletEnabled val="1"/>
        </dgm:presLayoutVars>
      </dgm:prSet>
      <dgm:spPr/>
    </dgm:pt>
    <dgm:pt modelId="{03CA9577-0C85-4F6C-A359-7C7EBA3F6354}" type="pres">
      <dgm:prSet presAssocID="{1932850A-8239-44ED-BE54-F16D4773C6EB}" presName="negativeSpace" presStyleCnt="0"/>
      <dgm:spPr/>
    </dgm:pt>
    <dgm:pt modelId="{2EE50ADE-EFF4-4A4C-A9B9-8D2795A03C80}" type="pres">
      <dgm:prSet presAssocID="{1932850A-8239-44ED-BE54-F16D4773C6EB}" presName="childText" presStyleLbl="conFgAcc1" presStyleIdx="1" presStyleCnt="5">
        <dgm:presLayoutVars>
          <dgm:bulletEnabled val="1"/>
        </dgm:presLayoutVars>
      </dgm:prSet>
      <dgm:spPr/>
    </dgm:pt>
    <dgm:pt modelId="{15BC9DE8-14D2-4394-95DD-AC3C3E7E5F0B}" type="pres">
      <dgm:prSet presAssocID="{071B8927-F7C5-4E64-8226-68153ECF228C}" presName="spaceBetweenRectangles" presStyleCnt="0"/>
      <dgm:spPr/>
    </dgm:pt>
    <dgm:pt modelId="{5E60C67B-FB76-4833-B16E-601DCCA968B1}" type="pres">
      <dgm:prSet presAssocID="{FAB0E8A1-2A92-4ACD-8CE3-33780BA2A499}" presName="parentLin" presStyleCnt="0"/>
      <dgm:spPr/>
    </dgm:pt>
    <dgm:pt modelId="{57C78818-78C8-4E6D-8916-94571CB72A40}" type="pres">
      <dgm:prSet presAssocID="{FAB0E8A1-2A92-4ACD-8CE3-33780BA2A499}" presName="parentLeftMargin" presStyleLbl="node1" presStyleIdx="1" presStyleCnt="5"/>
      <dgm:spPr/>
    </dgm:pt>
    <dgm:pt modelId="{50AB3E7B-BB4C-4EC8-9CCE-B74FCD4E5491}" type="pres">
      <dgm:prSet presAssocID="{FAB0E8A1-2A92-4ACD-8CE3-33780BA2A499}" presName="parentText" presStyleLbl="node1" presStyleIdx="2" presStyleCnt="5" custScaleX="123095">
        <dgm:presLayoutVars>
          <dgm:chMax val="0"/>
          <dgm:bulletEnabled val="1"/>
        </dgm:presLayoutVars>
      </dgm:prSet>
      <dgm:spPr/>
    </dgm:pt>
    <dgm:pt modelId="{012A870E-EAC2-4CB2-BA13-0F31FF334576}" type="pres">
      <dgm:prSet presAssocID="{FAB0E8A1-2A92-4ACD-8CE3-33780BA2A499}" presName="negativeSpace" presStyleCnt="0"/>
      <dgm:spPr/>
    </dgm:pt>
    <dgm:pt modelId="{B14A603F-FA07-4ED4-9F0F-29D9F45F13C0}" type="pres">
      <dgm:prSet presAssocID="{FAB0E8A1-2A92-4ACD-8CE3-33780BA2A499}" presName="childText" presStyleLbl="conFgAcc1" presStyleIdx="2" presStyleCnt="5">
        <dgm:presLayoutVars>
          <dgm:bulletEnabled val="1"/>
        </dgm:presLayoutVars>
      </dgm:prSet>
      <dgm:spPr/>
    </dgm:pt>
    <dgm:pt modelId="{087032C4-BEF5-4DF9-B8BD-B989A94E5F94}" type="pres">
      <dgm:prSet presAssocID="{79D67AA8-1FAE-4AF5-83FB-C5E8F0F68E52}" presName="spaceBetweenRectangles" presStyleCnt="0"/>
      <dgm:spPr/>
    </dgm:pt>
    <dgm:pt modelId="{50398505-049F-4B4C-83F7-9404A8EA1CBC}" type="pres">
      <dgm:prSet presAssocID="{DE4316D5-4347-4AA1-A91A-F80FEE5A5D36}" presName="parentLin" presStyleCnt="0"/>
      <dgm:spPr/>
    </dgm:pt>
    <dgm:pt modelId="{0A736CB1-7976-4902-B6F0-F42C94D850E9}" type="pres">
      <dgm:prSet presAssocID="{DE4316D5-4347-4AA1-A91A-F80FEE5A5D36}" presName="parentLeftMargin" presStyleLbl="node1" presStyleIdx="2" presStyleCnt="5"/>
      <dgm:spPr/>
    </dgm:pt>
    <dgm:pt modelId="{3B21DF09-F98D-4030-84A6-CC5A50512744}" type="pres">
      <dgm:prSet presAssocID="{DE4316D5-4347-4AA1-A91A-F80FEE5A5D36}" presName="parentText" presStyleLbl="node1" presStyleIdx="3" presStyleCnt="5" custScaleX="123095">
        <dgm:presLayoutVars>
          <dgm:chMax val="0"/>
          <dgm:bulletEnabled val="1"/>
        </dgm:presLayoutVars>
      </dgm:prSet>
      <dgm:spPr/>
    </dgm:pt>
    <dgm:pt modelId="{C905A1C8-5271-4BCE-94F9-C7012632406B}" type="pres">
      <dgm:prSet presAssocID="{DE4316D5-4347-4AA1-A91A-F80FEE5A5D36}" presName="negativeSpace" presStyleCnt="0"/>
      <dgm:spPr/>
    </dgm:pt>
    <dgm:pt modelId="{489F7C28-3EF0-45EA-8208-5451D6BEE5E1}" type="pres">
      <dgm:prSet presAssocID="{DE4316D5-4347-4AA1-A91A-F80FEE5A5D36}" presName="childText" presStyleLbl="conFgAcc1" presStyleIdx="3" presStyleCnt="5">
        <dgm:presLayoutVars>
          <dgm:bulletEnabled val="1"/>
        </dgm:presLayoutVars>
      </dgm:prSet>
      <dgm:spPr/>
    </dgm:pt>
    <dgm:pt modelId="{302B5A95-819F-43EE-BBC7-E015EC63C1AC}" type="pres">
      <dgm:prSet presAssocID="{AC5DF647-9E52-465A-8131-5935A9C262BB}" presName="spaceBetweenRectangles" presStyleCnt="0"/>
      <dgm:spPr/>
    </dgm:pt>
    <dgm:pt modelId="{554F6C61-E6BF-4AAB-90B9-978CF7C17433}" type="pres">
      <dgm:prSet presAssocID="{7F1BA038-A5EF-4F0A-BFF2-011177228EAE}" presName="parentLin" presStyleCnt="0"/>
      <dgm:spPr/>
    </dgm:pt>
    <dgm:pt modelId="{D329F4CB-87EE-4F43-9854-8C2D880CA4F2}" type="pres">
      <dgm:prSet presAssocID="{7F1BA038-A5EF-4F0A-BFF2-011177228EAE}" presName="parentLeftMargin" presStyleLbl="node1" presStyleIdx="3" presStyleCnt="5"/>
      <dgm:spPr/>
    </dgm:pt>
    <dgm:pt modelId="{011CB8C7-B770-41E7-844E-771200605935}" type="pres">
      <dgm:prSet presAssocID="{7F1BA038-A5EF-4F0A-BFF2-011177228EAE}" presName="parentText" presStyleLbl="node1" presStyleIdx="4" presStyleCnt="5" custScaleX="123095">
        <dgm:presLayoutVars>
          <dgm:chMax val="0"/>
          <dgm:bulletEnabled val="1"/>
        </dgm:presLayoutVars>
      </dgm:prSet>
      <dgm:spPr/>
    </dgm:pt>
    <dgm:pt modelId="{2DB62424-4433-4B46-847A-7AE38DC420E9}" type="pres">
      <dgm:prSet presAssocID="{7F1BA038-A5EF-4F0A-BFF2-011177228EAE}" presName="negativeSpace" presStyleCnt="0"/>
      <dgm:spPr/>
    </dgm:pt>
    <dgm:pt modelId="{60F785ED-FED4-4DAE-92ED-994C80342E29}" type="pres">
      <dgm:prSet presAssocID="{7F1BA038-A5EF-4F0A-BFF2-011177228EA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564E001-C8FC-4A21-9FEB-79F20BB9E8EB}" srcId="{1464F16A-8CFB-4E96-9B46-16944C19CCCC}" destId="{2A66FE21-4530-475B-BE36-665468D4EF3D}" srcOrd="0" destOrd="0" parTransId="{6108BDFF-4BBE-4413-8AC4-6CB822988312}" sibTransId="{F09E637E-4D35-4578-A447-D5276B8A18B9}"/>
    <dgm:cxn modelId="{592FCE0E-5704-4204-AF31-A7D7B01BD356}" type="presOf" srcId="{DE4316D5-4347-4AA1-A91A-F80FEE5A5D36}" destId="{0A736CB1-7976-4902-B6F0-F42C94D850E9}" srcOrd="0" destOrd="0" presId="urn:microsoft.com/office/officeart/2005/8/layout/list1"/>
    <dgm:cxn modelId="{AB528118-991F-4C14-8C41-755BBE024E0C}" srcId="{1464F16A-8CFB-4E96-9B46-16944C19CCCC}" destId="{7F1BA038-A5EF-4F0A-BFF2-011177228EAE}" srcOrd="4" destOrd="0" parTransId="{3D2008CA-C4D4-405D-ABB0-C10B3D852AC1}" sibTransId="{34D97762-5C05-43C2-8585-992F8B544BAA}"/>
    <dgm:cxn modelId="{DF2D3436-022A-433E-B2E2-2FE6A771A643}" type="presOf" srcId="{7F1BA038-A5EF-4F0A-BFF2-011177228EAE}" destId="{011CB8C7-B770-41E7-844E-771200605935}" srcOrd="1" destOrd="0" presId="urn:microsoft.com/office/officeart/2005/8/layout/list1"/>
    <dgm:cxn modelId="{EE26D867-5A37-4CEB-81D6-E13F21AA0A09}" type="presOf" srcId="{DE4316D5-4347-4AA1-A91A-F80FEE5A5D36}" destId="{3B21DF09-F98D-4030-84A6-CC5A50512744}" srcOrd="1" destOrd="0" presId="urn:microsoft.com/office/officeart/2005/8/layout/list1"/>
    <dgm:cxn modelId="{07611A49-90FC-4FF8-9D3E-905A54173F02}" type="presOf" srcId="{FAB0E8A1-2A92-4ACD-8CE3-33780BA2A499}" destId="{57C78818-78C8-4E6D-8916-94571CB72A40}" srcOrd="0" destOrd="0" presId="urn:microsoft.com/office/officeart/2005/8/layout/list1"/>
    <dgm:cxn modelId="{0478CB4B-3B5D-4D7D-9267-E152158693B8}" type="presOf" srcId="{1464F16A-8CFB-4E96-9B46-16944C19CCCC}" destId="{313278E8-AAA4-42C0-9DE8-4489E87D546F}" srcOrd="0" destOrd="0" presId="urn:microsoft.com/office/officeart/2005/8/layout/list1"/>
    <dgm:cxn modelId="{87E31574-E7B9-4CCF-A78D-2817DBA413E0}" type="presOf" srcId="{2A66FE21-4530-475B-BE36-665468D4EF3D}" destId="{FB4D1F68-9F05-4318-8E9E-B1A0A04C0120}" srcOrd="1" destOrd="0" presId="urn:microsoft.com/office/officeart/2005/8/layout/list1"/>
    <dgm:cxn modelId="{9DF7977A-47AA-4994-9CE3-6C63E5B0D327}" type="presOf" srcId="{7F1BA038-A5EF-4F0A-BFF2-011177228EAE}" destId="{D329F4CB-87EE-4F43-9854-8C2D880CA4F2}" srcOrd="0" destOrd="0" presId="urn:microsoft.com/office/officeart/2005/8/layout/list1"/>
    <dgm:cxn modelId="{32B4F38D-2D2D-4B2B-B1F1-B9D0E37EEA5A}" type="presOf" srcId="{FAB0E8A1-2A92-4ACD-8CE3-33780BA2A499}" destId="{50AB3E7B-BB4C-4EC8-9CCE-B74FCD4E5491}" srcOrd="1" destOrd="0" presId="urn:microsoft.com/office/officeart/2005/8/layout/list1"/>
    <dgm:cxn modelId="{AD59AF93-983D-48D4-A0C5-825DACB89F93}" srcId="{1464F16A-8CFB-4E96-9B46-16944C19CCCC}" destId="{1932850A-8239-44ED-BE54-F16D4773C6EB}" srcOrd="1" destOrd="0" parTransId="{82F0BB8E-E92C-436E-B20D-D7AB204648F0}" sibTransId="{071B8927-F7C5-4E64-8226-68153ECF228C}"/>
    <dgm:cxn modelId="{11E5AE9A-E1D8-411E-AAEE-7106C664A3D9}" type="presOf" srcId="{1932850A-8239-44ED-BE54-F16D4773C6EB}" destId="{21D2E781-A8DA-4E29-BA7D-64338864F064}" srcOrd="0" destOrd="0" presId="urn:microsoft.com/office/officeart/2005/8/layout/list1"/>
    <dgm:cxn modelId="{D4D9F69F-0E3C-4EA8-8554-ABFB6EFCC819}" srcId="{1464F16A-8CFB-4E96-9B46-16944C19CCCC}" destId="{DE4316D5-4347-4AA1-A91A-F80FEE5A5D36}" srcOrd="3" destOrd="0" parTransId="{26C73F8E-7BE4-417A-86AD-BB74C65311C3}" sibTransId="{AC5DF647-9E52-465A-8131-5935A9C262BB}"/>
    <dgm:cxn modelId="{B5B939B0-8C52-498D-894C-704F08AC4C95}" type="presOf" srcId="{1932850A-8239-44ED-BE54-F16D4773C6EB}" destId="{3954E1CA-A31A-4D60-A15C-54D239D4B09B}" srcOrd="1" destOrd="0" presId="urn:microsoft.com/office/officeart/2005/8/layout/list1"/>
    <dgm:cxn modelId="{E9EE3DBC-32B8-4D51-BE4E-841F66892A39}" type="presOf" srcId="{2A66FE21-4530-475B-BE36-665468D4EF3D}" destId="{2CB88F9E-A24D-4526-A3F6-2674E3EB8AD0}" srcOrd="0" destOrd="0" presId="urn:microsoft.com/office/officeart/2005/8/layout/list1"/>
    <dgm:cxn modelId="{A2112AE7-CD94-46F4-99E8-07FCA5234F59}" srcId="{1464F16A-8CFB-4E96-9B46-16944C19CCCC}" destId="{FAB0E8A1-2A92-4ACD-8CE3-33780BA2A499}" srcOrd="2" destOrd="0" parTransId="{717EA245-A6AA-4FD3-93B6-BFD33DD89C15}" sibTransId="{79D67AA8-1FAE-4AF5-83FB-C5E8F0F68E52}"/>
    <dgm:cxn modelId="{3C9499CB-AD69-4DE9-9E89-BE757466026D}" type="presParOf" srcId="{313278E8-AAA4-42C0-9DE8-4489E87D546F}" destId="{05532C49-BAD8-4FD9-B8D2-EC5D4C0996B3}" srcOrd="0" destOrd="0" presId="urn:microsoft.com/office/officeart/2005/8/layout/list1"/>
    <dgm:cxn modelId="{80AB43AC-F4F7-4850-9923-D67381FBADEF}" type="presParOf" srcId="{05532C49-BAD8-4FD9-B8D2-EC5D4C0996B3}" destId="{2CB88F9E-A24D-4526-A3F6-2674E3EB8AD0}" srcOrd="0" destOrd="0" presId="urn:microsoft.com/office/officeart/2005/8/layout/list1"/>
    <dgm:cxn modelId="{52F0C8CA-C225-499E-98A9-D117C34AFE8B}" type="presParOf" srcId="{05532C49-BAD8-4FD9-B8D2-EC5D4C0996B3}" destId="{FB4D1F68-9F05-4318-8E9E-B1A0A04C0120}" srcOrd="1" destOrd="0" presId="urn:microsoft.com/office/officeart/2005/8/layout/list1"/>
    <dgm:cxn modelId="{742CAD46-0AC0-4634-90B8-E68739C61E92}" type="presParOf" srcId="{313278E8-AAA4-42C0-9DE8-4489E87D546F}" destId="{77F296B5-CC75-4B1A-AF75-CB72775B9E86}" srcOrd="1" destOrd="0" presId="urn:microsoft.com/office/officeart/2005/8/layout/list1"/>
    <dgm:cxn modelId="{50164DD1-CC75-40EE-93EF-5F1EF6B002D5}" type="presParOf" srcId="{313278E8-AAA4-42C0-9DE8-4489E87D546F}" destId="{F577A29E-92EC-4502-9CC1-B57CC1382663}" srcOrd="2" destOrd="0" presId="urn:microsoft.com/office/officeart/2005/8/layout/list1"/>
    <dgm:cxn modelId="{3088EFA3-B134-4F10-BF49-31BBE9A20AB6}" type="presParOf" srcId="{313278E8-AAA4-42C0-9DE8-4489E87D546F}" destId="{46F02064-5F8D-4EF2-8B54-917897786BFD}" srcOrd="3" destOrd="0" presId="urn:microsoft.com/office/officeart/2005/8/layout/list1"/>
    <dgm:cxn modelId="{0D97EF1A-C462-4F7B-90C8-5E6321713FF0}" type="presParOf" srcId="{313278E8-AAA4-42C0-9DE8-4489E87D546F}" destId="{5A3FD985-43A3-4FC4-A4A8-050643554D03}" srcOrd="4" destOrd="0" presId="urn:microsoft.com/office/officeart/2005/8/layout/list1"/>
    <dgm:cxn modelId="{0AF00254-EF4C-4CC8-A4E6-CA2A01BCA5FB}" type="presParOf" srcId="{5A3FD985-43A3-4FC4-A4A8-050643554D03}" destId="{21D2E781-A8DA-4E29-BA7D-64338864F064}" srcOrd="0" destOrd="0" presId="urn:microsoft.com/office/officeart/2005/8/layout/list1"/>
    <dgm:cxn modelId="{215EC324-36A6-4408-A741-76FE66A16C4A}" type="presParOf" srcId="{5A3FD985-43A3-4FC4-A4A8-050643554D03}" destId="{3954E1CA-A31A-4D60-A15C-54D239D4B09B}" srcOrd="1" destOrd="0" presId="urn:microsoft.com/office/officeart/2005/8/layout/list1"/>
    <dgm:cxn modelId="{BCE0B495-548D-4A94-A574-693F2B974B6E}" type="presParOf" srcId="{313278E8-AAA4-42C0-9DE8-4489E87D546F}" destId="{03CA9577-0C85-4F6C-A359-7C7EBA3F6354}" srcOrd="5" destOrd="0" presId="urn:microsoft.com/office/officeart/2005/8/layout/list1"/>
    <dgm:cxn modelId="{D1D1E49A-C893-4C34-82F1-6BBF165FBCD5}" type="presParOf" srcId="{313278E8-AAA4-42C0-9DE8-4489E87D546F}" destId="{2EE50ADE-EFF4-4A4C-A9B9-8D2795A03C80}" srcOrd="6" destOrd="0" presId="urn:microsoft.com/office/officeart/2005/8/layout/list1"/>
    <dgm:cxn modelId="{6407C759-3E04-465A-B4C3-F74CC89BC4C9}" type="presParOf" srcId="{313278E8-AAA4-42C0-9DE8-4489E87D546F}" destId="{15BC9DE8-14D2-4394-95DD-AC3C3E7E5F0B}" srcOrd="7" destOrd="0" presId="urn:microsoft.com/office/officeart/2005/8/layout/list1"/>
    <dgm:cxn modelId="{13C431B1-86FC-45EA-B12A-C67C67165468}" type="presParOf" srcId="{313278E8-AAA4-42C0-9DE8-4489E87D546F}" destId="{5E60C67B-FB76-4833-B16E-601DCCA968B1}" srcOrd="8" destOrd="0" presId="urn:microsoft.com/office/officeart/2005/8/layout/list1"/>
    <dgm:cxn modelId="{77D8C496-BE50-4DCE-848B-18971E5796FF}" type="presParOf" srcId="{5E60C67B-FB76-4833-B16E-601DCCA968B1}" destId="{57C78818-78C8-4E6D-8916-94571CB72A40}" srcOrd="0" destOrd="0" presId="urn:microsoft.com/office/officeart/2005/8/layout/list1"/>
    <dgm:cxn modelId="{CD2869E5-B6B2-4759-B125-D30D49D8B902}" type="presParOf" srcId="{5E60C67B-FB76-4833-B16E-601DCCA968B1}" destId="{50AB3E7B-BB4C-4EC8-9CCE-B74FCD4E5491}" srcOrd="1" destOrd="0" presId="urn:microsoft.com/office/officeart/2005/8/layout/list1"/>
    <dgm:cxn modelId="{01628DF2-1FBE-48FC-9251-E59EA21AA81B}" type="presParOf" srcId="{313278E8-AAA4-42C0-9DE8-4489E87D546F}" destId="{012A870E-EAC2-4CB2-BA13-0F31FF334576}" srcOrd="9" destOrd="0" presId="urn:microsoft.com/office/officeart/2005/8/layout/list1"/>
    <dgm:cxn modelId="{ACD4941B-ABEB-480A-8E3D-E20F5870FAEB}" type="presParOf" srcId="{313278E8-AAA4-42C0-9DE8-4489E87D546F}" destId="{B14A603F-FA07-4ED4-9F0F-29D9F45F13C0}" srcOrd="10" destOrd="0" presId="urn:microsoft.com/office/officeart/2005/8/layout/list1"/>
    <dgm:cxn modelId="{AF0552E0-6709-4F9D-9786-746FE25B0BEC}" type="presParOf" srcId="{313278E8-AAA4-42C0-9DE8-4489E87D546F}" destId="{087032C4-BEF5-4DF9-B8BD-B989A94E5F94}" srcOrd="11" destOrd="0" presId="urn:microsoft.com/office/officeart/2005/8/layout/list1"/>
    <dgm:cxn modelId="{3EDAF25F-5772-4590-ABA2-22334D8CEEA9}" type="presParOf" srcId="{313278E8-AAA4-42C0-9DE8-4489E87D546F}" destId="{50398505-049F-4B4C-83F7-9404A8EA1CBC}" srcOrd="12" destOrd="0" presId="urn:microsoft.com/office/officeart/2005/8/layout/list1"/>
    <dgm:cxn modelId="{26A3830F-63B3-4EA3-A872-6138376AC46D}" type="presParOf" srcId="{50398505-049F-4B4C-83F7-9404A8EA1CBC}" destId="{0A736CB1-7976-4902-B6F0-F42C94D850E9}" srcOrd="0" destOrd="0" presId="urn:microsoft.com/office/officeart/2005/8/layout/list1"/>
    <dgm:cxn modelId="{6723CE56-7F5F-41A8-8208-4C237482AE33}" type="presParOf" srcId="{50398505-049F-4B4C-83F7-9404A8EA1CBC}" destId="{3B21DF09-F98D-4030-84A6-CC5A50512744}" srcOrd="1" destOrd="0" presId="urn:microsoft.com/office/officeart/2005/8/layout/list1"/>
    <dgm:cxn modelId="{E9AFB716-1491-4CF6-84EB-A37D3248C4AF}" type="presParOf" srcId="{313278E8-AAA4-42C0-9DE8-4489E87D546F}" destId="{C905A1C8-5271-4BCE-94F9-C7012632406B}" srcOrd="13" destOrd="0" presId="urn:microsoft.com/office/officeart/2005/8/layout/list1"/>
    <dgm:cxn modelId="{84C3708F-C4CE-47A7-AF9A-22EF3E21440E}" type="presParOf" srcId="{313278E8-AAA4-42C0-9DE8-4489E87D546F}" destId="{489F7C28-3EF0-45EA-8208-5451D6BEE5E1}" srcOrd="14" destOrd="0" presId="urn:microsoft.com/office/officeart/2005/8/layout/list1"/>
    <dgm:cxn modelId="{5FA9D2D8-C80E-47EB-9E21-A916BB0F6875}" type="presParOf" srcId="{313278E8-AAA4-42C0-9DE8-4489E87D546F}" destId="{302B5A95-819F-43EE-BBC7-E015EC63C1AC}" srcOrd="15" destOrd="0" presId="urn:microsoft.com/office/officeart/2005/8/layout/list1"/>
    <dgm:cxn modelId="{734A0398-E336-4AD5-8EC0-7E5F9ECD36EB}" type="presParOf" srcId="{313278E8-AAA4-42C0-9DE8-4489E87D546F}" destId="{554F6C61-E6BF-4AAB-90B9-978CF7C17433}" srcOrd="16" destOrd="0" presId="urn:microsoft.com/office/officeart/2005/8/layout/list1"/>
    <dgm:cxn modelId="{64738774-0D72-47B6-A3E4-B0E1FB04DDE1}" type="presParOf" srcId="{554F6C61-E6BF-4AAB-90B9-978CF7C17433}" destId="{D329F4CB-87EE-4F43-9854-8C2D880CA4F2}" srcOrd="0" destOrd="0" presId="urn:microsoft.com/office/officeart/2005/8/layout/list1"/>
    <dgm:cxn modelId="{1C1BC67E-2DB5-4D41-9FDC-CB2239D6811C}" type="presParOf" srcId="{554F6C61-E6BF-4AAB-90B9-978CF7C17433}" destId="{011CB8C7-B770-41E7-844E-771200605935}" srcOrd="1" destOrd="0" presId="urn:microsoft.com/office/officeart/2005/8/layout/list1"/>
    <dgm:cxn modelId="{7558ECA0-6395-4D0F-ABB5-4DC2B91ECC0B}" type="presParOf" srcId="{313278E8-AAA4-42C0-9DE8-4489E87D546F}" destId="{2DB62424-4433-4B46-847A-7AE38DC420E9}" srcOrd="17" destOrd="0" presId="urn:microsoft.com/office/officeart/2005/8/layout/list1"/>
    <dgm:cxn modelId="{AF728509-4E75-4330-901D-B19E4DF9A0AE}" type="presParOf" srcId="{313278E8-AAA4-42C0-9DE8-4489E87D546F}" destId="{60F785ED-FED4-4DAE-92ED-994C80342E2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B195AD-50BF-495B-B16F-ABE90E329BDF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931E4D6-70F5-4EA4-ABAF-2D67E73F07F0}">
      <dgm:prSet custT="1"/>
      <dgm:spPr/>
      <dgm:t>
        <a:bodyPr/>
        <a:lstStyle/>
        <a:p>
          <a:r>
            <a:rPr lang="en-US" sz="2800" dirty="0"/>
            <a:t>FDOT</a:t>
          </a:r>
        </a:p>
      </dgm:t>
    </dgm:pt>
    <dgm:pt modelId="{25854DDE-7C25-4027-B5D6-41AD6D8B455C}" type="parTrans" cxnId="{529994B1-EC63-49EB-844B-32BB50511797}">
      <dgm:prSet/>
      <dgm:spPr/>
      <dgm:t>
        <a:bodyPr/>
        <a:lstStyle/>
        <a:p>
          <a:endParaRPr lang="en-US"/>
        </a:p>
      </dgm:t>
    </dgm:pt>
    <dgm:pt modelId="{703F2500-EDE3-4606-96BC-36FDFD60BF5A}" type="sibTrans" cxnId="{529994B1-EC63-49EB-844B-32BB50511797}">
      <dgm:prSet/>
      <dgm:spPr/>
      <dgm:t>
        <a:bodyPr/>
        <a:lstStyle/>
        <a:p>
          <a:endParaRPr lang="en-US"/>
        </a:p>
      </dgm:t>
    </dgm:pt>
    <dgm:pt modelId="{E5800B06-2E63-427C-9354-5FCAC47EC4DC}">
      <dgm:prSet custT="1"/>
      <dgm:spPr/>
      <dgm:t>
        <a:bodyPr/>
        <a:lstStyle/>
        <a:p>
          <a:r>
            <a:rPr lang="en-US" sz="2800" dirty="0"/>
            <a:t>Local Government</a:t>
          </a:r>
        </a:p>
      </dgm:t>
    </dgm:pt>
    <dgm:pt modelId="{B0B05266-ECA2-425B-A05D-110FAE7A4DFC}" type="parTrans" cxnId="{F82CD0F4-5A7A-4FD5-B783-D86281A7030D}">
      <dgm:prSet/>
      <dgm:spPr/>
      <dgm:t>
        <a:bodyPr/>
        <a:lstStyle/>
        <a:p>
          <a:endParaRPr lang="en-US"/>
        </a:p>
      </dgm:t>
    </dgm:pt>
    <dgm:pt modelId="{9065DB00-37CD-416F-BFB9-87E80D3140AB}" type="sibTrans" cxnId="{F82CD0F4-5A7A-4FD5-B783-D86281A7030D}">
      <dgm:prSet/>
      <dgm:spPr/>
      <dgm:t>
        <a:bodyPr/>
        <a:lstStyle/>
        <a:p>
          <a:endParaRPr lang="en-US"/>
        </a:p>
      </dgm:t>
    </dgm:pt>
    <dgm:pt modelId="{8C0C4D0C-004A-4DCE-A0CC-0D0A8F8A87CD}">
      <dgm:prSet custT="1"/>
      <dgm:spPr/>
      <dgm:t>
        <a:bodyPr/>
        <a:lstStyle/>
        <a:p>
          <a:r>
            <a:rPr lang="en-US" sz="2800" dirty="0"/>
            <a:t>Private Firm</a:t>
          </a:r>
        </a:p>
      </dgm:t>
    </dgm:pt>
    <dgm:pt modelId="{7EE015A5-6508-4B0F-81BE-ADB528E9B2ED}" type="parTrans" cxnId="{9FAAC387-51BC-4F3C-BE71-DB77C45B3F4B}">
      <dgm:prSet/>
      <dgm:spPr/>
      <dgm:t>
        <a:bodyPr/>
        <a:lstStyle/>
        <a:p>
          <a:endParaRPr lang="en-US"/>
        </a:p>
      </dgm:t>
    </dgm:pt>
    <dgm:pt modelId="{1137E4E9-1EE5-4006-A5F6-45E94452C5B0}" type="sibTrans" cxnId="{9FAAC387-51BC-4F3C-BE71-DB77C45B3F4B}">
      <dgm:prSet/>
      <dgm:spPr/>
      <dgm:t>
        <a:bodyPr/>
        <a:lstStyle/>
        <a:p>
          <a:endParaRPr lang="en-US"/>
        </a:p>
      </dgm:t>
    </dgm:pt>
    <dgm:pt modelId="{06EBADDB-76A9-4E17-84B8-220A8AF1001B}">
      <dgm:prSet custT="1"/>
      <dgm:spPr/>
      <dgm:t>
        <a:bodyPr/>
        <a:lstStyle/>
        <a:p>
          <a:r>
            <a:rPr lang="en-US" sz="2800" dirty="0"/>
            <a:t>Other</a:t>
          </a:r>
        </a:p>
      </dgm:t>
    </dgm:pt>
    <dgm:pt modelId="{48F0E38B-1DE9-44E5-BE50-040CDF186CBE}" type="parTrans" cxnId="{975EBD4B-6C77-488D-A05D-29CD2D10041E}">
      <dgm:prSet/>
      <dgm:spPr/>
      <dgm:t>
        <a:bodyPr/>
        <a:lstStyle/>
        <a:p>
          <a:endParaRPr lang="en-US"/>
        </a:p>
      </dgm:t>
    </dgm:pt>
    <dgm:pt modelId="{602BA4A2-017C-420D-B83A-E19E177CB61D}" type="sibTrans" cxnId="{975EBD4B-6C77-488D-A05D-29CD2D10041E}">
      <dgm:prSet/>
      <dgm:spPr/>
      <dgm:t>
        <a:bodyPr/>
        <a:lstStyle/>
        <a:p>
          <a:endParaRPr lang="en-US"/>
        </a:p>
      </dgm:t>
    </dgm:pt>
    <dgm:pt modelId="{51372922-D7A3-4998-A3AE-4283CC93914C}" type="pres">
      <dgm:prSet presAssocID="{09B195AD-50BF-495B-B16F-ABE90E329BDF}" presName="linear" presStyleCnt="0">
        <dgm:presLayoutVars>
          <dgm:dir/>
          <dgm:animLvl val="lvl"/>
          <dgm:resizeHandles val="exact"/>
        </dgm:presLayoutVars>
      </dgm:prSet>
      <dgm:spPr/>
    </dgm:pt>
    <dgm:pt modelId="{0503D1FC-7799-415B-8BE7-6C6665728609}" type="pres">
      <dgm:prSet presAssocID="{2931E4D6-70F5-4EA4-ABAF-2D67E73F07F0}" presName="parentLin" presStyleCnt="0"/>
      <dgm:spPr/>
    </dgm:pt>
    <dgm:pt modelId="{546A0D7B-48EA-4B42-BE81-16BB8037BD80}" type="pres">
      <dgm:prSet presAssocID="{2931E4D6-70F5-4EA4-ABAF-2D67E73F07F0}" presName="parentLeftMargin" presStyleLbl="node1" presStyleIdx="0" presStyleCnt="4"/>
      <dgm:spPr/>
    </dgm:pt>
    <dgm:pt modelId="{FB7468EC-EFE0-47F6-8556-8BD5731555D4}" type="pres">
      <dgm:prSet presAssocID="{2931E4D6-70F5-4EA4-ABAF-2D67E73F07F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9E3CBB5-0B8F-4F29-BEFB-0A8425DB84E6}" type="pres">
      <dgm:prSet presAssocID="{2931E4D6-70F5-4EA4-ABAF-2D67E73F07F0}" presName="negativeSpace" presStyleCnt="0"/>
      <dgm:spPr/>
    </dgm:pt>
    <dgm:pt modelId="{67569D23-374B-4A22-9407-6E9318DF2AF6}" type="pres">
      <dgm:prSet presAssocID="{2931E4D6-70F5-4EA4-ABAF-2D67E73F07F0}" presName="childText" presStyleLbl="conFgAcc1" presStyleIdx="0" presStyleCnt="4">
        <dgm:presLayoutVars>
          <dgm:bulletEnabled val="1"/>
        </dgm:presLayoutVars>
      </dgm:prSet>
      <dgm:spPr/>
    </dgm:pt>
    <dgm:pt modelId="{BD3450CC-6930-46DD-B253-F904A9405C2C}" type="pres">
      <dgm:prSet presAssocID="{703F2500-EDE3-4606-96BC-36FDFD60BF5A}" presName="spaceBetweenRectangles" presStyleCnt="0"/>
      <dgm:spPr/>
    </dgm:pt>
    <dgm:pt modelId="{65707612-7D37-4986-BBAE-6B08940BF511}" type="pres">
      <dgm:prSet presAssocID="{E5800B06-2E63-427C-9354-5FCAC47EC4DC}" presName="parentLin" presStyleCnt="0"/>
      <dgm:spPr/>
    </dgm:pt>
    <dgm:pt modelId="{28F93403-AE62-428D-A29B-0333CE71176B}" type="pres">
      <dgm:prSet presAssocID="{E5800B06-2E63-427C-9354-5FCAC47EC4DC}" presName="parentLeftMargin" presStyleLbl="node1" presStyleIdx="0" presStyleCnt="4"/>
      <dgm:spPr/>
    </dgm:pt>
    <dgm:pt modelId="{0275FEBD-A251-4027-9497-265307A78B75}" type="pres">
      <dgm:prSet presAssocID="{E5800B06-2E63-427C-9354-5FCAC47EC4D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B40B318-4F99-4335-A731-2A53BD996218}" type="pres">
      <dgm:prSet presAssocID="{E5800B06-2E63-427C-9354-5FCAC47EC4DC}" presName="negativeSpace" presStyleCnt="0"/>
      <dgm:spPr/>
    </dgm:pt>
    <dgm:pt modelId="{A0E4CCA1-6320-4584-B65F-7534DF4240FF}" type="pres">
      <dgm:prSet presAssocID="{E5800B06-2E63-427C-9354-5FCAC47EC4DC}" presName="childText" presStyleLbl="conFgAcc1" presStyleIdx="1" presStyleCnt="4">
        <dgm:presLayoutVars>
          <dgm:bulletEnabled val="1"/>
        </dgm:presLayoutVars>
      </dgm:prSet>
      <dgm:spPr/>
    </dgm:pt>
    <dgm:pt modelId="{0A9CF4CB-6E18-4148-ACAA-7D106CE99E3A}" type="pres">
      <dgm:prSet presAssocID="{9065DB00-37CD-416F-BFB9-87E80D3140AB}" presName="spaceBetweenRectangles" presStyleCnt="0"/>
      <dgm:spPr/>
    </dgm:pt>
    <dgm:pt modelId="{F787B6FD-683C-4E6E-A770-DF6245E20862}" type="pres">
      <dgm:prSet presAssocID="{8C0C4D0C-004A-4DCE-A0CC-0D0A8F8A87CD}" presName="parentLin" presStyleCnt="0"/>
      <dgm:spPr/>
    </dgm:pt>
    <dgm:pt modelId="{6439DD8F-B0A5-469D-8059-8E924D971173}" type="pres">
      <dgm:prSet presAssocID="{8C0C4D0C-004A-4DCE-A0CC-0D0A8F8A87CD}" presName="parentLeftMargin" presStyleLbl="node1" presStyleIdx="1" presStyleCnt="4"/>
      <dgm:spPr/>
    </dgm:pt>
    <dgm:pt modelId="{32993129-603C-432F-BC78-74868D93A685}" type="pres">
      <dgm:prSet presAssocID="{8C0C4D0C-004A-4DCE-A0CC-0D0A8F8A87C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BF14C1D-DD80-4904-B0AB-1D538A64D736}" type="pres">
      <dgm:prSet presAssocID="{8C0C4D0C-004A-4DCE-A0CC-0D0A8F8A87CD}" presName="negativeSpace" presStyleCnt="0"/>
      <dgm:spPr/>
    </dgm:pt>
    <dgm:pt modelId="{6B40BF5C-F07D-437D-9BB2-B96C922A4DAE}" type="pres">
      <dgm:prSet presAssocID="{8C0C4D0C-004A-4DCE-A0CC-0D0A8F8A87CD}" presName="childText" presStyleLbl="conFgAcc1" presStyleIdx="2" presStyleCnt="4">
        <dgm:presLayoutVars>
          <dgm:bulletEnabled val="1"/>
        </dgm:presLayoutVars>
      </dgm:prSet>
      <dgm:spPr/>
    </dgm:pt>
    <dgm:pt modelId="{ADC325FB-728D-49B6-B692-1AA669641E7F}" type="pres">
      <dgm:prSet presAssocID="{1137E4E9-1EE5-4006-A5F6-45E94452C5B0}" presName="spaceBetweenRectangles" presStyleCnt="0"/>
      <dgm:spPr/>
    </dgm:pt>
    <dgm:pt modelId="{A9C8158A-0F20-4D2E-84CE-014216DBF5E9}" type="pres">
      <dgm:prSet presAssocID="{06EBADDB-76A9-4E17-84B8-220A8AF1001B}" presName="parentLin" presStyleCnt="0"/>
      <dgm:spPr/>
    </dgm:pt>
    <dgm:pt modelId="{000BBD07-D36E-4207-86D5-05694F32AFB7}" type="pres">
      <dgm:prSet presAssocID="{06EBADDB-76A9-4E17-84B8-220A8AF1001B}" presName="parentLeftMargin" presStyleLbl="node1" presStyleIdx="2" presStyleCnt="4"/>
      <dgm:spPr/>
    </dgm:pt>
    <dgm:pt modelId="{CAB3E976-4E64-4338-A508-A1100FDBFCA4}" type="pres">
      <dgm:prSet presAssocID="{06EBADDB-76A9-4E17-84B8-220A8AF1001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11360FB-26C7-46C2-84AF-CDC28C90EF2F}" type="pres">
      <dgm:prSet presAssocID="{06EBADDB-76A9-4E17-84B8-220A8AF1001B}" presName="negativeSpace" presStyleCnt="0"/>
      <dgm:spPr/>
    </dgm:pt>
    <dgm:pt modelId="{93774DCF-7A7A-4466-9702-A9D448589338}" type="pres">
      <dgm:prSet presAssocID="{06EBADDB-76A9-4E17-84B8-220A8AF1001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7DA4C1A-CC3D-4AF4-9E9A-D0A32B169E28}" type="presOf" srcId="{06EBADDB-76A9-4E17-84B8-220A8AF1001B}" destId="{CAB3E976-4E64-4338-A508-A1100FDBFCA4}" srcOrd="1" destOrd="0" presId="urn:microsoft.com/office/officeart/2005/8/layout/list1"/>
    <dgm:cxn modelId="{A1B3BD1C-D7DE-49A6-99B6-FE7BF5D1889E}" type="presOf" srcId="{2931E4D6-70F5-4EA4-ABAF-2D67E73F07F0}" destId="{FB7468EC-EFE0-47F6-8556-8BD5731555D4}" srcOrd="1" destOrd="0" presId="urn:microsoft.com/office/officeart/2005/8/layout/list1"/>
    <dgm:cxn modelId="{24B48B4A-EEC4-4F3A-B394-2FA219FA994C}" type="presOf" srcId="{2931E4D6-70F5-4EA4-ABAF-2D67E73F07F0}" destId="{546A0D7B-48EA-4B42-BE81-16BB8037BD80}" srcOrd="0" destOrd="0" presId="urn:microsoft.com/office/officeart/2005/8/layout/list1"/>
    <dgm:cxn modelId="{975EBD4B-6C77-488D-A05D-29CD2D10041E}" srcId="{09B195AD-50BF-495B-B16F-ABE90E329BDF}" destId="{06EBADDB-76A9-4E17-84B8-220A8AF1001B}" srcOrd="3" destOrd="0" parTransId="{48F0E38B-1DE9-44E5-BE50-040CDF186CBE}" sibTransId="{602BA4A2-017C-420D-B83A-E19E177CB61D}"/>
    <dgm:cxn modelId="{E7DF1475-9EAB-496C-86CC-C4FBE01E15EE}" type="presOf" srcId="{E5800B06-2E63-427C-9354-5FCAC47EC4DC}" destId="{28F93403-AE62-428D-A29B-0333CE71176B}" srcOrd="0" destOrd="0" presId="urn:microsoft.com/office/officeart/2005/8/layout/list1"/>
    <dgm:cxn modelId="{9FAAC387-51BC-4F3C-BE71-DB77C45B3F4B}" srcId="{09B195AD-50BF-495B-B16F-ABE90E329BDF}" destId="{8C0C4D0C-004A-4DCE-A0CC-0D0A8F8A87CD}" srcOrd="2" destOrd="0" parTransId="{7EE015A5-6508-4B0F-81BE-ADB528E9B2ED}" sibTransId="{1137E4E9-1EE5-4006-A5F6-45E94452C5B0}"/>
    <dgm:cxn modelId="{4256AEAE-6A78-4463-8261-D7D2AAC4A938}" type="presOf" srcId="{06EBADDB-76A9-4E17-84B8-220A8AF1001B}" destId="{000BBD07-D36E-4207-86D5-05694F32AFB7}" srcOrd="0" destOrd="0" presId="urn:microsoft.com/office/officeart/2005/8/layout/list1"/>
    <dgm:cxn modelId="{529994B1-EC63-49EB-844B-32BB50511797}" srcId="{09B195AD-50BF-495B-B16F-ABE90E329BDF}" destId="{2931E4D6-70F5-4EA4-ABAF-2D67E73F07F0}" srcOrd="0" destOrd="0" parTransId="{25854DDE-7C25-4027-B5D6-41AD6D8B455C}" sibTransId="{703F2500-EDE3-4606-96BC-36FDFD60BF5A}"/>
    <dgm:cxn modelId="{3754C1B4-D5C4-486C-A742-FCC86CA19FD8}" type="presOf" srcId="{E5800B06-2E63-427C-9354-5FCAC47EC4DC}" destId="{0275FEBD-A251-4027-9497-265307A78B75}" srcOrd="1" destOrd="0" presId="urn:microsoft.com/office/officeart/2005/8/layout/list1"/>
    <dgm:cxn modelId="{22C165C2-FEBD-471C-AA9C-E69E5A2F0E86}" type="presOf" srcId="{8C0C4D0C-004A-4DCE-A0CC-0D0A8F8A87CD}" destId="{32993129-603C-432F-BC78-74868D93A685}" srcOrd="1" destOrd="0" presId="urn:microsoft.com/office/officeart/2005/8/layout/list1"/>
    <dgm:cxn modelId="{1DC11DC5-B52F-4A39-8786-F5BA1CB896EA}" type="presOf" srcId="{09B195AD-50BF-495B-B16F-ABE90E329BDF}" destId="{51372922-D7A3-4998-A3AE-4283CC93914C}" srcOrd="0" destOrd="0" presId="urn:microsoft.com/office/officeart/2005/8/layout/list1"/>
    <dgm:cxn modelId="{1F13A8E0-BB8C-48CB-A48D-C7EDD788982F}" type="presOf" srcId="{8C0C4D0C-004A-4DCE-A0CC-0D0A8F8A87CD}" destId="{6439DD8F-B0A5-469D-8059-8E924D971173}" srcOrd="0" destOrd="0" presId="urn:microsoft.com/office/officeart/2005/8/layout/list1"/>
    <dgm:cxn modelId="{F82CD0F4-5A7A-4FD5-B783-D86281A7030D}" srcId="{09B195AD-50BF-495B-B16F-ABE90E329BDF}" destId="{E5800B06-2E63-427C-9354-5FCAC47EC4DC}" srcOrd="1" destOrd="0" parTransId="{B0B05266-ECA2-425B-A05D-110FAE7A4DFC}" sibTransId="{9065DB00-37CD-416F-BFB9-87E80D3140AB}"/>
    <dgm:cxn modelId="{70687853-70C3-4716-A8D2-553A4FE454D0}" type="presParOf" srcId="{51372922-D7A3-4998-A3AE-4283CC93914C}" destId="{0503D1FC-7799-415B-8BE7-6C6665728609}" srcOrd="0" destOrd="0" presId="urn:microsoft.com/office/officeart/2005/8/layout/list1"/>
    <dgm:cxn modelId="{DBB1E401-3F08-42C5-9C37-927B070CD99A}" type="presParOf" srcId="{0503D1FC-7799-415B-8BE7-6C6665728609}" destId="{546A0D7B-48EA-4B42-BE81-16BB8037BD80}" srcOrd="0" destOrd="0" presId="urn:microsoft.com/office/officeart/2005/8/layout/list1"/>
    <dgm:cxn modelId="{09426D80-D571-4B99-9B12-0A4CDE6CF0A3}" type="presParOf" srcId="{0503D1FC-7799-415B-8BE7-6C6665728609}" destId="{FB7468EC-EFE0-47F6-8556-8BD5731555D4}" srcOrd="1" destOrd="0" presId="urn:microsoft.com/office/officeart/2005/8/layout/list1"/>
    <dgm:cxn modelId="{2BFBE845-0240-4F23-80AB-12EF1030872D}" type="presParOf" srcId="{51372922-D7A3-4998-A3AE-4283CC93914C}" destId="{79E3CBB5-0B8F-4F29-BEFB-0A8425DB84E6}" srcOrd="1" destOrd="0" presId="urn:microsoft.com/office/officeart/2005/8/layout/list1"/>
    <dgm:cxn modelId="{D79F1A5C-510D-43E8-8B82-18AFC3ADED27}" type="presParOf" srcId="{51372922-D7A3-4998-A3AE-4283CC93914C}" destId="{67569D23-374B-4A22-9407-6E9318DF2AF6}" srcOrd="2" destOrd="0" presId="urn:microsoft.com/office/officeart/2005/8/layout/list1"/>
    <dgm:cxn modelId="{0C120522-8269-4FE6-9581-83C14685BFAB}" type="presParOf" srcId="{51372922-D7A3-4998-A3AE-4283CC93914C}" destId="{BD3450CC-6930-46DD-B253-F904A9405C2C}" srcOrd="3" destOrd="0" presId="urn:microsoft.com/office/officeart/2005/8/layout/list1"/>
    <dgm:cxn modelId="{E3E9381D-117C-4347-A7B3-45C49FCE3139}" type="presParOf" srcId="{51372922-D7A3-4998-A3AE-4283CC93914C}" destId="{65707612-7D37-4986-BBAE-6B08940BF511}" srcOrd="4" destOrd="0" presId="urn:microsoft.com/office/officeart/2005/8/layout/list1"/>
    <dgm:cxn modelId="{626269AF-A03D-4506-9D7A-1F3688F2DC05}" type="presParOf" srcId="{65707612-7D37-4986-BBAE-6B08940BF511}" destId="{28F93403-AE62-428D-A29B-0333CE71176B}" srcOrd="0" destOrd="0" presId="urn:microsoft.com/office/officeart/2005/8/layout/list1"/>
    <dgm:cxn modelId="{908A81BB-4C03-47B6-AE6C-DF357D80E23C}" type="presParOf" srcId="{65707612-7D37-4986-BBAE-6B08940BF511}" destId="{0275FEBD-A251-4027-9497-265307A78B75}" srcOrd="1" destOrd="0" presId="urn:microsoft.com/office/officeart/2005/8/layout/list1"/>
    <dgm:cxn modelId="{BA693849-529F-4F23-A3CF-12FBAD7321BD}" type="presParOf" srcId="{51372922-D7A3-4998-A3AE-4283CC93914C}" destId="{9B40B318-4F99-4335-A731-2A53BD996218}" srcOrd="5" destOrd="0" presId="urn:microsoft.com/office/officeart/2005/8/layout/list1"/>
    <dgm:cxn modelId="{873A2CA7-D12C-4756-8458-2BE7112D8F3B}" type="presParOf" srcId="{51372922-D7A3-4998-A3AE-4283CC93914C}" destId="{A0E4CCA1-6320-4584-B65F-7534DF4240FF}" srcOrd="6" destOrd="0" presId="urn:microsoft.com/office/officeart/2005/8/layout/list1"/>
    <dgm:cxn modelId="{22EB98CE-E697-4E69-8A6C-77A92F0C54C9}" type="presParOf" srcId="{51372922-D7A3-4998-A3AE-4283CC93914C}" destId="{0A9CF4CB-6E18-4148-ACAA-7D106CE99E3A}" srcOrd="7" destOrd="0" presId="urn:microsoft.com/office/officeart/2005/8/layout/list1"/>
    <dgm:cxn modelId="{ECA9F2A8-032D-4FBF-95B5-77669D5F2717}" type="presParOf" srcId="{51372922-D7A3-4998-A3AE-4283CC93914C}" destId="{F787B6FD-683C-4E6E-A770-DF6245E20862}" srcOrd="8" destOrd="0" presId="urn:microsoft.com/office/officeart/2005/8/layout/list1"/>
    <dgm:cxn modelId="{A368A670-2099-4C4A-9A4A-0B46BB24954A}" type="presParOf" srcId="{F787B6FD-683C-4E6E-A770-DF6245E20862}" destId="{6439DD8F-B0A5-469D-8059-8E924D971173}" srcOrd="0" destOrd="0" presId="urn:microsoft.com/office/officeart/2005/8/layout/list1"/>
    <dgm:cxn modelId="{4EE5A893-267C-4553-9360-590F71BDC522}" type="presParOf" srcId="{F787B6FD-683C-4E6E-A770-DF6245E20862}" destId="{32993129-603C-432F-BC78-74868D93A685}" srcOrd="1" destOrd="0" presId="urn:microsoft.com/office/officeart/2005/8/layout/list1"/>
    <dgm:cxn modelId="{C8080507-0779-4B81-9E61-FAFCF3510D67}" type="presParOf" srcId="{51372922-D7A3-4998-A3AE-4283CC93914C}" destId="{1BF14C1D-DD80-4904-B0AB-1D538A64D736}" srcOrd="9" destOrd="0" presId="urn:microsoft.com/office/officeart/2005/8/layout/list1"/>
    <dgm:cxn modelId="{46508AE4-B770-405E-8939-BF91904A35CD}" type="presParOf" srcId="{51372922-D7A3-4998-A3AE-4283CC93914C}" destId="{6B40BF5C-F07D-437D-9BB2-B96C922A4DAE}" srcOrd="10" destOrd="0" presId="urn:microsoft.com/office/officeart/2005/8/layout/list1"/>
    <dgm:cxn modelId="{0A165F54-2D8D-4217-BF67-5C3120BA179F}" type="presParOf" srcId="{51372922-D7A3-4998-A3AE-4283CC93914C}" destId="{ADC325FB-728D-49B6-B692-1AA669641E7F}" srcOrd="11" destOrd="0" presId="urn:microsoft.com/office/officeart/2005/8/layout/list1"/>
    <dgm:cxn modelId="{4332D82D-51D2-4417-8CA1-336D8FF5CD45}" type="presParOf" srcId="{51372922-D7A3-4998-A3AE-4283CC93914C}" destId="{A9C8158A-0F20-4D2E-84CE-014216DBF5E9}" srcOrd="12" destOrd="0" presId="urn:microsoft.com/office/officeart/2005/8/layout/list1"/>
    <dgm:cxn modelId="{223DA831-449B-46F2-BDF5-A4912E59E02C}" type="presParOf" srcId="{A9C8158A-0F20-4D2E-84CE-014216DBF5E9}" destId="{000BBD07-D36E-4207-86D5-05694F32AFB7}" srcOrd="0" destOrd="0" presId="urn:microsoft.com/office/officeart/2005/8/layout/list1"/>
    <dgm:cxn modelId="{6A25BA06-D641-47D0-9967-5AEDA5BDCF24}" type="presParOf" srcId="{A9C8158A-0F20-4D2E-84CE-014216DBF5E9}" destId="{CAB3E976-4E64-4338-A508-A1100FDBFCA4}" srcOrd="1" destOrd="0" presId="urn:microsoft.com/office/officeart/2005/8/layout/list1"/>
    <dgm:cxn modelId="{2D4F6DF4-C262-46FF-8211-0588DC04D9C1}" type="presParOf" srcId="{51372922-D7A3-4998-A3AE-4283CC93914C}" destId="{A11360FB-26C7-46C2-84AF-CDC28C90EF2F}" srcOrd="13" destOrd="0" presId="urn:microsoft.com/office/officeart/2005/8/layout/list1"/>
    <dgm:cxn modelId="{F7A720D5-3015-448D-8CC0-068333973328}" type="presParOf" srcId="{51372922-D7A3-4998-A3AE-4283CC93914C}" destId="{93774DCF-7A7A-4466-9702-A9D44858933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B42F82-806E-4F79-91CF-D54E2C8654C6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3296C34-2A1D-4B37-BB14-A37595823BE2}">
      <dgm:prSet custT="1"/>
      <dgm:spPr/>
      <dgm:t>
        <a:bodyPr/>
        <a:lstStyle/>
        <a:p>
          <a:r>
            <a:rPr lang="en-US" sz="2800" dirty="0"/>
            <a:t>Very Familiar</a:t>
          </a:r>
        </a:p>
      </dgm:t>
    </dgm:pt>
    <dgm:pt modelId="{CA1AD3E5-B699-46CE-B954-E217BD0A0B3A}" type="parTrans" cxnId="{46AC2D8D-4CDF-4BA4-AAF7-40B7B2B1A844}">
      <dgm:prSet/>
      <dgm:spPr/>
      <dgm:t>
        <a:bodyPr/>
        <a:lstStyle/>
        <a:p>
          <a:endParaRPr lang="en-US"/>
        </a:p>
      </dgm:t>
    </dgm:pt>
    <dgm:pt modelId="{9C74EE5C-7509-420F-908D-B894C0355D47}" type="sibTrans" cxnId="{46AC2D8D-4CDF-4BA4-AAF7-40B7B2B1A844}">
      <dgm:prSet/>
      <dgm:spPr/>
      <dgm:t>
        <a:bodyPr/>
        <a:lstStyle/>
        <a:p>
          <a:endParaRPr lang="en-US"/>
        </a:p>
      </dgm:t>
    </dgm:pt>
    <dgm:pt modelId="{9DDB3C8A-5C7F-4B1D-BB62-85B7B6D05B15}">
      <dgm:prSet custT="1"/>
      <dgm:spPr/>
      <dgm:t>
        <a:bodyPr/>
        <a:lstStyle/>
        <a:p>
          <a:r>
            <a:rPr lang="en-US" sz="2800" dirty="0"/>
            <a:t>Somewhat Familiar</a:t>
          </a:r>
        </a:p>
      </dgm:t>
    </dgm:pt>
    <dgm:pt modelId="{66F459AD-D262-4B26-8E20-6615FB97D05E}" type="parTrans" cxnId="{33A7B709-A733-4067-AA6C-27E301B10A2F}">
      <dgm:prSet/>
      <dgm:spPr/>
      <dgm:t>
        <a:bodyPr/>
        <a:lstStyle/>
        <a:p>
          <a:endParaRPr lang="en-US"/>
        </a:p>
      </dgm:t>
    </dgm:pt>
    <dgm:pt modelId="{F3D12708-47DF-4DCD-B7D0-4B49526866FC}" type="sibTrans" cxnId="{33A7B709-A733-4067-AA6C-27E301B10A2F}">
      <dgm:prSet/>
      <dgm:spPr/>
      <dgm:t>
        <a:bodyPr/>
        <a:lstStyle/>
        <a:p>
          <a:endParaRPr lang="en-US"/>
        </a:p>
      </dgm:t>
    </dgm:pt>
    <dgm:pt modelId="{B9D5370D-1C0A-41FE-A16D-8390178C0442}">
      <dgm:prSet custT="1"/>
      <dgm:spPr/>
      <dgm:t>
        <a:bodyPr/>
        <a:lstStyle/>
        <a:p>
          <a:r>
            <a:rPr lang="en-US" sz="2800" dirty="0"/>
            <a:t>Not Familiar</a:t>
          </a:r>
        </a:p>
      </dgm:t>
    </dgm:pt>
    <dgm:pt modelId="{85BD0F74-08CF-4FFE-B3B7-1CBF11DB8DB5}" type="parTrans" cxnId="{2BFF1A86-5A59-4E97-99B0-16DB54D07011}">
      <dgm:prSet/>
      <dgm:spPr/>
      <dgm:t>
        <a:bodyPr/>
        <a:lstStyle/>
        <a:p>
          <a:endParaRPr lang="en-US"/>
        </a:p>
      </dgm:t>
    </dgm:pt>
    <dgm:pt modelId="{90BDF3F4-4C4E-42C2-817D-EFF5B5A9E2BA}" type="sibTrans" cxnId="{2BFF1A86-5A59-4E97-99B0-16DB54D07011}">
      <dgm:prSet/>
      <dgm:spPr/>
      <dgm:t>
        <a:bodyPr/>
        <a:lstStyle/>
        <a:p>
          <a:endParaRPr lang="en-US"/>
        </a:p>
      </dgm:t>
    </dgm:pt>
    <dgm:pt modelId="{C206F9FC-29A2-4BA1-89BB-C01D496F5245}" type="pres">
      <dgm:prSet presAssocID="{79B42F82-806E-4F79-91CF-D54E2C8654C6}" presName="linear" presStyleCnt="0">
        <dgm:presLayoutVars>
          <dgm:dir/>
          <dgm:animLvl val="lvl"/>
          <dgm:resizeHandles val="exact"/>
        </dgm:presLayoutVars>
      </dgm:prSet>
      <dgm:spPr/>
    </dgm:pt>
    <dgm:pt modelId="{ED7F4A37-D66E-41C8-8A8B-F323F0AFF6AB}" type="pres">
      <dgm:prSet presAssocID="{83296C34-2A1D-4B37-BB14-A37595823BE2}" presName="parentLin" presStyleCnt="0"/>
      <dgm:spPr/>
    </dgm:pt>
    <dgm:pt modelId="{48008794-B32A-4956-898A-9A1FF4C0656E}" type="pres">
      <dgm:prSet presAssocID="{83296C34-2A1D-4B37-BB14-A37595823BE2}" presName="parentLeftMargin" presStyleLbl="node1" presStyleIdx="0" presStyleCnt="3"/>
      <dgm:spPr/>
    </dgm:pt>
    <dgm:pt modelId="{F4DAF480-D2F9-4167-992C-91A80E3ACE08}" type="pres">
      <dgm:prSet presAssocID="{83296C34-2A1D-4B37-BB14-A37595823BE2}" presName="parentText" presStyleLbl="node1" presStyleIdx="0" presStyleCnt="3" custScaleY="58802">
        <dgm:presLayoutVars>
          <dgm:chMax val="0"/>
          <dgm:bulletEnabled val="1"/>
        </dgm:presLayoutVars>
      </dgm:prSet>
      <dgm:spPr/>
    </dgm:pt>
    <dgm:pt modelId="{A939420F-05EB-47B8-8C51-1F93BC4C07EE}" type="pres">
      <dgm:prSet presAssocID="{83296C34-2A1D-4B37-BB14-A37595823BE2}" presName="negativeSpace" presStyleCnt="0"/>
      <dgm:spPr/>
    </dgm:pt>
    <dgm:pt modelId="{753A7D7E-EB64-4F71-A965-F1AA8E99609C}" type="pres">
      <dgm:prSet presAssocID="{83296C34-2A1D-4B37-BB14-A37595823BE2}" presName="childText" presStyleLbl="conFgAcc1" presStyleIdx="0" presStyleCnt="3">
        <dgm:presLayoutVars>
          <dgm:bulletEnabled val="1"/>
        </dgm:presLayoutVars>
      </dgm:prSet>
      <dgm:spPr/>
    </dgm:pt>
    <dgm:pt modelId="{66937FCD-9707-495E-9C9E-884A8943594A}" type="pres">
      <dgm:prSet presAssocID="{9C74EE5C-7509-420F-908D-B894C0355D47}" presName="spaceBetweenRectangles" presStyleCnt="0"/>
      <dgm:spPr/>
    </dgm:pt>
    <dgm:pt modelId="{E668C00B-6993-48CE-9BF4-993031ECE8CC}" type="pres">
      <dgm:prSet presAssocID="{9DDB3C8A-5C7F-4B1D-BB62-85B7B6D05B15}" presName="parentLin" presStyleCnt="0"/>
      <dgm:spPr/>
    </dgm:pt>
    <dgm:pt modelId="{60BDB6FA-FC3F-494A-A025-C74255D1BAC0}" type="pres">
      <dgm:prSet presAssocID="{9DDB3C8A-5C7F-4B1D-BB62-85B7B6D05B15}" presName="parentLeftMargin" presStyleLbl="node1" presStyleIdx="0" presStyleCnt="3"/>
      <dgm:spPr/>
    </dgm:pt>
    <dgm:pt modelId="{14A9F573-04E0-46C6-B60E-8EDE41399363}" type="pres">
      <dgm:prSet presAssocID="{9DDB3C8A-5C7F-4B1D-BB62-85B7B6D05B15}" presName="parentText" presStyleLbl="node1" presStyleIdx="1" presStyleCnt="3" custScaleY="58802">
        <dgm:presLayoutVars>
          <dgm:chMax val="0"/>
          <dgm:bulletEnabled val="1"/>
        </dgm:presLayoutVars>
      </dgm:prSet>
      <dgm:spPr/>
    </dgm:pt>
    <dgm:pt modelId="{A695A4E3-886C-4D39-B577-ADDE266288FF}" type="pres">
      <dgm:prSet presAssocID="{9DDB3C8A-5C7F-4B1D-BB62-85B7B6D05B15}" presName="negativeSpace" presStyleCnt="0"/>
      <dgm:spPr/>
    </dgm:pt>
    <dgm:pt modelId="{14376032-456D-4402-9B89-843676784892}" type="pres">
      <dgm:prSet presAssocID="{9DDB3C8A-5C7F-4B1D-BB62-85B7B6D05B15}" presName="childText" presStyleLbl="conFgAcc1" presStyleIdx="1" presStyleCnt="3">
        <dgm:presLayoutVars>
          <dgm:bulletEnabled val="1"/>
        </dgm:presLayoutVars>
      </dgm:prSet>
      <dgm:spPr/>
    </dgm:pt>
    <dgm:pt modelId="{14E9B643-FB12-4874-83EC-F5FE54458017}" type="pres">
      <dgm:prSet presAssocID="{F3D12708-47DF-4DCD-B7D0-4B49526866FC}" presName="spaceBetweenRectangles" presStyleCnt="0"/>
      <dgm:spPr/>
    </dgm:pt>
    <dgm:pt modelId="{F4A0E17C-E5E9-467A-8A51-A0076A5C5759}" type="pres">
      <dgm:prSet presAssocID="{B9D5370D-1C0A-41FE-A16D-8390178C0442}" presName="parentLin" presStyleCnt="0"/>
      <dgm:spPr/>
    </dgm:pt>
    <dgm:pt modelId="{3CD9A325-B342-4125-BAD6-BB78C0FD0208}" type="pres">
      <dgm:prSet presAssocID="{B9D5370D-1C0A-41FE-A16D-8390178C0442}" presName="parentLeftMargin" presStyleLbl="node1" presStyleIdx="1" presStyleCnt="3"/>
      <dgm:spPr/>
    </dgm:pt>
    <dgm:pt modelId="{8651BA32-A068-4292-8C81-06DAF7E9F4C3}" type="pres">
      <dgm:prSet presAssocID="{B9D5370D-1C0A-41FE-A16D-8390178C0442}" presName="parentText" presStyleLbl="node1" presStyleIdx="2" presStyleCnt="3" custScaleY="58802">
        <dgm:presLayoutVars>
          <dgm:chMax val="0"/>
          <dgm:bulletEnabled val="1"/>
        </dgm:presLayoutVars>
      </dgm:prSet>
      <dgm:spPr/>
    </dgm:pt>
    <dgm:pt modelId="{0FD6B6CA-038C-4A45-9C2C-3FB3E33D36FE}" type="pres">
      <dgm:prSet presAssocID="{B9D5370D-1C0A-41FE-A16D-8390178C0442}" presName="negativeSpace" presStyleCnt="0"/>
      <dgm:spPr/>
    </dgm:pt>
    <dgm:pt modelId="{711ED70E-9890-4855-A796-3B031015D664}" type="pres">
      <dgm:prSet presAssocID="{B9D5370D-1C0A-41FE-A16D-8390178C044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3A7B709-A733-4067-AA6C-27E301B10A2F}" srcId="{79B42F82-806E-4F79-91CF-D54E2C8654C6}" destId="{9DDB3C8A-5C7F-4B1D-BB62-85B7B6D05B15}" srcOrd="1" destOrd="0" parTransId="{66F459AD-D262-4B26-8E20-6615FB97D05E}" sibTransId="{F3D12708-47DF-4DCD-B7D0-4B49526866FC}"/>
    <dgm:cxn modelId="{FF80760B-84F4-4378-87EE-90B7B19CAAAA}" type="presOf" srcId="{9DDB3C8A-5C7F-4B1D-BB62-85B7B6D05B15}" destId="{60BDB6FA-FC3F-494A-A025-C74255D1BAC0}" srcOrd="0" destOrd="0" presId="urn:microsoft.com/office/officeart/2005/8/layout/list1"/>
    <dgm:cxn modelId="{A8CECC6C-3944-4B95-9034-60C9E059AFEF}" type="presOf" srcId="{B9D5370D-1C0A-41FE-A16D-8390178C0442}" destId="{8651BA32-A068-4292-8C81-06DAF7E9F4C3}" srcOrd="1" destOrd="0" presId="urn:microsoft.com/office/officeart/2005/8/layout/list1"/>
    <dgm:cxn modelId="{2BFF1A86-5A59-4E97-99B0-16DB54D07011}" srcId="{79B42F82-806E-4F79-91CF-D54E2C8654C6}" destId="{B9D5370D-1C0A-41FE-A16D-8390178C0442}" srcOrd="2" destOrd="0" parTransId="{85BD0F74-08CF-4FFE-B3B7-1CBF11DB8DB5}" sibTransId="{90BDF3F4-4C4E-42C2-817D-EFF5B5A9E2BA}"/>
    <dgm:cxn modelId="{46AC2D8D-4CDF-4BA4-AAF7-40B7B2B1A844}" srcId="{79B42F82-806E-4F79-91CF-D54E2C8654C6}" destId="{83296C34-2A1D-4B37-BB14-A37595823BE2}" srcOrd="0" destOrd="0" parTransId="{CA1AD3E5-B699-46CE-B954-E217BD0A0B3A}" sibTransId="{9C74EE5C-7509-420F-908D-B894C0355D47}"/>
    <dgm:cxn modelId="{948B0396-0F74-4B72-B6D0-389CFE9F5898}" type="presOf" srcId="{B9D5370D-1C0A-41FE-A16D-8390178C0442}" destId="{3CD9A325-B342-4125-BAD6-BB78C0FD0208}" srcOrd="0" destOrd="0" presId="urn:microsoft.com/office/officeart/2005/8/layout/list1"/>
    <dgm:cxn modelId="{02E7B2AC-0CD3-4FF2-A781-DF881F9A540D}" type="presOf" srcId="{83296C34-2A1D-4B37-BB14-A37595823BE2}" destId="{48008794-B32A-4956-898A-9A1FF4C0656E}" srcOrd="0" destOrd="0" presId="urn:microsoft.com/office/officeart/2005/8/layout/list1"/>
    <dgm:cxn modelId="{F0A059DA-AF2A-4130-97B1-1687A4E67989}" type="presOf" srcId="{9DDB3C8A-5C7F-4B1D-BB62-85B7B6D05B15}" destId="{14A9F573-04E0-46C6-B60E-8EDE41399363}" srcOrd="1" destOrd="0" presId="urn:microsoft.com/office/officeart/2005/8/layout/list1"/>
    <dgm:cxn modelId="{D51068DF-A2B1-47A8-8E37-42FE1632945D}" type="presOf" srcId="{79B42F82-806E-4F79-91CF-D54E2C8654C6}" destId="{C206F9FC-29A2-4BA1-89BB-C01D496F5245}" srcOrd="0" destOrd="0" presId="urn:microsoft.com/office/officeart/2005/8/layout/list1"/>
    <dgm:cxn modelId="{E8A127FD-D372-4466-ACB3-3A0C6DBA00A8}" type="presOf" srcId="{83296C34-2A1D-4B37-BB14-A37595823BE2}" destId="{F4DAF480-D2F9-4167-992C-91A80E3ACE08}" srcOrd="1" destOrd="0" presId="urn:microsoft.com/office/officeart/2005/8/layout/list1"/>
    <dgm:cxn modelId="{2F528A28-39F0-4B6D-B394-478C0F4370C7}" type="presParOf" srcId="{C206F9FC-29A2-4BA1-89BB-C01D496F5245}" destId="{ED7F4A37-D66E-41C8-8A8B-F323F0AFF6AB}" srcOrd="0" destOrd="0" presId="urn:microsoft.com/office/officeart/2005/8/layout/list1"/>
    <dgm:cxn modelId="{68E58BCF-8379-46BD-8ACA-B51589AEE798}" type="presParOf" srcId="{ED7F4A37-D66E-41C8-8A8B-F323F0AFF6AB}" destId="{48008794-B32A-4956-898A-9A1FF4C0656E}" srcOrd="0" destOrd="0" presId="urn:microsoft.com/office/officeart/2005/8/layout/list1"/>
    <dgm:cxn modelId="{E40D8406-C096-4F27-9EFB-8D85457FD8F7}" type="presParOf" srcId="{ED7F4A37-D66E-41C8-8A8B-F323F0AFF6AB}" destId="{F4DAF480-D2F9-4167-992C-91A80E3ACE08}" srcOrd="1" destOrd="0" presId="urn:microsoft.com/office/officeart/2005/8/layout/list1"/>
    <dgm:cxn modelId="{F4494B24-6BBA-40B8-A2BA-F6699FAC1696}" type="presParOf" srcId="{C206F9FC-29A2-4BA1-89BB-C01D496F5245}" destId="{A939420F-05EB-47B8-8C51-1F93BC4C07EE}" srcOrd="1" destOrd="0" presId="urn:microsoft.com/office/officeart/2005/8/layout/list1"/>
    <dgm:cxn modelId="{382D4DC1-54D7-4803-A61D-64A296401BC4}" type="presParOf" srcId="{C206F9FC-29A2-4BA1-89BB-C01D496F5245}" destId="{753A7D7E-EB64-4F71-A965-F1AA8E99609C}" srcOrd="2" destOrd="0" presId="urn:microsoft.com/office/officeart/2005/8/layout/list1"/>
    <dgm:cxn modelId="{F0BAF3AF-ED35-4CA6-83E0-0353F8AB2FC8}" type="presParOf" srcId="{C206F9FC-29A2-4BA1-89BB-C01D496F5245}" destId="{66937FCD-9707-495E-9C9E-884A8943594A}" srcOrd="3" destOrd="0" presId="urn:microsoft.com/office/officeart/2005/8/layout/list1"/>
    <dgm:cxn modelId="{317DE6F8-D08D-4AC9-8036-232D5600F3A5}" type="presParOf" srcId="{C206F9FC-29A2-4BA1-89BB-C01D496F5245}" destId="{E668C00B-6993-48CE-9BF4-993031ECE8CC}" srcOrd="4" destOrd="0" presId="urn:microsoft.com/office/officeart/2005/8/layout/list1"/>
    <dgm:cxn modelId="{41CBB341-C248-407F-B829-4E169DE8A798}" type="presParOf" srcId="{E668C00B-6993-48CE-9BF4-993031ECE8CC}" destId="{60BDB6FA-FC3F-494A-A025-C74255D1BAC0}" srcOrd="0" destOrd="0" presId="urn:microsoft.com/office/officeart/2005/8/layout/list1"/>
    <dgm:cxn modelId="{77E97007-0CF5-4027-B847-5ABE90EF41C4}" type="presParOf" srcId="{E668C00B-6993-48CE-9BF4-993031ECE8CC}" destId="{14A9F573-04E0-46C6-B60E-8EDE41399363}" srcOrd="1" destOrd="0" presId="urn:microsoft.com/office/officeart/2005/8/layout/list1"/>
    <dgm:cxn modelId="{06F298E7-1C1C-4005-A99D-2A3BF0F71F22}" type="presParOf" srcId="{C206F9FC-29A2-4BA1-89BB-C01D496F5245}" destId="{A695A4E3-886C-4D39-B577-ADDE266288FF}" srcOrd="5" destOrd="0" presId="urn:microsoft.com/office/officeart/2005/8/layout/list1"/>
    <dgm:cxn modelId="{CB53B93C-5862-4F19-950A-013F1725A502}" type="presParOf" srcId="{C206F9FC-29A2-4BA1-89BB-C01D496F5245}" destId="{14376032-456D-4402-9B89-843676784892}" srcOrd="6" destOrd="0" presId="urn:microsoft.com/office/officeart/2005/8/layout/list1"/>
    <dgm:cxn modelId="{5A254AD9-3D27-40EC-AE3E-D62CF43C2642}" type="presParOf" srcId="{C206F9FC-29A2-4BA1-89BB-C01D496F5245}" destId="{14E9B643-FB12-4874-83EC-F5FE54458017}" srcOrd="7" destOrd="0" presId="urn:microsoft.com/office/officeart/2005/8/layout/list1"/>
    <dgm:cxn modelId="{9960CF7C-9D90-4DE0-82F9-27B7C3C7A205}" type="presParOf" srcId="{C206F9FC-29A2-4BA1-89BB-C01D496F5245}" destId="{F4A0E17C-E5E9-467A-8A51-A0076A5C5759}" srcOrd="8" destOrd="0" presId="urn:microsoft.com/office/officeart/2005/8/layout/list1"/>
    <dgm:cxn modelId="{44C87B95-49BB-4948-8F28-5CC549FBD5D0}" type="presParOf" srcId="{F4A0E17C-E5E9-467A-8A51-A0076A5C5759}" destId="{3CD9A325-B342-4125-BAD6-BB78C0FD0208}" srcOrd="0" destOrd="0" presId="urn:microsoft.com/office/officeart/2005/8/layout/list1"/>
    <dgm:cxn modelId="{AF72C3F8-0B53-4177-95A2-43FF4C6062DE}" type="presParOf" srcId="{F4A0E17C-E5E9-467A-8A51-A0076A5C5759}" destId="{8651BA32-A068-4292-8C81-06DAF7E9F4C3}" srcOrd="1" destOrd="0" presId="urn:microsoft.com/office/officeart/2005/8/layout/list1"/>
    <dgm:cxn modelId="{654EB801-6B3B-4E69-9B85-AE87FF46808D}" type="presParOf" srcId="{C206F9FC-29A2-4BA1-89BB-C01D496F5245}" destId="{0FD6B6CA-038C-4A45-9C2C-3FB3E33D36FE}" srcOrd="9" destOrd="0" presId="urn:microsoft.com/office/officeart/2005/8/layout/list1"/>
    <dgm:cxn modelId="{423CF7F5-6C24-4389-A21C-7FCD33184368}" type="presParOf" srcId="{C206F9FC-29A2-4BA1-89BB-C01D496F5245}" destId="{711ED70E-9890-4855-A796-3B031015D66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942F3-B2CB-408A-96A0-ABBC5A036FFF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D44E035B-8C0F-4C2D-B9DA-AEAC9C4144FB}">
      <dgm:prSet phldrT="[Text]"/>
      <dgm:spPr>
        <a:solidFill>
          <a:srgbClr val="FF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dirty="0"/>
            <a:t>&gt;10% Deviation</a:t>
          </a:r>
        </a:p>
      </dgm:t>
    </dgm:pt>
    <dgm:pt modelId="{3741D704-8F67-43F2-AD32-AD4E9EFF22DC}" type="parTrans" cxnId="{40C16E7C-D070-4388-96E0-B81DA1101973}">
      <dgm:prSet/>
      <dgm:spPr/>
      <dgm:t>
        <a:bodyPr/>
        <a:lstStyle/>
        <a:p>
          <a:endParaRPr lang="en-US"/>
        </a:p>
      </dgm:t>
    </dgm:pt>
    <dgm:pt modelId="{13F8012E-4CD3-493D-88C3-C701A0A294C6}" type="sibTrans" cxnId="{40C16E7C-D070-4388-96E0-B81DA1101973}">
      <dgm:prSet/>
      <dgm:spPr/>
      <dgm:t>
        <a:bodyPr/>
        <a:lstStyle/>
        <a:p>
          <a:endParaRPr lang="en-US"/>
        </a:p>
      </dgm:t>
    </dgm:pt>
    <dgm:pt modelId="{B9C54476-A222-4FC7-90F5-2E9B30AB09B3}">
      <dgm:prSet phldrT="[Text]"/>
      <dgm:spPr/>
      <dgm:t>
        <a:bodyPr/>
        <a:lstStyle/>
        <a:p>
          <a:r>
            <a:rPr lang="en-US" dirty="0"/>
            <a:t>Review by AMRC</a:t>
          </a:r>
        </a:p>
      </dgm:t>
    </dgm:pt>
    <dgm:pt modelId="{B5F7F3B9-19D0-40A3-AC92-1A0921ECB810}" type="parTrans" cxnId="{6722CC16-F8A7-47AA-BD47-3371D7BE5667}">
      <dgm:prSet/>
      <dgm:spPr/>
      <dgm:t>
        <a:bodyPr/>
        <a:lstStyle/>
        <a:p>
          <a:endParaRPr lang="en-US"/>
        </a:p>
      </dgm:t>
    </dgm:pt>
    <dgm:pt modelId="{DA264EBD-2A93-414F-BE1E-CBB651AF3B60}" type="sibTrans" cxnId="{6722CC16-F8A7-47AA-BD47-3371D7BE5667}">
      <dgm:prSet/>
      <dgm:spPr/>
      <dgm:t>
        <a:bodyPr/>
        <a:lstStyle/>
        <a:p>
          <a:endParaRPr lang="en-US"/>
        </a:p>
      </dgm:t>
    </dgm:pt>
    <dgm:pt modelId="{05D89794-98C2-4F97-8B4D-642870774E2E}" type="pres">
      <dgm:prSet presAssocID="{8BC942F3-B2CB-408A-96A0-ABBC5A036FFF}" presName="Name0" presStyleCnt="0">
        <dgm:presLayoutVars>
          <dgm:dir/>
          <dgm:animLvl val="lvl"/>
          <dgm:resizeHandles val="exact"/>
        </dgm:presLayoutVars>
      </dgm:prSet>
      <dgm:spPr/>
    </dgm:pt>
    <dgm:pt modelId="{9E3EE6A4-7896-42DD-A0CF-782FBB61AFB4}" type="pres">
      <dgm:prSet presAssocID="{D44E035B-8C0F-4C2D-B9DA-AEAC9C4144FB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A8EB679F-48A8-4C46-9069-18FCD2F92EEE}" type="pres">
      <dgm:prSet presAssocID="{13F8012E-4CD3-493D-88C3-C701A0A294C6}" presName="parTxOnlySpace" presStyleCnt="0"/>
      <dgm:spPr/>
    </dgm:pt>
    <dgm:pt modelId="{7D42382D-515B-42E1-B438-47944ED71905}" type="pres">
      <dgm:prSet presAssocID="{B9C54476-A222-4FC7-90F5-2E9B30AB09B3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5A840C15-7CC1-467A-AB2C-5F229A5BE3AD}" type="presOf" srcId="{8BC942F3-B2CB-408A-96A0-ABBC5A036FFF}" destId="{05D89794-98C2-4F97-8B4D-642870774E2E}" srcOrd="0" destOrd="0" presId="urn:microsoft.com/office/officeart/2005/8/layout/chevron1"/>
    <dgm:cxn modelId="{6722CC16-F8A7-47AA-BD47-3371D7BE5667}" srcId="{8BC942F3-B2CB-408A-96A0-ABBC5A036FFF}" destId="{B9C54476-A222-4FC7-90F5-2E9B30AB09B3}" srcOrd="1" destOrd="0" parTransId="{B5F7F3B9-19D0-40A3-AC92-1A0921ECB810}" sibTransId="{DA264EBD-2A93-414F-BE1E-CBB651AF3B60}"/>
    <dgm:cxn modelId="{5FB55D34-151C-45AC-BB99-518C4422B055}" type="presOf" srcId="{D44E035B-8C0F-4C2D-B9DA-AEAC9C4144FB}" destId="{9E3EE6A4-7896-42DD-A0CF-782FBB61AFB4}" srcOrd="0" destOrd="0" presId="urn:microsoft.com/office/officeart/2005/8/layout/chevron1"/>
    <dgm:cxn modelId="{D684C160-0BCD-4275-86E2-2609CCD271AB}" type="presOf" srcId="{B9C54476-A222-4FC7-90F5-2E9B30AB09B3}" destId="{7D42382D-515B-42E1-B438-47944ED71905}" srcOrd="0" destOrd="0" presId="urn:microsoft.com/office/officeart/2005/8/layout/chevron1"/>
    <dgm:cxn modelId="{40C16E7C-D070-4388-96E0-B81DA1101973}" srcId="{8BC942F3-B2CB-408A-96A0-ABBC5A036FFF}" destId="{D44E035B-8C0F-4C2D-B9DA-AEAC9C4144FB}" srcOrd="0" destOrd="0" parTransId="{3741D704-8F67-43F2-AD32-AD4E9EFF22DC}" sibTransId="{13F8012E-4CD3-493D-88C3-C701A0A294C6}"/>
    <dgm:cxn modelId="{7F69646C-7FA2-4F57-8C6B-B65D47DFEC3C}" type="presParOf" srcId="{05D89794-98C2-4F97-8B4D-642870774E2E}" destId="{9E3EE6A4-7896-42DD-A0CF-782FBB61AFB4}" srcOrd="0" destOrd="0" presId="urn:microsoft.com/office/officeart/2005/8/layout/chevron1"/>
    <dgm:cxn modelId="{807C6500-6309-4D9E-AFE2-9520C7DFF584}" type="presParOf" srcId="{05D89794-98C2-4F97-8B4D-642870774E2E}" destId="{A8EB679F-48A8-4C46-9069-18FCD2F92EEE}" srcOrd="1" destOrd="0" presId="urn:microsoft.com/office/officeart/2005/8/layout/chevron1"/>
    <dgm:cxn modelId="{B97C1BEE-E9D6-4DAD-A71B-5E244A0639C3}" type="presParOf" srcId="{05D89794-98C2-4F97-8B4D-642870774E2E}" destId="{7D42382D-515B-42E1-B438-47944ED71905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7A29E-92EC-4502-9CC1-B57CC1382663}">
      <dsp:nvSpPr>
        <dsp:cNvPr id="0" name=""/>
        <dsp:cNvSpPr/>
      </dsp:nvSpPr>
      <dsp:spPr>
        <a:xfrm>
          <a:off x="0" y="346080"/>
          <a:ext cx="4869656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D1F68-9F05-4318-8E9E-B1A0A04C0120}">
      <dsp:nvSpPr>
        <dsp:cNvPr id="0" name=""/>
        <dsp:cNvSpPr/>
      </dsp:nvSpPr>
      <dsp:spPr>
        <a:xfrm>
          <a:off x="243482" y="6600"/>
          <a:ext cx="4196012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 How to Participate</a:t>
          </a:r>
        </a:p>
      </dsp:txBody>
      <dsp:txXfrm>
        <a:off x="276626" y="39744"/>
        <a:ext cx="4129724" cy="612672"/>
      </dsp:txXfrm>
    </dsp:sp>
    <dsp:sp modelId="{2EE50ADE-EFF4-4A4C-A9B9-8D2795A03C80}">
      <dsp:nvSpPr>
        <dsp:cNvPr id="0" name=""/>
        <dsp:cNvSpPr/>
      </dsp:nvSpPr>
      <dsp:spPr>
        <a:xfrm>
          <a:off x="0" y="1389360"/>
          <a:ext cx="4869656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4E1CA-A31A-4D60-A15C-54D239D4B09B}">
      <dsp:nvSpPr>
        <dsp:cNvPr id="0" name=""/>
        <dsp:cNvSpPr/>
      </dsp:nvSpPr>
      <dsp:spPr>
        <a:xfrm>
          <a:off x="243482" y="1049880"/>
          <a:ext cx="4196012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Credits and Webinar Material</a:t>
          </a:r>
        </a:p>
      </dsp:txBody>
      <dsp:txXfrm>
        <a:off x="276626" y="1083024"/>
        <a:ext cx="4129724" cy="612672"/>
      </dsp:txXfrm>
    </dsp:sp>
    <dsp:sp modelId="{B14A603F-FA07-4ED4-9F0F-29D9F45F13C0}">
      <dsp:nvSpPr>
        <dsp:cNvPr id="0" name=""/>
        <dsp:cNvSpPr/>
      </dsp:nvSpPr>
      <dsp:spPr>
        <a:xfrm>
          <a:off x="0" y="2432640"/>
          <a:ext cx="4869656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B3E7B-BB4C-4EC8-9CCE-B74FCD4E5491}">
      <dsp:nvSpPr>
        <dsp:cNvPr id="0" name=""/>
        <dsp:cNvSpPr/>
      </dsp:nvSpPr>
      <dsp:spPr>
        <a:xfrm>
          <a:off x="243482" y="2093160"/>
          <a:ext cx="4196012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Introduction to Access Management</a:t>
          </a:r>
        </a:p>
      </dsp:txBody>
      <dsp:txXfrm>
        <a:off x="276626" y="2126304"/>
        <a:ext cx="4129724" cy="612672"/>
      </dsp:txXfrm>
    </dsp:sp>
    <dsp:sp modelId="{489F7C28-3EF0-45EA-8208-5451D6BEE5E1}">
      <dsp:nvSpPr>
        <dsp:cNvPr id="0" name=""/>
        <dsp:cNvSpPr/>
      </dsp:nvSpPr>
      <dsp:spPr>
        <a:xfrm>
          <a:off x="0" y="3475920"/>
          <a:ext cx="4869656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1DF09-F98D-4030-84A6-CC5A50512744}">
      <dsp:nvSpPr>
        <dsp:cNvPr id="0" name=""/>
        <dsp:cNvSpPr/>
      </dsp:nvSpPr>
      <dsp:spPr>
        <a:xfrm>
          <a:off x="243482" y="3136440"/>
          <a:ext cx="4196012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Questions</a:t>
          </a:r>
        </a:p>
      </dsp:txBody>
      <dsp:txXfrm>
        <a:off x="276626" y="3169584"/>
        <a:ext cx="4129724" cy="612672"/>
      </dsp:txXfrm>
    </dsp:sp>
    <dsp:sp modelId="{60F785ED-FED4-4DAE-92ED-994C80342E29}">
      <dsp:nvSpPr>
        <dsp:cNvPr id="0" name=""/>
        <dsp:cNvSpPr/>
      </dsp:nvSpPr>
      <dsp:spPr>
        <a:xfrm>
          <a:off x="0" y="4519200"/>
          <a:ext cx="4869656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CB8C7-B770-41E7-844E-771200605935}">
      <dsp:nvSpPr>
        <dsp:cNvPr id="0" name=""/>
        <dsp:cNvSpPr/>
      </dsp:nvSpPr>
      <dsp:spPr>
        <a:xfrm>
          <a:off x="243482" y="4179720"/>
          <a:ext cx="4196012" cy="6789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843" tIns="0" rIns="12884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Contact Info</a:t>
          </a:r>
        </a:p>
      </dsp:txBody>
      <dsp:txXfrm>
        <a:off x="276626" y="4212864"/>
        <a:ext cx="4129724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69D23-374B-4A22-9407-6E9318DF2AF6}">
      <dsp:nvSpPr>
        <dsp:cNvPr id="0" name=""/>
        <dsp:cNvSpPr/>
      </dsp:nvSpPr>
      <dsp:spPr>
        <a:xfrm>
          <a:off x="0" y="525133"/>
          <a:ext cx="4885203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468EC-EFE0-47F6-8556-8BD5731555D4}">
      <dsp:nvSpPr>
        <dsp:cNvPr id="0" name=""/>
        <dsp:cNvSpPr/>
      </dsp:nvSpPr>
      <dsp:spPr>
        <a:xfrm>
          <a:off x="244260" y="38052"/>
          <a:ext cx="3419642" cy="9741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54" tIns="0" rIns="12925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FDOT</a:t>
          </a:r>
        </a:p>
      </dsp:txBody>
      <dsp:txXfrm>
        <a:off x="291815" y="85607"/>
        <a:ext cx="3324532" cy="879050"/>
      </dsp:txXfrm>
    </dsp:sp>
    <dsp:sp modelId="{A0E4CCA1-6320-4584-B65F-7534DF4240FF}">
      <dsp:nvSpPr>
        <dsp:cNvPr id="0" name=""/>
        <dsp:cNvSpPr/>
      </dsp:nvSpPr>
      <dsp:spPr>
        <a:xfrm>
          <a:off x="0" y="2022013"/>
          <a:ext cx="4885203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5FEBD-A251-4027-9497-265307A78B75}">
      <dsp:nvSpPr>
        <dsp:cNvPr id="0" name=""/>
        <dsp:cNvSpPr/>
      </dsp:nvSpPr>
      <dsp:spPr>
        <a:xfrm>
          <a:off x="244260" y="1534933"/>
          <a:ext cx="3419642" cy="9741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54" tIns="0" rIns="12925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Local Government</a:t>
          </a:r>
        </a:p>
      </dsp:txBody>
      <dsp:txXfrm>
        <a:off x="291815" y="1582488"/>
        <a:ext cx="3324532" cy="879050"/>
      </dsp:txXfrm>
    </dsp:sp>
    <dsp:sp modelId="{6B40BF5C-F07D-437D-9BB2-B96C922A4DAE}">
      <dsp:nvSpPr>
        <dsp:cNvPr id="0" name=""/>
        <dsp:cNvSpPr/>
      </dsp:nvSpPr>
      <dsp:spPr>
        <a:xfrm>
          <a:off x="0" y="3518893"/>
          <a:ext cx="4885203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93129-603C-432F-BC78-74868D93A685}">
      <dsp:nvSpPr>
        <dsp:cNvPr id="0" name=""/>
        <dsp:cNvSpPr/>
      </dsp:nvSpPr>
      <dsp:spPr>
        <a:xfrm>
          <a:off x="244260" y="3031813"/>
          <a:ext cx="3419642" cy="9741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54" tIns="0" rIns="12925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Private Firm</a:t>
          </a:r>
        </a:p>
      </dsp:txBody>
      <dsp:txXfrm>
        <a:off x="291815" y="3079368"/>
        <a:ext cx="3324532" cy="879050"/>
      </dsp:txXfrm>
    </dsp:sp>
    <dsp:sp modelId="{93774DCF-7A7A-4466-9702-A9D448589338}">
      <dsp:nvSpPr>
        <dsp:cNvPr id="0" name=""/>
        <dsp:cNvSpPr/>
      </dsp:nvSpPr>
      <dsp:spPr>
        <a:xfrm>
          <a:off x="0" y="5015773"/>
          <a:ext cx="4885203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3E976-4E64-4338-A508-A1100FDBFCA4}">
      <dsp:nvSpPr>
        <dsp:cNvPr id="0" name=""/>
        <dsp:cNvSpPr/>
      </dsp:nvSpPr>
      <dsp:spPr>
        <a:xfrm>
          <a:off x="244260" y="4528693"/>
          <a:ext cx="3419642" cy="9741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54" tIns="0" rIns="12925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Other</a:t>
          </a:r>
        </a:p>
      </dsp:txBody>
      <dsp:txXfrm>
        <a:off x="291815" y="4576248"/>
        <a:ext cx="3324532" cy="879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A7D7E-EB64-4F71-A965-F1AA8E99609C}">
      <dsp:nvSpPr>
        <dsp:cNvPr id="0" name=""/>
        <dsp:cNvSpPr/>
      </dsp:nvSpPr>
      <dsp:spPr>
        <a:xfrm>
          <a:off x="0" y="145736"/>
          <a:ext cx="4885203" cy="118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AF480-D2F9-4167-992C-91A80E3ACE08}">
      <dsp:nvSpPr>
        <dsp:cNvPr id="0" name=""/>
        <dsp:cNvSpPr/>
      </dsp:nvSpPr>
      <dsp:spPr>
        <a:xfrm>
          <a:off x="244260" y="23613"/>
          <a:ext cx="3419642" cy="81584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54" tIns="0" rIns="12925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Very Familiar</a:t>
          </a:r>
        </a:p>
      </dsp:txBody>
      <dsp:txXfrm>
        <a:off x="284086" y="63439"/>
        <a:ext cx="3339990" cy="736190"/>
      </dsp:txXfrm>
    </dsp:sp>
    <dsp:sp modelId="{14376032-456D-4402-9B89-843676784892}">
      <dsp:nvSpPr>
        <dsp:cNvPr id="0" name=""/>
        <dsp:cNvSpPr/>
      </dsp:nvSpPr>
      <dsp:spPr>
        <a:xfrm>
          <a:off x="0" y="1706058"/>
          <a:ext cx="4885203" cy="118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9F573-04E0-46C6-B60E-8EDE41399363}">
      <dsp:nvSpPr>
        <dsp:cNvPr id="0" name=""/>
        <dsp:cNvSpPr/>
      </dsp:nvSpPr>
      <dsp:spPr>
        <a:xfrm>
          <a:off x="244260" y="1583936"/>
          <a:ext cx="3419642" cy="81584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54" tIns="0" rIns="12925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Somewhat Familiar</a:t>
          </a:r>
        </a:p>
      </dsp:txBody>
      <dsp:txXfrm>
        <a:off x="284086" y="1623762"/>
        <a:ext cx="3339990" cy="736190"/>
      </dsp:txXfrm>
    </dsp:sp>
    <dsp:sp modelId="{711ED70E-9890-4855-A796-3B031015D664}">
      <dsp:nvSpPr>
        <dsp:cNvPr id="0" name=""/>
        <dsp:cNvSpPr/>
      </dsp:nvSpPr>
      <dsp:spPr>
        <a:xfrm>
          <a:off x="0" y="3266381"/>
          <a:ext cx="4885203" cy="1184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1BA32-A068-4292-8C81-06DAF7E9F4C3}">
      <dsp:nvSpPr>
        <dsp:cNvPr id="0" name=""/>
        <dsp:cNvSpPr/>
      </dsp:nvSpPr>
      <dsp:spPr>
        <a:xfrm>
          <a:off x="244260" y="3144258"/>
          <a:ext cx="3419642" cy="81584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54" tIns="0" rIns="12925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Not Familiar</a:t>
          </a:r>
        </a:p>
      </dsp:txBody>
      <dsp:txXfrm>
        <a:off x="284086" y="3184084"/>
        <a:ext cx="3339990" cy="736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EE6A4-7896-42DD-A0CF-782FBB61AFB4}">
      <dsp:nvSpPr>
        <dsp:cNvPr id="0" name=""/>
        <dsp:cNvSpPr/>
      </dsp:nvSpPr>
      <dsp:spPr>
        <a:xfrm>
          <a:off x="4858" y="444680"/>
          <a:ext cx="2904087" cy="1161634"/>
        </a:xfrm>
        <a:prstGeom prst="chevron">
          <a:avLst/>
        </a:prstGeom>
        <a:solidFill>
          <a:srgbClr val="FF0000"/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&gt;10% Deviation</a:t>
          </a:r>
        </a:p>
      </dsp:txBody>
      <dsp:txXfrm>
        <a:off x="585675" y="444680"/>
        <a:ext cx="1742453" cy="1161634"/>
      </dsp:txXfrm>
    </dsp:sp>
    <dsp:sp modelId="{7D42382D-515B-42E1-B438-47944ED71905}">
      <dsp:nvSpPr>
        <dsp:cNvPr id="0" name=""/>
        <dsp:cNvSpPr/>
      </dsp:nvSpPr>
      <dsp:spPr>
        <a:xfrm>
          <a:off x="2618536" y="444680"/>
          <a:ext cx="2904087" cy="11616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6015" tIns="38672" rIns="38672" bIns="3867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Review by AMRC</a:t>
          </a:r>
        </a:p>
      </dsp:txBody>
      <dsp:txXfrm>
        <a:off x="3199353" y="444680"/>
        <a:ext cx="1742453" cy="1161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328719-A8A8-49BC-B634-ECD30A69C507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4B1FC10-4A1F-429D-ADFD-6C4E39C29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76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25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36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7325" y="1181100"/>
            <a:ext cx="425132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518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98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56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01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08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461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73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64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1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7325" y="1181100"/>
            <a:ext cx="425132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5285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9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56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77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07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80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7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123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50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83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7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7325" y="1181100"/>
            <a:ext cx="425132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818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54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38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36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9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8E55-D1DB-45C2-99B9-899835C86A4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49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D8E55-D1DB-45C2-99B9-899835C86A4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65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751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563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438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02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3200" y="781050"/>
            <a:ext cx="5207000" cy="390525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5352" y="4950263"/>
            <a:ext cx="6522822" cy="4688692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36945260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640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688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112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657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075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971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559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647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99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0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725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888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197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399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53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948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554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474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74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673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4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7325" y="1181100"/>
            <a:ext cx="425132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616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45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397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411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522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291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64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6AA13-6096-4907-A0CA-1632F564D582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431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823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332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7E897-DF1E-4B4E-B68F-FBD2F1EECAA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856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5088" y="1125538"/>
            <a:ext cx="4048125" cy="3036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825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15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7325" y="1181100"/>
            <a:ext cx="425132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29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FC10-4A1F-429D-ADFD-6C4E39C298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3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E1477F-7186-7146-BF23-0EB19356C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6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9DB73B-0953-004A-8982-D1DE9C8AD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704-F586-6B44-BD35-B87D51F63624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1388696" cy="365125"/>
          </a:xfrm>
        </p:spPr>
        <p:txBody>
          <a:bodyPr/>
          <a:lstStyle/>
          <a:p>
            <a:fld id="{F9E957D2-0AFC-C04B-92FC-9BAACE566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3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2C58B2-D207-044C-8E8F-6BB1C96CF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6A73C-07FB-4784-800A-92B6301C9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3937044"/>
            <a:ext cx="1122105" cy="32480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1A344559-E64B-4EDF-8448-623039F01CA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8867" y="2139580"/>
            <a:ext cx="1117129" cy="1646074"/>
          </a:xfrm>
        </p:spPr>
        <p:txBody>
          <a:bodyPr>
            <a:normAutofit/>
          </a:bodyPr>
          <a:lstStyle>
            <a:lvl1pPr>
              <a:defRPr sz="16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AAEE9EAE-EBA4-42B9-B833-FA68D17395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985879" y="2139580"/>
            <a:ext cx="1117129" cy="1646074"/>
          </a:xfrm>
        </p:spPr>
        <p:txBody>
          <a:bodyPr>
            <a:normAutofit/>
          </a:bodyPr>
          <a:lstStyle>
            <a:lvl1pPr>
              <a:defRPr sz="16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5B3BDB-7A93-4857-AD6F-7C322BBDB6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42891" y="2142219"/>
            <a:ext cx="1117129" cy="1646074"/>
          </a:xfrm>
        </p:spPr>
        <p:txBody>
          <a:bodyPr>
            <a:normAutofit/>
          </a:bodyPr>
          <a:lstStyle>
            <a:lvl1pPr>
              <a:defRPr sz="16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48F166D-348D-43C7-B876-AEA0DB75CFA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99903" y="2139580"/>
            <a:ext cx="1117129" cy="1646074"/>
          </a:xfrm>
        </p:spPr>
        <p:txBody>
          <a:bodyPr>
            <a:normAutofit/>
          </a:bodyPr>
          <a:lstStyle>
            <a:lvl1pPr>
              <a:defRPr sz="16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B7298CC-965F-4937-95F3-4E0017A3C81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46682" y="2139580"/>
            <a:ext cx="1117129" cy="1646074"/>
          </a:xfrm>
        </p:spPr>
        <p:txBody>
          <a:bodyPr>
            <a:normAutofit/>
          </a:bodyPr>
          <a:lstStyle>
            <a:lvl1pPr>
              <a:defRPr sz="16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B4A3DDC7-DEFC-4E17-88F1-74357A266E6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93461" y="2139580"/>
            <a:ext cx="1117129" cy="1646074"/>
          </a:xfrm>
        </p:spPr>
        <p:txBody>
          <a:bodyPr>
            <a:normAutofit/>
          </a:bodyPr>
          <a:lstStyle>
            <a:lvl1pPr>
              <a:defRPr sz="16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ED0746-51ED-48C1-9C31-A4769037BF98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1985877" y="3938510"/>
            <a:ext cx="1122106" cy="32480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A24368F-6599-4251-8086-CB0CC47AC026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3342890" y="3937044"/>
            <a:ext cx="1122105" cy="32480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570E89E-424F-4AE9-9952-EE843C218C09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4699901" y="3944606"/>
            <a:ext cx="1122105" cy="32480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F18BCBA-67E8-4018-9944-94F7A1421447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041705" y="3944606"/>
            <a:ext cx="1122105" cy="32480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027135F-EF39-48F5-86AD-8D3927F3AC2F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7398221" y="3944606"/>
            <a:ext cx="1122105" cy="32480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898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39C3-500C-4C51-B5B9-BC3E750E0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26CE4-6866-442A-AC32-6FC9AEA97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15EF0-ACDF-4480-B39E-589FE290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67308-730F-4733-9339-34F112860675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6ACC9-C0DE-4B98-A6F2-9588CC4D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2BA06-BF97-4BB4-9F0B-27D5FA3A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1E958-A414-4032-85AE-77C48BA36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6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E1477F-7186-7146-BF23-0EB19356C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3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164109-284E-E140-BA3F-C99375611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59505"/>
            <a:ext cx="7886700" cy="663754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704-F586-6B44-BD35-B87D51F63624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57D2-0AFC-C04B-92FC-9BAACE56681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10E77A-E14D-494A-8134-C0870A73A5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FEE3748-486E-4C44-AB83-2DBF1E2B9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6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2C58B2-D207-044C-8E8F-6BB1C96CF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6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A3ACA8-76AC-B04E-BD8F-2A221A16C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704-F586-6B44-BD35-B87D51F63624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53D5FF-FD5B-A24B-8B9D-2A60E894C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479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A56A8-3B00-8840-85E5-223C6949F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704-F586-6B44-BD35-B87D51F63624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57D2-0AFC-C04B-92FC-9BAACE566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60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F8D0B1-F637-EB40-BB2F-A9545500A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4953" y="457200"/>
            <a:ext cx="3561587" cy="54038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704-F586-6B44-BD35-B87D51F63624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57D2-0AFC-C04B-92FC-9BAACE566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4B584A-4F6F-7246-AD4F-9D579682F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3445" y="1322753"/>
            <a:ext cx="3612849" cy="380365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704-F586-6B44-BD35-B87D51F63624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2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58704-F586-6B44-BD35-B87D51F63624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957D2-0AFC-C04B-92FC-9BAACE566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4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3" r:id="rId3"/>
    <p:sldLayoutId id="2147483662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58704-F586-6B44-BD35-B87D51F636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8/30/2019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957D2-0AFC-C04B-92FC-9BAACE5668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4858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ms.fdot.gov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ot.gov/planning/systems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ops.fhwa.dot.gov/access_mgmt/index.htm" TargetMode="External"/><Relationship Id="rId4" Type="http://schemas.openxmlformats.org/officeDocument/2006/relationships/hyperlink" Target="https://www.fdot.gov/roadway/fdm/default.shtm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orydestination.com/library/wind-blow/wb-7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hyperlink" Target="https://www.planning.org/events/eventsingle/9182414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hyperlink" Target="mailto:Karla.Matos@dot.state.fl.us" TargetMode="External"/><Relationship Id="rId5" Type="http://schemas.openxmlformats.org/officeDocument/2006/relationships/hyperlink" Target="mailto:Maria.Overton@dot.state.fl.us" TargetMode="External"/><Relationship Id="rId4" Type="http://schemas.openxmlformats.org/officeDocument/2006/relationships/hyperlink" Target="mailto:Gina.Bonyani@dot.state.fl.u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7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hyperlink" Target="http://www.fdot.gov/planning/systems/training.shtm" TargetMode="Externa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785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C4D3E-0F82-4387-A597-EFCF4E4B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What organization do you Represent?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C493261-14BC-4CF5-80EB-5EEF42467E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03807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775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C4D3E-0F82-4387-A597-EFCF4E4B3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9273"/>
            <a:ext cx="2708488" cy="479540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How familiar are you with Access Management?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2018C0C-4DA9-4F59-8EC3-E148506C97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335813"/>
              </p:ext>
            </p:extLst>
          </p:nvPr>
        </p:nvGraphicFramePr>
        <p:xfrm>
          <a:off x="3895725" y="1012004"/>
          <a:ext cx="4885203" cy="4474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7441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E06C-4D36-4C1B-99D9-3B7C375C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048004"/>
            <a:ext cx="7886700" cy="629477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Today’s Webinar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E4A06-0BA8-447E-BDF4-0F3A65E05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05" y="3817620"/>
            <a:ext cx="7997191" cy="235934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5500" b="1" dirty="0">
                <a:solidFill>
                  <a:srgbClr val="172967"/>
                </a:solidFill>
                <a:latin typeface="+mj-lt"/>
              </a:rPr>
              <a:t>Introduction to Access Management</a:t>
            </a:r>
            <a:endParaRPr lang="en-US" sz="900" dirty="0">
              <a:latin typeface="+mj-lt"/>
            </a:endParaRPr>
          </a:p>
          <a:p>
            <a:pPr marL="0" indent="-114297" algn="ctr">
              <a:buNone/>
            </a:pPr>
            <a:r>
              <a:rPr lang="en-US" sz="4000" dirty="0">
                <a:latin typeface="+mj-lt"/>
              </a:rPr>
              <a:t>Tuesday, August 27, 2019</a:t>
            </a:r>
          </a:p>
          <a:p>
            <a:pPr marL="0" indent="-114297" algn="ctr">
              <a:buNone/>
            </a:pPr>
            <a:r>
              <a:rPr lang="en-US" sz="4000" dirty="0">
                <a:latin typeface="+mj-lt"/>
              </a:rPr>
              <a:t>2:00PM – 3:30 PM, EDT</a:t>
            </a:r>
          </a:p>
          <a:p>
            <a:pPr marL="0" indent="-114297" algn="ctr">
              <a:buNone/>
            </a:pPr>
            <a:r>
              <a:rPr lang="en-US" sz="4000" dirty="0">
                <a:latin typeface="+mj-lt"/>
              </a:rPr>
              <a:t>Credits: 1.5</a:t>
            </a:r>
          </a:p>
          <a:p>
            <a:pPr marL="0" indent="-114297" algn="ctr">
              <a:buNone/>
            </a:pPr>
            <a:endParaRPr lang="en-US" sz="800" dirty="0">
              <a:latin typeface="+mj-lt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000" dirty="0">
                <a:latin typeface="+mj-lt"/>
              </a:rPr>
              <a:t>Speaker:</a:t>
            </a:r>
          </a:p>
          <a:p>
            <a:pPr marL="0" indent="-114297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500" dirty="0">
                <a:solidFill>
                  <a:srgbClr val="172967"/>
                </a:solidFill>
                <a:latin typeface="+mj-lt"/>
              </a:rPr>
              <a:t>Gina Bonyani, </a:t>
            </a:r>
            <a:r>
              <a:rPr lang="en-US" sz="4500" i="1" dirty="0">
                <a:solidFill>
                  <a:srgbClr val="172967"/>
                </a:solidFill>
                <a:latin typeface="+mj-lt"/>
              </a:rPr>
              <a:t>Transportation Planner </a:t>
            </a:r>
            <a:r>
              <a:rPr lang="en-US" sz="4500" dirty="0">
                <a:solidFill>
                  <a:srgbClr val="172967"/>
                </a:solidFill>
                <a:latin typeface="+mj-lt"/>
              </a:rPr>
              <a:t>| </a:t>
            </a:r>
            <a:r>
              <a:rPr lang="en-US" sz="4500" i="1" dirty="0">
                <a:solidFill>
                  <a:srgbClr val="172967"/>
                </a:solidFill>
                <a:latin typeface="+mj-lt"/>
              </a:rPr>
              <a:t>FDOT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CB997-A168-4E3D-8E99-F72B27C50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0"/>
            <a:ext cx="9147659" cy="30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397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92D78-E952-4EBF-819C-159F8B54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Access Management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C8868F-4B24-4D75-8C64-6451EBABD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/>
              <a:t>Access management involves the location, spacing, and design of driveways, medians, median openings, traffic signals, and interchanges.</a:t>
            </a:r>
          </a:p>
          <a:p>
            <a:pPr algn="just"/>
            <a:endParaRPr lang="en-US"/>
          </a:p>
          <a:p>
            <a:pPr algn="just"/>
            <a:r>
              <a:rPr lang="en-US"/>
              <a:t>The roadway network must be viewed as a system of all the features mentioned above, not as one isolated element.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264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5CDF84-6BC5-448A-BCE0-95F1FEA89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Driveways</a:t>
            </a:r>
          </a:p>
          <a:p>
            <a:r>
              <a:rPr lang="en-US" dirty="0"/>
              <a:t>Medians</a:t>
            </a:r>
          </a:p>
          <a:p>
            <a:r>
              <a:rPr lang="en-US" dirty="0"/>
              <a:t>Median openings</a:t>
            </a:r>
          </a:p>
          <a:p>
            <a:pPr lvl="1"/>
            <a:r>
              <a:rPr lang="en-US" dirty="0"/>
              <a:t>Full access</a:t>
            </a:r>
          </a:p>
          <a:p>
            <a:pPr lvl="1"/>
            <a:r>
              <a:rPr lang="en-US" dirty="0"/>
              <a:t>Directional</a:t>
            </a:r>
          </a:p>
          <a:p>
            <a:r>
              <a:rPr lang="en-US" dirty="0"/>
              <a:t>Signals</a:t>
            </a:r>
          </a:p>
          <a:p>
            <a:r>
              <a:rPr lang="en-US" dirty="0"/>
              <a:t>Interchanges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1E078B-9256-4C85-A40D-3F61B94A5B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964" y="2689464"/>
            <a:ext cx="5465143" cy="3835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30B2B4-2EAA-4AA0-B72B-86660CE42C78}"/>
              </a:ext>
            </a:extLst>
          </p:cNvPr>
          <p:cNvSpPr txBox="1"/>
          <p:nvPr/>
        </p:nvSpPr>
        <p:spPr>
          <a:xfrm>
            <a:off x="7943407" y="46301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FA7B6B-9221-43A5-8C14-C82C8FACA14B}"/>
              </a:ext>
            </a:extLst>
          </p:cNvPr>
          <p:cNvSpPr txBox="1"/>
          <p:nvPr/>
        </p:nvSpPr>
        <p:spPr>
          <a:xfrm>
            <a:off x="7625759" y="2962081"/>
            <a:ext cx="10668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</a:t>
            </a:r>
            <a:b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79617E-B124-4181-9F35-C07DF31C6064}"/>
              </a:ext>
            </a:extLst>
          </p:cNvPr>
          <p:cNvSpPr txBox="1"/>
          <p:nvPr/>
        </p:nvSpPr>
        <p:spPr>
          <a:xfrm>
            <a:off x="5963093" y="2459379"/>
            <a:ext cx="12192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Openings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35AE1-A058-401A-BD2A-8253A7EE67B8}"/>
              </a:ext>
            </a:extLst>
          </p:cNvPr>
          <p:cNvSpPr txBox="1"/>
          <p:nvPr/>
        </p:nvSpPr>
        <p:spPr>
          <a:xfrm>
            <a:off x="3219893" y="5531902"/>
            <a:ext cx="15240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Interchange Ramps</a:t>
            </a:r>
          </a:p>
        </p:txBody>
      </p:sp>
    </p:spTree>
    <p:extLst>
      <p:ext uri="{BB962C8B-B14F-4D97-AF65-F5344CB8AC3E}">
        <p14:creationId xmlns:p14="http://schemas.microsoft.com/office/powerpoint/2010/main" val="1548656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32C0BB-5F8F-4640-91B4-4E748EA5800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r="7805"/>
          <a:stretch/>
        </p:blipFill>
        <p:spPr>
          <a:xfrm>
            <a:off x="0" y="0"/>
            <a:ext cx="9144000" cy="61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3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98E58-947A-4FFA-A82F-86702C82057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1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89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E0A4E2-EC04-42AE-95EE-F2401314A7D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"/>
          <a:stretch/>
        </p:blipFill>
        <p:spPr>
          <a:xfrm>
            <a:off x="0" y="-17370"/>
            <a:ext cx="9144000" cy="617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9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D8082-6FAE-4A9B-8454-DCE323F2EA4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6"/>
            <a:ext cx="9144000" cy="618482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9C8D3A6-C14E-491B-ABC0-52BA4FF51F4B}"/>
              </a:ext>
            </a:extLst>
          </p:cNvPr>
          <p:cNvSpPr/>
          <p:nvPr/>
        </p:nvSpPr>
        <p:spPr>
          <a:xfrm>
            <a:off x="869541" y="3348900"/>
            <a:ext cx="457200" cy="457200"/>
          </a:xfrm>
          <a:prstGeom prst="ellipse">
            <a:avLst/>
          </a:prstGeom>
          <a:solidFill>
            <a:srgbClr val="1E3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6E1634-F5C9-4BBB-A800-38D04AE0110C}"/>
              </a:ext>
            </a:extLst>
          </p:cNvPr>
          <p:cNvSpPr/>
          <p:nvPr/>
        </p:nvSpPr>
        <p:spPr>
          <a:xfrm>
            <a:off x="4244340" y="3577500"/>
            <a:ext cx="457200" cy="457200"/>
          </a:xfrm>
          <a:prstGeom prst="ellipse">
            <a:avLst/>
          </a:prstGeom>
          <a:solidFill>
            <a:srgbClr val="1E3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728C90-1409-4778-967F-A952877A085E}"/>
              </a:ext>
            </a:extLst>
          </p:cNvPr>
          <p:cNvSpPr/>
          <p:nvPr/>
        </p:nvSpPr>
        <p:spPr>
          <a:xfrm>
            <a:off x="7430232" y="3720322"/>
            <a:ext cx="457200" cy="457200"/>
          </a:xfrm>
          <a:prstGeom prst="ellipse">
            <a:avLst/>
          </a:prstGeom>
          <a:solidFill>
            <a:srgbClr val="1E3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11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FEB92C-B3CF-435F-B3E6-297049D4F1F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6"/>
            <a:ext cx="9144000" cy="61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4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E6E5C-1B12-488A-8535-2A6E505A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Webinar Staff</a:t>
            </a:r>
            <a:endParaRPr lang="en-US" dirty="0"/>
          </a:p>
        </p:txBody>
      </p:sp>
      <p:pic>
        <p:nvPicPr>
          <p:cNvPr id="20" name="Picture Placeholder 20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8F2D8FCD-28D8-4597-BC46-415330C95EA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/>
          <a:srcRect l="4220" r="4220"/>
          <a:stretch/>
        </p:blipFill>
        <p:spPr>
          <a:xfrm>
            <a:off x="4133488" y="2376135"/>
            <a:ext cx="1117129" cy="1646074"/>
          </a:xfrm>
        </p:spPr>
      </p:pic>
      <p:pic>
        <p:nvPicPr>
          <p:cNvPr id="16" name="Picture Placeholder 24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195A4585-BB52-4CD8-A524-458C4151074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/>
          <a:srcRect l="19888" r="19888"/>
          <a:stretch/>
        </p:blipFill>
        <p:spPr>
          <a:xfrm>
            <a:off x="6160271" y="2376135"/>
            <a:ext cx="1117129" cy="1646074"/>
          </a:xfrm>
        </p:spPr>
      </p:pic>
      <p:sp>
        <p:nvSpPr>
          <p:cNvPr id="58" name="Content Placeholder 57">
            <a:extLst>
              <a:ext uri="{FF2B5EF4-FFF2-40B4-BE49-F238E27FC236}">
                <a16:creationId xmlns:a16="http://schemas.microsoft.com/office/drawing/2014/main" id="{1C95C546-DAC5-44DD-98BE-2ECF139ABB52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109700" y="4173599"/>
            <a:ext cx="1122105" cy="3248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200" dirty="0"/>
              <a:t>Gina Bonyani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9C53825-1723-4F28-B976-BDFA4BB5D587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4093536" y="4181161"/>
            <a:ext cx="1197032" cy="3248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00" dirty="0"/>
              <a:t>Maria Overton</a:t>
            </a:r>
          </a:p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6E294-8EDC-47F0-918F-4B5C5E3370DE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6165031" y="4181161"/>
            <a:ext cx="1122105" cy="3248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200" dirty="0"/>
              <a:t>Karla Matos</a:t>
            </a:r>
          </a:p>
          <a:p>
            <a:pPr algn="ctr"/>
            <a:endParaRPr lang="en-US" sz="1200" dirty="0"/>
          </a:p>
        </p:txBody>
      </p:sp>
      <p:pic>
        <p:nvPicPr>
          <p:cNvPr id="61" name="Picture Placeholder 18" descr="A person looking at the camera&#10;&#10;Description generated with very high confidence">
            <a:extLst>
              <a:ext uri="{FF2B5EF4-FFF2-40B4-BE49-F238E27FC236}">
                <a16:creationId xmlns:a16="http://schemas.microsoft.com/office/drawing/2014/main" id="{54EAACE0-B44C-43EB-ABFB-5DDFAE22A57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6"/>
          <a:srcRect l="7859" r="7859"/>
          <a:stretch/>
        </p:blipFill>
        <p:spPr>
          <a:xfrm>
            <a:off x="2109701" y="2378774"/>
            <a:ext cx="1117129" cy="164607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7194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616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11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Access Management</a:t>
            </a:r>
            <a:br>
              <a:rPr lang="en-US"/>
            </a:br>
            <a:r>
              <a:rPr lang="en-US"/>
              <a:t>Important?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506714D-E487-4D51-AB3E-7AC9B6505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32837"/>
            <a:ext cx="3103378" cy="3944126"/>
          </a:xfrm>
        </p:spPr>
        <p:txBody>
          <a:bodyPr/>
          <a:lstStyle/>
          <a:p>
            <a:r>
              <a:rPr lang="en-US" dirty="0"/>
              <a:t>Access management provides safe and efficient</a:t>
            </a:r>
          </a:p>
          <a:p>
            <a:r>
              <a:rPr lang="en-US" dirty="0"/>
              <a:t>transportation facilities for all roadway users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C364F4-7A06-4AB6-B79D-76B920DB7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061" y="1786386"/>
            <a:ext cx="5450296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0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management helps to:</a:t>
            </a:r>
          </a:p>
          <a:p>
            <a:pPr lvl="1"/>
            <a:r>
              <a:rPr lang="en-US" dirty="0"/>
              <a:t>Reduce conflicts</a:t>
            </a:r>
          </a:p>
          <a:p>
            <a:pPr lvl="1"/>
            <a:r>
              <a:rPr lang="en-US" dirty="0"/>
              <a:t>Enhance safety </a:t>
            </a:r>
          </a:p>
          <a:p>
            <a:pPr lvl="1"/>
            <a:r>
              <a:rPr lang="en-US" dirty="0"/>
              <a:t>Lessen severity of crashes</a:t>
            </a:r>
          </a:p>
          <a:p>
            <a:pPr lvl="1"/>
            <a:r>
              <a:rPr lang="en-US" dirty="0"/>
              <a:t>Improve mobility </a:t>
            </a:r>
          </a:p>
          <a:p>
            <a:pPr lvl="1"/>
            <a:r>
              <a:rPr lang="en-US" dirty="0"/>
              <a:t>Increase connectivity</a:t>
            </a:r>
          </a:p>
          <a:p>
            <a:pPr lvl="1"/>
            <a:r>
              <a:rPr lang="en-US" dirty="0"/>
              <a:t>Develop aesthetics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6354" y="1162339"/>
            <a:ext cx="231986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driveways increase,</a:t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crashes increase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1805" y="5433237"/>
            <a:ext cx="231986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driveways increase,</a:t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 decreases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214" y="1586023"/>
            <a:ext cx="2537135" cy="3247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89" t="-10256"/>
          <a:stretch/>
        </p:blipFill>
        <p:spPr>
          <a:xfrm>
            <a:off x="4349219" y="3580228"/>
            <a:ext cx="2537135" cy="32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04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Passenger cars</a:t>
            </a:r>
          </a:p>
          <a:p>
            <a:r>
              <a:rPr lang="en-US"/>
              <a:t>Pedestrians</a:t>
            </a:r>
          </a:p>
          <a:p>
            <a:r>
              <a:rPr lang="en-US"/>
              <a:t>Cyclists</a:t>
            </a:r>
          </a:p>
          <a:p>
            <a:r>
              <a:rPr lang="en-US"/>
              <a:t>Transit</a:t>
            </a:r>
          </a:p>
          <a:p>
            <a:r>
              <a:rPr lang="en-US"/>
              <a:t>Trucks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516" y="917713"/>
            <a:ext cx="4038600" cy="417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92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61646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268432" y="2367739"/>
            <a:ext cx="12954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34987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1600200" y="4724400"/>
            <a:ext cx="73152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1" kern="0" spc="-1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1600200" y="5257800"/>
            <a:ext cx="7315200" cy="129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1800" b="0" kern="1200" spc="-100" baseline="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Tx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Tx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913FD4-0207-4B83-8242-BB454B009467}"/>
              </a:ext>
            </a:extLst>
          </p:cNvPr>
          <p:cNvSpPr/>
          <p:nvPr/>
        </p:nvSpPr>
        <p:spPr>
          <a:xfrm>
            <a:off x="4949456" y="3143916"/>
            <a:ext cx="12954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8499" r="4659" b="12124"/>
          <a:stretch/>
        </p:blipFill>
        <p:spPr>
          <a:xfrm>
            <a:off x="462458" y="1346430"/>
            <a:ext cx="8219085" cy="38313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594D60-04FD-4D30-A310-1B6354156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2154"/>
          </a:xfrm>
        </p:spPr>
        <p:txBody>
          <a:bodyPr/>
          <a:lstStyle/>
          <a:p>
            <a:r>
              <a:rPr lang="en-US" dirty="0"/>
              <a:t>Conflict Points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idx="1"/>
          </p:nvPr>
        </p:nvSpPr>
        <p:spPr>
          <a:xfrm>
            <a:off x="628650" y="5372101"/>
            <a:ext cx="7886700" cy="8048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Full unsignalized median opening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1B198-6796-4DF6-9BCC-6C5A323B8EF8}"/>
              </a:ext>
            </a:extLst>
          </p:cNvPr>
          <p:cNvSpPr txBox="1"/>
          <p:nvPr/>
        </p:nvSpPr>
        <p:spPr>
          <a:xfrm>
            <a:off x="532957" y="1594631"/>
            <a:ext cx="2975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rgbClr val="1E3F8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HIGH CONFLICT</a:t>
            </a:r>
          </a:p>
        </p:txBody>
      </p:sp>
    </p:spTree>
    <p:extLst>
      <p:ext uri="{BB962C8B-B14F-4D97-AF65-F5344CB8AC3E}">
        <p14:creationId xmlns:p14="http://schemas.microsoft.com/office/powerpoint/2010/main" val="3586493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9713" r="5020" b="9345"/>
          <a:stretch/>
        </p:blipFill>
        <p:spPr>
          <a:xfrm>
            <a:off x="427591" y="1467908"/>
            <a:ext cx="8288818" cy="38313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36573DD-D32B-4256-97BD-1261E71D1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1213"/>
          </a:xfrm>
        </p:spPr>
        <p:txBody>
          <a:bodyPr>
            <a:normAutofit/>
          </a:bodyPr>
          <a:lstStyle/>
          <a:p>
            <a:r>
              <a:rPr lang="en-US" dirty="0"/>
              <a:t>Less Conflict Points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idx="1"/>
          </p:nvPr>
        </p:nvSpPr>
        <p:spPr>
          <a:xfrm>
            <a:off x="628650" y="5440679"/>
            <a:ext cx="7886700" cy="73628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Directional median opening</a:t>
            </a:r>
          </a:p>
        </p:txBody>
      </p:sp>
    </p:spTree>
    <p:extLst>
      <p:ext uri="{BB962C8B-B14F-4D97-AF65-F5344CB8AC3E}">
        <p14:creationId xmlns:p14="http://schemas.microsoft.com/office/powerpoint/2010/main" val="916203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E1F18-679F-4DFF-ADE6-61C94C200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RCUT(Restricted Crossing U-Turn)</a:t>
            </a:r>
          </a:p>
        </p:txBody>
      </p:sp>
      <p:pic>
        <p:nvPicPr>
          <p:cNvPr id="4" name="Picture 2" descr="RCUT Intersection">
            <a:extLst>
              <a:ext uri="{FF2B5EF4-FFF2-40B4-BE49-F238E27FC236}">
                <a16:creationId xmlns:a16="http://schemas.microsoft.com/office/drawing/2014/main" id="{F61473BE-C4F0-430B-A8EE-2B0B84B4A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0605"/>
            <a:ext cx="9144000" cy="427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41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dirty="0"/>
              <a:t>Limit the number of conflict points</a:t>
            </a:r>
          </a:p>
          <a:p>
            <a:pPr lvl="1" algn="just"/>
            <a:r>
              <a:rPr lang="en-US" dirty="0"/>
              <a:t>Reduce the number of median openings</a:t>
            </a:r>
          </a:p>
          <a:p>
            <a:pPr lvl="1" algn="just"/>
            <a:r>
              <a:rPr lang="en-US" dirty="0"/>
              <a:t>Provide directional median openings</a:t>
            </a:r>
          </a:p>
          <a:p>
            <a:pPr lvl="1" algn="just"/>
            <a:r>
              <a:rPr lang="en-US" dirty="0"/>
              <a:t>Consolidate driveways to reduce frequency</a:t>
            </a:r>
          </a:p>
          <a:p>
            <a:pPr algn="just"/>
            <a:endParaRPr lang="en-US" dirty="0"/>
          </a:p>
          <a:p>
            <a:pPr algn="just"/>
            <a:r>
              <a:rPr lang="en-US" spc="-80" dirty="0"/>
              <a:t>Look at conflict points from a network perspective</a:t>
            </a:r>
          </a:p>
        </p:txBody>
      </p:sp>
    </p:spTree>
    <p:extLst>
      <p:ext uri="{BB962C8B-B14F-4D97-AF65-F5344CB8AC3E}">
        <p14:creationId xmlns:p14="http://schemas.microsoft.com/office/powerpoint/2010/main" val="396028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69C43C-793A-43D6-99DF-A0E55FB2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1EFF18D-D289-4886-9176-887932BC77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062520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4996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18627" r="53449" b="9517"/>
          <a:stretch/>
        </p:blipFill>
        <p:spPr bwMode="auto">
          <a:xfrm>
            <a:off x="0" y="0"/>
            <a:ext cx="9144000" cy="613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4"/>
          <p:cNvSpPr/>
          <p:nvPr/>
        </p:nvSpPr>
        <p:spPr>
          <a:xfrm rot="21381343">
            <a:off x="1088586" y="1895061"/>
            <a:ext cx="7117160" cy="3352800"/>
          </a:xfrm>
          <a:custGeom>
            <a:avLst/>
            <a:gdLst>
              <a:gd name="connsiteX0" fmla="*/ 0 w 8177841"/>
              <a:gd name="connsiteY0" fmla="*/ 0 h 2389517"/>
              <a:gd name="connsiteX1" fmla="*/ 2061713 w 8177841"/>
              <a:gd name="connsiteY1" fmla="*/ 534838 h 2389517"/>
              <a:gd name="connsiteX2" fmla="*/ 3131389 w 8177841"/>
              <a:gd name="connsiteY2" fmla="*/ 828136 h 2389517"/>
              <a:gd name="connsiteX3" fmla="*/ 4261449 w 8177841"/>
              <a:gd name="connsiteY3" fmla="*/ 1147313 h 2389517"/>
              <a:gd name="connsiteX4" fmla="*/ 4675517 w 8177841"/>
              <a:gd name="connsiteY4" fmla="*/ 1259457 h 2389517"/>
              <a:gd name="connsiteX5" fmla="*/ 5538158 w 8177841"/>
              <a:gd name="connsiteY5" fmla="*/ 1500996 h 2389517"/>
              <a:gd name="connsiteX6" fmla="*/ 6262777 w 8177841"/>
              <a:gd name="connsiteY6" fmla="*/ 1742536 h 2389517"/>
              <a:gd name="connsiteX7" fmla="*/ 6952890 w 8177841"/>
              <a:gd name="connsiteY7" fmla="*/ 1949570 h 2389517"/>
              <a:gd name="connsiteX8" fmla="*/ 7134045 w 8177841"/>
              <a:gd name="connsiteY8" fmla="*/ 1992702 h 2389517"/>
              <a:gd name="connsiteX9" fmla="*/ 8177841 w 8177841"/>
              <a:gd name="connsiteY9" fmla="*/ 2389517 h 2389517"/>
              <a:gd name="connsiteX10" fmla="*/ 8177841 w 8177841"/>
              <a:gd name="connsiteY10" fmla="*/ 2355011 h 2389517"/>
              <a:gd name="connsiteX11" fmla="*/ 6452558 w 8177841"/>
              <a:gd name="connsiteY11" fmla="*/ 1725283 h 2389517"/>
              <a:gd name="connsiteX12" fmla="*/ 5270739 w 8177841"/>
              <a:gd name="connsiteY12" fmla="*/ 1345721 h 2389517"/>
              <a:gd name="connsiteX13" fmla="*/ 4563373 w 8177841"/>
              <a:gd name="connsiteY13" fmla="*/ 1112807 h 2389517"/>
              <a:gd name="connsiteX14" fmla="*/ 3536830 w 8177841"/>
              <a:gd name="connsiteY14" fmla="*/ 862641 h 2389517"/>
              <a:gd name="connsiteX15" fmla="*/ 2812211 w 8177841"/>
              <a:gd name="connsiteY15" fmla="*/ 690113 h 2389517"/>
              <a:gd name="connsiteX16" fmla="*/ 2743200 w 8177841"/>
              <a:gd name="connsiteY16" fmla="*/ 698740 h 2389517"/>
              <a:gd name="connsiteX17" fmla="*/ 1570007 w 8177841"/>
              <a:gd name="connsiteY17" fmla="*/ 405441 h 2389517"/>
              <a:gd name="connsiteX18" fmla="*/ 465826 w 8177841"/>
              <a:gd name="connsiteY18" fmla="*/ 120770 h 2389517"/>
              <a:gd name="connsiteX19" fmla="*/ 0 w 8177841"/>
              <a:gd name="connsiteY19" fmla="*/ 0 h 2389517"/>
              <a:gd name="connsiteX0" fmla="*/ 0 w 8177841"/>
              <a:gd name="connsiteY0" fmla="*/ 8626 h 2398143"/>
              <a:gd name="connsiteX1" fmla="*/ 2061713 w 8177841"/>
              <a:gd name="connsiteY1" fmla="*/ 543464 h 2398143"/>
              <a:gd name="connsiteX2" fmla="*/ 3131389 w 8177841"/>
              <a:gd name="connsiteY2" fmla="*/ 836762 h 2398143"/>
              <a:gd name="connsiteX3" fmla="*/ 4261449 w 8177841"/>
              <a:gd name="connsiteY3" fmla="*/ 1155939 h 2398143"/>
              <a:gd name="connsiteX4" fmla="*/ 4675517 w 8177841"/>
              <a:gd name="connsiteY4" fmla="*/ 1268083 h 2398143"/>
              <a:gd name="connsiteX5" fmla="*/ 5538158 w 8177841"/>
              <a:gd name="connsiteY5" fmla="*/ 1509622 h 2398143"/>
              <a:gd name="connsiteX6" fmla="*/ 6262777 w 8177841"/>
              <a:gd name="connsiteY6" fmla="*/ 1751162 h 2398143"/>
              <a:gd name="connsiteX7" fmla="*/ 6952890 w 8177841"/>
              <a:gd name="connsiteY7" fmla="*/ 1958196 h 2398143"/>
              <a:gd name="connsiteX8" fmla="*/ 7134045 w 8177841"/>
              <a:gd name="connsiteY8" fmla="*/ 2001328 h 2398143"/>
              <a:gd name="connsiteX9" fmla="*/ 8177841 w 8177841"/>
              <a:gd name="connsiteY9" fmla="*/ 2398143 h 2398143"/>
              <a:gd name="connsiteX10" fmla="*/ 8177841 w 8177841"/>
              <a:gd name="connsiteY10" fmla="*/ 2363637 h 2398143"/>
              <a:gd name="connsiteX11" fmla="*/ 6452558 w 8177841"/>
              <a:gd name="connsiteY11" fmla="*/ 1733909 h 2398143"/>
              <a:gd name="connsiteX12" fmla="*/ 5270739 w 8177841"/>
              <a:gd name="connsiteY12" fmla="*/ 1354347 h 2398143"/>
              <a:gd name="connsiteX13" fmla="*/ 4563373 w 8177841"/>
              <a:gd name="connsiteY13" fmla="*/ 1121433 h 2398143"/>
              <a:gd name="connsiteX14" fmla="*/ 3536830 w 8177841"/>
              <a:gd name="connsiteY14" fmla="*/ 871267 h 2398143"/>
              <a:gd name="connsiteX15" fmla="*/ 2812211 w 8177841"/>
              <a:gd name="connsiteY15" fmla="*/ 698739 h 2398143"/>
              <a:gd name="connsiteX16" fmla="*/ 2743200 w 8177841"/>
              <a:gd name="connsiteY16" fmla="*/ 707366 h 2398143"/>
              <a:gd name="connsiteX17" fmla="*/ 1570007 w 8177841"/>
              <a:gd name="connsiteY17" fmla="*/ 414067 h 2398143"/>
              <a:gd name="connsiteX18" fmla="*/ 129396 w 8177841"/>
              <a:gd name="connsiteY18" fmla="*/ 0 h 2398143"/>
              <a:gd name="connsiteX19" fmla="*/ 0 w 8177841"/>
              <a:gd name="connsiteY19" fmla="*/ 8626 h 2398143"/>
              <a:gd name="connsiteX0" fmla="*/ 0 w 8177841"/>
              <a:gd name="connsiteY0" fmla="*/ 8626 h 2398143"/>
              <a:gd name="connsiteX1" fmla="*/ 2061713 w 8177841"/>
              <a:gd name="connsiteY1" fmla="*/ 543464 h 2398143"/>
              <a:gd name="connsiteX2" fmla="*/ 3131389 w 8177841"/>
              <a:gd name="connsiteY2" fmla="*/ 836762 h 2398143"/>
              <a:gd name="connsiteX3" fmla="*/ 4261449 w 8177841"/>
              <a:gd name="connsiteY3" fmla="*/ 1155939 h 2398143"/>
              <a:gd name="connsiteX4" fmla="*/ 4675517 w 8177841"/>
              <a:gd name="connsiteY4" fmla="*/ 1268083 h 2398143"/>
              <a:gd name="connsiteX5" fmla="*/ 5538158 w 8177841"/>
              <a:gd name="connsiteY5" fmla="*/ 1509622 h 2398143"/>
              <a:gd name="connsiteX6" fmla="*/ 6262777 w 8177841"/>
              <a:gd name="connsiteY6" fmla="*/ 1751162 h 2398143"/>
              <a:gd name="connsiteX7" fmla="*/ 6952890 w 8177841"/>
              <a:gd name="connsiteY7" fmla="*/ 1958196 h 2398143"/>
              <a:gd name="connsiteX8" fmla="*/ 7134045 w 8177841"/>
              <a:gd name="connsiteY8" fmla="*/ 2001328 h 2398143"/>
              <a:gd name="connsiteX9" fmla="*/ 8177841 w 8177841"/>
              <a:gd name="connsiteY9" fmla="*/ 2398143 h 2398143"/>
              <a:gd name="connsiteX10" fmla="*/ 8177841 w 8177841"/>
              <a:gd name="connsiteY10" fmla="*/ 2363637 h 2398143"/>
              <a:gd name="connsiteX11" fmla="*/ 6452558 w 8177841"/>
              <a:gd name="connsiteY11" fmla="*/ 1733909 h 2398143"/>
              <a:gd name="connsiteX12" fmla="*/ 5270739 w 8177841"/>
              <a:gd name="connsiteY12" fmla="*/ 1354347 h 2398143"/>
              <a:gd name="connsiteX13" fmla="*/ 4563373 w 8177841"/>
              <a:gd name="connsiteY13" fmla="*/ 1121433 h 2398143"/>
              <a:gd name="connsiteX14" fmla="*/ 3536830 w 8177841"/>
              <a:gd name="connsiteY14" fmla="*/ 871267 h 2398143"/>
              <a:gd name="connsiteX15" fmla="*/ 2812211 w 8177841"/>
              <a:gd name="connsiteY15" fmla="*/ 698739 h 2398143"/>
              <a:gd name="connsiteX16" fmla="*/ 2743200 w 8177841"/>
              <a:gd name="connsiteY16" fmla="*/ 707366 h 2398143"/>
              <a:gd name="connsiteX17" fmla="*/ 1570007 w 8177841"/>
              <a:gd name="connsiteY17" fmla="*/ 379561 h 2398143"/>
              <a:gd name="connsiteX18" fmla="*/ 129396 w 8177841"/>
              <a:gd name="connsiteY18" fmla="*/ 0 h 2398143"/>
              <a:gd name="connsiteX19" fmla="*/ 0 w 8177841"/>
              <a:gd name="connsiteY19" fmla="*/ 8626 h 2398143"/>
              <a:gd name="connsiteX0" fmla="*/ 0 w 8177841"/>
              <a:gd name="connsiteY0" fmla="*/ 8626 h 2398143"/>
              <a:gd name="connsiteX1" fmla="*/ 2035833 w 8177841"/>
              <a:gd name="connsiteY1" fmla="*/ 534837 h 2398143"/>
              <a:gd name="connsiteX2" fmla="*/ 3131389 w 8177841"/>
              <a:gd name="connsiteY2" fmla="*/ 836762 h 2398143"/>
              <a:gd name="connsiteX3" fmla="*/ 4261449 w 8177841"/>
              <a:gd name="connsiteY3" fmla="*/ 1155939 h 2398143"/>
              <a:gd name="connsiteX4" fmla="*/ 4675517 w 8177841"/>
              <a:gd name="connsiteY4" fmla="*/ 1268083 h 2398143"/>
              <a:gd name="connsiteX5" fmla="*/ 5538158 w 8177841"/>
              <a:gd name="connsiteY5" fmla="*/ 1509622 h 2398143"/>
              <a:gd name="connsiteX6" fmla="*/ 6262777 w 8177841"/>
              <a:gd name="connsiteY6" fmla="*/ 1751162 h 2398143"/>
              <a:gd name="connsiteX7" fmla="*/ 6952890 w 8177841"/>
              <a:gd name="connsiteY7" fmla="*/ 1958196 h 2398143"/>
              <a:gd name="connsiteX8" fmla="*/ 7134045 w 8177841"/>
              <a:gd name="connsiteY8" fmla="*/ 2001328 h 2398143"/>
              <a:gd name="connsiteX9" fmla="*/ 8177841 w 8177841"/>
              <a:gd name="connsiteY9" fmla="*/ 2398143 h 2398143"/>
              <a:gd name="connsiteX10" fmla="*/ 8177841 w 8177841"/>
              <a:gd name="connsiteY10" fmla="*/ 2363637 h 2398143"/>
              <a:gd name="connsiteX11" fmla="*/ 6452558 w 8177841"/>
              <a:gd name="connsiteY11" fmla="*/ 1733909 h 2398143"/>
              <a:gd name="connsiteX12" fmla="*/ 5270739 w 8177841"/>
              <a:gd name="connsiteY12" fmla="*/ 1354347 h 2398143"/>
              <a:gd name="connsiteX13" fmla="*/ 4563373 w 8177841"/>
              <a:gd name="connsiteY13" fmla="*/ 1121433 h 2398143"/>
              <a:gd name="connsiteX14" fmla="*/ 3536830 w 8177841"/>
              <a:gd name="connsiteY14" fmla="*/ 871267 h 2398143"/>
              <a:gd name="connsiteX15" fmla="*/ 2812211 w 8177841"/>
              <a:gd name="connsiteY15" fmla="*/ 698739 h 2398143"/>
              <a:gd name="connsiteX16" fmla="*/ 2743200 w 8177841"/>
              <a:gd name="connsiteY16" fmla="*/ 707366 h 2398143"/>
              <a:gd name="connsiteX17" fmla="*/ 1570007 w 8177841"/>
              <a:gd name="connsiteY17" fmla="*/ 379561 h 2398143"/>
              <a:gd name="connsiteX18" fmla="*/ 129396 w 8177841"/>
              <a:gd name="connsiteY18" fmla="*/ 0 h 2398143"/>
              <a:gd name="connsiteX19" fmla="*/ 0 w 8177841"/>
              <a:gd name="connsiteY19" fmla="*/ 8626 h 2398143"/>
              <a:gd name="connsiteX0" fmla="*/ 0 w 8177841"/>
              <a:gd name="connsiteY0" fmla="*/ 43132 h 2432649"/>
              <a:gd name="connsiteX1" fmla="*/ 2035833 w 8177841"/>
              <a:gd name="connsiteY1" fmla="*/ 569343 h 2432649"/>
              <a:gd name="connsiteX2" fmla="*/ 3131389 w 8177841"/>
              <a:gd name="connsiteY2" fmla="*/ 871268 h 2432649"/>
              <a:gd name="connsiteX3" fmla="*/ 4261449 w 8177841"/>
              <a:gd name="connsiteY3" fmla="*/ 1190445 h 2432649"/>
              <a:gd name="connsiteX4" fmla="*/ 4675517 w 8177841"/>
              <a:gd name="connsiteY4" fmla="*/ 1302589 h 2432649"/>
              <a:gd name="connsiteX5" fmla="*/ 5538158 w 8177841"/>
              <a:gd name="connsiteY5" fmla="*/ 1544128 h 2432649"/>
              <a:gd name="connsiteX6" fmla="*/ 6262777 w 8177841"/>
              <a:gd name="connsiteY6" fmla="*/ 1785668 h 2432649"/>
              <a:gd name="connsiteX7" fmla="*/ 6952890 w 8177841"/>
              <a:gd name="connsiteY7" fmla="*/ 1992702 h 2432649"/>
              <a:gd name="connsiteX8" fmla="*/ 7134045 w 8177841"/>
              <a:gd name="connsiteY8" fmla="*/ 2035834 h 2432649"/>
              <a:gd name="connsiteX9" fmla="*/ 8177841 w 8177841"/>
              <a:gd name="connsiteY9" fmla="*/ 2432649 h 2432649"/>
              <a:gd name="connsiteX10" fmla="*/ 8177841 w 8177841"/>
              <a:gd name="connsiteY10" fmla="*/ 2398143 h 2432649"/>
              <a:gd name="connsiteX11" fmla="*/ 6452558 w 8177841"/>
              <a:gd name="connsiteY11" fmla="*/ 1768415 h 2432649"/>
              <a:gd name="connsiteX12" fmla="*/ 5270739 w 8177841"/>
              <a:gd name="connsiteY12" fmla="*/ 1388853 h 2432649"/>
              <a:gd name="connsiteX13" fmla="*/ 4563373 w 8177841"/>
              <a:gd name="connsiteY13" fmla="*/ 1155939 h 2432649"/>
              <a:gd name="connsiteX14" fmla="*/ 3536830 w 8177841"/>
              <a:gd name="connsiteY14" fmla="*/ 905773 h 2432649"/>
              <a:gd name="connsiteX15" fmla="*/ 2812211 w 8177841"/>
              <a:gd name="connsiteY15" fmla="*/ 733245 h 2432649"/>
              <a:gd name="connsiteX16" fmla="*/ 2743200 w 8177841"/>
              <a:gd name="connsiteY16" fmla="*/ 741872 h 2432649"/>
              <a:gd name="connsiteX17" fmla="*/ 1570007 w 8177841"/>
              <a:gd name="connsiteY17" fmla="*/ 414067 h 2432649"/>
              <a:gd name="connsiteX18" fmla="*/ 8626 w 8177841"/>
              <a:gd name="connsiteY18" fmla="*/ 0 h 2432649"/>
              <a:gd name="connsiteX19" fmla="*/ 0 w 8177841"/>
              <a:gd name="connsiteY19" fmla="*/ 43132 h 2432649"/>
              <a:gd name="connsiteX0" fmla="*/ 3249 w 8181090"/>
              <a:gd name="connsiteY0" fmla="*/ 25319 h 2414836"/>
              <a:gd name="connsiteX1" fmla="*/ 2039082 w 8181090"/>
              <a:gd name="connsiteY1" fmla="*/ 551530 h 2414836"/>
              <a:gd name="connsiteX2" fmla="*/ 3134638 w 8181090"/>
              <a:gd name="connsiteY2" fmla="*/ 853455 h 2414836"/>
              <a:gd name="connsiteX3" fmla="*/ 4264698 w 8181090"/>
              <a:gd name="connsiteY3" fmla="*/ 1172632 h 2414836"/>
              <a:gd name="connsiteX4" fmla="*/ 4678766 w 8181090"/>
              <a:gd name="connsiteY4" fmla="*/ 1284776 h 2414836"/>
              <a:gd name="connsiteX5" fmla="*/ 5541407 w 8181090"/>
              <a:gd name="connsiteY5" fmla="*/ 1526315 h 2414836"/>
              <a:gd name="connsiteX6" fmla="*/ 6266026 w 8181090"/>
              <a:gd name="connsiteY6" fmla="*/ 1767855 h 2414836"/>
              <a:gd name="connsiteX7" fmla="*/ 6956139 w 8181090"/>
              <a:gd name="connsiteY7" fmla="*/ 1974889 h 2414836"/>
              <a:gd name="connsiteX8" fmla="*/ 7137294 w 8181090"/>
              <a:gd name="connsiteY8" fmla="*/ 2018021 h 2414836"/>
              <a:gd name="connsiteX9" fmla="*/ 8181090 w 8181090"/>
              <a:gd name="connsiteY9" fmla="*/ 2414836 h 2414836"/>
              <a:gd name="connsiteX10" fmla="*/ 8181090 w 8181090"/>
              <a:gd name="connsiteY10" fmla="*/ 2380330 h 2414836"/>
              <a:gd name="connsiteX11" fmla="*/ 6455807 w 8181090"/>
              <a:gd name="connsiteY11" fmla="*/ 1750602 h 2414836"/>
              <a:gd name="connsiteX12" fmla="*/ 5273988 w 8181090"/>
              <a:gd name="connsiteY12" fmla="*/ 1371040 h 2414836"/>
              <a:gd name="connsiteX13" fmla="*/ 4566622 w 8181090"/>
              <a:gd name="connsiteY13" fmla="*/ 1138126 h 2414836"/>
              <a:gd name="connsiteX14" fmla="*/ 3540079 w 8181090"/>
              <a:gd name="connsiteY14" fmla="*/ 887960 h 2414836"/>
              <a:gd name="connsiteX15" fmla="*/ 2815460 w 8181090"/>
              <a:gd name="connsiteY15" fmla="*/ 715432 h 2414836"/>
              <a:gd name="connsiteX16" fmla="*/ 2746449 w 8181090"/>
              <a:gd name="connsiteY16" fmla="*/ 724059 h 2414836"/>
              <a:gd name="connsiteX17" fmla="*/ 1573256 w 8181090"/>
              <a:gd name="connsiteY17" fmla="*/ 396254 h 2414836"/>
              <a:gd name="connsiteX18" fmla="*/ 0 w 8181090"/>
              <a:gd name="connsiteY18" fmla="*/ 0 h 2414836"/>
              <a:gd name="connsiteX19" fmla="*/ 3249 w 8181090"/>
              <a:gd name="connsiteY19" fmla="*/ 25319 h 2414836"/>
              <a:gd name="connsiteX0" fmla="*/ 3249 w 8181090"/>
              <a:gd name="connsiteY0" fmla="*/ 25319 h 2414836"/>
              <a:gd name="connsiteX1" fmla="*/ 2039082 w 8181090"/>
              <a:gd name="connsiteY1" fmla="*/ 551530 h 2414836"/>
              <a:gd name="connsiteX2" fmla="*/ 3134638 w 8181090"/>
              <a:gd name="connsiteY2" fmla="*/ 853455 h 2414836"/>
              <a:gd name="connsiteX3" fmla="*/ 4264698 w 8181090"/>
              <a:gd name="connsiteY3" fmla="*/ 1172632 h 2414836"/>
              <a:gd name="connsiteX4" fmla="*/ 4678766 w 8181090"/>
              <a:gd name="connsiteY4" fmla="*/ 1284776 h 2414836"/>
              <a:gd name="connsiteX5" fmla="*/ 5541407 w 8181090"/>
              <a:gd name="connsiteY5" fmla="*/ 1526315 h 2414836"/>
              <a:gd name="connsiteX6" fmla="*/ 6266026 w 8181090"/>
              <a:gd name="connsiteY6" fmla="*/ 1767855 h 2414836"/>
              <a:gd name="connsiteX7" fmla="*/ 6956139 w 8181090"/>
              <a:gd name="connsiteY7" fmla="*/ 1974889 h 2414836"/>
              <a:gd name="connsiteX8" fmla="*/ 7137294 w 8181090"/>
              <a:gd name="connsiteY8" fmla="*/ 2018021 h 2414836"/>
              <a:gd name="connsiteX9" fmla="*/ 8181090 w 8181090"/>
              <a:gd name="connsiteY9" fmla="*/ 2414836 h 2414836"/>
              <a:gd name="connsiteX10" fmla="*/ 8181090 w 8181090"/>
              <a:gd name="connsiteY10" fmla="*/ 2380330 h 2414836"/>
              <a:gd name="connsiteX11" fmla="*/ 6455807 w 8181090"/>
              <a:gd name="connsiteY11" fmla="*/ 1750602 h 2414836"/>
              <a:gd name="connsiteX12" fmla="*/ 5273988 w 8181090"/>
              <a:gd name="connsiteY12" fmla="*/ 1371040 h 2414836"/>
              <a:gd name="connsiteX13" fmla="*/ 4566622 w 8181090"/>
              <a:gd name="connsiteY13" fmla="*/ 1138126 h 2414836"/>
              <a:gd name="connsiteX14" fmla="*/ 3540079 w 8181090"/>
              <a:gd name="connsiteY14" fmla="*/ 887960 h 2414836"/>
              <a:gd name="connsiteX15" fmla="*/ 2815460 w 8181090"/>
              <a:gd name="connsiteY15" fmla="*/ 715432 h 2414836"/>
              <a:gd name="connsiteX16" fmla="*/ 2746449 w 8181090"/>
              <a:gd name="connsiteY16" fmla="*/ 724059 h 2414836"/>
              <a:gd name="connsiteX17" fmla="*/ 1549505 w 8181090"/>
              <a:gd name="connsiteY17" fmla="*/ 402191 h 2414836"/>
              <a:gd name="connsiteX18" fmla="*/ 0 w 8181090"/>
              <a:gd name="connsiteY18" fmla="*/ 0 h 2414836"/>
              <a:gd name="connsiteX19" fmla="*/ 3249 w 8181090"/>
              <a:gd name="connsiteY19" fmla="*/ 25319 h 2414836"/>
              <a:gd name="connsiteX0" fmla="*/ 3249 w 8181090"/>
              <a:gd name="connsiteY0" fmla="*/ 25319 h 2414836"/>
              <a:gd name="connsiteX1" fmla="*/ 2039082 w 8181090"/>
              <a:gd name="connsiteY1" fmla="*/ 551530 h 2414836"/>
              <a:gd name="connsiteX2" fmla="*/ 3134638 w 8181090"/>
              <a:gd name="connsiteY2" fmla="*/ 853455 h 2414836"/>
              <a:gd name="connsiteX3" fmla="*/ 4264698 w 8181090"/>
              <a:gd name="connsiteY3" fmla="*/ 1172632 h 2414836"/>
              <a:gd name="connsiteX4" fmla="*/ 4678766 w 8181090"/>
              <a:gd name="connsiteY4" fmla="*/ 1284776 h 2414836"/>
              <a:gd name="connsiteX5" fmla="*/ 5541407 w 8181090"/>
              <a:gd name="connsiteY5" fmla="*/ 1526315 h 2414836"/>
              <a:gd name="connsiteX6" fmla="*/ 6266026 w 8181090"/>
              <a:gd name="connsiteY6" fmla="*/ 1767855 h 2414836"/>
              <a:gd name="connsiteX7" fmla="*/ 6956139 w 8181090"/>
              <a:gd name="connsiteY7" fmla="*/ 1974889 h 2414836"/>
              <a:gd name="connsiteX8" fmla="*/ 7137294 w 8181090"/>
              <a:gd name="connsiteY8" fmla="*/ 2018021 h 2414836"/>
              <a:gd name="connsiteX9" fmla="*/ 8181090 w 8181090"/>
              <a:gd name="connsiteY9" fmla="*/ 2414836 h 2414836"/>
              <a:gd name="connsiteX10" fmla="*/ 8157339 w 8181090"/>
              <a:gd name="connsiteY10" fmla="*/ 2386268 h 2414836"/>
              <a:gd name="connsiteX11" fmla="*/ 6455807 w 8181090"/>
              <a:gd name="connsiteY11" fmla="*/ 1750602 h 2414836"/>
              <a:gd name="connsiteX12" fmla="*/ 5273988 w 8181090"/>
              <a:gd name="connsiteY12" fmla="*/ 1371040 h 2414836"/>
              <a:gd name="connsiteX13" fmla="*/ 4566622 w 8181090"/>
              <a:gd name="connsiteY13" fmla="*/ 1138126 h 2414836"/>
              <a:gd name="connsiteX14" fmla="*/ 3540079 w 8181090"/>
              <a:gd name="connsiteY14" fmla="*/ 887960 h 2414836"/>
              <a:gd name="connsiteX15" fmla="*/ 2815460 w 8181090"/>
              <a:gd name="connsiteY15" fmla="*/ 715432 h 2414836"/>
              <a:gd name="connsiteX16" fmla="*/ 2746449 w 8181090"/>
              <a:gd name="connsiteY16" fmla="*/ 724059 h 2414836"/>
              <a:gd name="connsiteX17" fmla="*/ 1549505 w 8181090"/>
              <a:gd name="connsiteY17" fmla="*/ 402191 h 2414836"/>
              <a:gd name="connsiteX18" fmla="*/ 0 w 8181090"/>
              <a:gd name="connsiteY18" fmla="*/ 0 h 2414836"/>
              <a:gd name="connsiteX19" fmla="*/ 3249 w 8181090"/>
              <a:gd name="connsiteY19" fmla="*/ 25319 h 2414836"/>
              <a:gd name="connsiteX0" fmla="*/ 3249 w 8181090"/>
              <a:gd name="connsiteY0" fmla="*/ 25319 h 2414836"/>
              <a:gd name="connsiteX1" fmla="*/ 2039082 w 8181090"/>
              <a:gd name="connsiteY1" fmla="*/ 551530 h 2414836"/>
              <a:gd name="connsiteX2" fmla="*/ 3134638 w 8181090"/>
              <a:gd name="connsiteY2" fmla="*/ 853455 h 2414836"/>
              <a:gd name="connsiteX3" fmla="*/ 4264698 w 8181090"/>
              <a:gd name="connsiteY3" fmla="*/ 1172632 h 2414836"/>
              <a:gd name="connsiteX4" fmla="*/ 4678766 w 8181090"/>
              <a:gd name="connsiteY4" fmla="*/ 1284776 h 2414836"/>
              <a:gd name="connsiteX5" fmla="*/ 5541407 w 8181090"/>
              <a:gd name="connsiteY5" fmla="*/ 1526315 h 2414836"/>
              <a:gd name="connsiteX6" fmla="*/ 6266026 w 8181090"/>
              <a:gd name="connsiteY6" fmla="*/ 1767855 h 2414836"/>
              <a:gd name="connsiteX7" fmla="*/ 6956139 w 8181090"/>
              <a:gd name="connsiteY7" fmla="*/ 1974889 h 2414836"/>
              <a:gd name="connsiteX8" fmla="*/ 7137294 w 8181090"/>
              <a:gd name="connsiteY8" fmla="*/ 2018021 h 2414836"/>
              <a:gd name="connsiteX9" fmla="*/ 8181090 w 8181090"/>
              <a:gd name="connsiteY9" fmla="*/ 2414836 h 2414836"/>
              <a:gd name="connsiteX10" fmla="*/ 8157339 w 8181090"/>
              <a:gd name="connsiteY10" fmla="*/ 2386268 h 2414836"/>
              <a:gd name="connsiteX11" fmla="*/ 6455807 w 8181090"/>
              <a:gd name="connsiteY11" fmla="*/ 1750602 h 2414836"/>
              <a:gd name="connsiteX12" fmla="*/ 5273988 w 8181090"/>
              <a:gd name="connsiteY12" fmla="*/ 1371040 h 2414836"/>
              <a:gd name="connsiteX13" fmla="*/ 4566622 w 8181090"/>
              <a:gd name="connsiteY13" fmla="*/ 1138126 h 2414836"/>
              <a:gd name="connsiteX14" fmla="*/ 3540079 w 8181090"/>
              <a:gd name="connsiteY14" fmla="*/ 887960 h 2414836"/>
              <a:gd name="connsiteX15" fmla="*/ 2850630 w 8181090"/>
              <a:gd name="connsiteY15" fmla="*/ 735529 h 2414836"/>
              <a:gd name="connsiteX16" fmla="*/ 2746449 w 8181090"/>
              <a:gd name="connsiteY16" fmla="*/ 724059 h 2414836"/>
              <a:gd name="connsiteX17" fmla="*/ 1549505 w 8181090"/>
              <a:gd name="connsiteY17" fmla="*/ 402191 h 2414836"/>
              <a:gd name="connsiteX18" fmla="*/ 0 w 8181090"/>
              <a:gd name="connsiteY18" fmla="*/ 0 h 2414836"/>
              <a:gd name="connsiteX19" fmla="*/ 3249 w 8181090"/>
              <a:gd name="connsiteY19" fmla="*/ 25319 h 241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81090" h="2414836">
                <a:moveTo>
                  <a:pt x="3249" y="25319"/>
                </a:moveTo>
                <a:lnTo>
                  <a:pt x="2039082" y="551530"/>
                </a:lnTo>
                <a:lnTo>
                  <a:pt x="3134638" y="853455"/>
                </a:lnTo>
                <a:lnTo>
                  <a:pt x="4264698" y="1172632"/>
                </a:lnTo>
                <a:lnTo>
                  <a:pt x="4678766" y="1284776"/>
                </a:lnTo>
                <a:lnTo>
                  <a:pt x="5541407" y="1526315"/>
                </a:lnTo>
                <a:lnTo>
                  <a:pt x="6266026" y="1767855"/>
                </a:lnTo>
                <a:lnTo>
                  <a:pt x="6956139" y="1974889"/>
                </a:lnTo>
                <a:lnTo>
                  <a:pt x="7137294" y="2018021"/>
                </a:lnTo>
                <a:lnTo>
                  <a:pt x="8181090" y="2414836"/>
                </a:lnTo>
                <a:lnTo>
                  <a:pt x="8157339" y="2386268"/>
                </a:lnTo>
                <a:lnTo>
                  <a:pt x="6455807" y="1750602"/>
                </a:lnTo>
                <a:lnTo>
                  <a:pt x="5273988" y="1371040"/>
                </a:lnTo>
                <a:lnTo>
                  <a:pt x="4566622" y="1138126"/>
                </a:lnTo>
                <a:lnTo>
                  <a:pt x="3540079" y="887960"/>
                </a:lnTo>
                <a:cubicBezTo>
                  <a:pt x="3254080" y="820861"/>
                  <a:pt x="3080446" y="786339"/>
                  <a:pt x="2850630" y="735529"/>
                </a:cubicBezTo>
                <a:lnTo>
                  <a:pt x="2746449" y="724059"/>
                </a:lnTo>
                <a:lnTo>
                  <a:pt x="1549505" y="402191"/>
                </a:lnTo>
                <a:lnTo>
                  <a:pt x="0" y="0"/>
                </a:lnTo>
                <a:lnTo>
                  <a:pt x="3249" y="25319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  <a:effectLst>
            <a:glow rad="190500">
              <a:schemeClr val="tx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8836925" y="4142096"/>
            <a:ext cx="300251" cy="163772"/>
          </a:xfrm>
          <a:custGeom>
            <a:avLst/>
            <a:gdLst>
              <a:gd name="connsiteX0" fmla="*/ 0 w 341194"/>
              <a:gd name="connsiteY0" fmla="*/ 40943 h 232011"/>
              <a:gd name="connsiteX1" fmla="*/ 341194 w 341194"/>
              <a:gd name="connsiteY1" fmla="*/ 232011 h 232011"/>
              <a:gd name="connsiteX2" fmla="*/ 334370 w 341194"/>
              <a:gd name="connsiteY2" fmla="*/ 163773 h 232011"/>
              <a:gd name="connsiteX3" fmla="*/ 47767 w 341194"/>
              <a:gd name="connsiteY3" fmla="*/ 0 h 232011"/>
              <a:gd name="connsiteX4" fmla="*/ 0 w 341194"/>
              <a:gd name="connsiteY4" fmla="*/ 40943 h 232011"/>
              <a:gd name="connsiteX0" fmla="*/ 0 w 320722"/>
              <a:gd name="connsiteY0" fmla="*/ 20471 h 232011"/>
              <a:gd name="connsiteX1" fmla="*/ 320722 w 320722"/>
              <a:gd name="connsiteY1" fmla="*/ 232011 h 232011"/>
              <a:gd name="connsiteX2" fmla="*/ 313898 w 320722"/>
              <a:gd name="connsiteY2" fmla="*/ 163773 h 232011"/>
              <a:gd name="connsiteX3" fmla="*/ 27295 w 320722"/>
              <a:gd name="connsiteY3" fmla="*/ 0 h 232011"/>
              <a:gd name="connsiteX4" fmla="*/ 0 w 320722"/>
              <a:gd name="connsiteY4" fmla="*/ 20471 h 232011"/>
              <a:gd name="connsiteX0" fmla="*/ 0 w 320722"/>
              <a:gd name="connsiteY0" fmla="*/ 6823 h 218363"/>
              <a:gd name="connsiteX1" fmla="*/ 320722 w 320722"/>
              <a:gd name="connsiteY1" fmla="*/ 218363 h 218363"/>
              <a:gd name="connsiteX2" fmla="*/ 313898 w 320722"/>
              <a:gd name="connsiteY2" fmla="*/ 150125 h 218363"/>
              <a:gd name="connsiteX3" fmla="*/ 6823 w 320722"/>
              <a:gd name="connsiteY3" fmla="*/ 0 h 218363"/>
              <a:gd name="connsiteX4" fmla="*/ 0 w 320722"/>
              <a:gd name="connsiteY4" fmla="*/ 6823 h 218363"/>
              <a:gd name="connsiteX0" fmla="*/ 0 w 313898"/>
              <a:gd name="connsiteY0" fmla="*/ 6823 h 177419"/>
              <a:gd name="connsiteX1" fmla="*/ 307074 w 313898"/>
              <a:gd name="connsiteY1" fmla="*/ 177419 h 177419"/>
              <a:gd name="connsiteX2" fmla="*/ 313898 w 313898"/>
              <a:gd name="connsiteY2" fmla="*/ 150125 h 177419"/>
              <a:gd name="connsiteX3" fmla="*/ 6823 w 313898"/>
              <a:gd name="connsiteY3" fmla="*/ 0 h 177419"/>
              <a:gd name="connsiteX4" fmla="*/ 0 w 313898"/>
              <a:gd name="connsiteY4" fmla="*/ 6823 h 177419"/>
              <a:gd name="connsiteX0" fmla="*/ 0 w 313898"/>
              <a:gd name="connsiteY0" fmla="*/ 6823 h 177419"/>
              <a:gd name="connsiteX1" fmla="*/ 307074 w 313898"/>
              <a:gd name="connsiteY1" fmla="*/ 177419 h 177419"/>
              <a:gd name="connsiteX2" fmla="*/ 313898 w 313898"/>
              <a:gd name="connsiteY2" fmla="*/ 156949 h 177419"/>
              <a:gd name="connsiteX3" fmla="*/ 6823 w 313898"/>
              <a:gd name="connsiteY3" fmla="*/ 0 h 177419"/>
              <a:gd name="connsiteX4" fmla="*/ 0 w 313898"/>
              <a:gd name="connsiteY4" fmla="*/ 6823 h 177419"/>
              <a:gd name="connsiteX0" fmla="*/ 0 w 327546"/>
              <a:gd name="connsiteY0" fmla="*/ 27295 h 177419"/>
              <a:gd name="connsiteX1" fmla="*/ 320722 w 327546"/>
              <a:gd name="connsiteY1" fmla="*/ 177419 h 177419"/>
              <a:gd name="connsiteX2" fmla="*/ 327546 w 327546"/>
              <a:gd name="connsiteY2" fmla="*/ 156949 h 177419"/>
              <a:gd name="connsiteX3" fmla="*/ 20471 w 327546"/>
              <a:gd name="connsiteY3" fmla="*/ 0 h 177419"/>
              <a:gd name="connsiteX4" fmla="*/ 0 w 327546"/>
              <a:gd name="connsiteY4" fmla="*/ 27295 h 177419"/>
              <a:gd name="connsiteX0" fmla="*/ 0 w 327546"/>
              <a:gd name="connsiteY0" fmla="*/ 40943 h 191067"/>
              <a:gd name="connsiteX1" fmla="*/ 320722 w 327546"/>
              <a:gd name="connsiteY1" fmla="*/ 191067 h 191067"/>
              <a:gd name="connsiteX2" fmla="*/ 327546 w 327546"/>
              <a:gd name="connsiteY2" fmla="*/ 170597 h 191067"/>
              <a:gd name="connsiteX3" fmla="*/ 27295 w 327546"/>
              <a:gd name="connsiteY3" fmla="*/ 0 h 191067"/>
              <a:gd name="connsiteX4" fmla="*/ 0 w 327546"/>
              <a:gd name="connsiteY4" fmla="*/ 40943 h 191067"/>
              <a:gd name="connsiteX0" fmla="*/ 0 w 313898"/>
              <a:gd name="connsiteY0" fmla="*/ 20471 h 191067"/>
              <a:gd name="connsiteX1" fmla="*/ 307074 w 313898"/>
              <a:gd name="connsiteY1" fmla="*/ 191067 h 191067"/>
              <a:gd name="connsiteX2" fmla="*/ 313898 w 313898"/>
              <a:gd name="connsiteY2" fmla="*/ 170597 h 191067"/>
              <a:gd name="connsiteX3" fmla="*/ 13647 w 313898"/>
              <a:gd name="connsiteY3" fmla="*/ 0 h 191067"/>
              <a:gd name="connsiteX4" fmla="*/ 0 w 313898"/>
              <a:gd name="connsiteY4" fmla="*/ 20471 h 191067"/>
              <a:gd name="connsiteX0" fmla="*/ 0 w 320722"/>
              <a:gd name="connsiteY0" fmla="*/ 40943 h 191067"/>
              <a:gd name="connsiteX1" fmla="*/ 313898 w 320722"/>
              <a:gd name="connsiteY1" fmla="*/ 191067 h 191067"/>
              <a:gd name="connsiteX2" fmla="*/ 320722 w 320722"/>
              <a:gd name="connsiteY2" fmla="*/ 170597 h 191067"/>
              <a:gd name="connsiteX3" fmla="*/ 20471 w 320722"/>
              <a:gd name="connsiteY3" fmla="*/ 0 h 191067"/>
              <a:gd name="connsiteX4" fmla="*/ 0 w 320722"/>
              <a:gd name="connsiteY4" fmla="*/ 40943 h 191067"/>
              <a:gd name="connsiteX0" fmla="*/ 0 w 320722"/>
              <a:gd name="connsiteY0" fmla="*/ 40943 h 191067"/>
              <a:gd name="connsiteX1" fmla="*/ 313898 w 320722"/>
              <a:gd name="connsiteY1" fmla="*/ 191067 h 191067"/>
              <a:gd name="connsiteX2" fmla="*/ 320722 w 320722"/>
              <a:gd name="connsiteY2" fmla="*/ 150125 h 191067"/>
              <a:gd name="connsiteX3" fmla="*/ 20471 w 320722"/>
              <a:gd name="connsiteY3" fmla="*/ 0 h 191067"/>
              <a:gd name="connsiteX4" fmla="*/ 0 w 320722"/>
              <a:gd name="connsiteY4" fmla="*/ 40943 h 191067"/>
              <a:gd name="connsiteX0" fmla="*/ 0 w 320722"/>
              <a:gd name="connsiteY0" fmla="*/ 40943 h 163772"/>
              <a:gd name="connsiteX1" fmla="*/ 313898 w 320722"/>
              <a:gd name="connsiteY1" fmla="*/ 163772 h 163772"/>
              <a:gd name="connsiteX2" fmla="*/ 320722 w 320722"/>
              <a:gd name="connsiteY2" fmla="*/ 150125 h 163772"/>
              <a:gd name="connsiteX3" fmla="*/ 20471 w 320722"/>
              <a:gd name="connsiteY3" fmla="*/ 0 h 163772"/>
              <a:gd name="connsiteX4" fmla="*/ 0 w 320722"/>
              <a:gd name="connsiteY4" fmla="*/ 40943 h 163772"/>
              <a:gd name="connsiteX0" fmla="*/ 0 w 300251"/>
              <a:gd name="connsiteY0" fmla="*/ 20471 h 163772"/>
              <a:gd name="connsiteX1" fmla="*/ 293427 w 300251"/>
              <a:gd name="connsiteY1" fmla="*/ 163772 h 163772"/>
              <a:gd name="connsiteX2" fmla="*/ 300251 w 300251"/>
              <a:gd name="connsiteY2" fmla="*/ 150125 h 163772"/>
              <a:gd name="connsiteX3" fmla="*/ 0 w 300251"/>
              <a:gd name="connsiteY3" fmla="*/ 0 h 163772"/>
              <a:gd name="connsiteX4" fmla="*/ 0 w 300251"/>
              <a:gd name="connsiteY4" fmla="*/ 20471 h 16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251" h="163772">
                <a:moveTo>
                  <a:pt x="0" y="20471"/>
                </a:moveTo>
                <a:lnTo>
                  <a:pt x="293427" y="163772"/>
                </a:lnTo>
                <a:lnTo>
                  <a:pt x="300251" y="150125"/>
                </a:lnTo>
                <a:lnTo>
                  <a:pt x="0" y="0"/>
                </a:lnTo>
                <a:lnTo>
                  <a:pt x="0" y="20471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glow rad="190500">
              <a:schemeClr val="tx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971800" y="1916263"/>
            <a:ext cx="2531206" cy="1365949"/>
            <a:chOff x="1990061" y="3870405"/>
            <a:chExt cx="2531206" cy="1365949"/>
          </a:xfrm>
        </p:grpSpPr>
        <p:sp>
          <p:nvSpPr>
            <p:cNvPr id="19" name="Right Arrow Callout 18"/>
            <p:cNvSpPr/>
            <p:nvPr/>
          </p:nvSpPr>
          <p:spPr>
            <a:xfrm rot="5400000">
              <a:off x="2572689" y="3287777"/>
              <a:ext cx="1365949" cy="2531206"/>
            </a:xfrm>
            <a:prstGeom prst="rightArrowCallout">
              <a:avLst>
                <a:gd name="adj1" fmla="val 13997"/>
                <a:gd name="adj2" fmla="val 16835"/>
                <a:gd name="adj3" fmla="val 25000"/>
                <a:gd name="adj4" fmla="val 39894"/>
              </a:avLst>
            </a:prstGeom>
            <a:solidFill>
              <a:srgbClr val="1E3F81"/>
            </a:solidFill>
            <a:ln>
              <a:solidFill>
                <a:srgbClr val="1E3F81"/>
              </a:solidFill>
            </a:ln>
            <a:effectLst>
              <a:glow rad="203200">
                <a:schemeClr val="tx1">
                  <a:alpha val="3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90061" y="3939240"/>
              <a:ext cx="25312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Franklin Gothic Demi Cond" pitchFamily="34" charset="0"/>
                </a:rPr>
                <a:t>Raised median installation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65057" y="3696269"/>
            <a:ext cx="1359673" cy="1219198"/>
            <a:chOff x="6298500" y="6440307"/>
            <a:chExt cx="1478943" cy="1219198"/>
          </a:xfrm>
          <a:solidFill>
            <a:srgbClr val="FFFF00"/>
          </a:solidFill>
        </p:grpSpPr>
        <p:sp>
          <p:nvSpPr>
            <p:cNvPr id="15" name="Right Arrow Callout 14"/>
            <p:cNvSpPr/>
            <p:nvPr/>
          </p:nvSpPr>
          <p:spPr>
            <a:xfrm rot="5400000">
              <a:off x="6428372" y="6310435"/>
              <a:ext cx="1219198" cy="1478942"/>
            </a:xfrm>
            <a:prstGeom prst="rightArrowCallout">
              <a:avLst>
                <a:gd name="adj1" fmla="val 16279"/>
                <a:gd name="adj2" fmla="val 17552"/>
                <a:gd name="adj3" fmla="val 25000"/>
                <a:gd name="adj4" fmla="val 54711"/>
              </a:avLst>
            </a:prstGeom>
            <a:solidFill>
              <a:srgbClr val="1E3F81"/>
            </a:solidFill>
            <a:ln>
              <a:solidFill>
                <a:srgbClr val="1E3F81"/>
              </a:solidFill>
            </a:ln>
            <a:effectLst>
              <a:glow rad="1651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98500" y="6563789"/>
              <a:ext cx="1478943" cy="482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dirty="0">
                  <a:solidFill>
                    <a:schemeClr val="bg1"/>
                  </a:solidFill>
                  <a:latin typeface="Franklin Gothic Demi Cond" pitchFamily="34" charset="0"/>
                </a:rPr>
                <a:t>Full median</a:t>
              </a:r>
            </a:p>
            <a:p>
              <a:pPr algn="ctr">
                <a:lnSpc>
                  <a:spcPts val="1500"/>
                </a:lnSpc>
              </a:pPr>
              <a:r>
                <a:rPr lang="en-US" dirty="0">
                  <a:solidFill>
                    <a:schemeClr val="bg1"/>
                  </a:solidFill>
                  <a:latin typeface="Franklin Gothic Demi Cond" pitchFamily="34" charset="0"/>
                </a:rPr>
                <a:t>opening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3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dirty="0"/>
              <a:t>Guiding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8160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Separate the conflict points for all modes of transportation</a:t>
            </a:r>
          </a:p>
          <a:p>
            <a:pPr lvl="1" algn="just"/>
            <a:r>
              <a:rPr lang="en-US" dirty="0"/>
              <a:t>Driveway spacing</a:t>
            </a:r>
          </a:p>
          <a:p>
            <a:pPr lvl="1" algn="just"/>
            <a:r>
              <a:rPr lang="en-US" dirty="0"/>
              <a:t>Median opening spacing</a:t>
            </a:r>
          </a:p>
          <a:p>
            <a:pPr lvl="1" algn="just"/>
            <a:r>
              <a:rPr lang="en-US" dirty="0"/>
              <a:t>Traffic signal spacing</a:t>
            </a:r>
          </a:p>
          <a:p>
            <a:pPr lvl="1" algn="just"/>
            <a:r>
              <a:rPr lang="en-US" dirty="0"/>
              <a:t>Distance of driveway/median opening/signal from interchange ramps</a:t>
            </a:r>
          </a:p>
        </p:txBody>
      </p:sp>
    </p:spTree>
    <p:extLst>
      <p:ext uri="{BB962C8B-B14F-4D97-AF65-F5344CB8AC3E}">
        <p14:creationId xmlns:p14="http://schemas.microsoft.com/office/powerpoint/2010/main" val="609386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49553"/>
          </a:xfrm>
          <a:prstGeom prst="rect">
            <a:avLst/>
          </a:prstGeom>
        </p:spPr>
      </p:pic>
      <p:sp>
        <p:nvSpPr>
          <p:cNvPr id="74" name="Text Placeholder 1"/>
          <p:cNvSpPr txBox="1">
            <a:spLocks/>
          </p:cNvSpPr>
          <p:nvPr/>
        </p:nvSpPr>
        <p:spPr>
          <a:xfrm>
            <a:off x="1600200" y="5334000"/>
            <a:ext cx="7315200" cy="68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1800" b="0" kern="1200" spc="-100" baseline="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Tx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Tx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Cross 22">
            <a:extLst>
              <a:ext uri="{FF2B5EF4-FFF2-40B4-BE49-F238E27FC236}">
                <a16:creationId xmlns:a16="http://schemas.microsoft.com/office/drawing/2014/main" id="{DE3D7B6D-2907-4C24-8411-F789B17BEE1B}"/>
              </a:ext>
            </a:extLst>
          </p:cNvPr>
          <p:cNvSpPr/>
          <p:nvPr/>
        </p:nvSpPr>
        <p:spPr>
          <a:xfrm rot="2610149">
            <a:off x="2689196" y="1532472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ross 30">
            <a:extLst>
              <a:ext uri="{FF2B5EF4-FFF2-40B4-BE49-F238E27FC236}">
                <a16:creationId xmlns:a16="http://schemas.microsoft.com/office/drawing/2014/main" id="{6522B126-7116-4D12-BB8E-CA00FB2A2842}"/>
              </a:ext>
            </a:extLst>
          </p:cNvPr>
          <p:cNvSpPr/>
          <p:nvPr/>
        </p:nvSpPr>
        <p:spPr>
          <a:xfrm rot="2610149">
            <a:off x="5213859" y="1532471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ross 32">
            <a:extLst>
              <a:ext uri="{FF2B5EF4-FFF2-40B4-BE49-F238E27FC236}">
                <a16:creationId xmlns:a16="http://schemas.microsoft.com/office/drawing/2014/main" id="{01F8B888-393F-496F-9CBA-334FB6122733}"/>
              </a:ext>
            </a:extLst>
          </p:cNvPr>
          <p:cNvSpPr/>
          <p:nvPr/>
        </p:nvSpPr>
        <p:spPr>
          <a:xfrm rot="2610149">
            <a:off x="6007496" y="1532469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ross 33">
            <a:extLst>
              <a:ext uri="{FF2B5EF4-FFF2-40B4-BE49-F238E27FC236}">
                <a16:creationId xmlns:a16="http://schemas.microsoft.com/office/drawing/2014/main" id="{37A05258-F85A-4152-8F15-E56E12375BA9}"/>
              </a:ext>
            </a:extLst>
          </p:cNvPr>
          <p:cNvSpPr/>
          <p:nvPr/>
        </p:nvSpPr>
        <p:spPr>
          <a:xfrm rot="2610149">
            <a:off x="1412480" y="4543576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1FAEBB38-6D80-479B-80BF-085F594B6BEA}"/>
              </a:ext>
            </a:extLst>
          </p:cNvPr>
          <p:cNvSpPr/>
          <p:nvPr/>
        </p:nvSpPr>
        <p:spPr>
          <a:xfrm rot="2610149">
            <a:off x="1412477" y="3180598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ross 38">
            <a:extLst>
              <a:ext uri="{FF2B5EF4-FFF2-40B4-BE49-F238E27FC236}">
                <a16:creationId xmlns:a16="http://schemas.microsoft.com/office/drawing/2014/main" id="{BE925E33-E434-4B8C-93E3-0A1FFC32446A}"/>
              </a:ext>
            </a:extLst>
          </p:cNvPr>
          <p:cNvSpPr/>
          <p:nvPr/>
        </p:nvSpPr>
        <p:spPr>
          <a:xfrm rot="2610149">
            <a:off x="1412480" y="4066244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ross 39">
            <a:extLst>
              <a:ext uri="{FF2B5EF4-FFF2-40B4-BE49-F238E27FC236}">
                <a16:creationId xmlns:a16="http://schemas.microsoft.com/office/drawing/2014/main" id="{80E622A4-1B1F-4F83-A8DA-27B3C0FF1881}"/>
              </a:ext>
            </a:extLst>
          </p:cNvPr>
          <p:cNvSpPr/>
          <p:nvPr/>
        </p:nvSpPr>
        <p:spPr>
          <a:xfrm rot="2610149">
            <a:off x="1412479" y="2340954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ross 40">
            <a:extLst>
              <a:ext uri="{FF2B5EF4-FFF2-40B4-BE49-F238E27FC236}">
                <a16:creationId xmlns:a16="http://schemas.microsoft.com/office/drawing/2014/main" id="{9501118E-3C47-4033-8867-395637078F2C}"/>
              </a:ext>
            </a:extLst>
          </p:cNvPr>
          <p:cNvSpPr/>
          <p:nvPr/>
        </p:nvSpPr>
        <p:spPr>
          <a:xfrm rot="2610149">
            <a:off x="1412480" y="1788858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ross 41">
            <a:extLst>
              <a:ext uri="{FF2B5EF4-FFF2-40B4-BE49-F238E27FC236}">
                <a16:creationId xmlns:a16="http://schemas.microsoft.com/office/drawing/2014/main" id="{0B79F943-B963-4237-9A27-2DFBB90DE244}"/>
              </a:ext>
            </a:extLst>
          </p:cNvPr>
          <p:cNvSpPr/>
          <p:nvPr/>
        </p:nvSpPr>
        <p:spPr>
          <a:xfrm rot="2610149">
            <a:off x="1964569" y="1532473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933350C-99E6-4D8D-864A-D631A8E03A79}"/>
              </a:ext>
            </a:extLst>
          </p:cNvPr>
          <p:cNvGrpSpPr/>
          <p:nvPr/>
        </p:nvGrpSpPr>
        <p:grpSpPr>
          <a:xfrm>
            <a:off x="4258102" y="4692555"/>
            <a:ext cx="2995683" cy="641445"/>
            <a:chOff x="4019266" y="4749421"/>
            <a:chExt cx="2995683" cy="64144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7BE01A-42B2-4F88-B614-60AC850A60C1}"/>
                </a:ext>
              </a:extLst>
            </p:cNvPr>
            <p:cNvSpPr/>
            <p:nvPr/>
          </p:nvSpPr>
          <p:spPr>
            <a:xfrm>
              <a:off x="4019266" y="4749421"/>
              <a:ext cx="2995683" cy="64144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654D165-3416-4E1E-A47E-DAA66B9E13AB}"/>
                </a:ext>
              </a:extLst>
            </p:cNvPr>
            <p:cNvGrpSpPr/>
            <p:nvPr/>
          </p:nvGrpSpPr>
          <p:grpSpPr>
            <a:xfrm>
              <a:off x="4195849" y="4810780"/>
              <a:ext cx="2696270" cy="523220"/>
              <a:chOff x="6330675" y="5222128"/>
              <a:chExt cx="2696270" cy="52322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0367824-A0E7-4AFA-8BC4-9FEB0177FABA}"/>
                  </a:ext>
                </a:extLst>
              </p:cNvPr>
              <p:cNvSpPr txBox="1"/>
              <p:nvPr/>
            </p:nvSpPr>
            <p:spPr>
              <a:xfrm>
                <a:off x="6489510" y="5222128"/>
                <a:ext cx="25374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162866"/>
                    </a:solidFill>
                    <a:latin typeface="Arial Black" panose="020B0A04020102020204" pitchFamily="34" charset="0"/>
                  </a:rPr>
                  <a:t>DRIVEWAYS</a:t>
                </a:r>
              </a:p>
            </p:txBody>
          </p:sp>
          <p:sp>
            <p:nvSpPr>
              <p:cNvPr id="43" name="Cross 42">
                <a:extLst>
                  <a:ext uri="{FF2B5EF4-FFF2-40B4-BE49-F238E27FC236}">
                    <a16:creationId xmlns:a16="http://schemas.microsoft.com/office/drawing/2014/main" id="{484E4567-29D2-4200-8E5F-E6E2A787B309}"/>
                  </a:ext>
                </a:extLst>
              </p:cNvPr>
              <p:cNvSpPr/>
              <p:nvPr/>
            </p:nvSpPr>
            <p:spPr>
              <a:xfrm rot="2610149">
                <a:off x="6330675" y="5369438"/>
                <a:ext cx="228600" cy="228600"/>
              </a:xfrm>
              <a:prstGeom prst="plus">
                <a:avLst>
                  <a:gd name="adj" fmla="val 36384"/>
                </a:avLst>
              </a:prstGeom>
              <a:solidFill>
                <a:srgbClr val="FF0000"/>
              </a:solidFill>
              <a:ln>
                <a:solidFill>
                  <a:srgbClr val="1D36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4178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46358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 rot="5460000">
            <a:off x="4385978" y="-864084"/>
            <a:ext cx="91713" cy="5068988"/>
          </a:xfrm>
          <a:prstGeom prst="rect">
            <a:avLst/>
          </a:prstGeom>
          <a:solidFill>
            <a:srgbClr val="32F828"/>
          </a:solidFill>
          <a:ln>
            <a:noFill/>
          </a:ln>
          <a:effectLst>
            <a:glow rad="190500">
              <a:schemeClr val="tx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 rot="180000">
            <a:off x="1450084" y="1829596"/>
            <a:ext cx="93536" cy="3352830"/>
          </a:xfrm>
          <a:prstGeom prst="rect">
            <a:avLst/>
          </a:prstGeom>
          <a:solidFill>
            <a:srgbClr val="32F828"/>
          </a:solidFill>
          <a:ln>
            <a:noFill/>
          </a:ln>
          <a:effectLst>
            <a:glow rad="190500">
              <a:schemeClr val="tx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Block Arc 79"/>
          <p:cNvSpPr/>
          <p:nvPr/>
        </p:nvSpPr>
        <p:spPr>
          <a:xfrm rot="21173983">
            <a:off x="1534143" y="1575991"/>
            <a:ext cx="477828" cy="513153"/>
          </a:xfrm>
          <a:prstGeom prst="blockArc">
            <a:avLst>
              <a:gd name="adj1" fmla="val 10837515"/>
              <a:gd name="adj2" fmla="val 16213883"/>
              <a:gd name="adj3" fmla="val 20281"/>
            </a:avLst>
          </a:prstGeom>
          <a:solidFill>
            <a:srgbClr val="32F828"/>
          </a:solidFill>
          <a:ln>
            <a:noFill/>
          </a:ln>
          <a:effectLst>
            <a:glow rad="190500">
              <a:schemeClr val="tx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 rot="180000">
            <a:off x="1537390" y="1818702"/>
            <a:ext cx="91440" cy="170279"/>
          </a:xfrm>
          <a:prstGeom prst="rect">
            <a:avLst/>
          </a:prstGeom>
          <a:solidFill>
            <a:srgbClr val="32F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 rot="5400000">
            <a:off x="1783956" y="1528783"/>
            <a:ext cx="92892" cy="197708"/>
          </a:xfrm>
          <a:prstGeom prst="rect">
            <a:avLst/>
          </a:prstGeom>
          <a:solidFill>
            <a:srgbClr val="32F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477D2DF7-3745-4D0E-ADE5-FC92B6267985}"/>
              </a:ext>
            </a:extLst>
          </p:cNvPr>
          <p:cNvSpPr/>
          <p:nvPr/>
        </p:nvSpPr>
        <p:spPr>
          <a:xfrm rot="2610149">
            <a:off x="1413676" y="4564115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ross 27">
            <a:extLst>
              <a:ext uri="{FF2B5EF4-FFF2-40B4-BE49-F238E27FC236}">
                <a16:creationId xmlns:a16="http://schemas.microsoft.com/office/drawing/2014/main" id="{063E76D9-1E5E-4066-9690-B49F0EB61379}"/>
              </a:ext>
            </a:extLst>
          </p:cNvPr>
          <p:cNvSpPr/>
          <p:nvPr/>
        </p:nvSpPr>
        <p:spPr>
          <a:xfrm rot="2610149">
            <a:off x="1410631" y="2358303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ross 28">
            <a:extLst>
              <a:ext uri="{FF2B5EF4-FFF2-40B4-BE49-F238E27FC236}">
                <a16:creationId xmlns:a16="http://schemas.microsoft.com/office/drawing/2014/main" id="{D4B3B090-DF15-466D-9655-080F0CE2DE8F}"/>
              </a:ext>
            </a:extLst>
          </p:cNvPr>
          <p:cNvSpPr/>
          <p:nvPr/>
        </p:nvSpPr>
        <p:spPr>
          <a:xfrm rot="2610149">
            <a:off x="2560898" y="1629032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ross 29">
            <a:extLst>
              <a:ext uri="{FF2B5EF4-FFF2-40B4-BE49-F238E27FC236}">
                <a16:creationId xmlns:a16="http://schemas.microsoft.com/office/drawing/2014/main" id="{740C6199-AE34-46F5-BBF1-D53460CA2458}"/>
              </a:ext>
            </a:extLst>
          </p:cNvPr>
          <p:cNvSpPr/>
          <p:nvPr/>
        </p:nvSpPr>
        <p:spPr>
          <a:xfrm rot="2610149">
            <a:off x="5655100" y="1624698"/>
            <a:ext cx="228600" cy="228600"/>
          </a:xfrm>
          <a:prstGeom prst="plus">
            <a:avLst>
              <a:gd name="adj" fmla="val 36384"/>
            </a:avLst>
          </a:prstGeom>
          <a:solidFill>
            <a:srgbClr val="FF0000"/>
          </a:solidFill>
          <a:ln>
            <a:solidFill>
              <a:srgbClr val="1D3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0385ED-AA93-4AA2-A6D8-49DE1ACB877C}"/>
              </a:ext>
            </a:extLst>
          </p:cNvPr>
          <p:cNvGrpSpPr/>
          <p:nvPr/>
        </p:nvGrpSpPr>
        <p:grpSpPr>
          <a:xfrm>
            <a:off x="4365578" y="4608476"/>
            <a:ext cx="3451012" cy="1103561"/>
            <a:chOff x="3834636" y="4692555"/>
            <a:chExt cx="3451012" cy="110356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6E2ED9-5C5E-4C07-9BF8-E4684B541305}"/>
                </a:ext>
              </a:extLst>
            </p:cNvPr>
            <p:cNvSpPr/>
            <p:nvPr/>
          </p:nvSpPr>
          <p:spPr>
            <a:xfrm>
              <a:off x="3834636" y="4692555"/>
              <a:ext cx="3451012" cy="1103561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DA9407-708F-4DCB-AA61-C7791DA78620}"/>
                </a:ext>
              </a:extLst>
            </p:cNvPr>
            <p:cNvSpPr txBox="1"/>
            <p:nvPr/>
          </p:nvSpPr>
          <p:spPr>
            <a:xfrm>
              <a:off x="3900893" y="4767282"/>
              <a:ext cx="33184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162866"/>
                  </a:solidFill>
                  <a:latin typeface="Arial Black" panose="020B0A04020102020204" pitchFamily="34" charset="0"/>
                </a:rPr>
                <a:t>CONSOLIDATED DRIVEWAYS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73F4A05-0C02-48D2-B08C-B13A1C9CE134}"/>
              </a:ext>
            </a:extLst>
          </p:cNvPr>
          <p:cNvSpPr txBox="1"/>
          <p:nvPr/>
        </p:nvSpPr>
        <p:spPr>
          <a:xfrm>
            <a:off x="1281854" y="6229326"/>
            <a:ext cx="6580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Separating Conflict Points</a:t>
            </a:r>
          </a:p>
        </p:txBody>
      </p:sp>
    </p:spTree>
    <p:extLst>
      <p:ext uri="{BB962C8B-B14F-4D97-AF65-F5344CB8AC3E}">
        <p14:creationId xmlns:p14="http://schemas.microsoft.com/office/powerpoint/2010/main" val="15961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 animBg="1"/>
      <p:bldP spid="80" grpId="0" animBg="1"/>
      <p:bldP spid="83" grpId="0" animBg="1"/>
      <p:bldP spid="8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Site Circulation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825625"/>
            <a:ext cx="3593493" cy="4351338"/>
          </a:xfrm>
        </p:spPr>
        <p:txBody>
          <a:bodyPr/>
          <a:lstStyle/>
          <a:p>
            <a:r>
              <a:rPr lang="en-US" dirty="0"/>
              <a:t>Vehicular Queuing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Existing Traffic Conditions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Future Traffic Conditions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273412" name="Picture 4" descr="queuing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1" y="0"/>
            <a:ext cx="4660900" cy="686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F8FEE4-2766-4AB5-89D7-F90C5BC5788F}"/>
              </a:ext>
            </a:extLst>
          </p:cNvPr>
          <p:cNvGrpSpPr/>
          <p:nvPr/>
        </p:nvGrpSpPr>
        <p:grpSpPr>
          <a:xfrm rot="16200000">
            <a:off x="3384787" y="1098551"/>
            <a:ext cx="6857999" cy="4660898"/>
            <a:chOff x="3501130" y="3406142"/>
            <a:chExt cx="4834668" cy="31089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DDCC36-3283-496A-86FE-12EB9A7C7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7" t="1819" r="1973" b="2472"/>
            <a:stretch/>
          </p:blipFill>
          <p:spPr>
            <a:xfrm>
              <a:off x="3501130" y="3406142"/>
              <a:ext cx="4834668" cy="310896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644B3C-8525-4ABD-9B5B-D36BA1738BA7}"/>
                </a:ext>
              </a:extLst>
            </p:cNvPr>
            <p:cNvSpPr/>
            <p:nvPr/>
          </p:nvSpPr>
          <p:spPr>
            <a:xfrm>
              <a:off x="7113060" y="4099560"/>
              <a:ext cx="381000" cy="304800"/>
            </a:xfrm>
            <a:prstGeom prst="rect">
              <a:avLst/>
            </a:prstGeom>
            <a:solidFill>
              <a:srgbClr val="5E5E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18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74FDB4B-DDAD-4891-B029-449C7B8F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Site Circulation</a:t>
            </a:r>
          </a:p>
        </p:txBody>
      </p:sp>
      <p:sp>
        <p:nvSpPr>
          <p:cNvPr id="293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28650" y="1825625"/>
            <a:ext cx="3816129" cy="4351338"/>
          </a:xfrm>
        </p:spPr>
        <p:txBody>
          <a:bodyPr/>
          <a:lstStyle/>
          <a:p>
            <a:r>
              <a:rPr lang="en-US" dirty="0"/>
              <a:t>Vehicular Queuing</a:t>
            </a:r>
          </a:p>
          <a:p>
            <a:pPr lvl="1"/>
            <a:r>
              <a:rPr lang="en-US" dirty="0"/>
              <a:t>Existing Traffic Conditions</a:t>
            </a:r>
          </a:p>
          <a:p>
            <a:pPr lvl="1"/>
            <a:r>
              <a:rPr lang="en-US" dirty="0"/>
              <a:t>Future Traffic Conditions</a:t>
            </a:r>
          </a:p>
          <a:p>
            <a:r>
              <a:rPr lang="en-US" dirty="0"/>
              <a:t>Median Modification</a:t>
            </a:r>
          </a:p>
          <a:p>
            <a:pPr lvl="1"/>
            <a:r>
              <a:rPr lang="en-US" dirty="0"/>
              <a:t>Eliminates main street left turn access</a:t>
            </a:r>
          </a:p>
          <a:p>
            <a:pPr lvl="1"/>
            <a:r>
              <a:rPr lang="en-US" dirty="0"/>
              <a:t>Side street right in/right out</a:t>
            </a:r>
          </a:p>
          <a:p>
            <a:pPr lvl="1"/>
            <a:endParaRPr lang="en-US" dirty="0"/>
          </a:p>
        </p:txBody>
      </p:sp>
      <p:pic>
        <p:nvPicPr>
          <p:cNvPr id="6" name="Picture 1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3687" y="0"/>
            <a:ext cx="4655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178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1062-2B2B-4E45-90BB-31E09FD1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Parking Restrictions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694E31-A9E6-46A7-983F-0821B21CE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1659" y="1505463"/>
            <a:ext cx="4820682" cy="4623791"/>
          </a:xfrm>
        </p:spPr>
      </p:pic>
    </p:spTree>
    <p:extLst>
      <p:ext uri="{BB962C8B-B14F-4D97-AF65-F5344CB8AC3E}">
        <p14:creationId xmlns:p14="http://schemas.microsoft.com/office/powerpoint/2010/main" val="2012843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Highway Safety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75289"/>
            <a:ext cx="4786188" cy="4101673"/>
          </a:xfrm>
        </p:spPr>
        <p:txBody>
          <a:bodyPr/>
          <a:lstStyle/>
          <a:p>
            <a:r>
              <a:rPr lang="en-US" dirty="0"/>
              <a:t>Methodologies for predicting average crash frequency given certain roadway characteristics</a:t>
            </a:r>
          </a:p>
          <a:p>
            <a:endParaRPr lang="en-US" dirty="0"/>
          </a:p>
          <a:p>
            <a:r>
              <a:rPr lang="en-US" dirty="0"/>
              <a:t>Factors to be applied to reduce crashes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895D1F-2C45-468C-B18B-544D39F0E76D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l="4968" t="3140" r="3332" b="2773"/>
          <a:stretch/>
        </p:blipFill>
        <p:spPr>
          <a:xfrm>
            <a:off x="5677356" y="1598213"/>
            <a:ext cx="3125853" cy="412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672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Highway Safety Manual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/>
              <a:t>Example: suburban 4-lane arterial at 45 mph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0785" y="4118650"/>
            <a:ext cx="2584875" cy="640080"/>
          </a:xfrm>
          <a:prstGeom prst="rect">
            <a:avLst/>
          </a:prstGeom>
          <a:solidFill>
            <a:srgbClr val="162866"/>
          </a:solidFill>
          <a:ln w="57150">
            <a:solidFill>
              <a:srgbClr val="162866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Divided with 10’ median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3.9 crashes/year/mile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0785" y="3017919"/>
            <a:ext cx="2587752" cy="640080"/>
          </a:xfrm>
          <a:prstGeom prst="rect">
            <a:avLst/>
          </a:prstGeom>
          <a:solidFill>
            <a:srgbClr val="1E3F81"/>
          </a:solidFill>
          <a:ln w="57150">
            <a:solidFill>
              <a:srgbClr val="1E3F8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Undivided (no median)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5.8 crashes/year/mile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5463" y="4118650"/>
            <a:ext cx="2587752" cy="640080"/>
          </a:xfrm>
          <a:prstGeom prst="rect">
            <a:avLst/>
          </a:prstGeom>
          <a:solidFill>
            <a:srgbClr val="162866"/>
          </a:solidFill>
          <a:ln w="57150">
            <a:solidFill>
              <a:srgbClr val="162866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Divided with driveways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4.9 crashes/year/mile</a:t>
            </a:r>
          </a:p>
        </p:txBody>
      </p:sp>
      <p:sp>
        <p:nvSpPr>
          <p:cNvPr id="9" name="Down Arrow 8"/>
          <p:cNvSpPr/>
          <p:nvPr/>
        </p:nvSpPr>
        <p:spPr>
          <a:xfrm>
            <a:off x="2374526" y="3657999"/>
            <a:ext cx="457200" cy="457200"/>
          </a:xfrm>
          <a:prstGeom prst="downArrow">
            <a:avLst/>
          </a:prstGeom>
          <a:solidFill>
            <a:srgbClr val="162866"/>
          </a:solidFill>
          <a:ln>
            <a:solidFill>
              <a:srgbClr val="1628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35463" y="3017919"/>
            <a:ext cx="2587752" cy="640080"/>
          </a:xfrm>
          <a:prstGeom prst="rect">
            <a:avLst/>
          </a:prstGeom>
          <a:solidFill>
            <a:srgbClr val="1E3F81"/>
          </a:solidFill>
          <a:ln w="57150">
            <a:solidFill>
              <a:srgbClr val="1E3F8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Undivided with driveways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11.5 crashes/year/mile</a:t>
            </a:r>
          </a:p>
        </p:txBody>
      </p:sp>
      <p:sp>
        <p:nvSpPr>
          <p:cNvPr id="10" name="Down Arrow 8">
            <a:extLst>
              <a:ext uri="{FF2B5EF4-FFF2-40B4-BE49-F238E27FC236}">
                <a16:creationId xmlns:a16="http://schemas.microsoft.com/office/drawing/2014/main" id="{D88D7A04-8B1A-4726-9DE3-B92404C4CD2F}"/>
              </a:ext>
            </a:extLst>
          </p:cNvPr>
          <p:cNvSpPr/>
          <p:nvPr/>
        </p:nvSpPr>
        <p:spPr>
          <a:xfrm>
            <a:off x="6421148" y="3674098"/>
            <a:ext cx="457200" cy="457200"/>
          </a:xfrm>
          <a:prstGeom prst="downArrow">
            <a:avLst/>
          </a:prstGeom>
          <a:solidFill>
            <a:srgbClr val="162866"/>
          </a:solidFill>
          <a:ln>
            <a:solidFill>
              <a:srgbClr val="16286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Highway Safety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dirty="0"/>
              <a:t>Crash Modification Factors</a:t>
            </a:r>
          </a:p>
          <a:p>
            <a:pPr lvl="1" algn="just"/>
            <a:r>
              <a:rPr lang="en-US" dirty="0"/>
              <a:t>CMF is the percentage of crashes remaining after an improvement, i.e. 0.90 means 10% reduction in crashes</a:t>
            </a:r>
          </a:p>
          <a:p>
            <a:pPr lvl="1" algn="just"/>
            <a:r>
              <a:rPr lang="en-US" dirty="0"/>
              <a:t>Examples of factors for access management improvements: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719D49-7121-4A64-A0F4-C02703DEF9ED}"/>
              </a:ext>
            </a:extLst>
          </p:cNvPr>
          <p:cNvGrpSpPr/>
          <p:nvPr/>
        </p:nvGrpSpPr>
        <p:grpSpPr>
          <a:xfrm>
            <a:off x="495300" y="4490816"/>
            <a:ext cx="8153400" cy="861774"/>
            <a:chOff x="533400" y="4114800"/>
            <a:chExt cx="8153400" cy="861774"/>
          </a:xfrm>
        </p:grpSpPr>
        <p:sp>
          <p:nvSpPr>
            <p:cNvPr id="4" name="TextBox 3"/>
            <p:cNvSpPr txBox="1"/>
            <p:nvPr/>
          </p:nvSpPr>
          <p:spPr>
            <a:xfrm>
              <a:off x="533400" y="4114800"/>
              <a:ext cx="1905000" cy="861774"/>
            </a:xfrm>
            <a:prstGeom prst="rect">
              <a:avLst/>
            </a:prstGeom>
            <a:solidFill>
              <a:srgbClr val="162866"/>
            </a:solidFill>
            <a:ln w="57150">
              <a:solidFill>
                <a:srgbClr val="162866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Add Median </a:t>
              </a:r>
              <a:b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CMF=0.75</a:t>
              </a:r>
            </a:p>
            <a:p>
              <a:pPr algn="ctr"/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25% fewer crashes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90800" y="4114800"/>
              <a:ext cx="1905000" cy="861774"/>
            </a:xfrm>
            <a:prstGeom prst="rect">
              <a:avLst/>
            </a:prstGeom>
            <a:solidFill>
              <a:srgbClr val="1D3F80"/>
            </a:solidFill>
            <a:ln w="57150">
              <a:solidFill>
                <a:srgbClr val="1D3F80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Widen  Median 10ft. </a:t>
              </a:r>
              <a:b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CMF=0.85</a:t>
              </a:r>
            </a:p>
            <a:p>
              <a:pPr algn="ctr"/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15% fewer crashes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8200" y="4114800"/>
              <a:ext cx="1981200" cy="861774"/>
            </a:xfrm>
            <a:prstGeom prst="rect">
              <a:avLst/>
            </a:prstGeom>
            <a:solidFill>
              <a:srgbClr val="1D3F80">
                <a:alpha val="89804"/>
              </a:srgbClr>
            </a:solidFill>
            <a:ln w="57150">
              <a:solidFill>
                <a:srgbClr val="34538D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Reduce  Access Points</a:t>
              </a:r>
              <a:b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CMF=0.70</a:t>
              </a:r>
            </a:p>
            <a:p>
              <a:pPr algn="ctr"/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30% fewer crashes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1800" y="4114800"/>
              <a:ext cx="1905000" cy="861774"/>
            </a:xfrm>
            <a:prstGeom prst="rect">
              <a:avLst/>
            </a:prstGeom>
            <a:solidFill>
              <a:srgbClr val="34538D">
                <a:alpha val="80000"/>
              </a:srgbClr>
            </a:solidFill>
            <a:ln w="57150">
              <a:solidFill>
                <a:srgbClr val="5D75A4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Install Signal</a:t>
              </a:r>
              <a:b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CMF=0.75</a:t>
              </a:r>
            </a:p>
            <a:p>
              <a:pPr algn="ctr"/>
              <a:r>
                <a:rPr lang="en-US" sz="1600" spc="-1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25% fewer crashes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702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12"/>
          <p:cNvSpPr>
            <a:spLocks noChangeArrowheads="1"/>
          </p:cNvSpPr>
          <p:nvPr/>
        </p:nvSpPr>
        <p:spPr bwMode="auto">
          <a:xfrm>
            <a:off x="1210528" y="5690509"/>
            <a:ext cx="6535340" cy="278606"/>
          </a:xfrm>
          <a:prstGeom prst="roundRect">
            <a:avLst>
              <a:gd name="adj" fmla="val 20931"/>
            </a:avLst>
          </a:prstGeom>
          <a:gradFill rotWithShape="1">
            <a:gsLst>
              <a:gs pos="0">
                <a:srgbClr val="878FA7"/>
              </a:gs>
              <a:gs pos="100000">
                <a:srgbClr val="949BB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387" name="AutoShape 113"/>
          <p:cNvSpPr>
            <a:spLocks noChangeArrowheads="1"/>
          </p:cNvSpPr>
          <p:nvPr/>
        </p:nvSpPr>
        <p:spPr bwMode="auto">
          <a:xfrm>
            <a:off x="1459367" y="1861458"/>
            <a:ext cx="6116241" cy="3829050"/>
          </a:xfrm>
          <a:prstGeom prst="roundRect">
            <a:avLst>
              <a:gd name="adj" fmla="val 2912"/>
            </a:avLst>
          </a:prstGeom>
          <a:gradFill rotWithShape="1">
            <a:gsLst>
              <a:gs pos="0">
                <a:srgbClr val="E5E5EB"/>
              </a:gs>
              <a:gs pos="100000">
                <a:srgbClr val="BFC0C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Autofit/>
          </a:bodyPr>
          <a:lstStyle/>
          <a:p>
            <a:pPr eaLnBrk="1" hangingPunct="1"/>
            <a:r>
              <a:rPr dirty="0"/>
              <a:t>How to Participate Today</a:t>
            </a:r>
          </a:p>
        </p:txBody>
      </p:sp>
      <p:sp>
        <p:nvSpPr>
          <p:cNvPr id="133130" name="Content Placeholder 3"/>
          <p:cNvSpPr>
            <a:spLocks/>
          </p:cNvSpPr>
          <p:nvPr/>
        </p:nvSpPr>
        <p:spPr bwMode="auto">
          <a:xfrm>
            <a:off x="4145418" y="2432958"/>
            <a:ext cx="3327797" cy="32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00038" indent="-300038">
              <a:lnSpc>
                <a:spcPct val="90000"/>
              </a:lnSpc>
              <a:spcBef>
                <a:spcPts val="975"/>
              </a:spcBef>
              <a:spcAft>
                <a:spcPct val="15000"/>
              </a:spcAft>
              <a:buClr>
                <a:srgbClr val="7F7F7F"/>
              </a:buClr>
              <a:buSzPct val="100000"/>
              <a:buFontTx/>
              <a:buChar char="•"/>
            </a:pPr>
            <a:r>
              <a:rPr lang="en-US" sz="1350" dirty="0">
                <a:solidFill>
                  <a:srgbClr val="525252"/>
                </a:solidFill>
                <a:cs typeface="Arial" charset="0"/>
              </a:rPr>
              <a:t>Open and close your Panel</a:t>
            </a:r>
          </a:p>
          <a:p>
            <a:pPr marL="300038" indent="-300038">
              <a:lnSpc>
                <a:spcPct val="90000"/>
              </a:lnSpc>
              <a:spcBef>
                <a:spcPts val="975"/>
              </a:spcBef>
              <a:spcAft>
                <a:spcPct val="15000"/>
              </a:spcAft>
              <a:buClr>
                <a:srgbClr val="7F7F7F"/>
              </a:buClr>
              <a:buSzPct val="100000"/>
              <a:buFontTx/>
              <a:buChar char="•"/>
            </a:pPr>
            <a:r>
              <a:rPr lang="en-US" sz="1350" dirty="0">
                <a:solidFill>
                  <a:srgbClr val="525252"/>
                </a:solidFill>
                <a:cs typeface="Arial" charset="0"/>
              </a:rPr>
              <a:t>View, Select, and Test your audio</a:t>
            </a:r>
          </a:p>
          <a:p>
            <a:pPr marL="300038" indent="-300038">
              <a:lnSpc>
                <a:spcPct val="90000"/>
              </a:lnSpc>
              <a:spcBef>
                <a:spcPts val="975"/>
              </a:spcBef>
              <a:spcAft>
                <a:spcPct val="15000"/>
              </a:spcAft>
              <a:buClr>
                <a:srgbClr val="7F7F7F"/>
              </a:buClr>
              <a:buSzPct val="100000"/>
              <a:buFontTx/>
              <a:buChar char="•"/>
            </a:pPr>
            <a:r>
              <a:rPr lang="en-US" sz="1350" dirty="0">
                <a:solidFill>
                  <a:srgbClr val="525252"/>
                </a:solidFill>
                <a:cs typeface="Arial" charset="0"/>
              </a:rPr>
              <a:t>Submit text questions </a:t>
            </a:r>
          </a:p>
          <a:p>
            <a:pPr marL="300038" indent="-300038">
              <a:lnSpc>
                <a:spcPct val="90000"/>
              </a:lnSpc>
              <a:spcBef>
                <a:spcPts val="975"/>
              </a:spcBef>
              <a:spcAft>
                <a:spcPct val="15000"/>
              </a:spcAft>
              <a:buClr>
                <a:srgbClr val="7F7F7F"/>
              </a:buClr>
              <a:buSzPct val="100000"/>
              <a:buFontTx/>
              <a:buChar char="•"/>
            </a:pPr>
            <a:r>
              <a:rPr lang="en-US" sz="1350" dirty="0">
                <a:solidFill>
                  <a:srgbClr val="525252"/>
                </a:solidFill>
                <a:cs typeface="Arial" charset="0"/>
              </a:rPr>
              <a:t>Raise your hand</a:t>
            </a:r>
          </a:p>
          <a:p>
            <a:pPr marL="300038" indent="-300038">
              <a:lnSpc>
                <a:spcPct val="90000"/>
              </a:lnSpc>
              <a:spcBef>
                <a:spcPts val="975"/>
              </a:spcBef>
              <a:spcAft>
                <a:spcPct val="15000"/>
              </a:spcAft>
              <a:buClr>
                <a:srgbClr val="7F7F7F"/>
              </a:buClr>
              <a:buSzPct val="100000"/>
              <a:buFontTx/>
              <a:buChar char="•"/>
            </a:pPr>
            <a:r>
              <a:rPr lang="en-US" sz="1350" dirty="0">
                <a:solidFill>
                  <a:srgbClr val="525252"/>
                </a:solidFill>
              </a:rPr>
              <a:t>Q&amp;A addressed throughout the webinar</a:t>
            </a:r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624864" y="2318659"/>
            <a:ext cx="2257425" cy="3169444"/>
            <a:chOff x="427" y="960"/>
            <a:chExt cx="1896" cy="2662"/>
          </a:xfrm>
        </p:grpSpPr>
        <p:pic>
          <p:nvPicPr>
            <p:cNvPr id="16401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3" y="960"/>
              <a:ext cx="1720" cy="2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2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7" y="1119"/>
              <a:ext cx="182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77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7986" y="2319849"/>
            <a:ext cx="2047875" cy="322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31997" y="2536544"/>
            <a:ext cx="367903" cy="2500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2179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4881" y="2479393"/>
            <a:ext cx="216694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9" name="Rectangle 9"/>
          <p:cNvSpPr>
            <a:spLocks noChangeArrowheads="1"/>
          </p:cNvSpPr>
          <p:nvPr/>
        </p:nvSpPr>
        <p:spPr bwMode="auto">
          <a:xfrm>
            <a:off x="1836797" y="2474630"/>
            <a:ext cx="2049065" cy="108465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827272" y="3668827"/>
            <a:ext cx="2010965" cy="123944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573668" y="3025891"/>
            <a:ext cx="298847" cy="2500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8687" name="Picture 15" descr="ViewMen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8979" y="2457961"/>
            <a:ext cx="130016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854656" y="3174718"/>
            <a:ext cx="511969" cy="2274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492830" y="2634175"/>
            <a:ext cx="866775" cy="1690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241608" y="3171146"/>
            <a:ext cx="747713" cy="19169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 anchor="ctr"/>
          <a:lstStyle/>
          <a:p>
            <a:endParaRPr lang="en-US" sz="1350" dirty="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9689" grpId="0" animBg="1"/>
      <p:bldP spid="199689" grpId="1" animBg="1"/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are the Access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Management Standards?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C57C8622-8CD0-4F4A-A39D-2C032735CB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7307" r="7310" b="3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021989" y="917725"/>
            <a:ext cx="2568554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FDOT Access Management standards are established in Florida Administrative Code Chapter 14-97, otherwise known as Rule 14-97.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CC8D5089-5BE5-4638-A6B3-75E446B85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037" y="5975157"/>
            <a:ext cx="1313104" cy="6565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207A5C-DC0E-4FAD-B753-9577BB21BD48}"/>
              </a:ext>
            </a:extLst>
          </p:cNvPr>
          <p:cNvSpPr/>
          <p:nvPr/>
        </p:nvSpPr>
        <p:spPr>
          <a:xfrm>
            <a:off x="707215" y="4289603"/>
            <a:ext cx="129234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John McWilliams, South Florida</a:t>
            </a:r>
          </a:p>
        </p:txBody>
      </p:sp>
    </p:spTree>
    <p:extLst>
      <p:ext uri="{BB962C8B-B14F-4D97-AF65-F5344CB8AC3E}">
        <p14:creationId xmlns:p14="http://schemas.microsoft.com/office/powerpoint/2010/main" val="1797311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14-97: Table 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sz="quarter" idx="1"/>
          </p:nvPr>
        </p:nvSpPr>
        <p:spPr>
          <a:xfrm>
            <a:off x="174172" y="1898470"/>
            <a:ext cx="1062446" cy="1846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/>
              <a:t>Access Management Standards for Limited Access Facilities</a:t>
            </a:r>
          </a:p>
        </p:txBody>
      </p:sp>
      <p:pic>
        <p:nvPicPr>
          <p:cNvPr id="4" name="Picture 3" descr="A picture containing building, indoor&#10;&#10;Description generated with very high confidence">
            <a:extLst>
              <a:ext uri="{FF2B5EF4-FFF2-40B4-BE49-F238E27FC236}">
                <a16:creationId xmlns:a16="http://schemas.microsoft.com/office/drawing/2014/main" id="{FDCD4A51-2535-445E-B92E-2423ADD80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40" b="24242"/>
          <a:stretch/>
        </p:blipFill>
        <p:spPr>
          <a:xfrm>
            <a:off x="1172394" y="4611238"/>
            <a:ext cx="6801395" cy="14639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FF28F9A-6398-46AE-B152-37BBD1C01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173608"/>
              </p:ext>
            </p:extLst>
          </p:nvPr>
        </p:nvGraphicFramePr>
        <p:xfrm>
          <a:off x="1172394" y="1898470"/>
          <a:ext cx="6787240" cy="2712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708">
                  <a:extLst>
                    <a:ext uri="{9D8B030D-6E8A-4147-A177-3AD203B41FA5}">
                      <a16:colId xmlns:a16="http://schemas.microsoft.com/office/drawing/2014/main" val="3499419434"/>
                    </a:ext>
                  </a:extLst>
                </a:gridCol>
                <a:gridCol w="1174581">
                  <a:extLst>
                    <a:ext uri="{9D8B030D-6E8A-4147-A177-3AD203B41FA5}">
                      <a16:colId xmlns:a16="http://schemas.microsoft.com/office/drawing/2014/main" val="2062090000"/>
                    </a:ext>
                  </a:extLst>
                </a:gridCol>
                <a:gridCol w="3479711">
                  <a:extLst>
                    <a:ext uri="{9D8B030D-6E8A-4147-A177-3AD203B41FA5}">
                      <a16:colId xmlns:a16="http://schemas.microsoft.com/office/drawing/2014/main" val="646279968"/>
                    </a:ext>
                  </a:extLst>
                </a:gridCol>
                <a:gridCol w="1174240">
                  <a:extLst>
                    <a:ext uri="{9D8B030D-6E8A-4147-A177-3AD203B41FA5}">
                      <a16:colId xmlns:a16="http://schemas.microsoft.com/office/drawing/2014/main" val="1149321062"/>
                    </a:ext>
                  </a:extLst>
                </a:gridCol>
              </a:tblGrid>
              <a:tr h="69006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Access Class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Area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Segment 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Interchange Spacing</a:t>
                      </a:r>
                    </a:p>
                    <a:p>
                      <a:pPr algn="ctr"/>
                      <a:r>
                        <a:rPr lang="en-US" sz="1400" b="0" dirty="0"/>
                        <a:t>(MILES)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22061"/>
                  </a:ext>
                </a:extLst>
              </a:tr>
              <a:tr h="488793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Area Type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CBD &amp; CBD Fringe For Cities In Urbanized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677495"/>
                  </a:ext>
                </a:extLst>
              </a:tr>
              <a:tr h="4887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Area Type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Existing Urbanized Areas Other Than Area Type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683102"/>
                  </a:ext>
                </a:extLst>
              </a:tr>
              <a:tr h="6401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Area Type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Transitioning Urbanized Areas And Urban Areas Other Than Area Type 1 or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982085"/>
                  </a:ext>
                </a:extLst>
              </a:tr>
              <a:tr h="2875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Area Type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Rural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8672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062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 14-97: Table 2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350752B-1118-47B2-B01A-13FC12A66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232411"/>
              </p:ext>
            </p:extLst>
          </p:nvPr>
        </p:nvGraphicFramePr>
        <p:xfrm>
          <a:off x="1172394" y="1898473"/>
          <a:ext cx="6787240" cy="3751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77">
                  <a:extLst>
                    <a:ext uri="{9D8B030D-6E8A-4147-A177-3AD203B41FA5}">
                      <a16:colId xmlns:a16="http://schemas.microsoft.com/office/drawing/2014/main" val="3499419434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062090000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val="646279968"/>
                    </a:ext>
                  </a:extLst>
                </a:gridCol>
                <a:gridCol w="844731">
                  <a:extLst>
                    <a:ext uri="{9D8B030D-6E8A-4147-A177-3AD203B41FA5}">
                      <a16:colId xmlns:a16="http://schemas.microsoft.com/office/drawing/2014/main" val="3605040893"/>
                    </a:ext>
                  </a:extLst>
                </a:gridCol>
                <a:gridCol w="984069">
                  <a:extLst>
                    <a:ext uri="{9D8B030D-6E8A-4147-A177-3AD203B41FA5}">
                      <a16:colId xmlns:a16="http://schemas.microsoft.com/office/drawing/2014/main" val="2349421815"/>
                    </a:ext>
                  </a:extLst>
                </a:gridCol>
                <a:gridCol w="1018062">
                  <a:extLst>
                    <a:ext uri="{9D8B030D-6E8A-4147-A177-3AD203B41FA5}">
                      <a16:colId xmlns:a16="http://schemas.microsoft.com/office/drawing/2014/main" val="3645745232"/>
                    </a:ext>
                  </a:extLst>
                </a:gridCol>
                <a:gridCol w="845572">
                  <a:extLst>
                    <a:ext uri="{9D8B030D-6E8A-4147-A177-3AD203B41FA5}">
                      <a16:colId xmlns:a16="http://schemas.microsoft.com/office/drawing/2014/main" val="114932106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Access Class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Medians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Connection Spacing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7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(FEET)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Median Opening Spacing</a:t>
                      </a:r>
                    </a:p>
                    <a:p>
                      <a:pPr algn="ctr"/>
                      <a:r>
                        <a:rPr lang="en-US" sz="700" b="0" dirty="0"/>
                        <a:t>(FEET)</a:t>
                      </a:r>
                      <a:endParaRPr lang="en-US" sz="900" b="0" dirty="0"/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Signal Spacing </a:t>
                      </a:r>
                      <a:r>
                        <a:rPr lang="en-US" sz="700" b="0" dirty="0"/>
                        <a:t>(FEET)</a:t>
                      </a:r>
                      <a:endParaRPr lang="en-US" sz="800" b="0" dirty="0"/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22061"/>
                  </a:ext>
                </a:extLst>
              </a:tr>
              <a:tr h="261083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&gt; 45 mph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≤ 45 mph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Directional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Full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561780"/>
                  </a:ext>
                </a:extLst>
              </a:tr>
              <a:tr h="493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Restrictive with Service Roads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1320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660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1320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2640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2640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49677495"/>
                  </a:ext>
                </a:extLst>
              </a:tr>
              <a:tr h="4702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Restrictive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2640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7683102"/>
                  </a:ext>
                </a:extLst>
              </a:tr>
              <a:tr h="4702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Non-Restrictive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pattFill prst="pct70">
                      <a:fgClr>
                        <a:schemeClr val="accent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pattFill prst="pct70">
                      <a:fgClr>
                        <a:schemeClr val="accent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2640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982085"/>
                  </a:ext>
                </a:extLst>
              </a:tr>
              <a:tr h="4215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Restrictive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*2640/ 1320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*2640/ 1320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8672018"/>
                  </a:ext>
                </a:extLst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Non-Restrictive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pattFill prst="pct70">
                      <a:fgClr>
                        <a:schemeClr val="accent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pattFill prst="pct70">
                      <a:fgClr>
                        <a:schemeClr val="accent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7340390"/>
                  </a:ext>
                </a:extLst>
              </a:tr>
              <a:tr h="4615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Both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0343760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3499D125-325B-4DDF-AE29-51EC038DC291}"/>
              </a:ext>
            </a:extLst>
          </p:cNvPr>
          <p:cNvSpPr/>
          <p:nvPr/>
        </p:nvSpPr>
        <p:spPr>
          <a:xfrm>
            <a:off x="1172394" y="2812869"/>
            <a:ext cx="6787240" cy="1454331"/>
          </a:xfrm>
          <a:prstGeom prst="rect">
            <a:avLst/>
          </a:prstGeom>
          <a:solidFill>
            <a:srgbClr val="162866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Typically Undeveloped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7DC59B-CB1E-4695-9B09-B4C3812F4BE5}"/>
              </a:ext>
            </a:extLst>
          </p:cNvPr>
          <p:cNvSpPr/>
          <p:nvPr/>
        </p:nvSpPr>
        <p:spPr>
          <a:xfrm>
            <a:off x="1172394" y="4267201"/>
            <a:ext cx="6787240" cy="1382486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Typically Developed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44444DF-1478-4307-A7C9-AE2A267267A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4172" y="1898470"/>
            <a:ext cx="1062446" cy="1846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/>
              <a:t>Access Management Standards for Arterials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76D085-60DF-4BE6-AC8E-8CAFA2022922}"/>
              </a:ext>
            </a:extLst>
          </p:cNvPr>
          <p:cNvSpPr txBox="1"/>
          <p:nvPr/>
        </p:nvSpPr>
        <p:spPr>
          <a:xfrm>
            <a:off x="1172394" y="5606141"/>
            <a:ext cx="6787240" cy="57708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050" dirty="0"/>
              <a:t>*2640 feet for &gt; 45 mph; 1320 feet for &lt;45mph</a:t>
            </a:r>
          </a:p>
          <a:p>
            <a:r>
              <a:rPr lang="en-US" sz="1050" dirty="0"/>
              <a:t>“Restrictive”= Physically prevent vehicle crossing</a:t>
            </a:r>
          </a:p>
          <a:p>
            <a:r>
              <a:rPr lang="en-US" sz="1050" dirty="0"/>
              <a:t>“Non-Restrictive”= Allow turns across at any point</a:t>
            </a:r>
          </a:p>
        </p:txBody>
      </p:sp>
    </p:spTree>
    <p:extLst>
      <p:ext uri="{BB962C8B-B14F-4D97-AF65-F5344CB8AC3E}">
        <p14:creationId xmlns:p14="http://schemas.microsoft.com/office/powerpoint/2010/main" val="11740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Spacing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2D91E8-897B-4411-B882-FCA912116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17675" r="903" b="6116"/>
          <a:stretch/>
        </p:blipFill>
        <p:spPr>
          <a:xfrm>
            <a:off x="94735" y="2096594"/>
            <a:ext cx="8954530" cy="36576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AA09723-14A6-4ED8-9F4F-133E5BB8DD71}"/>
              </a:ext>
            </a:extLst>
          </p:cNvPr>
          <p:cNvGrpSpPr/>
          <p:nvPr/>
        </p:nvGrpSpPr>
        <p:grpSpPr>
          <a:xfrm>
            <a:off x="1010194" y="1609300"/>
            <a:ext cx="6923337" cy="994563"/>
            <a:chOff x="1010194" y="1609300"/>
            <a:chExt cx="6923337" cy="99456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44D6B31-5AC4-4140-A9CD-CC4E7BAACF8A}"/>
                </a:ext>
              </a:extLst>
            </p:cNvPr>
            <p:cNvCxnSpPr/>
            <p:nvPr/>
          </p:nvCxnSpPr>
          <p:spPr>
            <a:xfrm flipV="1">
              <a:off x="1010194" y="1672049"/>
              <a:ext cx="0" cy="7489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9E07745-20F5-494F-9B31-1C51550BDCAC}"/>
                </a:ext>
              </a:extLst>
            </p:cNvPr>
            <p:cNvCxnSpPr/>
            <p:nvPr/>
          </p:nvCxnSpPr>
          <p:spPr>
            <a:xfrm>
              <a:off x="1010194" y="1763188"/>
              <a:ext cx="689721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6B4BF3-3B7D-4EAA-BD37-8B269C772698}"/>
                </a:ext>
              </a:extLst>
            </p:cNvPr>
            <p:cNvSpPr txBox="1"/>
            <p:nvPr/>
          </p:nvSpPr>
          <p:spPr>
            <a:xfrm>
              <a:off x="3706417" y="1609300"/>
              <a:ext cx="143600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Signal Spacing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516BB5E-E769-44C6-A582-F945316625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3531" y="1690691"/>
              <a:ext cx="0" cy="9131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2BEF1F-FE2D-4C6B-867C-78702C391767}"/>
              </a:ext>
            </a:extLst>
          </p:cNvPr>
          <p:cNvGrpSpPr/>
          <p:nvPr/>
        </p:nvGrpSpPr>
        <p:grpSpPr>
          <a:xfrm>
            <a:off x="1014544" y="1957250"/>
            <a:ext cx="6892865" cy="822021"/>
            <a:chOff x="1014544" y="1957250"/>
            <a:chExt cx="6892865" cy="82202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48F6C6-BC85-4E5A-AFC0-FDAACC83637E}"/>
                </a:ext>
              </a:extLst>
            </p:cNvPr>
            <p:cNvCxnSpPr/>
            <p:nvPr/>
          </p:nvCxnSpPr>
          <p:spPr>
            <a:xfrm flipV="1">
              <a:off x="3230879" y="2030334"/>
              <a:ext cx="0" cy="7489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F22CBA-0D21-4A45-A77A-ED395A32775E}"/>
                </a:ext>
              </a:extLst>
            </p:cNvPr>
            <p:cNvCxnSpPr/>
            <p:nvPr/>
          </p:nvCxnSpPr>
          <p:spPr>
            <a:xfrm flipV="1">
              <a:off x="5551717" y="2030334"/>
              <a:ext cx="0" cy="7489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725D71E-C717-40D6-A3EE-B5AB51B006ED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44" y="2111138"/>
              <a:ext cx="222068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2614174-C259-4793-A73B-96165F6AF56B}"/>
                </a:ext>
              </a:extLst>
            </p:cNvPr>
            <p:cNvCxnSpPr>
              <a:cxnSpLocks/>
            </p:cNvCxnSpPr>
            <p:nvPr/>
          </p:nvCxnSpPr>
          <p:spPr>
            <a:xfrm>
              <a:off x="5551717" y="2111138"/>
              <a:ext cx="235569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646E49-5E7F-44E9-8578-A5EEE4E20760}"/>
                </a:ext>
              </a:extLst>
            </p:cNvPr>
            <p:cNvSpPr txBox="1"/>
            <p:nvPr/>
          </p:nvSpPr>
          <p:spPr>
            <a:xfrm>
              <a:off x="1352006" y="1957250"/>
              <a:ext cx="15457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Directional Spacing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313894-7398-48CC-BEEF-A694EAB32BC5}"/>
                </a:ext>
              </a:extLst>
            </p:cNvPr>
            <p:cNvSpPr txBox="1"/>
            <p:nvPr/>
          </p:nvSpPr>
          <p:spPr>
            <a:xfrm>
              <a:off x="5956683" y="1957250"/>
              <a:ext cx="15457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Full Spacing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69C0E36-03D8-44FA-A23A-E23A2CE0F1EF}"/>
              </a:ext>
            </a:extLst>
          </p:cNvPr>
          <p:cNvGrpSpPr/>
          <p:nvPr/>
        </p:nvGrpSpPr>
        <p:grpSpPr>
          <a:xfrm>
            <a:off x="3238672" y="3841714"/>
            <a:ext cx="2320838" cy="276999"/>
            <a:chOff x="3230879" y="2143142"/>
            <a:chExt cx="2320838" cy="27699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E908049-DF23-41D5-9F57-3DB33A887932}"/>
                </a:ext>
              </a:extLst>
            </p:cNvPr>
            <p:cNvCxnSpPr>
              <a:cxnSpLocks/>
            </p:cNvCxnSpPr>
            <p:nvPr/>
          </p:nvCxnSpPr>
          <p:spPr>
            <a:xfrm>
              <a:off x="3230879" y="2281641"/>
              <a:ext cx="232083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4E7813-2E81-4534-8F03-57B6B3842CE0}"/>
                </a:ext>
              </a:extLst>
            </p:cNvPr>
            <p:cNvSpPr txBox="1"/>
            <p:nvPr/>
          </p:nvSpPr>
          <p:spPr>
            <a:xfrm>
              <a:off x="3618418" y="2143142"/>
              <a:ext cx="15457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Directional Spacing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A48532F-20B7-498E-9138-7B43D4651C48}"/>
              </a:ext>
            </a:extLst>
          </p:cNvPr>
          <p:cNvGrpSpPr/>
          <p:nvPr/>
        </p:nvGrpSpPr>
        <p:grpSpPr>
          <a:xfrm>
            <a:off x="1450896" y="2698220"/>
            <a:ext cx="6126849" cy="825265"/>
            <a:chOff x="1450896" y="2698220"/>
            <a:chExt cx="6126849" cy="825265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0212FBF-2BB2-4095-BACC-2527BCC49621}"/>
                </a:ext>
              </a:extLst>
            </p:cNvPr>
            <p:cNvCxnSpPr>
              <a:cxnSpLocks/>
            </p:cNvCxnSpPr>
            <p:nvPr/>
          </p:nvCxnSpPr>
          <p:spPr>
            <a:xfrm>
              <a:off x="1450896" y="3281080"/>
              <a:ext cx="856875" cy="1007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D433257-7C48-4CE8-82EF-3E657038995D}"/>
                </a:ext>
              </a:extLst>
            </p:cNvPr>
            <p:cNvCxnSpPr>
              <a:cxnSpLocks/>
            </p:cNvCxnSpPr>
            <p:nvPr/>
          </p:nvCxnSpPr>
          <p:spPr>
            <a:xfrm>
              <a:off x="2600427" y="3291156"/>
              <a:ext cx="37790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613520C-894D-4955-95DA-7F47147A1E94}"/>
                </a:ext>
              </a:extLst>
            </p:cNvPr>
            <p:cNvCxnSpPr>
              <a:cxnSpLocks/>
            </p:cNvCxnSpPr>
            <p:nvPr/>
          </p:nvCxnSpPr>
          <p:spPr>
            <a:xfrm>
              <a:off x="3486515" y="3291156"/>
              <a:ext cx="38879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901DDAE-3C5F-4515-AB13-892C233EB6CF}"/>
                </a:ext>
              </a:extLst>
            </p:cNvPr>
            <p:cNvCxnSpPr>
              <a:cxnSpLocks/>
            </p:cNvCxnSpPr>
            <p:nvPr/>
          </p:nvCxnSpPr>
          <p:spPr>
            <a:xfrm>
              <a:off x="4138121" y="3286118"/>
              <a:ext cx="38879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5A06AC3-EA59-4B18-A3FD-1D03A35A5324}"/>
                </a:ext>
              </a:extLst>
            </p:cNvPr>
            <p:cNvCxnSpPr>
              <a:cxnSpLocks/>
            </p:cNvCxnSpPr>
            <p:nvPr/>
          </p:nvCxnSpPr>
          <p:spPr>
            <a:xfrm>
              <a:off x="4826099" y="3291156"/>
              <a:ext cx="38879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1B226C-2782-4AF5-87B2-A5C7BF5DE09E}"/>
                </a:ext>
              </a:extLst>
            </p:cNvPr>
            <p:cNvCxnSpPr>
              <a:cxnSpLocks/>
            </p:cNvCxnSpPr>
            <p:nvPr/>
          </p:nvCxnSpPr>
          <p:spPr>
            <a:xfrm>
              <a:off x="5869577" y="3286118"/>
              <a:ext cx="645710" cy="503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D618737-A5B4-4EF2-B72C-F653ED582FC6}"/>
                </a:ext>
              </a:extLst>
            </p:cNvPr>
            <p:cNvCxnSpPr>
              <a:cxnSpLocks/>
            </p:cNvCxnSpPr>
            <p:nvPr/>
          </p:nvCxnSpPr>
          <p:spPr>
            <a:xfrm>
              <a:off x="6837508" y="3281080"/>
              <a:ext cx="738949" cy="1007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4660B08-147F-4A05-8EE7-B433492B3C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0896" y="3089301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A0D1D53-741C-44CF-9498-4E4A3E23B6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3974" y="3098010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378CB00-E021-441E-925A-8EE21A8D14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0427" y="3098010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00250A9-1621-4164-B8BD-3ECDC8F002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1941" y="3106719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3B6BAD5-D47A-4F54-9214-AF1911B1DD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6551" y="3119775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FDB980-DD5F-45A5-AE8B-E3C091AE2C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4587" y="3115428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C9C0B07-50FF-4F99-9390-088EEA0F0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3041" y="3119775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1350B6B-3007-4A79-A93E-28A8E0C76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9035" y="3119775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F36A493-BC33-47B1-AA01-18CCD0AA3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4905" y="3106719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6C476A8-06B8-426A-8B3F-DDA5B2E086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3869" y="3105352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1D72978-6F28-42BA-B3CA-B90C1C369B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9591" y="3098010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25A810B-9643-4A48-B8AA-C80FAE234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4520" y="3102357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86B2A11-1830-41A8-97D7-94AFAE8CE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10162" y="3096643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BA39B17-E17E-4697-A7CC-5C593A6928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77745" y="3111066"/>
              <a:ext cx="0" cy="4037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0F72824-65F7-4DE7-9516-02EB3B1CA7A2}"/>
                </a:ext>
              </a:extLst>
            </p:cNvPr>
            <p:cNvSpPr txBox="1"/>
            <p:nvPr/>
          </p:nvSpPr>
          <p:spPr>
            <a:xfrm>
              <a:off x="3572690" y="2698220"/>
              <a:ext cx="1545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Connection Spacing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62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Right to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2876" y="1534077"/>
            <a:ext cx="4422321" cy="4351338"/>
          </a:xfrm>
        </p:spPr>
        <p:txBody>
          <a:bodyPr>
            <a:normAutofit/>
          </a:bodyPr>
          <a:lstStyle/>
          <a:p>
            <a:r>
              <a:rPr lang="en-US" dirty="0"/>
              <a:t>Must provide reasonable access to roadway</a:t>
            </a:r>
          </a:p>
          <a:p>
            <a:pPr lvl="1"/>
            <a:r>
              <a:rPr lang="en-US" dirty="0"/>
              <a:t>What does “reasonable” mean?</a:t>
            </a:r>
          </a:p>
          <a:p>
            <a:pPr lvl="1"/>
            <a:r>
              <a:rPr lang="en-US" dirty="0"/>
              <a:t>How is it defined?</a:t>
            </a:r>
          </a:p>
          <a:p>
            <a:pPr lvl="1"/>
            <a:r>
              <a:rPr lang="en-US" dirty="0"/>
              <a:t>Does everyone get a driveway?</a:t>
            </a:r>
          </a:p>
          <a:p>
            <a:r>
              <a:rPr lang="en-US" dirty="0"/>
              <a:t>An owner has a right to property access but not a right to direct left turn.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1" y="0"/>
            <a:ext cx="4093029" cy="61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74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/>
          <a:lstStyle/>
          <a:p>
            <a:r>
              <a:rPr lang="en-US"/>
              <a:t>FDOT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629841" y="2272936"/>
            <a:ext cx="2949178" cy="3596051"/>
          </a:xfrm>
        </p:spPr>
        <p:txBody>
          <a:bodyPr/>
          <a:lstStyle/>
          <a:p>
            <a:r>
              <a:rPr lang="en-US" dirty="0"/>
              <a:t>Systems Implementation Office</a:t>
            </a:r>
          </a:p>
          <a:p>
            <a:r>
              <a:rPr lang="en-US" dirty="0"/>
              <a:t>Topic No. 625-010-021-h: Median Openings and Access Management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Under Review!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6886B6-BEB1-4AD8-90B7-E25E9895992E}"/>
              </a:ext>
            </a:extLst>
          </p:cNvPr>
          <p:cNvSpPr/>
          <p:nvPr/>
        </p:nvSpPr>
        <p:spPr>
          <a:xfrm>
            <a:off x="4651513" y="5155474"/>
            <a:ext cx="4492487" cy="1506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1EC973D-83BC-49E6-9483-4DB8C85B5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6" b="6134"/>
          <a:stretch/>
        </p:blipFill>
        <p:spPr>
          <a:xfrm>
            <a:off x="4335819" y="619091"/>
            <a:ext cx="4494672" cy="560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0C60666-4923-4279-A71A-409AECC3E02E}"/>
              </a:ext>
            </a:extLst>
          </p:cNvPr>
          <p:cNvSpPr/>
          <p:nvPr/>
        </p:nvSpPr>
        <p:spPr>
          <a:xfrm>
            <a:off x="6093206" y="6385058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chemeClr val="bg1"/>
                </a:solidFill>
                <a:hlinkClick r:id="rId4"/>
              </a:rPr>
              <a:t>https://fms.fdot.gov/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04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7886700" cy="3390431"/>
          </a:xfrm>
        </p:spPr>
        <p:txBody>
          <a:bodyPr>
            <a:normAutofit/>
          </a:bodyPr>
          <a:lstStyle/>
          <a:p>
            <a:pPr algn="just"/>
            <a:r>
              <a:rPr lang="en-US" sz="2600" dirty="0"/>
              <a:t>Each district shall have an Access Management Review Committee (AMRC) to review deviations from spacing standards of more than 10%</a:t>
            </a:r>
          </a:p>
          <a:p>
            <a:pPr algn="just"/>
            <a:r>
              <a:rPr lang="en-US" sz="2600" dirty="0"/>
              <a:t>The AMRC is appointed by the District Secretary and consists of head level positions (District Design Engineer, District Planning Manager, etc.) and meetings are given public notice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70806184"/>
              </p:ext>
            </p:extLst>
          </p:nvPr>
        </p:nvGraphicFramePr>
        <p:xfrm>
          <a:off x="1843377" y="4787568"/>
          <a:ext cx="5527482" cy="205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6907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482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DBDF1B-F58C-4F55-97AB-2B6AC497178C}"/>
              </a:ext>
            </a:extLst>
          </p:cNvPr>
          <p:cNvGrpSpPr/>
          <p:nvPr/>
        </p:nvGrpSpPr>
        <p:grpSpPr>
          <a:xfrm rot="21241963">
            <a:off x="3023906" y="3530427"/>
            <a:ext cx="1158862" cy="1089401"/>
            <a:chOff x="3113922" y="2833741"/>
            <a:chExt cx="1158862" cy="1089401"/>
          </a:xfrm>
          <a:solidFill>
            <a:srgbClr val="173883">
              <a:alpha val="80000"/>
            </a:srgb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0B3CF2-4FD5-4D7B-BA32-BDF25330EC90}"/>
                </a:ext>
              </a:extLst>
            </p:cNvPr>
            <p:cNvSpPr/>
            <p:nvPr/>
          </p:nvSpPr>
          <p:spPr>
            <a:xfrm>
              <a:off x="3113922" y="2905654"/>
              <a:ext cx="1158862" cy="10174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1270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Site A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6F84E3-6F8B-4652-95AD-3B875CA34F05}"/>
                </a:ext>
              </a:extLst>
            </p:cNvPr>
            <p:cNvSpPr/>
            <p:nvPr/>
          </p:nvSpPr>
          <p:spPr>
            <a:xfrm>
              <a:off x="3948238" y="2833741"/>
              <a:ext cx="152400" cy="730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1AE083-5635-4119-8610-CECB95204252}"/>
              </a:ext>
            </a:extLst>
          </p:cNvPr>
          <p:cNvGrpSpPr/>
          <p:nvPr/>
        </p:nvGrpSpPr>
        <p:grpSpPr>
          <a:xfrm>
            <a:off x="675002" y="2381170"/>
            <a:ext cx="3363274" cy="1317445"/>
            <a:chOff x="675002" y="2381170"/>
            <a:chExt cx="3363274" cy="131744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0930900-36C0-4FC8-8733-4717134B4467}"/>
                </a:ext>
              </a:extLst>
            </p:cNvPr>
            <p:cNvCxnSpPr/>
            <p:nvPr/>
          </p:nvCxnSpPr>
          <p:spPr>
            <a:xfrm flipV="1">
              <a:off x="675002" y="2974715"/>
              <a:ext cx="3213362" cy="2667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F1FDFD6-FF93-41CF-86C3-EE11A60EC58C}"/>
                </a:ext>
              </a:extLst>
            </p:cNvPr>
            <p:cNvCxnSpPr/>
            <p:nvPr/>
          </p:nvCxnSpPr>
          <p:spPr>
            <a:xfrm flipV="1">
              <a:off x="675002" y="2974715"/>
              <a:ext cx="0" cy="7239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CD1E099-0956-4232-8C52-2EEB836648D3}"/>
                </a:ext>
              </a:extLst>
            </p:cNvPr>
            <p:cNvCxnSpPr/>
            <p:nvPr/>
          </p:nvCxnSpPr>
          <p:spPr>
            <a:xfrm flipV="1">
              <a:off x="3888364" y="2772035"/>
              <a:ext cx="0" cy="7239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DEEF07D-75CE-47AF-8969-EA50C1BEAEF0}"/>
                </a:ext>
              </a:extLst>
            </p:cNvPr>
            <p:cNvSpPr/>
            <p:nvPr/>
          </p:nvSpPr>
          <p:spPr>
            <a:xfrm>
              <a:off x="3763956" y="3334713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17A613-FBF5-4F49-8505-BB3B31DDE93D}"/>
                </a:ext>
              </a:extLst>
            </p:cNvPr>
            <p:cNvSpPr txBox="1"/>
            <p:nvPr/>
          </p:nvSpPr>
          <p:spPr>
            <a:xfrm rot="21371937">
              <a:off x="1157057" y="2381170"/>
              <a:ext cx="2085646" cy="646331"/>
            </a:xfrm>
            <a:prstGeom prst="rect">
              <a:avLst/>
            </a:prstGeom>
            <a:solidFill>
              <a:srgbClr val="E7E6E6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n w="12700"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650 </a:t>
              </a:r>
              <a:r>
                <a:rPr lang="en-US" b="1" dirty="0" err="1">
                  <a:ln w="12700"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ft</a:t>
              </a:r>
              <a:r>
                <a:rPr lang="en-US" b="1" dirty="0">
                  <a:ln w="12700"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spacing</a:t>
              </a:r>
            </a:p>
            <a:p>
              <a:pPr algn="ctr"/>
              <a:r>
                <a:rPr lang="en-US" b="1" dirty="0">
                  <a:ln w="12700"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= 1.5% deviation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54E8E5-1029-4150-B13A-561B394CAD36}"/>
              </a:ext>
            </a:extLst>
          </p:cNvPr>
          <p:cNvGrpSpPr/>
          <p:nvPr/>
        </p:nvGrpSpPr>
        <p:grpSpPr>
          <a:xfrm>
            <a:off x="4973495" y="3399660"/>
            <a:ext cx="990600" cy="1272322"/>
            <a:chOff x="4973495" y="3399660"/>
            <a:chExt cx="990600" cy="12723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396806-18ED-49D9-8AF5-0F05F62A8D97}"/>
                </a:ext>
              </a:extLst>
            </p:cNvPr>
            <p:cNvSpPr/>
            <p:nvPr/>
          </p:nvSpPr>
          <p:spPr>
            <a:xfrm>
              <a:off x="4973495" y="3644110"/>
              <a:ext cx="990600" cy="1027872"/>
            </a:xfrm>
            <a:prstGeom prst="rect">
              <a:avLst/>
            </a:prstGeom>
            <a:solidFill>
              <a:srgbClr val="17388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12700">
                    <a:noFill/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Site B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AFE2CD-0C8D-4721-BF8A-71B6AB45C474}"/>
                </a:ext>
              </a:extLst>
            </p:cNvPr>
            <p:cNvSpPr/>
            <p:nvPr/>
          </p:nvSpPr>
          <p:spPr>
            <a:xfrm>
              <a:off x="5336455" y="3399660"/>
              <a:ext cx="152400" cy="244450"/>
            </a:xfrm>
            <a:prstGeom prst="rect">
              <a:avLst/>
            </a:prstGeom>
            <a:solidFill>
              <a:srgbClr val="17388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C9FB42-832B-4D00-865A-954C51FC179A}"/>
              </a:ext>
            </a:extLst>
          </p:cNvPr>
          <p:cNvGrpSpPr/>
          <p:nvPr/>
        </p:nvGrpSpPr>
        <p:grpSpPr>
          <a:xfrm>
            <a:off x="5255001" y="2078772"/>
            <a:ext cx="2822200" cy="1442487"/>
            <a:chOff x="5255001" y="2078772"/>
            <a:chExt cx="2822200" cy="144248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89BF71-37F0-443D-9EB0-EED4CFE6C093}"/>
                </a:ext>
              </a:extLst>
            </p:cNvPr>
            <p:cNvSpPr/>
            <p:nvPr/>
          </p:nvSpPr>
          <p:spPr>
            <a:xfrm>
              <a:off x="5255001" y="3246939"/>
              <a:ext cx="274320" cy="2743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0424772-AE30-49DA-98F4-383AD1FFBCB2}"/>
                </a:ext>
              </a:extLst>
            </p:cNvPr>
            <p:cNvCxnSpPr/>
            <p:nvPr/>
          </p:nvCxnSpPr>
          <p:spPr>
            <a:xfrm flipV="1">
              <a:off x="5392161" y="2672669"/>
              <a:ext cx="2685040" cy="23899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F914AC7-19B4-470F-8111-6661F7FB4C11}"/>
                </a:ext>
              </a:extLst>
            </p:cNvPr>
            <p:cNvCxnSpPr/>
            <p:nvPr/>
          </p:nvCxnSpPr>
          <p:spPr>
            <a:xfrm flipV="1">
              <a:off x="5392161" y="2704335"/>
              <a:ext cx="0" cy="7239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2677B8A-4428-4140-8ED8-C999122BAC7E}"/>
                </a:ext>
              </a:extLst>
            </p:cNvPr>
            <p:cNvCxnSpPr/>
            <p:nvPr/>
          </p:nvCxnSpPr>
          <p:spPr>
            <a:xfrm flipV="1">
              <a:off x="8077201" y="2497570"/>
              <a:ext cx="0" cy="7239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420683-5C0D-4B5F-A7C3-C25DB0A12FF5}"/>
                </a:ext>
              </a:extLst>
            </p:cNvPr>
            <p:cNvSpPr txBox="1"/>
            <p:nvPr/>
          </p:nvSpPr>
          <p:spPr>
            <a:xfrm rot="21245003">
              <a:off x="5716976" y="2078772"/>
              <a:ext cx="2020986" cy="646331"/>
            </a:xfrm>
            <a:prstGeom prst="rect">
              <a:avLst/>
            </a:prstGeom>
            <a:solidFill>
              <a:srgbClr val="E7E6E6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n w="12700"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560 </a:t>
              </a:r>
              <a:r>
                <a:rPr lang="en-US" b="1" dirty="0" err="1">
                  <a:ln w="12700"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ft</a:t>
              </a:r>
              <a:r>
                <a:rPr lang="en-US" b="1" dirty="0">
                  <a:ln w="12700"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spacing</a:t>
              </a:r>
            </a:p>
            <a:p>
              <a:pPr algn="ctr"/>
              <a:r>
                <a:rPr lang="en-US" b="1" dirty="0">
                  <a:ln w="12700">
                    <a:noFill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= 15% deviation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A74D9F5-0F1A-4209-BAC8-7CAC6F5D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87980"/>
            <a:ext cx="7886700" cy="803716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/>
              <a:t>Site B must be reviewed by AMRC</a:t>
            </a:r>
          </a:p>
        </p:txBody>
      </p:sp>
    </p:spTree>
    <p:extLst>
      <p:ext uri="{BB962C8B-B14F-4D97-AF65-F5344CB8AC3E}">
        <p14:creationId xmlns:p14="http://schemas.microsoft.com/office/powerpoint/2010/main" val="34095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7611" r="15743" b="8424"/>
          <a:stretch/>
        </p:blipFill>
        <p:spPr>
          <a:xfrm>
            <a:off x="1" y="0"/>
            <a:ext cx="9143999" cy="6152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2010" y="4960418"/>
            <a:ext cx="331052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Avoid median openings</a:t>
            </a:r>
          </a:p>
          <a:p>
            <a:pPr algn="ctr">
              <a:lnSpc>
                <a:spcPts val="27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across left-turn lanes</a:t>
            </a:r>
          </a:p>
        </p:txBody>
      </p:sp>
    </p:spTree>
    <p:extLst>
      <p:ext uri="{BB962C8B-B14F-4D97-AF65-F5344CB8AC3E}">
        <p14:creationId xmlns:p14="http://schemas.microsoft.com/office/powerpoint/2010/main" val="2911269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generated with very high confidence">
            <a:extLst>
              <a:ext uri="{FF2B5EF4-FFF2-40B4-BE49-F238E27FC236}">
                <a16:creationId xmlns:a16="http://schemas.microsoft.com/office/drawing/2014/main" id="{2173F49C-14D4-46D3-B631-DF2B4BE66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53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3149" y="5011257"/>
            <a:ext cx="331052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Avoid median openings</a:t>
            </a:r>
          </a:p>
          <a:p>
            <a:pPr algn="ctr">
              <a:lnSpc>
                <a:spcPts val="27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across right-turn lanes</a:t>
            </a:r>
          </a:p>
        </p:txBody>
      </p:sp>
      <p:sp>
        <p:nvSpPr>
          <p:cNvPr id="6" name="Arrow: Bent 5">
            <a:extLst>
              <a:ext uri="{FF2B5EF4-FFF2-40B4-BE49-F238E27FC236}">
                <a16:creationId xmlns:a16="http://schemas.microsoft.com/office/drawing/2014/main" id="{3594BE76-C66E-4732-B20D-7022F7A7FCEF}"/>
              </a:ext>
            </a:extLst>
          </p:cNvPr>
          <p:cNvSpPr/>
          <p:nvPr/>
        </p:nvSpPr>
        <p:spPr>
          <a:xfrm rot="5400000" flipV="1">
            <a:off x="2272384" y="2847710"/>
            <a:ext cx="647435" cy="556851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9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B103D2-4452-4898-82E9-CD322FAA7655}"/>
              </a:ext>
            </a:extLst>
          </p:cNvPr>
          <p:cNvSpPr/>
          <p:nvPr/>
        </p:nvSpPr>
        <p:spPr>
          <a:xfrm>
            <a:off x="0" y="4373216"/>
            <a:ext cx="9144000" cy="2484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Tue, Aug, 27, 2019 | 2:00PM - 3:30PM EDT</a:t>
            </a:r>
          </a:p>
          <a:p>
            <a:pPr algn="ctr"/>
            <a:r>
              <a:rPr lang="en-US" sz="2800" b="1" dirty="0">
                <a:solidFill>
                  <a:srgbClr val="1D3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Tue, Nov 12, 2019 | 2:00PM - 3:30PM EST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Tue, Feb 11, 2020 | 2:00PM - 3:30PM EST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Tue, May 12, 2020 | 2:00PM - 3:30PM EDT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98F59-156B-468F-A888-A12E27CFD4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46781"/>
            <a:ext cx="9144000" cy="1326435"/>
          </a:xfrm>
        </p:spPr>
        <p:txBody>
          <a:bodyPr anchor="ctr"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FDOT Access Management Webinar Series 2019-2020 have been scheduled for the following dates: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6BEB2-25A6-4B16-9DFE-C61EEE3C0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67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F9CA7B-859E-4130-A684-F8FDE4B3C8CC}"/>
              </a:ext>
            </a:extLst>
          </p:cNvPr>
          <p:cNvSpPr/>
          <p:nvPr/>
        </p:nvSpPr>
        <p:spPr>
          <a:xfrm>
            <a:off x="374619" y="5281815"/>
            <a:ext cx="1011276" cy="346251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1" rIns="68580" bIns="34291">
            <a:spAutoFit/>
          </a:bodyPr>
          <a:lstStyle/>
          <a:p>
            <a:pPr algn="ctr"/>
            <a:r>
              <a:rPr lang="en-US" b="1" spc="225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NEXT!</a:t>
            </a:r>
          </a:p>
        </p:txBody>
      </p:sp>
    </p:spTree>
    <p:extLst>
      <p:ext uri="{BB962C8B-B14F-4D97-AF65-F5344CB8AC3E}">
        <p14:creationId xmlns:p14="http://schemas.microsoft.com/office/powerpoint/2010/main" val="36262507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generated with very high confidence">
            <a:extLst>
              <a:ext uri="{FF2B5EF4-FFF2-40B4-BE49-F238E27FC236}">
                <a16:creationId xmlns:a16="http://schemas.microsoft.com/office/drawing/2014/main" id="{623AE184-209D-48E3-BC4C-86F41AA3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53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2228" y="4995169"/>
            <a:ext cx="34647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Avoid median openings</a:t>
            </a:r>
          </a:p>
          <a:p>
            <a:pPr algn="ctr">
              <a:lnSpc>
                <a:spcPts val="27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across recurring queues</a:t>
            </a:r>
          </a:p>
        </p:txBody>
      </p:sp>
    </p:spTree>
    <p:extLst>
      <p:ext uri="{BB962C8B-B14F-4D97-AF65-F5344CB8AC3E}">
        <p14:creationId xmlns:p14="http://schemas.microsoft.com/office/powerpoint/2010/main" val="2415277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FBCAB3-131B-4B15-9B08-7E06D58B2D4D}"/>
              </a:ext>
            </a:extLst>
          </p:cNvPr>
          <p:cNvGrpSpPr/>
          <p:nvPr/>
        </p:nvGrpSpPr>
        <p:grpSpPr>
          <a:xfrm>
            <a:off x="-1" y="1087522"/>
            <a:ext cx="9144001" cy="5055363"/>
            <a:chOff x="-1" y="1079430"/>
            <a:chExt cx="9144001" cy="50553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4" t="7614" r="5693" b="8234"/>
            <a:stretch/>
          </p:blipFill>
          <p:spPr>
            <a:xfrm>
              <a:off x="-1" y="1122219"/>
              <a:ext cx="9144001" cy="501257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5596AC-C636-45D7-BB9E-FD37452D1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5192" y="1079430"/>
              <a:ext cx="1595434" cy="112379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F80372-BFA1-49EA-9E91-440D6FB3DBF8}"/>
                </a:ext>
              </a:extLst>
            </p:cNvPr>
            <p:cNvSpPr/>
            <p:nvPr/>
          </p:nvSpPr>
          <p:spPr>
            <a:xfrm>
              <a:off x="5842450" y="4078386"/>
              <a:ext cx="2751292" cy="19016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21069" y="4416265"/>
            <a:ext cx="3244905" cy="12080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900"/>
              </a:lnSpc>
            </a:pPr>
            <a:r>
              <a:rPr lang="en-US" sz="2800" spc="-100" dirty="0">
                <a:latin typeface="Franklin Gothic Demi Cond" pitchFamily="34" charset="0"/>
              </a:rPr>
              <a:t>Avoid median openings</a:t>
            </a:r>
          </a:p>
          <a:p>
            <a:pPr algn="ctr">
              <a:lnSpc>
                <a:spcPts val="2900"/>
              </a:lnSpc>
            </a:pPr>
            <a:r>
              <a:rPr lang="en-US" sz="2800" spc="-100" dirty="0">
                <a:latin typeface="Franklin Gothic Demi Cond" pitchFamily="34" charset="0"/>
              </a:rPr>
              <a:t>within functional area of</a:t>
            </a:r>
          </a:p>
          <a:p>
            <a:pPr algn="ctr">
              <a:lnSpc>
                <a:spcPts val="2900"/>
              </a:lnSpc>
            </a:pPr>
            <a:r>
              <a:rPr lang="en-US" sz="2800" spc="-100" dirty="0">
                <a:latin typeface="Franklin Gothic Demi Cond" pitchFamily="34" charset="0"/>
              </a:rPr>
              <a:t>signalized intersection</a:t>
            </a:r>
          </a:p>
        </p:txBody>
      </p:sp>
    </p:spTree>
    <p:extLst>
      <p:ext uri="{BB962C8B-B14F-4D97-AF65-F5344CB8AC3E}">
        <p14:creationId xmlns:p14="http://schemas.microsoft.com/office/powerpoint/2010/main" val="24060454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60EE03-036D-4192-B38E-8B06FD1F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criteria and Rules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5557FA11-7122-4C2D-8D2A-1F185BB20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47875"/>
            <a:ext cx="5791200" cy="1724025"/>
          </a:xfrm>
        </p:spPr>
        <p:txBody>
          <a:bodyPr>
            <a:normAutofit/>
          </a:bodyPr>
          <a:lstStyle/>
          <a:p>
            <a:r>
              <a:rPr lang="en-US" sz="2400" dirty="0"/>
              <a:t>FDM Chapter 214 provides driveway design criteria and requirements for connections to the State Highway System.</a:t>
            </a:r>
          </a:p>
        </p:txBody>
      </p:sp>
      <p:pic>
        <p:nvPicPr>
          <p:cNvPr id="22" name="Content Placeholder 1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24DAF318-AB52-4740-85BC-442A5F61E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463" y="1843089"/>
            <a:ext cx="1867887" cy="2081211"/>
          </a:xfrm>
          <a:prstGeom prst="rect">
            <a:avLst/>
          </a:prstGeom>
        </p:spPr>
      </p:pic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7AAE2A0A-DC81-44C5-BDA0-C6EA4A462199}"/>
              </a:ext>
            </a:extLst>
          </p:cNvPr>
          <p:cNvSpPr txBox="1">
            <a:spLocks/>
          </p:cNvSpPr>
          <p:nvPr/>
        </p:nvSpPr>
        <p:spPr>
          <a:xfrm>
            <a:off x="2727198" y="4038600"/>
            <a:ext cx="5788152" cy="1947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Florida Administrative Code (F.A.C.):</a:t>
            </a:r>
          </a:p>
          <a:p>
            <a:pPr lvl="1"/>
            <a:r>
              <a:rPr lang="en-US" sz="2000" dirty="0"/>
              <a:t>Rule 14-96 (State Highway Connection Permits)</a:t>
            </a:r>
          </a:p>
          <a:p>
            <a:pPr lvl="1"/>
            <a:r>
              <a:rPr lang="en-US" sz="2000" dirty="0"/>
              <a:t>Rule 14-97, F.A.C. (State Highway System Access Control Classification System and Access Management Standards).</a:t>
            </a:r>
          </a:p>
        </p:txBody>
      </p:sp>
      <p:pic>
        <p:nvPicPr>
          <p:cNvPr id="33" name="Content Placeholder 10">
            <a:extLst>
              <a:ext uri="{FF2B5EF4-FFF2-40B4-BE49-F238E27FC236}">
                <a16:creationId xmlns:a16="http://schemas.microsoft.com/office/drawing/2014/main" id="{630F4762-C027-4C79-A507-8549630FC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4038600"/>
            <a:ext cx="1865376" cy="18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70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C48B08-536C-4BE7-B78E-62207D088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" t="32665" r="17018" b="22667"/>
          <a:stretch/>
        </p:blipFill>
        <p:spPr>
          <a:xfrm rot="16200000">
            <a:off x="3437314" y="1151315"/>
            <a:ext cx="6858001" cy="4555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CF2ED-73D6-492E-A07D-DBB9F3E1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 Management and Site 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E41EF7-3587-4795-A4BC-506E4BE7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314322"/>
            <a:ext cx="2949178" cy="3554666"/>
          </a:xfrm>
        </p:spPr>
        <p:txBody>
          <a:bodyPr>
            <a:normAutofit/>
          </a:bodyPr>
          <a:lstStyle/>
          <a:p>
            <a:r>
              <a:rPr lang="en-US" dirty="0"/>
              <a:t>Successful access management involves more than regulation of median openings and driveways; it can also be achieved by thoughtful planning during the site design process and coordination with developers.</a:t>
            </a:r>
          </a:p>
          <a:p>
            <a:endParaRPr lang="en-US" dirty="0"/>
          </a:p>
        </p:txBody>
      </p:sp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0BC2027D-9162-48A8-A647-76282FE49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435" y="6032612"/>
            <a:ext cx="1197620" cy="5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31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6" b="13511"/>
          <a:stretch/>
        </p:blipFill>
        <p:spPr>
          <a:xfrm>
            <a:off x="0" y="4790485"/>
            <a:ext cx="9144000" cy="1386478"/>
          </a:xfrm>
          <a:prstGeom prst="rect">
            <a:avLst/>
          </a:prstGeom>
          <a:solidFill>
            <a:srgbClr val="000000">
              <a:alpha val="30196"/>
            </a:srgb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Inter-Parcel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Inter-parcel access can be developed between adjacent parcels or large multi-use properties</a:t>
            </a:r>
          </a:p>
          <a:p>
            <a:pPr lvl="1"/>
            <a:endParaRPr lang="en-US"/>
          </a:p>
          <a:p>
            <a:pPr lvl="1"/>
            <a:r>
              <a:rPr lang="en-US"/>
              <a:t>Improves connectivity</a:t>
            </a:r>
          </a:p>
          <a:p>
            <a:pPr lvl="1"/>
            <a:r>
              <a:rPr lang="en-US"/>
              <a:t>Reduces number of driveways on major streets</a:t>
            </a:r>
          </a:p>
          <a:p>
            <a:pPr lvl="1"/>
            <a:r>
              <a:rPr lang="en-US"/>
              <a:t>Enhances bicycle/pedestrian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042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431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235EA0-7572-4E10-B574-964087FD8DA4}"/>
              </a:ext>
            </a:extLst>
          </p:cNvPr>
          <p:cNvSpPr/>
          <p:nvPr/>
        </p:nvSpPr>
        <p:spPr>
          <a:xfrm>
            <a:off x="4615035" y="2318660"/>
            <a:ext cx="457200" cy="533400"/>
          </a:xfrm>
          <a:prstGeom prst="rect">
            <a:avLst/>
          </a:prstGeom>
          <a:solidFill>
            <a:srgbClr val="FF0000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0FA9B9-E71C-4409-98E0-8FCFDFED7806}"/>
              </a:ext>
            </a:extLst>
          </p:cNvPr>
          <p:cNvSpPr/>
          <p:nvPr/>
        </p:nvSpPr>
        <p:spPr>
          <a:xfrm>
            <a:off x="4633826" y="3486544"/>
            <a:ext cx="337449" cy="266700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AFC2F0-F255-4DBA-8DC4-17668B5FA244}"/>
              </a:ext>
            </a:extLst>
          </p:cNvPr>
          <p:cNvSpPr/>
          <p:nvPr/>
        </p:nvSpPr>
        <p:spPr>
          <a:xfrm>
            <a:off x="4633826" y="3816182"/>
            <a:ext cx="337449" cy="26670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38A8F4-E34E-416F-9F95-AF74F6180477}"/>
              </a:ext>
            </a:extLst>
          </p:cNvPr>
          <p:cNvSpPr/>
          <p:nvPr/>
        </p:nvSpPr>
        <p:spPr>
          <a:xfrm>
            <a:off x="4176902" y="3529927"/>
            <a:ext cx="328612" cy="533400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C12A3B-3CCD-417E-A0CC-9B18F129A4D8}"/>
              </a:ext>
            </a:extLst>
          </p:cNvPr>
          <p:cNvSpPr/>
          <p:nvPr/>
        </p:nvSpPr>
        <p:spPr>
          <a:xfrm>
            <a:off x="4106260" y="4400607"/>
            <a:ext cx="352425" cy="400050"/>
          </a:xfrm>
          <a:prstGeom prst="rect">
            <a:avLst/>
          </a:prstGeom>
          <a:solidFill>
            <a:srgbClr val="00B0F0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E0E76-0BFB-432A-947B-BC12FB0687B3}"/>
              </a:ext>
            </a:extLst>
          </p:cNvPr>
          <p:cNvSpPr/>
          <p:nvPr/>
        </p:nvSpPr>
        <p:spPr>
          <a:xfrm>
            <a:off x="3825274" y="5211075"/>
            <a:ext cx="633411" cy="400050"/>
          </a:xfrm>
          <a:prstGeom prst="rect">
            <a:avLst/>
          </a:prstGeom>
          <a:solidFill>
            <a:srgbClr val="7030A0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F76467-9812-4FB5-BBD3-B0E3D46C3C5B}"/>
              </a:ext>
            </a:extLst>
          </p:cNvPr>
          <p:cNvSpPr/>
          <p:nvPr/>
        </p:nvSpPr>
        <p:spPr>
          <a:xfrm>
            <a:off x="4865086" y="857644"/>
            <a:ext cx="1676400" cy="990600"/>
          </a:xfrm>
          <a:prstGeom prst="rect">
            <a:avLst/>
          </a:prstGeom>
          <a:solidFill>
            <a:srgbClr val="C00000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Adjacent Development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DBEDA0-B3C3-4B1B-BB0E-12A4154AC504}"/>
              </a:ext>
            </a:extLst>
          </p:cNvPr>
          <p:cNvSpPr txBox="1"/>
          <p:nvPr/>
        </p:nvSpPr>
        <p:spPr>
          <a:xfrm>
            <a:off x="6866127" y="2482728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Plaza</a:t>
            </a:r>
          </a:p>
        </p:txBody>
      </p:sp>
    </p:spTree>
    <p:extLst>
      <p:ext uri="{BB962C8B-B14F-4D97-AF65-F5344CB8AC3E}">
        <p14:creationId xmlns:p14="http://schemas.microsoft.com/office/powerpoint/2010/main" val="202301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L931GS\AppData\Local\Temp\SNAGHTML1afb581.PNG"/>
          <p:cNvPicPr>
            <a:picLocks noChangeAspect="1" noChangeArrowheads="1"/>
          </p:cNvPicPr>
          <p:nvPr/>
        </p:nvPicPr>
        <p:blipFill rotWithShape="1">
          <a:blip r:embed="rId3" cstate="email">
            <a:extLst/>
          </a:blip>
          <a:srcRect l="507" t="991" r="6948" b="2107"/>
          <a:stretch/>
        </p:blipFill>
        <p:spPr bwMode="auto">
          <a:xfrm>
            <a:off x="11877" y="0"/>
            <a:ext cx="9132123" cy="614436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62991" y="409575"/>
            <a:ext cx="3850573" cy="1016207"/>
          </a:xfrm>
          <a:prstGeom prst="wedgeRoundRectCallout">
            <a:avLst>
              <a:gd name="adj1" fmla="val 42955"/>
              <a:gd name="adj2" fmla="val 108587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One</a:t>
            </a:r>
            <a:r>
              <a:rPr lang="en-US" dirty="0">
                <a:solidFill>
                  <a:schemeClr val="bg1"/>
                </a:solidFill>
              </a:rPr>
              <a:t> driveway serves Walgreens, McDonalds, and </a:t>
            </a:r>
            <a:r>
              <a:rPr lang="en-US" b="1" dirty="0">
                <a:solidFill>
                  <a:schemeClr val="bg1"/>
                </a:solidFill>
              </a:rPr>
              <a:t>two</a:t>
            </a:r>
            <a:r>
              <a:rPr lang="en-US" dirty="0">
                <a:solidFill>
                  <a:schemeClr val="bg1"/>
                </a:solidFill>
              </a:rPr>
              <a:t> service stations</a:t>
            </a:r>
          </a:p>
        </p:txBody>
      </p:sp>
      <p:sp>
        <p:nvSpPr>
          <p:cNvPr id="4" name="Freeform 3"/>
          <p:cNvSpPr/>
          <p:nvPr/>
        </p:nvSpPr>
        <p:spPr>
          <a:xfrm>
            <a:off x="938150" y="781050"/>
            <a:ext cx="7862949" cy="4896592"/>
          </a:xfrm>
          <a:custGeom>
            <a:avLst/>
            <a:gdLst>
              <a:gd name="connsiteX0" fmla="*/ 2790701 w 7362701"/>
              <a:gd name="connsiteY0" fmla="*/ 914400 h 4263241"/>
              <a:gd name="connsiteX1" fmla="*/ 3051958 w 7362701"/>
              <a:gd name="connsiteY1" fmla="*/ 1365662 h 4263241"/>
              <a:gd name="connsiteX2" fmla="*/ 11875 w 7362701"/>
              <a:gd name="connsiteY2" fmla="*/ 2470067 h 4263241"/>
              <a:gd name="connsiteX3" fmla="*/ 0 w 7362701"/>
              <a:gd name="connsiteY3" fmla="*/ 4144488 h 4263241"/>
              <a:gd name="connsiteX4" fmla="*/ 118753 w 7362701"/>
              <a:gd name="connsiteY4" fmla="*/ 4263241 h 4263241"/>
              <a:gd name="connsiteX5" fmla="*/ 249381 w 7362701"/>
              <a:gd name="connsiteY5" fmla="*/ 4239491 h 4263241"/>
              <a:gd name="connsiteX6" fmla="*/ 3728852 w 7362701"/>
              <a:gd name="connsiteY6" fmla="*/ 3051958 h 4263241"/>
              <a:gd name="connsiteX7" fmla="*/ 4868883 w 7362701"/>
              <a:gd name="connsiteY7" fmla="*/ 2660073 h 4263241"/>
              <a:gd name="connsiteX8" fmla="*/ 5450774 w 7362701"/>
              <a:gd name="connsiteY8" fmla="*/ 2517569 h 4263241"/>
              <a:gd name="connsiteX9" fmla="*/ 6270171 w 7362701"/>
              <a:gd name="connsiteY9" fmla="*/ 2386940 h 4263241"/>
              <a:gd name="connsiteX10" fmla="*/ 7232072 w 7362701"/>
              <a:gd name="connsiteY10" fmla="*/ 2375065 h 4263241"/>
              <a:gd name="connsiteX11" fmla="*/ 7362701 w 7362701"/>
              <a:gd name="connsiteY11" fmla="*/ 2208810 h 4263241"/>
              <a:gd name="connsiteX12" fmla="*/ 7315200 w 7362701"/>
              <a:gd name="connsiteY12" fmla="*/ 1056904 h 4263241"/>
              <a:gd name="connsiteX13" fmla="*/ 7065818 w 7362701"/>
              <a:gd name="connsiteY13" fmla="*/ 273132 h 4263241"/>
              <a:gd name="connsiteX14" fmla="*/ 6875813 w 7362701"/>
              <a:gd name="connsiteY14" fmla="*/ 83127 h 4263241"/>
              <a:gd name="connsiteX15" fmla="*/ 6567054 w 7362701"/>
              <a:gd name="connsiteY15" fmla="*/ 0 h 4263241"/>
              <a:gd name="connsiteX16" fmla="*/ 3728852 w 7362701"/>
              <a:gd name="connsiteY16" fmla="*/ 1045028 h 4263241"/>
              <a:gd name="connsiteX17" fmla="*/ 3443844 w 7362701"/>
              <a:gd name="connsiteY17" fmla="*/ 605641 h 4263241"/>
              <a:gd name="connsiteX18" fmla="*/ 2790701 w 7362701"/>
              <a:gd name="connsiteY18" fmla="*/ 914400 h 426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62701" h="4263241">
                <a:moveTo>
                  <a:pt x="2790701" y="914400"/>
                </a:moveTo>
                <a:lnTo>
                  <a:pt x="3051958" y="1365662"/>
                </a:lnTo>
                <a:lnTo>
                  <a:pt x="11875" y="2470067"/>
                </a:lnTo>
                <a:cubicBezTo>
                  <a:pt x="7917" y="3028207"/>
                  <a:pt x="3958" y="3586348"/>
                  <a:pt x="0" y="4144488"/>
                </a:cubicBezTo>
                <a:lnTo>
                  <a:pt x="118753" y="4263241"/>
                </a:lnTo>
                <a:lnTo>
                  <a:pt x="249381" y="4239491"/>
                </a:lnTo>
                <a:lnTo>
                  <a:pt x="3728852" y="3051958"/>
                </a:lnTo>
                <a:lnTo>
                  <a:pt x="4868883" y="2660073"/>
                </a:lnTo>
                <a:lnTo>
                  <a:pt x="5450774" y="2517569"/>
                </a:lnTo>
                <a:lnTo>
                  <a:pt x="6270171" y="2386940"/>
                </a:lnTo>
                <a:lnTo>
                  <a:pt x="7232072" y="2375065"/>
                </a:lnTo>
                <a:lnTo>
                  <a:pt x="7362701" y="2208810"/>
                </a:lnTo>
                <a:lnTo>
                  <a:pt x="7315200" y="1056904"/>
                </a:lnTo>
                <a:lnTo>
                  <a:pt x="7065818" y="273132"/>
                </a:lnTo>
                <a:lnTo>
                  <a:pt x="6875813" y="83127"/>
                </a:lnTo>
                <a:lnTo>
                  <a:pt x="6567054" y="0"/>
                </a:lnTo>
                <a:lnTo>
                  <a:pt x="3728852" y="1045028"/>
                </a:lnTo>
                <a:lnTo>
                  <a:pt x="3443844" y="605641"/>
                </a:lnTo>
                <a:lnTo>
                  <a:pt x="2790701" y="91440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PL931GS\AppData\Local\Temp\SNAGHTML1b4b092.PNG"/>
          <p:cNvPicPr>
            <a:picLocks noChangeAspect="1" noChangeArrowheads="1"/>
          </p:cNvPicPr>
          <p:nvPr/>
        </p:nvPicPr>
        <p:blipFill rotWithShape="1">
          <a:blip r:embed="rId3" cstate="email"/>
          <a:srcRect l="5890" t="1185" r="19064" b="3380"/>
          <a:stretch/>
        </p:blipFill>
        <p:spPr bwMode="auto">
          <a:xfrm>
            <a:off x="-9526" y="1"/>
            <a:ext cx="9153525" cy="6134100"/>
          </a:xfrm>
          <a:prstGeom prst="rect">
            <a:avLst/>
          </a:prstGeom>
          <a:noFill/>
        </p:spPr>
      </p:pic>
      <p:sp>
        <p:nvSpPr>
          <p:cNvPr id="6" name="Rounded Rectangular Callout 5"/>
          <p:cNvSpPr/>
          <p:nvPr/>
        </p:nvSpPr>
        <p:spPr>
          <a:xfrm>
            <a:off x="1895013" y="1356547"/>
            <a:ext cx="3850573" cy="682832"/>
          </a:xfrm>
          <a:prstGeom prst="wedgeRoundRectCallout">
            <a:avLst>
              <a:gd name="adj1" fmla="val 6101"/>
              <a:gd name="adj2" fmla="val 18467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 driveways</a:t>
            </a:r>
          </a:p>
        </p:txBody>
      </p:sp>
      <p:sp>
        <p:nvSpPr>
          <p:cNvPr id="2" name="Freeform 1"/>
          <p:cNvSpPr/>
          <p:nvPr/>
        </p:nvSpPr>
        <p:spPr>
          <a:xfrm>
            <a:off x="1559008" y="1825625"/>
            <a:ext cx="6499142" cy="2734500"/>
          </a:xfrm>
          <a:custGeom>
            <a:avLst/>
            <a:gdLst>
              <a:gd name="connsiteX0" fmla="*/ 5783283 w 5973288"/>
              <a:gd name="connsiteY0" fmla="*/ 0 h 2671948"/>
              <a:gd name="connsiteX1" fmla="*/ 273132 w 5973288"/>
              <a:gd name="connsiteY1" fmla="*/ 1900052 h 2671948"/>
              <a:gd name="connsiteX2" fmla="*/ 0 w 5973288"/>
              <a:gd name="connsiteY2" fmla="*/ 1983179 h 2671948"/>
              <a:gd name="connsiteX3" fmla="*/ 35626 w 5973288"/>
              <a:gd name="connsiteY3" fmla="*/ 2066306 h 2671948"/>
              <a:gd name="connsiteX4" fmla="*/ 760021 w 5973288"/>
              <a:gd name="connsiteY4" fmla="*/ 2553194 h 2671948"/>
              <a:gd name="connsiteX5" fmla="*/ 1721922 w 5973288"/>
              <a:gd name="connsiteY5" fmla="*/ 2671948 h 2671948"/>
              <a:gd name="connsiteX6" fmla="*/ 5973288 w 5973288"/>
              <a:gd name="connsiteY6" fmla="*/ 1223158 h 2671948"/>
              <a:gd name="connsiteX7" fmla="*/ 5973288 w 5973288"/>
              <a:gd name="connsiteY7" fmla="*/ 142504 h 2671948"/>
              <a:gd name="connsiteX8" fmla="*/ 5913911 w 5973288"/>
              <a:gd name="connsiteY8" fmla="*/ 35626 h 2671948"/>
              <a:gd name="connsiteX9" fmla="*/ 5854535 w 5973288"/>
              <a:gd name="connsiteY9" fmla="*/ 11875 h 2671948"/>
              <a:gd name="connsiteX10" fmla="*/ 5854535 w 5973288"/>
              <a:gd name="connsiteY10" fmla="*/ 11875 h 2671948"/>
              <a:gd name="connsiteX0" fmla="*/ 5783283 w 5973288"/>
              <a:gd name="connsiteY0" fmla="*/ 0 h 2763135"/>
              <a:gd name="connsiteX1" fmla="*/ 273132 w 5973288"/>
              <a:gd name="connsiteY1" fmla="*/ 1900052 h 2763135"/>
              <a:gd name="connsiteX2" fmla="*/ 0 w 5973288"/>
              <a:gd name="connsiteY2" fmla="*/ 1983179 h 2763135"/>
              <a:gd name="connsiteX3" fmla="*/ 35626 w 5973288"/>
              <a:gd name="connsiteY3" fmla="*/ 2066306 h 2763135"/>
              <a:gd name="connsiteX4" fmla="*/ 760021 w 5973288"/>
              <a:gd name="connsiteY4" fmla="*/ 2553194 h 2763135"/>
              <a:gd name="connsiteX5" fmla="*/ 1721922 w 5973288"/>
              <a:gd name="connsiteY5" fmla="*/ 2671948 h 2763135"/>
              <a:gd name="connsiteX6" fmla="*/ 5973288 w 5973288"/>
              <a:gd name="connsiteY6" fmla="*/ 1223158 h 2763135"/>
              <a:gd name="connsiteX7" fmla="*/ 5973288 w 5973288"/>
              <a:gd name="connsiteY7" fmla="*/ 142504 h 2763135"/>
              <a:gd name="connsiteX8" fmla="*/ 5913911 w 5973288"/>
              <a:gd name="connsiteY8" fmla="*/ 35626 h 2763135"/>
              <a:gd name="connsiteX9" fmla="*/ 5854535 w 5973288"/>
              <a:gd name="connsiteY9" fmla="*/ 11875 h 2763135"/>
              <a:gd name="connsiteX10" fmla="*/ 5854535 w 5973288"/>
              <a:gd name="connsiteY10" fmla="*/ 11875 h 2763135"/>
              <a:gd name="connsiteX0" fmla="*/ 5783283 w 5973288"/>
              <a:gd name="connsiteY0" fmla="*/ 0 h 2716328"/>
              <a:gd name="connsiteX1" fmla="*/ 273132 w 5973288"/>
              <a:gd name="connsiteY1" fmla="*/ 1900052 h 2716328"/>
              <a:gd name="connsiteX2" fmla="*/ 0 w 5973288"/>
              <a:gd name="connsiteY2" fmla="*/ 1983179 h 2716328"/>
              <a:gd name="connsiteX3" fmla="*/ 35626 w 5973288"/>
              <a:gd name="connsiteY3" fmla="*/ 2066306 h 2716328"/>
              <a:gd name="connsiteX4" fmla="*/ 760021 w 5973288"/>
              <a:gd name="connsiteY4" fmla="*/ 2553194 h 2716328"/>
              <a:gd name="connsiteX5" fmla="*/ 1721922 w 5973288"/>
              <a:gd name="connsiteY5" fmla="*/ 2671948 h 2716328"/>
              <a:gd name="connsiteX6" fmla="*/ 5973288 w 5973288"/>
              <a:gd name="connsiteY6" fmla="*/ 1223158 h 2716328"/>
              <a:gd name="connsiteX7" fmla="*/ 5973288 w 5973288"/>
              <a:gd name="connsiteY7" fmla="*/ 142504 h 2716328"/>
              <a:gd name="connsiteX8" fmla="*/ 5913911 w 5973288"/>
              <a:gd name="connsiteY8" fmla="*/ 35626 h 2716328"/>
              <a:gd name="connsiteX9" fmla="*/ 5854535 w 5973288"/>
              <a:gd name="connsiteY9" fmla="*/ 11875 h 2716328"/>
              <a:gd name="connsiteX10" fmla="*/ 5854535 w 5973288"/>
              <a:gd name="connsiteY10" fmla="*/ 11875 h 271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73288" h="2716328">
                <a:moveTo>
                  <a:pt x="5783283" y="0"/>
                </a:moveTo>
                <a:lnTo>
                  <a:pt x="273132" y="1900052"/>
                </a:lnTo>
                <a:lnTo>
                  <a:pt x="0" y="1983179"/>
                </a:lnTo>
                <a:lnTo>
                  <a:pt x="35626" y="2066306"/>
                </a:lnTo>
                <a:cubicBezTo>
                  <a:pt x="162296" y="2161309"/>
                  <a:pt x="478972" y="2452254"/>
                  <a:pt x="760021" y="2553194"/>
                </a:cubicBezTo>
                <a:cubicBezTo>
                  <a:pt x="1041070" y="2654134"/>
                  <a:pt x="1268681" y="2786743"/>
                  <a:pt x="1721922" y="2671948"/>
                </a:cubicBezTo>
                <a:lnTo>
                  <a:pt x="5973288" y="1223158"/>
                </a:lnTo>
                <a:lnTo>
                  <a:pt x="5973288" y="142504"/>
                </a:lnTo>
                <a:lnTo>
                  <a:pt x="5913911" y="35626"/>
                </a:lnTo>
                <a:lnTo>
                  <a:pt x="5854535" y="11875"/>
                </a:lnTo>
                <a:lnTo>
                  <a:pt x="5854535" y="11875"/>
                </a:lnTo>
              </a:path>
            </a:pathLst>
          </a:custGeom>
          <a:blipFill>
            <a:blip r:embed="rId4" cstate="print"/>
            <a:stretch>
              <a:fillRect/>
            </a:stretch>
          </a:blipFill>
          <a:ln>
            <a:solidFill>
              <a:srgbClr val="FFC000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095502" y="4050415"/>
            <a:ext cx="724395" cy="72439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44056" y="3835730"/>
            <a:ext cx="724395" cy="72439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2684" y="3153215"/>
            <a:ext cx="724395" cy="72439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3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  <p:bldP spid="14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6695" b="2355"/>
          <a:stretch/>
        </p:blipFill>
        <p:spPr bwMode="auto">
          <a:xfrm>
            <a:off x="-19879" y="0"/>
            <a:ext cx="9163879" cy="614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7BF714D-C5F7-4BBF-8ACB-A29B1DC7052A}"/>
              </a:ext>
            </a:extLst>
          </p:cNvPr>
          <p:cNvCxnSpPr/>
          <p:nvPr/>
        </p:nvCxnSpPr>
        <p:spPr>
          <a:xfrm>
            <a:off x="1327868" y="3021495"/>
            <a:ext cx="445273" cy="6361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E77DBE6-3794-4599-BE70-40C5A28BAA73}"/>
              </a:ext>
            </a:extLst>
          </p:cNvPr>
          <p:cNvCxnSpPr>
            <a:cxnSpLocks/>
          </p:cNvCxnSpPr>
          <p:nvPr/>
        </p:nvCxnSpPr>
        <p:spPr>
          <a:xfrm>
            <a:off x="2862470" y="3237506"/>
            <a:ext cx="962107" cy="6361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FDFA67-E327-4C0B-A457-43E5D505B3E9}"/>
              </a:ext>
            </a:extLst>
          </p:cNvPr>
          <p:cNvCxnSpPr>
            <a:cxnSpLocks/>
          </p:cNvCxnSpPr>
          <p:nvPr/>
        </p:nvCxnSpPr>
        <p:spPr>
          <a:xfrm>
            <a:off x="4732351" y="3412434"/>
            <a:ext cx="2360212" cy="26106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020BCDD-8810-4C24-BFB1-75CEF82CF576}"/>
              </a:ext>
            </a:extLst>
          </p:cNvPr>
          <p:cNvSpPr/>
          <p:nvPr/>
        </p:nvSpPr>
        <p:spPr>
          <a:xfrm>
            <a:off x="2190583" y="4314189"/>
            <a:ext cx="2826689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Unconnected development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entrances</a:t>
            </a:r>
          </a:p>
        </p:txBody>
      </p:sp>
    </p:spTree>
    <p:extLst>
      <p:ext uri="{BB962C8B-B14F-4D97-AF65-F5344CB8AC3E}">
        <p14:creationId xmlns:p14="http://schemas.microsoft.com/office/powerpoint/2010/main" val="7271220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3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Callout 9"/>
          <p:cNvSpPr/>
          <p:nvPr/>
        </p:nvSpPr>
        <p:spPr>
          <a:xfrm>
            <a:off x="4810539" y="3649648"/>
            <a:ext cx="2289975" cy="1810987"/>
          </a:xfrm>
          <a:prstGeom prst="wedgeEllipseCallout">
            <a:avLst>
              <a:gd name="adj1" fmla="val -85117"/>
              <a:gd name="adj2" fmla="val -7545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/>
          </a:p>
        </p:txBody>
      </p:sp>
      <p:sp>
        <p:nvSpPr>
          <p:cNvPr id="7" name="Oval Callout 6"/>
          <p:cNvSpPr/>
          <p:nvPr/>
        </p:nvSpPr>
        <p:spPr>
          <a:xfrm>
            <a:off x="4810539" y="3649648"/>
            <a:ext cx="2289975" cy="1892411"/>
          </a:xfrm>
          <a:prstGeom prst="wedgeEllipseCallout">
            <a:avLst>
              <a:gd name="adj1" fmla="val 20304"/>
              <a:gd name="adj2" fmla="val -10060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Leads to a unified development</a:t>
            </a:r>
          </a:p>
        </p:txBody>
      </p:sp>
      <p:sp>
        <p:nvSpPr>
          <p:cNvPr id="16" name="Oval 15"/>
          <p:cNvSpPr/>
          <p:nvPr/>
        </p:nvSpPr>
        <p:spPr>
          <a:xfrm>
            <a:off x="1531917" y="2068044"/>
            <a:ext cx="617517" cy="427511"/>
          </a:xfrm>
          <a:prstGeom prst="ellipse">
            <a:avLst/>
          </a:prstGeom>
          <a:solidFill>
            <a:schemeClr val="accent1">
              <a:lumMod val="75000"/>
              <a:alpha val="3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015844" y="459092"/>
            <a:ext cx="1128156" cy="2816433"/>
          </a:xfrm>
          <a:prstGeom prst="rect">
            <a:avLst/>
          </a:prstGeom>
          <a:solidFill>
            <a:schemeClr val="accent1">
              <a:lumMod val="75000"/>
              <a:alpha val="3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83673" y="1839090"/>
            <a:ext cx="617517" cy="427511"/>
          </a:xfrm>
          <a:prstGeom prst="ellipse">
            <a:avLst/>
          </a:prstGeom>
          <a:solidFill>
            <a:schemeClr val="accent1">
              <a:lumMod val="75000"/>
              <a:alpha val="3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6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78673-62FD-4E5B-9FB0-4037B4B51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BC047-2823-4E50-BDFA-81C47B40C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 fontAlgn="ctr">
              <a:buNone/>
            </a:pPr>
            <a:r>
              <a:rPr lang="en-US" sz="2300" dirty="0">
                <a:latin typeface="+mj-lt"/>
              </a:rPr>
              <a:t>FDOT’s Systems Implementation Office is utilizing the </a:t>
            </a:r>
            <a:r>
              <a:rPr lang="en-US" sz="2300" b="1" dirty="0">
                <a:solidFill>
                  <a:srgbClr val="1E4183"/>
                </a:solidFill>
                <a:latin typeface="+mj-lt"/>
              </a:rPr>
              <a:t>Learning Curve </a:t>
            </a:r>
            <a:r>
              <a:rPr lang="en-US" sz="2300" dirty="0">
                <a:latin typeface="+mj-lt"/>
              </a:rPr>
              <a:t>system for participant communications and management of the Statewide Access Management Quarterly Webinar.</a:t>
            </a:r>
          </a:p>
        </p:txBody>
      </p:sp>
      <p:pic>
        <p:nvPicPr>
          <p:cNvPr id="6" name="Picture 5" descr="A picture containing photo&#10;&#10;Description generated with high confidence">
            <a:extLst>
              <a:ext uri="{FF2B5EF4-FFF2-40B4-BE49-F238E27FC236}">
                <a16:creationId xmlns:a16="http://schemas.microsoft.com/office/drawing/2014/main" id="{690E2A0E-5A15-48E1-A840-87C3C68DE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78" y="3386670"/>
            <a:ext cx="6544161" cy="24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27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/>
          </p:cNvPicPr>
          <p:nvPr>
            <p:ph type="pic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9" b="12092"/>
          <a:stretch/>
        </p:blipFill>
        <p:spPr>
          <a:xfrm>
            <a:off x="0" y="0"/>
            <a:ext cx="9144000" cy="6158039"/>
          </a:xfrm>
        </p:spPr>
      </p:pic>
    </p:spTree>
    <p:extLst>
      <p:ext uri="{BB962C8B-B14F-4D97-AF65-F5344CB8AC3E}">
        <p14:creationId xmlns:p14="http://schemas.microsoft.com/office/powerpoint/2010/main" val="8096906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Illustrations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29841" y="2217218"/>
            <a:ext cx="2949178" cy="3651770"/>
          </a:xfrm>
        </p:spPr>
        <p:txBody>
          <a:bodyPr>
            <a:normAutofit/>
          </a:bodyPr>
          <a:lstStyle/>
          <a:p>
            <a:r>
              <a:rPr lang="en-US" dirty="0"/>
              <a:t>Some examples of actual facilities with good design and some with only vehicles in mind.</a:t>
            </a:r>
          </a:p>
          <a:p>
            <a:r>
              <a:rPr lang="en-US" dirty="0">
                <a:solidFill>
                  <a:srgbClr val="FF0000"/>
                </a:solidFill>
              </a:rPr>
              <a:t>Can you tell which is good and which is bad?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58EC3F-4CCA-46FF-A153-99A37A6AC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r="12758"/>
          <a:stretch/>
        </p:blipFill>
        <p:spPr>
          <a:xfrm>
            <a:off x="4574263" y="0"/>
            <a:ext cx="4569737" cy="6858000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E7AC024B-0ADD-45BD-8A72-CE1F08852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435" y="6032612"/>
            <a:ext cx="1197620" cy="5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489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1"/>
          <a:stretch/>
        </p:blipFill>
        <p:spPr>
          <a:xfrm>
            <a:off x="0" y="0"/>
            <a:ext cx="9144000" cy="6149947"/>
          </a:xfrm>
          <a:prstGeom prst="rect">
            <a:avLst/>
          </a:prstGeom>
        </p:spPr>
      </p:pic>
      <p:sp>
        <p:nvSpPr>
          <p:cNvPr id="6" name="Up-Down Arrow 5"/>
          <p:cNvSpPr/>
          <p:nvPr/>
        </p:nvSpPr>
        <p:spPr>
          <a:xfrm rot="4097316">
            <a:off x="4465108" y="1215020"/>
            <a:ext cx="484632" cy="4753904"/>
          </a:xfrm>
          <a:prstGeom prst="upDownArrow">
            <a:avLst/>
          </a:prstGeom>
          <a:gradFill>
            <a:gsLst>
              <a:gs pos="0">
                <a:srgbClr val="162866"/>
              </a:gs>
              <a:gs pos="45000">
                <a:srgbClr val="1F4283"/>
              </a:gs>
              <a:gs pos="70000">
                <a:schemeClr val="accent1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glow rad="63500">
              <a:schemeClr val="tx1"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289428">
            <a:off x="3684733" y="340730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Conflict Potential</a:t>
            </a:r>
          </a:p>
        </p:txBody>
      </p:sp>
    </p:spTree>
    <p:extLst>
      <p:ext uri="{BB962C8B-B14F-4D97-AF65-F5344CB8AC3E}">
        <p14:creationId xmlns:p14="http://schemas.microsoft.com/office/powerpoint/2010/main" val="302908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/>
          </p:cNvPicPr>
          <p:nvPr>
            <p:ph type="pic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64"/>
          <a:stretch/>
        </p:blipFill>
        <p:spPr>
          <a:xfrm>
            <a:off x="0" y="0"/>
            <a:ext cx="9144000" cy="6149948"/>
          </a:xfrm>
        </p:spPr>
      </p:pic>
      <p:grpSp>
        <p:nvGrpSpPr>
          <p:cNvPr id="6" name="Group 5"/>
          <p:cNvGrpSpPr/>
          <p:nvPr/>
        </p:nvGrpSpPr>
        <p:grpSpPr>
          <a:xfrm>
            <a:off x="5493135" y="3551941"/>
            <a:ext cx="1018380" cy="603766"/>
            <a:chOff x="4517309" y="2034718"/>
            <a:chExt cx="1018380" cy="603766"/>
          </a:xfrm>
        </p:grpSpPr>
        <p:sp>
          <p:nvSpPr>
            <p:cNvPr id="13" name="Oval Callout 12"/>
            <p:cNvSpPr/>
            <p:nvPr/>
          </p:nvSpPr>
          <p:spPr>
            <a:xfrm>
              <a:off x="4517309" y="2034718"/>
              <a:ext cx="1010631" cy="603766"/>
            </a:xfrm>
            <a:prstGeom prst="wedgeEllipseCallout">
              <a:avLst>
                <a:gd name="adj1" fmla="val -66942"/>
                <a:gd name="adj2" fmla="val 69843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82479" y="2151935"/>
              <a:ext cx="953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Franklin Gothic Demi Cond" pitchFamily="34" charset="0"/>
                </a:rPr>
                <a:t>Driveway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6706" y="4328532"/>
            <a:ext cx="1307242" cy="603766"/>
            <a:chOff x="4266476" y="2757840"/>
            <a:chExt cx="1010631" cy="603766"/>
          </a:xfrm>
        </p:grpSpPr>
        <p:sp>
          <p:nvSpPr>
            <p:cNvPr id="16" name="Oval Callout 15"/>
            <p:cNvSpPr/>
            <p:nvPr/>
          </p:nvSpPr>
          <p:spPr>
            <a:xfrm>
              <a:off x="4266476" y="2757840"/>
              <a:ext cx="1010631" cy="603766"/>
            </a:xfrm>
            <a:prstGeom prst="wedgeEllipseCallout">
              <a:avLst>
                <a:gd name="adj1" fmla="val 47398"/>
                <a:gd name="adj2" fmla="val 75668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99763" y="2838502"/>
              <a:ext cx="968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FF0000"/>
                  </a:solidFill>
                  <a:latin typeface="Franklin Gothic Demi Cond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/>
                <a:t>Intersection</a:t>
              </a:r>
            </a:p>
          </p:txBody>
        </p:sp>
      </p:grpSp>
      <p:sp>
        <p:nvSpPr>
          <p:cNvPr id="18" name="Text Placeholder 13"/>
          <p:cNvSpPr txBox="1">
            <a:spLocks/>
          </p:cNvSpPr>
          <p:nvPr/>
        </p:nvSpPr>
        <p:spPr>
          <a:xfrm>
            <a:off x="1600200" y="5333999"/>
            <a:ext cx="7315200" cy="11239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1800" b="0" kern="1200" spc="-100" baseline="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Tx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Tx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6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/>
          </p:cNvPicPr>
          <p:nvPr>
            <p:ph type="pic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2" b="11937"/>
          <a:stretch/>
        </p:blipFill>
        <p:spPr>
          <a:xfrm>
            <a:off x="0" y="0"/>
            <a:ext cx="9144000" cy="6149948"/>
          </a:xfrm>
        </p:spPr>
      </p:pic>
      <p:sp>
        <p:nvSpPr>
          <p:cNvPr id="7" name="Text Placeholder 13"/>
          <p:cNvSpPr txBox="1">
            <a:spLocks/>
          </p:cNvSpPr>
          <p:nvPr/>
        </p:nvSpPr>
        <p:spPr>
          <a:xfrm>
            <a:off x="1600200" y="5333999"/>
            <a:ext cx="7315200" cy="11239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Tx/>
              <a:buNone/>
              <a:defRPr kumimoji="0" sz="1800" b="0" kern="1200" spc="-100" baseline="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Tx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Tx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Tx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14"/>
          <p:cNvSpPr txBox="1">
            <a:spLocks/>
          </p:cNvSpPr>
          <p:nvPr/>
        </p:nvSpPr>
        <p:spPr>
          <a:xfrm>
            <a:off x="1112440" y="4724400"/>
            <a:ext cx="780296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1" kern="0" spc="-1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15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3"/>
          <a:stretch/>
        </p:blipFill>
        <p:spPr>
          <a:xfrm>
            <a:off x="0" y="0"/>
            <a:ext cx="9144000" cy="6158039"/>
          </a:xfrm>
        </p:spPr>
      </p:pic>
      <p:sp>
        <p:nvSpPr>
          <p:cNvPr id="9" name="Title 14"/>
          <p:cNvSpPr txBox="1">
            <a:spLocks/>
          </p:cNvSpPr>
          <p:nvPr/>
        </p:nvSpPr>
        <p:spPr>
          <a:xfrm>
            <a:off x="1600200" y="4724400"/>
            <a:ext cx="73152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800" b="1" kern="0" spc="-100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480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9152092" cy="6178522"/>
          </a:xfrm>
        </p:spPr>
      </p:pic>
    </p:spTree>
    <p:extLst>
      <p:ext uri="{BB962C8B-B14F-4D97-AF65-F5344CB8AC3E}">
        <p14:creationId xmlns:p14="http://schemas.microsoft.com/office/powerpoint/2010/main" val="10575127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266" y="477749"/>
            <a:ext cx="0" cy="3657600"/>
          </a:xfrm>
          <a:prstGeom prst="line">
            <a:avLst/>
          </a:prstGeom>
          <a:ln w="63500" cmpd="thickThin">
            <a:solidFill>
              <a:srgbClr val="5959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740370-5F9B-4E5A-992D-BB727210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810002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/>
              <a:t>Guides Being Combined</a:t>
            </a:r>
          </a:p>
        </p:txBody>
      </p:sp>
      <p:pic>
        <p:nvPicPr>
          <p:cNvPr id="11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0675E9C-B142-4824-903E-1E08B4CB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" y="643633"/>
            <a:ext cx="2569206" cy="3325832"/>
          </a:xfrm>
          <a:prstGeom prst="rect">
            <a:avLst/>
          </a:prstGeom>
        </p:spPr>
      </p:pic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C3C55B5-F927-4C74-8EEA-FCB66C518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296" y="639887"/>
            <a:ext cx="2574993" cy="333332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5050" y="477749"/>
            <a:ext cx="0" cy="3657600"/>
          </a:xfrm>
          <a:prstGeom prst="line">
            <a:avLst/>
          </a:prstGeom>
          <a:ln w="63500" cmpd="thinThick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0CA8348-7374-4A04-8AF2-306D3C6A0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293" y="616905"/>
            <a:ext cx="2567937" cy="342391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 cmpd="sng">
            <a:solidFill>
              <a:srgbClr val="17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244C36C-BA4E-43E4-92F6-E2FB48DC703A}"/>
              </a:ext>
            </a:extLst>
          </p:cNvPr>
          <p:cNvSpPr txBox="1"/>
          <p:nvPr/>
        </p:nvSpPr>
        <p:spPr>
          <a:xfrm>
            <a:off x="469127" y="4174336"/>
            <a:ext cx="2456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Median Handbook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2C841E-092E-4BCF-812C-15D437FC58EB}"/>
              </a:ext>
            </a:extLst>
          </p:cNvPr>
          <p:cNvSpPr txBox="1"/>
          <p:nvPr/>
        </p:nvSpPr>
        <p:spPr>
          <a:xfrm>
            <a:off x="3148717" y="4174336"/>
            <a:ext cx="2966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Driveways Information Guide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8AB410-D5CC-4C89-A511-EF164B2C2F16}"/>
              </a:ext>
            </a:extLst>
          </p:cNvPr>
          <p:cNvSpPr txBox="1"/>
          <p:nvPr/>
        </p:nvSpPr>
        <p:spPr>
          <a:xfrm>
            <a:off x="6267450" y="4174336"/>
            <a:ext cx="2716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Access Management Guidebook</a:t>
            </a: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0E54382E-362D-45F6-9C57-34ED1570EF34}"/>
              </a:ext>
            </a:extLst>
          </p:cNvPr>
          <p:cNvSpPr/>
          <p:nvPr/>
        </p:nvSpPr>
        <p:spPr>
          <a:xfrm>
            <a:off x="2844801" y="4131284"/>
            <a:ext cx="371798" cy="39388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quals 26">
            <a:extLst>
              <a:ext uri="{FF2B5EF4-FFF2-40B4-BE49-F238E27FC236}">
                <a16:creationId xmlns:a16="http://schemas.microsoft.com/office/drawing/2014/main" id="{B875C4A9-C137-4DE9-B9AF-2642E630A647}"/>
              </a:ext>
            </a:extLst>
          </p:cNvPr>
          <p:cNvSpPr/>
          <p:nvPr/>
        </p:nvSpPr>
        <p:spPr>
          <a:xfrm>
            <a:off x="5871332" y="4155304"/>
            <a:ext cx="457738" cy="345841"/>
          </a:xfrm>
          <a:prstGeom prst="mathEqual">
            <a:avLst>
              <a:gd name="adj1" fmla="val 23520"/>
              <a:gd name="adj2" fmla="val 241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C92793-FD9E-43BD-9190-1114D45DD772}"/>
              </a:ext>
            </a:extLst>
          </p:cNvPr>
          <p:cNvSpPr txBox="1"/>
          <p:nvPr/>
        </p:nvSpPr>
        <p:spPr>
          <a:xfrm>
            <a:off x="6337293" y="2348089"/>
            <a:ext cx="2560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686077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FDOT, Access Management Guidebook (Driveway and Median)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https://www.fdot.gov/planning/systems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Florida Design Manual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https://www.fdot.gov/roadway/fdm/default.shtm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FHWA Access Management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https://ops.fhwa.dot.gov/access_mgmt/index.htm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064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74676F-ACEE-453D-874B-7B5F99F68439}"/>
              </a:ext>
            </a:extLst>
          </p:cNvPr>
          <p:cNvGrpSpPr/>
          <p:nvPr/>
        </p:nvGrpSpPr>
        <p:grpSpPr>
          <a:xfrm>
            <a:off x="2137545" y="1295959"/>
            <a:ext cx="5004838" cy="3221037"/>
            <a:chOff x="2769538" y="1711595"/>
            <a:chExt cx="5004838" cy="3221037"/>
          </a:xfrm>
        </p:grpSpPr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2ADE4573-962D-42A8-864E-C4B31B36DC40}"/>
                </a:ext>
              </a:extLst>
            </p:cNvPr>
            <p:cNvSpPr txBox="1">
              <a:spLocks/>
            </p:cNvSpPr>
            <p:nvPr/>
          </p:nvSpPr>
          <p:spPr>
            <a:xfrm>
              <a:off x="2769538" y="2836189"/>
              <a:ext cx="3604924" cy="130960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685D57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000" dirty="0">
                  <a:solidFill>
                    <a:schemeClr val="tx1"/>
                  </a:solidFill>
                </a:rPr>
                <a:t>Questions</a:t>
              </a:r>
              <a:br>
                <a:rPr lang="en-US" sz="6000" dirty="0">
                  <a:solidFill>
                    <a:schemeClr val="tx1"/>
                  </a:solidFill>
                </a:rPr>
              </a:br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C28836-44F1-4F81-8B18-A4A75C125DA8}"/>
                </a:ext>
              </a:extLst>
            </p:cNvPr>
            <p:cNvSpPr/>
            <p:nvPr/>
          </p:nvSpPr>
          <p:spPr>
            <a:xfrm>
              <a:off x="2769538" y="4040080"/>
              <a:ext cx="360492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Gina Bonyani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Transportation Planner- FDOT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Gina.Bonyani@dot.state.fl.us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pic>
          <p:nvPicPr>
            <p:cNvPr id="6" name="Picture 5" descr="A picture containing vector graphics&#10;&#10;Description generated with high confidence">
              <a:extLst>
                <a:ext uri="{FF2B5EF4-FFF2-40B4-BE49-F238E27FC236}">
                  <a16:creationId xmlns:a16="http://schemas.microsoft.com/office/drawing/2014/main" id="{2EEE8421-547F-46B4-B96C-BD269591B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461179" y="1711595"/>
              <a:ext cx="2313197" cy="2467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847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2968-F149-4B15-967E-5D6B4EE9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9545C-89D3-41B5-A561-2166A5C73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algn="just"/>
            <a:r>
              <a:rPr lang="en-US" spc="-10" dirty="0"/>
              <a:t>Credits will be distributed four to </a:t>
            </a:r>
            <a:r>
              <a:rPr lang="en-US" b="1" spc="-10" dirty="0"/>
              <a:t>five</a:t>
            </a:r>
            <a:r>
              <a:rPr lang="en-US" spc="-10" dirty="0"/>
              <a:t> business days after the webinar, through </a:t>
            </a:r>
            <a:r>
              <a:rPr lang="en-US" spc="-10" dirty="0">
                <a:solidFill>
                  <a:srgbClr val="1D3676"/>
                </a:solidFill>
              </a:rPr>
              <a:t>Learning Curve</a:t>
            </a:r>
            <a:r>
              <a:rPr lang="en-US" spc="-10" dirty="0"/>
              <a:t>.</a:t>
            </a:r>
          </a:p>
          <a:p>
            <a:pPr lvl="1" algn="just"/>
            <a:r>
              <a:rPr lang="en-US" spc="-10" dirty="0"/>
              <a:t>PDH’s Credits, AICP Credits Information, and Course Certificates</a:t>
            </a:r>
          </a:p>
          <a:p>
            <a:pPr algn="just"/>
            <a:r>
              <a:rPr lang="en-US" spc="-10" dirty="0"/>
              <a:t>Your participation will be recorded by </a:t>
            </a:r>
            <a:r>
              <a:rPr lang="en-US" spc="-10" dirty="0">
                <a:solidFill>
                  <a:srgbClr val="1D3676"/>
                </a:solidFill>
              </a:rPr>
              <a:t>GoToWebinar</a:t>
            </a:r>
            <a:r>
              <a:rPr lang="en-US" spc="-10" dirty="0"/>
              <a:t>.</a:t>
            </a:r>
          </a:p>
          <a:p>
            <a:pPr lvl="1" algn="just"/>
            <a:r>
              <a:rPr lang="en-US" spc="-10" dirty="0"/>
              <a:t>You will need to attend to the </a:t>
            </a:r>
            <a:r>
              <a:rPr lang="en-US" b="1" spc="-10" dirty="0"/>
              <a:t>entire webinar </a:t>
            </a:r>
            <a:r>
              <a:rPr lang="en-US" spc="-10" dirty="0"/>
              <a:t>with the </a:t>
            </a:r>
            <a:r>
              <a:rPr lang="en-US" b="1" i="1" spc="-10" dirty="0"/>
              <a:t>unique link </a:t>
            </a:r>
            <a:r>
              <a:rPr lang="en-US" spc="-10" dirty="0"/>
              <a:t>provided by GoToWebinar.</a:t>
            </a:r>
          </a:p>
        </p:txBody>
      </p:sp>
      <p:pic>
        <p:nvPicPr>
          <p:cNvPr id="1026" name="Picture 2" descr="Image result for GO TO WEBINAR LOGO">
            <a:extLst>
              <a:ext uri="{FF2B5EF4-FFF2-40B4-BE49-F238E27FC236}">
                <a16:creationId xmlns:a16="http://schemas.microsoft.com/office/drawing/2014/main" id="{DC912D0B-8FB4-4EE3-9229-599C6333E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249" y="5464988"/>
            <a:ext cx="1606845" cy="8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0CC472-BA83-4336-A1EF-F39B12163A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4094" y="5672138"/>
            <a:ext cx="207645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33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59651-E4C4-4825-B2B3-7B599B23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3B061-9B4C-4DB9-961A-8BF96A690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21" y="1825625"/>
            <a:ext cx="834655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800" dirty="0"/>
              <a:t>Survey through GoToWebinar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800" dirty="0"/>
              <a:t>FDOT FBPE Provider Number: 0003533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800" dirty="0"/>
              <a:t>APA Course Web Page </a:t>
            </a:r>
            <a:r>
              <a:rPr lang="en-US" sz="1800" dirty="0">
                <a:hlinkClick r:id="rId4"/>
              </a:rPr>
              <a:t>https://www.planning.org/events/eventsingle/9182414/</a:t>
            </a:r>
            <a:endParaRPr lang="en-US" sz="18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800" dirty="0"/>
              <a:t>APA Course Number: 9182414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800" dirty="0"/>
              <a:t>AICP/PDH Credits Provided: 1.50</a:t>
            </a:r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5E1C1A-8CC2-4728-BB66-3AAE2263B6A9}"/>
              </a:ext>
            </a:extLst>
          </p:cNvPr>
          <p:cNvSpPr txBox="1">
            <a:spLocks/>
          </p:cNvSpPr>
          <p:nvPr/>
        </p:nvSpPr>
        <p:spPr>
          <a:xfrm>
            <a:off x="605596" y="4136173"/>
            <a:ext cx="8307881" cy="2175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2437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6B6C5-DFA7-453B-8702-80BDF713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D1CEA-CF22-403B-8FB4-175AD03BD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Gina.Bonyani@dot.state.fl.us</a:t>
            </a:r>
            <a:endParaRPr lang="en-US" dirty="0"/>
          </a:p>
          <a:p>
            <a:r>
              <a:rPr lang="en-US" dirty="0">
                <a:hlinkClick r:id="rId5"/>
              </a:rPr>
              <a:t>Maria.Overton@dot.state.fl.us</a:t>
            </a:r>
            <a:endParaRPr lang="en-US" dirty="0"/>
          </a:p>
          <a:p>
            <a:r>
              <a:rPr lang="en-US" dirty="0">
                <a:hlinkClick r:id="rId6"/>
              </a:rPr>
              <a:t>Karla.Matos@dot.state.fl.us</a:t>
            </a:r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76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3BCD1-2FE1-4922-96D9-678A3CB1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Material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B9A441-CDFC-499F-9DFA-F562294C7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90692"/>
            <a:ext cx="7886700" cy="4009895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+mj-lt"/>
              </a:rPr>
              <a:t>Webinar materials will be sent via the </a:t>
            </a:r>
            <a:r>
              <a:rPr lang="en-US" sz="2400" b="1" dirty="0">
                <a:solidFill>
                  <a:srgbClr val="1E4183"/>
                </a:solidFill>
                <a:latin typeface="+mj-lt"/>
              </a:rPr>
              <a:t>Learning Curve System</a:t>
            </a:r>
            <a:r>
              <a:rPr lang="en-US" sz="2400" b="1" dirty="0">
                <a:latin typeface="+mj-lt"/>
              </a:rPr>
              <a:t>. </a:t>
            </a:r>
          </a:p>
          <a:p>
            <a:pPr algn="just"/>
            <a:r>
              <a:rPr lang="en-US" sz="2400" dirty="0">
                <a:latin typeface="+mj-lt"/>
              </a:rPr>
              <a:t>Recorded webinars and presentation material will be posted on the Systems Implementation Office website:</a:t>
            </a:r>
          </a:p>
          <a:p>
            <a:pPr lvl="1" algn="just"/>
            <a:r>
              <a:rPr lang="en-US" sz="2200" dirty="0">
                <a:latin typeface="+mj-lt"/>
                <a:hlinkClick r:id="rId6"/>
              </a:rPr>
              <a:t>Training &amp; Webinars</a:t>
            </a:r>
            <a:endParaRPr lang="en-US" sz="2200" dirty="0">
              <a:latin typeface="+mj-lt"/>
            </a:endParaRPr>
          </a:p>
          <a:p>
            <a:pPr lvl="2" algn="just"/>
            <a:r>
              <a:rPr lang="en-US" sz="1800" dirty="0">
                <a:latin typeface="+mj-lt"/>
              </a:rPr>
              <a:t>Access Management</a:t>
            </a:r>
          </a:p>
        </p:txBody>
      </p:sp>
      <p:pic>
        <p:nvPicPr>
          <p:cNvPr id="13" name="Screen Recording 12">
            <a:hlinkClick r:id="" action="ppaction://media"/>
            <a:extLst>
              <a:ext uri="{FF2B5EF4-FFF2-40B4-BE49-F238E27FC236}">
                <a16:creationId xmlns:a16="http://schemas.microsoft.com/office/drawing/2014/main" id="{9263EAE9-9D1C-4436-912C-B2F29B5EE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972" end="930.11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8059" y="3350847"/>
            <a:ext cx="2949433" cy="2684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960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4542C1-27DF-412C-B121-82E5B54C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Poll Questions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6A6A8D2-4165-4FAC-8030-5B04C9358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944" y="2831927"/>
            <a:ext cx="1194145" cy="11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88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4791</TotalTime>
  <Words>1487</Words>
  <Application>Microsoft Office PowerPoint</Application>
  <PresentationFormat>On-screen Show (4:3)</PresentationFormat>
  <Paragraphs>401</Paragraphs>
  <Slides>71</Slides>
  <Notes>71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Arial Black</vt:lpstr>
      <vt:lpstr>Calibri</vt:lpstr>
      <vt:lpstr>Calibri Light</vt:lpstr>
      <vt:lpstr>Franklin Gothic Book</vt:lpstr>
      <vt:lpstr>Franklin Gothic Demi Cond</vt:lpstr>
      <vt:lpstr>Franklin Gothic Medium</vt:lpstr>
      <vt:lpstr>Times New Roman</vt:lpstr>
      <vt:lpstr>Office Theme</vt:lpstr>
      <vt:lpstr>1_Office Theme</vt:lpstr>
      <vt:lpstr>PowerPoint Presentation</vt:lpstr>
      <vt:lpstr>Webinar Staff</vt:lpstr>
      <vt:lpstr>Agenda</vt:lpstr>
      <vt:lpstr>How to Participate Today</vt:lpstr>
      <vt:lpstr>PowerPoint Presentation</vt:lpstr>
      <vt:lpstr>Learning Curve</vt:lpstr>
      <vt:lpstr>Credits Information</vt:lpstr>
      <vt:lpstr>Webinar Material</vt:lpstr>
      <vt:lpstr>Poll Questions</vt:lpstr>
      <vt:lpstr>What organization do you Represent?</vt:lpstr>
      <vt:lpstr>How familiar are you with Access Management?</vt:lpstr>
      <vt:lpstr>Today’s Webinar</vt:lpstr>
      <vt:lpstr>What is Access Management</vt:lpstr>
      <vt:lpstr>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Access Management Important?</vt:lpstr>
      <vt:lpstr>Benefits</vt:lpstr>
      <vt:lpstr>Goals</vt:lpstr>
      <vt:lpstr>PowerPoint Presentation</vt:lpstr>
      <vt:lpstr>PowerPoint Presentation</vt:lpstr>
      <vt:lpstr>Conflict Points</vt:lpstr>
      <vt:lpstr>Less Conflict Points</vt:lpstr>
      <vt:lpstr>RCUT(Restricted Crossing U-Turn)</vt:lpstr>
      <vt:lpstr>Guiding Principles</vt:lpstr>
      <vt:lpstr>PowerPoint Presentation</vt:lpstr>
      <vt:lpstr>Guiding Principles</vt:lpstr>
      <vt:lpstr>PowerPoint Presentation</vt:lpstr>
      <vt:lpstr>PowerPoint Presentation</vt:lpstr>
      <vt:lpstr>Site Circulation</vt:lpstr>
      <vt:lpstr>Site Circulation</vt:lpstr>
      <vt:lpstr>Parking Restrictions</vt:lpstr>
      <vt:lpstr>Highway Safety Manual</vt:lpstr>
      <vt:lpstr>Highway Safety Manual</vt:lpstr>
      <vt:lpstr>Highway Safety Manual</vt:lpstr>
      <vt:lpstr>What are the Access Management Standards?</vt:lpstr>
      <vt:lpstr>Rule 14-97: Table 1</vt:lpstr>
      <vt:lpstr>Rule 14-97: Table 2</vt:lpstr>
      <vt:lpstr>Measuring Spacing</vt:lpstr>
      <vt:lpstr>Right to Access</vt:lpstr>
      <vt:lpstr>FDOT Procedures</vt:lpstr>
      <vt:lpstr>Procedures</vt:lpstr>
      <vt:lpstr>Site B must be reviewed by AMRC</vt:lpstr>
      <vt:lpstr>Procedures</vt:lpstr>
      <vt:lpstr>Procedures</vt:lpstr>
      <vt:lpstr>Procedures</vt:lpstr>
      <vt:lpstr>Procedures</vt:lpstr>
      <vt:lpstr>Design criteria and Rules</vt:lpstr>
      <vt:lpstr>Access Management and Site Design</vt:lpstr>
      <vt:lpstr>Inter-Parcel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Illustrations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Guides Being Combined</vt:lpstr>
      <vt:lpstr>Resources</vt:lpstr>
      <vt:lpstr>PowerPoint Presentation</vt:lpstr>
      <vt:lpstr>Course Details</vt:lpstr>
      <vt:lpstr>Contact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Matos, Karla</cp:lastModifiedBy>
  <cp:revision>248</cp:revision>
  <cp:lastPrinted>2019-08-27T15:09:39Z</cp:lastPrinted>
  <dcterms:created xsi:type="dcterms:W3CDTF">2018-06-11T16:49:36Z</dcterms:created>
  <dcterms:modified xsi:type="dcterms:W3CDTF">2019-08-30T19:14:03Z</dcterms:modified>
</cp:coreProperties>
</file>