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32"/>
  </p:notesMasterIdLst>
  <p:handoutMasterIdLst>
    <p:handoutMasterId r:id="rId133"/>
  </p:handoutMasterIdLst>
  <p:sldIdLst>
    <p:sldId id="392" r:id="rId2"/>
    <p:sldId id="748" r:id="rId3"/>
    <p:sldId id="962" r:id="rId4"/>
    <p:sldId id="742" r:id="rId5"/>
    <p:sldId id="1125" r:id="rId6"/>
    <p:sldId id="721" r:id="rId7"/>
    <p:sldId id="753" r:id="rId8"/>
    <p:sldId id="714" r:id="rId9"/>
    <p:sldId id="717" r:id="rId10"/>
    <p:sldId id="716" r:id="rId11"/>
    <p:sldId id="752" r:id="rId12"/>
    <p:sldId id="754" r:id="rId13"/>
    <p:sldId id="750" r:id="rId14"/>
    <p:sldId id="1113" r:id="rId15"/>
    <p:sldId id="755" r:id="rId16"/>
    <p:sldId id="966" r:id="rId17"/>
    <p:sldId id="1097" r:id="rId18"/>
    <p:sldId id="1141" r:id="rId19"/>
    <p:sldId id="757" r:id="rId20"/>
    <p:sldId id="759" r:id="rId21"/>
    <p:sldId id="1135" r:id="rId22"/>
    <p:sldId id="1142" r:id="rId23"/>
    <p:sldId id="760" r:id="rId24"/>
    <p:sldId id="771" r:id="rId25"/>
    <p:sldId id="767" r:id="rId26"/>
    <p:sldId id="1143" r:id="rId27"/>
    <p:sldId id="765" r:id="rId28"/>
    <p:sldId id="774" r:id="rId29"/>
    <p:sldId id="772" r:id="rId30"/>
    <p:sldId id="825" r:id="rId31"/>
    <p:sldId id="826" r:id="rId32"/>
    <p:sldId id="1136" r:id="rId33"/>
    <p:sldId id="827" r:id="rId34"/>
    <p:sldId id="828" r:id="rId35"/>
    <p:sldId id="829" r:id="rId36"/>
    <p:sldId id="1144" r:id="rId37"/>
    <p:sldId id="775" r:id="rId38"/>
    <p:sldId id="1138" r:id="rId39"/>
    <p:sldId id="769" r:id="rId40"/>
    <p:sldId id="770" r:id="rId41"/>
    <p:sldId id="1145" r:id="rId42"/>
    <p:sldId id="964" r:id="rId43"/>
    <p:sldId id="756" r:id="rId44"/>
    <p:sldId id="776" r:id="rId45"/>
    <p:sldId id="777" r:id="rId46"/>
    <p:sldId id="778" r:id="rId47"/>
    <p:sldId id="807" r:id="rId48"/>
    <p:sldId id="967" r:id="rId49"/>
    <p:sldId id="1146" r:id="rId50"/>
    <p:sldId id="1150" r:id="rId51"/>
    <p:sldId id="969" r:id="rId52"/>
    <p:sldId id="1131" r:id="rId53"/>
    <p:sldId id="971" r:id="rId54"/>
    <p:sldId id="972" r:id="rId55"/>
    <p:sldId id="973" r:id="rId56"/>
    <p:sldId id="974" r:id="rId57"/>
    <p:sldId id="977" r:id="rId58"/>
    <p:sldId id="978" r:id="rId59"/>
    <p:sldId id="1140" r:id="rId60"/>
    <p:sldId id="980" r:id="rId61"/>
    <p:sldId id="981" r:id="rId62"/>
    <p:sldId id="983" r:id="rId63"/>
    <p:sldId id="982" r:id="rId64"/>
    <p:sldId id="986" r:id="rId65"/>
    <p:sldId id="987" r:id="rId66"/>
    <p:sldId id="988" r:id="rId67"/>
    <p:sldId id="992" r:id="rId68"/>
    <p:sldId id="809" r:id="rId69"/>
    <p:sldId id="1036" r:id="rId70"/>
    <p:sldId id="1147" r:id="rId71"/>
    <p:sldId id="1099" r:id="rId72"/>
    <p:sldId id="1038" r:id="rId73"/>
    <p:sldId id="1039" r:id="rId74"/>
    <p:sldId id="1139" r:id="rId75"/>
    <p:sldId id="1041" r:id="rId76"/>
    <p:sldId id="1042" r:id="rId77"/>
    <p:sldId id="1043" r:id="rId78"/>
    <p:sldId id="1100" r:id="rId79"/>
    <p:sldId id="1101" r:id="rId80"/>
    <p:sldId id="1045" r:id="rId81"/>
    <p:sldId id="1046" r:id="rId82"/>
    <p:sldId id="1047" r:id="rId83"/>
    <p:sldId id="1102" r:id="rId84"/>
    <p:sldId id="1103" r:id="rId85"/>
    <p:sldId id="1049" r:id="rId86"/>
    <p:sldId id="1050" r:id="rId87"/>
    <p:sldId id="1052" r:id="rId88"/>
    <p:sldId id="1053" r:id="rId89"/>
    <p:sldId id="1055" r:id="rId90"/>
    <p:sldId id="1117" r:id="rId91"/>
    <p:sldId id="1118" r:id="rId92"/>
    <p:sldId id="1119" r:id="rId93"/>
    <p:sldId id="1120" r:id="rId94"/>
    <p:sldId id="1121" r:id="rId95"/>
    <p:sldId id="1122" r:id="rId96"/>
    <p:sldId id="1123" r:id="rId97"/>
    <p:sldId id="1056" r:id="rId98"/>
    <p:sldId id="1065" r:id="rId99"/>
    <p:sldId id="1057" r:id="rId100"/>
    <p:sldId id="810" r:id="rId101"/>
    <p:sldId id="1075" r:id="rId102"/>
    <p:sldId id="1148" r:id="rId103"/>
    <p:sldId id="1104" r:id="rId104"/>
    <p:sldId id="1105" r:id="rId105"/>
    <p:sldId id="1106" r:id="rId106"/>
    <p:sldId id="1076" r:id="rId107"/>
    <p:sldId id="1067" r:id="rId108"/>
    <p:sldId id="1078" r:id="rId109"/>
    <p:sldId id="1079" r:id="rId110"/>
    <p:sldId id="1068" r:id="rId111"/>
    <p:sldId id="1107" r:id="rId112"/>
    <p:sldId id="1151" r:id="rId113"/>
    <p:sldId id="1069" r:id="rId114"/>
    <p:sldId id="1081" r:id="rId115"/>
    <p:sldId id="1070" r:id="rId116"/>
    <p:sldId id="1092" r:id="rId117"/>
    <p:sldId id="1109" r:id="rId118"/>
    <p:sldId id="1093" r:id="rId119"/>
    <p:sldId id="1110" r:id="rId120"/>
    <p:sldId id="1111" r:id="rId121"/>
    <p:sldId id="1083" r:id="rId122"/>
    <p:sldId id="1152" r:id="rId123"/>
    <p:sldId id="1072" r:id="rId124"/>
    <p:sldId id="1084" r:id="rId125"/>
    <p:sldId id="1073" r:id="rId126"/>
    <p:sldId id="1091" r:id="rId127"/>
    <p:sldId id="1155" r:id="rId128"/>
    <p:sldId id="1074" r:id="rId129"/>
    <p:sldId id="963" r:id="rId130"/>
    <p:sldId id="388" r:id="rId1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288" userDrawn="1">
          <p15:clr>
            <a:srgbClr val="A4A3A4"/>
          </p15:clr>
        </p15:guide>
        <p15:guide id="4" orient="horz" pos="2952" userDrawn="1">
          <p15:clr>
            <a:srgbClr val="A4A3A4"/>
          </p15:clr>
        </p15:guide>
        <p15:guide id="5" orient="horz" pos="24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ung, Andrew" initials="YA" lastIdx="1" clrIdx="0">
    <p:extLst>
      <p:ext uri="{19B8F6BF-5375-455C-9EA6-DF929625EA0E}">
        <p15:presenceInfo xmlns:p15="http://schemas.microsoft.com/office/powerpoint/2012/main" userId="S-1-5-21-978016076-702945558-1050887974-397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366CC"/>
    <a:srgbClr val="9BCE7E"/>
    <a:srgbClr val="F8696B"/>
    <a:srgbClr val="D9D9D9"/>
    <a:srgbClr val="FECC7E"/>
    <a:srgbClr val="FCAE79"/>
    <a:srgbClr val="FCB37A"/>
    <a:srgbClr val="DFE282"/>
    <a:srgbClr val="64BE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6318" autoAdjust="0"/>
  </p:normalViewPr>
  <p:slideViewPr>
    <p:cSldViewPr snapToGrid="0">
      <p:cViewPr varScale="1">
        <p:scale>
          <a:sx n="126" d="100"/>
          <a:sy n="126" d="100"/>
        </p:scale>
        <p:origin x="1512" y="114"/>
      </p:cViewPr>
      <p:guideLst>
        <p:guide orient="horz" pos="2160"/>
        <p:guide pos="2880"/>
        <p:guide pos="288"/>
        <p:guide orient="horz" pos="2952"/>
        <p:guide orient="horz" pos="2496"/>
      </p:guideLst>
    </p:cSldViewPr>
  </p:slideViewPr>
  <p:notesTextViewPr>
    <p:cViewPr>
      <p:scale>
        <a:sx n="3" d="2"/>
        <a:sy n="3" d="2"/>
      </p:scale>
      <p:origin x="0" y="0"/>
    </p:cViewPr>
  </p:notesTextViewPr>
  <p:sorterViewPr>
    <p:cViewPr varScale="1">
      <p:scale>
        <a:sx n="100" d="100"/>
        <a:sy n="100" d="100"/>
      </p:scale>
      <p:origin x="0" y="-3966"/>
    </p:cViewPr>
  </p:sorterViewPr>
  <p:notesViewPr>
    <p:cSldViewPr snapToGrid="0">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ommentAuthors" Target="commentAuthors.xml"/><Relationship Id="rId13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oleObject" Target="file:///\\hanson.dom\dfs\idrive\16jobs\16H0030\Admin\Interchanges\Safety\Safety%20Procedure%20Presentation%20and%20Worksheets\Ex4.Crash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anson.dom\dfs\idrive\16jobs\16H0030\Admin\Interchanges\Safety\Safety%20Procedure%20Presentation%20and%20Worksheets\Ex4.Crash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anson.dom\dfs\idrive\16jobs\16H0030\Admin\Interchanges\Safety\Safety%20Procedure%20Presentation%20and%20Worksheets\Ex4.Crash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Crash Type Frequency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FF-4E7A-B424-6EE91BB83B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FF-4E7A-B424-6EE91BB83B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FF-4E7A-B424-6EE91BB83B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FF-4E7A-B424-6EE91BB83B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9FF-4E7A-B424-6EE91BB83BF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9FF-4E7A-B424-6EE91BB83BF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9FF-4E7A-B424-6EE91BB83BF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9FF-4E7A-B424-6EE91BB83BF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9FF-4E7A-B424-6EE91BB83BF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9FF-4E7A-B424-6EE91BB83BF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9FF-4E7A-B424-6EE91BB83BF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D9FF-4E7A-B424-6EE91BB83BF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D9FF-4E7A-B424-6EE91BB83BF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D9FF-4E7A-B424-6EE91BB83BF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D9FF-4E7A-B424-6EE91BB83BF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D9FF-4E7A-B424-6EE91BB83BF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D9FF-4E7A-B424-6EE91BB83BF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D9FF-4E7A-B424-6EE91BB83BF2}"/>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D9FF-4E7A-B424-6EE91BB83BF2}"/>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D9FF-4E7A-B424-6EE91BB83BF2}"/>
              </c:ext>
            </c:extLst>
          </c:dPt>
          <c:cat>
            <c:strRef>
              <c:f>Sheet1!$C$2:$V$2</c:f>
              <c:strCache>
                <c:ptCount val="20"/>
                <c:pt idx="0">
                  <c:v>Occupant Fell From Vehicle</c:v>
                </c:pt>
                <c:pt idx="1">
                  <c:v>Rear End</c:v>
                </c:pt>
                <c:pt idx="2">
                  <c:v>Sideswipe</c:v>
                </c:pt>
                <c:pt idx="3">
                  <c:v>Angle</c:v>
                </c:pt>
                <c:pt idx="4">
                  <c:v>Cargo</c:v>
                </c:pt>
                <c:pt idx="5">
                  <c:v>Head On</c:v>
                </c:pt>
                <c:pt idx="6">
                  <c:v>Fire</c:v>
                </c:pt>
                <c:pt idx="7">
                  <c:v>Guardrail</c:v>
                </c:pt>
                <c:pt idx="8">
                  <c:v>Concrete Barrier</c:v>
                </c:pt>
                <c:pt idx="9">
                  <c:v>Median Crossover</c:v>
                </c:pt>
                <c:pt idx="10">
                  <c:v>Overturned</c:v>
                </c:pt>
                <c:pt idx="11">
                  <c:v>Tree</c:v>
                </c:pt>
                <c:pt idx="12">
                  <c:v>Moveable Object</c:v>
                </c:pt>
                <c:pt idx="13">
                  <c:v>Motor Vehicle</c:v>
                </c:pt>
                <c:pt idx="14">
                  <c:v>Sign</c:v>
                </c:pt>
                <c:pt idx="15">
                  <c:v>Parked Car</c:v>
                </c:pt>
                <c:pt idx="16">
                  <c:v>Ditch</c:v>
                </c:pt>
                <c:pt idx="17">
                  <c:v>All Other</c:v>
                </c:pt>
                <c:pt idx="18">
                  <c:v>Unknown</c:v>
                </c:pt>
                <c:pt idx="19">
                  <c:v>None</c:v>
                </c:pt>
              </c:strCache>
            </c:strRef>
          </c:cat>
          <c:val>
            <c:numRef>
              <c:f>Sheet1!$C$24:$V$24</c:f>
              <c:numCache>
                <c:formatCode>General</c:formatCode>
                <c:ptCount val="20"/>
                <c:pt idx="0">
                  <c:v>1</c:v>
                </c:pt>
                <c:pt idx="1">
                  <c:v>173</c:v>
                </c:pt>
                <c:pt idx="2">
                  <c:v>23</c:v>
                </c:pt>
                <c:pt idx="3">
                  <c:v>22</c:v>
                </c:pt>
                <c:pt idx="4">
                  <c:v>3</c:v>
                </c:pt>
                <c:pt idx="5">
                  <c:v>3</c:v>
                </c:pt>
                <c:pt idx="6">
                  <c:v>0</c:v>
                </c:pt>
                <c:pt idx="7">
                  <c:v>21</c:v>
                </c:pt>
                <c:pt idx="8">
                  <c:v>2</c:v>
                </c:pt>
                <c:pt idx="9">
                  <c:v>1</c:v>
                </c:pt>
                <c:pt idx="10">
                  <c:v>8</c:v>
                </c:pt>
                <c:pt idx="11">
                  <c:v>3</c:v>
                </c:pt>
                <c:pt idx="12">
                  <c:v>7</c:v>
                </c:pt>
                <c:pt idx="13">
                  <c:v>6</c:v>
                </c:pt>
                <c:pt idx="14">
                  <c:v>1</c:v>
                </c:pt>
                <c:pt idx="15">
                  <c:v>2</c:v>
                </c:pt>
                <c:pt idx="16">
                  <c:v>2</c:v>
                </c:pt>
                <c:pt idx="17">
                  <c:v>15</c:v>
                </c:pt>
                <c:pt idx="18">
                  <c:v>8</c:v>
                </c:pt>
                <c:pt idx="19">
                  <c:v>3</c:v>
                </c:pt>
              </c:numCache>
            </c:numRef>
          </c:val>
          <c:extLst>
            <c:ext xmlns:c16="http://schemas.microsoft.com/office/drawing/2014/chart" uri="{C3380CC4-5D6E-409C-BE32-E72D297353CC}">
              <c16:uniqueId val="{00000028-D9FF-4E7A-B424-6EE91BB83BF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Crash Frequency By Location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Sheet1!$A$3:$A$23</c:f>
              <c:strCache>
                <c:ptCount val="19"/>
                <c:pt idx="0">
                  <c:v>NB Diverge to EB MLK</c:v>
                </c:pt>
                <c:pt idx="3">
                  <c:v>NB Diverge to WB MLK</c:v>
                </c:pt>
                <c:pt idx="6">
                  <c:v>SB Merge</c:v>
                </c:pt>
                <c:pt idx="9">
                  <c:v>NB MLK to I-4 Weave</c:v>
                </c:pt>
                <c:pt idx="12">
                  <c:v>SB MLK to I-4 Weave</c:v>
                </c:pt>
                <c:pt idx="15">
                  <c:v>NB Ramp Terminal</c:v>
                </c:pt>
                <c:pt idx="18">
                  <c:v>SB Ramp Terminal</c:v>
                </c:pt>
              </c:strCache>
            </c:strRef>
          </c:cat>
          <c:val>
            <c:numRef>
              <c:f>Sheet1!$Z$3:$Z$23</c:f>
              <c:numCache>
                <c:formatCode>General</c:formatCode>
                <c:ptCount val="21"/>
                <c:pt idx="0">
                  <c:v>7</c:v>
                </c:pt>
                <c:pt idx="3">
                  <c:v>12.6</c:v>
                </c:pt>
                <c:pt idx="6">
                  <c:v>6.2</c:v>
                </c:pt>
                <c:pt idx="9">
                  <c:v>21.2</c:v>
                </c:pt>
                <c:pt idx="12">
                  <c:v>11</c:v>
                </c:pt>
                <c:pt idx="15">
                  <c:v>1.4</c:v>
                </c:pt>
                <c:pt idx="18">
                  <c:v>1.2</c:v>
                </c:pt>
              </c:numCache>
            </c:numRef>
          </c:val>
          <c:extLst>
            <c:ext xmlns:c16="http://schemas.microsoft.com/office/drawing/2014/chart" uri="{C3380CC4-5D6E-409C-BE32-E72D297353CC}">
              <c16:uniqueId val="{00000000-3BDB-405F-B789-ED6E7870EC43}"/>
            </c:ext>
          </c:extLst>
        </c:ser>
        <c:dLbls>
          <c:showLegendKey val="0"/>
          <c:showVal val="0"/>
          <c:showCatName val="0"/>
          <c:showSerName val="0"/>
          <c:showPercent val="0"/>
          <c:showBubbleSize val="0"/>
        </c:dLbls>
        <c:gapWidth val="219"/>
        <c:overlap val="-27"/>
        <c:axId val="156639048"/>
        <c:axId val="156640616"/>
      </c:barChart>
      <c:catAx>
        <c:axId val="15663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40616"/>
        <c:crosses val="autoZero"/>
        <c:auto val="1"/>
        <c:lblAlgn val="ctr"/>
        <c:lblOffset val="100"/>
        <c:noMultiLvlLbl val="0"/>
      </c:catAx>
      <c:valAx>
        <c:axId val="156640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39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Crash Rate By Location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Sheet1!$A$3:$A$23</c:f>
              <c:strCache>
                <c:ptCount val="19"/>
                <c:pt idx="0">
                  <c:v>NB Diverge to EB MLK</c:v>
                </c:pt>
                <c:pt idx="3">
                  <c:v>NB Diverge to WB MLK</c:v>
                </c:pt>
                <c:pt idx="6">
                  <c:v>SB Merge</c:v>
                </c:pt>
                <c:pt idx="9">
                  <c:v>NB MLK to I-4 Weave</c:v>
                </c:pt>
                <c:pt idx="12">
                  <c:v>SB MLK to I-4 Weave</c:v>
                </c:pt>
                <c:pt idx="15">
                  <c:v>NB Ramp Terminal</c:v>
                </c:pt>
                <c:pt idx="18">
                  <c:v>SB Ramp Terminal</c:v>
                </c:pt>
              </c:strCache>
            </c:strRef>
          </c:cat>
          <c:val>
            <c:numRef>
              <c:f>Sheet1!$AA$3:$AA$23</c:f>
              <c:numCache>
                <c:formatCode>General</c:formatCode>
                <c:ptCount val="21"/>
                <c:pt idx="0" formatCode="0.00">
                  <c:v>0.96784013354936915</c:v>
                </c:pt>
                <c:pt idx="3" formatCode="0.00">
                  <c:v>1.8452897307080225</c:v>
                </c:pt>
                <c:pt idx="6" formatCode="0.00">
                  <c:v>0.85722983257229834</c:v>
                </c:pt>
                <c:pt idx="9" formatCode="0.00">
                  <c:v>1.4148741527231361</c:v>
                </c:pt>
                <c:pt idx="12" formatCode="0.00">
                  <c:v>0.73413281509219319</c:v>
                </c:pt>
                <c:pt idx="15" formatCode="0.00">
                  <c:v>7.9992000799920013E-2</c:v>
                </c:pt>
                <c:pt idx="18" formatCode="0.00">
                  <c:v>7.1393512114586583E-2</c:v>
                </c:pt>
              </c:numCache>
            </c:numRef>
          </c:val>
          <c:extLst>
            <c:ext xmlns:c16="http://schemas.microsoft.com/office/drawing/2014/chart" uri="{C3380CC4-5D6E-409C-BE32-E72D297353CC}">
              <c16:uniqueId val="{00000000-303D-4014-AA45-A83A627A27E8}"/>
            </c:ext>
          </c:extLst>
        </c:ser>
        <c:dLbls>
          <c:showLegendKey val="0"/>
          <c:showVal val="0"/>
          <c:showCatName val="0"/>
          <c:showSerName val="0"/>
          <c:showPercent val="0"/>
          <c:showBubbleSize val="0"/>
        </c:dLbls>
        <c:gapWidth val="219"/>
        <c:overlap val="-27"/>
        <c:axId val="156641400"/>
        <c:axId val="156030336"/>
      </c:barChart>
      <c:catAx>
        <c:axId val="15664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030336"/>
        <c:crosses val="autoZero"/>
        <c:auto val="1"/>
        <c:lblAlgn val="ctr"/>
        <c:lblOffset val="100"/>
        <c:noMultiLvlLbl val="0"/>
      </c:catAx>
      <c:valAx>
        <c:axId val="1560303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41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Crash Frequency by Location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Sheet1!$I$4</c:f>
              <c:strCache>
                <c:ptCount val="1"/>
                <c:pt idx="0">
                  <c:v>Crash Frequency</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Sheet1!$B$5:$B$9</c:f>
              <c:strCache>
                <c:ptCount val="5"/>
                <c:pt idx="0">
                  <c:v>I-75 S of CR 470</c:v>
                </c:pt>
                <c:pt idx="1">
                  <c:v>I-75 at CR 470</c:v>
                </c:pt>
                <c:pt idx="2">
                  <c:v>I-75 from CR 470 to SR 44</c:v>
                </c:pt>
                <c:pt idx="3">
                  <c:v>I-75 at SR 44</c:v>
                </c:pt>
                <c:pt idx="4">
                  <c:v>I-75 N of SR 44</c:v>
                </c:pt>
              </c:strCache>
            </c:strRef>
          </c:cat>
          <c:val>
            <c:numRef>
              <c:f>Sheet1!$I$5:$I$9</c:f>
              <c:numCache>
                <c:formatCode>0.00</c:formatCode>
                <c:ptCount val="5"/>
                <c:pt idx="0">
                  <c:v>12.333333333333334</c:v>
                </c:pt>
                <c:pt idx="1">
                  <c:v>6.666666666666667</c:v>
                </c:pt>
                <c:pt idx="2">
                  <c:v>66.333333333333329</c:v>
                </c:pt>
                <c:pt idx="3">
                  <c:v>17.333333333333332</c:v>
                </c:pt>
                <c:pt idx="4">
                  <c:v>7.333333333333333</c:v>
                </c:pt>
              </c:numCache>
            </c:numRef>
          </c:val>
          <c:extLst>
            <c:ext xmlns:c16="http://schemas.microsoft.com/office/drawing/2014/chart" uri="{C3380CC4-5D6E-409C-BE32-E72D297353CC}">
              <c16:uniqueId val="{00000000-442A-4B42-8FF4-19E506A52F34}"/>
            </c:ext>
          </c:extLst>
        </c:ser>
        <c:dLbls>
          <c:showLegendKey val="0"/>
          <c:showVal val="0"/>
          <c:showCatName val="0"/>
          <c:showSerName val="0"/>
          <c:showPercent val="0"/>
          <c:showBubbleSize val="0"/>
        </c:dLbls>
        <c:gapWidth val="75"/>
        <c:overlap val="-25"/>
        <c:axId val="618442880"/>
        <c:axId val="618448368"/>
      </c:barChart>
      <c:lineChart>
        <c:grouping val="standard"/>
        <c:varyColors val="0"/>
        <c:ser>
          <c:idx val="1"/>
          <c:order val="1"/>
          <c:tx>
            <c:strRef>
              <c:f>Sheet1!$H$4</c:f>
              <c:strCache>
                <c:ptCount val="1"/>
                <c:pt idx="0">
                  <c:v>Miles of Crash Data</c:v>
                </c:pt>
              </c:strCache>
            </c:strRef>
          </c:tx>
          <c:spPr>
            <a:ln w="31750" cap="rnd">
              <a:solidFill>
                <a:schemeClr val="accent2"/>
              </a:solidFill>
              <a:round/>
            </a:ln>
            <a:effectLst>
              <a:outerShdw blurRad="40000" dist="23000" dir="5400000" rotWithShape="0">
                <a:srgbClr val="000000">
                  <a:alpha val="35000"/>
                </a:srgbClr>
              </a:outerShdw>
            </a:effectLst>
          </c:spPr>
          <c:marker>
            <c:symbol val="none"/>
          </c:marker>
          <c:val>
            <c:numRef>
              <c:f>Sheet1!$H$5:$H$9</c:f>
              <c:numCache>
                <c:formatCode>General</c:formatCode>
                <c:ptCount val="5"/>
                <c:pt idx="0">
                  <c:v>1</c:v>
                </c:pt>
                <c:pt idx="1">
                  <c:v>0.6</c:v>
                </c:pt>
                <c:pt idx="2">
                  <c:v>9</c:v>
                </c:pt>
                <c:pt idx="3">
                  <c:v>0.6</c:v>
                </c:pt>
                <c:pt idx="4">
                  <c:v>1</c:v>
                </c:pt>
              </c:numCache>
            </c:numRef>
          </c:val>
          <c:smooth val="0"/>
          <c:extLst>
            <c:ext xmlns:c16="http://schemas.microsoft.com/office/drawing/2014/chart" uri="{C3380CC4-5D6E-409C-BE32-E72D297353CC}">
              <c16:uniqueId val="{00000001-442A-4B42-8FF4-19E506A52F34}"/>
            </c:ext>
          </c:extLst>
        </c:ser>
        <c:dLbls>
          <c:showLegendKey val="0"/>
          <c:showVal val="0"/>
          <c:showCatName val="0"/>
          <c:showSerName val="0"/>
          <c:showPercent val="0"/>
          <c:showBubbleSize val="0"/>
        </c:dLbls>
        <c:marker val="1"/>
        <c:smooth val="0"/>
        <c:axId val="618444840"/>
        <c:axId val="618446016"/>
      </c:lineChart>
      <c:catAx>
        <c:axId val="6184428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18448368"/>
        <c:crosses val="autoZero"/>
        <c:auto val="1"/>
        <c:lblAlgn val="ctr"/>
        <c:lblOffset val="100"/>
        <c:noMultiLvlLbl val="0"/>
      </c:catAx>
      <c:valAx>
        <c:axId val="618448368"/>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18442880"/>
        <c:crosses val="autoZero"/>
        <c:crossBetween val="between"/>
      </c:valAx>
      <c:valAx>
        <c:axId val="618446016"/>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18444840"/>
        <c:crosses val="max"/>
        <c:crossBetween val="between"/>
      </c:valAx>
      <c:catAx>
        <c:axId val="618444840"/>
        <c:scaling>
          <c:orientation val="minMax"/>
        </c:scaling>
        <c:delete val="1"/>
        <c:axPos val="b"/>
        <c:majorTickMark val="none"/>
        <c:minorTickMark val="none"/>
        <c:tickLblPos val="nextTo"/>
        <c:crossAx val="6184460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806ABB3-221D-4810-9A4B-83AD07118118}" type="datetimeFigureOut">
              <a:rPr lang="en-US" smtClean="0"/>
              <a:t>3/9/2018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CD391-33B9-414A-9715-62FCEA10C03C}" type="slidenum">
              <a:rPr lang="en-US" smtClean="0"/>
              <a:t>‹#›</a:t>
            </a:fld>
            <a:endParaRPr lang="en-US" dirty="0"/>
          </a:p>
        </p:txBody>
      </p:sp>
    </p:spTree>
    <p:extLst>
      <p:ext uri="{BB962C8B-B14F-4D97-AF65-F5344CB8AC3E}">
        <p14:creationId xmlns:p14="http://schemas.microsoft.com/office/powerpoint/2010/main" val="346905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5755D2-616F-4872-9075-7A344E36F906}" type="datetimeFigureOut">
              <a:rPr lang="en-US" smtClean="0"/>
              <a:t>3/9/2018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C772E7-C96D-48E7-B3D6-F27E0FB61352}" type="slidenum">
              <a:rPr lang="en-US" smtClean="0"/>
              <a:t>‹#›</a:t>
            </a:fld>
            <a:endParaRPr lang="en-US" dirty="0"/>
          </a:p>
        </p:txBody>
      </p:sp>
    </p:spTree>
    <p:extLst>
      <p:ext uri="{BB962C8B-B14F-4D97-AF65-F5344CB8AC3E}">
        <p14:creationId xmlns:p14="http://schemas.microsoft.com/office/powerpoint/2010/main" val="236305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FE345-2572-D641-8A78-8068955EF249}"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5985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t>2</a:t>
            </a:fld>
            <a:endParaRPr lang="en-US" dirty="0"/>
          </a:p>
        </p:txBody>
      </p:sp>
    </p:spTree>
    <p:extLst>
      <p:ext uri="{BB962C8B-B14F-4D97-AF65-F5344CB8AC3E}">
        <p14:creationId xmlns:p14="http://schemas.microsoft.com/office/powerpoint/2010/main" val="201296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t>3</a:t>
            </a:fld>
            <a:endParaRPr lang="en-US" dirty="0"/>
          </a:p>
        </p:txBody>
      </p:sp>
    </p:spTree>
    <p:extLst>
      <p:ext uri="{BB962C8B-B14F-4D97-AF65-F5344CB8AC3E}">
        <p14:creationId xmlns:p14="http://schemas.microsoft.com/office/powerpoint/2010/main" val="1453904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t>4</a:t>
            </a:fld>
            <a:endParaRPr lang="en-US" dirty="0"/>
          </a:p>
        </p:txBody>
      </p:sp>
    </p:spTree>
    <p:extLst>
      <p:ext uri="{BB962C8B-B14F-4D97-AF65-F5344CB8AC3E}">
        <p14:creationId xmlns:p14="http://schemas.microsoft.com/office/powerpoint/2010/main" val="79582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t>5</a:t>
            </a:fld>
            <a:endParaRPr lang="en-US" dirty="0"/>
          </a:p>
        </p:txBody>
      </p:sp>
    </p:spTree>
    <p:extLst>
      <p:ext uri="{BB962C8B-B14F-4D97-AF65-F5344CB8AC3E}">
        <p14:creationId xmlns:p14="http://schemas.microsoft.com/office/powerpoint/2010/main" val="72340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t>27</a:t>
            </a:fld>
            <a:endParaRPr lang="en-US" dirty="0"/>
          </a:p>
        </p:txBody>
      </p:sp>
    </p:spTree>
    <p:extLst>
      <p:ext uri="{BB962C8B-B14F-4D97-AF65-F5344CB8AC3E}">
        <p14:creationId xmlns:p14="http://schemas.microsoft.com/office/powerpoint/2010/main" val="210527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359342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C772E7-C96D-48E7-B3D6-F27E0FB61352}"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318004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43B76"/>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Slide Number Placeholder 5"/>
          <p:cNvSpPr>
            <a:spLocks noGrp="1"/>
          </p:cNvSpPr>
          <p:nvPr>
            <p:ph type="sldNum" sz="quarter" idx="4"/>
          </p:nvPr>
        </p:nvSpPr>
        <p:spPr>
          <a:xfrm>
            <a:off x="8688850" y="6366860"/>
            <a:ext cx="456092" cy="365125"/>
          </a:xfrm>
          <a:prstGeom prst="rect">
            <a:avLst/>
          </a:prstGeom>
        </p:spPr>
        <p:txBody>
          <a:bodyPr/>
          <a:lstStyle>
            <a:lvl1pPr>
              <a:defRPr sz="1400" b="1"/>
            </a:lvl1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397447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6" name="Footer Placeholder 5"/>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10"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221475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6" name="Footer Placeholder 5"/>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10"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3762813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383508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1931439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cxnSp>
        <p:nvCxnSpPr>
          <p:cNvPr id="11" name="Straight Connector 10"/>
          <p:cNvCxnSpPr/>
          <p:nvPr/>
        </p:nvCxnSpPr>
        <p:spPr>
          <a:xfrm>
            <a:off x="9144001" y="0"/>
            <a:ext cx="0" cy="5303838"/>
          </a:xfrm>
          <a:prstGeom prst="line">
            <a:avLst/>
          </a:prstGeom>
          <a:ln w="127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9" name="Title Placeholder 1"/>
          <p:cNvSpPr>
            <a:spLocks noGrp="1"/>
          </p:cNvSpPr>
          <p:nvPr>
            <p:ph type="title"/>
          </p:nvPr>
        </p:nvSpPr>
        <p:spPr>
          <a:xfrm>
            <a:off x="442006" y="238354"/>
            <a:ext cx="7786914" cy="516391"/>
          </a:xfrm>
          <a:prstGeom prst="rect">
            <a:avLst/>
          </a:prstGeom>
        </p:spPr>
        <p:txBody>
          <a:bodyPr vert="horz" lIns="91440" tIns="45720" rIns="91440" bIns="45720" rtlCol="0" anchor="ctr">
            <a:noAutofit/>
          </a:bodyPr>
          <a:lstStyle/>
          <a:p>
            <a:r>
              <a:rPr lang="en-US" dirty="0"/>
              <a:t>Click to edit Master title style</a:t>
            </a:r>
          </a:p>
        </p:txBody>
      </p:sp>
      <p:pic>
        <p:nvPicPr>
          <p:cNvPr id="14" name="Picture 13"/>
          <p:cNvPicPr/>
          <p:nvPr userDrawn="1"/>
        </p:nvPicPr>
        <p:blipFill>
          <a:blip r:embed="rId2" cstate="print">
            <a:extLst>
              <a:ext uri="{28A0092B-C50C-407E-A947-70E740481C1C}">
                <a14:useLocalDpi xmlns:a14="http://schemas.microsoft.com/office/drawing/2010/main" val="0"/>
              </a:ext>
            </a:extLst>
          </a:blip>
          <a:stretch>
            <a:fillRect/>
          </a:stretch>
        </p:blipFill>
        <p:spPr>
          <a:xfrm>
            <a:off x="7898584" y="6333816"/>
            <a:ext cx="805634" cy="391866"/>
          </a:xfrm>
          <a:prstGeom prst="rect">
            <a:avLst/>
          </a:prstGeom>
        </p:spPr>
      </p:pic>
      <p:sp>
        <p:nvSpPr>
          <p:cNvPr id="3" name="Rectangle 2"/>
          <p:cNvSpPr/>
          <p:nvPr userDrawn="1"/>
        </p:nvSpPr>
        <p:spPr>
          <a:xfrm>
            <a:off x="442007" y="6342443"/>
            <a:ext cx="2344326" cy="317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8688850" y="6366860"/>
            <a:ext cx="456092" cy="365125"/>
          </a:xfrm>
          <a:prstGeom prst="rect">
            <a:avLst/>
          </a:prstGeom>
        </p:spPr>
        <p:txBody>
          <a:bodyPr/>
          <a:lstStyle>
            <a:lvl1pPr>
              <a:defRPr sz="1400" b="1"/>
            </a:lvl1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258474429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85750" indent="-285750">
              <a:defRPr/>
            </a:lvl1pPr>
            <a:lvl2pPr marL="682625" indent="-285750">
              <a:defRPr/>
            </a:lvl2pPr>
            <a:lvl3pPr marL="969963" indent="-231775">
              <a:tabLst/>
              <a:defRPr/>
            </a:lvl3pPr>
            <a:lvl4pPr marL="1311275" indent="-220663">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reeform 4"/>
          <p:cNvSpPr/>
          <p:nvPr userDrawn="1"/>
        </p:nvSpPr>
        <p:spPr>
          <a:xfrm>
            <a:off x="398206" y="6334432"/>
            <a:ext cx="2123768" cy="390833"/>
          </a:xfrm>
          <a:custGeom>
            <a:avLst/>
            <a:gdLst>
              <a:gd name="connsiteX0" fmla="*/ 51620 w 2123768"/>
              <a:gd name="connsiteY0" fmla="*/ 0 h 390833"/>
              <a:gd name="connsiteX1" fmla="*/ 0 w 2123768"/>
              <a:gd name="connsiteY1" fmla="*/ 287594 h 390833"/>
              <a:gd name="connsiteX2" fmla="*/ 1555955 w 2123768"/>
              <a:gd name="connsiteY2" fmla="*/ 390833 h 390833"/>
              <a:gd name="connsiteX3" fmla="*/ 2109020 w 2123768"/>
              <a:gd name="connsiteY3" fmla="*/ 339213 h 390833"/>
              <a:gd name="connsiteX4" fmla="*/ 2123768 w 2123768"/>
              <a:gd name="connsiteY4" fmla="*/ 22123 h 390833"/>
              <a:gd name="connsiteX5" fmla="*/ 51620 w 2123768"/>
              <a:gd name="connsiteY5" fmla="*/ 0 h 39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3768" h="390833">
                <a:moveTo>
                  <a:pt x="51620" y="0"/>
                </a:moveTo>
                <a:lnTo>
                  <a:pt x="0" y="287594"/>
                </a:lnTo>
                <a:lnTo>
                  <a:pt x="1555955" y="390833"/>
                </a:lnTo>
                <a:lnTo>
                  <a:pt x="2109020" y="339213"/>
                </a:lnTo>
                <a:lnTo>
                  <a:pt x="2123768" y="22123"/>
                </a:lnTo>
                <a:lnTo>
                  <a:pt x="5162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6553200" y="635635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8970C57D-AA55-CC46-84BC-450512CA4844}" type="slidenum">
              <a:rPr lang="en-US" smtClean="0">
                <a:solidFill>
                  <a:srgbClr val="1C2A5A">
                    <a:tint val="75000"/>
                  </a:srgbClr>
                </a:solidFill>
              </a:rPr>
              <a:pPr defTabSz="457189"/>
              <a:t>‹#›</a:t>
            </a:fld>
            <a:endParaRPr lang="en-US" dirty="0">
              <a:solidFill>
                <a:srgbClr val="1C2A5A">
                  <a:tint val="75000"/>
                </a:srgbClr>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7898584" y="6333816"/>
            <a:ext cx="805634" cy="391866"/>
          </a:xfrm>
          <a:prstGeom prst="rect">
            <a:avLst/>
          </a:prstGeom>
        </p:spPr>
      </p:pic>
      <p:sp>
        <p:nvSpPr>
          <p:cNvPr id="10" name="Slide Number Placeholder 5"/>
          <p:cNvSpPr>
            <a:spLocks noGrp="1"/>
          </p:cNvSpPr>
          <p:nvPr>
            <p:ph type="sldNum" sz="quarter" idx="4"/>
          </p:nvPr>
        </p:nvSpPr>
        <p:spPr>
          <a:xfrm>
            <a:off x="8688850" y="6366860"/>
            <a:ext cx="456092" cy="365125"/>
          </a:xfrm>
          <a:prstGeom prst="rect">
            <a:avLst/>
          </a:prstGeom>
        </p:spPr>
        <p:txBody>
          <a:bodyPr/>
          <a:lstStyle>
            <a:lvl1pPr>
              <a:defRPr sz="1400" b="1"/>
            </a:lvl1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24735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43B76"/>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8"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3776462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9"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70477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902"/>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371597"/>
            <a:ext cx="4038600" cy="4622799"/>
          </a:xfrm>
        </p:spPr>
        <p:txBody>
          <a:bodyPr/>
          <a:lstStyle>
            <a:lvl1pPr marL="228600" indent="-228600">
              <a:lnSpc>
                <a:spcPct val="85000"/>
              </a:lnSpc>
              <a:spcBef>
                <a:spcPts val="0"/>
              </a:spcBef>
              <a:spcAft>
                <a:spcPts val="300"/>
              </a:spcAft>
              <a:defRPr sz="1800"/>
            </a:lvl1pPr>
            <a:lvl2pPr marL="515938" indent="-228600">
              <a:lnSpc>
                <a:spcPct val="85000"/>
              </a:lnSpc>
              <a:spcBef>
                <a:spcPts val="0"/>
              </a:spcBef>
              <a:spcAft>
                <a:spcPts val="300"/>
              </a:spcAft>
              <a:defRPr sz="1600"/>
            </a:lvl2pPr>
            <a:lvl3pPr marL="804863" indent="-177800">
              <a:lnSpc>
                <a:spcPct val="85000"/>
              </a:lnSpc>
              <a:spcBef>
                <a:spcPts val="0"/>
              </a:spcBef>
              <a:spcAft>
                <a:spcPts val="300"/>
              </a:spcAft>
              <a:defRPr sz="1400"/>
            </a:lvl3pPr>
            <a:lvl4pPr>
              <a:lnSpc>
                <a:spcPct val="85000"/>
              </a:lnSpc>
              <a:spcBef>
                <a:spcPts val="0"/>
              </a:spcBef>
              <a:spcAft>
                <a:spcPts val="300"/>
              </a:spcAft>
              <a:defRPr sz="1800"/>
            </a:lvl4pPr>
            <a:lvl5pPr>
              <a:lnSpc>
                <a:spcPct val="85000"/>
              </a:lnSpc>
              <a:spcBef>
                <a:spcPts val="0"/>
              </a:spcBef>
              <a:spcAft>
                <a:spcPts val="3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597"/>
            <a:ext cx="4038600" cy="4622799"/>
          </a:xfrm>
        </p:spPr>
        <p:txBody>
          <a:bodyPr vert="horz" lIns="91440" tIns="45720" rIns="91440" bIns="45720" rtlCol="0">
            <a:noAutofit/>
          </a:bodyPr>
          <a:lstStyle>
            <a:lvl1pPr>
              <a:defRPr lang="en-US" sz="1800" dirty="0"/>
            </a:lvl1pPr>
            <a:lvl2pPr>
              <a:defRPr lang="en-US" sz="1600" dirty="0"/>
            </a:lvl2pPr>
            <a:lvl3pPr>
              <a:defRPr lang="en-US" sz="1400" dirty="0"/>
            </a:lvl3pPr>
            <a:lvl4pPr>
              <a:defRPr lang="en-US" sz="1800" dirty="0"/>
            </a:lvl4pPr>
            <a:lvl5pPr>
              <a:defRPr lang="en-US" sz="1800" dirty="0"/>
            </a:lvl5pPr>
          </a:lstStyle>
          <a:p>
            <a:pPr marL="228600" lvl="0" indent="-228600">
              <a:lnSpc>
                <a:spcPct val="85000"/>
              </a:lnSpc>
              <a:spcBef>
                <a:spcPts val="0"/>
              </a:spcBef>
              <a:spcAft>
                <a:spcPts val="70"/>
              </a:spcAft>
            </a:pPr>
            <a:r>
              <a:rPr lang="en-US" dirty="0"/>
              <a:t>Click to edit Master text styles</a:t>
            </a:r>
          </a:p>
          <a:p>
            <a:pPr marL="515938" lvl="1" indent="-228600">
              <a:lnSpc>
                <a:spcPct val="85000"/>
              </a:lnSpc>
              <a:spcBef>
                <a:spcPts val="0"/>
              </a:spcBef>
              <a:spcAft>
                <a:spcPts val="70"/>
              </a:spcAft>
            </a:pPr>
            <a:r>
              <a:rPr lang="en-US" dirty="0"/>
              <a:t>Second level</a:t>
            </a:r>
          </a:p>
          <a:p>
            <a:pPr marL="804863" lvl="2" indent="-177800">
              <a:lnSpc>
                <a:spcPct val="85000"/>
              </a:lnSpc>
              <a:spcBef>
                <a:spcPts val="0"/>
              </a:spcBef>
              <a:spcAft>
                <a:spcPts val="70"/>
              </a:spcAft>
            </a:pPr>
            <a:r>
              <a:rPr lang="en-US" dirty="0"/>
              <a:t>Third level</a:t>
            </a:r>
          </a:p>
          <a:p>
            <a:pPr lvl="3">
              <a:lnSpc>
                <a:spcPct val="85000"/>
              </a:lnSpc>
              <a:spcBef>
                <a:spcPts val="0"/>
              </a:spcBef>
              <a:spcAft>
                <a:spcPts val="70"/>
              </a:spcAft>
            </a:pPr>
            <a:r>
              <a:rPr lang="en-US" dirty="0"/>
              <a:t>Fourth level</a:t>
            </a:r>
          </a:p>
          <a:p>
            <a:pPr lvl="4">
              <a:lnSpc>
                <a:spcPct val="85000"/>
              </a:lnSpc>
              <a:spcBef>
                <a:spcPts val="0"/>
              </a:spcBef>
              <a:spcAft>
                <a:spcPts val="70"/>
              </a:spcAft>
            </a:pPr>
            <a:r>
              <a:rPr lang="en-US" dirty="0"/>
              <a:t>Fifth level</a:t>
            </a:r>
          </a:p>
        </p:txBody>
      </p:sp>
      <p:sp>
        <p:nvSpPr>
          <p:cNvPr id="6" name="Footer Placeholder 5"/>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7898584" y="6333816"/>
            <a:ext cx="805634" cy="391866"/>
          </a:xfrm>
          <a:prstGeom prst="rect">
            <a:avLst/>
          </a:prstGeom>
        </p:spPr>
      </p:pic>
      <p:sp>
        <p:nvSpPr>
          <p:cNvPr id="10"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276095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7002966"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4" name="Freeform 3"/>
          <p:cNvSpPr/>
          <p:nvPr userDrawn="1"/>
        </p:nvSpPr>
        <p:spPr>
          <a:xfrm>
            <a:off x="431515" y="6369978"/>
            <a:ext cx="2167847" cy="349321"/>
          </a:xfrm>
          <a:custGeom>
            <a:avLst/>
            <a:gdLst>
              <a:gd name="connsiteX0" fmla="*/ 1993186 w 2167847"/>
              <a:gd name="connsiteY0" fmla="*/ 61644 h 349321"/>
              <a:gd name="connsiteX1" fmla="*/ 143838 w 2167847"/>
              <a:gd name="connsiteY1" fmla="*/ 0 h 349321"/>
              <a:gd name="connsiteX2" fmla="*/ 30822 w 2167847"/>
              <a:gd name="connsiteY2" fmla="*/ 20548 h 349321"/>
              <a:gd name="connsiteX3" fmla="*/ 0 w 2167847"/>
              <a:gd name="connsiteY3" fmla="*/ 174660 h 349321"/>
              <a:gd name="connsiteX4" fmla="*/ 10274 w 2167847"/>
              <a:gd name="connsiteY4" fmla="*/ 287676 h 349321"/>
              <a:gd name="connsiteX5" fmla="*/ 513707 w 2167847"/>
              <a:gd name="connsiteY5" fmla="*/ 328773 h 349321"/>
              <a:gd name="connsiteX6" fmla="*/ 1571946 w 2167847"/>
              <a:gd name="connsiteY6" fmla="*/ 349321 h 349321"/>
              <a:gd name="connsiteX7" fmla="*/ 2075379 w 2167847"/>
              <a:gd name="connsiteY7" fmla="*/ 328773 h 349321"/>
              <a:gd name="connsiteX8" fmla="*/ 2167847 w 2167847"/>
              <a:gd name="connsiteY8" fmla="*/ 205483 h 349321"/>
              <a:gd name="connsiteX9" fmla="*/ 1993186 w 2167847"/>
              <a:gd name="connsiteY9" fmla="*/ 61644 h 34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7847" h="349321">
                <a:moveTo>
                  <a:pt x="1993186" y="61644"/>
                </a:moveTo>
                <a:lnTo>
                  <a:pt x="143838" y="0"/>
                </a:lnTo>
                <a:lnTo>
                  <a:pt x="30822" y="20548"/>
                </a:lnTo>
                <a:lnTo>
                  <a:pt x="0" y="174660"/>
                </a:lnTo>
                <a:lnTo>
                  <a:pt x="10274" y="287676"/>
                </a:lnTo>
                <a:lnTo>
                  <a:pt x="513707" y="328773"/>
                </a:lnTo>
                <a:lnTo>
                  <a:pt x="1571946" y="349321"/>
                </a:lnTo>
                <a:lnTo>
                  <a:pt x="2075379" y="328773"/>
                </a:lnTo>
                <a:lnTo>
                  <a:pt x="2167847" y="205483"/>
                </a:lnTo>
                <a:lnTo>
                  <a:pt x="1993186" y="6164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7898584" y="6333816"/>
            <a:ext cx="805634" cy="391866"/>
          </a:xfrm>
          <a:prstGeom prst="rect">
            <a:avLst/>
          </a:prstGeom>
        </p:spPr>
      </p:pic>
    </p:spTree>
    <p:extLst>
      <p:ext uri="{BB962C8B-B14F-4D97-AF65-F5344CB8AC3E}">
        <p14:creationId xmlns:p14="http://schemas.microsoft.com/office/powerpoint/2010/main" val="102075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8" name="Footer Placeholder 7"/>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11"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418867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4" name="Footer Placeholder 3"/>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8"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366222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p>
            <a:endParaRPr lang="en-US" dirty="0">
              <a:solidFill>
                <a:srgbClr val="1C2A5A">
                  <a:tint val="75000"/>
                </a:srgbClr>
              </a:solidFill>
            </a:endParaRPr>
          </a:p>
        </p:txBody>
      </p:sp>
      <p:sp>
        <p:nvSpPr>
          <p:cNvPr id="3" name="Footer Placeholder 2"/>
          <p:cNvSpPr>
            <a:spLocks noGrp="1"/>
          </p:cNvSpPr>
          <p:nvPr>
            <p:ph type="ftr" sz="quarter" idx="11"/>
          </p:nvPr>
        </p:nvSpPr>
        <p:spPr>
          <a:xfrm>
            <a:off x="3124200" y="6356356"/>
            <a:ext cx="2895600" cy="365125"/>
          </a:xfrm>
          <a:prstGeom prst="rect">
            <a:avLst/>
          </a:prstGeom>
        </p:spPr>
        <p:txBody>
          <a:bodyPr/>
          <a:lstStyle/>
          <a:p>
            <a:endParaRPr lang="en-US" dirty="0">
              <a:solidFill>
                <a:srgbClr val="1C2A5A">
                  <a:tint val="75000"/>
                </a:srgbClr>
              </a:solidFill>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
        <p:nvSpPr>
          <p:cNvPr id="7" name="Slide Number Placeholder 5"/>
          <p:cNvSpPr txBox="1">
            <a:spLocks/>
          </p:cNvSpPr>
          <p:nvPr userDrawn="1"/>
        </p:nvSpPr>
        <p:spPr>
          <a:xfrm>
            <a:off x="8688850" y="6366860"/>
            <a:ext cx="456092" cy="365125"/>
          </a:xfrm>
          <a:prstGeom prst="rect">
            <a:avLst/>
          </a:prstGeom>
        </p:spPr>
        <p:txBody>
          <a:bodyP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0C57D-AA55-CC46-84BC-450512CA4844}" type="slidenum">
              <a:rPr lang="en-US" smtClean="0">
                <a:solidFill>
                  <a:srgbClr val="1C2A5A">
                    <a:tint val="75000"/>
                  </a:srgbClr>
                </a:solidFill>
              </a:rPr>
              <a:pPr/>
              <a:t>‹#›</a:t>
            </a:fld>
            <a:endParaRPr lang="en-US" dirty="0">
              <a:solidFill>
                <a:srgbClr val="1C2A5A">
                  <a:tint val="75000"/>
                </a:srgbClr>
              </a:solidFill>
            </a:endParaRPr>
          </a:p>
        </p:txBody>
      </p:sp>
    </p:spTree>
    <p:extLst>
      <p:ext uri="{BB962C8B-B14F-4D97-AF65-F5344CB8AC3E}">
        <p14:creationId xmlns:p14="http://schemas.microsoft.com/office/powerpoint/2010/main" val="262593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744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750" r:id="rId5"/>
    <p:sldLayoutId id="2147483749" r:id="rId6"/>
    <p:sldLayoutId id="2147483677" r:id="rId7"/>
    <p:sldLayoutId id="2147483678" r:id="rId8"/>
    <p:sldLayoutId id="2147483679" r:id="rId9"/>
    <p:sldLayoutId id="2147483680" r:id="rId10"/>
    <p:sldLayoutId id="2147483681" r:id="rId11"/>
    <p:sldLayoutId id="2147483682" r:id="rId12"/>
    <p:sldLayoutId id="2147483683" r:id="rId13"/>
    <p:sldLayoutId id="2147483748" r:id="rId14"/>
  </p:sldLayoutIdLst>
  <p:hf hdr="0" ftr="0" dt="0"/>
  <p:txStyles>
    <p:titleStyle>
      <a:lvl1pPr algn="ctr" defTabSz="457189" rtl="0" eaLnBrk="1" latinLnBrk="0" hangingPunct="1">
        <a:spcBef>
          <a:spcPct val="0"/>
        </a:spcBef>
        <a:buNone/>
        <a:defRPr sz="4400" kern="1200">
          <a:solidFill>
            <a:srgbClr val="D40A23"/>
          </a:solidFill>
          <a:latin typeface="+mj-lt"/>
          <a:ea typeface="+mj-ea"/>
          <a:cs typeface="+mj-cs"/>
        </a:defRPr>
      </a:lvl1pPr>
    </p:titleStyle>
    <p:bodyStyle>
      <a:lvl1pPr marL="342891" indent="-342891" algn="l" defTabSz="457189" rtl="0" eaLnBrk="1" latinLnBrk="0" hangingPunct="1">
        <a:spcBef>
          <a:spcPct val="20000"/>
        </a:spcBef>
        <a:buClr>
          <a:srgbClr val="D40A23"/>
        </a:buClr>
        <a:buFont typeface="Arial"/>
        <a:buChar char="•"/>
        <a:defRPr sz="3200" kern="1200">
          <a:solidFill>
            <a:srgbClr val="243B76"/>
          </a:solidFill>
          <a:latin typeface="+mn-lt"/>
          <a:ea typeface="+mn-ea"/>
          <a:cs typeface="+mn-cs"/>
        </a:defRPr>
      </a:lvl1pPr>
      <a:lvl2pPr marL="914377" indent="-457189" algn="l" defTabSz="457189" rtl="0" eaLnBrk="1" latinLnBrk="0" hangingPunct="1">
        <a:spcBef>
          <a:spcPct val="20000"/>
        </a:spcBef>
        <a:buClr>
          <a:srgbClr val="FF7431"/>
        </a:buClr>
        <a:buFont typeface="Wingdings" charset="2"/>
        <a:buChar char="§"/>
        <a:defRPr sz="2800" kern="1200">
          <a:solidFill>
            <a:srgbClr val="243B76"/>
          </a:solidFill>
          <a:latin typeface="+mn-lt"/>
          <a:ea typeface="+mn-ea"/>
          <a:cs typeface="+mn-cs"/>
        </a:defRPr>
      </a:lvl2pPr>
      <a:lvl3pPr marL="1257269" indent="-342891" algn="l" defTabSz="457189" rtl="0" eaLnBrk="1" latinLnBrk="0" hangingPunct="1">
        <a:spcBef>
          <a:spcPct val="20000"/>
        </a:spcBef>
        <a:buClr>
          <a:srgbClr val="FFA631"/>
        </a:buClr>
        <a:buFont typeface="Arial"/>
        <a:buChar char="•"/>
        <a:defRPr sz="2400" kern="1200">
          <a:solidFill>
            <a:srgbClr val="243B76"/>
          </a:solidFill>
          <a:latin typeface="+mn-lt"/>
          <a:ea typeface="+mn-ea"/>
          <a:cs typeface="+mn-cs"/>
        </a:defRPr>
      </a:lvl3pPr>
      <a:lvl4pPr marL="1714457" indent="-342891" algn="l" defTabSz="457189" rtl="0" eaLnBrk="1" latinLnBrk="0" hangingPunct="1">
        <a:spcBef>
          <a:spcPct val="20000"/>
        </a:spcBef>
        <a:buClr>
          <a:srgbClr val="FFDC31"/>
        </a:buClr>
        <a:buFont typeface="Wingdings" charset="2"/>
        <a:buChar char="§"/>
        <a:defRPr sz="2000" kern="1200">
          <a:solidFill>
            <a:srgbClr val="243B76"/>
          </a:solidFill>
          <a:latin typeface="+mn-lt"/>
          <a:ea typeface="+mn-ea"/>
          <a:cs typeface="+mn-cs"/>
        </a:defRPr>
      </a:lvl4pPr>
      <a:lvl5pPr marL="2171646" indent="-342891" algn="l" defTabSz="457189" rtl="0" eaLnBrk="1" latinLnBrk="0" hangingPunct="1">
        <a:spcBef>
          <a:spcPct val="20000"/>
        </a:spcBef>
        <a:buClr>
          <a:schemeClr val="bg1">
            <a:lumMod val="65000"/>
          </a:schemeClr>
        </a:buClr>
        <a:buFont typeface="Arial"/>
        <a:buChar char="•"/>
        <a:defRPr sz="2000" kern="1200">
          <a:solidFill>
            <a:srgbClr val="243B76"/>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2.gif"/><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image" Target="../media/image8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96.emf"/><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mailto:Maria.Overton@dot.state.fl.us" TargetMode="External"/><Relationship Id="rId5" Type="http://schemas.openxmlformats.org/officeDocument/2006/relationships/image" Target="../media/image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www.cmfclearinghouse.org/index.cfm"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fdot.gov/planning/systems/training.shtm"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www.fdot.gov/planning/systems/training.sht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0.png"/><Relationship Id="rId1" Type="http://schemas.openxmlformats.org/officeDocument/2006/relationships/slideLayout" Target="../slideLayouts/slideLayout14.xml"/><Relationship Id="rId4" Type="http://schemas.openxmlformats.org/officeDocument/2006/relationships/image" Target="../media/image370.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40.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mailto:Andrew.Young@dot.state.fl.us" TargetMode="External"/><Relationship Id="rId13" Type="http://schemas.openxmlformats.org/officeDocument/2006/relationships/hyperlink" Target="mailto:bwadhawan@hanson-inc.com" TargetMode="External"/><Relationship Id="rId3" Type="http://schemas.openxmlformats.org/officeDocument/2006/relationships/image" Target="../media/image6.png"/><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mailto:Bwagner@hanson-inc.com" TargetMode="External"/><Relationship Id="rId11" Type="http://schemas.openxmlformats.org/officeDocument/2006/relationships/hyperlink" Target="mailto:Maria.Overton@dot.state.fl.us" TargetMode="External"/><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hyperlink" Target="mailto:ALadage@hanson-inc.com" TargetMode="Externa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gif"/><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gif"/><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fdot.gov/planning/systems/programs/sm/intjus/" TargetMode="Externa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emf"/><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73.png"/><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105274" y="1946484"/>
            <a:ext cx="5102093" cy="4453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200" dirty="0"/>
              <a:t>Interchange Access Request Safety Procedure</a:t>
            </a:r>
          </a:p>
          <a:p>
            <a:r>
              <a:rPr lang="en-US" sz="3200" dirty="0"/>
              <a:t>Webinar</a:t>
            </a:r>
          </a:p>
          <a:p>
            <a:endParaRPr lang="en-US" sz="3200" dirty="0"/>
          </a:p>
          <a:p>
            <a:r>
              <a:rPr lang="en-US" sz="2800" dirty="0"/>
              <a:t>Systems Implementation Office</a:t>
            </a:r>
          </a:p>
          <a:p>
            <a:endParaRPr lang="en-US" sz="4000" dirty="0"/>
          </a:p>
        </p:txBody>
      </p:sp>
      <p:sp>
        <p:nvSpPr>
          <p:cNvPr id="6" name="Subtitle 2"/>
          <p:cNvSpPr txBox="1">
            <a:spLocks/>
          </p:cNvSpPr>
          <p:nvPr/>
        </p:nvSpPr>
        <p:spPr>
          <a:xfrm>
            <a:off x="4452615" y="5151082"/>
            <a:ext cx="4430516" cy="102754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solidFill>
                <a:srgbClr val="243B76"/>
              </a:solidFill>
            </a:endParaRPr>
          </a:p>
          <a:p>
            <a:r>
              <a:rPr lang="en-US" sz="2400" dirty="0">
                <a:solidFill>
                  <a:srgbClr val="002060"/>
                </a:solidFill>
              </a:rPr>
              <a:t>March 8, 2018</a:t>
            </a:r>
          </a:p>
          <a:p>
            <a:endParaRPr lang="en-US" sz="500" dirty="0">
              <a:solidFill>
                <a:srgbClr val="002060"/>
              </a:solidFill>
            </a:endParaRP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7806818" y="6241071"/>
            <a:ext cx="897405" cy="484617"/>
          </a:xfrm>
          <a:prstGeom prst="rect">
            <a:avLst/>
          </a:prstGeom>
        </p:spPr>
      </p:pic>
    </p:spTree>
    <p:extLst>
      <p:ext uri="{BB962C8B-B14F-4D97-AF65-F5344CB8AC3E}">
        <p14:creationId xmlns:p14="http://schemas.microsoft.com/office/powerpoint/2010/main" val="17554071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44769"/>
            <a:ext cx="862795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level of safety analysis performed is determined by the type of IAR</a:t>
            </a:r>
          </a:p>
          <a:p>
            <a:pPr marL="685800" lvl="1" indent="-114300" defTabSz="457189">
              <a:buFont typeface="Arial" pitchFamily="34" charset="0"/>
              <a:buChar char="•"/>
            </a:pPr>
            <a:r>
              <a:rPr lang="en-US" sz="1600" dirty="0">
                <a:solidFill>
                  <a:srgbClr val="243B76"/>
                </a:solidFill>
              </a:rPr>
              <a:t>The type of IAR is specified in the MLOU</a:t>
            </a:r>
          </a:p>
          <a:p>
            <a:pPr marL="685800" lvl="1" indent="-114300" defTabSz="457189">
              <a:buFont typeface="Arial" pitchFamily="34" charset="0"/>
              <a:buChar char="•"/>
            </a:pPr>
            <a:r>
              <a:rPr lang="en-US" sz="1600" dirty="0">
                <a:solidFill>
                  <a:srgbClr val="243B76"/>
                </a:solidFill>
              </a:rPr>
              <a:t>The safety analysis requirements must also be specified in the MLOU</a:t>
            </a:r>
          </a:p>
          <a:p>
            <a:endParaRPr lang="en-US" sz="1600" dirty="0"/>
          </a:p>
          <a:p>
            <a:endParaRPr lang="en-US" sz="2000" dirty="0"/>
          </a:p>
          <a:p>
            <a:endParaRPr lang="en-US" sz="2000" dirty="0"/>
          </a:p>
          <a:p>
            <a:r>
              <a:rPr lang="en-US" sz="2000" dirty="0"/>
              <a:t>Three common IAR documents</a:t>
            </a:r>
          </a:p>
          <a:p>
            <a:endParaRPr lang="en-US" sz="1600" dirty="0"/>
          </a:p>
          <a:p>
            <a:endParaRPr lang="en-US" sz="1600" dirty="0"/>
          </a:p>
          <a:p>
            <a:endParaRPr lang="en-US" sz="1600" dirty="0"/>
          </a:p>
          <a:p>
            <a:endParaRPr lang="en-US" sz="1600" dirty="0"/>
          </a:p>
          <a:p>
            <a:r>
              <a:rPr lang="en-US" sz="2000" dirty="0"/>
              <a:t>The study limits of safety analysis are the same as for operational analysis</a:t>
            </a:r>
          </a:p>
          <a:p>
            <a:endParaRPr lang="en-US" sz="1600" dirty="0"/>
          </a:p>
          <a:p>
            <a:r>
              <a:rPr lang="en-US" sz="2000" dirty="0"/>
              <a:t>The safety analysis for proposed conditions should document how the access request proposal would improve the identified safety problems</a:t>
            </a:r>
          </a:p>
          <a:p>
            <a:endParaRPr lang="en-US" sz="2000" dirty="0"/>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100" dirty="0"/>
              <a:t>Safety Analysis Overview</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15" name="Group 14"/>
          <p:cNvGrpSpPr/>
          <p:nvPr/>
        </p:nvGrpSpPr>
        <p:grpSpPr>
          <a:xfrm>
            <a:off x="4114426" y="2378085"/>
            <a:ext cx="4315199" cy="630135"/>
            <a:chOff x="4114426" y="2378085"/>
            <a:chExt cx="4315199" cy="630135"/>
          </a:xfrm>
          <a:effectLst>
            <a:outerShdw blurRad="50800" dist="38100" dir="8100000" algn="tr" rotWithShape="0">
              <a:prstClr val="black">
                <a:alpha val="40000"/>
              </a:prstClr>
            </a:outerShdw>
          </a:effectLst>
        </p:grpSpPr>
        <p:sp>
          <p:nvSpPr>
            <p:cNvPr id="6" name="Freeform 5"/>
            <p:cNvSpPr/>
            <p:nvPr/>
          </p:nvSpPr>
          <p:spPr>
            <a:xfrm>
              <a:off x="4114426" y="2540445"/>
              <a:ext cx="4315199" cy="467775"/>
            </a:xfrm>
            <a:custGeom>
              <a:avLst/>
              <a:gdLst>
                <a:gd name="connsiteX0" fmla="*/ 0 w 4315199"/>
                <a:gd name="connsiteY0" fmla="*/ 0 h 467775"/>
                <a:gd name="connsiteX1" fmla="*/ 4315199 w 4315199"/>
                <a:gd name="connsiteY1" fmla="*/ 0 h 467775"/>
                <a:gd name="connsiteX2" fmla="*/ 4315199 w 4315199"/>
                <a:gd name="connsiteY2" fmla="*/ 467775 h 467775"/>
                <a:gd name="connsiteX3" fmla="*/ 0 w 4315199"/>
                <a:gd name="connsiteY3" fmla="*/ 467775 h 467775"/>
                <a:gd name="connsiteX4" fmla="*/ 0 w 4315199"/>
                <a:gd name="connsiteY4" fmla="*/ 0 h 46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199" h="467775">
                  <a:moveTo>
                    <a:pt x="0" y="0"/>
                  </a:moveTo>
                  <a:lnTo>
                    <a:pt x="4315199" y="0"/>
                  </a:lnTo>
                  <a:lnTo>
                    <a:pt x="4315199" y="467775"/>
                  </a:lnTo>
                  <a:lnTo>
                    <a:pt x="0" y="467775"/>
                  </a:lnTo>
                  <a:lnTo>
                    <a:pt x="0" y="0"/>
                  </a:lnTo>
                  <a:close/>
                </a:path>
              </a:pathLst>
            </a:custGeom>
            <a:solidFill>
              <a:srgbClr val="0066CC">
                <a:alpha val="90000"/>
              </a:srgbClr>
            </a:solidFill>
          </p:spPr>
          <p:style>
            <a:lnRef idx="1">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4907" tIns="229108" rIns="334907" bIns="78232" numCol="1" spcCol="1270" anchor="t" anchorCtr="0">
              <a:noAutofit/>
            </a:bodyPr>
            <a:lstStyle/>
            <a:p>
              <a:pPr marL="0" lvl="1" algn="l" defTabSz="488950">
                <a:lnSpc>
                  <a:spcPct val="90000"/>
                </a:lnSpc>
                <a:spcBef>
                  <a:spcPct val="0"/>
                </a:spcBef>
                <a:spcAft>
                  <a:spcPct val="15000"/>
                </a:spcAft>
              </a:pPr>
              <a:r>
                <a:rPr lang="en-US" sz="1100" b="1" kern="1200" dirty="0">
                  <a:solidFill>
                    <a:schemeClr val="bg1"/>
                  </a:solidFill>
                </a:rPr>
                <a:t>Proposed new full or partial interchange</a:t>
              </a:r>
            </a:p>
          </p:txBody>
        </p:sp>
        <p:sp>
          <p:nvSpPr>
            <p:cNvPr id="8" name="Freeform 7"/>
            <p:cNvSpPr/>
            <p:nvPr/>
          </p:nvSpPr>
          <p:spPr>
            <a:xfrm>
              <a:off x="4330185" y="2378085"/>
              <a:ext cx="3129870" cy="324720"/>
            </a:xfrm>
            <a:custGeom>
              <a:avLst/>
              <a:gdLst>
                <a:gd name="connsiteX0" fmla="*/ 0 w 3020639"/>
                <a:gd name="connsiteY0" fmla="*/ 54121 h 324720"/>
                <a:gd name="connsiteX1" fmla="*/ 54121 w 3020639"/>
                <a:gd name="connsiteY1" fmla="*/ 0 h 324720"/>
                <a:gd name="connsiteX2" fmla="*/ 2966518 w 3020639"/>
                <a:gd name="connsiteY2" fmla="*/ 0 h 324720"/>
                <a:gd name="connsiteX3" fmla="*/ 3020639 w 3020639"/>
                <a:gd name="connsiteY3" fmla="*/ 54121 h 324720"/>
                <a:gd name="connsiteX4" fmla="*/ 3020639 w 3020639"/>
                <a:gd name="connsiteY4" fmla="*/ 270599 h 324720"/>
                <a:gd name="connsiteX5" fmla="*/ 2966518 w 3020639"/>
                <a:gd name="connsiteY5" fmla="*/ 324720 h 324720"/>
                <a:gd name="connsiteX6" fmla="*/ 54121 w 3020639"/>
                <a:gd name="connsiteY6" fmla="*/ 324720 h 324720"/>
                <a:gd name="connsiteX7" fmla="*/ 0 w 3020639"/>
                <a:gd name="connsiteY7" fmla="*/ 270599 h 324720"/>
                <a:gd name="connsiteX8" fmla="*/ 0 w 3020639"/>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639" h="324720">
                  <a:moveTo>
                    <a:pt x="0" y="54121"/>
                  </a:moveTo>
                  <a:cubicBezTo>
                    <a:pt x="0" y="24231"/>
                    <a:pt x="24231" y="0"/>
                    <a:pt x="54121" y="0"/>
                  </a:cubicBezTo>
                  <a:lnTo>
                    <a:pt x="2966518" y="0"/>
                  </a:lnTo>
                  <a:cubicBezTo>
                    <a:pt x="2996408" y="0"/>
                    <a:pt x="3020639" y="24231"/>
                    <a:pt x="3020639" y="54121"/>
                  </a:cubicBezTo>
                  <a:lnTo>
                    <a:pt x="3020639" y="270599"/>
                  </a:lnTo>
                  <a:cubicBezTo>
                    <a:pt x="3020639" y="300489"/>
                    <a:pt x="2996408" y="324720"/>
                    <a:pt x="2966518" y="324720"/>
                  </a:cubicBezTo>
                  <a:lnTo>
                    <a:pt x="54121" y="324720"/>
                  </a:lnTo>
                  <a:cubicBezTo>
                    <a:pt x="24231" y="324720"/>
                    <a:pt x="0" y="300489"/>
                    <a:pt x="0" y="270599"/>
                  </a:cubicBezTo>
                  <a:lnTo>
                    <a:pt x="0" y="54121"/>
                  </a:lnTo>
                  <a:close/>
                </a:path>
              </a:pathLst>
            </a:custGeom>
            <a:solidFill>
              <a:srgbClr val="F7CDB3"/>
            </a:solidFill>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0025" tIns="15852" rIns="130025" bIns="15852" numCol="1" spcCol="1270" anchor="ctr" anchorCtr="0">
              <a:noAutofit/>
            </a:bodyPr>
            <a:lstStyle/>
            <a:p>
              <a:pPr lvl="0" algn="l" defTabSz="488950">
                <a:lnSpc>
                  <a:spcPct val="90000"/>
                </a:lnSpc>
                <a:spcBef>
                  <a:spcPct val="0"/>
                </a:spcBef>
                <a:spcAft>
                  <a:spcPct val="35000"/>
                </a:spcAft>
              </a:pPr>
              <a:r>
                <a:rPr lang="en-US" sz="1100" b="1" kern="1200" dirty="0"/>
                <a:t>Interchange Justification Report (IJR)	</a:t>
              </a:r>
            </a:p>
          </p:txBody>
        </p:sp>
      </p:grpSp>
      <p:grpSp>
        <p:nvGrpSpPr>
          <p:cNvPr id="16" name="Group 15"/>
          <p:cNvGrpSpPr/>
          <p:nvPr/>
        </p:nvGrpSpPr>
        <p:grpSpPr>
          <a:xfrm>
            <a:off x="4114426" y="3067620"/>
            <a:ext cx="4315199" cy="630136"/>
            <a:chOff x="4114426" y="3067620"/>
            <a:chExt cx="4315199" cy="630136"/>
          </a:xfrm>
          <a:effectLst>
            <a:outerShdw blurRad="50800" dist="38100" dir="8100000" algn="tr" rotWithShape="0">
              <a:prstClr val="black">
                <a:alpha val="40000"/>
              </a:prstClr>
            </a:outerShdw>
          </a:effectLst>
        </p:grpSpPr>
        <p:sp>
          <p:nvSpPr>
            <p:cNvPr id="11" name="Freeform 10"/>
            <p:cNvSpPr/>
            <p:nvPr/>
          </p:nvSpPr>
          <p:spPr>
            <a:xfrm>
              <a:off x="4114426" y="3229981"/>
              <a:ext cx="4315199" cy="467775"/>
            </a:xfrm>
            <a:custGeom>
              <a:avLst/>
              <a:gdLst>
                <a:gd name="connsiteX0" fmla="*/ 0 w 4315199"/>
                <a:gd name="connsiteY0" fmla="*/ 0 h 467775"/>
                <a:gd name="connsiteX1" fmla="*/ 4315199 w 4315199"/>
                <a:gd name="connsiteY1" fmla="*/ 0 h 467775"/>
                <a:gd name="connsiteX2" fmla="*/ 4315199 w 4315199"/>
                <a:gd name="connsiteY2" fmla="*/ 467775 h 467775"/>
                <a:gd name="connsiteX3" fmla="*/ 0 w 4315199"/>
                <a:gd name="connsiteY3" fmla="*/ 467775 h 467775"/>
                <a:gd name="connsiteX4" fmla="*/ 0 w 4315199"/>
                <a:gd name="connsiteY4" fmla="*/ 0 h 46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199" h="467775">
                  <a:moveTo>
                    <a:pt x="0" y="0"/>
                  </a:moveTo>
                  <a:lnTo>
                    <a:pt x="4315199" y="0"/>
                  </a:lnTo>
                  <a:lnTo>
                    <a:pt x="4315199" y="467775"/>
                  </a:lnTo>
                  <a:lnTo>
                    <a:pt x="0" y="467775"/>
                  </a:lnTo>
                  <a:lnTo>
                    <a:pt x="0" y="0"/>
                  </a:lnTo>
                  <a:close/>
                </a:path>
              </a:pathLst>
            </a:custGeom>
            <a:solidFill>
              <a:srgbClr val="0066CC">
                <a:alpha val="90000"/>
              </a:srgbClr>
            </a:solidFill>
          </p:spPr>
          <p:style>
            <a:lnRef idx="1">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4907" tIns="229108" rIns="334907" bIns="78232" numCol="1" spcCol="1270" anchor="t" anchorCtr="0">
              <a:noAutofit/>
            </a:bodyPr>
            <a:lstStyle/>
            <a:p>
              <a:pPr marL="0" lvl="1" algn="l" defTabSz="488950">
                <a:lnSpc>
                  <a:spcPct val="90000"/>
                </a:lnSpc>
                <a:spcBef>
                  <a:spcPct val="0"/>
                </a:spcBef>
                <a:spcAft>
                  <a:spcPct val="15000"/>
                </a:spcAft>
              </a:pPr>
              <a:r>
                <a:rPr lang="en-US" sz="1100" b="1" kern="1200" dirty="0">
                  <a:solidFill>
                    <a:schemeClr val="bg1"/>
                  </a:solidFill>
                </a:rPr>
                <a:t>Significant modification to existing interchange</a:t>
              </a:r>
            </a:p>
          </p:txBody>
        </p:sp>
        <p:sp>
          <p:nvSpPr>
            <p:cNvPr id="12" name="Freeform 11"/>
            <p:cNvSpPr/>
            <p:nvPr/>
          </p:nvSpPr>
          <p:spPr>
            <a:xfrm>
              <a:off x="4330185" y="3067620"/>
              <a:ext cx="3129870" cy="324720"/>
            </a:xfrm>
            <a:custGeom>
              <a:avLst/>
              <a:gdLst>
                <a:gd name="connsiteX0" fmla="*/ 0 w 3020639"/>
                <a:gd name="connsiteY0" fmla="*/ 54121 h 324720"/>
                <a:gd name="connsiteX1" fmla="*/ 54121 w 3020639"/>
                <a:gd name="connsiteY1" fmla="*/ 0 h 324720"/>
                <a:gd name="connsiteX2" fmla="*/ 2966518 w 3020639"/>
                <a:gd name="connsiteY2" fmla="*/ 0 h 324720"/>
                <a:gd name="connsiteX3" fmla="*/ 3020639 w 3020639"/>
                <a:gd name="connsiteY3" fmla="*/ 54121 h 324720"/>
                <a:gd name="connsiteX4" fmla="*/ 3020639 w 3020639"/>
                <a:gd name="connsiteY4" fmla="*/ 270599 h 324720"/>
                <a:gd name="connsiteX5" fmla="*/ 2966518 w 3020639"/>
                <a:gd name="connsiteY5" fmla="*/ 324720 h 324720"/>
                <a:gd name="connsiteX6" fmla="*/ 54121 w 3020639"/>
                <a:gd name="connsiteY6" fmla="*/ 324720 h 324720"/>
                <a:gd name="connsiteX7" fmla="*/ 0 w 3020639"/>
                <a:gd name="connsiteY7" fmla="*/ 270599 h 324720"/>
                <a:gd name="connsiteX8" fmla="*/ 0 w 3020639"/>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639" h="324720">
                  <a:moveTo>
                    <a:pt x="0" y="54121"/>
                  </a:moveTo>
                  <a:cubicBezTo>
                    <a:pt x="0" y="24231"/>
                    <a:pt x="24231" y="0"/>
                    <a:pt x="54121" y="0"/>
                  </a:cubicBezTo>
                  <a:lnTo>
                    <a:pt x="2966518" y="0"/>
                  </a:lnTo>
                  <a:cubicBezTo>
                    <a:pt x="2996408" y="0"/>
                    <a:pt x="3020639" y="24231"/>
                    <a:pt x="3020639" y="54121"/>
                  </a:cubicBezTo>
                  <a:lnTo>
                    <a:pt x="3020639" y="270599"/>
                  </a:lnTo>
                  <a:cubicBezTo>
                    <a:pt x="3020639" y="300489"/>
                    <a:pt x="2996408" y="324720"/>
                    <a:pt x="2966518" y="324720"/>
                  </a:cubicBezTo>
                  <a:lnTo>
                    <a:pt x="54121" y="324720"/>
                  </a:lnTo>
                  <a:cubicBezTo>
                    <a:pt x="24231" y="324720"/>
                    <a:pt x="0" y="300489"/>
                    <a:pt x="0" y="270599"/>
                  </a:cubicBezTo>
                  <a:lnTo>
                    <a:pt x="0" y="54121"/>
                  </a:lnTo>
                  <a:close/>
                </a:path>
              </a:pathLst>
            </a:custGeom>
            <a:solidFill>
              <a:srgbClr val="F7CDB3"/>
            </a:solidFill>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0025" tIns="15852" rIns="130025" bIns="15852" numCol="1" spcCol="1270" anchor="ctr" anchorCtr="0">
              <a:noAutofit/>
            </a:bodyPr>
            <a:lstStyle/>
            <a:p>
              <a:pPr defTabSz="488950">
                <a:lnSpc>
                  <a:spcPct val="90000"/>
                </a:lnSpc>
                <a:spcBef>
                  <a:spcPct val="0"/>
                </a:spcBef>
                <a:spcAft>
                  <a:spcPct val="35000"/>
                </a:spcAft>
              </a:pPr>
              <a:r>
                <a:rPr lang="en-US" sz="1100" b="1" dirty="0"/>
                <a:t>Interchange Modification Report (IMR)</a:t>
              </a:r>
            </a:p>
          </p:txBody>
        </p:sp>
      </p:grpSp>
      <p:grpSp>
        <p:nvGrpSpPr>
          <p:cNvPr id="17" name="Group 16"/>
          <p:cNvGrpSpPr/>
          <p:nvPr/>
        </p:nvGrpSpPr>
        <p:grpSpPr>
          <a:xfrm>
            <a:off x="4114426" y="3757156"/>
            <a:ext cx="4315199" cy="630135"/>
            <a:chOff x="4114426" y="3757156"/>
            <a:chExt cx="4315199" cy="630135"/>
          </a:xfrm>
          <a:effectLst>
            <a:outerShdw blurRad="50800" dist="38100" dir="8100000" algn="tr" rotWithShape="0">
              <a:prstClr val="black">
                <a:alpha val="40000"/>
              </a:prstClr>
            </a:outerShdw>
          </a:effectLst>
        </p:grpSpPr>
        <p:sp>
          <p:nvSpPr>
            <p:cNvPr id="13" name="Freeform 12"/>
            <p:cNvSpPr/>
            <p:nvPr/>
          </p:nvSpPr>
          <p:spPr>
            <a:xfrm>
              <a:off x="4114426" y="3919516"/>
              <a:ext cx="4315199" cy="467775"/>
            </a:xfrm>
            <a:custGeom>
              <a:avLst/>
              <a:gdLst>
                <a:gd name="connsiteX0" fmla="*/ 0 w 4315199"/>
                <a:gd name="connsiteY0" fmla="*/ 0 h 467775"/>
                <a:gd name="connsiteX1" fmla="*/ 4315199 w 4315199"/>
                <a:gd name="connsiteY1" fmla="*/ 0 h 467775"/>
                <a:gd name="connsiteX2" fmla="*/ 4315199 w 4315199"/>
                <a:gd name="connsiteY2" fmla="*/ 467775 h 467775"/>
                <a:gd name="connsiteX3" fmla="*/ 0 w 4315199"/>
                <a:gd name="connsiteY3" fmla="*/ 467775 h 467775"/>
                <a:gd name="connsiteX4" fmla="*/ 0 w 4315199"/>
                <a:gd name="connsiteY4" fmla="*/ 0 h 46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199" h="467775">
                  <a:moveTo>
                    <a:pt x="0" y="0"/>
                  </a:moveTo>
                  <a:lnTo>
                    <a:pt x="4315199" y="0"/>
                  </a:lnTo>
                  <a:lnTo>
                    <a:pt x="4315199" y="467775"/>
                  </a:lnTo>
                  <a:lnTo>
                    <a:pt x="0" y="467775"/>
                  </a:lnTo>
                  <a:lnTo>
                    <a:pt x="0" y="0"/>
                  </a:lnTo>
                  <a:close/>
                </a:path>
              </a:pathLst>
            </a:custGeom>
            <a:solidFill>
              <a:srgbClr val="0066CC">
                <a:alpha val="90000"/>
              </a:srgbClr>
            </a:solidFill>
          </p:spPr>
          <p:style>
            <a:lnRef idx="1">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4907" tIns="229108" rIns="334907" bIns="78232" numCol="1" spcCol="1270" anchor="t" anchorCtr="0">
              <a:noAutofit/>
            </a:bodyPr>
            <a:lstStyle/>
            <a:p>
              <a:pPr marL="0" lvl="1" algn="l" defTabSz="488950">
                <a:lnSpc>
                  <a:spcPct val="90000"/>
                </a:lnSpc>
                <a:spcBef>
                  <a:spcPct val="0"/>
                </a:spcBef>
                <a:spcAft>
                  <a:spcPct val="15000"/>
                </a:spcAft>
              </a:pPr>
              <a:r>
                <a:rPr lang="en-US" sz="1100" b="1" kern="1200" dirty="0">
                  <a:solidFill>
                    <a:schemeClr val="bg1"/>
                  </a:solidFill>
                </a:rPr>
                <a:t>Minor modification to existing interchange</a:t>
              </a:r>
            </a:p>
          </p:txBody>
        </p:sp>
        <p:sp>
          <p:nvSpPr>
            <p:cNvPr id="14" name="Freeform 13"/>
            <p:cNvSpPr/>
            <p:nvPr/>
          </p:nvSpPr>
          <p:spPr>
            <a:xfrm>
              <a:off x="4330185" y="3757156"/>
              <a:ext cx="3129870" cy="324720"/>
            </a:xfrm>
            <a:custGeom>
              <a:avLst/>
              <a:gdLst>
                <a:gd name="connsiteX0" fmla="*/ 0 w 3020639"/>
                <a:gd name="connsiteY0" fmla="*/ 54121 h 324720"/>
                <a:gd name="connsiteX1" fmla="*/ 54121 w 3020639"/>
                <a:gd name="connsiteY1" fmla="*/ 0 h 324720"/>
                <a:gd name="connsiteX2" fmla="*/ 2966518 w 3020639"/>
                <a:gd name="connsiteY2" fmla="*/ 0 h 324720"/>
                <a:gd name="connsiteX3" fmla="*/ 3020639 w 3020639"/>
                <a:gd name="connsiteY3" fmla="*/ 54121 h 324720"/>
                <a:gd name="connsiteX4" fmla="*/ 3020639 w 3020639"/>
                <a:gd name="connsiteY4" fmla="*/ 270599 h 324720"/>
                <a:gd name="connsiteX5" fmla="*/ 2966518 w 3020639"/>
                <a:gd name="connsiteY5" fmla="*/ 324720 h 324720"/>
                <a:gd name="connsiteX6" fmla="*/ 54121 w 3020639"/>
                <a:gd name="connsiteY6" fmla="*/ 324720 h 324720"/>
                <a:gd name="connsiteX7" fmla="*/ 0 w 3020639"/>
                <a:gd name="connsiteY7" fmla="*/ 270599 h 324720"/>
                <a:gd name="connsiteX8" fmla="*/ 0 w 3020639"/>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639" h="324720">
                  <a:moveTo>
                    <a:pt x="0" y="54121"/>
                  </a:moveTo>
                  <a:cubicBezTo>
                    <a:pt x="0" y="24231"/>
                    <a:pt x="24231" y="0"/>
                    <a:pt x="54121" y="0"/>
                  </a:cubicBezTo>
                  <a:lnTo>
                    <a:pt x="2966518" y="0"/>
                  </a:lnTo>
                  <a:cubicBezTo>
                    <a:pt x="2996408" y="0"/>
                    <a:pt x="3020639" y="24231"/>
                    <a:pt x="3020639" y="54121"/>
                  </a:cubicBezTo>
                  <a:lnTo>
                    <a:pt x="3020639" y="270599"/>
                  </a:lnTo>
                  <a:cubicBezTo>
                    <a:pt x="3020639" y="300489"/>
                    <a:pt x="2996408" y="324720"/>
                    <a:pt x="2966518" y="324720"/>
                  </a:cubicBezTo>
                  <a:lnTo>
                    <a:pt x="54121" y="324720"/>
                  </a:lnTo>
                  <a:cubicBezTo>
                    <a:pt x="24231" y="324720"/>
                    <a:pt x="0" y="300489"/>
                    <a:pt x="0" y="270599"/>
                  </a:cubicBezTo>
                  <a:lnTo>
                    <a:pt x="0" y="54121"/>
                  </a:lnTo>
                  <a:close/>
                </a:path>
              </a:pathLst>
            </a:custGeom>
            <a:solidFill>
              <a:srgbClr val="F7CDB3"/>
            </a:solidFill>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0025" tIns="15852" rIns="130025" bIns="15852" numCol="1" spcCol="1270" anchor="ctr" anchorCtr="0">
              <a:noAutofit/>
            </a:bodyPr>
            <a:lstStyle/>
            <a:p>
              <a:pPr lvl="0" algn="l" defTabSz="488950">
                <a:lnSpc>
                  <a:spcPct val="90000"/>
                </a:lnSpc>
                <a:spcBef>
                  <a:spcPct val="0"/>
                </a:spcBef>
                <a:spcAft>
                  <a:spcPct val="35000"/>
                </a:spcAft>
              </a:pPr>
              <a:r>
                <a:rPr lang="en-US" sz="1100" b="1" kern="1200" dirty="0"/>
                <a:t>Interchange Operational Analysis Report (IOAR)</a:t>
              </a:r>
            </a:p>
          </p:txBody>
        </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10</a:t>
            </a:fld>
            <a:endParaRPr lang="en-US" dirty="0">
              <a:solidFill>
                <a:srgbClr val="1C2A5A">
                  <a:tint val="75000"/>
                </a:srgbClr>
              </a:solidFill>
            </a:endParaRPr>
          </a:p>
        </p:txBody>
      </p:sp>
    </p:spTree>
    <p:extLst>
      <p:ext uri="{BB962C8B-B14F-4D97-AF65-F5344CB8AC3E}">
        <p14:creationId xmlns:p14="http://schemas.microsoft.com/office/powerpoint/2010/main" val="288573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750"/>
                                        <p:tgtEl>
                                          <p:spTgt spid="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Effect transition="in" filter="fade">
                                      <p:cBhvr>
                                        <p:cTn id="37" dur="750"/>
                                        <p:tgtEl>
                                          <p:spTgt spid="7">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3" end="13"/>
                                            </p:txEl>
                                          </p:spTgt>
                                        </p:tgtEl>
                                        <p:attrNameLst>
                                          <p:attrName>style.visibility</p:attrName>
                                        </p:attrNameLst>
                                      </p:cBhvr>
                                      <p:to>
                                        <p:strVal val="visible"/>
                                      </p:to>
                                    </p:set>
                                    <p:animEffect transition="in" filter="fade">
                                      <p:cBhvr>
                                        <p:cTn id="42" dur="75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6000" dirty="0"/>
              <a:t>Example 3:</a:t>
            </a:r>
          </a:p>
          <a:p>
            <a:pPr>
              <a:defRPr/>
            </a:pPr>
            <a:r>
              <a:rPr lang="en-US" sz="6000" dirty="0"/>
              <a:t>I-75 at CR 514</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100</a:t>
            </a:fld>
            <a:endParaRPr lang="en-US" dirty="0">
              <a:solidFill>
                <a:srgbClr val="1C2A5A">
                  <a:tint val="75000"/>
                </a:srgbClr>
              </a:solidFill>
            </a:endParaRPr>
          </a:p>
        </p:txBody>
      </p:sp>
    </p:spTree>
    <p:extLst>
      <p:ext uri="{BB962C8B-B14F-4D97-AF65-F5344CB8AC3E}">
        <p14:creationId xmlns:p14="http://schemas.microsoft.com/office/powerpoint/2010/main" val="249151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448" y="1140339"/>
            <a:ext cx="2514599" cy="2514599"/>
          </a:xfrm>
          <a:prstGeom prst="rect">
            <a:avLst/>
          </a:prstGeom>
        </p:spPr>
      </p:pic>
      <p:pic>
        <p:nvPicPr>
          <p:cNvPr id="3" name="Picture 2"/>
          <p:cNvPicPr>
            <a:picLocks noChangeAspect="1"/>
          </p:cNvPicPr>
          <p:nvPr/>
        </p:nvPicPr>
        <p:blipFill>
          <a:blip r:embed="rId3"/>
          <a:stretch>
            <a:fillRect/>
          </a:stretch>
        </p:blipFill>
        <p:spPr>
          <a:xfrm>
            <a:off x="6818049" y="2848754"/>
            <a:ext cx="2147199" cy="3091807"/>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542925" y="1263819"/>
            <a:ext cx="6275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Project location</a:t>
            </a:r>
            <a:endParaRPr lang="en-US" sz="1600" dirty="0">
              <a:solidFill>
                <a:srgbClr val="243B76"/>
              </a:solidFill>
            </a:endParaRPr>
          </a:p>
          <a:p>
            <a:pPr marL="685800" lvl="1" indent="-114300" defTabSz="457189">
              <a:buFont typeface="Arial" pitchFamily="34" charset="0"/>
              <a:buChar char="•"/>
            </a:pPr>
            <a:r>
              <a:rPr lang="en-US" sz="1600" dirty="0">
                <a:solidFill>
                  <a:srgbClr val="1C2A5A"/>
                </a:solidFill>
              </a:rPr>
              <a:t>Sumter County</a:t>
            </a:r>
          </a:p>
          <a:p>
            <a:pPr marL="571500" lvl="1" indent="0" defTabSz="457189">
              <a:buNone/>
            </a:pPr>
            <a:endParaRPr lang="en-US" sz="1600" dirty="0">
              <a:solidFill>
                <a:srgbClr val="1C2A5A"/>
              </a:solidFill>
            </a:endParaRPr>
          </a:p>
          <a:p>
            <a:r>
              <a:rPr lang="en-US" sz="2000" dirty="0">
                <a:solidFill>
                  <a:srgbClr val="1C2A5A"/>
                </a:solidFill>
              </a:rPr>
              <a:t>Existing conditions</a:t>
            </a:r>
          </a:p>
          <a:p>
            <a:pPr marL="685800" lvl="1" indent="-114300" defTabSz="457189">
              <a:buFont typeface="Arial" pitchFamily="34" charset="0"/>
              <a:buChar char="•"/>
            </a:pPr>
            <a:r>
              <a:rPr lang="en-US" sz="1600" dirty="0">
                <a:solidFill>
                  <a:srgbClr val="1C2A5A"/>
                </a:solidFill>
              </a:rPr>
              <a:t>I-75 has 4 General Use Lanes</a:t>
            </a:r>
          </a:p>
          <a:p>
            <a:pPr marL="685800" lvl="1" indent="-114300" defTabSz="457189">
              <a:buFont typeface="Arial" pitchFamily="34" charset="0"/>
              <a:buChar char="•"/>
            </a:pPr>
            <a:r>
              <a:rPr lang="en-US" sz="1600" dirty="0">
                <a:solidFill>
                  <a:srgbClr val="1C2A5A"/>
                </a:solidFill>
              </a:rPr>
              <a:t>Area of influence includes</a:t>
            </a:r>
          </a:p>
          <a:p>
            <a:pPr marL="1028700" lvl="2" indent="-114300" defTabSz="457189">
              <a:buFont typeface="Arial" pitchFamily="34" charset="0"/>
              <a:buChar char="•"/>
            </a:pPr>
            <a:r>
              <a:rPr lang="en-US" sz="1200" dirty="0">
                <a:solidFill>
                  <a:srgbClr val="1C2A5A"/>
                </a:solidFill>
              </a:rPr>
              <a:t>I-75 at CR 470 interchange</a:t>
            </a:r>
          </a:p>
          <a:p>
            <a:pPr marL="1028700" lvl="2" indent="-114300" defTabSz="457189">
              <a:buFont typeface="Arial" pitchFamily="34" charset="0"/>
              <a:buChar char="•"/>
            </a:pPr>
            <a:r>
              <a:rPr lang="en-US" sz="1200" dirty="0">
                <a:solidFill>
                  <a:srgbClr val="1C2A5A"/>
                </a:solidFill>
              </a:rPr>
              <a:t>I-75 at Florida’s Turnpike interchange</a:t>
            </a:r>
          </a:p>
          <a:p>
            <a:pPr marL="1028700" lvl="2" indent="-114300" defTabSz="457189">
              <a:buFont typeface="Arial" pitchFamily="34" charset="0"/>
              <a:buChar char="•"/>
            </a:pPr>
            <a:r>
              <a:rPr lang="en-US" sz="1200" dirty="0">
                <a:solidFill>
                  <a:srgbClr val="1C2A5A"/>
                </a:solidFill>
              </a:rPr>
              <a:t>I-75 at SR 44</a:t>
            </a:r>
          </a:p>
          <a:p>
            <a:pPr marL="114300" indent="-114300" defTabSz="457189">
              <a:buFont typeface="Arial" pitchFamily="34" charset="0"/>
              <a:buChar char="•"/>
            </a:pPr>
            <a:endParaRPr lang="en-US" sz="2000" dirty="0">
              <a:solidFill>
                <a:srgbClr val="1C2A5A"/>
              </a:solidFill>
            </a:endParaRPr>
          </a:p>
          <a:p>
            <a:r>
              <a:rPr lang="en-US" sz="2000" dirty="0">
                <a:solidFill>
                  <a:srgbClr val="1C2A5A"/>
                </a:solidFill>
              </a:rPr>
              <a:t>Major recommended improvements</a:t>
            </a:r>
          </a:p>
          <a:p>
            <a:pPr marL="685800" lvl="1" indent="-114300" defTabSz="457189">
              <a:buFont typeface="Arial" pitchFamily="34" charset="0"/>
              <a:buChar char="•"/>
            </a:pPr>
            <a:r>
              <a:rPr lang="en-US" sz="1600" dirty="0">
                <a:solidFill>
                  <a:srgbClr val="1C2A5A"/>
                </a:solidFill>
              </a:rPr>
              <a:t>New partial cloverleaf interchange between CR 470 and Florida’s Turnpike along I-75</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Project Summary</a:t>
            </a:r>
          </a:p>
        </p:txBody>
      </p:sp>
      <p:sp>
        <p:nvSpPr>
          <p:cNvPr id="12"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101</a:t>
            </a:fld>
            <a:endParaRPr lang="en-US" dirty="0">
              <a:solidFill>
                <a:srgbClr val="1C2A5A">
                  <a:tint val="75000"/>
                </a:srgbClr>
              </a:solidFill>
            </a:endParaRPr>
          </a:p>
        </p:txBody>
      </p:sp>
    </p:spTree>
    <p:extLst>
      <p:ext uri="{BB962C8B-B14F-4D97-AF65-F5344CB8AC3E}">
        <p14:creationId xmlns:p14="http://schemas.microsoft.com/office/powerpoint/2010/main" val="52495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75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500"/>
                                        <p:tgtEl>
                                          <p:spTgt spid="7">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500"/>
                                        <p:tgtEl>
                                          <p:spTgt spid="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750"/>
                                        <p:tgtEl>
                                          <p:spTgt spid="7">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1" end="11"/>
                                            </p:txEl>
                                          </p:spTgt>
                                        </p:tgtEl>
                                        <p:attrNameLst>
                                          <p:attrName>style.visibility</p:attrName>
                                        </p:attrNameLst>
                                      </p:cBhvr>
                                      <p:to>
                                        <p:strVal val="visible"/>
                                      </p:to>
                                    </p:set>
                                    <p:animEffect transition="in" filter="fade">
                                      <p:cBhvr>
                                        <p:cTn id="30" dur="75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Tasks Required</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70538" y="2468881"/>
            <a:ext cx="8784121" cy="689602"/>
            <a:chOff x="170538" y="1708782"/>
            <a:chExt cx="8784121" cy="689602"/>
          </a:xfrm>
        </p:grpSpPr>
        <p:sp>
          <p:nvSpPr>
            <p:cNvPr id="58" name="TextBox 57"/>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208027" y="3230881"/>
            <a:ext cx="8746632" cy="689602"/>
            <a:chOff x="208027" y="2470782"/>
            <a:chExt cx="8746632" cy="689602"/>
          </a:xfrm>
        </p:grpSpPr>
        <p:sp>
          <p:nvSpPr>
            <p:cNvPr id="53" name="TextBox 52"/>
            <p:cNvSpPr txBox="1"/>
            <p:nvPr/>
          </p:nvSpPr>
          <p:spPr>
            <a:xfrm>
              <a:off x="208027"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253661" y="3992881"/>
            <a:ext cx="8700998" cy="689602"/>
            <a:chOff x="253661" y="3232782"/>
            <a:chExt cx="8700998" cy="689602"/>
          </a:xfrm>
        </p:grpSpPr>
        <p:sp>
          <p:nvSpPr>
            <p:cNvPr id="59" name="TextBox 58"/>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60" name="Content Placeholder 2"/>
          <p:cNvSpPr txBox="1">
            <a:spLocks/>
          </p:cNvSpPr>
          <p:nvPr/>
        </p:nvSpPr>
        <p:spPr>
          <a:xfrm>
            <a:off x="542925" y="1263819"/>
            <a:ext cx="8239125" cy="682313"/>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Benefit Cost Analysis is required for this IJR safety analysis</a:t>
            </a: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102</a:t>
            </a:fld>
            <a:endParaRPr lang="en-US" dirty="0">
              <a:solidFill>
                <a:srgbClr val="1C2A5A">
                  <a:tint val="75000"/>
                </a:srgbClr>
              </a:solidFill>
            </a:endParaRPr>
          </a:p>
        </p:txBody>
      </p:sp>
      <p:sp>
        <p:nvSpPr>
          <p:cNvPr id="46"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47251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374713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Include surrounding arterials, interchanges and freeway segments</a:t>
            </a:r>
          </a:p>
          <a:p>
            <a:pPr marL="685800" lvl="1" indent="-114300" defTabSz="457189">
              <a:buFont typeface="Arial" pitchFamily="34" charset="0"/>
              <a:buChar char="•"/>
            </a:pPr>
            <a:r>
              <a:rPr lang="en-US" sz="1600" dirty="0">
                <a:solidFill>
                  <a:srgbClr val="1C2A5A"/>
                </a:solidFill>
              </a:rPr>
              <a:t>I-75 south of CR 470</a:t>
            </a:r>
          </a:p>
          <a:p>
            <a:pPr marL="685800" lvl="1" indent="-114300" defTabSz="457189">
              <a:buFont typeface="Arial" pitchFamily="34" charset="0"/>
              <a:buChar char="•"/>
            </a:pPr>
            <a:r>
              <a:rPr lang="en-US" sz="1600" dirty="0">
                <a:solidFill>
                  <a:srgbClr val="1C2A5A"/>
                </a:solidFill>
              </a:rPr>
              <a:t>CR 470 interchange area</a:t>
            </a:r>
          </a:p>
          <a:p>
            <a:pPr marL="685800" lvl="1" indent="-114300" defTabSz="457189">
              <a:buFont typeface="Arial" pitchFamily="34" charset="0"/>
              <a:buChar char="•"/>
            </a:pPr>
            <a:r>
              <a:rPr lang="en-US" sz="1600" dirty="0">
                <a:solidFill>
                  <a:srgbClr val="1C2A5A"/>
                </a:solidFill>
              </a:rPr>
              <a:t>I-75 between Florida's Turnpike and CR 470</a:t>
            </a:r>
          </a:p>
          <a:p>
            <a:pPr marL="685800" lvl="1" indent="-114300" defTabSz="457189">
              <a:buFont typeface="Arial" pitchFamily="34" charset="0"/>
              <a:buChar char="•"/>
            </a:pPr>
            <a:r>
              <a:rPr lang="en-US" sz="1600" dirty="0">
                <a:solidFill>
                  <a:srgbClr val="1C2A5A"/>
                </a:solidFill>
              </a:rPr>
              <a:t>Florida’s Turnpike east of I-75</a:t>
            </a:r>
          </a:p>
          <a:p>
            <a:pPr marL="685800" lvl="1" indent="-114300" defTabSz="457189">
              <a:buFont typeface="Arial" pitchFamily="34" charset="0"/>
              <a:buChar char="•"/>
            </a:pPr>
            <a:r>
              <a:rPr lang="en-US" sz="1600" dirty="0">
                <a:solidFill>
                  <a:srgbClr val="1C2A5A"/>
                </a:solidFill>
              </a:rPr>
              <a:t>SR 44 interchange area</a:t>
            </a:r>
          </a:p>
          <a:p>
            <a:pPr marL="685800" lvl="1" indent="-114300" defTabSz="457189">
              <a:buFont typeface="Arial" pitchFamily="34" charset="0"/>
              <a:buChar char="•"/>
            </a:pPr>
            <a:r>
              <a:rPr lang="en-US" sz="1600" dirty="0">
                <a:solidFill>
                  <a:srgbClr val="1C2A5A"/>
                </a:solidFill>
              </a:rPr>
              <a:t>I-75 north of SR 44</a:t>
            </a: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103</a:t>
            </a:fld>
            <a:endParaRPr lang="en-US" dirty="0">
              <a:solidFill>
                <a:srgbClr val="1C2A5A">
                  <a:tint val="75000"/>
                </a:srgbClr>
              </a:solidFill>
            </a:endParaRPr>
          </a:p>
        </p:txBody>
      </p:sp>
      <p:sp>
        <p:nvSpPr>
          <p:cNvPr id="12"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5" name="Picture 4"/>
          <p:cNvPicPr>
            <a:picLocks noChangeAspect="1"/>
          </p:cNvPicPr>
          <p:nvPr/>
        </p:nvPicPr>
        <p:blipFill rotWithShape="1">
          <a:blip r:embed="rId2"/>
          <a:srcRect l="4151" t="6889" r="4667" b="7792"/>
          <a:stretch/>
        </p:blipFill>
        <p:spPr>
          <a:xfrm>
            <a:off x="5409184" y="1262730"/>
            <a:ext cx="3286801" cy="4753032"/>
          </a:xfrm>
          <a:prstGeom prst="rect">
            <a:avLst/>
          </a:prstGeom>
        </p:spPr>
      </p:pic>
      <p:grpSp>
        <p:nvGrpSpPr>
          <p:cNvPr id="13" name="Group 12"/>
          <p:cNvGrpSpPr/>
          <p:nvPr/>
        </p:nvGrpSpPr>
        <p:grpSpPr>
          <a:xfrm>
            <a:off x="4572000" y="5686723"/>
            <a:ext cx="2192784" cy="329039"/>
            <a:chOff x="8762936" y="6562191"/>
            <a:chExt cx="2192784" cy="329039"/>
          </a:xfrm>
          <a:effectLst>
            <a:outerShdw blurRad="50800" dist="38100" dir="8100000" algn="tr" rotWithShape="0">
              <a:prstClr val="black">
                <a:alpha val="40000"/>
              </a:prstClr>
            </a:outerShdw>
          </a:effectLst>
        </p:grpSpPr>
        <p:cxnSp>
          <p:nvCxnSpPr>
            <p:cNvPr id="14" name="Straight Arrow Connector 14"/>
            <p:cNvCxnSpPr>
              <a:cxnSpLocks noChangeShapeType="1"/>
            </p:cNvCxnSpPr>
            <p:nvPr/>
          </p:nvCxnSpPr>
          <p:spPr bwMode="auto">
            <a:xfrm>
              <a:off x="9909940" y="6751331"/>
              <a:ext cx="1045780" cy="38614"/>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15"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I-75 south of CR 470</a:t>
              </a:r>
            </a:p>
          </p:txBody>
        </p:sp>
      </p:grpSp>
      <p:grpSp>
        <p:nvGrpSpPr>
          <p:cNvPr id="16" name="Group 15"/>
          <p:cNvGrpSpPr/>
          <p:nvPr/>
        </p:nvGrpSpPr>
        <p:grpSpPr>
          <a:xfrm>
            <a:off x="4751033" y="5006586"/>
            <a:ext cx="2138039" cy="785062"/>
            <a:chOff x="8762936" y="6562191"/>
            <a:chExt cx="2138039" cy="785062"/>
          </a:xfrm>
          <a:effectLst>
            <a:outerShdw blurRad="50800" dist="38100" dir="8100000" algn="tr" rotWithShape="0">
              <a:prstClr val="black">
                <a:alpha val="40000"/>
              </a:prstClr>
            </a:outerShdw>
          </a:effectLst>
        </p:grpSpPr>
        <p:cxnSp>
          <p:nvCxnSpPr>
            <p:cNvPr id="17" name="Straight Arrow Connector 14"/>
            <p:cNvCxnSpPr>
              <a:cxnSpLocks noChangeShapeType="1"/>
            </p:cNvCxnSpPr>
            <p:nvPr/>
          </p:nvCxnSpPr>
          <p:spPr bwMode="auto">
            <a:xfrm>
              <a:off x="9909940" y="6751331"/>
              <a:ext cx="991035" cy="59592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18"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CR 470</a:t>
              </a:r>
            </a:p>
            <a:p>
              <a:pPr algn="ctr">
                <a:lnSpc>
                  <a:spcPts val="1200"/>
                </a:lnSpc>
              </a:pPr>
              <a:r>
                <a:rPr lang="en-US" altLang="en-US" sz="1000" b="1" dirty="0">
                  <a:solidFill>
                    <a:srgbClr val="000000"/>
                  </a:solidFill>
                  <a:latin typeface="Arial Narrow" panose="020B0606020202030204" pitchFamily="34" charset="0"/>
                </a:rPr>
                <a:t>interchange area</a:t>
              </a:r>
            </a:p>
          </p:txBody>
        </p:sp>
      </p:grpSp>
      <p:grpSp>
        <p:nvGrpSpPr>
          <p:cNvPr id="19" name="Group 18"/>
          <p:cNvGrpSpPr/>
          <p:nvPr/>
        </p:nvGrpSpPr>
        <p:grpSpPr>
          <a:xfrm>
            <a:off x="4902791" y="3380124"/>
            <a:ext cx="2381467" cy="329039"/>
            <a:chOff x="8647596" y="6562191"/>
            <a:chExt cx="2381467" cy="329039"/>
          </a:xfrm>
          <a:effectLst>
            <a:outerShdw blurRad="50800" dist="38100" dir="8100000" algn="tr" rotWithShape="0">
              <a:prstClr val="black">
                <a:alpha val="40000"/>
              </a:prstClr>
            </a:outerShdw>
          </a:effectLst>
        </p:grpSpPr>
        <p:cxnSp>
          <p:nvCxnSpPr>
            <p:cNvPr id="20" name="Straight Arrow Connector 14"/>
            <p:cNvCxnSpPr>
              <a:cxnSpLocks noChangeShapeType="1"/>
            </p:cNvCxnSpPr>
            <p:nvPr/>
          </p:nvCxnSpPr>
          <p:spPr bwMode="auto">
            <a:xfrm>
              <a:off x="9909940" y="6751332"/>
              <a:ext cx="1119123" cy="69981"/>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1" name="Rectangle 12"/>
            <p:cNvSpPr>
              <a:spLocks noChangeArrowheads="1"/>
            </p:cNvSpPr>
            <p:nvPr/>
          </p:nvSpPr>
          <p:spPr bwMode="auto">
            <a:xfrm>
              <a:off x="8647596" y="6562191"/>
              <a:ext cx="126234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I-75 between Florida’s Turnpike and CR 470</a:t>
              </a:r>
            </a:p>
          </p:txBody>
        </p:sp>
      </p:grpSp>
      <p:grpSp>
        <p:nvGrpSpPr>
          <p:cNvPr id="23" name="Group 22"/>
          <p:cNvGrpSpPr/>
          <p:nvPr/>
        </p:nvGrpSpPr>
        <p:grpSpPr>
          <a:xfrm>
            <a:off x="7828056" y="1564840"/>
            <a:ext cx="1147003" cy="959086"/>
            <a:chOff x="8762936" y="6562191"/>
            <a:chExt cx="1147003" cy="959086"/>
          </a:xfrm>
          <a:effectLst>
            <a:outerShdw blurRad="50800" dist="38100" dir="2700000" algn="tl" rotWithShape="0">
              <a:prstClr val="black">
                <a:alpha val="40000"/>
              </a:prstClr>
            </a:outerShdw>
          </a:effectLst>
        </p:grpSpPr>
        <p:cxnSp>
          <p:nvCxnSpPr>
            <p:cNvPr id="24" name="Straight Arrow Connector 14"/>
            <p:cNvCxnSpPr>
              <a:cxnSpLocks noChangeShapeType="1"/>
              <a:stCxn id="25" idx="2"/>
            </p:cNvCxnSpPr>
            <p:nvPr/>
          </p:nvCxnSpPr>
          <p:spPr bwMode="auto">
            <a:xfrm flipH="1">
              <a:off x="8832650" y="6891230"/>
              <a:ext cx="503788" cy="63004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5"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Florida’s Turnpike east of I-75</a:t>
              </a:r>
            </a:p>
          </p:txBody>
        </p:sp>
      </p:grpSp>
      <p:grpSp>
        <p:nvGrpSpPr>
          <p:cNvPr id="31" name="Group 30"/>
          <p:cNvGrpSpPr/>
          <p:nvPr/>
        </p:nvGrpSpPr>
        <p:grpSpPr>
          <a:xfrm>
            <a:off x="4922393" y="1674033"/>
            <a:ext cx="2221302" cy="504588"/>
            <a:chOff x="8807761" y="6821313"/>
            <a:chExt cx="2221302" cy="504588"/>
          </a:xfrm>
          <a:effectLst>
            <a:outerShdw blurRad="50800" dist="38100" dir="8100000" algn="tr" rotWithShape="0">
              <a:prstClr val="black">
                <a:alpha val="40000"/>
              </a:prstClr>
            </a:outerShdw>
          </a:effectLst>
        </p:grpSpPr>
        <p:cxnSp>
          <p:nvCxnSpPr>
            <p:cNvPr id="32" name="Straight Arrow Connector 14"/>
            <p:cNvCxnSpPr>
              <a:cxnSpLocks noChangeShapeType="1"/>
              <a:stCxn id="33" idx="3"/>
            </p:cNvCxnSpPr>
            <p:nvPr/>
          </p:nvCxnSpPr>
          <p:spPr bwMode="auto">
            <a:xfrm flipV="1">
              <a:off x="9954764" y="6821313"/>
              <a:ext cx="1074299" cy="34006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3" name="Rectangle 12"/>
            <p:cNvSpPr>
              <a:spLocks noChangeArrowheads="1"/>
            </p:cNvSpPr>
            <p:nvPr/>
          </p:nvSpPr>
          <p:spPr bwMode="auto">
            <a:xfrm>
              <a:off x="8807761" y="6996862"/>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SR 44</a:t>
              </a:r>
            </a:p>
            <a:p>
              <a:pPr algn="ctr">
                <a:lnSpc>
                  <a:spcPts val="1200"/>
                </a:lnSpc>
              </a:pPr>
              <a:r>
                <a:rPr lang="en-US" altLang="en-US" sz="1000" b="1" dirty="0">
                  <a:solidFill>
                    <a:srgbClr val="000000"/>
                  </a:solidFill>
                  <a:latin typeface="Arial Narrow" panose="020B0606020202030204" pitchFamily="34" charset="0"/>
                </a:rPr>
                <a:t>Interchange area</a:t>
              </a:r>
            </a:p>
          </p:txBody>
        </p:sp>
      </p:grpSp>
      <p:grpSp>
        <p:nvGrpSpPr>
          <p:cNvPr id="35" name="Group 34"/>
          <p:cNvGrpSpPr/>
          <p:nvPr/>
        </p:nvGrpSpPr>
        <p:grpSpPr>
          <a:xfrm>
            <a:off x="4902791" y="1180475"/>
            <a:ext cx="2266127" cy="329039"/>
            <a:chOff x="8762936" y="6562191"/>
            <a:chExt cx="2266127" cy="329039"/>
          </a:xfrm>
          <a:effectLst>
            <a:outerShdw blurRad="50800" dist="38100" dir="8100000" algn="tr" rotWithShape="0">
              <a:prstClr val="black">
                <a:alpha val="40000"/>
              </a:prstClr>
            </a:outerShdw>
          </a:effectLst>
        </p:grpSpPr>
        <p:cxnSp>
          <p:nvCxnSpPr>
            <p:cNvPr id="36" name="Straight Arrow Connector 14"/>
            <p:cNvCxnSpPr>
              <a:cxnSpLocks noChangeShapeType="1"/>
            </p:cNvCxnSpPr>
            <p:nvPr/>
          </p:nvCxnSpPr>
          <p:spPr bwMode="auto">
            <a:xfrm>
              <a:off x="9909940" y="6751332"/>
              <a:ext cx="1119123" cy="69981"/>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7"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I-75 north of SR 44</a:t>
              </a:r>
            </a:p>
          </p:txBody>
        </p:sp>
      </p:grpSp>
      <p:cxnSp>
        <p:nvCxnSpPr>
          <p:cNvPr id="39" name="Straight Connector 38"/>
          <p:cNvCxnSpPr/>
          <p:nvPr/>
        </p:nvCxnSpPr>
        <p:spPr>
          <a:xfrm flipH="1">
            <a:off x="6604986" y="5901429"/>
            <a:ext cx="159798" cy="223096"/>
          </a:xfrm>
          <a:prstGeom prst="line">
            <a:avLst/>
          </a:prstGeom>
          <a:ln w="101600" cap="rnd">
            <a:solidFill>
              <a:srgbClr val="FFFF00"/>
            </a:solidFill>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6764784" y="5652800"/>
            <a:ext cx="230820" cy="2286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Freeform 40"/>
          <p:cNvSpPr/>
          <p:nvPr/>
        </p:nvSpPr>
        <p:spPr>
          <a:xfrm>
            <a:off x="6986727" y="2130640"/>
            <a:ext cx="381739" cy="3488924"/>
          </a:xfrm>
          <a:custGeom>
            <a:avLst/>
            <a:gdLst>
              <a:gd name="connsiteX0" fmla="*/ 0 w 381739"/>
              <a:gd name="connsiteY0" fmla="*/ 3488924 h 3488924"/>
              <a:gd name="connsiteX1" fmla="*/ 266330 w 381739"/>
              <a:gd name="connsiteY1" fmla="*/ 3133817 h 3488924"/>
              <a:gd name="connsiteX2" fmla="*/ 372862 w 381739"/>
              <a:gd name="connsiteY2" fmla="*/ 2991775 h 3488924"/>
              <a:gd name="connsiteX3" fmla="*/ 381739 w 381739"/>
              <a:gd name="connsiteY3" fmla="*/ 2601157 h 3488924"/>
              <a:gd name="connsiteX4" fmla="*/ 248574 w 381739"/>
              <a:gd name="connsiteY4" fmla="*/ 0 h 3488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39" h="3488924">
                <a:moveTo>
                  <a:pt x="0" y="3488924"/>
                </a:moveTo>
                <a:lnTo>
                  <a:pt x="266330" y="3133817"/>
                </a:lnTo>
                <a:lnTo>
                  <a:pt x="372862" y="2991775"/>
                </a:lnTo>
                <a:lnTo>
                  <a:pt x="381739" y="2601157"/>
                </a:lnTo>
                <a:lnTo>
                  <a:pt x="248574" y="0"/>
                </a:lnTo>
              </a:path>
            </a:pathLst>
          </a:custGeom>
          <a:ln w="101600" cap="rnd">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2" name="Freeform 41"/>
          <p:cNvSpPr/>
          <p:nvPr/>
        </p:nvSpPr>
        <p:spPr>
          <a:xfrm>
            <a:off x="7395098" y="2361459"/>
            <a:ext cx="1260629" cy="621437"/>
          </a:xfrm>
          <a:custGeom>
            <a:avLst/>
            <a:gdLst>
              <a:gd name="connsiteX0" fmla="*/ 0 w 1260629"/>
              <a:gd name="connsiteY0" fmla="*/ 0 h 621437"/>
              <a:gd name="connsiteX1" fmla="*/ 248575 w 1260629"/>
              <a:gd name="connsiteY1" fmla="*/ 168676 h 621437"/>
              <a:gd name="connsiteX2" fmla="*/ 585926 w 1260629"/>
              <a:gd name="connsiteY2" fmla="*/ 275208 h 621437"/>
              <a:gd name="connsiteX3" fmla="*/ 914400 w 1260629"/>
              <a:gd name="connsiteY3" fmla="*/ 390618 h 621437"/>
              <a:gd name="connsiteX4" fmla="*/ 1171852 w 1260629"/>
              <a:gd name="connsiteY4" fmla="*/ 550416 h 621437"/>
              <a:gd name="connsiteX5" fmla="*/ 1260629 w 1260629"/>
              <a:gd name="connsiteY5" fmla="*/ 621437 h 6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629" h="621437">
                <a:moveTo>
                  <a:pt x="0" y="0"/>
                </a:moveTo>
                <a:lnTo>
                  <a:pt x="248575" y="168676"/>
                </a:lnTo>
                <a:lnTo>
                  <a:pt x="585926" y="275208"/>
                </a:lnTo>
                <a:lnTo>
                  <a:pt x="914400" y="390618"/>
                </a:lnTo>
                <a:lnTo>
                  <a:pt x="1171852" y="550416"/>
                </a:lnTo>
                <a:lnTo>
                  <a:pt x="1260629" y="621437"/>
                </a:lnTo>
              </a:path>
            </a:pathLst>
          </a:custGeom>
          <a:ln w="101600" cap="rnd">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cxnSp>
        <p:nvCxnSpPr>
          <p:cNvPr id="43" name="Straight Connector 42"/>
          <p:cNvCxnSpPr/>
          <p:nvPr/>
        </p:nvCxnSpPr>
        <p:spPr>
          <a:xfrm>
            <a:off x="7143695" y="1199799"/>
            <a:ext cx="0" cy="223096"/>
          </a:xfrm>
          <a:prstGeom prst="line">
            <a:avLst/>
          </a:prstGeom>
          <a:ln w="101600" cap="rnd">
            <a:solidFill>
              <a:srgbClr val="FFFF00"/>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7028285" y="1509514"/>
            <a:ext cx="230820" cy="2286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34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1500"/>
                                        <p:tgtEl>
                                          <p:spTgt spid="41"/>
                                        </p:tgtEl>
                                      </p:cBhvr>
                                    </p:animEffec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right)">
                                      <p:cBhvr>
                                        <p:cTn id="37" dur="750"/>
                                        <p:tgtEl>
                                          <p:spTgt spid="42"/>
                                        </p:tgtEl>
                                      </p:cBhvr>
                                    </p:animEffec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fade">
                                      <p:cBhvr>
                                        <p:cTn id="52" dur="500"/>
                                        <p:tgtEl>
                                          <p:spTgt spid="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00"/>
                                        <p:tgtEl>
                                          <p:spTgt spid="43"/>
                                        </p:tgtEl>
                                      </p:cBhvr>
                                    </p:animEffect>
                                  </p:childTnLst>
                                </p:cTn>
                              </p:par>
                              <p:par>
                                <p:cTn id="58" presetID="1"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Effect transition="in" filter="fade">
                                      <p:cBhvr>
                                        <p:cTn id="6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45823" t="6889" r="37054" b="76529"/>
          <a:stretch/>
        </p:blipFill>
        <p:spPr>
          <a:xfrm>
            <a:off x="2728646" y="1299978"/>
            <a:ext cx="3098761" cy="4637726"/>
          </a:xfrm>
          <a:prstGeom prst="rect">
            <a:avLst/>
          </a:prstGeom>
        </p:spPr>
      </p:pic>
      <p:cxnSp>
        <p:nvCxnSpPr>
          <p:cNvPr id="10" name="Straight Connector 9"/>
          <p:cNvCxnSpPr/>
          <p:nvPr/>
        </p:nvCxnSpPr>
        <p:spPr>
          <a:xfrm>
            <a:off x="-942" y="999184"/>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sp>
        <p:nvSpPr>
          <p:cNvPr id="2" name="Slide Number Placeholder 1"/>
          <p:cNvSpPr>
            <a:spLocks noGrp="1"/>
          </p:cNvSpPr>
          <p:nvPr>
            <p:ph type="sldNum" sz="quarter" idx="4"/>
          </p:nvPr>
        </p:nvSpPr>
        <p:spPr>
          <a:xfrm>
            <a:off x="8687908" y="6235815"/>
            <a:ext cx="456092" cy="365125"/>
          </a:xfrm>
        </p:spPr>
        <p:txBody>
          <a:bodyPr/>
          <a:lstStyle/>
          <a:p>
            <a:fld id="{8970C57D-AA55-CC46-84BC-450512CA4844}" type="slidenum">
              <a:rPr lang="en-US" smtClean="0">
                <a:solidFill>
                  <a:srgbClr val="1C2A5A">
                    <a:tint val="75000"/>
                  </a:srgbClr>
                </a:solidFill>
              </a:rPr>
              <a:pPr/>
              <a:t>104</a:t>
            </a:fld>
            <a:endParaRPr lang="en-US" dirty="0">
              <a:solidFill>
                <a:srgbClr val="1C2A5A">
                  <a:tint val="75000"/>
                </a:srgbClr>
              </a:solidFill>
            </a:endParaRPr>
          </a:p>
        </p:txBody>
      </p:sp>
      <p:sp>
        <p:nvSpPr>
          <p:cNvPr id="20"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grpSp>
        <p:nvGrpSpPr>
          <p:cNvPr id="21" name="Group 20"/>
          <p:cNvGrpSpPr/>
          <p:nvPr/>
        </p:nvGrpSpPr>
        <p:grpSpPr>
          <a:xfrm>
            <a:off x="4123155" y="3783360"/>
            <a:ext cx="3038619" cy="1689504"/>
            <a:chOff x="6871320" y="5201726"/>
            <a:chExt cx="3038619" cy="1689504"/>
          </a:xfrm>
          <a:effectLst>
            <a:outerShdw blurRad="50800" dist="38100" dir="2700000" algn="tl" rotWithShape="0">
              <a:prstClr val="black">
                <a:alpha val="40000"/>
              </a:prstClr>
            </a:outerShdw>
          </a:effectLst>
        </p:grpSpPr>
        <p:cxnSp>
          <p:nvCxnSpPr>
            <p:cNvPr id="23" name="Straight Arrow Connector 14"/>
            <p:cNvCxnSpPr>
              <a:cxnSpLocks noChangeShapeType="1"/>
              <a:stCxn id="24" idx="1"/>
            </p:cNvCxnSpPr>
            <p:nvPr/>
          </p:nvCxnSpPr>
          <p:spPr bwMode="auto">
            <a:xfrm flipH="1" flipV="1">
              <a:off x="6871320" y="5201726"/>
              <a:ext cx="1891616" cy="152498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4"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Diverge Area</a:t>
              </a:r>
            </a:p>
          </p:txBody>
        </p:sp>
      </p:grpSp>
      <p:grpSp>
        <p:nvGrpSpPr>
          <p:cNvPr id="25" name="Group 24"/>
          <p:cNvGrpSpPr/>
          <p:nvPr/>
        </p:nvGrpSpPr>
        <p:grpSpPr>
          <a:xfrm>
            <a:off x="4975281" y="3521439"/>
            <a:ext cx="3514435" cy="847207"/>
            <a:chOff x="6395504" y="6044023"/>
            <a:chExt cx="3514435" cy="847207"/>
          </a:xfrm>
          <a:effectLst>
            <a:outerShdw blurRad="50800" dist="38100" dir="2700000" algn="tl" rotWithShape="0">
              <a:prstClr val="black">
                <a:alpha val="40000"/>
              </a:prstClr>
            </a:outerShdw>
          </a:effectLst>
        </p:grpSpPr>
        <p:cxnSp>
          <p:nvCxnSpPr>
            <p:cNvPr id="26" name="Straight Arrow Connector 14"/>
            <p:cNvCxnSpPr>
              <a:cxnSpLocks noChangeShapeType="1"/>
              <a:stCxn id="27" idx="1"/>
            </p:cNvCxnSpPr>
            <p:nvPr/>
          </p:nvCxnSpPr>
          <p:spPr bwMode="auto">
            <a:xfrm flipH="1" flipV="1">
              <a:off x="6395504" y="6044023"/>
              <a:ext cx="2367432" cy="682688"/>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7"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Adjacent Arterial (SR 44)</a:t>
              </a:r>
            </a:p>
          </p:txBody>
        </p:sp>
      </p:grpSp>
      <p:grpSp>
        <p:nvGrpSpPr>
          <p:cNvPr id="28" name="Group 27"/>
          <p:cNvGrpSpPr/>
          <p:nvPr/>
        </p:nvGrpSpPr>
        <p:grpSpPr>
          <a:xfrm>
            <a:off x="4411260" y="2496382"/>
            <a:ext cx="2841774" cy="780866"/>
            <a:chOff x="7019606" y="7796769"/>
            <a:chExt cx="2841774" cy="780866"/>
          </a:xfrm>
          <a:effectLst>
            <a:outerShdw blurRad="50800" dist="38100" dir="2700000" algn="tl" rotWithShape="0">
              <a:prstClr val="black">
                <a:alpha val="40000"/>
              </a:prstClr>
            </a:outerShdw>
          </a:effectLst>
        </p:grpSpPr>
        <p:cxnSp>
          <p:nvCxnSpPr>
            <p:cNvPr id="29" name="Straight Arrow Connector 14"/>
            <p:cNvCxnSpPr>
              <a:cxnSpLocks noChangeShapeType="1"/>
              <a:stCxn id="30" idx="1"/>
            </p:cNvCxnSpPr>
            <p:nvPr/>
          </p:nvCxnSpPr>
          <p:spPr bwMode="auto">
            <a:xfrm flipH="1">
              <a:off x="7019606" y="7961289"/>
              <a:ext cx="1694771" cy="616346"/>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0" name="Rectangle 12"/>
            <p:cNvSpPr>
              <a:spLocks noChangeArrowheads="1"/>
            </p:cNvSpPr>
            <p:nvPr/>
          </p:nvSpPr>
          <p:spPr bwMode="auto">
            <a:xfrm>
              <a:off x="8714377" y="7796769"/>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Ramp Terminal –</a:t>
              </a:r>
            </a:p>
            <a:p>
              <a:pPr algn="ctr">
                <a:lnSpc>
                  <a:spcPts val="1200"/>
                </a:lnSpc>
              </a:pPr>
              <a:r>
                <a:rPr lang="en-US" altLang="en-US" sz="1000" b="1" dirty="0">
                  <a:solidFill>
                    <a:srgbClr val="000000"/>
                  </a:solidFill>
                  <a:latin typeface="Arial Narrow" panose="020B0606020202030204" pitchFamily="34" charset="0"/>
                </a:rPr>
                <a:t> NB Ramps</a:t>
              </a:r>
            </a:p>
          </p:txBody>
        </p:sp>
      </p:grpSp>
      <p:grpSp>
        <p:nvGrpSpPr>
          <p:cNvPr id="31" name="Group 30"/>
          <p:cNvGrpSpPr/>
          <p:nvPr/>
        </p:nvGrpSpPr>
        <p:grpSpPr>
          <a:xfrm>
            <a:off x="846541" y="1196689"/>
            <a:ext cx="3120835" cy="1690674"/>
            <a:chOff x="8762936" y="6562191"/>
            <a:chExt cx="3120835" cy="1690674"/>
          </a:xfrm>
          <a:effectLst>
            <a:outerShdw blurRad="50800" dist="38100" dir="8100000" algn="tr" rotWithShape="0">
              <a:prstClr val="black">
                <a:alpha val="40000"/>
              </a:prstClr>
            </a:outerShdw>
          </a:effectLst>
        </p:grpSpPr>
        <p:cxnSp>
          <p:nvCxnSpPr>
            <p:cNvPr id="32" name="Straight Arrow Connector 14"/>
            <p:cNvCxnSpPr>
              <a:cxnSpLocks noChangeShapeType="1"/>
            </p:cNvCxnSpPr>
            <p:nvPr/>
          </p:nvCxnSpPr>
          <p:spPr bwMode="auto">
            <a:xfrm>
              <a:off x="9909940" y="6751329"/>
              <a:ext cx="1973831" cy="1501536"/>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3"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Diverge Area</a:t>
              </a:r>
            </a:p>
          </p:txBody>
        </p:sp>
      </p:grpSp>
      <p:grpSp>
        <p:nvGrpSpPr>
          <p:cNvPr id="37" name="Group 36"/>
          <p:cNvGrpSpPr/>
          <p:nvPr/>
        </p:nvGrpSpPr>
        <p:grpSpPr>
          <a:xfrm>
            <a:off x="4154740" y="1654815"/>
            <a:ext cx="2896903" cy="1025057"/>
            <a:chOff x="7051191" y="7424466"/>
            <a:chExt cx="2896903" cy="1025057"/>
          </a:xfrm>
          <a:effectLst>
            <a:outerShdw blurRad="50800" dist="38100" dir="2700000" algn="tl" rotWithShape="0">
              <a:prstClr val="black">
                <a:alpha val="40000"/>
              </a:prstClr>
            </a:outerShdw>
          </a:effectLst>
        </p:grpSpPr>
        <p:cxnSp>
          <p:nvCxnSpPr>
            <p:cNvPr id="38" name="Straight Arrow Connector 14"/>
            <p:cNvCxnSpPr>
              <a:cxnSpLocks noChangeShapeType="1"/>
              <a:stCxn id="39" idx="1"/>
            </p:cNvCxnSpPr>
            <p:nvPr/>
          </p:nvCxnSpPr>
          <p:spPr bwMode="auto">
            <a:xfrm flipH="1">
              <a:off x="7051191" y="7588986"/>
              <a:ext cx="1749900" cy="86053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9" name="Rectangle 12"/>
            <p:cNvSpPr>
              <a:spLocks noChangeArrowheads="1"/>
            </p:cNvSpPr>
            <p:nvPr/>
          </p:nvSpPr>
          <p:spPr bwMode="auto">
            <a:xfrm>
              <a:off x="8801091" y="7424466"/>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Merge Area</a:t>
              </a:r>
            </a:p>
          </p:txBody>
        </p:sp>
      </p:grpSp>
      <p:grpSp>
        <p:nvGrpSpPr>
          <p:cNvPr id="41" name="Group 40"/>
          <p:cNvGrpSpPr/>
          <p:nvPr/>
        </p:nvGrpSpPr>
        <p:grpSpPr>
          <a:xfrm>
            <a:off x="922874" y="2657872"/>
            <a:ext cx="2537101" cy="364383"/>
            <a:chOff x="8762936" y="6562191"/>
            <a:chExt cx="2537101" cy="364383"/>
          </a:xfrm>
          <a:effectLst>
            <a:outerShdw blurRad="50800" dist="38100" dir="8100000" algn="tr" rotWithShape="0">
              <a:prstClr val="black">
                <a:alpha val="40000"/>
              </a:prstClr>
            </a:outerShdw>
          </a:effectLst>
        </p:grpSpPr>
        <p:cxnSp>
          <p:nvCxnSpPr>
            <p:cNvPr id="42" name="Straight Arrow Connector 14"/>
            <p:cNvCxnSpPr>
              <a:cxnSpLocks noChangeShapeType="1"/>
            </p:cNvCxnSpPr>
            <p:nvPr/>
          </p:nvCxnSpPr>
          <p:spPr bwMode="auto">
            <a:xfrm>
              <a:off x="9909940" y="6751329"/>
              <a:ext cx="1390097" cy="17524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3"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Adjacent Arterial (SR 44)</a:t>
              </a:r>
            </a:p>
          </p:txBody>
        </p:sp>
      </p:grpSp>
      <p:grpSp>
        <p:nvGrpSpPr>
          <p:cNvPr id="45" name="Group 44"/>
          <p:cNvGrpSpPr/>
          <p:nvPr/>
        </p:nvGrpSpPr>
        <p:grpSpPr>
          <a:xfrm>
            <a:off x="1159991" y="3251859"/>
            <a:ext cx="2541512" cy="502588"/>
            <a:chOff x="8762936" y="6388642"/>
            <a:chExt cx="2541512" cy="502588"/>
          </a:xfrm>
          <a:effectLst>
            <a:outerShdw blurRad="50800" dist="38100" dir="8100000" algn="tr" rotWithShape="0">
              <a:prstClr val="black">
                <a:alpha val="40000"/>
              </a:prstClr>
            </a:outerShdw>
          </a:effectLst>
        </p:grpSpPr>
        <p:cxnSp>
          <p:nvCxnSpPr>
            <p:cNvPr id="46" name="Straight Arrow Connector 14"/>
            <p:cNvCxnSpPr>
              <a:cxnSpLocks noChangeShapeType="1"/>
            </p:cNvCxnSpPr>
            <p:nvPr/>
          </p:nvCxnSpPr>
          <p:spPr bwMode="auto">
            <a:xfrm flipV="1">
              <a:off x="9909940" y="6388642"/>
              <a:ext cx="1394508" cy="36268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7"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Ramp Terminal – </a:t>
              </a:r>
            </a:p>
            <a:p>
              <a:pPr algn="ctr">
                <a:lnSpc>
                  <a:spcPts val="1200"/>
                </a:lnSpc>
              </a:pPr>
              <a:r>
                <a:rPr lang="en-US" altLang="en-US" sz="1000" b="1" dirty="0">
                  <a:solidFill>
                    <a:srgbClr val="000000"/>
                  </a:solidFill>
                  <a:latin typeface="Arial Narrow" panose="020B0606020202030204" pitchFamily="34" charset="0"/>
                </a:rPr>
                <a:t>SB Ramps</a:t>
              </a:r>
            </a:p>
          </p:txBody>
        </p:sp>
      </p:grpSp>
      <p:grpSp>
        <p:nvGrpSpPr>
          <p:cNvPr id="49" name="Group 48"/>
          <p:cNvGrpSpPr/>
          <p:nvPr/>
        </p:nvGrpSpPr>
        <p:grpSpPr>
          <a:xfrm>
            <a:off x="1442341" y="3553336"/>
            <a:ext cx="2541512" cy="865081"/>
            <a:chOff x="8762936" y="6026149"/>
            <a:chExt cx="2541512" cy="865081"/>
          </a:xfrm>
          <a:effectLst>
            <a:outerShdw blurRad="50800" dist="38100" dir="8100000" algn="tr" rotWithShape="0">
              <a:prstClr val="black">
                <a:alpha val="40000"/>
              </a:prstClr>
            </a:outerShdw>
          </a:effectLst>
        </p:grpSpPr>
        <p:cxnSp>
          <p:nvCxnSpPr>
            <p:cNvPr id="50" name="Straight Arrow Connector 14"/>
            <p:cNvCxnSpPr>
              <a:cxnSpLocks noChangeShapeType="1"/>
            </p:cNvCxnSpPr>
            <p:nvPr/>
          </p:nvCxnSpPr>
          <p:spPr bwMode="auto">
            <a:xfrm flipV="1">
              <a:off x="9909940" y="6026149"/>
              <a:ext cx="1394508" cy="725181"/>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1"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Merge Area</a:t>
              </a:r>
            </a:p>
          </p:txBody>
        </p:sp>
      </p:gr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185" y="1196689"/>
            <a:ext cx="1178341" cy="1178341"/>
          </a:xfrm>
          <a:prstGeom prst="rect">
            <a:avLst/>
          </a:prstGeom>
        </p:spPr>
      </p:pic>
      <p:sp>
        <p:nvSpPr>
          <p:cNvPr id="54" name="Rectangle 53"/>
          <p:cNvSpPr/>
          <p:nvPr/>
        </p:nvSpPr>
        <p:spPr>
          <a:xfrm>
            <a:off x="7815101" y="1439901"/>
            <a:ext cx="816249" cy="923330"/>
          </a:xfrm>
          <a:prstGeom prst="rect">
            <a:avLst/>
          </a:prstGeom>
        </p:spPr>
        <p:txBody>
          <a:bodyPr wrap="none">
            <a:spAutoFit/>
          </a:bodyPr>
          <a:lstStyle/>
          <a:p>
            <a:r>
              <a:rPr lang="en-US" altLang="en-US" sz="5400" b="1" dirty="0">
                <a:solidFill>
                  <a:srgbClr val="000000"/>
                </a:solidFill>
                <a:latin typeface="Arial Narrow" panose="020B0606020202030204" pitchFamily="34" charset="0"/>
              </a:rPr>
              <a:t>44</a:t>
            </a:r>
            <a:endParaRPr lang="en-US" sz="5400" dirty="0"/>
          </a:p>
        </p:txBody>
      </p:sp>
    </p:spTree>
    <p:extLst>
      <p:ext uri="{BB962C8B-B14F-4D97-AF65-F5344CB8AC3E}">
        <p14:creationId xmlns:p14="http://schemas.microsoft.com/office/powerpoint/2010/main" val="42071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75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75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right)">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75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75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36460" t="80555" r="42401" b="7792"/>
          <a:stretch/>
        </p:blipFill>
        <p:spPr>
          <a:xfrm>
            <a:off x="2278508" y="1733467"/>
            <a:ext cx="4452839" cy="3793439"/>
          </a:xfrm>
          <a:prstGeom prst="rect">
            <a:avLst/>
          </a:prstGeom>
        </p:spPr>
      </p:pic>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105</a:t>
            </a:fld>
            <a:endParaRPr lang="en-US" dirty="0">
              <a:solidFill>
                <a:srgbClr val="1C2A5A">
                  <a:tint val="75000"/>
                </a:srgbClr>
              </a:solidFill>
            </a:endParaRPr>
          </a:p>
        </p:txBody>
      </p:sp>
      <p:sp>
        <p:nvSpPr>
          <p:cNvPr id="20"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185" y="1224982"/>
            <a:ext cx="1178341" cy="1178341"/>
          </a:xfrm>
          <a:prstGeom prst="rect">
            <a:avLst/>
          </a:prstGeom>
        </p:spPr>
      </p:pic>
      <p:sp>
        <p:nvSpPr>
          <p:cNvPr id="23" name="Rectangle 22"/>
          <p:cNvSpPr/>
          <p:nvPr/>
        </p:nvSpPr>
        <p:spPr>
          <a:xfrm>
            <a:off x="7702334" y="1303211"/>
            <a:ext cx="1132041" cy="923330"/>
          </a:xfrm>
          <a:prstGeom prst="rect">
            <a:avLst/>
          </a:prstGeom>
        </p:spPr>
        <p:txBody>
          <a:bodyPr wrap="none">
            <a:spAutoFit/>
          </a:bodyPr>
          <a:lstStyle/>
          <a:p>
            <a:r>
              <a:rPr lang="en-US" altLang="en-US" sz="5400" b="1" dirty="0">
                <a:solidFill>
                  <a:srgbClr val="000000"/>
                </a:solidFill>
                <a:latin typeface="Arial Narrow" panose="020B0606020202030204" pitchFamily="34" charset="0"/>
              </a:rPr>
              <a:t>470</a:t>
            </a:r>
            <a:endParaRPr lang="en-US" sz="5400" dirty="0"/>
          </a:p>
        </p:txBody>
      </p:sp>
      <p:grpSp>
        <p:nvGrpSpPr>
          <p:cNvPr id="24" name="Group 23"/>
          <p:cNvGrpSpPr/>
          <p:nvPr/>
        </p:nvGrpSpPr>
        <p:grpSpPr>
          <a:xfrm>
            <a:off x="3753976" y="4729890"/>
            <a:ext cx="3154060" cy="1160794"/>
            <a:chOff x="6878523" y="5167202"/>
            <a:chExt cx="3154060" cy="1160794"/>
          </a:xfrm>
          <a:effectLst>
            <a:outerShdw blurRad="50800" dist="38100" dir="2700000" algn="tl" rotWithShape="0">
              <a:prstClr val="black">
                <a:alpha val="40000"/>
              </a:prstClr>
            </a:outerShdw>
          </a:effectLst>
        </p:grpSpPr>
        <p:cxnSp>
          <p:nvCxnSpPr>
            <p:cNvPr id="25" name="Straight Arrow Connector 14"/>
            <p:cNvCxnSpPr>
              <a:cxnSpLocks noChangeShapeType="1"/>
              <a:stCxn id="26" idx="1"/>
            </p:cNvCxnSpPr>
            <p:nvPr/>
          </p:nvCxnSpPr>
          <p:spPr bwMode="auto">
            <a:xfrm flipH="1" flipV="1">
              <a:off x="6878523" y="5167202"/>
              <a:ext cx="2007057" cy="99627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6" name="Rectangle 12"/>
            <p:cNvSpPr>
              <a:spLocks noChangeArrowheads="1"/>
            </p:cNvSpPr>
            <p:nvPr/>
          </p:nvSpPr>
          <p:spPr bwMode="auto">
            <a:xfrm>
              <a:off x="8885580" y="5998957"/>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Diverge Area</a:t>
              </a:r>
            </a:p>
          </p:txBody>
        </p:sp>
      </p:grpSp>
      <p:grpSp>
        <p:nvGrpSpPr>
          <p:cNvPr id="27" name="Group 26"/>
          <p:cNvGrpSpPr/>
          <p:nvPr/>
        </p:nvGrpSpPr>
        <p:grpSpPr>
          <a:xfrm>
            <a:off x="5174415" y="4287123"/>
            <a:ext cx="3514435" cy="847207"/>
            <a:chOff x="6395504" y="6044023"/>
            <a:chExt cx="3514435" cy="847207"/>
          </a:xfrm>
          <a:effectLst>
            <a:outerShdw blurRad="50800" dist="38100" dir="2700000" algn="tl" rotWithShape="0">
              <a:prstClr val="black">
                <a:alpha val="40000"/>
              </a:prstClr>
            </a:outerShdw>
          </a:effectLst>
        </p:grpSpPr>
        <p:cxnSp>
          <p:nvCxnSpPr>
            <p:cNvPr id="28" name="Straight Arrow Connector 14"/>
            <p:cNvCxnSpPr>
              <a:cxnSpLocks noChangeShapeType="1"/>
              <a:stCxn id="29" idx="1"/>
            </p:cNvCxnSpPr>
            <p:nvPr/>
          </p:nvCxnSpPr>
          <p:spPr bwMode="auto">
            <a:xfrm flipH="1" flipV="1">
              <a:off x="6395504" y="6044023"/>
              <a:ext cx="2367432" cy="682688"/>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9"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Adjacent Arterial (CR 470)</a:t>
              </a:r>
            </a:p>
          </p:txBody>
        </p:sp>
      </p:grpSp>
      <p:grpSp>
        <p:nvGrpSpPr>
          <p:cNvPr id="33" name="Group 32"/>
          <p:cNvGrpSpPr/>
          <p:nvPr/>
        </p:nvGrpSpPr>
        <p:grpSpPr>
          <a:xfrm>
            <a:off x="935194" y="1844939"/>
            <a:ext cx="3358137" cy="1884241"/>
            <a:chOff x="8525634" y="6368624"/>
            <a:chExt cx="3358137" cy="1884241"/>
          </a:xfrm>
          <a:effectLst>
            <a:outerShdw blurRad="50800" dist="38100" dir="8100000" algn="tr" rotWithShape="0">
              <a:prstClr val="black">
                <a:alpha val="40000"/>
              </a:prstClr>
            </a:outerShdw>
          </a:effectLst>
        </p:grpSpPr>
        <p:cxnSp>
          <p:nvCxnSpPr>
            <p:cNvPr id="34" name="Straight Arrow Connector 14"/>
            <p:cNvCxnSpPr>
              <a:cxnSpLocks noChangeShapeType="1"/>
              <a:stCxn id="35" idx="3"/>
            </p:cNvCxnSpPr>
            <p:nvPr/>
          </p:nvCxnSpPr>
          <p:spPr bwMode="auto">
            <a:xfrm>
              <a:off x="9672637" y="6533144"/>
              <a:ext cx="2211134" cy="1719721"/>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5" name="Rectangle 12"/>
            <p:cNvSpPr>
              <a:spLocks noChangeArrowheads="1"/>
            </p:cNvSpPr>
            <p:nvPr/>
          </p:nvSpPr>
          <p:spPr bwMode="auto">
            <a:xfrm>
              <a:off x="8525634" y="6368624"/>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Diverge Area</a:t>
              </a:r>
            </a:p>
          </p:txBody>
        </p:sp>
      </p:grpSp>
      <p:grpSp>
        <p:nvGrpSpPr>
          <p:cNvPr id="36" name="Group 35"/>
          <p:cNvGrpSpPr/>
          <p:nvPr/>
        </p:nvGrpSpPr>
        <p:grpSpPr>
          <a:xfrm>
            <a:off x="4537670" y="2618975"/>
            <a:ext cx="3483467" cy="1111053"/>
            <a:chOff x="7642514" y="7627146"/>
            <a:chExt cx="3483467" cy="1111053"/>
          </a:xfrm>
          <a:effectLst>
            <a:outerShdw blurRad="50800" dist="38100" dir="2700000" algn="tl" rotWithShape="0">
              <a:prstClr val="black">
                <a:alpha val="40000"/>
              </a:prstClr>
            </a:outerShdw>
          </a:effectLst>
        </p:grpSpPr>
        <p:cxnSp>
          <p:nvCxnSpPr>
            <p:cNvPr id="37" name="Straight Arrow Connector 14"/>
            <p:cNvCxnSpPr>
              <a:cxnSpLocks noChangeShapeType="1"/>
              <a:stCxn id="38" idx="1"/>
            </p:cNvCxnSpPr>
            <p:nvPr/>
          </p:nvCxnSpPr>
          <p:spPr bwMode="auto">
            <a:xfrm flipH="1">
              <a:off x="7642514" y="7791666"/>
              <a:ext cx="2336464" cy="946533"/>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8" name="Rectangle 12"/>
            <p:cNvSpPr>
              <a:spLocks noChangeArrowheads="1"/>
            </p:cNvSpPr>
            <p:nvPr/>
          </p:nvSpPr>
          <p:spPr bwMode="auto">
            <a:xfrm>
              <a:off x="9978978" y="7627146"/>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Merge Area</a:t>
              </a:r>
            </a:p>
          </p:txBody>
        </p:sp>
      </p:grpSp>
      <p:grpSp>
        <p:nvGrpSpPr>
          <p:cNvPr id="39" name="Group 38"/>
          <p:cNvGrpSpPr/>
          <p:nvPr/>
        </p:nvGrpSpPr>
        <p:grpSpPr>
          <a:xfrm>
            <a:off x="646913" y="3364797"/>
            <a:ext cx="2537101" cy="364383"/>
            <a:chOff x="8762936" y="6562191"/>
            <a:chExt cx="2537101" cy="364383"/>
          </a:xfrm>
          <a:effectLst>
            <a:outerShdw blurRad="50800" dist="38100" dir="8100000" algn="tr" rotWithShape="0">
              <a:prstClr val="black">
                <a:alpha val="40000"/>
              </a:prstClr>
            </a:outerShdw>
          </a:effectLst>
        </p:grpSpPr>
        <p:cxnSp>
          <p:nvCxnSpPr>
            <p:cNvPr id="40" name="Straight Arrow Connector 14"/>
            <p:cNvCxnSpPr>
              <a:cxnSpLocks noChangeShapeType="1"/>
            </p:cNvCxnSpPr>
            <p:nvPr/>
          </p:nvCxnSpPr>
          <p:spPr bwMode="auto">
            <a:xfrm>
              <a:off x="9909940" y="6751329"/>
              <a:ext cx="1390097" cy="17524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1"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Adjacent Arterial (CR 470)</a:t>
              </a:r>
            </a:p>
          </p:txBody>
        </p:sp>
      </p:grpSp>
      <p:grpSp>
        <p:nvGrpSpPr>
          <p:cNvPr id="42" name="Group 41"/>
          <p:cNvGrpSpPr/>
          <p:nvPr/>
        </p:nvGrpSpPr>
        <p:grpSpPr>
          <a:xfrm>
            <a:off x="935168" y="4005172"/>
            <a:ext cx="2926618" cy="540512"/>
            <a:chOff x="8762936" y="6350718"/>
            <a:chExt cx="2926618" cy="540512"/>
          </a:xfrm>
          <a:effectLst>
            <a:outerShdw blurRad="50800" dist="38100" dir="8100000" algn="tr" rotWithShape="0">
              <a:prstClr val="black">
                <a:alpha val="40000"/>
              </a:prstClr>
            </a:outerShdw>
          </a:effectLst>
        </p:grpSpPr>
        <p:cxnSp>
          <p:nvCxnSpPr>
            <p:cNvPr id="43" name="Straight Arrow Connector 14"/>
            <p:cNvCxnSpPr>
              <a:cxnSpLocks noChangeShapeType="1"/>
            </p:cNvCxnSpPr>
            <p:nvPr/>
          </p:nvCxnSpPr>
          <p:spPr bwMode="auto">
            <a:xfrm flipV="1">
              <a:off x="9909940" y="6350718"/>
              <a:ext cx="1779614" cy="40061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4" name="Rectangle 12"/>
            <p:cNvSpPr>
              <a:spLocks noChangeArrowheads="1"/>
            </p:cNvSpPr>
            <p:nvPr/>
          </p:nvSpPr>
          <p:spPr bwMode="auto">
            <a:xfrm>
              <a:off x="8762936" y="656219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Ramp Terminal – </a:t>
              </a:r>
            </a:p>
            <a:p>
              <a:pPr algn="ctr">
                <a:lnSpc>
                  <a:spcPts val="1200"/>
                </a:lnSpc>
              </a:pPr>
              <a:r>
                <a:rPr lang="en-US" altLang="en-US" sz="1000" b="1" dirty="0">
                  <a:solidFill>
                    <a:srgbClr val="000000"/>
                  </a:solidFill>
                  <a:latin typeface="Arial Narrow" panose="020B0606020202030204" pitchFamily="34" charset="0"/>
                </a:rPr>
                <a:t>SB Ramps</a:t>
              </a:r>
            </a:p>
          </p:txBody>
        </p:sp>
      </p:grpSp>
      <p:grpSp>
        <p:nvGrpSpPr>
          <p:cNvPr id="45" name="Group 44"/>
          <p:cNvGrpSpPr/>
          <p:nvPr/>
        </p:nvGrpSpPr>
        <p:grpSpPr>
          <a:xfrm>
            <a:off x="935168" y="4600367"/>
            <a:ext cx="2791294" cy="902072"/>
            <a:chOff x="8513154" y="6026151"/>
            <a:chExt cx="2791294" cy="902072"/>
          </a:xfrm>
          <a:effectLst>
            <a:outerShdw blurRad="50800" dist="38100" dir="8100000" algn="tr" rotWithShape="0">
              <a:prstClr val="black">
                <a:alpha val="40000"/>
              </a:prstClr>
            </a:outerShdw>
          </a:effectLst>
        </p:grpSpPr>
        <p:cxnSp>
          <p:nvCxnSpPr>
            <p:cNvPr id="46" name="Straight Arrow Connector 14"/>
            <p:cNvCxnSpPr>
              <a:cxnSpLocks noChangeShapeType="1"/>
              <a:stCxn id="47" idx="3"/>
            </p:cNvCxnSpPr>
            <p:nvPr/>
          </p:nvCxnSpPr>
          <p:spPr bwMode="auto">
            <a:xfrm flipV="1">
              <a:off x="9660157" y="6026151"/>
              <a:ext cx="1644291" cy="737553"/>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7" name="Rectangle 12"/>
            <p:cNvSpPr>
              <a:spLocks noChangeArrowheads="1"/>
            </p:cNvSpPr>
            <p:nvPr/>
          </p:nvSpPr>
          <p:spPr bwMode="auto">
            <a:xfrm>
              <a:off x="8513154" y="6599184"/>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Merge Area</a:t>
              </a:r>
            </a:p>
          </p:txBody>
        </p:sp>
      </p:grpSp>
      <p:grpSp>
        <p:nvGrpSpPr>
          <p:cNvPr id="49" name="Group 48"/>
          <p:cNvGrpSpPr/>
          <p:nvPr/>
        </p:nvGrpSpPr>
        <p:grpSpPr>
          <a:xfrm>
            <a:off x="4242653" y="3546152"/>
            <a:ext cx="3796266" cy="1029097"/>
            <a:chOff x="4242653" y="3546152"/>
            <a:chExt cx="3796266" cy="1029097"/>
          </a:xfrm>
          <a:effectLst>
            <a:outerShdw blurRad="50800" dist="38100" dir="2700000" algn="tl" rotWithShape="0">
              <a:prstClr val="black">
                <a:alpha val="40000"/>
              </a:prstClr>
            </a:outerShdw>
          </a:effectLst>
        </p:grpSpPr>
        <p:grpSp>
          <p:nvGrpSpPr>
            <p:cNvPr id="30" name="Group 29"/>
            <p:cNvGrpSpPr/>
            <p:nvPr/>
          </p:nvGrpSpPr>
          <p:grpSpPr>
            <a:xfrm>
              <a:off x="4242653" y="3546152"/>
              <a:ext cx="3796266" cy="1029097"/>
              <a:chOff x="7051448" y="7850331"/>
              <a:chExt cx="3796266" cy="1029097"/>
            </a:xfrm>
          </p:grpSpPr>
          <p:cxnSp>
            <p:nvCxnSpPr>
              <p:cNvPr id="31" name="Straight Arrow Connector 14"/>
              <p:cNvCxnSpPr>
                <a:cxnSpLocks noChangeShapeType="1"/>
                <a:stCxn id="32" idx="1"/>
              </p:cNvCxnSpPr>
              <p:nvPr/>
            </p:nvCxnSpPr>
            <p:spPr bwMode="auto">
              <a:xfrm flipH="1">
                <a:off x="7051448" y="8014851"/>
                <a:ext cx="2649263" cy="86457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2" name="Rectangle 12"/>
              <p:cNvSpPr>
                <a:spLocks noChangeArrowheads="1"/>
              </p:cNvSpPr>
              <p:nvPr/>
            </p:nvSpPr>
            <p:spPr bwMode="auto">
              <a:xfrm>
                <a:off x="9700711" y="7850331"/>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Ramp Terminal –</a:t>
                </a:r>
              </a:p>
              <a:p>
                <a:pPr algn="ctr">
                  <a:lnSpc>
                    <a:spcPts val="1200"/>
                  </a:lnSpc>
                </a:pPr>
                <a:r>
                  <a:rPr lang="en-US" altLang="en-US" sz="1000" b="1" dirty="0">
                    <a:solidFill>
                      <a:srgbClr val="000000"/>
                    </a:solidFill>
                    <a:latin typeface="Arial Narrow" panose="020B0606020202030204" pitchFamily="34" charset="0"/>
                  </a:rPr>
                  <a:t> NB Ramps</a:t>
                </a:r>
              </a:p>
            </p:txBody>
          </p:sp>
        </p:grpSp>
        <p:cxnSp>
          <p:nvCxnSpPr>
            <p:cNvPr id="48" name="Straight Arrow Connector 14"/>
            <p:cNvCxnSpPr>
              <a:cxnSpLocks noChangeShapeType="1"/>
              <a:stCxn id="32" idx="1"/>
            </p:cNvCxnSpPr>
            <p:nvPr/>
          </p:nvCxnSpPr>
          <p:spPr bwMode="auto">
            <a:xfrm flipH="1">
              <a:off x="4537670" y="3710672"/>
              <a:ext cx="2354246" cy="395596"/>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grpSp>
    </p:spTree>
    <p:extLst>
      <p:ext uri="{BB962C8B-B14F-4D97-AF65-F5344CB8AC3E}">
        <p14:creationId xmlns:p14="http://schemas.microsoft.com/office/powerpoint/2010/main" val="24895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75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75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right)">
                                      <p:cBhvr>
                                        <p:cTn id="22" dur="75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75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75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Existing Crash Data</a:t>
            </a:r>
          </a:p>
        </p:txBody>
      </p:sp>
      <p:graphicFrame>
        <p:nvGraphicFramePr>
          <p:cNvPr id="13" name="Table 12">
            <a:extLst>
              <a:ext uri="{FF2B5EF4-FFF2-40B4-BE49-F238E27FC236}">
                <a16:creationId xmlns:a16="http://schemas.microsoft.com/office/drawing/2014/main" id="{6D1E1F4A-FAB1-49BB-A527-B8937212B11B}"/>
              </a:ext>
            </a:extLst>
          </p:cNvPr>
          <p:cNvGraphicFramePr>
            <a:graphicFrameLocks noGrp="1"/>
          </p:cNvGraphicFramePr>
          <p:nvPr>
            <p:extLst>
              <p:ext uri="{D42A27DB-BD31-4B8C-83A1-F6EECF244321}">
                <p14:modId xmlns:p14="http://schemas.microsoft.com/office/powerpoint/2010/main" val="315837783"/>
              </p:ext>
            </p:extLst>
          </p:nvPr>
        </p:nvGraphicFramePr>
        <p:xfrm>
          <a:off x="2065068" y="1835759"/>
          <a:ext cx="5564280" cy="2935905"/>
        </p:xfrm>
        <a:graphic>
          <a:graphicData uri="http://schemas.openxmlformats.org/drawingml/2006/table">
            <a:tbl>
              <a:tblPr>
                <a:tableStyleId>{5940675A-B579-460E-94D1-54222C63F5DA}</a:tableStyleId>
              </a:tblPr>
              <a:tblGrid>
                <a:gridCol w="741389">
                  <a:extLst>
                    <a:ext uri="{9D8B030D-6E8A-4147-A177-3AD203B41FA5}">
                      <a16:colId xmlns:a16="http://schemas.microsoft.com/office/drawing/2014/main" val="2943878927"/>
                    </a:ext>
                  </a:extLst>
                </a:gridCol>
                <a:gridCol w="973073">
                  <a:extLst>
                    <a:ext uri="{9D8B030D-6E8A-4147-A177-3AD203B41FA5}">
                      <a16:colId xmlns:a16="http://schemas.microsoft.com/office/drawing/2014/main" val="1662137830"/>
                    </a:ext>
                  </a:extLst>
                </a:gridCol>
                <a:gridCol w="1795551">
                  <a:extLst>
                    <a:ext uri="{9D8B030D-6E8A-4147-A177-3AD203B41FA5}">
                      <a16:colId xmlns:a16="http://schemas.microsoft.com/office/drawing/2014/main" val="3562120758"/>
                    </a:ext>
                  </a:extLst>
                </a:gridCol>
                <a:gridCol w="1112084">
                  <a:extLst>
                    <a:ext uri="{9D8B030D-6E8A-4147-A177-3AD203B41FA5}">
                      <a16:colId xmlns:a16="http://schemas.microsoft.com/office/drawing/2014/main" val="2370485882"/>
                    </a:ext>
                  </a:extLst>
                </a:gridCol>
                <a:gridCol w="942183">
                  <a:extLst>
                    <a:ext uri="{9D8B030D-6E8A-4147-A177-3AD203B41FA5}">
                      <a16:colId xmlns:a16="http://schemas.microsoft.com/office/drawing/2014/main" val="2161324169"/>
                    </a:ext>
                  </a:extLst>
                </a:gridCol>
              </a:tblGrid>
              <a:tr h="419415">
                <a:tc gridSpan="5">
                  <a:txBody>
                    <a:bodyPr/>
                    <a:lstStyle/>
                    <a:p>
                      <a:pPr algn="ctr" fontAlgn="b"/>
                      <a:r>
                        <a:rPr lang="en-US" sz="1400" b="1" i="0" u="none" strike="noStrike" dirty="0">
                          <a:solidFill>
                            <a:srgbClr val="000000"/>
                          </a:solidFill>
                          <a:effectLst/>
                          <a:latin typeface="Calibri" panose="020F0502020204030204" pitchFamily="34" charset="0"/>
                        </a:rPr>
                        <a:t>3 Year Crash Data (2010-2012)</a:t>
                      </a: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0"/>
                  </a:ext>
                </a:extLst>
              </a:tr>
              <a:tr h="419415">
                <a:tc>
                  <a:txBody>
                    <a:bodyPr/>
                    <a:lstStyle/>
                    <a:p>
                      <a:pPr algn="ctr" fontAlgn="b"/>
                      <a:r>
                        <a:rPr lang="en-US" sz="1400" u="none" strike="noStrike" dirty="0">
                          <a:effectLst/>
                        </a:rPr>
                        <a:t>Roadway</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Facility Type</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Limits</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Average AADT</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 of Crashes</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3348233928"/>
                  </a:ext>
                </a:extLst>
              </a:tr>
              <a:tr h="419415">
                <a:tc>
                  <a:txBody>
                    <a:bodyPr/>
                    <a:lstStyle/>
                    <a:p>
                      <a:pPr algn="ctr" fontAlgn="b"/>
                      <a:r>
                        <a:rPr lang="en-US" sz="1400" u="none" strike="noStrike" dirty="0">
                          <a:effectLst/>
                        </a:rPr>
                        <a:t>I-75</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Interstate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 mile S of CR 470</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39,200</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37</a:t>
                      </a:r>
                    </a:p>
                  </a:txBody>
                  <a:tcPr marL="9525" marR="9525" marT="9525" marB="0" anchor="ctr"/>
                </a:tc>
                <a:extLst>
                  <a:ext uri="{0D108BD9-81ED-4DB2-BD59-A6C34878D82A}">
                    <a16:rowId xmlns:a16="http://schemas.microsoft.com/office/drawing/2014/main" val="2695652244"/>
                  </a:ext>
                </a:extLst>
              </a:tr>
              <a:tr h="419415">
                <a:tc>
                  <a:txBody>
                    <a:bodyPr/>
                    <a:lstStyle/>
                    <a:p>
                      <a:pPr algn="ctr" fontAlgn="b"/>
                      <a:r>
                        <a:rPr lang="en-US" sz="1400" u="none" strike="noStrike" dirty="0">
                          <a:effectLst/>
                        </a:rPr>
                        <a:t>CR 470</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Arterial</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1/2 mile E &amp; W of I-75</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7,450</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ctr">
                    <a:solidFill>
                      <a:schemeClr val="bg1">
                        <a:lumMod val="85000"/>
                      </a:schemeClr>
                    </a:solidFill>
                  </a:tcPr>
                </a:tc>
                <a:extLst>
                  <a:ext uri="{0D108BD9-81ED-4DB2-BD59-A6C34878D82A}">
                    <a16:rowId xmlns:a16="http://schemas.microsoft.com/office/drawing/2014/main" val="1548984872"/>
                  </a:ext>
                </a:extLst>
              </a:tr>
              <a:tr h="419415">
                <a:tc>
                  <a:txBody>
                    <a:bodyPr/>
                    <a:lstStyle/>
                    <a:p>
                      <a:pPr algn="ctr" fontAlgn="b"/>
                      <a:r>
                        <a:rPr lang="en-US" sz="1400" u="none" strike="noStrike" dirty="0">
                          <a:effectLst/>
                        </a:rPr>
                        <a:t>I-75</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Interstate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CR 470 to SR 44</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40,690</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199</a:t>
                      </a:r>
                    </a:p>
                  </a:txBody>
                  <a:tcPr marL="9525" marR="9525" marT="9525" marB="0" anchor="ctr"/>
                </a:tc>
                <a:extLst>
                  <a:ext uri="{0D108BD9-81ED-4DB2-BD59-A6C34878D82A}">
                    <a16:rowId xmlns:a16="http://schemas.microsoft.com/office/drawing/2014/main" val="4200020826"/>
                  </a:ext>
                </a:extLst>
              </a:tr>
              <a:tr h="419415">
                <a:tc>
                  <a:txBody>
                    <a:bodyPr/>
                    <a:lstStyle/>
                    <a:p>
                      <a:pPr algn="ctr" fontAlgn="b"/>
                      <a:r>
                        <a:rPr lang="en-US" sz="1400" u="none" strike="noStrike" dirty="0">
                          <a:effectLst/>
                        </a:rPr>
                        <a:t>SR 44</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Arterial</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1/2 mile E &amp; W of I-75</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10,950</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52</a:t>
                      </a:r>
                    </a:p>
                  </a:txBody>
                  <a:tcPr marL="9525" marR="9525" marT="9525" marB="0" anchor="ctr">
                    <a:solidFill>
                      <a:schemeClr val="bg1">
                        <a:lumMod val="85000"/>
                      </a:schemeClr>
                    </a:solidFill>
                  </a:tcPr>
                </a:tc>
                <a:extLst>
                  <a:ext uri="{0D108BD9-81ED-4DB2-BD59-A6C34878D82A}">
                    <a16:rowId xmlns:a16="http://schemas.microsoft.com/office/drawing/2014/main" val="79771857"/>
                  </a:ext>
                </a:extLst>
              </a:tr>
              <a:tr h="419415">
                <a:tc>
                  <a:txBody>
                    <a:bodyPr/>
                    <a:lstStyle/>
                    <a:p>
                      <a:pPr algn="ctr" fontAlgn="b"/>
                      <a:r>
                        <a:rPr lang="en-US" sz="1400" b="0" i="0" u="none" strike="noStrike" dirty="0">
                          <a:solidFill>
                            <a:srgbClr val="000000"/>
                          </a:solidFill>
                          <a:effectLst/>
                          <a:latin typeface="Calibri" panose="020F0502020204030204" pitchFamily="34" charset="0"/>
                        </a:rPr>
                        <a:t>I-75</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Interstate</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a:t>
                      </a:r>
                      <a:r>
                        <a:rPr lang="en-US" sz="1400" b="0" i="0" u="none" strike="noStrike" baseline="0" dirty="0">
                          <a:solidFill>
                            <a:srgbClr val="000000"/>
                          </a:solidFill>
                          <a:effectLst/>
                          <a:latin typeface="Calibri" panose="020F0502020204030204" pitchFamily="34" charset="0"/>
                        </a:rPr>
                        <a:t> mile north of SR 44</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65,000</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9525" marR="9525" marT="9525" marB="0" anchor="ctr">
                    <a:solidFill>
                      <a:schemeClr val="bg1"/>
                    </a:solidFill>
                  </a:tcPr>
                </a:tc>
                <a:extLst>
                  <a:ext uri="{0D108BD9-81ED-4DB2-BD59-A6C34878D82A}">
                    <a16:rowId xmlns:a16="http://schemas.microsoft.com/office/drawing/2014/main" val="10006"/>
                  </a:ext>
                </a:extLst>
              </a:tr>
            </a:tbl>
          </a:graphicData>
        </a:graphic>
      </p:graphicFrame>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106</a:t>
            </a:fld>
            <a:endParaRPr lang="en-US" dirty="0">
              <a:solidFill>
                <a:srgbClr val="1C2A5A">
                  <a:tint val="75000"/>
                </a:srgbClr>
              </a:solidFill>
            </a:endParaRPr>
          </a:p>
        </p:txBody>
      </p:sp>
      <p:sp>
        <p:nvSpPr>
          <p:cNvPr id="12"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196577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 </a:t>
            </a:r>
          </a:p>
        </p:txBody>
      </p:sp>
      <p:sp>
        <p:nvSpPr>
          <p:cNvPr id="41" name="Down Arrow 40"/>
          <p:cNvSpPr/>
          <p:nvPr/>
        </p:nvSpPr>
        <p:spPr>
          <a:xfrm>
            <a:off x="796067"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55" name="Group 54"/>
          <p:cNvGrpSpPr/>
          <p:nvPr/>
        </p:nvGrpSpPr>
        <p:grpSpPr>
          <a:xfrm>
            <a:off x="170538" y="3084199"/>
            <a:ext cx="8784121" cy="689602"/>
            <a:chOff x="170538" y="1708782"/>
            <a:chExt cx="8784121" cy="689602"/>
          </a:xfrm>
        </p:grpSpPr>
        <p:sp>
          <p:nvSpPr>
            <p:cNvPr id="56" name="TextBox 55"/>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57" name="Group 56"/>
            <p:cNvGrpSpPr/>
            <p:nvPr/>
          </p:nvGrpSpPr>
          <p:grpSpPr>
            <a:xfrm>
              <a:off x="796067" y="1708782"/>
              <a:ext cx="8158592" cy="689602"/>
              <a:chOff x="796067" y="1708782"/>
              <a:chExt cx="8158592" cy="689602"/>
            </a:xfrm>
          </p:grpSpPr>
          <p:sp>
            <p:nvSpPr>
              <p:cNvPr id="62" name="Chevron 61"/>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63" name="Chevron 62"/>
              <p:cNvSpPr/>
              <p:nvPr/>
            </p:nvSpPr>
            <p:spPr bwMode="auto">
              <a:xfrm>
                <a:off x="178931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64" name="Chevron 63"/>
              <p:cNvSpPr/>
              <p:nvPr/>
            </p:nvSpPr>
            <p:spPr bwMode="auto">
              <a:xfrm>
                <a:off x="278255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65" name="Chevron 64"/>
              <p:cNvSpPr/>
              <p:nvPr/>
            </p:nvSpPr>
            <p:spPr bwMode="auto">
              <a:xfrm>
                <a:off x="377580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66" name="Chevron 65"/>
              <p:cNvSpPr/>
              <p:nvPr/>
            </p:nvSpPr>
            <p:spPr bwMode="auto">
              <a:xfrm>
                <a:off x="576229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67" name="Chevron 66"/>
              <p:cNvSpPr/>
              <p:nvPr/>
            </p:nvSpPr>
            <p:spPr bwMode="auto">
              <a:xfrm>
                <a:off x="675553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68" name="Chevron 67"/>
              <p:cNvSpPr/>
              <p:nvPr/>
            </p:nvSpPr>
            <p:spPr bwMode="auto">
              <a:xfrm>
                <a:off x="7748782" y="1708782"/>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58" name="Group 57"/>
            <p:cNvGrpSpPr/>
            <p:nvPr/>
          </p:nvGrpSpPr>
          <p:grpSpPr>
            <a:xfrm>
              <a:off x="4769047" y="1708782"/>
              <a:ext cx="1017269" cy="689602"/>
              <a:chOff x="4769047" y="1708782"/>
              <a:chExt cx="1017269" cy="689602"/>
            </a:xfrm>
          </p:grpSpPr>
          <p:sp>
            <p:nvSpPr>
              <p:cNvPr id="59" name="Chevron 5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61" name="Right Arrow 60"/>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grpSp>
        <p:nvGrpSpPr>
          <p:cNvPr id="69" name="Group 68"/>
          <p:cNvGrpSpPr/>
          <p:nvPr/>
        </p:nvGrpSpPr>
        <p:grpSpPr>
          <a:xfrm>
            <a:off x="241819" y="6241094"/>
            <a:ext cx="6484562" cy="497076"/>
            <a:chOff x="-50065" y="3996683"/>
            <a:chExt cx="9004724" cy="690260"/>
          </a:xfrm>
        </p:grpSpPr>
        <p:sp>
          <p:nvSpPr>
            <p:cNvPr id="70" name="TextBox 6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71" name="Group 70"/>
            <p:cNvGrpSpPr/>
            <p:nvPr/>
          </p:nvGrpSpPr>
          <p:grpSpPr>
            <a:xfrm>
              <a:off x="796067" y="3997341"/>
              <a:ext cx="8158592" cy="689602"/>
              <a:chOff x="796067" y="3997341"/>
              <a:chExt cx="8158592" cy="689602"/>
            </a:xfrm>
          </p:grpSpPr>
          <p:sp>
            <p:nvSpPr>
              <p:cNvPr id="72" name="Chevron 71"/>
              <p:cNvSpPr/>
              <p:nvPr/>
            </p:nvSpPr>
            <p:spPr bwMode="auto">
              <a:xfrm>
                <a:off x="796067"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73" name="Chevron 72"/>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74" name="Chevron 73"/>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75" name="Chevron 7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76" name="Chevron 75"/>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77" name="Chevron 7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78" name="Group 77"/>
              <p:cNvGrpSpPr/>
              <p:nvPr/>
            </p:nvGrpSpPr>
            <p:grpSpPr>
              <a:xfrm>
                <a:off x="4925442" y="3997341"/>
                <a:ext cx="2847364" cy="689602"/>
                <a:chOff x="2943938" y="2108933"/>
                <a:chExt cx="2847364" cy="689602"/>
              </a:xfrm>
            </p:grpSpPr>
            <p:sp>
              <p:nvSpPr>
                <p:cNvPr id="80" name="Chevron 79"/>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82" name="Right Arrow 81"/>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79" name="Chevron 7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107</a:t>
            </a:fld>
            <a:endParaRPr lang="en-US" dirty="0">
              <a:solidFill>
                <a:srgbClr val="1C2A5A">
                  <a:tint val="75000"/>
                </a:srgbClr>
              </a:solidFill>
            </a:endParaRPr>
          </a:p>
        </p:txBody>
      </p:sp>
      <p:sp>
        <p:nvSpPr>
          <p:cNvPr id="35"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5291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2887" t="1851" r="25376" b="2275"/>
          <a:stretch/>
        </p:blipFill>
        <p:spPr>
          <a:xfrm>
            <a:off x="5804175" y="2448406"/>
            <a:ext cx="2910840" cy="2922270"/>
          </a:xfrm>
          <a:prstGeom prst="rect">
            <a:avLst/>
          </a:prstGeom>
          <a:effectLst>
            <a:outerShdw blurRad="50800" dist="38100" dir="8100000" algn="tr" rotWithShape="0">
              <a:prstClr val="black">
                <a:alpha val="40000"/>
              </a:prst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Calculation example</a:t>
                </a:r>
                <a:endParaRPr lang="en-US" sz="1600" dirty="0">
                  <a:solidFill>
                    <a:srgbClr val="243B76"/>
                  </a:solidFill>
                </a:endParaRPr>
              </a:p>
              <a:p>
                <a:pPr marL="685800" lvl="1" indent="-114300" defTabSz="457189">
                  <a:buFont typeface="Arial" pitchFamily="34" charset="0"/>
                  <a:buChar char="•"/>
                </a:pPr>
                <a:r>
                  <a:rPr lang="en-US" sz="1600" dirty="0">
                    <a:solidFill>
                      <a:srgbClr val="1C2A5A"/>
                    </a:solidFill>
                  </a:rPr>
                  <a:t>Segment – SR 44 0.3 miles east and west of SR 44</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Crash Frequency =</a:t>
                </a:r>
              </a:p>
              <a:p>
                <a:pPr indent="0">
                  <a:buNone/>
                </a:pPr>
                <a14:m>
                  <m:oMath xmlns:m="http://schemas.openxmlformats.org/officeDocument/2006/math">
                    <m:f>
                      <m:fPr>
                        <m:ctrlPr>
                          <a:rPr lang="en-US" sz="2000" i="1" smtClean="0">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52</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𝐶𝑟𝑎𝑠h𝑒𝑠</m:t>
                        </m:r>
                      </m:num>
                      <m:den>
                        <m:r>
                          <a:rPr lang="en-US" sz="2000" b="0" i="1" smtClean="0">
                            <a:solidFill>
                              <a:srgbClr val="1C2A5A"/>
                            </a:solidFill>
                            <a:latin typeface="Cambria Math" panose="02040503050406030204" pitchFamily="18" charset="0"/>
                          </a:rPr>
                          <m:t>3</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𝑌𝑒𝑎𝑟𝑠</m:t>
                        </m:r>
                      </m:den>
                    </m:f>
                  </m:oMath>
                </a14:m>
                <a:r>
                  <a:rPr lang="en-US" sz="2000" dirty="0">
                    <a:solidFill>
                      <a:srgbClr val="1C2A5A"/>
                    </a:solidFill>
                  </a:rPr>
                  <a:t> = </a:t>
                </a:r>
              </a:p>
              <a:p>
                <a:pPr indent="0">
                  <a:buNone/>
                </a:pPr>
                <a:r>
                  <a:rPr lang="en-US" sz="2000" dirty="0">
                    <a:solidFill>
                      <a:srgbClr val="1C2A5A"/>
                    </a:solidFill>
                  </a:rPr>
                  <a:t>17.3 Crashes/Year</a:t>
                </a:r>
              </a:p>
              <a:p>
                <a:endParaRPr lang="en-US" sz="2000" dirty="0">
                  <a:solidFill>
                    <a:srgbClr val="1C2A5A"/>
                  </a:solidFill>
                </a:endParaRPr>
              </a:p>
              <a:p>
                <a:r>
                  <a:rPr lang="en-US" sz="2000" dirty="0">
                    <a:solidFill>
                      <a:srgbClr val="1C2A5A"/>
                    </a:solidFill>
                  </a:rPr>
                  <a:t>Crash Rate (Segments) = </a:t>
                </a:r>
              </a:p>
              <a:p>
                <a:pPr indent="0">
                  <a:buNone/>
                </a:pPr>
                <a14:m>
                  <m:oMath xmlns:m="http://schemas.openxmlformats.org/officeDocument/2006/math">
                    <m:f>
                      <m:fPr>
                        <m:ctrlPr>
                          <a:rPr lang="en-US" sz="2000" i="1">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52</m:t>
                        </m:r>
                        <m:r>
                          <a:rPr lang="en-US" sz="2000" i="1" smtClean="0">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𝐶𝑟𝑎𝑠h𝑒𝑠</m:t>
                        </m:r>
                        <m:r>
                          <a:rPr lang="en-US" sz="2000" i="1">
                            <a:solidFill>
                              <a:srgbClr val="1C2A5A"/>
                            </a:solidFill>
                            <a:latin typeface="Cambria Math" panose="02040503050406030204" pitchFamily="18" charset="0"/>
                          </a:rPr>
                          <m:t> ∗ 1,000,000</m:t>
                        </m:r>
                      </m:num>
                      <m:den>
                        <m:r>
                          <a:rPr lang="en-US" sz="2000" b="0" i="1" smtClean="0">
                            <a:solidFill>
                              <a:srgbClr val="1C2A5A"/>
                            </a:solidFill>
                            <a:latin typeface="Cambria Math" panose="02040503050406030204" pitchFamily="18" charset="0"/>
                          </a:rPr>
                          <m:t>10,950 </m:t>
                        </m:r>
                        <m:r>
                          <a:rPr lang="en-US" sz="2000" i="1" smtClean="0">
                            <a:solidFill>
                              <a:srgbClr val="1C2A5A"/>
                            </a:solidFill>
                            <a:latin typeface="Cambria Math" panose="02040503050406030204" pitchFamily="18" charset="0"/>
                          </a:rPr>
                          <m:t>𝑣𝑒h𝑖𝑐𝑙𝑒𝑠</m:t>
                        </m:r>
                        <m:r>
                          <a:rPr lang="en-US" sz="2000" i="1">
                            <a:solidFill>
                              <a:srgbClr val="1C2A5A"/>
                            </a:solidFill>
                            <a:latin typeface="Cambria Math" panose="02040503050406030204" pitchFamily="18" charset="0"/>
                          </a:rPr>
                          <m:t> ∗ 365 ∗ </m:t>
                        </m:r>
                        <m:r>
                          <a:rPr lang="en-US" sz="2000" i="1" smtClean="0">
                            <a:solidFill>
                              <a:srgbClr val="1C2A5A"/>
                            </a:solidFill>
                            <a:latin typeface="Cambria Math" panose="02040503050406030204" pitchFamily="18" charset="0"/>
                          </a:rPr>
                          <m:t> </m:t>
                        </m:r>
                        <m:r>
                          <a:rPr lang="en-US" sz="2000" b="0" i="1" smtClean="0">
                            <a:solidFill>
                              <a:srgbClr val="1C2A5A"/>
                            </a:solidFill>
                            <a:latin typeface="Cambria Math" panose="02040503050406030204" pitchFamily="18" charset="0"/>
                          </a:rPr>
                          <m:t>3</m:t>
                        </m:r>
                        <m:r>
                          <a:rPr lang="en-US" sz="2000" i="1" smtClean="0">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𝑌𝑒𝑎𝑟𝑠</m:t>
                        </m:r>
                        <m:r>
                          <a:rPr lang="en-US" sz="2000" i="1" smtClean="0">
                            <a:solidFill>
                              <a:srgbClr val="1C2A5A"/>
                            </a:solidFill>
                            <a:latin typeface="Cambria Math" panose="02040503050406030204" pitchFamily="18" charset="0"/>
                          </a:rPr>
                          <m:t> ∗</m:t>
                        </m:r>
                        <m:r>
                          <a:rPr lang="en-US" sz="2000" b="0" i="1" smtClean="0">
                            <a:solidFill>
                              <a:srgbClr val="1C2A5A"/>
                            </a:solidFill>
                            <a:latin typeface="Cambria Math" panose="02040503050406030204" pitchFamily="18" charset="0"/>
                          </a:rPr>
                          <m:t>0.60</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𝑀𝑖𝑙𝑒𝑠</m:t>
                        </m:r>
                      </m:den>
                    </m:f>
                    <m:r>
                      <a:rPr lang="en-US" sz="2000" i="1" smtClean="0">
                        <a:solidFill>
                          <a:srgbClr val="1C2A5A"/>
                        </a:solidFill>
                        <a:latin typeface="Cambria Math" panose="02040503050406030204" pitchFamily="18" charset="0"/>
                      </a:rPr>
                      <m:t>=</m:t>
                    </m:r>
                  </m:oMath>
                </a14:m>
                <a:r>
                  <a:rPr lang="en-US" sz="2000" dirty="0">
                    <a:solidFill>
                      <a:srgbClr val="1C2A5A"/>
                    </a:solidFill>
                  </a:rPr>
                  <a:t> </a:t>
                </a:r>
              </a:p>
              <a:p>
                <a:pPr indent="0">
                  <a:buNone/>
                </a:pPr>
                <a:r>
                  <a:rPr lang="en-US" sz="2000" dirty="0">
                    <a:solidFill>
                      <a:srgbClr val="1C2A5A"/>
                    </a:solidFill>
                  </a:rPr>
                  <a:t>7.23 Crashes/Million Vehicle Miles Traveled</a:t>
                </a: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42925" y="1263819"/>
                <a:ext cx="8576178" cy="4650658"/>
              </a:xfrm>
              <a:prstGeom prst="rect">
                <a:avLst/>
              </a:prstGeom>
              <a:blipFill rotWithShape="0">
                <a:blip r:embed="rId3"/>
                <a:stretch>
                  <a:fillRect l="-640" t="-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754488" y="2760957"/>
                <a:ext cx="1010213" cy="489365"/>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52</m:t>
                        </m:r>
                      </m:num>
                      <m:den>
                        <m:r>
                          <a:rPr lang="en-US" b="0" i="1" smtClean="0">
                            <a:latin typeface="Cambria Math" panose="02040503050406030204" pitchFamily="18" charset="0"/>
                          </a:rPr>
                          <m:t>3</m:t>
                        </m:r>
                      </m:den>
                    </m:f>
                  </m:oMath>
                </a14:m>
                <a:r>
                  <a:rPr lang="en-US" dirty="0"/>
                  <a:t> = 17.3</a:t>
                </a:r>
              </a:p>
            </p:txBody>
          </p:sp>
        </mc:Choice>
        <mc:Fallback xmlns="">
          <p:sp>
            <p:nvSpPr>
              <p:cNvPr id="19" name="Rectangle 18"/>
              <p:cNvSpPr>
                <a:spLocks noRot="1" noChangeAspect="1" noMove="1" noResize="1" noEditPoints="1" noAdjustHandles="1" noChangeArrowheads="1" noChangeShapeType="1" noTextEdit="1"/>
              </p:cNvSpPr>
              <p:nvPr/>
            </p:nvSpPr>
            <p:spPr>
              <a:xfrm>
                <a:off x="6754488" y="2760957"/>
                <a:ext cx="1010213" cy="489365"/>
              </a:xfrm>
              <a:prstGeom prst="rect">
                <a:avLst/>
              </a:prstGeom>
              <a:blipFill rotWithShape="0">
                <a:blip r:embed="rId4"/>
                <a:stretch>
                  <a:fillRect r="-481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330493" y="2790579"/>
                <a:ext cx="1858201" cy="401392"/>
              </a:xfrm>
              <a:prstGeom prst="rect">
                <a:avLst/>
              </a:prstGeom>
            </p:spPr>
            <p:txBody>
              <a:bodyPr wrap="none">
                <a:spAutoFit/>
              </a:bodyPr>
              <a:lstStyle/>
              <a:p>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52</m:t>
                        </m:r>
                        <m:r>
                          <a:rPr lang="en-US" sz="1400" i="1">
                            <a:latin typeface="Cambria Math" panose="02040503050406030204" pitchFamily="18" charset="0"/>
                          </a:rPr>
                          <m:t> ∗ 1000000</m:t>
                        </m:r>
                      </m:num>
                      <m:den>
                        <m:r>
                          <a:rPr lang="en-US" sz="1400" b="0" i="1" smtClean="0">
                            <a:latin typeface="Cambria Math" panose="02040503050406030204" pitchFamily="18" charset="0"/>
                          </a:rPr>
                          <m:t>10950</m:t>
                        </m:r>
                        <m:r>
                          <a:rPr lang="en-US" sz="1400" i="1">
                            <a:latin typeface="Cambria Math" panose="02040503050406030204" pitchFamily="18" charset="0"/>
                          </a:rPr>
                          <m:t> ∗ 365 ∗</m:t>
                        </m:r>
                        <m:r>
                          <a:rPr lang="en-US" sz="1400" b="0" i="1" smtClean="0">
                            <a:latin typeface="Cambria Math" panose="02040503050406030204" pitchFamily="18" charset="0"/>
                          </a:rPr>
                          <m:t>3 ∗ 0.6</m:t>
                        </m:r>
                      </m:den>
                    </m:f>
                  </m:oMath>
                </a14:m>
                <a:r>
                  <a:rPr lang="en-US" sz="1400" dirty="0"/>
                  <a:t> = 7.23</a:t>
                </a:r>
              </a:p>
            </p:txBody>
          </p:sp>
        </mc:Choice>
        <mc:Fallback xmlns="">
          <p:sp>
            <p:nvSpPr>
              <p:cNvPr id="20" name="Rectangle 19"/>
              <p:cNvSpPr>
                <a:spLocks noRot="1" noChangeAspect="1" noMove="1" noResize="1" noEditPoints="1" noAdjustHandles="1" noChangeArrowheads="1" noChangeShapeType="1" noTextEdit="1"/>
              </p:cNvSpPr>
              <p:nvPr/>
            </p:nvSpPr>
            <p:spPr>
              <a:xfrm>
                <a:off x="6330493" y="2790579"/>
                <a:ext cx="1858201" cy="401392"/>
              </a:xfrm>
              <a:prstGeom prst="rect">
                <a:avLst/>
              </a:prstGeom>
              <a:blipFill rotWithShape="0">
                <a:blip r:embed="rId5"/>
                <a:stretch>
                  <a:fillRect b="-3030"/>
                </a:stretch>
              </a:blipFill>
            </p:spPr>
            <p:txBody>
              <a:bodyPr/>
              <a:lstStyle/>
              <a:p>
                <a:r>
                  <a:rPr lang="en-US">
                    <a:noFill/>
                  </a:rPr>
                  <a:t> </a:t>
                </a:r>
              </a:p>
            </p:txBody>
          </p:sp>
        </mc:Fallback>
      </mc:AlternateContent>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108</a:t>
            </a:fld>
            <a:endParaRPr lang="en-US" dirty="0">
              <a:solidFill>
                <a:srgbClr val="1C2A5A">
                  <a:tint val="75000"/>
                </a:srgbClr>
              </a:solidFill>
            </a:endParaRPr>
          </a:p>
        </p:txBody>
      </p:sp>
      <p:sp>
        <p:nvSpPr>
          <p:cNvPr id="12"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94626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Effect transition="in" filter="fade">
                                      <p:cBhvr>
                                        <p:cTn id="7" dur="750"/>
                                        <p:tgtEl>
                                          <p:spTgt spid="16">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75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animEffect transition="in" filter="fade">
                                      <p:cBhvr>
                                        <p:cTn id="13" dur="750"/>
                                        <p:tgtEl>
                                          <p:spTgt spid="1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5" end="5"/>
                                            </p:txEl>
                                          </p:spTgt>
                                        </p:tgtEl>
                                        <p:attrNameLst>
                                          <p:attrName>style.visibility</p:attrName>
                                        </p:attrNameLst>
                                      </p:cBhvr>
                                      <p:to>
                                        <p:strVal val="visible"/>
                                      </p:to>
                                    </p:set>
                                    <p:animEffect transition="in" filter="fade">
                                      <p:cBhvr>
                                        <p:cTn id="16" dur="750"/>
                                        <p:tgtEl>
                                          <p:spTgt spid="16">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7" end="7"/>
                                            </p:txEl>
                                          </p:spTgt>
                                        </p:tgtEl>
                                        <p:attrNameLst>
                                          <p:attrName>style.visibility</p:attrName>
                                        </p:attrNameLst>
                                      </p:cBhvr>
                                      <p:to>
                                        <p:strVal val="visible"/>
                                      </p:to>
                                    </p:set>
                                    <p:animEffect transition="in" filter="fade">
                                      <p:cBhvr>
                                        <p:cTn id="26" dur="750"/>
                                        <p:tgtEl>
                                          <p:spTgt spid="1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animEffect transition="in" filter="fade">
                                      <p:cBhvr>
                                        <p:cTn id="29" dur="750"/>
                                        <p:tgtEl>
                                          <p:spTgt spid="1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9" end="9"/>
                                            </p:txEl>
                                          </p:spTgt>
                                        </p:tgtEl>
                                        <p:attrNameLst>
                                          <p:attrName>style.visibility</p:attrName>
                                        </p:attrNameLst>
                                      </p:cBhvr>
                                      <p:to>
                                        <p:strVal val="visible"/>
                                      </p:to>
                                    </p:set>
                                    <p:animEffect transition="in" filter="fade">
                                      <p:cBhvr>
                                        <p:cTn id="32" dur="75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p:graphicFrame>
        <p:nvGraphicFramePr>
          <p:cNvPr id="15" name="Table 14">
            <a:extLst>
              <a:ext uri="{FF2B5EF4-FFF2-40B4-BE49-F238E27FC236}">
                <a16:creationId xmlns:a16="http://schemas.microsoft.com/office/drawing/2014/main" id="{6D1E1F4A-FAB1-49BB-A527-B8937212B11B}"/>
              </a:ext>
            </a:extLst>
          </p:cNvPr>
          <p:cNvGraphicFramePr>
            <a:graphicFrameLocks noGrp="1"/>
          </p:cNvGraphicFramePr>
          <p:nvPr>
            <p:extLst>
              <p:ext uri="{D42A27DB-BD31-4B8C-83A1-F6EECF244321}">
                <p14:modId xmlns:p14="http://schemas.microsoft.com/office/powerpoint/2010/main" val="850879049"/>
              </p:ext>
            </p:extLst>
          </p:nvPr>
        </p:nvGraphicFramePr>
        <p:xfrm>
          <a:off x="820990" y="1862367"/>
          <a:ext cx="7945514" cy="3106446"/>
        </p:xfrm>
        <a:graphic>
          <a:graphicData uri="http://schemas.openxmlformats.org/drawingml/2006/table">
            <a:tbl>
              <a:tblPr>
                <a:tableStyleId>{5940675A-B579-460E-94D1-54222C63F5DA}</a:tableStyleId>
              </a:tblPr>
              <a:tblGrid>
                <a:gridCol w="766988">
                  <a:extLst>
                    <a:ext uri="{9D8B030D-6E8A-4147-A177-3AD203B41FA5}">
                      <a16:colId xmlns:a16="http://schemas.microsoft.com/office/drawing/2014/main" val="2943878927"/>
                    </a:ext>
                  </a:extLst>
                </a:gridCol>
                <a:gridCol w="1006672">
                  <a:extLst>
                    <a:ext uri="{9D8B030D-6E8A-4147-A177-3AD203B41FA5}">
                      <a16:colId xmlns:a16="http://schemas.microsoft.com/office/drawing/2014/main" val="1662137830"/>
                    </a:ext>
                  </a:extLst>
                </a:gridCol>
                <a:gridCol w="1857548">
                  <a:extLst>
                    <a:ext uri="{9D8B030D-6E8A-4147-A177-3AD203B41FA5}">
                      <a16:colId xmlns:a16="http://schemas.microsoft.com/office/drawing/2014/main" val="3562120758"/>
                    </a:ext>
                  </a:extLst>
                </a:gridCol>
                <a:gridCol w="1150482">
                  <a:extLst>
                    <a:ext uri="{9D8B030D-6E8A-4147-A177-3AD203B41FA5}">
                      <a16:colId xmlns:a16="http://schemas.microsoft.com/office/drawing/2014/main" val="2370485882"/>
                    </a:ext>
                  </a:extLst>
                </a:gridCol>
                <a:gridCol w="974715">
                  <a:extLst>
                    <a:ext uri="{9D8B030D-6E8A-4147-A177-3AD203B41FA5}">
                      <a16:colId xmlns:a16="http://schemas.microsoft.com/office/drawing/2014/main" val="2161324169"/>
                    </a:ext>
                  </a:extLst>
                </a:gridCol>
                <a:gridCol w="1326249">
                  <a:extLst>
                    <a:ext uri="{9D8B030D-6E8A-4147-A177-3AD203B41FA5}">
                      <a16:colId xmlns:a16="http://schemas.microsoft.com/office/drawing/2014/main" val="2224744484"/>
                    </a:ext>
                  </a:extLst>
                </a:gridCol>
                <a:gridCol w="862860">
                  <a:extLst>
                    <a:ext uri="{9D8B030D-6E8A-4147-A177-3AD203B41FA5}">
                      <a16:colId xmlns:a16="http://schemas.microsoft.com/office/drawing/2014/main" val="3926636672"/>
                    </a:ext>
                  </a:extLst>
                </a:gridCol>
              </a:tblGrid>
              <a:tr h="433665">
                <a:tc gridSpan="7">
                  <a:txBody>
                    <a:bodyPr/>
                    <a:lstStyle/>
                    <a:p>
                      <a:pPr algn="ctr" fontAlgn="b"/>
                      <a:r>
                        <a:rPr lang="en-US" sz="1400" b="1" i="0" u="none" strike="noStrike" dirty="0">
                          <a:solidFill>
                            <a:srgbClr val="000000"/>
                          </a:solidFill>
                          <a:effectLst/>
                          <a:latin typeface="Calibri" panose="020F0502020204030204" pitchFamily="34" charset="0"/>
                        </a:rPr>
                        <a:t>3 Year Crash Data (2010-2012)</a:t>
                      </a: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0"/>
                  </a:ext>
                </a:extLst>
              </a:tr>
              <a:tr h="433665">
                <a:tc>
                  <a:txBody>
                    <a:bodyPr/>
                    <a:lstStyle/>
                    <a:p>
                      <a:pPr algn="ctr" fontAlgn="b"/>
                      <a:r>
                        <a:rPr lang="en-US" sz="1400" u="none" strike="noStrike" dirty="0">
                          <a:effectLst/>
                        </a:rPr>
                        <a:t>Roadway</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Facility Type</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Limits</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Average AADT</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 of Crashes</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Crash Frequency</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Crash Rate</a:t>
                      </a:r>
                      <a:endParaRPr lang="en-US" sz="14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3348233928"/>
                  </a:ext>
                </a:extLst>
              </a:tr>
              <a:tr h="433665">
                <a:tc>
                  <a:txBody>
                    <a:bodyPr/>
                    <a:lstStyle/>
                    <a:p>
                      <a:pPr algn="ctr" fontAlgn="b"/>
                      <a:r>
                        <a:rPr lang="en-US" sz="1400" u="none" strike="noStrike" dirty="0">
                          <a:effectLst/>
                        </a:rPr>
                        <a:t>I-75</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Interstate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1 mile S of CR 470</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39,200</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37</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12.3</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0.86</a:t>
                      </a:r>
                    </a:p>
                  </a:txBody>
                  <a:tcPr marL="9525" marR="9525" marT="9525" marB="0" anchor="ctr"/>
                </a:tc>
                <a:extLst>
                  <a:ext uri="{0D108BD9-81ED-4DB2-BD59-A6C34878D82A}">
                    <a16:rowId xmlns:a16="http://schemas.microsoft.com/office/drawing/2014/main" val="2695652244"/>
                  </a:ext>
                </a:extLst>
              </a:tr>
              <a:tr h="433665">
                <a:tc>
                  <a:txBody>
                    <a:bodyPr/>
                    <a:lstStyle/>
                    <a:p>
                      <a:pPr algn="ctr" fontAlgn="b"/>
                      <a:r>
                        <a:rPr lang="en-US" sz="1400" u="none" strike="noStrike" dirty="0">
                          <a:effectLst/>
                        </a:rPr>
                        <a:t>CR 470</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Arterial</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0.3 miles E &amp; W of I-75</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7,450</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6.7</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4.09</a:t>
                      </a:r>
                    </a:p>
                  </a:txBody>
                  <a:tcPr marL="9525" marR="9525" marT="9525" marB="0" anchor="ctr">
                    <a:solidFill>
                      <a:schemeClr val="bg1">
                        <a:lumMod val="85000"/>
                      </a:schemeClr>
                    </a:solidFill>
                  </a:tcPr>
                </a:tc>
                <a:extLst>
                  <a:ext uri="{0D108BD9-81ED-4DB2-BD59-A6C34878D82A}">
                    <a16:rowId xmlns:a16="http://schemas.microsoft.com/office/drawing/2014/main" val="1548984872"/>
                  </a:ext>
                </a:extLst>
              </a:tr>
              <a:tr h="504456">
                <a:tc>
                  <a:txBody>
                    <a:bodyPr/>
                    <a:lstStyle/>
                    <a:p>
                      <a:pPr algn="ctr" fontAlgn="b"/>
                      <a:r>
                        <a:rPr lang="en-US" sz="1400" u="none" strike="noStrike" dirty="0">
                          <a:effectLst/>
                        </a:rPr>
                        <a:t>I-75</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Interstate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u="none" strike="noStrike" dirty="0">
                          <a:effectLst/>
                        </a:rPr>
                        <a:t>CR 470 to SR 44</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40,690</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199</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66.3</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0.50</a:t>
                      </a:r>
                    </a:p>
                  </a:txBody>
                  <a:tcPr marL="9525" marR="9525" marT="9525" marB="0" anchor="ctr"/>
                </a:tc>
                <a:extLst>
                  <a:ext uri="{0D108BD9-81ED-4DB2-BD59-A6C34878D82A}">
                    <a16:rowId xmlns:a16="http://schemas.microsoft.com/office/drawing/2014/main" val="4200020826"/>
                  </a:ext>
                </a:extLst>
              </a:tr>
              <a:tr h="433665">
                <a:tc>
                  <a:txBody>
                    <a:bodyPr/>
                    <a:lstStyle/>
                    <a:p>
                      <a:pPr algn="ctr" fontAlgn="b"/>
                      <a:r>
                        <a:rPr lang="en-US" sz="1400" u="none" strike="noStrike" dirty="0">
                          <a:effectLst/>
                        </a:rPr>
                        <a:t>SR 44</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Arterial</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u="none" strike="noStrike" dirty="0">
                          <a:effectLst/>
                        </a:rPr>
                        <a:t>0.3 miles E &amp; W of I-75</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10,950</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52</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17.3</a:t>
                      </a:r>
                    </a:p>
                  </a:txBody>
                  <a:tcPr marL="9525" marR="9525" marT="9525" marB="0" anchor="ctr">
                    <a:solidFill>
                      <a:schemeClr val="bg1">
                        <a:lumMod val="8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7.23</a:t>
                      </a:r>
                    </a:p>
                  </a:txBody>
                  <a:tcPr marL="9525" marR="9525" marT="9525" marB="0" anchor="ctr">
                    <a:solidFill>
                      <a:schemeClr val="bg1">
                        <a:lumMod val="85000"/>
                      </a:schemeClr>
                    </a:solidFill>
                  </a:tcPr>
                </a:tc>
                <a:extLst>
                  <a:ext uri="{0D108BD9-81ED-4DB2-BD59-A6C34878D82A}">
                    <a16:rowId xmlns:a16="http://schemas.microsoft.com/office/drawing/2014/main" val="79771857"/>
                  </a:ext>
                </a:extLst>
              </a:tr>
              <a:tr h="433665">
                <a:tc>
                  <a:txBody>
                    <a:bodyPr/>
                    <a:lstStyle/>
                    <a:p>
                      <a:pPr algn="ctr" fontAlgn="b"/>
                      <a:r>
                        <a:rPr lang="en-US" sz="1400" b="0" i="0" u="none" strike="noStrike" dirty="0">
                          <a:solidFill>
                            <a:srgbClr val="000000"/>
                          </a:solidFill>
                          <a:effectLst/>
                          <a:latin typeface="Calibri" panose="020F0502020204030204" pitchFamily="34" charset="0"/>
                        </a:rPr>
                        <a:t>I-75</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Interstate</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a:t>
                      </a:r>
                      <a:r>
                        <a:rPr lang="en-US" sz="1400" b="0" i="0" u="none" strike="noStrike" baseline="0" dirty="0">
                          <a:solidFill>
                            <a:srgbClr val="000000"/>
                          </a:solidFill>
                          <a:effectLst/>
                          <a:latin typeface="Calibri" panose="020F0502020204030204" pitchFamily="34" charset="0"/>
                        </a:rPr>
                        <a:t> mile north of SR 44</a:t>
                      </a:r>
                      <a:endParaRPr lang="en-US" sz="14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65,000</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7.3</a:t>
                      </a:r>
                    </a:p>
                  </a:txBody>
                  <a:tcPr marL="9525" marR="9525" marT="9525"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0.31</a:t>
                      </a:r>
                    </a:p>
                  </a:txBody>
                  <a:tcPr marL="9525" marR="9525" marT="9525" marB="0" anchor="ctr">
                    <a:solidFill>
                      <a:schemeClr val="bg1"/>
                    </a:solidFill>
                  </a:tcPr>
                </a:tc>
                <a:extLst>
                  <a:ext uri="{0D108BD9-81ED-4DB2-BD59-A6C34878D82A}">
                    <a16:rowId xmlns:a16="http://schemas.microsoft.com/office/drawing/2014/main" val="10006"/>
                  </a:ext>
                </a:extLst>
              </a:tr>
            </a:tbl>
          </a:graphicData>
        </a:graphic>
      </p:graphicFrame>
      <p:grpSp>
        <p:nvGrpSpPr>
          <p:cNvPr id="8" name="Group 7"/>
          <p:cNvGrpSpPr/>
          <p:nvPr/>
        </p:nvGrpSpPr>
        <p:grpSpPr>
          <a:xfrm>
            <a:off x="241819" y="6241094"/>
            <a:ext cx="6484562" cy="497076"/>
            <a:chOff x="-50065" y="3996683"/>
            <a:chExt cx="9004724" cy="690260"/>
          </a:xfrm>
        </p:grpSpPr>
        <p:sp>
          <p:nvSpPr>
            <p:cNvPr id="14" name="TextBox 13"/>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6" name="Group 15"/>
            <p:cNvGrpSpPr/>
            <p:nvPr/>
          </p:nvGrpSpPr>
          <p:grpSpPr>
            <a:xfrm>
              <a:off x="796067" y="3997341"/>
              <a:ext cx="8158592" cy="689602"/>
              <a:chOff x="796067" y="3997341"/>
              <a:chExt cx="8158592" cy="689602"/>
            </a:xfrm>
          </p:grpSpPr>
          <p:sp>
            <p:nvSpPr>
              <p:cNvPr id="17" name="Chevron 16"/>
              <p:cNvSpPr/>
              <p:nvPr/>
            </p:nvSpPr>
            <p:spPr bwMode="auto">
              <a:xfrm>
                <a:off x="796067"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8" name="Chevron 17"/>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9" name="Chevron 18"/>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0" name="Chevron 19"/>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1" name="Chevron 20"/>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2" name="Chevron 21"/>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3" name="Group 22"/>
              <p:cNvGrpSpPr/>
              <p:nvPr/>
            </p:nvGrpSpPr>
            <p:grpSpPr>
              <a:xfrm>
                <a:off x="4925442" y="3997341"/>
                <a:ext cx="2847364" cy="689602"/>
                <a:chOff x="2943938" y="2108933"/>
                <a:chExt cx="2847364" cy="689602"/>
              </a:xfrm>
            </p:grpSpPr>
            <p:sp>
              <p:nvSpPr>
                <p:cNvPr id="25" name="Chevron 24"/>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6" name="Right Arrow 25"/>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4" name="Chevron 23"/>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109</a:t>
            </a:fld>
            <a:endParaRPr lang="en-US" dirty="0">
              <a:solidFill>
                <a:srgbClr val="1C2A5A">
                  <a:tint val="75000"/>
                </a:srgbClr>
              </a:solidFill>
            </a:endParaRPr>
          </a:p>
        </p:txBody>
      </p:sp>
      <p:sp>
        <p:nvSpPr>
          <p:cNvPr id="28"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0503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77" b="695"/>
          <a:stretch/>
        </p:blipFill>
        <p:spPr>
          <a:xfrm>
            <a:off x="5457825" y="1389273"/>
            <a:ext cx="3395216" cy="4397065"/>
          </a:xfrm>
          <a:prstGeom prst="rect">
            <a:avLst/>
          </a:prstGeom>
          <a:ln>
            <a:noFill/>
          </a:ln>
          <a:effectLst>
            <a:outerShdw blurRad="190500" algn="tl" rotWithShape="0">
              <a:srgbClr val="000000">
                <a:alpha val="70000"/>
              </a:srgbClr>
            </a:outerShdw>
          </a:effectLst>
        </p:spPr>
      </p:pic>
      <p:sp>
        <p:nvSpPr>
          <p:cNvPr id="7" name="Content Placeholder 2"/>
          <p:cNvSpPr txBox="1">
            <a:spLocks/>
          </p:cNvSpPr>
          <p:nvPr/>
        </p:nvSpPr>
        <p:spPr>
          <a:xfrm>
            <a:off x="253497" y="1263819"/>
            <a:ext cx="5023353"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Section 7.0 in the MLOU</a:t>
            </a:r>
          </a:p>
          <a:p>
            <a:pPr marL="685800" lvl="1" indent="-114300" defTabSz="457189">
              <a:buFont typeface="Arial" pitchFamily="34" charset="0"/>
              <a:buChar char="•"/>
            </a:pPr>
            <a:r>
              <a:rPr lang="en-US" sz="1600" dirty="0">
                <a:solidFill>
                  <a:srgbClr val="243B76"/>
                </a:solidFill>
              </a:rPr>
              <a:t>Safety Analysis</a:t>
            </a:r>
          </a:p>
          <a:p>
            <a:endParaRPr lang="en-US" sz="2000" dirty="0"/>
          </a:p>
          <a:p>
            <a:r>
              <a:rPr lang="en-US" sz="2000" dirty="0"/>
              <a:t>The safety analysis methodology shall be documented and agreed to in the MLOU</a:t>
            </a:r>
          </a:p>
          <a:p>
            <a:endParaRPr lang="en-US" sz="2000" dirty="0"/>
          </a:p>
          <a:p>
            <a:r>
              <a:rPr lang="en-US" sz="2000" dirty="0"/>
              <a:t>Minimum 5 years of historical crash data</a:t>
            </a:r>
          </a:p>
          <a:p>
            <a:endParaRPr lang="en-US" sz="2000" dirty="0"/>
          </a:p>
          <a:p>
            <a:r>
              <a:rPr lang="en-US" sz="2000" dirty="0"/>
              <a:t>The MLOU shall state an understanding that either a quantitative analysis for an IOAR, IMR, or IJR will be required</a:t>
            </a:r>
          </a:p>
          <a:p>
            <a:endParaRPr lang="en-US" sz="2000" dirty="0"/>
          </a:p>
          <a:p>
            <a:r>
              <a:rPr lang="en-US" sz="2000" dirty="0"/>
              <a:t>If the project will perform a Benefit Cost Analysis, it must be specified in the MLOU</a:t>
            </a: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100" dirty="0"/>
              <a:t>Requirements in MLOU</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8" name="Rounded Rectangle 7"/>
          <p:cNvSpPr/>
          <p:nvPr/>
        </p:nvSpPr>
        <p:spPr>
          <a:xfrm>
            <a:off x="5600700" y="3590925"/>
            <a:ext cx="3067050" cy="323850"/>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a:t>
            </a:fld>
            <a:endParaRPr lang="en-US" dirty="0">
              <a:solidFill>
                <a:srgbClr val="1C2A5A">
                  <a:tint val="75000"/>
                </a:srgbClr>
              </a:solidFill>
            </a:endParaRPr>
          </a:p>
        </p:txBody>
      </p:sp>
    </p:spTree>
    <p:extLst>
      <p:ext uri="{BB962C8B-B14F-4D97-AF65-F5344CB8AC3E}">
        <p14:creationId xmlns:p14="http://schemas.microsoft.com/office/powerpoint/2010/main" val="327364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75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750"/>
                                        <p:tgtEl>
                                          <p:spTgt spid="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750"/>
                                        <p:tgtEl>
                                          <p:spTgt spid="7">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75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4925442" y="3997341"/>
                <a:ext cx="2847364" cy="689602"/>
                <a:chOff x="2943938" y="2108933"/>
                <a:chExt cx="2847364" cy="689602"/>
              </a:xfrm>
            </p:grpSpPr>
            <p:sp>
              <p:nvSpPr>
                <p:cNvPr id="40" name="Chevron 39"/>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41" name="Right Arrow 40"/>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42" name="Down Arrow 41"/>
          <p:cNvSpPr/>
          <p:nvPr/>
        </p:nvSpPr>
        <p:spPr>
          <a:xfrm>
            <a:off x="1813336"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43" name="Group 42"/>
          <p:cNvGrpSpPr/>
          <p:nvPr/>
        </p:nvGrpSpPr>
        <p:grpSpPr>
          <a:xfrm>
            <a:off x="170538" y="3084199"/>
            <a:ext cx="8784121" cy="689602"/>
            <a:chOff x="170538" y="1708782"/>
            <a:chExt cx="8784121" cy="689602"/>
          </a:xfrm>
        </p:grpSpPr>
        <p:sp>
          <p:nvSpPr>
            <p:cNvPr id="44" name="TextBox 43"/>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45" name="Group 44"/>
            <p:cNvGrpSpPr/>
            <p:nvPr/>
          </p:nvGrpSpPr>
          <p:grpSpPr>
            <a:xfrm>
              <a:off x="796067" y="1708782"/>
              <a:ext cx="8158592" cy="689602"/>
              <a:chOff x="796067" y="1708782"/>
              <a:chExt cx="8158592" cy="689602"/>
            </a:xfrm>
          </p:grpSpPr>
          <p:sp>
            <p:nvSpPr>
              <p:cNvPr id="49" name="Chevron 48"/>
              <p:cNvSpPr/>
              <p:nvPr/>
            </p:nvSpPr>
            <p:spPr bwMode="auto">
              <a:xfrm>
                <a:off x="79606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1" name="Chevron 50"/>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2" name="Chevron 51"/>
              <p:cNvSpPr/>
              <p:nvPr/>
            </p:nvSpPr>
            <p:spPr bwMode="auto">
              <a:xfrm>
                <a:off x="278255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3" name="Chevron 52"/>
              <p:cNvSpPr/>
              <p:nvPr/>
            </p:nvSpPr>
            <p:spPr bwMode="auto">
              <a:xfrm>
                <a:off x="377580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54" name="Chevron 53"/>
              <p:cNvSpPr/>
              <p:nvPr/>
            </p:nvSpPr>
            <p:spPr bwMode="auto">
              <a:xfrm>
                <a:off x="576229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5" name="Chevron 54"/>
              <p:cNvSpPr/>
              <p:nvPr/>
            </p:nvSpPr>
            <p:spPr bwMode="auto">
              <a:xfrm>
                <a:off x="675553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56" name="Chevron 55"/>
              <p:cNvSpPr/>
              <p:nvPr/>
            </p:nvSpPr>
            <p:spPr bwMode="auto">
              <a:xfrm>
                <a:off x="7748782" y="1708782"/>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6" name="Group 45"/>
            <p:cNvGrpSpPr/>
            <p:nvPr/>
          </p:nvGrpSpPr>
          <p:grpSpPr>
            <a:xfrm>
              <a:off x="4769047" y="1708782"/>
              <a:ext cx="1017269" cy="689602"/>
              <a:chOff x="4769047" y="1708782"/>
              <a:chExt cx="1017269" cy="689602"/>
            </a:xfrm>
          </p:grpSpPr>
          <p:sp>
            <p:nvSpPr>
              <p:cNvPr id="47" name="Chevron 46"/>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48" name="Right Arrow 47"/>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110</a:t>
            </a:fld>
            <a:endParaRPr lang="en-US" dirty="0">
              <a:solidFill>
                <a:srgbClr val="1C2A5A">
                  <a:tint val="75000"/>
                </a:srgbClr>
              </a:solidFill>
            </a:endParaRPr>
          </a:p>
        </p:txBody>
      </p:sp>
      <p:sp>
        <p:nvSpPr>
          <p:cNvPr id="35"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156135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ext uri="{D42A27DB-BD31-4B8C-83A1-F6EECF244321}">
                <p14:modId xmlns:p14="http://schemas.microsoft.com/office/powerpoint/2010/main" val="2162767442"/>
              </p:ext>
            </p:extLst>
          </p:nvPr>
        </p:nvGraphicFramePr>
        <p:xfrm>
          <a:off x="701275" y="1266825"/>
          <a:ext cx="8184944" cy="4775270"/>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pSp>
        <p:nvGrpSpPr>
          <p:cNvPr id="10" name="Group 9"/>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6" name="Group 15"/>
            <p:cNvGrpSpPr/>
            <p:nvPr/>
          </p:nvGrpSpPr>
          <p:grpSpPr>
            <a:xfrm>
              <a:off x="796067" y="3997341"/>
              <a:ext cx="8158592" cy="689602"/>
              <a:chOff x="796067" y="3997341"/>
              <a:chExt cx="8158592" cy="689602"/>
            </a:xfrm>
          </p:grpSpPr>
          <p:sp>
            <p:nvSpPr>
              <p:cNvPr id="17" name="Chevron 16"/>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8" name="Chevron 17"/>
              <p:cNvSpPr/>
              <p:nvPr/>
            </p:nvSpPr>
            <p:spPr bwMode="auto">
              <a:xfrm>
                <a:off x="178931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9" name="Chevron 18"/>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0" name="Chevron 19"/>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1" name="Chevron 20"/>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2" name="Chevron 21"/>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3" name="Group 22"/>
              <p:cNvGrpSpPr/>
              <p:nvPr/>
            </p:nvGrpSpPr>
            <p:grpSpPr>
              <a:xfrm>
                <a:off x="4925442" y="3997341"/>
                <a:ext cx="2847364" cy="689602"/>
                <a:chOff x="2943938" y="2108933"/>
                <a:chExt cx="2847364" cy="689602"/>
              </a:xfrm>
            </p:grpSpPr>
            <p:sp>
              <p:nvSpPr>
                <p:cNvPr id="25" name="Chevron 24"/>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6" name="Right Arrow 25"/>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4" name="Chevron 23"/>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111</a:t>
            </a:fld>
            <a:endParaRPr lang="en-US" dirty="0">
              <a:solidFill>
                <a:srgbClr val="1C2A5A">
                  <a:tint val="75000"/>
                </a:srgbClr>
              </a:solidFill>
            </a:endParaRPr>
          </a:p>
        </p:txBody>
      </p:sp>
      <p:sp>
        <p:nvSpPr>
          <p:cNvPr id="28"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
        <p:nvSpPr>
          <p:cNvPr id="3" name="TextBox 2"/>
          <p:cNvSpPr txBox="1"/>
          <p:nvPr/>
        </p:nvSpPr>
        <p:spPr>
          <a:xfrm rot="16200000">
            <a:off x="-1034111" y="3533115"/>
            <a:ext cx="3162995" cy="307777"/>
          </a:xfrm>
          <a:prstGeom prst="rect">
            <a:avLst/>
          </a:prstGeom>
          <a:noFill/>
        </p:spPr>
        <p:txBody>
          <a:bodyPr wrap="square" rtlCol="0">
            <a:spAutoFit/>
          </a:bodyPr>
          <a:lstStyle/>
          <a:p>
            <a:pPr algn="ctr"/>
            <a:r>
              <a:rPr lang="en-US" sz="1400" dirty="0"/>
              <a:t>Crash Frequency (Crashes/Year)</a:t>
            </a:r>
          </a:p>
        </p:txBody>
      </p:sp>
      <p:sp>
        <p:nvSpPr>
          <p:cNvPr id="30" name="TextBox 29"/>
          <p:cNvSpPr txBox="1"/>
          <p:nvPr/>
        </p:nvSpPr>
        <p:spPr>
          <a:xfrm rot="5400000">
            <a:off x="7335398" y="3500571"/>
            <a:ext cx="3162995" cy="307777"/>
          </a:xfrm>
          <a:prstGeom prst="rect">
            <a:avLst/>
          </a:prstGeom>
          <a:noFill/>
        </p:spPr>
        <p:txBody>
          <a:bodyPr wrap="square" rtlCol="0">
            <a:spAutoFit/>
          </a:bodyPr>
          <a:lstStyle/>
          <a:p>
            <a:pPr algn="ctr"/>
            <a:r>
              <a:rPr lang="en-US" sz="1400" dirty="0"/>
              <a:t>Miles of Crash Data</a:t>
            </a:r>
          </a:p>
        </p:txBody>
      </p:sp>
    </p:spTree>
    <p:extLst>
      <p:ext uri="{BB962C8B-B14F-4D97-AF65-F5344CB8AC3E}">
        <p14:creationId xmlns:p14="http://schemas.microsoft.com/office/powerpoint/2010/main" val="323270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pSp>
        <p:nvGrpSpPr>
          <p:cNvPr id="10" name="Group 9"/>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6" name="Group 15"/>
            <p:cNvGrpSpPr/>
            <p:nvPr/>
          </p:nvGrpSpPr>
          <p:grpSpPr>
            <a:xfrm>
              <a:off x="796067" y="3997341"/>
              <a:ext cx="8158592" cy="689602"/>
              <a:chOff x="796067" y="3997341"/>
              <a:chExt cx="8158592" cy="689602"/>
            </a:xfrm>
          </p:grpSpPr>
          <p:sp>
            <p:nvSpPr>
              <p:cNvPr id="17" name="Chevron 16"/>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8" name="Chevron 17"/>
              <p:cNvSpPr/>
              <p:nvPr/>
            </p:nvSpPr>
            <p:spPr bwMode="auto">
              <a:xfrm>
                <a:off x="178931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9" name="Chevron 18"/>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0" name="Chevron 19"/>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1" name="Chevron 20"/>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2" name="Chevron 21"/>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3" name="Group 22"/>
              <p:cNvGrpSpPr/>
              <p:nvPr/>
            </p:nvGrpSpPr>
            <p:grpSpPr>
              <a:xfrm>
                <a:off x="4925442" y="3997341"/>
                <a:ext cx="2847364" cy="689602"/>
                <a:chOff x="2943938" y="2108933"/>
                <a:chExt cx="2847364" cy="689602"/>
              </a:xfrm>
            </p:grpSpPr>
            <p:sp>
              <p:nvSpPr>
                <p:cNvPr id="25" name="Chevron 24"/>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6" name="Right Arrow 25"/>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4" name="Chevron 23"/>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112</a:t>
            </a:fld>
            <a:endParaRPr lang="en-US" dirty="0">
              <a:solidFill>
                <a:srgbClr val="1C2A5A">
                  <a:tint val="75000"/>
                </a:srgbClr>
              </a:solidFill>
            </a:endParaRPr>
          </a:p>
        </p:txBody>
      </p:sp>
      <p:sp>
        <p:nvSpPr>
          <p:cNvPr id="28"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4" name="Picture 3"/>
          <p:cNvPicPr>
            <a:picLocks noChangeAspect="1"/>
          </p:cNvPicPr>
          <p:nvPr/>
        </p:nvPicPr>
        <p:blipFill>
          <a:blip r:embed="rId2"/>
          <a:stretch>
            <a:fillRect/>
          </a:stretch>
        </p:blipFill>
        <p:spPr>
          <a:xfrm>
            <a:off x="1566407" y="1291812"/>
            <a:ext cx="2842821" cy="400826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5142729" y="1993149"/>
            <a:ext cx="2842821" cy="4008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723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2" y="2"/>
            <a:ext cx="8764907"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Description of Existing Crash Trends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4925442" y="3997341"/>
                <a:ext cx="2847364" cy="689602"/>
                <a:chOff x="2943938" y="2108933"/>
                <a:chExt cx="2847364" cy="689602"/>
              </a:xfrm>
            </p:grpSpPr>
            <p:sp>
              <p:nvSpPr>
                <p:cNvPr id="40" name="Chevron 39"/>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41" name="Right Arrow 40"/>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42" name="Down Arrow 41"/>
          <p:cNvSpPr/>
          <p:nvPr/>
        </p:nvSpPr>
        <p:spPr>
          <a:xfrm>
            <a:off x="2806581"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43" name="Group 42"/>
          <p:cNvGrpSpPr/>
          <p:nvPr/>
        </p:nvGrpSpPr>
        <p:grpSpPr>
          <a:xfrm>
            <a:off x="170538" y="3084199"/>
            <a:ext cx="8784121" cy="689602"/>
            <a:chOff x="170538" y="1708782"/>
            <a:chExt cx="8784121" cy="689602"/>
          </a:xfrm>
        </p:grpSpPr>
        <p:sp>
          <p:nvSpPr>
            <p:cNvPr id="44" name="TextBox 43"/>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45" name="Group 44"/>
            <p:cNvGrpSpPr/>
            <p:nvPr/>
          </p:nvGrpSpPr>
          <p:grpSpPr>
            <a:xfrm>
              <a:off x="796067" y="1708782"/>
              <a:ext cx="8158592" cy="689602"/>
              <a:chOff x="796067" y="1708782"/>
              <a:chExt cx="8158592" cy="689602"/>
            </a:xfrm>
          </p:grpSpPr>
          <p:sp>
            <p:nvSpPr>
              <p:cNvPr id="49" name="Chevron 48"/>
              <p:cNvSpPr/>
              <p:nvPr/>
            </p:nvSpPr>
            <p:spPr bwMode="auto">
              <a:xfrm>
                <a:off x="79606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0" name="Chevron 49"/>
              <p:cNvSpPr/>
              <p:nvPr/>
            </p:nvSpPr>
            <p:spPr bwMode="auto">
              <a:xfrm>
                <a:off x="178931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1" name="Chevron 50"/>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2" name="Chevron 51"/>
              <p:cNvSpPr/>
              <p:nvPr/>
            </p:nvSpPr>
            <p:spPr bwMode="auto">
              <a:xfrm>
                <a:off x="377580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53" name="Chevron 52"/>
              <p:cNvSpPr/>
              <p:nvPr/>
            </p:nvSpPr>
            <p:spPr bwMode="auto">
              <a:xfrm>
                <a:off x="576229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4" name="Chevron 53"/>
              <p:cNvSpPr/>
              <p:nvPr/>
            </p:nvSpPr>
            <p:spPr bwMode="auto">
              <a:xfrm>
                <a:off x="675553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55" name="Chevron 54"/>
              <p:cNvSpPr/>
              <p:nvPr/>
            </p:nvSpPr>
            <p:spPr bwMode="auto">
              <a:xfrm>
                <a:off x="7748782" y="1708782"/>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6" name="Group 45"/>
            <p:cNvGrpSpPr/>
            <p:nvPr/>
          </p:nvGrpSpPr>
          <p:grpSpPr>
            <a:xfrm>
              <a:off x="4769047" y="1708782"/>
              <a:ext cx="1017269" cy="689602"/>
              <a:chOff x="4769047" y="1708782"/>
              <a:chExt cx="1017269" cy="689602"/>
            </a:xfrm>
          </p:grpSpPr>
          <p:sp>
            <p:nvSpPr>
              <p:cNvPr id="47" name="Chevron 46"/>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48" name="Right Arrow 47"/>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113</a:t>
            </a:fld>
            <a:endParaRPr lang="en-US" dirty="0">
              <a:solidFill>
                <a:srgbClr val="1C2A5A">
                  <a:tint val="75000"/>
                </a:srgbClr>
              </a:solidFill>
            </a:endParaRPr>
          </a:p>
        </p:txBody>
      </p:sp>
      <p:sp>
        <p:nvSpPr>
          <p:cNvPr id="35"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73124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Description of Existing Crash Trends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“According to crash reports obtained from the FDOT CARS database and Signal Four Analytics, a total of 52 crashes occurred during the three year crash period between 2010 and 2012 along the study segment of SR 44 including I-75 ramps and ramp terminal intersections. One of the crashes resulted in a fatality.”</a:t>
            </a:r>
          </a:p>
          <a:p>
            <a:endParaRPr lang="en-US" sz="2000" dirty="0"/>
          </a:p>
          <a:p>
            <a:r>
              <a:rPr lang="en-US" sz="2000" dirty="0"/>
              <a:t>“The majority of the crash types recorded are rear-end type crashes (41%), left-turn crashes (30%), and sideswipe crashes (16%). Majority of these crashes occurred at the ramp terminal intersections. The calculated crash rate of 7.23 crashes per million vehicles is higher than the statewide average crash rate for rural four-lane facilities of 0.555.”</a:t>
            </a:r>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12" name="Group 11"/>
          <p:cNvGrpSpPr/>
          <p:nvPr/>
        </p:nvGrpSpPr>
        <p:grpSpPr>
          <a:xfrm>
            <a:off x="241819" y="6241094"/>
            <a:ext cx="6484562" cy="497076"/>
            <a:chOff x="-50065" y="3996683"/>
            <a:chExt cx="9004724" cy="690260"/>
          </a:xfrm>
        </p:grpSpPr>
        <p:sp>
          <p:nvSpPr>
            <p:cNvPr id="14" name="TextBox 13"/>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4925442" y="3997341"/>
                <a:ext cx="2847364" cy="689602"/>
                <a:chOff x="2943938" y="2108933"/>
                <a:chExt cx="2847364" cy="689602"/>
              </a:xfrm>
            </p:grpSpPr>
            <p:sp>
              <p:nvSpPr>
                <p:cNvPr id="27" name="Chevron 26"/>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8" name="Right Arrow 27"/>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114</a:t>
            </a:fld>
            <a:endParaRPr lang="en-US" dirty="0">
              <a:solidFill>
                <a:srgbClr val="1C2A5A">
                  <a:tint val="75000"/>
                </a:srgbClr>
              </a:solidFill>
            </a:endParaRPr>
          </a:p>
        </p:txBody>
      </p:sp>
      <p:sp>
        <p:nvSpPr>
          <p:cNvPr id="30"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128927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2" y="2"/>
            <a:ext cx="8764907"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4925442" y="3997341"/>
                <a:ext cx="2847364" cy="689602"/>
                <a:chOff x="2943938" y="2108933"/>
                <a:chExt cx="2847364" cy="689602"/>
              </a:xfrm>
            </p:grpSpPr>
            <p:sp>
              <p:nvSpPr>
                <p:cNvPr id="40" name="Chevron 39"/>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41" name="Right Arrow 40"/>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42" name="Down Arrow 41"/>
          <p:cNvSpPr/>
          <p:nvPr/>
        </p:nvSpPr>
        <p:spPr>
          <a:xfrm>
            <a:off x="3775802"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43" name="Group 42"/>
          <p:cNvGrpSpPr/>
          <p:nvPr/>
        </p:nvGrpSpPr>
        <p:grpSpPr>
          <a:xfrm>
            <a:off x="170538" y="3084199"/>
            <a:ext cx="8784121" cy="689602"/>
            <a:chOff x="170538" y="1708782"/>
            <a:chExt cx="8784121" cy="689602"/>
          </a:xfrm>
        </p:grpSpPr>
        <p:sp>
          <p:nvSpPr>
            <p:cNvPr id="44" name="TextBox 43"/>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45" name="Group 44"/>
            <p:cNvGrpSpPr/>
            <p:nvPr/>
          </p:nvGrpSpPr>
          <p:grpSpPr>
            <a:xfrm>
              <a:off x="796067" y="1708782"/>
              <a:ext cx="8158592" cy="689602"/>
              <a:chOff x="796067" y="1708782"/>
              <a:chExt cx="8158592" cy="689602"/>
            </a:xfrm>
          </p:grpSpPr>
          <p:sp>
            <p:nvSpPr>
              <p:cNvPr id="49" name="Chevron 48"/>
              <p:cNvSpPr/>
              <p:nvPr/>
            </p:nvSpPr>
            <p:spPr bwMode="auto">
              <a:xfrm>
                <a:off x="79606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0" name="Chevron 49"/>
              <p:cNvSpPr/>
              <p:nvPr/>
            </p:nvSpPr>
            <p:spPr bwMode="auto">
              <a:xfrm>
                <a:off x="178931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1" name="Chevron 50"/>
              <p:cNvSpPr/>
              <p:nvPr/>
            </p:nvSpPr>
            <p:spPr bwMode="auto">
              <a:xfrm>
                <a:off x="278255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2" name="Chevron 51"/>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53" name="Chevron 52"/>
              <p:cNvSpPr/>
              <p:nvPr/>
            </p:nvSpPr>
            <p:spPr bwMode="auto">
              <a:xfrm>
                <a:off x="576229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4" name="Chevron 53"/>
              <p:cNvSpPr/>
              <p:nvPr/>
            </p:nvSpPr>
            <p:spPr bwMode="auto">
              <a:xfrm>
                <a:off x="675553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55" name="Chevron 54"/>
              <p:cNvSpPr/>
              <p:nvPr/>
            </p:nvSpPr>
            <p:spPr bwMode="auto">
              <a:xfrm>
                <a:off x="7748782" y="1708782"/>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6" name="Group 45"/>
            <p:cNvGrpSpPr/>
            <p:nvPr/>
          </p:nvGrpSpPr>
          <p:grpSpPr>
            <a:xfrm>
              <a:off x="4769047" y="1708782"/>
              <a:ext cx="1017269" cy="689602"/>
              <a:chOff x="4769047" y="1708782"/>
              <a:chExt cx="1017269" cy="689602"/>
            </a:xfrm>
          </p:grpSpPr>
          <p:sp>
            <p:nvSpPr>
              <p:cNvPr id="47" name="Chevron 46"/>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48" name="Right Arrow 47"/>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115</a:t>
            </a:fld>
            <a:endParaRPr lang="en-US" dirty="0">
              <a:solidFill>
                <a:srgbClr val="1C2A5A">
                  <a:tint val="75000"/>
                </a:srgbClr>
              </a:solidFill>
            </a:endParaRPr>
          </a:p>
        </p:txBody>
      </p:sp>
      <p:sp>
        <p:nvSpPr>
          <p:cNvPr id="36"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34171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16" name="Content Placeholder 2"/>
          <p:cNvSpPr txBox="1">
            <a:spLocks/>
          </p:cNvSpPr>
          <p:nvPr/>
        </p:nvSpPr>
        <p:spPr>
          <a:xfrm>
            <a:off x="542925" y="1263819"/>
            <a:ext cx="281749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Projected change in traffic patterns must now be analyzed in order to develop SPFs</a:t>
            </a:r>
          </a:p>
          <a:p>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10" name="Group 9"/>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7" name="Group 16"/>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4925442" y="3997341"/>
                <a:ext cx="2847364" cy="689602"/>
                <a:chOff x="2943938" y="2108933"/>
                <a:chExt cx="2847364" cy="689602"/>
              </a:xfrm>
            </p:grpSpPr>
            <p:sp>
              <p:nvSpPr>
                <p:cNvPr id="27" name="Chevron 26"/>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8" name="Right Arrow 27"/>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116</a:t>
            </a:fld>
            <a:endParaRPr lang="en-US" dirty="0">
              <a:solidFill>
                <a:srgbClr val="1C2A5A">
                  <a:tint val="75000"/>
                </a:srgbClr>
              </a:solidFill>
            </a:endParaRPr>
          </a:p>
        </p:txBody>
      </p:sp>
      <p:sp>
        <p:nvSpPr>
          <p:cNvPr id="31"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3" name="Picture 2"/>
          <p:cNvPicPr>
            <a:picLocks noChangeAspect="1"/>
          </p:cNvPicPr>
          <p:nvPr/>
        </p:nvPicPr>
        <p:blipFill rotWithShape="1">
          <a:blip r:embed="rId2"/>
          <a:srcRect l="3909" t="4829" r="30997" b="16169"/>
          <a:stretch/>
        </p:blipFill>
        <p:spPr>
          <a:xfrm>
            <a:off x="3613007" y="1139465"/>
            <a:ext cx="2621892" cy="49179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3683" t="4480" r="30665" b="15681"/>
          <a:stretch/>
        </p:blipFill>
        <p:spPr>
          <a:xfrm>
            <a:off x="6421574" y="1139465"/>
            <a:ext cx="2617796" cy="4919914"/>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5174993" y="5663893"/>
            <a:ext cx="1059906" cy="400110"/>
          </a:xfrm>
          <a:prstGeom prst="rect">
            <a:avLst/>
          </a:prstGeom>
        </p:spPr>
        <p:txBody>
          <a:bodyPr wrap="none">
            <a:spAutoFit/>
          </a:bodyPr>
          <a:lstStyle/>
          <a:p>
            <a:r>
              <a:rPr lang="en-US" altLang="en-US" sz="2000" b="1" dirty="0">
                <a:solidFill>
                  <a:srgbClr val="000000"/>
                </a:solidFill>
                <a:latin typeface="Arial Narrow" panose="020B0606020202030204" pitchFamily="34" charset="0"/>
              </a:rPr>
              <a:t>No-Build</a:t>
            </a:r>
            <a:endParaRPr lang="en-US" sz="2000" dirty="0"/>
          </a:p>
        </p:txBody>
      </p:sp>
      <p:sp>
        <p:nvSpPr>
          <p:cNvPr id="32" name="Rectangle 31"/>
          <p:cNvSpPr/>
          <p:nvPr/>
        </p:nvSpPr>
        <p:spPr>
          <a:xfrm>
            <a:off x="8330522" y="5663893"/>
            <a:ext cx="708848" cy="400110"/>
          </a:xfrm>
          <a:prstGeom prst="rect">
            <a:avLst/>
          </a:prstGeom>
        </p:spPr>
        <p:txBody>
          <a:bodyPr wrap="none">
            <a:spAutoFit/>
          </a:bodyPr>
          <a:lstStyle/>
          <a:p>
            <a:r>
              <a:rPr lang="en-US" altLang="en-US" sz="2000" b="1" dirty="0">
                <a:solidFill>
                  <a:srgbClr val="000000"/>
                </a:solidFill>
                <a:latin typeface="Arial Narrow" panose="020B0606020202030204" pitchFamily="34" charset="0"/>
              </a:rPr>
              <a:t>Build</a:t>
            </a:r>
            <a:endParaRPr lang="en-US" sz="2000" dirty="0"/>
          </a:p>
        </p:txBody>
      </p:sp>
      <p:pic>
        <p:nvPicPr>
          <p:cNvPr id="37" name="Picture 36"/>
          <p:cNvPicPr>
            <a:picLocks noChangeAspect="1"/>
          </p:cNvPicPr>
          <p:nvPr/>
        </p:nvPicPr>
        <p:blipFill>
          <a:blip r:embed="rId4"/>
          <a:stretch>
            <a:fillRect/>
          </a:stretch>
        </p:blipFill>
        <p:spPr>
          <a:xfrm>
            <a:off x="799428" y="2954443"/>
            <a:ext cx="2304488" cy="3090940"/>
          </a:xfrm>
          <a:prstGeom prst="rect">
            <a:avLst/>
          </a:prstGeom>
          <a:effectLst/>
        </p:spPr>
      </p:pic>
    </p:spTree>
    <p:extLst>
      <p:ext uri="{BB962C8B-B14F-4D97-AF65-F5344CB8AC3E}">
        <p14:creationId xmlns:p14="http://schemas.microsoft.com/office/powerpoint/2010/main" val="293153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16" name="Content Placeholder 2"/>
          <p:cNvSpPr txBox="1">
            <a:spLocks/>
          </p:cNvSpPr>
          <p:nvPr/>
        </p:nvSpPr>
        <p:spPr>
          <a:xfrm>
            <a:off x="542925" y="1263819"/>
            <a:ext cx="4248150"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rgbClr val="00B050"/>
                </a:solidFill>
              </a:rPr>
              <a:t>Green</a:t>
            </a:r>
            <a:r>
              <a:rPr lang="en-US" sz="2000" dirty="0">
                <a:solidFill>
                  <a:srgbClr val="00B050"/>
                </a:solidFill>
              </a:rPr>
              <a:t> </a:t>
            </a:r>
            <a:r>
              <a:rPr lang="en-US" sz="2000" dirty="0">
                <a:solidFill>
                  <a:srgbClr val="1C2A5A"/>
                </a:solidFill>
              </a:rPr>
              <a:t>locations indicate </a:t>
            </a:r>
            <a:r>
              <a:rPr lang="en-US" sz="2000" b="1" dirty="0">
                <a:solidFill>
                  <a:srgbClr val="1C2A5A"/>
                </a:solidFill>
              </a:rPr>
              <a:t>DECREASE </a:t>
            </a:r>
            <a:r>
              <a:rPr lang="en-US" sz="2000" dirty="0">
                <a:solidFill>
                  <a:srgbClr val="1C2A5A"/>
                </a:solidFill>
              </a:rPr>
              <a:t>in traffic between No-Build and Build Alternatives = </a:t>
            </a:r>
            <a:r>
              <a:rPr lang="en-US" sz="2000" b="1" dirty="0">
                <a:solidFill>
                  <a:srgbClr val="1C2A5A"/>
                </a:solidFill>
              </a:rPr>
              <a:t>LOWER</a:t>
            </a:r>
            <a:r>
              <a:rPr lang="en-US" sz="2000" dirty="0">
                <a:solidFill>
                  <a:srgbClr val="1C2A5A"/>
                </a:solidFill>
              </a:rPr>
              <a:t> SPF results</a:t>
            </a:r>
          </a:p>
          <a:p>
            <a:endParaRPr lang="en-US" sz="2000" dirty="0">
              <a:solidFill>
                <a:srgbClr val="1C2A5A"/>
              </a:solidFill>
            </a:endParaRPr>
          </a:p>
          <a:p>
            <a:r>
              <a:rPr lang="en-US" sz="2000" b="1" dirty="0">
                <a:solidFill>
                  <a:srgbClr val="FF0000"/>
                </a:solidFill>
              </a:rPr>
              <a:t>Red</a:t>
            </a:r>
            <a:r>
              <a:rPr lang="en-US" sz="2000" dirty="0">
                <a:solidFill>
                  <a:srgbClr val="FF0000"/>
                </a:solidFill>
              </a:rPr>
              <a:t> </a:t>
            </a:r>
            <a:r>
              <a:rPr lang="en-US" sz="2000" dirty="0">
                <a:solidFill>
                  <a:srgbClr val="1C2A5A"/>
                </a:solidFill>
              </a:rPr>
              <a:t>locations indicate </a:t>
            </a:r>
            <a:r>
              <a:rPr lang="en-US" sz="2000" b="1" dirty="0">
                <a:solidFill>
                  <a:srgbClr val="1C2A5A"/>
                </a:solidFill>
              </a:rPr>
              <a:t>INCREASE</a:t>
            </a:r>
            <a:r>
              <a:rPr lang="en-US" sz="2000" dirty="0">
                <a:solidFill>
                  <a:srgbClr val="1C2A5A"/>
                </a:solidFill>
              </a:rPr>
              <a:t> in traffic between No-Build and Build Alternatives = </a:t>
            </a:r>
            <a:r>
              <a:rPr lang="en-US" sz="2000" b="1" dirty="0">
                <a:solidFill>
                  <a:srgbClr val="1C2A5A"/>
                </a:solidFill>
              </a:rPr>
              <a:t>HIGHER</a:t>
            </a:r>
            <a:r>
              <a:rPr lang="en-US" sz="2000" dirty="0">
                <a:solidFill>
                  <a:srgbClr val="1C2A5A"/>
                </a:solidFill>
              </a:rPr>
              <a:t> SPF results</a:t>
            </a:r>
          </a:p>
          <a:p>
            <a:endParaRPr lang="en-US" sz="2000" dirty="0">
              <a:solidFill>
                <a:srgbClr val="1C2A5A"/>
              </a:solidFill>
            </a:endParaRPr>
          </a:p>
          <a:p>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28" name="Group 27"/>
          <p:cNvGrpSpPr/>
          <p:nvPr/>
        </p:nvGrpSpPr>
        <p:grpSpPr>
          <a:xfrm>
            <a:off x="241819" y="6241094"/>
            <a:ext cx="6484562" cy="497076"/>
            <a:chOff x="-50065" y="3996683"/>
            <a:chExt cx="9004724" cy="690260"/>
          </a:xfrm>
        </p:grpSpPr>
        <p:sp>
          <p:nvSpPr>
            <p:cNvPr id="29" name="TextBox 28"/>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30" name="Group 29"/>
            <p:cNvGrpSpPr/>
            <p:nvPr/>
          </p:nvGrpSpPr>
          <p:grpSpPr>
            <a:xfrm>
              <a:off x="796067" y="3997341"/>
              <a:ext cx="8158592" cy="689602"/>
              <a:chOff x="796067" y="3997341"/>
              <a:chExt cx="8158592" cy="689602"/>
            </a:xfrm>
          </p:grpSpPr>
          <p:sp>
            <p:nvSpPr>
              <p:cNvPr id="31" name="Chevron 30"/>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2" name="Chevron 31"/>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3" name="Chevron 32"/>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4" name="Chevron 33"/>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5" name="Chevron 34"/>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6" name="Chevron 35"/>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37" name="Group 36"/>
              <p:cNvGrpSpPr/>
              <p:nvPr/>
            </p:nvGrpSpPr>
            <p:grpSpPr>
              <a:xfrm>
                <a:off x="4925442" y="3997341"/>
                <a:ext cx="2847364" cy="689602"/>
                <a:chOff x="2943938" y="2108933"/>
                <a:chExt cx="2847364" cy="689602"/>
              </a:xfrm>
            </p:grpSpPr>
            <p:sp>
              <p:nvSpPr>
                <p:cNvPr id="39" name="Chevron 38"/>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40" name="Right Arrow 39"/>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38" name="Chevron 37"/>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117</a:t>
            </a:fld>
            <a:endParaRPr lang="en-US" dirty="0">
              <a:solidFill>
                <a:srgbClr val="1C2A5A">
                  <a:tint val="75000"/>
                </a:srgbClr>
              </a:solidFill>
            </a:endParaRPr>
          </a:p>
        </p:txBody>
      </p:sp>
      <p:sp>
        <p:nvSpPr>
          <p:cNvPr id="23"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4" name="Picture 3"/>
          <p:cNvPicPr>
            <a:picLocks noChangeAspect="1"/>
          </p:cNvPicPr>
          <p:nvPr/>
        </p:nvPicPr>
        <p:blipFill rotWithShape="1">
          <a:blip r:embed="rId2"/>
          <a:srcRect l="3204" t="4158" r="31319" b="14845"/>
          <a:stretch/>
        </p:blipFill>
        <p:spPr>
          <a:xfrm>
            <a:off x="5875294" y="1191192"/>
            <a:ext cx="2576056" cy="492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43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75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When developing SPFs for a new interchange</a:t>
            </a:r>
          </a:p>
          <a:p>
            <a:pPr marL="685800" lvl="1" indent="-114300" defTabSz="457189">
              <a:buFont typeface="Arial" pitchFamily="34" charset="0"/>
              <a:buChar char="•"/>
            </a:pPr>
            <a:r>
              <a:rPr lang="en-US" sz="1600" dirty="0">
                <a:solidFill>
                  <a:srgbClr val="1C2A5A"/>
                </a:solidFill>
              </a:rPr>
              <a:t>Use the Design Year traffic volumes</a:t>
            </a:r>
          </a:p>
          <a:p>
            <a:pPr marL="685800" lvl="1" indent="-114300" defTabSz="457189">
              <a:buFont typeface="Arial" pitchFamily="34" charset="0"/>
              <a:buChar char="•"/>
            </a:pPr>
            <a:endParaRPr lang="en-US" sz="1600" dirty="0">
              <a:solidFill>
                <a:srgbClr val="1C2A5A"/>
              </a:solidFill>
            </a:endParaRPr>
          </a:p>
          <a:p>
            <a:pPr marL="685800" lvl="1" indent="-114300" defTabSz="457189">
              <a:buFont typeface="Arial" pitchFamily="34" charset="0"/>
              <a:buChar char="•"/>
            </a:pPr>
            <a:r>
              <a:rPr lang="en-US" sz="1600" dirty="0">
                <a:solidFill>
                  <a:srgbClr val="1C2A5A"/>
                </a:solidFill>
              </a:rPr>
              <a:t>Calculate a SPF for each section that has traffic changing significantly (increasing or decreasing) between the No-Build and Build Alternatives</a:t>
            </a:r>
          </a:p>
          <a:p>
            <a:pPr marL="685800" lvl="1" indent="-114300" defTabSz="457189">
              <a:buFont typeface="Arial" pitchFamily="34" charset="0"/>
              <a:buChar char="•"/>
            </a:pPr>
            <a:endParaRPr lang="en-US" sz="1600" dirty="0">
              <a:solidFill>
                <a:srgbClr val="1C2A5A"/>
              </a:solidFill>
            </a:endParaRPr>
          </a:p>
          <a:p>
            <a:pPr marL="685800" lvl="1" indent="-114300" defTabSz="457189">
              <a:buFont typeface="Arial" pitchFamily="34" charset="0"/>
              <a:buChar char="•"/>
            </a:pPr>
            <a:r>
              <a:rPr lang="en-US" sz="1600" dirty="0">
                <a:solidFill>
                  <a:srgbClr val="1C2A5A"/>
                </a:solidFill>
              </a:rPr>
              <a:t>The study limits of safety analysis are the same as for operational analysis</a:t>
            </a:r>
          </a:p>
          <a:p>
            <a:pPr marL="685800" lvl="1" indent="-114300" defTabSz="457189">
              <a:buFont typeface="Arial" pitchFamily="34" charset="0"/>
              <a:buChar char="•"/>
            </a:pPr>
            <a:endParaRPr lang="en-US" sz="1600" dirty="0">
              <a:solidFill>
                <a:srgbClr val="1C2A5A"/>
              </a:solidFill>
            </a:endParaRPr>
          </a:p>
          <a:p>
            <a:pPr marL="685800" lvl="1" indent="-114300" defTabSz="457189">
              <a:buFont typeface="Arial" pitchFamily="34" charset="0"/>
              <a:buChar char="•"/>
            </a:pPr>
            <a:r>
              <a:rPr lang="en-US" sz="1600" dirty="0">
                <a:solidFill>
                  <a:srgbClr val="1C2A5A"/>
                </a:solidFill>
              </a:rPr>
              <a:t>In order to see complete safety benefits of proposed interchange, must analyze the safety conditions at the adjacent interchanges</a:t>
            </a:r>
          </a:p>
          <a:p>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pic>
        <p:nvPicPr>
          <p:cNvPr id="4098"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9208" y="4451983"/>
            <a:ext cx="1643611" cy="1605468"/>
          </a:xfrm>
          <a:prstGeom prst="rect">
            <a:avLst/>
          </a:prstGeom>
          <a:noFill/>
          <a:effectLst>
            <a:innerShdw blurRad="63500" dist="50800" dir="2700000">
              <a:prstClr val="black">
                <a:alpha val="50000"/>
              </a:prstClr>
            </a:inn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7" name="Group 16"/>
            <p:cNvGrpSpPr/>
            <p:nvPr/>
          </p:nvGrpSpPr>
          <p:grpSpPr>
            <a:xfrm>
              <a:off x="796067" y="3997341"/>
              <a:ext cx="8158592" cy="689602"/>
              <a:chOff x="796067" y="3997341"/>
              <a:chExt cx="8158592" cy="689602"/>
            </a:xfrm>
          </p:grpSpPr>
          <p:sp>
            <p:nvSpPr>
              <p:cNvPr id="18" name="Chevron 17"/>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4" name="Group 23"/>
              <p:cNvGrpSpPr/>
              <p:nvPr/>
            </p:nvGrpSpPr>
            <p:grpSpPr>
              <a:xfrm>
                <a:off x="4925442" y="3997341"/>
                <a:ext cx="2847364" cy="689602"/>
                <a:chOff x="2943938" y="2108933"/>
                <a:chExt cx="2847364" cy="689602"/>
              </a:xfrm>
            </p:grpSpPr>
            <p:sp>
              <p:nvSpPr>
                <p:cNvPr id="26" name="Chevron 25"/>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7" name="Right Arrow 26"/>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5" name="Chevron 24"/>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118</a:t>
            </a:fld>
            <a:endParaRPr lang="en-US" dirty="0">
              <a:solidFill>
                <a:srgbClr val="1C2A5A">
                  <a:tint val="75000"/>
                </a:srgbClr>
              </a:solidFill>
            </a:endParaRPr>
          </a:p>
        </p:txBody>
      </p:sp>
      <p:sp>
        <p:nvSpPr>
          <p:cNvPr id="30"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09216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fade">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animEffect transition="in" filter="fade">
                                      <p:cBhvr>
                                        <p:cTn id="17" dur="500"/>
                                        <p:tgtEl>
                                          <p:spTgt spid="1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fade">
                                      <p:cBhvr>
                                        <p:cTn id="2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8733" y="1174211"/>
            <a:ext cx="4255458" cy="4983856"/>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18" name="Group 17"/>
          <p:cNvGrpSpPr/>
          <p:nvPr/>
        </p:nvGrpSpPr>
        <p:grpSpPr>
          <a:xfrm>
            <a:off x="241819" y="6241094"/>
            <a:ext cx="6484562" cy="497076"/>
            <a:chOff x="-50065" y="3996683"/>
            <a:chExt cx="9004724" cy="690260"/>
          </a:xfrm>
        </p:grpSpPr>
        <p:sp>
          <p:nvSpPr>
            <p:cNvPr id="19" name="TextBox 18"/>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0" name="Group 19"/>
            <p:cNvGrpSpPr/>
            <p:nvPr/>
          </p:nvGrpSpPr>
          <p:grpSpPr>
            <a:xfrm>
              <a:off x="796067" y="3997341"/>
              <a:ext cx="8158592" cy="689602"/>
              <a:chOff x="796067" y="3997341"/>
              <a:chExt cx="8158592" cy="689602"/>
            </a:xfrm>
          </p:grpSpPr>
          <p:sp>
            <p:nvSpPr>
              <p:cNvPr id="23" name="Chevron 22"/>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5" name="Chevron 24"/>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7" name="Chevron 26"/>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8" name="Chevron 27"/>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9" name="Chevron 28"/>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0" name="Chevron 29"/>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31" name="Group 30"/>
              <p:cNvGrpSpPr/>
              <p:nvPr/>
            </p:nvGrpSpPr>
            <p:grpSpPr>
              <a:xfrm>
                <a:off x="4925442" y="3997341"/>
                <a:ext cx="2847364" cy="689602"/>
                <a:chOff x="2943938" y="2108933"/>
                <a:chExt cx="2847364" cy="689602"/>
              </a:xfrm>
            </p:grpSpPr>
            <p:sp>
              <p:nvSpPr>
                <p:cNvPr id="33" name="Chevron 32"/>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34" name="Right Arrow 33"/>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32" name="Chevron 31"/>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119</a:t>
            </a:fld>
            <a:endParaRPr lang="en-US" dirty="0">
              <a:solidFill>
                <a:srgbClr val="1C2A5A">
                  <a:tint val="75000"/>
                </a:srgbClr>
              </a:solidFill>
            </a:endParaRPr>
          </a:p>
        </p:txBody>
      </p:sp>
      <p:sp>
        <p:nvSpPr>
          <p:cNvPr id="37"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grpSp>
        <p:nvGrpSpPr>
          <p:cNvPr id="35" name="Group 34"/>
          <p:cNvGrpSpPr/>
          <p:nvPr/>
        </p:nvGrpSpPr>
        <p:grpSpPr>
          <a:xfrm>
            <a:off x="1501140" y="1127546"/>
            <a:ext cx="7078980" cy="443887"/>
            <a:chOff x="3018599" y="5299137"/>
            <a:chExt cx="7078980" cy="443887"/>
          </a:xfrm>
          <a:effectLst>
            <a:outerShdw blurRad="50800" dist="38100" dir="2700000" algn="tl" rotWithShape="0">
              <a:prstClr val="black">
                <a:alpha val="40000"/>
              </a:prstClr>
            </a:outerShdw>
          </a:effectLst>
        </p:grpSpPr>
        <p:cxnSp>
          <p:nvCxnSpPr>
            <p:cNvPr id="36" name="Straight Arrow Connector 14"/>
            <p:cNvCxnSpPr>
              <a:cxnSpLocks noChangeShapeType="1"/>
              <a:stCxn id="38" idx="1"/>
            </p:cNvCxnSpPr>
            <p:nvPr/>
          </p:nvCxnSpPr>
          <p:spPr bwMode="auto">
            <a:xfrm flipH="1">
              <a:off x="3018599" y="5463729"/>
              <a:ext cx="3421379" cy="27929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8"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Build Vehicle Inputs</a:t>
              </a:r>
            </a:p>
          </p:txBody>
        </p:sp>
      </p:grpSp>
      <p:grpSp>
        <p:nvGrpSpPr>
          <p:cNvPr id="39" name="Group 38"/>
          <p:cNvGrpSpPr/>
          <p:nvPr/>
        </p:nvGrpSpPr>
        <p:grpSpPr>
          <a:xfrm>
            <a:off x="4444766" y="1618312"/>
            <a:ext cx="4135354" cy="349767"/>
            <a:chOff x="5962225" y="5278554"/>
            <a:chExt cx="4135354" cy="349767"/>
          </a:xfrm>
          <a:effectLst>
            <a:outerShdw blurRad="50800" dist="38100" dir="2700000" algn="tl" rotWithShape="0">
              <a:prstClr val="black">
                <a:alpha val="40000"/>
              </a:prstClr>
            </a:outerShdw>
          </a:effectLst>
        </p:grpSpPr>
        <p:cxnSp>
          <p:nvCxnSpPr>
            <p:cNvPr id="40" name="Straight Arrow Connector 14"/>
            <p:cNvCxnSpPr>
              <a:cxnSpLocks noChangeShapeType="1"/>
              <a:stCxn id="41" idx="1"/>
            </p:cNvCxnSpPr>
            <p:nvPr/>
          </p:nvCxnSpPr>
          <p:spPr bwMode="auto">
            <a:xfrm flipH="1" flipV="1">
              <a:off x="5962225" y="5278554"/>
              <a:ext cx="477753" cy="18517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1"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Segment Type</a:t>
              </a:r>
            </a:p>
          </p:txBody>
        </p:sp>
      </p:grpSp>
      <p:grpSp>
        <p:nvGrpSpPr>
          <p:cNvPr id="42" name="Group 41"/>
          <p:cNvGrpSpPr/>
          <p:nvPr/>
        </p:nvGrpSpPr>
        <p:grpSpPr>
          <a:xfrm>
            <a:off x="3147060" y="2095502"/>
            <a:ext cx="5433060" cy="400596"/>
            <a:chOff x="4664519" y="5227725"/>
            <a:chExt cx="5433060" cy="400596"/>
          </a:xfrm>
          <a:effectLst>
            <a:outerShdw blurRad="50800" dist="38100" dir="2700000" algn="tl" rotWithShape="0">
              <a:prstClr val="black">
                <a:alpha val="40000"/>
              </a:prstClr>
            </a:outerShdw>
          </a:effectLst>
        </p:grpSpPr>
        <p:cxnSp>
          <p:nvCxnSpPr>
            <p:cNvPr id="43" name="Straight Arrow Connector 14"/>
            <p:cNvCxnSpPr>
              <a:cxnSpLocks noChangeShapeType="1"/>
              <a:stCxn id="44" idx="1"/>
            </p:cNvCxnSpPr>
            <p:nvPr/>
          </p:nvCxnSpPr>
          <p:spPr bwMode="auto">
            <a:xfrm flipH="1" flipV="1">
              <a:off x="4664519" y="5227725"/>
              <a:ext cx="1775459" cy="236004"/>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4"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Vehicle SPF Coefficients</a:t>
              </a:r>
            </a:p>
          </p:txBody>
        </p:sp>
      </p:grpSp>
      <p:grpSp>
        <p:nvGrpSpPr>
          <p:cNvPr id="45" name="Group 44"/>
          <p:cNvGrpSpPr/>
          <p:nvPr/>
        </p:nvGrpSpPr>
        <p:grpSpPr>
          <a:xfrm>
            <a:off x="1932689" y="2687768"/>
            <a:ext cx="6649446" cy="356404"/>
            <a:chOff x="3448133" y="5539465"/>
            <a:chExt cx="6649446" cy="356404"/>
          </a:xfrm>
          <a:effectLst>
            <a:outerShdw blurRad="50800" dist="38100" dir="2700000" algn="tl" rotWithShape="0">
              <a:prstClr val="black">
                <a:alpha val="40000"/>
              </a:prstClr>
            </a:outerShdw>
          </a:effectLst>
        </p:grpSpPr>
        <p:cxnSp>
          <p:nvCxnSpPr>
            <p:cNvPr id="46" name="Straight Arrow Connector 14"/>
            <p:cNvCxnSpPr>
              <a:cxnSpLocks noChangeShapeType="1"/>
              <a:stCxn id="47" idx="1"/>
            </p:cNvCxnSpPr>
            <p:nvPr/>
          </p:nvCxnSpPr>
          <p:spPr bwMode="auto">
            <a:xfrm flipH="1" flipV="1">
              <a:off x="3448133" y="5539465"/>
              <a:ext cx="2991845" cy="19181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7" name="Rectangle 12"/>
            <p:cNvSpPr>
              <a:spLocks noChangeArrowheads="1"/>
            </p:cNvSpPr>
            <p:nvPr/>
          </p:nvSpPr>
          <p:spPr bwMode="auto">
            <a:xfrm>
              <a:off x="6439978" y="5566685"/>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FI and PDO Vehicle N</a:t>
              </a:r>
              <a:r>
                <a:rPr lang="en-US" altLang="en-US" b="1" baseline="-25000" dirty="0">
                  <a:solidFill>
                    <a:srgbClr val="000000"/>
                  </a:solidFill>
                  <a:latin typeface="Arial Narrow" panose="020B0606020202030204" pitchFamily="34" charset="0"/>
                </a:rPr>
                <a:t>SPF</a:t>
              </a:r>
              <a:r>
                <a:rPr lang="en-US" altLang="en-US" b="1" dirty="0">
                  <a:solidFill>
                    <a:srgbClr val="000000"/>
                  </a:solidFill>
                  <a:latin typeface="Arial Narrow" panose="020B0606020202030204" pitchFamily="34" charset="0"/>
                </a:rPr>
                <a:t> Results</a:t>
              </a:r>
            </a:p>
          </p:txBody>
        </p:sp>
      </p:grpSp>
      <p:grpSp>
        <p:nvGrpSpPr>
          <p:cNvPr id="48" name="Group 47"/>
          <p:cNvGrpSpPr/>
          <p:nvPr/>
        </p:nvGrpSpPr>
        <p:grpSpPr>
          <a:xfrm>
            <a:off x="1932689" y="3159060"/>
            <a:ext cx="6647431" cy="376052"/>
            <a:chOff x="6676231" y="5252269"/>
            <a:chExt cx="6647431" cy="376052"/>
          </a:xfrm>
          <a:effectLst>
            <a:outerShdw blurRad="50800" dist="38100" dir="2700000" algn="tl" rotWithShape="0">
              <a:prstClr val="black">
                <a:alpha val="40000"/>
              </a:prstClr>
            </a:outerShdw>
          </a:effectLst>
        </p:grpSpPr>
        <p:cxnSp>
          <p:nvCxnSpPr>
            <p:cNvPr id="49" name="Straight Arrow Connector 14"/>
            <p:cNvCxnSpPr>
              <a:cxnSpLocks noChangeShapeType="1"/>
              <a:stCxn id="50" idx="1"/>
            </p:cNvCxnSpPr>
            <p:nvPr/>
          </p:nvCxnSpPr>
          <p:spPr bwMode="auto">
            <a:xfrm flipH="1" flipV="1">
              <a:off x="6676231" y="5252269"/>
              <a:ext cx="2989830" cy="21146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0" name="Rectangle 12"/>
            <p:cNvSpPr>
              <a:spLocks noChangeArrowheads="1"/>
            </p:cNvSpPr>
            <p:nvPr/>
          </p:nvSpPr>
          <p:spPr bwMode="auto">
            <a:xfrm>
              <a:off x="9666061"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Balanced Vehicle N</a:t>
              </a:r>
              <a:r>
                <a:rPr lang="en-US" altLang="en-US" b="1" baseline="-25000" dirty="0">
                  <a:solidFill>
                    <a:srgbClr val="000000"/>
                  </a:solidFill>
                  <a:latin typeface="Arial Narrow" panose="020B0606020202030204" pitchFamily="34" charset="0"/>
                </a:rPr>
                <a:t>spf</a:t>
              </a:r>
              <a:r>
                <a:rPr lang="en-US" altLang="en-US" b="1" dirty="0">
                  <a:solidFill>
                    <a:srgbClr val="000000"/>
                  </a:solidFill>
                  <a:latin typeface="Arial Narrow" panose="020B0606020202030204" pitchFamily="34" charset="0"/>
                </a:rPr>
                <a:t> Results</a:t>
              </a:r>
            </a:p>
          </p:txBody>
        </p:sp>
      </p:grpSp>
      <p:grpSp>
        <p:nvGrpSpPr>
          <p:cNvPr id="51" name="Group 50"/>
          <p:cNvGrpSpPr/>
          <p:nvPr/>
        </p:nvGrpSpPr>
        <p:grpSpPr>
          <a:xfrm>
            <a:off x="4187090" y="4876800"/>
            <a:ext cx="4393030" cy="717501"/>
            <a:chOff x="5704549" y="4910820"/>
            <a:chExt cx="4393030" cy="717501"/>
          </a:xfrm>
          <a:effectLst>
            <a:outerShdw blurRad="50800" dist="38100" dir="2700000" algn="tl" rotWithShape="0">
              <a:prstClr val="black">
                <a:alpha val="40000"/>
              </a:prstClr>
            </a:outerShdw>
          </a:effectLst>
        </p:grpSpPr>
        <p:cxnSp>
          <p:nvCxnSpPr>
            <p:cNvPr id="52" name="Straight Arrow Connector 14"/>
            <p:cNvCxnSpPr>
              <a:cxnSpLocks noChangeShapeType="1"/>
              <a:stCxn id="53" idx="1"/>
            </p:cNvCxnSpPr>
            <p:nvPr/>
          </p:nvCxnSpPr>
          <p:spPr bwMode="auto">
            <a:xfrm flipH="1" flipV="1">
              <a:off x="5704549" y="4910820"/>
              <a:ext cx="735429" cy="55290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3"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CMFs</a:t>
              </a:r>
            </a:p>
          </p:txBody>
        </p:sp>
      </p:grpSp>
      <p:grpSp>
        <p:nvGrpSpPr>
          <p:cNvPr id="54" name="Group 53"/>
          <p:cNvGrpSpPr/>
          <p:nvPr/>
        </p:nvGrpSpPr>
        <p:grpSpPr>
          <a:xfrm>
            <a:off x="1932689" y="5770969"/>
            <a:ext cx="6647431" cy="329184"/>
            <a:chOff x="3450148" y="5299137"/>
            <a:chExt cx="6647431" cy="329184"/>
          </a:xfrm>
          <a:effectLst>
            <a:outerShdw blurRad="50800" dist="38100" dir="2700000" algn="tl" rotWithShape="0">
              <a:prstClr val="black">
                <a:alpha val="40000"/>
              </a:prstClr>
            </a:outerShdw>
          </a:effectLst>
        </p:grpSpPr>
        <p:cxnSp>
          <p:nvCxnSpPr>
            <p:cNvPr id="55" name="Straight Arrow Connector 14"/>
            <p:cNvCxnSpPr>
              <a:cxnSpLocks noChangeShapeType="1"/>
              <a:stCxn id="56" idx="1"/>
            </p:cNvCxnSpPr>
            <p:nvPr/>
          </p:nvCxnSpPr>
          <p:spPr bwMode="auto">
            <a:xfrm flipH="1" flipV="1">
              <a:off x="3450148" y="5299137"/>
              <a:ext cx="2989830" cy="16459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6"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Final Expected Crash Frequency</a:t>
              </a:r>
            </a:p>
          </p:txBody>
        </p:sp>
      </p:grpSp>
    </p:spTree>
    <p:extLst>
      <p:ext uri="{BB962C8B-B14F-4D97-AF65-F5344CB8AC3E}">
        <p14:creationId xmlns:p14="http://schemas.microsoft.com/office/powerpoint/2010/main" val="365040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1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right)">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1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right)">
                                      <p:cBhvr>
                                        <p:cTn id="27" dur="1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10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right)">
                                      <p:cBhvr>
                                        <p:cTn id="3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77" b="695"/>
          <a:stretch/>
        </p:blipFill>
        <p:spPr>
          <a:xfrm>
            <a:off x="5457825" y="1389273"/>
            <a:ext cx="3395216" cy="4397065"/>
          </a:xfrm>
          <a:prstGeom prst="rect">
            <a:avLst/>
          </a:prstGeom>
          <a:ln>
            <a:noFill/>
          </a:ln>
          <a:effectLst>
            <a:outerShdw blurRad="190500" algn="tl" rotWithShape="0">
              <a:srgbClr val="000000">
                <a:alpha val="70000"/>
              </a:srgbClr>
            </a:outerShdw>
          </a:effectLst>
        </p:spPr>
      </p:pic>
      <p:sp>
        <p:nvSpPr>
          <p:cNvPr id="7" name="Content Placeholder 2"/>
          <p:cNvSpPr txBox="1">
            <a:spLocks/>
          </p:cNvSpPr>
          <p:nvPr/>
        </p:nvSpPr>
        <p:spPr>
          <a:xfrm>
            <a:off x="253497" y="1263819"/>
            <a:ext cx="5023353"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following safety performance measures must be stated in the MLOU</a:t>
            </a:r>
          </a:p>
          <a:p>
            <a:pPr marL="685800" lvl="1" indent="-114300" defTabSz="457189">
              <a:buFont typeface="Arial" pitchFamily="34" charset="0"/>
              <a:buChar char="•"/>
            </a:pPr>
            <a:r>
              <a:rPr lang="en-US" sz="1600" dirty="0">
                <a:solidFill>
                  <a:srgbClr val="243B76"/>
                </a:solidFill>
              </a:rPr>
              <a:t>Crash rate</a:t>
            </a:r>
          </a:p>
          <a:p>
            <a:pPr marL="685800" lvl="1" indent="-114300" defTabSz="457189">
              <a:buFont typeface="Arial" pitchFamily="34" charset="0"/>
              <a:buChar char="•"/>
            </a:pPr>
            <a:r>
              <a:rPr lang="en-US" sz="1600" dirty="0">
                <a:solidFill>
                  <a:srgbClr val="243B76"/>
                </a:solidFill>
              </a:rPr>
              <a:t>Crash frequency</a:t>
            </a:r>
          </a:p>
          <a:p>
            <a:pPr marL="685800" lvl="1" indent="-114300" defTabSz="457189">
              <a:buFont typeface="Arial" pitchFamily="34" charset="0"/>
              <a:buChar char="•"/>
            </a:pPr>
            <a:r>
              <a:rPr lang="en-US" sz="1600" dirty="0">
                <a:solidFill>
                  <a:srgbClr val="243B76"/>
                </a:solidFill>
              </a:rPr>
              <a:t>Reduction in crashes</a:t>
            </a:r>
          </a:p>
          <a:p>
            <a:pPr marL="685800" lvl="1" indent="-114300" defTabSz="457189">
              <a:buFont typeface="Arial" pitchFamily="34" charset="0"/>
              <a:buChar char="•"/>
            </a:pPr>
            <a:r>
              <a:rPr lang="en-US" sz="1600" dirty="0">
                <a:solidFill>
                  <a:srgbClr val="243B76"/>
                </a:solidFill>
              </a:rPr>
              <a:t>Benefit Cost Ratio (as applicable)</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100" dirty="0"/>
              <a:t>Requirements in MLOU</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8" name="Rounded Rectangle 7"/>
          <p:cNvSpPr/>
          <p:nvPr/>
        </p:nvSpPr>
        <p:spPr>
          <a:xfrm>
            <a:off x="5600700" y="3590925"/>
            <a:ext cx="3067050" cy="323850"/>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a:t>
            </a:fld>
            <a:endParaRPr lang="en-US" dirty="0">
              <a:solidFill>
                <a:srgbClr val="1C2A5A">
                  <a:tint val="75000"/>
                </a:srgbClr>
              </a:solidFill>
            </a:endParaRPr>
          </a:p>
        </p:txBody>
      </p:sp>
    </p:spTree>
    <p:extLst>
      <p:ext uri="{BB962C8B-B14F-4D97-AF65-F5344CB8AC3E}">
        <p14:creationId xmlns:p14="http://schemas.microsoft.com/office/powerpoint/2010/main" val="211994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8611" y="1168179"/>
            <a:ext cx="4255136" cy="4983480"/>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18" name="Group 17"/>
          <p:cNvGrpSpPr/>
          <p:nvPr/>
        </p:nvGrpSpPr>
        <p:grpSpPr>
          <a:xfrm>
            <a:off x="241819" y="6241094"/>
            <a:ext cx="6484562" cy="497076"/>
            <a:chOff x="-50065" y="3996683"/>
            <a:chExt cx="9004724" cy="690260"/>
          </a:xfrm>
        </p:grpSpPr>
        <p:sp>
          <p:nvSpPr>
            <p:cNvPr id="19" name="TextBox 18"/>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0" name="Group 19"/>
            <p:cNvGrpSpPr/>
            <p:nvPr/>
          </p:nvGrpSpPr>
          <p:grpSpPr>
            <a:xfrm>
              <a:off x="796067" y="3997341"/>
              <a:ext cx="8158592" cy="689602"/>
              <a:chOff x="796067" y="3997341"/>
              <a:chExt cx="8158592" cy="689602"/>
            </a:xfrm>
          </p:grpSpPr>
          <p:sp>
            <p:nvSpPr>
              <p:cNvPr id="23" name="Chevron 22"/>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5" name="Chevron 24"/>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7" name="Chevron 26"/>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8" name="Chevron 27"/>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9" name="Chevron 28"/>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0" name="Chevron 29"/>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31" name="Group 30"/>
              <p:cNvGrpSpPr/>
              <p:nvPr/>
            </p:nvGrpSpPr>
            <p:grpSpPr>
              <a:xfrm>
                <a:off x="4925442" y="3997341"/>
                <a:ext cx="2847364" cy="689602"/>
                <a:chOff x="2943938" y="2108933"/>
                <a:chExt cx="2847364" cy="689602"/>
              </a:xfrm>
            </p:grpSpPr>
            <p:sp>
              <p:nvSpPr>
                <p:cNvPr id="33" name="Chevron 32"/>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34" name="Right Arrow 33"/>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32" name="Chevron 31"/>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120</a:t>
            </a:fld>
            <a:endParaRPr lang="en-US" dirty="0">
              <a:solidFill>
                <a:srgbClr val="1C2A5A">
                  <a:tint val="75000"/>
                </a:srgbClr>
              </a:solidFill>
            </a:endParaRPr>
          </a:p>
        </p:txBody>
      </p:sp>
      <p:sp>
        <p:nvSpPr>
          <p:cNvPr id="37"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grpSp>
        <p:nvGrpSpPr>
          <p:cNvPr id="35" name="Group 34"/>
          <p:cNvGrpSpPr/>
          <p:nvPr/>
        </p:nvGrpSpPr>
        <p:grpSpPr>
          <a:xfrm>
            <a:off x="1501140" y="1136952"/>
            <a:ext cx="7078980" cy="443887"/>
            <a:chOff x="3018599" y="5299137"/>
            <a:chExt cx="7078980" cy="443887"/>
          </a:xfrm>
          <a:effectLst>
            <a:outerShdw blurRad="50800" dist="38100" dir="2700000" algn="tl" rotWithShape="0">
              <a:prstClr val="black">
                <a:alpha val="40000"/>
              </a:prstClr>
            </a:outerShdw>
          </a:effectLst>
        </p:grpSpPr>
        <p:cxnSp>
          <p:nvCxnSpPr>
            <p:cNvPr id="36" name="Straight Arrow Connector 14"/>
            <p:cNvCxnSpPr>
              <a:cxnSpLocks noChangeShapeType="1"/>
              <a:stCxn id="38" idx="1"/>
            </p:cNvCxnSpPr>
            <p:nvPr/>
          </p:nvCxnSpPr>
          <p:spPr bwMode="auto">
            <a:xfrm flipH="1">
              <a:off x="3018599" y="5463729"/>
              <a:ext cx="3421379" cy="27929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8"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No-Build Vehicle Inputs</a:t>
              </a:r>
            </a:p>
          </p:txBody>
        </p:sp>
      </p:grpSp>
      <p:grpSp>
        <p:nvGrpSpPr>
          <p:cNvPr id="39" name="Group 38"/>
          <p:cNvGrpSpPr/>
          <p:nvPr/>
        </p:nvGrpSpPr>
        <p:grpSpPr>
          <a:xfrm>
            <a:off x="4444766" y="1627718"/>
            <a:ext cx="4135354" cy="349767"/>
            <a:chOff x="5962225" y="5278554"/>
            <a:chExt cx="4135354" cy="349767"/>
          </a:xfrm>
          <a:effectLst>
            <a:outerShdw blurRad="50800" dist="38100" dir="2700000" algn="tl" rotWithShape="0">
              <a:prstClr val="black">
                <a:alpha val="40000"/>
              </a:prstClr>
            </a:outerShdw>
          </a:effectLst>
        </p:grpSpPr>
        <p:cxnSp>
          <p:nvCxnSpPr>
            <p:cNvPr id="40" name="Straight Arrow Connector 14"/>
            <p:cNvCxnSpPr>
              <a:cxnSpLocks noChangeShapeType="1"/>
              <a:stCxn id="41" idx="1"/>
            </p:cNvCxnSpPr>
            <p:nvPr/>
          </p:nvCxnSpPr>
          <p:spPr bwMode="auto">
            <a:xfrm flipH="1" flipV="1">
              <a:off x="5962225" y="5278554"/>
              <a:ext cx="477753" cy="18517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1"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Segment Type</a:t>
              </a:r>
            </a:p>
          </p:txBody>
        </p:sp>
      </p:grpSp>
      <p:grpSp>
        <p:nvGrpSpPr>
          <p:cNvPr id="42" name="Group 41"/>
          <p:cNvGrpSpPr/>
          <p:nvPr/>
        </p:nvGrpSpPr>
        <p:grpSpPr>
          <a:xfrm>
            <a:off x="3147060" y="2104908"/>
            <a:ext cx="5433060" cy="400596"/>
            <a:chOff x="4664519" y="5227725"/>
            <a:chExt cx="5433060" cy="400596"/>
          </a:xfrm>
          <a:effectLst>
            <a:outerShdw blurRad="50800" dist="38100" dir="2700000" algn="tl" rotWithShape="0">
              <a:prstClr val="black">
                <a:alpha val="40000"/>
              </a:prstClr>
            </a:outerShdw>
          </a:effectLst>
        </p:grpSpPr>
        <p:cxnSp>
          <p:nvCxnSpPr>
            <p:cNvPr id="43" name="Straight Arrow Connector 14"/>
            <p:cNvCxnSpPr>
              <a:cxnSpLocks noChangeShapeType="1"/>
              <a:stCxn id="44" idx="1"/>
            </p:cNvCxnSpPr>
            <p:nvPr/>
          </p:nvCxnSpPr>
          <p:spPr bwMode="auto">
            <a:xfrm flipH="1" flipV="1">
              <a:off x="4664519" y="5227725"/>
              <a:ext cx="1775459" cy="236004"/>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4"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Vehicle SPF Coefficients</a:t>
              </a:r>
            </a:p>
          </p:txBody>
        </p:sp>
      </p:grpSp>
      <p:grpSp>
        <p:nvGrpSpPr>
          <p:cNvPr id="45" name="Group 44"/>
          <p:cNvGrpSpPr/>
          <p:nvPr/>
        </p:nvGrpSpPr>
        <p:grpSpPr>
          <a:xfrm>
            <a:off x="1932689" y="2697174"/>
            <a:ext cx="6649446" cy="356404"/>
            <a:chOff x="3448133" y="5539465"/>
            <a:chExt cx="6649446" cy="356404"/>
          </a:xfrm>
          <a:effectLst>
            <a:outerShdw blurRad="50800" dist="38100" dir="2700000" algn="tl" rotWithShape="0">
              <a:prstClr val="black">
                <a:alpha val="40000"/>
              </a:prstClr>
            </a:outerShdw>
          </a:effectLst>
        </p:grpSpPr>
        <p:cxnSp>
          <p:nvCxnSpPr>
            <p:cNvPr id="46" name="Straight Arrow Connector 14"/>
            <p:cNvCxnSpPr>
              <a:cxnSpLocks noChangeShapeType="1"/>
              <a:stCxn id="47" idx="1"/>
            </p:cNvCxnSpPr>
            <p:nvPr/>
          </p:nvCxnSpPr>
          <p:spPr bwMode="auto">
            <a:xfrm flipH="1" flipV="1">
              <a:off x="3448133" y="5539465"/>
              <a:ext cx="2991845" cy="19181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7" name="Rectangle 12"/>
            <p:cNvSpPr>
              <a:spLocks noChangeArrowheads="1"/>
            </p:cNvSpPr>
            <p:nvPr/>
          </p:nvSpPr>
          <p:spPr bwMode="auto">
            <a:xfrm>
              <a:off x="6439978" y="5566685"/>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FI and PDO Vehicle N</a:t>
              </a:r>
              <a:r>
                <a:rPr lang="en-US" altLang="en-US" b="1" baseline="-25000" dirty="0">
                  <a:solidFill>
                    <a:srgbClr val="000000"/>
                  </a:solidFill>
                  <a:latin typeface="Arial Narrow" panose="020B0606020202030204" pitchFamily="34" charset="0"/>
                </a:rPr>
                <a:t>SPF</a:t>
              </a:r>
              <a:r>
                <a:rPr lang="en-US" altLang="en-US" b="1" dirty="0">
                  <a:solidFill>
                    <a:srgbClr val="000000"/>
                  </a:solidFill>
                  <a:latin typeface="Arial Narrow" panose="020B0606020202030204" pitchFamily="34" charset="0"/>
                </a:rPr>
                <a:t> Results</a:t>
              </a:r>
            </a:p>
          </p:txBody>
        </p:sp>
      </p:grpSp>
      <p:grpSp>
        <p:nvGrpSpPr>
          <p:cNvPr id="48" name="Group 47"/>
          <p:cNvGrpSpPr/>
          <p:nvPr/>
        </p:nvGrpSpPr>
        <p:grpSpPr>
          <a:xfrm>
            <a:off x="1932689" y="3168466"/>
            <a:ext cx="6647431" cy="376052"/>
            <a:chOff x="6676231" y="5252269"/>
            <a:chExt cx="6647431" cy="376052"/>
          </a:xfrm>
          <a:effectLst>
            <a:outerShdw blurRad="50800" dist="38100" dir="2700000" algn="tl" rotWithShape="0">
              <a:prstClr val="black">
                <a:alpha val="40000"/>
              </a:prstClr>
            </a:outerShdw>
          </a:effectLst>
        </p:grpSpPr>
        <p:cxnSp>
          <p:nvCxnSpPr>
            <p:cNvPr id="49" name="Straight Arrow Connector 14"/>
            <p:cNvCxnSpPr>
              <a:cxnSpLocks noChangeShapeType="1"/>
              <a:stCxn id="50" idx="1"/>
            </p:cNvCxnSpPr>
            <p:nvPr/>
          </p:nvCxnSpPr>
          <p:spPr bwMode="auto">
            <a:xfrm flipH="1" flipV="1">
              <a:off x="6676231" y="5252269"/>
              <a:ext cx="2989830" cy="21146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0" name="Rectangle 12"/>
            <p:cNvSpPr>
              <a:spLocks noChangeArrowheads="1"/>
            </p:cNvSpPr>
            <p:nvPr/>
          </p:nvSpPr>
          <p:spPr bwMode="auto">
            <a:xfrm>
              <a:off x="9666061"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Balanced Vehicle N</a:t>
              </a:r>
              <a:r>
                <a:rPr lang="en-US" altLang="en-US" b="1" baseline="-25000" dirty="0">
                  <a:solidFill>
                    <a:srgbClr val="000000"/>
                  </a:solidFill>
                  <a:latin typeface="Arial Narrow" panose="020B0606020202030204" pitchFamily="34" charset="0"/>
                </a:rPr>
                <a:t>spf</a:t>
              </a:r>
              <a:r>
                <a:rPr lang="en-US" altLang="en-US" b="1" dirty="0">
                  <a:solidFill>
                    <a:srgbClr val="000000"/>
                  </a:solidFill>
                  <a:latin typeface="Arial Narrow" panose="020B0606020202030204" pitchFamily="34" charset="0"/>
                </a:rPr>
                <a:t> Results</a:t>
              </a:r>
            </a:p>
          </p:txBody>
        </p:sp>
      </p:grpSp>
      <p:grpSp>
        <p:nvGrpSpPr>
          <p:cNvPr id="51" name="Group 50"/>
          <p:cNvGrpSpPr/>
          <p:nvPr/>
        </p:nvGrpSpPr>
        <p:grpSpPr>
          <a:xfrm>
            <a:off x="4187090" y="4886206"/>
            <a:ext cx="4393030" cy="717501"/>
            <a:chOff x="5704549" y="4910820"/>
            <a:chExt cx="4393030" cy="717501"/>
          </a:xfrm>
          <a:effectLst>
            <a:outerShdw blurRad="50800" dist="38100" dir="2700000" algn="tl" rotWithShape="0">
              <a:prstClr val="black">
                <a:alpha val="40000"/>
              </a:prstClr>
            </a:outerShdw>
          </a:effectLst>
        </p:grpSpPr>
        <p:cxnSp>
          <p:nvCxnSpPr>
            <p:cNvPr id="52" name="Straight Arrow Connector 14"/>
            <p:cNvCxnSpPr>
              <a:cxnSpLocks noChangeShapeType="1"/>
              <a:stCxn id="53" idx="1"/>
            </p:cNvCxnSpPr>
            <p:nvPr/>
          </p:nvCxnSpPr>
          <p:spPr bwMode="auto">
            <a:xfrm flipH="1" flipV="1">
              <a:off x="5704549" y="4910820"/>
              <a:ext cx="735429" cy="55290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3"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CMFs</a:t>
              </a:r>
            </a:p>
          </p:txBody>
        </p:sp>
      </p:grpSp>
      <p:grpSp>
        <p:nvGrpSpPr>
          <p:cNvPr id="54" name="Group 53"/>
          <p:cNvGrpSpPr/>
          <p:nvPr/>
        </p:nvGrpSpPr>
        <p:grpSpPr>
          <a:xfrm>
            <a:off x="1932689" y="5780375"/>
            <a:ext cx="6647431" cy="329184"/>
            <a:chOff x="3450148" y="5299137"/>
            <a:chExt cx="6647431" cy="329184"/>
          </a:xfrm>
          <a:effectLst>
            <a:outerShdw blurRad="50800" dist="38100" dir="2700000" algn="tl" rotWithShape="0">
              <a:prstClr val="black">
                <a:alpha val="40000"/>
              </a:prstClr>
            </a:outerShdw>
          </a:effectLst>
        </p:grpSpPr>
        <p:cxnSp>
          <p:nvCxnSpPr>
            <p:cNvPr id="55" name="Straight Arrow Connector 14"/>
            <p:cNvCxnSpPr>
              <a:cxnSpLocks noChangeShapeType="1"/>
              <a:stCxn id="56" idx="1"/>
            </p:cNvCxnSpPr>
            <p:nvPr/>
          </p:nvCxnSpPr>
          <p:spPr bwMode="auto">
            <a:xfrm flipH="1" flipV="1">
              <a:off x="3450148" y="5299137"/>
              <a:ext cx="2989830" cy="16459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6"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Final Expected Crash Frequency</a:t>
              </a:r>
            </a:p>
          </p:txBody>
        </p:sp>
      </p:grpSp>
    </p:spTree>
    <p:extLst>
      <p:ext uri="{BB962C8B-B14F-4D97-AF65-F5344CB8AC3E}">
        <p14:creationId xmlns:p14="http://schemas.microsoft.com/office/powerpoint/2010/main" val="110639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1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right)">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1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right)">
                                      <p:cBhvr>
                                        <p:cTn id="27" dur="1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10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right)">
                                      <p:cBhvr>
                                        <p:cTn id="3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16" name="Content Placeholder 2"/>
          <p:cNvSpPr txBox="1">
            <a:spLocks/>
          </p:cNvSpPr>
          <p:nvPr/>
        </p:nvSpPr>
        <p:spPr>
          <a:xfrm>
            <a:off x="542925" y="113064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Safety Performance Function Summary – No-Build vs. Build</a:t>
            </a:r>
            <a:endParaRPr lang="en-US" sz="1600" dirty="0">
              <a:solidFill>
                <a:srgbClr val="1C2A5A"/>
              </a:solidFill>
            </a:endParaRPr>
          </a:p>
          <a:p>
            <a:endParaRPr lang="en-US" sz="2000" dirty="0">
              <a:solidFill>
                <a:srgbClr val="1C2A5A"/>
              </a:solidFill>
            </a:endParaRPr>
          </a:p>
          <a:p>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17" name="Group 16"/>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4925442" y="3997341"/>
                <a:ext cx="2847364" cy="689602"/>
                <a:chOff x="2943938" y="2108933"/>
                <a:chExt cx="2847364" cy="689602"/>
              </a:xfrm>
            </p:grpSpPr>
            <p:sp>
              <p:nvSpPr>
                <p:cNvPr id="30" name="Chevron 29"/>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31" name="Right Arrow 30"/>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121</a:t>
            </a:fld>
            <a:endParaRPr lang="en-US" dirty="0">
              <a:solidFill>
                <a:srgbClr val="1C2A5A">
                  <a:tint val="75000"/>
                </a:srgbClr>
              </a:solidFill>
            </a:endParaRPr>
          </a:p>
        </p:txBody>
      </p:sp>
      <p:sp>
        <p:nvSpPr>
          <p:cNvPr id="34"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
        <p:nvSpPr>
          <p:cNvPr id="3" name="Oval 2"/>
          <p:cNvSpPr/>
          <p:nvPr/>
        </p:nvSpPr>
        <p:spPr>
          <a:xfrm>
            <a:off x="4177634" y="5593844"/>
            <a:ext cx="408373" cy="247528"/>
          </a:xfrm>
          <a:prstGeom prst="ellipse">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8545468" y="5593844"/>
            <a:ext cx="408373" cy="247528"/>
          </a:xfrm>
          <a:prstGeom prst="ellipse">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489657" y="1630492"/>
            <a:ext cx="4233121" cy="4164065"/>
          </a:xfrm>
          <a:prstGeom prst="rect">
            <a:avLst/>
          </a:prstGeom>
        </p:spPr>
      </p:pic>
      <p:pic>
        <p:nvPicPr>
          <p:cNvPr id="32" name="Picture 31"/>
          <p:cNvPicPr>
            <a:picLocks noChangeAspect="1"/>
          </p:cNvPicPr>
          <p:nvPr/>
        </p:nvPicPr>
        <p:blipFill>
          <a:blip r:embed="rId3"/>
          <a:stretch>
            <a:fillRect/>
          </a:stretch>
        </p:blipFill>
        <p:spPr>
          <a:xfrm>
            <a:off x="4857611" y="1628048"/>
            <a:ext cx="4233121" cy="4160193"/>
          </a:xfrm>
          <a:prstGeom prst="rect">
            <a:avLst/>
          </a:prstGeom>
        </p:spPr>
      </p:pic>
      <p:sp>
        <p:nvSpPr>
          <p:cNvPr id="6" name="Rectangle 5"/>
          <p:cNvSpPr/>
          <p:nvPr/>
        </p:nvSpPr>
        <p:spPr>
          <a:xfrm>
            <a:off x="489657" y="1627280"/>
            <a:ext cx="4233121" cy="130083"/>
          </a:xfrm>
          <a:prstGeom prst="rect">
            <a:avLst/>
          </a:prstGeom>
          <a:solidFill>
            <a:srgbClr val="D9D9D9">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857610" y="1627280"/>
            <a:ext cx="4233121" cy="130083"/>
          </a:xfrm>
          <a:prstGeom prst="rect">
            <a:avLst/>
          </a:prstGeom>
          <a:solidFill>
            <a:srgbClr val="D9D9D9">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89657" y="5638800"/>
            <a:ext cx="4233121" cy="142507"/>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857610" y="5638800"/>
            <a:ext cx="4233121" cy="142507"/>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89657" y="1908255"/>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857610" y="1908255"/>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89657" y="2314972"/>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857610" y="2314972"/>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89657" y="3641222"/>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857610" y="3641222"/>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89657" y="4177017"/>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857610" y="4177017"/>
            <a:ext cx="4233121" cy="25582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89657" y="4716024"/>
            <a:ext cx="4233121" cy="89428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4857610" y="4716024"/>
            <a:ext cx="4233121" cy="894285"/>
          </a:xfrm>
          <a:prstGeom prst="rect">
            <a:avLst/>
          </a:prstGeom>
          <a:solidFill>
            <a:srgbClr val="9BCE7E">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857610" y="3100240"/>
            <a:ext cx="4233121" cy="520111"/>
          </a:xfrm>
          <a:prstGeom prst="rect">
            <a:avLst/>
          </a:prstGeom>
          <a:solidFill>
            <a:srgbClr val="F8696B">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857610" y="4458030"/>
            <a:ext cx="4233121" cy="237123"/>
          </a:xfrm>
          <a:prstGeom prst="rect">
            <a:avLst/>
          </a:prstGeom>
          <a:solidFill>
            <a:srgbClr val="F8696B">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7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6" grpId="0" animBg="1"/>
      <p:bldP spid="33" grpId="0" animBg="1"/>
      <p:bldP spid="35" grpId="0" animBg="1"/>
      <p:bldP spid="36"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16" name="Content Placeholder 2"/>
          <p:cNvSpPr txBox="1">
            <a:spLocks/>
          </p:cNvSpPr>
          <p:nvPr/>
        </p:nvSpPr>
        <p:spPr>
          <a:xfrm>
            <a:off x="542925" y="121942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1C2A5A"/>
                </a:solidFill>
              </a:rPr>
              <a:t>Safety Performance Function Summary</a:t>
            </a:r>
          </a:p>
          <a:p>
            <a:endParaRPr lang="en-US" sz="700" dirty="0">
              <a:solidFill>
                <a:srgbClr val="1C2A5A"/>
              </a:solidFill>
            </a:endParaRPr>
          </a:p>
          <a:p>
            <a:r>
              <a:rPr lang="en-US" sz="1800" dirty="0">
                <a:solidFill>
                  <a:srgbClr val="1C2A5A"/>
                </a:solidFill>
              </a:rPr>
              <a:t>No-Build</a:t>
            </a:r>
          </a:p>
          <a:p>
            <a:pPr marL="685800" lvl="1" indent="-114300" defTabSz="457189">
              <a:buFont typeface="Arial" pitchFamily="34" charset="0"/>
              <a:buChar char="•"/>
            </a:pPr>
            <a:r>
              <a:rPr lang="en-US" sz="1400" dirty="0">
                <a:solidFill>
                  <a:srgbClr val="1C2A5A"/>
                </a:solidFill>
              </a:rPr>
              <a:t>FI Crashes = 93.4 crashes</a:t>
            </a:r>
          </a:p>
          <a:p>
            <a:pPr marL="685800" lvl="1" indent="-114300" defTabSz="457189">
              <a:buFont typeface="Arial" pitchFamily="34" charset="0"/>
              <a:buChar char="•"/>
            </a:pPr>
            <a:r>
              <a:rPr lang="en-US" sz="1400" dirty="0">
                <a:solidFill>
                  <a:srgbClr val="1C2A5A"/>
                </a:solidFill>
              </a:rPr>
              <a:t>PDO Crashes = 186.4 crashes </a:t>
            </a:r>
          </a:p>
          <a:p>
            <a:pPr marL="685800" lvl="1" indent="-114300" defTabSz="457189">
              <a:buFont typeface="Arial" pitchFamily="34" charset="0"/>
              <a:buChar char="•"/>
            </a:pPr>
            <a:r>
              <a:rPr lang="en-US" sz="1400" dirty="0">
                <a:solidFill>
                  <a:srgbClr val="1C2A5A"/>
                </a:solidFill>
              </a:rPr>
              <a:t>Total = 279.8 crashes</a:t>
            </a:r>
          </a:p>
          <a:p>
            <a:endParaRPr lang="en-US" sz="700" dirty="0">
              <a:solidFill>
                <a:srgbClr val="1C2A5A"/>
              </a:solidFill>
            </a:endParaRPr>
          </a:p>
          <a:p>
            <a:r>
              <a:rPr lang="en-US" sz="1800" dirty="0">
                <a:solidFill>
                  <a:srgbClr val="1C2A5A"/>
                </a:solidFill>
              </a:rPr>
              <a:t>Build</a:t>
            </a:r>
          </a:p>
          <a:p>
            <a:pPr marL="685800" lvl="1" indent="-114300" defTabSz="457189">
              <a:buFont typeface="Arial" pitchFamily="34" charset="0"/>
              <a:buChar char="•"/>
            </a:pPr>
            <a:r>
              <a:rPr lang="en-US" sz="1400" dirty="0">
                <a:solidFill>
                  <a:srgbClr val="1C2A5A"/>
                </a:solidFill>
              </a:rPr>
              <a:t>FI Crashes = 90.5 crashes</a:t>
            </a:r>
          </a:p>
          <a:p>
            <a:pPr marL="685800" lvl="1" indent="-114300" defTabSz="457189">
              <a:buFont typeface="Arial" pitchFamily="34" charset="0"/>
              <a:buChar char="•"/>
            </a:pPr>
            <a:r>
              <a:rPr lang="en-US" sz="1400" dirty="0">
                <a:solidFill>
                  <a:srgbClr val="1C2A5A"/>
                </a:solidFill>
              </a:rPr>
              <a:t>PDO Crashes = 176.8 crashes</a:t>
            </a:r>
          </a:p>
          <a:p>
            <a:pPr marL="685800" lvl="1" indent="-114300" defTabSz="457189">
              <a:buFont typeface="Arial" pitchFamily="34" charset="0"/>
              <a:buChar char="•"/>
            </a:pPr>
            <a:r>
              <a:rPr lang="en-US" sz="1400" dirty="0">
                <a:solidFill>
                  <a:srgbClr val="1C2A5A"/>
                </a:solidFill>
              </a:rPr>
              <a:t>Total = 267.3 crashes</a:t>
            </a:r>
          </a:p>
          <a:p>
            <a:endParaRPr lang="en-US" sz="700" dirty="0">
              <a:solidFill>
                <a:srgbClr val="1C2A5A"/>
              </a:solidFill>
            </a:endParaRPr>
          </a:p>
          <a:p>
            <a:r>
              <a:rPr lang="en-US" sz="1800" dirty="0">
                <a:solidFill>
                  <a:srgbClr val="1C2A5A"/>
                </a:solidFill>
              </a:rPr>
              <a:t>Reduction</a:t>
            </a:r>
          </a:p>
          <a:p>
            <a:pPr marL="685800" lvl="1" indent="-114300" defTabSz="457189">
              <a:buFont typeface="Arial" pitchFamily="34" charset="0"/>
              <a:buChar char="•"/>
            </a:pPr>
            <a:r>
              <a:rPr lang="en-US" sz="1400" dirty="0">
                <a:solidFill>
                  <a:srgbClr val="1C2A5A"/>
                </a:solidFill>
              </a:rPr>
              <a:t>FI Crashes = 93.4 – 90.5 = 2.9 crashes</a:t>
            </a:r>
          </a:p>
          <a:p>
            <a:pPr marL="685800" lvl="1" indent="-114300" defTabSz="457189">
              <a:buFont typeface="Arial" pitchFamily="34" charset="0"/>
              <a:buChar char="•"/>
            </a:pPr>
            <a:r>
              <a:rPr lang="en-US" sz="1400" dirty="0">
                <a:solidFill>
                  <a:srgbClr val="1C2A5A"/>
                </a:solidFill>
              </a:rPr>
              <a:t>PDO Crashes = 186.4 – 176.8 = 9.6 crashes</a:t>
            </a:r>
          </a:p>
          <a:p>
            <a:pPr marL="685800" lvl="1" indent="-114300" defTabSz="457189">
              <a:buFont typeface="Arial" pitchFamily="34" charset="0"/>
              <a:buChar char="•"/>
            </a:pPr>
            <a:r>
              <a:rPr lang="en-US" sz="1400" dirty="0">
                <a:solidFill>
                  <a:srgbClr val="1C2A5A"/>
                </a:solidFill>
              </a:rPr>
              <a:t>Total = 279.8 – 267.3 = 12.5 crashes</a:t>
            </a:r>
          </a:p>
          <a:p>
            <a:pPr lvl="1"/>
            <a:endParaRPr lang="en-US" sz="1100" dirty="0">
              <a:solidFill>
                <a:srgbClr val="1C2A5A"/>
              </a:solidFill>
            </a:endParaRPr>
          </a:p>
          <a:p>
            <a:endParaRPr lang="en-US" sz="1800" dirty="0">
              <a:solidFill>
                <a:srgbClr val="1C2A5A"/>
              </a:solidFill>
            </a:endParaRPr>
          </a:p>
          <a:p>
            <a:endParaRPr lang="en-US" sz="1800" dirty="0">
              <a:solidFill>
                <a:srgbClr val="1C2A5A"/>
              </a:solidFill>
            </a:endParaRPr>
          </a:p>
          <a:p>
            <a:endParaRPr lang="en-US" sz="1800" dirty="0">
              <a:solidFill>
                <a:srgbClr val="1C2A5A"/>
              </a:solidFill>
            </a:endParaRPr>
          </a:p>
          <a:p>
            <a:pPr lvl="1" defTabSz="457189"/>
            <a:endParaRPr lang="en-US" sz="1100" dirty="0">
              <a:solidFill>
                <a:srgbClr val="243B76"/>
              </a:solidFill>
            </a:endParaRPr>
          </a:p>
          <a:p>
            <a:pPr lvl="1" defTabSz="457189"/>
            <a:endParaRPr lang="en-US" sz="1100" dirty="0">
              <a:solidFill>
                <a:srgbClr val="243B76"/>
              </a:solidFill>
            </a:endParaRPr>
          </a:p>
        </p:txBody>
      </p:sp>
      <p:grpSp>
        <p:nvGrpSpPr>
          <p:cNvPr id="17" name="Group 16"/>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4925442" y="3997341"/>
                <a:ext cx="2847364" cy="689602"/>
                <a:chOff x="2943938" y="2108933"/>
                <a:chExt cx="2847364" cy="689602"/>
              </a:xfrm>
            </p:grpSpPr>
            <p:sp>
              <p:nvSpPr>
                <p:cNvPr id="30" name="Chevron 29"/>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31" name="Right Arrow 30"/>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122</a:t>
            </a:fld>
            <a:endParaRPr lang="en-US" dirty="0">
              <a:solidFill>
                <a:srgbClr val="1C2A5A">
                  <a:tint val="75000"/>
                </a:srgbClr>
              </a:solidFill>
            </a:endParaRPr>
          </a:p>
        </p:txBody>
      </p:sp>
      <p:sp>
        <p:nvSpPr>
          <p:cNvPr id="34"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12" name="Picture 11"/>
          <p:cNvPicPr>
            <a:picLocks noChangeAspect="1"/>
          </p:cNvPicPr>
          <p:nvPr/>
        </p:nvPicPr>
        <p:blipFill>
          <a:blip r:embed="rId2"/>
          <a:stretch>
            <a:fillRect/>
          </a:stretch>
        </p:blipFill>
        <p:spPr>
          <a:xfrm>
            <a:off x="1769930" y="5451267"/>
            <a:ext cx="6122167" cy="421936"/>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2887" t="1851" r="25376" b="2275"/>
          <a:stretch/>
        </p:blipFill>
        <p:spPr>
          <a:xfrm>
            <a:off x="5351413" y="1874213"/>
            <a:ext cx="2910840" cy="2922270"/>
          </a:xfrm>
          <a:prstGeom prst="rect">
            <a:avLst/>
          </a:prstGeom>
          <a:effectLst>
            <a:outerShdw blurRad="50800" dist="38100" dir="8100000" algn="tr" rotWithShape="0">
              <a:prstClr val="black">
                <a:alpha val="40000"/>
              </a:prstClr>
            </a:outerShdw>
          </a:effectLst>
        </p:spPr>
      </p:pic>
      <p:sp>
        <p:nvSpPr>
          <p:cNvPr id="36" name="Rectangle 35"/>
          <p:cNvSpPr/>
          <p:nvPr/>
        </p:nvSpPr>
        <p:spPr>
          <a:xfrm>
            <a:off x="6091733" y="2271177"/>
            <a:ext cx="1430200" cy="307777"/>
          </a:xfrm>
          <a:prstGeom prst="rect">
            <a:avLst/>
          </a:prstGeom>
        </p:spPr>
        <p:txBody>
          <a:bodyPr wrap="none">
            <a:spAutoFit/>
          </a:bodyPr>
          <a:lstStyle/>
          <a:p>
            <a:r>
              <a:rPr lang="en-US" sz="1400" dirty="0"/>
              <a:t> 93.4 – 90.5 = 2.9</a:t>
            </a:r>
          </a:p>
        </p:txBody>
      </p:sp>
      <p:sp>
        <p:nvSpPr>
          <p:cNvPr id="37" name="Rectangle 36"/>
          <p:cNvSpPr/>
          <p:nvPr/>
        </p:nvSpPr>
        <p:spPr>
          <a:xfrm>
            <a:off x="6020400" y="2271177"/>
            <a:ext cx="1572866" cy="307777"/>
          </a:xfrm>
          <a:prstGeom prst="rect">
            <a:avLst/>
          </a:prstGeom>
        </p:spPr>
        <p:txBody>
          <a:bodyPr wrap="none">
            <a:spAutoFit/>
          </a:bodyPr>
          <a:lstStyle/>
          <a:p>
            <a:r>
              <a:rPr lang="en-US" sz="1400" dirty="0"/>
              <a:t>186.4 – 176.8 = 9.6</a:t>
            </a:r>
          </a:p>
        </p:txBody>
      </p:sp>
      <p:sp>
        <p:nvSpPr>
          <p:cNvPr id="38" name="Rectangle 37"/>
          <p:cNvSpPr/>
          <p:nvPr/>
        </p:nvSpPr>
        <p:spPr>
          <a:xfrm>
            <a:off x="5974714" y="2271176"/>
            <a:ext cx="1664238" cy="307777"/>
          </a:xfrm>
          <a:prstGeom prst="rect">
            <a:avLst/>
          </a:prstGeom>
        </p:spPr>
        <p:txBody>
          <a:bodyPr wrap="none">
            <a:spAutoFit/>
          </a:bodyPr>
          <a:lstStyle/>
          <a:p>
            <a:r>
              <a:rPr lang="en-US" sz="1400" dirty="0"/>
              <a:t>279.8 – 267.3 = 12.5</a:t>
            </a:r>
          </a:p>
        </p:txBody>
      </p:sp>
    </p:spTree>
    <p:extLst>
      <p:ext uri="{BB962C8B-B14F-4D97-AF65-F5344CB8AC3E}">
        <p14:creationId xmlns:p14="http://schemas.microsoft.com/office/powerpoint/2010/main" val="14135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75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fade">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fade">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animEffect transition="in" filter="fade">
                                      <p:cBhvr>
                                        <p:cTn id="27" dur="750"/>
                                        <p:tgtEl>
                                          <p:spTgt spid="1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8" end="8"/>
                                            </p:txEl>
                                          </p:spTgt>
                                        </p:tgtEl>
                                        <p:attrNameLst>
                                          <p:attrName>style.visibility</p:attrName>
                                        </p:attrNameLst>
                                      </p:cBhvr>
                                      <p:to>
                                        <p:strVal val="visible"/>
                                      </p:to>
                                    </p:set>
                                    <p:animEffect transition="in" filter="fade">
                                      <p:cBhvr>
                                        <p:cTn id="32" dur="500"/>
                                        <p:tgtEl>
                                          <p:spTgt spid="1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fade">
                                      <p:cBhvr>
                                        <p:cTn id="37" dur="500"/>
                                        <p:tgtEl>
                                          <p:spTgt spid="1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fade">
                                      <p:cBhvr>
                                        <p:cTn id="42" dur="500"/>
                                        <p:tgtEl>
                                          <p:spTgt spid="16">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12" end="12"/>
                                            </p:txEl>
                                          </p:spTgt>
                                        </p:tgtEl>
                                        <p:attrNameLst>
                                          <p:attrName>style.visibility</p:attrName>
                                        </p:attrNameLst>
                                      </p:cBhvr>
                                      <p:to>
                                        <p:strVal val="visible"/>
                                      </p:to>
                                    </p:set>
                                    <p:animEffect transition="in" filter="fade">
                                      <p:cBhvr>
                                        <p:cTn id="47" dur="750"/>
                                        <p:tgtEl>
                                          <p:spTgt spid="16">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750"/>
                                        <p:tgtEl>
                                          <p:spTgt spid="36"/>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xEl>
                                              <p:pRg st="13" end="13"/>
                                            </p:txEl>
                                          </p:spTgt>
                                        </p:tgtEl>
                                        <p:attrNameLst>
                                          <p:attrName>style.visibility</p:attrName>
                                        </p:attrNameLst>
                                      </p:cBhvr>
                                      <p:to>
                                        <p:strVal val="visible"/>
                                      </p:to>
                                    </p:set>
                                    <p:animEffect transition="in" filter="fade">
                                      <p:cBhvr>
                                        <p:cTn id="55" dur="500"/>
                                        <p:tgtEl>
                                          <p:spTgt spid="16">
                                            <p:txEl>
                                              <p:pRg st="13" end="1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750"/>
                                        <p:tgtEl>
                                          <p:spTgt spid="37"/>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xEl>
                                              <p:pRg st="14" end="14"/>
                                            </p:txEl>
                                          </p:spTgt>
                                        </p:tgtEl>
                                        <p:attrNameLst>
                                          <p:attrName>style.visibility</p:attrName>
                                        </p:attrNameLst>
                                      </p:cBhvr>
                                      <p:to>
                                        <p:strVal val="visible"/>
                                      </p:to>
                                    </p:set>
                                    <p:animEffect transition="in" filter="fade">
                                      <p:cBhvr>
                                        <p:cTn id="63" dur="500"/>
                                        <p:tgtEl>
                                          <p:spTgt spid="16">
                                            <p:txEl>
                                              <p:pRg st="14" end="14"/>
                                            </p:txEl>
                                          </p:spTgt>
                                        </p:tgtEl>
                                      </p:cBhvr>
                                    </p:animEffect>
                                  </p:childTnLst>
                                </p:cTn>
                              </p:par>
                              <p:par>
                                <p:cTn id="64" presetID="1" presetClass="exit" presetSubtype="0" fill="hold" grpId="1" nodeType="withEffect">
                                  <p:stCondLst>
                                    <p:cond delay="0"/>
                                  </p:stCondLst>
                                  <p:childTnLst>
                                    <p:set>
                                      <p:cBhvr>
                                        <p:cTn id="65" dur="1" fill="hold">
                                          <p:stCondLst>
                                            <p:cond delay="0"/>
                                          </p:stCondLst>
                                        </p:cTn>
                                        <p:tgtEl>
                                          <p:spTgt spid="3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750"/>
                                        <p:tgtEl>
                                          <p:spTgt spid="38"/>
                                        </p:tgtEl>
                                      </p:cBhvr>
                                    </p:animEffect>
                                  </p:childTnLst>
                                </p:cTn>
                              </p:par>
                              <p:par>
                                <p:cTn id="71" presetID="10" presetClass="entr" presetSubtype="0" fill="hold" nodeType="withEffect">
                                  <p:stCondLst>
                                    <p:cond delay="0"/>
                                  </p:stCondLst>
                                  <p:childTnLst>
                                    <p:set>
                                      <p:cBhvr>
                                        <p:cTn id="72" dur="1" fill="hold">
                                          <p:stCondLst>
                                            <p:cond delay="0"/>
                                          </p:stCondLst>
                                        </p:cTn>
                                        <p:tgtEl>
                                          <p:spTgt spid="16">
                                            <p:txEl>
                                              <p:pRg st="15" end="15"/>
                                            </p:txEl>
                                          </p:spTgt>
                                        </p:tgtEl>
                                        <p:attrNameLst>
                                          <p:attrName>style.visibility</p:attrName>
                                        </p:attrNameLst>
                                      </p:cBhvr>
                                      <p:to>
                                        <p:strVal val="visible"/>
                                      </p:to>
                                    </p:set>
                                    <p:animEffect transition="in" filter="fade">
                                      <p:cBhvr>
                                        <p:cTn id="73" dur="500"/>
                                        <p:tgtEl>
                                          <p:spTgt spid="16">
                                            <p:txEl>
                                              <p:pRg st="15" end="15"/>
                                            </p:txEl>
                                          </p:spTgt>
                                        </p:tgtEl>
                                      </p:cBhvr>
                                    </p:animEffect>
                                  </p:childTnLst>
                                </p:cTn>
                              </p:par>
                              <p:par>
                                <p:cTn id="74" presetID="1" presetClass="exit" presetSubtype="0" fill="hold" grpId="1" nodeType="withEffect">
                                  <p:stCondLst>
                                    <p:cond delay="0"/>
                                  </p:stCondLst>
                                  <p:childTnLst>
                                    <p:set>
                                      <p:cBhvr>
                                        <p:cTn id="75"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3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1" y="2"/>
            <a:ext cx="8764908"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grpSp>
        <p:nvGrpSpPr>
          <p:cNvPr id="20" name="Group 19"/>
          <p:cNvGrpSpPr/>
          <p:nvPr/>
        </p:nvGrpSpPr>
        <p:grpSpPr>
          <a:xfrm>
            <a:off x="241819" y="6241094"/>
            <a:ext cx="6484562" cy="497076"/>
            <a:chOff x="-50065" y="3996683"/>
            <a:chExt cx="9004724" cy="690260"/>
          </a:xfrm>
        </p:grpSpPr>
        <p:sp>
          <p:nvSpPr>
            <p:cNvPr id="21" name="TextBox 20"/>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2" name="Group 21"/>
            <p:cNvGrpSpPr/>
            <p:nvPr/>
          </p:nvGrpSpPr>
          <p:grpSpPr>
            <a:xfrm>
              <a:off x="796067" y="3997341"/>
              <a:ext cx="8158592" cy="689602"/>
              <a:chOff x="796067" y="3997341"/>
              <a:chExt cx="8158592" cy="689602"/>
            </a:xfrm>
          </p:grpSpPr>
          <p:sp>
            <p:nvSpPr>
              <p:cNvPr id="23" name="Chevron 22"/>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4" name="Chevron 23"/>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5" name="Chevron 24"/>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6" name="Chevron 25"/>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7" name="Chevron 26"/>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8" name="Chevron 27"/>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9" name="Group 28"/>
              <p:cNvGrpSpPr/>
              <p:nvPr/>
            </p:nvGrpSpPr>
            <p:grpSpPr>
              <a:xfrm>
                <a:off x="4925442" y="3997341"/>
                <a:ext cx="2847364" cy="689602"/>
                <a:chOff x="2943938" y="2108933"/>
                <a:chExt cx="2847364" cy="689602"/>
              </a:xfrm>
            </p:grpSpPr>
            <p:sp>
              <p:nvSpPr>
                <p:cNvPr id="41" name="Chevron 40"/>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42" name="Right Arrow 41"/>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40" name="Chevron 39"/>
              <p:cNvSpPr/>
              <p:nvPr/>
            </p:nvSpPr>
            <p:spPr bwMode="auto">
              <a:xfrm>
                <a:off x="576229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43" name="Down Arrow 42"/>
          <p:cNvSpPr/>
          <p:nvPr/>
        </p:nvSpPr>
        <p:spPr>
          <a:xfrm>
            <a:off x="5786315"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44" name="Group 43"/>
          <p:cNvGrpSpPr/>
          <p:nvPr/>
        </p:nvGrpSpPr>
        <p:grpSpPr>
          <a:xfrm>
            <a:off x="170538" y="3084199"/>
            <a:ext cx="8784121" cy="689602"/>
            <a:chOff x="170538" y="1708782"/>
            <a:chExt cx="8784121" cy="689602"/>
          </a:xfrm>
        </p:grpSpPr>
        <p:sp>
          <p:nvSpPr>
            <p:cNvPr id="45" name="TextBox 44"/>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46" name="Group 45"/>
            <p:cNvGrpSpPr/>
            <p:nvPr/>
          </p:nvGrpSpPr>
          <p:grpSpPr>
            <a:xfrm>
              <a:off x="796067" y="1708782"/>
              <a:ext cx="8158592" cy="689602"/>
              <a:chOff x="796067" y="1708782"/>
              <a:chExt cx="8158592" cy="689602"/>
            </a:xfrm>
          </p:grpSpPr>
          <p:sp>
            <p:nvSpPr>
              <p:cNvPr id="50" name="Chevron 49"/>
              <p:cNvSpPr/>
              <p:nvPr/>
            </p:nvSpPr>
            <p:spPr bwMode="auto">
              <a:xfrm>
                <a:off x="79606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1" name="Chevron 50"/>
              <p:cNvSpPr/>
              <p:nvPr/>
            </p:nvSpPr>
            <p:spPr bwMode="auto">
              <a:xfrm>
                <a:off x="178931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2" name="Chevron 51"/>
              <p:cNvSpPr/>
              <p:nvPr/>
            </p:nvSpPr>
            <p:spPr bwMode="auto">
              <a:xfrm>
                <a:off x="278255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3" name="Chevron 52"/>
              <p:cNvSpPr/>
              <p:nvPr/>
            </p:nvSpPr>
            <p:spPr bwMode="auto">
              <a:xfrm>
                <a:off x="377580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54" name="Chevron 53"/>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5" name="Chevron 54"/>
              <p:cNvSpPr/>
              <p:nvPr/>
            </p:nvSpPr>
            <p:spPr bwMode="auto">
              <a:xfrm>
                <a:off x="675553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56" name="Chevron 55"/>
              <p:cNvSpPr/>
              <p:nvPr/>
            </p:nvSpPr>
            <p:spPr bwMode="auto">
              <a:xfrm>
                <a:off x="7748782" y="1708782"/>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7" name="Group 46"/>
            <p:cNvGrpSpPr/>
            <p:nvPr/>
          </p:nvGrpSpPr>
          <p:grpSpPr>
            <a:xfrm>
              <a:off x="4769047" y="1708782"/>
              <a:ext cx="1017269" cy="689602"/>
              <a:chOff x="4769047" y="1708782"/>
              <a:chExt cx="1017269" cy="689602"/>
            </a:xfrm>
          </p:grpSpPr>
          <p:sp>
            <p:nvSpPr>
              <p:cNvPr id="48" name="Chevron 47"/>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49" name="Right Arrow 48"/>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123</a:t>
            </a:fld>
            <a:endParaRPr lang="en-US" dirty="0">
              <a:solidFill>
                <a:srgbClr val="1C2A5A">
                  <a:tint val="75000"/>
                </a:srgbClr>
              </a:solidFill>
            </a:endParaRPr>
          </a:p>
        </p:txBody>
      </p:sp>
      <p:sp>
        <p:nvSpPr>
          <p:cNvPr id="36"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243888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sp>
        <p:nvSpPr>
          <p:cNvPr id="16" name="Content Placeholder 2"/>
          <p:cNvSpPr txBox="1">
            <a:spLocks/>
          </p:cNvSpPr>
          <p:nvPr/>
        </p:nvSpPr>
        <p:spPr>
          <a:xfrm>
            <a:off x="542925" y="1263819"/>
            <a:ext cx="43910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Major recommended improvements</a:t>
            </a:r>
          </a:p>
          <a:p>
            <a:pPr marL="685800" lvl="1" indent="-114300" defTabSz="457189">
              <a:buFont typeface="Arial" pitchFamily="34" charset="0"/>
              <a:buChar char="•"/>
            </a:pPr>
            <a:r>
              <a:rPr lang="en-US" sz="1600" dirty="0">
                <a:solidFill>
                  <a:srgbClr val="1C2A5A"/>
                </a:solidFill>
              </a:rPr>
              <a:t>New interchange between CR 470 and SR 44 along I-75</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If any CMFs will be applied to the adjacent interchanges or freeway segments, they can be applied directly to the Predicted Crash Frequency</a:t>
            </a:r>
          </a:p>
          <a:p>
            <a:endParaRPr lang="en-US" sz="2000" dirty="0">
              <a:solidFill>
                <a:srgbClr val="1C2A5A"/>
              </a:solidFill>
            </a:endParaRPr>
          </a:p>
          <a:p>
            <a:r>
              <a:rPr lang="en-US" sz="2000" dirty="0">
                <a:solidFill>
                  <a:srgbClr val="1C2A5A"/>
                </a:solidFill>
              </a:rPr>
              <a:t>No CMFs will be applied to the adjacent interchanges as a result of the new interchange at CR 514</a:t>
            </a: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12" name="Group 11"/>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4925442" y="3997341"/>
                <a:ext cx="2847364" cy="689602"/>
                <a:chOff x="2943938" y="2108933"/>
                <a:chExt cx="2847364" cy="689602"/>
              </a:xfrm>
            </p:grpSpPr>
            <p:sp>
              <p:nvSpPr>
                <p:cNvPr id="27" name="Chevron 26"/>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8" name="Right Arrow 27"/>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124</a:t>
            </a:fld>
            <a:endParaRPr lang="en-US" dirty="0">
              <a:solidFill>
                <a:srgbClr val="1C2A5A">
                  <a:tint val="75000"/>
                </a:srgbClr>
              </a:solidFill>
            </a:endParaRPr>
          </a:p>
        </p:txBody>
      </p:sp>
      <p:sp>
        <p:nvSpPr>
          <p:cNvPr id="31"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pic>
        <p:nvPicPr>
          <p:cNvPr id="3" name="Picture 2"/>
          <p:cNvPicPr>
            <a:picLocks noChangeAspect="1"/>
          </p:cNvPicPr>
          <p:nvPr/>
        </p:nvPicPr>
        <p:blipFill>
          <a:blip r:embed="rId2"/>
          <a:stretch>
            <a:fillRect/>
          </a:stretch>
        </p:blipFill>
        <p:spPr>
          <a:xfrm>
            <a:off x="5254917" y="1262730"/>
            <a:ext cx="3595336" cy="4464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62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fade">
                                      <p:cBhvr>
                                        <p:cTn id="12" dur="75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animEffect transition="in" filter="fade">
                                      <p:cBhvr>
                                        <p:cTn id="17" dur="75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1" y="2"/>
            <a:ext cx="8764908"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Benefit Cost Analysis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4925442" y="3997341"/>
                <a:ext cx="2847364" cy="689602"/>
                <a:chOff x="2943938" y="2108933"/>
                <a:chExt cx="2847364" cy="689602"/>
              </a:xfrm>
            </p:grpSpPr>
            <p:sp>
              <p:nvSpPr>
                <p:cNvPr id="40" name="Chevron 39"/>
                <p:cNvSpPr/>
                <p:nvPr/>
              </p:nvSpPr>
              <p:spPr bwMode="auto">
                <a:xfrm>
                  <a:off x="4774033" y="2108933"/>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41" name="Right Arrow 40"/>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42" name="Down Arrow 41"/>
          <p:cNvSpPr/>
          <p:nvPr/>
        </p:nvSpPr>
        <p:spPr>
          <a:xfrm>
            <a:off x="6779561"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43" name="Group 42"/>
          <p:cNvGrpSpPr/>
          <p:nvPr/>
        </p:nvGrpSpPr>
        <p:grpSpPr>
          <a:xfrm>
            <a:off x="170538" y="3084199"/>
            <a:ext cx="8784121" cy="689602"/>
            <a:chOff x="170538" y="1708782"/>
            <a:chExt cx="8784121" cy="689602"/>
          </a:xfrm>
        </p:grpSpPr>
        <p:sp>
          <p:nvSpPr>
            <p:cNvPr id="44" name="TextBox 43"/>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45" name="Group 44"/>
            <p:cNvGrpSpPr/>
            <p:nvPr/>
          </p:nvGrpSpPr>
          <p:grpSpPr>
            <a:xfrm>
              <a:off x="796067" y="1708782"/>
              <a:ext cx="8158592" cy="689602"/>
              <a:chOff x="796067" y="1708782"/>
              <a:chExt cx="8158592" cy="689602"/>
            </a:xfrm>
          </p:grpSpPr>
          <p:sp>
            <p:nvSpPr>
              <p:cNvPr id="49" name="Chevron 48"/>
              <p:cNvSpPr/>
              <p:nvPr/>
            </p:nvSpPr>
            <p:spPr bwMode="auto">
              <a:xfrm>
                <a:off x="79606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0" name="Chevron 49"/>
              <p:cNvSpPr/>
              <p:nvPr/>
            </p:nvSpPr>
            <p:spPr bwMode="auto">
              <a:xfrm>
                <a:off x="178931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1" name="Chevron 50"/>
              <p:cNvSpPr/>
              <p:nvPr/>
            </p:nvSpPr>
            <p:spPr bwMode="auto">
              <a:xfrm>
                <a:off x="278255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2" name="Chevron 51"/>
              <p:cNvSpPr/>
              <p:nvPr/>
            </p:nvSpPr>
            <p:spPr bwMode="auto">
              <a:xfrm>
                <a:off x="377580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53" name="Chevron 52"/>
              <p:cNvSpPr/>
              <p:nvPr/>
            </p:nvSpPr>
            <p:spPr bwMode="auto">
              <a:xfrm>
                <a:off x="576229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4" name="Chevron 53"/>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55" name="Chevron 54"/>
              <p:cNvSpPr/>
              <p:nvPr/>
            </p:nvSpPr>
            <p:spPr bwMode="auto">
              <a:xfrm>
                <a:off x="7748782" y="1708782"/>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6" name="Group 45"/>
            <p:cNvGrpSpPr/>
            <p:nvPr/>
          </p:nvGrpSpPr>
          <p:grpSpPr>
            <a:xfrm>
              <a:off x="4769047" y="1708782"/>
              <a:ext cx="1017269" cy="689602"/>
              <a:chOff x="4769047" y="1708782"/>
              <a:chExt cx="1017269" cy="689602"/>
            </a:xfrm>
          </p:grpSpPr>
          <p:sp>
            <p:nvSpPr>
              <p:cNvPr id="47" name="Chevron 46"/>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48" name="Right Arrow 47"/>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125</a:t>
            </a:fld>
            <a:endParaRPr lang="en-US" dirty="0">
              <a:solidFill>
                <a:srgbClr val="1C2A5A">
                  <a:tint val="75000"/>
                </a:srgbClr>
              </a:solidFill>
            </a:endParaRPr>
          </a:p>
        </p:txBody>
      </p:sp>
      <p:sp>
        <p:nvSpPr>
          <p:cNvPr id="36"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77410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Benefit Cost Analysis</a:t>
            </a:r>
          </a:p>
        </p:txBody>
      </p:sp>
      <p:sp>
        <p:nvSpPr>
          <p:cNvPr id="16" name="Content Placeholder 2"/>
          <p:cNvSpPr txBox="1">
            <a:spLocks/>
          </p:cNvSpPr>
          <p:nvPr/>
        </p:nvSpPr>
        <p:spPr>
          <a:xfrm>
            <a:off x="480778" y="1219429"/>
            <a:ext cx="7526879"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1C2A5A"/>
                </a:solidFill>
              </a:rPr>
              <a:t>Assign dollar amount to crash</a:t>
            </a:r>
          </a:p>
          <a:p>
            <a:pPr marL="685800" lvl="1" indent="-114300" defTabSz="457189">
              <a:buFont typeface="Arial" pitchFamily="34" charset="0"/>
              <a:buChar char="•"/>
            </a:pPr>
            <a:r>
              <a:rPr lang="en-US" sz="1400" dirty="0">
                <a:solidFill>
                  <a:srgbClr val="1C2A5A"/>
                </a:solidFill>
              </a:rPr>
              <a:t>$450,000 per Fatal/Injury Crash</a:t>
            </a:r>
          </a:p>
          <a:p>
            <a:pPr marL="685800" lvl="1" indent="-114300" defTabSz="457189">
              <a:buFont typeface="Arial" pitchFamily="34" charset="0"/>
              <a:buChar char="•"/>
            </a:pPr>
            <a:r>
              <a:rPr lang="en-US" sz="1400" dirty="0">
                <a:solidFill>
                  <a:srgbClr val="1C2A5A"/>
                </a:solidFill>
              </a:rPr>
              <a:t>$30,000 per Property Damage Only Crash</a:t>
            </a:r>
          </a:p>
          <a:p>
            <a:endParaRPr lang="en-US" sz="1800" dirty="0">
              <a:solidFill>
                <a:srgbClr val="1C2A5A"/>
              </a:solidFill>
            </a:endParaRPr>
          </a:p>
          <a:p>
            <a:r>
              <a:rPr lang="en-US" sz="1800" dirty="0">
                <a:solidFill>
                  <a:srgbClr val="1C2A5A"/>
                </a:solidFill>
              </a:rPr>
              <a:t>This project is expected to decrease crash cost per year by $1,593,000</a:t>
            </a:r>
          </a:p>
          <a:p>
            <a:pPr marL="685800" lvl="1" indent="-114300" defTabSz="457189">
              <a:buFont typeface="Arial" pitchFamily="34" charset="0"/>
              <a:buChar char="•"/>
            </a:pPr>
            <a:r>
              <a:rPr lang="en-US" sz="1400" dirty="0">
                <a:solidFill>
                  <a:srgbClr val="1C2A5A"/>
                </a:solidFill>
              </a:rPr>
              <a:t>Fatal/Injury Crash Cost Reduction:</a:t>
            </a:r>
          </a:p>
          <a:p>
            <a:pPr marL="684213" lvl="1" indent="0" defTabSz="457189">
              <a:buFont typeface="Wingdings" charset="2"/>
              <a:buNone/>
            </a:pPr>
            <a:r>
              <a:rPr lang="en-US" sz="1400" dirty="0">
                <a:solidFill>
                  <a:srgbClr val="1C2A5A"/>
                </a:solidFill>
              </a:rPr>
              <a:t>$450,000 * (93.4 existing expected crashes –  90.5 proposed expected crashes) = $1,305,000</a:t>
            </a:r>
          </a:p>
          <a:p>
            <a:pPr marL="685800" lvl="1" indent="-114300" defTabSz="457189">
              <a:buFont typeface="Arial" pitchFamily="34" charset="0"/>
              <a:buChar char="•"/>
            </a:pPr>
            <a:r>
              <a:rPr lang="en-US" sz="1400" dirty="0">
                <a:solidFill>
                  <a:srgbClr val="1C2A5A"/>
                </a:solidFill>
              </a:rPr>
              <a:t>Property Damage Only Crash Cost Reduction:</a:t>
            </a:r>
          </a:p>
          <a:p>
            <a:pPr marL="684213" lvl="1" indent="0" defTabSz="457189">
              <a:buFont typeface="Wingdings" charset="2"/>
              <a:buNone/>
            </a:pPr>
            <a:r>
              <a:rPr lang="en-US" sz="1400" dirty="0">
                <a:solidFill>
                  <a:srgbClr val="1C2A5A"/>
                </a:solidFill>
              </a:rPr>
              <a:t>$30,000 * (186.4 existing expected crashes – 176.8 proposed expected crashes) = $288,000</a:t>
            </a:r>
          </a:p>
          <a:p>
            <a:endParaRPr lang="en-US" sz="1800" dirty="0">
              <a:solidFill>
                <a:srgbClr val="1C2A5A"/>
              </a:solidFill>
            </a:endParaRPr>
          </a:p>
          <a:p>
            <a:r>
              <a:rPr lang="en-US" sz="1800" dirty="0">
                <a:solidFill>
                  <a:srgbClr val="1C2A5A"/>
                </a:solidFill>
              </a:rPr>
              <a:t>Include this added benefit to mobility and </a:t>
            </a:r>
          </a:p>
          <a:p>
            <a:pPr marL="346075" indent="0">
              <a:buNone/>
            </a:pPr>
            <a:r>
              <a:rPr lang="en-US" sz="1800" dirty="0">
                <a:solidFill>
                  <a:srgbClr val="1C2A5A"/>
                </a:solidFill>
              </a:rPr>
              <a:t>development benefits.</a:t>
            </a:r>
          </a:p>
          <a:p>
            <a:pPr marL="0" indent="0" defTabSz="457189">
              <a:buFont typeface="Arial"/>
              <a:buNone/>
            </a:pPr>
            <a:endParaRPr lang="en-US" sz="1800" dirty="0">
              <a:solidFill>
                <a:srgbClr val="1C2A5A"/>
              </a:solidFill>
            </a:endParaRPr>
          </a:p>
          <a:p>
            <a:endParaRPr lang="en-US" sz="1800" dirty="0">
              <a:solidFill>
                <a:srgbClr val="1C2A5A"/>
              </a:solidFill>
            </a:endParaRPr>
          </a:p>
          <a:p>
            <a:pPr lvl="1" defTabSz="457189"/>
            <a:endParaRPr lang="en-US" sz="1100" dirty="0">
              <a:solidFill>
                <a:srgbClr val="243B76"/>
              </a:solidFill>
            </a:endParaRPr>
          </a:p>
          <a:p>
            <a:pPr lvl="1" defTabSz="457189"/>
            <a:endParaRPr lang="en-US" sz="1100" dirty="0">
              <a:solidFill>
                <a:srgbClr val="243B76"/>
              </a:solidFill>
            </a:endParaRPr>
          </a:p>
        </p:txBody>
      </p:sp>
      <p:pic>
        <p:nvPicPr>
          <p:cNvPr id="8"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7620" y="3892390"/>
            <a:ext cx="2284576" cy="22845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7" name="Group 16"/>
            <p:cNvGrpSpPr/>
            <p:nvPr/>
          </p:nvGrpSpPr>
          <p:grpSpPr>
            <a:xfrm>
              <a:off x="796067" y="3997341"/>
              <a:ext cx="8158592" cy="689602"/>
              <a:chOff x="796067" y="3997341"/>
              <a:chExt cx="8158592" cy="689602"/>
            </a:xfrm>
          </p:grpSpPr>
          <p:sp>
            <p:nvSpPr>
              <p:cNvPr id="18" name="Chevron 17"/>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4" name="Group 23"/>
              <p:cNvGrpSpPr/>
              <p:nvPr/>
            </p:nvGrpSpPr>
            <p:grpSpPr>
              <a:xfrm>
                <a:off x="4925442" y="3997341"/>
                <a:ext cx="2847364" cy="689602"/>
                <a:chOff x="2943938" y="2108933"/>
                <a:chExt cx="2847364" cy="689602"/>
              </a:xfrm>
            </p:grpSpPr>
            <p:sp>
              <p:nvSpPr>
                <p:cNvPr id="26" name="Chevron 25"/>
                <p:cNvSpPr/>
                <p:nvPr/>
              </p:nvSpPr>
              <p:spPr bwMode="auto">
                <a:xfrm>
                  <a:off x="4774033" y="2108933"/>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7" name="Right Arrow 26"/>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5" name="Chevron 24"/>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126</a:t>
            </a:fld>
            <a:endParaRPr lang="en-US" dirty="0">
              <a:solidFill>
                <a:srgbClr val="1C2A5A">
                  <a:tint val="75000"/>
                </a:srgbClr>
              </a:solidFill>
            </a:endParaRPr>
          </a:p>
        </p:txBody>
      </p:sp>
      <p:sp>
        <p:nvSpPr>
          <p:cNvPr id="30"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105574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75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fade">
                                      <p:cBhvr>
                                        <p:cTn id="22" dur="500"/>
                                        <p:tgtEl>
                                          <p:spTgt spid="1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animEffect transition="in" filter="fade">
                                      <p:cBhvr>
                                        <p:cTn id="25" dur="500"/>
                                        <p:tgtEl>
                                          <p:spTgt spid="1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500"/>
                                        <p:tgtEl>
                                          <p:spTgt spid="1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500"/>
                                        <p:tgtEl>
                                          <p:spTgt spid="1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10" end="10"/>
                                            </p:txEl>
                                          </p:spTgt>
                                        </p:tgtEl>
                                        <p:attrNameLst>
                                          <p:attrName>style.visibility</p:attrName>
                                        </p:attrNameLst>
                                      </p:cBhvr>
                                      <p:to>
                                        <p:strVal val="visible"/>
                                      </p:to>
                                    </p:set>
                                    <p:animEffect transition="in" filter="fade">
                                      <p:cBhvr>
                                        <p:cTn id="38" dur="750"/>
                                        <p:tgtEl>
                                          <p:spTgt spid="16">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xEl>
                                              <p:pRg st="11" end="11"/>
                                            </p:txEl>
                                          </p:spTgt>
                                        </p:tgtEl>
                                        <p:attrNameLst>
                                          <p:attrName>style.visibility</p:attrName>
                                        </p:attrNameLst>
                                      </p:cBhvr>
                                      <p:to>
                                        <p:strVal val="visible"/>
                                      </p:to>
                                    </p:set>
                                    <p:animEffect transition="in" filter="fade">
                                      <p:cBhvr>
                                        <p:cTn id="41" dur="75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994" y="3159552"/>
            <a:ext cx="3065435" cy="265773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480779" y="1291812"/>
            <a:ext cx="7793209"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1C2A5A"/>
                </a:solidFill>
              </a:rPr>
              <a:t>In some cases, additional access – especially if it attracts new trips - may result in additional crashes</a:t>
            </a:r>
          </a:p>
          <a:p>
            <a:endParaRPr lang="en-US" sz="1800" dirty="0">
              <a:solidFill>
                <a:srgbClr val="1C2A5A"/>
              </a:solidFill>
            </a:endParaRPr>
          </a:p>
          <a:p>
            <a:r>
              <a:rPr lang="en-US" sz="1800" dirty="0">
                <a:solidFill>
                  <a:srgbClr val="1C2A5A"/>
                </a:solidFill>
              </a:rPr>
              <a:t>Any increase in crashes in the area needs to be balanced with other project objectives</a:t>
            </a:r>
          </a:p>
          <a:p>
            <a:pPr marL="514350" lvl="1" indent="-85725" defTabSz="342892">
              <a:buFont typeface="Arial" pitchFamily="34" charset="0"/>
              <a:buChar char="•"/>
            </a:pPr>
            <a:r>
              <a:rPr lang="en-US" sz="1400" dirty="0">
                <a:solidFill>
                  <a:srgbClr val="1C2A5A"/>
                </a:solidFill>
              </a:rPr>
              <a:t>Project Purpose and Need</a:t>
            </a:r>
          </a:p>
          <a:p>
            <a:pPr marL="514350" lvl="1" indent="-85725" defTabSz="342892">
              <a:buFont typeface="Arial" pitchFamily="34" charset="0"/>
              <a:buChar char="•"/>
            </a:pPr>
            <a:r>
              <a:rPr lang="en-US" sz="1400" dirty="0">
                <a:solidFill>
                  <a:srgbClr val="1C2A5A"/>
                </a:solidFill>
              </a:rPr>
              <a:t>Mobility and other project benefits</a:t>
            </a:r>
          </a:p>
          <a:p>
            <a:pPr marL="514350" lvl="1" indent="-85725" defTabSz="342892">
              <a:buFont typeface="Arial" pitchFamily="34" charset="0"/>
              <a:buChar char="•"/>
            </a:pPr>
            <a:r>
              <a:rPr lang="en-US" sz="1400" dirty="0">
                <a:solidFill>
                  <a:srgbClr val="1C2A5A"/>
                </a:solidFill>
              </a:rPr>
              <a:t>Impact to transportation network if new access is not granted</a:t>
            </a:r>
          </a:p>
          <a:p>
            <a:endParaRPr lang="en-US" sz="1800" dirty="0">
              <a:solidFill>
                <a:srgbClr val="1C2A5A"/>
              </a:solidFill>
            </a:endParaRPr>
          </a:p>
          <a:p>
            <a:r>
              <a:rPr lang="en-US" sz="1800" dirty="0">
                <a:solidFill>
                  <a:srgbClr val="1C2A5A"/>
                </a:solidFill>
              </a:rPr>
              <a:t>Compare the added risk to the benefit in travel </a:t>
            </a:r>
          </a:p>
          <a:p>
            <a:pPr marL="346075" indent="0">
              <a:buNone/>
            </a:pPr>
            <a:r>
              <a:rPr lang="en-US" sz="1800" dirty="0">
                <a:solidFill>
                  <a:srgbClr val="1C2A5A"/>
                </a:solidFill>
              </a:rPr>
              <a:t>time and mobility</a:t>
            </a:r>
          </a:p>
          <a:p>
            <a:endParaRPr lang="en-US" sz="1800" dirty="0">
              <a:solidFill>
                <a:srgbClr val="1C2A5A"/>
              </a:solidFill>
            </a:endParaRPr>
          </a:p>
          <a:p>
            <a:pPr marL="0" indent="0" defTabSz="457189">
              <a:buFont typeface="Arial"/>
              <a:buNone/>
            </a:pPr>
            <a:endParaRPr lang="en-US" sz="1800" dirty="0">
              <a:solidFill>
                <a:srgbClr val="1C2A5A"/>
              </a:solidFill>
            </a:endParaRPr>
          </a:p>
          <a:p>
            <a:endParaRPr lang="en-US" sz="1800" dirty="0">
              <a:solidFill>
                <a:srgbClr val="1C2A5A"/>
              </a:solidFill>
            </a:endParaRPr>
          </a:p>
          <a:p>
            <a:pPr lvl="1" defTabSz="457189"/>
            <a:endParaRPr lang="en-US" sz="1100" dirty="0">
              <a:solidFill>
                <a:srgbClr val="243B76"/>
              </a:solidFill>
            </a:endParaRPr>
          </a:p>
          <a:p>
            <a:pPr lvl="1" defTabSz="457189"/>
            <a:endParaRPr lang="en-US" sz="1100" dirty="0">
              <a:solidFill>
                <a:srgbClr val="243B76"/>
              </a:solidFill>
            </a:endParaRPr>
          </a:p>
        </p:txBody>
      </p:sp>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Benefit Cost Analysis</a:t>
            </a:r>
          </a:p>
        </p:txBody>
      </p:sp>
      <p:grpSp>
        <p:nvGrpSpPr>
          <p:cNvPr id="12" name="Group 11"/>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17" name="Group 16"/>
            <p:cNvGrpSpPr/>
            <p:nvPr/>
          </p:nvGrpSpPr>
          <p:grpSpPr>
            <a:xfrm>
              <a:off x="796067" y="3997341"/>
              <a:ext cx="8158592" cy="689602"/>
              <a:chOff x="796067" y="3997341"/>
              <a:chExt cx="8158592" cy="689602"/>
            </a:xfrm>
          </p:grpSpPr>
          <p:sp>
            <p:nvSpPr>
              <p:cNvPr id="18" name="Chevron 17"/>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7748782" y="3997341"/>
                <a:ext cx="1205877"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4" name="Group 23"/>
              <p:cNvGrpSpPr/>
              <p:nvPr/>
            </p:nvGrpSpPr>
            <p:grpSpPr>
              <a:xfrm>
                <a:off x="4925442" y="3997341"/>
                <a:ext cx="2847364" cy="689602"/>
                <a:chOff x="2943938" y="2108933"/>
                <a:chExt cx="2847364" cy="689602"/>
              </a:xfrm>
            </p:grpSpPr>
            <p:sp>
              <p:nvSpPr>
                <p:cNvPr id="26" name="Chevron 25"/>
                <p:cNvSpPr/>
                <p:nvPr/>
              </p:nvSpPr>
              <p:spPr bwMode="auto">
                <a:xfrm>
                  <a:off x="4774033" y="2108933"/>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27" name="Right Arrow 26"/>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5" name="Chevron 24"/>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127</a:t>
            </a:fld>
            <a:endParaRPr lang="en-US" dirty="0">
              <a:solidFill>
                <a:srgbClr val="1C2A5A">
                  <a:tint val="75000"/>
                </a:srgbClr>
              </a:solidFill>
            </a:endParaRPr>
          </a:p>
        </p:txBody>
      </p:sp>
      <p:sp>
        <p:nvSpPr>
          <p:cNvPr id="30"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29855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1" y="2"/>
            <a:ext cx="8764908"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Documentation</a:t>
            </a:r>
          </a:p>
        </p:txBody>
      </p:sp>
      <p:sp>
        <p:nvSpPr>
          <p:cNvPr id="19" name="Down Arrow 18"/>
          <p:cNvSpPr/>
          <p:nvPr/>
        </p:nvSpPr>
        <p:spPr>
          <a:xfrm>
            <a:off x="7784226"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20" name="Group 19"/>
          <p:cNvGrpSpPr/>
          <p:nvPr/>
        </p:nvGrpSpPr>
        <p:grpSpPr>
          <a:xfrm>
            <a:off x="170538" y="3084199"/>
            <a:ext cx="8784121" cy="689602"/>
            <a:chOff x="170538" y="1708782"/>
            <a:chExt cx="8784121" cy="689602"/>
          </a:xfrm>
        </p:grpSpPr>
        <p:sp>
          <p:nvSpPr>
            <p:cNvPr id="21" name="TextBox 20"/>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22" name="Group 21"/>
            <p:cNvGrpSpPr/>
            <p:nvPr/>
          </p:nvGrpSpPr>
          <p:grpSpPr>
            <a:xfrm>
              <a:off x="796067" y="1708782"/>
              <a:ext cx="8158592" cy="689602"/>
              <a:chOff x="796067" y="1708782"/>
              <a:chExt cx="8158592" cy="689602"/>
            </a:xfrm>
          </p:grpSpPr>
          <p:sp>
            <p:nvSpPr>
              <p:cNvPr id="26" name="Chevron 25"/>
              <p:cNvSpPr/>
              <p:nvPr/>
            </p:nvSpPr>
            <p:spPr bwMode="auto">
              <a:xfrm>
                <a:off x="79606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27" name="Chevron 26"/>
              <p:cNvSpPr/>
              <p:nvPr/>
            </p:nvSpPr>
            <p:spPr bwMode="auto">
              <a:xfrm>
                <a:off x="178931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28" name="Chevron 27"/>
              <p:cNvSpPr/>
              <p:nvPr/>
            </p:nvSpPr>
            <p:spPr bwMode="auto">
              <a:xfrm>
                <a:off x="278255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29" name="Chevron 28"/>
              <p:cNvSpPr/>
              <p:nvPr/>
            </p:nvSpPr>
            <p:spPr bwMode="auto">
              <a:xfrm>
                <a:off x="377580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0" name="Chevron 39"/>
              <p:cNvSpPr/>
              <p:nvPr/>
            </p:nvSpPr>
            <p:spPr bwMode="auto">
              <a:xfrm>
                <a:off x="5762292"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41" name="Chevron 40"/>
              <p:cNvSpPr/>
              <p:nvPr/>
            </p:nvSpPr>
            <p:spPr bwMode="auto">
              <a:xfrm>
                <a:off x="6755537" y="1708782"/>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42" name="Chevron 41"/>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23" name="Group 22"/>
            <p:cNvGrpSpPr/>
            <p:nvPr/>
          </p:nvGrpSpPr>
          <p:grpSpPr>
            <a:xfrm>
              <a:off x="4769047" y="1708782"/>
              <a:ext cx="1017269" cy="689602"/>
              <a:chOff x="4769047" y="1708782"/>
              <a:chExt cx="1017269" cy="689602"/>
            </a:xfrm>
          </p:grpSpPr>
          <p:sp>
            <p:nvSpPr>
              <p:cNvPr id="24" name="Chevron 23"/>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25" name="Right Arrow 24"/>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grpSp>
        <p:nvGrpSpPr>
          <p:cNvPr id="43" name="Group 42"/>
          <p:cNvGrpSpPr/>
          <p:nvPr/>
        </p:nvGrpSpPr>
        <p:grpSpPr>
          <a:xfrm>
            <a:off x="241819" y="6241094"/>
            <a:ext cx="6484562" cy="497076"/>
            <a:chOff x="-50065" y="3996683"/>
            <a:chExt cx="9004724" cy="690260"/>
          </a:xfrm>
        </p:grpSpPr>
        <p:sp>
          <p:nvSpPr>
            <p:cNvPr id="44" name="TextBox 43"/>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UR</a:t>
              </a:r>
            </a:p>
          </p:txBody>
        </p:sp>
        <p:grpSp>
          <p:nvGrpSpPr>
            <p:cNvPr id="45" name="Group 44"/>
            <p:cNvGrpSpPr/>
            <p:nvPr/>
          </p:nvGrpSpPr>
          <p:grpSpPr>
            <a:xfrm>
              <a:off x="796067" y="3997341"/>
              <a:ext cx="8158592" cy="689602"/>
              <a:chOff x="796067" y="3997341"/>
              <a:chExt cx="8158592" cy="689602"/>
            </a:xfrm>
          </p:grpSpPr>
          <p:sp>
            <p:nvSpPr>
              <p:cNvPr id="46" name="Chevron 45"/>
              <p:cNvSpPr/>
              <p:nvPr/>
            </p:nvSpPr>
            <p:spPr bwMode="auto">
              <a:xfrm>
                <a:off x="79606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47" name="Chevron 46"/>
              <p:cNvSpPr/>
              <p:nvPr/>
            </p:nvSpPr>
            <p:spPr bwMode="auto">
              <a:xfrm>
                <a:off x="178931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48" name="Chevron 47"/>
              <p:cNvSpPr/>
              <p:nvPr/>
            </p:nvSpPr>
            <p:spPr bwMode="auto">
              <a:xfrm>
                <a:off x="2782557"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49" name="Chevron 48"/>
              <p:cNvSpPr/>
              <p:nvPr/>
            </p:nvSpPr>
            <p:spPr bwMode="auto">
              <a:xfrm>
                <a:off x="7748782" y="3997341"/>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50" name="Chevron 49"/>
              <p:cNvSpPr/>
              <p:nvPr/>
            </p:nvSpPr>
            <p:spPr bwMode="auto">
              <a:xfrm>
                <a:off x="377580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51" name="Chevron 50"/>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52" name="Group 51"/>
              <p:cNvGrpSpPr/>
              <p:nvPr/>
            </p:nvGrpSpPr>
            <p:grpSpPr>
              <a:xfrm>
                <a:off x="4925442" y="3997341"/>
                <a:ext cx="2847364" cy="689602"/>
                <a:chOff x="2943938" y="2108933"/>
                <a:chExt cx="2847364" cy="689602"/>
              </a:xfrm>
            </p:grpSpPr>
            <p:sp>
              <p:nvSpPr>
                <p:cNvPr id="54" name="Chevron 53"/>
                <p:cNvSpPr/>
                <p:nvPr/>
              </p:nvSpPr>
              <p:spPr bwMode="auto">
                <a:xfrm>
                  <a:off x="4774033" y="2108933"/>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sp>
              <p:nvSpPr>
                <p:cNvPr id="55" name="Right Arrow 54"/>
                <p:cNvSpPr/>
                <p:nvPr/>
              </p:nvSpPr>
              <p:spPr>
                <a:xfrm>
                  <a:off x="2943938" y="2333312"/>
                  <a:ext cx="836850"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53" name="Chevron 52"/>
              <p:cNvSpPr/>
              <p:nvPr/>
            </p:nvSpPr>
            <p:spPr bwMode="auto">
              <a:xfrm>
                <a:off x="5762292" y="3997341"/>
                <a:ext cx="1017269" cy="689602"/>
              </a:xfrm>
              <a:prstGeom prst="chevron">
                <a:avLst>
                  <a:gd name="adj" fmla="val 19562"/>
                </a:avLst>
              </a:prstGeom>
              <a:solidFill>
                <a:srgbClr val="CDE6FF"/>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128</a:t>
            </a:fld>
            <a:endParaRPr lang="en-US" dirty="0">
              <a:solidFill>
                <a:srgbClr val="1C2A5A">
                  <a:tint val="75000"/>
                </a:srgbClr>
              </a:solidFill>
            </a:endParaRPr>
          </a:p>
        </p:txBody>
      </p:sp>
      <p:sp>
        <p:nvSpPr>
          <p:cNvPr id="35" name="Text Placeholder 8">
            <a:extLst>
              <a:ext uri="{FF2B5EF4-FFF2-40B4-BE49-F238E27FC236}">
                <a16:creationId xmlns:a16="http://schemas.microsoft.com/office/drawing/2014/main" id="{BF23B3C8-58BA-4C04-8B25-187DA5D631E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3: I-75 at CR 514 IJR</a:t>
            </a:r>
          </a:p>
        </p:txBody>
      </p:sp>
    </p:spTree>
    <p:extLst>
      <p:ext uri="{BB962C8B-B14F-4D97-AF65-F5344CB8AC3E}">
        <p14:creationId xmlns:p14="http://schemas.microsoft.com/office/powerpoint/2010/main" val="307762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1257302" y="1214039"/>
            <a:ext cx="7160249" cy="136422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6000" dirty="0"/>
              <a:t>Contact Information</a:t>
            </a:r>
          </a:p>
        </p:txBody>
      </p:sp>
      <p:grpSp>
        <p:nvGrpSpPr>
          <p:cNvPr id="11" name="Group 10"/>
          <p:cNvGrpSpPr/>
          <p:nvPr/>
        </p:nvGrpSpPr>
        <p:grpSpPr>
          <a:xfrm>
            <a:off x="0" y="3136040"/>
            <a:ext cx="9017071" cy="971404"/>
            <a:chOff x="64174" y="1179622"/>
            <a:chExt cx="9017071" cy="971404"/>
          </a:xfrm>
        </p:grpSpPr>
        <p:sp>
          <p:nvSpPr>
            <p:cNvPr id="12" name="Rectangle 11"/>
            <p:cNvSpPr/>
            <p:nvPr/>
          </p:nvSpPr>
          <p:spPr>
            <a:xfrm rot="10800000" flipV="1">
              <a:off x="64174" y="1179622"/>
              <a:ext cx="9017071" cy="971404"/>
            </a:xfrm>
            <a:prstGeom prst="rect">
              <a:avLst/>
            </a:prstGeom>
            <a:gradFill>
              <a:gsLst>
                <a:gs pos="14000">
                  <a:schemeClr val="bg1">
                    <a:alpha val="0"/>
                    <a:lumMod val="84000"/>
                    <a:lumOff val="16000"/>
                  </a:schemeClr>
                </a:gs>
                <a:gs pos="100000">
                  <a:schemeClr val="tx1">
                    <a:lumMod val="20000"/>
                    <a:lumOff val="8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a:off x="405992" y="1245588"/>
              <a:ext cx="741118" cy="839471"/>
            </a:xfrm>
            <a:prstGeom prst="rect">
              <a:avLst/>
            </a:prstGeom>
            <a:noFill/>
            <a:ln w="28575">
              <a:solidFill>
                <a:schemeClr val="tx1"/>
              </a:solidFill>
            </a:ln>
            <a:effectLst>
              <a:outerShdw blurRad="50800" dist="38100" dir="2700000" algn="tl" rotWithShape="0">
                <a:prstClr val="black">
                  <a:alpha val="40000"/>
                </a:prstClr>
              </a:outerShdw>
            </a:effectLst>
          </p:spPr>
        </p:pic>
        <p:grpSp>
          <p:nvGrpSpPr>
            <p:cNvPr id="14" name="Group 13"/>
            <p:cNvGrpSpPr/>
            <p:nvPr/>
          </p:nvGrpSpPr>
          <p:grpSpPr>
            <a:xfrm>
              <a:off x="1375338" y="1257961"/>
              <a:ext cx="7705907" cy="673706"/>
              <a:chOff x="1375338" y="3270599"/>
              <a:chExt cx="7705907" cy="673706"/>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5338" y="3681714"/>
                <a:ext cx="525180" cy="262591"/>
              </a:xfrm>
              <a:prstGeom prst="rect">
                <a:avLst/>
              </a:prstGeom>
            </p:spPr>
          </p:pic>
          <p:sp>
            <p:nvSpPr>
              <p:cNvPr id="16" name="TextBox 15"/>
              <p:cNvSpPr txBox="1"/>
              <p:nvPr/>
            </p:nvSpPr>
            <p:spPr>
              <a:xfrm>
                <a:off x="2128748" y="3689967"/>
                <a:ext cx="6952497" cy="246221"/>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1C2A5A"/>
                    </a:solidFill>
                    <a:effectLst/>
                    <a:uLnTx/>
                    <a:uFillTx/>
                    <a:latin typeface="Calibri"/>
                    <a:ea typeface="+mn-ea"/>
                    <a:cs typeface="+mn-cs"/>
                  </a:rPr>
                  <a:t>Systems Management Manager, </a:t>
                </a:r>
                <a:r>
                  <a:rPr kumimoji="0" lang="en-US" sz="1000" b="0" i="1" u="none" strike="noStrike" kern="1200" cap="none" spc="0" normalizeH="0" baseline="0" noProof="0" dirty="0">
                    <a:ln>
                      <a:noFill/>
                    </a:ln>
                    <a:solidFill>
                      <a:srgbClr val="1C2A5A"/>
                    </a:solidFill>
                    <a:effectLst/>
                    <a:uLnTx/>
                    <a:uFillTx/>
                    <a:latin typeface="Calibri"/>
                    <a:ea typeface="+mn-ea"/>
                    <a:cs typeface="+mn-cs"/>
                  </a:rPr>
                  <a:t>FDOT Systems Implementation Office, </a:t>
                </a:r>
                <a:r>
                  <a:rPr kumimoji="0" lang="en-US" sz="1000" b="1" i="1" u="none" strike="noStrike" kern="1200" cap="none" spc="0" normalizeH="0" baseline="0" noProof="0" dirty="0">
                    <a:ln>
                      <a:noFill/>
                    </a:ln>
                    <a:solidFill>
                      <a:srgbClr val="1C2A5A"/>
                    </a:solidFill>
                    <a:effectLst/>
                    <a:uLnTx/>
                    <a:uFillTx/>
                    <a:latin typeface="Calibri"/>
                    <a:ea typeface="+mn-ea"/>
                    <a:cs typeface="+mn-cs"/>
                    <a:hlinkClick r:id="rId6"/>
                  </a:rPr>
                  <a:t>Maria.Overton@dot.state.fl.us</a:t>
                </a:r>
                <a:r>
                  <a:rPr kumimoji="0" lang="en-US" sz="1000" b="1" i="1" u="none" strike="noStrike" kern="1200" cap="none" spc="0" normalizeH="0" baseline="0" noProof="0" dirty="0">
                    <a:ln>
                      <a:noFill/>
                    </a:ln>
                    <a:solidFill>
                      <a:srgbClr val="1C2A5A"/>
                    </a:solidFill>
                    <a:effectLst/>
                    <a:uLnTx/>
                    <a:uFillTx/>
                    <a:latin typeface="Calibri"/>
                    <a:ea typeface="+mn-ea"/>
                    <a:cs typeface="+mn-cs"/>
                  </a:rPr>
                  <a:t>, </a:t>
                </a:r>
                <a:r>
                  <a:rPr kumimoji="0" lang="en-US" sz="1000" b="0" i="1" u="none" strike="noStrike" kern="1200" cap="none" spc="0" normalizeH="0" baseline="0" noProof="0" dirty="0">
                    <a:ln>
                      <a:noFill/>
                    </a:ln>
                    <a:solidFill>
                      <a:srgbClr val="1C2A5A"/>
                    </a:solidFill>
                    <a:effectLst/>
                    <a:uLnTx/>
                    <a:uFillTx/>
                    <a:latin typeface="Calibri"/>
                    <a:ea typeface="+mn-ea"/>
                    <a:cs typeface="+mn-cs"/>
                  </a:rPr>
                  <a:t>850-414-4909</a:t>
                </a:r>
              </a:p>
            </p:txBody>
          </p:sp>
          <p:sp>
            <p:nvSpPr>
              <p:cNvPr id="17" name="TextBox 16"/>
              <p:cNvSpPr txBox="1"/>
              <p:nvPr/>
            </p:nvSpPr>
            <p:spPr>
              <a:xfrm>
                <a:off x="1491883" y="3270599"/>
                <a:ext cx="1937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C2A5A"/>
                    </a:solidFill>
                    <a:effectLst/>
                    <a:uLnTx/>
                    <a:uFillTx/>
                    <a:latin typeface="Calibri"/>
                    <a:ea typeface="+mn-ea"/>
                    <a:cs typeface="+mn-cs"/>
                  </a:rPr>
                  <a:t>Maria Overton, PE</a:t>
                </a:r>
              </a:p>
            </p:txBody>
          </p:sp>
        </p:grpSp>
      </p:gr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129</a:t>
            </a:fld>
            <a:endParaRPr lang="en-US" dirty="0">
              <a:solidFill>
                <a:srgbClr val="1C2A5A">
                  <a:tint val="75000"/>
                </a:srgbClr>
              </a:solidFill>
            </a:endParaRPr>
          </a:p>
        </p:txBody>
      </p:sp>
    </p:spTree>
    <p:extLst>
      <p:ext uri="{BB962C8B-B14F-4D97-AF65-F5344CB8AC3E}">
        <p14:creationId xmlns:p14="http://schemas.microsoft.com/office/powerpoint/2010/main" val="278320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5400" dirty="0"/>
              <a:t>Safety Analysis Methodology</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13</a:t>
            </a:fld>
            <a:endParaRPr lang="en-US" dirty="0">
              <a:solidFill>
                <a:srgbClr val="1C2A5A">
                  <a:tint val="75000"/>
                </a:srgbClr>
              </a:solidFill>
            </a:endParaRPr>
          </a:p>
        </p:txBody>
      </p:sp>
    </p:spTree>
    <p:extLst>
      <p:ext uri="{BB962C8B-B14F-4D97-AF65-F5344CB8AC3E}">
        <p14:creationId xmlns:p14="http://schemas.microsoft.com/office/powerpoint/2010/main" val="16166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1257302" y="1676402"/>
            <a:ext cx="7160249" cy="136422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6000" dirty="0"/>
              <a:t>Thank You!</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130</a:t>
            </a:fld>
            <a:endParaRPr lang="en-US" dirty="0">
              <a:solidFill>
                <a:srgbClr val="1C2A5A">
                  <a:tint val="75000"/>
                </a:srgbClr>
              </a:solidFill>
            </a:endParaRPr>
          </a:p>
        </p:txBody>
      </p:sp>
    </p:spTree>
    <p:extLst>
      <p:ext uri="{BB962C8B-B14F-4D97-AF65-F5344CB8AC3E}">
        <p14:creationId xmlns:p14="http://schemas.microsoft.com/office/powerpoint/2010/main" val="276203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09282" y="4840292"/>
            <a:ext cx="8368374" cy="965682"/>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defTabSz="457189"/>
            <a:r>
              <a:rPr lang="en-US" sz="2000" dirty="0">
                <a:solidFill>
                  <a:srgbClr val="243B76"/>
                </a:solidFill>
              </a:rPr>
              <a:t>Safety analysis based on the procedures in the Highway Safety Manual (HSM)</a:t>
            </a:r>
          </a:p>
          <a:p>
            <a:pPr defTabSz="457189"/>
            <a:endParaRPr lang="en-US" sz="2000" dirty="0">
              <a:solidFill>
                <a:srgbClr val="243B76"/>
              </a:solidFill>
            </a:endParaRPr>
          </a:p>
          <a:p>
            <a:pPr algn="just"/>
            <a:endParaRPr lang="en-US" sz="1800" dirty="0">
              <a:solidFill>
                <a:srgbClr val="1C2A5A"/>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Analysis Types</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14581" y="1708782"/>
            <a:ext cx="8840078" cy="689602"/>
            <a:chOff x="114581" y="1708782"/>
            <a:chExt cx="8840078" cy="689602"/>
          </a:xfrm>
        </p:grpSpPr>
        <p:sp>
          <p:nvSpPr>
            <p:cNvPr id="58" name="TextBox 57"/>
            <p:cNvSpPr txBox="1"/>
            <p:nvPr/>
          </p:nvSpPr>
          <p:spPr>
            <a:xfrm>
              <a:off x="114581" y="1710683"/>
              <a:ext cx="762000" cy="685800"/>
            </a:xfrm>
            <a:prstGeom prst="rect">
              <a:avLst/>
            </a:prstGeom>
            <a:noFill/>
            <a:ln>
              <a:noFill/>
            </a:ln>
          </p:spPr>
          <p:txBody>
            <a:bodyPr wrap="square" rtlCol="0" anchor="ctr">
              <a:noAutofit/>
            </a:bodyPr>
            <a:lstStyle/>
            <a:p>
              <a:pPr algn="ctr"/>
              <a:r>
                <a:rPr lang="en-US" sz="1200" b="1" dirty="0"/>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grpSp>
        <p:nvGrpSpPr>
          <p:cNvPr id="8" name="Group 7"/>
          <p:cNvGrpSpPr/>
          <p:nvPr/>
        </p:nvGrpSpPr>
        <p:grpSpPr>
          <a:xfrm>
            <a:off x="114581" y="2470782"/>
            <a:ext cx="8840078" cy="689602"/>
            <a:chOff x="114581" y="2470782"/>
            <a:chExt cx="8840078" cy="689602"/>
          </a:xfrm>
        </p:grpSpPr>
        <p:sp>
          <p:nvSpPr>
            <p:cNvPr id="53" name="TextBox 52"/>
            <p:cNvSpPr txBox="1"/>
            <p:nvPr/>
          </p:nvSpPr>
          <p:spPr>
            <a:xfrm>
              <a:off x="114581" y="2472683"/>
              <a:ext cx="762000" cy="685800"/>
            </a:xfrm>
            <a:prstGeom prst="rect">
              <a:avLst/>
            </a:prstGeom>
            <a:noFill/>
            <a:ln>
              <a:noFill/>
            </a:ln>
          </p:spPr>
          <p:txBody>
            <a:bodyPr wrap="square" rtlCol="0" anchor="ctr">
              <a:noAutofit/>
            </a:bodyPr>
            <a:lstStyle/>
            <a:p>
              <a:pPr algn="ctr"/>
              <a:r>
                <a:rPr lang="en-US" sz="1200" b="1" dirty="0"/>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grpSp>
      <p:grpSp>
        <p:nvGrpSpPr>
          <p:cNvPr id="14" name="Group 13"/>
          <p:cNvGrpSpPr/>
          <p:nvPr/>
        </p:nvGrpSpPr>
        <p:grpSpPr>
          <a:xfrm>
            <a:off x="114581" y="3232782"/>
            <a:ext cx="8840078" cy="689602"/>
            <a:chOff x="114581" y="3232782"/>
            <a:chExt cx="8840078" cy="689602"/>
          </a:xfrm>
        </p:grpSpPr>
        <p:sp>
          <p:nvSpPr>
            <p:cNvPr id="59" name="TextBox 58"/>
            <p:cNvSpPr txBox="1"/>
            <p:nvPr/>
          </p:nvSpPr>
          <p:spPr>
            <a:xfrm>
              <a:off x="114581" y="3234683"/>
              <a:ext cx="762000" cy="685800"/>
            </a:xfrm>
            <a:prstGeom prst="rect">
              <a:avLst/>
            </a:prstGeom>
            <a:noFill/>
            <a:ln>
              <a:noFill/>
            </a:ln>
          </p:spPr>
          <p:txBody>
            <a:bodyPr wrap="square" rtlCol="0" anchor="ctr">
              <a:noAutofit/>
            </a:bodyPr>
            <a:lstStyle/>
            <a:p>
              <a:pPr algn="ctr"/>
              <a:r>
                <a:rPr lang="en-US" sz="1200" b="1" dirty="0"/>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grpSp>
        <p:nvGrpSpPr>
          <p:cNvPr id="17" name="Group 16"/>
          <p:cNvGrpSpPr/>
          <p:nvPr/>
        </p:nvGrpSpPr>
        <p:grpSpPr>
          <a:xfrm>
            <a:off x="-4986" y="3996683"/>
            <a:ext cx="8959645" cy="690260"/>
            <a:chOff x="-4986" y="3996683"/>
            <a:chExt cx="8959645" cy="690260"/>
          </a:xfrm>
        </p:grpSpPr>
        <p:sp>
          <p:nvSpPr>
            <p:cNvPr id="57" name="TextBox 56"/>
            <p:cNvSpPr txBox="1"/>
            <p:nvPr/>
          </p:nvSpPr>
          <p:spPr>
            <a:xfrm>
              <a:off x="-4986" y="3996683"/>
              <a:ext cx="905591" cy="685800"/>
            </a:xfrm>
            <a:prstGeom prst="rect">
              <a:avLst/>
            </a:prstGeom>
            <a:noFill/>
            <a:ln>
              <a:noFill/>
            </a:ln>
          </p:spPr>
          <p:txBody>
            <a:bodyPr wrap="square" rtlCol="0" anchor="ctr">
              <a:noAutofit/>
            </a:bodyPr>
            <a:lstStyle/>
            <a:p>
              <a:pPr algn="ctr">
                <a:lnSpc>
                  <a:spcPts val="1200"/>
                </a:lnSpc>
              </a:pPr>
              <a:r>
                <a:rPr lang="en-US" sz="1200" b="1" dirty="0"/>
                <a:t>Existing Conditions</a:t>
              </a:r>
            </a:p>
          </p:txBody>
        </p:sp>
        <p:grpSp>
          <p:nvGrpSpPr>
            <p:cNvPr id="16" name="Group 15"/>
            <p:cNvGrpSpPr/>
            <p:nvPr/>
          </p:nvGrpSpPr>
          <p:grpSpPr>
            <a:xfrm>
              <a:off x="796067" y="3997341"/>
              <a:ext cx="8158592" cy="689602"/>
              <a:chOff x="796067" y="3997341"/>
              <a:chExt cx="8158592" cy="689602"/>
            </a:xfrm>
          </p:grpSpPr>
          <p:sp>
            <p:nvSpPr>
              <p:cNvPr id="92" name="Chevron 91"/>
              <p:cNvSpPr/>
              <p:nvPr/>
            </p:nvSpPr>
            <p:spPr bwMode="auto">
              <a:xfrm>
                <a:off x="79606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93" name="Chevron 92"/>
              <p:cNvSpPr/>
              <p:nvPr/>
            </p:nvSpPr>
            <p:spPr bwMode="auto">
              <a:xfrm>
                <a:off x="1789312"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94" name="Chevron 93"/>
              <p:cNvSpPr/>
              <p:nvPr/>
            </p:nvSpPr>
            <p:spPr bwMode="auto">
              <a:xfrm>
                <a:off x="278255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98" name="Chevron 97"/>
              <p:cNvSpPr/>
              <p:nvPr/>
            </p:nvSpPr>
            <p:spPr bwMode="auto">
              <a:xfrm>
                <a:off x="7748782" y="3997341"/>
                <a:ext cx="1205877"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15" name="Group 14"/>
            <p:cNvGrpSpPr/>
            <p:nvPr/>
          </p:nvGrpSpPr>
          <p:grpSpPr>
            <a:xfrm>
              <a:off x="3775802" y="3997341"/>
              <a:ext cx="3997004" cy="689602"/>
              <a:chOff x="3775802" y="3997341"/>
              <a:chExt cx="3997004" cy="689602"/>
            </a:xfrm>
          </p:grpSpPr>
          <p:sp>
            <p:nvSpPr>
              <p:cNvPr id="146" name="Chevron 145"/>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31" name="Chevron 130"/>
              <p:cNvSpPr/>
              <p:nvPr/>
            </p:nvSpPr>
            <p:spPr bwMode="auto">
              <a:xfrm>
                <a:off x="3775802" y="3997341"/>
                <a:ext cx="993245"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36" name="Chevron 135"/>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41" name="Chevron 140"/>
              <p:cNvSpPr/>
              <p:nvPr/>
            </p:nvSpPr>
            <p:spPr bwMode="auto">
              <a:xfrm>
                <a:off x="675553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42" name="Right Arrow 141"/>
              <p:cNvSpPr/>
              <p:nvPr/>
            </p:nvSpPr>
            <p:spPr>
              <a:xfrm>
                <a:off x="3917622" y="4237367"/>
                <a:ext cx="3855183"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14</a:t>
            </a:fld>
            <a:endParaRPr lang="en-US" dirty="0">
              <a:solidFill>
                <a:srgbClr val="1C2A5A">
                  <a:tint val="75000"/>
                </a:srgbClr>
              </a:solidFill>
            </a:endParaRPr>
          </a:p>
        </p:txBody>
      </p:sp>
    </p:spTree>
    <p:extLst>
      <p:ext uri="{BB962C8B-B14F-4D97-AF65-F5344CB8AC3E}">
        <p14:creationId xmlns:p14="http://schemas.microsoft.com/office/powerpoint/2010/main" val="191802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rotWithShape="1">
          <a:blip r:embed="rId2">
            <a:extLst>
              <a:ext uri="{28A0092B-C50C-407E-A947-70E740481C1C}">
                <a14:useLocalDpi xmlns:a14="http://schemas.microsoft.com/office/drawing/2010/main" val="0"/>
              </a:ext>
            </a:extLst>
          </a:blip>
          <a:srcRect l="46151" b="64303"/>
          <a:stretch/>
        </p:blipFill>
        <p:spPr bwMode="auto">
          <a:xfrm>
            <a:off x="5270258" y="2219143"/>
            <a:ext cx="3755143" cy="27400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253497" y="1263819"/>
            <a:ext cx="480677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Specify the Area of Influence for safety analysis</a:t>
            </a:r>
            <a:endParaRPr lang="en-US" sz="1600" dirty="0">
              <a:solidFill>
                <a:srgbClr val="243B76"/>
              </a:solidFill>
            </a:endParaRPr>
          </a:p>
          <a:p>
            <a:pPr marL="685800" lvl="1" indent="-114300" defTabSz="457189">
              <a:buFont typeface="Arial" pitchFamily="34" charset="0"/>
              <a:buChar char="•"/>
            </a:pPr>
            <a:r>
              <a:rPr lang="en-US" sz="1600" dirty="0"/>
              <a:t>The study limits of safety analysis are the same as for operational analysis.</a:t>
            </a:r>
          </a:p>
          <a:p>
            <a:pPr marL="685800" lvl="1" indent="-114300" defTabSz="457189">
              <a:buFont typeface="Arial" pitchFamily="34" charset="0"/>
              <a:buChar char="•"/>
            </a:pPr>
            <a:endParaRPr lang="en-US" sz="1600" dirty="0"/>
          </a:p>
          <a:p>
            <a:r>
              <a:rPr lang="en-US" sz="2000" dirty="0">
                <a:solidFill>
                  <a:srgbClr val="243B76"/>
                </a:solidFill>
              </a:rPr>
              <a:t>Crash Data should be collected according to the segmentation of the project</a:t>
            </a:r>
          </a:p>
          <a:p>
            <a:endParaRPr lang="en-US" sz="2000" dirty="0"/>
          </a:p>
          <a:p>
            <a:r>
              <a:rPr lang="en-US" altLang="en-US" sz="2000" dirty="0"/>
              <a:t>Rule: move along a reference line, begin new segment where there is a change in segment type</a:t>
            </a:r>
          </a:p>
          <a:p>
            <a:endParaRPr lang="en-US" sz="2000" dirty="0"/>
          </a:p>
          <a:p>
            <a:r>
              <a:rPr lang="en-US" sz="2000" dirty="0"/>
              <a:t>Safety analysis should be specific to the proposed improvements</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15</a:t>
            </a:fld>
            <a:endParaRPr lang="en-US" dirty="0">
              <a:solidFill>
                <a:srgbClr val="1C2A5A">
                  <a:tint val="75000"/>
                </a:srgbClr>
              </a:solidFill>
            </a:endParaRPr>
          </a:p>
        </p:txBody>
      </p:sp>
      <p:cxnSp>
        <p:nvCxnSpPr>
          <p:cNvPr id="4" name="Straight Connector 3"/>
          <p:cNvCxnSpPr/>
          <p:nvPr/>
        </p:nvCxnSpPr>
        <p:spPr>
          <a:xfrm flipV="1">
            <a:off x="6915705" y="3941685"/>
            <a:ext cx="0" cy="999712"/>
          </a:xfrm>
          <a:prstGeom prst="line">
            <a:avLst/>
          </a:prstGeom>
          <a:noFill/>
          <a:ln w="38100" cap="rnd">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2" name="Straight Connector 11"/>
          <p:cNvCxnSpPr/>
          <p:nvPr/>
        </p:nvCxnSpPr>
        <p:spPr>
          <a:xfrm flipV="1">
            <a:off x="6915705" y="3746377"/>
            <a:ext cx="0" cy="131179"/>
          </a:xfrm>
          <a:prstGeom prst="line">
            <a:avLst/>
          </a:prstGeom>
          <a:noFill/>
          <a:ln w="38100" cap="rnd">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3" name="Straight Connector 12"/>
          <p:cNvCxnSpPr/>
          <p:nvPr/>
        </p:nvCxnSpPr>
        <p:spPr>
          <a:xfrm flipV="1">
            <a:off x="6934200" y="3286125"/>
            <a:ext cx="207169" cy="407195"/>
          </a:xfrm>
          <a:prstGeom prst="line">
            <a:avLst/>
          </a:prstGeom>
          <a:noFill/>
          <a:ln w="38100" cap="rnd">
            <a:solidFill>
              <a:srgbClr val="FF0000"/>
            </a:solidFill>
          </a:ln>
        </p:spPr>
        <p:style>
          <a:lnRef idx="1">
            <a:schemeClr val="accent1"/>
          </a:lnRef>
          <a:fillRef idx="3">
            <a:schemeClr val="accent1"/>
          </a:fillRef>
          <a:effectRef idx="2">
            <a:schemeClr val="accent1"/>
          </a:effectRef>
          <a:fontRef idx="minor">
            <a:schemeClr val="lt1"/>
          </a:fontRef>
        </p:style>
      </p:cxnSp>
      <p:sp>
        <p:nvSpPr>
          <p:cNvPr id="15" name="Oval 14"/>
          <p:cNvSpPr/>
          <p:nvPr/>
        </p:nvSpPr>
        <p:spPr>
          <a:xfrm>
            <a:off x="7106871" y="3169443"/>
            <a:ext cx="91440" cy="91440"/>
          </a:xfrm>
          <a:prstGeom prst="ellipse">
            <a:avLst/>
          </a:prstGeom>
          <a:solidFill>
            <a:srgbClr val="FF0000"/>
          </a:solidFill>
          <a:ln w="12700" cap="rnd">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flipV="1">
            <a:off x="6922294" y="2752725"/>
            <a:ext cx="207169" cy="389096"/>
          </a:xfrm>
          <a:prstGeom prst="line">
            <a:avLst/>
          </a:prstGeom>
          <a:noFill/>
          <a:ln w="38100" cap="rnd">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22" name="Straight Connector 21"/>
          <p:cNvCxnSpPr/>
          <p:nvPr/>
        </p:nvCxnSpPr>
        <p:spPr>
          <a:xfrm flipV="1">
            <a:off x="6908562" y="2283619"/>
            <a:ext cx="0" cy="231031"/>
          </a:xfrm>
          <a:prstGeom prst="line">
            <a:avLst/>
          </a:prstGeom>
          <a:noFill/>
          <a:ln w="38100" cap="rnd">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23" name="Straight Connector 22"/>
          <p:cNvCxnSpPr/>
          <p:nvPr/>
        </p:nvCxnSpPr>
        <p:spPr>
          <a:xfrm flipV="1">
            <a:off x="6908562" y="2573092"/>
            <a:ext cx="0" cy="131179"/>
          </a:xfrm>
          <a:prstGeom prst="line">
            <a:avLst/>
          </a:prstGeom>
          <a:noFill/>
          <a:ln w="38100" cap="rnd">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24" name="Straight Connector 23"/>
          <p:cNvCxnSpPr/>
          <p:nvPr/>
        </p:nvCxnSpPr>
        <p:spPr>
          <a:xfrm flipV="1">
            <a:off x="6913879" y="3941685"/>
            <a:ext cx="0" cy="999712"/>
          </a:xfrm>
          <a:prstGeom prst="line">
            <a:avLst/>
          </a:prstGeom>
          <a:noFill/>
          <a:ln w="38100" cap="rnd">
            <a:solidFill>
              <a:srgbClr val="FFB7B7"/>
            </a:solidFill>
          </a:ln>
        </p:spPr>
        <p:style>
          <a:lnRef idx="1">
            <a:schemeClr val="accent1"/>
          </a:lnRef>
          <a:fillRef idx="3">
            <a:schemeClr val="accent1"/>
          </a:fillRef>
          <a:effectRef idx="2">
            <a:schemeClr val="accent1"/>
          </a:effectRef>
          <a:fontRef idx="minor">
            <a:schemeClr val="lt1"/>
          </a:fontRef>
        </p:style>
      </p:cxnSp>
      <p:cxnSp>
        <p:nvCxnSpPr>
          <p:cNvPr id="26" name="Straight Connector 25"/>
          <p:cNvCxnSpPr/>
          <p:nvPr/>
        </p:nvCxnSpPr>
        <p:spPr>
          <a:xfrm flipV="1">
            <a:off x="6915705" y="3746377"/>
            <a:ext cx="0" cy="131179"/>
          </a:xfrm>
          <a:prstGeom prst="line">
            <a:avLst/>
          </a:prstGeom>
          <a:noFill/>
          <a:ln w="38100" cap="rnd">
            <a:solidFill>
              <a:srgbClr val="FFB7B7"/>
            </a:solidFill>
          </a:ln>
        </p:spPr>
        <p:style>
          <a:lnRef idx="1">
            <a:schemeClr val="accent1"/>
          </a:lnRef>
          <a:fillRef idx="3">
            <a:schemeClr val="accent1"/>
          </a:fillRef>
          <a:effectRef idx="2">
            <a:schemeClr val="accent1"/>
          </a:effectRef>
          <a:fontRef idx="minor">
            <a:schemeClr val="lt1"/>
          </a:fontRef>
        </p:style>
      </p:cxnSp>
      <p:cxnSp>
        <p:nvCxnSpPr>
          <p:cNvPr id="27" name="Straight Connector 26"/>
          <p:cNvCxnSpPr/>
          <p:nvPr/>
        </p:nvCxnSpPr>
        <p:spPr>
          <a:xfrm flipV="1">
            <a:off x="6934199" y="3288656"/>
            <a:ext cx="207169" cy="407195"/>
          </a:xfrm>
          <a:prstGeom prst="line">
            <a:avLst/>
          </a:prstGeom>
          <a:noFill/>
          <a:ln w="38100" cap="rnd">
            <a:solidFill>
              <a:srgbClr val="FFB7B7"/>
            </a:solidFill>
          </a:ln>
        </p:spPr>
        <p:style>
          <a:lnRef idx="1">
            <a:schemeClr val="accent1"/>
          </a:lnRef>
          <a:fillRef idx="3">
            <a:schemeClr val="accent1"/>
          </a:fillRef>
          <a:effectRef idx="2">
            <a:schemeClr val="accent1"/>
          </a:effectRef>
          <a:fontRef idx="minor">
            <a:schemeClr val="lt1"/>
          </a:fontRef>
        </p:style>
      </p:cxnSp>
      <p:sp>
        <p:nvSpPr>
          <p:cNvPr id="28" name="Oval 27"/>
          <p:cNvSpPr/>
          <p:nvPr/>
        </p:nvSpPr>
        <p:spPr>
          <a:xfrm>
            <a:off x="7106871" y="3169443"/>
            <a:ext cx="91440" cy="91440"/>
          </a:xfrm>
          <a:prstGeom prst="ellipse">
            <a:avLst/>
          </a:prstGeom>
          <a:solidFill>
            <a:srgbClr val="FFB7B7"/>
          </a:solidFill>
          <a:ln w="12700" cap="rnd">
            <a:solidFill>
              <a:srgbClr val="FFB7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flipH="1" flipV="1">
            <a:off x="6922293" y="2752725"/>
            <a:ext cx="207169" cy="389096"/>
          </a:xfrm>
          <a:prstGeom prst="line">
            <a:avLst/>
          </a:prstGeom>
          <a:noFill/>
          <a:ln w="38100" cap="rnd">
            <a:solidFill>
              <a:srgbClr val="FFB7B7"/>
            </a:solidFill>
          </a:ln>
        </p:spPr>
        <p:style>
          <a:lnRef idx="1">
            <a:schemeClr val="accent1"/>
          </a:lnRef>
          <a:fillRef idx="3">
            <a:schemeClr val="accent1"/>
          </a:fillRef>
          <a:effectRef idx="2">
            <a:schemeClr val="accent1"/>
          </a:effectRef>
          <a:fontRef idx="minor">
            <a:schemeClr val="lt1"/>
          </a:fontRef>
        </p:style>
      </p:cxnSp>
      <p:cxnSp>
        <p:nvCxnSpPr>
          <p:cNvPr id="30" name="Straight Connector 29"/>
          <p:cNvCxnSpPr/>
          <p:nvPr/>
        </p:nvCxnSpPr>
        <p:spPr>
          <a:xfrm flipV="1">
            <a:off x="6908562" y="2573092"/>
            <a:ext cx="0" cy="131179"/>
          </a:xfrm>
          <a:prstGeom prst="line">
            <a:avLst/>
          </a:prstGeom>
          <a:noFill/>
          <a:ln w="38100" cap="rnd">
            <a:solidFill>
              <a:srgbClr val="FFB7B7"/>
            </a:solidFill>
          </a:ln>
        </p:spPr>
        <p:style>
          <a:lnRef idx="1">
            <a:schemeClr val="accent1"/>
          </a:lnRef>
          <a:fillRef idx="3">
            <a:schemeClr val="accent1"/>
          </a:fillRef>
          <a:effectRef idx="2">
            <a:schemeClr val="accent1"/>
          </a:effectRef>
          <a:fontRef idx="minor">
            <a:schemeClr val="lt1"/>
          </a:fontRef>
        </p:style>
      </p:cxnSp>
      <p:cxnSp>
        <p:nvCxnSpPr>
          <p:cNvPr id="31" name="Straight Connector 30"/>
          <p:cNvCxnSpPr/>
          <p:nvPr/>
        </p:nvCxnSpPr>
        <p:spPr>
          <a:xfrm flipV="1">
            <a:off x="6908562" y="2283619"/>
            <a:ext cx="0" cy="231031"/>
          </a:xfrm>
          <a:prstGeom prst="line">
            <a:avLst/>
          </a:prstGeom>
          <a:noFill/>
          <a:ln w="38100" cap="rnd">
            <a:solidFill>
              <a:srgbClr val="FFB7B7"/>
            </a:solidFill>
          </a:ln>
        </p:spPr>
        <p:style>
          <a:lnRef idx="1">
            <a:schemeClr val="accent1"/>
          </a:lnRef>
          <a:fillRef idx="3">
            <a:schemeClr val="accent1"/>
          </a:fillRef>
          <a:effectRef idx="2">
            <a:schemeClr val="accent1"/>
          </a:effectRef>
          <a:fontRef idx="minor">
            <a:schemeClr val="lt1"/>
          </a:fontRef>
        </p:style>
      </p:cxnSp>
      <p:grpSp>
        <p:nvGrpSpPr>
          <p:cNvPr id="55" name="Group 54"/>
          <p:cNvGrpSpPr/>
          <p:nvPr/>
        </p:nvGrpSpPr>
        <p:grpSpPr>
          <a:xfrm>
            <a:off x="6934199" y="4376751"/>
            <a:ext cx="1438954" cy="329039"/>
            <a:chOff x="6934199" y="4376751"/>
            <a:chExt cx="1438954" cy="329039"/>
          </a:xfrm>
        </p:grpSpPr>
        <p:cxnSp>
          <p:nvCxnSpPr>
            <p:cNvPr id="33" name="Straight Arrow Connector 14"/>
            <p:cNvCxnSpPr>
              <a:cxnSpLocks noChangeShapeType="1"/>
              <a:stCxn id="34" idx="1"/>
            </p:cNvCxnSpPr>
            <p:nvPr/>
          </p:nvCxnSpPr>
          <p:spPr bwMode="auto">
            <a:xfrm flipH="1" flipV="1">
              <a:off x="6934199" y="4533900"/>
              <a:ext cx="475806"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ffectLst>
              <a:outerShdw blurRad="50800" dist="38100" dir="2700000" algn="tl" rotWithShape="0">
                <a:prstClr val="black">
                  <a:alpha val="40000"/>
                </a:prstClr>
              </a:outerShdw>
            </a:effectLst>
            <a:extLst/>
          </p:spPr>
        </p:cxnSp>
        <p:sp>
          <p:nvSpPr>
            <p:cNvPr id="34" name="Rectangle 12"/>
            <p:cNvSpPr>
              <a:spLocks noChangeArrowheads="1"/>
            </p:cNvSpPr>
            <p:nvPr/>
          </p:nvSpPr>
          <p:spPr bwMode="auto">
            <a:xfrm>
              <a:off x="7410005" y="4376751"/>
              <a:ext cx="963148" cy="329039"/>
            </a:xfrm>
            <a:prstGeom prst="roundRect">
              <a:avLst/>
            </a:prstGeom>
            <a:solidFill>
              <a:srgbClr val="3366CC"/>
            </a:solidFill>
            <a:ln w="12700">
              <a:solidFill>
                <a:srgbClr val="F2F2F2"/>
              </a:solidFill>
              <a:miter lim="800000"/>
              <a:headEnd/>
              <a:tailEnd/>
            </a:ln>
            <a:effectLst>
              <a:outerShdw blurRad="50800" dist="38100" dir="2700000" algn="tl" rotWithShape="0">
                <a:prstClr val="black">
                  <a:alpha val="40000"/>
                </a:prstClr>
              </a:outerShdw>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Freeway Mainline Segment</a:t>
              </a:r>
            </a:p>
          </p:txBody>
        </p:sp>
      </p:grpSp>
      <p:grpSp>
        <p:nvGrpSpPr>
          <p:cNvPr id="56" name="Group 55"/>
          <p:cNvGrpSpPr/>
          <p:nvPr/>
        </p:nvGrpSpPr>
        <p:grpSpPr>
          <a:xfrm>
            <a:off x="5365434" y="3650746"/>
            <a:ext cx="1524078" cy="329039"/>
            <a:chOff x="5365434" y="3650746"/>
            <a:chExt cx="1524078" cy="329039"/>
          </a:xfrm>
          <a:effectLst>
            <a:outerShdw blurRad="50800" dist="38100" dir="8100000" algn="tr" rotWithShape="0">
              <a:prstClr val="black">
                <a:alpha val="40000"/>
              </a:prstClr>
            </a:outerShdw>
          </a:effectLst>
        </p:grpSpPr>
        <p:cxnSp>
          <p:nvCxnSpPr>
            <p:cNvPr id="38" name="Straight Arrow Connector 14"/>
            <p:cNvCxnSpPr>
              <a:cxnSpLocks noChangeShapeType="1"/>
              <a:stCxn id="39" idx="3"/>
            </p:cNvCxnSpPr>
            <p:nvPr/>
          </p:nvCxnSpPr>
          <p:spPr bwMode="auto">
            <a:xfrm>
              <a:off x="6328582" y="3815266"/>
              <a:ext cx="560930"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9" name="Rectangle 12"/>
            <p:cNvSpPr>
              <a:spLocks noChangeArrowheads="1"/>
            </p:cNvSpPr>
            <p:nvPr/>
          </p:nvSpPr>
          <p:spPr bwMode="auto">
            <a:xfrm>
              <a:off x="5365434" y="3650746"/>
              <a:ext cx="963148" cy="329039"/>
            </a:xfrm>
            <a:prstGeom prst="roundRect">
              <a:avLst/>
            </a:prstGeom>
            <a:solidFill>
              <a:srgbClr val="3366CC"/>
            </a:solidFill>
            <a:ln w="12700">
              <a:solidFill>
                <a:srgbClr val="F2F2F2"/>
              </a:solidFill>
              <a:miter lim="800000"/>
              <a:headEnd/>
              <a:tailEnd/>
            </a:ln>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Diverge Area Segment</a:t>
              </a:r>
            </a:p>
          </p:txBody>
        </p:sp>
      </p:grpSp>
      <p:grpSp>
        <p:nvGrpSpPr>
          <p:cNvPr id="57" name="Group 56"/>
          <p:cNvGrpSpPr/>
          <p:nvPr/>
        </p:nvGrpSpPr>
        <p:grpSpPr>
          <a:xfrm>
            <a:off x="7104874" y="3340078"/>
            <a:ext cx="1438954" cy="329039"/>
            <a:chOff x="7104874" y="3340078"/>
            <a:chExt cx="1438954" cy="329039"/>
          </a:xfrm>
          <a:solidFill>
            <a:srgbClr val="3366CC"/>
          </a:solidFill>
          <a:effectLst>
            <a:outerShdw blurRad="50800" dist="38100" dir="2700000" algn="tl" rotWithShape="0">
              <a:prstClr val="black">
                <a:alpha val="40000"/>
              </a:prstClr>
            </a:outerShdw>
          </a:effectLst>
        </p:grpSpPr>
        <p:cxnSp>
          <p:nvCxnSpPr>
            <p:cNvPr id="42" name="Straight Arrow Connector 14"/>
            <p:cNvCxnSpPr>
              <a:cxnSpLocks noChangeShapeType="1"/>
              <a:stCxn id="43" idx="1"/>
            </p:cNvCxnSpPr>
            <p:nvPr/>
          </p:nvCxnSpPr>
          <p:spPr bwMode="auto">
            <a:xfrm flipH="1" flipV="1">
              <a:off x="7104874" y="3497227"/>
              <a:ext cx="475806" cy="0"/>
            </a:xfrm>
            <a:prstGeom prst="straightConnector1">
              <a:avLst/>
            </a:prstGeom>
            <a:grpFill/>
            <a:ln w="38100" algn="ctr">
              <a:solidFill>
                <a:srgbClr val="3366CC"/>
              </a:solidFill>
              <a:round/>
              <a:headEnd type="oval" w="med" len="med"/>
              <a:tailEnd type="triangle" w="med" len="med"/>
            </a:ln>
            <a:extLst/>
          </p:spPr>
        </p:cxnSp>
        <p:sp>
          <p:nvSpPr>
            <p:cNvPr id="43" name="Rectangle 12"/>
            <p:cNvSpPr>
              <a:spLocks noChangeArrowheads="1"/>
            </p:cNvSpPr>
            <p:nvPr/>
          </p:nvSpPr>
          <p:spPr bwMode="auto">
            <a:xfrm>
              <a:off x="7580680" y="3340078"/>
              <a:ext cx="963148" cy="329039"/>
            </a:xfrm>
            <a:prstGeom prst="roundRect">
              <a:avLst/>
            </a:prstGeom>
            <a:solidFill>
              <a:srgbClr val="3366CC"/>
            </a:solidFill>
            <a:ln w="12700">
              <a:solidFill>
                <a:srgbClr val="F2F2F2"/>
              </a:solidFill>
              <a:miter lim="800000"/>
              <a:headEnd/>
              <a:tailEnd/>
            </a:ln>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Off-Ramp Area Segment</a:t>
              </a:r>
            </a:p>
          </p:txBody>
        </p:sp>
      </p:grpSp>
      <p:grpSp>
        <p:nvGrpSpPr>
          <p:cNvPr id="58" name="Group 57"/>
          <p:cNvGrpSpPr/>
          <p:nvPr/>
        </p:nvGrpSpPr>
        <p:grpSpPr>
          <a:xfrm>
            <a:off x="5563506" y="3062228"/>
            <a:ext cx="1524078" cy="329039"/>
            <a:chOff x="5563506" y="3062228"/>
            <a:chExt cx="1524078" cy="329039"/>
          </a:xfrm>
          <a:effectLst>
            <a:outerShdw blurRad="50800" dist="38100" dir="8100000" algn="tr" rotWithShape="0">
              <a:prstClr val="black">
                <a:alpha val="40000"/>
              </a:prstClr>
            </a:outerShdw>
          </a:effectLst>
        </p:grpSpPr>
        <p:cxnSp>
          <p:nvCxnSpPr>
            <p:cNvPr id="45" name="Straight Arrow Connector 14"/>
            <p:cNvCxnSpPr>
              <a:cxnSpLocks noChangeShapeType="1"/>
              <a:stCxn id="46" idx="3"/>
            </p:cNvCxnSpPr>
            <p:nvPr/>
          </p:nvCxnSpPr>
          <p:spPr bwMode="auto">
            <a:xfrm>
              <a:off x="6526654" y="3226748"/>
              <a:ext cx="560930"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6" name="Rectangle 12"/>
            <p:cNvSpPr>
              <a:spLocks noChangeArrowheads="1"/>
            </p:cNvSpPr>
            <p:nvPr/>
          </p:nvSpPr>
          <p:spPr bwMode="auto">
            <a:xfrm>
              <a:off x="5563506" y="3062228"/>
              <a:ext cx="963148" cy="329039"/>
            </a:xfrm>
            <a:prstGeom prst="roundRect">
              <a:avLst/>
            </a:prstGeom>
            <a:solidFill>
              <a:srgbClr val="3366CC"/>
            </a:solidFill>
            <a:ln w="12700">
              <a:solidFill>
                <a:srgbClr val="F2F2F2"/>
              </a:solidFill>
              <a:miter lim="800000"/>
              <a:headEnd/>
              <a:tailEnd/>
            </a:ln>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Ramp Terminal Intersection</a:t>
              </a:r>
            </a:p>
          </p:txBody>
        </p:sp>
      </p:grpSp>
      <p:grpSp>
        <p:nvGrpSpPr>
          <p:cNvPr id="59" name="Group 58"/>
          <p:cNvGrpSpPr/>
          <p:nvPr/>
        </p:nvGrpSpPr>
        <p:grpSpPr>
          <a:xfrm>
            <a:off x="7104874" y="2839150"/>
            <a:ext cx="1438954" cy="329039"/>
            <a:chOff x="7104874" y="2839150"/>
            <a:chExt cx="1438954" cy="329039"/>
          </a:xfrm>
          <a:effectLst>
            <a:outerShdw blurRad="50800" dist="38100" dir="2700000" algn="tl" rotWithShape="0">
              <a:prstClr val="black">
                <a:alpha val="40000"/>
              </a:prstClr>
            </a:outerShdw>
          </a:effectLst>
        </p:grpSpPr>
        <p:cxnSp>
          <p:nvCxnSpPr>
            <p:cNvPr id="47" name="Straight Arrow Connector 14"/>
            <p:cNvCxnSpPr>
              <a:cxnSpLocks noChangeShapeType="1"/>
              <a:stCxn id="48" idx="1"/>
            </p:cNvCxnSpPr>
            <p:nvPr/>
          </p:nvCxnSpPr>
          <p:spPr bwMode="auto">
            <a:xfrm flipH="1" flipV="1">
              <a:off x="7104874" y="2996299"/>
              <a:ext cx="475806"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8" name="Rectangle 12"/>
            <p:cNvSpPr>
              <a:spLocks noChangeArrowheads="1"/>
            </p:cNvSpPr>
            <p:nvPr/>
          </p:nvSpPr>
          <p:spPr bwMode="auto">
            <a:xfrm>
              <a:off x="7580680" y="2839150"/>
              <a:ext cx="963148" cy="329039"/>
            </a:xfrm>
            <a:prstGeom prst="roundRect">
              <a:avLst/>
            </a:prstGeom>
            <a:solidFill>
              <a:srgbClr val="3366CC"/>
            </a:solidFill>
            <a:ln w="12700">
              <a:solidFill>
                <a:srgbClr val="F2F2F2"/>
              </a:solidFill>
              <a:miter lim="800000"/>
              <a:headEnd/>
              <a:tailEnd/>
            </a:ln>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On-Ramp Area Segment</a:t>
              </a:r>
            </a:p>
          </p:txBody>
        </p:sp>
      </p:grpSp>
      <p:grpSp>
        <p:nvGrpSpPr>
          <p:cNvPr id="60" name="Group 59"/>
          <p:cNvGrpSpPr/>
          <p:nvPr/>
        </p:nvGrpSpPr>
        <p:grpSpPr>
          <a:xfrm>
            <a:off x="5358847" y="2476166"/>
            <a:ext cx="1524078" cy="329039"/>
            <a:chOff x="5358847" y="2476166"/>
            <a:chExt cx="1524078" cy="329039"/>
          </a:xfrm>
          <a:effectLst>
            <a:outerShdw blurRad="50800" dist="38100" dir="8100000" algn="tr" rotWithShape="0">
              <a:prstClr val="black">
                <a:alpha val="40000"/>
              </a:prstClr>
            </a:outerShdw>
          </a:effectLst>
        </p:grpSpPr>
        <p:cxnSp>
          <p:nvCxnSpPr>
            <p:cNvPr id="51" name="Straight Arrow Connector 14"/>
            <p:cNvCxnSpPr>
              <a:cxnSpLocks noChangeShapeType="1"/>
              <a:stCxn id="52" idx="3"/>
            </p:cNvCxnSpPr>
            <p:nvPr/>
          </p:nvCxnSpPr>
          <p:spPr bwMode="auto">
            <a:xfrm>
              <a:off x="6321995" y="2640686"/>
              <a:ext cx="560930"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2" name="Rectangle 12"/>
            <p:cNvSpPr>
              <a:spLocks noChangeArrowheads="1"/>
            </p:cNvSpPr>
            <p:nvPr/>
          </p:nvSpPr>
          <p:spPr bwMode="auto">
            <a:xfrm>
              <a:off x="5358847" y="2476166"/>
              <a:ext cx="963148" cy="329039"/>
            </a:xfrm>
            <a:prstGeom prst="roundRect">
              <a:avLst/>
            </a:prstGeom>
            <a:solidFill>
              <a:srgbClr val="3366CC"/>
            </a:solidFill>
            <a:ln w="12700">
              <a:solidFill>
                <a:srgbClr val="F2F2F2"/>
              </a:solidFill>
              <a:miter lim="800000"/>
              <a:headEnd/>
              <a:tailEnd/>
            </a:ln>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Merge Area Segment</a:t>
              </a:r>
            </a:p>
          </p:txBody>
        </p:sp>
      </p:grpSp>
      <p:grpSp>
        <p:nvGrpSpPr>
          <p:cNvPr id="61" name="Group 60"/>
          <p:cNvGrpSpPr/>
          <p:nvPr/>
        </p:nvGrpSpPr>
        <p:grpSpPr>
          <a:xfrm>
            <a:off x="6934199" y="2259647"/>
            <a:ext cx="1438954" cy="329039"/>
            <a:chOff x="6934199" y="2259647"/>
            <a:chExt cx="1438954" cy="329039"/>
          </a:xfrm>
          <a:effectLst>
            <a:outerShdw blurRad="50800" dist="38100" dir="2700000" algn="tl" rotWithShape="0">
              <a:prstClr val="black">
                <a:alpha val="40000"/>
              </a:prstClr>
            </a:outerShdw>
          </a:effectLst>
        </p:grpSpPr>
        <p:cxnSp>
          <p:nvCxnSpPr>
            <p:cNvPr id="53" name="Straight Arrow Connector 14"/>
            <p:cNvCxnSpPr>
              <a:cxnSpLocks noChangeShapeType="1"/>
              <a:stCxn id="54" idx="1"/>
            </p:cNvCxnSpPr>
            <p:nvPr/>
          </p:nvCxnSpPr>
          <p:spPr bwMode="auto">
            <a:xfrm flipH="1" flipV="1">
              <a:off x="6934199" y="2416796"/>
              <a:ext cx="475806"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4" name="Rectangle 12"/>
            <p:cNvSpPr>
              <a:spLocks noChangeArrowheads="1"/>
            </p:cNvSpPr>
            <p:nvPr/>
          </p:nvSpPr>
          <p:spPr bwMode="auto">
            <a:xfrm>
              <a:off x="7410005" y="2259647"/>
              <a:ext cx="963148" cy="329039"/>
            </a:xfrm>
            <a:prstGeom prst="roundRect">
              <a:avLst/>
            </a:prstGeom>
            <a:solidFill>
              <a:srgbClr val="3366CC"/>
            </a:solidFill>
            <a:ln w="12700">
              <a:solidFill>
                <a:srgbClr val="F2F2F2"/>
              </a:solidFill>
              <a:miter lim="800000"/>
              <a:headEnd/>
              <a:tailEnd/>
            </a:ln>
            <a:effectLst/>
            <a:extLst/>
          </p:spPr>
          <p:txBody>
            <a:bodyPr lIns="45720" tIns="0" rIns="45720" bIns="0" anchor="ctr" anchorCtr="0">
              <a:noAutofit/>
            </a:bodyPr>
            <a:lstStyle/>
            <a:p>
              <a:pPr algn="ctr">
                <a:lnSpc>
                  <a:spcPts val="1200"/>
                </a:lnSpc>
              </a:pPr>
              <a:r>
                <a:rPr lang="en-US" altLang="en-US" sz="900" b="1" dirty="0">
                  <a:solidFill>
                    <a:schemeClr val="bg1"/>
                  </a:solidFill>
                  <a:latin typeface="Arial Narrow" panose="020B0606020202030204" pitchFamily="34" charset="0"/>
                </a:rPr>
                <a:t>Freeway Mainline Segment</a:t>
              </a:r>
            </a:p>
          </p:txBody>
        </p:sp>
      </p:grpSp>
    </p:spTree>
    <p:extLst>
      <p:ext uri="{BB962C8B-B14F-4D97-AF65-F5344CB8AC3E}">
        <p14:creationId xmlns:p14="http://schemas.microsoft.com/office/powerpoint/2010/main" val="176267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500"/>
                                        <p:tgtEl>
                                          <p:spTgt spid="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par>
                                <p:cTn id="18" presetID="1"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1"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750"/>
                                        <p:tgtEl>
                                          <p:spTgt spid="13"/>
                                        </p:tgtEl>
                                      </p:cBhvr>
                                    </p:animEffect>
                                  </p:childTnLst>
                                </p:cTn>
                              </p:par>
                              <p:par>
                                <p:cTn id="34" presetID="1"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750"/>
                                        <p:tgtEl>
                                          <p:spTgt spid="17"/>
                                        </p:tgtEl>
                                      </p:cBhvr>
                                    </p:animEffect>
                                  </p:childTnLst>
                                </p:cTn>
                              </p:par>
                              <p:par>
                                <p:cTn id="52" presetID="1" presetClass="entr" presetSubtype="0" fill="hold" nodeType="with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par>
                                <p:cTn id="70" presetID="1" presetClass="entr" presetSubtype="0" fill="hold" nodeType="withEffect">
                                  <p:stCondLst>
                                    <p:cond delay="0"/>
                                  </p:stCondLst>
                                  <p:childTnLst>
                                    <p:set>
                                      <p:cBhvr>
                                        <p:cTn id="71" dur="1" fill="hold">
                                          <p:stCondLst>
                                            <p:cond delay="0"/>
                                          </p:stCondLst>
                                        </p:cTn>
                                        <p:tgtEl>
                                          <p:spTgt spid="61"/>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
                                            <p:txEl>
                                              <p:pRg st="7" end="7"/>
                                            </p:txEl>
                                          </p:spTgt>
                                        </p:tgtEl>
                                        <p:attrNameLst>
                                          <p:attrName>style.visibility</p:attrName>
                                        </p:attrNameLst>
                                      </p:cBhvr>
                                      <p:to>
                                        <p:strVal val="visible"/>
                                      </p:to>
                                    </p:set>
                                    <p:animEffect transition="in" filter="fade">
                                      <p:cBhvr>
                                        <p:cTn id="78" dur="500"/>
                                        <p:tgtEl>
                                          <p:spTgt spid="7">
                                            <p:txEl>
                                              <p:pRg st="7" end="7"/>
                                            </p:txEl>
                                          </p:spTgt>
                                        </p:tgtEl>
                                      </p:cBhvr>
                                    </p:animEffec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11" y="2457543"/>
            <a:ext cx="7078105" cy="345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3434098" y="4466530"/>
            <a:ext cx="3581056" cy="642223"/>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7144755" y="4000123"/>
            <a:ext cx="987877" cy="748462"/>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2309018" y="4000123"/>
            <a:ext cx="1001598" cy="748462"/>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253496" y="1263819"/>
            <a:ext cx="388349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Freeway segmentation process</a:t>
            </a:r>
          </a:p>
          <a:p>
            <a:pPr marL="685800" lvl="1" indent="-114300" defTabSz="457189">
              <a:buFont typeface="Arial" pitchFamily="34" charset="0"/>
              <a:buChar char="•"/>
            </a:pPr>
            <a:r>
              <a:rPr lang="en-US" sz="1600" dirty="0"/>
              <a:t>Merge area</a:t>
            </a:r>
          </a:p>
          <a:p>
            <a:pPr marL="685800" lvl="1" indent="-114300" defTabSz="457189">
              <a:buFont typeface="Arial" pitchFamily="34" charset="0"/>
              <a:buChar char="•"/>
            </a:pPr>
            <a:r>
              <a:rPr lang="en-US" sz="1600" dirty="0"/>
              <a:t>Freeway mainline</a:t>
            </a:r>
          </a:p>
          <a:p>
            <a:pPr marL="685800" lvl="1" indent="-114300" defTabSz="457189">
              <a:buFont typeface="Arial" pitchFamily="34" charset="0"/>
              <a:buChar char="•"/>
            </a:pPr>
            <a:r>
              <a:rPr lang="en-US" sz="1600" dirty="0"/>
              <a:t>Diverge area</a:t>
            </a: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sp>
        <p:nvSpPr>
          <p:cNvPr id="2" name="Slide Number Placeholder 1"/>
          <p:cNvSpPr>
            <a:spLocks noGrp="1"/>
          </p:cNvSpPr>
          <p:nvPr>
            <p:ph type="sldNum" sz="quarter" idx="4"/>
          </p:nvPr>
        </p:nvSpPr>
        <p:spPr>
          <a:xfrm>
            <a:off x="8662216" y="6366860"/>
            <a:ext cx="456092" cy="365125"/>
          </a:xfrm>
        </p:spPr>
        <p:txBody>
          <a:bodyPr/>
          <a:lstStyle/>
          <a:p>
            <a:fld id="{8970C57D-AA55-CC46-84BC-450512CA4844}" type="slidenum">
              <a:rPr lang="en-US" smtClean="0">
                <a:solidFill>
                  <a:srgbClr val="1C2A5A">
                    <a:tint val="75000"/>
                  </a:srgbClr>
                </a:solidFill>
              </a:rPr>
              <a:pPr/>
              <a:t>16</a:t>
            </a:fld>
            <a:endParaRPr lang="en-US" dirty="0">
              <a:solidFill>
                <a:srgbClr val="1C2A5A">
                  <a:tint val="75000"/>
                </a:srgbClr>
              </a:solidFill>
            </a:endParaRPr>
          </a:p>
        </p:txBody>
      </p:sp>
      <p:sp>
        <p:nvSpPr>
          <p:cNvPr id="4" name="Rectangle 3"/>
          <p:cNvSpPr/>
          <p:nvPr/>
        </p:nvSpPr>
        <p:spPr>
          <a:xfrm>
            <a:off x="1636711" y="5855932"/>
            <a:ext cx="3020379"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18, Figure 18-10</a:t>
            </a:r>
          </a:p>
        </p:txBody>
      </p:sp>
    </p:spTree>
    <p:extLst>
      <p:ext uri="{BB962C8B-B14F-4D97-AF65-F5344CB8AC3E}">
        <p14:creationId xmlns:p14="http://schemas.microsoft.com/office/powerpoint/2010/main" val="339446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noChangeArrowheads="1"/>
          </p:cNvPicPr>
          <p:nvPr/>
        </p:nvPicPr>
        <p:blipFill>
          <a:blip r:embed="rId2">
            <a:duotone>
              <a:srgbClr val="4F97AB">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610081" y="2454860"/>
            <a:ext cx="7078105" cy="345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rot="19273131">
            <a:off x="3073321" y="3793253"/>
            <a:ext cx="1897378" cy="530873"/>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rot="2398407">
            <a:off x="5348079" y="3802823"/>
            <a:ext cx="1942895" cy="530873"/>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reeform 5"/>
          <p:cNvSpPr/>
          <p:nvPr/>
        </p:nvSpPr>
        <p:spPr>
          <a:xfrm>
            <a:off x="3949600" y="3967759"/>
            <a:ext cx="971495" cy="971489"/>
          </a:xfrm>
          <a:custGeom>
            <a:avLst/>
            <a:gdLst>
              <a:gd name="connsiteX0" fmla="*/ 0 w 633413"/>
              <a:gd name="connsiteY0" fmla="*/ 509588 h 509588"/>
              <a:gd name="connsiteX1" fmla="*/ 633413 w 633413"/>
              <a:gd name="connsiteY1" fmla="*/ 509588 h 509588"/>
              <a:gd name="connsiteX2" fmla="*/ 633413 w 633413"/>
              <a:gd name="connsiteY2" fmla="*/ 0 h 509588"/>
              <a:gd name="connsiteX3" fmla="*/ 442913 w 633413"/>
              <a:gd name="connsiteY3" fmla="*/ 0 h 509588"/>
              <a:gd name="connsiteX4" fmla="*/ 0 w 633413"/>
              <a:gd name="connsiteY4" fmla="*/ 300038 h 509588"/>
              <a:gd name="connsiteX5" fmla="*/ 0 w 633413"/>
              <a:gd name="connsiteY5" fmla="*/ 509588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13" h="509588">
                <a:moveTo>
                  <a:pt x="0" y="509588"/>
                </a:moveTo>
                <a:lnTo>
                  <a:pt x="633413" y="509588"/>
                </a:lnTo>
                <a:lnTo>
                  <a:pt x="633413" y="0"/>
                </a:lnTo>
                <a:lnTo>
                  <a:pt x="442913" y="0"/>
                </a:lnTo>
                <a:lnTo>
                  <a:pt x="0" y="300038"/>
                </a:lnTo>
                <a:lnTo>
                  <a:pt x="0" y="509588"/>
                </a:lnTo>
                <a:close/>
              </a:path>
            </a:pathLst>
          </a:cu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p:nvPr/>
        </p:nvSpPr>
        <p:spPr>
          <a:xfrm flipH="1">
            <a:off x="5411108" y="3967759"/>
            <a:ext cx="967696" cy="971489"/>
          </a:xfrm>
          <a:custGeom>
            <a:avLst/>
            <a:gdLst>
              <a:gd name="connsiteX0" fmla="*/ 0 w 633413"/>
              <a:gd name="connsiteY0" fmla="*/ 509588 h 509588"/>
              <a:gd name="connsiteX1" fmla="*/ 633413 w 633413"/>
              <a:gd name="connsiteY1" fmla="*/ 509588 h 509588"/>
              <a:gd name="connsiteX2" fmla="*/ 633413 w 633413"/>
              <a:gd name="connsiteY2" fmla="*/ 0 h 509588"/>
              <a:gd name="connsiteX3" fmla="*/ 442913 w 633413"/>
              <a:gd name="connsiteY3" fmla="*/ 0 h 509588"/>
              <a:gd name="connsiteX4" fmla="*/ 0 w 633413"/>
              <a:gd name="connsiteY4" fmla="*/ 300038 h 509588"/>
              <a:gd name="connsiteX5" fmla="*/ 0 w 633413"/>
              <a:gd name="connsiteY5" fmla="*/ 509588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413" h="509588">
                <a:moveTo>
                  <a:pt x="0" y="509588"/>
                </a:moveTo>
                <a:lnTo>
                  <a:pt x="633413" y="509588"/>
                </a:lnTo>
                <a:lnTo>
                  <a:pt x="633413" y="0"/>
                </a:lnTo>
                <a:lnTo>
                  <a:pt x="442913" y="0"/>
                </a:lnTo>
                <a:lnTo>
                  <a:pt x="0" y="300038"/>
                </a:lnTo>
                <a:lnTo>
                  <a:pt x="0" y="509588"/>
                </a:lnTo>
                <a:close/>
              </a:path>
            </a:pathLst>
          </a:cu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997791" y="3546478"/>
            <a:ext cx="321397" cy="2273463"/>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4993351" y="3131902"/>
            <a:ext cx="320040" cy="3200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253496" y="1263819"/>
            <a:ext cx="388349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Ramp segmentation process</a:t>
            </a:r>
          </a:p>
          <a:p>
            <a:pPr marL="685800" lvl="1" indent="-114300" defTabSz="457189">
              <a:buFont typeface="Arial" pitchFamily="34" charset="0"/>
              <a:buChar char="•"/>
            </a:pPr>
            <a:r>
              <a:rPr lang="en-US" sz="1600" dirty="0"/>
              <a:t>Crossroad segment</a:t>
            </a:r>
          </a:p>
          <a:p>
            <a:pPr marL="685800" lvl="1" indent="-114300" defTabSz="457189">
              <a:buFont typeface="Arial" pitchFamily="34" charset="0"/>
              <a:buChar char="•"/>
            </a:pPr>
            <a:r>
              <a:rPr lang="en-US" sz="1600" dirty="0"/>
              <a:t>Study intersections</a:t>
            </a:r>
          </a:p>
          <a:p>
            <a:pPr marL="685800" lvl="1" indent="-114300" defTabSz="457189">
              <a:buFont typeface="Arial" pitchFamily="34" charset="0"/>
              <a:buChar char="•"/>
            </a:pPr>
            <a:r>
              <a:rPr lang="en-US" sz="1600" dirty="0"/>
              <a:t>Interchange ramps</a:t>
            </a: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17</a:t>
            </a:fld>
            <a:endParaRPr lang="en-US" dirty="0">
              <a:solidFill>
                <a:srgbClr val="1C2A5A">
                  <a:tint val="75000"/>
                </a:srgbClr>
              </a:solidFill>
            </a:endParaRPr>
          </a:p>
        </p:txBody>
      </p:sp>
      <p:sp>
        <p:nvSpPr>
          <p:cNvPr id="16" name="Rectangle 15"/>
          <p:cNvSpPr/>
          <p:nvPr/>
        </p:nvSpPr>
        <p:spPr>
          <a:xfrm>
            <a:off x="1610081" y="5855932"/>
            <a:ext cx="3071675"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19, Figure 19-10</a:t>
            </a:r>
          </a:p>
        </p:txBody>
      </p:sp>
    </p:spTree>
    <p:extLst>
      <p:ext uri="{BB962C8B-B14F-4D97-AF65-F5344CB8AC3E}">
        <p14:creationId xmlns:p14="http://schemas.microsoft.com/office/powerpoint/2010/main" val="103681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6" grpId="0" animBg="1"/>
      <p:bldP spid="30" grpId="0" animBg="1"/>
      <p:bldP spid="8"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Existing Conditions</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14581" y="1708782"/>
            <a:ext cx="8840078" cy="689602"/>
            <a:chOff x="114581" y="1708782"/>
            <a:chExt cx="8840078" cy="689602"/>
          </a:xfrm>
        </p:grpSpPr>
        <p:sp>
          <p:nvSpPr>
            <p:cNvPr id="58" name="TextBox 57"/>
            <p:cNvSpPr txBox="1"/>
            <p:nvPr/>
          </p:nvSpPr>
          <p:spPr>
            <a:xfrm>
              <a:off x="114581"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114581" y="2470782"/>
            <a:ext cx="8840078" cy="689602"/>
            <a:chOff x="114581" y="2470782"/>
            <a:chExt cx="8840078" cy="689602"/>
          </a:xfrm>
        </p:grpSpPr>
        <p:sp>
          <p:nvSpPr>
            <p:cNvPr id="53" name="TextBox 52"/>
            <p:cNvSpPr txBox="1"/>
            <p:nvPr/>
          </p:nvSpPr>
          <p:spPr>
            <a:xfrm>
              <a:off x="114581"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114581" y="3232782"/>
            <a:ext cx="8840078" cy="689602"/>
            <a:chOff x="114581" y="3232782"/>
            <a:chExt cx="8840078" cy="689602"/>
          </a:xfrm>
        </p:grpSpPr>
        <p:sp>
          <p:nvSpPr>
            <p:cNvPr id="59" name="TextBox 58"/>
            <p:cNvSpPr txBox="1"/>
            <p:nvPr/>
          </p:nvSpPr>
          <p:spPr>
            <a:xfrm>
              <a:off x="11458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17" name="Group 16"/>
          <p:cNvGrpSpPr/>
          <p:nvPr/>
        </p:nvGrpSpPr>
        <p:grpSpPr>
          <a:xfrm>
            <a:off x="-4986" y="3996683"/>
            <a:ext cx="8959645" cy="690260"/>
            <a:chOff x="-4986" y="3996683"/>
            <a:chExt cx="8959645" cy="690260"/>
          </a:xfrm>
        </p:grpSpPr>
        <p:sp>
          <p:nvSpPr>
            <p:cNvPr id="57" name="TextBox 56"/>
            <p:cNvSpPr txBox="1"/>
            <p:nvPr/>
          </p:nvSpPr>
          <p:spPr>
            <a:xfrm>
              <a:off x="-4986" y="3996683"/>
              <a:ext cx="905591" cy="685800"/>
            </a:xfrm>
            <a:prstGeom prst="rect">
              <a:avLst/>
            </a:prstGeom>
            <a:noFill/>
            <a:ln>
              <a:noFill/>
            </a:ln>
          </p:spPr>
          <p:txBody>
            <a:bodyPr wrap="square" rtlCol="0" anchor="ctr">
              <a:noAutofit/>
            </a:bodyPr>
            <a:lstStyle/>
            <a:p>
              <a:pPr algn="ctr">
                <a:lnSpc>
                  <a:spcPts val="1200"/>
                </a:lnSpc>
              </a:pPr>
              <a:r>
                <a:rPr lang="en-US" sz="1200" b="1" dirty="0">
                  <a:solidFill>
                    <a:srgbClr val="1C2A5A"/>
                  </a:solidFill>
                </a:rPr>
                <a:t>Existing Conditions</a:t>
              </a:r>
            </a:p>
          </p:txBody>
        </p:sp>
        <p:grpSp>
          <p:nvGrpSpPr>
            <p:cNvPr id="16" name="Group 15"/>
            <p:cNvGrpSpPr/>
            <p:nvPr/>
          </p:nvGrpSpPr>
          <p:grpSpPr>
            <a:xfrm>
              <a:off x="796067" y="3997341"/>
              <a:ext cx="8158592" cy="689602"/>
              <a:chOff x="796067" y="3997341"/>
              <a:chExt cx="8158592" cy="689602"/>
            </a:xfrm>
          </p:grpSpPr>
          <p:sp>
            <p:nvSpPr>
              <p:cNvPr id="92" name="Chevron 91"/>
              <p:cNvSpPr/>
              <p:nvPr/>
            </p:nvSpPr>
            <p:spPr bwMode="auto">
              <a:xfrm>
                <a:off x="79606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93" name="Chevron 92"/>
              <p:cNvSpPr/>
              <p:nvPr/>
            </p:nvSpPr>
            <p:spPr bwMode="auto">
              <a:xfrm>
                <a:off x="1789312"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94" name="Chevron 93"/>
              <p:cNvSpPr/>
              <p:nvPr/>
            </p:nvSpPr>
            <p:spPr bwMode="auto">
              <a:xfrm>
                <a:off x="278255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98" name="Chevron 97"/>
              <p:cNvSpPr/>
              <p:nvPr/>
            </p:nvSpPr>
            <p:spPr bwMode="auto">
              <a:xfrm>
                <a:off x="7748782" y="3997341"/>
                <a:ext cx="1205877"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5" name="Group 14"/>
            <p:cNvGrpSpPr/>
            <p:nvPr/>
          </p:nvGrpSpPr>
          <p:grpSpPr>
            <a:xfrm>
              <a:off x="3775802" y="3997341"/>
              <a:ext cx="3997004" cy="689602"/>
              <a:chOff x="3775802" y="3997341"/>
              <a:chExt cx="3997004" cy="689602"/>
            </a:xfrm>
          </p:grpSpPr>
          <p:sp>
            <p:nvSpPr>
              <p:cNvPr id="146" name="Chevron 145"/>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1" name="Chevron 130"/>
              <p:cNvSpPr/>
              <p:nvPr/>
            </p:nvSpPr>
            <p:spPr bwMode="auto">
              <a:xfrm>
                <a:off x="3775802" y="3997341"/>
                <a:ext cx="993245"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6" name="Chevron 135"/>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1" name="Chevron 140"/>
              <p:cNvSpPr/>
              <p:nvPr/>
            </p:nvSpPr>
            <p:spPr bwMode="auto">
              <a:xfrm>
                <a:off x="675553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2" name="Right Arrow 141"/>
              <p:cNvSpPr/>
              <p:nvPr/>
            </p:nvSpPr>
            <p:spPr>
              <a:xfrm>
                <a:off x="3917622" y="4237367"/>
                <a:ext cx="3855183"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18</a:t>
            </a:fld>
            <a:endParaRPr lang="en-US" dirty="0">
              <a:solidFill>
                <a:srgbClr val="1C2A5A">
                  <a:tint val="75000"/>
                </a:srgbClr>
              </a:solidFill>
            </a:endParaRPr>
          </a:p>
        </p:txBody>
      </p:sp>
    </p:spTree>
    <p:extLst>
      <p:ext uri="{BB962C8B-B14F-4D97-AF65-F5344CB8AC3E}">
        <p14:creationId xmlns:p14="http://schemas.microsoft.com/office/powerpoint/2010/main" val="309028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4"/>
                                        </p:tgtEl>
                                      </p:cBhvr>
                                    </p:animEffect>
                                    <p:set>
                                      <p:cBhvr>
                                        <p:cTn id="13"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61" t="11111" r="7387"/>
          <a:stretch/>
        </p:blipFill>
        <p:spPr>
          <a:xfrm>
            <a:off x="4913762" y="1457321"/>
            <a:ext cx="3988106" cy="2894547"/>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Calculation of crash rates</a:t>
                </a:r>
                <a:endParaRPr lang="en-US" sz="1600" dirty="0">
                  <a:solidFill>
                    <a:srgbClr val="243B76"/>
                  </a:solidFill>
                </a:endParaRPr>
              </a:p>
              <a:p>
                <a:pPr marL="685800" lvl="1" indent="-114300" defTabSz="457189">
                  <a:buFont typeface="Arial" pitchFamily="34" charset="0"/>
                  <a:buChar char="•"/>
                </a:pPr>
                <a:r>
                  <a:rPr lang="en-US" sz="1600" dirty="0"/>
                  <a:t>Provides a qualitative data point</a:t>
                </a:r>
              </a:p>
              <a:p>
                <a:pPr marL="685800" lvl="1" indent="-114300" defTabSz="457189">
                  <a:buFont typeface="Arial" pitchFamily="34" charset="0"/>
                  <a:buChar char="•"/>
                </a:pPr>
                <a:r>
                  <a:rPr lang="en-US" sz="1600" dirty="0"/>
                  <a:t>Compare across different locations</a:t>
                </a:r>
              </a:p>
              <a:p>
                <a:pPr marL="685800" lvl="1" indent="-114300" defTabSz="457189">
                  <a:buFont typeface="Arial" pitchFamily="34" charset="0"/>
                  <a:buChar char="•"/>
                </a:pPr>
                <a:endParaRPr lang="en-US" sz="1600" dirty="0"/>
              </a:p>
              <a:p>
                <a:r>
                  <a:rPr lang="en-US" sz="2000" dirty="0"/>
                  <a:t>Crash Frequency =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𝑇𝑜𝑡𝑎𝑙</m:t>
                        </m:r>
                        <m:r>
                          <a:rPr lang="en-US" sz="2000" b="0" i="1" smtClean="0">
                            <a:latin typeface="Cambria Math" panose="02040503050406030204" pitchFamily="18" charset="0"/>
                          </a:rPr>
                          <m:t> </m:t>
                        </m:r>
                        <m:r>
                          <a:rPr lang="en-US" sz="2000" b="0" i="1" smtClean="0">
                            <a:latin typeface="Cambria Math" panose="02040503050406030204" pitchFamily="18" charset="0"/>
                          </a:rPr>
                          <m:t>𝐶𝑟𝑎𝑠h𝑒𝑠</m:t>
                        </m:r>
                      </m:num>
                      <m:den>
                        <m:r>
                          <a:rPr lang="en-US" sz="2000" b="0" i="1" smtClean="0">
                            <a:latin typeface="Cambria Math" panose="02040503050406030204" pitchFamily="18" charset="0"/>
                          </a:rPr>
                          <m:t>𝑌𝑒𝑎𝑟𝑠</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𝐶𝑟𝑎𝑠h</m:t>
                        </m:r>
                        <m:r>
                          <a:rPr lang="en-US" sz="2000" b="0" i="1" smtClean="0">
                            <a:latin typeface="Cambria Math" panose="02040503050406030204" pitchFamily="18" charset="0"/>
                          </a:rPr>
                          <m:t> </m:t>
                        </m:r>
                        <m:r>
                          <a:rPr lang="en-US" sz="2000" b="0" i="1" smtClean="0">
                            <a:latin typeface="Cambria Math" panose="02040503050406030204" pitchFamily="18" charset="0"/>
                          </a:rPr>
                          <m:t>𝐷𝑎𝑡𝑎</m:t>
                        </m:r>
                      </m:den>
                    </m:f>
                  </m:oMath>
                </a14:m>
                <a:endParaRPr lang="en-US" sz="2000" dirty="0"/>
              </a:p>
              <a:p>
                <a:pPr marL="685800" lvl="1" indent="-114300" defTabSz="457189">
                  <a:buFont typeface="Arial" pitchFamily="34" charset="0"/>
                  <a:buChar char="•"/>
                </a:pPr>
                <a:r>
                  <a:rPr lang="en-US" sz="1600" dirty="0"/>
                  <a:t>Units: Crashes/Year</a:t>
                </a:r>
              </a:p>
              <a:p>
                <a:endParaRPr lang="en-US" sz="2000" dirty="0"/>
              </a:p>
              <a:p>
                <a:r>
                  <a:rPr lang="en-US" sz="2000" dirty="0"/>
                  <a:t>Crash Rate (Intersections)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𝑇𝑜𝑡𝑎𝑙</m:t>
                        </m:r>
                        <m:r>
                          <a:rPr lang="en-US" sz="2000" i="1">
                            <a:latin typeface="Cambria Math" panose="02040503050406030204" pitchFamily="18" charset="0"/>
                          </a:rPr>
                          <m:t> </m:t>
                        </m:r>
                        <m:r>
                          <a:rPr lang="en-US" sz="2000" i="1">
                            <a:latin typeface="Cambria Math" panose="02040503050406030204" pitchFamily="18" charset="0"/>
                          </a:rPr>
                          <m:t>𝐶𝑟𝑎𝑠h𝑒𝑠</m:t>
                        </m:r>
                        <m:r>
                          <a:rPr lang="en-US" sz="2000" b="0" i="1" smtClean="0">
                            <a:latin typeface="Cambria Math" panose="02040503050406030204" pitchFamily="18" charset="0"/>
                          </a:rPr>
                          <m:t> ∗ 1,000,000</m:t>
                        </m:r>
                      </m:num>
                      <m:den>
                        <m:r>
                          <a:rPr lang="en-US" sz="2000" b="0" i="1" smtClean="0">
                            <a:latin typeface="Cambria Math" panose="02040503050406030204" pitchFamily="18" charset="0"/>
                          </a:rPr>
                          <m:t>𝐴𝐴𝐷𝑇</m:t>
                        </m:r>
                        <m:r>
                          <a:rPr lang="en-US" sz="2000" b="0" i="1" smtClean="0">
                            <a:latin typeface="Cambria Math" panose="02040503050406030204" pitchFamily="18" charset="0"/>
                          </a:rPr>
                          <m:t> ∗ 365 ∗ </m:t>
                        </m:r>
                        <m:r>
                          <a:rPr lang="en-US" sz="2000" i="1">
                            <a:latin typeface="Cambria Math" panose="02040503050406030204" pitchFamily="18" charset="0"/>
                          </a:rPr>
                          <m:t>𝑌𝑒𝑎𝑟𝑠</m:t>
                        </m:r>
                      </m:den>
                    </m:f>
                  </m:oMath>
                </a14:m>
                <a:endParaRPr lang="en-US" sz="2000" dirty="0"/>
              </a:p>
              <a:p>
                <a:pPr marL="685800" lvl="1" indent="-114300" defTabSz="457189">
                  <a:buFont typeface="Arial" pitchFamily="34" charset="0"/>
                  <a:buChar char="•"/>
                </a:pPr>
                <a:r>
                  <a:rPr lang="en-US" sz="1600" dirty="0"/>
                  <a:t>Units: Crashes/Million Entering</a:t>
                </a:r>
              </a:p>
              <a:p>
                <a:pPr marL="114300" indent="-114300" defTabSz="457189">
                  <a:buFont typeface="Arial" pitchFamily="34" charset="0"/>
                  <a:buChar char="•"/>
                </a:pPr>
                <a:endParaRPr lang="en-US" sz="2000" dirty="0"/>
              </a:p>
              <a:p>
                <a:r>
                  <a:rPr lang="en-US" sz="2000" dirty="0"/>
                  <a:t>Crash Rate (Segments)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𝑇𝑜𝑡𝑎𝑙</m:t>
                        </m:r>
                        <m:r>
                          <a:rPr lang="en-US" sz="2000" i="1">
                            <a:latin typeface="Cambria Math" panose="02040503050406030204" pitchFamily="18" charset="0"/>
                          </a:rPr>
                          <m:t> </m:t>
                        </m:r>
                        <m:r>
                          <a:rPr lang="en-US" sz="2000" i="1">
                            <a:latin typeface="Cambria Math" panose="02040503050406030204" pitchFamily="18" charset="0"/>
                          </a:rPr>
                          <m:t>𝐶𝑟𝑎𝑠h𝑒𝑠</m:t>
                        </m:r>
                        <m:r>
                          <a:rPr lang="en-US" sz="2000" i="1">
                            <a:latin typeface="Cambria Math" panose="02040503050406030204" pitchFamily="18" charset="0"/>
                          </a:rPr>
                          <m:t> ∗ 1,000,000</m:t>
                        </m:r>
                      </m:num>
                      <m:den>
                        <m:r>
                          <a:rPr lang="en-US" sz="2000" i="1">
                            <a:latin typeface="Cambria Math" panose="02040503050406030204" pitchFamily="18" charset="0"/>
                          </a:rPr>
                          <m:t>𝐴𝐴𝐷𝑇</m:t>
                        </m:r>
                        <m:r>
                          <a:rPr lang="en-US" sz="2000" i="1">
                            <a:latin typeface="Cambria Math" panose="02040503050406030204" pitchFamily="18" charset="0"/>
                          </a:rPr>
                          <m:t> ∗ 365 ∗ </m:t>
                        </m:r>
                        <m:r>
                          <a:rPr lang="en-US" sz="2000" i="1">
                            <a:latin typeface="Cambria Math" panose="02040503050406030204" pitchFamily="18" charset="0"/>
                          </a:rPr>
                          <m:t>𝑌𝑒𝑎𝑟𝑠</m:t>
                        </m:r>
                        <m:r>
                          <a:rPr lang="en-US" sz="2000" b="0" i="1" smtClean="0">
                            <a:latin typeface="Cambria Math" panose="02040503050406030204" pitchFamily="18" charset="0"/>
                          </a:rPr>
                          <m:t> ∗</m:t>
                        </m:r>
                        <m:r>
                          <a:rPr lang="en-US" sz="2000" b="0" i="1" smtClean="0">
                            <a:latin typeface="Cambria Math" panose="02040503050406030204" pitchFamily="18" charset="0"/>
                          </a:rPr>
                          <m:t>𝑀𝑖𝑙𝑒𝑠</m:t>
                        </m:r>
                      </m:den>
                    </m:f>
                  </m:oMath>
                </a14:m>
                <a:endParaRPr lang="en-US" sz="2000" dirty="0"/>
              </a:p>
              <a:p>
                <a:pPr marL="685800" lvl="1" indent="-114300" defTabSz="457189">
                  <a:buFont typeface="Arial" pitchFamily="34" charset="0"/>
                  <a:buChar char="•"/>
                </a:pPr>
                <a:r>
                  <a:rPr lang="en-US" sz="1600" dirty="0"/>
                  <a:t>Units: Crashes/Million Vehicle Miles Traveled</a:t>
                </a: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53497" y="1263819"/>
                <a:ext cx="8576178" cy="4650658"/>
              </a:xfrm>
              <a:prstGeom prst="rect">
                <a:avLst/>
              </a:prstGeom>
              <a:blipFill rotWithShape="0">
                <a:blip r:embed="rId3"/>
                <a:stretch>
                  <a:fillRect l="-640" t="-655"/>
                </a:stretch>
              </a:blipFill>
            </p:spPr>
            <p:txBody>
              <a:bodyPr/>
              <a:lstStyle/>
              <a:p>
                <a:r>
                  <a:rPr lang="en-US">
                    <a:noFill/>
                  </a:rPr>
                  <a:t> </a:t>
                </a:r>
              </a:p>
            </p:txBody>
          </p:sp>
        </mc:Fallback>
      </mc:AlternateContent>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p:grpSp>
        <p:nvGrpSpPr>
          <p:cNvPr id="22" name="Group 21"/>
          <p:cNvGrpSpPr/>
          <p:nvPr/>
        </p:nvGrpSpPr>
        <p:grpSpPr>
          <a:xfrm>
            <a:off x="241819" y="6241094"/>
            <a:ext cx="6484562" cy="497076"/>
            <a:chOff x="-50065" y="3996683"/>
            <a:chExt cx="9004724" cy="690260"/>
          </a:xfrm>
        </p:grpSpPr>
        <p:sp>
          <p:nvSpPr>
            <p:cNvPr id="23" name="TextBox 22"/>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Existing Conditions</a:t>
              </a:r>
            </a:p>
          </p:txBody>
        </p:sp>
        <p:grpSp>
          <p:nvGrpSpPr>
            <p:cNvPr id="24" name="Group 23"/>
            <p:cNvGrpSpPr/>
            <p:nvPr/>
          </p:nvGrpSpPr>
          <p:grpSpPr>
            <a:xfrm>
              <a:off x="796067" y="3997341"/>
              <a:ext cx="8158592" cy="689602"/>
              <a:chOff x="796067" y="3997341"/>
              <a:chExt cx="8158592" cy="689602"/>
            </a:xfrm>
          </p:grpSpPr>
          <p:sp>
            <p:nvSpPr>
              <p:cNvPr id="33" name="Chevron 32"/>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5" name="Chevron 24"/>
              <p:cNvSpPr/>
              <p:nvPr/>
            </p:nvSpPr>
            <p:spPr bwMode="auto">
              <a:xfrm>
                <a:off x="79606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6" name="Chevron 25"/>
              <p:cNvSpPr/>
              <p:nvPr/>
            </p:nvSpPr>
            <p:spPr bwMode="auto">
              <a:xfrm>
                <a:off x="1789312" y="3997341"/>
                <a:ext cx="1017269"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7" name="Chevron 26"/>
              <p:cNvSpPr/>
              <p:nvPr/>
            </p:nvSpPr>
            <p:spPr bwMode="auto">
              <a:xfrm>
                <a:off x="2782557" y="3997341"/>
                <a:ext cx="1017269"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8" name="Chevron 27"/>
              <p:cNvSpPr/>
              <p:nvPr/>
            </p:nvSpPr>
            <p:spPr bwMode="auto">
              <a:xfrm>
                <a:off x="7748782" y="3997341"/>
                <a:ext cx="1205877"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45" name="Chevron 44"/>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41" name="Chevron 40"/>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31" name="Group 30"/>
              <p:cNvGrpSpPr/>
              <p:nvPr/>
            </p:nvGrpSpPr>
            <p:grpSpPr>
              <a:xfrm>
                <a:off x="3923470" y="3997341"/>
                <a:ext cx="3849336" cy="689602"/>
                <a:chOff x="1941966" y="2108933"/>
                <a:chExt cx="3849336" cy="689602"/>
              </a:xfrm>
            </p:grpSpPr>
            <p:sp>
              <p:nvSpPr>
                <p:cNvPr id="37" name="Chevron 3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8" name="Right Arrow 37"/>
                <p:cNvSpPr/>
                <p:nvPr/>
              </p:nvSpPr>
              <p:spPr>
                <a:xfrm>
                  <a:off x="1941966" y="2333312"/>
                  <a:ext cx="3849335"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19</a:t>
            </a:fld>
            <a:endParaRPr lang="en-US" dirty="0">
              <a:solidFill>
                <a:srgbClr val="1C2A5A">
                  <a:tint val="75000"/>
                </a:srgbClr>
              </a:solidFill>
            </a:endParaRPr>
          </a:p>
        </p:txBody>
      </p:sp>
    </p:spTree>
    <p:extLst>
      <p:ext uri="{BB962C8B-B14F-4D97-AF65-F5344CB8AC3E}">
        <p14:creationId xmlns:p14="http://schemas.microsoft.com/office/powerpoint/2010/main" val="293370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750"/>
                                        <p:tgtEl>
                                          <p:spTgt spid="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75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fade">
                                      <p:cBhvr>
                                        <p:cTn id="30" dur="750"/>
                                        <p:tgtEl>
                                          <p:spTgt spid="7">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750"/>
                                        <p:tgtEl>
                                          <p:spTgt spid="7">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fade">
                                      <p:cBhvr>
                                        <p:cTn id="38" dur="750"/>
                                        <p:tgtEl>
                                          <p:spTgt spid="7">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animEffect transition="in" filter="fade">
                                      <p:cBhvr>
                                        <p:cTn id="41" dur="75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66541" y="1254761"/>
            <a:ext cx="8808127" cy="4774565"/>
          </a:xfrm>
          <a:prstGeom prst="rect">
            <a:avLst/>
          </a:prstGeom>
        </p:spPr>
        <p:txBody>
          <a:bodyPr numCol="2">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r>
              <a:rPr lang="en-US" sz="2000" dirty="0">
                <a:solidFill>
                  <a:srgbClr val="243B76"/>
                </a:solidFill>
              </a:rPr>
              <a:t>Background</a:t>
            </a:r>
          </a:p>
          <a:p>
            <a:pPr marL="685800" lvl="1" indent="-114300" defTabSz="457189">
              <a:buFont typeface="Arial" pitchFamily="34" charset="0"/>
              <a:buChar char="•"/>
            </a:pPr>
            <a:r>
              <a:rPr lang="en-US" sz="1600" dirty="0">
                <a:solidFill>
                  <a:srgbClr val="243B76"/>
                </a:solidFill>
              </a:rPr>
              <a:t>FHWA Policy</a:t>
            </a:r>
          </a:p>
          <a:p>
            <a:pPr marL="685800" lvl="1" indent="-114300" defTabSz="457189">
              <a:buFont typeface="Arial" pitchFamily="34" charset="0"/>
              <a:buChar char="•"/>
            </a:pPr>
            <a:r>
              <a:rPr lang="en-US" sz="1600" dirty="0">
                <a:solidFill>
                  <a:srgbClr val="243B76"/>
                </a:solidFill>
              </a:rPr>
              <a:t>Interchange Access Request User’s Guide</a:t>
            </a:r>
          </a:p>
          <a:p>
            <a:pPr defTabSz="457189"/>
            <a:endParaRPr lang="en-US" sz="1600" dirty="0">
              <a:solidFill>
                <a:srgbClr val="243B76"/>
              </a:solidFill>
            </a:endParaRPr>
          </a:p>
          <a:p>
            <a:pPr defTabSz="457189"/>
            <a:r>
              <a:rPr lang="en-US" sz="2000" dirty="0">
                <a:solidFill>
                  <a:srgbClr val="243B76"/>
                </a:solidFill>
              </a:rPr>
              <a:t>Safety Analysis Methodology</a:t>
            </a:r>
          </a:p>
          <a:p>
            <a:pPr marL="685800" lvl="1" indent="-114300" defTabSz="457189">
              <a:buFont typeface="Arial" pitchFamily="34" charset="0"/>
              <a:buChar char="•"/>
            </a:pPr>
            <a:r>
              <a:rPr lang="en-US" sz="1600" dirty="0">
                <a:solidFill>
                  <a:srgbClr val="243B76"/>
                </a:solidFill>
              </a:rPr>
              <a:t>Overview</a:t>
            </a:r>
          </a:p>
          <a:p>
            <a:pPr marL="685800" lvl="1" indent="-114300" defTabSz="457189">
              <a:buFont typeface="Arial" pitchFamily="34" charset="0"/>
              <a:buChar char="•"/>
            </a:pPr>
            <a:r>
              <a:rPr lang="en-US" sz="1600" dirty="0">
                <a:solidFill>
                  <a:srgbClr val="243B76"/>
                </a:solidFill>
              </a:rPr>
              <a:t>Methodology Letter of Understanding Requirements</a:t>
            </a:r>
          </a:p>
          <a:p>
            <a:pPr marL="685800" lvl="1" indent="-114300" defTabSz="457189">
              <a:buFont typeface="Arial" pitchFamily="34" charset="0"/>
              <a:buChar char="•"/>
            </a:pPr>
            <a:r>
              <a:rPr lang="en-US" sz="1600" dirty="0">
                <a:solidFill>
                  <a:srgbClr val="243B76"/>
                </a:solidFill>
              </a:rPr>
              <a:t>Existing Conditions</a:t>
            </a:r>
          </a:p>
          <a:p>
            <a:pPr marL="685800" lvl="1" indent="-114300" defTabSz="457189">
              <a:buFont typeface="Arial" pitchFamily="34" charset="0"/>
              <a:buChar char="•"/>
            </a:pPr>
            <a:r>
              <a:rPr lang="en-US" sz="1600" dirty="0">
                <a:solidFill>
                  <a:srgbClr val="243B76"/>
                </a:solidFill>
              </a:rPr>
              <a:t>Interchange Operational Analysis Report</a:t>
            </a:r>
          </a:p>
          <a:p>
            <a:pPr marL="685800" lvl="1" indent="-114300" defTabSz="457189">
              <a:buFont typeface="Arial" pitchFamily="34" charset="0"/>
              <a:buChar char="•"/>
            </a:pPr>
            <a:r>
              <a:rPr lang="en-US" sz="1600" dirty="0">
                <a:solidFill>
                  <a:srgbClr val="243B76"/>
                </a:solidFill>
              </a:rPr>
              <a:t>Interchange Modification Report</a:t>
            </a:r>
          </a:p>
          <a:p>
            <a:pPr marL="685800" lvl="1" indent="-114300" defTabSz="457189">
              <a:buFont typeface="Arial" pitchFamily="34" charset="0"/>
              <a:buChar char="•"/>
            </a:pPr>
            <a:r>
              <a:rPr lang="en-US" sz="1600" dirty="0">
                <a:solidFill>
                  <a:srgbClr val="243B76"/>
                </a:solidFill>
              </a:rPr>
              <a:t>Interchange Justification Report</a:t>
            </a:r>
          </a:p>
          <a:p>
            <a:pPr defTabSz="457189"/>
            <a:endParaRPr lang="en-US" sz="2000" dirty="0">
              <a:solidFill>
                <a:srgbClr val="243B76"/>
              </a:solidFill>
            </a:endParaRPr>
          </a:p>
          <a:p>
            <a:pPr defTabSz="457189"/>
            <a:endParaRPr lang="en-US" sz="2000" dirty="0">
              <a:solidFill>
                <a:srgbClr val="243B76"/>
              </a:solidFill>
            </a:endParaRPr>
          </a:p>
          <a:p>
            <a:pPr defTabSz="457189"/>
            <a:endParaRPr lang="en-US" sz="2000" dirty="0">
              <a:solidFill>
                <a:srgbClr val="243B76"/>
              </a:solidFill>
            </a:endParaRPr>
          </a:p>
          <a:p>
            <a:pPr defTabSz="457189"/>
            <a:r>
              <a:rPr lang="en-US" sz="2000" dirty="0">
                <a:solidFill>
                  <a:srgbClr val="243B76"/>
                </a:solidFill>
              </a:rPr>
              <a:t>Project Examples</a:t>
            </a:r>
          </a:p>
          <a:p>
            <a:pPr marL="685800" lvl="1" indent="-114300" defTabSz="457189">
              <a:buFont typeface="Arial" pitchFamily="34" charset="0"/>
              <a:buChar char="•"/>
            </a:pPr>
            <a:r>
              <a:rPr lang="en-US" sz="1600" dirty="0">
                <a:solidFill>
                  <a:srgbClr val="243B76"/>
                </a:solidFill>
              </a:rPr>
              <a:t>I-4 at Saxon Boulevard IOAR</a:t>
            </a:r>
          </a:p>
          <a:p>
            <a:pPr marL="685800" lvl="1" indent="-114300" defTabSz="457189">
              <a:buFont typeface="Arial" pitchFamily="34" charset="0"/>
              <a:buChar char="•"/>
            </a:pPr>
            <a:r>
              <a:rPr lang="en-US" sz="1600" dirty="0">
                <a:solidFill>
                  <a:srgbClr val="243B76"/>
                </a:solidFill>
              </a:rPr>
              <a:t>I-75 at Martin Luther King Boulevard IMR</a:t>
            </a:r>
          </a:p>
          <a:p>
            <a:pPr marL="685800" lvl="1" indent="-114300" defTabSz="457189">
              <a:buFont typeface="Arial" pitchFamily="34" charset="0"/>
              <a:buChar char="•"/>
            </a:pPr>
            <a:r>
              <a:rPr lang="en-US" sz="1600" dirty="0">
                <a:solidFill>
                  <a:srgbClr val="243B76"/>
                </a:solidFill>
              </a:rPr>
              <a:t>I-75 at CR 514 IJR</a:t>
            </a:r>
          </a:p>
          <a:p>
            <a:pPr defTabSz="457189"/>
            <a:endParaRPr lang="en-US" sz="1800" dirty="0">
              <a:solidFill>
                <a:srgbClr val="243B76"/>
              </a:solidFill>
            </a:endParaRPr>
          </a:p>
          <a:p>
            <a:pPr marL="114300" indent="-114300" defTabSz="457189">
              <a:buFont typeface="Arial" pitchFamily="34" charset="0"/>
              <a:buChar char="•"/>
            </a:pPr>
            <a:endParaRPr lang="en-US" sz="20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lvl="2" defTabSz="457189"/>
            <a:endParaRPr lang="en-US" sz="900" dirty="0">
              <a:solidFill>
                <a:srgbClr val="1C2A5A"/>
              </a:solidFill>
            </a:endParaRPr>
          </a:p>
          <a:p>
            <a:pPr lvl="1" algn="just"/>
            <a:endParaRPr lang="en-US" sz="1400" dirty="0">
              <a:solidFill>
                <a:srgbClr val="1C2A5A"/>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Discussion Topics</a:t>
            </a:r>
          </a:p>
        </p:txBody>
      </p:sp>
      <p:cxnSp>
        <p:nvCxnSpPr>
          <p:cNvPr id="10" name="Straight Connector 9"/>
          <p:cNvCxnSpPr/>
          <p:nvPr/>
        </p:nvCxnSpPr>
        <p:spPr>
          <a:xfrm>
            <a:off x="0" y="1132911"/>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pic>
        <p:nvPicPr>
          <p:cNvPr id="6" name="Picture 5"/>
          <p:cNvPicPr>
            <a:picLocks noChangeAspect="1"/>
          </p:cNvPicPr>
          <p:nvPr/>
        </p:nvPicPr>
        <p:blipFill>
          <a:blip r:embed="rId3"/>
          <a:stretch>
            <a:fillRect/>
          </a:stretch>
        </p:blipFill>
        <p:spPr>
          <a:xfrm>
            <a:off x="4572000" y="2668183"/>
            <a:ext cx="4290904" cy="3361143"/>
          </a:xfrm>
          <a:prstGeom prst="rect">
            <a:avLst/>
          </a:prstGeom>
          <a:ln>
            <a:noFill/>
          </a:ln>
          <a:effectLst>
            <a:outerShdw blurRad="50800" dist="38100" dir="8100000" algn="tr" rotWithShape="0">
              <a:prstClr val="black">
                <a:alpha val="40000"/>
              </a:prstClr>
            </a:outerShdw>
          </a:effectLst>
        </p:spPr>
      </p:pic>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a:t>
            </a:fld>
            <a:endParaRPr lang="en-US" dirty="0">
              <a:solidFill>
                <a:srgbClr val="1C2A5A">
                  <a:tint val="75000"/>
                </a:srgbClr>
              </a:solidFill>
            </a:endParaRPr>
          </a:p>
        </p:txBody>
      </p:sp>
    </p:spTree>
    <p:extLst>
      <p:ext uri="{BB962C8B-B14F-4D97-AF65-F5344CB8AC3E}">
        <p14:creationId xmlns:p14="http://schemas.microsoft.com/office/powerpoint/2010/main" val="302527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7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75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75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75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75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75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75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750"/>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fade">
                                      <p:cBhvr>
                                        <p:cTn id="52" dur="750"/>
                                        <p:tgtEl>
                                          <p:spTgt spid="7">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4" end="14"/>
                                            </p:txEl>
                                          </p:spTgt>
                                        </p:tgtEl>
                                        <p:attrNameLst>
                                          <p:attrName>style.visibility</p:attrName>
                                        </p:attrNameLst>
                                      </p:cBhvr>
                                      <p:to>
                                        <p:strVal val="visible"/>
                                      </p:to>
                                    </p:set>
                                    <p:animEffect transition="in" filter="fade">
                                      <p:cBhvr>
                                        <p:cTn id="57" dur="750"/>
                                        <p:tgtEl>
                                          <p:spTgt spid="7">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5" end="15"/>
                                            </p:txEl>
                                          </p:spTgt>
                                        </p:tgtEl>
                                        <p:attrNameLst>
                                          <p:attrName>style.visibility</p:attrName>
                                        </p:attrNameLst>
                                      </p:cBhvr>
                                      <p:to>
                                        <p:strVal val="visible"/>
                                      </p:to>
                                    </p:set>
                                    <p:animEffect transition="in" filter="fade">
                                      <p:cBhvr>
                                        <p:cTn id="62" dur="750"/>
                                        <p:tgtEl>
                                          <p:spTgt spid="7">
                                            <p:txEl>
                                              <p:pRg st="15" end="1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16" end="16"/>
                                            </p:txEl>
                                          </p:spTgt>
                                        </p:tgtEl>
                                        <p:attrNameLst>
                                          <p:attrName>style.visibility</p:attrName>
                                        </p:attrNameLst>
                                      </p:cBhvr>
                                      <p:to>
                                        <p:strVal val="visible"/>
                                      </p:to>
                                    </p:set>
                                    <p:animEffect transition="in" filter="fade">
                                      <p:cBhvr>
                                        <p:cTn id="67" dur="750"/>
                                        <p:tgtEl>
                                          <p:spTgt spid="7">
                                            <p:txEl>
                                              <p:pRg st="16" end="1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17" end="17"/>
                                            </p:txEl>
                                          </p:spTgt>
                                        </p:tgtEl>
                                        <p:attrNameLst>
                                          <p:attrName>style.visibility</p:attrName>
                                        </p:attrNameLst>
                                      </p:cBhvr>
                                      <p:to>
                                        <p:strVal val="visible"/>
                                      </p:to>
                                    </p:set>
                                    <p:animEffect transition="in" filter="fade">
                                      <p:cBhvr>
                                        <p:cTn id="72" dur="750"/>
                                        <p:tgtEl>
                                          <p:spTgt spid="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53376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Crash diagrams</a:t>
            </a:r>
            <a:endParaRPr lang="en-US" sz="1600" dirty="0">
              <a:solidFill>
                <a:srgbClr val="243B76"/>
              </a:solidFill>
            </a:endParaRPr>
          </a:p>
          <a:p>
            <a:pPr marL="685800" lvl="1" indent="-114300" defTabSz="457189">
              <a:buFont typeface="Arial" pitchFamily="34" charset="0"/>
              <a:buChar char="•"/>
            </a:pPr>
            <a:r>
              <a:rPr lang="en-US" sz="1600" dirty="0"/>
              <a:t>Show crashes graphically</a:t>
            </a:r>
          </a:p>
          <a:p>
            <a:pPr marL="685800" lvl="1" indent="-114300" defTabSz="457189">
              <a:buFont typeface="Arial" pitchFamily="34" charset="0"/>
              <a:buChar char="•"/>
            </a:pPr>
            <a:r>
              <a:rPr lang="en-US" sz="1600" dirty="0"/>
              <a:t>Can be performed by GIS or by hand</a:t>
            </a:r>
          </a:p>
          <a:p>
            <a:pPr marL="685800" lvl="1" indent="-114300" defTabSz="457189">
              <a:buFont typeface="Arial" pitchFamily="34" charset="0"/>
              <a:buChar char="•"/>
            </a:pPr>
            <a:endParaRPr lang="en-US" sz="1600" dirty="0"/>
          </a:p>
          <a:p>
            <a:r>
              <a:rPr lang="en-US" sz="2000" dirty="0"/>
              <a:t>Types of crash diagrams include</a:t>
            </a:r>
          </a:p>
          <a:p>
            <a:pPr marL="685800" lvl="1" indent="-114300" defTabSz="457189">
              <a:buFont typeface="Arial" pitchFamily="34" charset="0"/>
              <a:buChar char="•"/>
            </a:pPr>
            <a:r>
              <a:rPr lang="en-US" sz="1600" dirty="0"/>
              <a:t>Heat maps</a:t>
            </a:r>
          </a:p>
          <a:p>
            <a:pPr marL="685800" lvl="1" indent="-114300" defTabSz="457189">
              <a:buFont typeface="Arial" pitchFamily="34" charset="0"/>
              <a:buChar char="•"/>
            </a:pPr>
            <a:r>
              <a:rPr lang="en-US" sz="1600" dirty="0"/>
              <a:t>Bar charts</a:t>
            </a:r>
          </a:p>
          <a:p>
            <a:pPr marL="685800" lvl="1" indent="-114300" defTabSz="457189">
              <a:buFont typeface="Arial" pitchFamily="34" charset="0"/>
              <a:buChar char="•"/>
            </a:pPr>
            <a:r>
              <a:rPr lang="en-US" sz="1600" dirty="0"/>
              <a:t>Pie charts</a:t>
            </a:r>
          </a:p>
          <a:p>
            <a:pPr marL="685800" lvl="1" indent="-114300" defTabSz="457189">
              <a:buFont typeface="Arial" pitchFamily="34" charset="0"/>
              <a:buChar char="•"/>
            </a:pPr>
            <a:r>
              <a:rPr lang="en-US" sz="1600" dirty="0"/>
              <a:t>Other maps graphically showing the high crash locations along a system or at an interchange</a:t>
            </a:r>
          </a:p>
          <a:p>
            <a:pPr marL="114300" indent="-114300" defTabSz="457189">
              <a:buFont typeface="Arial" pitchFamily="34" charset="0"/>
              <a:buChar char="•"/>
            </a:pPr>
            <a:endParaRPr lang="en-US" sz="2000" dirty="0"/>
          </a:p>
          <a:p>
            <a:r>
              <a:rPr lang="en-US" sz="2000" dirty="0"/>
              <a:t>Provide a description of the existing crash trends observed using the historical crash data</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 &amp; </a:t>
            </a:r>
          </a:p>
          <a:p>
            <a:r>
              <a:rPr lang="en-US" sz="4800" dirty="0"/>
              <a:t>Description of Existing Crash Trends</a:t>
            </a:r>
          </a:p>
        </p:txBody>
      </p:sp>
      <p:pic>
        <p:nvPicPr>
          <p:cNvPr id="20" name="Content Placeholder 4"/>
          <p:cNvPicPr>
            <a:picLocks noChangeAspect="1"/>
          </p:cNvPicPr>
          <p:nvPr/>
        </p:nvPicPr>
        <p:blipFill rotWithShape="1">
          <a:blip r:embed="rId2"/>
          <a:srcRect l="2395" r="7596" b="17199"/>
          <a:stretch/>
        </p:blipFill>
        <p:spPr>
          <a:xfrm>
            <a:off x="4520242" y="1278928"/>
            <a:ext cx="2846716" cy="1963057"/>
          </a:xfrm>
          <a:prstGeom prst="rect">
            <a:avLst/>
          </a:prstGeom>
          <a:ln>
            <a:solidFill>
              <a:schemeClr val="tx1"/>
            </a:solidFill>
          </a:ln>
          <a:effectLst>
            <a:outerShdw blurRad="50800" dist="38100" dir="8100000" algn="tr" rotWithShape="0">
              <a:prstClr val="black">
                <a:alpha val="40000"/>
              </a:prstClr>
            </a:outerShdw>
          </a:effectLst>
        </p:spPr>
      </p:pic>
      <p:pic>
        <p:nvPicPr>
          <p:cNvPr id="2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767" y="2998596"/>
            <a:ext cx="2209532" cy="1707366"/>
          </a:xfrm>
          <a:prstGeom prst="rect">
            <a:avLst/>
          </a:prstGeom>
          <a:ln>
            <a:solidFill>
              <a:schemeClr val="tx1"/>
            </a:solidFill>
          </a:ln>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329BC022-0685-4EF7-9639-8CA9A1ED6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381" y="4350085"/>
            <a:ext cx="2638657" cy="1707366"/>
          </a:xfrm>
          <a:prstGeom prst="rect">
            <a:avLst/>
          </a:prstGeom>
          <a:ln>
            <a:solidFill>
              <a:schemeClr val="tx1"/>
            </a:solidFill>
          </a:ln>
          <a:effectLst>
            <a:outerShdw blurRad="50800" dist="38100" dir="8100000" algn="tr" rotWithShape="0">
              <a:prstClr val="black">
                <a:alpha val="40000"/>
              </a:prstClr>
            </a:outerShdw>
          </a:effectLst>
        </p:spPr>
      </p:pic>
      <p:grpSp>
        <p:nvGrpSpPr>
          <p:cNvPr id="55" name="Group 54"/>
          <p:cNvGrpSpPr/>
          <p:nvPr/>
        </p:nvGrpSpPr>
        <p:grpSpPr>
          <a:xfrm>
            <a:off x="241819" y="6241094"/>
            <a:ext cx="6484562" cy="497076"/>
            <a:chOff x="-50065" y="3996683"/>
            <a:chExt cx="9004724" cy="690260"/>
          </a:xfrm>
        </p:grpSpPr>
        <p:sp>
          <p:nvSpPr>
            <p:cNvPr id="56" name="TextBox 55"/>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Existing Conditions</a:t>
              </a:r>
            </a:p>
          </p:txBody>
        </p:sp>
        <p:grpSp>
          <p:nvGrpSpPr>
            <p:cNvPr id="57" name="Group 56"/>
            <p:cNvGrpSpPr/>
            <p:nvPr/>
          </p:nvGrpSpPr>
          <p:grpSpPr>
            <a:xfrm>
              <a:off x="796067" y="3997341"/>
              <a:ext cx="8158592" cy="689602"/>
              <a:chOff x="796067" y="3997341"/>
              <a:chExt cx="8158592" cy="689602"/>
            </a:xfrm>
          </p:grpSpPr>
          <p:sp>
            <p:nvSpPr>
              <p:cNvPr id="58" name="Chevron 57"/>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59" name="Chevron 58"/>
              <p:cNvSpPr/>
              <p:nvPr/>
            </p:nvSpPr>
            <p:spPr bwMode="auto">
              <a:xfrm>
                <a:off x="796067" y="3997341"/>
                <a:ext cx="1017269"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60" name="Chevron 59"/>
              <p:cNvSpPr/>
              <p:nvPr/>
            </p:nvSpPr>
            <p:spPr bwMode="auto">
              <a:xfrm>
                <a:off x="1789312"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61" name="Chevron 60"/>
              <p:cNvSpPr/>
              <p:nvPr/>
            </p:nvSpPr>
            <p:spPr bwMode="auto">
              <a:xfrm>
                <a:off x="278255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62" name="Chevron 61"/>
              <p:cNvSpPr/>
              <p:nvPr/>
            </p:nvSpPr>
            <p:spPr bwMode="auto">
              <a:xfrm>
                <a:off x="7748782" y="3997341"/>
                <a:ext cx="1205877"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63" name="Chevron 62"/>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64" name="Chevron 6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65" name="Group 64"/>
              <p:cNvGrpSpPr/>
              <p:nvPr/>
            </p:nvGrpSpPr>
            <p:grpSpPr>
              <a:xfrm>
                <a:off x="3923470" y="3997341"/>
                <a:ext cx="3849336" cy="689602"/>
                <a:chOff x="1941966" y="2108933"/>
                <a:chExt cx="3849336" cy="689602"/>
              </a:xfrm>
            </p:grpSpPr>
            <p:sp>
              <p:nvSpPr>
                <p:cNvPr id="66" name="Chevron 65"/>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67" name="Right Arrow 66"/>
                <p:cNvSpPr/>
                <p:nvPr/>
              </p:nvSpPr>
              <p:spPr>
                <a:xfrm>
                  <a:off x="1941966" y="2333312"/>
                  <a:ext cx="3849335"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20</a:t>
            </a:fld>
            <a:endParaRPr lang="en-US" dirty="0">
              <a:solidFill>
                <a:srgbClr val="1C2A5A">
                  <a:tint val="75000"/>
                </a:srgbClr>
              </a:solidFill>
            </a:endParaRPr>
          </a:p>
        </p:txBody>
      </p:sp>
    </p:spTree>
    <p:extLst>
      <p:ext uri="{BB962C8B-B14F-4D97-AF65-F5344CB8AC3E}">
        <p14:creationId xmlns:p14="http://schemas.microsoft.com/office/powerpoint/2010/main" val="7428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75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75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4380647"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Include the following documentation when discussing the existing conditions crash analysis:</a:t>
            </a:r>
          </a:p>
          <a:p>
            <a:pPr marL="685800" lvl="1" indent="-114300" defTabSz="457189">
              <a:buFont typeface="Arial" pitchFamily="34" charset="0"/>
              <a:buChar char="•"/>
            </a:pPr>
            <a:endParaRPr lang="en-US" sz="1600" dirty="0"/>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Documentation</a:t>
            </a:r>
          </a:p>
        </p:txBody>
      </p:sp>
      <p:grpSp>
        <p:nvGrpSpPr>
          <p:cNvPr id="71" name="Group 70"/>
          <p:cNvGrpSpPr/>
          <p:nvPr/>
        </p:nvGrpSpPr>
        <p:grpSpPr>
          <a:xfrm>
            <a:off x="241819" y="6241094"/>
            <a:ext cx="6484562" cy="497076"/>
            <a:chOff x="-50065" y="3996683"/>
            <a:chExt cx="9004724" cy="690260"/>
          </a:xfrm>
        </p:grpSpPr>
        <p:sp>
          <p:nvSpPr>
            <p:cNvPr id="72" name="TextBox 71"/>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Existing Conditions</a:t>
              </a:r>
            </a:p>
          </p:txBody>
        </p:sp>
        <p:grpSp>
          <p:nvGrpSpPr>
            <p:cNvPr id="73" name="Group 72"/>
            <p:cNvGrpSpPr/>
            <p:nvPr/>
          </p:nvGrpSpPr>
          <p:grpSpPr>
            <a:xfrm>
              <a:off x="796067" y="3997341"/>
              <a:ext cx="8158592" cy="689602"/>
              <a:chOff x="796067" y="3997341"/>
              <a:chExt cx="8158592" cy="689602"/>
            </a:xfrm>
          </p:grpSpPr>
          <p:sp>
            <p:nvSpPr>
              <p:cNvPr id="74" name="Chevron 73"/>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75" name="Chevron 74"/>
              <p:cNvSpPr/>
              <p:nvPr/>
            </p:nvSpPr>
            <p:spPr bwMode="auto">
              <a:xfrm>
                <a:off x="796067" y="3997341"/>
                <a:ext cx="1017269"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76" name="Chevron 75"/>
              <p:cNvSpPr/>
              <p:nvPr/>
            </p:nvSpPr>
            <p:spPr bwMode="auto">
              <a:xfrm>
                <a:off x="1789312" y="3997341"/>
                <a:ext cx="1017269"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77" name="Chevron 76"/>
              <p:cNvSpPr/>
              <p:nvPr/>
            </p:nvSpPr>
            <p:spPr bwMode="auto">
              <a:xfrm>
                <a:off x="2782557" y="3997341"/>
                <a:ext cx="1017269" cy="689602"/>
              </a:xfrm>
              <a:prstGeom prst="chevron">
                <a:avLst>
                  <a:gd name="adj" fmla="val 19562"/>
                </a:avLst>
              </a:prstGeom>
              <a:solidFill>
                <a:srgbClr val="ECD4E7"/>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78" name="Chevron 77"/>
              <p:cNvSpPr/>
              <p:nvPr/>
            </p:nvSpPr>
            <p:spPr bwMode="auto">
              <a:xfrm>
                <a:off x="7748782" y="3997341"/>
                <a:ext cx="1205877"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79" name="Chevron 78"/>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80" name="Chevron 79"/>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81" name="Group 80"/>
              <p:cNvGrpSpPr/>
              <p:nvPr/>
            </p:nvGrpSpPr>
            <p:grpSpPr>
              <a:xfrm>
                <a:off x="3923470" y="3997341"/>
                <a:ext cx="3849336" cy="689602"/>
                <a:chOff x="1941966" y="2108933"/>
                <a:chExt cx="3849336" cy="689602"/>
              </a:xfrm>
            </p:grpSpPr>
            <p:sp>
              <p:nvSpPr>
                <p:cNvPr id="82" name="Chevron 81"/>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83" name="Right Arrow 82"/>
                <p:cNvSpPr/>
                <p:nvPr/>
              </p:nvSpPr>
              <p:spPr>
                <a:xfrm>
                  <a:off x="1941966" y="2333312"/>
                  <a:ext cx="3849335"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gr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65402">
            <a:off x="5270182" y="1077152"/>
            <a:ext cx="3339712" cy="4722282"/>
          </a:xfrm>
          <a:prstGeom prst="rect">
            <a:avLst/>
          </a:prstGeom>
        </p:spPr>
      </p:pic>
      <p:sp>
        <p:nvSpPr>
          <p:cNvPr id="27" name="Content Placeholder 2"/>
          <p:cNvSpPr txBox="1">
            <a:spLocks/>
          </p:cNvSpPr>
          <p:nvPr/>
        </p:nvSpPr>
        <p:spPr>
          <a:xfrm rot="465402">
            <a:off x="5667075" y="2294304"/>
            <a:ext cx="2463758" cy="2752828"/>
          </a:xfrm>
          <a:prstGeom prst="rect">
            <a:avLst/>
          </a:prstGeom>
        </p:spPr>
        <p:txBody>
          <a:bodyPr numCol="1">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1400" b="1" dirty="0">
                <a:solidFill>
                  <a:srgbClr val="1C2A5A"/>
                </a:solidFill>
                <a:latin typeface="Arial" panose="020B0604020202020204" pitchFamily="34" charset="0"/>
                <a:cs typeface="Arial" panose="020B0604020202020204" pitchFamily="34" charset="0"/>
              </a:rPr>
              <a:t>Existing crash data</a:t>
            </a:r>
          </a:p>
          <a:p>
            <a:pPr>
              <a:buFont typeface="Wingdings" panose="05000000000000000000" pitchFamily="2" charset="2"/>
              <a:buChar char="q"/>
            </a:pPr>
            <a:endParaRPr lang="en-US" sz="700" b="1" dirty="0">
              <a:solidFill>
                <a:srgbClr val="1C2A5A"/>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1400" b="1" dirty="0">
                <a:solidFill>
                  <a:srgbClr val="1C2A5A"/>
                </a:solidFill>
                <a:latin typeface="Arial" panose="020B0604020202020204" pitchFamily="34" charset="0"/>
                <a:cs typeface="Arial" panose="020B0604020202020204" pitchFamily="34" charset="0"/>
              </a:rPr>
              <a:t>Calculated crash frequencies and rates</a:t>
            </a:r>
          </a:p>
          <a:p>
            <a:pPr>
              <a:buFont typeface="Wingdings" panose="05000000000000000000" pitchFamily="2" charset="2"/>
              <a:buChar char="q"/>
            </a:pPr>
            <a:endParaRPr lang="en-US" sz="700" b="1" dirty="0">
              <a:solidFill>
                <a:srgbClr val="1C2A5A"/>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1400" b="1" dirty="0">
                <a:solidFill>
                  <a:srgbClr val="1C2A5A"/>
                </a:solidFill>
                <a:latin typeface="Arial" panose="020B0604020202020204" pitchFamily="34" charset="0"/>
                <a:cs typeface="Arial" panose="020B0604020202020204" pitchFamily="34" charset="0"/>
              </a:rPr>
              <a:t>Crash diagrams</a:t>
            </a:r>
          </a:p>
          <a:p>
            <a:pPr>
              <a:buFont typeface="Wingdings" panose="05000000000000000000" pitchFamily="2" charset="2"/>
              <a:buChar char="q"/>
            </a:pPr>
            <a:endParaRPr lang="en-US" sz="700" b="1" dirty="0">
              <a:solidFill>
                <a:srgbClr val="1C2A5A"/>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sz="1400" b="1" dirty="0">
                <a:solidFill>
                  <a:srgbClr val="1C2A5A"/>
                </a:solidFill>
                <a:latin typeface="Arial" panose="020B0604020202020204" pitchFamily="34" charset="0"/>
                <a:cs typeface="Arial" panose="020B0604020202020204" pitchFamily="34" charset="0"/>
              </a:rPr>
              <a:t>Description of existing crash trends</a:t>
            </a:r>
          </a:p>
          <a:p>
            <a:pPr>
              <a:buFont typeface="Wingdings" panose="05000000000000000000" pitchFamily="2" charset="2"/>
              <a:buChar char="q"/>
            </a:pPr>
            <a:endParaRPr lang="en-US" sz="700" b="1" dirty="0">
              <a:solidFill>
                <a:srgbClr val="1C2A5A"/>
              </a:solidFill>
            </a:endParaRPr>
          </a:p>
          <a:p>
            <a:pPr lvl="1" defTabSz="457189"/>
            <a:endParaRPr lang="en-US" sz="1400" dirty="0">
              <a:solidFill>
                <a:srgbClr val="1C2A5A"/>
              </a:solidFill>
            </a:endParaRPr>
          </a:p>
        </p:txBody>
      </p:sp>
      <p:sp>
        <p:nvSpPr>
          <p:cNvPr id="28" name="L-Shape 10"/>
          <p:cNvSpPr/>
          <p:nvPr/>
        </p:nvSpPr>
        <p:spPr>
          <a:xfrm rot="1859681" flipH="1">
            <a:off x="5916932" y="1977106"/>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29" name="L-Shape 10"/>
          <p:cNvSpPr/>
          <p:nvPr/>
        </p:nvSpPr>
        <p:spPr>
          <a:xfrm rot="1859681" flipH="1">
            <a:off x="5868562" y="2352991"/>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0" name="L-Shape 10"/>
          <p:cNvSpPr/>
          <p:nvPr/>
        </p:nvSpPr>
        <p:spPr>
          <a:xfrm rot="1859681" flipH="1">
            <a:off x="5791186" y="2941827"/>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1" name="L-Shape 10"/>
          <p:cNvSpPr/>
          <p:nvPr/>
        </p:nvSpPr>
        <p:spPr>
          <a:xfrm rot="1859681" flipH="1">
            <a:off x="5742832" y="3338371"/>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21</a:t>
            </a:fld>
            <a:endParaRPr lang="en-US" dirty="0">
              <a:solidFill>
                <a:srgbClr val="1C2A5A">
                  <a:tint val="75000"/>
                </a:srgbClr>
              </a:solidFill>
            </a:endParaRPr>
          </a:p>
        </p:txBody>
      </p:sp>
    </p:spTree>
    <p:extLst>
      <p:ext uri="{BB962C8B-B14F-4D97-AF65-F5344CB8AC3E}">
        <p14:creationId xmlns:p14="http://schemas.microsoft.com/office/powerpoint/2010/main" val="254408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75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75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Interchange Operational Analysis Report (IOAR)</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14581" y="1708782"/>
            <a:ext cx="8840078" cy="689602"/>
            <a:chOff x="114581" y="1708782"/>
            <a:chExt cx="8840078" cy="689602"/>
          </a:xfrm>
        </p:grpSpPr>
        <p:sp>
          <p:nvSpPr>
            <p:cNvPr id="58" name="TextBox 57"/>
            <p:cNvSpPr txBox="1"/>
            <p:nvPr/>
          </p:nvSpPr>
          <p:spPr>
            <a:xfrm>
              <a:off x="114581"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114581" y="2470782"/>
            <a:ext cx="8840078" cy="689602"/>
            <a:chOff x="114581" y="2470782"/>
            <a:chExt cx="8840078" cy="689602"/>
          </a:xfrm>
        </p:grpSpPr>
        <p:sp>
          <p:nvSpPr>
            <p:cNvPr id="53" name="TextBox 52"/>
            <p:cNvSpPr txBox="1"/>
            <p:nvPr/>
          </p:nvSpPr>
          <p:spPr>
            <a:xfrm>
              <a:off x="114581"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114581" y="3232782"/>
            <a:ext cx="8840078" cy="689602"/>
            <a:chOff x="114581" y="3232782"/>
            <a:chExt cx="8840078" cy="689602"/>
          </a:xfrm>
        </p:grpSpPr>
        <p:sp>
          <p:nvSpPr>
            <p:cNvPr id="59" name="TextBox 58"/>
            <p:cNvSpPr txBox="1"/>
            <p:nvPr/>
          </p:nvSpPr>
          <p:spPr>
            <a:xfrm>
              <a:off x="11458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17" name="Group 16"/>
          <p:cNvGrpSpPr/>
          <p:nvPr/>
        </p:nvGrpSpPr>
        <p:grpSpPr>
          <a:xfrm>
            <a:off x="-4986" y="3996683"/>
            <a:ext cx="8959645" cy="690260"/>
            <a:chOff x="-4986" y="3996683"/>
            <a:chExt cx="8959645" cy="690260"/>
          </a:xfrm>
        </p:grpSpPr>
        <p:sp>
          <p:nvSpPr>
            <p:cNvPr id="57" name="TextBox 56"/>
            <p:cNvSpPr txBox="1"/>
            <p:nvPr/>
          </p:nvSpPr>
          <p:spPr>
            <a:xfrm>
              <a:off x="-4986" y="3996683"/>
              <a:ext cx="905591" cy="685800"/>
            </a:xfrm>
            <a:prstGeom prst="rect">
              <a:avLst/>
            </a:prstGeom>
            <a:noFill/>
            <a:ln>
              <a:noFill/>
            </a:ln>
          </p:spPr>
          <p:txBody>
            <a:bodyPr wrap="square" rtlCol="0" anchor="ctr">
              <a:noAutofit/>
            </a:bodyPr>
            <a:lstStyle/>
            <a:p>
              <a:pPr algn="ctr">
                <a:lnSpc>
                  <a:spcPts val="1200"/>
                </a:lnSpc>
              </a:pPr>
              <a:r>
                <a:rPr lang="en-US" sz="1200" b="1" dirty="0">
                  <a:solidFill>
                    <a:srgbClr val="1C2A5A"/>
                  </a:solidFill>
                </a:rPr>
                <a:t>Existing Conditions</a:t>
              </a:r>
            </a:p>
          </p:txBody>
        </p:sp>
        <p:grpSp>
          <p:nvGrpSpPr>
            <p:cNvPr id="16" name="Group 15"/>
            <p:cNvGrpSpPr/>
            <p:nvPr/>
          </p:nvGrpSpPr>
          <p:grpSpPr>
            <a:xfrm>
              <a:off x="796067" y="3997341"/>
              <a:ext cx="8158592" cy="689602"/>
              <a:chOff x="796067" y="3997341"/>
              <a:chExt cx="8158592" cy="689602"/>
            </a:xfrm>
          </p:grpSpPr>
          <p:sp>
            <p:nvSpPr>
              <p:cNvPr id="92" name="Chevron 91"/>
              <p:cNvSpPr/>
              <p:nvPr/>
            </p:nvSpPr>
            <p:spPr bwMode="auto">
              <a:xfrm>
                <a:off x="79606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93" name="Chevron 92"/>
              <p:cNvSpPr/>
              <p:nvPr/>
            </p:nvSpPr>
            <p:spPr bwMode="auto">
              <a:xfrm>
                <a:off x="1789312"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94" name="Chevron 93"/>
              <p:cNvSpPr/>
              <p:nvPr/>
            </p:nvSpPr>
            <p:spPr bwMode="auto">
              <a:xfrm>
                <a:off x="278255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98" name="Chevron 97"/>
              <p:cNvSpPr/>
              <p:nvPr/>
            </p:nvSpPr>
            <p:spPr bwMode="auto">
              <a:xfrm>
                <a:off x="7748782" y="3997341"/>
                <a:ext cx="1205877"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5" name="Group 14"/>
            <p:cNvGrpSpPr/>
            <p:nvPr/>
          </p:nvGrpSpPr>
          <p:grpSpPr>
            <a:xfrm>
              <a:off x="3775802" y="3997341"/>
              <a:ext cx="3997004" cy="689602"/>
              <a:chOff x="3775802" y="3997341"/>
              <a:chExt cx="3997004" cy="689602"/>
            </a:xfrm>
          </p:grpSpPr>
          <p:sp>
            <p:nvSpPr>
              <p:cNvPr id="146" name="Chevron 145"/>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1" name="Chevron 130"/>
              <p:cNvSpPr/>
              <p:nvPr/>
            </p:nvSpPr>
            <p:spPr bwMode="auto">
              <a:xfrm>
                <a:off x="3775802" y="3997341"/>
                <a:ext cx="993245"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6" name="Chevron 135"/>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1" name="Chevron 140"/>
              <p:cNvSpPr/>
              <p:nvPr/>
            </p:nvSpPr>
            <p:spPr bwMode="auto">
              <a:xfrm>
                <a:off x="675553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2" name="Right Arrow 141"/>
              <p:cNvSpPr/>
              <p:nvPr/>
            </p:nvSpPr>
            <p:spPr>
              <a:xfrm>
                <a:off x="3917622" y="4237367"/>
                <a:ext cx="3855183"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22</a:t>
            </a:fld>
            <a:endParaRPr lang="en-US" dirty="0">
              <a:solidFill>
                <a:srgbClr val="1C2A5A">
                  <a:tint val="75000"/>
                </a:srgbClr>
              </a:solidFill>
            </a:endParaRPr>
          </a:p>
        </p:txBody>
      </p:sp>
    </p:spTree>
    <p:extLst>
      <p:ext uri="{BB962C8B-B14F-4D97-AF65-F5344CB8AC3E}">
        <p14:creationId xmlns:p14="http://schemas.microsoft.com/office/powerpoint/2010/main" val="269478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7931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Crash Modification Factors (CMFs) provide an estimated reduction in crashes for safety improvements </a:t>
            </a:r>
          </a:p>
          <a:p>
            <a:endParaRPr lang="en-US" sz="1400" dirty="0"/>
          </a:p>
          <a:p>
            <a:r>
              <a:rPr lang="en-US" sz="2000" dirty="0"/>
              <a:t>CMFs are available via:</a:t>
            </a:r>
            <a:endParaRPr lang="en-US" sz="1600" dirty="0">
              <a:solidFill>
                <a:srgbClr val="243B76"/>
              </a:solidFill>
            </a:endParaRPr>
          </a:p>
          <a:p>
            <a:pPr marL="685800" lvl="1" indent="-114300" defTabSz="457189">
              <a:buFont typeface="Arial" pitchFamily="34" charset="0"/>
              <a:buChar char="•"/>
            </a:pPr>
            <a:r>
              <a:rPr lang="en-US" sz="1600" dirty="0"/>
              <a:t>Crash Modification Factors Clearinghouse funded by FHWA</a:t>
            </a:r>
          </a:p>
          <a:p>
            <a:pPr marL="1028700" lvl="2" indent="-114300" defTabSz="457189">
              <a:buFont typeface="Arial" pitchFamily="34" charset="0"/>
              <a:buChar char="•"/>
            </a:pPr>
            <a:r>
              <a:rPr lang="en-US" sz="1200" dirty="0">
                <a:hlinkClick r:id="rId2"/>
              </a:rPr>
              <a:t>http://www.cmfclearinghouse.org/index.cfm</a:t>
            </a:r>
            <a:endParaRPr lang="en-US" sz="1200" dirty="0"/>
          </a:p>
          <a:p>
            <a:pPr marL="685800" lvl="1" indent="-114300" defTabSz="457189">
              <a:buFont typeface="Arial" pitchFamily="34" charset="0"/>
              <a:buChar char="•"/>
            </a:pPr>
            <a:r>
              <a:rPr lang="en-US" sz="1600" dirty="0"/>
              <a:t>Highway Safety Manual (HSM)</a:t>
            </a:r>
          </a:p>
          <a:p>
            <a:pPr marL="114300" indent="-114300" defTabSz="457189">
              <a:buFont typeface="Arial" pitchFamily="34" charset="0"/>
              <a:buChar char="•"/>
            </a:pPr>
            <a:endParaRPr lang="en-US" sz="1400" dirty="0"/>
          </a:p>
          <a:p>
            <a:r>
              <a:rPr lang="en-US" sz="2000" dirty="0"/>
              <a:t>Some common CMFs that can be applied to IARs</a:t>
            </a:r>
          </a:p>
          <a:p>
            <a:endParaRPr lang="en-US" sz="2000" dirty="0">
              <a:solidFill>
                <a:srgbClr val="243B76"/>
              </a:solidFill>
            </a:endParaRPr>
          </a:p>
          <a:p>
            <a:endParaRPr lang="en-US" sz="2000" dirty="0">
              <a:solidFill>
                <a:srgbClr val="243B76"/>
              </a:solidFill>
            </a:endParaRPr>
          </a:p>
          <a:p>
            <a:endParaRPr lang="en-US" sz="2000" dirty="0">
              <a:solidFill>
                <a:srgbClr val="243B76"/>
              </a:solidFill>
            </a:endParaRPr>
          </a:p>
          <a:p>
            <a:endParaRPr lang="en-US" sz="2000" dirty="0">
              <a:solidFill>
                <a:srgbClr val="243B76"/>
              </a:solidFill>
            </a:endParaRPr>
          </a:p>
          <a:p>
            <a:endParaRPr lang="en-US" sz="1800" dirty="0">
              <a:solidFill>
                <a:srgbClr val="243B76"/>
              </a:solidFill>
            </a:endParaRPr>
          </a:p>
          <a:p>
            <a:r>
              <a:rPr lang="en-US" sz="2000" dirty="0">
                <a:solidFill>
                  <a:srgbClr val="243B76"/>
                </a:solidFill>
              </a:rPr>
              <a:t>CMFs may not exist for each improvement</a:t>
            </a: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graphicFrame>
        <p:nvGraphicFramePr>
          <p:cNvPr id="6" name="Table 5"/>
          <p:cNvGraphicFramePr>
            <a:graphicFrameLocks noGrp="1"/>
          </p:cNvGraphicFramePr>
          <p:nvPr>
            <p:extLst>
              <p:ext uri="{D42A27DB-BD31-4B8C-83A1-F6EECF244321}">
                <p14:modId xmlns:p14="http://schemas.microsoft.com/office/powerpoint/2010/main" val="2827220942"/>
              </p:ext>
            </p:extLst>
          </p:nvPr>
        </p:nvGraphicFramePr>
        <p:xfrm>
          <a:off x="1421126" y="4085703"/>
          <a:ext cx="6240919" cy="1585825"/>
        </p:xfrm>
        <a:graphic>
          <a:graphicData uri="http://schemas.openxmlformats.org/drawingml/2006/table">
            <a:tbl>
              <a:tblPr firstRow="1" bandRow="1">
                <a:tableStyleId>{5C22544A-7EE6-4342-B048-85BDC9FD1C3A}</a:tableStyleId>
              </a:tblPr>
              <a:tblGrid>
                <a:gridCol w="4755515">
                  <a:extLst>
                    <a:ext uri="{9D8B030D-6E8A-4147-A177-3AD203B41FA5}">
                      <a16:colId xmlns:a16="http://schemas.microsoft.com/office/drawing/2014/main" val="20000"/>
                    </a:ext>
                  </a:extLst>
                </a:gridCol>
                <a:gridCol w="1485404">
                  <a:extLst>
                    <a:ext uri="{9D8B030D-6E8A-4147-A177-3AD203B41FA5}">
                      <a16:colId xmlns:a16="http://schemas.microsoft.com/office/drawing/2014/main" val="20001"/>
                    </a:ext>
                  </a:extLst>
                </a:gridCol>
              </a:tblGrid>
              <a:tr h="244105">
                <a:tc>
                  <a:txBody>
                    <a:bodyPr/>
                    <a:lstStyle/>
                    <a:p>
                      <a:pPr marL="64770" marR="0" algn="ctr" defTabSz="457200" rtl="0" eaLnBrk="1" latinLnBrk="0" hangingPunct="1">
                        <a:spcBef>
                          <a:spcPts val="0"/>
                        </a:spcBef>
                        <a:spcAft>
                          <a:spcPts val="0"/>
                        </a:spcAft>
                      </a:pPr>
                      <a:r>
                        <a:rPr lang="en-US" sz="1200" b="1"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Countermeasure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4770" marR="0" algn="ctr" defTabSz="457200" rtl="0" eaLnBrk="1" latinLnBrk="0" hangingPunct="1">
                        <a:spcBef>
                          <a:spcPts val="0"/>
                        </a:spcBef>
                        <a:spcAft>
                          <a:spcPts val="0"/>
                        </a:spcAft>
                      </a:pPr>
                      <a:r>
                        <a:rPr lang="en-US" sz="1200" b="1"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CMF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9785">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 continuous auxiliary lane for weaving between entrance ramp and exit ramp</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p>
                      <a:pPr algn="ctr" fontAlgn="b"/>
                      <a:r>
                        <a:rPr lang="en-US" sz="1000" b="0" i="0" u="none" strike="noStrike" dirty="0">
                          <a:solidFill>
                            <a:srgbClr val="000000"/>
                          </a:solidFill>
                          <a:effectLst/>
                          <a:latin typeface="Calibri" panose="020F0502020204030204" pitchFamily="34" charset="0"/>
                        </a:rPr>
                        <a:t>0.79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1"/>
                  </a:ext>
                </a:extLst>
              </a:tr>
              <a:tr h="178030">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Change spacing between two ramp terminals at diamond interchange from X feet to Y feet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000000"/>
                          </a:solidFill>
                          <a:effectLst/>
                          <a:latin typeface="Calibri" panose="020F0502020204030204" pitchFamily="34" charset="0"/>
                        </a:rPr>
                        <a:t>= 100 * (1 - e</a:t>
                      </a:r>
                      <a:r>
                        <a:rPr lang="en-US" sz="1000" b="0" i="0" u="none" strike="noStrike" baseline="30000" dirty="0">
                          <a:solidFill>
                            <a:srgbClr val="000000"/>
                          </a:solidFill>
                          <a:effectLst/>
                          <a:latin typeface="Calibri" panose="020F0502020204030204" pitchFamily="34" charset="0"/>
                        </a:rPr>
                        <a:t>0.014308(Y-X)</a:t>
                      </a:r>
                      <a:r>
                        <a:rPr lang="en-US" sz="1000" b="0" i="0" u="none" strike="noStrike" dirty="0">
                          <a:solidFill>
                            <a:srgbClr val="000000"/>
                          </a:solidFill>
                          <a:effectLst/>
                          <a:latin typeface="Calibri" panose="020F05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Convert diamond interchange to DDI or DCD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p>
                      <a:pPr marL="0" algn="ctr" defTabSz="457200" rtl="0" eaLnBrk="1" fontAlgn="b" latinLnBrk="0" hangingPunct="1"/>
                      <a:r>
                        <a:rPr lang="en-US" sz="1000" b="0" i="0" u="none" strike="noStrike" kern="1200" dirty="0">
                          <a:solidFill>
                            <a:srgbClr val="000000"/>
                          </a:solidFill>
                          <a:effectLst/>
                          <a:latin typeface="Calibri" panose="020F0502020204030204" pitchFamily="34" charset="0"/>
                          <a:ea typeface="+mn-ea"/>
                          <a:cs typeface="+mn-cs"/>
                        </a:rPr>
                        <a:t>0.67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3"/>
                  </a:ext>
                </a:extLst>
              </a:tr>
              <a:tr h="136399">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Design diamond, trumpet, or cloverleaf interchange with crossroad above freeway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b" latinLnBrk="0" hangingPunct="1"/>
                      <a:r>
                        <a:rPr lang="en-US" sz="1000" b="0" i="0" u="none" strike="noStrike" kern="1200" dirty="0">
                          <a:solidFill>
                            <a:srgbClr val="000000"/>
                          </a:solidFill>
                          <a:effectLst/>
                          <a:latin typeface="Calibri" panose="020F0502020204030204" pitchFamily="34" charset="0"/>
                          <a:ea typeface="+mn-ea"/>
                          <a:cs typeface="+mn-cs"/>
                        </a:rPr>
                        <a:t>0.96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Divided vs. undivided cross road at diamond interchange ramps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p>
                      <a:pPr marL="0" algn="ctr" defTabSz="457200" rtl="0" eaLnBrk="1" fontAlgn="b" latinLnBrk="0" hangingPunct="1"/>
                      <a:r>
                        <a:rPr lang="en-US" sz="1000" b="0" i="0" u="none" strike="noStrike" kern="1200" dirty="0">
                          <a:solidFill>
                            <a:srgbClr val="000000"/>
                          </a:solidFill>
                          <a:effectLst/>
                          <a:latin typeface="Calibri" panose="020F0502020204030204" pitchFamily="34" charset="0"/>
                          <a:ea typeface="+mn-ea"/>
                          <a:cs typeface="+mn-cs"/>
                        </a:rPr>
                        <a:t>0.53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5"/>
                  </a:ext>
                </a:extLst>
              </a:tr>
              <a:tr h="87099">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Install a traffic signal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b" latinLnBrk="0" hangingPunct="1"/>
                      <a:r>
                        <a:rPr lang="en-US" sz="1000" b="0" i="0" u="none" strike="noStrike" kern="1200" dirty="0">
                          <a:solidFill>
                            <a:srgbClr val="000000"/>
                          </a:solidFill>
                          <a:effectLst/>
                          <a:latin typeface="Calibri" panose="020F0502020204030204" pitchFamily="34" charset="0"/>
                          <a:ea typeface="+mn-ea"/>
                          <a:cs typeface="+mn-cs"/>
                        </a:rPr>
                        <a:t>0.61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left turn on 1 approach</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p>
                      <a:pPr marL="0" algn="ctr" defTabSz="457200" rtl="0" eaLnBrk="1" fontAlgn="b" latinLnBrk="0" hangingPunct="1"/>
                      <a:r>
                        <a:rPr lang="en-US" sz="1000" b="0" i="0" u="none" strike="noStrike" kern="1200" dirty="0">
                          <a:solidFill>
                            <a:srgbClr val="000000"/>
                          </a:solidFill>
                          <a:effectLst/>
                          <a:latin typeface="Calibri" panose="020F0502020204030204" pitchFamily="34" charset="0"/>
                          <a:ea typeface="+mn-ea"/>
                          <a:cs typeface="+mn-cs"/>
                        </a:rPr>
                        <a:t>0.93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7"/>
                  </a:ext>
                </a:extLst>
              </a:tr>
              <a:tr h="0">
                <a:tc>
                  <a:txBody>
                    <a:bodyPr/>
                    <a:lstStyle/>
                    <a:p>
                      <a:pPr marL="64770" marR="0" algn="l" defTabSz="457200" rtl="0" eaLnBrk="1" fontAlgn="b" latinLnBrk="0" hangingPunct="1">
                        <a:spcBef>
                          <a:spcPts val="0"/>
                        </a:spcBef>
                        <a:spcAft>
                          <a:spcPts val="0"/>
                        </a:spcAft>
                      </a:pPr>
                      <a:r>
                        <a:rPr lang="en-US" sz="1000" b="0" kern="1200" spc="-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right turn on 1 approach</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b" latinLnBrk="0" hangingPunct="1"/>
                      <a:r>
                        <a:rPr lang="en-US" sz="1000" b="0" i="0" u="none" strike="noStrike" kern="1200" dirty="0">
                          <a:solidFill>
                            <a:srgbClr val="000000"/>
                          </a:solidFill>
                          <a:effectLst/>
                          <a:latin typeface="Calibri" panose="020F0502020204030204" pitchFamily="34" charset="0"/>
                          <a:ea typeface="+mn-ea"/>
                          <a:cs typeface="+mn-cs"/>
                        </a:rPr>
                        <a:t>0.96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pSp>
        <p:nvGrpSpPr>
          <p:cNvPr id="26" name="Group 25"/>
          <p:cNvGrpSpPr/>
          <p:nvPr/>
        </p:nvGrpSpPr>
        <p:grpSpPr>
          <a:xfrm>
            <a:off x="241819" y="6241094"/>
            <a:ext cx="6484562" cy="497076"/>
            <a:chOff x="-50065" y="3996683"/>
            <a:chExt cx="9004724" cy="690260"/>
          </a:xfrm>
        </p:grpSpPr>
        <p:sp>
          <p:nvSpPr>
            <p:cNvPr id="27" name="TextBox 26"/>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28" name="Group 27"/>
            <p:cNvGrpSpPr/>
            <p:nvPr/>
          </p:nvGrpSpPr>
          <p:grpSpPr>
            <a:xfrm>
              <a:off x="796067" y="3997341"/>
              <a:ext cx="8158592" cy="689602"/>
              <a:chOff x="796067" y="3997341"/>
              <a:chExt cx="8158592" cy="689602"/>
            </a:xfrm>
          </p:grpSpPr>
          <p:sp>
            <p:nvSpPr>
              <p:cNvPr id="30" name="Chevron 29"/>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1" name="Chevron 30"/>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2" name="Chevron 31"/>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3" name="Chevron 32"/>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4" name="Chevron 33"/>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5" name="Chevron 34"/>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36" name="Group 35"/>
              <p:cNvGrpSpPr/>
              <p:nvPr/>
            </p:nvGrpSpPr>
            <p:grpSpPr>
              <a:xfrm>
                <a:off x="3929270" y="3997341"/>
                <a:ext cx="3843536" cy="689602"/>
                <a:chOff x="1947766" y="2108933"/>
                <a:chExt cx="3843536" cy="689602"/>
              </a:xfrm>
            </p:grpSpPr>
            <p:sp>
              <p:nvSpPr>
                <p:cNvPr id="37" name="Chevron 3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8" name="Right Arrow 37"/>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40" name="Right Arrow 39"/>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23</a:t>
            </a:fld>
            <a:endParaRPr lang="en-US" dirty="0">
              <a:solidFill>
                <a:srgbClr val="1C2A5A">
                  <a:tint val="75000"/>
                </a:srgbClr>
              </a:solidFill>
            </a:endParaRPr>
          </a:p>
        </p:txBody>
      </p:sp>
    </p:spTree>
    <p:extLst>
      <p:ext uri="{BB962C8B-B14F-4D97-AF65-F5344CB8AC3E}">
        <p14:creationId xmlns:p14="http://schemas.microsoft.com/office/powerpoint/2010/main" val="24927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75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750"/>
                                        <p:tgtEl>
                                          <p:spTgt spid="7">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animEffect transition="in" filter="fade">
                                      <p:cBhvr>
                                        <p:cTn id="33" dur="75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Crash Modification Factors (CMFs) provide an estimated reduction in crashes for safety improvements</a:t>
                </a:r>
              </a:p>
              <a:p>
                <a:endParaRPr lang="en-US" sz="2000" dirty="0"/>
              </a:p>
              <a:p>
                <a:r>
                  <a:rPr lang="en-US" sz="2000" dirty="0"/>
                  <a:t>Proposed Crash Frequency = </a:t>
                </a:r>
                <a14:m>
                  <m:oMath xmlns:m="http://schemas.openxmlformats.org/officeDocument/2006/math">
                    <m:r>
                      <a:rPr lang="en-US" sz="2000" b="0" i="1" smtClean="0">
                        <a:latin typeface="Cambria Math" panose="02040503050406030204" pitchFamily="18" charset="0"/>
                      </a:rPr>
                      <m:t>𝐸𝑥𝑖𝑠𝑡𝑖𝑛𝑔</m:t>
                    </m:r>
                    <m:r>
                      <a:rPr lang="en-US" sz="2000" b="0" i="1" smtClean="0">
                        <a:latin typeface="Cambria Math" panose="02040503050406030204" pitchFamily="18" charset="0"/>
                      </a:rPr>
                      <m:t> </m:t>
                    </m:r>
                    <m:r>
                      <a:rPr lang="en-US" sz="2000" b="0" i="1" smtClean="0">
                        <a:latin typeface="Cambria Math" panose="02040503050406030204" pitchFamily="18" charset="0"/>
                      </a:rPr>
                      <m:t>𝐶𝑟𝑎𝑠h</m:t>
                    </m:r>
                    <m:r>
                      <a:rPr lang="en-US" sz="2000" b="0" i="1" smtClean="0">
                        <a:latin typeface="Cambria Math" panose="02040503050406030204" pitchFamily="18" charset="0"/>
                      </a:rPr>
                      <m:t> </m:t>
                    </m:r>
                    <m:r>
                      <a:rPr lang="en-US" sz="2000" b="0" i="1" smtClean="0">
                        <a:latin typeface="Cambria Math" panose="02040503050406030204" pitchFamily="18" charset="0"/>
                      </a:rPr>
                      <m:t>𝐹𝑟𝑒𝑞𝑢𝑒𝑛𝑐𝑦</m:t>
                    </m:r>
                    <m:r>
                      <a:rPr lang="en-US" sz="2000" b="0" i="1" smtClean="0">
                        <a:latin typeface="Cambria Math" panose="02040503050406030204" pitchFamily="18" charset="0"/>
                      </a:rPr>
                      <m:t> ∗(</m:t>
                    </m:r>
                    <m:r>
                      <a:rPr lang="en-US" sz="2000" b="0" i="1" smtClean="0">
                        <a:latin typeface="Cambria Math" panose="02040503050406030204" pitchFamily="18" charset="0"/>
                      </a:rPr>
                      <m:t>𝐶𝑀𝐹</m:t>
                    </m:r>
                    <m:r>
                      <a:rPr lang="en-US" sz="2000" b="0" i="1" baseline="-25000" smtClean="0">
                        <a:latin typeface="Cambria Math" panose="02040503050406030204" pitchFamily="18" charset="0"/>
                      </a:rPr>
                      <m:t>1</m:t>
                    </m:r>
                    <m:r>
                      <a:rPr lang="en-US" sz="2000" b="0" i="1" smtClean="0">
                        <a:latin typeface="Cambria Math" panose="02040503050406030204" pitchFamily="18" charset="0"/>
                      </a:rPr>
                      <m:t>∗</m:t>
                    </m:r>
                    <m:r>
                      <a:rPr lang="en-US" sz="2000" i="1">
                        <a:latin typeface="Cambria Math" panose="02040503050406030204" pitchFamily="18" charset="0"/>
                      </a:rPr>
                      <m:t>𝐶𝑀𝐹</m:t>
                    </m:r>
                    <m:r>
                      <a:rPr lang="en-US" sz="2000" i="1">
                        <a:latin typeface="Cambria Math" panose="02040503050406030204" pitchFamily="18" charset="0"/>
                      </a:rPr>
                      <m:t>2∗…</m:t>
                    </m:r>
                    <m:r>
                      <a:rPr lang="en-US" sz="2000" i="1">
                        <a:latin typeface="Cambria Math" panose="02040503050406030204" pitchFamily="18" charset="0"/>
                      </a:rPr>
                      <m:t>𝐶𝑀𝐹𝑛</m:t>
                    </m:r>
                  </m:oMath>
                </a14:m>
                <a:r>
                  <a:rPr lang="en-US" sz="2000" i="1" dirty="0">
                    <a:latin typeface="Cambria Math" panose="02040503050406030204" pitchFamily="18" charset="0"/>
                  </a:rPr>
                  <a:t>)</a:t>
                </a:r>
              </a:p>
              <a:p>
                <a:pPr marL="685800" lvl="1" indent="-114300" defTabSz="457189">
                  <a:buFont typeface="Arial" pitchFamily="34" charset="0"/>
                  <a:buChar char="•"/>
                </a:pPr>
                <a:endParaRPr lang="en-US" sz="1600" dirty="0"/>
              </a:p>
              <a:p>
                <a:r>
                  <a:rPr lang="en-US" sz="2000" dirty="0"/>
                  <a:t>Apply CMFs to specific areas where improvements are being implemented</a:t>
                </a: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53497" y="1263819"/>
                <a:ext cx="8576178" cy="4650658"/>
              </a:xfrm>
              <a:prstGeom prst="rect">
                <a:avLst/>
              </a:prstGeom>
              <a:blipFill rotWithShape="0">
                <a:blip r:embed="rId2"/>
                <a:stretch>
                  <a:fillRect l="-640" t="-655"/>
                </a:stretch>
              </a:blipFill>
            </p:spPr>
            <p:txBody>
              <a:bodyPr/>
              <a:lstStyle/>
              <a:p>
                <a:r>
                  <a:rPr lang="en-US">
                    <a:noFill/>
                  </a:rPr>
                  <a:t> </a:t>
                </a:r>
              </a:p>
            </p:txBody>
          </p:sp>
        </mc:Fallback>
      </mc:AlternateContent>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pic>
        <p:nvPicPr>
          <p:cNvPr id="48" name="Picture 2" descr="Crash Modification Factors Clearning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348" y="4134403"/>
            <a:ext cx="4790535" cy="14237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41819" y="6241094"/>
            <a:ext cx="6484562" cy="497076"/>
            <a:chOff x="-50065" y="3996683"/>
            <a:chExt cx="9004724" cy="690260"/>
          </a:xfrm>
        </p:grpSpPr>
        <p:sp>
          <p:nvSpPr>
            <p:cNvPr id="12" name="TextBox 11"/>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3" name="Group 12"/>
            <p:cNvGrpSpPr/>
            <p:nvPr/>
          </p:nvGrpSpPr>
          <p:grpSpPr>
            <a:xfrm>
              <a:off x="796067" y="3997341"/>
              <a:ext cx="8158592" cy="689602"/>
              <a:chOff x="796067" y="3997341"/>
              <a:chExt cx="8158592" cy="689602"/>
            </a:xfrm>
          </p:grpSpPr>
          <p:sp>
            <p:nvSpPr>
              <p:cNvPr id="14" name="Chevron 13"/>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5" name="Chevron 14"/>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6" name="Chevron 15"/>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7" name="Chevron 16"/>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18" name="Chevron 17"/>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19" name="Chevron 18"/>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0" name="Group 19"/>
              <p:cNvGrpSpPr/>
              <p:nvPr/>
            </p:nvGrpSpPr>
            <p:grpSpPr>
              <a:xfrm>
                <a:off x="3929270" y="3997341"/>
                <a:ext cx="3843536" cy="689602"/>
                <a:chOff x="1947766" y="2108933"/>
                <a:chExt cx="3843536" cy="689602"/>
              </a:xfrm>
            </p:grpSpPr>
            <p:sp>
              <p:nvSpPr>
                <p:cNvPr id="22" name="Chevron 21"/>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3" name="Right Arrow 22"/>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4" name="Right Arrow 23"/>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1" name="Chevron 20"/>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24</a:t>
            </a:fld>
            <a:endParaRPr lang="en-US" dirty="0">
              <a:solidFill>
                <a:srgbClr val="1C2A5A">
                  <a:tint val="75000"/>
                </a:srgbClr>
              </a:solidFill>
            </a:endParaRPr>
          </a:p>
        </p:txBody>
      </p:sp>
    </p:spTree>
    <p:extLst>
      <p:ext uri="{BB962C8B-B14F-4D97-AF65-F5344CB8AC3E}">
        <p14:creationId xmlns:p14="http://schemas.microsoft.com/office/powerpoint/2010/main" val="221964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75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7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80130" y="1254941"/>
            <a:ext cx="3872770"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Include the following documentation in the IOAR:</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Documentation</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3929270" y="3997341"/>
                <a:ext cx="3843536" cy="689602"/>
                <a:chOff x="1947766" y="2108933"/>
                <a:chExt cx="3843536" cy="689602"/>
              </a:xfrm>
            </p:grpSpPr>
            <p:sp>
              <p:nvSpPr>
                <p:cNvPr id="30" name="Chevron 29"/>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1" name="Right Arrow 30"/>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2" name="Right Arrow 31"/>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65402">
            <a:off x="5270182" y="1077152"/>
            <a:ext cx="3339712" cy="4722282"/>
          </a:xfrm>
          <a:prstGeom prst="rect">
            <a:avLst/>
          </a:prstGeom>
        </p:spPr>
      </p:pic>
      <p:sp>
        <p:nvSpPr>
          <p:cNvPr id="35" name="Content Placeholder 2"/>
          <p:cNvSpPr txBox="1">
            <a:spLocks/>
          </p:cNvSpPr>
          <p:nvPr/>
        </p:nvSpPr>
        <p:spPr>
          <a:xfrm rot="465402">
            <a:off x="5708159" y="2061879"/>
            <a:ext cx="2463758" cy="2752828"/>
          </a:xfrm>
          <a:prstGeom prst="rect">
            <a:avLst/>
          </a:prstGeom>
        </p:spPr>
        <p:txBody>
          <a:bodyPr numCol="1">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1400" b="1" dirty="0">
                <a:solidFill>
                  <a:srgbClr val="1C2A5A"/>
                </a:solidFill>
              </a:rPr>
              <a:t>Existing crash data</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Calculated crash frequencies and rates</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Crash diagrams</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Description of existing crash trends</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Summary of CMFs applied</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Estimated crash reduction</a:t>
            </a:r>
          </a:p>
          <a:p>
            <a:pPr marL="457200" lvl="1" indent="-111125">
              <a:buFont typeface="Arial" panose="020B0604020202020204" pitchFamily="34" charset="0"/>
              <a:buChar char="•"/>
            </a:pPr>
            <a:r>
              <a:rPr lang="en-US" sz="1100" b="1" dirty="0">
                <a:solidFill>
                  <a:srgbClr val="1C2A5A"/>
                </a:solidFill>
              </a:rPr>
              <a:t>Do not assign a monetary value without performing Empirical Bayes Method </a:t>
            </a:r>
          </a:p>
        </p:txBody>
      </p:sp>
      <p:sp>
        <p:nvSpPr>
          <p:cNvPr id="36" name="L-Shape 10"/>
          <p:cNvSpPr/>
          <p:nvPr/>
        </p:nvSpPr>
        <p:spPr>
          <a:xfrm rot="1859681" flipH="1">
            <a:off x="5972686" y="1753899"/>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7" name="L-Shape 10"/>
          <p:cNvSpPr/>
          <p:nvPr/>
        </p:nvSpPr>
        <p:spPr>
          <a:xfrm rot="1859681" flipH="1">
            <a:off x="5915339" y="2137827"/>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8" name="L-Shape 10"/>
          <p:cNvSpPr/>
          <p:nvPr/>
        </p:nvSpPr>
        <p:spPr>
          <a:xfrm rot="1859681" flipH="1">
            <a:off x="5841217" y="2707362"/>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9" name="L-Shape 10"/>
          <p:cNvSpPr/>
          <p:nvPr/>
        </p:nvSpPr>
        <p:spPr>
          <a:xfrm rot="1859681" flipH="1">
            <a:off x="5769682" y="3098616"/>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40" name="L-Shape 10"/>
          <p:cNvSpPr/>
          <p:nvPr/>
        </p:nvSpPr>
        <p:spPr>
          <a:xfrm rot="1859681" flipH="1">
            <a:off x="5712334" y="3691769"/>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41" name="L-Shape 10"/>
          <p:cNvSpPr/>
          <p:nvPr/>
        </p:nvSpPr>
        <p:spPr>
          <a:xfrm rot="1859681" flipH="1">
            <a:off x="5648039" y="4076797"/>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25</a:t>
            </a:fld>
            <a:endParaRPr lang="en-US" dirty="0">
              <a:solidFill>
                <a:srgbClr val="1C2A5A">
                  <a:tint val="75000"/>
                </a:srgbClr>
              </a:solidFill>
            </a:endParaRPr>
          </a:p>
        </p:txBody>
      </p:sp>
    </p:spTree>
    <p:extLst>
      <p:ext uri="{BB962C8B-B14F-4D97-AF65-F5344CB8AC3E}">
        <p14:creationId xmlns:p14="http://schemas.microsoft.com/office/powerpoint/2010/main" val="292990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7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75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Interchange Modification Report (IMR)</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14581" y="1708782"/>
            <a:ext cx="8840078" cy="689602"/>
            <a:chOff x="114581" y="1708782"/>
            <a:chExt cx="8840078" cy="689602"/>
          </a:xfrm>
        </p:grpSpPr>
        <p:sp>
          <p:nvSpPr>
            <p:cNvPr id="58" name="TextBox 57"/>
            <p:cNvSpPr txBox="1"/>
            <p:nvPr/>
          </p:nvSpPr>
          <p:spPr>
            <a:xfrm>
              <a:off x="114581"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114581" y="2470782"/>
            <a:ext cx="8840078" cy="689602"/>
            <a:chOff x="114581" y="2470782"/>
            <a:chExt cx="8840078" cy="689602"/>
          </a:xfrm>
        </p:grpSpPr>
        <p:sp>
          <p:nvSpPr>
            <p:cNvPr id="53" name="TextBox 52"/>
            <p:cNvSpPr txBox="1"/>
            <p:nvPr/>
          </p:nvSpPr>
          <p:spPr>
            <a:xfrm>
              <a:off x="114581"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114581" y="3232782"/>
            <a:ext cx="8840078" cy="689602"/>
            <a:chOff x="114581" y="3232782"/>
            <a:chExt cx="8840078" cy="689602"/>
          </a:xfrm>
        </p:grpSpPr>
        <p:sp>
          <p:nvSpPr>
            <p:cNvPr id="59" name="TextBox 58"/>
            <p:cNvSpPr txBox="1"/>
            <p:nvPr/>
          </p:nvSpPr>
          <p:spPr>
            <a:xfrm>
              <a:off x="11458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17" name="Group 16"/>
          <p:cNvGrpSpPr/>
          <p:nvPr/>
        </p:nvGrpSpPr>
        <p:grpSpPr>
          <a:xfrm>
            <a:off x="-4986" y="3996683"/>
            <a:ext cx="8959645" cy="690260"/>
            <a:chOff x="-4986" y="3996683"/>
            <a:chExt cx="8959645" cy="690260"/>
          </a:xfrm>
        </p:grpSpPr>
        <p:sp>
          <p:nvSpPr>
            <p:cNvPr id="57" name="TextBox 56"/>
            <p:cNvSpPr txBox="1"/>
            <p:nvPr/>
          </p:nvSpPr>
          <p:spPr>
            <a:xfrm>
              <a:off x="-4986" y="3996683"/>
              <a:ext cx="905591" cy="685800"/>
            </a:xfrm>
            <a:prstGeom prst="rect">
              <a:avLst/>
            </a:prstGeom>
            <a:noFill/>
            <a:ln>
              <a:noFill/>
            </a:ln>
          </p:spPr>
          <p:txBody>
            <a:bodyPr wrap="square" rtlCol="0" anchor="ctr">
              <a:noAutofit/>
            </a:bodyPr>
            <a:lstStyle/>
            <a:p>
              <a:pPr algn="ctr">
                <a:lnSpc>
                  <a:spcPts val="1200"/>
                </a:lnSpc>
              </a:pPr>
              <a:r>
                <a:rPr lang="en-US" sz="1200" b="1" dirty="0">
                  <a:solidFill>
                    <a:srgbClr val="1C2A5A"/>
                  </a:solidFill>
                </a:rPr>
                <a:t>Existing Conditions</a:t>
              </a:r>
            </a:p>
          </p:txBody>
        </p:sp>
        <p:grpSp>
          <p:nvGrpSpPr>
            <p:cNvPr id="16" name="Group 15"/>
            <p:cNvGrpSpPr/>
            <p:nvPr/>
          </p:nvGrpSpPr>
          <p:grpSpPr>
            <a:xfrm>
              <a:off x="796067" y="3997341"/>
              <a:ext cx="8158592" cy="689602"/>
              <a:chOff x="796067" y="3997341"/>
              <a:chExt cx="8158592" cy="689602"/>
            </a:xfrm>
          </p:grpSpPr>
          <p:sp>
            <p:nvSpPr>
              <p:cNvPr id="92" name="Chevron 91"/>
              <p:cNvSpPr/>
              <p:nvPr/>
            </p:nvSpPr>
            <p:spPr bwMode="auto">
              <a:xfrm>
                <a:off x="79606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93" name="Chevron 92"/>
              <p:cNvSpPr/>
              <p:nvPr/>
            </p:nvSpPr>
            <p:spPr bwMode="auto">
              <a:xfrm>
                <a:off x="1789312"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94" name="Chevron 93"/>
              <p:cNvSpPr/>
              <p:nvPr/>
            </p:nvSpPr>
            <p:spPr bwMode="auto">
              <a:xfrm>
                <a:off x="278255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98" name="Chevron 97"/>
              <p:cNvSpPr/>
              <p:nvPr/>
            </p:nvSpPr>
            <p:spPr bwMode="auto">
              <a:xfrm>
                <a:off x="7748782" y="3997341"/>
                <a:ext cx="1205877"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5" name="Group 14"/>
            <p:cNvGrpSpPr/>
            <p:nvPr/>
          </p:nvGrpSpPr>
          <p:grpSpPr>
            <a:xfrm>
              <a:off x="3775802" y="3997341"/>
              <a:ext cx="3997004" cy="689602"/>
              <a:chOff x="3775802" y="3997341"/>
              <a:chExt cx="3997004" cy="689602"/>
            </a:xfrm>
          </p:grpSpPr>
          <p:sp>
            <p:nvSpPr>
              <p:cNvPr id="146" name="Chevron 145"/>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1" name="Chevron 130"/>
              <p:cNvSpPr/>
              <p:nvPr/>
            </p:nvSpPr>
            <p:spPr bwMode="auto">
              <a:xfrm>
                <a:off x="3775802" y="3997341"/>
                <a:ext cx="993245"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6" name="Chevron 135"/>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1" name="Chevron 140"/>
              <p:cNvSpPr/>
              <p:nvPr/>
            </p:nvSpPr>
            <p:spPr bwMode="auto">
              <a:xfrm>
                <a:off x="675553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2" name="Right Arrow 141"/>
              <p:cNvSpPr/>
              <p:nvPr/>
            </p:nvSpPr>
            <p:spPr>
              <a:xfrm>
                <a:off x="3917622" y="4237367"/>
                <a:ext cx="3855183"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26</a:t>
            </a:fld>
            <a:endParaRPr lang="en-US" dirty="0">
              <a:solidFill>
                <a:srgbClr val="1C2A5A">
                  <a:tint val="75000"/>
                </a:srgbClr>
              </a:solidFill>
            </a:endParaRPr>
          </a:p>
        </p:txBody>
      </p:sp>
    </p:spTree>
    <p:extLst>
      <p:ext uri="{BB962C8B-B14F-4D97-AF65-F5344CB8AC3E}">
        <p14:creationId xmlns:p14="http://schemas.microsoft.com/office/powerpoint/2010/main" val="339469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 safety performance function (SPF) is an equation used to calculate the expected number of crashes per year at a location as a function of exposure and, in some cases, roadway or intersection characteristics</a:t>
            </a:r>
          </a:p>
          <a:p>
            <a:pPr marL="685800" lvl="1" indent="-114300" defTabSz="457189">
              <a:buFont typeface="Arial" pitchFamily="34" charset="0"/>
              <a:buChar char="•"/>
            </a:pPr>
            <a:r>
              <a:rPr lang="en-US" sz="1600" dirty="0"/>
              <a:t>Predicts crash frequency</a:t>
            </a:r>
          </a:p>
          <a:p>
            <a:pPr marL="114300" indent="-114300" defTabSz="457189">
              <a:buFont typeface="Arial" pitchFamily="34" charset="0"/>
              <a:buChar char="•"/>
            </a:pPr>
            <a:endParaRPr lang="en-US" sz="2000" dirty="0"/>
          </a:p>
          <a:p>
            <a:r>
              <a:rPr lang="en-US" sz="2000" dirty="0"/>
              <a:t>Safety Performance Functions equations incorporate</a:t>
            </a:r>
          </a:p>
          <a:p>
            <a:pPr marL="685800" lvl="1" indent="-114300" defTabSz="457189">
              <a:buFont typeface="Arial" pitchFamily="34" charset="0"/>
              <a:buChar char="•"/>
            </a:pPr>
            <a:r>
              <a:rPr lang="en-US" sz="1600" dirty="0"/>
              <a:t>Annual Average Daily Traffic (AADT)</a:t>
            </a:r>
          </a:p>
          <a:p>
            <a:pPr marL="685800" lvl="1" indent="-114300" defTabSz="457189">
              <a:buFont typeface="Arial" pitchFamily="34" charset="0"/>
              <a:buChar char="•"/>
            </a:pPr>
            <a:r>
              <a:rPr lang="en-US" sz="1600" dirty="0"/>
              <a:t>Sight Characteristics (i.e. Number of Lanes, Merge/Diverge Type, Intersection Type)</a:t>
            </a:r>
          </a:p>
          <a:p>
            <a:pPr marL="685800" lvl="1" indent="-114300" defTabSz="457189">
              <a:buFont typeface="Arial" pitchFamily="34" charset="0"/>
              <a:buChar char="•"/>
            </a:pPr>
            <a:r>
              <a:rPr lang="en-US" sz="1600" dirty="0"/>
              <a:t>Existing Condition Crash Modification Factors (i.e. Turn Lanes, Presence of TWLTL, Flashing Yellow Arrow Indications)</a:t>
            </a:r>
          </a:p>
          <a:p>
            <a:pPr marL="685800" lvl="1" indent="-114300" defTabSz="457189">
              <a:buFont typeface="Arial" pitchFamily="34" charset="0"/>
              <a:buChar char="•"/>
            </a:pPr>
            <a:endParaRPr lang="en-US" sz="1600" dirty="0"/>
          </a:p>
          <a:p>
            <a:r>
              <a:rPr lang="en-US" sz="2000" dirty="0"/>
              <a:t>Needed only for facilities where alternatives are being considered</a:t>
            </a: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4" name="Group 3"/>
          <p:cNvGrpSpPr/>
          <p:nvPr/>
        </p:nvGrpSpPr>
        <p:grpSpPr>
          <a:xfrm>
            <a:off x="241819" y="6241094"/>
            <a:ext cx="6484562" cy="497076"/>
            <a:chOff x="241819" y="6241094"/>
            <a:chExt cx="6484562" cy="497076"/>
          </a:xfrm>
        </p:grpSpPr>
        <p:sp>
          <p:nvSpPr>
            <p:cNvPr id="12" name="TextBox 11"/>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 name="Group 2"/>
            <p:cNvGrpSpPr/>
            <p:nvPr/>
          </p:nvGrpSpPr>
          <p:grpSpPr>
            <a:xfrm>
              <a:off x="851143" y="6241568"/>
              <a:ext cx="5875238" cy="496602"/>
              <a:chOff x="851143" y="6241568"/>
              <a:chExt cx="5875238" cy="496602"/>
            </a:xfrm>
          </p:grpSpPr>
          <p:sp>
            <p:nvSpPr>
              <p:cNvPr id="14" name="Chevron 13"/>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5" name="Chevron 14"/>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6" name="Chevron 15"/>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7" name="Chevron 16"/>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8" name="Chevron 17"/>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19" name="Chevron 18"/>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0" name="Chevron 19"/>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27</a:t>
            </a:fld>
            <a:endParaRPr lang="en-US" dirty="0">
              <a:solidFill>
                <a:srgbClr val="1C2A5A">
                  <a:tint val="75000"/>
                </a:srgbClr>
              </a:solidFill>
            </a:endParaRPr>
          </a:p>
        </p:txBody>
      </p:sp>
    </p:spTree>
    <p:extLst>
      <p:ext uri="{BB962C8B-B14F-4D97-AF65-F5344CB8AC3E}">
        <p14:creationId xmlns:p14="http://schemas.microsoft.com/office/powerpoint/2010/main" val="377243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75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75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8" name="Rectangle 3"/>
          <p:cNvSpPr txBox="1">
            <a:spLocks/>
          </p:cNvSpPr>
          <p:nvPr/>
        </p:nvSpPr>
        <p:spPr>
          <a:xfrm>
            <a:off x="457200" y="1143000"/>
            <a:ext cx="8229600" cy="4983163"/>
          </a:xfrm>
          <a:prstGeom prst="rect">
            <a:avLst/>
          </a:prstGeom>
        </p:spPr>
        <p:txBody>
          <a:bodyPr>
            <a:norm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buFont typeface="Arial" charset="0"/>
              <a:buNone/>
              <a:defRPr/>
            </a:pPr>
            <a:r>
              <a:rPr lang="en-US" sz="2400" b="1" dirty="0"/>
              <a:t>Predicted Crash Frequency</a:t>
            </a:r>
          </a:p>
          <a:p>
            <a:pPr marL="0" indent="0" algn="ctr">
              <a:spcBef>
                <a:spcPts val="1200"/>
              </a:spcBef>
              <a:buFont typeface="Arial" charset="0"/>
              <a:buNone/>
              <a:defRPr/>
            </a:pPr>
            <a:r>
              <a:rPr lang="en-US" sz="2400" b="1" dirty="0"/>
              <a:t>N</a:t>
            </a:r>
            <a:r>
              <a:rPr lang="en-US" sz="2400" b="1" baseline="-25000" dirty="0"/>
              <a:t>predicted</a:t>
            </a:r>
            <a:r>
              <a:rPr lang="en-US" sz="2400" b="1" dirty="0"/>
              <a:t> = </a:t>
            </a:r>
          </a:p>
          <a:p>
            <a:pPr marL="0" indent="0" algn="ctr">
              <a:spcBef>
                <a:spcPts val="1200"/>
              </a:spcBef>
              <a:buFont typeface="Arial" charset="0"/>
              <a:buNone/>
              <a:defRPr/>
            </a:pPr>
            <a:r>
              <a:rPr lang="en-US" sz="2800" b="1" dirty="0">
                <a:solidFill>
                  <a:schemeClr val="accent2"/>
                </a:solidFill>
              </a:rPr>
              <a:t>SPF</a:t>
            </a:r>
            <a:r>
              <a:rPr lang="en-US" sz="2800" b="1" dirty="0">
                <a:solidFill>
                  <a:schemeClr val="accent6"/>
                </a:solidFill>
              </a:rPr>
              <a:t> </a:t>
            </a:r>
            <a:r>
              <a:rPr lang="en-US" sz="2800" b="1" dirty="0"/>
              <a:t> x  (</a:t>
            </a:r>
            <a:r>
              <a:rPr lang="en-US" sz="2800" b="1" dirty="0">
                <a:solidFill>
                  <a:schemeClr val="accent5"/>
                </a:solidFill>
              </a:rPr>
              <a:t>CMF1</a:t>
            </a:r>
            <a:r>
              <a:rPr lang="en-US" sz="2800" b="1" dirty="0">
                <a:solidFill>
                  <a:schemeClr val="accent3"/>
                </a:solidFill>
              </a:rPr>
              <a:t> </a:t>
            </a:r>
            <a:r>
              <a:rPr lang="en-US" sz="2800" b="1" dirty="0"/>
              <a:t>x</a:t>
            </a:r>
            <a:r>
              <a:rPr lang="en-US" sz="2800" b="1" dirty="0">
                <a:solidFill>
                  <a:schemeClr val="accent1">
                    <a:lumMod val="75000"/>
                  </a:schemeClr>
                </a:solidFill>
              </a:rPr>
              <a:t> </a:t>
            </a:r>
            <a:r>
              <a:rPr lang="en-US" sz="2800" b="1" dirty="0">
                <a:solidFill>
                  <a:schemeClr val="accent5"/>
                </a:solidFill>
              </a:rPr>
              <a:t>CMF2</a:t>
            </a:r>
            <a:r>
              <a:rPr lang="en-US" sz="2800" b="1" dirty="0">
                <a:solidFill>
                  <a:schemeClr val="accent3"/>
                </a:solidFill>
              </a:rPr>
              <a:t> </a:t>
            </a:r>
            <a:r>
              <a:rPr lang="en-US" sz="2800" b="1" dirty="0"/>
              <a:t>x ….)  x  </a:t>
            </a:r>
            <a:r>
              <a:rPr lang="en-US" sz="2800" b="1" dirty="0">
                <a:solidFill>
                  <a:schemeClr val="accent1"/>
                </a:solidFill>
              </a:rPr>
              <a:t>C</a:t>
            </a:r>
          </a:p>
          <a:p>
            <a:pPr marL="0" indent="0">
              <a:spcBef>
                <a:spcPts val="1200"/>
              </a:spcBef>
              <a:buFont typeface="Arial" charset="0"/>
              <a:buNone/>
              <a:defRPr/>
            </a:pPr>
            <a:r>
              <a:rPr lang="en-US" sz="2400" b="1" dirty="0"/>
              <a:t>where:		</a:t>
            </a:r>
          </a:p>
          <a:p>
            <a:pPr marL="0" indent="0">
              <a:spcBef>
                <a:spcPts val="600"/>
              </a:spcBef>
              <a:buFont typeface="Arial" charset="0"/>
              <a:buNone/>
              <a:defRPr/>
            </a:pPr>
            <a:r>
              <a:rPr lang="en-US" sz="2400" b="1" dirty="0">
                <a:solidFill>
                  <a:schemeClr val="accent2"/>
                </a:solidFill>
              </a:rPr>
              <a:t>SPF = Safety Performance Function</a:t>
            </a:r>
          </a:p>
          <a:p>
            <a:pPr marL="0" indent="0">
              <a:spcBef>
                <a:spcPts val="600"/>
              </a:spcBef>
              <a:buFont typeface="Arial" charset="0"/>
              <a:buNone/>
              <a:defRPr/>
            </a:pPr>
            <a:r>
              <a:rPr lang="en-US" sz="2400" b="1" dirty="0">
                <a:solidFill>
                  <a:schemeClr val="accent5"/>
                </a:solidFill>
              </a:rPr>
              <a:t>CMF = Crash Modification Factors</a:t>
            </a:r>
            <a:r>
              <a:rPr lang="en-US" sz="2400" b="1" dirty="0"/>
              <a:t>	</a:t>
            </a:r>
          </a:p>
          <a:p>
            <a:pPr marL="0" indent="0">
              <a:spcBef>
                <a:spcPts val="600"/>
              </a:spcBef>
              <a:buFont typeface="Arial" charset="0"/>
              <a:buNone/>
              <a:defRPr/>
            </a:pPr>
            <a:r>
              <a:rPr lang="en-US" sz="2400" b="1" dirty="0">
                <a:solidFill>
                  <a:schemeClr val="accent1"/>
                </a:solidFill>
              </a:rPr>
              <a:t>C = Local Calibration Factor</a:t>
            </a:r>
            <a:endParaRPr lang="en-US" sz="2400" dirty="0">
              <a:solidFill>
                <a:schemeClr val="accent1"/>
              </a:solidFill>
            </a:endParaRPr>
          </a:p>
        </p:txBody>
      </p:sp>
      <p:sp>
        <p:nvSpPr>
          <p:cNvPr id="3" name="Oval 2"/>
          <p:cNvSpPr/>
          <p:nvPr/>
        </p:nvSpPr>
        <p:spPr>
          <a:xfrm>
            <a:off x="2112579" y="2103055"/>
            <a:ext cx="826706" cy="647700"/>
          </a:xfrm>
          <a:prstGeom prst="ellipse">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28</a:t>
            </a:fld>
            <a:endParaRPr lang="en-US" dirty="0">
              <a:solidFill>
                <a:srgbClr val="1C2A5A">
                  <a:tint val="75000"/>
                </a:srgbClr>
              </a:solidFill>
            </a:endParaRPr>
          </a:p>
        </p:txBody>
      </p:sp>
    </p:spTree>
    <p:extLst>
      <p:ext uri="{BB962C8B-B14F-4D97-AF65-F5344CB8AC3E}">
        <p14:creationId xmlns:p14="http://schemas.microsoft.com/office/powerpoint/2010/main" val="325606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01673"/>
            <a:ext cx="6811809"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Calculating the SPF for each facility crash type has 4 steps:</a:t>
            </a:r>
          </a:p>
          <a:p>
            <a:pPr lvl="1" indent="-342900" defTabSz="457189">
              <a:buFont typeface="+mj-lt"/>
              <a:buAutoNum type="arabicPeriod"/>
            </a:pPr>
            <a:r>
              <a:rPr lang="en-US" sz="1600" dirty="0"/>
              <a:t>Base Equation (N</a:t>
            </a:r>
            <a:r>
              <a:rPr lang="en-US" sz="1600" baseline="-25000" dirty="0"/>
              <a:t>bimv</a:t>
            </a:r>
            <a:r>
              <a:rPr lang="en-US" sz="1600" dirty="0"/>
              <a:t>=…)</a:t>
            </a:r>
          </a:p>
          <a:p>
            <a:pPr lvl="1" indent="-342900" defTabSz="457189">
              <a:buFont typeface="+mj-lt"/>
              <a:buAutoNum type="arabicPeriod"/>
            </a:pPr>
            <a:r>
              <a:rPr lang="en-US" sz="1600" dirty="0"/>
              <a:t>SPF Coefficients (Total, FI, PDO Coefficients to use in Base Equation)</a:t>
            </a:r>
          </a:p>
          <a:p>
            <a:pPr lvl="1" indent="-342900" defTabSz="457189">
              <a:buFont typeface="+mj-lt"/>
              <a:buAutoNum type="arabicPeriod"/>
            </a:pPr>
            <a:r>
              <a:rPr lang="en-US" sz="1600" dirty="0"/>
              <a:t>Balancing Fatal-Injury and Property Damage Only</a:t>
            </a:r>
          </a:p>
          <a:p>
            <a:pPr lvl="1" indent="-342900" defTabSz="457189">
              <a:buFont typeface="+mj-lt"/>
              <a:buAutoNum type="arabicPeriod"/>
            </a:pPr>
            <a:r>
              <a:rPr lang="en-US" sz="1600" dirty="0"/>
              <a:t>Distribution of Crash Type</a:t>
            </a:r>
          </a:p>
          <a:p>
            <a:pPr marL="114300" indent="-114300" defTabSz="457189">
              <a:buFont typeface="Arial" pitchFamily="34" charset="0"/>
              <a:buChar char="•"/>
            </a:pPr>
            <a:endParaRPr lang="en-US" sz="2000" dirty="0"/>
          </a:p>
          <a:p>
            <a:r>
              <a:rPr lang="en-US" sz="2000" dirty="0"/>
              <a:t>SPF equations, CMFs and Coefficients can be found in the HSM Part 2</a:t>
            </a:r>
          </a:p>
          <a:p>
            <a:endParaRPr lang="en-US" sz="2000" dirty="0"/>
          </a:p>
          <a:p>
            <a:r>
              <a:rPr lang="en-US" sz="2000" dirty="0"/>
              <a:t>SPF calculations performed using Spreadsheets</a:t>
            </a:r>
          </a:p>
          <a:p>
            <a:pPr marL="685800" lvl="1" indent="-114300">
              <a:buFont typeface="Arial" pitchFamily="34" charset="0"/>
              <a:buChar char="•"/>
            </a:pPr>
            <a:r>
              <a:rPr lang="en-US" sz="1600" dirty="0"/>
              <a:t>Will be available on the FDOT website </a:t>
            </a:r>
          </a:p>
          <a:p>
            <a:pPr marL="685800" lvl="1" indent="-114300" defTabSz="457189">
              <a:buFont typeface="Arial" pitchFamily="34" charset="0"/>
              <a:buChar char="•"/>
            </a:pPr>
            <a:r>
              <a:rPr lang="en-US" sz="1600" dirty="0">
                <a:solidFill>
                  <a:srgbClr val="243B76"/>
                </a:solidFill>
                <a:hlinkClick r:id="rId2"/>
              </a:rPr>
              <a:t>http://www.fdot.gov/planning/systems/training.shtm</a:t>
            </a:r>
            <a:endParaRPr lang="en-US" sz="1600" dirty="0">
              <a:solidFill>
                <a:srgbClr val="243B76"/>
              </a:solidFill>
            </a:endParaRPr>
          </a:p>
          <a:p>
            <a:pPr marL="685800" lvl="1" indent="-114300">
              <a:buFont typeface="Arial" pitchFamily="34" charset="0"/>
              <a:buChar char="•"/>
            </a:pPr>
            <a:endParaRPr lang="en-US" sz="16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8" name="Group 7"/>
          <p:cNvGrpSpPr/>
          <p:nvPr/>
        </p:nvGrpSpPr>
        <p:grpSpPr>
          <a:xfrm>
            <a:off x="241819" y="6241094"/>
            <a:ext cx="6484562" cy="497076"/>
            <a:chOff x="241819" y="6241094"/>
            <a:chExt cx="6484562" cy="497076"/>
          </a:xfrm>
        </p:grpSpPr>
        <p:sp>
          <p:nvSpPr>
            <p:cNvPr id="12" name="TextBox 11"/>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3" name="Group 12"/>
            <p:cNvGrpSpPr/>
            <p:nvPr/>
          </p:nvGrpSpPr>
          <p:grpSpPr>
            <a:xfrm>
              <a:off x="851143" y="6241568"/>
              <a:ext cx="5875238" cy="496602"/>
              <a:chOff x="851143" y="6241568"/>
              <a:chExt cx="5875238" cy="496602"/>
            </a:xfrm>
          </p:grpSpPr>
          <p:sp>
            <p:nvSpPr>
              <p:cNvPr id="14" name="Chevron 13"/>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5" name="Chevron 14"/>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6" name="Chevron 15"/>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7" name="Chevron 16"/>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8" name="Chevron 17"/>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19" name="Chevron 18"/>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0" name="Chevron 19"/>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1" name="Chevron 20"/>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29</a:t>
            </a:fld>
            <a:endParaRPr lang="en-US" dirty="0">
              <a:solidFill>
                <a:srgbClr val="1C2A5A">
                  <a:tint val="75000"/>
                </a:srgbClr>
              </a:solidFill>
            </a:endParaRPr>
          </a:p>
        </p:txBody>
      </p:sp>
      <p:pic>
        <p:nvPicPr>
          <p:cNvPr id="25" name="Picture 24"/>
          <p:cNvPicPr>
            <a:picLocks noChangeAspect="1"/>
          </p:cNvPicPr>
          <p:nvPr/>
        </p:nvPicPr>
        <p:blipFill>
          <a:blip r:embed="rId3"/>
          <a:stretch>
            <a:fillRect/>
          </a:stretch>
        </p:blipFill>
        <p:spPr>
          <a:xfrm>
            <a:off x="5697483" y="2122954"/>
            <a:ext cx="3377477" cy="3798137"/>
          </a:xfrm>
          <a:prstGeom prst="rect">
            <a:avLst/>
          </a:prstGeom>
        </p:spPr>
      </p:pic>
    </p:spTree>
    <p:extLst>
      <p:ext uri="{BB962C8B-B14F-4D97-AF65-F5344CB8AC3E}">
        <p14:creationId xmlns:p14="http://schemas.microsoft.com/office/powerpoint/2010/main" val="68986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75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fade">
                                      <p:cBhvr>
                                        <p:cTn id="32" dur="750"/>
                                        <p:tgtEl>
                                          <p:spTgt spid="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fade">
                                      <p:cBhvr>
                                        <p:cTn id="37" dur="750"/>
                                        <p:tgtEl>
                                          <p:spTgt spid="7">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66541" y="1254761"/>
            <a:ext cx="8799906" cy="4774565"/>
          </a:xfrm>
          <a:prstGeom prst="rect">
            <a:avLst/>
          </a:prstGeom>
        </p:spPr>
        <p:txBody>
          <a:bodyPr numCol="1">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r>
              <a:rPr lang="en-US" sz="2000" dirty="0">
                <a:solidFill>
                  <a:srgbClr val="243B76"/>
                </a:solidFill>
              </a:rPr>
              <a:t>Presentation Material</a:t>
            </a:r>
          </a:p>
          <a:p>
            <a:pPr marL="685800" lvl="1" indent="-114300" defTabSz="457189">
              <a:buFont typeface="Arial" pitchFamily="34" charset="0"/>
              <a:buChar char="•"/>
            </a:pPr>
            <a:r>
              <a:rPr lang="en-US" sz="1600" dirty="0">
                <a:solidFill>
                  <a:srgbClr val="243B76"/>
                </a:solidFill>
              </a:rPr>
              <a:t>The presentation slides and projects spreadsheets will be available on the FDOT website</a:t>
            </a:r>
          </a:p>
          <a:p>
            <a:pPr marL="685800" lvl="1" indent="-114300" defTabSz="457189">
              <a:buFont typeface="Arial" pitchFamily="34" charset="0"/>
              <a:buChar char="•"/>
            </a:pPr>
            <a:r>
              <a:rPr lang="en-US" sz="1600" dirty="0">
                <a:solidFill>
                  <a:srgbClr val="243B76"/>
                </a:solidFill>
                <a:hlinkClick r:id="rId3"/>
              </a:rPr>
              <a:t>http://www.fdot.gov/planning/systems/training.shtm</a:t>
            </a:r>
            <a:endParaRPr lang="en-US" sz="1600" dirty="0">
              <a:solidFill>
                <a:srgbClr val="243B76"/>
              </a:solidFill>
            </a:endParaRPr>
          </a:p>
          <a:p>
            <a:pPr defTabSz="457189"/>
            <a:endParaRPr lang="en-US" sz="1600" dirty="0">
              <a:solidFill>
                <a:srgbClr val="243B76"/>
              </a:solidFill>
            </a:endParaRPr>
          </a:p>
          <a:p>
            <a:pPr defTabSz="457189"/>
            <a:r>
              <a:rPr lang="en-US" sz="2000" dirty="0">
                <a:solidFill>
                  <a:srgbClr val="243B76"/>
                </a:solidFill>
              </a:rPr>
              <a:t>We encourage participation</a:t>
            </a:r>
          </a:p>
          <a:p>
            <a:pPr marL="685800" lvl="1" indent="-114300" defTabSz="457189">
              <a:buFont typeface="Arial" pitchFamily="34" charset="0"/>
              <a:buChar char="•"/>
            </a:pPr>
            <a:r>
              <a:rPr lang="en-US" sz="1600" dirty="0">
                <a:solidFill>
                  <a:srgbClr val="243B76"/>
                </a:solidFill>
              </a:rPr>
              <a:t>Questions may be asked using the chat panel</a:t>
            </a:r>
          </a:p>
          <a:p>
            <a:pPr marL="685800" lvl="1" indent="-114300" defTabSz="457189">
              <a:buFont typeface="Arial" pitchFamily="34" charset="0"/>
              <a:buChar char="•"/>
            </a:pPr>
            <a:r>
              <a:rPr lang="en-US" sz="1600" dirty="0">
                <a:solidFill>
                  <a:srgbClr val="243B76"/>
                </a:solidFill>
              </a:rPr>
              <a:t>Questions will be answered during the webinar and breaks</a:t>
            </a:r>
          </a:p>
          <a:p>
            <a:pPr defTabSz="457189"/>
            <a:endParaRPr lang="en-US" sz="2000" dirty="0">
              <a:solidFill>
                <a:srgbClr val="243B76"/>
              </a:solidFill>
            </a:endParaRPr>
          </a:p>
          <a:p>
            <a:pPr defTabSz="457189"/>
            <a:r>
              <a:rPr lang="en-US" sz="2000" dirty="0">
                <a:solidFill>
                  <a:srgbClr val="243B76"/>
                </a:solidFill>
              </a:rPr>
              <a:t>PDH/AICP Credits</a:t>
            </a:r>
          </a:p>
          <a:p>
            <a:pPr marL="685800" lvl="1" indent="-114300" defTabSz="457189">
              <a:buFont typeface="Arial" pitchFamily="34" charset="0"/>
              <a:buChar char="•"/>
            </a:pPr>
            <a:r>
              <a:rPr lang="en-US" sz="1600" dirty="0">
                <a:solidFill>
                  <a:srgbClr val="243B76"/>
                </a:solidFill>
              </a:rPr>
              <a:t>1.5 Credits available </a:t>
            </a:r>
          </a:p>
          <a:p>
            <a:pPr defTabSz="457189"/>
            <a:endParaRPr lang="en-US" sz="1800" dirty="0">
              <a:solidFill>
                <a:srgbClr val="243B76"/>
              </a:solidFill>
            </a:endParaRPr>
          </a:p>
          <a:p>
            <a:pPr marL="114300" indent="-114300" defTabSz="457189">
              <a:buFont typeface="Arial" pitchFamily="34" charset="0"/>
              <a:buChar char="•"/>
            </a:pPr>
            <a:endParaRPr lang="en-US" sz="20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lvl="2" defTabSz="457189"/>
            <a:endParaRPr lang="en-US" sz="900" dirty="0">
              <a:solidFill>
                <a:srgbClr val="1C2A5A"/>
              </a:solidFill>
            </a:endParaRPr>
          </a:p>
          <a:p>
            <a:pPr lvl="1" algn="just"/>
            <a:endParaRPr lang="en-US" sz="1400" dirty="0">
              <a:solidFill>
                <a:srgbClr val="1C2A5A"/>
              </a:solidFill>
            </a:endParaRPr>
          </a:p>
        </p:txBody>
      </p:sp>
      <p:pic>
        <p:nvPicPr>
          <p:cNvPr id="17" name="Picture 16"/>
          <p:cNvPicPr>
            <a:picLocks noChangeAspect="1"/>
          </p:cNvPicPr>
          <p:nvPr/>
        </p:nvPicPr>
        <p:blipFill rotWithShape="1">
          <a:blip r:embed="rId4"/>
          <a:srcRect t="6656"/>
          <a:stretch/>
        </p:blipFill>
        <p:spPr>
          <a:xfrm>
            <a:off x="4566494" y="4030463"/>
            <a:ext cx="3054361" cy="1769820"/>
          </a:xfrm>
          <a:prstGeom prst="rect">
            <a:avLst/>
          </a:prstGeom>
          <a:ln>
            <a:noFill/>
          </a:ln>
          <a:effectLst>
            <a:outerShdw blurRad="50800" dist="38100" dir="8100000" algn="tr" rotWithShape="0">
              <a:prstClr val="black">
                <a:alpha val="40000"/>
              </a:prstClr>
            </a:outerShdw>
          </a:effectLst>
        </p:spPr>
      </p:pic>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Housekeeping</a:t>
            </a:r>
          </a:p>
        </p:txBody>
      </p:sp>
      <p:cxnSp>
        <p:nvCxnSpPr>
          <p:cNvPr id="10" name="Straight Connector 9"/>
          <p:cNvCxnSpPr/>
          <p:nvPr/>
        </p:nvCxnSpPr>
        <p:spPr>
          <a:xfrm>
            <a:off x="0" y="1132911"/>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3</a:t>
            </a:fld>
            <a:endParaRPr lang="en-US" dirty="0">
              <a:solidFill>
                <a:srgbClr val="1C2A5A">
                  <a:tint val="75000"/>
                </a:srgbClr>
              </a:solidFill>
            </a:endParaRPr>
          </a:p>
        </p:txBody>
      </p:sp>
    </p:spTree>
    <p:extLst>
      <p:ext uri="{BB962C8B-B14F-4D97-AF65-F5344CB8AC3E}">
        <p14:creationId xmlns:p14="http://schemas.microsoft.com/office/powerpoint/2010/main" val="428666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7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75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75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75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75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75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fade">
                                      <p:cBhvr>
                                        <p:cTn id="42" dur="75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Step 1: Base Equation (N</a:t>
            </a:r>
            <a:r>
              <a:rPr lang="en-US" sz="2000" baseline="-25000" dirty="0"/>
              <a:t>bimv</a:t>
            </a:r>
            <a:r>
              <a:rPr lang="en-US" sz="2000" dirty="0"/>
              <a:t>=…)</a:t>
            </a:r>
          </a:p>
          <a:p>
            <a:pPr marL="685800" lvl="1" indent="-114300" defTabSz="457189">
              <a:buFont typeface="Arial" pitchFamily="34" charset="0"/>
              <a:buChar char="•"/>
            </a:pPr>
            <a:r>
              <a:rPr lang="en-US" sz="1600" dirty="0"/>
              <a:t>Crash/collision type: Intersection Multiple Vehicle Crashes</a:t>
            </a:r>
            <a:endParaRPr lang="en-US" sz="20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pic>
        <p:nvPicPr>
          <p:cNvPr id="12" name="Picture 11"/>
          <p:cNvPicPr>
            <a:picLocks noChangeAspect="1"/>
          </p:cNvPicPr>
          <p:nvPr/>
        </p:nvPicPr>
        <p:blipFill rotWithShape="1">
          <a:blip r:embed="rId2"/>
          <a:srcRect b="62142"/>
          <a:stretch/>
        </p:blipFill>
        <p:spPr>
          <a:xfrm>
            <a:off x="226763" y="2323006"/>
            <a:ext cx="8690474" cy="2532284"/>
          </a:xfrm>
          <a:prstGeom prst="rect">
            <a:avLst/>
          </a:prstGeom>
        </p:spPr>
      </p:pic>
      <p:grpSp>
        <p:nvGrpSpPr>
          <p:cNvPr id="8" name="Group 7"/>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30</a:t>
            </a:fld>
            <a:endParaRPr lang="en-US" dirty="0">
              <a:solidFill>
                <a:srgbClr val="1C2A5A">
                  <a:tint val="75000"/>
                </a:srgbClr>
              </a:solidFill>
            </a:endParaRPr>
          </a:p>
        </p:txBody>
      </p:sp>
      <p:sp>
        <p:nvSpPr>
          <p:cNvPr id="23" name="Rectangle 22"/>
          <p:cNvSpPr/>
          <p:nvPr/>
        </p:nvSpPr>
        <p:spPr>
          <a:xfrm>
            <a:off x="226763" y="4855290"/>
            <a:ext cx="2452916"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12</a:t>
            </a:r>
          </a:p>
        </p:txBody>
      </p:sp>
    </p:spTree>
    <p:extLst>
      <p:ext uri="{BB962C8B-B14F-4D97-AF65-F5344CB8AC3E}">
        <p14:creationId xmlns:p14="http://schemas.microsoft.com/office/powerpoint/2010/main" val="34915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Step 2: SPF Coefficients (Total, FI, PDO Coefficients to use in Base Equation)</a:t>
            </a:r>
          </a:p>
          <a:p>
            <a:pPr marL="685800" lvl="1" indent="-114300" defTabSz="457189">
              <a:buFont typeface="Arial" pitchFamily="34" charset="0"/>
              <a:buChar char="•"/>
            </a:pPr>
            <a:r>
              <a:rPr lang="en-US" sz="1600" dirty="0"/>
              <a:t>Crash/collision type: Intersection Multiple Vehicle Crashes</a:t>
            </a:r>
            <a:endParaRPr lang="en-US" sz="2000" dirty="0"/>
          </a:p>
          <a:p>
            <a:endParaRPr lang="en-US" sz="20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pic>
        <p:nvPicPr>
          <p:cNvPr id="8" name="Picture 7"/>
          <p:cNvPicPr>
            <a:picLocks noChangeAspect="1"/>
          </p:cNvPicPr>
          <p:nvPr/>
        </p:nvPicPr>
        <p:blipFill>
          <a:blip r:embed="rId2"/>
          <a:stretch>
            <a:fillRect/>
          </a:stretch>
        </p:blipFill>
        <p:spPr>
          <a:xfrm>
            <a:off x="1313563" y="1963552"/>
            <a:ext cx="6513236" cy="4108465"/>
          </a:xfrm>
          <a:prstGeom prst="rect">
            <a:avLst/>
          </a:prstGeom>
        </p:spPr>
      </p:pic>
      <p:grpSp>
        <p:nvGrpSpPr>
          <p:cNvPr id="12" name="Group 11"/>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31</a:t>
            </a:fld>
            <a:endParaRPr lang="en-US" dirty="0">
              <a:solidFill>
                <a:srgbClr val="1C2A5A">
                  <a:tint val="75000"/>
                </a:srgbClr>
              </a:solidFill>
            </a:endParaRPr>
          </a:p>
        </p:txBody>
      </p:sp>
      <p:sp>
        <p:nvSpPr>
          <p:cNvPr id="23" name="Rectangle 22"/>
          <p:cNvSpPr/>
          <p:nvPr/>
        </p:nvSpPr>
        <p:spPr>
          <a:xfrm>
            <a:off x="1313563" y="5914477"/>
            <a:ext cx="2452916"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12</a:t>
            </a:r>
          </a:p>
        </p:txBody>
      </p:sp>
    </p:spTree>
    <p:extLst>
      <p:ext uri="{BB962C8B-B14F-4D97-AF65-F5344CB8AC3E}">
        <p14:creationId xmlns:p14="http://schemas.microsoft.com/office/powerpoint/2010/main" val="41938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Step 2: SPF Coefficients (Total, FI, PDO Coefficients to use in Base Equation)</a:t>
            </a:r>
          </a:p>
          <a:p>
            <a:pPr marL="685800" lvl="1" indent="-114300" defTabSz="457189">
              <a:buFont typeface="Arial" pitchFamily="34" charset="0"/>
              <a:buChar char="•"/>
            </a:pPr>
            <a:r>
              <a:rPr lang="en-US" sz="1600" dirty="0"/>
              <a:t>Crash/collision type: Intersection Multiple Vehicle Crashes</a:t>
            </a:r>
            <a:endParaRPr lang="en-US" sz="2000" dirty="0"/>
          </a:p>
          <a:p>
            <a:endParaRPr lang="en-US" sz="20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pic>
        <p:nvPicPr>
          <p:cNvPr id="8" name="Picture 7"/>
          <p:cNvPicPr>
            <a:picLocks noChangeAspect="1"/>
          </p:cNvPicPr>
          <p:nvPr/>
        </p:nvPicPr>
        <p:blipFill>
          <a:blip r:embed="rId2"/>
          <a:stretch>
            <a:fillRect/>
          </a:stretch>
        </p:blipFill>
        <p:spPr>
          <a:xfrm>
            <a:off x="1313563" y="1963552"/>
            <a:ext cx="6513236" cy="4108465"/>
          </a:xfrm>
          <a:prstGeom prst="rect">
            <a:avLst/>
          </a:prstGeom>
        </p:spPr>
      </p:pic>
      <p:grpSp>
        <p:nvGrpSpPr>
          <p:cNvPr id="12" name="Group 11"/>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32</a:t>
            </a:fld>
            <a:endParaRPr lang="en-US" dirty="0">
              <a:solidFill>
                <a:srgbClr val="1C2A5A">
                  <a:tint val="75000"/>
                </a:srgbClr>
              </a:solidFill>
            </a:endParaRPr>
          </a:p>
        </p:txBody>
      </p:sp>
      <p:sp>
        <p:nvSpPr>
          <p:cNvPr id="24" name="Rectangle 23"/>
          <p:cNvSpPr/>
          <p:nvPr/>
        </p:nvSpPr>
        <p:spPr>
          <a:xfrm>
            <a:off x="1313563" y="5914477"/>
            <a:ext cx="2452916"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12</a:t>
            </a:r>
          </a:p>
        </p:txBody>
      </p:sp>
    </p:spTree>
    <p:extLst>
      <p:ext uri="{BB962C8B-B14F-4D97-AF65-F5344CB8AC3E}">
        <p14:creationId xmlns:p14="http://schemas.microsoft.com/office/powerpoint/2010/main" val="389233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Step 3: Balancing Fatal/Injury and Property Damage Only crashes</a:t>
            </a:r>
          </a:p>
          <a:p>
            <a:pPr marL="685800" lvl="1" indent="-114300" defTabSz="457189">
              <a:buFont typeface="Arial" pitchFamily="34" charset="0"/>
              <a:buChar char="•"/>
            </a:pPr>
            <a:r>
              <a:rPr lang="en-US" sz="1600" dirty="0"/>
              <a:t>Crash/collision type: Intersection Multiple Vehicle Crashes</a:t>
            </a:r>
            <a:endParaRPr lang="en-US" sz="2000" dirty="0"/>
          </a:p>
          <a:p>
            <a:endParaRPr lang="en-US" sz="20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mc:AlternateContent xmlns:mc="http://schemas.openxmlformats.org/markup-compatibility/2006" xmlns:a14="http://schemas.microsoft.com/office/drawing/2010/main">
        <mc:Choice Requires="a14">
          <p:sp>
            <p:nvSpPr>
              <p:cNvPr id="3" name="TextBox 2"/>
              <p:cNvSpPr txBox="1"/>
              <p:nvPr/>
            </p:nvSpPr>
            <p:spPr>
              <a:xfrm>
                <a:off x="1420881" y="2711774"/>
                <a:ext cx="6302238" cy="572273"/>
              </a:xfrm>
              <a:prstGeom prst="rect">
                <a:avLst/>
              </a:prstGeom>
              <a:noFill/>
            </p:spPr>
            <p:txBody>
              <a:bodyPr wrap="non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𝑏𝑖𝑚𝑣</m:t>
                        </m:r>
                        <m:r>
                          <a:rPr lang="en-US" sz="2000" b="0" i="1" smtClean="0">
                            <a:latin typeface="Cambria Math" panose="02040503050406030204" pitchFamily="18" charset="0"/>
                          </a:rPr>
                          <m:t>(</m:t>
                        </m:r>
                        <m:r>
                          <a:rPr lang="en-US" sz="2000" b="0" i="1" smtClean="0">
                            <a:latin typeface="Cambria Math" panose="02040503050406030204" pitchFamily="18" charset="0"/>
                          </a:rPr>
                          <m:t>𝐹𝐼</m:t>
                        </m:r>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𝑏𝑖𝑚𝑣</m:t>
                        </m:r>
                        <m:r>
                          <a:rPr lang="en-US" sz="2000" i="1">
                            <a:latin typeface="Cambria Math" panose="02040503050406030204" pitchFamily="18" charset="0"/>
                          </a:rPr>
                          <m:t>(</m:t>
                        </m:r>
                        <m:r>
                          <a:rPr lang="en-US" sz="2000" b="0" i="1" smtClean="0">
                            <a:latin typeface="Cambria Math" panose="02040503050406030204" pitchFamily="18" charset="0"/>
                          </a:rPr>
                          <m:t>𝑡𝑜𝑡𝑎𝑙</m:t>
                        </m:r>
                        <m:r>
                          <a:rPr lang="en-US" sz="2000" i="1">
                            <a:latin typeface="Cambria Math" panose="02040503050406030204" pitchFamily="18" charset="0"/>
                          </a:rPr>
                          <m:t>)</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rPr>
                            </m:ctrlPr>
                          </m:sSubPr>
                          <m:e>
                            <m:sSup>
                              <m:sSupPr>
                                <m:ctrlPr>
                                  <a:rPr lang="en-US" sz="2000" b="0" i="1" smtClean="0">
                                    <a:latin typeface="Cambria Math" panose="02040503050406030204" pitchFamily="18" charset="0"/>
                                  </a:rPr>
                                </m:ctrlPr>
                              </m:sSupPr>
                              <m:e>
                                <m:r>
                                  <a:rPr lang="en-US" sz="2000" i="1">
                                    <a:latin typeface="Cambria Math" panose="02040503050406030204" pitchFamily="18" charset="0"/>
                                  </a:rPr>
                                  <m:t>𝑁</m:t>
                                </m:r>
                              </m:e>
                              <m:sup>
                                <m:r>
                                  <a:rPr lang="en-US" sz="2000" b="0" i="1" smtClean="0">
                                    <a:latin typeface="Cambria Math" panose="02040503050406030204" pitchFamily="18" charset="0"/>
                                  </a:rPr>
                                  <m:t>′</m:t>
                                </m:r>
                              </m:sup>
                            </m:sSup>
                          </m:e>
                          <m:sub>
                            <m:r>
                              <a:rPr lang="en-US" sz="2000" i="1">
                                <a:latin typeface="Cambria Math" panose="02040503050406030204" pitchFamily="18" charset="0"/>
                              </a:rPr>
                              <m:t>𝑏𝑖𝑚𝑣</m:t>
                            </m:r>
                            <m:d>
                              <m:dPr>
                                <m:ctrlPr>
                                  <a:rPr lang="en-US" sz="2000" i="1">
                                    <a:latin typeface="Cambria Math" panose="02040503050406030204" pitchFamily="18" charset="0"/>
                                  </a:rPr>
                                </m:ctrlPr>
                              </m:dPr>
                              <m:e>
                                <m:r>
                                  <a:rPr lang="en-US" sz="2000" i="1">
                                    <a:latin typeface="Cambria Math" panose="02040503050406030204" pitchFamily="18" charset="0"/>
                                  </a:rPr>
                                  <m:t>𝐹𝐼</m:t>
                                </m:r>
                              </m:e>
                            </m:d>
                          </m:sub>
                        </m:sSub>
                      </m:num>
                      <m:den>
                        <m:sSub>
                          <m:sSubPr>
                            <m:ctrlPr>
                              <a:rPr lang="en-US" sz="2000" i="1">
                                <a:latin typeface="Cambria Math" panose="02040503050406030204" pitchFamily="18" charset="0"/>
                              </a:rPr>
                            </m:ctrlPr>
                          </m:sSubPr>
                          <m:e>
                            <m:sSup>
                              <m:sSupPr>
                                <m:ctrlPr>
                                  <a:rPr lang="en-US" sz="2000" b="0" i="1" smtClean="0">
                                    <a:latin typeface="Cambria Math" panose="02040503050406030204" pitchFamily="18" charset="0"/>
                                  </a:rPr>
                                </m:ctrlPr>
                              </m:sSupPr>
                              <m:e>
                                <m:r>
                                  <a:rPr lang="en-US" sz="2000" i="1">
                                    <a:latin typeface="Cambria Math" panose="02040503050406030204" pitchFamily="18" charset="0"/>
                                  </a:rPr>
                                  <m:t>𝑁</m:t>
                                </m:r>
                              </m:e>
                              <m:sup>
                                <m:r>
                                  <a:rPr lang="en-US" sz="2000" b="0" i="1" smtClean="0">
                                    <a:latin typeface="Cambria Math" panose="02040503050406030204" pitchFamily="18" charset="0"/>
                                  </a:rPr>
                                  <m:t>′</m:t>
                                </m:r>
                              </m:sup>
                            </m:sSup>
                          </m:e>
                          <m:sub>
                            <m:r>
                              <a:rPr lang="en-US" sz="2000" i="1">
                                <a:latin typeface="Cambria Math" panose="02040503050406030204" pitchFamily="18" charset="0"/>
                              </a:rPr>
                              <m:t>𝑏𝑖𝑚𝑣</m:t>
                            </m:r>
                            <m:d>
                              <m:dPr>
                                <m:ctrlPr>
                                  <a:rPr lang="en-US" sz="2000" i="1">
                                    <a:latin typeface="Cambria Math" panose="02040503050406030204" pitchFamily="18" charset="0"/>
                                  </a:rPr>
                                </m:ctrlPr>
                              </m:dPr>
                              <m:e>
                                <m:r>
                                  <a:rPr lang="en-US" sz="2000" i="1">
                                    <a:latin typeface="Cambria Math" panose="02040503050406030204" pitchFamily="18" charset="0"/>
                                  </a:rPr>
                                  <m:t>𝐹𝐼</m:t>
                                </m:r>
                              </m:e>
                            </m:d>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sSup>
                              <m:sSupPr>
                                <m:ctrlPr>
                                  <a:rPr lang="en-US" sz="2000" b="0" i="1" smtClean="0">
                                    <a:latin typeface="Cambria Math" panose="02040503050406030204" pitchFamily="18" charset="0"/>
                                  </a:rPr>
                                </m:ctrlPr>
                              </m:sSupPr>
                              <m:e>
                                <m:r>
                                  <a:rPr lang="en-US" sz="2000" i="1">
                                    <a:latin typeface="Cambria Math" panose="02040503050406030204" pitchFamily="18" charset="0"/>
                                  </a:rPr>
                                  <m:t>𝑁</m:t>
                                </m:r>
                              </m:e>
                              <m:sup>
                                <m:r>
                                  <a:rPr lang="en-US" sz="2000" b="0" i="1" smtClean="0">
                                    <a:latin typeface="Cambria Math" panose="02040503050406030204" pitchFamily="18" charset="0"/>
                                  </a:rPr>
                                  <m:t>′</m:t>
                                </m:r>
                              </m:sup>
                            </m:sSup>
                          </m:e>
                          <m:sub>
                            <m:r>
                              <a:rPr lang="en-US" sz="2000" i="1">
                                <a:latin typeface="Cambria Math" panose="02040503050406030204" pitchFamily="18" charset="0"/>
                              </a:rPr>
                              <m:t>𝑏𝑖𝑚𝑣</m:t>
                            </m:r>
                            <m:d>
                              <m:dPr>
                                <m:ctrlPr>
                                  <a:rPr lang="en-US" sz="2000" i="1">
                                    <a:latin typeface="Cambria Math" panose="02040503050406030204" pitchFamily="18" charset="0"/>
                                  </a:rPr>
                                </m:ctrlPr>
                              </m:dPr>
                              <m:e>
                                <m:r>
                                  <a:rPr lang="en-US" sz="2000" b="0" i="1" smtClean="0">
                                    <a:latin typeface="Cambria Math" panose="02040503050406030204" pitchFamily="18" charset="0"/>
                                  </a:rPr>
                                  <m:t>𝑃𝐷𝑂</m:t>
                                </m:r>
                              </m:e>
                            </m:d>
                          </m:sub>
                        </m:sSub>
                      </m:den>
                    </m:f>
                    <m:r>
                      <a:rPr lang="en-US" sz="2000" b="0" i="1" smtClean="0">
                        <a:latin typeface="Cambria Math" panose="02040503050406030204" pitchFamily="18" charset="0"/>
                      </a:rPr>
                      <m:t>)</m:t>
                    </m:r>
                  </m:oMath>
                </a14:m>
                <a:r>
                  <a:rPr lang="en-US" sz="2000" dirty="0"/>
                  <a:t>     (12-22)</a:t>
                </a:r>
              </a:p>
            </p:txBody>
          </p:sp>
        </mc:Choice>
        <mc:Fallback xmlns="">
          <p:sp>
            <p:nvSpPr>
              <p:cNvPr id="3" name="TextBox 2"/>
              <p:cNvSpPr txBox="1">
                <a:spLocks noRot="1" noChangeAspect="1" noMove="1" noResize="1" noEditPoints="1" noAdjustHandles="1" noChangeArrowheads="1" noChangeShapeType="1" noTextEdit="1"/>
              </p:cNvSpPr>
              <p:nvPr/>
            </p:nvSpPr>
            <p:spPr>
              <a:xfrm>
                <a:off x="1420881" y="2711774"/>
                <a:ext cx="6302238" cy="572273"/>
              </a:xfrm>
              <a:prstGeom prst="rect">
                <a:avLst/>
              </a:prstGeom>
              <a:blipFill rotWithShape="0">
                <a:blip r:embed="rId3"/>
                <a:stretch>
                  <a:fillRect r="-1547"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985939" y="3784465"/>
                <a:ext cx="5172122" cy="337336"/>
              </a:xfrm>
              <a:prstGeom prst="rect">
                <a:avLst/>
              </a:prstGeom>
              <a:noFill/>
            </p:spPr>
            <p:txBody>
              <a:bodyPr wrap="non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𝑏𝑖𝑚𝑣</m:t>
                        </m:r>
                        <m:r>
                          <a:rPr lang="en-US" sz="2000" b="0" i="1" smtClean="0">
                            <a:latin typeface="Cambria Math" panose="02040503050406030204" pitchFamily="18" charset="0"/>
                          </a:rPr>
                          <m:t>(</m:t>
                        </m:r>
                        <m:r>
                          <a:rPr lang="en-US" sz="2000" b="0" i="1" smtClean="0">
                            <a:latin typeface="Cambria Math" panose="02040503050406030204" pitchFamily="18" charset="0"/>
                          </a:rPr>
                          <m:t>𝑃𝐷𝑂</m:t>
                        </m:r>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𝑏𝑖𝑚𝑣</m:t>
                        </m:r>
                        <m:r>
                          <a:rPr lang="en-US" sz="2000" i="1">
                            <a:latin typeface="Cambria Math" panose="02040503050406030204" pitchFamily="18" charset="0"/>
                          </a:rPr>
                          <m:t>(</m:t>
                        </m:r>
                        <m:r>
                          <a:rPr lang="en-US" sz="2000" b="0" i="1" smtClean="0">
                            <a:latin typeface="Cambria Math" panose="02040503050406030204" pitchFamily="18" charset="0"/>
                          </a:rPr>
                          <m:t>𝑡𝑜𝑡𝑎𝑙</m:t>
                        </m:r>
                        <m:r>
                          <a:rPr lang="en-US" sz="2000" i="1">
                            <a:latin typeface="Cambria Math" panose="02040503050406030204" pitchFamily="18" charset="0"/>
                          </a:rPr>
                          <m:t>)</m:t>
                        </m:r>
                      </m:sub>
                    </m:sSub>
                    <m:r>
                      <a:rPr lang="en-US" sz="2000" b="0" i="1" smtClean="0">
                        <a:latin typeface="Cambria Math" panose="02040503050406030204" pitchFamily="18" charset="0"/>
                      </a:rPr>
                      <m:t> −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𝑏𝑖𝑚𝑣</m:t>
                        </m:r>
                        <m:r>
                          <a:rPr lang="en-US" sz="2000" b="0" i="1" smtClean="0">
                            <a:latin typeface="Cambria Math" panose="02040503050406030204" pitchFamily="18" charset="0"/>
                          </a:rPr>
                          <m:t>(</m:t>
                        </m:r>
                        <m:r>
                          <a:rPr lang="en-US" sz="2000" b="0" i="1" smtClean="0">
                            <a:latin typeface="Cambria Math" panose="02040503050406030204" pitchFamily="18" charset="0"/>
                          </a:rPr>
                          <m:t>𝐹𝐼</m:t>
                        </m:r>
                        <m:r>
                          <a:rPr lang="en-US" sz="2000" b="0" i="1" smtClean="0">
                            <a:latin typeface="Cambria Math" panose="02040503050406030204" pitchFamily="18" charset="0"/>
                          </a:rPr>
                          <m:t>)</m:t>
                        </m:r>
                      </m:sub>
                    </m:sSub>
                  </m:oMath>
                </a14:m>
                <a:r>
                  <a:rPr lang="en-US" sz="2000" dirty="0"/>
                  <a:t>    (12-23)</a:t>
                </a:r>
              </a:p>
            </p:txBody>
          </p:sp>
        </mc:Choice>
        <mc:Fallback xmlns="">
          <p:sp>
            <p:nvSpPr>
              <p:cNvPr id="12" name="TextBox 11"/>
              <p:cNvSpPr txBox="1">
                <a:spLocks noRot="1" noChangeAspect="1" noMove="1" noResize="1" noEditPoints="1" noAdjustHandles="1" noChangeArrowheads="1" noChangeShapeType="1" noTextEdit="1"/>
              </p:cNvSpPr>
              <p:nvPr/>
            </p:nvSpPr>
            <p:spPr>
              <a:xfrm>
                <a:off x="1985939" y="3784465"/>
                <a:ext cx="5172122" cy="337336"/>
              </a:xfrm>
              <a:prstGeom prst="rect">
                <a:avLst/>
              </a:prstGeom>
              <a:blipFill rotWithShape="0">
                <a:blip r:embed="rId4"/>
                <a:stretch>
                  <a:fillRect l="-1769" t="-21818" r="-2123" b="-38182"/>
                </a:stretch>
              </a:blipFill>
            </p:spPr>
            <p:txBody>
              <a:bodyPr/>
              <a:lstStyle/>
              <a:p>
                <a:r>
                  <a:rPr lang="en-US">
                    <a:noFill/>
                  </a:rPr>
                  <a:t> </a:t>
                </a:r>
              </a:p>
            </p:txBody>
          </p:sp>
        </mc:Fallback>
      </mc:AlternateContent>
      <p:grpSp>
        <p:nvGrpSpPr>
          <p:cNvPr id="13" name="Group 12"/>
          <p:cNvGrpSpPr/>
          <p:nvPr/>
        </p:nvGrpSpPr>
        <p:grpSpPr>
          <a:xfrm>
            <a:off x="241819" y="6241094"/>
            <a:ext cx="6484562" cy="497076"/>
            <a:chOff x="241819" y="6241094"/>
            <a:chExt cx="6484562" cy="497076"/>
          </a:xfrm>
        </p:grpSpPr>
        <p:sp>
          <p:nvSpPr>
            <p:cNvPr id="14" name="TextBox 13"/>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5" name="Group 14"/>
            <p:cNvGrpSpPr/>
            <p:nvPr/>
          </p:nvGrpSpPr>
          <p:grpSpPr>
            <a:xfrm>
              <a:off x="851143" y="6241568"/>
              <a:ext cx="5875238" cy="496602"/>
              <a:chOff x="851143" y="6241568"/>
              <a:chExt cx="5875238" cy="496602"/>
            </a:xfrm>
          </p:grpSpPr>
          <p:sp>
            <p:nvSpPr>
              <p:cNvPr id="16" name="Chevron 15"/>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7" name="Chevron 16"/>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8" name="Chevron 17"/>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9" name="Chevron 18"/>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0" name="Chevron 19"/>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1" name="Chevron 20"/>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2" name="Chevron 21"/>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3" name="Chevron 22"/>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33</a:t>
            </a:fld>
            <a:endParaRPr lang="en-US" dirty="0">
              <a:solidFill>
                <a:srgbClr val="1C2A5A">
                  <a:tint val="75000"/>
                </a:srgbClr>
              </a:solidFill>
            </a:endParaRPr>
          </a:p>
        </p:txBody>
      </p:sp>
      <p:sp>
        <p:nvSpPr>
          <p:cNvPr id="24" name="Rectangle 23"/>
          <p:cNvSpPr/>
          <p:nvPr/>
        </p:nvSpPr>
        <p:spPr>
          <a:xfrm>
            <a:off x="1420881" y="4276096"/>
            <a:ext cx="2452916"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12</a:t>
            </a:r>
          </a:p>
        </p:txBody>
      </p:sp>
    </p:spTree>
    <p:extLst>
      <p:ext uri="{BB962C8B-B14F-4D97-AF65-F5344CB8AC3E}">
        <p14:creationId xmlns:p14="http://schemas.microsoft.com/office/powerpoint/2010/main" val="35174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Step 4: distribution of crash types</a:t>
            </a:r>
          </a:p>
          <a:p>
            <a:pPr marL="685800" lvl="1" indent="-114300" defTabSz="457189">
              <a:buFont typeface="Arial" pitchFamily="34" charset="0"/>
              <a:buChar char="•"/>
            </a:pPr>
            <a:r>
              <a:rPr lang="en-US" sz="1600" dirty="0"/>
              <a:t>Crash/collision type: Intersection Multiple Vehicle Crashes</a:t>
            </a:r>
            <a:endParaRPr lang="en-US" sz="2000" dirty="0"/>
          </a:p>
          <a:p>
            <a:pPr marL="685800" lvl="1" indent="-114300" defTabSz="457189">
              <a:buFont typeface="Arial" pitchFamily="34" charset="0"/>
              <a:buChar char="•"/>
            </a:pPr>
            <a:endParaRPr lang="en-US" sz="16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pic>
        <p:nvPicPr>
          <p:cNvPr id="13" name="Picture 12"/>
          <p:cNvPicPr>
            <a:picLocks noChangeAspect="1"/>
          </p:cNvPicPr>
          <p:nvPr/>
        </p:nvPicPr>
        <p:blipFill>
          <a:blip r:embed="rId2"/>
          <a:stretch>
            <a:fillRect/>
          </a:stretch>
        </p:blipFill>
        <p:spPr>
          <a:xfrm>
            <a:off x="562973" y="2394413"/>
            <a:ext cx="7957226" cy="2857439"/>
          </a:xfrm>
          <a:prstGeom prst="rect">
            <a:avLst/>
          </a:prstGeom>
        </p:spPr>
      </p:pic>
      <p:grpSp>
        <p:nvGrpSpPr>
          <p:cNvPr id="8" name="Group 7"/>
          <p:cNvGrpSpPr/>
          <p:nvPr/>
        </p:nvGrpSpPr>
        <p:grpSpPr>
          <a:xfrm>
            <a:off x="241819" y="6241094"/>
            <a:ext cx="6484562" cy="497076"/>
            <a:chOff x="241819" y="6241094"/>
            <a:chExt cx="6484562" cy="497076"/>
          </a:xfrm>
        </p:grpSpPr>
        <p:sp>
          <p:nvSpPr>
            <p:cNvPr id="12" name="TextBox 11"/>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34</a:t>
            </a:fld>
            <a:endParaRPr lang="en-US" dirty="0">
              <a:solidFill>
                <a:srgbClr val="1C2A5A">
                  <a:tint val="75000"/>
                </a:srgbClr>
              </a:solidFill>
            </a:endParaRPr>
          </a:p>
        </p:txBody>
      </p:sp>
      <p:sp>
        <p:nvSpPr>
          <p:cNvPr id="23" name="Rectangle 22"/>
          <p:cNvSpPr/>
          <p:nvPr/>
        </p:nvSpPr>
        <p:spPr>
          <a:xfrm>
            <a:off x="561321" y="5318265"/>
            <a:ext cx="2452916" cy="215444"/>
          </a:xfrm>
          <a:prstGeom prst="rect">
            <a:avLst/>
          </a:prstGeom>
        </p:spPr>
        <p:txBody>
          <a:bodyPr wrap="none">
            <a:spAutoFit/>
          </a:bodyPr>
          <a:lstStyle/>
          <a:p>
            <a:r>
              <a:rPr lang="en-US" sz="800" dirty="0"/>
              <a:t>Source: Highway Safety Manual 1</a:t>
            </a:r>
            <a:r>
              <a:rPr lang="en-US" sz="800" baseline="30000" dirty="0"/>
              <a:t>st</a:t>
            </a:r>
            <a:r>
              <a:rPr lang="en-US" sz="800" dirty="0"/>
              <a:t> Edition, Chapter 12</a:t>
            </a:r>
          </a:p>
        </p:txBody>
      </p:sp>
    </p:spTree>
    <p:extLst>
      <p:ext uri="{BB962C8B-B14F-4D97-AF65-F5344CB8AC3E}">
        <p14:creationId xmlns:p14="http://schemas.microsoft.com/office/powerpoint/2010/main" val="36907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completing the 4 steps, apply the Crash Modification Factors (CMFs)</a:t>
            </a:r>
          </a:p>
          <a:p>
            <a:endParaRPr lang="en-US" sz="2000" dirty="0"/>
          </a:p>
          <a:p>
            <a:r>
              <a:rPr lang="en-US" sz="2000" dirty="0"/>
              <a:t>The CMF(s) is applied to the SPF in predicted crash frequency only for existing conditions</a:t>
            </a:r>
          </a:p>
          <a:p>
            <a:endParaRPr lang="en-US" sz="2000" dirty="0"/>
          </a:p>
          <a:p>
            <a:r>
              <a:rPr lang="en-US" sz="2000" dirty="0"/>
              <a:t>Each SPF has certain CMFs that can be applied</a:t>
            </a:r>
          </a:p>
          <a:p>
            <a:endParaRPr lang="en-US" sz="2000" dirty="0"/>
          </a:p>
          <a:p>
            <a:r>
              <a:rPr lang="en-US" sz="2000" dirty="0"/>
              <a:t>Calculations performed using Spreadsheets</a:t>
            </a:r>
          </a:p>
          <a:p>
            <a:pPr lvl="1"/>
            <a:endParaRPr lang="en-US" sz="1200" dirty="0"/>
          </a:p>
          <a:p>
            <a:pPr marL="685800" lvl="1" indent="-114300" defTabSz="457189">
              <a:buFont typeface="Arial" pitchFamily="34" charset="0"/>
              <a:buChar char="•"/>
            </a:pPr>
            <a:endParaRPr lang="en-US" sz="1600" dirty="0"/>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sp>
        <p:nvSpPr>
          <p:cNvPr id="25" name="Rectangle 3"/>
          <p:cNvSpPr txBox="1">
            <a:spLocks/>
          </p:cNvSpPr>
          <p:nvPr/>
        </p:nvSpPr>
        <p:spPr>
          <a:xfrm>
            <a:off x="2409825" y="3950394"/>
            <a:ext cx="8433975" cy="2177155"/>
          </a:xfrm>
          <a:prstGeom prst="rect">
            <a:avLst/>
          </a:prstGeom>
        </p:spPr>
        <p:txBody>
          <a:bodyPr>
            <a:normAutofit fontScale="85000" lnSpcReduction="20000"/>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buFont typeface="Arial" charset="0"/>
              <a:buNone/>
              <a:defRPr/>
            </a:pPr>
            <a:r>
              <a:rPr lang="en-US" sz="2400" b="1" dirty="0"/>
              <a:t>N</a:t>
            </a:r>
            <a:r>
              <a:rPr lang="en-US" sz="2400" b="1" baseline="-25000" dirty="0"/>
              <a:t>predicted</a:t>
            </a:r>
            <a:r>
              <a:rPr lang="en-US" sz="2400" b="1" dirty="0"/>
              <a:t> = </a:t>
            </a:r>
          </a:p>
          <a:p>
            <a:pPr marL="0" indent="0" algn="ctr">
              <a:spcBef>
                <a:spcPts val="1200"/>
              </a:spcBef>
              <a:buFont typeface="Arial" charset="0"/>
              <a:buNone/>
              <a:defRPr/>
            </a:pPr>
            <a:r>
              <a:rPr lang="en-US" sz="2800" b="1" dirty="0">
                <a:solidFill>
                  <a:schemeClr val="accent2"/>
                </a:solidFill>
              </a:rPr>
              <a:t>SPF</a:t>
            </a:r>
            <a:r>
              <a:rPr lang="en-US" sz="2800" b="1" dirty="0">
                <a:solidFill>
                  <a:schemeClr val="accent6"/>
                </a:solidFill>
              </a:rPr>
              <a:t> </a:t>
            </a:r>
            <a:r>
              <a:rPr lang="en-US" sz="2800" b="1" dirty="0"/>
              <a:t> x  (</a:t>
            </a:r>
            <a:r>
              <a:rPr lang="en-US" sz="2800" b="1" dirty="0">
                <a:solidFill>
                  <a:schemeClr val="accent5"/>
                </a:solidFill>
              </a:rPr>
              <a:t>CMF1</a:t>
            </a:r>
            <a:r>
              <a:rPr lang="en-US" sz="2800" b="1" dirty="0">
                <a:solidFill>
                  <a:schemeClr val="accent3"/>
                </a:solidFill>
              </a:rPr>
              <a:t> </a:t>
            </a:r>
            <a:r>
              <a:rPr lang="en-US" sz="2800" b="1" dirty="0"/>
              <a:t>x</a:t>
            </a:r>
            <a:r>
              <a:rPr lang="en-US" sz="2800" b="1" dirty="0">
                <a:solidFill>
                  <a:schemeClr val="accent1">
                    <a:lumMod val="75000"/>
                  </a:schemeClr>
                </a:solidFill>
              </a:rPr>
              <a:t> </a:t>
            </a:r>
            <a:r>
              <a:rPr lang="en-US" sz="2800" b="1" dirty="0">
                <a:solidFill>
                  <a:schemeClr val="accent5"/>
                </a:solidFill>
              </a:rPr>
              <a:t>CMF2</a:t>
            </a:r>
            <a:r>
              <a:rPr lang="en-US" sz="2800" b="1" dirty="0">
                <a:solidFill>
                  <a:schemeClr val="accent3"/>
                </a:solidFill>
              </a:rPr>
              <a:t> </a:t>
            </a:r>
            <a:r>
              <a:rPr lang="en-US" sz="2800" b="1" dirty="0"/>
              <a:t>x ….)  x  </a:t>
            </a:r>
            <a:r>
              <a:rPr lang="en-US" sz="2800" b="1" dirty="0">
                <a:solidFill>
                  <a:schemeClr val="accent1"/>
                </a:solidFill>
              </a:rPr>
              <a:t>C</a:t>
            </a:r>
          </a:p>
          <a:p>
            <a:pPr marL="0" indent="0">
              <a:spcBef>
                <a:spcPts val="1200"/>
              </a:spcBef>
              <a:buFont typeface="Arial" charset="0"/>
              <a:buNone/>
              <a:defRPr/>
            </a:pPr>
            <a:r>
              <a:rPr lang="en-US" sz="2400" b="1" dirty="0"/>
              <a:t>where:		</a:t>
            </a:r>
          </a:p>
          <a:p>
            <a:pPr marL="0" indent="0">
              <a:spcBef>
                <a:spcPts val="600"/>
              </a:spcBef>
              <a:buFont typeface="Arial" charset="0"/>
              <a:buNone/>
              <a:defRPr/>
            </a:pPr>
            <a:r>
              <a:rPr lang="en-US" sz="2400" b="1" dirty="0">
                <a:solidFill>
                  <a:schemeClr val="accent2"/>
                </a:solidFill>
              </a:rPr>
              <a:t>SPF = Safety Performance Function</a:t>
            </a:r>
          </a:p>
          <a:p>
            <a:pPr marL="0" indent="0">
              <a:spcBef>
                <a:spcPts val="600"/>
              </a:spcBef>
              <a:buFont typeface="Arial" charset="0"/>
              <a:buNone/>
              <a:defRPr/>
            </a:pPr>
            <a:r>
              <a:rPr lang="en-US" sz="2400" b="1" dirty="0">
                <a:solidFill>
                  <a:schemeClr val="accent5"/>
                </a:solidFill>
              </a:rPr>
              <a:t>CMF = Crash Modification Factors</a:t>
            </a:r>
            <a:r>
              <a:rPr lang="en-US" sz="2400" b="1" dirty="0"/>
              <a:t>	</a:t>
            </a:r>
          </a:p>
          <a:p>
            <a:pPr marL="0" indent="0">
              <a:spcBef>
                <a:spcPts val="600"/>
              </a:spcBef>
              <a:buFont typeface="Arial" charset="0"/>
              <a:buNone/>
              <a:defRPr/>
            </a:pPr>
            <a:r>
              <a:rPr lang="en-US" sz="2400" b="1" dirty="0">
                <a:solidFill>
                  <a:schemeClr val="accent1"/>
                </a:solidFill>
              </a:rPr>
              <a:t>C = Local Calibration Factor</a:t>
            </a:r>
            <a:endParaRPr lang="en-US" sz="2400" dirty="0">
              <a:solidFill>
                <a:schemeClr val="accent1"/>
              </a:solidFill>
            </a:endParaRPr>
          </a:p>
        </p:txBody>
      </p:sp>
      <p:sp>
        <p:nvSpPr>
          <p:cNvPr id="26" name="Rectangle 25"/>
          <p:cNvSpPr/>
          <p:nvPr/>
        </p:nvSpPr>
        <p:spPr>
          <a:xfrm>
            <a:off x="5508612" y="4286619"/>
            <a:ext cx="2511438" cy="482524"/>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35</a:t>
            </a:fld>
            <a:endParaRPr lang="en-US" dirty="0">
              <a:solidFill>
                <a:srgbClr val="1C2A5A">
                  <a:tint val="75000"/>
                </a:srgbClr>
              </a:solidFill>
            </a:endParaRPr>
          </a:p>
        </p:txBody>
      </p:sp>
    </p:spTree>
    <p:extLst>
      <p:ext uri="{BB962C8B-B14F-4D97-AF65-F5344CB8AC3E}">
        <p14:creationId xmlns:p14="http://schemas.microsoft.com/office/powerpoint/2010/main" val="39659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750"/>
                                        <p:tgtEl>
                                          <p:spTgt spid="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75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fade">
                                      <p:cBhvr>
                                        <p:cTn id="20" dur="75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Empirical Bayes Method</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solidFill>
                    <a:srgbClr val="1C2A5A"/>
                  </a:solidFill>
                </a:rPr>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prstClr val="white"/>
                    </a:solidFill>
                  </a:rPr>
                  <a:t>Benefit Cost Analysis</a:t>
                </a:r>
              </a:p>
            </p:txBody>
          </p:sp>
        </p:grpSp>
      </p:grpSp>
      <p:sp>
        <p:nvSpPr>
          <p:cNvPr id="42" name="Left-Right Arrow 41"/>
          <p:cNvSpPr/>
          <p:nvPr/>
        </p:nvSpPr>
        <p:spPr>
          <a:xfrm rot="1096978">
            <a:off x="6009966" y="2637391"/>
            <a:ext cx="1172109" cy="447022"/>
          </a:xfrm>
          <a:prstGeom prst="leftRightArrow">
            <a:avLst>
              <a:gd name="adj1" fmla="val 42105"/>
              <a:gd name="adj2" fmla="val 50000"/>
            </a:avLst>
          </a:prstGeom>
          <a:solidFill>
            <a:schemeClr val="accent6">
              <a:lumMod val="75000"/>
            </a:schemeClr>
          </a:solidFill>
          <a:ln w="15875">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h="508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5000"/>
              </a:lnSpc>
              <a:spcBef>
                <a:spcPct val="0"/>
              </a:spcBef>
              <a:defRPr/>
            </a:pPr>
            <a:endParaRPr lang="en-US" sz="1600" kern="0" dirty="0">
              <a:solidFill>
                <a:srgbClr val="FFFFFF">
                  <a:lumMod val="95000"/>
                </a:srgbClr>
              </a:solidFill>
              <a:effectLst>
                <a:outerShdw blurRad="38100" dist="38100" dir="2700000" algn="tl">
                  <a:srgbClr val="000000">
                    <a:alpha val="43137"/>
                  </a:srgbClr>
                </a:outerShdw>
              </a:effectLst>
              <a:latin typeface="Swis721 BlkCn BT"/>
            </a:endParaRPr>
          </a:p>
        </p:txBody>
      </p:sp>
      <p:sp>
        <p:nvSpPr>
          <p:cNvPr id="43" name="Freeform 42"/>
          <p:cNvSpPr/>
          <p:nvPr/>
        </p:nvSpPr>
        <p:spPr>
          <a:xfrm>
            <a:off x="4816108" y="2032685"/>
            <a:ext cx="1584693" cy="1144391"/>
          </a:xfrm>
          <a:custGeom>
            <a:avLst/>
            <a:gdLst>
              <a:gd name="connsiteX0" fmla="*/ 0 w 885477"/>
              <a:gd name="connsiteY0" fmla="*/ 442739 h 885477"/>
              <a:gd name="connsiteX1" fmla="*/ 442739 w 885477"/>
              <a:gd name="connsiteY1" fmla="*/ 0 h 885477"/>
              <a:gd name="connsiteX2" fmla="*/ 885478 w 885477"/>
              <a:gd name="connsiteY2" fmla="*/ 442739 h 885477"/>
              <a:gd name="connsiteX3" fmla="*/ 442739 w 885477"/>
              <a:gd name="connsiteY3" fmla="*/ 885478 h 885477"/>
              <a:gd name="connsiteX4" fmla="*/ 0 w 885477"/>
              <a:gd name="connsiteY4" fmla="*/ 442739 h 88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77" h="885477">
                <a:moveTo>
                  <a:pt x="0" y="442739"/>
                </a:moveTo>
                <a:cubicBezTo>
                  <a:pt x="0" y="198221"/>
                  <a:pt x="198221" y="0"/>
                  <a:pt x="442739" y="0"/>
                </a:cubicBezTo>
                <a:cubicBezTo>
                  <a:pt x="687257" y="0"/>
                  <a:pt x="885478" y="198221"/>
                  <a:pt x="885478" y="442739"/>
                </a:cubicBezTo>
                <a:cubicBezTo>
                  <a:pt x="885478" y="687257"/>
                  <a:pt x="687257" y="885478"/>
                  <a:pt x="442739" y="885478"/>
                </a:cubicBezTo>
                <a:cubicBezTo>
                  <a:pt x="198221" y="885478"/>
                  <a:pt x="0" y="687257"/>
                  <a:pt x="0" y="442739"/>
                </a:cubicBezTo>
                <a:close/>
              </a:path>
            </a:pathLst>
          </a:custGeom>
          <a:solidFill>
            <a:schemeClr val="accent6">
              <a:lumMod val="75000"/>
            </a:schemeClr>
          </a:solidFill>
          <a:ln w="31750">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en-US" sz="1600" b="1" kern="0" dirty="0">
                <a:solidFill>
                  <a:srgbClr val="FFFFFF">
                    <a:lumMod val="95000"/>
                  </a:srgbClr>
                </a:solidFill>
                <a:effectLst>
                  <a:outerShdw blurRad="38100" dist="38100" dir="2700000" algn="tl">
                    <a:srgbClr val="000000">
                      <a:alpha val="43137"/>
                    </a:srgbClr>
                  </a:outerShdw>
                </a:effectLst>
                <a:latin typeface="Arial Narrow" panose="020B0606020202030204" pitchFamily="34" charset="0"/>
              </a:rPr>
              <a:t>Observed Crash Frequency</a:t>
            </a:r>
          </a:p>
        </p:txBody>
      </p:sp>
      <p:sp>
        <p:nvSpPr>
          <p:cNvPr id="29" name="Left-Right Arrow 28"/>
          <p:cNvSpPr/>
          <p:nvPr/>
        </p:nvSpPr>
        <p:spPr>
          <a:xfrm rot="20503022" flipV="1">
            <a:off x="6016842" y="3769186"/>
            <a:ext cx="1172108" cy="447022"/>
          </a:xfrm>
          <a:prstGeom prst="leftRightArrow">
            <a:avLst>
              <a:gd name="adj1" fmla="val 42105"/>
              <a:gd name="adj2" fmla="val 50000"/>
            </a:avLst>
          </a:prstGeom>
          <a:solidFill>
            <a:schemeClr val="accent6">
              <a:lumMod val="75000"/>
            </a:schemeClr>
          </a:solidFill>
          <a:ln w="15875">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h="508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5000"/>
              </a:lnSpc>
              <a:spcBef>
                <a:spcPct val="0"/>
              </a:spcBef>
              <a:defRPr/>
            </a:pPr>
            <a:endParaRPr lang="en-US" sz="1600" kern="0" dirty="0">
              <a:solidFill>
                <a:srgbClr val="FFFFFF">
                  <a:lumMod val="95000"/>
                </a:srgbClr>
              </a:solidFill>
              <a:effectLst>
                <a:outerShdw blurRad="38100" dist="38100" dir="2700000" algn="tl">
                  <a:srgbClr val="000000">
                    <a:alpha val="43137"/>
                  </a:srgbClr>
                </a:outerShdw>
              </a:effectLst>
              <a:latin typeface="Swis721 BlkCn BT"/>
            </a:endParaRPr>
          </a:p>
        </p:txBody>
      </p:sp>
      <p:sp>
        <p:nvSpPr>
          <p:cNvPr id="41" name="Freeform 40"/>
          <p:cNvSpPr/>
          <p:nvPr/>
        </p:nvSpPr>
        <p:spPr>
          <a:xfrm>
            <a:off x="4816108" y="3541909"/>
            <a:ext cx="1584693" cy="1144391"/>
          </a:xfrm>
          <a:custGeom>
            <a:avLst/>
            <a:gdLst>
              <a:gd name="connsiteX0" fmla="*/ 0 w 885477"/>
              <a:gd name="connsiteY0" fmla="*/ 442739 h 885477"/>
              <a:gd name="connsiteX1" fmla="*/ 442739 w 885477"/>
              <a:gd name="connsiteY1" fmla="*/ 0 h 885477"/>
              <a:gd name="connsiteX2" fmla="*/ 885478 w 885477"/>
              <a:gd name="connsiteY2" fmla="*/ 442739 h 885477"/>
              <a:gd name="connsiteX3" fmla="*/ 442739 w 885477"/>
              <a:gd name="connsiteY3" fmla="*/ 885478 h 885477"/>
              <a:gd name="connsiteX4" fmla="*/ 0 w 885477"/>
              <a:gd name="connsiteY4" fmla="*/ 442739 h 88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77" h="885477">
                <a:moveTo>
                  <a:pt x="0" y="442739"/>
                </a:moveTo>
                <a:cubicBezTo>
                  <a:pt x="0" y="198221"/>
                  <a:pt x="198221" y="0"/>
                  <a:pt x="442739" y="0"/>
                </a:cubicBezTo>
                <a:cubicBezTo>
                  <a:pt x="687257" y="0"/>
                  <a:pt x="885478" y="198221"/>
                  <a:pt x="885478" y="442739"/>
                </a:cubicBezTo>
                <a:cubicBezTo>
                  <a:pt x="885478" y="687257"/>
                  <a:pt x="687257" y="885478"/>
                  <a:pt x="442739" y="885478"/>
                </a:cubicBezTo>
                <a:cubicBezTo>
                  <a:pt x="198221" y="885478"/>
                  <a:pt x="0" y="687257"/>
                  <a:pt x="0" y="442739"/>
                </a:cubicBezTo>
                <a:close/>
              </a:path>
            </a:pathLst>
          </a:custGeom>
          <a:solidFill>
            <a:schemeClr val="accent6">
              <a:lumMod val="75000"/>
            </a:schemeClr>
          </a:solidFill>
          <a:ln w="31750">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en-US" sz="1600" b="1" kern="0" dirty="0">
                <a:solidFill>
                  <a:srgbClr val="FFFFFF">
                    <a:lumMod val="95000"/>
                  </a:srgbClr>
                </a:solidFill>
                <a:effectLst>
                  <a:outerShdw blurRad="38100" dist="38100" dir="2700000" algn="tl">
                    <a:srgbClr val="000000">
                      <a:alpha val="43137"/>
                    </a:srgbClr>
                  </a:outerShdw>
                </a:effectLst>
                <a:latin typeface="Arial Narrow" panose="020B0606020202030204" pitchFamily="34" charset="0"/>
              </a:rPr>
              <a:t>Predicted Crash Frequency</a:t>
            </a:r>
          </a:p>
        </p:txBody>
      </p:sp>
      <p:sp>
        <p:nvSpPr>
          <p:cNvPr id="28" name="Freeform 27"/>
          <p:cNvSpPr/>
          <p:nvPr/>
        </p:nvSpPr>
        <p:spPr>
          <a:xfrm>
            <a:off x="7223527" y="2833478"/>
            <a:ext cx="1584693" cy="1144391"/>
          </a:xfrm>
          <a:custGeom>
            <a:avLst/>
            <a:gdLst>
              <a:gd name="connsiteX0" fmla="*/ 0 w 885477"/>
              <a:gd name="connsiteY0" fmla="*/ 442739 h 885477"/>
              <a:gd name="connsiteX1" fmla="*/ 442739 w 885477"/>
              <a:gd name="connsiteY1" fmla="*/ 0 h 885477"/>
              <a:gd name="connsiteX2" fmla="*/ 885478 w 885477"/>
              <a:gd name="connsiteY2" fmla="*/ 442739 h 885477"/>
              <a:gd name="connsiteX3" fmla="*/ 442739 w 885477"/>
              <a:gd name="connsiteY3" fmla="*/ 885478 h 885477"/>
              <a:gd name="connsiteX4" fmla="*/ 0 w 885477"/>
              <a:gd name="connsiteY4" fmla="*/ 442739 h 88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77" h="885477">
                <a:moveTo>
                  <a:pt x="0" y="442739"/>
                </a:moveTo>
                <a:cubicBezTo>
                  <a:pt x="0" y="198221"/>
                  <a:pt x="198221" y="0"/>
                  <a:pt x="442739" y="0"/>
                </a:cubicBezTo>
                <a:cubicBezTo>
                  <a:pt x="687257" y="0"/>
                  <a:pt x="885478" y="198221"/>
                  <a:pt x="885478" y="442739"/>
                </a:cubicBezTo>
                <a:cubicBezTo>
                  <a:pt x="885478" y="687257"/>
                  <a:pt x="687257" y="885478"/>
                  <a:pt x="442739" y="885478"/>
                </a:cubicBezTo>
                <a:cubicBezTo>
                  <a:pt x="198221" y="885478"/>
                  <a:pt x="0" y="687257"/>
                  <a:pt x="0" y="442739"/>
                </a:cubicBezTo>
                <a:close/>
              </a:path>
            </a:pathLst>
          </a:custGeom>
          <a:solidFill>
            <a:srgbClr val="C00000"/>
          </a:solidFill>
          <a:ln w="31750">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en-US" sz="1600" b="1" kern="0" dirty="0">
                <a:solidFill>
                  <a:srgbClr val="FFFFFF">
                    <a:lumMod val="95000"/>
                  </a:srgbClr>
                </a:solidFill>
                <a:effectLst>
                  <a:outerShdw blurRad="38100" dist="38100" dir="2700000" algn="tl">
                    <a:srgbClr val="000000">
                      <a:alpha val="43137"/>
                    </a:srgbClr>
                  </a:outerShdw>
                </a:effectLst>
                <a:latin typeface="Arial Narrow" panose="020B0606020202030204" pitchFamily="34" charset="0"/>
              </a:rPr>
              <a:t>Expected Crash Frequency</a:t>
            </a:r>
          </a:p>
        </p:txBody>
      </p:sp>
      <p:sp>
        <p:nvSpPr>
          <p:cNvPr id="44" name="Content Placeholder 14"/>
          <p:cNvSpPr txBox="1">
            <a:spLocks/>
          </p:cNvSpPr>
          <p:nvPr/>
        </p:nvSpPr>
        <p:spPr>
          <a:xfrm>
            <a:off x="457200" y="1121972"/>
            <a:ext cx="4238090" cy="4525963"/>
          </a:xfrm>
          <a:prstGeom prst="rect">
            <a:avLst/>
          </a:prstGeom>
        </p:spPr>
        <p:txBody>
          <a:bodyPr/>
          <a:lstStyle>
            <a:lvl1pPr marL="342891" indent="-342891" algn="l" defTabSz="457189" rtl="0" eaLnBrk="1" latinLnBrk="0" hangingPunct="1">
              <a:spcBef>
                <a:spcPct val="20000"/>
              </a:spcBef>
              <a:buClr>
                <a:srgbClr val="D40A23"/>
              </a:buClr>
              <a:buFont typeface="Arial"/>
              <a:buChar char="•"/>
              <a:defRPr sz="3200" kern="1200">
                <a:solidFill>
                  <a:srgbClr val="243B76"/>
                </a:solidFill>
                <a:latin typeface="+mn-lt"/>
                <a:ea typeface="+mn-ea"/>
                <a:cs typeface="+mn-cs"/>
              </a:defRPr>
            </a:lvl1pPr>
            <a:lvl2pPr marL="914377" indent="-457189" algn="l" defTabSz="457189" rtl="0" eaLnBrk="1" latinLnBrk="0" hangingPunct="1">
              <a:spcBef>
                <a:spcPct val="20000"/>
              </a:spcBef>
              <a:buClr>
                <a:srgbClr val="FF7431"/>
              </a:buClr>
              <a:buFont typeface="Wingdings" charset="2"/>
              <a:buChar char="§"/>
              <a:defRPr sz="2800" kern="1200">
                <a:solidFill>
                  <a:srgbClr val="243B76"/>
                </a:solidFill>
                <a:latin typeface="+mn-lt"/>
                <a:ea typeface="+mn-ea"/>
                <a:cs typeface="+mn-cs"/>
              </a:defRPr>
            </a:lvl2pPr>
            <a:lvl3pPr marL="1257269" indent="-342891" algn="l" defTabSz="457189" rtl="0" eaLnBrk="1" latinLnBrk="0" hangingPunct="1">
              <a:spcBef>
                <a:spcPct val="20000"/>
              </a:spcBef>
              <a:buClr>
                <a:srgbClr val="FFA631"/>
              </a:buClr>
              <a:buFont typeface="Arial"/>
              <a:buChar char="•"/>
              <a:defRPr sz="2400" kern="1200">
                <a:solidFill>
                  <a:srgbClr val="243B76"/>
                </a:solidFill>
                <a:latin typeface="+mn-lt"/>
                <a:ea typeface="+mn-ea"/>
                <a:cs typeface="+mn-cs"/>
              </a:defRPr>
            </a:lvl3pPr>
            <a:lvl4pPr marL="1714457" indent="-342891" algn="l" defTabSz="457189" rtl="0" eaLnBrk="1" latinLnBrk="0" hangingPunct="1">
              <a:spcBef>
                <a:spcPct val="20000"/>
              </a:spcBef>
              <a:buClr>
                <a:srgbClr val="FFDC31"/>
              </a:buClr>
              <a:buFont typeface="Wingdings" charset="2"/>
              <a:buChar char="§"/>
              <a:defRPr sz="2000" kern="1200">
                <a:solidFill>
                  <a:srgbClr val="243B76"/>
                </a:solidFill>
                <a:latin typeface="+mn-lt"/>
                <a:ea typeface="+mn-ea"/>
                <a:cs typeface="+mn-cs"/>
              </a:defRPr>
            </a:lvl4pPr>
            <a:lvl5pPr marL="2171646" indent="-342891" algn="l" defTabSz="457189" rtl="0" eaLnBrk="1" latinLnBrk="0" hangingPunct="1">
              <a:spcBef>
                <a:spcPct val="20000"/>
              </a:spcBef>
              <a:buClr>
                <a:schemeClr val="bg1">
                  <a:lumMod val="65000"/>
                </a:schemeClr>
              </a:buClr>
              <a:buFont typeface="Arial"/>
              <a:buChar char="•"/>
              <a:defRPr sz="2000" kern="1200">
                <a:solidFill>
                  <a:srgbClr val="243B76"/>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defTabSz="457200"/>
            <a:r>
              <a:rPr lang="en-US" sz="2000" dirty="0">
                <a:solidFill>
                  <a:schemeClr val="tx1"/>
                </a:solidFill>
              </a:rPr>
              <a:t>Empirical Bayes Method</a:t>
            </a:r>
          </a:p>
          <a:p>
            <a:pPr marL="685800" lvl="1" indent="-114300">
              <a:buFont typeface="Arial" pitchFamily="34" charset="0"/>
              <a:buChar char="•"/>
            </a:pPr>
            <a:r>
              <a:rPr lang="en-US" sz="1600" dirty="0"/>
              <a:t>Combines </a:t>
            </a:r>
            <a:r>
              <a:rPr lang="en-US" sz="1600" b="1" dirty="0"/>
              <a:t>Predicted</a:t>
            </a:r>
            <a:r>
              <a:rPr lang="en-US" sz="1600" dirty="0"/>
              <a:t> Crash Frequency with </a:t>
            </a:r>
            <a:r>
              <a:rPr lang="en-US" sz="1600" b="1" dirty="0"/>
              <a:t>Observed</a:t>
            </a:r>
            <a:r>
              <a:rPr lang="en-US" sz="1600" dirty="0"/>
              <a:t> Crash Frequency to determine </a:t>
            </a:r>
            <a:r>
              <a:rPr lang="en-US" sz="1600" b="1" dirty="0"/>
              <a:t>Expected</a:t>
            </a:r>
            <a:r>
              <a:rPr lang="en-US" sz="1600" dirty="0"/>
              <a:t> Crash Frequency</a:t>
            </a:r>
          </a:p>
          <a:p>
            <a:pPr marL="685800" lvl="1" indent="-114300">
              <a:buFont typeface="Arial" pitchFamily="34" charset="0"/>
              <a:buChar char="•"/>
            </a:pPr>
            <a:r>
              <a:rPr lang="en-US" sz="1600" dirty="0"/>
              <a:t>Improves the statistical reliability</a:t>
            </a:r>
          </a:p>
          <a:p>
            <a:endParaRPr lang="en-US" sz="2000" dirty="0"/>
          </a:p>
          <a:p>
            <a:r>
              <a:rPr lang="en-US" sz="2000" dirty="0"/>
              <a:t>Observed Crash Frequency</a:t>
            </a:r>
          </a:p>
          <a:p>
            <a:pPr marL="685800" lvl="1" indent="-114300">
              <a:buFont typeface="Arial" pitchFamily="34" charset="0"/>
              <a:buChar char="•"/>
            </a:pPr>
            <a:r>
              <a:rPr lang="en-US" sz="1600" dirty="0"/>
              <a:t>Existing crash data collected</a:t>
            </a:r>
          </a:p>
          <a:p>
            <a:endParaRPr lang="en-US" sz="2000" dirty="0"/>
          </a:p>
          <a:p>
            <a:r>
              <a:rPr lang="en-US" sz="2000" dirty="0"/>
              <a:t>Predicted Crash Frequency</a:t>
            </a:r>
          </a:p>
          <a:p>
            <a:pPr marL="685800" lvl="1" indent="-114300">
              <a:buFont typeface="Arial" pitchFamily="34" charset="0"/>
              <a:buChar char="•"/>
            </a:pPr>
            <a:r>
              <a:rPr lang="en-US" sz="1600" dirty="0"/>
              <a:t>Calculated using the Safety Performance Function (SPF)</a:t>
            </a:r>
          </a:p>
          <a:p>
            <a:endParaRPr lang="en-US" sz="2000" dirty="0"/>
          </a:p>
          <a:p>
            <a:r>
              <a:rPr lang="en-US" sz="2000" dirty="0"/>
              <a:t>Expected Crash Frequency</a:t>
            </a:r>
          </a:p>
          <a:p>
            <a:pPr marL="685800" lvl="1" indent="-114300">
              <a:buFont typeface="Arial" pitchFamily="34" charset="0"/>
              <a:buChar char="•"/>
            </a:pPr>
            <a:r>
              <a:rPr lang="en-US" sz="1600" dirty="0"/>
              <a:t>Calculated from the </a:t>
            </a:r>
            <a:r>
              <a:rPr lang="en-US" sz="1600" b="1" dirty="0"/>
              <a:t>Observed </a:t>
            </a:r>
            <a:r>
              <a:rPr lang="en-US" sz="1600" dirty="0"/>
              <a:t>and </a:t>
            </a:r>
            <a:r>
              <a:rPr lang="en-US" sz="1600" b="1" dirty="0"/>
              <a:t>Predicted </a:t>
            </a:r>
            <a:r>
              <a:rPr lang="en-US" sz="1600" dirty="0"/>
              <a:t>crash frequency</a:t>
            </a:r>
          </a:p>
          <a:p>
            <a:pPr lvl="1"/>
            <a:endParaRPr lang="en-US" sz="2400" dirty="0"/>
          </a:p>
          <a:p>
            <a:endParaRPr lang="en-US" sz="2800"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36</a:t>
            </a:fld>
            <a:endParaRPr lang="en-US" dirty="0">
              <a:solidFill>
                <a:srgbClr val="1C2A5A">
                  <a:tint val="75000"/>
                </a:srgbClr>
              </a:solidFill>
            </a:endParaRPr>
          </a:p>
        </p:txBody>
      </p:sp>
    </p:spTree>
    <p:extLst>
      <p:ext uri="{BB962C8B-B14F-4D97-AF65-F5344CB8AC3E}">
        <p14:creationId xmlns:p14="http://schemas.microsoft.com/office/powerpoint/2010/main" val="419012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xEl>
                                              <p:pRg st="1" end="1"/>
                                            </p:txEl>
                                          </p:spTgt>
                                        </p:tgtEl>
                                        <p:attrNameLst>
                                          <p:attrName>style.visibility</p:attrName>
                                        </p:attrNameLst>
                                      </p:cBhvr>
                                      <p:to>
                                        <p:strVal val="visible"/>
                                      </p:to>
                                    </p:set>
                                    <p:animEffect transition="in" filter="fade">
                                      <p:cBhvr>
                                        <p:cTn id="7" dur="500"/>
                                        <p:tgtEl>
                                          <p:spTgt spid="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2" end="2"/>
                                            </p:txEl>
                                          </p:spTgt>
                                        </p:tgtEl>
                                        <p:attrNameLst>
                                          <p:attrName>style.visibility</p:attrName>
                                        </p:attrNameLst>
                                      </p:cBhvr>
                                      <p:to>
                                        <p:strVal val="visible"/>
                                      </p:to>
                                    </p:set>
                                    <p:animEffect transition="in" filter="fade">
                                      <p:cBhvr>
                                        <p:cTn id="12" dur="500"/>
                                        <p:tgtEl>
                                          <p:spTgt spid="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xEl>
                                              <p:pRg st="4" end="4"/>
                                            </p:txEl>
                                          </p:spTgt>
                                        </p:tgtEl>
                                        <p:attrNameLst>
                                          <p:attrName>style.visibility</p:attrName>
                                        </p:attrNameLst>
                                      </p:cBhvr>
                                      <p:to>
                                        <p:strVal val="visible"/>
                                      </p:to>
                                    </p:set>
                                    <p:animEffect transition="in" filter="fade">
                                      <p:cBhvr>
                                        <p:cTn id="17" dur="750"/>
                                        <p:tgtEl>
                                          <p:spTgt spid="4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xEl>
                                              <p:pRg st="5" end="5"/>
                                            </p:txEl>
                                          </p:spTgt>
                                        </p:tgtEl>
                                        <p:attrNameLst>
                                          <p:attrName>style.visibility</p:attrName>
                                        </p:attrNameLst>
                                      </p:cBhvr>
                                      <p:to>
                                        <p:strVal val="visible"/>
                                      </p:to>
                                    </p:set>
                                    <p:animEffect transition="in" filter="fade">
                                      <p:cBhvr>
                                        <p:cTn id="20" dur="750"/>
                                        <p:tgtEl>
                                          <p:spTgt spid="44">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5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4">
                                            <p:txEl>
                                              <p:pRg st="7" end="7"/>
                                            </p:txEl>
                                          </p:spTgt>
                                        </p:tgtEl>
                                        <p:attrNameLst>
                                          <p:attrName>style.visibility</p:attrName>
                                        </p:attrNameLst>
                                      </p:cBhvr>
                                      <p:to>
                                        <p:strVal val="visible"/>
                                      </p:to>
                                    </p:set>
                                    <p:animEffect transition="in" filter="fade">
                                      <p:cBhvr>
                                        <p:cTn id="28" dur="750"/>
                                        <p:tgtEl>
                                          <p:spTgt spid="4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xEl>
                                              <p:pRg st="8" end="8"/>
                                            </p:txEl>
                                          </p:spTgt>
                                        </p:tgtEl>
                                        <p:attrNameLst>
                                          <p:attrName>style.visibility</p:attrName>
                                        </p:attrNameLst>
                                      </p:cBhvr>
                                      <p:to>
                                        <p:strVal val="visible"/>
                                      </p:to>
                                    </p:set>
                                    <p:animEffect transition="in" filter="fade">
                                      <p:cBhvr>
                                        <p:cTn id="31" dur="750"/>
                                        <p:tgtEl>
                                          <p:spTgt spid="44">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75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
                                            <p:txEl>
                                              <p:pRg st="10" end="10"/>
                                            </p:txEl>
                                          </p:spTgt>
                                        </p:tgtEl>
                                        <p:attrNameLst>
                                          <p:attrName>style.visibility</p:attrName>
                                        </p:attrNameLst>
                                      </p:cBhvr>
                                      <p:to>
                                        <p:strVal val="visible"/>
                                      </p:to>
                                    </p:set>
                                    <p:animEffect transition="in" filter="fade">
                                      <p:cBhvr>
                                        <p:cTn id="39" dur="750"/>
                                        <p:tgtEl>
                                          <p:spTgt spid="44">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xEl>
                                              <p:pRg st="11" end="11"/>
                                            </p:txEl>
                                          </p:spTgt>
                                        </p:tgtEl>
                                        <p:attrNameLst>
                                          <p:attrName>style.visibility</p:attrName>
                                        </p:attrNameLst>
                                      </p:cBhvr>
                                      <p:to>
                                        <p:strVal val="visible"/>
                                      </p:to>
                                    </p:set>
                                    <p:animEffect transition="in" filter="fade">
                                      <p:cBhvr>
                                        <p:cTn id="42" dur="750"/>
                                        <p:tgtEl>
                                          <p:spTgt spid="44">
                                            <p:txEl>
                                              <p:pRg st="11" end="11"/>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750"/>
                                        <p:tgtEl>
                                          <p:spTgt spid="4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750"/>
                                        <p:tgtEl>
                                          <p:spTgt spid="29"/>
                                        </p:tgtEl>
                                      </p:cBhvr>
                                    </p:animEffect>
                                  </p:childTnLst>
                                </p:cTn>
                              </p:par>
                            </p:childTnLst>
                          </p:cTn>
                        </p:par>
                        <p:par>
                          <p:cTn id="49" fill="hold">
                            <p:stCondLst>
                              <p:cond delay="750"/>
                            </p:stCondLst>
                            <p:childTnLst>
                              <p:par>
                                <p:cTn id="50" presetID="10"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29" grpId="0" animBg="1"/>
      <p:bldP spid="41"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14:m>
                  <m:oMath xmlns:m="http://schemas.openxmlformats.org/officeDocument/2006/math">
                    <m:r>
                      <a:rPr lang="en-US" sz="2000" b="0" i="1" smtClean="0">
                        <a:solidFill>
                          <a:srgbClr val="243B76"/>
                        </a:solidFill>
                        <a:latin typeface="Cambria Math" panose="02040503050406030204" pitchFamily="18" charset="0"/>
                      </a:rPr>
                      <m:t>𝑁𝑢𝑚𝑏𝑒𝑟</m:t>
                    </m:r>
                    <m:r>
                      <a:rPr lang="en-US" sz="2000" b="0" i="1" smtClean="0">
                        <a:solidFill>
                          <a:srgbClr val="243B76"/>
                        </a:solidFill>
                        <a:latin typeface="Cambria Math" panose="02040503050406030204" pitchFamily="18" charset="0"/>
                      </a:rPr>
                      <m:t> </m:t>
                    </m:r>
                    <m:r>
                      <a:rPr lang="en-US" sz="2000" b="0" i="1" smtClean="0">
                        <a:solidFill>
                          <a:srgbClr val="243B76"/>
                        </a:solidFill>
                        <a:latin typeface="Cambria Math" panose="02040503050406030204" pitchFamily="18" charset="0"/>
                      </a:rPr>
                      <m:t>𝑜𝑓</m:t>
                    </m:r>
                    <m:r>
                      <a:rPr lang="en-US" sz="2000" b="0" i="1" smtClean="0">
                        <a:solidFill>
                          <a:srgbClr val="243B76"/>
                        </a:solidFill>
                        <a:latin typeface="Cambria Math" panose="02040503050406030204" pitchFamily="18" charset="0"/>
                      </a:rPr>
                      <m:t> </m:t>
                    </m:r>
                    <m:r>
                      <a:rPr lang="en-US" sz="2000" b="0" i="1" smtClean="0">
                        <a:solidFill>
                          <a:srgbClr val="243B76"/>
                        </a:solidFill>
                        <a:latin typeface="Cambria Math" panose="02040503050406030204" pitchFamily="18" charset="0"/>
                      </a:rPr>
                      <m:t>𝑒𝑥𝑝𝑒𝑐𝑡𝑒𝑑</m:t>
                    </m:r>
                    <m:r>
                      <a:rPr lang="en-US" sz="2000" b="0" i="1" smtClean="0">
                        <a:solidFill>
                          <a:srgbClr val="243B76"/>
                        </a:solidFill>
                        <a:latin typeface="Cambria Math" panose="02040503050406030204" pitchFamily="18" charset="0"/>
                      </a:rPr>
                      <m:t> </m:t>
                    </m:r>
                    <m:r>
                      <a:rPr lang="en-US" sz="2000" b="0" i="1" smtClean="0">
                        <a:solidFill>
                          <a:srgbClr val="243B76"/>
                        </a:solidFill>
                        <a:latin typeface="Cambria Math" panose="02040503050406030204" pitchFamily="18" charset="0"/>
                      </a:rPr>
                      <m:t>𝑐𝑟𝑎𝑠h𝑒𝑠</m:t>
                    </m:r>
                    <m:r>
                      <a:rPr lang="en-US" sz="2000" b="0" i="1" smtClean="0">
                        <a:solidFill>
                          <a:srgbClr val="243B76"/>
                        </a:solidFill>
                        <a:latin typeface="Cambria Math" panose="02040503050406030204" pitchFamily="18" charset="0"/>
                      </a:rPr>
                      <m:t>=</m:t>
                    </m:r>
                    <m:r>
                      <a:rPr lang="en-US" sz="2000" b="0" i="1" smtClean="0">
                        <a:solidFill>
                          <a:srgbClr val="243B76"/>
                        </a:solidFill>
                        <a:latin typeface="Cambria Math" panose="02040503050406030204" pitchFamily="18" charset="0"/>
                      </a:rPr>
                      <m:t>𝑤</m:t>
                    </m:r>
                    <m:r>
                      <a:rPr lang="en-US" sz="2000" b="0" i="1" smtClean="0">
                        <a:solidFill>
                          <a:srgbClr val="243B76"/>
                        </a:solidFill>
                        <a:latin typeface="Cambria Math" panose="02040503050406030204" pitchFamily="18" charset="0"/>
                      </a:rPr>
                      <m:t> ∗ </m:t>
                    </m:r>
                    <m:sSub>
                      <m:sSubPr>
                        <m:ctrlPr>
                          <a:rPr lang="en-US" sz="2000" b="0" i="1" smtClean="0">
                            <a:solidFill>
                              <a:srgbClr val="243B76"/>
                            </a:solidFill>
                            <a:latin typeface="Cambria Math" panose="02040503050406030204" pitchFamily="18" charset="0"/>
                          </a:rPr>
                        </m:ctrlPr>
                      </m:sSubPr>
                      <m:e>
                        <m:r>
                          <a:rPr lang="en-US" sz="2000" b="0" i="1" smtClean="0">
                            <a:solidFill>
                              <a:srgbClr val="243B76"/>
                            </a:solidFill>
                            <a:latin typeface="Cambria Math" panose="02040503050406030204" pitchFamily="18" charset="0"/>
                          </a:rPr>
                          <m:t>𝑁</m:t>
                        </m:r>
                      </m:e>
                      <m:sub>
                        <m:r>
                          <a:rPr lang="en-US" sz="2000" b="0" i="1" smtClean="0">
                            <a:solidFill>
                              <a:srgbClr val="243B76"/>
                            </a:solidFill>
                            <a:latin typeface="Cambria Math" panose="02040503050406030204" pitchFamily="18" charset="0"/>
                          </a:rPr>
                          <m:t>𝑝𝑟𝑒𝑑𝑖𝑐𝑡𝑒𝑑</m:t>
                        </m:r>
                      </m:sub>
                    </m:sSub>
                    <m:r>
                      <a:rPr lang="en-US" sz="2000" b="0" i="1" smtClean="0">
                        <a:solidFill>
                          <a:srgbClr val="243B76"/>
                        </a:solidFill>
                        <a:latin typeface="Cambria Math" panose="02040503050406030204" pitchFamily="18" charset="0"/>
                      </a:rPr>
                      <m:t>+</m:t>
                    </m:r>
                    <m:d>
                      <m:dPr>
                        <m:ctrlPr>
                          <a:rPr lang="en-US" sz="2000" b="0" i="1" smtClean="0">
                            <a:solidFill>
                              <a:srgbClr val="243B76"/>
                            </a:solidFill>
                            <a:latin typeface="Cambria Math" panose="02040503050406030204" pitchFamily="18" charset="0"/>
                          </a:rPr>
                        </m:ctrlPr>
                      </m:dPr>
                      <m:e>
                        <m:r>
                          <a:rPr lang="en-US" sz="2000" b="0" i="1" smtClean="0">
                            <a:solidFill>
                              <a:srgbClr val="243B76"/>
                            </a:solidFill>
                            <a:latin typeface="Cambria Math" panose="02040503050406030204" pitchFamily="18" charset="0"/>
                          </a:rPr>
                          <m:t>1−</m:t>
                        </m:r>
                        <m:r>
                          <a:rPr lang="en-US" sz="2000" b="0" i="1" smtClean="0">
                            <a:solidFill>
                              <a:srgbClr val="243B76"/>
                            </a:solidFill>
                            <a:latin typeface="Cambria Math" panose="02040503050406030204" pitchFamily="18" charset="0"/>
                          </a:rPr>
                          <m:t>𝑤</m:t>
                        </m:r>
                      </m:e>
                    </m:d>
                    <m:r>
                      <a:rPr lang="en-US" sz="2000" b="0" i="1" smtClean="0">
                        <a:solidFill>
                          <a:srgbClr val="243B76"/>
                        </a:solidFill>
                        <a:latin typeface="Cambria Math" panose="02040503050406030204" pitchFamily="18" charset="0"/>
                      </a:rPr>
                      <m:t>∗ </m:t>
                    </m:r>
                    <m:sSub>
                      <m:sSubPr>
                        <m:ctrlPr>
                          <a:rPr lang="en-US" sz="2000" b="0" i="1" smtClean="0">
                            <a:solidFill>
                              <a:srgbClr val="243B76"/>
                            </a:solidFill>
                            <a:latin typeface="Cambria Math" panose="02040503050406030204" pitchFamily="18" charset="0"/>
                          </a:rPr>
                        </m:ctrlPr>
                      </m:sSubPr>
                      <m:e>
                        <m:r>
                          <a:rPr lang="en-US" sz="2000" b="0" i="1" smtClean="0">
                            <a:solidFill>
                              <a:srgbClr val="243B76"/>
                            </a:solidFill>
                            <a:latin typeface="Cambria Math" panose="02040503050406030204" pitchFamily="18" charset="0"/>
                          </a:rPr>
                          <m:t>𝑁</m:t>
                        </m:r>
                      </m:e>
                      <m:sub>
                        <m:r>
                          <a:rPr lang="en-US" sz="2000" b="0" i="1" smtClean="0">
                            <a:solidFill>
                              <a:srgbClr val="243B76"/>
                            </a:solidFill>
                            <a:latin typeface="Cambria Math" panose="02040503050406030204" pitchFamily="18" charset="0"/>
                          </a:rPr>
                          <m:t>𝑜𝑏𝑠𝑒𝑟𝑣𝑒𝑑</m:t>
                        </m:r>
                      </m:sub>
                    </m:sSub>
                  </m:oMath>
                </a14:m>
                <a:endParaRPr lang="en-US" sz="800" dirty="0">
                  <a:solidFill>
                    <a:srgbClr val="243B76"/>
                  </a:solidFill>
                </a:endParaRPr>
              </a:p>
              <a:p>
                <a:pPr marL="685800" lvl="1" indent="-114300" defTabSz="457189">
                  <a:buFont typeface="Arial" pitchFamily="34" charset="0"/>
                  <a:buChar char="•"/>
                </a:pPr>
                <a:r>
                  <a:rPr lang="en-US" sz="1600" dirty="0">
                    <a:solidFill>
                      <a:srgbClr val="243B76"/>
                    </a:solidFill>
                  </a:rPr>
                  <a:t>Where: </a:t>
                </a:r>
                <a14:m>
                  <m:oMath xmlns:m="http://schemas.openxmlformats.org/officeDocument/2006/math">
                    <m:r>
                      <a:rPr lang="en-US" sz="1600" b="0" i="1" smtClean="0">
                        <a:solidFill>
                          <a:srgbClr val="243B76"/>
                        </a:solidFill>
                        <a:latin typeface="Cambria Math" panose="02040503050406030204" pitchFamily="18" charset="0"/>
                      </a:rPr>
                      <m:t>𝑤</m:t>
                    </m:r>
                    <m:r>
                      <a:rPr lang="en-US" sz="1600" b="0" i="1" smtClean="0">
                        <a:solidFill>
                          <a:srgbClr val="243B76"/>
                        </a:solidFill>
                        <a:latin typeface="Cambria Math" panose="02040503050406030204" pitchFamily="18" charset="0"/>
                      </a:rPr>
                      <m:t>=</m:t>
                    </m:r>
                    <m:f>
                      <m:fPr>
                        <m:ctrlPr>
                          <a:rPr lang="en-US" sz="1600" b="0" i="1" smtClean="0">
                            <a:solidFill>
                              <a:srgbClr val="243B76"/>
                            </a:solidFill>
                            <a:latin typeface="Cambria Math" panose="02040503050406030204" pitchFamily="18" charset="0"/>
                          </a:rPr>
                        </m:ctrlPr>
                      </m:fPr>
                      <m:num>
                        <m:r>
                          <a:rPr lang="en-US" sz="1600" b="0" i="1" smtClean="0">
                            <a:solidFill>
                              <a:srgbClr val="243B76"/>
                            </a:solidFill>
                            <a:latin typeface="Cambria Math" panose="02040503050406030204" pitchFamily="18" charset="0"/>
                          </a:rPr>
                          <m:t>1</m:t>
                        </m:r>
                      </m:num>
                      <m:den>
                        <m:r>
                          <a:rPr lang="en-US" sz="1600" b="0" i="1" smtClean="0">
                            <a:solidFill>
                              <a:srgbClr val="243B76"/>
                            </a:solidFill>
                            <a:latin typeface="Cambria Math" panose="02040503050406030204" pitchFamily="18" charset="0"/>
                          </a:rPr>
                          <m:t>1+</m:t>
                        </m:r>
                        <m:r>
                          <a:rPr lang="en-US" sz="1600" b="0" i="1" smtClean="0">
                            <a:solidFill>
                              <a:srgbClr val="243B76"/>
                            </a:solidFill>
                            <a:latin typeface="Cambria Math" panose="02040503050406030204" pitchFamily="18" charset="0"/>
                          </a:rPr>
                          <m:t>𝑘</m:t>
                        </m:r>
                        <m:r>
                          <a:rPr lang="en-US" sz="1600" b="0" i="1" smtClean="0">
                            <a:solidFill>
                              <a:srgbClr val="243B76"/>
                            </a:solidFill>
                            <a:latin typeface="Cambria Math" panose="02040503050406030204" pitchFamily="18" charset="0"/>
                          </a:rPr>
                          <m:t> ∗(</m:t>
                        </m:r>
                        <m:sSub>
                          <m:sSubPr>
                            <m:ctrlPr>
                              <a:rPr lang="en-US" sz="1600" b="0" i="1" smtClean="0">
                                <a:solidFill>
                                  <a:srgbClr val="243B76"/>
                                </a:solidFill>
                                <a:latin typeface="Cambria Math" panose="02040503050406030204" pitchFamily="18" charset="0"/>
                              </a:rPr>
                            </m:ctrlPr>
                          </m:sSubPr>
                          <m:e>
                            <m:r>
                              <a:rPr lang="en-US" sz="1600" b="0" i="1" smtClean="0">
                                <a:solidFill>
                                  <a:srgbClr val="243B76"/>
                                </a:solidFill>
                                <a:latin typeface="Cambria Math" panose="02040503050406030204" pitchFamily="18" charset="0"/>
                              </a:rPr>
                              <m:t>𝑁</m:t>
                            </m:r>
                          </m:e>
                          <m:sub>
                            <m:r>
                              <a:rPr lang="en-US" sz="1600" b="0" i="1" smtClean="0">
                                <a:solidFill>
                                  <a:srgbClr val="243B76"/>
                                </a:solidFill>
                                <a:latin typeface="Cambria Math" panose="02040503050406030204" pitchFamily="18" charset="0"/>
                              </a:rPr>
                              <m:t>𝑝𝑟𝑒𝑑𝑖𝑐𝑡𝑒𝑑</m:t>
                            </m:r>
                          </m:sub>
                        </m:sSub>
                        <m:r>
                          <a:rPr lang="en-US" sz="1600" b="0" i="1" smtClean="0">
                            <a:solidFill>
                              <a:srgbClr val="243B76"/>
                            </a:solidFill>
                            <a:latin typeface="Cambria Math" panose="02040503050406030204" pitchFamily="18" charset="0"/>
                          </a:rPr>
                          <m:t> ∗ </m:t>
                        </m:r>
                        <m:r>
                          <a:rPr lang="en-US" sz="1600" b="0" i="1" smtClean="0">
                            <a:solidFill>
                              <a:srgbClr val="243B76"/>
                            </a:solidFill>
                            <a:latin typeface="Cambria Math" panose="02040503050406030204" pitchFamily="18" charset="0"/>
                          </a:rPr>
                          <m:t>𝑆𝑡𝑢𝑑𝑦</m:t>
                        </m:r>
                        <m:r>
                          <a:rPr lang="en-US" sz="1600" b="0" i="1" smtClean="0">
                            <a:solidFill>
                              <a:srgbClr val="243B76"/>
                            </a:solidFill>
                            <a:latin typeface="Cambria Math" panose="02040503050406030204" pitchFamily="18" charset="0"/>
                          </a:rPr>
                          <m:t> </m:t>
                        </m:r>
                        <m:r>
                          <a:rPr lang="en-US" sz="1600" b="0" i="1" smtClean="0">
                            <a:solidFill>
                              <a:srgbClr val="243B76"/>
                            </a:solidFill>
                            <a:latin typeface="Cambria Math" panose="02040503050406030204" pitchFamily="18" charset="0"/>
                          </a:rPr>
                          <m:t>𝑌𝑒𝑎𝑟𝑠</m:t>
                        </m:r>
                        <m:r>
                          <a:rPr lang="en-US" sz="1600" b="0" i="1" smtClean="0">
                            <a:solidFill>
                              <a:srgbClr val="243B76"/>
                            </a:solidFill>
                            <a:latin typeface="Cambria Math" panose="02040503050406030204" pitchFamily="18" charset="0"/>
                          </a:rPr>
                          <m:t>)</m:t>
                        </m:r>
                      </m:den>
                    </m:f>
                  </m:oMath>
                </a14:m>
                <a:endParaRPr lang="en-US" sz="1600" dirty="0">
                  <a:solidFill>
                    <a:srgbClr val="243B76"/>
                  </a:solidFill>
                </a:endParaRPr>
              </a:p>
              <a:p>
                <a:pPr defTabSz="457189"/>
                <a:endParaRPr lang="en-US" sz="800" dirty="0">
                  <a:solidFill>
                    <a:srgbClr val="243B76"/>
                  </a:solidFill>
                </a:endParaRPr>
              </a:p>
              <a:p>
                <a:pPr marL="685800" lvl="1" indent="-114300" defTabSz="457189">
                  <a:buFont typeface="Arial" pitchFamily="34" charset="0"/>
                  <a:buChar char="•"/>
                </a:pPr>
                <a:r>
                  <a:rPr lang="en-US" sz="1600" dirty="0">
                    <a:solidFill>
                      <a:srgbClr val="243B76"/>
                    </a:solidFill>
                  </a:rPr>
                  <a:t>K = overdispersion parameter (associated with SPF) – can be found in HSM Part 2</a:t>
                </a:r>
              </a:p>
              <a:p>
                <a:pPr defTabSz="457189"/>
                <a:endParaRPr lang="en-US" sz="8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53497" y="1263819"/>
                <a:ext cx="8576178" cy="4650658"/>
              </a:xfrm>
              <a:prstGeom prst="rect">
                <a:avLst/>
              </a:prstGeom>
              <a:blipFill rotWithShape="0">
                <a:blip r:embed="rId4"/>
                <a:stretch>
                  <a:fillRect l="-640" t="-262"/>
                </a:stretch>
              </a:blipFill>
            </p:spPr>
            <p:txBody>
              <a:bodyPr/>
              <a:lstStyle/>
              <a:p>
                <a:r>
                  <a:rPr lang="en-US">
                    <a:noFill/>
                  </a:rPr>
                  <a:t> </a:t>
                </a:r>
              </a:p>
            </p:txBody>
          </p:sp>
        </mc:Fallback>
      </mc:AlternateContent>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Empirical Bayes Method</a:t>
            </a:r>
          </a:p>
        </p:txBody>
      </p:sp>
      <p:grpSp>
        <p:nvGrpSpPr>
          <p:cNvPr id="8" name="Group 7"/>
          <p:cNvGrpSpPr/>
          <p:nvPr/>
        </p:nvGrpSpPr>
        <p:grpSpPr>
          <a:xfrm>
            <a:off x="1927914" y="2817102"/>
            <a:ext cx="5288172" cy="3228281"/>
            <a:chOff x="293478" y="1186145"/>
            <a:chExt cx="8031778" cy="5079925"/>
          </a:xfrm>
        </p:grpSpPr>
        <p:cxnSp>
          <p:nvCxnSpPr>
            <p:cNvPr id="12" name="Straight Connector 11"/>
            <p:cNvCxnSpPr/>
            <p:nvPr/>
          </p:nvCxnSpPr>
          <p:spPr bwMode="auto">
            <a:xfrm>
              <a:off x="825049" y="1198710"/>
              <a:ext cx="3" cy="4553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utoShape 2"/>
            <p:cNvSpPr>
              <a:spLocks noChangeAspect="1" noChangeArrowheads="1"/>
            </p:cNvSpPr>
            <p:nvPr>
              <p:custDataLst>
                <p:tags r:id="rId1"/>
              </p:custDataLst>
            </p:nvPr>
          </p:nvSpPr>
          <p:spPr bwMode="auto">
            <a:xfrm>
              <a:off x="825051" y="2133600"/>
              <a:ext cx="5880100" cy="3548063"/>
            </a:xfrm>
            <a:prstGeom prst="rect">
              <a:avLst/>
            </a:prstGeom>
            <a:noFill/>
            <a:ln w="9525">
              <a:noFill/>
              <a:miter lim="800000"/>
              <a:headEnd/>
              <a:tailEnd/>
            </a:ln>
          </p:spPr>
          <p:txBody>
            <a:bodyPr/>
            <a:lstStyle/>
            <a:p>
              <a:endParaRPr lang="en-US" dirty="0">
                <a:solidFill>
                  <a:prstClr val="black"/>
                </a:solidFill>
              </a:endParaRPr>
            </a:p>
          </p:txBody>
        </p:sp>
        <p:grpSp>
          <p:nvGrpSpPr>
            <p:cNvPr id="14" name="Group 13"/>
            <p:cNvGrpSpPr/>
            <p:nvPr/>
          </p:nvGrpSpPr>
          <p:grpSpPr>
            <a:xfrm>
              <a:off x="293478" y="1186145"/>
              <a:ext cx="8031778" cy="5079925"/>
              <a:chOff x="274022" y="1111385"/>
              <a:chExt cx="8031778" cy="5079925"/>
            </a:xfrm>
          </p:grpSpPr>
          <p:sp>
            <p:nvSpPr>
              <p:cNvPr id="15" name="TextBox 6"/>
              <p:cNvSpPr txBox="1">
                <a:spLocks noChangeArrowheads="1"/>
              </p:cNvSpPr>
              <p:nvPr/>
            </p:nvSpPr>
            <p:spPr bwMode="auto">
              <a:xfrm>
                <a:off x="3085555" y="5791200"/>
                <a:ext cx="2966090" cy="400110"/>
              </a:xfrm>
              <a:prstGeom prst="rect">
                <a:avLst/>
              </a:prstGeom>
              <a:noFill/>
              <a:ln w="9525">
                <a:noFill/>
                <a:miter lim="800000"/>
                <a:headEnd/>
                <a:tailEnd/>
              </a:ln>
            </p:spPr>
            <p:txBody>
              <a:bodyPr wrap="square">
                <a:spAutoFit/>
              </a:bodyPr>
              <a:lstStyle/>
              <a:p>
                <a:pPr algn="ctr"/>
                <a:r>
                  <a:rPr lang="en-US" sz="2000" dirty="0">
                    <a:solidFill>
                      <a:prstClr val="black"/>
                    </a:solidFill>
                  </a:rPr>
                  <a:t>AADT</a:t>
                </a:r>
              </a:p>
            </p:txBody>
          </p:sp>
          <p:sp>
            <p:nvSpPr>
              <p:cNvPr id="16" name="TextBox 15"/>
              <p:cNvSpPr txBox="1"/>
              <p:nvPr/>
            </p:nvSpPr>
            <p:spPr bwMode="auto">
              <a:xfrm>
                <a:off x="274022" y="1752600"/>
                <a:ext cx="492443" cy="3077294"/>
              </a:xfrm>
              <a:prstGeom prst="rect">
                <a:avLst/>
              </a:prstGeom>
              <a:noFill/>
            </p:spPr>
            <p:txBody>
              <a:bodyPr vert="vert270" wrap="square" anchor="ctr">
                <a:spAutoFit/>
              </a:bodyPr>
              <a:lstStyle/>
              <a:p>
                <a:pPr algn="ctr">
                  <a:defRPr/>
                </a:pPr>
                <a:r>
                  <a:rPr lang="en-US" sz="2000" dirty="0">
                    <a:solidFill>
                      <a:prstClr val="black"/>
                    </a:solidFill>
                    <a:cs typeface="Arial" charset="0"/>
                  </a:rPr>
                  <a:t>Crash Frequency</a:t>
                </a:r>
              </a:p>
            </p:txBody>
          </p:sp>
          <p:cxnSp>
            <p:nvCxnSpPr>
              <p:cNvPr id="17" name="Straight Connector 16"/>
              <p:cNvCxnSpPr/>
              <p:nvPr/>
            </p:nvCxnSpPr>
            <p:spPr bwMode="auto">
              <a:xfrm>
                <a:off x="831401" y="5677713"/>
                <a:ext cx="7474399" cy="39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402" y="1111385"/>
                <a:ext cx="7474398" cy="4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37</a:t>
            </a:fld>
            <a:endParaRPr lang="en-US" dirty="0">
              <a:solidFill>
                <a:srgbClr val="1C2A5A">
                  <a:tint val="75000"/>
                </a:srgbClr>
              </a:solidFill>
            </a:endParaRPr>
          </a:p>
        </p:txBody>
      </p:sp>
    </p:spTree>
    <p:extLst>
      <p:ext uri="{BB962C8B-B14F-4D97-AF65-F5344CB8AC3E}">
        <p14:creationId xmlns:p14="http://schemas.microsoft.com/office/powerpoint/2010/main" val="29476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58588" y="-563328"/>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4800" dirty="0"/>
          </a:p>
        </p:txBody>
      </p:sp>
      <p:sp>
        <p:nvSpPr>
          <p:cNvPr id="2" name="Title 1"/>
          <p:cNvSpPr>
            <a:spLocks noGrp="1"/>
          </p:cNvSpPr>
          <p:nvPr>
            <p:ph type="title"/>
          </p:nvPr>
        </p:nvSpPr>
        <p:spPr>
          <a:xfrm>
            <a:off x="-1" y="0"/>
            <a:ext cx="9144001" cy="1130229"/>
          </a:xfrm>
        </p:spPr>
        <p:txBody>
          <a:bodyPr/>
          <a:lstStyle/>
          <a:p>
            <a:r>
              <a:rPr lang="en-US" sz="4800" dirty="0"/>
              <a:t>Empirical Bayes Method</a:t>
            </a:r>
          </a:p>
        </p:txBody>
      </p:sp>
      <p:sp>
        <p:nvSpPr>
          <p:cNvPr id="34" name="Content Placeholder 33"/>
          <p:cNvSpPr>
            <a:spLocks noGrp="1"/>
          </p:cNvSpPr>
          <p:nvPr>
            <p:ph sz="half" idx="1"/>
          </p:nvPr>
        </p:nvSpPr>
        <p:spPr>
          <a:xfrm>
            <a:off x="457200" y="1199975"/>
            <a:ext cx="8229600" cy="4525963"/>
          </a:xfrm>
        </p:spPr>
        <p:txBody>
          <a:bodyPr/>
          <a:lstStyle/>
          <a:p>
            <a:pPr marL="342900" indent="-342900" defTabSz="457200"/>
            <a:r>
              <a:rPr lang="en-US" sz="2000" dirty="0">
                <a:solidFill>
                  <a:schemeClr val="tx1"/>
                </a:solidFill>
              </a:rPr>
              <a:t>Empirical Bayes Method Summary</a:t>
            </a:r>
          </a:p>
          <a:p>
            <a:pPr marL="685800" lvl="1" indent="-114300">
              <a:buFont typeface="Arial" pitchFamily="34" charset="0"/>
              <a:buChar char="•"/>
            </a:pPr>
            <a:r>
              <a:rPr lang="en-US" sz="1600" dirty="0"/>
              <a:t>The higher the weight value, the more confidence is put on Predicted Crashes compared to Observed Crashes</a:t>
            </a:r>
          </a:p>
          <a:p>
            <a:pPr marL="685800" lvl="1" indent="-114300">
              <a:buFont typeface="Arial" pitchFamily="34" charset="0"/>
              <a:buChar char="•"/>
            </a:pPr>
            <a:endParaRPr lang="en-US" sz="1600" dirty="0"/>
          </a:p>
          <a:p>
            <a:pPr marL="685800" lvl="1" indent="-114300">
              <a:buFont typeface="Arial" pitchFamily="34" charset="0"/>
              <a:buChar char="•"/>
            </a:pPr>
            <a:r>
              <a:rPr lang="en-US" sz="1600" dirty="0"/>
              <a:t>Longer Study Period (Higher N</a:t>
            </a:r>
            <a:r>
              <a:rPr lang="en-US" sz="1600" baseline="-25000" dirty="0"/>
              <a:t>predicted</a:t>
            </a:r>
            <a:r>
              <a:rPr lang="en-US" sz="1600" dirty="0"/>
              <a:t> Total) = More Confidence in Observed Crashes</a:t>
            </a:r>
          </a:p>
          <a:p>
            <a:pPr marL="685800" lvl="1" indent="-114300">
              <a:buFont typeface="Arial" pitchFamily="34" charset="0"/>
              <a:buChar char="•"/>
            </a:pPr>
            <a:endParaRPr lang="en-US" sz="1600" dirty="0"/>
          </a:p>
          <a:p>
            <a:pPr marL="685800" lvl="1" indent="-114300">
              <a:buFont typeface="Arial" pitchFamily="34" charset="0"/>
              <a:buChar char="•"/>
            </a:pPr>
            <a:r>
              <a:rPr lang="en-US" sz="1600" dirty="0"/>
              <a:t>Longer Study Areas (Higher N</a:t>
            </a:r>
            <a:r>
              <a:rPr lang="en-US" sz="1600" baseline="-25000" dirty="0"/>
              <a:t>predicted</a:t>
            </a:r>
            <a:r>
              <a:rPr lang="en-US" sz="1600" dirty="0"/>
              <a:t> Total) = More Confidence in Observed Crashes</a:t>
            </a:r>
          </a:p>
          <a:p>
            <a:pPr marL="685800" lvl="1" indent="-114300">
              <a:buFont typeface="Arial" pitchFamily="34" charset="0"/>
              <a:buChar char="•"/>
            </a:pPr>
            <a:endParaRPr lang="en-US" sz="1600" dirty="0"/>
          </a:p>
          <a:p>
            <a:pPr marL="685800" lvl="1" indent="-114300">
              <a:buFont typeface="Arial" pitchFamily="34" charset="0"/>
              <a:buChar char="•"/>
            </a:pPr>
            <a:r>
              <a:rPr lang="en-US" sz="1600" dirty="0"/>
              <a:t>Higher K Value, better SPF = More Confidence in Predicted Crashes</a:t>
            </a:r>
          </a:p>
        </p:txBody>
      </p:sp>
      <p:grpSp>
        <p:nvGrpSpPr>
          <p:cNvPr id="38" name="Group 37"/>
          <p:cNvGrpSpPr/>
          <p:nvPr/>
        </p:nvGrpSpPr>
        <p:grpSpPr>
          <a:xfrm>
            <a:off x="241819" y="6241094"/>
            <a:ext cx="6484562" cy="497076"/>
            <a:chOff x="241819" y="6241094"/>
            <a:chExt cx="6484562" cy="497076"/>
          </a:xfrm>
        </p:grpSpPr>
        <p:sp>
          <p:nvSpPr>
            <p:cNvPr id="39" name="TextBox 38"/>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40" name="Group 39"/>
            <p:cNvGrpSpPr/>
            <p:nvPr/>
          </p:nvGrpSpPr>
          <p:grpSpPr>
            <a:xfrm>
              <a:off x="851143" y="6241568"/>
              <a:ext cx="5875238" cy="496602"/>
              <a:chOff x="851143" y="6241568"/>
              <a:chExt cx="5875238" cy="496602"/>
            </a:xfrm>
          </p:grpSpPr>
          <p:sp>
            <p:nvSpPr>
              <p:cNvPr id="41" name="Chevron 40"/>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42" name="Chevron 41"/>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43" name="Chevron 42"/>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44" name="Chevron 43"/>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45" name="Chevron 44"/>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46" name="Chevron 45"/>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47" name="Chevron 46"/>
              <p:cNvSpPr/>
              <p:nvPr/>
            </p:nvSpPr>
            <p:spPr bwMode="auto">
              <a:xfrm>
                <a:off x="3712201"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8" name="Chevron 47"/>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pic>
        <p:nvPicPr>
          <p:cNvPr id="4" name="Picture 3"/>
          <p:cNvPicPr>
            <a:picLocks noChangeAspect="1"/>
          </p:cNvPicPr>
          <p:nvPr/>
        </p:nvPicPr>
        <p:blipFill>
          <a:blip r:embed="rId2"/>
          <a:stretch>
            <a:fillRect/>
          </a:stretch>
        </p:blipFill>
        <p:spPr>
          <a:xfrm>
            <a:off x="3231276" y="4001047"/>
            <a:ext cx="2924463" cy="1982469"/>
          </a:xfrm>
          <a:prstGeom prst="rect">
            <a:avLst/>
          </a:prstGeom>
        </p:spPr>
      </p:pic>
    </p:spTree>
    <p:extLst>
      <p:ext uri="{BB962C8B-B14F-4D97-AF65-F5344CB8AC3E}">
        <p14:creationId xmlns:p14="http://schemas.microsoft.com/office/powerpoint/2010/main" val="3983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animEffect transition="in" filter="fade">
                                      <p:cBhvr>
                                        <p:cTn id="7" dur="500"/>
                                        <p:tgtEl>
                                          <p:spTgt spid="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3" end="3"/>
                                            </p:txEl>
                                          </p:spTgt>
                                        </p:tgtEl>
                                        <p:attrNameLst>
                                          <p:attrName>style.visibility</p:attrName>
                                        </p:attrNameLst>
                                      </p:cBhvr>
                                      <p:to>
                                        <p:strVal val="visible"/>
                                      </p:to>
                                    </p:set>
                                    <p:animEffect transition="in" filter="fade">
                                      <p:cBhvr>
                                        <p:cTn id="12" dur="500"/>
                                        <p:tgtEl>
                                          <p:spTgt spid="3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5" end="5"/>
                                            </p:txEl>
                                          </p:spTgt>
                                        </p:tgtEl>
                                        <p:attrNameLst>
                                          <p:attrName>style.visibility</p:attrName>
                                        </p:attrNameLst>
                                      </p:cBhvr>
                                      <p:to>
                                        <p:strVal val="visible"/>
                                      </p:to>
                                    </p:set>
                                    <p:animEffect transition="in" filter="fade">
                                      <p:cBhvr>
                                        <p:cTn id="17" dur="500"/>
                                        <p:tgtEl>
                                          <p:spTgt spid="3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7" end="7"/>
                                            </p:txEl>
                                          </p:spTgt>
                                        </p:tgtEl>
                                        <p:attrNameLst>
                                          <p:attrName>style.visibility</p:attrName>
                                        </p:attrNameLst>
                                      </p:cBhvr>
                                      <p:to>
                                        <p:strVal val="visible"/>
                                      </p:to>
                                    </p:set>
                                    <p:animEffect transition="in" filter="fade">
                                      <p:cBhvr>
                                        <p:cTn id="22" dur="500"/>
                                        <p:tgtEl>
                                          <p:spTgt spid="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3097520" cy="2899864"/>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r>
              <a:rPr lang="en-US" sz="2000" dirty="0">
                <a:solidFill>
                  <a:srgbClr val="243B76"/>
                </a:solidFill>
              </a:rPr>
              <a:t>Benefit Cost Analysis (BCA) requires Empirical Bayes Method</a:t>
            </a:r>
          </a:p>
          <a:p>
            <a:pPr defTabSz="457189"/>
            <a:endParaRPr lang="en-US" sz="1400" dirty="0">
              <a:solidFill>
                <a:srgbClr val="243B76"/>
              </a:solidFill>
            </a:endParaRPr>
          </a:p>
          <a:p>
            <a:pPr defTabSz="457189"/>
            <a:r>
              <a:rPr lang="en-US" sz="2000" dirty="0">
                <a:solidFill>
                  <a:srgbClr val="243B76"/>
                </a:solidFill>
              </a:rPr>
              <a:t>Assign dollar value to crashes prevented</a:t>
            </a:r>
          </a:p>
          <a:p>
            <a:pPr defTabSz="457189"/>
            <a:endParaRPr lang="en-US" sz="1400" dirty="0">
              <a:solidFill>
                <a:srgbClr val="243B76"/>
              </a:solidFill>
            </a:endParaRPr>
          </a:p>
          <a:p>
            <a:pPr defTabSz="457189"/>
            <a:r>
              <a:rPr lang="en-US" sz="2000" dirty="0">
                <a:solidFill>
                  <a:srgbClr val="243B76"/>
                </a:solidFill>
              </a:rPr>
              <a:t>Divide benefits by cost</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Benefit Cost Analysis</a:t>
            </a:r>
          </a:p>
        </p:txBody>
      </p:sp>
      <p:graphicFrame>
        <p:nvGraphicFramePr>
          <p:cNvPr id="37" name="Table 36"/>
          <p:cNvGraphicFramePr>
            <a:graphicFrameLocks noGrp="1"/>
          </p:cNvGraphicFramePr>
          <p:nvPr>
            <p:extLst>
              <p:ext uri="{D42A27DB-BD31-4B8C-83A1-F6EECF244321}">
                <p14:modId xmlns:p14="http://schemas.microsoft.com/office/powerpoint/2010/main" val="3282264783"/>
              </p:ext>
            </p:extLst>
          </p:nvPr>
        </p:nvGraphicFramePr>
        <p:xfrm>
          <a:off x="4444766" y="1753869"/>
          <a:ext cx="4323764" cy="2790430"/>
        </p:xfrm>
        <a:graphic>
          <a:graphicData uri="http://schemas.openxmlformats.org/drawingml/2006/table">
            <a:tbl>
              <a:tblPr firstRow="1" bandRow="1">
                <a:tableStyleId>{5C22544A-7EE6-4342-B048-85BDC9FD1C3A}</a:tableStyleId>
              </a:tblPr>
              <a:tblGrid>
                <a:gridCol w="2161882">
                  <a:extLst>
                    <a:ext uri="{9D8B030D-6E8A-4147-A177-3AD203B41FA5}">
                      <a16:colId xmlns:a16="http://schemas.microsoft.com/office/drawing/2014/main" val="20000"/>
                    </a:ext>
                  </a:extLst>
                </a:gridCol>
                <a:gridCol w="2161882">
                  <a:extLst>
                    <a:ext uri="{9D8B030D-6E8A-4147-A177-3AD203B41FA5}">
                      <a16:colId xmlns:a16="http://schemas.microsoft.com/office/drawing/2014/main" val="20001"/>
                    </a:ext>
                  </a:extLst>
                </a:gridCol>
              </a:tblGrid>
              <a:tr h="442625">
                <a:tc>
                  <a:txBody>
                    <a:bodyPr/>
                    <a:lstStyle/>
                    <a:p>
                      <a:pPr algn="ctr"/>
                      <a:r>
                        <a:rPr lang="en-US" sz="1300" dirty="0">
                          <a:solidFill>
                            <a:srgbClr val="243B76"/>
                          </a:solidFill>
                          <a:latin typeface="+mn-lt"/>
                        </a:rPr>
                        <a:t>Cost Severity</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300" dirty="0">
                          <a:solidFill>
                            <a:srgbClr val="243B76"/>
                          </a:solidFill>
                          <a:latin typeface="+mn-lt"/>
                        </a:rPr>
                        <a:t>Compressive</a:t>
                      </a:r>
                      <a:r>
                        <a:rPr lang="en-US" sz="1300" baseline="0" dirty="0">
                          <a:solidFill>
                            <a:srgbClr val="243B76"/>
                          </a:solidFill>
                          <a:latin typeface="+mn-lt"/>
                        </a:rPr>
                        <a:t> Crash Cost</a:t>
                      </a:r>
                      <a:endParaRPr lang="en-US" sz="1300" dirty="0">
                        <a:solidFill>
                          <a:srgbClr val="243B76"/>
                        </a:solidFill>
                        <a:latin typeface="+mn-lt"/>
                      </a:endParaRP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442625">
                <a:tc>
                  <a:txBody>
                    <a:bodyPr/>
                    <a:lstStyle/>
                    <a:p>
                      <a:pPr algn="ctr"/>
                      <a:r>
                        <a:rPr lang="en-US" sz="1300" dirty="0">
                          <a:solidFill>
                            <a:srgbClr val="243B76"/>
                          </a:solidFill>
                          <a:latin typeface="+mn-lt"/>
                        </a:rPr>
                        <a:t>Fatal (K)</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rgbClr val="243B76"/>
                          </a:solidFill>
                          <a:latin typeface="+mn-lt"/>
                        </a:rPr>
                        <a:t>$10,560,000</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42625">
                <a:tc>
                  <a:txBody>
                    <a:bodyPr/>
                    <a:lstStyle/>
                    <a:p>
                      <a:pPr algn="ctr"/>
                      <a:r>
                        <a:rPr lang="en-US" sz="1300" dirty="0">
                          <a:solidFill>
                            <a:srgbClr val="243B76"/>
                          </a:solidFill>
                          <a:latin typeface="+mn-lt"/>
                        </a:rPr>
                        <a:t>Severe Injury</a:t>
                      </a:r>
                      <a:r>
                        <a:rPr lang="en-US" sz="1300" baseline="0" dirty="0">
                          <a:solidFill>
                            <a:srgbClr val="243B76"/>
                          </a:solidFill>
                          <a:latin typeface="+mn-lt"/>
                        </a:rPr>
                        <a:t> (A)</a:t>
                      </a:r>
                      <a:endParaRPr lang="en-US" sz="1300" dirty="0">
                        <a:solidFill>
                          <a:srgbClr val="243B76"/>
                        </a:solidFill>
                        <a:latin typeface="+mn-lt"/>
                      </a:endParaRP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300" dirty="0">
                          <a:solidFill>
                            <a:srgbClr val="243B76"/>
                          </a:solidFill>
                          <a:latin typeface="+mn-lt"/>
                        </a:rPr>
                        <a:t>$599,040</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442625">
                <a:tc>
                  <a:txBody>
                    <a:bodyPr/>
                    <a:lstStyle/>
                    <a:p>
                      <a:pPr algn="ctr"/>
                      <a:r>
                        <a:rPr lang="en-US" sz="1300" dirty="0">
                          <a:solidFill>
                            <a:srgbClr val="243B76"/>
                          </a:solidFill>
                          <a:latin typeface="+mn-lt"/>
                        </a:rPr>
                        <a:t>Moderate Injury (B)</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rgbClr val="243B76"/>
                          </a:solidFill>
                          <a:latin typeface="+mn-lt"/>
                        </a:rPr>
                        <a:t>$162,240</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99361">
                <a:tc>
                  <a:txBody>
                    <a:bodyPr/>
                    <a:lstStyle/>
                    <a:p>
                      <a:pPr algn="ctr"/>
                      <a:r>
                        <a:rPr lang="en-US" sz="1300" dirty="0">
                          <a:solidFill>
                            <a:srgbClr val="243B76"/>
                          </a:solidFill>
                          <a:latin typeface="+mn-lt"/>
                        </a:rPr>
                        <a:t>Minor Injury (C)</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300" dirty="0">
                          <a:solidFill>
                            <a:srgbClr val="243B76"/>
                          </a:solidFill>
                          <a:latin typeface="+mn-lt"/>
                        </a:rPr>
                        <a:t>$100,800</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520569">
                <a:tc>
                  <a:txBody>
                    <a:bodyPr/>
                    <a:lstStyle/>
                    <a:p>
                      <a:pPr algn="ctr"/>
                      <a:r>
                        <a:rPr lang="en-US" sz="1300" dirty="0">
                          <a:solidFill>
                            <a:srgbClr val="243B76"/>
                          </a:solidFill>
                          <a:latin typeface="+mn-lt"/>
                        </a:rPr>
                        <a:t>Property Damage Only (O)</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rgbClr val="243B76"/>
                          </a:solidFill>
                          <a:latin typeface="+mn-lt"/>
                        </a:rPr>
                        <a:t>$7,600</a:t>
                      </a:r>
                    </a:p>
                  </a:txBody>
                  <a:tcPr marL="122509" marR="122509" marT="61254" marB="61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8" name="TextBox 37"/>
          <p:cNvSpPr txBox="1"/>
          <p:nvPr/>
        </p:nvSpPr>
        <p:spPr>
          <a:xfrm>
            <a:off x="4427465" y="4544299"/>
            <a:ext cx="4149966" cy="369332"/>
          </a:xfrm>
          <a:prstGeom prst="rect">
            <a:avLst/>
          </a:prstGeom>
          <a:noFill/>
        </p:spPr>
        <p:txBody>
          <a:bodyPr wrap="square" rtlCol="0">
            <a:spAutoFit/>
          </a:bodyPr>
          <a:lstStyle/>
          <a:p>
            <a:r>
              <a:rPr lang="en-US" sz="900" i="1" dirty="0">
                <a:solidFill>
                  <a:srgbClr val="1C2A5A"/>
                </a:solidFill>
              </a:rPr>
              <a:t>Source: Florida Department of Transportation State Safety Office’s Crash Analysis Reporting (CAR) System, analysis years 2011 through 2015</a:t>
            </a:r>
          </a:p>
        </p:txBody>
      </p:sp>
      <p:sp>
        <p:nvSpPr>
          <p:cNvPr id="39" name="TextBox 38"/>
          <p:cNvSpPr txBox="1"/>
          <p:nvPr/>
        </p:nvSpPr>
        <p:spPr>
          <a:xfrm>
            <a:off x="4427464" y="1416738"/>
            <a:ext cx="4341065" cy="338554"/>
          </a:xfrm>
          <a:prstGeom prst="rect">
            <a:avLst/>
          </a:prstGeom>
          <a:noFill/>
        </p:spPr>
        <p:txBody>
          <a:bodyPr wrap="square" rtlCol="0">
            <a:spAutoFit/>
          </a:bodyPr>
          <a:lstStyle/>
          <a:p>
            <a:pPr algn="ctr"/>
            <a:r>
              <a:rPr lang="en-US" sz="1600" b="1" dirty="0">
                <a:solidFill>
                  <a:srgbClr val="1C2A5A"/>
                </a:solidFill>
              </a:rPr>
              <a:t>FDOT KABCO Crash Costs 2011-2015</a:t>
            </a:r>
          </a:p>
        </p:txBody>
      </p:sp>
      <p:grpSp>
        <p:nvGrpSpPr>
          <p:cNvPr id="12" name="Group 11"/>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5" name="Chevron 14"/>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6" name="Chevron 15"/>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7" name="Chevron 16"/>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8" name="Chevron 17"/>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19" name="Chevron 18"/>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0" name="Chevron 19"/>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1" name="Chevron 20"/>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2" name="Chevron 21"/>
              <p:cNvSpPr/>
              <p:nvPr/>
            </p:nvSpPr>
            <p:spPr bwMode="auto">
              <a:xfrm>
                <a:off x="5142730"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39</a:t>
            </a:fld>
            <a:endParaRPr lang="en-US" dirty="0">
              <a:solidFill>
                <a:srgbClr val="1C2A5A">
                  <a:tint val="75000"/>
                </a:srgbClr>
              </a:solidFill>
            </a:endParaRPr>
          </a:p>
        </p:txBody>
      </p:sp>
    </p:spTree>
    <p:extLst>
      <p:ext uri="{BB962C8B-B14F-4D97-AF65-F5344CB8AC3E}">
        <p14:creationId xmlns:p14="http://schemas.microsoft.com/office/powerpoint/2010/main" val="241573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750"/>
                                        <p:tgtEl>
                                          <p:spTgt spid="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75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7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64174" y="5274648"/>
            <a:ext cx="9017071" cy="971404"/>
            <a:chOff x="64174" y="5274648"/>
            <a:chExt cx="9017071" cy="971404"/>
          </a:xfrm>
        </p:grpSpPr>
        <p:grpSp>
          <p:nvGrpSpPr>
            <p:cNvPr id="49" name="Group 48"/>
            <p:cNvGrpSpPr/>
            <p:nvPr/>
          </p:nvGrpSpPr>
          <p:grpSpPr>
            <a:xfrm>
              <a:off x="64174" y="5274648"/>
              <a:ext cx="9017071" cy="971404"/>
              <a:chOff x="64174" y="4175670"/>
              <a:chExt cx="9017071" cy="971404"/>
            </a:xfrm>
          </p:grpSpPr>
          <p:sp>
            <p:nvSpPr>
              <p:cNvPr id="51" name="Rectangle 50"/>
              <p:cNvSpPr/>
              <p:nvPr/>
            </p:nvSpPr>
            <p:spPr>
              <a:xfrm rot="10800000" flipV="1">
                <a:off x="64174" y="4175670"/>
                <a:ext cx="9017071" cy="971404"/>
              </a:xfrm>
              <a:prstGeom prst="rect">
                <a:avLst/>
              </a:prstGeom>
              <a:gradFill>
                <a:gsLst>
                  <a:gs pos="14000">
                    <a:schemeClr val="bg1">
                      <a:alpha val="0"/>
                      <a:lumMod val="84000"/>
                      <a:lumOff val="16000"/>
                    </a:schemeClr>
                  </a:gs>
                  <a:gs pos="100000">
                    <a:schemeClr val="tx1">
                      <a:lumMod val="20000"/>
                      <a:lumOff val="8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p:cNvGrpSpPr/>
              <p:nvPr/>
            </p:nvGrpSpPr>
            <p:grpSpPr>
              <a:xfrm>
                <a:off x="1375338" y="4249128"/>
                <a:ext cx="7705907" cy="673706"/>
                <a:chOff x="1375338" y="3270599"/>
                <a:chExt cx="7705907" cy="673706"/>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338" y="3681714"/>
                  <a:ext cx="525180" cy="262591"/>
                </a:xfrm>
                <a:prstGeom prst="rect">
                  <a:avLst/>
                </a:prstGeom>
              </p:spPr>
            </p:pic>
            <p:sp>
              <p:nvSpPr>
                <p:cNvPr id="54" name="TextBox 53"/>
                <p:cNvSpPr txBox="1"/>
                <p:nvPr/>
              </p:nvSpPr>
              <p:spPr>
                <a:xfrm>
                  <a:off x="2128748" y="3689967"/>
                  <a:ext cx="6952497" cy="246221"/>
                </a:xfrm>
                <a:prstGeom prst="rect">
                  <a:avLst/>
                </a:prstGeom>
                <a:noFill/>
              </p:spPr>
              <p:txBody>
                <a:bodyPr wrap="square" rtlCol="0">
                  <a:spAutoFit/>
                </a:bodyPr>
                <a:lstStyle/>
                <a:p>
                  <a:pPr marL="0" lvl="1"/>
                  <a:r>
                    <a:rPr lang="en-US" sz="1000" b="1" i="1" dirty="0"/>
                    <a:t>Hanson, </a:t>
                  </a:r>
                  <a:r>
                    <a:rPr lang="en-US" sz="1000" i="1" dirty="0"/>
                    <a:t>Consultant FDOT Systems Implementation Office, </a:t>
                  </a:r>
                  <a:r>
                    <a:rPr lang="en-US" sz="1000" b="1" i="1" dirty="0">
                      <a:hlinkClick r:id="rId4"/>
                    </a:rPr>
                    <a:t>ALadage@hanson-inc.com</a:t>
                  </a:r>
                  <a:r>
                    <a:rPr lang="en-US" sz="1000" b="1" i="1" dirty="0"/>
                    <a:t>, </a:t>
                  </a:r>
                  <a:r>
                    <a:rPr lang="en-US" sz="1000" i="1" dirty="0"/>
                    <a:t>904-418-5124</a:t>
                  </a:r>
                </a:p>
              </p:txBody>
            </p:sp>
            <p:sp>
              <p:nvSpPr>
                <p:cNvPr id="55" name="TextBox 54"/>
                <p:cNvSpPr txBox="1"/>
                <p:nvPr/>
              </p:nvSpPr>
              <p:spPr>
                <a:xfrm>
                  <a:off x="1491883" y="3270599"/>
                  <a:ext cx="1659621" cy="369332"/>
                </a:xfrm>
                <a:prstGeom prst="rect">
                  <a:avLst/>
                </a:prstGeom>
                <a:noFill/>
              </p:spPr>
              <p:txBody>
                <a:bodyPr wrap="none" rtlCol="0">
                  <a:spAutoFit/>
                </a:bodyPr>
                <a:lstStyle/>
                <a:p>
                  <a:r>
                    <a:rPr lang="en-US" b="1" dirty="0"/>
                    <a:t>Andrew Ladage</a:t>
                  </a:r>
                </a:p>
              </p:txBody>
            </p:sp>
          </p:grpSp>
        </p:grpSp>
        <p:pic>
          <p:nvPicPr>
            <p:cNvPr id="56" name="Picture 55"/>
            <p:cNvPicPr>
              <a:picLocks/>
            </p:cNvPicPr>
            <p:nvPr/>
          </p:nvPicPr>
          <p:blipFill rotWithShape="1">
            <a:blip r:embed="rId5" cstate="print">
              <a:extLst>
                <a:ext uri="{28A0092B-C50C-407E-A947-70E740481C1C}">
                  <a14:useLocalDpi xmlns:a14="http://schemas.microsoft.com/office/drawing/2010/main" val="0"/>
                </a:ext>
              </a:extLst>
            </a:blip>
            <a:srcRect l="3578" r="4107"/>
            <a:stretch/>
          </p:blipFill>
          <p:spPr>
            <a:xfrm>
              <a:off x="424249" y="5344624"/>
              <a:ext cx="683740" cy="822960"/>
            </a:xfrm>
            <a:prstGeom prst="rect">
              <a:avLst/>
            </a:prstGeom>
            <a:noFill/>
            <a:ln w="28575">
              <a:solidFill>
                <a:schemeClr val="tx1"/>
              </a:solidFill>
            </a:ln>
            <a:effectLst>
              <a:outerShdw blurRad="50800" dist="38100" dir="2700000" algn="tl" rotWithShape="0">
                <a:prstClr val="black">
                  <a:alpha val="40000"/>
                </a:prstClr>
              </a:outerShdw>
            </a:effectLst>
          </p:spPr>
        </p:pic>
      </p:grpSp>
      <p:grpSp>
        <p:nvGrpSpPr>
          <p:cNvPr id="30" name="Group 29"/>
          <p:cNvGrpSpPr/>
          <p:nvPr/>
        </p:nvGrpSpPr>
        <p:grpSpPr>
          <a:xfrm>
            <a:off x="64174" y="4261460"/>
            <a:ext cx="9017071" cy="971404"/>
            <a:chOff x="64174" y="4347185"/>
            <a:chExt cx="9017071" cy="971404"/>
          </a:xfrm>
        </p:grpSpPr>
        <p:grpSp>
          <p:nvGrpSpPr>
            <p:cNvPr id="40" name="Group 39"/>
            <p:cNvGrpSpPr/>
            <p:nvPr/>
          </p:nvGrpSpPr>
          <p:grpSpPr>
            <a:xfrm>
              <a:off x="64174" y="4347185"/>
              <a:ext cx="9017071" cy="971404"/>
              <a:chOff x="64174" y="4175670"/>
              <a:chExt cx="9017071" cy="971404"/>
            </a:xfrm>
          </p:grpSpPr>
          <p:sp>
            <p:nvSpPr>
              <p:cNvPr id="18" name="Rectangle 17"/>
              <p:cNvSpPr/>
              <p:nvPr/>
            </p:nvSpPr>
            <p:spPr>
              <a:xfrm rot="10800000" flipV="1">
                <a:off x="64174" y="4175670"/>
                <a:ext cx="9017071" cy="971404"/>
              </a:xfrm>
              <a:prstGeom prst="rect">
                <a:avLst/>
              </a:prstGeom>
              <a:gradFill>
                <a:gsLst>
                  <a:gs pos="14000">
                    <a:schemeClr val="bg1">
                      <a:alpha val="0"/>
                      <a:lumMod val="84000"/>
                      <a:lumOff val="16000"/>
                    </a:schemeClr>
                  </a:gs>
                  <a:gs pos="100000">
                    <a:schemeClr val="tx1">
                      <a:lumMod val="20000"/>
                      <a:lumOff val="8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p:cNvGrpSpPr/>
              <p:nvPr/>
            </p:nvGrpSpPr>
            <p:grpSpPr>
              <a:xfrm>
                <a:off x="1375338" y="4249128"/>
                <a:ext cx="7705907" cy="673706"/>
                <a:chOff x="1375338" y="3270599"/>
                <a:chExt cx="7705907" cy="673706"/>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338" y="3681714"/>
                  <a:ext cx="525180" cy="262591"/>
                </a:xfrm>
                <a:prstGeom prst="rect">
                  <a:avLst/>
                </a:prstGeom>
              </p:spPr>
            </p:pic>
            <p:sp>
              <p:nvSpPr>
                <p:cNvPr id="33" name="TextBox 32"/>
                <p:cNvSpPr txBox="1"/>
                <p:nvPr/>
              </p:nvSpPr>
              <p:spPr>
                <a:xfrm>
                  <a:off x="2128748" y="3689967"/>
                  <a:ext cx="6952497" cy="246221"/>
                </a:xfrm>
                <a:prstGeom prst="rect">
                  <a:avLst/>
                </a:prstGeom>
                <a:noFill/>
              </p:spPr>
              <p:txBody>
                <a:bodyPr wrap="square" rtlCol="0">
                  <a:spAutoFit/>
                </a:bodyPr>
                <a:lstStyle/>
                <a:p>
                  <a:pPr marL="0" lvl="1"/>
                  <a:r>
                    <a:rPr lang="en-US" sz="1000" b="1" i="1" dirty="0"/>
                    <a:t>Hanson, </a:t>
                  </a:r>
                  <a:r>
                    <a:rPr lang="en-US" sz="1000" i="1" dirty="0"/>
                    <a:t>Consultant FDOT Systems Implementation Office, </a:t>
                  </a:r>
                  <a:r>
                    <a:rPr lang="en-US" sz="1000" b="1" i="1" dirty="0">
                      <a:hlinkClick r:id="rId6"/>
                    </a:rPr>
                    <a:t>Bwagner@hanson-inc.com</a:t>
                  </a:r>
                  <a:r>
                    <a:rPr lang="en-US" sz="1000" b="1" i="1" dirty="0"/>
                    <a:t>, </a:t>
                  </a:r>
                  <a:r>
                    <a:rPr lang="en-US" sz="1000" i="1" dirty="0"/>
                    <a:t>309-691-0902</a:t>
                  </a:r>
                </a:p>
              </p:txBody>
            </p:sp>
            <p:sp>
              <p:nvSpPr>
                <p:cNvPr id="34" name="TextBox 33"/>
                <p:cNvSpPr txBox="1"/>
                <p:nvPr/>
              </p:nvSpPr>
              <p:spPr>
                <a:xfrm>
                  <a:off x="1491883" y="3270599"/>
                  <a:ext cx="1532727" cy="369332"/>
                </a:xfrm>
                <a:prstGeom prst="rect">
                  <a:avLst/>
                </a:prstGeom>
                <a:noFill/>
              </p:spPr>
              <p:txBody>
                <a:bodyPr wrap="none" rtlCol="0">
                  <a:spAutoFit/>
                </a:bodyPr>
                <a:lstStyle/>
                <a:p>
                  <a:r>
                    <a:rPr lang="en-US" b="1" dirty="0"/>
                    <a:t>Becca Wagner</a:t>
                  </a:r>
                </a:p>
              </p:txBody>
            </p:sp>
          </p:grpSp>
        </p:grpSp>
        <p:pic>
          <p:nvPicPr>
            <p:cNvPr id="25" name="Picture 24"/>
            <p:cNvPicPr>
              <a:picLocks/>
            </p:cNvPicPr>
            <p:nvPr/>
          </p:nvPicPr>
          <p:blipFill rotWithShape="1">
            <a:blip r:embed="rId7" cstate="print">
              <a:extLst>
                <a:ext uri="{28A0092B-C50C-407E-A947-70E740481C1C}">
                  <a14:useLocalDpi xmlns:a14="http://schemas.microsoft.com/office/drawing/2010/main" val="0"/>
                </a:ext>
              </a:extLst>
            </a:blip>
            <a:srcRect l="5561" t="501" r="4108" b="-501"/>
            <a:stretch/>
          </p:blipFill>
          <p:spPr>
            <a:xfrm>
              <a:off x="405990" y="4417161"/>
              <a:ext cx="669048" cy="822960"/>
            </a:xfrm>
            <a:prstGeom prst="rect">
              <a:avLst/>
            </a:prstGeom>
            <a:noFill/>
            <a:ln w="28575">
              <a:solidFill>
                <a:schemeClr val="tx1"/>
              </a:solidFill>
            </a:ln>
            <a:effectLst>
              <a:outerShdw blurRad="50800" dist="38100" dir="2700000" algn="tl" rotWithShape="0">
                <a:prstClr val="black">
                  <a:alpha val="40000"/>
                </a:prstClr>
              </a:outerShdw>
            </a:effectLst>
          </p:spPr>
        </p:pic>
      </p:grpSp>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FDOT Central Office Team</a:t>
            </a:r>
          </a:p>
        </p:txBody>
      </p:sp>
      <p:grpSp>
        <p:nvGrpSpPr>
          <p:cNvPr id="39" name="Group 38"/>
          <p:cNvGrpSpPr/>
          <p:nvPr/>
        </p:nvGrpSpPr>
        <p:grpSpPr>
          <a:xfrm>
            <a:off x="64174" y="2188419"/>
            <a:ext cx="9017071" cy="971404"/>
            <a:chOff x="64174" y="3154229"/>
            <a:chExt cx="9017071" cy="971404"/>
          </a:xfrm>
        </p:grpSpPr>
        <p:sp>
          <p:nvSpPr>
            <p:cNvPr id="17" name="Rectangle 16"/>
            <p:cNvSpPr/>
            <p:nvPr/>
          </p:nvSpPr>
          <p:spPr>
            <a:xfrm rot="10800000" flipV="1">
              <a:off x="64174" y="3154229"/>
              <a:ext cx="9017071" cy="971404"/>
            </a:xfrm>
            <a:prstGeom prst="rect">
              <a:avLst/>
            </a:prstGeom>
            <a:gradFill>
              <a:gsLst>
                <a:gs pos="14000">
                  <a:schemeClr val="bg1">
                    <a:alpha val="0"/>
                    <a:lumMod val="84000"/>
                    <a:lumOff val="16000"/>
                  </a:schemeClr>
                </a:gs>
                <a:gs pos="100000">
                  <a:schemeClr val="tx1">
                    <a:lumMod val="20000"/>
                    <a:lumOff val="8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375338" y="3246730"/>
              <a:ext cx="7705907" cy="673706"/>
              <a:chOff x="1375338" y="3270599"/>
              <a:chExt cx="7705907" cy="67370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338" y="3681714"/>
                <a:ext cx="525180" cy="262591"/>
              </a:xfrm>
              <a:prstGeom prst="rect">
                <a:avLst/>
              </a:prstGeom>
            </p:spPr>
          </p:pic>
          <p:sp>
            <p:nvSpPr>
              <p:cNvPr id="13" name="TextBox 12"/>
              <p:cNvSpPr txBox="1"/>
              <p:nvPr/>
            </p:nvSpPr>
            <p:spPr>
              <a:xfrm>
                <a:off x="2128748" y="3689967"/>
                <a:ext cx="6952497" cy="246221"/>
              </a:xfrm>
              <a:prstGeom prst="rect">
                <a:avLst/>
              </a:prstGeom>
              <a:noFill/>
            </p:spPr>
            <p:txBody>
              <a:bodyPr wrap="square" rtlCol="0">
                <a:spAutoFit/>
              </a:bodyPr>
              <a:lstStyle/>
              <a:p>
                <a:pPr marL="0" lvl="1"/>
                <a:r>
                  <a:rPr lang="en-US" sz="1000" b="1" i="1" dirty="0"/>
                  <a:t>Statewide Interchange Review Coordinator, </a:t>
                </a:r>
                <a:r>
                  <a:rPr lang="en-US" sz="1000" i="1" dirty="0"/>
                  <a:t>FDOT Systems Implementation Office, </a:t>
                </a:r>
                <a:r>
                  <a:rPr lang="en-US" sz="1000" b="1" i="1" dirty="0">
                    <a:hlinkClick r:id="rId8"/>
                  </a:rPr>
                  <a:t>Andrew.Young@dot.state.fl.us</a:t>
                </a:r>
                <a:r>
                  <a:rPr lang="en-US" sz="1000" b="1" i="1" dirty="0"/>
                  <a:t>, </a:t>
                </a:r>
                <a:r>
                  <a:rPr lang="en-US" sz="1000" i="1" dirty="0"/>
                  <a:t>850-414-4582</a:t>
                </a:r>
              </a:p>
            </p:txBody>
          </p:sp>
          <p:sp>
            <p:nvSpPr>
              <p:cNvPr id="14" name="TextBox 13"/>
              <p:cNvSpPr txBox="1"/>
              <p:nvPr/>
            </p:nvSpPr>
            <p:spPr>
              <a:xfrm>
                <a:off x="1491883" y="3270599"/>
                <a:ext cx="1569789" cy="369332"/>
              </a:xfrm>
              <a:prstGeom prst="rect">
                <a:avLst/>
              </a:prstGeom>
              <a:noFill/>
            </p:spPr>
            <p:txBody>
              <a:bodyPr wrap="none" rtlCol="0">
                <a:spAutoFit/>
              </a:bodyPr>
              <a:lstStyle/>
              <a:p>
                <a:r>
                  <a:rPr lang="en-US" b="1" dirty="0"/>
                  <a:t>Andrew Young</a:t>
                </a:r>
              </a:p>
            </p:txBody>
          </p:sp>
        </p:gr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990" y="3235604"/>
              <a:ext cx="605448" cy="839472"/>
            </a:xfrm>
            <a:prstGeom prst="rect">
              <a:avLst/>
            </a:prstGeom>
            <a:noFill/>
            <a:ln w="28575">
              <a:solidFill>
                <a:schemeClr val="tx1"/>
              </a:solidFill>
            </a:ln>
            <a:effectLst>
              <a:outerShdw blurRad="50800" dist="38100" dir="2700000" algn="tl" rotWithShape="0">
                <a:prstClr val="black">
                  <a:alpha val="40000"/>
                </a:prstClr>
              </a:outerShdw>
            </a:effectLst>
          </p:spPr>
        </p:pic>
      </p:grpSp>
      <p:cxnSp>
        <p:nvCxnSpPr>
          <p:cNvPr id="10" name="Straight Connector 9"/>
          <p:cNvCxnSpPr/>
          <p:nvPr/>
        </p:nvCxnSpPr>
        <p:spPr>
          <a:xfrm>
            <a:off x="0" y="1132911"/>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20" name="Group 19"/>
          <p:cNvGrpSpPr/>
          <p:nvPr/>
        </p:nvGrpSpPr>
        <p:grpSpPr>
          <a:xfrm>
            <a:off x="64174" y="1151047"/>
            <a:ext cx="9017071" cy="971404"/>
            <a:chOff x="64174" y="1179622"/>
            <a:chExt cx="9017071" cy="971404"/>
          </a:xfrm>
        </p:grpSpPr>
        <p:sp>
          <p:nvSpPr>
            <p:cNvPr id="8" name="Rectangle 7"/>
            <p:cNvSpPr/>
            <p:nvPr/>
          </p:nvSpPr>
          <p:spPr>
            <a:xfrm rot="10800000" flipV="1">
              <a:off x="64174" y="1179622"/>
              <a:ext cx="9017071" cy="971404"/>
            </a:xfrm>
            <a:prstGeom prst="rect">
              <a:avLst/>
            </a:prstGeom>
            <a:gradFill>
              <a:gsLst>
                <a:gs pos="14000">
                  <a:schemeClr val="bg1">
                    <a:alpha val="0"/>
                    <a:lumMod val="84000"/>
                    <a:lumOff val="16000"/>
                  </a:schemeClr>
                </a:gs>
                <a:gs pos="100000">
                  <a:schemeClr val="tx1">
                    <a:lumMod val="20000"/>
                    <a:lumOff val="8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10"/>
            <a:srcRect l="4787" r="4014"/>
            <a:stretch/>
          </p:blipFill>
          <p:spPr>
            <a:xfrm>
              <a:off x="405992" y="1245588"/>
              <a:ext cx="627857" cy="839471"/>
            </a:xfrm>
            <a:prstGeom prst="rect">
              <a:avLst/>
            </a:prstGeom>
            <a:noFill/>
            <a:ln w="28575">
              <a:solidFill>
                <a:schemeClr val="tx1"/>
              </a:solidFill>
            </a:ln>
            <a:effectLst>
              <a:outerShdw blurRad="50800" dist="38100" dir="2700000" algn="tl" rotWithShape="0">
                <a:prstClr val="black">
                  <a:alpha val="40000"/>
                </a:prstClr>
              </a:outerShdw>
            </a:effectLst>
          </p:spPr>
        </p:pic>
        <p:grpSp>
          <p:nvGrpSpPr>
            <p:cNvPr id="21" name="Group 20"/>
            <p:cNvGrpSpPr/>
            <p:nvPr/>
          </p:nvGrpSpPr>
          <p:grpSpPr>
            <a:xfrm>
              <a:off x="1375338" y="1257961"/>
              <a:ext cx="7705907" cy="673706"/>
              <a:chOff x="1375338" y="3270599"/>
              <a:chExt cx="7705907" cy="673706"/>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338" y="3681714"/>
                <a:ext cx="525180" cy="262591"/>
              </a:xfrm>
              <a:prstGeom prst="rect">
                <a:avLst/>
              </a:prstGeom>
            </p:spPr>
          </p:pic>
          <p:sp>
            <p:nvSpPr>
              <p:cNvPr id="23" name="TextBox 22"/>
              <p:cNvSpPr txBox="1"/>
              <p:nvPr/>
            </p:nvSpPr>
            <p:spPr>
              <a:xfrm>
                <a:off x="2128748" y="3689967"/>
                <a:ext cx="6952497" cy="246221"/>
              </a:xfrm>
              <a:prstGeom prst="rect">
                <a:avLst/>
              </a:prstGeom>
              <a:noFill/>
            </p:spPr>
            <p:txBody>
              <a:bodyPr wrap="square" rtlCol="0">
                <a:spAutoFit/>
              </a:bodyPr>
              <a:lstStyle/>
              <a:p>
                <a:pPr marL="0" lvl="1"/>
                <a:r>
                  <a:rPr lang="en-US" sz="1000" b="1" i="1" dirty="0"/>
                  <a:t>Systems Management Manger, </a:t>
                </a:r>
                <a:r>
                  <a:rPr lang="en-US" sz="1000" i="1" dirty="0"/>
                  <a:t>FDOT Systems Implementation Office, </a:t>
                </a:r>
                <a:r>
                  <a:rPr lang="en-US" sz="1000" b="1" i="1" dirty="0">
                    <a:hlinkClick r:id="rId11"/>
                  </a:rPr>
                  <a:t>Maria.Overton@dot.state.fl.us</a:t>
                </a:r>
                <a:r>
                  <a:rPr lang="en-US" sz="1000" b="1" i="1" dirty="0"/>
                  <a:t>, </a:t>
                </a:r>
                <a:r>
                  <a:rPr lang="en-US" sz="1000" i="1" dirty="0"/>
                  <a:t>850-414-4909</a:t>
                </a:r>
              </a:p>
            </p:txBody>
          </p:sp>
          <p:sp>
            <p:nvSpPr>
              <p:cNvPr id="24" name="TextBox 23"/>
              <p:cNvSpPr txBox="1"/>
              <p:nvPr/>
            </p:nvSpPr>
            <p:spPr>
              <a:xfrm>
                <a:off x="1491883" y="3270599"/>
                <a:ext cx="1937197" cy="369332"/>
              </a:xfrm>
              <a:prstGeom prst="rect">
                <a:avLst/>
              </a:prstGeom>
              <a:noFill/>
            </p:spPr>
            <p:txBody>
              <a:bodyPr wrap="none" rtlCol="0">
                <a:spAutoFit/>
              </a:bodyPr>
              <a:lstStyle/>
              <a:p>
                <a:r>
                  <a:rPr lang="en-US" b="1" dirty="0"/>
                  <a:t>Maria Overton, PE</a:t>
                </a:r>
              </a:p>
            </p:txBody>
          </p:sp>
        </p:grpSp>
      </p:grpSp>
      <p:grpSp>
        <p:nvGrpSpPr>
          <p:cNvPr id="41" name="Group 40"/>
          <p:cNvGrpSpPr/>
          <p:nvPr/>
        </p:nvGrpSpPr>
        <p:grpSpPr>
          <a:xfrm>
            <a:off x="64174" y="3225791"/>
            <a:ext cx="9017071" cy="971404"/>
            <a:chOff x="64174" y="5213473"/>
            <a:chExt cx="9017071" cy="971404"/>
          </a:xfrm>
        </p:grpSpPr>
        <p:sp>
          <p:nvSpPr>
            <p:cNvPr id="19" name="Rectangle 18"/>
            <p:cNvSpPr/>
            <p:nvPr/>
          </p:nvSpPr>
          <p:spPr>
            <a:xfrm rot="10800000" flipV="1">
              <a:off x="64174" y="5213473"/>
              <a:ext cx="9017071" cy="971404"/>
            </a:xfrm>
            <a:prstGeom prst="rect">
              <a:avLst/>
            </a:prstGeom>
            <a:gradFill>
              <a:gsLst>
                <a:gs pos="14000">
                  <a:schemeClr val="bg1">
                    <a:alpha val="0"/>
                    <a:lumMod val="84000"/>
                    <a:lumOff val="16000"/>
                  </a:schemeClr>
                </a:gs>
                <a:gs pos="100000">
                  <a:schemeClr val="tx1">
                    <a:lumMod val="20000"/>
                    <a:lumOff val="8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C:\Users\Wadha01644\AppData\Local\Microsoft\Windows\Temporary Internet Files\Content.Outlook\2OBPT2G6\17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990" y="5285948"/>
              <a:ext cx="640215" cy="826454"/>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375338" y="5285948"/>
              <a:ext cx="7705907" cy="673706"/>
              <a:chOff x="1375338" y="3270599"/>
              <a:chExt cx="7705907" cy="673706"/>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338" y="3681714"/>
                <a:ext cx="525180" cy="262591"/>
              </a:xfrm>
              <a:prstGeom prst="rect">
                <a:avLst/>
              </a:prstGeom>
            </p:spPr>
          </p:pic>
          <p:sp>
            <p:nvSpPr>
              <p:cNvPr id="37" name="TextBox 36"/>
              <p:cNvSpPr txBox="1"/>
              <p:nvPr/>
            </p:nvSpPr>
            <p:spPr>
              <a:xfrm>
                <a:off x="2128748" y="3689967"/>
                <a:ext cx="6952497" cy="246221"/>
              </a:xfrm>
              <a:prstGeom prst="rect">
                <a:avLst/>
              </a:prstGeom>
              <a:noFill/>
            </p:spPr>
            <p:txBody>
              <a:bodyPr wrap="square" rtlCol="0">
                <a:spAutoFit/>
              </a:bodyPr>
              <a:lstStyle/>
              <a:p>
                <a:pPr marL="0" lvl="1"/>
                <a:r>
                  <a:rPr lang="en-US" sz="1000" b="1" i="1" dirty="0"/>
                  <a:t>Hanson, </a:t>
                </a:r>
                <a:r>
                  <a:rPr lang="en-US" sz="1000" i="1" dirty="0"/>
                  <a:t>Consultant FDOT Systems Implementation Office, </a:t>
                </a:r>
                <a:r>
                  <a:rPr lang="en-US" sz="1000" b="1" i="1" dirty="0">
                    <a:hlinkClick r:id="rId13"/>
                  </a:rPr>
                  <a:t>Bwadhawan@hanson-inc.com</a:t>
                </a:r>
                <a:r>
                  <a:rPr lang="en-US" sz="1000" b="1" i="1" dirty="0"/>
                  <a:t>, </a:t>
                </a:r>
                <a:r>
                  <a:rPr lang="en-US" sz="1000" i="1" dirty="0"/>
                  <a:t>904-423-5369</a:t>
                </a:r>
              </a:p>
            </p:txBody>
          </p:sp>
          <p:sp>
            <p:nvSpPr>
              <p:cNvPr id="38" name="TextBox 37"/>
              <p:cNvSpPr txBox="1"/>
              <p:nvPr/>
            </p:nvSpPr>
            <p:spPr>
              <a:xfrm>
                <a:off x="1491883" y="3270599"/>
                <a:ext cx="2950872" cy="369332"/>
              </a:xfrm>
              <a:prstGeom prst="rect">
                <a:avLst/>
              </a:prstGeom>
              <a:noFill/>
            </p:spPr>
            <p:txBody>
              <a:bodyPr wrap="none" rtlCol="0">
                <a:spAutoFit/>
              </a:bodyPr>
              <a:lstStyle/>
              <a:p>
                <a:r>
                  <a:rPr lang="en-US" b="1" dirty="0"/>
                  <a:t>Bikram Wadhawan, PE, PTOE</a:t>
                </a:r>
              </a:p>
            </p:txBody>
          </p:sp>
        </p:grpSp>
      </p:grpSp>
      <p:sp>
        <p:nvSpPr>
          <p:cNvPr id="4" name="Slide Number Placeholder 3"/>
          <p:cNvSpPr>
            <a:spLocks noGrp="1"/>
          </p:cNvSpPr>
          <p:nvPr>
            <p:ph type="sldNum" sz="quarter" idx="4"/>
          </p:nvPr>
        </p:nvSpPr>
        <p:spPr/>
        <p:txBody>
          <a:bodyPr/>
          <a:lstStyle/>
          <a:p>
            <a:fld id="{8970C57D-AA55-CC46-84BC-450512CA4844}" type="slidenum">
              <a:rPr lang="en-US" smtClean="0">
                <a:solidFill>
                  <a:srgbClr val="1C2A5A">
                    <a:tint val="75000"/>
                  </a:srgbClr>
                </a:solidFill>
              </a:rPr>
              <a:pPr/>
              <a:t>4</a:t>
            </a:fld>
            <a:endParaRPr lang="en-US" dirty="0">
              <a:solidFill>
                <a:srgbClr val="1C2A5A">
                  <a:tint val="75000"/>
                </a:srgbClr>
              </a:solidFill>
            </a:endParaRPr>
          </a:p>
        </p:txBody>
      </p:sp>
    </p:spTree>
    <p:extLst>
      <p:ext uri="{BB962C8B-B14F-4D97-AF65-F5344CB8AC3E}">
        <p14:creationId xmlns:p14="http://schemas.microsoft.com/office/powerpoint/2010/main" val="98068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4128003"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Include the following documentation in the IMR:</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Documentation</a:t>
            </a:r>
          </a:p>
        </p:txBody>
      </p:sp>
      <p:grpSp>
        <p:nvGrpSpPr>
          <p:cNvPr id="20" name="Group 19"/>
          <p:cNvGrpSpPr/>
          <p:nvPr/>
        </p:nvGrpSpPr>
        <p:grpSpPr>
          <a:xfrm>
            <a:off x="241819" y="6241094"/>
            <a:ext cx="6484562" cy="497076"/>
            <a:chOff x="241819" y="6241094"/>
            <a:chExt cx="6484562" cy="497076"/>
          </a:xfrm>
        </p:grpSpPr>
        <p:sp>
          <p:nvSpPr>
            <p:cNvPr id="21" name="TextBox 2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22" name="Group 21"/>
            <p:cNvGrpSpPr/>
            <p:nvPr/>
          </p:nvGrpSpPr>
          <p:grpSpPr>
            <a:xfrm>
              <a:off x="851143" y="6241568"/>
              <a:ext cx="5875238" cy="496602"/>
              <a:chOff x="851143" y="6241568"/>
              <a:chExt cx="5875238" cy="496602"/>
            </a:xfrm>
          </p:grpSpPr>
          <p:sp>
            <p:nvSpPr>
              <p:cNvPr id="23" name="Chevron 2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4" name="Chevron 2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5" name="Chevron 2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6" name="Chevron 2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7" name="Chevron 26"/>
              <p:cNvSpPr/>
              <p:nvPr/>
            </p:nvSpPr>
            <p:spPr bwMode="auto">
              <a:xfrm>
                <a:off x="5857994" y="6241568"/>
                <a:ext cx="868387"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8" name="Chevron 2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9" name="Chevron 2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30" name="Chevron 2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65402">
            <a:off x="5270182" y="1077152"/>
            <a:ext cx="3339712" cy="4722282"/>
          </a:xfrm>
          <a:prstGeom prst="rect">
            <a:avLst/>
          </a:prstGeom>
        </p:spPr>
      </p:pic>
      <p:sp>
        <p:nvSpPr>
          <p:cNvPr id="33" name="Content Placeholder 2"/>
          <p:cNvSpPr txBox="1">
            <a:spLocks/>
          </p:cNvSpPr>
          <p:nvPr/>
        </p:nvSpPr>
        <p:spPr>
          <a:xfrm rot="465402">
            <a:off x="5708159" y="2061879"/>
            <a:ext cx="2463758" cy="2752828"/>
          </a:xfrm>
          <a:prstGeom prst="rect">
            <a:avLst/>
          </a:prstGeom>
        </p:spPr>
        <p:txBody>
          <a:bodyPr numCol="1">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1400" b="1" dirty="0">
                <a:solidFill>
                  <a:srgbClr val="1C2A5A"/>
                </a:solidFill>
              </a:rPr>
              <a:t>Existing crash data</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Calculated crash frequencies and rates</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Crash diagrams</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Description of existing crash trends</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Summary of SPFs and EB Method</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Summary of CMFs applied</a:t>
            </a:r>
          </a:p>
          <a:p>
            <a:pPr>
              <a:buFont typeface="Wingdings" panose="05000000000000000000" pitchFamily="2" charset="2"/>
              <a:buChar char="q"/>
            </a:pPr>
            <a:endParaRPr lang="en-US" sz="700" b="1" dirty="0">
              <a:solidFill>
                <a:srgbClr val="1C2A5A"/>
              </a:solidFill>
            </a:endParaRPr>
          </a:p>
          <a:p>
            <a:pPr>
              <a:buFont typeface="Wingdings" panose="05000000000000000000" pitchFamily="2" charset="2"/>
              <a:buChar char="q"/>
            </a:pPr>
            <a:r>
              <a:rPr lang="en-US" sz="1400" b="1" dirty="0">
                <a:solidFill>
                  <a:srgbClr val="1C2A5A"/>
                </a:solidFill>
              </a:rPr>
              <a:t>Total benefit of project</a:t>
            </a:r>
          </a:p>
        </p:txBody>
      </p:sp>
      <p:sp>
        <p:nvSpPr>
          <p:cNvPr id="34" name="L-Shape 10"/>
          <p:cNvSpPr/>
          <p:nvPr/>
        </p:nvSpPr>
        <p:spPr>
          <a:xfrm rot="1859681" flipH="1">
            <a:off x="5972686" y="1753899"/>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5" name="L-Shape 10"/>
          <p:cNvSpPr/>
          <p:nvPr/>
        </p:nvSpPr>
        <p:spPr>
          <a:xfrm rot="1859681" flipH="1">
            <a:off x="5915339" y="2137827"/>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6" name="L-Shape 10"/>
          <p:cNvSpPr/>
          <p:nvPr/>
        </p:nvSpPr>
        <p:spPr>
          <a:xfrm rot="1859681" flipH="1">
            <a:off x="5841217" y="2707362"/>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7" name="L-Shape 10"/>
          <p:cNvSpPr/>
          <p:nvPr/>
        </p:nvSpPr>
        <p:spPr>
          <a:xfrm rot="1859681" flipH="1">
            <a:off x="5769682" y="3098616"/>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8" name="L-Shape 10"/>
          <p:cNvSpPr/>
          <p:nvPr/>
        </p:nvSpPr>
        <p:spPr>
          <a:xfrm rot="1859681" flipH="1">
            <a:off x="5712334" y="3691769"/>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39" name="L-Shape 10"/>
          <p:cNvSpPr/>
          <p:nvPr/>
        </p:nvSpPr>
        <p:spPr>
          <a:xfrm rot="1859681" flipH="1">
            <a:off x="5566676" y="4632805"/>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40" name="L-Shape 10"/>
          <p:cNvSpPr/>
          <p:nvPr/>
        </p:nvSpPr>
        <p:spPr>
          <a:xfrm rot="1859681" flipH="1">
            <a:off x="5611134" y="4250831"/>
            <a:ext cx="251060" cy="370509"/>
          </a:xfrm>
          <a:custGeom>
            <a:avLst/>
            <a:gdLst>
              <a:gd name="connsiteX0" fmla="*/ 0 w 1465244"/>
              <a:gd name="connsiteY0" fmla="*/ 0 h 1784733"/>
              <a:gd name="connsiteX1" fmla="*/ 732622 w 1465244"/>
              <a:gd name="connsiteY1" fmla="*/ 0 h 1784733"/>
              <a:gd name="connsiteX2" fmla="*/ 732622 w 1465244"/>
              <a:gd name="connsiteY2" fmla="*/ 1052111 h 1784733"/>
              <a:gd name="connsiteX3" fmla="*/ 1465244 w 1465244"/>
              <a:gd name="connsiteY3" fmla="*/ 1052111 h 1784733"/>
              <a:gd name="connsiteX4" fmla="*/ 1465244 w 1465244"/>
              <a:gd name="connsiteY4" fmla="*/ 1784733 h 1784733"/>
              <a:gd name="connsiteX5" fmla="*/ 0 w 1465244"/>
              <a:gd name="connsiteY5" fmla="*/ 1784733 h 1784733"/>
              <a:gd name="connsiteX6" fmla="*/ 0 w 1465244"/>
              <a:gd name="connsiteY6" fmla="*/ 0 h 1784733"/>
              <a:gd name="connsiteX0" fmla="*/ 0 w 1861851"/>
              <a:gd name="connsiteY0" fmla="*/ 0 h 1894901"/>
              <a:gd name="connsiteX1" fmla="*/ 1129229 w 1861851"/>
              <a:gd name="connsiteY1" fmla="*/ 110168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1129229 w 1861851"/>
              <a:gd name="connsiteY2" fmla="*/ 1162279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732622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1861851"/>
              <a:gd name="connsiteY0" fmla="*/ 0 h 1894901"/>
              <a:gd name="connsiteX1" fmla="*/ 512285 w 1861851"/>
              <a:gd name="connsiteY1" fmla="*/ 143219 h 1894901"/>
              <a:gd name="connsiteX2" fmla="*/ 765672 w 1861851"/>
              <a:gd name="connsiteY2" fmla="*/ 1415667 h 1894901"/>
              <a:gd name="connsiteX3" fmla="*/ 1861851 w 1861851"/>
              <a:gd name="connsiteY3" fmla="*/ 1162279 h 1894901"/>
              <a:gd name="connsiteX4" fmla="*/ 1861851 w 1861851"/>
              <a:gd name="connsiteY4" fmla="*/ 1894901 h 1894901"/>
              <a:gd name="connsiteX5" fmla="*/ 396607 w 1861851"/>
              <a:gd name="connsiteY5" fmla="*/ 1894901 h 1894901"/>
              <a:gd name="connsiteX6" fmla="*/ 0 w 1861851"/>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861851 w 2148289"/>
              <a:gd name="connsiteY4" fmla="*/ 189490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765672 w 2148289"/>
              <a:gd name="connsiteY2" fmla="*/ 1415667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2148289"/>
              <a:gd name="connsiteY0" fmla="*/ 0 h 1894901"/>
              <a:gd name="connsiteX1" fmla="*/ 512285 w 2148289"/>
              <a:gd name="connsiteY1" fmla="*/ 143219 h 1894901"/>
              <a:gd name="connsiteX2" fmla="*/ 644486 w 2148289"/>
              <a:gd name="connsiteY2" fmla="*/ 1536853 h 1894901"/>
              <a:gd name="connsiteX3" fmla="*/ 2148289 w 2148289"/>
              <a:gd name="connsiteY3" fmla="*/ 997025 h 1894901"/>
              <a:gd name="connsiteX4" fmla="*/ 1784733 w 2148289"/>
              <a:gd name="connsiteY4" fmla="*/ 1718631 h 1894901"/>
              <a:gd name="connsiteX5" fmla="*/ 396607 w 2148289"/>
              <a:gd name="connsiteY5" fmla="*/ 1894901 h 1894901"/>
              <a:gd name="connsiteX6" fmla="*/ 0 w 2148289"/>
              <a:gd name="connsiteY6" fmla="*/ 0 h 1894901"/>
              <a:gd name="connsiteX0" fmla="*/ 0 w 1784733"/>
              <a:gd name="connsiteY0" fmla="*/ 0 h 1894901"/>
              <a:gd name="connsiteX1" fmla="*/ 512285 w 1784733"/>
              <a:gd name="connsiteY1" fmla="*/ 143219 h 1894901"/>
              <a:gd name="connsiteX2" fmla="*/ 644486 w 1784733"/>
              <a:gd name="connsiteY2" fmla="*/ 1536853 h 1894901"/>
              <a:gd name="connsiteX3" fmla="*/ 1685581 w 1784733"/>
              <a:gd name="connsiteY3" fmla="*/ 1085160 h 1894901"/>
              <a:gd name="connsiteX4" fmla="*/ 1784733 w 1784733"/>
              <a:gd name="connsiteY4" fmla="*/ 1718631 h 1894901"/>
              <a:gd name="connsiteX5" fmla="*/ 396607 w 1784733"/>
              <a:gd name="connsiteY5" fmla="*/ 1894901 h 1894901"/>
              <a:gd name="connsiteX6" fmla="*/ 0 w 1784733"/>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512285 w 1685581"/>
              <a:gd name="connsiteY1" fmla="*/ 143219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685581"/>
              <a:gd name="connsiteY0" fmla="*/ 0 h 1894901"/>
              <a:gd name="connsiteX1" fmla="*/ 413134 w 1685581"/>
              <a:gd name="connsiteY1" fmla="*/ 165253 h 1894901"/>
              <a:gd name="connsiteX2" fmla="*/ 644486 w 1685581"/>
              <a:gd name="connsiteY2" fmla="*/ 1536853 h 1894901"/>
              <a:gd name="connsiteX3" fmla="*/ 1685581 w 1685581"/>
              <a:gd name="connsiteY3" fmla="*/ 1085160 h 1894901"/>
              <a:gd name="connsiteX4" fmla="*/ 1608463 w 1685581"/>
              <a:gd name="connsiteY4" fmla="*/ 1630496 h 1894901"/>
              <a:gd name="connsiteX5" fmla="*/ 396607 w 1685581"/>
              <a:gd name="connsiteY5" fmla="*/ 1894901 h 1894901"/>
              <a:gd name="connsiteX6" fmla="*/ 0 w 1685581"/>
              <a:gd name="connsiteY6" fmla="*/ 0 h 1894901"/>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740665"/>
              <a:gd name="connsiteY0" fmla="*/ 0 h 2027104"/>
              <a:gd name="connsiteX1" fmla="*/ 468218 w 1740665"/>
              <a:gd name="connsiteY1" fmla="*/ 297456 h 2027104"/>
              <a:gd name="connsiteX2" fmla="*/ 699570 w 1740665"/>
              <a:gd name="connsiteY2" fmla="*/ 1669056 h 2027104"/>
              <a:gd name="connsiteX3" fmla="*/ 1740665 w 1740665"/>
              <a:gd name="connsiteY3" fmla="*/ 1217363 h 2027104"/>
              <a:gd name="connsiteX4" fmla="*/ 1663547 w 1740665"/>
              <a:gd name="connsiteY4" fmla="*/ 1762699 h 2027104"/>
              <a:gd name="connsiteX5" fmla="*/ 451691 w 1740665"/>
              <a:gd name="connsiteY5" fmla="*/ 2027104 h 2027104"/>
              <a:gd name="connsiteX6" fmla="*/ 0 w 1740665"/>
              <a:gd name="connsiteY6" fmla="*/ 0 h 2027104"/>
              <a:gd name="connsiteX0" fmla="*/ 0 w 1663547"/>
              <a:gd name="connsiteY0" fmla="*/ 0 h 2027104"/>
              <a:gd name="connsiteX1" fmla="*/ 468218 w 1663547"/>
              <a:gd name="connsiteY1" fmla="*/ 297456 h 2027104"/>
              <a:gd name="connsiteX2" fmla="*/ 699570 w 1663547"/>
              <a:gd name="connsiteY2" fmla="*/ 1669056 h 2027104"/>
              <a:gd name="connsiteX3" fmla="*/ 1375823 w 1663547"/>
              <a:gd name="connsiteY3" fmla="*/ 1359868 h 2027104"/>
              <a:gd name="connsiteX4" fmla="*/ 1663547 w 1663547"/>
              <a:gd name="connsiteY4" fmla="*/ 1762699 h 2027104"/>
              <a:gd name="connsiteX5" fmla="*/ 451691 w 1663547"/>
              <a:gd name="connsiteY5" fmla="*/ 2027104 h 2027104"/>
              <a:gd name="connsiteX6" fmla="*/ 0 w 1663547"/>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46286 w 1375823"/>
              <a:gd name="connsiteY4" fmla="*/ 1743747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99570 w 1375823"/>
              <a:gd name="connsiteY2" fmla="*/ 166905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375823"/>
              <a:gd name="connsiteY0" fmla="*/ 0 h 2027104"/>
              <a:gd name="connsiteX1" fmla="*/ 468218 w 1375823"/>
              <a:gd name="connsiteY1" fmla="*/ 297456 h 2027104"/>
              <a:gd name="connsiteX2" fmla="*/ 635895 w 1375823"/>
              <a:gd name="connsiteY2" fmla="*/ 1757086 h 2027104"/>
              <a:gd name="connsiteX3" fmla="*/ 1375823 w 1375823"/>
              <a:gd name="connsiteY3" fmla="*/ 1359868 h 2027104"/>
              <a:gd name="connsiteX4" fmla="*/ 1370854 w 1375823"/>
              <a:gd name="connsiteY4" fmla="*/ 1747219 h 2027104"/>
              <a:gd name="connsiteX5" fmla="*/ 451691 w 1375823"/>
              <a:gd name="connsiteY5" fmla="*/ 2027104 h 2027104"/>
              <a:gd name="connsiteX6" fmla="*/ 0 w 1375823"/>
              <a:gd name="connsiteY6" fmla="*/ 0 h 2027104"/>
              <a:gd name="connsiteX0" fmla="*/ 0 w 1232264"/>
              <a:gd name="connsiteY0" fmla="*/ 123870 h 1729648"/>
              <a:gd name="connsiteX1" fmla="*/ 324659 w 1232264"/>
              <a:gd name="connsiteY1" fmla="*/ 0 h 1729648"/>
              <a:gd name="connsiteX2" fmla="*/ 492336 w 1232264"/>
              <a:gd name="connsiteY2" fmla="*/ 1459630 h 1729648"/>
              <a:gd name="connsiteX3" fmla="*/ 1232264 w 1232264"/>
              <a:gd name="connsiteY3" fmla="*/ 1062412 h 1729648"/>
              <a:gd name="connsiteX4" fmla="*/ 1227295 w 1232264"/>
              <a:gd name="connsiteY4" fmla="*/ 1449763 h 1729648"/>
              <a:gd name="connsiteX5" fmla="*/ 308132 w 1232264"/>
              <a:gd name="connsiteY5" fmla="*/ 1729648 h 1729648"/>
              <a:gd name="connsiteX6" fmla="*/ 0 w 1232264"/>
              <a:gd name="connsiteY6" fmla="*/ 123870 h 172964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 name="connsiteX0" fmla="*/ 0 w 1232264"/>
              <a:gd name="connsiteY0" fmla="*/ 0 h 1605778"/>
              <a:gd name="connsiteX1" fmla="*/ 412734 w 1232264"/>
              <a:gd name="connsiteY1" fmla="*/ 386644 h 1605778"/>
              <a:gd name="connsiteX2" fmla="*/ 492336 w 1232264"/>
              <a:gd name="connsiteY2" fmla="*/ 1335760 h 1605778"/>
              <a:gd name="connsiteX3" fmla="*/ 1232264 w 1232264"/>
              <a:gd name="connsiteY3" fmla="*/ 938542 h 1605778"/>
              <a:gd name="connsiteX4" fmla="*/ 1227295 w 1232264"/>
              <a:gd name="connsiteY4" fmla="*/ 1325893 h 1605778"/>
              <a:gd name="connsiteX5" fmla="*/ 308132 w 1232264"/>
              <a:gd name="connsiteY5" fmla="*/ 1605778 h 1605778"/>
              <a:gd name="connsiteX6" fmla="*/ 0 w 1232264"/>
              <a:gd name="connsiteY6" fmla="*/ 0 h 16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264" h="1605778">
                <a:moveTo>
                  <a:pt x="0" y="0"/>
                </a:moveTo>
                <a:lnTo>
                  <a:pt x="412734" y="386644"/>
                </a:lnTo>
                <a:cubicBezTo>
                  <a:pt x="531609" y="703046"/>
                  <a:pt x="561441" y="980628"/>
                  <a:pt x="492336" y="1335760"/>
                </a:cubicBezTo>
                <a:cubicBezTo>
                  <a:pt x="656833" y="1175273"/>
                  <a:pt x="878153" y="1000750"/>
                  <a:pt x="1232264" y="938542"/>
                </a:cubicBezTo>
                <a:cubicBezTo>
                  <a:pt x="1230608" y="1067659"/>
                  <a:pt x="1228951" y="1196776"/>
                  <a:pt x="1227295" y="1325893"/>
                </a:cubicBezTo>
                <a:cubicBezTo>
                  <a:pt x="695692" y="1254453"/>
                  <a:pt x="566206" y="1471900"/>
                  <a:pt x="308132" y="1605778"/>
                </a:cubicBezTo>
                <a:cubicBezTo>
                  <a:pt x="319792" y="1015209"/>
                  <a:pt x="341016" y="679900"/>
                  <a:pt x="0" y="0"/>
                </a:cubicBezTo>
                <a:close/>
              </a:path>
            </a:pathLst>
          </a:custGeom>
          <a:solidFill>
            <a:srgbClr val="00B050"/>
          </a:solidFill>
          <a:ln>
            <a:noFill/>
          </a:ln>
          <a:effectLst>
            <a:outerShdw blurRad="25400" dist="12700" dir="8100000" algn="tr" rotWithShape="0">
              <a:prstClr val="black">
                <a:alpha val="40000"/>
              </a:prstClr>
            </a:outerShdw>
          </a:effectLst>
          <a:scene3d>
            <a:camera prst="orthographicFront"/>
            <a:lightRig rig="threePt" dir="t"/>
          </a:scene3d>
          <a:sp3d>
            <a:bevelT w="127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48"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40</a:t>
            </a:fld>
            <a:endParaRPr lang="en-US" dirty="0">
              <a:solidFill>
                <a:srgbClr val="1C2A5A">
                  <a:tint val="75000"/>
                </a:srgbClr>
              </a:solidFill>
            </a:endParaRPr>
          </a:p>
        </p:txBody>
      </p:sp>
    </p:spTree>
    <p:extLst>
      <p:ext uri="{BB962C8B-B14F-4D97-AF65-F5344CB8AC3E}">
        <p14:creationId xmlns:p14="http://schemas.microsoft.com/office/powerpoint/2010/main" val="82430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75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75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75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75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Interchange Justification Report (IJR)</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14581" y="1708782"/>
            <a:ext cx="8840078" cy="689602"/>
            <a:chOff x="114581" y="1708782"/>
            <a:chExt cx="8840078" cy="689602"/>
          </a:xfrm>
        </p:grpSpPr>
        <p:sp>
          <p:nvSpPr>
            <p:cNvPr id="58" name="TextBox 57"/>
            <p:cNvSpPr txBox="1"/>
            <p:nvPr/>
          </p:nvSpPr>
          <p:spPr>
            <a:xfrm>
              <a:off x="114581"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114581" y="2470782"/>
            <a:ext cx="8840078" cy="689602"/>
            <a:chOff x="114581" y="2470782"/>
            <a:chExt cx="8840078" cy="689602"/>
          </a:xfrm>
        </p:grpSpPr>
        <p:sp>
          <p:nvSpPr>
            <p:cNvPr id="53" name="TextBox 52"/>
            <p:cNvSpPr txBox="1"/>
            <p:nvPr/>
          </p:nvSpPr>
          <p:spPr>
            <a:xfrm>
              <a:off x="114581"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114581" y="3232782"/>
            <a:ext cx="8840078" cy="689602"/>
            <a:chOff x="114581" y="3232782"/>
            <a:chExt cx="8840078" cy="689602"/>
          </a:xfrm>
        </p:grpSpPr>
        <p:sp>
          <p:nvSpPr>
            <p:cNvPr id="59" name="TextBox 58"/>
            <p:cNvSpPr txBox="1"/>
            <p:nvPr/>
          </p:nvSpPr>
          <p:spPr>
            <a:xfrm>
              <a:off x="11458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17" name="Group 16"/>
          <p:cNvGrpSpPr/>
          <p:nvPr/>
        </p:nvGrpSpPr>
        <p:grpSpPr>
          <a:xfrm>
            <a:off x="-4986" y="3996683"/>
            <a:ext cx="8959645" cy="690260"/>
            <a:chOff x="-4986" y="3996683"/>
            <a:chExt cx="8959645" cy="690260"/>
          </a:xfrm>
        </p:grpSpPr>
        <p:sp>
          <p:nvSpPr>
            <p:cNvPr id="57" name="TextBox 56"/>
            <p:cNvSpPr txBox="1"/>
            <p:nvPr/>
          </p:nvSpPr>
          <p:spPr>
            <a:xfrm>
              <a:off x="-4986" y="3996683"/>
              <a:ext cx="905591" cy="685800"/>
            </a:xfrm>
            <a:prstGeom prst="rect">
              <a:avLst/>
            </a:prstGeom>
            <a:noFill/>
            <a:ln>
              <a:noFill/>
            </a:ln>
          </p:spPr>
          <p:txBody>
            <a:bodyPr wrap="square" rtlCol="0" anchor="ctr">
              <a:noAutofit/>
            </a:bodyPr>
            <a:lstStyle/>
            <a:p>
              <a:pPr algn="ctr">
                <a:lnSpc>
                  <a:spcPts val="1200"/>
                </a:lnSpc>
              </a:pPr>
              <a:r>
                <a:rPr lang="en-US" sz="1200" b="1" dirty="0">
                  <a:solidFill>
                    <a:srgbClr val="1C2A5A"/>
                  </a:solidFill>
                </a:rPr>
                <a:t>Existing Conditions</a:t>
              </a:r>
            </a:p>
          </p:txBody>
        </p:sp>
        <p:grpSp>
          <p:nvGrpSpPr>
            <p:cNvPr id="16" name="Group 15"/>
            <p:cNvGrpSpPr/>
            <p:nvPr/>
          </p:nvGrpSpPr>
          <p:grpSpPr>
            <a:xfrm>
              <a:off x="796067" y="3997341"/>
              <a:ext cx="8158592" cy="689602"/>
              <a:chOff x="796067" y="3997341"/>
              <a:chExt cx="8158592" cy="689602"/>
            </a:xfrm>
          </p:grpSpPr>
          <p:sp>
            <p:nvSpPr>
              <p:cNvPr id="92" name="Chevron 91"/>
              <p:cNvSpPr/>
              <p:nvPr/>
            </p:nvSpPr>
            <p:spPr bwMode="auto">
              <a:xfrm>
                <a:off x="79606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93" name="Chevron 92"/>
              <p:cNvSpPr/>
              <p:nvPr/>
            </p:nvSpPr>
            <p:spPr bwMode="auto">
              <a:xfrm>
                <a:off x="1789312"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94" name="Chevron 93"/>
              <p:cNvSpPr/>
              <p:nvPr/>
            </p:nvSpPr>
            <p:spPr bwMode="auto">
              <a:xfrm>
                <a:off x="2782557" y="3997341"/>
                <a:ext cx="1017269"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98" name="Chevron 97"/>
              <p:cNvSpPr/>
              <p:nvPr/>
            </p:nvSpPr>
            <p:spPr bwMode="auto">
              <a:xfrm>
                <a:off x="7748782" y="3997341"/>
                <a:ext cx="1205877" cy="689602"/>
              </a:xfrm>
              <a:prstGeom prst="chevron">
                <a:avLst>
                  <a:gd name="adj" fmla="val 19562"/>
                </a:avLst>
              </a:prstGeom>
              <a:solidFill>
                <a:srgbClr val="8A3E7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5" name="Group 14"/>
            <p:cNvGrpSpPr/>
            <p:nvPr/>
          </p:nvGrpSpPr>
          <p:grpSpPr>
            <a:xfrm>
              <a:off x="3775802" y="3997341"/>
              <a:ext cx="3997004" cy="689602"/>
              <a:chOff x="3775802" y="3997341"/>
              <a:chExt cx="3997004" cy="689602"/>
            </a:xfrm>
          </p:grpSpPr>
          <p:sp>
            <p:nvSpPr>
              <p:cNvPr id="146" name="Chevron 145"/>
              <p:cNvSpPr/>
              <p:nvPr/>
            </p:nvSpPr>
            <p:spPr bwMode="auto">
              <a:xfrm>
                <a:off x="576229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1" name="Chevron 130"/>
              <p:cNvSpPr/>
              <p:nvPr/>
            </p:nvSpPr>
            <p:spPr bwMode="auto">
              <a:xfrm>
                <a:off x="3775802" y="3997341"/>
                <a:ext cx="993245"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36" name="Chevron 135"/>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1" name="Chevron 140"/>
              <p:cNvSpPr/>
              <p:nvPr/>
            </p:nvSpPr>
            <p:spPr bwMode="auto">
              <a:xfrm>
                <a:off x="675553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42" name="Right Arrow 141"/>
              <p:cNvSpPr/>
              <p:nvPr/>
            </p:nvSpPr>
            <p:spPr>
              <a:xfrm>
                <a:off x="3917622" y="4237367"/>
                <a:ext cx="3855183"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56" name="Content Placeholder 2"/>
          <p:cNvSpPr txBox="1">
            <a:spLocks/>
          </p:cNvSpPr>
          <p:nvPr/>
        </p:nvSpPr>
        <p:spPr>
          <a:xfrm>
            <a:off x="796067" y="1162967"/>
            <a:ext cx="6952715" cy="863083"/>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Empirical Bayes method not required in an IJR</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41</a:t>
            </a:fld>
            <a:endParaRPr lang="en-US" dirty="0">
              <a:solidFill>
                <a:srgbClr val="1C2A5A">
                  <a:tint val="75000"/>
                </a:srgbClr>
              </a:solidFill>
            </a:endParaRPr>
          </a:p>
        </p:txBody>
      </p:sp>
    </p:spTree>
    <p:extLst>
      <p:ext uri="{BB962C8B-B14F-4D97-AF65-F5344CB8AC3E}">
        <p14:creationId xmlns:p14="http://schemas.microsoft.com/office/powerpoint/2010/main" val="13679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6000" dirty="0"/>
              <a:t>Questions?</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42</a:t>
            </a:fld>
            <a:endParaRPr lang="en-US" dirty="0">
              <a:solidFill>
                <a:srgbClr val="1C2A5A">
                  <a:tint val="75000"/>
                </a:srgbClr>
              </a:solidFill>
            </a:endParaRPr>
          </a:p>
        </p:txBody>
      </p:sp>
    </p:spTree>
    <p:extLst>
      <p:ext uri="{BB962C8B-B14F-4D97-AF65-F5344CB8AC3E}">
        <p14:creationId xmlns:p14="http://schemas.microsoft.com/office/powerpoint/2010/main" val="406563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6000" dirty="0"/>
              <a:t>Project Examples</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43</a:t>
            </a:fld>
            <a:endParaRPr lang="en-US" dirty="0">
              <a:solidFill>
                <a:srgbClr val="1C2A5A">
                  <a:tint val="75000"/>
                </a:srgbClr>
              </a:solidFill>
            </a:endParaRPr>
          </a:p>
        </p:txBody>
      </p:sp>
    </p:spTree>
    <p:extLst>
      <p:ext uri="{BB962C8B-B14F-4D97-AF65-F5344CB8AC3E}">
        <p14:creationId xmlns:p14="http://schemas.microsoft.com/office/powerpoint/2010/main" val="358698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243B76"/>
                </a:solidFill>
              </a:rPr>
              <a:t>I-4 at Saxon Boulevard</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IOAR Example</a:t>
            </a:r>
          </a:p>
        </p:txBody>
      </p:sp>
      <p:pic>
        <p:nvPicPr>
          <p:cNvPr id="13" name="Picture 12"/>
          <p:cNvPicPr>
            <a:picLocks noChangeAspect="1"/>
          </p:cNvPicPr>
          <p:nvPr/>
        </p:nvPicPr>
        <p:blipFill>
          <a:blip r:embed="rId2"/>
          <a:stretch>
            <a:fillRect/>
          </a:stretch>
        </p:blipFill>
        <p:spPr>
          <a:xfrm>
            <a:off x="892539" y="1706983"/>
            <a:ext cx="7354816" cy="4314030"/>
          </a:xfrm>
          <a:prstGeom prst="rect">
            <a:avLst/>
          </a:prstGeom>
          <a:ln>
            <a:noFill/>
          </a:ln>
          <a:effectLst>
            <a:outerShdw blurRad="50800" dist="38100" dir="8100000" algn="tr"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501" y="1695481"/>
            <a:ext cx="4416891" cy="4416891"/>
          </a:xfrm>
          <a:prstGeom prst="rect">
            <a:avLst/>
          </a:prstGeom>
          <a:effectLst/>
        </p:spPr>
      </p:pic>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44</a:t>
            </a:fld>
            <a:endParaRPr lang="en-US" dirty="0">
              <a:solidFill>
                <a:srgbClr val="1C2A5A">
                  <a:tint val="75000"/>
                </a:srgbClr>
              </a:solidFill>
            </a:endParaRPr>
          </a:p>
        </p:txBody>
      </p:sp>
    </p:spTree>
    <p:extLst>
      <p:ext uri="{BB962C8B-B14F-4D97-AF65-F5344CB8AC3E}">
        <p14:creationId xmlns:p14="http://schemas.microsoft.com/office/powerpoint/2010/main" val="41845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243B76"/>
                </a:solidFill>
              </a:rPr>
              <a:t>I-75 at Martin Luther King Boulevard</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IMR Example</a:t>
            </a:r>
          </a:p>
        </p:txBody>
      </p:sp>
      <p:pic>
        <p:nvPicPr>
          <p:cNvPr id="3" name="Picture 2"/>
          <p:cNvPicPr>
            <a:picLocks noChangeAspect="1"/>
          </p:cNvPicPr>
          <p:nvPr/>
        </p:nvPicPr>
        <p:blipFill>
          <a:blip r:embed="rId2"/>
          <a:stretch>
            <a:fillRect/>
          </a:stretch>
        </p:blipFill>
        <p:spPr>
          <a:xfrm>
            <a:off x="947453" y="1731969"/>
            <a:ext cx="7249093" cy="424465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553" y="1706983"/>
            <a:ext cx="4416891" cy="4416891"/>
          </a:xfrm>
          <a:prstGeom prst="rect">
            <a:avLst/>
          </a:prstGeom>
        </p:spPr>
      </p:pic>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45</a:t>
            </a:fld>
            <a:endParaRPr lang="en-US" dirty="0">
              <a:solidFill>
                <a:srgbClr val="1C2A5A">
                  <a:tint val="75000"/>
                </a:srgbClr>
              </a:solidFill>
            </a:endParaRPr>
          </a:p>
        </p:txBody>
      </p:sp>
    </p:spTree>
    <p:extLst>
      <p:ext uri="{BB962C8B-B14F-4D97-AF65-F5344CB8AC3E}">
        <p14:creationId xmlns:p14="http://schemas.microsoft.com/office/powerpoint/2010/main" val="337146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63787" y="1201675"/>
            <a:ext cx="3950242" cy="490994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374" y="1448197"/>
            <a:ext cx="4416891" cy="4416891"/>
          </a:xfrm>
          <a:prstGeom prst="rect">
            <a:avLst/>
          </a:prstGeom>
        </p:spPr>
      </p:pic>
      <p:sp>
        <p:nvSpPr>
          <p:cNvPr id="7" name="Content Placeholder 2"/>
          <p:cNvSpPr txBox="1">
            <a:spLocks/>
          </p:cNvSpPr>
          <p:nvPr/>
        </p:nvSpPr>
        <p:spPr>
          <a:xfrm>
            <a:off x="253497"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I-75 at CR 514</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IJR Example</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46</a:t>
            </a:fld>
            <a:endParaRPr lang="en-US" dirty="0">
              <a:solidFill>
                <a:srgbClr val="1C2A5A">
                  <a:tint val="75000"/>
                </a:srgbClr>
              </a:solidFill>
            </a:endParaRPr>
          </a:p>
        </p:txBody>
      </p:sp>
    </p:spTree>
    <p:extLst>
      <p:ext uri="{BB962C8B-B14F-4D97-AF65-F5344CB8AC3E}">
        <p14:creationId xmlns:p14="http://schemas.microsoft.com/office/powerpoint/2010/main" val="33672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6000" dirty="0"/>
              <a:t>Example 1:</a:t>
            </a:r>
          </a:p>
          <a:p>
            <a:pPr>
              <a:defRPr/>
            </a:pPr>
            <a:r>
              <a:rPr lang="en-US" sz="6000" dirty="0"/>
              <a:t>I-4 at Saxon Boulevard IOAR</a:t>
            </a:r>
          </a:p>
        </p:txBody>
      </p:sp>
    </p:spTree>
    <p:extLst>
      <p:ext uri="{BB962C8B-B14F-4D97-AF65-F5344CB8AC3E}">
        <p14:creationId xmlns:p14="http://schemas.microsoft.com/office/powerpoint/2010/main" val="24476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3633538"/>
            <a:ext cx="2514600" cy="2514600"/>
          </a:xfrm>
          <a:prstGeom prst="rect">
            <a:avLst/>
          </a:prstGeom>
        </p:spPr>
      </p:pic>
      <p:sp>
        <p:nvSpPr>
          <p:cNvPr id="7" name="Content Placeholder 2"/>
          <p:cNvSpPr txBox="1">
            <a:spLocks/>
          </p:cNvSpPr>
          <p:nvPr/>
        </p:nvSpPr>
        <p:spPr>
          <a:xfrm>
            <a:off x="542925" y="1263819"/>
            <a:ext cx="608647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Project location</a:t>
            </a:r>
            <a:endParaRPr lang="en-US" sz="1600" dirty="0">
              <a:solidFill>
                <a:srgbClr val="243B76"/>
              </a:solidFill>
            </a:endParaRPr>
          </a:p>
          <a:p>
            <a:pPr marL="685800" lvl="1" indent="-114300" defTabSz="457189">
              <a:buFont typeface="Arial" pitchFamily="34" charset="0"/>
              <a:buChar char="•"/>
            </a:pPr>
            <a:r>
              <a:rPr lang="en-US" sz="1600" dirty="0"/>
              <a:t>Volusia County</a:t>
            </a:r>
          </a:p>
          <a:p>
            <a:pPr marL="685800" lvl="1" indent="-114300" defTabSz="457189">
              <a:buFont typeface="Arial" pitchFamily="34" charset="0"/>
              <a:buChar char="•"/>
            </a:pPr>
            <a:endParaRPr lang="en-US" sz="1600" dirty="0"/>
          </a:p>
          <a:p>
            <a:r>
              <a:rPr lang="en-US" sz="2000" dirty="0"/>
              <a:t>Existing conditions</a:t>
            </a:r>
          </a:p>
          <a:p>
            <a:pPr marL="685800" lvl="1" indent="-114300" defTabSz="457189">
              <a:buFont typeface="Arial" pitchFamily="34" charset="0"/>
              <a:buChar char="•"/>
            </a:pPr>
            <a:r>
              <a:rPr lang="en-US" sz="1600" dirty="0"/>
              <a:t>Partial Cloverleaf</a:t>
            </a:r>
          </a:p>
          <a:p>
            <a:pPr marL="685800" lvl="1" indent="-114300" defTabSz="457189">
              <a:buFont typeface="Arial" pitchFamily="34" charset="0"/>
              <a:buChar char="•"/>
            </a:pPr>
            <a:r>
              <a:rPr lang="en-US" sz="1600" dirty="0"/>
              <a:t>Loop ramp in all quadrants except </a:t>
            </a:r>
          </a:p>
          <a:p>
            <a:pPr marL="571500" lvl="1" indent="0" defTabSz="457189">
              <a:buNone/>
            </a:pPr>
            <a:r>
              <a:rPr lang="en-US" sz="1600" dirty="0"/>
              <a:t>   southeast quadrant</a:t>
            </a:r>
          </a:p>
          <a:p>
            <a:pPr marL="114300" indent="-114300" defTabSz="457189">
              <a:buFont typeface="Arial" pitchFamily="34" charset="0"/>
              <a:buChar char="•"/>
            </a:pPr>
            <a:endParaRPr lang="en-US" sz="2000" dirty="0"/>
          </a:p>
          <a:p>
            <a:r>
              <a:rPr lang="en-US" sz="2000" dirty="0"/>
              <a:t>Major recommended improvements</a:t>
            </a:r>
          </a:p>
          <a:p>
            <a:pPr marL="685800" lvl="1" indent="-114300" defTabSz="457189">
              <a:buFont typeface="Arial" pitchFamily="34" charset="0"/>
              <a:buChar char="•"/>
            </a:pPr>
            <a:r>
              <a:rPr lang="en-US" sz="1600" dirty="0"/>
              <a:t>Signalize the I-4 eastbound off-ramp right turn movement</a:t>
            </a:r>
          </a:p>
          <a:p>
            <a:pPr marL="685800" lvl="1" indent="-114300" defTabSz="457189">
              <a:buFont typeface="Arial" pitchFamily="34" charset="0"/>
              <a:buChar char="•"/>
            </a:pPr>
            <a:r>
              <a:rPr lang="en-US" sz="1600" dirty="0"/>
              <a:t>Additional eastbound through lane on Saxon Boulevard between the eastbound off-ramp and Normandy Boulevard</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Project Summary</a:t>
            </a:r>
          </a:p>
        </p:txBody>
      </p:sp>
      <p:pic>
        <p:nvPicPr>
          <p:cNvPr id="2" name="Picture 1"/>
          <p:cNvPicPr>
            <a:picLocks noChangeAspect="1"/>
          </p:cNvPicPr>
          <p:nvPr/>
        </p:nvPicPr>
        <p:blipFill>
          <a:blip r:embed="rId3"/>
          <a:stretch>
            <a:fillRect/>
          </a:stretch>
        </p:blipFill>
        <p:spPr>
          <a:xfrm>
            <a:off x="4505089" y="1223486"/>
            <a:ext cx="3689003" cy="2405996"/>
          </a:xfrm>
          <a:prstGeom prst="rect">
            <a:avLst/>
          </a:prstGeom>
          <a:ln>
            <a:noFill/>
          </a:ln>
          <a:effectLst>
            <a:outerShdw blurRad="292100" dist="139700" dir="2700000" algn="tl" rotWithShape="0">
              <a:srgbClr val="333333">
                <a:alpha val="65000"/>
              </a:srgbClr>
            </a:outerShdw>
          </a:effectLst>
        </p:spPr>
      </p:pic>
      <p:sp>
        <p:nvSpPr>
          <p:cNvPr id="13" name="Text Placeholder 8"/>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48</a:t>
            </a:fld>
            <a:endParaRPr lang="en-US" dirty="0">
              <a:solidFill>
                <a:srgbClr val="1C2A5A">
                  <a:tint val="75000"/>
                </a:srgbClr>
              </a:solidFill>
            </a:endParaRPr>
          </a:p>
        </p:txBody>
      </p:sp>
    </p:spTree>
    <p:extLst>
      <p:ext uri="{BB962C8B-B14F-4D97-AF65-F5344CB8AC3E}">
        <p14:creationId xmlns:p14="http://schemas.microsoft.com/office/powerpoint/2010/main" val="36328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75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Effect transition="in" filter="fade">
                                      <p:cBhvr>
                                        <p:cTn id="21" dur="750"/>
                                        <p:tgtEl>
                                          <p:spTgt spid="7">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500"/>
                                        <p:tgtEl>
                                          <p:spTgt spid="7">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Effect transition="in" filter="fade">
                                      <p:cBhvr>
                                        <p:cTn id="3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Tasks Required</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70538" y="2468881"/>
            <a:ext cx="8784121" cy="689602"/>
            <a:chOff x="170538" y="1708782"/>
            <a:chExt cx="8784121" cy="689602"/>
          </a:xfrm>
        </p:grpSpPr>
        <p:sp>
          <p:nvSpPr>
            <p:cNvPr id="58" name="TextBox 57"/>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208027" y="3230881"/>
            <a:ext cx="8746632" cy="689602"/>
            <a:chOff x="208027" y="2470782"/>
            <a:chExt cx="8746632" cy="689602"/>
          </a:xfrm>
        </p:grpSpPr>
        <p:sp>
          <p:nvSpPr>
            <p:cNvPr id="53" name="TextBox 52"/>
            <p:cNvSpPr txBox="1"/>
            <p:nvPr/>
          </p:nvSpPr>
          <p:spPr>
            <a:xfrm>
              <a:off x="208027"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253661" y="3992881"/>
            <a:ext cx="8700998" cy="689602"/>
            <a:chOff x="253661" y="3232782"/>
            <a:chExt cx="8700998" cy="689602"/>
          </a:xfrm>
        </p:grpSpPr>
        <p:sp>
          <p:nvSpPr>
            <p:cNvPr id="59" name="TextBox 58"/>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60" name="Content Placeholder 2"/>
          <p:cNvSpPr txBox="1">
            <a:spLocks/>
          </p:cNvSpPr>
          <p:nvPr/>
        </p:nvSpPr>
        <p:spPr>
          <a:xfrm>
            <a:off x="542925" y="1263819"/>
            <a:ext cx="8239125" cy="682313"/>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950" indent="-234950"/>
            <a:r>
              <a:rPr lang="en-US" sz="2000" dirty="0">
                <a:solidFill>
                  <a:srgbClr val="1C2A5A"/>
                </a:solidFill>
              </a:rPr>
              <a:t>Benefit Cost Analysis is not required for this IOAR safety analysis</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68" name="Text Placeholder 8"/>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b="1" dirty="0">
                <a:solidFill>
                  <a:prstClr val="white"/>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49</a:t>
            </a:fld>
            <a:endParaRPr lang="en-US" dirty="0">
              <a:solidFill>
                <a:srgbClr val="1C2A5A">
                  <a:tint val="75000"/>
                </a:srgbClr>
              </a:solidFill>
            </a:endParaRPr>
          </a:p>
        </p:txBody>
      </p:sp>
    </p:spTree>
    <p:extLst>
      <p:ext uri="{BB962C8B-B14F-4D97-AF65-F5344CB8AC3E}">
        <p14:creationId xmlns:p14="http://schemas.microsoft.com/office/powerpoint/2010/main" val="192420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Acronyms</a:t>
            </a:r>
          </a:p>
        </p:txBody>
      </p:sp>
      <p:cxnSp>
        <p:nvCxnSpPr>
          <p:cNvPr id="10" name="Straight Connector 9"/>
          <p:cNvCxnSpPr/>
          <p:nvPr/>
        </p:nvCxnSpPr>
        <p:spPr>
          <a:xfrm>
            <a:off x="0" y="1132911"/>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225288553"/>
              </p:ext>
            </p:extLst>
          </p:nvPr>
        </p:nvGraphicFramePr>
        <p:xfrm>
          <a:off x="76200" y="1286865"/>
          <a:ext cx="8991600" cy="4224560"/>
        </p:xfrm>
        <a:graphic>
          <a:graphicData uri="http://schemas.openxmlformats.org/drawingml/2006/table">
            <a:tbl>
              <a:tblPr firstRow="1" bandRow="1">
                <a:tableStyleId>{5FD0F851-EC5A-4D38-B0AD-8093EC10F338}</a:tableStyleId>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289145">
                <a:tc>
                  <a:txBody>
                    <a:bodyPr/>
                    <a:lstStyle/>
                    <a:p>
                      <a:pPr algn="ctr"/>
                      <a:r>
                        <a:rPr lang="en-US" sz="1600" dirty="0"/>
                        <a:t>Term</a:t>
                      </a:r>
                      <a:endParaRPr lang="en-US" sz="1600" b="1" dirty="0"/>
                    </a:p>
                  </a:txBody>
                  <a:tcPr/>
                </a:tc>
                <a:tc>
                  <a:txBody>
                    <a:bodyPr/>
                    <a:lstStyle/>
                    <a:p>
                      <a:pPr algn="ctr"/>
                      <a:r>
                        <a:rPr lang="en-US" sz="1600" dirty="0"/>
                        <a:t>Acronym</a:t>
                      </a:r>
                      <a:endParaRPr lang="en-US" sz="1600" b="1" dirty="0"/>
                    </a:p>
                  </a:txBody>
                  <a:tcPr/>
                </a:tc>
                <a:extLst>
                  <a:ext uri="{0D108BD9-81ED-4DB2-BD59-A6C34878D82A}">
                    <a16:rowId xmlns:a16="http://schemas.microsoft.com/office/drawing/2014/main" val="10000"/>
                  </a:ext>
                </a:extLst>
              </a:tr>
              <a:tr h="243080">
                <a:tc>
                  <a:txBody>
                    <a:bodyPr/>
                    <a:lstStyle/>
                    <a:p>
                      <a:pPr marL="0" algn="ctr" defTabSz="457189" rtl="0" eaLnBrk="1" fontAlgn="b" latinLnBrk="0" hangingPunct="1"/>
                      <a:r>
                        <a:rPr lang="en-US" sz="1200" kern="1200" dirty="0"/>
                        <a:t>Annual Average Daily Traffic</a:t>
                      </a:r>
                      <a:endParaRPr lang="en-US" sz="1200" kern="1200" dirty="0">
                        <a:solidFill>
                          <a:schemeClr val="dk1"/>
                        </a:solidFill>
                        <a:latin typeface="+mn-lt"/>
                        <a:ea typeface="+mn-ea"/>
                        <a:cs typeface="+mn-cs"/>
                      </a:endParaRPr>
                    </a:p>
                  </a:txBody>
                  <a:tcPr marL="9525" marR="9525" marT="9525" marB="0" anchor="b">
                    <a:solidFill>
                      <a:srgbClr val="4BACC6">
                        <a:alpha val="20000"/>
                      </a:srgbClr>
                    </a:solidFill>
                  </a:tcPr>
                </a:tc>
                <a:tc>
                  <a:txBody>
                    <a:bodyPr/>
                    <a:lstStyle/>
                    <a:p>
                      <a:pPr marL="0" algn="ctr" defTabSz="457189" rtl="0" eaLnBrk="1" fontAlgn="b" latinLnBrk="0" hangingPunct="1"/>
                      <a:r>
                        <a:rPr lang="en-US" sz="1200" kern="1200" dirty="0"/>
                        <a:t>AADT</a:t>
                      </a:r>
                      <a:endParaRPr lang="en-US" sz="1200" kern="1200" dirty="0">
                        <a:solidFill>
                          <a:schemeClr val="dk1"/>
                        </a:solidFill>
                        <a:latin typeface="+mn-lt"/>
                        <a:ea typeface="+mn-ea"/>
                        <a:cs typeface="+mn-cs"/>
                      </a:endParaRPr>
                    </a:p>
                  </a:txBody>
                  <a:tcPr marL="9525" marR="9525" marT="9525" marB="0" anchor="b">
                    <a:solidFill>
                      <a:srgbClr val="4BACC6">
                        <a:alpha val="20000"/>
                      </a:srgbClr>
                    </a:solidFill>
                  </a:tcPr>
                </a:tc>
                <a:extLst>
                  <a:ext uri="{0D108BD9-81ED-4DB2-BD59-A6C34878D82A}">
                    <a16:rowId xmlns:a16="http://schemas.microsoft.com/office/drawing/2014/main" val="10001"/>
                  </a:ext>
                </a:extLst>
              </a:tr>
              <a:tr h="243080">
                <a:tc>
                  <a:txBody>
                    <a:bodyPr/>
                    <a:lstStyle/>
                    <a:p>
                      <a:pPr marL="0" algn="ctr" defTabSz="457189" rtl="0" eaLnBrk="1" fontAlgn="b" latinLnBrk="0" hangingPunct="1"/>
                      <a:r>
                        <a:rPr lang="en-US" sz="1200" kern="1200" dirty="0"/>
                        <a:t>Benefit Cost Analysis</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BCA</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2"/>
                  </a:ext>
                </a:extLst>
              </a:tr>
              <a:tr h="243080">
                <a:tc>
                  <a:txBody>
                    <a:bodyPr/>
                    <a:lstStyle/>
                    <a:p>
                      <a:pPr marL="0" algn="ctr" defTabSz="457189" rtl="0" eaLnBrk="1" fontAlgn="b" latinLnBrk="0" hangingPunct="1"/>
                      <a:r>
                        <a:rPr lang="en-US" sz="1200" kern="1200" dirty="0"/>
                        <a:t>Collector-Distributor Roadway</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C-D Roadway</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3"/>
                  </a:ext>
                </a:extLst>
              </a:tr>
              <a:tr h="243080">
                <a:tc>
                  <a:txBody>
                    <a:bodyPr/>
                    <a:lstStyle/>
                    <a:p>
                      <a:pPr marL="0" algn="ctr" defTabSz="457189" rtl="0" eaLnBrk="1" fontAlgn="b" latinLnBrk="0" hangingPunct="1"/>
                      <a:r>
                        <a:rPr lang="en-US" sz="1200" kern="1200" dirty="0"/>
                        <a:t>Crash Modification Factor</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CMF</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4"/>
                  </a:ext>
                </a:extLst>
              </a:tr>
              <a:tr h="243080">
                <a:tc>
                  <a:txBody>
                    <a:bodyPr/>
                    <a:lstStyle/>
                    <a:p>
                      <a:pPr marL="0" algn="ctr" defTabSz="457189" rtl="0" eaLnBrk="1" fontAlgn="b" latinLnBrk="0" hangingPunct="1"/>
                      <a:r>
                        <a:rPr lang="en-US" sz="1200" kern="1200" dirty="0"/>
                        <a:t>Diverging Diamond Interchange</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DDI</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5"/>
                  </a:ext>
                </a:extLst>
              </a:tr>
              <a:tr h="243080">
                <a:tc>
                  <a:txBody>
                    <a:bodyPr/>
                    <a:lstStyle/>
                    <a:p>
                      <a:pPr marL="0" algn="ctr" defTabSz="457189" rtl="0" eaLnBrk="1" fontAlgn="b" latinLnBrk="0" hangingPunct="1"/>
                      <a:r>
                        <a:rPr lang="en-US" sz="1200" kern="1200" dirty="0"/>
                        <a:t>Empirical Bayes Method</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EB Method</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6"/>
                  </a:ext>
                </a:extLst>
              </a:tr>
              <a:tr h="243080">
                <a:tc>
                  <a:txBody>
                    <a:bodyPr/>
                    <a:lstStyle/>
                    <a:p>
                      <a:pPr marL="0" algn="ctr" defTabSz="457189" rtl="0" eaLnBrk="1" fontAlgn="b" latinLnBrk="0" hangingPunct="1"/>
                      <a:r>
                        <a:rPr lang="en-US" sz="1200" kern="1200" dirty="0"/>
                        <a:t>Federal Highway Administration</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FHWA</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7"/>
                  </a:ext>
                </a:extLst>
              </a:tr>
              <a:tr h="243080">
                <a:tc>
                  <a:txBody>
                    <a:bodyPr/>
                    <a:lstStyle/>
                    <a:p>
                      <a:pPr marL="0" algn="ctr" defTabSz="457189" rtl="0" eaLnBrk="1" fontAlgn="b" latinLnBrk="0" hangingPunct="1"/>
                      <a:r>
                        <a:rPr lang="en-US" sz="1200" kern="1200" dirty="0"/>
                        <a:t>Florida Department of Transportation</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FDOT</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8"/>
                  </a:ext>
                </a:extLst>
              </a:tr>
              <a:tr h="243080">
                <a:tc>
                  <a:txBody>
                    <a:bodyPr/>
                    <a:lstStyle/>
                    <a:p>
                      <a:pPr marL="0" algn="ctr" defTabSz="457189" rtl="0" eaLnBrk="1" fontAlgn="b" latinLnBrk="0" hangingPunct="1"/>
                      <a:r>
                        <a:rPr lang="en-US" sz="1200" kern="1200" dirty="0"/>
                        <a:t>Highway Safety Manual</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HSM</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9"/>
                  </a:ext>
                </a:extLst>
              </a:tr>
              <a:tr h="243080">
                <a:tc>
                  <a:txBody>
                    <a:bodyPr/>
                    <a:lstStyle/>
                    <a:p>
                      <a:pPr marL="0" algn="ctr" defTabSz="457189" rtl="0" eaLnBrk="1" fontAlgn="b" latinLnBrk="0" hangingPunct="1"/>
                      <a:r>
                        <a:rPr lang="en-US" sz="1200" kern="1200" dirty="0"/>
                        <a:t>Interchange Access Request </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IAR</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0"/>
                  </a:ext>
                </a:extLst>
              </a:tr>
              <a:tr h="243080">
                <a:tc>
                  <a:txBody>
                    <a:bodyPr/>
                    <a:lstStyle/>
                    <a:p>
                      <a:pPr marL="0" algn="ctr" defTabSz="457189" rtl="0" eaLnBrk="1" fontAlgn="b" latinLnBrk="0" hangingPunct="1"/>
                      <a:r>
                        <a:rPr lang="en-US" sz="1200" kern="1200" dirty="0"/>
                        <a:t>Interchange Access Request User’s Guide</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IARUG</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1"/>
                  </a:ext>
                </a:extLst>
              </a:tr>
              <a:tr h="243080">
                <a:tc>
                  <a:txBody>
                    <a:bodyPr/>
                    <a:lstStyle/>
                    <a:p>
                      <a:pPr marL="0" algn="ctr" defTabSz="457189" rtl="0" eaLnBrk="1" fontAlgn="b" latinLnBrk="0" hangingPunct="1"/>
                      <a:r>
                        <a:rPr lang="en-US" sz="1200" kern="1200" dirty="0"/>
                        <a:t>Interchange Justification Report</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IJR</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2"/>
                  </a:ext>
                </a:extLst>
              </a:tr>
              <a:tr h="243080">
                <a:tc>
                  <a:txBody>
                    <a:bodyPr/>
                    <a:lstStyle/>
                    <a:p>
                      <a:pPr marL="0" algn="ctr" defTabSz="457189" rtl="0" eaLnBrk="1" fontAlgn="b" latinLnBrk="0" hangingPunct="1"/>
                      <a:r>
                        <a:rPr lang="en-US" sz="1200" kern="1200" dirty="0"/>
                        <a:t>Interchange Modification Report</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IMR</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3"/>
                  </a:ext>
                </a:extLst>
              </a:tr>
              <a:tr h="243080">
                <a:tc>
                  <a:txBody>
                    <a:bodyPr/>
                    <a:lstStyle/>
                    <a:p>
                      <a:pPr marL="0" algn="ctr" defTabSz="457189" rtl="0" eaLnBrk="1" fontAlgn="b" latinLnBrk="0" hangingPunct="1"/>
                      <a:r>
                        <a:rPr lang="en-US" sz="1200" kern="1200" dirty="0"/>
                        <a:t>Interchange Operational Analysis Report</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IOAR</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4"/>
                  </a:ext>
                </a:extLst>
              </a:tr>
              <a:tr h="243080">
                <a:tc>
                  <a:txBody>
                    <a:bodyPr/>
                    <a:lstStyle/>
                    <a:p>
                      <a:pPr marL="0" algn="ctr" defTabSz="457189" rtl="0" eaLnBrk="1" fontAlgn="b" latinLnBrk="0" hangingPunct="1"/>
                      <a:r>
                        <a:rPr lang="en-US" sz="1200" kern="1200" dirty="0"/>
                        <a:t>Methodology Letter of Understanding</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MLOU</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5"/>
                  </a:ext>
                </a:extLst>
              </a:tr>
              <a:tr h="243080">
                <a:tc>
                  <a:txBody>
                    <a:bodyPr/>
                    <a:lstStyle/>
                    <a:p>
                      <a:pPr marL="0" algn="ctr" defTabSz="457189" rtl="0" eaLnBrk="1" fontAlgn="b" latinLnBrk="0" hangingPunct="1"/>
                      <a:r>
                        <a:rPr lang="en-US" sz="1200" kern="1200" dirty="0"/>
                        <a:t>Safety Performance Factor</a:t>
                      </a:r>
                      <a:endParaRPr lang="en-US" sz="1200" kern="1200" dirty="0">
                        <a:solidFill>
                          <a:schemeClr val="dk1"/>
                        </a:solidFill>
                        <a:latin typeface="+mn-lt"/>
                        <a:ea typeface="+mn-ea"/>
                        <a:cs typeface="+mn-cs"/>
                      </a:endParaRPr>
                    </a:p>
                  </a:txBody>
                  <a:tcPr marL="9525" marR="9525" marT="9525" marB="0" anchor="b"/>
                </a:tc>
                <a:tc>
                  <a:txBody>
                    <a:bodyPr/>
                    <a:lstStyle/>
                    <a:p>
                      <a:pPr marL="0" algn="ctr" defTabSz="457189" rtl="0" eaLnBrk="1" fontAlgn="b" latinLnBrk="0" hangingPunct="1"/>
                      <a:r>
                        <a:rPr lang="en-US" sz="1200" kern="1200" dirty="0"/>
                        <a:t>SPF</a:t>
                      </a:r>
                      <a:endParaRPr lang="en-US" sz="12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16"/>
                  </a:ext>
                </a:extLst>
              </a:tr>
            </a:tbl>
          </a:graphicData>
        </a:graphic>
      </p:graphicFrame>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a:t>
            </a:fld>
            <a:endParaRPr lang="en-US" dirty="0">
              <a:solidFill>
                <a:srgbClr val="1C2A5A">
                  <a:tint val="75000"/>
                </a:srgbClr>
              </a:solidFill>
            </a:endParaRPr>
          </a:p>
        </p:txBody>
      </p:sp>
    </p:spTree>
    <p:extLst>
      <p:ext uri="{BB962C8B-B14F-4D97-AF65-F5344CB8AC3E}">
        <p14:creationId xmlns:p14="http://schemas.microsoft.com/office/powerpoint/2010/main" val="256562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137123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This project focused primarily on the arterial capacity and I-4 eastbound off-ramp signalization</a:t>
            </a:r>
          </a:p>
          <a:p>
            <a:r>
              <a:rPr lang="en-US" sz="2000" dirty="0">
                <a:solidFill>
                  <a:srgbClr val="1C2A5A"/>
                </a:solidFill>
              </a:rPr>
              <a:t>Focus on project improvements only for safety analysis</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pic>
        <p:nvPicPr>
          <p:cNvPr id="3" name="Picture 2"/>
          <p:cNvPicPr>
            <a:picLocks noChangeAspect="1"/>
          </p:cNvPicPr>
          <p:nvPr/>
        </p:nvPicPr>
        <p:blipFill>
          <a:blip r:embed="rId2"/>
          <a:stretch>
            <a:fillRect/>
          </a:stretch>
        </p:blipFill>
        <p:spPr>
          <a:xfrm>
            <a:off x="470893" y="2429140"/>
            <a:ext cx="8591507" cy="3654020"/>
          </a:xfrm>
          <a:prstGeom prst="rect">
            <a:avLst/>
          </a:prstGeom>
          <a:effectLst>
            <a:outerShdw blurRad="50800" dist="38100" dir="8100000" algn="tr" rotWithShape="0">
              <a:prstClr val="black">
                <a:alpha val="40000"/>
              </a:prstClr>
            </a:outerShdw>
          </a:effectLst>
        </p:spPr>
      </p:pic>
      <p:sp>
        <p:nvSpPr>
          <p:cNvPr id="8" name="Text Placeholder 8"/>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grpSp>
        <p:nvGrpSpPr>
          <p:cNvPr id="18" name="Group 17"/>
          <p:cNvGrpSpPr/>
          <p:nvPr/>
        </p:nvGrpSpPr>
        <p:grpSpPr>
          <a:xfrm>
            <a:off x="2523464" y="3630194"/>
            <a:ext cx="754686" cy="860941"/>
            <a:chOff x="2523464" y="3630194"/>
            <a:chExt cx="754686" cy="860941"/>
          </a:xfrm>
          <a:effectLst>
            <a:outerShdw blurRad="50800" dist="38100" dir="8100000" algn="tr" rotWithShape="0">
              <a:prstClr val="black">
                <a:alpha val="40000"/>
              </a:prstClr>
            </a:outerShdw>
          </a:effectLst>
        </p:grpSpPr>
        <p:cxnSp>
          <p:nvCxnSpPr>
            <p:cNvPr id="72" name="Straight Arrow Connector 14"/>
            <p:cNvCxnSpPr>
              <a:cxnSpLocks noChangeShapeType="1"/>
            </p:cNvCxnSpPr>
            <p:nvPr/>
          </p:nvCxnSpPr>
          <p:spPr bwMode="auto">
            <a:xfrm flipH="1">
              <a:off x="2652466" y="3950733"/>
              <a:ext cx="256944" cy="54040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73" name="Rectangle 12"/>
            <p:cNvSpPr>
              <a:spLocks noChangeArrowheads="1"/>
            </p:cNvSpPr>
            <p:nvPr/>
          </p:nvSpPr>
          <p:spPr bwMode="auto">
            <a:xfrm>
              <a:off x="2523464" y="3630194"/>
              <a:ext cx="754686"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Park &amp; Ride</a:t>
              </a:r>
            </a:p>
          </p:txBody>
        </p:sp>
      </p:grpSp>
      <p:grpSp>
        <p:nvGrpSpPr>
          <p:cNvPr id="19" name="Group 18"/>
          <p:cNvGrpSpPr/>
          <p:nvPr/>
        </p:nvGrpSpPr>
        <p:grpSpPr>
          <a:xfrm>
            <a:off x="4134300" y="3638694"/>
            <a:ext cx="1147003" cy="852441"/>
            <a:chOff x="4134300" y="3638694"/>
            <a:chExt cx="1147003" cy="852441"/>
          </a:xfrm>
          <a:effectLst>
            <a:outerShdw blurRad="50800" dist="38100" dir="8100000" algn="tr" rotWithShape="0">
              <a:prstClr val="black">
                <a:alpha val="40000"/>
              </a:prstClr>
            </a:outerShdw>
          </a:effectLst>
        </p:grpSpPr>
        <p:cxnSp>
          <p:nvCxnSpPr>
            <p:cNvPr id="68" name="Straight Arrow Connector 14"/>
            <p:cNvCxnSpPr>
              <a:cxnSpLocks noChangeShapeType="1"/>
            </p:cNvCxnSpPr>
            <p:nvPr/>
          </p:nvCxnSpPr>
          <p:spPr bwMode="auto">
            <a:xfrm flipH="1">
              <a:off x="4458850" y="3959233"/>
              <a:ext cx="241785" cy="53190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69" name="Rectangle 12"/>
            <p:cNvSpPr>
              <a:spLocks noChangeArrowheads="1"/>
            </p:cNvSpPr>
            <p:nvPr/>
          </p:nvSpPr>
          <p:spPr bwMode="auto">
            <a:xfrm>
              <a:off x="4134300" y="3638694"/>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I-4 WB Ramps to I-4 EB Ramps</a:t>
              </a:r>
            </a:p>
          </p:txBody>
        </p:sp>
      </p:grpSp>
      <p:grpSp>
        <p:nvGrpSpPr>
          <p:cNvPr id="20" name="Group 19"/>
          <p:cNvGrpSpPr/>
          <p:nvPr/>
        </p:nvGrpSpPr>
        <p:grpSpPr>
          <a:xfrm>
            <a:off x="5741444" y="3632870"/>
            <a:ext cx="951648" cy="854617"/>
            <a:chOff x="5741444" y="3632870"/>
            <a:chExt cx="951648" cy="854617"/>
          </a:xfrm>
          <a:effectLst>
            <a:outerShdw blurRad="50800" dist="38100" dir="8100000" algn="tr" rotWithShape="0">
              <a:prstClr val="black">
                <a:alpha val="40000"/>
              </a:prstClr>
            </a:outerShdw>
          </a:effectLst>
        </p:grpSpPr>
        <p:cxnSp>
          <p:nvCxnSpPr>
            <p:cNvPr id="64" name="Straight Arrow Connector 14"/>
            <p:cNvCxnSpPr>
              <a:cxnSpLocks noChangeShapeType="1"/>
            </p:cNvCxnSpPr>
            <p:nvPr/>
          </p:nvCxnSpPr>
          <p:spPr bwMode="auto">
            <a:xfrm flipH="1">
              <a:off x="5975168" y="3953409"/>
              <a:ext cx="242992" cy="534078"/>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65" name="Rectangle 12"/>
            <p:cNvSpPr>
              <a:spLocks noChangeArrowheads="1"/>
            </p:cNvSpPr>
            <p:nvPr/>
          </p:nvSpPr>
          <p:spPr bwMode="auto">
            <a:xfrm>
              <a:off x="5741444" y="3632870"/>
              <a:ext cx="951648"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I-4 EB Ramps to Finland Drive</a:t>
              </a:r>
            </a:p>
          </p:txBody>
        </p:sp>
      </p:grpSp>
      <p:grpSp>
        <p:nvGrpSpPr>
          <p:cNvPr id="21" name="Group 20"/>
          <p:cNvGrpSpPr/>
          <p:nvPr/>
        </p:nvGrpSpPr>
        <p:grpSpPr>
          <a:xfrm>
            <a:off x="7175774" y="3642362"/>
            <a:ext cx="963148" cy="961190"/>
            <a:chOff x="7175774" y="3642362"/>
            <a:chExt cx="963148" cy="961190"/>
          </a:xfrm>
          <a:effectLst>
            <a:outerShdw blurRad="50800" dist="38100" dir="8100000" algn="tr" rotWithShape="0">
              <a:prstClr val="black">
                <a:alpha val="40000"/>
              </a:prstClr>
            </a:outerShdw>
          </a:effectLst>
        </p:grpSpPr>
        <p:cxnSp>
          <p:nvCxnSpPr>
            <p:cNvPr id="60" name="Straight Arrow Connector 14"/>
            <p:cNvCxnSpPr>
              <a:cxnSpLocks noChangeShapeType="1"/>
              <a:stCxn id="61" idx="2"/>
            </p:cNvCxnSpPr>
            <p:nvPr/>
          </p:nvCxnSpPr>
          <p:spPr bwMode="auto">
            <a:xfrm flipH="1">
              <a:off x="7443691" y="3971401"/>
              <a:ext cx="213657" cy="632151"/>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61" name="Rectangle 12"/>
            <p:cNvSpPr>
              <a:spLocks noChangeArrowheads="1"/>
            </p:cNvSpPr>
            <p:nvPr/>
          </p:nvSpPr>
          <p:spPr bwMode="auto">
            <a:xfrm>
              <a:off x="7175774" y="3642362"/>
              <a:ext cx="963148"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Finland Drive to Normandy Blvd.</a:t>
              </a:r>
            </a:p>
          </p:txBody>
        </p:sp>
      </p:grpSp>
      <p:grpSp>
        <p:nvGrpSpPr>
          <p:cNvPr id="22" name="Group 21"/>
          <p:cNvGrpSpPr/>
          <p:nvPr/>
        </p:nvGrpSpPr>
        <p:grpSpPr>
          <a:xfrm>
            <a:off x="830363" y="4573007"/>
            <a:ext cx="1335516" cy="830644"/>
            <a:chOff x="830363" y="4573007"/>
            <a:chExt cx="1335516" cy="830644"/>
          </a:xfrm>
          <a:effectLst>
            <a:outerShdw blurRad="50800" dist="38100" dir="8100000" algn="tr" rotWithShape="0">
              <a:prstClr val="black">
                <a:alpha val="40000"/>
              </a:prstClr>
            </a:outerShdw>
          </a:effectLst>
        </p:grpSpPr>
        <p:cxnSp>
          <p:nvCxnSpPr>
            <p:cNvPr id="56" name="Straight Arrow Connector 14"/>
            <p:cNvCxnSpPr>
              <a:cxnSpLocks noChangeShapeType="1"/>
            </p:cNvCxnSpPr>
            <p:nvPr/>
          </p:nvCxnSpPr>
          <p:spPr bwMode="auto">
            <a:xfrm flipV="1">
              <a:off x="1446877" y="4573007"/>
              <a:ext cx="390010" cy="50451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77" name="Rectangle 12"/>
            <p:cNvSpPr>
              <a:spLocks noChangeArrowheads="1"/>
            </p:cNvSpPr>
            <p:nvPr/>
          </p:nvSpPr>
          <p:spPr bwMode="auto">
            <a:xfrm>
              <a:off x="830363" y="5074612"/>
              <a:ext cx="1335516"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spcBef>
                  <a:spcPts val="0"/>
                </a:spcBef>
                <a:buNone/>
              </a:pPr>
              <a:r>
                <a:rPr lang="en-US" altLang="en-US" sz="1000" b="1" dirty="0">
                  <a:solidFill>
                    <a:srgbClr val="000000"/>
                  </a:solidFill>
                  <a:latin typeface="Arial Narrow" panose="020B0606020202030204" pitchFamily="34" charset="0"/>
                </a:rPr>
                <a:t>Veterans Memorial Parkway to Park &amp; Ride</a:t>
              </a:r>
            </a:p>
          </p:txBody>
        </p:sp>
      </p:grpSp>
      <p:grpSp>
        <p:nvGrpSpPr>
          <p:cNvPr id="23" name="Group 22"/>
          <p:cNvGrpSpPr/>
          <p:nvPr/>
        </p:nvGrpSpPr>
        <p:grpSpPr>
          <a:xfrm>
            <a:off x="2424813" y="4574710"/>
            <a:ext cx="895016" cy="828941"/>
            <a:chOff x="2424813" y="4574710"/>
            <a:chExt cx="895016" cy="828941"/>
          </a:xfrm>
          <a:effectLst>
            <a:outerShdw blurRad="50800" dist="38100" dir="8100000" algn="tr" rotWithShape="0">
              <a:prstClr val="black">
                <a:alpha val="40000"/>
              </a:prstClr>
            </a:outerShdw>
          </a:effectLst>
        </p:grpSpPr>
        <p:cxnSp>
          <p:nvCxnSpPr>
            <p:cNvPr id="79" name="Straight Arrow Connector 14"/>
            <p:cNvCxnSpPr>
              <a:cxnSpLocks noChangeShapeType="1"/>
            </p:cNvCxnSpPr>
            <p:nvPr/>
          </p:nvCxnSpPr>
          <p:spPr bwMode="auto">
            <a:xfrm flipV="1">
              <a:off x="2886279" y="4574710"/>
              <a:ext cx="390010" cy="50451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8" name="Rectangle 12"/>
            <p:cNvSpPr>
              <a:spLocks noChangeArrowheads="1"/>
            </p:cNvSpPr>
            <p:nvPr/>
          </p:nvSpPr>
          <p:spPr bwMode="auto">
            <a:xfrm>
              <a:off x="2424813" y="5074612"/>
              <a:ext cx="895016"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spcBef>
                  <a:spcPts val="0"/>
                </a:spcBef>
                <a:buNone/>
              </a:pPr>
              <a:r>
                <a:rPr lang="en-US" altLang="en-US" sz="1000" b="1" dirty="0">
                  <a:solidFill>
                    <a:srgbClr val="000000"/>
                  </a:solidFill>
                  <a:latin typeface="Arial Narrow" panose="020B0606020202030204" pitchFamily="34" charset="0"/>
                </a:rPr>
                <a:t>I-4 WB Ramps</a:t>
              </a:r>
            </a:p>
          </p:txBody>
        </p:sp>
      </p:grpSp>
      <p:grpSp>
        <p:nvGrpSpPr>
          <p:cNvPr id="24" name="Group 23"/>
          <p:cNvGrpSpPr/>
          <p:nvPr/>
        </p:nvGrpSpPr>
        <p:grpSpPr>
          <a:xfrm>
            <a:off x="4493623" y="4566444"/>
            <a:ext cx="895016" cy="837207"/>
            <a:chOff x="4493623" y="4566444"/>
            <a:chExt cx="895016" cy="837207"/>
          </a:xfrm>
          <a:effectLst>
            <a:outerShdw blurRad="50800" dist="38100" dir="8100000" algn="tr" rotWithShape="0">
              <a:prstClr val="black">
                <a:alpha val="40000"/>
              </a:prstClr>
            </a:outerShdw>
          </a:effectLst>
        </p:grpSpPr>
        <p:cxnSp>
          <p:nvCxnSpPr>
            <p:cNvPr id="82" name="Straight Arrow Connector 14"/>
            <p:cNvCxnSpPr>
              <a:cxnSpLocks noChangeShapeType="1"/>
            </p:cNvCxnSpPr>
            <p:nvPr/>
          </p:nvCxnSpPr>
          <p:spPr bwMode="auto">
            <a:xfrm flipV="1">
              <a:off x="4944885" y="4566444"/>
              <a:ext cx="390010" cy="50451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0" name="Rectangle 12"/>
            <p:cNvSpPr>
              <a:spLocks noChangeArrowheads="1"/>
            </p:cNvSpPr>
            <p:nvPr/>
          </p:nvSpPr>
          <p:spPr bwMode="auto">
            <a:xfrm>
              <a:off x="4493623" y="5074612"/>
              <a:ext cx="895016"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spcBef>
                  <a:spcPts val="0"/>
                </a:spcBef>
                <a:buNone/>
              </a:pPr>
              <a:r>
                <a:rPr lang="en-US" altLang="en-US" sz="1000" b="1" dirty="0">
                  <a:solidFill>
                    <a:srgbClr val="000000"/>
                  </a:solidFill>
                  <a:latin typeface="Arial Narrow" panose="020B0606020202030204" pitchFamily="34" charset="0"/>
                </a:rPr>
                <a:t>I-4 EB Ramps</a:t>
              </a:r>
            </a:p>
          </p:txBody>
        </p:sp>
      </p:grpSp>
      <p:grpSp>
        <p:nvGrpSpPr>
          <p:cNvPr id="25" name="Group 24"/>
          <p:cNvGrpSpPr/>
          <p:nvPr/>
        </p:nvGrpSpPr>
        <p:grpSpPr>
          <a:xfrm>
            <a:off x="5744837" y="4491135"/>
            <a:ext cx="895016" cy="912516"/>
            <a:chOff x="5744837" y="4491135"/>
            <a:chExt cx="895016" cy="912516"/>
          </a:xfrm>
          <a:effectLst>
            <a:outerShdw blurRad="50800" dist="38100" dir="8100000" algn="tr" rotWithShape="0">
              <a:prstClr val="black">
                <a:alpha val="40000"/>
              </a:prstClr>
            </a:outerShdw>
          </a:effectLst>
        </p:grpSpPr>
        <p:cxnSp>
          <p:nvCxnSpPr>
            <p:cNvPr id="41" name="Straight Arrow Connector 14"/>
            <p:cNvCxnSpPr>
              <a:cxnSpLocks noChangeShapeType="1"/>
            </p:cNvCxnSpPr>
            <p:nvPr/>
          </p:nvCxnSpPr>
          <p:spPr bwMode="auto">
            <a:xfrm flipV="1">
              <a:off x="6196099" y="4491135"/>
              <a:ext cx="443754" cy="57982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2" name="Rectangle 12"/>
            <p:cNvSpPr>
              <a:spLocks noChangeArrowheads="1"/>
            </p:cNvSpPr>
            <p:nvPr/>
          </p:nvSpPr>
          <p:spPr bwMode="auto">
            <a:xfrm>
              <a:off x="5744837" y="5074612"/>
              <a:ext cx="895016"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Finland Drive</a:t>
              </a:r>
            </a:p>
          </p:txBody>
        </p:sp>
      </p:grpSp>
      <p:grpSp>
        <p:nvGrpSpPr>
          <p:cNvPr id="26" name="Group 25"/>
          <p:cNvGrpSpPr/>
          <p:nvPr/>
        </p:nvGrpSpPr>
        <p:grpSpPr>
          <a:xfrm>
            <a:off x="7895680" y="4997314"/>
            <a:ext cx="760412" cy="837207"/>
            <a:chOff x="7895680" y="4997314"/>
            <a:chExt cx="760412" cy="837207"/>
          </a:xfrm>
          <a:effectLst>
            <a:outerShdw blurRad="50800" dist="38100" dir="8100000" algn="tr" rotWithShape="0">
              <a:prstClr val="black">
                <a:alpha val="40000"/>
              </a:prstClr>
            </a:outerShdw>
          </a:effectLst>
        </p:grpSpPr>
        <p:cxnSp>
          <p:nvCxnSpPr>
            <p:cNvPr id="44" name="Straight Arrow Connector 14"/>
            <p:cNvCxnSpPr>
              <a:cxnSpLocks noChangeShapeType="1"/>
            </p:cNvCxnSpPr>
            <p:nvPr/>
          </p:nvCxnSpPr>
          <p:spPr bwMode="auto">
            <a:xfrm flipV="1">
              <a:off x="8266082" y="4997314"/>
              <a:ext cx="390010" cy="50451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6" name="Rectangle 12"/>
            <p:cNvSpPr>
              <a:spLocks noChangeArrowheads="1"/>
            </p:cNvSpPr>
            <p:nvPr/>
          </p:nvSpPr>
          <p:spPr bwMode="auto">
            <a:xfrm>
              <a:off x="7895680" y="5505482"/>
              <a:ext cx="707139"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Normandy Blvd.</a:t>
              </a:r>
            </a:p>
          </p:txBody>
        </p:sp>
      </p:grpSp>
      <p:grpSp>
        <p:nvGrpSpPr>
          <p:cNvPr id="17" name="Group 16"/>
          <p:cNvGrpSpPr/>
          <p:nvPr/>
        </p:nvGrpSpPr>
        <p:grpSpPr>
          <a:xfrm>
            <a:off x="703651" y="3630194"/>
            <a:ext cx="1224890" cy="857293"/>
            <a:chOff x="703651" y="3630194"/>
            <a:chExt cx="1224890" cy="857293"/>
          </a:xfrm>
          <a:effectLst>
            <a:outerShdw blurRad="50800" dist="38100" dir="8100000" algn="tr" rotWithShape="0">
              <a:prstClr val="black">
                <a:alpha val="40000"/>
              </a:prstClr>
            </a:outerShdw>
          </a:effectLst>
        </p:grpSpPr>
        <p:cxnSp>
          <p:nvCxnSpPr>
            <p:cNvPr id="76" name="Straight Arrow Connector 14"/>
            <p:cNvCxnSpPr>
              <a:cxnSpLocks noChangeShapeType="1"/>
            </p:cNvCxnSpPr>
            <p:nvPr/>
          </p:nvCxnSpPr>
          <p:spPr bwMode="auto">
            <a:xfrm flipH="1">
              <a:off x="703651" y="3967733"/>
              <a:ext cx="633064" cy="519754"/>
            </a:xfrm>
            <a:prstGeom prst="straightConnector1">
              <a:avLst/>
            </a:prstGeom>
            <a:solidFill>
              <a:schemeClr val="bg1">
                <a:lumMod val="95000"/>
              </a:schemeClr>
            </a:solidFill>
            <a:ln w="38100" algn="ctr">
              <a:solidFill>
                <a:srgbClr val="3366CC"/>
              </a:solidFill>
              <a:round/>
              <a:headEnd type="oval" w="med" len="med"/>
              <a:tailEnd type="triangle" w="med" len="med"/>
            </a:ln>
            <a:extLst/>
          </p:spPr>
        </p:cxnSp>
        <p:sp>
          <p:nvSpPr>
            <p:cNvPr id="52" name="Rectangle 12"/>
            <p:cNvSpPr>
              <a:spLocks noChangeArrowheads="1"/>
            </p:cNvSpPr>
            <p:nvPr/>
          </p:nvSpPr>
          <p:spPr bwMode="auto">
            <a:xfrm>
              <a:off x="861305" y="3630194"/>
              <a:ext cx="1067236"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spcBef>
                  <a:spcPts val="0"/>
                </a:spcBef>
                <a:buNone/>
              </a:pPr>
              <a:r>
                <a:rPr lang="en-US" altLang="en-US" sz="1000" b="1" dirty="0">
                  <a:solidFill>
                    <a:srgbClr val="000000"/>
                  </a:solidFill>
                  <a:latin typeface="Arial Narrow" panose="020B0606020202030204" pitchFamily="34" charset="0"/>
                </a:rPr>
                <a:t>Veterans</a:t>
              </a:r>
              <a:br>
                <a:rPr lang="en-US" altLang="en-US" sz="1000" b="1" dirty="0">
                  <a:solidFill>
                    <a:srgbClr val="000000"/>
                  </a:solidFill>
                  <a:latin typeface="Arial Narrow" panose="020B0606020202030204" pitchFamily="34" charset="0"/>
                </a:rPr>
              </a:br>
              <a:r>
                <a:rPr lang="en-US" altLang="en-US" sz="1000" b="1" dirty="0">
                  <a:solidFill>
                    <a:srgbClr val="000000"/>
                  </a:solidFill>
                  <a:latin typeface="Arial Narrow" panose="020B0606020202030204" pitchFamily="34" charset="0"/>
                </a:rPr>
                <a:t>Memorial Parkway</a:t>
              </a:r>
            </a:p>
          </p:txBody>
        </p:sp>
      </p:grpSp>
      <p:sp>
        <p:nvSpPr>
          <p:cNvPr id="28" name="Slide Number Placeholder 27"/>
          <p:cNvSpPr>
            <a:spLocks noGrp="1"/>
          </p:cNvSpPr>
          <p:nvPr>
            <p:ph type="sldNum" sz="quarter" idx="4"/>
          </p:nvPr>
        </p:nvSpPr>
        <p:spPr/>
        <p:txBody>
          <a:bodyPr/>
          <a:lstStyle/>
          <a:p>
            <a:fld id="{8970C57D-AA55-CC46-84BC-450512CA4844}" type="slidenum">
              <a:rPr lang="en-US" smtClean="0">
                <a:solidFill>
                  <a:srgbClr val="1C2A5A">
                    <a:tint val="75000"/>
                  </a:srgbClr>
                </a:solidFill>
              </a:rPr>
              <a:pPr/>
              <a:t>50</a:t>
            </a:fld>
            <a:endParaRPr lang="en-US" dirty="0">
              <a:solidFill>
                <a:srgbClr val="1C2A5A">
                  <a:tint val="75000"/>
                </a:srgbClr>
              </a:solidFill>
            </a:endParaRPr>
          </a:p>
        </p:txBody>
      </p:sp>
    </p:spTree>
    <p:extLst>
      <p:ext uri="{BB962C8B-B14F-4D97-AF65-F5344CB8AC3E}">
        <p14:creationId xmlns:p14="http://schemas.microsoft.com/office/powerpoint/2010/main" val="238353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46198" y="2445719"/>
            <a:ext cx="3217764" cy="15847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2" name="Content Placeholder 5"/>
          <p:cNvGraphicFramePr>
            <a:graphicFrameLocks/>
          </p:cNvGraphicFramePr>
          <p:nvPr>
            <p:extLst>
              <p:ext uri="{D42A27DB-BD31-4B8C-83A1-F6EECF244321}">
                <p14:modId xmlns:p14="http://schemas.microsoft.com/office/powerpoint/2010/main" val="684347288"/>
              </p:ext>
            </p:extLst>
          </p:nvPr>
        </p:nvGraphicFramePr>
        <p:xfrm>
          <a:off x="653099" y="2445719"/>
          <a:ext cx="8216902" cy="2390775"/>
        </p:xfrm>
        <a:graphic>
          <a:graphicData uri="http://schemas.openxmlformats.org/drawingml/2006/table">
            <a:tbl>
              <a:tblPr/>
              <a:tblGrid>
                <a:gridCol w="609365">
                  <a:extLst>
                    <a:ext uri="{9D8B030D-6E8A-4147-A177-3AD203B41FA5}">
                      <a16:colId xmlns:a16="http://schemas.microsoft.com/office/drawing/2014/main" val="20000"/>
                    </a:ext>
                  </a:extLst>
                </a:gridCol>
                <a:gridCol w="1133037">
                  <a:extLst>
                    <a:ext uri="{9D8B030D-6E8A-4147-A177-3AD203B41FA5}">
                      <a16:colId xmlns:a16="http://schemas.microsoft.com/office/drawing/2014/main" val="20001"/>
                    </a:ext>
                  </a:extLst>
                </a:gridCol>
                <a:gridCol w="647450">
                  <a:extLst>
                    <a:ext uri="{9D8B030D-6E8A-4147-A177-3AD203B41FA5}">
                      <a16:colId xmlns:a16="http://schemas.microsoft.com/office/drawing/2014/main" val="20002"/>
                    </a:ext>
                  </a:extLst>
                </a:gridCol>
                <a:gridCol w="647450">
                  <a:extLst>
                    <a:ext uri="{9D8B030D-6E8A-4147-A177-3AD203B41FA5}">
                      <a16:colId xmlns:a16="http://schemas.microsoft.com/office/drawing/2014/main" val="20003"/>
                    </a:ext>
                  </a:extLst>
                </a:gridCol>
                <a:gridCol w="647450">
                  <a:extLst>
                    <a:ext uri="{9D8B030D-6E8A-4147-A177-3AD203B41FA5}">
                      <a16:colId xmlns:a16="http://schemas.microsoft.com/office/drawing/2014/main" val="20004"/>
                    </a:ext>
                  </a:extLst>
                </a:gridCol>
                <a:gridCol w="647450">
                  <a:extLst>
                    <a:ext uri="{9D8B030D-6E8A-4147-A177-3AD203B41FA5}">
                      <a16:colId xmlns:a16="http://schemas.microsoft.com/office/drawing/2014/main" val="20005"/>
                    </a:ext>
                  </a:extLst>
                </a:gridCol>
                <a:gridCol w="647450">
                  <a:extLst>
                    <a:ext uri="{9D8B030D-6E8A-4147-A177-3AD203B41FA5}">
                      <a16:colId xmlns:a16="http://schemas.microsoft.com/office/drawing/2014/main" val="20006"/>
                    </a:ext>
                  </a:extLst>
                </a:gridCol>
                <a:gridCol w="647450">
                  <a:extLst>
                    <a:ext uri="{9D8B030D-6E8A-4147-A177-3AD203B41FA5}">
                      <a16:colId xmlns:a16="http://schemas.microsoft.com/office/drawing/2014/main" val="20007"/>
                    </a:ext>
                  </a:extLst>
                </a:gridCol>
                <a:gridCol w="647450">
                  <a:extLst>
                    <a:ext uri="{9D8B030D-6E8A-4147-A177-3AD203B41FA5}">
                      <a16:colId xmlns:a16="http://schemas.microsoft.com/office/drawing/2014/main" val="20008"/>
                    </a:ext>
                  </a:extLst>
                </a:gridCol>
                <a:gridCol w="647450">
                  <a:extLst>
                    <a:ext uri="{9D8B030D-6E8A-4147-A177-3AD203B41FA5}">
                      <a16:colId xmlns:a16="http://schemas.microsoft.com/office/drawing/2014/main" val="20009"/>
                    </a:ext>
                  </a:extLst>
                </a:gridCol>
                <a:gridCol w="647450">
                  <a:extLst>
                    <a:ext uri="{9D8B030D-6E8A-4147-A177-3AD203B41FA5}">
                      <a16:colId xmlns:a16="http://schemas.microsoft.com/office/drawing/2014/main" val="20010"/>
                    </a:ext>
                  </a:extLst>
                </a:gridCol>
                <a:gridCol w="647450">
                  <a:extLst>
                    <a:ext uri="{9D8B030D-6E8A-4147-A177-3AD203B41FA5}">
                      <a16:colId xmlns:a16="http://schemas.microsoft.com/office/drawing/2014/main" val="20011"/>
                    </a:ext>
                  </a:extLst>
                </a:gridCol>
              </a:tblGrid>
              <a:tr h="1628775">
                <a:tc gridSpan="2">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Veterans Memorial Parkway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Veterans Memorial Parkway to Park&amp;Ride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Park&amp;Ride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WB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WB Ramps to I-4 EB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EB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EB Ramps to Finland Drive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Finland Drive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Finland Drive to</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Normandy Blvd.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Normandy Blvd.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rowSpan="4">
                  <a:txBody>
                    <a:bodyPr/>
                    <a:lstStyle/>
                    <a:p>
                      <a:pPr algn="ctr" fontAlgn="ctr"/>
                      <a:r>
                        <a:rPr lang="en-US" sz="1100" b="1" i="0" u="none" strike="noStrike" dirty="0">
                          <a:solidFill>
                            <a:srgbClr val="000000"/>
                          </a:solidFill>
                          <a:effectLst/>
                          <a:latin typeface="Calibri" panose="020F0502020204030204" pitchFamily="34" charset="0"/>
                        </a:rPr>
                        <a:t>5-Year </a:t>
                      </a:r>
                    </a:p>
                    <a:p>
                      <a:pPr algn="ctr" fontAlgn="ctr"/>
                      <a:r>
                        <a:rPr lang="en-US" sz="1100" b="1" i="0" u="none" strike="noStrike" dirty="0">
                          <a:solidFill>
                            <a:srgbClr val="000000"/>
                          </a:solidFill>
                          <a:effectLst/>
                          <a:latin typeface="Calibri" panose="020F0502020204030204" pitchFamily="34" charset="0"/>
                        </a:rPr>
                        <a:t>Crash History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Fatality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Injury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Existing Crash Data</a:t>
            </a:r>
          </a:p>
        </p:txBody>
      </p:sp>
      <p:sp>
        <p:nvSpPr>
          <p:cNvPr id="53" name="Rectangle 52"/>
          <p:cNvSpPr/>
          <p:nvPr/>
        </p:nvSpPr>
        <p:spPr>
          <a:xfrm>
            <a:off x="560680" y="4030463"/>
            <a:ext cx="755439" cy="823787"/>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Line Callout 2 53"/>
          <p:cNvSpPr/>
          <p:nvPr/>
        </p:nvSpPr>
        <p:spPr>
          <a:xfrm>
            <a:off x="2938598" y="5076518"/>
            <a:ext cx="2438400" cy="591453"/>
          </a:xfrm>
          <a:prstGeom prst="borderCallout2">
            <a:avLst>
              <a:gd name="adj1" fmla="val 18945"/>
              <a:gd name="adj2" fmla="val -499"/>
              <a:gd name="adj3" fmla="val 18750"/>
              <a:gd name="adj4" fmla="val -16667"/>
              <a:gd name="adj5" fmla="val -37020"/>
              <a:gd name="adj6" fmla="val -66757"/>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3-5 Years of Crash Data Required</a:t>
            </a:r>
          </a:p>
        </p:txBody>
      </p:sp>
      <p:sp>
        <p:nvSpPr>
          <p:cNvPr id="55" name="Rectangle 54"/>
          <p:cNvSpPr/>
          <p:nvPr/>
        </p:nvSpPr>
        <p:spPr>
          <a:xfrm>
            <a:off x="2308194" y="2357130"/>
            <a:ext cx="6637680" cy="1771098"/>
          </a:xfrm>
          <a:prstGeom prst="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Line Callout 2 55"/>
          <p:cNvSpPr/>
          <p:nvPr/>
        </p:nvSpPr>
        <p:spPr>
          <a:xfrm>
            <a:off x="4383072" y="1390674"/>
            <a:ext cx="2602224" cy="591453"/>
          </a:xfrm>
          <a:prstGeom prst="borderCallout2">
            <a:avLst>
              <a:gd name="adj1" fmla="val 19348"/>
              <a:gd name="adj2" fmla="val -206"/>
              <a:gd name="adj3" fmla="val 18750"/>
              <a:gd name="adj4" fmla="val -16667"/>
              <a:gd name="adj5" fmla="val 160174"/>
              <a:gd name="adj6" fmla="val -79700"/>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Crashes Divided by Location (Segmentation)</a:t>
            </a:r>
          </a:p>
        </p:txBody>
      </p:sp>
      <p:sp>
        <p:nvSpPr>
          <p:cNvPr id="14" name="Text Placeholder 8">
            <a:extLst>
              <a:ext uri="{FF2B5EF4-FFF2-40B4-BE49-F238E27FC236}">
                <a16:creationId xmlns:a16="http://schemas.microsoft.com/office/drawing/2014/main" id="{34CA61E1-208D-44B0-B2EA-4C30B76FFC3C}"/>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4" name="Rectangle 3"/>
          <p:cNvSpPr/>
          <p:nvPr/>
        </p:nvSpPr>
        <p:spPr>
          <a:xfrm>
            <a:off x="647060" y="5745364"/>
            <a:ext cx="8216902" cy="400110"/>
          </a:xfrm>
          <a:prstGeom prst="rect">
            <a:avLst/>
          </a:prstGeom>
        </p:spPr>
        <p:txBody>
          <a:bodyPr wrap="square">
            <a:spAutoFit/>
          </a:bodyPr>
          <a:lstStyle/>
          <a:p>
            <a:pPr marL="342900" lvl="0" indent="-342900">
              <a:buClr>
                <a:srgbClr val="FF0000"/>
              </a:buClr>
              <a:buFont typeface="Arial" panose="020B0604020202020204" pitchFamily="34" charset="0"/>
              <a:buChar char="•"/>
            </a:pPr>
            <a:r>
              <a:rPr lang="en-US" sz="2000" dirty="0">
                <a:solidFill>
                  <a:srgbClr val="1C2A5A"/>
                </a:solidFill>
              </a:rPr>
              <a:t>Focus on project improvements only for safety analysis</a:t>
            </a:r>
            <a:endParaRPr lang="en-US" sz="1600" dirty="0">
              <a:solidFill>
                <a:srgbClr val="243B76"/>
              </a:solidFill>
            </a:endParaRP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51</a:t>
            </a:fld>
            <a:endParaRPr lang="en-US" dirty="0">
              <a:solidFill>
                <a:srgbClr val="1C2A5A">
                  <a:tint val="75000"/>
                </a:srgbClr>
              </a:solidFill>
            </a:endParaRPr>
          </a:p>
        </p:txBody>
      </p:sp>
    </p:spTree>
    <p:extLst>
      <p:ext uri="{BB962C8B-B14F-4D97-AF65-F5344CB8AC3E}">
        <p14:creationId xmlns:p14="http://schemas.microsoft.com/office/powerpoint/2010/main" val="94234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10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10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4" grpId="0" animBg="1"/>
      <p:bldP spid="55" grpId="0" animBg="1"/>
      <p:bldP spid="56"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Calculation of Crash Rates </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14" name="Group 13"/>
          <p:cNvGrpSpPr/>
          <p:nvPr/>
        </p:nvGrpSpPr>
        <p:grpSpPr>
          <a:xfrm>
            <a:off x="253661" y="3088483"/>
            <a:ext cx="8700998" cy="689602"/>
            <a:chOff x="253661" y="3232782"/>
            <a:chExt cx="8700998" cy="689602"/>
          </a:xfrm>
        </p:grpSpPr>
        <p:sp>
          <p:nvSpPr>
            <p:cNvPr id="59" name="TextBox 58"/>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68" name="Text Placeholder 8"/>
          <p:cNvSpPr txBox="1">
            <a:spLocks/>
          </p:cNvSpPr>
          <p:nvPr/>
        </p:nvSpPr>
        <p:spPr>
          <a:xfrm rot="16200000">
            <a:off x="-2898932" y="2898933"/>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45" name="Down Arrow 44"/>
          <p:cNvSpPr/>
          <p:nvPr/>
        </p:nvSpPr>
        <p:spPr>
          <a:xfrm>
            <a:off x="820091"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46" name="Group 45"/>
          <p:cNvGrpSpPr/>
          <p:nvPr/>
        </p:nvGrpSpPr>
        <p:grpSpPr>
          <a:xfrm>
            <a:off x="241819" y="6241094"/>
            <a:ext cx="6484562" cy="497076"/>
            <a:chOff x="-50065" y="3996683"/>
            <a:chExt cx="9004724" cy="690260"/>
          </a:xfrm>
        </p:grpSpPr>
        <p:sp>
          <p:nvSpPr>
            <p:cNvPr id="47" name="TextBox 46"/>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48" name="Group 47"/>
            <p:cNvGrpSpPr/>
            <p:nvPr/>
          </p:nvGrpSpPr>
          <p:grpSpPr>
            <a:xfrm>
              <a:off x="796067" y="3997341"/>
              <a:ext cx="8158592" cy="689602"/>
              <a:chOff x="796067" y="3997341"/>
              <a:chExt cx="8158592" cy="689602"/>
            </a:xfrm>
          </p:grpSpPr>
          <p:sp>
            <p:nvSpPr>
              <p:cNvPr id="49" name="Chevron 48"/>
              <p:cNvSpPr/>
              <p:nvPr/>
            </p:nvSpPr>
            <p:spPr bwMode="auto">
              <a:xfrm>
                <a:off x="796067"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50" name="Chevron 49"/>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51" name="Chevron 5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52" name="Chevron 51"/>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54" name="Chevron 53"/>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55" name="Chevron 54"/>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56" name="Group 55"/>
              <p:cNvGrpSpPr/>
              <p:nvPr/>
            </p:nvGrpSpPr>
            <p:grpSpPr>
              <a:xfrm>
                <a:off x="3929270" y="3997341"/>
                <a:ext cx="3843536" cy="689602"/>
                <a:chOff x="1947766" y="2108933"/>
                <a:chExt cx="3843536" cy="689602"/>
              </a:xfrm>
            </p:grpSpPr>
            <p:sp>
              <p:nvSpPr>
                <p:cNvPr id="71" name="Chevron 70"/>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72" name="Right Arrow 71"/>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82" name="Right Arrow 81"/>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57" name="Chevron 56"/>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52</a:t>
            </a:fld>
            <a:endParaRPr lang="en-US" dirty="0">
              <a:solidFill>
                <a:srgbClr val="1C2A5A">
                  <a:tint val="75000"/>
                </a:srgbClr>
              </a:solidFill>
            </a:endParaRPr>
          </a:p>
        </p:txBody>
      </p:sp>
    </p:spTree>
    <p:extLst>
      <p:ext uri="{BB962C8B-B14F-4D97-AF65-F5344CB8AC3E}">
        <p14:creationId xmlns:p14="http://schemas.microsoft.com/office/powerpoint/2010/main" val="276712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87" t="1851" r="25376" b="2275"/>
          <a:stretch/>
        </p:blipFill>
        <p:spPr>
          <a:xfrm>
            <a:off x="4715290" y="2992207"/>
            <a:ext cx="2910840" cy="2922270"/>
          </a:xfrm>
          <a:prstGeom prst="rect">
            <a:avLst/>
          </a:prstGeom>
          <a:effectLst>
            <a:outerShdw blurRad="50800" dist="38100" dir="8100000" algn="tr" rotWithShape="0">
              <a:prstClr val="black">
                <a:alpha val="40000"/>
              </a:prst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42925" y="1263819"/>
                <a:ext cx="4579491"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Calculation example</a:t>
                </a:r>
                <a:endParaRPr lang="en-US" sz="1600" dirty="0">
                  <a:solidFill>
                    <a:srgbClr val="243B76"/>
                  </a:solidFill>
                </a:endParaRPr>
              </a:p>
              <a:p>
                <a:pPr marL="685800" lvl="1" indent="-114300" defTabSz="457189">
                  <a:buFont typeface="Arial" pitchFamily="34" charset="0"/>
                  <a:buChar char="•"/>
                </a:pPr>
                <a:r>
                  <a:rPr lang="en-US" sz="1600" dirty="0"/>
                  <a:t>Intersection – Saxon Boulevard at I-4 eastbound ramps</a:t>
                </a:r>
              </a:p>
              <a:p>
                <a:pPr marL="685800" lvl="1" indent="-114300" defTabSz="457189">
                  <a:buFont typeface="Arial" pitchFamily="34" charset="0"/>
                  <a:buChar char="•"/>
                </a:pPr>
                <a:endParaRPr lang="en-US" sz="1600" dirty="0"/>
              </a:p>
              <a:p>
                <a:r>
                  <a:rPr lang="en-US" sz="2000" dirty="0"/>
                  <a:t>Crash Frequency = </a:t>
                </a:r>
                <a:endParaRPr lang="en-US" sz="2000" i="1" dirty="0">
                  <a:latin typeface="Cambria Math" panose="02040503050406030204" pitchFamily="18" charset="0"/>
                </a:endParaRPr>
              </a:p>
              <a:p>
                <a:pPr indent="0">
                  <a:buNone/>
                </a:pP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36 </m:t>
                        </m:r>
                        <m:r>
                          <a:rPr lang="en-US" sz="2000" b="0" i="1" smtClean="0">
                            <a:latin typeface="Cambria Math" panose="02040503050406030204" pitchFamily="18" charset="0"/>
                          </a:rPr>
                          <m:t>𝐶𝑟𝑎𝑠h𝑒𝑠</m:t>
                        </m:r>
                      </m:num>
                      <m:den>
                        <m:r>
                          <a:rPr lang="en-US" sz="2000" b="0" i="1" smtClean="0">
                            <a:latin typeface="Cambria Math" panose="02040503050406030204" pitchFamily="18" charset="0"/>
                          </a:rPr>
                          <m:t>5 </m:t>
                        </m:r>
                        <m:r>
                          <a:rPr lang="en-US" sz="2000" b="0" i="1" smtClean="0">
                            <a:latin typeface="Cambria Math" panose="02040503050406030204" pitchFamily="18" charset="0"/>
                          </a:rPr>
                          <m:t>𝑌𝑒𝑎𝑟𝑠</m:t>
                        </m:r>
                      </m:den>
                    </m:f>
                  </m:oMath>
                </a14:m>
                <a:r>
                  <a:rPr lang="en-US" sz="2000" dirty="0"/>
                  <a:t> = </a:t>
                </a:r>
              </a:p>
              <a:p>
                <a:pPr indent="0">
                  <a:buNone/>
                </a:pPr>
                <a:r>
                  <a:rPr lang="en-US" sz="2000" dirty="0"/>
                  <a:t>7.2 Crashes/Year</a:t>
                </a:r>
              </a:p>
              <a:p>
                <a:endParaRPr lang="en-US" sz="2000" dirty="0"/>
              </a:p>
              <a:p>
                <a:r>
                  <a:rPr lang="en-US" sz="2000" dirty="0"/>
                  <a:t>Crash Rate (Intersections) = </a:t>
                </a:r>
              </a:p>
              <a:p>
                <a:pPr indent="0">
                  <a:buNone/>
                </a:pPr>
                <a14:m>
                  <m:oMathPara xmlns:m="http://schemas.openxmlformats.org/officeDocument/2006/math">
                    <m:oMathParaPr>
                      <m:jc m:val="left"/>
                    </m:oMathParaPr>
                    <m:oMath xmlns:m="http://schemas.openxmlformats.org/officeDocument/2006/math">
                      <m:f>
                        <m:fPr>
                          <m:ctrlPr>
                            <a:rPr lang="en-US" sz="1600" i="1" smtClean="0">
                              <a:latin typeface="Cambria Math" panose="02040503050406030204" pitchFamily="18" charset="0"/>
                            </a:rPr>
                          </m:ctrlPr>
                        </m:fPr>
                        <m:num>
                          <m:r>
                            <a:rPr lang="en-US" sz="1600" i="1">
                              <a:latin typeface="Cambria Math" panose="02040503050406030204" pitchFamily="18" charset="0"/>
                            </a:rPr>
                            <m:t>36 </m:t>
                          </m:r>
                          <m:r>
                            <a:rPr lang="en-US" sz="1600" i="1">
                              <a:latin typeface="Cambria Math" panose="02040503050406030204" pitchFamily="18" charset="0"/>
                            </a:rPr>
                            <m:t>𝐶𝑟𝑎𝑠h𝑒𝑠</m:t>
                          </m:r>
                          <m:r>
                            <a:rPr lang="en-US" sz="1600" i="1">
                              <a:latin typeface="Cambria Math" panose="02040503050406030204" pitchFamily="18" charset="0"/>
                            </a:rPr>
                            <m:t> ∗ 1,000,000</m:t>
                          </m:r>
                        </m:num>
                        <m:den>
                          <m:r>
                            <a:rPr lang="en-US" sz="1600" i="1">
                              <a:latin typeface="Cambria Math" panose="02040503050406030204" pitchFamily="18" charset="0"/>
                            </a:rPr>
                            <m:t>96,800 </m:t>
                          </m:r>
                          <m:r>
                            <a:rPr lang="en-US" sz="1600" i="1">
                              <a:latin typeface="Cambria Math" panose="02040503050406030204" pitchFamily="18" charset="0"/>
                            </a:rPr>
                            <m:t>𝑉𝑒h𝑖𝑐𝑙𝑒𝑠</m:t>
                          </m:r>
                          <m:r>
                            <a:rPr lang="en-US" sz="1600" i="1">
                              <a:latin typeface="Cambria Math" panose="02040503050406030204" pitchFamily="18" charset="0"/>
                            </a:rPr>
                            <m:t> ∗ 365 ∗5 </m:t>
                          </m:r>
                          <m:r>
                            <a:rPr lang="en-US" sz="1600" i="1">
                              <a:latin typeface="Cambria Math" panose="02040503050406030204" pitchFamily="18" charset="0"/>
                            </a:rPr>
                            <m:t>𝑌𝑒𝑎𝑟𝑠</m:t>
                          </m:r>
                        </m:den>
                      </m:f>
                      <m:r>
                        <a:rPr lang="en-US" sz="1600" i="1">
                          <a:latin typeface="Cambria Math" panose="02040503050406030204" pitchFamily="18" charset="0"/>
                        </a:rPr>
                        <m:t>=</m:t>
                      </m:r>
                    </m:oMath>
                  </m:oMathPara>
                </a14:m>
                <a:endParaRPr lang="en-US" sz="2000" i="1" dirty="0">
                  <a:latin typeface="Cambria Math" panose="02040503050406030204" pitchFamily="18" charset="0"/>
                </a:endParaRPr>
              </a:p>
              <a:p>
                <a:pPr indent="0">
                  <a:buNone/>
                </a:pPr>
                <a:r>
                  <a:rPr lang="en-US" sz="2000" dirty="0"/>
                  <a:t>0.20 Crashes/Million Entering</a:t>
                </a:r>
              </a:p>
              <a:p>
                <a:pPr marL="114300" indent="-114300" defTabSz="457189">
                  <a:buFont typeface="Arial" pitchFamily="34" charset="0"/>
                  <a:buChar char="•"/>
                </a:pPr>
                <a:endParaRPr lang="en-US" sz="2000" dirty="0"/>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42925" y="1263819"/>
                <a:ext cx="4579491" cy="4650658"/>
              </a:xfrm>
              <a:prstGeom prst="rect">
                <a:avLst/>
              </a:prstGeom>
              <a:blipFill rotWithShape="0">
                <a:blip r:embed="rId3"/>
                <a:stretch>
                  <a:fillRect l="-1198" t="-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724111" y="3291904"/>
                <a:ext cx="893193" cy="485774"/>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36</m:t>
                        </m:r>
                      </m:num>
                      <m:den>
                        <m:r>
                          <a:rPr lang="en-US" i="1">
                            <a:latin typeface="Cambria Math" panose="02040503050406030204" pitchFamily="18" charset="0"/>
                          </a:rPr>
                          <m:t>5</m:t>
                        </m:r>
                      </m:den>
                    </m:f>
                  </m:oMath>
                </a14:m>
                <a:r>
                  <a:rPr lang="en-US" dirty="0"/>
                  <a:t> = 7.2</a:t>
                </a:r>
              </a:p>
            </p:txBody>
          </p:sp>
        </mc:Choice>
        <mc:Fallback xmlns="">
          <p:sp>
            <p:nvSpPr>
              <p:cNvPr id="3" name="Rectangle 2"/>
              <p:cNvSpPr>
                <a:spLocks noRot="1" noChangeAspect="1" noMove="1" noResize="1" noEditPoints="1" noAdjustHandles="1" noChangeArrowheads="1" noChangeShapeType="1" noTextEdit="1"/>
              </p:cNvSpPr>
              <p:nvPr/>
            </p:nvSpPr>
            <p:spPr>
              <a:xfrm>
                <a:off x="5724111" y="3291904"/>
                <a:ext cx="893193" cy="485774"/>
              </a:xfrm>
              <a:prstGeom prst="rect">
                <a:avLst/>
              </a:prstGeom>
              <a:blipFill rotWithShape="0">
                <a:blip r:embed="rId4"/>
                <a:stretch>
                  <a:fillRect r="-476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248018" y="3288569"/>
                <a:ext cx="1845377" cy="492443"/>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36 ∗ 1000000</m:t>
                        </m:r>
                      </m:num>
                      <m:den>
                        <m:r>
                          <a:rPr lang="en-US" i="1">
                            <a:latin typeface="Cambria Math" panose="02040503050406030204" pitchFamily="18" charset="0"/>
                          </a:rPr>
                          <m:t>96800 ∗ 365 ∗</m:t>
                        </m:r>
                        <m:r>
                          <a:rPr lang="en-US" b="0" i="1" smtClean="0">
                            <a:latin typeface="Cambria Math" panose="02040503050406030204" pitchFamily="18" charset="0"/>
                          </a:rPr>
                          <m:t> </m:t>
                        </m:r>
                        <m:r>
                          <a:rPr lang="en-US" i="1">
                            <a:latin typeface="Cambria Math" panose="02040503050406030204" pitchFamily="18" charset="0"/>
                          </a:rPr>
                          <m:t>5</m:t>
                        </m:r>
                      </m:den>
                    </m:f>
                  </m:oMath>
                </a14:m>
                <a:r>
                  <a:rPr lang="en-US" dirty="0"/>
                  <a:t> = 0.2</a:t>
                </a:r>
              </a:p>
            </p:txBody>
          </p:sp>
        </mc:Choice>
        <mc:Fallback xmlns="">
          <p:sp>
            <p:nvSpPr>
              <p:cNvPr id="5" name="Rectangle 4"/>
              <p:cNvSpPr>
                <a:spLocks noRot="1" noChangeAspect="1" noMove="1" noResize="1" noEditPoints="1" noAdjustHandles="1" noChangeArrowheads="1" noChangeShapeType="1" noTextEdit="1"/>
              </p:cNvSpPr>
              <p:nvPr/>
            </p:nvSpPr>
            <p:spPr>
              <a:xfrm>
                <a:off x="5248018" y="3288569"/>
                <a:ext cx="1845377" cy="492443"/>
              </a:xfrm>
              <a:prstGeom prst="rect">
                <a:avLst/>
              </a:prstGeom>
              <a:blipFill rotWithShape="0">
                <a:blip r:embed="rId5"/>
                <a:stretch>
                  <a:fillRect r="-3960" b="-6173"/>
                </a:stretch>
              </a:blipFill>
            </p:spPr>
            <p:txBody>
              <a:bodyPr/>
              <a:lstStyle/>
              <a:p>
                <a:r>
                  <a:rPr lang="en-US">
                    <a:noFill/>
                  </a:rPr>
                  <a:t> </a:t>
                </a:r>
              </a:p>
            </p:txBody>
          </p:sp>
        </mc:Fallback>
      </mc:AlternateContent>
      <p:sp>
        <p:nvSpPr>
          <p:cNvPr id="12" name="Text Placeholder 8"/>
          <p:cNvSpPr txBox="1">
            <a:spLocks/>
          </p:cNvSpPr>
          <p:nvPr/>
        </p:nvSpPr>
        <p:spPr>
          <a:xfrm rot="16200000">
            <a:off x="-2898932" y="2898933"/>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53</a:t>
            </a:fld>
            <a:endParaRPr lang="en-US" dirty="0">
              <a:solidFill>
                <a:srgbClr val="1C2A5A">
                  <a:tint val="75000"/>
                </a:srgbClr>
              </a:solidFill>
            </a:endParaRPr>
          </a:p>
        </p:txBody>
      </p:sp>
      <p:pic>
        <p:nvPicPr>
          <p:cNvPr id="6" name="Picture 5"/>
          <p:cNvPicPr>
            <a:picLocks noChangeAspect="1"/>
          </p:cNvPicPr>
          <p:nvPr/>
        </p:nvPicPr>
        <p:blipFill>
          <a:blip r:embed="rId6"/>
          <a:stretch>
            <a:fillRect/>
          </a:stretch>
        </p:blipFill>
        <p:spPr>
          <a:xfrm>
            <a:off x="5046452" y="1223035"/>
            <a:ext cx="3995917" cy="1727737"/>
          </a:xfrm>
          <a:prstGeom prst="rect">
            <a:avLst/>
          </a:prstGeom>
        </p:spPr>
      </p:pic>
      <p:sp>
        <p:nvSpPr>
          <p:cNvPr id="7" name="Oval 6"/>
          <p:cNvSpPr/>
          <p:nvPr/>
        </p:nvSpPr>
        <p:spPr>
          <a:xfrm>
            <a:off x="7187867" y="2067853"/>
            <a:ext cx="228600" cy="2286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27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750"/>
                                        <p:tgtEl>
                                          <p:spTgt spid="1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fade">
                                      <p:cBhvr>
                                        <p:cTn id="18" dur="750"/>
                                        <p:tgtEl>
                                          <p:spTgt spid="1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animEffect transition="in" filter="fade">
                                      <p:cBhvr>
                                        <p:cTn id="21" dur="750"/>
                                        <p:tgtEl>
                                          <p:spTgt spid="16">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75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animEffect transition="in" filter="fade">
                                      <p:cBhvr>
                                        <p:cTn id="31" dur="750"/>
                                        <p:tgtEl>
                                          <p:spTgt spid="16">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xEl>
                                              <p:pRg st="8" end="8"/>
                                            </p:txEl>
                                          </p:spTgt>
                                        </p:tgtEl>
                                        <p:attrNameLst>
                                          <p:attrName>style.visibility</p:attrName>
                                        </p:attrNameLst>
                                      </p:cBhvr>
                                      <p:to>
                                        <p:strVal val="visible"/>
                                      </p:to>
                                    </p:set>
                                    <p:animEffect transition="in" filter="fade">
                                      <p:cBhvr>
                                        <p:cTn id="34" dur="750"/>
                                        <p:tgtEl>
                                          <p:spTgt spid="16">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fade">
                                      <p:cBhvr>
                                        <p:cTn id="37" dur="750"/>
                                        <p:tgtEl>
                                          <p:spTgt spid="16">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2887" t="1851" r="25376" b="2275"/>
          <a:stretch/>
        </p:blipFill>
        <p:spPr>
          <a:xfrm>
            <a:off x="5900809" y="3040894"/>
            <a:ext cx="2910840" cy="2922270"/>
          </a:xfrm>
          <a:prstGeom prst="rect">
            <a:avLst/>
          </a:prstGeom>
          <a:effectLst>
            <a:outerShdw blurRad="50800" dist="38100" dir="8100000" algn="tr" rotWithShape="0">
              <a:prstClr val="black">
                <a:alpha val="40000"/>
              </a:prst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42925" y="1263819"/>
                <a:ext cx="5127164"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Calculation example</a:t>
                </a:r>
                <a:endParaRPr lang="en-US" sz="1600" dirty="0">
                  <a:solidFill>
                    <a:srgbClr val="243B76"/>
                  </a:solidFill>
                </a:endParaRPr>
              </a:p>
              <a:p>
                <a:pPr marL="685800" lvl="1" indent="-114300" defTabSz="457189">
                  <a:buFont typeface="Arial" pitchFamily="34" charset="0"/>
                  <a:buChar char="•"/>
                </a:pPr>
                <a:r>
                  <a:rPr lang="en-US" sz="1600" dirty="0"/>
                  <a:t>Segment – I-4 eastbound ramps to </a:t>
                </a:r>
              </a:p>
              <a:p>
                <a:pPr marL="684213" lvl="1" indent="0" defTabSz="457189">
                  <a:buNone/>
                </a:pPr>
                <a:r>
                  <a:rPr lang="en-US" sz="1600" dirty="0"/>
                  <a:t>Finland Drive</a:t>
                </a:r>
              </a:p>
              <a:p>
                <a:pPr marL="685800" lvl="1" indent="-114300" defTabSz="457189">
                  <a:buFont typeface="Arial" pitchFamily="34" charset="0"/>
                  <a:buChar char="•"/>
                </a:pPr>
                <a:endParaRPr lang="en-US" sz="1600" dirty="0"/>
              </a:p>
              <a:p>
                <a:r>
                  <a:rPr lang="en-US" sz="2000" dirty="0"/>
                  <a:t>Crash Frequency =</a:t>
                </a:r>
              </a:p>
              <a:p>
                <a:pPr marL="400050" indent="0">
                  <a:buNone/>
                </a:pP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24 </m:t>
                        </m:r>
                        <m:r>
                          <a:rPr lang="en-US" sz="2000" b="0" i="1" smtClean="0">
                            <a:latin typeface="Cambria Math" panose="02040503050406030204" pitchFamily="18" charset="0"/>
                          </a:rPr>
                          <m:t>𝐶𝑟𝑎𝑠h𝑒𝑠</m:t>
                        </m:r>
                      </m:num>
                      <m:den>
                        <m:r>
                          <a:rPr lang="en-US" sz="2000" b="0" i="1" smtClean="0">
                            <a:latin typeface="Cambria Math" panose="02040503050406030204" pitchFamily="18" charset="0"/>
                          </a:rPr>
                          <m:t>5 </m:t>
                        </m:r>
                        <m:r>
                          <a:rPr lang="en-US" sz="2000" b="0" i="1" smtClean="0">
                            <a:latin typeface="Cambria Math" panose="02040503050406030204" pitchFamily="18" charset="0"/>
                          </a:rPr>
                          <m:t>𝑌𝑒𝑎𝑟𝑠</m:t>
                        </m:r>
                      </m:den>
                    </m:f>
                  </m:oMath>
                </a14:m>
                <a:r>
                  <a:rPr lang="en-US" sz="2000" dirty="0"/>
                  <a:t> = </a:t>
                </a:r>
              </a:p>
              <a:p>
                <a:pPr marL="400050" indent="0">
                  <a:buNone/>
                </a:pPr>
                <a:r>
                  <a:rPr lang="en-US" sz="2000" dirty="0"/>
                  <a:t>4.8 Crashes/Year</a:t>
                </a:r>
              </a:p>
              <a:p>
                <a:endParaRPr lang="en-US" sz="2000" dirty="0"/>
              </a:p>
              <a:p>
                <a:r>
                  <a:rPr lang="en-US" sz="2000" dirty="0"/>
                  <a:t>Crash Rate (Segments) = </a:t>
                </a:r>
              </a:p>
              <a:p>
                <a:pPr indent="0">
                  <a:buNone/>
                </a:pPr>
                <a14:m>
                  <m:oMath xmlns:m="http://schemas.openxmlformats.org/officeDocument/2006/math">
                    <m:f>
                      <m:fPr>
                        <m:ctrlPr>
                          <a:rPr lang="en-US" sz="2000" i="1">
                            <a:latin typeface="Cambria Math" panose="02040503050406030204" pitchFamily="18" charset="0"/>
                          </a:rPr>
                        </m:ctrlPr>
                      </m:fPr>
                      <m:num>
                        <m:r>
                          <a:rPr lang="en-US" sz="2000" b="0" i="1" smtClean="0">
                            <a:latin typeface="Cambria Math" panose="02040503050406030204" pitchFamily="18" charset="0"/>
                          </a:rPr>
                          <m:t>24 </m:t>
                        </m:r>
                        <m:r>
                          <a:rPr lang="en-US" sz="2000" i="1">
                            <a:latin typeface="Cambria Math" panose="02040503050406030204" pitchFamily="18" charset="0"/>
                          </a:rPr>
                          <m:t>𝐶𝑟𝑎𝑠h𝑒𝑠</m:t>
                        </m:r>
                        <m:r>
                          <a:rPr lang="en-US" sz="2000" i="1">
                            <a:latin typeface="Cambria Math" panose="02040503050406030204" pitchFamily="18" charset="0"/>
                          </a:rPr>
                          <m:t> ∗ 1,000,000</m:t>
                        </m:r>
                      </m:num>
                      <m:den>
                        <m:r>
                          <a:rPr lang="en-US" sz="2000" b="0" i="1" smtClean="0">
                            <a:latin typeface="Cambria Math" panose="02040503050406030204" pitchFamily="18" charset="0"/>
                          </a:rPr>
                          <m:t>37,000 </m:t>
                        </m:r>
                        <m:r>
                          <a:rPr lang="en-US" sz="2000" b="0" i="1" smtClean="0">
                            <a:latin typeface="Cambria Math" panose="02040503050406030204" pitchFamily="18" charset="0"/>
                          </a:rPr>
                          <m:t>𝑣𝑒h𝑖𝑐𝑙𝑒𝑠</m:t>
                        </m:r>
                        <m:r>
                          <a:rPr lang="en-US" sz="2000" i="1">
                            <a:latin typeface="Cambria Math" panose="02040503050406030204" pitchFamily="18" charset="0"/>
                          </a:rPr>
                          <m:t> ∗ 365 ∗ </m:t>
                        </m:r>
                        <m:r>
                          <a:rPr lang="en-US" sz="2000" b="0" i="1" smtClean="0">
                            <a:latin typeface="Cambria Math" panose="02040503050406030204" pitchFamily="18" charset="0"/>
                          </a:rPr>
                          <m:t> 5 </m:t>
                        </m:r>
                        <m:r>
                          <a:rPr lang="en-US" sz="2000" i="1">
                            <a:latin typeface="Cambria Math" panose="02040503050406030204" pitchFamily="18" charset="0"/>
                          </a:rPr>
                          <m:t>𝑌𝑒𝑎𝑟𝑠</m:t>
                        </m:r>
                        <m:r>
                          <a:rPr lang="en-US" sz="2000" b="0" i="1" smtClean="0">
                            <a:latin typeface="Cambria Math" panose="02040503050406030204" pitchFamily="18" charset="0"/>
                          </a:rPr>
                          <m:t> ∗ 0.15 </m:t>
                        </m:r>
                        <m:r>
                          <a:rPr lang="en-US" sz="2000" b="0" i="1" smtClean="0">
                            <a:latin typeface="Cambria Math" panose="02040503050406030204" pitchFamily="18" charset="0"/>
                          </a:rPr>
                          <m:t>𝑀𝑖𝑙𝑒𝑠</m:t>
                        </m:r>
                      </m:den>
                    </m:f>
                    <m:r>
                      <a:rPr lang="en-US" sz="2000" b="0" i="1" smtClean="0">
                        <a:latin typeface="Cambria Math" panose="02040503050406030204" pitchFamily="18" charset="0"/>
                      </a:rPr>
                      <m:t>=</m:t>
                    </m:r>
                  </m:oMath>
                </a14:m>
                <a:r>
                  <a:rPr lang="en-US" sz="2000" dirty="0"/>
                  <a:t> </a:t>
                </a:r>
              </a:p>
              <a:p>
                <a:pPr indent="0">
                  <a:buNone/>
                </a:pPr>
                <a:r>
                  <a:rPr lang="en-US" sz="2000" dirty="0"/>
                  <a:t>2.35 Crashes/Million Vehicle Miles Traveled</a:t>
                </a: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42925" y="1263819"/>
                <a:ext cx="5127164" cy="4650658"/>
              </a:xfrm>
              <a:prstGeom prst="rect">
                <a:avLst/>
              </a:prstGeom>
              <a:blipFill rotWithShape="0">
                <a:blip r:embed="rId3"/>
                <a:stretch>
                  <a:fillRect l="-1070" t="-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807032" y="3340591"/>
                <a:ext cx="893193" cy="485774"/>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24</m:t>
                        </m:r>
                      </m:num>
                      <m:den>
                        <m:r>
                          <a:rPr lang="en-US" i="1">
                            <a:latin typeface="Cambria Math" panose="02040503050406030204" pitchFamily="18" charset="0"/>
                          </a:rPr>
                          <m:t>5</m:t>
                        </m:r>
                      </m:den>
                    </m:f>
                  </m:oMath>
                </a14:m>
                <a:r>
                  <a:rPr lang="en-US" dirty="0"/>
                  <a:t> = 4.8</a:t>
                </a:r>
              </a:p>
            </p:txBody>
          </p:sp>
        </mc:Choice>
        <mc:Fallback xmlns="">
          <p:sp>
            <p:nvSpPr>
              <p:cNvPr id="14" name="Rectangle 13"/>
              <p:cNvSpPr>
                <a:spLocks noRot="1" noChangeAspect="1" noMove="1" noResize="1" noEditPoints="1" noAdjustHandles="1" noChangeArrowheads="1" noChangeShapeType="1" noTextEdit="1"/>
              </p:cNvSpPr>
              <p:nvPr/>
            </p:nvSpPr>
            <p:spPr>
              <a:xfrm>
                <a:off x="6807032" y="3340591"/>
                <a:ext cx="893193" cy="485774"/>
              </a:xfrm>
              <a:prstGeom prst="rect">
                <a:avLst/>
              </a:prstGeom>
              <a:blipFill rotWithShape="0">
                <a:blip r:embed="rId4"/>
                <a:stretch>
                  <a:fillRect r="-547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292187" y="3370213"/>
                <a:ext cx="1923925" cy="403828"/>
              </a:xfrm>
              <a:prstGeom prst="rect">
                <a:avLst/>
              </a:prstGeom>
            </p:spPr>
            <p:txBody>
              <a:bodyPr wrap="none">
                <a:spAutoFit/>
              </a:bodyPr>
              <a:lstStyle/>
              <a:p>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24</m:t>
                        </m:r>
                        <m:r>
                          <a:rPr lang="en-US" sz="1400" i="1">
                            <a:latin typeface="Cambria Math" panose="02040503050406030204" pitchFamily="18" charset="0"/>
                          </a:rPr>
                          <m:t> ∗ 1000000</m:t>
                        </m:r>
                      </m:num>
                      <m:den>
                        <m:r>
                          <a:rPr lang="en-US" sz="1400" b="0" i="1" smtClean="0">
                            <a:latin typeface="Cambria Math" panose="02040503050406030204" pitchFamily="18" charset="0"/>
                          </a:rPr>
                          <m:t>370</m:t>
                        </m:r>
                        <m:r>
                          <a:rPr lang="en-US" sz="1400" i="1">
                            <a:latin typeface="Cambria Math" panose="02040503050406030204" pitchFamily="18" charset="0"/>
                          </a:rPr>
                          <m:t>00 ∗ 365 ∗</m:t>
                        </m:r>
                        <m:r>
                          <a:rPr lang="en-US" sz="1400" b="0" i="1" smtClean="0">
                            <a:latin typeface="Cambria Math" panose="02040503050406030204" pitchFamily="18" charset="0"/>
                          </a:rPr>
                          <m:t> </m:t>
                        </m:r>
                        <m:r>
                          <a:rPr lang="en-US" sz="1400" i="1">
                            <a:latin typeface="Cambria Math" panose="02040503050406030204" pitchFamily="18" charset="0"/>
                          </a:rPr>
                          <m:t>5</m:t>
                        </m:r>
                        <m:r>
                          <a:rPr lang="en-US" sz="1400" b="0" i="1" smtClean="0">
                            <a:latin typeface="Cambria Math" panose="02040503050406030204" pitchFamily="18" charset="0"/>
                          </a:rPr>
                          <m:t> ∗0.15</m:t>
                        </m:r>
                      </m:den>
                    </m:f>
                  </m:oMath>
                </a14:m>
                <a:r>
                  <a:rPr lang="en-US" sz="1400" dirty="0"/>
                  <a:t> = 2.35</a:t>
                </a:r>
              </a:p>
            </p:txBody>
          </p:sp>
        </mc:Choice>
        <mc:Fallback xmlns="">
          <p:sp>
            <p:nvSpPr>
              <p:cNvPr id="15" name="Rectangle 14"/>
              <p:cNvSpPr>
                <a:spLocks noRot="1" noChangeAspect="1" noMove="1" noResize="1" noEditPoints="1" noAdjustHandles="1" noChangeArrowheads="1" noChangeShapeType="1" noTextEdit="1"/>
              </p:cNvSpPr>
              <p:nvPr/>
            </p:nvSpPr>
            <p:spPr>
              <a:xfrm>
                <a:off x="6292187" y="3370213"/>
                <a:ext cx="1923925" cy="403828"/>
              </a:xfrm>
              <a:prstGeom prst="rect">
                <a:avLst/>
              </a:prstGeom>
              <a:blipFill rotWithShape="0">
                <a:blip r:embed="rId5"/>
                <a:stretch>
                  <a:fillRect r="-633" b="-3030"/>
                </a:stretch>
              </a:blipFill>
            </p:spPr>
            <p:txBody>
              <a:bodyPr/>
              <a:lstStyle/>
              <a:p>
                <a:r>
                  <a:rPr lang="en-US">
                    <a:noFill/>
                  </a:rPr>
                  <a:t> </a:t>
                </a:r>
              </a:p>
            </p:txBody>
          </p:sp>
        </mc:Fallback>
      </mc:AlternateContent>
      <p:sp>
        <p:nvSpPr>
          <p:cNvPr id="17" name="Text Placeholder 8"/>
          <p:cNvSpPr txBox="1">
            <a:spLocks/>
          </p:cNvSpPr>
          <p:nvPr/>
        </p:nvSpPr>
        <p:spPr>
          <a:xfrm rot="16200000">
            <a:off x="-2898932" y="2898933"/>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grpSp>
        <p:nvGrpSpPr>
          <p:cNvPr id="32" name="Group 31"/>
          <p:cNvGrpSpPr/>
          <p:nvPr/>
        </p:nvGrpSpPr>
        <p:grpSpPr>
          <a:xfrm>
            <a:off x="241819" y="6241094"/>
            <a:ext cx="6484562" cy="497076"/>
            <a:chOff x="-50065" y="3996683"/>
            <a:chExt cx="9004724" cy="690260"/>
          </a:xfrm>
        </p:grpSpPr>
        <p:sp>
          <p:nvSpPr>
            <p:cNvPr id="33" name="TextBox 32"/>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34" name="Group 33"/>
            <p:cNvGrpSpPr/>
            <p:nvPr/>
          </p:nvGrpSpPr>
          <p:grpSpPr>
            <a:xfrm>
              <a:off x="796067" y="3997341"/>
              <a:ext cx="8158592" cy="689602"/>
              <a:chOff x="796067" y="3997341"/>
              <a:chExt cx="8158592" cy="689602"/>
            </a:xfrm>
          </p:grpSpPr>
          <p:sp>
            <p:nvSpPr>
              <p:cNvPr id="35" name="Chevron 34"/>
              <p:cNvSpPr/>
              <p:nvPr/>
            </p:nvSpPr>
            <p:spPr bwMode="auto">
              <a:xfrm>
                <a:off x="796067"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6" name="Chevron 35"/>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7" name="Chevron 36"/>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8" name="Chevron 37"/>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9" name="Chevron 38"/>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40" name="Chevron 39"/>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41" name="Group 40"/>
              <p:cNvGrpSpPr/>
              <p:nvPr/>
            </p:nvGrpSpPr>
            <p:grpSpPr>
              <a:xfrm>
                <a:off x="3929270" y="3997341"/>
                <a:ext cx="3843536" cy="689602"/>
                <a:chOff x="1947766" y="2108933"/>
                <a:chExt cx="3843536" cy="689602"/>
              </a:xfrm>
            </p:grpSpPr>
            <p:sp>
              <p:nvSpPr>
                <p:cNvPr id="43" name="Chevron 42"/>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44" name="Right Arrow 43"/>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45" name="Right Arrow 44"/>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42" name="Chevron 41"/>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54</a:t>
            </a:fld>
            <a:endParaRPr lang="en-US" dirty="0">
              <a:solidFill>
                <a:srgbClr val="1C2A5A">
                  <a:tint val="75000"/>
                </a:srgbClr>
              </a:solidFill>
            </a:endParaRPr>
          </a:p>
        </p:txBody>
      </p:sp>
      <p:pic>
        <p:nvPicPr>
          <p:cNvPr id="25" name="Picture 24"/>
          <p:cNvPicPr>
            <a:picLocks noChangeAspect="1"/>
          </p:cNvPicPr>
          <p:nvPr/>
        </p:nvPicPr>
        <p:blipFill>
          <a:blip r:embed="rId6"/>
          <a:stretch>
            <a:fillRect/>
          </a:stretch>
        </p:blipFill>
        <p:spPr>
          <a:xfrm>
            <a:off x="5046452" y="1223035"/>
            <a:ext cx="3995917" cy="1727737"/>
          </a:xfrm>
          <a:prstGeom prst="rect">
            <a:avLst/>
          </a:prstGeom>
        </p:spPr>
      </p:pic>
      <p:sp>
        <p:nvSpPr>
          <p:cNvPr id="26" name="Oval 25"/>
          <p:cNvSpPr/>
          <p:nvPr/>
        </p:nvSpPr>
        <p:spPr>
          <a:xfrm>
            <a:off x="7516015" y="2048817"/>
            <a:ext cx="228600" cy="2286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42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2" end="2"/>
                                            </p:txEl>
                                          </p:spTgt>
                                        </p:tgtEl>
                                        <p:attrNameLst>
                                          <p:attrName>style.visibility</p:attrName>
                                        </p:attrNameLst>
                                      </p:cBhvr>
                                      <p:to>
                                        <p:strVal val="visible"/>
                                      </p:to>
                                    </p:set>
                                    <p:animEffect transition="in" filter="fade">
                                      <p:cBhvr>
                                        <p:cTn id="10" dur="500"/>
                                        <p:tgtEl>
                                          <p:spTgt spid="16">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fade">
                                      <p:cBhvr>
                                        <p:cTn id="18" dur="500"/>
                                        <p:tgtEl>
                                          <p:spTgt spid="1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animEffect transition="in" filter="fade">
                                      <p:cBhvr>
                                        <p:cTn id="21" dur="500"/>
                                        <p:tgtEl>
                                          <p:spTgt spid="1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xEl>
                                              <p:pRg st="6" end="6"/>
                                            </p:txEl>
                                          </p:spTgt>
                                        </p:tgtEl>
                                        <p:attrNameLst>
                                          <p:attrName>style.visibility</p:attrName>
                                        </p:attrNameLst>
                                      </p:cBhvr>
                                      <p:to>
                                        <p:strVal val="visible"/>
                                      </p:to>
                                    </p:set>
                                    <p:animEffect transition="in" filter="fade">
                                      <p:cBhvr>
                                        <p:cTn id="24" dur="500"/>
                                        <p:tgtEl>
                                          <p:spTgt spid="16">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6">
                                            <p:txEl>
                                              <p:pRg st="8" end="8"/>
                                            </p:txEl>
                                          </p:spTgt>
                                        </p:tgtEl>
                                        <p:attrNameLst>
                                          <p:attrName>style.visibility</p:attrName>
                                        </p:attrNameLst>
                                      </p:cBhvr>
                                      <p:to>
                                        <p:strVal val="visible"/>
                                      </p:to>
                                    </p:set>
                                    <p:animEffect transition="in" filter="fade">
                                      <p:cBhvr>
                                        <p:cTn id="34" dur="500"/>
                                        <p:tgtEl>
                                          <p:spTgt spid="16">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fade">
                                      <p:cBhvr>
                                        <p:cTn id="37" dur="500"/>
                                        <p:tgtEl>
                                          <p:spTgt spid="16">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10" end="10"/>
                                            </p:txEl>
                                          </p:spTgt>
                                        </p:tgtEl>
                                        <p:attrNameLst>
                                          <p:attrName>style.visibility</p:attrName>
                                        </p:attrNameLst>
                                      </p:cBhvr>
                                      <p:to>
                                        <p:strVal val="visible"/>
                                      </p:to>
                                    </p:set>
                                    <p:animEffect transition="in" filter="fade">
                                      <p:cBhvr>
                                        <p:cTn id="40" dur="500"/>
                                        <p:tgtEl>
                                          <p:spTgt spid="16">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646198" y="1904591"/>
            <a:ext cx="3217764" cy="15847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p:graphicFrame>
        <p:nvGraphicFramePr>
          <p:cNvPr id="14" name="Content Placeholder 6"/>
          <p:cNvGraphicFramePr>
            <a:graphicFrameLocks/>
          </p:cNvGraphicFramePr>
          <p:nvPr>
            <p:extLst>
              <p:ext uri="{D42A27DB-BD31-4B8C-83A1-F6EECF244321}">
                <p14:modId xmlns:p14="http://schemas.microsoft.com/office/powerpoint/2010/main" val="3896895872"/>
              </p:ext>
            </p:extLst>
          </p:nvPr>
        </p:nvGraphicFramePr>
        <p:xfrm>
          <a:off x="653099" y="1889518"/>
          <a:ext cx="8216902" cy="3152775"/>
        </p:xfrm>
        <a:graphic>
          <a:graphicData uri="http://schemas.openxmlformats.org/drawingml/2006/table">
            <a:tbl>
              <a:tblPr/>
              <a:tblGrid>
                <a:gridCol w="609365">
                  <a:extLst>
                    <a:ext uri="{9D8B030D-6E8A-4147-A177-3AD203B41FA5}">
                      <a16:colId xmlns:a16="http://schemas.microsoft.com/office/drawing/2014/main" val="20000"/>
                    </a:ext>
                  </a:extLst>
                </a:gridCol>
                <a:gridCol w="1133037">
                  <a:extLst>
                    <a:ext uri="{9D8B030D-6E8A-4147-A177-3AD203B41FA5}">
                      <a16:colId xmlns:a16="http://schemas.microsoft.com/office/drawing/2014/main" val="20001"/>
                    </a:ext>
                  </a:extLst>
                </a:gridCol>
                <a:gridCol w="647450">
                  <a:extLst>
                    <a:ext uri="{9D8B030D-6E8A-4147-A177-3AD203B41FA5}">
                      <a16:colId xmlns:a16="http://schemas.microsoft.com/office/drawing/2014/main" val="20002"/>
                    </a:ext>
                  </a:extLst>
                </a:gridCol>
                <a:gridCol w="647450">
                  <a:extLst>
                    <a:ext uri="{9D8B030D-6E8A-4147-A177-3AD203B41FA5}">
                      <a16:colId xmlns:a16="http://schemas.microsoft.com/office/drawing/2014/main" val="20003"/>
                    </a:ext>
                  </a:extLst>
                </a:gridCol>
                <a:gridCol w="647450">
                  <a:extLst>
                    <a:ext uri="{9D8B030D-6E8A-4147-A177-3AD203B41FA5}">
                      <a16:colId xmlns:a16="http://schemas.microsoft.com/office/drawing/2014/main" val="20004"/>
                    </a:ext>
                  </a:extLst>
                </a:gridCol>
                <a:gridCol w="647450">
                  <a:extLst>
                    <a:ext uri="{9D8B030D-6E8A-4147-A177-3AD203B41FA5}">
                      <a16:colId xmlns:a16="http://schemas.microsoft.com/office/drawing/2014/main" val="20005"/>
                    </a:ext>
                  </a:extLst>
                </a:gridCol>
                <a:gridCol w="647450">
                  <a:extLst>
                    <a:ext uri="{9D8B030D-6E8A-4147-A177-3AD203B41FA5}">
                      <a16:colId xmlns:a16="http://schemas.microsoft.com/office/drawing/2014/main" val="20006"/>
                    </a:ext>
                  </a:extLst>
                </a:gridCol>
                <a:gridCol w="647450">
                  <a:extLst>
                    <a:ext uri="{9D8B030D-6E8A-4147-A177-3AD203B41FA5}">
                      <a16:colId xmlns:a16="http://schemas.microsoft.com/office/drawing/2014/main" val="20007"/>
                    </a:ext>
                  </a:extLst>
                </a:gridCol>
                <a:gridCol w="647450">
                  <a:extLst>
                    <a:ext uri="{9D8B030D-6E8A-4147-A177-3AD203B41FA5}">
                      <a16:colId xmlns:a16="http://schemas.microsoft.com/office/drawing/2014/main" val="20008"/>
                    </a:ext>
                  </a:extLst>
                </a:gridCol>
                <a:gridCol w="647450">
                  <a:extLst>
                    <a:ext uri="{9D8B030D-6E8A-4147-A177-3AD203B41FA5}">
                      <a16:colId xmlns:a16="http://schemas.microsoft.com/office/drawing/2014/main" val="20009"/>
                    </a:ext>
                  </a:extLst>
                </a:gridCol>
                <a:gridCol w="647450">
                  <a:extLst>
                    <a:ext uri="{9D8B030D-6E8A-4147-A177-3AD203B41FA5}">
                      <a16:colId xmlns:a16="http://schemas.microsoft.com/office/drawing/2014/main" val="20010"/>
                    </a:ext>
                  </a:extLst>
                </a:gridCol>
                <a:gridCol w="647450">
                  <a:extLst>
                    <a:ext uri="{9D8B030D-6E8A-4147-A177-3AD203B41FA5}">
                      <a16:colId xmlns:a16="http://schemas.microsoft.com/office/drawing/2014/main" val="20011"/>
                    </a:ext>
                  </a:extLst>
                </a:gridCol>
              </a:tblGrid>
              <a:tr h="1628775">
                <a:tc gridSpan="2">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Veterans Memorial Parkway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Veterans Memorial Parkway to Park&amp;Ride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Park&amp;Ride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WB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WB Ramps to I-4 EB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EB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I-4 EB Ramps to Finland Drive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Finland Drive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Finland Drive to Normany Blvd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Normandy Blvd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0500">
                <a:tc rowSpan="4">
                  <a:txBody>
                    <a:bodyPr/>
                    <a:lstStyle/>
                    <a:p>
                      <a:pPr algn="ctr" fontAlgn="ctr"/>
                      <a:r>
                        <a:rPr lang="en-US" sz="1100" b="1" i="0" u="none" strike="noStrike" dirty="0">
                          <a:solidFill>
                            <a:srgbClr val="000000"/>
                          </a:solidFill>
                          <a:effectLst/>
                          <a:latin typeface="Calibri" panose="020F0502020204030204" pitchFamily="34" charset="0"/>
                        </a:rPr>
                        <a:t>5-Year </a:t>
                      </a:r>
                    </a:p>
                    <a:p>
                      <a:pPr algn="ctr" fontAlgn="ctr"/>
                      <a:r>
                        <a:rPr lang="en-US" sz="1100" b="1" i="0" u="none" strike="noStrike" dirty="0">
                          <a:solidFill>
                            <a:srgbClr val="000000"/>
                          </a:solidFill>
                          <a:effectLst/>
                          <a:latin typeface="Calibri" panose="020F0502020204030204" pitchFamily="34" charset="0"/>
                        </a:rPr>
                        <a:t>Crash History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Fatality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Injury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Daily Entering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50,800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41,400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46,300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96,800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37,000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39,500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37,000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49,300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Segment Length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1,800'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Crash Frequency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b"/>
                      <a:r>
                        <a:rPr lang="en-US" sz="1100" b="1"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283"/>
                    </a:solidFill>
                  </a:tcPr>
                </a:tc>
                <a:tc>
                  <a:txBody>
                    <a:bodyPr/>
                    <a:lstStyle/>
                    <a:p>
                      <a:pPr algn="ctr" fontAlgn="b"/>
                      <a:r>
                        <a:rPr lang="en-US" sz="1100" b="1"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b"/>
                      <a:r>
                        <a:rPr lang="en-US" sz="1100" b="1" i="0" u="none" strike="noStrike" dirty="0">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100" b="1" i="0" u="none" strike="noStrike" dirty="0">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2"/>
                    </a:solidFill>
                  </a:tcPr>
                </a:tc>
                <a:tc>
                  <a:txBody>
                    <a:bodyPr/>
                    <a:lstStyle/>
                    <a:p>
                      <a:pPr algn="ctr" fontAlgn="b"/>
                      <a:r>
                        <a:rPr lang="en-US" sz="1100" b="1"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2"/>
                    </a:solidFill>
                  </a:tcPr>
                </a:tc>
                <a:tc>
                  <a:txBody>
                    <a:bodyPr/>
                    <a:lstStyle/>
                    <a:p>
                      <a:pPr algn="ctr" fontAlgn="b"/>
                      <a:r>
                        <a:rPr lang="en-US" sz="1100" b="1" i="0" u="none" strike="noStrike" dirty="0">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A"/>
                    </a:solidFill>
                  </a:tcPr>
                </a:tc>
                <a:tc>
                  <a:txBody>
                    <a:bodyPr/>
                    <a:lstStyle/>
                    <a:p>
                      <a:pPr algn="ctr" fontAlgn="b"/>
                      <a:r>
                        <a:rPr lang="en-US" sz="11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E7E"/>
                    </a:solidFill>
                  </a:tcPr>
                </a:tc>
                <a:tc>
                  <a:txBody>
                    <a:bodyPr/>
                    <a:lstStyle/>
                    <a:p>
                      <a:pPr algn="ctr" fontAlgn="b"/>
                      <a:r>
                        <a:rPr lang="en-US" sz="1100" b="1" i="0" u="none" strike="noStrike" dirty="0">
                          <a:solidFill>
                            <a:srgbClr val="000000"/>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E79"/>
                    </a:solidFill>
                  </a:tcPr>
                </a:tc>
                <a:extLst>
                  <a:ext uri="{0D108BD9-81ED-4DB2-BD59-A6C34878D82A}">
                    <a16:rowId xmlns:a16="http://schemas.microsoft.com/office/drawing/2014/main" val="10007"/>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Crash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b"/>
                      <a:r>
                        <a:rPr lang="en-US" sz="1100" b="1" i="0" u="none" strike="noStrike" dirty="0">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100" b="1" i="0" u="none" strike="noStrike"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4BE7B"/>
                    </a:solidFill>
                  </a:tcPr>
                </a:tc>
                <a:tc>
                  <a:txBody>
                    <a:bodyPr/>
                    <a:lstStyle/>
                    <a:p>
                      <a:pPr algn="ctr" fontAlgn="b"/>
                      <a:r>
                        <a:rPr lang="en-US" sz="1100" b="1" i="0" u="none" strike="noStrike" dirty="0">
                          <a:solidFill>
                            <a:srgbClr val="000000"/>
                          </a:solidFill>
                          <a:effectLst/>
                          <a:latin typeface="Calibri" panose="020F0502020204030204" pitchFamily="34" charset="0"/>
                        </a:rPr>
                        <a:t>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A"/>
                    </a:solidFill>
                  </a:tcPr>
                </a:tc>
                <a:tc>
                  <a:txBody>
                    <a:bodyPr/>
                    <a:lstStyle/>
                    <a:p>
                      <a:pPr algn="ctr" fontAlgn="b"/>
                      <a:r>
                        <a:rPr lang="en-US" sz="1100" b="1" i="0" u="none" strike="noStrike" dirty="0">
                          <a:solidFill>
                            <a:srgbClr val="000000"/>
                          </a:solidFill>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C7E"/>
                    </a:solidFill>
                  </a:tcPr>
                </a:tc>
                <a:extLst>
                  <a:ext uri="{0D108BD9-81ED-4DB2-BD59-A6C34878D82A}">
                    <a16:rowId xmlns:a16="http://schemas.microsoft.com/office/drawing/2014/main" val="10008"/>
                  </a:ext>
                </a:extLst>
              </a:tr>
            </a:tbl>
          </a:graphicData>
        </a:graphic>
      </p:graphicFrame>
      <p:grpSp>
        <p:nvGrpSpPr>
          <p:cNvPr id="10" name="Group 9"/>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6" name="Group 15"/>
            <p:cNvGrpSpPr/>
            <p:nvPr/>
          </p:nvGrpSpPr>
          <p:grpSpPr>
            <a:xfrm>
              <a:off x="796067" y="3997341"/>
              <a:ext cx="8158592" cy="689602"/>
              <a:chOff x="796067" y="3997341"/>
              <a:chExt cx="8158592" cy="689602"/>
            </a:xfrm>
          </p:grpSpPr>
          <p:sp>
            <p:nvSpPr>
              <p:cNvPr id="17" name="Chevron 16"/>
              <p:cNvSpPr/>
              <p:nvPr/>
            </p:nvSpPr>
            <p:spPr bwMode="auto">
              <a:xfrm>
                <a:off x="796067"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8" name="Chevron 17"/>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9" name="Chevron 18"/>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0" name="Chevron 19"/>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1" name="Chevron 20"/>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2" name="Chevron 21"/>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3" name="Group 22"/>
              <p:cNvGrpSpPr/>
              <p:nvPr/>
            </p:nvGrpSpPr>
            <p:grpSpPr>
              <a:xfrm>
                <a:off x="3929270" y="3997341"/>
                <a:ext cx="3843536" cy="689602"/>
                <a:chOff x="1947766" y="2108933"/>
                <a:chExt cx="3843536" cy="689602"/>
              </a:xfrm>
            </p:grpSpPr>
            <p:sp>
              <p:nvSpPr>
                <p:cNvPr id="25" name="Chevron 24"/>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6" name="Right Arrow 25"/>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Right Arrow 26"/>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4" name="Chevron 23"/>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8" name="Text Placeholder 8">
            <a:extLst>
              <a:ext uri="{FF2B5EF4-FFF2-40B4-BE49-F238E27FC236}">
                <a16:creationId xmlns:a16="http://schemas.microsoft.com/office/drawing/2014/main" id="{9E0EAB66-7687-4B12-9E41-E0F1D2802C22}"/>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55</a:t>
            </a:fld>
            <a:endParaRPr lang="en-US" dirty="0">
              <a:solidFill>
                <a:srgbClr val="1C2A5A">
                  <a:tint val="75000"/>
                </a:srgbClr>
              </a:solidFill>
            </a:endParaRPr>
          </a:p>
        </p:txBody>
      </p:sp>
      <p:sp>
        <p:nvSpPr>
          <p:cNvPr id="29" name="Rectangle 28"/>
          <p:cNvSpPr/>
          <p:nvPr/>
        </p:nvSpPr>
        <p:spPr>
          <a:xfrm>
            <a:off x="647060" y="5594438"/>
            <a:ext cx="8216902" cy="400110"/>
          </a:xfrm>
          <a:prstGeom prst="rect">
            <a:avLst/>
          </a:prstGeom>
        </p:spPr>
        <p:txBody>
          <a:bodyPr wrap="square">
            <a:spAutoFit/>
          </a:bodyPr>
          <a:lstStyle/>
          <a:p>
            <a:pPr marL="342900" lvl="0" indent="-342900">
              <a:buClr>
                <a:srgbClr val="FF0000"/>
              </a:buClr>
              <a:buFont typeface="Arial" panose="020B0604020202020204" pitchFamily="34" charset="0"/>
              <a:buChar char="•"/>
            </a:pPr>
            <a:r>
              <a:rPr lang="en-US" sz="2000" dirty="0">
                <a:solidFill>
                  <a:srgbClr val="1C2A5A"/>
                </a:solidFill>
              </a:rPr>
              <a:t>Focus on project improvements only for safety analysis</a:t>
            </a:r>
            <a:endParaRPr lang="en-US" sz="1600" dirty="0">
              <a:solidFill>
                <a:srgbClr val="243B76"/>
              </a:solidFill>
            </a:endParaRPr>
          </a:p>
        </p:txBody>
      </p:sp>
    </p:spTree>
    <p:extLst>
      <p:ext uri="{BB962C8B-B14F-4D97-AF65-F5344CB8AC3E}">
        <p14:creationId xmlns:p14="http://schemas.microsoft.com/office/powerpoint/2010/main" val="324203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3929270" y="3997341"/>
                <a:ext cx="3843536" cy="689602"/>
                <a:chOff x="1947766" y="2108933"/>
                <a:chExt cx="3843536" cy="689602"/>
              </a:xfrm>
            </p:grpSpPr>
            <p:sp>
              <p:nvSpPr>
                <p:cNvPr id="30" name="Chevron 29"/>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1" name="Right Arrow 30"/>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2" name="Right Arrow 31"/>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grpSp>
        <p:nvGrpSpPr>
          <p:cNvPr id="33" name="Group 32"/>
          <p:cNvGrpSpPr/>
          <p:nvPr/>
        </p:nvGrpSpPr>
        <p:grpSpPr>
          <a:xfrm>
            <a:off x="253661" y="3088483"/>
            <a:ext cx="8700998" cy="689602"/>
            <a:chOff x="253661" y="3232782"/>
            <a:chExt cx="8700998" cy="689602"/>
          </a:xfrm>
        </p:grpSpPr>
        <p:sp>
          <p:nvSpPr>
            <p:cNvPr id="34" name="TextBox 33"/>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IOAR</a:t>
              </a:r>
            </a:p>
          </p:txBody>
        </p:sp>
        <p:grpSp>
          <p:nvGrpSpPr>
            <p:cNvPr id="35" name="Group 34"/>
            <p:cNvGrpSpPr/>
            <p:nvPr/>
          </p:nvGrpSpPr>
          <p:grpSpPr>
            <a:xfrm>
              <a:off x="796067" y="3232782"/>
              <a:ext cx="8158592" cy="689602"/>
              <a:chOff x="796067" y="3232782"/>
              <a:chExt cx="8158592" cy="689602"/>
            </a:xfrm>
          </p:grpSpPr>
          <p:sp>
            <p:nvSpPr>
              <p:cNvPr id="52" name="Chevron 51"/>
              <p:cNvSpPr/>
              <p:nvPr/>
            </p:nvSpPr>
            <p:spPr bwMode="auto">
              <a:xfrm>
                <a:off x="79606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3" name="Chevron 52"/>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4" name="Chevron 53"/>
              <p:cNvSpPr/>
              <p:nvPr/>
            </p:nvSpPr>
            <p:spPr bwMode="auto">
              <a:xfrm>
                <a:off x="278255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5" name="Chevron 54"/>
              <p:cNvSpPr/>
              <p:nvPr/>
            </p:nvSpPr>
            <p:spPr bwMode="auto">
              <a:xfrm>
                <a:off x="576229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6" name="Chevron 55"/>
              <p:cNvSpPr/>
              <p:nvPr/>
            </p:nvSpPr>
            <p:spPr bwMode="auto">
              <a:xfrm>
                <a:off x="7748782" y="3232782"/>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36" name="Group 35"/>
            <p:cNvGrpSpPr/>
            <p:nvPr/>
          </p:nvGrpSpPr>
          <p:grpSpPr>
            <a:xfrm>
              <a:off x="3775802" y="3232782"/>
              <a:ext cx="2010514" cy="689602"/>
              <a:chOff x="3775802" y="3232782"/>
              <a:chExt cx="2010514" cy="689602"/>
            </a:xfrm>
          </p:grpSpPr>
          <p:sp>
            <p:nvSpPr>
              <p:cNvPr id="40" name="Chevron 39"/>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0" name="Chevron 49"/>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1" name="Right Arrow 50"/>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nvGrpSpPr>
            <p:cNvPr id="37" name="Group 36"/>
            <p:cNvGrpSpPr/>
            <p:nvPr/>
          </p:nvGrpSpPr>
          <p:grpSpPr>
            <a:xfrm>
              <a:off x="6755537" y="3232782"/>
              <a:ext cx="1017269" cy="689602"/>
              <a:chOff x="6755537" y="3232782"/>
              <a:chExt cx="1017269" cy="689602"/>
            </a:xfrm>
          </p:grpSpPr>
          <p:sp>
            <p:nvSpPr>
              <p:cNvPr id="38" name="Chevron 37"/>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39" name="Right Arrow 38"/>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57" name="Down Arrow 56"/>
          <p:cNvSpPr/>
          <p:nvPr/>
        </p:nvSpPr>
        <p:spPr>
          <a:xfrm>
            <a:off x="1787343"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1" name="Text Placeholder 8">
            <a:extLst>
              <a:ext uri="{FF2B5EF4-FFF2-40B4-BE49-F238E27FC236}">
                <a16:creationId xmlns:a16="http://schemas.microsoft.com/office/drawing/2014/main" id="{20813344-C4C1-4760-A831-7A98C412F07C}"/>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56</a:t>
            </a:fld>
            <a:endParaRPr lang="en-US" dirty="0">
              <a:solidFill>
                <a:srgbClr val="1C2A5A">
                  <a:tint val="75000"/>
                </a:srgbClr>
              </a:solidFill>
            </a:endParaRPr>
          </a:p>
        </p:txBody>
      </p:sp>
    </p:spTree>
    <p:extLst>
      <p:ext uri="{BB962C8B-B14F-4D97-AF65-F5344CB8AC3E}">
        <p14:creationId xmlns:p14="http://schemas.microsoft.com/office/powerpoint/2010/main" val="38354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pic>
        <p:nvPicPr>
          <p:cNvPr id="14" name="Picture 13"/>
          <p:cNvPicPr>
            <a:picLocks noChangeAspect="1"/>
          </p:cNvPicPr>
          <p:nvPr/>
        </p:nvPicPr>
        <p:blipFill>
          <a:blip r:embed="rId2"/>
          <a:stretch>
            <a:fillRect/>
          </a:stretch>
        </p:blipFill>
        <p:spPr>
          <a:xfrm>
            <a:off x="413243" y="1247257"/>
            <a:ext cx="4389120" cy="3124459"/>
          </a:xfrm>
          <a:prstGeom prst="rect">
            <a:avLst/>
          </a:prstGeom>
        </p:spPr>
      </p:pic>
      <p:pic>
        <p:nvPicPr>
          <p:cNvPr id="17" name="Picture 16"/>
          <p:cNvPicPr>
            <a:picLocks noChangeAspect="1"/>
          </p:cNvPicPr>
          <p:nvPr/>
        </p:nvPicPr>
        <p:blipFill>
          <a:blip r:embed="rId3"/>
          <a:stretch>
            <a:fillRect/>
          </a:stretch>
        </p:blipFill>
        <p:spPr>
          <a:xfrm>
            <a:off x="4764004" y="2980274"/>
            <a:ext cx="4389120" cy="3081949"/>
          </a:xfrm>
          <a:prstGeom prst="rect">
            <a:avLst/>
          </a:prstGeom>
        </p:spPr>
      </p:pic>
      <p:grpSp>
        <p:nvGrpSpPr>
          <p:cNvPr id="10" name="Group 9"/>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3929270" y="3997341"/>
                <a:ext cx="3843536" cy="689602"/>
                <a:chOff x="1947766" y="2108933"/>
                <a:chExt cx="3843536" cy="689602"/>
              </a:xfrm>
            </p:grpSpPr>
            <p:sp>
              <p:nvSpPr>
                <p:cNvPr id="27" name="Chevron 2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8" name="Right Arrow 27"/>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0" name="Text Placeholder 8">
            <a:extLst>
              <a:ext uri="{FF2B5EF4-FFF2-40B4-BE49-F238E27FC236}">
                <a16:creationId xmlns:a16="http://schemas.microsoft.com/office/drawing/2014/main" id="{479D34C4-F518-4B63-A90A-A352E75EDC68}"/>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57</a:t>
            </a:fld>
            <a:endParaRPr lang="en-US" dirty="0">
              <a:solidFill>
                <a:srgbClr val="1C2A5A">
                  <a:tint val="75000"/>
                </a:srgbClr>
              </a:solidFill>
            </a:endParaRPr>
          </a:p>
        </p:txBody>
      </p:sp>
    </p:spTree>
    <p:extLst>
      <p:ext uri="{BB962C8B-B14F-4D97-AF65-F5344CB8AC3E}">
        <p14:creationId xmlns:p14="http://schemas.microsoft.com/office/powerpoint/2010/main" val="357891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37"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Description of Existing Crash Trends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3929270" y="3997341"/>
                <a:ext cx="3843536" cy="689602"/>
                <a:chOff x="1947766" y="2108933"/>
                <a:chExt cx="3843536" cy="689602"/>
              </a:xfrm>
            </p:grpSpPr>
            <p:sp>
              <p:nvSpPr>
                <p:cNvPr id="30" name="Chevron 29"/>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1" name="Right Arrow 30"/>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2" name="Right Arrow 31"/>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grpSp>
        <p:nvGrpSpPr>
          <p:cNvPr id="33" name="Group 32"/>
          <p:cNvGrpSpPr/>
          <p:nvPr/>
        </p:nvGrpSpPr>
        <p:grpSpPr>
          <a:xfrm>
            <a:off x="253661" y="3088483"/>
            <a:ext cx="8700998" cy="689602"/>
            <a:chOff x="253661" y="3232782"/>
            <a:chExt cx="8700998" cy="689602"/>
          </a:xfrm>
        </p:grpSpPr>
        <p:sp>
          <p:nvSpPr>
            <p:cNvPr id="34" name="TextBox 33"/>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IOAR</a:t>
              </a:r>
            </a:p>
          </p:txBody>
        </p:sp>
        <p:grpSp>
          <p:nvGrpSpPr>
            <p:cNvPr id="35" name="Group 34"/>
            <p:cNvGrpSpPr/>
            <p:nvPr/>
          </p:nvGrpSpPr>
          <p:grpSpPr>
            <a:xfrm>
              <a:off x="796067" y="3232782"/>
              <a:ext cx="8158592" cy="689602"/>
              <a:chOff x="796067" y="3232782"/>
              <a:chExt cx="8158592" cy="689602"/>
            </a:xfrm>
          </p:grpSpPr>
          <p:sp>
            <p:nvSpPr>
              <p:cNvPr id="53" name="Chevron 52"/>
              <p:cNvSpPr/>
              <p:nvPr/>
            </p:nvSpPr>
            <p:spPr bwMode="auto">
              <a:xfrm>
                <a:off x="79606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4" name="Chevron 53"/>
              <p:cNvSpPr/>
              <p:nvPr/>
            </p:nvSpPr>
            <p:spPr bwMode="auto">
              <a:xfrm>
                <a:off x="178931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5" name="Chevron 5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6" name="Chevron 55"/>
              <p:cNvSpPr/>
              <p:nvPr/>
            </p:nvSpPr>
            <p:spPr bwMode="auto">
              <a:xfrm>
                <a:off x="576229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7" name="Chevron 56"/>
              <p:cNvSpPr/>
              <p:nvPr/>
            </p:nvSpPr>
            <p:spPr bwMode="auto">
              <a:xfrm>
                <a:off x="7748782" y="3232782"/>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36" name="Group 35"/>
            <p:cNvGrpSpPr/>
            <p:nvPr/>
          </p:nvGrpSpPr>
          <p:grpSpPr>
            <a:xfrm>
              <a:off x="3775802" y="3232782"/>
              <a:ext cx="2010514" cy="689602"/>
              <a:chOff x="3775802" y="3232782"/>
              <a:chExt cx="2010514" cy="689602"/>
            </a:xfrm>
          </p:grpSpPr>
          <p:sp>
            <p:nvSpPr>
              <p:cNvPr id="50" name="Chevron 49"/>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1" name="Chevron 5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2" name="Right Arrow 5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nvGrpSpPr>
            <p:cNvPr id="38" name="Group 37"/>
            <p:cNvGrpSpPr/>
            <p:nvPr/>
          </p:nvGrpSpPr>
          <p:grpSpPr>
            <a:xfrm>
              <a:off x="6755537" y="3232782"/>
              <a:ext cx="1017269" cy="689602"/>
              <a:chOff x="6755537" y="3232782"/>
              <a:chExt cx="1017269" cy="689602"/>
            </a:xfrm>
          </p:grpSpPr>
          <p:sp>
            <p:nvSpPr>
              <p:cNvPr id="39" name="Chevron 38"/>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40" name="Right Arrow 39"/>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58" name="Down Arrow 57"/>
          <p:cNvSpPr/>
          <p:nvPr/>
        </p:nvSpPr>
        <p:spPr>
          <a:xfrm>
            <a:off x="2782557"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1" name="Text Placeholder 8">
            <a:extLst>
              <a:ext uri="{FF2B5EF4-FFF2-40B4-BE49-F238E27FC236}">
                <a16:creationId xmlns:a16="http://schemas.microsoft.com/office/drawing/2014/main" id="{D512BD20-68B9-42EE-8B12-972707C3EDE9}"/>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58</a:t>
            </a:fld>
            <a:endParaRPr lang="en-US" dirty="0">
              <a:solidFill>
                <a:srgbClr val="1C2A5A">
                  <a:tint val="75000"/>
                </a:srgbClr>
              </a:solidFill>
            </a:endParaRPr>
          </a:p>
        </p:txBody>
      </p:sp>
    </p:spTree>
    <p:extLst>
      <p:ext uri="{BB962C8B-B14F-4D97-AF65-F5344CB8AC3E}">
        <p14:creationId xmlns:p14="http://schemas.microsoft.com/office/powerpoint/2010/main" val="243207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Description of Existing Crash Trends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During the five-year crash analysis period (2011-2015), 102 crashes were reported at Saxon Boulevard at Veterans Memorial Parkway. Of the 102 crashes, 42 crashes (41 percent) were injury related and 59 crashes (58 percent) resulted in PDO. One (1) fatal crash was reported during the crash analysis period at this location. Other crash metrics at this intersection include: </a:t>
            </a:r>
          </a:p>
          <a:p>
            <a:pPr marL="685800" lvl="1" indent="-114300" defTabSz="457189">
              <a:buFont typeface="Arial" pitchFamily="34" charset="0"/>
              <a:buChar char="•"/>
            </a:pPr>
            <a:r>
              <a:rPr lang="en-US" sz="1200" dirty="0"/>
              <a:t>Rear End was the highest crash types (43 crashes) – 15 being injury related;</a:t>
            </a:r>
          </a:p>
          <a:p>
            <a:pPr marL="685800" lvl="1" indent="-114300" defTabSz="457189">
              <a:buFont typeface="Arial" pitchFamily="34" charset="0"/>
              <a:buChar char="•"/>
            </a:pPr>
            <a:r>
              <a:rPr lang="en-US" sz="1200" dirty="0"/>
              <a:t>Left Turn crashes were the second highest crash type (23 crashes) – 17 injury related and 1 fatality; and</a:t>
            </a:r>
          </a:p>
          <a:p>
            <a:pPr marL="685800" lvl="1" indent="-114300" defTabSz="457189">
              <a:buFont typeface="Arial" pitchFamily="34" charset="0"/>
              <a:buChar char="•"/>
            </a:pPr>
            <a:r>
              <a:rPr lang="en-US" sz="1200" dirty="0"/>
              <a:t>30 crashes (29 percent) occurred at night. </a:t>
            </a:r>
          </a:p>
          <a:p>
            <a:endParaRPr lang="en-US" sz="1600" dirty="0"/>
          </a:p>
          <a:p>
            <a:r>
              <a:rPr lang="en-US" sz="1600" dirty="0"/>
              <a:t>During the five-year crash analysis period (2011-2015), 64 crashes were reported at Saxon Boulevard at Normandy Boulevard. Of the 64 crashes, 29 crashes (45 percent) were injury related and 35 crashes (5 percent) resulted in PDO. No fatal crashes were reported during the crash analysis period at this location. Other crash metrics at this intersection include:</a:t>
            </a:r>
          </a:p>
          <a:p>
            <a:pPr marL="685800" lvl="1" indent="-114300" defTabSz="457189">
              <a:buFont typeface="Arial" pitchFamily="34" charset="0"/>
              <a:buChar char="•"/>
            </a:pPr>
            <a:r>
              <a:rPr lang="en-US" sz="1200" dirty="0"/>
              <a:t>Rear end crashes were the highest crash type (30 crashes) – 10 being injury related;</a:t>
            </a:r>
          </a:p>
          <a:p>
            <a:pPr marL="685800" lvl="1" indent="-114300" defTabSz="457189">
              <a:buFont typeface="Arial" pitchFamily="34" charset="0"/>
              <a:buChar char="•"/>
            </a:pPr>
            <a:r>
              <a:rPr lang="en-US" sz="1200" dirty="0"/>
              <a:t>Left turn crashes were the second highest crash type (14 crashes) – 10 being injury related; and</a:t>
            </a:r>
          </a:p>
          <a:p>
            <a:pPr marL="685800" lvl="1" indent="-114300" defTabSz="457189">
              <a:buFont typeface="Arial" pitchFamily="34" charset="0"/>
              <a:buChar char="•"/>
            </a:pPr>
            <a:r>
              <a:rPr lang="en-US" sz="1200" dirty="0"/>
              <a:t>25 crashes (39 percent) occurred at night. </a:t>
            </a:r>
          </a:p>
          <a:p>
            <a:endParaRPr lang="en-US" sz="2000" dirty="0"/>
          </a:p>
          <a:p>
            <a:endParaRPr lang="en-US" sz="2000" dirty="0"/>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12" name="Group 11"/>
          <p:cNvGrpSpPr/>
          <p:nvPr/>
        </p:nvGrpSpPr>
        <p:grpSpPr>
          <a:xfrm>
            <a:off x="241819" y="6241094"/>
            <a:ext cx="6484562" cy="497076"/>
            <a:chOff x="-50065" y="3996683"/>
            <a:chExt cx="9004724" cy="690260"/>
          </a:xfrm>
        </p:grpSpPr>
        <p:sp>
          <p:nvSpPr>
            <p:cNvPr id="14" name="TextBox 13"/>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5" name="Group 14"/>
            <p:cNvGrpSpPr/>
            <p:nvPr/>
          </p:nvGrpSpPr>
          <p:grpSpPr>
            <a:xfrm>
              <a:off x="796067" y="3997341"/>
              <a:ext cx="8158592" cy="689602"/>
              <a:chOff x="796067" y="3997341"/>
              <a:chExt cx="8158592" cy="689602"/>
            </a:xfrm>
          </p:grpSpPr>
          <p:sp>
            <p:nvSpPr>
              <p:cNvPr id="17" name="Chevron 16"/>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8" name="Chevron 17"/>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19" name="Chevron 18"/>
              <p:cNvSpPr/>
              <p:nvPr/>
            </p:nvSpPr>
            <p:spPr bwMode="auto">
              <a:xfrm>
                <a:off x="2782557"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0" name="Chevron 19"/>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1" name="Chevron 20"/>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2" name="Chevron 21"/>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3" name="Group 22"/>
              <p:cNvGrpSpPr/>
              <p:nvPr/>
            </p:nvGrpSpPr>
            <p:grpSpPr>
              <a:xfrm>
                <a:off x="3929270" y="3997341"/>
                <a:ext cx="3843536" cy="689602"/>
                <a:chOff x="1947766" y="2108933"/>
                <a:chExt cx="3843536" cy="689602"/>
              </a:xfrm>
            </p:grpSpPr>
            <p:sp>
              <p:nvSpPr>
                <p:cNvPr id="25" name="Chevron 24"/>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6" name="Right Arrow 25"/>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Right Arrow 26"/>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4" name="Chevron 23"/>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28" name="Text Placeholder 8">
            <a:extLst>
              <a:ext uri="{FF2B5EF4-FFF2-40B4-BE49-F238E27FC236}">
                <a16:creationId xmlns:a16="http://schemas.microsoft.com/office/drawing/2014/main" id="{BE7A8338-6FBB-47A1-972E-C62B9D044206}"/>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59</a:t>
            </a:fld>
            <a:endParaRPr lang="en-US" dirty="0">
              <a:solidFill>
                <a:srgbClr val="1C2A5A">
                  <a:tint val="75000"/>
                </a:srgbClr>
              </a:solidFill>
            </a:endParaRPr>
          </a:p>
        </p:txBody>
      </p:sp>
    </p:spTree>
    <p:extLst>
      <p:ext uri="{BB962C8B-B14F-4D97-AF65-F5344CB8AC3E}">
        <p14:creationId xmlns:p14="http://schemas.microsoft.com/office/powerpoint/2010/main" val="37772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6000" dirty="0"/>
              <a:t>Background</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6</a:t>
            </a:fld>
            <a:endParaRPr lang="en-US" dirty="0">
              <a:solidFill>
                <a:srgbClr val="1C2A5A">
                  <a:tint val="75000"/>
                </a:srgbClr>
              </a:solidFill>
            </a:endParaRPr>
          </a:p>
        </p:txBody>
      </p:sp>
    </p:spTree>
    <p:extLst>
      <p:ext uri="{BB962C8B-B14F-4D97-AF65-F5344CB8AC3E}">
        <p14:creationId xmlns:p14="http://schemas.microsoft.com/office/powerpoint/2010/main" val="31560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3929270" y="3997341"/>
                <a:ext cx="3843536" cy="689602"/>
                <a:chOff x="1947766" y="2108933"/>
                <a:chExt cx="3843536" cy="689602"/>
              </a:xfrm>
            </p:grpSpPr>
            <p:sp>
              <p:nvSpPr>
                <p:cNvPr id="30" name="Chevron 29"/>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1" name="Right Arrow 30"/>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2" name="Right Arrow 31"/>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grpSp>
        <p:nvGrpSpPr>
          <p:cNvPr id="33" name="Group 32"/>
          <p:cNvGrpSpPr/>
          <p:nvPr/>
        </p:nvGrpSpPr>
        <p:grpSpPr>
          <a:xfrm>
            <a:off x="253661" y="3088483"/>
            <a:ext cx="8700998" cy="689602"/>
            <a:chOff x="253661" y="3232782"/>
            <a:chExt cx="8700998" cy="689602"/>
          </a:xfrm>
        </p:grpSpPr>
        <p:sp>
          <p:nvSpPr>
            <p:cNvPr id="34" name="TextBox 33"/>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IOAR</a:t>
              </a:r>
            </a:p>
          </p:txBody>
        </p:sp>
        <p:grpSp>
          <p:nvGrpSpPr>
            <p:cNvPr id="35" name="Group 34"/>
            <p:cNvGrpSpPr/>
            <p:nvPr/>
          </p:nvGrpSpPr>
          <p:grpSpPr>
            <a:xfrm>
              <a:off x="796067" y="3232782"/>
              <a:ext cx="8158592" cy="689602"/>
              <a:chOff x="796067" y="3232782"/>
              <a:chExt cx="8158592" cy="689602"/>
            </a:xfrm>
          </p:grpSpPr>
          <p:sp>
            <p:nvSpPr>
              <p:cNvPr id="52" name="Chevron 51"/>
              <p:cNvSpPr/>
              <p:nvPr/>
            </p:nvSpPr>
            <p:spPr bwMode="auto">
              <a:xfrm>
                <a:off x="79606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3" name="Chevron 52"/>
              <p:cNvSpPr/>
              <p:nvPr/>
            </p:nvSpPr>
            <p:spPr bwMode="auto">
              <a:xfrm>
                <a:off x="178931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4" name="Chevron 53"/>
              <p:cNvSpPr/>
              <p:nvPr/>
            </p:nvSpPr>
            <p:spPr bwMode="auto">
              <a:xfrm>
                <a:off x="278255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5" name="Chevron 54"/>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6" name="Chevron 55"/>
              <p:cNvSpPr/>
              <p:nvPr/>
            </p:nvSpPr>
            <p:spPr bwMode="auto">
              <a:xfrm>
                <a:off x="7748782" y="3232782"/>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36" name="Group 35"/>
            <p:cNvGrpSpPr/>
            <p:nvPr/>
          </p:nvGrpSpPr>
          <p:grpSpPr>
            <a:xfrm>
              <a:off x="3775802" y="3232782"/>
              <a:ext cx="2010514" cy="689602"/>
              <a:chOff x="3775802" y="3232782"/>
              <a:chExt cx="2010514" cy="689602"/>
            </a:xfrm>
          </p:grpSpPr>
          <p:sp>
            <p:nvSpPr>
              <p:cNvPr id="40" name="Chevron 39"/>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0" name="Chevron 49"/>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1" name="Right Arrow 50"/>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nvGrpSpPr>
            <p:cNvPr id="37" name="Group 36"/>
            <p:cNvGrpSpPr/>
            <p:nvPr/>
          </p:nvGrpSpPr>
          <p:grpSpPr>
            <a:xfrm>
              <a:off x="6755537" y="3232782"/>
              <a:ext cx="1017269" cy="689602"/>
              <a:chOff x="6755537" y="3232782"/>
              <a:chExt cx="1017269" cy="689602"/>
            </a:xfrm>
          </p:grpSpPr>
          <p:sp>
            <p:nvSpPr>
              <p:cNvPr id="38" name="Chevron 37"/>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39" name="Right Arrow 38"/>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57" name="Down Arrow 56"/>
          <p:cNvSpPr/>
          <p:nvPr/>
        </p:nvSpPr>
        <p:spPr>
          <a:xfrm>
            <a:off x="5762292"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1" name="Text Placeholder 8">
            <a:extLst>
              <a:ext uri="{FF2B5EF4-FFF2-40B4-BE49-F238E27FC236}">
                <a16:creationId xmlns:a16="http://schemas.microsoft.com/office/drawing/2014/main" id="{DB23E6A9-C560-4353-8B3F-F0F55EB5ED59}"/>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60</a:t>
            </a:fld>
            <a:endParaRPr lang="en-US" dirty="0">
              <a:solidFill>
                <a:srgbClr val="1C2A5A">
                  <a:tint val="75000"/>
                </a:srgbClr>
              </a:solidFill>
            </a:endParaRPr>
          </a:p>
        </p:txBody>
      </p:sp>
    </p:spTree>
    <p:extLst>
      <p:ext uri="{BB962C8B-B14F-4D97-AF65-F5344CB8AC3E}">
        <p14:creationId xmlns:p14="http://schemas.microsoft.com/office/powerpoint/2010/main" val="220647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052297" y="3845698"/>
            <a:ext cx="3418506" cy="2229576"/>
          </a:xfrm>
          <a:prstGeom prst="rect">
            <a:avLst/>
          </a:prstGeom>
          <a:ln>
            <a:noFill/>
          </a:ln>
          <a:effectLst>
            <a:outerShdw blurRad="292100" dist="139700" dir="2700000" algn="tl" rotWithShape="0">
              <a:srgbClr val="333333">
                <a:alpha val="65000"/>
              </a:srgb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Major recommended improvements</a:t>
            </a:r>
          </a:p>
          <a:p>
            <a:pPr marL="685800" lvl="1" indent="-114300" defTabSz="457189">
              <a:buFont typeface="Arial" pitchFamily="34" charset="0"/>
              <a:buChar char="•"/>
            </a:pPr>
            <a:r>
              <a:rPr lang="en-US" sz="1600" dirty="0"/>
              <a:t>Signalize the I-4 eastbound off-ramp right turn movement</a:t>
            </a:r>
          </a:p>
          <a:p>
            <a:pPr marL="685800" lvl="1" indent="-114300" defTabSz="457189">
              <a:buFont typeface="Arial" pitchFamily="34" charset="0"/>
              <a:buChar char="•"/>
            </a:pPr>
            <a:r>
              <a:rPr lang="en-US" sz="1600" dirty="0"/>
              <a:t>Additional eastbound through lane on Saxon Boulevard between the eastbound off-ramp and Normandy Boulevard</a:t>
            </a:r>
          </a:p>
          <a:p>
            <a:endParaRPr lang="en-US" sz="1600" dirty="0"/>
          </a:p>
          <a:p>
            <a:r>
              <a:rPr lang="en-US" sz="2000" dirty="0"/>
              <a:t>Research CMFs for the recommended improvements</a:t>
            </a:r>
          </a:p>
          <a:p>
            <a:endParaRPr lang="en-US" sz="1600" dirty="0"/>
          </a:p>
          <a:p>
            <a:r>
              <a:rPr lang="en-US" sz="2000" dirty="0"/>
              <a:t>Crash Modification Factors may not exist for each improvement</a:t>
            </a:r>
          </a:p>
          <a:p>
            <a:endParaRPr lang="en-US" sz="2000" dirty="0"/>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20" name="Oval 19"/>
          <p:cNvSpPr/>
          <p:nvPr/>
        </p:nvSpPr>
        <p:spPr>
          <a:xfrm>
            <a:off x="4301407" y="4710503"/>
            <a:ext cx="182880" cy="182880"/>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3383532" y="4789269"/>
            <a:ext cx="1009315" cy="307777"/>
          </a:xfrm>
          <a:prstGeom prst="rect">
            <a:avLst/>
          </a:prstGeom>
          <a:noFill/>
        </p:spPr>
        <p:txBody>
          <a:bodyPr wrap="none" lIns="91440" tIns="45720" rIns="91440" bIns="45720">
            <a:spAutoFit/>
          </a:bodyPr>
          <a:lstStyle/>
          <a:p>
            <a:pPr algn="ctr"/>
            <a:r>
              <a:rPr lang="en-US" sz="1400" b="1" cap="none" spc="0" dirty="0">
                <a:ln w="0">
                  <a:noFill/>
                </a:ln>
                <a:solidFill>
                  <a:srgbClr val="4472C4"/>
                </a:solidFill>
                <a:effectLst>
                  <a:outerShdw blurRad="38100" dist="19050" dir="2700000" algn="tl" rotWithShape="0">
                    <a:schemeClr val="dk1">
                      <a:alpha val="40000"/>
                    </a:schemeClr>
                  </a:outerShdw>
                </a:effectLst>
              </a:rPr>
              <a:t>New Signal</a:t>
            </a:r>
          </a:p>
        </p:txBody>
      </p:sp>
      <p:grpSp>
        <p:nvGrpSpPr>
          <p:cNvPr id="12" name="Group 11"/>
          <p:cNvGrpSpPr/>
          <p:nvPr/>
        </p:nvGrpSpPr>
        <p:grpSpPr>
          <a:xfrm>
            <a:off x="241819" y="6241094"/>
            <a:ext cx="6484562" cy="497076"/>
            <a:chOff x="-50065" y="3996683"/>
            <a:chExt cx="9004724" cy="690260"/>
          </a:xfrm>
        </p:grpSpPr>
        <p:sp>
          <p:nvSpPr>
            <p:cNvPr id="14" name="TextBox 13"/>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7" name="Group 16"/>
            <p:cNvGrpSpPr/>
            <p:nvPr/>
          </p:nvGrpSpPr>
          <p:grpSpPr>
            <a:xfrm>
              <a:off x="796067" y="3997341"/>
              <a:ext cx="8158592" cy="689602"/>
              <a:chOff x="796067" y="3997341"/>
              <a:chExt cx="8158592" cy="689602"/>
            </a:xfrm>
          </p:grpSpPr>
          <p:sp>
            <p:nvSpPr>
              <p:cNvPr id="18" name="Chevron 17"/>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3" name="Chevron 22"/>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4" name="Chevron 23"/>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5" name="Chevron 24"/>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6" name="Group 25"/>
              <p:cNvGrpSpPr/>
              <p:nvPr/>
            </p:nvGrpSpPr>
            <p:grpSpPr>
              <a:xfrm>
                <a:off x="3929270" y="3997341"/>
                <a:ext cx="3843536" cy="689602"/>
                <a:chOff x="1947766" y="2108933"/>
                <a:chExt cx="3843536" cy="689602"/>
              </a:xfrm>
            </p:grpSpPr>
            <p:sp>
              <p:nvSpPr>
                <p:cNvPr id="28" name="Chevron 27"/>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0" name="Right Arrow 29"/>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7" name="Chevron 26"/>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1" name="Text Placeholder 8">
            <a:extLst>
              <a:ext uri="{FF2B5EF4-FFF2-40B4-BE49-F238E27FC236}">
                <a16:creationId xmlns:a16="http://schemas.microsoft.com/office/drawing/2014/main" id="{356E10A2-A890-4290-A1B5-396856BE9AC3}"/>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61</a:t>
            </a:fld>
            <a:endParaRPr lang="en-US" dirty="0">
              <a:solidFill>
                <a:srgbClr val="1C2A5A">
                  <a:tint val="75000"/>
                </a:srgbClr>
              </a:solidFill>
            </a:endParaRPr>
          </a:p>
        </p:txBody>
      </p:sp>
      <p:sp>
        <p:nvSpPr>
          <p:cNvPr id="32" name="Rectangle 31"/>
          <p:cNvSpPr/>
          <p:nvPr/>
        </p:nvSpPr>
        <p:spPr>
          <a:xfrm>
            <a:off x="4750965" y="4789269"/>
            <a:ext cx="1361719" cy="523220"/>
          </a:xfrm>
          <a:prstGeom prst="rect">
            <a:avLst/>
          </a:prstGeom>
          <a:noFill/>
        </p:spPr>
        <p:txBody>
          <a:bodyPr wrap="none" lIns="91440" tIns="45720" rIns="91440" bIns="45720">
            <a:spAutoFit/>
          </a:bodyPr>
          <a:lstStyle/>
          <a:p>
            <a:pPr algn="ctr"/>
            <a:r>
              <a:rPr lang="en-US" sz="1400" b="1" cap="none" spc="0" dirty="0">
                <a:ln w="0">
                  <a:noFill/>
                </a:ln>
                <a:solidFill>
                  <a:srgbClr val="4472C4"/>
                </a:solidFill>
                <a:effectLst>
                  <a:outerShdw blurRad="38100" dist="19050" dir="2700000" algn="tl" rotWithShape="0">
                    <a:schemeClr val="dk1">
                      <a:alpha val="40000"/>
                    </a:schemeClr>
                  </a:outerShdw>
                </a:effectLst>
              </a:rPr>
              <a:t>Additional </a:t>
            </a:r>
          </a:p>
          <a:p>
            <a:pPr algn="ctr"/>
            <a:r>
              <a:rPr lang="en-US" sz="1400" b="1" cap="none" spc="0" dirty="0">
                <a:ln w="0">
                  <a:noFill/>
                </a:ln>
                <a:solidFill>
                  <a:srgbClr val="4472C4"/>
                </a:solidFill>
                <a:effectLst>
                  <a:outerShdw blurRad="38100" dist="19050" dir="2700000" algn="tl" rotWithShape="0">
                    <a:schemeClr val="dk1">
                      <a:alpha val="40000"/>
                    </a:schemeClr>
                  </a:outerShdw>
                </a:effectLst>
              </a:rPr>
              <a:t>Eastbound Lane</a:t>
            </a:r>
          </a:p>
        </p:txBody>
      </p:sp>
      <p:sp>
        <p:nvSpPr>
          <p:cNvPr id="4" name="Freeform 3"/>
          <p:cNvSpPr/>
          <p:nvPr/>
        </p:nvSpPr>
        <p:spPr>
          <a:xfrm>
            <a:off x="4527612" y="4793942"/>
            <a:ext cx="1704512" cy="221941"/>
          </a:xfrm>
          <a:custGeom>
            <a:avLst/>
            <a:gdLst>
              <a:gd name="connsiteX0" fmla="*/ 0 w 1704512"/>
              <a:gd name="connsiteY0" fmla="*/ 0 h 221941"/>
              <a:gd name="connsiteX1" fmla="*/ 754602 w 1704512"/>
              <a:gd name="connsiteY1" fmla="*/ 0 h 221941"/>
              <a:gd name="connsiteX2" fmla="*/ 843378 w 1704512"/>
              <a:gd name="connsiteY2" fmla="*/ 0 h 221941"/>
              <a:gd name="connsiteX3" fmla="*/ 958788 w 1704512"/>
              <a:gd name="connsiteY3" fmla="*/ 35510 h 221941"/>
              <a:gd name="connsiteX4" fmla="*/ 1171852 w 1704512"/>
              <a:gd name="connsiteY4" fmla="*/ 35510 h 221941"/>
              <a:gd name="connsiteX5" fmla="*/ 1367161 w 1704512"/>
              <a:gd name="connsiteY5" fmla="*/ 44388 h 221941"/>
              <a:gd name="connsiteX6" fmla="*/ 1606858 w 1704512"/>
              <a:gd name="connsiteY6" fmla="*/ 150920 h 221941"/>
              <a:gd name="connsiteX7" fmla="*/ 1704512 w 1704512"/>
              <a:gd name="connsiteY7" fmla="*/ 221941 h 22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512" h="221941">
                <a:moveTo>
                  <a:pt x="0" y="0"/>
                </a:moveTo>
                <a:lnTo>
                  <a:pt x="754602" y="0"/>
                </a:lnTo>
                <a:lnTo>
                  <a:pt x="843378" y="0"/>
                </a:lnTo>
                <a:lnTo>
                  <a:pt x="958788" y="35510"/>
                </a:lnTo>
                <a:lnTo>
                  <a:pt x="1171852" y="35510"/>
                </a:lnTo>
                <a:lnTo>
                  <a:pt x="1367161" y="44388"/>
                </a:lnTo>
                <a:lnTo>
                  <a:pt x="1606858" y="150920"/>
                </a:lnTo>
                <a:lnTo>
                  <a:pt x="1704512" y="221941"/>
                </a:lnTo>
              </a:path>
            </a:pathLst>
          </a:custGeom>
          <a:ln w="38100" cap="rnd">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601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fade">
                                      <p:cBhvr>
                                        <p:cTn id="29" dur="750"/>
                                        <p:tgtEl>
                                          <p:spTgt spid="1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6" end="6"/>
                                            </p:txEl>
                                          </p:spTgt>
                                        </p:tgtEl>
                                        <p:attrNameLst>
                                          <p:attrName>style.visibility</p:attrName>
                                        </p:attrNameLst>
                                      </p:cBhvr>
                                      <p:to>
                                        <p:strVal val="visible"/>
                                      </p:to>
                                    </p:set>
                                    <p:animEffect transition="in" filter="fade">
                                      <p:cBhvr>
                                        <p:cTn id="34" dur="75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2"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2210" y="2204292"/>
            <a:ext cx="8078680" cy="3921000"/>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Major recommended improvement</a:t>
            </a:r>
          </a:p>
          <a:p>
            <a:pPr marL="685800" lvl="1" indent="-114300" defTabSz="457189">
              <a:buFont typeface="Arial" pitchFamily="34" charset="0"/>
              <a:buChar char="•"/>
            </a:pPr>
            <a:r>
              <a:rPr lang="en-US" sz="1600" dirty="0"/>
              <a:t>Additional eastbound through lane on Saxon Boulevard between the eastbound off-ramp and Normandy Boulevard</a:t>
            </a:r>
          </a:p>
          <a:p>
            <a:endParaRPr lang="en-US" sz="2000" dirty="0"/>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15" name="Rounded Rectangle 14"/>
          <p:cNvSpPr/>
          <p:nvPr/>
        </p:nvSpPr>
        <p:spPr>
          <a:xfrm>
            <a:off x="4216718" y="4117526"/>
            <a:ext cx="2876540" cy="387417"/>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1604280" y="4117526"/>
            <a:ext cx="956310" cy="387417"/>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241819" y="6241094"/>
            <a:ext cx="6484562" cy="497076"/>
            <a:chOff x="-50065" y="3996683"/>
            <a:chExt cx="9004724" cy="690260"/>
          </a:xfrm>
        </p:grpSpPr>
        <p:sp>
          <p:nvSpPr>
            <p:cNvPr id="14" name="TextBox 13"/>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9" name="Group 18"/>
            <p:cNvGrpSpPr/>
            <p:nvPr/>
          </p:nvGrpSpPr>
          <p:grpSpPr>
            <a:xfrm>
              <a:off x="796067" y="3997341"/>
              <a:ext cx="8158592" cy="689602"/>
              <a:chOff x="796067" y="3997341"/>
              <a:chExt cx="8158592" cy="689602"/>
            </a:xfrm>
          </p:grpSpPr>
          <p:sp>
            <p:nvSpPr>
              <p:cNvPr id="20" name="Chevron 19"/>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1" name="Chevron 20"/>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2" name="Chevron 21"/>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3" name="Chevron 22"/>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4" name="Chevron 23"/>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5" name="Chevron 24"/>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6" name="Group 25"/>
              <p:cNvGrpSpPr/>
              <p:nvPr/>
            </p:nvGrpSpPr>
            <p:grpSpPr>
              <a:xfrm>
                <a:off x="3929270" y="3997341"/>
                <a:ext cx="3843536" cy="689602"/>
                <a:chOff x="1947766" y="2108933"/>
                <a:chExt cx="3843536" cy="689602"/>
              </a:xfrm>
            </p:grpSpPr>
            <p:sp>
              <p:nvSpPr>
                <p:cNvPr id="28" name="Chevron 27"/>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0" name="Right Arrow 29"/>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7" name="Chevron 26"/>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1" name="Text Placeholder 8">
            <a:extLst>
              <a:ext uri="{FF2B5EF4-FFF2-40B4-BE49-F238E27FC236}">
                <a16:creationId xmlns:a16="http://schemas.microsoft.com/office/drawing/2014/main" id="{6466330A-4669-445D-8672-80A874598222}"/>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62</a:t>
            </a:fld>
            <a:endParaRPr lang="en-US" dirty="0">
              <a:solidFill>
                <a:srgbClr val="1C2A5A">
                  <a:tint val="75000"/>
                </a:srgbClr>
              </a:solidFill>
            </a:endParaRPr>
          </a:p>
        </p:txBody>
      </p:sp>
    </p:spTree>
    <p:extLst>
      <p:ext uri="{BB962C8B-B14F-4D97-AF65-F5344CB8AC3E}">
        <p14:creationId xmlns:p14="http://schemas.microsoft.com/office/powerpoint/2010/main" val="26687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5222" y="2253267"/>
            <a:ext cx="5265387" cy="3792116"/>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Major recommended improvement</a:t>
            </a:r>
          </a:p>
          <a:p>
            <a:pPr marL="685800" lvl="1" indent="-114300" defTabSz="457189">
              <a:buFont typeface="Arial" pitchFamily="34" charset="0"/>
              <a:buChar char="•"/>
            </a:pPr>
            <a:r>
              <a:rPr lang="en-US" sz="1600" dirty="0"/>
              <a:t>Signalize the eastbound off-ramp right turn movement</a:t>
            </a:r>
          </a:p>
          <a:p>
            <a:pPr marL="685800" lvl="1" indent="-114300" defTabSz="457189">
              <a:buFont typeface="Arial" pitchFamily="34" charset="0"/>
              <a:buChar char="•"/>
            </a:pPr>
            <a:r>
              <a:rPr lang="en-US" sz="1600" dirty="0"/>
              <a:t>Selection of CMFs requires engineering judgement and knowledge of project area</a:t>
            </a:r>
          </a:p>
          <a:p>
            <a:endParaRPr lang="en-US" sz="2000" dirty="0"/>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2" name="Rounded Rectangle 1"/>
          <p:cNvSpPr/>
          <p:nvPr/>
        </p:nvSpPr>
        <p:spPr>
          <a:xfrm>
            <a:off x="4437171" y="3413885"/>
            <a:ext cx="1351070" cy="387417"/>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773330" y="3395439"/>
            <a:ext cx="674494" cy="387417"/>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241819" y="6241094"/>
            <a:ext cx="6484562" cy="497076"/>
            <a:chOff x="-50065" y="3996683"/>
            <a:chExt cx="9004724" cy="690260"/>
          </a:xfrm>
        </p:grpSpPr>
        <p:sp>
          <p:nvSpPr>
            <p:cNvPr id="17" name="TextBox 16"/>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3929270" y="3997341"/>
                <a:ext cx="3843536" cy="689602"/>
                <a:chOff x="1947766" y="2108933"/>
                <a:chExt cx="3843536" cy="689602"/>
              </a:xfrm>
            </p:grpSpPr>
            <p:sp>
              <p:nvSpPr>
                <p:cNvPr id="27" name="Chevron 2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8" name="Right Arrow 27"/>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0" name="Text Placeholder 8">
            <a:extLst>
              <a:ext uri="{FF2B5EF4-FFF2-40B4-BE49-F238E27FC236}">
                <a16:creationId xmlns:a16="http://schemas.microsoft.com/office/drawing/2014/main" id="{2CB35491-E123-45A3-89A3-56623C6A5D6B}"/>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4" name="Slide Number Placeholder 3"/>
          <p:cNvSpPr>
            <a:spLocks noGrp="1"/>
          </p:cNvSpPr>
          <p:nvPr>
            <p:ph type="sldNum" sz="quarter" idx="4"/>
          </p:nvPr>
        </p:nvSpPr>
        <p:spPr/>
        <p:txBody>
          <a:bodyPr/>
          <a:lstStyle/>
          <a:p>
            <a:fld id="{8970C57D-AA55-CC46-84BC-450512CA4844}" type="slidenum">
              <a:rPr lang="en-US" smtClean="0">
                <a:solidFill>
                  <a:srgbClr val="1C2A5A">
                    <a:tint val="75000"/>
                  </a:srgbClr>
                </a:solidFill>
              </a:rPr>
              <a:pPr/>
              <a:t>63</a:t>
            </a:fld>
            <a:endParaRPr lang="en-US" dirty="0">
              <a:solidFill>
                <a:srgbClr val="1C2A5A">
                  <a:tint val="75000"/>
                </a:srgbClr>
              </a:solidFill>
            </a:endParaRPr>
          </a:p>
        </p:txBody>
      </p:sp>
    </p:spTree>
    <p:extLst>
      <p:ext uri="{BB962C8B-B14F-4D97-AF65-F5344CB8AC3E}">
        <p14:creationId xmlns:p14="http://schemas.microsoft.com/office/powerpoint/2010/main" val="24484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1963" y="1713390"/>
            <a:ext cx="7291735" cy="4340145"/>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Recommended to use this CMF.</a:t>
            </a:r>
          </a:p>
          <a:p>
            <a:endParaRPr lang="en-US" sz="2000" dirty="0"/>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17" name="Rounded Rectangle 16"/>
          <p:cNvSpPr/>
          <p:nvPr/>
        </p:nvSpPr>
        <p:spPr>
          <a:xfrm>
            <a:off x="3364637" y="5140170"/>
            <a:ext cx="568171" cy="289246"/>
          </a:xfrm>
          <a:prstGeom prst="roundRect">
            <a:avLst/>
          </a:prstGeom>
          <a:noFill/>
          <a:ln w="28575">
            <a:solidFill>
              <a:srgbClr val="C00000"/>
            </a:solidFill>
          </a:ln>
          <a:effectLst>
            <a:glow rad="63500">
              <a:schemeClr val="accent3">
                <a:satMod val="175000"/>
                <a:alpha val="2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241819" y="6241094"/>
            <a:ext cx="6484562" cy="497076"/>
            <a:chOff x="-50065" y="3996683"/>
            <a:chExt cx="9004724" cy="690260"/>
          </a:xfrm>
        </p:grpSpPr>
        <p:sp>
          <p:nvSpPr>
            <p:cNvPr id="15" name="TextBox 14"/>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3929270" y="3997341"/>
                <a:ext cx="3843536" cy="689602"/>
                <a:chOff x="1947766" y="2108933"/>
                <a:chExt cx="3843536" cy="689602"/>
              </a:xfrm>
            </p:grpSpPr>
            <p:sp>
              <p:nvSpPr>
                <p:cNvPr id="27" name="Chevron 2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8" name="Right Arrow 27"/>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0" name="Text Placeholder 8">
            <a:extLst>
              <a:ext uri="{FF2B5EF4-FFF2-40B4-BE49-F238E27FC236}">
                <a16:creationId xmlns:a16="http://schemas.microsoft.com/office/drawing/2014/main" id="{3940BFBF-0C2D-4437-AC2D-C7749175EFD5}"/>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64</a:t>
            </a:fld>
            <a:endParaRPr lang="en-US" dirty="0">
              <a:solidFill>
                <a:srgbClr val="1C2A5A">
                  <a:tint val="75000"/>
                </a:srgbClr>
              </a:solidFill>
            </a:endParaRPr>
          </a:p>
        </p:txBody>
      </p:sp>
    </p:spTree>
    <p:extLst>
      <p:ext uri="{BB962C8B-B14F-4D97-AF65-F5344CB8AC3E}">
        <p14:creationId xmlns:p14="http://schemas.microsoft.com/office/powerpoint/2010/main" val="141271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Apply CMF to appropriate segment that is being improved</a:t>
            </a: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graphicFrame>
        <p:nvGraphicFramePr>
          <p:cNvPr id="14" name="Content Placeholder 6"/>
          <p:cNvGraphicFramePr>
            <a:graphicFrameLocks/>
          </p:cNvGraphicFramePr>
          <p:nvPr>
            <p:extLst>
              <p:ext uri="{D42A27DB-BD31-4B8C-83A1-F6EECF244321}">
                <p14:modId xmlns:p14="http://schemas.microsoft.com/office/powerpoint/2010/main" val="1431856330"/>
              </p:ext>
            </p:extLst>
          </p:nvPr>
        </p:nvGraphicFramePr>
        <p:xfrm>
          <a:off x="653099" y="1889518"/>
          <a:ext cx="8216902" cy="3152775"/>
        </p:xfrm>
        <a:graphic>
          <a:graphicData uri="http://schemas.openxmlformats.org/drawingml/2006/table">
            <a:tbl>
              <a:tblPr/>
              <a:tblGrid>
                <a:gridCol w="609365">
                  <a:extLst>
                    <a:ext uri="{9D8B030D-6E8A-4147-A177-3AD203B41FA5}">
                      <a16:colId xmlns:a16="http://schemas.microsoft.com/office/drawing/2014/main" val="20000"/>
                    </a:ext>
                  </a:extLst>
                </a:gridCol>
                <a:gridCol w="1133037">
                  <a:extLst>
                    <a:ext uri="{9D8B030D-6E8A-4147-A177-3AD203B41FA5}">
                      <a16:colId xmlns:a16="http://schemas.microsoft.com/office/drawing/2014/main" val="20001"/>
                    </a:ext>
                  </a:extLst>
                </a:gridCol>
                <a:gridCol w="647450">
                  <a:extLst>
                    <a:ext uri="{9D8B030D-6E8A-4147-A177-3AD203B41FA5}">
                      <a16:colId xmlns:a16="http://schemas.microsoft.com/office/drawing/2014/main" val="20002"/>
                    </a:ext>
                  </a:extLst>
                </a:gridCol>
                <a:gridCol w="647450">
                  <a:extLst>
                    <a:ext uri="{9D8B030D-6E8A-4147-A177-3AD203B41FA5}">
                      <a16:colId xmlns:a16="http://schemas.microsoft.com/office/drawing/2014/main" val="20003"/>
                    </a:ext>
                  </a:extLst>
                </a:gridCol>
                <a:gridCol w="647450">
                  <a:extLst>
                    <a:ext uri="{9D8B030D-6E8A-4147-A177-3AD203B41FA5}">
                      <a16:colId xmlns:a16="http://schemas.microsoft.com/office/drawing/2014/main" val="20004"/>
                    </a:ext>
                  </a:extLst>
                </a:gridCol>
                <a:gridCol w="647450">
                  <a:extLst>
                    <a:ext uri="{9D8B030D-6E8A-4147-A177-3AD203B41FA5}">
                      <a16:colId xmlns:a16="http://schemas.microsoft.com/office/drawing/2014/main" val="20005"/>
                    </a:ext>
                  </a:extLst>
                </a:gridCol>
                <a:gridCol w="647450">
                  <a:extLst>
                    <a:ext uri="{9D8B030D-6E8A-4147-A177-3AD203B41FA5}">
                      <a16:colId xmlns:a16="http://schemas.microsoft.com/office/drawing/2014/main" val="20006"/>
                    </a:ext>
                  </a:extLst>
                </a:gridCol>
                <a:gridCol w="647450">
                  <a:extLst>
                    <a:ext uri="{9D8B030D-6E8A-4147-A177-3AD203B41FA5}">
                      <a16:colId xmlns:a16="http://schemas.microsoft.com/office/drawing/2014/main" val="20007"/>
                    </a:ext>
                  </a:extLst>
                </a:gridCol>
                <a:gridCol w="647450">
                  <a:extLst>
                    <a:ext uri="{9D8B030D-6E8A-4147-A177-3AD203B41FA5}">
                      <a16:colId xmlns:a16="http://schemas.microsoft.com/office/drawing/2014/main" val="20008"/>
                    </a:ext>
                  </a:extLst>
                </a:gridCol>
                <a:gridCol w="647450">
                  <a:extLst>
                    <a:ext uri="{9D8B030D-6E8A-4147-A177-3AD203B41FA5}">
                      <a16:colId xmlns:a16="http://schemas.microsoft.com/office/drawing/2014/main" val="20009"/>
                    </a:ext>
                  </a:extLst>
                </a:gridCol>
                <a:gridCol w="647450">
                  <a:extLst>
                    <a:ext uri="{9D8B030D-6E8A-4147-A177-3AD203B41FA5}">
                      <a16:colId xmlns:a16="http://schemas.microsoft.com/office/drawing/2014/main" val="20010"/>
                    </a:ext>
                  </a:extLst>
                </a:gridCol>
                <a:gridCol w="647450">
                  <a:extLst>
                    <a:ext uri="{9D8B030D-6E8A-4147-A177-3AD203B41FA5}">
                      <a16:colId xmlns:a16="http://schemas.microsoft.com/office/drawing/2014/main" val="20011"/>
                    </a:ext>
                  </a:extLst>
                </a:gridCol>
              </a:tblGrid>
              <a:tr h="1628775">
                <a:tc gridSpan="2">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Veterans Memorial Parkway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Veterans Memorial Parkway to Park&amp;Ride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Park&amp;Ride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WB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WB Ramps to I-4 EB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I-4 EB Ramps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dirty="0">
                          <a:solidFill>
                            <a:srgbClr val="000000"/>
                          </a:solidFill>
                          <a:effectLst/>
                          <a:latin typeface="Calibri" panose="020F0502020204030204" pitchFamily="34" charset="0"/>
                        </a:rPr>
                        <a:t>I-4 EB Ramps to Finland Drive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Finland Drive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Finland Drive to Normany Blvd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Normandy Blvd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rowSpan="4">
                  <a:txBody>
                    <a:bodyPr/>
                    <a:lstStyle/>
                    <a:p>
                      <a:pPr algn="ctr" fontAlgn="ctr"/>
                      <a:r>
                        <a:rPr lang="en-US" sz="1100" b="1" i="0" u="none" strike="noStrike" dirty="0">
                          <a:solidFill>
                            <a:srgbClr val="000000"/>
                          </a:solidFill>
                          <a:effectLst/>
                          <a:latin typeface="Calibri" panose="020F0502020204030204" pitchFamily="34" charset="0"/>
                        </a:rPr>
                        <a:t>5-Year </a:t>
                      </a:r>
                    </a:p>
                    <a:p>
                      <a:pPr algn="ctr" fontAlgn="ctr"/>
                      <a:r>
                        <a:rPr lang="en-US" sz="1100" b="1" i="0" u="none" strike="noStrike" dirty="0">
                          <a:solidFill>
                            <a:srgbClr val="000000"/>
                          </a:solidFill>
                          <a:effectLst/>
                          <a:latin typeface="Calibri" panose="020F0502020204030204" pitchFamily="34" charset="0"/>
                        </a:rPr>
                        <a:t>Crash History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Fatality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Injury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Daily Entering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50,800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41,400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46,300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96,800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dirty="0">
                          <a:solidFill>
                            <a:srgbClr val="000000"/>
                          </a:solidFill>
                          <a:effectLst/>
                          <a:latin typeface="Calibri" panose="020F0502020204030204" pitchFamily="34" charset="0"/>
                        </a:rPr>
                        <a:t>37,000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37,000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49,300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Segment Length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dirty="0">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Crash Frequency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b"/>
                      <a:r>
                        <a:rPr lang="en-US" sz="1100" b="1"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283"/>
                    </a:solidFill>
                  </a:tcPr>
                </a:tc>
                <a:tc>
                  <a:txBody>
                    <a:bodyPr/>
                    <a:lstStyle/>
                    <a:p>
                      <a:pPr algn="ctr" fontAlgn="b"/>
                      <a:r>
                        <a:rPr lang="en-US" sz="1100" b="1"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b"/>
                      <a:r>
                        <a:rPr lang="en-US" sz="1100" b="1" i="0" u="none" strike="noStrike" dirty="0">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100" b="1" i="0" u="none" strike="noStrike" dirty="0">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2"/>
                    </a:solidFill>
                  </a:tcPr>
                </a:tc>
                <a:tc>
                  <a:txBody>
                    <a:bodyPr/>
                    <a:lstStyle/>
                    <a:p>
                      <a:pPr algn="ctr" fontAlgn="b"/>
                      <a:r>
                        <a:rPr lang="en-US" sz="1100" b="1"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2"/>
                    </a:solidFill>
                  </a:tcPr>
                </a:tc>
                <a:tc>
                  <a:txBody>
                    <a:bodyPr/>
                    <a:lstStyle/>
                    <a:p>
                      <a:pPr algn="ctr" fontAlgn="b"/>
                      <a:r>
                        <a:rPr lang="en-US" sz="1100" b="1" i="0" u="none" strike="noStrike" dirty="0">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A"/>
                    </a:solidFill>
                  </a:tcPr>
                </a:tc>
                <a:tc>
                  <a:txBody>
                    <a:bodyPr/>
                    <a:lstStyle/>
                    <a:p>
                      <a:pPr algn="ctr" fontAlgn="b"/>
                      <a:r>
                        <a:rPr lang="en-US" sz="11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E7E"/>
                    </a:solidFill>
                  </a:tcPr>
                </a:tc>
                <a:tc>
                  <a:txBody>
                    <a:bodyPr/>
                    <a:lstStyle/>
                    <a:p>
                      <a:pPr algn="ctr" fontAlgn="b"/>
                      <a:r>
                        <a:rPr lang="en-US" sz="1100" b="1" i="0" u="none" strike="noStrike" dirty="0">
                          <a:solidFill>
                            <a:srgbClr val="000000"/>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E79"/>
                    </a:solidFill>
                  </a:tcPr>
                </a:tc>
                <a:extLst>
                  <a:ext uri="{0D108BD9-81ED-4DB2-BD59-A6C34878D82A}">
                    <a16:rowId xmlns:a16="http://schemas.microsoft.com/office/drawing/2014/main" val="10007"/>
                  </a:ext>
                </a:extLst>
              </a:tr>
              <a:tr h="190500">
                <a:tc gridSpan="2">
                  <a:txBody>
                    <a:bodyPr/>
                    <a:lstStyle/>
                    <a:p>
                      <a:pPr algn="ctr" fontAlgn="b"/>
                      <a:r>
                        <a:rPr lang="en-US" sz="1100" b="1" i="0" u="none" strike="noStrike" dirty="0">
                          <a:solidFill>
                            <a:srgbClr val="000000"/>
                          </a:solidFill>
                          <a:effectLst/>
                          <a:latin typeface="Calibri" panose="020F0502020204030204" pitchFamily="34" charset="0"/>
                        </a:rPr>
                        <a:t>Crash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b"/>
                      <a:r>
                        <a:rPr lang="en-US" sz="1100" b="1" i="0" u="none" strike="noStrike" dirty="0">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100" b="1" i="0" u="none" strike="noStrike" dirty="0">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4BE7B"/>
                    </a:solidFill>
                  </a:tcPr>
                </a:tc>
                <a:tc>
                  <a:txBody>
                    <a:bodyPr/>
                    <a:lstStyle/>
                    <a:p>
                      <a:pPr algn="ctr" fontAlgn="b"/>
                      <a:r>
                        <a:rPr lang="en-US" sz="1100" b="1" i="0" u="none" strike="noStrike" dirty="0">
                          <a:solidFill>
                            <a:srgbClr val="000000"/>
                          </a:solidFill>
                          <a:effectLst/>
                          <a:latin typeface="Calibri" panose="020F0502020204030204" pitchFamily="34" charset="0"/>
                        </a:rPr>
                        <a:t>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A78"/>
                    </a:solidFill>
                  </a:tcPr>
                </a:tc>
                <a:tc>
                  <a:txBody>
                    <a:bodyPr/>
                    <a:lstStyle/>
                    <a:p>
                      <a:pPr algn="ctr" fontAlgn="b"/>
                      <a:r>
                        <a:rPr lang="en-US" sz="1100" b="1" i="0" u="none" strike="noStrike" dirty="0">
                          <a:solidFill>
                            <a:srgbClr val="000000"/>
                          </a:solidFill>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100" b="1" i="0" u="none" strike="noStrike" dirty="0">
                          <a:solidFill>
                            <a:srgbClr val="000000"/>
                          </a:solidFill>
                          <a:effectLst/>
                          <a:latin typeface="Calibri" panose="020F0502020204030204" pitchFamily="34" charset="0"/>
                        </a:rPr>
                        <a:t>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C7E"/>
                    </a:solidFill>
                  </a:tcPr>
                </a:tc>
                <a:extLst>
                  <a:ext uri="{0D108BD9-81ED-4DB2-BD59-A6C34878D82A}">
                    <a16:rowId xmlns:a16="http://schemas.microsoft.com/office/drawing/2014/main" val="10008"/>
                  </a:ext>
                </a:extLst>
              </a:tr>
            </a:tbl>
          </a:graphicData>
        </a:graphic>
      </p:graphicFrame>
      <p:grpSp>
        <p:nvGrpSpPr>
          <p:cNvPr id="12" name="Group 11"/>
          <p:cNvGrpSpPr/>
          <p:nvPr/>
        </p:nvGrpSpPr>
        <p:grpSpPr>
          <a:xfrm>
            <a:off x="241819" y="6241094"/>
            <a:ext cx="6484562" cy="497076"/>
            <a:chOff x="-50065" y="3996683"/>
            <a:chExt cx="9004724" cy="690260"/>
          </a:xfrm>
        </p:grpSpPr>
        <p:sp>
          <p:nvSpPr>
            <p:cNvPr id="17" name="TextBox 16"/>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3929270" y="3997341"/>
                <a:ext cx="3843536" cy="689602"/>
                <a:chOff x="1947766" y="2108933"/>
                <a:chExt cx="3843536" cy="689602"/>
              </a:xfrm>
            </p:grpSpPr>
            <p:sp>
              <p:nvSpPr>
                <p:cNvPr id="27" name="Chevron 2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8" name="Right Arrow 27"/>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0" name="Text Placeholder 8">
            <a:extLst>
              <a:ext uri="{FF2B5EF4-FFF2-40B4-BE49-F238E27FC236}">
                <a16:creationId xmlns:a16="http://schemas.microsoft.com/office/drawing/2014/main" id="{507F32DD-FF56-41B7-98F4-1EE90DA83059}"/>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65</a:t>
            </a:fld>
            <a:endParaRPr lang="en-US" dirty="0">
              <a:solidFill>
                <a:srgbClr val="1C2A5A">
                  <a:tint val="75000"/>
                </a:srgbClr>
              </a:solidFill>
            </a:endParaRPr>
          </a:p>
        </p:txBody>
      </p:sp>
    </p:spTree>
    <p:extLst>
      <p:ext uri="{BB962C8B-B14F-4D97-AF65-F5344CB8AC3E}">
        <p14:creationId xmlns:p14="http://schemas.microsoft.com/office/powerpoint/2010/main" val="41222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2887" t="1851" r="25376" b="2275"/>
          <a:stretch/>
        </p:blipFill>
        <p:spPr>
          <a:xfrm>
            <a:off x="6131529" y="3135035"/>
            <a:ext cx="2910840" cy="2922270"/>
          </a:xfrm>
          <a:prstGeom prst="rect">
            <a:avLst/>
          </a:prstGeom>
          <a:effectLst>
            <a:outerShdw blurRad="50800" dist="38100" dir="8100000" algn="tr" rotWithShape="0">
              <a:prstClr val="black">
                <a:alpha val="40000"/>
              </a:prst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 (CMFs)</a:t>
            </a:r>
          </a:p>
        </p:txBody>
      </p:sp>
      <p:sp>
        <p:nvSpPr>
          <p:cNvPr id="16" name="Content Placeholder 2"/>
          <p:cNvSpPr txBox="1">
            <a:spLocks/>
          </p:cNvSpPr>
          <p:nvPr/>
        </p:nvSpPr>
        <p:spPr>
          <a:xfrm>
            <a:off x="542925" y="1263819"/>
            <a:ext cx="4710321"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CMF for Converting Stop Control to Signal Control is 0.95</a:t>
            </a:r>
          </a:p>
          <a:p>
            <a:endParaRPr lang="en-US" sz="2000" dirty="0"/>
          </a:p>
          <a:p>
            <a:r>
              <a:rPr lang="en-US" sz="2000" dirty="0"/>
              <a:t>Existing Crash Frequency = </a:t>
            </a:r>
          </a:p>
          <a:p>
            <a:pPr indent="0">
              <a:buNone/>
            </a:pPr>
            <a:r>
              <a:rPr lang="en-US" sz="2000" dirty="0"/>
              <a:t>7.2 crashes/year</a:t>
            </a:r>
          </a:p>
          <a:p>
            <a:endParaRPr lang="en-US" sz="2000" dirty="0"/>
          </a:p>
          <a:p>
            <a:r>
              <a:rPr lang="en-US" sz="2000" dirty="0"/>
              <a:t>Proposed Crash Frequency = Existing Crash Frequency *  (CMF</a:t>
            </a:r>
            <a:r>
              <a:rPr lang="en-US" sz="2000" baseline="-25000" dirty="0"/>
              <a:t>1</a:t>
            </a:r>
            <a:r>
              <a:rPr lang="en-US" sz="2000" dirty="0"/>
              <a:t> * CMF</a:t>
            </a:r>
            <a:r>
              <a:rPr lang="en-US" sz="2000" baseline="-25000" dirty="0"/>
              <a:t>2</a:t>
            </a:r>
            <a:r>
              <a:rPr lang="en-US" sz="2000" dirty="0"/>
              <a:t>*…CMF</a:t>
            </a:r>
            <a:r>
              <a:rPr lang="en-US" sz="2000" baseline="-25000" dirty="0"/>
              <a:t>n</a:t>
            </a:r>
            <a:r>
              <a:rPr lang="en-US" sz="2000" dirty="0"/>
              <a:t>)</a:t>
            </a:r>
          </a:p>
          <a:p>
            <a:endParaRPr lang="en-US" sz="2000" dirty="0"/>
          </a:p>
          <a:p>
            <a:r>
              <a:rPr lang="en-US" sz="2000" dirty="0"/>
              <a:t>Proposed Crash Frequency = 7.20 * 0.95 = 6.84 crashes/year</a:t>
            </a:r>
          </a:p>
          <a:p>
            <a:endParaRPr lang="en-US" sz="2000" dirty="0"/>
          </a:p>
          <a:p>
            <a:r>
              <a:rPr lang="en-US" sz="2000" dirty="0"/>
              <a:t>Reduction in 0.36 crashes/year</a:t>
            </a: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mc:AlternateContent xmlns:mc="http://schemas.openxmlformats.org/markup-compatibility/2006" xmlns:a14="http://schemas.microsoft.com/office/drawing/2010/main">
        <mc:Choice Requires="a14">
          <p:sp>
            <p:nvSpPr>
              <p:cNvPr id="14" name="Rectangle 13"/>
              <p:cNvSpPr/>
              <p:nvPr/>
            </p:nvSpPr>
            <p:spPr>
              <a:xfrm>
                <a:off x="6640385" y="3393659"/>
                <a:ext cx="1747594"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7</m:t>
                    </m:r>
                  </m:oMath>
                </a14:m>
                <a:r>
                  <a:rPr lang="en-US" dirty="0"/>
                  <a:t>.2 * 0.95 = 6.84</a:t>
                </a:r>
              </a:p>
            </p:txBody>
          </p:sp>
        </mc:Choice>
        <mc:Fallback xmlns="">
          <p:sp>
            <p:nvSpPr>
              <p:cNvPr id="14" name="Rectangle 13"/>
              <p:cNvSpPr>
                <a:spLocks noRot="1" noChangeAspect="1" noMove="1" noResize="1" noEditPoints="1" noAdjustHandles="1" noChangeArrowheads="1" noChangeShapeType="1" noTextEdit="1"/>
              </p:cNvSpPr>
              <p:nvPr/>
            </p:nvSpPr>
            <p:spPr>
              <a:xfrm>
                <a:off x="6640385" y="3393659"/>
                <a:ext cx="1747594" cy="369332"/>
              </a:xfrm>
              <a:prstGeom prst="rect">
                <a:avLst/>
              </a:prstGeom>
              <a:blipFill rotWithShape="0">
                <a:blip r:embed="rId3"/>
                <a:stretch>
                  <a:fillRect t="-10000" r="-2439" b="-26667"/>
                </a:stretch>
              </a:blipFill>
            </p:spPr>
            <p:txBody>
              <a:bodyPr/>
              <a:lstStyle/>
              <a:p>
                <a:r>
                  <a:rPr lang="en-US">
                    <a:noFill/>
                  </a:rPr>
                  <a:t> </a:t>
                </a:r>
              </a:p>
            </p:txBody>
          </p:sp>
        </mc:Fallback>
      </mc:AlternateContent>
      <p:sp>
        <p:nvSpPr>
          <p:cNvPr id="2" name="Rectangle 1"/>
          <p:cNvSpPr/>
          <p:nvPr/>
        </p:nvSpPr>
        <p:spPr>
          <a:xfrm>
            <a:off x="6640385" y="3687859"/>
            <a:ext cx="1736373" cy="369332"/>
          </a:xfrm>
          <a:prstGeom prst="rect">
            <a:avLst/>
          </a:prstGeom>
        </p:spPr>
        <p:txBody>
          <a:bodyPr wrap="none">
            <a:spAutoFit/>
          </a:bodyPr>
          <a:lstStyle/>
          <a:p>
            <a:r>
              <a:rPr lang="en-US" dirty="0"/>
              <a:t>7.2 – 6.84 = 0.36</a:t>
            </a:r>
          </a:p>
        </p:txBody>
      </p:sp>
      <p:grpSp>
        <p:nvGrpSpPr>
          <p:cNvPr id="15" name="Group 14"/>
          <p:cNvGrpSpPr/>
          <p:nvPr/>
        </p:nvGrpSpPr>
        <p:grpSpPr>
          <a:xfrm>
            <a:off x="241819" y="6241094"/>
            <a:ext cx="6484562" cy="497076"/>
            <a:chOff x="-50065" y="3996683"/>
            <a:chExt cx="9004724" cy="690260"/>
          </a:xfrm>
        </p:grpSpPr>
        <p:sp>
          <p:nvSpPr>
            <p:cNvPr id="17" name="TextBox 16"/>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18" name="Group 17"/>
            <p:cNvGrpSpPr/>
            <p:nvPr/>
          </p:nvGrpSpPr>
          <p:grpSpPr>
            <a:xfrm>
              <a:off x="796067" y="3997341"/>
              <a:ext cx="8158592" cy="689602"/>
              <a:chOff x="796067" y="3997341"/>
              <a:chExt cx="8158592" cy="689602"/>
            </a:xfrm>
          </p:grpSpPr>
          <p:sp>
            <p:nvSpPr>
              <p:cNvPr id="19" name="Chevron 18"/>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7748782" y="3997341"/>
                <a:ext cx="1205877"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4" name="Chevron 23"/>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5" name="Group 24"/>
              <p:cNvGrpSpPr/>
              <p:nvPr/>
            </p:nvGrpSpPr>
            <p:grpSpPr>
              <a:xfrm>
                <a:off x="3929270" y="3997341"/>
                <a:ext cx="3843536" cy="689602"/>
                <a:chOff x="1947766" y="2108933"/>
                <a:chExt cx="3843536" cy="689602"/>
              </a:xfrm>
            </p:grpSpPr>
            <p:sp>
              <p:nvSpPr>
                <p:cNvPr id="27" name="Chevron 26"/>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8" name="Right Arrow 27"/>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9" name="Right Arrow 28"/>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6" name="Chevron 25"/>
              <p:cNvSpPr/>
              <p:nvPr/>
            </p:nvSpPr>
            <p:spPr bwMode="auto">
              <a:xfrm>
                <a:off x="5762292" y="3997341"/>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sp>
        <p:nvSpPr>
          <p:cNvPr id="31" name="Text Placeholder 8">
            <a:extLst>
              <a:ext uri="{FF2B5EF4-FFF2-40B4-BE49-F238E27FC236}">
                <a16:creationId xmlns:a16="http://schemas.microsoft.com/office/drawing/2014/main" id="{674A9E7B-6AC7-4A04-8D66-E79460431A37}"/>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66</a:t>
            </a:fld>
            <a:endParaRPr lang="en-US" dirty="0">
              <a:solidFill>
                <a:srgbClr val="1C2A5A">
                  <a:tint val="75000"/>
                </a:srgbClr>
              </a:solidFill>
            </a:endParaRPr>
          </a:p>
        </p:txBody>
      </p:sp>
      <p:pic>
        <p:nvPicPr>
          <p:cNvPr id="32" name="Picture 31"/>
          <p:cNvPicPr>
            <a:picLocks noChangeAspect="1"/>
          </p:cNvPicPr>
          <p:nvPr/>
        </p:nvPicPr>
        <p:blipFill>
          <a:blip r:embed="rId4"/>
          <a:stretch>
            <a:fillRect/>
          </a:stretch>
        </p:blipFill>
        <p:spPr>
          <a:xfrm>
            <a:off x="5046452" y="1223035"/>
            <a:ext cx="3995917" cy="1727737"/>
          </a:xfrm>
          <a:prstGeom prst="rect">
            <a:avLst/>
          </a:prstGeom>
        </p:spPr>
      </p:pic>
      <p:sp>
        <p:nvSpPr>
          <p:cNvPr id="33" name="Oval 32"/>
          <p:cNvSpPr/>
          <p:nvPr/>
        </p:nvSpPr>
        <p:spPr>
          <a:xfrm>
            <a:off x="7187867" y="2067853"/>
            <a:ext cx="228600" cy="2286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391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750"/>
                                        <p:tgtEl>
                                          <p:spTgt spid="1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3" end="3"/>
                                            </p:txEl>
                                          </p:spTgt>
                                        </p:tgtEl>
                                        <p:attrNameLst>
                                          <p:attrName>style.visibility</p:attrName>
                                        </p:attrNameLst>
                                      </p:cBhvr>
                                      <p:to>
                                        <p:strVal val="visible"/>
                                      </p:to>
                                    </p:set>
                                    <p:animEffect transition="in" filter="fade">
                                      <p:cBhvr>
                                        <p:cTn id="10" dur="750"/>
                                        <p:tgtEl>
                                          <p:spTgt spid="1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animEffect transition="in" filter="fade">
                                      <p:cBhvr>
                                        <p:cTn id="15" dur="750"/>
                                        <p:tgtEl>
                                          <p:spTgt spid="16">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7" end="7"/>
                                            </p:txEl>
                                          </p:spTgt>
                                        </p:tgtEl>
                                        <p:attrNameLst>
                                          <p:attrName>style.visibility</p:attrName>
                                        </p:attrNameLst>
                                      </p:cBhvr>
                                      <p:to>
                                        <p:strVal val="visible"/>
                                      </p:to>
                                    </p:set>
                                    <p:animEffect transition="in" filter="fade">
                                      <p:cBhvr>
                                        <p:cTn id="20" dur="750"/>
                                        <p:tgtEl>
                                          <p:spTgt spid="16">
                                            <p:txEl>
                                              <p:pRg st="7" end="7"/>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xEl>
                                              <p:pRg st="9" end="9"/>
                                            </p:txEl>
                                          </p:spTgt>
                                        </p:tgtEl>
                                        <p:attrNameLst>
                                          <p:attrName>style.visibility</p:attrName>
                                        </p:attrNameLst>
                                      </p:cBhvr>
                                      <p:to>
                                        <p:strVal val="visible"/>
                                      </p:to>
                                    </p:set>
                                    <p:animEffect transition="in" filter="fade">
                                      <p:cBhvr>
                                        <p:cTn id="28" dur="750"/>
                                        <p:tgtEl>
                                          <p:spTgt spid="16">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Documentation</a:t>
            </a:r>
          </a:p>
        </p:txBody>
      </p:sp>
      <p:grpSp>
        <p:nvGrpSpPr>
          <p:cNvPr id="19" name="Group 18"/>
          <p:cNvGrpSpPr/>
          <p:nvPr/>
        </p:nvGrpSpPr>
        <p:grpSpPr>
          <a:xfrm>
            <a:off x="241819" y="6241094"/>
            <a:ext cx="6484562" cy="497076"/>
            <a:chOff x="-50065" y="3996683"/>
            <a:chExt cx="9004724" cy="690260"/>
          </a:xfrm>
        </p:grpSpPr>
        <p:sp>
          <p:nvSpPr>
            <p:cNvPr id="20" name="TextBox 19"/>
            <p:cNvSpPr txBox="1"/>
            <p:nvPr/>
          </p:nvSpPr>
          <p:spPr>
            <a:xfrm>
              <a:off x="-50065" y="3996683"/>
              <a:ext cx="1038765" cy="685800"/>
            </a:xfrm>
            <a:prstGeom prst="rect">
              <a:avLst/>
            </a:prstGeom>
            <a:noFill/>
            <a:ln>
              <a:noFill/>
            </a:ln>
          </p:spPr>
          <p:txBody>
            <a:bodyPr wrap="square" rtlCol="0" anchor="ctr">
              <a:noAutofit/>
            </a:bodyPr>
            <a:lstStyle/>
            <a:p>
              <a:pPr algn="ctr">
                <a:lnSpc>
                  <a:spcPts val="700"/>
                </a:lnSpc>
              </a:pPr>
              <a:r>
                <a:rPr lang="en-US" sz="900" b="1" dirty="0"/>
                <a:t>IOAR</a:t>
              </a:r>
            </a:p>
          </p:txBody>
        </p:sp>
        <p:grpSp>
          <p:nvGrpSpPr>
            <p:cNvPr id="21" name="Group 20"/>
            <p:cNvGrpSpPr/>
            <p:nvPr/>
          </p:nvGrpSpPr>
          <p:grpSpPr>
            <a:xfrm>
              <a:off x="796067" y="3997341"/>
              <a:ext cx="8158592" cy="689602"/>
              <a:chOff x="796067" y="3997341"/>
              <a:chExt cx="8158592" cy="689602"/>
            </a:xfrm>
          </p:grpSpPr>
          <p:sp>
            <p:nvSpPr>
              <p:cNvPr id="22" name="Chevron 21"/>
              <p:cNvSpPr/>
              <p:nvPr/>
            </p:nvSpPr>
            <p:spPr bwMode="auto">
              <a:xfrm>
                <a:off x="79606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3" name="Chevron 22"/>
              <p:cNvSpPr/>
              <p:nvPr/>
            </p:nvSpPr>
            <p:spPr bwMode="auto">
              <a:xfrm>
                <a:off x="178931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4" name="Chevron 23"/>
              <p:cNvSpPr/>
              <p:nvPr/>
            </p:nvSpPr>
            <p:spPr bwMode="auto">
              <a:xfrm>
                <a:off x="2782557"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5" name="Chevron 24"/>
              <p:cNvSpPr/>
              <p:nvPr/>
            </p:nvSpPr>
            <p:spPr bwMode="auto">
              <a:xfrm>
                <a:off x="7748782" y="3997341"/>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6" name="Chevron 25"/>
              <p:cNvSpPr/>
              <p:nvPr/>
            </p:nvSpPr>
            <p:spPr bwMode="auto">
              <a:xfrm>
                <a:off x="3775802"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27" name="Chevron 26"/>
              <p:cNvSpPr/>
              <p:nvPr/>
            </p:nvSpPr>
            <p:spPr bwMode="auto">
              <a:xfrm>
                <a:off x="4769047" y="3997341"/>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nvGrpSpPr>
              <p:cNvPr id="28" name="Group 27"/>
              <p:cNvGrpSpPr/>
              <p:nvPr/>
            </p:nvGrpSpPr>
            <p:grpSpPr>
              <a:xfrm>
                <a:off x="3929270" y="3997341"/>
                <a:ext cx="3843536" cy="689602"/>
                <a:chOff x="1947766" y="2108933"/>
                <a:chExt cx="3843536" cy="689602"/>
              </a:xfrm>
            </p:grpSpPr>
            <p:sp>
              <p:nvSpPr>
                <p:cNvPr id="30" name="Chevron 29"/>
                <p:cNvSpPr/>
                <p:nvPr/>
              </p:nvSpPr>
              <p:spPr bwMode="auto">
                <a:xfrm>
                  <a:off x="4774033" y="2108933"/>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1" name="Right Arrow 30"/>
                <p:cNvSpPr/>
                <p:nvPr/>
              </p:nvSpPr>
              <p:spPr>
                <a:xfrm>
                  <a:off x="4927501" y="2333312"/>
                  <a:ext cx="863798"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sp>
              <p:nvSpPr>
                <p:cNvPr id="32" name="Right Arrow 31"/>
                <p:cNvSpPr/>
                <p:nvPr/>
              </p:nvSpPr>
              <p:spPr>
                <a:xfrm>
                  <a:off x="1947766" y="2333312"/>
                  <a:ext cx="1833022"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endParaRPr lang="en-US" sz="700" b="1" dirty="0">
                    <a:solidFill>
                      <a:schemeClr val="bg1"/>
                    </a:solidFill>
                  </a:endParaRPr>
                </a:p>
              </p:txBody>
            </p:sp>
          </p:grpSp>
          <p:sp>
            <p:nvSpPr>
              <p:cNvPr id="29" name="Chevron 28"/>
              <p:cNvSpPr/>
              <p:nvPr/>
            </p:nvSpPr>
            <p:spPr bwMode="auto">
              <a:xfrm>
                <a:off x="5762292" y="3997341"/>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grpSp>
      </p:grpSp>
      <p:grpSp>
        <p:nvGrpSpPr>
          <p:cNvPr id="33" name="Group 32"/>
          <p:cNvGrpSpPr/>
          <p:nvPr/>
        </p:nvGrpSpPr>
        <p:grpSpPr>
          <a:xfrm>
            <a:off x="253661" y="3088483"/>
            <a:ext cx="8700998" cy="689602"/>
            <a:chOff x="253661" y="3232782"/>
            <a:chExt cx="8700998" cy="689602"/>
          </a:xfrm>
        </p:grpSpPr>
        <p:sp>
          <p:nvSpPr>
            <p:cNvPr id="34" name="TextBox 33"/>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IOAR</a:t>
              </a:r>
            </a:p>
          </p:txBody>
        </p:sp>
        <p:grpSp>
          <p:nvGrpSpPr>
            <p:cNvPr id="35" name="Group 34"/>
            <p:cNvGrpSpPr/>
            <p:nvPr/>
          </p:nvGrpSpPr>
          <p:grpSpPr>
            <a:xfrm>
              <a:off x="796067" y="3232782"/>
              <a:ext cx="8158592" cy="689602"/>
              <a:chOff x="796067" y="3232782"/>
              <a:chExt cx="8158592" cy="689602"/>
            </a:xfrm>
          </p:grpSpPr>
          <p:sp>
            <p:nvSpPr>
              <p:cNvPr id="52" name="Chevron 51"/>
              <p:cNvSpPr/>
              <p:nvPr/>
            </p:nvSpPr>
            <p:spPr bwMode="auto">
              <a:xfrm>
                <a:off x="79606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3" name="Chevron 52"/>
              <p:cNvSpPr/>
              <p:nvPr/>
            </p:nvSpPr>
            <p:spPr bwMode="auto">
              <a:xfrm>
                <a:off x="178931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4" name="Chevron 53"/>
              <p:cNvSpPr/>
              <p:nvPr/>
            </p:nvSpPr>
            <p:spPr bwMode="auto">
              <a:xfrm>
                <a:off x="2782557"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5" name="Chevron 54"/>
              <p:cNvSpPr/>
              <p:nvPr/>
            </p:nvSpPr>
            <p:spPr bwMode="auto">
              <a:xfrm>
                <a:off x="5762292" y="3232782"/>
                <a:ext cx="1017269" cy="689602"/>
              </a:xfrm>
              <a:prstGeom prst="chevron">
                <a:avLst>
                  <a:gd name="adj" fmla="val 19562"/>
                </a:avLst>
              </a:prstGeom>
              <a:solidFill>
                <a:srgbClr val="CAF2D4"/>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6" name="Chevron 55"/>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36" name="Group 35"/>
            <p:cNvGrpSpPr/>
            <p:nvPr/>
          </p:nvGrpSpPr>
          <p:grpSpPr>
            <a:xfrm>
              <a:off x="3775802" y="3232782"/>
              <a:ext cx="2010514" cy="689602"/>
              <a:chOff x="3775802" y="3232782"/>
              <a:chExt cx="2010514" cy="689602"/>
            </a:xfrm>
          </p:grpSpPr>
          <p:sp>
            <p:nvSpPr>
              <p:cNvPr id="40" name="Chevron 39"/>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0" name="Chevron 49"/>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51" name="Right Arrow 50"/>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nvGrpSpPr>
            <p:cNvPr id="37" name="Group 36"/>
            <p:cNvGrpSpPr/>
            <p:nvPr/>
          </p:nvGrpSpPr>
          <p:grpSpPr>
            <a:xfrm>
              <a:off x="6755537" y="3232782"/>
              <a:ext cx="1017269" cy="689602"/>
              <a:chOff x="6755537" y="3232782"/>
              <a:chExt cx="1017269" cy="689602"/>
            </a:xfrm>
          </p:grpSpPr>
          <p:sp>
            <p:nvSpPr>
              <p:cNvPr id="38" name="Chevron 37"/>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schemeClr val="bg1"/>
                  </a:solidFill>
                </a:endParaRPr>
              </a:p>
            </p:txBody>
          </p:sp>
          <p:sp>
            <p:nvSpPr>
              <p:cNvPr id="39" name="Right Arrow 38"/>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schemeClr val="bg1"/>
                  </a:solidFill>
                </a:endParaRPr>
              </a:p>
            </p:txBody>
          </p:sp>
        </p:grpSp>
      </p:grpSp>
      <p:sp>
        <p:nvSpPr>
          <p:cNvPr id="57" name="Down Arrow 56"/>
          <p:cNvSpPr/>
          <p:nvPr/>
        </p:nvSpPr>
        <p:spPr>
          <a:xfrm>
            <a:off x="7822379"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1" name="Text Placeholder 8">
            <a:extLst>
              <a:ext uri="{FF2B5EF4-FFF2-40B4-BE49-F238E27FC236}">
                <a16:creationId xmlns:a16="http://schemas.microsoft.com/office/drawing/2014/main" id="{2C52450A-E7C4-40C5-A942-74B91B811109}"/>
              </a:ext>
            </a:extLst>
          </p:cNvPr>
          <p:cNvSpPr txBox="1">
            <a:spLocks/>
          </p:cNvSpPr>
          <p:nvPr/>
        </p:nvSpPr>
        <p:spPr>
          <a:xfrm rot="16200000">
            <a:off x="-2898932" y="2898934"/>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solidFill>
                  <a:schemeClr val="bg1"/>
                </a:solidFill>
                <a:effectLst>
                  <a:outerShdw blurRad="38100" dist="38100" dir="2700000" algn="tl">
                    <a:srgbClr val="000000">
                      <a:alpha val="43137"/>
                    </a:srgbClr>
                  </a:outerShdw>
                </a:effectLst>
              </a:rPr>
              <a:t>Example 1: I-4 at Saxon Boulevard IOAR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67</a:t>
            </a:fld>
            <a:endParaRPr lang="en-US" dirty="0">
              <a:solidFill>
                <a:srgbClr val="1C2A5A">
                  <a:tint val="75000"/>
                </a:srgbClr>
              </a:solidFill>
            </a:endParaRPr>
          </a:p>
        </p:txBody>
      </p:sp>
    </p:spTree>
    <p:extLst>
      <p:ext uri="{BB962C8B-B14F-4D97-AF65-F5344CB8AC3E}">
        <p14:creationId xmlns:p14="http://schemas.microsoft.com/office/powerpoint/2010/main" val="62447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8"/>
          <p:cNvSpPr txBox="1">
            <a:spLocks/>
          </p:cNvSpPr>
          <p:nvPr/>
        </p:nvSpPr>
        <p:spPr>
          <a:xfrm>
            <a:off x="0" y="1761466"/>
            <a:ext cx="9144000" cy="18004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pPr>
              <a:defRPr/>
            </a:pPr>
            <a:r>
              <a:rPr lang="en-US" sz="6000" dirty="0"/>
              <a:t>Example 2:</a:t>
            </a:r>
          </a:p>
          <a:p>
            <a:pPr>
              <a:defRPr/>
            </a:pPr>
            <a:r>
              <a:rPr lang="en-US" sz="6000" dirty="0"/>
              <a:t>I-75 at Martin Luther King Boulevard IMR</a:t>
            </a:r>
          </a:p>
        </p:txBody>
      </p:sp>
      <p:sp>
        <p:nvSpPr>
          <p:cNvPr id="2" name="Slide Number Placeholder 1"/>
          <p:cNvSpPr>
            <a:spLocks noGrp="1"/>
          </p:cNvSpPr>
          <p:nvPr>
            <p:ph type="sldNum" sz="quarter" idx="12"/>
          </p:nvPr>
        </p:nvSpPr>
        <p:spPr/>
        <p:txBody>
          <a:bodyPr/>
          <a:lstStyle/>
          <a:p>
            <a:fld id="{8970C57D-AA55-CC46-84BC-450512CA4844}" type="slidenum">
              <a:rPr lang="en-US" smtClean="0">
                <a:solidFill>
                  <a:srgbClr val="1C2A5A">
                    <a:tint val="75000"/>
                  </a:srgbClr>
                </a:solidFill>
              </a:rPr>
              <a:pPr/>
              <a:t>68</a:t>
            </a:fld>
            <a:endParaRPr lang="en-US" dirty="0">
              <a:solidFill>
                <a:srgbClr val="1C2A5A">
                  <a:tint val="75000"/>
                </a:srgbClr>
              </a:solidFill>
            </a:endParaRPr>
          </a:p>
        </p:txBody>
      </p:sp>
    </p:spTree>
    <p:extLst>
      <p:ext uri="{BB962C8B-B14F-4D97-AF65-F5344CB8AC3E}">
        <p14:creationId xmlns:p14="http://schemas.microsoft.com/office/powerpoint/2010/main" val="796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3675707"/>
            <a:ext cx="2472431" cy="2472431"/>
          </a:xfrm>
          <a:prstGeom prst="rect">
            <a:avLst/>
          </a:prstGeom>
        </p:spPr>
      </p:pic>
      <p:sp>
        <p:nvSpPr>
          <p:cNvPr id="7" name="Content Placeholder 2"/>
          <p:cNvSpPr txBox="1">
            <a:spLocks/>
          </p:cNvSpPr>
          <p:nvPr/>
        </p:nvSpPr>
        <p:spPr>
          <a:xfrm>
            <a:off x="542925" y="1263819"/>
            <a:ext cx="608647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Project location</a:t>
            </a:r>
            <a:endParaRPr lang="en-US" sz="1600" dirty="0">
              <a:solidFill>
                <a:srgbClr val="243B76"/>
              </a:solidFill>
            </a:endParaRPr>
          </a:p>
          <a:p>
            <a:pPr marL="685800" lvl="1" indent="-114300" defTabSz="457189">
              <a:buFont typeface="Arial" pitchFamily="34" charset="0"/>
              <a:buChar char="•"/>
            </a:pPr>
            <a:r>
              <a:rPr lang="en-US" sz="1600" dirty="0">
                <a:solidFill>
                  <a:srgbClr val="1C2A5A"/>
                </a:solidFill>
              </a:rPr>
              <a:t>Hillsborough County</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Existing conditions</a:t>
            </a:r>
          </a:p>
          <a:p>
            <a:pPr marL="685800" lvl="1" indent="-114300" defTabSz="457189">
              <a:buFont typeface="Arial" pitchFamily="34" charset="0"/>
              <a:buChar char="•"/>
            </a:pPr>
            <a:r>
              <a:rPr lang="en-US" sz="1600" dirty="0">
                <a:solidFill>
                  <a:srgbClr val="1C2A5A"/>
                </a:solidFill>
              </a:rPr>
              <a:t>Partial cloverleaf interchange</a:t>
            </a:r>
          </a:p>
          <a:p>
            <a:pPr marL="685800" lvl="1" indent="-114300" defTabSz="457189">
              <a:buFont typeface="Arial" pitchFamily="34" charset="0"/>
              <a:buChar char="•"/>
            </a:pPr>
            <a:r>
              <a:rPr lang="en-US" sz="1600" dirty="0">
                <a:solidFill>
                  <a:srgbClr val="1C2A5A"/>
                </a:solidFill>
              </a:rPr>
              <a:t>Ramp terminals are signalized</a:t>
            </a:r>
          </a:p>
          <a:p>
            <a:pPr marL="685800" lvl="1" indent="-114300" defTabSz="457189">
              <a:buFont typeface="Arial" pitchFamily="34" charset="0"/>
              <a:buChar char="•"/>
            </a:pPr>
            <a:r>
              <a:rPr lang="en-US" sz="1600" dirty="0">
                <a:solidFill>
                  <a:srgbClr val="1C2A5A"/>
                </a:solidFill>
              </a:rPr>
              <a:t>I-75 has 6 General Use Lanes</a:t>
            </a:r>
          </a:p>
          <a:p>
            <a:pPr marL="685800" lvl="1" indent="-114300" defTabSz="457189">
              <a:buFont typeface="Arial" pitchFamily="34" charset="0"/>
              <a:buChar char="•"/>
            </a:pPr>
            <a:r>
              <a:rPr lang="en-US" sz="1600" dirty="0">
                <a:solidFill>
                  <a:srgbClr val="1C2A5A"/>
                </a:solidFill>
              </a:rPr>
              <a:t>Martin Luther King Boulevard </a:t>
            </a:r>
          </a:p>
          <a:p>
            <a:pPr marL="684213" lvl="1" indent="0" defTabSz="457189">
              <a:buNone/>
            </a:pPr>
            <a:r>
              <a:rPr lang="en-US" sz="1600" dirty="0">
                <a:solidFill>
                  <a:srgbClr val="1C2A5A"/>
                </a:solidFill>
              </a:rPr>
              <a:t>has 6 lanes</a:t>
            </a:r>
          </a:p>
          <a:p>
            <a:pPr marL="114300" indent="-114300" defTabSz="457189">
              <a:buFont typeface="Arial" pitchFamily="34" charset="0"/>
              <a:buChar char="•"/>
            </a:pPr>
            <a:endParaRPr lang="en-US" sz="2000" dirty="0">
              <a:solidFill>
                <a:srgbClr val="1C2A5A"/>
              </a:solidFill>
            </a:endParaRPr>
          </a:p>
          <a:p>
            <a:r>
              <a:rPr lang="en-US" sz="2000" dirty="0">
                <a:solidFill>
                  <a:srgbClr val="1C2A5A"/>
                </a:solidFill>
              </a:rPr>
              <a:t>Major recommended improvements</a:t>
            </a:r>
          </a:p>
          <a:p>
            <a:pPr marL="685800" lvl="1" indent="-114300" defTabSz="457189">
              <a:buFont typeface="Arial" pitchFamily="34" charset="0"/>
              <a:buChar char="•"/>
            </a:pPr>
            <a:r>
              <a:rPr lang="en-US" sz="1600" dirty="0">
                <a:solidFill>
                  <a:srgbClr val="1C2A5A"/>
                </a:solidFill>
              </a:rPr>
              <a:t>Convert to existing interchange to Diverging Diamond Interchange (DDI)</a:t>
            </a:r>
          </a:p>
          <a:p>
            <a:pPr marL="685800" lvl="1" indent="-114300" defTabSz="457189">
              <a:buFont typeface="Arial" pitchFamily="34" charset="0"/>
              <a:buChar char="•"/>
            </a:pPr>
            <a:r>
              <a:rPr lang="en-US" sz="1600" dirty="0">
                <a:solidFill>
                  <a:srgbClr val="1C2A5A"/>
                </a:solidFill>
              </a:rPr>
              <a:t>Build northbound Collector-Distributor (C-D) Road</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Project Summary</a:t>
            </a:r>
          </a:p>
        </p:txBody>
      </p:sp>
      <p:sp>
        <p:nvSpPr>
          <p:cNvPr id="14" name="Text Placeholder 8"/>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69</a:t>
            </a:fld>
            <a:endParaRPr lang="en-US" dirty="0">
              <a:solidFill>
                <a:srgbClr val="1C2A5A">
                  <a:tint val="75000"/>
                </a:srgbClr>
              </a:solidFill>
            </a:endParaRPr>
          </a:p>
        </p:txBody>
      </p:sp>
      <p:grpSp>
        <p:nvGrpSpPr>
          <p:cNvPr id="12" name="Group 11"/>
          <p:cNvGrpSpPr/>
          <p:nvPr/>
        </p:nvGrpSpPr>
        <p:grpSpPr>
          <a:xfrm>
            <a:off x="4572000" y="1177765"/>
            <a:ext cx="3239222" cy="2507785"/>
            <a:chOff x="4572000" y="1177765"/>
            <a:chExt cx="3239222" cy="2507785"/>
          </a:xfrm>
        </p:grpSpPr>
        <p:pic>
          <p:nvPicPr>
            <p:cNvPr id="5" name="Picture 4"/>
            <p:cNvPicPr>
              <a:picLocks noChangeAspect="1"/>
            </p:cNvPicPr>
            <p:nvPr/>
          </p:nvPicPr>
          <p:blipFill>
            <a:blip r:embed="rId3"/>
            <a:stretch>
              <a:fillRect/>
            </a:stretch>
          </p:blipFill>
          <p:spPr>
            <a:xfrm>
              <a:off x="4572000" y="1177765"/>
              <a:ext cx="3239222" cy="250778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663" y="1223486"/>
              <a:ext cx="182880" cy="18288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629151" y="2538413"/>
              <a:ext cx="1047749" cy="169277"/>
            </a:xfrm>
            <a:prstGeom prst="rect">
              <a:avLst/>
            </a:prstGeom>
            <a:solidFill>
              <a:schemeClr val="bg1"/>
            </a:solidFill>
            <a:ln>
              <a:noFill/>
            </a:ln>
          </p:spPr>
          <p:txBody>
            <a:bodyPr wrap="square" rtlCol="0">
              <a:spAutoFit/>
            </a:bodyPr>
            <a:lstStyle/>
            <a:p>
              <a:pPr algn="ctr"/>
              <a:r>
                <a:rPr lang="en-US" sz="500" dirty="0">
                  <a:solidFill>
                    <a:srgbClr val="000000"/>
                  </a:solidFill>
                </a:rPr>
                <a:t>Martin Luther King  Jr. Boulevard</a:t>
              </a:r>
            </a:p>
          </p:txBody>
        </p:sp>
      </p:grpSp>
      <p:pic>
        <p:nvPicPr>
          <p:cNvPr id="3" name="Picture 2"/>
          <p:cNvPicPr>
            <a:picLocks noChangeAspect="1"/>
          </p:cNvPicPr>
          <p:nvPr/>
        </p:nvPicPr>
        <p:blipFill rotWithShape="1">
          <a:blip r:embed="rId5"/>
          <a:srcRect l="456"/>
          <a:stretch/>
        </p:blipFill>
        <p:spPr>
          <a:xfrm>
            <a:off x="4366227" y="1170563"/>
            <a:ext cx="3673595" cy="2460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39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75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500"/>
                                        <p:tgtEl>
                                          <p:spTgt spid="7">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500"/>
                                        <p:tgtEl>
                                          <p:spTgt spid="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750"/>
                                        <p:tgtEl>
                                          <p:spTgt spid="7">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5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Effect transition="in" filter="fade">
                                      <p:cBhvr>
                                        <p:cTn id="43"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66542" y="1146124"/>
            <a:ext cx="8644083"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r>
              <a:rPr lang="en-US" sz="2000" dirty="0">
                <a:solidFill>
                  <a:srgbClr val="243B76"/>
                </a:solidFill>
              </a:rPr>
              <a:t>Requests for new or modified access to </a:t>
            </a:r>
          </a:p>
          <a:p>
            <a:pPr marL="685800" lvl="1" indent="-114300" defTabSz="457189">
              <a:buFont typeface="Arial" pitchFamily="34" charset="0"/>
              <a:buChar char="•"/>
            </a:pPr>
            <a:r>
              <a:rPr lang="en-US" sz="1600" dirty="0">
                <a:solidFill>
                  <a:srgbClr val="243B76"/>
                </a:solidFill>
              </a:rPr>
              <a:t>Interstate Highway System </a:t>
            </a:r>
          </a:p>
          <a:p>
            <a:pPr marL="685800" lvl="1" indent="-114300" defTabSz="457189">
              <a:buFont typeface="Arial" pitchFamily="34" charset="0"/>
              <a:buChar char="•"/>
            </a:pPr>
            <a:r>
              <a:rPr lang="en-US" sz="1600" dirty="0">
                <a:solidFill>
                  <a:srgbClr val="243B76"/>
                </a:solidFill>
              </a:rPr>
              <a:t>Non-interstate limited access facilities on the State Highway System (SHS)</a:t>
            </a:r>
          </a:p>
          <a:p>
            <a:pPr defTabSz="457189"/>
            <a:endParaRPr lang="en-US" sz="2000" dirty="0">
              <a:solidFill>
                <a:srgbClr val="243B76"/>
              </a:solidFill>
            </a:endParaRPr>
          </a:p>
          <a:p>
            <a:pPr defTabSz="457189"/>
            <a:r>
              <a:rPr lang="en-US" sz="2000" dirty="0">
                <a:solidFill>
                  <a:srgbClr val="243B76"/>
                </a:solidFill>
              </a:rPr>
              <a:t>An Interchange Access Request (IAR) shows that a proposed interchange proposal is </a:t>
            </a:r>
            <a:r>
              <a:rPr lang="en-US" sz="2000" b="1" dirty="0">
                <a:solidFill>
                  <a:srgbClr val="243B76"/>
                </a:solidFill>
              </a:rPr>
              <a:t>Safety</a:t>
            </a:r>
            <a:r>
              <a:rPr lang="en-US" sz="2000" dirty="0">
                <a:solidFill>
                  <a:srgbClr val="243B76"/>
                </a:solidFill>
              </a:rPr>
              <a:t>, Operational and Engineering (SO&amp;E) viable</a:t>
            </a:r>
          </a:p>
          <a:p>
            <a:pPr defTabSz="457189"/>
            <a:endParaRPr lang="en-US" sz="2000" dirty="0">
              <a:solidFill>
                <a:srgbClr val="243B76"/>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Interchange Access Requests</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pic>
        <p:nvPicPr>
          <p:cNvPr id="2050" name="Picture 2" descr="Image result for I-75 at williston road cra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297" y="3266536"/>
            <a:ext cx="4317241" cy="2428448"/>
          </a:xfrm>
          <a:prstGeom prst="rect">
            <a:avLst/>
          </a:prstGeom>
          <a:solidFill>
            <a:srgbClr val="FFFFFF"/>
          </a:solidFill>
          <a:ln w="28575">
            <a:noFill/>
          </a:ln>
          <a:effectLst>
            <a:outerShdw blurRad="50800" dist="38100" dir="8100000" algn="tr" rotWithShape="0">
              <a:prstClr val="black">
                <a:alpha val="40000"/>
              </a:prstClr>
            </a:outerShdw>
          </a:effectLst>
          <a:extLst/>
        </p:spPr>
      </p:pic>
      <p:pic>
        <p:nvPicPr>
          <p:cNvPr id="5" name="Picture 2" descr="http://www.atkinsglobal.com/~/media/Images/A/Atkins-Corporate/north-america/news-signpost-images/large/I75-SR70-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440" y="3266536"/>
            <a:ext cx="4317241" cy="2444521"/>
          </a:xfrm>
          <a:prstGeom prst="rect">
            <a:avLst/>
          </a:prstGeom>
          <a:solidFill>
            <a:schemeClr val="bg1"/>
          </a:solidFill>
          <a:ln w="28575">
            <a:noFill/>
          </a:ln>
          <a:effectLst>
            <a:outerShdw blurRad="50800" dist="38100" dir="8100000" algn="tr" rotWithShape="0">
              <a:prstClr val="black">
                <a:alpha val="40000"/>
              </a:prstClr>
            </a:outerShdw>
          </a:effectLst>
          <a:extLst/>
        </p:spPr>
      </p:pic>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a:t>
            </a:fld>
            <a:endParaRPr lang="en-US" dirty="0">
              <a:solidFill>
                <a:srgbClr val="1C2A5A">
                  <a:tint val="75000"/>
                </a:srgbClr>
              </a:solidFill>
            </a:endParaRPr>
          </a:p>
        </p:txBody>
      </p:sp>
    </p:spTree>
    <p:extLst>
      <p:ext uri="{BB962C8B-B14F-4D97-AF65-F5344CB8AC3E}">
        <p14:creationId xmlns:p14="http://schemas.microsoft.com/office/powerpoint/2010/main" val="22292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7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3600" dirty="0"/>
              <a:t>Tasks Required</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170538" y="2468881"/>
            <a:ext cx="8784121" cy="689602"/>
            <a:chOff x="170538" y="1708782"/>
            <a:chExt cx="8784121" cy="689602"/>
          </a:xfrm>
        </p:grpSpPr>
        <p:sp>
          <p:nvSpPr>
            <p:cNvPr id="58" name="TextBox 57"/>
            <p:cNvSpPr txBox="1"/>
            <p:nvPr/>
          </p:nvSpPr>
          <p:spPr>
            <a:xfrm>
              <a:off x="170538" y="1710683"/>
              <a:ext cx="762000" cy="685800"/>
            </a:xfrm>
            <a:prstGeom prst="rect">
              <a:avLst/>
            </a:prstGeom>
            <a:noFill/>
            <a:ln>
              <a:noFill/>
            </a:ln>
          </p:spPr>
          <p:txBody>
            <a:bodyPr wrap="square" rtlCol="0" anchor="ctr">
              <a:noAutofit/>
            </a:bodyPr>
            <a:lstStyle/>
            <a:p>
              <a:pPr algn="ctr"/>
              <a:r>
                <a:rPr lang="en-US" sz="1200" b="1" dirty="0">
                  <a:solidFill>
                    <a:srgbClr val="1C2A5A"/>
                  </a:solidFill>
                </a:rPr>
                <a:t>IJR</a:t>
              </a:r>
            </a:p>
          </p:txBody>
        </p:sp>
        <p:grpSp>
          <p:nvGrpSpPr>
            <p:cNvPr id="5" name="Group 4"/>
            <p:cNvGrpSpPr/>
            <p:nvPr/>
          </p:nvGrpSpPr>
          <p:grpSpPr>
            <a:xfrm>
              <a:off x="796067" y="1708782"/>
              <a:ext cx="8158592" cy="689602"/>
              <a:chOff x="796067" y="1708782"/>
              <a:chExt cx="8158592" cy="689602"/>
            </a:xfrm>
          </p:grpSpPr>
          <p:sp>
            <p:nvSpPr>
              <p:cNvPr id="61" name="Chevron 60"/>
              <p:cNvSpPr/>
              <p:nvPr/>
            </p:nvSpPr>
            <p:spPr bwMode="auto">
              <a:xfrm>
                <a:off x="79606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62" name="Chevron 61"/>
              <p:cNvSpPr/>
              <p:nvPr/>
            </p:nvSpPr>
            <p:spPr bwMode="auto">
              <a:xfrm>
                <a:off x="178931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63" name="Chevron 62"/>
              <p:cNvSpPr/>
              <p:nvPr/>
            </p:nvSpPr>
            <p:spPr bwMode="auto">
              <a:xfrm>
                <a:off x="278255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64" name="Chevron 63"/>
              <p:cNvSpPr/>
              <p:nvPr/>
            </p:nvSpPr>
            <p:spPr bwMode="auto">
              <a:xfrm>
                <a:off x="377580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65" name="Chevron 64"/>
              <p:cNvSpPr/>
              <p:nvPr/>
            </p:nvSpPr>
            <p:spPr bwMode="auto">
              <a:xfrm>
                <a:off x="5762292"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66" name="Chevron 65"/>
              <p:cNvSpPr/>
              <p:nvPr/>
            </p:nvSpPr>
            <p:spPr bwMode="auto">
              <a:xfrm>
                <a:off x="6755537" y="1708782"/>
                <a:ext cx="1017269"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67" name="Chevron 66"/>
              <p:cNvSpPr/>
              <p:nvPr/>
            </p:nvSpPr>
            <p:spPr bwMode="auto">
              <a:xfrm>
                <a:off x="7748782" y="1708782"/>
                <a:ext cx="1205877" cy="689602"/>
              </a:xfrm>
              <a:prstGeom prst="chevron">
                <a:avLst>
                  <a:gd name="adj" fmla="val 19562"/>
                </a:avLst>
              </a:prstGeom>
              <a:solidFill>
                <a:srgbClr val="0066CC"/>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2" name="Group 1"/>
            <p:cNvGrpSpPr/>
            <p:nvPr/>
          </p:nvGrpSpPr>
          <p:grpSpPr>
            <a:xfrm>
              <a:off x="4769047" y="1708782"/>
              <a:ext cx="1017269" cy="689602"/>
              <a:chOff x="4769047" y="1708782"/>
              <a:chExt cx="1017269" cy="689602"/>
            </a:xfrm>
          </p:grpSpPr>
          <p:sp>
            <p:nvSpPr>
              <p:cNvPr id="69" name="Chevron 68"/>
              <p:cNvSpPr/>
              <p:nvPr/>
            </p:nvSpPr>
            <p:spPr bwMode="auto">
              <a:xfrm>
                <a:off x="4769047" y="1708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70" name="Right Arrow 69"/>
              <p:cNvSpPr/>
              <p:nvPr/>
            </p:nvSpPr>
            <p:spPr>
              <a:xfrm>
                <a:off x="4910866" y="1948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grpSp>
        <p:nvGrpSpPr>
          <p:cNvPr id="8" name="Group 7"/>
          <p:cNvGrpSpPr/>
          <p:nvPr/>
        </p:nvGrpSpPr>
        <p:grpSpPr>
          <a:xfrm>
            <a:off x="208027" y="3230881"/>
            <a:ext cx="8746632" cy="689602"/>
            <a:chOff x="208027" y="2470782"/>
            <a:chExt cx="8746632" cy="689602"/>
          </a:xfrm>
        </p:grpSpPr>
        <p:sp>
          <p:nvSpPr>
            <p:cNvPr id="53" name="TextBox 52"/>
            <p:cNvSpPr txBox="1"/>
            <p:nvPr/>
          </p:nvSpPr>
          <p:spPr>
            <a:xfrm>
              <a:off x="208027" y="2472683"/>
              <a:ext cx="762000" cy="685800"/>
            </a:xfrm>
            <a:prstGeom prst="rect">
              <a:avLst/>
            </a:prstGeom>
            <a:noFill/>
            <a:ln>
              <a:noFill/>
            </a:ln>
          </p:spPr>
          <p:txBody>
            <a:bodyPr wrap="square" rtlCol="0" anchor="ctr">
              <a:noAutofit/>
            </a:bodyPr>
            <a:lstStyle/>
            <a:p>
              <a:pPr algn="ctr"/>
              <a:r>
                <a:rPr lang="en-US" sz="1200" b="1" dirty="0">
                  <a:solidFill>
                    <a:srgbClr val="1C2A5A"/>
                  </a:solidFill>
                </a:rPr>
                <a:t>IMR</a:t>
              </a:r>
            </a:p>
          </p:txBody>
        </p:sp>
        <p:grpSp>
          <p:nvGrpSpPr>
            <p:cNvPr id="73" name="Group 72"/>
            <p:cNvGrpSpPr/>
            <p:nvPr/>
          </p:nvGrpSpPr>
          <p:grpSpPr>
            <a:xfrm>
              <a:off x="796067" y="2470782"/>
              <a:ext cx="8158592" cy="689602"/>
              <a:chOff x="801053" y="3678485"/>
              <a:chExt cx="8158592" cy="689602"/>
            </a:xfrm>
            <a:solidFill>
              <a:srgbClr val="B14F13"/>
            </a:solidFill>
          </p:grpSpPr>
          <p:sp>
            <p:nvSpPr>
              <p:cNvPr id="74" name="Chevron 73"/>
              <p:cNvSpPr/>
              <p:nvPr/>
            </p:nvSpPr>
            <p:spPr bwMode="auto">
              <a:xfrm>
                <a:off x="80105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75" name="Chevron 74"/>
              <p:cNvSpPr/>
              <p:nvPr/>
            </p:nvSpPr>
            <p:spPr bwMode="auto">
              <a:xfrm>
                <a:off x="179429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76" name="Chevron 75"/>
              <p:cNvSpPr/>
              <p:nvPr/>
            </p:nvSpPr>
            <p:spPr bwMode="auto">
              <a:xfrm>
                <a:off x="278754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77" name="Chevron 76"/>
              <p:cNvSpPr/>
              <p:nvPr/>
            </p:nvSpPr>
            <p:spPr bwMode="auto">
              <a:xfrm>
                <a:off x="378078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Safety Performance Functions</a:t>
                </a:r>
              </a:p>
            </p:txBody>
          </p:sp>
          <p:sp>
            <p:nvSpPr>
              <p:cNvPr id="78" name="Chevron 77"/>
              <p:cNvSpPr/>
              <p:nvPr/>
            </p:nvSpPr>
            <p:spPr bwMode="auto">
              <a:xfrm>
                <a:off x="5767278"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79" name="Chevron 78"/>
              <p:cNvSpPr/>
              <p:nvPr/>
            </p:nvSpPr>
            <p:spPr bwMode="auto">
              <a:xfrm>
                <a:off x="676052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Benefit Cost Analysis</a:t>
                </a:r>
              </a:p>
            </p:txBody>
          </p:sp>
          <p:sp>
            <p:nvSpPr>
              <p:cNvPr id="80" name="Chevron 79"/>
              <p:cNvSpPr/>
              <p:nvPr/>
            </p:nvSpPr>
            <p:spPr bwMode="auto">
              <a:xfrm>
                <a:off x="7753768" y="3678485"/>
                <a:ext cx="1205877"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sp>
            <p:nvSpPr>
              <p:cNvPr id="81" name="Chevron 80"/>
              <p:cNvSpPr/>
              <p:nvPr/>
            </p:nvSpPr>
            <p:spPr bwMode="auto">
              <a:xfrm>
                <a:off x="4774033" y="3678485"/>
                <a:ext cx="1017269" cy="689602"/>
              </a:xfrm>
              <a:prstGeom prst="chevron">
                <a:avLst>
                  <a:gd name="adj" fmla="val 19562"/>
                </a:avLst>
              </a:prstGeom>
              <a:grp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Empirical Bayes Method</a:t>
                </a:r>
              </a:p>
            </p:txBody>
          </p:sp>
        </p:grpSp>
      </p:grpSp>
      <p:grpSp>
        <p:nvGrpSpPr>
          <p:cNvPr id="14" name="Group 13"/>
          <p:cNvGrpSpPr/>
          <p:nvPr/>
        </p:nvGrpSpPr>
        <p:grpSpPr>
          <a:xfrm>
            <a:off x="253661" y="3992881"/>
            <a:ext cx="8700998" cy="689602"/>
            <a:chOff x="253661" y="3232782"/>
            <a:chExt cx="8700998" cy="689602"/>
          </a:xfrm>
        </p:grpSpPr>
        <p:sp>
          <p:nvSpPr>
            <p:cNvPr id="59" name="TextBox 58"/>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solidFill>
                    <a:srgbClr val="1C2A5A"/>
                  </a:solidFill>
                </a:rPr>
                <a:t>IOAR</a:t>
              </a:r>
            </a:p>
          </p:txBody>
        </p:sp>
        <p:grpSp>
          <p:nvGrpSpPr>
            <p:cNvPr id="13" name="Group 12"/>
            <p:cNvGrpSpPr/>
            <p:nvPr/>
          </p:nvGrpSpPr>
          <p:grpSpPr>
            <a:xfrm>
              <a:off x="796067" y="3232782"/>
              <a:ext cx="8158592" cy="689602"/>
              <a:chOff x="796067" y="3232782"/>
              <a:chExt cx="8158592" cy="689602"/>
            </a:xfrm>
          </p:grpSpPr>
          <p:sp>
            <p:nvSpPr>
              <p:cNvPr id="83" name="Chevron 82"/>
              <p:cNvSpPr/>
              <p:nvPr/>
            </p:nvSpPr>
            <p:spPr bwMode="auto">
              <a:xfrm>
                <a:off x="79606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Calculation of Crash Rates</a:t>
                </a:r>
              </a:p>
            </p:txBody>
          </p:sp>
          <p:sp>
            <p:nvSpPr>
              <p:cNvPr id="84" name="Chevron 83"/>
              <p:cNvSpPr/>
              <p:nvPr/>
            </p:nvSpPr>
            <p:spPr bwMode="auto">
              <a:xfrm>
                <a:off x="178931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Diagrams</a:t>
                </a:r>
              </a:p>
            </p:txBody>
          </p:sp>
          <p:sp>
            <p:nvSpPr>
              <p:cNvPr id="85" name="Chevron 84"/>
              <p:cNvSpPr/>
              <p:nvPr/>
            </p:nvSpPr>
            <p:spPr bwMode="auto">
              <a:xfrm>
                <a:off x="2782557"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Description of Existing Crash Trends</a:t>
                </a:r>
              </a:p>
            </p:txBody>
          </p:sp>
          <p:sp>
            <p:nvSpPr>
              <p:cNvPr id="87" name="Chevron 86"/>
              <p:cNvSpPr/>
              <p:nvPr/>
            </p:nvSpPr>
            <p:spPr bwMode="auto">
              <a:xfrm>
                <a:off x="5762292" y="3232782"/>
                <a:ext cx="1017269"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Crash Reduction Estimation (CMFs)</a:t>
                </a:r>
              </a:p>
            </p:txBody>
          </p:sp>
          <p:sp>
            <p:nvSpPr>
              <p:cNvPr id="89" name="Chevron 88"/>
              <p:cNvSpPr/>
              <p:nvPr/>
            </p:nvSpPr>
            <p:spPr bwMode="auto">
              <a:xfrm>
                <a:off x="7748782" y="3232782"/>
                <a:ext cx="1205877" cy="689602"/>
              </a:xfrm>
              <a:prstGeom prst="chevron">
                <a:avLst>
                  <a:gd name="adj" fmla="val 19562"/>
                </a:avLst>
              </a:prstGeom>
              <a:solidFill>
                <a:srgbClr val="248C3D"/>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prstClr val="white"/>
                    </a:solidFill>
                  </a:rPr>
                  <a:t>Documentation</a:t>
                </a:r>
              </a:p>
            </p:txBody>
          </p:sp>
        </p:grpSp>
        <p:grpSp>
          <p:nvGrpSpPr>
            <p:cNvPr id="11" name="Group 10"/>
            <p:cNvGrpSpPr/>
            <p:nvPr/>
          </p:nvGrpSpPr>
          <p:grpSpPr>
            <a:xfrm>
              <a:off x="3775802" y="3232782"/>
              <a:ext cx="2010514" cy="689602"/>
              <a:chOff x="3775802" y="3232782"/>
              <a:chExt cx="2010514" cy="689602"/>
            </a:xfrm>
          </p:grpSpPr>
          <p:sp>
            <p:nvSpPr>
              <p:cNvPr id="116" name="Chevron 115"/>
              <p:cNvSpPr/>
              <p:nvPr/>
            </p:nvSpPr>
            <p:spPr bwMode="auto">
              <a:xfrm>
                <a:off x="3775802"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1" name="Chevron 120"/>
              <p:cNvSpPr/>
              <p:nvPr/>
            </p:nvSpPr>
            <p:spPr bwMode="auto">
              <a:xfrm>
                <a:off x="476904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2" name="Right Arrow 121"/>
              <p:cNvSpPr/>
              <p:nvPr/>
            </p:nvSpPr>
            <p:spPr>
              <a:xfrm>
                <a:off x="3917622" y="3472808"/>
                <a:ext cx="1868694"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nvGrpSpPr>
            <p:cNvPr id="12" name="Group 11"/>
            <p:cNvGrpSpPr/>
            <p:nvPr/>
          </p:nvGrpSpPr>
          <p:grpSpPr>
            <a:xfrm>
              <a:off x="6755537" y="3232782"/>
              <a:ext cx="1017269" cy="689602"/>
              <a:chOff x="6755537" y="3232782"/>
              <a:chExt cx="1017269" cy="689602"/>
            </a:xfrm>
          </p:grpSpPr>
          <p:sp>
            <p:nvSpPr>
              <p:cNvPr id="126" name="Chevron 125"/>
              <p:cNvSpPr/>
              <p:nvPr/>
            </p:nvSpPr>
            <p:spPr bwMode="auto">
              <a:xfrm>
                <a:off x="6755537" y="3232782"/>
                <a:ext cx="1017269" cy="689602"/>
              </a:xfrm>
              <a:prstGeom prst="chevron">
                <a:avLst>
                  <a:gd name="adj" fmla="val 19562"/>
                </a:avLst>
              </a:prstGeom>
              <a:solidFill>
                <a:schemeClr val="bg1">
                  <a:lumMod val="95000"/>
                </a:schemeClr>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endParaRPr lang="en-US" sz="1000" b="1" dirty="0">
                  <a:solidFill>
                    <a:prstClr val="white"/>
                  </a:solidFill>
                </a:endParaRPr>
              </a:p>
            </p:txBody>
          </p:sp>
          <p:sp>
            <p:nvSpPr>
              <p:cNvPr id="127" name="Right Arrow 126"/>
              <p:cNvSpPr/>
              <p:nvPr/>
            </p:nvSpPr>
            <p:spPr>
              <a:xfrm>
                <a:off x="6897356" y="3472808"/>
                <a:ext cx="875449" cy="209550"/>
              </a:xfrm>
              <a:prstGeom prst="rightArrow">
                <a:avLst>
                  <a:gd name="adj1" fmla="val 50000"/>
                  <a:gd name="adj2" fmla="val 66592"/>
                </a:avLst>
              </a:prstGeom>
              <a:gradFill>
                <a:gsLst>
                  <a:gs pos="0">
                    <a:srgbClr val="4D4D4D"/>
                  </a:gs>
                  <a:gs pos="64000">
                    <a:srgbClr val="000000"/>
                  </a:gs>
                </a:gsLst>
                <a:lin ang="0" scaled="1"/>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endParaRPr lang="en-US" sz="1000" b="1" dirty="0">
                  <a:solidFill>
                    <a:prstClr val="white"/>
                  </a:solidFill>
                </a:endParaRPr>
              </a:p>
            </p:txBody>
          </p:sp>
        </p:grpSp>
      </p:grpSp>
      <p:sp>
        <p:nvSpPr>
          <p:cNvPr id="60" name="Content Placeholder 2"/>
          <p:cNvSpPr txBox="1">
            <a:spLocks/>
          </p:cNvSpPr>
          <p:nvPr/>
        </p:nvSpPr>
        <p:spPr>
          <a:xfrm>
            <a:off x="542925" y="1263819"/>
            <a:ext cx="8239125" cy="682313"/>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950" indent="-234950"/>
            <a:r>
              <a:rPr lang="en-US" sz="2000" dirty="0">
                <a:solidFill>
                  <a:srgbClr val="1C2A5A"/>
                </a:solidFill>
              </a:rPr>
              <a:t>Benefit Cost Analysis is required for this IMR safety analysis</a:t>
            </a: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68" name="Text Placeholder 8"/>
          <p:cNvSpPr txBox="1">
            <a:spLocks/>
          </p:cNvSpPr>
          <p:nvPr/>
        </p:nvSpPr>
        <p:spPr>
          <a:xfrm rot="16200000">
            <a:off x="-2898932" y="2898933"/>
            <a:ext cx="6176965" cy="379100"/>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lvl1pPr marL="0" indent="0" algn="l" defTabSz="457200" rtl="0" eaLnBrk="1" latinLnBrk="0" hangingPunct="1">
              <a:spcBef>
                <a:spcPct val="20000"/>
              </a:spcBef>
              <a:buClr>
                <a:srgbClr val="D40A23"/>
              </a:buClr>
              <a:buFont typeface="Arial"/>
              <a:buNone/>
              <a:defRPr lang="en-US" sz="1800" kern="1200" baseline="0" smtClean="0">
                <a:solidFill>
                  <a:srgbClr val="D40A23"/>
                </a:solidFill>
                <a:latin typeface="+mj-lt"/>
                <a:ea typeface="+mj-ea"/>
                <a:cs typeface="+mj-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b="1" dirty="0">
                <a:solidFill>
                  <a:prstClr val="white"/>
                </a:solidFill>
                <a:effectLst>
                  <a:outerShdw blurRad="38100" dist="38100" dir="2700000" algn="tl">
                    <a:srgbClr val="000000">
                      <a:alpha val="43137"/>
                    </a:srgbClr>
                  </a:outerShdw>
                </a:effectLst>
              </a:rPr>
              <a:t>Example 2: I-75 at Martin Luther King Boulevard IMR</a:t>
            </a:r>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70</a:t>
            </a:fld>
            <a:endParaRPr lang="en-US" dirty="0">
              <a:solidFill>
                <a:srgbClr val="1C2A5A">
                  <a:tint val="75000"/>
                </a:srgbClr>
              </a:solidFill>
            </a:endParaRPr>
          </a:p>
        </p:txBody>
      </p:sp>
    </p:spTree>
    <p:extLst>
      <p:ext uri="{BB962C8B-B14F-4D97-AF65-F5344CB8AC3E}">
        <p14:creationId xmlns:p14="http://schemas.microsoft.com/office/powerpoint/2010/main" val="364709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370433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Segment the interstate and ramp terminals</a:t>
            </a:r>
          </a:p>
          <a:p>
            <a:pPr marL="685800" lvl="1" indent="-114300" defTabSz="457189">
              <a:buFont typeface="Arial" pitchFamily="34" charset="0"/>
              <a:buChar char="•"/>
            </a:pPr>
            <a:r>
              <a:rPr lang="en-US" sz="1600" dirty="0">
                <a:solidFill>
                  <a:srgbClr val="243B76"/>
                </a:solidFill>
              </a:rPr>
              <a:t>Northbound I-75 Diverge to Eastbound Martin Luther King Boulevard</a:t>
            </a:r>
          </a:p>
          <a:p>
            <a:pPr marL="685800" lvl="1" indent="-114300" defTabSz="457189">
              <a:buFont typeface="Arial" pitchFamily="34" charset="0"/>
              <a:buChar char="•"/>
            </a:pPr>
            <a:r>
              <a:rPr lang="en-US" sz="1600" dirty="0">
                <a:solidFill>
                  <a:srgbClr val="243B76"/>
                </a:solidFill>
              </a:rPr>
              <a:t>Northbound I-75 Diverge to Westbound Martin Luther King Boulevard</a:t>
            </a:r>
          </a:p>
          <a:p>
            <a:pPr marL="685800" lvl="1" indent="-114300" defTabSz="457189">
              <a:buFont typeface="Arial" pitchFamily="34" charset="0"/>
              <a:buChar char="•"/>
            </a:pPr>
            <a:r>
              <a:rPr lang="en-US" sz="1600" dirty="0">
                <a:solidFill>
                  <a:srgbClr val="243B76"/>
                </a:solidFill>
              </a:rPr>
              <a:t>Northbound Ramp Terminal</a:t>
            </a:r>
          </a:p>
          <a:p>
            <a:pPr marL="685800" lvl="1" indent="-114300" defTabSz="457189">
              <a:buFont typeface="Arial" pitchFamily="34" charset="0"/>
              <a:buChar char="•"/>
            </a:pPr>
            <a:r>
              <a:rPr lang="en-US" sz="1600" dirty="0">
                <a:solidFill>
                  <a:srgbClr val="243B76"/>
                </a:solidFill>
              </a:rPr>
              <a:t>Northbound I-75 to I-4 Weave</a:t>
            </a:r>
          </a:p>
          <a:p>
            <a:pPr marL="685800" lvl="1" indent="-114300" defTabSz="457189">
              <a:buFont typeface="Arial" pitchFamily="34" charset="0"/>
              <a:buChar char="•"/>
            </a:pPr>
            <a:r>
              <a:rPr lang="en-US" sz="1600" dirty="0">
                <a:solidFill>
                  <a:srgbClr val="243B76"/>
                </a:solidFill>
              </a:rPr>
              <a:t>Southbound I-75 to I-4 Weave</a:t>
            </a:r>
          </a:p>
          <a:p>
            <a:pPr marL="685800" lvl="1" indent="-114300" defTabSz="457189">
              <a:buFont typeface="Arial" pitchFamily="34" charset="0"/>
              <a:buChar char="•"/>
            </a:pPr>
            <a:r>
              <a:rPr lang="en-US" sz="1600" dirty="0">
                <a:solidFill>
                  <a:srgbClr val="243B76"/>
                </a:solidFill>
              </a:rPr>
              <a:t>Southbound Ramp Terminal</a:t>
            </a:r>
          </a:p>
          <a:p>
            <a:pPr marL="685800" lvl="1" indent="-114300" defTabSz="457189">
              <a:buFont typeface="Arial" pitchFamily="34" charset="0"/>
              <a:buChar char="•"/>
            </a:pPr>
            <a:r>
              <a:rPr lang="en-US" sz="1600" dirty="0">
                <a:solidFill>
                  <a:srgbClr val="243B76"/>
                </a:solidFill>
              </a:rPr>
              <a:t>Southbound I-75 Merge</a:t>
            </a:r>
          </a:p>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Segmentation Process</a:t>
            </a:r>
          </a:p>
        </p:txBody>
      </p:sp>
      <p:pic>
        <p:nvPicPr>
          <p:cNvPr id="2" name="Picture 1"/>
          <p:cNvPicPr>
            <a:picLocks noChangeAspect="1"/>
          </p:cNvPicPr>
          <p:nvPr/>
        </p:nvPicPr>
        <p:blipFill rotWithShape="1">
          <a:blip r:embed="rId2"/>
          <a:srcRect l="2710" t="4386" r="5137"/>
          <a:stretch/>
        </p:blipFill>
        <p:spPr>
          <a:xfrm>
            <a:off x="4503633" y="1546789"/>
            <a:ext cx="4358355" cy="4367688"/>
          </a:xfrm>
          <a:prstGeom prst="rect">
            <a:avLst/>
          </a:prstGeom>
        </p:spPr>
      </p:pic>
      <p:sp>
        <p:nvSpPr>
          <p:cNvPr id="12" name="Text Placeholder 8">
            <a:extLst>
              <a:ext uri="{FF2B5EF4-FFF2-40B4-BE49-F238E27FC236}">
                <a16:creationId xmlns:a16="http://schemas.microsoft.com/office/drawing/2014/main" id="{094DF6C5-0B2E-4F8B-A1C6-B80DD1B996B4}"/>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71</a:t>
            </a:fld>
            <a:endParaRPr lang="en-US" dirty="0">
              <a:solidFill>
                <a:srgbClr val="1C2A5A">
                  <a:tint val="75000"/>
                </a:srgbClr>
              </a:solidFill>
            </a:endParaRPr>
          </a:p>
        </p:txBody>
      </p:sp>
      <p:grpSp>
        <p:nvGrpSpPr>
          <p:cNvPr id="8" name="Group 7"/>
          <p:cNvGrpSpPr/>
          <p:nvPr/>
        </p:nvGrpSpPr>
        <p:grpSpPr>
          <a:xfrm>
            <a:off x="6871317" y="5037207"/>
            <a:ext cx="1517170" cy="329039"/>
            <a:chOff x="6871317" y="5037207"/>
            <a:chExt cx="1517170" cy="329039"/>
          </a:xfrm>
          <a:effectLst>
            <a:outerShdw blurRad="50800" dist="38100" dir="8100000" algn="tr" rotWithShape="0">
              <a:prstClr val="black">
                <a:alpha val="40000"/>
              </a:prstClr>
            </a:outerShdw>
          </a:effectLst>
        </p:grpSpPr>
        <p:cxnSp>
          <p:nvCxnSpPr>
            <p:cNvPr id="14"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15" name="Rectangle 12"/>
            <p:cNvSpPr>
              <a:spLocks noChangeArrowheads="1"/>
            </p:cNvSpPr>
            <p:nvPr/>
          </p:nvSpPr>
          <p:spPr bwMode="auto">
            <a:xfrm>
              <a:off x="7241484" y="5037207"/>
              <a:ext cx="1147003" cy="329039"/>
            </a:xfrm>
            <a:prstGeom prst="roundRect">
              <a:avLst/>
            </a:prstGeom>
            <a:solidFill>
              <a:schemeClr val="bg1">
                <a:lumMod val="95000"/>
              </a:schemeClr>
            </a:solidFill>
            <a:ln w="12700">
              <a:solidFill>
                <a:srgbClr val="3366CC"/>
              </a:solidFill>
              <a:miter lim="800000"/>
              <a:headEnd/>
              <a:tailEnd/>
            </a:ln>
            <a:effectLst>
              <a:outerShdw blurRad="50800" dist="38100" dir="2700000" algn="tl" rotWithShape="0">
                <a:prstClr val="black">
                  <a:alpha val="40000"/>
                </a:prstClr>
              </a:outerShdw>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NB I-75 Diverge to </a:t>
              </a:r>
            </a:p>
            <a:p>
              <a:pPr algn="ctr">
                <a:lnSpc>
                  <a:spcPts val="1200"/>
                </a:lnSpc>
              </a:pPr>
              <a:r>
                <a:rPr lang="en-US" altLang="en-US" sz="1000" b="1" dirty="0">
                  <a:solidFill>
                    <a:srgbClr val="000000"/>
                  </a:solidFill>
                  <a:latin typeface="Arial Narrow" panose="020B0606020202030204" pitchFamily="34" charset="0"/>
                </a:rPr>
                <a:t>EB MLK</a:t>
              </a:r>
            </a:p>
          </p:txBody>
        </p:sp>
      </p:grpSp>
      <p:grpSp>
        <p:nvGrpSpPr>
          <p:cNvPr id="16" name="Group 15"/>
          <p:cNvGrpSpPr/>
          <p:nvPr/>
        </p:nvGrpSpPr>
        <p:grpSpPr>
          <a:xfrm>
            <a:off x="7714985" y="2591129"/>
            <a:ext cx="1147003" cy="852441"/>
            <a:chOff x="4134300" y="3638694"/>
            <a:chExt cx="1147003" cy="852441"/>
          </a:xfrm>
          <a:effectLst>
            <a:outerShdw blurRad="50800" dist="38100" dir="8100000" algn="tr" rotWithShape="0">
              <a:prstClr val="black">
                <a:alpha val="40000"/>
              </a:prstClr>
            </a:outerShdw>
          </a:effectLst>
        </p:grpSpPr>
        <p:cxnSp>
          <p:nvCxnSpPr>
            <p:cNvPr id="17" name="Straight Arrow Connector 14"/>
            <p:cNvCxnSpPr>
              <a:cxnSpLocks noChangeShapeType="1"/>
            </p:cNvCxnSpPr>
            <p:nvPr/>
          </p:nvCxnSpPr>
          <p:spPr bwMode="auto">
            <a:xfrm flipH="1">
              <a:off x="4458850" y="3959233"/>
              <a:ext cx="241785" cy="53190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18" name="Rectangle 12"/>
            <p:cNvSpPr>
              <a:spLocks noChangeArrowheads="1"/>
            </p:cNvSpPr>
            <p:nvPr/>
          </p:nvSpPr>
          <p:spPr bwMode="auto">
            <a:xfrm>
              <a:off x="4134300" y="3638694"/>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NB Ramp Terminal</a:t>
              </a:r>
            </a:p>
          </p:txBody>
        </p:sp>
      </p:grpSp>
      <p:grpSp>
        <p:nvGrpSpPr>
          <p:cNvPr id="19" name="Group 18"/>
          <p:cNvGrpSpPr/>
          <p:nvPr/>
        </p:nvGrpSpPr>
        <p:grpSpPr>
          <a:xfrm>
            <a:off x="6835805" y="3758900"/>
            <a:ext cx="1692377" cy="511314"/>
            <a:chOff x="3846378" y="3450842"/>
            <a:chExt cx="1692377" cy="511314"/>
          </a:xfrm>
          <a:effectLst>
            <a:outerShdw blurRad="50800" dist="38100" dir="8100000" algn="tr" rotWithShape="0">
              <a:prstClr val="black">
                <a:alpha val="40000"/>
              </a:prstClr>
            </a:outerShdw>
          </a:effectLst>
        </p:grpSpPr>
        <p:cxnSp>
          <p:nvCxnSpPr>
            <p:cNvPr id="20" name="Straight Arrow Connector 14"/>
            <p:cNvCxnSpPr>
              <a:cxnSpLocks noChangeShapeType="1"/>
            </p:cNvCxnSpPr>
            <p:nvPr/>
          </p:nvCxnSpPr>
          <p:spPr bwMode="auto">
            <a:xfrm flipH="1" flipV="1">
              <a:off x="3846378" y="3450842"/>
              <a:ext cx="527618" cy="32903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1" name="Rectangle 12"/>
            <p:cNvSpPr>
              <a:spLocks noChangeArrowheads="1"/>
            </p:cNvSpPr>
            <p:nvPr/>
          </p:nvSpPr>
          <p:spPr bwMode="auto">
            <a:xfrm>
              <a:off x="4391752" y="3633117"/>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NB I-75 Diverge to </a:t>
              </a:r>
            </a:p>
            <a:p>
              <a:pPr algn="ctr">
                <a:lnSpc>
                  <a:spcPts val="1200"/>
                </a:lnSpc>
              </a:pPr>
              <a:r>
                <a:rPr lang="en-US" altLang="en-US" sz="1000" b="1" dirty="0">
                  <a:solidFill>
                    <a:srgbClr val="000000"/>
                  </a:solidFill>
                  <a:latin typeface="Arial Narrow" panose="020B0606020202030204" pitchFamily="34" charset="0"/>
                </a:rPr>
                <a:t>WB MLK</a:t>
              </a:r>
            </a:p>
          </p:txBody>
        </p:sp>
      </p:grpSp>
      <p:grpSp>
        <p:nvGrpSpPr>
          <p:cNvPr id="25" name="Group 24"/>
          <p:cNvGrpSpPr/>
          <p:nvPr/>
        </p:nvGrpSpPr>
        <p:grpSpPr>
          <a:xfrm>
            <a:off x="6871317" y="1822198"/>
            <a:ext cx="1517170" cy="329039"/>
            <a:chOff x="6871317" y="5037207"/>
            <a:chExt cx="1517170" cy="329039"/>
          </a:xfrm>
          <a:effectLst>
            <a:outerShdw blurRad="50800" dist="38100" dir="8100000" algn="tr" rotWithShape="0">
              <a:prstClr val="black">
                <a:alpha val="40000"/>
              </a:prstClr>
            </a:outerShdw>
          </a:effectLst>
        </p:grpSpPr>
        <p:cxnSp>
          <p:nvCxnSpPr>
            <p:cNvPr id="26"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7" name="Rectangle 12"/>
            <p:cNvSpPr>
              <a:spLocks noChangeArrowheads="1"/>
            </p:cNvSpPr>
            <p:nvPr/>
          </p:nvSpPr>
          <p:spPr bwMode="auto">
            <a:xfrm>
              <a:off x="7241484" y="5037207"/>
              <a:ext cx="1147003" cy="329039"/>
            </a:xfrm>
            <a:prstGeom prst="roundRect">
              <a:avLst/>
            </a:prstGeom>
            <a:solidFill>
              <a:schemeClr val="bg1">
                <a:lumMod val="95000"/>
              </a:schemeClr>
            </a:solidFill>
            <a:ln w="12700">
              <a:solidFill>
                <a:srgbClr val="3366CC"/>
              </a:solidFill>
              <a:miter lim="800000"/>
              <a:headEnd/>
              <a:tailEnd/>
            </a:ln>
            <a:effectLst>
              <a:outerShdw blurRad="50800" dist="38100" dir="2700000" algn="tl" rotWithShape="0">
                <a:prstClr val="black">
                  <a:alpha val="40000"/>
                </a:prstClr>
              </a:outerShdw>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NB I-75 to </a:t>
              </a:r>
            </a:p>
            <a:p>
              <a:pPr algn="ctr">
                <a:lnSpc>
                  <a:spcPts val="1200"/>
                </a:lnSpc>
              </a:pPr>
              <a:r>
                <a:rPr lang="en-US" altLang="en-US" sz="1000" b="1" dirty="0">
                  <a:solidFill>
                    <a:srgbClr val="000000"/>
                  </a:solidFill>
                  <a:latin typeface="Arial Narrow" panose="020B0606020202030204" pitchFamily="34" charset="0"/>
                </a:rPr>
                <a:t>I-4 Weave</a:t>
              </a:r>
            </a:p>
          </p:txBody>
        </p:sp>
      </p:grpSp>
      <p:grpSp>
        <p:nvGrpSpPr>
          <p:cNvPr id="28" name="Group 27"/>
          <p:cNvGrpSpPr/>
          <p:nvPr/>
        </p:nvGrpSpPr>
        <p:grpSpPr>
          <a:xfrm>
            <a:off x="4608549" y="1822198"/>
            <a:ext cx="1472655" cy="329039"/>
            <a:chOff x="7241484" y="5037207"/>
            <a:chExt cx="1472655" cy="329039"/>
          </a:xfrm>
          <a:effectLst>
            <a:outerShdw blurRad="50800" dist="38100" dir="2700000" algn="tl" rotWithShape="0">
              <a:prstClr val="black">
                <a:alpha val="40000"/>
              </a:prstClr>
            </a:outerShdw>
          </a:effectLst>
        </p:grpSpPr>
        <p:cxnSp>
          <p:nvCxnSpPr>
            <p:cNvPr id="29" name="Straight Arrow Connector 14"/>
            <p:cNvCxnSpPr>
              <a:cxnSpLocks noChangeShapeType="1"/>
            </p:cNvCxnSpPr>
            <p:nvPr/>
          </p:nvCxnSpPr>
          <p:spPr bwMode="auto">
            <a:xfrm>
              <a:off x="8388487" y="5201727"/>
              <a:ext cx="325652"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0" name="Rectangle 12"/>
            <p:cNvSpPr>
              <a:spLocks noChangeArrowheads="1"/>
            </p:cNvSpPr>
            <p:nvPr/>
          </p:nvSpPr>
          <p:spPr bwMode="auto">
            <a:xfrm>
              <a:off x="7241484" y="5037207"/>
              <a:ext cx="1147003" cy="329039"/>
            </a:xfrm>
            <a:prstGeom prst="roundRect">
              <a:avLst/>
            </a:prstGeom>
            <a:solidFill>
              <a:schemeClr val="bg1">
                <a:lumMod val="95000"/>
              </a:schemeClr>
            </a:solidFill>
            <a:ln w="12700">
              <a:solidFill>
                <a:srgbClr val="3366CC"/>
              </a:solidFill>
              <a:miter lim="800000"/>
              <a:headEnd/>
              <a:tailEnd/>
            </a:ln>
            <a:effectLst>
              <a:outerShdw blurRad="50800" dist="38100" dir="2700000" algn="tl" rotWithShape="0">
                <a:prstClr val="black">
                  <a:alpha val="40000"/>
                </a:prstClr>
              </a:outerShdw>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SB I-75 to </a:t>
              </a:r>
            </a:p>
            <a:p>
              <a:pPr algn="ctr">
                <a:lnSpc>
                  <a:spcPts val="1200"/>
                </a:lnSpc>
              </a:pPr>
              <a:r>
                <a:rPr lang="en-US" altLang="en-US" sz="1000" b="1" dirty="0">
                  <a:solidFill>
                    <a:srgbClr val="000000"/>
                  </a:solidFill>
                  <a:latin typeface="Arial Narrow" panose="020B0606020202030204" pitchFamily="34" charset="0"/>
                </a:rPr>
                <a:t>I-4 Weave</a:t>
              </a:r>
            </a:p>
          </p:txBody>
        </p:sp>
      </p:grpSp>
      <p:grpSp>
        <p:nvGrpSpPr>
          <p:cNvPr id="33" name="Group 32"/>
          <p:cNvGrpSpPr/>
          <p:nvPr/>
        </p:nvGrpSpPr>
        <p:grpSpPr>
          <a:xfrm>
            <a:off x="4603405" y="5037207"/>
            <a:ext cx="1472655" cy="329039"/>
            <a:chOff x="7241484" y="5037207"/>
            <a:chExt cx="1472655" cy="329039"/>
          </a:xfrm>
          <a:effectLst>
            <a:outerShdw blurRad="50800" dist="38100" dir="2700000" algn="tl" rotWithShape="0">
              <a:prstClr val="black">
                <a:alpha val="40000"/>
              </a:prstClr>
            </a:outerShdw>
          </a:effectLst>
        </p:grpSpPr>
        <p:cxnSp>
          <p:nvCxnSpPr>
            <p:cNvPr id="34" name="Straight Arrow Connector 14"/>
            <p:cNvCxnSpPr>
              <a:cxnSpLocks noChangeShapeType="1"/>
            </p:cNvCxnSpPr>
            <p:nvPr/>
          </p:nvCxnSpPr>
          <p:spPr bwMode="auto">
            <a:xfrm>
              <a:off x="8388487" y="5201727"/>
              <a:ext cx="325652"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5" name="Rectangle 12"/>
            <p:cNvSpPr>
              <a:spLocks noChangeArrowheads="1"/>
            </p:cNvSpPr>
            <p:nvPr/>
          </p:nvSpPr>
          <p:spPr bwMode="auto">
            <a:xfrm>
              <a:off x="7241484" y="5037207"/>
              <a:ext cx="1147003" cy="329039"/>
            </a:xfrm>
            <a:prstGeom prst="roundRect">
              <a:avLst/>
            </a:prstGeom>
            <a:solidFill>
              <a:schemeClr val="bg1">
                <a:lumMod val="95000"/>
              </a:schemeClr>
            </a:solidFill>
            <a:ln w="12700">
              <a:solidFill>
                <a:srgbClr val="3366CC"/>
              </a:solidFill>
              <a:miter lim="800000"/>
              <a:headEnd/>
              <a:tailEnd/>
            </a:ln>
            <a:effectLst>
              <a:outerShdw blurRad="50800" dist="38100" dir="2700000" algn="tl" rotWithShape="0">
                <a:prstClr val="black">
                  <a:alpha val="40000"/>
                </a:prstClr>
              </a:outerShdw>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SB I-75 Merge</a:t>
              </a:r>
            </a:p>
          </p:txBody>
        </p:sp>
      </p:grpSp>
      <p:grpSp>
        <p:nvGrpSpPr>
          <p:cNvPr id="36" name="Group 35"/>
          <p:cNvGrpSpPr/>
          <p:nvPr/>
        </p:nvGrpSpPr>
        <p:grpSpPr>
          <a:xfrm>
            <a:off x="4273554" y="2662262"/>
            <a:ext cx="1147003" cy="781308"/>
            <a:chOff x="4134300" y="3638694"/>
            <a:chExt cx="1147003" cy="781308"/>
          </a:xfrm>
          <a:effectLst>
            <a:outerShdw blurRad="50800" dist="38100" dir="2700000" algn="tl" rotWithShape="0">
              <a:prstClr val="black">
                <a:alpha val="40000"/>
              </a:prstClr>
            </a:outerShdw>
          </a:effectLst>
        </p:grpSpPr>
        <p:cxnSp>
          <p:nvCxnSpPr>
            <p:cNvPr id="37" name="Straight Arrow Connector 14"/>
            <p:cNvCxnSpPr>
              <a:cxnSpLocks noChangeShapeType="1"/>
            </p:cNvCxnSpPr>
            <p:nvPr/>
          </p:nvCxnSpPr>
          <p:spPr bwMode="auto">
            <a:xfrm>
              <a:off x="4700636" y="3959233"/>
              <a:ext cx="433691" cy="46076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8" name="Rectangle 12"/>
            <p:cNvSpPr>
              <a:spLocks noChangeArrowheads="1"/>
            </p:cNvSpPr>
            <p:nvPr/>
          </p:nvSpPr>
          <p:spPr bwMode="auto">
            <a:xfrm>
              <a:off x="4134300" y="3638694"/>
              <a:ext cx="114700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SB Ramp Terminal</a:t>
              </a:r>
            </a:p>
          </p:txBody>
        </p:sp>
      </p:grpSp>
    </p:spTree>
    <p:extLst>
      <p:ext uri="{BB962C8B-B14F-4D97-AF65-F5344CB8AC3E}">
        <p14:creationId xmlns:p14="http://schemas.microsoft.com/office/powerpoint/2010/main" val="16376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75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7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par>
                                <p:cTn id="32" presetID="22" presetClass="entr" presetSubtype="2"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right)">
                                      <p:cBhvr>
                                        <p:cTn id="34" dur="75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75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500"/>
                                        <p:tgtEl>
                                          <p:spTgt spid="7">
                                            <p:txEl>
                                              <p:pRg st="6" end="6"/>
                                            </p:txEl>
                                          </p:spTgt>
                                        </p:tgtEl>
                                      </p:cBhvr>
                                    </p:animEffect>
                                  </p:childTnLst>
                                </p:cTn>
                              </p:par>
                              <p:par>
                                <p:cTn id="48" presetID="22" presetClass="entr" presetSubtype="1"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up)">
                                      <p:cBhvr>
                                        <p:cTn id="50" dur="75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fade">
                                      <p:cBhvr>
                                        <p:cTn id="55" dur="500"/>
                                        <p:tgtEl>
                                          <p:spTgt spid="7">
                                            <p:txEl>
                                              <p:pRg st="7" end="7"/>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Existing Crash Data</a:t>
            </a:r>
          </a:p>
        </p:txBody>
      </p:sp>
      <p:graphicFrame>
        <p:nvGraphicFramePr>
          <p:cNvPr id="8" name="Table 7"/>
          <p:cNvGraphicFramePr>
            <a:graphicFrameLocks noGrp="1"/>
          </p:cNvGraphicFramePr>
          <p:nvPr>
            <p:extLst>
              <p:ext uri="{D42A27DB-BD31-4B8C-83A1-F6EECF244321}">
                <p14:modId xmlns:p14="http://schemas.microsoft.com/office/powerpoint/2010/main" val="3468438708"/>
              </p:ext>
            </p:extLst>
          </p:nvPr>
        </p:nvGraphicFramePr>
        <p:xfrm>
          <a:off x="646754" y="1310614"/>
          <a:ext cx="8229592" cy="4688650"/>
        </p:xfrm>
        <a:graphic>
          <a:graphicData uri="http://schemas.openxmlformats.org/drawingml/2006/table">
            <a:tbl>
              <a:tblPr/>
              <a:tblGrid>
                <a:gridCol w="680886">
                  <a:extLst>
                    <a:ext uri="{9D8B030D-6E8A-4147-A177-3AD203B41FA5}">
                      <a16:colId xmlns:a16="http://schemas.microsoft.com/office/drawing/2014/main" val="20000"/>
                    </a:ext>
                  </a:extLst>
                </a:gridCol>
                <a:gridCol w="343123">
                  <a:extLst>
                    <a:ext uri="{9D8B030D-6E8A-4147-A177-3AD203B41FA5}">
                      <a16:colId xmlns:a16="http://schemas.microsoft.com/office/drawing/2014/main" val="20001"/>
                    </a:ext>
                  </a:extLst>
                </a:gridCol>
                <a:gridCol w="343123">
                  <a:extLst>
                    <a:ext uri="{9D8B030D-6E8A-4147-A177-3AD203B41FA5}">
                      <a16:colId xmlns:a16="http://schemas.microsoft.com/office/drawing/2014/main" val="20002"/>
                    </a:ext>
                  </a:extLst>
                </a:gridCol>
                <a:gridCol w="343123">
                  <a:extLst>
                    <a:ext uri="{9D8B030D-6E8A-4147-A177-3AD203B41FA5}">
                      <a16:colId xmlns:a16="http://schemas.microsoft.com/office/drawing/2014/main" val="20003"/>
                    </a:ext>
                  </a:extLst>
                </a:gridCol>
                <a:gridCol w="343123">
                  <a:extLst>
                    <a:ext uri="{9D8B030D-6E8A-4147-A177-3AD203B41FA5}">
                      <a16:colId xmlns:a16="http://schemas.microsoft.com/office/drawing/2014/main" val="20004"/>
                    </a:ext>
                  </a:extLst>
                </a:gridCol>
                <a:gridCol w="343123">
                  <a:extLst>
                    <a:ext uri="{9D8B030D-6E8A-4147-A177-3AD203B41FA5}">
                      <a16:colId xmlns:a16="http://schemas.microsoft.com/office/drawing/2014/main" val="20005"/>
                    </a:ext>
                  </a:extLst>
                </a:gridCol>
                <a:gridCol w="343123">
                  <a:extLst>
                    <a:ext uri="{9D8B030D-6E8A-4147-A177-3AD203B41FA5}">
                      <a16:colId xmlns:a16="http://schemas.microsoft.com/office/drawing/2014/main" val="20006"/>
                    </a:ext>
                  </a:extLst>
                </a:gridCol>
                <a:gridCol w="343123">
                  <a:extLst>
                    <a:ext uri="{9D8B030D-6E8A-4147-A177-3AD203B41FA5}">
                      <a16:colId xmlns:a16="http://schemas.microsoft.com/office/drawing/2014/main" val="20007"/>
                    </a:ext>
                  </a:extLst>
                </a:gridCol>
                <a:gridCol w="343123">
                  <a:extLst>
                    <a:ext uri="{9D8B030D-6E8A-4147-A177-3AD203B41FA5}">
                      <a16:colId xmlns:a16="http://schemas.microsoft.com/office/drawing/2014/main" val="20008"/>
                    </a:ext>
                  </a:extLst>
                </a:gridCol>
                <a:gridCol w="343123">
                  <a:extLst>
                    <a:ext uri="{9D8B030D-6E8A-4147-A177-3AD203B41FA5}">
                      <a16:colId xmlns:a16="http://schemas.microsoft.com/office/drawing/2014/main" val="20009"/>
                    </a:ext>
                  </a:extLst>
                </a:gridCol>
                <a:gridCol w="343123">
                  <a:extLst>
                    <a:ext uri="{9D8B030D-6E8A-4147-A177-3AD203B41FA5}">
                      <a16:colId xmlns:a16="http://schemas.microsoft.com/office/drawing/2014/main" val="20010"/>
                    </a:ext>
                  </a:extLst>
                </a:gridCol>
                <a:gridCol w="343123">
                  <a:extLst>
                    <a:ext uri="{9D8B030D-6E8A-4147-A177-3AD203B41FA5}">
                      <a16:colId xmlns:a16="http://schemas.microsoft.com/office/drawing/2014/main" val="20011"/>
                    </a:ext>
                  </a:extLst>
                </a:gridCol>
                <a:gridCol w="343123">
                  <a:extLst>
                    <a:ext uri="{9D8B030D-6E8A-4147-A177-3AD203B41FA5}">
                      <a16:colId xmlns:a16="http://schemas.microsoft.com/office/drawing/2014/main" val="20012"/>
                    </a:ext>
                  </a:extLst>
                </a:gridCol>
                <a:gridCol w="343123">
                  <a:extLst>
                    <a:ext uri="{9D8B030D-6E8A-4147-A177-3AD203B41FA5}">
                      <a16:colId xmlns:a16="http://schemas.microsoft.com/office/drawing/2014/main" val="20013"/>
                    </a:ext>
                  </a:extLst>
                </a:gridCol>
                <a:gridCol w="343123">
                  <a:extLst>
                    <a:ext uri="{9D8B030D-6E8A-4147-A177-3AD203B41FA5}">
                      <a16:colId xmlns:a16="http://schemas.microsoft.com/office/drawing/2014/main" val="20014"/>
                    </a:ext>
                  </a:extLst>
                </a:gridCol>
                <a:gridCol w="343123">
                  <a:extLst>
                    <a:ext uri="{9D8B030D-6E8A-4147-A177-3AD203B41FA5}">
                      <a16:colId xmlns:a16="http://schemas.microsoft.com/office/drawing/2014/main" val="20015"/>
                    </a:ext>
                  </a:extLst>
                </a:gridCol>
                <a:gridCol w="343123">
                  <a:extLst>
                    <a:ext uri="{9D8B030D-6E8A-4147-A177-3AD203B41FA5}">
                      <a16:colId xmlns:a16="http://schemas.microsoft.com/office/drawing/2014/main" val="20016"/>
                    </a:ext>
                  </a:extLst>
                </a:gridCol>
                <a:gridCol w="343123">
                  <a:extLst>
                    <a:ext uri="{9D8B030D-6E8A-4147-A177-3AD203B41FA5}">
                      <a16:colId xmlns:a16="http://schemas.microsoft.com/office/drawing/2014/main" val="20017"/>
                    </a:ext>
                  </a:extLst>
                </a:gridCol>
                <a:gridCol w="343123">
                  <a:extLst>
                    <a:ext uri="{9D8B030D-6E8A-4147-A177-3AD203B41FA5}">
                      <a16:colId xmlns:a16="http://schemas.microsoft.com/office/drawing/2014/main" val="20018"/>
                    </a:ext>
                  </a:extLst>
                </a:gridCol>
                <a:gridCol w="343123">
                  <a:extLst>
                    <a:ext uri="{9D8B030D-6E8A-4147-A177-3AD203B41FA5}">
                      <a16:colId xmlns:a16="http://schemas.microsoft.com/office/drawing/2014/main" val="20019"/>
                    </a:ext>
                  </a:extLst>
                </a:gridCol>
                <a:gridCol w="343123">
                  <a:extLst>
                    <a:ext uri="{9D8B030D-6E8A-4147-A177-3AD203B41FA5}">
                      <a16:colId xmlns:a16="http://schemas.microsoft.com/office/drawing/2014/main" val="20020"/>
                    </a:ext>
                  </a:extLst>
                </a:gridCol>
                <a:gridCol w="343123">
                  <a:extLst>
                    <a:ext uri="{9D8B030D-6E8A-4147-A177-3AD203B41FA5}">
                      <a16:colId xmlns:a16="http://schemas.microsoft.com/office/drawing/2014/main" val="20021"/>
                    </a:ext>
                  </a:extLst>
                </a:gridCol>
                <a:gridCol w="343123">
                  <a:extLst>
                    <a:ext uri="{9D8B030D-6E8A-4147-A177-3AD203B41FA5}">
                      <a16:colId xmlns:a16="http://schemas.microsoft.com/office/drawing/2014/main" val="20022"/>
                    </a:ext>
                  </a:extLst>
                </a:gridCol>
              </a:tblGrid>
              <a:tr h="108475">
                <a:tc rowSpan="2" gridSpan="2">
                  <a:txBody>
                    <a:bodyPr/>
                    <a:lstStyle/>
                    <a:p>
                      <a:pPr algn="ctr" fontAlgn="b"/>
                      <a:r>
                        <a:rPr lang="en-US" sz="1000" b="0" i="0" u="none" strike="noStrike" dirty="0">
                          <a:solidFill>
                            <a:srgbClr val="000000"/>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gridSpan="21">
                  <a:txBody>
                    <a:bodyPr/>
                    <a:lstStyle/>
                    <a:p>
                      <a:pPr algn="ctr" fontAlgn="b"/>
                      <a:r>
                        <a:rPr lang="en-US" sz="1000" b="1" i="0" u="none" strike="noStrike" dirty="0">
                          <a:solidFill>
                            <a:srgbClr val="000000"/>
                          </a:solidFill>
                          <a:effectLst/>
                          <a:latin typeface="Calibri" panose="020F0502020204030204" pitchFamily="34" charset="0"/>
                        </a:rPr>
                        <a:t>5-Year Crash Total</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3050">
                <a:tc gridSpan="2" vMerge="1">
                  <a:txBody>
                    <a:bodyPr/>
                    <a:lstStyle/>
                    <a:p>
                      <a:endParaRPr lang="en-US"/>
                    </a:p>
                  </a:txBody>
                  <a:tcPr/>
                </a:tc>
                <a:tc hMerge="1" vMerge="1">
                  <a:txBody>
                    <a:bodyPr/>
                    <a:lstStyle/>
                    <a:p>
                      <a:endParaRPr lang="en-US"/>
                    </a:p>
                  </a:txBody>
                  <a:tcPr/>
                </a:tc>
                <a:tc>
                  <a:txBody>
                    <a:bodyPr/>
                    <a:lstStyle/>
                    <a:p>
                      <a:pPr algn="ctr" fontAlgn="b"/>
                      <a:r>
                        <a:rPr lang="en-US" sz="1000" b="1" i="0" u="none" strike="noStrike" dirty="0">
                          <a:solidFill>
                            <a:srgbClr val="000000"/>
                          </a:solidFill>
                          <a:effectLst/>
                          <a:latin typeface="Calibri" panose="020F0502020204030204" pitchFamily="34" charset="0"/>
                        </a:rPr>
                        <a:t>Occupant Fell From Vehicle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Rear End</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Sideswipe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Angle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Cargo</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Head On</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Fire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Guardrail</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Concrete Barrier</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Median Crossover</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Overturned</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Tree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Moveable Object</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Motor Vehicle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Sign</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Parked Car</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Ditch</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All Other</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Unknown</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None</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Total</a:t>
                      </a:r>
                    </a:p>
                  </a:txBody>
                  <a:tcPr marL="5424" marR="5424" marT="542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NB I-75 Diverge to EB MLK</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35</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13</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22</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NB I-75 Diverge to WB MLK</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7</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63</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25</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38</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SB I-75 Merge</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31</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11</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20</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NB I-75 to I-4 Weave</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74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106</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40</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66</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SB I-75 to I-4 Weave</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27</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55</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23</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32</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NB Ramp Terminal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7</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SB Ramp Terminal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35593">
                <a:tc rowSpan="3">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173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7</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303</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67</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9</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116</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3559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106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13</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9</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187</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bl>
          </a:graphicData>
        </a:graphic>
      </p:graphicFrame>
      <p:sp>
        <p:nvSpPr>
          <p:cNvPr id="12" name="Text Placeholder 8">
            <a:extLst>
              <a:ext uri="{FF2B5EF4-FFF2-40B4-BE49-F238E27FC236}">
                <a16:creationId xmlns:a16="http://schemas.microsoft.com/office/drawing/2014/main" id="{AD29F598-7DB8-460B-AC7F-9946A829380F}"/>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72</a:t>
            </a:fld>
            <a:endParaRPr lang="en-US" dirty="0">
              <a:solidFill>
                <a:srgbClr val="1C2A5A">
                  <a:tint val="75000"/>
                </a:srgbClr>
              </a:solidFill>
            </a:endParaRPr>
          </a:p>
        </p:txBody>
      </p:sp>
    </p:spTree>
    <p:extLst>
      <p:ext uri="{BB962C8B-B14F-4D97-AF65-F5344CB8AC3E}">
        <p14:creationId xmlns:p14="http://schemas.microsoft.com/office/powerpoint/2010/main" val="26839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 </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51" name="Chevron 50"/>
              <p:cNvSpPr/>
              <p:nvPr/>
            </p:nvSpPr>
            <p:spPr bwMode="auto">
              <a:xfrm>
                <a:off x="796067"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52" name="Chevron 51"/>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3" name="Chevron 52"/>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4" name="Chevron 53"/>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5" name="Chevron 54"/>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8" name="Chevron 47"/>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9" name="Chevron 48"/>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6" name="Chevron 45"/>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6" name="Down Arrow 55"/>
          <p:cNvSpPr/>
          <p:nvPr/>
        </p:nvSpPr>
        <p:spPr>
          <a:xfrm>
            <a:off x="796067"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45" name="Text Placeholder 8">
            <a:extLst>
              <a:ext uri="{FF2B5EF4-FFF2-40B4-BE49-F238E27FC236}">
                <a16:creationId xmlns:a16="http://schemas.microsoft.com/office/drawing/2014/main" id="{7BD01ED1-C1AF-416E-BA65-B8DBD336438F}"/>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73</a:t>
            </a:fld>
            <a:endParaRPr lang="en-US" dirty="0">
              <a:solidFill>
                <a:srgbClr val="1C2A5A">
                  <a:tint val="75000"/>
                </a:srgbClr>
              </a:solidFill>
            </a:endParaRPr>
          </a:p>
        </p:txBody>
      </p:sp>
    </p:spTree>
    <p:extLst>
      <p:ext uri="{BB962C8B-B14F-4D97-AF65-F5344CB8AC3E}">
        <p14:creationId xmlns:p14="http://schemas.microsoft.com/office/powerpoint/2010/main" val="24299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2710" t="4386" r="5137"/>
          <a:stretch/>
        </p:blipFill>
        <p:spPr>
          <a:xfrm>
            <a:off x="6931321" y="1311595"/>
            <a:ext cx="1985576" cy="198982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887" t="1851" r="25376" b="2275"/>
          <a:stretch/>
        </p:blipFill>
        <p:spPr>
          <a:xfrm>
            <a:off x="4488241" y="2992207"/>
            <a:ext cx="2910840" cy="2922270"/>
          </a:xfrm>
          <a:prstGeom prst="rect">
            <a:avLst/>
          </a:prstGeom>
          <a:effectLst>
            <a:outerShdw blurRad="50800" dist="38100" dir="8100000" algn="tr" rotWithShape="0">
              <a:prstClr val="black">
                <a:alpha val="40000"/>
              </a:prst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42925" y="1263819"/>
                <a:ext cx="441081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Calculation example</a:t>
                </a:r>
                <a:endParaRPr lang="en-US" sz="1600" dirty="0">
                  <a:solidFill>
                    <a:srgbClr val="243B76"/>
                  </a:solidFill>
                </a:endParaRPr>
              </a:p>
              <a:p>
                <a:pPr marL="685800" lvl="1" indent="-114300" defTabSz="457189">
                  <a:buFont typeface="Arial" pitchFamily="34" charset="0"/>
                  <a:buChar char="•"/>
                </a:pPr>
                <a:r>
                  <a:rPr lang="en-US" sz="1600" dirty="0">
                    <a:solidFill>
                      <a:srgbClr val="1C2A5A"/>
                    </a:solidFill>
                  </a:rPr>
                  <a:t>Intersection – Martin Luther King Boulevard at Northbound Ramp Terminal</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Crash Frequency =</a:t>
                </a:r>
              </a:p>
              <a:p>
                <a:pPr indent="0">
                  <a:buNone/>
                </a:pPr>
                <a14:m>
                  <m:oMath xmlns:m="http://schemas.openxmlformats.org/officeDocument/2006/math">
                    <m:f>
                      <m:fPr>
                        <m:ctrlPr>
                          <a:rPr lang="en-US" sz="2000" i="1" smtClean="0">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7</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𝐶𝑟𝑎𝑠h𝑒𝑠</m:t>
                        </m:r>
                      </m:num>
                      <m:den>
                        <m:r>
                          <a:rPr lang="en-US" sz="2000" i="1" smtClean="0">
                            <a:solidFill>
                              <a:srgbClr val="1C2A5A"/>
                            </a:solidFill>
                            <a:latin typeface="Cambria Math" panose="02040503050406030204" pitchFamily="18" charset="0"/>
                          </a:rPr>
                          <m:t>5 </m:t>
                        </m:r>
                        <m:r>
                          <a:rPr lang="en-US" sz="2000" i="1" smtClean="0">
                            <a:solidFill>
                              <a:srgbClr val="1C2A5A"/>
                            </a:solidFill>
                            <a:latin typeface="Cambria Math" panose="02040503050406030204" pitchFamily="18" charset="0"/>
                          </a:rPr>
                          <m:t>𝑌𝑒𝑎𝑟𝑠</m:t>
                        </m:r>
                      </m:den>
                    </m:f>
                  </m:oMath>
                </a14:m>
                <a:r>
                  <a:rPr lang="en-US" sz="2000" dirty="0">
                    <a:solidFill>
                      <a:srgbClr val="1C2A5A"/>
                    </a:solidFill>
                  </a:rPr>
                  <a:t> =</a:t>
                </a:r>
              </a:p>
              <a:p>
                <a:pPr indent="0">
                  <a:buNone/>
                </a:pPr>
                <a:r>
                  <a:rPr lang="en-US" sz="2000" dirty="0">
                    <a:solidFill>
                      <a:srgbClr val="1C2A5A"/>
                    </a:solidFill>
                  </a:rPr>
                  <a:t>1.4 Crashes/Year</a:t>
                </a:r>
              </a:p>
              <a:p>
                <a:endParaRPr lang="en-US" sz="2000" dirty="0">
                  <a:solidFill>
                    <a:srgbClr val="1C2A5A"/>
                  </a:solidFill>
                </a:endParaRPr>
              </a:p>
              <a:p>
                <a:r>
                  <a:rPr lang="en-US" sz="2000" dirty="0">
                    <a:solidFill>
                      <a:srgbClr val="1C2A5A"/>
                    </a:solidFill>
                  </a:rPr>
                  <a:t>Crash Rate (Intersections) = </a:t>
                </a:r>
              </a:p>
              <a:p>
                <a:pPr indent="0">
                  <a:buNone/>
                </a:pPr>
                <a14:m>
                  <m:oMath xmlns:m="http://schemas.openxmlformats.org/officeDocument/2006/math">
                    <m:f>
                      <m:fPr>
                        <m:ctrlPr>
                          <a:rPr lang="en-US" sz="2000" i="1">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7</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𝐶𝑟𝑎𝑠h𝑒𝑠</m:t>
                        </m:r>
                        <m:r>
                          <a:rPr lang="en-US" sz="2000" i="1" smtClean="0">
                            <a:solidFill>
                              <a:srgbClr val="1C2A5A"/>
                            </a:solidFill>
                            <a:latin typeface="Cambria Math" panose="02040503050406030204" pitchFamily="18" charset="0"/>
                          </a:rPr>
                          <m:t> ∗ 1,000,000</m:t>
                        </m:r>
                      </m:num>
                      <m:den>
                        <m:r>
                          <a:rPr lang="en-US" sz="2000" b="0" i="1" smtClean="0">
                            <a:solidFill>
                              <a:srgbClr val="1C2A5A"/>
                            </a:solidFill>
                            <a:latin typeface="Cambria Math" panose="02040503050406030204" pitchFamily="18" charset="0"/>
                          </a:rPr>
                          <m:t>47,950</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𝑉𝑒h𝑖𝑐𝑙𝑒𝑠</m:t>
                        </m:r>
                        <m:r>
                          <a:rPr lang="en-US" sz="2000" i="1" smtClean="0">
                            <a:solidFill>
                              <a:srgbClr val="1C2A5A"/>
                            </a:solidFill>
                            <a:latin typeface="Cambria Math" panose="02040503050406030204" pitchFamily="18" charset="0"/>
                          </a:rPr>
                          <m:t> ∗ 365 ∗5 </m:t>
                        </m:r>
                        <m:r>
                          <a:rPr lang="en-US" sz="2000" i="1">
                            <a:solidFill>
                              <a:srgbClr val="1C2A5A"/>
                            </a:solidFill>
                            <a:latin typeface="Cambria Math" panose="02040503050406030204" pitchFamily="18" charset="0"/>
                          </a:rPr>
                          <m:t>𝑌𝑒𝑎𝑟𝑠</m:t>
                        </m:r>
                      </m:den>
                    </m:f>
                    <m:r>
                      <a:rPr lang="en-US" sz="2000" i="1" smtClean="0">
                        <a:solidFill>
                          <a:srgbClr val="1C2A5A"/>
                        </a:solidFill>
                        <a:latin typeface="Cambria Math" panose="02040503050406030204" pitchFamily="18" charset="0"/>
                      </a:rPr>
                      <m:t>=</m:t>
                    </m:r>
                  </m:oMath>
                </a14:m>
                <a:r>
                  <a:rPr lang="en-US" sz="2000" dirty="0">
                    <a:solidFill>
                      <a:srgbClr val="1C2A5A"/>
                    </a:solidFill>
                  </a:rPr>
                  <a:t> </a:t>
                </a:r>
              </a:p>
              <a:p>
                <a:pPr indent="0">
                  <a:buNone/>
                </a:pPr>
                <a:r>
                  <a:rPr lang="en-US" sz="2000" dirty="0">
                    <a:solidFill>
                      <a:srgbClr val="1C2A5A"/>
                    </a:solidFill>
                  </a:rPr>
                  <a:t>0.08 Crashes/Million Entering</a:t>
                </a:r>
              </a:p>
              <a:p>
                <a:pPr marL="114300" indent="-114300" defTabSz="457189">
                  <a:buFont typeface="Arial" pitchFamily="34" charset="0"/>
                  <a:buChar char="•"/>
                </a:pPr>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42925" y="1263819"/>
                <a:ext cx="4410815" cy="4650658"/>
              </a:xfrm>
              <a:prstGeom prst="rect">
                <a:avLst/>
              </a:prstGeom>
              <a:blipFill rotWithShape="0">
                <a:blip r:embed="rId4"/>
                <a:stretch>
                  <a:fillRect l="-1243" t="-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497064" y="3304758"/>
                <a:ext cx="795411" cy="484172"/>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i="1">
                            <a:latin typeface="Cambria Math" panose="02040503050406030204" pitchFamily="18" charset="0"/>
                          </a:rPr>
                          <m:t>5</m:t>
                        </m:r>
                      </m:den>
                    </m:f>
                  </m:oMath>
                </a14:m>
                <a:r>
                  <a:rPr lang="en-US" dirty="0"/>
                  <a:t> = 1.4</a:t>
                </a:r>
              </a:p>
            </p:txBody>
          </p:sp>
        </mc:Choice>
        <mc:Fallback xmlns="">
          <p:sp>
            <p:nvSpPr>
              <p:cNvPr id="14" name="Rectangle 13"/>
              <p:cNvSpPr>
                <a:spLocks noRot="1" noChangeAspect="1" noMove="1" noResize="1" noEditPoints="1" noAdjustHandles="1" noChangeArrowheads="1" noChangeShapeType="1" noTextEdit="1"/>
              </p:cNvSpPr>
              <p:nvPr/>
            </p:nvSpPr>
            <p:spPr>
              <a:xfrm>
                <a:off x="5497064" y="3304758"/>
                <a:ext cx="795411" cy="484172"/>
              </a:xfrm>
              <a:prstGeom prst="rect">
                <a:avLst/>
              </a:prstGeom>
              <a:blipFill rotWithShape="0">
                <a:blip r:embed="rId5"/>
                <a:stretch>
                  <a:fillRect r="-6154"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79401" y="3301423"/>
                <a:ext cx="1981633" cy="492827"/>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r>
                          <a:rPr lang="en-US" i="1">
                            <a:latin typeface="Cambria Math" panose="02040503050406030204" pitchFamily="18" charset="0"/>
                          </a:rPr>
                          <m:t> ∗ 1000000</m:t>
                        </m:r>
                      </m:num>
                      <m:den>
                        <m:r>
                          <a:rPr lang="en-US" b="0" i="1" smtClean="0">
                            <a:latin typeface="Cambria Math" panose="02040503050406030204" pitchFamily="18" charset="0"/>
                          </a:rPr>
                          <m:t>47950</m:t>
                        </m:r>
                        <m:r>
                          <a:rPr lang="en-US" i="1">
                            <a:latin typeface="Cambria Math" panose="02040503050406030204" pitchFamily="18" charset="0"/>
                          </a:rPr>
                          <m:t> ∗ 365 ∗</m:t>
                        </m:r>
                        <m:r>
                          <a:rPr lang="en-US" b="0" i="1" smtClean="0">
                            <a:latin typeface="Cambria Math" panose="02040503050406030204" pitchFamily="18" charset="0"/>
                          </a:rPr>
                          <m:t> </m:t>
                        </m:r>
                        <m:r>
                          <a:rPr lang="en-US" i="1">
                            <a:latin typeface="Cambria Math" panose="02040503050406030204" pitchFamily="18" charset="0"/>
                          </a:rPr>
                          <m:t>5</m:t>
                        </m:r>
                      </m:den>
                    </m:f>
                  </m:oMath>
                </a14:m>
                <a:r>
                  <a:rPr lang="en-US" dirty="0"/>
                  <a:t> = 0.08</a:t>
                </a:r>
              </a:p>
            </p:txBody>
          </p:sp>
        </mc:Choice>
        <mc:Fallback xmlns="">
          <p:sp>
            <p:nvSpPr>
              <p:cNvPr id="15" name="Rectangle 14"/>
              <p:cNvSpPr>
                <a:spLocks noRot="1" noChangeAspect="1" noMove="1" noResize="1" noEditPoints="1" noAdjustHandles="1" noChangeArrowheads="1" noChangeShapeType="1" noTextEdit="1"/>
              </p:cNvSpPr>
              <p:nvPr/>
            </p:nvSpPr>
            <p:spPr>
              <a:xfrm>
                <a:off x="4979401" y="3301423"/>
                <a:ext cx="1981633" cy="492827"/>
              </a:xfrm>
              <a:prstGeom prst="rect">
                <a:avLst/>
              </a:prstGeom>
              <a:blipFill rotWithShape="0">
                <a:blip r:embed="rId6"/>
                <a:stretch>
                  <a:fillRect r="-2769" b="-7500"/>
                </a:stretch>
              </a:blipFill>
            </p:spPr>
            <p:txBody>
              <a:bodyPr/>
              <a:lstStyle/>
              <a:p>
                <a:r>
                  <a:rPr lang="en-US">
                    <a:noFill/>
                  </a:rPr>
                  <a:t> </a:t>
                </a:r>
              </a:p>
            </p:txBody>
          </p:sp>
        </mc:Fallback>
      </mc:AlternateContent>
      <p:sp>
        <p:nvSpPr>
          <p:cNvPr id="18" name="Text Placeholder 8">
            <a:extLst>
              <a:ext uri="{FF2B5EF4-FFF2-40B4-BE49-F238E27FC236}">
                <a16:creationId xmlns:a16="http://schemas.microsoft.com/office/drawing/2014/main" id="{F7CD8B9D-A5E2-4F38-BB65-DFAB8522F43F}"/>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74</a:t>
            </a:fld>
            <a:endParaRPr lang="en-US" dirty="0">
              <a:solidFill>
                <a:srgbClr val="1C2A5A">
                  <a:tint val="75000"/>
                </a:srgbClr>
              </a:solidFill>
            </a:endParaRPr>
          </a:p>
        </p:txBody>
      </p:sp>
      <p:sp>
        <p:nvSpPr>
          <p:cNvPr id="19" name="Oval 18"/>
          <p:cNvSpPr/>
          <p:nvPr/>
        </p:nvSpPr>
        <p:spPr>
          <a:xfrm>
            <a:off x="8288371" y="2128402"/>
            <a:ext cx="228600" cy="2286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502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500"/>
                                        <p:tgtEl>
                                          <p:spTgt spid="1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fade">
                                      <p:cBhvr>
                                        <p:cTn id="18" dur="500"/>
                                        <p:tgtEl>
                                          <p:spTgt spid="1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animEffect transition="in" filter="fade">
                                      <p:cBhvr>
                                        <p:cTn id="21" dur="500"/>
                                        <p:tgtEl>
                                          <p:spTgt spid="16">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75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500"/>
                                        <p:tgtEl>
                                          <p:spTgt spid="16">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xEl>
                                              <p:pRg st="8" end="8"/>
                                            </p:txEl>
                                          </p:spTgt>
                                        </p:tgtEl>
                                        <p:attrNameLst>
                                          <p:attrName>style.visibility</p:attrName>
                                        </p:attrNameLst>
                                      </p:cBhvr>
                                      <p:to>
                                        <p:strVal val="visible"/>
                                      </p:to>
                                    </p:set>
                                    <p:animEffect transition="in" filter="fade">
                                      <p:cBhvr>
                                        <p:cTn id="37" dur="500"/>
                                        <p:tgtEl>
                                          <p:spTgt spid="16">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9" end="9"/>
                                            </p:txEl>
                                          </p:spTgt>
                                        </p:tgtEl>
                                        <p:attrNameLst>
                                          <p:attrName>style.visibility</p:attrName>
                                        </p:attrNameLst>
                                      </p:cBhvr>
                                      <p:to>
                                        <p:strVal val="visible"/>
                                      </p:to>
                                    </p:set>
                                    <p:animEffect transition="in" filter="fade">
                                      <p:cBhvr>
                                        <p:cTn id="40"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a:srcRect l="2710" t="4386" r="5137"/>
          <a:stretch/>
        </p:blipFill>
        <p:spPr>
          <a:xfrm>
            <a:off x="7158424" y="1242761"/>
            <a:ext cx="1985576" cy="1989828"/>
          </a:xfrm>
          <a:prstGeom prst="rect">
            <a:avLst/>
          </a:prstGeom>
        </p:spPr>
      </p:pic>
      <p:sp>
        <p:nvSpPr>
          <p:cNvPr id="31" name="Oval 30"/>
          <p:cNvSpPr/>
          <p:nvPr/>
        </p:nvSpPr>
        <p:spPr>
          <a:xfrm>
            <a:off x="8036912" y="1358103"/>
            <a:ext cx="228600" cy="2286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887" t="1851" r="25376" b="2275"/>
          <a:stretch/>
        </p:blipFill>
        <p:spPr>
          <a:xfrm>
            <a:off x="5778010" y="3063790"/>
            <a:ext cx="2910840" cy="2922270"/>
          </a:xfrm>
          <a:prstGeom prst="rect">
            <a:avLst/>
          </a:prstGeom>
          <a:effectLst>
            <a:outerShdw blurRad="50800" dist="38100" dir="8100000" algn="tr" rotWithShape="0">
              <a:prstClr val="black">
                <a:alpha val="40000"/>
              </a:prstClr>
            </a:outerShdw>
          </a:effectLst>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42925" y="1263819"/>
                <a:ext cx="5556034"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Calculation example</a:t>
                </a:r>
                <a:endParaRPr lang="en-US" sz="1600" dirty="0">
                  <a:solidFill>
                    <a:srgbClr val="243B76"/>
                  </a:solidFill>
                </a:endParaRPr>
              </a:p>
              <a:p>
                <a:pPr marL="685800" lvl="1" indent="-114300" defTabSz="457189">
                  <a:buFont typeface="Arial" pitchFamily="34" charset="0"/>
                  <a:buChar char="•"/>
                </a:pPr>
                <a:r>
                  <a:rPr lang="en-US" sz="1600" dirty="0">
                    <a:solidFill>
                      <a:srgbClr val="1C2A5A"/>
                    </a:solidFill>
                  </a:rPr>
                  <a:t>Segment – Northbound I-75 to I-4 weave</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Crash Frequency = </a:t>
                </a:r>
              </a:p>
              <a:p>
                <a:pPr indent="0">
                  <a:buNone/>
                </a:pPr>
                <a14:m>
                  <m:oMath xmlns:m="http://schemas.openxmlformats.org/officeDocument/2006/math">
                    <m:f>
                      <m:fPr>
                        <m:ctrlPr>
                          <a:rPr lang="en-US" sz="2000" i="1" smtClean="0">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106 </m:t>
                        </m:r>
                        <m:r>
                          <a:rPr lang="en-US" sz="2000" i="1" smtClean="0">
                            <a:solidFill>
                              <a:srgbClr val="1C2A5A"/>
                            </a:solidFill>
                            <a:latin typeface="Cambria Math" panose="02040503050406030204" pitchFamily="18" charset="0"/>
                          </a:rPr>
                          <m:t>𝐶𝑟𝑎𝑠h𝑒𝑠</m:t>
                        </m:r>
                      </m:num>
                      <m:den>
                        <m:r>
                          <a:rPr lang="en-US" sz="2000" i="1" smtClean="0">
                            <a:solidFill>
                              <a:srgbClr val="1C2A5A"/>
                            </a:solidFill>
                            <a:latin typeface="Cambria Math" panose="02040503050406030204" pitchFamily="18" charset="0"/>
                          </a:rPr>
                          <m:t>5 </m:t>
                        </m:r>
                        <m:r>
                          <a:rPr lang="en-US" sz="2000" i="1" smtClean="0">
                            <a:solidFill>
                              <a:srgbClr val="1C2A5A"/>
                            </a:solidFill>
                            <a:latin typeface="Cambria Math" panose="02040503050406030204" pitchFamily="18" charset="0"/>
                          </a:rPr>
                          <m:t>𝑌𝑒𝑎𝑟𝑠</m:t>
                        </m:r>
                      </m:den>
                    </m:f>
                  </m:oMath>
                </a14:m>
                <a:r>
                  <a:rPr lang="en-US" sz="2000" dirty="0">
                    <a:solidFill>
                      <a:srgbClr val="1C2A5A"/>
                    </a:solidFill>
                  </a:rPr>
                  <a:t> = </a:t>
                </a:r>
              </a:p>
              <a:p>
                <a:pPr indent="0">
                  <a:buNone/>
                </a:pPr>
                <a:r>
                  <a:rPr lang="en-US" sz="2000" dirty="0">
                    <a:solidFill>
                      <a:srgbClr val="1C2A5A"/>
                    </a:solidFill>
                  </a:rPr>
                  <a:t>21.2 Crashes/Year</a:t>
                </a:r>
              </a:p>
              <a:p>
                <a:endParaRPr lang="en-US" sz="2000" dirty="0">
                  <a:solidFill>
                    <a:srgbClr val="1C2A5A"/>
                  </a:solidFill>
                </a:endParaRPr>
              </a:p>
              <a:p>
                <a:r>
                  <a:rPr lang="en-US" sz="2000" dirty="0">
                    <a:solidFill>
                      <a:srgbClr val="1C2A5A"/>
                    </a:solidFill>
                  </a:rPr>
                  <a:t>Crash Rate (Segments) = </a:t>
                </a:r>
              </a:p>
              <a:p>
                <a:pPr indent="0">
                  <a:buNone/>
                </a:pPr>
                <a14:m>
                  <m:oMath xmlns:m="http://schemas.openxmlformats.org/officeDocument/2006/math">
                    <m:f>
                      <m:fPr>
                        <m:ctrlPr>
                          <a:rPr lang="en-US" sz="2000" i="1">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106</m:t>
                        </m:r>
                        <m:r>
                          <a:rPr lang="en-US" sz="2000" i="1" smtClean="0">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𝐶𝑟𝑎𝑠h𝑒𝑠</m:t>
                        </m:r>
                        <m:r>
                          <a:rPr lang="en-US" sz="2000" i="1">
                            <a:solidFill>
                              <a:srgbClr val="1C2A5A"/>
                            </a:solidFill>
                            <a:latin typeface="Cambria Math" panose="02040503050406030204" pitchFamily="18" charset="0"/>
                          </a:rPr>
                          <m:t> ∗ 1,000,000</m:t>
                        </m:r>
                      </m:num>
                      <m:den>
                        <m:r>
                          <a:rPr lang="en-US" sz="2000" b="0" i="1" smtClean="0">
                            <a:solidFill>
                              <a:srgbClr val="1C2A5A"/>
                            </a:solidFill>
                            <a:latin typeface="Cambria Math" panose="02040503050406030204" pitchFamily="18" charset="0"/>
                          </a:rPr>
                          <m:t>72,250</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𝑣𝑒h𝑖𝑐𝑙𝑒𝑠</m:t>
                        </m:r>
                        <m:r>
                          <a:rPr lang="en-US" sz="2000" i="1">
                            <a:solidFill>
                              <a:srgbClr val="1C2A5A"/>
                            </a:solidFill>
                            <a:latin typeface="Cambria Math" panose="02040503050406030204" pitchFamily="18" charset="0"/>
                          </a:rPr>
                          <m:t> ∗ 365 ∗ </m:t>
                        </m:r>
                        <m:r>
                          <a:rPr lang="en-US" sz="2000" i="1" smtClean="0">
                            <a:solidFill>
                              <a:srgbClr val="1C2A5A"/>
                            </a:solidFill>
                            <a:latin typeface="Cambria Math" panose="02040503050406030204" pitchFamily="18" charset="0"/>
                          </a:rPr>
                          <m:t> 5 </m:t>
                        </m:r>
                        <m:r>
                          <a:rPr lang="en-US" sz="2000" i="1">
                            <a:solidFill>
                              <a:srgbClr val="1C2A5A"/>
                            </a:solidFill>
                            <a:latin typeface="Cambria Math" panose="02040503050406030204" pitchFamily="18" charset="0"/>
                          </a:rPr>
                          <m:t>𝑌𝑒𝑎𝑟𝑠</m:t>
                        </m:r>
                        <m:r>
                          <a:rPr lang="en-US" sz="2000" i="1" smtClean="0">
                            <a:solidFill>
                              <a:srgbClr val="1C2A5A"/>
                            </a:solidFill>
                            <a:latin typeface="Cambria Math" panose="02040503050406030204" pitchFamily="18" charset="0"/>
                          </a:rPr>
                          <m:t> ∗ 0.</m:t>
                        </m:r>
                        <m:r>
                          <a:rPr lang="en-US" sz="2000" b="0" i="1" smtClean="0">
                            <a:solidFill>
                              <a:srgbClr val="1C2A5A"/>
                            </a:solidFill>
                            <a:latin typeface="Cambria Math" panose="02040503050406030204" pitchFamily="18" charset="0"/>
                          </a:rPr>
                          <m:t>57</m:t>
                        </m:r>
                        <m:r>
                          <a:rPr lang="en-US" sz="2000" i="1" smtClean="0">
                            <a:solidFill>
                              <a:srgbClr val="1C2A5A"/>
                            </a:solidFill>
                            <a:latin typeface="Cambria Math" panose="02040503050406030204" pitchFamily="18" charset="0"/>
                          </a:rPr>
                          <m:t> </m:t>
                        </m:r>
                        <m:r>
                          <a:rPr lang="en-US" sz="2000" i="1" smtClean="0">
                            <a:solidFill>
                              <a:srgbClr val="1C2A5A"/>
                            </a:solidFill>
                            <a:latin typeface="Cambria Math" panose="02040503050406030204" pitchFamily="18" charset="0"/>
                          </a:rPr>
                          <m:t>𝑀𝑖𝑙𝑒𝑠</m:t>
                        </m:r>
                      </m:den>
                    </m:f>
                    <m:r>
                      <a:rPr lang="en-US" sz="2000" i="1" smtClean="0">
                        <a:solidFill>
                          <a:srgbClr val="1C2A5A"/>
                        </a:solidFill>
                        <a:latin typeface="Cambria Math" panose="02040503050406030204" pitchFamily="18" charset="0"/>
                      </a:rPr>
                      <m:t>= </m:t>
                    </m:r>
                  </m:oMath>
                </a14:m>
                <a:r>
                  <a:rPr lang="en-US" sz="2000" dirty="0">
                    <a:solidFill>
                      <a:srgbClr val="1C2A5A"/>
                    </a:solidFill>
                  </a:rPr>
                  <a:t> </a:t>
                </a:r>
              </a:p>
              <a:p>
                <a:pPr indent="0">
                  <a:buNone/>
                </a:pPr>
                <a:r>
                  <a:rPr lang="en-US" sz="2000" dirty="0">
                    <a:solidFill>
                      <a:srgbClr val="1C2A5A"/>
                    </a:solidFill>
                  </a:rPr>
                  <a:t>1.41 Crashes/Million Vehicle Miles Traveled</a:t>
                </a: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42925" y="1263819"/>
                <a:ext cx="5556034" cy="4650658"/>
              </a:xfrm>
              <a:prstGeom prst="rect">
                <a:avLst/>
              </a:prstGeom>
              <a:blipFill rotWithShape="0">
                <a:blip r:embed="rId4"/>
                <a:stretch>
                  <a:fillRect l="-988" t="-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582634" y="3376341"/>
                <a:ext cx="1107996" cy="485774"/>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106</m:t>
                        </m:r>
                      </m:num>
                      <m:den>
                        <m:r>
                          <a:rPr lang="en-US" i="1">
                            <a:latin typeface="Cambria Math" panose="02040503050406030204" pitchFamily="18" charset="0"/>
                          </a:rPr>
                          <m:t>5</m:t>
                        </m:r>
                      </m:den>
                    </m:f>
                  </m:oMath>
                </a14:m>
                <a:r>
                  <a:rPr lang="en-US" dirty="0"/>
                  <a:t> = 21.2</a:t>
                </a:r>
              </a:p>
            </p:txBody>
          </p:sp>
        </mc:Choice>
        <mc:Fallback xmlns="">
          <p:sp>
            <p:nvSpPr>
              <p:cNvPr id="10" name="Rectangle 9"/>
              <p:cNvSpPr>
                <a:spLocks noRot="1" noChangeAspect="1" noMove="1" noResize="1" noEditPoints="1" noAdjustHandles="1" noChangeArrowheads="1" noChangeShapeType="1" noTextEdit="1"/>
              </p:cNvSpPr>
              <p:nvPr/>
            </p:nvSpPr>
            <p:spPr>
              <a:xfrm>
                <a:off x="6582634" y="3376341"/>
                <a:ext cx="1107996" cy="485774"/>
              </a:xfrm>
              <a:prstGeom prst="rect">
                <a:avLst/>
              </a:prstGeom>
              <a:blipFill rotWithShape="0">
                <a:blip r:embed="rId5"/>
                <a:stretch>
                  <a:fillRect r="-3846"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174669" y="3405963"/>
                <a:ext cx="1923925" cy="403828"/>
              </a:xfrm>
              <a:prstGeom prst="rect">
                <a:avLst/>
              </a:prstGeom>
            </p:spPr>
            <p:txBody>
              <a:bodyPr wrap="none">
                <a:spAutoFit/>
              </a:bodyPr>
              <a:lstStyle/>
              <a:p>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106</m:t>
                        </m:r>
                        <m:r>
                          <a:rPr lang="en-US" sz="1400" i="1">
                            <a:latin typeface="Cambria Math" panose="02040503050406030204" pitchFamily="18" charset="0"/>
                          </a:rPr>
                          <m:t> ∗ 1000000</m:t>
                        </m:r>
                      </m:num>
                      <m:den>
                        <m:r>
                          <a:rPr lang="en-US" sz="1400" b="0" i="1" smtClean="0">
                            <a:latin typeface="Cambria Math" panose="02040503050406030204" pitchFamily="18" charset="0"/>
                          </a:rPr>
                          <m:t>72250</m:t>
                        </m:r>
                        <m:r>
                          <a:rPr lang="en-US" sz="1400" i="1">
                            <a:latin typeface="Cambria Math" panose="02040503050406030204" pitchFamily="18" charset="0"/>
                          </a:rPr>
                          <m:t> ∗ 365 ∗</m:t>
                        </m:r>
                        <m:r>
                          <a:rPr lang="en-US" sz="1400" b="0" i="1" smtClean="0">
                            <a:latin typeface="Cambria Math" panose="02040503050406030204" pitchFamily="18" charset="0"/>
                          </a:rPr>
                          <m:t> </m:t>
                        </m:r>
                        <m:r>
                          <a:rPr lang="en-US" sz="1400" i="1">
                            <a:latin typeface="Cambria Math" panose="02040503050406030204" pitchFamily="18" charset="0"/>
                          </a:rPr>
                          <m:t>5</m:t>
                        </m:r>
                        <m:r>
                          <a:rPr lang="en-US" sz="1400" b="0" i="1" smtClean="0">
                            <a:latin typeface="Cambria Math" panose="02040503050406030204" pitchFamily="18" charset="0"/>
                          </a:rPr>
                          <m:t> ∗0.57</m:t>
                        </m:r>
                      </m:den>
                    </m:f>
                  </m:oMath>
                </a14:m>
                <a:r>
                  <a:rPr lang="en-US" sz="1400" dirty="0"/>
                  <a:t> = 1.41</a:t>
                </a:r>
              </a:p>
            </p:txBody>
          </p:sp>
        </mc:Choice>
        <mc:Fallback xmlns="">
          <p:sp>
            <p:nvSpPr>
              <p:cNvPr id="15" name="Rectangle 14"/>
              <p:cNvSpPr>
                <a:spLocks noRot="1" noChangeAspect="1" noMove="1" noResize="1" noEditPoints="1" noAdjustHandles="1" noChangeArrowheads="1" noChangeShapeType="1" noTextEdit="1"/>
              </p:cNvSpPr>
              <p:nvPr/>
            </p:nvSpPr>
            <p:spPr>
              <a:xfrm>
                <a:off x="6174669" y="3405963"/>
                <a:ext cx="1923925" cy="403828"/>
              </a:xfrm>
              <a:prstGeom prst="rect">
                <a:avLst/>
              </a:prstGeom>
              <a:blipFill rotWithShape="0">
                <a:blip r:embed="rId6"/>
                <a:stretch>
                  <a:fillRect r="-633" b="-3030"/>
                </a:stretch>
              </a:blipFill>
            </p:spPr>
            <p:txBody>
              <a:bodyPr/>
              <a:lstStyle/>
              <a:p>
                <a:r>
                  <a:rPr lang="en-US">
                    <a:noFill/>
                  </a:rPr>
                  <a:t> </a:t>
                </a:r>
              </a:p>
            </p:txBody>
          </p:sp>
        </mc:Fallback>
      </mc:AlternateContent>
      <p:grpSp>
        <p:nvGrpSpPr>
          <p:cNvPr id="17" name="Group 16"/>
          <p:cNvGrpSpPr/>
          <p:nvPr/>
        </p:nvGrpSpPr>
        <p:grpSpPr>
          <a:xfrm>
            <a:off x="241819" y="6241094"/>
            <a:ext cx="6484562" cy="497076"/>
            <a:chOff x="241819" y="6241094"/>
            <a:chExt cx="6484562" cy="497076"/>
          </a:xfrm>
        </p:grpSpPr>
        <p:sp>
          <p:nvSpPr>
            <p:cNvPr id="18" name="TextBox 17"/>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9" name="Group 18"/>
            <p:cNvGrpSpPr/>
            <p:nvPr/>
          </p:nvGrpSpPr>
          <p:grpSpPr>
            <a:xfrm>
              <a:off x="851143" y="6241568"/>
              <a:ext cx="5875238" cy="496602"/>
              <a:chOff x="851143" y="6241568"/>
              <a:chExt cx="5875238" cy="496602"/>
            </a:xfrm>
          </p:grpSpPr>
          <p:sp>
            <p:nvSpPr>
              <p:cNvPr id="20" name="Chevron 19"/>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1" name="Chevron 20"/>
              <p:cNvSpPr/>
              <p:nvPr/>
            </p:nvSpPr>
            <p:spPr bwMode="auto">
              <a:xfrm>
                <a:off x="851143"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2" name="Chevron 21"/>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3" name="Chevron 22"/>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4" name="Chevron 23"/>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5" name="Chevron 24"/>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6" name="Chevron 25"/>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7" name="Chevron 26"/>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9" name="Text Placeholder 8">
            <a:extLst>
              <a:ext uri="{FF2B5EF4-FFF2-40B4-BE49-F238E27FC236}">
                <a16:creationId xmlns:a16="http://schemas.microsoft.com/office/drawing/2014/main" id="{33DF1456-A366-46B8-BA16-1A341B9D345E}"/>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75</a:t>
            </a:fld>
            <a:endParaRPr lang="en-US" dirty="0">
              <a:solidFill>
                <a:srgbClr val="1C2A5A">
                  <a:tint val="75000"/>
                </a:srgbClr>
              </a:solidFill>
            </a:endParaRPr>
          </a:p>
        </p:txBody>
      </p:sp>
    </p:spTree>
    <p:extLst>
      <p:ext uri="{BB962C8B-B14F-4D97-AF65-F5344CB8AC3E}">
        <p14:creationId xmlns:p14="http://schemas.microsoft.com/office/powerpoint/2010/main" val="242039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500"/>
                                        <p:tgtEl>
                                          <p:spTgt spid="16">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500"/>
                                        <p:tgtEl>
                                          <p:spTgt spid="1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500"/>
                                        <p:tgtEl>
                                          <p:spTgt spid="1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500"/>
                                        <p:tgtEl>
                                          <p:spTgt spid="16">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xEl>
                                              <p:pRg st="8" end="8"/>
                                            </p:txEl>
                                          </p:spTgt>
                                        </p:tgtEl>
                                        <p:attrNameLst>
                                          <p:attrName>style.visibility</p:attrName>
                                        </p:attrNameLst>
                                      </p:cBhvr>
                                      <p:to>
                                        <p:strVal val="visible"/>
                                      </p:to>
                                    </p:set>
                                    <p:animEffect transition="in" filter="fade">
                                      <p:cBhvr>
                                        <p:cTn id="37" dur="500"/>
                                        <p:tgtEl>
                                          <p:spTgt spid="16">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9" end="9"/>
                                            </p:txEl>
                                          </p:spTgt>
                                        </p:tgtEl>
                                        <p:attrNameLst>
                                          <p:attrName>style.visibility</p:attrName>
                                        </p:attrNameLst>
                                      </p:cBhvr>
                                      <p:to>
                                        <p:strVal val="visible"/>
                                      </p:to>
                                    </p:set>
                                    <p:animEffect transition="in" filter="fade">
                                      <p:cBhvr>
                                        <p:cTn id="40"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p:bldP spid="10" grpId="1"/>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Calculation of Crash Rates</a:t>
            </a:r>
          </a:p>
        </p:txBody>
      </p:sp>
      <p:graphicFrame>
        <p:nvGraphicFramePr>
          <p:cNvPr id="8" name="Table 7"/>
          <p:cNvGraphicFramePr>
            <a:graphicFrameLocks noGrp="1"/>
          </p:cNvGraphicFramePr>
          <p:nvPr>
            <p:extLst>
              <p:ext uri="{D42A27DB-BD31-4B8C-83A1-F6EECF244321}">
                <p14:modId xmlns:p14="http://schemas.microsoft.com/office/powerpoint/2010/main" val="4040939480"/>
              </p:ext>
            </p:extLst>
          </p:nvPr>
        </p:nvGraphicFramePr>
        <p:xfrm>
          <a:off x="1009654" y="1296790"/>
          <a:ext cx="7124692" cy="4716299"/>
        </p:xfrm>
        <a:graphic>
          <a:graphicData uri="http://schemas.openxmlformats.org/drawingml/2006/table">
            <a:tbl>
              <a:tblPr/>
              <a:tblGrid>
                <a:gridCol w="1770718">
                  <a:extLst>
                    <a:ext uri="{9D8B030D-6E8A-4147-A177-3AD203B41FA5}">
                      <a16:colId xmlns:a16="http://schemas.microsoft.com/office/drawing/2014/main" val="20000"/>
                    </a:ext>
                  </a:extLst>
                </a:gridCol>
                <a:gridCol w="892329">
                  <a:extLst>
                    <a:ext uri="{9D8B030D-6E8A-4147-A177-3AD203B41FA5}">
                      <a16:colId xmlns:a16="http://schemas.microsoft.com/office/drawing/2014/main" val="20001"/>
                    </a:ext>
                  </a:extLst>
                </a:gridCol>
                <a:gridCol w="892329">
                  <a:extLst>
                    <a:ext uri="{9D8B030D-6E8A-4147-A177-3AD203B41FA5}">
                      <a16:colId xmlns:a16="http://schemas.microsoft.com/office/drawing/2014/main" val="20002"/>
                    </a:ext>
                  </a:extLst>
                </a:gridCol>
                <a:gridCol w="892329">
                  <a:extLst>
                    <a:ext uri="{9D8B030D-6E8A-4147-A177-3AD203B41FA5}">
                      <a16:colId xmlns:a16="http://schemas.microsoft.com/office/drawing/2014/main" val="20003"/>
                    </a:ext>
                  </a:extLst>
                </a:gridCol>
                <a:gridCol w="892329">
                  <a:extLst>
                    <a:ext uri="{9D8B030D-6E8A-4147-A177-3AD203B41FA5}">
                      <a16:colId xmlns:a16="http://schemas.microsoft.com/office/drawing/2014/main" val="20004"/>
                    </a:ext>
                  </a:extLst>
                </a:gridCol>
                <a:gridCol w="892329">
                  <a:extLst>
                    <a:ext uri="{9D8B030D-6E8A-4147-A177-3AD203B41FA5}">
                      <a16:colId xmlns:a16="http://schemas.microsoft.com/office/drawing/2014/main" val="20005"/>
                    </a:ext>
                  </a:extLst>
                </a:gridCol>
                <a:gridCol w="892329">
                  <a:extLst>
                    <a:ext uri="{9D8B030D-6E8A-4147-A177-3AD203B41FA5}">
                      <a16:colId xmlns:a16="http://schemas.microsoft.com/office/drawing/2014/main" val="20006"/>
                    </a:ext>
                  </a:extLst>
                </a:gridCol>
              </a:tblGrid>
              <a:tr h="234008">
                <a:tc rowSpan="2" gridSpan="2">
                  <a:txBody>
                    <a:bodyPr/>
                    <a:lstStyle/>
                    <a:p>
                      <a:pPr algn="ctr" fontAlgn="b"/>
                      <a:r>
                        <a:rPr lang="en-US" sz="1000" b="0" i="0" u="none" strike="noStrike" dirty="0">
                          <a:solidFill>
                            <a:srgbClr val="000000"/>
                          </a:solidFill>
                          <a:effectLst/>
                          <a:latin typeface="Calibri" panose="020F0502020204030204" pitchFamily="34" charset="0"/>
                        </a:rPr>
                        <a:t> </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algn="ctr" fontAlgn="b"/>
                      <a:r>
                        <a:rPr lang="en-US" sz="1000" b="1" i="0" u="none" strike="noStrike" dirty="0">
                          <a:solidFill>
                            <a:srgbClr val="000000"/>
                          </a:solidFill>
                          <a:effectLst/>
                          <a:latin typeface="Calibri" panose="020F0502020204030204" pitchFamily="34" charset="0"/>
                        </a:rPr>
                        <a:t>5-Year Crash Total</a:t>
                      </a:r>
                    </a:p>
                  </a:txBody>
                  <a:tcPr marL="4641" marR="4641" marT="46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000" b="1" i="0" u="none" strike="noStrike" dirty="0">
                          <a:solidFill>
                            <a:srgbClr val="000000"/>
                          </a:solidFill>
                          <a:effectLst/>
                          <a:latin typeface="Calibri" panose="020F0502020204030204" pitchFamily="34" charset="0"/>
                        </a:rPr>
                        <a:t>Crash Rates</a:t>
                      </a:r>
                    </a:p>
                  </a:txBody>
                  <a:tcPr marL="4641" marR="4641" marT="46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7874">
                <a:tc gridSpan="2" vMerge="1">
                  <a:txBody>
                    <a:bodyPr/>
                    <a:lstStyle/>
                    <a:p>
                      <a:endParaRPr lang="en-US"/>
                    </a:p>
                  </a:txBody>
                  <a:tcPr/>
                </a:tc>
                <a:tc hMerge="1" vMerge="1">
                  <a:txBody>
                    <a:bodyPr/>
                    <a:lstStyle/>
                    <a:p>
                      <a:endParaRPr lang="en-US"/>
                    </a:p>
                  </a:txBody>
                  <a:tcPr/>
                </a:tc>
                <a:tc>
                  <a:txBody>
                    <a:bodyPr/>
                    <a:lstStyle/>
                    <a:p>
                      <a:pPr algn="ctr" fontAlgn="b"/>
                      <a:r>
                        <a:rPr lang="en-US" sz="1000" b="1" i="0" u="none" strike="noStrike" dirty="0">
                          <a:solidFill>
                            <a:srgbClr val="000000"/>
                          </a:solidFill>
                          <a:effectLst/>
                          <a:latin typeface="Calibri" panose="020F0502020204030204" pitchFamily="34" charset="0"/>
                        </a:rPr>
                        <a:t>Total</a:t>
                      </a:r>
                    </a:p>
                  </a:txBody>
                  <a:tcPr marL="4641" marR="4641" marT="4641"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Daily Entering</a:t>
                      </a:r>
                    </a:p>
                  </a:txBody>
                  <a:tcPr marL="4641" marR="4641" marT="4641"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Segment Length</a:t>
                      </a:r>
                    </a:p>
                  </a:txBody>
                  <a:tcPr marL="4641" marR="4641" marT="464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Crash Frequency</a:t>
                      </a:r>
                    </a:p>
                  </a:txBody>
                  <a:tcPr marL="4641" marR="4641" marT="464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Crash Rate</a:t>
                      </a:r>
                    </a:p>
                  </a:txBody>
                  <a:tcPr marL="4641" marR="4641" marT="4641"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NB I-75 Diverge to EB MLK</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35</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69,750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1,500'</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7</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0.97</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13</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22</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NB I-75 Diverge to WB MLK</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63</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65,850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1,500'</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12.6</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1.85</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25</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38</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SB I-75 Merge</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31</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69,750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1,500'</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6.2</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0.86</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11</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20</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NB I-75 to I-4 Weave</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106</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72,250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3,000'</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21.2</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1.41</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40</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66</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SB I-75 to I-4 Weave</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55</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72,250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3,000'</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11</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0.73</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23</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32</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6"/>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NB Ramp Terminal</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7</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47,950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 </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1.4</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0.08</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8"/>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5</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9"/>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SB Ramp Terminal</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6</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46,050</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 </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0" i="0" u="none" strike="noStrike" dirty="0">
                          <a:solidFill>
                            <a:srgbClr val="000000"/>
                          </a:solidFill>
                          <a:effectLst/>
                          <a:latin typeface="Calibri" panose="020F0502020204030204" pitchFamily="34" charset="0"/>
                        </a:rPr>
                        <a:t>1.2</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1000" b="1" i="0" u="none" strike="noStrike" dirty="0">
                          <a:solidFill>
                            <a:srgbClr val="000000"/>
                          </a:solidFill>
                          <a:effectLst/>
                          <a:latin typeface="Calibri" panose="020F0502020204030204" pitchFamily="34" charset="0"/>
                        </a:rPr>
                        <a:t>0.07</a:t>
                      </a:r>
                    </a:p>
                  </a:txBody>
                  <a:tcPr marL="4641" marR="4641" marT="4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2</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1"/>
                  </a:ext>
                </a:extLst>
              </a:tr>
              <a:tr h="116401">
                <a:tc vMerge="1">
                  <a:txBody>
                    <a:bodyPr/>
                    <a:lstStyle/>
                    <a:p>
                      <a:endParaRPr lang="en-US" dirty="0"/>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4</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2"/>
                  </a:ext>
                </a:extLst>
              </a:tr>
              <a:tr h="116401">
                <a:tc rowSpan="3">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Calibri" panose="020F0502020204030204" pitchFamily="34" charset="0"/>
                        </a:rPr>
                        <a:t>Total</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panose="020F0502020204030204" pitchFamily="34" charset="0"/>
                        </a:rPr>
                        <a:t>303</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4">
                  <a:txBody>
                    <a:bodyPr/>
                    <a:lstStyle/>
                    <a:p>
                      <a:pPr algn="ctr" fontAlgn="b"/>
                      <a:r>
                        <a:rPr lang="en-US" sz="1000" b="0" i="0" u="none" strike="noStrike" dirty="0">
                          <a:solidFill>
                            <a:srgbClr val="000000"/>
                          </a:solidFill>
                          <a:effectLst/>
                          <a:latin typeface="Calibri" panose="020F0502020204030204" pitchFamily="34" charset="0"/>
                        </a:rPr>
                        <a:t> </a:t>
                      </a:r>
                    </a:p>
                  </a:txBody>
                  <a:tcPr marL="4641" marR="4641" marT="46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extLst>
                  <a:ext uri="{0D108BD9-81ED-4DB2-BD59-A6C34878D82A}">
                    <a16:rowId xmlns:a16="http://schemas.microsoft.com/office/drawing/2014/main" val="10023"/>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FI</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116</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24"/>
                  </a:ext>
                </a:extLst>
              </a:tr>
              <a:tr h="116401">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PDO</a:t>
                      </a:r>
                    </a:p>
                  </a:txBody>
                  <a:tcPr marL="4641" marR="4641" marT="4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A6A6A6"/>
                          </a:solidFill>
                          <a:effectLst/>
                          <a:latin typeface="Calibri" panose="020F0502020204030204" pitchFamily="34" charset="0"/>
                        </a:rPr>
                        <a:t>187</a:t>
                      </a:r>
                    </a:p>
                  </a:txBody>
                  <a:tcPr marL="4641" marR="4641" marT="46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25"/>
                  </a:ext>
                </a:extLst>
              </a:tr>
            </a:tbl>
          </a:graphicData>
        </a:graphic>
      </p:graphicFrame>
      <p:grpSp>
        <p:nvGrpSpPr>
          <p:cNvPr id="10" name="Group 9"/>
          <p:cNvGrpSpPr/>
          <p:nvPr/>
        </p:nvGrpSpPr>
        <p:grpSpPr>
          <a:xfrm>
            <a:off x="241819" y="6241094"/>
            <a:ext cx="6484562" cy="497076"/>
            <a:chOff x="241819" y="6241094"/>
            <a:chExt cx="6484562" cy="497076"/>
          </a:xfrm>
        </p:grpSpPr>
        <p:sp>
          <p:nvSpPr>
            <p:cNvPr id="13" name="TextBox 12"/>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5" name="Group 14"/>
            <p:cNvGrpSpPr/>
            <p:nvPr/>
          </p:nvGrpSpPr>
          <p:grpSpPr>
            <a:xfrm>
              <a:off x="851143" y="6241568"/>
              <a:ext cx="5875238" cy="496602"/>
              <a:chOff x="851143" y="6241568"/>
              <a:chExt cx="5875238" cy="496602"/>
            </a:xfrm>
          </p:grpSpPr>
          <p:sp>
            <p:nvSpPr>
              <p:cNvPr id="16" name="Chevron 15"/>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8" name="Chevron 17"/>
              <p:cNvSpPr/>
              <p:nvPr/>
            </p:nvSpPr>
            <p:spPr bwMode="auto">
              <a:xfrm>
                <a:off x="851143"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4" name="Chevron 23"/>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A5CE23CC-D1E6-465E-BB0E-23D9858F9971}"/>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76</a:t>
            </a:fld>
            <a:endParaRPr lang="en-US" dirty="0">
              <a:solidFill>
                <a:srgbClr val="1C2A5A">
                  <a:tint val="75000"/>
                </a:srgbClr>
              </a:solidFill>
            </a:endParaRPr>
          </a:p>
        </p:txBody>
      </p:sp>
    </p:spTree>
    <p:extLst>
      <p:ext uri="{BB962C8B-B14F-4D97-AF65-F5344CB8AC3E}">
        <p14:creationId xmlns:p14="http://schemas.microsoft.com/office/powerpoint/2010/main" val="39289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1787343"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C1E146D4-FCC3-4643-81E9-4BA9C9CF63B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77</a:t>
            </a:fld>
            <a:endParaRPr lang="en-US" dirty="0">
              <a:solidFill>
                <a:srgbClr val="1C2A5A">
                  <a:tint val="75000"/>
                </a:srgbClr>
              </a:solidFill>
            </a:endParaRPr>
          </a:p>
        </p:txBody>
      </p:sp>
    </p:spTree>
    <p:extLst>
      <p:ext uri="{BB962C8B-B14F-4D97-AF65-F5344CB8AC3E}">
        <p14:creationId xmlns:p14="http://schemas.microsoft.com/office/powerpoint/2010/main" val="28906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aphicFrame>
        <p:nvGraphicFramePr>
          <p:cNvPr id="13" name="Chart 12"/>
          <p:cNvGraphicFramePr>
            <a:graphicFrameLocks/>
          </p:cNvGraphicFramePr>
          <p:nvPr>
            <p:extLst/>
          </p:nvPr>
        </p:nvGraphicFramePr>
        <p:xfrm>
          <a:off x="2001097" y="1130229"/>
          <a:ext cx="5520906" cy="4962922"/>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241819" y="6241094"/>
            <a:ext cx="6484562" cy="497076"/>
            <a:chOff x="241819" y="6241094"/>
            <a:chExt cx="6484562" cy="497076"/>
          </a:xfrm>
        </p:grpSpPr>
        <p:sp>
          <p:nvSpPr>
            <p:cNvPr id="10" name="TextBox 9"/>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5" name="Group 14"/>
            <p:cNvGrpSpPr/>
            <p:nvPr/>
          </p:nvGrpSpPr>
          <p:grpSpPr>
            <a:xfrm>
              <a:off x="851143" y="6241568"/>
              <a:ext cx="5875238" cy="496602"/>
              <a:chOff x="851143" y="6241568"/>
              <a:chExt cx="5875238" cy="496602"/>
            </a:xfrm>
          </p:grpSpPr>
          <p:sp>
            <p:nvSpPr>
              <p:cNvPr id="16" name="Chevron 15"/>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8" name="Chevron 17"/>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566407"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4" name="Chevron 23"/>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DA58BFB5-D49E-4C34-9C7A-F4E480B25061}"/>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78</a:t>
            </a:fld>
            <a:endParaRPr lang="en-US" dirty="0">
              <a:solidFill>
                <a:srgbClr val="1C2A5A">
                  <a:tint val="75000"/>
                </a:srgbClr>
              </a:solidFill>
            </a:endParaRPr>
          </a:p>
        </p:txBody>
      </p:sp>
    </p:spTree>
    <p:extLst>
      <p:ext uri="{BB962C8B-B14F-4D97-AF65-F5344CB8AC3E}">
        <p14:creationId xmlns:p14="http://schemas.microsoft.com/office/powerpoint/2010/main" val="298332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Diagrams</a:t>
            </a:r>
          </a:p>
        </p:txBody>
      </p:sp>
      <p:graphicFrame>
        <p:nvGraphicFramePr>
          <p:cNvPr id="8" name="Chart 7"/>
          <p:cNvGraphicFramePr>
            <a:graphicFrameLocks/>
          </p:cNvGraphicFramePr>
          <p:nvPr>
            <p:extLst/>
          </p:nvPr>
        </p:nvGraphicFramePr>
        <p:xfrm>
          <a:off x="523955" y="1828826"/>
          <a:ext cx="4113345" cy="39566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nvPr>
        </p:nvGraphicFramePr>
        <p:xfrm>
          <a:off x="4782154" y="1751888"/>
          <a:ext cx="4181960" cy="4033615"/>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p:cNvGrpSpPr/>
          <p:nvPr/>
        </p:nvGrpSpPr>
        <p:grpSpPr>
          <a:xfrm>
            <a:off x="241819" y="6241094"/>
            <a:ext cx="6484562" cy="497076"/>
            <a:chOff x="241819" y="6241094"/>
            <a:chExt cx="6484562" cy="497076"/>
          </a:xfrm>
        </p:grpSpPr>
        <p:sp>
          <p:nvSpPr>
            <p:cNvPr id="15" name="TextBox 14"/>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6" name="Group 15"/>
            <p:cNvGrpSpPr/>
            <p:nvPr/>
          </p:nvGrpSpPr>
          <p:grpSpPr>
            <a:xfrm>
              <a:off x="851143" y="6241568"/>
              <a:ext cx="5875238" cy="496602"/>
              <a:chOff x="851143" y="6241568"/>
              <a:chExt cx="5875238" cy="496602"/>
            </a:xfrm>
          </p:grpSpPr>
          <p:sp>
            <p:nvSpPr>
              <p:cNvPr id="18" name="Chevron 17"/>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9" name="Chevron 18"/>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566407"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4" name="Chevron 23"/>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5" name="Chevron 24"/>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6" name="Text Placeholder 8">
            <a:extLst>
              <a:ext uri="{FF2B5EF4-FFF2-40B4-BE49-F238E27FC236}">
                <a16:creationId xmlns:a16="http://schemas.microsoft.com/office/drawing/2014/main" id="{EEBC9A87-91C4-4E0D-AC34-FC2514A2BBBE}"/>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79</a:t>
            </a:fld>
            <a:endParaRPr lang="en-US" dirty="0">
              <a:solidFill>
                <a:srgbClr val="1C2A5A">
                  <a:tint val="75000"/>
                </a:srgbClr>
              </a:solidFill>
            </a:endParaRPr>
          </a:p>
        </p:txBody>
      </p:sp>
    </p:spTree>
    <p:extLst>
      <p:ext uri="{BB962C8B-B14F-4D97-AF65-F5344CB8AC3E}">
        <p14:creationId xmlns:p14="http://schemas.microsoft.com/office/powerpoint/2010/main" val="10985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6514" y="2260457"/>
            <a:ext cx="3019250" cy="704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66542" y="1146124"/>
            <a:ext cx="6142971"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r>
              <a:rPr lang="en-US" sz="2000" dirty="0">
                <a:solidFill>
                  <a:srgbClr val="243B76"/>
                </a:solidFill>
              </a:rPr>
              <a:t>The FHWA Policy statement entitled “Access to the Interstate System”</a:t>
            </a:r>
          </a:p>
          <a:p>
            <a:pPr marL="685800" lvl="1" indent="-114300" defTabSz="457189">
              <a:buFont typeface="Arial" pitchFamily="34" charset="0"/>
              <a:buChar char="•"/>
            </a:pPr>
            <a:r>
              <a:rPr lang="en-US" sz="1600" dirty="0">
                <a:solidFill>
                  <a:srgbClr val="243B76"/>
                </a:solidFill>
              </a:rPr>
              <a:t>Published in Federal Register on October 22, 1990</a:t>
            </a:r>
          </a:p>
          <a:p>
            <a:pPr marL="685800" lvl="1" indent="-114300" defTabSz="457189">
              <a:buFont typeface="Arial" pitchFamily="34" charset="0"/>
              <a:buChar char="•"/>
            </a:pPr>
            <a:r>
              <a:rPr lang="en-US" sz="1600" dirty="0">
                <a:solidFill>
                  <a:srgbClr val="243B76"/>
                </a:solidFill>
              </a:rPr>
              <a:t>Last modified May 22, 2017</a:t>
            </a:r>
          </a:p>
          <a:p>
            <a:pPr marL="685800" lvl="1" indent="-114300" defTabSz="457189">
              <a:buFont typeface="Arial" pitchFamily="34" charset="0"/>
              <a:buChar char="•"/>
            </a:pPr>
            <a:r>
              <a:rPr lang="en-US" sz="1600" dirty="0">
                <a:solidFill>
                  <a:srgbClr val="243B76"/>
                </a:solidFill>
              </a:rPr>
              <a:t>Replaces the old August 2009 Policy</a:t>
            </a:r>
          </a:p>
          <a:p>
            <a:pPr marL="114300" indent="-114300" defTabSz="457189">
              <a:buFont typeface="Arial" pitchFamily="34" charset="0"/>
              <a:buChar char="•"/>
            </a:pPr>
            <a:endParaRPr lang="en-US" sz="1600" dirty="0">
              <a:solidFill>
                <a:srgbClr val="243B76"/>
              </a:solidFill>
            </a:endParaRPr>
          </a:p>
          <a:p>
            <a:pPr defTabSz="457189"/>
            <a:r>
              <a:rPr lang="en-US" sz="2000" dirty="0">
                <a:solidFill>
                  <a:srgbClr val="243B76"/>
                </a:solidFill>
              </a:rPr>
              <a:t>The May 2017 FHWA Policy statement</a:t>
            </a:r>
          </a:p>
          <a:p>
            <a:pPr marL="685800" lvl="1" indent="-114300" defTabSz="457189">
              <a:buFont typeface="Arial" pitchFamily="34" charset="0"/>
              <a:buChar char="•"/>
            </a:pPr>
            <a:r>
              <a:rPr lang="en-US" sz="1600" dirty="0">
                <a:solidFill>
                  <a:srgbClr val="243B76"/>
                </a:solidFill>
              </a:rPr>
              <a:t>Focuses on </a:t>
            </a:r>
            <a:r>
              <a:rPr lang="en-US" sz="1600" b="1" dirty="0">
                <a:solidFill>
                  <a:srgbClr val="243B76"/>
                </a:solidFill>
              </a:rPr>
              <a:t>Safety</a:t>
            </a:r>
            <a:r>
              <a:rPr lang="en-US" sz="1600" dirty="0">
                <a:solidFill>
                  <a:srgbClr val="243B76"/>
                </a:solidFill>
              </a:rPr>
              <a:t>,</a:t>
            </a:r>
            <a:r>
              <a:rPr lang="en-US" sz="1600" b="1" dirty="0">
                <a:solidFill>
                  <a:srgbClr val="243B76"/>
                </a:solidFill>
              </a:rPr>
              <a:t> </a:t>
            </a:r>
            <a:r>
              <a:rPr lang="en-US" sz="1600" dirty="0">
                <a:solidFill>
                  <a:srgbClr val="243B76"/>
                </a:solidFill>
              </a:rPr>
              <a:t>Operational and Engineering viability</a:t>
            </a:r>
          </a:p>
          <a:p>
            <a:pPr marL="114300" indent="-114300" defTabSz="457189">
              <a:buFont typeface="Arial" pitchFamily="34" charset="0"/>
              <a:buChar char="•"/>
            </a:pPr>
            <a:endParaRPr lang="en-US" sz="1600" dirty="0">
              <a:solidFill>
                <a:srgbClr val="243B76"/>
              </a:solidFill>
            </a:endParaRPr>
          </a:p>
          <a:p>
            <a:pPr defTabSz="457189"/>
            <a:r>
              <a:rPr lang="en-US" sz="2000" dirty="0">
                <a:solidFill>
                  <a:srgbClr val="243B76"/>
                </a:solidFill>
              </a:rPr>
              <a:t>All new and ongoing IARs must adequately address the FHWA Policy Points</a:t>
            </a:r>
          </a:p>
          <a:p>
            <a:pPr marL="685800" lvl="1" indent="-114300" defTabSz="457189">
              <a:buFont typeface="Arial" pitchFamily="34" charset="0"/>
              <a:buChar char="•"/>
            </a:pPr>
            <a:r>
              <a:rPr lang="en-US" sz="1600" dirty="0">
                <a:solidFill>
                  <a:srgbClr val="243B76"/>
                </a:solidFill>
              </a:rPr>
              <a:t>FHWA Policy Point 1: The request does not have a significant adverse impact on the operation and </a:t>
            </a:r>
            <a:r>
              <a:rPr lang="en-US" sz="1600" b="1" dirty="0">
                <a:solidFill>
                  <a:srgbClr val="243B76"/>
                </a:solidFill>
              </a:rPr>
              <a:t>safety </a:t>
            </a:r>
            <a:r>
              <a:rPr lang="en-US" sz="1600" dirty="0">
                <a:solidFill>
                  <a:srgbClr val="243B76"/>
                </a:solidFill>
              </a:rPr>
              <a:t>of the freeway system</a:t>
            </a:r>
          </a:p>
          <a:p>
            <a:pPr defTabSz="457189"/>
            <a:endParaRPr lang="en-US" sz="2000" dirty="0">
              <a:solidFill>
                <a:srgbClr val="243B76"/>
              </a:solidFill>
            </a:endParaRPr>
          </a:p>
          <a:p>
            <a:pPr marL="114300" indent="-114300" defTabSz="457189">
              <a:buFont typeface="Arial" pitchFamily="34" charset="0"/>
              <a:buChar char="•"/>
            </a:pPr>
            <a:endParaRPr lang="en-US" sz="2000" dirty="0">
              <a:solidFill>
                <a:srgbClr val="243B76"/>
              </a:solidFill>
            </a:endParaRPr>
          </a:p>
          <a:p>
            <a:pPr defTabSz="457189"/>
            <a:endParaRPr lang="en-US" sz="2000" dirty="0">
              <a:solidFill>
                <a:srgbClr val="243B76"/>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FHWA’s Interstate System Access Policy</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a:t>
            </a:fld>
            <a:endParaRPr lang="en-US" dirty="0">
              <a:solidFill>
                <a:srgbClr val="1C2A5A">
                  <a:tint val="75000"/>
                </a:srgbClr>
              </a:solidFill>
            </a:endParaRPr>
          </a:p>
        </p:txBody>
      </p:sp>
    </p:spTree>
    <p:extLst>
      <p:ext uri="{BB962C8B-B14F-4D97-AF65-F5344CB8AC3E}">
        <p14:creationId xmlns:p14="http://schemas.microsoft.com/office/powerpoint/2010/main" val="28385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750"/>
                                        <p:tgtEl>
                                          <p:spTgt spid="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75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750"/>
                                        <p:tgtEl>
                                          <p:spTgt spid="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animEffect transition="in" filter="fade">
                                      <p:cBhvr>
                                        <p:cTn id="33" dur="75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2" y="2"/>
            <a:ext cx="8764907"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Description of Existing Crash Trends</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2806581"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7ECEA632-3029-4E42-8565-D4698E416519}"/>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80</a:t>
            </a:fld>
            <a:endParaRPr lang="en-US" dirty="0">
              <a:solidFill>
                <a:srgbClr val="1C2A5A">
                  <a:tint val="75000"/>
                </a:srgbClr>
              </a:solidFill>
            </a:endParaRPr>
          </a:p>
        </p:txBody>
      </p:sp>
    </p:spTree>
    <p:extLst>
      <p:ext uri="{BB962C8B-B14F-4D97-AF65-F5344CB8AC3E}">
        <p14:creationId xmlns:p14="http://schemas.microsoft.com/office/powerpoint/2010/main" val="144468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Description of Existing Crash Trends</a:t>
            </a:r>
          </a:p>
        </p:txBody>
      </p:sp>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“The majority of the crashes are rear end, sideswipe, and angle.”  </a:t>
            </a:r>
          </a:p>
          <a:p>
            <a:endParaRPr lang="en-US" sz="2000" dirty="0">
              <a:solidFill>
                <a:srgbClr val="1C2A5A"/>
              </a:solidFill>
            </a:endParaRPr>
          </a:p>
          <a:p>
            <a:r>
              <a:rPr lang="en-US" sz="2000" dirty="0">
                <a:solidFill>
                  <a:srgbClr val="1C2A5A"/>
                </a:solidFill>
              </a:rPr>
              <a:t>“In terms of severity, four fatalities occurred along the I-75 northbound direction and three occurred in the southbound direction.”</a:t>
            </a:r>
          </a:p>
          <a:p>
            <a:endParaRPr lang="en-US" sz="2000" dirty="0">
              <a:solidFill>
                <a:srgbClr val="1C2A5A"/>
              </a:solidFill>
            </a:endParaRPr>
          </a:p>
          <a:p>
            <a:r>
              <a:rPr lang="en-US" sz="2000" dirty="0">
                <a:solidFill>
                  <a:srgbClr val="1C2A5A"/>
                </a:solidFill>
              </a:rPr>
              <a:t>“The proposed alternatives with the I-4 traffic being removed from I-75 and being moved to a C-D road, and removal of the loop ramp has a potential for reducing the weaving area, the severe fatal crashes, and also will help in reducing the rear-end and sideswipe crashes, which are the main crashes along the I-75 within the interchange area. “</a:t>
            </a:r>
          </a:p>
          <a:p>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25" name="Group 24"/>
          <p:cNvGrpSpPr/>
          <p:nvPr/>
        </p:nvGrpSpPr>
        <p:grpSpPr>
          <a:xfrm>
            <a:off x="241819" y="6241094"/>
            <a:ext cx="6484562" cy="497076"/>
            <a:chOff x="241819" y="6241094"/>
            <a:chExt cx="6484562" cy="497076"/>
          </a:xfrm>
        </p:grpSpPr>
        <p:sp>
          <p:nvSpPr>
            <p:cNvPr id="26" name="TextBox 25"/>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27" name="Group 26"/>
            <p:cNvGrpSpPr/>
            <p:nvPr/>
          </p:nvGrpSpPr>
          <p:grpSpPr>
            <a:xfrm>
              <a:off x="851143" y="6241568"/>
              <a:ext cx="5875238" cy="496602"/>
              <a:chOff x="851143" y="6241568"/>
              <a:chExt cx="5875238" cy="496602"/>
            </a:xfrm>
          </p:grpSpPr>
          <p:sp>
            <p:nvSpPr>
              <p:cNvPr id="28" name="Chevron 27"/>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9" name="Chevron 28"/>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0" name="Chevron 29"/>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1" name="Chevron 30"/>
              <p:cNvSpPr/>
              <p:nvPr/>
            </p:nvSpPr>
            <p:spPr bwMode="auto">
              <a:xfrm>
                <a:off x="2281672"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2" name="Chevron 31"/>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3" name="Chevron 32"/>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4" name="Chevron 33"/>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35" name="Chevron 34"/>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19" name="Text Placeholder 8">
            <a:extLst>
              <a:ext uri="{FF2B5EF4-FFF2-40B4-BE49-F238E27FC236}">
                <a16:creationId xmlns:a16="http://schemas.microsoft.com/office/drawing/2014/main" id="{F80E85B5-35A7-41A9-BD84-85606946B21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81</a:t>
            </a:fld>
            <a:endParaRPr lang="en-US" dirty="0">
              <a:solidFill>
                <a:srgbClr val="1C2A5A">
                  <a:tint val="75000"/>
                </a:srgbClr>
              </a:solidFill>
            </a:endParaRPr>
          </a:p>
        </p:txBody>
      </p:sp>
    </p:spTree>
    <p:extLst>
      <p:ext uri="{BB962C8B-B14F-4D97-AF65-F5344CB8AC3E}">
        <p14:creationId xmlns:p14="http://schemas.microsoft.com/office/powerpoint/2010/main" val="106715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2" y="2"/>
            <a:ext cx="8764907"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3775802"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453FD7C7-9AD8-4366-8858-63990B21BB1E}"/>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82</a:t>
            </a:fld>
            <a:endParaRPr lang="en-US" dirty="0">
              <a:solidFill>
                <a:srgbClr val="1C2A5A">
                  <a:tint val="75000"/>
                </a:srgbClr>
              </a:solidFill>
            </a:endParaRPr>
          </a:p>
        </p:txBody>
      </p:sp>
    </p:spTree>
    <p:extLst>
      <p:ext uri="{BB962C8B-B14F-4D97-AF65-F5344CB8AC3E}">
        <p14:creationId xmlns:p14="http://schemas.microsoft.com/office/powerpoint/2010/main" val="237203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pic>
        <p:nvPicPr>
          <p:cNvPr id="7" name="Picture 6"/>
          <p:cNvPicPr>
            <a:picLocks noChangeAspect="1"/>
          </p:cNvPicPr>
          <p:nvPr/>
        </p:nvPicPr>
        <p:blipFill>
          <a:blip r:embed="rId2"/>
          <a:stretch>
            <a:fillRect/>
          </a:stretch>
        </p:blipFill>
        <p:spPr>
          <a:xfrm>
            <a:off x="529118" y="1164858"/>
            <a:ext cx="3465444" cy="5012108"/>
          </a:xfrm>
          <a:prstGeom prst="rect">
            <a:avLst/>
          </a:prstGeom>
        </p:spPr>
      </p:pic>
      <p:grpSp>
        <p:nvGrpSpPr>
          <p:cNvPr id="34" name="Group 33"/>
          <p:cNvGrpSpPr/>
          <p:nvPr/>
        </p:nvGrpSpPr>
        <p:grpSpPr>
          <a:xfrm>
            <a:off x="241819" y="6241094"/>
            <a:ext cx="6484562" cy="497076"/>
            <a:chOff x="241819" y="6241094"/>
            <a:chExt cx="6484562" cy="497076"/>
          </a:xfrm>
        </p:grpSpPr>
        <p:sp>
          <p:nvSpPr>
            <p:cNvPr id="35" name="TextBox 34"/>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6" name="Group 35"/>
            <p:cNvGrpSpPr/>
            <p:nvPr/>
          </p:nvGrpSpPr>
          <p:grpSpPr>
            <a:xfrm>
              <a:off x="851143" y="6241568"/>
              <a:ext cx="5875238" cy="496602"/>
              <a:chOff x="851143" y="6241568"/>
              <a:chExt cx="5875238" cy="496602"/>
            </a:xfrm>
          </p:grpSpPr>
          <p:sp>
            <p:nvSpPr>
              <p:cNvPr id="37" name="Chevron 36"/>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8" name="Chevron 37"/>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9" name="Chevron 38"/>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40" name="Chevron 3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41" name="Chevron 4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42" name="Chevron 41"/>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43" name="Chevron 42"/>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4" name="Chevron 43"/>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83B8956F-6E46-4383-9EAB-0BC4E7CD80A2}"/>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83</a:t>
            </a:fld>
            <a:endParaRPr lang="en-US" dirty="0">
              <a:solidFill>
                <a:srgbClr val="1C2A5A">
                  <a:tint val="75000"/>
                </a:srgbClr>
              </a:solidFill>
            </a:endParaRPr>
          </a:p>
        </p:txBody>
      </p:sp>
      <p:grpSp>
        <p:nvGrpSpPr>
          <p:cNvPr id="26" name="Group 25"/>
          <p:cNvGrpSpPr/>
          <p:nvPr/>
        </p:nvGrpSpPr>
        <p:grpSpPr>
          <a:xfrm>
            <a:off x="1295400" y="1127546"/>
            <a:ext cx="7746717" cy="465822"/>
            <a:chOff x="2350862" y="5299137"/>
            <a:chExt cx="7746717" cy="465822"/>
          </a:xfrm>
          <a:effectLst>
            <a:outerShdw blurRad="50800" dist="38100" dir="2700000" algn="tl" rotWithShape="0">
              <a:prstClr val="black">
                <a:alpha val="40000"/>
              </a:prstClr>
            </a:outerShdw>
          </a:effectLst>
        </p:grpSpPr>
        <p:cxnSp>
          <p:nvCxnSpPr>
            <p:cNvPr id="27" name="Straight Arrow Connector 14"/>
            <p:cNvCxnSpPr>
              <a:cxnSpLocks noChangeShapeType="1"/>
              <a:stCxn id="28" idx="1"/>
            </p:cNvCxnSpPr>
            <p:nvPr/>
          </p:nvCxnSpPr>
          <p:spPr bwMode="auto">
            <a:xfrm flipH="1">
              <a:off x="2350862" y="5463729"/>
              <a:ext cx="4089116" cy="30123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8"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Vehicle Inputs</a:t>
              </a:r>
            </a:p>
          </p:txBody>
        </p:sp>
      </p:grpSp>
      <p:grpSp>
        <p:nvGrpSpPr>
          <p:cNvPr id="33" name="Group 32"/>
          <p:cNvGrpSpPr/>
          <p:nvPr/>
        </p:nvGrpSpPr>
        <p:grpSpPr>
          <a:xfrm>
            <a:off x="3994562" y="1601703"/>
            <a:ext cx="5047555" cy="366376"/>
            <a:chOff x="5050024" y="5261945"/>
            <a:chExt cx="5047555" cy="366376"/>
          </a:xfrm>
          <a:effectLst>
            <a:outerShdw blurRad="50800" dist="38100" dir="2700000" algn="tl" rotWithShape="0">
              <a:prstClr val="black">
                <a:alpha val="40000"/>
              </a:prstClr>
            </a:outerShdw>
          </a:effectLst>
        </p:grpSpPr>
        <p:cxnSp>
          <p:nvCxnSpPr>
            <p:cNvPr id="45" name="Straight Arrow Connector 14"/>
            <p:cNvCxnSpPr>
              <a:cxnSpLocks noChangeShapeType="1"/>
              <a:stCxn id="46" idx="1"/>
            </p:cNvCxnSpPr>
            <p:nvPr/>
          </p:nvCxnSpPr>
          <p:spPr bwMode="auto">
            <a:xfrm flipH="1" flipV="1">
              <a:off x="5050024" y="5261945"/>
              <a:ext cx="1389954" cy="201784"/>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6"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Terminal Type</a:t>
              </a:r>
            </a:p>
          </p:txBody>
        </p:sp>
      </p:grpSp>
      <p:grpSp>
        <p:nvGrpSpPr>
          <p:cNvPr id="47" name="Group 46"/>
          <p:cNvGrpSpPr/>
          <p:nvPr/>
        </p:nvGrpSpPr>
        <p:grpSpPr>
          <a:xfrm>
            <a:off x="2735580" y="1840679"/>
            <a:ext cx="6306537" cy="655419"/>
            <a:chOff x="3791042" y="4972902"/>
            <a:chExt cx="6306537" cy="655419"/>
          </a:xfrm>
          <a:effectLst>
            <a:outerShdw blurRad="50800" dist="38100" dir="2700000" algn="tl" rotWithShape="0">
              <a:prstClr val="black">
                <a:alpha val="40000"/>
              </a:prstClr>
            </a:outerShdw>
          </a:effectLst>
        </p:grpSpPr>
        <p:cxnSp>
          <p:nvCxnSpPr>
            <p:cNvPr id="48" name="Straight Arrow Connector 14"/>
            <p:cNvCxnSpPr>
              <a:cxnSpLocks noChangeShapeType="1"/>
              <a:stCxn id="49" idx="1"/>
            </p:cNvCxnSpPr>
            <p:nvPr/>
          </p:nvCxnSpPr>
          <p:spPr bwMode="auto">
            <a:xfrm flipH="1" flipV="1">
              <a:off x="3791042" y="4972902"/>
              <a:ext cx="2648936" cy="49082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9"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Terminal Type Inputs</a:t>
              </a:r>
            </a:p>
          </p:txBody>
        </p:sp>
      </p:grpSp>
      <p:grpSp>
        <p:nvGrpSpPr>
          <p:cNvPr id="50" name="Group 49"/>
          <p:cNvGrpSpPr/>
          <p:nvPr/>
        </p:nvGrpSpPr>
        <p:grpSpPr>
          <a:xfrm>
            <a:off x="3177540" y="2395887"/>
            <a:ext cx="5864577" cy="648285"/>
            <a:chOff x="4233002" y="5247584"/>
            <a:chExt cx="5864577" cy="648285"/>
          </a:xfrm>
          <a:effectLst>
            <a:outerShdw blurRad="50800" dist="38100" dir="2700000" algn="tl" rotWithShape="0">
              <a:prstClr val="black">
                <a:alpha val="40000"/>
              </a:prstClr>
            </a:outerShdw>
          </a:effectLst>
        </p:grpSpPr>
        <p:cxnSp>
          <p:nvCxnSpPr>
            <p:cNvPr id="51" name="Straight Arrow Connector 14"/>
            <p:cNvCxnSpPr>
              <a:cxnSpLocks noChangeShapeType="1"/>
              <a:stCxn id="52" idx="1"/>
            </p:cNvCxnSpPr>
            <p:nvPr/>
          </p:nvCxnSpPr>
          <p:spPr bwMode="auto">
            <a:xfrm flipH="1" flipV="1">
              <a:off x="4233002" y="5247584"/>
              <a:ext cx="2206976" cy="483693"/>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2" name="Rectangle 12"/>
            <p:cNvSpPr>
              <a:spLocks noChangeArrowheads="1"/>
            </p:cNvSpPr>
            <p:nvPr/>
          </p:nvSpPr>
          <p:spPr bwMode="auto">
            <a:xfrm>
              <a:off x="6439978" y="5566685"/>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Vehicle SPF Coefficients</a:t>
              </a:r>
            </a:p>
          </p:txBody>
        </p:sp>
      </p:grpSp>
      <p:grpSp>
        <p:nvGrpSpPr>
          <p:cNvPr id="53" name="Group 52"/>
          <p:cNvGrpSpPr/>
          <p:nvPr/>
        </p:nvGrpSpPr>
        <p:grpSpPr>
          <a:xfrm>
            <a:off x="1836420" y="2804683"/>
            <a:ext cx="7205697" cy="730429"/>
            <a:chOff x="2891882" y="4897892"/>
            <a:chExt cx="7205697" cy="730429"/>
          </a:xfrm>
          <a:effectLst>
            <a:outerShdw blurRad="50800" dist="38100" dir="2700000" algn="tl" rotWithShape="0">
              <a:prstClr val="black">
                <a:alpha val="40000"/>
              </a:prstClr>
            </a:outerShdw>
          </a:effectLst>
        </p:grpSpPr>
        <p:cxnSp>
          <p:nvCxnSpPr>
            <p:cNvPr id="54" name="Straight Arrow Connector 14"/>
            <p:cNvCxnSpPr>
              <a:cxnSpLocks noChangeShapeType="1"/>
              <a:stCxn id="55" idx="1"/>
            </p:cNvCxnSpPr>
            <p:nvPr/>
          </p:nvCxnSpPr>
          <p:spPr bwMode="auto">
            <a:xfrm flipH="1" flipV="1">
              <a:off x="2891882" y="4897892"/>
              <a:ext cx="3548096" cy="56583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5"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Vehicle N</a:t>
              </a:r>
              <a:r>
                <a:rPr lang="en-US" altLang="en-US" b="1" baseline="-25000" dirty="0">
                  <a:solidFill>
                    <a:srgbClr val="000000"/>
                  </a:solidFill>
                  <a:latin typeface="Arial Narrow" panose="020B0606020202030204" pitchFamily="34" charset="0"/>
                </a:rPr>
                <a:t>spf</a:t>
              </a:r>
              <a:r>
                <a:rPr lang="en-US" altLang="en-US" b="1" dirty="0">
                  <a:solidFill>
                    <a:srgbClr val="000000"/>
                  </a:solidFill>
                  <a:latin typeface="Arial Narrow" panose="020B0606020202030204" pitchFamily="34" charset="0"/>
                </a:rPr>
                <a:t> Results</a:t>
              </a:r>
            </a:p>
          </p:txBody>
        </p:sp>
      </p:grpSp>
      <p:grpSp>
        <p:nvGrpSpPr>
          <p:cNvPr id="56" name="Group 55"/>
          <p:cNvGrpSpPr/>
          <p:nvPr/>
        </p:nvGrpSpPr>
        <p:grpSpPr>
          <a:xfrm>
            <a:off x="3610468" y="4464416"/>
            <a:ext cx="5431649" cy="1129885"/>
            <a:chOff x="4665930" y="4498436"/>
            <a:chExt cx="5431649" cy="1129885"/>
          </a:xfrm>
          <a:effectLst>
            <a:outerShdw blurRad="50800" dist="38100" dir="2700000" algn="tl" rotWithShape="0">
              <a:prstClr val="black">
                <a:alpha val="40000"/>
              </a:prstClr>
            </a:outerShdw>
          </a:effectLst>
        </p:grpSpPr>
        <p:cxnSp>
          <p:nvCxnSpPr>
            <p:cNvPr id="57" name="Straight Arrow Connector 14"/>
            <p:cNvCxnSpPr>
              <a:cxnSpLocks noChangeShapeType="1"/>
              <a:stCxn id="58" idx="1"/>
            </p:cNvCxnSpPr>
            <p:nvPr/>
          </p:nvCxnSpPr>
          <p:spPr bwMode="auto">
            <a:xfrm flipH="1" flipV="1">
              <a:off x="4665930" y="4498436"/>
              <a:ext cx="1774048" cy="965293"/>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8"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CMFs</a:t>
              </a:r>
            </a:p>
          </p:txBody>
        </p:sp>
      </p:grpSp>
      <p:grpSp>
        <p:nvGrpSpPr>
          <p:cNvPr id="59" name="Group 58"/>
          <p:cNvGrpSpPr/>
          <p:nvPr/>
        </p:nvGrpSpPr>
        <p:grpSpPr>
          <a:xfrm>
            <a:off x="1769056" y="5730939"/>
            <a:ext cx="7273061" cy="369214"/>
            <a:chOff x="2824518" y="5259107"/>
            <a:chExt cx="7273061" cy="369214"/>
          </a:xfrm>
          <a:effectLst>
            <a:outerShdw blurRad="50800" dist="38100" dir="2700000" algn="tl" rotWithShape="0">
              <a:prstClr val="black">
                <a:alpha val="40000"/>
              </a:prstClr>
            </a:outerShdw>
          </a:effectLst>
        </p:grpSpPr>
        <p:cxnSp>
          <p:nvCxnSpPr>
            <p:cNvPr id="60" name="Straight Arrow Connector 14"/>
            <p:cNvCxnSpPr>
              <a:cxnSpLocks noChangeShapeType="1"/>
              <a:stCxn id="61" idx="1"/>
            </p:cNvCxnSpPr>
            <p:nvPr/>
          </p:nvCxnSpPr>
          <p:spPr bwMode="auto">
            <a:xfrm flipH="1" flipV="1">
              <a:off x="2824518" y="5259107"/>
              <a:ext cx="3615460" cy="20462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61"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Final Expected Crash Frequency</a:t>
              </a:r>
            </a:p>
          </p:txBody>
        </p:sp>
      </p:grpSp>
    </p:spTree>
    <p:extLst>
      <p:ext uri="{BB962C8B-B14F-4D97-AF65-F5344CB8AC3E}">
        <p14:creationId xmlns:p14="http://schemas.microsoft.com/office/powerpoint/2010/main" val="5106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right)">
                                      <p:cBhvr>
                                        <p:cTn id="17" dur="1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right)">
                                      <p:cBhvr>
                                        <p:cTn id="22" dur="10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right)">
                                      <p:cBhvr>
                                        <p:cTn id="27" dur="1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right)">
                                      <p:cBhvr>
                                        <p:cTn id="32" dur="10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right)">
                                      <p:cBhvr>
                                        <p:cTn id="37"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404" y="1135596"/>
            <a:ext cx="3314795" cy="5018368"/>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34" name="Group 33"/>
          <p:cNvGrpSpPr/>
          <p:nvPr/>
        </p:nvGrpSpPr>
        <p:grpSpPr>
          <a:xfrm>
            <a:off x="241819" y="6241094"/>
            <a:ext cx="6484562" cy="497076"/>
            <a:chOff x="241819" y="6241094"/>
            <a:chExt cx="6484562" cy="497076"/>
          </a:xfrm>
        </p:grpSpPr>
        <p:sp>
          <p:nvSpPr>
            <p:cNvPr id="35" name="TextBox 34"/>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6" name="Group 35"/>
            <p:cNvGrpSpPr/>
            <p:nvPr/>
          </p:nvGrpSpPr>
          <p:grpSpPr>
            <a:xfrm>
              <a:off x="851143" y="6241568"/>
              <a:ext cx="5875238" cy="496602"/>
              <a:chOff x="851143" y="6241568"/>
              <a:chExt cx="5875238" cy="496602"/>
            </a:xfrm>
          </p:grpSpPr>
          <p:sp>
            <p:nvSpPr>
              <p:cNvPr id="37" name="Chevron 36"/>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8" name="Chevron 37"/>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9" name="Chevron 38"/>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40" name="Chevron 3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41" name="Chevron 4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42" name="Chevron 41"/>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43" name="Chevron 42"/>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4" name="Chevron 43"/>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3E4C160F-0D9F-4B21-A0B9-3D89CBCBD143}"/>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84</a:t>
            </a:fld>
            <a:endParaRPr lang="en-US" dirty="0">
              <a:solidFill>
                <a:srgbClr val="1C2A5A">
                  <a:tint val="75000"/>
                </a:srgbClr>
              </a:solidFill>
            </a:endParaRPr>
          </a:p>
        </p:txBody>
      </p:sp>
      <p:grpSp>
        <p:nvGrpSpPr>
          <p:cNvPr id="26" name="Group 25"/>
          <p:cNvGrpSpPr/>
          <p:nvPr/>
        </p:nvGrpSpPr>
        <p:grpSpPr>
          <a:xfrm>
            <a:off x="1409700" y="1127546"/>
            <a:ext cx="7632417" cy="345949"/>
            <a:chOff x="2465162" y="5299137"/>
            <a:chExt cx="7632417" cy="345949"/>
          </a:xfrm>
          <a:effectLst>
            <a:outerShdw blurRad="50800" dist="38100" dir="2700000" algn="tl" rotWithShape="0">
              <a:prstClr val="black">
                <a:alpha val="40000"/>
              </a:prstClr>
            </a:outerShdw>
          </a:effectLst>
        </p:grpSpPr>
        <p:cxnSp>
          <p:nvCxnSpPr>
            <p:cNvPr id="27" name="Straight Arrow Connector 14"/>
            <p:cNvCxnSpPr>
              <a:cxnSpLocks noChangeShapeType="1"/>
              <a:stCxn id="28" idx="1"/>
            </p:cNvCxnSpPr>
            <p:nvPr/>
          </p:nvCxnSpPr>
          <p:spPr bwMode="auto">
            <a:xfrm flipH="1">
              <a:off x="2465162" y="5463729"/>
              <a:ext cx="3974816" cy="181357"/>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8"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Vehicle Inputs</a:t>
              </a:r>
            </a:p>
          </p:txBody>
        </p:sp>
      </p:grpSp>
      <p:grpSp>
        <p:nvGrpSpPr>
          <p:cNvPr id="29" name="Group 28"/>
          <p:cNvGrpSpPr/>
          <p:nvPr/>
        </p:nvGrpSpPr>
        <p:grpSpPr>
          <a:xfrm>
            <a:off x="3886199" y="1583293"/>
            <a:ext cx="5155918" cy="384786"/>
            <a:chOff x="4941661" y="5243535"/>
            <a:chExt cx="5155918" cy="384786"/>
          </a:xfrm>
          <a:effectLst>
            <a:outerShdw blurRad="50800" dist="38100" dir="2700000" algn="tl" rotWithShape="0">
              <a:prstClr val="black">
                <a:alpha val="40000"/>
              </a:prstClr>
            </a:outerShdw>
          </a:effectLst>
        </p:grpSpPr>
        <p:cxnSp>
          <p:nvCxnSpPr>
            <p:cNvPr id="30" name="Straight Arrow Connector 14"/>
            <p:cNvCxnSpPr>
              <a:cxnSpLocks noChangeShapeType="1"/>
              <a:stCxn id="31" idx="1"/>
            </p:cNvCxnSpPr>
            <p:nvPr/>
          </p:nvCxnSpPr>
          <p:spPr bwMode="auto">
            <a:xfrm flipH="1" flipV="1">
              <a:off x="4941661" y="5243535"/>
              <a:ext cx="1498317" cy="220194"/>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1"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Lane Change Type</a:t>
              </a:r>
            </a:p>
          </p:txBody>
        </p:sp>
      </p:grpSp>
      <p:grpSp>
        <p:nvGrpSpPr>
          <p:cNvPr id="32" name="Group 31"/>
          <p:cNvGrpSpPr/>
          <p:nvPr/>
        </p:nvGrpSpPr>
        <p:grpSpPr>
          <a:xfrm>
            <a:off x="2228801" y="1640370"/>
            <a:ext cx="6813316" cy="855728"/>
            <a:chOff x="3284263" y="4772593"/>
            <a:chExt cx="6813316" cy="855728"/>
          </a:xfrm>
          <a:effectLst>
            <a:outerShdw blurRad="50800" dist="38100" dir="2700000" algn="tl" rotWithShape="0">
              <a:prstClr val="black">
                <a:alpha val="40000"/>
              </a:prstClr>
            </a:outerShdw>
          </a:effectLst>
        </p:grpSpPr>
        <p:cxnSp>
          <p:nvCxnSpPr>
            <p:cNvPr id="33" name="Straight Arrow Connector 14"/>
            <p:cNvCxnSpPr>
              <a:cxnSpLocks noChangeShapeType="1"/>
              <a:stCxn id="45" idx="1"/>
            </p:cNvCxnSpPr>
            <p:nvPr/>
          </p:nvCxnSpPr>
          <p:spPr bwMode="auto">
            <a:xfrm flipH="1" flipV="1">
              <a:off x="3284263" y="4772593"/>
              <a:ext cx="3155715" cy="691136"/>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5"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Lane Change Type Inputs</a:t>
              </a:r>
            </a:p>
          </p:txBody>
        </p:sp>
      </p:grpSp>
      <p:grpSp>
        <p:nvGrpSpPr>
          <p:cNvPr id="46" name="Group 45"/>
          <p:cNvGrpSpPr/>
          <p:nvPr/>
        </p:nvGrpSpPr>
        <p:grpSpPr>
          <a:xfrm>
            <a:off x="3086100" y="2459714"/>
            <a:ext cx="5956017" cy="584458"/>
            <a:chOff x="4141562" y="5311411"/>
            <a:chExt cx="5956017" cy="584458"/>
          </a:xfrm>
          <a:effectLst>
            <a:outerShdw blurRad="50800" dist="38100" dir="2700000" algn="tl" rotWithShape="0">
              <a:prstClr val="black">
                <a:alpha val="40000"/>
              </a:prstClr>
            </a:outerShdw>
          </a:effectLst>
        </p:grpSpPr>
        <p:cxnSp>
          <p:nvCxnSpPr>
            <p:cNvPr id="47" name="Straight Arrow Connector 14"/>
            <p:cNvCxnSpPr>
              <a:cxnSpLocks noChangeShapeType="1"/>
              <a:stCxn id="48" idx="1"/>
            </p:cNvCxnSpPr>
            <p:nvPr/>
          </p:nvCxnSpPr>
          <p:spPr bwMode="auto">
            <a:xfrm flipH="1" flipV="1">
              <a:off x="4141562" y="5311411"/>
              <a:ext cx="2298416" cy="419866"/>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8" name="Rectangle 12"/>
            <p:cNvSpPr>
              <a:spLocks noChangeArrowheads="1"/>
            </p:cNvSpPr>
            <p:nvPr/>
          </p:nvSpPr>
          <p:spPr bwMode="auto">
            <a:xfrm>
              <a:off x="6439978" y="5566685"/>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SPF Coefficients</a:t>
              </a:r>
            </a:p>
          </p:txBody>
        </p:sp>
      </p:grpSp>
      <p:grpSp>
        <p:nvGrpSpPr>
          <p:cNvPr id="49" name="Group 48"/>
          <p:cNvGrpSpPr/>
          <p:nvPr/>
        </p:nvGrpSpPr>
        <p:grpSpPr>
          <a:xfrm>
            <a:off x="1851660" y="3205928"/>
            <a:ext cx="7190457" cy="329184"/>
            <a:chOff x="2907122" y="5299137"/>
            <a:chExt cx="7190457" cy="329184"/>
          </a:xfrm>
          <a:effectLst>
            <a:outerShdw blurRad="50800" dist="38100" dir="2700000" algn="tl" rotWithShape="0">
              <a:prstClr val="black">
                <a:alpha val="40000"/>
              </a:prstClr>
            </a:outerShdw>
          </a:effectLst>
        </p:grpSpPr>
        <p:cxnSp>
          <p:nvCxnSpPr>
            <p:cNvPr id="50" name="Straight Arrow Connector 14"/>
            <p:cNvCxnSpPr>
              <a:cxnSpLocks noChangeShapeType="1"/>
              <a:stCxn id="51" idx="1"/>
            </p:cNvCxnSpPr>
            <p:nvPr/>
          </p:nvCxnSpPr>
          <p:spPr bwMode="auto">
            <a:xfrm flipH="1" flipV="1">
              <a:off x="2907122" y="5427699"/>
              <a:ext cx="3532856" cy="3603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1"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N</a:t>
              </a:r>
              <a:r>
                <a:rPr lang="en-US" altLang="en-US" b="1" baseline="-25000" dirty="0">
                  <a:solidFill>
                    <a:srgbClr val="000000"/>
                  </a:solidFill>
                  <a:latin typeface="Arial Narrow" panose="020B0606020202030204" pitchFamily="34" charset="0"/>
                </a:rPr>
                <a:t>spf</a:t>
              </a:r>
              <a:r>
                <a:rPr lang="en-US" altLang="en-US" b="1" dirty="0">
                  <a:solidFill>
                    <a:srgbClr val="000000"/>
                  </a:solidFill>
                  <a:latin typeface="Arial Narrow" panose="020B0606020202030204" pitchFamily="34" charset="0"/>
                </a:rPr>
                <a:t> Results</a:t>
              </a:r>
            </a:p>
          </p:txBody>
        </p:sp>
      </p:grpSp>
      <p:grpSp>
        <p:nvGrpSpPr>
          <p:cNvPr id="52" name="Group 51"/>
          <p:cNvGrpSpPr/>
          <p:nvPr/>
        </p:nvGrpSpPr>
        <p:grpSpPr>
          <a:xfrm>
            <a:off x="2567940" y="3817149"/>
            <a:ext cx="6474177" cy="1777152"/>
            <a:chOff x="3623402" y="3851169"/>
            <a:chExt cx="6474177" cy="1777152"/>
          </a:xfrm>
          <a:effectLst>
            <a:outerShdw blurRad="50800" dist="38100" dir="2700000" algn="tl" rotWithShape="0">
              <a:prstClr val="black">
                <a:alpha val="40000"/>
              </a:prstClr>
            </a:outerShdw>
          </a:effectLst>
        </p:grpSpPr>
        <p:cxnSp>
          <p:nvCxnSpPr>
            <p:cNvPr id="53" name="Straight Arrow Connector 14"/>
            <p:cNvCxnSpPr>
              <a:cxnSpLocks noChangeShapeType="1"/>
              <a:stCxn id="54" idx="1"/>
            </p:cNvCxnSpPr>
            <p:nvPr/>
          </p:nvCxnSpPr>
          <p:spPr bwMode="auto">
            <a:xfrm flipH="1" flipV="1">
              <a:off x="3623402" y="3851169"/>
              <a:ext cx="2816576" cy="161256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4"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CMFs</a:t>
              </a:r>
            </a:p>
          </p:txBody>
        </p:sp>
      </p:grpSp>
      <p:grpSp>
        <p:nvGrpSpPr>
          <p:cNvPr id="55" name="Group 54"/>
          <p:cNvGrpSpPr/>
          <p:nvPr/>
        </p:nvGrpSpPr>
        <p:grpSpPr>
          <a:xfrm>
            <a:off x="1769056" y="5730939"/>
            <a:ext cx="7273061" cy="369214"/>
            <a:chOff x="2824518" y="5259107"/>
            <a:chExt cx="7273061" cy="369214"/>
          </a:xfrm>
          <a:effectLst>
            <a:outerShdw blurRad="50800" dist="38100" dir="2700000" algn="tl" rotWithShape="0">
              <a:prstClr val="black">
                <a:alpha val="40000"/>
              </a:prstClr>
            </a:outerShdw>
          </a:effectLst>
        </p:grpSpPr>
        <p:cxnSp>
          <p:nvCxnSpPr>
            <p:cNvPr id="56" name="Straight Arrow Connector 14"/>
            <p:cNvCxnSpPr>
              <a:cxnSpLocks noChangeShapeType="1"/>
              <a:stCxn id="57" idx="1"/>
            </p:cNvCxnSpPr>
            <p:nvPr/>
          </p:nvCxnSpPr>
          <p:spPr bwMode="auto">
            <a:xfrm flipH="1" flipV="1">
              <a:off x="2824518" y="5259107"/>
              <a:ext cx="3615460" cy="20462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57" name="Rectangle 12"/>
            <p:cNvSpPr>
              <a:spLocks noChangeArrowheads="1"/>
            </p:cNvSpPr>
            <p:nvPr/>
          </p:nvSpPr>
          <p:spPr bwMode="auto">
            <a:xfrm>
              <a:off x="6439978" y="5299137"/>
              <a:ext cx="3657601" cy="329184"/>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Final Expected Crash Frequency</a:t>
              </a:r>
            </a:p>
          </p:txBody>
        </p:sp>
      </p:grpSp>
    </p:spTree>
    <p:extLst>
      <p:ext uri="{BB962C8B-B14F-4D97-AF65-F5344CB8AC3E}">
        <p14:creationId xmlns:p14="http://schemas.microsoft.com/office/powerpoint/2010/main" val="370232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right)">
                                      <p:cBhvr>
                                        <p:cTn id="22" dur="1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right)">
                                      <p:cBhvr>
                                        <p:cTn id="27" dur="1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right)">
                                      <p:cBhvr>
                                        <p:cTn id="32" dur="10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542925" y="1263819"/>
            <a:ext cx="8576178"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Safety Performance Function Summary</a:t>
            </a:r>
            <a:endParaRPr lang="en-US" sz="1600" dirty="0">
              <a:solidFill>
                <a:srgbClr val="1C2A5A"/>
              </a:solidFill>
            </a:endParaRPr>
          </a:p>
          <a:p>
            <a:endParaRPr lang="en-US" sz="2000" dirty="0">
              <a:solidFill>
                <a:srgbClr val="1C2A5A"/>
              </a:solidFill>
            </a:endParaRPr>
          </a:p>
          <a:p>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aphicFrame>
        <p:nvGraphicFramePr>
          <p:cNvPr id="8" name="Content Placeholder 5"/>
          <p:cNvGraphicFramePr>
            <a:graphicFrameLocks/>
          </p:cNvGraphicFramePr>
          <p:nvPr>
            <p:extLst>
              <p:ext uri="{D42A27DB-BD31-4B8C-83A1-F6EECF244321}">
                <p14:modId xmlns:p14="http://schemas.microsoft.com/office/powerpoint/2010/main" val="1395261608"/>
              </p:ext>
            </p:extLst>
          </p:nvPr>
        </p:nvGraphicFramePr>
        <p:xfrm>
          <a:off x="610712" y="2153743"/>
          <a:ext cx="7922576" cy="3055214"/>
        </p:xfrm>
        <a:graphic>
          <a:graphicData uri="http://schemas.openxmlformats.org/drawingml/2006/table">
            <a:tbl>
              <a:tblPr>
                <a:effectLst/>
                <a:tableStyleId>{2D5ABB26-0587-4C30-8999-92F81FD0307C}</a:tableStyleId>
              </a:tblPr>
              <a:tblGrid>
                <a:gridCol w="3681494">
                  <a:extLst>
                    <a:ext uri="{9D8B030D-6E8A-4147-A177-3AD203B41FA5}">
                      <a16:colId xmlns:a16="http://schemas.microsoft.com/office/drawing/2014/main" val="20000"/>
                    </a:ext>
                  </a:extLst>
                </a:gridCol>
                <a:gridCol w="1413694">
                  <a:extLst>
                    <a:ext uri="{9D8B030D-6E8A-4147-A177-3AD203B41FA5}">
                      <a16:colId xmlns:a16="http://schemas.microsoft.com/office/drawing/2014/main" val="20001"/>
                    </a:ext>
                  </a:extLst>
                </a:gridCol>
                <a:gridCol w="1413694">
                  <a:extLst>
                    <a:ext uri="{9D8B030D-6E8A-4147-A177-3AD203B41FA5}">
                      <a16:colId xmlns:a16="http://schemas.microsoft.com/office/drawing/2014/main" val="20002"/>
                    </a:ext>
                  </a:extLst>
                </a:gridCol>
                <a:gridCol w="1413694">
                  <a:extLst>
                    <a:ext uri="{9D8B030D-6E8A-4147-A177-3AD203B41FA5}">
                      <a16:colId xmlns:a16="http://schemas.microsoft.com/office/drawing/2014/main" val="20003"/>
                    </a:ext>
                  </a:extLst>
                </a:gridCol>
              </a:tblGrid>
              <a:tr h="393111">
                <a:tc gridSpan="4">
                  <a:txBody>
                    <a:bodyPr/>
                    <a:lstStyle/>
                    <a:p>
                      <a:pPr algn="ctr" fontAlgn="b"/>
                      <a:r>
                        <a:rPr lang="en-US" sz="1700" b="1" u="none" strike="noStrike">
                          <a:effectLst/>
                        </a:rPr>
                        <a:t>No</a:t>
                      </a:r>
                      <a:r>
                        <a:rPr lang="en-US" sz="1700" b="1" u="none" strike="noStrike" baseline="0">
                          <a:effectLst/>
                        </a:rPr>
                        <a:t> </a:t>
                      </a:r>
                      <a:r>
                        <a:rPr lang="en-US" sz="1700" b="1" u="none" strike="noStrike">
                          <a:effectLst/>
                        </a:rPr>
                        <a:t>Build </a:t>
                      </a:r>
                      <a:r>
                        <a:rPr lang="en-US" sz="1700" b="1" u="none" strike="noStrike" dirty="0">
                          <a:effectLst/>
                        </a:rPr>
                        <a:t>Summary</a:t>
                      </a:r>
                      <a:endParaRPr lang="en-US" sz="1700" b="1" i="0" u="none" strike="noStrike" dirty="0">
                        <a:solidFill>
                          <a:srgbClr val="000000"/>
                        </a:solidFill>
                        <a:effectLst/>
                        <a:latin typeface="Calibri" panose="020F0502020204030204" pitchFamily="34" charset="0"/>
                      </a:endParaRPr>
                    </a:p>
                  </a:txBody>
                  <a:tcPr marL="95621" marR="95621" marT="47811" marB="47811" anchor="b">
                    <a:lnT w="12700" cap="flat" cmpd="sng" algn="ctr">
                      <a:solidFill>
                        <a:srgbClr val="4BACC6"/>
                      </a:solidFill>
                      <a:prstDash val="solid"/>
                      <a:round/>
                      <a:headEnd type="none" w="med" len="med"/>
                      <a:tailEnd type="none" w="med" len="med"/>
                    </a:lnT>
                    <a:lnB w="12700" cap="flat" cmpd="sng" algn="ctr">
                      <a:solidFill>
                        <a:srgbClr val="4BACC6">
                          <a:alpha val="20000"/>
                        </a:srgb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8863">
                <a:tc>
                  <a:txBody>
                    <a:bodyPr/>
                    <a:lstStyle/>
                    <a:p>
                      <a:pPr algn="l" fontAlgn="b"/>
                      <a:r>
                        <a:rPr lang="en-US" sz="1700" b="1" u="none" strike="noStrike" dirty="0">
                          <a:effectLst/>
                        </a:rPr>
                        <a:t> </a:t>
                      </a:r>
                      <a:endParaRPr lang="en-US" sz="1700" b="1"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alpha val="20000"/>
                        </a:srgbClr>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chemeClr val="bg1"/>
                    </a:solidFill>
                  </a:tcPr>
                </a:tc>
                <a:tc>
                  <a:txBody>
                    <a:bodyPr/>
                    <a:lstStyle/>
                    <a:p>
                      <a:pPr algn="ctr" fontAlgn="b"/>
                      <a:r>
                        <a:rPr lang="en-US" sz="1700" b="1" u="none" strike="noStrike" dirty="0">
                          <a:effectLst/>
                        </a:rPr>
                        <a:t>FI</a:t>
                      </a:r>
                      <a:endParaRPr lang="en-US" sz="1700" b="1"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alpha val="20000"/>
                        </a:srgbClr>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chemeClr val="bg1"/>
                    </a:solidFill>
                  </a:tcPr>
                </a:tc>
                <a:tc>
                  <a:txBody>
                    <a:bodyPr/>
                    <a:lstStyle/>
                    <a:p>
                      <a:pPr algn="ctr" fontAlgn="b"/>
                      <a:r>
                        <a:rPr lang="en-US" sz="1700" b="1" u="none" strike="noStrike" dirty="0">
                          <a:effectLst/>
                        </a:rPr>
                        <a:t>PDO</a:t>
                      </a:r>
                      <a:endParaRPr lang="en-US" sz="1700" b="1"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alpha val="20000"/>
                        </a:srgbClr>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chemeClr val="bg1"/>
                    </a:solidFill>
                  </a:tcPr>
                </a:tc>
                <a:tc>
                  <a:txBody>
                    <a:bodyPr/>
                    <a:lstStyle/>
                    <a:p>
                      <a:pPr algn="ctr" fontAlgn="b"/>
                      <a:r>
                        <a:rPr lang="en-US" sz="1700" b="1" u="none" strike="noStrike" dirty="0">
                          <a:effectLst/>
                        </a:rPr>
                        <a:t>TOTAL</a:t>
                      </a:r>
                      <a:endParaRPr lang="en-US" sz="1700" b="1"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alpha val="20000"/>
                        </a:srgbClr>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4155">
                <a:tc>
                  <a:txBody>
                    <a:bodyPr/>
                    <a:lstStyle/>
                    <a:p>
                      <a:pPr algn="l" fontAlgn="b"/>
                      <a:r>
                        <a:rPr lang="en-US" sz="1700" u="none" strike="noStrike" dirty="0">
                          <a:effectLst/>
                        </a:rPr>
                        <a:t>Segment from MLK to I-10</a:t>
                      </a:r>
                      <a:endParaRPr lang="en-US" sz="1700" b="1"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solidFill>
                      <a:prstDash val="solid"/>
                      <a:round/>
                      <a:headEnd type="none" w="med" len="med"/>
                      <a:tailEnd type="none" w="med" len="med"/>
                    </a:lnT>
                    <a:solidFill>
                      <a:srgbClr val="4BACC6">
                        <a:alpha val="20000"/>
                      </a:srgbClr>
                    </a:solidFill>
                  </a:tcPr>
                </a:tc>
                <a:tc>
                  <a:txBody>
                    <a:bodyPr/>
                    <a:lstStyle/>
                    <a:p>
                      <a:pPr algn="ctr" fontAlgn="b"/>
                      <a:r>
                        <a:rPr lang="en-US" sz="1700" u="none" strike="noStrike" dirty="0">
                          <a:effectLst/>
                        </a:rPr>
                        <a:t>7.9</a:t>
                      </a:r>
                      <a:endParaRPr lang="en-US" sz="1700" b="0"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solidFill>
                      <a:prstDash val="solid"/>
                      <a:round/>
                      <a:headEnd type="none" w="med" len="med"/>
                      <a:tailEnd type="none" w="med" len="med"/>
                    </a:lnT>
                    <a:solidFill>
                      <a:srgbClr val="4BACC6">
                        <a:alpha val="20000"/>
                      </a:srgbClr>
                    </a:solidFill>
                  </a:tcPr>
                </a:tc>
                <a:tc>
                  <a:txBody>
                    <a:bodyPr/>
                    <a:lstStyle/>
                    <a:p>
                      <a:pPr algn="ctr" fontAlgn="b"/>
                      <a:r>
                        <a:rPr lang="en-US" sz="1700" u="none" strike="noStrike" dirty="0">
                          <a:effectLst/>
                        </a:rPr>
                        <a:t>18.9</a:t>
                      </a:r>
                      <a:endParaRPr lang="en-US" sz="1700" b="0"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solidFill>
                      <a:prstDash val="solid"/>
                      <a:round/>
                      <a:headEnd type="none" w="med" len="med"/>
                      <a:tailEnd type="none" w="med" len="med"/>
                    </a:lnT>
                    <a:solidFill>
                      <a:srgbClr val="4BACC6">
                        <a:alpha val="20000"/>
                      </a:srgbClr>
                    </a:solidFill>
                  </a:tcPr>
                </a:tc>
                <a:tc>
                  <a:txBody>
                    <a:bodyPr/>
                    <a:lstStyle/>
                    <a:p>
                      <a:pPr algn="ctr" fontAlgn="b"/>
                      <a:r>
                        <a:rPr lang="en-US" sz="1700" u="none" strike="noStrike" dirty="0">
                          <a:effectLst/>
                        </a:rPr>
                        <a:t>26.8</a:t>
                      </a:r>
                      <a:endParaRPr lang="en-US" sz="1700" b="1" i="0" u="none" strike="noStrike" dirty="0">
                        <a:solidFill>
                          <a:srgbClr val="000000"/>
                        </a:solidFill>
                        <a:effectLst/>
                        <a:latin typeface="Calibri" panose="020F0502020204030204" pitchFamily="34" charset="0"/>
                      </a:endParaRPr>
                    </a:p>
                  </a:txBody>
                  <a:tcPr marL="14708" marR="14708" marT="14708" marB="0" anchor="b">
                    <a:lnT w="12700" cap="flat" cmpd="sng" algn="ctr">
                      <a:solidFill>
                        <a:srgbClr val="4BACC6"/>
                      </a:solidFill>
                      <a:prstDash val="solid"/>
                      <a:round/>
                      <a:headEnd type="none" w="med" len="med"/>
                      <a:tailEnd type="none" w="med" len="med"/>
                    </a:lnT>
                    <a:solidFill>
                      <a:srgbClr val="4BACC6">
                        <a:alpha val="20000"/>
                      </a:srgbClr>
                    </a:solidFill>
                  </a:tcPr>
                </a:tc>
                <a:extLst>
                  <a:ext uri="{0D108BD9-81ED-4DB2-BD59-A6C34878D82A}">
                    <a16:rowId xmlns:a16="http://schemas.microsoft.com/office/drawing/2014/main" val="10002"/>
                  </a:ext>
                </a:extLst>
              </a:tr>
              <a:tr h="294155">
                <a:tc>
                  <a:txBody>
                    <a:bodyPr/>
                    <a:lstStyle/>
                    <a:p>
                      <a:pPr algn="l" fontAlgn="b"/>
                      <a:r>
                        <a:rPr lang="en-US" sz="1700" u="none" strike="noStrike" dirty="0">
                          <a:effectLst/>
                        </a:rPr>
                        <a:t>NB Diverge to EB MLK</a:t>
                      </a:r>
                      <a:endParaRPr lang="en-US" sz="1700" b="1"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0.2</a:t>
                      </a:r>
                      <a:endParaRPr lang="en-US" sz="1700" b="0"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0.4</a:t>
                      </a:r>
                      <a:endParaRPr lang="en-US" sz="1700" b="0"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0.6</a:t>
                      </a:r>
                      <a:endParaRPr lang="en-US" sz="1700" b="1"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extLst>
                  <a:ext uri="{0D108BD9-81ED-4DB2-BD59-A6C34878D82A}">
                    <a16:rowId xmlns:a16="http://schemas.microsoft.com/office/drawing/2014/main" val="10003"/>
                  </a:ext>
                </a:extLst>
              </a:tr>
              <a:tr h="352986">
                <a:tc>
                  <a:txBody>
                    <a:bodyPr/>
                    <a:lstStyle/>
                    <a:p>
                      <a:pPr algn="l" fontAlgn="b"/>
                      <a:r>
                        <a:rPr lang="en-US" sz="1700" u="none" strike="noStrike" dirty="0">
                          <a:effectLst/>
                        </a:rPr>
                        <a:t>NB Diverge to WB MLK</a:t>
                      </a:r>
                      <a:endParaRPr lang="en-US" sz="1700" b="1"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tc>
                  <a:txBody>
                    <a:bodyPr/>
                    <a:lstStyle/>
                    <a:p>
                      <a:pPr algn="ctr" fontAlgn="b"/>
                      <a:r>
                        <a:rPr lang="en-US" sz="1700" u="none" strike="noStrike" dirty="0">
                          <a:effectLst/>
                        </a:rPr>
                        <a:t>0.7</a:t>
                      </a:r>
                      <a:endParaRPr lang="en-US" sz="1700" b="0"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tc>
                  <a:txBody>
                    <a:bodyPr/>
                    <a:lstStyle/>
                    <a:p>
                      <a:pPr algn="ctr" fontAlgn="b"/>
                      <a:r>
                        <a:rPr lang="en-US" sz="1700" u="none" strike="noStrike" dirty="0">
                          <a:effectLst/>
                        </a:rPr>
                        <a:t>1.7</a:t>
                      </a:r>
                      <a:endParaRPr lang="en-US" sz="1700" b="0"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tc>
                  <a:txBody>
                    <a:bodyPr/>
                    <a:lstStyle/>
                    <a:p>
                      <a:pPr algn="ctr" fontAlgn="b"/>
                      <a:r>
                        <a:rPr lang="en-US" sz="1700" u="none" strike="noStrike" dirty="0">
                          <a:effectLst/>
                        </a:rPr>
                        <a:t>2.4</a:t>
                      </a:r>
                      <a:endParaRPr lang="en-US" sz="1700" b="1"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extLst>
                  <a:ext uri="{0D108BD9-81ED-4DB2-BD59-A6C34878D82A}">
                    <a16:rowId xmlns:a16="http://schemas.microsoft.com/office/drawing/2014/main" val="10004"/>
                  </a:ext>
                </a:extLst>
              </a:tr>
              <a:tr h="352986">
                <a:tc>
                  <a:txBody>
                    <a:bodyPr/>
                    <a:lstStyle/>
                    <a:p>
                      <a:pPr algn="l" fontAlgn="b"/>
                      <a:r>
                        <a:rPr lang="en-US" sz="1700" u="none" strike="noStrike" dirty="0">
                          <a:effectLst/>
                        </a:rPr>
                        <a:t>SB Merge from MLK</a:t>
                      </a:r>
                      <a:endParaRPr lang="en-US" sz="1700" b="1"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0.6</a:t>
                      </a:r>
                      <a:endParaRPr lang="en-US" sz="1700" b="0"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1.1</a:t>
                      </a:r>
                      <a:endParaRPr lang="en-US" sz="1700" b="0"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1.7</a:t>
                      </a:r>
                      <a:endParaRPr lang="en-US" sz="1700" b="1"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extLst>
                  <a:ext uri="{0D108BD9-81ED-4DB2-BD59-A6C34878D82A}">
                    <a16:rowId xmlns:a16="http://schemas.microsoft.com/office/drawing/2014/main" val="10005"/>
                  </a:ext>
                </a:extLst>
              </a:tr>
              <a:tr h="352986">
                <a:tc>
                  <a:txBody>
                    <a:bodyPr/>
                    <a:lstStyle/>
                    <a:p>
                      <a:pPr algn="l" fontAlgn="b"/>
                      <a:r>
                        <a:rPr lang="en-US" sz="1700" u="none" strike="noStrike" dirty="0">
                          <a:effectLst/>
                        </a:rPr>
                        <a:t>NB Ramps</a:t>
                      </a:r>
                      <a:endParaRPr lang="en-US" sz="1700" b="1"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tc>
                  <a:txBody>
                    <a:bodyPr/>
                    <a:lstStyle/>
                    <a:p>
                      <a:pPr algn="ctr" fontAlgn="b"/>
                      <a:r>
                        <a:rPr lang="en-US" sz="1700" u="none" strike="noStrike" dirty="0">
                          <a:effectLst/>
                        </a:rPr>
                        <a:t>0.2</a:t>
                      </a:r>
                      <a:endParaRPr lang="en-US" sz="1700" b="0"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tc>
                  <a:txBody>
                    <a:bodyPr/>
                    <a:lstStyle/>
                    <a:p>
                      <a:pPr algn="ctr" fontAlgn="b"/>
                      <a:r>
                        <a:rPr lang="en-US" sz="1700" u="none" strike="noStrike" dirty="0">
                          <a:effectLst/>
                        </a:rPr>
                        <a:t>0.4</a:t>
                      </a:r>
                      <a:endParaRPr lang="en-US" sz="1700" b="0"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tc>
                  <a:txBody>
                    <a:bodyPr/>
                    <a:lstStyle/>
                    <a:p>
                      <a:pPr algn="ctr" fontAlgn="b"/>
                      <a:r>
                        <a:rPr lang="en-US" sz="1700" u="none" strike="noStrike" dirty="0">
                          <a:effectLst/>
                        </a:rPr>
                        <a:t>0.7</a:t>
                      </a:r>
                      <a:endParaRPr lang="en-US" sz="1700" b="1" i="0" u="none" strike="noStrike" dirty="0">
                        <a:solidFill>
                          <a:srgbClr val="000000"/>
                        </a:solidFill>
                        <a:effectLst/>
                        <a:latin typeface="Calibri" panose="020F0502020204030204" pitchFamily="34" charset="0"/>
                      </a:endParaRPr>
                    </a:p>
                  </a:txBody>
                  <a:tcPr marL="14708" marR="14708" marT="14708" marB="0" anchor="b">
                    <a:solidFill>
                      <a:srgbClr val="4BACC6">
                        <a:alpha val="20000"/>
                      </a:srgbClr>
                    </a:solidFill>
                  </a:tcPr>
                </a:tc>
                <a:extLst>
                  <a:ext uri="{0D108BD9-81ED-4DB2-BD59-A6C34878D82A}">
                    <a16:rowId xmlns:a16="http://schemas.microsoft.com/office/drawing/2014/main" val="10006"/>
                  </a:ext>
                </a:extLst>
              </a:tr>
              <a:tr h="352986">
                <a:tc>
                  <a:txBody>
                    <a:bodyPr/>
                    <a:lstStyle/>
                    <a:p>
                      <a:pPr algn="l" fontAlgn="b"/>
                      <a:r>
                        <a:rPr lang="en-US" sz="1700" u="none" strike="noStrike" dirty="0">
                          <a:effectLst/>
                        </a:rPr>
                        <a:t>SB Ramps</a:t>
                      </a:r>
                      <a:endParaRPr lang="en-US" sz="1700" b="1"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0.3</a:t>
                      </a:r>
                      <a:endParaRPr lang="en-US" sz="1700" b="0"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0.5</a:t>
                      </a:r>
                      <a:endParaRPr lang="en-US" sz="1700" b="0"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tc>
                  <a:txBody>
                    <a:bodyPr/>
                    <a:lstStyle/>
                    <a:p>
                      <a:pPr algn="ctr" fontAlgn="b"/>
                      <a:r>
                        <a:rPr lang="en-US" sz="1700" u="none" strike="noStrike" dirty="0">
                          <a:effectLst/>
                        </a:rPr>
                        <a:t>0.7</a:t>
                      </a:r>
                      <a:endParaRPr lang="en-US" sz="1700" b="1" i="0" u="none" strike="noStrike" dirty="0">
                        <a:solidFill>
                          <a:srgbClr val="000000"/>
                        </a:solidFill>
                        <a:effectLst/>
                        <a:latin typeface="Calibri" panose="020F0502020204030204" pitchFamily="34" charset="0"/>
                      </a:endParaRPr>
                    </a:p>
                  </a:txBody>
                  <a:tcPr marL="14708" marR="14708" marT="14708" marB="0" anchor="b">
                    <a:solidFill>
                      <a:schemeClr val="bg1">
                        <a:alpha val="20000"/>
                      </a:schemeClr>
                    </a:solidFill>
                  </a:tcPr>
                </a:tc>
                <a:extLst>
                  <a:ext uri="{0D108BD9-81ED-4DB2-BD59-A6C34878D82A}">
                    <a16:rowId xmlns:a16="http://schemas.microsoft.com/office/drawing/2014/main" val="10007"/>
                  </a:ext>
                </a:extLst>
              </a:tr>
              <a:tr h="352986">
                <a:tc>
                  <a:txBody>
                    <a:bodyPr/>
                    <a:lstStyle/>
                    <a:p>
                      <a:pPr algn="l" fontAlgn="b"/>
                      <a:r>
                        <a:rPr lang="en-US" sz="1700" u="none" strike="noStrike" dirty="0">
                          <a:effectLst/>
                        </a:rPr>
                        <a:t>Total</a:t>
                      </a:r>
                      <a:endParaRPr lang="en-US" sz="1700" b="1" i="0" u="none" strike="noStrike" dirty="0">
                        <a:solidFill>
                          <a:srgbClr val="000000"/>
                        </a:solidFill>
                        <a:effectLst/>
                        <a:latin typeface="Calibri" panose="020F0502020204030204" pitchFamily="34" charset="0"/>
                      </a:endParaRPr>
                    </a:p>
                  </a:txBody>
                  <a:tcPr marL="14708" marR="14708" marT="14708" marB="0" anchor="b">
                    <a:lnB w="12700" cap="flat" cmpd="sng" algn="ctr">
                      <a:solidFill>
                        <a:srgbClr val="4BACC6"/>
                      </a:solidFill>
                      <a:prstDash val="solid"/>
                      <a:round/>
                      <a:headEnd type="none" w="med" len="med"/>
                      <a:tailEnd type="none" w="med" len="med"/>
                    </a:lnB>
                    <a:solidFill>
                      <a:srgbClr val="4BACC6">
                        <a:alpha val="20000"/>
                      </a:srgbClr>
                    </a:solidFill>
                  </a:tcPr>
                </a:tc>
                <a:tc>
                  <a:txBody>
                    <a:bodyPr/>
                    <a:lstStyle/>
                    <a:p>
                      <a:pPr algn="ctr" fontAlgn="b"/>
                      <a:r>
                        <a:rPr lang="en-US" sz="1700" u="none" strike="noStrike" dirty="0">
                          <a:effectLst/>
                        </a:rPr>
                        <a:t>9.9</a:t>
                      </a:r>
                      <a:endParaRPr lang="en-US" sz="1700" b="1" i="0" u="none" strike="noStrike" dirty="0">
                        <a:solidFill>
                          <a:srgbClr val="000000"/>
                        </a:solidFill>
                        <a:effectLst/>
                        <a:latin typeface="Calibri" panose="020F0502020204030204" pitchFamily="34" charset="0"/>
                      </a:endParaRPr>
                    </a:p>
                  </a:txBody>
                  <a:tcPr marL="14708" marR="14708" marT="14708" marB="0" anchor="b">
                    <a:lnB w="12700" cap="flat" cmpd="sng" algn="ctr">
                      <a:solidFill>
                        <a:srgbClr val="4BACC6"/>
                      </a:solidFill>
                      <a:prstDash val="solid"/>
                      <a:round/>
                      <a:headEnd type="none" w="med" len="med"/>
                      <a:tailEnd type="none" w="med" len="med"/>
                    </a:lnB>
                    <a:solidFill>
                      <a:srgbClr val="4BACC6">
                        <a:alpha val="20000"/>
                      </a:srgbClr>
                    </a:solidFill>
                  </a:tcPr>
                </a:tc>
                <a:tc>
                  <a:txBody>
                    <a:bodyPr/>
                    <a:lstStyle/>
                    <a:p>
                      <a:pPr algn="ctr" fontAlgn="b"/>
                      <a:r>
                        <a:rPr lang="en-US" sz="1700" u="none" strike="noStrike" dirty="0">
                          <a:effectLst/>
                        </a:rPr>
                        <a:t>23.1</a:t>
                      </a:r>
                      <a:endParaRPr lang="en-US" sz="1700" b="1" i="0" u="none" strike="noStrike" dirty="0">
                        <a:solidFill>
                          <a:srgbClr val="000000"/>
                        </a:solidFill>
                        <a:effectLst/>
                        <a:latin typeface="Calibri" panose="020F0502020204030204" pitchFamily="34" charset="0"/>
                      </a:endParaRPr>
                    </a:p>
                  </a:txBody>
                  <a:tcPr marL="14708" marR="14708" marT="14708" marB="0" anchor="b">
                    <a:lnB w="12700" cap="flat" cmpd="sng" algn="ctr">
                      <a:solidFill>
                        <a:srgbClr val="4BACC6"/>
                      </a:solidFill>
                      <a:prstDash val="solid"/>
                      <a:round/>
                      <a:headEnd type="none" w="med" len="med"/>
                      <a:tailEnd type="none" w="med" len="med"/>
                    </a:lnB>
                    <a:solidFill>
                      <a:srgbClr val="4BACC6">
                        <a:alpha val="20000"/>
                      </a:srgbClr>
                    </a:solidFill>
                  </a:tcPr>
                </a:tc>
                <a:tc>
                  <a:txBody>
                    <a:bodyPr/>
                    <a:lstStyle/>
                    <a:p>
                      <a:pPr algn="ctr" fontAlgn="b"/>
                      <a:r>
                        <a:rPr lang="en-US" sz="1700" u="none" strike="noStrike" dirty="0">
                          <a:effectLst/>
                        </a:rPr>
                        <a:t>33.0</a:t>
                      </a:r>
                      <a:endParaRPr lang="en-US" sz="1700" b="1" i="0" u="none" strike="noStrike" dirty="0">
                        <a:solidFill>
                          <a:srgbClr val="000000"/>
                        </a:solidFill>
                        <a:effectLst/>
                        <a:latin typeface="Calibri" panose="020F0502020204030204" pitchFamily="34" charset="0"/>
                      </a:endParaRPr>
                    </a:p>
                  </a:txBody>
                  <a:tcPr marL="14708" marR="14708" marT="14708" marB="0" anchor="b">
                    <a:lnB w="12700" cap="flat" cmpd="sng" algn="ctr">
                      <a:solidFill>
                        <a:srgbClr val="4BACC6"/>
                      </a:solidFill>
                      <a:prstDash val="solid"/>
                      <a:round/>
                      <a:headEnd type="none" w="med" len="med"/>
                      <a:tailEnd type="none" w="med" len="med"/>
                    </a:lnB>
                    <a:solidFill>
                      <a:srgbClr val="4BACC6">
                        <a:alpha val="20000"/>
                      </a:srgbClr>
                    </a:solidFill>
                  </a:tcPr>
                </a:tc>
                <a:extLst>
                  <a:ext uri="{0D108BD9-81ED-4DB2-BD59-A6C34878D82A}">
                    <a16:rowId xmlns:a16="http://schemas.microsoft.com/office/drawing/2014/main" val="10008"/>
                  </a:ext>
                </a:extLst>
              </a:tr>
            </a:tbl>
          </a:graphicData>
        </a:graphic>
      </p:graphicFrame>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6" y="2"/>
            <a:ext cx="8764904"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Safety Performance Functions</a:t>
            </a:r>
          </a:p>
        </p:txBody>
      </p:sp>
      <p:grpSp>
        <p:nvGrpSpPr>
          <p:cNvPr id="26" name="Group 25"/>
          <p:cNvGrpSpPr/>
          <p:nvPr/>
        </p:nvGrpSpPr>
        <p:grpSpPr>
          <a:xfrm>
            <a:off x="241819" y="6241094"/>
            <a:ext cx="6484562" cy="497076"/>
            <a:chOff x="241819" y="6241094"/>
            <a:chExt cx="6484562" cy="497076"/>
          </a:xfrm>
        </p:grpSpPr>
        <p:sp>
          <p:nvSpPr>
            <p:cNvPr id="27" name="TextBox 26"/>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28" name="Group 27"/>
            <p:cNvGrpSpPr/>
            <p:nvPr/>
          </p:nvGrpSpPr>
          <p:grpSpPr>
            <a:xfrm>
              <a:off x="851143" y="6241568"/>
              <a:ext cx="5875238" cy="496602"/>
              <a:chOff x="851143" y="6241568"/>
              <a:chExt cx="5875238" cy="496602"/>
            </a:xfrm>
          </p:grpSpPr>
          <p:sp>
            <p:nvSpPr>
              <p:cNvPr id="29" name="Chevron 28"/>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0" name="Chevron 29"/>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1" name="Chevron 30"/>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2" name="Chevron 31"/>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3" name="Chevron 32"/>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4" name="Chevron 33"/>
              <p:cNvSpPr/>
              <p:nvPr/>
            </p:nvSpPr>
            <p:spPr bwMode="auto">
              <a:xfrm>
                <a:off x="2996936"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5" name="Chevron 34"/>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36" name="Chevron 35"/>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85</a:t>
            </a:fld>
            <a:endParaRPr lang="en-US" dirty="0">
              <a:solidFill>
                <a:srgbClr val="1C2A5A">
                  <a:tint val="75000"/>
                </a:srgbClr>
              </a:solidFill>
            </a:endParaRPr>
          </a:p>
        </p:txBody>
      </p:sp>
    </p:spTree>
    <p:extLst>
      <p:ext uri="{BB962C8B-B14F-4D97-AF65-F5344CB8AC3E}">
        <p14:creationId xmlns:p14="http://schemas.microsoft.com/office/powerpoint/2010/main" val="13409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0" y="2"/>
            <a:ext cx="9143999"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Empirical Bayes Method</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4769047"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2F47A228-7374-4B7C-90EE-C68975015B09}"/>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86</a:t>
            </a:fld>
            <a:endParaRPr lang="en-US" dirty="0">
              <a:solidFill>
                <a:srgbClr val="1C2A5A">
                  <a:tint val="75000"/>
                </a:srgbClr>
              </a:solidFill>
            </a:endParaRPr>
          </a:p>
        </p:txBody>
      </p:sp>
    </p:spTree>
    <p:extLst>
      <p:ext uri="{BB962C8B-B14F-4D97-AF65-F5344CB8AC3E}">
        <p14:creationId xmlns:p14="http://schemas.microsoft.com/office/powerpoint/2010/main" val="12590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Empirical Bayes Method</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42925" y="1263819"/>
                <a:ext cx="8458200"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Calculation example</a:t>
                </a:r>
                <a:endParaRPr lang="en-US" sz="1600" dirty="0">
                  <a:solidFill>
                    <a:srgbClr val="243B76"/>
                  </a:solidFill>
                </a:endParaRPr>
              </a:p>
              <a:p>
                <a:pPr marL="685800" lvl="1" indent="-114300" defTabSz="457189">
                  <a:buFont typeface="Arial" pitchFamily="34" charset="0"/>
                  <a:buChar char="•"/>
                </a:pPr>
                <a:r>
                  <a:rPr lang="en-US" sz="1600" dirty="0">
                    <a:solidFill>
                      <a:srgbClr val="1C2A5A"/>
                    </a:solidFill>
                  </a:rPr>
                  <a:t>Northbound diverge to westbound Martin Luther King property damage only (PDO) crashes</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𝑁</a:t>
                </a:r>
                <a:r>
                  <a:rPr lang="en-US" sz="2000" baseline="-25000" dirty="0">
                    <a:solidFill>
                      <a:srgbClr val="1C2A5A"/>
                    </a:solidFill>
                  </a:rPr>
                  <a:t>𝑒𝑥𝑝𝑒𝑐𝑡𝑒𝑑 </a:t>
                </a:r>
                <a:r>
                  <a:rPr lang="en-US" sz="2000" dirty="0">
                    <a:solidFill>
                      <a:srgbClr val="1C2A5A"/>
                    </a:solidFill>
                  </a:rPr>
                  <a:t>= 𝑤 × 𝑁</a:t>
                </a:r>
                <a:r>
                  <a:rPr lang="en-US" sz="2000" baseline="-25000" dirty="0">
                    <a:solidFill>
                      <a:srgbClr val="1C2A5A"/>
                    </a:solidFill>
                  </a:rPr>
                  <a:t>𝑝𝑟𝑒𝑑𝑖𝑐𝑡𝑒𝑑 </a:t>
                </a:r>
                <a:r>
                  <a:rPr lang="en-US" sz="2000" dirty="0">
                    <a:solidFill>
                      <a:srgbClr val="1C2A5A"/>
                    </a:solidFill>
                  </a:rPr>
                  <a:t>+ (1 − 𝑤) × 𝑁</a:t>
                </a:r>
                <a:r>
                  <a:rPr lang="en-US" sz="2000" baseline="-25000" dirty="0">
                    <a:solidFill>
                      <a:srgbClr val="1C2A5A"/>
                    </a:solidFill>
                  </a:rPr>
                  <a:t>𝑜𝑏𝑠𝑒𝑟𝑣𝑒𝑑</a:t>
                </a:r>
              </a:p>
              <a:p>
                <a:pPr indent="0">
                  <a:buNone/>
                </a:pPr>
                <a:r>
                  <a:rPr lang="en-US" sz="2000" dirty="0">
                    <a:solidFill>
                      <a:srgbClr val="1C2A5A"/>
                    </a:solidFill>
                  </a:rPr>
                  <a:t>Where:</a:t>
                </a:r>
              </a:p>
              <a:p>
                <a:pPr indent="0">
                  <a:buNone/>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𝑤</m:t>
                      </m:r>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1+</m:t>
                          </m:r>
                          <m:r>
                            <a:rPr lang="en-US" sz="2000" i="1">
                              <a:latin typeface="Cambria Math" panose="02040503050406030204" pitchFamily="18" charset="0"/>
                            </a:rPr>
                            <m:t>𝑘</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𝑁</m:t>
                              </m:r>
                            </m:e>
                            <m:sub>
                              <m:r>
                                <a:rPr lang="en-US" sz="2000" i="1">
                                  <a:latin typeface="Cambria Math" panose="02040503050406030204" pitchFamily="18" charset="0"/>
                                  <a:ea typeface="Cambria Math" panose="02040503050406030204" pitchFamily="18" charset="0"/>
                                </a:rPr>
                                <m:t>𝑃𝑟𝑒𝑑𝑖𝑐𝑡𝑒𝑑</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𝑆𝑡𝑢𝑑𝑦</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𝑌𝑒𝑎𝑟𝑠</m:t>
                          </m:r>
                          <m:r>
                            <a:rPr lang="en-US" sz="2000" i="1">
                              <a:latin typeface="Cambria Math" panose="02040503050406030204" pitchFamily="18" charset="0"/>
                              <a:ea typeface="Cambria Math" panose="02040503050406030204" pitchFamily="18" charset="0"/>
                            </a:rPr>
                            <m:t>)</m:t>
                          </m:r>
                        </m:den>
                      </m:f>
                    </m:oMath>
                  </m:oMathPara>
                </a14:m>
                <a:endParaRPr lang="en-US" sz="2000" dirty="0">
                  <a:solidFill>
                    <a:srgbClr val="1C2A5A"/>
                  </a:solidFill>
                </a:endParaRPr>
              </a:p>
              <a:p>
                <a:pPr indent="0">
                  <a:buNone/>
                </a:pPr>
                <a14:m>
                  <m:oMath xmlns:m="http://schemas.openxmlformats.org/officeDocument/2006/math">
                    <m:r>
                      <a:rPr lang="en-US" sz="2000" i="1">
                        <a:latin typeface="Cambria Math" panose="02040503050406030204" pitchFamily="18" charset="0"/>
                      </a:rPr>
                      <m:t>𝑘</m:t>
                    </m:r>
                  </m:oMath>
                </a14:m>
                <a:r>
                  <a:rPr lang="en-US" sz="2000" dirty="0">
                    <a:solidFill>
                      <a:srgbClr val="1C2A5A"/>
                    </a:solidFill>
                  </a:rPr>
                  <a:t> = overdispersion parameter (associated with SPF)</a:t>
                </a:r>
              </a:p>
              <a:p>
                <a:endParaRPr lang="en-US" sz="2000" dirty="0">
                  <a:solidFill>
                    <a:srgbClr val="1C2A5A"/>
                  </a:solidFill>
                </a:endParaRPr>
              </a:p>
              <a:p>
                <a:r>
                  <a:rPr lang="en-US" sz="2000" dirty="0">
                    <a:solidFill>
                      <a:srgbClr val="1C2A5A"/>
                    </a:solidFill>
                  </a:rPr>
                  <a:t>𝑁</a:t>
                </a:r>
                <a:r>
                  <a:rPr lang="en-US" sz="2000" baseline="-25000" dirty="0">
                    <a:solidFill>
                      <a:srgbClr val="1C2A5A"/>
                    </a:solidFill>
                  </a:rPr>
                  <a:t>𝑒𝑥𝑝𝑒𝑐𝑡𝑒𝑑 </a:t>
                </a:r>
                <a:r>
                  <a:rPr lang="en-US" sz="2000" dirty="0">
                    <a:solidFill>
                      <a:srgbClr val="1C2A5A"/>
                    </a:solidFill>
                  </a:rPr>
                  <a:t>= </a:t>
                </a:r>
                <a14:m>
                  <m:oMath xmlns:m="http://schemas.openxmlformats.org/officeDocument/2006/math">
                    <m:f>
                      <m:fPr>
                        <m:ctrlPr>
                          <a:rPr lang="en-US" sz="2000" i="1" smtClean="0">
                            <a:solidFill>
                              <a:srgbClr val="1C2A5A"/>
                            </a:solidFill>
                            <a:latin typeface="Cambria Math" panose="02040503050406030204" pitchFamily="18" charset="0"/>
                          </a:rPr>
                        </m:ctrlPr>
                      </m:fPr>
                      <m:num>
                        <m:r>
                          <a:rPr lang="en-US" sz="2000" b="0" i="1" smtClean="0">
                            <a:solidFill>
                              <a:srgbClr val="1C2A5A"/>
                            </a:solidFill>
                            <a:latin typeface="Cambria Math" panose="02040503050406030204" pitchFamily="18" charset="0"/>
                          </a:rPr>
                          <m:t>1</m:t>
                        </m:r>
                      </m:num>
                      <m:den>
                        <m:r>
                          <a:rPr lang="en-US" sz="2000" b="0" i="1" smtClean="0">
                            <a:solidFill>
                              <a:srgbClr val="1C2A5A"/>
                            </a:solidFill>
                            <a:latin typeface="Cambria Math" panose="02040503050406030204" pitchFamily="18" charset="0"/>
                          </a:rPr>
                          <m:t>1 + 0.63 ∗(1.731 ∗5)</m:t>
                        </m:r>
                      </m:den>
                    </m:f>
                    <m:r>
                      <a:rPr lang="en-US" sz="2000" b="0" i="1" smtClean="0">
                        <a:solidFill>
                          <a:srgbClr val="1C2A5A"/>
                        </a:solidFill>
                        <a:latin typeface="Cambria Math" panose="02040503050406030204" pitchFamily="18" charset="0"/>
                      </a:rPr>
                      <m:t> ∗1.731+</m:t>
                    </m:r>
                  </m:oMath>
                </a14:m>
                <a:endParaRPr lang="en-US" sz="2000" b="0" i="1" dirty="0">
                  <a:solidFill>
                    <a:srgbClr val="1C2A5A"/>
                  </a:solidFill>
                  <a:latin typeface="Cambria Math" panose="02040503050406030204" pitchFamily="18" charset="0"/>
                </a:endParaRPr>
              </a:p>
              <a:p>
                <a:pPr indent="0">
                  <a:buNone/>
                </a:pPr>
                <a14:m>
                  <m:oMath xmlns:m="http://schemas.openxmlformats.org/officeDocument/2006/math">
                    <m:r>
                      <a:rPr lang="en-US" sz="2000" b="0" i="1" smtClean="0">
                        <a:solidFill>
                          <a:srgbClr val="1C2A5A"/>
                        </a:solidFill>
                        <a:latin typeface="Cambria Math" panose="02040503050406030204" pitchFamily="18" charset="0"/>
                      </a:rPr>
                      <m:t>(1−</m:t>
                    </m:r>
                    <m:f>
                      <m:fPr>
                        <m:ctrlPr>
                          <a:rPr lang="en-US" sz="2000" i="1">
                            <a:solidFill>
                              <a:srgbClr val="1C2A5A"/>
                            </a:solidFill>
                            <a:latin typeface="Cambria Math" panose="02040503050406030204" pitchFamily="18" charset="0"/>
                          </a:rPr>
                        </m:ctrlPr>
                      </m:fPr>
                      <m:num>
                        <m:r>
                          <a:rPr lang="en-US" sz="2000" i="1">
                            <a:solidFill>
                              <a:srgbClr val="1C2A5A"/>
                            </a:solidFill>
                            <a:latin typeface="Cambria Math" panose="02040503050406030204" pitchFamily="18" charset="0"/>
                          </a:rPr>
                          <m:t>1</m:t>
                        </m:r>
                      </m:num>
                      <m:den>
                        <m:r>
                          <a:rPr lang="en-US" sz="2000" i="1">
                            <a:solidFill>
                              <a:srgbClr val="1C2A5A"/>
                            </a:solidFill>
                            <a:latin typeface="Cambria Math" panose="02040503050406030204" pitchFamily="18" charset="0"/>
                          </a:rPr>
                          <m:t>1 + 0.</m:t>
                        </m:r>
                        <m:r>
                          <a:rPr lang="en-US" sz="2000" b="0" i="1" smtClean="0">
                            <a:solidFill>
                              <a:srgbClr val="1C2A5A"/>
                            </a:solidFill>
                            <a:latin typeface="Cambria Math" panose="02040503050406030204" pitchFamily="18" charset="0"/>
                          </a:rPr>
                          <m:t>63</m:t>
                        </m:r>
                        <m:r>
                          <a:rPr lang="en-US" sz="2000" i="1">
                            <a:solidFill>
                              <a:srgbClr val="1C2A5A"/>
                            </a:solidFill>
                            <a:latin typeface="Cambria Math" panose="02040503050406030204" pitchFamily="18" charset="0"/>
                          </a:rPr>
                          <m:t> ∗(</m:t>
                        </m:r>
                        <m:r>
                          <a:rPr lang="en-US" sz="2000" b="0" i="1" smtClean="0">
                            <a:solidFill>
                              <a:srgbClr val="1C2A5A"/>
                            </a:solidFill>
                            <a:latin typeface="Cambria Math" panose="02040503050406030204" pitchFamily="18" charset="0"/>
                          </a:rPr>
                          <m:t>1.731</m:t>
                        </m:r>
                        <m:r>
                          <a:rPr lang="en-US" sz="2000" i="1">
                            <a:solidFill>
                              <a:srgbClr val="1C2A5A"/>
                            </a:solidFill>
                            <a:latin typeface="Cambria Math" panose="02040503050406030204" pitchFamily="18" charset="0"/>
                          </a:rPr>
                          <m:t> ∗5)</m:t>
                        </m:r>
                      </m:den>
                    </m:f>
                  </m:oMath>
                </a14:m>
                <a:r>
                  <a:rPr lang="en-US" sz="2000" dirty="0">
                    <a:solidFill>
                      <a:srgbClr val="1C2A5A"/>
                    </a:solidFill>
                  </a:rPr>
                  <a:t>) * 7.6 = 6.69 crashes/year </a:t>
                </a: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42925" y="1263819"/>
                <a:ext cx="8458200" cy="4650658"/>
              </a:xfrm>
              <a:prstGeom prst="rect">
                <a:avLst/>
              </a:prstGeom>
              <a:blipFill rotWithShape="0">
                <a:blip r:embed="rId2"/>
                <a:stretch>
                  <a:fillRect l="-648" t="-655"/>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6566760" y="2260457"/>
            <a:ext cx="2434365" cy="3288811"/>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241819" y="6241094"/>
            <a:ext cx="6484562" cy="497076"/>
            <a:chOff x="241819" y="6241094"/>
            <a:chExt cx="6484562" cy="497076"/>
          </a:xfrm>
        </p:grpSpPr>
        <p:sp>
          <p:nvSpPr>
            <p:cNvPr id="15" name="TextBox 14"/>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7" name="Group 16"/>
            <p:cNvGrpSpPr/>
            <p:nvPr/>
          </p:nvGrpSpPr>
          <p:grpSpPr>
            <a:xfrm>
              <a:off x="851143" y="6241568"/>
              <a:ext cx="5875238" cy="496602"/>
              <a:chOff x="851143" y="6241568"/>
              <a:chExt cx="5875238" cy="496602"/>
            </a:xfrm>
          </p:grpSpPr>
          <p:sp>
            <p:nvSpPr>
              <p:cNvPr id="18" name="Chevron 17"/>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9" name="Chevron 18"/>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0" name="Chevron 19"/>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1" name="Chevron 20"/>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2" name="Chevron 21"/>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3" name="Chevron 22"/>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4" name="Chevron 23"/>
              <p:cNvSpPr/>
              <p:nvPr/>
            </p:nvSpPr>
            <p:spPr bwMode="auto">
              <a:xfrm>
                <a:off x="3712201"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5" name="Chevron 24"/>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6" name="Text Placeholder 8">
            <a:extLst>
              <a:ext uri="{FF2B5EF4-FFF2-40B4-BE49-F238E27FC236}">
                <a16:creationId xmlns:a16="http://schemas.microsoft.com/office/drawing/2014/main" id="{33ABA5A9-6554-4224-813B-04014A15B67B}"/>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5" name="Partial Circle 4">
            <a:extLst>
              <a:ext uri="{FF2B5EF4-FFF2-40B4-BE49-F238E27FC236}">
                <a16:creationId xmlns:a16="http://schemas.microsoft.com/office/drawing/2014/main" id="{EF95BD6B-9D0F-4033-B4E9-F5426AAD96E5}"/>
              </a:ext>
            </a:extLst>
          </p:cNvPr>
          <p:cNvSpPr/>
          <p:nvPr/>
        </p:nvSpPr>
        <p:spPr>
          <a:xfrm>
            <a:off x="7792823" y="3537314"/>
            <a:ext cx="681389" cy="671330"/>
          </a:xfrm>
          <a:custGeom>
            <a:avLst/>
            <a:gdLst>
              <a:gd name="connsiteX0" fmla="*/ 774 w 641914"/>
              <a:gd name="connsiteY0" fmla="*/ 343237 h 641914"/>
              <a:gd name="connsiteX1" fmla="*/ 288395 w 641914"/>
              <a:gd name="connsiteY1" fmla="*/ 1656 h 641914"/>
              <a:gd name="connsiteX2" fmla="*/ 639046 w 641914"/>
              <a:gd name="connsiteY2" fmla="*/ 278148 h 641914"/>
              <a:gd name="connsiteX3" fmla="*/ 373970 w 641914"/>
              <a:gd name="connsiteY3" fmla="*/ 637506 h 641914"/>
              <a:gd name="connsiteX4" fmla="*/ 320957 w 641914"/>
              <a:gd name="connsiteY4" fmla="*/ 320957 h 641914"/>
              <a:gd name="connsiteX5" fmla="*/ 774 w 641914"/>
              <a:gd name="connsiteY5" fmla="*/ 343237 h 641914"/>
              <a:gd name="connsiteX0" fmla="*/ 320969 w 641959"/>
              <a:gd name="connsiteY0" fmla="*/ 320979 h 637528"/>
              <a:gd name="connsiteX1" fmla="*/ 786 w 641959"/>
              <a:gd name="connsiteY1" fmla="*/ 343259 h 637528"/>
              <a:gd name="connsiteX2" fmla="*/ 288407 w 641959"/>
              <a:gd name="connsiteY2" fmla="*/ 1678 h 637528"/>
              <a:gd name="connsiteX3" fmla="*/ 639058 w 641959"/>
              <a:gd name="connsiteY3" fmla="*/ 278170 h 637528"/>
              <a:gd name="connsiteX4" fmla="*/ 373982 w 641959"/>
              <a:gd name="connsiteY4" fmla="*/ 637528 h 637528"/>
              <a:gd name="connsiteX5" fmla="*/ 412409 w 641959"/>
              <a:gd name="connsiteY5" fmla="*/ 412419 h 637528"/>
              <a:gd name="connsiteX0" fmla="*/ 320969 w 641959"/>
              <a:gd name="connsiteY0" fmla="*/ 320979 h 637528"/>
              <a:gd name="connsiteX1" fmla="*/ 786 w 641959"/>
              <a:gd name="connsiteY1" fmla="*/ 343259 h 637528"/>
              <a:gd name="connsiteX2" fmla="*/ 288407 w 641959"/>
              <a:gd name="connsiteY2" fmla="*/ 1678 h 637528"/>
              <a:gd name="connsiteX3" fmla="*/ 639058 w 641959"/>
              <a:gd name="connsiteY3" fmla="*/ 278170 h 637528"/>
              <a:gd name="connsiteX4" fmla="*/ 373982 w 641959"/>
              <a:gd name="connsiteY4" fmla="*/ 637528 h 637528"/>
              <a:gd name="connsiteX0" fmla="*/ 786 w 641959"/>
              <a:gd name="connsiteY0" fmla="*/ 343259 h 637528"/>
              <a:gd name="connsiteX1" fmla="*/ 288407 w 641959"/>
              <a:gd name="connsiteY1" fmla="*/ 1678 h 637528"/>
              <a:gd name="connsiteX2" fmla="*/ 639058 w 641959"/>
              <a:gd name="connsiteY2" fmla="*/ 278170 h 637528"/>
              <a:gd name="connsiteX3" fmla="*/ 373982 w 641959"/>
              <a:gd name="connsiteY3" fmla="*/ 637528 h 637528"/>
              <a:gd name="connsiteX0" fmla="*/ 17881 w 659054"/>
              <a:gd name="connsiteY0" fmla="*/ 341671 h 635940"/>
              <a:gd name="connsiteX1" fmla="*/ 22347 w 659054"/>
              <a:gd name="connsiteY1" fmla="*/ 247340 h 635940"/>
              <a:gd name="connsiteX2" fmla="*/ 305502 w 659054"/>
              <a:gd name="connsiteY2" fmla="*/ 90 h 635940"/>
              <a:gd name="connsiteX3" fmla="*/ 656153 w 659054"/>
              <a:gd name="connsiteY3" fmla="*/ 276582 h 635940"/>
              <a:gd name="connsiteX4" fmla="*/ 391077 w 659054"/>
              <a:gd name="connsiteY4" fmla="*/ 635940 h 635940"/>
              <a:gd name="connsiteX0" fmla="*/ 0 w 683094"/>
              <a:gd name="connsiteY0" fmla="*/ 404552 h 635940"/>
              <a:gd name="connsiteX1" fmla="*/ 46387 w 683094"/>
              <a:gd name="connsiteY1" fmla="*/ 247340 h 635940"/>
              <a:gd name="connsiteX2" fmla="*/ 329542 w 683094"/>
              <a:gd name="connsiteY2" fmla="*/ 90 h 635940"/>
              <a:gd name="connsiteX3" fmla="*/ 680193 w 683094"/>
              <a:gd name="connsiteY3" fmla="*/ 276582 h 635940"/>
              <a:gd name="connsiteX4" fmla="*/ 415117 w 683094"/>
              <a:gd name="connsiteY4" fmla="*/ 635940 h 635940"/>
              <a:gd name="connsiteX0" fmla="*/ 0 w 683094"/>
              <a:gd name="connsiteY0" fmla="*/ 404597 h 635985"/>
              <a:gd name="connsiteX1" fmla="*/ 46387 w 683094"/>
              <a:gd name="connsiteY1" fmla="*/ 247385 h 635985"/>
              <a:gd name="connsiteX2" fmla="*/ 329542 w 683094"/>
              <a:gd name="connsiteY2" fmla="*/ 135 h 635985"/>
              <a:gd name="connsiteX3" fmla="*/ 680193 w 683094"/>
              <a:gd name="connsiteY3" fmla="*/ 276627 h 635985"/>
              <a:gd name="connsiteX4" fmla="*/ 415117 w 683094"/>
              <a:gd name="connsiteY4" fmla="*/ 635985 h 635985"/>
              <a:gd name="connsiteX0" fmla="*/ 0 w 683094"/>
              <a:gd name="connsiteY0" fmla="*/ 411082 h 642470"/>
              <a:gd name="connsiteX1" fmla="*/ 46387 w 683094"/>
              <a:gd name="connsiteY1" fmla="*/ 253870 h 642470"/>
              <a:gd name="connsiteX2" fmla="*/ 329542 w 683094"/>
              <a:gd name="connsiteY2" fmla="*/ 6620 h 642470"/>
              <a:gd name="connsiteX3" fmla="*/ 680193 w 683094"/>
              <a:gd name="connsiteY3" fmla="*/ 283112 h 642470"/>
              <a:gd name="connsiteX4" fmla="*/ 415117 w 683094"/>
              <a:gd name="connsiteY4" fmla="*/ 642470 h 642470"/>
              <a:gd name="connsiteX0" fmla="*/ 0 w 683094"/>
              <a:gd name="connsiteY0" fmla="*/ 410394 h 641782"/>
              <a:gd name="connsiteX1" fmla="*/ 46387 w 683094"/>
              <a:gd name="connsiteY1" fmla="*/ 253182 h 641782"/>
              <a:gd name="connsiteX2" fmla="*/ 329542 w 683094"/>
              <a:gd name="connsiteY2" fmla="*/ 5932 h 641782"/>
              <a:gd name="connsiteX3" fmla="*/ 680193 w 683094"/>
              <a:gd name="connsiteY3" fmla="*/ 282424 h 641782"/>
              <a:gd name="connsiteX4" fmla="*/ 415117 w 683094"/>
              <a:gd name="connsiteY4" fmla="*/ 641782 h 641782"/>
              <a:gd name="connsiteX0" fmla="*/ 0 w 683094"/>
              <a:gd name="connsiteY0" fmla="*/ 410394 h 641782"/>
              <a:gd name="connsiteX1" fmla="*/ 46387 w 683094"/>
              <a:gd name="connsiteY1" fmla="*/ 253182 h 641782"/>
              <a:gd name="connsiteX2" fmla="*/ 329542 w 683094"/>
              <a:gd name="connsiteY2" fmla="*/ 5932 h 641782"/>
              <a:gd name="connsiteX3" fmla="*/ 680193 w 683094"/>
              <a:gd name="connsiteY3" fmla="*/ 282424 h 641782"/>
              <a:gd name="connsiteX4" fmla="*/ 415117 w 683094"/>
              <a:gd name="connsiteY4" fmla="*/ 641782 h 641782"/>
              <a:gd name="connsiteX0" fmla="*/ 0 w 683094"/>
              <a:gd name="connsiteY0" fmla="*/ 410394 h 641782"/>
              <a:gd name="connsiteX1" fmla="*/ 46387 w 683094"/>
              <a:gd name="connsiteY1" fmla="*/ 253182 h 641782"/>
              <a:gd name="connsiteX2" fmla="*/ 329542 w 683094"/>
              <a:gd name="connsiteY2" fmla="*/ 5932 h 641782"/>
              <a:gd name="connsiteX3" fmla="*/ 680193 w 683094"/>
              <a:gd name="connsiteY3" fmla="*/ 282424 h 641782"/>
              <a:gd name="connsiteX4" fmla="*/ 415117 w 683094"/>
              <a:gd name="connsiteY4" fmla="*/ 641782 h 641782"/>
              <a:gd name="connsiteX0" fmla="*/ 0 w 683094"/>
              <a:gd name="connsiteY0" fmla="*/ 404481 h 635869"/>
              <a:gd name="connsiteX1" fmla="*/ 25426 w 683094"/>
              <a:gd name="connsiteY1" fmla="*/ 262989 h 635869"/>
              <a:gd name="connsiteX2" fmla="*/ 329542 w 683094"/>
              <a:gd name="connsiteY2" fmla="*/ 19 h 635869"/>
              <a:gd name="connsiteX3" fmla="*/ 680193 w 683094"/>
              <a:gd name="connsiteY3" fmla="*/ 276511 h 635869"/>
              <a:gd name="connsiteX4" fmla="*/ 415117 w 683094"/>
              <a:gd name="connsiteY4" fmla="*/ 635869 h 635869"/>
              <a:gd name="connsiteX0" fmla="*/ 0 w 683094"/>
              <a:gd name="connsiteY0" fmla="*/ 404481 h 635869"/>
              <a:gd name="connsiteX1" fmla="*/ 25426 w 683094"/>
              <a:gd name="connsiteY1" fmla="*/ 262989 h 635869"/>
              <a:gd name="connsiteX2" fmla="*/ 329542 w 683094"/>
              <a:gd name="connsiteY2" fmla="*/ 19 h 635869"/>
              <a:gd name="connsiteX3" fmla="*/ 680193 w 683094"/>
              <a:gd name="connsiteY3" fmla="*/ 276511 h 635869"/>
              <a:gd name="connsiteX4" fmla="*/ 415117 w 683094"/>
              <a:gd name="connsiteY4" fmla="*/ 635869 h 635869"/>
              <a:gd name="connsiteX0" fmla="*/ 0 w 683094"/>
              <a:gd name="connsiteY0" fmla="*/ 404666 h 636054"/>
              <a:gd name="connsiteX1" fmla="*/ 25426 w 683094"/>
              <a:gd name="connsiteY1" fmla="*/ 263174 h 636054"/>
              <a:gd name="connsiteX2" fmla="*/ 329542 w 683094"/>
              <a:gd name="connsiteY2" fmla="*/ 204 h 636054"/>
              <a:gd name="connsiteX3" fmla="*/ 680193 w 683094"/>
              <a:gd name="connsiteY3" fmla="*/ 276696 h 636054"/>
              <a:gd name="connsiteX4" fmla="*/ 415117 w 683094"/>
              <a:gd name="connsiteY4" fmla="*/ 636054 h 636054"/>
              <a:gd name="connsiteX0" fmla="*/ 0 w 683094"/>
              <a:gd name="connsiteY0" fmla="*/ 405896 h 637284"/>
              <a:gd name="connsiteX1" fmla="*/ 25426 w 683094"/>
              <a:gd name="connsiteY1" fmla="*/ 264404 h 637284"/>
              <a:gd name="connsiteX2" fmla="*/ 329542 w 683094"/>
              <a:gd name="connsiteY2" fmla="*/ 1434 h 637284"/>
              <a:gd name="connsiteX3" fmla="*/ 680193 w 683094"/>
              <a:gd name="connsiteY3" fmla="*/ 277926 h 637284"/>
              <a:gd name="connsiteX4" fmla="*/ 415117 w 683094"/>
              <a:gd name="connsiteY4" fmla="*/ 637284 h 637284"/>
              <a:gd name="connsiteX0" fmla="*/ 0 w 682952"/>
              <a:gd name="connsiteY0" fmla="*/ 405419 h 645884"/>
              <a:gd name="connsiteX1" fmla="*/ 25426 w 682952"/>
              <a:gd name="connsiteY1" fmla="*/ 263927 h 645884"/>
              <a:gd name="connsiteX2" fmla="*/ 329542 w 682952"/>
              <a:gd name="connsiteY2" fmla="*/ 957 h 645884"/>
              <a:gd name="connsiteX3" fmla="*/ 680193 w 682952"/>
              <a:gd name="connsiteY3" fmla="*/ 277449 h 645884"/>
              <a:gd name="connsiteX4" fmla="*/ 489177 w 682952"/>
              <a:gd name="connsiteY4" fmla="*/ 612396 h 645884"/>
              <a:gd name="connsiteX5" fmla="*/ 415117 w 682952"/>
              <a:gd name="connsiteY5" fmla="*/ 636807 h 645884"/>
              <a:gd name="connsiteX0" fmla="*/ 0 w 682952"/>
              <a:gd name="connsiteY0" fmla="*/ 405419 h 673488"/>
              <a:gd name="connsiteX1" fmla="*/ 25426 w 682952"/>
              <a:gd name="connsiteY1" fmla="*/ 263927 h 673488"/>
              <a:gd name="connsiteX2" fmla="*/ 329542 w 682952"/>
              <a:gd name="connsiteY2" fmla="*/ 957 h 673488"/>
              <a:gd name="connsiteX3" fmla="*/ 680193 w 682952"/>
              <a:gd name="connsiteY3" fmla="*/ 277449 h 673488"/>
              <a:gd name="connsiteX4" fmla="*/ 489177 w 682952"/>
              <a:gd name="connsiteY4" fmla="*/ 612396 h 673488"/>
              <a:gd name="connsiteX5" fmla="*/ 223852 w 682952"/>
              <a:gd name="connsiteY5" fmla="*/ 673488 h 673488"/>
              <a:gd name="connsiteX0" fmla="*/ 0 w 685310"/>
              <a:gd name="connsiteY0" fmla="*/ 405419 h 673488"/>
              <a:gd name="connsiteX1" fmla="*/ 25426 w 685310"/>
              <a:gd name="connsiteY1" fmla="*/ 263927 h 673488"/>
              <a:gd name="connsiteX2" fmla="*/ 329542 w 685310"/>
              <a:gd name="connsiteY2" fmla="*/ 957 h 673488"/>
              <a:gd name="connsiteX3" fmla="*/ 680193 w 685310"/>
              <a:gd name="connsiteY3" fmla="*/ 277449 h 673488"/>
              <a:gd name="connsiteX4" fmla="*/ 489177 w 685310"/>
              <a:gd name="connsiteY4" fmla="*/ 612396 h 673488"/>
              <a:gd name="connsiteX5" fmla="*/ 223852 w 685310"/>
              <a:gd name="connsiteY5" fmla="*/ 673488 h 673488"/>
              <a:gd name="connsiteX0" fmla="*/ 0 w 682506"/>
              <a:gd name="connsiteY0" fmla="*/ 405991 h 674060"/>
              <a:gd name="connsiteX1" fmla="*/ 25426 w 682506"/>
              <a:gd name="connsiteY1" fmla="*/ 264499 h 674060"/>
              <a:gd name="connsiteX2" fmla="*/ 329542 w 682506"/>
              <a:gd name="connsiteY2" fmla="*/ 1529 h 674060"/>
              <a:gd name="connsiteX3" fmla="*/ 680193 w 682506"/>
              <a:gd name="connsiteY3" fmla="*/ 278021 h 674060"/>
              <a:gd name="connsiteX4" fmla="*/ 489177 w 682506"/>
              <a:gd name="connsiteY4" fmla="*/ 612968 h 674060"/>
              <a:gd name="connsiteX5" fmla="*/ 223852 w 682506"/>
              <a:gd name="connsiteY5" fmla="*/ 674060 h 674060"/>
              <a:gd name="connsiteX0" fmla="*/ 0 w 681389"/>
              <a:gd name="connsiteY0" fmla="*/ 405881 h 673950"/>
              <a:gd name="connsiteX1" fmla="*/ 25426 w 681389"/>
              <a:gd name="connsiteY1" fmla="*/ 264389 h 673950"/>
              <a:gd name="connsiteX2" fmla="*/ 329542 w 681389"/>
              <a:gd name="connsiteY2" fmla="*/ 1419 h 673950"/>
              <a:gd name="connsiteX3" fmla="*/ 680193 w 681389"/>
              <a:gd name="connsiteY3" fmla="*/ 277911 h 673950"/>
              <a:gd name="connsiteX4" fmla="*/ 489177 w 681389"/>
              <a:gd name="connsiteY4" fmla="*/ 612858 h 673950"/>
              <a:gd name="connsiteX5" fmla="*/ 223852 w 681389"/>
              <a:gd name="connsiteY5" fmla="*/ 673950 h 673950"/>
              <a:gd name="connsiteX0" fmla="*/ 0 w 681389"/>
              <a:gd name="connsiteY0" fmla="*/ 405881 h 671330"/>
              <a:gd name="connsiteX1" fmla="*/ 25426 w 681389"/>
              <a:gd name="connsiteY1" fmla="*/ 264389 h 671330"/>
              <a:gd name="connsiteX2" fmla="*/ 329542 w 681389"/>
              <a:gd name="connsiteY2" fmla="*/ 1419 h 671330"/>
              <a:gd name="connsiteX3" fmla="*/ 680193 w 681389"/>
              <a:gd name="connsiteY3" fmla="*/ 277911 h 671330"/>
              <a:gd name="connsiteX4" fmla="*/ 489177 w 681389"/>
              <a:gd name="connsiteY4" fmla="*/ 612858 h 671330"/>
              <a:gd name="connsiteX5" fmla="*/ 247433 w 681389"/>
              <a:gd name="connsiteY5" fmla="*/ 671330 h 671330"/>
              <a:gd name="connsiteX0" fmla="*/ 0 w 681389"/>
              <a:gd name="connsiteY0" fmla="*/ 405881 h 671330"/>
              <a:gd name="connsiteX1" fmla="*/ 25426 w 681389"/>
              <a:gd name="connsiteY1" fmla="*/ 264389 h 671330"/>
              <a:gd name="connsiteX2" fmla="*/ 329542 w 681389"/>
              <a:gd name="connsiteY2" fmla="*/ 1419 h 671330"/>
              <a:gd name="connsiteX3" fmla="*/ 680193 w 681389"/>
              <a:gd name="connsiteY3" fmla="*/ 277911 h 671330"/>
              <a:gd name="connsiteX4" fmla="*/ 489177 w 681389"/>
              <a:gd name="connsiteY4" fmla="*/ 612858 h 671330"/>
              <a:gd name="connsiteX5" fmla="*/ 247433 w 681389"/>
              <a:gd name="connsiteY5" fmla="*/ 671330 h 671330"/>
              <a:gd name="connsiteX0" fmla="*/ 0 w 681389"/>
              <a:gd name="connsiteY0" fmla="*/ 405881 h 671330"/>
              <a:gd name="connsiteX1" fmla="*/ 25426 w 681389"/>
              <a:gd name="connsiteY1" fmla="*/ 264389 h 671330"/>
              <a:gd name="connsiteX2" fmla="*/ 329542 w 681389"/>
              <a:gd name="connsiteY2" fmla="*/ 1419 h 671330"/>
              <a:gd name="connsiteX3" fmla="*/ 680193 w 681389"/>
              <a:gd name="connsiteY3" fmla="*/ 277911 h 671330"/>
              <a:gd name="connsiteX4" fmla="*/ 489177 w 681389"/>
              <a:gd name="connsiteY4" fmla="*/ 612858 h 671330"/>
              <a:gd name="connsiteX5" fmla="*/ 247433 w 681389"/>
              <a:gd name="connsiteY5" fmla="*/ 671330 h 67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389" h="671330">
                <a:moveTo>
                  <a:pt x="0" y="405881"/>
                </a:moveTo>
                <a:cubicBezTo>
                  <a:pt x="744" y="390159"/>
                  <a:pt x="-4172" y="326559"/>
                  <a:pt x="25426" y="264389"/>
                </a:cubicBezTo>
                <a:cubicBezTo>
                  <a:pt x="57643" y="199599"/>
                  <a:pt x="136573" y="17506"/>
                  <a:pt x="329542" y="1419"/>
                </a:cubicBezTo>
                <a:cubicBezTo>
                  <a:pt x="522511" y="-14668"/>
                  <a:pt x="669307" y="107885"/>
                  <a:pt x="680193" y="277911"/>
                </a:cubicBezTo>
                <a:cubicBezTo>
                  <a:pt x="691079" y="447937"/>
                  <a:pt x="627678" y="537244"/>
                  <a:pt x="489177" y="612858"/>
                </a:cubicBezTo>
                <a:cubicBezTo>
                  <a:pt x="405697" y="670131"/>
                  <a:pt x="259776" y="667262"/>
                  <a:pt x="247433" y="67133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87</a:t>
            </a:fld>
            <a:endParaRPr lang="en-US" dirty="0">
              <a:solidFill>
                <a:srgbClr val="1C2A5A">
                  <a:tint val="75000"/>
                </a:srgbClr>
              </a:solidFill>
            </a:endParaRPr>
          </a:p>
        </p:txBody>
      </p:sp>
    </p:spTree>
    <p:extLst>
      <p:ext uri="{BB962C8B-B14F-4D97-AF65-F5344CB8AC3E}">
        <p14:creationId xmlns:p14="http://schemas.microsoft.com/office/powerpoint/2010/main" val="98797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Effect transition="in" filter="fade">
                                      <p:cBhvr>
                                        <p:cTn id="7" dur="750"/>
                                        <p:tgtEl>
                                          <p:spTgt spid="1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4" end="4"/>
                                            </p:txEl>
                                          </p:spTgt>
                                        </p:tgtEl>
                                        <p:attrNameLst>
                                          <p:attrName>style.visibility</p:attrName>
                                        </p:attrNameLst>
                                      </p:cBhvr>
                                      <p:to>
                                        <p:strVal val="visible"/>
                                      </p:to>
                                    </p:set>
                                    <p:animEffect transition="in" filter="fade">
                                      <p:cBhvr>
                                        <p:cTn id="10" dur="750"/>
                                        <p:tgtEl>
                                          <p:spTgt spid="1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animEffect transition="in" filter="fade">
                                      <p:cBhvr>
                                        <p:cTn id="13" dur="750"/>
                                        <p:tgtEl>
                                          <p:spTgt spid="16">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6" end="6"/>
                                            </p:txEl>
                                          </p:spTgt>
                                        </p:tgtEl>
                                        <p:attrNameLst>
                                          <p:attrName>style.visibility</p:attrName>
                                        </p:attrNameLst>
                                      </p:cBhvr>
                                      <p:to>
                                        <p:strVal val="visible"/>
                                      </p:to>
                                    </p:set>
                                    <p:animEffect transition="in" filter="fade">
                                      <p:cBhvr>
                                        <p:cTn id="16" dur="750"/>
                                        <p:tgtEl>
                                          <p:spTgt spid="16">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8" end="8"/>
                                            </p:txEl>
                                          </p:spTgt>
                                        </p:tgtEl>
                                        <p:attrNameLst>
                                          <p:attrName>style.visibility</p:attrName>
                                        </p:attrNameLst>
                                      </p:cBhvr>
                                      <p:to>
                                        <p:strVal val="visible"/>
                                      </p:to>
                                    </p:set>
                                    <p:animEffect transition="in" filter="fade">
                                      <p:cBhvr>
                                        <p:cTn id="21" dur="750"/>
                                        <p:tgtEl>
                                          <p:spTgt spid="16">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xEl>
                                              <p:pRg st="9" end="9"/>
                                            </p:txEl>
                                          </p:spTgt>
                                        </p:tgtEl>
                                        <p:attrNameLst>
                                          <p:attrName>style.visibility</p:attrName>
                                        </p:attrNameLst>
                                      </p:cBhvr>
                                      <p:to>
                                        <p:strVal val="visible"/>
                                      </p:to>
                                    </p:set>
                                    <p:animEffect transition="in" filter="fade">
                                      <p:cBhvr>
                                        <p:cTn id="24" dur="75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0" y="2"/>
            <a:ext cx="9144000"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Empirical Bayes Method</a:t>
            </a:r>
          </a:p>
        </p:txBody>
      </p:sp>
      <p:graphicFrame>
        <p:nvGraphicFramePr>
          <p:cNvPr id="8" name="Content Placeholder 4"/>
          <p:cNvGraphicFramePr>
            <a:graphicFrameLocks/>
          </p:cNvGraphicFramePr>
          <p:nvPr>
            <p:extLst>
              <p:ext uri="{D42A27DB-BD31-4B8C-83A1-F6EECF244321}">
                <p14:modId xmlns:p14="http://schemas.microsoft.com/office/powerpoint/2010/main" val="4259079376"/>
              </p:ext>
            </p:extLst>
          </p:nvPr>
        </p:nvGraphicFramePr>
        <p:xfrm>
          <a:off x="773750" y="1907383"/>
          <a:ext cx="7975600" cy="2362200"/>
        </p:xfrm>
        <a:graphic>
          <a:graphicData uri="http://schemas.openxmlformats.org/drawingml/2006/table">
            <a:tbl>
              <a:tblPr/>
              <a:tblGrid>
                <a:gridCol w="187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tblGrid>
              <a:tr h="190500">
                <a:tc rowSpan="3">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en-US" sz="1100" b="1" i="0" u="none" strike="noStrike" dirty="0">
                          <a:solidFill>
                            <a:srgbClr val="000000"/>
                          </a:solidFill>
                          <a:effectLst/>
                          <a:latin typeface="Calibri" panose="020F0502020204030204" pitchFamily="34" charset="0"/>
                        </a:rPr>
                        <a:t>Predicted Crash Totals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rowSpan="2" gridSpan="2">
                  <a:txBody>
                    <a:bodyPr/>
                    <a:lstStyle/>
                    <a:p>
                      <a:pPr algn="ctr" fontAlgn="ctr"/>
                      <a:r>
                        <a:rPr lang="en-US" sz="1100" b="1" i="0" u="none" strike="noStrike" dirty="0">
                          <a:solidFill>
                            <a:srgbClr val="000000"/>
                          </a:solidFill>
                          <a:effectLst/>
                          <a:latin typeface="Calibri" panose="020F0502020204030204" pitchFamily="34" charset="0"/>
                        </a:rPr>
                        <a:t>K Value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gridSpan="2">
                  <a:txBody>
                    <a:bodyPr/>
                    <a:lstStyle/>
                    <a:p>
                      <a:pPr algn="ctr" fontAlgn="ctr"/>
                      <a:r>
                        <a:rPr lang="en-US" sz="1100" b="1" i="0" u="none" strike="noStrike" dirty="0">
                          <a:solidFill>
                            <a:srgbClr val="000000"/>
                          </a:solidFill>
                          <a:effectLst/>
                          <a:latin typeface="Calibri" panose="020F0502020204030204" pitchFamily="34" charset="0"/>
                        </a:rPr>
                        <a:t>Weight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gridSpan="2">
                  <a:txBody>
                    <a:bodyPr/>
                    <a:lstStyle/>
                    <a:p>
                      <a:pPr algn="ctr" fontAlgn="ctr"/>
                      <a:r>
                        <a:rPr lang="en-US" sz="1100" b="1" i="0" u="none" strike="noStrike" dirty="0">
                          <a:solidFill>
                            <a:srgbClr val="000000"/>
                          </a:solidFill>
                          <a:effectLst/>
                          <a:latin typeface="Calibri" panose="020F0502020204030204" pitchFamily="34" charset="0"/>
                        </a:rPr>
                        <a:t>Observed Frequency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rowSpan="2" gridSpan="2">
                  <a:txBody>
                    <a:bodyPr/>
                    <a:lstStyle/>
                    <a:p>
                      <a:pPr algn="ctr" fontAlgn="ctr"/>
                      <a:r>
                        <a:rPr lang="en-US" sz="1100" b="1" i="0" u="none" strike="noStrike" dirty="0">
                          <a:solidFill>
                            <a:srgbClr val="000000"/>
                          </a:solidFill>
                          <a:effectLst/>
                          <a:latin typeface="Calibri" panose="020F0502020204030204" pitchFamily="34" charset="0"/>
                        </a:rPr>
                        <a:t>Expected Crash Frequency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extLst>
                  <a:ext uri="{0D108BD9-81ED-4DB2-BD59-A6C34878D82A}">
                    <a16:rowId xmlns:a16="http://schemas.microsoft.com/office/drawing/2014/main" val="10000"/>
                  </a:ext>
                </a:extLst>
              </a:tr>
              <a:tr h="190500">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algn="ctr" fontAlgn="ctr"/>
                      <a:r>
                        <a:rPr lang="en-US" sz="1100" b="1" i="0" u="none" strike="noStrike" dirty="0">
                          <a:solidFill>
                            <a:srgbClr val="000000"/>
                          </a:solidFill>
                          <a:effectLst/>
                          <a:latin typeface="Calibri" panose="020F0502020204030204" pitchFamily="34" charset="0"/>
                        </a:rPr>
                        <a:t>5 Year Study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r h="190500">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FI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025">
                <a:tc>
                  <a:txBody>
                    <a:bodyPr/>
                    <a:lstStyle/>
                    <a:p>
                      <a:pPr algn="l" fontAlgn="b"/>
                      <a:r>
                        <a:rPr lang="en-US" sz="1100" b="1" i="0" u="none" strike="noStrike" dirty="0">
                          <a:solidFill>
                            <a:srgbClr val="000000"/>
                          </a:solidFill>
                          <a:effectLst/>
                          <a:latin typeface="Calibri" panose="020F0502020204030204" pitchFamily="34" charset="0"/>
                        </a:rPr>
                        <a:t>Freeway Segment (MLK to I-4)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5.662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14.874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11.27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b"/>
                      <a:r>
                        <a:rPr lang="en-US" sz="1100" b="0" i="1" u="none" strike="noStrike" dirty="0">
                          <a:solidFill>
                            <a:srgbClr val="808080"/>
                          </a:solidFill>
                          <a:effectLst/>
                          <a:latin typeface="Calibri" panose="020F0502020204030204" pitchFamily="34" charset="0"/>
                        </a:rPr>
                        <a:t>Multiple-Vehicle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3.752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10.059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8.70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b"/>
                      <a:r>
                        <a:rPr lang="en-US" sz="1100" b="0" i="1" u="none" strike="noStrike" dirty="0">
                          <a:solidFill>
                            <a:srgbClr val="808080"/>
                          </a:solidFill>
                          <a:effectLst/>
                          <a:latin typeface="Calibri" panose="020F0502020204030204" pitchFamily="34" charset="0"/>
                        </a:rPr>
                        <a:t>Single-Vehicle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1.910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4.815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0.654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0.340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1.595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1" u="none" strike="noStrike" dirty="0">
                          <a:solidFill>
                            <a:srgbClr val="808080"/>
                          </a:solidFill>
                          <a:effectLst/>
                          <a:latin typeface="Calibri" panose="020F0502020204030204" pitchFamily="34" charset="0"/>
                        </a:rPr>
                        <a:t>2.562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0025">
                <a:tc>
                  <a:txBody>
                    <a:bodyPr/>
                    <a:lstStyle/>
                    <a:p>
                      <a:pPr algn="l" fontAlgn="b"/>
                      <a:r>
                        <a:rPr lang="en-US" sz="1100" b="1" i="0" u="none" strike="noStrike" dirty="0">
                          <a:solidFill>
                            <a:srgbClr val="000000"/>
                          </a:solidFill>
                          <a:effectLst/>
                          <a:latin typeface="Calibri" panose="020F0502020204030204" pitchFamily="34" charset="0"/>
                        </a:rPr>
                        <a:t>NB Diverge to EB MLK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0.433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0025">
                <a:tc>
                  <a:txBody>
                    <a:bodyPr/>
                    <a:lstStyle/>
                    <a:p>
                      <a:pPr algn="l" fontAlgn="b"/>
                      <a:r>
                        <a:rPr lang="en-US" sz="1100" b="1" i="0" u="none" strike="noStrike" dirty="0">
                          <a:solidFill>
                            <a:srgbClr val="000000"/>
                          </a:solidFill>
                          <a:effectLst/>
                          <a:latin typeface="Calibri" panose="020F0502020204030204" pitchFamily="34" charset="0"/>
                        </a:rPr>
                        <a:t>NB Diverge to WB MLK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0025">
                <a:tc>
                  <a:txBody>
                    <a:bodyPr/>
                    <a:lstStyle/>
                    <a:p>
                      <a:pPr algn="l" fontAlgn="b"/>
                      <a:r>
                        <a:rPr lang="en-US" sz="1100" b="1" i="0" u="none" strike="noStrike" dirty="0">
                          <a:solidFill>
                            <a:srgbClr val="000000"/>
                          </a:solidFill>
                          <a:effectLst/>
                          <a:latin typeface="Calibri" panose="020F0502020204030204" pitchFamily="34" charset="0"/>
                        </a:rPr>
                        <a:t>SB Merge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0.87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0025">
                <a:tc>
                  <a:txBody>
                    <a:bodyPr/>
                    <a:lstStyle/>
                    <a:p>
                      <a:pPr algn="l" fontAlgn="b"/>
                      <a:r>
                        <a:rPr lang="en-US" sz="1100" b="1" i="0" u="none" strike="noStrike" dirty="0">
                          <a:solidFill>
                            <a:srgbClr val="000000"/>
                          </a:solidFill>
                          <a:effectLst/>
                          <a:latin typeface="Calibri" panose="020F0502020204030204" pitchFamily="34" charset="0"/>
                        </a:rPr>
                        <a:t>NB Ramp Terminal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0025">
                <a:tc>
                  <a:txBody>
                    <a:bodyPr/>
                    <a:lstStyle/>
                    <a:p>
                      <a:pPr algn="l" fontAlgn="b"/>
                      <a:r>
                        <a:rPr lang="en-US" sz="1100" b="1" i="0" u="none" strike="noStrike" dirty="0">
                          <a:solidFill>
                            <a:srgbClr val="000000"/>
                          </a:solidFill>
                          <a:effectLst/>
                          <a:latin typeface="Calibri" panose="020F0502020204030204" pitchFamily="34" charset="0"/>
                        </a:rPr>
                        <a:t>SB Ramp Terminal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4F81BD"/>
                      </a:solidFill>
                      <a:prstDash val="solid"/>
                      <a:round/>
                      <a:headEnd type="none" w="med" len="med"/>
                      <a:tailEnd type="none" w="med" len="med"/>
                    </a:lnB>
                  </a:tcPr>
                </a:tc>
                <a:extLst>
                  <a:ext uri="{0D108BD9-81ED-4DB2-BD59-A6C34878D82A}">
                    <a16:rowId xmlns:a16="http://schemas.microsoft.com/office/drawing/2014/main" val="10010"/>
                  </a:ext>
                </a:extLst>
              </a:tr>
              <a:tr h="209550">
                <a:tc>
                  <a:txBody>
                    <a:bodyPr/>
                    <a:lstStyle/>
                    <a:p>
                      <a:pPr algn="l" fontAlgn="b"/>
                      <a:r>
                        <a:rPr lang="en-US" sz="1100" b="1" i="0" u="none" strike="noStrike" dirty="0">
                          <a:solidFill>
                            <a:srgbClr val="000000"/>
                          </a:solidFill>
                          <a:effectLst/>
                          <a:latin typeface="Calibri" panose="020F0502020204030204" pitchFamily="34"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10.59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C0504D"/>
                          </a:solidFill>
                          <a:effectLst/>
                          <a:latin typeface="Calibri" panose="020F0502020204030204" pitchFamily="34" charset="0"/>
                        </a:rPr>
                        <a:t>19.56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pSp>
        <p:nvGrpSpPr>
          <p:cNvPr id="10" name="Group 9"/>
          <p:cNvGrpSpPr/>
          <p:nvPr/>
        </p:nvGrpSpPr>
        <p:grpSpPr>
          <a:xfrm>
            <a:off x="241819" y="6241094"/>
            <a:ext cx="6484562" cy="497076"/>
            <a:chOff x="241819" y="6241094"/>
            <a:chExt cx="6484562" cy="497076"/>
          </a:xfrm>
        </p:grpSpPr>
        <p:sp>
          <p:nvSpPr>
            <p:cNvPr id="15" name="TextBox 14"/>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6" name="Group 15"/>
            <p:cNvGrpSpPr/>
            <p:nvPr/>
          </p:nvGrpSpPr>
          <p:grpSpPr>
            <a:xfrm>
              <a:off x="851143" y="6241568"/>
              <a:ext cx="5875238" cy="496602"/>
              <a:chOff x="851143" y="6241568"/>
              <a:chExt cx="5875238" cy="496602"/>
            </a:xfrm>
          </p:grpSpPr>
          <p:sp>
            <p:nvSpPr>
              <p:cNvPr id="17" name="Chevron 16"/>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8" name="Chevron 17"/>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3712201"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4" name="Chevron 23"/>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B9899AD4-BD40-461E-8BCA-26318265F9F4}"/>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88</a:t>
            </a:fld>
            <a:endParaRPr lang="en-US" dirty="0">
              <a:solidFill>
                <a:srgbClr val="1C2A5A">
                  <a:tint val="75000"/>
                </a:srgbClr>
              </a:solidFill>
            </a:endParaRPr>
          </a:p>
        </p:txBody>
      </p:sp>
    </p:spTree>
    <p:extLst>
      <p:ext uri="{BB962C8B-B14F-4D97-AF65-F5344CB8AC3E}">
        <p14:creationId xmlns:p14="http://schemas.microsoft.com/office/powerpoint/2010/main" val="157388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1" y="2"/>
            <a:ext cx="8764908"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5762292"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73C21920-0C8E-49CA-8191-E2D41742CE08}"/>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89</a:t>
            </a:fld>
            <a:endParaRPr lang="en-US" dirty="0">
              <a:solidFill>
                <a:srgbClr val="1C2A5A">
                  <a:tint val="75000"/>
                </a:srgbClr>
              </a:solidFill>
            </a:endParaRPr>
          </a:p>
        </p:txBody>
      </p:sp>
    </p:spTree>
    <p:extLst>
      <p:ext uri="{BB962C8B-B14F-4D97-AF65-F5344CB8AC3E}">
        <p14:creationId xmlns:p14="http://schemas.microsoft.com/office/powerpoint/2010/main" val="4886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3169" y="1182336"/>
            <a:ext cx="5941073"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First released in December 2002</a:t>
            </a:r>
          </a:p>
          <a:p>
            <a:pPr marL="685800" lvl="1" indent="-114300">
              <a:buFont typeface="Arial" pitchFamily="34" charset="0"/>
              <a:buChar char="•"/>
            </a:pPr>
            <a:r>
              <a:rPr lang="en-US" sz="1600" dirty="0"/>
              <a:t>Updated March 2015</a:t>
            </a:r>
          </a:p>
          <a:p>
            <a:endParaRPr lang="en-US" sz="1200" dirty="0"/>
          </a:p>
          <a:p>
            <a:r>
              <a:rPr lang="en-US" sz="2000" dirty="0"/>
              <a:t>Current version released January 2018</a:t>
            </a:r>
            <a:br>
              <a:rPr lang="en-US" sz="2000" dirty="0"/>
            </a:br>
            <a:r>
              <a:rPr lang="en-US" sz="2000" dirty="0"/>
              <a:t>includes updated</a:t>
            </a:r>
          </a:p>
          <a:p>
            <a:pPr marL="685800" lvl="1" indent="-114300">
              <a:buFont typeface="Arial" pitchFamily="34" charset="0"/>
              <a:buChar char="•"/>
            </a:pPr>
            <a:r>
              <a:rPr lang="en-US" sz="1600" dirty="0"/>
              <a:t>Safety analysis methodology</a:t>
            </a:r>
          </a:p>
          <a:p>
            <a:endParaRPr lang="en-US" sz="1200" dirty="0"/>
          </a:p>
          <a:p>
            <a:r>
              <a:rPr lang="en-US" sz="2000" dirty="0"/>
              <a:t>The updated safety analysis methodology is summarized in Section 3.3 of the IARUG</a:t>
            </a:r>
          </a:p>
          <a:p>
            <a:pPr marL="685800" lvl="1" indent="-114300">
              <a:buFont typeface="Arial" pitchFamily="34" charset="0"/>
              <a:buChar char="•"/>
            </a:pPr>
            <a:r>
              <a:rPr lang="en-US" sz="1600" dirty="0"/>
              <a:t>Follows the safety analysis procedures based on HSM</a:t>
            </a:r>
          </a:p>
          <a:p>
            <a:endParaRPr lang="en-US" sz="1200" dirty="0">
              <a:solidFill>
                <a:srgbClr val="243B76"/>
              </a:solidFill>
            </a:endParaRPr>
          </a:p>
          <a:p>
            <a:r>
              <a:rPr lang="en-US" sz="2000" dirty="0">
                <a:solidFill>
                  <a:srgbClr val="243B76"/>
                </a:solidFill>
              </a:rPr>
              <a:t>Available online at</a:t>
            </a:r>
            <a:endParaRPr lang="en-US" sz="1200" dirty="0">
              <a:solidFill>
                <a:srgbClr val="243B76"/>
              </a:solidFill>
            </a:endParaRPr>
          </a:p>
          <a:p>
            <a:pPr marL="685800" lvl="1" indent="-114300" defTabSz="457189">
              <a:buFont typeface="Arial" pitchFamily="34" charset="0"/>
              <a:buChar char="•"/>
            </a:pPr>
            <a:r>
              <a:rPr lang="en-US" sz="1400" dirty="0">
                <a:solidFill>
                  <a:srgbClr val="243B76"/>
                </a:solidFill>
                <a:hlinkClick r:id="rId2"/>
              </a:rPr>
              <a:t>http://www.fdot.gov/planning/systems/programs/sm/intjus/</a:t>
            </a:r>
            <a:endParaRPr lang="en-US" sz="1400" dirty="0">
              <a:solidFill>
                <a:srgbClr val="243B76"/>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Interchange Access Request User’s Guide</a:t>
            </a:r>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774" y="1518249"/>
            <a:ext cx="2652699" cy="3432903"/>
          </a:xfrm>
          <a:prstGeom prst="rect">
            <a:avLst/>
          </a:prstGeom>
          <a:ln>
            <a:noFill/>
          </a:ln>
          <a:effectLst>
            <a:outerShdw blurRad="50800" dist="38100" dir="8100000" algn="tr" rotWithShape="0">
              <a:prstClr val="black">
                <a:alpha val="40000"/>
              </a:prstClr>
            </a:outerShdw>
          </a:effectLst>
        </p:spPr>
      </p:pic>
      <p:sp>
        <p:nvSpPr>
          <p:cNvPr id="3" name="Slide Number Placeholder 2"/>
          <p:cNvSpPr>
            <a:spLocks noGrp="1"/>
          </p:cNvSpPr>
          <p:nvPr>
            <p:ph type="sldNum" sz="quarter" idx="4"/>
          </p:nvPr>
        </p:nvSpPr>
        <p:spPr/>
        <p:txBody>
          <a:bodyPr/>
          <a:lstStyle/>
          <a:p>
            <a:fld id="{8970C57D-AA55-CC46-84BC-450512CA4844}" type="slidenum">
              <a:rPr lang="en-US" smtClean="0">
                <a:solidFill>
                  <a:srgbClr val="1C2A5A">
                    <a:tint val="75000"/>
                  </a:srgbClr>
                </a:solidFill>
              </a:rPr>
              <a:pPr/>
              <a:t>9</a:t>
            </a:fld>
            <a:endParaRPr lang="en-US" dirty="0">
              <a:solidFill>
                <a:srgbClr val="1C2A5A">
                  <a:tint val="75000"/>
                </a:srgbClr>
              </a:solidFill>
            </a:endParaRPr>
          </a:p>
        </p:txBody>
      </p:sp>
    </p:spTree>
    <p:extLst>
      <p:ext uri="{BB962C8B-B14F-4D97-AF65-F5344CB8AC3E}">
        <p14:creationId xmlns:p14="http://schemas.microsoft.com/office/powerpoint/2010/main" val="183190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750"/>
                                        <p:tgtEl>
                                          <p:spTgt spid="7">
                                            <p:txEl>
                                              <p:pRg st="0" end="0"/>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75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75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750"/>
                                        <p:tgtEl>
                                          <p:spTgt spid="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75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fade">
                                      <p:cBhvr>
                                        <p:cTn id="37" dur="750"/>
                                        <p:tgtEl>
                                          <p:spTgt spid="7">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10" end="10"/>
                                            </p:txEl>
                                          </p:spTgt>
                                        </p:tgtEl>
                                        <p:attrNameLst>
                                          <p:attrName>style.visibility</p:attrName>
                                        </p:attrNameLst>
                                      </p:cBhvr>
                                      <p:to>
                                        <p:strVal val="visible"/>
                                      </p:to>
                                    </p:set>
                                    <p:animEffect transition="in" filter="fade">
                                      <p:cBhvr>
                                        <p:cTn id="40" dur="75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grpSp>
        <p:nvGrpSpPr>
          <p:cNvPr id="14" name="Group 13"/>
          <p:cNvGrpSpPr/>
          <p:nvPr/>
        </p:nvGrpSpPr>
        <p:grpSpPr>
          <a:xfrm>
            <a:off x="241819" y="6241094"/>
            <a:ext cx="6484562" cy="497076"/>
            <a:chOff x="241819" y="6241094"/>
            <a:chExt cx="6484562" cy="497076"/>
          </a:xfrm>
        </p:grpSpPr>
        <p:sp>
          <p:nvSpPr>
            <p:cNvPr id="20" name="TextBox 19"/>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21" name="Group 20"/>
            <p:cNvGrpSpPr/>
            <p:nvPr/>
          </p:nvGrpSpPr>
          <p:grpSpPr>
            <a:xfrm>
              <a:off x="851143" y="6241568"/>
              <a:ext cx="5875238" cy="496602"/>
              <a:chOff x="851143" y="6241568"/>
              <a:chExt cx="5875238" cy="496602"/>
            </a:xfrm>
          </p:grpSpPr>
          <p:sp>
            <p:nvSpPr>
              <p:cNvPr id="22" name="Chevron 21"/>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3" name="Chevron 22"/>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4" name="Chevron 23"/>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5" name="Chevron 24"/>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6" name="Chevron 25"/>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7" name="Chevron 26"/>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8" name="Chevron 27"/>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9" name="Chevron 28"/>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30" name="Text Placeholder 8">
            <a:extLst>
              <a:ext uri="{FF2B5EF4-FFF2-40B4-BE49-F238E27FC236}">
                <a16:creationId xmlns:a16="http://schemas.microsoft.com/office/drawing/2014/main" id="{4159F272-439E-436F-AE14-4796BEBF8962}"/>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90</a:t>
            </a:fld>
            <a:endParaRPr lang="en-US" dirty="0">
              <a:solidFill>
                <a:srgbClr val="1C2A5A">
                  <a:tint val="75000"/>
                </a:srgbClr>
              </a:solidFill>
            </a:endParaRPr>
          </a:p>
        </p:txBody>
      </p:sp>
      <mc:AlternateContent xmlns:mc="http://schemas.openxmlformats.org/markup-compatibility/2006" xmlns:a14="http://schemas.microsoft.com/office/drawing/2010/main">
        <mc:Choice Requires="a14">
          <p:sp>
            <p:nvSpPr>
              <p:cNvPr id="31" name="Content Placeholder 2"/>
              <p:cNvSpPr txBox="1">
                <a:spLocks/>
              </p:cNvSpPr>
              <p:nvPr/>
            </p:nvSpPr>
            <p:spPr>
              <a:xfrm>
                <a:off x="542925" y="1263819"/>
                <a:ext cx="8530054"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Major recommended improvements</a:t>
                </a:r>
              </a:p>
              <a:p>
                <a:pPr marL="685800" lvl="1" indent="-114300" defTabSz="457189">
                  <a:buFont typeface="Arial" pitchFamily="34" charset="0"/>
                  <a:buChar char="•"/>
                </a:pPr>
                <a:r>
                  <a:rPr lang="en-US" sz="1600" dirty="0">
                    <a:solidFill>
                      <a:srgbClr val="1C2A5A"/>
                    </a:solidFill>
                  </a:rPr>
                  <a:t>Convert to existing interchange to Diverging Diamond Interchange (DDI)</a:t>
                </a:r>
              </a:p>
              <a:p>
                <a:pPr marL="685800" lvl="1" indent="-114300" defTabSz="457189">
                  <a:buFont typeface="Arial" pitchFamily="34" charset="0"/>
                  <a:buChar char="•"/>
                </a:pPr>
                <a:r>
                  <a:rPr lang="en-US" sz="1600" dirty="0">
                    <a:solidFill>
                      <a:srgbClr val="1C2A5A"/>
                    </a:solidFill>
                  </a:rPr>
                  <a:t>Build northbound Collector-Distributor (C-D) Road to I-4</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CMF Plan for converting to existing interchange to Diverging Diamond Interchange (DDI)</a:t>
                </a:r>
              </a:p>
              <a:p>
                <a:pPr marL="685800" lvl="1" indent="-114300" defTabSz="457189">
                  <a:buFont typeface="Arial" pitchFamily="34" charset="0"/>
                  <a:buChar char="•"/>
                </a:pPr>
                <a:r>
                  <a:rPr lang="en-US" sz="1600" dirty="0">
                    <a:solidFill>
                      <a:srgbClr val="1C2A5A"/>
                    </a:solidFill>
                  </a:rPr>
                  <a:t>Need to convert the I-75 Northbound off-ramp into a diamond configuration so that the DDI CMF applies</a:t>
                </a:r>
              </a:p>
              <a:p>
                <a:pPr marL="685800" lvl="1" indent="-114300" defTabSz="457189">
                  <a:buFont typeface="Arial" pitchFamily="34" charset="0"/>
                  <a:buChar char="•"/>
                </a:pPr>
                <a:r>
                  <a:rPr lang="en-US" sz="1600" dirty="0">
                    <a:solidFill>
                      <a:srgbClr val="1C2A5A"/>
                    </a:solidFill>
                  </a:rPr>
                  <a:t>𝐹𝑢𝑡𝑢𝑟𝑒 𝐶𝑟𝑎𝑠ℎ𝑒𝑠 = 𝐸𝑥𝑝𝑒𝑐𝑡𝑒𝑑 𝐶𝑟𝑎𝑠ℎ𝑒𝑠 * 𝐶𝑀𝐹</a:t>
                </a:r>
              </a:p>
              <a:p>
                <a:pPr marL="1028700" lvl="2" indent="-114300" defTabSz="457189">
                  <a:buFont typeface="Arial" pitchFamily="34" charset="0"/>
                  <a:buChar char="•"/>
                </a:pPr>
                <a:r>
                  <a:rPr lang="en-US" sz="1200" dirty="0">
                    <a:solidFill>
                      <a:srgbClr val="1C2A5A"/>
                    </a:solidFill>
                  </a:rPr>
                  <a:t>CMF converts Diamond Interchange to Diverging Diamond Interchange (DDI)</a:t>
                </a:r>
              </a:p>
              <a:p>
                <a:pPr marL="685800" lvl="1" indent="-114300" defTabSz="457189">
                  <a:buFont typeface="Arial" pitchFamily="34" charset="0"/>
                  <a:buChar char="•"/>
                </a:pPr>
                <a:r>
                  <a:rPr lang="en-US" sz="1600" dirty="0">
                    <a:solidFill>
                      <a:srgbClr val="1C2A5A"/>
                    </a:solidFill>
                  </a:rPr>
                  <a:t>Conversion of northbound ramp terminal to diamond interchange</a:t>
                </a:r>
              </a:p>
              <a:p>
                <a:pPr marL="1028700" lvl="2" indent="-114300" defTabSz="457189">
                  <a:buFont typeface="Arial" pitchFamily="34" charset="0"/>
                  <a:buChar char="•"/>
                </a:pPr>
                <a14:m>
                  <m:oMath xmlns:m="http://schemas.openxmlformats.org/officeDocument/2006/math">
                    <m:r>
                      <a:rPr lang="en-US" sz="1200" i="1">
                        <a:solidFill>
                          <a:srgbClr val="1C2A5A"/>
                        </a:solidFill>
                        <a:latin typeface="Cambria Math" panose="02040503050406030204" pitchFamily="18" charset="0"/>
                      </a:rPr>
                      <m:t>𝐹𝑢𝑡𝑢𝑟𝑒</m:t>
                    </m:r>
                    <m:r>
                      <a:rPr lang="en-US" sz="1200" i="1">
                        <a:solidFill>
                          <a:srgbClr val="1C2A5A"/>
                        </a:solidFill>
                        <a:latin typeface="Cambria Math" panose="02040503050406030204" pitchFamily="18" charset="0"/>
                      </a:rPr>
                      <m:t> </m:t>
                    </m:r>
                    <m:r>
                      <a:rPr lang="en-US" sz="1200" i="1">
                        <a:solidFill>
                          <a:srgbClr val="1C2A5A"/>
                        </a:solidFill>
                        <a:latin typeface="Cambria Math" panose="02040503050406030204" pitchFamily="18" charset="0"/>
                      </a:rPr>
                      <m:t>𝐶𝑟𝑎𝑠h𝑒𝑠</m:t>
                    </m:r>
                    <m:r>
                      <a:rPr lang="en-US" sz="1200" i="1">
                        <a:solidFill>
                          <a:srgbClr val="1C2A5A"/>
                        </a:solidFill>
                        <a:latin typeface="Cambria Math" panose="02040503050406030204" pitchFamily="18" charset="0"/>
                      </a:rPr>
                      <m:t>=</m:t>
                    </m:r>
                    <m:r>
                      <a:rPr lang="en-US" sz="1200" i="1">
                        <a:solidFill>
                          <a:srgbClr val="1C2A5A"/>
                        </a:solidFill>
                        <a:latin typeface="Cambria Math" panose="02040503050406030204" pitchFamily="18" charset="0"/>
                      </a:rPr>
                      <m:t>𝐸𝑥𝑝𝑒𝑐𝑡𝑒𝑑</m:t>
                    </m:r>
                    <m:r>
                      <a:rPr lang="en-US" sz="1200" i="1">
                        <a:solidFill>
                          <a:srgbClr val="1C2A5A"/>
                        </a:solidFill>
                        <a:latin typeface="Cambria Math" panose="02040503050406030204" pitchFamily="18" charset="0"/>
                      </a:rPr>
                      <m:t> </m:t>
                    </m:r>
                    <m:r>
                      <a:rPr lang="en-US" sz="1200" i="1">
                        <a:solidFill>
                          <a:srgbClr val="1C2A5A"/>
                        </a:solidFill>
                        <a:latin typeface="Cambria Math" panose="02040503050406030204" pitchFamily="18" charset="0"/>
                      </a:rPr>
                      <m:t>𝐶𝑟𝑎𝑠h𝑒𝑠</m:t>
                    </m:r>
                    <m:r>
                      <a:rPr lang="en-US" sz="1200" i="1">
                        <a:solidFill>
                          <a:srgbClr val="1C2A5A"/>
                        </a:solidFill>
                        <a:latin typeface="Cambria Math" panose="02040503050406030204" pitchFamily="18" charset="0"/>
                      </a:rPr>
                      <m:t> </m:t>
                    </m:r>
                    <m:r>
                      <a:rPr lang="en-US" sz="1200" i="1">
                        <a:solidFill>
                          <a:srgbClr val="1C2A5A"/>
                        </a:solidFill>
                        <a:latin typeface="Cambria Math" panose="02040503050406030204" pitchFamily="18" charset="0"/>
                      </a:rPr>
                      <m:t>𝑥</m:t>
                    </m:r>
                    <m:r>
                      <a:rPr lang="en-US" sz="1200" i="1">
                        <a:solidFill>
                          <a:srgbClr val="1C2A5A"/>
                        </a:solidFill>
                        <a:latin typeface="Cambria Math" panose="02040503050406030204" pitchFamily="18" charset="0"/>
                      </a:rPr>
                      <m:t> </m:t>
                    </m:r>
                    <m:f>
                      <m:fPr>
                        <m:ctrlPr>
                          <a:rPr lang="en-US" sz="1200" i="1">
                            <a:solidFill>
                              <a:srgbClr val="1C2A5A"/>
                            </a:solidFill>
                            <a:latin typeface="Cambria Math" panose="02040503050406030204" pitchFamily="18" charset="0"/>
                          </a:rPr>
                        </m:ctrlPr>
                      </m:fPr>
                      <m:num>
                        <m:sSub>
                          <m:sSubPr>
                            <m:ctrlPr>
                              <a:rPr lang="en-US" sz="1200" i="1">
                                <a:solidFill>
                                  <a:srgbClr val="1C2A5A"/>
                                </a:solidFill>
                                <a:latin typeface="Cambria Math" panose="02040503050406030204" pitchFamily="18" charset="0"/>
                              </a:rPr>
                            </m:ctrlPr>
                          </m:sSubPr>
                          <m:e>
                            <m:r>
                              <a:rPr lang="en-US" sz="1200" i="1">
                                <a:solidFill>
                                  <a:srgbClr val="1C2A5A"/>
                                </a:solidFill>
                                <a:latin typeface="Cambria Math" panose="02040503050406030204" pitchFamily="18" charset="0"/>
                              </a:rPr>
                              <m:t>𝑃𝑟𝑒𝑑𝑖𝑐𝑡𝑒𝑑</m:t>
                            </m:r>
                          </m:e>
                          <m:sub>
                            <m:r>
                              <a:rPr lang="en-US" sz="1200" i="1">
                                <a:solidFill>
                                  <a:srgbClr val="1C2A5A"/>
                                </a:solidFill>
                                <a:latin typeface="Cambria Math" panose="02040503050406030204" pitchFamily="18" charset="0"/>
                              </a:rPr>
                              <m:t>𝑃𝑟𝑜𝑝𝑜𝑠𝑒𝑑</m:t>
                            </m:r>
                          </m:sub>
                        </m:sSub>
                      </m:num>
                      <m:den>
                        <m:sSub>
                          <m:sSubPr>
                            <m:ctrlPr>
                              <a:rPr lang="en-US" sz="1200" i="1">
                                <a:solidFill>
                                  <a:srgbClr val="1C2A5A"/>
                                </a:solidFill>
                                <a:latin typeface="Cambria Math" panose="02040503050406030204" pitchFamily="18" charset="0"/>
                              </a:rPr>
                            </m:ctrlPr>
                          </m:sSubPr>
                          <m:e>
                            <m:r>
                              <a:rPr lang="en-US" sz="1200" i="1">
                                <a:solidFill>
                                  <a:srgbClr val="1C2A5A"/>
                                </a:solidFill>
                                <a:latin typeface="Cambria Math" panose="02040503050406030204" pitchFamily="18" charset="0"/>
                              </a:rPr>
                              <m:t>𝑃𝑟𝑒𝑑𝑖𝑐𝑡𝑒𝑑</m:t>
                            </m:r>
                          </m:e>
                          <m:sub>
                            <m:r>
                              <a:rPr lang="en-US" sz="1200" i="1">
                                <a:solidFill>
                                  <a:srgbClr val="1C2A5A"/>
                                </a:solidFill>
                                <a:latin typeface="Cambria Math" panose="02040503050406030204" pitchFamily="18" charset="0"/>
                              </a:rPr>
                              <m:t>𝐸𝑥𝑖𝑠𝑡𝑖𝑛𝑔</m:t>
                            </m:r>
                          </m:sub>
                        </m:sSub>
                      </m:den>
                    </m:f>
                  </m:oMath>
                </a14:m>
                <a:endParaRPr lang="en-US" sz="1200" dirty="0">
                  <a:solidFill>
                    <a:srgbClr val="1C2A5A"/>
                  </a:solidFill>
                </a:endParaRPr>
              </a:p>
              <a:p>
                <a:pPr marL="685800" lvl="1" indent="-114300" defTabSz="457189">
                  <a:buFont typeface="Arial" pitchFamily="34" charset="0"/>
                  <a:buChar char="•"/>
                </a:pPr>
                <a:endParaRPr lang="en-US" sz="16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31" name="Content Placeholder 2"/>
              <p:cNvSpPr txBox="1">
                <a:spLocks noRot="1" noChangeAspect="1" noMove="1" noResize="1" noEditPoints="1" noAdjustHandles="1" noChangeArrowheads="1" noChangeShapeType="1" noTextEdit="1"/>
              </p:cNvSpPr>
              <p:nvPr/>
            </p:nvSpPr>
            <p:spPr>
              <a:xfrm>
                <a:off x="542925" y="1263819"/>
                <a:ext cx="8530054" cy="4650658"/>
              </a:xfrm>
              <a:prstGeom prst="rect">
                <a:avLst/>
              </a:prstGeom>
              <a:blipFill rotWithShape="0">
                <a:blip r:embed="rId2"/>
                <a:stretch>
                  <a:fillRect l="-643" t="-655" r="-71"/>
                </a:stretch>
              </a:blipFill>
            </p:spPr>
            <p:txBody>
              <a:bodyPr/>
              <a:lstStyle/>
              <a:p>
                <a:r>
                  <a:rPr lang="en-US">
                    <a:noFill/>
                  </a:rPr>
                  <a:t> </a:t>
                </a:r>
              </a:p>
            </p:txBody>
          </p:sp>
        </mc:Fallback>
      </mc:AlternateContent>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65946" t="43472" b="43077"/>
          <a:stretch/>
        </p:blipFill>
        <p:spPr>
          <a:xfrm>
            <a:off x="1973519" y="4850180"/>
            <a:ext cx="2362431" cy="1281889"/>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2373" t="20833" r="54616" b="60417"/>
          <a:stretch/>
        </p:blipFill>
        <p:spPr>
          <a:xfrm>
            <a:off x="5334098" y="4850180"/>
            <a:ext cx="2215471" cy="1326786"/>
          </a:xfrm>
          <a:prstGeom prst="rect">
            <a:avLst/>
          </a:prstGeom>
        </p:spPr>
      </p:pic>
      <p:sp>
        <p:nvSpPr>
          <p:cNvPr id="34" name="Right Arrow 33"/>
          <p:cNvSpPr/>
          <p:nvPr/>
        </p:nvSpPr>
        <p:spPr>
          <a:xfrm>
            <a:off x="4303790" y="5291863"/>
            <a:ext cx="756864" cy="4037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217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animEffect transition="in" filter="fade">
                                      <p:cBhvr>
                                        <p:cTn id="7" dur="500"/>
                                        <p:tgtEl>
                                          <p:spTgt spid="3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750"/>
                                        <p:tgtEl>
                                          <p:spTgt spid="32"/>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75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xEl>
                                              <p:pRg st="2" end="2"/>
                                            </p:txEl>
                                          </p:spTgt>
                                        </p:tgtEl>
                                        <p:attrNameLst>
                                          <p:attrName>style.visibility</p:attrName>
                                        </p:attrNameLst>
                                      </p:cBhvr>
                                      <p:to>
                                        <p:strVal val="visible"/>
                                      </p:to>
                                    </p:set>
                                    <p:animEffect transition="in" filter="fade">
                                      <p:cBhvr>
                                        <p:cTn id="23" dur="500"/>
                                        <p:tgtEl>
                                          <p:spTgt spid="3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Effect transition="in" filter="fade">
                                      <p:cBhvr>
                                        <p:cTn id="28" dur="750"/>
                                        <p:tgtEl>
                                          <p:spTgt spid="3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5" end="5"/>
                                            </p:txEl>
                                          </p:spTgt>
                                        </p:tgtEl>
                                        <p:attrNameLst>
                                          <p:attrName>style.visibility</p:attrName>
                                        </p:attrNameLst>
                                      </p:cBhvr>
                                      <p:to>
                                        <p:strVal val="visible"/>
                                      </p:to>
                                    </p:set>
                                    <p:animEffect transition="in" filter="fade">
                                      <p:cBhvr>
                                        <p:cTn id="33" dur="500"/>
                                        <p:tgtEl>
                                          <p:spTgt spid="3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xEl>
                                              <p:pRg st="6" end="6"/>
                                            </p:txEl>
                                          </p:spTgt>
                                        </p:tgtEl>
                                        <p:attrNameLst>
                                          <p:attrName>style.visibility</p:attrName>
                                        </p:attrNameLst>
                                      </p:cBhvr>
                                      <p:to>
                                        <p:strVal val="visible"/>
                                      </p:to>
                                    </p:set>
                                    <p:animEffect transition="in" filter="fade">
                                      <p:cBhvr>
                                        <p:cTn id="38" dur="500"/>
                                        <p:tgtEl>
                                          <p:spTgt spid="31">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1">
                                            <p:txEl>
                                              <p:pRg st="7" end="7"/>
                                            </p:txEl>
                                          </p:spTgt>
                                        </p:tgtEl>
                                        <p:attrNameLst>
                                          <p:attrName>style.visibility</p:attrName>
                                        </p:attrNameLst>
                                      </p:cBhvr>
                                      <p:to>
                                        <p:strVal val="visible"/>
                                      </p:to>
                                    </p:set>
                                    <p:animEffect transition="in" filter="fade">
                                      <p:cBhvr>
                                        <p:cTn id="41" dur="500"/>
                                        <p:tgtEl>
                                          <p:spTgt spid="31">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
                                            <p:txEl>
                                              <p:pRg st="8" end="8"/>
                                            </p:txEl>
                                          </p:spTgt>
                                        </p:tgtEl>
                                        <p:attrNameLst>
                                          <p:attrName>style.visibility</p:attrName>
                                        </p:attrNameLst>
                                      </p:cBhvr>
                                      <p:to>
                                        <p:strVal val="visible"/>
                                      </p:to>
                                    </p:set>
                                    <p:animEffect transition="in" filter="fade">
                                      <p:cBhvr>
                                        <p:cTn id="46" dur="500"/>
                                        <p:tgtEl>
                                          <p:spTgt spid="31">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xEl>
                                              <p:pRg st="9" end="9"/>
                                            </p:txEl>
                                          </p:spTgt>
                                        </p:tgtEl>
                                        <p:attrNameLst>
                                          <p:attrName>style.visibility</p:attrName>
                                        </p:attrNameLst>
                                      </p:cBhvr>
                                      <p:to>
                                        <p:strVal val="visible"/>
                                      </p:to>
                                    </p:set>
                                    <p:animEffect transition="in" filter="fade">
                                      <p:cBhvr>
                                        <p:cTn id="49" dur="500"/>
                                        <p:tgtEl>
                                          <p:spTgt spid="3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pic>
        <p:nvPicPr>
          <p:cNvPr id="14" name="Picture 13"/>
          <p:cNvPicPr>
            <a:picLocks noChangeAspect="1"/>
          </p:cNvPicPr>
          <p:nvPr/>
        </p:nvPicPr>
        <p:blipFill>
          <a:blip r:embed="rId2"/>
          <a:stretch>
            <a:fillRect/>
          </a:stretch>
        </p:blipFill>
        <p:spPr>
          <a:xfrm>
            <a:off x="523360" y="1170672"/>
            <a:ext cx="8476368" cy="4962896"/>
          </a:xfrm>
          <a:prstGeom prst="rect">
            <a:avLst/>
          </a:prstGeom>
        </p:spPr>
      </p:pic>
      <p:grpSp>
        <p:nvGrpSpPr>
          <p:cNvPr id="16" name="Group 15"/>
          <p:cNvGrpSpPr/>
          <p:nvPr/>
        </p:nvGrpSpPr>
        <p:grpSpPr>
          <a:xfrm>
            <a:off x="241819" y="6241094"/>
            <a:ext cx="6484562" cy="497076"/>
            <a:chOff x="241819" y="6241094"/>
            <a:chExt cx="6484562" cy="497076"/>
          </a:xfrm>
        </p:grpSpPr>
        <p:sp>
          <p:nvSpPr>
            <p:cNvPr id="18" name="TextBox 17"/>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9" name="Group 18"/>
            <p:cNvGrpSpPr/>
            <p:nvPr/>
          </p:nvGrpSpPr>
          <p:grpSpPr>
            <a:xfrm>
              <a:off x="851143" y="6241568"/>
              <a:ext cx="5875238" cy="496602"/>
              <a:chOff x="851143" y="6241568"/>
              <a:chExt cx="5875238" cy="496602"/>
            </a:xfrm>
          </p:grpSpPr>
          <p:sp>
            <p:nvSpPr>
              <p:cNvPr id="20" name="Chevron 19"/>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1" name="Chevron 20"/>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2" name="Chevron 21"/>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3" name="Chevron 22"/>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4" name="Chevron 23"/>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5" name="Chevron 24"/>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6" name="Chevron 25"/>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7" name="Chevron 26"/>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8" name="Text Placeholder 8">
            <a:extLst>
              <a:ext uri="{FF2B5EF4-FFF2-40B4-BE49-F238E27FC236}">
                <a16:creationId xmlns:a16="http://schemas.microsoft.com/office/drawing/2014/main" id="{FEC36F90-6F36-408B-A05E-01648A58A5D2}"/>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91</a:t>
            </a:fld>
            <a:endParaRPr lang="en-US" dirty="0">
              <a:solidFill>
                <a:srgbClr val="1C2A5A">
                  <a:tint val="75000"/>
                </a:srgbClr>
              </a:solidFill>
            </a:endParaRPr>
          </a:p>
        </p:txBody>
      </p:sp>
      <p:grpSp>
        <p:nvGrpSpPr>
          <p:cNvPr id="32" name="Group 31"/>
          <p:cNvGrpSpPr/>
          <p:nvPr/>
        </p:nvGrpSpPr>
        <p:grpSpPr>
          <a:xfrm>
            <a:off x="2049474" y="5405811"/>
            <a:ext cx="1896281" cy="329039"/>
            <a:chOff x="6871317" y="5037207"/>
            <a:chExt cx="1896281" cy="329039"/>
          </a:xfrm>
          <a:effectLst>
            <a:outerShdw blurRad="50800" dist="38100" dir="2700000" algn="tl" rotWithShape="0">
              <a:prstClr val="black">
                <a:alpha val="40000"/>
              </a:prstClr>
            </a:outerShdw>
          </a:effectLst>
        </p:grpSpPr>
        <p:cxnSp>
          <p:nvCxnSpPr>
            <p:cNvPr id="33"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4" name="Rectangle 12"/>
            <p:cNvSpPr>
              <a:spLocks noChangeArrowheads="1"/>
            </p:cNvSpPr>
            <p:nvPr/>
          </p:nvSpPr>
          <p:spPr bwMode="auto">
            <a:xfrm>
              <a:off x="7241485" y="5037207"/>
              <a:ext cx="152611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Predicted</a:t>
              </a:r>
              <a:r>
                <a:rPr lang="en-US" altLang="en-US" sz="1000" b="1" baseline="-25000" dirty="0">
                  <a:solidFill>
                    <a:srgbClr val="000000"/>
                  </a:solidFill>
                  <a:latin typeface="Arial Narrow" panose="020B0606020202030204" pitchFamily="34" charset="0"/>
                </a:rPr>
                <a:t>Existing</a:t>
              </a:r>
              <a:r>
                <a:rPr lang="en-US" altLang="en-US" sz="1000" b="1" dirty="0">
                  <a:solidFill>
                    <a:srgbClr val="000000"/>
                  </a:solidFill>
                  <a:latin typeface="Arial Narrow" panose="020B0606020202030204" pitchFamily="34" charset="0"/>
                </a:rPr>
                <a:t> = 0.685</a:t>
              </a:r>
              <a:endParaRPr lang="en-US" altLang="en-US" sz="1000" b="1" baseline="-25000" dirty="0">
                <a:solidFill>
                  <a:srgbClr val="000000"/>
                </a:solidFill>
                <a:latin typeface="Arial Narrow" panose="020B0606020202030204" pitchFamily="34" charset="0"/>
              </a:endParaRPr>
            </a:p>
          </p:txBody>
        </p:sp>
      </p:grpSp>
      <p:grpSp>
        <p:nvGrpSpPr>
          <p:cNvPr id="35" name="Group 34"/>
          <p:cNvGrpSpPr/>
          <p:nvPr/>
        </p:nvGrpSpPr>
        <p:grpSpPr>
          <a:xfrm>
            <a:off x="6019272" y="5405811"/>
            <a:ext cx="1896281" cy="329039"/>
            <a:chOff x="6871317" y="5037207"/>
            <a:chExt cx="1896281" cy="329039"/>
          </a:xfrm>
          <a:effectLst>
            <a:outerShdw blurRad="50800" dist="38100" dir="2700000" algn="tl" rotWithShape="0">
              <a:prstClr val="black">
                <a:alpha val="40000"/>
              </a:prstClr>
            </a:outerShdw>
          </a:effectLst>
        </p:grpSpPr>
        <p:cxnSp>
          <p:nvCxnSpPr>
            <p:cNvPr id="36"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7" name="Rectangle 12"/>
            <p:cNvSpPr>
              <a:spLocks noChangeArrowheads="1"/>
            </p:cNvSpPr>
            <p:nvPr/>
          </p:nvSpPr>
          <p:spPr bwMode="auto">
            <a:xfrm>
              <a:off x="7241485" y="5037207"/>
              <a:ext cx="1526113"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Predicted</a:t>
              </a:r>
              <a:r>
                <a:rPr lang="en-US" altLang="en-US" sz="1000" b="1" baseline="-25000" dirty="0">
                  <a:solidFill>
                    <a:srgbClr val="000000"/>
                  </a:solidFill>
                  <a:latin typeface="Arial Narrow" panose="020B0606020202030204" pitchFamily="34" charset="0"/>
                </a:rPr>
                <a:t>Proposed</a:t>
              </a:r>
              <a:r>
                <a:rPr lang="en-US" altLang="en-US" sz="1000" b="1" dirty="0">
                  <a:solidFill>
                    <a:srgbClr val="000000"/>
                  </a:solidFill>
                  <a:latin typeface="Arial Narrow" panose="020B0606020202030204" pitchFamily="34" charset="0"/>
                </a:rPr>
                <a:t> = 0.901</a:t>
              </a:r>
              <a:endParaRPr lang="en-US" altLang="en-US" sz="1000" b="1" baseline="-25000" dirty="0">
                <a:solidFill>
                  <a:srgbClr val="000000"/>
                </a:solidFill>
                <a:latin typeface="Arial Narrow" panose="020B0606020202030204" pitchFamily="34" charset="0"/>
              </a:endParaRPr>
            </a:p>
          </p:txBody>
        </p:sp>
      </p:grpSp>
      <p:grpSp>
        <p:nvGrpSpPr>
          <p:cNvPr id="8" name="Group 7"/>
          <p:cNvGrpSpPr/>
          <p:nvPr/>
        </p:nvGrpSpPr>
        <p:grpSpPr>
          <a:xfrm>
            <a:off x="3083579" y="1676964"/>
            <a:ext cx="4666941" cy="1948922"/>
            <a:chOff x="2809259" y="1676964"/>
            <a:chExt cx="4666941" cy="1948922"/>
          </a:xfrm>
          <a:effectLst>
            <a:outerShdw blurRad="50800" dist="38100" dir="2700000" algn="tl" rotWithShape="0">
              <a:prstClr val="black">
                <a:alpha val="40000"/>
              </a:prstClr>
            </a:outerShdw>
          </a:effectLst>
        </p:grpSpPr>
        <p:cxnSp>
          <p:nvCxnSpPr>
            <p:cNvPr id="41" name="Straight Arrow Connector 14"/>
            <p:cNvCxnSpPr>
              <a:cxnSpLocks noChangeShapeType="1"/>
              <a:stCxn id="40" idx="0"/>
            </p:cNvCxnSpPr>
            <p:nvPr/>
          </p:nvCxnSpPr>
          <p:spPr bwMode="auto">
            <a:xfrm flipV="1">
              <a:off x="4574106" y="1676964"/>
              <a:ext cx="2902094" cy="1404962"/>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grpSp>
          <p:nvGrpSpPr>
            <p:cNvPr id="38" name="Group 37"/>
            <p:cNvGrpSpPr/>
            <p:nvPr/>
          </p:nvGrpSpPr>
          <p:grpSpPr>
            <a:xfrm>
              <a:off x="2809259" y="1683521"/>
              <a:ext cx="3529693" cy="1942365"/>
              <a:chOff x="7241485" y="3638802"/>
              <a:chExt cx="3529693" cy="1942365"/>
            </a:xfrm>
          </p:grpSpPr>
          <p:cxnSp>
            <p:nvCxnSpPr>
              <p:cNvPr id="39" name="Straight Arrow Connector 14"/>
              <p:cNvCxnSpPr>
                <a:cxnSpLocks noChangeShapeType="1"/>
                <a:stCxn id="40" idx="0"/>
              </p:cNvCxnSpPr>
              <p:nvPr/>
            </p:nvCxnSpPr>
            <p:spPr bwMode="auto">
              <a:xfrm flipH="1" flipV="1">
                <a:off x="8378733" y="3638802"/>
                <a:ext cx="627599" cy="1398405"/>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40" name="Rectangle 12"/>
              <p:cNvSpPr>
                <a:spLocks noChangeArrowheads="1"/>
              </p:cNvSpPr>
              <p:nvPr/>
            </p:nvSpPr>
            <p:spPr bwMode="auto">
              <a:xfrm>
                <a:off x="7241485" y="5037207"/>
                <a:ext cx="3529693" cy="543960"/>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b="1" dirty="0">
                    <a:solidFill>
                      <a:srgbClr val="000000"/>
                    </a:solidFill>
                    <a:latin typeface="Arial Narrow" panose="020B0606020202030204" pitchFamily="34" charset="0"/>
                  </a:rPr>
                  <a:t>Change Ramp Type in SPF Equations</a:t>
                </a:r>
                <a:endParaRPr lang="en-US" altLang="en-US" b="1" baseline="-25000" dirty="0">
                  <a:solidFill>
                    <a:srgbClr val="000000"/>
                  </a:solidFill>
                  <a:latin typeface="Arial Narrow" panose="020B0606020202030204" pitchFamily="34" charset="0"/>
                </a:endParaRPr>
              </a:p>
            </p:txBody>
          </p:sp>
        </p:grpSp>
      </p:grpSp>
      <p:grpSp>
        <p:nvGrpSpPr>
          <p:cNvPr id="15" name="Group 14"/>
          <p:cNvGrpSpPr/>
          <p:nvPr/>
        </p:nvGrpSpPr>
        <p:grpSpPr>
          <a:xfrm>
            <a:off x="2882997" y="4621788"/>
            <a:ext cx="5651403" cy="948542"/>
            <a:chOff x="2882997" y="4621788"/>
            <a:chExt cx="5651403" cy="948542"/>
          </a:xfrm>
          <a:effectLst>
            <a:outerShdw blurRad="50800" dist="38100" dir="2700000" algn="tl" rotWithShape="0">
              <a:prstClr val="black">
                <a:alpha val="40000"/>
              </a:prstClr>
            </a:outerShdw>
          </a:effectLst>
        </p:grpSpPr>
        <p:cxnSp>
          <p:nvCxnSpPr>
            <p:cNvPr id="42" name="Straight Arrow Connector 14"/>
            <p:cNvCxnSpPr>
              <a:cxnSpLocks noChangeShapeType="1"/>
              <a:stCxn id="31" idx="3"/>
            </p:cNvCxnSpPr>
            <p:nvPr/>
          </p:nvCxnSpPr>
          <p:spPr bwMode="auto">
            <a:xfrm>
              <a:off x="6431045" y="4890490"/>
              <a:ext cx="2103355" cy="67984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mc:AlternateContent xmlns:mc="http://schemas.openxmlformats.org/markup-compatibility/2006" xmlns:a14="http://schemas.microsoft.com/office/drawing/2010/main">
          <mc:Choice Requires="a14">
            <p:sp>
              <p:nvSpPr>
                <p:cNvPr id="31" name="Rounded Rectangle 30"/>
                <p:cNvSpPr/>
                <p:nvPr/>
              </p:nvSpPr>
              <p:spPr>
                <a:xfrm>
                  <a:off x="2882997" y="4621788"/>
                  <a:ext cx="3548048" cy="537403"/>
                </a:xfrm>
                <a:prstGeom prst="roundRect">
                  <a:avLst/>
                </a:prstGeom>
                <a:solidFill>
                  <a:schemeClr val="bg1">
                    <a:lumMod val="95000"/>
                  </a:schemeClr>
                </a:solidFill>
                <a:ln w="12700">
                  <a:solidFill>
                    <a:srgbClr val="3366CC"/>
                  </a:solidFill>
                  <a:miter lim="800000"/>
                  <a:headEnd/>
                  <a:tailEnd/>
                </a:ln>
                <a:effectLst/>
              </p:spPr>
              <p:txBody>
                <a:bodyPr lIns="45720" tIns="0" rIns="45720" bIns="0" anchor="ctr" anchorCtr="0">
                  <a:noAutofit/>
                </a:bodyPr>
                <a:lstStyle/>
                <a:p>
                  <a:pPr algn="ctr">
                    <a:lnSpc>
                      <a:spcPts val="1200"/>
                    </a:lnSpc>
                  </a:pPr>
                  <a14:m>
                    <m:oMath xmlns:m="http://schemas.openxmlformats.org/officeDocument/2006/math">
                      <m:r>
                        <a:rPr lang="en-US" sz="1400" b="1" i="1" smtClean="0">
                          <a:solidFill>
                            <a:srgbClr val="000000"/>
                          </a:solidFill>
                          <a:latin typeface="Cambria Math" panose="02040503050406030204" pitchFamily="18" charset="0"/>
                        </a:rPr>
                        <m:t>𝑪𝑴𝑭</m:t>
                      </m:r>
                      <m:r>
                        <a:rPr lang="en-US" sz="1400" b="1">
                          <a:solidFill>
                            <a:srgbClr val="000000"/>
                          </a:solidFill>
                          <a:latin typeface="Cambria Math" panose="02040503050406030204" pitchFamily="18" charset="0"/>
                        </a:rPr>
                        <m:t>=</m:t>
                      </m:r>
                      <m:f>
                        <m:fPr>
                          <m:ctrlPr>
                            <a:rPr lang="en-US" sz="1400" b="1" i="1">
                              <a:solidFill>
                                <a:srgbClr val="000000"/>
                              </a:solidFill>
                              <a:latin typeface="Cambria Math" panose="02040503050406030204" pitchFamily="18" charset="0"/>
                            </a:rPr>
                          </m:ctrlPr>
                        </m:fPr>
                        <m:num>
                          <m:sSub>
                            <m:sSubPr>
                              <m:ctrlPr>
                                <a:rPr lang="en-US" sz="1400" b="1" i="1">
                                  <a:solidFill>
                                    <a:srgbClr val="000000"/>
                                  </a:solidFill>
                                  <a:latin typeface="Cambria Math" panose="02040503050406030204" pitchFamily="18" charset="0"/>
                                </a:rPr>
                              </m:ctrlPr>
                            </m:sSubPr>
                            <m:e>
                              <m:r>
                                <a:rPr lang="en-US" sz="1400" b="1" i="1">
                                  <a:solidFill>
                                    <a:srgbClr val="000000"/>
                                  </a:solidFill>
                                  <a:latin typeface="Cambria Math" panose="02040503050406030204" pitchFamily="18" charset="0"/>
                                </a:rPr>
                                <m:t>𝑷𝒓𝒆𝒅𝒊𝒄𝒕𝒆𝒅</m:t>
                              </m:r>
                            </m:e>
                            <m:sub>
                              <m:r>
                                <a:rPr lang="en-US" sz="1400" b="1" i="1">
                                  <a:solidFill>
                                    <a:srgbClr val="000000"/>
                                  </a:solidFill>
                                  <a:latin typeface="Cambria Math" panose="02040503050406030204" pitchFamily="18" charset="0"/>
                                </a:rPr>
                                <m:t>𝑷𝒓𝒐𝒑𝒐𝒔𝒆𝒅</m:t>
                              </m:r>
                            </m:sub>
                          </m:sSub>
                        </m:num>
                        <m:den>
                          <m:sSub>
                            <m:sSubPr>
                              <m:ctrlPr>
                                <a:rPr lang="en-US" sz="1400" b="1" i="1">
                                  <a:solidFill>
                                    <a:srgbClr val="000000"/>
                                  </a:solidFill>
                                  <a:latin typeface="Cambria Math" panose="02040503050406030204" pitchFamily="18" charset="0"/>
                                </a:rPr>
                              </m:ctrlPr>
                            </m:sSubPr>
                            <m:e>
                              <m:r>
                                <a:rPr lang="en-US" sz="1400" b="1" i="1">
                                  <a:solidFill>
                                    <a:srgbClr val="000000"/>
                                  </a:solidFill>
                                  <a:latin typeface="Cambria Math" panose="02040503050406030204" pitchFamily="18" charset="0"/>
                                </a:rPr>
                                <m:t>𝑷𝒓𝒆𝒅𝒊𝒄𝒕𝒆𝒅</m:t>
                              </m:r>
                            </m:e>
                            <m:sub>
                              <m:r>
                                <a:rPr lang="en-US" sz="1400" b="1" i="1">
                                  <a:solidFill>
                                    <a:srgbClr val="000000"/>
                                  </a:solidFill>
                                  <a:latin typeface="Cambria Math" panose="02040503050406030204" pitchFamily="18" charset="0"/>
                                </a:rPr>
                                <m:t>𝑬𝒙𝒊𝒔𝒕𝒊𝒏𝒈</m:t>
                              </m:r>
                            </m:sub>
                          </m:sSub>
                        </m:den>
                      </m:f>
                      <m:r>
                        <a:rPr lang="en-US" sz="1400" b="1">
                          <a:solidFill>
                            <a:srgbClr val="000000"/>
                          </a:solidFill>
                          <a:latin typeface="Cambria Math" panose="02040503050406030204" pitchFamily="18" charset="0"/>
                        </a:rPr>
                        <m:t>=</m:t>
                      </m:r>
                      <m:f>
                        <m:fPr>
                          <m:ctrlPr>
                            <a:rPr lang="en-US" sz="1400" b="1" i="1">
                              <a:solidFill>
                                <a:srgbClr val="000000"/>
                              </a:solidFill>
                              <a:latin typeface="Cambria Math" panose="02040503050406030204" pitchFamily="18" charset="0"/>
                            </a:rPr>
                          </m:ctrlPr>
                        </m:fPr>
                        <m:num>
                          <m:r>
                            <a:rPr lang="en-US" sz="1400" b="1" i="1">
                              <a:solidFill>
                                <a:srgbClr val="000000"/>
                              </a:solidFill>
                              <a:latin typeface="Cambria Math" panose="02040503050406030204" pitchFamily="18" charset="0"/>
                            </a:rPr>
                            <m:t>𝟎</m:t>
                          </m:r>
                          <m:r>
                            <a:rPr lang="en-US" sz="1400" b="1">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𝟗𝟎𝟏</m:t>
                          </m:r>
                        </m:num>
                        <m:den>
                          <m:r>
                            <a:rPr lang="en-US" sz="1400" b="1" i="1">
                              <a:solidFill>
                                <a:srgbClr val="000000"/>
                              </a:solidFill>
                              <a:latin typeface="Cambria Math" panose="02040503050406030204" pitchFamily="18" charset="0"/>
                            </a:rPr>
                            <m:t>𝟎</m:t>
                          </m:r>
                          <m:r>
                            <a:rPr lang="en-US" sz="1400" b="1" i="1" smtClean="0">
                              <a:solidFill>
                                <a:srgbClr val="000000"/>
                              </a:solidFill>
                              <a:latin typeface="Cambria Math" panose="02040503050406030204" pitchFamily="18" charset="0"/>
                            </a:rPr>
                            <m:t>.</m:t>
                          </m:r>
                          <m:r>
                            <a:rPr lang="en-US" sz="1400" b="1" i="1" smtClean="0">
                              <a:solidFill>
                                <a:srgbClr val="000000"/>
                              </a:solidFill>
                              <a:latin typeface="Cambria Math" panose="02040503050406030204" pitchFamily="18" charset="0"/>
                            </a:rPr>
                            <m:t>𝟔𝟖𝟓</m:t>
                          </m:r>
                        </m:den>
                      </m:f>
                    </m:oMath>
                  </a14:m>
                  <a:r>
                    <a:rPr lang="en-US" sz="1400" b="1" dirty="0">
                      <a:solidFill>
                        <a:srgbClr val="000000"/>
                      </a:solidFill>
                      <a:latin typeface="Arial Narrow" panose="020B0606020202030204" pitchFamily="34" charset="0"/>
                    </a:rPr>
                    <a:t> = 1.315</a:t>
                  </a:r>
                </a:p>
              </p:txBody>
            </p:sp>
          </mc:Choice>
          <mc:Fallback xmlns="">
            <p:sp>
              <p:nvSpPr>
                <p:cNvPr id="31" name="Rounded Rectangle 30"/>
                <p:cNvSpPr>
                  <a:spLocks noRot="1" noChangeAspect="1" noMove="1" noResize="1" noEditPoints="1" noAdjustHandles="1" noChangeArrowheads="1" noChangeShapeType="1" noTextEdit="1"/>
                </p:cNvSpPr>
                <p:nvPr/>
              </p:nvSpPr>
              <p:spPr>
                <a:xfrm>
                  <a:off x="2882997" y="4621788"/>
                  <a:ext cx="3548048" cy="537403"/>
                </a:xfrm>
                <a:prstGeom prst="roundRect">
                  <a:avLst/>
                </a:prstGeom>
                <a:blipFill rotWithShape="0">
                  <a:blip r:embed="rId3"/>
                  <a:stretch>
                    <a:fillRect/>
                  </a:stretch>
                </a:blipFill>
                <a:ln w="12700">
                  <a:solidFill>
                    <a:srgbClr val="3366CC"/>
                  </a:solidFill>
                  <a:miter lim="800000"/>
                  <a:headEnd/>
                  <a:tailEnd/>
                </a:ln>
                <a:effectLst/>
              </p:spPr>
              <p:txBody>
                <a:bodyPr/>
                <a:lstStyle/>
                <a:p>
                  <a:r>
                    <a:rPr lang="en-US">
                      <a:noFill/>
                    </a:rPr>
                    <a:t> </a:t>
                  </a:r>
                </a:p>
              </p:txBody>
            </p:sp>
          </mc:Fallback>
        </mc:AlternateContent>
      </p:grpSp>
    </p:spTree>
    <p:extLst>
      <p:ext uri="{BB962C8B-B14F-4D97-AF65-F5344CB8AC3E}">
        <p14:creationId xmlns:p14="http://schemas.microsoft.com/office/powerpoint/2010/main" val="38426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7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75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sp>
        <p:nvSpPr>
          <p:cNvPr id="16" name="Content Placeholder 2"/>
          <p:cNvSpPr txBox="1">
            <a:spLocks/>
          </p:cNvSpPr>
          <p:nvPr/>
        </p:nvSpPr>
        <p:spPr>
          <a:xfrm>
            <a:off x="542925" y="1263819"/>
            <a:ext cx="8530054"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Major recommended improvements</a:t>
            </a:r>
          </a:p>
          <a:p>
            <a:pPr marL="685800" lvl="1" indent="-114300" defTabSz="457189">
              <a:buFont typeface="Arial" pitchFamily="34" charset="0"/>
              <a:buChar char="•"/>
            </a:pPr>
            <a:r>
              <a:rPr lang="en-US" sz="1600" dirty="0">
                <a:solidFill>
                  <a:srgbClr val="1C2A5A"/>
                </a:solidFill>
              </a:rPr>
              <a:t>Convert to existing interchange to Diverging Diamond Interchange (DDI)</a:t>
            </a:r>
          </a:p>
        </p:txBody>
      </p:sp>
      <p:pic>
        <p:nvPicPr>
          <p:cNvPr id="14" name="Content Placeholder 4"/>
          <p:cNvPicPr>
            <a:picLocks noChangeAspect="1"/>
          </p:cNvPicPr>
          <p:nvPr/>
        </p:nvPicPr>
        <p:blipFill>
          <a:blip r:embed="rId2"/>
          <a:stretch>
            <a:fillRect/>
          </a:stretch>
        </p:blipFill>
        <p:spPr>
          <a:xfrm>
            <a:off x="1535836" y="1972405"/>
            <a:ext cx="6460308" cy="4072978"/>
          </a:xfrm>
          <a:prstGeom prst="rect">
            <a:avLst/>
          </a:prstGeom>
        </p:spPr>
      </p:pic>
      <p:sp>
        <p:nvSpPr>
          <p:cNvPr id="17" name="Rounded Rectangle 16"/>
          <p:cNvSpPr/>
          <p:nvPr/>
        </p:nvSpPr>
        <p:spPr>
          <a:xfrm>
            <a:off x="3630971" y="5140170"/>
            <a:ext cx="568171" cy="289246"/>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10" name="Group 9"/>
          <p:cNvGrpSpPr/>
          <p:nvPr/>
        </p:nvGrpSpPr>
        <p:grpSpPr>
          <a:xfrm>
            <a:off x="241819" y="6241094"/>
            <a:ext cx="6484562" cy="497076"/>
            <a:chOff x="241819" y="6241094"/>
            <a:chExt cx="6484562" cy="497076"/>
          </a:xfrm>
        </p:grpSpPr>
        <p:sp>
          <p:nvSpPr>
            <p:cNvPr id="18" name="TextBox 17"/>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9" name="Group 18"/>
            <p:cNvGrpSpPr/>
            <p:nvPr/>
          </p:nvGrpSpPr>
          <p:grpSpPr>
            <a:xfrm>
              <a:off x="851143" y="6241568"/>
              <a:ext cx="5875238" cy="496602"/>
              <a:chOff x="851143" y="6241568"/>
              <a:chExt cx="5875238" cy="496602"/>
            </a:xfrm>
          </p:grpSpPr>
          <p:sp>
            <p:nvSpPr>
              <p:cNvPr id="20" name="Chevron 19"/>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1" name="Chevron 20"/>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2" name="Chevron 21"/>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3" name="Chevron 22"/>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4" name="Chevron 23"/>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5" name="Chevron 24"/>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6" name="Chevron 25"/>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7" name="Chevron 26"/>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8" name="Text Placeholder 8">
            <a:extLst>
              <a:ext uri="{FF2B5EF4-FFF2-40B4-BE49-F238E27FC236}">
                <a16:creationId xmlns:a16="http://schemas.microsoft.com/office/drawing/2014/main" id="{C5B4B737-A060-47D3-AE6F-396BEB2E1D0A}"/>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92</a:t>
            </a:fld>
            <a:endParaRPr lang="en-US" dirty="0">
              <a:solidFill>
                <a:srgbClr val="1C2A5A">
                  <a:tint val="75000"/>
                </a:srgbClr>
              </a:solidFill>
            </a:endParaRPr>
          </a:p>
        </p:txBody>
      </p:sp>
    </p:spTree>
    <p:extLst>
      <p:ext uri="{BB962C8B-B14F-4D97-AF65-F5344CB8AC3E}">
        <p14:creationId xmlns:p14="http://schemas.microsoft.com/office/powerpoint/2010/main" val="108781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p:cNvPicPr>
            <a:picLocks noChangeAspect="1"/>
          </p:cNvPicPr>
          <p:nvPr/>
        </p:nvPicPr>
        <p:blipFill>
          <a:blip r:embed="rId2"/>
          <a:stretch>
            <a:fillRect/>
          </a:stretch>
        </p:blipFill>
        <p:spPr>
          <a:xfrm>
            <a:off x="4324344" y="1127546"/>
            <a:ext cx="4697207" cy="4983163"/>
          </a:xfrm>
          <a:prstGeom prst="rect">
            <a:avLst/>
          </a:prstGeom>
        </p:spPr>
      </p:pic>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sp>
        <p:nvSpPr>
          <p:cNvPr id="14" name="Content Placeholder 2"/>
          <p:cNvSpPr txBox="1">
            <a:spLocks/>
          </p:cNvSpPr>
          <p:nvPr/>
        </p:nvSpPr>
        <p:spPr>
          <a:xfrm>
            <a:off x="542925" y="1263819"/>
            <a:ext cx="361759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Major recommended improvements</a:t>
            </a:r>
          </a:p>
          <a:p>
            <a:pPr marL="685800" lvl="1" indent="-114300" defTabSz="457189">
              <a:buFont typeface="Arial" pitchFamily="34" charset="0"/>
              <a:buChar char="•"/>
            </a:pPr>
            <a:r>
              <a:rPr lang="en-US" sz="1600" dirty="0">
                <a:solidFill>
                  <a:srgbClr val="1C2A5A"/>
                </a:solidFill>
              </a:rPr>
              <a:t>Build northbound Collector-Distributor (C-D) Road to I-4</a:t>
            </a:r>
          </a:p>
          <a:p>
            <a:endParaRPr lang="en-US" sz="2000" dirty="0">
              <a:solidFill>
                <a:srgbClr val="1C2A5A"/>
              </a:solidFill>
            </a:endParaRPr>
          </a:p>
          <a:p>
            <a:r>
              <a:rPr lang="en-US" sz="2000" dirty="0">
                <a:solidFill>
                  <a:srgbClr val="1C2A5A"/>
                </a:solidFill>
              </a:rPr>
              <a:t>Need to estimate safety benefit of No-Build C-D Road</a:t>
            </a:r>
          </a:p>
          <a:p>
            <a:endParaRPr lang="en-US" sz="2000" dirty="0">
              <a:solidFill>
                <a:srgbClr val="1C2A5A"/>
              </a:solidFill>
            </a:endParaRPr>
          </a:p>
          <a:p>
            <a:r>
              <a:rPr lang="en-US" sz="2000" dirty="0">
                <a:solidFill>
                  <a:srgbClr val="1C2A5A"/>
                </a:solidFill>
              </a:rPr>
              <a:t>First, complete SPF calculation for existing freeway segment – No C-D Road</a:t>
            </a:r>
            <a:endParaRPr lang="en-US" sz="16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16" name="Group 15"/>
          <p:cNvGrpSpPr/>
          <p:nvPr/>
        </p:nvGrpSpPr>
        <p:grpSpPr>
          <a:xfrm>
            <a:off x="241819" y="6241094"/>
            <a:ext cx="6484562" cy="497076"/>
            <a:chOff x="241819" y="6241094"/>
            <a:chExt cx="6484562" cy="497076"/>
          </a:xfrm>
        </p:grpSpPr>
        <p:sp>
          <p:nvSpPr>
            <p:cNvPr id="17" name="TextBox 16"/>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8" name="Group 17"/>
            <p:cNvGrpSpPr/>
            <p:nvPr/>
          </p:nvGrpSpPr>
          <p:grpSpPr>
            <a:xfrm>
              <a:off x="851143" y="6241568"/>
              <a:ext cx="5875238" cy="496602"/>
              <a:chOff x="851143" y="6241568"/>
              <a:chExt cx="5875238" cy="496602"/>
            </a:xfrm>
          </p:grpSpPr>
          <p:sp>
            <p:nvSpPr>
              <p:cNvPr id="19" name="Chevron 18"/>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0" name="Chevron 19"/>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1" name="Chevron 20"/>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2" name="Chevron 21"/>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3" name="Chevron 22"/>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4" name="Chevron 23"/>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5" name="Chevron 24"/>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6" name="Chevron 25"/>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7" name="Text Placeholder 8">
            <a:extLst>
              <a:ext uri="{FF2B5EF4-FFF2-40B4-BE49-F238E27FC236}">
                <a16:creationId xmlns:a16="http://schemas.microsoft.com/office/drawing/2014/main" id="{FECEDEE1-C371-4CB3-B2EA-3B53E3EC0DF1}"/>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93</a:t>
            </a:fld>
            <a:endParaRPr lang="en-US" dirty="0">
              <a:solidFill>
                <a:srgbClr val="1C2A5A">
                  <a:tint val="75000"/>
                </a:srgbClr>
              </a:solidFill>
            </a:endParaRPr>
          </a:p>
        </p:txBody>
      </p:sp>
      <p:grpSp>
        <p:nvGrpSpPr>
          <p:cNvPr id="29" name="Group 28"/>
          <p:cNvGrpSpPr/>
          <p:nvPr/>
        </p:nvGrpSpPr>
        <p:grpSpPr>
          <a:xfrm>
            <a:off x="5857994" y="5383436"/>
            <a:ext cx="2247770" cy="329039"/>
            <a:chOff x="6871317" y="5037207"/>
            <a:chExt cx="2247770" cy="329039"/>
          </a:xfrm>
          <a:effectLst>
            <a:outerShdw blurRad="50800" dist="38100" dir="2700000" algn="tl" rotWithShape="0">
              <a:prstClr val="black">
                <a:alpha val="40000"/>
              </a:prstClr>
            </a:outerShdw>
          </a:effectLst>
        </p:grpSpPr>
        <p:cxnSp>
          <p:nvCxnSpPr>
            <p:cNvPr id="30"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1" name="Rectangle 12"/>
            <p:cNvSpPr>
              <a:spLocks noChangeArrowheads="1"/>
            </p:cNvSpPr>
            <p:nvPr/>
          </p:nvSpPr>
          <p:spPr bwMode="auto">
            <a:xfrm>
              <a:off x="7241485" y="5037207"/>
              <a:ext cx="1877602"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SPF</a:t>
              </a:r>
              <a:r>
                <a:rPr lang="en-US" altLang="en-US" sz="1000" b="1" baseline="-25000" dirty="0">
                  <a:solidFill>
                    <a:srgbClr val="000000"/>
                  </a:solidFill>
                  <a:latin typeface="Arial Narrow" panose="020B0606020202030204" pitchFamily="34" charset="0"/>
                </a:rPr>
                <a:t>Existing Freeway Segment</a:t>
              </a:r>
              <a:r>
                <a:rPr lang="en-US" altLang="en-US" sz="1000" b="1" dirty="0">
                  <a:solidFill>
                    <a:srgbClr val="000000"/>
                  </a:solidFill>
                  <a:latin typeface="Arial Narrow" panose="020B0606020202030204" pitchFamily="34" charset="0"/>
                </a:rPr>
                <a:t> = 26.876</a:t>
              </a:r>
              <a:endParaRPr lang="en-US" altLang="en-US" sz="1000" b="1" baseline="-25000" dirty="0">
                <a:solidFill>
                  <a:srgbClr val="000000"/>
                </a:solidFill>
                <a:latin typeface="Arial Narrow" panose="020B0606020202030204" pitchFamily="34" charset="0"/>
              </a:endParaRPr>
            </a:p>
          </p:txBody>
        </p:sp>
      </p:grpSp>
    </p:spTree>
    <p:extLst>
      <p:ext uri="{BB962C8B-B14F-4D97-AF65-F5344CB8AC3E}">
        <p14:creationId xmlns:p14="http://schemas.microsoft.com/office/powerpoint/2010/main" val="36089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75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animEffect transition="in" filter="fade">
                                      <p:cBhvr>
                                        <p:cTn id="17" dur="750"/>
                                        <p:tgtEl>
                                          <p:spTgt spid="1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542925" y="1263819"/>
            <a:ext cx="8395335" cy="1480013"/>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D40A23"/>
              </a:buClr>
              <a:buFont typeface="Arial"/>
              <a:buChar char="•"/>
            </a:pPr>
            <a:r>
              <a:rPr lang="en-US" sz="2000" dirty="0">
                <a:solidFill>
                  <a:srgbClr val="1C2A5A"/>
                </a:solidFill>
              </a:rPr>
              <a:t>Second, complete SPF calculation for proposed freeway segment (fewer lanes) and proposed C-D road</a:t>
            </a: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pic>
        <p:nvPicPr>
          <p:cNvPr id="16" name="Content Placeholder 4"/>
          <p:cNvPicPr>
            <a:picLocks noChangeAspect="1"/>
          </p:cNvPicPr>
          <p:nvPr/>
        </p:nvPicPr>
        <p:blipFill>
          <a:blip r:embed="rId2"/>
          <a:stretch>
            <a:fillRect/>
          </a:stretch>
        </p:blipFill>
        <p:spPr>
          <a:xfrm>
            <a:off x="1135380" y="2086368"/>
            <a:ext cx="7124700" cy="4017279"/>
          </a:xfrm>
          <a:prstGeom prst="rect">
            <a:avLst/>
          </a:prstGeom>
        </p:spPr>
      </p:pic>
      <p:grpSp>
        <p:nvGrpSpPr>
          <p:cNvPr id="10" name="Group 9"/>
          <p:cNvGrpSpPr/>
          <p:nvPr/>
        </p:nvGrpSpPr>
        <p:grpSpPr>
          <a:xfrm>
            <a:off x="241819" y="6241094"/>
            <a:ext cx="6484562" cy="497076"/>
            <a:chOff x="241819" y="6241094"/>
            <a:chExt cx="6484562" cy="497076"/>
          </a:xfrm>
        </p:grpSpPr>
        <p:sp>
          <p:nvSpPr>
            <p:cNvPr id="17" name="TextBox 16"/>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8" name="Group 17"/>
            <p:cNvGrpSpPr/>
            <p:nvPr/>
          </p:nvGrpSpPr>
          <p:grpSpPr>
            <a:xfrm>
              <a:off x="851143" y="6241568"/>
              <a:ext cx="5875238" cy="496602"/>
              <a:chOff x="851143" y="6241568"/>
              <a:chExt cx="5875238" cy="496602"/>
            </a:xfrm>
          </p:grpSpPr>
          <p:sp>
            <p:nvSpPr>
              <p:cNvPr id="19" name="Chevron 18"/>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0" name="Chevron 19"/>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1" name="Chevron 20"/>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2" name="Chevron 21"/>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3" name="Chevron 22"/>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4" name="Chevron 23"/>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5" name="Chevron 24"/>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6" name="Chevron 25"/>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7" name="Text Placeholder 8">
            <a:extLst>
              <a:ext uri="{FF2B5EF4-FFF2-40B4-BE49-F238E27FC236}">
                <a16:creationId xmlns:a16="http://schemas.microsoft.com/office/drawing/2014/main" id="{57C7E928-88C5-43A3-8CB0-EB6515555EE9}"/>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94</a:t>
            </a:fld>
            <a:endParaRPr lang="en-US" dirty="0">
              <a:solidFill>
                <a:srgbClr val="1C2A5A">
                  <a:tint val="75000"/>
                </a:srgbClr>
              </a:solidFill>
            </a:endParaRPr>
          </a:p>
        </p:txBody>
      </p:sp>
      <p:grpSp>
        <p:nvGrpSpPr>
          <p:cNvPr id="28" name="Group 27"/>
          <p:cNvGrpSpPr/>
          <p:nvPr/>
        </p:nvGrpSpPr>
        <p:grpSpPr>
          <a:xfrm>
            <a:off x="2324230" y="5489968"/>
            <a:ext cx="2247770" cy="329039"/>
            <a:chOff x="6871317" y="5037207"/>
            <a:chExt cx="2247770" cy="329039"/>
          </a:xfrm>
          <a:effectLst>
            <a:outerShdw blurRad="50800" dist="38100" dir="2700000" algn="tl" rotWithShape="0">
              <a:prstClr val="black">
                <a:alpha val="40000"/>
              </a:prstClr>
            </a:outerShdw>
          </a:effectLst>
        </p:grpSpPr>
        <p:cxnSp>
          <p:nvCxnSpPr>
            <p:cNvPr id="29"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0" name="Rectangle 12"/>
            <p:cNvSpPr>
              <a:spLocks noChangeArrowheads="1"/>
            </p:cNvSpPr>
            <p:nvPr/>
          </p:nvSpPr>
          <p:spPr bwMode="auto">
            <a:xfrm>
              <a:off x="7241485" y="5037207"/>
              <a:ext cx="1877602"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SPF</a:t>
              </a:r>
              <a:r>
                <a:rPr lang="en-US" altLang="en-US" sz="1000" b="1" baseline="-25000" dirty="0">
                  <a:solidFill>
                    <a:srgbClr val="000000"/>
                  </a:solidFill>
                  <a:latin typeface="Arial Narrow" panose="020B0606020202030204" pitchFamily="34" charset="0"/>
                </a:rPr>
                <a:t>Proposed Freeway Segment</a:t>
              </a:r>
              <a:r>
                <a:rPr lang="en-US" altLang="en-US" sz="1000" b="1" dirty="0">
                  <a:solidFill>
                    <a:srgbClr val="000000"/>
                  </a:solidFill>
                  <a:latin typeface="Arial Narrow" panose="020B0606020202030204" pitchFamily="34" charset="0"/>
                </a:rPr>
                <a:t> = 21.722</a:t>
              </a:r>
              <a:endParaRPr lang="en-US" altLang="en-US" sz="1000" b="1" baseline="-25000" dirty="0">
                <a:solidFill>
                  <a:srgbClr val="000000"/>
                </a:solidFill>
                <a:latin typeface="Arial Narrow" panose="020B0606020202030204" pitchFamily="34" charset="0"/>
              </a:endParaRPr>
            </a:p>
          </p:txBody>
        </p:sp>
      </p:grpSp>
      <p:grpSp>
        <p:nvGrpSpPr>
          <p:cNvPr id="31" name="Group 30"/>
          <p:cNvGrpSpPr/>
          <p:nvPr/>
        </p:nvGrpSpPr>
        <p:grpSpPr>
          <a:xfrm>
            <a:off x="6131018" y="5489968"/>
            <a:ext cx="2247770" cy="329039"/>
            <a:chOff x="6871317" y="5037207"/>
            <a:chExt cx="2247770" cy="329039"/>
          </a:xfrm>
          <a:effectLst>
            <a:outerShdw blurRad="50800" dist="38100" dir="2700000" algn="tl" rotWithShape="0">
              <a:prstClr val="black">
                <a:alpha val="40000"/>
              </a:prstClr>
            </a:outerShdw>
          </a:effectLst>
        </p:grpSpPr>
        <p:cxnSp>
          <p:nvCxnSpPr>
            <p:cNvPr id="32" name="Straight Arrow Connector 14"/>
            <p:cNvCxnSpPr>
              <a:cxnSpLocks noChangeShapeType="1"/>
            </p:cNvCxnSpPr>
            <p:nvPr/>
          </p:nvCxnSpPr>
          <p:spPr bwMode="auto">
            <a:xfrm flipH="1">
              <a:off x="6871317" y="5201726"/>
              <a:ext cx="370167" cy="0"/>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33" name="Rectangle 12"/>
            <p:cNvSpPr>
              <a:spLocks noChangeArrowheads="1"/>
            </p:cNvSpPr>
            <p:nvPr/>
          </p:nvSpPr>
          <p:spPr bwMode="auto">
            <a:xfrm>
              <a:off x="7241485" y="5037207"/>
              <a:ext cx="1877602" cy="329039"/>
            </a:xfrm>
            <a:prstGeom prst="roundRect">
              <a:avLst/>
            </a:prstGeom>
            <a:solidFill>
              <a:schemeClr val="bg1">
                <a:lumMod val="95000"/>
              </a:schemeClr>
            </a:solidFill>
            <a:ln w="12700">
              <a:solidFill>
                <a:srgbClr val="3366CC"/>
              </a:solidFill>
              <a:miter lim="800000"/>
              <a:headEnd/>
              <a:tailEnd/>
            </a:ln>
            <a:effectLst/>
            <a:extLst/>
          </p:spPr>
          <p:txBody>
            <a:bodyPr lIns="45720" tIns="0" rIns="45720" bIns="0" anchor="ctr" anchorCtr="0">
              <a:noAutofit/>
            </a:bodyPr>
            <a:lstStyle/>
            <a:p>
              <a:pPr algn="ctr">
                <a:lnSpc>
                  <a:spcPts val="1200"/>
                </a:lnSpc>
              </a:pPr>
              <a:r>
                <a:rPr lang="en-US" altLang="en-US" sz="1000" b="1" dirty="0">
                  <a:solidFill>
                    <a:srgbClr val="000000"/>
                  </a:solidFill>
                  <a:latin typeface="Arial Narrow" panose="020B0606020202030204" pitchFamily="34" charset="0"/>
                </a:rPr>
                <a:t>SPF</a:t>
              </a:r>
              <a:r>
                <a:rPr lang="en-US" altLang="en-US" sz="1000" b="1" baseline="-25000" dirty="0">
                  <a:solidFill>
                    <a:srgbClr val="000000"/>
                  </a:solidFill>
                  <a:latin typeface="Arial Narrow" panose="020B0606020202030204" pitchFamily="34" charset="0"/>
                </a:rPr>
                <a:t>C-D Road</a:t>
              </a:r>
              <a:r>
                <a:rPr lang="en-US" altLang="en-US" sz="1000" b="1" dirty="0">
                  <a:solidFill>
                    <a:srgbClr val="000000"/>
                  </a:solidFill>
                  <a:latin typeface="Arial Narrow" panose="020B0606020202030204" pitchFamily="34" charset="0"/>
                </a:rPr>
                <a:t> = 0.378</a:t>
              </a:r>
              <a:endParaRPr lang="en-US" altLang="en-US" sz="1000" b="1" baseline="-25000" dirty="0">
                <a:solidFill>
                  <a:srgbClr val="000000"/>
                </a:solidFill>
                <a:latin typeface="Arial Narrow" panose="020B0606020202030204" pitchFamily="34" charset="0"/>
              </a:endParaRPr>
            </a:p>
          </p:txBody>
        </p:sp>
      </p:grpSp>
    </p:spTree>
    <p:extLst>
      <p:ext uri="{BB962C8B-B14F-4D97-AF65-F5344CB8AC3E}">
        <p14:creationId xmlns:p14="http://schemas.microsoft.com/office/powerpoint/2010/main" val="188477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grpSp>
        <p:nvGrpSpPr>
          <p:cNvPr id="8" name="Group 7"/>
          <p:cNvGrpSpPr/>
          <p:nvPr/>
        </p:nvGrpSpPr>
        <p:grpSpPr>
          <a:xfrm>
            <a:off x="241819" y="6241094"/>
            <a:ext cx="6484562" cy="497076"/>
            <a:chOff x="241819" y="6241094"/>
            <a:chExt cx="6484562" cy="497076"/>
          </a:xfrm>
        </p:grpSpPr>
        <p:sp>
          <p:nvSpPr>
            <p:cNvPr id="10" name="TextBox 9"/>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4" name="Group 13"/>
            <p:cNvGrpSpPr/>
            <p:nvPr/>
          </p:nvGrpSpPr>
          <p:grpSpPr>
            <a:xfrm>
              <a:off x="851143" y="6241568"/>
              <a:ext cx="5875238" cy="496602"/>
              <a:chOff x="851143" y="6241568"/>
              <a:chExt cx="5875238" cy="496602"/>
            </a:xfrm>
          </p:grpSpPr>
          <p:sp>
            <p:nvSpPr>
              <p:cNvPr id="17" name="Chevron 16"/>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8" name="Chevron 17"/>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4" name="Chevron 23"/>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A802DAB5-8AC8-483E-BB60-877DDA470190}"/>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95</a:t>
            </a:fld>
            <a:endParaRPr lang="en-US" dirty="0">
              <a:solidFill>
                <a:srgbClr val="1C2A5A">
                  <a:tint val="75000"/>
                </a:srgbClr>
              </a:solidFill>
            </a:endParaRPr>
          </a:p>
        </p:txBody>
      </p:sp>
      <mc:AlternateContent xmlns:mc="http://schemas.openxmlformats.org/markup-compatibility/2006" xmlns:a14="http://schemas.microsoft.com/office/drawing/2010/main">
        <mc:Choice Requires="a14">
          <p:sp>
            <p:nvSpPr>
              <p:cNvPr id="26" name="Content Placeholder 2"/>
              <p:cNvSpPr txBox="1">
                <a:spLocks/>
              </p:cNvSpPr>
              <p:nvPr/>
            </p:nvSpPr>
            <p:spPr>
              <a:xfrm>
                <a:off x="542925" y="1263819"/>
                <a:ext cx="8530054"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Third, divide proposed SPF by existing SPF to determine final CMF</a:t>
                </a:r>
              </a:p>
              <a:p>
                <a:pPr marL="685800" lvl="1" indent="-114300" defTabSz="457189">
                  <a:buFont typeface="Arial" pitchFamily="34" charset="0"/>
                  <a:buChar char="•"/>
                </a:pPr>
                <a:endParaRPr lang="en-US" sz="1600" dirty="0">
                  <a:solidFill>
                    <a:srgbClr val="1C2A5A"/>
                  </a:solidFill>
                </a:endParaRPr>
              </a:p>
              <a:p>
                <a14:m>
                  <m:oMath xmlns:m="http://schemas.openxmlformats.org/officeDocument/2006/math">
                    <m:r>
                      <a:rPr lang="en-US" sz="2000" i="1">
                        <a:solidFill>
                          <a:srgbClr val="1C2A5A"/>
                        </a:solidFill>
                        <a:latin typeface="Cambria Math" panose="02040503050406030204" pitchFamily="18" charset="0"/>
                      </a:rPr>
                      <m:t>𝐶𝑀𝐹</m:t>
                    </m:r>
                    <m:r>
                      <a:rPr lang="en-US" sz="2000" i="1">
                        <a:solidFill>
                          <a:srgbClr val="1C2A5A"/>
                        </a:solidFill>
                        <a:latin typeface="Cambria Math" panose="02040503050406030204" pitchFamily="18" charset="0"/>
                      </a:rPr>
                      <m:t>=</m:t>
                    </m:r>
                    <m:f>
                      <m:fPr>
                        <m:ctrlPr>
                          <a:rPr lang="en-US" sz="2000" i="1">
                            <a:solidFill>
                              <a:srgbClr val="1C2A5A"/>
                            </a:solidFill>
                            <a:latin typeface="Cambria Math" panose="02040503050406030204" pitchFamily="18" charset="0"/>
                          </a:rPr>
                        </m:ctrlPr>
                      </m:fPr>
                      <m:num>
                        <m:sSub>
                          <m:sSubPr>
                            <m:ctrlPr>
                              <a:rPr lang="en-US" sz="2000" i="1">
                                <a:solidFill>
                                  <a:srgbClr val="1C2A5A"/>
                                </a:solidFill>
                                <a:latin typeface="Cambria Math" panose="02040503050406030204" pitchFamily="18" charset="0"/>
                              </a:rPr>
                            </m:ctrlPr>
                          </m:sSubPr>
                          <m:e>
                            <m:r>
                              <a:rPr lang="en-US" sz="2000" i="1">
                                <a:solidFill>
                                  <a:srgbClr val="1C2A5A"/>
                                </a:solidFill>
                                <a:latin typeface="Cambria Math" panose="02040503050406030204" pitchFamily="18" charset="0"/>
                              </a:rPr>
                              <m:t>𝑆𝑃𝐹</m:t>
                            </m:r>
                          </m:e>
                          <m:sub>
                            <m:r>
                              <a:rPr lang="en-US" sz="2000" i="1">
                                <a:solidFill>
                                  <a:srgbClr val="1C2A5A"/>
                                </a:solidFill>
                                <a:latin typeface="Cambria Math" panose="02040503050406030204" pitchFamily="18" charset="0"/>
                              </a:rPr>
                              <m:t>𝑃𝑟𝑜𝑝𝑜𝑠𝑒𝑑</m:t>
                            </m:r>
                            <m:r>
                              <a:rPr lang="en-US" sz="2000" i="1">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𝐹𝑟𝑒𝑒𝑤𝑎𝑦</m:t>
                            </m:r>
                            <m:r>
                              <a:rPr lang="en-US" sz="2000" i="1">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𝑆𝑒𝑔𝑚𝑒𝑛𝑡</m:t>
                            </m:r>
                            <m:r>
                              <a:rPr lang="en-US" sz="2000" i="1">
                                <a:solidFill>
                                  <a:srgbClr val="1C2A5A"/>
                                </a:solidFill>
                                <a:latin typeface="Cambria Math" panose="02040503050406030204" pitchFamily="18" charset="0"/>
                              </a:rPr>
                              <m:t> </m:t>
                            </m:r>
                          </m:sub>
                        </m:sSub>
                        <m:r>
                          <a:rPr lang="en-US" sz="2000" i="1">
                            <a:solidFill>
                              <a:srgbClr val="1C2A5A"/>
                            </a:solidFill>
                            <a:latin typeface="Cambria Math" panose="02040503050406030204" pitchFamily="18" charset="0"/>
                          </a:rPr>
                          <m:t>+</m:t>
                        </m:r>
                        <m:sSub>
                          <m:sSubPr>
                            <m:ctrlPr>
                              <a:rPr lang="en-US" sz="2000" i="1">
                                <a:solidFill>
                                  <a:srgbClr val="1C2A5A"/>
                                </a:solidFill>
                                <a:latin typeface="Cambria Math" panose="02040503050406030204" pitchFamily="18" charset="0"/>
                              </a:rPr>
                            </m:ctrlPr>
                          </m:sSubPr>
                          <m:e>
                            <m:r>
                              <a:rPr lang="en-US" sz="2000" i="1">
                                <a:solidFill>
                                  <a:srgbClr val="1C2A5A"/>
                                </a:solidFill>
                                <a:latin typeface="Cambria Math" panose="02040503050406030204" pitchFamily="18" charset="0"/>
                              </a:rPr>
                              <m:t>𝑆𝑃𝐹</m:t>
                            </m:r>
                          </m:e>
                          <m:sub>
                            <m:r>
                              <a:rPr lang="en-US" sz="2000" i="1">
                                <a:solidFill>
                                  <a:srgbClr val="1C2A5A"/>
                                </a:solidFill>
                                <a:latin typeface="Cambria Math" panose="02040503050406030204" pitchFamily="18" charset="0"/>
                              </a:rPr>
                              <m:t>𝐶</m:t>
                            </m:r>
                            <m:r>
                              <a:rPr lang="en-US" sz="2000" b="0" i="1" smtClean="0">
                                <a:solidFill>
                                  <a:srgbClr val="1C2A5A"/>
                                </a:solidFill>
                                <a:latin typeface="Cambria Math" panose="02040503050406030204" pitchFamily="18" charset="0"/>
                              </a:rPr>
                              <m:t>−</m:t>
                            </m:r>
                            <m:r>
                              <a:rPr lang="en-US" sz="2000" i="1">
                                <a:solidFill>
                                  <a:srgbClr val="1C2A5A"/>
                                </a:solidFill>
                                <a:latin typeface="Cambria Math" panose="02040503050406030204" pitchFamily="18" charset="0"/>
                              </a:rPr>
                              <m:t>𝐷</m:t>
                            </m:r>
                            <m:r>
                              <a:rPr lang="en-US" sz="2000" i="1">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𝑅𝑜𝑎𝑑</m:t>
                            </m:r>
                            <m:r>
                              <a:rPr lang="en-US" sz="2000" i="1">
                                <a:solidFill>
                                  <a:srgbClr val="1C2A5A"/>
                                </a:solidFill>
                                <a:latin typeface="Cambria Math" panose="02040503050406030204" pitchFamily="18" charset="0"/>
                              </a:rPr>
                              <m:t> </m:t>
                            </m:r>
                          </m:sub>
                        </m:sSub>
                      </m:num>
                      <m:den>
                        <m:sSub>
                          <m:sSubPr>
                            <m:ctrlPr>
                              <a:rPr lang="en-US" sz="2000" i="1">
                                <a:solidFill>
                                  <a:srgbClr val="1C2A5A"/>
                                </a:solidFill>
                                <a:latin typeface="Cambria Math" panose="02040503050406030204" pitchFamily="18" charset="0"/>
                              </a:rPr>
                            </m:ctrlPr>
                          </m:sSubPr>
                          <m:e>
                            <m:r>
                              <a:rPr lang="en-US" sz="2000" i="1">
                                <a:solidFill>
                                  <a:srgbClr val="1C2A5A"/>
                                </a:solidFill>
                                <a:latin typeface="Cambria Math" panose="02040503050406030204" pitchFamily="18" charset="0"/>
                              </a:rPr>
                              <m:t>𝑆𝑃𝐹</m:t>
                            </m:r>
                          </m:e>
                          <m:sub>
                            <m:r>
                              <a:rPr lang="en-US" sz="2000" i="1">
                                <a:solidFill>
                                  <a:srgbClr val="1C2A5A"/>
                                </a:solidFill>
                                <a:latin typeface="Cambria Math" panose="02040503050406030204" pitchFamily="18" charset="0"/>
                              </a:rPr>
                              <m:t>𝐸𝑥𝑖𝑠𝑡𝑖𝑛𝑔</m:t>
                            </m:r>
                            <m:r>
                              <a:rPr lang="en-US" sz="2000" i="1">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𝐹𝑟𝑒𝑒𝑤𝑎𝑦</m:t>
                            </m:r>
                            <m:r>
                              <a:rPr lang="en-US" sz="2000" i="1">
                                <a:solidFill>
                                  <a:srgbClr val="1C2A5A"/>
                                </a:solidFill>
                                <a:latin typeface="Cambria Math" panose="02040503050406030204" pitchFamily="18" charset="0"/>
                              </a:rPr>
                              <m:t> </m:t>
                            </m:r>
                            <m:r>
                              <a:rPr lang="en-US" sz="2000" i="1">
                                <a:solidFill>
                                  <a:srgbClr val="1C2A5A"/>
                                </a:solidFill>
                                <a:latin typeface="Cambria Math" panose="02040503050406030204" pitchFamily="18" charset="0"/>
                              </a:rPr>
                              <m:t>𝑆𝑒𝑔𝑚𝑒𝑛𝑡</m:t>
                            </m:r>
                            <m:r>
                              <a:rPr lang="en-US" sz="2000" i="1">
                                <a:solidFill>
                                  <a:srgbClr val="1C2A5A"/>
                                </a:solidFill>
                                <a:latin typeface="Cambria Math" panose="02040503050406030204" pitchFamily="18" charset="0"/>
                              </a:rPr>
                              <m:t> </m:t>
                            </m:r>
                          </m:sub>
                        </m:sSub>
                      </m:den>
                    </m:f>
                  </m:oMath>
                </a14:m>
                <a:endParaRPr lang="en-US" sz="1600" dirty="0">
                  <a:solidFill>
                    <a:srgbClr val="1C2A5A"/>
                  </a:solidFill>
                </a:endParaRPr>
              </a:p>
              <a:p>
                <a:endParaRPr lang="en-US" sz="1600" dirty="0">
                  <a:solidFill>
                    <a:srgbClr val="1C2A5A"/>
                  </a:solidFill>
                </a:endParaRPr>
              </a:p>
              <a:p>
                <a14:m>
                  <m:oMath xmlns:m="http://schemas.openxmlformats.org/officeDocument/2006/math">
                    <m:r>
                      <a:rPr lang="en-US" sz="1600" i="1">
                        <a:solidFill>
                          <a:srgbClr val="1C2A5A"/>
                        </a:solidFill>
                        <a:latin typeface="Cambria Math" panose="02040503050406030204" pitchFamily="18" charset="0"/>
                      </a:rPr>
                      <m:t>𝐶𝑀𝐹</m:t>
                    </m:r>
                    <m:r>
                      <a:rPr lang="en-US" sz="1600" i="1">
                        <a:solidFill>
                          <a:srgbClr val="1C2A5A"/>
                        </a:solidFill>
                        <a:latin typeface="Cambria Math" panose="02040503050406030204" pitchFamily="18" charset="0"/>
                      </a:rPr>
                      <m:t>=</m:t>
                    </m:r>
                    <m:f>
                      <m:fPr>
                        <m:ctrlPr>
                          <a:rPr lang="en-US" sz="1600" i="1">
                            <a:solidFill>
                              <a:srgbClr val="1C2A5A"/>
                            </a:solidFill>
                            <a:latin typeface="Cambria Math" panose="02040503050406030204" pitchFamily="18" charset="0"/>
                          </a:rPr>
                        </m:ctrlPr>
                      </m:fPr>
                      <m:num>
                        <m:r>
                          <a:rPr lang="en-US" sz="1600" b="0" i="1" smtClean="0">
                            <a:solidFill>
                              <a:srgbClr val="1C2A5A"/>
                            </a:solidFill>
                            <a:latin typeface="Cambria Math" panose="02040503050406030204" pitchFamily="18" charset="0"/>
                          </a:rPr>
                          <m:t>21.722 </m:t>
                        </m:r>
                        <m:r>
                          <a:rPr lang="en-US" sz="1600" i="1">
                            <a:solidFill>
                              <a:srgbClr val="1C2A5A"/>
                            </a:solidFill>
                            <a:latin typeface="Cambria Math" panose="02040503050406030204" pitchFamily="18" charset="0"/>
                          </a:rPr>
                          <m:t>+</m:t>
                        </m:r>
                        <m:r>
                          <a:rPr lang="en-US" sz="1600" b="0" i="1" smtClean="0">
                            <a:solidFill>
                              <a:srgbClr val="1C2A5A"/>
                            </a:solidFill>
                            <a:latin typeface="Cambria Math" panose="02040503050406030204" pitchFamily="18" charset="0"/>
                          </a:rPr>
                          <m:t> 0.378</m:t>
                        </m:r>
                      </m:num>
                      <m:den>
                        <m:r>
                          <a:rPr lang="en-US" sz="1600" b="0" i="1" smtClean="0">
                            <a:solidFill>
                              <a:srgbClr val="1C2A5A"/>
                            </a:solidFill>
                            <a:latin typeface="Cambria Math" panose="02040503050406030204" pitchFamily="18" charset="0"/>
                          </a:rPr>
                          <m:t>26.876</m:t>
                        </m:r>
                      </m:den>
                    </m:f>
                  </m:oMath>
                </a14:m>
                <a:r>
                  <a:rPr lang="en-US" sz="1600" dirty="0">
                    <a:solidFill>
                      <a:srgbClr val="1C2A5A"/>
                    </a:solidFill>
                  </a:rPr>
                  <a:t> = 0.822</a:t>
                </a: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mc:Choice>
        <mc:Fallback xmlns="">
          <p:sp>
            <p:nvSpPr>
              <p:cNvPr id="26" name="Content Placeholder 2"/>
              <p:cNvSpPr txBox="1">
                <a:spLocks noRot="1" noChangeAspect="1" noMove="1" noResize="1" noEditPoints="1" noAdjustHandles="1" noChangeArrowheads="1" noChangeShapeType="1" noTextEdit="1"/>
              </p:cNvSpPr>
              <p:nvPr/>
            </p:nvSpPr>
            <p:spPr>
              <a:xfrm>
                <a:off x="542925" y="1263819"/>
                <a:ext cx="8530054" cy="4650658"/>
              </a:xfrm>
              <a:prstGeom prst="rect">
                <a:avLst/>
              </a:prstGeom>
              <a:blipFill rotWithShape="0">
                <a:blip r:embed="rId2"/>
                <a:stretch>
                  <a:fillRect l="-643" t="-655"/>
                </a:stretch>
              </a:blipFill>
            </p:spPr>
            <p:txBody>
              <a:bodyPr/>
              <a:lstStyle/>
              <a:p>
                <a:r>
                  <a:rPr lang="en-US">
                    <a:noFill/>
                  </a:rPr>
                  <a:t> </a:t>
                </a:r>
              </a:p>
            </p:txBody>
          </p:sp>
        </mc:Fallback>
      </mc:AlternateContent>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2887" t="1851" r="25376" b="2275"/>
          <a:stretch/>
        </p:blipFill>
        <p:spPr>
          <a:xfrm>
            <a:off x="4957215" y="2768002"/>
            <a:ext cx="2910840" cy="2922270"/>
          </a:xfrm>
          <a:prstGeom prst="rect">
            <a:avLst/>
          </a:prstGeom>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sp>
            <p:nvSpPr>
              <p:cNvPr id="28" name="Rectangle 27"/>
              <p:cNvSpPr/>
              <p:nvPr/>
            </p:nvSpPr>
            <p:spPr>
              <a:xfrm>
                <a:off x="5373728" y="3094569"/>
                <a:ext cx="2077813" cy="485902"/>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21.722 + 0.378</m:t>
                        </m:r>
                      </m:num>
                      <m:den>
                        <m:r>
                          <a:rPr lang="en-US" b="0" i="1" smtClean="0">
                            <a:latin typeface="Cambria Math" panose="02040503050406030204" pitchFamily="18" charset="0"/>
                          </a:rPr>
                          <m:t>26.876</m:t>
                        </m:r>
                      </m:den>
                    </m:f>
                  </m:oMath>
                </a14:m>
                <a:r>
                  <a:rPr lang="en-US" dirty="0"/>
                  <a:t> = 0.822</a:t>
                </a:r>
              </a:p>
            </p:txBody>
          </p:sp>
        </mc:Choice>
        <mc:Fallback xmlns="">
          <p:sp>
            <p:nvSpPr>
              <p:cNvPr id="28" name="Rectangle 27"/>
              <p:cNvSpPr>
                <a:spLocks noRot="1" noChangeAspect="1" noMove="1" noResize="1" noEditPoints="1" noAdjustHandles="1" noChangeArrowheads="1" noChangeShapeType="1" noTextEdit="1"/>
              </p:cNvSpPr>
              <p:nvPr/>
            </p:nvSpPr>
            <p:spPr>
              <a:xfrm>
                <a:off x="5373728" y="3094569"/>
                <a:ext cx="2077813" cy="485902"/>
              </a:xfrm>
              <a:prstGeom prst="rect">
                <a:avLst/>
              </a:prstGeom>
              <a:blipFill rotWithShape="0">
                <a:blip r:embed="rId4"/>
                <a:stretch>
                  <a:fillRect r="-1765" b="-8861"/>
                </a:stretch>
              </a:blipFill>
            </p:spPr>
            <p:txBody>
              <a:bodyPr/>
              <a:lstStyle/>
              <a:p>
                <a:r>
                  <a:rPr lang="en-US">
                    <a:noFill/>
                  </a:rPr>
                  <a:t> </a:t>
                </a:r>
              </a:p>
            </p:txBody>
          </p:sp>
        </mc:Fallback>
      </mc:AlternateContent>
    </p:spTree>
    <p:extLst>
      <p:ext uri="{BB962C8B-B14F-4D97-AF65-F5344CB8AC3E}">
        <p14:creationId xmlns:p14="http://schemas.microsoft.com/office/powerpoint/2010/main" val="16813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animEffect transition="in" filter="fade">
                                      <p:cBhvr>
                                        <p:cTn id="7" dur="750"/>
                                        <p:tgtEl>
                                          <p:spTgt spid="2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4" end="4"/>
                                            </p:txEl>
                                          </p:spTgt>
                                        </p:tgtEl>
                                        <p:attrNameLst>
                                          <p:attrName>style.visibility</p:attrName>
                                        </p:attrNameLst>
                                      </p:cBhvr>
                                      <p:to>
                                        <p:strVal val="visible"/>
                                      </p:to>
                                    </p:set>
                                    <p:animEffect transition="in" filter="fade">
                                      <p:cBhvr>
                                        <p:cTn id="12" dur="750"/>
                                        <p:tgtEl>
                                          <p:spTgt spid="26">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Crash Reduction Estimations (CMFs)</a:t>
            </a:r>
          </a:p>
        </p:txBody>
      </p:sp>
      <p:graphicFrame>
        <p:nvGraphicFramePr>
          <p:cNvPr id="8" name="Content Placeholder 4"/>
          <p:cNvGraphicFramePr>
            <a:graphicFrameLocks/>
          </p:cNvGraphicFramePr>
          <p:nvPr>
            <p:extLst>
              <p:ext uri="{D42A27DB-BD31-4B8C-83A1-F6EECF244321}">
                <p14:modId xmlns:p14="http://schemas.microsoft.com/office/powerpoint/2010/main" val="2887734077"/>
              </p:ext>
            </p:extLst>
          </p:nvPr>
        </p:nvGraphicFramePr>
        <p:xfrm>
          <a:off x="1523049" y="2442262"/>
          <a:ext cx="6477001" cy="3228975"/>
        </p:xfrm>
        <a:graphic>
          <a:graphicData uri="http://schemas.openxmlformats.org/drawingml/2006/table">
            <a:tbl>
              <a:tblPr/>
              <a:tblGrid>
                <a:gridCol w="1258389">
                  <a:extLst>
                    <a:ext uri="{9D8B030D-6E8A-4147-A177-3AD203B41FA5}">
                      <a16:colId xmlns:a16="http://schemas.microsoft.com/office/drawing/2014/main" val="20000"/>
                    </a:ext>
                  </a:extLst>
                </a:gridCol>
                <a:gridCol w="703217">
                  <a:extLst>
                    <a:ext uri="{9D8B030D-6E8A-4147-A177-3AD203B41FA5}">
                      <a16:colId xmlns:a16="http://schemas.microsoft.com/office/drawing/2014/main" val="20001"/>
                    </a:ext>
                  </a:extLst>
                </a:gridCol>
                <a:gridCol w="592183">
                  <a:extLst>
                    <a:ext uri="{9D8B030D-6E8A-4147-A177-3AD203B41FA5}">
                      <a16:colId xmlns:a16="http://schemas.microsoft.com/office/drawing/2014/main" val="20002"/>
                    </a:ext>
                  </a:extLst>
                </a:gridCol>
                <a:gridCol w="592183">
                  <a:extLst>
                    <a:ext uri="{9D8B030D-6E8A-4147-A177-3AD203B41FA5}">
                      <a16:colId xmlns:a16="http://schemas.microsoft.com/office/drawing/2014/main" val="20003"/>
                    </a:ext>
                  </a:extLst>
                </a:gridCol>
                <a:gridCol w="592183">
                  <a:extLst>
                    <a:ext uri="{9D8B030D-6E8A-4147-A177-3AD203B41FA5}">
                      <a16:colId xmlns:a16="http://schemas.microsoft.com/office/drawing/2014/main" val="20004"/>
                    </a:ext>
                  </a:extLst>
                </a:gridCol>
                <a:gridCol w="592183">
                  <a:extLst>
                    <a:ext uri="{9D8B030D-6E8A-4147-A177-3AD203B41FA5}">
                      <a16:colId xmlns:a16="http://schemas.microsoft.com/office/drawing/2014/main" val="20005"/>
                    </a:ext>
                  </a:extLst>
                </a:gridCol>
                <a:gridCol w="777240">
                  <a:extLst>
                    <a:ext uri="{9D8B030D-6E8A-4147-A177-3AD203B41FA5}">
                      <a16:colId xmlns:a16="http://schemas.microsoft.com/office/drawing/2014/main" val="20006"/>
                    </a:ext>
                  </a:extLst>
                </a:gridCol>
                <a:gridCol w="871004">
                  <a:extLst>
                    <a:ext uri="{9D8B030D-6E8A-4147-A177-3AD203B41FA5}">
                      <a16:colId xmlns:a16="http://schemas.microsoft.com/office/drawing/2014/main" val="20007"/>
                    </a:ext>
                  </a:extLst>
                </a:gridCol>
                <a:gridCol w="498419">
                  <a:extLst>
                    <a:ext uri="{9D8B030D-6E8A-4147-A177-3AD203B41FA5}">
                      <a16:colId xmlns:a16="http://schemas.microsoft.com/office/drawing/2014/main" val="20008"/>
                    </a:ext>
                  </a:extLst>
                </a:gridCol>
              </a:tblGrid>
              <a:tr h="190500">
                <a:tc rowSpan="2" gridSpan="2">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gridSpan="5">
                  <a:txBody>
                    <a:bodyPr/>
                    <a:lstStyle/>
                    <a:p>
                      <a:pPr algn="ctr" fontAlgn="b"/>
                      <a:r>
                        <a:rPr lang="en-US" sz="1100" b="1" i="0" u="none" strike="noStrike" dirty="0">
                          <a:solidFill>
                            <a:srgbClr val="000000"/>
                          </a:solidFill>
                          <a:effectLst/>
                          <a:latin typeface="Calibri" panose="020F0502020204030204" pitchFamily="34" charset="0"/>
                        </a:rPr>
                        <a:t>MLK Interchange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I-75 C-D Road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Calibri" panose="020F0502020204030204" pitchFamily="34" charset="0"/>
                        </a:rPr>
                        <a:t>Total</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3475">
                <a:tc gridSpan="2" vMerge="1">
                  <a:txBody>
                    <a:bodyPr/>
                    <a:lstStyle/>
                    <a:p>
                      <a:endParaRPr lang="en-US"/>
                    </a:p>
                  </a:txBody>
                  <a:tcPr/>
                </a:tc>
                <a:tc hMerge="1"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NB Diverge to EB MLK</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NB Diverge to WB MLK</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SB Merge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NB Ramp Terminal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SB Ramp Terminal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Freeway Segment</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1"/>
                  </a:ext>
                </a:extLst>
              </a:tr>
              <a:tr h="190500">
                <a:tc rowSpan="3">
                  <a:txBody>
                    <a:bodyPr/>
                    <a:lstStyle/>
                    <a:p>
                      <a:pPr algn="ctr" fontAlgn="ctr"/>
                      <a:r>
                        <a:rPr lang="en-US" sz="1100" b="1" i="0" u="none" strike="noStrike" dirty="0">
                          <a:solidFill>
                            <a:srgbClr val="000000"/>
                          </a:solidFill>
                          <a:effectLst/>
                          <a:latin typeface="Calibri" panose="020F0502020204030204" pitchFamily="34" charset="0"/>
                        </a:rPr>
                        <a:t>Existing Condition Expected Crash Frequency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Fatal Injury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27.37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11.73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0.47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41.89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ctr"/>
                      <a:endParaRPr lang="en-US" sz="1100" b="1"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5"/>
                  </a:ext>
                </a:extLst>
              </a:tr>
              <a:tr h="190500">
                <a:tc rowSpan="2">
                  <a:txBody>
                    <a:bodyPr/>
                    <a:lstStyle/>
                    <a:p>
                      <a:pPr algn="ctr" fontAlgn="ctr"/>
                      <a:r>
                        <a:rPr lang="en-US" sz="1100" b="1" i="0" u="none" strike="noStrike" dirty="0">
                          <a:solidFill>
                            <a:srgbClr val="000000"/>
                          </a:solidFill>
                          <a:effectLst/>
                          <a:latin typeface="Calibri" panose="020F0502020204030204" pitchFamily="34" charset="0"/>
                        </a:rPr>
                        <a:t>CMFs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Fatal Injury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190500">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190500">
                <a:tc>
                  <a:txBody>
                    <a:bodyPr/>
                    <a:lstStyle/>
                    <a:p>
                      <a:pPr algn="l" fontAlgn="ctr"/>
                      <a:endParaRPr lang="en-US" sz="1100" b="1"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rowSpan="3">
                  <a:txBody>
                    <a:bodyPr/>
                    <a:lstStyle/>
                    <a:p>
                      <a:pPr algn="ctr" fontAlgn="ctr"/>
                      <a:r>
                        <a:rPr lang="en-US" sz="1100" b="1" i="0" u="none" strike="noStrike" dirty="0">
                          <a:solidFill>
                            <a:srgbClr val="000000"/>
                          </a:solidFill>
                          <a:effectLst/>
                          <a:latin typeface="Calibri" panose="020F0502020204030204" pitchFamily="34" charset="0"/>
                        </a:rPr>
                        <a:t>Proposed Condition Expected Crash Frequency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Fatal Injury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PDO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28.95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pSp>
        <p:nvGrpSpPr>
          <p:cNvPr id="14" name="Group 13"/>
          <p:cNvGrpSpPr/>
          <p:nvPr/>
        </p:nvGrpSpPr>
        <p:grpSpPr>
          <a:xfrm>
            <a:off x="241819" y="6241094"/>
            <a:ext cx="6484562" cy="497076"/>
            <a:chOff x="241819" y="6241094"/>
            <a:chExt cx="6484562" cy="497076"/>
          </a:xfrm>
        </p:grpSpPr>
        <p:sp>
          <p:nvSpPr>
            <p:cNvPr id="17" name="TextBox 16"/>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8" name="Group 17"/>
            <p:cNvGrpSpPr/>
            <p:nvPr/>
          </p:nvGrpSpPr>
          <p:grpSpPr>
            <a:xfrm>
              <a:off x="851143" y="6241568"/>
              <a:ext cx="5875238" cy="496602"/>
              <a:chOff x="851143" y="6241568"/>
              <a:chExt cx="5875238" cy="496602"/>
            </a:xfrm>
          </p:grpSpPr>
          <p:sp>
            <p:nvSpPr>
              <p:cNvPr id="19" name="Chevron 18"/>
              <p:cNvSpPr/>
              <p:nvPr/>
            </p:nvSpPr>
            <p:spPr bwMode="auto">
              <a:xfrm>
                <a:off x="4427465"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20" name="Chevron 19"/>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21" name="Chevron 20"/>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2" name="Chevron 21"/>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3" name="Chevron 22"/>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4" name="Chevron 23"/>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5" name="Chevron 24"/>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6" name="Chevron 25"/>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7" name="Text Placeholder 8">
            <a:extLst>
              <a:ext uri="{FF2B5EF4-FFF2-40B4-BE49-F238E27FC236}">
                <a16:creationId xmlns:a16="http://schemas.microsoft.com/office/drawing/2014/main" id="{1C39943C-2632-4C75-9272-A60A9377E266}"/>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96</a:t>
            </a:fld>
            <a:endParaRPr lang="en-US" dirty="0">
              <a:solidFill>
                <a:srgbClr val="1C2A5A">
                  <a:tint val="75000"/>
                </a:srgbClr>
              </a:solidFill>
            </a:endParaRPr>
          </a:p>
        </p:txBody>
      </p:sp>
      <p:sp>
        <p:nvSpPr>
          <p:cNvPr id="29" name="Content Placeholder 2"/>
          <p:cNvSpPr txBox="1">
            <a:spLocks/>
          </p:cNvSpPr>
          <p:nvPr/>
        </p:nvSpPr>
        <p:spPr>
          <a:xfrm>
            <a:off x="542925" y="1263819"/>
            <a:ext cx="8530054"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Diamond to DDI CMF = 0.592</a:t>
            </a:r>
          </a:p>
          <a:p>
            <a:r>
              <a:rPr lang="en-US" sz="2000" dirty="0">
                <a:solidFill>
                  <a:srgbClr val="1C2A5A"/>
                </a:solidFill>
              </a:rPr>
              <a:t>Loop Ramp to Diamond CMF = 1.315</a:t>
            </a:r>
          </a:p>
          <a:p>
            <a:r>
              <a:rPr lang="en-US" sz="2000" dirty="0">
                <a:solidFill>
                  <a:srgbClr val="1C2A5A"/>
                </a:solidFill>
              </a:rPr>
              <a:t>Freeway to C-D Road CMF = 0.822</a:t>
            </a:r>
          </a:p>
          <a:p>
            <a:endParaRPr lang="en-US" sz="16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grpSp>
        <p:nvGrpSpPr>
          <p:cNvPr id="5" name="Group 4"/>
          <p:cNvGrpSpPr/>
          <p:nvPr/>
        </p:nvGrpSpPr>
        <p:grpSpPr>
          <a:xfrm>
            <a:off x="3120074" y="4732020"/>
            <a:ext cx="2221546" cy="1419899"/>
            <a:chOff x="3120074" y="4732020"/>
            <a:chExt cx="2221546" cy="1419899"/>
          </a:xfrm>
        </p:grpSpPr>
        <p:cxnSp>
          <p:nvCxnSpPr>
            <p:cNvPr id="30" name="Straight Arrow Connector 14"/>
            <p:cNvCxnSpPr>
              <a:cxnSpLocks noChangeShapeType="1"/>
              <a:stCxn id="28" idx="0"/>
            </p:cNvCxnSpPr>
            <p:nvPr/>
          </p:nvCxnSpPr>
          <p:spPr bwMode="auto">
            <a:xfrm flipV="1">
              <a:off x="4061937" y="4732020"/>
              <a:ext cx="1279683" cy="936249"/>
            </a:xfrm>
            <a:prstGeom prst="straightConnector1">
              <a:avLst/>
            </a:prstGeom>
            <a:solidFill>
              <a:schemeClr val="accent3">
                <a:lumMod val="40000"/>
                <a:lumOff val="60000"/>
              </a:schemeClr>
            </a:solidFill>
            <a:ln w="38100" algn="ctr">
              <a:solidFill>
                <a:srgbClr val="3366CC"/>
              </a:solidFill>
              <a:round/>
              <a:headEnd type="oval" w="med" len="med"/>
              <a:tailEnd type="triangle" w="med" len="med"/>
            </a:ln>
            <a:extLst/>
          </p:spPr>
        </p:cxnSp>
        <p:sp>
          <p:nvSpPr>
            <p:cNvPr id="28" name="Rounded Rectangle 27"/>
            <p:cNvSpPr/>
            <p:nvPr/>
          </p:nvSpPr>
          <p:spPr>
            <a:xfrm>
              <a:off x="3120074" y="5668269"/>
              <a:ext cx="1883726" cy="483650"/>
            </a:xfrm>
            <a:prstGeom prst="roundRect">
              <a:avLst/>
            </a:prstGeom>
            <a:solidFill>
              <a:schemeClr val="bg1">
                <a:lumMod val="95000"/>
              </a:schemeClr>
            </a:solidFill>
            <a:ln w="12700">
              <a:solidFill>
                <a:srgbClr val="3366CC"/>
              </a:solidFill>
              <a:miter lim="800000"/>
              <a:headEnd/>
              <a:tailEnd/>
            </a:ln>
            <a:effectLst/>
          </p:spPr>
          <p:txBody>
            <a:bodyPr lIns="45720" tIns="0" rIns="45720" bIns="0" anchor="ctr" anchorCtr="0">
              <a:noAutofit/>
            </a:bodyPr>
            <a:lstStyle/>
            <a:p>
              <a:pPr algn="ctr">
                <a:lnSpc>
                  <a:spcPts val="1200"/>
                </a:lnSpc>
              </a:pPr>
              <a:r>
                <a:rPr lang="en-US" sz="2000" b="1" dirty="0">
                  <a:solidFill>
                    <a:srgbClr val="000000"/>
                  </a:solidFill>
                  <a:latin typeface="Arial Narrow" panose="020B0606020202030204" pitchFamily="34" charset="0"/>
                </a:rPr>
                <a:t>0.592 * 1.315</a:t>
              </a:r>
            </a:p>
          </p:txBody>
        </p:sp>
      </p:grpSp>
    </p:spTree>
    <p:extLst>
      <p:ext uri="{BB962C8B-B14F-4D97-AF65-F5344CB8AC3E}">
        <p14:creationId xmlns:p14="http://schemas.microsoft.com/office/powerpoint/2010/main" val="129697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fade">
                                      <p:cBhvr>
                                        <p:cTn id="7" dur="75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fade">
                                      <p:cBhvr>
                                        <p:cTn id="12" dur="750"/>
                                        <p:tgtEl>
                                          <p:spTgt spid="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1" y="2"/>
            <a:ext cx="8764908"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Benefit Cost Analysis</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6755537"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26E9B542-5D6B-47B7-BB3E-746ACA4E84C9}"/>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97</a:t>
            </a:fld>
            <a:endParaRPr lang="en-US" dirty="0">
              <a:solidFill>
                <a:srgbClr val="1C2A5A">
                  <a:tint val="75000"/>
                </a:srgbClr>
              </a:solidFill>
            </a:endParaRPr>
          </a:p>
        </p:txBody>
      </p:sp>
    </p:spTree>
    <p:extLst>
      <p:ext uri="{BB962C8B-B14F-4D97-AF65-F5344CB8AC3E}">
        <p14:creationId xmlns:p14="http://schemas.microsoft.com/office/powerpoint/2010/main" val="55894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sp>
        <p:nvSpPr>
          <p:cNvPr id="11" name="Title 1"/>
          <p:cNvSpPr txBox="1">
            <a:spLocks/>
          </p:cNvSpPr>
          <p:nvPr/>
        </p:nvSpPr>
        <p:spPr>
          <a:xfrm>
            <a:off x="379090" y="2"/>
            <a:ext cx="8764909"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Benefit Cost Analysis</a:t>
            </a:r>
          </a:p>
        </p:txBody>
      </p:sp>
      <p:sp>
        <p:nvSpPr>
          <p:cNvPr id="16" name="Content Placeholder 2"/>
          <p:cNvSpPr txBox="1">
            <a:spLocks/>
          </p:cNvSpPr>
          <p:nvPr/>
        </p:nvSpPr>
        <p:spPr>
          <a:xfrm>
            <a:off x="480778" y="1263819"/>
            <a:ext cx="8663219"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1C2A5A"/>
                </a:solidFill>
              </a:rPr>
              <a:t>Assign dollar amount to crash</a:t>
            </a:r>
          </a:p>
          <a:p>
            <a:pPr marL="685800" lvl="1" indent="-114300" defTabSz="457189">
              <a:buFont typeface="Arial" pitchFamily="34" charset="0"/>
              <a:buChar char="•"/>
            </a:pPr>
            <a:r>
              <a:rPr lang="en-US" sz="1600" dirty="0">
                <a:solidFill>
                  <a:srgbClr val="1C2A5A"/>
                </a:solidFill>
              </a:rPr>
              <a:t>$450,000 per Fatal/Injury Crash</a:t>
            </a:r>
          </a:p>
          <a:p>
            <a:pPr marL="685800" lvl="1" indent="-114300" defTabSz="457189">
              <a:buFont typeface="Arial" pitchFamily="34" charset="0"/>
              <a:buChar char="•"/>
            </a:pPr>
            <a:r>
              <a:rPr lang="en-US" sz="1600" dirty="0">
                <a:solidFill>
                  <a:srgbClr val="1C2A5A"/>
                </a:solidFill>
              </a:rPr>
              <a:t>$30,000 per Property Damage Only Crash</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This project is expected to decrease crash cost per year by $2,240,400</a:t>
            </a:r>
          </a:p>
          <a:p>
            <a:pPr marL="685800" lvl="1" indent="-114300" defTabSz="457189">
              <a:buFont typeface="Arial" pitchFamily="34" charset="0"/>
              <a:buChar char="•"/>
            </a:pPr>
            <a:r>
              <a:rPr lang="en-US" sz="1600" dirty="0">
                <a:solidFill>
                  <a:srgbClr val="1C2A5A"/>
                </a:solidFill>
              </a:rPr>
              <a:t>Fatal/Injury Crash Cost Reduction:</a:t>
            </a:r>
          </a:p>
          <a:p>
            <a:pPr marL="684213" lvl="1" indent="0" defTabSz="457189">
              <a:buNone/>
            </a:pPr>
            <a:r>
              <a:rPr lang="en-US" sz="1600" dirty="0">
                <a:solidFill>
                  <a:srgbClr val="1C2A5A"/>
                </a:solidFill>
              </a:rPr>
              <a:t>$450,000 * (14.52 existing expected crashes – 10.11 proposed expected crashes) = $1,984,500</a:t>
            </a:r>
          </a:p>
          <a:p>
            <a:pPr marL="685800" lvl="1" indent="-114300" defTabSz="457189">
              <a:buFont typeface="Arial" pitchFamily="34" charset="0"/>
              <a:buChar char="•"/>
            </a:pPr>
            <a:r>
              <a:rPr lang="en-US" sz="1600" dirty="0">
                <a:solidFill>
                  <a:srgbClr val="1C2A5A"/>
                </a:solidFill>
              </a:rPr>
              <a:t>Property Damage Only Crash Cost Reduction:</a:t>
            </a:r>
          </a:p>
          <a:p>
            <a:pPr marL="684213" lvl="1" indent="0" defTabSz="457189">
              <a:buNone/>
            </a:pPr>
            <a:r>
              <a:rPr lang="en-US" sz="1600" dirty="0">
                <a:solidFill>
                  <a:srgbClr val="1C2A5A"/>
                </a:solidFill>
              </a:rPr>
              <a:t>$30,000 * (27.37 existing expected crashes – 18.84 proposed expected crashes) = $255,900</a:t>
            </a:r>
          </a:p>
          <a:p>
            <a:pPr marL="685800" lvl="1" indent="-114300" defTabSz="457189">
              <a:buFont typeface="Arial" pitchFamily="34" charset="0"/>
              <a:buChar char="•"/>
            </a:pPr>
            <a:endParaRPr lang="en-US" sz="1600" dirty="0">
              <a:solidFill>
                <a:srgbClr val="1C2A5A"/>
              </a:solidFill>
            </a:endParaRPr>
          </a:p>
          <a:p>
            <a:r>
              <a:rPr lang="en-US" sz="2000" dirty="0">
                <a:solidFill>
                  <a:srgbClr val="1C2A5A"/>
                </a:solidFill>
              </a:rPr>
              <a:t>Include this benefit in benefit cost analysis </a:t>
            </a:r>
          </a:p>
          <a:p>
            <a:pPr marL="0" indent="0" defTabSz="457189">
              <a:buNone/>
            </a:pPr>
            <a:endParaRPr lang="en-US" sz="2000" dirty="0">
              <a:solidFill>
                <a:srgbClr val="1C2A5A"/>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pic>
        <p:nvPicPr>
          <p:cNvPr id="2052" name="Picture 4"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3537" y="4188773"/>
            <a:ext cx="1652383" cy="185661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41819" y="6241094"/>
            <a:ext cx="6484562" cy="497076"/>
            <a:chOff x="241819" y="6241094"/>
            <a:chExt cx="6484562" cy="497076"/>
          </a:xfrm>
        </p:grpSpPr>
        <p:sp>
          <p:nvSpPr>
            <p:cNvPr id="14" name="TextBox 13"/>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15" name="Group 14"/>
            <p:cNvGrpSpPr/>
            <p:nvPr/>
          </p:nvGrpSpPr>
          <p:grpSpPr>
            <a:xfrm>
              <a:off x="851143" y="6241568"/>
              <a:ext cx="5875238" cy="496602"/>
              <a:chOff x="851143" y="6241568"/>
              <a:chExt cx="5875238" cy="496602"/>
            </a:xfrm>
          </p:grpSpPr>
          <p:sp>
            <p:nvSpPr>
              <p:cNvPr id="17" name="Chevron 16"/>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18" name="Chevron 17"/>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19" name="Chevron 18"/>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20" name="Chevron 19"/>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21" name="Chevron 20"/>
              <p:cNvSpPr/>
              <p:nvPr/>
            </p:nvSpPr>
            <p:spPr bwMode="auto">
              <a:xfrm>
                <a:off x="5857994" y="6241568"/>
                <a:ext cx="868387"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22" name="Chevron 21"/>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23" name="Chevron 22"/>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24" name="Chevron 23"/>
              <p:cNvSpPr/>
              <p:nvPr/>
            </p:nvSpPr>
            <p:spPr bwMode="auto">
              <a:xfrm>
                <a:off x="5142730" y="6241568"/>
                <a:ext cx="732565"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sp>
        <p:nvSpPr>
          <p:cNvPr id="25" name="Text Placeholder 8">
            <a:extLst>
              <a:ext uri="{FF2B5EF4-FFF2-40B4-BE49-F238E27FC236}">
                <a16:creationId xmlns:a16="http://schemas.microsoft.com/office/drawing/2014/main" id="{3F7DB837-15E7-49A0-805E-10C020AFAF16}"/>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98</a:t>
            </a:fld>
            <a:endParaRPr lang="en-US" dirty="0">
              <a:solidFill>
                <a:srgbClr val="1C2A5A">
                  <a:tint val="75000"/>
                </a:srgbClr>
              </a:solidFill>
            </a:endParaRPr>
          </a:p>
        </p:txBody>
      </p:sp>
    </p:spTree>
    <p:extLst>
      <p:ext uri="{BB962C8B-B14F-4D97-AF65-F5344CB8AC3E}">
        <p14:creationId xmlns:p14="http://schemas.microsoft.com/office/powerpoint/2010/main" val="314002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75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fade">
                                      <p:cBhvr>
                                        <p:cTn id="22" dur="500"/>
                                        <p:tgtEl>
                                          <p:spTgt spid="1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animEffect transition="in" filter="fade">
                                      <p:cBhvr>
                                        <p:cTn id="25" dur="500"/>
                                        <p:tgtEl>
                                          <p:spTgt spid="1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500"/>
                                        <p:tgtEl>
                                          <p:spTgt spid="1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500"/>
                                        <p:tgtEl>
                                          <p:spTgt spid="1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10" end="10"/>
                                            </p:txEl>
                                          </p:spTgt>
                                        </p:tgtEl>
                                        <p:attrNameLst>
                                          <p:attrName>style.visibility</p:attrName>
                                        </p:attrNameLst>
                                      </p:cBhvr>
                                      <p:to>
                                        <p:strVal val="visible"/>
                                      </p:to>
                                    </p:set>
                                    <p:animEffect transition="in" filter="fade">
                                      <p:cBhvr>
                                        <p:cTn id="38" dur="75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42925" y="1263819"/>
            <a:ext cx="8239125" cy="4650658"/>
          </a:xfrm>
          <a:prstGeom prst="rect">
            <a:avLst/>
          </a:prstGeom>
        </p:spPr>
        <p:txBody>
          <a:bodyPr>
            <a:noAutofit/>
          </a:bodyPr>
          <a:lstStyle>
            <a:lvl1pPr marL="342900" indent="-342900" algn="l" defTabSz="457200" rtl="0" eaLnBrk="1" latinLnBrk="0" hangingPunct="1">
              <a:spcBef>
                <a:spcPct val="20000"/>
              </a:spcBef>
              <a:buClr>
                <a:srgbClr val="D40A23"/>
              </a:buClr>
              <a:buFont typeface="Arial"/>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FF7431"/>
              </a:buClr>
              <a:buFont typeface="Wingdings" charset="2"/>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Clr>
                <a:srgbClr val="FFA631"/>
              </a:buClr>
              <a:buFont typeface="Arial"/>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Clr>
                <a:srgbClr val="FFDC31"/>
              </a:buClr>
              <a:buFont typeface="Wingdings" charset="2"/>
              <a:buChar char="§"/>
              <a:defRPr sz="2000" kern="1200">
                <a:solidFill>
                  <a:schemeClr val="tx1"/>
                </a:solidFill>
                <a:latin typeface="+mn-lt"/>
                <a:ea typeface="+mn-ea"/>
                <a:cs typeface="+mn-cs"/>
              </a:defRPr>
            </a:lvl4pPr>
            <a:lvl5pPr marL="2171700" indent="-3429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lvl="1" indent="-114300" defTabSz="457189">
              <a:buFont typeface="Arial" pitchFamily="34" charset="0"/>
              <a:buChar char="•"/>
            </a:pPr>
            <a:endParaRPr lang="en-US" sz="1600" dirty="0">
              <a:solidFill>
                <a:srgbClr val="243B76"/>
              </a:solidFill>
            </a:endParaRPr>
          </a:p>
          <a:p>
            <a:pPr marL="685800" lvl="1" indent="-114300" defTabSz="457189">
              <a:buFont typeface="Arial" pitchFamily="34" charset="0"/>
              <a:buChar char="•"/>
            </a:pPr>
            <a:endParaRPr lang="en-US" sz="1600" dirty="0">
              <a:solidFill>
                <a:srgbClr val="243B76"/>
              </a:solidFill>
            </a:endParaRPr>
          </a:p>
          <a:p>
            <a:endParaRPr lang="en-US" sz="2000" dirty="0">
              <a:solidFill>
                <a:srgbClr val="1C2A5A"/>
              </a:solidFill>
            </a:endParaRPr>
          </a:p>
          <a:p>
            <a:pPr lvl="1" defTabSz="457189"/>
            <a:endParaRPr lang="en-US" sz="1200" dirty="0">
              <a:solidFill>
                <a:srgbClr val="243B76"/>
              </a:solidFill>
            </a:endParaRPr>
          </a:p>
          <a:p>
            <a:pPr lvl="1" defTabSz="457189"/>
            <a:endParaRPr lang="en-US" sz="1200" dirty="0">
              <a:solidFill>
                <a:srgbClr val="243B76"/>
              </a:solidFill>
            </a:endParaRPr>
          </a:p>
        </p:txBody>
      </p:sp>
      <p:sp>
        <p:nvSpPr>
          <p:cNvPr id="9" name="Title 1"/>
          <p:cNvSpPr txBox="1">
            <a:spLocks/>
          </p:cNvSpPr>
          <p:nvPr/>
        </p:nvSpPr>
        <p:spPr>
          <a:xfrm>
            <a:off x="1" y="2"/>
            <a:ext cx="9144000" cy="1132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endParaRPr lang="en-US" sz="3600" dirty="0"/>
          </a:p>
        </p:txBody>
      </p:sp>
      <p:cxnSp>
        <p:nvCxnSpPr>
          <p:cNvPr id="10" name="Straight Connector 9"/>
          <p:cNvCxnSpPr/>
          <p:nvPr/>
        </p:nvCxnSpPr>
        <p:spPr>
          <a:xfrm>
            <a:off x="0" y="1130229"/>
            <a:ext cx="9144000" cy="0"/>
          </a:xfrm>
          <a:prstGeom prst="line">
            <a:avLst/>
          </a:prstGeom>
          <a:ln w="19050" cmpd="sng">
            <a:solidFill>
              <a:srgbClr val="FF6600"/>
            </a:solidFill>
          </a:ln>
        </p:spPr>
        <p:style>
          <a:lnRef idx="1">
            <a:schemeClr val="accent2"/>
          </a:lnRef>
          <a:fillRef idx="0">
            <a:schemeClr val="accent2"/>
          </a:fillRef>
          <a:effectRef idx="0">
            <a:schemeClr val="accent2"/>
          </a:effectRef>
          <a:fontRef idx="minor">
            <a:schemeClr val="tx1"/>
          </a:fontRef>
        </p:style>
      </p:cxnSp>
      <p:sp>
        <p:nvSpPr>
          <p:cNvPr id="11" name="Title 1"/>
          <p:cNvSpPr txBox="1">
            <a:spLocks/>
          </p:cNvSpPr>
          <p:nvPr/>
        </p:nvSpPr>
        <p:spPr>
          <a:xfrm>
            <a:off x="379091" y="2"/>
            <a:ext cx="8764908" cy="11329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40A23"/>
                </a:solidFill>
                <a:latin typeface="+mj-lt"/>
                <a:ea typeface="+mj-ea"/>
                <a:cs typeface="+mj-cs"/>
              </a:defRPr>
            </a:lvl1pPr>
          </a:lstStyle>
          <a:p>
            <a:r>
              <a:rPr lang="en-US" sz="4800" dirty="0"/>
              <a:t>Documentation</a:t>
            </a:r>
          </a:p>
        </p:txBody>
      </p:sp>
      <p:grpSp>
        <p:nvGrpSpPr>
          <p:cNvPr id="30" name="Group 29"/>
          <p:cNvGrpSpPr/>
          <p:nvPr/>
        </p:nvGrpSpPr>
        <p:grpSpPr>
          <a:xfrm>
            <a:off x="241819" y="6241094"/>
            <a:ext cx="6484562" cy="497076"/>
            <a:chOff x="241819" y="6241094"/>
            <a:chExt cx="6484562" cy="497076"/>
          </a:xfrm>
        </p:grpSpPr>
        <p:sp>
          <p:nvSpPr>
            <p:cNvPr id="31" name="TextBox 30"/>
            <p:cNvSpPr txBox="1"/>
            <p:nvPr/>
          </p:nvSpPr>
          <p:spPr>
            <a:xfrm>
              <a:off x="241819" y="6241094"/>
              <a:ext cx="748045" cy="493864"/>
            </a:xfrm>
            <a:prstGeom prst="rect">
              <a:avLst/>
            </a:prstGeom>
            <a:noFill/>
            <a:ln>
              <a:noFill/>
            </a:ln>
          </p:spPr>
          <p:txBody>
            <a:bodyPr wrap="square" rtlCol="0" anchor="ctr">
              <a:noAutofit/>
            </a:bodyPr>
            <a:lstStyle/>
            <a:p>
              <a:pPr algn="ctr">
                <a:lnSpc>
                  <a:spcPts val="700"/>
                </a:lnSpc>
              </a:pPr>
              <a:r>
                <a:rPr lang="en-US" sz="900" b="1" dirty="0"/>
                <a:t>IMR</a:t>
              </a:r>
            </a:p>
          </p:txBody>
        </p:sp>
        <p:grpSp>
          <p:nvGrpSpPr>
            <p:cNvPr id="32" name="Group 31"/>
            <p:cNvGrpSpPr/>
            <p:nvPr/>
          </p:nvGrpSpPr>
          <p:grpSpPr>
            <a:xfrm>
              <a:off x="851143" y="6241568"/>
              <a:ext cx="5875238" cy="496602"/>
              <a:chOff x="851143" y="6241568"/>
              <a:chExt cx="5875238" cy="496602"/>
            </a:xfrm>
          </p:grpSpPr>
          <p:sp>
            <p:nvSpPr>
              <p:cNvPr id="33" name="Chevron 32"/>
              <p:cNvSpPr/>
              <p:nvPr/>
            </p:nvSpPr>
            <p:spPr bwMode="auto">
              <a:xfrm>
                <a:off x="4427465"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Reduction Estimation (CMFs)</a:t>
                </a:r>
              </a:p>
            </p:txBody>
          </p:sp>
          <p:sp>
            <p:nvSpPr>
              <p:cNvPr id="34" name="Chevron 33"/>
              <p:cNvSpPr/>
              <p:nvPr/>
            </p:nvSpPr>
            <p:spPr bwMode="auto">
              <a:xfrm>
                <a:off x="851143"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Calculation of Crash Rates</a:t>
                </a:r>
              </a:p>
            </p:txBody>
          </p:sp>
          <p:sp>
            <p:nvSpPr>
              <p:cNvPr id="35" name="Chevron 34"/>
              <p:cNvSpPr/>
              <p:nvPr/>
            </p:nvSpPr>
            <p:spPr bwMode="auto">
              <a:xfrm>
                <a:off x="1566407"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Crash Diagrams</a:t>
                </a:r>
              </a:p>
            </p:txBody>
          </p:sp>
          <p:sp>
            <p:nvSpPr>
              <p:cNvPr id="36" name="Chevron 35"/>
              <p:cNvSpPr/>
              <p:nvPr/>
            </p:nvSpPr>
            <p:spPr bwMode="auto">
              <a:xfrm>
                <a:off x="2281672"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Description of Existing Crash Trends</a:t>
                </a:r>
              </a:p>
            </p:txBody>
          </p:sp>
          <p:sp>
            <p:nvSpPr>
              <p:cNvPr id="37" name="Chevron 36"/>
              <p:cNvSpPr/>
              <p:nvPr/>
            </p:nvSpPr>
            <p:spPr bwMode="auto">
              <a:xfrm>
                <a:off x="5857994" y="6241568"/>
                <a:ext cx="868387" cy="496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Documentation</a:t>
                </a:r>
              </a:p>
            </p:txBody>
          </p:sp>
          <p:sp>
            <p:nvSpPr>
              <p:cNvPr id="38" name="Chevron 37"/>
              <p:cNvSpPr/>
              <p:nvPr/>
            </p:nvSpPr>
            <p:spPr bwMode="auto">
              <a:xfrm>
                <a:off x="2996936"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Safety Performance Functions</a:t>
                </a:r>
              </a:p>
            </p:txBody>
          </p:sp>
          <p:sp>
            <p:nvSpPr>
              <p:cNvPr id="39" name="Chevron 38"/>
              <p:cNvSpPr/>
              <p:nvPr/>
            </p:nvSpPr>
            <p:spPr bwMode="auto">
              <a:xfrm>
                <a:off x="3712201"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Empirical Bayes Method</a:t>
                </a:r>
              </a:p>
            </p:txBody>
          </p:sp>
          <p:sp>
            <p:nvSpPr>
              <p:cNvPr id="40" name="Chevron 39"/>
              <p:cNvSpPr/>
              <p:nvPr/>
            </p:nvSpPr>
            <p:spPr bwMode="auto">
              <a:xfrm>
                <a:off x="5142730" y="6241568"/>
                <a:ext cx="732565" cy="496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700"/>
                  </a:lnSpc>
                </a:pPr>
                <a:r>
                  <a:rPr lang="en-US" sz="700" b="1" dirty="0">
                    <a:solidFill>
                      <a:schemeClr val="bg1"/>
                    </a:solidFill>
                  </a:rPr>
                  <a:t>Benefit Cost Analysis</a:t>
                </a:r>
              </a:p>
            </p:txBody>
          </p:sp>
        </p:grpSp>
      </p:grpSp>
      <p:grpSp>
        <p:nvGrpSpPr>
          <p:cNvPr id="41" name="Group 40"/>
          <p:cNvGrpSpPr/>
          <p:nvPr/>
        </p:nvGrpSpPr>
        <p:grpSpPr>
          <a:xfrm>
            <a:off x="253661" y="3088483"/>
            <a:ext cx="8700998" cy="689602"/>
            <a:chOff x="253661" y="3232782"/>
            <a:chExt cx="8700998" cy="689602"/>
          </a:xfrm>
        </p:grpSpPr>
        <p:sp>
          <p:nvSpPr>
            <p:cNvPr id="42" name="TextBox 41"/>
            <p:cNvSpPr txBox="1"/>
            <p:nvPr/>
          </p:nvSpPr>
          <p:spPr>
            <a:xfrm>
              <a:off x="253661" y="3234683"/>
              <a:ext cx="762000" cy="685800"/>
            </a:xfrm>
            <a:prstGeom prst="rect">
              <a:avLst/>
            </a:prstGeom>
            <a:noFill/>
            <a:ln>
              <a:noFill/>
            </a:ln>
          </p:spPr>
          <p:txBody>
            <a:bodyPr wrap="square" rtlCol="0" anchor="ctr">
              <a:noAutofit/>
            </a:bodyPr>
            <a:lstStyle/>
            <a:p>
              <a:pPr algn="ctr"/>
              <a:r>
                <a:rPr lang="en-US" sz="1200" b="1" dirty="0"/>
                <a:t>IMR</a:t>
              </a:r>
            </a:p>
          </p:txBody>
        </p:sp>
        <p:grpSp>
          <p:nvGrpSpPr>
            <p:cNvPr id="43" name="Group 42"/>
            <p:cNvGrpSpPr/>
            <p:nvPr/>
          </p:nvGrpSpPr>
          <p:grpSpPr>
            <a:xfrm>
              <a:off x="796067" y="3232782"/>
              <a:ext cx="8158592" cy="689602"/>
              <a:chOff x="796067" y="3232782"/>
              <a:chExt cx="8158592" cy="689602"/>
            </a:xfrm>
          </p:grpSpPr>
          <p:sp>
            <p:nvSpPr>
              <p:cNvPr id="48" name="Chevron 47"/>
              <p:cNvSpPr/>
              <p:nvPr/>
            </p:nvSpPr>
            <p:spPr bwMode="auto">
              <a:xfrm>
                <a:off x="79606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Calculation of Crash Rates</a:t>
                </a:r>
              </a:p>
            </p:txBody>
          </p:sp>
          <p:sp>
            <p:nvSpPr>
              <p:cNvPr id="49" name="Chevron 48"/>
              <p:cNvSpPr/>
              <p:nvPr/>
            </p:nvSpPr>
            <p:spPr bwMode="auto">
              <a:xfrm>
                <a:off x="178931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Diagrams</a:t>
                </a:r>
              </a:p>
            </p:txBody>
          </p:sp>
          <p:sp>
            <p:nvSpPr>
              <p:cNvPr id="50" name="Chevron 49"/>
              <p:cNvSpPr/>
              <p:nvPr/>
            </p:nvSpPr>
            <p:spPr bwMode="auto">
              <a:xfrm>
                <a:off x="278255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Description of Existing Crash Trends</a:t>
                </a:r>
              </a:p>
            </p:txBody>
          </p:sp>
          <p:sp>
            <p:nvSpPr>
              <p:cNvPr id="51" name="Chevron 50"/>
              <p:cNvSpPr/>
              <p:nvPr/>
            </p:nvSpPr>
            <p:spPr bwMode="auto">
              <a:xfrm>
                <a:off x="576229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Crash Reduction Estimation (CMFs)</a:t>
                </a:r>
              </a:p>
            </p:txBody>
          </p:sp>
          <p:sp>
            <p:nvSpPr>
              <p:cNvPr id="52" name="Chevron 51"/>
              <p:cNvSpPr/>
              <p:nvPr/>
            </p:nvSpPr>
            <p:spPr bwMode="auto">
              <a:xfrm>
                <a:off x="7748782" y="3232782"/>
                <a:ext cx="1205877" cy="689602"/>
              </a:xfrm>
              <a:prstGeom prst="chevron">
                <a:avLst>
                  <a:gd name="adj" fmla="val 19562"/>
                </a:avLst>
              </a:prstGeom>
              <a:solidFill>
                <a:srgbClr val="B14F13"/>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w="25400" h="25400"/>
              </a:sp3d>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Documentation</a:t>
                </a:r>
              </a:p>
            </p:txBody>
          </p:sp>
        </p:grpSp>
        <p:grpSp>
          <p:nvGrpSpPr>
            <p:cNvPr id="44" name="Group 43"/>
            <p:cNvGrpSpPr/>
            <p:nvPr/>
          </p:nvGrpSpPr>
          <p:grpSpPr>
            <a:xfrm>
              <a:off x="3775802" y="3232782"/>
              <a:ext cx="2010514" cy="689602"/>
              <a:chOff x="3775802" y="3232782"/>
              <a:chExt cx="2010514" cy="689602"/>
            </a:xfrm>
          </p:grpSpPr>
          <p:sp>
            <p:nvSpPr>
              <p:cNvPr id="46" name="Chevron 45"/>
              <p:cNvSpPr/>
              <p:nvPr/>
            </p:nvSpPr>
            <p:spPr bwMode="auto">
              <a:xfrm>
                <a:off x="3775802"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Safety Performance Functions</a:t>
                </a:r>
              </a:p>
            </p:txBody>
          </p:sp>
          <p:sp>
            <p:nvSpPr>
              <p:cNvPr id="47" name="Chevron 46"/>
              <p:cNvSpPr/>
              <p:nvPr/>
            </p:nvSpPr>
            <p:spPr bwMode="auto">
              <a:xfrm>
                <a:off x="476904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Empirical Bayes Method</a:t>
                </a:r>
              </a:p>
            </p:txBody>
          </p:sp>
        </p:grpSp>
        <p:sp>
          <p:nvSpPr>
            <p:cNvPr id="45" name="Chevron 44"/>
            <p:cNvSpPr/>
            <p:nvPr/>
          </p:nvSpPr>
          <p:spPr bwMode="auto">
            <a:xfrm>
              <a:off x="6755537" y="3232782"/>
              <a:ext cx="1017269" cy="689602"/>
            </a:xfrm>
            <a:prstGeom prst="chevron">
              <a:avLst>
                <a:gd name="adj" fmla="val 19562"/>
              </a:avLst>
            </a:prstGeom>
            <a:solidFill>
              <a:srgbClr val="F7CDB3"/>
            </a:solidFill>
            <a:ln w="9525" cap="flat" cmpd="sng" algn="ctr">
              <a:noFill/>
              <a:prstDash val="solid"/>
              <a:round/>
              <a:headEnd type="none" w="med" len="med"/>
              <a:tailEnd type="none" w="med" len="med"/>
            </a:ln>
            <a:effectLst/>
          </p:spPr>
          <p:txBody>
            <a:bodyPr vert="horz" wrap="square" lIns="45720" tIns="0" rIns="9144" bIns="0" numCol="1" rtlCol="0" anchor="ctr" anchorCtr="0" compatLnSpc="1">
              <a:prstTxWarp prst="textNoShape">
                <a:avLst/>
              </a:prstTxWarp>
              <a:noAutofit/>
            </a:bodyPr>
            <a:lstStyle/>
            <a:p>
              <a:pPr algn="ctr">
                <a:lnSpc>
                  <a:spcPts val="1100"/>
                </a:lnSpc>
              </a:pPr>
              <a:r>
                <a:rPr lang="en-US" sz="1000" b="1" dirty="0">
                  <a:solidFill>
                    <a:schemeClr val="bg1"/>
                  </a:solidFill>
                </a:rPr>
                <a:t>Benefit Cost Analysis</a:t>
              </a:r>
            </a:p>
          </p:txBody>
        </p:sp>
      </p:grpSp>
      <p:sp>
        <p:nvSpPr>
          <p:cNvPr id="53" name="Down Arrow 52"/>
          <p:cNvSpPr/>
          <p:nvPr/>
        </p:nvSpPr>
        <p:spPr>
          <a:xfrm>
            <a:off x="7784226" y="1326470"/>
            <a:ext cx="860611" cy="1566555"/>
          </a:xfrm>
          <a:prstGeom prst="downArrow">
            <a:avLst/>
          </a:prstGeom>
          <a:scene3d>
            <a:camera prst="orthographicFront">
              <a:rot lat="0" lon="0" rev="0"/>
            </a:camera>
            <a:lightRig rig="threePt" dir="t">
              <a:rot lat="0" lon="0" rev="1200000"/>
            </a:lightRig>
          </a:scene3d>
          <a:sp3d>
            <a:bevelT w="44450" h="127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54" name="Text Placeholder 8">
            <a:extLst>
              <a:ext uri="{FF2B5EF4-FFF2-40B4-BE49-F238E27FC236}">
                <a16:creationId xmlns:a16="http://schemas.microsoft.com/office/drawing/2014/main" id="{9183286D-6EFE-43D3-899B-5BD9AB916C50}"/>
              </a:ext>
            </a:extLst>
          </p:cNvPr>
          <p:cNvSpPr txBox="1">
            <a:spLocks/>
          </p:cNvSpPr>
          <p:nvPr/>
        </p:nvSpPr>
        <p:spPr>
          <a:xfrm rot="16200000">
            <a:off x="-2895887" y="2901979"/>
            <a:ext cx="6176965" cy="373009"/>
          </a:xfrm>
          <a:prstGeom prst="rect">
            <a:avLst/>
          </a:prstGeom>
          <a:solidFill>
            <a:srgbClr val="687C8E"/>
          </a:solidFill>
          <a:ln>
            <a:noFill/>
          </a:ln>
          <a:effectLst>
            <a:outerShdw blurRad="50800" dist="38100" algn="l" rotWithShape="0">
              <a:prstClr val="black">
                <a:alpha val="40000"/>
              </a:prstClr>
            </a:outerShdw>
          </a:effectLst>
        </p:spPr>
        <p:txBody>
          <a:bodyPr vert="horz" lIns="91440" tIns="45720" rIns="91440" bIns="45720" rtlCol="0" anchor="ctr">
            <a:noAutofit/>
          </a:bodyPr>
          <a:lstStyle>
            <a:defPPr>
              <a:defRPr lang="en-US"/>
            </a:defPPr>
            <a:lvl1pPr indent="0" algn="ctr" defTabSz="457200">
              <a:spcBef>
                <a:spcPct val="20000"/>
              </a:spcBef>
              <a:buClr>
                <a:srgbClr val="D40A23"/>
              </a:buClr>
              <a:buFont typeface="Arial"/>
              <a:buNone/>
              <a:defRPr baseline="0">
                <a:solidFill>
                  <a:schemeClr val="bg1"/>
                </a:solidFill>
                <a:effectLst>
                  <a:outerShdw blurRad="38100" dist="38100" dir="2700000" algn="tl">
                    <a:srgbClr val="000000">
                      <a:alpha val="43137"/>
                    </a:srgbClr>
                  </a:outerShdw>
                </a:effectLst>
                <a:latin typeface="+mj-lt"/>
                <a:ea typeface="+mj-ea"/>
                <a:cs typeface="+mj-cs"/>
              </a:defRPr>
            </a:lvl1pPr>
            <a:lvl2pPr marL="914400" indent="-457200" defTabSz="457200">
              <a:spcBef>
                <a:spcPct val="20000"/>
              </a:spcBef>
              <a:buClr>
                <a:srgbClr val="FF7431"/>
              </a:buClr>
              <a:buFont typeface="Wingdings" charset="2"/>
              <a:buChar char="§"/>
              <a:defRPr sz="2800"/>
            </a:lvl2pPr>
            <a:lvl3pPr marL="1257300" indent="-342900" defTabSz="457200">
              <a:spcBef>
                <a:spcPct val="20000"/>
              </a:spcBef>
              <a:buClr>
                <a:srgbClr val="FFA631"/>
              </a:buClr>
              <a:buFont typeface="Arial"/>
              <a:buChar char="•"/>
              <a:defRPr sz="2400"/>
            </a:lvl3pPr>
            <a:lvl4pPr marL="1714500" indent="-342900" defTabSz="457200">
              <a:spcBef>
                <a:spcPct val="20000"/>
              </a:spcBef>
              <a:buClr>
                <a:srgbClr val="FFDC31"/>
              </a:buClr>
              <a:buFont typeface="Wingdings" charset="2"/>
              <a:buChar char="§"/>
              <a:defRPr sz="2000"/>
            </a:lvl4pPr>
            <a:lvl5pPr marL="2171700" indent="-342900" defTabSz="457200">
              <a:spcBef>
                <a:spcPct val="20000"/>
              </a:spcBef>
              <a:buClr>
                <a:schemeClr val="bg1">
                  <a:lumMod val="65000"/>
                </a:schemeClr>
              </a:buClr>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b="1" dirty="0"/>
              <a:t>Example 2: I-75 at Martin Luther King Boulevard IMR</a:t>
            </a:r>
            <a:endParaRPr b="1" dirty="0"/>
          </a:p>
        </p:txBody>
      </p:sp>
      <p:sp>
        <p:nvSpPr>
          <p:cNvPr id="2" name="Slide Number Placeholder 1"/>
          <p:cNvSpPr>
            <a:spLocks noGrp="1"/>
          </p:cNvSpPr>
          <p:nvPr>
            <p:ph type="sldNum" sz="quarter" idx="4"/>
          </p:nvPr>
        </p:nvSpPr>
        <p:spPr/>
        <p:txBody>
          <a:bodyPr/>
          <a:lstStyle/>
          <a:p>
            <a:fld id="{8970C57D-AA55-CC46-84BC-450512CA4844}" type="slidenum">
              <a:rPr lang="en-US" smtClean="0">
                <a:solidFill>
                  <a:srgbClr val="1C2A5A">
                    <a:tint val="75000"/>
                  </a:srgbClr>
                </a:solidFill>
              </a:rPr>
              <a:pPr/>
              <a:t>99</a:t>
            </a:fld>
            <a:endParaRPr lang="en-US" dirty="0">
              <a:solidFill>
                <a:srgbClr val="1C2A5A">
                  <a:tint val="75000"/>
                </a:srgbClr>
              </a:solidFill>
            </a:endParaRPr>
          </a:p>
        </p:txBody>
      </p:sp>
    </p:spTree>
    <p:extLst>
      <p:ext uri="{BB962C8B-B14F-4D97-AF65-F5344CB8AC3E}">
        <p14:creationId xmlns:p14="http://schemas.microsoft.com/office/powerpoint/2010/main" val="360018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01A88F-0806-4B09-B1A1-987BCCBA48DD}&quot;/&gt;&lt;isInvalidForFieldText val=&quot;0&quot;/&gt;&lt;Image&gt;&lt;filename val=&quot;D:\presenter\data\asimages\{8D01A88F-0806-4B09-B1A1-987BCCBA48DD}_35.png&quot;/&gt;&lt;left val=&quot;190&quot;/&gt;&lt;top val=&quot;98&quot;/&gt;&lt;width val=&quot;464&quot;/&gt;&lt;height val=&quot;280&quot;/&gt;&lt;hasText val=&quot;0&quot;/&gt;&lt;/Image&gt;&lt;/ThreeDShapeInfo&gt;"/>
</p:tagLst>
</file>

<file path=ppt/theme/theme1.xml><?xml version="1.0" encoding="utf-8"?>
<a:theme xmlns:a="http://schemas.openxmlformats.org/drawingml/2006/main" name="1_Office Theme">
  <a:themeElements>
    <a:clrScheme name="Custom 3">
      <a:dk1>
        <a:srgbClr val="1C2A5A"/>
      </a:dk1>
      <a:lt1>
        <a:sysClr val="window" lastClr="FFFFFF"/>
      </a:lt1>
      <a:dk2>
        <a:srgbClr val="1C2A5A"/>
      </a:dk2>
      <a:lt2>
        <a:srgbClr val="EEECE1"/>
      </a:lt2>
      <a:accent1>
        <a:srgbClr val="C10C20"/>
      </a:accent1>
      <a:accent2>
        <a:srgbClr val="E3742A"/>
      </a:accent2>
      <a:accent3>
        <a:srgbClr val="EEA52B"/>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rgbClr val="1C2A5A"/>
    </a:dk1>
    <a:lt1>
      <a:sysClr val="window" lastClr="FFFFFF"/>
    </a:lt1>
    <a:dk2>
      <a:srgbClr val="1C2A5A"/>
    </a:dk2>
    <a:lt2>
      <a:srgbClr val="EEECE1"/>
    </a:lt2>
    <a:accent1>
      <a:srgbClr val="C10C20"/>
    </a:accent1>
    <a:accent2>
      <a:srgbClr val="E3742A"/>
    </a:accent2>
    <a:accent3>
      <a:srgbClr val="EEA52B"/>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13083</TotalTime>
  <Words>9992</Words>
  <Application>Microsoft Office PowerPoint</Application>
  <PresentationFormat>On-screen Show (4:3)</PresentationFormat>
  <Paragraphs>3515</Paragraphs>
  <Slides>130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130</vt:i4>
      </vt:variant>
    </vt:vector>
  </HeadingPairs>
  <TitlesOfParts>
    <vt:vector size="138" baseType="lpstr">
      <vt:lpstr>Arial</vt:lpstr>
      <vt:lpstr>Arial Narrow</vt:lpstr>
      <vt:lpstr>Calibri</vt:lpstr>
      <vt:lpstr>Cambria Math</vt:lpstr>
      <vt:lpstr>Swis721 BlkCn BT</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Empirical Bayes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Hanson Professional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 Ladage</dc:creator>
  <cp:lastModifiedBy>Young, Andrew</cp:lastModifiedBy>
  <cp:revision>805</cp:revision>
  <cp:lastPrinted>2018-03-07T15:07:36Z</cp:lastPrinted>
  <dcterms:created xsi:type="dcterms:W3CDTF">2017-03-10T15:03:44Z</dcterms:created>
  <dcterms:modified xsi:type="dcterms:W3CDTF">2018-03-09T15:14:00Z</dcterms:modified>
</cp:coreProperties>
</file>