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81.xml" ContentType="application/vnd.openxmlformats-officedocument.presentationml.tags+xml"/>
  <Override PartName="/ppt/notesSlides/notesSlide8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86.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87.xml" ContentType="application/vnd.openxmlformats-officedocument.presentationml.notesSlide+xml"/>
  <Override PartName="/ppt/tags/tag91.xml" ContentType="application/vnd.openxmlformats-officedocument.presentationml.tags+xml"/>
  <Override PartName="/ppt/notesSlides/notesSlide88.xml" ContentType="application/vnd.openxmlformats-officedocument.presentationml.notesSlide+xml"/>
  <Override PartName="/ppt/tags/tag92.xml" ContentType="application/vnd.openxmlformats-officedocument.presentationml.tags+xml"/>
  <Override PartName="/ppt/notesSlides/notesSlide89.xml" ContentType="application/vnd.openxmlformats-officedocument.presentationml.notesSlide+xml"/>
  <Override PartName="/ppt/tags/tag93.xml" ContentType="application/vnd.openxmlformats-officedocument.presentationml.tags+xml"/>
  <Override PartName="/ppt/notesSlides/notesSlide90.xml" ContentType="application/vnd.openxmlformats-officedocument.presentationml.notesSlide+xml"/>
  <Override PartName="/ppt/tags/tag94.xml" ContentType="application/vnd.openxmlformats-officedocument.presentationml.tags+xml"/>
  <Override PartName="/ppt/notesSlides/notesSlide91.xml" ContentType="application/vnd.openxmlformats-officedocument.presentationml.notesSlide+xml"/>
  <Override PartName="/ppt/tags/tag95.xml" ContentType="application/vnd.openxmlformats-officedocument.presentationml.tags+xml"/>
  <Override PartName="/ppt/notesSlides/notesSlide92.xml" ContentType="application/vnd.openxmlformats-officedocument.presentationml.notesSlide+xml"/>
  <Override PartName="/ppt/tags/tag96.xml" ContentType="application/vnd.openxmlformats-officedocument.presentationml.tags+xml"/>
  <Override PartName="/ppt/notesSlides/notesSlide93.xml" ContentType="application/vnd.openxmlformats-officedocument.presentationml.notesSlide+xml"/>
  <Override PartName="/ppt/tags/tag97.xml" ContentType="application/vnd.openxmlformats-officedocument.presentationml.tags+xml"/>
  <Override PartName="/ppt/notesSlides/notesSlide94.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95.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96.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97.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98.xml" ContentType="application/vnd.openxmlformats-officedocument.presentationml.notesSlide+xml"/>
  <Override PartName="/ppt/tags/tag106.xml" ContentType="application/vnd.openxmlformats-officedocument.presentationml.tags+xml"/>
  <Override PartName="/ppt/notesSlides/notesSlide99.xml" ContentType="application/vnd.openxmlformats-officedocument.presentationml.notesSlide+xml"/>
  <Override PartName="/ppt/tags/tag107.xml" ContentType="application/vnd.openxmlformats-officedocument.presentationml.tags+xml"/>
  <Override PartName="/ppt/notesSlides/notesSlide100.xml" ContentType="application/vnd.openxmlformats-officedocument.presentationml.notesSlide+xml"/>
  <Override PartName="/ppt/tags/tag108.xml" ContentType="application/vnd.openxmlformats-officedocument.presentationml.tags+xml"/>
  <Override PartName="/ppt/notesSlides/notesSlide101.xml" ContentType="application/vnd.openxmlformats-officedocument.presentationml.notesSlide+xml"/>
  <Override PartName="/ppt/tags/tag109.xml" ContentType="application/vnd.openxmlformats-officedocument.presentationml.tags+xml"/>
  <Override PartName="/ppt/notesSlides/notesSlide102.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03.xml" ContentType="application/vnd.openxmlformats-officedocument.presentationml.notesSlide+xml"/>
  <Override PartName="/ppt/tags/tag117.xml" ContentType="application/vnd.openxmlformats-officedocument.presentationml.tags+xml"/>
  <Override PartName="/ppt/notesSlides/notesSlide104.xml" ContentType="application/vnd.openxmlformats-officedocument.presentationml.notesSlide+xml"/>
  <Override PartName="/ppt/tags/tag118.xml" ContentType="application/vnd.openxmlformats-officedocument.presentationml.tags+xml"/>
  <Override PartName="/ppt/notesSlides/notesSlide105.xml" ContentType="application/vnd.openxmlformats-officedocument.presentationml.notesSlide+xml"/>
  <Override PartName="/ppt/tags/tag119.xml" ContentType="application/vnd.openxmlformats-officedocument.presentationml.tags+xml"/>
  <Override PartName="/ppt/notesSlides/notesSlide106.xml" ContentType="application/vnd.openxmlformats-officedocument.presentationml.notesSlide+xml"/>
  <Override PartName="/ppt/tags/tag120.xml" ContentType="application/vnd.openxmlformats-officedocument.presentationml.tags+xml"/>
  <Override PartName="/ppt/notesSlides/notesSlide107.xml" ContentType="application/vnd.openxmlformats-officedocument.presentationml.notesSlide+xml"/>
  <Override PartName="/ppt/tags/tag121.xml" ContentType="application/vnd.openxmlformats-officedocument.presentationml.tags+xml"/>
  <Override PartName="/ppt/notesSlides/notesSlide10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22.xml" ContentType="application/vnd.openxmlformats-officedocument.presentationml.tags+xml"/>
  <Override PartName="/ppt/notesSlides/notesSlide10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23.xml" ContentType="application/vnd.openxmlformats-officedocument.presentationml.tags+xml"/>
  <Override PartName="/ppt/notesSlides/notesSlide110.xml" ContentType="application/vnd.openxmlformats-officedocument.presentationml.notesSlide+xml"/>
  <Override PartName="/ppt/tags/tag124.xml" ContentType="application/vnd.openxmlformats-officedocument.presentationml.tags+xml"/>
  <Override PartName="/ppt/notesSlides/notesSlide111.xml" ContentType="application/vnd.openxmlformats-officedocument.presentationml.notesSlide+xml"/>
  <Override PartName="/ppt/tags/tag125.xml" ContentType="application/vnd.openxmlformats-officedocument.presentationml.tags+xml"/>
  <Override PartName="/ppt/notesSlides/notesSlide112.xml" ContentType="application/vnd.openxmlformats-officedocument.presentationml.notesSlide+xml"/>
  <Override PartName="/ppt/tags/tag126.xml" ContentType="application/vnd.openxmlformats-officedocument.presentationml.tags+xml"/>
  <Override PartName="/ppt/notesSlides/notesSlide1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27.xml" ContentType="application/vnd.openxmlformats-officedocument.presentationml.tags+xml"/>
  <Override PartName="/ppt/notesSlides/notesSlide1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28.xml" ContentType="application/vnd.openxmlformats-officedocument.presentationml.tags+xml"/>
  <Override PartName="/ppt/notesSlides/notesSlide1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129.xml" ContentType="application/vnd.openxmlformats-officedocument.presentationml.tags+xml"/>
  <Override PartName="/ppt/notesSlides/notesSlide116.xml" ContentType="application/vnd.openxmlformats-officedocument.presentationml.notesSlide+xml"/>
  <Override PartName="/ppt/tags/tag130.xml" ContentType="application/vnd.openxmlformats-officedocument.presentationml.tags+xml"/>
  <Override PartName="/ppt/notesSlides/notesSlide117.xml" ContentType="application/vnd.openxmlformats-officedocument.presentationml.notesSlide+xml"/>
  <Override PartName="/ppt/tags/tag131.xml" ContentType="application/vnd.openxmlformats-officedocument.presentationml.tags+xml"/>
  <Override PartName="/ppt/notesSlides/notesSlide118.xml" ContentType="application/vnd.openxmlformats-officedocument.presentationml.notesSlide+xml"/>
  <Override PartName="/ppt/tags/tag132.xml" ContentType="application/vnd.openxmlformats-officedocument.presentationml.tags+xml"/>
  <Override PartName="/ppt/notesSlides/notesSlide119.xml" ContentType="application/vnd.openxmlformats-officedocument.presentationml.notesSlide+xml"/>
  <Override PartName="/ppt/tags/tag133.xml" ContentType="application/vnd.openxmlformats-officedocument.presentationml.tags+xml"/>
  <Override PartName="/ppt/notesSlides/notesSlide120.xml" ContentType="application/vnd.openxmlformats-officedocument.presentationml.notesSlide+xml"/>
  <Override PartName="/ppt/tags/tag134.xml" ContentType="application/vnd.openxmlformats-officedocument.presentationml.tags+xml"/>
  <Override PartName="/ppt/notesSlides/notesSlide121.xml" ContentType="application/vnd.openxmlformats-officedocument.presentationml.notesSlide+xml"/>
  <Override PartName="/ppt/tags/tag135.xml" ContentType="application/vnd.openxmlformats-officedocument.presentationml.tags+xml"/>
  <Override PartName="/ppt/notesSlides/notesSlide12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136.xml" ContentType="application/vnd.openxmlformats-officedocument.presentationml.tags+xml"/>
  <Override PartName="/ppt/notesSlides/notesSlide123.xml" ContentType="application/vnd.openxmlformats-officedocument.presentationml.notesSlide+xml"/>
  <Override PartName="/ppt/tags/tag137.xml" ContentType="application/vnd.openxmlformats-officedocument.presentationml.tags+xml"/>
  <Override PartName="/ppt/notesSlides/notesSlide124.xml" ContentType="application/vnd.openxmlformats-officedocument.presentationml.notesSlide+xml"/>
  <Override PartName="/ppt/tags/tag138.xml" ContentType="application/vnd.openxmlformats-officedocument.presentationml.tags+xml"/>
  <Override PartName="/ppt/notesSlides/notesSlide125.xml" ContentType="application/vnd.openxmlformats-officedocument.presentationml.notesSlide+xml"/>
  <Override PartName="/ppt/tags/tag139.xml" ContentType="application/vnd.openxmlformats-officedocument.presentationml.tags+xml"/>
  <Override PartName="/ppt/notesSlides/notesSlide126.xml" ContentType="application/vnd.openxmlformats-officedocument.presentationml.notesSlide+xml"/>
  <Override PartName="/ppt/tags/tag140.xml" ContentType="application/vnd.openxmlformats-officedocument.presentationml.tags+xml"/>
  <Override PartName="/ppt/notesSlides/notesSlide127.xml" ContentType="application/vnd.openxmlformats-officedocument.presentationml.notesSlide+xml"/>
  <Override PartName="/ppt/tags/tag141.xml" ContentType="application/vnd.openxmlformats-officedocument.presentationml.tags+xml"/>
  <Override PartName="/ppt/notesSlides/notesSlide128.xml" ContentType="application/vnd.openxmlformats-officedocument.presentationml.notesSlide+xml"/>
  <Override PartName="/ppt/tags/tag142.xml" ContentType="application/vnd.openxmlformats-officedocument.presentationml.tags+xml"/>
  <Override PartName="/ppt/notesSlides/notesSlide129.xml" ContentType="application/vnd.openxmlformats-officedocument.presentationml.notesSlide+xml"/>
  <Override PartName="/ppt/tags/tag143.xml" ContentType="application/vnd.openxmlformats-officedocument.presentationml.tags+xml"/>
  <Override PartName="/ppt/notesSlides/notesSlide130.xml" ContentType="application/vnd.openxmlformats-officedocument.presentationml.notesSlide+xml"/>
  <Override PartName="/ppt/tags/tag144.xml" ContentType="application/vnd.openxmlformats-officedocument.presentationml.tags+xml"/>
  <Override PartName="/ppt/notesSlides/notesSlide131.xml" ContentType="application/vnd.openxmlformats-officedocument.presentationml.notesSlide+xml"/>
  <Override PartName="/ppt/tags/tag145.xml" ContentType="application/vnd.openxmlformats-officedocument.presentationml.tags+xml"/>
  <Override PartName="/ppt/notesSlides/notesSlide132.xml" ContentType="application/vnd.openxmlformats-officedocument.presentationml.notesSlide+xml"/>
  <Override PartName="/ppt/tags/tag146.xml" ContentType="application/vnd.openxmlformats-officedocument.presentationml.tags+xml"/>
  <Override PartName="/ppt/notesSlides/notesSlide133.xml" ContentType="application/vnd.openxmlformats-officedocument.presentationml.notesSlide+xml"/>
  <Override PartName="/ppt/tags/tag147.xml" ContentType="application/vnd.openxmlformats-officedocument.presentationml.tags+xml"/>
  <Override PartName="/ppt/notesSlides/notesSlide134.xml" ContentType="application/vnd.openxmlformats-officedocument.presentationml.notesSlide+xml"/>
  <Override PartName="/ppt/tags/tag148.xml" ContentType="application/vnd.openxmlformats-officedocument.presentationml.tags+xml"/>
  <Override PartName="/ppt/notesSlides/notesSlide135.xml" ContentType="application/vnd.openxmlformats-officedocument.presentationml.notesSlide+xml"/>
  <Override PartName="/ppt/tags/tag149.xml" ContentType="application/vnd.openxmlformats-officedocument.presentationml.tags+xml"/>
  <Override PartName="/ppt/notesSlides/notesSlide136.xml" ContentType="application/vnd.openxmlformats-officedocument.presentationml.notesSlide+xml"/>
  <Override PartName="/ppt/tags/tag150.xml" ContentType="application/vnd.openxmlformats-officedocument.presentationml.tags+xml"/>
  <Override PartName="/ppt/notesSlides/notesSlide137.xml" ContentType="application/vnd.openxmlformats-officedocument.presentationml.notesSlide+xml"/>
  <Override PartName="/ppt/tags/tag151.xml" ContentType="application/vnd.openxmlformats-officedocument.presentationml.tags+xml"/>
  <Override PartName="/ppt/notesSlides/notesSlide138.xml" ContentType="application/vnd.openxmlformats-officedocument.presentationml.notesSlide+xml"/>
  <Override PartName="/ppt/tags/tag152.xml" ContentType="application/vnd.openxmlformats-officedocument.presentationml.tags+xml"/>
  <Override PartName="/ppt/notesSlides/notesSlide139.xml" ContentType="application/vnd.openxmlformats-officedocument.presentationml.notesSlide+xml"/>
  <Override PartName="/ppt/tags/tag153.xml" ContentType="application/vnd.openxmlformats-officedocument.presentationml.tags+xml"/>
  <Override PartName="/ppt/notesSlides/notesSlide140.xml" ContentType="application/vnd.openxmlformats-officedocument.presentationml.notesSlide+xml"/>
  <Override PartName="/ppt/tags/tag154.xml" ContentType="application/vnd.openxmlformats-officedocument.presentationml.tags+xml"/>
  <Override PartName="/ppt/notesSlides/notesSlide141.xml" ContentType="application/vnd.openxmlformats-officedocument.presentationml.notesSlide+xml"/>
  <Override PartName="/ppt/tags/tag155.xml" ContentType="application/vnd.openxmlformats-officedocument.presentationml.tags+xml"/>
  <Override PartName="/ppt/notesSlides/notesSlide142.xml" ContentType="application/vnd.openxmlformats-officedocument.presentationml.notesSlide+xml"/>
  <Override PartName="/ppt/tags/tag156.xml" ContentType="application/vnd.openxmlformats-officedocument.presentationml.tags+xml"/>
  <Override PartName="/ppt/notesSlides/notesSlide143.xml" ContentType="application/vnd.openxmlformats-officedocument.presentationml.notesSlide+xml"/>
  <Override PartName="/ppt/tags/tag157.xml" ContentType="application/vnd.openxmlformats-officedocument.presentationml.tags+xml"/>
  <Override PartName="/ppt/notesSlides/notesSlide144.xml" ContentType="application/vnd.openxmlformats-officedocument.presentationml.notesSlide+xml"/>
  <Override PartName="/ppt/tags/tag158.xml" ContentType="application/vnd.openxmlformats-officedocument.presentationml.tags+xml"/>
  <Override PartName="/ppt/notesSlides/notesSlide145.xml" ContentType="application/vnd.openxmlformats-officedocument.presentationml.notesSlide+xml"/>
  <Override PartName="/ppt/tags/tag159.xml" ContentType="application/vnd.openxmlformats-officedocument.presentationml.tags+xml"/>
  <Override PartName="/ppt/notesSlides/notesSlide146.xml" ContentType="application/vnd.openxmlformats-officedocument.presentationml.notesSlide+xml"/>
  <Override PartName="/ppt/tags/tag160.xml" ContentType="application/vnd.openxmlformats-officedocument.presentationml.tags+xml"/>
  <Override PartName="/ppt/notesSlides/notesSlide147.xml" ContentType="application/vnd.openxmlformats-officedocument.presentationml.notesSlide+xml"/>
  <Override PartName="/ppt/tags/tag161.xml" ContentType="application/vnd.openxmlformats-officedocument.presentationml.tags+xml"/>
  <Override PartName="/ppt/notesSlides/notesSlide148.xml" ContentType="application/vnd.openxmlformats-officedocument.presentationml.notesSlide+xml"/>
  <Override PartName="/ppt/tags/tag162.xml" ContentType="application/vnd.openxmlformats-officedocument.presentationml.tags+xml"/>
  <Override PartName="/ppt/notesSlides/notesSlide149.xml" ContentType="application/vnd.openxmlformats-officedocument.presentationml.notesSlide+xml"/>
  <Override PartName="/ppt/tags/tag163.xml" ContentType="application/vnd.openxmlformats-officedocument.presentationml.tags+xml"/>
  <Override PartName="/ppt/notesSlides/notesSlide150.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notesSlides/notesSlide151.xml" ContentType="application/vnd.openxmlformats-officedocument.presentationml.notesSlide+xml"/>
  <Override PartName="/ppt/tags/tag166.xml" ContentType="application/vnd.openxmlformats-officedocument.presentationml.tags+xml"/>
  <Override PartName="/ppt/notesSlides/notesSlide152.xml" ContentType="application/vnd.openxmlformats-officedocument.presentationml.notesSlide+xml"/>
  <Override PartName="/ppt/tags/tag167.xml" ContentType="application/vnd.openxmlformats-officedocument.presentationml.tags+xml"/>
  <Override PartName="/ppt/notesSlides/notesSlide15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168.xml" ContentType="application/vnd.openxmlformats-officedocument.presentationml.tags+xml"/>
  <Override PartName="/ppt/notesSlides/notesSlide15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169.xml" ContentType="application/vnd.openxmlformats-officedocument.presentationml.tags+xml"/>
  <Override PartName="/ppt/notesSlides/notesSlide15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170.xml" ContentType="application/vnd.openxmlformats-officedocument.presentationml.tags+xml"/>
  <Override PartName="/ppt/notesSlides/notesSlide156.xml" ContentType="application/vnd.openxmlformats-officedocument.presentationml.notesSlide+xml"/>
  <Override PartName="/ppt/tags/tag171.xml" ContentType="application/vnd.openxmlformats-officedocument.presentationml.tags+xml"/>
  <Override PartName="/ppt/notesSlides/notesSlide157.xml" ContentType="application/vnd.openxmlformats-officedocument.presentationml.notesSlide+xml"/>
  <Override PartName="/ppt/tags/tag172.xml" ContentType="application/vnd.openxmlformats-officedocument.presentationml.tags+xml"/>
  <Override PartName="/ppt/notesSlides/notesSlide158.xml" ContentType="application/vnd.openxmlformats-officedocument.presentationml.notesSlide+xml"/>
  <Override PartName="/ppt/tags/tag173.xml" ContentType="application/vnd.openxmlformats-officedocument.presentationml.tags+xml"/>
  <Override PartName="/ppt/notesSlides/notesSlide159.xml" ContentType="application/vnd.openxmlformats-officedocument.presentationml.notesSlide+xml"/>
  <Override PartName="/ppt/tags/tag174.xml" ContentType="application/vnd.openxmlformats-officedocument.presentationml.tags+xml"/>
  <Override PartName="/ppt/notesSlides/notesSlide160.xml" ContentType="application/vnd.openxmlformats-officedocument.presentationml.notesSlide+xml"/>
  <Override PartName="/ppt/tags/tag175.xml" ContentType="application/vnd.openxmlformats-officedocument.presentationml.tags+xml"/>
  <Override PartName="/ppt/notesSlides/notesSlide161.xml" ContentType="application/vnd.openxmlformats-officedocument.presentationml.notesSlide+xml"/>
  <Override PartName="/ppt/tags/tag176.xml" ContentType="application/vnd.openxmlformats-officedocument.presentationml.tags+xml"/>
  <Override PartName="/ppt/notesSlides/notesSlide162.xml" ContentType="application/vnd.openxmlformats-officedocument.presentationml.notesSlide+xml"/>
  <Override PartName="/ppt/tags/tag177.xml" ContentType="application/vnd.openxmlformats-officedocument.presentationml.tags+xml"/>
  <Override PartName="/ppt/notesSlides/notesSlide163.xml" ContentType="application/vnd.openxmlformats-officedocument.presentationml.notesSlide+xml"/>
  <Override PartName="/ppt/tags/tag178.xml" ContentType="application/vnd.openxmlformats-officedocument.presentationml.tags+xml"/>
  <Override PartName="/ppt/notesSlides/notesSlide164.xml" ContentType="application/vnd.openxmlformats-officedocument.presentationml.notesSlide+xml"/>
  <Override PartName="/ppt/tags/tag179.xml" ContentType="application/vnd.openxmlformats-officedocument.presentationml.tags+xml"/>
  <Override PartName="/ppt/notesSlides/notesSlide165.xml" ContentType="application/vnd.openxmlformats-officedocument.presentationml.notesSlide+xml"/>
  <Override PartName="/ppt/tags/tag180.xml" ContentType="application/vnd.openxmlformats-officedocument.presentationml.tags+xml"/>
  <Override PartName="/ppt/notesSlides/notesSlide166.xml" ContentType="application/vnd.openxmlformats-officedocument.presentationml.notesSlide+xml"/>
  <Override PartName="/ppt/tags/tag181.xml" ContentType="application/vnd.openxmlformats-officedocument.presentationml.tags+xml"/>
  <Override PartName="/ppt/notesSlides/notesSlide167.xml" ContentType="application/vnd.openxmlformats-officedocument.presentationml.notesSlide+xml"/>
  <Override PartName="/ppt/tags/tag182.xml" ContentType="application/vnd.openxmlformats-officedocument.presentationml.tags+xml"/>
  <Override PartName="/ppt/notesSlides/notesSlide168.xml" ContentType="application/vnd.openxmlformats-officedocument.presentationml.notesSlide+xml"/>
  <Override PartName="/ppt/tags/tag183.xml" ContentType="application/vnd.openxmlformats-officedocument.presentationml.tags+xml"/>
  <Override PartName="/ppt/notesSlides/notesSlide169.xml" ContentType="application/vnd.openxmlformats-officedocument.presentationml.notesSlide+xml"/>
  <Override PartName="/ppt/tags/tag184.xml" ContentType="application/vnd.openxmlformats-officedocument.presentationml.tags+xml"/>
  <Override PartName="/ppt/notesSlides/notesSlide170.xml" ContentType="application/vnd.openxmlformats-officedocument.presentationml.notesSlide+xml"/>
  <Override PartName="/ppt/tags/tag185.xml" ContentType="application/vnd.openxmlformats-officedocument.presentationml.tags+xml"/>
  <Override PartName="/ppt/notesSlides/notesSlide171.xml" ContentType="application/vnd.openxmlformats-officedocument.presentationml.notesSlide+xml"/>
  <Override PartName="/ppt/tags/tag186.xml" ContentType="application/vnd.openxmlformats-officedocument.presentationml.tags+xml"/>
  <Override PartName="/ppt/notesSlides/notesSlide172.xml" ContentType="application/vnd.openxmlformats-officedocument.presentationml.notesSlide+xml"/>
  <Override PartName="/ppt/tags/tag187.xml" ContentType="application/vnd.openxmlformats-officedocument.presentationml.tags+xml"/>
  <Override PartName="/ppt/notesSlides/notesSlide173.xml" ContentType="application/vnd.openxmlformats-officedocument.presentationml.notesSlide+xml"/>
  <Override PartName="/ppt/tags/tag188.xml" ContentType="application/vnd.openxmlformats-officedocument.presentationml.tags+xml"/>
  <Override PartName="/ppt/notesSlides/notesSlide174.xml" ContentType="application/vnd.openxmlformats-officedocument.presentationml.notesSlide+xml"/>
  <Override PartName="/ppt/tags/tag189.xml" ContentType="application/vnd.openxmlformats-officedocument.presentationml.tags+xml"/>
  <Override PartName="/ppt/notesSlides/notesSlide175.xml" ContentType="application/vnd.openxmlformats-officedocument.presentationml.notesSlide+xml"/>
  <Override PartName="/ppt/tags/tag190.xml" ContentType="application/vnd.openxmlformats-officedocument.presentationml.tags+xml"/>
  <Override PartName="/ppt/notesSlides/notesSlide176.xml" ContentType="application/vnd.openxmlformats-officedocument.presentationml.notesSlide+xml"/>
  <Override PartName="/ppt/tags/tag191.xml" ContentType="application/vnd.openxmlformats-officedocument.presentationml.tags+xml"/>
  <Override PartName="/ppt/notesSlides/notesSlide177.xml" ContentType="application/vnd.openxmlformats-officedocument.presentationml.notesSlide+xml"/>
  <Override PartName="/ppt/tags/tag192.xml" ContentType="application/vnd.openxmlformats-officedocument.presentationml.tags+xml"/>
  <Override PartName="/ppt/notesSlides/notesSlide178.xml" ContentType="application/vnd.openxmlformats-officedocument.presentationml.notesSlide+xml"/>
  <Override PartName="/ppt/tags/tag193.xml" ContentType="application/vnd.openxmlformats-officedocument.presentationml.tags+xml"/>
  <Override PartName="/ppt/notesSlides/notesSlide179.xml" ContentType="application/vnd.openxmlformats-officedocument.presentationml.notesSlide+xml"/>
  <Override PartName="/ppt/tags/tag194.xml" ContentType="application/vnd.openxmlformats-officedocument.presentationml.tags+xml"/>
  <Override PartName="/ppt/notesSlides/notesSlide180.xml" ContentType="application/vnd.openxmlformats-officedocument.presentationml.notesSlide+xml"/>
  <Override PartName="/ppt/tags/tag195.xml" ContentType="application/vnd.openxmlformats-officedocument.presentationml.tags+xml"/>
  <Override PartName="/ppt/notesSlides/notesSlide181.xml" ContentType="application/vnd.openxmlformats-officedocument.presentationml.notesSlide+xml"/>
  <Override PartName="/ppt/tags/tag196.xml" ContentType="application/vnd.openxmlformats-officedocument.presentationml.tags+xml"/>
  <Override PartName="/ppt/notesSlides/notesSlide182.xml" ContentType="application/vnd.openxmlformats-officedocument.presentationml.notesSlide+xml"/>
  <Override PartName="/ppt/tags/tag197.xml" ContentType="application/vnd.openxmlformats-officedocument.presentationml.tags+xml"/>
  <Override PartName="/ppt/notesSlides/notesSlide183.xml" ContentType="application/vnd.openxmlformats-officedocument.presentationml.notesSlide+xml"/>
  <Override PartName="/ppt/tags/tag198.xml" ContentType="application/vnd.openxmlformats-officedocument.presentationml.tags+xml"/>
  <Override PartName="/ppt/notesSlides/notesSlide184.xml" ContentType="application/vnd.openxmlformats-officedocument.presentationml.notesSlide+xml"/>
  <Override PartName="/ppt/tags/tag199.xml" ContentType="application/vnd.openxmlformats-officedocument.presentationml.tags+xml"/>
  <Override PartName="/ppt/notesSlides/notesSlide185.xml" ContentType="application/vnd.openxmlformats-officedocument.presentationml.notesSlide+xml"/>
  <Override PartName="/ppt/tags/tag200.xml" ContentType="application/vnd.openxmlformats-officedocument.presentationml.tags+xml"/>
  <Override PartName="/ppt/notesSlides/notesSlide186.xml" ContentType="application/vnd.openxmlformats-officedocument.presentationml.notesSlide+xml"/>
  <Override PartName="/ppt/tags/tag201.xml" ContentType="application/vnd.openxmlformats-officedocument.presentationml.tags+xml"/>
  <Override PartName="/ppt/notesSlides/notesSlide187.xml" ContentType="application/vnd.openxmlformats-officedocument.presentationml.notesSlide+xml"/>
  <Override PartName="/ppt/tags/tag202.xml" ContentType="application/vnd.openxmlformats-officedocument.presentationml.tags+xml"/>
  <Override PartName="/ppt/notesSlides/notesSlide188.xml" ContentType="application/vnd.openxmlformats-officedocument.presentationml.notesSlide+xml"/>
  <Override PartName="/ppt/tags/tag203.xml" ContentType="application/vnd.openxmlformats-officedocument.presentationml.tags+xml"/>
  <Override PartName="/ppt/notesSlides/notesSlide189.xml" ContentType="application/vnd.openxmlformats-officedocument.presentationml.notesSlide+xml"/>
  <Override PartName="/ppt/tags/tag204.xml" ContentType="application/vnd.openxmlformats-officedocument.presentationml.tags+xml"/>
  <Override PartName="/ppt/notesSlides/notesSlide190.xml" ContentType="application/vnd.openxmlformats-officedocument.presentationml.notesSlide+xml"/>
  <Override PartName="/ppt/tags/tag205.xml" ContentType="application/vnd.openxmlformats-officedocument.presentationml.tags+xml"/>
  <Override PartName="/ppt/notesSlides/notesSlide191.xml" ContentType="application/vnd.openxmlformats-officedocument.presentationml.notesSlide+xml"/>
  <Override PartName="/ppt/tags/tag206.xml" ContentType="application/vnd.openxmlformats-officedocument.presentationml.tags+xml"/>
  <Override PartName="/ppt/notesSlides/notesSlide192.xml" ContentType="application/vnd.openxmlformats-officedocument.presentationml.notesSlide+xml"/>
  <Override PartName="/ppt/tags/tag207.xml" ContentType="application/vnd.openxmlformats-officedocument.presentationml.tags+xml"/>
  <Override PartName="/ppt/notesSlides/notesSlide193.xml" ContentType="application/vnd.openxmlformats-officedocument.presentationml.notesSlide+xml"/>
  <Override PartName="/ppt/tags/tag208.xml" ContentType="application/vnd.openxmlformats-officedocument.presentationml.tags+xml"/>
  <Override PartName="/ppt/notesSlides/notesSlide19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95.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196.xml" ContentType="application/vnd.openxmlformats-officedocument.presentationml.notesSlide+xml"/>
  <Override PartName="/ppt/tags/tag215.xml" ContentType="application/vnd.openxmlformats-officedocument.presentationml.tags+xml"/>
  <Override PartName="/ppt/notesSlides/notesSlide197.xml" ContentType="application/vnd.openxmlformats-officedocument.presentationml.notesSlide+xml"/>
  <Override PartName="/ppt/tags/tag216.xml" ContentType="application/vnd.openxmlformats-officedocument.presentationml.tags+xml"/>
  <Override PartName="/ppt/notesSlides/notesSlide198.xml" ContentType="application/vnd.openxmlformats-officedocument.presentationml.notesSlide+xml"/>
  <Override PartName="/ppt/tags/tag217.xml" ContentType="application/vnd.openxmlformats-officedocument.presentationml.tags+xml"/>
  <Override PartName="/ppt/notesSlides/notesSlide199.xml" ContentType="application/vnd.openxmlformats-officedocument.presentationml.notesSlide+xml"/>
  <Override PartName="/ppt/tags/tag218.xml" ContentType="application/vnd.openxmlformats-officedocument.presentationml.tags+xml"/>
  <Override PartName="/ppt/notesSlides/notesSlide200.xml" ContentType="application/vnd.openxmlformats-officedocument.presentationml.notesSlide+xml"/>
  <Override PartName="/ppt/tags/tag219.xml" ContentType="application/vnd.openxmlformats-officedocument.presentationml.tags+xml"/>
  <Override PartName="/ppt/notesSlides/notesSlide201.xml" ContentType="application/vnd.openxmlformats-officedocument.presentationml.notesSlide+xml"/>
  <Override PartName="/ppt/tags/tag220.xml" ContentType="application/vnd.openxmlformats-officedocument.presentationml.tags+xml"/>
  <Override PartName="/ppt/notesSlides/notesSlide202.xml" ContentType="application/vnd.openxmlformats-officedocument.presentationml.notesSlide+xml"/>
  <Override PartName="/ppt/tags/tag221.xml" ContentType="application/vnd.openxmlformats-officedocument.presentationml.tags+xml"/>
  <Override PartName="/ppt/notesSlides/notesSlide203.xml" ContentType="application/vnd.openxmlformats-officedocument.presentationml.notesSlide+xml"/>
  <Override PartName="/ppt/tags/tag222.xml" ContentType="application/vnd.openxmlformats-officedocument.presentationml.tags+xml"/>
  <Override PartName="/ppt/notesSlides/notesSlide204.xml" ContentType="application/vnd.openxmlformats-officedocument.presentationml.notesSlide+xml"/>
  <Override PartName="/ppt/tags/tag223.xml" ContentType="application/vnd.openxmlformats-officedocument.presentationml.tags+xml"/>
  <Override PartName="/ppt/notesSlides/notesSlide205.xml" ContentType="application/vnd.openxmlformats-officedocument.presentationml.notesSlide+xml"/>
  <Override PartName="/ppt/tags/tag224.xml" ContentType="application/vnd.openxmlformats-officedocument.presentationml.tags+xml"/>
  <Override PartName="/ppt/notesSlides/notesSlide206.xml" ContentType="application/vnd.openxmlformats-officedocument.presentationml.notesSlide+xml"/>
  <Override PartName="/ppt/tags/tag225.xml" ContentType="application/vnd.openxmlformats-officedocument.presentationml.tags+xml"/>
  <Override PartName="/ppt/notesSlides/notesSlide207.xml" ContentType="application/vnd.openxmlformats-officedocument.presentationml.notesSlide+xml"/>
  <Override PartName="/ppt/tags/tag226.xml" ContentType="application/vnd.openxmlformats-officedocument.presentationml.tags+xml"/>
  <Override PartName="/ppt/notesSlides/notesSlide208.xml" ContentType="application/vnd.openxmlformats-officedocument.presentationml.notesSlide+xml"/>
  <Override PartName="/ppt/tags/tag227.xml" ContentType="application/vnd.openxmlformats-officedocument.presentationml.tags+xml"/>
  <Override PartName="/ppt/notesSlides/notesSlide209.xml" ContentType="application/vnd.openxmlformats-officedocument.presentationml.notesSlide+xml"/>
  <Override PartName="/ppt/tags/tag228.xml" ContentType="application/vnd.openxmlformats-officedocument.presentationml.tags+xml"/>
  <Override PartName="/ppt/notesSlides/notesSlide210.xml" ContentType="application/vnd.openxmlformats-officedocument.presentationml.notesSlide+xml"/>
  <Override PartName="/ppt/tags/tag229.xml" ContentType="application/vnd.openxmlformats-officedocument.presentationml.tags+xml"/>
  <Override PartName="/ppt/notesSlides/notesSlide211.xml" ContentType="application/vnd.openxmlformats-officedocument.presentationml.notesSlide+xml"/>
  <Override PartName="/ppt/tags/tag230.xml" ContentType="application/vnd.openxmlformats-officedocument.presentationml.tags+xml"/>
  <Override PartName="/ppt/notesSlides/notesSlide212.xml" ContentType="application/vnd.openxmlformats-officedocument.presentationml.notesSlide+xml"/>
  <Override PartName="/ppt/tags/tag231.xml" ContentType="application/vnd.openxmlformats-officedocument.presentationml.tags+xml"/>
  <Override PartName="/ppt/notesSlides/notesSlide213.xml" ContentType="application/vnd.openxmlformats-officedocument.presentationml.notesSlide+xml"/>
  <Override PartName="/ppt/tags/tag232.xml" ContentType="application/vnd.openxmlformats-officedocument.presentationml.tags+xml"/>
  <Override PartName="/ppt/notesSlides/notesSlide214.xml" ContentType="application/vnd.openxmlformats-officedocument.presentationml.notesSlide+xml"/>
  <Override PartName="/ppt/tags/tag233.xml" ContentType="application/vnd.openxmlformats-officedocument.presentationml.tags+xml"/>
  <Override PartName="/ppt/notesSlides/notesSlide215.xml" ContentType="application/vnd.openxmlformats-officedocument.presentationml.notesSlide+xml"/>
  <Override PartName="/ppt/tags/tag234.xml" ContentType="application/vnd.openxmlformats-officedocument.presentationml.tags+xml"/>
  <Override PartName="/ppt/notesSlides/notesSlide216.xml" ContentType="application/vnd.openxmlformats-officedocument.presentationml.notesSlide+xml"/>
  <Override PartName="/ppt/tags/tag235.xml" ContentType="application/vnd.openxmlformats-officedocument.presentationml.tags+xml"/>
  <Override PartName="/ppt/notesSlides/notesSlide217.xml" ContentType="application/vnd.openxmlformats-officedocument.presentationml.notesSlide+xml"/>
  <Override PartName="/ppt/tags/tag236.xml" ContentType="application/vnd.openxmlformats-officedocument.presentationml.tags+xml"/>
  <Override PartName="/ppt/notesSlides/notesSlide218.xml" ContentType="application/vnd.openxmlformats-officedocument.presentationml.notesSlide+xml"/>
  <Override PartName="/ppt/tags/tag237.xml" ContentType="application/vnd.openxmlformats-officedocument.presentationml.tags+xml"/>
  <Override PartName="/ppt/notesSlides/notesSlide219.xml" ContentType="application/vnd.openxmlformats-officedocument.presentationml.notesSlide+xml"/>
  <Override PartName="/ppt/tags/tag238.xml" ContentType="application/vnd.openxmlformats-officedocument.presentationml.tags+xml"/>
  <Override PartName="/ppt/notesSlides/notesSlide220.xml" ContentType="application/vnd.openxmlformats-officedocument.presentationml.notesSlide+xml"/>
  <Override PartName="/ppt/tags/tag239.xml" ContentType="application/vnd.openxmlformats-officedocument.presentationml.tags+xml"/>
  <Override PartName="/ppt/notesSlides/notesSlide221.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notesSlides/notesSlide222.xml" ContentType="application/vnd.openxmlformats-officedocument.presentationml.notesSlide+xml"/>
  <Override PartName="/ppt/tags/tag242.xml" ContentType="application/vnd.openxmlformats-officedocument.presentationml.tags+xml"/>
  <Override PartName="/ppt/notesSlides/notesSlide223.xml" ContentType="application/vnd.openxmlformats-officedocument.presentationml.notesSlide+xml"/>
  <Override PartName="/ppt/tags/tag243.xml" ContentType="application/vnd.openxmlformats-officedocument.presentationml.tags+xml"/>
  <Override PartName="/ppt/notesSlides/notesSlide224.xml" ContentType="application/vnd.openxmlformats-officedocument.presentationml.notesSlide+xml"/>
  <Override PartName="/ppt/tags/tag244.xml" ContentType="application/vnd.openxmlformats-officedocument.presentationml.tags+xml"/>
  <Override PartName="/ppt/notesSlides/notesSlide225.xml" ContentType="application/vnd.openxmlformats-officedocument.presentationml.notesSlide+xml"/>
  <Override PartName="/ppt/tags/tag245.xml" ContentType="application/vnd.openxmlformats-officedocument.presentationml.tags+xml"/>
  <Override PartName="/ppt/notesSlides/notesSlide226.xml" ContentType="application/vnd.openxmlformats-officedocument.presentationml.notesSlide+xml"/>
  <Override PartName="/ppt/tags/tag246.xml" ContentType="application/vnd.openxmlformats-officedocument.presentationml.tags+xml"/>
  <Override PartName="/ppt/notesSlides/notesSlide227.xml" ContentType="application/vnd.openxmlformats-officedocument.presentationml.notesSlide+xml"/>
  <Override PartName="/ppt/tags/tag247.xml" ContentType="application/vnd.openxmlformats-officedocument.presentationml.tags+xml"/>
  <Override PartName="/ppt/notesSlides/notesSlide228.xml" ContentType="application/vnd.openxmlformats-officedocument.presentationml.notesSlide+xml"/>
  <Override PartName="/ppt/tags/tag248.xml" ContentType="application/vnd.openxmlformats-officedocument.presentationml.tags+xml"/>
  <Override PartName="/ppt/notesSlides/notesSlide229.xml" ContentType="application/vnd.openxmlformats-officedocument.presentationml.notesSlide+xml"/>
  <Override PartName="/ppt/tags/tag249.xml" ContentType="application/vnd.openxmlformats-officedocument.presentationml.tags+xml"/>
  <Override PartName="/ppt/notesSlides/notesSlide230.xml" ContentType="application/vnd.openxmlformats-officedocument.presentationml.notesSlide+xml"/>
  <Override PartName="/ppt/tags/tag250.xml" ContentType="application/vnd.openxmlformats-officedocument.presentationml.tags+xml"/>
  <Override PartName="/ppt/notesSlides/notesSlide231.xml" ContentType="application/vnd.openxmlformats-officedocument.presentationml.notesSlide+xml"/>
  <Override PartName="/ppt/tags/tag251.xml" ContentType="application/vnd.openxmlformats-officedocument.presentationml.tags+xml"/>
  <Override PartName="/ppt/notesSlides/notesSlide232.xml" ContentType="application/vnd.openxmlformats-officedocument.presentationml.notesSlide+xml"/>
  <Override PartName="/ppt/tags/tag252.xml" ContentType="application/vnd.openxmlformats-officedocument.presentationml.tags+xml"/>
  <Override PartName="/ppt/notesSlides/notesSlide23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253.xml" ContentType="application/vnd.openxmlformats-officedocument.presentationml.tags+xml"/>
  <Override PartName="/ppt/notesSlides/notesSlide234.xml" ContentType="application/vnd.openxmlformats-officedocument.presentationml.notesSlide+xml"/>
  <Override PartName="/ppt/tags/tag254.xml" ContentType="application/vnd.openxmlformats-officedocument.presentationml.tags+xml"/>
  <Override PartName="/ppt/notesSlides/notesSlide235.xml" ContentType="application/vnd.openxmlformats-officedocument.presentationml.notesSlide+xml"/>
  <Override PartName="/ppt/tags/tag255.xml" ContentType="application/vnd.openxmlformats-officedocument.presentationml.tags+xml"/>
  <Override PartName="/ppt/notesSlides/notesSlide236.xml" ContentType="application/vnd.openxmlformats-officedocument.presentationml.notesSlide+xml"/>
  <Override PartName="/ppt/tags/tag256.xml" ContentType="application/vnd.openxmlformats-officedocument.presentationml.tags+xml"/>
  <Override PartName="/ppt/notesSlides/notesSlide237.xml" ContentType="application/vnd.openxmlformats-officedocument.presentationml.notesSlide+xml"/>
  <Override PartName="/ppt/tags/tag257.xml" ContentType="application/vnd.openxmlformats-officedocument.presentationml.tags+xml"/>
  <Override PartName="/ppt/notesSlides/notesSlide238.xml" ContentType="application/vnd.openxmlformats-officedocument.presentationml.notesSlide+xml"/>
  <Override PartName="/ppt/tags/tag258.xml" ContentType="application/vnd.openxmlformats-officedocument.presentationml.tags+xml"/>
  <Override PartName="/ppt/notesSlides/notesSlide239.xml" ContentType="application/vnd.openxmlformats-officedocument.presentationml.notesSlide+xml"/>
  <Override PartName="/ppt/tags/tag259.xml" ContentType="application/vnd.openxmlformats-officedocument.presentationml.tags+xml"/>
  <Override PartName="/ppt/notesSlides/notesSlide240.xml" ContentType="application/vnd.openxmlformats-officedocument.presentationml.notesSlide+xml"/>
  <Override PartName="/ppt/tags/tag260.xml" ContentType="application/vnd.openxmlformats-officedocument.presentationml.tags+xml"/>
  <Override PartName="/ppt/notesSlides/notesSlide241.xml" ContentType="application/vnd.openxmlformats-officedocument.presentationml.notesSlide+xml"/>
  <Override PartName="/ppt/tags/tag261.xml" ContentType="application/vnd.openxmlformats-officedocument.presentationml.tags+xml"/>
  <Override PartName="/ppt/notesSlides/notesSlide242.xml" ContentType="application/vnd.openxmlformats-officedocument.presentationml.notesSlide+xml"/>
  <Override PartName="/ppt/tags/tag262.xml" ContentType="application/vnd.openxmlformats-officedocument.presentationml.tags+xml"/>
  <Override PartName="/ppt/notesSlides/notesSlide243.xml" ContentType="application/vnd.openxmlformats-officedocument.presentationml.notesSlide+xml"/>
  <Override PartName="/ppt/tags/tag263.xml" ContentType="application/vnd.openxmlformats-officedocument.presentationml.tags+xml"/>
  <Override PartName="/ppt/notesSlides/notesSlide244.xml" ContentType="application/vnd.openxmlformats-officedocument.presentationml.notesSlide+xml"/>
  <Override PartName="/ppt/tags/tag264.xml" ContentType="application/vnd.openxmlformats-officedocument.presentationml.tags+xml"/>
  <Override PartName="/ppt/notesSlides/notesSlide245.xml" ContentType="application/vnd.openxmlformats-officedocument.presentationml.notesSlide+xml"/>
  <Override PartName="/ppt/tags/tag265.xml" ContentType="application/vnd.openxmlformats-officedocument.presentationml.tags+xml"/>
  <Override PartName="/ppt/notesSlides/notesSlide24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266.xml" ContentType="application/vnd.openxmlformats-officedocument.presentationml.tags+xml"/>
  <Override PartName="/ppt/notesSlides/notesSlide247.xml" ContentType="application/vnd.openxmlformats-officedocument.presentationml.notesSlide+xml"/>
  <Override PartName="/ppt/tags/tag267.xml" ContentType="application/vnd.openxmlformats-officedocument.presentationml.tags+xml"/>
  <Override PartName="/ppt/notesSlides/notesSlide248.xml" ContentType="application/vnd.openxmlformats-officedocument.presentationml.notesSlide+xml"/>
  <Override PartName="/ppt/tags/tag268.xml" ContentType="application/vnd.openxmlformats-officedocument.presentationml.tags+xml"/>
  <Override PartName="/ppt/notesSlides/notesSlide249.xml" ContentType="application/vnd.openxmlformats-officedocument.presentationml.notesSlide+xml"/>
  <Override PartName="/ppt/tags/tag269.xml" ContentType="application/vnd.openxmlformats-officedocument.presentationml.tags+xml"/>
  <Override PartName="/ppt/notesSlides/notesSlide250.xml" ContentType="application/vnd.openxmlformats-officedocument.presentationml.notesSlide+xml"/>
  <Override PartName="/ppt/tags/tag270.xml" ContentType="application/vnd.openxmlformats-officedocument.presentationml.tags+xml"/>
  <Override PartName="/ppt/notesSlides/notesSlide251.xml" ContentType="application/vnd.openxmlformats-officedocument.presentationml.notesSlide+xml"/>
  <Override PartName="/ppt/tags/tag271.xml" ContentType="application/vnd.openxmlformats-officedocument.presentationml.tags+xml"/>
  <Override PartName="/ppt/notesSlides/notesSlide252.xml" ContentType="application/vnd.openxmlformats-officedocument.presentationml.notesSlide+xml"/>
  <Override PartName="/ppt/tags/tag272.xml" ContentType="application/vnd.openxmlformats-officedocument.presentationml.tags+xml"/>
  <Override PartName="/ppt/notesSlides/notesSlide253.xml" ContentType="application/vnd.openxmlformats-officedocument.presentationml.notesSlide+xml"/>
  <Override PartName="/ppt/tags/tag273.xml" ContentType="application/vnd.openxmlformats-officedocument.presentationml.tags+xml"/>
  <Override PartName="/ppt/notesSlides/notesSlide254.xml" ContentType="application/vnd.openxmlformats-officedocument.presentationml.notesSlide+xml"/>
  <Override PartName="/ppt/tags/tag274.xml" ContentType="application/vnd.openxmlformats-officedocument.presentationml.tags+xml"/>
  <Override PartName="/ppt/notesSlides/notesSlide255.xml" ContentType="application/vnd.openxmlformats-officedocument.presentationml.notesSlide+xml"/>
  <Override PartName="/ppt/tags/tag275.xml" ContentType="application/vnd.openxmlformats-officedocument.presentationml.tags+xml"/>
  <Override PartName="/ppt/notesSlides/notesSlide256.xml" ContentType="application/vnd.openxmlformats-officedocument.presentationml.notesSlide+xml"/>
  <Override PartName="/ppt/tags/tag276.xml" ContentType="application/vnd.openxmlformats-officedocument.presentationml.tags+xml"/>
  <Override PartName="/ppt/notesSlides/notesSlide257.xml" ContentType="application/vnd.openxmlformats-officedocument.presentationml.notesSlide+xml"/>
  <Override PartName="/ppt/tags/tag277.xml" ContentType="application/vnd.openxmlformats-officedocument.presentationml.tags+xml"/>
  <Override PartName="/ppt/notesSlides/notesSlide258.xml" ContentType="application/vnd.openxmlformats-officedocument.presentationml.notesSlide+xml"/>
  <Override PartName="/ppt/tags/tag278.xml" ContentType="application/vnd.openxmlformats-officedocument.presentationml.tags+xml"/>
  <Override PartName="/ppt/notesSlides/notesSlide259.xml" ContentType="application/vnd.openxmlformats-officedocument.presentationml.notesSlide+xml"/>
  <Override PartName="/ppt/tags/tag279.xml" ContentType="application/vnd.openxmlformats-officedocument.presentationml.tags+xml"/>
  <Override PartName="/ppt/notesSlides/notesSlide260.xml" ContentType="application/vnd.openxmlformats-officedocument.presentationml.notesSlide+xml"/>
  <Override PartName="/ppt/tags/tag280.xml" ContentType="application/vnd.openxmlformats-officedocument.presentationml.tags+xml"/>
  <Override PartName="/ppt/notesSlides/notesSlide261.xml" ContentType="application/vnd.openxmlformats-officedocument.presentationml.notesSlide+xml"/>
  <Override PartName="/ppt/tags/tag281.xml" ContentType="application/vnd.openxmlformats-officedocument.presentationml.tags+xml"/>
  <Override PartName="/ppt/notesSlides/notesSlide262.xml" ContentType="application/vnd.openxmlformats-officedocument.presentationml.notesSlide+xml"/>
  <Override PartName="/ppt/tags/tag282.xml" ContentType="application/vnd.openxmlformats-officedocument.presentationml.tags+xml"/>
  <Override PartName="/ppt/notesSlides/notesSlide263.xml" ContentType="application/vnd.openxmlformats-officedocument.presentationml.notesSlide+xml"/>
  <Override PartName="/ppt/tags/tag283.xml" ContentType="application/vnd.openxmlformats-officedocument.presentationml.tags+xml"/>
  <Override PartName="/ppt/notesSlides/notesSlide264.xml" ContentType="application/vnd.openxmlformats-officedocument.presentationml.notesSlide+xml"/>
  <Override PartName="/ppt/tags/tag284.xml" ContentType="application/vnd.openxmlformats-officedocument.presentationml.tags+xml"/>
  <Override PartName="/ppt/notesSlides/notesSlide265.xml" ContentType="application/vnd.openxmlformats-officedocument.presentationml.notesSlide+xml"/>
  <Override PartName="/ppt/tags/tag285.xml" ContentType="application/vnd.openxmlformats-officedocument.presentationml.tags+xml"/>
  <Override PartName="/ppt/notesSlides/notesSlide266.xml" ContentType="application/vnd.openxmlformats-officedocument.presentationml.notesSlide+xml"/>
  <Override PartName="/ppt/tags/tag286.xml" ContentType="application/vnd.openxmlformats-officedocument.presentationml.tags+xml"/>
  <Override PartName="/ppt/notesSlides/notesSlide267.xml" ContentType="application/vnd.openxmlformats-officedocument.presentationml.notesSlide+xml"/>
  <Override PartName="/ppt/tags/tag287.xml" ContentType="application/vnd.openxmlformats-officedocument.presentationml.tags+xml"/>
  <Override PartName="/ppt/notesSlides/notesSlide268.xml" ContentType="application/vnd.openxmlformats-officedocument.presentationml.notesSlide+xml"/>
  <Override PartName="/ppt/tags/tag288.xml" ContentType="application/vnd.openxmlformats-officedocument.presentationml.tags+xml"/>
  <Override PartName="/ppt/notesSlides/notesSlide269.xml" ContentType="application/vnd.openxmlformats-officedocument.presentationml.notesSlide+xml"/>
  <Override PartName="/ppt/tags/tag289.xml" ContentType="application/vnd.openxmlformats-officedocument.presentationml.tags+xml"/>
  <Override PartName="/ppt/notesSlides/notesSlide270.xml" ContentType="application/vnd.openxmlformats-officedocument.presentationml.notesSlide+xml"/>
  <Override PartName="/ppt/tags/tag290.xml" ContentType="application/vnd.openxmlformats-officedocument.presentationml.tags+xml"/>
  <Override PartName="/ppt/notesSlides/notesSlide271.xml" ContentType="application/vnd.openxmlformats-officedocument.presentationml.notesSlide+xml"/>
  <Override PartName="/ppt/tags/tag291.xml" ContentType="application/vnd.openxmlformats-officedocument.presentationml.tags+xml"/>
  <Override PartName="/ppt/notesSlides/notesSlide272.xml" ContentType="application/vnd.openxmlformats-officedocument.presentationml.notesSlide+xml"/>
  <Override PartName="/ppt/tags/tag292.xml" ContentType="application/vnd.openxmlformats-officedocument.presentationml.tags+xml"/>
  <Override PartName="/ppt/notesSlides/notesSlide273.xml" ContentType="application/vnd.openxmlformats-officedocument.presentationml.notesSlide+xml"/>
  <Override PartName="/ppt/tags/tag293.xml" ContentType="application/vnd.openxmlformats-officedocument.presentationml.tags+xml"/>
  <Override PartName="/ppt/notesSlides/notesSlide274.xml" ContentType="application/vnd.openxmlformats-officedocument.presentationml.notesSlide+xml"/>
  <Override PartName="/ppt/tags/tag294.xml" ContentType="application/vnd.openxmlformats-officedocument.presentationml.tags+xml"/>
  <Override PartName="/ppt/notesSlides/notesSlide275.xml" ContentType="application/vnd.openxmlformats-officedocument.presentationml.notesSlide+xml"/>
  <Override PartName="/ppt/tags/tag295.xml" ContentType="application/vnd.openxmlformats-officedocument.presentationml.tags+xml"/>
  <Override PartName="/ppt/notesSlides/notesSlide276.xml" ContentType="application/vnd.openxmlformats-officedocument.presentationml.notesSlide+xml"/>
  <Override PartName="/ppt/tags/tag296.xml" ContentType="application/vnd.openxmlformats-officedocument.presentationml.tags+xml"/>
  <Override PartName="/ppt/notesSlides/notesSlide277.xml" ContentType="application/vnd.openxmlformats-officedocument.presentationml.notesSlide+xml"/>
  <Override PartName="/ppt/tags/tag297.xml" ContentType="application/vnd.openxmlformats-officedocument.presentationml.tags+xml"/>
  <Override PartName="/ppt/notesSlides/notesSlide278.xml" ContentType="application/vnd.openxmlformats-officedocument.presentationml.notesSlide+xml"/>
  <Override PartName="/ppt/tags/tag298.xml" ContentType="application/vnd.openxmlformats-officedocument.presentationml.tags+xml"/>
  <Override PartName="/ppt/notesSlides/notesSlide27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299.xml" ContentType="application/vnd.openxmlformats-officedocument.presentationml.tags+xml"/>
  <Override PartName="/ppt/notesSlides/notesSlide280.xml" ContentType="application/vnd.openxmlformats-officedocument.presentationml.notesSlide+xml"/>
  <Override PartName="/ppt/tags/tag300.xml" ContentType="application/vnd.openxmlformats-officedocument.presentationml.tags+xml"/>
  <Override PartName="/ppt/notesSlides/notesSlide28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301.xml" ContentType="application/vnd.openxmlformats-officedocument.presentationml.tags+xml"/>
  <Override PartName="/ppt/notesSlides/notesSlide282.xml" ContentType="application/vnd.openxmlformats-officedocument.presentationml.notesSlide+xml"/>
  <Override PartName="/ppt/tags/tag302.xml" ContentType="application/vnd.openxmlformats-officedocument.presentationml.tags+xml"/>
  <Override PartName="/ppt/notesSlides/notesSlide283.xml" ContentType="application/vnd.openxmlformats-officedocument.presentationml.notesSlide+xml"/>
  <Override PartName="/ppt/tags/tag303.xml" ContentType="application/vnd.openxmlformats-officedocument.presentationml.tags+xml"/>
  <Override PartName="/ppt/notesSlides/notesSlide284.xml" ContentType="application/vnd.openxmlformats-officedocument.presentationml.notesSlide+xml"/>
  <Override PartName="/ppt/tags/tag304.xml" ContentType="application/vnd.openxmlformats-officedocument.presentationml.tags+xml"/>
  <Override PartName="/ppt/notesSlides/notesSlide285.xml" ContentType="application/vnd.openxmlformats-officedocument.presentationml.notesSlide+xml"/>
  <Override PartName="/ppt/tags/tag305.xml" ContentType="application/vnd.openxmlformats-officedocument.presentationml.tags+xml"/>
  <Override PartName="/ppt/notesSlides/notesSlide286.xml" ContentType="application/vnd.openxmlformats-officedocument.presentationml.notesSlide+xml"/>
  <Override PartName="/ppt/tags/tag306.xml" ContentType="application/vnd.openxmlformats-officedocument.presentationml.tags+xml"/>
  <Override PartName="/ppt/notesSlides/notesSlide287.xml" ContentType="application/vnd.openxmlformats-officedocument.presentationml.notesSlide+xml"/>
  <Override PartName="/ppt/tags/tag307.xml" ContentType="application/vnd.openxmlformats-officedocument.presentationml.tags+xml"/>
  <Override PartName="/ppt/notesSlides/notesSlide288.xml" ContentType="application/vnd.openxmlformats-officedocument.presentationml.notesSlide+xml"/>
  <Override PartName="/ppt/tags/tag308.xml" ContentType="application/vnd.openxmlformats-officedocument.presentationml.tags+xml"/>
  <Override PartName="/ppt/notesSlides/notesSlide289.xml" ContentType="application/vnd.openxmlformats-officedocument.presentationml.notesSlide+xml"/>
  <Override PartName="/ppt/tags/tag309.xml" ContentType="application/vnd.openxmlformats-officedocument.presentationml.tags+xml"/>
  <Override PartName="/ppt/notesSlides/notesSlide290.xml" ContentType="application/vnd.openxmlformats-officedocument.presentationml.notesSlide+xml"/>
  <Override PartName="/ppt/tags/tag310.xml" ContentType="application/vnd.openxmlformats-officedocument.presentationml.tags+xml"/>
  <Override PartName="/ppt/notesSlides/notesSlide291.xml" ContentType="application/vnd.openxmlformats-officedocument.presentationml.notesSlide+xml"/>
  <Override PartName="/ppt/tags/tag311.xml" ContentType="application/vnd.openxmlformats-officedocument.presentationml.tags+xml"/>
  <Override PartName="/ppt/notesSlides/notesSlide292.xml" ContentType="application/vnd.openxmlformats-officedocument.presentationml.notesSlide+xml"/>
  <Override PartName="/ppt/tags/tag312.xml" ContentType="application/vnd.openxmlformats-officedocument.presentationml.tags+xml"/>
  <Override PartName="/ppt/notesSlides/notesSlide293.xml" ContentType="application/vnd.openxmlformats-officedocument.presentationml.notesSlide+xml"/>
  <Override PartName="/ppt/tags/tag313.xml" ContentType="application/vnd.openxmlformats-officedocument.presentationml.tags+xml"/>
  <Override PartName="/ppt/notesSlides/notesSlide294.xml" ContentType="application/vnd.openxmlformats-officedocument.presentationml.notesSlide+xml"/>
  <Override PartName="/ppt/tags/tag314.xml" ContentType="application/vnd.openxmlformats-officedocument.presentationml.tags+xml"/>
  <Override PartName="/ppt/notesSlides/notesSlide295.xml" ContentType="application/vnd.openxmlformats-officedocument.presentationml.notesSlide+xml"/>
  <Override PartName="/ppt/tags/tag315.xml" ContentType="application/vnd.openxmlformats-officedocument.presentationml.tags+xml"/>
  <Override PartName="/ppt/notesSlides/notesSlide296.xml" ContentType="application/vnd.openxmlformats-officedocument.presentationml.notesSlide+xml"/>
  <Override PartName="/ppt/tags/tag316.xml" ContentType="application/vnd.openxmlformats-officedocument.presentationml.tags+xml"/>
  <Override PartName="/ppt/notesSlides/notesSlide297.xml" ContentType="application/vnd.openxmlformats-officedocument.presentationml.notesSlide+xml"/>
  <Override PartName="/ppt/tags/tag317.xml" ContentType="application/vnd.openxmlformats-officedocument.presentationml.tags+xml"/>
  <Override PartName="/ppt/notesSlides/notesSlide298.xml" ContentType="application/vnd.openxmlformats-officedocument.presentationml.notesSlide+xml"/>
  <Override PartName="/ppt/tags/tag318.xml" ContentType="application/vnd.openxmlformats-officedocument.presentationml.tags+xml"/>
  <Override PartName="/ppt/notesSlides/notesSlide299.xml" ContentType="application/vnd.openxmlformats-officedocument.presentationml.notesSlide+xml"/>
  <Override PartName="/ppt/tags/tag319.xml" ContentType="application/vnd.openxmlformats-officedocument.presentationml.tags+xml"/>
  <Override PartName="/ppt/notesSlides/notesSlide300.xml" ContentType="application/vnd.openxmlformats-officedocument.presentationml.notesSlide+xml"/>
  <Override PartName="/ppt/tags/tag320.xml" ContentType="application/vnd.openxmlformats-officedocument.presentationml.tags+xml"/>
  <Override PartName="/ppt/notesSlides/notesSlide301.xml" ContentType="application/vnd.openxmlformats-officedocument.presentationml.notesSlide+xml"/>
  <Override PartName="/ppt/tags/tag321.xml" ContentType="application/vnd.openxmlformats-officedocument.presentationml.tags+xml"/>
  <Override PartName="/ppt/notesSlides/notesSlide302.xml" ContentType="application/vnd.openxmlformats-officedocument.presentationml.notesSlide+xml"/>
  <Override PartName="/ppt/tags/tag322.xml" ContentType="application/vnd.openxmlformats-officedocument.presentationml.tags+xml"/>
  <Override PartName="/ppt/notesSlides/notesSlide303.xml" ContentType="application/vnd.openxmlformats-officedocument.presentationml.notesSlide+xml"/>
  <Override PartName="/ppt/tags/tag323.xml" ContentType="application/vnd.openxmlformats-officedocument.presentationml.tags+xml"/>
  <Override PartName="/ppt/notesSlides/notesSlide304.xml" ContentType="application/vnd.openxmlformats-officedocument.presentationml.notesSlide+xml"/>
  <Override PartName="/ppt/tags/tag324.xml" ContentType="application/vnd.openxmlformats-officedocument.presentationml.tags+xml"/>
  <Override PartName="/ppt/notesSlides/notesSlide305.xml" ContentType="application/vnd.openxmlformats-officedocument.presentationml.notesSlide+xml"/>
  <Override PartName="/ppt/tags/tag325.xml" ContentType="application/vnd.openxmlformats-officedocument.presentationml.tags+xml"/>
  <Override PartName="/ppt/notesSlides/notesSlide306.xml" ContentType="application/vnd.openxmlformats-officedocument.presentationml.notesSlide+xml"/>
  <Override PartName="/ppt/tags/tag326.xml" ContentType="application/vnd.openxmlformats-officedocument.presentationml.tags+xml"/>
  <Override PartName="/ppt/notesSlides/notesSlide307.xml" ContentType="application/vnd.openxmlformats-officedocument.presentationml.notesSlide+xml"/>
  <Override PartName="/ppt/tags/tag327.xml" ContentType="application/vnd.openxmlformats-officedocument.presentationml.tags+xml"/>
  <Override PartName="/ppt/notesSlides/notesSlide308.xml" ContentType="application/vnd.openxmlformats-officedocument.presentationml.notesSlide+xml"/>
  <Override PartName="/ppt/tags/tag328.xml" ContentType="application/vnd.openxmlformats-officedocument.presentationml.tags+xml"/>
  <Override PartName="/ppt/notesSlides/notesSlide309.xml" ContentType="application/vnd.openxmlformats-officedocument.presentationml.notesSlide+xml"/>
  <Override PartName="/ppt/tags/tag329.xml" ContentType="application/vnd.openxmlformats-officedocument.presentationml.tags+xml"/>
  <Override PartName="/ppt/notesSlides/notesSlide310.xml" ContentType="application/vnd.openxmlformats-officedocument.presentationml.notesSlide+xml"/>
  <Override PartName="/ppt/tags/tag330.xml" ContentType="application/vnd.openxmlformats-officedocument.presentationml.tags+xml"/>
  <Override PartName="/ppt/notesSlides/notesSlide311.xml" ContentType="application/vnd.openxmlformats-officedocument.presentationml.notesSlide+xml"/>
  <Override PartName="/ppt/tags/tag331.xml" ContentType="application/vnd.openxmlformats-officedocument.presentationml.tags+xml"/>
  <Override PartName="/ppt/notesSlides/notesSlide312.xml" ContentType="application/vnd.openxmlformats-officedocument.presentationml.notesSlide+xml"/>
  <Override PartName="/ppt/tags/tag332.xml" ContentType="application/vnd.openxmlformats-officedocument.presentationml.tags+xml"/>
  <Override PartName="/ppt/notesSlides/notesSlide313.xml" ContentType="application/vnd.openxmlformats-officedocument.presentationml.notesSlide+xml"/>
  <Override PartName="/ppt/tags/tag333.xml" ContentType="application/vnd.openxmlformats-officedocument.presentationml.tags+xml"/>
  <Override PartName="/ppt/notesSlides/notesSlide314.xml" ContentType="application/vnd.openxmlformats-officedocument.presentationml.notesSlide+xml"/>
  <Override PartName="/ppt/tags/tag334.xml" ContentType="application/vnd.openxmlformats-officedocument.presentationml.tags+xml"/>
  <Override PartName="/ppt/notesSlides/notesSlide315.xml" ContentType="application/vnd.openxmlformats-officedocument.presentationml.notesSlide+xml"/>
  <Override PartName="/ppt/tags/tag335.xml" ContentType="application/vnd.openxmlformats-officedocument.presentationml.tags+xml"/>
  <Override PartName="/ppt/notesSlides/notesSlide316.xml" ContentType="application/vnd.openxmlformats-officedocument.presentationml.notesSlide+xml"/>
  <Override PartName="/ppt/tags/tag336.xml" ContentType="application/vnd.openxmlformats-officedocument.presentationml.tags+xml"/>
  <Override PartName="/ppt/notesSlides/notesSlide317.xml" ContentType="application/vnd.openxmlformats-officedocument.presentationml.notesSlide+xml"/>
  <Override PartName="/ppt/tags/tag337.xml" ContentType="application/vnd.openxmlformats-officedocument.presentationml.tags+xml"/>
  <Override PartName="/ppt/notesSlides/notesSlide31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ags/tag338.xml" ContentType="application/vnd.openxmlformats-officedocument.presentationml.tags+xml"/>
  <Override PartName="/ppt/notesSlides/notesSlide319.xml" ContentType="application/vnd.openxmlformats-officedocument.presentationml.notesSlide+xml"/>
  <Override PartName="/ppt/tags/tag339.xml" ContentType="application/vnd.openxmlformats-officedocument.presentationml.tags+xml"/>
  <Override PartName="/ppt/notesSlides/notesSlide32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340.xml" ContentType="application/vnd.openxmlformats-officedocument.presentationml.tags+xml"/>
  <Override PartName="/ppt/notesSlides/notesSlide321.xml" ContentType="application/vnd.openxmlformats-officedocument.presentationml.notesSlide+xml"/>
  <Override PartName="/ppt/tags/tag341.xml" ContentType="application/vnd.openxmlformats-officedocument.presentationml.tags+xml"/>
  <Override PartName="/ppt/notesSlides/notesSlide322.xml" ContentType="application/vnd.openxmlformats-officedocument.presentationml.notesSlide+xml"/>
  <Override PartName="/ppt/tags/tag342.xml" ContentType="application/vnd.openxmlformats-officedocument.presentationml.tags+xml"/>
  <Override PartName="/ppt/notesSlides/notesSlide323.xml" ContentType="application/vnd.openxmlformats-officedocument.presentationml.notesSlide+xml"/>
  <Override PartName="/ppt/tags/tag343.xml" ContentType="application/vnd.openxmlformats-officedocument.presentationml.tags+xml"/>
  <Override PartName="/ppt/notesSlides/notesSlide32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ags/tag344.xml" ContentType="application/vnd.openxmlformats-officedocument.presentationml.tags+xml"/>
  <Override PartName="/ppt/notesSlides/notesSlide32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tags/tag345.xml" ContentType="application/vnd.openxmlformats-officedocument.presentationml.tags+xml"/>
  <Override PartName="/ppt/notesSlides/notesSlide326.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ags/tag346.xml" ContentType="application/vnd.openxmlformats-officedocument.presentationml.tags+xml"/>
  <Override PartName="/ppt/notesSlides/notesSlide327.xml" ContentType="application/vnd.openxmlformats-officedocument.presentationml.notesSlide+xml"/>
  <Override PartName="/ppt/tags/tag347.xml" ContentType="application/vnd.openxmlformats-officedocument.presentationml.tags+xml"/>
  <Override PartName="/ppt/notesSlides/notesSlide328.xml" ContentType="application/vnd.openxmlformats-officedocument.presentationml.notesSlide+xml"/>
  <Override PartName="/ppt/tags/tag348.xml" ContentType="application/vnd.openxmlformats-officedocument.presentationml.tags+xml"/>
  <Override PartName="/ppt/notesSlides/notesSlide329.xml" ContentType="application/vnd.openxmlformats-officedocument.presentationml.notesSlide+xml"/>
  <Override PartName="/ppt/tags/tag349.xml" ContentType="application/vnd.openxmlformats-officedocument.presentationml.tags+xml"/>
  <Override PartName="/ppt/notesSlides/notesSlide330.xml" ContentType="application/vnd.openxmlformats-officedocument.presentationml.notesSlide+xml"/>
  <Override PartName="/ppt/tags/tag350.xml" ContentType="application/vnd.openxmlformats-officedocument.presentationml.tags+xml"/>
  <Override PartName="/ppt/notesSlides/notesSlide331.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ags/tag351.xml" ContentType="application/vnd.openxmlformats-officedocument.presentationml.tags+xml"/>
  <Override PartName="/ppt/notesSlides/notesSlide332.xml" ContentType="application/vnd.openxmlformats-officedocument.presentationml.notesSlide+xml"/>
  <Override PartName="/ppt/tags/tag352.xml" ContentType="application/vnd.openxmlformats-officedocument.presentationml.tags+xml"/>
  <Override PartName="/ppt/notesSlides/notesSlide3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49"/>
  </p:notesMasterIdLst>
  <p:handoutMasterIdLst>
    <p:handoutMasterId r:id="rId350"/>
  </p:handoutMasterIdLst>
  <p:sldIdLst>
    <p:sldId id="256" r:id="rId5"/>
    <p:sldId id="257" r:id="rId6"/>
    <p:sldId id="260" r:id="rId7"/>
    <p:sldId id="1166" r:id="rId8"/>
    <p:sldId id="290" r:id="rId9"/>
    <p:sldId id="259" r:id="rId10"/>
    <p:sldId id="1165" r:id="rId11"/>
    <p:sldId id="289" r:id="rId12"/>
    <p:sldId id="883" r:id="rId13"/>
    <p:sldId id="884" r:id="rId14"/>
    <p:sldId id="885" r:id="rId15"/>
    <p:sldId id="1108" r:id="rId16"/>
    <p:sldId id="887" r:id="rId17"/>
    <p:sldId id="888" r:id="rId18"/>
    <p:sldId id="889" r:id="rId19"/>
    <p:sldId id="890" r:id="rId20"/>
    <p:sldId id="891" r:id="rId21"/>
    <p:sldId id="892" r:id="rId22"/>
    <p:sldId id="1084" r:id="rId23"/>
    <p:sldId id="894" r:id="rId24"/>
    <p:sldId id="893" r:id="rId25"/>
    <p:sldId id="895" r:id="rId26"/>
    <p:sldId id="896" r:id="rId27"/>
    <p:sldId id="1094" r:id="rId28"/>
    <p:sldId id="1082" r:id="rId29"/>
    <p:sldId id="900" r:id="rId30"/>
    <p:sldId id="902" r:id="rId31"/>
    <p:sldId id="294" r:id="rId32"/>
    <p:sldId id="909" r:id="rId33"/>
    <p:sldId id="1109" r:id="rId34"/>
    <p:sldId id="915" r:id="rId35"/>
    <p:sldId id="1085" r:id="rId36"/>
    <p:sldId id="1087" r:id="rId37"/>
    <p:sldId id="1086" r:id="rId38"/>
    <p:sldId id="1293" r:id="rId39"/>
    <p:sldId id="917" r:id="rId40"/>
    <p:sldId id="918" r:id="rId41"/>
    <p:sldId id="1159" r:id="rId42"/>
    <p:sldId id="961" r:id="rId43"/>
    <p:sldId id="919" r:id="rId44"/>
    <p:sldId id="920" r:id="rId45"/>
    <p:sldId id="921" r:id="rId46"/>
    <p:sldId id="922" r:id="rId47"/>
    <p:sldId id="964" r:id="rId48"/>
    <p:sldId id="1257" r:id="rId49"/>
    <p:sldId id="1294" r:id="rId50"/>
    <p:sldId id="630" r:id="rId51"/>
    <p:sldId id="632" r:id="rId52"/>
    <p:sldId id="634" r:id="rId53"/>
    <p:sldId id="635" r:id="rId54"/>
    <p:sldId id="636" r:id="rId55"/>
    <p:sldId id="321" r:id="rId56"/>
    <p:sldId id="299" r:id="rId57"/>
    <p:sldId id="1065" r:id="rId58"/>
    <p:sldId id="641" r:id="rId59"/>
    <p:sldId id="1058" r:id="rId60"/>
    <p:sldId id="1295" r:id="rId61"/>
    <p:sldId id="966" r:id="rId62"/>
    <p:sldId id="298" r:id="rId63"/>
    <p:sldId id="728" r:id="rId64"/>
    <p:sldId id="629" r:id="rId65"/>
    <p:sldId id="1059" r:id="rId66"/>
    <p:sldId id="1060" r:id="rId67"/>
    <p:sldId id="1061" r:id="rId68"/>
    <p:sldId id="642" r:id="rId69"/>
    <p:sldId id="1428" r:id="rId70"/>
    <p:sldId id="1066" r:id="rId71"/>
    <p:sldId id="861" r:id="rId72"/>
    <p:sldId id="859" r:id="rId73"/>
    <p:sldId id="1431" r:id="rId74"/>
    <p:sldId id="855" r:id="rId75"/>
    <p:sldId id="1432" r:id="rId76"/>
    <p:sldId id="1138" r:id="rId77"/>
    <p:sldId id="857" r:id="rId78"/>
    <p:sldId id="858" r:id="rId79"/>
    <p:sldId id="860" r:id="rId80"/>
    <p:sldId id="1167" r:id="rId81"/>
    <p:sldId id="1436" r:id="rId82"/>
    <p:sldId id="1437" r:id="rId83"/>
    <p:sldId id="1438" r:id="rId84"/>
    <p:sldId id="1439" r:id="rId85"/>
    <p:sldId id="1440" r:id="rId86"/>
    <p:sldId id="1441" r:id="rId87"/>
    <p:sldId id="1442" r:id="rId88"/>
    <p:sldId id="1443" r:id="rId89"/>
    <p:sldId id="1444" r:id="rId90"/>
    <p:sldId id="1445" r:id="rId91"/>
    <p:sldId id="1448" r:id="rId92"/>
    <p:sldId id="1449" r:id="rId93"/>
    <p:sldId id="1450" r:id="rId94"/>
    <p:sldId id="1451" r:id="rId95"/>
    <p:sldId id="1452" r:id="rId96"/>
    <p:sldId id="1453" r:id="rId97"/>
    <p:sldId id="1454" r:id="rId98"/>
    <p:sldId id="1460" r:id="rId99"/>
    <p:sldId id="1461" r:id="rId100"/>
    <p:sldId id="1462" r:id="rId101"/>
    <p:sldId id="1463" r:id="rId102"/>
    <p:sldId id="1464" r:id="rId103"/>
    <p:sldId id="1478" r:id="rId104"/>
    <p:sldId id="1473" r:id="rId105"/>
    <p:sldId id="1465" r:id="rId106"/>
    <p:sldId id="1466" r:id="rId107"/>
    <p:sldId id="1467" r:id="rId108"/>
    <p:sldId id="1468" r:id="rId109"/>
    <p:sldId id="1469" r:id="rId110"/>
    <p:sldId id="1470" r:id="rId111"/>
    <p:sldId id="1471" r:id="rId112"/>
    <p:sldId id="1308" r:id="rId113"/>
    <p:sldId id="1366" r:id="rId114"/>
    <p:sldId id="1309" r:id="rId115"/>
    <p:sldId id="1310" r:id="rId116"/>
    <p:sldId id="1311" r:id="rId117"/>
    <p:sldId id="1374" r:id="rId118"/>
    <p:sldId id="1314" r:id="rId119"/>
    <p:sldId id="946" r:id="rId120"/>
    <p:sldId id="1315" r:id="rId121"/>
    <p:sldId id="1477" r:id="rId122"/>
    <p:sldId id="1316" r:id="rId123"/>
    <p:sldId id="1255" r:id="rId124"/>
    <p:sldId id="1475" r:id="rId125"/>
    <p:sldId id="1474" r:id="rId126"/>
    <p:sldId id="1317" r:id="rId127"/>
    <p:sldId id="1318" r:id="rId128"/>
    <p:sldId id="1319" r:id="rId129"/>
    <p:sldId id="1320" r:id="rId130"/>
    <p:sldId id="1321" r:id="rId131"/>
    <p:sldId id="1387" r:id="rId132"/>
    <p:sldId id="1388" r:id="rId133"/>
    <p:sldId id="1389" r:id="rId134"/>
    <p:sldId id="1390" r:id="rId135"/>
    <p:sldId id="1391" r:id="rId136"/>
    <p:sldId id="1429" r:id="rId137"/>
    <p:sldId id="1393" r:id="rId138"/>
    <p:sldId id="1394" r:id="rId139"/>
    <p:sldId id="1395" r:id="rId140"/>
    <p:sldId id="1396" r:id="rId141"/>
    <p:sldId id="1397" r:id="rId142"/>
    <p:sldId id="1398" r:id="rId143"/>
    <p:sldId id="1399" r:id="rId144"/>
    <p:sldId id="1400" r:id="rId145"/>
    <p:sldId id="1401" r:id="rId146"/>
    <p:sldId id="1402" r:id="rId147"/>
    <p:sldId id="1403" r:id="rId148"/>
    <p:sldId id="1404" r:id="rId149"/>
    <p:sldId id="1405" r:id="rId150"/>
    <p:sldId id="1406" r:id="rId151"/>
    <p:sldId id="1430" r:id="rId152"/>
    <p:sldId id="1408" r:id="rId153"/>
    <p:sldId id="1409" r:id="rId154"/>
    <p:sldId id="1410" r:id="rId155"/>
    <p:sldId id="1411" r:id="rId156"/>
    <p:sldId id="1412" r:id="rId157"/>
    <p:sldId id="1413" r:id="rId158"/>
    <p:sldId id="1416" r:id="rId159"/>
    <p:sldId id="1346" r:id="rId160"/>
    <p:sldId id="1347" r:id="rId161"/>
    <p:sldId id="1348" r:id="rId162"/>
    <p:sldId id="1350" r:id="rId163"/>
    <p:sldId id="1351" r:id="rId164"/>
    <p:sldId id="1352" r:id="rId165"/>
    <p:sldId id="1353" r:id="rId166"/>
    <p:sldId id="1354" r:id="rId167"/>
    <p:sldId id="1355" r:id="rId168"/>
    <p:sldId id="1356" r:id="rId169"/>
    <p:sldId id="1357" r:id="rId170"/>
    <p:sldId id="805" r:id="rId171"/>
    <p:sldId id="806" r:id="rId172"/>
    <p:sldId id="807" r:id="rId173"/>
    <p:sldId id="1358" r:id="rId174"/>
    <p:sldId id="1360" r:id="rId175"/>
    <p:sldId id="1361" r:id="rId176"/>
    <p:sldId id="1362" r:id="rId177"/>
    <p:sldId id="1188" r:id="rId178"/>
    <p:sldId id="1189" r:id="rId179"/>
    <p:sldId id="1190" r:id="rId180"/>
    <p:sldId id="1363" r:id="rId181"/>
    <p:sldId id="1364" r:id="rId182"/>
    <p:sldId id="1194" r:id="rId183"/>
    <p:sldId id="1195" r:id="rId184"/>
    <p:sldId id="1196" r:id="rId185"/>
    <p:sldId id="1365" r:id="rId186"/>
    <p:sldId id="819" r:id="rId187"/>
    <p:sldId id="1200" r:id="rId188"/>
    <p:sldId id="1201" r:id="rId189"/>
    <p:sldId id="1202" r:id="rId190"/>
    <p:sldId id="1242" r:id="rId191"/>
    <p:sldId id="849" r:id="rId192"/>
    <p:sldId id="850" r:id="rId193"/>
    <p:sldId id="851" r:id="rId194"/>
    <p:sldId id="853" r:id="rId195"/>
    <p:sldId id="854" r:id="rId196"/>
    <p:sldId id="999" r:id="rId197"/>
    <p:sldId id="1092" r:id="rId198"/>
    <p:sldId id="1258" r:id="rId199"/>
    <p:sldId id="1139" r:id="rId200"/>
    <p:sldId id="1110" r:id="rId201"/>
    <p:sldId id="1140" r:id="rId202"/>
    <p:sldId id="1099" r:id="rId203"/>
    <p:sldId id="1490" r:id="rId204"/>
    <p:sldId id="1489" r:id="rId205"/>
    <p:sldId id="1422" r:id="rId206"/>
    <p:sldId id="1483" r:id="rId207"/>
    <p:sldId id="1424" r:id="rId208"/>
    <p:sldId id="1488" r:id="rId209"/>
    <p:sldId id="1297" r:id="rId210"/>
    <p:sldId id="1215" r:id="rId211"/>
    <p:sldId id="1216" r:id="rId212"/>
    <p:sldId id="1217" r:id="rId213"/>
    <p:sldId id="1479" r:id="rId214"/>
    <p:sldId id="1287" r:id="rId215"/>
    <p:sldId id="1212" r:id="rId216"/>
    <p:sldId id="1213" r:id="rId217"/>
    <p:sldId id="1214" r:id="rId218"/>
    <p:sldId id="1481" r:id="rId219"/>
    <p:sldId id="876" r:id="rId220"/>
    <p:sldId id="1218" r:id="rId221"/>
    <p:sldId id="1219" r:id="rId222"/>
    <p:sldId id="1220" r:id="rId223"/>
    <p:sldId id="1482" r:id="rId224"/>
    <p:sldId id="1170" r:id="rId225"/>
    <p:sldId id="1002" r:id="rId226"/>
    <p:sldId id="1011" r:id="rId227"/>
    <p:sldId id="1012" r:id="rId228"/>
    <p:sldId id="1013" r:id="rId229"/>
    <p:sldId id="1014" r:id="rId230"/>
    <p:sldId id="1015" r:id="rId231"/>
    <p:sldId id="1016" r:id="rId232"/>
    <p:sldId id="1134" r:id="rId233"/>
    <p:sldId id="1006" r:id="rId234"/>
    <p:sldId id="1100" r:id="rId235"/>
    <p:sldId id="1484" r:id="rId236"/>
    <p:sldId id="1007" r:id="rId237"/>
    <p:sldId id="1008" r:id="rId238"/>
    <p:sldId id="1017" r:id="rId239"/>
    <p:sldId id="1018" r:id="rId240"/>
    <p:sldId id="1019" r:id="rId241"/>
    <p:sldId id="1021" r:id="rId242"/>
    <p:sldId id="1435" r:id="rId243"/>
    <p:sldId id="1023" r:id="rId244"/>
    <p:sldId id="1024" r:id="rId245"/>
    <p:sldId id="1026" r:id="rId246"/>
    <p:sldId id="1027" r:id="rId247"/>
    <p:sldId id="1491" r:id="rId248"/>
    <p:sldId id="1433" r:id="rId249"/>
    <p:sldId id="1030" r:id="rId250"/>
    <p:sldId id="1175" r:id="rId251"/>
    <p:sldId id="1032" r:id="rId252"/>
    <p:sldId id="1033" r:id="rId253"/>
    <p:sldId id="1106" r:id="rId254"/>
    <p:sldId id="1107" r:id="rId255"/>
    <p:sldId id="1034" r:id="rId256"/>
    <p:sldId id="1035" r:id="rId257"/>
    <p:sldId id="1036" r:id="rId258"/>
    <p:sldId id="1037" r:id="rId259"/>
    <p:sldId id="1067" r:id="rId260"/>
    <p:sldId id="1492" r:id="rId261"/>
    <p:sldId id="1039" r:id="rId262"/>
    <p:sldId id="1434" r:id="rId263"/>
    <p:sldId id="1157" r:id="rId264"/>
    <p:sldId id="1418" r:id="rId265"/>
    <p:sldId id="1367" r:id="rId266"/>
    <p:sldId id="1173" r:id="rId267"/>
    <p:sldId id="1041" r:id="rId268"/>
    <p:sldId id="1147" r:id="rId269"/>
    <p:sldId id="1149" r:id="rId270"/>
    <p:sldId id="1153" r:id="rId271"/>
    <p:sldId id="1150" r:id="rId272"/>
    <p:sldId id="1152" r:id="rId273"/>
    <p:sldId id="1009" r:id="rId274"/>
    <p:sldId id="1154" r:id="rId275"/>
    <p:sldId id="1177" r:id="rId276"/>
    <p:sldId id="1375" r:id="rId277"/>
    <p:sldId id="1376" r:id="rId278"/>
    <p:sldId id="1156" r:id="rId279"/>
    <p:sldId id="1141" r:id="rId280"/>
    <p:sldId id="1249" r:id="rId281"/>
    <p:sldId id="1485" r:id="rId282"/>
    <p:sldId id="1171" r:id="rId283"/>
    <p:sldId id="1068" r:id="rId284"/>
    <p:sldId id="1275" r:id="rId285"/>
    <p:sldId id="1236" r:id="rId286"/>
    <p:sldId id="1145" r:id="rId287"/>
    <p:sldId id="1043" r:id="rId288"/>
    <p:sldId id="968" r:id="rId289"/>
    <p:sldId id="969" r:id="rId290"/>
    <p:sldId id="1045" r:id="rId291"/>
    <p:sldId id="1046" r:id="rId292"/>
    <p:sldId id="1047" r:id="rId293"/>
    <p:sldId id="1048" r:id="rId294"/>
    <p:sldId id="1049" r:id="rId295"/>
    <p:sldId id="1050" r:id="rId296"/>
    <p:sldId id="1051" r:id="rId297"/>
    <p:sldId id="1052" r:id="rId298"/>
    <p:sldId id="1053" r:id="rId299"/>
    <p:sldId id="970" r:id="rId300"/>
    <p:sldId id="971" r:id="rId301"/>
    <p:sldId id="1476" r:id="rId302"/>
    <p:sldId id="973" r:id="rId303"/>
    <p:sldId id="1493" r:id="rId304"/>
    <p:sldId id="1221" r:id="rId305"/>
    <p:sldId id="1222" r:id="rId306"/>
    <p:sldId id="1223" r:id="rId307"/>
    <p:sldId id="1495" r:id="rId308"/>
    <p:sldId id="1494" r:id="rId309"/>
    <p:sldId id="1224" r:id="rId310"/>
    <p:sldId id="1225" r:id="rId311"/>
    <p:sldId id="1226" r:id="rId312"/>
    <p:sldId id="1496" r:id="rId313"/>
    <p:sldId id="1497" r:id="rId314"/>
    <p:sldId id="1227" r:id="rId315"/>
    <p:sldId id="1228" r:id="rId316"/>
    <p:sldId id="1229" r:id="rId317"/>
    <p:sldId id="1498" r:id="rId318"/>
    <p:sldId id="1499" r:id="rId319"/>
    <p:sldId id="1230" r:id="rId320"/>
    <p:sldId id="1231" r:id="rId321"/>
    <p:sldId id="1232" r:id="rId322"/>
    <p:sldId id="1500" r:id="rId323"/>
    <p:sldId id="1501" r:id="rId324"/>
    <p:sldId id="1233" r:id="rId325"/>
    <p:sldId id="1234" r:id="rId326"/>
    <p:sldId id="1235" r:id="rId327"/>
    <p:sldId id="1502" r:id="rId328"/>
    <p:sldId id="1172" r:id="rId329"/>
    <p:sldId id="1144" r:id="rId330"/>
    <p:sldId id="1069" r:id="rId331"/>
    <p:sldId id="1070" r:id="rId332"/>
    <p:sldId id="1135" r:id="rId333"/>
    <p:sldId id="1077" r:id="rId334"/>
    <p:sldId id="1142" r:id="rId335"/>
    <p:sldId id="1071" r:id="rId336"/>
    <p:sldId id="1072" r:id="rId337"/>
    <p:sldId id="1143" r:id="rId338"/>
    <p:sldId id="1079" r:id="rId339"/>
    <p:sldId id="1080" r:id="rId340"/>
    <p:sldId id="1081" r:id="rId341"/>
    <p:sldId id="1417" r:id="rId342"/>
    <p:sldId id="1073" r:id="rId343"/>
    <p:sldId id="1486" r:id="rId344"/>
    <p:sldId id="1174" r:id="rId345"/>
    <p:sldId id="1131" r:id="rId346"/>
    <p:sldId id="880" r:id="rId347"/>
    <p:sldId id="881" r:id="rId348"/>
  </p:sldIdLst>
  <p:sldSz cx="9144000" cy="6858000" type="screen4x3"/>
  <p:notesSz cx="7315200" cy="9601200"/>
  <p:custDataLst>
    <p:tags r:id="rId351"/>
  </p:custDataLst>
  <p:defaultText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C11C94-6BB7-442C-94F4-38DD9CB05EB7}">
          <p14:sldIdLst>
            <p14:sldId id="256"/>
          </p14:sldIdLst>
        </p14:section>
        <p14:section name="Introduction" id="{64CE5AD4-B7A6-442F-981E-E859A2A2A010}">
          <p14:sldIdLst>
            <p14:sldId id="257"/>
            <p14:sldId id="260"/>
            <p14:sldId id="1166"/>
            <p14:sldId id="290"/>
            <p14:sldId id="259"/>
            <p14:sldId id="1165"/>
            <p14:sldId id="289"/>
            <p14:sldId id="883"/>
            <p14:sldId id="884"/>
            <p14:sldId id="885"/>
            <p14:sldId id="1108"/>
            <p14:sldId id="887"/>
            <p14:sldId id="888"/>
            <p14:sldId id="889"/>
            <p14:sldId id="890"/>
            <p14:sldId id="891"/>
            <p14:sldId id="892"/>
            <p14:sldId id="1084"/>
            <p14:sldId id="894"/>
            <p14:sldId id="893"/>
            <p14:sldId id="895"/>
            <p14:sldId id="896"/>
            <p14:sldId id="1094"/>
            <p14:sldId id="1082"/>
            <p14:sldId id="900"/>
            <p14:sldId id="902"/>
            <p14:sldId id="294"/>
            <p14:sldId id="909"/>
            <p14:sldId id="1109"/>
            <p14:sldId id="915"/>
            <p14:sldId id="1085"/>
            <p14:sldId id="1087"/>
            <p14:sldId id="1086"/>
            <p14:sldId id="1293"/>
            <p14:sldId id="917"/>
            <p14:sldId id="918"/>
            <p14:sldId id="1159"/>
          </p14:sldIdLst>
        </p14:section>
        <p14:section name="Input Variables" id="{DB1488F2-D24E-4D0C-8C0A-E454633A642C}">
          <p14:sldIdLst>
            <p14:sldId id="961"/>
            <p14:sldId id="919"/>
            <p14:sldId id="920"/>
            <p14:sldId id="921"/>
            <p14:sldId id="922"/>
            <p14:sldId id="964"/>
            <p14:sldId id="1257"/>
            <p14:sldId id="1294"/>
            <p14:sldId id="630"/>
            <p14:sldId id="632"/>
            <p14:sldId id="634"/>
            <p14:sldId id="635"/>
            <p14:sldId id="636"/>
            <p14:sldId id="321"/>
            <p14:sldId id="299"/>
            <p14:sldId id="1065"/>
            <p14:sldId id="641"/>
            <p14:sldId id="1058"/>
            <p14:sldId id="1295"/>
            <p14:sldId id="966"/>
            <p14:sldId id="298"/>
            <p14:sldId id="728"/>
            <p14:sldId id="629"/>
            <p14:sldId id="1059"/>
            <p14:sldId id="1060"/>
            <p14:sldId id="1061"/>
            <p14:sldId id="642"/>
            <p14:sldId id="1428"/>
            <p14:sldId id="1066"/>
            <p14:sldId id="861"/>
            <p14:sldId id="859"/>
            <p14:sldId id="1431"/>
            <p14:sldId id="855"/>
            <p14:sldId id="1432"/>
            <p14:sldId id="1138"/>
            <p14:sldId id="857"/>
            <p14:sldId id="858"/>
            <p14:sldId id="860"/>
            <p14:sldId id="1167"/>
          </p14:sldIdLst>
        </p14:section>
        <p14:section name="Data Sources" id="{C0D9388C-3E05-42AF-AD62-562813DAD8BD}">
          <p14:sldIdLst>
            <p14:sldId id="1436"/>
            <p14:sldId id="1437"/>
            <p14:sldId id="1438"/>
            <p14:sldId id="1439"/>
            <p14:sldId id="1440"/>
            <p14:sldId id="1441"/>
            <p14:sldId id="1442"/>
            <p14:sldId id="1443"/>
            <p14:sldId id="1444"/>
            <p14:sldId id="1445"/>
            <p14:sldId id="1448"/>
            <p14:sldId id="1449"/>
            <p14:sldId id="1450"/>
            <p14:sldId id="1451"/>
            <p14:sldId id="1452"/>
            <p14:sldId id="1453"/>
            <p14:sldId id="1454"/>
            <p14:sldId id="1460"/>
            <p14:sldId id="1461"/>
            <p14:sldId id="1462"/>
            <p14:sldId id="1463"/>
            <p14:sldId id="1464"/>
            <p14:sldId id="1478"/>
            <p14:sldId id="1473"/>
            <p14:sldId id="1465"/>
            <p14:sldId id="1466"/>
            <p14:sldId id="1467"/>
            <p14:sldId id="1468"/>
            <p14:sldId id="1469"/>
            <p14:sldId id="1470"/>
            <p14:sldId id="1471"/>
          </p14:sldIdLst>
        </p14:section>
        <p14:section name="GSVT" id="{2B482ABC-07F2-4F8F-952D-F78DB814742C}">
          <p14:sldIdLst>
            <p14:sldId id="1308"/>
            <p14:sldId id="1366"/>
            <p14:sldId id="1309"/>
            <p14:sldId id="1310"/>
            <p14:sldId id="1311"/>
            <p14:sldId id="1374"/>
            <p14:sldId id="1314"/>
            <p14:sldId id="946"/>
            <p14:sldId id="1315"/>
            <p14:sldId id="1477"/>
            <p14:sldId id="1316"/>
            <p14:sldId id="1255"/>
            <p14:sldId id="1475"/>
            <p14:sldId id="1474"/>
            <p14:sldId id="1317"/>
            <p14:sldId id="1318"/>
            <p14:sldId id="1319"/>
            <p14:sldId id="1320"/>
            <p14:sldId id="1321"/>
            <p14:sldId id="1387"/>
            <p14:sldId id="1388"/>
            <p14:sldId id="1389"/>
            <p14:sldId id="1390"/>
            <p14:sldId id="1391"/>
            <p14:sldId id="1429"/>
            <p14:sldId id="1393"/>
            <p14:sldId id="1394"/>
            <p14:sldId id="1395"/>
            <p14:sldId id="1396"/>
            <p14:sldId id="1397"/>
            <p14:sldId id="1398"/>
            <p14:sldId id="1399"/>
            <p14:sldId id="1400"/>
            <p14:sldId id="1401"/>
            <p14:sldId id="1402"/>
            <p14:sldId id="1403"/>
            <p14:sldId id="1404"/>
            <p14:sldId id="1405"/>
            <p14:sldId id="1406"/>
            <p14:sldId id="1430"/>
            <p14:sldId id="1408"/>
            <p14:sldId id="1409"/>
            <p14:sldId id="1410"/>
            <p14:sldId id="1411"/>
            <p14:sldId id="1412"/>
            <p14:sldId id="1413"/>
            <p14:sldId id="1416"/>
            <p14:sldId id="1346"/>
            <p14:sldId id="1347"/>
            <p14:sldId id="1348"/>
            <p14:sldId id="1350"/>
            <p14:sldId id="1351"/>
            <p14:sldId id="1352"/>
            <p14:sldId id="1353"/>
            <p14:sldId id="1354"/>
            <p14:sldId id="1355"/>
            <p14:sldId id="1356"/>
          </p14:sldIdLst>
        </p14:section>
        <p14:section name="HIGHPLAN" id="{AAA94A6A-EF8A-4D6E-9AFF-7CEBCA621CCA}">
          <p14:sldIdLst>
            <p14:sldId id="1357"/>
            <p14:sldId id="805"/>
            <p14:sldId id="806"/>
            <p14:sldId id="807"/>
            <p14:sldId id="1358"/>
            <p14:sldId id="1360"/>
            <p14:sldId id="1361"/>
            <p14:sldId id="1362"/>
            <p14:sldId id="1188"/>
            <p14:sldId id="1189"/>
            <p14:sldId id="1190"/>
            <p14:sldId id="1363"/>
            <p14:sldId id="1364"/>
            <p14:sldId id="1194"/>
            <p14:sldId id="1195"/>
            <p14:sldId id="1196"/>
            <p14:sldId id="1365"/>
            <p14:sldId id="819"/>
            <p14:sldId id="1200"/>
            <p14:sldId id="1201"/>
            <p14:sldId id="1202"/>
            <p14:sldId id="1242"/>
          </p14:sldIdLst>
        </p14:section>
        <p14:section name="ARTPLAN" id="{EB295AF3-DDEB-4684-89ED-20AA94395F1A}">
          <p14:sldIdLst>
            <p14:sldId id="849"/>
            <p14:sldId id="850"/>
            <p14:sldId id="851"/>
            <p14:sldId id="853"/>
            <p14:sldId id="854"/>
            <p14:sldId id="999"/>
            <p14:sldId id="1092"/>
            <p14:sldId id="1258"/>
            <p14:sldId id="1139"/>
            <p14:sldId id="1110"/>
            <p14:sldId id="1140"/>
            <p14:sldId id="1099"/>
            <p14:sldId id="1490"/>
            <p14:sldId id="1489"/>
            <p14:sldId id="1422"/>
            <p14:sldId id="1483"/>
            <p14:sldId id="1424"/>
            <p14:sldId id="1488"/>
            <p14:sldId id="1297"/>
            <p14:sldId id="1215"/>
            <p14:sldId id="1216"/>
            <p14:sldId id="1217"/>
            <p14:sldId id="1479"/>
            <p14:sldId id="1287"/>
            <p14:sldId id="1212"/>
            <p14:sldId id="1213"/>
            <p14:sldId id="1214"/>
            <p14:sldId id="1481"/>
            <p14:sldId id="876"/>
            <p14:sldId id="1218"/>
            <p14:sldId id="1219"/>
            <p14:sldId id="1220"/>
            <p14:sldId id="1482"/>
            <p14:sldId id="1170"/>
          </p14:sldIdLst>
        </p14:section>
        <p14:section name="MM LOS" id="{49626996-F3C6-427A-8566-D421DA9BE3A6}">
          <p14:sldIdLst>
            <p14:sldId id="1002"/>
            <p14:sldId id="1011"/>
            <p14:sldId id="1012"/>
            <p14:sldId id="1013"/>
            <p14:sldId id="1014"/>
            <p14:sldId id="1015"/>
            <p14:sldId id="1016"/>
            <p14:sldId id="1134"/>
            <p14:sldId id="1006"/>
            <p14:sldId id="1100"/>
            <p14:sldId id="1484"/>
            <p14:sldId id="1007"/>
            <p14:sldId id="1008"/>
            <p14:sldId id="1017"/>
            <p14:sldId id="1018"/>
            <p14:sldId id="1019"/>
            <p14:sldId id="1021"/>
            <p14:sldId id="1435"/>
            <p14:sldId id="1023"/>
            <p14:sldId id="1024"/>
            <p14:sldId id="1026"/>
            <p14:sldId id="1027"/>
            <p14:sldId id="1491"/>
            <p14:sldId id="1433"/>
            <p14:sldId id="1030"/>
            <p14:sldId id="1175"/>
            <p14:sldId id="1032"/>
            <p14:sldId id="1033"/>
            <p14:sldId id="1106"/>
            <p14:sldId id="1107"/>
            <p14:sldId id="1034"/>
            <p14:sldId id="1035"/>
            <p14:sldId id="1036"/>
            <p14:sldId id="1037"/>
            <p14:sldId id="1067"/>
            <p14:sldId id="1492"/>
            <p14:sldId id="1039"/>
            <p14:sldId id="1434"/>
            <p14:sldId id="1157"/>
            <p14:sldId id="1418"/>
            <p14:sldId id="1367"/>
          </p14:sldIdLst>
        </p14:section>
        <p14:section name="ARTPLAN BUS LOS" id="{CAFAC866-306F-4CE2-BCF3-19B8E19AA731}">
          <p14:sldIdLst>
            <p14:sldId id="1173"/>
            <p14:sldId id="1041"/>
            <p14:sldId id="1147"/>
            <p14:sldId id="1149"/>
            <p14:sldId id="1153"/>
            <p14:sldId id="1150"/>
            <p14:sldId id="1152"/>
            <p14:sldId id="1009"/>
            <p14:sldId id="1154"/>
            <p14:sldId id="1177"/>
            <p14:sldId id="1375"/>
            <p14:sldId id="1376"/>
            <p14:sldId id="1156"/>
            <p14:sldId id="1141"/>
            <p14:sldId id="1249"/>
            <p14:sldId id="1485"/>
            <p14:sldId id="1171"/>
            <p14:sldId id="1068"/>
            <p14:sldId id="1275"/>
            <p14:sldId id="1236"/>
            <p14:sldId id="1145"/>
          </p14:sldIdLst>
        </p14:section>
        <p14:section name="FREEPLAN" id="{69FCA860-011F-4A2D-9829-F1A691617468}">
          <p14:sldIdLst>
            <p14:sldId id="1043"/>
            <p14:sldId id="968"/>
            <p14:sldId id="969"/>
            <p14:sldId id="1045"/>
            <p14:sldId id="1046"/>
            <p14:sldId id="1047"/>
            <p14:sldId id="1048"/>
            <p14:sldId id="1049"/>
            <p14:sldId id="1050"/>
            <p14:sldId id="1051"/>
            <p14:sldId id="1052"/>
            <p14:sldId id="1053"/>
            <p14:sldId id="970"/>
            <p14:sldId id="971"/>
            <p14:sldId id="1476"/>
            <p14:sldId id="973"/>
            <p14:sldId id="1493"/>
            <p14:sldId id="1221"/>
            <p14:sldId id="1222"/>
            <p14:sldId id="1223"/>
            <p14:sldId id="1495"/>
            <p14:sldId id="1494"/>
            <p14:sldId id="1224"/>
            <p14:sldId id="1225"/>
            <p14:sldId id="1226"/>
            <p14:sldId id="1496"/>
            <p14:sldId id="1497"/>
            <p14:sldId id="1227"/>
            <p14:sldId id="1228"/>
            <p14:sldId id="1229"/>
            <p14:sldId id="1498"/>
            <p14:sldId id="1499"/>
            <p14:sldId id="1230"/>
            <p14:sldId id="1231"/>
            <p14:sldId id="1232"/>
            <p14:sldId id="1500"/>
            <p14:sldId id="1501"/>
            <p14:sldId id="1233"/>
            <p14:sldId id="1234"/>
            <p14:sldId id="1235"/>
            <p14:sldId id="1502"/>
            <p14:sldId id="1172"/>
          </p14:sldIdLst>
        </p14:section>
        <p14:section name="END" id="{67C0E9A9-C535-4B30-A10F-0DE364087FD7}">
          <p14:sldIdLst>
            <p14:sldId id="1144"/>
            <p14:sldId id="1069"/>
            <p14:sldId id="1070"/>
            <p14:sldId id="1135"/>
            <p14:sldId id="1077"/>
            <p14:sldId id="1142"/>
            <p14:sldId id="1071"/>
            <p14:sldId id="1072"/>
            <p14:sldId id="1143"/>
            <p14:sldId id="1079"/>
            <p14:sldId id="1080"/>
            <p14:sldId id="1081"/>
            <p14:sldId id="1417"/>
            <p14:sldId id="1073"/>
            <p14:sldId id="1486"/>
            <p14:sldId id="1174"/>
            <p14:sldId id="1131"/>
            <p14:sldId id="880"/>
            <p14:sldId id="881"/>
          </p14:sldIdLst>
        </p14:section>
      </p14:sectionLst>
    </p:ext>
    <p:ext uri="{EFAFB233-063F-42B5-8137-9DF3F51BA10A}">
      <p15:sldGuideLst xmlns:p15="http://schemas.microsoft.com/office/powerpoint/2012/main">
        <p15:guide id="1" orient="horz" pos="3744" userDrawn="1">
          <p15:clr>
            <a:srgbClr val="A4A3A4"/>
          </p15:clr>
        </p15:guide>
        <p15:guide id="2" pos="5568"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HA_User" initials="TEW" lastIdx="5" clrIdx="0"/>
  <p:cmAuthor id="7" name="Sokolow, Gary" initials="SG" lastIdx="45" clrIdx="7">
    <p:extLst/>
  </p:cmAuthor>
  <p:cmAuthor id="1" name="Reynolds, William" initials="RW" lastIdx="22" clrIdx="1"/>
  <p:cmAuthor id="8" name="Hicks, Nathan" initials="HN" lastIdx="70" clrIdx="8">
    <p:extLst/>
  </p:cmAuthor>
  <p:cmAuthor id="2" name="Michael Kondziolka" initials="MK" lastIdx="2" clrIdx="2"/>
  <p:cmAuthor id="9" name="Hicks, Nathan A." initials="HNA" lastIdx="1" clrIdx="9">
    <p:extLst/>
  </p:cmAuthor>
  <p:cmAuthor id="3" name="KHA_User" initials="K" lastIdx="60" clrIdx="3"/>
  <p:cmAuthor id="4" name="Muchuruza, Victor F." initials="MVF" lastIdx="55" clrIdx="4"/>
  <p:cmAuthor id="5" name="Guttenplan, Martin E." initials="GME" lastIdx="96" clrIdx="5"/>
  <p:cmAuthor id="6" name="Frank Broen" initials="FB" lastIdx="4"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1FF01"/>
    <a:srgbClr val="33CC33"/>
    <a:srgbClr val="939303"/>
    <a:srgbClr val="960000"/>
    <a:srgbClr val="5A506B"/>
    <a:srgbClr val="F7931C"/>
    <a:srgbClr val="C76F07"/>
    <a:srgbClr val="FDE9D2"/>
    <a:srgbClr val="0865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5" autoAdjust="0"/>
    <p:restoredTop sz="79548" autoAdjust="0"/>
  </p:normalViewPr>
  <p:slideViewPr>
    <p:cSldViewPr>
      <p:cViewPr varScale="1">
        <p:scale>
          <a:sx n="92" d="100"/>
          <a:sy n="92" d="100"/>
        </p:scale>
        <p:origin x="1524" y="96"/>
      </p:cViewPr>
      <p:guideLst>
        <p:guide orient="horz" pos="3744"/>
        <p:guide pos="5568"/>
      </p:guideLst>
    </p:cSldViewPr>
  </p:slideViewPr>
  <p:outlineViewPr>
    <p:cViewPr>
      <p:scale>
        <a:sx n="33" d="100"/>
        <a:sy n="33" d="100"/>
      </p:scale>
      <p:origin x="0" y="0"/>
    </p:cViewPr>
    <p:sldLst>
      <p:sld r:id="rId1" collapse="1"/>
      <p:sld r:id="rId2" collapse="1"/>
      <p:sld r:id="rId3" collapse="1"/>
    </p:sldLst>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93" d="100"/>
          <a:sy n="93" d="100"/>
        </p:scale>
        <p:origin x="2532"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303" Type="http://schemas.openxmlformats.org/officeDocument/2006/relationships/slide" Target="slides/slide299.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324" Type="http://schemas.openxmlformats.org/officeDocument/2006/relationships/slide" Target="slides/slide320.xml"/><Relationship Id="rId345" Type="http://schemas.openxmlformats.org/officeDocument/2006/relationships/slide" Target="slides/slide341.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289" Type="http://schemas.openxmlformats.org/officeDocument/2006/relationships/slide" Target="slides/slide285.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314" Type="http://schemas.openxmlformats.org/officeDocument/2006/relationships/slide" Target="slides/slide310.xml"/><Relationship Id="rId335" Type="http://schemas.openxmlformats.org/officeDocument/2006/relationships/slide" Target="slides/slide331.xml"/><Relationship Id="rId356" Type="http://schemas.openxmlformats.org/officeDocument/2006/relationships/tableStyles" Target="tableStyles.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slide" Target="slides/slide275.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325" Type="http://schemas.openxmlformats.org/officeDocument/2006/relationships/slide" Target="slides/slide321.xml"/><Relationship Id="rId346" Type="http://schemas.openxmlformats.org/officeDocument/2006/relationships/slide" Target="slides/slide342.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slide" Target="slides/slide276.xml"/><Relationship Id="rId315" Type="http://schemas.openxmlformats.org/officeDocument/2006/relationships/slide" Target="slides/slide311.xml"/><Relationship Id="rId336" Type="http://schemas.openxmlformats.org/officeDocument/2006/relationships/slide" Target="slides/slide332.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291" Type="http://schemas.openxmlformats.org/officeDocument/2006/relationships/slide" Target="slides/slide287.xml"/><Relationship Id="rId305" Type="http://schemas.openxmlformats.org/officeDocument/2006/relationships/slide" Target="slides/slide301.xml"/><Relationship Id="rId326" Type="http://schemas.openxmlformats.org/officeDocument/2006/relationships/slide" Target="slides/slide322.xml"/><Relationship Id="rId347" Type="http://schemas.openxmlformats.org/officeDocument/2006/relationships/slide" Target="slides/slide343.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16" Type="http://schemas.openxmlformats.org/officeDocument/2006/relationships/slide" Target="slides/slide312.xml"/><Relationship Id="rId337" Type="http://schemas.openxmlformats.org/officeDocument/2006/relationships/slide" Target="slides/slide333.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slide" Target="slides/slide288.xml"/><Relationship Id="rId306" Type="http://schemas.openxmlformats.org/officeDocument/2006/relationships/slide" Target="slides/slide302.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327" Type="http://schemas.openxmlformats.org/officeDocument/2006/relationships/slide" Target="slides/slide323.xml"/><Relationship Id="rId348" Type="http://schemas.openxmlformats.org/officeDocument/2006/relationships/slide" Target="slides/slide344.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17" Type="http://schemas.openxmlformats.org/officeDocument/2006/relationships/slide" Target="slides/slide313.xml"/><Relationship Id="rId338" Type="http://schemas.openxmlformats.org/officeDocument/2006/relationships/slide" Target="slides/slide334.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slide" Target="slides/slide268.xml"/><Relationship Id="rId293" Type="http://schemas.openxmlformats.org/officeDocument/2006/relationships/slide" Target="slides/slide289.xml"/><Relationship Id="rId307" Type="http://schemas.openxmlformats.org/officeDocument/2006/relationships/slide" Target="slides/slide303.xml"/><Relationship Id="rId328" Type="http://schemas.openxmlformats.org/officeDocument/2006/relationships/slide" Target="slides/slide324.xml"/><Relationship Id="rId349" Type="http://schemas.openxmlformats.org/officeDocument/2006/relationships/notesMaster" Target="notesMasters/notesMaster1.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slide" Target="slides/slide279.xml"/><Relationship Id="rId313" Type="http://schemas.openxmlformats.org/officeDocument/2006/relationships/slide" Target="slides/slide309.xml"/><Relationship Id="rId318" Type="http://schemas.openxmlformats.org/officeDocument/2006/relationships/slide" Target="slides/slide314.xml"/><Relationship Id="rId339" Type="http://schemas.openxmlformats.org/officeDocument/2006/relationships/slide" Target="slides/slide335.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334" Type="http://schemas.openxmlformats.org/officeDocument/2006/relationships/slide" Target="slides/slide330.xml"/><Relationship Id="rId350" Type="http://schemas.openxmlformats.org/officeDocument/2006/relationships/handoutMaster" Target="handoutMasters/handoutMaster1.xml"/><Relationship Id="rId35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329" Type="http://schemas.openxmlformats.org/officeDocument/2006/relationships/slide" Target="slides/slide325.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340" Type="http://schemas.openxmlformats.org/officeDocument/2006/relationships/slide" Target="slides/slide336.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19" Type="http://schemas.openxmlformats.org/officeDocument/2006/relationships/slide" Target="slides/slide315.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330" Type="http://schemas.openxmlformats.org/officeDocument/2006/relationships/slide" Target="slides/slide326.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351" Type="http://schemas.openxmlformats.org/officeDocument/2006/relationships/tags" Target="tags/tag1.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341" Type="http://schemas.openxmlformats.org/officeDocument/2006/relationships/slide" Target="slides/slide337.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331" Type="http://schemas.openxmlformats.org/officeDocument/2006/relationships/slide" Target="slides/slide327.xml"/><Relationship Id="rId352" Type="http://schemas.openxmlformats.org/officeDocument/2006/relationships/commentAuthors" Target="commentAuthors.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342" Type="http://schemas.openxmlformats.org/officeDocument/2006/relationships/slide" Target="slides/slide338.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openxmlformats.org/officeDocument/2006/relationships/slide" Target="slides/slide328.xml"/><Relationship Id="rId353" Type="http://schemas.openxmlformats.org/officeDocument/2006/relationships/presProps" Target="presProps.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343" Type="http://schemas.openxmlformats.org/officeDocument/2006/relationships/slide" Target="slides/slide339.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333" Type="http://schemas.openxmlformats.org/officeDocument/2006/relationships/slide" Target="slides/slide329.xml"/><Relationship Id="rId354" Type="http://schemas.openxmlformats.org/officeDocument/2006/relationships/viewProps" Target="viewProps.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323" Type="http://schemas.openxmlformats.org/officeDocument/2006/relationships/slide" Target="slides/slide319.xml"/><Relationship Id="rId344" Type="http://schemas.openxmlformats.org/officeDocument/2006/relationships/slide" Target="slides/slide340.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s>
</file>

<file path=ppt/_rels/viewProps.xml.rels><?xml version="1.0" encoding="UTF-8" standalone="yes"?>
<Relationships xmlns="http://schemas.openxmlformats.org/package/2006/relationships"><Relationship Id="rId3" Type="http://schemas.openxmlformats.org/officeDocument/2006/relationships/slide" Target="slides/slide275.xml"/><Relationship Id="rId2" Type="http://schemas.openxmlformats.org/officeDocument/2006/relationships/slide" Target="slides/slide274.xml"/><Relationship Id="rId1" Type="http://schemas.openxmlformats.org/officeDocument/2006/relationships/slide" Target="slides/slide273.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ata29.xml.rels><?xml version="1.0" encoding="UTF-8" standalone="yes"?>
<Relationships xmlns="http://schemas.openxmlformats.org/package/2006/relationships"><Relationship Id="rId1" Type="http://schemas.openxmlformats.org/officeDocument/2006/relationships/image" Target="../media/image9.png"/></Relationships>
</file>

<file path=ppt/diagrams/_rels/data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ata6.xml.rels><?xml version="1.0" encoding="UTF-8" standalone="yes"?>
<Relationships xmlns="http://schemas.openxmlformats.org/package/2006/relationships"><Relationship Id="rId2" Type="http://schemas.openxmlformats.org/officeDocument/2006/relationships/hyperlink" Target="http://www.dot.state.fl.us/planning/statistics/gis/" TargetMode="External"/><Relationship Id="rId1" Type="http://schemas.openxmlformats.org/officeDocument/2006/relationships/hyperlink" Target="http://www2.dot.state.fl.us/FloridaTrafficOnline/viewer.html" TargetMode="External"/></Relationships>
</file>

<file path=ppt/diagrams/_rels/drawing6.xml.rels><?xml version="1.0" encoding="UTF-8" standalone="yes"?>
<Relationships xmlns="http://schemas.openxmlformats.org/package/2006/relationships"><Relationship Id="rId2" Type="http://schemas.openxmlformats.org/officeDocument/2006/relationships/hyperlink" Target="http://www.dot.state.fl.us/planning/statistics/gis/" TargetMode="External"/><Relationship Id="rId1" Type="http://schemas.openxmlformats.org/officeDocument/2006/relationships/hyperlink" Target="http://www2.dot.state.fl.us/FloridaTrafficOnline/viewer.htm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C00DFC-FCB8-4824-9C23-771B7B751284}" type="doc">
      <dgm:prSet loTypeId="urn:microsoft.com/office/officeart/2005/8/layout/vList3" loCatId="list" qsTypeId="urn:microsoft.com/office/officeart/2005/8/quickstyle/simple4" qsCatId="simple" csTypeId="urn:microsoft.com/office/officeart/2005/8/colors/accent1_2" csCatId="accent1" phldr="1"/>
      <dgm:spPr/>
      <dgm:t>
        <a:bodyPr/>
        <a:lstStyle/>
        <a:p>
          <a:endParaRPr lang="en-US"/>
        </a:p>
      </dgm:t>
    </dgm:pt>
    <dgm:pt modelId="{AEEA5BE1-B72E-461E-9FB5-22A844944ED8}">
      <dgm:prSet/>
      <dgm:spPr/>
      <dgm:t>
        <a:bodyPr/>
        <a:lstStyle/>
        <a:p>
          <a:pPr rtl="0"/>
          <a:r>
            <a:rPr lang="en-US" dirty="0" smtClean="0"/>
            <a:t>Move from understanding basic traffic concepts to hands-on capacity </a:t>
          </a:r>
          <a:br>
            <a:rPr lang="en-US" dirty="0" smtClean="0"/>
          </a:br>
          <a:r>
            <a:rPr lang="en-US" dirty="0" smtClean="0"/>
            <a:t>and quality of service analysis</a:t>
          </a:r>
          <a:endParaRPr lang="en-US" dirty="0"/>
        </a:p>
      </dgm:t>
    </dgm:pt>
    <dgm:pt modelId="{3F529DE8-29A7-473D-99A8-3D5F80885E9C}" type="parTrans" cxnId="{2481A76D-411D-48CD-BE5B-C3EA92AD2348}">
      <dgm:prSet/>
      <dgm:spPr/>
      <dgm:t>
        <a:bodyPr/>
        <a:lstStyle/>
        <a:p>
          <a:endParaRPr lang="en-US"/>
        </a:p>
      </dgm:t>
    </dgm:pt>
    <dgm:pt modelId="{84AA0CD2-1FE1-4A11-B030-5F6FF002591E}" type="sibTrans" cxnId="{2481A76D-411D-48CD-BE5B-C3EA92AD2348}">
      <dgm:prSet/>
      <dgm:spPr/>
      <dgm:t>
        <a:bodyPr/>
        <a:lstStyle/>
        <a:p>
          <a:endParaRPr lang="en-US"/>
        </a:p>
      </dgm:t>
    </dgm:pt>
    <dgm:pt modelId="{2F2984D1-4C2F-40A0-A019-50A483405A29}">
      <dgm:prSet/>
      <dgm:spPr/>
      <dgm:t>
        <a:bodyPr/>
        <a:lstStyle/>
        <a:p>
          <a:pPr rtl="0"/>
          <a:r>
            <a:rPr lang="en-US" smtClean="0"/>
            <a:t>Gain proficiency in planning analysis</a:t>
          </a:r>
          <a:endParaRPr lang="en-US"/>
        </a:p>
      </dgm:t>
    </dgm:pt>
    <dgm:pt modelId="{91FA8071-1A44-468B-8031-E8818A236C20}" type="parTrans" cxnId="{8939EC3D-33C6-4FF2-AC80-279116F4C5E5}">
      <dgm:prSet/>
      <dgm:spPr/>
      <dgm:t>
        <a:bodyPr/>
        <a:lstStyle/>
        <a:p>
          <a:endParaRPr lang="en-US"/>
        </a:p>
      </dgm:t>
    </dgm:pt>
    <dgm:pt modelId="{A7D4D028-FDD2-4C69-AA40-0756618480AE}" type="sibTrans" cxnId="{8939EC3D-33C6-4FF2-AC80-279116F4C5E5}">
      <dgm:prSet/>
      <dgm:spPr/>
      <dgm:t>
        <a:bodyPr/>
        <a:lstStyle/>
        <a:p>
          <a:endParaRPr lang="en-US"/>
        </a:p>
      </dgm:t>
    </dgm:pt>
    <dgm:pt modelId="{2B745086-895E-41A1-91F6-2B4CDF2FE2B8}">
      <dgm:prSet/>
      <dgm:spPr/>
      <dgm:t>
        <a:bodyPr/>
        <a:lstStyle/>
        <a:p>
          <a:pPr rtl="0"/>
          <a:r>
            <a:rPr lang="en-US" smtClean="0"/>
            <a:t>Gain proficiency in multimodal QOS </a:t>
          </a:r>
          <a:endParaRPr lang="en-US"/>
        </a:p>
      </dgm:t>
    </dgm:pt>
    <dgm:pt modelId="{8A27D113-A558-4BEA-9703-318FE619DDF5}" type="parTrans" cxnId="{15E52F32-5E5B-4199-9631-C04A342F8D5B}">
      <dgm:prSet/>
      <dgm:spPr/>
      <dgm:t>
        <a:bodyPr/>
        <a:lstStyle/>
        <a:p>
          <a:endParaRPr lang="en-US"/>
        </a:p>
      </dgm:t>
    </dgm:pt>
    <dgm:pt modelId="{F426E53C-D6B3-4B9A-B549-6B5C8201B79E}" type="sibTrans" cxnId="{15E52F32-5E5B-4199-9631-C04A342F8D5B}">
      <dgm:prSet/>
      <dgm:spPr/>
      <dgm:t>
        <a:bodyPr/>
        <a:lstStyle/>
        <a:p>
          <a:endParaRPr lang="en-US"/>
        </a:p>
      </dgm:t>
    </dgm:pt>
    <dgm:pt modelId="{C619BA62-C4E9-4F4B-8204-1AEA7F1F89AC}">
      <dgm:prSet/>
      <dgm:spPr/>
      <dgm:t>
        <a:bodyPr/>
        <a:lstStyle/>
        <a:p>
          <a:pPr rtl="0"/>
          <a:r>
            <a:rPr lang="en-US" dirty="0" smtClean="0"/>
            <a:t>Understand the factors </a:t>
          </a:r>
          <a:br>
            <a:rPr lang="en-US" dirty="0" smtClean="0"/>
          </a:br>
          <a:r>
            <a:rPr lang="en-US" dirty="0" smtClean="0"/>
            <a:t>that have the greatest impact on the results</a:t>
          </a:r>
          <a:endParaRPr lang="en-US" dirty="0"/>
        </a:p>
      </dgm:t>
    </dgm:pt>
    <dgm:pt modelId="{B13A0F5B-D687-419D-A5CB-19C1E8E59DBA}" type="parTrans" cxnId="{7BD7A9C9-DE31-43C6-BD5F-148DE15F97F2}">
      <dgm:prSet/>
      <dgm:spPr/>
      <dgm:t>
        <a:bodyPr/>
        <a:lstStyle/>
        <a:p>
          <a:endParaRPr lang="en-US"/>
        </a:p>
      </dgm:t>
    </dgm:pt>
    <dgm:pt modelId="{B1E65998-4C39-43CF-B42E-B0351A543FD3}" type="sibTrans" cxnId="{7BD7A9C9-DE31-43C6-BD5F-148DE15F97F2}">
      <dgm:prSet/>
      <dgm:spPr/>
      <dgm:t>
        <a:bodyPr/>
        <a:lstStyle/>
        <a:p>
          <a:endParaRPr lang="en-US"/>
        </a:p>
      </dgm:t>
    </dgm:pt>
    <dgm:pt modelId="{148430D4-FEFA-42F6-AEBF-1DF256DEB775}">
      <dgm:prSet/>
      <dgm:spPr/>
      <dgm:t>
        <a:bodyPr/>
        <a:lstStyle/>
        <a:p>
          <a:pPr rtl="0"/>
          <a:r>
            <a:rPr lang="en-US" dirty="0" smtClean="0"/>
            <a:t>Identify key differences </a:t>
          </a:r>
          <a:br>
            <a:rPr lang="en-US" dirty="0" smtClean="0"/>
          </a:br>
          <a:r>
            <a:rPr lang="en-US" dirty="0" smtClean="0"/>
            <a:t>between LOSPLAN and other tools</a:t>
          </a:r>
          <a:endParaRPr lang="en-US" dirty="0"/>
        </a:p>
      </dgm:t>
    </dgm:pt>
    <dgm:pt modelId="{4BD19948-A9A4-4808-BB26-21B00A28AA47}" type="parTrans" cxnId="{1AB16D61-EE19-43D0-865F-46591E2BB36E}">
      <dgm:prSet/>
      <dgm:spPr/>
      <dgm:t>
        <a:bodyPr/>
        <a:lstStyle/>
        <a:p>
          <a:endParaRPr lang="en-US"/>
        </a:p>
      </dgm:t>
    </dgm:pt>
    <dgm:pt modelId="{CD2CB051-3504-47B6-BB53-C98550FB08D9}" type="sibTrans" cxnId="{1AB16D61-EE19-43D0-865F-46591E2BB36E}">
      <dgm:prSet/>
      <dgm:spPr/>
      <dgm:t>
        <a:bodyPr/>
        <a:lstStyle/>
        <a:p>
          <a:endParaRPr lang="en-US"/>
        </a:p>
      </dgm:t>
    </dgm:pt>
    <dgm:pt modelId="{75F28FE6-1841-4F5F-9F7B-DC62665C5EEE}" type="pres">
      <dgm:prSet presAssocID="{59C00DFC-FCB8-4824-9C23-771B7B751284}" presName="linearFlow" presStyleCnt="0">
        <dgm:presLayoutVars>
          <dgm:dir/>
          <dgm:resizeHandles val="exact"/>
        </dgm:presLayoutVars>
      </dgm:prSet>
      <dgm:spPr/>
      <dgm:t>
        <a:bodyPr/>
        <a:lstStyle/>
        <a:p>
          <a:endParaRPr lang="en-US"/>
        </a:p>
      </dgm:t>
    </dgm:pt>
    <dgm:pt modelId="{0A94838C-6AD5-4011-944E-CC7D7FC26D47}" type="pres">
      <dgm:prSet presAssocID="{AEEA5BE1-B72E-461E-9FB5-22A844944ED8}" presName="composite" presStyleCnt="0"/>
      <dgm:spPr/>
      <dgm:t>
        <a:bodyPr/>
        <a:lstStyle/>
        <a:p>
          <a:endParaRPr lang="en-US"/>
        </a:p>
      </dgm:t>
    </dgm:pt>
    <dgm:pt modelId="{FBD6CB4B-EB50-49FF-A9C2-0ADB3F1980E3}" type="pres">
      <dgm:prSet presAssocID="{AEEA5BE1-B72E-461E-9FB5-22A844944ED8}" presName="imgShp" presStyleLbl="fgImgPlace1" presStyleIdx="0" presStyleCnt="5"/>
      <dgm:spPr/>
      <dgm:t>
        <a:bodyPr/>
        <a:lstStyle/>
        <a:p>
          <a:endParaRPr lang="en-US"/>
        </a:p>
      </dgm:t>
    </dgm:pt>
    <dgm:pt modelId="{3356A266-4791-4945-9C51-9938EFADFCD6}" type="pres">
      <dgm:prSet presAssocID="{AEEA5BE1-B72E-461E-9FB5-22A844944ED8}" presName="txShp" presStyleLbl="node1" presStyleIdx="0" presStyleCnt="5">
        <dgm:presLayoutVars>
          <dgm:bulletEnabled val="1"/>
        </dgm:presLayoutVars>
      </dgm:prSet>
      <dgm:spPr/>
      <dgm:t>
        <a:bodyPr/>
        <a:lstStyle/>
        <a:p>
          <a:endParaRPr lang="en-US"/>
        </a:p>
      </dgm:t>
    </dgm:pt>
    <dgm:pt modelId="{36D0F258-10D7-47BB-8EEC-B1099644BC55}" type="pres">
      <dgm:prSet presAssocID="{84AA0CD2-1FE1-4A11-B030-5F6FF002591E}" presName="spacing" presStyleCnt="0"/>
      <dgm:spPr/>
      <dgm:t>
        <a:bodyPr/>
        <a:lstStyle/>
        <a:p>
          <a:endParaRPr lang="en-US"/>
        </a:p>
      </dgm:t>
    </dgm:pt>
    <dgm:pt modelId="{DC392221-575E-4F91-A96A-42F95D30AA99}" type="pres">
      <dgm:prSet presAssocID="{2F2984D1-4C2F-40A0-A019-50A483405A29}" presName="composite" presStyleCnt="0"/>
      <dgm:spPr/>
      <dgm:t>
        <a:bodyPr/>
        <a:lstStyle/>
        <a:p>
          <a:endParaRPr lang="en-US"/>
        </a:p>
      </dgm:t>
    </dgm:pt>
    <dgm:pt modelId="{196760F6-E4D2-4490-8141-1DE5754F17E5}" type="pres">
      <dgm:prSet presAssocID="{2F2984D1-4C2F-40A0-A019-50A483405A29}" presName="imgShp" presStyleLbl="fgImgPlace1" presStyleIdx="1" presStyleCnt="5"/>
      <dgm:spPr/>
      <dgm:t>
        <a:bodyPr/>
        <a:lstStyle/>
        <a:p>
          <a:endParaRPr lang="en-US"/>
        </a:p>
      </dgm:t>
    </dgm:pt>
    <dgm:pt modelId="{31E1504D-B176-4E95-B2A5-633B7F3DE475}" type="pres">
      <dgm:prSet presAssocID="{2F2984D1-4C2F-40A0-A019-50A483405A29}" presName="txShp" presStyleLbl="node1" presStyleIdx="1" presStyleCnt="5">
        <dgm:presLayoutVars>
          <dgm:bulletEnabled val="1"/>
        </dgm:presLayoutVars>
      </dgm:prSet>
      <dgm:spPr/>
      <dgm:t>
        <a:bodyPr/>
        <a:lstStyle/>
        <a:p>
          <a:endParaRPr lang="en-US"/>
        </a:p>
      </dgm:t>
    </dgm:pt>
    <dgm:pt modelId="{3A36C170-4DAA-4C06-98A6-F81B83A2D112}" type="pres">
      <dgm:prSet presAssocID="{A7D4D028-FDD2-4C69-AA40-0756618480AE}" presName="spacing" presStyleCnt="0"/>
      <dgm:spPr/>
      <dgm:t>
        <a:bodyPr/>
        <a:lstStyle/>
        <a:p>
          <a:endParaRPr lang="en-US"/>
        </a:p>
      </dgm:t>
    </dgm:pt>
    <dgm:pt modelId="{FB40C5B0-EB90-4DB2-B7C6-AC348B714EA7}" type="pres">
      <dgm:prSet presAssocID="{2B745086-895E-41A1-91F6-2B4CDF2FE2B8}" presName="composite" presStyleCnt="0"/>
      <dgm:spPr/>
      <dgm:t>
        <a:bodyPr/>
        <a:lstStyle/>
        <a:p>
          <a:endParaRPr lang="en-US"/>
        </a:p>
      </dgm:t>
    </dgm:pt>
    <dgm:pt modelId="{006DCD9E-509C-4A5B-8E48-A7985B36CE21}" type="pres">
      <dgm:prSet presAssocID="{2B745086-895E-41A1-91F6-2B4CDF2FE2B8}" presName="imgShp" presStyleLbl="fgImgPlace1" presStyleIdx="2" presStyleCnt="5"/>
      <dgm:spPr>
        <a:blipFill>
          <a:blip xmlns:r="http://schemas.openxmlformats.org/officeDocument/2006/relationships" r:embed="rId1"/>
          <a:stretch>
            <a:fillRect/>
          </a:stretch>
        </a:blipFill>
      </dgm:spPr>
      <dgm:t>
        <a:bodyPr/>
        <a:lstStyle/>
        <a:p>
          <a:endParaRPr lang="en-US"/>
        </a:p>
      </dgm:t>
    </dgm:pt>
    <dgm:pt modelId="{06BAF875-613D-42AD-8AE6-9A001C120118}" type="pres">
      <dgm:prSet presAssocID="{2B745086-895E-41A1-91F6-2B4CDF2FE2B8}" presName="txShp" presStyleLbl="node1" presStyleIdx="2" presStyleCnt="5">
        <dgm:presLayoutVars>
          <dgm:bulletEnabled val="1"/>
        </dgm:presLayoutVars>
      </dgm:prSet>
      <dgm:spPr/>
      <dgm:t>
        <a:bodyPr/>
        <a:lstStyle/>
        <a:p>
          <a:endParaRPr lang="en-US"/>
        </a:p>
      </dgm:t>
    </dgm:pt>
    <dgm:pt modelId="{77832B24-FF4A-45C4-B26F-766FDC03665E}" type="pres">
      <dgm:prSet presAssocID="{F426E53C-D6B3-4B9A-B549-6B5C8201B79E}" presName="spacing" presStyleCnt="0"/>
      <dgm:spPr/>
      <dgm:t>
        <a:bodyPr/>
        <a:lstStyle/>
        <a:p>
          <a:endParaRPr lang="en-US"/>
        </a:p>
      </dgm:t>
    </dgm:pt>
    <dgm:pt modelId="{D93CBD60-5613-4AA5-862E-B21EAB81C287}" type="pres">
      <dgm:prSet presAssocID="{C619BA62-C4E9-4F4B-8204-1AEA7F1F89AC}" presName="composite" presStyleCnt="0"/>
      <dgm:spPr/>
      <dgm:t>
        <a:bodyPr/>
        <a:lstStyle/>
        <a:p>
          <a:endParaRPr lang="en-US"/>
        </a:p>
      </dgm:t>
    </dgm:pt>
    <dgm:pt modelId="{EA276B15-87D0-418B-B0A8-0513ED225342}" type="pres">
      <dgm:prSet presAssocID="{C619BA62-C4E9-4F4B-8204-1AEA7F1F89AC}" presName="imgShp" presStyleLbl="fgImgPlace1" presStyleIdx="3" presStyleCnt="5"/>
      <dgm:spPr/>
      <dgm:t>
        <a:bodyPr/>
        <a:lstStyle/>
        <a:p>
          <a:endParaRPr lang="en-US"/>
        </a:p>
      </dgm:t>
    </dgm:pt>
    <dgm:pt modelId="{E93BF428-EE50-4C99-8FFE-56414C88AA14}" type="pres">
      <dgm:prSet presAssocID="{C619BA62-C4E9-4F4B-8204-1AEA7F1F89AC}" presName="txShp" presStyleLbl="node1" presStyleIdx="3" presStyleCnt="5">
        <dgm:presLayoutVars>
          <dgm:bulletEnabled val="1"/>
        </dgm:presLayoutVars>
      </dgm:prSet>
      <dgm:spPr/>
      <dgm:t>
        <a:bodyPr/>
        <a:lstStyle/>
        <a:p>
          <a:endParaRPr lang="en-US"/>
        </a:p>
      </dgm:t>
    </dgm:pt>
    <dgm:pt modelId="{446A417F-1AC4-4244-8A5E-8B11967F4373}" type="pres">
      <dgm:prSet presAssocID="{B1E65998-4C39-43CF-B42E-B0351A543FD3}" presName="spacing" presStyleCnt="0"/>
      <dgm:spPr/>
      <dgm:t>
        <a:bodyPr/>
        <a:lstStyle/>
        <a:p>
          <a:endParaRPr lang="en-US"/>
        </a:p>
      </dgm:t>
    </dgm:pt>
    <dgm:pt modelId="{9FD0C1A2-35FF-4384-8689-BF341EA559D3}" type="pres">
      <dgm:prSet presAssocID="{148430D4-FEFA-42F6-AEBF-1DF256DEB775}" presName="composite" presStyleCnt="0"/>
      <dgm:spPr/>
      <dgm:t>
        <a:bodyPr/>
        <a:lstStyle/>
        <a:p>
          <a:endParaRPr lang="en-US"/>
        </a:p>
      </dgm:t>
    </dgm:pt>
    <dgm:pt modelId="{F8ED4BCE-76E4-4640-BA5D-F5AC18E23DAC}" type="pres">
      <dgm:prSet presAssocID="{148430D4-FEFA-42F6-AEBF-1DF256DEB775}" presName="imgShp" presStyleLbl="fgImgPlace1" presStyleIdx="4" presStyleCnt="5"/>
      <dgm:spPr/>
      <dgm:t>
        <a:bodyPr/>
        <a:lstStyle/>
        <a:p>
          <a:endParaRPr lang="en-US"/>
        </a:p>
      </dgm:t>
    </dgm:pt>
    <dgm:pt modelId="{F0BF4519-9B51-49D5-887A-59B45239413B}" type="pres">
      <dgm:prSet presAssocID="{148430D4-FEFA-42F6-AEBF-1DF256DEB775}" presName="txShp" presStyleLbl="node1" presStyleIdx="4" presStyleCnt="5">
        <dgm:presLayoutVars>
          <dgm:bulletEnabled val="1"/>
        </dgm:presLayoutVars>
      </dgm:prSet>
      <dgm:spPr/>
      <dgm:t>
        <a:bodyPr/>
        <a:lstStyle/>
        <a:p>
          <a:endParaRPr lang="en-US"/>
        </a:p>
      </dgm:t>
    </dgm:pt>
  </dgm:ptLst>
  <dgm:cxnLst>
    <dgm:cxn modelId="{2481A76D-411D-48CD-BE5B-C3EA92AD2348}" srcId="{59C00DFC-FCB8-4824-9C23-771B7B751284}" destId="{AEEA5BE1-B72E-461E-9FB5-22A844944ED8}" srcOrd="0" destOrd="0" parTransId="{3F529DE8-29A7-473D-99A8-3D5F80885E9C}" sibTransId="{84AA0CD2-1FE1-4A11-B030-5F6FF002591E}"/>
    <dgm:cxn modelId="{99E1FBE5-EA61-4C48-AD17-1E1E08815F71}" type="presOf" srcId="{2B745086-895E-41A1-91F6-2B4CDF2FE2B8}" destId="{06BAF875-613D-42AD-8AE6-9A001C120118}" srcOrd="0" destOrd="0" presId="urn:microsoft.com/office/officeart/2005/8/layout/vList3"/>
    <dgm:cxn modelId="{CBEC98DA-0021-4585-8038-1AC7DA903696}" type="presOf" srcId="{148430D4-FEFA-42F6-AEBF-1DF256DEB775}" destId="{F0BF4519-9B51-49D5-887A-59B45239413B}" srcOrd="0" destOrd="0" presId="urn:microsoft.com/office/officeart/2005/8/layout/vList3"/>
    <dgm:cxn modelId="{06408442-8CBF-4E78-8AF0-F02016A9588A}" type="presOf" srcId="{C619BA62-C4E9-4F4B-8204-1AEA7F1F89AC}" destId="{E93BF428-EE50-4C99-8FFE-56414C88AA14}" srcOrd="0" destOrd="0" presId="urn:microsoft.com/office/officeart/2005/8/layout/vList3"/>
    <dgm:cxn modelId="{8939EC3D-33C6-4FF2-AC80-279116F4C5E5}" srcId="{59C00DFC-FCB8-4824-9C23-771B7B751284}" destId="{2F2984D1-4C2F-40A0-A019-50A483405A29}" srcOrd="1" destOrd="0" parTransId="{91FA8071-1A44-468B-8031-E8818A236C20}" sibTransId="{A7D4D028-FDD2-4C69-AA40-0756618480AE}"/>
    <dgm:cxn modelId="{9E47C538-4C13-4C7C-BC29-3E838B3AA664}" type="presOf" srcId="{AEEA5BE1-B72E-461E-9FB5-22A844944ED8}" destId="{3356A266-4791-4945-9C51-9938EFADFCD6}" srcOrd="0" destOrd="0" presId="urn:microsoft.com/office/officeart/2005/8/layout/vList3"/>
    <dgm:cxn modelId="{15E52F32-5E5B-4199-9631-C04A342F8D5B}" srcId="{59C00DFC-FCB8-4824-9C23-771B7B751284}" destId="{2B745086-895E-41A1-91F6-2B4CDF2FE2B8}" srcOrd="2" destOrd="0" parTransId="{8A27D113-A558-4BEA-9703-318FE619DDF5}" sibTransId="{F426E53C-D6B3-4B9A-B549-6B5C8201B79E}"/>
    <dgm:cxn modelId="{E26E349C-711F-44CA-9DF4-E1827318F587}" type="presOf" srcId="{59C00DFC-FCB8-4824-9C23-771B7B751284}" destId="{75F28FE6-1841-4F5F-9F7B-DC62665C5EEE}" srcOrd="0" destOrd="0" presId="urn:microsoft.com/office/officeart/2005/8/layout/vList3"/>
    <dgm:cxn modelId="{D0DFD3E2-130D-4F87-9158-CDF140F998CD}" type="presOf" srcId="{2F2984D1-4C2F-40A0-A019-50A483405A29}" destId="{31E1504D-B176-4E95-B2A5-633B7F3DE475}" srcOrd="0" destOrd="0" presId="urn:microsoft.com/office/officeart/2005/8/layout/vList3"/>
    <dgm:cxn modelId="{1AB16D61-EE19-43D0-865F-46591E2BB36E}" srcId="{59C00DFC-FCB8-4824-9C23-771B7B751284}" destId="{148430D4-FEFA-42F6-AEBF-1DF256DEB775}" srcOrd="4" destOrd="0" parTransId="{4BD19948-A9A4-4808-BB26-21B00A28AA47}" sibTransId="{CD2CB051-3504-47B6-BB53-C98550FB08D9}"/>
    <dgm:cxn modelId="{7BD7A9C9-DE31-43C6-BD5F-148DE15F97F2}" srcId="{59C00DFC-FCB8-4824-9C23-771B7B751284}" destId="{C619BA62-C4E9-4F4B-8204-1AEA7F1F89AC}" srcOrd="3" destOrd="0" parTransId="{B13A0F5B-D687-419D-A5CB-19C1E8E59DBA}" sibTransId="{B1E65998-4C39-43CF-B42E-B0351A543FD3}"/>
    <dgm:cxn modelId="{2982EBBC-270D-4224-9CF6-045B5F061E6F}" type="presParOf" srcId="{75F28FE6-1841-4F5F-9F7B-DC62665C5EEE}" destId="{0A94838C-6AD5-4011-944E-CC7D7FC26D47}" srcOrd="0" destOrd="0" presId="urn:microsoft.com/office/officeart/2005/8/layout/vList3"/>
    <dgm:cxn modelId="{A9DDC226-8EF3-4895-8659-FE607148864A}" type="presParOf" srcId="{0A94838C-6AD5-4011-944E-CC7D7FC26D47}" destId="{FBD6CB4B-EB50-49FF-A9C2-0ADB3F1980E3}" srcOrd="0" destOrd="0" presId="urn:microsoft.com/office/officeart/2005/8/layout/vList3"/>
    <dgm:cxn modelId="{37FCA8FC-AABE-4471-942F-BAC8DF66E707}" type="presParOf" srcId="{0A94838C-6AD5-4011-944E-CC7D7FC26D47}" destId="{3356A266-4791-4945-9C51-9938EFADFCD6}" srcOrd="1" destOrd="0" presId="urn:microsoft.com/office/officeart/2005/8/layout/vList3"/>
    <dgm:cxn modelId="{7D86D2F5-D758-47B8-99A5-E36F3838C37F}" type="presParOf" srcId="{75F28FE6-1841-4F5F-9F7B-DC62665C5EEE}" destId="{36D0F258-10D7-47BB-8EEC-B1099644BC55}" srcOrd="1" destOrd="0" presId="urn:microsoft.com/office/officeart/2005/8/layout/vList3"/>
    <dgm:cxn modelId="{A95C45D6-ECBE-402A-BBE1-23C0E210E2CD}" type="presParOf" srcId="{75F28FE6-1841-4F5F-9F7B-DC62665C5EEE}" destId="{DC392221-575E-4F91-A96A-42F95D30AA99}" srcOrd="2" destOrd="0" presId="urn:microsoft.com/office/officeart/2005/8/layout/vList3"/>
    <dgm:cxn modelId="{3E117D3D-6D3C-4599-AE69-09F0E8672339}" type="presParOf" srcId="{DC392221-575E-4F91-A96A-42F95D30AA99}" destId="{196760F6-E4D2-4490-8141-1DE5754F17E5}" srcOrd="0" destOrd="0" presId="urn:microsoft.com/office/officeart/2005/8/layout/vList3"/>
    <dgm:cxn modelId="{E22C98B9-89D8-4DC8-A635-E4D05BEBAB69}" type="presParOf" srcId="{DC392221-575E-4F91-A96A-42F95D30AA99}" destId="{31E1504D-B176-4E95-B2A5-633B7F3DE475}" srcOrd="1" destOrd="0" presId="urn:microsoft.com/office/officeart/2005/8/layout/vList3"/>
    <dgm:cxn modelId="{4D2DC98A-5006-4D7A-B51F-21B505B4D3FF}" type="presParOf" srcId="{75F28FE6-1841-4F5F-9F7B-DC62665C5EEE}" destId="{3A36C170-4DAA-4C06-98A6-F81B83A2D112}" srcOrd="3" destOrd="0" presId="urn:microsoft.com/office/officeart/2005/8/layout/vList3"/>
    <dgm:cxn modelId="{E7A54E2E-7757-46D2-B5D4-4AD3312E2753}" type="presParOf" srcId="{75F28FE6-1841-4F5F-9F7B-DC62665C5EEE}" destId="{FB40C5B0-EB90-4DB2-B7C6-AC348B714EA7}" srcOrd="4" destOrd="0" presId="urn:microsoft.com/office/officeart/2005/8/layout/vList3"/>
    <dgm:cxn modelId="{629F31F0-6D5F-4897-B6DC-A9CED89FA17B}" type="presParOf" srcId="{FB40C5B0-EB90-4DB2-B7C6-AC348B714EA7}" destId="{006DCD9E-509C-4A5B-8E48-A7985B36CE21}" srcOrd="0" destOrd="0" presId="urn:microsoft.com/office/officeart/2005/8/layout/vList3"/>
    <dgm:cxn modelId="{FAE895FC-069C-4F8A-AF3E-3FDED7FB4F72}" type="presParOf" srcId="{FB40C5B0-EB90-4DB2-B7C6-AC348B714EA7}" destId="{06BAF875-613D-42AD-8AE6-9A001C120118}" srcOrd="1" destOrd="0" presId="urn:microsoft.com/office/officeart/2005/8/layout/vList3"/>
    <dgm:cxn modelId="{9AC08C46-626D-4A38-BBEE-3EA1A5252C35}" type="presParOf" srcId="{75F28FE6-1841-4F5F-9F7B-DC62665C5EEE}" destId="{77832B24-FF4A-45C4-B26F-766FDC03665E}" srcOrd="5" destOrd="0" presId="urn:microsoft.com/office/officeart/2005/8/layout/vList3"/>
    <dgm:cxn modelId="{1BA93DE1-58D6-42B3-988E-CDB2C8E7D424}" type="presParOf" srcId="{75F28FE6-1841-4F5F-9F7B-DC62665C5EEE}" destId="{D93CBD60-5613-4AA5-862E-B21EAB81C287}" srcOrd="6" destOrd="0" presId="urn:microsoft.com/office/officeart/2005/8/layout/vList3"/>
    <dgm:cxn modelId="{6D033AB5-0A76-47F4-ADF8-AD8DD5E22B2A}" type="presParOf" srcId="{D93CBD60-5613-4AA5-862E-B21EAB81C287}" destId="{EA276B15-87D0-418B-B0A8-0513ED225342}" srcOrd="0" destOrd="0" presId="urn:microsoft.com/office/officeart/2005/8/layout/vList3"/>
    <dgm:cxn modelId="{37B9F549-F9A9-40FE-B63F-0D9E1D84E64C}" type="presParOf" srcId="{D93CBD60-5613-4AA5-862E-B21EAB81C287}" destId="{E93BF428-EE50-4C99-8FFE-56414C88AA14}" srcOrd="1" destOrd="0" presId="urn:microsoft.com/office/officeart/2005/8/layout/vList3"/>
    <dgm:cxn modelId="{2D355F66-6E30-46DF-95F4-CA393BB8310F}" type="presParOf" srcId="{75F28FE6-1841-4F5F-9F7B-DC62665C5EEE}" destId="{446A417F-1AC4-4244-8A5E-8B11967F4373}" srcOrd="7" destOrd="0" presId="urn:microsoft.com/office/officeart/2005/8/layout/vList3"/>
    <dgm:cxn modelId="{4FFF07CD-9509-418A-9CCD-ED63D691F542}" type="presParOf" srcId="{75F28FE6-1841-4F5F-9F7B-DC62665C5EEE}" destId="{9FD0C1A2-35FF-4384-8689-BF341EA559D3}" srcOrd="8" destOrd="0" presId="urn:microsoft.com/office/officeart/2005/8/layout/vList3"/>
    <dgm:cxn modelId="{C5822688-300E-4DB6-B64C-A87C172C7E7D}" type="presParOf" srcId="{9FD0C1A2-35FF-4384-8689-BF341EA559D3}" destId="{F8ED4BCE-76E4-4640-BA5D-F5AC18E23DAC}" srcOrd="0" destOrd="0" presId="urn:microsoft.com/office/officeart/2005/8/layout/vList3"/>
    <dgm:cxn modelId="{6E286561-253A-4C13-A922-C71F7777656A}" type="presParOf" srcId="{9FD0C1A2-35FF-4384-8689-BF341EA559D3}" destId="{F0BF4519-9B51-49D5-887A-59B45239413B}"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718AF52-CD50-4110-8F83-C89B24AD07F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282BD2D-1303-41E9-9E99-F464303FABBE}">
      <dgm:prSet phldrT="[Text]" custT="1"/>
      <dgm:spPr>
        <a:solidFill>
          <a:srgbClr val="5A506B"/>
        </a:solidFill>
      </dgm:spPr>
      <dgm:t>
        <a:bodyPr/>
        <a:lstStyle/>
        <a:p>
          <a:r>
            <a:rPr lang="en-US" sz="1600" b="1" dirty="0" smtClean="0"/>
            <a:t>AADT</a:t>
          </a:r>
          <a:endParaRPr lang="en-US" sz="1600" b="1" dirty="0"/>
        </a:p>
      </dgm:t>
    </dgm:pt>
    <dgm:pt modelId="{0A311BB8-67F8-47BE-98D0-A50498D1031D}" type="parTrans" cxnId="{9D7E6456-964A-4CD0-A81B-EE8D1F3F0F1E}">
      <dgm:prSet/>
      <dgm:spPr/>
      <dgm:t>
        <a:bodyPr/>
        <a:lstStyle/>
        <a:p>
          <a:endParaRPr lang="en-US"/>
        </a:p>
      </dgm:t>
    </dgm:pt>
    <dgm:pt modelId="{86914983-3989-4473-994C-125332B7F39C}" type="sibTrans" cxnId="{9D7E6456-964A-4CD0-A81B-EE8D1F3F0F1E}">
      <dgm:prSet/>
      <dgm:spPr/>
      <dgm:t>
        <a:bodyPr/>
        <a:lstStyle/>
        <a:p>
          <a:endParaRPr lang="en-US"/>
        </a:p>
      </dgm:t>
    </dgm:pt>
    <dgm:pt modelId="{AA63A713-608A-47B0-9EDC-264162DBD558}">
      <dgm:prSet phldrT="[Text]"/>
      <dgm:spPr>
        <a:solidFill>
          <a:srgbClr val="5A506B"/>
        </a:solidFill>
      </dgm:spPr>
      <dgm:t>
        <a:bodyPr/>
        <a:lstStyle/>
        <a:p>
          <a:r>
            <a:rPr lang="en-US" dirty="0" smtClean="0"/>
            <a:t>Urbanized</a:t>
          </a:r>
          <a:endParaRPr lang="en-US" dirty="0"/>
        </a:p>
      </dgm:t>
    </dgm:pt>
    <dgm:pt modelId="{BE170E63-3CFD-4859-8F8D-995B6669869F}" type="parTrans" cxnId="{D0DC209A-AA5B-4D0A-9DC2-EA58C387C109}">
      <dgm:prSet/>
      <dgm:spPr>
        <a:solidFill>
          <a:srgbClr val="0865A2"/>
        </a:solidFill>
        <a:ln>
          <a:solidFill>
            <a:srgbClr val="5A506B"/>
          </a:solidFill>
        </a:ln>
      </dgm:spPr>
      <dgm:t>
        <a:bodyPr/>
        <a:lstStyle/>
        <a:p>
          <a:endParaRPr lang="en-US"/>
        </a:p>
      </dgm:t>
    </dgm:pt>
    <dgm:pt modelId="{BD38C243-DFFF-4CA6-871B-506773DA309F}" type="sibTrans" cxnId="{D0DC209A-AA5B-4D0A-9DC2-EA58C387C109}">
      <dgm:prSet/>
      <dgm:spPr/>
      <dgm:t>
        <a:bodyPr/>
        <a:lstStyle/>
        <a:p>
          <a:endParaRPr lang="en-US"/>
        </a:p>
      </dgm:t>
    </dgm:pt>
    <dgm:pt modelId="{A1311F43-2DE3-4C83-A298-601C796B9BC4}">
      <dgm:prSet phldrT="[Text]"/>
      <dgm:spPr>
        <a:solidFill>
          <a:srgbClr val="5A506B"/>
        </a:solidFill>
      </dgm:spPr>
      <dgm:t>
        <a:bodyPr/>
        <a:lstStyle/>
        <a:p>
          <a:r>
            <a:rPr lang="en-US" dirty="0" smtClean="0"/>
            <a:t>Transitioning/</a:t>
          </a:r>
        </a:p>
        <a:p>
          <a:r>
            <a:rPr lang="en-US" dirty="0" smtClean="0"/>
            <a:t>Urban</a:t>
          </a:r>
          <a:endParaRPr lang="en-US" dirty="0"/>
        </a:p>
      </dgm:t>
    </dgm:pt>
    <dgm:pt modelId="{86EF9ED2-BC1A-47FB-B388-A9D634D8D4BD}" type="parTrans" cxnId="{F49A52B1-03B4-46C0-8C9C-98520DA23DA6}">
      <dgm:prSet/>
      <dgm:spPr>
        <a:ln>
          <a:solidFill>
            <a:srgbClr val="5A506B"/>
          </a:solidFill>
        </a:ln>
      </dgm:spPr>
      <dgm:t>
        <a:bodyPr/>
        <a:lstStyle/>
        <a:p>
          <a:endParaRPr lang="en-US"/>
        </a:p>
      </dgm:t>
    </dgm:pt>
    <dgm:pt modelId="{84D4D6A4-BF94-4BF6-B2C5-F2C339F830F5}" type="sibTrans" cxnId="{F49A52B1-03B4-46C0-8C9C-98520DA23DA6}">
      <dgm:prSet/>
      <dgm:spPr/>
      <dgm:t>
        <a:bodyPr/>
        <a:lstStyle/>
        <a:p>
          <a:endParaRPr lang="en-US"/>
        </a:p>
      </dgm:t>
    </dgm:pt>
    <dgm:pt modelId="{B8330619-33B1-4F39-8A47-270160862024}">
      <dgm:prSet phldrT="[Text]"/>
      <dgm:spPr>
        <a:solidFill>
          <a:srgbClr val="5A506B"/>
        </a:solidFill>
      </dgm:spPr>
      <dgm:t>
        <a:bodyPr/>
        <a:lstStyle/>
        <a:p>
          <a:r>
            <a:rPr lang="en-US" dirty="0" smtClean="0"/>
            <a:t>Rural</a:t>
          </a:r>
          <a:endParaRPr lang="en-US" dirty="0"/>
        </a:p>
      </dgm:t>
    </dgm:pt>
    <dgm:pt modelId="{09539268-FE1F-4C02-A951-4AA2D6601EC9}" type="parTrans" cxnId="{B63A260F-68AA-4A9A-B7A1-7C187A83B0D3}">
      <dgm:prSet/>
      <dgm:spPr>
        <a:solidFill>
          <a:srgbClr val="0865A2"/>
        </a:solidFill>
        <a:ln>
          <a:solidFill>
            <a:srgbClr val="5A506B"/>
          </a:solidFill>
        </a:ln>
      </dgm:spPr>
      <dgm:t>
        <a:bodyPr/>
        <a:lstStyle/>
        <a:p>
          <a:endParaRPr lang="en-US"/>
        </a:p>
      </dgm:t>
    </dgm:pt>
    <dgm:pt modelId="{B1793C2F-7E02-4495-875B-3F5ED227F2D1}" type="sibTrans" cxnId="{B63A260F-68AA-4A9A-B7A1-7C187A83B0D3}">
      <dgm:prSet/>
      <dgm:spPr/>
      <dgm:t>
        <a:bodyPr/>
        <a:lstStyle/>
        <a:p>
          <a:endParaRPr lang="en-US"/>
        </a:p>
      </dgm:t>
    </dgm:pt>
    <dgm:pt modelId="{203DB1A1-043D-4697-AC1D-9E038CCAAFF9}" type="pres">
      <dgm:prSet presAssocID="{C718AF52-CD50-4110-8F83-C89B24AD07FC}" presName="hierChild1" presStyleCnt="0">
        <dgm:presLayoutVars>
          <dgm:orgChart val="1"/>
          <dgm:chPref val="1"/>
          <dgm:dir/>
          <dgm:animOne val="branch"/>
          <dgm:animLvl val="lvl"/>
          <dgm:resizeHandles/>
        </dgm:presLayoutVars>
      </dgm:prSet>
      <dgm:spPr/>
      <dgm:t>
        <a:bodyPr/>
        <a:lstStyle/>
        <a:p>
          <a:endParaRPr lang="en-US"/>
        </a:p>
      </dgm:t>
    </dgm:pt>
    <dgm:pt modelId="{E0A701BE-3DEB-4E48-A4C6-92D00B292FDD}" type="pres">
      <dgm:prSet presAssocID="{7282BD2D-1303-41E9-9E99-F464303FABBE}" presName="hierRoot1" presStyleCnt="0">
        <dgm:presLayoutVars>
          <dgm:hierBranch val="init"/>
        </dgm:presLayoutVars>
      </dgm:prSet>
      <dgm:spPr/>
    </dgm:pt>
    <dgm:pt modelId="{50DA13C6-226F-437C-9349-F512896735EC}" type="pres">
      <dgm:prSet presAssocID="{7282BD2D-1303-41E9-9E99-F464303FABBE}" presName="rootComposite1" presStyleCnt="0"/>
      <dgm:spPr/>
    </dgm:pt>
    <dgm:pt modelId="{33BED72B-480D-4268-8202-F208F38B7B06}" type="pres">
      <dgm:prSet presAssocID="{7282BD2D-1303-41E9-9E99-F464303FABBE}" presName="rootText1" presStyleLbl="node0" presStyleIdx="0" presStyleCnt="1">
        <dgm:presLayoutVars>
          <dgm:chPref val="3"/>
        </dgm:presLayoutVars>
      </dgm:prSet>
      <dgm:spPr/>
      <dgm:t>
        <a:bodyPr/>
        <a:lstStyle/>
        <a:p>
          <a:endParaRPr lang="en-US"/>
        </a:p>
      </dgm:t>
    </dgm:pt>
    <dgm:pt modelId="{40BDCD97-C805-48FB-A6E1-31C42CE6768D}" type="pres">
      <dgm:prSet presAssocID="{7282BD2D-1303-41E9-9E99-F464303FABBE}" presName="rootConnector1" presStyleLbl="node1" presStyleIdx="0" presStyleCnt="0"/>
      <dgm:spPr/>
      <dgm:t>
        <a:bodyPr/>
        <a:lstStyle/>
        <a:p>
          <a:endParaRPr lang="en-US"/>
        </a:p>
      </dgm:t>
    </dgm:pt>
    <dgm:pt modelId="{852DF858-1344-4EF5-AC78-62B5CFC1B99C}" type="pres">
      <dgm:prSet presAssocID="{7282BD2D-1303-41E9-9E99-F464303FABBE}" presName="hierChild2" presStyleCnt="0"/>
      <dgm:spPr/>
    </dgm:pt>
    <dgm:pt modelId="{E15D5800-BB7B-4523-8A50-3095FEB352E2}" type="pres">
      <dgm:prSet presAssocID="{BE170E63-3CFD-4859-8F8D-995B6669869F}" presName="Name37" presStyleLbl="parChTrans1D2" presStyleIdx="0" presStyleCnt="3"/>
      <dgm:spPr/>
      <dgm:t>
        <a:bodyPr/>
        <a:lstStyle/>
        <a:p>
          <a:endParaRPr lang="en-US"/>
        </a:p>
      </dgm:t>
    </dgm:pt>
    <dgm:pt modelId="{BA5FA4CF-633D-4557-B432-4A0B12DF264C}" type="pres">
      <dgm:prSet presAssocID="{AA63A713-608A-47B0-9EDC-264162DBD558}" presName="hierRoot2" presStyleCnt="0">
        <dgm:presLayoutVars>
          <dgm:hierBranch val="init"/>
        </dgm:presLayoutVars>
      </dgm:prSet>
      <dgm:spPr/>
    </dgm:pt>
    <dgm:pt modelId="{E504A310-285C-4C91-B357-0BECC74DAE52}" type="pres">
      <dgm:prSet presAssocID="{AA63A713-608A-47B0-9EDC-264162DBD558}" presName="rootComposite" presStyleCnt="0"/>
      <dgm:spPr/>
    </dgm:pt>
    <dgm:pt modelId="{E7C27EC7-3FD6-4FCD-9036-ED30F7CF74FB}" type="pres">
      <dgm:prSet presAssocID="{AA63A713-608A-47B0-9EDC-264162DBD558}" presName="rootText" presStyleLbl="node2" presStyleIdx="0" presStyleCnt="3">
        <dgm:presLayoutVars>
          <dgm:chPref val="3"/>
        </dgm:presLayoutVars>
      </dgm:prSet>
      <dgm:spPr/>
      <dgm:t>
        <a:bodyPr/>
        <a:lstStyle/>
        <a:p>
          <a:endParaRPr lang="en-US"/>
        </a:p>
      </dgm:t>
    </dgm:pt>
    <dgm:pt modelId="{7266C27C-E818-4626-905F-192545FC9938}" type="pres">
      <dgm:prSet presAssocID="{AA63A713-608A-47B0-9EDC-264162DBD558}" presName="rootConnector" presStyleLbl="node2" presStyleIdx="0" presStyleCnt="3"/>
      <dgm:spPr/>
      <dgm:t>
        <a:bodyPr/>
        <a:lstStyle/>
        <a:p>
          <a:endParaRPr lang="en-US"/>
        </a:p>
      </dgm:t>
    </dgm:pt>
    <dgm:pt modelId="{11B3807E-FD2A-440D-9B66-1D17E31771BE}" type="pres">
      <dgm:prSet presAssocID="{AA63A713-608A-47B0-9EDC-264162DBD558}" presName="hierChild4" presStyleCnt="0"/>
      <dgm:spPr/>
    </dgm:pt>
    <dgm:pt modelId="{D875E34E-F998-4363-9002-A3584DE289A3}" type="pres">
      <dgm:prSet presAssocID="{AA63A713-608A-47B0-9EDC-264162DBD558}" presName="hierChild5" presStyleCnt="0"/>
      <dgm:spPr/>
    </dgm:pt>
    <dgm:pt modelId="{A75173D1-01FC-4E1C-9B94-24796070EE86}" type="pres">
      <dgm:prSet presAssocID="{86EF9ED2-BC1A-47FB-B388-A9D634D8D4BD}" presName="Name37" presStyleLbl="parChTrans1D2" presStyleIdx="1" presStyleCnt="3"/>
      <dgm:spPr/>
      <dgm:t>
        <a:bodyPr/>
        <a:lstStyle/>
        <a:p>
          <a:endParaRPr lang="en-US"/>
        </a:p>
      </dgm:t>
    </dgm:pt>
    <dgm:pt modelId="{6680F9CA-69B8-4C56-8EEF-A74A446D47F8}" type="pres">
      <dgm:prSet presAssocID="{A1311F43-2DE3-4C83-A298-601C796B9BC4}" presName="hierRoot2" presStyleCnt="0">
        <dgm:presLayoutVars>
          <dgm:hierBranch val="init"/>
        </dgm:presLayoutVars>
      </dgm:prSet>
      <dgm:spPr/>
    </dgm:pt>
    <dgm:pt modelId="{557E2E2F-7CD9-42BD-BEDD-29D386069254}" type="pres">
      <dgm:prSet presAssocID="{A1311F43-2DE3-4C83-A298-601C796B9BC4}" presName="rootComposite" presStyleCnt="0"/>
      <dgm:spPr/>
    </dgm:pt>
    <dgm:pt modelId="{B81F2193-78AC-4DEE-8D7D-09E928E1E43B}" type="pres">
      <dgm:prSet presAssocID="{A1311F43-2DE3-4C83-A298-601C796B9BC4}" presName="rootText" presStyleLbl="node2" presStyleIdx="1" presStyleCnt="3">
        <dgm:presLayoutVars>
          <dgm:chPref val="3"/>
        </dgm:presLayoutVars>
      </dgm:prSet>
      <dgm:spPr/>
      <dgm:t>
        <a:bodyPr/>
        <a:lstStyle/>
        <a:p>
          <a:endParaRPr lang="en-US"/>
        </a:p>
      </dgm:t>
    </dgm:pt>
    <dgm:pt modelId="{BDBEF70D-B7B5-4380-B9D9-1AD98051DA79}" type="pres">
      <dgm:prSet presAssocID="{A1311F43-2DE3-4C83-A298-601C796B9BC4}" presName="rootConnector" presStyleLbl="node2" presStyleIdx="1" presStyleCnt="3"/>
      <dgm:spPr/>
      <dgm:t>
        <a:bodyPr/>
        <a:lstStyle/>
        <a:p>
          <a:endParaRPr lang="en-US"/>
        </a:p>
      </dgm:t>
    </dgm:pt>
    <dgm:pt modelId="{1392724F-6D28-400B-8594-3E3F86F1856D}" type="pres">
      <dgm:prSet presAssocID="{A1311F43-2DE3-4C83-A298-601C796B9BC4}" presName="hierChild4" presStyleCnt="0"/>
      <dgm:spPr/>
    </dgm:pt>
    <dgm:pt modelId="{F15018B2-941F-4950-AF2E-132F433A9873}" type="pres">
      <dgm:prSet presAssocID="{A1311F43-2DE3-4C83-A298-601C796B9BC4}" presName="hierChild5" presStyleCnt="0"/>
      <dgm:spPr/>
    </dgm:pt>
    <dgm:pt modelId="{5D75CE63-97AD-445E-A253-A2255F2314D6}" type="pres">
      <dgm:prSet presAssocID="{09539268-FE1F-4C02-A951-4AA2D6601EC9}" presName="Name37" presStyleLbl="parChTrans1D2" presStyleIdx="2" presStyleCnt="3"/>
      <dgm:spPr/>
      <dgm:t>
        <a:bodyPr/>
        <a:lstStyle/>
        <a:p>
          <a:endParaRPr lang="en-US"/>
        </a:p>
      </dgm:t>
    </dgm:pt>
    <dgm:pt modelId="{74F09F06-DCCF-45CD-9552-EF77C5014C71}" type="pres">
      <dgm:prSet presAssocID="{B8330619-33B1-4F39-8A47-270160862024}" presName="hierRoot2" presStyleCnt="0">
        <dgm:presLayoutVars>
          <dgm:hierBranch val="init"/>
        </dgm:presLayoutVars>
      </dgm:prSet>
      <dgm:spPr/>
    </dgm:pt>
    <dgm:pt modelId="{C0CE67E2-EC6C-46D8-9529-059DA3EAA2BA}" type="pres">
      <dgm:prSet presAssocID="{B8330619-33B1-4F39-8A47-270160862024}" presName="rootComposite" presStyleCnt="0"/>
      <dgm:spPr/>
    </dgm:pt>
    <dgm:pt modelId="{87141981-CBAC-4B37-AB5C-498A2E7FF8BD}" type="pres">
      <dgm:prSet presAssocID="{B8330619-33B1-4F39-8A47-270160862024}" presName="rootText" presStyleLbl="node2" presStyleIdx="2" presStyleCnt="3">
        <dgm:presLayoutVars>
          <dgm:chPref val="3"/>
        </dgm:presLayoutVars>
      </dgm:prSet>
      <dgm:spPr/>
      <dgm:t>
        <a:bodyPr/>
        <a:lstStyle/>
        <a:p>
          <a:endParaRPr lang="en-US"/>
        </a:p>
      </dgm:t>
    </dgm:pt>
    <dgm:pt modelId="{03B4EA9A-5FAE-4A65-9C79-2129E0435ADC}" type="pres">
      <dgm:prSet presAssocID="{B8330619-33B1-4F39-8A47-270160862024}" presName="rootConnector" presStyleLbl="node2" presStyleIdx="2" presStyleCnt="3"/>
      <dgm:spPr/>
      <dgm:t>
        <a:bodyPr/>
        <a:lstStyle/>
        <a:p>
          <a:endParaRPr lang="en-US"/>
        </a:p>
      </dgm:t>
    </dgm:pt>
    <dgm:pt modelId="{CEA5C094-AAEA-49B1-8F0F-782F65887F58}" type="pres">
      <dgm:prSet presAssocID="{B8330619-33B1-4F39-8A47-270160862024}" presName="hierChild4" presStyleCnt="0"/>
      <dgm:spPr/>
    </dgm:pt>
    <dgm:pt modelId="{BFC28DE6-9AB7-4AA2-95C6-4CCA3529DEC7}" type="pres">
      <dgm:prSet presAssocID="{B8330619-33B1-4F39-8A47-270160862024}" presName="hierChild5" presStyleCnt="0"/>
      <dgm:spPr/>
    </dgm:pt>
    <dgm:pt modelId="{065D7557-44DD-4C7F-9E8F-4B0799DC74F6}" type="pres">
      <dgm:prSet presAssocID="{7282BD2D-1303-41E9-9E99-F464303FABBE}" presName="hierChild3" presStyleCnt="0"/>
      <dgm:spPr/>
    </dgm:pt>
  </dgm:ptLst>
  <dgm:cxnLst>
    <dgm:cxn modelId="{0DD82C91-2167-43F3-B4B1-A8BFE982C338}" type="presOf" srcId="{AA63A713-608A-47B0-9EDC-264162DBD558}" destId="{E7C27EC7-3FD6-4FCD-9036-ED30F7CF74FB}" srcOrd="0" destOrd="0" presId="urn:microsoft.com/office/officeart/2005/8/layout/orgChart1"/>
    <dgm:cxn modelId="{B63A260F-68AA-4A9A-B7A1-7C187A83B0D3}" srcId="{7282BD2D-1303-41E9-9E99-F464303FABBE}" destId="{B8330619-33B1-4F39-8A47-270160862024}" srcOrd="2" destOrd="0" parTransId="{09539268-FE1F-4C02-A951-4AA2D6601EC9}" sibTransId="{B1793C2F-7E02-4495-875B-3F5ED227F2D1}"/>
    <dgm:cxn modelId="{59D4FB73-9497-449D-9A6E-12FFAE9998C7}" type="presOf" srcId="{C718AF52-CD50-4110-8F83-C89B24AD07FC}" destId="{203DB1A1-043D-4697-AC1D-9E038CCAAFF9}" srcOrd="0" destOrd="0" presId="urn:microsoft.com/office/officeart/2005/8/layout/orgChart1"/>
    <dgm:cxn modelId="{F49A52B1-03B4-46C0-8C9C-98520DA23DA6}" srcId="{7282BD2D-1303-41E9-9E99-F464303FABBE}" destId="{A1311F43-2DE3-4C83-A298-601C796B9BC4}" srcOrd="1" destOrd="0" parTransId="{86EF9ED2-BC1A-47FB-B388-A9D634D8D4BD}" sibTransId="{84D4D6A4-BF94-4BF6-B2C5-F2C339F830F5}"/>
    <dgm:cxn modelId="{0DCFFF92-77AC-408E-B31C-CA4128AF2421}" type="presOf" srcId="{A1311F43-2DE3-4C83-A298-601C796B9BC4}" destId="{B81F2193-78AC-4DEE-8D7D-09E928E1E43B}" srcOrd="0" destOrd="0" presId="urn:microsoft.com/office/officeart/2005/8/layout/orgChart1"/>
    <dgm:cxn modelId="{35E395AE-5E92-4E72-87F5-5B0A5FD1EAA7}" type="presOf" srcId="{B8330619-33B1-4F39-8A47-270160862024}" destId="{03B4EA9A-5FAE-4A65-9C79-2129E0435ADC}" srcOrd="1" destOrd="0" presId="urn:microsoft.com/office/officeart/2005/8/layout/orgChart1"/>
    <dgm:cxn modelId="{B8EAE69D-E2A0-4697-9864-E3E4B5990EAB}" type="presOf" srcId="{09539268-FE1F-4C02-A951-4AA2D6601EC9}" destId="{5D75CE63-97AD-445E-A253-A2255F2314D6}" srcOrd="0" destOrd="0" presId="urn:microsoft.com/office/officeart/2005/8/layout/orgChart1"/>
    <dgm:cxn modelId="{F8EBC704-0544-4FD2-AD66-741C7C54062A}" type="presOf" srcId="{7282BD2D-1303-41E9-9E99-F464303FABBE}" destId="{40BDCD97-C805-48FB-A6E1-31C42CE6768D}" srcOrd="1" destOrd="0" presId="urn:microsoft.com/office/officeart/2005/8/layout/orgChart1"/>
    <dgm:cxn modelId="{A520D438-B569-448F-86B7-9326022ED9F1}" type="presOf" srcId="{B8330619-33B1-4F39-8A47-270160862024}" destId="{87141981-CBAC-4B37-AB5C-498A2E7FF8BD}" srcOrd="0" destOrd="0" presId="urn:microsoft.com/office/officeart/2005/8/layout/orgChart1"/>
    <dgm:cxn modelId="{36F90D60-5E15-47DC-A451-D6316617FD61}" type="presOf" srcId="{86EF9ED2-BC1A-47FB-B388-A9D634D8D4BD}" destId="{A75173D1-01FC-4E1C-9B94-24796070EE86}" srcOrd="0" destOrd="0" presId="urn:microsoft.com/office/officeart/2005/8/layout/orgChart1"/>
    <dgm:cxn modelId="{1A1B629D-474E-43E5-826E-917545BCDCA5}" type="presOf" srcId="{A1311F43-2DE3-4C83-A298-601C796B9BC4}" destId="{BDBEF70D-B7B5-4380-B9D9-1AD98051DA79}" srcOrd="1" destOrd="0" presId="urn:microsoft.com/office/officeart/2005/8/layout/orgChart1"/>
    <dgm:cxn modelId="{B8D7CF1E-E7E8-45AB-9794-5C46485FCDFC}" type="presOf" srcId="{AA63A713-608A-47B0-9EDC-264162DBD558}" destId="{7266C27C-E818-4626-905F-192545FC9938}" srcOrd="1" destOrd="0" presId="urn:microsoft.com/office/officeart/2005/8/layout/orgChart1"/>
    <dgm:cxn modelId="{9D7E6456-964A-4CD0-A81B-EE8D1F3F0F1E}" srcId="{C718AF52-CD50-4110-8F83-C89B24AD07FC}" destId="{7282BD2D-1303-41E9-9E99-F464303FABBE}" srcOrd="0" destOrd="0" parTransId="{0A311BB8-67F8-47BE-98D0-A50498D1031D}" sibTransId="{86914983-3989-4473-994C-125332B7F39C}"/>
    <dgm:cxn modelId="{D0DC209A-AA5B-4D0A-9DC2-EA58C387C109}" srcId="{7282BD2D-1303-41E9-9E99-F464303FABBE}" destId="{AA63A713-608A-47B0-9EDC-264162DBD558}" srcOrd="0" destOrd="0" parTransId="{BE170E63-3CFD-4859-8F8D-995B6669869F}" sibTransId="{BD38C243-DFFF-4CA6-871B-506773DA309F}"/>
    <dgm:cxn modelId="{6D3CDD26-D50A-49B3-B4A6-6FB48E060354}" type="presOf" srcId="{BE170E63-3CFD-4859-8F8D-995B6669869F}" destId="{E15D5800-BB7B-4523-8A50-3095FEB352E2}" srcOrd="0" destOrd="0" presId="urn:microsoft.com/office/officeart/2005/8/layout/orgChart1"/>
    <dgm:cxn modelId="{66134007-9843-4461-A637-327C4CD9D24D}" type="presOf" srcId="{7282BD2D-1303-41E9-9E99-F464303FABBE}" destId="{33BED72B-480D-4268-8202-F208F38B7B06}" srcOrd="0" destOrd="0" presId="urn:microsoft.com/office/officeart/2005/8/layout/orgChart1"/>
    <dgm:cxn modelId="{CD183AF7-1374-4DB2-B804-E71CAA7688F7}" type="presParOf" srcId="{203DB1A1-043D-4697-AC1D-9E038CCAAFF9}" destId="{E0A701BE-3DEB-4E48-A4C6-92D00B292FDD}" srcOrd="0" destOrd="0" presId="urn:microsoft.com/office/officeart/2005/8/layout/orgChart1"/>
    <dgm:cxn modelId="{0E1AE475-99B1-4975-86FB-B1D56948172E}" type="presParOf" srcId="{E0A701BE-3DEB-4E48-A4C6-92D00B292FDD}" destId="{50DA13C6-226F-437C-9349-F512896735EC}" srcOrd="0" destOrd="0" presId="urn:microsoft.com/office/officeart/2005/8/layout/orgChart1"/>
    <dgm:cxn modelId="{98D2BD9F-A36B-4956-8A1D-FB8ABE6B0221}" type="presParOf" srcId="{50DA13C6-226F-437C-9349-F512896735EC}" destId="{33BED72B-480D-4268-8202-F208F38B7B06}" srcOrd="0" destOrd="0" presId="urn:microsoft.com/office/officeart/2005/8/layout/orgChart1"/>
    <dgm:cxn modelId="{82A12377-C4A2-442C-9F06-76C127F3AB31}" type="presParOf" srcId="{50DA13C6-226F-437C-9349-F512896735EC}" destId="{40BDCD97-C805-48FB-A6E1-31C42CE6768D}" srcOrd="1" destOrd="0" presId="urn:microsoft.com/office/officeart/2005/8/layout/orgChart1"/>
    <dgm:cxn modelId="{AABAFFB5-7154-4C7B-88A5-7A2E1ADFABC0}" type="presParOf" srcId="{E0A701BE-3DEB-4E48-A4C6-92D00B292FDD}" destId="{852DF858-1344-4EF5-AC78-62B5CFC1B99C}" srcOrd="1" destOrd="0" presId="urn:microsoft.com/office/officeart/2005/8/layout/orgChart1"/>
    <dgm:cxn modelId="{2B644BE9-9FB2-48D7-800A-CA084050389C}" type="presParOf" srcId="{852DF858-1344-4EF5-AC78-62B5CFC1B99C}" destId="{E15D5800-BB7B-4523-8A50-3095FEB352E2}" srcOrd="0" destOrd="0" presId="urn:microsoft.com/office/officeart/2005/8/layout/orgChart1"/>
    <dgm:cxn modelId="{77D9D9CB-7E88-4FA1-A99C-3CBC2D4CF36A}" type="presParOf" srcId="{852DF858-1344-4EF5-AC78-62B5CFC1B99C}" destId="{BA5FA4CF-633D-4557-B432-4A0B12DF264C}" srcOrd="1" destOrd="0" presId="urn:microsoft.com/office/officeart/2005/8/layout/orgChart1"/>
    <dgm:cxn modelId="{EDE449AD-07B8-4E90-8305-0539C113CEAF}" type="presParOf" srcId="{BA5FA4CF-633D-4557-B432-4A0B12DF264C}" destId="{E504A310-285C-4C91-B357-0BECC74DAE52}" srcOrd="0" destOrd="0" presId="urn:microsoft.com/office/officeart/2005/8/layout/orgChart1"/>
    <dgm:cxn modelId="{300988F1-6692-47A6-BD19-16065F0B78D6}" type="presParOf" srcId="{E504A310-285C-4C91-B357-0BECC74DAE52}" destId="{E7C27EC7-3FD6-4FCD-9036-ED30F7CF74FB}" srcOrd="0" destOrd="0" presId="urn:microsoft.com/office/officeart/2005/8/layout/orgChart1"/>
    <dgm:cxn modelId="{28090B95-F7D6-44E4-8E0B-F47CD7C8FD60}" type="presParOf" srcId="{E504A310-285C-4C91-B357-0BECC74DAE52}" destId="{7266C27C-E818-4626-905F-192545FC9938}" srcOrd="1" destOrd="0" presId="urn:microsoft.com/office/officeart/2005/8/layout/orgChart1"/>
    <dgm:cxn modelId="{C79B070A-6834-4E72-B0BB-408CDCCD0C9D}" type="presParOf" srcId="{BA5FA4CF-633D-4557-B432-4A0B12DF264C}" destId="{11B3807E-FD2A-440D-9B66-1D17E31771BE}" srcOrd="1" destOrd="0" presId="urn:microsoft.com/office/officeart/2005/8/layout/orgChart1"/>
    <dgm:cxn modelId="{FFB582BC-EED5-4ED7-9F60-9A767C50AC1C}" type="presParOf" srcId="{BA5FA4CF-633D-4557-B432-4A0B12DF264C}" destId="{D875E34E-F998-4363-9002-A3584DE289A3}" srcOrd="2" destOrd="0" presId="urn:microsoft.com/office/officeart/2005/8/layout/orgChart1"/>
    <dgm:cxn modelId="{635CA55F-5F48-443B-B9B1-472DB288432D}" type="presParOf" srcId="{852DF858-1344-4EF5-AC78-62B5CFC1B99C}" destId="{A75173D1-01FC-4E1C-9B94-24796070EE86}" srcOrd="2" destOrd="0" presId="urn:microsoft.com/office/officeart/2005/8/layout/orgChart1"/>
    <dgm:cxn modelId="{904DD111-0BDD-47CC-8199-BCF0ED773625}" type="presParOf" srcId="{852DF858-1344-4EF5-AC78-62B5CFC1B99C}" destId="{6680F9CA-69B8-4C56-8EEF-A74A446D47F8}" srcOrd="3" destOrd="0" presId="urn:microsoft.com/office/officeart/2005/8/layout/orgChart1"/>
    <dgm:cxn modelId="{31B282C8-1421-4F4D-96FB-33B5B37B6CEF}" type="presParOf" srcId="{6680F9CA-69B8-4C56-8EEF-A74A446D47F8}" destId="{557E2E2F-7CD9-42BD-BEDD-29D386069254}" srcOrd="0" destOrd="0" presId="urn:microsoft.com/office/officeart/2005/8/layout/orgChart1"/>
    <dgm:cxn modelId="{9C14139D-0885-4AD6-BD45-3F4ADBFA8838}" type="presParOf" srcId="{557E2E2F-7CD9-42BD-BEDD-29D386069254}" destId="{B81F2193-78AC-4DEE-8D7D-09E928E1E43B}" srcOrd="0" destOrd="0" presId="urn:microsoft.com/office/officeart/2005/8/layout/orgChart1"/>
    <dgm:cxn modelId="{EA386914-50A1-4E49-883F-C4373742D74E}" type="presParOf" srcId="{557E2E2F-7CD9-42BD-BEDD-29D386069254}" destId="{BDBEF70D-B7B5-4380-B9D9-1AD98051DA79}" srcOrd="1" destOrd="0" presId="urn:microsoft.com/office/officeart/2005/8/layout/orgChart1"/>
    <dgm:cxn modelId="{658F1BFE-CD46-4680-B927-8F8C9624749D}" type="presParOf" srcId="{6680F9CA-69B8-4C56-8EEF-A74A446D47F8}" destId="{1392724F-6D28-400B-8594-3E3F86F1856D}" srcOrd="1" destOrd="0" presId="urn:microsoft.com/office/officeart/2005/8/layout/orgChart1"/>
    <dgm:cxn modelId="{969360CF-742A-4A59-9E49-DC4BC52D20D6}" type="presParOf" srcId="{6680F9CA-69B8-4C56-8EEF-A74A446D47F8}" destId="{F15018B2-941F-4950-AF2E-132F433A9873}" srcOrd="2" destOrd="0" presId="urn:microsoft.com/office/officeart/2005/8/layout/orgChart1"/>
    <dgm:cxn modelId="{1AA4BD79-47E2-4047-84D5-FEC497DAE435}" type="presParOf" srcId="{852DF858-1344-4EF5-AC78-62B5CFC1B99C}" destId="{5D75CE63-97AD-445E-A253-A2255F2314D6}" srcOrd="4" destOrd="0" presId="urn:microsoft.com/office/officeart/2005/8/layout/orgChart1"/>
    <dgm:cxn modelId="{D79B87AF-5499-4BEE-B99B-B8A79197906E}" type="presParOf" srcId="{852DF858-1344-4EF5-AC78-62B5CFC1B99C}" destId="{74F09F06-DCCF-45CD-9552-EF77C5014C71}" srcOrd="5" destOrd="0" presId="urn:microsoft.com/office/officeart/2005/8/layout/orgChart1"/>
    <dgm:cxn modelId="{1708D35D-E459-460D-A606-61AD1FA48CCB}" type="presParOf" srcId="{74F09F06-DCCF-45CD-9552-EF77C5014C71}" destId="{C0CE67E2-EC6C-46D8-9529-059DA3EAA2BA}" srcOrd="0" destOrd="0" presId="urn:microsoft.com/office/officeart/2005/8/layout/orgChart1"/>
    <dgm:cxn modelId="{AF57A494-0DC6-40D0-A206-B399380F2C81}" type="presParOf" srcId="{C0CE67E2-EC6C-46D8-9529-059DA3EAA2BA}" destId="{87141981-CBAC-4B37-AB5C-498A2E7FF8BD}" srcOrd="0" destOrd="0" presId="urn:microsoft.com/office/officeart/2005/8/layout/orgChart1"/>
    <dgm:cxn modelId="{F9A821A6-2E15-4813-B047-C1367508A51C}" type="presParOf" srcId="{C0CE67E2-EC6C-46D8-9529-059DA3EAA2BA}" destId="{03B4EA9A-5FAE-4A65-9C79-2129E0435ADC}" srcOrd="1" destOrd="0" presId="urn:microsoft.com/office/officeart/2005/8/layout/orgChart1"/>
    <dgm:cxn modelId="{ECC5643B-B57E-44FD-8DA2-43A3E4CB761E}" type="presParOf" srcId="{74F09F06-DCCF-45CD-9552-EF77C5014C71}" destId="{CEA5C094-AAEA-49B1-8F0F-782F65887F58}" srcOrd="1" destOrd="0" presId="urn:microsoft.com/office/officeart/2005/8/layout/orgChart1"/>
    <dgm:cxn modelId="{200445C9-071B-4E89-9B8C-82B1382A2E53}" type="presParOf" srcId="{74F09F06-DCCF-45CD-9552-EF77C5014C71}" destId="{BFC28DE6-9AB7-4AA2-95C6-4CCA3529DEC7}" srcOrd="2" destOrd="0" presId="urn:microsoft.com/office/officeart/2005/8/layout/orgChart1"/>
    <dgm:cxn modelId="{ACBD45BA-4134-4B56-915E-6D00A98D0C62}" type="presParOf" srcId="{E0A701BE-3DEB-4E48-A4C6-92D00B292FDD}" destId="{065D7557-44DD-4C7F-9E8F-4B0799DC74F6}"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718AF52-CD50-4110-8F83-C89B24AD07F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282BD2D-1303-41E9-9E99-F464303FABBE}">
      <dgm:prSet phldrT="[Text]" custT="1"/>
      <dgm:spPr>
        <a:solidFill>
          <a:srgbClr val="EB642D"/>
        </a:solidFill>
      </dgm:spPr>
      <dgm:t>
        <a:bodyPr/>
        <a:lstStyle/>
        <a:p>
          <a:r>
            <a:rPr lang="en-US" sz="1600" b="1" dirty="0" smtClean="0"/>
            <a:t>Peak Hour </a:t>
          </a:r>
        </a:p>
        <a:p>
          <a:r>
            <a:rPr lang="en-US" sz="1600" b="1" dirty="0" smtClean="0"/>
            <a:t>Two-Way</a:t>
          </a:r>
          <a:endParaRPr lang="en-US" sz="1600" b="1" dirty="0"/>
        </a:p>
      </dgm:t>
    </dgm:pt>
    <dgm:pt modelId="{0A311BB8-67F8-47BE-98D0-A50498D1031D}" type="parTrans" cxnId="{9D7E6456-964A-4CD0-A81B-EE8D1F3F0F1E}">
      <dgm:prSet/>
      <dgm:spPr/>
      <dgm:t>
        <a:bodyPr/>
        <a:lstStyle/>
        <a:p>
          <a:endParaRPr lang="en-US"/>
        </a:p>
      </dgm:t>
    </dgm:pt>
    <dgm:pt modelId="{86914983-3989-4473-994C-125332B7F39C}" type="sibTrans" cxnId="{9D7E6456-964A-4CD0-A81B-EE8D1F3F0F1E}">
      <dgm:prSet/>
      <dgm:spPr/>
      <dgm:t>
        <a:bodyPr/>
        <a:lstStyle/>
        <a:p>
          <a:endParaRPr lang="en-US"/>
        </a:p>
      </dgm:t>
    </dgm:pt>
    <dgm:pt modelId="{AA63A713-608A-47B0-9EDC-264162DBD558}">
      <dgm:prSet phldrT="[Text]"/>
      <dgm:spPr>
        <a:solidFill>
          <a:srgbClr val="EB642D"/>
        </a:solidFill>
      </dgm:spPr>
      <dgm:t>
        <a:bodyPr/>
        <a:lstStyle/>
        <a:p>
          <a:r>
            <a:rPr lang="en-US" dirty="0" smtClean="0"/>
            <a:t>Urbanized</a:t>
          </a:r>
          <a:endParaRPr lang="en-US" dirty="0"/>
        </a:p>
      </dgm:t>
    </dgm:pt>
    <dgm:pt modelId="{BE170E63-3CFD-4859-8F8D-995B6669869F}" type="parTrans" cxnId="{D0DC209A-AA5B-4D0A-9DC2-EA58C387C109}">
      <dgm:prSet/>
      <dgm:spPr>
        <a:ln>
          <a:solidFill>
            <a:srgbClr val="EB642D"/>
          </a:solidFill>
        </a:ln>
      </dgm:spPr>
      <dgm:t>
        <a:bodyPr/>
        <a:lstStyle/>
        <a:p>
          <a:endParaRPr lang="en-US"/>
        </a:p>
      </dgm:t>
    </dgm:pt>
    <dgm:pt modelId="{BD38C243-DFFF-4CA6-871B-506773DA309F}" type="sibTrans" cxnId="{D0DC209A-AA5B-4D0A-9DC2-EA58C387C109}">
      <dgm:prSet/>
      <dgm:spPr/>
      <dgm:t>
        <a:bodyPr/>
        <a:lstStyle/>
        <a:p>
          <a:endParaRPr lang="en-US"/>
        </a:p>
      </dgm:t>
    </dgm:pt>
    <dgm:pt modelId="{A1311F43-2DE3-4C83-A298-601C796B9BC4}">
      <dgm:prSet phldrT="[Text]"/>
      <dgm:spPr>
        <a:solidFill>
          <a:srgbClr val="EB642D"/>
        </a:solidFill>
      </dgm:spPr>
      <dgm:t>
        <a:bodyPr/>
        <a:lstStyle/>
        <a:p>
          <a:r>
            <a:rPr lang="en-US" dirty="0" smtClean="0"/>
            <a:t>Transitioning/</a:t>
          </a:r>
        </a:p>
        <a:p>
          <a:r>
            <a:rPr lang="en-US" dirty="0" smtClean="0"/>
            <a:t>Urban</a:t>
          </a:r>
          <a:endParaRPr lang="en-US" dirty="0"/>
        </a:p>
      </dgm:t>
    </dgm:pt>
    <dgm:pt modelId="{86EF9ED2-BC1A-47FB-B388-A9D634D8D4BD}" type="parTrans" cxnId="{F49A52B1-03B4-46C0-8C9C-98520DA23DA6}">
      <dgm:prSet/>
      <dgm:spPr>
        <a:ln>
          <a:solidFill>
            <a:srgbClr val="EB642D"/>
          </a:solidFill>
        </a:ln>
      </dgm:spPr>
      <dgm:t>
        <a:bodyPr/>
        <a:lstStyle/>
        <a:p>
          <a:endParaRPr lang="en-US"/>
        </a:p>
      </dgm:t>
    </dgm:pt>
    <dgm:pt modelId="{84D4D6A4-BF94-4BF6-B2C5-F2C339F830F5}" type="sibTrans" cxnId="{F49A52B1-03B4-46C0-8C9C-98520DA23DA6}">
      <dgm:prSet/>
      <dgm:spPr/>
      <dgm:t>
        <a:bodyPr/>
        <a:lstStyle/>
        <a:p>
          <a:endParaRPr lang="en-US"/>
        </a:p>
      </dgm:t>
    </dgm:pt>
    <dgm:pt modelId="{B8330619-33B1-4F39-8A47-270160862024}">
      <dgm:prSet phldrT="[Text]"/>
      <dgm:spPr>
        <a:solidFill>
          <a:srgbClr val="EB642D"/>
        </a:solidFill>
      </dgm:spPr>
      <dgm:t>
        <a:bodyPr/>
        <a:lstStyle/>
        <a:p>
          <a:r>
            <a:rPr lang="en-US" dirty="0" smtClean="0"/>
            <a:t>Rural</a:t>
          </a:r>
          <a:endParaRPr lang="en-US" dirty="0"/>
        </a:p>
      </dgm:t>
    </dgm:pt>
    <dgm:pt modelId="{09539268-FE1F-4C02-A951-4AA2D6601EC9}" type="parTrans" cxnId="{B63A260F-68AA-4A9A-B7A1-7C187A83B0D3}">
      <dgm:prSet/>
      <dgm:spPr>
        <a:ln>
          <a:solidFill>
            <a:srgbClr val="EB642D"/>
          </a:solidFill>
        </a:ln>
      </dgm:spPr>
      <dgm:t>
        <a:bodyPr/>
        <a:lstStyle/>
        <a:p>
          <a:endParaRPr lang="en-US"/>
        </a:p>
      </dgm:t>
    </dgm:pt>
    <dgm:pt modelId="{B1793C2F-7E02-4495-875B-3F5ED227F2D1}" type="sibTrans" cxnId="{B63A260F-68AA-4A9A-B7A1-7C187A83B0D3}">
      <dgm:prSet/>
      <dgm:spPr/>
      <dgm:t>
        <a:bodyPr/>
        <a:lstStyle/>
        <a:p>
          <a:endParaRPr lang="en-US"/>
        </a:p>
      </dgm:t>
    </dgm:pt>
    <dgm:pt modelId="{203DB1A1-043D-4697-AC1D-9E038CCAAFF9}" type="pres">
      <dgm:prSet presAssocID="{C718AF52-CD50-4110-8F83-C89B24AD07FC}" presName="hierChild1" presStyleCnt="0">
        <dgm:presLayoutVars>
          <dgm:orgChart val="1"/>
          <dgm:chPref val="1"/>
          <dgm:dir/>
          <dgm:animOne val="branch"/>
          <dgm:animLvl val="lvl"/>
          <dgm:resizeHandles/>
        </dgm:presLayoutVars>
      </dgm:prSet>
      <dgm:spPr/>
      <dgm:t>
        <a:bodyPr/>
        <a:lstStyle/>
        <a:p>
          <a:endParaRPr lang="en-US"/>
        </a:p>
      </dgm:t>
    </dgm:pt>
    <dgm:pt modelId="{E0A701BE-3DEB-4E48-A4C6-92D00B292FDD}" type="pres">
      <dgm:prSet presAssocID="{7282BD2D-1303-41E9-9E99-F464303FABBE}" presName="hierRoot1" presStyleCnt="0">
        <dgm:presLayoutVars>
          <dgm:hierBranch val="init"/>
        </dgm:presLayoutVars>
      </dgm:prSet>
      <dgm:spPr/>
    </dgm:pt>
    <dgm:pt modelId="{50DA13C6-226F-437C-9349-F512896735EC}" type="pres">
      <dgm:prSet presAssocID="{7282BD2D-1303-41E9-9E99-F464303FABBE}" presName="rootComposite1" presStyleCnt="0"/>
      <dgm:spPr/>
    </dgm:pt>
    <dgm:pt modelId="{33BED72B-480D-4268-8202-F208F38B7B06}" type="pres">
      <dgm:prSet presAssocID="{7282BD2D-1303-41E9-9E99-F464303FABBE}" presName="rootText1" presStyleLbl="node0" presStyleIdx="0" presStyleCnt="1">
        <dgm:presLayoutVars>
          <dgm:chPref val="3"/>
        </dgm:presLayoutVars>
      </dgm:prSet>
      <dgm:spPr/>
      <dgm:t>
        <a:bodyPr/>
        <a:lstStyle/>
        <a:p>
          <a:endParaRPr lang="en-US"/>
        </a:p>
      </dgm:t>
    </dgm:pt>
    <dgm:pt modelId="{40BDCD97-C805-48FB-A6E1-31C42CE6768D}" type="pres">
      <dgm:prSet presAssocID="{7282BD2D-1303-41E9-9E99-F464303FABBE}" presName="rootConnector1" presStyleLbl="node1" presStyleIdx="0" presStyleCnt="0"/>
      <dgm:spPr/>
      <dgm:t>
        <a:bodyPr/>
        <a:lstStyle/>
        <a:p>
          <a:endParaRPr lang="en-US"/>
        </a:p>
      </dgm:t>
    </dgm:pt>
    <dgm:pt modelId="{852DF858-1344-4EF5-AC78-62B5CFC1B99C}" type="pres">
      <dgm:prSet presAssocID="{7282BD2D-1303-41E9-9E99-F464303FABBE}" presName="hierChild2" presStyleCnt="0"/>
      <dgm:spPr/>
    </dgm:pt>
    <dgm:pt modelId="{E15D5800-BB7B-4523-8A50-3095FEB352E2}" type="pres">
      <dgm:prSet presAssocID="{BE170E63-3CFD-4859-8F8D-995B6669869F}" presName="Name37" presStyleLbl="parChTrans1D2" presStyleIdx="0" presStyleCnt="3"/>
      <dgm:spPr/>
      <dgm:t>
        <a:bodyPr/>
        <a:lstStyle/>
        <a:p>
          <a:endParaRPr lang="en-US"/>
        </a:p>
      </dgm:t>
    </dgm:pt>
    <dgm:pt modelId="{BA5FA4CF-633D-4557-B432-4A0B12DF264C}" type="pres">
      <dgm:prSet presAssocID="{AA63A713-608A-47B0-9EDC-264162DBD558}" presName="hierRoot2" presStyleCnt="0">
        <dgm:presLayoutVars>
          <dgm:hierBranch val="init"/>
        </dgm:presLayoutVars>
      </dgm:prSet>
      <dgm:spPr/>
    </dgm:pt>
    <dgm:pt modelId="{E504A310-285C-4C91-B357-0BECC74DAE52}" type="pres">
      <dgm:prSet presAssocID="{AA63A713-608A-47B0-9EDC-264162DBD558}" presName="rootComposite" presStyleCnt="0"/>
      <dgm:spPr/>
    </dgm:pt>
    <dgm:pt modelId="{E7C27EC7-3FD6-4FCD-9036-ED30F7CF74FB}" type="pres">
      <dgm:prSet presAssocID="{AA63A713-608A-47B0-9EDC-264162DBD558}" presName="rootText" presStyleLbl="node2" presStyleIdx="0" presStyleCnt="3">
        <dgm:presLayoutVars>
          <dgm:chPref val="3"/>
        </dgm:presLayoutVars>
      </dgm:prSet>
      <dgm:spPr/>
      <dgm:t>
        <a:bodyPr/>
        <a:lstStyle/>
        <a:p>
          <a:endParaRPr lang="en-US"/>
        </a:p>
      </dgm:t>
    </dgm:pt>
    <dgm:pt modelId="{7266C27C-E818-4626-905F-192545FC9938}" type="pres">
      <dgm:prSet presAssocID="{AA63A713-608A-47B0-9EDC-264162DBD558}" presName="rootConnector" presStyleLbl="node2" presStyleIdx="0" presStyleCnt="3"/>
      <dgm:spPr/>
      <dgm:t>
        <a:bodyPr/>
        <a:lstStyle/>
        <a:p>
          <a:endParaRPr lang="en-US"/>
        </a:p>
      </dgm:t>
    </dgm:pt>
    <dgm:pt modelId="{11B3807E-FD2A-440D-9B66-1D17E31771BE}" type="pres">
      <dgm:prSet presAssocID="{AA63A713-608A-47B0-9EDC-264162DBD558}" presName="hierChild4" presStyleCnt="0"/>
      <dgm:spPr/>
    </dgm:pt>
    <dgm:pt modelId="{D875E34E-F998-4363-9002-A3584DE289A3}" type="pres">
      <dgm:prSet presAssocID="{AA63A713-608A-47B0-9EDC-264162DBD558}" presName="hierChild5" presStyleCnt="0"/>
      <dgm:spPr/>
    </dgm:pt>
    <dgm:pt modelId="{A75173D1-01FC-4E1C-9B94-24796070EE86}" type="pres">
      <dgm:prSet presAssocID="{86EF9ED2-BC1A-47FB-B388-A9D634D8D4BD}" presName="Name37" presStyleLbl="parChTrans1D2" presStyleIdx="1" presStyleCnt="3"/>
      <dgm:spPr/>
      <dgm:t>
        <a:bodyPr/>
        <a:lstStyle/>
        <a:p>
          <a:endParaRPr lang="en-US"/>
        </a:p>
      </dgm:t>
    </dgm:pt>
    <dgm:pt modelId="{6680F9CA-69B8-4C56-8EEF-A74A446D47F8}" type="pres">
      <dgm:prSet presAssocID="{A1311F43-2DE3-4C83-A298-601C796B9BC4}" presName="hierRoot2" presStyleCnt="0">
        <dgm:presLayoutVars>
          <dgm:hierBranch val="init"/>
        </dgm:presLayoutVars>
      </dgm:prSet>
      <dgm:spPr/>
    </dgm:pt>
    <dgm:pt modelId="{557E2E2F-7CD9-42BD-BEDD-29D386069254}" type="pres">
      <dgm:prSet presAssocID="{A1311F43-2DE3-4C83-A298-601C796B9BC4}" presName="rootComposite" presStyleCnt="0"/>
      <dgm:spPr/>
    </dgm:pt>
    <dgm:pt modelId="{B81F2193-78AC-4DEE-8D7D-09E928E1E43B}" type="pres">
      <dgm:prSet presAssocID="{A1311F43-2DE3-4C83-A298-601C796B9BC4}" presName="rootText" presStyleLbl="node2" presStyleIdx="1" presStyleCnt="3">
        <dgm:presLayoutVars>
          <dgm:chPref val="3"/>
        </dgm:presLayoutVars>
      </dgm:prSet>
      <dgm:spPr/>
      <dgm:t>
        <a:bodyPr/>
        <a:lstStyle/>
        <a:p>
          <a:endParaRPr lang="en-US"/>
        </a:p>
      </dgm:t>
    </dgm:pt>
    <dgm:pt modelId="{BDBEF70D-B7B5-4380-B9D9-1AD98051DA79}" type="pres">
      <dgm:prSet presAssocID="{A1311F43-2DE3-4C83-A298-601C796B9BC4}" presName="rootConnector" presStyleLbl="node2" presStyleIdx="1" presStyleCnt="3"/>
      <dgm:spPr/>
      <dgm:t>
        <a:bodyPr/>
        <a:lstStyle/>
        <a:p>
          <a:endParaRPr lang="en-US"/>
        </a:p>
      </dgm:t>
    </dgm:pt>
    <dgm:pt modelId="{1392724F-6D28-400B-8594-3E3F86F1856D}" type="pres">
      <dgm:prSet presAssocID="{A1311F43-2DE3-4C83-A298-601C796B9BC4}" presName="hierChild4" presStyleCnt="0"/>
      <dgm:spPr/>
    </dgm:pt>
    <dgm:pt modelId="{F15018B2-941F-4950-AF2E-132F433A9873}" type="pres">
      <dgm:prSet presAssocID="{A1311F43-2DE3-4C83-A298-601C796B9BC4}" presName="hierChild5" presStyleCnt="0"/>
      <dgm:spPr/>
    </dgm:pt>
    <dgm:pt modelId="{5D75CE63-97AD-445E-A253-A2255F2314D6}" type="pres">
      <dgm:prSet presAssocID="{09539268-FE1F-4C02-A951-4AA2D6601EC9}" presName="Name37" presStyleLbl="parChTrans1D2" presStyleIdx="2" presStyleCnt="3"/>
      <dgm:spPr/>
      <dgm:t>
        <a:bodyPr/>
        <a:lstStyle/>
        <a:p>
          <a:endParaRPr lang="en-US"/>
        </a:p>
      </dgm:t>
    </dgm:pt>
    <dgm:pt modelId="{74F09F06-DCCF-45CD-9552-EF77C5014C71}" type="pres">
      <dgm:prSet presAssocID="{B8330619-33B1-4F39-8A47-270160862024}" presName="hierRoot2" presStyleCnt="0">
        <dgm:presLayoutVars>
          <dgm:hierBranch val="init"/>
        </dgm:presLayoutVars>
      </dgm:prSet>
      <dgm:spPr/>
    </dgm:pt>
    <dgm:pt modelId="{C0CE67E2-EC6C-46D8-9529-059DA3EAA2BA}" type="pres">
      <dgm:prSet presAssocID="{B8330619-33B1-4F39-8A47-270160862024}" presName="rootComposite" presStyleCnt="0"/>
      <dgm:spPr/>
    </dgm:pt>
    <dgm:pt modelId="{87141981-CBAC-4B37-AB5C-498A2E7FF8BD}" type="pres">
      <dgm:prSet presAssocID="{B8330619-33B1-4F39-8A47-270160862024}" presName="rootText" presStyleLbl="node2" presStyleIdx="2" presStyleCnt="3">
        <dgm:presLayoutVars>
          <dgm:chPref val="3"/>
        </dgm:presLayoutVars>
      </dgm:prSet>
      <dgm:spPr/>
      <dgm:t>
        <a:bodyPr/>
        <a:lstStyle/>
        <a:p>
          <a:endParaRPr lang="en-US"/>
        </a:p>
      </dgm:t>
    </dgm:pt>
    <dgm:pt modelId="{03B4EA9A-5FAE-4A65-9C79-2129E0435ADC}" type="pres">
      <dgm:prSet presAssocID="{B8330619-33B1-4F39-8A47-270160862024}" presName="rootConnector" presStyleLbl="node2" presStyleIdx="2" presStyleCnt="3"/>
      <dgm:spPr/>
      <dgm:t>
        <a:bodyPr/>
        <a:lstStyle/>
        <a:p>
          <a:endParaRPr lang="en-US"/>
        </a:p>
      </dgm:t>
    </dgm:pt>
    <dgm:pt modelId="{CEA5C094-AAEA-49B1-8F0F-782F65887F58}" type="pres">
      <dgm:prSet presAssocID="{B8330619-33B1-4F39-8A47-270160862024}" presName="hierChild4" presStyleCnt="0"/>
      <dgm:spPr/>
    </dgm:pt>
    <dgm:pt modelId="{BFC28DE6-9AB7-4AA2-95C6-4CCA3529DEC7}" type="pres">
      <dgm:prSet presAssocID="{B8330619-33B1-4F39-8A47-270160862024}" presName="hierChild5" presStyleCnt="0"/>
      <dgm:spPr/>
    </dgm:pt>
    <dgm:pt modelId="{065D7557-44DD-4C7F-9E8F-4B0799DC74F6}" type="pres">
      <dgm:prSet presAssocID="{7282BD2D-1303-41E9-9E99-F464303FABBE}" presName="hierChild3" presStyleCnt="0"/>
      <dgm:spPr/>
    </dgm:pt>
  </dgm:ptLst>
  <dgm:cxnLst>
    <dgm:cxn modelId="{9D7E6456-964A-4CD0-A81B-EE8D1F3F0F1E}" srcId="{C718AF52-CD50-4110-8F83-C89B24AD07FC}" destId="{7282BD2D-1303-41E9-9E99-F464303FABBE}" srcOrd="0" destOrd="0" parTransId="{0A311BB8-67F8-47BE-98D0-A50498D1031D}" sibTransId="{86914983-3989-4473-994C-125332B7F39C}"/>
    <dgm:cxn modelId="{EDAE6E2A-F2F0-4053-B171-78843A219C47}" type="presOf" srcId="{AA63A713-608A-47B0-9EDC-264162DBD558}" destId="{7266C27C-E818-4626-905F-192545FC9938}" srcOrd="1" destOrd="0" presId="urn:microsoft.com/office/officeart/2005/8/layout/orgChart1"/>
    <dgm:cxn modelId="{D0DC209A-AA5B-4D0A-9DC2-EA58C387C109}" srcId="{7282BD2D-1303-41E9-9E99-F464303FABBE}" destId="{AA63A713-608A-47B0-9EDC-264162DBD558}" srcOrd="0" destOrd="0" parTransId="{BE170E63-3CFD-4859-8F8D-995B6669869F}" sibTransId="{BD38C243-DFFF-4CA6-871B-506773DA309F}"/>
    <dgm:cxn modelId="{B63A260F-68AA-4A9A-B7A1-7C187A83B0D3}" srcId="{7282BD2D-1303-41E9-9E99-F464303FABBE}" destId="{B8330619-33B1-4F39-8A47-270160862024}" srcOrd="2" destOrd="0" parTransId="{09539268-FE1F-4C02-A951-4AA2D6601EC9}" sibTransId="{B1793C2F-7E02-4495-875B-3F5ED227F2D1}"/>
    <dgm:cxn modelId="{526748D3-BC43-44F7-9B79-6860CDE87BBE}" type="presOf" srcId="{A1311F43-2DE3-4C83-A298-601C796B9BC4}" destId="{BDBEF70D-B7B5-4380-B9D9-1AD98051DA79}" srcOrd="1" destOrd="0" presId="urn:microsoft.com/office/officeart/2005/8/layout/orgChart1"/>
    <dgm:cxn modelId="{5353BADF-26B2-4034-8513-A3FC7C3C1C5C}" type="presOf" srcId="{09539268-FE1F-4C02-A951-4AA2D6601EC9}" destId="{5D75CE63-97AD-445E-A253-A2255F2314D6}" srcOrd="0" destOrd="0" presId="urn:microsoft.com/office/officeart/2005/8/layout/orgChart1"/>
    <dgm:cxn modelId="{81AA2429-15E9-4B96-A265-60C94979280F}" type="presOf" srcId="{A1311F43-2DE3-4C83-A298-601C796B9BC4}" destId="{B81F2193-78AC-4DEE-8D7D-09E928E1E43B}" srcOrd="0" destOrd="0" presId="urn:microsoft.com/office/officeart/2005/8/layout/orgChart1"/>
    <dgm:cxn modelId="{580D47B8-54BA-4113-A9D7-EF027DA3B155}" type="presOf" srcId="{AA63A713-608A-47B0-9EDC-264162DBD558}" destId="{E7C27EC7-3FD6-4FCD-9036-ED30F7CF74FB}" srcOrd="0" destOrd="0" presId="urn:microsoft.com/office/officeart/2005/8/layout/orgChart1"/>
    <dgm:cxn modelId="{80F2B219-6F60-41E1-8BFD-E2FE1887A9DD}" type="presOf" srcId="{B8330619-33B1-4F39-8A47-270160862024}" destId="{87141981-CBAC-4B37-AB5C-498A2E7FF8BD}" srcOrd="0" destOrd="0" presId="urn:microsoft.com/office/officeart/2005/8/layout/orgChart1"/>
    <dgm:cxn modelId="{03896E6E-1029-446C-AB90-5E1146BA0375}" type="presOf" srcId="{BE170E63-3CFD-4859-8F8D-995B6669869F}" destId="{E15D5800-BB7B-4523-8A50-3095FEB352E2}" srcOrd="0" destOrd="0" presId="urn:microsoft.com/office/officeart/2005/8/layout/orgChart1"/>
    <dgm:cxn modelId="{BF3DE925-8544-4AB5-A6A9-D3DC3FE3626E}" type="presOf" srcId="{7282BD2D-1303-41E9-9E99-F464303FABBE}" destId="{33BED72B-480D-4268-8202-F208F38B7B06}" srcOrd="0" destOrd="0" presId="urn:microsoft.com/office/officeart/2005/8/layout/orgChart1"/>
    <dgm:cxn modelId="{F49A52B1-03B4-46C0-8C9C-98520DA23DA6}" srcId="{7282BD2D-1303-41E9-9E99-F464303FABBE}" destId="{A1311F43-2DE3-4C83-A298-601C796B9BC4}" srcOrd="1" destOrd="0" parTransId="{86EF9ED2-BC1A-47FB-B388-A9D634D8D4BD}" sibTransId="{84D4D6A4-BF94-4BF6-B2C5-F2C339F830F5}"/>
    <dgm:cxn modelId="{C2166D0B-5960-4B73-BBF4-614BBA5A5FA8}" type="presOf" srcId="{B8330619-33B1-4F39-8A47-270160862024}" destId="{03B4EA9A-5FAE-4A65-9C79-2129E0435ADC}" srcOrd="1" destOrd="0" presId="urn:microsoft.com/office/officeart/2005/8/layout/orgChart1"/>
    <dgm:cxn modelId="{72592EEC-AEC4-408F-B837-B44CAF9BB1E2}" type="presOf" srcId="{C718AF52-CD50-4110-8F83-C89B24AD07FC}" destId="{203DB1A1-043D-4697-AC1D-9E038CCAAFF9}" srcOrd="0" destOrd="0" presId="urn:microsoft.com/office/officeart/2005/8/layout/orgChart1"/>
    <dgm:cxn modelId="{A3B68E8B-588E-4BA7-846A-7AC9E72B9E74}" type="presOf" srcId="{7282BD2D-1303-41E9-9E99-F464303FABBE}" destId="{40BDCD97-C805-48FB-A6E1-31C42CE6768D}" srcOrd="1" destOrd="0" presId="urn:microsoft.com/office/officeart/2005/8/layout/orgChart1"/>
    <dgm:cxn modelId="{5DFE2622-9713-407C-BDC6-457EF83B5B59}" type="presOf" srcId="{86EF9ED2-BC1A-47FB-B388-A9D634D8D4BD}" destId="{A75173D1-01FC-4E1C-9B94-24796070EE86}" srcOrd="0" destOrd="0" presId="urn:microsoft.com/office/officeart/2005/8/layout/orgChart1"/>
    <dgm:cxn modelId="{1621C381-EBB4-4A67-8C45-47FC40D6F0BB}" type="presParOf" srcId="{203DB1A1-043D-4697-AC1D-9E038CCAAFF9}" destId="{E0A701BE-3DEB-4E48-A4C6-92D00B292FDD}" srcOrd="0" destOrd="0" presId="urn:microsoft.com/office/officeart/2005/8/layout/orgChart1"/>
    <dgm:cxn modelId="{04B88B74-F092-4D4F-9DF5-5EF54AE25E58}" type="presParOf" srcId="{E0A701BE-3DEB-4E48-A4C6-92D00B292FDD}" destId="{50DA13C6-226F-437C-9349-F512896735EC}" srcOrd="0" destOrd="0" presId="urn:microsoft.com/office/officeart/2005/8/layout/orgChart1"/>
    <dgm:cxn modelId="{5C13C206-703D-4B3B-B31B-961F1D155E68}" type="presParOf" srcId="{50DA13C6-226F-437C-9349-F512896735EC}" destId="{33BED72B-480D-4268-8202-F208F38B7B06}" srcOrd="0" destOrd="0" presId="urn:microsoft.com/office/officeart/2005/8/layout/orgChart1"/>
    <dgm:cxn modelId="{D51724A4-6DAC-44FB-A72A-5AA96F535F45}" type="presParOf" srcId="{50DA13C6-226F-437C-9349-F512896735EC}" destId="{40BDCD97-C805-48FB-A6E1-31C42CE6768D}" srcOrd="1" destOrd="0" presId="urn:microsoft.com/office/officeart/2005/8/layout/orgChart1"/>
    <dgm:cxn modelId="{E1A72AE5-11DE-43FC-BD4E-F1BAF603C010}" type="presParOf" srcId="{E0A701BE-3DEB-4E48-A4C6-92D00B292FDD}" destId="{852DF858-1344-4EF5-AC78-62B5CFC1B99C}" srcOrd="1" destOrd="0" presId="urn:microsoft.com/office/officeart/2005/8/layout/orgChart1"/>
    <dgm:cxn modelId="{9E07634F-525A-42CF-9F00-4B8FB271AD74}" type="presParOf" srcId="{852DF858-1344-4EF5-AC78-62B5CFC1B99C}" destId="{E15D5800-BB7B-4523-8A50-3095FEB352E2}" srcOrd="0" destOrd="0" presId="urn:microsoft.com/office/officeart/2005/8/layout/orgChart1"/>
    <dgm:cxn modelId="{E8F79EC5-54FA-45AD-97A7-495566752360}" type="presParOf" srcId="{852DF858-1344-4EF5-AC78-62B5CFC1B99C}" destId="{BA5FA4CF-633D-4557-B432-4A0B12DF264C}" srcOrd="1" destOrd="0" presId="urn:microsoft.com/office/officeart/2005/8/layout/orgChart1"/>
    <dgm:cxn modelId="{5417EDEA-C522-47D6-A001-A83FB2DE65F6}" type="presParOf" srcId="{BA5FA4CF-633D-4557-B432-4A0B12DF264C}" destId="{E504A310-285C-4C91-B357-0BECC74DAE52}" srcOrd="0" destOrd="0" presId="urn:microsoft.com/office/officeart/2005/8/layout/orgChart1"/>
    <dgm:cxn modelId="{5ED6BEF7-077B-428A-9FE4-5493E94B5E63}" type="presParOf" srcId="{E504A310-285C-4C91-B357-0BECC74DAE52}" destId="{E7C27EC7-3FD6-4FCD-9036-ED30F7CF74FB}" srcOrd="0" destOrd="0" presId="urn:microsoft.com/office/officeart/2005/8/layout/orgChart1"/>
    <dgm:cxn modelId="{ED248233-BD1B-42AC-8380-116CDB100F91}" type="presParOf" srcId="{E504A310-285C-4C91-B357-0BECC74DAE52}" destId="{7266C27C-E818-4626-905F-192545FC9938}" srcOrd="1" destOrd="0" presId="urn:microsoft.com/office/officeart/2005/8/layout/orgChart1"/>
    <dgm:cxn modelId="{08CB1620-5C41-4B1F-A29D-1830F6F4C4D9}" type="presParOf" srcId="{BA5FA4CF-633D-4557-B432-4A0B12DF264C}" destId="{11B3807E-FD2A-440D-9B66-1D17E31771BE}" srcOrd="1" destOrd="0" presId="urn:microsoft.com/office/officeart/2005/8/layout/orgChart1"/>
    <dgm:cxn modelId="{570EDE0D-0BA0-4FCD-A381-208A677ADCB0}" type="presParOf" srcId="{BA5FA4CF-633D-4557-B432-4A0B12DF264C}" destId="{D875E34E-F998-4363-9002-A3584DE289A3}" srcOrd="2" destOrd="0" presId="urn:microsoft.com/office/officeart/2005/8/layout/orgChart1"/>
    <dgm:cxn modelId="{2326356A-F2B8-46FA-A022-4D1B670802E1}" type="presParOf" srcId="{852DF858-1344-4EF5-AC78-62B5CFC1B99C}" destId="{A75173D1-01FC-4E1C-9B94-24796070EE86}" srcOrd="2" destOrd="0" presId="urn:microsoft.com/office/officeart/2005/8/layout/orgChart1"/>
    <dgm:cxn modelId="{BE9445EB-1F25-403E-8A7B-4F4814C0BC1D}" type="presParOf" srcId="{852DF858-1344-4EF5-AC78-62B5CFC1B99C}" destId="{6680F9CA-69B8-4C56-8EEF-A74A446D47F8}" srcOrd="3" destOrd="0" presId="urn:microsoft.com/office/officeart/2005/8/layout/orgChart1"/>
    <dgm:cxn modelId="{EC8126DE-0624-4006-B19A-F2D1219A4603}" type="presParOf" srcId="{6680F9CA-69B8-4C56-8EEF-A74A446D47F8}" destId="{557E2E2F-7CD9-42BD-BEDD-29D386069254}" srcOrd="0" destOrd="0" presId="urn:microsoft.com/office/officeart/2005/8/layout/orgChart1"/>
    <dgm:cxn modelId="{C1960622-A6DA-40BA-B13B-AE0F2B944D55}" type="presParOf" srcId="{557E2E2F-7CD9-42BD-BEDD-29D386069254}" destId="{B81F2193-78AC-4DEE-8D7D-09E928E1E43B}" srcOrd="0" destOrd="0" presId="urn:microsoft.com/office/officeart/2005/8/layout/orgChart1"/>
    <dgm:cxn modelId="{607F1AB1-479F-4ED9-9A7A-5A60546581D6}" type="presParOf" srcId="{557E2E2F-7CD9-42BD-BEDD-29D386069254}" destId="{BDBEF70D-B7B5-4380-B9D9-1AD98051DA79}" srcOrd="1" destOrd="0" presId="urn:microsoft.com/office/officeart/2005/8/layout/orgChart1"/>
    <dgm:cxn modelId="{9170C039-31FB-421D-B41A-0B57AABD37DC}" type="presParOf" srcId="{6680F9CA-69B8-4C56-8EEF-A74A446D47F8}" destId="{1392724F-6D28-400B-8594-3E3F86F1856D}" srcOrd="1" destOrd="0" presId="urn:microsoft.com/office/officeart/2005/8/layout/orgChart1"/>
    <dgm:cxn modelId="{0143C40C-DF83-45A1-BFDA-90C39D7B634B}" type="presParOf" srcId="{6680F9CA-69B8-4C56-8EEF-A74A446D47F8}" destId="{F15018B2-941F-4950-AF2E-132F433A9873}" srcOrd="2" destOrd="0" presId="urn:microsoft.com/office/officeart/2005/8/layout/orgChart1"/>
    <dgm:cxn modelId="{8924C96B-9865-4F95-BC78-12C1EF970DAD}" type="presParOf" srcId="{852DF858-1344-4EF5-AC78-62B5CFC1B99C}" destId="{5D75CE63-97AD-445E-A253-A2255F2314D6}" srcOrd="4" destOrd="0" presId="urn:microsoft.com/office/officeart/2005/8/layout/orgChart1"/>
    <dgm:cxn modelId="{1B8DF084-3646-44C0-96FC-DFF3600C0242}" type="presParOf" srcId="{852DF858-1344-4EF5-AC78-62B5CFC1B99C}" destId="{74F09F06-DCCF-45CD-9552-EF77C5014C71}" srcOrd="5" destOrd="0" presId="urn:microsoft.com/office/officeart/2005/8/layout/orgChart1"/>
    <dgm:cxn modelId="{1DF948CA-8511-4759-A379-7CBE1D3ED5E7}" type="presParOf" srcId="{74F09F06-DCCF-45CD-9552-EF77C5014C71}" destId="{C0CE67E2-EC6C-46D8-9529-059DA3EAA2BA}" srcOrd="0" destOrd="0" presId="urn:microsoft.com/office/officeart/2005/8/layout/orgChart1"/>
    <dgm:cxn modelId="{82F16526-892D-47C9-A1A1-3152544BE003}" type="presParOf" srcId="{C0CE67E2-EC6C-46D8-9529-059DA3EAA2BA}" destId="{87141981-CBAC-4B37-AB5C-498A2E7FF8BD}" srcOrd="0" destOrd="0" presId="urn:microsoft.com/office/officeart/2005/8/layout/orgChart1"/>
    <dgm:cxn modelId="{A579339C-9F8F-4B2E-96D7-2159DD3B29B0}" type="presParOf" srcId="{C0CE67E2-EC6C-46D8-9529-059DA3EAA2BA}" destId="{03B4EA9A-5FAE-4A65-9C79-2129E0435ADC}" srcOrd="1" destOrd="0" presId="urn:microsoft.com/office/officeart/2005/8/layout/orgChart1"/>
    <dgm:cxn modelId="{6AB02A64-ADAA-413C-854F-D062A8E8F078}" type="presParOf" srcId="{74F09F06-DCCF-45CD-9552-EF77C5014C71}" destId="{CEA5C094-AAEA-49B1-8F0F-782F65887F58}" srcOrd="1" destOrd="0" presId="urn:microsoft.com/office/officeart/2005/8/layout/orgChart1"/>
    <dgm:cxn modelId="{D41877AC-A2FC-4E9D-875E-1DC00B5560D8}" type="presParOf" srcId="{74F09F06-DCCF-45CD-9552-EF77C5014C71}" destId="{BFC28DE6-9AB7-4AA2-95C6-4CCA3529DEC7}" srcOrd="2" destOrd="0" presId="urn:microsoft.com/office/officeart/2005/8/layout/orgChart1"/>
    <dgm:cxn modelId="{8C21F335-5F36-42B5-9E4D-9D262CF86EF4}" type="presParOf" srcId="{E0A701BE-3DEB-4E48-A4C6-92D00B292FDD}" destId="{065D7557-44DD-4C7F-9E8F-4B0799DC74F6}"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718AF52-CD50-4110-8F83-C89B24AD07F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282BD2D-1303-41E9-9E99-F464303FABBE}">
      <dgm:prSet phldrT="[Text]" custT="1"/>
      <dgm:spPr>
        <a:solidFill>
          <a:srgbClr val="0865A2"/>
        </a:solidFill>
      </dgm:spPr>
      <dgm:t>
        <a:bodyPr/>
        <a:lstStyle/>
        <a:p>
          <a:r>
            <a:rPr lang="en-US" sz="1600" b="1" dirty="0" smtClean="0"/>
            <a:t>Peak Hour Directional</a:t>
          </a:r>
          <a:endParaRPr lang="en-US" sz="1600" b="1" dirty="0"/>
        </a:p>
      </dgm:t>
    </dgm:pt>
    <dgm:pt modelId="{0A311BB8-67F8-47BE-98D0-A50498D1031D}" type="parTrans" cxnId="{9D7E6456-964A-4CD0-A81B-EE8D1F3F0F1E}">
      <dgm:prSet/>
      <dgm:spPr/>
      <dgm:t>
        <a:bodyPr/>
        <a:lstStyle/>
        <a:p>
          <a:endParaRPr lang="en-US"/>
        </a:p>
      </dgm:t>
    </dgm:pt>
    <dgm:pt modelId="{86914983-3989-4473-994C-125332B7F39C}" type="sibTrans" cxnId="{9D7E6456-964A-4CD0-A81B-EE8D1F3F0F1E}">
      <dgm:prSet/>
      <dgm:spPr/>
      <dgm:t>
        <a:bodyPr/>
        <a:lstStyle/>
        <a:p>
          <a:endParaRPr lang="en-US"/>
        </a:p>
      </dgm:t>
    </dgm:pt>
    <dgm:pt modelId="{AA63A713-608A-47B0-9EDC-264162DBD558}">
      <dgm:prSet phldrT="[Text]"/>
      <dgm:spPr>
        <a:solidFill>
          <a:srgbClr val="0865A2"/>
        </a:solidFill>
      </dgm:spPr>
      <dgm:t>
        <a:bodyPr/>
        <a:lstStyle/>
        <a:p>
          <a:r>
            <a:rPr lang="en-US" dirty="0" smtClean="0"/>
            <a:t>Urbanized</a:t>
          </a:r>
          <a:endParaRPr lang="en-US" dirty="0"/>
        </a:p>
      </dgm:t>
    </dgm:pt>
    <dgm:pt modelId="{BE170E63-3CFD-4859-8F8D-995B6669869F}" type="parTrans" cxnId="{D0DC209A-AA5B-4D0A-9DC2-EA58C387C109}">
      <dgm:prSet/>
      <dgm:spPr>
        <a:ln>
          <a:solidFill>
            <a:srgbClr val="0865A2"/>
          </a:solidFill>
        </a:ln>
      </dgm:spPr>
      <dgm:t>
        <a:bodyPr/>
        <a:lstStyle/>
        <a:p>
          <a:endParaRPr lang="en-US"/>
        </a:p>
      </dgm:t>
    </dgm:pt>
    <dgm:pt modelId="{BD38C243-DFFF-4CA6-871B-506773DA309F}" type="sibTrans" cxnId="{D0DC209A-AA5B-4D0A-9DC2-EA58C387C109}">
      <dgm:prSet/>
      <dgm:spPr/>
      <dgm:t>
        <a:bodyPr/>
        <a:lstStyle/>
        <a:p>
          <a:endParaRPr lang="en-US"/>
        </a:p>
      </dgm:t>
    </dgm:pt>
    <dgm:pt modelId="{A1311F43-2DE3-4C83-A298-601C796B9BC4}">
      <dgm:prSet phldrT="[Text]"/>
      <dgm:spPr>
        <a:solidFill>
          <a:srgbClr val="0865A2"/>
        </a:solidFill>
      </dgm:spPr>
      <dgm:t>
        <a:bodyPr/>
        <a:lstStyle/>
        <a:p>
          <a:r>
            <a:rPr lang="en-US" dirty="0" smtClean="0"/>
            <a:t>Transitioning/</a:t>
          </a:r>
        </a:p>
        <a:p>
          <a:r>
            <a:rPr lang="en-US" dirty="0" smtClean="0"/>
            <a:t>Urban</a:t>
          </a:r>
          <a:endParaRPr lang="en-US" dirty="0"/>
        </a:p>
      </dgm:t>
    </dgm:pt>
    <dgm:pt modelId="{86EF9ED2-BC1A-47FB-B388-A9D634D8D4BD}" type="parTrans" cxnId="{F49A52B1-03B4-46C0-8C9C-98520DA23DA6}">
      <dgm:prSet/>
      <dgm:spPr>
        <a:ln>
          <a:solidFill>
            <a:srgbClr val="0865A2"/>
          </a:solidFill>
        </a:ln>
      </dgm:spPr>
      <dgm:t>
        <a:bodyPr/>
        <a:lstStyle/>
        <a:p>
          <a:endParaRPr lang="en-US"/>
        </a:p>
      </dgm:t>
    </dgm:pt>
    <dgm:pt modelId="{84D4D6A4-BF94-4BF6-B2C5-F2C339F830F5}" type="sibTrans" cxnId="{F49A52B1-03B4-46C0-8C9C-98520DA23DA6}">
      <dgm:prSet/>
      <dgm:spPr/>
      <dgm:t>
        <a:bodyPr/>
        <a:lstStyle/>
        <a:p>
          <a:endParaRPr lang="en-US"/>
        </a:p>
      </dgm:t>
    </dgm:pt>
    <dgm:pt modelId="{B8330619-33B1-4F39-8A47-270160862024}">
      <dgm:prSet phldrT="[Text]"/>
      <dgm:spPr>
        <a:solidFill>
          <a:srgbClr val="0865A2"/>
        </a:solidFill>
      </dgm:spPr>
      <dgm:t>
        <a:bodyPr/>
        <a:lstStyle/>
        <a:p>
          <a:r>
            <a:rPr lang="en-US" dirty="0" smtClean="0"/>
            <a:t>Rural</a:t>
          </a:r>
          <a:endParaRPr lang="en-US" dirty="0"/>
        </a:p>
      </dgm:t>
    </dgm:pt>
    <dgm:pt modelId="{09539268-FE1F-4C02-A951-4AA2D6601EC9}" type="parTrans" cxnId="{B63A260F-68AA-4A9A-B7A1-7C187A83B0D3}">
      <dgm:prSet/>
      <dgm:spPr>
        <a:ln>
          <a:solidFill>
            <a:srgbClr val="0865A2"/>
          </a:solidFill>
        </a:ln>
      </dgm:spPr>
      <dgm:t>
        <a:bodyPr/>
        <a:lstStyle/>
        <a:p>
          <a:endParaRPr lang="en-US"/>
        </a:p>
      </dgm:t>
    </dgm:pt>
    <dgm:pt modelId="{B1793C2F-7E02-4495-875B-3F5ED227F2D1}" type="sibTrans" cxnId="{B63A260F-68AA-4A9A-B7A1-7C187A83B0D3}">
      <dgm:prSet/>
      <dgm:spPr/>
      <dgm:t>
        <a:bodyPr/>
        <a:lstStyle/>
        <a:p>
          <a:endParaRPr lang="en-US"/>
        </a:p>
      </dgm:t>
    </dgm:pt>
    <dgm:pt modelId="{203DB1A1-043D-4697-AC1D-9E038CCAAFF9}" type="pres">
      <dgm:prSet presAssocID="{C718AF52-CD50-4110-8F83-C89B24AD07FC}" presName="hierChild1" presStyleCnt="0">
        <dgm:presLayoutVars>
          <dgm:orgChart val="1"/>
          <dgm:chPref val="1"/>
          <dgm:dir/>
          <dgm:animOne val="branch"/>
          <dgm:animLvl val="lvl"/>
          <dgm:resizeHandles/>
        </dgm:presLayoutVars>
      </dgm:prSet>
      <dgm:spPr/>
      <dgm:t>
        <a:bodyPr/>
        <a:lstStyle/>
        <a:p>
          <a:endParaRPr lang="en-US"/>
        </a:p>
      </dgm:t>
    </dgm:pt>
    <dgm:pt modelId="{E0A701BE-3DEB-4E48-A4C6-92D00B292FDD}" type="pres">
      <dgm:prSet presAssocID="{7282BD2D-1303-41E9-9E99-F464303FABBE}" presName="hierRoot1" presStyleCnt="0">
        <dgm:presLayoutVars>
          <dgm:hierBranch val="init"/>
        </dgm:presLayoutVars>
      </dgm:prSet>
      <dgm:spPr/>
    </dgm:pt>
    <dgm:pt modelId="{50DA13C6-226F-437C-9349-F512896735EC}" type="pres">
      <dgm:prSet presAssocID="{7282BD2D-1303-41E9-9E99-F464303FABBE}" presName="rootComposite1" presStyleCnt="0"/>
      <dgm:spPr/>
    </dgm:pt>
    <dgm:pt modelId="{33BED72B-480D-4268-8202-F208F38B7B06}" type="pres">
      <dgm:prSet presAssocID="{7282BD2D-1303-41E9-9E99-F464303FABBE}" presName="rootText1" presStyleLbl="node0" presStyleIdx="0" presStyleCnt="1">
        <dgm:presLayoutVars>
          <dgm:chPref val="3"/>
        </dgm:presLayoutVars>
      </dgm:prSet>
      <dgm:spPr/>
      <dgm:t>
        <a:bodyPr/>
        <a:lstStyle/>
        <a:p>
          <a:endParaRPr lang="en-US"/>
        </a:p>
      </dgm:t>
    </dgm:pt>
    <dgm:pt modelId="{40BDCD97-C805-48FB-A6E1-31C42CE6768D}" type="pres">
      <dgm:prSet presAssocID="{7282BD2D-1303-41E9-9E99-F464303FABBE}" presName="rootConnector1" presStyleLbl="node1" presStyleIdx="0" presStyleCnt="0"/>
      <dgm:spPr/>
      <dgm:t>
        <a:bodyPr/>
        <a:lstStyle/>
        <a:p>
          <a:endParaRPr lang="en-US"/>
        </a:p>
      </dgm:t>
    </dgm:pt>
    <dgm:pt modelId="{852DF858-1344-4EF5-AC78-62B5CFC1B99C}" type="pres">
      <dgm:prSet presAssocID="{7282BD2D-1303-41E9-9E99-F464303FABBE}" presName="hierChild2" presStyleCnt="0"/>
      <dgm:spPr/>
    </dgm:pt>
    <dgm:pt modelId="{E15D5800-BB7B-4523-8A50-3095FEB352E2}" type="pres">
      <dgm:prSet presAssocID="{BE170E63-3CFD-4859-8F8D-995B6669869F}" presName="Name37" presStyleLbl="parChTrans1D2" presStyleIdx="0" presStyleCnt="3"/>
      <dgm:spPr/>
      <dgm:t>
        <a:bodyPr/>
        <a:lstStyle/>
        <a:p>
          <a:endParaRPr lang="en-US"/>
        </a:p>
      </dgm:t>
    </dgm:pt>
    <dgm:pt modelId="{BA5FA4CF-633D-4557-B432-4A0B12DF264C}" type="pres">
      <dgm:prSet presAssocID="{AA63A713-608A-47B0-9EDC-264162DBD558}" presName="hierRoot2" presStyleCnt="0">
        <dgm:presLayoutVars>
          <dgm:hierBranch val="init"/>
        </dgm:presLayoutVars>
      </dgm:prSet>
      <dgm:spPr/>
    </dgm:pt>
    <dgm:pt modelId="{E504A310-285C-4C91-B357-0BECC74DAE52}" type="pres">
      <dgm:prSet presAssocID="{AA63A713-608A-47B0-9EDC-264162DBD558}" presName="rootComposite" presStyleCnt="0"/>
      <dgm:spPr/>
    </dgm:pt>
    <dgm:pt modelId="{E7C27EC7-3FD6-4FCD-9036-ED30F7CF74FB}" type="pres">
      <dgm:prSet presAssocID="{AA63A713-608A-47B0-9EDC-264162DBD558}" presName="rootText" presStyleLbl="node2" presStyleIdx="0" presStyleCnt="3">
        <dgm:presLayoutVars>
          <dgm:chPref val="3"/>
        </dgm:presLayoutVars>
      </dgm:prSet>
      <dgm:spPr/>
      <dgm:t>
        <a:bodyPr/>
        <a:lstStyle/>
        <a:p>
          <a:endParaRPr lang="en-US"/>
        </a:p>
      </dgm:t>
    </dgm:pt>
    <dgm:pt modelId="{7266C27C-E818-4626-905F-192545FC9938}" type="pres">
      <dgm:prSet presAssocID="{AA63A713-608A-47B0-9EDC-264162DBD558}" presName="rootConnector" presStyleLbl="node2" presStyleIdx="0" presStyleCnt="3"/>
      <dgm:spPr/>
      <dgm:t>
        <a:bodyPr/>
        <a:lstStyle/>
        <a:p>
          <a:endParaRPr lang="en-US"/>
        </a:p>
      </dgm:t>
    </dgm:pt>
    <dgm:pt modelId="{11B3807E-FD2A-440D-9B66-1D17E31771BE}" type="pres">
      <dgm:prSet presAssocID="{AA63A713-608A-47B0-9EDC-264162DBD558}" presName="hierChild4" presStyleCnt="0"/>
      <dgm:spPr/>
    </dgm:pt>
    <dgm:pt modelId="{D875E34E-F998-4363-9002-A3584DE289A3}" type="pres">
      <dgm:prSet presAssocID="{AA63A713-608A-47B0-9EDC-264162DBD558}" presName="hierChild5" presStyleCnt="0"/>
      <dgm:spPr/>
    </dgm:pt>
    <dgm:pt modelId="{A75173D1-01FC-4E1C-9B94-24796070EE86}" type="pres">
      <dgm:prSet presAssocID="{86EF9ED2-BC1A-47FB-B388-A9D634D8D4BD}" presName="Name37" presStyleLbl="parChTrans1D2" presStyleIdx="1" presStyleCnt="3"/>
      <dgm:spPr/>
      <dgm:t>
        <a:bodyPr/>
        <a:lstStyle/>
        <a:p>
          <a:endParaRPr lang="en-US"/>
        </a:p>
      </dgm:t>
    </dgm:pt>
    <dgm:pt modelId="{6680F9CA-69B8-4C56-8EEF-A74A446D47F8}" type="pres">
      <dgm:prSet presAssocID="{A1311F43-2DE3-4C83-A298-601C796B9BC4}" presName="hierRoot2" presStyleCnt="0">
        <dgm:presLayoutVars>
          <dgm:hierBranch val="init"/>
        </dgm:presLayoutVars>
      </dgm:prSet>
      <dgm:spPr/>
    </dgm:pt>
    <dgm:pt modelId="{557E2E2F-7CD9-42BD-BEDD-29D386069254}" type="pres">
      <dgm:prSet presAssocID="{A1311F43-2DE3-4C83-A298-601C796B9BC4}" presName="rootComposite" presStyleCnt="0"/>
      <dgm:spPr/>
    </dgm:pt>
    <dgm:pt modelId="{B81F2193-78AC-4DEE-8D7D-09E928E1E43B}" type="pres">
      <dgm:prSet presAssocID="{A1311F43-2DE3-4C83-A298-601C796B9BC4}" presName="rootText" presStyleLbl="node2" presStyleIdx="1" presStyleCnt="3">
        <dgm:presLayoutVars>
          <dgm:chPref val="3"/>
        </dgm:presLayoutVars>
      </dgm:prSet>
      <dgm:spPr/>
      <dgm:t>
        <a:bodyPr/>
        <a:lstStyle/>
        <a:p>
          <a:endParaRPr lang="en-US"/>
        </a:p>
      </dgm:t>
    </dgm:pt>
    <dgm:pt modelId="{BDBEF70D-B7B5-4380-B9D9-1AD98051DA79}" type="pres">
      <dgm:prSet presAssocID="{A1311F43-2DE3-4C83-A298-601C796B9BC4}" presName="rootConnector" presStyleLbl="node2" presStyleIdx="1" presStyleCnt="3"/>
      <dgm:spPr/>
      <dgm:t>
        <a:bodyPr/>
        <a:lstStyle/>
        <a:p>
          <a:endParaRPr lang="en-US"/>
        </a:p>
      </dgm:t>
    </dgm:pt>
    <dgm:pt modelId="{1392724F-6D28-400B-8594-3E3F86F1856D}" type="pres">
      <dgm:prSet presAssocID="{A1311F43-2DE3-4C83-A298-601C796B9BC4}" presName="hierChild4" presStyleCnt="0"/>
      <dgm:spPr/>
    </dgm:pt>
    <dgm:pt modelId="{F15018B2-941F-4950-AF2E-132F433A9873}" type="pres">
      <dgm:prSet presAssocID="{A1311F43-2DE3-4C83-A298-601C796B9BC4}" presName="hierChild5" presStyleCnt="0"/>
      <dgm:spPr/>
    </dgm:pt>
    <dgm:pt modelId="{5D75CE63-97AD-445E-A253-A2255F2314D6}" type="pres">
      <dgm:prSet presAssocID="{09539268-FE1F-4C02-A951-4AA2D6601EC9}" presName="Name37" presStyleLbl="parChTrans1D2" presStyleIdx="2" presStyleCnt="3"/>
      <dgm:spPr/>
      <dgm:t>
        <a:bodyPr/>
        <a:lstStyle/>
        <a:p>
          <a:endParaRPr lang="en-US"/>
        </a:p>
      </dgm:t>
    </dgm:pt>
    <dgm:pt modelId="{74F09F06-DCCF-45CD-9552-EF77C5014C71}" type="pres">
      <dgm:prSet presAssocID="{B8330619-33B1-4F39-8A47-270160862024}" presName="hierRoot2" presStyleCnt="0">
        <dgm:presLayoutVars>
          <dgm:hierBranch val="init"/>
        </dgm:presLayoutVars>
      </dgm:prSet>
      <dgm:spPr/>
    </dgm:pt>
    <dgm:pt modelId="{C0CE67E2-EC6C-46D8-9529-059DA3EAA2BA}" type="pres">
      <dgm:prSet presAssocID="{B8330619-33B1-4F39-8A47-270160862024}" presName="rootComposite" presStyleCnt="0"/>
      <dgm:spPr/>
    </dgm:pt>
    <dgm:pt modelId="{87141981-CBAC-4B37-AB5C-498A2E7FF8BD}" type="pres">
      <dgm:prSet presAssocID="{B8330619-33B1-4F39-8A47-270160862024}" presName="rootText" presStyleLbl="node2" presStyleIdx="2" presStyleCnt="3">
        <dgm:presLayoutVars>
          <dgm:chPref val="3"/>
        </dgm:presLayoutVars>
      </dgm:prSet>
      <dgm:spPr/>
      <dgm:t>
        <a:bodyPr/>
        <a:lstStyle/>
        <a:p>
          <a:endParaRPr lang="en-US"/>
        </a:p>
      </dgm:t>
    </dgm:pt>
    <dgm:pt modelId="{03B4EA9A-5FAE-4A65-9C79-2129E0435ADC}" type="pres">
      <dgm:prSet presAssocID="{B8330619-33B1-4F39-8A47-270160862024}" presName="rootConnector" presStyleLbl="node2" presStyleIdx="2" presStyleCnt="3"/>
      <dgm:spPr/>
      <dgm:t>
        <a:bodyPr/>
        <a:lstStyle/>
        <a:p>
          <a:endParaRPr lang="en-US"/>
        </a:p>
      </dgm:t>
    </dgm:pt>
    <dgm:pt modelId="{CEA5C094-AAEA-49B1-8F0F-782F65887F58}" type="pres">
      <dgm:prSet presAssocID="{B8330619-33B1-4F39-8A47-270160862024}" presName="hierChild4" presStyleCnt="0"/>
      <dgm:spPr/>
    </dgm:pt>
    <dgm:pt modelId="{BFC28DE6-9AB7-4AA2-95C6-4CCA3529DEC7}" type="pres">
      <dgm:prSet presAssocID="{B8330619-33B1-4F39-8A47-270160862024}" presName="hierChild5" presStyleCnt="0"/>
      <dgm:spPr/>
    </dgm:pt>
    <dgm:pt modelId="{065D7557-44DD-4C7F-9E8F-4B0799DC74F6}" type="pres">
      <dgm:prSet presAssocID="{7282BD2D-1303-41E9-9E99-F464303FABBE}" presName="hierChild3" presStyleCnt="0"/>
      <dgm:spPr/>
    </dgm:pt>
  </dgm:ptLst>
  <dgm:cxnLst>
    <dgm:cxn modelId="{F92CBDA9-08C6-4734-B351-D4BD7F1C8281}" type="presOf" srcId="{7282BD2D-1303-41E9-9E99-F464303FABBE}" destId="{33BED72B-480D-4268-8202-F208F38B7B06}" srcOrd="0" destOrd="0" presId="urn:microsoft.com/office/officeart/2005/8/layout/orgChart1"/>
    <dgm:cxn modelId="{119152F9-BD0C-4BC5-93E5-FEB827441004}" type="presOf" srcId="{B8330619-33B1-4F39-8A47-270160862024}" destId="{87141981-CBAC-4B37-AB5C-498A2E7FF8BD}" srcOrd="0" destOrd="0" presId="urn:microsoft.com/office/officeart/2005/8/layout/orgChart1"/>
    <dgm:cxn modelId="{8CC53E43-7EDD-40FC-9D7B-C047A8DE2511}" type="presOf" srcId="{AA63A713-608A-47B0-9EDC-264162DBD558}" destId="{7266C27C-E818-4626-905F-192545FC9938}" srcOrd="1" destOrd="0" presId="urn:microsoft.com/office/officeart/2005/8/layout/orgChart1"/>
    <dgm:cxn modelId="{0C604C15-EFA4-4391-83DA-DC0BCFD21D94}" type="presOf" srcId="{7282BD2D-1303-41E9-9E99-F464303FABBE}" destId="{40BDCD97-C805-48FB-A6E1-31C42CE6768D}" srcOrd="1" destOrd="0" presId="urn:microsoft.com/office/officeart/2005/8/layout/orgChart1"/>
    <dgm:cxn modelId="{B63A260F-68AA-4A9A-B7A1-7C187A83B0D3}" srcId="{7282BD2D-1303-41E9-9E99-F464303FABBE}" destId="{B8330619-33B1-4F39-8A47-270160862024}" srcOrd="2" destOrd="0" parTransId="{09539268-FE1F-4C02-A951-4AA2D6601EC9}" sibTransId="{B1793C2F-7E02-4495-875B-3F5ED227F2D1}"/>
    <dgm:cxn modelId="{9D7E6456-964A-4CD0-A81B-EE8D1F3F0F1E}" srcId="{C718AF52-CD50-4110-8F83-C89B24AD07FC}" destId="{7282BD2D-1303-41E9-9E99-F464303FABBE}" srcOrd="0" destOrd="0" parTransId="{0A311BB8-67F8-47BE-98D0-A50498D1031D}" sibTransId="{86914983-3989-4473-994C-125332B7F39C}"/>
    <dgm:cxn modelId="{D6EAF2DD-26B3-4830-BD42-B91251591857}" type="presOf" srcId="{C718AF52-CD50-4110-8F83-C89B24AD07FC}" destId="{203DB1A1-043D-4697-AC1D-9E038CCAAFF9}" srcOrd="0" destOrd="0" presId="urn:microsoft.com/office/officeart/2005/8/layout/orgChart1"/>
    <dgm:cxn modelId="{E5FC51BA-A497-4024-925D-D87BCC56C396}" type="presOf" srcId="{BE170E63-3CFD-4859-8F8D-995B6669869F}" destId="{E15D5800-BB7B-4523-8A50-3095FEB352E2}" srcOrd="0" destOrd="0" presId="urn:microsoft.com/office/officeart/2005/8/layout/orgChart1"/>
    <dgm:cxn modelId="{EAE0C75C-35DD-4B53-AF9F-8F7C2ABEE639}" type="presOf" srcId="{86EF9ED2-BC1A-47FB-B388-A9D634D8D4BD}" destId="{A75173D1-01FC-4E1C-9B94-24796070EE86}" srcOrd="0" destOrd="0" presId="urn:microsoft.com/office/officeart/2005/8/layout/orgChart1"/>
    <dgm:cxn modelId="{5A571300-E066-4565-A352-6C239EE70D0C}" type="presOf" srcId="{AA63A713-608A-47B0-9EDC-264162DBD558}" destId="{E7C27EC7-3FD6-4FCD-9036-ED30F7CF74FB}" srcOrd="0" destOrd="0" presId="urn:microsoft.com/office/officeart/2005/8/layout/orgChart1"/>
    <dgm:cxn modelId="{38DCF018-B10D-45C7-B30F-C512C5BC21CF}" type="presOf" srcId="{A1311F43-2DE3-4C83-A298-601C796B9BC4}" destId="{BDBEF70D-B7B5-4380-B9D9-1AD98051DA79}" srcOrd="1" destOrd="0" presId="urn:microsoft.com/office/officeart/2005/8/layout/orgChart1"/>
    <dgm:cxn modelId="{D0DC209A-AA5B-4D0A-9DC2-EA58C387C109}" srcId="{7282BD2D-1303-41E9-9E99-F464303FABBE}" destId="{AA63A713-608A-47B0-9EDC-264162DBD558}" srcOrd="0" destOrd="0" parTransId="{BE170E63-3CFD-4859-8F8D-995B6669869F}" sibTransId="{BD38C243-DFFF-4CA6-871B-506773DA309F}"/>
    <dgm:cxn modelId="{85BEB8C6-6871-457F-84B4-B60B6D49F829}" type="presOf" srcId="{A1311F43-2DE3-4C83-A298-601C796B9BC4}" destId="{B81F2193-78AC-4DEE-8D7D-09E928E1E43B}" srcOrd="0" destOrd="0" presId="urn:microsoft.com/office/officeart/2005/8/layout/orgChart1"/>
    <dgm:cxn modelId="{8ABA8919-43DE-470C-B89D-F86516229F44}" type="presOf" srcId="{09539268-FE1F-4C02-A951-4AA2D6601EC9}" destId="{5D75CE63-97AD-445E-A253-A2255F2314D6}" srcOrd="0" destOrd="0" presId="urn:microsoft.com/office/officeart/2005/8/layout/orgChart1"/>
    <dgm:cxn modelId="{0F5243BE-E1E8-4B0D-8C8E-CE6224AA415D}" type="presOf" srcId="{B8330619-33B1-4F39-8A47-270160862024}" destId="{03B4EA9A-5FAE-4A65-9C79-2129E0435ADC}" srcOrd="1" destOrd="0" presId="urn:microsoft.com/office/officeart/2005/8/layout/orgChart1"/>
    <dgm:cxn modelId="{F49A52B1-03B4-46C0-8C9C-98520DA23DA6}" srcId="{7282BD2D-1303-41E9-9E99-F464303FABBE}" destId="{A1311F43-2DE3-4C83-A298-601C796B9BC4}" srcOrd="1" destOrd="0" parTransId="{86EF9ED2-BC1A-47FB-B388-A9D634D8D4BD}" sibTransId="{84D4D6A4-BF94-4BF6-B2C5-F2C339F830F5}"/>
    <dgm:cxn modelId="{0B3DB96B-CDE5-420D-88DD-E8E1757ED67B}" type="presParOf" srcId="{203DB1A1-043D-4697-AC1D-9E038CCAAFF9}" destId="{E0A701BE-3DEB-4E48-A4C6-92D00B292FDD}" srcOrd="0" destOrd="0" presId="urn:microsoft.com/office/officeart/2005/8/layout/orgChart1"/>
    <dgm:cxn modelId="{7AB86929-B59F-4959-BB21-590E1ED75699}" type="presParOf" srcId="{E0A701BE-3DEB-4E48-A4C6-92D00B292FDD}" destId="{50DA13C6-226F-437C-9349-F512896735EC}" srcOrd="0" destOrd="0" presId="urn:microsoft.com/office/officeart/2005/8/layout/orgChart1"/>
    <dgm:cxn modelId="{C7507A95-23F2-4CAD-9DF5-0057D9CFFE83}" type="presParOf" srcId="{50DA13C6-226F-437C-9349-F512896735EC}" destId="{33BED72B-480D-4268-8202-F208F38B7B06}" srcOrd="0" destOrd="0" presId="urn:microsoft.com/office/officeart/2005/8/layout/orgChart1"/>
    <dgm:cxn modelId="{EAEDA12C-1BF0-4017-B8AF-58FCBDBD1B13}" type="presParOf" srcId="{50DA13C6-226F-437C-9349-F512896735EC}" destId="{40BDCD97-C805-48FB-A6E1-31C42CE6768D}" srcOrd="1" destOrd="0" presId="urn:microsoft.com/office/officeart/2005/8/layout/orgChart1"/>
    <dgm:cxn modelId="{B7AD1D3C-8137-4F5D-BAD1-8AF78447D53C}" type="presParOf" srcId="{E0A701BE-3DEB-4E48-A4C6-92D00B292FDD}" destId="{852DF858-1344-4EF5-AC78-62B5CFC1B99C}" srcOrd="1" destOrd="0" presId="urn:microsoft.com/office/officeart/2005/8/layout/orgChart1"/>
    <dgm:cxn modelId="{FE5BE080-DF2E-489B-B827-84360DF6CC32}" type="presParOf" srcId="{852DF858-1344-4EF5-AC78-62B5CFC1B99C}" destId="{E15D5800-BB7B-4523-8A50-3095FEB352E2}" srcOrd="0" destOrd="0" presId="urn:microsoft.com/office/officeart/2005/8/layout/orgChart1"/>
    <dgm:cxn modelId="{D604CC11-5C4C-4B48-841F-A631C49866DE}" type="presParOf" srcId="{852DF858-1344-4EF5-AC78-62B5CFC1B99C}" destId="{BA5FA4CF-633D-4557-B432-4A0B12DF264C}" srcOrd="1" destOrd="0" presId="urn:microsoft.com/office/officeart/2005/8/layout/orgChart1"/>
    <dgm:cxn modelId="{A78C2B54-A32F-4612-93E6-28A431026C0B}" type="presParOf" srcId="{BA5FA4CF-633D-4557-B432-4A0B12DF264C}" destId="{E504A310-285C-4C91-B357-0BECC74DAE52}" srcOrd="0" destOrd="0" presId="urn:microsoft.com/office/officeart/2005/8/layout/orgChart1"/>
    <dgm:cxn modelId="{73E5A518-99A1-4981-8F2E-405D7F2140AE}" type="presParOf" srcId="{E504A310-285C-4C91-B357-0BECC74DAE52}" destId="{E7C27EC7-3FD6-4FCD-9036-ED30F7CF74FB}" srcOrd="0" destOrd="0" presId="urn:microsoft.com/office/officeart/2005/8/layout/orgChart1"/>
    <dgm:cxn modelId="{8E1C3F61-5D00-442C-B7B1-B2130BCAAEA3}" type="presParOf" srcId="{E504A310-285C-4C91-B357-0BECC74DAE52}" destId="{7266C27C-E818-4626-905F-192545FC9938}" srcOrd="1" destOrd="0" presId="urn:microsoft.com/office/officeart/2005/8/layout/orgChart1"/>
    <dgm:cxn modelId="{D39AD9B0-32D2-498F-8734-F076EADA6A45}" type="presParOf" srcId="{BA5FA4CF-633D-4557-B432-4A0B12DF264C}" destId="{11B3807E-FD2A-440D-9B66-1D17E31771BE}" srcOrd="1" destOrd="0" presId="urn:microsoft.com/office/officeart/2005/8/layout/orgChart1"/>
    <dgm:cxn modelId="{5DB7DC32-2C86-4679-A19D-729570786518}" type="presParOf" srcId="{BA5FA4CF-633D-4557-B432-4A0B12DF264C}" destId="{D875E34E-F998-4363-9002-A3584DE289A3}" srcOrd="2" destOrd="0" presId="urn:microsoft.com/office/officeart/2005/8/layout/orgChart1"/>
    <dgm:cxn modelId="{5ED98BD0-6539-4450-8452-E16FB1349D64}" type="presParOf" srcId="{852DF858-1344-4EF5-AC78-62B5CFC1B99C}" destId="{A75173D1-01FC-4E1C-9B94-24796070EE86}" srcOrd="2" destOrd="0" presId="urn:microsoft.com/office/officeart/2005/8/layout/orgChart1"/>
    <dgm:cxn modelId="{CED48F51-637C-4106-914A-7F8676C89D7E}" type="presParOf" srcId="{852DF858-1344-4EF5-AC78-62B5CFC1B99C}" destId="{6680F9CA-69B8-4C56-8EEF-A74A446D47F8}" srcOrd="3" destOrd="0" presId="urn:microsoft.com/office/officeart/2005/8/layout/orgChart1"/>
    <dgm:cxn modelId="{A26EEA8D-17D6-4231-8C8E-158C8485C43D}" type="presParOf" srcId="{6680F9CA-69B8-4C56-8EEF-A74A446D47F8}" destId="{557E2E2F-7CD9-42BD-BEDD-29D386069254}" srcOrd="0" destOrd="0" presId="urn:microsoft.com/office/officeart/2005/8/layout/orgChart1"/>
    <dgm:cxn modelId="{14152A3A-1238-42F2-9336-153EB51DE74B}" type="presParOf" srcId="{557E2E2F-7CD9-42BD-BEDD-29D386069254}" destId="{B81F2193-78AC-4DEE-8D7D-09E928E1E43B}" srcOrd="0" destOrd="0" presId="urn:microsoft.com/office/officeart/2005/8/layout/orgChart1"/>
    <dgm:cxn modelId="{45C2D3F9-E893-4561-AC96-55052F7D576C}" type="presParOf" srcId="{557E2E2F-7CD9-42BD-BEDD-29D386069254}" destId="{BDBEF70D-B7B5-4380-B9D9-1AD98051DA79}" srcOrd="1" destOrd="0" presId="urn:microsoft.com/office/officeart/2005/8/layout/orgChart1"/>
    <dgm:cxn modelId="{B312D3E9-5421-4A7E-B80B-F7765064B71A}" type="presParOf" srcId="{6680F9CA-69B8-4C56-8EEF-A74A446D47F8}" destId="{1392724F-6D28-400B-8594-3E3F86F1856D}" srcOrd="1" destOrd="0" presId="urn:microsoft.com/office/officeart/2005/8/layout/orgChart1"/>
    <dgm:cxn modelId="{655995B5-4CB6-4D70-9E24-A592752869F2}" type="presParOf" srcId="{6680F9CA-69B8-4C56-8EEF-A74A446D47F8}" destId="{F15018B2-941F-4950-AF2E-132F433A9873}" srcOrd="2" destOrd="0" presId="urn:microsoft.com/office/officeart/2005/8/layout/orgChart1"/>
    <dgm:cxn modelId="{F2FD594C-D20D-4C82-B272-7CCF1CD8811C}" type="presParOf" srcId="{852DF858-1344-4EF5-AC78-62B5CFC1B99C}" destId="{5D75CE63-97AD-445E-A253-A2255F2314D6}" srcOrd="4" destOrd="0" presId="urn:microsoft.com/office/officeart/2005/8/layout/orgChart1"/>
    <dgm:cxn modelId="{AE3043B9-476E-4430-A720-32ECF6929A44}" type="presParOf" srcId="{852DF858-1344-4EF5-AC78-62B5CFC1B99C}" destId="{74F09F06-DCCF-45CD-9552-EF77C5014C71}" srcOrd="5" destOrd="0" presId="urn:microsoft.com/office/officeart/2005/8/layout/orgChart1"/>
    <dgm:cxn modelId="{ECC03123-2FC0-4C36-B9BC-FB3BA566D106}" type="presParOf" srcId="{74F09F06-DCCF-45CD-9552-EF77C5014C71}" destId="{C0CE67E2-EC6C-46D8-9529-059DA3EAA2BA}" srcOrd="0" destOrd="0" presId="urn:microsoft.com/office/officeart/2005/8/layout/orgChart1"/>
    <dgm:cxn modelId="{CB390E2C-D487-4988-8C81-675C4BF753A1}" type="presParOf" srcId="{C0CE67E2-EC6C-46D8-9529-059DA3EAA2BA}" destId="{87141981-CBAC-4B37-AB5C-498A2E7FF8BD}" srcOrd="0" destOrd="0" presId="urn:microsoft.com/office/officeart/2005/8/layout/orgChart1"/>
    <dgm:cxn modelId="{F844399F-419F-4667-A312-6E03427914EB}" type="presParOf" srcId="{C0CE67E2-EC6C-46D8-9529-059DA3EAA2BA}" destId="{03B4EA9A-5FAE-4A65-9C79-2129E0435ADC}" srcOrd="1" destOrd="0" presId="urn:microsoft.com/office/officeart/2005/8/layout/orgChart1"/>
    <dgm:cxn modelId="{133A2588-2CFC-42C9-9DB1-A3BE3740274A}" type="presParOf" srcId="{74F09F06-DCCF-45CD-9552-EF77C5014C71}" destId="{CEA5C094-AAEA-49B1-8F0F-782F65887F58}" srcOrd="1" destOrd="0" presId="urn:microsoft.com/office/officeart/2005/8/layout/orgChart1"/>
    <dgm:cxn modelId="{2F7B4A3B-0F88-47DA-B840-F8637DA4C5E7}" type="presParOf" srcId="{74F09F06-DCCF-45CD-9552-EF77C5014C71}" destId="{BFC28DE6-9AB7-4AA2-95C6-4CCA3529DEC7}" srcOrd="2" destOrd="0" presId="urn:microsoft.com/office/officeart/2005/8/layout/orgChart1"/>
    <dgm:cxn modelId="{43EF4B8D-800F-459F-AD47-47EA80A98F4E}" type="presParOf" srcId="{E0A701BE-3DEB-4E48-A4C6-92D00B292FDD}" destId="{065D7557-44DD-4C7F-9E8F-4B0799DC74F6}" srcOrd="2" destOrd="0" presId="urn:microsoft.com/office/officeart/2005/8/layout/orgChar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1B661B0-49DC-4FFC-B7EE-7E0C6791645C}" type="doc">
      <dgm:prSet loTypeId="urn:microsoft.com/office/officeart/2005/8/layout/hChevron3" loCatId="process" qsTypeId="urn:microsoft.com/office/officeart/2005/8/quickstyle/simple1" qsCatId="simple" csTypeId="urn:microsoft.com/office/officeart/2005/8/colors/accent1_2" csCatId="accent1" phldr="1"/>
      <dgm:spPr/>
    </dgm:pt>
    <dgm:pt modelId="{FA70965D-F56F-485C-BC19-5013E5A99968}">
      <dgm:prSet phldrT="[Text]"/>
      <dgm:spPr>
        <a:solidFill>
          <a:srgbClr val="0865A2"/>
        </a:solidFill>
      </dgm:spPr>
      <dgm:t>
        <a:bodyPr/>
        <a:lstStyle/>
        <a:p>
          <a:r>
            <a:rPr lang="en-US" dirty="0" smtClean="0"/>
            <a:t>Collect Traffic Data</a:t>
          </a:r>
          <a:endParaRPr lang="en-US" dirty="0"/>
        </a:p>
      </dgm:t>
    </dgm:pt>
    <dgm:pt modelId="{67D8B9E5-F019-4B41-B075-7DD11CC37992}" type="parTrans" cxnId="{47BC3C17-7D7F-4488-9B42-A0FC6623F1D3}">
      <dgm:prSet/>
      <dgm:spPr/>
      <dgm:t>
        <a:bodyPr/>
        <a:lstStyle/>
        <a:p>
          <a:endParaRPr lang="en-US"/>
        </a:p>
      </dgm:t>
    </dgm:pt>
    <dgm:pt modelId="{CB258A94-098D-49D4-A55A-2C0DC3208A61}" type="sibTrans" cxnId="{47BC3C17-7D7F-4488-9B42-A0FC6623F1D3}">
      <dgm:prSet/>
      <dgm:spPr/>
      <dgm:t>
        <a:bodyPr/>
        <a:lstStyle/>
        <a:p>
          <a:endParaRPr lang="en-US"/>
        </a:p>
      </dgm:t>
    </dgm:pt>
    <dgm:pt modelId="{98B21091-3915-41EF-B87B-16A80609CD15}">
      <dgm:prSet phldrT="[Text]"/>
      <dgm:spPr>
        <a:solidFill>
          <a:srgbClr val="EB642D"/>
        </a:solidFill>
      </dgm:spPr>
      <dgm:t>
        <a:bodyPr/>
        <a:lstStyle/>
        <a:p>
          <a:r>
            <a:rPr lang="en-US" dirty="0" smtClean="0"/>
            <a:t>Calculate Values</a:t>
          </a:r>
          <a:endParaRPr lang="en-US" dirty="0"/>
        </a:p>
      </dgm:t>
    </dgm:pt>
    <dgm:pt modelId="{3D94FA07-7DDD-4EF4-8670-1330078E30F7}" type="parTrans" cxnId="{53E5983B-AE73-41D6-8ADD-15388F593F45}">
      <dgm:prSet/>
      <dgm:spPr/>
      <dgm:t>
        <a:bodyPr/>
        <a:lstStyle/>
        <a:p>
          <a:endParaRPr lang="en-US"/>
        </a:p>
      </dgm:t>
    </dgm:pt>
    <dgm:pt modelId="{C877D3D8-AB6A-41C7-BEE2-81B8CE90965F}" type="sibTrans" cxnId="{53E5983B-AE73-41D6-8ADD-15388F593F45}">
      <dgm:prSet/>
      <dgm:spPr/>
      <dgm:t>
        <a:bodyPr/>
        <a:lstStyle/>
        <a:p>
          <a:endParaRPr lang="en-US"/>
        </a:p>
      </dgm:t>
    </dgm:pt>
    <dgm:pt modelId="{36766E86-0712-428F-A8D8-BAC14E5D4A78}">
      <dgm:prSet phldrT="[Text]"/>
      <dgm:spPr>
        <a:solidFill>
          <a:srgbClr val="5A506B"/>
        </a:solidFill>
      </dgm:spPr>
      <dgm:t>
        <a:bodyPr/>
        <a:lstStyle/>
        <a:p>
          <a:r>
            <a:rPr lang="en-US" dirty="0" smtClean="0"/>
            <a:t>Publish Tables</a:t>
          </a:r>
          <a:endParaRPr lang="en-US" dirty="0"/>
        </a:p>
      </dgm:t>
    </dgm:pt>
    <dgm:pt modelId="{6C4600C9-430E-4E80-B313-E44D4C322133}" type="parTrans" cxnId="{4BFA506C-EBDD-4CDA-B671-A8858F561169}">
      <dgm:prSet/>
      <dgm:spPr/>
      <dgm:t>
        <a:bodyPr/>
        <a:lstStyle/>
        <a:p>
          <a:endParaRPr lang="en-US"/>
        </a:p>
      </dgm:t>
    </dgm:pt>
    <dgm:pt modelId="{3691BA61-66A6-4F6C-B468-9B7195ADA64B}" type="sibTrans" cxnId="{4BFA506C-EBDD-4CDA-B671-A8858F561169}">
      <dgm:prSet/>
      <dgm:spPr/>
      <dgm:t>
        <a:bodyPr/>
        <a:lstStyle/>
        <a:p>
          <a:endParaRPr lang="en-US"/>
        </a:p>
      </dgm:t>
    </dgm:pt>
    <dgm:pt modelId="{35EF2C51-5991-4483-81A8-E801A2EB0DCA}" type="pres">
      <dgm:prSet presAssocID="{21B661B0-49DC-4FFC-B7EE-7E0C6791645C}" presName="Name0" presStyleCnt="0">
        <dgm:presLayoutVars>
          <dgm:dir/>
          <dgm:resizeHandles val="exact"/>
        </dgm:presLayoutVars>
      </dgm:prSet>
      <dgm:spPr/>
    </dgm:pt>
    <dgm:pt modelId="{DF46221F-B798-435B-9BC3-CE08D2B39008}" type="pres">
      <dgm:prSet presAssocID="{FA70965D-F56F-485C-BC19-5013E5A99968}" presName="parTxOnly" presStyleLbl="node1" presStyleIdx="0" presStyleCnt="3">
        <dgm:presLayoutVars>
          <dgm:bulletEnabled val="1"/>
        </dgm:presLayoutVars>
      </dgm:prSet>
      <dgm:spPr/>
      <dgm:t>
        <a:bodyPr/>
        <a:lstStyle/>
        <a:p>
          <a:endParaRPr lang="en-US"/>
        </a:p>
      </dgm:t>
    </dgm:pt>
    <dgm:pt modelId="{155FCBBD-6D34-4727-B433-5B3076F68186}" type="pres">
      <dgm:prSet presAssocID="{CB258A94-098D-49D4-A55A-2C0DC3208A61}" presName="parSpace" presStyleCnt="0"/>
      <dgm:spPr/>
    </dgm:pt>
    <dgm:pt modelId="{F9717972-C758-4291-8748-F75CD8A70512}" type="pres">
      <dgm:prSet presAssocID="{98B21091-3915-41EF-B87B-16A80609CD15}" presName="parTxOnly" presStyleLbl="node1" presStyleIdx="1" presStyleCnt="3">
        <dgm:presLayoutVars>
          <dgm:bulletEnabled val="1"/>
        </dgm:presLayoutVars>
      </dgm:prSet>
      <dgm:spPr/>
      <dgm:t>
        <a:bodyPr/>
        <a:lstStyle/>
        <a:p>
          <a:endParaRPr lang="en-US"/>
        </a:p>
      </dgm:t>
    </dgm:pt>
    <dgm:pt modelId="{77AD202A-5FD4-49EC-A6ED-7A7A482D5494}" type="pres">
      <dgm:prSet presAssocID="{C877D3D8-AB6A-41C7-BEE2-81B8CE90965F}" presName="parSpace" presStyleCnt="0"/>
      <dgm:spPr/>
    </dgm:pt>
    <dgm:pt modelId="{825029F3-7B8A-4ECA-8BD1-7ACC86E46CA6}" type="pres">
      <dgm:prSet presAssocID="{36766E86-0712-428F-A8D8-BAC14E5D4A78}" presName="parTxOnly" presStyleLbl="node1" presStyleIdx="2" presStyleCnt="3">
        <dgm:presLayoutVars>
          <dgm:bulletEnabled val="1"/>
        </dgm:presLayoutVars>
      </dgm:prSet>
      <dgm:spPr/>
      <dgm:t>
        <a:bodyPr/>
        <a:lstStyle/>
        <a:p>
          <a:endParaRPr lang="en-US"/>
        </a:p>
      </dgm:t>
    </dgm:pt>
  </dgm:ptLst>
  <dgm:cxnLst>
    <dgm:cxn modelId="{79694F51-14AA-4739-ACF5-88BFC652FB18}" type="presOf" srcId="{FA70965D-F56F-485C-BC19-5013E5A99968}" destId="{DF46221F-B798-435B-9BC3-CE08D2B39008}" srcOrd="0" destOrd="0" presId="urn:microsoft.com/office/officeart/2005/8/layout/hChevron3"/>
    <dgm:cxn modelId="{4BFA506C-EBDD-4CDA-B671-A8858F561169}" srcId="{21B661B0-49DC-4FFC-B7EE-7E0C6791645C}" destId="{36766E86-0712-428F-A8D8-BAC14E5D4A78}" srcOrd="2" destOrd="0" parTransId="{6C4600C9-430E-4E80-B313-E44D4C322133}" sibTransId="{3691BA61-66A6-4F6C-B468-9B7195ADA64B}"/>
    <dgm:cxn modelId="{A00298F7-A03A-4CEB-9804-99D4E3EC12D3}" type="presOf" srcId="{21B661B0-49DC-4FFC-B7EE-7E0C6791645C}" destId="{35EF2C51-5991-4483-81A8-E801A2EB0DCA}" srcOrd="0" destOrd="0" presId="urn:microsoft.com/office/officeart/2005/8/layout/hChevron3"/>
    <dgm:cxn modelId="{53E5983B-AE73-41D6-8ADD-15388F593F45}" srcId="{21B661B0-49DC-4FFC-B7EE-7E0C6791645C}" destId="{98B21091-3915-41EF-B87B-16A80609CD15}" srcOrd="1" destOrd="0" parTransId="{3D94FA07-7DDD-4EF4-8670-1330078E30F7}" sibTransId="{C877D3D8-AB6A-41C7-BEE2-81B8CE90965F}"/>
    <dgm:cxn modelId="{47BC3C17-7D7F-4488-9B42-A0FC6623F1D3}" srcId="{21B661B0-49DC-4FFC-B7EE-7E0C6791645C}" destId="{FA70965D-F56F-485C-BC19-5013E5A99968}" srcOrd="0" destOrd="0" parTransId="{67D8B9E5-F019-4B41-B075-7DD11CC37992}" sibTransId="{CB258A94-098D-49D4-A55A-2C0DC3208A61}"/>
    <dgm:cxn modelId="{AFF0DA2B-AB76-4F69-9523-EE8A7061204D}" type="presOf" srcId="{36766E86-0712-428F-A8D8-BAC14E5D4A78}" destId="{825029F3-7B8A-4ECA-8BD1-7ACC86E46CA6}" srcOrd="0" destOrd="0" presId="urn:microsoft.com/office/officeart/2005/8/layout/hChevron3"/>
    <dgm:cxn modelId="{751B29C0-0BB7-4AC1-9553-191F5F3D2F8F}" type="presOf" srcId="{98B21091-3915-41EF-B87B-16A80609CD15}" destId="{F9717972-C758-4291-8748-F75CD8A70512}" srcOrd="0" destOrd="0" presId="urn:microsoft.com/office/officeart/2005/8/layout/hChevron3"/>
    <dgm:cxn modelId="{06A1922D-6B98-4F77-BDCA-E4E691F4491A}" type="presParOf" srcId="{35EF2C51-5991-4483-81A8-E801A2EB0DCA}" destId="{DF46221F-B798-435B-9BC3-CE08D2B39008}" srcOrd="0" destOrd="0" presId="urn:microsoft.com/office/officeart/2005/8/layout/hChevron3"/>
    <dgm:cxn modelId="{1D55BF21-4B4C-476F-8F76-98051E096E22}" type="presParOf" srcId="{35EF2C51-5991-4483-81A8-E801A2EB0DCA}" destId="{155FCBBD-6D34-4727-B433-5B3076F68186}" srcOrd="1" destOrd="0" presId="urn:microsoft.com/office/officeart/2005/8/layout/hChevron3"/>
    <dgm:cxn modelId="{D5927972-F170-4D66-8E80-67562ACFDD97}" type="presParOf" srcId="{35EF2C51-5991-4483-81A8-E801A2EB0DCA}" destId="{F9717972-C758-4291-8748-F75CD8A70512}" srcOrd="2" destOrd="0" presId="urn:microsoft.com/office/officeart/2005/8/layout/hChevron3"/>
    <dgm:cxn modelId="{E7DE6A22-E035-443C-AB35-48E2732F3806}" type="presParOf" srcId="{35EF2C51-5991-4483-81A8-E801A2EB0DCA}" destId="{77AD202A-5FD4-49EC-A6ED-7A7A482D5494}" srcOrd="3" destOrd="0" presId="urn:microsoft.com/office/officeart/2005/8/layout/hChevron3"/>
    <dgm:cxn modelId="{0C068420-22CA-423D-823B-53889EAC9288}" type="presParOf" srcId="{35EF2C51-5991-4483-81A8-E801A2EB0DCA}" destId="{825029F3-7B8A-4ECA-8BD1-7ACC86E46CA6}" srcOrd="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C4B3708-7F87-48FA-A80B-8FC412DDA652}"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96A177D2-48C6-41AB-9E92-C47CBE6C10F4}">
      <dgm:prSet/>
      <dgm:spPr/>
      <dgm:t>
        <a:bodyPr/>
        <a:lstStyle/>
        <a:p>
          <a:pPr rtl="0"/>
          <a:r>
            <a:rPr lang="en-US" b="1" smtClean="0"/>
            <a:t>Standard K</a:t>
          </a:r>
          <a:endParaRPr lang="en-US"/>
        </a:p>
      </dgm:t>
    </dgm:pt>
    <dgm:pt modelId="{527E1464-1E0B-4049-8503-CC505B1167B2}" type="parTrans" cxnId="{327863AC-C2E6-49F3-B4B4-6C9C1A2A5B85}">
      <dgm:prSet/>
      <dgm:spPr/>
      <dgm:t>
        <a:bodyPr/>
        <a:lstStyle/>
        <a:p>
          <a:endParaRPr lang="en-US"/>
        </a:p>
      </dgm:t>
    </dgm:pt>
    <dgm:pt modelId="{56718C62-C3F9-43D4-A1C3-3356554B9CE0}" type="sibTrans" cxnId="{327863AC-C2E6-49F3-B4B4-6C9C1A2A5B85}">
      <dgm:prSet/>
      <dgm:spPr/>
      <dgm:t>
        <a:bodyPr/>
        <a:lstStyle/>
        <a:p>
          <a:endParaRPr lang="en-US"/>
        </a:p>
      </dgm:t>
    </dgm:pt>
    <dgm:pt modelId="{30856666-EC86-43A6-AFDD-F91A2445EE91}">
      <dgm:prSet/>
      <dgm:spPr/>
      <dgm:t>
        <a:bodyPr/>
        <a:lstStyle/>
        <a:p>
          <a:pPr rtl="0"/>
          <a:r>
            <a:rPr lang="en-US" smtClean="0"/>
            <a:t>Urbanized and Transitioning Area Standard K = 0.09 </a:t>
          </a:r>
          <a:endParaRPr lang="en-US"/>
        </a:p>
      </dgm:t>
    </dgm:pt>
    <dgm:pt modelId="{FCA47AF1-C0D4-4351-924B-F02FC26A9923}" type="parTrans" cxnId="{417D74B4-5995-462D-8102-E29894AC3523}">
      <dgm:prSet/>
      <dgm:spPr/>
      <dgm:t>
        <a:bodyPr/>
        <a:lstStyle/>
        <a:p>
          <a:endParaRPr lang="en-US"/>
        </a:p>
      </dgm:t>
    </dgm:pt>
    <dgm:pt modelId="{2A3D361B-D6FF-4480-874D-B42591ABE3AD}" type="sibTrans" cxnId="{417D74B4-5995-462D-8102-E29894AC3523}">
      <dgm:prSet/>
      <dgm:spPr/>
      <dgm:t>
        <a:bodyPr/>
        <a:lstStyle/>
        <a:p>
          <a:endParaRPr lang="en-US"/>
        </a:p>
      </dgm:t>
    </dgm:pt>
    <dgm:pt modelId="{45B78A52-E473-4A0B-9DE4-CE8BEEB2A513}">
      <dgm:prSet/>
      <dgm:spPr/>
      <dgm:t>
        <a:bodyPr/>
        <a:lstStyle/>
        <a:p>
          <a:pPr rtl="0"/>
          <a:r>
            <a:rPr lang="en-US" i="1" dirty="0" smtClean="0"/>
            <a:t>except</a:t>
          </a:r>
          <a:r>
            <a:rPr lang="en-US" dirty="0" smtClean="0"/>
            <a:t> core freeways = 0.085</a:t>
          </a:r>
          <a:endParaRPr lang="en-US" dirty="0"/>
        </a:p>
      </dgm:t>
    </dgm:pt>
    <dgm:pt modelId="{6C7CF272-3411-455C-B336-105471067241}" type="parTrans" cxnId="{B40F2598-0813-4E58-9B7B-CC27DD7D2021}">
      <dgm:prSet/>
      <dgm:spPr/>
      <dgm:t>
        <a:bodyPr/>
        <a:lstStyle/>
        <a:p>
          <a:endParaRPr lang="en-US"/>
        </a:p>
      </dgm:t>
    </dgm:pt>
    <dgm:pt modelId="{DAA9A48A-C1BC-4A1A-93C5-6CC44101B842}" type="sibTrans" cxnId="{B40F2598-0813-4E58-9B7B-CC27DD7D2021}">
      <dgm:prSet/>
      <dgm:spPr/>
      <dgm:t>
        <a:bodyPr/>
        <a:lstStyle/>
        <a:p>
          <a:endParaRPr lang="en-US"/>
        </a:p>
      </dgm:t>
    </dgm:pt>
    <dgm:pt modelId="{1D4C521A-56FC-4589-9ADC-2194B6550CFC}">
      <dgm:prSet/>
      <dgm:spPr/>
      <dgm:t>
        <a:bodyPr/>
        <a:lstStyle/>
        <a:p>
          <a:pPr rtl="0"/>
          <a:r>
            <a:rPr lang="en-US" smtClean="0"/>
            <a:t>Rural Area Standard K = 0.095</a:t>
          </a:r>
          <a:endParaRPr lang="en-US"/>
        </a:p>
      </dgm:t>
    </dgm:pt>
    <dgm:pt modelId="{483B1F07-EC0D-417B-A447-D706E1701C67}" type="parTrans" cxnId="{3049F9C4-6068-42E8-A969-E31A1708A0F4}">
      <dgm:prSet/>
      <dgm:spPr/>
      <dgm:t>
        <a:bodyPr/>
        <a:lstStyle/>
        <a:p>
          <a:endParaRPr lang="en-US"/>
        </a:p>
      </dgm:t>
    </dgm:pt>
    <dgm:pt modelId="{C4FD3ADF-D2C4-4525-9ADA-70E7E3CEABE1}" type="sibTrans" cxnId="{3049F9C4-6068-42E8-A969-E31A1708A0F4}">
      <dgm:prSet/>
      <dgm:spPr/>
      <dgm:t>
        <a:bodyPr/>
        <a:lstStyle/>
        <a:p>
          <a:endParaRPr lang="en-US"/>
        </a:p>
      </dgm:t>
    </dgm:pt>
    <dgm:pt modelId="{C78C176C-AC17-4075-953D-DCEBDF97C99E}">
      <dgm:prSet/>
      <dgm:spPr/>
      <dgm:t>
        <a:bodyPr/>
        <a:lstStyle/>
        <a:p>
          <a:pPr rtl="0"/>
          <a:r>
            <a:rPr lang="en-US" i="1" dirty="0" smtClean="0"/>
            <a:t>except</a:t>
          </a:r>
          <a:r>
            <a:rPr lang="en-US" dirty="0" smtClean="0"/>
            <a:t> rural freeways = 0.105</a:t>
          </a:r>
          <a:endParaRPr lang="en-US" dirty="0"/>
        </a:p>
      </dgm:t>
    </dgm:pt>
    <dgm:pt modelId="{5D5AC4F8-87A5-4073-9991-85CFF968A617}" type="parTrans" cxnId="{5AA54BD9-8591-40EA-89F0-DD21A3850DAD}">
      <dgm:prSet/>
      <dgm:spPr/>
      <dgm:t>
        <a:bodyPr/>
        <a:lstStyle/>
        <a:p>
          <a:endParaRPr lang="en-US"/>
        </a:p>
      </dgm:t>
    </dgm:pt>
    <dgm:pt modelId="{C67E3CCD-9EB3-40A9-B002-87E10106E704}" type="sibTrans" cxnId="{5AA54BD9-8591-40EA-89F0-DD21A3850DAD}">
      <dgm:prSet/>
      <dgm:spPr/>
      <dgm:t>
        <a:bodyPr/>
        <a:lstStyle/>
        <a:p>
          <a:endParaRPr lang="en-US"/>
        </a:p>
      </dgm:t>
    </dgm:pt>
    <dgm:pt modelId="{A51757B4-FF62-4BD2-A216-DE34275A7138}">
      <dgm:prSet/>
      <dgm:spPr>
        <a:solidFill>
          <a:schemeClr val="accent3">
            <a:lumMod val="50000"/>
          </a:schemeClr>
        </a:solidFill>
      </dgm:spPr>
      <dgm:t>
        <a:bodyPr/>
        <a:lstStyle/>
        <a:p>
          <a:pPr rtl="0"/>
          <a:r>
            <a:rPr lang="en-US" b="1" dirty="0" smtClean="0"/>
            <a:t>Peak Hour Factor (PHF) = 1.0</a:t>
          </a:r>
          <a:endParaRPr lang="en-US" dirty="0"/>
        </a:p>
      </dgm:t>
    </dgm:pt>
    <dgm:pt modelId="{EA899DEE-9CF7-42CC-BD75-0E2AC6FAB683}" type="parTrans" cxnId="{E9ADE46C-405A-4FDE-A229-0CD64C8CAEBD}">
      <dgm:prSet/>
      <dgm:spPr/>
      <dgm:t>
        <a:bodyPr/>
        <a:lstStyle/>
        <a:p>
          <a:endParaRPr lang="en-US"/>
        </a:p>
      </dgm:t>
    </dgm:pt>
    <dgm:pt modelId="{130EDDF2-AB7D-495F-9085-8A89D6BD5D4F}" type="sibTrans" cxnId="{E9ADE46C-405A-4FDE-A229-0CD64C8CAEBD}">
      <dgm:prSet/>
      <dgm:spPr/>
      <dgm:t>
        <a:bodyPr/>
        <a:lstStyle/>
        <a:p>
          <a:endParaRPr lang="en-US"/>
        </a:p>
      </dgm:t>
    </dgm:pt>
    <dgm:pt modelId="{3310F76E-C028-4BB1-91D7-14C920D2E01B}">
      <dgm:prSet/>
      <dgm:spPr/>
      <dgm:t>
        <a:bodyPr/>
        <a:lstStyle/>
        <a:p>
          <a:pPr rtl="0"/>
          <a:r>
            <a:rPr lang="en-US" b="1" smtClean="0"/>
            <a:t>Directional Distribution Factor (D)</a:t>
          </a:r>
          <a:endParaRPr lang="en-US"/>
        </a:p>
      </dgm:t>
    </dgm:pt>
    <dgm:pt modelId="{34331DFF-D007-4059-8934-E3B546022AC4}" type="parTrans" cxnId="{416F16BE-BC81-4BA8-AF0A-77612AFF3027}">
      <dgm:prSet/>
      <dgm:spPr/>
      <dgm:t>
        <a:bodyPr/>
        <a:lstStyle/>
        <a:p>
          <a:endParaRPr lang="en-US"/>
        </a:p>
      </dgm:t>
    </dgm:pt>
    <dgm:pt modelId="{2DB6BD70-BA2B-4679-84FA-EF3A43AAC3A2}" type="sibTrans" cxnId="{416F16BE-BC81-4BA8-AF0A-77612AFF3027}">
      <dgm:prSet/>
      <dgm:spPr/>
      <dgm:t>
        <a:bodyPr/>
        <a:lstStyle/>
        <a:p>
          <a:endParaRPr lang="en-US"/>
        </a:p>
      </dgm:t>
    </dgm:pt>
    <dgm:pt modelId="{412A7A4E-70B1-4550-9EE4-EEEEBD3E0237}">
      <dgm:prSet/>
      <dgm:spPr/>
      <dgm:t>
        <a:bodyPr/>
        <a:lstStyle/>
        <a:p>
          <a:pPr rtl="0"/>
          <a:r>
            <a:rPr lang="en-US" dirty="0" smtClean="0"/>
            <a:t>Ranges from .547 for urbanized freeways to .555 in rural areas</a:t>
          </a:r>
          <a:endParaRPr lang="en-US" dirty="0"/>
        </a:p>
      </dgm:t>
    </dgm:pt>
    <dgm:pt modelId="{D837BC1B-CD7C-458A-B541-6AB38B646679}" type="parTrans" cxnId="{6756B97D-8AAA-4A13-8449-811CE772F333}">
      <dgm:prSet/>
      <dgm:spPr/>
      <dgm:t>
        <a:bodyPr/>
        <a:lstStyle/>
        <a:p>
          <a:endParaRPr lang="en-US"/>
        </a:p>
      </dgm:t>
    </dgm:pt>
    <dgm:pt modelId="{1CBACA18-BB48-45DE-BDDB-A7275846300F}" type="sibTrans" cxnId="{6756B97D-8AAA-4A13-8449-811CE772F333}">
      <dgm:prSet/>
      <dgm:spPr/>
      <dgm:t>
        <a:bodyPr/>
        <a:lstStyle/>
        <a:p>
          <a:endParaRPr lang="en-US"/>
        </a:p>
      </dgm:t>
    </dgm:pt>
    <dgm:pt modelId="{AC1DA7A9-317E-4A8E-8191-1EDDE12B68B3}">
      <dgm:prSet/>
      <dgm:spPr/>
      <dgm:t>
        <a:bodyPr/>
        <a:lstStyle/>
        <a:p>
          <a:pPr rtl="0"/>
          <a:r>
            <a:rPr lang="en-US" smtClean="0"/>
            <a:t>Ranges from  .57 for transitioning arterials to .55 elsewhere.</a:t>
          </a:r>
          <a:endParaRPr lang="en-US"/>
        </a:p>
      </dgm:t>
    </dgm:pt>
    <dgm:pt modelId="{68C82E35-80A3-4CC7-AC2C-5C85955019DA}" type="parTrans" cxnId="{ADB3D7FD-6D82-4B44-B881-13C6DE5685F5}">
      <dgm:prSet/>
      <dgm:spPr/>
      <dgm:t>
        <a:bodyPr/>
        <a:lstStyle/>
        <a:p>
          <a:endParaRPr lang="en-US"/>
        </a:p>
      </dgm:t>
    </dgm:pt>
    <dgm:pt modelId="{E080D3F3-E4AB-408D-9F79-4FBFE2175432}" type="sibTrans" cxnId="{ADB3D7FD-6D82-4B44-B881-13C6DE5685F5}">
      <dgm:prSet/>
      <dgm:spPr/>
      <dgm:t>
        <a:bodyPr/>
        <a:lstStyle/>
        <a:p>
          <a:endParaRPr lang="en-US"/>
        </a:p>
      </dgm:t>
    </dgm:pt>
    <dgm:pt modelId="{80197BC4-465D-4BF3-8CE3-D943689C3014}" type="pres">
      <dgm:prSet presAssocID="{3C4B3708-7F87-48FA-A80B-8FC412DDA652}" presName="Name0" presStyleCnt="0">
        <dgm:presLayoutVars>
          <dgm:dir/>
          <dgm:animLvl val="lvl"/>
          <dgm:resizeHandles val="exact"/>
        </dgm:presLayoutVars>
      </dgm:prSet>
      <dgm:spPr/>
      <dgm:t>
        <a:bodyPr/>
        <a:lstStyle/>
        <a:p>
          <a:endParaRPr lang="en-US"/>
        </a:p>
      </dgm:t>
    </dgm:pt>
    <dgm:pt modelId="{DC2CF4B8-08E8-47C8-8DEB-67C0C3594193}" type="pres">
      <dgm:prSet presAssocID="{96A177D2-48C6-41AB-9E92-C47CBE6C10F4}" presName="composite" presStyleCnt="0"/>
      <dgm:spPr/>
    </dgm:pt>
    <dgm:pt modelId="{93FF7238-6B6B-4717-9C31-7D783E6A8ACD}" type="pres">
      <dgm:prSet presAssocID="{96A177D2-48C6-41AB-9E92-C47CBE6C10F4}" presName="parTx" presStyleLbl="alignNode1" presStyleIdx="0" presStyleCnt="3">
        <dgm:presLayoutVars>
          <dgm:chMax val="0"/>
          <dgm:chPref val="0"/>
          <dgm:bulletEnabled val="1"/>
        </dgm:presLayoutVars>
      </dgm:prSet>
      <dgm:spPr/>
      <dgm:t>
        <a:bodyPr/>
        <a:lstStyle/>
        <a:p>
          <a:endParaRPr lang="en-US"/>
        </a:p>
      </dgm:t>
    </dgm:pt>
    <dgm:pt modelId="{3144D0BB-F48F-45F2-8A26-9FB33429F4A4}" type="pres">
      <dgm:prSet presAssocID="{96A177D2-48C6-41AB-9E92-C47CBE6C10F4}" presName="desTx" presStyleLbl="alignAccFollowNode1" presStyleIdx="0" presStyleCnt="3">
        <dgm:presLayoutVars>
          <dgm:bulletEnabled val="1"/>
        </dgm:presLayoutVars>
      </dgm:prSet>
      <dgm:spPr/>
      <dgm:t>
        <a:bodyPr/>
        <a:lstStyle/>
        <a:p>
          <a:endParaRPr lang="en-US"/>
        </a:p>
      </dgm:t>
    </dgm:pt>
    <dgm:pt modelId="{E0E23B92-9684-4F20-8F45-78BDAC6EFE5D}" type="pres">
      <dgm:prSet presAssocID="{56718C62-C3F9-43D4-A1C3-3356554B9CE0}" presName="space" presStyleCnt="0"/>
      <dgm:spPr/>
    </dgm:pt>
    <dgm:pt modelId="{EDB6A664-68C6-478E-87C3-AB86C32F2022}" type="pres">
      <dgm:prSet presAssocID="{A51757B4-FF62-4BD2-A216-DE34275A7138}" presName="composite" presStyleCnt="0"/>
      <dgm:spPr/>
    </dgm:pt>
    <dgm:pt modelId="{F6D4DBE7-20F8-47C0-A4FF-AB19C9395C15}" type="pres">
      <dgm:prSet presAssocID="{A51757B4-FF62-4BD2-A216-DE34275A7138}" presName="parTx" presStyleLbl="alignNode1" presStyleIdx="1" presStyleCnt="3">
        <dgm:presLayoutVars>
          <dgm:chMax val="0"/>
          <dgm:chPref val="0"/>
          <dgm:bulletEnabled val="1"/>
        </dgm:presLayoutVars>
      </dgm:prSet>
      <dgm:spPr/>
      <dgm:t>
        <a:bodyPr/>
        <a:lstStyle/>
        <a:p>
          <a:endParaRPr lang="en-US"/>
        </a:p>
      </dgm:t>
    </dgm:pt>
    <dgm:pt modelId="{7E3B9DFA-2EEC-440B-AAFA-E47B89F04394}" type="pres">
      <dgm:prSet presAssocID="{A51757B4-FF62-4BD2-A216-DE34275A7138}" presName="desTx" presStyleLbl="alignAccFollowNode1" presStyleIdx="1" presStyleCnt="3">
        <dgm:presLayoutVars>
          <dgm:bulletEnabled val="1"/>
        </dgm:presLayoutVars>
      </dgm:prSet>
      <dgm:spPr/>
    </dgm:pt>
    <dgm:pt modelId="{8DA6139E-CD90-4518-9C6F-5A27F1072B02}" type="pres">
      <dgm:prSet presAssocID="{130EDDF2-AB7D-495F-9085-8A89D6BD5D4F}" presName="space" presStyleCnt="0"/>
      <dgm:spPr/>
    </dgm:pt>
    <dgm:pt modelId="{7338F5AA-18BF-42EB-8EDB-B799C6AB1D60}" type="pres">
      <dgm:prSet presAssocID="{3310F76E-C028-4BB1-91D7-14C920D2E01B}" presName="composite" presStyleCnt="0"/>
      <dgm:spPr/>
    </dgm:pt>
    <dgm:pt modelId="{33F23748-2720-4A80-AAAF-A1F46B65C17A}" type="pres">
      <dgm:prSet presAssocID="{3310F76E-C028-4BB1-91D7-14C920D2E01B}" presName="parTx" presStyleLbl="alignNode1" presStyleIdx="2" presStyleCnt="3">
        <dgm:presLayoutVars>
          <dgm:chMax val="0"/>
          <dgm:chPref val="0"/>
          <dgm:bulletEnabled val="1"/>
        </dgm:presLayoutVars>
      </dgm:prSet>
      <dgm:spPr/>
      <dgm:t>
        <a:bodyPr/>
        <a:lstStyle/>
        <a:p>
          <a:endParaRPr lang="en-US"/>
        </a:p>
      </dgm:t>
    </dgm:pt>
    <dgm:pt modelId="{D1664D8B-CB22-4394-93EF-6FC96BC0E2F9}" type="pres">
      <dgm:prSet presAssocID="{3310F76E-C028-4BB1-91D7-14C920D2E01B}" presName="desTx" presStyleLbl="alignAccFollowNode1" presStyleIdx="2" presStyleCnt="3">
        <dgm:presLayoutVars>
          <dgm:bulletEnabled val="1"/>
        </dgm:presLayoutVars>
      </dgm:prSet>
      <dgm:spPr/>
      <dgm:t>
        <a:bodyPr/>
        <a:lstStyle/>
        <a:p>
          <a:endParaRPr lang="en-US"/>
        </a:p>
      </dgm:t>
    </dgm:pt>
  </dgm:ptLst>
  <dgm:cxnLst>
    <dgm:cxn modelId="{12ACBA7B-4FF1-4E31-8B2E-02E2619E7883}" type="presOf" srcId="{30856666-EC86-43A6-AFDD-F91A2445EE91}" destId="{3144D0BB-F48F-45F2-8A26-9FB33429F4A4}" srcOrd="0" destOrd="0" presId="urn:microsoft.com/office/officeart/2005/8/layout/hList1"/>
    <dgm:cxn modelId="{BC0C18C2-41BA-4F83-979A-F6C7183CF3C9}" type="presOf" srcId="{96A177D2-48C6-41AB-9E92-C47CBE6C10F4}" destId="{93FF7238-6B6B-4717-9C31-7D783E6A8ACD}" srcOrd="0" destOrd="0" presId="urn:microsoft.com/office/officeart/2005/8/layout/hList1"/>
    <dgm:cxn modelId="{327863AC-C2E6-49F3-B4B4-6C9C1A2A5B85}" srcId="{3C4B3708-7F87-48FA-A80B-8FC412DDA652}" destId="{96A177D2-48C6-41AB-9E92-C47CBE6C10F4}" srcOrd="0" destOrd="0" parTransId="{527E1464-1E0B-4049-8503-CC505B1167B2}" sibTransId="{56718C62-C3F9-43D4-A1C3-3356554B9CE0}"/>
    <dgm:cxn modelId="{DB440BEA-1C49-451F-8F23-9717FC7690A8}" type="presOf" srcId="{1D4C521A-56FC-4589-9ADC-2194B6550CFC}" destId="{3144D0BB-F48F-45F2-8A26-9FB33429F4A4}" srcOrd="0" destOrd="2" presId="urn:microsoft.com/office/officeart/2005/8/layout/hList1"/>
    <dgm:cxn modelId="{9B06BD3D-6D14-4E68-B527-47979EF6296B}" type="presOf" srcId="{45B78A52-E473-4A0B-9DE4-CE8BEEB2A513}" destId="{3144D0BB-F48F-45F2-8A26-9FB33429F4A4}" srcOrd="0" destOrd="1" presId="urn:microsoft.com/office/officeart/2005/8/layout/hList1"/>
    <dgm:cxn modelId="{ADB3D7FD-6D82-4B44-B881-13C6DE5685F5}" srcId="{3310F76E-C028-4BB1-91D7-14C920D2E01B}" destId="{AC1DA7A9-317E-4A8E-8191-1EDDE12B68B3}" srcOrd="1" destOrd="0" parTransId="{68C82E35-80A3-4CC7-AC2C-5C85955019DA}" sibTransId="{E080D3F3-E4AB-408D-9F79-4FBFE2175432}"/>
    <dgm:cxn modelId="{8F9D1744-D9BF-4928-8EA6-394DD0F43CDD}" type="presOf" srcId="{C78C176C-AC17-4075-953D-DCEBDF97C99E}" destId="{3144D0BB-F48F-45F2-8A26-9FB33429F4A4}" srcOrd="0" destOrd="3" presId="urn:microsoft.com/office/officeart/2005/8/layout/hList1"/>
    <dgm:cxn modelId="{416F16BE-BC81-4BA8-AF0A-77612AFF3027}" srcId="{3C4B3708-7F87-48FA-A80B-8FC412DDA652}" destId="{3310F76E-C028-4BB1-91D7-14C920D2E01B}" srcOrd="2" destOrd="0" parTransId="{34331DFF-D007-4059-8934-E3B546022AC4}" sibTransId="{2DB6BD70-BA2B-4679-84FA-EF3A43AAC3A2}"/>
    <dgm:cxn modelId="{5AA54BD9-8591-40EA-89F0-DD21A3850DAD}" srcId="{96A177D2-48C6-41AB-9E92-C47CBE6C10F4}" destId="{C78C176C-AC17-4075-953D-DCEBDF97C99E}" srcOrd="3" destOrd="0" parTransId="{5D5AC4F8-87A5-4073-9991-85CFF968A617}" sibTransId="{C67E3CCD-9EB3-40A9-B002-87E10106E704}"/>
    <dgm:cxn modelId="{3C6581B7-715B-4E08-A4EF-29F9101E5568}" type="presOf" srcId="{412A7A4E-70B1-4550-9EE4-EEEEBD3E0237}" destId="{D1664D8B-CB22-4394-93EF-6FC96BC0E2F9}" srcOrd="0" destOrd="0" presId="urn:microsoft.com/office/officeart/2005/8/layout/hList1"/>
    <dgm:cxn modelId="{9A9FDD7E-BA14-4431-BF18-7F933339E5FB}" type="presOf" srcId="{AC1DA7A9-317E-4A8E-8191-1EDDE12B68B3}" destId="{D1664D8B-CB22-4394-93EF-6FC96BC0E2F9}" srcOrd="0" destOrd="1" presId="urn:microsoft.com/office/officeart/2005/8/layout/hList1"/>
    <dgm:cxn modelId="{6756B97D-8AAA-4A13-8449-811CE772F333}" srcId="{3310F76E-C028-4BB1-91D7-14C920D2E01B}" destId="{412A7A4E-70B1-4550-9EE4-EEEEBD3E0237}" srcOrd="0" destOrd="0" parTransId="{D837BC1B-CD7C-458A-B541-6AB38B646679}" sibTransId="{1CBACA18-BB48-45DE-BDDB-A7275846300F}"/>
    <dgm:cxn modelId="{B40F2598-0813-4E58-9B7B-CC27DD7D2021}" srcId="{96A177D2-48C6-41AB-9E92-C47CBE6C10F4}" destId="{45B78A52-E473-4A0B-9DE4-CE8BEEB2A513}" srcOrd="1" destOrd="0" parTransId="{6C7CF272-3411-455C-B336-105471067241}" sibTransId="{DAA9A48A-C1BC-4A1A-93C5-6CC44101B842}"/>
    <dgm:cxn modelId="{417D74B4-5995-462D-8102-E29894AC3523}" srcId="{96A177D2-48C6-41AB-9E92-C47CBE6C10F4}" destId="{30856666-EC86-43A6-AFDD-F91A2445EE91}" srcOrd="0" destOrd="0" parTransId="{FCA47AF1-C0D4-4351-924B-F02FC26A9923}" sibTransId="{2A3D361B-D6FF-4480-874D-B42591ABE3AD}"/>
    <dgm:cxn modelId="{398AC3D1-C32D-4060-8060-2775F9EFD3A7}" type="presOf" srcId="{A51757B4-FF62-4BD2-A216-DE34275A7138}" destId="{F6D4DBE7-20F8-47C0-A4FF-AB19C9395C15}" srcOrd="0" destOrd="0" presId="urn:microsoft.com/office/officeart/2005/8/layout/hList1"/>
    <dgm:cxn modelId="{DD76E4CE-AD66-425D-B3D5-1E3BB1353259}" type="presOf" srcId="{3C4B3708-7F87-48FA-A80B-8FC412DDA652}" destId="{80197BC4-465D-4BF3-8CE3-D943689C3014}" srcOrd="0" destOrd="0" presId="urn:microsoft.com/office/officeart/2005/8/layout/hList1"/>
    <dgm:cxn modelId="{3049F9C4-6068-42E8-A969-E31A1708A0F4}" srcId="{96A177D2-48C6-41AB-9E92-C47CBE6C10F4}" destId="{1D4C521A-56FC-4589-9ADC-2194B6550CFC}" srcOrd="2" destOrd="0" parTransId="{483B1F07-EC0D-417B-A447-D706E1701C67}" sibTransId="{C4FD3ADF-D2C4-4525-9ADA-70E7E3CEABE1}"/>
    <dgm:cxn modelId="{E9ADE46C-405A-4FDE-A229-0CD64C8CAEBD}" srcId="{3C4B3708-7F87-48FA-A80B-8FC412DDA652}" destId="{A51757B4-FF62-4BD2-A216-DE34275A7138}" srcOrd="1" destOrd="0" parTransId="{EA899DEE-9CF7-42CC-BD75-0E2AC6FAB683}" sibTransId="{130EDDF2-AB7D-495F-9085-8A89D6BD5D4F}"/>
    <dgm:cxn modelId="{50BEAF8D-4028-4792-9290-864BFC3941B2}" type="presOf" srcId="{3310F76E-C028-4BB1-91D7-14C920D2E01B}" destId="{33F23748-2720-4A80-AAAF-A1F46B65C17A}" srcOrd="0" destOrd="0" presId="urn:microsoft.com/office/officeart/2005/8/layout/hList1"/>
    <dgm:cxn modelId="{48A7FAC7-8B89-4C1D-A7A4-53AB0E53089C}" type="presParOf" srcId="{80197BC4-465D-4BF3-8CE3-D943689C3014}" destId="{DC2CF4B8-08E8-47C8-8DEB-67C0C3594193}" srcOrd="0" destOrd="0" presId="urn:microsoft.com/office/officeart/2005/8/layout/hList1"/>
    <dgm:cxn modelId="{A44C90F8-6CB8-45F5-8E34-DD0E5D406D2A}" type="presParOf" srcId="{DC2CF4B8-08E8-47C8-8DEB-67C0C3594193}" destId="{93FF7238-6B6B-4717-9C31-7D783E6A8ACD}" srcOrd="0" destOrd="0" presId="urn:microsoft.com/office/officeart/2005/8/layout/hList1"/>
    <dgm:cxn modelId="{7E416405-56BE-4449-9499-D3F69E1B908F}" type="presParOf" srcId="{DC2CF4B8-08E8-47C8-8DEB-67C0C3594193}" destId="{3144D0BB-F48F-45F2-8A26-9FB33429F4A4}" srcOrd="1" destOrd="0" presId="urn:microsoft.com/office/officeart/2005/8/layout/hList1"/>
    <dgm:cxn modelId="{8282F02E-F829-4C9D-BCE7-774935CAEAFE}" type="presParOf" srcId="{80197BC4-465D-4BF3-8CE3-D943689C3014}" destId="{E0E23B92-9684-4F20-8F45-78BDAC6EFE5D}" srcOrd="1" destOrd="0" presId="urn:microsoft.com/office/officeart/2005/8/layout/hList1"/>
    <dgm:cxn modelId="{76D22540-498C-4202-A4A5-66B1C6CE77A9}" type="presParOf" srcId="{80197BC4-465D-4BF3-8CE3-D943689C3014}" destId="{EDB6A664-68C6-478E-87C3-AB86C32F2022}" srcOrd="2" destOrd="0" presId="urn:microsoft.com/office/officeart/2005/8/layout/hList1"/>
    <dgm:cxn modelId="{F6C110DF-2B90-4C87-9DF6-95915A62A758}" type="presParOf" srcId="{EDB6A664-68C6-478E-87C3-AB86C32F2022}" destId="{F6D4DBE7-20F8-47C0-A4FF-AB19C9395C15}" srcOrd="0" destOrd="0" presId="urn:microsoft.com/office/officeart/2005/8/layout/hList1"/>
    <dgm:cxn modelId="{3516C78E-8092-4953-9EE6-A0599E99F5A5}" type="presParOf" srcId="{EDB6A664-68C6-478E-87C3-AB86C32F2022}" destId="{7E3B9DFA-2EEC-440B-AAFA-E47B89F04394}" srcOrd="1" destOrd="0" presId="urn:microsoft.com/office/officeart/2005/8/layout/hList1"/>
    <dgm:cxn modelId="{F19914AA-7FFB-4EE2-9C2C-A347BFE6F708}" type="presParOf" srcId="{80197BC4-465D-4BF3-8CE3-D943689C3014}" destId="{8DA6139E-CD90-4518-9C6F-5A27F1072B02}" srcOrd="3" destOrd="0" presId="urn:microsoft.com/office/officeart/2005/8/layout/hList1"/>
    <dgm:cxn modelId="{7D722015-CCC1-4DB0-84A6-18502E939ECF}" type="presParOf" srcId="{80197BC4-465D-4BF3-8CE3-D943689C3014}" destId="{7338F5AA-18BF-42EB-8EDB-B799C6AB1D60}" srcOrd="4" destOrd="0" presId="urn:microsoft.com/office/officeart/2005/8/layout/hList1"/>
    <dgm:cxn modelId="{0B79EA49-BCB5-4F63-A4AC-BADF55248A12}" type="presParOf" srcId="{7338F5AA-18BF-42EB-8EDB-B799C6AB1D60}" destId="{33F23748-2720-4A80-AAAF-A1F46B65C17A}" srcOrd="0" destOrd="0" presId="urn:microsoft.com/office/officeart/2005/8/layout/hList1"/>
    <dgm:cxn modelId="{5790F78C-38EA-4678-A474-D635044D53C3}" type="presParOf" srcId="{7338F5AA-18BF-42EB-8EDB-B799C6AB1D60}" destId="{D1664D8B-CB22-4394-93EF-6FC96BC0E2F9}"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1B661B0-49DC-4FFC-B7EE-7E0C6791645C}" type="doc">
      <dgm:prSet loTypeId="urn:microsoft.com/office/officeart/2005/8/layout/hChevron3" loCatId="process" qsTypeId="urn:microsoft.com/office/officeart/2005/8/quickstyle/simple1" qsCatId="simple" csTypeId="urn:microsoft.com/office/officeart/2005/8/colors/accent1_2" csCatId="accent1" phldr="1"/>
      <dgm:spPr/>
    </dgm:pt>
    <dgm:pt modelId="{FA70965D-F56F-485C-BC19-5013E5A99968}">
      <dgm:prSet phldrT="[Text]"/>
      <dgm:spPr>
        <a:solidFill>
          <a:srgbClr val="0865A2"/>
        </a:solidFill>
      </dgm:spPr>
      <dgm:t>
        <a:bodyPr/>
        <a:lstStyle/>
        <a:p>
          <a:r>
            <a:rPr lang="en-US" dirty="0" smtClean="0"/>
            <a:t>Determine time period of traffic volumes</a:t>
          </a:r>
          <a:endParaRPr lang="en-US" dirty="0"/>
        </a:p>
      </dgm:t>
    </dgm:pt>
    <dgm:pt modelId="{67D8B9E5-F019-4B41-B075-7DD11CC37992}" type="parTrans" cxnId="{47BC3C17-7D7F-4488-9B42-A0FC6623F1D3}">
      <dgm:prSet/>
      <dgm:spPr/>
      <dgm:t>
        <a:bodyPr/>
        <a:lstStyle/>
        <a:p>
          <a:endParaRPr lang="en-US"/>
        </a:p>
      </dgm:t>
    </dgm:pt>
    <dgm:pt modelId="{CB258A94-098D-49D4-A55A-2C0DC3208A61}" type="sibTrans" cxnId="{47BC3C17-7D7F-4488-9B42-A0FC6623F1D3}">
      <dgm:prSet/>
      <dgm:spPr/>
      <dgm:t>
        <a:bodyPr/>
        <a:lstStyle/>
        <a:p>
          <a:endParaRPr lang="en-US"/>
        </a:p>
      </dgm:t>
    </dgm:pt>
    <dgm:pt modelId="{98B21091-3915-41EF-B87B-16A80609CD15}">
      <dgm:prSet phldrT="[Text]"/>
      <dgm:spPr>
        <a:solidFill>
          <a:srgbClr val="EB642D"/>
        </a:solidFill>
      </dgm:spPr>
      <dgm:t>
        <a:bodyPr/>
        <a:lstStyle/>
        <a:p>
          <a:r>
            <a:rPr lang="en-US" dirty="0" smtClean="0"/>
            <a:t>Determine area type</a:t>
          </a:r>
          <a:endParaRPr lang="en-US" dirty="0"/>
        </a:p>
      </dgm:t>
    </dgm:pt>
    <dgm:pt modelId="{3D94FA07-7DDD-4EF4-8670-1330078E30F7}" type="parTrans" cxnId="{53E5983B-AE73-41D6-8ADD-15388F593F45}">
      <dgm:prSet/>
      <dgm:spPr/>
      <dgm:t>
        <a:bodyPr/>
        <a:lstStyle/>
        <a:p>
          <a:endParaRPr lang="en-US"/>
        </a:p>
      </dgm:t>
    </dgm:pt>
    <dgm:pt modelId="{C877D3D8-AB6A-41C7-BEE2-81B8CE90965F}" type="sibTrans" cxnId="{53E5983B-AE73-41D6-8ADD-15388F593F45}">
      <dgm:prSet/>
      <dgm:spPr/>
      <dgm:t>
        <a:bodyPr/>
        <a:lstStyle/>
        <a:p>
          <a:endParaRPr lang="en-US"/>
        </a:p>
      </dgm:t>
    </dgm:pt>
    <dgm:pt modelId="{36766E86-0712-428F-A8D8-BAC14E5D4A78}">
      <dgm:prSet phldrT="[Text]"/>
      <dgm:spPr>
        <a:solidFill>
          <a:srgbClr val="5A506B"/>
        </a:solidFill>
      </dgm:spPr>
      <dgm:t>
        <a:bodyPr/>
        <a:lstStyle/>
        <a:p>
          <a:r>
            <a:rPr lang="en-US" dirty="0" smtClean="0"/>
            <a:t>Determine mode</a:t>
          </a:r>
          <a:endParaRPr lang="en-US" dirty="0"/>
        </a:p>
      </dgm:t>
    </dgm:pt>
    <dgm:pt modelId="{6C4600C9-430E-4E80-B313-E44D4C322133}" type="parTrans" cxnId="{4BFA506C-EBDD-4CDA-B671-A8858F561169}">
      <dgm:prSet/>
      <dgm:spPr/>
      <dgm:t>
        <a:bodyPr/>
        <a:lstStyle/>
        <a:p>
          <a:endParaRPr lang="en-US"/>
        </a:p>
      </dgm:t>
    </dgm:pt>
    <dgm:pt modelId="{3691BA61-66A6-4F6C-B468-9B7195ADA64B}" type="sibTrans" cxnId="{4BFA506C-EBDD-4CDA-B671-A8858F561169}">
      <dgm:prSet/>
      <dgm:spPr/>
      <dgm:t>
        <a:bodyPr/>
        <a:lstStyle/>
        <a:p>
          <a:endParaRPr lang="en-US"/>
        </a:p>
      </dgm:t>
    </dgm:pt>
    <dgm:pt modelId="{35EF2C51-5991-4483-81A8-E801A2EB0DCA}" type="pres">
      <dgm:prSet presAssocID="{21B661B0-49DC-4FFC-B7EE-7E0C6791645C}" presName="Name0" presStyleCnt="0">
        <dgm:presLayoutVars>
          <dgm:dir/>
          <dgm:resizeHandles val="exact"/>
        </dgm:presLayoutVars>
      </dgm:prSet>
      <dgm:spPr/>
    </dgm:pt>
    <dgm:pt modelId="{DF46221F-B798-435B-9BC3-CE08D2B39008}" type="pres">
      <dgm:prSet presAssocID="{FA70965D-F56F-485C-BC19-5013E5A99968}" presName="parTxOnly" presStyleLbl="node1" presStyleIdx="0" presStyleCnt="3">
        <dgm:presLayoutVars>
          <dgm:bulletEnabled val="1"/>
        </dgm:presLayoutVars>
      </dgm:prSet>
      <dgm:spPr/>
      <dgm:t>
        <a:bodyPr/>
        <a:lstStyle/>
        <a:p>
          <a:endParaRPr lang="en-US"/>
        </a:p>
      </dgm:t>
    </dgm:pt>
    <dgm:pt modelId="{155FCBBD-6D34-4727-B433-5B3076F68186}" type="pres">
      <dgm:prSet presAssocID="{CB258A94-098D-49D4-A55A-2C0DC3208A61}" presName="parSpace" presStyleCnt="0"/>
      <dgm:spPr/>
    </dgm:pt>
    <dgm:pt modelId="{F9717972-C758-4291-8748-F75CD8A70512}" type="pres">
      <dgm:prSet presAssocID="{98B21091-3915-41EF-B87B-16A80609CD15}" presName="parTxOnly" presStyleLbl="node1" presStyleIdx="1" presStyleCnt="3">
        <dgm:presLayoutVars>
          <dgm:bulletEnabled val="1"/>
        </dgm:presLayoutVars>
      </dgm:prSet>
      <dgm:spPr/>
      <dgm:t>
        <a:bodyPr/>
        <a:lstStyle/>
        <a:p>
          <a:endParaRPr lang="en-US"/>
        </a:p>
      </dgm:t>
    </dgm:pt>
    <dgm:pt modelId="{77AD202A-5FD4-49EC-A6ED-7A7A482D5494}" type="pres">
      <dgm:prSet presAssocID="{C877D3D8-AB6A-41C7-BEE2-81B8CE90965F}" presName="parSpace" presStyleCnt="0"/>
      <dgm:spPr/>
    </dgm:pt>
    <dgm:pt modelId="{825029F3-7B8A-4ECA-8BD1-7ACC86E46CA6}" type="pres">
      <dgm:prSet presAssocID="{36766E86-0712-428F-A8D8-BAC14E5D4A78}" presName="parTxOnly" presStyleLbl="node1" presStyleIdx="2" presStyleCnt="3">
        <dgm:presLayoutVars>
          <dgm:bulletEnabled val="1"/>
        </dgm:presLayoutVars>
      </dgm:prSet>
      <dgm:spPr/>
      <dgm:t>
        <a:bodyPr/>
        <a:lstStyle/>
        <a:p>
          <a:endParaRPr lang="en-US"/>
        </a:p>
      </dgm:t>
    </dgm:pt>
  </dgm:ptLst>
  <dgm:cxnLst>
    <dgm:cxn modelId="{4BFA506C-EBDD-4CDA-B671-A8858F561169}" srcId="{21B661B0-49DC-4FFC-B7EE-7E0C6791645C}" destId="{36766E86-0712-428F-A8D8-BAC14E5D4A78}" srcOrd="2" destOrd="0" parTransId="{6C4600C9-430E-4E80-B313-E44D4C322133}" sibTransId="{3691BA61-66A6-4F6C-B468-9B7195ADA64B}"/>
    <dgm:cxn modelId="{D25DD0EE-8BA9-4E45-B3D2-4A86B47DC128}" type="presOf" srcId="{21B661B0-49DC-4FFC-B7EE-7E0C6791645C}" destId="{35EF2C51-5991-4483-81A8-E801A2EB0DCA}" srcOrd="0" destOrd="0" presId="urn:microsoft.com/office/officeart/2005/8/layout/hChevron3"/>
    <dgm:cxn modelId="{47BC3C17-7D7F-4488-9B42-A0FC6623F1D3}" srcId="{21B661B0-49DC-4FFC-B7EE-7E0C6791645C}" destId="{FA70965D-F56F-485C-BC19-5013E5A99968}" srcOrd="0" destOrd="0" parTransId="{67D8B9E5-F019-4B41-B075-7DD11CC37992}" sibTransId="{CB258A94-098D-49D4-A55A-2C0DC3208A61}"/>
    <dgm:cxn modelId="{53E5983B-AE73-41D6-8ADD-15388F593F45}" srcId="{21B661B0-49DC-4FFC-B7EE-7E0C6791645C}" destId="{98B21091-3915-41EF-B87B-16A80609CD15}" srcOrd="1" destOrd="0" parTransId="{3D94FA07-7DDD-4EF4-8670-1330078E30F7}" sibTransId="{C877D3D8-AB6A-41C7-BEE2-81B8CE90965F}"/>
    <dgm:cxn modelId="{1681484D-8F9D-4EEC-8425-E86F2196E25C}" type="presOf" srcId="{FA70965D-F56F-485C-BC19-5013E5A99968}" destId="{DF46221F-B798-435B-9BC3-CE08D2B39008}" srcOrd="0" destOrd="0" presId="urn:microsoft.com/office/officeart/2005/8/layout/hChevron3"/>
    <dgm:cxn modelId="{EDE127CC-FA60-427C-98DD-81C44041F9F7}" type="presOf" srcId="{36766E86-0712-428F-A8D8-BAC14E5D4A78}" destId="{825029F3-7B8A-4ECA-8BD1-7ACC86E46CA6}" srcOrd="0" destOrd="0" presId="urn:microsoft.com/office/officeart/2005/8/layout/hChevron3"/>
    <dgm:cxn modelId="{EAA72EBE-A9BB-4672-B609-29DABECC7633}" type="presOf" srcId="{98B21091-3915-41EF-B87B-16A80609CD15}" destId="{F9717972-C758-4291-8748-F75CD8A70512}" srcOrd="0" destOrd="0" presId="urn:microsoft.com/office/officeart/2005/8/layout/hChevron3"/>
    <dgm:cxn modelId="{8CC5CE42-EC6F-40CE-857B-474066C3F903}" type="presParOf" srcId="{35EF2C51-5991-4483-81A8-E801A2EB0DCA}" destId="{DF46221F-B798-435B-9BC3-CE08D2B39008}" srcOrd="0" destOrd="0" presId="urn:microsoft.com/office/officeart/2005/8/layout/hChevron3"/>
    <dgm:cxn modelId="{B6C16242-F711-41BE-A8F7-D954EBEA395E}" type="presParOf" srcId="{35EF2C51-5991-4483-81A8-E801A2EB0DCA}" destId="{155FCBBD-6D34-4727-B433-5B3076F68186}" srcOrd="1" destOrd="0" presId="urn:microsoft.com/office/officeart/2005/8/layout/hChevron3"/>
    <dgm:cxn modelId="{245D2A9E-F85F-4F8F-8E5B-653E8AD11959}" type="presParOf" srcId="{35EF2C51-5991-4483-81A8-E801A2EB0DCA}" destId="{F9717972-C758-4291-8748-F75CD8A70512}" srcOrd="2" destOrd="0" presId="urn:microsoft.com/office/officeart/2005/8/layout/hChevron3"/>
    <dgm:cxn modelId="{BE5AB08D-352B-4833-95D7-626485B4285B}" type="presParOf" srcId="{35EF2C51-5991-4483-81A8-E801A2EB0DCA}" destId="{77AD202A-5FD4-49EC-A6ED-7A7A482D5494}" srcOrd="3" destOrd="0" presId="urn:microsoft.com/office/officeart/2005/8/layout/hChevron3"/>
    <dgm:cxn modelId="{601946F4-4276-411B-9DB2-C077203D559E}" type="presParOf" srcId="{35EF2C51-5991-4483-81A8-E801A2EB0DCA}" destId="{825029F3-7B8A-4ECA-8BD1-7ACC86E46CA6}"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507CBCD-A5B7-41C2-820C-9539EAC96058}" type="doc">
      <dgm:prSet loTypeId="urn:microsoft.com/office/officeart/2005/8/layout/matrix3" loCatId="matrix" qsTypeId="urn:microsoft.com/office/officeart/2005/8/quickstyle/simple1" qsCatId="simple" csTypeId="urn:microsoft.com/office/officeart/2005/8/colors/accent5_2" csCatId="accent5" phldr="1"/>
      <dgm:spPr/>
      <dgm:t>
        <a:bodyPr/>
        <a:lstStyle/>
        <a:p>
          <a:endParaRPr lang="en-US"/>
        </a:p>
      </dgm:t>
    </dgm:pt>
    <dgm:pt modelId="{5F29A96E-AA77-4BF4-A74E-9D70F55C494A}">
      <dgm:prSet/>
      <dgm:spPr>
        <a:solidFill>
          <a:schemeClr val="tx2"/>
        </a:solidFill>
      </dgm:spPr>
      <dgm:t>
        <a:bodyPr/>
        <a:lstStyle/>
        <a:p>
          <a:pPr rtl="0"/>
          <a:r>
            <a:rPr lang="en-US" smtClean="0"/>
            <a:t>Conceptual planning tool</a:t>
          </a:r>
          <a:endParaRPr lang="en-US"/>
        </a:p>
      </dgm:t>
    </dgm:pt>
    <dgm:pt modelId="{D1931D03-3548-444A-88BA-AC564B903B22}" type="parTrans" cxnId="{284D0646-3876-454B-9A94-F5E137D16399}">
      <dgm:prSet/>
      <dgm:spPr/>
      <dgm:t>
        <a:bodyPr/>
        <a:lstStyle/>
        <a:p>
          <a:endParaRPr lang="en-US"/>
        </a:p>
      </dgm:t>
    </dgm:pt>
    <dgm:pt modelId="{0EB8A4EE-6C6E-44F9-AB66-2997CD9E4F1B}" type="sibTrans" cxnId="{284D0646-3876-454B-9A94-F5E137D16399}">
      <dgm:prSet/>
      <dgm:spPr/>
      <dgm:t>
        <a:bodyPr/>
        <a:lstStyle/>
        <a:p>
          <a:endParaRPr lang="en-US"/>
        </a:p>
      </dgm:t>
    </dgm:pt>
    <dgm:pt modelId="{B099A34A-E3AF-495E-B65C-E2C690493BC5}">
      <dgm:prSet/>
      <dgm:spPr>
        <a:solidFill>
          <a:schemeClr val="tx2"/>
        </a:solidFill>
      </dgm:spPr>
      <dgm:t>
        <a:bodyPr/>
        <a:lstStyle/>
        <a:p>
          <a:pPr rtl="0"/>
          <a:r>
            <a:rPr lang="en-US" dirty="0" smtClean="0">
              <a:solidFill>
                <a:schemeClr val="accent2">
                  <a:lumMod val="60000"/>
                  <a:lumOff val="40000"/>
                </a:schemeClr>
              </a:solidFill>
            </a:rPr>
            <a:t>More </a:t>
          </a:r>
          <a:r>
            <a:rPr lang="en-US" b="1" dirty="0" smtClean="0">
              <a:solidFill>
                <a:schemeClr val="accent2">
                  <a:lumMod val="60000"/>
                  <a:lumOff val="40000"/>
                </a:schemeClr>
              </a:solidFill>
            </a:rPr>
            <a:t>detail</a:t>
          </a:r>
          <a:r>
            <a:rPr lang="en-US" dirty="0" smtClean="0"/>
            <a:t>, greater flexibility compared to Generalized Service Volume Tables</a:t>
          </a:r>
          <a:endParaRPr lang="en-US" dirty="0"/>
        </a:p>
      </dgm:t>
    </dgm:pt>
    <dgm:pt modelId="{FFF8C9FB-6B64-4BE5-9865-C43D337E9D8D}" type="parTrans" cxnId="{5D092BD5-25F8-4732-9132-A55F46E628B7}">
      <dgm:prSet/>
      <dgm:spPr/>
      <dgm:t>
        <a:bodyPr/>
        <a:lstStyle/>
        <a:p>
          <a:endParaRPr lang="en-US"/>
        </a:p>
      </dgm:t>
    </dgm:pt>
    <dgm:pt modelId="{23C71A3E-274D-40D4-A295-02543FE3228F}" type="sibTrans" cxnId="{5D092BD5-25F8-4732-9132-A55F46E628B7}">
      <dgm:prSet/>
      <dgm:spPr/>
      <dgm:t>
        <a:bodyPr/>
        <a:lstStyle/>
        <a:p>
          <a:endParaRPr lang="en-US"/>
        </a:p>
      </dgm:t>
    </dgm:pt>
    <dgm:pt modelId="{B8ACB2EA-FEA1-4292-A654-C011B383CCAC}">
      <dgm:prSet/>
      <dgm:spPr>
        <a:solidFill>
          <a:schemeClr val="tx2"/>
        </a:solidFill>
      </dgm:spPr>
      <dgm:t>
        <a:bodyPr/>
        <a:lstStyle/>
        <a:p>
          <a:pPr rtl="0"/>
          <a:r>
            <a:rPr lang="en-US" b="1" dirty="0" smtClean="0">
              <a:solidFill>
                <a:srgbClr val="FFC000"/>
              </a:solidFill>
            </a:rPr>
            <a:t>Consistent with</a:t>
          </a:r>
          <a:r>
            <a:rPr lang="en-US" dirty="0" smtClean="0"/>
            <a:t> the Generalized Service Volume Tables and the Q/LOS Handbook</a:t>
          </a:r>
          <a:endParaRPr lang="en-US" dirty="0"/>
        </a:p>
      </dgm:t>
    </dgm:pt>
    <dgm:pt modelId="{88773240-7E3F-40DE-9461-D5A77B67DD29}" type="parTrans" cxnId="{BB18A47D-4249-4B21-82CF-7A31C335734B}">
      <dgm:prSet/>
      <dgm:spPr/>
      <dgm:t>
        <a:bodyPr/>
        <a:lstStyle/>
        <a:p>
          <a:endParaRPr lang="en-US"/>
        </a:p>
      </dgm:t>
    </dgm:pt>
    <dgm:pt modelId="{335C0FDD-7871-47BE-8927-8C94CEC17681}" type="sibTrans" cxnId="{BB18A47D-4249-4B21-82CF-7A31C335734B}">
      <dgm:prSet/>
      <dgm:spPr/>
      <dgm:t>
        <a:bodyPr/>
        <a:lstStyle/>
        <a:p>
          <a:endParaRPr lang="en-US"/>
        </a:p>
      </dgm:t>
    </dgm:pt>
    <dgm:pt modelId="{7FCFD6DF-DB21-4EFE-857F-20F62CD593CF}">
      <dgm:prSet/>
      <dgm:spPr>
        <a:solidFill>
          <a:schemeClr val="tx2"/>
        </a:solidFill>
      </dgm:spPr>
      <dgm:t>
        <a:bodyPr/>
        <a:lstStyle/>
        <a:p>
          <a:pPr rtl="0"/>
          <a:r>
            <a:rPr lang="en-US" dirty="0" smtClean="0"/>
            <a:t>FDOT supported and statewide acceptable for </a:t>
          </a:r>
          <a:r>
            <a:rPr lang="en-US" b="1" u="none" dirty="0" smtClean="0">
              <a:solidFill>
                <a:schemeClr val="accent2">
                  <a:lumMod val="60000"/>
                  <a:lumOff val="40000"/>
                </a:schemeClr>
              </a:solidFill>
            </a:rPr>
            <a:t>PLANNING</a:t>
          </a:r>
          <a:r>
            <a:rPr lang="en-US" dirty="0" smtClean="0"/>
            <a:t> only</a:t>
          </a:r>
          <a:endParaRPr lang="en-US" dirty="0"/>
        </a:p>
      </dgm:t>
    </dgm:pt>
    <dgm:pt modelId="{8717D3E8-88AD-47B4-94A7-75BC9D55CD5F}" type="parTrans" cxnId="{DEA2B408-934E-4C7E-83BE-619FE3FE1B18}">
      <dgm:prSet/>
      <dgm:spPr/>
      <dgm:t>
        <a:bodyPr/>
        <a:lstStyle/>
        <a:p>
          <a:endParaRPr lang="en-US"/>
        </a:p>
      </dgm:t>
    </dgm:pt>
    <dgm:pt modelId="{46985139-22AF-4854-BDF8-C832DAE9B3D6}" type="sibTrans" cxnId="{DEA2B408-934E-4C7E-83BE-619FE3FE1B18}">
      <dgm:prSet/>
      <dgm:spPr/>
      <dgm:t>
        <a:bodyPr/>
        <a:lstStyle/>
        <a:p>
          <a:endParaRPr lang="en-US"/>
        </a:p>
      </dgm:t>
    </dgm:pt>
    <dgm:pt modelId="{144EB6D9-6EF1-4B1A-98A3-8D6454C7E94C}" type="pres">
      <dgm:prSet presAssocID="{F507CBCD-A5B7-41C2-820C-9539EAC96058}" presName="matrix" presStyleCnt="0">
        <dgm:presLayoutVars>
          <dgm:chMax val="1"/>
          <dgm:dir/>
          <dgm:resizeHandles val="exact"/>
        </dgm:presLayoutVars>
      </dgm:prSet>
      <dgm:spPr/>
      <dgm:t>
        <a:bodyPr/>
        <a:lstStyle/>
        <a:p>
          <a:endParaRPr lang="en-US"/>
        </a:p>
      </dgm:t>
    </dgm:pt>
    <dgm:pt modelId="{18EAE004-4BAB-446A-A83D-725EBB12FDA5}" type="pres">
      <dgm:prSet presAssocID="{F507CBCD-A5B7-41C2-820C-9539EAC96058}" presName="diamond" presStyleLbl="bgShp" presStyleIdx="0" presStyleCnt="1"/>
      <dgm:spPr/>
    </dgm:pt>
    <dgm:pt modelId="{3F64131E-BED3-49E4-8770-395D9BC167E9}" type="pres">
      <dgm:prSet presAssocID="{F507CBCD-A5B7-41C2-820C-9539EAC96058}" presName="quad1" presStyleLbl="node1" presStyleIdx="0" presStyleCnt="4">
        <dgm:presLayoutVars>
          <dgm:chMax val="0"/>
          <dgm:chPref val="0"/>
          <dgm:bulletEnabled val="1"/>
        </dgm:presLayoutVars>
      </dgm:prSet>
      <dgm:spPr/>
      <dgm:t>
        <a:bodyPr/>
        <a:lstStyle/>
        <a:p>
          <a:endParaRPr lang="en-US"/>
        </a:p>
      </dgm:t>
    </dgm:pt>
    <dgm:pt modelId="{00A17E10-C212-4759-A86D-979E21D3B28B}" type="pres">
      <dgm:prSet presAssocID="{F507CBCD-A5B7-41C2-820C-9539EAC96058}" presName="quad2" presStyleLbl="node1" presStyleIdx="1" presStyleCnt="4">
        <dgm:presLayoutVars>
          <dgm:chMax val="0"/>
          <dgm:chPref val="0"/>
          <dgm:bulletEnabled val="1"/>
        </dgm:presLayoutVars>
      </dgm:prSet>
      <dgm:spPr/>
      <dgm:t>
        <a:bodyPr/>
        <a:lstStyle/>
        <a:p>
          <a:endParaRPr lang="en-US"/>
        </a:p>
      </dgm:t>
    </dgm:pt>
    <dgm:pt modelId="{3DE3A8A9-749E-47A1-8A77-AA8819D966B3}" type="pres">
      <dgm:prSet presAssocID="{F507CBCD-A5B7-41C2-820C-9539EAC96058}" presName="quad3" presStyleLbl="node1" presStyleIdx="2" presStyleCnt="4">
        <dgm:presLayoutVars>
          <dgm:chMax val="0"/>
          <dgm:chPref val="0"/>
          <dgm:bulletEnabled val="1"/>
        </dgm:presLayoutVars>
      </dgm:prSet>
      <dgm:spPr/>
      <dgm:t>
        <a:bodyPr/>
        <a:lstStyle/>
        <a:p>
          <a:endParaRPr lang="en-US"/>
        </a:p>
      </dgm:t>
    </dgm:pt>
    <dgm:pt modelId="{5D8F33C1-DFA9-4019-A00A-CCE1C90CD1E5}" type="pres">
      <dgm:prSet presAssocID="{F507CBCD-A5B7-41C2-820C-9539EAC96058}" presName="quad4" presStyleLbl="node1" presStyleIdx="3" presStyleCnt="4">
        <dgm:presLayoutVars>
          <dgm:chMax val="0"/>
          <dgm:chPref val="0"/>
          <dgm:bulletEnabled val="1"/>
        </dgm:presLayoutVars>
      </dgm:prSet>
      <dgm:spPr/>
      <dgm:t>
        <a:bodyPr/>
        <a:lstStyle/>
        <a:p>
          <a:endParaRPr lang="en-US"/>
        </a:p>
      </dgm:t>
    </dgm:pt>
  </dgm:ptLst>
  <dgm:cxnLst>
    <dgm:cxn modelId="{DEA2B408-934E-4C7E-83BE-619FE3FE1B18}" srcId="{F507CBCD-A5B7-41C2-820C-9539EAC96058}" destId="{7FCFD6DF-DB21-4EFE-857F-20F62CD593CF}" srcOrd="3" destOrd="0" parTransId="{8717D3E8-88AD-47B4-94A7-75BC9D55CD5F}" sibTransId="{46985139-22AF-4854-BDF8-C832DAE9B3D6}"/>
    <dgm:cxn modelId="{59653242-5E2F-4905-A1F2-CFDE4EADA376}" type="presOf" srcId="{5F29A96E-AA77-4BF4-A74E-9D70F55C494A}" destId="{3F64131E-BED3-49E4-8770-395D9BC167E9}" srcOrd="0" destOrd="0" presId="urn:microsoft.com/office/officeart/2005/8/layout/matrix3"/>
    <dgm:cxn modelId="{284D0646-3876-454B-9A94-F5E137D16399}" srcId="{F507CBCD-A5B7-41C2-820C-9539EAC96058}" destId="{5F29A96E-AA77-4BF4-A74E-9D70F55C494A}" srcOrd="0" destOrd="0" parTransId="{D1931D03-3548-444A-88BA-AC564B903B22}" sibTransId="{0EB8A4EE-6C6E-44F9-AB66-2997CD9E4F1B}"/>
    <dgm:cxn modelId="{108E09C1-E8D3-4580-A4D3-9BF8DAE1FE57}" type="presOf" srcId="{B8ACB2EA-FEA1-4292-A654-C011B383CCAC}" destId="{3DE3A8A9-749E-47A1-8A77-AA8819D966B3}" srcOrd="0" destOrd="0" presId="urn:microsoft.com/office/officeart/2005/8/layout/matrix3"/>
    <dgm:cxn modelId="{B477511A-63FC-4A1E-969E-E393F21863FC}" type="presOf" srcId="{7FCFD6DF-DB21-4EFE-857F-20F62CD593CF}" destId="{5D8F33C1-DFA9-4019-A00A-CCE1C90CD1E5}" srcOrd="0" destOrd="0" presId="urn:microsoft.com/office/officeart/2005/8/layout/matrix3"/>
    <dgm:cxn modelId="{BB18A47D-4249-4B21-82CF-7A31C335734B}" srcId="{F507CBCD-A5B7-41C2-820C-9539EAC96058}" destId="{B8ACB2EA-FEA1-4292-A654-C011B383CCAC}" srcOrd="2" destOrd="0" parTransId="{88773240-7E3F-40DE-9461-D5A77B67DD29}" sibTransId="{335C0FDD-7871-47BE-8927-8C94CEC17681}"/>
    <dgm:cxn modelId="{2E8A6A25-61C0-45FB-964D-DDC5CE167047}" type="presOf" srcId="{B099A34A-E3AF-495E-B65C-E2C690493BC5}" destId="{00A17E10-C212-4759-A86D-979E21D3B28B}" srcOrd="0" destOrd="0" presId="urn:microsoft.com/office/officeart/2005/8/layout/matrix3"/>
    <dgm:cxn modelId="{BFE560B2-9FF9-4594-99A3-2AFC39879868}" type="presOf" srcId="{F507CBCD-A5B7-41C2-820C-9539EAC96058}" destId="{144EB6D9-6EF1-4B1A-98A3-8D6454C7E94C}" srcOrd="0" destOrd="0" presId="urn:microsoft.com/office/officeart/2005/8/layout/matrix3"/>
    <dgm:cxn modelId="{5D092BD5-25F8-4732-9132-A55F46E628B7}" srcId="{F507CBCD-A5B7-41C2-820C-9539EAC96058}" destId="{B099A34A-E3AF-495E-B65C-E2C690493BC5}" srcOrd="1" destOrd="0" parTransId="{FFF8C9FB-6B64-4BE5-9865-C43D337E9D8D}" sibTransId="{23C71A3E-274D-40D4-A295-02543FE3228F}"/>
    <dgm:cxn modelId="{61DBC4EC-E382-4CF7-A2D0-5791F2271D86}" type="presParOf" srcId="{144EB6D9-6EF1-4B1A-98A3-8D6454C7E94C}" destId="{18EAE004-4BAB-446A-A83D-725EBB12FDA5}" srcOrd="0" destOrd="0" presId="urn:microsoft.com/office/officeart/2005/8/layout/matrix3"/>
    <dgm:cxn modelId="{177F1600-F260-48E8-80BE-38674591469C}" type="presParOf" srcId="{144EB6D9-6EF1-4B1A-98A3-8D6454C7E94C}" destId="{3F64131E-BED3-49E4-8770-395D9BC167E9}" srcOrd="1" destOrd="0" presId="urn:microsoft.com/office/officeart/2005/8/layout/matrix3"/>
    <dgm:cxn modelId="{3C2C9A7A-25EF-4402-89C0-FD1FF8DD6C99}" type="presParOf" srcId="{144EB6D9-6EF1-4B1A-98A3-8D6454C7E94C}" destId="{00A17E10-C212-4759-A86D-979E21D3B28B}" srcOrd="2" destOrd="0" presId="urn:microsoft.com/office/officeart/2005/8/layout/matrix3"/>
    <dgm:cxn modelId="{0FA09F45-FD1C-4C46-A203-9E51460BF7E5}" type="presParOf" srcId="{144EB6D9-6EF1-4B1A-98A3-8D6454C7E94C}" destId="{3DE3A8A9-749E-47A1-8A77-AA8819D966B3}" srcOrd="3" destOrd="0" presId="urn:microsoft.com/office/officeart/2005/8/layout/matrix3"/>
    <dgm:cxn modelId="{781B522E-49DD-4B75-9584-A5FFE027AC47}" type="presParOf" srcId="{144EB6D9-6EF1-4B1A-98A3-8D6454C7E94C}" destId="{5D8F33C1-DFA9-4019-A00A-CCE1C90CD1E5}" srcOrd="4" destOrd="0" presId="urn:microsoft.com/office/officeart/2005/8/layout/matrix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26465DC-F8B6-4981-BF1B-F91CF900AF3A}"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n-US"/>
        </a:p>
      </dgm:t>
    </dgm:pt>
    <dgm:pt modelId="{C7512F9B-0142-42CB-A278-8CBCEB307912}">
      <dgm:prSet/>
      <dgm:spPr>
        <a:solidFill>
          <a:schemeClr val="accent2">
            <a:lumMod val="75000"/>
          </a:schemeClr>
        </a:solidFill>
      </dgm:spPr>
      <dgm:t>
        <a:bodyPr/>
        <a:lstStyle/>
        <a:p>
          <a:pPr rtl="0"/>
          <a:r>
            <a:rPr lang="en-US" smtClean="0"/>
            <a:t>Allows for planning-level multimodal LOS and capacity analysis with minimal input requirements</a:t>
          </a:r>
          <a:endParaRPr lang="en-US"/>
        </a:p>
      </dgm:t>
    </dgm:pt>
    <dgm:pt modelId="{4C6D50E1-9D34-4EB9-AFAC-D2AD2CF96EA6}" type="parTrans" cxnId="{6C447C44-4AD3-4020-BC90-63A8BE77A507}">
      <dgm:prSet/>
      <dgm:spPr/>
      <dgm:t>
        <a:bodyPr/>
        <a:lstStyle/>
        <a:p>
          <a:endParaRPr lang="en-US"/>
        </a:p>
      </dgm:t>
    </dgm:pt>
    <dgm:pt modelId="{A7F9058D-AC6D-42AC-8960-948F248B7822}" type="sibTrans" cxnId="{6C447C44-4AD3-4020-BC90-63A8BE77A507}">
      <dgm:prSet/>
      <dgm:spPr/>
      <dgm:t>
        <a:bodyPr/>
        <a:lstStyle/>
        <a:p>
          <a:endParaRPr lang="en-US"/>
        </a:p>
      </dgm:t>
    </dgm:pt>
    <dgm:pt modelId="{CDDBCDB9-C186-47BD-ACD4-F0E904C27D86}">
      <dgm:prSet/>
      <dgm:spPr>
        <a:solidFill>
          <a:schemeClr val="accent2">
            <a:lumMod val="75000"/>
          </a:schemeClr>
        </a:solidFill>
      </dgm:spPr>
      <dgm:t>
        <a:bodyPr/>
        <a:lstStyle/>
        <a:p>
          <a:pPr rtl="0"/>
          <a:r>
            <a:rPr lang="en-US" smtClean="0"/>
            <a:t>Allows “what if” comparisons showing the interactions of modes upon each other</a:t>
          </a:r>
          <a:endParaRPr lang="en-US"/>
        </a:p>
      </dgm:t>
    </dgm:pt>
    <dgm:pt modelId="{A1836F27-B760-4C69-892E-F0C86D9E30C5}" type="parTrans" cxnId="{6550B43B-EE84-4DDA-994A-E14DD319D349}">
      <dgm:prSet/>
      <dgm:spPr/>
      <dgm:t>
        <a:bodyPr/>
        <a:lstStyle/>
        <a:p>
          <a:endParaRPr lang="en-US"/>
        </a:p>
      </dgm:t>
    </dgm:pt>
    <dgm:pt modelId="{9116A0CA-26BC-4F70-911C-9E01A8A1A9B7}" type="sibTrans" cxnId="{6550B43B-EE84-4DDA-994A-E14DD319D349}">
      <dgm:prSet/>
      <dgm:spPr/>
      <dgm:t>
        <a:bodyPr/>
        <a:lstStyle/>
        <a:p>
          <a:endParaRPr lang="en-US"/>
        </a:p>
      </dgm:t>
    </dgm:pt>
    <dgm:pt modelId="{0CB8C3DE-3B1A-4188-B0AB-0D821C50C774}">
      <dgm:prSet/>
      <dgm:spPr>
        <a:solidFill>
          <a:schemeClr val="accent2">
            <a:lumMod val="75000"/>
          </a:schemeClr>
        </a:solidFill>
      </dgm:spPr>
      <dgm:t>
        <a:bodyPr/>
        <a:lstStyle/>
        <a:p>
          <a:pPr rtl="0"/>
          <a:r>
            <a:rPr lang="en-US" smtClean="0"/>
            <a:t>Provides facility specific service volume tables for auto, bike, pedestrian, and bus based on model inputs</a:t>
          </a:r>
          <a:endParaRPr lang="en-US"/>
        </a:p>
      </dgm:t>
    </dgm:pt>
    <dgm:pt modelId="{5ED3AE67-FBDE-4F9B-921B-6471BD39393E}" type="parTrans" cxnId="{C9C91E5E-836F-4C77-80D6-B9247877D570}">
      <dgm:prSet/>
      <dgm:spPr/>
      <dgm:t>
        <a:bodyPr/>
        <a:lstStyle/>
        <a:p>
          <a:endParaRPr lang="en-US"/>
        </a:p>
      </dgm:t>
    </dgm:pt>
    <dgm:pt modelId="{1A531D80-50DD-4B1E-889B-2FF8D1DD3188}" type="sibTrans" cxnId="{C9C91E5E-836F-4C77-80D6-B9247877D570}">
      <dgm:prSet/>
      <dgm:spPr/>
      <dgm:t>
        <a:bodyPr/>
        <a:lstStyle/>
        <a:p>
          <a:endParaRPr lang="en-US"/>
        </a:p>
      </dgm:t>
    </dgm:pt>
    <dgm:pt modelId="{AF3202E8-2840-4254-902D-B58D1FDD5E62}" type="pres">
      <dgm:prSet presAssocID="{826465DC-F8B6-4981-BF1B-F91CF900AF3A}" presName="linearFlow" presStyleCnt="0">
        <dgm:presLayoutVars>
          <dgm:dir/>
          <dgm:resizeHandles val="exact"/>
        </dgm:presLayoutVars>
      </dgm:prSet>
      <dgm:spPr/>
      <dgm:t>
        <a:bodyPr/>
        <a:lstStyle/>
        <a:p>
          <a:endParaRPr lang="en-US"/>
        </a:p>
      </dgm:t>
    </dgm:pt>
    <dgm:pt modelId="{DCEFED95-BAFD-4A28-8E20-93A004F42D5A}" type="pres">
      <dgm:prSet presAssocID="{C7512F9B-0142-42CB-A278-8CBCEB307912}" presName="composite" presStyleCnt="0"/>
      <dgm:spPr/>
    </dgm:pt>
    <dgm:pt modelId="{CC458EAF-4974-494D-A002-2857ECFBC1EC}" type="pres">
      <dgm:prSet presAssocID="{C7512F9B-0142-42CB-A278-8CBCEB307912}" presName="imgShp" presStyleLbl="fgImgPlace1" presStyleIdx="0" presStyleCnt="3"/>
      <dgm:spPr/>
    </dgm:pt>
    <dgm:pt modelId="{CD96F66A-2F36-4BE9-9DE8-2AC59C2E11E6}" type="pres">
      <dgm:prSet presAssocID="{C7512F9B-0142-42CB-A278-8CBCEB307912}" presName="txShp" presStyleLbl="node1" presStyleIdx="0" presStyleCnt="3">
        <dgm:presLayoutVars>
          <dgm:bulletEnabled val="1"/>
        </dgm:presLayoutVars>
      </dgm:prSet>
      <dgm:spPr/>
      <dgm:t>
        <a:bodyPr/>
        <a:lstStyle/>
        <a:p>
          <a:endParaRPr lang="en-US"/>
        </a:p>
      </dgm:t>
    </dgm:pt>
    <dgm:pt modelId="{B279B44E-0C9F-478F-824A-0B9DF459DF98}" type="pres">
      <dgm:prSet presAssocID="{A7F9058D-AC6D-42AC-8960-948F248B7822}" presName="spacing" presStyleCnt="0"/>
      <dgm:spPr/>
    </dgm:pt>
    <dgm:pt modelId="{E27BD851-2E66-400B-A0EC-4C21D654D0BF}" type="pres">
      <dgm:prSet presAssocID="{CDDBCDB9-C186-47BD-ACD4-F0E904C27D86}" presName="composite" presStyleCnt="0"/>
      <dgm:spPr/>
    </dgm:pt>
    <dgm:pt modelId="{D2C11A65-52B8-4AE1-9AF2-AF91BA2654CE}" type="pres">
      <dgm:prSet presAssocID="{CDDBCDB9-C186-47BD-ACD4-F0E904C27D86}" presName="imgShp" presStyleLbl="fgImgPlace1" presStyleIdx="1" presStyleCnt="3"/>
      <dgm:spPr/>
    </dgm:pt>
    <dgm:pt modelId="{A2E9C919-AF8B-43C5-8AF9-2DAC95AEB544}" type="pres">
      <dgm:prSet presAssocID="{CDDBCDB9-C186-47BD-ACD4-F0E904C27D86}" presName="txShp" presStyleLbl="node1" presStyleIdx="1" presStyleCnt="3">
        <dgm:presLayoutVars>
          <dgm:bulletEnabled val="1"/>
        </dgm:presLayoutVars>
      </dgm:prSet>
      <dgm:spPr/>
      <dgm:t>
        <a:bodyPr/>
        <a:lstStyle/>
        <a:p>
          <a:endParaRPr lang="en-US"/>
        </a:p>
      </dgm:t>
    </dgm:pt>
    <dgm:pt modelId="{DFADC202-CA7B-4671-939B-4A5B5FFF885F}" type="pres">
      <dgm:prSet presAssocID="{9116A0CA-26BC-4F70-911C-9E01A8A1A9B7}" presName="spacing" presStyleCnt="0"/>
      <dgm:spPr/>
    </dgm:pt>
    <dgm:pt modelId="{0107A02B-D126-41E9-B66B-9E682D57C40A}" type="pres">
      <dgm:prSet presAssocID="{0CB8C3DE-3B1A-4188-B0AB-0D821C50C774}" presName="composite" presStyleCnt="0"/>
      <dgm:spPr/>
    </dgm:pt>
    <dgm:pt modelId="{5E87A637-15A5-4164-8136-BD059258311D}" type="pres">
      <dgm:prSet presAssocID="{0CB8C3DE-3B1A-4188-B0AB-0D821C50C774}" presName="imgShp" presStyleLbl="fgImgPlace1" presStyleIdx="2" presStyleCnt="3"/>
      <dgm:spPr/>
    </dgm:pt>
    <dgm:pt modelId="{E0B4478A-5D33-4CCF-8CE9-FD64CA4F6F04}" type="pres">
      <dgm:prSet presAssocID="{0CB8C3DE-3B1A-4188-B0AB-0D821C50C774}" presName="txShp" presStyleLbl="node1" presStyleIdx="2" presStyleCnt="3">
        <dgm:presLayoutVars>
          <dgm:bulletEnabled val="1"/>
        </dgm:presLayoutVars>
      </dgm:prSet>
      <dgm:spPr/>
      <dgm:t>
        <a:bodyPr/>
        <a:lstStyle/>
        <a:p>
          <a:endParaRPr lang="en-US"/>
        </a:p>
      </dgm:t>
    </dgm:pt>
  </dgm:ptLst>
  <dgm:cxnLst>
    <dgm:cxn modelId="{6C447C44-4AD3-4020-BC90-63A8BE77A507}" srcId="{826465DC-F8B6-4981-BF1B-F91CF900AF3A}" destId="{C7512F9B-0142-42CB-A278-8CBCEB307912}" srcOrd="0" destOrd="0" parTransId="{4C6D50E1-9D34-4EB9-AFAC-D2AD2CF96EA6}" sibTransId="{A7F9058D-AC6D-42AC-8960-948F248B7822}"/>
    <dgm:cxn modelId="{4C2DB919-F7D4-47A0-BDCD-2284A25D06AC}" type="presOf" srcId="{CDDBCDB9-C186-47BD-ACD4-F0E904C27D86}" destId="{A2E9C919-AF8B-43C5-8AF9-2DAC95AEB544}" srcOrd="0" destOrd="0" presId="urn:microsoft.com/office/officeart/2005/8/layout/vList3"/>
    <dgm:cxn modelId="{07A2D64C-FE83-4A41-B529-FDBBF75E429C}" type="presOf" srcId="{0CB8C3DE-3B1A-4188-B0AB-0D821C50C774}" destId="{E0B4478A-5D33-4CCF-8CE9-FD64CA4F6F04}" srcOrd="0" destOrd="0" presId="urn:microsoft.com/office/officeart/2005/8/layout/vList3"/>
    <dgm:cxn modelId="{6550B43B-EE84-4DDA-994A-E14DD319D349}" srcId="{826465DC-F8B6-4981-BF1B-F91CF900AF3A}" destId="{CDDBCDB9-C186-47BD-ACD4-F0E904C27D86}" srcOrd="1" destOrd="0" parTransId="{A1836F27-B760-4C69-892E-F0C86D9E30C5}" sibTransId="{9116A0CA-26BC-4F70-911C-9E01A8A1A9B7}"/>
    <dgm:cxn modelId="{E4FD2E99-C50D-43F3-92A1-3B99C470E57D}" type="presOf" srcId="{826465DC-F8B6-4981-BF1B-F91CF900AF3A}" destId="{AF3202E8-2840-4254-902D-B58D1FDD5E62}" srcOrd="0" destOrd="0" presId="urn:microsoft.com/office/officeart/2005/8/layout/vList3"/>
    <dgm:cxn modelId="{485357C3-F315-4357-AA94-6E1B772D9F7F}" type="presOf" srcId="{C7512F9B-0142-42CB-A278-8CBCEB307912}" destId="{CD96F66A-2F36-4BE9-9DE8-2AC59C2E11E6}" srcOrd="0" destOrd="0" presId="urn:microsoft.com/office/officeart/2005/8/layout/vList3"/>
    <dgm:cxn modelId="{C9C91E5E-836F-4C77-80D6-B9247877D570}" srcId="{826465DC-F8B6-4981-BF1B-F91CF900AF3A}" destId="{0CB8C3DE-3B1A-4188-B0AB-0D821C50C774}" srcOrd="2" destOrd="0" parTransId="{5ED3AE67-FBDE-4F9B-921B-6471BD39393E}" sibTransId="{1A531D80-50DD-4B1E-889B-2FF8D1DD3188}"/>
    <dgm:cxn modelId="{A47BCC34-C49C-4A79-AD07-7ABFF4AC7993}" type="presParOf" srcId="{AF3202E8-2840-4254-902D-B58D1FDD5E62}" destId="{DCEFED95-BAFD-4A28-8E20-93A004F42D5A}" srcOrd="0" destOrd="0" presId="urn:microsoft.com/office/officeart/2005/8/layout/vList3"/>
    <dgm:cxn modelId="{53961985-0391-49A1-89A0-4180C5B704BF}" type="presParOf" srcId="{DCEFED95-BAFD-4A28-8E20-93A004F42D5A}" destId="{CC458EAF-4974-494D-A002-2857ECFBC1EC}" srcOrd="0" destOrd="0" presId="urn:microsoft.com/office/officeart/2005/8/layout/vList3"/>
    <dgm:cxn modelId="{BFF12CBB-8992-4520-BBAB-9CD282C3A8A7}" type="presParOf" srcId="{DCEFED95-BAFD-4A28-8E20-93A004F42D5A}" destId="{CD96F66A-2F36-4BE9-9DE8-2AC59C2E11E6}" srcOrd="1" destOrd="0" presId="urn:microsoft.com/office/officeart/2005/8/layout/vList3"/>
    <dgm:cxn modelId="{4E66D09B-31D2-481E-BC3A-E650B583DEB3}" type="presParOf" srcId="{AF3202E8-2840-4254-902D-B58D1FDD5E62}" destId="{B279B44E-0C9F-478F-824A-0B9DF459DF98}" srcOrd="1" destOrd="0" presId="urn:microsoft.com/office/officeart/2005/8/layout/vList3"/>
    <dgm:cxn modelId="{46141A20-2651-4732-A689-138533AA3C56}" type="presParOf" srcId="{AF3202E8-2840-4254-902D-B58D1FDD5E62}" destId="{E27BD851-2E66-400B-A0EC-4C21D654D0BF}" srcOrd="2" destOrd="0" presId="urn:microsoft.com/office/officeart/2005/8/layout/vList3"/>
    <dgm:cxn modelId="{737970B0-459F-4A60-844A-3209545D51A6}" type="presParOf" srcId="{E27BD851-2E66-400B-A0EC-4C21D654D0BF}" destId="{D2C11A65-52B8-4AE1-9AF2-AF91BA2654CE}" srcOrd="0" destOrd="0" presId="urn:microsoft.com/office/officeart/2005/8/layout/vList3"/>
    <dgm:cxn modelId="{06169A12-689F-4E52-9CEC-DE2B1257370B}" type="presParOf" srcId="{E27BD851-2E66-400B-A0EC-4C21D654D0BF}" destId="{A2E9C919-AF8B-43C5-8AF9-2DAC95AEB544}" srcOrd="1" destOrd="0" presId="urn:microsoft.com/office/officeart/2005/8/layout/vList3"/>
    <dgm:cxn modelId="{0B0EA4F7-E73E-4D48-9A2C-E3EA60B2AD59}" type="presParOf" srcId="{AF3202E8-2840-4254-902D-B58D1FDD5E62}" destId="{DFADC202-CA7B-4671-939B-4A5B5FFF885F}" srcOrd="3" destOrd="0" presId="urn:microsoft.com/office/officeart/2005/8/layout/vList3"/>
    <dgm:cxn modelId="{70C9918E-BAB3-49F9-92B6-D812498285F4}" type="presParOf" srcId="{AF3202E8-2840-4254-902D-B58D1FDD5E62}" destId="{0107A02B-D126-41E9-B66B-9E682D57C40A}" srcOrd="4" destOrd="0" presId="urn:microsoft.com/office/officeart/2005/8/layout/vList3"/>
    <dgm:cxn modelId="{41BF5798-556F-41BF-8196-CD1C76120C5E}" type="presParOf" srcId="{0107A02B-D126-41E9-B66B-9E682D57C40A}" destId="{5E87A637-15A5-4164-8136-BD059258311D}" srcOrd="0" destOrd="0" presId="urn:microsoft.com/office/officeart/2005/8/layout/vList3"/>
    <dgm:cxn modelId="{AA795C0C-D70D-4911-9113-9EF6FF35F31D}" type="presParOf" srcId="{0107A02B-D126-41E9-B66B-9E682D57C40A}" destId="{E0B4478A-5D33-4CCF-8CE9-FD64CA4F6F04}"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73484F7-9A61-4A29-96F7-3114E86E3FD8}" type="doc">
      <dgm:prSet loTypeId="urn:microsoft.com/office/officeart/2011/layout/CircleProcess" loCatId="officeonline" qsTypeId="urn:microsoft.com/office/officeart/2005/8/quickstyle/simple1" qsCatId="simple" csTypeId="urn:microsoft.com/office/officeart/2005/8/colors/accent4_2" csCatId="accent4" phldr="1"/>
      <dgm:spPr/>
      <dgm:t>
        <a:bodyPr/>
        <a:lstStyle/>
        <a:p>
          <a:endParaRPr lang="en-US"/>
        </a:p>
      </dgm:t>
    </dgm:pt>
    <dgm:pt modelId="{187BF975-54E4-47F8-BBE1-FDB68DF6DD3A}">
      <dgm:prSet custT="1"/>
      <dgm:spPr/>
      <dgm:t>
        <a:bodyPr/>
        <a:lstStyle/>
        <a:p>
          <a:pPr rtl="0"/>
          <a:r>
            <a:rPr lang="en-US" sz="1900" dirty="0" smtClean="0"/>
            <a:t>Although considered good generalized and conceptual planning tools</a:t>
          </a:r>
          <a:endParaRPr lang="en-US" sz="1900" dirty="0"/>
        </a:p>
      </dgm:t>
    </dgm:pt>
    <dgm:pt modelId="{E90BA7D0-6615-4CF7-AE73-296186680911}" type="parTrans" cxnId="{BFB99E24-1585-47EE-A6DA-73CA5AA10746}">
      <dgm:prSet/>
      <dgm:spPr/>
      <dgm:t>
        <a:bodyPr/>
        <a:lstStyle/>
        <a:p>
          <a:endParaRPr lang="en-US"/>
        </a:p>
      </dgm:t>
    </dgm:pt>
    <dgm:pt modelId="{C8E6DCBD-12EF-4CEA-83F2-B5E0E0BE5F2C}" type="sibTrans" cxnId="{BFB99E24-1585-47EE-A6DA-73CA5AA10746}">
      <dgm:prSet/>
      <dgm:spPr/>
      <dgm:t>
        <a:bodyPr/>
        <a:lstStyle/>
        <a:p>
          <a:endParaRPr lang="en-US"/>
        </a:p>
      </dgm:t>
    </dgm:pt>
    <dgm:pt modelId="{F1104173-3A1E-4BC5-B3F3-C9C4DD7F8AE6}">
      <dgm:prSet custT="1"/>
      <dgm:spPr/>
      <dgm:t>
        <a:bodyPr/>
        <a:lstStyle/>
        <a:p>
          <a:pPr rtl="0"/>
          <a:r>
            <a:rPr lang="en-US" sz="1900" dirty="0" smtClean="0"/>
            <a:t>The software programs are not detailed enough for PD&amp;E traffic analysis, final design, or operational analysis work, and should not be used for those purposes</a:t>
          </a:r>
          <a:endParaRPr lang="en-US" sz="1900" dirty="0"/>
        </a:p>
      </dgm:t>
    </dgm:pt>
    <dgm:pt modelId="{1675EDE6-A31D-45ED-867A-63B457F8284C}" type="parTrans" cxnId="{1B02D686-3888-44C0-8B04-21CDB828FAFA}">
      <dgm:prSet/>
      <dgm:spPr/>
      <dgm:t>
        <a:bodyPr/>
        <a:lstStyle/>
        <a:p>
          <a:endParaRPr lang="en-US"/>
        </a:p>
      </dgm:t>
    </dgm:pt>
    <dgm:pt modelId="{94EAB123-0A90-4275-9BE6-B9B5ADA7D134}" type="sibTrans" cxnId="{1B02D686-3888-44C0-8B04-21CDB828FAFA}">
      <dgm:prSet/>
      <dgm:spPr/>
      <dgm:t>
        <a:bodyPr/>
        <a:lstStyle/>
        <a:p>
          <a:endParaRPr lang="en-US"/>
        </a:p>
      </dgm:t>
    </dgm:pt>
    <dgm:pt modelId="{7F7EDFFA-D4F9-40A5-BB7D-408A3F2DF1FE}" type="pres">
      <dgm:prSet presAssocID="{B73484F7-9A61-4A29-96F7-3114E86E3FD8}" presName="Name0" presStyleCnt="0">
        <dgm:presLayoutVars>
          <dgm:chMax val="11"/>
          <dgm:chPref val="11"/>
          <dgm:dir/>
          <dgm:resizeHandles/>
        </dgm:presLayoutVars>
      </dgm:prSet>
      <dgm:spPr/>
      <dgm:t>
        <a:bodyPr/>
        <a:lstStyle/>
        <a:p>
          <a:endParaRPr lang="en-US"/>
        </a:p>
      </dgm:t>
    </dgm:pt>
    <dgm:pt modelId="{0C5A5761-0581-46D5-BFEC-7B8AB446E425}" type="pres">
      <dgm:prSet presAssocID="{F1104173-3A1E-4BC5-B3F3-C9C4DD7F8AE6}" presName="Accent2" presStyleCnt="0"/>
      <dgm:spPr/>
    </dgm:pt>
    <dgm:pt modelId="{DB124A7A-0D3B-411E-820F-B3FF742E7CE5}" type="pres">
      <dgm:prSet presAssocID="{F1104173-3A1E-4BC5-B3F3-C9C4DD7F8AE6}" presName="Accent" presStyleLbl="node1" presStyleIdx="0" presStyleCnt="2"/>
      <dgm:spPr/>
    </dgm:pt>
    <dgm:pt modelId="{05C4D7AA-A31B-472B-95AB-6781DCF68BB9}" type="pres">
      <dgm:prSet presAssocID="{F1104173-3A1E-4BC5-B3F3-C9C4DD7F8AE6}" presName="ParentBackground2" presStyleCnt="0"/>
      <dgm:spPr/>
    </dgm:pt>
    <dgm:pt modelId="{67767C3F-11CD-4F86-A3D7-B5EFB657A116}" type="pres">
      <dgm:prSet presAssocID="{F1104173-3A1E-4BC5-B3F3-C9C4DD7F8AE6}" presName="ParentBackground" presStyleLbl="fgAcc1" presStyleIdx="0" presStyleCnt="2"/>
      <dgm:spPr/>
      <dgm:t>
        <a:bodyPr/>
        <a:lstStyle/>
        <a:p>
          <a:endParaRPr lang="en-US"/>
        </a:p>
      </dgm:t>
    </dgm:pt>
    <dgm:pt modelId="{A4BD7A29-3BE8-4555-981A-CFB9A274F9C9}" type="pres">
      <dgm:prSet presAssocID="{F1104173-3A1E-4BC5-B3F3-C9C4DD7F8AE6}" presName="Parent2" presStyleLbl="revTx" presStyleIdx="0" presStyleCnt="0">
        <dgm:presLayoutVars>
          <dgm:chMax val="1"/>
          <dgm:chPref val="1"/>
          <dgm:bulletEnabled val="1"/>
        </dgm:presLayoutVars>
      </dgm:prSet>
      <dgm:spPr/>
      <dgm:t>
        <a:bodyPr/>
        <a:lstStyle/>
        <a:p>
          <a:endParaRPr lang="en-US"/>
        </a:p>
      </dgm:t>
    </dgm:pt>
    <dgm:pt modelId="{DEFC81AA-CB59-492A-B338-6F083131C10C}" type="pres">
      <dgm:prSet presAssocID="{187BF975-54E4-47F8-BBE1-FDB68DF6DD3A}" presName="Accent1" presStyleCnt="0"/>
      <dgm:spPr/>
    </dgm:pt>
    <dgm:pt modelId="{980DD7AA-2DDD-4698-A07D-0775CADDB6A5}" type="pres">
      <dgm:prSet presAssocID="{187BF975-54E4-47F8-BBE1-FDB68DF6DD3A}" presName="Accent" presStyleLbl="node1" presStyleIdx="1" presStyleCnt="2"/>
      <dgm:spPr/>
    </dgm:pt>
    <dgm:pt modelId="{A3DDB5F6-5FC1-4D37-A556-686A59179B3E}" type="pres">
      <dgm:prSet presAssocID="{187BF975-54E4-47F8-BBE1-FDB68DF6DD3A}" presName="ParentBackground1" presStyleCnt="0"/>
      <dgm:spPr/>
    </dgm:pt>
    <dgm:pt modelId="{BFDAEC0B-8198-4C31-971E-41FE02B3A114}" type="pres">
      <dgm:prSet presAssocID="{187BF975-54E4-47F8-BBE1-FDB68DF6DD3A}" presName="ParentBackground" presStyleLbl="fgAcc1" presStyleIdx="1" presStyleCnt="2"/>
      <dgm:spPr/>
      <dgm:t>
        <a:bodyPr/>
        <a:lstStyle/>
        <a:p>
          <a:endParaRPr lang="en-US"/>
        </a:p>
      </dgm:t>
    </dgm:pt>
    <dgm:pt modelId="{56A31452-EAD6-44B5-95CF-DFFEDD6706BE}" type="pres">
      <dgm:prSet presAssocID="{187BF975-54E4-47F8-BBE1-FDB68DF6DD3A}" presName="Parent1" presStyleLbl="revTx" presStyleIdx="0" presStyleCnt="0">
        <dgm:presLayoutVars>
          <dgm:chMax val="1"/>
          <dgm:chPref val="1"/>
          <dgm:bulletEnabled val="1"/>
        </dgm:presLayoutVars>
      </dgm:prSet>
      <dgm:spPr/>
      <dgm:t>
        <a:bodyPr/>
        <a:lstStyle/>
        <a:p>
          <a:endParaRPr lang="en-US"/>
        </a:p>
      </dgm:t>
    </dgm:pt>
  </dgm:ptLst>
  <dgm:cxnLst>
    <dgm:cxn modelId="{DE681A6E-240B-4781-8A22-79B6D977A700}" type="presOf" srcId="{F1104173-3A1E-4BC5-B3F3-C9C4DD7F8AE6}" destId="{67767C3F-11CD-4F86-A3D7-B5EFB657A116}" srcOrd="0" destOrd="0" presId="urn:microsoft.com/office/officeart/2011/layout/CircleProcess"/>
    <dgm:cxn modelId="{1B02D686-3888-44C0-8B04-21CDB828FAFA}" srcId="{B73484F7-9A61-4A29-96F7-3114E86E3FD8}" destId="{F1104173-3A1E-4BC5-B3F3-C9C4DD7F8AE6}" srcOrd="1" destOrd="0" parTransId="{1675EDE6-A31D-45ED-867A-63B457F8284C}" sibTransId="{94EAB123-0A90-4275-9BE6-B9B5ADA7D134}"/>
    <dgm:cxn modelId="{BFB99E24-1585-47EE-A6DA-73CA5AA10746}" srcId="{B73484F7-9A61-4A29-96F7-3114E86E3FD8}" destId="{187BF975-54E4-47F8-BBE1-FDB68DF6DD3A}" srcOrd="0" destOrd="0" parTransId="{E90BA7D0-6615-4CF7-AE73-296186680911}" sibTransId="{C8E6DCBD-12EF-4CEA-83F2-B5E0E0BE5F2C}"/>
    <dgm:cxn modelId="{B02CC725-DB6E-45CA-812D-E74F217AFC58}" type="presOf" srcId="{B73484F7-9A61-4A29-96F7-3114E86E3FD8}" destId="{7F7EDFFA-D4F9-40A5-BB7D-408A3F2DF1FE}" srcOrd="0" destOrd="0" presId="urn:microsoft.com/office/officeart/2011/layout/CircleProcess"/>
    <dgm:cxn modelId="{5420195F-D687-430A-8DA9-8676BF7366EE}" type="presOf" srcId="{187BF975-54E4-47F8-BBE1-FDB68DF6DD3A}" destId="{56A31452-EAD6-44B5-95CF-DFFEDD6706BE}" srcOrd="1" destOrd="0" presId="urn:microsoft.com/office/officeart/2011/layout/CircleProcess"/>
    <dgm:cxn modelId="{F7124BC8-E286-47EE-B9D4-FE81A16F1198}" type="presOf" srcId="{F1104173-3A1E-4BC5-B3F3-C9C4DD7F8AE6}" destId="{A4BD7A29-3BE8-4555-981A-CFB9A274F9C9}" srcOrd="1" destOrd="0" presId="urn:microsoft.com/office/officeart/2011/layout/CircleProcess"/>
    <dgm:cxn modelId="{59CB31AE-082A-402D-A904-2F3AA8A43BF9}" type="presOf" srcId="{187BF975-54E4-47F8-BBE1-FDB68DF6DD3A}" destId="{BFDAEC0B-8198-4C31-971E-41FE02B3A114}" srcOrd="0" destOrd="0" presId="urn:microsoft.com/office/officeart/2011/layout/CircleProcess"/>
    <dgm:cxn modelId="{0063C1A9-4820-4D32-BE4D-A6E20B4D13DC}" type="presParOf" srcId="{7F7EDFFA-D4F9-40A5-BB7D-408A3F2DF1FE}" destId="{0C5A5761-0581-46D5-BFEC-7B8AB446E425}" srcOrd="0" destOrd="0" presId="urn:microsoft.com/office/officeart/2011/layout/CircleProcess"/>
    <dgm:cxn modelId="{A74B21A2-F545-497C-92C9-D24B788B0DF6}" type="presParOf" srcId="{0C5A5761-0581-46D5-BFEC-7B8AB446E425}" destId="{DB124A7A-0D3B-411E-820F-B3FF742E7CE5}" srcOrd="0" destOrd="0" presId="urn:microsoft.com/office/officeart/2011/layout/CircleProcess"/>
    <dgm:cxn modelId="{F33225C4-001E-4E5C-B443-471B8088F27D}" type="presParOf" srcId="{7F7EDFFA-D4F9-40A5-BB7D-408A3F2DF1FE}" destId="{05C4D7AA-A31B-472B-95AB-6781DCF68BB9}" srcOrd="1" destOrd="0" presId="urn:microsoft.com/office/officeart/2011/layout/CircleProcess"/>
    <dgm:cxn modelId="{6823D957-F4CD-4EEE-8E5A-477C084C74C0}" type="presParOf" srcId="{05C4D7AA-A31B-472B-95AB-6781DCF68BB9}" destId="{67767C3F-11CD-4F86-A3D7-B5EFB657A116}" srcOrd="0" destOrd="0" presId="urn:microsoft.com/office/officeart/2011/layout/CircleProcess"/>
    <dgm:cxn modelId="{487EF13B-1BFF-43B0-9C56-29D94AC7FD32}" type="presParOf" srcId="{7F7EDFFA-D4F9-40A5-BB7D-408A3F2DF1FE}" destId="{A4BD7A29-3BE8-4555-981A-CFB9A274F9C9}" srcOrd="2" destOrd="0" presId="urn:microsoft.com/office/officeart/2011/layout/CircleProcess"/>
    <dgm:cxn modelId="{F870EE19-556A-4CF8-9884-0394190B7528}" type="presParOf" srcId="{7F7EDFFA-D4F9-40A5-BB7D-408A3F2DF1FE}" destId="{DEFC81AA-CB59-492A-B338-6F083131C10C}" srcOrd="3" destOrd="0" presId="urn:microsoft.com/office/officeart/2011/layout/CircleProcess"/>
    <dgm:cxn modelId="{F6E4768F-166A-47CE-B857-8AAD918D7FF6}" type="presParOf" srcId="{DEFC81AA-CB59-492A-B338-6F083131C10C}" destId="{980DD7AA-2DDD-4698-A07D-0775CADDB6A5}" srcOrd="0" destOrd="0" presId="urn:microsoft.com/office/officeart/2011/layout/CircleProcess"/>
    <dgm:cxn modelId="{00AC505E-9757-4D76-A90C-958FEC4638F1}" type="presParOf" srcId="{7F7EDFFA-D4F9-40A5-BB7D-408A3F2DF1FE}" destId="{A3DDB5F6-5FC1-4D37-A556-686A59179B3E}" srcOrd="4" destOrd="0" presId="urn:microsoft.com/office/officeart/2011/layout/CircleProcess"/>
    <dgm:cxn modelId="{015BFCF5-6582-4FFE-B919-A068962393C0}" type="presParOf" srcId="{A3DDB5F6-5FC1-4D37-A556-686A59179B3E}" destId="{BFDAEC0B-8198-4C31-971E-41FE02B3A114}" srcOrd="0" destOrd="0" presId="urn:microsoft.com/office/officeart/2011/layout/CircleProcess"/>
    <dgm:cxn modelId="{59A2AAC8-61A6-4A4F-93B4-83617CCAF74F}" type="presParOf" srcId="{7F7EDFFA-D4F9-40A5-BB7D-408A3F2DF1FE}" destId="{56A31452-EAD6-44B5-95CF-DFFEDD6706BE}" srcOrd="5"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9CBDD6F-17B5-4668-A587-2C6C54C462C4}" type="doc">
      <dgm:prSet loTypeId="urn:microsoft.com/office/officeart/2005/8/layout/radial4" loCatId="relationship" qsTypeId="urn:microsoft.com/office/officeart/2005/8/quickstyle/simple1" qsCatId="simple" csTypeId="urn:microsoft.com/office/officeart/2005/8/colors/accent3_2" csCatId="accent3" phldr="1"/>
      <dgm:spPr/>
      <dgm:t>
        <a:bodyPr/>
        <a:lstStyle/>
        <a:p>
          <a:endParaRPr lang="en-US"/>
        </a:p>
      </dgm:t>
    </dgm:pt>
    <dgm:pt modelId="{87A2712C-D8AD-452C-A555-EE443DB05054}">
      <dgm:prSet/>
      <dgm:spPr>
        <a:solidFill>
          <a:schemeClr val="accent3">
            <a:lumMod val="75000"/>
          </a:schemeClr>
        </a:solidFill>
      </dgm:spPr>
      <dgm:t>
        <a:bodyPr/>
        <a:lstStyle/>
        <a:p>
          <a:pPr rtl="0"/>
          <a:r>
            <a:rPr lang="en-US" dirty="0" smtClean="0"/>
            <a:t>ARTPLAN requires two inputs for g/C:</a:t>
          </a:r>
          <a:endParaRPr lang="en-US" dirty="0"/>
        </a:p>
      </dgm:t>
    </dgm:pt>
    <dgm:pt modelId="{550CAA1E-39B5-4D55-ADB0-4C5D3E84E5D4}" type="parTrans" cxnId="{55511A71-1405-45A5-9838-682CE3E0DF28}">
      <dgm:prSet/>
      <dgm:spPr/>
      <dgm:t>
        <a:bodyPr/>
        <a:lstStyle/>
        <a:p>
          <a:endParaRPr lang="en-US"/>
        </a:p>
      </dgm:t>
    </dgm:pt>
    <dgm:pt modelId="{7E1FAE5E-B477-4D44-AAEA-66B0D663E569}" type="sibTrans" cxnId="{55511A71-1405-45A5-9838-682CE3E0DF28}">
      <dgm:prSet/>
      <dgm:spPr/>
      <dgm:t>
        <a:bodyPr/>
        <a:lstStyle/>
        <a:p>
          <a:endParaRPr lang="en-US"/>
        </a:p>
      </dgm:t>
    </dgm:pt>
    <dgm:pt modelId="{004995EC-1D0A-4F04-B5A9-9C8C160E8914}">
      <dgm:prSet/>
      <dgm:spPr>
        <a:solidFill>
          <a:schemeClr val="accent3">
            <a:lumMod val="50000"/>
          </a:schemeClr>
        </a:solidFill>
      </dgm:spPr>
      <dgm:t>
        <a:bodyPr/>
        <a:lstStyle/>
        <a:p>
          <a:pPr rtl="0"/>
          <a:r>
            <a:rPr lang="en-US" smtClean="0"/>
            <a:t>Through g/C </a:t>
          </a:r>
          <a:endParaRPr lang="en-US"/>
        </a:p>
      </dgm:t>
    </dgm:pt>
    <dgm:pt modelId="{AB914E46-1320-41BD-8916-3BED53767369}" type="parTrans" cxnId="{8FB5FAB5-B3F2-4B8B-B860-A1CAD27E2ABC}">
      <dgm:prSet/>
      <dgm:spPr/>
      <dgm:t>
        <a:bodyPr/>
        <a:lstStyle/>
        <a:p>
          <a:endParaRPr lang="en-US"/>
        </a:p>
      </dgm:t>
    </dgm:pt>
    <dgm:pt modelId="{0E3B6567-DF30-4521-9143-6C75D9743F1B}" type="sibTrans" cxnId="{8FB5FAB5-B3F2-4B8B-B860-A1CAD27E2ABC}">
      <dgm:prSet/>
      <dgm:spPr/>
      <dgm:t>
        <a:bodyPr/>
        <a:lstStyle/>
        <a:p>
          <a:endParaRPr lang="en-US"/>
        </a:p>
      </dgm:t>
    </dgm:pt>
    <dgm:pt modelId="{620FA799-A714-4CCA-A5CE-D9353330251E}">
      <dgm:prSet/>
      <dgm:spPr>
        <a:solidFill>
          <a:schemeClr val="accent3">
            <a:lumMod val="50000"/>
          </a:schemeClr>
        </a:solidFill>
      </dgm:spPr>
      <dgm:t>
        <a:bodyPr/>
        <a:lstStyle/>
        <a:p>
          <a:pPr rtl="0"/>
          <a:r>
            <a:rPr lang="en-US" dirty="0" smtClean="0"/>
            <a:t>Left </a:t>
          </a:r>
          <a:br>
            <a:rPr lang="en-US" dirty="0" smtClean="0"/>
          </a:br>
          <a:r>
            <a:rPr lang="en-US" dirty="0" smtClean="0"/>
            <a:t>g/C</a:t>
          </a:r>
          <a:endParaRPr lang="en-US" dirty="0"/>
        </a:p>
      </dgm:t>
    </dgm:pt>
    <dgm:pt modelId="{8B984F9C-47AB-4926-8ECB-A707EC2D3DC5}" type="parTrans" cxnId="{393693A9-A7DE-447A-A9CF-C2C23D404C8C}">
      <dgm:prSet/>
      <dgm:spPr/>
      <dgm:t>
        <a:bodyPr/>
        <a:lstStyle/>
        <a:p>
          <a:endParaRPr lang="en-US"/>
        </a:p>
      </dgm:t>
    </dgm:pt>
    <dgm:pt modelId="{226EBD76-7613-44B2-AB23-DA8C092958B3}" type="sibTrans" cxnId="{393693A9-A7DE-447A-A9CF-C2C23D404C8C}">
      <dgm:prSet/>
      <dgm:spPr/>
      <dgm:t>
        <a:bodyPr/>
        <a:lstStyle/>
        <a:p>
          <a:endParaRPr lang="en-US"/>
        </a:p>
      </dgm:t>
    </dgm:pt>
    <dgm:pt modelId="{0545C28F-4DFC-4B2B-9363-A11FE90F8C0C}" type="pres">
      <dgm:prSet presAssocID="{F9CBDD6F-17B5-4668-A587-2C6C54C462C4}" presName="cycle" presStyleCnt="0">
        <dgm:presLayoutVars>
          <dgm:chMax val="1"/>
          <dgm:dir/>
          <dgm:animLvl val="ctr"/>
          <dgm:resizeHandles val="exact"/>
        </dgm:presLayoutVars>
      </dgm:prSet>
      <dgm:spPr/>
      <dgm:t>
        <a:bodyPr/>
        <a:lstStyle/>
        <a:p>
          <a:endParaRPr lang="en-US"/>
        </a:p>
      </dgm:t>
    </dgm:pt>
    <dgm:pt modelId="{59F57903-5761-4207-89D8-B01D7F7B29B3}" type="pres">
      <dgm:prSet presAssocID="{87A2712C-D8AD-452C-A555-EE443DB05054}" presName="centerShape" presStyleLbl="node0" presStyleIdx="0" presStyleCnt="1"/>
      <dgm:spPr/>
      <dgm:t>
        <a:bodyPr/>
        <a:lstStyle/>
        <a:p>
          <a:endParaRPr lang="en-US"/>
        </a:p>
      </dgm:t>
    </dgm:pt>
    <dgm:pt modelId="{B163CB72-4B3C-47A3-AB1D-33FDE213F547}" type="pres">
      <dgm:prSet presAssocID="{AB914E46-1320-41BD-8916-3BED53767369}" presName="parTrans" presStyleLbl="bgSibTrans2D1" presStyleIdx="0" presStyleCnt="2"/>
      <dgm:spPr/>
      <dgm:t>
        <a:bodyPr/>
        <a:lstStyle/>
        <a:p>
          <a:endParaRPr lang="en-US"/>
        </a:p>
      </dgm:t>
    </dgm:pt>
    <dgm:pt modelId="{5BB90DD8-C6A6-4256-AD1E-DD4C62AC485F}" type="pres">
      <dgm:prSet presAssocID="{004995EC-1D0A-4F04-B5A9-9C8C160E8914}" presName="node" presStyleLbl="node1" presStyleIdx="0" presStyleCnt="2">
        <dgm:presLayoutVars>
          <dgm:bulletEnabled val="1"/>
        </dgm:presLayoutVars>
      </dgm:prSet>
      <dgm:spPr/>
      <dgm:t>
        <a:bodyPr/>
        <a:lstStyle/>
        <a:p>
          <a:endParaRPr lang="en-US"/>
        </a:p>
      </dgm:t>
    </dgm:pt>
    <dgm:pt modelId="{0EFDDD36-C20D-456C-A33D-9742EDF6EEE7}" type="pres">
      <dgm:prSet presAssocID="{8B984F9C-47AB-4926-8ECB-A707EC2D3DC5}" presName="parTrans" presStyleLbl="bgSibTrans2D1" presStyleIdx="1" presStyleCnt="2"/>
      <dgm:spPr/>
      <dgm:t>
        <a:bodyPr/>
        <a:lstStyle/>
        <a:p>
          <a:endParaRPr lang="en-US"/>
        </a:p>
      </dgm:t>
    </dgm:pt>
    <dgm:pt modelId="{21B3F439-C981-41F5-8852-08716A49AD36}" type="pres">
      <dgm:prSet presAssocID="{620FA799-A714-4CCA-A5CE-D9353330251E}" presName="node" presStyleLbl="node1" presStyleIdx="1" presStyleCnt="2">
        <dgm:presLayoutVars>
          <dgm:bulletEnabled val="1"/>
        </dgm:presLayoutVars>
      </dgm:prSet>
      <dgm:spPr/>
      <dgm:t>
        <a:bodyPr/>
        <a:lstStyle/>
        <a:p>
          <a:endParaRPr lang="en-US"/>
        </a:p>
      </dgm:t>
    </dgm:pt>
  </dgm:ptLst>
  <dgm:cxnLst>
    <dgm:cxn modelId="{1E2C8922-2D70-4E13-B0DD-0801B45415C0}" type="presOf" srcId="{87A2712C-D8AD-452C-A555-EE443DB05054}" destId="{59F57903-5761-4207-89D8-B01D7F7B29B3}" srcOrd="0" destOrd="0" presId="urn:microsoft.com/office/officeart/2005/8/layout/radial4"/>
    <dgm:cxn modelId="{DD515154-FA39-4F9F-B62B-D3028694AD47}" type="presOf" srcId="{AB914E46-1320-41BD-8916-3BED53767369}" destId="{B163CB72-4B3C-47A3-AB1D-33FDE213F547}" srcOrd="0" destOrd="0" presId="urn:microsoft.com/office/officeart/2005/8/layout/radial4"/>
    <dgm:cxn modelId="{393693A9-A7DE-447A-A9CF-C2C23D404C8C}" srcId="{87A2712C-D8AD-452C-A555-EE443DB05054}" destId="{620FA799-A714-4CCA-A5CE-D9353330251E}" srcOrd="1" destOrd="0" parTransId="{8B984F9C-47AB-4926-8ECB-A707EC2D3DC5}" sibTransId="{226EBD76-7613-44B2-AB23-DA8C092958B3}"/>
    <dgm:cxn modelId="{E7B7C1E6-D117-4E29-AD15-5BF086D4B898}" type="presOf" srcId="{8B984F9C-47AB-4926-8ECB-A707EC2D3DC5}" destId="{0EFDDD36-C20D-456C-A33D-9742EDF6EEE7}" srcOrd="0" destOrd="0" presId="urn:microsoft.com/office/officeart/2005/8/layout/radial4"/>
    <dgm:cxn modelId="{4B36E2BB-735D-4713-A2E6-F35F4381166C}" type="presOf" srcId="{F9CBDD6F-17B5-4668-A587-2C6C54C462C4}" destId="{0545C28F-4DFC-4B2B-9363-A11FE90F8C0C}" srcOrd="0" destOrd="0" presId="urn:microsoft.com/office/officeart/2005/8/layout/radial4"/>
    <dgm:cxn modelId="{8FB5FAB5-B3F2-4B8B-B860-A1CAD27E2ABC}" srcId="{87A2712C-D8AD-452C-A555-EE443DB05054}" destId="{004995EC-1D0A-4F04-B5A9-9C8C160E8914}" srcOrd="0" destOrd="0" parTransId="{AB914E46-1320-41BD-8916-3BED53767369}" sibTransId="{0E3B6567-DF30-4521-9143-6C75D9743F1B}"/>
    <dgm:cxn modelId="{55511A71-1405-45A5-9838-682CE3E0DF28}" srcId="{F9CBDD6F-17B5-4668-A587-2C6C54C462C4}" destId="{87A2712C-D8AD-452C-A555-EE443DB05054}" srcOrd="0" destOrd="0" parTransId="{550CAA1E-39B5-4D55-ADB0-4C5D3E84E5D4}" sibTransId="{7E1FAE5E-B477-4D44-AAEA-66B0D663E569}"/>
    <dgm:cxn modelId="{40060442-A3E0-4B30-97D3-3EF595F6C183}" type="presOf" srcId="{620FA799-A714-4CCA-A5CE-D9353330251E}" destId="{21B3F439-C981-41F5-8852-08716A49AD36}" srcOrd="0" destOrd="0" presId="urn:microsoft.com/office/officeart/2005/8/layout/radial4"/>
    <dgm:cxn modelId="{FDE15C27-61B6-4497-B1A6-9FE7F202F448}" type="presOf" srcId="{004995EC-1D0A-4F04-B5A9-9C8C160E8914}" destId="{5BB90DD8-C6A6-4256-AD1E-DD4C62AC485F}" srcOrd="0" destOrd="0" presId="urn:microsoft.com/office/officeart/2005/8/layout/radial4"/>
    <dgm:cxn modelId="{413B7736-09BE-46B8-8D1B-F0EF8CC2D4FB}" type="presParOf" srcId="{0545C28F-4DFC-4B2B-9363-A11FE90F8C0C}" destId="{59F57903-5761-4207-89D8-B01D7F7B29B3}" srcOrd="0" destOrd="0" presId="urn:microsoft.com/office/officeart/2005/8/layout/radial4"/>
    <dgm:cxn modelId="{7F4C45AD-578C-4E90-8398-100548EDFD51}" type="presParOf" srcId="{0545C28F-4DFC-4B2B-9363-A11FE90F8C0C}" destId="{B163CB72-4B3C-47A3-AB1D-33FDE213F547}" srcOrd="1" destOrd="0" presId="urn:microsoft.com/office/officeart/2005/8/layout/radial4"/>
    <dgm:cxn modelId="{5B14673F-C769-4ACF-B8D5-0B9644987CD2}" type="presParOf" srcId="{0545C28F-4DFC-4B2B-9363-A11FE90F8C0C}" destId="{5BB90DD8-C6A6-4256-AD1E-DD4C62AC485F}" srcOrd="2" destOrd="0" presId="urn:microsoft.com/office/officeart/2005/8/layout/radial4"/>
    <dgm:cxn modelId="{0E2F5B0A-8EBA-4FE0-AA1C-3F7DBA80782D}" type="presParOf" srcId="{0545C28F-4DFC-4B2B-9363-A11FE90F8C0C}" destId="{0EFDDD36-C20D-456C-A33D-9742EDF6EEE7}" srcOrd="3" destOrd="0" presId="urn:microsoft.com/office/officeart/2005/8/layout/radial4"/>
    <dgm:cxn modelId="{529FB7C2-551D-4976-9637-DCAA9DFFA7B9}" type="presParOf" srcId="{0545C28F-4DFC-4B2B-9363-A11FE90F8C0C}" destId="{21B3F439-C981-41F5-8852-08716A49AD36}" srcOrd="4"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E21664-CE0C-4B33-9562-47BFD375A0B6}"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6F12D1CA-227A-4CA8-979B-F4FBACC7E07E}">
      <dgm:prSet/>
      <dgm:spPr/>
      <dgm:t>
        <a:bodyPr/>
        <a:lstStyle/>
        <a:p>
          <a:pPr rtl="0"/>
          <a:r>
            <a:rPr lang="en-US" b="1" smtClean="0"/>
            <a:t>Planning</a:t>
          </a:r>
          <a:endParaRPr lang="en-US"/>
        </a:p>
      </dgm:t>
    </dgm:pt>
    <dgm:pt modelId="{EA175ABF-89F4-469C-9260-CFBD283DE6D3}" type="parTrans" cxnId="{18317F0D-2E9C-4E6E-AEE4-BAE1778FA22F}">
      <dgm:prSet/>
      <dgm:spPr/>
      <dgm:t>
        <a:bodyPr/>
        <a:lstStyle/>
        <a:p>
          <a:endParaRPr lang="en-US"/>
        </a:p>
      </dgm:t>
    </dgm:pt>
    <dgm:pt modelId="{18B22B3D-E80C-484D-8041-621BD8E43F79}" type="sibTrans" cxnId="{18317F0D-2E9C-4E6E-AEE4-BAE1778FA22F}">
      <dgm:prSet/>
      <dgm:spPr/>
      <dgm:t>
        <a:bodyPr/>
        <a:lstStyle/>
        <a:p>
          <a:endParaRPr lang="en-US"/>
        </a:p>
      </dgm:t>
    </dgm:pt>
    <dgm:pt modelId="{3496A769-B191-490A-837B-192F9063681F}">
      <dgm:prSet/>
      <dgm:spPr/>
      <dgm:t>
        <a:bodyPr/>
        <a:lstStyle/>
        <a:p>
          <a:pPr rtl="0"/>
          <a:r>
            <a:rPr lang="en-US" dirty="0" smtClean="0"/>
            <a:t>Default values for nearly all of the model inputs</a:t>
          </a:r>
          <a:endParaRPr lang="en-US" dirty="0"/>
        </a:p>
      </dgm:t>
    </dgm:pt>
    <dgm:pt modelId="{CCEABF5D-DD73-4809-82B9-6295D05C8161}" type="parTrans" cxnId="{B5103888-01EF-42AC-A101-718694A403D8}">
      <dgm:prSet/>
      <dgm:spPr/>
      <dgm:t>
        <a:bodyPr/>
        <a:lstStyle/>
        <a:p>
          <a:endParaRPr lang="en-US"/>
        </a:p>
      </dgm:t>
    </dgm:pt>
    <dgm:pt modelId="{681222B1-CDD6-4090-B607-DF7A4BF9EBED}" type="sibTrans" cxnId="{B5103888-01EF-42AC-A101-718694A403D8}">
      <dgm:prSet/>
      <dgm:spPr/>
      <dgm:t>
        <a:bodyPr/>
        <a:lstStyle/>
        <a:p>
          <a:endParaRPr lang="en-US"/>
        </a:p>
      </dgm:t>
    </dgm:pt>
    <dgm:pt modelId="{74F7AC35-666E-4216-98C2-74356C76FF10}">
      <dgm:prSet/>
      <dgm:spPr/>
      <dgm:t>
        <a:bodyPr/>
        <a:lstStyle/>
        <a:p>
          <a:pPr rtl="0"/>
          <a:r>
            <a:rPr lang="en-US" dirty="0" smtClean="0"/>
            <a:t>Limited data requirements, general results</a:t>
          </a:r>
          <a:endParaRPr lang="en-US" dirty="0"/>
        </a:p>
      </dgm:t>
    </dgm:pt>
    <dgm:pt modelId="{3BE76534-E579-4657-9BF5-DAE28EE091C7}" type="parTrans" cxnId="{EE236384-D27B-42FD-83DE-0C56346FAA3A}">
      <dgm:prSet/>
      <dgm:spPr/>
      <dgm:t>
        <a:bodyPr/>
        <a:lstStyle/>
        <a:p>
          <a:endParaRPr lang="en-US"/>
        </a:p>
      </dgm:t>
    </dgm:pt>
    <dgm:pt modelId="{EB045508-DFAF-4897-97E1-C2E5B04A9545}" type="sibTrans" cxnId="{EE236384-D27B-42FD-83DE-0C56346FAA3A}">
      <dgm:prSet/>
      <dgm:spPr/>
      <dgm:t>
        <a:bodyPr/>
        <a:lstStyle/>
        <a:p>
          <a:endParaRPr lang="en-US"/>
        </a:p>
      </dgm:t>
    </dgm:pt>
    <dgm:pt modelId="{EA0ACD8C-1D65-40ED-BE9B-BB67177CA40E}">
      <dgm:prSet/>
      <dgm:spPr>
        <a:solidFill>
          <a:schemeClr val="accent3">
            <a:lumMod val="75000"/>
          </a:schemeClr>
        </a:solidFill>
        <a:ln>
          <a:noFill/>
        </a:ln>
      </dgm:spPr>
      <dgm:t>
        <a:bodyPr/>
        <a:lstStyle/>
        <a:p>
          <a:pPr rtl="0"/>
          <a:r>
            <a:rPr lang="en-US" b="1" dirty="0" smtClean="0"/>
            <a:t>Operational</a:t>
          </a:r>
          <a:endParaRPr lang="en-US" dirty="0"/>
        </a:p>
      </dgm:t>
    </dgm:pt>
    <dgm:pt modelId="{A6F7634C-2401-4397-8C73-814B9733C85A}" type="parTrans" cxnId="{8B52E8D8-BCEC-41CC-B8AD-38ACC967AD93}">
      <dgm:prSet/>
      <dgm:spPr/>
      <dgm:t>
        <a:bodyPr/>
        <a:lstStyle/>
        <a:p>
          <a:endParaRPr lang="en-US"/>
        </a:p>
      </dgm:t>
    </dgm:pt>
    <dgm:pt modelId="{C82DA8E5-1FC7-4D3C-835B-1AA8051A20EF}" type="sibTrans" cxnId="{8B52E8D8-BCEC-41CC-B8AD-38ACC967AD93}">
      <dgm:prSet/>
      <dgm:spPr/>
      <dgm:t>
        <a:bodyPr/>
        <a:lstStyle/>
        <a:p>
          <a:endParaRPr lang="en-US"/>
        </a:p>
      </dgm:t>
    </dgm:pt>
    <dgm:pt modelId="{699278FA-4CD0-4006-B7A5-5B8E482338D1}">
      <dgm:prSet/>
      <dgm:spPr/>
      <dgm:t>
        <a:bodyPr/>
        <a:lstStyle/>
        <a:p>
          <a:pPr rtl="0"/>
          <a:r>
            <a:rPr lang="en-US" dirty="0" smtClean="0"/>
            <a:t>All or nearly all of the required model inputs</a:t>
          </a:r>
          <a:endParaRPr lang="en-US" dirty="0"/>
        </a:p>
      </dgm:t>
    </dgm:pt>
    <dgm:pt modelId="{5099D974-88F4-4814-8F61-1A3CAE7EC372}" type="parTrans" cxnId="{17752659-A5EB-4379-9254-07B264D5DB11}">
      <dgm:prSet/>
      <dgm:spPr/>
      <dgm:t>
        <a:bodyPr/>
        <a:lstStyle/>
        <a:p>
          <a:endParaRPr lang="en-US"/>
        </a:p>
      </dgm:t>
    </dgm:pt>
    <dgm:pt modelId="{B541437D-5CDB-46A7-84AC-A89D794ED815}" type="sibTrans" cxnId="{17752659-A5EB-4379-9254-07B264D5DB11}">
      <dgm:prSet/>
      <dgm:spPr/>
      <dgm:t>
        <a:bodyPr/>
        <a:lstStyle/>
        <a:p>
          <a:endParaRPr lang="en-US"/>
        </a:p>
      </dgm:t>
    </dgm:pt>
    <dgm:pt modelId="{65A4228D-C550-4E51-A5CF-EF8265CB40E9}">
      <dgm:prSet/>
      <dgm:spPr/>
      <dgm:t>
        <a:bodyPr/>
        <a:lstStyle/>
        <a:p>
          <a:pPr rtl="0"/>
          <a:r>
            <a:rPr lang="en-US" smtClean="0"/>
            <a:t>More data, more precise results</a:t>
          </a:r>
          <a:endParaRPr lang="en-US"/>
        </a:p>
      </dgm:t>
    </dgm:pt>
    <dgm:pt modelId="{DED80AD5-C39E-4112-AA76-652AB12F5B02}" type="parTrans" cxnId="{847EBEFF-CACA-42BF-BC46-6941ACCA911F}">
      <dgm:prSet/>
      <dgm:spPr/>
      <dgm:t>
        <a:bodyPr/>
        <a:lstStyle/>
        <a:p>
          <a:endParaRPr lang="en-US"/>
        </a:p>
      </dgm:t>
    </dgm:pt>
    <dgm:pt modelId="{102CC548-AC0D-4A0A-85CE-D34AC2A71F50}" type="sibTrans" cxnId="{847EBEFF-CACA-42BF-BC46-6941ACCA911F}">
      <dgm:prSet/>
      <dgm:spPr/>
      <dgm:t>
        <a:bodyPr/>
        <a:lstStyle/>
        <a:p>
          <a:endParaRPr lang="en-US"/>
        </a:p>
      </dgm:t>
    </dgm:pt>
    <dgm:pt modelId="{FAC598ED-2651-400E-8AE4-9FEC3B8C1CE0}">
      <dgm:prSet/>
      <dgm:spPr/>
      <dgm:t>
        <a:bodyPr/>
        <a:lstStyle/>
        <a:p>
          <a:pPr rtl="0"/>
          <a:r>
            <a:rPr lang="en-US" b="1" smtClean="0"/>
            <a:t>Design</a:t>
          </a:r>
          <a:endParaRPr lang="en-US"/>
        </a:p>
      </dgm:t>
    </dgm:pt>
    <dgm:pt modelId="{2333D85D-7902-47C8-88F0-68437C50CAAD}" type="parTrans" cxnId="{3992F4C5-84AB-4FCB-A23A-E0174C7FF160}">
      <dgm:prSet/>
      <dgm:spPr/>
      <dgm:t>
        <a:bodyPr/>
        <a:lstStyle/>
        <a:p>
          <a:endParaRPr lang="en-US"/>
        </a:p>
      </dgm:t>
    </dgm:pt>
    <dgm:pt modelId="{27CFD497-CB3A-4310-88E6-B9205561CA72}" type="sibTrans" cxnId="{3992F4C5-84AB-4FCB-A23A-E0174C7FF160}">
      <dgm:prSet/>
      <dgm:spPr/>
      <dgm:t>
        <a:bodyPr/>
        <a:lstStyle/>
        <a:p>
          <a:endParaRPr lang="en-US"/>
        </a:p>
      </dgm:t>
    </dgm:pt>
    <dgm:pt modelId="{D03202AE-D474-43C0-BEA2-9E5182BA9F32}">
      <dgm:prSet/>
      <dgm:spPr/>
      <dgm:t>
        <a:bodyPr/>
        <a:lstStyle/>
        <a:p>
          <a:pPr rtl="0"/>
          <a:r>
            <a:rPr lang="en-US" smtClean="0"/>
            <a:t>To establish the detailed physical features</a:t>
          </a:r>
          <a:endParaRPr lang="en-US"/>
        </a:p>
      </dgm:t>
    </dgm:pt>
    <dgm:pt modelId="{74F79D12-3250-41E9-A386-C2572803EDA1}" type="parTrans" cxnId="{62017CE6-89C8-4F27-8DF9-92451AC76F9F}">
      <dgm:prSet/>
      <dgm:spPr/>
      <dgm:t>
        <a:bodyPr/>
        <a:lstStyle/>
        <a:p>
          <a:endParaRPr lang="en-US"/>
        </a:p>
      </dgm:t>
    </dgm:pt>
    <dgm:pt modelId="{18ABE2E0-5372-4E2A-B297-C2948E866395}" type="sibTrans" cxnId="{62017CE6-89C8-4F27-8DF9-92451AC76F9F}">
      <dgm:prSet/>
      <dgm:spPr/>
      <dgm:t>
        <a:bodyPr/>
        <a:lstStyle/>
        <a:p>
          <a:endParaRPr lang="en-US"/>
        </a:p>
      </dgm:t>
    </dgm:pt>
    <dgm:pt modelId="{1A43199F-1A54-477F-98B5-099AD694E9BE}" type="pres">
      <dgm:prSet presAssocID="{D2E21664-CE0C-4B33-9562-47BFD375A0B6}" presName="Name0" presStyleCnt="0">
        <dgm:presLayoutVars>
          <dgm:dir/>
          <dgm:animLvl val="lvl"/>
          <dgm:resizeHandles val="exact"/>
        </dgm:presLayoutVars>
      </dgm:prSet>
      <dgm:spPr/>
      <dgm:t>
        <a:bodyPr/>
        <a:lstStyle/>
        <a:p>
          <a:endParaRPr lang="en-US"/>
        </a:p>
      </dgm:t>
    </dgm:pt>
    <dgm:pt modelId="{66EEE99B-C011-4C6B-B599-4A58DA9548F1}" type="pres">
      <dgm:prSet presAssocID="{6F12D1CA-227A-4CA8-979B-F4FBACC7E07E}" presName="composite" presStyleCnt="0"/>
      <dgm:spPr/>
    </dgm:pt>
    <dgm:pt modelId="{42834DD1-7051-4887-806C-90498B8CD531}" type="pres">
      <dgm:prSet presAssocID="{6F12D1CA-227A-4CA8-979B-F4FBACC7E07E}" presName="parTx" presStyleLbl="alignNode1" presStyleIdx="0" presStyleCnt="3" custScaleX="99913" custLinFactNeighborX="462" custLinFactNeighborY="22127">
        <dgm:presLayoutVars>
          <dgm:chMax val="0"/>
          <dgm:chPref val="0"/>
          <dgm:bulletEnabled val="1"/>
        </dgm:presLayoutVars>
      </dgm:prSet>
      <dgm:spPr/>
      <dgm:t>
        <a:bodyPr/>
        <a:lstStyle/>
        <a:p>
          <a:endParaRPr lang="en-US"/>
        </a:p>
      </dgm:t>
    </dgm:pt>
    <dgm:pt modelId="{136F4EBB-592B-4EC3-AD94-17B93D882426}" type="pres">
      <dgm:prSet presAssocID="{6F12D1CA-227A-4CA8-979B-F4FBACC7E07E}" presName="desTx" presStyleLbl="alignAccFollowNode1" presStyleIdx="0" presStyleCnt="3" custLinFactNeighborX="928" custLinFactNeighborY="5651">
        <dgm:presLayoutVars>
          <dgm:bulletEnabled val="1"/>
        </dgm:presLayoutVars>
      </dgm:prSet>
      <dgm:spPr/>
      <dgm:t>
        <a:bodyPr/>
        <a:lstStyle/>
        <a:p>
          <a:endParaRPr lang="en-US"/>
        </a:p>
      </dgm:t>
    </dgm:pt>
    <dgm:pt modelId="{E91F182A-A73A-4A1A-9149-7BC71479CEA3}" type="pres">
      <dgm:prSet presAssocID="{18B22B3D-E80C-484D-8041-621BD8E43F79}" presName="space" presStyleCnt="0"/>
      <dgm:spPr/>
    </dgm:pt>
    <dgm:pt modelId="{A1AD3C4C-3EF6-4862-A40D-57BCFC728BB9}" type="pres">
      <dgm:prSet presAssocID="{EA0ACD8C-1D65-40ED-BE9B-BB67177CA40E}" presName="composite" presStyleCnt="0"/>
      <dgm:spPr/>
    </dgm:pt>
    <dgm:pt modelId="{DE15D313-789D-4F1A-BA3C-DF4CAE690E0D}" type="pres">
      <dgm:prSet presAssocID="{EA0ACD8C-1D65-40ED-BE9B-BB67177CA40E}" presName="parTx" presStyleLbl="alignNode1" presStyleIdx="1" presStyleCnt="3" custLinFactNeighborX="-691" custLinFactNeighborY="27669">
        <dgm:presLayoutVars>
          <dgm:chMax val="0"/>
          <dgm:chPref val="0"/>
          <dgm:bulletEnabled val="1"/>
        </dgm:presLayoutVars>
      </dgm:prSet>
      <dgm:spPr/>
      <dgm:t>
        <a:bodyPr/>
        <a:lstStyle/>
        <a:p>
          <a:endParaRPr lang="en-US"/>
        </a:p>
      </dgm:t>
    </dgm:pt>
    <dgm:pt modelId="{B72EDABA-EE73-4455-80AD-D22A190BD522}" type="pres">
      <dgm:prSet presAssocID="{EA0ACD8C-1D65-40ED-BE9B-BB67177CA40E}" presName="desTx" presStyleLbl="alignAccFollowNode1" presStyleIdx="1" presStyleCnt="3" custLinFactNeighborX="-752" custLinFactNeighborY="5651">
        <dgm:presLayoutVars>
          <dgm:bulletEnabled val="1"/>
        </dgm:presLayoutVars>
      </dgm:prSet>
      <dgm:spPr/>
      <dgm:t>
        <a:bodyPr/>
        <a:lstStyle/>
        <a:p>
          <a:endParaRPr lang="en-US"/>
        </a:p>
      </dgm:t>
    </dgm:pt>
    <dgm:pt modelId="{0AAC53DA-C0BE-4BEB-A2A3-6CE2EED9952F}" type="pres">
      <dgm:prSet presAssocID="{C82DA8E5-1FC7-4D3C-835B-1AA8051A20EF}" presName="space" presStyleCnt="0"/>
      <dgm:spPr/>
    </dgm:pt>
    <dgm:pt modelId="{E1EDC30D-A9B9-45C9-92EA-72E7795DB142}" type="pres">
      <dgm:prSet presAssocID="{FAC598ED-2651-400E-8AE4-9FEC3B8C1CE0}" presName="composite" presStyleCnt="0"/>
      <dgm:spPr/>
    </dgm:pt>
    <dgm:pt modelId="{9681FA35-9501-43F7-8B5F-61489201C0D2}" type="pres">
      <dgm:prSet presAssocID="{FAC598ED-2651-400E-8AE4-9FEC3B8C1CE0}" presName="parTx" presStyleLbl="alignNode1" presStyleIdx="2" presStyleCnt="3" custLinFactNeighborX="-752" custLinFactNeighborY="28896">
        <dgm:presLayoutVars>
          <dgm:chMax val="0"/>
          <dgm:chPref val="0"/>
          <dgm:bulletEnabled val="1"/>
        </dgm:presLayoutVars>
      </dgm:prSet>
      <dgm:spPr/>
      <dgm:t>
        <a:bodyPr/>
        <a:lstStyle/>
        <a:p>
          <a:endParaRPr lang="en-US"/>
        </a:p>
      </dgm:t>
    </dgm:pt>
    <dgm:pt modelId="{D235FD57-6BEF-4659-8AF7-E1AC6BA6F4AE}" type="pres">
      <dgm:prSet presAssocID="{FAC598ED-2651-400E-8AE4-9FEC3B8C1CE0}" presName="desTx" presStyleLbl="alignAccFollowNode1" presStyleIdx="2" presStyleCnt="3" custLinFactNeighborX="-752" custLinFactNeighborY="5651">
        <dgm:presLayoutVars>
          <dgm:bulletEnabled val="1"/>
        </dgm:presLayoutVars>
      </dgm:prSet>
      <dgm:spPr/>
      <dgm:t>
        <a:bodyPr/>
        <a:lstStyle/>
        <a:p>
          <a:endParaRPr lang="en-US"/>
        </a:p>
      </dgm:t>
    </dgm:pt>
  </dgm:ptLst>
  <dgm:cxnLst>
    <dgm:cxn modelId="{8B52E8D8-BCEC-41CC-B8AD-38ACC967AD93}" srcId="{D2E21664-CE0C-4B33-9562-47BFD375A0B6}" destId="{EA0ACD8C-1D65-40ED-BE9B-BB67177CA40E}" srcOrd="1" destOrd="0" parTransId="{A6F7634C-2401-4397-8C73-814B9733C85A}" sibTransId="{C82DA8E5-1FC7-4D3C-835B-1AA8051A20EF}"/>
    <dgm:cxn modelId="{DBC6EA8B-F3A0-4EE7-B615-685FAB60E826}" type="presOf" srcId="{6F12D1CA-227A-4CA8-979B-F4FBACC7E07E}" destId="{42834DD1-7051-4887-806C-90498B8CD531}" srcOrd="0" destOrd="0" presId="urn:microsoft.com/office/officeart/2005/8/layout/hList1"/>
    <dgm:cxn modelId="{AF3DF336-DD78-4AC5-A583-3727BA946B33}" type="presOf" srcId="{EA0ACD8C-1D65-40ED-BE9B-BB67177CA40E}" destId="{DE15D313-789D-4F1A-BA3C-DF4CAE690E0D}" srcOrd="0" destOrd="0" presId="urn:microsoft.com/office/officeart/2005/8/layout/hList1"/>
    <dgm:cxn modelId="{47CA9263-00F7-4364-8274-B5929AE198F0}" type="presOf" srcId="{D03202AE-D474-43C0-BEA2-9E5182BA9F32}" destId="{D235FD57-6BEF-4659-8AF7-E1AC6BA6F4AE}" srcOrd="0" destOrd="0" presId="urn:microsoft.com/office/officeart/2005/8/layout/hList1"/>
    <dgm:cxn modelId="{86074B26-B832-4DB6-9574-340841F05030}" type="presOf" srcId="{65A4228D-C550-4E51-A5CF-EF8265CB40E9}" destId="{B72EDABA-EE73-4455-80AD-D22A190BD522}" srcOrd="0" destOrd="1" presId="urn:microsoft.com/office/officeart/2005/8/layout/hList1"/>
    <dgm:cxn modelId="{01E9AA9A-47A7-45BA-BAFF-81B1FFE60F7A}" type="presOf" srcId="{D2E21664-CE0C-4B33-9562-47BFD375A0B6}" destId="{1A43199F-1A54-477F-98B5-099AD694E9BE}" srcOrd="0" destOrd="0" presId="urn:microsoft.com/office/officeart/2005/8/layout/hList1"/>
    <dgm:cxn modelId="{3992F4C5-84AB-4FCB-A23A-E0174C7FF160}" srcId="{D2E21664-CE0C-4B33-9562-47BFD375A0B6}" destId="{FAC598ED-2651-400E-8AE4-9FEC3B8C1CE0}" srcOrd="2" destOrd="0" parTransId="{2333D85D-7902-47C8-88F0-68437C50CAAD}" sibTransId="{27CFD497-CB3A-4310-88E6-B9205561CA72}"/>
    <dgm:cxn modelId="{847EBEFF-CACA-42BF-BC46-6941ACCA911F}" srcId="{EA0ACD8C-1D65-40ED-BE9B-BB67177CA40E}" destId="{65A4228D-C550-4E51-A5CF-EF8265CB40E9}" srcOrd="1" destOrd="0" parTransId="{DED80AD5-C39E-4112-AA76-652AB12F5B02}" sibTransId="{102CC548-AC0D-4A0A-85CE-D34AC2A71F50}"/>
    <dgm:cxn modelId="{4A377B49-0FC9-46AC-837C-E929934D8A83}" type="presOf" srcId="{FAC598ED-2651-400E-8AE4-9FEC3B8C1CE0}" destId="{9681FA35-9501-43F7-8B5F-61489201C0D2}" srcOrd="0" destOrd="0" presId="urn:microsoft.com/office/officeart/2005/8/layout/hList1"/>
    <dgm:cxn modelId="{B5103888-01EF-42AC-A101-718694A403D8}" srcId="{6F12D1CA-227A-4CA8-979B-F4FBACC7E07E}" destId="{3496A769-B191-490A-837B-192F9063681F}" srcOrd="0" destOrd="0" parTransId="{CCEABF5D-DD73-4809-82B9-6295D05C8161}" sibTransId="{681222B1-CDD6-4090-B607-DF7A4BF9EBED}"/>
    <dgm:cxn modelId="{62017CE6-89C8-4F27-8DF9-92451AC76F9F}" srcId="{FAC598ED-2651-400E-8AE4-9FEC3B8C1CE0}" destId="{D03202AE-D474-43C0-BEA2-9E5182BA9F32}" srcOrd="0" destOrd="0" parTransId="{74F79D12-3250-41E9-A386-C2572803EDA1}" sibTransId="{18ABE2E0-5372-4E2A-B297-C2948E866395}"/>
    <dgm:cxn modelId="{EE236384-D27B-42FD-83DE-0C56346FAA3A}" srcId="{6F12D1CA-227A-4CA8-979B-F4FBACC7E07E}" destId="{74F7AC35-666E-4216-98C2-74356C76FF10}" srcOrd="1" destOrd="0" parTransId="{3BE76534-E579-4657-9BF5-DAE28EE091C7}" sibTransId="{EB045508-DFAF-4897-97E1-C2E5B04A9545}"/>
    <dgm:cxn modelId="{18317F0D-2E9C-4E6E-AEE4-BAE1778FA22F}" srcId="{D2E21664-CE0C-4B33-9562-47BFD375A0B6}" destId="{6F12D1CA-227A-4CA8-979B-F4FBACC7E07E}" srcOrd="0" destOrd="0" parTransId="{EA175ABF-89F4-469C-9260-CFBD283DE6D3}" sibTransId="{18B22B3D-E80C-484D-8041-621BD8E43F79}"/>
    <dgm:cxn modelId="{D1616EEC-0EA1-4EA8-BABB-FC5C7454E611}" type="presOf" srcId="{3496A769-B191-490A-837B-192F9063681F}" destId="{136F4EBB-592B-4EC3-AD94-17B93D882426}" srcOrd="0" destOrd="0" presId="urn:microsoft.com/office/officeart/2005/8/layout/hList1"/>
    <dgm:cxn modelId="{E06FE4EB-E7A4-472A-9A22-DDDCAFD15E91}" type="presOf" srcId="{74F7AC35-666E-4216-98C2-74356C76FF10}" destId="{136F4EBB-592B-4EC3-AD94-17B93D882426}" srcOrd="0" destOrd="1" presId="urn:microsoft.com/office/officeart/2005/8/layout/hList1"/>
    <dgm:cxn modelId="{5F03231C-C5B0-4535-BDD5-29BA7969D1D7}" type="presOf" srcId="{699278FA-4CD0-4006-B7A5-5B8E482338D1}" destId="{B72EDABA-EE73-4455-80AD-D22A190BD522}" srcOrd="0" destOrd="0" presId="urn:microsoft.com/office/officeart/2005/8/layout/hList1"/>
    <dgm:cxn modelId="{17752659-A5EB-4379-9254-07B264D5DB11}" srcId="{EA0ACD8C-1D65-40ED-BE9B-BB67177CA40E}" destId="{699278FA-4CD0-4006-B7A5-5B8E482338D1}" srcOrd="0" destOrd="0" parTransId="{5099D974-88F4-4814-8F61-1A3CAE7EC372}" sibTransId="{B541437D-5CDB-46A7-84AC-A89D794ED815}"/>
    <dgm:cxn modelId="{196FE7FD-B5A8-4704-9AFE-219D39ABC056}" type="presParOf" srcId="{1A43199F-1A54-477F-98B5-099AD694E9BE}" destId="{66EEE99B-C011-4C6B-B599-4A58DA9548F1}" srcOrd="0" destOrd="0" presId="urn:microsoft.com/office/officeart/2005/8/layout/hList1"/>
    <dgm:cxn modelId="{C64C61C1-3D36-4863-9495-42B5C0AA9433}" type="presParOf" srcId="{66EEE99B-C011-4C6B-B599-4A58DA9548F1}" destId="{42834DD1-7051-4887-806C-90498B8CD531}" srcOrd="0" destOrd="0" presId="urn:microsoft.com/office/officeart/2005/8/layout/hList1"/>
    <dgm:cxn modelId="{65804BF8-B4A3-4B47-9B1A-ACE0BAA4EF97}" type="presParOf" srcId="{66EEE99B-C011-4C6B-B599-4A58DA9548F1}" destId="{136F4EBB-592B-4EC3-AD94-17B93D882426}" srcOrd="1" destOrd="0" presId="urn:microsoft.com/office/officeart/2005/8/layout/hList1"/>
    <dgm:cxn modelId="{79D2A0CE-9B5B-46BE-AEA9-91386C062D03}" type="presParOf" srcId="{1A43199F-1A54-477F-98B5-099AD694E9BE}" destId="{E91F182A-A73A-4A1A-9149-7BC71479CEA3}" srcOrd="1" destOrd="0" presId="urn:microsoft.com/office/officeart/2005/8/layout/hList1"/>
    <dgm:cxn modelId="{8822AE8B-062E-4362-B32C-AF3503A04A0F}" type="presParOf" srcId="{1A43199F-1A54-477F-98B5-099AD694E9BE}" destId="{A1AD3C4C-3EF6-4862-A40D-57BCFC728BB9}" srcOrd="2" destOrd="0" presId="urn:microsoft.com/office/officeart/2005/8/layout/hList1"/>
    <dgm:cxn modelId="{04FBDCB9-6233-4ACA-B546-7BB48F3EDD97}" type="presParOf" srcId="{A1AD3C4C-3EF6-4862-A40D-57BCFC728BB9}" destId="{DE15D313-789D-4F1A-BA3C-DF4CAE690E0D}" srcOrd="0" destOrd="0" presId="urn:microsoft.com/office/officeart/2005/8/layout/hList1"/>
    <dgm:cxn modelId="{BE5B0282-EE6A-4C3D-9466-05EF99E650CB}" type="presParOf" srcId="{A1AD3C4C-3EF6-4862-A40D-57BCFC728BB9}" destId="{B72EDABA-EE73-4455-80AD-D22A190BD522}" srcOrd="1" destOrd="0" presId="urn:microsoft.com/office/officeart/2005/8/layout/hList1"/>
    <dgm:cxn modelId="{2D9BDBAE-689A-4E92-8C40-021E662088A5}" type="presParOf" srcId="{1A43199F-1A54-477F-98B5-099AD694E9BE}" destId="{0AAC53DA-C0BE-4BEB-A2A3-6CE2EED9952F}" srcOrd="3" destOrd="0" presId="urn:microsoft.com/office/officeart/2005/8/layout/hList1"/>
    <dgm:cxn modelId="{77655ADC-3AED-44E2-A4BD-D21554806A74}" type="presParOf" srcId="{1A43199F-1A54-477F-98B5-099AD694E9BE}" destId="{E1EDC30D-A9B9-45C9-92EA-72E7795DB142}" srcOrd="4" destOrd="0" presId="urn:microsoft.com/office/officeart/2005/8/layout/hList1"/>
    <dgm:cxn modelId="{ADEBEB2D-1846-4D30-BFA8-A416CF1BA903}" type="presParOf" srcId="{E1EDC30D-A9B9-45C9-92EA-72E7795DB142}" destId="{9681FA35-9501-43F7-8B5F-61489201C0D2}" srcOrd="0" destOrd="0" presId="urn:microsoft.com/office/officeart/2005/8/layout/hList1"/>
    <dgm:cxn modelId="{E640AD15-8A36-4037-9791-E0B789CA0A8C}" type="presParOf" srcId="{E1EDC30D-A9B9-45C9-92EA-72E7795DB142}" destId="{D235FD57-6BEF-4659-8AF7-E1AC6BA6F4A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C9564CC-2651-4BCD-B0D6-F5480717B4E1}" type="doc">
      <dgm:prSet loTypeId="urn:microsoft.com/office/officeart/2005/8/layout/venn1" loCatId="relationship" qsTypeId="urn:microsoft.com/office/officeart/2005/8/quickstyle/simple1" qsCatId="simple" csTypeId="urn:microsoft.com/office/officeart/2005/8/colors/colorful1#4" csCatId="colorful" phldr="1"/>
      <dgm:spPr/>
      <dgm:t>
        <a:bodyPr/>
        <a:lstStyle/>
        <a:p>
          <a:endParaRPr lang="en-US"/>
        </a:p>
      </dgm:t>
    </dgm:pt>
    <dgm:pt modelId="{F601CF59-2731-4A1D-8936-0E1BB8D413FC}">
      <dgm:prSet custT="1"/>
      <dgm:spPr/>
      <dgm:t>
        <a:bodyPr/>
        <a:lstStyle/>
        <a:p>
          <a:pPr rtl="0"/>
          <a:r>
            <a:rPr lang="en-US" sz="2200" dirty="0" smtClean="0">
              <a:latin typeface="Calibri" pitchFamily="34" charset="0"/>
            </a:rPr>
            <a:t>Projects Funding Priority </a:t>
          </a:r>
          <a:endParaRPr lang="en-US" sz="2200" dirty="0">
            <a:latin typeface="Calibri" pitchFamily="34" charset="0"/>
          </a:endParaRPr>
        </a:p>
      </dgm:t>
    </dgm:pt>
    <dgm:pt modelId="{D62991B6-BAE2-4C08-B9F4-8A2B46E54D37}" type="parTrans" cxnId="{93406988-C72C-4A40-AF35-C85BF7D31BE0}">
      <dgm:prSet/>
      <dgm:spPr/>
      <dgm:t>
        <a:bodyPr/>
        <a:lstStyle/>
        <a:p>
          <a:endParaRPr lang="en-US" sz="2200">
            <a:latin typeface="Calibri" pitchFamily="34" charset="0"/>
          </a:endParaRPr>
        </a:p>
      </dgm:t>
    </dgm:pt>
    <dgm:pt modelId="{163A16A1-E0EC-4EBB-9960-903CB9C86104}" type="sibTrans" cxnId="{93406988-C72C-4A40-AF35-C85BF7D31BE0}">
      <dgm:prSet/>
      <dgm:spPr/>
      <dgm:t>
        <a:bodyPr/>
        <a:lstStyle/>
        <a:p>
          <a:endParaRPr lang="en-US" sz="2200">
            <a:latin typeface="Calibri" pitchFamily="34" charset="0"/>
          </a:endParaRPr>
        </a:p>
      </dgm:t>
    </dgm:pt>
    <dgm:pt modelId="{636FC3F5-42D9-45E4-B194-B423F5B10226}">
      <dgm:prSet custT="1"/>
      <dgm:spPr/>
      <dgm:t>
        <a:bodyPr/>
        <a:lstStyle/>
        <a:p>
          <a:pPr rtl="0"/>
          <a:r>
            <a:rPr lang="en-US" sz="2200" dirty="0" smtClean="0">
              <a:latin typeface="Calibri" pitchFamily="34" charset="0"/>
            </a:rPr>
            <a:t>Facility Alternatives Testing</a:t>
          </a:r>
          <a:endParaRPr lang="en-US" sz="2200" dirty="0">
            <a:latin typeface="Calibri" pitchFamily="34" charset="0"/>
          </a:endParaRPr>
        </a:p>
      </dgm:t>
    </dgm:pt>
    <dgm:pt modelId="{AFD88AFE-FC6B-4B76-90D6-DBF629059D3D}" type="parTrans" cxnId="{B2E7A777-92EC-4918-9406-E6F858E0EA9C}">
      <dgm:prSet/>
      <dgm:spPr/>
      <dgm:t>
        <a:bodyPr/>
        <a:lstStyle/>
        <a:p>
          <a:endParaRPr lang="en-US" sz="2200">
            <a:latin typeface="Calibri" pitchFamily="34" charset="0"/>
          </a:endParaRPr>
        </a:p>
      </dgm:t>
    </dgm:pt>
    <dgm:pt modelId="{295C30E6-B29B-4504-8DB8-130355F3FCC5}" type="sibTrans" cxnId="{B2E7A777-92EC-4918-9406-E6F858E0EA9C}">
      <dgm:prSet/>
      <dgm:spPr/>
      <dgm:t>
        <a:bodyPr/>
        <a:lstStyle/>
        <a:p>
          <a:endParaRPr lang="en-US" sz="2200">
            <a:latin typeface="Calibri" pitchFamily="34" charset="0"/>
          </a:endParaRPr>
        </a:p>
      </dgm:t>
    </dgm:pt>
    <dgm:pt modelId="{772FAF09-88E9-4462-87D5-415CAA6B406A}">
      <dgm:prSet custT="1"/>
      <dgm:spPr/>
      <dgm:t>
        <a:bodyPr/>
        <a:lstStyle/>
        <a:p>
          <a:pPr rtl="0"/>
          <a:r>
            <a:rPr lang="en-US" sz="2200" dirty="0" smtClean="0">
              <a:latin typeface="Calibri" pitchFamily="34" charset="0"/>
            </a:rPr>
            <a:t>Bicycle Network Planning</a:t>
          </a:r>
          <a:endParaRPr lang="en-US" sz="2200" dirty="0">
            <a:latin typeface="Calibri" pitchFamily="34" charset="0"/>
          </a:endParaRPr>
        </a:p>
      </dgm:t>
    </dgm:pt>
    <dgm:pt modelId="{A4496BC4-3FEF-4FC2-92C7-2BD74FAA2C07}" type="parTrans" cxnId="{7BC2C1CF-49E4-4BB2-8B69-27E69C4C67C7}">
      <dgm:prSet/>
      <dgm:spPr/>
      <dgm:t>
        <a:bodyPr/>
        <a:lstStyle/>
        <a:p>
          <a:endParaRPr lang="en-US" sz="2200">
            <a:latin typeface="Calibri" pitchFamily="34" charset="0"/>
          </a:endParaRPr>
        </a:p>
      </dgm:t>
    </dgm:pt>
    <dgm:pt modelId="{5D28E3D3-53BC-4DA1-B02C-B1F58053BA52}" type="sibTrans" cxnId="{7BC2C1CF-49E4-4BB2-8B69-27E69C4C67C7}">
      <dgm:prSet/>
      <dgm:spPr/>
      <dgm:t>
        <a:bodyPr/>
        <a:lstStyle/>
        <a:p>
          <a:endParaRPr lang="en-US" sz="2200">
            <a:latin typeface="Calibri" pitchFamily="34" charset="0"/>
          </a:endParaRPr>
        </a:p>
      </dgm:t>
    </dgm:pt>
    <dgm:pt modelId="{11F273C5-F4DF-4FBE-9F7C-FC690C47DBA2}">
      <dgm:prSet custT="1"/>
      <dgm:spPr/>
      <dgm:t>
        <a:bodyPr/>
        <a:lstStyle/>
        <a:p>
          <a:pPr rtl="0"/>
          <a:r>
            <a:rPr lang="en-US" sz="2200" dirty="0" smtClean="0">
              <a:latin typeface="Calibri" pitchFamily="34" charset="0"/>
            </a:rPr>
            <a:t>Comprehensive Planning</a:t>
          </a:r>
          <a:endParaRPr lang="en-US" sz="2200" dirty="0">
            <a:latin typeface="Calibri" pitchFamily="34" charset="0"/>
          </a:endParaRPr>
        </a:p>
      </dgm:t>
    </dgm:pt>
    <dgm:pt modelId="{3900FFEB-A543-4F33-8D4E-14F3BB384624}" type="parTrans" cxnId="{D293F7CB-03C4-4636-A623-03FCD1437C88}">
      <dgm:prSet/>
      <dgm:spPr/>
      <dgm:t>
        <a:bodyPr/>
        <a:lstStyle/>
        <a:p>
          <a:endParaRPr lang="en-US" sz="2200">
            <a:latin typeface="Calibri" pitchFamily="34" charset="0"/>
          </a:endParaRPr>
        </a:p>
      </dgm:t>
    </dgm:pt>
    <dgm:pt modelId="{3F6E4A7A-B856-4F11-B8A6-1D0D6C898919}" type="sibTrans" cxnId="{D293F7CB-03C4-4636-A623-03FCD1437C88}">
      <dgm:prSet/>
      <dgm:spPr/>
      <dgm:t>
        <a:bodyPr/>
        <a:lstStyle/>
        <a:p>
          <a:endParaRPr lang="en-US" sz="2200">
            <a:latin typeface="Calibri" pitchFamily="34" charset="0"/>
          </a:endParaRPr>
        </a:p>
      </dgm:t>
    </dgm:pt>
    <dgm:pt modelId="{432B5B6C-4625-4F3A-A823-BE6C0947E941}">
      <dgm:prSet custT="1"/>
      <dgm:spPr/>
      <dgm:t>
        <a:bodyPr/>
        <a:lstStyle/>
        <a:p>
          <a:pPr rtl="0"/>
          <a:r>
            <a:rPr lang="en-US" sz="2200" dirty="0" smtClean="0">
              <a:latin typeface="Calibri" pitchFamily="34" charset="0"/>
            </a:rPr>
            <a:t>Corridor Selection &amp; Suitability Maps</a:t>
          </a:r>
          <a:endParaRPr lang="en-US" sz="2200" dirty="0">
            <a:latin typeface="Calibri" pitchFamily="34" charset="0"/>
          </a:endParaRPr>
        </a:p>
      </dgm:t>
    </dgm:pt>
    <dgm:pt modelId="{DD7FB4F6-8212-433E-97C6-40A50985F7CD}" type="parTrans" cxnId="{0BF1466E-0E29-4792-841D-B59293DAE252}">
      <dgm:prSet/>
      <dgm:spPr/>
      <dgm:t>
        <a:bodyPr/>
        <a:lstStyle/>
        <a:p>
          <a:endParaRPr lang="en-US" sz="2200">
            <a:latin typeface="Calibri" pitchFamily="34" charset="0"/>
          </a:endParaRPr>
        </a:p>
      </dgm:t>
    </dgm:pt>
    <dgm:pt modelId="{B35C6ACD-18B3-48A6-AEE4-324913E4A7EF}" type="sibTrans" cxnId="{0BF1466E-0E29-4792-841D-B59293DAE252}">
      <dgm:prSet/>
      <dgm:spPr/>
      <dgm:t>
        <a:bodyPr/>
        <a:lstStyle/>
        <a:p>
          <a:endParaRPr lang="en-US" sz="2200">
            <a:latin typeface="Calibri" pitchFamily="34" charset="0"/>
          </a:endParaRPr>
        </a:p>
      </dgm:t>
    </dgm:pt>
    <dgm:pt modelId="{D816315A-7B1B-4949-A3A9-683CB569B4A5}">
      <dgm:prSet custT="1"/>
      <dgm:spPr/>
      <dgm:t>
        <a:bodyPr/>
        <a:lstStyle/>
        <a:p>
          <a:r>
            <a:rPr lang="en-US" sz="2400" dirty="0" smtClean="0">
              <a:latin typeface="Calibri" pitchFamily="34" charset="0"/>
            </a:rPr>
            <a:t>Travel Demand Modeling </a:t>
          </a:r>
          <a:endParaRPr lang="en-US" sz="2400" dirty="0"/>
        </a:p>
      </dgm:t>
    </dgm:pt>
    <dgm:pt modelId="{C8CDBC8E-9B9F-4563-9B45-106F069016B3}" type="parTrans" cxnId="{B51B5C28-E6F3-48C0-ADED-E81871208C31}">
      <dgm:prSet/>
      <dgm:spPr/>
      <dgm:t>
        <a:bodyPr/>
        <a:lstStyle/>
        <a:p>
          <a:endParaRPr lang="en-US" sz="2200">
            <a:latin typeface="Calibri" pitchFamily="34" charset="0"/>
          </a:endParaRPr>
        </a:p>
      </dgm:t>
    </dgm:pt>
    <dgm:pt modelId="{97DD1DFF-263D-4735-A586-42FDDF980A8A}" type="sibTrans" cxnId="{B51B5C28-E6F3-48C0-ADED-E81871208C31}">
      <dgm:prSet/>
      <dgm:spPr/>
      <dgm:t>
        <a:bodyPr/>
        <a:lstStyle/>
        <a:p>
          <a:endParaRPr lang="en-US" sz="2200">
            <a:latin typeface="Calibri" pitchFamily="34" charset="0"/>
          </a:endParaRPr>
        </a:p>
      </dgm:t>
    </dgm:pt>
    <dgm:pt modelId="{A8DFC50E-C536-4241-B8ED-F3DB704AE40F}" type="pres">
      <dgm:prSet presAssocID="{7C9564CC-2651-4BCD-B0D6-F5480717B4E1}" presName="compositeShape" presStyleCnt="0">
        <dgm:presLayoutVars>
          <dgm:chMax val="7"/>
          <dgm:dir/>
          <dgm:resizeHandles val="exact"/>
        </dgm:presLayoutVars>
      </dgm:prSet>
      <dgm:spPr/>
      <dgm:t>
        <a:bodyPr/>
        <a:lstStyle/>
        <a:p>
          <a:endParaRPr lang="en-US"/>
        </a:p>
      </dgm:t>
    </dgm:pt>
    <dgm:pt modelId="{C37FD55E-1A26-4A32-B40B-916EE9AB8CFF}" type="pres">
      <dgm:prSet presAssocID="{F601CF59-2731-4A1D-8936-0E1BB8D413FC}" presName="circ1" presStyleLbl="vennNode1" presStyleIdx="0" presStyleCnt="6"/>
      <dgm:spPr/>
    </dgm:pt>
    <dgm:pt modelId="{D774BDA9-341E-4EFB-B0CE-D4A12D7B4326}" type="pres">
      <dgm:prSet presAssocID="{F601CF59-2731-4A1D-8936-0E1BB8D413FC}" presName="circ1Tx" presStyleLbl="revTx" presStyleIdx="0" presStyleCnt="0">
        <dgm:presLayoutVars>
          <dgm:chMax val="0"/>
          <dgm:chPref val="0"/>
          <dgm:bulletEnabled val="1"/>
        </dgm:presLayoutVars>
      </dgm:prSet>
      <dgm:spPr/>
      <dgm:t>
        <a:bodyPr/>
        <a:lstStyle/>
        <a:p>
          <a:endParaRPr lang="en-US"/>
        </a:p>
      </dgm:t>
    </dgm:pt>
    <dgm:pt modelId="{C47746CE-F96A-4A63-B5C9-DB3D33856968}" type="pres">
      <dgm:prSet presAssocID="{636FC3F5-42D9-45E4-B194-B423F5B10226}" presName="circ2" presStyleLbl="vennNode1" presStyleIdx="1" presStyleCnt="6"/>
      <dgm:spPr/>
    </dgm:pt>
    <dgm:pt modelId="{2932296A-17C1-4B40-A84B-887B206E71D1}" type="pres">
      <dgm:prSet presAssocID="{636FC3F5-42D9-45E4-B194-B423F5B10226}" presName="circ2Tx" presStyleLbl="revTx" presStyleIdx="0" presStyleCnt="0">
        <dgm:presLayoutVars>
          <dgm:chMax val="0"/>
          <dgm:chPref val="0"/>
          <dgm:bulletEnabled val="1"/>
        </dgm:presLayoutVars>
      </dgm:prSet>
      <dgm:spPr/>
      <dgm:t>
        <a:bodyPr/>
        <a:lstStyle/>
        <a:p>
          <a:endParaRPr lang="en-US"/>
        </a:p>
      </dgm:t>
    </dgm:pt>
    <dgm:pt modelId="{BC0A01B1-9DAC-4CD6-A167-5A925D6B01E1}" type="pres">
      <dgm:prSet presAssocID="{772FAF09-88E9-4462-87D5-415CAA6B406A}" presName="circ3" presStyleLbl="vennNode1" presStyleIdx="2" presStyleCnt="6"/>
      <dgm:spPr/>
    </dgm:pt>
    <dgm:pt modelId="{C00E3D82-E429-4D20-8271-A1585FC49C30}" type="pres">
      <dgm:prSet presAssocID="{772FAF09-88E9-4462-87D5-415CAA6B406A}" presName="circ3Tx" presStyleLbl="revTx" presStyleIdx="0" presStyleCnt="0">
        <dgm:presLayoutVars>
          <dgm:chMax val="0"/>
          <dgm:chPref val="0"/>
          <dgm:bulletEnabled val="1"/>
        </dgm:presLayoutVars>
      </dgm:prSet>
      <dgm:spPr/>
      <dgm:t>
        <a:bodyPr/>
        <a:lstStyle/>
        <a:p>
          <a:endParaRPr lang="en-US"/>
        </a:p>
      </dgm:t>
    </dgm:pt>
    <dgm:pt modelId="{1D169EAE-AD67-45E7-B3E9-C9F4CE2FDF77}" type="pres">
      <dgm:prSet presAssocID="{11F273C5-F4DF-4FBE-9F7C-FC690C47DBA2}" presName="circ4" presStyleLbl="vennNode1" presStyleIdx="3" presStyleCnt="6"/>
      <dgm:spPr/>
    </dgm:pt>
    <dgm:pt modelId="{E749B0FF-8BF6-488F-B2A9-9111D009539B}" type="pres">
      <dgm:prSet presAssocID="{11F273C5-F4DF-4FBE-9F7C-FC690C47DBA2}" presName="circ4Tx" presStyleLbl="revTx" presStyleIdx="0" presStyleCnt="0">
        <dgm:presLayoutVars>
          <dgm:chMax val="0"/>
          <dgm:chPref val="0"/>
          <dgm:bulletEnabled val="1"/>
        </dgm:presLayoutVars>
      </dgm:prSet>
      <dgm:spPr/>
      <dgm:t>
        <a:bodyPr/>
        <a:lstStyle/>
        <a:p>
          <a:endParaRPr lang="en-US"/>
        </a:p>
      </dgm:t>
    </dgm:pt>
    <dgm:pt modelId="{34A6F25F-D561-43AE-8100-E46978324FDE}" type="pres">
      <dgm:prSet presAssocID="{432B5B6C-4625-4F3A-A823-BE6C0947E941}" presName="circ5" presStyleLbl="vennNode1" presStyleIdx="4" presStyleCnt="6"/>
      <dgm:spPr/>
    </dgm:pt>
    <dgm:pt modelId="{51C3A52D-D8DA-4D87-A11A-34EDFC7F86F5}" type="pres">
      <dgm:prSet presAssocID="{432B5B6C-4625-4F3A-A823-BE6C0947E941}" presName="circ5Tx" presStyleLbl="revTx" presStyleIdx="0" presStyleCnt="0" custScaleX="126243">
        <dgm:presLayoutVars>
          <dgm:chMax val="0"/>
          <dgm:chPref val="0"/>
          <dgm:bulletEnabled val="1"/>
        </dgm:presLayoutVars>
      </dgm:prSet>
      <dgm:spPr/>
      <dgm:t>
        <a:bodyPr/>
        <a:lstStyle/>
        <a:p>
          <a:endParaRPr lang="en-US"/>
        </a:p>
      </dgm:t>
    </dgm:pt>
    <dgm:pt modelId="{D25ADDCA-463E-4B16-BCDE-7C4606DA9566}" type="pres">
      <dgm:prSet presAssocID="{D816315A-7B1B-4949-A3A9-683CB569B4A5}" presName="circ6" presStyleLbl="vennNode1" presStyleIdx="5" presStyleCnt="6"/>
      <dgm:spPr/>
    </dgm:pt>
    <dgm:pt modelId="{AA93A03E-1672-4BF3-8D65-F581B707C68A}" type="pres">
      <dgm:prSet presAssocID="{D816315A-7B1B-4949-A3A9-683CB569B4A5}" presName="circ6Tx" presStyleLbl="revTx" presStyleIdx="0" presStyleCnt="0">
        <dgm:presLayoutVars>
          <dgm:chMax val="0"/>
          <dgm:chPref val="0"/>
          <dgm:bulletEnabled val="1"/>
        </dgm:presLayoutVars>
      </dgm:prSet>
      <dgm:spPr/>
      <dgm:t>
        <a:bodyPr/>
        <a:lstStyle/>
        <a:p>
          <a:endParaRPr lang="en-US"/>
        </a:p>
      </dgm:t>
    </dgm:pt>
  </dgm:ptLst>
  <dgm:cxnLst>
    <dgm:cxn modelId="{7BC2C1CF-49E4-4BB2-8B69-27E69C4C67C7}" srcId="{7C9564CC-2651-4BCD-B0D6-F5480717B4E1}" destId="{772FAF09-88E9-4462-87D5-415CAA6B406A}" srcOrd="2" destOrd="0" parTransId="{A4496BC4-3FEF-4FC2-92C7-2BD74FAA2C07}" sibTransId="{5D28E3D3-53BC-4DA1-B02C-B1F58053BA52}"/>
    <dgm:cxn modelId="{AB0A2470-57BE-49E2-B4C1-FF6A719A21B8}" type="presOf" srcId="{D816315A-7B1B-4949-A3A9-683CB569B4A5}" destId="{AA93A03E-1672-4BF3-8D65-F581B707C68A}" srcOrd="0" destOrd="0" presId="urn:microsoft.com/office/officeart/2005/8/layout/venn1"/>
    <dgm:cxn modelId="{07742462-8B6F-4A45-95DC-499B884DA379}" type="presOf" srcId="{772FAF09-88E9-4462-87D5-415CAA6B406A}" destId="{C00E3D82-E429-4D20-8271-A1585FC49C30}" srcOrd="0" destOrd="0" presId="urn:microsoft.com/office/officeart/2005/8/layout/venn1"/>
    <dgm:cxn modelId="{9A8F4ADB-E7B4-449B-B246-E1F0CE0E52F3}" type="presOf" srcId="{11F273C5-F4DF-4FBE-9F7C-FC690C47DBA2}" destId="{E749B0FF-8BF6-488F-B2A9-9111D009539B}" srcOrd="0" destOrd="0" presId="urn:microsoft.com/office/officeart/2005/8/layout/venn1"/>
    <dgm:cxn modelId="{B2E7A777-92EC-4918-9406-E6F858E0EA9C}" srcId="{7C9564CC-2651-4BCD-B0D6-F5480717B4E1}" destId="{636FC3F5-42D9-45E4-B194-B423F5B10226}" srcOrd="1" destOrd="0" parTransId="{AFD88AFE-FC6B-4B76-90D6-DBF629059D3D}" sibTransId="{295C30E6-B29B-4504-8DB8-130355F3FCC5}"/>
    <dgm:cxn modelId="{C2261655-C17E-483E-8CA9-EED4895C5C05}" type="presOf" srcId="{F601CF59-2731-4A1D-8936-0E1BB8D413FC}" destId="{D774BDA9-341E-4EFB-B0CE-D4A12D7B4326}" srcOrd="0" destOrd="0" presId="urn:microsoft.com/office/officeart/2005/8/layout/venn1"/>
    <dgm:cxn modelId="{B51B5C28-E6F3-48C0-ADED-E81871208C31}" srcId="{7C9564CC-2651-4BCD-B0D6-F5480717B4E1}" destId="{D816315A-7B1B-4949-A3A9-683CB569B4A5}" srcOrd="5" destOrd="0" parTransId="{C8CDBC8E-9B9F-4563-9B45-106F069016B3}" sibTransId="{97DD1DFF-263D-4735-A586-42FDDF980A8A}"/>
    <dgm:cxn modelId="{F5A9C746-819B-48F6-A05D-536887A8AA51}" type="presOf" srcId="{7C9564CC-2651-4BCD-B0D6-F5480717B4E1}" destId="{A8DFC50E-C536-4241-B8ED-F3DB704AE40F}" srcOrd="0" destOrd="0" presId="urn:microsoft.com/office/officeart/2005/8/layout/venn1"/>
    <dgm:cxn modelId="{73E6966D-33BF-466C-819D-57AB236FC77A}" type="presOf" srcId="{432B5B6C-4625-4F3A-A823-BE6C0947E941}" destId="{51C3A52D-D8DA-4D87-A11A-34EDFC7F86F5}" srcOrd="0" destOrd="0" presId="urn:microsoft.com/office/officeart/2005/8/layout/venn1"/>
    <dgm:cxn modelId="{773F8301-85D3-4995-AC18-10498A1FF698}" type="presOf" srcId="{636FC3F5-42D9-45E4-B194-B423F5B10226}" destId="{2932296A-17C1-4B40-A84B-887B206E71D1}" srcOrd="0" destOrd="0" presId="urn:microsoft.com/office/officeart/2005/8/layout/venn1"/>
    <dgm:cxn modelId="{0BF1466E-0E29-4792-841D-B59293DAE252}" srcId="{7C9564CC-2651-4BCD-B0D6-F5480717B4E1}" destId="{432B5B6C-4625-4F3A-A823-BE6C0947E941}" srcOrd="4" destOrd="0" parTransId="{DD7FB4F6-8212-433E-97C6-40A50985F7CD}" sibTransId="{B35C6ACD-18B3-48A6-AEE4-324913E4A7EF}"/>
    <dgm:cxn modelId="{D293F7CB-03C4-4636-A623-03FCD1437C88}" srcId="{7C9564CC-2651-4BCD-B0D6-F5480717B4E1}" destId="{11F273C5-F4DF-4FBE-9F7C-FC690C47DBA2}" srcOrd="3" destOrd="0" parTransId="{3900FFEB-A543-4F33-8D4E-14F3BB384624}" sibTransId="{3F6E4A7A-B856-4F11-B8A6-1D0D6C898919}"/>
    <dgm:cxn modelId="{93406988-C72C-4A40-AF35-C85BF7D31BE0}" srcId="{7C9564CC-2651-4BCD-B0D6-F5480717B4E1}" destId="{F601CF59-2731-4A1D-8936-0E1BB8D413FC}" srcOrd="0" destOrd="0" parTransId="{D62991B6-BAE2-4C08-B9F4-8A2B46E54D37}" sibTransId="{163A16A1-E0EC-4EBB-9960-903CB9C86104}"/>
    <dgm:cxn modelId="{5772287F-B23B-4EBA-98C1-7AF15BEB70CB}" type="presParOf" srcId="{A8DFC50E-C536-4241-B8ED-F3DB704AE40F}" destId="{C37FD55E-1A26-4A32-B40B-916EE9AB8CFF}" srcOrd="0" destOrd="0" presId="urn:microsoft.com/office/officeart/2005/8/layout/venn1"/>
    <dgm:cxn modelId="{BC8582E6-6082-4400-A296-34318B1C1F5C}" type="presParOf" srcId="{A8DFC50E-C536-4241-B8ED-F3DB704AE40F}" destId="{D774BDA9-341E-4EFB-B0CE-D4A12D7B4326}" srcOrd="1" destOrd="0" presId="urn:microsoft.com/office/officeart/2005/8/layout/venn1"/>
    <dgm:cxn modelId="{1DBACC4B-4656-4894-8E26-356E22AAED4A}" type="presParOf" srcId="{A8DFC50E-C536-4241-B8ED-F3DB704AE40F}" destId="{C47746CE-F96A-4A63-B5C9-DB3D33856968}" srcOrd="2" destOrd="0" presId="urn:microsoft.com/office/officeart/2005/8/layout/venn1"/>
    <dgm:cxn modelId="{26014299-B588-498A-BA53-7DE783459BEE}" type="presParOf" srcId="{A8DFC50E-C536-4241-B8ED-F3DB704AE40F}" destId="{2932296A-17C1-4B40-A84B-887B206E71D1}" srcOrd="3" destOrd="0" presId="urn:microsoft.com/office/officeart/2005/8/layout/venn1"/>
    <dgm:cxn modelId="{81C1BCB1-4358-4AA9-AC9D-70A6A7890226}" type="presParOf" srcId="{A8DFC50E-C536-4241-B8ED-F3DB704AE40F}" destId="{BC0A01B1-9DAC-4CD6-A167-5A925D6B01E1}" srcOrd="4" destOrd="0" presId="urn:microsoft.com/office/officeart/2005/8/layout/venn1"/>
    <dgm:cxn modelId="{2426AA37-452C-475D-816C-E831AD6EB592}" type="presParOf" srcId="{A8DFC50E-C536-4241-B8ED-F3DB704AE40F}" destId="{C00E3D82-E429-4D20-8271-A1585FC49C30}" srcOrd="5" destOrd="0" presId="urn:microsoft.com/office/officeart/2005/8/layout/venn1"/>
    <dgm:cxn modelId="{A079D07E-0704-43F5-BB6F-35A56D46613E}" type="presParOf" srcId="{A8DFC50E-C536-4241-B8ED-F3DB704AE40F}" destId="{1D169EAE-AD67-45E7-B3E9-C9F4CE2FDF77}" srcOrd="6" destOrd="0" presId="urn:microsoft.com/office/officeart/2005/8/layout/venn1"/>
    <dgm:cxn modelId="{A07F99E5-90CD-497B-AA92-9A15FFDB32AA}" type="presParOf" srcId="{A8DFC50E-C536-4241-B8ED-F3DB704AE40F}" destId="{E749B0FF-8BF6-488F-B2A9-9111D009539B}" srcOrd="7" destOrd="0" presId="urn:microsoft.com/office/officeart/2005/8/layout/venn1"/>
    <dgm:cxn modelId="{29C0FCDC-B263-4FA2-AFF4-5A739B5401A6}" type="presParOf" srcId="{A8DFC50E-C536-4241-B8ED-F3DB704AE40F}" destId="{34A6F25F-D561-43AE-8100-E46978324FDE}" srcOrd="8" destOrd="0" presId="urn:microsoft.com/office/officeart/2005/8/layout/venn1"/>
    <dgm:cxn modelId="{DA0EAF1A-2CC0-49BD-B860-8FC409BF588A}" type="presParOf" srcId="{A8DFC50E-C536-4241-B8ED-F3DB704AE40F}" destId="{51C3A52D-D8DA-4D87-A11A-34EDFC7F86F5}" srcOrd="9" destOrd="0" presId="urn:microsoft.com/office/officeart/2005/8/layout/venn1"/>
    <dgm:cxn modelId="{487A3867-8E5D-4F74-A215-9B4EA25ADFE7}" type="presParOf" srcId="{A8DFC50E-C536-4241-B8ED-F3DB704AE40F}" destId="{D25ADDCA-463E-4B16-BCDE-7C4606DA9566}" srcOrd="10" destOrd="0" presId="urn:microsoft.com/office/officeart/2005/8/layout/venn1"/>
    <dgm:cxn modelId="{BDFE108D-4F5C-448A-8E42-DCCF51AB3BC6}" type="presParOf" srcId="{A8DFC50E-C536-4241-B8ED-F3DB704AE40F}" destId="{AA93A03E-1672-4BF3-8D65-F581B707C68A}" srcOrd="11"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C9564CC-2651-4BCD-B0D6-F5480717B4E1}" type="doc">
      <dgm:prSet loTypeId="urn:microsoft.com/office/officeart/2005/8/layout/venn1" loCatId="relationship" qsTypeId="urn:microsoft.com/office/officeart/2005/8/quickstyle/simple1" qsCatId="simple" csTypeId="urn:microsoft.com/office/officeart/2005/8/colors/colorful1#5" csCatId="colorful" phldr="1"/>
      <dgm:spPr/>
      <dgm:t>
        <a:bodyPr/>
        <a:lstStyle/>
        <a:p>
          <a:endParaRPr lang="en-US"/>
        </a:p>
      </dgm:t>
    </dgm:pt>
    <dgm:pt modelId="{F601CF59-2731-4A1D-8936-0E1BB8D413FC}">
      <dgm:prSet custT="1"/>
      <dgm:spPr/>
      <dgm:t>
        <a:bodyPr/>
        <a:lstStyle/>
        <a:p>
          <a:pPr rtl="0"/>
          <a:r>
            <a:rPr lang="en-US" sz="2200" dirty="0" smtClean="0">
              <a:latin typeface="Calibri" pitchFamily="34" charset="0"/>
            </a:rPr>
            <a:t>Projects Funding Priority </a:t>
          </a:r>
          <a:endParaRPr lang="en-US" sz="2200" dirty="0">
            <a:latin typeface="Calibri" pitchFamily="34" charset="0"/>
          </a:endParaRPr>
        </a:p>
      </dgm:t>
    </dgm:pt>
    <dgm:pt modelId="{D62991B6-BAE2-4C08-B9F4-8A2B46E54D37}" type="parTrans" cxnId="{93406988-C72C-4A40-AF35-C85BF7D31BE0}">
      <dgm:prSet/>
      <dgm:spPr/>
      <dgm:t>
        <a:bodyPr/>
        <a:lstStyle/>
        <a:p>
          <a:endParaRPr lang="en-US" sz="2200">
            <a:latin typeface="Calibri" pitchFamily="34" charset="0"/>
          </a:endParaRPr>
        </a:p>
      </dgm:t>
    </dgm:pt>
    <dgm:pt modelId="{163A16A1-E0EC-4EBB-9960-903CB9C86104}" type="sibTrans" cxnId="{93406988-C72C-4A40-AF35-C85BF7D31BE0}">
      <dgm:prSet/>
      <dgm:spPr/>
      <dgm:t>
        <a:bodyPr/>
        <a:lstStyle/>
        <a:p>
          <a:endParaRPr lang="en-US" sz="2200">
            <a:latin typeface="Calibri" pitchFamily="34" charset="0"/>
          </a:endParaRPr>
        </a:p>
      </dgm:t>
    </dgm:pt>
    <dgm:pt modelId="{636FC3F5-42D9-45E4-B194-B423F5B10226}">
      <dgm:prSet custT="1"/>
      <dgm:spPr/>
      <dgm:t>
        <a:bodyPr/>
        <a:lstStyle/>
        <a:p>
          <a:pPr rtl="0"/>
          <a:r>
            <a:rPr lang="en-US" sz="2200" dirty="0" smtClean="0">
              <a:latin typeface="Calibri" pitchFamily="34" charset="0"/>
            </a:rPr>
            <a:t>Facility Alternatives Testing</a:t>
          </a:r>
          <a:endParaRPr lang="en-US" sz="2200" dirty="0">
            <a:latin typeface="Calibri" pitchFamily="34" charset="0"/>
          </a:endParaRPr>
        </a:p>
      </dgm:t>
    </dgm:pt>
    <dgm:pt modelId="{AFD88AFE-FC6B-4B76-90D6-DBF629059D3D}" type="parTrans" cxnId="{B2E7A777-92EC-4918-9406-E6F858E0EA9C}">
      <dgm:prSet/>
      <dgm:spPr/>
      <dgm:t>
        <a:bodyPr/>
        <a:lstStyle/>
        <a:p>
          <a:endParaRPr lang="en-US" sz="2200">
            <a:latin typeface="Calibri" pitchFamily="34" charset="0"/>
          </a:endParaRPr>
        </a:p>
      </dgm:t>
    </dgm:pt>
    <dgm:pt modelId="{295C30E6-B29B-4504-8DB8-130355F3FCC5}" type="sibTrans" cxnId="{B2E7A777-92EC-4918-9406-E6F858E0EA9C}">
      <dgm:prSet/>
      <dgm:spPr/>
      <dgm:t>
        <a:bodyPr/>
        <a:lstStyle/>
        <a:p>
          <a:endParaRPr lang="en-US" sz="2200">
            <a:latin typeface="Calibri" pitchFamily="34" charset="0"/>
          </a:endParaRPr>
        </a:p>
      </dgm:t>
    </dgm:pt>
    <dgm:pt modelId="{772FAF09-88E9-4462-87D5-415CAA6B406A}">
      <dgm:prSet custT="1"/>
      <dgm:spPr/>
      <dgm:t>
        <a:bodyPr/>
        <a:lstStyle/>
        <a:p>
          <a:pPr rtl="0"/>
          <a:r>
            <a:rPr lang="en-US" sz="2200" dirty="0" smtClean="0">
              <a:latin typeface="Calibri" pitchFamily="34" charset="0"/>
            </a:rPr>
            <a:t>Pedestrian Network Planning</a:t>
          </a:r>
          <a:endParaRPr lang="en-US" sz="2200" dirty="0">
            <a:latin typeface="Calibri" pitchFamily="34" charset="0"/>
          </a:endParaRPr>
        </a:p>
      </dgm:t>
    </dgm:pt>
    <dgm:pt modelId="{A4496BC4-3FEF-4FC2-92C7-2BD74FAA2C07}" type="parTrans" cxnId="{7BC2C1CF-49E4-4BB2-8B69-27E69C4C67C7}">
      <dgm:prSet/>
      <dgm:spPr/>
      <dgm:t>
        <a:bodyPr/>
        <a:lstStyle/>
        <a:p>
          <a:endParaRPr lang="en-US" sz="2200">
            <a:latin typeface="Calibri" pitchFamily="34" charset="0"/>
          </a:endParaRPr>
        </a:p>
      </dgm:t>
    </dgm:pt>
    <dgm:pt modelId="{5D28E3D3-53BC-4DA1-B02C-B1F58053BA52}" type="sibTrans" cxnId="{7BC2C1CF-49E4-4BB2-8B69-27E69C4C67C7}">
      <dgm:prSet/>
      <dgm:spPr/>
      <dgm:t>
        <a:bodyPr/>
        <a:lstStyle/>
        <a:p>
          <a:endParaRPr lang="en-US" sz="2200">
            <a:latin typeface="Calibri" pitchFamily="34" charset="0"/>
          </a:endParaRPr>
        </a:p>
      </dgm:t>
    </dgm:pt>
    <dgm:pt modelId="{11F273C5-F4DF-4FBE-9F7C-FC690C47DBA2}">
      <dgm:prSet custT="1"/>
      <dgm:spPr/>
      <dgm:t>
        <a:bodyPr/>
        <a:lstStyle/>
        <a:p>
          <a:pPr rtl="0"/>
          <a:r>
            <a:rPr lang="en-US" sz="2200" dirty="0" smtClean="0">
              <a:latin typeface="Calibri" pitchFamily="34" charset="0"/>
            </a:rPr>
            <a:t>Comprehensive Planning</a:t>
          </a:r>
          <a:endParaRPr lang="en-US" sz="2200" dirty="0">
            <a:latin typeface="Calibri" pitchFamily="34" charset="0"/>
          </a:endParaRPr>
        </a:p>
      </dgm:t>
    </dgm:pt>
    <dgm:pt modelId="{3900FFEB-A543-4F33-8D4E-14F3BB384624}" type="parTrans" cxnId="{D293F7CB-03C4-4636-A623-03FCD1437C88}">
      <dgm:prSet/>
      <dgm:spPr/>
      <dgm:t>
        <a:bodyPr/>
        <a:lstStyle/>
        <a:p>
          <a:endParaRPr lang="en-US" sz="2200">
            <a:latin typeface="Calibri" pitchFamily="34" charset="0"/>
          </a:endParaRPr>
        </a:p>
      </dgm:t>
    </dgm:pt>
    <dgm:pt modelId="{3F6E4A7A-B856-4F11-B8A6-1D0D6C898919}" type="sibTrans" cxnId="{D293F7CB-03C4-4636-A623-03FCD1437C88}">
      <dgm:prSet/>
      <dgm:spPr/>
      <dgm:t>
        <a:bodyPr/>
        <a:lstStyle/>
        <a:p>
          <a:endParaRPr lang="en-US" sz="2200">
            <a:latin typeface="Calibri" pitchFamily="34" charset="0"/>
          </a:endParaRPr>
        </a:p>
      </dgm:t>
    </dgm:pt>
    <dgm:pt modelId="{432B5B6C-4625-4F3A-A823-BE6C0947E941}">
      <dgm:prSet custT="1"/>
      <dgm:spPr/>
      <dgm:t>
        <a:bodyPr/>
        <a:lstStyle/>
        <a:p>
          <a:pPr rtl="0"/>
          <a:r>
            <a:rPr lang="en-US" sz="2200" dirty="0" smtClean="0">
              <a:latin typeface="Calibri" pitchFamily="34" charset="0"/>
            </a:rPr>
            <a:t>Corridor Selection Mapping</a:t>
          </a:r>
          <a:endParaRPr lang="en-US" sz="2200" dirty="0">
            <a:latin typeface="Calibri" pitchFamily="34" charset="0"/>
          </a:endParaRPr>
        </a:p>
      </dgm:t>
    </dgm:pt>
    <dgm:pt modelId="{DD7FB4F6-8212-433E-97C6-40A50985F7CD}" type="parTrans" cxnId="{0BF1466E-0E29-4792-841D-B59293DAE252}">
      <dgm:prSet/>
      <dgm:spPr/>
      <dgm:t>
        <a:bodyPr/>
        <a:lstStyle/>
        <a:p>
          <a:endParaRPr lang="en-US" sz="2200">
            <a:latin typeface="Calibri" pitchFamily="34" charset="0"/>
          </a:endParaRPr>
        </a:p>
      </dgm:t>
    </dgm:pt>
    <dgm:pt modelId="{B35C6ACD-18B3-48A6-AEE4-324913E4A7EF}" type="sibTrans" cxnId="{0BF1466E-0E29-4792-841D-B59293DAE252}">
      <dgm:prSet/>
      <dgm:spPr/>
      <dgm:t>
        <a:bodyPr/>
        <a:lstStyle/>
        <a:p>
          <a:endParaRPr lang="en-US" sz="2200">
            <a:latin typeface="Calibri" pitchFamily="34" charset="0"/>
          </a:endParaRPr>
        </a:p>
      </dgm:t>
    </dgm:pt>
    <dgm:pt modelId="{FC80A7E9-6C36-45CE-80B5-1DC19F1B6C6D}">
      <dgm:prSet custT="1"/>
      <dgm:spPr/>
      <dgm:t>
        <a:bodyPr/>
        <a:lstStyle/>
        <a:p>
          <a:pPr rtl="0"/>
          <a:r>
            <a:rPr lang="en-US" sz="2200" dirty="0" smtClean="0">
              <a:latin typeface="Calibri" pitchFamily="34" charset="0"/>
            </a:rPr>
            <a:t>Travel Demand Modeling </a:t>
          </a:r>
          <a:endParaRPr lang="en-US" sz="2200" dirty="0">
            <a:latin typeface="Calibri" pitchFamily="34" charset="0"/>
          </a:endParaRPr>
        </a:p>
      </dgm:t>
    </dgm:pt>
    <dgm:pt modelId="{C4DF5CAC-E9E1-4CF0-8319-71F04E49394C}" type="parTrans" cxnId="{C0045F8B-457F-4FE0-824B-179CDC61882E}">
      <dgm:prSet/>
      <dgm:spPr/>
      <dgm:t>
        <a:bodyPr/>
        <a:lstStyle/>
        <a:p>
          <a:endParaRPr lang="en-US"/>
        </a:p>
      </dgm:t>
    </dgm:pt>
    <dgm:pt modelId="{917B5FB7-DDB5-47B9-BB60-3CB15C03CCF1}" type="sibTrans" cxnId="{C0045F8B-457F-4FE0-824B-179CDC61882E}">
      <dgm:prSet/>
      <dgm:spPr/>
      <dgm:t>
        <a:bodyPr/>
        <a:lstStyle/>
        <a:p>
          <a:endParaRPr lang="en-US"/>
        </a:p>
      </dgm:t>
    </dgm:pt>
    <dgm:pt modelId="{A8DFC50E-C536-4241-B8ED-F3DB704AE40F}" type="pres">
      <dgm:prSet presAssocID="{7C9564CC-2651-4BCD-B0D6-F5480717B4E1}" presName="compositeShape" presStyleCnt="0">
        <dgm:presLayoutVars>
          <dgm:chMax val="7"/>
          <dgm:dir/>
          <dgm:resizeHandles val="exact"/>
        </dgm:presLayoutVars>
      </dgm:prSet>
      <dgm:spPr/>
      <dgm:t>
        <a:bodyPr/>
        <a:lstStyle/>
        <a:p>
          <a:endParaRPr lang="en-US"/>
        </a:p>
      </dgm:t>
    </dgm:pt>
    <dgm:pt modelId="{C37FD55E-1A26-4A32-B40B-916EE9AB8CFF}" type="pres">
      <dgm:prSet presAssocID="{F601CF59-2731-4A1D-8936-0E1BB8D413FC}" presName="circ1" presStyleLbl="vennNode1" presStyleIdx="0" presStyleCnt="6"/>
      <dgm:spPr/>
    </dgm:pt>
    <dgm:pt modelId="{D774BDA9-341E-4EFB-B0CE-D4A12D7B4326}" type="pres">
      <dgm:prSet presAssocID="{F601CF59-2731-4A1D-8936-0E1BB8D413FC}" presName="circ1Tx" presStyleLbl="revTx" presStyleIdx="0" presStyleCnt="0">
        <dgm:presLayoutVars>
          <dgm:chMax val="0"/>
          <dgm:chPref val="0"/>
          <dgm:bulletEnabled val="1"/>
        </dgm:presLayoutVars>
      </dgm:prSet>
      <dgm:spPr/>
      <dgm:t>
        <a:bodyPr/>
        <a:lstStyle/>
        <a:p>
          <a:endParaRPr lang="en-US"/>
        </a:p>
      </dgm:t>
    </dgm:pt>
    <dgm:pt modelId="{C47746CE-F96A-4A63-B5C9-DB3D33856968}" type="pres">
      <dgm:prSet presAssocID="{636FC3F5-42D9-45E4-B194-B423F5B10226}" presName="circ2" presStyleLbl="vennNode1" presStyleIdx="1" presStyleCnt="6"/>
      <dgm:spPr/>
    </dgm:pt>
    <dgm:pt modelId="{2932296A-17C1-4B40-A84B-887B206E71D1}" type="pres">
      <dgm:prSet presAssocID="{636FC3F5-42D9-45E4-B194-B423F5B10226}" presName="circ2Tx" presStyleLbl="revTx" presStyleIdx="0" presStyleCnt="0">
        <dgm:presLayoutVars>
          <dgm:chMax val="0"/>
          <dgm:chPref val="0"/>
          <dgm:bulletEnabled val="1"/>
        </dgm:presLayoutVars>
      </dgm:prSet>
      <dgm:spPr/>
      <dgm:t>
        <a:bodyPr/>
        <a:lstStyle/>
        <a:p>
          <a:endParaRPr lang="en-US"/>
        </a:p>
      </dgm:t>
    </dgm:pt>
    <dgm:pt modelId="{F7058025-A2C5-4A94-9852-BB2CAC736A21}" type="pres">
      <dgm:prSet presAssocID="{772FAF09-88E9-4462-87D5-415CAA6B406A}" presName="circ3" presStyleLbl="vennNode1" presStyleIdx="2" presStyleCnt="6"/>
      <dgm:spPr/>
    </dgm:pt>
    <dgm:pt modelId="{61FD510C-0BB3-4531-9EEB-36230D21EB8D}" type="pres">
      <dgm:prSet presAssocID="{772FAF09-88E9-4462-87D5-415CAA6B406A}" presName="circ3Tx" presStyleLbl="revTx" presStyleIdx="0" presStyleCnt="0">
        <dgm:presLayoutVars>
          <dgm:chMax val="0"/>
          <dgm:chPref val="0"/>
          <dgm:bulletEnabled val="1"/>
        </dgm:presLayoutVars>
      </dgm:prSet>
      <dgm:spPr/>
      <dgm:t>
        <a:bodyPr/>
        <a:lstStyle/>
        <a:p>
          <a:endParaRPr lang="en-US"/>
        </a:p>
      </dgm:t>
    </dgm:pt>
    <dgm:pt modelId="{8F7DB779-DA72-4B0B-ADB9-E4D1FCE0F948}" type="pres">
      <dgm:prSet presAssocID="{11F273C5-F4DF-4FBE-9F7C-FC690C47DBA2}" presName="circ4" presStyleLbl="vennNode1" presStyleIdx="3" presStyleCnt="6"/>
      <dgm:spPr/>
    </dgm:pt>
    <dgm:pt modelId="{B92E17B4-9CDA-4011-9FE9-DEC8A868B78D}" type="pres">
      <dgm:prSet presAssocID="{11F273C5-F4DF-4FBE-9F7C-FC690C47DBA2}" presName="circ4Tx" presStyleLbl="revTx" presStyleIdx="0" presStyleCnt="0">
        <dgm:presLayoutVars>
          <dgm:chMax val="0"/>
          <dgm:chPref val="0"/>
          <dgm:bulletEnabled val="1"/>
        </dgm:presLayoutVars>
      </dgm:prSet>
      <dgm:spPr/>
      <dgm:t>
        <a:bodyPr/>
        <a:lstStyle/>
        <a:p>
          <a:endParaRPr lang="en-US"/>
        </a:p>
      </dgm:t>
    </dgm:pt>
    <dgm:pt modelId="{CD571EF0-ED2F-42B6-883C-3E65F3712DE9}" type="pres">
      <dgm:prSet presAssocID="{432B5B6C-4625-4F3A-A823-BE6C0947E941}" presName="circ5" presStyleLbl="vennNode1" presStyleIdx="4" presStyleCnt="6"/>
      <dgm:spPr/>
    </dgm:pt>
    <dgm:pt modelId="{C285FDC1-B336-480F-BBED-7EA1F6322EA9}" type="pres">
      <dgm:prSet presAssocID="{432B5B6C-4625-4F3A-A823-BE6C0947E941}" presName="circ5Tx" presStyleLbl="revTx" presStyleIdx="0" presStyleCnt="0" custScaleX="114721">
        <dgm:presLayoutVars>
          <dgm:chMax val="0"/>
          <dgm:chPref val="0"/>
          <dgm:bulletEnabled val="1"/>
        </dgm:presLayoutVars>
      </dgm:prSet>
      <dgm:spPr/>
      <dgm:t>
        <a:bodyPr/>
        <a:lstStyle/>
        <a:p>
          <a:endParaRPr lang="en-US"/>
        </a:p>
      </dgm:t>
    </dgm:pt>
    <dgm:pt modelId="{D3CD29E5-E86D-48C4-A664-A07D16ED2177}" type="pres">
      <dgm:prSet presAssocID="{FC80A7E9-6C36-45CE-80B5-1DC19F1B6C6D}" presName="circ6" presStyleLbl="vennNode1" presStyleIdx="5" presStyleCnt="6"/>
      <dgm:spPr/>
    </dgm:pt>
    <dgm:pt modelId="{68EC1B9D-0A62-4867-89E3-A8B692CC155F}" type="pres">
      <dgm:prSet presAssocID="{FC80A7E9-6C36-45CE-80B5-1DC19F1B6C6D}" presName="circ6Tx" presStyleLbl="revTx" presStyleIdx="0" presStyleCnt="0">
        <dgm:presLayoutVars>
          <dgm:chMax val="0"/>
          <dgm:chPref val="0"/>
          <dgm:bulletEnabled val="1"/>
        </dgm:presLayoutVars>
      </dgm:prSet>
      <dgm:spPr/>
      <dgm:t>
        <a:bodyPr/>
        <a:lstStyle/>
        <a:p>
          <a:endParaRPr lang="en-US"/>
        </a:p>
      </dgm:t>
    </dgm:pt>
  </dgm:ptLst>
  <dgm:cxnLst>
    <dgm:cxn modelId="{7BC2C1CF-49E4-4BB2-8B69-27E69C4C67C7}" srcId="{7C9564CC-2651-4BCD-B0D6-F5480717B4E1}" destId="{772FAF09-88E9-4462-87D5-415CAA6B406A}" srcOrd="2" destOrd="0" parTransId="{A4496BC4-3FEF-4FC2-92C7-2BD74FAA2C07}" sibTransId="{5D28E3D3-53BC-4DA1-B02C-B1F58053BA52}"/>
    <dgm:cxn modelId="{5F18D73F-A584-4E3C-9AED-E63348305348}" type="presOf" srcId="{FC80A7E9-6C36-45CE-80B5-1DC19F1B6C6D}" destId="{68EC1B9D-0A62-4867-89E3-A8B692CC155F}" srcOrd="0" destOrd="0" presId="urn:microsoft.com/office/officeart/2005/8/layout/venn1"/>
    <dgm:cxn modelId="{2A753B22-0E90-407B-B2A4-83F8B3EDE283}" type="presOf" srcId="{432B5B6C-4625-4F3A-A823-BE6C0947E941}" destId="{C285FDC1-B336-480F-BBED-7EA1F6322EA9}" srcOrd="0" destOrd="0" presId="urn:microsoft.com/office/officeart/2005/8/layout/venn1"/>
    <dgm:cxn modelId="{0261161E-F420-4729-9AF1-E29A68156857}" type="presOf" srcId="{11F273C5-F4DF-4FBE-9F7C-FC690C47DBA2}" destId="{B92E17B4-9CDA-4011-9FE9-DEC8A868B78D}" srcOrd="0" destOrd="0" presId="urn:microsoft.com/office/officeart/2005/8/layout/venn1"/>
    <dgm:cxn modelId="{EA85016D-B3B7-4B35-8269-82A10015F744}" type="presOf" srcId="{636FC3F5-42D9-45E4-B194-B423F5B10226}" destId="{2932296A-17C1-4B40-A84B-887B206E71D1}" srcOrd="0" destOrd="0" presId="urn:microsoft.com/office/officeart/2005/8/layout/venn1"/>
    <dgm:cxn modelId="{B2E7A777-92EC-4918-9406-E6F858E0EA9C}" srcId="{7C9564CC-2651-4BCD-B0D6-F5480717B4E1}" destId="{636FC3F5-42D9-45E4-B194-B423F5B10226}" srcOrd="1" destOrd="0" parTransId="{AFD88AFE-FC6B-4B76-90D6-DBF629059D3D}" sibTransId="{295C30E6-B29B-4504-8DB8-130355F3FCC5}"/>
    <dgm:cxn modelId="{C0045F8B-457F-4FE0-824B-179CDC61882E}" srcId="{7C9564CC-2651-4BCD-B0D6-F5480717B4E1}" destId="{FC80A7E9-6C36-45CE-80B5-1DC19F1B6C6D}" srcOrd="5" destOrd="0" parTransId="{C4DF5CAC-E9E1-4CF0-8319-71F04E49394C}" sibTransId="{917B5FB7-DDB5-47B9-BB60-3CB15C03CCF1}"/>
    <dgm:cxn modelId="{0BF1466E-0E29-4792-841D-B59293DAE252}" srcId="{7C9564CC-2651-4BCD-B0D6-F5480717B4E1}" destId="{432B5B6C-4625-4F3A-A823-BE6C0947E941}" srcOrd="4" destOrd="0" parTransId="{DD7FB4F6-8212-433E-97C6-40A50985F7CD}" sibTransId="{B35C6ACD-18B3-48A6-AEE4-324913E4A7EF}"/>
    <dgm:cxn modelId="{CF32C521-6011-47B1-BFAE-A33B9A55BCF9}" type="presOf" srcId="{F601CF59-2731-4A1D-8936-0E1BB8D413FC}" destId="{D774BDA9-341E-4EFB-B0CE-D4A12D7B4326}" srcOrd="0" destOrd="0" presId="urn:microsoft.com/office/officeart/2005/8/layout/venn1"/>
    <dgm:cxn modelId="{7CF7A212-217A-4070-AC9E-1ACD413568F3}" type="presOf" srcId="{772FAF09-88E9-4462-87D5-415CAA6B406A}" destId="{61FD510C-0BB3-4531-9EEB-36230D21EB8D}" srcOrd="0" destOrd="0" presId="urn:microsoft.com/office/officeart/2005/8/layout/venn1"/>
    <dgm:cxn modelId="{D293F7CB-03C4-4636-A623-03FCD1437C88}" srcId="{7C9564CC-2651-4BCD-B0D6-F5480717B4E1}" destId="{11F273C5-F4DF-4FBE-9F7C-FC690C47DBA2}" srcOrd="3" destOrd="0" parTransId="{3900FFEB-A543-4F33-8D4E-14F3BB384624}" sibTransId="{3F6E4A7A-B856-4F11-B8A6-1D0D6C898919}"/>
    <dgm:cxn modelId="{93406988-C72C-4A40-AF35-C85BF7D31BE0}" srcId="{7C9564CC-2651-4BCD-B0D6-F5480717B4E1}" destId="{F601CF59-2731-4A1D-8936-0E1BB8D413FC}" srcOrd="0" destOrd="0" parTransId="{D62991B6-BAE2-4C08-B9F4-8A2B46E54D37}" sibTransId="{163A16A1-E0EC-4EBB-9960-903CB9C86104}"/>
    <dgm:cxn modelId="{81A89F4A-F62E-4BD7-812A-21A1AD68450C}" type="presOf" srcId="{7C9564CC-2651-4BCD-B0D6-F5480717B4E1}" destId="{A8DFC50E-C536-4241-B8ED-F3DB704AE40F}" srcOrd="0" destOrd="0" presId="urn:microsoft.com/office/officeart/2005/8/layout/venn1"/>
    <dgm:cxn modelId="{8AB53AD3-F3A2-46AD-A290-59D6B026C138}" type="presParOf" srcId="{A8DFC50E-C536-4241-B8ED-F3DB704AE40F}" destId="{C37FD55E-1A26-4A32-B40B-916EE9AB8CFF}" srcOrd="0" destOrd="0" presId="urn:microsoft.com/office/officeart/2005/8/layout/venn1"/>
    <dgm:cxn modelId="{38F2A3E1-7DAC-4696-81C4-8BA128AAD4C8}" type="presParOf" srcId="{A8DFC50E-C536-4241-B8ED-F3DB704AE40F}" destId="{D774BDA9-341E-4EFB-B0CE-D4A12D7B4326}" srcOrd="1" destOrd="0" presId="urn:microsoft.com/office/officeart/2005/8/layout/venn1"/>
    <dgm:cxn modelId="{0A27749C-AABD-46EF-B555-3E1379A30F1B}" type="presParOf" srcId="{A8DFC50E-C536-4241-B8ED-F3DB704AE40F}" destId="{C47746CE-F96A-4A63-B5C9-DB3D33856968}" srcOrd="2" destOrd="0" presId="urn:microsoft.com/office/officeart/2005/8/layout/venn1"/>
    <dgm:cxn modelId="{FD9BD5A3-2A99-4268-8DC3-1B881570561E}" type="presParOf" srcId="{A8DFC50E-C536-4241-B8ED-F3DB704AE40F}" destId="{2932296A-17C1-4B40-A84B-887B206E71D1}" srcOrd="3" destOrd="0" presId="urn:microsoft.com/office/officeart/2005/8/layout/venn1"/>
    <dgm:cxn modelId="{66B2D5B5-EFCF-4139-A03E-1A4469D99AA9}" type="presParOf" srcId="{A8DFC50E-C536-4241-B8ED-F3DB704AE40F}" destId="{F7058025-A2C5-4A94-9852-BB2CAC736A21}" srcOrd="4" destOrd="0" presId="urn:microsoft.com/office/officeart/2005/8/layout/venn1"/>
    <dgm:cxn modelId="{2D82719D-57FA-4DD3-AA25-E63B33133CAA}" type="presParOf" srcId="{A8DFC50E-C536-4241-B8ED-F3DB704AE40F}" destId="{61FD510C-0BB3-4531-9EEB-36230D21EB8D}" srcOrd="5" destOrd="0" presId="urn:microsoft.com/office/officeart/2005/8/layout/venn1"/>
    <dgm:cxn modelId="{B6917C9E-4083-4EEE-8AA0-D8E7738C0C95}" type="presParOf" srcId="{A8DFC50E-C536-4241-B8ED-F3DB704AE40F}" destId="{8F7DB779-DA72-4B0B-ADB9-E4D1FCE0F948}" srcOrd="6" destOrd="0" presId="urn:microsoft.com/office/officeart/2005/8/layout/venn1"/>
    <dgm:cxn modelId="{2AE5054C-DD02-4C51-B6C0-B8796FE32E88}" type="presParOf" srcId="{A8DFC50E-C536-4241-B8ED-F3DB704AE40F}" destId="{B92E17B4-9CDA-4011-9FE9-DEC8A868B78D}" srcOrd="7" destOrd="0" presId="urn:microsoft.com/office/officeart/2005/8/layout/venn1"/>
    <dgm:cxn modelId="{798046C2-61C9-4D5D-81BA-36AE4FAA28D8}" type="presParOf" srcId="{A8DFC50E-C536-4241-B8ED-F3DB704AE40F}" destId="{CD571EF0-ED2F-42B6-883C-3E65F3712DE9}" srcOrd="8" destOrd="0" presId="urn:microsoft.com/office/officeart/2005/8/layout/venn1"/>
    <dgm:cxn modelId="{D5D8B8DC-0B24-44A2-B7D9-734453113C90}" type="presParOf" srcId="{A8DFC50E-C536-4241-B8ED-F3DB704AE40F}" destId="{C285FDC1-B336-480F-BBED-7EA1F6322EA9}" srcOrd="9" destOrd="0" presId="urn:microsoft.com/office/officeart/2005/8/layout/venn1"/>
    <dgm:cxn modelId="{CA871CD3-0EB4-4FF0-8235-2B4EC429924D}" type="presParOf" srcId="{A8DFC50E-C536-4241-B8ED-F3DB704AE40F}" destId="{D3CD29E5-E86D-48C4-A664-A07D16ED2177}" srcOrd="10" destOrd="0" presId="urn:microsoft.com/office/officeart/2005/8/layout/venn1"/>
    <dgm:cxn modelId="{C124430F-C0CC-4016-935F-F0FA6B1E724E}" type="presParOf" srcId="{A8DFC50E-C536-4241-B8ED-F3DB704AE40F}" destId="{68EC1B9D-0A62-4867-89E3-A8B692CC155F}" srcOrd="11"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E9B9893-0D9C-40A0-AD48-A9D41D7CA30B}"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B7696791-001F-4478-A787-4699E5B465B2}">
      <dgm:prSet custT="1"/>
      <dgm:spPr/>
      <dgm:t>
        <a:bodyPr/>
        <a:lstStyle/>
        <a:p>
          <a:pPr algn="ctr" rtl="0"/>
          <a:r>
            <a:rPr lang="en-US" sz="3200" b="1" dirty="0" smtClean="0">
              <a:effectLst>
                <a:outerShdw blurRad="38100" dist="38100" dir="2700000" algn="tl">
                  <a:srgbClr val="000000">
                    <a:alpha val="43137"/>
                  </a:srgbClr>
                </a:outerShdw>
              </a:effectLst>
            </a:rPr>
            <a:t>Large urbanized </a:t>
          </a:r>
          <a:endParaRPr lang="en-US" sz="3200" b="1" dirty="0">
            <a:effectLst>
              <a:outerShdw blurRad="38100" dist="38100" dir="2700000" algn="tl">
                <a:srgbClr val="000000">
                  <a:alpha val="43137"/>
                </a:srgbClr>
              </a:outerShdw>
            </a:effectLst>
          </a:endParaRPr>
        </a:p>
      </dgm:t>
    </dgm:pt>
    <dgm:pt modelId="{440A1F2E-BBB4-45C9-88C4-479626E5822F}" type="parTrans" cxnId="{7DB8DE1D-65C6-4D6A-AD63-B8EB34C70274}">
      <dgm:prSet/>
      <dgm:spPr/>
      <dgm:t>
        <a:bodyPr/>
        <a:lstStyle/>
        <a:p>
          <a:endParaRPr lang="en-US"/>
        </a:p>
      </dgm:t>
    </dgm:pt>
    <dgm:pt modelId="{B26BCAC9-A9C4-4A5D-B027-4A7F306101FD}" type="sibTrans" cxnId="{7DB8DE1D-65C6-4D6A-AD63-B8EB34C70274}">
      <dgm:prSet/>
      <dgm:spPr/>
      <dgm:t>
        <a:bodyPr/>
        <a:lstStyle/>
        <a:p>
          <a:endParaRPr lang="en-US"/>
        </a:p>
      </dgm:t>
    </dgm:pt>
    <dgm:pt modelId="{B33DFD7E-0C8C-4F0E-B149-86D0CEF4050B}">
      <dgm:prSet custT="1"/>
      <dgm:spPr/>
      <dgm:t>
        <a:bodyPr/>
        <a:lstStyle/>
        <a:p>
          <a:pPr algn="ctr" rtl="0"/>
          <a:r>
            <a:rPr lang="en-US" sz="3200" dirty="0" smtClean="0"/>
            <a:t>2-5 (typically 3) miles</a:t>
          </a:r>
          <a:endParaRPr lang="en-US" sz="3200" dirty="0"/>
        </a:p>
      </dgm:t>
    </dgm:pt>
    <dgm:pt modelId="{B59A8E1E-6F35-4087-B71C-AC7573874496}" type="parTrans" cxnId="{C2F0CD1E-217F-440C-85E0-1CBB9EBA606A}">
      <dgm:prSet/>
      <dgm:spPr/>
      <dgm:t>
        <a:bodyPr/>
        <a:lstStyle/>
        <a:p>
          <a:endParaRPr lang="en-US"/>
        </a:p>
      </dgm:t>
    </dgm:pt>
    <dgm:pt modelId="{57C0DA41-681D-4B4D-9EE3-7C4F423D5E9F}" type="sibTrans" cxnId="{C2F0CD1E-217F-440C-85E0-1CBB9EBA606A}">
      <dgm:prSet/>
      <dgm:spPr/>
      <dgm:t>
        <a:bodyPr/>
        <a:lstStyle/>
        <a:p>
          <a:endParaRPr lang="en-US"/>
        </a:p>
      </dgm:t>
    </dgm:pt>
    <dgm:pt modelId="{FB007C24-CB6E-477A-BDDD-E6E2BED6C32C}">
      <dgm:prSet custT="1"/>
      <dgm:spPr/>
      <dgm:t>
        <a:bodyPr/>
        <a:lstStyle/>
        <a:p>
          <a:pPr algn="ctr" rtl="0"/>
          <a:r>
            <a:rPr lang="en-US" sz="3200" b="1" dirty="0" smtClean="0">
              <a:effectLst>
                <a:outerShdw blurRad="38100" dist="38100" dir="2700000" algn="tl">
                  <a:srgbClr val="000000">
                    <a:alpha val="43137"/>
                  </a:srgbClr>
                </a:outerShdw>
              </a:effectLst>
            </a:rPr>
            <a:t>Other urbanized </a:t>
          </a:r>
          <a:endParaRPr lang="en-US" sz="3200" b="1" dirty="0">
            <a:effectLst>
              <a:outerShdw blurRad="38100" dist="38100" dir="2700000" algn="tl">
                <a:srgbClr val="000000">
                  <a:alpha val="43137"/>
                </a:srgbClr>
              </a:outerShdw>
            </a:effectLst>
          </a:endParaRPr>
        </a:p>
      </dgm:t>
    </dgm:pt>
    <dgm:pt modelId="{F357F003-90A4-4F33-AE22-4286454282B7}" type="parTrans" cxnId="{DF26BEB9-C98A-4382-B4D8-CCF2C4D31CC5}">
      <dgm:prSet/>
      <dgm:spPr/>
      <dgm:t>
        <a:bodyPr/>
        <a:lstStyle/>
        <a:p>
          <a:endParaRPr lang="en-US"/>
        </a:p>
      </dgm:t>
    </dgm:pt>
    <dgm:pt modelId="{4345FC6C-843B-48DD-9E39-716911FF44BD}" type="sibTrans" cxnId="{DF26BEB9-C98A-4382-B4D8-CCF2C4D31CC5}">
      <dgm:prSet/>
      <dgm:spPr/>
      <dgm:t>
        <a:bodyPr/>
        <a:lstStyle/>
        <a:p>
          <a:endParaRPr lang="en-US"/>
        </a:p>
      </dgm:t>
    </dgm:pt>
    <dgm:pt modelId="{8CBC9F04-B095-4786-A007-1CC849A01FDD}">
      <dgm:prSet custT="1"/>
      <dgm:spPr/>
      <dgm:t>
        <a:bodyPr/>
        <a:lstStyle/>
        <a:p>
          <a:pPr algn="ctr" rtl="0"/>
          <a:r>
            <a:rPr lang="en-US" sz="3200" dirty="0" smtClean="0"/>
            <a:t>4-15 (typically 8) </a:t>
          </a:r>
          <a:endParaRPr lang="en-US" sz="3200" dirty="0"/>
        </a:p>
      </dgm:t>
    </dgm:pt>
    <dgm:pt modelId="{F8B3283A-C533-42E6-A515-51D85FE3B5B6}" type="parTrans" cxnId="{E2D23720-C22B-4BAC-A67C-1D2E3FA50A22}">
      <dgm:prSet/>
      <dgm:spPr/>
      <dgm:t>
        <a:bodyPr/>
        <a:lstStyle/>
        <a:p>
          <a:endParaRPr lang="en-US"/>
        </a:p>
      </dgm:t>
    </dgm:pt>
    <dgm:pt modelId="{938CBA75-B8BC-4F14-9F8C-6A9CADF13696}" type="sibTrans" cxnId="{E2D23720-C22B-4BAC-A67C-1D2E3FA50A22}">
      <dgm:prSet/>
      <dgm:spPr/>
      <dgm:t>
        <a:bodyPr/>
        <a:lstStyle/>
        <a:p>
          <a:endParaRPr lang="en-US"/>
        </a:p>
      </dgm:t>
    </dgm:pt>
    <dgm:pt modelId="{ED970753-45FF-4051-B356-2DF1D685491D}">
      <dgm:prSet custT="1"/>
      <dgm:spPr/>
      <dgm:t>
        <a:bodyPr/>
        <a:lstStyle/>
        <a:p>
          <a:pPr algn="ctr" rtl="0"/>
          <a:r>
            <a:rPr lang="en-US" sz="3200" b="1" dirty="0" smtClean="0">
              <a:effectLst>
                <a:outerShdw blurRad="38100" dist="38100" dir="2700000" algn="tl">
                  <a:srgbClr val="000000">
                    <a:alpha val="43137"/>
                  </a:srgbClr>
                </a:outerShdw>
              </a:effectLst>
            </a:rPr>
            <a:t>Transitioning</a:t>
          </a:r>
          <a:r>
            <a:rPr lang="en-US" sz="3200" dirty="0" smtClean="0">
              <a:effectLst>
                <a:outerShdw blurRad="38100" dist="38100" dir="2700000" algn="tl">
                  <a:srgbClr val="000000">
                    <a:alpha val="43137"/>
                  </a:srgbClr>
                </a:outerShdw>
              </a:effectLst>
            </a:rPr>
            <a:t> </a:t>
          </a:r>
          <a:endParaRPr lang="en-US" sz="3200" dirty="0">
            <a:effectLst>
              <a:outerShdw blurRad="38100" dist="38100" dir="2700000" algn="tl">
                <a:srgbClr val="000000">
                  <a:alpha val="43137"/>
                </a:srgbClr>
              </a:outerShdw>
            </a:effectLst>
          </a:endParaRPr>
        </a:p>
      </dgm:t>
    </dgm:pt>
    <dgm:pt modelId="{F1236852-9965-47BC-BFAD-7B97B8F28ABD}" type="parTrans" cxnId="{DC26B905-959A-42AC-A2FD-C2A4FDA92534}">
      <dgm:prSet/>
      <dgm:spPr/>
      <dgm:t>
        <a:bodyPr/>
        <a:lstStyle/>
        <a:p>
          <a:endParaRPr lang="en-US"/>
        </a:p>
      </dgm:t>
    </dgm:pt>
    <dgm:pt modelId="{114B567E-751B-4FA2-9B59-2C87FFF915DC}" type="sibTrans" cxnId="{DC26B905-959A-42AC-A2FD-C2A4FDA92534}">
      <dgm:prSet/>
      <dgm:spPr/>
      <dgm:t>
        <a:bodyPr/>
        <a:lstStyle/>
        <a:p>
          <a:endParaRPr lang="en-US"/>
        </a:p>
      </dgm:t>
    </dgm:pt>
    <dgm:pt modelId="{CB7B48D0-9D3B-489E-AAE0-AB6AFE32E74C}">
      <dgm:prSet custT="1"/>
      <dgm:spPr/>
      <dgm:t>
        <a:bodyPr/>
        <a:lstStyle/>
        <a:p>
          <a:pPr algn="ctr" rtl="0"/>
          <a:r>
            <a:rPr lang="en-US" sz="3200" dirty="0" smtClean="0"/>
            <a:t>4-15 miles </a:t>
          </a:r>
          <a:endParaRPr lang="en-US" sz="3200" dirty="0"/>
        </a:p>
      </dgm:t>
    </dgm:pt>
    <dgm:pt modelId="{426B3865-5ED9-44A4-99F7-3C9B6856412B}" type="parTrans" cxnId="{1DA99A7C-B1DB-4953-A836-15665867DF99}">
      <dgm:prSet/>
      <dgm:spPr/>
      <dgm:t>
        <a:bodyPr/>
        <a:lstStyle/>
        <a:p>
          <a:endParaRPr lang="en-US"/>
        </a:p>
      </dgm:t>
    </dgm:pt>
    <dgm:pt modelId="{43F07755-3091-45E4-9542-72FE3A44ECE5}" type="sibTrans" cxnId="{1DA99A7C-B1DB-4953-A836-15665867DF99}">
      <dgm:prSet/>
      <dgm:spPr/>
      <dgm:t>
        <a:bodyPr/>
        <a:lstStyle/>
        <a:p>
          <a:endParaRPr lang="en-US"/>
        </a:p>
      </dgm:t>
    </dgm:pt>
    <dgm:pt modelId="{3CD3B0A1-2B5C-4CB9-894B-EFE7E372941B}">
      <dgm:prSet custT="1"/>
      <dgm:spPr/>
      <dgm:t>
        <a:bodyPr/>
        <a:lstStyle/>
        <a:p>
          <a:pPr algn="ctr" rtl="0"/>
          <a:r>
            <a:rPr lang="en-US" sz="3200" b="1" dirty="0" smtClean="0">
              <a:effectLst>
                <a:outerShdw blurRad="38100" dist="38100" dir="2700000" algn="tl">
                  <a:srgbClr val="000000">
                    <a:alpha val="43137"/>
                  </a:srgbClr>
                </a:outerShdw>
              </a:effectLst>
            </a:rPr>
            <a:t>Rural </a:t>
          </a:r>
          <a:endParaRPr lang="en-US" sz="3200" b="1" dirty="0">
            <a:effectLst>
              <a:outerShdw blurRad="38100" dist="38100" dir="2700000" algn="tl">
                <a:srgbClr val="000000">
                  <a:alpha val="43137"/>
                </a:srgbClr>
              </a:outerShdw>
            </a:effectLst>
          </a:endParaRPr>
        </a:p>
      </dgm:t>
    </dgm:pt>
    <dgm:pt modelId="{42DF2CC8-353A-469A-B786-5FF3CBFD7408}" type="parTrans" cxnId="{32EBE88A-049E-489F-B91C-8F5FE28ADA9C}">
      <dgm:prSet/>
      <dgm:spPr/>
      <dgm:t>
        <a:bodyPr/>
        <a:lstStyle/>
        <a:p>
          <a:endParaRPr lang="en-US"/>
        </a:p>
      </dgm:t>
    </dgm:pt>
    <dgm:pt modelId="{0A07A1FC-B5A4-4460-8DB8-109BB993536E}" type="sibTrans" cxnId="{32EBE88A-049E-489F-B91C-8F5FE28ADA9C}">
      <dgm:prSet/>
      <dgm:spPr/>
      <dgm:t>
        <a:bodyPr/>
        <a:lstStyle/>
        <a:p>
          <a:endParaRPr lang="en-US"/>
        </a:p>
      </dgm:t>
    </dgm:pt>
    <dgm:pt modelId="{C7FD4D8D-F143-4EA3-BD8B-C4A045217956}">
      <dgm:prSet custT="1"/>
      <dgm:spPr/>
      <dgm:t>
        <a:bodyPr/>
        <a:lstStyle/>
        <a:p>
          <a:pPr algn="ctr" rtl="0"/>
          <a:r>
            <a:rPr lang="en-US" sz="3200" dirty="0" smtClean="0"/>
            <a:t>      10-50 miles 	</a:t>
          </a:r>
          <a:endParaRPr lang="en-US" sz="3200" dirty="0"/>
        </a:p>
      </dgm:t>
    </dgm:pt>
    <dgm:pt modelId="{4F38F117-C0C6-4895-86BD-B774BB335C58}" type="parTrans" cxnId="{5670FCD3-EB9B-4F66-A755-3ECDC28E296C}">
      <dgm:prSet/>
      <dgm:spPr/>
      <dgm:t>
        <a:bodyPr/>
        <a:lstStyle/>
        <a:p>
          <a:endParaRPr lang="en-US"/>
        </a:p>
      </dgm:t>
    </dgm:pt>
    <dgm:pt modelId="{4E61EC32-26CC-4948-A6CD-4EE3D76EA0B5}" type="sibTrans" cxnId="{5670FCD3-EB9B-4F66-A755-3ECDC28E296C}">
      <dgm:prSet/>
      <dgm:spPr/>
      <dgm:t>
        <a:bodyPr/>
        <a:lstStyle/>
        <a:p>
          <a:endParaRPr lang="en-US"/>
        </a:p>
      </dgm:t>
    </dgm:pt>
    <dgm:pt modelId="{FB38A546-472C-41B0-A149-52244BCF898B}" type="pres">
      <dgm:prSet presAssocID="{BE9B9893-0D9C-40A0-AD48-A9D41D7CA30B}" presName="Name0" presStyleCnt="0">
        <dgm:presLayoutVars>
          <dgm:chPref val="3"/>
          <dgm:dir/>
          <dgm:animLvl val="lvl"/>
          <dgm:resizeHandles/>
        </dgm:presLayoutVars>
      </dgm:prSet>
      <dgm:spPr/>
      <dgm:t>
        <a:bodyPr/>
        <a:lstStyle/>
        <a:p>
          <a:endParaRPr lang="en-US"/>
        </a:p>
      </dgm:t>
    </dgm:pt>
    <dgm:pt modelId="{C2B1ECF8-314F-46E6-8D72-9C9F394CAD91}" type="pres">
      <dgm:prSet presAssocID="{B7696791-001F-4478-A787-4699E5B465B2}" presName="horFlow" presStyleCnt="0"/>
      <dgm:spPr/>
      <dgm:t>
        <a:bodyPr/>
        <a:lstStyle/>
        <a:p>
          <a:endParaRPr lang="en-US"/>
        </a:p>
      </dgm:t>
    </dgm:pt>
    <dgm:pt modelId="{D806D7C4-E38A-4A1D-8D82-50660C77FDCA}" type="pres">
      <dgm:prSet presAssocID="{B7696791-001F-4478-A787-4699E5B465B2}" presName="bigChev" presStyleLbl="node1" presStyleIdx="0" presStyleCnt="4" custScaleX="200253"/>
      <dgm:spPr/>
      <dgm:t>
        <a:bodyPr/>
        <a:lstStyle/>
        <a:p>
          <a:endParaRPr lang="en-US"/>
        </a:p>
      </dgm:t>
    </dgm:pt>
    <dgm:pt modelId="{6016B018-02F0-40E0-AB34-93DFFB301913}" type="pres">
      <dgm:prSet presAssocID="{B59A8E1E-6F35-4087-B71C-AC7573874496}" presName="parTrans" presStyleCnt="0"/>
      <dgm:spPr/>
      <dgm:t>
        <a:bodyPr/>
        <a:lstStyle/>
        <a:p>
          <a:endParaRPr lang="en-US"/>
        </a:p>
      </dgm:t>
    </dgm:pt>
    <dgm:pt modelId="{48F63D20-34F5-47A2-94DE-D62B9DF3C929}" type="pres">
      <dgm:prSet presAssocID="{B33DFD7E-0C8C-4F0E-B149-86D0CEF4050B}" presName="node" presStyleLbl="alignAccFollowNode1" presStyleIdx="0" presStyleCnt="4" custScaleX="267838">
        <dgm:presLayoutVars>
          <dgm:bulletEnabled val="1"/>
        </dgm:presLayoutVars>
      </dgm:prSet>
      <dgm:spPr/>
      <dgm:t>
        <a:bodyPr/>
        <a:lstStyle/>
        <a:p>
          <a:endParaRPr lang="en-US"/>
        </a:p>
      </dgm:t>
    </dgm:pt>
    <dgm:pt modelId="{4F9B19B6-FDEA-402A-B705-CF8328E25217}" type="pres">
      <dgm:prSet presAssocID="{B7696791-001F-4478-A787-4699E5B465B2}" presName="vSp" presStyleCnt="0"/>
      <dgm:spPr/>
      <dgm:t>
        <a:bodyPr/>
        <a:lstStyle/>
        <a:p>
          <a:endParaRPr lang="en-US"/>
        </a:p>
      </dgm:t>
    </dgm:pt>
    <dgm:pt modelId="{6CF0BB27-1C31-4738-A9FC-D7D3B72E7EAA}" type="pres">
      <dgm:prSet presAssocID="{FB007C24-CB6E-477A-BDDD-E6E2BED6C32C}" presName="horFlow" presStyleCnt="0"/>
      <dgm:spPr/>
      <dgm:t>
        <a:bodyPr/>
        <a:lstStyle/>
        <a:p>
          <a:endParaRPr lang="en-US"/>
        </a:p>
      </dgm:t>
    </dgm:pt>
    <dgm:pt modelId="{24C34873-2FCA-4BEE-B9D2-E0A4446F8BA8}" type="pres">
      <dgm:prSet presAssocID="{FB007C24-CB6E-477A-BDDD-E6E2BED6C32C}" presName="bigChev" presStyleLbl="node1" presStyleIdx="1" presStyleCnt="4" custScaleX="200253"/>
      <dgm:spPr/>
      <dgm:t>
        <a:bodyPr/>
        <a:lstStyle/>
        <a:p>
          <a:endParaRPr lang="en-US"/>
        </a:p>
      </dgm:t>
    </dgm:pt>
    <dgm:pt modelId="{97E5EF28-5E01-40E1-B94B-DE65EB21DA97}" type="pres">
      <dgm:prSet presAssocID="{F8B3283A-C533-42E6-A515-51D85FE3B5B6}" presName="parTrans" presStyleCnt="0"/>
      <dgm:spPr/>
      <dgm:t>
        <a:bodyPr/>
        <a:lstStyle/>
        <a:p>
          <a:endParaRPr lang="en-US"/>
        </a:p>
      </dgm:t>
    </dgm:pt>
    <dgm:pt modelId="{6EFDE01D-3F6C-4882-ACE9-14EC2E8B6EA1}" type="pres">
      <dgm:prSet presAssocID="{8CBC9F04-B095-4786-A007-1CC849A01FDD}" presName="node" presStyleLbl="alignAccFollowNode1" presStyleIdx="1" presStyleCnt="4" custScaleX="267838">
        <dgm:presLayoutVars>
          <dgm:bulletEnabled val="1"/>
        </dgm:presLayoutVars>
      </dgm:prSet>
      <dgm:spPr/>
      <dgm:t>
        <a:bodyPr/>
        <a:lstStyle/>
        <a:p>
          <a:endParaRPr lang="en-US"/>
        </a:p>
      </dgm:t>
    </dgm:pt>
    <dgm:pt modelId="{828E5204-6FCB-4C93-ACFD-292D49549774}" type="pres">
      <dgm:prSet presAssocID="{FB007C24-CB6E-477A-BDDD-E6E2BED6C32C}" presName="vSp" presStyleCnt="0"/>
      <dgm:spPr/>
      <dgm:t>
        <a:bodyPr/>
        <a:lstStyle/>
        <a:p>
          <a:endParaRPr lang="en-US"/>
        </a:p>
      </dgm:t>
    </dgm:pt>
    <dgm:pt modelId="{D9E74451-C4A6-4BCB-86BA-58F6F6E47F5D}" type="pres">
      <dgm:prSet presAssocID="{ED970753-45FF-4051-B356-2DF1D685491D}" presName="horFlow" presStyleCnt="0"/>
      <dgm:spPr/>
      <dgm:t>
        <a:bodyPr/>
        <a:lstStyle/>
        <a:p>
          <a:endParaRPr lang="en-US"/>
        </a:p>
      </dgm:t>
    </dgm:pt>
    <dgm:pt modelId="{1DD3AFD7-C9CD-4F78-9E65-F7F66D158461}" type="pres">
      <dgm:prSet presAssocID="{ED970753-45FF-4051-B356-2DF1D685491D}" presName="bigChev" presStyleLbl="node1" presStyleIdx="2" presStyleCnt="4" custScaleX="200253"/>
      <dgm:spPr/>
      <dgm:t>
        <a:bodyPr/>
        <a:lstStyle/>
        <a:p>
          <a:endParaRPr lang="en-US"/>
        </a:p>
      </dgm:t>
    </dgm:pt>
    <dgm:pt modelId="{885903DD-6542-4BAF-AA00-C99C6D936E54}" type="pres">
      <dgm:prSet presAssocID="{426B3865-5ED9-44A4-99F7-3C9B6856412B}" presName="parTrans" presStyleCnt="0"/>
      <dgm:spPr/>
      <dgm:t>
        <a:bodyPr/>
        <a:lstStyle/>
        <a:p>
          <a:endParaRPr lang="en-US"/>
        </a:p>
      </dgm:t>
    </dgm:pt>
    <dgm:pt modelId="{B6B1C17D-7684-42C0-B42E-BE8ED57518F4}" type="pres">
      <dgm:prSet presAssocID="{CB7B48D0-9D3B-489E-AAE0-AB6AFE32E74C}" presName="node" presStyleLbl="alignAccFollowNode1" presStyleIdx="2" presStyleCnt="4" custScaleX="267838">
        <dgm:presLayoutVars>
          <dgm:bulletEnabled val="1"/>
        </dgm:presLayoutVars>
      </dgm:prSet>
      <dgm:spPr/>
      <dgm:t>
        <a:bodyPr/>
        <a:lstStyle/>
        <a:p>
          <a:endParaRPr lang="en-US"/>
        </a:p>
      </dgm:t>
    </dgm:pt>
    <dgm:pt modelId="{D0FDB232-B7D7-4203-B74B-5DB80727BE09}" type="pres">
      <dgm:prSet presAssocID="{ED970753-45FF-4051-B356-2DF1D685491D}" presName="vSp" presStyleCnt="0"/>
      <dgm:spPr/>
      <dgm:t>
        <a:bodyPr/>
        <a:lstStyle/>
        <a:p>
          <a:endParaRPr lang="en-US"/>
        </a:p>
      </dgm:t>
    </dgm:pt>
    <dgm:pt modelId="{A9F73869-7010-47C7-8D88-6868C45EE33B}" type="pres">
      <dgm:prSet presAssocID="{3CD3B0A1-2B5C-4CB9-894B-EFE7E372941B}" presName="horFlow" presStyleCnt="0"/>
      <dgm:spPr/>
      <dgm:t>
        <a:bodyPr/>
        <a:lstStyle/>
        <a:p>
          <a:endParaRPr lang="en-US"/>
        </a:p>
      </dgm:t>
    </dgm:pt>
    <dgm:pt modelId="{516821E1-0B07-4390-A832-AE212C5EE3F1}" type="pres">
      <dgm:prSet presAssocID="{3CD3B0A1-2B5C-4CB9-894B-EFE7E372941B}" presName="bigChev" presStyleLbl="node1" presStyleIdx="3" presStyleCnt="4" custScaleX="200253"/>
      <dgm:spPr/>
      <dgm:t>
        <a:bodyPr/>
        <a:lstStyle/>
        <a:p>
          <a:endParaRPr lang="en-US"/>
        </a:p>
      </dgm:t>
    </dgm:pt>
    <dgm:pt modelId="{54BA71D7-8619-4641-8C85-F40DC6621C79}" type="pres">
      <dgm:prSet presAssocID="{4F38F117-C0C6-4895-86BD-B774BB335C58}" presName="parTrans" presStyleCnt="0"/>
      <dgm:spPr/>
      <dgm:t>
        <a:bodyPr/>
        <a:lstStyle/>
        <a:p>
          <a:endParaRPr lang="en-US"/>
        </a:p>
      </dgm:t>
    </dgm:pt>
    <dgm:pt modelId="{60DC9803-2A00-4C7E-9391-73F79C1B9402}" type="pres">
      <dgm:prSet presAssocID="{C7FD4D8D-F143-4EA3-BD8B-C4A045217956}" presName="node" presStyleLbl="alignAccFollowNode1" presStyleIdx="3" presStyleCnt="4" custScaleX="267838">
        <dgm:presLayoutVars>
          <dgm:bulletEnabled val="1"/>
        </dgm:presLayoutVars>
      </dgm:prSet>
      <dgm:spPr/>
      <dgm:t>
        <a:bodyPr/>
        <a:lstStyle/>
        <a:p>
          <a:endParaRPr lang="en-US"/>
        </a:p>
      </dgm:t>
    </dgm:pt>
  </dgm:ptLst>
  <dgm:cxnLst>
    <dgm:cxn modelId="{23174545-6172-40AA-9E74-77389BEBB1D1}" type="presOf" srcId="{B7696791-001F-4478-A787-4699E5B465B2}" destId="{D806D7C4-E38A-4A1D-8D82-50660C77FDCA}" srcOrd="0" destOrd="0" presId="urn:microsoft.com/office/officeart/2005/8/layout/lProcess3"/>
    <dgm:cxn modelId="{1DA99A7C-B1DB-4953-A836-15665867DF99}" srcId="{ED970753-45FF-4051-B356-2DF1D685491D}" destId="{CB7B48D0-9D3B-489E-AAE0-AB6AFE32E74C}" srcOrd="0" destOrd="0" parTransId="{426B3865-5ED9-44A4-99F7-3C9B6856412B}" sibTransId="{43F07755-3091-45E4-9542-72FE3A44ECE5}"/>
    <dgm:cxn modelId="{82E008A2-EA15-41E6-9F01-9EB5DC1829FE}" type="presOf" srcId="{8CBC9F04-B095-4786-A007-1CC849A01FDD}" destId="{6EFDE01D-3F6C-4882-ACE9-14EC2E8B6EA1}" srcOrd="0" destOrd="0" presId="urn:microsoft.com/office/officeart/2005/8/layout/lProcess3"/>
    <dgm:cxn modelId="{DC26B905-959A-42AC-A2FD-C2A4FDA92534}" srcId="{BE9B9893-0D9C-40A0-AD48-A9D41D7CA30B}" destId="{ED970753-45FF-4051-B356-2DF1D685491D}" srcOrd="2" destOrd="0" parTransId="{F1236852-9965-47BC-BFAD-7B97B8F28ABD}" sibTransId="{114B567E-751B-4FA2-9B59-2C87FFF915DC}"/>
    <dgm:cxn modelId="{70FE7A59-F1CE-4E51-A586-16A7EFAB00BF}" type="presOf" srcId="{C7FD4D8D-F143-4EA3-BD8B-C4A045217956}" destId="{60DC9803-2A00-4C7E-9391-73F79C1B9402}" srcOrd="0" destOrd="0" presId="urn:microsoft.com/office/officeart/2005/8/layout/lProcess3"/>
    <dgm:cxn modelId="{7DB8DE1D-65C6-4D6A-AD63-B8EB34C70274}" srcId="{BE9B9893-0D9C-40A0-AD48-A9D41D7CA30B}" destId="{B7696791-001F-4478-A787-4699E5B465B2}" srcOrd="0" destOrd="0" parTransId="{440A1F2E-BBB4-45C9-88C4-479626E5822F}" sibTransId="{B26BCAC9-A9C4-4A5D-B027-4A7F306101FD}"/>
    <dgm:cxn modelId="{C2F0CD1E-217F-440C-85E0-1CBB9EBA606A}" srcId="{B7696791-001F-4478-A787-4699E5B465B2}" destId="{B33DFD7E-0C8C-4F0E-B149-86D0CEF4050B}" srcOrd="0" destOrd="0" parTransId="{B59A8E1E-6F35-4087-B71C-AC7573874496}" sibTransId="{57C0DA41-681D-4B4D-9EE3-7C4F423D5E9F}"/>
    <dgm:cxn modelId="{3FB2DF54-BFE6-4B73-BC61-890C4609CE40}" type="presOf" srcId="{CB7B48D0-9D3B-489E-AAE0-AB6AFE32E74C}" destId="{B6B1C17D-7684-42C0-B42E-BE8ED57518F4}" srcOrd="0" destOrd="0" presId="urn:microsoft.com/office/officeart/2005/8/layout/lProcess3"/>
    <dgm:cxn modelId="{BC39F33D-2793-48F9-B895-9F40FCE2C35B}" type="presOf" srcId="{BE9B9893-0D9C-40A0-AD48-A9D41D7CA30B}" destId="{FB38A546-472C-41B0-A149-52244BCF898B}" srcOrd="0" destOrd="0" presId="urn:microsoft.com/office/officeart/2005/8/layout/lProcess3"/>
    <dgm:cxn modelId="{F1E5C35B-22B9-45BB-81C0-9BADDB6D404A}" type="presOf" srcId="{ED970753-45FF-4051-B356-2DF1D685491D}" destId="{1DD3AFD7-C9CD-4F78-9E65-F7F66D158461}" srcOrd="0" destOrd="0" presId="urn:microsoft.com/office/officeart/2005/8/layout/lProcess3"/>
    <dgm:cxn modelId="{BBE36C8A-32F2-4393-AC07-17D190D645A4}" type="presOf" srcId="{FB007C24-CB6E-477A-BDDD-E6E2BED6C32C}" destId="{24C34873-2FCA-4BEE-B9D2-E0A4446F8BA8}" srcOrd="0" destOrd="0" presId="urn:microsoft.com/office/officeart/2005/8/layout/lProcess3"/>
    <dgm:cxn modelId="{DF26BEB9-C98A-4382-B4D8-CCF2C4D31CC5}" srcId="{BE9B9893-0D9C-40A0-AD48-A9D41D7CA30B}" destId="{FB007C24-CB6E-477A-BDDD-E6E2BED6C32C}" srcOrd="1" destOrd="0" parTransId="{F357F003-90A4-4F33-AE22-4286454282B7}" sibTransId="{4345FC6C-843B-48DD-9E39-716911FF44BD}"/>
    <dgm:cxn modelId="{5670FCD3-EB9B-4F66-A755-3ECDC28E296C}" srcId="{3CD3B0A1-2B5C-4CB9-894B-EFE7E372941B}" destId="{C7FD4D8D-F143-4EA3-BD8B-C4A045217956}" srcOrd="0" destOrd="0" parTransId="{4F38F117-C0C6-4895-86BD-B774BB335C58}" sibTransId="{4E61EC32-26CC-4948-A6CD-4EE3D76EA0B5}"/>
    <dgm:cxn modelId="{CF0A428D-DAF5-43DB-9193-E667825DEAC2}" type="presOf" srcId="{B33DFD7E-0C8C-4F0E-B149-86D0CEF4050B}" destId="{48F63D20-34F5-47A2-94DE-D62B9DF3C929}" srcOrd="0" destOrd="0" presId="urn:microsoft.com/office/officeart/2005/8/layout/lProcess3"/>
    <dgm:cxn modelId="{E2D23720-C22B-4BAC-A67C-1D2E3FA50A22}" srcId="{FB007C24-CB6E-477A-BDDD-E6E2BED6C32C}" destId="{8CBC9F04-B095-4786-A007-1CC849A01FDD}" srcOrd="0" destOrd="0" parTransId="{F8B3283A-C533-42E6-A515-51D85FE3B5B6}" sibTransId="{938CBA75-B8BC-4F14-9F8C-6A9CADF13696}"/>
    <dgm:cxn modelId="{49A3C0AF-B763-4F09-86C1-F24F9D5E7600}" type="presOf" srcId="{3CD3B0A1-2B5C-4CB9-894B-EFE7E372941B}" destId="{516821E1-0B07-4390-A832-AE212C5EE3F1}" srcOrd="0" destOrd="0" presId="urn:microsoft.com/office/officeart/2005/8/layout/lProcess3"/>
    <dgm:cxn modelId="{32EBE88A-049E-489F-B91C-8F5FE28ADA9C}" srcId="{BE9B9893-0D9C-40A0-AD48-A9D41D7CA30B}" destId="{3CD3B0A1-2B5C-4CB9-894B-EFE7E372941B}" srcOrd="3" destOrd="0" parTransId="{42DF2CC8-353A-469A-B786-5FF3CBFD7408}" sibTransId="{0A07A1FC-B5A4-4460-8DB8-109BB993536E}"/>
    <dgm:cxn modelId="{78A2E0D3-9040-4ADC-B29B-4EC0F23EEECA}" type="presParOf" srcId="{FB38A546-472C-41B0-A149-52244BCF898B}" destId="{C2B1ECF8-314F-46E6-8D72-9C9F394CAD91}" srcOrd="0" destOrd="0" presId="urn:microsoft.com/office/officeart/2005/8/layout/lProcess3"/>
    <dgm:cxn modelId="{131FE01E-97DF-4E3E-B19F-13162BC93192}" type="presParOf" srcId="{C2B1ECF8-314F-46E6-8D72-9C9F394CAD91}" destId="{D806D7C4-E38A-4A1D-8D82-50660C77FDCA}" srcOrd="0" destOrd="0" presId="urn:microsoft.com/office/officeart/2005/8/layout/lProcess3"/>
    <dgm:cxn modelId="{B1224350-81E1-4AFD-A74D-5ACF514AF674}" type="presParOf" srcId="{C2B1ECF8-314F-46E6-8D72-9C9F394CAD91}" destId="{6016B018-02F0-40E0-AB34-93DFFB301913}" srcOrd="1" destOrd="0" presId="urn:microsoft.com/office/officeart/2005/8/layout/lProcess3"/>
    <dgm:cxn modelId="{13CC2737-0E82-49E7-B4C6-D2FFC14DEBB0}" type="presParOf" srcId="{C2B1ECF8-314F-46E6-8D72-9C9F394CAD91}" destId="{48F63D20-34F5-47A2-94DE-D62B9DF3C929}" srcOrd="2" destOrd="0" presId="urn:microsoft.com/office/officeart/2005/8/layout/lProcess3"/>
    <dgm:cxn modelId="{B5460216-D46B-426A-A881-F7F7DDC24FD6}" type="presParOf" srcId="{FB38A546-472C-41B0-A149-52244BCF898B}" destId="{4F9B19B6-FDEA-402A-B705-CF8328E25217}" srcOrd="1" destOrd="0" presId="urn:microsoft.com/office/officeart/2005/8/layout/lProcess3"/>
    <dgm:cxn modelId="{257B97C8-7E00-4F00-9D42-4E4C9B8E2A06}" type="presParOf" srcId="{FB38A546-472C-41B0-A149-52244BCF898B}" destId="{6CF0BB27-1C31-4738-A9FC-D7D3B72E7EAA}" srcOrd="2" destOrd="0" presId="urn:microsoft.com/office/officeart/2005/8/layout/lProcess3"/>
    <dgm:cxn modelId="{1CA54DF8-44F8-40A7-8383-44DA29B3C269}" type="presParOf" srcId="{6CF0BB27-1C31-4738-A9FC-D7D3B72E7EAA}" destId="{24C34873-2FCA-4BEE-B9D2-E0A4446F8BA8}" srcOrd="0" destOrd="0" presId="urn:microsoft.com/office/officeart/2005/8/layout/lProcess3"/>
    <dgm:cxn modelId="{A336AC3C-5E8D-4D02-AA13-E3B2D66639E6}" type="presParOf" srcId="{6CF0BB27-1C31-4738-A9FC-D7D3B72E7EAA}" destId="{97E5EF28-5E01-40E1-B94B-DE65EB21DA97}" srcOrd="1" destOrd="0" presId="urn:microsoft.com/office/officeart/2005/8/layout/lProcess3"/>
    <dgm:cxn modelId="{3B26B105-DA50-402C-B659-5C6576EADD90}" type="presParOf" srcId="{6CF0BB27-1C31-4738-A9FC-D7D3B72E7EAA}" destId="{6EFDE01D-3F6C-4882-ACE9-14EC2E8B6EA1}" srcOrd="2" destOrd="0" presId="urn:microsoft.com/office/officeart/2005/8/layout/lProcess3"/>
    <dgm:cxn modelId="{2F768171-C2C2-42EE-9395-FBA19A827552}" type="presParOf" srcId="{FB38A546-472C-41B0-A149-52244BCF898B}" destId="{828E5204-6FCB-4C93-ACFD-292D49549774}" srcOrd="3" destOrd="0" presId="urn:microsoft.com/office/officeart/2005/8/layout/lProcess3"/>
    <dgm:cxn modelId="{EC3EE575-04CE-4BB6-85BC-F4E5D7BA1F37}" type="presParOf" srcId="{FB38A546-472C-41B0-A149-52244BCF898B}" destId="{D9E74451-C4A6-4BCB-86BA-58F6F6E47F5D}" srcOrd="4" destOrd="0" presId="urn:microsoft.com/office/officeart/2005/8/layout/lProcess3"/>
    <dgm:cxn modelId="{F25F4D45-8644-4B4D-8C05-599EBF39C340}" type="presParOf" srcId="{D9E74451-C4A6-4BCB-86BA-58F6F6E47F5D}" destId="{1DD3AFD7-C9CD-4F78-9E65-F7F66D158461}" srcOrd="0" destOrd="0" presId="urn:microsoft.com/office/officeart/2005/8/layout/lProcess3"/>
    <dgm:cxn modelId="{BA74B9F7-F6F2-49BC-8E15-904E19A9599E}" type="presParOf" srcId="{D9E74451-C4A6-4BCB-86BA-58F6F6E47F5D}" destId="{885903DD-6542-4BAF-AA00-C99C6D936E54}" srcOrd="1" destOrd="0" presId="urn:microsoft.com/office/officeart/2005/8/layout/lProcess3"/>
    <dgm:cxn modelId="{E5B2843D-406C-46EC-81EB-5B1C38834BDC}" type="presParOf" srcId="{D9E74451-C4A6-4BCB-86BA-58F6F6E47F5D}" destId="{B6B1C17D-7684-42C0-B42E-BE8ED57518F4}" srcOrd="2" destOrd="0" presId="urn:microsoft.com/office/officeart/2005/8/layout/lProcess3"/>
    <dgm:cxn modelId="{45DECF85-26E7-4D94-BE04-9396CFF80804}" type="presParOf" srcId="{FB38A546-472C-41B0-A149-52244BCF898B}" destId="{D0FDB232-B7D7-4203-B74B-5DB80727BE09}" srcOrd="5" destOrd="0" presId="urn:microsoft.com/office/officeart/2005/8/layout/lProcess3"/>
    <dgm:cxn modelId="{5169B4B7-DAEC-4C46-B927-AD33C9DB460C}" type="presParOf" srcId="{FB38A546-472C-41B0-A149-52244BCF898B}" destId="{A9F73869-7010-47C7-8D88-6868C45EE33B}" srcOrd="6" destOrd="0" presId="urn:microsoft.com/office/officeart/2005/8/layout/lProcess3"/>
    <dgm:cxn modelId="{BB2FAE90-0BC3-485D-B934-4DD8A892DD11}" type="presParOf" srcId="{A9F73869-7010-47C7-8D88-6868C45EE33B}" destId="{516821E1-0B07-4390-A832-AE212C5EE3F1}" srcOrd="0" destOrd="0" presId="urn:microsoft.com/office/officeart/2005/8/layout/lProcess3"/>
    <dgm:cxn modelId="{F3041A94-A2A1-4E55-BB25-26CD25459F3B}" type="presParOf" srcId="{A9F73869-7010-47C7-8D88-6868C45EE33B}" destId="{54BA71D7-8619-4641-8C85-F40DC6621C79}" srcOrd="1" destOrd="0" presId="urn:microsoft.com/office/officeart/2005/8/layout/lProcess3"/>
    <dgm:cxn modelId="{FEC14FC6-9541-45F8-B94E-32AC263FA0E6}" type="presParOf" srcId="{A9F73869-7010-47C7-8D88-6868C45EE33B}" destId="{60DC9803-2A00-4C7E-9391-73F79C1B9402}"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FEABE1B-1129-4245-8E33-38BF013D80C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6058F0E-A97D-4193-8548-C10A01213168}">
      <dgm:prSet custT="1"/>
      <dgm:spPr/>
      <dgm:t>
        <a:bodyPr/>
        <a:lstStyle/>
        <a:p>
          <a:pPr rtl="0"/>
          <a:r>
            <a:rPr lang="en-US" sz="2400" dirty="0" smtClean="0"/>
            <a:t>Developed for planning applications</a:t>
          </a:r>
          <a:endParaRPr lang="en-US" sz="2400" dirty="0"/>
        </a:p>
      </dgm:t>
    </dgm:pt>
    <dgm:pt modelId="{E6CFBECE-B802-4C41-ACC5-06F9AA2D05C9}" type="parTrans" cxnId="{70A15FF5-83AD-4144-BFB7-E4AF857278CC}">
      <dgm:prSet/>
      <dgm:spPr/>
      <dgm:t>
        <a:bodyPr/>
        <a:lstStyle/>
        <a:p>
          <a:endParaRPr lang="en-US" sz="1400"/>
        </a:p>
      </dgm:t>
    </dgm:pt>
    <dgm:pt modelId="{303B07A3-38CB-40D4-8824-99C3208B9BB9}" type="sibTrans" cxnId="{70A15FF5-83AD-4144-BFB7-E4AF857278CC}">
      <dgm:prSet/>
      <dgm:spPr/>
      <dgm:t>
        <a:bodyPr/>
        <a:lstStyle/>
        <a:p>
          <a:endParaRPr lang="en-US" sz="1400"/>
        </a:p>
      </dgm:t>
    </dgm:pt>
    <dgm:pt modelId="{C9D3949C-0B22-41FA-9BCE-AB1885C84707}">
      <dgm:prSet custT="1"/>
      <dgm:spPr/>
      <dgm:t>
        <a:bodyPr/>
        <a:lstStyle/>
        <a:p>
          <a:pPr rtl="0"/>
          <a:r>
            <a:rPr lang="en-US" sz="2400" smtClean="0"/>
            <a:t>Calculates LOS for design concept and scope</a:t>
          </a:r>
          <a:endParaRPr lang="en-US" sz="2400"/>
        </a:p>
      </dgm:t>
    </dgm:pt>
    <dgm:pt modelId="{C233FEBD-8416-4AE0-BC87-CC1FBE154E61}" type="parTrans" cxnId="{3FFE02CF-81C3-4096-9A3D-D76A0B9F3DAE}">
      <dgm:prSet/>
      <dgm:spPr/>
      <dgm:t>
        <a:bodyPr/>
        <a:lstStyle/>
        <a:p>
          <a:endParaRPr lang="en-US" sz="1400"/>
        </a:p>
      </dgm:t>
    </dgm:pt>
    <dgm:pt modelId="{D24766F5-B17F-4E5B-BE4B-94D69709C678}" type="sibTrans" cxnId="{3FFE02CF-81C3-4096-9A3D-D76A0B9F3DAE}">
      <dgm:prSet/>
      <dgm:spPr/>
      <dgm:t>
        <a:bodyPr/>
        <a:lstStyle/>
        <a:p>
          <a:endParaRPr lang="en-US" sz="1400"/>
        </a:p>
      </dgm:t>
    </dgm:pt>
    <dgm:pt modelId="{0E4A46DE-8867-4B08-91C2-94B804872DD4}">
      <dgm:prSet custT="1"/>
      <dgm:spPr/>
      <dgm:t>
        <a:bodyPr/>
        <a:lstStyle/>
        <a:p>
          <a:pPr rtl="0"/>
          <a:r>
            <a:rPr lang="en-US" sz="2400" smtClean="0"/>
            <a:t>Determines maximum service volumes</a:t>
          </a:r>
          <a:endParaRPr lang="en-US" sz="2400"/>
        </a:p>
      </dgm:t>
    </dgm:pt>
    <dgm:pt modelId="{EB9C7DAB-E1A6-445A-84D0-92ABF2812442}" type="parTrans" cxnId="{C16D8BAC-4328-457B-A587-B6492EFE52AA}">
      <dgm:prSet/>
      <dgm:spPr/>
      <dgm:t>
        <a:bodyPr/>
        <a:lstStyle/>
        <a:p>
          <a:endParaRPr lang="en-US" sz="1400"/>
        </a:p>
      </dgm:t>
    </dgm:pt>
    <dgm:pt modelId="{F15E2434-3BF1-4B33-B7DF-71AC81132B77}" type="sibTrans" cxnId="{C16D8BAC-4328-457B-A587-B6492EFE52AA}">
      <dgm:prSet/>
      <dgm:spPr/>
      <dgm:t>
        <a:bodyPr/>
        <a:lstStyle/>
        <a:p>
          <a:endParaRPr lang="en-US" sz="1400"/>
        </a:p>
      </dgm:t>
    </dgm:pt>
    <dgm:pt modelId="{5C0F76B8-DA33-4B38-9660-AFF0D6E20EBD}">
      <dgm:prSet custT="1"/>
      <dgm:spPr/>
      <dgm:t>
        <a:bodyPr/>
        <a:lstStyle/>
        <a:p>
          <a:pPr rtl="0"/>
          <a:r>
            <a:rPr lang="en-US" sz="2400" smtClean="0"/>
            <a:t>Identifies “hot spots”</a:t>
          </a:r>
          <a:endParaRPr lang="en-US" sz="2400"/>
        </a:p>
      </dgm:t>
    </dgm:pt>
    <dgm:pt modelId="{4903E192-FD79-4B39-AB7E-5306BB5BA525}" type="parTrans" cxnId="{0E695E98-BA78-4393-A4C5-EF5870206BF4}">
      <dgm:prSet/>
      <dgm:spPr/>
      <dgm:t>
        <a:bodyPr/>
        <a:lstStyle/>
        <a:p>
          <a:endParaRPr lang="en-US" sz="1400"/>
        </a:p>
      </dgm:t>
    </dgm:pt>
    <dgm:pt modelId="{FEF6DE23-CD25-490D-B9EA-2532DE443375}" type="sibTrans" cxnId="{0E695E98-BA78-4393-A4C5-EF5870206BF4}">
      <dgm:prSet/>
      <dgm:spPr/>
      <dgm:t>
        <a:bodyPr/>
        <a:lstStyle/>
        <a:p>
          <a:endParaRPr lang="en-US" sz="1400"/>
        </a:p>
      </dgm:t>
    </dgm:pt>
    <dgm:pt modelId="{DF24756D-1C6F-4543-AF5F-2F6D4A671E60}">
      <dgm:prSet custT="1"/>
      <dgm:spPr/>
      <dgm:t>
        <a:bodyPr/>
        <a:lstStyle/>
        <a:p>
          <a:pPr rtl="0"/>
          <a:r>
            <a:rPr lang="en-US" sz="2400" dirty="0" smtClean="0"/>
            <a:t>Directly applicable to Florida</a:t>
          </a:r>
          <a:endParaRPr lang="en-US" sz="2400" dirty="0"/>
        </a:p>
      </dgm:t>
    </dgm:pt>
    <dgm:pt modelId="{52119707-F33A-4786-9B20-EDF878D17ECD}" type="parTrans" cxnId="{F113EB59-3294-457A-BEE8-AE50C12DF376}">
      <dgm:prSet/>
      <dgm:spPr/>
      <dgm:t>
        <a:bodyPr/>
        <a:lstStyle/>
        <a:p>
          <a:endParaRPr lang="en-US" sz="1400"/>
        </a:p>
      </dgm:t>
    </dgm:pt>
    <dgm:pt modelId="{C3376B45-9B28-471E-B3DC-F046CA64EB48}" type="sibTrans" cxnId="{F113EB59-3294-457A-BEE8-AE50C12DF376}">
      <dgm:prSet/>
      <dgm:spPr/>
      <dgm:t>
        <a:bodyPr/>
        <a:lstStyle/>
        <a:p>
          <a:endParaRPr lang="en-US" sz="1400"/>
        </a:p>
      </dgm:t>
    </dgm:pt>
    <dgm:pt modelId="{2E382712-4E2C-4AAA-8062-A0B427C2E067}">
      <dgm:prSet custT="1"/>
      <dgm:spPr/>
      <dgm:t>
        <a:bodyPr/>
        <a:lstStyle/>
        <a:p>
          <a:pPr rtl="0"/>
          <a:r>
            <a:rPr lang="en-US" sz="2400" dirty="0" smtClean="0"/>
            <a:t>Matches well with Florida freeway capacities</a:t>
          </a:r>
          <a:endParaRPr lang="en-US" sz="2400" dirty="0"/>
        </a:p>
      </dgm:t>
    </dgm:pt>
    <dgm:pt modelId="{79E171C3-74FF-455F-A98E-8F2C4213C164}" type="parTrans" cxnId="{73A0AACE-E79B-4119-BA6B-B96AC04AD513}">
      <dgm:prSet/>
      <dgm:spPr/>
      <dgm:t>
        <a:bodyPr/>
        <a:lstStyle/>
        <a:p>
          <a:endParaRPr lang="en-US" sz="1400"/>
        </a:p>
      </dgm:t>
    </dgm:pt>
    <dgm:pt modelId="{50337AA0-D3D2-4B78-A3C9-E012B5A896EE}" type="sibTrans" cxnId="{73A0AACE-E79B-4119-BA6B-B96AC04AD513}">
      <dgm:prSet/>
      <dgm:spPr/>
      <dgm:t>
        <a:bodyPr/>
        <a:lstStyle/>
        <a:p>
          <a:endParaRPr lang="en-US" sz="1400"/>
        </a:p>
      </dgm:t>
    </dgm:pt>
    <dgm:pt modelId="{26014D8A-96EE-4F33-A817-524B9949E461}">
      <dgm:prSet custT="1"/>
      <dgm:spPr/>
      <dgm:t>
        <a:bodyPr/>
        <a:lstStyle/>
        <a:p>
          <a:pPr rtl="0"/>
          <a:r>
            <a:rPr lang="en-US" sz="2400" dirty="0" smtClean="0">
              <a:solidFill>
                <a:schemeClr val="accent4"/>
              </a:solidFill>
            </a:rPr>
            <a:t>Warnings if values are out of line</a:t>
          </a:r>
          <a:endParaRPr lang="en-US" sz="2400" dirty="0">
            <a:solidFill>
              <a:schemeClr val="accent4"/>
            </a:solidFill>
          </a:endParaRPr>
        </a:p>
      </dgm:t>
    </dgm:pt>
    <dgm:pt modelId="{6B46333A-35D6-47CF-809E-06555F856D18}" type="parTrans" cxnId="{6CA29CF5-7572-4DF7-8EB5-1A159AA3A19B}">
      <dgm:prSet/>
      <dgm:spPr/>
      <dgm:t>
        <a:bodyPr/>
        <a:lstStyle/>
        <a:p>
          <a:endParaRPr lang="en-US" sz="1400"/>
        </a:p>
      </dgm:t>
    </dgm:pt>
    <dgm:pt modelId="{861FE847-7834-4AA3-A234-7BCC1C32FC43}" type="sibTrans" cxnId="{6CA29CF5-7572-4DF7-8EB5-1A159AA3A19B}">
      <dgm:prSet/>
      <dgm:spPr/>
      <dgm:t>
        <a:bodyPr/>
        <a:lstStyle/>
        <a:p>
          <a:endParaRPr lang="en-US" sz="1400"/>
        </a:p>
      </dgm:t>
    </dgm:pt>
    <dgm:pt modelId="{76CE7A19-FB5D-4E43-8F94-776399104DDA}" type="pres">
      <dgm:prSet presAssocID="{1FEABE1B-1129-4245-8E33-38BF013D80C6}" presName="Name0" presStyleCnt="0">
        <dgm:presLayoutVars>
          <dgm:dir/>
          <dgm:animLvl val="lvl"/>
          <dgm:resizeHandles val="exact"/>
        </dgm:presLayoutVars>
      </dgm:prSet>
      <dgm:spPr/>
      <dgm:t>
        <a:bodyPr/>
        <a:lstStyle/>
        <a:p>
          <a:endParaRPr lang="en-US"/>
        </a:p>
      </dgm:t>
    </dgm:pt>
    <dgm:pt modelId="{58B485D2-585D-4EB3-B35A-0CEA9CF14F9D}" type="pres">
      <dgm:prSet presAssocID="{F6058F0E-A97D-4193-8548-C10A01213168}" presName="composite" presStyleCnt="0"/>
      <dgm:spPr/>
    </dgm:pt>
    <dgm:pt modelId="{B6C09800-0BCC-4C8C-B385-1A35F9FC5EA5}" type="pres">
      <dgm:prSet presAssocID="{F6058F0E-A97D-4193-8548-C10A01213168}" presName="parTx" presStyleLbl="alignNode1" presStyleIdx="0" presStyleCnt="2">
        <dgm:presLayoutVars>
          <dgm:chMax val="0"/>
          <dgm:chPref val="0"/>
          <dgm:bulletEnabled val="1"/>
        </dgm:presLayoutVars>
      </dgm:prSet>
      <dgm:spPr/>
      <dgm:t>
        <a:bodyPr/>
        <a:lstStyle/>
        <a:p>
          <a:endParaRPr lang="en-US"/>
        </a:p>
      </dgm:t>
    </dgm:pt>
    <dgm:pt modelId="{C102D2CE-D850-43F0-A6CB-498018F8C1D9}" type="pres">
      <dgm:prSet presAssocID="{F6058F0E-A97D-4193-8548-C10A01213168}" presName="desTx" presStyleLbl="alignAccFollowNode1" presStyleIdx="0" presStyleCnt="2">
        <dgm:presLayoutVars>
          <dgm:bulletEnabled val="1"/>
        </dgm:presLayoutVars>
      </dgm:prSet>
      <dgm:spPr/>
      <dgm:t>
        <a:bodyPr/>
        <a:lstStyle/>
        <a:p>
          <a:endParaRPr lang="en-US"/>
        </a:p>
      </dgm:t>
    </dgm:pt>
    <dgm:pt modelId="{3BBF0460-660A-400B-8FFB-E8CD57A596E9}" type="pres">
      <dgm:prSet presAssocID="{303B07A3-38CB-40D4-8824-99C3208B9BB9}" presName="space" presStyleCnt="0"/>
      <dgm:spPr/>
    </dgm:pt>
    <dgm:pt modelId="{C023F9BA-7234-44F7-832F-60D8B3126637}" type="pres">
      <dgm:prSet presAssocID="{DF24756D-1C6F-4543-AF5F-2F6D4A671E60}" presName="composite" presStyleCnt="0"/>
      <dgm:spPr/>
    </dgm:pt>
    <dgm:pt modelId="{D6E43DF0-7991-4529-9D79-B69C7ABE1850}" type="pres">
      <dgm:prSet presAssocID="{DF24756D-1C6F-4543-AF5F-2F6D4A671E60}" presName="parTx" presStyleLbl="alignNode1" presStyleIdx="1" presStyleCnt="2">
        <dgm:presLayoutVars>
          <dgm:chMax val="0"/>
          <dgm:chPref val="0"/>
          <dgm:bulletEnabled val="1"/>
        </dgm:presLayoutVars>
      </dgm:prSet>
      <dgm:spPr/>
      <dgm:t>
        <a:bodyPr/>
        <a:lstStyle/>
        <a:p>
          <a:endParaRPr lang="en-US"/>
        </a:p>
      </dgm:t>
    </dgm:pt>
    <dgm:pt modelId="{A6BC80DC-AB64-408F-B13F-DEF8C0D08E1E}" type="pres">
      <dgm:prSet presAssocID="{DF24756D-1C6F-4543-AF5F-2F6D4A671E60}" presName="desTx" presStyleLbl="alignAccFollowNode1" presStyleIdx="1" presStyleCnt="2">
        <dgm:presLayoutVars>
          <dgm:bulletEnabled val="1"/>
        </dgm:presLayoutVars>
      </dgm:prSet>
      <dgm:spPr/>
      <dgm:t>
        <a:bodyPr/>
        <a:lstStyle/>
        <a:p>
          <a:endParaRPr lang="en-US"/>
        </a:p>
      </dgm:t>
    </dgm:pt>
  </dgm:ptLst>
  <dgm:cxnLst>
    <dgm:cxn modelId="{70A15FF5-83AD-4144-BFB7-E4AF857278CC}" srcId="{1FEABE1B-1129-4245-8E33-38BF013D80C6}" destId="{F6058F0E-A97D-4193-8548-C10A01213168}" srcOrd="0" destOrd="0" parTransId="{E6CFBECE-B802-4C41-ACC5-06F9AA2D05C9}" sibTransId="{303B07A3-38CB-40D4-8824-99C3208B9BB9}"/>
    <dgm:cxn modelId="{CB05A4ED-9FF8-4842-9DB2-6233DC16E060}" type="presOf" srcId="{C9D3949C-0B22-41FA-9BCE-AB1885C84707}" destId="{C102D2CE-D850-43F0-A6CB-498018F8C1D9}" srcOrd="0" destOrd="0" presId="urn:microsoft.com/office/officeart/2005/8/layout/hList1"/>
    <dgm:cxn modelId="{1C63DFC8-A48A-462C-853D-ECBE7E22C39E}" type="presOf" srcId="{1FEABE1B-1129-4245-8E33-38BF013D80C6}" destId="{76CE7A19-FB5D-4E43-8F94-776399104DDA}" srcOrd="0" destOrd="0" presId="urn:microsoft.com/office/officeart/2005/8/layout/hList1"/>
    <dgm:cxn modelId="{E3EC93F9-3D7D-459F-81BE-C2980C9B0C04}" type="presOf" srcId="{0E4A46DE-8867-4B08-91C2-94B804872DD4}" destId="{C102D2CE-D850-43F0-A6CB-498018F8C1D9}" srcOrd="0" destOrd="1" presId="urn:microsoft.com/office/officeart/2005/8/layout/hList1"/>
    <dgm:cxn modelId="{7D2645A6-559F-4ECB-94CE-235B3CC8468D}" type="presOf" srcId="{5C0F76B8-DA33-4B38-9660-AFF0D6E20EBD}" destId="{C102D2CE-D850-43F0-A6CB-498018F8C1D9}" srcOrd="0" destOrd="2" presId="urn:microsoft.com/office/officeart/2005/8/layout/hList1"/>
    <dgm:cxn modelId="{3FFE02CF-81C3-4096-9A3D-D76A0B9F3DAE}" srcId="{F6058F0E-A97D-4193-8548-C10A01213168}" destId="{C9D3949C-0B22-41FA-9BCE-AB1885C84707}" srcOrd="0" destOrd="0" parTransId="{C233FEBD-8416-4AE0-BC87-CC1FBE154E61}" sibTransId="{D24766F5-B17F-4E5B-BE4B-94D69709C678}"/>
    <dgm:cxn modelId="{6CA29CF5-7572-4DF7-8EB5-1A159AA3A19B}" srcId="{2E382712-4E2C-4AAA-8062-A0B427C2E067}" destId="{26014D8A-96EE-4F33-A817-524B9949E461}" srcOrd="0" destOrd="0" parTransId="{6B46333A-35D6-47CF-809E-06555F856D18}" sibTransId="{861FE847-7834-4AA3-A234-7BCC1C32FC43}"/>
    <dgm:cxn modelId="{987ABBAF-42DD-4E80-8FB9-39D6EE9BB106}" type="presOf" srcId="{2E382712-4E2C-4AAA-8062-A0B427C2E067}" destId="{A6BC80DC-AB64-408F-B13F-DEF8C0D08E1E}" srcOrd="0" destOrd="0" presId="urn:microsoft.com/office/officeart/2005/8/layout/hList1"/>
    <dgm:cxn modelId="{07012ED7-1903-4BDC-97DF-BA6801E390E4}" type="presOf" srcId="{F6058F0E-A97D-4193-8548-C10A01213168}" destId="{B6C09800-0BCC-4C8C-B385-1A35F9FC5EA5}" srcOrd="0" destOrd="0" presId="urn:microsoft.com/office/officeart/2005/8/layout/hList1"/>
    <dgm:cxn modelId="{C16D8BAC-4328-457B-A587-B6492EFE52AA}" srcId="{F6058F0E-A97D-4193-8548-C10A01213168}" destId="{0E4A46DE-8867-4B08-91C2-94B804872DD4}" srcOrd="1" destOrd="0" parTransId="{EB9C7DAB-E1A6-445A-84D0-92ABF2812442}" sibTransId="{F15E2434-3BF1-4B33-B7DF-71AC81132B77}"/>
    <dgm:cxn modelId="{73A0AACE-E79B-4119-BA6B-B96AC04AD513}" srcId="{DF24756D-1C6F-4543-AF5F-2F6D4A671E60}" destId="{2E382712-4E2C-4AAA-8062-A0B427C2E067}" srcOrd="0" destOrd="0" parTransId="{79E171C3-74FF-455F-A98E-8F2C4213C164}" sibTransId="{50337AA0-D3D2-4B78-A3C9-E012B5A896EE}"/>
    <dgm:cxn modelId="{0E695E98-BA78-4393-A4C5-EF5870206BF4}" srcId="{F6058F0E-A97D-4193-8548-C10A01213168}" destId="{5C0F76B8-DA33-4B38-9660-AFF0D6E20EBD}" srcOrd="2" destOrd="0" parTransId="{4903E192-FD79-4B39-AB7E-5306BB5BA525}" sibTransId="{FEF6DE23-CD25-490D-B9EA-2532DE443375}"/>
    <dgm:cxn modelId="{AE193429-0107-43FF-851A-B0542C042AD8}" type="presOf" srcId="{26014D8A-96EE-4F33-A817-524B9949E461}" destId="{A6BC80DC-AB64-408F-B13F-DEF8C0D08E1E}" srcOrd="0" destOrd="1" presId="urn:microsoft.com/office/officeart/2005/8/layout/hList1"/>
    <dgm:cxn modelId="{719B7BA6-173A-4DCC-9C12-D8D0BCBFE282}" type="presOf" srcId="{DF24756D-1C6F-4543-AF5F-2F6D4A671E60}" destId="{D6E43DF0-7991-4529-9D79-B69C7ABE1850}" srcOrd="0" destOrd="0" presId="urn:microsoft.com/office/officeart/2005/8/layout/hList1"/>
    <dgm:cxn modelId="{F113EB59-3294-457A-BEE8-AE50C12DF376}" srcId="{1FEABE1B-1129-4245-8E33-38BF013D80C6}" destId="{DF24756D-1C6F-4543-AF5F-2F6D4A671E60}" srcOrd="1" destOrd="0" parTransId="{52119707-F33A-4786-9B20-EDF878D17ECD}" sibTransId="{C3376B45-9B28-471E-B3DC-F046CA64EB48}"/>
    <dgm:cxn modelId="{1A0953C2-B71C-45B4-B01F-76B66CC03D3E}" type="presParOf" srcId="{76CE7A19-FB5D-4E43-8F94-776399104DDA}" destId="{58B485D2-585D-4EB3-B35A-0CEA9CF14F9D}" srcOrd="0" destOrd="0" presId="urn:microsoft.com/office/officeart/2005/8/layout/hList1"/>
    <dgm:cxn modelId="{071E2215-D0E7-4DE7-9FD9-04B8EC591944}" type="presParOf" srcId="{58B485D2-585D-4EB3-B35A-0CEA9CF14F9D}" destId="{B6C09800-0BCC-4C8C-B385-1A35F9FC5EA5}" srcOrd="0" destOrd="0" presId="urn:microsoft.com/office/officeart/2005/8/layout/hList1"/>
    <dgm:cxn modelId="{AB2AAB44-19BD-4AE1-9D0D-DEC1B088B661}" type="presParOf" srcId="{58B485D2-585D-4EB3-B35A-0CEA9CF14F9D}" destId="{C102D2CE-D850-43F0-A6CB-498018F8C1D9}" srcOrd="1" destOrd="0" presId="urn:microsoft.com/office/officeart/2005/8/layout/hList1"/>
    <dgm:cxn modelId="{5624E5C1-8C89-4F39-983A-D38457596643}" type="presParOf" srcId="{76CE7A19-FB5D-4E43-8F94-776399104DDA}" destId="{3BBF0460-660A-400B-8FFB-E8CD57A596E9}" srcOrd="1" destOrd="0" presId="urn:microsoft.com/office/officeart/2005/8/layout/hList1"/>
    <dgm:cxn modelId="{ACBF26B6-2B7E-4B05-9334-5FE0CDD4FA2E}" type="presParOf" srcId="{76CE7A19-FB5D-4E43-8F94-776399104DDA}" destId="{C023F9BA-7234-44F7-832F-60D8B3126637}" srcOrd="2" destOrd="0" presId="urn:microsoft.com/office/officeart/2005/8/layout/hList1"/>
    <dgm:cxn modelId="{C4DAB50B-7339-4AB6-BF37-DD139ED12D8D}" type="presParOf" srcId="{C023F9BA-7234-44F7-832F-60D8B3126637}" destId="{D6E43DF0-7991-4529-9D79-B69C7ABE1850}" srcOrd="0" destOrd="0" presId="urn:microsoft.com/office/officeart/2005/8/layout/hList1"/>
    <dgm:cxn modelId="{BB92B1A6-E04A-4DDA-9BA4-771A62729413}" type="presParOf" srcId="{C023F9BA-7234-44F7-832F-60D8B3126637}" destId="{A6BC80DC-AB64-408F-B13F-DEF8C0D08E1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7015533-B638-43FC-87C0-50D38AEA4F44}" type="doc">
      <dgm:prSet loTypeId="urn:microsoft.com/office/officeart/2005/8/layout/matrix3" loCatId="matrix" qsTypeId="urn:microsoft.com/office/officeart/2005/8/quickstyle/simple1" qsCatId="simple" csTypeId="urn:microsoft.com/office/officeart/2005/8/colors/accent2_2" csCatId="accent2" phldr="1"/>
      <dgm:spPr/>
      <dgm:t>
        <a:bodyPr/>
        <a:lstStyle/>
        <a:p>
          <a:endParaRPr lang="en-US"/>
        </a:p>
      </dgm:t>
    </dgm:pt>
    <dgm:pt modelId="{7C437308-DA69-4855-9FAC-5421AEC99FED}">
      <dgm:prSet/>
      <dgm:spPr>
        <a:solidFill>
          <a:schemeClr val="accent6">
            <a:lumMod val="75000"/>
          </a:schemeClr>
        </a:solidFill>
      </dgm:spPr>
      <dgm:t>
        <a:bodyPr/>
        <a:lstStyle/>
        <a:p>
          <a:pPr rtl="0"/>
          <a:r>
            <a:rPr lang="en-US" smtClean="0"/>
            <a:t>AADT</a:t>
          </a:r>
          <a:endParaRPr lang="en-US"/>
        </a:p>
      </dgm:t>
    </dgm:pt>
    <dgm:pt modelId="{9584FFE8-4286-48B4-AF3C-EC801F04223D}" type="parTrans" cxnId="{F68D0023-58D7-46DE-897F-07FCD049AEA6}">
      <dgm:prSet/>
      <dgm:spPr/>
      <dgm:t>
        <a:bodyPr/>
        <a:lstStyle/>
        <a:p>
          <a:endParaRPr lang="en-US"/>
        </a:p>
      </dgm:t>
    </dgm:pt>
    <dgm:pt modelId="{1C83D4F1-FC40-4D29-9726-5106AC3B6982}" type="sibTrans" cxnId="{F68D0023-58D7-46DE-897F-07FCD049AEA6}">
      <dgm:prSet/>
      <dgm:spPr/>
      <dgm:t>
        <a:bodyPr/>
        <a:lstStyle/>
        <a:p>
          <a:endParaRPr lang="en-US"/>
        </a:p>
      </dgm:t>
    </dgm:pt>
    <dgm:pt modelId="{5ABD83E4-AC1F-4336-8F27-0BB4925A1EDC}">
      <dgm:prSet/>
      <dgm:spPr>
        <a:solidFill>
          <a:schemeClr val="accent6">
            <a:lumMod val="75000"/>
          </a:schemeClr>
        </a:solidFill>
      </dgm:spPr>
      <dgm:t>
        <a:bodyPr/>
        <a:lstStyle/>
        <a:p>
          <a:pPr rtl="0"/>
          <a:r>
            <a:rPr lang="en-US" smtClean="0"/>
            <a:t>K</a:t>
          </a:r>
          <a:endParaRPr lang="en-US"/>
        </a:p>
      </dgm:t>
    </dgm:pt>
    <dgm:pt modelId="{AE09ED37-C79F-4747-ABBE-92E1CB75A82C}" type="parTrans" cxnId="{0EFD35BD-BC7E-4FC7-BCF8-93493F37856B}">
      <dgm:prSet/>
      <dgm:spPr/>
      <dgm:t>
        <a:bodyPr/>
        <a:lstStyle/>
        <a:p>
          <a:endParaRPr lang="en-US"/>
        </a:p>
      </dgm:t>
    </dgm:pt>
    <dgm:pt modelId="{30E4E1B2-B3EB-4FAE-96CD-760386DB3D10}" type="sibTrans" cxnId="{0EFD35BD-BC7E-4FC7-BCF8-93493F37856B}">
      <dgm:prSet/>
      <dgm:spPr/>
      <dgm:t>
        <a:bodyPr/>
        <a:lstStyle/>
        <a:p>
          <a:endParaRPr lang="en-US"/>
        </a:p>
      </dgm:t>
    </dgm:pt>
    <dgm:pt modelId="{6DA02421-1482-44B6-B506-FE2A424627A2}">
      <dgm:prSet/>
      <dgm:spPr>
        <a:solidFill>
          <a:schemeClr val="accent6">
            <a:lumMod val="75000"/>
          </a:schemeClr>
        </a:solidFill>
      </dgm:spPr>
      <dgm:t>
        <a:bodyPr/>
        <a:lstStyle/>
        <a:p>
          <a:pPr rtl="0"/>
          <a:r>
            <a:rPr lang="en-US" smtClean="0"/>
            <a:t>D</a:t>
          </a:r>
          <a:endParaRPr lang="en-US"/>
        </a:p>
      </dgm:t>
    </dgm:pt>
    <dgm:pt modelId="{D77639E5-D861-4CA1-A5B7-801B89271037}" type="parTrans" cxnId="{7C8C15B7-55CA-4257-984E-EBC18D3EAF77}">
      <dgm:prSet/>
      <dgm:spPr/>
      <dgm:t>
        <a:bodyPr/>
        <a:lstStyle/>
        <a:p>
          <a:endParaRPr lang="en-US"/>
        </a:p>
      </dgm:t>
    </dgm:pt>
    <dgm:pt modelId="{9E9DB708-23F0-42B5-82FF-12FF413E7CF7}" type="sibTrans" cxnId="{7C8C15B7-55CA-4257-984E-EBC18D3EAF77}">
      <dgm:prSet/>
      <dgm:spPr/>
      <dgm:t>
        <a:bodyPr/>
        <a:lstStyle/>
        <a:p>
          <a:endParaRPr lang="en-US"/>
        </a:p>
      </dgm:t>
    </dgm:pt>
    <dgm:pt modelId="{145022EE-F589-4F64-BB72-4D64EB9304BA}">
      <dgm:prSet/>
      <dgm:spPr>
        <a:solidFill>
          <a:schemeClr val="accent6">
            <a:lumMod val="75000"/>
          </a:schemeClr>
        </a:solidFill>
      </dgm:spPr>
      <dgm:t>
        <a:bodyPr/>
        <a:lstStyle/>
        <a:p>
          <a:pPr rtl="0"/>
          <a:r>
            <a:rPr lang="en-US" smtClean="0"/>
            <a:t>Control variables</a:t>
          </a:r>
          <a:endParaRPr lang="en-US"/>
        </a:p>
      </dgm:t>
    </dgm:pt>
    <dgm:pt modelId="{9846DC6D-A3F5-4C1B-9C28-7C8347AFBDBD}" type="parTrans" cxnId="{502B9537-0D7C-4B2B-8AD5-F34EC33B4DCA}">
      <dgm:prSet/>
      <dgm:spPr/>
      <dgm:t>
        <a:bodyPr/>
        <a:lstStyle/>
        <a:p>
          <a:endParaRPr lang="en-US"/>
        </a:p>
      </dgm:t>
    </dgm:pt>
    <dgm:pt modelId="{B0DCBC6A-724F-4B69-936B-1BE4E262199D}" type="sibTrans" cxnId="{502B9537-0D7C-4B2B-8AD5-F34EC33B4DCA}">
      <dgm:prSet/>
      <dgm:spPr/>
      <dgm:t>
        <a:bodyPr/>
        <a:lstStyle/>
        <a:p>
          <a:endParaRPr lang="en-US"/>
        </a:p>
      </dgm:t>
    </dgm:pt>
    <dgm:pt modelId="{B9EEEB94-E944-4FD8-BC77-3CDA60D51D11}" type="pres">
      <dgm:prSet presAssocID="{77015533-B638-43FC-87C0-50D38AEA4F44}" presName="matrix" presStyleCnt="0">
        <dgm:presLayoutVars>
          <dgm:chMax val="1"/>
          <dgm:dir/>
          <dgm:resizeHandles val="exact"/>
        </dgm:presLayoutVars>
      </dgm:prSet>
      <dgm:spPr/>
      <dgm:t>
        <a:bodyPr/>
        <a:lstStyle/>
        <a:p>
          <a:endParaRPr lang="en-US"/>
        </a:p>
      </dgm:t>
    </dgm:pt>
    <dgm:pt modelId="{EE073E3A-6588-438F-BA0D-F179A5E21AB4}" type="pres">
      <dgm:prSet presAssocID="{77015533-B638-43FC-87C0-50D38AEA4F44}" presName="diamond" presStyleLbl="bgShp" presStyleIdx="0" presStyleCnt="1"/>
      <dgm:spPr/>
    </dgm:pt>
    <dgm:pt modelId="{367DE65B-8BA5-4055-9EC0-2B620985E7B8}" type="pres">
      <dgm:prSet presAssocID="{77015533-B638-43FC-87C0-50D38AEA4F44}" presName="quad1" presStyleLbl="node1" presStyleIdx="0" presStyleCnt="4">
        <dgm:presLayoutVars>
          <dgm:chMax val="0"/>
          <dgm:chPref val="0"/>
          <dgm:bulletEnabled val="1"/>
        </dgm:presLayoutVars>
      </dgm:prSet>
      <dgm:spPr/>
      <dgm:t>
        <a:bodyPr/>
        <a:lstStyle/>
        <a:p>
          <a:endParaRPr lang="en-US"/>
        </a:p>
      </dgm:t>
    </dgm:pt>
    <dgm:pt modelId="{E9821428-9783-4DC5-9A6E-17D430717848}" type="pres">
      <dgm:prSet presAssocID="{77015533-B638-43FC-87C0-50D38AEA4F44}" presName="quad2" presStyleLbl="node1" presStyleIdx="1" presStyleCnt="4">
        <dgm:presLayoutVars>
          <dgm:chMax val="0"/>
          <dgm:chPref val="0"/>
          <dgm:bulletEnabled val="1"/>
        </dgm:presLayoutVars>
      </dgm:prSet>
      <dgm:spPr/>
      <dgm:t>
        <a:bodyPr/>
        <a:lstStyle/>
        <a:p>
          <a:endParaRPr lang="en-US"/>
        </a:p>
      </dgm:t>
    </dgm:pt>
    <dgm:pt modelId="{A38B9631-63DC-4BAD-8F88-4AF8657F84B5}" type="pres">
      <dgm:prSet presAssocID="{77015533-B638-43FC-87C0-50D38AEA4F44}" presName="quad3" presStyleLbl="node1" presStyleIdx="2" presStyleCnt="4">
        <dgm:presLayoutVars>
          <dgm:chMax val="0"/>
          <dgm:chPref val="0"/>
          <dgm:bulletEnabled val="1"/>
        </dgm:presLayoutVars>
      </dgm:prSet>
      <dgm:spPr/>
      <dgm:t>
        <a:bodyPr/>
        <a:lstStyle/>
        <a:p>
          <a:endParaRPr lang="en-US"/>
        </a:p>
      </dgm:t>
    </dgm:pt>
    <dgm:pt modelId="{EFD9C9EE-BBA6-4432-8250-09CF4501BD88}" type="pres">
      <dgm:prSet presAssocID="{77015533-B638-43FC-87C0-50D38AEA4F44}" presName="quad4" presStyleLbl="node1" presStyleIdx="3" presStyleCnt="4">
        <dgm:presLayoutVars>
          <dgm:chMax val="0"/>
          <dgm:chPref val="0"/>
          <dgm:bulletEnabled val="1"/>
        </dgm:presLayoutVars>
      </dgm:prSet>
      <dgm:spPr/>
      <dgm:t>
        <a:bodyPr/>
        <a:lstStyle/>
        <a:p>
          <a:endParaRPr lang="en-US"/>
        </a:p>
      </dgm:t>
    </dgm:pt>
  </dgm:ptLst>
  <dgm:cxnLst>
    <dgm:cxn modelId="{0EFD35BD-BC7E-4FC7-BCF8-93493F37856B}" srcId="{77015533-B638-43FC-87C0-50D38AEA4F44}" destId="{5ABD83E4-AC1F-4336-8F27-0BB4925A1EDC}" srcOrd="1" destOrd="0" parTransId="{AE09ED37-C79F-4747-ABBE-92E1CB75A82C}" sibTransId="{30E4E1B2-B3EB-4FAE-96CD-760386DB3D10}"/>
    <dgm:cxn modelId="{E13DF30C-C06E-41F3-BF44-6D19CEF8DCE8}" type="presOf" srcId="{77015533-B638-43FC-87C0-50D38AEA4F44}" destId="{B9EEEB94-E944-4FD8-BC77-3CDA60D51D11}" srcOrd="0" destOrd="0" presId="urn:microsoft.com/office/officeart/2005/8/layout/matrix3"/>
    <dgm:cxn modelId="{9BCA668E-CCEB-476B-99E0-F1D35E133F45}" type="presOf" srcId="{5ABD83E4-AC1F-4336-8F27-0BB4925A1EDC}" destId="{E9821428-9783-4DC5-9A6E-17D430717848}" srcOrd="0" destOrd="0" presId="urn:microsoft.com/office/officeart/2005/8/layout/matrix3"/>
    <dgm:cxn modelId="{F68D0023-58D7-46DE-897F-07FCD049AEA6}" srcId="{77015533-B638-43FC-87C0-50D38AEA4F44}" destId="{7C437308-DA69-4855-9FAC-5421AEC99FED}" srcOrd="0" destOrd="0" parTransId="{9584FFE8-4286-48B4-AF3C-EC801F04223D}" sibTransId="{1C83D4F1-FC40-4D29-9726-5106AC3B6982}"/>
    <dgm:cxn modelId="{502B9537-0D7C-4B2B-8AD5-F34EC33B4DCA}" srcId="{77015533-B638-43FC-87C0-50D38AEA4F44}" destId="{145022EE-F589-4F64-BB72-4D64EB9304BA}" srcOrd="3" destOrd="0" parTransId="{9846DC6D-A3F5-4C1B-9C28-7C8347AFBDBD}" sibTransId="{B0DCBC6A-724F-4B69-936B-1BE4E262199D}"/>
    <dgm:cxn modelId="{547B2B54-6124-4807-A112-D3F4F1448816}" type="presOf" srcId="{6DA02421-1482-44B6-B506-FE2A424627A2}" destId="{A38B9631-63DC-4BAD-8F88-4AF8657F84B5}" srcOrd="0" destOrd="0" presId="urn:microsoft.com/office/officeart/2005/8/layout/matrix3"/>
    <dgm:cxn modelId="{934C74E2-3573-4A9A-AF9A-E7BB84948683}" type="presOf" srcId="{145022EE-F589-4F64-BB72-4D64EB9304BA}" destId="{EFD9C9EE-BBA6-4432-8250-09CF4501BD88}" srcOrd="0" destOrd="0" presId="urn:microsoft.com/office/officeart/2005/8/layout/matrix3"/>
    <dgm:cxn modelId="{9A649F6E-885F-41E6-897A-D5B1BEB55739}" type="presOf" srcId="{7C437308-DA69-4855-9FAC-5421AEC99FED}" destId="{367DE65B-8BA5-4055-9EC0-2B620985E7B8}" srcOrd="0" destOrd="0" presId="urn:microsoft.com/office/officeart/2005/8/layout/matrix3"/>
    <dgm:cxn modelId="{7C8C15B7-55CA-4257-984E-EBC18D3EAF77}" srcId="{77015533-B638-43FC-87C0-50D38AEA4F44}" destId="{6DA02421-1482-44B6-B506-FE2A424627A2}" srcOrd="2" destOrd="0" parTransId="{D77639E5-D861-4CA1-A5B7-801B89271037}" sibTransId="{9E9DB708-23F0-42B5-82FF-12FF413E7CF7}"/>
    <dgm:cxn modelId="{D4EF107B-2C25-4318-907C-1A5D67E1B1B3}" type="presParOf" srcId="{B9EEEB94-E944-4FD8-BC77-3CDA60D51D11}" destId="{EE073E3A-6588-438F-BA0D-F179A5E21AB4}" srcOrd="0" destOrd="0" presId="urn:microsoft.com/office/officeart/2005/8/layout/matrix3"/>
    <dgm:cxn modelId="{A424FC84-2F53-4CA0-A77B-60C49EB48D25}" type="presParOf" srcId="{B9EEEB94-E944-4FD8-BC77-3CDA60D51D11}" destId="{367DE65B-8BA5-4055-9EC0-2B620985E7B8}" srcOrd="1" destOrd="0" presId="urn:microsoft.com/office/officeart/2005/8/layout/matrix3"/>
    <dgm:cxn modelId="{79AF1C89-4367-4DBE-B983-F1076045A36A}" type="presParOf" srcId="{B9EEEB94-E944-4FD8-BC77-3CDA60D51D11}" destId="{E9821428-9783-4DC5-9A6E-17D430717848}" srcOrd="2" destOrd="0" presId="urn:microsoft.com/office/officeart/2005/8/layout/matrix3"/>
    <dgm:cxn modelId="{0842B202-62CC-4525-A78A-77A2077F484E}" type="presParOf" srcId="{B9EEEB94-E944-4FD8-BC77-3CDA60D51D11}" destId="{A38B9631-63DC-4BAD-8F88-4AF8657F84B5}" srcOrd="3" destOrd="0" presId="urn:microsoft.com/office/officeart/2005/8/layout/matrix3"/>
    <dgm:cxn modelId="{41169310-FA2A-4A52-837E-3BBE5FCAD06C}" type="presParOf" srcId="{B9EEEB94-E944-4FD8-BC77-3CDA60D51D11}" destId="{EFD9C9EE-BBA6-4432-8250-09CF4501BD88}"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7015533-B638-43FC-87C0-50D38AEA4F44}" type="doc">
      <dgm:prSet loTypeId="urn:microsoft.com/office/officeart/2005/8/layout/matrix3" loCatId="matrix" qsTypeId="urn:microsoft.com/office/officeart/2005/8/quickstyle/simple1" qsCatId="simple" csTypeId="urn:microsoft.com/office/officeart/2005/8/colors/accent2_2" csCatId="accent2" phldr="1"/>
      <dgm:spPr/>
      <dgm:t>
        <a:bodyPr/>
        <a:lstStyle/>
        <a:p>
          <a:endParaRPr lang="en-US"/>
        </a:p>
      </dgm:t>
    </dgm:pt>
    <dgm:pt modelId="{7C437308-DA69-4855-9FAC-5421AEC99FED}">
      <dgm:prSet/>
      <dgm:spPr>
        <a:solidFill>
          <a:schemeClr val="accent6">
            <a:lumMod val="75000"/>
          </a:schemeClr>
        </a:solidFill>
      </dgm:spPr>
      <dgm:t>
        <a:bodyPr/>
        <a:lstStyle/>
        <a:p>
          <a:pPr rtl="0"/>
          <a:r>
            <a:rPr lang="en-US" smtClean="0"/>
            <a:t>AADT</a:t>
          </a:r>
          <a:endParaRPr lang="en-US"/>
        </a:p>
      </dgm:t>
    </dgm:pt>
    <dgm:pt modelId="{9584FFE8-4286-48B4-AF3C-EC801F04223D}" type="parTrans" cxnId="{F68D0023-58D7-46DE-897F-07FCD049AEA6}">
      <dgm:prSet/>
      <dgm:spPr/>
      <dgm:t>
        <a:bodyPr/>
        <a:lstStyle/>
        <a:p>
          <a:endParaRPr lang="en-US"/>
        </a:p>
      </dgm:t>
    </dgm:pt>
    <dgm:pt modelId="{1C83D4F1-FC40-4D29-9726-5106AC3B6982}" type="sibTrans" cxnId="{F68D0023-58D7-46DE-897F-07FCD049AEA6}">
      <dgm:prSet/>
      <dgm:spPr/>
      <dgm:t>
        <a:bodyPr/>
        <a:lstStyle/>
        <a:p>
          <a:endParaRPr lang="en-US"/>
        </a:p>
      </dgm:t>
    </dgm:pt>
    <dgm:pt modelId="{5ABD83E4-AC1F-4336-8F27-0BB4925A1EDC}">
      <dgm:prSet/>
      <dgm:spPr>
        <a:solidFill>
          <a:schemeClr val="accent6">
            <a:lumMod val="75000"/>
          </a:schemeClr>
        </a:solidFill>
      </dgm:spPr>
      <dgm:t>
        <a:bodyPr/>
        <a:lstStyle/>
        <a:p>
          <a:pPr rtl="0"/>
          <a:r>
            <a:rPr lang="en-US" smtClean="0"/>
            <a:t>K</a:t>
          </a:r>
          <a:endParaRPr lang="en-US"/>
        </a:p>
      </dgm:t>
    </dgm:pt>
    <dgm:pt modelId="{AE09ED37-C79F-4747-ABBE-92E1CB75A82C}" type="parTrans" cxnId="{0EFD35BD-BC7E-4FC7-BCF8-93493F37856B}">
      <dgm:prSet/>
      <dgm:spPr/>
      <dgm:t>
        <a:bodyPr/>
        <a:lstStyle/>
        <a:p>
          <a:endParaRPr lang="en-US"/>
        </a:p>
      </dgm:t>
    </dgm:pt>
    <dgm:pt modelId="{30E4E1B2-B3EB-4FAE-96CD-760386DB3D10}" type="sibTrans" cxnId="{0EFD35BD-BC7E-4FC7-BCF8-93493F37856B}">
      <dgm:prSet/>
      <dgm:spPr/>
      <dgm:t>
        <a:bodyPr/>
        <a:lstStyle/>
        <a:p>
          <a:endParaRPr lang="en-US"/>
        </a:p>
      </dgm:t>
    </dgm:pt>
    <dgm:pt modelId="{6DA02421-1482-44B6-B506-FE2A424627A2}">
      <dgm:prSet/>
      <dgm:spPr>
        <a:solidFill>
          <a:schemeClr val="accent6">
            <a:lumMod val="75000"/>
          </a:schemeClr>
        </a:solidFill>
      </dgm:spPr>
      <dgm:t>
        <a:bodyPr/>
        <a:lstStyle/>
        <a:p>
          <a:pPr rtl="0"/>
          <a:r>
            <a:rPr lang="en-US" smtClean="0"/>
            <a:t>D</a:t>
          </a:r>
          <a:endParaRPr lang="en-US"/>
        </a:p>
      </dgm:t>
    </dgm:pt>
    <dgm:pt modelId="{D77639E5-D861-4CA1-A5B7-801B89271037}" type="parTrans" cxnId="{7C8C15B7-55CA-4257-984E-EBC18D3EAF77}">
      <dgm:prSet/>
      <dgm:spPr/>
      <dgm:t>
        <a:bodyPr/>
        <a:lstStyle/>
        <a:p>
          <a:endParaRPr lang="en-US"/>
        </a:p>
      </dgm:t>
    </dgm:pt>
    <dgm:pt modelId="{9E9DB708-23F0-42B5-82FF-12FF413E7CF7}" type="sibTrans" cxnId="{7C8C15B7-55CA-4257-984E-EBC18D3EAF77}">
      <dgm:prSet/>
      <dgm:spPr/>
      <dgm:t>
        <a:bodyPr/>
        <a:lstStyle/>
        <a:p>
          <a:endParaRPr lang="en-US"/>
        </a:p>
      </dgm:t>
    </dgm:pt>
    <dgm:pt modelId="{145022EE-F589-4F64-BB72-4D64EB9304BA}">
      <dgm:prSet/>
      <dgm:spPr>
        <a:solidFill>
          <a:schemeClr val="accent6">
            <a:lumMod val="75000"/>
          </a:schemeClr>
        </a:solidFill>
      </dgm:spPr>
      <dgm:t>
        <a:bodyPr/>
        <a:lstStyle/>
        <a:p>
          <a:pPr rtl="0"/>
          <a:r>
            <a:rPr lang="en-US" smtClean="0"/>
            <a:t>Control variables</a:t>
          </a:r>
          <a:endParaRPr lang="en-US"/>
        </a:p>
      </dgm:t>
    </dgm:pt>
    <dgm:pt modelId="{9846DC6D-A3F5-4C1B-9C28-7C8347AFBDBD}" type="parTrans" cxnId="{502B9537-0D7C-4B2B-8AD5-F34EC33B4DCA}">
      <dgm:prSet/>
      <dgm:spPr/>
      <dgm:t>
        <a:bodyPr/>
        <a:lstStyle/>
        <a:p>
          <a:endParaRPr lang="en-US"/>
        </a:p>
      </dgm:t>
    </dgm:pt>
    <dgm:pt modelId="{B0DCBC6A-724F-4B69-936B-1BE4E262199D}" type="sibTrans" cxnId="{502B9537-0D7C-4B2B-8AD5-F34EC33B4DCA}">
      <dgm:prSet/>
      <dgm:spPr/>
      <dgm:t>
        <a:bodyPr/>
        <a:lstStyle/>
        <a:p>
          <a:endParaRPr lang="en-US"/>
        </a:p>
      </dgm:t>
    </dgm:pt>
    <dgm:pt modelId="{B9EEEB94-E944-4FD8-BC77-3CDA60D51D11}" type="pres">
      <dgm:prSet presAssocID="{77015533-B638-43FC-87C0-50D38AEA4F44}" presName="matrix" presStyleCnt="0">
        <dgm:presLayoutVars>
          <dgm:chMax val="1"/>
          <dgm:dir/>
          <dgm:resizeHandles val="exact"/>
        </dgm:presLayoutVars>
      </dgm:prSet>
      <dgm:spPr/>
      <dgm:t>
        <a:bodyPr/>
        <a:lstStyle/>
        <a:p>
          <a:endParaRPr lang="en-US"/>
        </a:p>
      </dgm:t>
    </dgm:pt>
    <dgm:pt modelId="{EE073E3A-6588-438F-BA0D-F179A5E21AB4}" type="pres">
      <dgm:prSet presAssocID="{77015533-B638-43FC-87C0-50D38AEA4F44}" presName="diamond" presStyleLbl="bgShp" presStyleIdx="0" presStyleCnt="1" custLinFactX="157895" custLinFactY="-100000" custLinFactNeighborX="200000" custLinFactNeighborY="-183832"/>
      <dgm:spPr/>
    </dgm:pt>
    <dgm:pt modelId="{367DE65B-8BA5-4055-9EC0-2B620985E7B8}" type="pres">
      <dgm:prSet presAssocID="{77015533-B638-43FC-87C0-50D38AEA4F44}" presName="quad1" presStyleLbl="node1" presStyleIdx="0" presStyleCnt="4">
        <dgm:presLayoutVars>
          <dgm:chMax val="0"/>
          <dgm:chPref val="0"/>
          <dgm:bulletEnabled val="1"/>
        </dgm:presLayoutVars>
      </dgm:prSet>
      <dgm:spPr/>
      <dgm:t>
        <a:bodyPr/>
        <a:lstStyle/>
        <a:p>
          <a:endParaRPr lang="en-US"/>
        </a:p>
      </dgm:t>
    </dgm:pt>
    <dgm:pt modelId="{E9821428-9783-4DC5-9A6E-17D430717848}" type="pres">
      <dgm:prSet presAssocID="{77015533-B638-43FC-87C0-50D38AEA4F44}" presName="quad2" presStyleLbl="node1" presStyleIdx="1" presStyleCnt="4">
        <dgm:presLayoutVars>
          <dgm:chMax val="0"/>
          <dgm:chPref val="0"/>
          <dgm:bulletEnabled val="1"/>
        </dgm:presLayoutVars>
      </dgm:prSet>
      <dgm:spPr/>
      <dgm:t>
        <a:bodyPr/>
        <a:lstStyle/>
        <a:p>
          <a:endParaRPr lang="en-US"/>
        </a:p>
      </dgm:t>
    </dgm:pt>
    <dgm:pt modelId="{A38B9631-63DC-4BAD-8F88-4AF8657F84B5}" type="pres">
      <dgm:prSet presAssocID="{77015533-B638-43FC-87C0-50D38AEA4F44}" presName="quad3" presStyleLbl="node1" presStyleIdx="2" presStyleCnt="4">
        <dgm:presLayoutVars>
          <dgm:chMax val="0"/>
          <dgm:chPref val="0"/>
          <dgm:bulletEnabled val="1"/>
        </dgm:presLayoutVars>
      </dgm:prSet>
      <dgm:spPr/>
      <dgm:t>
        <a:bodyPr/>
        <a:lstStyle/>
        <a:p>
          <a:endParaRPr lang="en-US"/>
        </a:p>
      </dgm:t>
    </dgm:pt>
    <dgm:pt modelId="{EFD9C9EE-BBA6-4432-8250-09CF4501BD88}" type="pres">
      <dgm:prSet presAssocID="{77015533-B638-43FC-87C0-50D38AEA4F44}" presName="quad4" presStyleLbl="node1" presStyleIdx="3" presStyleCnt="4">
        <dgm:presLayoutVars>
          <dgm:chMax val="0"/>
          <dgm:chPref val="0"/>
          <dgm:bulletEnabled val="1"/>
        </dgm:presLayoutVars>
      </dgm:prSet>
      <dgm:spPr/>
      <dgm:t>
        <a:bodyPr/>
        <a:lstStyle/>
        <a:p>
          <a:endParaRPr lang="en-US"/>
        </a:p>
      </dgm:t>
    </dgm:pt>
  </dgm:ptLst>
  <dgm:cxnLst>
    <dgm:cxn modelId="{0EFD35BD-BC7E-4FC7-BCF8-93493F37856B}" srcId="{77015533-B638-43FC-87C0-50D38AEA4F44}" destId="{5ABD83E4-AC1F-4336-8F27-0BB4925A1EDC}" srcOrd="1" destOrd="0" parTransId="{AE09ED37-C79F-4747-ABBE-92E1CB75A82C}" sibTransId="{30E4E1B2-B3EB-4FAE-96CD-760386DB3D10}"/>
    <dgm:cxn modelId="{AC9B2666-EA9E-47AD-922E-D11344D889C5}" type="presOf" srcId="{77015533-B638-43FC-87C0-50D38AEA4F44}" destId="{B9EEEB94-E944-4FD8-BC77-3CDA60D51D11}" srcOrd="0" destOrd="0" presId="urn:microsoft.com/office/officeart/2005/8/layout/matrix3"/>
    <dgm:cxn modelId="{F05A68AF-C5AE-4594-BAD0-AA2EB316160E}" type="presOf" srcId="{5ABD83E4-AC1F-4336-8F27-0BB4925A1EDC}" destId="{E9821428-9783-4DC5-9A6E-17D430717848}" srcOrd="0" destOrd="0" presId="urn:microsoft.com/office/officeart/2005/8/layout/matrix3"/>
    <dgm:cxn modelId="{F68D0023-58D7-46DE-897F-07FCD049AEA6}" srcId="{77015533-B638-43FC-87C0-50D38AEA4F44}" destId="{7C437308-DA69-4855-9FAC-5421AEC99FED}" srcOrd="0" destOrd="0" parTransId="{9584FFE8-4286-48B4-AF3C-EC801F04223D}" sibTransId="{1C83D4F1-FC40-4D29-9726-5106AC3B6982}"/>
    <dgm:cxn modelId="{502B9537-0D7C-4B2B-8AD5-F34EC33B4DCA}" srcId="{77015533-B638-43FC-87C0-50D38AEA4F44}" destId="{145022EE-F589-4F64-BB72-4D64EB9304BA}" srcOrd="3" destOrd="0" parTransId="{9846DC6D-A3F5-4C1B-9C28-7C8347AFBDBD}" sibTransId="{B0DCBC6A-724F-4B69-936B-1BE4E262199D}"/>
    <dgm:cxn modelId="{D04F4D61-3D25-40A8-BB03-79B6D2A57B5F}" type="presOf" srcId="{7C437308-DA69-4855-9FAC-5421AEC99FED}" destId="{367DE65B-8BA5-4055-9EC0-2B620985E7B8}" srcOrd="0" destOrd="0" presId="urn:microsoft.com/office/officeart/2005/8/layout/matrix3"/>
    <dgm:cxn modelId="{44948128-AAB5-42AE-A5A8-C64E2B6FD307}" type="presOf" srcId="{145022EE-F589-4F64-BB72-4D64EB9304BA}" destId="{EFD9C9EE-BBA6-4432-8250-09CF4501BD88}" srcOrd="0" destOrd="0" presId="urn:microsoft.com/office/officeart/2005/8/layout/matrix3"/>
    <dgm:cxn modelId="{AED9028E-EA43-4CCF-ADAD-B5FD209F166C}" type="presOf" srcId="{6DA02421-1482-44B6-B506-FE2A424627A2}" destId="{A38B9631-63DC-4BAD-8F88-4AF8657F84B5}" srcOrd="0" destOrd="0" presId="urn:microsoft.com/office/officeart/2005/8/layout/matrix3"/>
    <dgm:cxn modelId="{7C8C15B7-55CA-4257-984E-EBC18D3EAF77}" srcId="{77015533-B638-43FC-87C0-50D38AEA4F44}" destId="{6DA02421-1482-44B6-B506-FE2A424627A2}" srcOrd="2" destOrd="0" parTransId="{D77639E5-D861-4CA1-A5B7-801B89271037}" sibTransId="{9E9DB708-23F0-42B5-82FF-12FF413E7CF7}"/>
    <dgm:cxn modelId="{84E91B23-7BF9-473B-A8F5-96190FCE1BF3}" type="presParOf" srcId="{B9EEEB94-E944-4FD8-BC77-3CDA60D51D11}" destId="{EE073E3A-6588-438F-BA0D-F179A5E21AB4}" srcOrd="0" destOrd="0" presId="urn:microsoft.com/office/officeart/2005/8/layout/matrix3"/>
    <dgm:cxn modelId="{6BD9F9CD-5C77-4ABC-8252-12AF2408EA49}" type="presParOf" srcId="{B9EEEB94-E944-4FD8-BC77-3CDA60D51D11}" destId="{367DE65B-8BA5-4055-9EC0-2B620985E7B8}" srcOrd="1" destOrd="0" presId="urn:microsoft.com/office/officeart/2005/8/layout/matrix3"/>
    <dgm:cxn modelId="{5CD40D27-2330-437E-8122-569925036F10}" type="presParOf" srcId="{B9EEEB94-E944-4FD8-BC77-3CDA60D51D11}" destId="{E9821428-9783-4DC5-9A6E-17D430717848}" srcOrd="2" destOrd="0" presId="urn:microsoft.com/office/officeart/2005/8/layout/matrix3"/>
    <dgm:cxn modelId="{1B8DFF57-79BB-40F6-8070-7A1E98C0E2F2}" type="presParOf" srcId="{B9EEEB94-E944-4FD8-BC77-3CDA60D51D11}" destId="{A38B9631-63DC-4BAD-8F88-4AF8657F84B5}" srcOrd="3" destOrd="0" presId="urn:microsoft.com/office/officeart/2005/8/layout/matrix3"/>
    <dgm:cxn modelId="{7029312A-6879-4C58-BE3C-A131ED119F07}" type="presParOf" srcId="{B9EEEB94-E944-4FD8-BC77-3CDA60D51D11}" destId="{EFD9C9EE-BBA6-4432-8250-09CF4501BD88}"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E9B9893-0D9C-40A0-AD48-A9D41D7CA30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B7696791-001F-4478-A787-4699E5B465B2}">
      <dgm:prSet custT="1"/>
      <dgm:spPr/>
      <dgm:t>
        <a:bodyPr/>
        <a:lstStyle/>
        <a:p>
          <a:pPr rtl="0"/>
          <a:r>
            <a:rPr lang="en-US" sz="2800" b="1" dirty="0" smtClean="0">
              <a:effectLst>
                <a:outerShdw blurRad="38100" dist="38100" dir="2700000" algn="tl">
                  <a:srgbClr val="000000">
                    <a:alpha val="43137"/>
                  </a:srgbClr>
                </a:outerShdw>
              </a:effectLst>
            </a:rPr>
            <a:t>Large urbanized </a:t>
          </a:r>
          <a:endParaRPr lang="en-US" sz="2800" b="1" dirty="0">
            <a:effectLst>
              <a:outerShdw blurRad="38100" dist="38100" dir="2700000" algn="tl">
                <a:srgbClr val="000000">
                  <a:alpha val="43137"/>
                </a:srgbClr>
              </a:outerShdw>
            </a:effectLst>
          </a:endParaRPr>
        </a:p>
      </dgm:t>
    </dgm:pt>
    <dgm:pt modelId="{440A1F2E-BBB4-45C9-88C4-479626E5822F}" type="parTrans" cxnId="{7DB8DE1D-65C6-4D6A-AD63-B8EB34C70274}">
      <dgm:prSet/>
      <dgm:spPr/>
      <dgm:t>
        <a:bodyPr/>
        <a:lstStyle/>
        <a:p>
          <a:endParaRPr lang="en-US"/>
        </a:p>
      </dgm:t>
    </dgm:pt>
    <dgm:pt modelId="{B26BCAC9-A9C4-4A5D-B027-4A7F306101FD}" type="sibTrans" cxnId="{7DB8DE1D-65C6-4D6A-AD63-B8EB34C70274}">
      <dgm:prSet/>
      <dgm:spPr/>
      <dgm:t>
        <a:bodyPr/>
        <a:lstStyle/>
        <a:p>
          <a:endParaRPr lang="en-US"/>
        </a:p>
      </dgm:t>
    </dgm:pt>
    <dgm:pt modelId="{B33DFD7E-0C8C-4F0E-B149-86D0CEF4050B}">
      <dgm:prSet custT="1"/>
      <dgm:spPr/>
      <dgm:t>
        <a:bodyPr/>
        <a:lstStyle/>
        <a:p>
          <a:pPr rtl="0"/>
          <a:r>
            <a:rPr lang="en-US" sz="1800" dirty="0" smtClean="0"/>
            <a:t>1,000 vehicles per hour per lane (</a:t>
          </a:r>
          <a:r>
            <a:rPr lang="en-US" sz="1800" dirty="0" err="1" smtClean="0"/>
            <a:t>vphpl</a:t>
          </a:r>
          <a:r>
            <a:rPr lang="en-US" sz="1800" dirty="0" smtClean="0"/>
            <a:t>) </a:t>
          </a:r>
          <a:endParaRPr lang="en-US" sz="1800" dirty="0"/>
        </a:p>
      </dgm:t>
    </dgm:pt>
    <dgm:pt modelId="{B59A8E1E-6F35-4087-B71C-AC7573874496}" type="parTrans" cxnId="{C2F0CD1E-217F-440C-85E0-1CBB9EBA606A}">
      <dgm:prSet/>
      <dgm:spPr/>
      <dgm:t>
        <a:bodyPr/>
        <a:lstStyle/>
        <a:p>
          <a:endParaRPr lang="en-US"/>
        </a:p>
      </dgm:t>
    </dgm:pt>
    <dgm:pt modelId="{57C0DA41-681D-4B4D-9EE3-7C4F423D5E9F}" type="sibTrans" cxnId="{C2F0CD1E-217F-440C-85E0-1CBB9EBA606A}">
      <dgm:prSet/>
      <dgm:spPr/>
      <dgm:t>
        <a:bodyPr/>
        <a:lstStyle/>
        <a:p>
          <a:endParaRPr lang="en-US"/>
        </a:p>
      </dgm:t>
    </dgm:pt>
    <dgm:pt modelId="{FB007C24-CB6E-477A-BDDD-E6E2BED6C32C}">
      <dgm:prSet custT="1"/>
      <dgm:spPr/>
      <dgm:t>
        <a:bodyPr/>
        <a:lstStyle/>
        <a:p>
          <a:pPr rtl="0"/>
          <a:r>
            <a:rPr lang="en-US" sz="2800" b="1" dirty="0" smtClean="0">
              <a:effectLst>
                <a:outerShdw blurRad="38100" dist="38100" dir="2700000" algn="tl">
                  <a:srgbClr val="000000">
                    <a:alpha val="43137"/>
                  </a:srgbClr>
                </a:outerShdw>
              </a:effectLst>
            </a:rPr>
            <a:t>Other urbanized </a:t>
          </a:r>
          <a:endParaRPr lang="en-US" sz="2800" b="1" dirty="0">
            <a:effectLst>
              <a:outerShdw blurRad="38100" dist="38100" dir="2700000" algn="tl">
                <a:srgbClr val="000000">
                  <a:alpha val="43137"/>
                </a:srgbClr>
              </a:outerShdw>
            </a:effectLst>
          </a:endParaRPr>
        </a:p>
      </dgm:t>
    </dgm:pt>
    <dgm:pt modelId="{F357F003-90A4-4F33-AE22-4286454282B7}" type="parTrans" cxnId="{DF26BEB9-C98A-4382-B4D8-CCF2C4D31CC5}">
      <dgm:prSet/>
      <dgm:spPr/>
      <dgm:t>
        <a:bodyPr/>
        <a:lstStyle/>
        <a:p>
          <a:endParaRPr lang="en-US"/>
        </a:p>
      </dgm:t>
    </dgm:pt>
    <dgm:pt modelId="{4345FC6C-843B-48DD-9E39-716911FF44BD}" type="sibTrans" cxnId="{DF26BEB9-C98A-4382-B4D8-CCF2C4D31CC5}">
      <dgm:prSet/>
      <dgm:spPr/>
      <dgm:t>
        <a:bodyPr/>
        <a:lstStyle/>
        <a:p>
          <a:endParaRPr lang="en-US"/>
        </a:p>
      </dgm:t>
    </dgm:pt>
    <dgm:pt modelId="{8CBC9F04-B095-4786-A007-1CC849A01FDD}">
      <dgm:prSet custT="1"/>
      <dgm:spPr/>
      <dgm:t>
        <a:bodyPr/>
        <a:lstStyle/>
        <a:p>
          <a:pPr rtl="0"/>
          <a:r>
            <a:rPr lang="en-US" sz="1800" dirty="0" smtClean="0"/>
            <a:t>950 </a:t>
          </a:r>
          <a:r>
            <a:rPr lang="en-US" sz="1800" dirty="0" err="1" smtClean="0"/>
            <a:t>vphpl</a:t>
          </a:r>
          <a:r>
            <a:rPr lang="en-US" sz="1800" dirty="0" smtClean="0"/>
            <a:t> </a:t>
          </a:r>
          <a:endParaRPr lang="en-US" sz="1800" dirty="0"/>
        </a:p>
      </dgm:t>
    </dgm:pt>
    <dgm:pt modelId="{F8B3283A-C533-42E6-A515-51D85FE3B5B6}" type="parTrans" cxnId="{E2D23720-C22B-4BAC-A67C-1D2E3FA50A22}">
      <dgm:prSet/>
      <dgm:spPr/>
      <dgm:t>
        <a:bodyPr/>
        <a:lstStyle/>
        <a:p>
          <a:endParaRPr lang="en-US"/>
        </a:p>
      </dgm:t>
    </dgm:pt>
    <dgm:pt modelId="{938CBA75-B8BC-4F14-9F8C-6A9CADF13696}" type="sibTrans" cxnId="{E2D23720-C22B-4BAC-A67C-1D2E3FA50A22}">
      <dgm:prSet/>
      <dgm:spPr/>
      <dgm:t>
        <a:bodyPr/>
        <a:lstStyle/>
        <a:p>
          <a:endParaRPr lang="en-US"/>
        </a:p>
      </dgm:t>
    </dgm:pt>
    <dgm:pt modelId="{ED970753-45FF-4051-B356-2DF1D685491D}">
      <dgm:prSet custT="1"/>
      <dgm:spPr/>
      <dgm:t>
        <a:bodyPr/>
        <a:lstStyle/>
        <a:p>
          <a:pPr rtl="0"/>
          <a:r>
            <a:rPr lang="en-US" sz="2800" b="1" dirty="0" smtClean="0">
              <a:effectLst>
                <a:outerShdw blurRad="38100" dist="38100" dir="2700000" algn="tl">
                  <a:srgbClr val="000000">
                    <a:alpha val="43137"/>
                  </a:srgbClr>
                </a:outerShdw>
              </a:effectLst>
            </a:rPr>
            <a:t>Transitioning </a:t>
          </a:r>
          <a:endParaRPr lang="en-US" sz="2800" b="1" dirty="0">
            <a:effectLst>
              <a:outerShdw blurRad="38100" dist="38100" dir="2700000" algn="tl">
                <a:srgbClr val="000000">
                  <a:alpha val="43137"/>
                </a:srgbClr>
              </a:outerShdw>
            </a:effectLst>
          </a:endParaRPr>
        </a:p>
      </dgm:t>
    </dgm:pt>
    <dgm:pt modelId="{F1236852-9965-47BC-BFAD-7B97B8F28ABD}" type="parTrans" cxnId="{DC26B905-959A-42AC-A2FD-C2A4FDA92534}">
      <dgm:prSet/>
      <dgm:spPr/>
      <dgm:t>
        <a:bodyPr/>
        <a:lstStyle/>
        <a:p>
          <a:endParaRPr lang="en-US"/>
        </a:p>
      </dgm:t>
    </dgm:pt>
    <dgm:pt modelId="{114B567E-751B-4FA2-9B59-2C87FFF915DC}" type="sibTrans" cxnId="{DC26B905-959A-42AC-A2FD-C2A4FDA92534}">
      <dgm:prSet/>
      <dgm:spPr/>
      <dgm:t>
        <a:bodyPr/>
        <a:lstStyle/>
        <a:p>
          <a:endParaRPr lang="en-US"/>
        </a:p>
      </dgm:t>
    </dgm:pt>
    <dgm:pt modelId="{CB7B48D0-9D3B-489E-AAE0-AB6AFE32E74C}">
      <dgm:prSet custT="1"/>
      <dgm:spPr/>
      <dgm:t>
        <a:bodyPr/>
        <a:lstStyle/>
        <a:p>
          <a:pPr rtl="0"/>
          <a:r>
            <a:rPr lang="en-US" sz="1800" dirty="0" smtClean="0"/>
            <a:t>920 </a:t>
          </a:r>
          <a:r>
            <a:rPr lang="en-US" sz="1800" dirty="0" err="1" smtClean="0"/>
            <a:t>vphpl</a:t>
          </a:r>
          <a:r>
            <a:rPr lang="en-US" sz="1800" dirty="0" smtClean="0"/>
            <a:t> </a:t>
          </a:r>
          <a:endParaRPr lang="en-US" sz="1800" dirty="0"/>
        </a:p>
      </dgm:t>
    </dgm:pt>
    <dgm:pt modelId="{426B3865-5ED9-44A4-99F7-3C9B6856412B}" type="parTrans" cxnId="{1DA99A7C-B1DB-4953-A836-15665867DF99}">
      <dgm:prSet/>
      <dgm:spPr/>
      <dgm:t>
        <a:bodyPr/>
        <a:lstStyle/>
        <a:p>
          <a:endParaRPr lang="en-US"/>
        </a:p>
      </dgm:t>
    </dgm:pt>
    <dgm:pt modelId="{43F07755-3091-45E4-9542-72FE3A44ECE5}" type="sibTrans" cxnId="{1DA99A7C-B1DB-4953-A836-15665867DF99}">
      <dgm:prSet/>
      <dgm:spPr/>
      <dgm:t>
        <a:bodyPr/>
        <a:lstStyle/>
        <a:p>
          <a:endParaRPr lang="en-US"/>
        </a:p>
      </dgm:t>
    </dgm:pt>
    <dgm:pt modelId="{63C140EC-8081-4333-9D47-A1DC79232F4D}">
      <dgm:prSet custT="1"/>
      <dgm:spPr/>
      <dgm:t>
        <a:bodyPr/>
        <a:lstStyle/>
        <a:p>
          <a:pPr rtl="0"/>
          <a:r>
            <a:rPr lang="en-US" sz="2800" b="1" dirty="0" smtClean="0">
              <a:effectLst>
                <a:outerShdw blurRad="38100" dist="38100" dir="2700000" algn="tl">
                  <a:srgbClr val="000000">
                    <a:alpha val="43137"/>
                  </a:srgbClr>
                </a:outerShdw>
              </a:effectLst>
            </a:rPr>
            <a:t>Urban </a:t>
          </a:r>
          <a:endParaRPr lang="en-US" sz="2800" b="1" dirty="0">
            <a:effectLst>
              <a:outerShdw blurRad="38100" dist="38100" dir="2700000" algn="tl">
                <a:srgbClr val="000000">
                  <a:alpha val="43137"/>
                </a:srgbClr>
              </a:outerShdw>
            </a:effectLst>
          </a:endParaRPr>
        </a:p>
      </dgm:t>
    </dgm:pt>
    <dgm:pt modelId="{34999280-945B-48BF-90EB-77C5F76360DB}" type="parTrans" cxnId="{291496F5-AB7A-4944-88CE-1A84DF860AEA}">
      <dgm:prSet/>
      <dgm:spPr/>
      <dgm:t>
        <a:bodyPr/>
        <a:lstStyle/>
        <a:p>
          <a:endParaRPr lang="en-US"/>
        </a:p>
      </dgm:t>
    </dgm:pt>
    <dgm:pt modelId="{14CA9D2C-B346-4C76-BEB2-75412AB0DFDB}" type="sibTrans" cxnId="{291496F5-AB7A-4944-88CE-1A84DF860AEA}">
      <dgm:prSet/>
      <dgm:spPr/>
      <dgm:t>
        <a:bodyPr/>
        <a:lstStyle/>
        <a:p>
          <a:endParaRPr lang="en-US"/>
        </a:p>
      </dgm:t>
    </dgm:pt>
    <dgm:pt modelId="{6032FF20-1AC9-4276-812E-B452B7707CF6}">
      <dgm:prSet custT="1"/>
      <dgm:spPr/>
      <dgm:t>
        <a:bodyPr/>
        <a:lstStyle/>
        <a:p>
          <a:pPr rtl="0"/>
          <a:r>
            <a:rPr lang="en-US" sz="1800" dirty="0" smtClean="0"/>
            <a:t>920 </a:t>
          </a:r>
          <a:r>
            <a:rPr lang="en-US" sz="1800" dirty="0" err="1" smtClean="0"/>
            <a:t>vphpl</a:t>
          </a:r>
          <a:r>
            <a:rPr lang="en-US" sz="1800" dirty="0" smtClean="0"/>
            <a:t> </a:t>
          </a:r>
          <a:endParaRPr lang="en-US" sz="1800" dirty="0"/>
        </a:p>
      </dgm:t>
    </dgm:pt>
    <dgm:pt modelId="{330FDEE4-15FB-40D9-8F7C-64C468B25EFD}" type="parTrans" cxnId="{1FE9F9FB-BDB1-427C-94BC-0923A6916C2B}">
      <dgm:prSet/>
      <dgm:spPr/>
      <dgm:t>
        <a:bodyPr/>
        <a:lstStyle/>
        <a:p>
          <a:endParaRPr lang="en-US"/>
        </a:p>
      </dgm:t>
    </dgm:pt>
    <dgm:pt modelId="{2F0874F4-A966-46BD-B81E-20B2A43D093A}" type="sibTrans" cxnId="{1FE9F9FB-BDB1-427C-94BC-0923A6916C2B}">
      <dgm:prSet/>
      <dgm:spPr/>
      <dgm:t>
        <a:bodyPr/>
        <a:lstStyle/>
        <a:p>
          <a:endParaRPr lang="en-US"/>
        </a:p>
      </dgm:t>
    </dgm:pt>
    <dgm:pt modelId="{3CD3B0A1-2B5C-4CB9-894B-EFE7E372941B}">
      <dgm:prSet custT="1"/>
      <dgm:spPr/>
      <dgm:t>
        <a:bodyPr/>
        <a:lstStyle/>
        <a:p>
          <a:pPr rtl="0"/>
          <a:r>
            <a:rPr lang="en-US" sz="2800" b="1" dirty="0" smtClean="0">
              <a:effectLst>
                <a:outerShdw blurRad="38100" dist="38100" dir="2700000" algn="tl">
                  <a:srgbClr val="000000">
                    <a:alpha val="43137"/>
                  </a:srgbClr>
                </a:outerShdw>
              </a:effectLst>
            </a:rPr>
            <a:t>Rural </a:t>
          </a:r>
          <a:endParaRPr lang="en-US" sz="2800" b="1" dirty="0">
            <a:effectLst>
              <a:outerShdw blurRad="38100" dist="38100" dir="2700000" algn="tl">
                <a:srgbClr val="000000">
                  <a:alpha val="43137"/>
                </a:srgbClr>
              </a:outerShdw>
            </a:effectLst>
          </a:endParaRPr>
        </a:p>
      </dgm:t>
    </dgm:pt>
    <dgm:pt modelId="{42DF2CC8-353A-469A-B786-5FF3CBFD7408}" type="parTrans" cxnId="{32EBE88A-049E-489F-B91C-8F5FE28ADA9C}">
      <dgm:prSet/>
      <dgm:spPr/>
      <dgm:t>
        <a:bodyPr/>
        <a:lstStyle/>
        <a:p>
          <a:endParaRPr lang="en-US"/>
        </a:p>
      </dgm:t>
    </dgm:pt>
    <dgm:pt modelId="{0A07A1FC-B5A4-4460-8DB8-109BB993536E}" type="sibTrans" cxnId="{32EBE88A-049E-489F-B91C-8F5FE28ADA9C}">
      <dgm:prSet/>
      <dgm:spPr/>
      <dgm:t>
        <a:bodyPr/>
        <a:lstStyle/>
        <a:p>
          <a:endParaRPr lang="en-US"/>
        </a:p>
      </dgm:t>
    </dgm:pt>
    <dgm:pt modelId="{C7FD4D8D-F143-4EA3-BD8B-C4A045217956}">
      <dgm:prSet custT="1"/>
      <dgm:spPr/>
      <dgm:t>
        <a:bodyPr/>
        <a:lstStyle/>
        <a:p>
          <a:pPr rtl="0"/>
          <a:r>
            <a:rPr lang="en-US" sz="1800" dirty="0" smtClean="0"/>
            <a:t>       850 </a:t>
          </a:r>
          <a:r>
            <a:rPr lang="en-US" sz="1800" dirty="0" err="1" smtClean="0"/>
            <a:t>vphpl</a:t>
          </a:r>
          <a:r>
            <a:rPr lang="en-US" sz="1800" dirty="0" smtClean="0"/>
            <a:t> 	</a:t>
          </a:r>
          <a:endParaRPr lang="en-US" sz="1800" dirty="0"/>
        </a:p>
      </dgm:t>
    </dgm:pt>
    <dgm:pt modelId="{4F38F117-C0C6-4895-86BD-B774BB335C58}" type="parTrans" cxnId="{5670FCD3-EB9B-4F66-A755-3ECDC28E296C}">
      <dgm:prSet/>
      <dgm:spPr/>
      <dgm:t>
        <a:bodyPr/>
        <a:lstStyle/>
        <a:p>
          <a:endParaRPr lang="en-US"/>
        </a:p>
      </dgm:t>
    </dgm:pt>
    <dgm:pt modelId="{4E61EC32-26CC-4948-A6CD-4EE3D76EA0B5}" type="sibTrans" cxnId="{5670FCD3-EB9B-4F66-A755-3ECDC28E296C}">
      <dgm:prSet/>
      <dgm:spPr/>
      <dgm:t>
        <a:bodyPr/>
        <a:lstStyle/>
        <a:p>
          <a:endParaRPr lang="en-US"/>
        </a:p>
      </dgm:t>
    </dgm:pt>
    <dgm:pt modelId="{FB38A546-472C-41B0-A149-52244BCF898B}" type="pres">
      <dgm:prSet presAssocID="{BE9B9893-0D9C-40A0-AD48-A9D41D7CA30B}" presName="Name0" presStyleCnt="0">
        <dgm:presLayoutVars>
          <dgm:chPref val="3"/>
          <dgm:dir/>
          <dgm:animLvl val="lvl"/>
          <dgm:resizeHandles/>
        </dgm:presLayoutVars>
      </dgm:prSet>
      <dgm:spPr/>
      <dgm:t>
        <a:bodyPr/>
        <a:lstStyle/>
        <a:p>
          <a:endParaRPr lang="en-US"/>
        </a:p>
      </dgm:t>
    </dgm:pt>
    <dgm:pt modelId="{C2B1ECF8-314F-46E6-8D72-9C9F394CAD91}" type="pres">
      <dgm:prSet presAssocID="{B7696791-001F-4478-A787-4699E5B465B2}" presName="horFlow" presStyleCnt="0"/>
      <dgm:spPr/>
      <dgm:t>
        <a:bodyPr/>
        <a:lstStyle/>
        <a:p>
          <a:endParaRPr lang="en-US"/>
        </a:p>
      </dgm:t>
    </dgm:pt>
    <dgm:pt modelId="{D806D7C4-E38A-4A1D-8D82-50660C77FDCA}" type="pres">
      <dgm:prSet presAssocID="{B7696791-001F-4478-A787-4699E5B465B2}" presName="bigChev" presStyleLbl="node1" presStyleIdx="0" presStyleCnt="5" custScaleX="200253"/>
      <dgm:spPr/>
      <dgm:t>
        <a:bodyPr/>
        <a:lstStyle/>
        <a:p>
          <a:endParaRPr lang="en-US"/>
        </a:p>
      </dgm:t>
    </dgm:pt>
    <dgm:pt modelId="{6016B018-02F0-40E0-AB34-93DFFB301913}" type="pres">
      <dgm:prSet presAssocID="{B59A8E1E-6F35-4087-B71C-AC7573874496}" presName="parTrans" presStyleCnt="0"/>
      <dgm:spPr/>
      <dgm:t>
        <a:bodyPr/>
        <a:lstStyle/>
        <a:p>
          <a:endParaRPr lang="en-US"/>
        </a:p>
      </dgm:t>
    </dgm:pt>
    <dgm:pt modelId="{48F63D20-34F5-47A2-94DE-D62B9DF3C929}" type="pres">
      <dgm:prSet presAssocID="{B33DFD7E-0C8C-4F0E-B149-86D0CEF4050B}" presName="node" presStyleLbl="alignAccFollowNode1" presStyleIdx="0" presStyleCnt="5" custScaleX="267838">
        <dgm:presLayoutVars>
          <dgm:bulletEnabled val="1"/>
        </dgm:presLayoutVars>
      </dgm:prSet>
      <dgm:spPr/>
      <dgm:t>
        <a:bodyPr/>
        <a:lstStyle/>
        <a:p>
          <a:endParaRPr lang="en-US"/>
        </a:p>
      </dgm:t>
    </dgm:pt>
    <dgm:pt modelId="{4F9B19B6-FDEA-402A-B705-CF8328E25217}" type="pres">
      <dgm:prSet presAssocID="{B7696791-001F-4478-A787-4699E5B465B2}" presName="vSp" presStyleCnt="0"/>
      <dgm:spPr/>
      <dgm:t>
        <a:bodyPr/>
        <a:lstStyle/>
        <a:p>
          <a:endParaRPr lang="en-US"/>
        </a:p>
      </dgm:t>
    </dgm:pt>
    <dgm:pt modelId="{6CF0BB27-1C31-4738-A9FC-D7D3B72E7EAA}" type="pres">
      <dgm:prSet presAssocID="{FB007C24-CB6E-477A-BDDD-E6E2BED6C32C}" presName="horFlow" presStyleCnt="0"/>
      <dgm:spPr/>
      <dgm:t>
        <a:bodyPr/>
        <a:lstStyle/>
        <a:p>
          <a:endParaRPr lang="en-US"/>
        </a:p>
      </dgm:t>
    </dgm:pt>
    <dgm:pt modelId="{24C34873-2FCA-4BEE-B9D2-E0A4446F8BA8}" type="pres">
      <dgm:prSet presAssocID="{FB007C24-CB6E-477A-BDDD-E6E2BED6C32C}" presName="bigChev" presStyleLbl="node1" presStyleIdx="1" presStyleCnt="5" custScaleX="200253"/>
      <dgm:spPr/>
      <dgm:t>
        <a:bodyPr/>
        <a:lstStyle/>
        <a:p>
          <a:endParaRPr lang="en-US"/>
        </a:p>
      </dgm:t>
    </dgm:pt>
    <dgm:pt modelId="{97E5EF28-5E01-40E1-B94B-DE65EB21DA97}" type="pres">
      <dgm:prSet presAssocID="{F8B3283A-C533-42E6-A515-51D85FE3B5B6}" presName="parTrans" presStyleCnt="0"/>
      <dgm:spPr/>
      <dgm:t>
        <a:bodyPr/>
        <a:lstStyle/>
        <a:p>
          <a:endParaRPr lang="en-US"/>
        </a:p>
      </dgm:t>
    </dgm:pt>
    <dgm:pt modelId="{6EFDE01D-3F6C-4882-ACE9-14EC2E8B6EA1}" type="pres">
      <dgm:prSet presAssocID="{8CBC9F04-B095-4786-A007-1CC849A01FDD}" presName="node" presStyleLbl="alignAccFollowNode1" presStyleIdx="1" presStyleCnt="5" custScaleX="267838">
        <dgm:presLayoutVars>
          <dgm:bulletEnabled val="1"/>
        </dgm:presLayoutVars>
      </dgm:prSet>
      <dgm:spPr/>
      <dgm:t>
        <a:bodyPr/>
        <a:lstStyle/>
        <a:p>
          <a:endParaRPr lang="en-US"/>
        </a:p>
      </dgm:t>
    </dgm:pt>
    <dgm:pt modelId="{828E5204-6FCB-4C93-ACFD-292D49549774}" type="pres">
      <dgm:prSet presAssocID="{FB007C24-CB6E-477A-BDDD-E6E2BED6C32C}" presName="vSp" presStyleCnt="0"/>
      <dgm:spPr/>
      <dgm:t>
        <a:bodyPr/>
        <a:lstStyle/>
        <a:p>
          <a:endParaRPr lang="en-US"/>
        </a:p>
      </dgm:t>
    </dgm:pt>
    <dgm:pt modelId="{D9E74451-C4A6-4BCB-86BA-58F6F6E47F5D}" type="pres">
      <dgm:prSet presAssocID="{ED970753-45FF-4051-B356-2DF1D685491D}" presName="horFlow" presStyleCnt="0"/>
      <dgm:spPr/>
      <dgm:t>
        <a:bodyPr/>
        <a:lstStyle/>
        <a:p>
          <a:endParaRPr lang="en-US"/>
        </a:p>
      </dgm:t>
    </dgm:pt>
    <dgm:pt modelId="{1DD3AFD7-C9CD-4F78-9E65-F7F66D158461}" type="pres">
      <dgm:prSet presAssocID="{ED970753-45FF-4051-B356-2DF1D685491D}" presName="bigChev" presStyleLbl="node1" presStyleIdx="2" presStyleCnt="5" custScaleX="200253"/>
      <dgm:spPr/>
      <dgm:t>
        <a:bodyPr/>
        <a:lstStyle/>
        <a:p>
          <a:endParaRPr lang="en-US"/>
        </a:p>
      </dgm:t>
    </dgm:pt>
    <dgm:pt modelId="{885903DD-6542-4BAF-AA00-C99C6D936E54}" type="pres">
      <dgm:prSet presAssocID="{426B3865-5ED9-44A4-99F7-3C9B6856412B}" presName="parTrans" presStyleCnt="0"/>
      <dgm:spPr/>
      <dgm:t>
        <a:bodyPr/>
        <a:lstStyle/>
        <a:p>
          <a:endParaRPr lang="en-US"/>
        </a:p>
      </dgm:t>
    </dgm:pt>
    <dgm:pt modelId="{B6B1C17D-7684-42C0-B42E-BE8ED57518F4}" type="pres">
      <dgm:prSet presAssocID="{CB7B48D0-9D3B-489E-AAE0-AB6AFE32E74C}" presName="node" presStyleLbl="alignAccFollowNode1" presStyleIdx="2" presStyleCnt="5" custScaleX="267838">
        <dgm:presLayoutVars>
          <dgm:bulletEnabled val="1"/>
        </dgm:presLayoutVars>
      </dgm:prSet>
      <dgm:spPr/>
      <dgm:t>
        <a:bodyPr/>
        <a:lstStyle/>
        <a:p>
          <a:endParaRPr lang="en-US"/>
        </a:p>
      </dgm:t>
    </dgm:pt>
    <dgm:pt modelId="{D0FDB232-B7D7-4203-B74B-5DB80727BE09}" type="pres">
      <dgm:prSet presAssocID="{ED970753-45FF-4051-B356-2DF1D685491D}" presName="vSp" presStyleCnt="0"/>
      <dgm:spPr/>
      <dgm:t>
        <a:bodyPr/>
        <a:lstStyle/>
        <a:p>
          <a:endParaRPr lang="en-US"/>
        </a:p>
      </dgm:t>
    </dgm:pt>
    <dgm:pt modelId="{8416980C-83C3-4EE9-8C72-09707D440AB0}" type="pres">
      <dgm:prSet presAssocID="{63C140EC-8081-4333-9D47-A1DC79232F4D}" presName="horFlow" presStyleCnt="0"/>
      <dgm:spPr/>
      <dgm:t>
        <a:bodyPr/>
        <a:lstStyle/>
        <a:p>
          <a:endParaRPr lang="en-US"/>
        </a:p>
      </dgm:t>
    </dgm:pt>
    <dgm:pt modelId="{4B45DE52-9B38-483D-B913-C5421ABFE272}" type="pres">
      <dgm:prSet presAssocID="{63C140EC-8081-4333-9D47-A1DC79232F4D}" presName="bigChev" presStyleLbl="node1" presStyleIdx="3" presStyleCnt="5" custScaleX="200253"/>
      <dgm:spPr/>
      <dgm:t>
        <a:bodyPr/>
        <a:lstStyle/>
        <a:p>
          <a:endParaRPr lang="en-US"/>
        </a:p>
      </dgm:t>
    </dgm:pt>
    <dgm:pt modelId="{A733FCC8-2D2F-4DAE-B24D-7A699BA22B0C}" type="pres">
      <dgm:prSet presAssocID="{330FDEE4-15FB-40D9-8F7C-64C468B25EFD}" presName="parTrans" presStyleCnt="0"/>
      <dgm:spPr/>
      <dgm:t>
        <a:bodyPr/>
        <a:lstStyle/>
        <a:p>
          <a:endParaRPr lang="en-US"/>
        </a:p>
      </dgm:t>
    </dgm:pt>
    <dgm:pt modelId="{A93A7215-1B42-4ADD-9CBB-A4CD3BE7CD92}" type="pres">
      <dgm:prSet presAssocID="{6032FF20-1AC9-4276-812E-B452B7707CF6}" presName="node" presStyleLbl="alignAccFollowNode1" presStyleIdx="3" presStyleCnt="5" custScaleX="267838">
        <dgm:presLayoutVars>
          <dgm:bulletEnabled val="1"/>
        </dgm:presLayoutVars>
      </dgm:prSet>
      <dgm:spPr/>
      <dgm:t>
        <a:bodyPr/>
        <a:lstStyle/>
        <a:p>
          <a:endParaRPr lang="en-US"/>
        </a:p>
      </dgm:t>
    </dgm:pt>
    <dgm:pt modelId="{A878992A-AE5A-4416-A165-2078B3F4EF9A}" type="pres">
      <dgm:prSet presAssocID="{63C140EC-8081-4333-9D47-A1DC79232F4D}" presName="vSp" presStyleCnt="0"/>
      <dgm:spPr/>
      <dgm:t>
        <a:bodyPr/>
        <a:lstStyle/>
        <a:p>
          <a:endParaRPr lang="en-US"/>
        </a:p>
      </dgm:t>
    </dgm:pt>
    <dgm:pt modelId="{A9F73869-7010-47C7-8D88-6868C45EE33B}" type="pres">
      <dgm:prSet presAssocID="{3CD3B0A1-2B5C-4CB9-894B-EFE7E372941B}" presName="horFlow" presStyleCnt="0"/>
      <dgm:spPr/>
      <dgm:t>
        <a:bodyPr/>
        <a:lstStyle/>
        <a:p>
          <a:endParaRPr lang="en-US"/>
        </a:p>
      </dgm:t>
    </dgm:pt>
    <dgm:pt modelId="{516821E1-0B07-4390-A832-AE212C5EE3F1}" type="pres">
      <dgm:prSet presAssocID="{3CD3B0A1-2B5C-4CB9-894B-EFE7E372941B}" presName="bigChev" presStyleLbl="node1" presStyleIdx="4" presStyleCnt="5" custScaleX="200253"/>
      <dgm:spPr/>
      <dgm:t>
        <a:bodyPr/>
        <a:lstStyle/>
        <a:p>
          <a:endParaRPr lang="en-US"/>
        </a:p>
      </dgm:t>
    </dgm:pt>
    <dgm:pt modelId="{54BA71D7-8619-4641-8C85-F40DC6621C79}" type="pres">
      <dgm:prSet presAssocID="{4F38F117-C0C6-4895-86BD-B774BB335C58}" presName="parTrans" presStyleCnt="0"/>
      <dgm:spPr/>
      <dgm:t>
        <a:bodyPr/>
        <a:lstStyle/>
        <a:p>
          <a:endParaRPr lang="en-US"/>
        </a:p>
      </dgm:t>
    </dgm:pt>
    <dgm:pt modelId="{60DC9803-2A00-4C7E-9391-73F79C1B9402}" type="pres">
      <dgm:prSet presAssocID="{C7FD4D8D-F143-4EA3-BD8B-C4A045217956}" presName="node" presStyleLbl="alignAccFollowNode1" presStyleIdx="4" presStyleCnt="5" custScaleX="267838">
        <dgm:presLayoutVars>
          <dgm:bulletEnabled val="1"/>
        </dgm:presLayoutVars>
      </dgm:prSet>
      <dgm:spPr/>
      <dgm:t>
        <a:bodyPr/>
        <a:lstStyle/>
        <a:p>
          <a:endParaRPr lang="en-US"/>
        </a:p>
      </dgm:t>
    </dgm:pt>
  </dgm:ptLst>
  <dgm:cxnLst>
    <dgm:cxn modelId="{C816C83F-D663-4717-96FC-6BF5340853F5}" type="presOf" srcId="{BE9B9893-0D9C-40A0-AD48-A9D41D7CA30B}" destId="{FB38A546-472C-41B0-A149-52244BCF898B}" srcOrd="0" destOrd="0" presId="urn:microsoft.com/office/officeart/2005/8/layout/lProcess3"/>
    <dgm:cxn modelId="{1DA99A7C-B1DB-4953-A836-15665867DF99}" srcId="{ED970753-45FF-4051-B356-2DF1D685491D}" destId="{CB7B48D0-9D3B-489E-AAE0-AB6AFE32E74C}" srcOrd="0" destOrd="0" parTransId="{426B3865-5ED9-44A4-99F7-3C9B6856412B}" sibTransId="{43F07755-3091-45E4-9542-72FE3A44ECE5}"/>
    <dgm:cxn modelId="{82BBA643-9E54-4BA7-8048-B63167498E3D}" type="presOf" srcId="{3CD3B0A1-2B5C-4CB9-894B-EFE7E372941B}" destId="{516821E1-0B07-4390-A832-AE212C5EE3F1}" srcOrd="0" destOrd="0" presId="urn:microsoft.com/office/officeart/2005/8/layout/lProcess3"/>
    <dgm:cxn modelId="{5526DAC1-8419-449B-BD61-212A16CEE712}" type="presOf" srcId="{B7696791-001F-4478-A787-4699E5B465B2}" destId="{D806D7C4-E38A-4A1D-8D82-50660C77FDCA}" srcOrd="0" destOrd="0" presId="urn:microsoft.com/office/officeart/2005/8/layout/lProcess3"/>
    <dgm:cxn modelId="{DC26B905-959A-42AC-A2FD-C2A4FDA92534}" srcId="{BE9B9893-0D9C-40A0-AD48-A9D41D7CA30B}" destId="{ED970753-45FF-4051-B356-2DF1D685491D}" srcOrd="2" destOrd="0" parTransId="{F1236852-9965-47BC-BFAD-7B97B8F28ABD}" sibTransId="{114B567E-751B-4FA2-9B59-2C87FFF915DC}"/>
    <dgm:cxn modelId="{50514FDF-DC29-4AFC-A39E-49DD9C74AEE7}" type="presOf" srcId="{6032FF20-1AC9-4276-812E-B452B7707CF6}" destId="{A93A7215-1B42-4ADD-9CBB-A4CD3BE7CD92}" srcOrd="0" destOrd="0" presId="urn:microsoft.com/office/officeart/2005/8/layout/lProcess3"/>
    <dgm:cxn modelId="{1FE9F9FB-BDB1-427C-94BC-0923A6916C2B}" srcId="{63C140EC-8081-4333-9D47-A1DC79232F4D}" destId="{6032FF20-1AC9-4276-812E-B452B7707CF6}" srcOrd="0" destOrd="0" parTransId="{330FDEE4-15FB-40D9-8F7C-64C468B25EFD}" sibTransId="{2F0874F4-A966-46BD-B81E-20B2A43D093A}"/>
    <dgm:cxn modelId="{7DB8DE1D-65C6-4D6A-AD63-B8EB34C70274}" srcId="{BE9B9893-0D9C-40A0-AD48-A9D41D7CA30B}" destId="{B7696791-001F-4478-A787-4699E5B465B2}" srcOrd="0" destOrd="0" parTransId="{440A1F2E-BBB4-45C9-88C4-479626E5822F}" sibTransId="{B26BCAC9-A9C4-4A5D-B027-4A7F306101FD}"/>
    <dgm:cxn modelId="{0DDA5DCF-303D-4F10-A95C-A4D7B0883149}" type="presOf" srcId="{FB007C24-CB6E-477A-BDDD-E6E2BED6C32C}" destId="{24C34873-2FCA-4BEE-B9D2-E0A4446F8BA8}" srcOrd="0" destOrd="0" presId="urn:microsoft.com/office/officeart/2005/8/layout/lProcess3"/>
    <dgm:cxn modelId="{C2F0CD1E-217F-440C-85E0-1CBB9EBA606A}" srcId="{B7696791-001F-4478-A787-4699E5B465B2}" destId="{B33DFD7E-0C8C-4F0E-B149-86D0CEF4050B}" srcOrd="0" destOrd="0" parTransId="{B59A8E1E-6F35-4087-B71C-AC7573874496}" sibTransId="{57C0DA41-681D-4B4D-9EE3-7C4F423D5E9F}"/>
    <dgm:cxn modelId="{DF26BEB9-C98A-4382-B4D8-CCF2C4D31CC5}" srcId="{BE9B9893-0D9C-40A0-AD48-A9D41D7CA30B}" destId="{FB007C24-CB6E-477A-BDDD-E6E2BED6C32C}" srcOrd="1" destOrd="0" parTransId="{F357F003-90A4-4F33-AE22-4286454282B7}" sibTransId="{4345FC6C-843B-48DD-9E39-716911FF44BD}"/>
    <dgm:cxn modelId="{5670FCD3-EB9B-4F66-A755-3ECDC28E296C}" srcId="{3CD3B0A1-2B5C-4CB9-894B-EFE7E372941B}" destId="{C7FD4D8D-F143-4EA3-BD8B-C4A045217956}" srcOrd="0" destOrd="0" parTransId="{4F38F117-C0C6-4895-86BD-B774BB335C58}" sibTransId="{4E61EC32-26CC-4948-A6CD-4EE3D76EA0B5}"/>
    <dgm:cxn modelId="{23B70AC6-AB21-4740-B9D5-2DD4B3F2EE1B}" type="presOf" srcId="{8CBC9F04-B095-4786-A007-1CC849A01FDD}" destId="{6EFDE01D-3F6C-4882-ACE9-14EC2E8B6EA1}" srcOrd="0" destOrd="0" presId="urn:microsoft.com/office/officeart/2005/8/layout/lProcess3"/>
    <dgm:cxn modelId="{E2D23720-C22B-4BAC-A67C-1D2E3FA50A22}" srcId="{FB007C24-CB6E-477A-BDDD-E6E2BED6C32C}" destId="{8CBC9F04-B095-4786-A007-1CC849A01FDD}" srcOrd="0" destOrd="0" parTransId="{F8B3283A-C533-42E6-A515-51D85FE3B5B6}" sibTransId="{938CBA75-B8BC-4F14-9F8C-6A9CADF13696}"/>
    <dgm:cxn modelId="{6DCE289E-E77B-43D6-800A-CA7DF4D09FC6}" type="presOf" srcId="{63C140EC-8081-4333-9D47-A1DC79232F4D}" destId="{4B45DE52-9B38-483D-B913-C5421ABFE272}" srcOrd="0" destOrd="0" presId="urn:microsoft.com/office/officeart/2005/8/layout/lProcess3"/>
    <dgm:cxn modelId="{41B6CF6D-9C25-44EB-BD78-3C9E05AF6B6D}" type="presOf" srcId="{ED970753-45FF-4051-B356-2DF1D685491D}" destId="{1DD3AFD7-C9CD-4F78-9E65-F7F66D158461}" srcOrd="0" destOrd="0" presId="urn:microsoft.com/office/officeart/2005/8/layout/lProcess3"/>
    <dgm:cxn modelId="{AF3F8C2B-7D61-4DC6-86DF-25E9566BDACD}" type="presOf" srcId="{B33DFD7E-0C8C-4F0E-B149-86D0CEF4050B}" destId="{48F63D20-34F5-47A2-94DE-D62B9DF3C929}" srcOrd="0" destOrd="0" presId="urn:microsoft.com/office/officeart/2005/8/layout/lProcess3"/>
    <dgm:cxn modelId="{5F082063-64E7-4491-88E9-09A8A7CEBE51}" type="presOf" srcId="{CB7B48D0-9D3B-489E-AAE0-AB6AFE32E74C}" destId="{B6B1C17D-7684-42C0-B42E-BE8ED57518F4}" srcOrd="0" destOrd="0" presId="urn:microsoft.com/office/officeart/2005/8/layout/lProcess3"/>
    <dgm:cxn modelId="{5EFA3240-D3F0-488A-98A6-4B177A471A28}" type="presOf" srcId="{C7FD4D8D-F143-4EA3-BD8B-C4A045217956}" destId="{60DC9803-2A00-4C7E-9391-73F79C1B9402}" srcOrd="0" destOrd="0" presId="urn:microsoft.com/office/officeart/2005/8/layout/lProcess3"/>
    <dgm:cxn modelId="{291496F5-AB7A-4944-88CE-1A84DF860AEA}" srcId="{BE9B9893-0D9C-40A0-AD48-A9D41D7CA30B}" destId="{63C140EC-8081-4333-9D47-A1DC79232F4D}" srcOrd="3" destOrd="0" parTransId="{34999280-945B-48BF-90EB-77C5F76360DB}" sibTransId="{14CA9D2C-B346-4C76-BEB2-75412AB0DFDB}"/>
    <dgm:cxn modelId="{32EBE88A-049E-489F-B91C-8F5FE28ADA9C}" srcId="{BE9B9893-0D9C-40A0-AD48-A9D41D7CA30B}" destId="{3CD3B0A1-2B5C-4CB9-894B-EFE7E372941B}" srcOrd="4" destOrd="0" parTransId="{42DF2CC8-353A-469A-B786-5FF3CBFD7408}" sibTransId="{0A07A1FC-B5A4-4460-8DB8-109BB993536E}"/>
    <dgm:cxn modelId="{DB588E17-A715-4B7B-AB55-902AAF02B741}" type="presParOf" srcId="{FB38A546-472C-41B0-A149-52244BCF898B}" destId="{C2B1ECF8-314F-46E6-8D72-9C9F394CAD91}" srcOrd="0" destOrd="0" presId="urn:microsoft.com/office/officeart/2005/8/layout/lProcess3"/>
    <dgm:cxn modelId="{08C10D43-3170-4BF4-8ED9-5BCA22B9714B}" type="presParOf" srcId="{C2B1ECF8-314F-46E6-8D72-9C9F394CAD91}" destId="{D806D7C4-E38A-4A1D-8D82-50660C77FDCA}" srcOrd="0" destOrd="0" presId="urn:microsoft.com/office/officeart/2005/8/layout/lProcess3"/>
    <dgm:cxn modelId="{1BA6AEA4-3DE9-4EDB-8A52-FF6C3458A38E}" type="presParOf" srcId="{C2B1ECF8-314F-46E6-8D72-9C9F394CAD91}" destId="{6016B018-02F0-40E0-AB34-93DFFB301913}" srcOrd="1" destOrd="0" presId="urn:microsoft.com/office/officeart/2005/8/layout/lProcess3"/>
    <dgm:cxn modelId="{2A4F219B-858F-44D2-BEFA-AA0A112750DF}" type="presParOf" srcId="{C2B1ECF8-314F-46E6-8D72-9C9F394CAD91}" destId="{48F63D20-34F5-47A2-94DE-D62B9DF3C929}" srcOrd="2" destOrd="0" presId="urn:microsoft.com/office/officeart/2005/8/layout/lProcess3"/>
    <dgm:cxn modelId="{A0B66FF4-888B-4852-A257-C6DBE3908753}" type="presParOf" srcId="{FB38A546-472C-41B0-A149-52244BCF898B}" destId="{4F9B19B6-FDEA-402A-B705-CF8328E25217}" srcOrd="1" destOrd="0" presId="urn:microsoft.com/office/officeart/2005/8/layout/lProcess3"/>
    <dgm:cxn modelId="{EA254B39-1038-45C9-BF87-FEAA62457448}" type="presParOf" srcId="{FB38A546-472C-41B0-A149-52244BCF898B}" destId="{6CF0BB27-1C31-4738-A9FC-D7D3B72E7EAA}" srcOrd="2" destOrd="0" presId="urn:microsoft.com/office/officeart/2005/8/layout/lProcess3"/>
    <dgm:cxn modelId="{B623C4D2-7860-4E04-8152-761702CDEE2B}" type="presParOf" srcId="{6CF0BB27-1C31-4738-A9FC-D7D3B72E7EAA}" destId="{24C34873-2FCA-4BEE-B9D2-E0A4446F8BA8}" srcOrd="0" destOrd="0" presId="urn:microsoft.com/office/officeart/2005/8/layout/lProcess3"/>
    <dgm:cxn modelId="{0B016AFD-8517-4CF3-AC7E-F0C293180DF8}" type="presParOf" srcId="{6CF0BB27-1C31-4738-A9FC-D7D3B72E7EAA}" destId="{97E5EF28-5E01-40E1-B94B-DE65EB21DA97}" srcOrd="1" destOrd="0" presId="urn:microsoft.com/office/officeart/2005/8/layout/lProcess3"/>
    <dgm:cxn modelId="{69BEA795-0C70-4C54-8781-4098A2CB52EA}" type="presParOf" srcId="{6CF0BB27-1C31-4738-A9FC-D7D3B72E7EAA}" destId="{6EFDE01D-3F6C-4882-ACE9-14EC2E8B6EA1}" srcOrd="2" destOrd="0" presId="urn:microsoft.com/office/officeart/2005/8/layout/lProcess3"/>
    <dgm:cxn modelId="{A8BFA8E9-FC05-4833-B66D-66990E96CDCD}" type="presParOf" srcId="{FB38A546-472C-41B0-A149-52244BCF898B}" destId="{828E5204-6FCB-4C93-ACFD-292D49549774}" srcOrd="3" destOrd="0" presId="urn:microsoft.com/office/officeart/2005/8/layout/lProcess3"/>
    <dgm:cxn modelId="{26A9F67A-4528-4D01-8691-105892B3E15C}" type="presParOf" srcId="{FB38A546-472C-41B0-A149-52244BCF898B}" destId="{D9E74451-C4A6-4BCB-86BA-58F6F6E47F5D}" srcOrd="4" destOrd="0" presId="urn:microsoft.com/office/officeart/2005/8/layout/lProcess3"/>
    <dgm:cxn modelId="{8EEF0341-8484-4AC2-AEB7-FF1E384C8FD7}" type="presParOf" srcId="{D9E74451-C4A6-4BCB-86BA-58F6F6E47F5D}" destId="{1DD3AFD7-C9CD-4F78-9E65-F7F66D158461}" srcOrd="0" destOrd="0" presId="urn:microsoft.com/office/officeart/2005/8/layout/lProcess3"/>
    <dgm:cxn modelId="{4AF77F29-4B66-47D7-A71D-A89DB5528A1E}" type="presParOf" srcId="{D9E74451-C4A6-4BCB-86BA-58F6F6E47F5D}" destId="{885903DD-6542-4BAF-AA00-C99C6D936E54}" srcOrd="1" destOrd="0" presId="urn:microsoft.com/office/officeart/2005/8/layout/lProcess3"/>
    <dgm:cxn modelId="{8AFEAE0C-3323-4EC2-AA94-7656EA7E9758}" type="presParOf" srcId="{D9E74451-C4A6-4BCB-86BA-58F6F6E47F5D}" destId="{B6B1C17D-7684-42C0-B42E-BE8ED57518F4}" srcOrd="2" destOrd="0" presId="urn:microsoft.com/office/officeart/2005/8/layout/lProcess3"/>
    <dgm:cxn modelId="{64419757-6EB4-4593-9B02-57626F39C908}" type="presParOf" srcId="{FB38A546-472C-41B0-A149-52244BCF898B}" destId="{D0FDB232-B7D7-4203-B74B-5DB80727BE09}" srcOrd="5" destOrd="0" presId="urn:microsoft.com/office/officeart/2005/8/layout/lProcess3"/>
    <dgm:cxn modelId="{9984378A-82FE-4184-B351-8F5E1A785A91}" type="presParOf" srcId="{FB38A546-472C-41B0-A149-52244BCF898B}" destId="{8416980C-83C3-4EE9-8C72-09707D440AB0}" srcOrd="6" destOrd="0" presId="urn:microsoft.com/office/officeart/2005/8/layout/lProcess3"/>
    <dgm:cxn modelId="{EBD3DD83-F8A2-400A-AC55-3483BA54203C}" type="presParOf" srcId="{8416980C-83C3-4EE9-8C72-09707D440AB0}" destId="{4B45DE52-9B38-483D-B913-C5421ABFE272}" srcOrd="0" destOrd="0" presId="urn:microsoft.com/office/officeart/2005/8/layout/lProcess3"/>
    <dgm:cxn modelId="{BAB05ED4-5DCD-4470-B321-A9512B87F32C}" type="presParOf" srcId="{8416980C-83C3-4EE9-8C72-09707D440AB0}" destId="{A733FCC8-2D2F-4DAE-B24D-7A699BA22B0C}" srcOrd="1" destOrd="0" presId="urn:microsoft.com/office/officeart/2005/8/layout/lProcess3"/>
    <dgm:cxn modelId="{D969FE3E-3572-485A-9D5C-7446F754C1B5}" type="presParOf" srcId="{8416980C-83C3-4EE9-8C72-09707D440AB0}" destId="{A93A7215-1B42-4ADD-9CBB-A4CD3BE7CD92}" srcOrd="2" destOrd="0" presId="urn:microsoft.com/office/officeart/2005/8/layout/lProcess3"/>
    <dgm:cxn modelId="{AACB3DB8-05CC-4F48-8EBA-A62DC3BAB8EF}" type="presParOf" srcId="{FB38A546-472C-41B0-A149-52244BCF898B}" destId="{A878992A-AE5A-4416-A165-2078B3F4EF9A}" srcOrd="7" destOrd="0" presId="urn:microsoft.com/office/officeart/2005/8/layout/lProcess3"/>
    <dgm:cxn modelId="{AEC839E4-37AB-4D3C-9E92-81B748FCE291}" type="presParOf" srcId="{FB38A546-472C-41B0-A149-52244BCF898B}" destId="{A9F73869-7010-47C7-8D88-6868C45EE33B}" srcOrd="8" destOrd="0" presId="urn:microsoft.com/office/officeart/2005/8/layout/lProcess3"/>
    <dgm:cxn modelId="{59E41A30-B0E6-47C0-8B59-149ED88A94F5}" type="presParOf" srcId="{A9F73869-7010-47C7-8D88-6868C45EE33B}" destId="{516821E1-0B07-4390-A832-AE212C5EE3F1}" srcOrd="0" destOrd="0" presId="urn:microsoft.com/office/officeart/2005/8/layout/lProcess3"/>
    <dgm:cxn modelId="{BA007996-40F6-455B-96E8-0CC8C003A124}" type="presParOf" srcId="{A9F73869-7010-47C7-8D88-6868C45EE33B}" destId="{54BA71D7-8619-4641-8C85-F40DC6621C79}" srcOrd="1" destOrd="0" presId="urn:microsoft.com/office/officeart/2005/8/layout/lProcess3"/>
    <dgm:cxn modelId="{E6353CBE-8142-44EE-8EE4-4B0E55BE8428}" type="presParOf" srcId="{A9F73869-7010-47C7-8D88-6868C45EE33B}" destId="{60DC9803-2A00-4C7E-9391-73F79C1B9402}"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E9B9893-0D9C-40A0-AD48-A9D41D7CA30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B7696791-001F-4478-A787-4699E5B465B2}">
      <dgm:prSet custT="1"/>
      <dgm:spPr/>
      <dgm:t>
        <a:bodyPr/>
        <a:lstStyle/>
        <a:p>
          <a:pPr rtl="0"/>
          <a:r>
            <a:rPr lang="en-US" sz="2800" b="1" dirty="0" smtClean="0">
              <a:effectLst>
                <a:outerShdw blurRad="38100" dist="38100" dir="2700000" algn="tl">
                  <a:srgbClr val="000000">
                    <a:alpha val="43137"/>
                  </a:srgbClr>
                </a:outerShdw>
              </a:effectLst>
            </a:rPr>
            <a:t>Large urbanized  </a:t>
          </a:r>
          <a:endParaRPr lang="en-US" sz="2800" b="1" dirty="0">
            <a:effectLst>
              <a:outerShdw blurRad="38100" dist="38100" dir="2700000" algn="tl">
                <a:srgbClr val="000000">
                  <a:alpha val="43137"/>
                </a:srgbClr>
              </a:outerShdw>
            </a:effectLst>
          </a:endParaRPr>
        </a:p>
      </dgm:t>
    </dgm:pt>
    <dgm:pt modelId="{440A1F2E-BBB4-45C9-88C4-479626E5822F}" type="parTrans" cxnId="{7DB8DE1D-65C6-4D6A-AD63-B8EB34C70274}">
      <dgm:prSet/>
      <dgm:spPr/>
      <dgm:t>
        <a:bodyPr/>
        <a:lstStyle/>
        <a:p>
          <a:endParaRPr lang="en-US"/>
        </a:p>
      </dgm:t>
    </dgm:pt>
    <dgm:pt modelId="{B26BCAC9-A9C4-4A5D-B027-4A7F306101FD}" type="sibTrans" cxnId="{7DB8DE1D-65C6-4D6A-AD63-B8EB34C70274}">
      <dgm:prSet/>
      <dgm:spPr/>
      <dgm:t>
        <a:bodyPr/>
        <a:lstStyle/>
        <a:p>
          <a:endParaRPr lang="en-US"/>
        </a:p>
      </dgm:t>
    </dgm:pt>
    <dgm:pt modelId="{B33DFD7E-0C8C-4F0E-B149-86D0CEF4050B}">
      <dgm:prSet custT="1"/>
      <dgm:spPr/>
      <dgm:t>
        <a:bodyPr/>
        <a:lstStyle/>
        <a:p>
          <a:pPr rtl="0"/>
          <a:r>
            <a:rPr lang="en-US" sz="1800" dirty="0" smtClean="0"/>
            <a:t>2,100 </a:t>
          </a:r>
          <a:r>
            <a:rPr lang="en-US" sz="1800" dirty="0" err="1" smtClean="0"/>
            <a:t>vphpl</a:t>
          </a:r>
          <a:r>
            <a:rPr lang="en-US" sz="1800" dirty="0" smtClean="0"/>
            <a:t> </a:t>
          </a:r>
          <a:br>
            <a:rPr lang="en-US" sz="1800" dirty="0" smtClean="0"/>
          </a:br>
          <a:r>
            <a:rPr lang="en-US" sz="1600" dirty="0" smtClean="0"/>
            <a:t>(1900 </a:t>
          </a:r>
          <a:r>
            <a:rPr lang="en-US" sz="1600" dirty="0" err="1" smtClean="0"/>
            <a:t>vphpl</a:t>
          </a:r>
          <a:r>
            <a:rPr lang="en-US" sz="1600" dirty="0" smtClean="0"/>
            <a:t> if oversaturated) </a:t>
          </a:r>
          <a:endParaRPr lang="en-US" sz="1800" dirty="0"/>
        </a:p>
      </dgm:t>
    </dgm:pt>
    <dgm:pt modelId="{B59A8E1E-6F35-4087-B71C-AC7573874496}" type="parTrans" cxnId="{C2F0CD1E-217F-440C-85E0-1CBB9EBA606A}">
      <dgm:prSet/>
      <dgm:spPr/>
      <dgm:t>
        <a:bodyPr/>
        <a:lstStyle/>
        <a:p>
          <a:endParaRPr lang="en-US"/>
        </a:p>
      </dgm:t>
    </dgm:pt>
    <dgm:pt modelId="{57C0DA41-681D-4B4D-9EE3-7C4F423D5E9F}" type="sibTrans" cxnId="{C2F0CD1E-217F-440C-85E0-1CBB9EBA606A}">
      <dgm:prSet/>
      <dgm:spPr/>
      <dgm:t>
        <a:bodyPr/>
        <a:lstStyle/>
        <a:p>
          <a:endParaRPr lang="en-US"/>
        </a:p>
      </dgm:t>
    </dgm:pt>
    <dgm:pt modelId="{FB007C24-CB6E-477A-BDDD-E6E2BED6C32C}">
      <dgm:prSet custT="1"/>
      <dgm:spPr/>
      <dgm:t>
        <a:bodyPr/>
        <a:lstStyle/>
        <a:p>
          <a:pPr rtl="0"/>
          <a:r>
            <a:rPr lang="en-US" sz="2800" b="1" dirty="0" smtClean="0">
              <a:effectLst>
                <a:outerShdw blurRad="38100" dist="38100" dir="2700000" algn="tl">
                  <a:srgbClr val="000000">
                    <a:alpha val="43137"/>
                  </a:srgbClr>
                </a:outerShdw>
              </a:effectLst>
            </a:rPr>
            <a:t>Other urbanized </a:t>
          </a:r>
          <a:endParaRPr lang="en-US" sz="2800" b="1" dirty="0">
            <a:effectLst>
              <a:outerShdw blurRad="38100" dist="38100" dir="2700000" algn="tl">
                <a:srgbClr val="000000">
                  <a:alpha val="43137"/>
                </a:srgbClr>
              </a:outerShdw>
            </a:effectLst>
          </a:endParaRPr>
        </a:p>
      </dgm:t>
    </dgm:pt>
    <dgm:pt modelId="{F357F003-90A4-4F33-AE22-4286454282B7}" type="parTrans" cxnId="{DF26BEB9-C98A-4382-B4D8-CCF2C4D31CC5}">
      <dgm:prSet/>
      <dgm:spPr/>
      <dgm:t>
        <a:bodyPr/>
        <a:lstStyle/>
        <a:p>
          <a:endParaRPr lang="en-US"/>
        </a:p>
      </dgm:t>
    </dgm:pt>
    <dgm:pt modelId="{4345FC6C-843B-48DD-9E39-716911FF44BD}" type="sibTrans" cxnId="{DF26BEB9-C98A-4382-B4D8-CCF2C4D31CC5}">
      <dgm:prSet/>
      <dgm:spPr/>
      <dgm:t>
        <a:bodyPr/>
        <a:lstStyle/>
        <a:p>
          <a:endParaRPr lang="en-US"/>
        </a:p>
      </dgm:t>
    </dgm:pt>
    <dgm:pt modelId="{8CBC9F04-B095-4786-A007-1CC849A01FDD}">
      <dgm:prSet custT="1"/>
      <dgm:spPr/>
      <dgm:t>
        <a:bodyPr/>
        <a:lstStyle/>
        <a:p>
          <a:pPr rtl="0"/>
          <a:r>
            <a:rPr lang="en-US" sz="1800" dirty="0" smtClean="0"/>
            <a:t>2,000 </a:t>
          </a:r>
          <a:r>
            <a:rPr lang="en-US" sz="1800" dirty="0" err="1" smtClean="0"/>
            <a:t>vphpl</a:t>
          </a:r>
          <a:r>
            <a:rPr lang="en-US" sz="1800" dirty="0" smtClean="0"/>
            <a:t> </a:t>
          </a:r>
          <a:br>
            <a:rPr lang="en-US" sz="1800" dirty="0" smtClean="0"/>
          </a:br>
          <a:r>
            <a:rPr lang="en-US" sz="1600" dirty="0" smtClean="0"/>
            <a:t>(1900 </a:t>
          </a:r>
          <a:r>
            <a:rPr lang="en-US" sz="1600" dirty="0" err="1" smtClean="0"/>
            <a:t>vphpl</a:t>
          </a:r>
          <a:r>
            <a:rPr lang="en-US" sz="1600" dirty="0" smtClean="0"/>
            <a:t> if oversaturated) </a:t>
          </a:r>
          <a:endParaRPr lang="en-US" sz="1800" dirty="0"/>
        </a:p>
      </dgm:t>
    </dgm:pt>
    <dgm:pt modelId="{F8B3283A-C533-42E6-A515-51D85FE3B5B6}" type="parTrans" cxnId="{E2D23720-C22B-4BAC-A67C-1D2E3FA50A22}">
      <dgm:prSet/>
      <dgm:spPr/>
      <dgm:t>
        <a:bodyPr/>
        <a:lstStyle/>
        <a:p>
          <a:endParaRPr lang="en-US"/>
        </a:p>
      </dgm:t>
    </dgm:pt>
    <dgm:pt modelId="{938CBA75-B8BC-4F14-9F8C-6A9CADF13696}" type="sibTrans" cxnId="{E2D23720-C22B-4BAC-A67C-1D2E3FA50A22}">
      <dgm:prSet/>
      <dgm:spPr/>
      <dgm:t>
        <a:bodyPr/>
        <a:lstStyle/>
        <a:p>
          <a:endParaRPr lang="en-US"/>
        </a:p>
      </dgm:t>
    </dgm:pt>
    <dgm:pt modelId="{ED970753-45FF-4051-B356-2DF1D685491D}">
      <dgm:prSet custT="1"/>
      <dgm:spPr/>
      <dgm:t>
        <a:bodyPr/>
        <a:lstStyle/>
        <a:p>
          <a:pPr rtl="0"/>
          <a:r>
            <a:rPr lang="en-US" sz="2800" b="1" dirty="0" smtClean="0">
              <a:effectLst>
                <a:outerShdw blurRad="38100" dist="38100" dir="2700000" algn="tl">
                  <a:srgbClr val="000000">
                    <a:alpha val="43137"/>
                  </a:srgbClr>
                </a:outerShdw>
              </a:effectLst>
            </a:rPr>
            <a:t>Transitioning </a:t>
          </a:r>
          <a:endParaRPr lang="en-US" sz="2800" b="1" dirty="0">
            <a:effectLst>
              <a:outerShdw blurRad="38100" dist="38100" dir="2700000" algn="tl">
                <a:srgbClr val="000000">
                  <a:alpha val="43137"/>
                </a:srgbClr>
              </a:outerShdw>
            </a:effectLst>
          </a:endParaRPr>
        </a:p>
      </dgm:t>
    </dgm:pt>
    <dgm:pt modelId="{F1236852-9965-47BC-BFAD-7B97B8F28ABD}" type="parTrans" cxnId="{DC26B905-959A-42AC-A2FD-C2A4FDA92534}">
      <dgm:prSet/>
      <dgm:spPr/>
      <dgm:t>
        <a:bodyPr/>
        <a:lstStyle/>
        <a:p>
          <a:endParaRPr lang="en-US"/>
        </a:p>
      </dgm:t>
    </dgm:pt>
    <dgm:pt modelId="{114B567E-751B-4FA2-9B59-2C87FFF915DC}" type="sibTrans" cxnId="{DC26B905-959A-42AC-A2FD-C2A4FDA92534}">
      <dgm:prSet/>
      <dgm:spPr/>
      <dgm:t>
        <a:bodyPr/>
        <a:lstStyle/>
        <a:p>
          <a:endParaRPr lang="en-US"/>
        </a:p>
      </dgm:t>
    </dgm:pt>
    <dgm:pt modelId="{CB7B48D0-9D3B-489E-AAE0-AB6AFE32E74C}">
      <dgm:prSet custT="1"/>
      <dgm:spPr/>
      <dgm:t>
        <a:bodyPr/>
        <a:lstStyle/>
        <a:p>
          <a:pPr rtl="0"/>
          <a:r>
            <a:rPr lang="en-US" sz="1800" dirty="0" smtClean="0"/>
            <a:t>1,900 </a:t>
          </a:r>
          <a:r>
            <a:rPr lang="en-US" sz="1800" dirty="0" err="1" smtClean="0"/>
            <a:t>vphpl</a:t>
          </a:r>
          <a:r>
            <a:rPr lang="en-US" sz="1800" dirty="0" smtClean="0"/>
            <a:t> </a:t>
          </a:r>
          <a:endParaRPr lang="en-US" sz="1800" dirty="0"/>
        </a:p>
      </dgm:t>
    </dgm:pt>
    <dgm:pt modelId="{426B3865-5ED9-44A4-99F7-3C9B6856412B}" type="parTrans" cxnId="{1DA99A7C-B1DB-4953-A836-15665867DF99}">
      <dgm:prSet/>
      <dgm:spPr/>
      <dgm:t>
        <a:bodyPr/>
        <a:lstStyle/>
        <a:p>
          <a:endParaRPr lang="en-US"/>
        </a:p>
      </dgm:t>
    </dgm:pt>
    <dgm:pt modelId="{43F07755-3091-45E4-9542-72FE3A44ECE5}" type="sibTrans" cxnId="{1DA99A7C-B1DB-4953-A836-15665867DF99}">
      <dgm:prSet/>
      <dgm:spPr/>
      <dgm:t>
        <a:bodyPr/>
        <a:lstStyle/>
        <a:p>
          <a:endParaRPr lang="en-US"/>
        </a:p>
      </dgm:t>
    </dgm:pt>
    <dgm:pt modelId="{63C140EC-8081-4333-9D47-A1DC79232F4D}">
      <dgm:prSet custT="1"/>
      <dgm:spPr/>
      <dgm:t>
        <a:bodyPr/>
        <a:lstStyle/>
        <a:p>
          <a:pPr rtl="0"/>
          <a:r>
            <a:rPr lang="en-US" sz="2800" b="1" dirty="0" smtClean="0">
              <a:effectLst>
                <a:outerShdw blurRad="38100" dist="38100" dir="2700000" algn="tl">
                  <a:srgbClr val="000000">
                    <a:alpha val="43137"/>
                  </a:srgbClr>
                </a:outerShdw>
              </a:effectLst>
            </a:rPr>
            <a:t>Urban </a:t>
          </a:r>
          <a:endParaRPr lang="en-US" sz="2800" b="1" dirty="0">
            <a:effectLst>
              <a:outerShdw blurRad="38100" dist="38100" dir="2700000" algn="tl">
                <a:srgbClr val="000000">
                  <a:alpha val="43137"/>
                </a:srgbClr>
              </a:outerShdw>
            </a:effectLst>
          </a:endParaRPr>
        </a:p>
      </dgm:t>
    </dgm:pt>
    <dgm:pt modelId="{34999280-945B-48BF-90EB-77C5F76360DB}" type="parTrans" cxnId="{291496F5-AB7A-4944-88CE-1A84DF860AEA}">
      <dgm:prSet/>
      <dgm:spPr/>
      <dgm:t>
        <a:bodyPr/>
        <a:lstStyle/>
        <a:p>
          <a:endParaRPr lang="en-US"/>
        </a:p>
      </dgm:t>
    </dgm:pt>
    <dgm:pt modelId="{14CA9D2C-B346-4C76-BEB2-75412AB0DFDB}" type="sibTrans" cxnId="{291496F5-AB7A-4944-88CE-1A84DF860AEA}">
      <dgm:prSet/>
      <dgm:spPr/>
      <dgm:t>
        <a:bodyPr/>
        <a:lstStyle/>
        <a:p>
          <a:endParaRPr lang="en-US"/>
        </a:p>
      </dgm:t>
    </dgm:pt>
    <dgm:pt modelId="{6032FF20-1AC9-4276-812E-B452B7707CF6}">
      <dgm:prSet custT="1"/>
      <dgm:spPr/>
      <dgm:t>
        <a:bodyPr/>
        <a:lstStyle/>
        <a:p>
          <a:pPr rtl="0"/>
          <a:r>
            <a:rPr lang="en-US" sz="1800" dirty="0" smtClean="0"/>
            <a:t>1,800 </a:t>
          </a:r>
          <a:r>
            <a:rPr lang="en-US" sz="1800" dirty="0" err="1" smtClean="0"/>
            <a:t>vphpl</a:t>
          </a:r>
          <a:r>
            <a:rPr lang="en-US" sz="1800" dirty="0" smtClean="0"/>
            <a:t> </a:t>
          </a:r>
          <a:endParaRPr lang="en-US" sz="1800" dirty="0"/>
        </a:p>
      </dgm:t>
    </dgm:pt>
    <dgm:pt modelId="{330FDEE4-15FB-40D9-8F7C-64C468B25EFD}" type="parTrans" cxnId="{1FE9F9FB-BDB1-427C-94BC-0923A6916C2B}">
      <dgm:prSet/>
      <dgm:spPr/>
      <dgm:t>
        <a:bodyPr/>
        <a:lstStyle/>
        <a:p>
          <a:endParaRPr lang="en-US"/>
        </a:p>
      </dgm:t>
    </dgm:pt>
    <dgm:pt modelId="{2F0874F4-A966-46BD-B81E-20B2A43D093A}" type="sibTrans" cxnId="{1FE9F9FB-BDB1-427C-94BC-0923A6916C2B}">
      <dgm:prSet/>
      <dgm:spPr/>
      <dgm:t>
        <a:bodyPr/>
        <a:lstStyle/>
        <a:p>
          <a:endParaRPr lang="en-US"/>
        </a:p>
      </dgm:t>
    </dgm:pt>
    <dgm:pt modelId="{3CD3B0A1-2B5C-4CB9-894B-EFE7E372941B}">
      <dgm:prSet custT="1"/>
      <dgm:spPr/>
      <dgm:t>
        <a:bodyPr/>
        <a:lstStyle/>
        <a:p>
          <a:pPr rtl="0"/>
          <a:r>
            <a:rPr lang="en-US" sz="2800" b="1" dirty="0" smtClean="0">
              <a:effectLst>
                <a:outerShdw blurRad="38100" dist="38100" dir="2700000" algn="tl">
                  <a:srgbClr val="000000">
                    <a:alpha val="43137"/>
                  </a:srgbClr>
                </a:outerShdw>
              </a:effectLst>
            </a:rPr>
            <a:t>Rural </a:t>
          </a:r>
          <a:endParaRPr lang="en-US" sz="2800" b="1" dirty="0">
            <a:effectLst>
              <a:outerShdw blurRad="38100" dist="38100" dir="2700000" algn="tl">
                <a:srgbClr val="000000">
                  <a:alpha val="43137"/>
                </a:srgbClr>
              </a:outerShdw>
            </a:effectLst>
          </a:endParaRPr>
        </a:p>
      </dgm:t>
    </dgm:pt>
    <dgm:pt modelId="{42DF2CC8-353A-469A-B786-5FF3CBFD7408}" type="parTrans" cxnId="{32EBE88A-049E-489F-B91C-8F5FE28ADA9C}">
      <dgm:prSet/>
      <dgm:spPr/>
      <dgm:t>
        <a:bodyPr/>
        <a:lstStyle/>
        <a:p>
          <a:endParaRPr lang="en-US"/>
        </a:p>
      </dgm:t>
    </dgm:pt>
    <dgm:pt modelId="{0A07A1FC-B5A4-4460-8DB8-109BB993536E}" type="sibTrans" cxnId="{32EBE88A-049E-489F-B91C-8F5FE28ADA9C}">
      <dgm:prSet/>
      <dgm:spPr/>
      <dgm:t>
        <a:bodyPr/>
        <a:lstStyle/>
        <a:p>
          <a:endParaRPr lang="en-US"/>
        </a:p>
      </dgm:t>
    </dgm:pt>
    <dgm:pt modelId="{C7FD4D8D-F143-4EA3-BD8B-C4A045217956}">
      <dgm:prSet custT="1"/>
      <dgm:spPr/>
      <dgm:t>
        <a:bodyPr/>
        <a:lstStyle/>
        <a:p>
          <a:pPr rtl="0"/>
          <a:r>
            <a:rPr lang="en-US" sz="1800" dirty="0" smtClean="0"/>
            <a:t>1,800 </a:t>
          </a:r>
          <a:r>
            <a:rPr lang="en-US" sz="1800" dirty="0" err="1" smtClean="0"/>
            <a:t>vphpl</a:t>
          </a:r>
          <a:endParaRPr lang="en-US" sz="1800" dirty="0"/>
        </a:p>
      </dgm:t>
    </dgm:pt>
    <dgm:pt modelId="{4F38F117-C0C6-4895-86BD-B774BB335C58}" type="parTrans" cxnId="{5670FCD3-EB9B-4F66-A755-3ECDC28E296C}">
      <dgm:prSet/>
      <dgm:spPr/>
      <dgm:t>
        <a:bodyPr/>
        <a:lstStyle/>
        <a:p>
          <a:endParaRPr lang="en-US"/>
        </a:p>
      </dgm:t>
    </dgm:pt>
    <dgm:pt modelId="{4E61EC32-26CC-4948-A6CD-4EE3D76EA0B5}" type="sibTrans" cxnId="{5670FCD3-EB9B-4F66-A755-3ECDC28E296C}">
      <dgm:prSet/>
      <dgm:spPr/>
      <dgm:t>
        <a:bodyPr/>
        <a:lstStyle/>
        <a:p>
          <a:endParaRPr lang="en-US"/>
        </a:p>
      </dgm:t>
    </dgm:pt>
    <dgm:pt modelId="{FB38A546-472C-41B0-A149-52244BCF898B}" type="pres">
      <dgm:prSet presAssocID="{BE9B9893-0D9C-40A0-AD48-A9D41D7CA30B}" presName="Name0" presStyleCnt="0">
        <dgm:presLayoutVars>
          <dgm:chPref val="3"/>
          <dgm:dir/>
          <dgm:animLvl val="lvl"/>
          <dgm:resizeHandles/>
        </dgm:presLayoutVars>
      </dgm:prSet>
      <dgm:spPr/>
      <dgm:t>
        <a:bodyPr/>
        <a:lstStyle/>
        <a:p>
          <a:endParaRPr lang="en-US"/>
        </a:p>
      </dgm:t>
    </dgm:pt>
    <dgm:pt modelId="{C2B1ECF8-314F-46E6-8D72-9C9F394CAD91}" type="pres">
      <dgm:prSet presAssocID="{B7696791-001F-4478-A787-4699E5B465B2}" presName="horFlow" presStyleCnt="0"/>
      <dgm:spPr/>
      <dgm:t>
        <a:bodyPr/>
        <a:lstStyle/>
        <a:p>
          <a:endParaRPr lang="en-US"/>
        </a:p>
      </dgm:t>
    </dgm:pt>
    <dgm:pt modelId="{D806D7C4-E38A-4A1D-8D82-50660C77FDCA}" type="pres">
      <dgm:prSet presAssocID="{B7696791-001F-4478-A787-4699E5B465B2}" presName="bigChev" presStyleLbl="node1" presStyleIdx="0" presStyleCnt="5" custScaleX="200253"/>
      <dgm:spPr/>
      <dgm:t>
        <a:bodyPr/>
        <a:lstStyle/>
        <a:p>
          <a:endParaRPr lang="en-US"/>
        </a:p>
      </dgm:t>
    </dgm:pt>
    <dgm:pt modelId="{6016B018-02F0-40E0-AB34-93DFFB301913}" type="pres">
      <dgm:prSet presAssocID="{B59A8E1E-6F35-4087-B71C-AC7573874496}" presName="parTrans" presStyleCnt="0"/>
      <dgm:spPr/>
      <dgm:t>
        <a:bodyPr/>
        <a:lstStyle/>
        <a:p>
          <a:endParaRPr lang="en-US"/>
        </a:p>
      </dgm:t>
    </dgm:pt>
    <dgm:pt modelId="{48F63D20-34F5-47A2-94DE-D62B9DF3C929}" type="pres">
      <dgm:prSet presAssocID="{B33DFD7E-0C8C-4F0E-B149-86D0CEF4050B}" presName="node" presStyleLbl="alignAccFollowNode1" presStyleIdx="0" presStyleCnt="5" custScaleX="267838">
        <dgm:presLayoutVars>
          <dgm:bulletEnabled val="1"/>
        </dgm:presLayoutVars>
      </dgm:prSet>
      <dgm:spPr/>
      <dgm:t>
        <a:bodyPr/>
        <a:lstStyle/>
        <a:p>
          <a:endParaRPr lang="en-US"/>
        </a:p>
      </dgm:t>
    </dgm:pt>
    <dgm:pt modelId="{4F9B19B6-FDEA-402A-B705-CF8328E25217}" type="pres">
      <dgm:prSet presAssocID="{B7696791-001F-4478-A787-4699E5B465B2}" presName="vSp" presStyleCnt="0"/>
      <dgm:spPr/>
      <dgm:t>
        <a:bodyPr/>
        <a:lstStyle/>
        <a:p>
          <a:endParaRPr lang="en-US"/>
        </a:p>
      </dgm:t>
    </dgm:pt>
    <dgm:pt modelId="{6CF0BB27-1C31-4738-A9FC-D7D3B72E7EAA}" type="pres">
      <dgm:prSet presAssocID="{FB007C24-CB6E-477A-BDDD-E6E2BED6C32C}" presName="horFlow" presStyleCnt="0"/>
      <dgm:spPr/>
      <dgm:t>
        <a:bodyPr/>
        <a:lstStyle/>
        <a:p>
          <a:endParaRPr lang="en-US"/>
        </a:p>
      </dgm:t>
    </dgm:pt>
    <dgm:pt modelId="{24C34873-2FCA-4BEE-B9D2-E0A4446F8BA8}" type="pres">
      <dgm:prSet presAssocID="{FB007C24-CB6E-477A-BDDD-E6E2BED6C32C}" presName="bigChev" presStyleLbl="node1" presStyleIdx="1" presStyleCnt="5" custScaleX="200253"/>
      <dgm:spPr/>
      <dgm:t>
        <a:bodyPr/>
        <a:lstStyle/>
        <a:p>
          <a:endParaRPr lang="en-US"/>
        </a:p>
      </dgm:t>
    </dgm:pt>
    <dgm:pt modelId="{97E5EF28-5E01-40E1-B94B-DE65EB21DA97}" type="pres">
      <dgm:prSet presAssocID="{F8B3283A-C533-42E6-A515-51D85FE3B5B6}" presName="parTrans" presStyleCnt="0"/>
      <dgm:spPr/>
      <dgm:t>
        <a:bodyPr/>
        <a:lstStyle/>
        <a:p>
          <a:endParaRPr lang="en-US"/>
        </a:p>
      </dgm:t>
    </dgm:pt>
    <dgm:pt modelId="{6EFDE01D-3F6C-4882-ACE9-14EC2E8B6EA1}" type="pres">
      <dgm:prSet presAssocID="{8CBC9F04-B095-4786-A007-1CC849A01FDD}" presName="node" presStyleLbl="alignAccFollowNode1" presStyleIdx="1" presStyleCnt="5" custScaleX="267838">
        <dgm:presLayoutVars>
          <dgm:bulletEnabled val="1"/>
        </dgm:presLayoutVars>
      </dgm:prSet>
      <dgm:spPr/>
      <dgm:t>
        <a:bodyPr/>
        <a:lstStyle/>
        <a:p>
          <a:endParaRPr lang="en-US"/>
        </a:p>
      </dgm:t>
    </dgm:pt>
    <dgm:pt modelId="{828E5204-6FCB-4C93-ACFD-292D49549774}" type="pres">
      <dgm:prSet presAssocID="{FB007C24-CB6E-477A-BDDD-E6E2BED6C32C}" presName="vSp" presStyleCnt="0"/>
      <dgm:spPr/>
      <dgm:t>
        <a:bodyPr/>
        <a:lstStyle/>
        <a:p>
          <a:endParaRPr lang="en-US"/>
        </a:p>
      </dgm:t>
    </dgm:pt>
    <dgm:pt modelId="{D9E74451-C4A6-4BCB-86BA-58F6F6E47F5D}" type="pres">
      <dgm:prSet presAssocID="{ED970753-45FF-4051-B356-2DF1D685491D}" presName="horFlow" presStyleCnt="0"/>
      <dgm:spPr/>
      <dgm:t>
        <a:bodyPr/>
        <a:lstStyle/>
        <a:p>
          <a:endParaRPr lang="en-US"/>
        </a:p>
      </dgm:t>
    </dgm:pt>
    <dgm:pt modelId="{1DD3AFD7-C9CD-4F78-9E65-F7F66D158461}" type="pres">
      <dgm:prSet presAssocID="{ED970753-45FF-4051-B356-2DF1D685491D}" presName="bigChev" presStyleLbl="node1" presStyleIdx="2" presStyleCnt="5" custScaleX="200253"/>
      <dgm:spPr/>
      <dgm:t>
        <a:bodyPr/>
        <a:lstStyle/>
        <a:p>
          <a:endParaRPr lang="en-US"/>
        </a:p>
      </dgm:t>
    </dgm:pt>
    <dgm:pt modelId="{885903DD-6542-4BAF-AA00-C99C6D936E54}" type="pres">
      <dgm:prSet presAssocID="{426B3865-5ED9-44A4-99F7-3C9B6856412B}" presName="parTrans" presStyleCnt="0"/>
      <dgm:spPr/>
      <dgm:t>
        <a:bodyPr/>
        <a:lstStyle/>
        <a:p>
          <a:endParaRPr lang="en-US"/>
        </a:p>
      </dgm:t>
    </dgm:pt>
    <dgm:pt modelId="{B6B1C17D-7684-42C0-B42E-BE8ED57518F4}" type="pres">
      <dgm:prSet presAssocID="{CB7B48D0-9D3B-489E-AAE0-AB6AFE32E74C}" presName="node" presStyleLbl="alignAccFollowNode1" presStyleIdx="2" presStyleCnt="5" custScaleX="267838">
        <dgm:presLayoutVars>
          <dgm:bulletEnabled val="1"/>
        </dgm:presLayoutVars>
      </dgm:prSet>
      <dgm:spPr/>
      <dgm:t>
        <a:bodyPr/>
        <a:lstStyle/>
        <a:p>
          <a:endParaRPr lang="en-US"/>
        </a:p>
      </dgm:t>
    </dgm:pt>
    <dgm:pt modelId="{D0FDB232-B7D7-4203-B74B-5DB80727BE09}" type="pres">
      <dgm:prSet presAssocID="{ED970753-45FF-4051-B356-2DF1D685491D}" presName="vSp" presStyleCnt="0"/>
      <dgm:spPr/>
      <dgm:t>
        <a:bodyPr/>
        <a:lstStyle/>
        <a:p>
          <a:endParaRPr lang="en-US"/>
        </a:p>
      </dgm:t>
    </dgm:pt>
    <dgm:pt modelId="{8416980C-83C3-4EE9-8C72-09707D440AB0}" type="pres">
      <dgm:prSet presAssocID="{63C140EC-8081-4333-9D47-A1DC79232F4D}" presName="horFlow" presStyleCnt="0"/>
      <dgm:spPr/>
      <dgm:t>
        <a:bodyPr/>
        <a:lstStyle/>
        <a:p>
          <a:endParaRPr lang="en-US"/>
        </a:p>
      </dgm:t>
    </dgm:pt>
    <dgm:pt modelId="{4B45DE52-9B38-483D-B913-C5421ABFE272}" type="pres">
      <dgm:prSet presAssocID="{63C140EC-8081-4333-9D47-A1DC79232F4D}" presName="bigChev" presStyleLbl="node1" presStyleIdx="3" presStyleCnt="5" custScaleX="200253"/>
      <dgm:spPr/>
      <dgm:t>
        <a:bodyPr/>
        <a:lstStyle/>
        <a:p>
          <a:endParaRPr lang="en-US"/>
        </a:p>
      </dgm:t>
    </dgm:pt>
    <dgm:pt modelId="{A733FCC8-2D2F-4DAE-B24D-7A699BA22B0C}" type="pres">
      <dgm:prSet presAssocID="{330FDEE4-15FB-40D9-8F7C-64C468B25EFD}" presName="parTrans" presStyleCnt="0"/>
      <dgm:spPr/>
      <dgm:t>
        <a:bodyPr/>
        <a:lstStyle/>
        <a:p>
          <a:endParaRPr lang="en-US"/>
        </a:p>
      </dgm:t>
    </dgm:pt>
    <dgm:pt modelId="{A93A7215-1B42-4ADD-9CBB-A4CD3BE7CD92}" type="pres">
      <dgm:prSet presAssocID="{6032FF20-1AC9-4276-812E-B452B7707CF6}" presName="node" presStyleLbl="alignAccFollowNode1" presStyleIdx="3" presStyleCnt="5" custScaleX="267838">
        <dgm:presLayoutVars>
          <dgm:bulletEnabled val="1"/>
        </dgm:presLayoutVars>
      </dgm:prSet>
      <dgm:spPr/>
      <dgm:t>
        <a:bodyPr/>
        <a:lstStyle/>
        <a:p>
          <a:endParaRPr lang="en-US"/>
        </a:p>
      </dgm:t>
    </dgm:pt>
    <dgm:pt modelId="{A878992A-AE5A-4416-A165-2078B3F4EF9A}" type="pres">
      <dgm:prSet presAssocID="{63C140EC-8081-4333-9D47-A1DC79232F4D}" presName="vSp" presStyleCnt="0"/>
      <dgm:spPr/>
      <dgm:t>
        <a:bodyPr/>
        <a:lstStyle/>
        <a:p>
          <a:endParaRPr lang="en-US"/>
        </a:p>
      </dgm:t>
    </dgm:pt>
    <dgm:pt modelId="{A9F73869-7010-47C7-8D88-6868C45EE33B}" type="pres">
      <dgm:prSet presAssocID="{3CD3B0A1-2B5C-4CB9-894B-EFE7E372941B}" presName="horFlow" presStyleCnt="0"/>
      <dgm:spPr/>
      <dgm:t>
        <a:bodyPr/>
        <a:lstStyle/>
        <a:p>
          <a:endParaRPr lang="en-US"/>
        </a:p>
      </dgm:t>
    </dgm:pt>
    <dgm:pt modelId="{516821E1-0B07-4390-A832-AE212C5EE3F1}" type="pres">
      <dgm:prSet presAssocID="{3CD3B0A1-2B5C-4CB9-894B-EFE7E372941B}" presName="bigChev" presStyleLbl="node1" presStyleIdx="4" presStyleCnt="5" custScaleX="200253"/>
      <dgm:spPr/>
      <dgm:t>
        <a:bodyPr/>
        <a:lstStyle/>
        <a:p>
          <a:endParaRPr lang="en-US"/>
        </a:p>
      </dgm:t>
    </dgm:pt>
    <dgm:pt modelId="{54BA71D7-8619-4641-8C85-F40DC6621C79}" type="pres">
      <dgm:prSet presAssocID="{4F38F117-C0C6-4895-86BD-B774BB335C58}" presName="parTrans" presStyleCnt="0"/>
      <dgm:spPr/>
      <dgm:t>
        <a:bodyPr/>
        <a:lstStyle/>
        <a:p>
          <a:endParaRPr lang="en-US"/>
        </a:p>
      </dgm:t>
    </dgm:pt>
    <dgm:pt modelId="{60DC9803-2A00-4C7E-9391-73F79C1B9402}" type="pres">
      <dgm:prSet presAssocID="{C7FD4D8D-F143-4EA3-BD8B-C4A045217956}" presName="node" presStyleLbl="alignAccFollowNode1" presStyleIdx="4" presStyleCnt="5" custScaleX="267838">
        <dgm:presLayoutVars>
          <dgm:bulletEnabled val="1"/>
        </dgm:presLayoutVars>
      </dgm:prSet>
      <dgm:spPr/>
      <dgm:t>
        <a:bodyPr/>
        <a:lstStyle/>
        <a:p>
          <a:endParaRPr lang="en-US"/>
        </a:p>
      </dgm:t>
    </dgm:pt>
  </dgm:ptLst>
  <dgm:cxnLst>
    <dgm:cxn modelId="{1E98533A-B474-4A52-9767-374D4A084B43}" type="presOf" srcId="{ED970753-45FF-4051-B356-2DF1D685491D}" destId="{1DD3AFD7-C9CD-4F78-9E65-F7F66D158461}" srcOrd="0" destOrd="0" presId="urn:microsoft.com/office/officeart/2005/8/layout/lProcess3"/>
    <dgm:cxn modelId="{0F92745F-0492-418E-A611-E873DBDF3AD0}" type="presOf" srcId="{8CBC9F04-B095-4786-A007-1CC849A01FDD}" destId="{6EFDE01D-3F6C-4882-ACE9-14EC2E8B6EA1}" srcOrd="0" destOrd="0" presId="urn:microsoft.com/office/officeart/2005/8/layout/lProcess3"/>
    <dgm:cxn modelId="{B0CD73D3-B73A-4122-BFFF-DAC0F51867D1}" type="presOf" srcId="{FB007C24-CB6E-477A-BDDD-E6E2BED6C32C}" destId="{24C34873-2FCA-4BEE-B9D2-E0A4446F8BA8}" srcOrd="0" destOrd="0" presId="urn:microsoft.com/office/officeart/2005/8/layout/lProcess3"/>
    <dgm:cxn modelId="{AA5CC357-498A-42B4-AA9B-5A0D569B0E84}" type="presOf" srcId="{C7FD4D8D-F143-4EA3-BD8B-C4A045217956}" destId="{60DC9803-2A00-4C7E-9391-73F79C1B9402}" srcOrd="0" destOrd="0" presId="urn:microsoft.com/office/officeart/2005/8/layout/lProcess3"/>
    <dgm:cxn modelId="{386D98C5-BB7E-4517-AFDE-4526C93F0D4E}" type="presOf" srcId="{B33DFD7E-0C8C-4F0E-B149-86D0CEF4050B}" destId="{48F63D20-34F5-47A2-94DE-D62B9DF3C929}" srcOrd="0" destOrd="0" presId="urn:microsoft.com/office/officeart/2005/8/layout/lProcess3"/>
    <dgm:cxn modelId="{C2F0CD1E-217F-440C-85E0-1CBB9EBA606A}" srcId="{B7696791-001F-4478-A787-4699E5B465B2}" destId="{B33DFD7E-0C8C-4F0E-B149-86D0CEF4050B}" srcOrd="0" destOrd="0" parTransId="{B59A8E1E-6F35-4087-B71C-AC7573874496}" sibTransId="{57C0DA41-681D-4B4D-9EE3-7C4F423D5E9F}"/>
    <dgm:cxn modelId="{007F805F-3329-4D33-88EA-BA1B443598FD}" type="presOf" srcId="{3CD3B0A1-2B5C-4CB9-894B-EFE7E372941B}" destId="{516821E1-0B07-4390-A832-AE212C5EE3F1}" srcOrd="0" destOrd="0" presId="urn:microsoft.com/office/officeart/2005/8/layout/lProcess3"/>
    <dgm:cxn modelId="{32EBE88A-049E-489F-B91C-8F5FE28ADA9C}" srcId="{BE9B9893-0D9C-40A0-AD48-A9D41D7CA30B}" destId="{3CD3B0A1-2B5C-4CB9-894B-EFE7E372941B}" srcOrd="4" destOrd="0" parTransId="{42DF2CC8-353A-469A-B786-5FF3CBFD7408}" sibTransId="{0A07A1FC-B5A4-4460-8DB8-109BB993536E}"/>
    <dgm:cxn modelId="{2E1D3061-B396-4787-B819-599E252FCF7B}" type="presOf" srcId="{6032FF20-1AC9-4276-812E-B452B7707CF6}" destId="{A93A7215-1B42-4ADD-9CBB-A4CD3BE7CD92}" srcOrd="0" destOrd="0" presId="urn:microsoft.com/office/officeart/2005/8/layout/lProcess3"/>
    <dgm:cxn modelId="{E2D23720-C22B-4BAC-A67C-1D2E3FA50A22}" srcId="{FB007C24-CB6E-477A-BDDD-E6E2BED6C32C}" destId="{8CBC9F04-B095-4786-A007-1CC849A01FDD}" srcOrd="0" destOrd="0" parTransId="{F8B3283A-C533-42E6-A515-51D85FE3B5B6}" sibTransId="{938CBA75-B8BC-4F14-9F8C-6A9CADF13696}"/>
    <dgm:cxn modelId="{FA83C209-93DD-4173-A982-0D24A42618BE}" type="presOf" srcId="{CB7B48D0-9D3B-489E-AAE0-AB6AFE32E74C}" destId="{B6B1C17D-7684-42C0-B42E-BE8ED57518F4}" srcOrd="0" destOrd="0" presId="urn:microsoft.com/office/officeart/2005/8/layout/lProcess3"/>
    <dgm:cxn modelId="{06DCC8DA-DE1D-4839-ADA0-C927D9781363}" type="presOf" srcId="{BE9B9893-0D9C-40A0-AD48-A9D41D7CA30B}" destId="{FB38A546-472C-41B0-A149-52244BCF898B}" srcOrd="0" destOrd="0" presId="urn:microsoft.com/office/officeart/2005/8/layout/lProcess3"/>
    <dgm:cxn modelId="{DC26B905-959A-42AC-A2FD-C2A4FDA92534}" srcId="{BE9B9893-0D9C-40A0-AD48-A9D41D7CA30B}" destId="{ED970753-45FF-4051-B356-2DF1D685491D}" srcOrd="2" destOrd="0" parTransId="{F1236852-9965-47BC-BFAD-7B97B8F28ABD}" sibTransId="{114B567E-751B-4FA2-9B59-2C87FFF915DC}"/>
    <dgm:cxn modelId="{D5903DF3-1762-49FB-A7B4-08A7959F7D52}" type="presOf" srcId="{63C140EC-8081-4333-9D47-A1DC79232F4D}" destId="{4B45DE52-9B38-483D-B913-C5421ABFE272}" srcOrd="0" destOrd="0" presId="urn:microsoft.com/office/officeart/2005/8/layout/lProcess3"/>
    <dgm:cxn modelId="{DF26BEB9-C98A-4382-B4D8-CCF2C4D31CC5}" srcId="{BE9B9893-0D9C-40A0-AD48-A9D41D7CA30B}" destId="{FB007C24-CB6E-477A-BDDD-E6E2BED6C32C}" srcOrd="1" destOrd="0" parTransId="{F357F003-90A4-4F33-AE22-4286454282B7}" sibTransId="{4345FC6C-843B-48DD-9E39-716911FF44BD}"/>
    <dgm:cxn modelId="{1FE9F9FB-BDB1-427C-94BC-0923A6916C2B}" srcId="{63C140EC-8081-4333-9D47-A1DC79232F4D}" destId="{6032FF20-1AC9-4276-812E-B452B7707CF6}" srcOrd="0" destOrd="0" parTransId="{330FDEE4-15FB-40D9-8F7C-64C468B25EFD}" sibTransId="{2F0874F4-A966-46BD-B81E-20B2A43D093A}"/>
    <dgm:cxn modelId="{F0CDFC11-6494-4864-9DF4-871AE51E57B9}" type="presOf" srcId="{B7696791-001F-4478-A787-4699E5B465B2}" destId="{D806D7C4-E38A-4A1D-8D82-50660C77FDCA}" srcOrd="0" destOrd="0" presId="urn:microsoft.com/office/officeart/2005/8/layout/lProcess3"/>
    <dgm:cxn modelId="{5670FCD3-EB9B-4F66-A755-3ECDC28E296C}" srcId="{3CD3B0A1-2B5C-4CB9-894B-EFE7E372941B}" destId="{C7FD4D8D-F143-4EA3-BD8B-C4A045217956}" srcOrd="0" destOrd="0" parTransId="{4F38F117-C0C6-4895-86BD-B774BB335C58}" sibTransId="{4E61EC32-26CC-4948-A6CD-4EE3D76EA0B5}"/>
    <dgm:cxn modelId="{291496F5-AB7A-4944-88CE-1A84DF860AEA}" srcId="{BE9B9893-0D9C-40A0-AD48-A9D41D7CA30B}" destId="{63C140EC-8081-4333-9D47-A1DC79232F4D}" srcOrd="3" destOrd="0" parTransId="{34999280-945B-48BF-90EB-77C5F76360DB}" sibTransId="{14CA9D2C-B346-4C76-BEB2-75412AB0DFDB}"/>
    <dgm:cxn modelId="{7DB8DE1D-65C6-4D6A-AD63-B8EB34C70274}" srcId="{BE9B9893-0D9C-40A0-AD48-A9D41D7CA30B}" destId="{B7696791-001F-4478-A787-4699E5B465B2}" srcOrd="0" destOrd="0" parTransId="{440A1F2E-BBB4-45C9-88C4-479626E5822F}" sibTransId="{B26BCAC9-A9C4-4A5D-B027-4A7F306101FD}"/>
    <dgm:cxn modelId="{1DA99A7C-B1DB-4953-A836-15665867DF99}" srcId="{ED970753-45FF-4051-B356-2DF1D685491D}" destId="{CB7B48D0-9D3B-489E-AAE0-AB6AFE32E74C}" srcOrd="0" destOrd="0" parTransId="{426B3865-5ED9-44A4-99F7-3C9B6856412B}" sibTransId="{43F07755-3091-45E4-9542-72FE3A44ECE5}"/>
    <dgm:cxn modelId="{88ABC743-CE9F-40E9-BEA0-6E8BAADA6D4B}" type="presParOf" srcId="{FB38A546-472C-41B0-A149-52244BCF898B}" destId="{C2B1ECF8-314F-46E6-8D72-9C9F394CAD91}" srcOrd="0" destOrd="0" presId="urn:microsoft.com/office/officeart/2005/8/layout/lProcess3"/>
    <dgm:cxn modelId="{D2C0E79A-3E1D-45FE-A676-9AB1B5765FC8}" type="presParOf" srcId="{C2B1ECF8-314F-46E6-8D72-9C9F394CAD91}" destId="{D806D7C4-E38A-4A1D-8D82-50660C77FDCA}" srcOrd="0" destOrd="0" presId="urn:microsoft.com/office/officeart/2005/8/layout/lProcess3"/>
    <dgm:cxn modelId="{3A0A89C4-39FF-4BD6-8A92-5345CF06D5BB}" type="presParOf" srcId="{C2B1ECF8-314F-46E6-8D72-9C9F394CAD91}" destId="{6016B018-02F0-40E0-AB34-93DFFB301913}" srcOrd="1" destOrd="0" presId="urn:microsoft.com/office/officeart/2005/8/layout/lProcess3"/>
    <dgm:cxn modelId="{474C23A1-137F-49BE-AF08-3EBA63C4DA03}" type="presParOf" srcId="{C2B1ECF8-314F-46E6-8D72-9C9F394CAD91}" destId="{48F63D20-34F5-47A2-94DE-D62B9DF3C929}" srcOrd="2" destOrd="0" presId="urn:microsoft.com/office/officeart/2005/8/layout/lProcess3"/>
    <dgm:cxn modelId="{A3FC8448-A8D3-4786-A1ED-8B778A8DD04A}" type="presParOf" srcId="{FB38A546-472C-41B0-A149-52244BCF898B}" destId="{4F9B19B6-FDEA-402A-B705-CF8328E25217}" srcOrd="1" destOrd="0" presId="urn:microsoft.com/office/officeart/2005/8/layout/lProcess3"/>
    <dgm:cxn modelId="{AFD0F511-0E68-4DB2-8A45-DCB5D19EFD19}" type="presParOf" srcId="{FB38A546-472C-41B0-A149-52244BCF898B}" destId="{6CF0BB27-1C31-4738-A9FC-D7D3B72E7EAA}" srcOrd="2" destOrd="0" presId="urn:microsoft.com/office/officeart/2005/8/layout/lProcess3"/>
    <dgm:cxn modelId="{1633A1B8-D111-48AD-8AB5-8B79A483FA50}" type="presParOf" srcId="{6CF0BB27-1C31-4738-A9FC-D7D3B72E7EAA}" destId="{24C34873-2FCA-4BEE-B9D2-E0A4446F8BA8}" srcOrd="0" destOrd="0" presId="urn:microsoft.com/office/officeart/2005/8/layout/lProcess3"/>
    <dgm:cxn modelId="{9E5016BE-C70A-4169-8146-477999CD879E}" type="presParOf" srcId="{6CF0BB27-1C31-4738-A9FC-D7D3B72E7EAA}" destId="{97E5EF28-5E01-40E1-B94B-DE65EB21DA97}" srcOrd="1" destOrd="0" presId="urn:microsoft.com/office/officeart/2005/8/layout/lProcess3"/>
    <dgm:cxn modelId="{2FE1CDD9-48A7-4AA1-95ED-B475FBEAA7F1}" type="presParOf" srcId="{6CF0BB27-1C31-4738-A9FC-D7D3B72E7EAA}" destId="{6EFDE01D-3F6C-4882-ACE9-14EC2E8B6EA1}" srcOrd="2" destOrd="0" presId="urn:microsoft.com/office/officeart/2005/8/layout/lProcess3"/>
    <dgm:cxn modelId="{D3E5ECF9-E042-4FF5-9FBD-F02E15029A0F}" type="presParOf" srcId="{FB38A546-472C-41B0-A149-52244BCF898B}" destId="{828E5204-6FCB-4C93-ACFD-292D49549774}" srcOrd="3" destOrd="0" presId="urn:microsoft.com/office/officeart/2005/8/layout/lProcess3"/>
    <dgm:cxn modelId="{F5E0951C-C9DD-4D5D-9A55-DBED09AE0621}" type="presParOf" srcId="{FB38A546-472C-41B0-A149-52244BCF898B}" destId="{D9E74451-C4A6-4BCB-86BA-58F6F6E47F5D}" srcOrd="4" destOrd="0" presId="urn:microsoft.com/office/officeart/2005/8/layout/lProcess3"/>
    <dgm:cxn modelId="{76E67F53-E871-43F7-B6C1-C8C84FF3D186}" type="presParOf" srcId="{D9E74451-C4A6-4BCB-86BA-58F6F6E47F5D}" destId="{1DD3AFD7-C9CD-4F78-9E65-F7F66D158461}" srcOrd="0" destOrd="0" presId="urn:microsoft.com/office/officeart/2005/8/layout/lProcess3"/>
    <dgm:cxn modelId="{521CB883-3B95-433C-A8F1-714B9629CEC4}" type="presParOf" srcId="{D9E74451-C4A6-4BCB-86BA-58F6F6E47F5D}" destId="{885903DD-6542-4BAF-AA00-C99C6D936E54}" srcOrd="1" destOrd="0" presId="urn:microsoft.com/office/officeart/2005/8/layout/lProcess3"/>
    <dgm:cxn modelId="{3B1A3186-6760-495F-B1D1-40AFCD9F32B7}" type="presParOf" srcId="{D9E74451-C4A6-4BCB-86BA-58F6F6E47F5D}" destId="{B6B1C17D-7684-42C0-B42E-BE8ED57518F4}" srcOrd="2" destOrd="0" presId="urn:microsoft.com/office/officeart/2005/8/layout/lProcess3"/>
    <dgm:cxn modelId="{CE48E988-D111-45D1-9CB3-0BE97CCF77C6}" type="presParOf" srcId="{FB38A546-472C-41B0-A149-52244BCF898B}" destId="{D0FDB232-B7D7-4203-B74B-5DB80727BE09}" srcOrd="5" destOrd="0" presId="urn:microsoft.com/office/officeart/2005/8/layout/lProcess3"/>
    <dgm:cxn modelId="{C63C442E-2B59-4D35-9652-F1E11B4D788D}" type="presParOf" srcId="{FB38A546-472C-41B0-A149-52244BCF898B}" destId="{8416980C-83C3-4EE9-8C72-09707D440AB0}" srcOrd="6" destOrd="0" presId="urn:microsoft.com/office/officeart/2005/8/layout/lProcess3"/>
    <dgm:cxn modelId="{4C3C0BB9-251A-4411-8C35-F9D3C5875126}" type="presParOf" srcId="{8416980C-83C3-4EE9-8C72-09707D440AB0}" destId="{4B45DE52-9B38-483D-B913-C5421ABFE272}" srcOrd="0" destOrd="0" presId="urn:microsoft.com/office/officeart/2005/8/layout/lProcess3"/>
    <dgm:cxn modelId="{7CB87B8C-880A-4470-AFA4-A84478634138}" type="presParOf" srcId="{8416980C-83C3-4EE9-8C72-09707D440AB0}" destId="{A733FCC8-2D2F-4DAE-B24D-7A699BA22B0C}" srcOrd="1" destOrd="0" presId="urn:microsoft.com/office/officeart/2005/8/layout/lProcess3"/>
    <dgm:cxn modelId="{7A4568AF-62FA-4E46-AE45-EB4E083BEFE2}" type="presParOf" srcId="{8416980C-83C3-4EE9-8C72-09707D440AB0}" destId="{A93A7215-1B42-4ADD-9CBB-A4CD3BE7CD92}" srcOrd="2" destOrd="0" presId="urn:microsoft.com/office/officeart/2005/8/layout/lProcess3"/>
    <dgm:cxn modelId="{143B778B-35EF-402E-BC4F-75BE0CF88267}" type="presParOf" srcId="{FB38A546-472C-41B0-A149-52244BCF898B}" destId="{A878992A-AE5A-4416-A165-2078B3F4EF9A}" srcOrd="7" destOrd="0" presId="urn:microsoft.com/office/officeart/2005/8/layout/lProcess3"/>
    <dgm:cxn modelId="{66E9C6CC-5506-4DFA-9AD4-96486BF70A45}" type="presParOf" srcId="{FB38A546-472C-41B0-A149-52244BCF898B}" destId="{A9F73869-7010-47C7-8D88-6868C45EE33B}" srcOrd="8" destOrd="0" presId="urn:microsoft.com/office/officeart/2005/8/layout/lProcess3"/>
    <dgm:cxn modelId="{DD4162F9-BCAF-4EC8-B62B-EA4B97ED71F7}" type="presParOf" srcId="{A9F73869-7010-47C7-8D88-6868C45EE33B}" destId="{516821E1-0B07-4390-A832-AE212C5EE3F1}" srcOrd="0" destOrd="0" presId="urn:microsoft.com/office/officeart/2005/8/layout/lProcess3"/>
    <dgm:cxn modelId="{1CD9752F-E557-4D3C-8F65-47B0AA15E72A}" type="presParOf" srcId="{A9F73869-7010-47C7-8D88-6868C45EE33B}" destId="{54BA71D7-8619-4641-8C85-F40DC6621C79}" srcOrd="1" destOrd="0" presId="urn:microsoft.com/office/officeart/2005/8/layout/lProcess3"/>
    <dgm:cxn modelId="{F38E277E-357F-4F29-9A94-F932EC949125}" type="presParOf" srcId="{A9F73869-7010-47C7-8D88-6868C45EE33B}" destId="{60DC9803-2A00-4C7E-9391-73F79C1B9402}"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7016B82-A4C6-42F9-B83A-40D6E8F9C262}"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A1E4ACB0-1F2D-4C9B-8178-665587AEC940}">
      <dgm:prSet custT="1"/>
      <dgm:spPr/>
      <dgm:t>
        <a:bodyPr/>
        <a:lstStyle/>
        <a:p>
          <a:pPr rtl="0"/>
          <a:r>
            <a:rPr lang="en-US" sz="3000" b="1" dirty="0" smtClean="0">
              <a:effectLst>
                <a:outerShdw blurRad="38100" dist="38100" dir="2700000" algn="tl">
                  <a:srgbClr val="000000">
                    <a:alpha val="43137"/>
                  </a:srgbClr>
                </a:outerShdw>
              </a:effectLst>
            </a:rPr>
            <a:t>Two-lane </a:t>
          </a:r>
          <a:endParaRPr lang="en-US" sz="3000" b="1" dirty="0">
            <a:effectLst>
              <a:outerShdw blurRad="38100" dist="38100" dir="2700000" algn="tl">
                <a:srgbClr val="000000">
                  <a:alpha val="43137"/>
                </a:srgbClr>
              </a:outerShdw>
            </a:effectLst>
          </a:endParaRPr>
        </a:p>
      </dgm:t>
    </dgm:pt>
    <dgm:pt modelId="{40276C92-C331-4A53-9F14-E49EDF3F74FE}" type="parTrans" cxnId="{97FF0A8B-EE6A-45A0-9402-202B7FA37AD7}">
      <dgm:prSet/>
      <dgm:spPr/>
      <dgm:t>
        <a:bodyPr/>
        <a:lstStyle/>
        <a:p>
          <a:endParaRPr lang="en-US"/>
        </a:p>
      </dgm:t>
    </dgm:pt>
    <dgm:pt modelId="{8A2E7959-257C-405A-8082-D917B047C636}" type="sibTrans" cxnId="{97FF0A8B-EE6A-45A0-9402-202B7FA37AD7}">
      <dgm:prSet/>
      <dgm:spPr/>
      <dgm:t>
        <a:bodyPr/>
        <a:lstStyle/>
        <a:p>
          <a:endParaRPr lang="en-US"/>
        </a:p>
      </dgm:t>
    </dgm:pt>
    <dgm:pt modelId="{5A426D25-5138-4C34-BE8A-407946D53731}">
      <dgm:prSet/>
      <dgm:spPr/>
      <dgm:t>
        <a:bodyPr/>
        <a:lstStyle/>
        <a:p>
          <a:pPr rtl="0"/>
          <a:r>
            <a:rPr lang="en-US" b="1" dirty="0" smtClean="0"/>
            <a:t>Developed</a:t>
          </a:r>
          <a:r>
            <a:rPr lang="en-US" dirty="0" smtClean="0"/>
            <a:t> 1,600 </a:t>
          </a:r>
          <a:r>
            <a:rPr lang="en-US" dirty="0" err="1" smtClean="0"/>
            <a:t>vphpl</a:t>
          </a:r>
          <a:r>
            <a:rPr lang="en-US" dirty="0" smtClean="0"/>
            <a:t> </a:t>
          </a:r>
          <a:endParaRPr lang="en-US" dirty="0"/>
        </a:p>
      </dgm:t>
    </dgm:pt>
    <dgm:pt modelId="{BB19771B-68D1-4E56-9C82-45A1FAA69481}" type="parTrans" cxnId="{8F9E1888-C822-4C72-81BB-837C7C2D39EC}">
      <dgm:prSet/>
      <dgm:spPr/>
      <dgm:t>
        <a:bodyPr/>
        <a:lstStyle/>
        <a:p>
          <a:endParaRPr lang="en-US"/>
        </a:p>
      </dgm:t>
    </dgm:pt>
    <dgm:pt modelId="{8D96B717-5CBC-441C-A750-52A22BE89F7C}" type="sibTrans" cxnId="{8F9E1888-C822-4C72-81BB-837C7C2D39EC}">
      <dgm:prSet/>
      <dgm:spPr/>
      <dgm:t>
        <a:bodyPr/>
        <a:lstStyle/>
        <a:p>
          <a:endParaRPr lang="en-US"/>
        </a:p>
      </dgm:t>
    </dgm:pt>
    <dgm:pt modelId="{444D01CF-70E5-40BA-9313-F2D518B19375}">
      <dgm:prSet/>
      <dgm:spPr/>
      <dgm:t>
        <a:bodyPr/>
        <a:lstStyle/>
        <a:p>
          <a:pPr rtl="0"/>
          <a:r>
            <a:rPr lang="en-US" b="1" dirty="0" smtClean="0"/>
            <a:t>Undeveloped</a:t>
          </a:r>
          <a:r>
            <a:rPr lang="en-US" dirty="0" smtClean="0"/>
            <a:t> 1,500 </a:t>
          </a:r>
          <a:r>
            <a:rPr lang="en-US" dirty="0" err="1" smtClean="0"/>
            <a:t>vphpl</a:t>
          </a:r>
          <a:r>
            <a:rPr lang="en-US" dirty="0" smtClean="0"/>
            <a:t> </a:t>
          </a:r>
          <a:endParaRPr lang="en-US" dirty="0"/>
        </a:p>
      </dgm:t>
    </dgm:pt>
    <dgm:pt modelId="{4C4B28A2-1221-4096-A72A-4B3B75795515}" type="parTrans" cxnId="{D6053DDF-C9A0-4B05-90A3-30648590F549}">
      <dgm:prSet/>
      <dgm:spPr/>
      <dgm:t>
        <a:bodyPr/>
        <a:lstStyle/>
        <a:p>
          <a:endParaRPr lang="en-US"/>
        </a:p>
      </dgm:t>
    </dgm:pt>
    <dgm:pt modelId="{266AB249-1BED-41E8-B504-3CCAA52F4845}" type="sibTrans" cxnId="{D6053DDF-C9A0-4B05-90A3-30648590F549}">
      <dgm:prSet/>
      <dgm:spPr/>
      <dgm:t>
        <a:bodyPr/>
        <a:lstStyle/>
        <a:p>
          <a:endParaRPr lang="en-US"/>
        </a:p>
      </dgm:t>
    </dgm:pt>
    <dgm:pt modelId="{DCB9C240-E1B7-4513-A818-E13E664EB71D}">
      <dgm:prSet custT="1"/>
      <dgm:spPr/>
      <dgm:t>
        <a:bodyPr/>
        <a:lstStyle/>
        <a:p>
          <a:pPr rtl="0"/>
          <a:r>
            <a:rPr lang="en-US" sz="3000" b="1" dirty="0" smtClean="0">
              <a:effectLst>
                <a:outerShdw blurRad="38100" dist="38100" dir="2700000" algn="tl">
                  <a:srgbClr val="000000">
                    <a:alpha val="43137"/>
                  </a:srgbClr>
                </a:outerShdw>
              </a:effectLst>
            </a:rPr>
            <a:t>Multilane</a:t>
          </a:r>
          <a:r>
            <a:rPr lang="en-US" sz="3000" dirty="0" smtClean="0">
              <a:effectLst>
                <a:outerShdw blurRad="38100" dist="38100" dir="2700000" algn="tl">
                  <a:srgbClr val="000000">
                    <a:alpha val="43137"/>
                  </a:srgbClr>
                </a:outerShdw>
              </a:effectLst>
            </a:rPr>
            <a:t> </a:t>
          </a:r>
          <a:endParaRPr lang="en-US" sz="3000" dirty="0">
            <a:effectLst>
              <a:outerShdw blurRad="38100" dist="38100" dir="2700000" algn="tl">
                <a:srgbClr val="000000">
                  <a:alpha val="43137"/>
                </a:srgbClr>
              </a:outerShdw>
            </a:effectLst>
          </a:endParaRPr>
        </a:p>
      </dgm:t>
    </dgm:pt>
    <dgm:pt modelId="{BE37DF6A-526E-490E-B08F-0C1974B77E87}" type="parTrans" cxnId="{E0849EDA-E902-4198-8BA5-AE27A025A463}">
      <dgm:prSet/>
      <dgm:spPr/>
      <dgm:t>
        <a:bodyPr/>
        <a:lstStyle/>
        <a:p>
          <a:endParaRPr lang="en-US"/>
        </a:p>
      </dgm:t>
    </dgm:pt>
    <dgm:pt modelId="{AE97DEA8-ACDA-4BC9-A8DB-DFD43AA46AFA}" type="sibTrans" cxnId="{E0849EDA-E902-4198-8BA5-AE27A025A463}">
      <dgm:prSet/>
      <dgm:spPr/>
      <dgm:t>
        <a:bodyPr/>
        <a:lstStyle/>
        <a:p>
          <a:endParaRPr lang="en-US"/>
        </a:p>
      </dgm:t>
    </dgm:pt>
    <dgm:pt modelId="{724BC845-03CA-47BA-A608-15DBBFC5DF2A}">
      <dgm:prSet/>
      <dgm:spPr/>
      <dgm:t>
        <a:bodyPr/>
        <a:lstStyle/>
        <a:p>
          <a:pPr rtl="0"/>
          <a:r>
            <a:rPr lang="en-US" b="1" dirty="0" smtClean="0"/>
            <a:t>Developed</a:t>
          </a:r>
          <a:r>
            <a:rPr lang="en-US" dirty="0" smtClean="0"/>
            <a:t> 1,850 </a:t>
          </a:r>
          <a:r>
            <a:rPr lang="en-US" dirty="0" err="1" smtClean="0"/>
            <a:t>vphpl</a:t>
          </a:r>
          <a:r>
            <a:rPr lang="en-US" dirty="0" smtClean="0"/>
            <a:t> </a:t>
          </a:r>
          <a:endParaRPr lang="en-US" dirty="0"/>
        </a:p>
      </dgm:t>
    </dgm:pt>
    <dgm:pt modelId="{E405ABA1-0680-4F86-A666-179C6CD24A3D}" type="parTrans" cxnId="{D52F68FF-5C82-4580-9ED1-42E32B6AD165}">
      <dgm:prSet/>
      <dgm:spPr/>
      <dgm:t>
        <a:bodyPr/>
        <a:lstStyle/>
        <a:p>
          <a:endParaRPr lang="en-US"/>
        </a:p>
      </dgm:t>
    </dgm:pt>
    <dgm:pt modelId="{8F34AC77-74AA-47EE-864A-F311F9231DE9}" type="sibTrans" cxnId="{D52F68FF-5C82-4580-9ED1-42E32B6AD165}">
      <dgm:prSet/>
      <dgm:spPr/>
      <dgm:t>
        <a:bodyPr/>
        <a:lstStyle/>
        <a:p>
          <a:endParaRPr lang="en-US"/>
        </a:p>
      </dgm:t>
    </dgm:pt>
    <dgm:pt modelId="{762EBDE6-671C-47FE-98B6-79936A024C41}">
      <dgm:prSet/>
      <dgm:spPr/>
      <dgm:t>
        <a:bodyPr/>
        <a:lstStyle/>
        <a:p>
          <a:pPr rtl="0"/>
          <a:r>
            <a:rPr lang="en-US" b="1" dirty="0" smtClean="0"/>
            <a:t>Undeveloped</a:t>
          </a:r>
          <a:r>
            <a:rPr lang="en-US" dirty="0" smtClean="0"/>
            <a:t> 1,600 </a:t>
          </a:r>
          <a:r>
            <a:rPr lang="en-US" dirty="0" err="1" smtClean="0"/>
            <a:t>vphpl</a:t>
          </a:r>
          <a:endParaRPr lang="en-US" dirty="0"/>
        </a:p>
      </dgm:t>
    </dgm:pt>
    <dgm:pt modelId="{4574347F-8E49-4CFD-9234-BAEF4DC055BF}" type="parTrans" cxnId="{FD0AA27C-CB97-453E-BD5B-AAB9D71117CA}">
      <dgm:prSet/>
      <dgm:spPr/>
      <dgm:t>
        <a:bodyPr/>
        <a:lstStyle/>
        <a:p>
          <a:endParaRPr lang="en-US"/>
        </a:p>
      </dgm:t>
    </dgm:pt>
    <dgm:pt modelId="{1AE4A659-436D-490F-8001-A3ABAF09E858}" type="sibTrans" cxnId="{FD0AA27C-CB97-453E-BD5B-AAB9D71117CA}">
      <dgm:prSet/>
      <dgm:spPr/>
      <dgm:t>
        <a:bodyPr/>
        <a:lstStyle/>
        <a:p>
          <a:endParaRPr lang="en-US"/>
        </a:p>
      </dgm:t>
    </dgm:pt>
    <dgm:pt modelId="{35F0C8AE-310D-4249-B1E3-1D156C107661}" type="pres">
      <dgm:prSet presAssocID="{97016B82-A4C6-42F9-B83A-40D6E8F9C262}" presName="Name0" presStyleCnt="0">
        <dgm:presLayoutVars>
          <dgm:chPref val="3"/>
          <dgm:dir/>
          <dgm:animLvl val="lvl"/>
          <dgm:resizeHandles/>
        </dgm:presLayoutVars>
      </dgm:prSet>
      <dgm:spPr/>
      <dgm:t>
        <a:bodyPr/>
        <a:lstStyle/>
        <a:p>
          <a:endParaRPr lang="en-US"/>
        </a:p>
      </dgm:t>
    </dgm:pt>
    <dgm:pt modelId="{19528459-310E-4674-8489-211BEED7F0F7}" type="pres">
      <dgm:prSet presAssocID="{A1E4ACB0-1F2D-4C9B-8178-665587AEC940}" presName="horFlow" presStyleCnt="0"/>
      <dgm:spPr/>
      <dgm:t>
        <a:bodyPr/>
        <a:lstStyle/>
        <a:p>
          <a:endParaRPr lang="en-US"/>
        </a:p>
      </dgm:t>
    </dgm:pt>
    <dgm:pt modelId="{8F1C9D0E-C19D-4614-918F-3EDE47A6DF8B}" type="pres">
      <dgm:prSet presAssocID="{A1E4ACB0-1F2D-4C9B-8178-665587AEC940}" presName="bigChev" presStyleLbl="node1" presStyleIdx="0" presStyleCnt="2" custScaleX="84793"/>
      <dgm:spPr/>
      <dgm:t>
        <a:bodyPr/>
        <a:lstStyle/>
        <a:p>
          <a:endParaRPr lang="en-US"/>
        </a:p>
      </dgm:t>
    </dgm:pt>
    <dgm:pt modelId="{1E149546-ABE3-4356-B06E-27AB12CA9E03}" type="pres">
      <dgm:prSet presAssocID="{BB19771B-68D1-4E56-9C82-45A1FAA69481}" presName="parTrans" presStyleCnt="0"/>
      <dgm:spPr/>
      <dgm:t>
        <a:bodyPr/>
        <a:lstStyle/>
        <a:p>
          <a:endParaRPr lang="en-US"/>
        </a:p>
      </dgm:t>
    </dgm:pt>
    <dgm:pt modelId="{D050D190-4083-4216-85B6-00946B6A7686}" type="pres">
      <dgm:prSet presAssocID="{5A426D25-5138-4C34-BE8A-407946D53731}" presName="node" presStyleLbl="alignAccFollowNode1" presStyleIdx="0" presStyleCnt="4">
        <dgm:presLayoutVars>
          <dgm:bulletEnabled val="1"/>
        </dgm:presLayoutVars>
      </dgm:prSet>
      <dgm:spPr/>
      <dgm:t>
        <a:bodyPr/>
        <a:lstStyle/>
        <a:p>
          <a:endParaRPr lang="en-US"/>
        </a:p>
      </dgm:t>
    </dgm:pt>
    <dgm:pt modelId="{B115CD26-77F1-40EE-991D-0CA3117A2EF2}" type="pres">
      <dgm:prSet presAssocID="{8D96B717-5CBC-441C-A750-52A22BE89F7C}" presName="sibTrans" presStyleCnt="0"/>
      <dgm:spPr/>
      <dgm:t>
        <a:bodyPr/>
        <a:lstStyle/>
        <a:p>
          <a:endParaRPr lang="en-US"/>
        </a:p>
      </dgm:t>
    </dgm:pt>
    <dgm:pt modelId="{86361F17-4A73-49EB-AEB3-2A538483C754}" type="pres">
      <dgm:prSet presAssocID="{444D01CF-70E5-40BA-9313-F2D518B19375}" presName="node" presStyleLbl="alignAccFollowNode1" presStyleIdx="1" presStyleCnt="4">
        <dgm:presLayoutVars>
          <dgm:bulletEnabled val="1"/>
        </dgm:presLayoutVars>
      </dgm:prSet>
      <dgm:spPr/>
      <dgm:t>
        <a:bodyPr/>
        <a:lstStyle/>
        <a:p>
          <a:endParaRPr lang="en-US"/>
        </a:p>
      </dgm:t>
    </dgm:pt>
    <dgm:pt modelId="{07AC1639-B04D-44EB-A4D2-58CAA7452FF9}" type="pres">
      <dgm:prSet presAssocID="{A1E4ACB0-1F2D-4C9B-8178-665587AEC940}" presName="vSp" presStyleCnt="0"/>
      <dgm:spPr/>
      <dgm:t>
        <a:bodyPr/>
        <a:lstStyle/>
        <a:p>
          <a:endParaRPr lang="en-US"/>
        </a:p>
      </dgm:t>
    </dgm:pt>
    <dgm:pt modelId="{F2338F37-5882-48DA-B429-501D28353A34}" type="pres">
      <dgm:prSet presAssocID="{DCB9C240-E1B7-4513-A818-E13E664EB71D}" presName="horFlow" presStyleCnt="0"/>
      <dgm:spPr/>
      <dgm:t>
        <a:bodyPr/>
        <a:lstStyle/>
        <a:p>
          <a:endParaRPr lang="en-US"/>
        </a:p>
      </dgm:t>
    </dgm:pt>
    <dgm:pt modelId="{FA21CF33-610C-469D-A822-6CF269722C9D}" type="pres">
      <dgm:prSet presAssocID="{DCB9C240-E1B7-4513-A818-E13E664EB71D}" presName="bigChev" presStyleLbl="node1" presStyleIdx="1" presStyleCnt="2" custScaleX="84793"/>
      <dgm:spPr/>
      <dgm:t>
        <a:bodyPr/>
        <a:lstStyle/>
        <a:p>
          <a:endParaRPr lang="en-US"/>
        </a:p>
      </dgm:t>
    </dgm:pt>
    <dgm:pt modelId="{B65302B2-2B05-46B7-8A8B-E1F998E3F0D1}" type="pres">
      <dgm:prSet presAssocID="{E405ABA1-0680-4F86-A666-179C6CD24A3D}" presName="parTrans" presStyleCnt="0"/>
      <dgm:spPr/>
      <dgm:t>
        <a:bodyPr/>
        <a:lstStyle/>
        <a:p>
          <a:endParaRPr lang="en-US"/>
        </a:p>
      </dgm:t>
    </dgm:pt>
    <dgm:pt modelId="{BD4E6568-DB96-4216-AD55-DAB529D29F7E}" type="pres">
      <dgm:prSet presAssocID="{724BC845-03CA-47BA-A608-15DBBFC5DF2A}" presName="node" presStyleLbl="alignAccFollowNode1" presStyleIdx="2" presStyleCnt="4">
        <dgm:presLayoutVars>
          <dgm:bulletEnabled val="1"/>
        </dgm:presLayoutVars>
      </dgm:prSet>
      <dgm:spPr/>
      <dgm:t>
        <a:bodyPr/>
        <a:lstStyle/>
        <a:p>
          <a:endParaRPr lang="en-US"/>
        </a:p>
      </dgm:t>
    </dgm:pt>
    <dgm:pt modelId="{5667AAA4-8879-48A3-BA63-A83A607E1E84}" type="pres">
      <dgm:prSet presAssocID="{8F34AC77-74AA-47EE-864A-F311F9231DE9}" presName="sibTrans" presStyleCnt="0"/>
      <dgm:spPr/>
      <dgm:t>
        <a:bodyPr/>
        <a:lstStyle/>
        <a:p>
          <a:endParaRPr lang="en-US"/>
        </a:p>
      </dgm:t>
    </dgm:pt>
    <dgm:pt modelId="{09CC22E4-653A-4E2A-A63A-7AF7164B84BC}" type="pres">
      <dgm:prSet presAssocID="{762EBDE6-671C-47FE-98B6-79936A024C41}" presName="node" presStyleLbl="alignAccFollowNode1" presStyleIdx="3" presStyleCnt="4">
        <dgm:presLayoutVars>
          <dgm:bulletEnabled val="1"/>
        </dgm:presLayoutVars>
      </dgm:prSet>
      <dgm:spPr/>
      <dgm:t>
        <a:bodyPr/>
        <a:lstStyle/>
        <a:p>
          <a:endParaRPr lang="en-US"/>
        </a:p>
      </dgm:t>
    </dgm:pt>
  </dgm:ptLst>
  <dgm:cxnLst>
    <dgm:cxn modelId="{D6053DDF-C9A0-4B05-90A3-30648590F549}" srcId="{A1E4ACB0-1F2D-4C9B-8178-665587AEC940}" destId="{444D01CF-70E5-40BA-9313-F2D518B19375}" srcOrd="1" destOrd="0" parTransId="{4C4B28A2-1221-4096-A72A-4B3B75795515}" sibTransId="{266AB249-1BED-41E8-B504-3CCAA52F4845}"/>
    <dgm:cxn modelId="{A38C51B1-7E0A-415C-81D4-EAF6AF3C9FFE}" type="presOf" srcId="{A1E4ACB0-1F2D-4C9B-8178-665587AEC940}" destId="{8F1C9D0E-C19D-4614-918F-3EDE47A6DF8B}" srcOrd="0" destOrd="0" presId="urn:microsoft.com/office/officeart/2005/8/layout/lProcess3"/>
    <dgm:cxn modelId="{8F9E1888-C822-4C72-81BB-837C7C2D39EC}" srcId="{A1E4ACB0-1F2D-4C9B-8178-665587AEC940}" destId="{5A426D25-5138-4C34-BE8A-407946D53731}" srcOrd="0" destOrd="0" parTransId="{BB19771B-68D1-4E56-9C82-45A1FAA69481}" sibTransId="{8D96B717-5CBC-441C-A750-52A22BE89F7C}"/>
    <dgm:cxn modelId="{FD0AA27C-CB97-453E-BD5B-AAB9D71117CA}" srcId="{DCB9C240-E1B7-4513-A818-E13E664EB71D}" destId="{762EBDE6-671C-47FE-98B6-79936A024C41}" srcOrd="1" destOrd="0" parTransId="{4574347F-8E49-4CFD-9234-BAEF4DC055BF}" sibTransId="{1AE4A659-436D-490F-8001-A3ABAF09E858}"/>
    <dgm:cxn modelId="{596DBA0D-5997-4872-A045-A2170DA40428}" type="presOf" srcId="{97016B82-A4C6-42F9-B83A-40D6E8F9C262}" destId="{35F0C8AE-310D-4249-B1E3-1D156C107661}" srcOrd="0" destOrd="0" presId="urn:microsoft.com/office/officeart/2005/8/layout/lProcess3"/>
    <dgm:cxn modelId="{E0849EDA-E902-4198-8BA5-AE27A025A463}" srcId="{97016B82-A4C6-42F9-B83A-40D6E8F9C262}" destId="{DCB9C240-E1B7-4513-A818-E13E664EB71D}" srcOrd="1" destOrd="0" parTransId="{BE37DF6A-526E-490E-B08F-0C1974B77E87}" sibTransId="{AE97DEA8-ACDA-4BC9-A8DB-DFD43AA46AFA}"/>
    <dgm:cxn modelId="{97FF0A8B-EE6A-45A0-9402-202B7FA37AD7}" srcId="{97016B82-A4C6-42F9-B83A-40D6E8F9C262}" destId="{A1E4ACB0-1F2D-4C9B-8178-665587AEC940}" srcOrd="0" destOrd="0" parTransId="{40276C92-C331-4A53-9F14-E49EDF3F74FE}" sibTransId="{8A2E7959-257C-405A-8082-D917B047C636}"/>
    <dgm:cxn modelId="{9B005F1E-D3C5-404E-8A90-9838230094E2}" type="presOf" srcId="{762EBDE6-671C-47FE-98B6-79936A024C41}" destId="{09CC22E4-653A-4E2A-A63A-7AF7164B84BC}" srcOrd="0" destOrd="0" presId="urn:microsoft.com/office/officeart/2005/8/layout/lProcess3"/>
    <dgm:cxn modelId="{206EEE35-9630-4C85-A282-18B01CA62C25}" type="presOf" srcId="{5A426D25-5138-4C34-BE8A-407946D53731}" destId="{D050D190-4083-4216-85B6-00946B6A7686}" srcOrd="0" destOrd="0" presId="urn:microsoft.com/office/officeart/2005/8/layout/lProcess3"/>
    <dgm:cxn modelId="{58445DAC-6B96-4FE2-AB51-B1D2C1FEB636}" type="presOf" srcId="{724BC845-03CA-47BA-A608-15DBBFC5DF2A}" destId="{BD4E6568-DB96-4216-AD55-DAB529D29F7E}" srcOrd="0" destOrd="0" presId="urn:microsoft.com/office/officeart/2005/8/layout/lProcess3"/>
    <dgm:cxn modelId="{DCE77498-E385-4172-8270-D925E0B12DBB}" type="presOf" srcId="{444D01CF-70E5-40BA-9313-F2D518B19375}" destId="{86361F17-4A73-49EB-AEB3-2A538483C754}" srcOrd="0" destOrd="0" presId="urn:microsoft.com/office/officeart/2005/8/layout/lProcess3"/>
    <dgm:cxn modelId="{D52F68FF-5C82-4580-9ED1-42E32B6AD165}" srcId="{DCB9C240-E1B7-4513-A818-E13E664EB71D}" destId="{724BC845-03CA-47BA-A608-15DBBFC5DF2A}" srcOrd="0" destOrd="0" parTransId="{E405ABA1-0680-4F86-A666-179C6CD24A3D}" sibTransId="{8F34AC77-74AA-47EE-864A-F311F9231DE9}"/>
    <dgm:cxn modelId="{2B297313-BE01-4FC9-A7A1-6A14ED71E224}" type="presOf" srcId="{DCB9C240-E1B7-4513-A818-E13E664EB71D}" destId="{FA21CF33-610C-469D-A822-6CF269722C9D}" srcOrd="0" destOrd="0" presId="urn:microsoft.com/office/officeart/2005/8/layout/lProcess3"/>
    <dgm:cxn modelId="{CE3234A2-4357-4CB2-8640-717ABD4606D5}" type="presParOf" srcId="{35F0C8AE-310D-4249-B1E3-1D156C107661}" destId="{19528459-310E-4674-8489-211BEED7F0F7}" srcOrd="0" destOrd="0" presId="urn:microsoft.com/office/officeart/2005/8/layout/lProcess3"/>
    <dgm:cxn modelId="{D4C94232-231A-45C3-8C58-076DF4F15CD0}" type="presParOf" srcId="{19528459-310E-4674-8489-211BEED7F0F7}" destId="{8F1C9D0E-C19D-4614-918F-3EDE47A6DF8B}" srcOrd="0" destOrd="0" presId="urn:microsoft.com/office/officeart/2005/8/layout/lProcess3"/>
    <dgm:cxn modelId="{CDFC4CF4-DE66-47CD-BE7B-6D53F3CE9D5A}" type="presParOf" srcId="{19528459-310E-4674-8489-211BEED7F0F7}" destId="{1E149546-ABE3-4356-B06E-27AB12CA9E03}" srcOrd="1" destOrd="0" presId="urn:microsoft.com/office/officeart/2005/8/layout/lProcess3"/>
    <dgm:cxn modelId="{14D8ACB9-C436-4452-9093-6CBE13146E57}" type="presParOf" srcId="{19528459-310E-4674-8489-211BEED7F0F7}" destId="{D050D190-4083-4216-85B6-00946B6A7686}" srcOrd="2" destOrd="0" presId="urn:microsoft.com/office/officeart/2005/8/layout/lProcess3"/>
    <dgm:cxn modelId="{1CF54D78-8493-444E-843B-2D4C2F6A9A2E}" type="presParOf" srcId="{19528459-310E-4674-8489-211BEED7F0F7}" destId="{B115CD26-77F1-40EE-991D-0CA3117A2EF2}" srcOrd="3" destOrd="0" presId="urn:microsoft.com/office/officeart/2005/8/layout/lProcess3"/>
    <dgm:cxn modelId="{A49EA481-AE40-49EF-AB61-E1C4BEE2DAC3}" type="presParOf" srcId="{19528459-310E-4674-8489-211BEED7F0F7}" destId="{86361F17-4A73-49EB-AEB3-2A538483C754}" srcOrd="4" destOrd="0" presId="urn:microsoft.com/office/officeart/2005/8/layout/lProcess3"/>
    <dgm:cxn modelId="{DF2373F1-DB60-4F24-87B1-49FA8F633AED}" type="presParOf" srcId="{35F0C8AE-310D-4249-B1E3-1D156C107661}" destId="{07AC1639-B04D-44EB-A4D2-58CAA7452FF9}" srcOrd="1" destOrd="0" presId="urn:microsoft.com/office/officeart/2005/8/layout/lProcess3"/>
    <dgm:cxn modelId="{C1F5DAD6-B21C-43FE-AE30-1150F6FB7A69}" type="presParOf" srcId="{35F0C8AE-310D-4249-B1E3-1D156C107661}" destId="{F2338F37-5882-48DA-B429-501D28353A34}" srcOrd="2" destOrd="0" presId="urn:microsoft.com/office/officeart/2005/8/layout/lProcess3"/>
    <dgm:cxn modelId="{0F80D28E-29BA-4E93-8961-AA4266D8E02E}" type="presParOf" srcId="{F2338F37-5882-48DA-B429-501D28353A34}" destId="{FA21CF33-610C-469D-A822-6CF269722C9D}" srcOrd="0" destOrd="0" presId="urn:microsoft.com/office/officeart/2005/8/layout/lProcess3"/>
    <dgm:cxn modelId="{C1C47BBA-E347-4481-8064-8AA090CC2A3C}" type="presParOf" srcId="{F2338F37-5882-48DA-B429-501D28353A34}" destId="{B65302B2-2B05-46B7-8A8B-E1F998E3F0D1}" srcOrd="1" destOrd="0" presId="urn:microsoft.com/office/officeart/2005/8/layout/lProcess3"/>
    <dgm:cxn modelId="{1E54535B-EF96-401B-8B27-A0245B353653}" type="presParOf" srcId="{F2338F37-5882-48DA-B429-501D28353A34}" destId="{BD4E6568-DB96-4216-AD55-DAB529D29F7E}" srcOrd="2" destOrd="0" presId="urn:microsoft.com/office/officeart/2005/8/layout/lProcess3"/>
    <dgm:cxn modelId="{F8AE5C3B-2157-48A7-BF31-158ED66B0498}" type="presParOf" srcId="{F2338F37-5882-48DA-B429-501D28353A34}" destId="{5667AAA4-8879-48A3-BA63-A83A607E1E84}" srcOrd="3" destOrd="0" presId="urn:microsoft.com/office/officeart/2005/8/layout/lProcess3"/>
    <dgm:cxn modelId="{C92C5DDA-6D59-4C07-BB0C-12196682050F}" type="presParOf" srcId="{F2338F37-5882-48DA-B429-501D28353A34}" destId="{09CC22E4-653A-4E2A-A63A-7AF7164B84BC}"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9C00DFC-FCB8-4824-9C23-771B7B751284}" type="doc">
      <dgm:prSet loTypeId="urn:microsoft.com/office/officeart/2005/8/layout/vList3" loCatId="list" qsTypeId="urn:microsoft.com/office/officeart/2005/8/quickstyle/simple4" qsCatId="simple" csTypeId="urn:microsoft.com/office/officeart/2005/8/colors/accent1_2" csCatId="accent1" phldr="1"/>
      <dgm:spPr/>
      <dgm:t>
        <a:bodyPr/>
        <a:lstStyle/>
        <a:p>
          <a:endParaRPr lang="en-US"/>
        </a:p>
      </dgm:t>
    </dgm:pt>
    <dgm:pt modelId="{AEEA5BE1-B72E-461E-9FB5-22A844944ED8}">
      <dgm:prSet/>
      <dgm:spPr/>
      <dgm:t>
        <a:bodyPr/>
        <a:lstStyle/>
        <a:p>
          <a:pPr rtl="0"/>
          <a:r>
            <a:rPr lang="en-US" dirty="0" smtClean="0"/>
            <a:t>Move from understanding basic traffic concepts to hands-on capacity </a:t>
          </a:r>
          <a:br>
            <a:rPr lang="en-US" dirty="0" smtClean="0"/>
          </a:br>
          <a:r>
            <a:rPr lang="en-US" dirty="0" smtClean="0"/>
            <a:t>and quality of service analysis</a:t>
          </a:r>
          <a:endParaRPr lang="en-US" dirty="0"/>
        </a:p>
      </dgm:t>
    </dgm:pt>
    <dgm:pt modelId="{3F529DE8-29A7-473D-99A8-3D5F80885E9C}" type="parTrans" cxnId="{2481A76D-411D-48CD-BE5B-C3EA92AD2348}">
      <dgm:prSet/>
      <dgm:spPr/>
      <dgm:t>
        <a:bodyPr/>
        <a:lstStyle/>
        <a:p>
          <a:endParaRPr lang="en-US"/>
        </a:p>
      </dgm:t>
    </dgm:pt>
    <dgm:pt modelId="{84AA0CD2-1FE1-4A11-B030-5F6FF002591E}" type="sibTrans" cxnId="{2481A76D-411D-48CD-BE5B-C3EA92AD2348}">
      <dgm:prSet/>
      <dgm:spPr/>
      <dgm:t>
        <a:bodyPr/>
        <a:lstStyle/>
        <a:p>
          <a:endParaRPr lang="en-US"/>
        </a:p>
      </dgm:t>
    </dgm:pt>
    <dgm:pt modelId="{2F2984D1-4C2F-40A0-A019-50A483405A29}">
      <dgm:prSet/>
      <dgm:spPr/>
      <dgm:t>
        <a:bodyPr/>
        <a:lstStyle/>
        <a:p>
          <a:pPr rtl="0"/>
          <a:r>
            <a:rPr lang="en-US" smtClean="0"/>
            <a:t>Gain proficiency in planning analysis</a:t>
          </a:r>
          <a:endParaRPr lang="en-US"/>
        </a:p>
      </dgm:t>
    </dgm:pt>
    <dgm:pt modelId="{91FA8071-1A44-468B-8031-E8818A236C20}" type="parTrans" cxnId="{8939EC3D-33C6-4FF2-AC80-279116F4C5E5}">
      <dgm:prSet/>
      <dgm:spPr/>
      <dgm:t>
        <a:bodyPr/>
        <a:lstStyle/>
        <a:p>
          <a:endParaRPr lang="en-US"/>
        </a:p>
      </dgm:t>
    </dgm:pt>
    <dgm:pt modelId="{A7D4D028-FDD2-4C69-AA40-0756618480AE}" type="sibTrans" cxnId="{8939EC3D-33C6-4FF2-AC80-279116F4C5E5}">
      <dgm:prSet/>
      <dgm:spPr/>
      <dgm:t>
        <a:bodyPr/>
        <a:lstStyle/>
        <a:p>
          <a:endParaRPr lang="en-US"/>
        </a:p>
      </dgm:t>
    </dgm:pt>
    <dgm:pt modelId="{2B745086-895E-41A1-91F6-2B4CDF2FE2B8}">
      <dgm:prSet/>
      <dgm:spPr/>
      <dgm:t>
        <a:bodyPr/>
        <a:lstStyle/>
        <a:p>
          <a:pPr rtl="0"/>
          <a:r>
            <a:rPr lang="en-US" smtClean="0"/>
            <a:t>Gain proficiency in multimodal QOS </a:t>
          </a:r>
          <a:endParaRPr lang="en-US"/>
        </a:p>
      </dgm:t>
    </dgm:pt>
    <dgm:pt modelId="{8A27D113-A558-4BEA-9703-318FE619DDF5}" type="parTrans" cxnId="{15E52F32-5E5B-4199-9631-C04A342F8D5B}">
      <dgm:prSet/>
      <dgm:spPr/>
      <dgm:t>
        <a:bodyPr/>
        <a:lstStyle/>
        <a:p>
          <a:endParaRPr lang="en-US"/>
        </a:p>
      </dgm:t>
    </dgm:pt>
    <dgm:pt modelId="{F426E53C-D6B3-4B9A-B549-6B5C8201B79E}" type="sibTrans" cxnId="{15E52F32-5E5B-4199-9631-C04A342F8D5B}">
      <dgm:prSet/>
      <dgm:spPr/>
      <dgm:t>
        <a:bodyPr/>
        <a:lstStyle/>
        <a:p>
          <a:endParaRPr lang="en-US"/>
        </a:p>
      </dgm:t>
    </dgm:pt>
    <dgm:pt modelId="{C619BA62-C4E9-4F4B-8204-1AEA7F1F89AC}">
      <dgm:prSet/>
      <dgm:spPr/>
      <dgm:t>
        <a:bodyPr/>
        <a:lstStyle/>
        <a:p>
          <a:pPr rtl="0"/>
          <a:r>
            <a:rPr lang="en-US" dirty="0" smtClean="0"/>
            <a:t>Understand the factors </a:t>
          </a:r>
          <a:br>
            <a:rPr lang="en-US" dirty="0" smtClean="0"/>
          </a:br>
          <a:r>
            <a:rPr lang="en-US" dirty="0" smtClean="0"/>
            <a:t>that have the greatest impact on the results</a:t>
          </a:r>
          <a:endParaRPr lang="en-US" dirty="0"/>
        </a:p>
      </dgm:t>
    </dgm:pt>
    <dgm:pt modelId="{B13A0F5B-D687-419D-A5CB-19C1E8E59DBA}" type="parTrans" cxnId="{7BD7A9C9-DE31-43C6-BD5F-148DE15F97F2}">
      <dgm:prSet/>
      <dgm:spPr/>
      <dgm:t>
        <a:bodyPr/>
        <a:lstStyle/>
        <a:p>
          <a:endParaRPr lang="en-US"/>
        </a:p>
      </dgm:t>
    </dgm:pt>
    <dgm:pt modelId="{B1E65998-4C39-43CF-B42E-B0351A543FD3}" type="sibTrans" cxnId="{7BD7A9C9-DE31-43C6-BD5F-148DE15F97F2}">
      <dgm:prSet/>
      <dgm:spPr/>
      <dgm:t>
        <a:bodyPr/>
        <a:lstStyle/>
        <a:p>
          <a:endParaRPr lang="en-US"/>
        </a:p>
      </dgm:t>
    </dgm:pt>
    <dgm:pt modelId="{148430D4-FEFA-42F6-AEBF-1DF256DEB775}">
      <dgm:prSet/>
      <dgm:spPr/>
      <dgm:t>
        <a:bodyPr/>
        <a:lstStyle/>
        <a:p>
          <a:pPr rtl="0"/>
          <a:r>
            <a:rPr lang="en-US" dirty="0" smtClean="0"/>
            <a:t>Identify key differences </a:t>
          </a:r>
          <a:br>
            <a:rPr lang="en-US" dirty="0" smtClean="0"/>
          </a:br>
          <a:r>
            <a:rPr lang="en-US" dirty="0" smtClean="0"/>
            <a:t>between LOSPLAN and other tools</a:t>
          </a:r>
          <a:endParaRPr lang="en-US" dirty="0"/>
        </a:p>
      </dgm:t>
    </dgm:pt>
    <dgm:pt modelId="{4BD19948-A9A4-4808-BB26-21B00A28AA47}" type="parTrans" cxnId="{1AB16D61-EE19-43D0-865F-46591E2BB36E}">
      <dgm:prSet/>
      <dgm:spPr/>
      <dgm:t>
        <a:bodyPr/>
        <a:lstStyle/>
        <a:p>
          <a:endParaRPr lang="en-US"/>
        </a:p>
      </dgm:t>
    </dgm:pt>
    <dgm:pt modelId="{CD2CB051-3504-47B6-BB53-C98550FB08D9}" type="sibTrans" cxnId="{1AB16D61-EE19-43D0-865F-46591E2BB36E}">
      <dgm:prSet/>
      <dgm:spPr/>
      <dgm:t>
        <a:bodyPr/>
        <a:lstStyle/>
        <a:p>
          <a:endParaRPr lang="en-US"/>
        </a:p>
      </dgm:t>
    </dgm:pt>
    <dgm:pt modelId="{75F28FE6-1841-4F5F-9F7B-DC62665C5EEE}" type="pres">
      <dgm:prSet presAssocID="{59C00DFC-FCB8-4824-9C23-771B7B751284}" presName="linearFlow" presStyleCnt="0">
        <dgm:presLayoutVars>
          <dgm:dir/>
          <dgm:resizeHandles val="exact"/>
        </dgm:presLayoutVars>
      </dgm:prSet>
      <dgm:spPr/>
      <dgm:t>
        <a:bodyPr/>
        <a:lstStyle/>
        <a:p>
          <a:endParaRPr lang="en-US"/>
        </a:p>
      </dgm:t>
    </dgm:pt>
    <dgm:pt modelId="{0A94838C-6AD5-4011-944E-CC7D7FC26D47}" type="pres">
      <dgm:prSet presAssocID="{AEEA5BE1-B72E-461E-9FB5-22A844944ED8}" presName="composite" presStyleCnt="0"/>
      <dgm:spPr/>
      <dgm:t>
        <a:bodyPr/>
        <a:lstStyle/>
        <a:p>
          <a:endParaRPr lang="en-US"/>
        </a:p>
      </dgm:t>
    </dgm:pt>
    <dgm:pt modelId="{FBD6CB4B-EB50-49FF-A9C2-0ADB3F1980E3}" type="pres">
      <dgm:prSet presAssocID="{AEEA5BE1-B72E-461E-9FB5-22A844944ED8}" presName="imgShp" presStyleLbl="fgImgPlace1" presStyleIdx="0" presStyleCnt="5"/>
      <dgm:spPr/>
      <dgm:t>
        <a:bodyPr/>
        <a:lstStyle/>
        <a:p>
          <a:endParaRPr lang="en-US"/>
        </a:p>
      </dgm:t>
    </dgm:pt>
    <dgm:pt modelId="{3356A266-4791-4945-9C51-9938EFADFCD6}" type="pres">
      <dgm:prSet presAssocID="{AEEA5BE1-B72E-461E-9FB5-22A844944ED8}" presName="txShp" presStyleLbl="node1" presStyleIdx="0" presStyleCnt="5">
        <dgm:presLayoutVars>
          <dgm:bulletEnabled val="1"/>
        </dgm:presLayoutVars>
      </dgm:prSet>
      <dgm:spPr/>
      <dgm:t>
        <a:bodyPr/>
        <a:lstStyle/>
        <a:p>
          <a:endParaRPr lang="en-US"/>
        </a:p>
      </dgm:t>
    </dgm:pt>
    <dgm:pt modelId="{36D0F258-10D7-47BB-8EEC-B1099644BC55}" type="pres">
      <dgm:prSet presAssocID="{84AA0CD2-1FE1-4A11-B030-5F6FF002591E}" presName="spacing" presStyleCnt="0"/>
      <dgm:spPr/>
      <dgm:t>
        <a:bodyPr/>
        <a:lstStyle/>
        <a:p>
          <a:endParaRPr lang="en-US"/>
        </a:p>
      </dgm:t>
    </dgm:pt>
    <dgm:pt modelId="{DC392221-575E-4F91-A96A-42F95D30AA99}" type="pres">
      <dgm:prSet presAssocID="{2F2984D1-4C2F-40A0-A019-50A483405A29}" presName="composite" presStyleCnt="0"/>
      <dgm:spPr/>
      <dgm:t>
        <a:bodyPr/>
        <a:lstStyle/>
        <a:p>
          <a:endParaRPr lang="en-US"/>
        </a:p>
      </dgm:t>
    </dgm:pt>
    <dgm:pt modelId="{196760F6-E4D2-4490-8141-1DE5754F17E5}" type="pres">
      <dgm:prSet presAssocID="{2F2984D1-4C2F-40A0-A019-50A483405A29}" presName="imgShp" presStyleLbl="fgImgPlace1" presStyleIdx="1" presStyleCnt="5"/>
      <dgm:spPr/>
      <dgm:t>
        <a:bodyPr/>
        <a:lstStyle/>
        <a:p>
          <a:endParaRPr lang="en-US"/>
        </a:p>
      </dgm:t>
    </dgm:pt>
    <dgm:pt modelId="{31E1504D-B176-4E95-B2A5-633B7F3DE475}" type="pres">
      <dgm:prSet presAssocID="{2F2984D1-4C2F-40A0-A019-50A483405A29}" presName="txShp" presStyleLbl="node1" presStyleIdx="1" presStyleCnt="5">
        <dgm:presLayoutVars>
          <dgm:bulletEnabled val="1"/>
        </dgm:presLayoutVars>
      </dgm:prSet>
      <dgm:spPr/>
      <dgm:t>
        <a:bodyPr/>
        <a:lstStyle/>
        <a:p>
          <a:endParaRPr lang="en-US"/>
        </a:p>
      </dgm:t>
    </dgm:pt>
    <dgm:pt modelId="{3A36C170-4DAA-4C06-98A6-F81B83A2D112}" type="pres">
      <dgm:prSet presAssocID="{A7D4D028-FDD2-4C69-AA40-0756618480AE}" presName="spacing" presStyleCnt="0"/>
      <dgm:spPr/>
      <dgm:t>
        <a:bodyPr/>
        <a:lstStyle/>
        <a:p>
          <a:endParaRPr lang="en-US"/>
        </a:p>
      </dgm:t>
    </dgm:pt>
    <dgm:pt modelId="{FB40C5B0-EB90-4DB2-B7C6-AC348B714EA7}" type="pres">
      <dgm:prSet presAssocID="{2B745086-895E-41A1-91F6-2B4CDF2FE2B8}" presName="composite" presStyleCnt="0"/>
      <dgm:spPr/>
      <dgm:t>
        <a:bodyPr/>
        <a:lstStyle/>
        <a:p>
          <a:endParaRPr lang="en-US"/>
        </a:p>
      </dgm:t>
    </dgm:pt>
    <dgm:pt modelId="{006DCD9E-509C-4A5B-8E48-A7985B36CE21}" type="pres">
      <dgm:prSet presAssocID="{2B745086-895E-41A1-91F6-2B4CDF2FE2B8}" presName="imgShp" presStyleLbl="fgImgPlace1" presStyleIdx="2" presStyleCnt="5"/>
      <dgm:spPr>
        <a:blipFill>
          <a:blip xmlns:r="http://schemas.openxmlformats.org/officeDocument/2006/relationships" r:embed="rId1"/>
          <a:stretch>
            <a:fillRect/>
          </a:stretch>
        </a:blipFill>
      </dgm:spPr>
      <dgm:t>
        <a:bodyPr/>
        <a:lstStyle/>
        <a:p>
          <a:endParaRPr lang="en-US"/>
        </a:p>
      </dgm:t>
    </dgm:pt>
    <dgm:pt modelId="{06BAF875-613D-42AD-8AE6-9A001C120118}" type="pres">
      <dgm:prSet presAssocID="{2B745086-895E-41A1-91F6-2B4CDF2FE2B8}" presName="txShp" presStyleLbl="node1" presStyleIdx="2" presStyleCnt="5">
        <dgm:presLayoutVars>
          <dgm:bulletEnabled val="1"/>
        </dgm:presLayoutVars>
      </dgm:prSet>
      <dgm:spPr/>
      <dgm:t>
        <a:bodyPr/>
        <a:lstStyle/>
        <a:p>
          <a:endParaRPr lang="en-US"/>
        </a:p>
      </dgm:t>
    </dgm:pt>
    <dgm:pt modelId="{77832B24-FF4A-45C4-B26F-766FDC03665E}" type="pres">
      <dgm:prSet presAssocID="{F426E53C-D6B3-4B9A-B549-6B5C8201B79E}" presName="spacing" presStyleCnt="0"/>
      <dgm:spPr/>
      <dgm:t>
        <a:bodyPr/>
        <a:lstStyle/>
        <a:p>
          <a:endParaRPr lang="en-US"/>
        </a:p>
      </dgm:t>
    </dgm:pt>
    <dgm:pt modelId="{D93CBD60-5613-4AA5-862E-B21EAB81C287}" type="pres">
      <dgm:prSet presAssocID="{C619BA62-C4E9-4F4B-8204-1AEA7F1F89AC}" presName="composite" presStyleCnt="0"/>
      <dgm:spPr/>
      <dgm:t>
        <a:bodyPr/>
        <a:lstStyle/>
        <a:p>
          <a:endParaRPr lang="en-US"/>
        </a:p>
      </dgm:t>
    </dgm:pt>
    <dgm:pt modelId="{EA276B15-87D0-418B-B0A8-0513ED225342}" type="pres">
      <dgm:prSet presAssocID="{C619BA62-C4E9-4F4B-8204-1AEA7F1F89AC}" presName="imgShp" presStyleLbl="fgImgPlace1" presStyleIdx="3" presStyleCnt="5"/>
      <dgm:spPr/>
      <dgm:t>
        <a:bodyPr/>
        <a:lstStyle/>
        <a:p>
          <a:endParaRPr lang="en-US"/>
        </a:p>
      </dgm:t>
    </dgm:pt>
    <dgm:pt modelId="{E93BF428-EE50-4C99-8FFE-56414C88AA14}" type="pres">
      <dgm:prSet presAssocID="{C619BA62-C4E9-4F4B-8204-1AEA7F1F89AC}" presName="txShp" presStyleLbl="node1" presStyleIdx="3" presStyleCnt="5">
        <dgm:presLayoutVars>
          <dgm:bulletEnabled val="1"/>
        </dgm:presLayoutVars>
      </dgm:prSet>
      <dgm:spPr/>
      <dgm:t>
        <a:bodyPr/>
        <a:lstStyle/>
        <a:p>
          <a:endParaRPr lang="en-US"/>
        </a:p>
      </dgm:t>
    </dgm:pt>
    <dgm:pt modelId="{446A417F-1AC4-4244-8A5E-8B11967F4373}" type="pres">
      <dgm:prSet presAssocID="{B1E65998-4C39-43CF-B42E-B0351A543FD3}" presName="spacing" presStyleCnt="0"/>
      <dgm:spPr/>
      <dgm:t>
        <a:bodyPr/>
        <a:lstStyle/>
        <a:p>
          <a:endParaRPr lang="en-US"/>
        </a:p>
      </dgm:t>
    </dgm:pt>
    <dgm:pt modelId="{9FD0C1A2-35FF-4384-8689-BF341EA559D3}" type="pres">
      <dgm:prSet presAssocID="{148430D4-FEFA-42F6-AEBF-1DF256DEB775}" presName="composite" presStyleCnt="0"/>
      <dgm:spPr/>
      <dgm:t>
        <a:bodyPr/>
        <a:lstStyle/>
        <a:p>
          <a:endParaRPr lang="en-US"/>
        </a:p>
      </dgm:t>
    </dgm:pt>
    <dgm:pt modelId="{F8ED4BCE-76E4-4640-BA5D-F5AC18E23DAC}" type="pres">
      <dgm:prSet presAssocID="{148430D4-FEFA-42F6-AEBF-1DF256DEB775}" presName="imgShp" presStyleLbl="fgImgPlace1" presStyleIdx="4" presStyleCnt="5"/>
      <dgm:spPr/>
      <dgm:t>
        <a:bodyPr/>
        <a:lstStyle/>
        <a:p>
          <a:endParaRPr lang="en-US"/>
        </a:p>
      </dgm:t>
    </dgm:pt>
    <dgm:pt modelId="{F0BF4519-9B51-49D5-887A-59B45239413B}" type="pres">
      <dgm:prSet presAssocID="{148430D4-FEFA-42F6-AEBF-1DF256DEB775}" presName="txShp" presStyleLbl="node1" presStyleIdx="4" presStyleCnt="5">
        <dgm:presLayoutVars>
          <dgm:bulletEnabled val="1"/>
        </dgm:presLayoutVars>
      </dgm:prSet>
      <dgm:spPr/>
      <dgm:t>
        <a:bodyPr/>
        <a:lstStyle/>
        <a:p>
          <a:endParaRPr lang="en-US"/>
        </a:p>
      </dgm:t>
    </dgm:pt>
  </dgm:ptLst>
  <dgm:cxnLst>
    <dgm:cxn modelId="{0A036B70-3652-406C-82BC-8A90B1CDDB02}" type="presOf" srcId="{148430D4-FEFA-42F6-AEBF-1DF256DEB775}" destId="{F0BF4519-9B51-49D5-887A-59B45239413B}" srcOrd="0" destOrd="0" presId="urn:microsoft.com/office/officeart/2005/8/layout/vList3"/>
    <dgm:cxn modelId="{2481A76D-411D-48CD-BE5B-C3EA92AD2348}" srcId="{59C00DFC-FCB8-4824-9C23-771B7B751284}" destId="{AEEA5BE1-B72E-461E-9FB5-22A844944ED8}" srcOrd="0" destOrd="0" parTransId="{3F529DE8-29A7-473D-99A8-3D5F80885E9C}" sibTransId="{84AA0CD2-1FE1-4A11-B030-5F6FF002591E}"/>
    <dgm:cxn modelId="{EBF724C4-D503-457F-B327-DD9BD334838A}" type="presOf" srcId="{AEEA5BE1-B72E-461E-9FB5-22A844944ED8}" destId="{3356A266-4791-4945-9C51-9938EFADFCD6}" srcOrd="0" destOrd="0" presId="urn:microsoft.com/office/officeart/2005/8/layout/vList3"/>
    <dgm:cxn modelId="{6EFD75C4-086E-4E1D-A9A2-F647BDA652AD}" type="presOf" srcId="{C619BA62-C4E9-4F4B-8204-1AEA7F1F89AC}" destId="{E93BF428-EE50-4C99-8FFE-56414C88AA14}" srcOrd="0" destOrd="0" presId="urn:microsoft.com/office/officeart/2005/8/layout/vList3"/>
    <dgm:cxn modelId="{8939EC3D-33C6-4FF2-AC80-279116F4C5E5}" srcId="{59C00DFC-FCB8-4824-9C23-771B7B751284}" destId="{2F2984D1-4C2F-40A0-A019-50A483405A29}" srcOrd="1" destOrd="0" parTransId="{91FA8071-1A44-468B-8031-E8818A236C20}" sibTransId="{A7D4D028-FDD2-4C69-AA40-0756618480AE}"/>
    <dgm:cxn modelId="{15E52F32-5E5B-4199-9631-C04A342F8D5B}" srcId="{59C00DFC-FCB8-4824-9C23-771B7B751284}" destId="{2B745086-895E-41A1-91F6-2B4CDF2FE2B8}" srcOrd="2" destOrd="0" parTransId="{8A27D113-A558-4BEA-9703-318FE619DDF5}" sibTransId="{F426E53C-D6B3-4B9A-B549-6B5C8201B79E}"/>
    <dgm:cxn modelId="{8747FFF8-9F40-4333-87AD-CEFB1C6E26CA}" type="presOf" srcId="{59C00DFC-FCB8-4824-9C23-771B7B751284}" destId="{75F28FE6-1841-4F5F-9F7B-DC62665C5EEE}" srcOrd="0" destOrd="0" presId="urn:microsoft.com/office/officeart/2005/8/layout/vList3"/>
    <dgm:cxn modelId="{701E7BED-C447-4328-82A8-F6A6F3ECF08C}" type="presOf" srcId="{2F2984D1-4C2F-40A0-A019-50A483405A29}" destId="{31E1504D-B176-4E95-B2A5-633B7F3DE475}" srcOrd="0" destOrd="0" presId="urn:microsoft.com/office/officeart/2005/8/layout/vList3"/>
    <dgm:cxn modelId="{1AB16D61-EE19-43D0-865F-46591E2BB36E}" srcId="{59C00DFC-FCB8-4824-9C23-771B7B751284}" destId="{148430D4-FEFA-42F6-AEBF-1DF256DEB775}" srcOrd="4" destOrd="0" parTransId="{4BD19948-A9A4-4808-BB26-21B00A28AA47}" sibTransId="{CD2CB051-3504-47B6-BB53-C98550FB08D9}"/>
    <dgm:cxn modelId="{28B96ADA-FDE8-4EB8-B767-6E5AEE59A18F}" type="presOf" srcId="{2B745086-895E-41A1-91F6-2B4CDF2FE2B8}" destId="{06BAF875-613D-42AD-8AE6-9A001C120118}" srcOrd="0" destOrd="0" presId="urn:microsoft.com/office/officeart/2005/8/layout/vList3"/>
    <dgm:cxn modelId="{7BD7A9C9-DE31-43C6-BD5F-148DE15F97F2}" srcId="{59C00DFC-FCB8-4824-9C23-771B7B751284}" destId="{C619BA62-C4E9-4F4B-8204-1AEA7F1F89AC}" srcOrd="3" destOrd="0" parTransId="{B13A0F5B-D687-419D-A5CB-19C1E8E59DBA}" sibTransId="{B1E65998-4C39-43CF-B42E-B0351A543FD3}"/>
    <dgm:cxn modelId="{5163CB70-79A6-443F-BAC3-3D374D317312}" type="presParOf" srcId="{75F28FE6-1841-4F5F-9F7B-DC62665C5EEE}" destId="{0A94838C-6AD5-4011-944E-CC7D7FC26D47}" srcOrd="0" destOrd="0" presId="urn:microsoft.com/office/officeart/2005/8/layout/vList3"/>
    <dgm:cxn modelId="{65E47A74-1B16-4724-9B3B-43C5DDC4626B}" type="presParOf" srcId="{0A94838C-6AD5-4011-944E-CC7D7FC26D47}" destId="{FBD6CB4B-EB50-49FF-A9C2-0ADB3F1980E3}" srcOrd="0" destOrd="0" presId="urn:microsoft.com/office/officeart/2005/8/layout/vList3"/>
    <dgm:cxn modelId="{B51C0147-C8C1-434C-8A25-DCE0F1D8190E}" type="presParOf" srcId="{0A94838C-6AD5-4011-944E-CC7D7FC26D47}" destId="{3356A266-4791-4945-9C51-9938EFADFCD6}" srcOrd="1" destOrd="0" presId="urn:microsoft.com/office/officeart/2005/8/layout/vList3"/>
    <dgm:cxn modelId="{08EE1B5E-BC28-4031-9BC6-9D34A1C652D4}" type="presParOf" srcId="{75F28FE6-1841-4F5F-9F7B-DC62665C5EEE}" destId="{36D0F258-10D7-47BB-8EEC-B1099644BC55}" srcOrd="1" destOrd="0" presId="urn:microsoft.com/office/officeart/2005/8/layout/vList3"/>
    <dgm:cxn modelId="{CBB195FF-76F4-4EEE-A5DB-4B3BA89B0A6D}" type="presParOf" srcId="{75F28FE6-1841-4F5F-9F7B-DC62665C5EEE}" destId="{DC392221-575E-4F91-A96A-42F95D30AA99}" srcOrd="2" destOrd="0" presId="urn:microsoft.com/office/officeart/2005/8/layout/vList3"/>
    <dgm:cxn modelId="{A3761197-0EF5-4212-A602-3BA20D694781}" type="presParOf" srcId="{DC392221-575E-4F91-A96A-42F95D30AA99}" destId="{196760F6-E4D2-4490-8141-1DE5754F17E5}" srcOrd="0" destOrd="0" presId="urn:microsoft.com/office/officeart/2005/8/layout/vList3"/>
    <dgm:cxn modelId="{F14E812B-8048-4190-BEE7-5C5C2BCCB9F0}" type="presParOf" srcId="{DC392221-575E-4F91-A96A-42F95D30AA99}" destId="{31E1504D-B176-4E95-B2A5-633B7F3DE475}" srcOrd="1" destOrd="0" presId="urn:microsoft.com/office/officeart/2005/8/layout/vList3"/>
    <dgm:cxn modelId="{E0031F0F-84BE-4F37-B89D-41D22B8BDBE2}" type="presParOf" srcId="{75F28FE6-1841-4F5F-9F7B-DC62665C5EEE}" destId="{3A36C170-4DAA-4C06-98A6-F81B83A2D112}" srcOrd="3" destOrd="0" presId="urn:microsoft.com/office/officeart/2005/8/layout/vList3"/>
    <dgm:cxn modelId="{4DAD306B-C03C-4257-B520-4DC664B3488C}" type="presParOf" srcId="{75F28FE6-1841-4F5F-9F7B-DC62665C5EEE}" destId="{FB40C5B0-EB90-4DB2-B7C6-AC348B714EA7}" srcOrd="4" destOrd="0" presId="urn:microsoft.com/office/officeart/2005/8/layout/vList3"/>
    <dgm:cxn modelId="{A815D40A-623D-4915-9B1A-5C1A3674E366}" type="presParOf" srcId="{FB40C5B0-EB90-4DB2-B7C6-AC348B714EA7}" destId="{006DCD9E-509C-4A5B-8E48-A7985B36CE21}" srcOrd="0" destOrd="0" presId="urn:microsoft.com/office/officeart/2005/8/layout/vList3"/>
    <dgm:cxn modelId="{7A2E80C8-CC1F-4082-B9F9-2646A3BAB22F}" type="presParOf" srcId="{FB40C5B0-EB90-4DB2-B7C6-AC348B714EA7}" destId="{06BAF875-613D-42AD-8AE6-9A001C120118}" srcOrd="1" destOrd="0" presId="urn:microsoft.com/office/officeart/2005/8/layout/vList3"/>
    <dgm:cxn modelId="{0FAC7EBF-67F8-474D-AF2F-7EE9CBF272E4}" type="presParOf" srcId="{75F28FE6-1841-4F5F-9F7B-DC62665C5EEE}" destId="{77832B24-FF4A-45C4-B26F-766FDC03665E}" srcOrd="5" destOrd="0" presId="urn:microsoft.com/office/officeart/2005/8/layout/vList3"/>
    <dgm:cxn modelId="{9E9EDF9C-671C-4D2B-B936-84F409E4364F}" type="presParOf" srcId="{75F28FE6-1841-4F5F-9F7B-DC62665C5EEE}" destId="{D93CBD60-5613-4AA5-862E-B21EAB81C287}" srcOrd="6" destOrd="0" presId="urn:microsoft.com/office/officeart/2005/8/layout/vList3"/>
    <dgm:cxn modelId="{6EB59317-4CB8-42FB-9237-8111DE687D29}" type="presParOf" srcId="{D93CBD60-5613-4AA5-862E-B21EAB81C287}" destId="{EA276B15-87D0-418B-B0A8-0513ED225342}" srcOrd="0" destOrd="0" presId="urn:microsoft.com/office/officeart/2005/8/layout/vList3"/>
    <dgm:cxn modelId="{A446C5A8-AE0C-44E7-886F-63A209D330F1}" type="presParOf" srcId="{D93CBD60-5613-4AA5-862E-B21EAB81C287}" destId="{E93BF428-EE50-4C99-8FFE-56414C88AA14}" srcOrd="1" destOrd="0" presId="urn:microsoft.com/office/officeart/2005/8/layout/vList3"/>
    <dgm:cxn modelId="{DD9509CB-0D4E-4F56-8AF4-ECD7331408BE}" type="presParOf" srcId="{75F28FE6-1841-4F5F-9F7B-DC62665C5EEE}" destId="{446A417F-1AC4-4244-8A5E-8B11967F4373}" srcOrd="7" destOrd="0" presId="urn:microsoft.com/office/officeart/2005/8/layout/vList3"/>
    <dgm:cxn modelId="{896D4A0E-BB74-4F70-8792-61347405BB4A}" type="presParOf" srcId="{75F28FE6-1841-4F5F-9F7B-DC62665C5EEE}" destId="{9FD0C1A2-35FF-4384-8689-BF341EA559D3}" srcOrd="8" destOrd="0" presId="urn:microsoft.com/office/officeart/2005/8/layout/vList3"/>
    <dgm:cxn modelId="{1EE855AA-43C1-4317-9934-2A1D20F864BB}" type="presParOf" srcId="{9FD0C1A2-35FF-4384-8689-BF341EA559D3}" destId="{F8ED4BCE-76E4-4640-BA5D-F5AC18E23DAC}" srcOrd="0" destOrd="0" presId="urn:microsoft.com/office/officeart/2005/8/layout/vList3"/>
    <dgm:cxn modelId="{1C0926F4-6BD3-4CA9-9621-1C50365DF7AE}" type="presParOf" srcId="{9FD0C1A2-35FF-4384-8689-BF341EA559D3}" destId="{F0BF4519-9B51-49D5-887A-59B45239413B}"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804849-CA26-4236-B98C-39AB3E555962}"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B970F5CA-7C6A-4887-8916-5C477B844F2D}">
      <dgm:prSet/>
      <dgm:spPr/>
      <dgm:t>
        <a:bodyPr/>
        <a:lstStyle/>
        <a:p>
          <a:pPr rtl="0"/>
          <a:r>
            <a:rPr lang="en-US" smtClean="0"/>
            <a:t>Arterials</a:t>
          </a:r>
          <a:endParaRPr lang="en-US"/>
        </a:p>
      </dgm:t>
    </dgm:pt>
    <dgm:pt modelId="{F8EC1F52-56E1-4DDC-85F4-C0AA431FC057}" type="parTrans" cxnId="{5EA960F1-4019-45BD-9E91-31F6EEDC0C0B}">
      <dgm:prSet/>
      <dgm:spPr/>
      <dgm:t>
        <a:bodyPr/>
        <a:lstStyle/>
        <a:p>
          <a:endParaRPr lang="en-US"/>
        </a:p>
      </dgm:t>
    </dgm:pt>
    <dgm:pt modelId="{965B5C06-0D4C-49EC-BC79-2B217EDCDC90}" type="sibTrans" cxnId="{5EA960F1-4019-45BD-9E91-31F6EEDC0C0B}">
      <dgm:prSet/>
      <dgm:spPr/>
      <dgm:t>
        <a:bodyPr/>
        <a:lstStyle/>
        <a:p>
          <a:endParaRPr lang="en-US"/>
        </a:p>
      </dgm:t>
    </dgm:pt>
    <dgm:pt modelId="{FD45D694-F375-4469-AE60-4AD73FE02042}">
      <dgm:prSet/>
      <dgm:spPr/>
      <dgm:t>
        <a:bodyPr/>
        <a:lstStyle/>
        <a:p>
          <a:pPr rtl="0"/>
          <a:r>
            <a:rPr lang="en-US" dirty="0" smtClean="0"/>
            <a:t>Freeways</a:t>
          </a:r>
          <a:endParaRPr lang="en-US" dirty="0"/>
        </a:p>
      </dgm:t>
    </dgm:pt>
    <dgm:pt modelId="{EAB9E690-E939-4449-8054-29E574AFC3BF}" type="parTrans" cxnId="{9BE625A1-A1AE-4B6E-A57D-42BB502734B0}">
      <dgm:prSet/>
      <dgm:spPr/>
      <dgm:t>
        <a:bodyPr/>
        <a:lstStyle/>
        <a:p>
          <a:endParaRPr lang="en-US"/>
        </a:p>
      </dgm:t>
    </dgm:pt>
    <dgm:pt modelId="{29992344-9456-44DA-907A-3B5E11BC8BB1}" type="sibTrans" cxnId="{9BE625A1-A1AE-4B6E-A57D-42BB502734B0}">
      <dgm:prSet/>
      <dgm:spPr/>
      <dgm:t>
        <a:bodyPr/>
        <a:lstStyle/>
        <a:p>
          <a:endParaRPr lang="en-US"/>
        </a:p>
      </dgm:t>
    </dgm:pt>
    <dgm:pt modelId="{8BEBC465-D500-48EE-8E3A-0FB0AB416CE5}">
      <dgm:prSet/>
      <dgm:spPr/>
      <dgm:t>
        <a:bodyPr/>
        <a:lstStyle/>
        <a:p>
          <a:pPr rtl="0"/>
          <a:r>
            <a:rPr lang="en-US" dirty="0" smtClean="0"/>
            <a:t>Highways</a:t>
          </a:r>
          <a:endParaRPr lang="en-US" dirty="0"/>
        </a:p>
      </dgm:t>
    </dgm:pt>
    <dgm:pt modelId="{89997245-05F5-433B-A242-58D6B3FB6FF8}" type="parTrans" cxnId="{79E71823-2735-4341-992C-960F9DBB2250}">
      <dgm:prSet/>
      <dgm:spPr/>
      <dgm:t>
        <a:bodyPr/>
        <a:lstStyle/>
        <a:p>
          <a:endParaRPr lang="en-US"/>
        </a:p>
      </dgm:t>
    </dgm:pt>
    <dgm:pt modelId="{05C59175-5057-40BA-82C8-5E55A7DF6F8A}" type="sibTrans" cxnId="{79E71823-2735-4341-992C-960F9DBB2250}">
      <dgm:prSet/>
      <dgm:spPr/>
      <dgm:t>
        <a:bodyPr/>
        <a:lstStyle/>
        <a:p>
          <a:endParaRPr lang="en-US"/>
        </a:p>
      </dgm:t>
    </dgm:pt>
    <dgm:pt modelId="{D2F8BE39-D0FE-4E5C-A527-0A5BC309C529}" type="pres">
      <dgm:prSet presAssocID="{93804849-CA26-4236-B98C-39AB3E555962}" presName="linear" presStyleCnt="0">
        <dgm:presLayoutVars>
          <dgm:dir/>
          <dgm:resizeHandles val="exact"/>
        </dgm:presLayoutVars>
      </dgm:prSet>
      <dgm:spPr/>
      <dgm:t>
        <a:bodyPr/>
        <a:lstStyle/>
        <a:p>
          <a:endParaRPr lang="en-US"/>
        </a:p>
      </dgm:t>
    </dgm:pt>
    <dgm:pt modelId="{D787633D-DC48-4C33-89E3-0DBEE8DB4E18}" type="pres">
      <dgm:prSet presAssocID="{B970F5CA-7C6A-4887-8916-5C477B844F2D}" presName="comp" presStyleCnt="0"/>
      <dgm:spPr/>
    </dgm:pt>
    <dgm:pt modelId="{9275C25A-C63A-4DED-B757-9B66C357889C}" type="pres">
      <dgm:prSet presAssocID="{B970F5CA-7C6A-4887-8916-5C477B844F2D}" presName="box" presStyleLbl="node1" presStyleIdx="0" presStyleCnt="3"/>
      <dgm:spPr/>
      <dgm:t>
        <a:bodyPr/>
        <a:lstStyle/>
        <a:p>
          <a:endParaRPr lang="en-US"/>
        </a:p>
      </dgm:t>
    </dgm:pt>
    <dgm:pt modelId="{7F683093-2A12-4706-A49E-77A4B824DD07}" type="pres">
      <dgm:prSet presAssocID="{B970F5CA-7C6A-4887-8916-5C477B844F2D}" presName="img" presStyleLbl="fgImgPlace1" presStyleIdx="0" presStyleCnt="3"/>
      <dgm:spPr>
        <a:blipFill>
          <a:blip xmlns:r="http://schemas.openxmlformats.org/officeDocument/2006/relationships" r:embed="rId1"/>
          <a:stretch>
            <a:fillRect/>
          </a:stretch>
        </a:blipFill>
      </dgm:spPr>
      <dgm:t>
        <a:bodyPr/>
        <a:lstStyle/>
        <a:p>
          <a:endParaRPr lang="en-US"/>
        </a:p>
      </dgm:t>
    </dgm:pt>
    <dgm:pt modelId="{70E69026-21B3-447B-81D4-54E8F435F1C1}" type="pres">
      <dgm:prSet presAssocID="{B970F5CA-7C6A-4887-8916-5C477B844F2D}" presName="text" presStyleLbl="node1" presStyleIdx="0" presStyleCnt="3">
        <dgm:presLayoutVars>
          <dgm:bulletEnabled val="1"/>
        </dgm:presLayoutVars>
      </dgm:prSet>
      <dgm:spPr/>
      <dgm:t>
        <a:bodyPr/>
        <a:lstStyle/>
        <a:p>
          <a:endParaRPr lang="en-US"/>
        </a:p>
      </dgm:t>
    </dgm:pt>
    <dgm:pt modelId="{FD94314D-A965-4D81-A4C7-FE9DC727618B}" type="pres">
      <dgm:prSet presAssocID="{965B5C06-0D4C-49EC-BC79-2B217EDCDC90}" presName="spacer" presStyleCnt="0"/>
      <dgm:spPr/>
    </dgm:pt>
    <dgm:pt modelId="{BCA755F1-4D64-4728-9CAB-A274295F603A}" type="pres">
      <dgm:prSet presAssocID="{FD45D694-F375-4469-AE60-4AD73FE02042}" presName="comp" presStyleCnt="0"/>
      <dgm:spPr/>
    </dgm:pt>
    <dgm:pt modelId="{0EF74F93-149A-4C77-8752-CD7A0C569CBE}" type="pres">
      <dgm:prSet presAssocID="{FD45D694-F375-4469-AE60-4AD73FE02042}" presName="box" presStyleLbl="node1" presStyleIdx="1" presStyleCnt="3"/>
      <dgm:spPr/>
      <dgm:t>
        <a:bodyPr/>
        <a:lstStyle/>
        <a:p>
          <a:endParaRPr lang="en-US"/>
        </a:p>
      </dgm:t>
    </dgm:pt>
    <dgm:pt modelId="{A53DADCC-1B04-40A8-9DB0-F40C958CF51D}" type="pres">
      <dgm:prSet presAssocID="{FD45D694-F375-4469-AE60-4AD73FE02042}" presName="img" presStyleLbl="fgImgPlace1" presStyleIdx="1" presStyleCnt="3"/>
      <dgm:spPr>
        <a:blipFill>
          <a:blip xmlns:r="http://schemas.openxmlformats.org/officeDocument/2006/relationships" r:embed="rId2"/>
          <a:stretch>
            <a:fillRect/>
          </a:stretch>
        </a:blipFill>
      </dgm:spPr>
      <dgm:t>
        <a:bodyPr/>
        <a:lstStyle/>
        <a:p>
          <a:endParaRPr lang="en-US"/>
        </a:p>
      </dgm:t>
    </dgm:pt>
    <dgm:pt modelId="{83B8E639-DC68-43C9-8D55-9AB91D604252}" type="pres">
      <dgm:prSet presAssocID="{FD45D694-F375-4469-AE60-4AD73FE02042}" presName="text" presStyleLbl="node1" presStyleIdx="1" presStyleCnt="3">
        <dgm:presLayoutVars>
          <dgm:bulletEnabled val="1"/>
        </dgm:presLayoutVars>
      </dgm:prSet>
      <dgm:spPr/>
      <dgm:t>
        <a:bodyPr/>
        <a:lstStyle/>
        <a:p>
          <a:endParaRPr lang="en-US"/>
        </a:p>
      </dgm:t>
    </dgm:pt>
    <dgm:pt modelId="{60BB7B41-A9A4-487E-9A30-CA9F47B5D2CC}" type="pres">
      <dgm:prSet presAssocID="{29992344-9456-44DA-907A-3B5E11BC8BB1}" presName="spacer" presStyleCnt="0"/>
      <dgm:spPr/>
    </dgm:pt>
    <dgm:pt modelId="{625A0A85-1EE5-4222-8A08-AB024439B874}" type="pres">
      <dgm:prSet presAssocID="{8BEBC465-D500-48EE-8E3A-0FB0AB416CE5}" presName="comp" presStyleCnt="0"/>
      <dgm:spPr/>
    </dgm:pt>
    <dgm:pt modelId="{2FC0677B-BCA1-4A3C-86BF-BADA6DAA9031}" type="pres">
      <dgm:prSet presAssocID="{8BEBC465-D500-48EE-8E3A-0FB0AB416CE5}" presName="box" presStyleLbl="node1" presStyleIdx="2" presStyleCnt="3"/>
      <dgm:spPr/>
      <dgm:t>
        <a:bodyPr/>
        <a:lstStyle/>
        <a:p>
          <a:endParaRPr lang="en-US"/>
        </a:p>
      </dgm:t>
    </dgm:pt>
    <dgm:pt modelId="{CDF4661B-D38C-4A93-9078-D42B679E4AFA}" type="pres">
      <dgm:prSet presAssocID="{8BEBC465-D500-48EE-8E3A-0FB0AB416CE5}" presName="img" presStyleLbl="fgImgPlace1" presStyleIdx="2" presStyleCnt="3"/>
      <dgm:spPr>
        <a:blipFill>
          <a:blip xmlns:r="http://schemas.openxmlformats.org/officeDocument/2006/relationships" r:embed="rId3"/>
          <a:stretch>
            <a:fillRect/>
          </a:stretch>
        </a:blipFill>
      </dgm:spPr>
      <dgm:t>
        <a:bodyPr/>
        <a:lstStyle/>
        <a:p>
          <a:endParaRPr lang="en-US"/>
        </a:p>
      </dgm:t>
    </dgm:pt>
    <dgm:pt modelId="{076709AB-321F-43BE-9184-969C01B11383}" type="pres">
      <dgm:prSet presAssocID="{8BEBC465-D500-48EE-8E3A-0FB0AB416CE5}" presName="text" presStyleLbl="node1" presStyleIdx="2" presStyleCnt="3">
        <dgm:presLayoutVars>
          <dgm:bulletEnabled val="1"/>
        </dgm:presLayoutVars>
      </dgm:prSet>
      <dgm:spPr/>
      <dgm:t>
        <a:bodyPr/>
        <a:lstStyle/>
        <a:p>
          <a:endParaRPr lang="en-US"/>
        </a:p>
      </dgm:t>
    </dgm:pt>
  </dgm:ptLst>
  <dgm:cxnLst>
    <dgm:cxn modelId="{CFB90E98-C0B0-4249-8DC8-23BBDA565A42}" type="presOf" srcId="{B970F5CA-7C6A-4887-8916-5C477B844F2D}" destId="{9275C25A-C63A-4DED-B757-9B66C357889C}" srcOrd="0" destOrd="0" presId="urn:microsoft.com/office/officeart/2005/8/layout/vList4"/>
    <dgm:cxn modelId="{66B2B7A8-E354-4E09-A965-01A3C396F482}" type="presOf" srcId="{FD45D694-F375-4469-AE60-4AD73FE02042}" destId="{0EF74F93-149A-4C77-8752-CD7A0C569CBE}" srcOrd="0" destOrd="0" presId="urn:microsoft.com/office/officeart/2005/8/layout/vList4"/>
    <dgm:cxn modelId="{9BE625A1-A1AE-4B6E-A57D-42BB502734B0}" srcId="{93804849-CA26-4236-B98C-39AB3E555962}" destId="{FD45D694-F375-4469-AE60-4AD73FE02042}" srcOrd="1" destOrd="0" parTransId="{EAB9E690-E939-4449-8054-29E574AFC3BF}" sibTransId="{29992344-9456-44DA-907A-3B5E11BC8BB1}"/>
    <dgm:cxn modelId="{79E71823-2735-4341-992C-960F9DBB2250}" srcId="{93804849-CA26-4236-B98C-39AB3E555962}" destId="{8BEBC465-D500-48EE-8E3A-0FB0AB416CE5}" srcOrd="2" destOrd="0" parTransId="{89997245-05F5-433B-A242-58D6B3FB6FF8}" sibTransId="{05C59175-5057-40BA-82C8-5E55A7DF6F8A}"/>
    <dgm:cxn modelId="{00257AEE-4E17-44D4-B855-70DA1355CAA8}" type="presOf" srcId="{93804849-CA26-4236-B98C-39AB3E555962}" destId="{D2F8BE39-D0FE-4E5C-A527-0A5BC309C529}" srcOrd="0" destOrd="0" presId="urn:microsoft.com/office/officeart/2005/8/layout/vList4"/>
    <dgm:cxn modelId="{169E3F46-18FF-4997-A6F8-FF979E072BCE}" type="presOf" srcId="{B970F5CA-7C6A-4887-8916-5C477B844F2D}" destId="{70E69026-21B3-447B-81D4-54E8F435F1C1}" srcOrd="1" destOrd="0" presId="urn:microsoft.com/office/officeart/2005/8/layout/vList4"/>
    <dgm:cxn modelId="{5EA960F1-4019-45BD-9E91-31F6EEDC0C0B}" srcId="{93804849-CA26-4236-B98C-39AB3E555962}" destId="{B970F5CA-7C6A-4887-8916-5C477B844F2D}" srcOrd="0" destOrd="0" parTransId="{F8EC1F52-56E1-4DDC-85F4-C0AA431FC057}" sibTransId="{965B5C06-0D4C-49EC-BC79-2B217EDCDC90}"/>
    <dgm:cxn modelId="{276A1351-30DC-4860-B1DD-2B6892E90C03}" type="presOf" srcId="{8BEBC465-D500-48EE-8E3A-0FB0AB416CE5}" destId="{2FC0677B-BCA1-4A3C-86BF-BADA6DAA9031}" srcOrd="0" destOrd="0" presId="urn:microsoft.com/office/officeart/2005/8/layout/vList4"/>
    <dgm:cxn modelId="{70EB6C21-6E8E-4473-88B7-8B272BCC14B9}" type="presOf" srcId="{8BEBC465-D500-48EE-8E3A-0FB0AB416CE5}" destId="{076709AB-321F-43BE-9184-969C01B11383}" srcOrd="1" destOrd="0" presId="urn:microsoft.com/office/officeart/2005/8/layout/vList4"/>
    <dgm:cxn modelId="{B63E0689-1DD7-4217-8767-F402B7D19914}" type="presOf" srcId="{FD45D694-F375-4469-AE60-4AD73FE02042}" destId="{83B8E639-DC68-43C9-8D55-9AB91D604252}" srcOrd="1" destOrd="0" presId="urn:microsoft.com/office/officeart/2005/8/layout/vList4"/>
    <dgm:cxn modelId="{362436DF-BEF9-48E4-8484-F9D34DC0A263}" type="presParOf" srcId="{D2F8BE39-D0FE-4E5C-A527-0A5BC309C529}" destId="{D787633D-DC48-4C33-89E3-0DBEE8DB4E18}" srcOrd="0" destOrd="0" presId="urn:microsoft.com/office/officeart/2005/8/layout/vList4"/>
    <dgm:cxn modelId="{4E0D23BA-842E-45DA-B467-7B22F1C70603}" type="presParOf" srcId="{D787633D-DC48-4C33-89E3-0DBEE8DB4E18}" destId="{9275C25A-C63A-4DED-B757-9B66C357889C}" srcOrd="0" destOrd="0" presId="urn:microsoft.com/office/officeart/2005/8/layout/vList4"/>
    <dgm:cxn modelId="{4BACD527-BCF5-4F6C-9290-51F4B577F199}" type="presParOf" srcId="{D787633D-DC48-4C33-89E3-0DBEE8DB4E18}" destId="{7F683093-2A12-4706-A49E-77A4B824DD07}" srcOrd="1" destOrd="0" presId="urn:microsoft.com/office/officeart/2005/8/layout/vList4"/>
    <dgm:cxn modelId="{6F345F6E-1875-481E-837D-3A859B8D133C}" type="presParOf" srcId="{D787633D-DC48-4C33-89E3-0DBEE8DB4E18}" destId="{70E69026-21B3-447B-81D4-54E8F435F1C1}" srcOrd="2" destOrd="0" presId="urn:microsoft.com/office/officeart/2005/8/layout/vList4"/>
    <dgm:cxn modelId="{371BFBBD-DBF3-40A8-A72E-6D55A0CE5B6E}" type="presParOf" srcId="{D2F8BE39-D0FE-4E5C-A527-0A5BC309C529}" destId="{FD94314D-A965-4D81-A4C7-FE9DC727618B}" srcOrd="1" destOrd="0" presId="urn:microsoft.com/office/officeart/2005/8/layout/vList4"/>
    <dgm:cxn modelId="{04E09785-B420-432E-BB12-145FD279D0C0}" type="presParOf" srcId="{D2F8BE39-D0FE-4E5C-A527-0A5BC309C529}" destId="{BCA755F1-4D64-4728-9CAB-A274295F603A}" srcOrd="2" destOrd="0" presId="urn:microsoft.com/office/officeart/2005/8/layout/vList4"/>
    <dgm:cxn modelId="{0E14B795-096B-4E3A-9DCB-06B95D006AEE}" type="presParOf" srcId="{BCA755F1-4D64-4728-9CAB-A274295F603A}" destId="{0EF74F93-149A-4C77-8752-CD7A0C569CBE}" srcOrd="0" destOrd="0" presId="urn:microsoft.com/office/officeart/2005/8/layout/vList4"/>
    <dgm:cxn modelId="{5EB0DB29-C8FD-43DB-BE6A-E0721486E9C1}" type="presParOf" srcId="{BCA755F1-4D64-4728-9CAB-A274295F603A}" destId="{A53DADCC-1B04-40A8-9DB0-F40C958CF51D}" srcOrd="1" destOrd="0" presId="urn:microsoft.com/office/officeart/2005/8/layout/vList4"/>
    <dgm:cxn modelId="{BEF0A207-D422-4739-A6C5-2F9E3B9DA9C9}" type="presParOf" srcId="{BCA755F1-4D64-4728-9CAB-A274295F603A}" destId="{83B8E639-DC68-43C9-8D55-9AB91D604252}" srcOrd="2" destOrd="0" presId="urn:microsoft.com/office/officeart/2005/8/layout/vList4"/>
    <dgm:cxn modelId="{3D13CAC5-5B93-4E81-BAF3-17B210F80438}" type="presParOf" srcId="{D2F8BE39-D0FE-4E5C-A527-0A5BC309C529}" destId="{60BB7B41-A9A4-487E-9A30-CA9F47B5D2CC}" srcOrd="3" destOrd="0" presId="urn:microsoft.com/office/officeart/2005/8/layout/vList4"/>
    <dgm:cxn modelId="{DDEC5EC2-FF46-4AB3-AB59-0D28CD5BC38A}" type="presParOf" srcId="{D2F8BE39-D0FE-4E5C-A527-0A5BC309C529}" destId="{625A0A85-1EE5-4222-8A08-AB024439B874}" srcOrd="4" destOrd="0" presId="urn:microsoft.com/office/officeart/2005/8/layout/vList4"/>
    <dgm:cxn modelId="{943AF1EB-A572-4E69-A51A-280E043FE5AB}" type="presParOf" srcId="{625A0A85-1EE5-4222-8A08-AB024439B874}" destId="{2FC0677B-BCA1-4A3C-86BF-BADA6DAA9031}" srcOrd="0" destOrd="0" presId="urn:microsoft.com/office/officeart/2005/8/layout/vList4"/>
    <dgm:cxn modelId="{B851A42B-0B50-4C68-9D6C-1EC8E4415765}" type="presParOf" srcId="{625A0A85-1EE5-4222-8A08-AB024439B874}" destId="{CDF4661B-D38C-4A93-9078-D42B679E4AFA}" srcOrd="1" destOrd="0" presId="urn:microsoft.com/office/officeart/2005/8/layout/vList4"/>
    <dgm:cxn modelId="{D8FB8C26-27CB-4B92-971F-9DB7D2535029}" type="presParOf" srcId="{625A0A85-1EE5-4222-8A08-AB024439B874}" destId="{076709AB-321F-43BE-9184-969C01B11383}"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852C14-8F33-47D5-8F63-0435A56BDF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21044E4-CE3D-4908-8E79-6A33DA1F9368}">
      <dgm:prSet/>
      <dgm:spPr/>
      <dgm:t>
        <a:bodyPr/>
        <a:lstStyle/>
        <a:p>
          <a:pPr rtl="0"/>
          <a:r>
            <a:rPr lang="en-US" dirty="0" smtClean="0"/>
            <a:t>Area Type</a:t>
          </a:r>
          <a:endParaRPr lang="en-US" dirty="0"/>
        </a:p>
      </dgm:t>
    </dgm:pt>
    <dgm:pt modelId="{7FCEFFAC-72D8-45AD-AF23-19E37EEA0272}" type="parTrans" cxnId="{AE274433-BFED-40B1-9679-87F3C8E4921A}">
      <dgm:prSet/>
      <dgm:spPr/>
      <dgm:t>
        <a:bodyPr/>
        <a:lstStyle/>
        <a:p>
          <a:endParaRPr lang="en-US"/>
        </a:p>
      </dgm:t>
    </dgm:pt>
    <dgm:pt modelId="{ECCF0951-AC2E-421F-9AFF-D4CE2CFD0175}" type="sibTrans" cxnId="{AE274433-BFED-40B1-9679-87F3C8E4921A}">
      <dgm:prSet/>
      <dgm:spPr/>
      <dgm:t>
        <a:bodyPr/>
        <a:lstStyle/>
        <a:p>
          <a:endParaRPr lang="en-US"/>
        </a:p>
      </dgm:t>
    </dgm:pt>
    <dgm:pt modelId="{13A6C18E-6AA7-4B8D-A3FF-37E6C12EB0F1}">
      <dgm:prSet/>
      <dgm:spPr/>
      <dgm:t>
        <a:bodyPr/>
        <a:lstStyle/>
        <a:p>
          <a:pPr rtl="0"/>
          <a:r>
            <a:rPr lang="en-US" dirty="0" smtClean="0"/>
            <a:t>Auto</a:t>
          </a:r>
          <a:endParaRPr lang="en-US" dirty="0"/>
        </a:p>
      </dgm:t>
    </dgm:pt>
    <dgm:pt modelId="{04FB65A3-9AE8-42DA-8F55-75E41FF5B78D}" type="parTrans" cxnId="{1037837E-A350-4A27-9110-0E773219A550}">
      <dgm:prSet/>
      <dgm:spPr/>
      <dgm:t>
        <a:bodyPr/>
        <a:lstStyle/>
        <a:p>
          <a:endParaRPr lang="en-US"/>
        </a:p>
      </dgm:t>
    </dgm:pt>
    <dgm:pt modelId="{BEAE57A7-41AB-4AC5-8832-7E3CE06D7D97}" type="sibTrans" cxnId="{1037837E-A350-4A27-9110-0E773219A550}">
      <dgm:prSet/>
      <dgm:spPr/>
      <dgm:t>
        <a:bodyPr/>
        <a:lstStyle/>
        <a:p>
          <a:endParaRPr lang="en-US"/>
        </a:p>
      </dgm:t>
    </dgm:pt>
    <dgm:pt modelId="{985AE1B2-6CDD-49DA-9FFA-A84963791CA1}">
      <dgm:prSet/>
      <dgm:spPr/>
      <dgm:t>
        <a:bodyPr/>
        <a:lstStyle/>
        <a:p>
          <a:pPr rtl="0"/>
          <a:r>
            <a:rPr lang="en-US" dirty="0" smtClean="0"/>
            <a:t>Multimodal</a:t>
          </a:r>
          <a:endParaRPr lang="en-US" dirty="0"/>
        </a:p>
      </dgm:t>
    </dgm:pt>
    <dgm:pt modelId="{6DF8B4C6-2DD9-42E1-B8BB-2C0D0AAB8855}" type="parTrans" cxnId="{977E396A-CB63-4BA8-9FC9-277C0C160182}">
      <dgm:prSet/>
      <dgm:spPr/>
      <dgm:t>
        <a:bodyPr/>
        <a:lstStyle/>
        <a:p>
          <a:endParaRPr lang="en-US"/>
        </a:p>
      </dgm:t>
    </dgm:pt>
    <dgm:pt modelId="{B994DF40-DE59-41B9-B02A-F21F1A094C62}" type="sibTrans" cxnId="{977E396A-CB63-4BA8-9FC9-277C0C160182}">
      <dgm:prSet/>
      <dgm:spPr/>
      <dgm:t>
        <a:bodyPr/>
        <a:lstStyle/>
        <a:p>
          <a:endParaRPr lang="en-US"/>
        </a:p>
      </dgm:t>
    </dgm:pt>
    <dgm:pt modelId="{6EF98598-1473-4F66-BA16-F4BD5B632A4D}">
      <dgm:prSet/>
      <dgm:spPr/>
      <dgm:t>
        <a:bodyPr/>
        <a:lstStyle/>
        <a:p>
          <a:pPr rtl="0"/>
          <a:endParaRPr lang="en-US" dirty="0"/>
        </a:p>
      </dgm:t>
    </dgm:pt>
    <dgm:pt modelId="{B492DCFF-8DCF-4D28-8D88-55AACE3B0A1D}" type="parTrans" cxnId="{E43835AC-7894-4B7B-8338-A8DB834F6237}">
      <dgm:prSet/>
      <dgm:spPr/>
      <dgm:t>
        <a:bodyPr/>
        <a:lstStyle/>
        <a:p>
          <a:endParaRPr lang="en-US"/>
        </a:p>
      </dgm:t>
    </dgm:pt>
    <dgm:pt modelId="{B270A46D-8E08-4D8F-8884-E2F5558D20DB}" type="sibTrans" cxnId="{E43835AC-7894-4B7B-8338-A8DB834F6237}">
      <dgm:prSet/>
      <dgm:spPr/>
      <dgm:t>
        <a:bodyPr/>
        <a:lstStyle/>
        <a:p>
          <a:endParaRPr lang="en-US"/>
        </a:p>
      </dgm:t>
    </dgm:pt>
    <dgm:pt modelId="{9A31AF78-4737-42EB-9B87-553021AF2266}">
      <dgm:prSet/>
      <dgm:spPr/>
      <dgm:t>
        <a:bodyPr/>
        <a:lstStyle/>
        <a:p>
          <a:pPr rtl="0"/>
          <a:endParaRPr lang="en-US" dirty="0"/>
        </a:p>
      </dgm:t>
    </dgm:pt>
    <dgm:pt modelId="{E4C34A6D-A84A-47C3-8133-F173BA2B7423}" type="parTrans" cxnId="{B5BB03F4-7F73-42E4-88FF-07B1AA6424E6}">
      <dgm:prSet/>
      <dgm:spPr/>
      <dgm:t>
        <a:bodyPr/>
        <a:lstStyle/>
        <a:p>
          <a:endParaRPr lang="en-US"/>
        </a:p>
      </dgm:t>
    </dgm:pt>
    <dgm:pt modelId="{F31CB870-56EE-42B7-979B-8ED1670B8D13}" type="sibTrans" cxnId="{B5BB03F4-7F73-42E4-88FF-07B1AA6424E6}">
      <dgm:prSet/>
      <dgm:spPr/>
      <dgm:t>
        <a:bodyPr/>
        <a:lstStyle/>
        <a:p>
          <a:endParaRPr lang="en-US"/>
        </a:p>
      </dgm:t>
    </dgm:pt>
    <dgm:pt modelId="{B232CB6B-B802-4E2F-8E27-772229782122}">
      <dgm:prSet/>
      <dgm:spPr/>
      <dgm:t>
        <a:bodyPr/>
        <a:lstStyle/>
        <a:p>
          <a:pPr rtl="0"/>
          <a:endParaRPr lang="en-US" dirty="0"/>
        </a:p>
      </dgm:t>
    </dgm:pt>
    <dgm:pt modelId="{6395F536-80B6-4F85-A47E-6077A98BEE33}" type="parTrans" cxnId="{8A2DD6E4-C3BF-4A97-AFCB-7BAEDA486DF0}">
      <dgm:prSet/>
      <dgm:spPr/>
      <dgm:t>
        <a:bodyPr/>
        <a:lstStyle/>
        <a:p>
          <a:endParaRPr lang="en-US"/>
        </a:p>
      </dgm:t>
    </dgm:pt>
    <dgm:pt modelId="{171CFD6C-D3FC-40BA-A3EC-5D65A8D92B93}" type="sibTrans" cxnId="{8A2DD6E4-C3BF-4A97-AFCB-7BAEDA486DF0}">
      <dgm:prSet/>
      <dgm:spPr/>
      <dgm:t>
        <a:bodyPr/>
        <a:lstStyle/>
        <a:p>
          <a:endParaRPr lang="en-US"/>
        </a:p>
      </dgm:t>
    </dgm:pt>
    <dgm:pt modelId="{7349B772-E27D-4415-946A-9A5100CC0F36}">
      <dgm:prSet/>
      <dgm:spPr/>
      <dgm:t>
        <a:bodyPr/>
        <a:lstStyle/>
        <a:p>
          <a:pPr rtl="0"/>
          <a:endParaRPr lang="en-US" dirty="0"/>
        </a:p>
      </dgm:t>
    </dgm:pt>
    <dgm:pt modelId="{C3FC9980-C4F0-4BBB-B9F9-890B8722B598}" type="parTrans" cxnId="{3915EFDE-F346-4407-A144-190FFD39ECFD}">
      <dgm:prSet/>
      <dgm:spPr/>
      <dgm:t>
        <a:bodyPr/>
        <a:lstStyle/>
        <a:p>
          <a:endParaRPr lang="en-US"/>
        </a:p>
      </dgm:t>
    </dgm:pt>
    <dgm:pt modelId="{F4C91B2B-D2A6-4C4E-9C3E-B31FAACD96C7}" type="sibTrans" cxnId="{3915EFDE-F346-4407-A144-190FFD39ECFD}">
      <dgm:prSet/>
      <dgm:spPr/>
      <dgm:t>
        <a:bodyPr/>
        <a:lstStyle/>
        <a:p>
          <a:endParaRPr lang="en-US"/>
        </a:p>
      </dgm:t>
    </dgm:pt>
    <dgm:pt modelId="{97F1275C-3586-412C-954B-2AEDFC22286C}">
      <dgm:prSet/>
      <dgm:spPr/>
      <dgm:t>
        <a:bodyPr/>
        <a:lstStyle/>
        <a:p>
          <a:pPr rtl="0"/>
          <a:endParaRPr lang="en-US" dirty="0"/>
        </a:p>
      </dgm:t>
    </dgm:pt>
    <dgm:pt modelId="{3A9B39ED-6B6E-4672-BEAA-DBB4DE56CB3A}" type="parTrans" cxnId="{060DBE7A-A3C7-4A9A-8579-D72D658F1789}">
      <dgm:prSet/>
      <dgm:spPr/>
      <dgm:t>
        <a:bodyPr/>
        <a:lstStyle/>
        <a:p>
          <a:endParaRPr lang="en-US"/>
        </a:p>
      </dgm:t>
    </dgm:pt>
    <dgm:pt modelId="{B543E5BA-7D82-4F8A-8FF7-FB0EA10BBBF6}" type="sibTrans" cxnId="{060DBE7A-A3C7-4A9A-8579-D72D658F1789}">
      <dgm:prSet/>
      <dgm:spPr/>
      <dgm:t>
        <a:bodyPr/>
        <a:lstStyle/>
        <a:p>
          <a:endParaRPr lang="en-US"/>
        </a:p>
      </dgm:t>
    </dgm:pt>
    <dgm:pt modelId="{4171FA39-110B-422D-B8A4-018B4C48AF2E}">
      <dgm:prSet/>
      <dgm:spPr/>
      <dgm:t>
        <a:bodyPr/>
        <a:lstStyle/>
        <a:p>
          <a:pPr rtl="0"/>
          <a:endParaRPr lang="en-US" dirty="0"/>
        </a:p>
      </dgm:t>
    </dgm:pt>
    <dgm:pt modelId="{9C38240C-3318-45AF-817B-16EB957402F7}" type="parTrans" cxnId="{30BEC21C-7226-4079-AFF2-C8E84D53EA65}">
      <dgm:prSet/>
      <dgm:spPr/>
      <dgm:t>
        <a:bodyPr/>
        <a:lstStyle/>
        <a:p>
          <a:endParaRPr lang="en-US"/>
        </a:p>
      </dgm:t>
    </dgm:pt>
    <dgm:pt modelId="{02F37D54-E0F6-4EAC-AA42-FF229F809A92}" type="sibTrans" cxnId="{30BEC21C-7226-4079-AFF2-C8E84D53EA65}">
      <dgm:prSet/>
      <dgm:spPr/>
      <dgm:t>
        <a:bodyPr/>
        <a:lstStyle/>
        <a:p>
          <a:endParaRPr lang="en-US"/>
        </a:p>
      </dgm:t>
    </dgm:pt>
    <dgm:pt modelId="{B1768DE6-9092-47AC-9DF9-8C491AF89669}">
      <dgm:prSet/>
      <dgm:spPr/>
      <dgm:t>
        <a:bodyPr/>
        <a:lstStyle/>
        <a:p>
          <a:pPr rtl="0"/>
          <a:endParaRPr lang="en-US" dirty="0"/>
        </a:p>
      </dgm:t>
    </dgm:pt>
    <dgm:pt modelId="{1CF3D49C-B842-4562-BBD8-F41387E82BEC}" type="parTrans" cxnId="{210BDF42-D25D-423A-A285-9BBD8E46A4BC}">
      <dgm:prSet/>
      <dgm:spPr/>
      <dgm:t>
        <a:bodyPr/>
        <a:lstStyle/>
        <a:p>
          <a:endParaRPr lang="en-US"/>
        </a:p>
      </dgm:t>
    </dgm:pt>
    <dgm:pt modelId="{202188F9-60E4-4A1E-A0DE-573952EC082C}" type="sibTrans" cxnId="{210BDF42-D25D-423A-A285-9BBD8E46A4BC}">
      <dgm:prSet/>
      <dgm:spPr/>
      <dgm:t>
        <a:bodyPr/>
        <a:lstStyle/>
        <a:p>
          <a:endParaRPr lang="en-US"/>
        </a:p>
      </dgm:t>
    </dgm:pt>
    <dgm:pt modelId="{353B4115-9D13-4C4D-8768-8AFAB64755FE}">
      <dgm:prSet/>
      <dgm:spPr/>
      <dgm:t>
        <a:bodyPr/>
        <a:lstStyle/>
        <a:p>
          <a:pPr rtl="0"/>
          <a:endParaRPr lang="en-US" dirty="0"/>
        </a:p>
      </dgm:t>
    </dgm:pt>
    <dgm:pt modelId="{59DADB27-B6B7-4C53-940A-A908F50BFB7D}" type="parTrans" cxnId="{09C6CCE0-F570-4BF3-A393-D9C6F9FDE75A}">
      <dgm:prSet/>
      <dgm:spPr/>
      <dgm:t>
        <a:bodyPr/>
        <a:lstStyle/>
        <a:p>
          <a:endParaRPr lang="en-US"/>
        </a:p>
      </dgm:t>
    </dgm:pt>
    <dgm:pt modelId="{5D472194-6707-4CEC-8FD7-0D227A3500EA}" type="sibTrans" cxnId="{09C6CCE0-F570-4BF3-A393-D9C6F9FDE75A}">
      <dgm:prSet/>
      <dgm:spPr/>
      <dgm:t>
        <a:bodyPr/>
        <a:lstStyle/>
        <a:p>
          <a:endParaRPr lang="en-US"/>
        </a:p>
      </dgm:t>
    </dgm:pt>
    <dgm:pt modelId="{788FB50A-4664-4303-9C93-E4FC3DEF7F4C}" type="pres">
      <dgm:prSet presAssocID="{5E852C14-8F33-47D5-8F63-0435A56BDF96}" presName="Name0" presStyleCnt="0">
        <dgm:presLayoutVars>
          <dgm:dir/>
          <dgm:animLvl val="lvl"/>
          <dgm:resizeHandles val="exact"/>
        </dgm:presLayoutVars>
      </dgm:prSet>
      <dgm:spPr/>
      <dgm:t>
        <a:bodyPr/>
        <a:lstStyle/>
        <a:p>
          <a:endParaRPr lang="en-US"/>
        </a:p>
      </dgm:t>
    </dgm:pt>
    <dgm:pt modelId="{AA946AB7-AAF3-403B-AE1E-9DDE1463752C}" type="pres">
      <dgm:prSet presAssocID="{121044E4-CE3D-4908-8E79-6A33DA1F9368}" presName="composite" presStyleCnt="0"/>
      <dgm:spPr/>
      <dgm:t>
        <a:bodyPr/>
        <a:lstStyle/>
        <a:p>
          <a:endParaRPr lang="en-US"/>
        </a:p>
      </dgm:t>
    </dgm:pt>
    <dgm:pt modelId="{C99A0CE3-B006-4710-844F-DCBCA12DEFC6}" type="pres">
      <dgm:prSet presAssocID="{121044E4-CE3D-4908-8E79-6A33DA1F9368}" presName="parTx" presStyleLbl="alignNode1" presStyleIdx="0" presStyleCnt="3">
        <dgm:presLayoutVars>
          <dgm:chMax val="0"/>
          <dgm:chPref val="0"/>
          <dgm:bulletEnabled val="1"/>
        </dgm:presLayoutVars>
      </dgm:prSet>
      <dgm:spPr/>
      <dgm:t>
        <a:bodyPr/>
        <a:lstStyle/>
        <a:p>
          <a:endParaRPr lang="en-US"/>
        </a:p>
      </dgm:t>
    </dgm:pt>
    <dgm:pt modelId="{164D107B-1BC1-48E9-8075-715EDACE4919}" type="pres">
      <dgm:prSet presAssocID="{121044E4-CE3D-4908-8E79-6A33DA1F9368}" presName="desTx" presStyleLbl="alignAccFollowNode1" presStyleIdx="0" presStyleCnt="3">
        <dgm:presLayoutVars>
          <dgm:bulletEnabled val="1"/>
        </dgm:presLayoutVars>
      </dgm:prSet>
      <dgm:spPr/>
      <dgm:t>
        <a:bodyPr/>
        <a:lstStyle/>
        <a:p>
          <a:endParaRPr lang="en-US"/>
        </a:p>
      </dgm:t>
    </dgm:pt>
    <dgm:pt modelId="{871A5AB2-7005-4238-B06E-8707A0437D23}" type="pres">
      <dgm:prSet presAssocID="{ECCF0951-AC2E-421F-9AFF-D4CE2CFD0175}" presName="space" presStyleCnt="0"/>
      <dgm:spPr/>
      <dgm:t>
        <a:bodyPr/>
        <a:lstStyle/>
        <a:p>
          <a:endParaRPr lang="en-US"/>
        </a:p>
      </dgm:t>
    </dgm:pt>
    <dgm:pt modelId="{5798E627-7CFC-4C26-BBDE-9B8276E0A7E6}" type="pres">
      <dgm:prSet presAssocID="{13A6C18E-6AA7-4B8D-A3FF-37E6C12EB0F1}" presName="composite" presStyleCnt="0"/>
      <dgm:spPr/>
      <dgm:t>
        <a:bodyPr/>
        <a:lstStyle/>
        <a:p>
          <a:endParaRPr lang="en-US"/>
        </a:p>
      </dgm:t>
    </dgm:pt>
    <dgm:pt modelId="{B8ACE9AB-7ED0-4B92-996E-DEE5CAA0D3A3}" type="pres">
      <dgm:prSet presAssocID="{13A6C18E-6AA7-4B8D-A3FF-37E6C12EB0F1}" presName="parTx" presStyleLbl="alignNode1" presStyleIdx="1" presStyleCnt="3">
        <dgm:presLayoutVars>
          <dgm:chMax val="0"/>
          <dgm:chPref val="0"/>
          <dgm:bulletEnabled val="1"/>
        </dgm:presLayoutVars>
      </dgm:prSet>
      <dgm:spPr/>
      <dgm:t>
        <a:bodyPr/>
        <a:lstStyle/>
        <a:p>
          <a:endParaRPr lang="en-US"/>
        </a:p>
      </dgm:t>
    </dgm:pt>
    <dgm:pt modelId="{E76D7116-B7D9-4CA5-946E-DEF06A3C99A4}" type="pres">
      <dgm:prSet presAssocID="{13A6C18E-6AA7-4B8D-A3FF-37E6C12EB0F1}" presName="desTx" presStyleLbl="alignAccFollowNode1" presStyleIdx="1" presStyleCnt="3">
        <dgm:presLayoutVars>
          <dgm:bulletEnabled val="1"/>
        </dgm:presLayoutVars>
      </dgm:prSet>
      <dgm:spPr/>
      <dgm:t>
        <a:bodyPr/>
        <a:lstStyle/>
        <a:p>
          <a:endParaRPr lang="en-US"/>
        </a:p>
      </dgm:t>
    </dgm:pt>
    <dgm:pt modelId="{1E784A6C-4949-440B-8D3F-21E2EFEFE002}" type="pres">
      <dgm:prSet presAssocID="{BEAE57A7-41AB-4AC5-8832-7E3CE06D7D97}" presName="space" presStyleCnt="0"/>
      <dgm:spPr/>
      <dgm:t>
        <a:bodyPr/>
        <a:lstStyle/>
        <a:p>
          <a:endParaRPr lang="en-US"/>
        </a:p>
      </dgm:t>
    </dgm:pt>
    <dgm:pt modelId="{60CDD70F-1629-444E-95D0-0671B7171CCB}" type="pres">
      <dgm:prSet presAssocID="{985AE1B2-6CDD-49DA-9FFA-A84963791CA1}" presName="composite" presStyleCnt="0"/>
      <dgm:spPr/>
      <dgm:t>
        <a:bodyPr/>
        <a:lstStyle/>
        <a:p>
          <a:endParaRPr lang="en-US"/>
        </a:p>
      </dgm:t>
    </dgm:pt>
    <dgm:pt modelId="{621F725B-AF33-4F5E-A792-83BB57D07B1A}" type="pres">
      <dgm:prSet presAssocID="{985AE1B2-6CDD-49DA-9FFA-A84963791CA1}" presName="parTx" presStyleLbl="alignNode1" presStyleIdx="2" presStyleCnt="3">
        <dgm:presLayoutVars>
          <dgm:chMax val="0"/>
          <dgm:chPref val="0"/>
          <dgm:bulletEnabled val="1"/>
        </dgm:presLayoutVars>
      </dgm:prSet>
      <dgm:spPr/>
      <dgm:t>
        <a:bodyPr/>
        <a:lstStyle/>
        <a:p>
          <a:endParaRPr lang="en-US"/>
        </a:p>
      </dgm:t>
    </dgm:pt>
    <dgm:pt modelId="{D10A6731-3E07-405F-83D6-4221BCD0BA22}" type="pres">
      <dgm:prSet presAssocID="{985AE1B2-6CDD-49DA-9FFA-A84963791CA1}" presName="desTx" presStyleLbl="alignAccFollowNode1" presStyleIdx="2" presStyleCnt="3">
        <dgm:presLayoutVars>
          <dgm:bulletEnabled val="1"/>
        </dgm:presLayoutVars>
      </dgm:prSet>
      <dgm:spPr/>
      <dgm:t>
        <a:bodyPr/>
        <a:lstStyle/>
        <a:p>
          <a:endParaRPr lang="en-US"/>
        </a:p>
      </dgm:t>
    </dgm:pt>
  </dgm:ptLst>
  <dgm:cxnLst>
    <dgm:cxn modelId="{072702A3-6418-44B0-8219-6E3682608BBE}" type="presOf" srcId="{4171FA39-110B-422D-B8A4-018B4C48AF2E}" destId="{164D107B-1BC1-48E9-8075-715EDACE4919}" srcOrd="0" destOrd="4" presId="urn:microsoft.com/office/officeart/2005/8/layout/hList1"/>
    <dgm:cxn modelId="{210BDF42-D25D-423A-A285-9BBD8E46A4BC}" srcId="{121044E4-CE3D-4908-8E79-6A33DA1F9368}" destId="{B1768DE6-9092-47AC-9DF9-8C491AF89669}" srcOrd="5" destOrd="0" parTransId="{1CF3D49C-B842-4562-BBD8-F41387E82BEC}" sibTransId="{202188F9-60E4-4A1E-A0DE-573952EC082C}"/>
    <dgm:cxn modelId="{060DBE7A-A3C7-4A9A-8579-D72D658F1789}" srcId="{121044E4-CE3D-4908-8E79-6A33DA1F9368}" destId="{97F1275C-3586-412C-954B-2AEDFC22286C}" srcOrd="3" destOrd="0" parTransId="{3A9B39ED-6B6E-4672-BEAA-DBB4DE56CB3A}" sibTransId="{B543E5BA-7D82-4F8A-8FF7-FB0EA10BBBF6}"/>
    <dgm:cxn modelId="{307CC29A-F30B-4C38-9EC1-914D93660533}" type="presOf" srcId="{B232CB6B-B802-4E2F-8E27-772229782122}" destId="{164D107B-1BC1-48E9-8075-715EDACE4919}" srcOrd="0" destOrd="1" presId="urn:microsoft.com/office/officeart/2005/8/layout/hList1"/>
    <dgm:cxn modelId="{B5BB03F4-7F73-42E4-88FF-07B1AA6424E6}" srcId="{121044E4-CE3D-4908-8E79-6A33DA1F9368}" destId="{9A31AF78-4737-42EB-9B87-553021AF2266}" srcOrd="0" destOrd="0" parTransId="{E4C34A6D-A84A-47C3-8133-F173BA2B7423}" sibTransId="{F31CB870-56EE-42B7-979B-8ED1670B8D13}"/>
    <dgm:cxn modelId="{AE274433-BFED-40B1-9679-87F3C8E4921A}" srcId="{5E852C14-8F33-47D5-8F63-0435A56BDF96}" destId="{121044E4-CE3D-4908-8E79-6A33DA1F9368}" srcOrd="0" destOrd="0" parTransId="{7FCEFFAC-72D8-45AD-AF23-19E37EEA0272}" sibTransId="{ECCF0951-AC2E-421F-9AFF-D4CE2CFD0175}"/>
    <dgm:cxn modelId="{3E83B0FC-5D44-442A-968A-9681129FA0A5}" type="presOf" srcId="{6EF98598-1473-4F66-BA16-F4BD5B632A4D}" destId="{164D107B-1BC1-48E9-8075-715EDACE4919}" srcOrd="0" destOrd="7" presId="urn:microsoft.com/office/officeart/2005/8/layout/hList1"/>
    <dgm:cxn modelId="{E43835AC-7894-4B7B-8338-A8DB834F6237}" srcId="{121044E4-CE3D-4908-8E79-6A33DA1F9368}" destId="{6EF98598-1473-4F66-BA16-F4BD5B632A4D}" srcOrd="7" destOrd="0" parTransId="{B492DCFF-8DCF-4D28-8D88-55AACE3B0A1D}" sibTransId="{B270A46D-8E08-4D8F-8884-E2F5558D20DB}"/>
    <dgm:cxn modelId="{30BEC21C-7226-4079-AFF2-C8E84D53EA65}" srcId="{121044E4-CE3D-4908-8E79-6A33DA1F9368}" destId="{4171FA39-110B-422D-B8A4-018B4C48AF2E}" srcOrd="4" destOrd="0" parTransId="{9C38240C-3318-45AF-817B-16EB957402F7}" sibTransId="{02F37D54-E0F6-4EAC-AA42-FF229F809A92}"/>
    <dgm:cxn modelId="{E3324532-C878-4CEB-9F29-19A8A112D0BF}" type="presOf" srcId="{7349B772-E27D-4415-946A-9A5100CC0F36}" destId="{164D107B-1BC1-48E9-8075-715EDACE4919}" srcOrd="0" destOrd="2" presId="urn:microsoft.com/office/officeart/2005/8/layout/hList1"/>
    <dgm:cxn modelId="{3915EFDE-F346-4407-A144-190FFD39ECFD}" srcId="{121044E4-CE3D-4908-8E79-6A33DA1F9368}" destId="{7349B772-E27D-4415-946A-9A5100CC0F36}" srcOrd="2" destOrd="0" parTransId="{C3FC9980-C4F0-4BBB-B9F9-890B8722B598}" sibTransId="{F4C91B2B-D2A6-4C4E-9C3E-B31FAACD96C7}"/>
    <dgm:cxn modelId="{977E396A-CB63-4BA8-9FC9-277C0C160182}" srcId="{5E852C14-8F33-47D5-8F63-0435A56BDF96}" destId="{985AE1B2-6CDD-49DA-9FFA-A84963791CA1}" srcOrd="2" destOrd="0" parTransId="{6DF8B4C6-2DD9-42E1-B8BB-2C0D0AAB8855}" sibTransId="{B994DF40-DE59-41B9-B02A-F21F1A094C62}"/>
    <dgm:cxn modelId="{05170493-D14F-41DD-B1E7-0B2E17F712D9}" type="presOf" srcId="{5E852C14-8F33-47D5-8F63-0435A56BDF96}" destId="{788FB50A-4664-4303-9C93-E4FC3DEF7F4C}" srcOrd="0" destOrd="0" presId="urn:microsoft.com/office/officeart/2005/8/layout/hList1"/>
    <dgm:cxn modelId="{3A44C733-19E9-4F47-A38F-D23C72682E31}" type="presOf" srcId="{B1768DE6-9092-47AC-9DF9-8C491AF89669}" destId="{164D107B-1BC1-48E9-8075-715EDACE4919}" srcOrd="0" destOrd="5" presId="urn:microsoft.com/office/officeart/2005/8/layout/hList1"/>
    <dgm:cxn modelId="{09C6CCE0-F570-4BF3-A393-D9C6F9FDE75A}" srcId="{121044E4-CE3D-4908-8E79-6A33DA1F9368}" destId="{353B4115-9D13-4C4D-8768-8AFAB64755FE}" srcOrd="6" destOrd="0" parTransId="{59DADB27-B6B7-4C53-940A-A908F50BFB7D}" sibTransId="{5D472194-6707-4CEC-8FD7-0D227A3500EA}"/>
    <dgm:cxn modelId="{BA464DBC-2378-48CB-86EF-E3D0FE44B498}" type="presOf" srcId="{13A6C18E-6AA7-4B8D-A3FF-37E6C12EB0F1}" destId="{B8ACE9AB-7ED0-4B92-996E-DEE5CAA0D3A3}" srcOrd="0" destOrd="0" presId="urn:microsoft.com/office/officeart/2005/8/layout/hList1"/>
    <dgm:cxn modelId="{8C274E77-EBD0-4C61-95D6-2D9964B8A895}" type="presOf" srcId="{97F1275C-3586-412C-954B-2AEDFC22286C}" destId="{164D107B-1BC1-48E9-8075-715EDACE4919}" srcOrd="0" destOrd="3" presId="urn:microsoft.com/office/officeart/2005/8/layout/hList1"/>
    <dgm:cxn modelId="{8A2DD6E4-C3BF-4A97-AFCB-7BAEDA486DF0}" srcId="{121044E4-CE3D-4908-8E79-6A33DA1F9368}" destId="{B232CB6B-B802-4E2F-8E27-772229782122}" srcOrd="1" destOrd="0" parTransId="{6395F536-80B6-4F85-A47E-6077A98BEE33}" sibTransId="{171CFD6C-D3FC-40BA-A3EC-5D65A8D92B93}"/>
    <dgm:cxn modelId="{D1DA4242-2CC4-4175-BB22-9DADAEA5540E}" type="presOf" srcId="{353B4115-9D13-4C4D-8768-8AFAB64755FE}" destId="{164D107B-1BC1-48E9-8075-715EDACE4919}" srcOrd="0" destOrd="6" presId="urn:microsoft.com/office/officeart/2005/8/layout/hList1"/>
    <dgm:cxn modelId="{B0057418-B88F-43D9-BB77-21684800E070}" type="presOf" srcId="{121044E4-CE3D-4908-8E79-6A33DA1F9368}" destId="{C99A0CE3-B006-4710-844F-DCBCA12DEFC6}" srcOrd="0" destOrd="0" presId="urn:microsoft.com/office/officeart/2005/8/layout/hList1"/>
    <dgm:cxn modelId="{C492B636-FA5A-4CDC-9DC2-E3D496B62720}" type="presOf" srcId="{985AE1B2-6CDD-49DA-9FFA-A84963791CA1}" destId="{621F725B-AF33-4F5E-A792-83BB57D07B1A}" srcOrd="0" destOrd="0" presId="urn:microsoft.com/office/officeart/2005/8/layout/hList1"/>
    <dgm:cxn modelId="{1037837E-A350-4A27-9110-0E773219A550}" srcId="{5E852C14-8F33-47D5-8F63-0435A56BDF96}" destId="{13A6C18E-6AA7-4B8D-A3FF-37E6C12EB0F1}" srcOrd="1" destOrd="0" parTransId="{04FB65A3-9AE8-42DA-8F55-75E41FF5B78D}" sibTransId="{BEAE57A7-41AB-4AC5-8832-7E3CE06D7D97}"/>
    <dgm:cxn modelId="{68011A13-18B7-4413-A9DB-830036A0EDD2}" type="presOf" srcId="{9A31AF78-4737-42EB-9B87-553021AF2266}" destId="{164D107B-1BC1-48E9-8075-715EDACE4919}" srcOrd="0" destOrd="0" presId="urn:microsoft.com/office/officeart/2005/8/layout/hList1"/>
    <dgm:cxn modelId="{77288981-0475-42DD-87BD-A0928C21D832}" type="presParOf" srcId="{788FB50A-4664-4303-9C93-E4FC3DEF7F4C}" destId="{AA946AB7-AAF3-403B-AE1E-9DDE1463752C}" srcOrd="0" destOrd="0" presId="urn:microsoft.com/office/officeart/2005/8/layout/hList1"/>
    <dgm:cxn modelId="{7B9D92C1-AA95-4F79-846D-D342E636392D}" type="presParOf" srcId="{AA946AB7-AAF3-403B-AE1E-9DDE1463752C}" destId="{C99A0CE3-B006-4710-844F-DCBCA12DEFC6}" srcOrd="0" destOrd="0" presId="urn:microsoft.com/office/officeart/2005/8/layout/hList1"/>
    <dgm:cxn modelId="{FD8C4514-550E-4BC0-93FD-49E23CADBD93}" type="presParOf" srcId="{AA946AB7-AAF3-403B-AE1E-9DDE1463752C}" destId="{164D107B-1BC1-48E9-8075-715EDACE4919}" srcOrd="1" destOrd="0" presId="urn:microsoft.com/office/officeart/2005/8/layout/hList1"/>
    <dgm:cxn modelId="{319A32A9-E940-4EAD-A24E-C13915DF3736}" type="presParOf" srcId="{788FB50A-4664-4303-9C93-E4FC3DEF7F4C}" destId="{871A5AB2-7005-4238-B06E-8707A0437D23}" srcOrd="1" destOrd="0" presId="urn:microsoft.com/office/officeart/2005/8/layout/hList1"/>
    <dgm:cxn modelId="{7629A50B-3F64-4530-B2D6-7554858987E8}" type="presParOf" srcId="{788FB50A-4664-4303-9C93-E4FC3DEF7F4C}" destId="{5798E627-7CFC-4C26-BBDE-9B8276E0A7E6}" srcOrd="2" destOrd="0" presId="urn:microsoft.com/office/officeart/2005/8/layout/hList1"/>
    <dgm:cxn modelId="{D9F4CBB7-55F3-4074-A846-B6180C1D3B57}" type="presParOf" srcId="{5798E627-7CFC-4C26-BBDE-9B8276E0A7E6}" destId="{B8ACE9AB-7ED0-4B92-996E-DEE5CAA0D3A3}" srcOrd="0" destOrd="0" presId="urn:microsoft.com/office/officeart/2005/8/layout/hList1"/>
    <dgm:cxn modelId="{8CE3CCD3-217D-4DD3-9671-B5D253CCD347}" type="presParOf" srcId="{5798E627-7CFC-4C26-BBDE-9B8276E0A7E6}" destId="{E76D7116-B7D9-4CA5-946E-DEF06A3C99A4}" srcOrd="1" destOrd="0" presId="urn:microsoft.com/office/officeart/2005/8/layout/hList1"/>
    <dgm:cxn modelId="{FA8590A5-4AF3-4D02-9E83-F8E3E1AFB717}" type="presParOf" srcId="{788FB50A-4664-4303-9C93-E4FC3DEF7F4C}" destId="{1E784A6C-4949-440B-8D3F-21E2EFEFE002}" srcOrd="3" destOrd="0" presId="urn:microsoft.com/office/officeart/2005/8/layout/hList1"/>
    <dgm:cxn modelId="{06147B0B-1D07-4C3C-9082-7A5E45A840C6}" type="presParOf" srcId="{788FB50A-4664-4303-9C93-E4FC3DEF7F4C}" destId="{60CDD70F-1629-444E-95D0-0671B7171CCB}" srcOrd="4" destOrd="0" presId="urn:microsoft.com/office/officeart/2005/8/layout/hList1"/>
    <dgm:cxn modelId="{569A7D35-A8FB-461C-9FE9-EE70A7425A14}" type="presParOf" srcId="{60CDD70F-1629-444E-95D0-0671B7171CCB}" destId="{621F725B-AF33-4F5E-A792-83BB57D07B1A}" srcOrd="0" destOrd="0" presId="urn:microsoft.com/office/officeart/2005/8/layout/hList1"/>
    <dgm:cxn modelId="{17617339-D056-4971-8F0B-9A32E70968A5}" type="presParOf" srcId="{60CDD70F-1629-444E-95D0-0671B7171CCB}" destId="{D10A6731-3E07-405F-83D6-4221BCD0BA2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17B0D4-0CF1-4725-B11E-077ED3C29329}"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94D71D04-D5CE-4C61-A442-1F966E0F0F85}">
      <dgm:prSet phldrT="[Text]" custT="1"/>
      <dgm:spPr>
        <a:solidFill>
          <a:srgbClr val="5A506B"/>
        </a:solidFill>
        <a:effectLst/>
      </dgm:spPr>
      <dgm:t>
        <a:bodyPr/>
        <a:lstStyle/>
        <a:p>
          <a:r>
            <a:rPr lang="en-US" sz="3600" dirty="0" smtClean="0"/>
            <a:t>EB</a:t>
          </a:r>
          <a:endParaRPr lang="en-US" sz="3600" dirty="0"/>
        </a:p>
      </dgm:t>
    </dgm:pt>
    <dgm:pt modelId="{00633770-339E-46D3-9D14-0A59766E336E}" type="parTrans" cxnId="{6D69F065-ECC6-48A8-AA32-72B0D0948ECF}">
      <dgm:prSet/>
      <dgm:spPr/>
      <dgm:t>
        <a:bodyPr/>
        <a:lstStyle/>
        <a:p>
          <a:endParaRPr lang="en-US"/>
        </a:p>
      </dgm:t>
    </dgm:pt>
    <dgm:pt modelId="{3AA69556-B462-449C-8DEC-BBE6A28AE30B}" type="sibTrans" cxnId="{6D69F065-ECC6-48A8-AA32-72B0D0948ECF}">
      <dgm:prSet/>
      <dgm:spPr/>
      <dgm:t>
        <a:bodyPr/>
        <a:lstStyle/>
        <a:p>
          <a:endParaRPr lang="en-US"/>
        </a:p>
      </dgm:t>
    </dgm:pt>
    <dgm:pt modelId="{DA689BEB-9921-4293-9059-0413D0007021}">
      <dgm:prSet phldrT="[Text]" custT="1"/>
      <dgm:spPr>
        <a:solidFill>
          <a:srgbClr val="0865A2"/>
        </a:solidFill>
      </dgm:spPr>
      <dgm:t>
        <a:bodyPr/>
        <a:lstStyle/>
        <a:p>
          <a:r>
            <a:rPr lang="en-US" sz="4400" b="1" dirty="0" smtClean="0"/>
            <a:t>WB</a:t>
          </a:r>
          <a:endParaRPr lang="en-US" sz="3200" b="1" dirty="0"/>
        </a:p>
      </dgm:t>
    </dgm:pt>
    <dgm:pt modelId="{2388FD02-83A3-453D-AF8D-076BC7524185}" type="parTrans" cxnId="{D19444C3-CB0B-4DAB-B665-6977C082C1CD}">
      <dgm:prSet/>
      <dgm:spPr/>
      <dgm:t>
        <a:bodyPr/>
        <a:lstStyle/>
        <a:p>
          <a:endParaRPr lang="en-US"/>
        </a:p>
      </dgm:t>
    </dgm:pt>
    <dgm:pt modelId="{13D61EB8-8A3C-4318-B235-EDB48E670324}" type="sibTrans" cxnId="{D19444C3-CB0B-4DAB-B665-6977C082C1CD}">
      <dgm:prSet/>
      <dgm:spPr/>
      <dgm:t>
        <a:bodyPr/>
        <a:lstStyle/>
        <a:p>
          <a:endParaRPr lang="en-US"/>
        </a:p>
      </dgm:t>
    </dgm:pt>
    <dgm:pt modelId="{7A345D5D-04DF-4A9C-9327-5E145BA0A5CB}" type="pres">
      <dgm:prSet presAssocID="{C917B0D4-0CF1-4725-B11E-077ED3C29329}" presName="diagram" presStyleCnt="0">
        <dgm:presLayoutVars>
          <dgm:dir/>
          <dgm:resizeHandles val="exact"/>
        </dgm:presLayoutVars>
      </dgm:prSet>
      <dgm:spPr/>
      <dgm:t>
        <a:bodyPr/>
        <a:lstStyle/>
        <a:p>
          <a:endParaRPr lang="en-US"/>
        </a:p>
      </dgm:t>
    </dgm:pt>
    <dgm:pt modelId="{FC7282B0-57F7-40D7-AC8F-9088423A84BB}" type="pres">
      <dgm:prSet presAssocID="{94D71D04-D5CE-4C61-A442-1F966E0F0F85}" presName="arrow" presStyleLbl="node1" presStyleIdx="0" presStyleCnt="2" custScaleX="61887" custScaleY="86363" custRadScaleRad="72359" custRadScaleInc="-67011">
        <dgm:presLayoutVars>
          <dgm:bulletEnabled val="1"/>
        </dgm:presLayoutVars>
      </dgm:prSet>
      <dgm:spPr/>
      <dgm:t>
        <a:bodyPr/>
        <a:lstStyle/>
        <a:p>
          <a:endParaRPr lang="en-US"/>
        </a:p>
      </dgm:t>
    </dgm:pt>
    <dgm:pt modelId="{4A931FF0-5E4C-494F-9C7D-993F0B3E4DCD}" type="pres">
      <dgm:prSet presAssocID="{DA689BEB-9921-4293-9059-0413D0007021}" presName="arrow" presStyleLbl="node1" presStyleIdx="1" presStyleCnt="2" custScaleX="84275" custScaleY="138968" custRadScaleRad="58454" custRadScaleInc="-41570">
        <dgm:presLayoutVars>
          <dgm:bulletEnabled val="1"/>
        </dgm:presLayoutVars>
      </dgm:prSet>
      <dgm:spPr/>
      <dgm:t>
        <a:bodyPr/>
        <a:lstStyle/>
        <a:p>
          <a:endParaRPr lang="en-US"/>
        </a:p>
      </dgm:t>
    </dgm:pt>
  </dgm:ptLst>
  <dgm:cxnLst>
    <dgm:cxn modelId="{6D69F065-ECC6-48A8-AA32-72B0D0948ECF}" srcId="{C917B0D4-0CF1-4725-B11E-077ED3C29329}" destId="{94D71D04-D5CE-4C61-A442-1F966E0F0F85}" srcOrd="0" destOrd="0" parTransId="{00633770-339E-46D3-9D14-0A59766E336E}" sibTransId="{3AA69556-B462-449C-8DEC-BBE6A28AE30B}"/>
    <dgm:cxn modelId="{DE0F792A-41B9-478E-B38A-AA4ABE20EDCC}" type="presOf" srcId="{94D71D04-D5CE-4C61-A442-1F966E0F0F85}" destId="{FC7282B0-57F7-40D7-AC8F-9088423A84BB}" srcOrd="0" destOrd="0" presId="urn:microsoft.com/office/officeart/2005/8/layout/arrow5"/>
    <dgm:cxn modelId="{879A317F-B681-4268-864E-62A255B1C057}" type="presOf" srcId="{C917B0D4-0CF1-4725-B11E-077ED3C29329}" destId="{7A345D5D-04DF-4A9C-9327-5E145BA0A5CB}" srcOrd="0" destOrd="0" presId="urn:microsoft.com/office/officeart/2005/8/layout/arrow5"/>
    <dgm:cxn modelId="{2F0E223B-38F6-422E-A52E-B84590DA8424}" type="presOf" srcId="{DA689BEB-9921-4293-9059-0413D0007021}" destId="{4A931FF0-5E4C-494F-9C7D-993F0B3E4DCD}" srcOrd="0" destOrd="0" presId="urn:microsoft.com/office/officeart/2005/8/layout/arrow5"/>
    <dgm:cxn modelId="{D19444C3-CB0B-4DAB-B665-6977C082C1CD}" srcId="{C917B0D4-0CF1-4725-B11E-077ED3C29329}" destId="{DA689BEB-9921-4293-9059-0413D0007021}" srcOrd="1" destOrd="0" parTransId="{2388FD02-83A3-453D-AF8D-076BC7524185}" sibTransId="{13D61EB8-8A3C-4318-B235-EDB48E670324}"/>
    <dgm:cxn modelId="{41FF266B-4DE0-4948-8C4F-3DDF805399D3}" type="presParOf" srcId="{7A345D5D-04DF-4A9C-9327-5E145BA0A5CB}" destId="{FC7282B0-57F7-40D7-AC8F-9088423A84BB}" srcOrd="0" destOrd="0" presId="urn:microsoft.com/office/officeart/2005/8/layout/arrow5"/>
    <dgm:cxn modelId="{32CAE183-554D-4D4B-87F1-613ADAEF1E51}" type="presParOf" srcId="{7A345D5D-04DF-4A9C-9327-5E145BA0A5CB}" destId="{4A931FF0-5E4C-494F-9C7D-993F0B3E4DCD}" srcOrd="1"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45BB49-5FAD-43EF-BCB8-35C060CE2D0A}"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5CCD2E45-F239-41C9-A889-72A27C7784E2}">
      <dgm:prSet/>
      <dgm:spPr>
        <a:solidFill>
          <a:schemeClr val="accent2">
            <a:lumMod val="40000"/>
            <a:lumOff val="60000"/>
          </a:schemeClr>
        </a:solidFill>
      </dgm:spPr>
      <dgm:t>
        <a:bodyPr/>
        <a:lstStyle/>
        <a:p>
          <a:pPr rtl="0"/>
          <a:r>
            <a:rPr lang="en-US" dirty="0" smtClean="0">
              <a:solidFill>
                <a:sysClr val="windowText" lastClr="000000"/>
              </a:solidFill>
            </a:rPr>
            <a:t>Florida Traffic Online </a:t>
          </a:r>
          <a:r>
            <a:rPr lang="en-US" dirty="0" smtClean="0">
              <a:solidFill>
                <a:sysClr val="windowText" lastClr="000000"/>
              </a:solidFill>
              <a:hlinkClick xmlns:r="http://schemas.openxmlformats.org/officeDocument/2006/relationships" r:id="rId1"/>
            </a:rPr>
            <a:t>http://www2.dot.state.fl.us/FloridaTrafficOnline/viewer.html</a:t>
          </a:r>
          <a:endParaRPr lang="en-US" dirty="0">
            <a:solidFill>
              <a:sysClr val="windowText" lastClr="000000"/>
            </a:solidFill>
          </a:endParaRPr>
        </a:p>
      </dgm:t>
    </dgm:pt>
    <dgm:pt modelId="{DDBEBB94-024A-4DCC-A22C-B40B77092B6E}" type="parTrans" cxnId="{0FA01F9B-C79C-4DE3-A485-6D21F346F463}">
      <dgm:prSet/>
      <dgm:spPr/>
      <dgm:t>
        <a:bodyPr/>
        <a:lstStyle/>
        <a:p>
          <a:endParaRPr lang="en-US">
            <a:solidFill>
              <a:sysClr val="windowText" lastClr="000000"/>
            </a:solidFill>
          </a:endParaRPr>
        </a:p>
      </dgm:t>
    </dgm:pt>
    <dgm:pt modelId="{8A4F2BB4-598D-4DC6-A4BF-6AD6A5A555D0}" type="sibTrans" cxnId="{0FA01F9B-C79C-4DE3-A485-6D21F346F463}">
      <dgm:prSet/>
      <dgm:spPr/>
      <dgm:t>
        <a:bodyPr/>
        <a:lstStyle/>
        <a:p>
          <a:endParaRPr lang="en-US">
            <a:solidFill>
              <a:sysClr val="windowText" lastClr="000000"/>
            </a:solidFill>
          </a:endParaRPr>
        </a:p>
      </dgm:t>
    </dgm:pt>
    <dgm:pt modelId="{8B0383D5-EEFE-4FB2-96D1-B6CF827E0CDE}">
      <dgm:prSet/>
      <dgm:spPr>
        <a:solidFill>
          <a:schemeClr val="accent2">
            <a:lumMod val="40000"/>
            <a:lumOff val="60000"/>
          </a:schemeClr>
        </a:solidFill>
      </dgm:spPr>
      <dgm:t>
        <a:bodyPr/>
        <a:lstStyle/>
        <a:p>
          <a:pPr rtl="0"/>
          <a:r>
            <a:rPr lang="en-US" dirty="0" smtClean="0">
              <a:solidFill>
                <a:sysClr val="windowText" lastClr="000000"/>
              </a:solidFill>
            </a:rPr>
            <a:t>Florida Transportation Information DVD</a:t>
          </a:r>
          <a:endParaRPr lang="en-US" dirty="0">
            <a:solidFill>
              <a:sysClr val="windowText" lastClr="000000"/>
            </a:solidFill>
          </a:endParaRPr>
        </a:p>
      </dgm:t>
    </dgm:pt>
    <dgm:pt modelId="{A42C6FBC-460E-4473-8275-EF4008C23849}" type="parTrans" cxnId="{13C7C9E9-9C3A-4778-8F27-DBA083F35B8C}">
      <dgm:prSet/>
      <dgm:spPr/>
      <dgm:t>
        <a:bodyPr/>
        <a:lstStyle/>
        <a:p>
          <a:endParaRPr lang="en-US">
            <a:solidFill>
              <a:sysClr val="windowText" lastClr="000000"/>
            </a:solidFill>
          </a:endParaRPr>
        </a:p>
      </dgm:t>
    </dgm:pt>
    <dgm:pt modelId="{8F534758-5C24-4167-B542-CB419286942A}" type="sibTrans" cxnId="{13C7C9E9-9C3A-4778-8F27-DBA083F35B8C}">
      <dgm:prSet/>
      <dgm:spPr/>
      <dgm:t>
        <a:bodyPr/>
        <a:lstStyle/>
        <a:p>
          <a:endParaRPr lang="en-US">
            <a:solidFill>
              <a:sysClr val="windowText" lastClr="000000"/>
            </a:solidFill>
          </a:endParaRPr>
        </a:p>
      </dgm:t>
    </dgm:pt>
    <dgm:pt modelId="{B0815E87-001E-4EB3-BC11-35B8B1BDF5B9}">
      <dgm:prSet/>
      <dgm:spPr>
        <a:solidFill>
          <a:schemeClr val="accent2">
            <a:lumMod val="40000"/>
            <a:lumOff val="60000"/>
          </a:schemeClr>
        </a:solidFill>
      </dgm:spPr>
      <dgm:t>
        <a:bodyPr/>
        <a:lstStyle/>
        <a:p>
          <a:pPr rtl="0"/>
          <a:r>
            <a:rPr lang="en-US" smtClean="0">
              <a:solidFill>
                <a:sysClr val="windowText" lastClr="000000"/>
              </a:solidFill>
            </a:rPr>
            <a:t>Google</a:t>
          </a:r>
          <a:endParaRPr lang="en-US">
            <a:solidFill>
              <a:sysClr val="windowText" lastClr="000000"/>
            </a:solidFill>
          </a:endParaRPr>
        </a:p>
      </dgm:t>
    </dgm:pt>
    <dgm:pt modelId="{107494DD-C00B-4403-A829-D759C821F3C4}" type="parTrans" cxnId="{423F8559-9E46-48EE-9F7F-B99423D3FCE5}">
      <dgm:prSet/>
      <dgm:spPr/>
      <dgm:t>
        <a:bodyPr/>
        <a:lstStyle/>
        <a:p>
          <a:endParaRPr lang="en-US">
            <a:solidFill>
              <a:sysClr val="windowText" lastClr="000000"/>
            </a:solidFill>
          </a:endParaRPr>
        </a:p>
      </dgm:t>
    </dgm:pt>
    <dgm:pt modelId="{F8936D1C-51E0-4C4C-A9F2-57F4AFA5DBA6}" type="sibTrans" cxnId="{423F8559-9E46-48EE-9F7F-B99423D3FCE5}">
      <dgm:prSet/>
      <dgm:spPr/>
      <dgm:t>
        <a:bodyPr/>
        <a:lstStyle/>
        <a:p>
          <a:endParaRPr lang="en-US">
            <a:solidFill>
              <a:sysClr val="windowText" lastClr="000000"/>
            </a:solidFill>
          </a:endParaRPr>
        </a:p>
      </dgm:t>
    </dgm:pt>
    <dgm:pt modelId="{FC147E06-EDB5-4B3A-B30C-1A98040415FB}">
      <dgm:prSet/>
      <dgm:spPr>
        <a:solidFill>
          <a:schemeClr val="accent2">
            <a:lumMod val="40000"/>
            <a:lumOff val="60000"/>
          </a:schemeClr>
        </a:solidFill>
      </dgm:spPr>
      <dgm:t>
        <a:bodyPr/>
        <a:lstStyle/>
        <a:p>
          <a:pPr rtl="0"/>
          <a:r>
            <a:rPr lang="en-US" smtClean="0">
              <a:solidFill>
                <a:sysClr val="windowText" lastClr="000000"/>
              </a:solidFill>
            </a:rPr>
            <a:t>Google Maps / Google Earth</a:t>
          </a:r>
          <a:endParaRPr lang="en-US">
            <a:solidFill>
              <a:sysClr val="windowText" lastClr="000000"/>
            </a:solidFill>
          </a:endParaRPr>
        </a:p>
      </dgm:t>
    </dgm:pt>
    <dgm:pt modelId="{2BF224E0-8DEC-4B87-ADEB-4638ED799052}" type="parTrans" cxnId="{8C0C5199-CE8C-4156-AA8B-A17954BECF13}">
      <dgm:prSet/>
      <dgm:spPr/>
      <dgm:t>
        <a:bodyPr/>
        <a:lstStyle/>
        <a:p>
          <a:endParaRPr lang="en-US">
            <a:solidFill>
              <a:sysClr val="windowText" lastClr="000000"/>
            </a:solidFill>
          </a:endParaRPr>
        </a:p>
      </dgm:t>
    </dgm:pt>
    <dgm:pt modelId="{B95B3EDC-E56B-4FE9-85CE-747E3E776777}" type="sibTrans" cxnId="{8C0C5199-CE8C-4156-AA8B-A17954BECF13}">
      <dgm:prSet/>
      <dgm:spPr/>
      <dgm:t>
        <a:bodyPr/>
        <a:lstStyle/>
        <a:p>
          <a:endParaRPr lang="en-US">
            <a:solidFill>
              <a:sysClr val="windowText" lastClr="000000"/>
            </a:solidFill>
          </a:endParaRPr>
        </a:p>
      </dgm:t>
    </dgm:pt>
    <dgm:pt modelId="{DA3D647D-C5D2-4190-95F3-58FD314C8F90}">
      <dgm:prSet/>
      <dgm:spPr>
        <a:solidFill>
          <a:schemeClr val="accent2">
            <a:lumMod val="40000"/>
            <a:lumOff val="60000"/>
          </a:schemeClr>
        </a:solidFill>
      </dgm:spPr>
      <dgm:t>
        <a:bodyPr/>
        <a:lstStyle/>
        <a:p>
          <a:pPr rtl="0"/>
          <a:r>
            <a:rPr lang="en-US" dirty="0" smtClean="0">
              <a:solidFill>
                <a:sysClr val="windowText" lastClr="000000"/>
              </a:solidFill>
            </a:rPr>
            <a:t>Road Characteristics Inventory </a:t>
          </a:r>
          <a:r>
            <a:rPr lang="en-US" dirty="0" smtClean="0">
              <a:solidFill>
                <a:sysClr val="windowText" lastClr="000000"/>
              </a:solidFill>
              <a:hlinkClick xmlns:r="http://schemas.openxmlformats.org/officeDocument/2006/relationships" r:id="rId2"/>
            </a:rPr>
            <a:t>http://www.dot.state.fl.us/planning/statistics/gis/</a:t>
          </a:r>
          <a:endParaRPr lang="en-US" dirty="0">
            <a:solidFill>
              <a:sysClr val="windowText" lastClr="000000"/>
            </a:solidFill>
          </a:endParaRPr>
        </a:p>
      </dgm:t>
    </dgm:pt>
    <dgm:pt modelId="{F8636835-A75B-490B-8348-F04D7188FB56}" type="parTrans" cxnId="{B990D01C-C949-447A-83D3-B415EC146938}">
      <dgm:prSet/>
      <dgm:spPr/>
      <dgm:t>
        <a:bodyPr/>
        <a:lstStyle/>
        <a:p>
          <a:endParaRPr lang="en-US">
            <a:solidFill>
              <a:sysClr val="windowText" lastClr="000000"/>
            </a:solidFill>
          </a:endParaRPr>
        </a:p>
      </dgm:t>
    </dgm:pt>
    <dgm:pt modelId="{4A84EC3E-3C40-473D-9BF1-69F73F1EE5C7}" type="sibTrans" cxnId="{B990D01C-C949-447A-83D3-B415EC146938}">
      <dgm:prSet/>
      <dgm:spPr/>
      <dgm:t>
        <a:bodyPr/>
        <a:lstStyle/>
        <a:p>
          <a:endParaRPr lang="en-US">
            <a:solidFill>
              <a:sysClr val="windowText" lastClr="000000"/>
            </a:solidFill>
          </a:endParaRPr>
        </a:p>
      </dgm:t>
    </dgm:pt>
    <dgm:pt modelId="{79237B91-69D3-4DFE-B244-C095D176D642}" type="pres">
      <dgm:prSet presAssocID="{B045BB49-5FAD-43EF-BCB8-35C060CE2D0A}" presName="linear" presStyleCnt="0">
        <dgm:presLayoutVars>
          <dgm:animLvl val="lvl"/>
          <dgm:resizeHandles val="exact"/>
        </dgm:presLayoutVars>
      </dgm:prSet>
      <dgm:spPr/>
      <dgm:t>
        <a:bodyPr/>
        <a:lstStyle/>
        <a:p>
          <a:endParaRPr lang="en-US"/>
        </a:p>
      </dgm:t>
    </dgm:pt>
    <dgm:pt modelId="{E83D8266-C9AC-4DAF-8031-4608B742D44D}" type="pres">
      <dgm:prSet presAssocID="{5CCD2E45-F239-41C9-A889-72A27C7784E2}" presName="parentText" presStyleLbl="node1" presStyleIdx="0" presStyleCnt="5">
        <dgm:presLayoutVars>
          <dgm:chMax val="0"/>
          <dgm:bulletEnabled val="1"/>
        </dgm:presLayoutVars>
      </dgm:prSet>
      <dgm:spPr/>
      <dgm:t>
        <a:bodyPr/>
        <a:lstStyle/>
        <a:p>
          <a:endParaRPr lang="en-US"/>
        </a:p>
      </dgm:t>
    </dgm:pt>
    <dgm:pt modelId="{EDF47CE6-21E7-4DAD-AA17-F5544019DE7E}" type="pres">
      <dgm:prSet presAssocID="{8A4F2BB4-598D-4DC6-A4BF-6AD6A5A555D0}" presName="spacer" presStyleCnt="0"/>
      <dgm:spPr/>
    </dgm:pt>
    <dgm:pt modelId="{93F40CD7-3D90-4B65-A3C3-F0039DF2BDD8}" type="pres">
      <dgm:prSet presAssocID="{8B0383D5-EEFE-4FB2-96D1-B6CF827E0CDE}" presName="parentText" presStyleLbl="node1" presStyleIdx="1" presStyleCnt="5">
        <dgm:presLayoutVars>
          <dgm:chMax val="0"/>
          <dgm:bulletEnabled val="1"/>
        </dgm:presLayoutVars>
      </dgm:prSet>
      <dgm:spPr/>
      <dgm:t>
        <a:bodyPr/>
        <a:lstStyle/>
        <a:p>
          <a:endParaRPr lang="en-US"/>
        </a:p>
      </dgm:t>
    </dgm:pt>
    <dgm:pt modelId="{9E8AD6E9-AFCD-4899-BFFE-698E0209AA8D}" type="pres">
      <dgm:prSet presAssocID="{8F534758-5C24-4167-B542-CB419286942A}" presName="spacer" presStyleCnt="0"/>
      <dgm:spPr/>
    </dgm:pt>
    <dgm:pt modelId="{8A4AEAF1-C53E-4B95-9BA9-2EA2F2462506}" type="pres">
      <dgm:prSet presAssocID="{B0815E87-001E-4EB3-BC11-35B8B1BDF5B9}" presName="parentText" presStyleLbl="node1" presStyleIdx="2" presStyleCnt="5">
        <dgm:presLayoutVars>
          <dgm:chMax val="0"/>
          <dgm:bulletEnabled val="1"/>
        </dgm:presLayoutVars>
      </dgm:prSet>
      <dgm:spPr/>
      <dgm:t>
        <a:bodyPr/>
        <a:lstStyle/>
        <a:p>
          <a:endParaRPr lang="en-US"/>
        </a:p>
      </dgm:t>
    </dgm:pt>
    <dgm:pt modelId="{13D006ED-2AEC-4FB4-8811-4170C6981414}" type="pres">
      <dgm:prSet presAssocID="{F8936D1C-51E0-4C4C-A9F2-57F4AFA5DBA6}" presName="spacer" presStyleCnt="0"/>
      <dgm:spPr/>
    </dgm:pt>
    <dgm:pt modelId="{683F8AA0-6C1D-46DD-BF15-A84224E65796}" type="pres">
      <dgm:prSet presAssocID="{FC147E06-EDB5-4B3A-B30C-1A98040415FB}" presName="parentText" presStyleLbl="node1" presStyleIdx="3" presStyleCnt="5">
        <dgm:presLayoutVars>
          <dgm:chMax val="0"/>
          <dgm:bulletEnabled val="1"/>
        </dgm:presLayoutVars>
      </dgm:prSet>
      <dgm:spPr/>
      <dgm:t>
        <a:bodyPr/>
        <a:lstStyle/>
        <a:p>
          <a:endParaRPr lang="en-US"/>
        </a:p>
      </dgm:t>
    </dgm:pt>
    <dgm:pt modelId="{6A2C8A5E-64C7-480B-8127-C595F43B83B4}" type="pres">
      <dgm:prSet presAssocID="{B95B3EDC-E56B-4FE9-85CE-747E3E776777}" presName="spacer" presStyleCnt="0"/>
      <dgm:spPr/>
    </dgm:pt>
    <dgm:pt modelId="{CBC12A41-FB20-41AE-852B-0D5E23581999}" type="pres">
      <dgm:prSet presAssocID="{DA3D647D-C5D2-4190-95F3-58FD314C8F90}" presName="parentText" presStyleLbl="node1" presStyleIdx="4" presStyleCnt="5">
        <dgm:presLayoutVars>
          <dgm:chMax val="0"/>
          <dgm:bulletEnabled val="1"/>
        </dgm:presLayoutVars>
      </dgm:prSet>
      <dgm:spPr/>
      <dgm:t>
        <a:bodyPr/>
        <a:lstStyle/>
        <a:p>
          <a:endParaRPr lang="en-US"/>
        </a:p>
      </dgm:t>
    </dgm:pt>
  </dgm:ptLst>
  <dgm:cxnLst>
    <dgm:cxn modelId="{13C7C9E9-9C3A-4778-8F27-DBA083F35B8C}" srcId="{B045BB49-5FAD-43EF-BCB8-35C060CE2D0A}" destId="{8B0383D5-EEFE-4FB2-96D1-B6CF827E0CDE}" srcOrd="1" destOrd="0" parTransId="{A42C6FBC-460E-4473-8275-EF4008C23849}" sibTransId="{8F534758-5C24-4167-B542-CB419286942A}"/>
    <dgm:cxn modelId="{A4715CBA-EDCD-4790-BD28-1CC3D52AB060}" type="presOf" srcId="{5CCD2E45-F239-41C9-A889-72A27C7784E2}" destId="{E83D8266-C9AC-4DAF-8031-4608B742D44D}" srcOrd="0" destOrd="0" presId="urn:microsoft.com/office/officeart/2005/8/layout/vList2"/>
    <dgm:cxn modelId="{0FA01F9B-C79C-4DE3-A485-6D21F346F463}" srcId="{B045BB49-5FAD-43EF-BCB8-35C060CE2D0A}" destId="{5CCD2E45-F239-41C9-A889-72A27C7784E2}" srcOrd="0" destOrd="0" parTransId="{DDBEBB94-024A-4DCC-A22C-B40B77092B6E}" sibTransId="{8A4F2BB4-598D-4DC6-A4BF-6AD6A5A555D0}"/>
    <dgm:cxn modelId="{423F8559-9E46-48EE-9F7F-B99423D3FCE5}" srcId="{B045BB49-5FAD-43EF-BCB8-35C060CE2D0A}" destId="{B0815E87-001E-4EB3-BC11-35B8B1BDF5B9}" srcOrd="2" destOrd="0" parTransId="{107494DD-C00B-4403-A829-D759C821F3C4}" sibTransId="{F8936D1C-51E0-4C4C-A9F2-57F4AFA5DBA6}"/>
    <dgm:cxn modelId="{9C930F17-649D-4DFA-A737-57FB8E1D023B}" type="presOf" srcId="{8B0383D5-EEFE-4FB2-96D1-B6CF827E0CDE}" destId="{93F40CD7-3D90-4B65-A3C3-F0039DF2BDD8}" srcOrd="0" destOrd="0" presId="urn:microsoft.com/office/officeart/2005/8/layout/vList2"/>
    <dgm:cxn modelId="{32ED3FCC-ED8E-4619-8BD2-A1BFA23B000B}" type="presOf" srcId="{FC147E06-EDB5-4B3A-B30C-1A98040415FB}" destId="{683F8AA0-6C1D-46DD-BF15-A84224E65796}" srcOrd="0" destOrd="0" presId="urn:microsoft.com/office/officeart/2005/8/layout/vList2"/>
    <dgm:cxn modelId="{3117676A-A872-4778-B2BE-A899FE77726E}" type="presOf" srcId="{DA3D647D-C5D2-4190-95F3-58FD314C8F90}" destId="{CBC12A41-FB20-41AE-852B-0D5E23581999}" srcOrd="0" destOrd="0" presId="urn:microsoft.com/office/officeart/2005/8/layout/vList2"/>
    <dgm:cxn modelId="{EB4FE16E-B29B-4970-94FF-0682064E2CF0}" type="presOf" srcId="{B045BB49-5FAD-43EF-BCB8-35C060CE2D0A}" destId="{79237B91-69D3-4DFE-B244-C095D176D642}" srcOrd="0" destOrd="0" presId="urn:microsoft.com/office/officeart/2005/8/layout/vList2"/>
    <dgm:cxn modelId="{8C0C5199-CE8C-4156-AA8B-A17954BECF13}" srcId="{B045BB49-5FAD-43EF-BCB8-35C060CE2D0A}" destId="{FC147E06-EDB5-4B3A-B30C-1A98040415FB}" srcOrd="3" destOrd="0" parTransId="{2BF224E0-8DEC-4B87-ADEB-4638ED799052}" sibTransId="{B95B3EDC-E56B-4FE9-85CE-747E3E776777}"/>
    <dgm:cxn modelId="{B990D01C-C949-447A-83D3-B415EC146938}" srcId="{B045BB49-5FAD-43EF-BCB8-35C060CE2D0A}" destId="{DA3D647D-C5D2-4190-95F3-58FD314C8F90}" srcOrd="4" destOrd="0" parTransId="{F8636835-A75B-490B-8348-F04D7188FB56}" sibTransId="{4A84EC3E-3C40-473D-9BF1-69F73F1EE5C7}"/>
    <dgm:cxn modelId="{14C84D72-6E9D-4876-BCEF-1C379CFC80E3}" type="presOf" srcId="{B0815E87-001E-4EB3-BC11-35B8B1BDF5B9}" destId="{8A4AEAF1-C53E-4B95-9BA9-2EA2F2462506}" srcOrd="0" destOrd="0" presId="urn:microsoft.com/office/officeart/2005/8/layout/vList2"/>
    <dgm:cxn modelId="{225171E4-BEC8-4681-9640-1F375A444FB8}" type="presParOf" srcId="{79237B91-69D3-4DFE-B244-C095D176D642}" destId="{E83D8266-C9AC-4DAF-8031-4608B742D44D}" srcOrd="0" destOrd="0" presId="urn:microsoft.com/office/officeart/2005/8/layout/vList2"/>
    <dgm:cxn modelId="{A6FE5428-D389-4666-BC8D-77AEA1A86660}" type="presParOf" srcId="{79237B91-69D3-4DFE-B244-C095D176D642}" destId="{EDF47CE6-21E7-4DAD-AA17-F5544019DE7E}" srcOrd="1" destOrd="0" presId="urn:microsoft.com/office/officeart/2005/8/layout/vList2"/>
    <dgm:cxn modelId="{DA755701-6B16-40B5-98C1-A40FE86F9A00}" type="presParOf" srcId="{79237B91-69D3-4DFE-B244-C095D176D642}" destId="{93F40CD7-3D90-4B65-A3C3-F0039DF2BDD8}" srcOrd="2" destOrd="0" presId="urn:microsoft.com/office/officeart/2005/8/layout/vList2"/>
    <dgm:cxn modelId="{279C51CE-A856-44D7-BBF4-7FF25424BF3A}" type="presParOf" srcId="{79237B91-69D3-4DFE-B244-C095D176D642}" destId="{9E8AD6E9-AFCD-4899-BFFE-698E0209AA8D}" srcOrd="3" destOrd="0" presId="urn:microsoft.com/office/officeart/2005/8/layout/vList2"/>
    <dgm:cxn modelId="{C0238B4B-22F5-47A5-AB31-F0DC6216B083}" type="presParOf" srcId="{79237B91-69D3-4DFE-B244-C095D176D642}" destId="{8A4AEAF1-C53E-4B95-9BA9-2EA2F2462506}" srcOrd="4" destOrd="0" presId="urn:microsoft.com/office/officeart/2005/8/layout/vList2"/>
    <dgm:cxn modelId="{B95633CA-C54F-4C14-9AEF-CA9FF7ECBD31}" type="presParOf" srcId="{79237B91-69D3-4DFE-B244-C095D176D642}" destId="{13D006ED-2AEC-4FB4-8811-4170C6981414}" srcOrd="5" destOrd="0" presId="urn:microsoft.com/office/officeart/2005/8/layout/vList2"/>
    <dgm:cxn modelId="{5E572570-5A9F-47A3-9145-7849596E3F4B}" type="presParOf" srcId="{79237B91-69D3-4DFE-B244-C095D176D642}" destId="{683F8AA0-6C1D-46DD-BF15-A84224E65796}" srcOrd="6" destOrd="0" presId="urn:microsoft.com/office/officeart/2005/8/layout/vList2"/>
    <dgm:cxn modelId="{E4835079-750F-4AC2-9435-976505E1A3CE}" type="presParOf" srcId="{79237B91-69D3-4DFE-B244-C095D176D642}" destId="{6A2C8A5E-64C7-480B-8127-C595F43B83B4}" srcOrd="7" destOrd="0" presId="urn:microsoft.com/office/officeart/2005/8/layout/vList2"/>
    <dgm:cxn modelId="{EC5F2438-92C0-4A8F-9D02-9D311CCFAA05}" type="presParOf" srcId="{79237B91-69D3-4DFE-B244-C095D176D642}" destId="{CBC12A41-FB20-41AE-852B-0D5E23581999}" srcOrd="8"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E852C14-8F33-47D5-8F63-0435A56BDF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21044E4-CE3D-4908-8E79-6A33DA1F9368}">
      <dgm:prSet/>
      <dgm:spPr/>
      <dgm:t>
        <a:bodyPr/>
        <a:lstStyle/>
        <a:p>
          <a:pPr rtl="0"/>
          <a:r>
            <a:rPr lang="en-US" dirty="0" smtClean="0"/>
            <a:t>Area Type</a:t>
          </a:r>
          <a:endParaRPr lang="en-US" dirty="0"/>
        </a:p>
      </dgm:t>
    </dgm:pt>
    <dgm:pt modelId="{7FCEFFAC-72D8-45AD-AF23-19E37EEA0272}" type="parTrans" cxnId="{AE274433-BFED-40B1-9679-87F3C8E4921A}">
      <dgm:prSet/>
      <dgm:spPr/>
      <dgm:t>
        <a:bodyPr/>
        <a:lstStyle/>
        <a:p>
          <a:endParaRPr lang="en-US"/>
        </a:p>
      </dgm:t>
    </dgm:pt>
    <dgm:pt modelId="{ECCF0951-AC2E-421F-9AFF-D4CE2CFD0175}" type="sibTrans" cxnId="{AE274433-BFED-40B1-9679-87F3C8E4921A}">
      <dgm:prSet/>
      <dgm:spPr/>
      <dgm:t>
        <a:bodyPr/>
        <a:lstStyle/>
        <a:p>
          <a:endParaRPr lang="en-US"/>
        </a:p>
      </dgm:t>
    </dgm:pt>
    <dgm:pt modelId="{13A6C18E-6AA7-4B8D-A3FF-37E6C12EB0F1}">
      <dgm:prSet/>
      <dgm:spPr/>
      <dgm:t>
        <a:bodyPr/>
        <a:lstStyle/>
        <a:p>
          <a:pPr rtl="0"/>
          <a:r>
            <a:rPr lang="en-US" dirty="0" smtClean="0"/>
            <a:t>Auto</a:t>
          </a:r>
          <a:endParaRPr lang="en-US" dirty="0"/>
        </a:p>
      </dgm:t>
    </dgm:pt>
    <dgm:pt modelId="{04FB65A3-9AE8-42DA-8F55-75E41FF5B78D}" type="parTrans" cxnId="{1037837E-A350-4A27-9110-0E773219A550}">
      <dgm:prSet/>
      <dgm:spPr/>
      <dgm:t>
        <a:bodyPr/>
        <a:lstStyle/>
        <a:p>
          <a:endParaRPr lang="en-US"/>
        </a:p>
      </dgm:t>
    </dgm:pt>
    <dgm:pt modelId="{BEAE57A7-41AB-4AC5-8832-7E3CE06D7D97}" type="sibTrans" cxnId="{1037837E-A350-4A27-9110-0E773219A550}">
      <dgm:prSet/>
      <dgm:spPr/>
      <dgm:t>
        <a:bodyPr/>
        <a:lstStyle/>
        <a:p>
          <a:endParaRPr lang="en-US"/>
        </a:p>
      </dgm:t>
    </dgm:pt>
    <dgm:pt modelId="{985AE1B2-6CDD-49DA-9FFA-A84963791CA1}">
      <dgm:prSet/>
      <dgm:spPr/>
      <dgm:t>
        <a:bodyPr/>
        <a:lstStyle/>
        <a:p>
          <a:pPr rtl="0"/>
          <a:r>
            <a:rPr lang="en-US" dirty="0" smtClean="0"/>
            <a:t>Multimodal</a:t>
          </a:r>
          <a:endParaRPr lang="en-US" dirty="0"/>
        </a:p>
      </dgm:t>
    </dgm:pt>
    <dgm:pt modelId="{6DF8B4C6-2DD9-42E1-B8BB-2C0D0AAB8855}" type="parTrans" cxnId="{977E396A-CB63-4BA8-9FC9-277C0C160182}">
      <dgm:prSet/>
      <dgm:spPr/>
      <dgm:t>
        <a:bodyPr/>
        <a:lstStyle/>
        <a:p>
          <a:endParaRPr lang="en-US"/>
        </a:p>
      </dgm:t>
    </dgm:pt>
    <dgm:pt modelId="{B994DF40-DE59-41B9-B02A-F21F1A094C62}" type="sibTrans" cxnId="{977E396A-CB63-4BA8-9FC9-277C0C160182}">
      <dgm:prSet/>
      <dgm:spPr/>
      <dgm:t>
        <a:bodyPr/>
        <a:lstStyle/>
        <a:p>
          <a:endParaRPr lang="en-US"/>
        </a:p>
      </dgm:t>
    </dgm:pt>
    <dgm:pt modelId="{6EF98598-1473-4F66-BA16-F4BD5B632A4D}">
      <dgm:prSet/>
      <dgm:spPr/>
      <dgm:t>
        <a:bodyPr/>
        <a:lstStyle/>
        <a:p>
          <a:pPr rtl="0"/>
          <a:endParaRPr lang="en-US" dirty="0"/>
        </a:p>
      </dgm:t>
    </dgm:pt>
    <dgm:pt modelId="{B492DCFF-8DCF-4D28-8D88-55AACE3B0A1D}" type="parTrans" cxnId="{E43835AC-7894-4B7B-8338-A8DB834F6237}">
      <dgm:prSet/>
      <dgm:spPr/>
      <dgm:t>
        <a:bodyPr/>
        <a:lstStyle/>
        <a:p>
          <a:endParaRPr lang="en-US"/>
        </a:p>
      </dgm:t>
    </dgm:pt>
    <dgm:pt modelId="{B270A46D-8E08-4D8F-8884-E2F5558D20DB}" type="sibTrans" cxnId="{E43835AC-7894-4B7B-8338-A8DB834F6237}">
      <dgm:prSet/>
      <dgm:spPr/>
      <dgm:t>
        <a:bodyPr/>
        <a:lstStyle/>
        <a:p>
          <a:endParaRPr lang="en-US"/>
        </a:p>
      </dgm:t>
    </dgm:pt>
    <dgm:pt modelId="{9A31AF78-4737-42EB-9B87-553021AF2266}">
      <dgm:prSet/>
      <dgm:spPr/>
      <dgm:t>
        <a:bodyPr/>
        <a:lstStyle/>
        <a:p>
          <a:pPr rtl="0"/>
          <a:endParaRPr lang="en-US" dirty="0"/>
        </a:p>
      </dgm:t>
    </dgm:pt>
    <dgm:pt modelId="{E4C34A6D-A84A-47C3-8133-F173BA2B7423}" type="parTrans" cxnId="{B5BB03F4-7F73-42E4-88FF-07B1AA6424E6}">
      <dgm:prSet/>
      <dgm:spPr/>
      <dgm:t>
        <a:bodyPr/>
        <a:lstStyle/>
        <a:p>
          <a:endParaRPr lang="en-US"/>
        </a:p>
      </dgm:t>
    </dgm:pt>
    <dgm:pt modelId="{F31CB870-56EE-42B7-979B-8ED1670B8D13}" type="sibTrans" cxnId="{B5BB03F4-7F73-42E4-88FF-07B1AA6424E6}">
      <dgm:prSet/>
      <dgm:spPr/>
      <dgm:t>
        <a:bodyPr/>
        <a:lstStyle/>
        <a:p>
          <a:endParaRPr lang="en-US"/>
        </a:p>
      </dgm:t>
    </dgm:pt>
    <dgm:pt modelId="{B232CB6B-B802-4E2F-8E27-772229782122}">
      <dgm:prSet/>
      <dgm:spPr/>
      <dgm:t>
        <a:bodyPr/>
        <a:lstStyle/>
        <a:p>
          <a:pPr rtl="0"/>
          <a:endParaRPr lang="en-US" dirty="0"/>
        </a:p>
      </dgm:t>
    </dgm:pt>
    <dgm:pt modelId="{6395F536-80B6-4F85-A47E-6077A98BEE33}" type="parTrans" cxnId="{8A2DD6E4-C3BF-4A97-AFCB-7BAEDA486DF0}">
      <dgm:prSet/>
      <dgm:spPr/>
      <dgm:t>
        <a:bodyPr/>
        <a:lstStyle/>
        <a:p>
          <a:endParaRPr lang="en-US"/>
        </a:p>
      </dgm:t>
    </dgm:pt>
    <dgm:pt modelId="{171CFD6C-D3FC-40BA-A3EC-5D65A8D92B93}" type="sibTrans" cxnId="{8A2DD6E4-C3BF-4A97-AFCB-7BAEDA486DF0}">
      <dgm:prSet/>
      <dgm:spPr/>
      <dgm:t>
        <a:bodyPr/>
        <a:lstStyle/>
        <a:p>
          <a:endParaRPr lang="en-US"/>
        </a:p>
      </dgm:t>
    </dgm:pt>
    <dgm:pt modelId="{7349B772-E27D-4415-946A-9A5100CC0F36}">
      <dgm:prSet/>
      <dgm:spPr/>
      <dgm:t>
        <a:bodyPr/>
        <a:lstStyle/>
        <a:p>
          <a:pPr rtl="0"/>
          <a:endParaRPr lang="en-US" dirty="0"/>
        </a:p>
      </dgm:t>
    </dgm:pt>
    <dgm:pt modelId="{C3FC9980-C4F0-4BBB-B9F9-890B8722B598}" type="parTrans" cxnId="{3915EFDE-F346-4407-A144-190FFD39ECFD}">
      <dgm:prSet/>
      <dgm:spPr/>
      <dgm:t>
        <a:bodyPr/>
        <a:lstStyle/>
        <a:p>
          <a:endParaRPr lang="en-US"/>
        </a:p>
      </dgm:t>
    </dgm:pt>
    <dgm:pt modelId="{F4C91B2B-D2A6-4C4E-9C3E-B31FAACD96C7}" type="sibTrans" cxnId="{3915EFDE-F346-4407-A144-190FFD39ECFD}">
      <dgm:prSet/>
      <dgm:spPr/>
      <dgm:t>
        <a:bodyPr/>
        <a:lstStyle/>
        <a:p>
          <a:endParaRPr lang="en-US"/>
        </a:p>
      </dgm:t>
    </dgm:pt>
    <dgm:pt modelId="{97F1275C-3586-412C-954B-2AEDFC22286C}">
      <dgm:prSet/>
      <dgm:spPr/>
      <dgm:t>
        <a:bodyPr/>
        <a:lstStyle/>
        <a:p>
          <a:pPr rtl="0"/>
          <a:endParaRPr lang="en-US" dirty="0"/>
        </a:p>
      </dgm:t>
    </dgm:pt>
    <dgm:pt modelId="{3A9B39ED-6B6E-4672-BEAA-DBB4DE56CB3A}" type="parTrans" cxnId="{060DBE7A-A3C7-4A9A-8579-D72D658F1789}">
      <dgm:prSet/>
      <dgm:spPr/>
      <dgm:t>
        <a:bodyPr/>
        <a:lstStyle/>
        <a:p>
          <a:endParaRPr lang="en-US"/>
        </a:p>
      </dgm:t>
    </dgm:pt>
    <dgm:pt modelId="{B543E5BA-7D82-4F8A-8FF7-FB0EA10BBBF6}" type="sibTrans" cxnId="{060DBE7A-A3C7-4A9A-8579-D72D658F1789}">
      <dgm:prSet/>
      <dgm:spPr/>
      <dgm:t>
        <a:bodyPr/>
        <a:lstStyle/>
        <a:p>
          <a:endParaRPr lang="en-US"/>
        </a:p>
      </dgm:t>
    </dgm:pt>
    <dgm:pt modelId="{4171FA39-110B-422D-B8A4-018B4C48AF2E}">
      <dgm:prSet/>
      <dgm:spPr/>
      <dgm:t>
        <a:bodyPr/>
        <a:lstStyle/>
        <a:p>
          <a:pPr rtl="0"/>
          <a:endParaRPr lang="en-US" dirty="0"/>
        </a:p>
      </dgm:t>
    </dgm:pt>
    <dgm:pt modelId="{9C38240C-3318-45AF-817B-16EB957402F7}" type="parTrans" cxnId="{30BEC21C-7226-4079-AFF2-C8E84D53EA65}">
      <dgm:prSet/>
      <dgm:spPr/>
      <dgm:t>
        <a:bodyPr/>
        <a:lstStyle/>
        <a:p>
          <a:endParaRPr lang="en-US"/>
        </a:p>
      </dgm:t>
    </dgm:pt>
    <dgm:pt modelId="{02F37D54-E0F6-4EAC-AA42-FF229F809A92}" type="sibTrans" cxnId="{30BEC21C-7226-4079-AFF2-C8E84D53EA65}">
      <dgm:prSet/>
      <dgm:spPr/>
      <dgm:t>
        <a:bodyPr/>
        <a:lstStyle/>
        <a:p>
          <a:endParaRPr lang="en-US"/>
        </a:p>
      </dgm:t>
    </dgm:pt>
    <dgm:pt modelId="{B1768DE6-9092-47AC-9DF9-8C491AF89669}">
      <dgm:prSet/>
      <dgm:spPr/>
      <dgm:t>
        <a:bodyPr/>
        <a:lstStyle/>
        <a:p>
          <a:pPr rtl="0"/>
          <a:endParaRPr lang="en-US" dirty="0"/>
        </a:p>
      </dgm:t>
    </dgm:pt>
    <dgm:pt modelId="{1CF3D49C-B842-4562-BBD8-F41387E82BEC}" type="parTrans" cxnId="{210BDF42-D25D-423A-A285-9BBD8E46A4BC}">
      <dgm:prSet/>
      <dgm:spPr/>
      <dgm:t>
        <a:bodyPr/>
        <a:lstStyle/>
        <a:p>
          <a:endParaRPr lang="en-US"/>
        </a:p>
      </dgm:t>
    </dgm:pt>
    <dgm:pt modelId="{202188F9-60E4-4A1E-A0DE-573952EC082C}" type="sibTrans" cxnId="{210BDF42-D25D-423A-A285-9BBD8E46A4BC}">
      <dgm:prSet/>
      <dgm:spPr/>
      <dgm:t>
        <a:bodyPr/>
        <a:lstStyle/>
        <a:p>
          <a:endParaRPr lang="en-US"/>
        </a:p>
      </dgm:t>
    </dgm:pt>
    <dgm:pt modelId="{353B4115-9D13-4C4D-8768-8AFAB64755FE}">
      <dgm:prSet/>
      <dgm:spPr/>
      <dgm:t>
        <a:bodyPr/>
        <a:lstStyle/>
        <a:p>
          <a:pPr rtl="0"/>
          <a:endParaRPr lang="en-US" dirty="0"/>
        </a:p>
      </dgm:t>
    </dgm:pt>
    <dgm:pt modelId="{59DADB27-B6B7-4C53-940A-A908F50BFB7D}" type="parTrans" cxnId="{09C6CCE0-F570-4BF3-A393-D9C6F9FDE75A}">
      <dgm:prSet/>
      <dgm:spPr/>
      <dgm:t>
        <a:bodyPr/>
        <a:lstStyle/>
        <a:p>
          <a:endParaRPr lang="en-US"/>
        </a:p>
      </dgm:t>
    </dgm:pt>
    <dgm:pt modelId="{5D472194-6707-4CEC-8FD7-0D227A3500EA}" type="sibTrans" cxnId="{09C6CCE0-F570-4BF3-A393-D9C6F9FDE75A}">
      <dgm:prSet/>
      <dgm:spPr/>
      <dgm:t>
        <a:bodyPr/>
        <a:lstStyle/>
        <a:p>
          <a:endParaRPr lang="en-US"/>
        </a:p>
      </dgm:t>
    </dgm:pt>
    <dgm:pt modelId="{788FB50A-4664-4303-9C93-E4FC3DEF7F4C}" type="pres">
      <dgm:prSet presAssocID="{5E852C14-8F33-47D5-8F63-0435A56BDF96}" presName="Name0" presStyleCnt="0">
        <dgm:presLayoutVars>
          <dgm:dir/>
          <dgm:animLvl val="lvl"/>
          <dgm:resizeHandles val="exact"/>
        </dgm:presLayoutVars>
      </dgm:prSet>
      <dgm:spPr/>
      <dgm:t>
        <a:bodyPr/>
        <a:lstStyle/>
        <a:p>
          <a:endParaRPr lang="en-US"/>
        </a:p>
      </dgm:t>
    </dgm:pt>
    <dgm:pt modelId="{AA946AB7-AAF3-403B-AE1E-9DDE1463752C}" type="pres">
      <dgm:prSet presAssocID="{121044E4-CE3D-4908-8E79-6A33DA1F9368}" presName="composite" presStyleCnt="0"/>
      <dgm:spPr/>
      <dgm:t>
        <a:bodyPr/>
        <a:lstStyle/>
        <a:p>
          <a:endParaRPr lang="en-US"/>
        </a:p>
      </dgm:t>
    </dgm:pt>
    <dgm:pt modelId="{C99A0CE3-B006-4710-844F-DCBCA12DEFC6}" type="pres">
      <dgm:prSet presAssocID="{121044E4-CE3D-4908-8E79-6A33DA1F9368}" presName="parTx" presStyleLbl="alignNode1" presStyleIdx="0" presStyleCnt="3">
        <dgm:presLayoutVars>
          <dgm:chMax val="0"/>
          <dgm:chPref val="0"/>
          <dgm:bulletEnabled val="1"/>
        </dgm:presLayoutVars>
      </dgm:prSet>
      <dgm:spPr/>
      <dgm:t>
        <a:bodyPr/>
        <a:lstStyle/>
        <a:p>
          <a:endParaRPr lang="en-US"/>
        </a:p>
      </dgm:t>
    </dgm:pt>
    <dgm:pt modelId="{164D107B-1BC1-48E9-8075-715EDACE4919}" type="pres">
      <dgm:prSet presAssocID="{121044E4-CE3D-4908-8E79-6A33DA1F9368}" presName="desTx" presStyleLbl="alignAccFollowNode1" presStyleIdx="0" presStyleCnt="3">
        <dgm:presLayoutVars>
          <dgm:bulletEnabled val="1"/>
        </dgm:presLayoutVars>
      </dgm:prSet>
      <dgm:spPr/>
      <dgm:t>
        <a:bodyPr/>
        <a:lstStyle/>
        <a:p>
          <a:endParaRPr lang="en-US"/>
        </a:p>
      </dgm:t>
    </dgm:pt>
    <dgm:pt modelId="{871A5AB2-7005-4238-B06E-8707A0437D23}" type="pres">
      <dgm:prSet presAssocID="{ECCF0951-AC2E-421F-9AFF-D4CE2CFD0175}" presName="space" presStyleCnt="0"/>
      <dgm:spPr/>
      <dgm:t>
        <a:bodyPr/>
        <a:lstStyle/>
        <a:p>
          <a:endParaRPr lang="en-US"/>
        </a:p>
      </dgm:t>
    </dgm:pt>
    <dgm:pt modelId="{5798E627-7CFC-4C26-BBDE-9B8276E0A7E6}" type="pres">
      <dgm:prSet presAssocID="{13A6C18E-6AA7-4B8D-A3FF-37E6C12EB0F1}" presName="composite" presStyleCnt="0"/>
      <dgm:spPr/>
      <dgm:t>
        <a:bodyPr/>
        <a:lstStyle/>
        <a:p>
          <a:endParaRPr lang="en-US"/>
        </a:p>
      </dgm:t>
    </dgm:pt>
    <dgm:pt modelId="{B8ACE9AB-7ED0-4B92-996E-DEE5CAA0D3A3}" type="pres">
      <dgm:prSet presAssocID="{13A6C18E-6AA7-4B8D-A3FF-37E6C12EB0F1}" presName="parTx" presStyleLbl="alignNode1" presStyleIdx="1" presStyleCnt="3">
        <dgm:presLayoutVars>
          <dgm:chMax val="0"/>
          <dgm:chPref val="0"/>
          <dgm:bulletEnabled val="1"/>
        </dgm:presLayoutVars>
      </dgm:prSet>
      <dgm:spPr/>
      <dgm:t>
        <a:bodyPr/>
        <a:lstStyle/>
        <a:p>
          <a:endParaRPr lang="en-US"/>
        </a:p>
      </dgm:t>
    </dgm:pt>
    <dgm:pt modelId="{E76D7116-B7D9-4CA5-946E-DEF06A3C99A4}" type="pres">
      <dgm:prSet presAssocID="{13A6C18E-6AA7-4B8D-A3FF-37E6C12EB0F1}" presName="desTx" presStyleLbl="alignAccFollowNode1" presStyleIdx="1" presStyleCnt="3">
        <dgm:presLayoutVars>
          <dgm:bulletEnabled val="1"/>
        </dgm:presLayoutVars>
      </dgm:prSet>
      <dgm:spPr/>
      <dgm:t>
        <a:bodyPr/>
        <a:lstStyle/>
        <a:p>
          <a:endParaRPr lang="en-US"/>
        </a:p>
      </dgm:t>
    </dgm:pt>
    <dgm:pt modelId="{1E784A6C-4949-440B-8D3F-21E2EFEFE002}" type="pres">
      <dgm:prSet presAssocID="{BEAE57A7-41AB-4AC5-8832-7E3CE06D7D97}" presName="space" presStyleCnt="0"/>
      <dgm:spPr/>
      <dgm:t>
        <a:bodyPr/>
        <a:lstStyle/>
        <a:p>
          <a:endParaRPr lang="en-US"/>
        </a:p>
      </dgm:t>
    </dgm:pt>
    <dgm:pt modelId="{60CDD70F-1629-444E-95D0-0671B7171CCB}" type="pres">
      <dgm:prSet presAssocID="{985AE1B2-6CDD-49DA-9FFA-A84963791CA1}" presName="composite" presStyleCnt="0"/>
      <dgm:spPr/>
      <dgm:t>
        <a:bodyPr/>
        <a:lstStyle/>
        <a:p>
          <a:endParaRPr lang="en-US"/>
        </a:p>
      </dgm:t>
    </dgm:pt>
    <dgm:pt modelId="{621F725B-AF33-4F5E-A792-83BB57D07B1A}" type="pres">
      <dgm:prSet presAssocID="{985AE1B2-6CDD-49DA-9FFA-A84963791CA1}" presName="parTx" presStyleLbl="alignNode1" presStyleIdx="2" presStyleCnt="3">
        <dgm:presLayoutVars>
          <dgm:chMax val="0"/>
          <dgm:chPref val="0"/>
          <dgm:bulletEnabled val="1"/>
        </dgm:presLayoutVars>
      </dgm:prSet>
      <dgm:spPr/>
      <dgm:t>
        <a:bodyPr/>
        <a:lstStyle/>
        <a:p>
          <a:endParaRPr lang="en-US"/>
        </a:p>
      </dgm:t>
    </dgm:pt>
    <dgm:pt modelId="{D10A6731-3E07-405F-83D6-4221BCD0BA22}" type="pres">
      <dgm:prSet presAssocID="{985AE1B2-6CDD-49DA-9FFA-A84963791CA1}" presName="desTx" presStyleLbl="alignAccFollowNode1" presStyleIdx="2" presStyleCnt="3">
        <dgm:presLayoutVars>
          <dgm:bulletEnabled val="1"/>
        </dgm:presLayoutVars>
      </dgm:prSet>
      <dgm:spPr/>
      <dgm:t>
        <a:bodyPr/>
        <a:lstStyle/>
        <a:p>
          <a:endParaRPr lang="en-US"/>
        </a:p>
      </dgm:t>
    </dgm:pt>
  </dgm:ptLst>
  <dgm:cxnLst>
    <dgm:cxn modelId="{45CE3B7C-396D-4F8A-A0B0-F8BAE8F13A68}" type="presOf" srcId="{6EF98598-1473-4F66-BA16-F4BD5B632A4D}" destId="{164D107B-1BC1-48E9-8075-715EDACE4919}" srcOrd="0" destOrd="7" presId="urn:microsoft.com/office/officeart/2005/8/layout/hList1"/>
    <dgm:cxn modelId="{1037837E-A350-4A27-9110-0E773219A550}" srcId="{5E852C14-8F33-47D5-8F63-0435A56BDF96}" destId="{13A6C18E-6AA7-4B8D-A3FF-37E6C12EB0F1}" srcOrd="1" destOrd="0" parTransId="{04FB65A3-9AE8-42DA-8F55-75E41FF5B78D}" sibTransId="{BEAE57A7-41AB-4AC5-8832-7E3CE06D7D97}"/>
    <dgm:cxn modelId="{9ADB7238-AB0A-45B5-9498-AE411DB623D7}" type="presOf" srcId="{4171FA39-110B-422D-B8A4-018B4C48AF2E}" destId="{164D107B-1BC1-48E9-8075-715EDACE4919}" srcOrd="0" destOrd="4" presId="urn:microsoft.com/office/officeart/2005/8/layout/hList1"/>
    <dgm:cxn modelId="{210BDF42-D25D-423A-A285-9BBD8E46A4BC}" srcId="{121044E4-CE3D-4908-8E79-6A33DA1F9368}" destId="{B1768DE6-9092-47AC-9DF9-8C491AF89669}" srcOrd="5" destOrd="0" parTransId="{1CF3D49C-B842-4562-BBD8-F41387E82BEC}" sibTransId="{202188F9-60E4-4A1E-A0DE-573952EC082C}"/>
    <dgm:cxn modelId="{B5BB03F4-7F73-42E4-88FF-07B1AA6424E6}" srcId="{121044E4-CE3D-4908-8E79-6A33DA1F9368}" destId="{9A31AF78-4737-42EB-9B87-553021AF2266}" srcOrd="0" destOrd="0" parTransId="{E4C34A6D-A84A-47C3-8133-F173BA2B7423}" sibTransId="{F31CB870-56EE-42B7-979B-8ED1670B8D13}"/>
    <dgm:cxn modelId="{3761FF2E-6C0A-4BC8-9CD0-8FAB32B051DF}" type="presOf" srcId="{13A6C18E-6AA7-4B8D-A3FF-37E6C12EB0F1}" destId="{B8ACE9AB-7ED0-4B92-996E-DEE5CAA0D3A3}" srcOrd="0" destOrd="0" presId="urn:microsoft.com/office/officeart/2005/8/layout/hList1"/>
    <dgm:cxn modelId="{C7613D56-452E-4003-AD76-C7A5E01936FF}" type="presOf" srcId="{985AE1B2-6CDD-49DA-9FFA-A84963791CA1}" destId="{621F725B-AF33-4F5E-A792-83BB57D07B1A}" srcOrd="0" destOrd="0" presId="urn:microsoft.com/office/officeart/2005/8/layout/hList1"/>
    <dgm:cxn modelId="{870FCA89-3A2E-4829-B40D-7824B60FD923}" type="presOf" srcId="{97F1275C-3586-412C-954B-2AEDFC22286C}" destId="{164D107B-1BC1-48E9-8075-715EDACE4919}" srcOrd="0" destOrd="3" presId="urn:microsoft.com/office/officeart/2005/8/layout/hList1"/>
    <dgm:cxn modelId="{060DBE7A-A3C7-4A9A-8579-D72D658F1789}" srcId="{121044E4-CE3D-4908-8E79-6A33DA1F9368}" destId="{97F1275C-3586-412C-954B-2AEDFC22286C}" srcOrd="3" destOrd="0" parTransId="{3A9B39ED-6B6E-4672-BEAA-DBB4DE56CB3A}" sibTransId="{B543E5BA-7D82-4F8A-8FF7-FB0EA10BBBF6}"/>
    <dgm:cxn modelId="{09C6CCE0-F570-4BF3-A393-D9C6F9FDE75A}" srcId="{121044E4-CE3D-4908-8E79-6A33DA1F9368}" destId="{353B4115-9D13-4C4D-8768-8AFAB64755FE}" srcOrd="6" destOrd="0" parTransId="{59DADB27-B6B7-4C53-940A-A908F50BFB7D}" sibTransId="{5D472194-6707-4CEC-8FD7-0D227A3500EA}"/>
    <dgm:cxn modelId="{103FBA97-6B98-42F3-9B40-C816F43D92B5}" type="presOf" srcId="{B232CB6B-B802-4E2F-8E27-772229782122}" destId="{164D107B-1BC1-48E9-8075-715EDACE4919}" srcOrd="0" destOrd="1" presId="urn:microsoft.com/office/officeart/2005/8/layout/hList1"/>
    <dgm:cxn modelId="{D32D3921-87E9-43AE-BF9F-336C35C1B633}" type="presOf" srcId="{7349B772-E27D-4415-946A-9A5100CC0F36}" destId="{164D107B-1BC1-48E9-8075-715EDACE4919}" srcOrd="0" destOrd="2" presId="urn:microsoft.com/office/officeart/2005/8/layout/hList1"/>
    <dgm:cxn modelId="{F1A3B9FC-3332-49C2-80A3-2A58C9C81E78}" type="presOf" srcId="{353B4115-9D13-4C4D-8768-8AFAB64755FE}" destId="{164D107B-1BC1-48E9-8075-715EDACE4919}" srcOrd="0" destOrd="6" presId="urn:microsoft.com/office/officeart/2005/8/layout/hList1"/>
    <dgm:cxn modelId="{8A2DD6E4-C3BF-4A97-AFCB-7BAEDA486DF0}" srcId="{121044E4-CE3D-4908-8E79-6A33DA1F9368}" destId="{B232CB6B-B802-4E2F-8E27-772229782122}" srcOrd="1" destOrd="0" parTransId="{6395F536-80B6-4F85-A47E-6077A98BEE33}" sibTransId="{171CFD6C-D3FC-40BA-A3EC-5D65A8D92B93}"/>
    <dgm:cxn modelId="{F417666A-0578-455D-97B5-BDA6412960C9}" type="presOf" srcId="{9A31AF78-4737-42EB-9B87-553021AF2266}" destId="{164D107B-1BC1-48E9-8075-715EDACE4919}" srcOrd="0" destOrd="0" presId="urn:microsoft.com/office/officeart/2005/8/layout/hList1"/>
    <dgm:cxn modelId="{F97ED787-3CBA-4995-8514-99EC037B976E}" type="presOf" srcId="{121044E4-CE3D-4908-8E79-6A33DA1F9368}" destId="{C99A0CE3-B006-4710-844F-DCBCA12DEFC6}" srcOrd="0" destOrd="0" presId="urn:microsoft.com/office/officeart/2005/8/layout/hList1"/>
    <dgm:cxn modelId="{3915EFDE-F346-4407-A144-190FFD39ECFD}" srcId="{121044E4-CE3D-4908-8E79-6A33DA1F9368}" destId="{7349B772-E27D-4415-946A-9A5100CC0F36}" srcOrd="2" destOrd="0" parTransId="{C3FC9980-C4F0-4BBB-B9F9-890B8722B598}" sibTransId="{F4C91B2B-D2A6-4C4E-9C3E-B31FAACD96C7}"/>
    <dgm:cxn modelId="{AE274433-BFED-40B1-9679-87F3C8E4921A}" srcId="{5E852C14-8F33-47D5-8F63-0435A56BDF96}" destId="{121044E4-CE3D-4908-8E79-6A33DA1F9368}" srcOrd="0" destOrd="0" parTransId="{7FCEFFAC-72D8-45AD-AF23-19E37EEA0272}" sibTransId="{ECCF0951-AC2E-421F-9AFF-D4CE2CFD0175}"/>
    <dgm:cxn modelId="{30BEC21C-7226-4079-AFF2-C8E84D53EA65}" srcId="{121044E4-CE3D-4908-8E79-6A33DA1F9368}" destId="{4171FA39-110B-422D-B8A4-018B4C48AF2E}" srcOrd="4" destOrd="0" parTransId="{9C38240C-3318-45AF-817B-16EB957402F7}" sibTransId="{02F37D54-E0F6-4EAC-AA42-FF229F809A92}"/>
    <dgm:cxn modelId="{E43835AC-7894-4B7B-8338-A8DB834F6237}" srcId="{121044E4-CE3D-4908-8E79-6A33DA1F9368}" destId="{6EF98598-1473-4F66-BA16-F4BD5B632A4D}" srcOrd="7" destOrd="0" parTransId="{B492DCFF-8DCF-4D28-8D88-55AACE3B0A1D}" sibTransId="{B270A46D-8E08-4D8F-8884-E2F5558D20DB}"/>
    <dgm:cxn modelId="{977E396A-CB63-4BA8-9FC9-277C0C160182}" srcId="{5E852C14-8F33-47D5-8F63-0435A56BDF96}" destId="{985AE1B2-6CDD-49DA-9FFA-A84963791CA1}" srcOrd="2" destOrd="0" parTransId="{6DF8B4C6-2DD9-42E1-B8BB-2C0D0AAB8855}" sibTransId="{B994DF40-DE59-41B9-B02A-F21F1A094C62}"/>
    <dgm:cxn modelId="{D0B814A6-412F-4814-97D6-E8B99A3F7042}" type="presOf" srcId="{B1768DE6-9092-47AC-9DF9-8C491AF89669}" destId="{164D107B-1BC1-48E9-8075-715EDACE4919}" srcOrd="0" destOrd="5" presId="urn:microsoft.com/office/officeart/2005/8/layout/hList1"/>
    <dgm:cxn modelId="{E9480F47-A020-4E79-A1DF-95A8C0C5751B}" type="presOf" srcId="{5E852C14-8F33-47D5-8F63-0435A56BDF96}" destId="{788FB50A-4664-4303-9C93-E4FC3DEF7F4C}" srcOrd="0" destOrd="0" presId="urn:microsoft.com/office/officeart/2005/8/layout/hList1"/>
    <dgm:cxn modelId="{5E4802BE-B6E7-4893-A96E-B6642086B1E7}" type="presParOf" srcId="{788FB50A-4664-4303-9C93-E4FC3DEF7F4C}" destId="{AA946AB7-AAF3-403B-AE1E-9DDE1463752C}" srcOrd="0" destOrd="0" presId="urn:microsoft.com/office/officeart/2005/8/layout/hList1"/>
    <dgm:cxn modelId="{1FF705AC-36BD-44EF-A7CA-FDC4ABB1F3CF}" type="presParOf" srcId="{AA946AB7-AAF3-403B-AE1E-9DDE1463752C}" destId="{C99A0CE3-B006-4710-844F-DCBCA12DEFC6}" srcOrd="0" destOrd="0" presId="urn:microsoft.com/office/officeart/2005/8/layout/hList1"/>
    <dgm:cxn modelId="{9D942D68-7601-47A8-8557-D4C193BF9B6C}" type="presParOf" srcId="{AA946AB7-AAF3-403B-AE1E-9DDE1463752C}" destId="{164D107B-1BC1-48E9-8075-715EDACE4919}" srcOrd="1" destOrd="0" presId="urn:microsoft.com/office/officeart/2005/8/layout/hList1"/>
    <dgm:cxn modelId="{675603E2-D7B3-4DE7-BA18-8CD6C2EDDD63}" type="presParOf" srcId="{788FB50A-4664-4303-9C93-E4FC3DEF7F4C}" destId="{871A5AB2-7005-4238-B06E-8707A0437D23}" srcOrd="1" destOrd="0" presId="urn:microsoft.com/office/officeart/2005/8/layout/hList1"/>
    <dgm:cxn modelId="{6EBB1306-5554-4CB2-92A8-C39CEE6D0D07}" type="presParOf" srcId="{788FB50A-4664-4303-9C93-E4FC3DEF7F4C}" destId="{5798E627-7CFC-4C26-BBDE-9B8276E0A7E6}" srcOrd="2" destOrd="0" presId="urn:microsoft.com/office/officeart/2005/8/layout/hList1"/>
    <dgm:cxn modelId="{3DC2257F-0145-4791-935E-8E79E968A76E}" type="presParOf" srcId="{5798E627-7CFC-4C26-BBDE-9B8276E0A7E6}" destId="{B8ACE9AB-7ED0-4B92-996E-DEE5CAA0D3A3}" srcOrd="0" destOrd="0" presId="urn:microsoft.com/office/officeart/2005/8/layout/hList1"/>
    <dgm:cxn modelId="{740353AF-CCE6-4D9D-80E6-65392A18A909}" type="presParOf" srcId="{5798E627-7CFC-4C26-BBDE-9B8276E0A7E6}" destId="{E76D7116-B7D9-4CA5-946E-DEF06A3C99A4}" srcOrd="1" destOrd="0" presId="urn:microsoft.com/office/officeart/2005/8/layout/hList1"/>
    <dgm:cxn modelId="{07C9A02F-DB20-4CCC-9C65-EF6D66D556FB}" type="presParOf" srcId="{788FB50A-4664-4303-9C93-E4FC3DEF7F4C}" destId="{1E784A6C-4949-440B-8D3F-21E2EFEFE002}" srcOrd="3" destOrd="0" presId="urn:microsoft.com/office/officeart/2005/8/layout/hList1"/>
    <dgm:cxn modelId="{A017DA14-741D-47A4-BC72-66812BDF0A43}" type="presParOf" srcId="{788FB50A-4664-4303-9C93-E4FC3DEF7F4C}" destId="{60CDD70F-1629-444E-95D0-0671B7171CCB}" srcOrd="4" destOrd="0" presId="urn:microsoft.com/office/officeart/2005/8/layout/hList1"/>
    <dgm:cxn modelId="{07E61451-EE05-4772-8213-F265D09B1510}" type="presParOf" srcId="{60CDD70F-1629-444E-95D0-0671B7171CCB}" destId="{621F725B-AF33-4F5E-A792-83BB57D07B1A}" srcOrd="0" destOrd="0" presId="urn:microsoft.com/office/officeart/2005/8/layout/hList1"/>
    <dgm:cxn modelId="{A51C624E-050C-4569-A936-289F593B0CB2}" type="presParOf" srcId="{60CDD70F-1629-444E-95D0-0671B7171CCB}" destId="{D10A6731-3E07-405F-83D6-4221BCD0BA2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E84A27-BEC4-4444-B9AF-08C095646041}" type="doc">
      <dgm:prSet loTypeId="urn:microsoft.com/office/officeart/2005/8/layout/venn1" loCatId="relationship" qsTypeId="urn:microsoft.com/office/officeart/2005/8/quickstyle/simple1" qsCatId="simple" csTypeId="urn:microsoft.com/office/officeart/2005/8/colors/accent1_2" csCatId="accent1" phldr="1"/>
      <dgm:spPr/>
    </dgm:pt>
    <dgm:pt modelId="{21A27BAE-CAD9-4161-B628-62314370561C}">
      <dgm:prSet phldrT="[Text]"/>
      <dgm:spPr>
        <a:solidFill>
          <a:schemeClr val="accent6">
            <a:lumMod val="40000"/>
            <a:lumOff val="60000"/>
            <a:alpha val="49804"/>
          </a:schemeClr>
        </a:solidFill>
      </dgm:spPr>
      <dgm:t>
        <a:bodyPr/>
        <a:lstStyle/>
        <a:p>
          <a:r>
            <a:rPr lang="en-US" dirty="0" smtClean="0"/>
            <a:t>Provide </a:t>
          </a:r>
          <a:r>
            <a:rPr lang="en-US" b="1" dirty="0" smtClean="0"/>
            <a:t>estimates</a:t>
          </a:r>
          <a:r>
            <a:rPr lang="en-US" dirty="0" smtClean="0"/>
            <a:t> of maximum service volumes for various Florida roadway types</a:t>
          </a:r>
          <a:endParaRPr lang="en-US" dirty="0"/>
        </a:p>
      </dgm:t>
    </dgm:pt>
    <dgm:pt modelId="{5FADF122-065F-4991-8D58-9CD65264A828}" type="parTrans" cxnId="{0956E31D-AEB5-4D7A-AC29-59FE810EC370}">
      <dgm:prSet/>
      <dgm:spPr/>
      <dgm:t>
        <a:bodyPr/>
        <a:lstStyle/>
        <a:p>
          <a:endParaRPr lang="en-US"/>
        </a:p>
      </dgm:t>
    </dgm:pt>
    <dgm:pt modelId="{FA49A3AA-FB95-40AD-B99E-74E7FD6819C3}" type="sibTrans" cxnId="{0956E31D-AEB5-4D7A-AC29-59FE810EC370}">
      <dgm:prSet/>
      <dgm:spPr/>
      <dgm:t>
        <a:bodyPr/>
        <a:lstStyle/>
        <a:p>
          <a:endParaRPr lang="en-US"/>
        </a:p>
      </dgm:t>
    </dgm:pt>
    <dgm:pt modelId="{732ACB06-B1E1-4DBD-AA01-1E06410B8875}">
      <dgm:prSet phldrT="[Text]"/>
      <dgm:spPr>
        <a:solidFill>
          <a:schemeClr val="bg1">
            <a:lumMod val="75000"/>
            <a:alpha val="50000"/>
          </a:schemeClr>
        </a:solidFill>
      </dgm:spPr>
      <dgm:t>
        <a:bodyPr/>
        <a:lstStyle/>
        <a:p>
          <a:r>
            <a:rPr lang="en-US" dirty="0" smtClean="0"/>
            <a:t>Allow analysts to </a:t>
          </a:r>
          <a:r>
            <a:rPr lang="en-US" b="1" dirty="0" smtClean="0"/>
            <a:t>quickly</a:t>
          </a:r>
          <a:r>
            <a:rPr lang="en-US" dirty="0" smtClean="0"/>
            <a:t> and easily estimate LOS from volumes and estimate capacity</a:t>
          </a:r>
          <a:endParaRPr lang="en-US" dirty="0"/>
        </a:p>
      </dgm:t>
    </dgm:pt>
    <dgm:pt modelId="{08C5AB78-8A5A-4AFA-AB81-F251CDFF4A34}" type="parTrans" cxnId="{435840F7-342E-4976-BDC3-9699D1685C13}">
      <dgm:prSet/>
      <dgm:spPr/>
      <dgm:t>
        <a:bodyPr/>
        <a:lstStyle/>
        <a:p>
          <a:endParaRPr lang="en-US"/>
        </a:p>
      </dgm:t>
    </dgm:pt>
    <dgm:pt modelId="{528A0779-62BE-4D38-9A55-2320A430FF40}" type="sibTrans" cxnId="{435840F7-342E-4976-BDC3-9699D1685C13}">
      <dgm:prSet/>
      <dgm:spPr/>
      <dgm:t>
        <a:bodyPr/>
        <a:lstStyle/>
        <a:p>
          <a:endParaRPr lang="en-US"/>
        </a:p>
      </dgm:t>
    </dgm:pt>
    <dgm:pt modelId="{8262F97F-7FF8-4566-A35E-840BC75E7BAC}">
      <dgm:prSet phldrT="[Text]"/>
      <dgm:spPr>
        <a:solidFill>
          <a:schemeClr val="accent5">
            <a:lumMod val="40000"/>
            <a:lumOff val="60000"/>
            <a:alpha val="50000"/>
          </a:schemeClr>
        </a:solidFill>
      </dgm:spPr>
      <dgm:t>
        <a:bodyPr/>
        <a:lstStyle/>
        <a:p>
          <a:r>
            <a:rPr lang="en-US" dirty="0" smtClean="0"/>
            <a:t>Represent </a:t>
          </a:r>
          <a:r>
            <a:rPr lang="en-US" b="1" dirty="0" smtClean="0"/>
            <a:t>average</a:t>
          </a:r>
          <a:r>
            <a:rPr lang="en-US" dirty="0" smtClean="0"/>
            <a:t> roadway conditions for the state</a:t>
          </a:r>
          <a:endParaRPr lang="en-US" dirty="0"/>
        </a:p>
      </dgm:t>
    </dgm:pt>
    <dgm:pt modelId="{1BE7B167-87F7-482D-ACFB-1D652685A461}" type="parTrans" cxnId="{36A2414D-241D-4FFF-BCD1-AE41FBC64E3D}">
      <dgm:prSet/>
      <dgm:spPr/>
      <dgm:t>
        <a:bodyPr/>
        <a:lstStyle/>
        <a:p>
          <a:endParaRPr lang="en-US"/>
        </a:p>
      </dgm:t>
    </dgm:pt>
    <dgm:pt modelId="{42F150FE-5A4A-4795-B9DD-639B3417D605}" type="sibTrans" cxnId="{36A2414D-241D-4FFF-BCD1-AE41FBC64E3D}">
      <dgm:prSet/>
      <dgm:spPr/>
      <dgm:t>
        <a:bodyPr/>
        <a:lstStyle/>
        <a:p>
          <a:endParaRPr lang="en-US"/>
        </a:p>
      </dgm:t>
    </dgm:pt>
    <dgm:pt modelId="{F0EDEA04-C27A-491C-BC05-997125F04849}" type="pres">
      <dgm:prSet presAssocID="{2EE84A27-BEC4-4444-B9AF-08C095646041}" presName="compositeShape" presStyleCnt="0">
        <dgm:presLayoutVars>
          <dgm:chMax val="7"/>
          <dgm:dir/>
          <dgm:resizeHandles val="exact"/>
        </dgm:presLayoutVars>
      </dgm:prSet>
      <dgm:spPr/>
    </dgm:pt>
    <dgm:pt modelId="{6E043537-625F-4EE0-B7D1-32081D8398C9}" type="pres">
      <dgm:prSet presAssocID="{21A27BAE-CAD9-4161-B628-62314370561C}" presName="circ1" presStyleLbl="vennNode1" presStyleIdx="0" presStyleCnt="3"/>
      <dgm:spPr/>
      <dgm:t>
        <a:bodyPr/>
        <a:lstStyle/>
        <a:p>
          <a:endParaRPr lang="en-US"/>
        </a:p>
      </dgm:t>
    </dgm:pt>
    <dgm:pt modelId="{A6EDCBD1-8BFE-4DC2-B1A8-A93BB15A7AFD}" type="pres">
      <dgm:prSet presAssocID="{21A27BAE-CAD9-4161-B628-62314370561C}" presName="circ1Tx" presStyleLbl="revTx" presStyleIdx="0" presStyleCnt="0">
        <dgm:presLayoutVars>
          <dgm:chMax val="0"/>
          <dgm:chPref val="0"/>
          <dgm:bulletEnabled val="1"/>
        </dgm:presLayoutVars>
      </dgm:prSet>
      <dgm:spPr/>
      <dgm:t>
        <a:bodyPr/>
        <a:lstStyle/>
        <a:p>
          <a:endParaRPr lang="en-US"/>
        </a:p>
      </dgm:t>
    </dgm:pt>
    <dgm:pt modelId="{E4A50A27-EABA-4275-8EDC-BB4E814795BC}" type="pres">
      <dgm:prSet presAssocID="{732ACB06-B1E1-4DBD-AA01-1E06410B8875}" presName="circ2" presStyleLbl="vennNode1" presStyleIdx="1" presStyleCnt="3" custLinFactNeighborX="4634" custLinFactNeighborY="2752"/>
      <dgm:spPr/>
      <dgm:t>
        <a:bodyPr/>
        <a:lstStyle/>
        <a:p>
          <a:endParaRPr lang="en-US"/>
        </a:p>
      </dgm:t>
    </dgm:pt>
    <dgm:pt modelId="{DBBC0C7A-3FD1-438F-A830-8D8EFF6F71A4}" type="pres">
      <dgm:prSet presAssocID="{732ACB06-B1E1-4DBD-AA01-1E06410B8875}" presName="circ2Tx" presStyleLbl="revTx" presStyleIdx="0" presStyleCnt="0">
        <dgm:presLayoutVars>
          <dgm:chMax val="0"/>
          <dgm:chPref val="0"/>
          <dgm:bulletEnabled val="1"/>
        </dgm:presLayoutVars>
      </dgm:prSet>
      <dgm:spPr/>
      <dgm:t>
        <a:bodyPr/>
        <a:lstStyle/>
        <a:p>
          <a:endParaRPr lang="en-US"/>
        </a:p>
      </dgm:t>
    </dgm:pt>
    <dgm:pt modelId="{D5073EF8-057E-4357-BA50-A76C52B3FC44}" type="pres">
      <dgm:prSet presAssocID="{8262F97F-7FF8-4566-A35E-840BC75E7BAC}" presName="circ3" presStyleLbl="vennNode1" presStyleIdx="2" presStyleCnt="3" custLinFactNeighborX="7451" custLinFactNeighborY="1414"/>
      <dgm:spPr/>
      <dgm:t>
        <a:bodyPr/>
        <a:lstStyle/>
        <a:p>
          <a:endParaRPr lang="en-US"/>
        </a:p>
      </dgm:t>
    </dgm:pt>
    <dgm:pt modelId="{5779B83E-6B74-4171-BB64-88255D1990EF}" type="pres">
      <dgm:prSet presAssocID="{8262F97F-7FF8-4566-A35E-840BC75E7BAC}" presName="circ3Tx" presStyleLbl="revTx" presStyleIdx="0" presStyleCnt="0">
        <dgm:presLayoutVars>
          <dgm:chMax val="0"/>
          <dgm:chPref val="0"/>
          <dgm:bulletEnabled val="1"/>
        </dgm:presLayoutVars>
      </dgm:prSet>
      <dgm:spPr/>
      <dgm:t>
        <a:bodyPr/>
        <a:lstStyle/>
        <a:p>
          <a:endParaRPr lang="en-US"/>
        </a:p>
      </dgm:t>
    </dgm:pt>
  </dgm:ptLst>
  <dgm:cxnLst>
    <dgm:cxn modelId="{053FE9BD-C545-4D00-A528-1E1C168B05F8}" type="presOf" srcId="{732ACB06-B1E1-4DBD-AA01-1E06410B8875}" destId="{DBBC0C7A-3FD1-438F-A830-8D8EFF6F71A4}" srcOrd="1" destOrd="0" presId="urn:microsoft.com/office/officeart/2005/8/layout/venn1"/>
    <dgm:cxn modelId="{5424F04A-83DE-459C-8D7B-F5FA0C20D13E}" type="presOf" srcId="{8262F97F-7FF8-4566-A35E-840BC75E7BAC}" destId="{D5073EF8-057E-4357-BA50-A76C52B3FC44}" srcOrd="0" destOrd="0" presId="urn:microsoft.com/office/officeart/2005/8/layout/venn1"/>
    <dgm:cxn modelId="{0367D744-46F0-413A-B474-0562829C33E7}" type="presOf" srcId="{732ACB06-B1E1-4DBD-AA01-1E06410B8875}" destId="{E4A50A27-EABA-4275-8EDC-BB4E814795BC}" srcOrd="0" destOrd="0" presId="urn:microsoft.com/office/officeart/2005/8/layout/venn1"/>
    <dgm:cxn modelId="{0956E31D-AEB5-4D7A-AC29-59FE810EC370}" srcId="{2EE84A27-BEC4-4444-B9AF-08C095646041}" destId="{21A27BAE-CAD9-4161-B628-62314370561C}" srcOrd="0" destOrd="0" parTransId="{5FADF122-065F-4991-8D58-9CD65264A828}" sibTransId="{FA49A3AA-FB95-40AD-B99E-74E7FD6819C3}"/>
    <dgm:cxn modelId="{262BC059-8F9B-4F8F-A66B-7AE383661974}" type="presOf" srcId="{21A27BAE-CAD9-4161-B628-62314370561C}" destId="{A6EDCBD1-8BFE-4DC2-B1A8-A93BB15A7AFD}" srcOrd="1" destOrd="0" presId="urn:microsoft.com/office/officeart/2005/8/layout/venn1"/>
    <dgm:cxn modelId="{67E514B5-613F-4FC7-820F-EEB4E3954E2B}" type="presOf" srcId="{21A27BAE-CAD9-4161-B628-62314370561C}" destId="{6E043537-625F-4EE0-B7D1-32081D8398C9}" srcOrd="0" destOrd="0" presId="urn:microsoft.com/office/officeart/2005/8/layout/venn1"/>
    <dgm:cxn modelId="{36A2414D-241D-4FFF-BCD1-AE41FBC64E3D}" srcId="{2EE84A27-BEC4-4444-B9AF-08C095646041}" destId="{8262F97F-7FF8-4566-A35E-840BC75E7BAC}" srcOrd="2" destOrd="0" parTransId="{1BE7B167-87F7-482D-ACFB-1D652685A461}" sibTransId="{42F150FE-5A4A-4795-B9DD-639B3417D605}"/>
    <dgm:cxn modelId="{435840F7-342E-4976-BDC3-9699D1685C13}" srcId="{2EE84A27-BEC4-4444-B9AF-08C095646041}" destId="{732ACB06-B1E1-4DBD-AA01-1E06410B8875}" srcOrd="1" destOrd="0" parTransId="{08C5AB78-8A5A-4AFA-AB81-F251CDFF4A34}" sibTransId="{528A0779-62BE-4D38-9A55-2320A430FF40}"/>
    <dgm:cxn modelId="{FD550240-47A5-441A-ACF1-40C42789133E}" type="presOf" srcId="{2EE84A27-BEC4-4444-B9AF-08C095646041}" destId="{F0EDEA04-C27A-491C-BC05-997125F04849}" srcOrd="0" destOrd="0" presId="urn:microsoft.com/office/officeart/2005/8/layout/venn1"/>
    <dgm:cxn modelId="{C851C17F-AA46-4026-A1E5-0FAA1BD9CE81}" type="presOf" srcId="{8262F97F-7FF8-4566-A35E-840BC75E7BAC}" destId="{5779B83E-6B74-4171-BB64-88255D1990EF}" srcOrd="1" destOrd="0" presId="urn:microsoft.com/office/officeart/2005/8/layout/venn1"/>
    <dgm:cxn modelId="{5966219F-02A2-4DC8-B47A-7DFE550F299D}" type="presParOf" srcId="{F0EDEA04-C27A-491C-BC05-997125F04849}" destId="{6E043537-625F-4EE0-B7D1-32081D8398C9}" srcOrd="0" destOrd="0" presId="urn:microsoft.com/office/officeart/2005/8/layout/venn1"/>
    <dgm:cxn modelId="{BFE50A04-A4A6-4858-93D0-E90C3BD7EB90}" type="presParOf" srcId="{F0EDEA04-C27A-491C-BC05-997125F04849}" destId="{A6EDCBD1-8BFE-4DC2-B1A8-A93BB15A7AFD}" srcOrd="1" destOrd="0" presId="urn:microsoft.com/office/officeart/2005/8/layout/venn1"/>
    <dgm:cxn modelId="{99045DCA-C92E-4AA4-871B-9A1B87677B69}" type="presParOf" srcId="{F0EDEA04-C27A-491C-BC05-997125F04849}" destId="{E4A50A27-EABA-4275-8EDC-BB4E814795BC}" srcOrd="2" destOrd="0" presId="urn:microsoft.com/office/officeart/2005/8/layout/venn1"/>
    <dgm:cxn modelId="{AECE4BDD-10AC-4110-817D-817614D1A54F}" type="presParOf" srcId="{F0EDEA04-C27A-491C-BC05-997125F04849}" destId="{DBBC0C7A-3FD1-438F-A830-8D8EFF6F71A4}" srcOrd="3" destOrd="0" presId="urn:microsoft.com/office/officeart/2005/8/layout/venn1"/>
    <dgm:cxn modelId="{1C81C0E2-E67C-40B4-A693-3A9E459234C1}" type="presParOf" srcId="{F0EDEA04-C27A-491C-BC05-997125F04849}" destId="{D5073EF8-057E-4357-BA50-A76C52B3FC44}" srcOrd="4" destOrd="0" presId="urn:microsoft.com/office/officeart/2005/8/layout/venn1"/>
    <dgm:cxn modelId="{08DE5EAC-3760-491F-9F57-7083E1402353}" type="presParOf" srcId="{F0EDEA04-C27A-491C-BC05-997125F04849}" destId="{5779B83E-6B74-4171-BB64-88255D1990EF}"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E807869-A9E4-4024-BE0A-16BFBCA1EF79}" type="doc">
      <dgm:prSet loTypeId="urn:microsoft.com/office/officeart/2011/layout/CircleProcess" loCatId="officeonline" qsTypeId="urn:microsoft.com/office/officeart/2005/8/quickstyle/simple1" qsCatId="simple" csTypeId="urn:microsoft.com/office/officeart/2005/8/colors/accent4_2" csCatId="accent4" phldr="1"/>
      <dgm:spPr/>
      <dgm:t>
        <a:bodyPr/>
        <a:lstStyle/>
        <a:p>
          <a:endParaRPr lang="en-US"/>
        </a:p>
      </dgm:t>
    </dgm:pt>
    <dgm:pt modelId="{35934D83-8869-434E-8AE2-211AE4A0B9AB}">
      <dgm:prSet/>
      <dgm:spPr/>
      <dgm:t>
        <a:bodyPr/>
        <a:lstStyle/>
        <a:p>
          <a:pPr rtl="0"/>
          <a:r>
            <a:rPr lang="en-US" dirty="0" smtClean="0"/>
            <a:t>Results are rough estimates</a:t>
          </a:r>
          <a:endParaRPr lang="en-US" dirty="0"/>
        </a:p>
      </dgm:t>
    </dgm:pt>
    <dgm:pt modelId="{E0A7658F-F53B-4E0F-B9C0-56AEEA9F496A}" type="parTrans" cxnId="{635D7A82-8D8C-4A53-B8B9-AA8130AC536A}">
      <dgm:prSet/>
      <dgm:spPr/>
      <dgm:t>
        <a:bodyPr/>
        <a:lstStyle/>
        <a:p>
          <a:endParaRPr lang="en-US"/>
        </a:p>
      </dgm:t>
    </dgm:pt>
    <dgm:pt modelId="{6A200B9E-009B-4626-8EC3-DC39C4F48A6A}" type="sibTrans" cxnId="{635D7A82-8D8C-4A53-B8B9-AA8130AC536A}">
      <dgm:prSet/>
      <dgm:spPr/>
      <dgm:t>
        <a:bodyPr/>
        <a:lstStyle/>
        <a:p>
          <a:endParaRPr lang="en-US"/>
        </a:p>
      </dgm:t>
    </dgm:pt>
    <dgm:pt modelId="{12537C2E-1BC6-4C89-8ABA-F54FAF341922}">
      <dgm:prSet/>
      <dgm:spPr/>
      <dgm:t>
        <a:bodyPr/>
        <a:lstStyle/>
        <a:p>
          <a:pPr rtl="0"/>
          <a:r>
            <a:rPr lang="en-US" dirty="0" smtClean="0"/>
            <a:t>Simplified planning level assumptions are made, therefore the tables must not be used for actual design or operation of facilities</a:t>
          </a:r>
          <a:endParaRPr lang="en-US" dirty="0"/>
        </a:p>
      </dgm:t>
    </dgm:pt>
    <dgm:pt modelId="{E37AD375-9162-449C-9453-4E18A8D40ED9}" type="parTrans" cxnId="{F1C1D757-4FE3-45C0-AB80-6C623895236F}">
      <dgm:prSet/>
      <dgm:spPr/>
      <dgm:t>
        <a:bodyPr/>
        <a:lstStyle/>
        <a:p>
          <a:endParaRPr lang="en-US"/>
        </a:p>
      </dgm:t>
    </dgm:pt>
    <dgm:pt modelId="{ED3A9AB8-ED4D-48E8-8D57-51F63A0532D7}" type="sibTrans" cxnId="{F1C1D757-4FE3-45C0-AB80-6C623895236F}">
      <dgm:prSet/>
      <dgm:spPr/>
      <dgm:t>
        <a:bodyPr/>
        <a:lstStyle/>
        <a:p>
          <a:endParaRPr lang="en-US"/>
        </a:p>
      </dgm:t>
    </dgm:pt>
    <dgm:pt modelId="{A865FB76-959C-4642-A465-E488B1BE217D}" type="pres">
      <dgm:prSet presAssocID="{9E807869-A9E4-4024-BE0A-16BFBCA1EF79}" presName="Name0" presStyleCnt="0">
        <dgm:presLayoutVars>
          <dgm:chMax val="11"/>
          <dgm:chPref val="11"/>
          <dgm:dir/>
          <dgm:resizeHandles/>
        </dgm:presLayoutVars>
      </dgm:prSet>
      <dgm:spPr/>
      <dgm:t>
        <a:bodyPr/>
        <a:lstStyle/>
        <a:p>
          <a:endParaRPr lang="en-US"/>
        </a:p>
      </dgm:t>
    </dgm:pt>
    <dgm:pt modelId="{A179C6C3-1B3C-4A3D-AAAC-453DC83A8915}" type="pres">
      <dgm:prSet presAssocID="{12537C2E-1BC6-4C89-8ABA-F54FAF341922}" presName="Accent2" presStyleCnt="0"/>
      <dgm:spPr/>
    </dgm:pt>
    <dgm:pt modelId="{245D23F9-C958-4F9D-AD5F-465DCAC38CEC}" type="pres">
      <dgm:prSet presAssocID="{12537C2E-1BC6-4C89-8ABA-F54FAF341922}" presName="Accent" presStyleLbl="node1" presStyleIdx="0" presStyleCnt="2"/>
      <dgm:spPr/>
    </dgm:pt>
    <dgm:pt modelId="{E8E7FF86-246E-4FCD-A4E9-5AD04FDEA7F3}" type="pres">
      <dgm:prSet presAssocID="{12537C2E-1BC6-4C89-8ABA-F54FAF341922}" presName="ParentBackground2" presStyleCnt="0"/>
      <dgm:spPr/>
    </dgm:pt>
    <dgm:pt modelId="{2CF6A586-FE6D-4162-9D9B-759AA3047622}" type="pres">
      <dgm:prSet presAssocID="{12537C2E-1BC6-4C89-8ABA-F54FAF341922}" presName="ParentBackground" presStyleLbl="fgAcc1" presStyleIdx="0" presStyleCnt="2"/>
      <dgm:spPr/>
      <dgm:t>
        <a:bodyPr/>
        <a:lstStyle/>
        <a:p>
          <a:endParaRPr lang="en-US"/>
        </a:p>
      </dgm:t>
    </dgm:pt>
    <dgm:pt modelId="{02C0879D-2E80-473B-A49B-EB4C18FBCD11}" type="pres">
      <dgm:prSet presAssocID="{12537C2E-1BC6-4C89-8ABA-F54FAF341922}" presName="Parent2" presStyleLbl="revTx" presStyleIdx="0" presStyleCnt="0">
        <dgm:presLayoutVars>
          <dgm:chMax val="1"/>
          <dgm:chPref val="1"/>
          <dgm:bulletEnabled val="1"/>
        </dgm:presLayoutVars>
      </dgm:prSet>
      <dgm:spPr/>
      <dgm:t>
        <a:bodyPr/>
        <a:lstStyle/>
        <a:p>
          <a:endParaRPr lang="en-US"/>
        </a:p>
      </dgm:t>
    </dgm:pt>
    <dgm:pt modelId="{96155107-719A-4C46-BB75-076DBDC8D846}" type="pres">
      <dgm:prSet presAssocID="{35934D83-8869-434E-8AE2-211AE4A0B9AB}" presName="Accent1" presStyleCnt="0"/>
      <dgm:spPr/>
    </dgm:pt>
    <dgm:pt modelId="{D35F2973-55BC-4FDF-B874-52FA74F49895}" type="pres">
      <dgm:prSet presAssocID="{35934D83-8869-434E-8AE2-211AE4A0B9AB}" presName="Accent" presStyleLbl="node1" presStyleIdx="1" presStyleCnt="2"/>
      <dgm:spPr/>
    </dgm:pt>
    <dgm:pt modelId="{C45EA312-A26F-485C-9114-DDF0DF5B17DE}" type="pres">
      <dgm:prSet presAssocID="{35934D83-8869-434E-8AE2-211AE4A0B9AB}" presName="ParentBackground1" presStyleCnt="0"/>
      <dgm:spPr/>
    </dgm:pt>
    <dgm:pt modelId="{EE5B466E-9533-4ECB-8A17-CE91E010BAB2}" type="pres">
      <dgm:prSet presAssocID="{35934D83-8869-434E-8AE2-211AE4A0B9AB}" presName="ParentBackground" presStyleLbl="fgAcc1" presStyleIdx="1" presStyleCnt="2"/>
      <dgm:spPr/>
      <dgm:t>
        <a:bodyPr/>
        <a:lstStyle/>
        <a:p>
          <a:endParaRPr lang="en-US"/>
        </a:p>
      </dgm:t>
    </dgm:pt>
    <dgm:pt modelId="{C77D0970-791B-497C-8732-B4C2D3EF819C}" type="pres">
      <dgm:prSet presAssocID="{35934D83-8869-434E-8AE2-211AE4A0B9AB}" presName="Parent1" presStyleLbl="revTx" presStyleIdx="0" presStyleCnt="0">
        <dgm:presLayoutVars>
          <dgm:chMax val="1"/>
          <dgm:chPref val="1"/>
          <dgm:bulletEnabled val="1"/>
        </dgm:presLayoutVars>
      </dgm:prSet>
      <dgm:spPr/>
      <dgm:t>
        <a:bodyPr/>
        <a:lstStyle/>
        <a:p>
          <a:endParaRPr lang="en-US"/>
        </a:p>
      </dgm:t>
    </dgm:pt>
  </dgm:ptLst>
  <dgm:cxnLst>
    <dgm:cxn modelId="{4E35E9BA-3D3B-46D8-AD2E-24F7D8CEF287}" type="presOf" srcId="{35934D83-8869-434E-8AE2-211AE4A0B9AB}" destId="{C77D0970-791B-497C-8732-B4C2D3EF819C}" srcOrd="1" destOrd="0" presId="urn:microsoft.com/office/officeart/2011/layout/CircleProcess"/>
    <dgm:cxn modelId="{635D7A82-8D8C-4A53-B8B9-AA8130AC536A}" srcId="{9E807869-A9E4-4024-BE0A-16BFBCA1EF79}" destId="{35934D83-8869-434E-8AE2-211AE4A0B9AB}" srcOrd="0" destOrd="0" parTransId="{E0A7658F-F53B-4E0F-B9C0-56AEEA9F496A}" sibTransId="{6A200B9E-009B-4626-8EC3-DC39C4F48A6A}"/>
    <dgm:cxn modelId="{25A488BE-1B46-4CA6-B83D-AAE2BE94459A}" type="presOf" srcId="{9E807869-A9E4-4024-BE0A-16BFBCA1EF79}" destId="{A865FB76-959C-4642-A465-E488B1BE217D}" srcOrd="0" destOrd="0" presId="urn:microsoft.com/office/officeart/2011/layout/CircleProcess"/>
    <dgm:cxn modelId="{ADBA312C-03D1-46D6-9F51-86A5829BC9F4}" type="presOf" srcId="{12537C2E-1BC6-4C89-8ABA-F54FAF341922}" destId="{2CF6A586-FE6D-4162-9D9B-759AA3047622}" srcOrd="0" destOrd="0" presId="urn:microsoft.com/office/officeart/2011/layout/CircleProcess"/>
    <dgm:cxn modelId="{CDE14A21-D56D-48D5-A17B-1392EC76551C}" type="presOf" srcId="{12537C2E-1BC6-4C89-8ABA-F54FAF341922}" destId="{02C0879D-2E80-473B-A49B-EB4C18FBCD11}" srcOrd="1" destOrd="0" presId="urn:microsoft.com/office/officeart/2011/layout/CircleProcess"/>
    <dgm:cxn modelId="{F1C1D757-4FE3-45C0-AB80-6C623895236F}" srcId="{9E807869-A9E4-4024-BE0A-16BFBCA1EF79}" destId="{12537C2E-1BC6-4C89-8ABA-F54FAF341922}" srcOrd="1" destOrd="0" parTransId="{E37AD375-9162-449C-9453-4E18A8D40ED9}" sibTransId="{ED3A9AB8-ED4D-48E8-8D57-51F63A0532D7}"/>
    <dgm:cxn modelId="{BE3FB411-7A69-424C-876E-4FAD8ABCE014}" type="presOf" srcId="{35934D83-8869-434E-8AE2-211AE4A0B9AB}" destId="{EE5B466E-9533-4ECB-8A17-CE91E010BAB2}" srcOrd="0" destOrd="0" presId="urn:microsoft.com/office/officeart/2011/layout/CircleProcess"/>
    <dgm:cxn modelId="{6A343E2A-B94D-4EC2-9EDD-8B27E0CB1D58}" type="presParOf" srcId="{A865FB76-959C-4642-A465-E488B1BE217D}" destId="{A179C6C3-1B3C-4A3D-AAAC-453DC83A8915}" srcOrd="0" destOrd="0" presId="urn:microsoft.com/office/officeart/2011/layout/CircleProcess"/>
    <dgm:cxn modelId="{BC5A938C-850F-4E59-97FD-7254E519FE2A}" type="presParOf" srcId="{A179C6C3-1B3C-4A3D-AAAC-453DC83A8915}" destId="{245D23F9-C958-4F9D-AD5F-465DCAC38CEC}" srcOrd="0" destOrd="0" presId="urn:microsoft.com/office/officeart/2011/layout/CircleProcess"/>
    <dgm:cxn modelId="{D2411A35-48D8-4EEA-92DB-1C9E30230666}" type="presParOf" srcId="{A865FB76-959C-4642-A465-E488B1BE217D}" destId="{E8E7FF86-246E-4FCD-A4E9-5AD04FDEA7F3}" srcOrd="1" destOrd="0" presId="urn:microsoft.com/office/officeart/2011/layout/CircleProcess"/>
    <dgm:cxn modelId="{06900A90-0C64-450F-81DD-67C6408AE1EC}" type="presParOf" srcId="{E8E7FF86-246E-4FCD-A4E9-5AD04FDEA7F3}" destId="{2CF6A586-FE6D-4162-9D9B-759AA3047622}" srcOrd="0" destOrd="0" presId="urn:microsoft.com/office/officeart/2011/layout/CircleProcess"/>
    <dgm:cxn modelId="{16F93EB4-6F17-48F5-8485-DD038784A810}" type="presParOf" srcId="{A865FB76-959C-4642-A465-E488B1BE217D}" destId="{02C0879D-2E80-473B-A49B-EB4C18FBCD11}" srcOrd="2" destOrd="0" presId="urn:microsoft.com/office/officeart/2011/layout/CircleProcess"/>
    <dgm:cxn modelId="{627C0E19-51D1-41AF-94E6-F0787B9DCFCC}" type="presParOf" srcId="{A865FB76-959C-4642-A465-E488B1BE217D}" destId="{96155107-719A-4C46-BB75-076DBDC8D846}" srcOrd="3" destOrd="0" presId="urn:microsoft.com/office/officeart/2011/layout/CircleProcess"/>
    <dgm:cxn modelId="{897840C6-070B-4203-89C3-248100484AD6}" type="presParOf" srcId="{96155107-719A-4C46-BB75-076DBDC8D846}" destId="{D35F2973-55BC-4FDF-B874-52FA74F49895}" srcOrd="0" destOrd="0" presId="urn:microsoft.com/office/officeart/2011/layout/CircleProcess"/>
    <dgm:cxn modelId="{01926810-63EB-4B70-A329-BA662A85F8EA}" type="presParOf" srcId="{A865FB76-959C-4642-A465-E488B1BE217D}" destId="{C45EA312-A26F-485C-9114-DDF0DF5B17DE}" srcOrd="4" destOrd="0" presId="urn:microsoft.com/office/officeart/2011/layout/CircleProcess"/>
    <dgm:cxn modelId="{F7C8BB5C-5B0F-4A39-863B-17E08FCF82F4}" type="presParOf" srcId="{C45EA312-A26F-485C-9114-DDF0DF5B17DE}" destId="{EE5B466E-9533-4ECB-8A17-CE91E010BAB2}" srcOrd="0" destOrd="0" presId="urn:microsoft.com/office/officeart/2011/layout/CircleProcess"/>
    <dgm:cxn modelId="{F40916BC-9C29-41E0-82A9-7D78E16E40B7}" type="presParOf" srcId="{A865FB76-959C-4642-A465-E488B1BE217D}" destId="{C77D0970-791B-497C-8732-B4C2D3EF819C}" srcOrd="5"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D8266-C9AC-4DAF-8031-4608B742D44D}">
      <dsp:nvSpPr>
        <dsp:cNvPr id="0" name=""/>
        <dsp:cNvSpPr/>
      </dsp:nvSpPr>
      <dsp:spPr>
        <a:xfrm>
          <a:off x="0" y="41817"/>
          <a:ext cx="6461760" cy="676260"/>
        </a:xfrm>
        <a:prstGeom prst="roundRect">
          <a:avLst/>
        </a:prstGeom>
        <a:solidFill>
          <a:schemeClr val="accent2">
            <a:lumMod val="40000"/>
            <a:lumOff val="6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solidFill>
                <a:sysClr val="windowText" lastClr="000000"/>
              </a:solidFill>
            </a:rPr>
            <a:t>Florida Traffic Online </a:t>
          </a:r>
          <a:r>
            <a:rPr lang="en-US" sz="1700" kern="1200" dirty="0" smtClean="0">
              <a:solidFill>
                <a:sysClr val="windowText" lastClr="000000"/>
              </a:solidFill>
              <a:hlinkClick xmlns:r="http://schemas.openxmlformats.org/officeDocument/2006/relationships" r:id="rId1"/>
            </a:rPr>
            <a:t>http://www2.dot.state.fl.us/FloridaTrafficOnline/viewer.html</a:t>
          </a:r>
          <a:endParaRPr lang="en-US" sz="1700" kern="1200" dirty="0">
            <a:solidFill>
              <a:sysClr val="windowText" lastClr="000000"/>
            </a:solidFill>
          </a:endParaRPr>
        </a:p>
      </dsp:txBody>
      <dsp:txXfrm>
        <a:off x="33012" y="74829"/>
        <a:ext cx="6395736" cy="610236"/>
      </dsp:txXfrm>
    </dsp:sp>
    <dsp:sp modelId="{93F40CD7-3D90-4B65-A3C3-F0039DF2BDD8}">
      <dsp:nvSpPr>
        <dsp:cNvPr id="0" name=""/>
        <dsp:cNvSpPr/>
      </dsp:nvSpPr>
      <dsp:spPr>
        <a:xfrm>
          <a:off x="0" y="767037"/>
          <a:ext cx="6461760" cy="676260"/>
        </a:xfrm>
        <a:prstGeom prst="roundRect">
          <a:avLst/>
        </a:prstGeom>
        <a:solidFill>
          <a:schemeClr val="accent2">
            <a:lumMod val="40000"/>
            <a:lumOff val="6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solidFill>
                <a:sysClr val="windowText" lastClr="000000"/>
              </a:solidFill>
            </a:rPr>
            <a:t>Florida Transportation Information DVD</a:t>
          </a:r>
          <a:endParaRPr lang="en-US" sz="1700" kern="1200" dirty="0">
            <a:solidFill>
              <a:sysClr val="windowText" lastClr="000000"/>
            </a:solidFill>
          </a:endParaRPr>
        </a:p>
      </dsp:txBody>
      <dsp:txXfrm>
        <a:off x="33012" y="800049"/>
        <a:ext cx="6395736" cy="610236"/>
      </dsp:txXfrm>
    </dsp:sp>
    <dsp:sp modelId="{8A4AEAF1-C53E-4B95-9BA9-2EA2F2462506}">
      <dsp:nvSpPr>
        <dsp:cNvPr id="0" name=""/>
        <dsp:cNvSpPr/>
      </dsp:nvSpPr>
      <dsp:spPr>
        <a:xfrm>
          <a:off x="0" y="1492257"/>
          <a:ext cx="6461760" cy="676260"/>
        </a:xfrm>
        <a:prstGeom prst="roundRect">
          <a:avLst/>
        </a:prstGeom>
        <a:solidFill>
          <a:schemeClr val="accent2">
            <a:lumMod val="40000"/>
            <a:lumOff val="6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smtClean="0">
              <a:solidFill>
                <a:sysClr val="windowText" lastClr="000000"/>
              </a:solidFill>
            </a:rPr>
            <a:t>Google</a:t>
          </a:r>
          <a:endParaRPr lang="en-US" sz="1700" kern="1200">
            <a:solidFill>
              <a:sysClr val="windowText" lastClr="000000"/>
            </a:solidFill>
          </a:endParaRPr>
        </a:p>
      </dsp:txBody>
      <dsp:txXfrm>
        <a:off x="33012" y="1525269"/>
        <a:ext cx="6395736" cy="610236"/>
      </dsp:txXfrm>
    </dsp:sp>
    <dsp:sp modelId="{683F8AA0-6C1D-46DD-BF15-A84224E65796}">
      <dsp:nvSpPr>
        <dsp:cNvPr id="0" name=""/>
        <dsp:cNvSpPr/>
      </dsp:nvSpPr>
      <dsp:spPr>
        <a:xfrm>
          <a:off x="0" y="2217477"/>
          <a:ext cx="6461760" cy="676260"/>
        </a:xfrm>
        <a:prstGeom prst="roundRect">
          <a:avLst/>
        </a:prstGeom>
        <a:solidFill>
          <a:schemeClr val="accent2">
            <a:lumMod val="40000"/>
            <a:lumOff val="6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smtClean="0">
              <a:solidFill>
                <a:sysClr val="windowText" lastClr="000000"/>
              </a:solidFill>
            </a:rPr>
            <a:t>Google Maps / Google Earth</a:t>
          </a:r>
          <a:endParaRPr lang="en-US" sz="1700" kern="1200">
            <a:solidFill>
              <a:sysClr val="windowText" lastClr="000000"/>
            </a:solidFill>
          </a:endParaRPr>
        </a:p>
      </dsp:txBody>
      <dsp:txXfrm>
        <a:off x="33012" y="2250489"/>
        <a:ext cx="6395736" cy="610236"/>
      </dsp:txXfrm>
    </dsp:sp>
    <dsp:sp modelId="{CBC12A41-FB20-41AE-852B-0D5E23581999}">
      <dsp:nvSpPr>
        <dsp:cNvPr id="0" name=""/>
        <dsp:cNvSpPr/>
      </dsp:nvSpPr>
      <dsp:spPr>
        <a:xfrm>
          <a:off x="0" y="2942697"/>
          <a:ext cx="6461760" cy="676260"/>
        </a:xfrm>
        <a:prstGeom prst="roundRect">
          <a:avLst/>
        </a:prstGeom>
        <a:solidFill>
          <a:schemeClr val="accent2">
            <a:lumMod val="40000"/>
            <a:lumOff val="6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solidFill>
                <a:sysClr val="windowText" lastClr="000000"/>
              </a:solidFill>
            </a:rPr>
            <a:t>Road Characteristics Inventory </a:t>
          </a:r>
          <a:r>
            <a:rPr lang="en-US" sz="1700" kern="1200" dirty="0" smtClean="0">
              <a:solidFill>
                <a:sysClr val="windowText" lastClr="000000"/>
              </a:solidFill>
              <a:hlinkClick xmlns:r="http://schemas.openxmlformats.org/officeDocument/2006/relationships" r:id="rId2"/>
            </a:rPr>
            <a:t>http://www.dot.state.fl.us/planning/statistics/gis/</a:t>
          </a:r>
          <a:endParaRPr lang="en-US" sz="1700" kern="1200" dirty="0">
            <a:solidFill>
              <a:sysClr val="windowText" lastClr="000000"/>
            </a:solidFill>
          </a:endParaRPr>
        </a:p>
      </dsp:txBody>
      <dsp:txXfrm>
        <a:off x="33012" y="2975709"/>
        <a:ext cx="6395736" cy="6102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A0CE3-B006-4710-844F-DCBCA12DEFC6}">
      <dsp:nvSpPr>
        <dsp:cNvPr id="0" name=""/>
        <dsp:cNvSpPr/>
      </dsp:nvSpPr>
      <dsp:spPr>
        <a:xfrm>
          <a:off x="2394" y="303695"/>
          <a:ext cx="2334514" cy="8928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rtl="0">
            <a:lnSpc>
              <a:spcPct val="90000"/>
            </a:lnSpc>
            <a:spcBef>
              <a:spcPct val="0"/>
            </a:spcBef>
            <a:spcAft>
              <a:spcPct val="35000"/>
            </a:spcAft>
          </a:pPr>
          <a:r>
            <a:rPr lang="en-US" sz="3100" kern="1200" dirty="0" smtClean="0"/>
            <a:t>Area Type</a:t>
          </a:r>
          <a:endParaRPr lang="en-US" sz="3100" kern="1200" dirty="0"/>
        </a:p>
      </dsp:txBody>
      <dsp:txXfrm>
        <a:off x="2394" y="303695"/>
        <a:ext cx="2334514" cy="892800"/>
      </dsp:txXfrm>
    </dsp:sp>
    <dsp:sp modelId="{164D107B-1BC1-48E9-8075-715EDACE4919}">
      <dsp:nvSpPr>
        <dsp:cNvPr id="0" name=""/>
        <dsp:cNvSpPr/>
      </dsp:nvSpPr>
      <dsp:spPr>
        <a:xfrm>
          <a:off x="2394" y="1196495"/>
          <a:ext cx="2334514" cy="442494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rtl="0">
            <a:lnSpc>
              <a:spcPct val="90000"/>
            </a:lnSpc>
            <a:spcBef>
              <a:spcPct val="0"/>
            </a:spcBef>
            <a:spcAft>
              <a:spcPct val="15000"/>
            </a:spcAft>
            <a:buChar char="••"/>
          </a:pPr>
          <a:endParaRPr lang="en-US" sz="3100" kern="1200" dirty="0"/>
        </a:p>
        <a:p>
          <a:pPr marL="285750" lvl="1" indent="-285750" algn="l" defTabSz="1377950" rtl="0">
            <a:lnSpc>
              <a:spcPct val="90000"/>
            </a:lnSpc>
            <a:spcBef>
              <a:spcPct val="0"/>
            </a:spcBef>
            <a:spcAft>
              <a:spcPct val="15000"/>
            </a:spcAft>
            <a:buChar char="••"/>
          </a:pPr>
          <a:endParaRPr lang="en-US" sz="3100" kern="1200" dirty="0"/>
        </a:p>
        <a:p>
          <a:pPr marL="285750" lvl="1" indent="-285750" algn="l" defTabSz="1377950" rtl="0">
            <a:lnSpc>
              <a:spcPct val="90000"/>
            </a:lnSpc>
            <a:spcBef>
              <a:spcPct val="0"/>
            </a:spcBef>
            <a:spcAft>
              <a:spcPct val="15000"/>
            </a:spcAft>
            <a:buChar char="••"/>
          </a:pPr>
          <a:endParaRPr lang="en-US" sz="3100" kern="1200" dirty="0"/>
        </a:p>
        <a:p>
          <a:pPr marL="285750" lvl="1" indent="-285750" algn="l" defTabSz="1377950" rtl="0">
            <a:lnSpc>
              <a:spcPct val="90000"/>
            </a:lnSpc>
            <a:spcBef>
              <a:spcPct val="0"/>
            </a:spcBef>
            <a:spcAft>
              <a:spcPct val="15000"/>
            </a:spcAft>
            <a:buChar char="••"/>
          </a:pPr>
          <a:endParaRPr lang="en-US" sz="3100" kern="1200" dirty="0"/>
        </a:p>
        <a:p>
          <a:pPr marL="285750" lvl="1" indent="-285750" algn="l" defTabSz="1377950" rtl="0">
            <a:lnSpc>
              <a:spcPct val="90000"/>
            </a:lnSpc>
            <a:spcBef>
              <a:spcPct val="0"/>
            </a:spcBef>
            <a:spcAft>
              <a:spcPct val="15000"/>
            </a:spcAft>
            <a:buChar char="••"/>
          </a:pPr>
          <a:endParaRPr lang="en-US" sz="3100" kern="1200" dirty="0"/>
        </a:p>
        <a:p>
          <a:pPr marL="285750" lvl="1" indent="-285750" algn="l" defTabSz="1377950" rtl="0">
            <a:lnSpc>
              <a:spcPct val="90000"/>
            </a:lnSpc>
            <a:spcBef>
              <a:spcPct val="0"/>
            </a:spcBef>
            <a:spcAft>
              <a:spcPct val="15000"/>
            </a:spcAft>
            <a:buChar char="••"/>
          </a:pPr>
          <a:endParaRPr lang="en-US" sz="3100" kern="1200" dirty="0"/>
        </a:p>
        <a:p>
          <a:pPr marL="285750" lvl="1" indent="-285750" algn="l" defTabSz="1377950" rtl="0">
            <a:lnSpc>
              <a:spcPct val="90000"/>
            </a:lnSpc>
            <a:spcBef>
              <a:spcPct val="0"/>
            </a:spcBef>
            <a:spcAft>
              <a:spcPct val="15000"/>
            </a:spcAft>
            <a:buChar char="••"/>
          </a:pPr>
          <a:endParaRPr lang="en-US" sz="3100" kern="1200" dirty="0"/>
        </a:p>
        <a:p>
          <a:pPr marL="285750" lvl="1" indent="-285750" algn="l" defTabSz="1377950" rtl="0">
            <a:lnSpc>
              <a:spcPct val="90000"/>
            </a:lnSpc>
            <a:spcBef>
              <a:spcPct val="0"/>
            </a:spcBef>
            <a:spcAft>
              <a:spcPct val="15000"/>
            </a:spcAft>
            <a:buChar char="••"/>
          </a:pPr>
          <a:endParaRPr lang="en-US" sz="3100" kern="1200" dirty="0"/>
        </a:p>
      </dsp:txBody>
      <dsp:txXfrm>
        <a:off x="2394" y="1196495"/>
        <a:ext cx="2334514" cy="4424940"/>
      </dsp:txXfrm>
    </dsp:sp>
    <dsp:sp modelId="{B8ACE9AB-7ED0-4B92-996E-DEE5CAA0D3A3}">
      <dsp:nvSpPr>
        <dsp:cNvPr id="0" name=""/>
        <dsp:cNvSpPr/>
      </dsp:nvSpPr>
      <dsp:spPr>
        <a:xfrm>
          <a:off x="2663741" y="303695"/>
          <a:ext cx="2334514" cy="8928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rtl="0">
            <a:lnSpc>
              <a:spcPct val="90000"/>
            </a:lnSpc>
            <a:spcBef>
              <a:spcPct val="0"/>
            </a:spcBef>
            <a:spcAft>
              <a:spcPct val="35000"/>
            </a:spcAft>
          </a:pPr>
          <a:r>
            <a:rPr lang="en-US" sz="3100" kern="1200" dirty="0" smtClean="0"/>
            <a:t>Auto</a:t>
          </a:r>
          <a:endParaRPr lang="en-US" sz="3100" kern="1200" dirty="0"/>
        </a:p>
      </dsp:txBody>
      <dsp:txXfrm>
        <a:off x="2663741" y="303695"/>
        <a:ext cx="2334514" cy="892800"/>
      </dsp:txXfrm>
    </dsp:sp>
    <dsp:sp modelId="{E76D7116-B7D9-4CA5-946E-DEF06A3C99A4}">
      <dsp:nvSpPr>
        <dsp:cNvPr id="0" name=""/>
        <dsp:cNvSpPr/>
      </dsp:nvSpPr>
      <dsp:spPr>
        <a:xfrm>
          <a:off x="2663741" y="1196495"/>
          <a:ext cx="2334514" cy="442494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1F725B-AF33-4F5E-A792-83BB57D07B1A}">
      <dsp:nvSpPr>
        <dsp:cNvPr id="0" name=""/>
        <dsp:cNvSpPr/>
      </dsp:nvSpPr>
      <dsp:spPr>
        <a:xfrm>
          <a:off x="5325087" y="303695"/>
          <a:ext cx="2334514" cy="8928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rtl="0">
            <a:lnSpc>
              <a:spcPct val="90000"/>
            </a:lnSpc>
            <a:spcBef>
              <a:spcPct val="0"/>
            </a:spcBef>
            <a:spcAft>
              <a:spcPct val="35000"/>
            </a:spcAft>
          </a:pPr>
          <a:r>
            <a:rPr lang="en-US" sz="3100" kern="1200" dirty="0" smtClean="0"/>
            <a:t>Multimodal</a:t>
          </a:r>
          <a:endParaRPr lang="en-US" sz="3100" kern="1200" dirty="0"/>
        </a:p>
      </dsp:txBody>
      <dsp:txXfrm>
        <a:off x="5325087" y="303695"/>
        <a:ext cx="2334514" cy="892800"/>
      </dsp:txXfrm>
    </dsp:sp>
    <dsp:sp modelId="{D10A6731-3E07-405F-83D6-4221BCD0BA22}">
      <dsp:nvSpPr>
        <dsp:cNvPr id="0" name=""/>
        <dsp:cNvSpPr/>
      </dsp:nvSpPr>
      <dsp:spPr>
        <a:xfrm>
          <a:off x="5325087" y="1196495"/>
          <a:ext cx="2334514" cy="442494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0.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image" Target="../media/image26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r>
              <a:rPr lang="en-US" smtClean="0"/>
              <a:t>FDOT Quality/Level of Service Training</a:t>
            </a: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r>
              <a:rPr lang="en-US" smtClean="0"/>
              <a:t>June 2015</a:t>
            </a:r>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797214BC-884A-445A-8A64-B57ECAAEA5F5}" type="slidenum">
              <a:rPr lang="en-US" smtClean="0"/>
              <a:t>‹#›</a:t>
            </a:fld>
            <a:endParaRPr lang="en-US"/>
          </a:p>
        </p:txBody>
      </p:sp>
    </p:spTree>
    <p:extLst>
      <p:ext uri="{BB962C8B-B14F-4D97-AF65-F5344CB8AC3E}">
        <p14:creationId xmlns:p14="http://schemas.microsoft.com/office/powerpoint/2010/main" val="350775172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r>
              <a:rPr lang="en-US" smtClean="0"/>
              <a:t>FDOT Quality/Level of Service Training</a:t>
            </a: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r>
              <a:rPr lang="en-US" smtClean="0"/>
              <a:t>June 2015</a:t>
            </a:r>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6A4034AD-18A2-406C-BC1F-DB589E17B389}" type="slidenum">
              <a:rPr lang="en-US" smtClean="0"/>
              <a:t>‹#›</a:t>
            </a:fld>
            <a:endParaRPr lang="en-US"/>
          </a:p>
        </p:txBody>
      </p:sp>
    </p:spTree>
    <p:extLst>
      <p:ext uri="{BB962C8B-B14F-4D97-AF65-F5344CB8AC3E}">
        <p14:creationId xmlns:p14="http://schemas.microsoft.com/office/powerpoint/2010/main" val="2381375994"/>
      </p:ext>
    </p:extLst>
  </p:cSld>
  <p:clrMap bg1="lt1" tx1="dk1" bg2="lt2" tx2="dk2" accent1="accent1" accent2="accent2" accent3="accent3" accent4="accent4" accent5="accent5" accent6="accent6" hlink="hlink" folHlink="folHlink"/>
  <p:hf ftr="0"/>
  <p:notesStyle>
    <a:lvl1pPr marL="0" algn="l" defTabSz="913972" rtl="0" eaLnBrk="1" latinLnBrk="0" hangingPunct="1">
      <a:defRPr sz="1200" kern="1200">
        <a:solidFill>
          <a:schemeClr val="tx1"/>
        </a:solidFill>
        <a:latin typeface="+mn-lt"/>
        <a:ea typeface="+mn-ea"/>
        <a:cs typeface="+mn-cs"/>
      </a:defRPr>
    </a:lvl1pPr>
    <a:lvl2pPr marL="456986" algn="l" defTabSz="913972" rtl="0" eaLnBrk="1" latinLnBrk="0" hangingPunct="1">
      <a:defRPr sz="1200" kern="1200">
        <a:solidFill>
          <a:schemeClr val="tx1"/>
        </a:solidFill>
        <a:latin typeface="+mn-lt"/>
        <a:ea typeface="+mn-ea"/>
        <a:cs typeface="+mn-cs"/>
      </a:defRPr>
    </a:lvl2pPr>
    <a:lvl3pPr marL="913972" algn="l" defTabSz="913972" rtl="0" eaLnBrk="1" latinLnBrk="0" hangingPunct="1">
      <a:defRPr sz="1200" kern="1200">
        <a:solidFill>
          <a:schemeClr val="tx1"/>
        </a:solidFill>
        <a:latin typeface="+mn-lt"/>
        <a:ea typeface="+mn-ea"/>
        <a:cs typeface="+mn-cs"/>
      </a:defRPr>
    </a:lvl3pPr>
    <a:lvl4pPr marL="1370959" algn="l" defTabSz="913972" rtl="0" eaLnBrk="1" latinLnBrk="0" hangingPunct="1">
      <a:defRPr sz="1200" kern="1200">
        <a:solidFill>
          <a:schemeClr val="tx1"/>
        </a:solidFill>
        <a:latin typeface="+mn-lt"/>
        <a:ea typeface="+mn-ea"/>
        <a:cs typeface="+mn-cs"/>
      </a:defRPr>
    </a:lvl4pPr>
    <a:lvl5pPr marL="1827945" algn="l" defTabSz="913972" rtl="0" eaLnBrk="1" latinLnBrk="0" hangingPunct="1">
      <a:defRPr sz="1200" kern="1200">
        <a:solidFill>
          <a:schemeClr val="tx1"/>
        </a:solidFill>
        <a:latin typeface="+mn-lt"/>
        <a:ea typeface="+mn-ea"/>
        <a:cs typeface="+mn-cs"/>
      </a:defRPr>
    </a:lvl5pPr>
    <a:lvl6pPr marL="2284932" algn="l" defTabSz="913972" rtl="0" eaLnBrk="1" latinLnBrk="0" hangingPunct="1">
      <a:defRPr sz="1200" kern="1200">
        <a:solidFill>
          <a:schemeClr val="tx1"/>
        </a:solidFill>
        <a:latin typeface="+mn-lt"/>
        <a:ea typeface="+mn-ea"/>
        <a:cs typeface="+mn-cs"/>
      </a:defRPr>
    </a:lvl6pPr>
    <a:lvl7pPr marL="2741916" algn="l" defTabSz="913972" rtl="0" eaLnBrk="1" latinLnBrk="0" hangingPunct="1">
      <a:defRPr sz="1200" kern="1200">
        <a:solidFill>
          <a:schemeClr val="tx1"/>
        </a:solidFill>
        <a:latin typeface="+mn-lt"/>
        <a:ea typeface="+mn-ea"/>
        <a:cs typeface="+mn-cs"/>
      </a:defRPr>
    </a:lvl7pPr>
    <a:lvl8pPr marL="3198904" algn="l" defTabSz="913972" rtl="0" eaLnBrk="1" latinLnBrk="0" hangingPunct="1">
      <a:defRPr sz="1200" kern="1200">
        <a:solidFill>
          <a:schemeClr val="tx1"/>
        </a:solidFill>
        <a:latin typeface="+mn-lt"/>
        <a:ea typeface="+mn-ea"/>
        <a:cs typeface="+mn-cs"/>
      </a:defRPr>
    </a:lvl8pPr>
    <a:lvl9pPr marL="3655888" algn="l" defTabSz="9139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722333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FDOT Quality/Level of Service Training</a:t>
            </a:r>
            <a:endParaRPr lang="en-US" dirty="0"/>
          </a:p>
        </p:txBody>
      </p:sp>
      <p:sp>
        <p:nvSpPr>
          <p:cNvPr id="5" name="Rectangle 3"/>
          <p:cNvSpPr>
            <a:spLocks noGrp="1" noChangeArrowheads="1"/>
          </p:cNvSpPr>
          <p:nvPr>
            <p:ph type="dt" idx="1"/>
          </p:nvPr>
        </p:nvSpPr>
        <p:spPr>
          <a:ln/>
        </p:spPr>
        <p:txBody>
          <a:bodyPr/>
          <a:lstStyle/>
          <a:p>
            <a:r>
              <a:rPr lang="en-US" smtClean="0"/>
              <a:t>June 2015</a:t>
            </a:r>
            <a:endParaRPr lang="en-US" dirty="0"/>
          </a:p>
        </p:txBody>
      </p:sp>
      <p:sp>
        <p:nvSpPr>
          <p:cNvPr id="7" name="Rectangle 7"/>
          <p:cNvSpPr>
            <a:spLocks noGrp="1" noChangeArrowheads="1"/>
          </p:cNvSpPr>
          <p:nvPr>
            <p:ph type="sldNum" sz="quarter" idx="5"/>
          </p:nvPr>
        </p:nvSpPr>
        <p:spPr>
          <a:ln/>
        </p:spPr>
        <p:txBody>
          <a:bodyPr/>
          <a:lstStyle/>
          <a:p>
            <a:fld id="{449B92A0-AAB6-4611-92A5-2BBF928E9255}" type="slidenum">
              <a:rPr lang="en-US"/>
              <a:pPr/>
              <a:t>10</a:t>
            </a:fld>
            <a:endParaRPr lang="en-US" dirty="0"/>
          </a:p>
        </p:txBody>
      </p:sp>
      <p:sp>
        <p:nvSpPr>
          <p:cNvPr id="1809410" name="Rectangle 2"/>
          <p:cNvSpPr>
            <a:spLocks noGrp="1" noRot="1" noChangeAspect="1" noChangeArrowheads="1" noTextEdit="1"/>
          </p:cNvSpPr>
          <p:nvPr>
            <p:ph type="sldImg"/>
          </p:nvPr>
        </p:nvSpPr>
        <p:spPr>
          <a:xfrm>
            <a:off x="1258888" y="719138"/>
            <a:ext cx="4802187" cy="3602037"/>
          </a:xfrm>
          <a:ln/>
        </p:spPr>
      </p:sp>
      <p:sp>
        <p:nvSpPr>
          <p:cNvPr id="1809411" name="Rectangle 3"/>
          <p:cNvSpPr>
            <a:spLocks noGrp="1" noChangeArrowheads="1"/>
          </p:cNvSpPr>
          <p:nvPr>
            <p:ph type="body" idx="1"/>
          </p:nvPr>
        </p:nvSpPr>
        <p:spPr>
          <a:xfrm>
            <a:off x="974177" y="4561861"/>
            <a:ext cx="5366849" cy="4319895"/>
          </a:xfrm>
        </p:spPr>
        <p:txBody>
          <a:bodyPr lIns="93557" tIns="46778" rIns="93557" bIns="46778"/>
          <a:lstStyle/>
          <a:p>
            <a:endParaRPr lang="en-US" dirty="0"/>
          </a:p>
        </p:txBody>
      </p:sp>
    </p:spTree>
    <p:extLst>
      <p:ext uri="{BB962C8B-B14F-4D97-AF65-F5344CB8AC3E}">
        <p14:creationId xmlns:p14="http://schemas.microsoft.com/office/powerpoint/2010/main" val="42817363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smtClean="0"/>
              <a:t>main</a:t>
            </a:r>
            <a:r>
              <a:rPr lang="en-US" baseline="0" smtClean="0"/>
              <a:t> reason we </a:t>
            </a:r>
            <a:endParaRPr lang="en-US"/>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6A4034AD-18A2-406C-BC1F-DB589E17B389}" type="slidenum">
              <a:rPr lang="en-US" smtClean="0"/>
              <a:t>100</a:t>
            </a:fld>
            <a:endParaRPr lang="en-US"/>
          </a:p>
        </p:txBody>
      </p:sp>
    </p:spTree>
    <p:extLst>
      <p:ext uri="{BB962C8B-B14F-4D97-AF65-F5344CB8AC3E}">
        <p14:creationId xmlns:p14="http://schemas.microsoft.com/office/powerpoint/2010/main" val="22094195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101</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8000082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Showing animation to</a:t>
            </a:r>
            <a:r>
              <a:rPr lang="en-US" baseline="0" dirty="0" smtClean="0"/>
              <a:t> give participants an idea of the area</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102</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2009672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106</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2855674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107</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5726370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108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9150628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advantages of being at the FDOT for as long as I have, since 1985 is that I was actually around when we developed the first generalized service volume tables. It was an exciting time for us the 1985 highway capacity manual was a big departure from the capacity manual for the past.</a:t>
            </a:r>
          </a:p>
          <a:p>
            <a:endParaRPr lang="en-US" dirty="0" smtClean="0"/>
          </a:p>
          <a:p>
            <a:r>
              <a:rPr lang="en-US" dirty="0" smtClean="0"/>
              <a:t>For the first time the concept of having an arterial level of service was considered. In the past all analysis was done on a single signal or movement within a signal.</a:t>
            </a:r>
          </a:p>
          <a:p>
            <a:endParaRPr lang="en-US" dirty="0" smtClean="0"/>
          </a:p>
          <a:p>
            <a:r>
              <a:rPr lang="en-US" dirty="0" smtClean="0"/>
              <a:t>This isn't to say that there was never any concept of how well a system of signals worked, it's just that they never had a level of service applied to them.</a:t>
            </a:r>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109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7013004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longer I'm in this field, the more I believe in simple applications as a start to almost any analysis. </a:t>
            </a:r>
          </a:p>
          <a:p>
            <a:endParaRPr lang="en-US" sz="1200" dirty="0" smtClean="0"/>
          </a:p>
          <a:p>
            <a:r>
              <a:rPr lang="en-US" sz="1200" dirty="0" smtClean="0"/>
              <a:t>The general service volume tables is one of the best examples in providing this first estimate of level of service.</a:t>
            </a:r>
          </a:p>
          <a:p>
            <a:endParaRPr lang="en-US" sz="1200" dirty="0" smtClean="0"/>
          </a:p>
          <a:p>
            <a:r>
              <a:rPr lang="en-US" sz="1200" dirty="0" smtClean="0"/>
              <a:t>These tables were truly built from the bottom up with the basis coming from the HIGHWAY CAPACITY MANUAL; but using the </a:t>
            </a:r>
            <a:r>
              <a:rPr lang="en-US" sz="1200" b="1" dirty="0" smtClean="0"/>
              <a:t>LOS plan software </a:t>
            </a:r>
            <a:r>
              <a:rPr lang="en-US" sz="1200" dirty="0" smtClean="0"/>
              <a:t>and all the Florida-based settings and criteria.</a:t>
            </a:r>
          </a:p>
          <a:p>
            <a:endParaRPr lang="en-US" sz="1200" dirty="0" smtClean="0"/>
          </a:p>
          <a:p>
            <a:r>
              <a:rPr lang="en-US" sz="1200" dirty="0" smtClean="0"/>
              <a:t>Even though</a:t>
            </a:r>
            <a:r>
              <a:rPr lang="en-US" sz="1200" baseline="0" dirty="0" smtClean="0"/>
              <a:t> </a:t>
            </a:r>
            <a:r>
              <a:rPr lang="en-US" sz="1200" dirty="0" smtClean="0"/>
              <a:t>this is a rough estimating tool</a:t>
            </a:r>
            <a:r>
              <a:rPr lang="en-US" sz="1200" b="1" dirty="0" smtClean="0"/>
              <a:t>, I never sell it short</a:t>
            </a:r>
            <a:r>
              <a:rPr lang="en-US" sz="1200" dirty="0" smtClean="0"/>
              <a:t>, </a:t>
            </a:r>
          </a:p>
          <a:p>
            <a:endParaRPr lang="en-US" sz="1200" dirty="0" smtClean="0"/>
          </a:p>
          <a:p>
            <a:r>
              <a:rPr lang="en-US" sz="1200" b="1" dirty="0" smtClean="0"/>
              <a:t>if you are familiar with some of the more operational based tools and the data input</a:t>
            </a:r>
            <a:r>
              <a:rPr lang="en-US" sz="1200" dirty="0" smtClean="0"/>
              <a:t>, you might realize that one or two wrong inputs can leave you way off base in the final analysis.</a:t>
            </a:r>
          </a:p>
          <a:p>
            <a:endParaRPr lang="en-US" sz="1200" dirty="0" smtClean="0"/>
          </a:p>
          <a:p>
            <a:r>
              <a:rPr lang="en-US" sz="1200" dirty="0" smtClean="0"/>
              <a:t>That is why I feel that the use of the generalized service volume tables in particular and the level of service software produced by DOT </a:t>
            </a:r>
            <a:r>
              <a:rPr lang="en-US" sz="1200" b="1" dirty="0" smtClean="0"/>
              <a:t>are excellent first step </a:t>
            </a:r>
            <a:r>
              <a:rPr lang="en-US" sz="1200" dirty="0" smtClean="0"/>
              <a:t>and also a tool to measure the reasonableness of future analysis.</a:t>
            </a:r>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110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8222005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you see three words that are in bold they are</a:t>
            </a:r>
          </a:p>
          <a:p>
            <a:pPr marL="171450" indent="-171450">
              <a:buFont typeface="Arial" panose="020B0604020202020204" pitchFamily="34" charset="0"/>
              <a:buChar char="•"/>
            </a:pPr>
            <a:r>
              <a:rPr lang="en-US" dirty="0" smtClean="0"/>
              <a:t>estimate</a:t>
            </a:r>
          </a:p>
          <a:p>
            <a:pPr marL="171450" indent="-171450">
              <a:buFont typeface="Arial" panose="020B0604020202020204" pitchFamily="34" charset="0"/>
              <a:buChar char="•"/>
            </a:pPr>
            <a:r>
              <a:rPr lang="en-US" dirty="0" smtClean="0"/>
              <a:t>average</a:t>
            </a:r>
          </a:p>
          <a:p>
            <a:pPr marL="171450" indent="-171450">
              <a:buFont typeface="Arial" panose="020B0604020202020204" pitchFamily="34" charset="0"/>
              <a:buChar char="•"/>
            </a:pPr>
            <a:r>
              <a:rPr lang="en-US" dirty="0" smtClean="0"/>
              <a:t>quickly</a:t>
            </a:r>
          </a:p>
          <a:p>
            <a:endParaRPr lang="en-US" dirty="0" smtClean="0"/>
          </a:p>
          <a:p>
            <a:r>
              <a:rPr lang="en-US" dirty="0" smtClean="0"/>
              <a:t>Don't forget that as you move on to the use of these tables.</a:t>
            </a:r>
          </a:p>
          <a:p>
            <a:endParaRPr lang="en-US" dirty="0" smtClean="0"/>
          </a:p>
          <a:p>
            <a:endParaRPr lang="en-US" dirty="0" smtClean="0"/>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111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4138058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To recap what we have just said, It is important to realize that </a:t>
            </a:r>
            <a:r>
              <a:rPr lang="en-US" sz="1200" b="1" kern="1200" dirty="0" smtClean="0">
                <a:solidFill>
                  <a:schemeClr val="tx1"/>
                </a:solidFill>
                <a:latin typeface="+mn-lt"/>
                <a:ea typeface="+mn-ea"/>
                <a:cs typeface="+mn-cs"/>
              </a:rPr>
              <a:t>planning is the appropriate place to use these tables</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Think</a:t>
            </a:r>
            <a:r>
              <a:rPr lang="en-US" sz="1200" kern="1200" baseline="0" dirty="0" smtClean="0">
                <a:solidFill>
                  <a:schemeClr val="tx1"/>
                </a:solidFill>
                <a:latin typeface="+mn-lt"/>
                <a:ea typeface="+mn-ea"/>
                <a:cs typeface="+mn-cs"/>
              </a:rPr>
              <a:t> if you had an entire study area to calculate and all you had was daily traffic…this is the tool</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But they should not be used for any design or operations.</a:t>
            </a:r>
            <a:endParaRPr lang="en-US" dirty="0" smtClean="0"/>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112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195497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11</a:t>
            </a:fld>
            <a:endParaRPr lang="en-US"/>
          </a:p>
        </p:txBody>
      </p:sp>
    </p:spTree>
    <p:extLst>
      <p:ext uri="{BB962C8B-B14F-4D97-AF65-F5344CB8AC3E}">
        <p14:creationId xmlns:p14="http://schemas.microsoft.com/office/powerpoint/2010/main" val="268685711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experience in using the highway capacity manual or any of the other many detailed programs on the market, you will know that there are many decisions on the defaults that you must use as you go through the analysis.</a:t>
            </a:r>
          </a:p>
          <a:p>
            <a:endParaRPr lang="en-US" dirty="0" smtClean="0"/>
          </a:p>
          <a:p>
            <a:r>
              <a:rPr lang="en-US" dirty="0" smtClean="0"/>
              <a:t>Over 30 years of studying Florida's traffic characteristics gave us a good idea of what default values we could put in these tables, not only saving the analyst time and trouble, but just as important we felt that the defaults used in these tables were better than many of the defaults that were being used 30 years ago.</a:t>
            </a:r>
          </a:p>
          <a:p>
            <a:endParaRPr lang="en-US" dirty="0" smtClean="0"/>
          </a:p>
          <a:p>
            <a:r>
              <a:rPr lang="en-US" dirty="0" smtClean="0"/>
              <a:t>I can tell you that the people who studied thousands of hours of traffic data did </a:t>
            </a:r>
            <a:r>
              <a:rPr lang="en-US" b="1" dirty="0" smtClean="0"/>
              <a:t>not try to be either liberal nor conservative </a:t>
            </a:r>
            <a:r>
              <a:rPr lang="en-US" dirty="0" smtClean="0"/>
              <a:t>but really </a:t>
            </a:r>
            <a:r>
              <a:rPr lang="en-US" b="1" dirty="0" smtClean="0"/>
              <a:t>tried to be as accurate </a:t>
            </a:r>
            <a:r>
              <a:rPr lang="en-US" dirty="0" smtClean="0"/>
              <a:t>to the average conditions to be used in planning</a:t>
            </a:r>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113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0389123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go any further on this subject we need to point out to you that these tables were based on the </a:t>
            </a:r>
            <a:r>
              <a:rPr lang="en-US" b="1" dirty="0" smtClean="0"/>
              <a:t>major concepts </a:t>
            </a:r>
            <a:r>
              <a:rPr lang="en-US" dirty="0" smtClean="0"/>
              <a:t>found in the Highway Capacity Manual however</a:t>
            </a:r>
            <a:r>
              <a:rPr lang="en-US" b="1" dirty="0" smtClean="0"/>
              <a:t>, there are some important differences between the methodologies</a:t>
            </a:r>
            <a:r>
              <a:rPr lang="en-US" dirty="0" smtClean="0"/>
              <a:t> of the Highway Capacity Manual and LOSPLAN.</a:t>
            </a:r>
          </a:p>
          <a:p>
            <a:endParaRPr lang="en-US" dirty="0" smtClean="0"/>
          </a:p>
          <a:p>
            <a:r>
              <a:rPr lang="en-US" dirty="0" smtClean="0"/>
              <a:t>FDOT staff studied thousands of hours of real Florida data to determine some of the best inputs .</a:t>
            </a:r>
          </a:p>
          <a:p>
            <a:endParaRPr lang="en-US" dirty="0" smtClean="0"/>
          </a:p>
          <a:p>
            <a:r>
              <a:rPr lang="en-US" dirty="0" smtClean="0"/>
              <a:t>There are </a:t>
            </a:r>
            <a:r>
              <a:rPr lang="en-US" b="1" dirty="0" smtClean="0"/>
              <a:t>three notable differences </a:t>
            </a:r>
            <a:r>
              <a:rPr lang="en-US" dirty="0" smtClean="0"/>
              <a:t>from the HCM and the output of these generalized service tables.</a:t>
            </a:r>
          </a:p>
          <a:p>
            <a:endParaRPr lang="en-US" dirty="0" smtClean="0"/>
          </a:p>
          <a:p>
            <a:r>
              <a:rPr lang="en-US" dirty="0" smtClean="0"/>
              <a:t>The FDOT generalized tables uses a </a:t>
            </a:r>
          </a:p>
          <a:p>
            <a:pPr marL="165261" indent="-165261">
              <a:buFont typeface="Arial" panose="020B0604020202020204" pitchFamily="34" charset="0"/>
              <a:buChar char="•"/>
            </a:pPr>
            <a:r>
              <a:rPr lang="en-US" b="1" dirty="0" smtClean="0"/>
              <a:t>two class system for arterials</a:t>
            </a:r>
            <a:r>
              <a:rPr lang="en-US" dirty="0" smtClean="0"/>
              <a:t> to simplify the analysis process, however we feel there are certain advantages to using the two class system that we provide.</a:t>
            </a:r>
          </a:p>
          <a:p>
            <a:endParaRPr lang="en-US" dirty="0" smtClean="0"/>
          </a:p>
          <a:p>
            <a:r>
              <a:rPr lang="en-US" dirty="0" smtClean="0"/>
              <a:t>Also we at DOT decided to continue using </a:t>
            </a:r>
          </a:p>
          <a:p>
            <a:pPr marL="165261" indent="-165261">
              <a:buFont typeface="Arial" panose="020B0604020202020204" pitchFamily="34" charset="0"/>
              <a:buChar char="•"/>
            </a:pPr>
            <a:r>
              <a:rPr lang="en-US" b="1" dirty="0" smtClean="0"/>
              <a:t>average travel speed </a:t>
            </a:r>
            <a:r>
              <a:rPr lang="en-US" dirty="0" smtClean="0"/>
              <a:t>as the main determinant of arterial level of service rather than </a:t>
            </a:r>
            <a:r>
              <a:rPr lang="en-US" baseline="0" dirty="0" smtClean="0"/>
              <a:t> </a:t>
            </a:r>
            <a:r>
              <a:rPr lang="en-US" dirty="0" smtClean="0"/>
              <a:t>the more difficult to grasp the concept </a:t>
            </a:r>
            <a:r>
              <a:rPr lang="en-US" b="1" dirty="0" smtClean="0"/>
              <a:t>of percent base free flow speed. </a:t>
            </a:r>
          </a:p>
          <a:p>
            <a:endParaRPr lang="en-US" dirty="0" smtClean="0"/>
          </a:p>
          <a:p>
            <a:r>
              <a:rPr lang="en-US" dirty="0" smtClean="0"/>
              <a:t>For Freeways Florida researchers and FDOT staff decided particular </a:t>
            </a:r>
            <a:r>
              <a:rPr lang="en-US" b="1" dirty="0" smtClean="0"/>
              <a:t>highway densities used for Freeway </a:t>
            </a:r>
            <a:r>
              <a:rPr lang="en-US" dirty="0" smtClean="0"/>
              <a:t>level of service did not really represent the way actual drivers experienced travel in the rural areas.</a:t>
            </a:r>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114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68053052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 the back of the tables you can see some of the differences between the highway capacity manual and the FDOT planning methodology.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First you'll see that the density figures for freeways of urbanized areas is the same as in the highway capacity manual, however looking below you'll see that there are different levels for the rural situation.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Research done by FDOT showed that the expectations of density in rural areas is different and therefore FDOT adjusted the densities for rural freeways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Going back to the table on top for urbanized areas you will see that the arterials are split into a class I and class II. These are based on the posted speed limit. Class 1 is posted speed limit 40 mph or higher, and class II  is 35 mph posted or slower.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comes from a disagreement between FDOT and the HCM committee over the best way to measure free flow speed.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HCM calls for a very detailed study and FDOT found that just adding 5 mph to the posted speed limit is just as accurate</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115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28980935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When you see the way the tables are organized you will see that they have been organized by some of the most used traffic factors in planning.</a:t>
            </a:r>
          </a:p>
          <a:p>
            <a:endParaRPr lang="en-US" dirty="0" smtClean="0"/>
          </a:p>
          <a:p>
            <a:pPr marL="171450" indent="-171450">
              <a:buFont typeface="Arial" panose="020B0604020202020204" pitchFamily="34" charset="0"/>
              <a:buChar char="•"/>
            </a:pPr>
            <a:r>
              <a:rPr lang="en-US" dirty="0" smtClean="0"/>
              <a:t>The first is </a:t>
            </a:r>
            <a:r>
              <a:rPr lang="en-US" b="1" dirty="0" smtClean="0"/>
              <a:t>Annual average daily traffic or AADT</a:t>
            </a:r>
          </a:p>
          <a:p>
            <a:pPr marL="171450" indent="-171450">
              <a:buFont typeface="Arial" panose="020B0604020202020204" pitchFamily="34" charset="0"/>
              <a:buChar char="•"/>
            </a:pPr>
            <a:r>
              <a:rPr lang="en-US" dirty="0" smtClean="0"/>
              <a:t>the second is </a:t>
            </a:r>
            <a:r>
              <a:rPr lang="en-US" b="1" dirty="0" smtClean="0"/>
              <a:t>peak hour two-way traffic</a:t>
            </a:r>
          </a:p>
          <a:p>
            <a:pPr marL="171450" indent="-171450">
              <a:buFont typeface="Arial" panose="020B0604020202020204" pitchFamily="34" charset="0"/>
              <a:buChar char="•"/>
            </a:pPr>
            <a:r>
              <a:rPr lang="en-US" dirty="0" smtClean="0"/>
              <a:t>and the third is </a:t>
            </a:r>
            <a:r>
              <a:rPr lang="en-US" b="1" dirty="0" smtClean="0"/>
              <a:t>peak hour directional traffic.</a:t>
            </a:r>
          </a:p>
          <a:p>
            <a:pPr marL="171450" indent="-171450">
              <a:buFont typeface="Arial" panose="020B0604020202020204" pitchFamily="34" charset="0"/>
              <a:buChar char="•"/>
            </a:pPr>
            <a:endParaRPr lang="en-US" b="1" dirty="0" smtClean="0"/>
          </a:p>
          <a:p>
            <a:r>
              <a:rPr lang="en-US" dirty="0" smtClean="0"/>
              <a:t>Since traffic conditions and expectations in different area types vary so do our inputs and criteria differ.</a:t>
            </a:r>
          </a:p>
          <a:p>
            <a:endParaRPr lang="en-US" dirty="0" smtClean="0"/>
          </a:p>
          <a:p>
            <a:r>
              <a:rPr lang="en-US" dirty="0" smtClean="0"/>
              <a:t>That is why you will see for each of these breakdowns of traffic AADT, peak hour two-way, and peak hour directional we have also divided the tables into </a:t>
            </a:r>
          </a:p>
          <a:p>
            <a:endParaRPr lang="en-US" dirty="0" smtClean="0"/>
          </a:p>
          <a:p>
            <a:pPr marL="171450" indent="-171450">
              <a:buFont typeface="Arial" panose="020B0604020202020204" pitchFamily="34" charset="0"/>
              <a:buChar char="•"/>
            </a:pPr>
            <a:r>
              <a:rPr lang="en-US" b="1" dirty="0" smtClean="0"/>
              <a:t>urbanized</a:t>
            </a:r>
          </a:p>
          <a:p>
            <a:pPr marL="171450" indent="-171450">
              <a:buFont typeface="Arial" panose="020B0604020202020204" pitchFamily="34" charset="0"/>
              <a:buChar char="•"/>
            </a:pPr>
            <a:r>
              <a:rPr lang="en-US" b="1" dirty="0" smtClean="0"/>
              <a:t>transitioning, and what is known as “urban”</a:t>
            </a:r>
            <a:r>
              <a:rPr lang="en-US" dirty="0" smtClean="0"/>
              <a:t> (those communities that are over 5000 people but not in an urbanized area)</a:t>
            </a:r>
          </a:p>
          <a:p>
            <a:pPr marL="171450" indent="-171450">
              <a:buFont typeface="Arial" panose="020B0604020202020204" pitchFamily="34" charset="0"/>
              <a:buChar char="•"/>
            </a:pPr>
            <a:r>
              <a:rPr lang="en-US" b="1" dirty="0" smtClean="0"/>
              <a:t>and rural</a:t>
            </a:r>
            <a:endParaRPr lang="en-US" b="1"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116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34037538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To recap much of what we just went over, first we </a:t>
            </a:r>
            <a:r>
              <a:rPr lang="en-US" sz="1200" b="1" kern="1200" dirty="0" smtClean="0">
                <a:solidFill>
                  <a:schemeClr val="tx1"/>
                </a:solidFill>
                <a:latin typeface="+mn-lt"/>
                <a:ea typeface="+mn-ea"/>
                <a:cs typeface="+mn-cs"/>
              </a:rPr>
              <a:t>took years to collect lots of traffic and highway data to create the best inputs </a:t>
            </a:r>
            <a:r>
              <a:rPr lang="en-US" sz="1200" kern="1200" dirty="0" smtClean="0">
                <a:solidFill>
                  <a:schemeClr val="tx1"/>
                </a:solidFill>
                <a:latin typeface="+mn-lt"/>
                <a:ea typeface="+mn-ea"/>
                <a:cs typeface="+mn-cs"/>
              </a:rPr>
              <a:t>for Florida conditions. Then we used the LOSPLAN calculation models to create the generalized tables.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After that we tried to find </a:t>
            </a:r>
            <a:r>
              <a:rPr lang="en-US" sz="1200" b="1" kern="1200" dirty="0" smtClean="0">
                <a:solidFill>
                  <a:schemeClr val="tx1"/>
                </a:solidFill>
                <a:latin typeface="+mn-lt"/>
                <a:ea typeface="+mn-ea"/>
                <a:cs typeface="+mn-cs"/>
              </a:rPr>
              <a:t>the best way to publish the tables </a:t>
            </a:r>
            <a:r>
              <a:rPr lang="en-US" sz="1200" kern="1200" dirty="0" smtClean="0">
                <a:solidFill>
                  <a:schemeClr val="tx1"/>
                </a:solidFill>
                <a:latin typeface="+mn-lt"/>
                <a:ea typeface="+mn-ea"/>
                <a:cs typeface="+mn-cs"/>
              </a:rPr>
              <a:t>so that people can use them easily and find out how we got all the numbers that are in there.</a:t>
            </a:r>
            <a:endParaRPr lang="en-US" dirty="0" smtClean="0"/>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117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4378171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Now that you know some of the history behind the concept of the generalized tables,   let's get into some more of the actual specifics of what are the most important assumptions.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K factor is extremely important and one of the latest improvements that we have made to our calculations is what is known as the standard K. And that means that for most urbanized and transitioning areas we use a K factor of .09</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You will see that there are some exceptions for the largest urban areas and rural areas.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next is something called the p</a:t>
            </a:r>
            <a:r>
              <a:rPr lang="en-US" sz="1200" b="1" kern="1200" dirty="0" smtClean="0">
                <a:solidFill>
                  <a:schemeClr val="tx1"/>
                </a:solidFill>
                <a:latin typeface="+mn-lt"/>
                <a:ea typeface="+mn-ea"/>
                <a:cs typeface="+mn-cs"/>
              </a:rPr>
              <a:t>eak hour factor or PH</a:t>
            </a:r>
            <a:r>
              <a:rPr lang="en-US" sz="1200" b="0" kern="1200" dirty="0" smtClean="0">
                <a:solidFill>
                  <a:schemeClr val="tx1"/>
                </a:solidFill>
                <a:latin typeface="+mn-lt"/>
                <a:ea typeface="+mn-ea"/>
                <a:cs typeface="+mn-cs"/>
              </a:rPr>
              <a:t>F. This is a measure of and I don't know any better way to say it “</a:t>
            </a:r>
            <a:r>
              <a:rPr lang="en-US" sz="1200" b="0" kern="1200" dirty="0" err="1" smtClean="0">
                <a:solidFill>
                  <a:schemeClr val="tx1"/>
                </a:solidFill>
                <a:latin typeface="+mn-lt"/>
                <a:ea typeface="+mn-ea"/>
                <a:cs typeface="+mn-cs"/>
              </a:rPr>
              <a:t>peakiness</a:t>
            </a:r>
            <a:r>
              <a:rPr lang="en-US" sz="1200" b="0" kern="1200" dirty="0" smtClean="0">
                <a:solidFill>
                  <a:schemeClr val="tx1"/>
                </a:solidFill>
                <a:latin typeface="+mn-lt"/>
                <a:ea typeface="+mn-ea"/>
                <a:cs typeface="+mn-cs"/>
              </a:rPr>
              <a:t>” of that highest peak hour.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If there is no variation for 15 minutes of the highest contiguous  4 - 15 minute periods than it would be a 1.0 which for planning purposes we will use.</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The next important factor is the </a:t>
            </a:r>
            <a:r>
              <a:rPr lang="en-US" sz="1200" b="1" kern="1200" dirty="0" smtClean="0">
                <a:solidFill>
                  <a:schemeClr val="tx1"/>
                </a:solidFill>
                <a:latin typeface="+mn-lt"/>
                <a:ea typeface="+mn-ea"/>
                <a:cs typeface="+mn-cs"/>
              </a:rPr>
              <a:t>directional distribution factor or D. </a:t>
            </a:r>
            <a:r>
              <a:rPr lang="en-US" sz="1200" b="0" kern="1200" dirty="0" smtClean="0">
                <a:solidFill>
                  <a:schemeClr val="tx1"/>
                </a:solidFill>
                <a:latin typeface="+mn-lt"/>
                <a:ea typeface="+mn-ea"/>
                <a:cs typeface="+mn-cs"/>
              </a:rPr>
              <a:t>And you will see here some of the assumptions that were used for instances from our largest urbanized areas to rural.</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As you can see for the largest urbanized areas the D factor or the percentage of vehicles in the peak hour going in one direction is smaller compared (or more balanced traffic) to the D factor found in rural areas and transitioning areas.</a:t>
            </a:r>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119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75464072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Using one of the urbanized tables we wanted to point out to you some of the important abbreviations that are used throughout and may not be well documented in the handbook.</a:t>
            </a:r>
          </a:p>
          <a:p>
            <a:endParaRPr lang="en-US" sz="1200" kern="1200" dirty="0" smtClean="0">
              <a:solidFill>
                <a:schemeClr val="tx1"/>
              </a:solidFill>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latin typeface="+mn-lt"/>
                <a:ea typeface="+mn-ea"/>
                <a:cs typeface="+mn-cs"/>
              </a:rPr>
              <a:t>%TSF is percent time spent following. This is used in the rural 2 Lane</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 FFS is the percent of the free flow speed</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ATS means average travel speed</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RU stands for rural undeveloped</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RD stands for rural developed</a:t>
            </a:r>
            <a:endParaRPr lang="en-US" dirty="0" smtClean="0"/>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120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3937942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Using one of the urbanized tables we wanted to point out to you some of the important abbreviations that are used throughout and may not be well documented in the handbook.</a:t>
            </a:r>
          </a:p>
          <a:p>
            <a:endParaRPr lang="en-US" sz="1200" kern="1200" dirty="0" smtClean="0">
              <a:solidFill>
                <a:schemeClr val="tx1"/>
              </a:solidFill>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latin typeface="+mn-lt"/>
                <a:ea typeface="+mn-ea"/>
                <a:cs typeface="+mn-cs"/>
              </a:rPr>
              <a:t>%TSF is percent time spent following. This is used in the rural 2 Lane</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 FFS is the percent of the free flow speed</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ATS means average travel speed</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RU stands for rural undeveloped</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RD stands for rural developed</a:t>
            </a:r>
            <a:endParaRPr lang="en-US" dirty="0" smtClean="0"/>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121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8142844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Using one of the urbanized tables we wanted to point out to you some of the important abbreviations that are used throughout and may not be well documented in the handbook.</a:t>
            </a:r>
          </a:p>
          <a:p>
            <a:endParaRPr lang="en-US" sz="1200" kern="1200" dirty="0" smtClean="0">
              <a:solidFill>
                <a:schemeClr val="tx1"/>
              </a:solidFill>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latin typeface="+mn-lt"/>
                <a:ea typeface="+mn-ea"/>
                <a:cs typeface="+mn-cs"/>
              </a:rPr>
              <a:t>%TSF is percent time spent following. This is used in the rural 2 Lane</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 FFS is the percent of the free flow speed</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ATS means average travel speed</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RU stands for rural undeveloped</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RD stands for rural developed</a:t>
            </a:r>
            <a:endParaRPr lang="en-US" dirty="0" smtClean="0"/>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122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3395578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baseline="0" dirty="0" smtClean="0"/>
          </a:p>
          <a:p>
            <a:r>
              <a:rPr lang="en-US" dirty="0" smtClean="0"/>
              <a:t>One of the nicest features of the tables is the back of each table containing the inputs used to create the table on the front page.</a:t>
            </a:r>
          </a:p>
          <a:p>
            <a:endParaRPr lang="en-US" dirty="0" smtClean="0"/>
          </a:p>
          <a:p>
            <a:r>
              <a:rPr lang="en-US" b="1" dirty="0" smtClean="0"/>
              <a:t>The back of each table is your friend</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&lt;CLICK&gt;Click through until “</a:t>
            </a:r>
            <a:r>
              <a:rPr lang="en-US" b="1" dirty="0" smtClean="0"/>
              <a:t>Rural Undeveloped</a:t>
            </a:r>
            <a:r>
              <a:rPr lang="en-US" dirty="0" smtClean="0"/>
              <a:t>” shows up in red </a:t>
            </a:r>
            <a:endParaRPr lang="en-US" baseline="0" dirty="0" smtClean="0"/>
          </a:p>
          <a:p>
            <a:endParaRPr lang="en-US" b="1" dirty="0" smtClean="0"/>
          </a:p>
          <a:p>
            <a:r>
              <a:rPr lang="en-US" b="1" dirty="0" smtClean="0"/>
              <a:t>This is a screenshot of the LOSPLAN </a:t>
            </a:r>
            <a:r>
              <a:rPr lang="en-US" dirty="0" smtClean="0"/>
              <a:t>software run,</a:t>
            </a:r>
            <a:r>
              <a:rPr lang="en-US" baseline="0" dirty="0" smtClean="0"/>
              <a:t> </a:t>
            </a:r>
            <a:r>
              <a:rPr lang="en-US" dirty="0" smtClean="0"/>
              <a:t>which helped us create these tables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you will see the uninterrupted flow facilities highways that are rural and in this case it</a:t>
            </a:r>
            <a:r>
              <a:rPr lang="en-US" sz="1200" u="sng"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 two lane with the posted speed of 55 miles an hour and these will correspond with the inputs you see in the screenshot from</a:t>
            </a:r>
            <a:r>
              <a:rPr lang="en-US" sz="1200" kern="1200" baseline="0" dirty="0" smtClean="0">
                <a:solidFill>
                  <a:schemeClr val="tx1"/>
                </a:solidFill>
                <a:effectLst/>
                <a:latin typeface="+mn-lt"/>
                <a:ea typeface="+mn-ea"/>
                <a:cs typeface="+mn-cs"/>
              </a:rPr>
              <a:t> LOSPLAN</a:t>
            </a:r>
            <a:r>
              <a:rPr lang="en-US" sz="1200" kern="1200" dirty="0" smtClean="0">
                <a:solidFill>
                  <a:schemeClr val="tx1"/>
                </a:solidFill>
                <a:effectLst/>
                <a:latin typeface="+mn-lt"/>
                <a:ea typeface="+mn-ea"/>
                <a:cs typeface="+mn-cs"/>
              </a:rPr>
              <a: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123</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926541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adequately address mobility, all four dimensions should be emphasized and multiple performance measures used.</a:t>
            </a:r>
          </a:p>
          <a:p>
            <a:endParaRPr lang="en-US" dirty="0"/>
          </a:p>
        </p:txBody>
      </p:sp>
      <p:sp>
        <p:nvSpPr>
          <p:cNvPr id="4" name="Slide Number Placeholder 3"/>
          <p:cNvSpPr>
            <a:spLocks noGrp="1"/>
          </p:cNvSpPr>
          <p:nvPr>
            <p:ph type="sldNum" sz="quarter" idx="10"/>
          </p:nvPr>
        </p:nvSpPr>
        <p:spPr/>
        <p:txBody>
          <a:bodyPr/>
          <a:lstStyle/>
          <a:p>
            <a:fld id="{464919A6-2276-4FAE-A007-9222D7005ADD}" type="slidenum">
              <a:rPr lang="en-US" smtClean="0"/>
              <a:pPr/>
              <a:t>12</a:t>
            </a:fld>
            <a:endParaRPr lang="en-US" dirty="0"/>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5993471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&lt;&lt;&lt;Click until the rounded rectangles are visible: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taking these same figures you will now make a comparison to the two-lane rural highways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see the </a:t>
            </a:r>
            <a:r>
              <a:rPr lang="en-US" sz="1200" b="1" kern="1200" dirty="0" smtClean="0">
                <a:solidFill>
                  <a:schemeClr val="tx1"/>
                </a:solidFill>
                <a:effectLst/>
                <a:latin typeface="+mn-lt"/>
                <a:ea typeface="+mn-ea"/>
                <a:cs typeface="+mn-cs"/>
              </a:rPr>
              <a:t>direct comparison between the output of LOS plan and one of the rows of our tables</a:t>
            </a:r>
          </a:p>
          <a:p>
            <a:endParaRPr lang="en-US" dirty="0" smtClean="0"/>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124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9118491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Like many of the Florida DOT products we have to have some caveats, fine print, and asterisks. This helps explain some of the symbols you will see when you use these tables.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one asterisks means that that level of service cannot be achieved using the values that we ran for the table. For example A 40 mile-per-hour average speed might not be possible during the peak hours given the signal spacing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two asterisks is another symbol which means</a:t>
            </a:r>
            <a:r>
              <a:rPr lang="en-US" sz="1200" kern="1200" baseline="0" dirty="0" smtClean="0">
                <a:solidFill>
                  <a:schemeClr val="tx1"/>
                </a:solidFill>
                <a:latin typeface="+mn-lt"/>
                <a:ea typeface="+mn-ea"/>
                <a:cs typeface="+mn-cs"/>
              </a:rPr>
              <a:t> that one of the other criteria in the level of service has broken down.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For instance you will see some that LOSD “tops out” at 17,700. T</a:t>
            </a:r>
            <a:r>
              <a:rPr lang="en-US" sz="1200" b="1" kern="1200" baseline="0" dirty="0" smtClean="0">
                <a:solidFill>
                  <a:schemeClr val="tx1"/>
                </a:solidFill>
                <a:latin typeface="+mn-lt"/>
                <a:ea typeface="+mn-ea"/>
                <a:cs typeface="+mn-cs"/>
              </a:rPr>
              <a:t>his means everything over 17,700 or D really turns into an F</a:t>
            </a:r>
            <a:endParaRPr lang="en-US" b="1" dirty="0" smtClean="0"/>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125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8701768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Look at your table package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 first you want to determine </a:t>
            </a:r>
            <a:r>
              <a:rPr lang="en-US" sz="1200" b="1" kern="1200" dirty="0" smtClean="0">
                <a:solidFill>
                  <a:schemeClr val="tx1"/>
                </a:solidFill>
                <a:latin typeface="+mn-lt"/>
                <a:ea typeface="+mn-ea"/>
                <a:cs typeface="+mn-cs"/>
              </a:rPr>
              <a:t>what time your analysis is in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Then you </a:t>
            </a:r>
            <a:r>
              <a:rPr lang="en-US" sz="1200" b="1" kern="1200" dirty="0" smtClean="0">
                <a:solidFill>
                  <a:schemeClr val="tx1"/>
                </a:solidFill>
                <a:latin typeface="+mn-lt"/>
                <a:ea typeface="+mn-ea"/>
                <a:cs typeface="+mn-cs"/>
              </a:rPr>
              <a:t>determine the area type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And then you </a:t>
            </a:r>
            <a:r>
              <a:rPr lang="en-US" sz="1200" b="1" kern="1200" dirty="0" smtClean="0">
                <a:solidFill>
                  <a:schemeClr val="tx1"/>
                </a:solidFill>
                <a:latin typeface="+mn-lt"/>
                <a:ea typeface="+mn-ea"/>
                <a:cs typeface="+mn-cs"/>
              </a:rPr>
              <a:t>choose which modes you're going to</a:t>
            </a:r>
            <a:r>
              <a:rPr lang="en-US" sz="1200" b="1" kern="1200" baseline="0" dirty="0" smtClean="0">
                <a:solidFill>
                  <a:schemeClr val="tx1"/>
                </a:solidFill>
                <a:latin typeface="+mn-lt"/>
                <a:ea typeface="+mn-ea"/>
                <a:cs typeface="+mn-cs"/>
              </a:rPr>
              <a:t> study</a:t>
            </a:r>
            <a:endParaRPr lang="en-US" dirty="0" smtClean="0"/>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126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14537252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You must be aware of the key variables in order to do the best analysis using the tables.</a:t>
            </a:r>
          </a:p>
          <a:p>
            <a:endParaRPr lang="en-US" dirty="0" smtClean="0"/>
          </a:p>
          <a:p>
            <a:r>
              <a:rPr lang="en-US" dirty="0" smtClean="0"/>
              <a:t>For the automobile mode it is the </a:t>
            </a:r>
          </a:p>
          <a:p>
            <a:pPr marL="171450" indent="-171450">
              <a:buFont typeface="Arial" panose="020B0604020202020204" pitchFamily="34" charset="0"/>
              <a:buChar char="•"/>
            </a:pPr>
            <a:r>
              <a:rPr lang="en-US" b="1" dirty="0" smtClean="0"/>
              <a:t>type of highway </a:t>
            </a:r>
            <a:r>
              <a:rPr lang="en-US" dirty="0" smtClean="0"/>
              <a:t>and the </a:t>
            </a:r>
          </a:p>
          <a:p>
            <a:pPr marL="171450" indent="-171450">
              <a:buFont typeface="Arial" panose="020B0604020202020204" pitchFamily="34" charset="0"/>
              <a:buChar char="•"/>
            </a:pPr>
            <a:r>
              <a:rPr lang="en-US" b="1" dirty="0" smtClean="0"/>
              <a:t>number and type of lanes</a:t>
            </a:r>
          </a:p>
          <a:p>
            <a:endParaRPr lang="en-US" dirty="0" smtClean="0"/>
          </a:p>
          <a:p>
            <a:r>
              <a:rPr lang="en-US" dirty="0" smtClean="0"/>
              <a:t>For the bicycle mode you need to know something about </a:t>
            </a:r>
          </a:p>
          <a:p>
            <a:pPr marL="171450" indent="-171450">
              <a:buFont typeface="Arial" panose="020B0604020202020204" pitchFamily="34" charset="0"/>
              <a:buChar char="•"/>
            </a:pPr>
            <a:r>
              <a:rPr lang="en-US" dirty="0" smtClean="0"/>
              <a:t>whether there</a:t>
            </a:r>
            <a:r>
              <a:rPr lang="en-US" baseline="0" dirty="0" smtClean="0"/>
              <a:t> is a </a:t>
            </a:r>
            <a:r>
              <a:rPr lang="en-US" b="1" dirty="0" smtClean="0"/>
              <a:t>bicycle lane or shoulder </a:t>
            </a:r>
          </a:p>
          <a:p>
            <a:pPr marL="171450" indent="-171450">
              <a:buFont typeface="Arial" panose="020B0604020202020204" pitchFamily="34" charset="0"/>
              <a:buChar char="•"/>
            </a:pPr>
            <a:r>
              <a:rPr lang="en-US" dirty="0" smtClean="0"/>
              <a:t>and the </a:t>
            </a:r>
            <a:r>
              <a:rPr lang="en-US" b="1" dirty="0" smtClean="0"/>
              <a:t>number of vehicles whizzing by the cyclist</a:t>
            </a:r>
          </a:p>
          <a:p>
            <a:endParaRPr lang="en-US" dirty="0" smtClean="0"/>
          </a:p>
          <a:p>
            <a:r>
              <a:rPr lang="en-US" dirty="0" smtClean="0"/>
              <a:t>For the pedestrian mode </a:t>
            </a:r>
          </a:p>
          <a:p>
            <a:pPr marL="171450" indent="-171450">
              <a:buFont typeface="Arial" panose="020B0604020202020204" pitchFamily="34" charset="0"/>
              <a:buChar char="•"/>
            </a:pPr>
            <a:r>
              <a:rPr lang="en-US" b="1" dirty="0" smtClean="0"/>
              <a:t>sidewalk coverage </a:t>
            </a:r>
          </a:p>
          <a:p>
            <a:pPr marL="171450" indent="-171450">
              <a:buFont typeface="Arial" panose="020B0604020202020204" pitchFamily="34" charset="0"/>
              <a:buChar char="•"/>
            </a:pPr>
            <a:r>
              <a:rPr lang="en-US" dirty="0" smtClean="0"/>
              <a:t>and the </a:t>
            </a:r>
            <a:r>
              <a:rPr lang="en-US" b="1" dirty="0" smtClean="0"/>
              <a:t>number of automobiles driving </a:t>
            </a:r>
            <a:r>
              <a:rPr lang="en-US" dirty="0" smtClean="0"/>
              <a:t>by are the key variables</a:t>
            </a:r>
          </a:p>
          <a:p>
            <a:endParaRPr lang="en-US" dirty="0" smtClean="0"/>
          </a:p>
          <a:p>
            <a:r>
              <a:rPr lang="en-US" dirty="0" smtClean="0"/>
              <a:t>And for the bus mode, the key variables are </a:t>
            </a:r>
          </a:p>
          <a:p>
            <a:pPr marL="171450" indent="-171450">
              <a:buFont typeface="Arial" panose="020B0604020202020204" pitchFamily="34" charset="0"/>
              <a:buChar char="•"/>
            </a:pPr>
            <a:r>
              <a:rPr lang="en-US" dirty="0" smtClean="0"/>
              <a:t>the </a:t>
            </a:r>
            <a:r>
              <a:rPr lang="en-US" b="1" dirty="0" smtClean="0"/>
              <a:t>frequency of the bus </a:t>
            </a:r>
          </a:p>
          <a:p>
            <a:pPr marL="171450" indent="-171450">
              <a:buFont typeface="Arial" panose="020B0604020202020204" pitchFamily="34" charset="0"/>
              <a:buChar char="•"/>
            </a:pPr>
            <a:r>
              <a:rPr lang="en-US" dirty="0" smtClean="0"/>
              <a:t>and the </a:t>
            </a:r>
            <a:r>
              <a:rPr lang="en-US" b="1" dirty="0" smtClean="0"/>
              <a:t>sidewalk coverage for ease of pedestrians </a:t>
            </a:r>
            <a:r>
              <a:rPr lang="en-US" dirty="0" smtClean="0"/>
              <a:t>to get into the bus</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127</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02372320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128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24811217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129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61516946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130</a:t>
            </a:fld>
            <a:endParaRPr lang="en-US"/>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47692643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Now many of these tables contain adjustments.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&lt;Click until the Freeway adjustment is seen&gt;&gt;&gt;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this case were to use an adjustment for what is known as a freeway auxiliary Lane.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 auxiliary Lane is the feature you see in many of our large urban areas along freeways.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would actually allow a person to get on the freeway and drive to the next interchange without actually having to merge into the actual freeway through lanes.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Since these are such a good safety and capacity feature they are being retrofitted more and more in our more congested areas.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this case this would simply add 20,000 vehicles per day to the maximum service volume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&lt;&lt;CLICK&gt;&gt;</a:t>
            </a:r>
            <a:endParaRPr lang="en-US" dirty="0" smtClean="0"/>
          </a:p>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131</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458249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132</a:t>
            </a:fld>
            <a:endParaRPr lang="en-US"/>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7163454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This is a rural 2-lane</a:t>
            </a:r>
            <a:r>
              <a:rPr lang="en-US" baseline="0" dirty="0" smtClean="0"/>
              <a:t> roadway</a:t>
            </a:r>
          </a:p>
          <a:p>
            <a:r>
              <a:rPr lang="en-US" baseline="0" dirty="0" smtClean="0"/>
              <a:t>And we are looking at the peak hour in one direction</a:t>
            </a:r>
            <a:endParaRPr lang="en-US" dirty="0" smtClean="0"/>
          </a:p>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133</a:t>
            </a:fld>
            <a:endParaRPr lang="en-US"/>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142276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13</a:t>
            </a:fld>
            <a:endParaRPr lang="en-US"/>
          </a:p>
        </p:txBody>
      </p:sp>
    </p:spTree>
    <p:extLst>
      <p:ext uri="{BB962C8B-B14F-4D97-AF65-F5344CB8AC3E}">
        <p14:creationId xmlns:p14="http://schemas.microsoft.com/office/powerpoint/2010/main" val="364046739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134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96637478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This is a rural 2-lane</a:t>
            </a:r>
            <a:r>
              <a:rPr lang="en-US" baseline="0" dirty="0" smtClean="0"/>
              <a:t> roadway</a:t>
            </a:r>
          </a:p>
          <a:p>
            <a:r>
              <a:rPr lang="en-US" baseline="0" dirty="0" smtClean="0"/>
              <a:t>And we are looking at the peak hour in one direction</a:t>
            </a:r>
            <a:endParaRPr lang="en-US" dirty="0" smtClean="0"/>
          </a:p>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135</a:t>
            </a:fld>
            <a:endParaRPr lang="en-US"/>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77678597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This is a rural 2-lane</a:t>
            </a:r>
            <a:r>
              <a:rPr lang="en-US" baseline="0" dirty="0" smtClean="0"/>
              <a:t> roadway</a:t>
            </a:r>
          </a:p>
          <a:p>
            <a:r>
              <a:rPr lang="en-US" baseline="0" dirty="0" smtClean="0"/>
              <a:t>And we are looking at the peak hour in one direction</a:t>
            </a:r>
            <a:endParaRPr lang="en-US" dirty="0" smtClean="0"/>
          </a:p>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136</a:t>
            </a:fld>
            <a:endParaRPr lang="en-US"/>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64704544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b="1" dirty="0" smtClean="0"/>
              <a:t>Highways vs “freeways”</a:t>
            </a:r>
          </a:p>
          <a:p>
            <a:endParaRPr lang="en-US" b="1" dirty="0" smtClean="0"/>
          </a:p>
          <a:p>
            <a:r>
              <a:rPr lang="en-US" b="1" dirty="0" smtClean="0"/>
              <a:t>Most are RURAL 2-lane and RURAL multilane</a:t>
            </a:r>
          </a:p>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137</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90267678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138</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26108324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Non-State Arterial</a:t>
            </a:r>
            <a:r>
              <a:rPr lang="en-US" baseline="0" dirty="0" smtClean="0"/>
              <a:t> Adjustment</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solidFill>
                  <a:prstClr val="black"/>
                </a:solidFill>
              </a:rPr>
              <a:pPr/>
              <a:t>139</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8539667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Non-State Arterial</a:t>
            </a:r>
            <a:r>
              <a:rPr lang="en-US" baseline="0" dirty="0" smtClean="0"/>
              <a:t> Adjustment</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solidFill>
                  <a:prstClr val="black"/>
                </a:solidFill>
              </a:rPr>
              <a:pPr/>
              <a:t>140</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6433984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141</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47628761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142</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61917297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143</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45184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4177753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solidFill>
                  <a:prstClr val="black"/>
                </a:solidFill>
              </a:rPr>
              <a:pPr/>
              <a:t>144</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03312529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solidFill>
                  <a:prstClr val="black"/>
                </a:solidFill>
              </a:rPr>
              <a:pPr/>
              <a:t>145</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75106011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solidFill>
                  <a:prstClr val="black"/>
                </a:solidFill>
              </a:rPr>
              <a:pPr/>
              <a:t>146</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35483495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solidFill>
                  <a:prstClr val="black"/>
                </a:solidFill>
              </a:rPr>
              <a:pPr/>
              <a:t>147</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80330599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148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52118863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149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79757550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150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6336264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Median Adjustment (Webinar A-3</a:t>
            </a:r>
            <a:r>
              <a:rPr lang="en-US" baseline="0" dirty="0" smtClean="0"/>
              <a:t> FIX!)</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solidFill>
                  <a:prstClr val="black"/>
                </a:solidFill>
              </a:rPr>
              <a:pPr/>
              <a:t>151</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26451008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Median Adjustment (Webinar A-3 FIX)</a:t>
            </a:r>
          </a:p>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solidFill>
                  <a:prstClr val="black"/>
                </a:solidFill>
              </a:rPr>
              <a:pPr/>
              <a:t>152</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24595427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One way adjustment</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solidFill>
                  <a:prstClr val="black"/>
                </a:solidFill>
              </a:rPr>
              <a:pPr/>
              <a:t>153</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521671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FDOT Quality/Level of Service Training</a:t>
            </a:r>
            <a:endParaRPr lang="en-US" dirty="0"/>
          </a:p>
        </p:txBody>
      </p:sp>
      <p:sp>
        <p:nvSpPr>
          <p:cNvPr id="5" name="Rectangle 3"/>
          <p:cNvSpPr>
            <a:spLocks noGrp="1" noChangeArrowheads="1"/>
          </p:cNvSpPr>
          <p:nvPr>
            <p:ph type="dt" idx="1"/>
          </p:nvPr>
        </p:nvSpPr>
        <p:spPr>
          <a:ln/>
        </p:spPr>
        <p:txBody>
          <a:bodyPr/>
          <a:lstStyle/>
          <a:p>
            <a:r>
              <a:rPr lang="en-US" smtClean="0"/>
              <a:t>June 2015</a:t>
            </a:r>
            <a:endParaRPr lang="en-US" dirty="0"/>
          </a:p>
        </p:txBody>
      </p:sp>
      <p:sp>
        <p:nvSpPr>
          <p:cNvPr id="7" name="Rectangle 7"/>
          <p:cNvSpPr>
            <a:spLocks noGrp="1" noChangeArrowheads="1"/>
          </p:cNvSpPr>
          <p:nvPr>
            <p:ph type="sldNum" sz="quarter" idx="5"/>
          </p:nvPr>
        </p:nvSpPr>
        <p:spPr>
          <a:ln/>
        </p:spPr>
        <p:txBody>
          <a:bodyPr/>
          <a:lstStyle/>
          <a:p>
            <a:fld id="{FD711BAC-1CE0-44E7-9FA9-43C312435047}" type="slidenum">
              <a:rPr lang="en-US"/>
              <a:pPr/>
              <a:t>15</a:t>
            </a:fld>
            <a:endParaRPr lang="en-US" dirty="0"/>
          </a:p>
        </p:txBody>
      </p:sp>
      <p:sp>
        <p:nvSpPr>
          <p:cNvPr id="1698818" name="Rectangle 2"/>
          <p:cNvSpPr>
            <a:spLocks noGrp="1" noRot="1" noChangeAspect="1" noChangeArrowheads="1" noTextEdit="1"/>
          </p:cNvSpPr>
          <p:nvPr>
            <p:ph type="sldImg"/>
          </p:nvPr>
        </p:nvSpPr>
        <p:spPr>
          <a:xfrm>
            <a:off x="1257300" y="719138"/>
            <a:ext cx="4800600" cy="3600450"/>
          </a:xfrm>
          <a:ln/>
        </p:spPr>
      </p:sp>
      <p:sp>
        <p:nvSpPr>
          <p:cNvPr id="1698819" name="Rectangle 3"/>
          <p:cNvSpPr>
            <a:spLocks noGrp="1" noChangeArrowheads="1"/>
          </p:cNvSpPr>
          <p:nvPr>
            <p:ph type="body" idx="1"/>
          </p:nvPr>
        </p:nvSpPr>
        <p:spPr>
          <a:xfrm>
            <a:off x="970945" y="4558634"/>
            <a:ext cx="5373312" cy="4324735"/>
          </a:xfrm>
        </p:spPr>
        <p:txBody>
          <a:bodyPr lIns="93358" tIns="46682" rIns="93358" bIns="46682"/>
          <a:lstStyle/>
          <a:p>
            <a:r>
              <a:rPr lang="en-US" dirty="0" smtClean="0"/>
              <a:t>Briefly go over the slide because the full definitions follow</a:t>
            </a:r>
            <a:endParaRPr lang="en-US" dirty="0"/>
          </a:p>
        </p:txBody>
      </p:sp>
    </p:spTree>
    <p:extLst>
      <p:ext uri="{BB962C8B-B14F-4D97-AF65-F5344CB8AC3E}">
        <p14:creationId xmlns:p14="http://schemas.microsoft.com/office/powerpoint/2010/main" val="280339498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One way adjustment</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solidFill>
                  <a:prstClr val="black"/>
                </a:solidFill>
              </a:rPr>
              <a:pPr/>
              <a:t>154</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81150783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smtClean="0"/>
              <a:t>Some</a:t>
            </a:r>
            <a:r>
              <a:rPr lang="en-US" baseline="0" dirty="0" smtClean="0"/>
              <a:t> people think the tables are too conservative</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156</a:t>
            </a:fld>
            <a:endParaRPr lang="en-US"/>
          </a:p>
        </p:txBody>
      </p:sp>
    </p:spTree>
    <p:extLst>
      <p:ext uri="{BB962C8B-B14F-4D97-AF65-F5344CB8AC3E}">
        <p14:creationId xmlns:p14="http://schemas.microsoft.com/office/powerpoint/2010/main" val="271936741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157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14749224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158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67431076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159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49934957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160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76522850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161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36023885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162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2043613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163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88753943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Provide documentation if using K other or Dir Hr Demand Vol</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164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543022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FDOT Quality/Level of Service Training</a:t>
            </a:r>
            <a:endParaRPr lang="en-US" dirty="0"/>
          </a:p>
        </p:txBody>
      </p:sp>
      <p:sp>
        <p:nvSpPr>
          <p:cNvPr id="5" name="Rectangle 3"/>
          <p:cNvSpPr>
            <a:spLocks noGrp="1" noChangeArrowheads="1"/>
          </p:cNvSpPr>
          <p:nvPr>
            <p:ph type="dt" idx="1"/>
          </p:nvPr>
        </p:nvSpPr>
        <p:spPr>
          <a:ln/>
        </p:spPr>
        <p:txBody>
          <a:bodyPr/>
          <a:lstStyle/>
          <a:p>
            <a:r>
              <a:rPr lang="en-US" smtClean="0"/>
              <a:t>June 2015</a:t>
            </a:r>
            <a:endParaRPr lang="en-US" dirty="0"/>
          </a:p>
        </p:txBody>
      </p:sp>
      <p:sp>
        <p:nvSpPr>
          <p:cNvPr id="7" name="Rectangle 7"/>
          <p:cNvSpPr>
            <a:spLocks noGrp="1" noChangeArrowheads="1"/>
          </p:cNvSpPr>
          <p:nvPr>
            <p:ph type="sldNum" sz="quarter" idx="5"/>
          </p:nvPr>
        </p:nvSpPr>
        <p:spPr>
          <a:ln/>
        </p:spPr>
        <p:txBody>
          <a:bodyPr/>
          <a:lstStyle/>
          <a:p>
            <a:fld id="{FD711BAC-1CE0-44E7-9FA9-43C312435047}" type="slidenum">
              <a:rPr lang="en-US"/>
              <a:pPr/>
              <a:t>16</a:t>
            </a:fld>
            <a:endParaRPr lang="en-US" dirty="0"/>
          </a:p>
        </p:txBody>
      </p:sp>
      <p:sp>
        <p:nvSpPr>
          <p:cNvPr id="1698818" name="Rectangle 2"/>
          <p:cNvSpPr>
            <a:spLocks noGrp="1" noRot="1" noChangeAspect="1" noChangeArrowheads="1" noTextEdit="1"/>
          </p:cNvSpPr>
          <p:nvPr>
            <p:ph type="sldImg"/>
          </p:nvPr>
        </p:nvSpPr>
        <p:spPr>
          <a:xfrm>
            <a:off x="1257300" y="719138"/>
            <a:ext cx="4800600" cy="3600450"/>
          </a:xfrm>
          <a:ln/>
        </p:spPr>
      </p:sp>
      <p:sp>
        <p:nvSpPr>
          <p:cNvPr id="1698819" name="Rectangle 3"/>
          <p:cNvSpPr>
            <a:spLocks noGrp="1" noChangeArrowheads="1"/>
          </p:cNvSpPr>
          <p:nvPr>
            <p:ph type="body" idx="1"/>
          </p:nvPr>
        </p:nvSpPr>
        <p:spPr>
          <a:xfrm>
            <a:off x="970945" y="4558634"/>
            <a:ext cx="5373312" cy="4324735"/>
          </a:xfrm>
        </p:spPr>
        <p:txBody>
          <a:bodyPr lIns="93358" tIns="46682" rIns="93358" bIns="46682"/>
          <a:lstStyle/>
          <a:p>
            <a:endParaRPr lang="en-US" dirty="0"/>
          </a:p>
        </p:txBody>
      </p:sp>
    </p:spTree>
    <p:extLst>
      <p:ext uri="{BB962C8B-B14F-4D97-AF65-F5344CB8AC3E}">
        <p14:creationId xmlns:p14="http://schemas.microsoft.com/office/powerpoint/2010/main" val="103374038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165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47968386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Gina mentioned that we may want to use the </a:t>
            </a:r>
            <a:r>
              <a:rPr lang="en-US" dirty="0" err="1" smtClean="0"/>
              <a:t>Highplan</a:t>
            </a:r>
            <a:r>
              <a:rPr lang="en-US" dirty="0" smtClean="0"/>
              <a:t> module</a:t>
            </a:r>
            <a:r>
              <a:rPr lang="en-US" baseline="0" dirty="0" smtClean="0"/>
              <a:t> as a “break” during the ARTPLAN section</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166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91998559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167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9269893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168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55322051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169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30373579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170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76110773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-20% factor;</a:t>
            </a:r>
            <a:r>
              <a:rPr lang="en-US" baseline="0" dirty="0" smtClean="0"/>
              <a:t> </a:t>
            </a:r>
            <a:r>
              <a:rPr lang="en-US" dirty="0" smtClean="0"/>
              <a:t>Combined with median adjustment (+5%),</a:t>
            </a:r>
            <a:r>
              <a:rPr lang="en-US" baseline="0" dirty="0" smtClean="0"/>
              <a:t> modifies peak hour volume.</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171</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2171994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-20% factor;</a:t>
            </a:r>
            <a:r>
              <a:rPr lang="en-US" baseline="0" dirty="0" smtClean="0"/>
              <a:t> </a:t>
            </a:r>
            <a:r>
              <a:rPr lang="en-US" dirty="0" smtClean="0"/>
              <a:t>Combined with median adjustment (+5%),</a:t>
            </a:r>
            <a:r>
              <a:rPr lang="en-US" baseline="0" dirty="0" smtClean="0"/>
              <a:t> modifies peak hour volume.</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172</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94952167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173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55652956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174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696556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FDOT Quality/Level of Service Training</a:t>
            </a:r>
            <a:endParaRPr lang="en-US" dirty="0"/>
          </a:p>
        </p:txBody>
      </p:sp>
      <p:sp>
        <p:nvSpPr>
          <p:cNvPr id="5" name="Rectangle 3"/>
          <p:cNvSpPr>
            <a:spLocks noGrp="1" noChangeArrowheads="1"/>
          </p:cNvSpPr>
          <p:nvPr>
            <p:ph type="dt" idx="1"/>
          </p:nvPr>
        </p:nvSpPr>
        <p:spPr>
          <a:ln/>
        </p:spPr>
        <p:txBody>
          <a:bodyPr/>
          <a:lstStyle/>
          <a:p>
            <a:r>
              <a:rPr lang="en-US" smtClean="0"/>
              <a:t>June 2015</a:t>
            </a:r>
            <a:endParaRPr lang="en-US" dirty="0"/>
          </a:p>
        </p:txBody>
      </p:sp>
      <p:sp>
        <p:nvSpPr>
          <p:cNvPr id="7" name="Rectangle 7"/>
          <p:cNvSpPr>
            <a:spLocks noGrp="1" noChangeArrowheads="1"/>
          </p:cNvSpPr>
          <p:nvPr>
            <p:ph type="sldNum" sz="quarter" idx="5"/>
          </p:nvPr>
        </p:nvSpPr>
        <p:spPr>
          <a:ln/>
        </p:spPr>
        <p:txBody>
          <a:bodyPr/>
          <a:lstStyle/>
          <a:p>
            <a:fld id="{FD711BAC-1CE0-44E7-9FA9-43C312435047}" type="slidenum">
              <a:rPr lang="en-US"/>
              <a:pPr/>
              <a:t>17</a:t>
            </a:fld>
            <a:endParaRPr lang="en-US" dirty="0"/>
          </a:p>
        </p:txBody>
      </p:sp>
      <p:sp>
        <p:nvSpPr>
          <p:cNvPr id="1698818" name="Rectangle 2"/>
          <p:cNvSpPr>
            <a:spLocks noGrp="1" noRot="1" noChangeAspect="1" noChangeArrowheads="1" noTextEdit="1"/>
          </p:cNvSpPr>
          <p:nvPr>
            <p:ph type="sldImg"/>
          </p:nvPr>
        </p:nvSpPr>
        <p:spPr>
          <a:xfrm>
            <a:off x="1257300" y="719138"/>
            <a:ext cx="4800600" cy="3600450"/>
          </a:xfrm>
          <a:ln/>
        </p:spPr>
      </p:sp>
      <p:sp>
        <p:nvSpPr>
          <p:cNvPr id="1698819" name="Rectangle 3"/>
          <p:cNvSpPr>
            <a:spLocks noGrp="1" noChangeArrowheads="1"/>
          </p:cNvSpPr>
          <p:nvPr>
            <p:ph type="body" idx="1"/>
          </p:nvPr>
        </p:nvSpPr>
        <p:spPr>
          <a:xfrm>
            <a:off x="970945" y="4558634"/>
            <a:ext cx="5373312" cy="4324735"/>
          </a:xfrm>
        </p:spPr>
        <p:txBody>
          <a:bodyPr lIns="93358" tIns="46682" rIns="93358" bIns="46682"/>
          <a:lstStyle/>
          <a:p>
            <a:endParaRPr lang="en-US" dirty="0"/>
          </a:p>
        </p:txBody>
      </p:sp>
    </p:spTree>
    <p:extLst>
      <p:ext uri="{BB962C8B-B14F-4D97-AF65-F5344CB8AC3E}">
        <p14:creationId xmlns:p14="http://schemas.microsoft.com/office/powerpoint/2010/main" val="403481894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175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56186514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176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31787372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177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56979003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178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7198685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179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52823823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180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54492439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181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42334561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182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68856798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183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83441823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184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543360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FDOT Quality/Level of Service Training</a:t>
            </a:r>
            <a:endParaRPr lang="en-US" dirty="0"/>
          </a:p>
        </p:txBody>
      </p:sp>
      <p:sp>
        <p:nvSpPr>
          <p:cNvPr id="5" name="Rectangle 3"/>
          <p:cNvSpPr>
            <a:spLocks noGrp="1" noChangeArrowheads="1"/>
          </p:cNvSpPr>
          <p:nvPr>
            <p:ph type="dt" idx="1"/>
          </p:nvPr>
        </p:nvSpPr>
        <p:spPr>
          <a:ln/>
        </p:spPr>
        <p:txBody>
          <a:bodyPr/>
          <a:lstStyle/>
          <a:p>
            <a:r>
              <a:rPr lang="en-US" smtClean="0"/>
              <a:t>June 2015</a:t>
            </a:r>
            <a:endParaRPr lang="en-US" dirty="0"/>
          </a:p>
        </p:txBody>
      </p:sp>
      <p:sp>
        <p:nvSpPr>
          <p:cNvPr id="7" name="Rectangle 7"/>
          <p:cNvSpPr>
            <a:spLocks noGrp="1" noChangeArrowheads="1"/>
          </p:cNvSpPr>
          <p:nvPr>
            <p:ph type="sldNum" sz="quarter" idx="5"/>
          </p:nvPr>
        </p:nvSpPr>
        <p:spPr>
          <a:ln/>
        </p:spPr>
        <p:txBody>
          <a:bodyPr/>
          <a:lstStyle/>
          <a:p>
            <a:fld id="{FD711BAC-1CE0-44E7-9FA9-43C312435047}" type="slidenum">
              <a:rPr lang="en-US"/>
              <a:pPr/>
              <a:t>18</a:t>
            </a:fld>
            <a:endParaRPr lang="en-US" dirty="0"/>
          </a:p>
        </p:txBody>
      </p:sp>
      <p:sp>
        <p:nvSpPr>
          <p:cNvPr id="1698818" name="Rectangle 2"/>
          <p:cNvSpPr>
            <a:spLocks noGrp="1" noRot="1" noChangeAspect="1" noChangeArrowheads="1" noTextEdit="1"/>
          </p:cNvSpPr>
          <p:nvPr>
            <p:ph type="sldImg"/>
          </p:nvPr>
        </p:nvSpPr>
        <p:spPr>
          <a:xfrm>
            <a:off x="1257300" y="719138"/>
            <a:ext cx="4800600" cy="3600450"/>
          </a:xfrm>
          <a:ln/>
        </p:spPr>
      </p:sp>
      <p:sp>
        <p:nvSpPr>
          <p:cNvPr id="1698819" name="Rectangle 3"/>
          <p:cNvSpPr>
            <a:spLocks noGrp="1" noChangeArrowheads="1"/>
          </p:cNvSpPr>
          <p:nvPr>
            <p:ph type="body" idx="1"/>
          </p:nvPr>
        </p:nvSpPr>
        <p:spPr>
          <a:xfrm>
            <a:off x="970945" y="4558634"/>
            <a:ext cx="5373312" cy="4324735"/>
          </a:xfrm>
        </p:spPr>
        <p:txBody>
          <a:bodyPr lIns="93358" tIns="46682" rIns="93358" bIns="46682"/>
          <a:lstStyle/>
          <a:p>
            <a:endParaRPr lang="en-US" dirty="0"/>
          </a:p>
        </p:txBody>
      </p:sp>
    </p:spTree>
    <p:extLst>
      <p:ext uri="{BB962C8B-B14F-4D97-AF65-F5344CB8AC3E}">
        <p14:creationId xmlns:p14="http://schemas.microsoft.com/office/powerpoint/2010/main" val="277851571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185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54649750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186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89912631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187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59088923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188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42572790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189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21902521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Add graphics</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190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10098734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191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66011471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HCM 2010 has no</a:t>
            </a:r>
            <a:r>
              <a:rPr lang="en-US" baseline="0" dirty="0" smtClean="0"/>
              <a:t> separate roadway classes</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192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00132627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193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5166458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194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937046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FDOT Quality/Level of Service Training</a:t>
            </a:r>
            <a:endParaRPr lang="en-US" dirty="0"/>
          </a:p>
        </p:txBody>
      </p:sp>
      <p:sp>
        <p:nvSpPr>
          <p:cNvPr id="5" name="Rectangle 3"/>
          <p:cNvSpPr>
            <a:spLocks noGrp="1" noChangeArrowheads="1"/>
          </p:cNvSpPr>
          <p:nvPr>
            <p:ph type="dt" idx="1"/>
          </p:nvPr>
        </p:nvSpPr>
        <p:spPr>
          <a:ln/>
        </p:spPr>
        <p:txBody>
          <a:bodyPr/>
          <a:lstStyle/>
          <a:p>
            <a:r>
              <a:rPr lang="en-US" smtClean="0"/>
              <a:t>June 2015</a:t>
            </a:r>
            <a:endParaRPr lang="en-US" dirty="0"/>
          </a:p>
        </p:txBody>
      </p:sp>
      <p:sp>
        <p:nvSpPr>
          <p:cNvPr id="7" name="Rectangle 7"/>
          <p:cNvSpPr>
            <a:spLocks noGrp="1" noChangeArrowheads="1"/>
          </p:cNvSpPr>
          <p:nvPr>
            <p:ph type="sldNum" sz="quarter" idx="5"/>
          </p:nvPr>
        </p:nvSpPr>
        <p:spPr>
          <a:ln/>
        </p:spPr>
        <p:txBody>
          <a:bodyPr/>
          <a:lstStyle/>
          <a:p>
            <a:fld id="{FD711BAC-1CE0-44E7-9FA9-43C312435047}" type="slidenum">
              <a:rPr lang="en-US"/>
              <a:pPr/>
              <a:t>19</a:t>
            </a:fld>
            <a:endParaRPr lang="en-US" dirty="0"/>
          </a:p>
        </p:txBody>
      </p:sp>
      <p:sp>
        <p:nvSpPr>
          <p:cNvPr id="1698818" name="Rectangle 2"/>
          <p:cNvSpPr>
            <a:spLocks noGrp="1" noRot="1" noChangeAspect="1" noChangeArrowheads="1" noTextEdit="1"/>
          </p:cNvSpPr>
          <p:nvPr>
            <p:ph type="sldImg"/>
          </p:nvPr>
        </p:nvSpPr>
        <p:spPr>
          <a:xfrm>
            <a:off x="1257300" y="719138"/>
            <a:ext cx="4800600" cy="3600450"/>
          </a:xfrm>
          <a:ln/>
        </p:spPr>
      </p:sp>
      <p:sp>
        <p:nvSpPr>
          <p:cNvPr id="1698819" name="Rectangle 3"/>
          <p:cNvSpPr>
            <a:spLocks noGrp="1" noChangeArrowheads="1"/>
          </p:cNvSpPr>
          <p:nvPr>
            <p:ph type="body" idx="1"/>
          </p:nvPr>
        </p:nvSpPr>
        <p:spPr>
          <a:xfrm>
            <a:off x="970945" y="4558634"/>
            <a:ext cx="5373312" cy="4324735"/>
          </a:xfrm>
        </p:spPr>
        <p:txBody>
          <a:bodyPr lIns="93358" tIns="46682" rIns="93358" bIns="46682"/>
          <a:lstStyle/>
          <a:p>
            <a:endParaRPr lang="en-US" dirty="0"/>
          </a:p>
        </p:txBody>
      </p:sp>
    </p:spTree>
    <p:extLst>
      <p:ext uri="{BB962C8B-B14F-4D97-AF65-F5344CB8AC3E}">
        <p14:creationId xmlns:p14="http://schemas.microsoft.com/office/powerpoint/2010/main" val="290655970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avoid double counting generally, FDOT recommends including the last intersection within the analysis and </a:t>
            </a:r>
          </a:p>
          <a:p>
            <a:r>
              <a:rPr lang="en-US" dirty="0" smtClean="0"/>
              <a:t>ignoring the first, or entry, intersection. This allows the analysis to include the effects of delay, backup, and LOS from the last </a:t>
            </a:r>
          </a:p>
          <a:p>
            <a:r>
              <a:rPr lang="en-US" dirty="0" smtClean="0"/>
              <a:t>intersection for the facility under study.</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195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5237939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ARTPLAN also has inputs for the #</a:t>
            </a:r>
            <a:r>
              <a:rPr lang="en-US" baseline="0" dirty="0" smtClean="0"/>
              <a:t> of lanes on the segment screen</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196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4632319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197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69383859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Low = 20% occupied, Medium</a:t>
            </a:r>
            <a:r>
              <a:rPr lang="en-US" baseline="0" dirty="0" smtClean="0"/>
              <a:t> = 50% occupied, High = 80% occupied</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198</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0113513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199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77057989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solidFill>
                  <a:prstClr val="black"/>
                </a:solidFill>
              </a:rPr>
              <a:t>June 2015</a:t>
            </a:r>
            <a:endParaRPr lang="en-US">
              <a:solidFill>
                <a:prstClr val="black"/>
              </a:solidFill>
            </a:endParaRPr>
          </a:p>
        </p:txBody>
      </p:sp>
      <p:sp>
        <p:nvSpPr>
          <p:cNvPr id="5" name="Slide Number Placeholder 4"/>
          <p:cNvSpPr>
            <a:spLocks noGrp="1"/>
          </p:cNvSpPr>
          <p:nvPr>
            <p:ph type="sldNum" sz="quarter" idx="11"/>
          </p:nvPr>
        </p:nvSpPr>
        <p:spPr/>
        <p:txBody>
          <a:bodyPr/>
          <a:lstStyle/>
          <a:p>
            <a:fld id="{6A4034AD-18A2-406C-BC1F-DB589E17B389}" type="slidenum">
              <a:rPr lang="en-US" smtClean="0">
                <a:solidFill>
                  <a:prstClr val="black"/>
                </a:solidFill>
              </a:rPr>
              <a:pPr/>
              <a:t>200</a:t>
            </a:fld>
            <a:endParaRPr lang="en-US">
              <a:solidFill>
                <a:prstClr val="black"/>
              </a:solidFill>
            </a:endParaRPr>
          </a:p>
        </p:txBody>
      </p:sp>
    </p:spTree>
    <p:extLst>
      <p:ext uri="{BB962C8B-B14F-4D97-AF65-F5344CB8AC3E}">
        <p14:creationId xmlns:p14="http://schemas.microsoft.com/office/powerpoint/2010/main" val="181524739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206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70519522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207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16243719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208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79775348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209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068799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Name, agency, and experience with QLOS</a:t>
            </a:r>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847854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FDOT Quality/Level of Service Training</a:t>
            </a:r>
            <a:endParaRPr lang="en-US" dirty="0"/>
          </a:p>
        </p:txBody>
      </p:sp>
      <p:sp>
        <p:nvSpPr>
          <p:cNvPr id="5" name="Rectangle 3"/>
          <p:cNvSpPr>
            <a:spLocks noGrp="1" noChangeArrowheads="1"/>
          </p:cNvSpPr>
          <p:nvPr>
            <p:ph type="dt" idx="1"/>
          </p:nvPr>
        </p:nvSpPr>
        <p:spPr>
          <a:ln/>
        </p:spPr>
        <p:txBody>
          <a:bodyPr/>
          <a:lstStyle/>
          <a:p>
            <a:r>
              <a:rPr lang="en-US" smtClean="0"/>
              <a:t>June 2015</a:t>
            </a:r>
            <a:endParaRPr lang="en-US" dirty="0"/>
          </a:p>
        </p:txBody>
      </p:sp>
      <p:sp>
        <p:nvSpPr>
          <p:cNvPr id="7" name="Rectangle 7"/>
          <p:cNvSpPr>
            <a:spLocks noGrp="1" noChangeArrowheads="1"/>
          </p:cNvSpPr>
          <p:nvPr>
            <p:ph type="sldNum" sz="quarter" idx="5"/>
          </p:nvPr>
        </p:nvSpPr>
        <p:spPr>
          <a:ln/>
        </p:spPr>
        <p:txBody>
          <a:bodyPr/>
          <a:lstStyle/>
          <a:p>
            <a:fld id="{FD711BAC-1CE0-44E7-9FA9-43C312435047}" type="slidenum">
              <a:rPr lang="en-US"/>
              <a:pPr/>
              <a:t>20</a:t>
            </a:fld>
            <a:endParaRPr lang="en-US" dirty="0"/>
          </a:p>
        </p:txBody>
      </p:sp>
      <p:sp>
        <p:nvSpPr>
          <p:cNvPr id="1698818" name="Rectangle 2"/>
          <p:cNvSpPr>
            <a:spLocks noGrp="1" noRot="1" noChangeAspect="1" noChangeArrowheads="1" noTextEdit="1"/>
          </p:cNvSpPr>
          <p:nvPr>
            <p:ph type="sldImg"/>
          </p:nvPr>
        </p:nvSpPr>
        <p:spPr>
          <a:xfrm>
            <a:off x="1257300" y="719138"/>
            <a:ext cx="4800600" cy="3600450"/>
          </a:xfrm>
          <a:ln/>
        </p:spPr>
      </p:sp>
      <p:sp>
        <p:nvSpPr>
          <p:cNvPr id="1698819" name="Rectangle 3"/>
          <p:cNvSpPr>
            <a:spLocks noGrp="1" noChangeArrowheads="1"/>
          </p:cNvSpPr>
          <p:nvPr>
            <p:ph type="body" idx="1"/>
          </p:nvPr>
        </p:nvSpPr>
        <p:spPr>
          <a:xfrm>
            <a:off x="970945" y="4558634"/>
            <a:ext cx="5373312" cy="4324735"/>
          </a:xfrm>
        </p:spPr>
        <p:txBody>
          <a:bodyPr lIns="93358" tIns="46682" rIns="93358" bIns="46682"/>
          <a:lstStyle/>
          <a:p>
            <a:r>
              <a:rPr lang="en-US" sz="1200" kern="1200" dirty="0" smtClean="0">
                <a:solidFill>
                  <a:schemeClr val="tx1"/>
                </a:solidFill>
                <a:latin typeface="+mn-lt"/>
                <a:ea typeface="+mn-ea"/>
                <a:cs typeface="+mn-cs"/>
              </a:rPr>
              <a:t>This shows Irish rural capacity for their popular goods</a:t>
            </a:r>
            <a:endParaRPr lang="en-US" dirty="0"/>
          </a:p>
        </p:txBody>
      </p:sp>
    </p:spTree>
    <p:extLst>
      <p:ext uri="{BB962C8B-B14F-4D97-AF65-F5344CB8AC3E}">
        <p14:creationId xmlns:p14="http://schemas.microsoft.com/office/powerpoint/2010/main" val="290655970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210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62710358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211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35482695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212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19398769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213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37226631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214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87534972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215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67629219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216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57800321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217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28491598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218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53075060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219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007404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FDOT Quality/Level of Service Training</a:t>
            </a:r>
            <a:endParaRPr lang="en-US" dirty="0"/>
          </a:p>
        </p:txBody>
      </p:sp>
      <p:sp>
        <p:nvSpPr>
          <p:cNvPr id="5" name="Rectangle 3"/>
          <p:cNvSpPr>
            <a:spLocks noGrp="1" noChangeArrowheads="1"/>
          </p:cNvSpPr>
          <p:nvPr>
            <p:ph type="dt" idx="1"/>
          </p:nvPr>
        </p:nvSpPr>
        <p:spPr>
          <a:ln/>
        </p:spPr>
        <p:txBody>
          <a:bodyPr/>
          <a:lstStyle/>
          <a:p>
            <a:r>
              <a:rPr lang="en-US" smtClean="0"/>
              <a:t>June 2015</a:t>
            </a:r>
            <a:endParaRPr lang="en-US" dirty="0"/>
          </a:p>
        </p:txBody>
      </p:sp>
      <p:sp>
        <p:nvSpPr>
          <p:cNvPr id="7" name="Rectangle 7"/>
          <p:cNvSpPr>
            <a:spLocks noGrp="1" noChangeArrowheads="1"/>
          </p:cNvSpPr>
          <p:nvPr>
            <p:ph type="sldNum" sz="quarter" idx="5"/>
          </p:nvPr>
        </p:nvSpPr>
        <p:spPr>
          <a:ln/>
        </p:spPr>
        <p:txBody>
          <a:bodyPr/>
          <a:lstStyle/>
          <a:p>
            <a:fld id="{FD711BAC-1CE0-44E7-9FA9-43C312435047}" type="slidenum">
              <a:rPr lang="en-US"/>
              <a:pPr/>
              <a:t>21</a:t>
            </a:fld>
            <a:endParaRPr lang="en-US" dirty="0"/>
          </a:p>
        </p:txBody>
      </p:sp>
      <p:sp>
        <p:nvSpPr>
          <p:cNvPr id="1698818" name="Rectangle 2"/>
          <p:cNvSpPr>
            <a:spLocks noGrp="1" noRot="1" noChangeAspect="1" noChangeArrowheads="1" noTextEdit="1"/>
          </p:cNvSpPr>
          <p:nvPr>
            <p:ph type="sldImg"/>
          </p:nvPr>
        </p:nvSpPr>
        <p:spPr>
          <a:xfrm>
            <a:off x="1257300" y="719138"/>
            <a:ext cx="4800600" cy="3600450"/>
          </a:xfrm>
          <a:ln/>
        </p:spPr>
      </p:sp>
      <p:sp>
        <p:nvSpPr>
          <p:cNvPr id="1698819" name="Rectangle 3"/>
          <p:cNvSpPr>
            <a:spLocks noGrp="1" noChangeArrowheads="1"/>
          </p:cNvSpPr>
          <p:nvPr>
            <p:ph type="body" idx="1"/>
          </p:nvPr>
        </p:nvSpPr>
        <p:spPr>
          <a:xfrm>
            <a:off x="970945" y="4558634"/>
            <a:ext cx="5373312" cy="4324735"/>
          </a:xfrm>
        </p:spPr>
        <p:txBody>
          <a:bodyPr lIns="93358" tIns="46682" rIns="93358" bIns="46682"/>
          <a:lstStyle/>
          <a:p>
            <a:endParaRPr lang="en-US" dirty="0"/>
          </a:p>
        </p:txBody>
      </p:sp>
    </p:spTree>
    <p:extLst>
      <p:ext uri="{BB962C8B-B14F-4D97-AF65-F5344CB8AC3E}">
        <p14:creationId xmlns:p14="http://schemas.microsoft.com/office/powerpoint/2010/main" val="122909188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220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58099193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221</a:t>
            </a:fld>
            <a:endParaRPr lang="en-US"/>
          </a:p>
        </p:txBody>
      </p:sp>
    </p:spTree>
    <p:extLst>
      <p:ext uri="{BB962C8B-B14F-4D97-AF65-F5344CB8AC3E}">
        <p14:creationId xmlns:p14="http://schemas.microsoft.com/office/powerpoint/2010/main" val="162717440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smtClean="0"/>
              <a:t>May be in Day 2</a:t>
            </a:r>
          </a:p>
          <a:p>
            <a:endParaRPr lang="en-US" dirty="0" smtClean="0"/>
          </a:p>
          <a:p>
            <a:r>
              <a:rPr lang="en-US" dirty="0" smtClean="0"/>
              <a:t>All the original multimodal analysis equations and methodologies were done in Florida.  Pedestrian model was developed in Pensacola and the Bike model in Tampa</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222</a:t>
            </a:fld>
            <a:endParaRPr lang="en-US"/>
          </a:p>
        </p:txBody>
      </p:sp>
    </p:spTree>
    <p:extLst>
      <p:ext uri="{BB962C8B-B14F-4D97-AF65-F5344CB8AC3E}">
        <p14:creationId xmlns:p14="http://schemas.microsoft.com/office/powerpoint/2010/main" val="58889387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223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41030000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b="1" u="sng" dirty="0" smtClean="0"/>
              <a:t>Check</a:t>
            </a:r>
            <a:r>
              <a:rPr lang="en-US" b="1" u="sng" baseline="0" dirty="0" smtClean="0"/>
              <a:t> for more updated version</a:t>
            </a:r>
            <a:endParaRPr lang="en-US" b="1" u="sng"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224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50459172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225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71842819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b="1" u="sng" dirty="0" smtClean="0"/>
              <a:t>Update this sequence</a:t>
            </a:r>
            <a:endParaRPr lang="en-US" b="1" u="sng"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226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41020132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err="1" smtClean="0"/>
              <a:t>Whats</a:t>
            </a:r>
            <a:r>
              <a:rPr lang="en-US" dirty="0" smtClean="0"/>
              <a:t> the LOS here</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227</a:t>
            </a:fld>
            <a:endParaRPr lang="en-US"/>
          </a:p>
        </p:txBody>
      </p:sp>
    </p:spTree>
    <p:extLst>
      <p:ext uri="{BB962C8B-B14F-4D97-AF65-F5344CB8AC3E}">
        <p14:creationId xmlns:p14="http://schemas.microsoft.com/office/powerpoint/2010/main" val="384828453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smtClean="0"/>
              <a:t>How about now (LOS)?</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228</a:t>
            </a:fld>
            <a:endParaRPr lang="en-US"/>
          </a:p>
        </p:txBody>
      </p:sp>
    </p:spTree>
    <p:extLst>
      <p:ext uri="{BB962C8B-B14F-4D97-AF65-F5344CB8AC3E}">
        <p14:creationId xmlns:p14="http://schemas.microsoft.com/office/powerpoint/2010/main" val="104988264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229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728292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smtClean="0"/>
              <a:t>Provides</a:t>
            </a:r>
            <a:r>
              <a:rPr lang="en-US" baseline="0" dirty="0" smtClean="0"/>
              <a:t> quality of service, level of service, and capacity measures for highways and other modes</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22</a:t>
            </a:fld>
            <a:endParaRPr lang="en-US"/>
          </a:p>
        </p:txBody>
      </p:sp>
    </p:spTree>
    <p:extLst>
      <p:ext uri="{BB962C8B-B14F-4D97-AF65-F5344CB8AC3E}">
        <p14:creationId xmlns:p14="http://schemas.microsoft.com/office/powerpoint/2010/main" val="223790767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Wide – greater than or equal to 13.5 feet, with 14 feet being the assumed value in ARTPLAN; </a:t>
            </a:r>
          </a:p>
          <a:p>
            <a:r>
              <a:rPr lang="en-US" sz="1200" b="0" i="0" u="none" strike="noStrike" kern="1200" baseline="0" dirty="0" smtClean="0">
                <a:solidFill>
                  <a:schemeClr val="tx1"/>
                </a:solidFill>
                <a:latin typeface="+mn-lt"/>
                <a:ea typeface="+mn-ea"/>
                <a:cs typeface="+mn-cs"/>
              </a:rPr>
              <a:t>■■Typical – greater than or equal to 11 feet and less than 13.5 feet, with 12 being the assumed value in ARTPLAN; and </a:t>
            </a:r>
          </a:p>
          <a:p>
            <a:r>
              <a:rPr lang="en-US" sz="1200" b="0" i="0" u="none" strike="noStrike" kern="1200" baseline="0" dirty="0" smtClean="0">
                <a:solidFill>
                  <a:schemeClr val="tx1"/>
                </a:solidFill>
                <a:latin typeface="+mn-lt"/>
                <a:ea typeface="+mn-ea"/>
                <a:cs typeface="+mn-cs"/>
              </a:rPr>
              <a:t>■■Narrow – less than 11 feet, with 10 feet being the assumed value in ARTPLAN. </a:t>
            </a:r>
          </a:p>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230</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66164785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Change bike lane pic – not green lane, not buffered bike lane</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231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23682043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233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57163690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Include dimension lines on photo</a:t>
            </a:r>
            <a:r>
              <a:rPr lang="en-US" baseline="0" dirty="0" smtClean="0"/>
              <a:t> for separation</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234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09356922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235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6950500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May need to update to more recent work, or at least reference it being the source of the HCM 2010</a:t>
            </a:r>
            <a:r>
              <a:rPr lang="en-US" baseline="0" dirty="0" smtClean="0"/>
              <a:t> BLOS</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236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601250805"/>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237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80729248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b="1" u="sng" dirty="0" smtClean="0"/>
              <a:t>Check to make sure this equation is up to date</a:t>
            </a:r>
            <a:endParaRPr lang="en-US" b="1" u="sng"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238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82725965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239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48470246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FDOT Quality/Level of Service Training</a:t>
            </a:r>
            <a:endParaRPr lang="en-US"/>
          </a:p>
        </p:txBody>
      </p:sp>
      <p:sp>
        <p:nvSpPr>
          <p:cNvPr id="5" name="Rectangle 3"/>
          <p:cNvSpPr>
            <a:spLocks noGrp="1" noChangeArrowheads="1"/>
          </p:cNvSpPr>
          <p:nvPr>
            <p:ph type="dt" idx="1"/>
          </p:nvPr>
        </p:nvSpPr>
        <p:spPr>
          <a:ln/>
        </p:spPr>
        <p:txBody>
          <a:bodyPr/>
          <a:lstStyle/>
          <a:p>
            <a:r>
              <a:rPr lang="en-US" smtClean="0"/>
              <a:t>June 2015</a:t>
            </a:r>
            <a:endParaRPr lang="en-US"/>
          </a:p>
        </p:txBody>
      </p:sp>
      <p:sp>
        <p:nvSpPr>
          <p:cNvPr id="7" name="Rectangle 7"/>
          <p:cNvSpPr>
            <a:spLocks noGrp="1" noChangeArrowheads="1"/>
          </p:cNvSpPr>
          <p:nvPr>
            <p:ph type="sldNum" sz="quarter" idx="5"/>
          </p:nvPr>
        </p:nvSpPr>
        <p:spPr>
          <a:ln/>
        </p:spPr>
        <p:txBody>
          <a:bodyPr/>
          <a:lstStyle/>
          <a:p>
            <a:fld id="{85B8110E-71D8-48F7-AABA-B4E8B403BF22}" type="slidenum">
              <a:rPr lang="en-US"/>
              <a:pPr/>
              <a:t>240</a:t>
            </a:fld>
            <a:endParaRPr lang="en-US"/>
          </a:p>
        </p:txBody>
      </p:sp>
      <p:sp>
        <p:nvSpPr>
          <p:cNvPr id="2032642" name="Rectangle 2"/>
          <p:cNvSpPr>
            <a:spLocks noGrp="1" noRot="1" noChangeAspect="1" noChangeArrowheads="1" noTextEdit="1"/>
          </p:cNvSpPr>
          <p:nvPr>
            <p:ph type="sldImg"/>
          </p:nvPr>
        </p:nvSpPr>
        <p:spPr>
          <a:xfrm>
            <a:off x="1260475" y="717550"/>
            <a:ext cx="4802188" cy="3602038"/>
          </a:xfrm>
          <a:ln/>
        </p:spPr>
      </p:sp>
      <p:sp>
        <p:nvSpPr>
          <p:cNvPr id="2032643" name="Rectangle 3"/>
          <p:cNvSpPr>
            <a:spLocks noGrp="1" noChangeArrowheads="1"/>
          </p:cNvSpPr>
          <p:nvPr>
            <p:ph type="body" idx="1"/>
          </p:nvPr>
        </p:nvSpPr>
        <p:spPr>
          <a:xfrm>
            <a:off x="970945" y="4561861"/>
            <a:ext cx="5373312" cy="4321508"/>
          </a:xfrm>
        </p:spPr>
        <p:txBody>
          <a:bodyPr lIns="91824" tIns="45913" rIns="91824" bIns="45913"/>
          <a:lstStyle/>
          <a:p>
            <a:r>
              <a:rPr lang="en-US" b="1" u="sng" dirty="0" smtClean="0"/>
              <a:t>Add new inputs</a:t>
            </a:r>
            <a:endParaRPr lang="en-US" b="1" u="sng" dirty="0"/>
          </a:p>
        </p:txBody>
      </p:sp>
    </p:spTree>
    <p:extLst>
      <p:ext uri="{BB962C8B-B14F-4D97-AF65-F5344CB8AC3E}">
        <p14:creationId xmlns:p14="http://schemas.microsoft.com/office/powerpoint/2010/main" val="274871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88335359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241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61557606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242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478785447"/>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243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18133368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244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02054678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p:spPr>
        <p:txBody>
          <a:bodyPr/>
          <a:lstStyle/>
          <a:p>
            <a:pPr marL="0" marR="0" indent="0" algn="l" defTabSz="913972" rtl="0" eaLnBrk="1" fontAlgn="auto" latinLnBrk="0" hangingPunct="1">
              <a:lnSpc>
                <a:spcPct val="100000"/>
              </a:lnSpc>
              <a:spcBef>
                <a:spcPts val="0"/>
              </a:spcBef>
              <a:spcAft>
                <a:spcPts val="0"/>
              </a:spcAft>
              <a:buClrTx/>
              <a:buSzTx/>
              <a:buFontTx/>
              <a:buNone/>
              <a:tabLst/>
              <a:defRPr/>
            </a:pPr>
            <a:r>
              <a:rPr lang="en-US" sz="1200" dirty="0" smtClean="0"/>
              <a:t>Centroids were defined as any population center greater than 50,000</a:t>
            </a:r>
          </a:p>
          <a:p>
            <a:pPr marL="0" marR="0" indent="0" algn="l" defTabSz="913972"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then created connections from one centroid to the other.</a:t>
            </a:r>
          </a:p>
          <a:p>
            <a:pPr marL="0" marR="0" indent="0" algn="l" defTabSz="913972" rtl="0" eaLnBrk="1" fontAlgn="auto" latinLnBrk="0" hangingPunct="1">
              <a:lnSpc>
                <a:spcPct val="100000"/>
              </a:lnSpc>
              <a:spcBef>
                <a:spcPts val="0"/>
              </a:spcBef>
              <a:spcAft>
                <a:spcPts val="0"/>
              </a:spcAft>
              <a:buClrTx/>
              <a:buSzTx/>
              <a:buFontTx/>
              <a:buNone/>
              <a:tabLst/>
              <a:defRPr/>
            </a:pPr>
            <a:r>
              <a:rPr lang="en-US" dirty="0" smtClean="0"/>
              <a:t>We then identified routes that seem to make</a:t>
            </a:r>
            <a:r>
              <a:rPr lang="en-US" baseline="0" dirty="0" smtClean="0"/>
              <a:t> the most sense which include on road and off road segments. </a:t>
            </a:r>
            <a:endParaRPr lang="en-US" sz="1200" dirty="0" smtClean="0"/>
          </a:p>
          <a:p>
            <a:r>
              <a:rPr lang="en-US" dirty="0" smtClean="0"/>
              <a:t>We then used ARTPLAN to see how these potential routes would perform. </a:t>
            </a:r>
            <a:endParaRPr lang="en-US" baseline="0" dirty="0" smtClean="0"/>
          </a:p>
          <a:p>
            <a:endParaRPr lang="en-US" baseline="0" dirty="0" smtClean="0"/>
          </a:p>
        </p:txBody>
      </p:sp>
      <p:sp>
        <p:nvSpPr>
          <p:cNvPr id="14340" name="Slide Number Placeholder 3"/>
          <p:cNvSpPr>
            <a:spLocks noGrp="1"/>
          </p:cNvSpPr>
          <p:nvPr>
            <p:ph type="sldNum" sz="quarter" idx="5"/>
          </p:nvPr>
        </p:nvSpPr>
        <p:spPr>
          <a:noFill/>
        </p:spPr>
        <p:txBody>
          <a:bodyPr/>
          <a:lstStyle/>
          <a:p>
            <a:fld id="{680885AB-B3A1-462E-AF17-CC62363538B3}" type="slidenum">
              <a:rPr lang="en-US" smtClean="0"/>
              <a:pPr/>
              <a:t>245</a:t>
            </a:fld>
            <a:endParaRPr lang="en-US" smtClean="0"/>
          </a:p>
        </p:txBody>
      </p:sp>
      <p:sp>
        <p:nvSpPr>
          <p:cNvPr id="2" name="Header Placeholder 1"/>
          <p:cNvSpPr>
            <a:spLocks noGrp="1"/>
          </p:cNvSpPr>
          <p:nvPr>
            <p:ph type="hdr" sz="quarter" idx="10"/>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16960351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b="1" u="sng" dirty="0" smtClean="0"/>
              <a:t>UPDATE</a:t>
            </a:r>
            <a:endParaRPr lang="en-US" b="1" u="sng"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246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77905713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247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84822946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smtClean="0"/>
              <a:t>What would you say the LOS is here?</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248</a:t>
            </a:fld>
            <a:endParaRPr lang="en-US"/>
          </a:p>
        </p:txBody>
      </p:sp>
    </p:spTree>
    <p:extLst>
      <p:ext uri="{BB962C8B-B14F-4D97-AF65-F5344CB8AC3E}">
        <p14:creationId xmlns:p14="http://schemas.microsoft.com/office/powerpoint/2010/main" val="510988495"/>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249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50967203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May want to update lower image with more closely spaced trees</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250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029314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89049536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to the lip of the gutter pan and the inside edge</a:t>
            </a:r>
            <a:r>
              <a:rPr lang="en-US" baseline="0" dirty="0" smtClean="0"/>
              <a:t> of the sidewalk closest to the roadway. The arrows are not placed to scale.</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251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96534893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252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9868771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FDOT Quality/Level of Service Training</a:t>
            </a:r>
            <a:endParaRPr lang="en-US"/>
          </a:p>
        </p:txBody>
      </p:sp>
      <p:sp>
        <p:nvSpPr>
          <p:cNvPr id="5" name="Rectangle 3"/>
          <p:cNvSpPr>
            <a:spLocks noGrp="1" noChangeArrowheads="1"/>
          </p:cNvSpPr>
          <p:nvPr>
            <p:ph type="dt" idx="1"/>
          </p:nvPr>
        </p:nvSpPr>
        <p:spPr>
          <a:ln/>
        </p:spPr>
        <p:txBody>
          <a:bodyPr/>
          <a:lstStyle/>
          <a:p>
            <a:r>
              <a:rPr lang="en-US" smtClean="0"/>
              <a:t>June 2015</a:t>
            </a:r>
            <a:endParaRPr lang="en-US"/>
          </a:p>
        </p:txBody>
      </p:sp>
      <p:sp>
        <p:nvSpPr>
          <p:cNvPr id="7" name="Rectangle 7"/>
          <p:cNvSpPr>
            <a:spLocks noGrp="1" noChangeArrowheads="1"/>
          </p:cNvSpPr>
          <p:nvPr>
            <p:ph type="sldNum" sz="quarter" idx="5"/>
          </p:nvPr>
        </p:nvSpPr>
        <p:spPr>
          <a:ln/>
        </p:spPr>
        <p:txBody>
          <a:bodyPr/>
          <a:lstStyle/>
          <a:p>
            <a:fld id="{07BD43A3-66C5-4AC7-9AE6-52E82E6F3918}" type="slidenum">
              <a:rPr lang="en-US"/>
              <a:pPr/>
              <a:t>253</a:t>
            </a:fld>
            <a:endParaRPr lang="en-US"/>
          </a:p>
        </p:txBody>
      </p:sp>
      <p:sp>
        <p:nvSpPr>
          <p:cNvPr id="2058242" name="Rectangle 2"/>
          <p:cNvSpPr>
            <a:spLocks noGrp="1" noRot="1" noChangeAspect="1" noChangeArrowheads="1" noTextEdit="1"/>
          </p:cNvSpPr>
          <p:nvPr>
            <p:ph type="sldImg"/>
          </p:nvPr>
        </p:nvSpPr>
        <p:spPr>
          <a:xfrm>
            <a:off x="1276350" y="712788"/>
            <a:ext cx="4764088" cy="3573462"/>
          </a:xfrm>
          <a:ln/>
        </p:spPr>
      </p:sp>
      <p:sp>
        <p:nvSpPr>
          <p:cNvPr id="2058243" name="Rectangle 3"/>
          <p:cNvSpPr>
            <a:spLocks noGrp="1" noChangeArrowheads="1"/>
          </p:cNvSpPr>
          <p:nvPr>
            <p:ph type="body" idx="1"/>
          </p:nvPr>
        </p:nvSpPr>
        <p:spPr>
          <a:xfrm>
            <a:off x="972560" y="4519920"/>
            <a:ext cx="5370081" cy="4368288"/>
          </a:xfrm>
          <a:ln/>
        </p:spPr>
        <p:txBody>
          <a:bodyPr lIns="91696" tIns="45848" rIns="91696" bIns="45848"/>
          <a:lstStyle/>
          <a:p>
            <a:r>
              <a:rPr lang="en-US" b="1" u="sng" dirty="0" smtClean="0"/>
              <a:t>Check to make sure this is up to date</a:t>
            </a:r>
            <a:endParaRPr lang="en-US" b="1" u="sng" dirty="0"/>
          </a:p>
        </p:txBody>
      </p:sp>
    </p:spTree>
    <p:extLst>
      <p:ext uri="{BB962C8B-B14F-4D97-AF65-F5344CB8AC3E}">
        <p14:creationId xmlns:p14="http://schemas.microsoft.com/office/powerpoint/2010/main" val="823612255"/>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254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34733807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FDOT Quality/Level of Service Training</a:t>
            </a:r>
            <a:endParaRPr lang="en-US"/>
          </a:p>
        </p:txBody>
      </p:sp>
      <p:sp>
        <p:nvSpPr>
          <p:cNvPr id="5" name="Rectangle 3"/>
          <p:cNvSpPr>
            <a:spLocks noGrp="1" noChangeArrowheads="1"/>
          </p:cNvSpPr>
          <p:nvPr>
            <p:ph type="dt" idx="1"/>
          </p:nvPr>
        </p:nvSpPr>
        <p:spPr>
          <a:ln/>
        </p:spPr>
        <p:txBody>
          <a:bodyPr/>
          <a:lstStyle/>
          <a:p>
            <a:r>
              <a:rPr lang="en-US" smtClean="0"/>
              <a:t>June 2015</a:t>
            </a:r>
            <a:endParaRPr lang="en-US"/>
          </a:p>
        </p:txBody>
      </p:sp>
      <p:sp>
        <p:nvSpPr>
          <p:cNvPr id="7" name="Rectangle 7"/>
          <p:cNvSpPr>
            <a:spLocks noGrp="1" noChangeArrowheads="1"/>
          </p:cNvSpPr>
          <p:nvPr>
            <p:ph type="sldNum" sz="quarter" idx="5"/>
          </p:nvPr>
        </p:nvSpPr>
        <p:spPr>
          <a:ln/>
        </p:spPr>
        <p:txBody>
          <a:bodyPr/>
          <a:lstStyle/>
          <a:p>
            <a:fld id="{DDBB2BDD-447A-46D6-A4F4-7F864374D175}" type="slidenum">
              <a:rPr lang="en-US"/>
              <a:pPr/>
              <a:t>255</a:t>
            </a:fld>
            <a:endParaRPr lang="en-US"/>
          </a:p>
        </p:txBody>
      </p:sp>
      <p:sp>
        <p:nvSpPr>
          <p:cNvPr id="2067458" name="Rectangle 2"/>
          <p:cNvSpPr>
            <a:spLocks noGrp="1" noRot="1" noChangeAspect="1" noChangeArrowheads="1" noTextEdit="1"/>
          </p:cNvSpPr>
          <p:nvPr>
            <p:ph type="sldImg"/>
          </p:nvPr>
        </p:nvSpPr>
        <p:spPr>
          <a:xfrm>
            <a:off x="1260475" y="717550"/>
            <a:ext cx="4802188" cy="3602038"/>
          </a:xfrm>
          <a:ln/>
        </p:spPr>
      </p:sp>
      <p:sp>
        <p:nvSpPr>
          <p:cNvPr id="2067459" name="Rectangle 3"/>
          <p:cNvSpPr>
            <a:spLocks noGrp="1" noChangeArrowheads="1"/>
          </p:cNvSpPr>
          <p:nvPr>
            <p:ph type="body" idx="1"/>
          </p:nvPr>
        </p:nvSpPr>
        <p:spPr>
          <a:xfrm>
            <a:off x="970945" y="4561861"/>
            <a:ext cx="5373312" cy="4321508"/>
          </a:xfrm>
        </p:spPr>
        <p:txBody>
          <a:bodyPr lIns="91824" tIns="45913" rIns="91824" bIns="45913"/>
          <a:lstStyle/>
          <a:p>
            <a:r>
              <a:rPr lang="en-US" b="1" u="sng" dirty="0" smtClean="0"/>
              <a:t>Update</a:t>
            </a:r>
            <a:endParaRPr lang="en-US" b="1" u="sng" dirty="0"/>
          </a:p>
        </p:txBody>
      </p:sp>
    </p:spTree>
    <p:extLst>
      <p:ext uri="{BB962C8B-B14F-4D97-AF65-F5344CB8AC3E}">
        <p14:creationId xmlns:p14="http://schemas.microsoft.com/office/powerpoint/2010/main" val="150248283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256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16017258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257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639345288"/>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b="1" u="sng" dirty="0" smtClean="0"/>
              <a:t>UPDATE</a:t>
            </a:r>
            <a:r>
              <a:rPr lang="en-US" b="1" u="sng" baseline="0" dirty="0" smtClean="0"/>
              <a:t> - </a:t>
            </a:r>
            <a:r>
              <a:rPr lang="en-US" dirty="0" smtClean="0"/>
              <a:t>These roadways represent the collectors and above </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258</a:t>
            </a:fld>
            <a:endParaRPr lang="en-US"/>
          </a:p>
        </p:txBody>
      </p:sp>
    </p:spTree>
    <p:extLst>
      <p:ext uri="{BB962C8B-B14F-4D97-AF65-F5344CB8AC3E}">
        <p14:creationId xmlns:p14="http://schemas.microsoft.com/office/powerpoint/2010/main" val="2381827830"/>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259</a:t>
            </a:fld>
            <a:endParaRPr lang="en-US"/>
          </a:p>
        </p:txBody>
      </p:sp>
    </p:spTree>
    <p:extLst>
      <p:ext uri="{BB962C8B-B14F-4D97-AF65-F5344CB8AC3E}">
        <p14:creationId xmlns:p14="http://schemas.microsoft.com/office/powerpoint/2010/main" val="1621070508"/>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b="1" u="sng" dirty="0" smtClean="0"/>
              <a:t>UPDATE</a:t>
            </a:r>
            <a:endParaRPr lang="en-US" b="1" u="sng"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260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779057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351595796"/>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261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5542906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262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761346898"/>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263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53330437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264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83042400"/>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265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521969182"/>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266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32408759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FDOT Quality/Level of Service Training</a:t>
            </a:r>
            <a:endParaRPr lang="en-US"/>
          </a:p>
        </p:txBody>
      </p:sp>
      <p:sp>
        <p:nvSpPr>
          <p:cNvPr id="5" name="Rectangle 3"/>
          <p:cNvSpPr>
            <a:spLocks noGrp="1" noChangeArrowheads="1"/>
          </p:cNvSpPr>
          <p:nvPr>
            <p:ph type="dt" idx="1"/>
          </p:nvPr>
        </p:nvSpPr>
        <p:spPr>
          <a:ln/>
        </p:spPr>
        <p:txBody>
          <a:bodyPr/>
          <a:lstStyle/>
          <a:p>
            <a:r>
              <a:rPr lang="en-US" smtClean="0"/>
              <a:t>June 2015</a:t>
            </a:r>
            <a:endParaRPr lang="en-US"/>
          </a:p>
        </p:txBody>
      </p:sp>
      <p:sp>
        <p:nvSpPr>
          <p:cNvPr id="7" name="Rectangle 7"/>
          <p:cNvSpPr>
            <a:spLocks noGrp="1" noChangeArrowheads="1"/>
          </p:cNvSpPr>
          <p:nvPr>
            <p:ph type="sldNum" sz="quarter" idx="5"/>
          </p:nvPr>
        </p:nvSpPr>
        <p:spPr>
          <a:ln/>
        </p:spPr>
        <p:txBody>
          <a:bodyPr/>
          <a:lstStyle/>
          <a:p>
            <a:fld id="{7615BB0A-5AB6-4D50-B8EF-EA407EBEAC20}" type="slidenum">
              <a:rPr lang="en-US"/>
              <a:pPr/>
              <a:t>267</a:t>
            </a:fld>
            <a:endParaRPr lang="en-US"/>
          </a:p>
        </p:txBody>
      </p:sp>
      <p:sp>
        <p:nvSpPr>
          <p:cNvPr id="2182146" name="Rectangle 2"/>
          <p:cNvSpPr>
            <a:spLocks noGrp="1" noRot="1" noChangeAspect="1" noChangeArrowheads="1" noTextEdit="1"/>
          </p:cNvSpPr>
          <p:nvPr>
            <p:ph type="sldImg"/>
          </p:nvPr>
        </p:nvSpPr>
        <p:spPr>
          <a:xfrm>
            <a:off x="1260475" y="717550"/>
            <a:ext cx="4802188" cy="3602038"/>
          </a:xfrm>
          <a:ln/>
        </p:spPr>
      </p:sp>
      <p:sp>
        <p:nvSpPr>
          <p:cNvPr id="2182147" name="Rectangle 3"/>
          <p:cNvSpPr>
            <a:spLocks noGrp="1" noChangeArrowheads="1"/>
          </p:cNvSpPr>
          <p:nvPr>
            <p:ph type="body" idx="1"/>
          </p:nvPr>
        </p:nvSpPr>
        <p:spPr>
          <a:xfrm>
            <a:off x="970945" y="4561861"/>
            <a:ext cx="5373312" cy="4321508"/>
          </a:xfrm>
        </p:spPr>
        <p:txBody>
          <a:bodyPr lIns="91824" tIns="45913" rIns="91824" bIns="45913"/>
          <a:lstStyle/>
          <a:p>
            <a:r>
              <a:rPr lang="en-US" dirty="0" smtClean="0"/>
              <a:t>Frank, please combine/fix w previous slide</a:t>
            </a:r>
            <a:endParaRPr lang="en-US" dirty="0"/>
          </a:p>
        </p:txBody>
      </p:sp>
    </p:spTree>
    <p:extLst>
      <p:ext uri="{BB962C8B-B14F-4D97-AF65-F5344CB8AC3E}">
        <p14:creationId xmlns:p14="http://schemas.microsoft.com/office/powerpoint/2010/main" val="121426733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FDOT Quality/Level of Service Training</a:t>
            </a:r>
            <a:endParaRPr lang="en-US"/>
          </a:p>
        </p:txBody>
      </p:sp>
      <p:sp>
        <p:nvSpPr>
          <p:cNvPr id="5" name="Rectangle 3"/>
          <p:cNvSpPr>
            <a:spLocks noGrp="1" noChangeArrowheads="1"/>
          </p:cNvSpPr>
          <p:nvPr>
            <p:ph type="dt" idx="1"/>
          </p:nvPr>
        </p:nvSpPr>
        <p:spPr>
          <a:ln/>
        </p:spPr>
        <p:txBody>
          <a:bodyPr/>
          <a:lstStyle/>
          <a:p>
            <a:r>
              <a:rPr lang="en-US" smtClean="0"/>
              <a:t>June 2015</a:t>
            </a:r>
            <a:endParaRPr lang="en-US"/>
          </a:p>
        </p:txBody>
      </p:sp>
      <p:sp>
        <p:nvSpPr>
          <p:cNvPr id="7" name="Rectangle 7"/>
          <p:cNvSpPr>
            <a:spLocks noGrp="1" noChangeArrowheads="1"/>
          </p:cNvSpPr>
          <p:nvPr>
            <p:ph type="sldNum" sz="quarter" idx="5"/>
          </p:nvPr>
        </p:nvSpPr>
        <p:spPr>
          <a:ln/>
        </p:spPr>
        <p:txBody>
          <a:bodyPr/>
          <a:lstStyle/>
          <a:p>
            <a:fld id="{5806CAB3-1EF5-49AD-925F-C7CB1F3105F2}" type="slidenum">
              <a:rPr lang="en-US"/>
              <a:pPr/>
              <a:t>268</a:t>
            </a:fld>
            <a:endParaRPr lang="en-US"/>
          </a:p>
        </p:txBody>
      </p:sp>
      <p:sp>
        <p:nvSpPr>
          <p:cNvPr id="2079746" name="Rectangle 2"/>
          <p:cNvSpPr>
            <a:spLocks noGrp="1" noRot="1" noChangeAspect="1" noChangeArrowheads="1" noTextEdit="1"/>
          </p:cNvSpPr>
          <p:nvPr>
            <p:ph type="sldImg"/>
          </p:nvPr>
        </p:nvSpPr>
        <p:spPr>
          <a:xfrm>
            <a:off x="1260475" y="717550"/>
            <a:ext cx="4802188" cy="3602038"/>
          </a:xfrm>
          <a:ln/>
        </p:spPr>
      </p:sp>
      <p:sp>
        <p:nvSpPr>
          <p:cNvPr id="2079747" name="Rectangle 3"/>
          <p:cNvSpPr>
            <a:spLocks noGrp="1" noChangeArrowheads="1"/>
          </p:cNvSpPr>
          <p:nvPr>
            <p:ph type="body" idx="1"/>
          </p:nvPr>
        </p:nvSpPr>
        <p:spPr>
          <a:xfrm>
            <a:off x="970945" y="4561861"/>
            <a:ext cx="5373312" cy="4321508"/>
          </a:xfrm>
        </p:spPr>
        <p:txBody>
          <a:bodyPr lIns="91824" tIns="45913" rIns="91824" bIns="45913"/>
          <a:lstStyle/>
          <a:p>
            <a:endParaRPr lang="en-US"/>
          </a:p>
        </p:txBody>
      </p:sp>
    </p:spTree>
    <p:extLst>
      <p:ext uri="{BB962C8B-B14F-4D97-AF65-F5344CB8AC3E}">
        <p14:creationId xmlns:p14="http://schemas.microsoft.com/office/powerpoint/2010/main" val="2905233010"/>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269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96716676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270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821624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TCQSM – Transit</a:t>
            </a:r>
            <a:r>
              <a:rPr lang="en-US" baseline="0" dirty="0" smtClean="0"/>
              <a:t> Capacity and Quality of Service Manual</a:t>
            </a:r>
          </a:p>
          <a:p>
            <a:r>
              <a:rPr lang="en-US" baseline="0" dirty="0" smtClean="0"/>
              <a:t>BLOS – Bicycle Level of Service</a:t>
            </a:r>
          </a:p>
          <a:p>
            <a:r>
              <a:rPr lang="en-US" baseline="0" dirty="0" smtClean="0"/>
              <a:t>PLOS – Pedestrian Level of Service</a:t>
            </a:r>
          </a:p>
          <a:p>
            <a:endParaRPr lang="en-US" baseline="0" dirty="0" smtClean="0"/>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505534921"/>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271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821624199"/>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change</a:t>
            </a:r>
            <a:r>
              <a:rPr lang="en-US" baseline="0" dirty="0" smtClean="0"/>
              <a:t> from LOSPLAN2009 is that “span of service” is no longer a variable included in the calculations</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272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827568386"/>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273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01047244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274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04211869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275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000633118"/>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Frank – this just shows that we are using the data file from workshop 4 earlier.</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276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516184842"/>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277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94131282"/>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Frank – this just shows that we are using the data file from workshop 4 earlier.</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278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551630757"/>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279</a:t>
            </a:fld>
            <a:endParaRPr lang="en-US"/>
          </a:p>
        </p:txBody>
      </p:sp>
    </p:spTree>
    <p:extLst>
      <p:ext uri="{BB962C8B-B14F-4D97-AF65-F5344CB8AC3E}">
        <p14:creationId xmlns:p14="http://schemas.microsoft.com/office/powerpoint/2010/main" val="1656755099"/>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280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571025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FDOT’s LOS planning tools can be found at the above web address. (fixed MG 11/2)</a:t>
            </a:r>
          </a:p>
          <a:p>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27</a:t>
            </a:fld>
            <a:endParaRPr lang="en-US"/>
          </a:p>
        </p:txBody>
      </p:sp>
    </p:spTree>
    <p:extLst>
      <p:ext uri="{BB962C8B-B14F-4D97-AF65-F5344CB8AC3E}">
        <p14:creationId xmlns:p14="http://schemas.microsoft.com/office/powerpoint/2010/main" val="1460971593"/>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281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132668372"/>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282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957013533"/>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283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746414065"/>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b="1" u="sng" dirty="0" smtClean="0"/>
              <a:t>EDIT</a:t>
            </a:r>
            <a:r>
              <a:rPr lang="en-US" b="1" u="sng" baseline="0" dirty="0" smtClean="0"/>
              <a:t> THIS SEQUENCE</a:t>
            </a:r>
            <a:endParaRPr lang="en-US" b="1" u="sng"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284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036435691"/>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285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47203527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286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18904040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err="1" smtClean="0"/>
              <a:t>HCm</a:t>
            </a:r>
            <a:r>
              <a:rPr lang="en-US" dirty="0" smtClean="0"/>
              <a:t> does not have </a:t>
            </a:r>
            <a:r>
              <a:rPr lang="en-US" dirty="0" err="1" smtClean="0"/>
              <a:t>subsegments</a:t>
            </a:r>
            <a:r>
              <a:rPr lang="en-US" baseline="0" dirty="0" smtClean="0"/>
              <a:t> and sections</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287</a:t>
            </a:fld>
            <a:endParaRPr lang="en-US"/>
          </a:p>
        </p:txBody>
      </p:sp>
    </p:spTree>
    <p:extLst>
      <p:ext uri="{BB962C8B-B14F-4D97-AF65-F5344CB8AC3E}">
        <p14:creationId xmlns:p14="http://schemas.microsoft.com/office/powerpoint/2010/main" val="575915968"/>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smtClean="0"/>
              <a:t>Many of these areas are specifically identified in the state of Florida – The HCM does not recognize a reduction in capacity based on the presence of interchanges</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288</a:t>
            </a:fld>
            <a:endParaRPr lang="en-US"/>
          </a:p>
        </p:txBody>
      </p:sp>
    </p:spTree>
    <p:extLst>
      <p:ext uri="{BB962C8B-B14F-4D97-AF65-F5344CB8AC3E}">
        <p14:creationId xmlns:p14="http://schemas.microsoft.com/office/powerpoint/2010/main" val="2243564596"/>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289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64724037"/>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290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645352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236301052"/>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291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117853943"/>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292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700627186"/>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smtClean="0"/>
              <a:t>Highway capacity manual does not address these areas</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293</a:t>
            </a:fld>
            <a:endParaRPr lang="en-US"/>
          </a:p>
        </p:txBody>
      </p:sp>
    </p:spTree>
    <p:extLst>
      <p:ext uri="{BB962C8B-B14F-4D97-AF65-F5344CB8AC3E}">
        <p14:creationId xmlns:p14="http://schemas.microsoft.com/office/powerpoint/2010/main" val="3842359219"/>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294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535328774"/>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295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36826289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296</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089015642"/>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297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633146385"/>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298</a:t>
            </a:fld>
            <a:endParaRPr lang="en-US"/>
          </a:p>
        </p:txBody>
      </p:sp>
    </p:spTree>
    <p:extLst>
      <p:ext uri="{BB962C8B-B14F-4D97-AF65-F5344CB8AC3E}">
        <p14:creationId xmlns:p14="http://schemas.microsoft.com/office/powerpoint/2010/main" val="843073412"/>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Without ramp metering, FREEPLAN applies a capacity reduction of 100 and 200 </a:t>
            </a:r>
            <a:r>
              <a:rPr lang="en-US" dirty="0" err="1" smtClean="0"/>
              <a:t>veh</a:t>
            </a:r>
            <a:r>
              <a:rPr lang="en-US" dirty="0" smtClean="0"/>
              <a:t>/h/</a:t>
            </a:r>
            <a:r>
              <a:rPr lang="en-US" dirty="0" err="1" smtClean="0"/>
              <a:t>ln</a:t>
            </a:r>
            <a:r>
              <a:rPr lang="en-US" dirty="0" smtClean="0"/>
              <a:t> to each of the two outside lanes, in merge and diverge areas, respectively. With ramp metering, no capacity reduction is applied to the on-ramp merge areas.</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299</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945319577"/>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300</a:t>
            </a:fld>
            <a:endParaRPr lang="en-US"/>
          </a:p>
        </p:txBody>
      </p:sp>
    </p:spTree>
    <p:extLst>
      <p:ext uri="{BB962C8B-B14F-4D97-AF65-F5344CB8AC3E}">
        <p14:creationId xmlns:p14="http://schemas.microsoft.com/office/powerpoint/2010/main" val="1109974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marL="228600" marR="0" indent="-228600" algn="l" defTabSz="913972" rtl="0" eaLnBrk="1" fontAlgn="auto" latinLnBrk="0" hangingPunct="1">
              <a:lnSpc>
                <a:spcPct val="100000"/>
              </a:lnSpc>
              <a:spcBef>
                <a:spcPts val="0"/>
              </a:spcBef>
              <a:spcAft>
                <a:spcPts val="0"/>
              </a:spcAft>
              <a:buClrTx/>
              <a:buSzTx/>
              <a:buFontTx/>
              <a:buAutoNum type="arabicParenR"/>
              <a:tabLst/>
              <a:defRPr/>
            </a:pPr>
            <a:r>
              <a:rPr lang="en-US" dirty="0" smtClean="0"/>
              <a:t>Do we need ball</a:t>
            </a:r>
            <a:r>
              <a:rPr lang="en-US" baseline="0" dirty="0" smtClean="0"/>
              <a:t> park figures and an overall assessment. OR are we designing to account for an exact condition?</a:t>
            </a:r>
          </a:p>
          <a:p>
            <a:pPr marL="228600" marR="0" indent="-228600" algn="l" defTabSz="913972" rtl="0" eaLnBrk="1" fontAlgn="auto" latinLnBrk="0" hangingPunct="1">
              <a:lnSpc>
                <a:spcPct val="100000"/>
              </a:lnSpc>
              <a:spcBef>
                <a:spcPts val="0"/>
              </a:spcBef>
              <a:spcAft>
                <a:spcPts val="0"/>
              </a:spcAft>
              <a:buClrTx/>
              <a:buSzTx/>
              <a:buFontTx/>
              <a:buAutoNum type="arabicParenR"/>
              <a:tabLst/>
              <a:defRPr/>
            </a:pPr>
            <a:r>
              <a:rPr lang="en-US" dirty="0" smtClean="0"/>
              <a:t>Quicker and cheaper tools are more appropriate for generalized</a:t>
            </a:r>
            <a:r>
              <a:rPr lang="en-US" baseline="0" dirty="0" smtClean="0"/>
              <a:t> information, expensive and cumbersome tools are necessary for design and operational improvements</a:t>
            </a:r>
          </a:p>
          <a:p>
            <a:pPr marL="228600" marR="0" indent="-228600" algn="l" defTabSz="913972" rtl="0" eaLnBrk="1" fontAlgn="auto" latinLnBrk="0" hangingPunct="1">
              <a:lnSpc>
                <a:spcPct val="100000"/>
              </a:lnSpc>
              <a:spcBef>
                <a:spcPts val="0"/>
              </a:spcBef>
              <a:spcAft>
                <a:spcPts val="0"/>
              </a:spcAft>
              <a:buClrTx/>
              <a:buSzTx/>
              <a:buFontTx/>
              <a:buAutoNum type="arabicParenR"/>
              <a:tabLst/>
              <a:defRPr/>
            </a:pPr>
            <a:r>
              <a:rPr lang="en-US" sz="1200" dirty="0" smtClean="0">
                <a:solidFill>
                  <a:schemeClr val="bg1"/>
                </a:solidFill>
              </a:rPr>
              <a:t>When moving from a generalized analysis to a conceptual analysis, </a:t>
            </a:r>
            <a:r>
              <a:rPr lang="en-US" sz="1200" b="1" dirty="0" smtClean="0">
                <a:solidFill>
                  <a:schemeClr val="bg1"/>
                </a:solidFill>
              </a:rPr>
              <a:t>all</a:t>
            </a:r>
            <a:r>
              <a:rPr lang="en-US" sz="1200" dirty="0" smtClean="0">
                <a:solidFill>
                  <a:schemeClr val="bg1"/>
                </a:solidFill>
              </a:rPr>
              <a:t> key roadway specific inputs should be provided, not just some of them </a:t>
            </a:r>
          </a:p>
          <a:p>
            <a:r>
              <a:rPr lang="en-US" sz="1200" dirty="0" smtClean="0">
                <a:solidFill>
                  <a:schemeClr val="bg1"/>
                </a:solidFill>
              </a:rPr>
              <a:t>Analytical tools dealing with detailed design without addressing key conceptual planning variables are misleading</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29</a:t>
            </a:fld>
            <a:endParaRPr lang="en-US"/>
          </a:p>
        </p:txBody>
      </p:sp>
    </p:spTree>
    <p:extLst>
      <p:ext uri="{BB962C8B-B14F-4D97-AF65-F5344CB8AC3E}">
        <p14:creationId xmlns:p14="http://schemas.microsoft.com/office/powerpoint/2010/main" val="89786813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301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18922022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302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846364569"/>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303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820687284"/>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304</a:t>
            </a:fld>
            <a:endParaRPr lang="en-US"/>
          </a:p>
        </p:txBody>
      </p:sp>
    </p:spTree>
    <p:extLst>
      <p:ext uri="{BB962C8B-B14F-4D97-AF65-F5344CB8AC3E}">
        <p14:creationId xmlns:p14="http://schemas.microsoft.com/office/powerpoint/2010/main" val="1645652176"/>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305</a:t>
            </a:fld>
            <a:endParaRPr lang="en-US"/>
          </a:p>
        </p:txBody>
      </p:sp>
    </p:spTree>
    <p:extLst>
      <p:ext uri="{BB962C8B-B14F-4D97-AF65-F5344CB8AC3E}">
        <p14:creationId xmlns:p14="http://schemas.microsoft.com/office/powerpoint/2010/main" val="4224723117"/>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306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64362974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307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299370073"/>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308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15639072"/>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309</a:t>
            </a:fld>
            <a:endParaRPr lang="en-US"/>
          </a:p>
        </p:txBody>
      </p:sp>
    </p:spTree>
    <p:extLst>
      <p:ext uri="{BB962C8B-B14F-4D97-AF65-F5344CB8AC3E}">
        <p14:creationId xmlns:p14="http://schemas.microsoft.com/office/powerpoint/2010/main" val="1011048470"/>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310</a:t>
            </a:fld>
            <a:endParaRPr lang="en-US"/>
          </a:p>
        </p:txBody>
      </p:sp>
    </p:spTree>
    <p:extLst>
      <p:ext uri="{BB962C8B-B14F-4D97-AF65-F5344CB8AC3E}">
        <p14:creationId xmlns:p14="http://schemas.microsoft.com/office/powerpoint/2010/main" val="979398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reminder for</a:t>
            </a:r>
            <a:r>
              <a:rPr lang="en-US" baseline="0" dirty="0" smtClean="0"/>
              <a:t> students to ask for us to translate any acronyms we use</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469974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29452881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311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66789471"/>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312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044061463"/>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313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142176225"/>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314</a:t>
            </a:fld>
            <a:endParaRPr lang="en-US"/>
          </a:p>
        </p:txBody>
      </p:sp>
    </p:spTree>
    <p:extLst>
      <p:ext uri="{BB962C8B-B14F-4D97-AF65-F5344CB8AC3E}">
        <p14:creationId xmlns:p14="http://schemas.microsoft.com/office/powerpoint/2010/main" val="555756130"/>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315</a:t>
            </a:fld>
            <a:endParaRPr lang="en-US"/>
          </a:p>
        </p:txBody>
      </p:sp>
    </p:spTree>
    <p:extLst>
      <p:ext uri="{BB962C8B-B14F-4D97-AF65-F5344CB8AC3E}">
        <p14:creationId xmlns:p14="http://schemas.microsoft.com/office/powerpoint/2010/main" val="3852145048"/>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316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103745017"/>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317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451948793"/>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318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269207998"/>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319</a:t>
            </a:fld>
            <a:endParaRPr lang="en-US"/>
          </a:p>
        </p:txBody>
      </p:sp>
    </p:spTree>
    <p:extLst>
      <p:ext uri="{BB962C8B-B14F-4D97-AF65-F5344CB8AC3E}">
        <p14:creationId xmlns:p14="http://schemas.microsoft.com/office/powerpoint/2010/main" val="3445764441"/>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320</a:t>
            </a:fld>
            <a:endParaRPr lang="en-US"/>
          </a:p>
        </p:txBody>
      </p:sp>
    </p:spTree>
    <p:extLst>
      <p:ext uri="{BB962C8B-B14F-4D97-AF65-F5344CB8AC3E}">
        <p14:creationId xmlns:p14="http://schemas.microsoft.com/office/powerpoint/2010/main" val="1426741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276807305"/>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321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850316268"/>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322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338194404"/>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323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158865802"/>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324</a:t>
            </a:fld>
            <a:endParaRPr lang="en-US"/>
          </a:p>
        </p:txBody>
      </p:sp>
    </p:spTree>
    <p:extLst>
      <p:ext uri="{BB962C8B-B14F-4D97-AF65-F5344CB8AC3E}">
        <p14:creationId xmlns:p14="http://schemas.microsoft.com/office/powerpoint/2010/main" val="4214491983"/>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325</a:t>
            </a:fld>
            <a:endParaRPr lang="en-US"/>
          </a:p>
        </p:txBody>
      </p:sp>
    </p:spTree>
    <p:extLst>
      <p:ext uri="{BB962C8B-B14F-4D97-AF65-F5344CB8AC3E}">
        <p14:creationId xmlns:p14="http://schemas.microsoft.com/office/powerpoint/2010/main" val="3763601068"/>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326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538966493"/>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smtClean="0"/>
              <a:t>Evaluate roadways from a multimodal perspective</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327</a:t>
            </a:fld>
            <a:endParaRPr lang="en-US"/>
          </a:p>
        </p:txBody>
      </p:sp>
    </p:spTree>
    <p:extLst>
      <p:ext uri="{BB962C8B-B14F-4D97-AF65-F5344CB8AC3E}">
        <p14:creationId xmlns:p14="http://schemas.microsoft.com/office/powerpoint/2010/main" val="1330123567"/>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smtClean="0"/>
              <a:t>Primary uses of LOS techniques: Initial problem identification, Delay calculation, Future year analysis, Assessing development impacts</a:t>
            </a:r>
          </a:p>
          <a:p>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328</a:t>
            </a:fld>
            <a:endParaRPr lang="en-US"/>
          </a:p>
        </p:txBody>
      </p:sp>
    </p:spTree>
    <p:extLst>
      <p:ext uri="{BB962C8B-B14F-4D97-AF65-F5344CB8AC3E}">
        <p14:creationId xmlns:p14="http://schemas.microsoft.com/office/powerpoint/2010/main" val="2003149638"/>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329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390236624"/>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330</a:t>
            </a:fld>
            <a:endParaRPr lang="en-US"/>
          </a:p>
        </p:txBody>
      </p:sp>
    </p:spTree>
    <p:extLst>
      <p:ext uri="{BB962C8B-B14F-4D97-AF65-F5344CB8AC3E}">
        <p14:creationId xmlns:p14="http://schemas.microsoft.com/office/powerpoint/2010/main" val="1804893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smtClean="0"/>
              <a:t>Street interrupted by traffic control devices </a:t>
            </a:r>
            <a:r>
              <a:rPr lang="en-US" sz="1000" b="0" i="1" dirty="0" smtClean="0"/>
              <a:t>(e.g. signals, STOP signs, or YIELD signs)</a:t>
            </a:r>
          </a:p>
          <a:p>
            <a:pPr marL="0" indent="0">
              <a:buNone/>
            </a:pPr>
            <a:r>
              <a:rPr lang="en-US" sz="1200" dirty="0" smtClean="0"/>
              <a:t>with an average signalized intersection spacing less than or equal to two miles</a:t>
            </a:r>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46469598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331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16911303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smtClean="0"/>
              <a:t>Add website link</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332</a:t>
            </a:fld>
            <a:endParaRPr lang="en-US"/>
          </a:p>
        </p:txBody>
      </p:sp>
    </p:spTree>
    <p:extLst>
      <p:ext uri="{BB962C8B-B14F-4D97-AF65-F5344CB8AC3E}">
        <p14:creationId xmlns:p14="http://schemas.microsoft.com/office/powerpoint/2010/main" val="910574058"/>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smtClean="0"/>
              <a:t>Add website link</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333</a:t>
            </a:fld>
            <a:endParaRPr lang="en-US"/>
          </a:p>
        </p:txBody>
      </p:sp>
    </p:spTree>
    <p:extLst>
      <p:ext uri="{BB962C8B-B14F-4D97-AF65-F5344CB8AC3E}">
        <p14:creationId xmlns:p14="http://schemas.microsoft.com/office/powerpoint/2010/main" val="2951088243"/>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334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924127860"/>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smtClean="0"/>
              <a:t>Software can be used to attain unreasonable</a:t>
            </a:r>
            <a:r>
              <a:rPr lang="en-US" baseline="0" dirty="0" smtClean="0"/>
              <a:t> answers, however these are the maximums that the Department will accept.</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335</a:t>
            </a:fld>
            <a:endParaRPr lang="en-US"/>
          </a:p>
        </p:txBody>
      </p:sp>
    </p:spTree>
    <p:extLst>
      <p:ext uri="{BB962C8B-B14F-4D97-AF65-F5344CB8AC3E}">
        <p14:creationId xmlns:p14="http://schemas.microsoft.com/office/powerpoint/2010/main" val="3437275388"/>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336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54154229"/>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337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029748442"/>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6A4034AD-18A2-406C-BC1F-DB589E17B389}" type="slidenum">
              <a:rPr lang="en-US" smtClean="0"/>
              <a:t>338</a:t>
            </a:fld>
            <a:endParaRPr lang="en-US"/>
          </a:p>
        </p:txBody>
      </p:sp>
    </p:spTree>
    <p:extLst>
      <p:ext uri="{BB962C8B-B14F-4D97-AF65-F5344CB8AC3E}">
        <p14:creationId xmlns:p14="http://schemas.microsoft.com/office/powerpoint/2010/main" val="455853829"/>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339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788305861"/>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340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878882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740988107"/>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341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827724764"/>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342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055687722"/>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343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227494773"/>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344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594181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011200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858308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36</a:t>
            </a:fld>
            <a:endParaRPr lang="en-US"/>
          </a:p>
        </p:txBody>
      </p:sp>
    </p:spTree>
    <p:extLst>
      <p:ext uri="{BB962C8B-B14F-4D97-AF65-F5344CB8AC3E}">
        <p14:creationId xmlns:p14="http://schemas.microsoft.com/office/powerpoint/2010/main" val="1805490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Talk about the length of analysis being appropriate to</a:t>
            </a:r>
            <a:r>
              <a:rPr lang="en-US" baseline="0" dirty="0" smtClean="0"/>
              <a:t> the tool.</a:t>
            </a:r>
            <a:endParaRPr lang="en-US" dirty="0" smtClean="0"/>
          </a:p>
          <a:p>
            <a:pPr marL="742602" lvl="1" indent="-285616" eaLnBrk="0" fontAlgn="base" hangingPunct="0">
              <a:lnSpc>
                <a:spcPct val="90000"/>
              </a:lnSpc>
              <a:spcBef>
                <a:spcPct val="30000"/>
              </a:spcBef>
              <a:spcAft>
                <a:spcPct val="0"/>
              </a:spcAft>
              <a:buFontTx/>
              <a:buChar char="–"/>
              <a:defRPr/>
            </a:pPr>
            <a:r>
              <a:rPr lang="en-US" sz="2400" kern="0" dirty="0" smtClean="0">
                <a:solidFill>
                  <a:schemeClr val="accent6"/>
                </a:solidFill>
                <a:latin typeface="Calibri" pitchFamily="34" charset="0"/>
              </a:rPr>
              <a:t>Based on </a:t>
            </a:r>
          </a:p>
          <a:p>
            <a:pPr marL="1142466" lvl="2" indent="-228492" eaLnBrk="0" fontAlgn="base" hangingPunct="0">
              <a:lnSpc>
                <a:spcPct val="90000"/>
              </a:lnSpc>
              <a:spcBef>
                <a:spcPct val="30000"/>
              </a:spcBef>
              <a:spcAft>
                <a:spcPct val="0"/>
              </a:spcAft>
              <a:buFontTx/>
              <a:buChar char="•"/>
              <a:defRPr/>
            </a:pPr>
            <a:r>
              <a:rPr lang="en-US" sz="2400" kern="0" dirty="0" smtClean="0">
                <a:latin typeface="Calibri" pitchFamily="34" charset="0"/>
              </a:rPr>
              <a:t>Driver perception</a:t>
            </a:r>
          </a:p>
          <a:p>
            <a:pPr marL="1142466" lvl="2" indent="-228492" eaLnBrk="0" fontAlgn="base" hangingPunct="0">
              <a:lnSpc>
                <a:spcPct val="90000"/>
              </a:lnSpc>
              <a:spcBef>
                <a:spcPct val="30000"/>
              </a:spcBef>
              <a:spcAft>
                <a:spcPct val="0"/>
              </a:spcAft>
              <a:buFontTx/>
              <a:buChar char="•"/>
              <a:defRPr/>
            </a:pPr>
            <a:r>
              <a:rPr lang="en-US" sz="2400" kern="0" dirty="0" smtClean="0">
                <a:latin typeface="Calibri" pitchFamily="34" charset="0"/>
              </a:rPr>
              <a:t>Highway system structure</a:t>
            </a:r>
          </a:p>
          <a:p>
            <a:pPr marL="742602" lvl="1" indent="-285616" eaLnBrk="0" fontAlgn="base" hangingPunct="0">
              <a:lnSpc>
                <a:spcPct val="90000"/>
              </a:lnSpc>
              <a:spcBef>
                <a:spcPct val="30000"/>
              </a:spcBef>
              <a:spcAft>
                <a:spcPct val="0"/>
              </a:spcAft>
              <a:buFontTx/>
              <a:buChar char="–"/>
              <a:defRPr/>
            </a:pPr>
            <a:r>
              <a:rPr lang="en-US" sz="2400" kern="0" dirty="0" smtClean="0">
                <a:solidFill>
                  <a:schemeClr val="accent6"/>
                </a:solidFill>
                <a:latin typeface="Calibri" pitchFamily="34" charset="0"/>
              </a:rPr>
              <a:t>Representative lengths</a:t>
            </a:r>
          </a:p>
          <a:p>
            <a:pPr marL="1142466" lvl="2" indent="-228492" eaLnBrk="0" fontAlgn="base" hangingPunct="0">
              <a:lnSpc>
                <a:spcPct val="90000"/>
              </a:lnSpc>
              <a:spcBef>
                <a:spcPct val="30000"/>
              </a:spcBef>
              <a:spcAft>
                <a:spcPct val="0"/>
              </a:spcAft>
              <a:buFontTx/>
              <a:buChar char="•"/>
              <a:defRPr/>
            </a:pPr>
            <a:r>
              <a:rPr lang="en-US" sz="2400" kern="0" dirty="0" smtClean="0">
                <a:latin typeface="Calibri" pitchFamily="34" charset="0"/>
              </a:rPr>
              <a:t>Urban arterial – 1.5-5.0 mi.</a:t>
            </a:r>
          </a:p>
          <a:p>
            <a:pPr marL="1142466" lvl="2" indent="-228492" eaLnBrk="0" fontAlgn="base" hangingPunct="0">
              <a:lnSpc>
                <a:spcPct val="90000"/>
              </a:lnSpc>
              <a:spcBef>
                <a:spcPct val="30000"/>
              </a:spcBef>
              <a:spcAft>
                <a:spcPct val="0"/>
              </a:spcAft>
              <a:buFontTx/>
              <a:buChar char="•"/>
              <a:defRPr/>
            </a:pPr>
            <a:r>
              <a:rPr lang="en-US" sz="2400" kern="0" dirty="0" smtClean="0">
                <a:latin typeface="Calibri" pitchFamily="34" charset="0"/>
              </a:rPr>
              <a:t>Urbanized freeway – 4-15 mi.</a:t>
            </a:r>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230818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38</a:t>
            </a:fld>
            <a:endParaRPr lang="en-US"/>
          </a:p>
        </p:txBody>
      </p:sp>
    </p:spTree>
    <p:extLst>
      <p:ext uri="{BB962C8B-B14F-4D97-AF65-F5344CB8AC3E}">
        <p14:creationId xmlns:p14="http://schemas.microsoft.com/office/powerpoint/2010/main" val="1493147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39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214416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291995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40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738337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41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3034891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42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7515857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43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85256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Highest Sensitivity</a:t>
            </a:r>
            <a:r>
              <a:rPr lang="en-US" baseline="0" dirty="0" smtClean="0"/>
              <a:t> – Referred to as Most Important Variables in the past</a:t>
            </a:r>
          </a:p>
          <a:p>
            <a:r>
              <a:rPr lang="en-US" baseline="0" dirty="0" smtClean="0"/>
              <a:t>Put discussion in notes section</a:t>
            </a:r>
          </a:p>
          <a:p>
            <a:endParaRPr lang="en-US" baseline="0" dirty="0" smtClean="0"/>
          </a:p>
          <a:p>
            <a:r>
              <a:rPr lang="en-US" baseline="0" dirty="0" smtClean="0"/>
              <a:t>Exception – application</a:t>
            </a:r>
          </a:p>
          <a:p>
            <a:r>
              <a:rPr lang="en-US" baseline="0" dirty="0" smtClean="0"/>
              <a:t>Planning analysis</a:t>
            </a:r>
          </a:p>
          <a:p>
            <a:endParaRPr lang="en-US" baseline="0" dirty="0" smtClean="0"/>
          </a:p>
          <a:p>
            <a:r>
              <a:rPr lang="en-US" baseline="0" dirty="0" smtClean="0"/>
              <a:t>Difference between existing conditions and possible future conditions</a:t>
            </a:r>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44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1133555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Highest Sensitivity</a:t>
            </a:r>
            <a:r>
              <a:rPr lang="en-US" baseline="0" dirty="0" smtClean="0"/>
              <a:t> – Referred to as Most Important Variables in the past</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45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407436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46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3839301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Overview</a:t>
            </a:r>
            <a:r>
              <a:rPr lang="en-US" baseline="0" dirty="0" smtClean="0"/>
              <a:t> Slide – Detailed slides for each area type follow – Don’t spend much time here. Ask why it matters.</a:t>
            </a:r>
            <a:endParaRPr lang="en-US" dirty="0" smtClean="0"/>
          </a:p>
          <a:p>
            <a:r>
              <a:rPr lang="en-US" dirty="0" smtClean="0"/>
              <a:t>Different levels of roadway</a:t>
            </a:r>
            <a:r>
              <a:rPr lang="en-US" baseline="0" dirty="0" smtClean="0"/>
              <a:t> user expectations such as between Miami and Chipley</a:t>
            </a:r>
          </a:p>
          <a:p>
            <a:r>
              <a:rPr lang="en-US" baseline="0" dirty="0" smtClean="0"/>
              <a:t>Delay is relative</a:t>
            </a:r>
            <a:endParaRPr lang="en-US" baseline="0" dirty="0"/>
          </a:p>
          <a:p>
            <a:r>
              <a:rPr lang="en-US" baseline="0" dirty="0" smtClean="0"/>
              <a:t>Different driver behavior – headways vary</a:t>
            </a:r>
          </a:p>
        </p:txBody>
      </p:sp>
      <p:sp>
        <p:nvSpPr>
          <p:cNvPr id="4" name="Slide Number Placeholder 3"/>
          <p:cNvSpPr>
            <a:spLocks noGrp="1"/>
          </p:cNvSpPr>
          <p:nvPr>
            <p:ph type="sldNum" sz="quarter" idx="10"/>
          </p:nvPr>
        </p:nvSpPr>
        <p:spPr/>
        <p:txBody>
          <a:bodyPr/>
          <a:lstStyle/>
          <a:p>
            <a:fld id="{6A4034AD-18A2-406C-BC1F-DB589E17B389}" type="slidenum">
              <a:rPr lang="en-US" smtClean="0"/>
              <a:t>47</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738280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48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9729098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49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132688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208177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50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8921419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51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433083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Make</a:t>
            </a:r>
            <a:r>
              <a:rPr lang="en-US" baseline="0" dirty="0" smtClean="0"/>
              <a:t> sure to clarify “through” lanes.</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52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0270401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53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9719816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Also used for multimodal analysis</a:t>
            </a:r>
            <a:r>
              <a:rPr lang="en-US" baseline="0" dirty="0" smtClean="0"/>
              <a:t> for crossing difficulty</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54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6673835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The new Department standard for Bike Lanes is 7’, which is a 5’ lane</a:t>
            </a:r>
            <a:r>
              <a:rPr lang="en-US" baseline="0" dirty="0" smtClean="0"/>
              <a:t> and a 2’ buffer.</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55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2368204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56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0408470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57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6890125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why it is </a:t>
            </a:r>
            <a:r>
              <a:rPr lang="en-US" smtClean="0"/>
              <a:t>the most used</a:t>
            </a:r>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58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6505342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59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609752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4478913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Mention MMTD</a:t>
            </a:r>
            <a:r>
              <a:rPr lang="en-US" baseline="0" dirty="0" smtClean="0"/>
              <a:t> K factor and cover in detail in multimodal section?</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60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3428472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Some explanation of D200?</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61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4684834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62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0208761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Though sensitivity is not typically very high for auto LOS,</a:t>
            </a:r>
            <a:r>
              <a:rPr lang="en-US" baseline="0" dirty="0" smtClean="0"/>
              <a:t> it can play a large role in bicycle LOS particularly at higher speeds</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63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6841783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go over some of the default local adjustment factors that are used in the tables when we get to that unit.</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64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3490030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65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2669743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66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7465022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Frank - cha</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67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500581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68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70261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69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913212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4478913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solidFill>
                  <a:prstClr val="black"/>
                </a:solidFill>
              </a:rPr>
              <a:t>June 2015</a:t>
            </a:r>
            <a:endParaRPr lang="en-US">
              <a:solidFill>
                <a:prstClr val="black"/>
              </a:solidFill>
            </a:endParaRPr>
          </a:p>
        </p:txBody>
      </p:sp>
      <p:sp>
        <p:nvSpPr>
          <p:cNvPr id="5" name="Slide Number Placeholder 4"/>
          <p:cNvSpPr>
            <a:spLocks noGrp="1"/>
          </p:cNvSpPr>
          <p:nvPr>
            <p:ph type="sldNum" sz="quarter" idx="11"/>
          </p:nvPr>
        </p:nvSpPr>
        <p:spPr/>
        <p:txBody>
          <a:bodyPr/>
          <a:lstStyle/>
          <a:p>
            <a:fld id="{6A4034AD-18A2-406C-BC1F-DB589E17B389}" type="slidenum">
              <a:rPr lang="en-US" smtClean="0">
                <a:solidFill>
                  <a:prstClr val="black"/>
                </a:solidFill>
              </a:rPr>
              <a:pPr/>
              <a:t>70</a:t>
            </a:fld>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8078412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marL="0" marR="0" indent="0" algn="l" defTabSz="913972" rtl="0" eaLnBrk="1" fontAlgn="auto" latinLnBrk="0" hangingPunct="1">
              <a:lnSpc>
                <a:spcPct val="100000"/>
              </a:lnSpc>
              <a:spcBef>
                <a:spcPts val="0"/>
              </a:spcBef>
              <a:spcAft>
                <a:spcPts val="0"/>
              </a:spcAft>
              <a:buClrTx/>
              <a:buSzTx/>
              <a:buFontTx/>
              <a:buNone/>
              <a:tabLst/>
              <a:defRPr/>
            </a:pPr>
            <a:r>
              <a:rPr lang="en-US" sz="1200" dirty="0" smtClean="0"/>
              <a:t>A cycle length should provide sufficient capacity at the critical intersection(s) and provide progression through the system</a:t>
            </a:r>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71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4670170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Usually mainline through</a:t>
            </a:r>
            <a:r>
              <a:rPr lang="en-US" altLang="en-US" baseline="0" dirty="0" smtClean="0"/>
              <a:t> movement</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72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5599130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73</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002405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Ask – “Why is this so important?”</a:t>
            </a:r>
          </a:p>
          <a:p>
            <a:r>
              <a:rPr lang="en-US" dirty="0" smtClean="0"/>
              <a:t>For</a:t>
            </a:r>
            <a:r>
              <a:rPr lang="en-US" baseline="0" dirty="0" smtClean="0"/>
              <a:t> actuated signals, the 4 seconds is additional time allocated to the through movement as a result of unused time from other movements</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74</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0485398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75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1020465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1257300" y="719138"/>
            <a:ext cx="4800600" cy="3600450"/>
          </a:xfrm>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028">
              <a:defRPr sz="2400">
                <a:solidFill>
                  <a:schemeClr val="tx1"/>
                </a:solidFill>
                <a:latin typeface="Times New Roman" pitchFamily="18" charset="0"/>
              </a:defRPr>
            </a:lvl1pPr>
            <a:lvl2pPr marL="738522" indent="-284048" defTabSz="961028">
              <a:defRPr sz="2400">
                <a:solidFill>
                  <a:schemeClr val="tx1"/>
                </a:solidFill>
                <a:latin typeface="Times New Roman" pitchFamily="18" charset="0"/>
              </a:defRPr>
            </a:lvl2pPr>
            <a:lvl3pPr marL="1136189" indent="-227238" defTabSz="961028">
              <a:defRPr sz="2400">
                <a:solidFill>
                  <a:schemeClr val="tx1"/>
                </a:solidFill>
                <a:latin typeface="Times New Roman" pitchFamily="18" charset="0"/>
              </a:defRPr>
            </a:lvl3pPr>
            <a:lvl4pPr marL="1590666" indent="-227238" defTabSz="961028">
              <a:defRPr sz="2400">
                <a:solidFill>
                  <a:schemeClr val="tx1"/>
                </a:solidFill>
                <a:latin typeface="Times New Roman" pitchFamily="18" charset="0"/>
              </a:defRPr>
            </a:lvl4pPr>
            <a:lvl5pPr marL="2045141" indent="-227238" defTabSz="961028">
              <a:defRPr sz="2400">
                <a:solidFill>
                  <a:schemeClr val="tx1"/>
                </a:solidFill>
                <a:latin typeface="Times New Roman" pitchFamily="18" charset="0"/>
              </a:defRPr>
            </a:lvl5pPr>
            <a:lvl6pPr marL="2499617" indent="-227238" defTabSz="961028" eaLnBrk="0" fontAlgn="base" hangingPunct="0">
              <a:spcBef>
                <a:spcPct val="0"/>
              </a:spcBef>
              <a:spcAft>
                <a:spcPct val="0"/>
              </a:spcAft>
              <a:defRPr sz="2400">
                <a:solidFill>
                  <a:schemeClr val="tx1"/>
                </a:solidFill>
                <a:latin typeface="Times New Roman" pitchFamily="18" charset="0"/>
              </a:defRPr>
            </a:lvl6pPr>
            <a:lvl7pPr marL="2954095" indent="-227238" defTabSz="961028" eaLnBrk="0" fontAlgn="base" hangingPunct="0">
              <a:spcBef>
                <a:spcPct val="0"/>
              </a:spcBef>
              <a:spcAft>
                <a:spcPct val="0"/>
              </a:spcAft>
              <a:defRPr sz="2400">
                <a:solidFill>
                  <a:schemeClr val="tx1"/>
                </a:solidFill>
                <a:latin typeface="Times New Roman" pitchFamily="18" charset="0"/>
              </a:defRPr>
            </a:lvl7pPr>
            <a:lvl8pPr marL="3408568" indent="-227238" defTabSz="961028" eaLnBrk="0" fontAlgn="base" hangingPunct="0">
              <a:spcBef>
                <a:spcPct val="0"/>
              </a:spcBef>
              <a:spcAft>
                <a:spcPct val="0"/>
              </a:spcAft>
              <a:defRPr sz="2400">
                <a:solidFill>
                  <a:schemeClr val="tx1"/>
                </a:solidFill>
                <a:latin typeface="Times New Roman" pitchFamily="18" charset="0"/>
              </a:defRPr>
            </a:lvl8pPr>
            <a:lvl9pPr marL="3863044" indent="-227238" defTabSz="961028" eaLnBrk="0" fontAlgn="base" hangingPunct="0">
              <a:spcBef>
                <a:spcPct val="0"/>
              </a:spcBef>
              <a:spcAft>
                <a:spcPct val="0"/>
              </a:spcAft>
              <a:defRPr sz="2400">
                <a:solidFill>
                  <a:schemeClr val="tx1"/>
                </a:solidFill>
                <a:latin typeface="Times New Roman" pitchFamily="18" charset="0"/>
              </a:defRPr>
            </a:lvl9pPr>
          </a:lstStyle>
          <a:p>
            <a:fld id="{32B5B8FE-772F-4889-ABD0-CE8A27D4A602}" type="slidenum">
              <a:rPr lang="en-US" sz="1200"/>
              <a:pPr/>
              <a:t>76</a:t>
            </a:fld>
            <a:endParaRPr lang="en-US" sz="1200" dirty="0"/>
          </a:p>
        </p:txBody>
      </p:sp>
      <p:sp>
        <p:nvSpPr>
          <p:cNvPr id="2" name="Date Placeholder 1"/>
          <p:cNvSpPr>
            <a:spLocks noGrp="1"/>
          </p:cNvSpPr>
          <p:nvPr>
            <p:ph type="dt" idx="10"/>
          </p:nvPr>
        </p:nvSpPr>
        <p:spPr/>
        <p:txBody>
          <a:bodyPr/>
          <a:lstStyle/>
          <a:p>
            <a:r>
              <a:rPr lang="en-US" smtClean="0"/>
              <a:t>June 2015</a:t>
            </a:r>
            <a:endParaRPr lang="en-US"/>
          </a:p>
        </p:txBody>
      </p:sp>
      <p:sp>
        <p:nvSpPr>
          <p:cNvPr id="3" name="Header Placeholder 2"/>
          <p:cNvSpPr>
            <a:spLocks noGrp="1"/>
          </p:cNvSpPr>
          <p:nvPr>
            <p:ph type="hdr" sz="quarter" idx="11"/>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1716838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77</a:t>
            </a:fld>
            <a:endParaRPr lang="en-US"/>
          </a:p>
        </p:txBody>
      </p:sp>
    </p:spTree>
    <p:extLst>
      <p:ext uri="{BB962C8B-B14F-4D97-AF65-F5344CB8AC3E}">
        <p14:creationId xmlns:p14="http://schemas.microsoft.com/office/powerpoint/2010/main" val="9362130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next section discusses </a:t>
            </a:r>
            <a:r>
              <a:rPr lang="en-US" baseline="0" dirty="0" smtClean="0"/>
              <a:t>where and how </a:t>
            </a:r>
            <a:r>
              <a:rPr lang="en-US" baseline="0" dirty="0" smtClean="0"/>
              <a:t>to gather the data necessary for a Q/LOS </a:t>
            </a:r>
            <a:r>
              <a:rPr lang="en-US" baseline="0" dirty="0" smtClean="0"/>
              <a:t>analysis.</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78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7905304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main resources that you can use to gather the data for a Q/LOS analysis. As we work</a:t>
            </a:r>
            <a:r>
              <a:rPr lang="en-US" baseline="0" dirty="0" smtClean="0"/>
              <a:t> through this section, you will see how each of these are involved. </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79</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180814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8</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1015987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Multimodal data sources will be discussed when the topics are presented in detail</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80</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8470854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81</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9735831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82</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1793229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83</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512349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84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7335760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85</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0671350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86</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2824530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972" rtl="0" eaLnBrk="1" fontAlgn="auto" latinLnBrk="0" hangingPunct="1">
              <a:lnSpc>
                <a:spcPct val="100000"/>
              </a:lnSpc>
              <a:spcBef>
                <a:spcPts val="0"/>
              </a:spcBef>
              <a:spcAft>
                <a:spcPts val="0"/>
              </a:spcAft>
              <a:buClrTx/>
              <a:buSzTx/>
              <a:buFontTx/>
              <a:buNone/>
              <a:tabLst/>
              <a:defRPr/>
            </a:pPr>
            <a:r>
              <a:rPr lang="en-US" dirty="0" smtClean="0"/>
              <a:t>(allow several minutes to load) – Do early in exercise</a:t>
            </a:r>
          </a:p>
          <a:p>
            <a:pPr marL="0" marR="0" indent="0" algn="l" defTabSz="913972" rtl="0" eaLnBrk="1" fontAlgn="auto" latinLnBrk="0" hangingPunct="1">
              <a:lnSpc>
                <a:spcPct val="100000"/>
              </a:lnSpc>
              <a:spcBef>
                <a:spcPts val="0"/>
              </a:spcBef>
              <a:spcAft>
                <a:spcPts val="0"/>
              </a:spcAft>
              <a:buClrTx/>
              <a:buSzTx/>
              <a:buFontTx/>
              <a:buNone/>
              <a:tabLst/>
              <a:defRPr/>
            </a:pPr>
            <a:r>
              <a:rPr lang="en-US" dirty="0" smtClean="0"/>
              <a:t>Run demo live w/disk also</a:t>
            </a:r>
          </a:p>
          <a:p>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87</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7375843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FDOT does not recommend using the T-factor</a:t>
            </a:r>
            <a:r>
              <a:rPr lang="en-US" baseline="0" dirty="0" smtClean="0"/>
              <a:t> in FDOT’s Florida Traffic Online. That factor is properly used for roadway pavement design. </a:t>
            </a:r>
          </a:p>
          <a:p>
            <a:endParaRPr lang="en-US" baseline="0" dirty="0" smtClean="0"/>
          </a:p>
          <a:p>
            <a:r>
              <a:rPr lang="en-US" baseline="0" dirty="0" smtClean="0"/>
              <a:t>Rules of thumb have been applied to that T-factor to convert to a design hour; however, the factors on the back of the tables are more applicable for peak hour traffic – 2013 Q/LOS handbook </a:t>
            </a:r>
            <a:r>
              <a:rPr lang="en-US" baseline="0" dirty="0" err="1" smtClean="0"/>
              <a:t>pg</a:t>
            </a:r>
            <a:r>
              <a:rPr lang="en-US" baseline="0" dirty="0" smtClean="0"/>
              <a:t> 84</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88</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8715730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Our first example will be a section of I-4 in Orlando. We want to</a:t>
            </a:r>
            <a:r>
              <a:rPr lang="en-US" baseline="0" dirty="0" smtClean="0"/>
              <a:t> determine the area type, peak direction, AADT, K factor, D factor and % heavy vehicles.</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89</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776519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smtClean="0"/>
              <a:t>Name, agency, and experience with LOS</a:t>
            </a:r>
            <a:endParaRPr lang="en-US" dirty="0"/>
          </a:p>
        </p:txBody>
      </p:sp>
      <p:sp>
        <p:nvSpPr>
          <p:cNvPr id="4" name="Header Placeholder 3"/>
          <p:cNvSpPr>
            <a:spLocks noGrp="1"/>
          </p:cNvSpPr>
          <p:nvPr>
            <p:ph type="hdr" sz="quarter" idx="10"/>
          </p:nvPr>
        </p:nvSpPr>
        <p:spPr/>
        <p:txBody>
          <a:bodyPr/>
          <a:lstStyle/>
          <a:p>
            <a:r>
              <a:rPr lang="en-US" smtClean="0"/>
              <a:t>FDOT Quality/Level of Service Training</a:t>
            </a:r>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Slide Number Placeholder 5"/>
          <p:cNvSpPr>
            <a:spLocks noGrp="1"/>
          </p:cNvSpPr>
          <p:nvPr>
            <p:ph type="sldNum" sz="quarter" idx="12"/>
          </p:nvPr>
        </p:nvSpPr>
        <p:spPr/>
        <p:txBody>
          <a:bodyPr/>
          <a:lstStyle/>
          <a:p>
            <a:fld id="{C7BA6329-FDF1-477F-807E-6D076DFF597A}" type="slidenum">
              <a:rPr lang="en-US" smtClean="0"/>
              <a:pPr/>
              <a:t>9</a:t>
            </a:fld>
            <a:endParaRPr lang="en-US"/>
          </a:p>
        </p:txBody>
      </p:sp>
    </p:spTree>
    <p:extLst>
      <p:ext uri="{BB962C8B-B14F-4D97-AF65-F5344CB8AC3E}">
        <p14:creationId xmlns:p14="http://schemas.microsoft.com/office/powerpoint/2010/main" val="25285781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This is the particular section of I-4 where we</a:t>
            </a:r>
            <a:r>
              <a:rPr lang="en-US" baseline="0" dirty="0" smtClean="0"/>
              <a:t> want to collect data.</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90</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42342917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This is a map</a:t>
            </a:r>
            <a:r>
              <a:rPr lang="en-US" baseline="0" dirty="0" smtClean="0"/>
              <a:t> from MetroPlan Orlando that shows the section of I-4 being located within an Urbanized area.</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91</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1582326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Orlando is one of the 7 large urbanized areas here in Florida. </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92</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8009051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baseline="0" dirty="0" smtClean="0"/>
              <a:t>There are maps that </a:t>
            </a:r>
            <a:r>
              <a:rPr lang="en-US" baseline="0" dirty="0" smtClean="0"/>
              <a:t>show </a:t>
            </a:r>
            <a:r>
              <a:rPr lang="en-US" baseline="0" dirty="0" smtClean="0"/>
              <a:t>urban/urbanized areas for all of Florida, but s</a:t>
            </a:r>
            <a:r>
              <a:rPr lang="en-US" dirty="0" smtClean="0"/>
              <a:t>ome districts have</a:t>
            </a:r>
            <a:r>
              <a:rPr lang="en-US" baseline="0" dirty="0" smtClean="0"/>
              <a:t> detailed maps showing transitioning areas as </a:t>
            </a:r>
            <a:r>
              <a:rPr lang="en-US" baseline="0" dirty="0" smtClean="0"/>
              <a:t>well. This is one for Orange County, FL showing the transitioning area for 2006.</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93</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2112346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we’ve determined</a:t>
            </a:r>
            <a:r>
              <a:rPr lang="en-US" baseline="0" dirty="0" smtClean="0"/>
              <a:t> area type, let’s move onto some of the </a:t>
            </a:r>
            <a:r>
              <a:rPr lang="en-US" baseline="0" dirty="0" err="1" smtClean="0"/>
              <a:t>othes</a:t>
            </a:r>
            <a:r>
              <a:rPr lang="en-US" baseline="0" dirty="0" smtClean="0"/>
              <a:t>.</a:t>
            </a:r>
            <a:endParaRPr lang="en-US" dirty="0"/>
          </a:p>
        </p:txBody>
      </p:sp>
      <p:sp>
        <p:nvSpPr>
          <p:cNvPr id="4" name="Date Placeholder 3"/>
          <p:cNvSpPr>
            <a:spLocks noGrp="1"/>
          </p:cNvSpPr>
          <p:nvPr>
            <p:ph type="dt" idx="10"/>
          </p:nvPr>
        </p:nvSpPr>
        <p:spPr/>
        <p:txBody>
          <a:bodyPr/>
          <a:lstStyle/>
          <a:p>
            <a:r>
              <a:rPr lang="en-US" smtClean="0"/>
              <a:t>June 2015</a:t>
            </a:r>
            <a:endParaRPr lang="en-US"/>
          </a:p>
        </p:txBody>
      </p:sp>
      <p:sp>
        <p:nvSpPr>
          <p:cNvPr id="5" name="Slide Number Placeholder 4"/>
          <p:cNvSpPr>
            <a:spLocks noGrp="1"/>
          </p:cNvSpPr>
          <p:nvPr>
            <p:ph type="sldNum" sz="quarter" idx="11"/>
          </p:nvPr>
        </p:nvSpPr>
        <p:spPr/>
        <p:txBody>
          <a:bodyPr/>
          <a:lstStyle/>
          <a:p>
            <a:fld id="{6A4034AD-18A2-406C-BC1F-DB589E17B389}" type="slidenum">
              <a:rPr lang="en-US" smtClean="0"/>
              <a:t>94</a:t>
            </a:fld>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2797755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These next</a:t>
            </a:r>
            <a:r>
              <a:rPr lang="en-US" baseline="0" dirty="0" smtClean="0"/>
              <a:t> </a:t>
            </a:r>
            <a:r>
              <a:rPr lang="en-US" dirty="0" smtClean="0"/>
              <a:t>slides </a:t>
            </a:r>
            <a:r>
              <a:rPr lang="en-US" dirty="0" smtClean="0"/>
              <a:t>will show </a:t>
            </a:r>
            <a:r>
              <a:rPr lang="en-US" dirty="0" smtClean="0"/>
              <a:t>us how find much of the information for </a:t>
            </a:r>
            <a:r>
              <a:rPr lang="en-US" baseline="0" dirty="0" smtClean="0"/>
              <a:t>Example </a:t>
            </a:r>
            <a:r>
              <a:rPr lang="en-US" baseline="0" dirty="0" smtClean="0"/>
              <a:t>1 using the Florida Transportation Information </a:t>
            </a:r>
            <a:r>
              <a:rPr lang="en-US" baseline="0" dirty="0" smtClean="0"/>
              <a:t>DVD.</a:t>
            </a:r>
          </a:p>
          <a:p>
            <a:endParaRPr lang="en-US" baseline="0" dirty="0" smtClean="0"/>
          </a:p>
          <a:p>
            <a:r>
              <a:rPr lang="en-US" baseline="0" dirty="0" smtClean="0"/>
              <a:t>The first thing you want to do is run the FTI DVD. After it has finished opening, you will want to go to the top and click on “Find” and search for Orlando.</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95</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8483167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Once</a:t>
            </a:r>
            <a:r>
              <a:rPr lang="en-US" baseline="0" dirty="0" smtClean="0"/>
              <a:t> you are looking at Orlando, you will want to click on the Highway symbol on the toolbar on the top to help you find I-4 and 408. This will turn on the symbols and numbers for all highways and interstates in that area. </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96</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6845470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Once you have found the area, you will want to</a:t>
            </a:r>
            <a:r>
              <a:rPr lang="en-US" baseline="0" dirty="0" smtClean="0"/>
              <a:t> click on the information icon and then on the green square that lies on I-4 and is in between Par and Princeton St. This will show you AADT, K factor, D factor, as well as other road characteristic information.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97</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7297807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marL="0" marR="0" indent="0" algn="l" defTabSz="913972" rtl="0" eaLnBrk="1" fontAlgn="auto" latinLnBrk="0" hangingPunct="1">
              <a:lnSpc>
                <a:spcPct val="100000"/>
              </a:lnSpc>
              <a:spcBef>
                <a:spcPts val="0"/>
              </a:spcBef>
              <a:spcAft>
                <a:spcPts val="0"/>
              </a:spcAft>
              <a:buClrTx/>
              <a:buSzTx/>
              <a:buFontTx/>
              <a:buNone/>
              <a:tabLst/>
              <a:defRPr/>
            </a:pPr>
            <a:r>
              <a:rPr lang="en-US" dirty="0" smtClean="0"/>
              <a:t>While</a:t>
            </a:r>
            <a:r>
              <a:rPr lang="en-US" baseline="0" dirty="0" smtClean="0"/>
              <a:t> you are still clicked onto the I-4 site, you will want to go to the Reports tab and then to “Historical AADT Data”. This will open up the AADT for that site from the previous years. It also shows you the K and D factors, and the number of cars in each direction (ultimately the peak direction). </a:t>
            </a:r>
            <a:endParaRPr lang="en-US" dirty="0" smtClean="0"/>
          </a:p>
          <a:p>
            <a:pPr marL="0" marR="0" indent="0" algn="l" defTabSz="913972"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3972" rtl="0" eaLnBrk="1" fontAlgn="auto" latinLnBrk="0" hangingPunct="1">
              <a:lnSpc>
                <a:spcPct val="100000"/>
              </a:lnSpc>
              <a:spcBef>
                <a:spcPts val="0"/>
              </a:spcBef>
              <a:spcAft>
                <a:spcPts val="0"/>
              </a:spcAft>
              <a:buClrTx/>
              <a:buSzTx/>
              <a:buFontTx/>
              <a:buNone/>
              <a:tabLst/>
              <a:defRPr/>
            </a:pPr>
            <a:r>
              <a:rPr lang="en-US" dirty="0" smtClean="0"/>
              <a:t>In the previous slide, you may have seen something</a:t>
            </a:r>
            <a:r>
              <a:rPr lang="en-US" baseline="0" dirty="0" smtClean="0"/>
              <a:t> called</a:t>
            </a:r>
            <a:r>
              <a:rPr lang="en-US" dirty="0" smtClean="0"/>
              <a:t> T(24) Daily. This is called the T factor and the </a:t>
            </a:r>
            <a:r>
              <a:rPr lang="en-US" dirty="0" smtClean="0"/>
              <a:t>2013 Q/LOS</a:t>
            </a:r>
            <a:r>
              <a:rPr lang="en-US" baseline="0" dirty="0" smtClean="0"/>
              <a:t> Handbook does NOT recommend using the </a:t>
            </a:r>
            <a:r>
              <a:rPr lang="en-US" baseline="0" dirty="0" smtClean="0"/>
              <a:t>it to determine % heavy vehicles, </a:t>
            </a:r>
            <a:r>
              <a:rPr lang="en-US" baseline="0" dirty="0" smtClean="0"/>
              <a:t>but rather </a:t>
            </a:r>
            <a:r>
              <a:rPr lang="en-US" baseline="0" dirty="0" smtClean="0"/>
              <a:t>to use </a:t>
            </a:r>
            <a:r>
              <a:rPr lang="en-US" baseline="0" dirty="0" smtClean="0"/>
              <a:t>the back of the generalized service volume tables as shown next.</a:t>
            </a:r>
          </a:p>
          <a:p>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98</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10983304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baseline="0" dirty="0" smtClean="0"/>
              <a:t>That </a:t>
            </a:r>
            <a:r>
              <a:rPr lang="en-US" baseline="0" dirty="0" smtClean="0"/>
              <a:t>factor is properly used for roadway pavement design. Rules of thumb have been applied to that T-factor to convert to a design hour; however, the factors on the back of the tables are more applicable for peak hour </a:t>
            </a:r>
            <a:r>
              <a:rPr lang="en-US" baseline="0" dirty="0" smtClean="0"/>
              <a:t>traffic.</a:t>
            </a:r>
            <a:endParaRPr lang="en-US" dirty="0"/>
          </a:p>
        </p:txBody>
      </p:sp>
      <p:sp>
        <p:nvSpPr>
          <p:cNvPr id="4" name="Slide Number Placeholder 3"/>
          <p:cNvSpPr>
            <a:spLocks noGrp="1"/>
          </p:cNvSpPr>
          <p:nvPr>
            <p:ph type="sldNum" sz="quarter" idx="10"/>
          </p:nvPr>
        </p:nvSpPr>
        <p:spPr/>
        <p:txBody>
          <a:bodyPr/>
          <a:lstStyle/>
          <a:p>
            <a:fld id="{6A4034AD-18A2-406C-BC1F-DB589E17B389}" type="slidenum">
              <a:rPr lang="en-US" smtClean="0"/>
              <a:t>99</a:t>
            </a:fld>
            <a:endParaRPr lang="en-US"/>
          </a:p>
        </p:txBody>
      </p:sp>
      <p:sp>
        <p:nvSpPr>
          <p:cNvPr id="5" name="Date Placeholder 4"/>
          <p:cNvSpPr>
            <a:spLocks noGrp="1"/>
          </p:cNvSpPr>
          <p:nvPr>
            <p:ph type="dt" idx="11"/>
          </p:nvPr>
        </p:nvSpPr>
        <p:spPr/>
        <p:txBody>
          <a:bodyPr/>
          <a:lstStyle/>
          <a:p>
            <a:r>
              <a:rPr lang="en-US" smtClean="0"/>
              <a:t>June 2015</a:t>
            </a:r>
            <a:endParaRPr lang="en-US"/>
          </a:p>
        </p:txBody>
      </p:sp>
      <p:sp>
        <p:nvSpPr>
          <p:cNvPr id="6" name="Header Placeholder 5"/>
          <p:cNvSpPr>
            <a:spLocks noGrp="1"/>
          </p:cNvSpPr>
          <p:nvPr>
            <p:ph type="hdr" sz="quarter" idx="12"/>
          </p:nvPr>
        </p:nvSpPr>
        <p:spPr/>
        <p:txBody>
          <a:bodyPr/>
          <a:lstStyle/>
          <a:p>
            <a:r>
              <a:rPr lang="en-US" smtClean="0"/>
              <a:t>FDOT Quality/Level of Service Training</a:t>
            </a:r>
            <a:endParaRPr lang="en-US"/>
          </a:p>
        </p:txBody>
      </p:sp>
    </p:spTree>
    <p:extLst>
      <p:ext uri="{BB962C8B-B14F-4D97-AF65-F5344CB8AC3E}">
        <p14:creationId xmlns:p14="http://schemas.microsoft.com/office/powerpoint/2010/main" val="302010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133600"/>
            <a:ext cx="7010400" cy="1466850"/>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447800" y="3200400"/>
            <a:ext cx="6324600" cy="2438400"/>
          </a:xfrm>
        </p:spPr>
        <p:txBody>
          <a:bodyPr/>
          <a:lstStyle>
            <a:lvl1pPr marL="0" indent="0" algn="l">
              <a:buNone/>
              <a:defRPr>
                <a:solidFill>
                  <a:schemeClr val="tx1">
                    <a:tint val="75000"/>
                  </a:schemeClr>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447800" y="6535150"/>
            <a:ext cx="2133600" cy="365125"/>
          </a:xfrm>
          <a:prstGeom prst="rect">
            <a:avLst/>
          </a:prstGeom>
        </p:spPr>
        <p:txBody>
          <a:bodyPr lIns="91397" tIns="45698" rIns="91397" bIns="45698"/>
          <a:lstStyle/>
          <a:p>
            <a:fld id="{F04F6E16-98FC-41BE-BCC7-41DAB41A9A11}" type="datetime1">
              <a:rPr lang="en-US" smtClean="0"/>
              <a:t>6/12/2015</a:t>
            </a:fld>
            <a:endParaRPr lang="en-US"/>
          </a:p>
        </p:txBody>
      </p:sp>
      <p:sp>
        <p:nvSpPr>
          <p:cNvPr id="5" name="Footer Placeholder 4"/>
          <p:cNvSpPr>
            <a:spLocks noGrp="1"/>
          </p:cNvSpPr>
          <p:nvPr>
            <p:ph type="ftr" sz="quarter" idx="11"/>
          </p:nvPr>
        </p:nvSpPr>
        <p:spPr>
          <a:xfrm>
            <a:off x="2590800" y="6535150"/>
            <a:ext cx="2895600" cy="365125"/>
          </a:xfrm>
          <a:prstGeom prst="rect">
            <a:avLst/>
          </a:prstGeom>
        </p:spPr>
        <p:txBody>
          <a:bodyPr lIns="91397" tIns="45698" rIns="91397" bIns="45698"/>
          <a:lstStyle/>
          <a:p>
            <a:endParaRPr lang="en-US"/>
          </a:p>
        </p:txBody>
      </p:sp>
      <p:sp>
        <p:nvSpPr>
          <p:cNvPr id="6" name="Slide Number Placeholder 5"/>
          <p:cNvSpPr>
            <a:spLocks noGrp="1"/>
          </p:cNvSpPr>
          <p:nvPr>
            <p:ph type="sldNum" sz="quarter" idx="12"/>
          </p:nvPr>
        </p:nvSpPr>
        <p:spPr/>
        <p:txBody>
          <a:bodyPr/>
          <a:lstStyle/>
          <a:p>
            <a:fld id="{91019044-22E0-45F2-A73C-CF28F15E70EE}" type="slidenum">
              <a:rPr lang="en-US" smtClean="0"/>
              <a:t>‹#›</a:t>
            </a:fld>
            <a:endParaRPr lang="en-US"/>
          </a:p>
        </p:txBody>
      </p:sp>
      <p:pic>
        <p:nvPicPr>
          <p:cNvPr id="7" name="Picture 2" descr="Z:\MKTG\(01) Job Chargeable\Florida DOT Level of Service Handbook\Graphics\PPT_FDOT_LOS.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833"/>
          <a:stretch/>
        </p:blipFill>
        <p:spPr bwMode="auto">
          <a:xfrm>
            <a:off x="4" y="0"/>
            <a:ext cx="9067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3249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447800" y="6535150"/>
            <a:ext cx="2133600" cy="365125"/>
          </a:xfrm>
          <a:prstGeom prst="rect">
            <a:avLst/>
          </a:prstGeom>
        </p:spPr>
        <p:txBody>
          <a:bodyPr lIns="91397" tIns="45698" rIns="91397" bIns="45698"/>
          <a:lstStyle/>
          <a:p>
            <a:fld id="{66083954-3E6F-41E6-A0FD-BD50ECC5D035}" type="datetime1">
              <a:rPr lang="en-US" smtClean="0"/>
              <a:t>6/12/2015</a:t>
            </a:fld>
            <a:endParaRPr lang="en-US"/>
          </a:p>
        </p:txBody>
      </p:sp>
      <p:sp>
        <p:nvSpPr>
          <p:cNvPr id="3" name="Footer Placeholder 2"/>
          <p:cNvSpPr>
            <a:spLocks noGrp="1"/>
          </p:cNvSpPr>
          <p:nvPr>
            <p:ph type="ftr" sz="quarter" idx="11"/>
          </p:nvPr>
        </p:nvSpPr>
        <p:spPr>
          <a:xfrm>
            <a:off x="2590800" y="6535150"/>
            <a:ext cx="2895600" cy="365125"/>
          </a:xfrm>
          <a:prstGeom prst="rect">
            <a:avLst/>
          </a:prstGeom>
        </p:spPr>
        <p:txBody>
          <a:bodyPr lIns="91397" tIns="45698" rIns="91397" bIns="45698"/>
          <a:lstStyle/>
          <a:p>
            <a:endParaRPr lang="en-US"/>
          </a:p>
        </p:txBody>
      </p:sp>
      <p:sp>
        <p:nvSpPr>
          <p:cNvPr id="6" name="Slide Number Placeholder 5"/>
          <p:cNvSpPr txBox="1">
            <a:spLocks/>
          </p:cNvSpPr>
          <p:nvPr userDrawn="1"/>
        </p:nvSpPr>
        <p:spPr>
          <a:xfrm>
            <a:off x="198125" y="5929950"/>
            <a:ext cx="753380" cy="304800"/>
          </a:xfrm>
          <a:prstGeom prst="rect">
            <a:avLst/>
          </a:prstGeom>
        </p:spPr>
        <p:txBody>
          <a:bodyPr vert="horz" lIns="91397" tIns="45698" rIns="91397" bIns="45698"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19044-22E0-45F2-A73C-CF28F15E70EE}" type="slidenum">
              <a:rPr lang="en-US" sz="2800" smtClean="0">
                <a:latin typeface="Calibri Light" panose="020F0302020204030204" pitchFamily="34" charset="0"/>
              </a:rPr>
              <a:pPr/>
              <a:t>‹#›</a:t>
            </a:fld>
            <a:endParaRPr lang="en-US" sz="2800" dirty="0">
              <a:latin typeface="Calibri Light" panose="020F0302020204030204" pitchFamily="34" charset="0"/>
            </a:endParaRPr>
          </a:p>
        </p:txBody>
      </p:sp>
    </p:spTree>
    <p:extLst>
      <p:ext uri="{BB962C8B-B14F-4D97-AF65-F5344CB8AC3E}">
        <p14:creationId xmlns:p14="http://schemas.microsoft.com/office/powerpoint/2010/main" val="32130474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7804" y="273050"/>
            <a:ext cx="20177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447804" y="1435100"/>
            <a:ext cx="20177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447800" y="6535150"/>
            <a:ext cx="2133600" cy="365125"/>
          </a:xfrm>
          <a:prstGeom prst="rect">
            <a:avLst/>
          </a:prstGeom>
        </p:spPr>
        <p:txBody>
          <a:bodyPr lIns="91397" tIns="45698" rIns="91397" bIns="45698"/>
          <a:lstStyle/>
          <a:p>
            <a:fld id="{474C6B12-5D6D-49A7-8E54-FD611537DDFB}" type="datetime1">
              <a:rPr lang="en-US" smtClean="0"/>
              <a:t>6/12/2015</a:t>
            </a:fld>
            <a:endParaRPr lang="en-US"/>
          </a:p>
        </p:txBody>
      </p:sp>
      <p:sp>
        <p:nvSpPr>
          <p:cNvPr id="6" name="Footer Placeholder 5"/>
          <p:cNvSpPr>
            <a:spLocks noGrp="1"/>
          </p:cNvSpPr>
          <p:nvPr>
            <p:ph type="ftr" sz="quarter" idx="11"/>
          </p:nvPr>
        </p:nvSpPr>
        <p:spPr>
          <a:xfrm>
            <a:off x="2590800" y="6535150"/>
            <a:ext cx="2895600" cy="365125"/>
          </a:xfrm>
          <a:prstGeom prst="rect">
            <a:avLst/>
          </a:prstGeom>
        </p:spPr>
        <p:txBody>
          <a:bodyPr lIns="91397" tIns="45698" rIns="91397" bIns="45698"/>
          <a:lstStyle/>
          <a:p>
            <a:endParaRPr lang="en-US"/>
          </a:p>
        </p:txBody>
      </p:sp>
      <p:sp>
        <p:nvSpPr>
          <p:cNvPr id="9" name="Slide Number Placeholder 5"/>
          <p:cNvSpPr txBox="1">
            <a:spLocks/>
          </p:cNvSpPr>
          <p:nvPr userDrawn="1"/>
        </p:nvSpPr>
        <p:spPr>
          <a:xfrm>
            <a:off x="198125" y="5929950"/>
            <a:ext cx="753380" cy="304800"/>
          </a:xfrm>
          <a:prstGeom prst="rect">
            <a:avLst/>
          </a:prstGeom>
        </p:spPr>
        <p:txBody>
          <a:bodyPr vert="horz" lIns="91397" tIns="45698" rIns="91397" bIns="45698"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19044-22E0-45F2-A73C-CF28F15E70EE}" type="slidenum">
              <a:rPr lang="en-US" sz="2800" smtClean="0">
                <a:latin typeface="Calibri Light" panose="020F0302020204030204" pitchFamily="34" charset="0"/>
              </a:rPr>
              <a:pPr/>
              <a:t>‹#›</a:t>
            </a:fld>
            <a:endParaRPr lang="en-US" sz="2800" dirty="0">
              <a:latin typeface="Calibri Light" panose="020F0302020204030204" pitchFamily="34" charset="0"/>
            </a:endParaRPr>
          </a:p>
        </p:txBody>
      </p:sp>
    </p:spTree>
    <p:extLst>
      <p:ext uri="{BB962C8B-B14F-4D97-AF65-F5344CB8AC3E}">
        <p14:creationId xmlns:p14="http://schemas.microsoft.com/office/powerpoint/2010/main" val="409252871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447800" y="6535150"/>
            <a:ext cx="2133600" cy="365125"/>
          </a:xfrm>
          <a:prstGeom prst="rect">
            <a:avLst/>
          </a:prstGeom>
        </p:spPr>
        <p:txBody>
          <a:bodyPr lIns="91397" tIns="45698" rIns="91397" bIns="45698"/>
          <a:lstStyle/>
          <a:p>
            <a:fld id="{0EEC9244-9131-47D5-B5CF-0B2D8B569847}" type="datetime1">
              <a:rPr lang="en-US" smtClean="0"/>
              <a:t>6/12/2015</a:t>
            </a:fld>
            <a:endParaRPr lang="en-US"/>
          </a:p>
        </p:txBody>
      </p:sp>
      <p:sp>
        <p:nvSpPr>
          <p:cNvPr id="6" name="Footer Placeholder 5"/>
          <p:cNvSpPr>
            <a:spLocks noGrp="1"/>
          </p:cNvSpPr>
          <p:nvPr>
            <p:ph type="ftr" sz="quarter" idx="11"/>
          </p:nvPr>
        </p:nvSpPr>
        <p:spPr>
          <a:xfrm>
            <a:off x="2590800" y="6535150"/>
            <a:ext cx="2895600" cy="365125"/>
          </a:xfrm>
          <a:prstGeom prst="rect">
            <a:avLst/>
          </a:prstGeom>
        </p:spPr>
        <p:txBody>
          <a:bodyPr lIns="91397" tIns="45698" rIns="91397" bIns="45698"/>
          <a:lstStyle/>
          <a:p>
            <a:endParaRPr lang="en-US"/>
          </a:p>
        </p:txBody>
      </p:sp>
      <p:sp>
        <p:nvSpPr>
          <p:cNvPr id="9" name="Slide Number Placeholder 5"/>
          <p:cNvSpPr txBox="1">
            <a:spLocks/>
          </p:cNvSpPr>
          <p:nvPr userDrawn="1"/>
        </p:nvSpPr>
        <p:spPr>
          <a:xfrm>
            <a:off x="198125" y="5929950"/>
            <a:ext cx="753380" cy="304800"/>
          </a:xfrm>
          <a:prstGeom prst="rect">
            <a:avLst/>
          </a:prstGeom>
        </p:spPr>
        <p:txBody>
          <a:bodyPr vert="horz" lIns="91397" tIns="45698" rIns="91397" bIns="45698"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19044-22E0-45F2-A73C-CF28F15E70EE}" type="slidenum">
              <a:rPr lang="en-US" sz="2800" smtClean="0">
                <a:latin typeface="Calibri Light" panose="020F0302020204030204" pitchFamily="34" charset="0"/>
              </a:rPr>
              <a:pPr/>
              <a:t>‹#›</a:t>
            </a:fld>
            <a:endParaRPr lang="en-US" sz="2800" dirty="0">
              <a:latin typeface="Calibri Light" panose="020F0302020204030204" pitchFamily="34" charset="0"/>
            </a:endParaRPr>
          </a:p>
        </p:txBody>
      </p:sp>
    </p:spTree>
    <p:extLst>
      <p:ext uri="{BB962C8B-B14F-4D97-AF65-F5344CB8AC3E}">
        <p14:creationId xmlns:p14="http://schemas.microsoft.com/office/powerpoint/2010/main" val="8564995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447800" y="6535150"/>
            <a:ext cx="2133600" cy="365125"/>
          </a:xfrm>
          <a:prstGeom prst="rect">
            <a:avLst/>
          </a:prstGeom>
        </p:spPr>
        <p:txBody>
          <a:bodyPr lIns="91397" tIns="45698" rIns="91397" bIns="45698"/>
          <a:lstStyle/>
          <a:p>
            <a:fld id="{4358CB75-0E5B-43D5-BA57-B35949522351}" type="datetime1">
              <a:rPr lang="en-US" smtClean="0"/>
              <a:t>6/12/2015</a:t>
            </a:fld>
            <a:endParaRPr lang="en-US"/>
          </a:p>
        </p:txBody>
      </p:sp>
      <p:sp>
        <p:nvSpPr>
          <p:cNvPr id="5" name="Footer Placeholder 4"/>
          <p:cNvSpPr>
            <a:spLocks noGrp="1"/>
          </p:cNvSpPr>
          <p:nvPr>
            <p:ph type="ftr" sz="quarter" idx="11"/>
          </p:nvPr>
        </p:nvSpPr>
        <p:spPr>
          <a:xfrm>
            <a:off x="2590800" y="6535150"/>
            <a:ext cx="2895600" cy="365125"/>
          </a:xfrm>
          <a:prstGeom prst="rect">
            <a:avLst/>
          </a:prstGeom>
        </p:spPr>
        <p:txBody>
          <a:bodyPr lIns="91397" tIns="45698" rIns="91397" bIns="45698"/>
          <a:lstStyle/>
          <a:p>
            <a:endParaRPr lang="en-US"/>
          </a:p>
        </p:txBody>
      </p:sp>
      <p:sp>
        <p:nvSpPr>
          <p:cNvPr id="8" name="Slide Number Placeholder 5"/>
          <p:cNvSpPr txBox="1">
            <a:spLocks/>
          </p:cNvSpPr>
          <p:nvPr userDrawn="1"/>
        </p:nvSpPr>
        <p:spPr>
          <a:xfrm>
            <a:off x="198125" y="5929950"/>
            <a:ext cx="753380" cy="304800"/>
          </a:xfrm>
          <a:prstGeom prst="rect">
            <a:avLst/>
          </a:prstGeom>
        </p:spPr>
        <p:txBody>
          <a:bodyPr vert="horz" lIns="91397" tIns="45698" rIns="91397" bIns="45698"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19044-22E0-45F2-A73C-CF28F15E70EE}" type="slidenum">
              <a:rPr lang="en-US" sz="2800" smtClean="0">
                <a:latin typeface="Calibri Light" panose="020F0302020204030204" pitchFamily="34" charset="0"/>
              </a:rPr>
              <a:pPr/>
              <a:t>‹#›</a:t>
            </a:fld>
            <a:endParaRPr lang="en-US" sz="2800" dirty="0">
              <a:latin typeface="Calibri Light" panose="020F0302020204030204" pitchFamily="34" charset="0"/>
            </a:endParaRPr>
          </a:p>
        </p:txBody>
      </p:sp>
    </p:spTree>
    <p:extLst>
      <p:ext uri="{BB962C8B-B14F-4D97-AF65-F5344CB8AC3E}">
        <p14:creationId xmlns:p14="http://schemas.microsoft.com/office/powerpoint/2010/main" val="317585578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447800" y="6535150"/>
            <a:ext cx="2133600" cy="365125"/>
          </a:xfrm>
          <a:prstGeom prst="rect">
            <a:avLst/>
          </a:prstGeom>
        </p:spPr>
        <p:txBody>
          <a:bodyPr lIns="91397" tIns="45698" rIns="91397" bIns="45698"/>
          <a:lstStyle/>
          <a:p>
            <a:fld id="{8F3D004E-3DE7-441E-93E2-3BE5C658C75D}" type="datetime1">
              <a:rPr lang="en-US" smtClean="0"/>
              <a:t>6/12/2015</a:t>
            </a:fld>
            <a:endParaRPr lang="en-US"/>
          </a:p>
        </p:txBody>
      </p:sp>
      <p:sp>
        <p:nvSpPr>
          <p:cNvPr id="5" name="Footer Placeholder 4"/>
          <p:cNvSpPr>
            <a:spLocks noGrp="1"/>
          </p:cNvSpPr>
          <p:nvPr>
            <p:ph type="ftr" sz="quarter" idx="11"/>
          </p:nvPr>
        </p:nvSpPr>
        <p:spPr>
          <a:xfrm>
            <a:off x="2590800" y="6535150"/>
            <a:ext cx="2895600" cy="365125"/>
          </a:xfrm>
          <a:prstGeom prst="rect">
            <a:avLst/>
          </a:prstGeom>
        </p:spPr>
        <p:txBody>
          <a:bodyPr lIns="91397" tIns="45698" rIns="91397" bIns="45698"/>
          <a:lstStyle/>
          <a:p>
            <a:endParaRPr lang="en-US"/>
          </a:p>
        </p:txBody>
      </p:sp>
      <p:sp>
        <p:nvSpPr>
          <p:cNvPr id="7" name="Slide Number Placeholder 5"/>
          <p:cNvSpPr txBox="1">
            <a:spLocks/>
          </p:cNvSpPr>
          <p:nvPr userDrawn="1"/>
        </p:nvSpPr>
        <p:spPr>
          <a:xfrm>
            <a:off x="198125" y="5929950"/>
            <a:ext cx="753380" cy="304800"/>
          </a:xfrm>
          <a:prstGeom prst="rect">
            <a:avLst/>
          </a:prstGeom>
        </p:spPr>
        <p:txBody>
          <a:bodyPr vert="horz" lIns="91397" tIns="45698" rIns="91397" bIns="45698"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19044-22E0-45F2-A73C-CF28F15E70EE}" type="slidenum">
              <a:rPr lang="en-US" sz="2800" smtClean="0">
                <a:latin typeface="Calibri Light" panose="020F0302020204030204" pitchFamily="34" charset="0"/>
              </a:rPr>
              <a:pPr/>
              <a:t>‹#›</a:t>
            </a:fld>
            <a:endParaRPr lang="en-US" sz="2800" dirty="0">
              <a:latin typeface="Calibri Light" panose="020F0302020204030204" pitchFamily="34" charset="0"/>
            </a:endParaRPr>
          </a:p>
        </p:txBody>
      </p:sp>
    </p:spTree>
    <p:extLst>
      <p:ext uri="{BB962C8B-B14F-4D97-AF65-F5344CB8AC3E}">
        <p14:creationId xmlns:p14="http://schemas.microsoft.com/office/powerpoint/2010/main" val="8892326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3" y="304804"/>
            <a:ext cx="7536873" cy="617537"/>
          </a:xfrm>
        </p:spPr>
        <p:txBody>
          <a:bodyPr/>
          <a:lstStyle>
            <a:lvl1pPr algn="l">
              <a:defRPr lang="en-US" sz="4000" b="1" kern="1200" dirty="0">
                <a:solidFill>
                  <a:srgbClr val="1F4283"/>
                </a:solidFill>
                <a:latin typeface="+mn-lt"/>
                <a:ea typeface="+mn-ea"/>
                <a:cs typeface="+mn-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1219200" y="1066804"/>
            <a:ext cx="7536872" cy="5257799"/>
          </a:xfrm>
        </p:spPr>
        <p:txBody>
          <a:bodyPr vert="horz" lIns="91397" tIns="45698" rIns="91397" bIns="45698" rtlCol="0">
            <a:normAutofit/>
          </a:bodyPr>
          <a:lstStyle>
            <a:lvl1pPr marL="342739" indent="-342739">
              <a:buClr>
                <a:srgbClr val="FF0000"/>
              </a:buClr>
              <a:buFont typeface="Segoe UI" panose="020B0502040204020203" pitchFamily="34" charset="0"/>
              <a:buChar char="♦"/>
              <a:defRPr lang="en-US" smtClean="0"/>
            </a:lvl1pPr>
            <a:lvl2pPr marL="913972" indent="-456986">
              <a:buClr>
                <a:srgbClr val="FF0000"/>
              </a:buClr>
              <a:buFont typeface="Segoe UI Symbol" panose="020B0502040204020203" pitchFamily="34" charset="0"/>
              <a:buChar char=""/>
              <a:defRPr lang="en-US" smtClean="0"/>
            </a:lvl2pPr>
            <a:lvl3pPr marL="1256712" indent="-342739">
              <a:buFont typeface="Arial" panose="020B0604020202020204" pitchFamily="34" charset="0"/>
              <a:buChar char="•"/>
              <a:defRPr lang="en-US" smtClean="0"/>
            </a:lvl3pPr>
            <a:lvl4pPr marL="1713698" indent="-342739">
              <a:buFont typeface="Arial" panose="020B0604020202020204" pitchFamily="34" charset="0"/>
              <a:buChar char="•"/>
              <a:defRPr lang="en-US" smtClean="0"/>
            </a:lvl4pPr>
            <a:lvl5pPr marL="2170684" indent="-342739">
              <a:buFont typeface="Arial" panose="020B0604020202020204" pitchFamily="34" charset="0"/>
              <a:buChar char="•"/>
              <a:defRPr lang="en-US"/>
            </a:lvl5pPr>
          </a:lstStyle>
          <a:p>
            <a:pPr lvl="0">
              <a:buClr>
                <a:srgbClr val="FF0000"/>
              </a:buCl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5"/>
          <p:cNvSpPr>
            <a:spLocks noGrp="1"/>
          </p:cNvSpPr>
          <p:nvPr>
            <p:ph type="sldNum" sz="quarter" idx="4"/>
          </p:nvPr>
        </p:nvSpPr>
        <p:spPr>
          <a:xfrm>
            <a:off x="2892304" y="6553200"/>
            <a:ext cx="4560899" cy="304800"/>
          </a:xfrm>
          <a:prstGeom prst="rect">
            <a:avLst/>
          </a:prstGeom>
        </p:spPr>
        <p:txBody>
          <a:bodyPr vert="horz" lIns="91397" tIns="45698" rIns="91397" bIns="45698" rtlCol="0" anchor="ctr"/>
          <a:lstStyle>
            <a:lvl1pPr algn="l">
              <a:defRPr sz="1400">
                <a:solidFill>
                  <a:schemeClr val="tx1">
                    <a:tint val="75000"/>
                  </a:schemeClr>
                </a:solidFill>
              </a:defRPr>
            </a:lvl1pPr>
          </a:lstStyle>
          <a:p>
            <a:fld id="{91019044-22E0-45F2-A73C-CF28F15E70EE}" type="slidenum">
              <a:rPr lang="en-US" smtClean="0"/>
              <a:pPr/>
              <a:t>‹#›</a:t>
            </a:fld>
            <a:endParaRPr lang="en-US" dirty="0"/>
          </a:p>
        </p:txBody>
      </p:sp>
      <p:sp>
        <p:nvSpPr>
          <p:cNvPr id="6" name="Slide Number Placeholder 5"/>
          <p:cNvSpPr txBox="1">
            <a:spLocks/>
          </p:cNvSpPr>
          <p:nvPr userDrawn="1"/>
        </p:nvSpPr>
        <p:spPr>
          <a:xfrm>
            <a:off x="198125" y="5929950"/>
            <a:ext cx="753380" cy="304800"/>
          </a:xfrm>
          <a:prstGeom prst="rect">
            <a:avLst/>
          </a:prstGeom>
        </p:spPr>
        <p:txBody>
          <a:bodyPr vert="horz" lIns="91397" tIns="45698" rIns="91397" bIns="45698"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19044-22E0-45F2-A73C-CF28F15E70EE}" type="slidenum">
              <a:rPr lang="en-US" sz="2800" smtClean="0">
                <a:latin typeface="Calibri Light" panose="020F0302020204030204" pitchFamily="34" charset="0"/>
              </a:rPr>
              <a:pPr/>
              <a:t>‹#›</a:t>
            </a:fld>
            <a:endParaRPr lang="en-US" sz="2800" dirty="0">
              <a:latin typeface="Calibri Light" panose="020F0302020204030204" pitchFamily="34" charset="0"/>
            </a:endParaRPr>
          </a:p>
        </p:txBody>
      </p:sp>
    </p:spTree>
    <p:extLst>
      <p:ext uri="{BB962C8B-B14F-4D97-AF65-F5344CB8AC3E}">
        <p14:creationId xmlns:p14="http://schemas.microsoft.com/office/powerpoint/2010/main" val="5878508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91019044-22E0-45F2-A73C-CF28F15E70EE}" type="slidenum">
              <a:rPr lang="en-US" smtClean="0"/>
              <a:pPr/>
              <a:t>‹#›</a:t>
            </a:fld>
            <a:endParaRPr lang="en-US" dirty="0"/>
          </a:p>
        </p:txBody>
      </p:sp>
    </p:spTree>
    <p:extLst>
      <p:ext uri="{BB962C8B-B14F-4D97-AF65-F5344CB8AC3E}">
        <p14:creationId xmlns:p14="http://schemas.microsoft.com/office/powerpoint/2010/main" val="8808359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txBox="1">
            <a:spLocks/>
          </p:cNvSpPr>
          <p:nvPr userDrawn="1"/>
        </p:nvSpPr>
        <p:spPr>
          <a:xfrm>
            <a:off x="198125" y="5929950"/>
            <a:ext cx="753380" cy="304800"/>
          </a:xfrm>
          <a:prstGeom prst="rect">
            <a:avLst/>
          </a:prstGeom>
        </p:spPr>
        <p:txBody>
          <a:bodyPr vert="horz" lIns="91397" tIns="45698" rIns="91397" bIns="45698"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19044-22E0-45F2-A73C-CF28F15E70EE}" type="slidenum">
              <a:rPr lang="en-US" sz="2800" smtClean="0">
                <a:latin typeface="Calibri Light" panose="020F0302020204030204" pitchFamily="34" charset="0"/>
              </a:rPr>
              <a:pPr/>
              <a:t>‹#›</a:t>
            </a:fld>
            <a:endParaRPr lang="en-US" sz="2800" dirty="0">
              <a:latin typeface="Calibri Light" panose="020F0302020204030204" pitchFamily="34" charset="0"/>
            </a:endParaRPr>
          </a:p>
        </p:txBody>
      </p:sp>
    </p:spTree>
    <p:extLst>
      <p:ext uri="{BB962C8B-B14F-4D97-AF65-F5344CB8AC3E}">
        <p14:creationId xmlns:p14="http://schemas.microsoft.com/office/powerpoint/2010/main" val="9787603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2" descr="Z:\MKTG\(01) Job Chargeable\Florida DOT Level of Service Handbook\Graphics\PPT_FDOT_LOS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9167"/>
          <a:stretch/>
        </p:blipFill>
        <p:spPr bwMode="auto">
          <a:xfrm>
            <a:off x="0" y="4"/>
            <a:ext cx="83058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51504" y="533400"/>
            <a:ext cx="7735296" cy="884238"/>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951504" y="1600204"/>
            <a:ext cx="7735296"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txBox="1">
            <a:spLocks/>
          </p:cNvSpPr>
          <p:nvPr userDrawn="1"/>
        </p:nvSpPr>
        <p:spPr>
          <a:xfrm>
            <a:off x="198125" y="5929950"/>
            <a:ext cx="753380" cy="304800"/>
          </a:xfrm>
          <a:prstGeom prst="rect">
            <a:avLst/>
          </a:prstGeom>
        </p:spPr>
        <p:txBody>
          <a:bodyPr vert="horz" lIns="91397" tIns="45698" rIns="91397" bIns="45698"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19044-22E0-45F2-A73C-CF28F15E70EE}" type="slidenum">
              <a:rPr lang="en-US" sz="2800" smtClean="0">
                <a:latin typeface="Calibri Light" panose="020F0302020204030204" pitchFamily="34" charset="0"/>
              </a:rPr>
              <a:pPr/>
              <a:t>‹#›</a:t>
            </a:fld>
            <a:endParaRPr lang="en-US" sz="2800" dirty="0">
              <a:latin typeface="Calibri Light" panose="020F0302020204030204" pitchFamily="34" charset="0"/>
            </a:endParaRPr>
          </a:p>
        </p:txBody>
      </p:sp>
      <p:sp>
        <p:nvSpPr>
          <p:cNvPr id="9" name="Title 1"/>
          <p:cNvSpPr txBox="1">
            <a:spLocks/>
          </p:cNvSpPr>
          <p:nvPr userDrawn="1"/>
        </p:nvSpPr>
        <p:spPr>
          <a:xfrm>
            <a:off x="1177800" y="6606804"/>
            <a:ext cx="3429000" cy="229596"/>
          </a:xfrm>
          <a:prstGeom prst="rect">
            <a:avLst/>
          </a:prstGeom>
        </p:spPr>
        <p:txBody>
          <a:bodyPr lIns="0" tIns="0" rIns="0" bIns="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solidFill>
                  <a:schemeClr val="accent4">
                    <a:lumMod val="75000"/>
                  </a:schemeClr>
                </a:solidFill>
                <a:latin typeface="Arial" pitchFamily="34" charset="0"/>
                <a:cs typeface="Arial" pitchFamily="34" charset="0"/>
              </a:rPr>
              <a:t>2015</a:t>
            </a:r>
            <a:r>
              <a:rPr lang="en-US" sz="1200" dirty="0" smtClean="0">
                <a:latin typeface="Arial" pitchFamily="34" charset="0"/>
                <a:cs typeface="Arial" pitchFamily="34" charset="0"/>
              </a:rPr>
              <a:t> Q/LOS Training</a:t>
            </a:r>
            <a:endParaRPr lang="en-US" sz="1200" dirty="0">
              <a:latin typeface="Arial" pitchFamily="34" charset="0"/>
              <a:cs typeface="Arial" pitchFamily="34" charset="0"/>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124" y="6459710"/>
            <a:ext cx="753379" cy="376690"/>
          </a:xfrm>
          <a:prstGeom prst="rect">
            <a:avLst/>
          </a:prstGeom>
        </p:spPr>
      </p:pic>
    </p:spTree>
    <p:extLst>
      <p:ext uri="{BB962C8B-B14F-4D97-AF65-F5344CB8AC3E}">
        <p14:creationId xmlns:p14="http://schemas.microsoft.com/office/powerpoint/2010/main" val="21544104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2" descr="Z:\MKTG\(01) Job Chargeable\Florida DOT Level of Service Handbook\Graphics\PPT_FDOT_LOS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9167"/>
          <a:stretch/>
        </p:blipFill>
        <p:spPr bwMode="auto">
          <a:xfrm>
            <a:off x="0" y="4"/>
            <a:ext cx="83058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51504" y="533400"/>
            <a:ext cx="7735296" cy="884238"/>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951504" y="1600204"/>
            <a:ext cx="7735296"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1"/>
          <p:cNvSpPr txBox="1">
            <a:spLocks/>
          </p:cNvSpPr>
          <p:nvPr userDrawn="1"/>
        </p:nvSpPr>
        <p:spPr>
          <a:xfrm>
            <a:off x="1177800" y="6606804"/>
            <a:ext cx="3429000" cy="229596"/>
          </a:xfrm>
          <a:prstGeom prst="rect">
            <a:avLst/>
          </a:prstGeom>
        </p:spPr>
        <p:txBody>
          <a:bodyPr lIns="0" tIns="0" rIns="0" bIns="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solidFill>
                  <a:schemeClr val="accent4">
                    <a:lumMod val="75000"/>
                  </a:schemeClr>
                </a:solidFill>
                <a:latin typeface="Arial" pitchFamily="34" charset="0"/>
                <a:cs typeface="Arial" pitchFamily="34" charset="0"/>
              </a:rPr>
              <a:t>2015</a:t>
            </a:r>
            <a:r>
              <a:rPr lang="en-US" sz="1200" dirty="0" smtClean="0">
                <a:latin typeface="Arial" pitchFamily="34" charset="0"/>
                <a:cs typeface="Arial" pitchFamily="34" charset="0"/>
              </a:rPr>
              <a:t> Q/LOS Training</a:t>
            </a:r>
            <a:endParaRPr lang="en-US" sz="1200" dirty="0">
              <a:latin typeface="Arial" pitchFamily="34" charset="0"/>
              <a:cs typeface="Arial" pitchFamily="34" charset="0"/>
            </a:endParaRPr>
          </a:p>
        </p:txBody>
      </p:sp>
      <p:sp>
        <p:nvSpPr>
          <p:cNvPr id="10" name="Rectangle 9"/>
          <p:cNvSpPr/>
          <p:nvPr userDrawn="1"/>
        </p:nvSpPr>
        <p:spPr>
          <a:xfrm>
            <a:off x="175034" y="3463123"/>
            <a:ext cx="8991600" cy="663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tabLst>
                <a:tab pos="5252168" algn="l"/>
              </a:tabLst>
            </a:pPr>
            <a:endParaRPr lang="en-US" sz="2800" b="1" dirty="0" smtClean="0">
              <a:solidFill>
                <a:schemeClr val="accent2">
                  <a:lumMod val="75000"/>
                </a:schemeClr>
              </a:solidFill>
              <a:latin typeface="+mj-lt"/>
              <a:cs typeface="Tahoma" pitchFamily="34" charset="0"/>
            </a:endParaRPr>
          </a:p>
        </p:txBody>
      </p:sp>
      <p:sp>
        <p:nvSpPr>
          <p:cNvPr id="11" name="Text Placeholder 2"/>
          <p:cNvSpPr>
            <a:spLocks noGrp="1"/>
          </p:cNvSpPr>
          <p:nvPr>
            <p:ph type="body" idx="10" hasCustomPrompt="1"/>
          </p:nvPr>
        </p:nvSpPr>
        <p:spPr>
          <a:xfrm>
            <a:off x="175034" y="3463122"/>
            <a:ext cx="8968966" cy="663595"/>
          </a:xfrm>
        </p:spPr>
        <p:txBody>
          <a:bodyPr anchor="ctr">
            <a:normAutofit/>
          </a:bodyPr>
          <a:lstStyle>
            <a:lvl1pPr marL="0" indent="0" algn="r">
              <a:buNone/>
              <a:defRPr sz="2800" b="1">
                <a:solidFill>
                  <a:schemeClr val="bg1"/>
                </a:solidFill>
                <a:latin typeface="Arial Black" panose="020B0A04020102020204" pitchFamily="34" charset="0"/>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dirty="0" smtClean="0"/>
              <a:t>CLICK TO EDIT MASTER TEXT STYLES</a:t>
            </a:r>
          </a:p>
        </p:txBody>
      </p:sp>
      <p:sp>
        <p:nvSpPr>
          <p:cNvPr id="12" name="Slide Number Placeholder 5"/>
          <p:cNvSpPr txBox="1">
            <a:spLocks/>
          </p:cNvSpPr>
          <p:nvPr userDrawn="1"/>
        </p:nvSpPr>
        <p:spPr>
          <a:xfrm>
            <a:off x="198125" y="5929950"/>
            <a:ext cx="753380" cy="304800"/>
          </a:xfrm>
          <a:prstGeom prst="rect">
            <a:avLst/>
          </a:prstGeom>
        </p:spPr>
        <p:txBody>
          <a:bodyPr vert="horz" lIns="91397" tIns="45698" rIns="91397" bIns="45698"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19044-22E0-45F2-A73C-CF28F15E70EE}" type="slidenum">
              <a:rPr lang="en-US" sz="2800" smtClean="0">
                <a:latin typeface="Calibri Light" panose="020F0302020204030204" pitchFamily="34" charset="0"/>
              </a:rPr>
              <a:pPr/>
              <a:t>‹#›</a:t>
            </a:fld>
            <a:endParaRPr lang="en-US" sz="2800" dirty="0">
              <a:latin typeface="Calibri Light" panose="020F0302020204030204" pitchFamily="34" charset="0"/>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124" y="6459710"/>
            <a:ext cx="753379" cy="376690"/>
          </a:xfrm>
          <a:prstGeom prst="rect">
            <a:avLst/>
          </a:prstGeom>
        </p:spPr>
      </p:pic>
    </p:spTree>
    <p:extLst>
      <p:ext uri="{BB962C8B-B14F-4D97-AF65-F5344CB8AC3E}">
        <p14:creationId xmlns:p14="http://schemas.microsoft.com/office/powerpoint/2010/main" val="39582895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6809191" y="6636718"/>
            <a:ext cx="533400" cy="1329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1" name="Rectangle 10"/>
          <p:cNvSpPr/>
          <p:nvPr userDrawn="1"/>
        </p:nvSpPr>
        <p:spPr>
          <a:xfrm>
            <a:off x="7385932" y="6636718"/>
            <a:ext cx="731520" cy="1329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2" name="Rectangle 11"/>
          <p:cNvSpPr/>
          <p:nvPr userDrawn="1"/>
        </p:nvSpPr>
        <p:spPr>
          <a:xfrm>
            <a:off x="8160793" y="6636718"/>
            <a:ext cx="365760" cy="1329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3" name="Rectangle 12"/>
          <p:cNvSpPr/>
          <p:nvPr userDrawn="1"/>
        </p:nvSpPr>
        <p:spPr>
          <a:xfrm>
            <a:off x="8569894" y="6636718"/>
            <a:ext cx="533400" cy="1329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4" name="Rectangle 13"/>
          <p:cNvSpPr/>
          <p:nvPr userDrawn="1"/>
        </p:nvSpPr>
        <p:spPr>
          <a:xfrm>
            <a:off x="3200404" y="6636718"/>
            <a:ext cx="3563491" cy="132935"/>
          </a:xfrm>
          <a:prstGeom prst="rect">
            <a:avLst/>
          </a:prstGeom>
          <a:gradFill>
            <a:gsLst>
              <a:gs pos="60000">
                <a:schemeClr val="accent2"/>
              </a:gs>
              <a:gs pos="0">
                <a:schemeClr val="bg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lvl="0" algn="ctr"/>
            <a:endParaRPr lang="en-US"/>
          </a:p>
        </p:txBody>
      </p:sp>
      <p:sp>
        <p:nvSpPr>
          <p:cNvPr id="2" name="Title 1"/>
          <p:cNvSpPr>
            <a:spLocks noGrp="1"/>
          </p:cNvSpPr>
          <p:nvPr>
            <p:ph type="title"/>
          </p:nvPr>
        </p:nvSpPr>
        <p:spPr>
          <a:xfrm>
            <a:off x="951504" y="533400"/>
            <a:ext cx="7735296" cy="884238"/>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951504" y="1600204"/>
            <a:ext cx="7735296"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1"/>
          <p:cNvSpPr txBox="1">
            <a:spLocks/>
          </p:cNvSpPr>
          <p:nvPr userDrawn="1"/>
        </p:nvSpPr>
        <p:spPr>
          <a:xfrm>
            <a:off x="1177800" y="6606804"/>
            <a:ext cx="3429000" cy="229596"/>
          </a:xfrm>
          <a:prstGeom prst="rect">
            <a:avLst/>
          </a:prstGeom>
        </p:spPr>
        <p:txBody>
          <a:bodyPr lIns="0" tIns="0" rIns="0" bIns="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solidFill>
                  <a:schemeClr val="accent4">
                    <a:lumMod val="75000"/>
                  </a:schemeClr>
                </a:solidFill>
                <a:latin typeface="Arial" pitchFamily="34" charset="0"/>
                <a:cs typeface="Arial" pitchFamily="34" charset="0"/>
              </a:rPr>
              <a:t>2015</a:t>
            </a:r>
            <a:r>
              <a:rPr lang="en-US" sz="1200" dirty="0" smtClean="0">
                <a:latin typeface="Arial" pitchFamily="34" charset="0"/>
                <a:cs typeface="Arial" pitchFamily="34" charset="0"/>
              </a:rPr>
              <a:t> Q/LOS Training</a:t>
            </a:r>
            <a:endParaRPr lang="en-US" sz="1200" dirty="0">
              <a:latin typeface="Arial" pitchFamily="34" charset="0"/>
              <a:cs typeface="Arial" pitchFamily="34" charset="0"/>
            </a:endParaRPr>
          </a:p>
        </p:txBody>
      </p:sp>
      <p:sp>
        <p:nvSpPr>
          <p:cNvPr id="15" name="Slide Number Placeholder 5"/>
          <p:cNvSpPr txBox="1">
            <a:spLocks/>
          </p:cNvSpPr>
          <p:nvPr userDrawn="1"/>
        </p:nvSpPr>
        <p:spPr>
          <a:xfrm>
            <a:off x="198125" y="5929950"/>
            <a:ext cx="753380" cy="304800"/>
          </a:xfrm>
          <a:prstGeom prst="rect">
            <a:avLst/>
          </a:prstGeom>
        </p:spPr>
        <p:txBody>
          <a:bodyPr vert="horz" lIns="91397" tIns="45698" rIns="91397" bIns="45698"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19044-22E0-45F2-A73C-CF28F15E70EE}" type="slidenum">
              <a:rPr lang="en-US" sz="2800" smtClean="0">
                <a:latin typeface="Calibri Light" panose="020F0302020204030204" pitchFamily="34" charset="0"/>
              </a:rPr>
              <a:pPr/>
              <a:t>‹#›</a:t>
            </a:fld>
            <a:endParaRPr lang="en-US" sz="2800" dirty="0">
              <a:latin typeface="Calibri Light" panose="020F0302020204030204" pitchFamily="34"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124" y="6459710"/>
            <a:ext cx="753379" cy="376690"/>
          </a:xfrm>
          <a:prstGeom prst="rect">
            <a:avLst/>
          </a:prstGeom>
        </p:spPr>
      </p:pic>
    </p:spTree>
    <p:extLst>
      <p:ext uri="{BB962C8B-B14F-4D97-AF65-F5344CB8AC3E}">
        <p14:creationId xmlns:p14="http://schemas.microsoft.com/office/powerpoint/2010/main" val="6523452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3004" y="1905004"/>
            <a:ext cx="7427913" cy="1362075"/>
          </a:xfrm>
        </p:spPr>
        <p:txBody>
          <a:bodyPr anchor="t"/>
          <a:lstStyle>
            <a:lvl1pPr algn="l">
              <a:defRPr sz="4000" b="1" cap="all"/>
            </a:lvl1pPr>
          </a:lstStyle>
          <a:p>
            <a:r>
              <a:rPr lang="en-US" dirty="0" smtClean="0"/>
              <a:t>Click to edit Master title style</a:t>
            </a:r>
            <a:endParaRPr lang="en-US" dirty="0"/>
          </a:p>
        </p:txBody>
      </p:sp>
      <p:sp>
        <p:nvSpPr>
          <p:cNvPr id="8" name="Rectangle 7"/>
          <p:cNvSpPr/>
          <p:nvPr userDrawn="1"/>
        </p:nvSpPr>
        <p:spPr>
          <a:xfrm>
            <a:off x="175034" y="3463123"/>
            <a:ext cx="8991600" cy="663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tabLst>
                <a:tab pos="5252168" algn="l"/>
              </a:tabLst>
            </a:pPr>
            <a:endParaRPr lang="en-US" sz="2800" b="1" dirty="0" smtClean="0">
              <a:solidFill>
                <a:schemeClr val="accent2">
                  <a:lumMod val="75000"/>
                </a:schemeClr>
              </a:solidFill>
              <a:latin typeface="+mj-lt"/>
              <a:cs typeface="Tahoma" pitchFamily="34" charset="0"/>
            </a:endParaRPr>
          </a:p>
        </p:txBody>
      </p:sp>
      <p:sp>
        <p:nvSpPr>
          <p:cNvPr id="10" name="Text Placeholder 2"/>
          <p:cNvSpPr>
            <a:spLocks noGrp="1"/>
          </p:cNvSpPr>
          <p:nvPr>
            <p:ph type="body" idx="10" hasCustomPrompt="1"/>
          </p:nvPr>
        </p:nvSpPr>
        <p:spPr>
          <a:xfrm>
            <a:off x="175034" y="3463122"/>
            <a:ext cx="8968966" cy="663595"/>
          </a:xfrm>
        </p:spPr>
        <p:txBody>
          <a:bodyPr anchor="ctr">
            <a:normAutofit/>
          </a:bodyPr>
          <a:lstStyle>
            <a:lvl1pPr marL="0" indent="0" algn="r">
              <a:buNone/>
              <a:defRPr sz="2800" b="1">
                <a:solidFill>
                  <a:schemeClr val="bg1"/>
                </a:solidFill>
                <a:latin typeface="Arial Black" panose="020B0A04020102020204" pitchFamily="34" charset="0"/>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txBox="1">
            <a:spLocks/>
          </p:cNvSpPr>
          <p:nvPr userDrawn="1"/>
        </p:nvSpPr>
        <p:spPr>
          <a:xfrm>
            <a:off x="198125" y="5929950"/>
            <a:ext cx="753380" cy="304800"/>
          </a:xfrm>
          <a:prstGeom prst="rect">
            <a:avLst/>
          </a:prstGeom>
        </p:spPr>
        <p:txBody>
          <a:bodyPr vert="horz" lIns="91397" tIns="45698" rIns="91397" bIns="45698"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19044-22E0-45F2-A73C-CF28F15E70EE}" type="slidenum">
              <a:rPr lang="en-US" sz="2800" smtClean="0">
                <a:latin typeface="Calibri Light" panose="020F0302020204030204" pitchFamily="34" charset="0"/>
              </a:rPr>
              <a:pPr/>
              <a:t>‹#›</a:t>
            </a:fld>
            <a:endParaRPr lang="en-US" sz="2800" dirty="0">
              <a:latin typeface="Calibri Light" panose="020F0302020204030204" pitchFamily="34" charset="0"/>
            </a:endParaRPr>
          </a:p>
        </p:txBody>
      </p:sp>
    </p:spTree>
    <p:extLst>
      <p:ext uri="{BB962C8B-B14F-4D97-AF65-F5344CB8AC3E}">
        <p14:creationId xmlns:p14="http://schemas.microsoft.com/office/powerpoint/2010/main" val="7186625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7800" y="1600204"/>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105400" y="1600204"/>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1447800" y="6535150"/>
            <a:ext cx="2133600" cy="365125"/>
          </a:xfrm>
          <a:prstGeom prst="rect">
            <a:avLst/>
          </a:prstGeom>
        </p:spPr>
        <p:txBody>
          <a:bodyPr lIns="91397" tIns="45698" rIns="91397" bIns="45698"/>
          <a:lstStyle/>
          <a:p>
            <a:fld id="{1F7C6BEB-3D9D-4FBC-96FC-F73D0486AFE0}" type="datetime1">
              <a:rPr lang="en-US" smtClean="0"/>
              <a:t>6/12/2015</a:t>
            </a:fld>
            <a:endParaRPr lang="en-US"/>
          </a:p>
        </p:txBody>
      </p:sp>
      <p:sp>
        <p:nvSpPr>
          <p:cNvPr id="6" name="Footer Placeholder 5"/>
          <p:cNvSpPr>
            <a:spLocks noGrp="1"/>
          </p:cNvSpPr>
          <p:nvPr>
            <p:ph type="ftr" sz="quarter" idx="11"/>
          </p:nvPr>
        </p:nvSpPr>
        <p:spPr>
          <a:xfrm>
            <a:off x="2590800" y="6535150"/>
            <a:ext cx="2895600" cy="365125"/>
          </a:xfrm>
          <a:prstGeom prst="rect">
            <a:avLst/>
          </a:prstGeom>
        </p:spPr>
        <p:txBody>
          <a:bodyPr lIns="91397" tIns="45698" rIns="91397" bIns="45698"/>
          <a:lstStyle/>
          <a:p>
            <a:endParaRPr lang="en-US"/>
          </a:p>
        </p:txBody>
      </p:sp>
      <p:sp>
        <p:nvSpPr>
          <p:cNvPr id="9" name="Slide Number Placeholder 5"/>
          <p:cNvSpPr txBox="1">
            <a:spLocks/>
          </p:cNvSpPr>
          <p:nvPr userDrawn="1"/>
        </p:nvSpPr>
        <p:spPr>
          <a:xfrm>
            <a:off x="198125" y="5929950"/>
            <a:ext cx="753380" cy="304800"/>
          </a:xfrm>
          <a:prstGeom prst="rect">
            <a:avLst/>
          </a:prstGeom>
        </p:spPr>
        <p:txBody>
          <a:bodyPr vert="horz" lIns="91397" tIns="45698" rIns="91397" bIns="45698"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19044-22E0-45F2-A73C-CF28F15E70EE}" type="slidenum">
              <a:rPr lang="en-US" sz="2800" smtClean="0">
                <a:latin typeface="Calibri Light" panose="020F0302020204030204" pitchFamily="34" charset="0"/>
              </a:rPr>
              <a:pPr/>
              <a:t>‹#›</a:t>
            </a:fld>
            <a:endParaRPr lang="en-US" sz="2800" dirty="0">
              <a:latin typeface="Calibri Light" panose="020F0302020204030204" pitchFamily="34" charset="0"/>
            </a:endParaRPr>
          </a:p>
        </p:txBody>
      </p:sp>
    </p:spTree>
    <p:extLst>
      <p:ext uri="{BB962C8B-B14F-4D97-AF65-F5344CB8AC3E}">
        <p14:creationId xmlns:p14="http://schemas.microsoft.com/office/powerpoint/2010/main" val="36047987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47800" y="1535113"/>
            <a:ext cx="3352800"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47800" y="2174875"/>
            <a:ext cx="3352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53000" y="1535113"/>
            <a:ext cx="3733800"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3000" y="2174875"/>
            <a:ext cx="3733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1447800" y="6535150"/>
            <a:ext cx="2133600" cy="365125"/>
          </a:xfrm>
          <a:prstGeom prst="rect">
            <a:avLst/>
          </a:prstGeom>
        </p:spPr>
        <p:txBody>
          <a:bodyPr lIns="91397" tIns="45698" rIns="91397" bIns="45698"/>
          <a:lstStyle/>
          <a:p>
            <a:fld id="{4DB1FB1C-B72B-4C51-8EDA-4C872A8E0368}" type="datetime1">
              <a:rPr lang="en-US" smtClean="0"/>
              <a:t>6/12/2015</a:t>
            </a:fld>
            <a:endParaRPr lang="en-US"/>
          </a:p>
        </p:txBody>
      </p:sp>
      <p:sp>
        <p:nvSpPr>
          <p:cNvPr id="8" name="Footer Placeholder 7"/>
          <p:cNvSpPr>
            <a:spLocks noGrp="1"/>
          </p:cNvSpPr>
          <p:nvPr>
            <p:ph type="ftr" sz="quarter" idx="11"/>
          </p:nvPr>
        </p:nvSpPr>
        <p:spPr>
          <a:xfrm>
            <a:off x="2590800" y="6535150"/>
            <a:ext cx="2895600" cy="365125"/>
          </a:xfrm>
          <a:prstGeom prst="rect">
            <a:avLst/>
          </a:prstGeom>
        </p:spPr>
        <p:txBody>
          <a:bodyPr lIns="91397" tIns="45698" rIns="91397" bIns="45698"/>
          <a:lstStyle/>
          <a:p>
            <a:endParaRPr lang="en-US"/>
          </a:p>
        </p:txBody>
      </p:sp>
      <p:sp>
        <p:nvSpPr>
          <p:cNvPr id="11" name="Slide Number Placeholder 5"/>
          <p:cNvSpPr txBox="1">
            <a:spLocks/>
          </p:cNvSpPr>
          <p:nvPr userDrawn="1"/>
        </p:nvSpPr>
        <p:spPr>
          <a:xfrm>
            <a:off x="198125" y="5929950"/>
            <a:ext cx="753380" cy="304800"/>
          </a:xfrm>
          <a:prstGeom prst="rect">
            <a:avLst/>
          </a:prstGeom>
        </p:spPr>
        <p:txBody>
          <a:bodyPr vert="horz" lIns="91397" tIns="45698" rIns="91397" bIns="45698"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19044-22E0-45F2-A73C-CF28F15E70EE}" type="slidenum">
              <a:rPr lang="en-US" sz="2800" smtClean="0">
                <a:latin typeface="Calibri Light" panose="020F0302020204030204" pitchFamily="34" charset="0"/>
              </a:rPr>
              <a:pPr/>
              <a:t>‹#›</a:t>
            </a:fld>
            <a:endParaRPr lang="en-US" sz="2800" dirty="0">
              <a:latin typeface="Calibri Light" panose="020F0302020204030204" pitchFamily="34" charset="0"/>
            </a:endParaRPr>
          </a:p>
        </p:txBody>
      </p:sp>
    </p:spTree>
    <p:extLst>
      <p:ext uri="{BB962C8B-B14F-4D97-AF65-F5344CB8AC3E}">
        <p14:creationId xmlns:p14="http://schemas.microsoft.com/office/powerpoint/2010/main" val="39970068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1447800" y="6535150"/>
            <a:ext cx="2133600" cy="365125"/>
          </a:xfrm>
          <a:prstGeom prst="rect">
            <a:avLst/>
          </a:prstGeom>
        </p:spPr>
        <p:txBody>
          <a:bodyPr lIns="91397" tIns="45698" rIns="91397" bIns="45698"/>
          <a:lstStyle/>
          <a:p>
            <a:fld id="{93DF80C3-271E-49C6-9B06-B77E032EEAD8}" type="datetime1">
              <a:rPr lang="en-US" smtClean="0"/>
              <a:t>6/12/2015</a:t>
            </a:fld>
            <a:endParaRPr lang="en-US"/>
          </a:p>
        </p:txBody>
      </p:sp>
      <p:sp>
        <p:nvSpPr>
          <p:cNvPr id="4" name="Footer Placeholder 3"/>
          <p:cNvSpPr>
            <a:spLocks noGrp="1"/>
          </p:cNvSpPr>
          <p:nvPr>
            <p:ph type="ftr" sz="quarter" idx="11"/>
          </p:nvPr>
        </p:nvSpPr>
        <p:spPr>
          <a:xfrm>
            <a:off x="2590800" y="6535150"/>
            <a:ext cx="2895600" cy="365125"/>
          </a:xfrm>
          <a:prstGeom prst="rect">
            <a:avLst/>
          </a:prstGeom>
        </p:spPr>
        <p:txBody>
          <a:bodyPr lIns="91397" tIns="45698" rIns="91397" bIns="45698"/>
          <a:lstStyle/>
          <a:p>
            <a:endParaRPr lang="en-US"/>
          </a:p>
        </p:txBody>
      </p:sp>
      <p:sp>
        <p:nvSpPr>
          <p:cNvPr id="7" name="Slide Number Placeholder 5"/>
          <p:cNvSpPr txBox="1">
            <a:spLocks/>
          </p:cNvSpPr>
          <p:nvPr userDrawn="1"/>
        </p:nvSpPr>
        <p:spPr>
          <a:xfrm>
            <a:off x="198125" y="5929950"/>
            <a:ext cx="753380" cy="304800"/>
          </a:xfrm>
          <a:prstGeom prst="rect">
            <a:avLst/>
          </a:prstGeom>
        </p:spPr>
        <p:txBody>
          <a:bodyPr vert="horz" lIns="91397" tIns="45698" rIns="91397" bIns="45698" rtlCol="0" anchor="ctr"/>
          <a:lstStyle>
            <a:defPPr>
              <a:defRPr lang="en-US"/>
            </a:defPPr>
            <a:lvl1pPr marL="0" algn="l"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19044-22E0-45F2-A73C-CF28F15E70EE}" type="slidenum">
              <a:rPr lang="en-US" sz="2800" smtClean="0">
                <a:latin typeface="Calibri Light" panose="020F0302020204030204" pitchFamily="34" charset="0"/>
              </a:rPr>
              <a:pPr/>
              <a:t>‹#›</a:t>
            </a:fld>
            <a:endParaRPr lang="en-US" sz="2800" dirty="0">
              <a:latin typeface="Calibri Light" panose="020F0302020204030204" pitchFamily="34" charset="0"/>
            </a:endParaRPr>
          </a:p>
        </p:txBody>
      </p:sp>
    </p:spTree>
    <p:extLst>
      <p:ext uri="{BB962C8B-B14F-4D97-AF65-F5344CB8AC3E}">
        <p14:creationId xmlns:p14="http://schemas.microsoft.com/office/powerpoint/2010/main" val="9948691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Z:\MKTG\(01) Job Chargeable\Florida DOT Level of Service Handbook\Graphics\PPT_FDOT_LOS2.jpg"/>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0" y="4"/>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447800" y="533400"/>
            <a:ext cx="7239000" cy="884238"/>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447800" y="1600204"/>
            <a:ext cx="7239000" cy="452596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 y="5929950"/>
            <a:ext cx="4560899" cy="304800"/>
          </a:xfrm>
          <a:prstGeom prst="rect">
            <a:avLst/>
          </a:prstGeom>
        </p:spPr>
        <p:txBody>
          <a:bodyPr vert="horz" lIns="91397" tIns="45698" rIns="91397" bIns="45698" rtlCol="0" anchor="ctr"/>
          <a:lstStyle>
            <a:lvl1pPr algn="l">
              <a:defRPr sz="1800">
                <a:solidFill>
                  <a:schemeClr val="tx1">
                    <a:tint val="75000"/>
                  </a:schemeClr>
                </a:solidFill>
              </a:defRPr>
            </a:lvl1pPr>
          </a:lstStyle>
          <a:p>
            <a:fld id="{91019044-22E0-45F2-A73C-CF28F15E70EE}" type="slidenum">
              <a:rPr lang="en-US" smtClean="0"/>
              <a:pPr/>
              <a:t>‹#›</a:t>
            </a:fld>
            <a:endParaRPr lang="en-US" dirty="0"/>
          </a:p>
        </p:txBody>
      </p:sp>
      <p:sp>
        <p:nvSpPr>
          <p:cNvPr id="7" name="Title 1"/>
          <p:cNvSpPr txBox="1">
            <a:spLocks/>
          </p:cNvSpPr>
          <p:nvPr/>
        </p:nvSpPr>
        <p:spPr>
          <a:xfrm>
            <a:off x="1177800" y="6606804"/>
            <a:ext cx="3429000" cy="229596"/>
          </a:xfrm>
          <a:prstGeom prst="rect">
            <a:avLst/>
          </a:prstGeom>
        </p:spPr>
        <p:txBody>
          <a:bodyPr lIns="0" tIns="0" rIns="0" bIns="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solidFill>
                  <a:schemeClr val="accent4">
                    <a:lumMod val="75000"/>
                  </a:schemeClr>
                </a:solidFill>
                <a:latin typeface="Arial" pitchFamily="34" charset="0"/>
                <a:cs typeface="Arial" pitchFamily="34" charset="0"/>
              </a:rPr>
              <a:t>2015</a:t>
            </a:r>
            <a:r>
              <a:rPr lang="en-US" sz="1200" dirty="0" smtClean="0">
                <a:latin typeface="Arial" pitchFamily="34" charset="0"/>
                <a:cs typeface="Arial" pitchFamily="34" charset="0"/>
              </a:rPr>
              <a:t> Q/LOS Training</a:t>
            </a:r>
            <a:endParaRPr lang="en-US" sz="1200" dirty="0">
              <a:latin typeface="Arial" pitchFamily="34" charset="0"/>
              <a:cs typeface="Arial" pitchFamily="34" charset="0"/>
            </a:endParaRPr>
          </a:p>
        </p:txBody>
      </p:sp>
      <p:pic>
        <p:nvPicPr>
          <p:cNvPr id="4" name="Picture 3"/>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7400" y="6400799"/>
            <a:ext cx="862654" cy="431327"/>
          </a:xfrm>
          <a:prstGeom prst="rect">
            <a:avLst/>
          </a:prstGeom>
        </p:spPr>
      </p:pic>
    </p:spTree>
    <p:extLst>
      <p:ext uri="{BB962C8B-B14F-4D97-AF65-F5344CB8AC3E}">
        <p14:creationId xmlns:p14="http://schemas.microsoft.com/office/powerpoint/2010/main" val="3934641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674" r:id="rId4"/>
    <p:sldLayoutId id="2147483673"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2" r:id="rId15"/>
    <p:sldLayoutId id="2147483675" r:id="rId16"/>
  </p:sldLayoutIdLst>
  <p:timing>
    <p:tnLst>
      <p:par>
        <p:cTn id="1" dur="indefinite" restart="never" nodeType="tmRoot"/>
      </p:par>
    </p:tnLst>
  </p:timing>
  <p:hf hdr="0" ftr="0" dt="0"/>
  <p:txStyles>
    <p:titleStyle>
      <a:lvl1pPr algn="l" defTabSz="913972" rtl="0" eaLnBrk="1" latinLnBrk="0" hangingPunct="1">
        <a:spcBef>
          <a:spcPct val="0"/>
        </a:spcBef>
        <a:buNone/>
        <a:defRPr sz="3800" b="0" i="0" u="none" kern="1200">
          <a:solidFill>
            <a:schemeClr val="accent4">
              <a:lumMod val="75000"/>
            </a:schemeClr>
          </a:solidFill>
          <a:latin typeface="Arial" pitchFamily="34" charset="0"/>
          <a:ea typeface="+mj-ea"/>
          <a:cs typeface="Arial" pitchFamily="34" charset="0"/>
        </a:defRPr>
      </a:lvl1pPr>
    </p:titleStyle>
    <p:bodyStyle>
      <a:lvl1pPr marL="342739" indent="-342739" algn="l" defTabSz="913972"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602" indent="-285616" algn="l" defTabSz="913972"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2466" indent="-228492" algn="l" defTabSz="913972"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599451" indent="-228492" algn="l" defTabSz="913972"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6438" indent="-228492" algn="l" defTabSz="913972"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7" Type="http://schemas.openxmlformats.org/officeDocument/2006/relationships/image" Target="../media/image120.png"/><Relationship Id="rId2" Type="http://schemas.openxmlformats.org/officeDocument/2006/relationships/slideLayout" Target="../slideLayouts/slideLayout3.xml"/><Relationship Id="rId1" Type="http://schemas.openxmlformats.org/officeDocument/2006/relationships/tags" Target="../tags/tag10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xml"/><Relationship Id="rId1" Type="http://schemas.openxmlformats.org/officeDocument/2006/relationships/tags" Target="../tags/tag108.xml"/><Relationship Id="rId4" Type="http://schemas.openxmlformats.org/officeDocument/2006/relationships/image" Target="../media/image121.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xml"/><Relationship Id="rId1" Type="http://schemas.openxmlformats.org/officeDocument/2006/relationships/tags" Target="../tags/tag109.xml"/><Relationship Id="rId5" Type="http://schemas.openxmlformats.org/officeDocument/2006/relationships/image" Target="../media/image123.png"/><Relationship Id="rId4" Type="http://schemas.openxmlformats.org/officeDocument/2006/relationships/image" Target="../media/image122.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112.png"/><Relationship Id="rId5" Type="http://schemas.openxmlformats.org/officeDocument/2006/relationships/image" Target="../media/image125.png"/><Relationship Id="rId4" Type="http://schemas.openxmlformats.org/officeDocument/2006/relationships/image" Target="../media/image124.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112.png"/><Relationship Id="rId4" Type="http://schemas.openxmlformats.org/officeDocument/2006/relationships/image" Target="../media/image126.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112.png"/><Relationship Id="rId5" Type="http://schemas.openxmlformats.org/officeDocument/2006/relationships/image" Target="../media/image128.png"/><Relationship Id="rId4" Type="http://schemas.openxmlformats.org/officeDocument/2006/relationships/image" Target="../media/image127.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xml"/><Relationship Id="rId1" Type="http://schemas.openxmlformats.org/officeDocument/2006/relationships/tags" Target="../tags/tag116.xml"/><Relationship Id="rId4" Type="http://schemas.openxmlformats.org/officeDocument/2006/relationships/image" Target="../media/image129.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xml"/><Relationship Id="rId1" Type="http://schemas.openxmlformats.org/officeDocument/2006/relationships/tags" Target="../tags/tag117.xml"/><Relationship Id="rId4" Type="http://schemas.openxmlformats.org/officeDocument/2006/relationships/image" Target="../media/image121.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xml"/><Relationship Id="rId1" Type="http://schemas.openxmlformats.org/officeDocument/2006/relationships/tags" Target="../tags/tag118.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4.xml"/><Relationship Id="rId1" Type="http://schemas.openxmlformats.org/officeDocument/2006/relationships/tags" Target="../tags/tag119.xml"/><Relationship Id="rId5" Type="http://schemas.openxmlformats.org/officeDocument/2006/relationships/image" Target="../media/image130.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3.xml"/><Relationship Id="rId1" Type="http://schemas.openxmlformats.org/officeDocument/2006/relationships/tags" Target="../tags/tag120.xml"/><Relationship Id="rId5" Type="http://schemas.openxmlformats.org/officeDocument/2006/relationships/image" Target="../media/image130.png"/><Relationship Id="rId4" Type="http://schemas.openxmlformats.org/officeDocument/2006/relationships/image" Target="../media/image44.png"/></Relationships>
</file>

<file path=ppt/slides/_rels/slide11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08.xml"/><Relationship Id="rId7" Type="http://schemas.openxmlformats.org/officeDocument/2006/relationships/diagramColors" Target="../diagrams/colors8.xml"/><Relationship Id="rId2" Type="http://schemas.openxmlformats.org/officeDocument/2006/relationships/slideLayout" Target="../slideLayouts/slideLayout3.xml"/><Relationship Id="rId1" Type="http://schemas.openxmlformats.org/officeDocument/2006/relationships/tags" Target="../tags/tag121.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130.png"/><Relationship Id="rId4" Type="http://schemas.openxmlformats.org/officeDocument/2006/relationships/diagramData" Target="../diagrams/data8.xml"/><Relationship Id="rId9" Type="http://schemas.openxmlformats.org/officeDocument/2006/relationships/image" Target="../media/image44.png"/></Relationships>
</file>

<file path=ppt/slides/_rels/slide11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09.xml"/><Relationship Id="rId7" Type="http://schemas.openxmlformats.org/officeDocument/2006/relationships/diagramColors" Target="../diagrams/colors9.xml"/><Relationship Id="rId2" Type="http://schemas.openxmlformats.org/officeDocument/2006/relationships/slideLayout" Target="../slideLayouts/slideLayout3.xml"/><Relationship Id="rId1" Type="http://schemas.openxmlformats.org/officeDocument/2006/relationships/tags" Target="../tags/tag12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30.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0.xml"/><Relationship Id="rId7" Type="http://schemas.openxmlformats.org/officeDocument/2006/relationships/image" Target="../media/image131.png"/><Relationship Id="rId2" Type="http://schemas.openxmlformats.org/officeDocument/2006/relationships/slideLayout" Target="../slideLayouts/slideLayout3.xml"/><Relationship Id="rId1" Type="http://schemas.openxmlformats.org/officeDocument/2006/relationships/tags" Target="../tags/tag123.xml"/><Relationship Id="rId6" Type="http://schemas.openxmlformats.org/officeDocument/2006/relationships/image" Target="../media/image43.jpeg"/><Relationship Id="rId5" Type="http://schemas.openxmlformats.org/officeDocument/2006/relationships/image" Target="../media/image44.png"/><Relationship Id="rId4" Type="http://schemas.openxmlformats.org/officeDocument/2006/relationships/image" Target="../media/image130.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xml"/><Relationship Id="rId1" Type="http://schemas.openxmlformats.org/officeDocument/2006/relationships/tags" Target="../tags/tag124.xml"/><Relationship Id="rId6" Type="http://schemas.openxmlformats.org/officeDocument/2006/relationships/image" Target="../media/image52.png"/><Relationship Id="rId5" Type="http://schemas.openxmlformats.org/officeDocument/2006/relationships/image" Target="../media/image43.jpeg"/><Relationship Id="rId4" Type="http://schemas.openxmlformats.org/officeDocument/2006/relationships/image" Target="../media/image44.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3.xml"/><Relationship Id="rId1" Type="http://schemas.openxmlformats.org/officeDocument/2006/relationships/tags" Target="../tags/tag125.xml"/><Relationship Id="rId6" Type="http://schemas.openxmlformats.org/officeDocument/2006/relationships/image" Target="../media/image130.png"/><Relationship Id="rId5" Type="http://schemas.openxmlformats.org/officeDocument/2006/relationships/image" Target="../media/image133.png"/><Relationship Id="rId4" Type="http://schemas.openxmlformats.org/officeDocument/2006/relationships/image" Target="../media/image132.png"/></Relationships>
</file>

<file path=ppt/slides/_rels/slide116.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18" Type="http://schemas.microsoft.com/office/2007/relationships/diagramDrawing" Target="../diagrams/drawing12.xml"/><Relationship Id="rId3" Type="http://schemas.openxmlformats.org/officeDocument/2006/relationships/notesSlide" Target="../notesSlides/notesSlide113.xml"/><Relationship Id="rId21" Type="http://schemas.openxmlformats.org/officeDocument/2006/relationships/image" Target="../media/image135.png"/><Relationship Id="rId7" Type="http://schemas.openxmlformats.org/officeDocument/2006/relationships/diagramColors" Target="../diagrams/colors10.xml"/><Relationship Id="rId12" Type="http://schemas.openxmlformats.org/officeDocument/2006/relationships/diagramColors" Target="../diagrams/colors11.xml"/><Relationship Id="rId17" Type="http://schemas.openxmlformats.org/officeDocument/2006/relationships/diagramColors" Target="../diagrams/colors12.xml"/><Relationship Id="rId2" Type="http://schemas.openxmlformats.org/officeDocument/2006/relationships/slideLayout" Target="../slideLayouts/slideLayout3.xml"/><Relationship Id="rId16" Type="http://schemas.openxmlformats.org/officeDocument/2006/relationships/diagramQuickStyle" Target="../diagrams/quickStyle12.xml"/><Relationship Id="rId20" Type="http://schemas.openxmlformats.org/officeDocument/2006/relationships/image" Target="../media/image134.png"/><Relationship Id="rId1" Type="http://schemas.openxmlformats.org/officeDocument/2006/relationships/tags" Target="../tags/tag126.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5" Type="http://schemas.openxmlformats.org/officeDocument/2006/relationships/diagramLayout" Target="../diagrams/layout12.xml"/><Relationship Id="rId10" Type="http://schemas.openxmlformats.org/officeDocument/2006/relationships/diagramLayout" Target="../diagrams/layout11.xml"/><Relationship Id="rId19" Type="http://schemas.openxmlformats.org/officeDocument/2006/relationships/image" Target="../media/image130.png"/><Relationship Id="rId4" Type="http://schemas.openxmlformats.org/officeDocument/2006/relationships/diagramData" Target="../diagrams/data10.xml"/><Relationship Id="rId9" Type="http://schemas.openxmlformats.org/officeDocument/2006/relationships/diagramData" Target="../diagrams/data11.xml"/><Relationship Id="rId14" Type="http://schemas.openxmlformats.org/officeDocument/2006/relationships/diagramData" Target="../diagrams/data12.xml"/><Relationship Id="rId22" Type="http://schemas.openxmlformats.org/officeDocument/2006/relationships/image" Target="../media/image136.png"/></Relationships>
</file>

<file path=ppt/slides/_rels/slide117.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notesSlide" Target="../notesSlides/notesSlide114.xml"/><Relationship Id="rId7" Type="http://schemas.openxmlformats.org/officeDocument/2006/relationships/diagramQuickStyle" Target="../diagrams/quickStyle13.xml"/><Relationship Id="rId12" Type="http://schemas.openxmlformats.org/officeDocument/2006/relationships/image" Target="../media/image130.png"/><Relationship Id="rId2" Type="http://schemas.openxmlformats.org/officeDocument/2006/relationships/slideLayout" Target="../slideLayouts/slideLayout3.xml"/><Relationship Id="rId1" Type="http://schemas.openxmlformats.org/officeDocument/2006/relationships/tags" Target="../tags/tag127.xml"/><Relationship Id="rId6" Type="http://schemas.openxmlformats.org/officeDocument/2006/relationships/diagramLayout" Target="../diagrams/layout13.xml"/><Relationship Id="rId11" Type="http://schemas.openxmlformats.org/officeDocument/2006/relationships/image" Target="../media/image139.jpeg"/><Relationship Id="rId5" Type="http://schemas.openxmlformats.org/officeDocument/2006/relationships/diagramData" Target="../diagrams/data13.xml"/><Relationship Id="rId10" Type="http://schemas.openxmlformats.org/officeDocument/2006/relationships/image" Target="../media/image138.png"/><Relationship Id="rId4" Type="http://schemas.openxmlformats.org/officeDocument/2006/relationships/image" Target="../media/image137.png"/><Relationship Id="rId9" Type="http://schemas.microsoft.com/office/2007/relationships/diagramDrawing" Target="../diagrams/drawing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115.xml"/><Relationship Id="rId7" Type="http://schemas.openxmlformats.org/officeDocument/2006/relationships/diagramColors" Target="../diagrams/colors14.xml"/><Relationship Id="rId2" Type="http://schemas.openxmlformats.org/officeDocument/2006/relationships/slideLayout" Target="../slideLayouts/slideLayout3.xml"/><Relationship Id="rId1" Type="http://schemas.openxmlformats.org/officeDocument/2006/relationships/tags" Target="../tags/tag128.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13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3.xml"/><Relationship Id="rId1" Type="http://schemas.openxmlformats.org/officeDocument/2006/relationships/tags" Target="../tags/tag129.xml"/><Relationship Id="rId5" Type="http://schemas.openxmlformats.org/officeDocument/2006/relationships/image" Target="../media/image130.png"/><Relationship Id="rId4" Type="http://schemas.openxmlformats.org/officeDocument/2006/relationships/image" Target="../media/image140.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3.xml"/><Relationship Id="rId1" Type="http://schemas.openxmlformats.org/officeDocument/2006/relationships/tags" Target="../tags/tag130.xml"/><Relationship Id="rId5" Type="http://schemas.openxmlformats.org/officeDocument/2006/relationships/image" Target="../media/image130.png"/><Relationship Id="rId4" Type="http://schemas.openxmlformats.org/officeDocument/2006/relationships/image" Target="../media/image140.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xml"/><Relationship Id="rId1" Type="http://schemas.openxmlformats.org/officeDocument/2006/relationships/tags" Target="../tags/tag131.xml"/><Relationship Id="rId5" Type="http://schemas.openxmlformats.org/officeDocument/2006/relationships/image" Target="../media/image130.png"/><Relationship Id="rId4" Type="http://schemas.openxmlformats.org/officeDocument/2006/relationships/image" Target="../media/image140.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9.xml"/><Relationship Id="rId7" Type="http://schemas.openxmlformats.org/officeDocument/2006/relationships/image" Target="../media/image143.png"/><Relationship Id="rId2" Type="http://schemas.openxmlformats.org/officeDocument/2006/relationships/slideLayout" Target="../slideLayouts/slideLayout3.xml"/><Relationship Id="rId1" Type="http://schemas.openxmlformats.org/officeDocument/2006/relationships/tags" Target="../tags/tag132.xml"/><Relationship Id="rId6" Type="http://schemas.openxmlformats.org/officeDocument/2006/relationships/image" Target="../media/image130.png"/><Relationship Id="rId5" Type="http://schemas.openxmlformats.org/officeDocument/2006/relationships/image" Target="../media/image142.png"/><Relationship Id="rId4" Type="http://schemas.openxmlformats.org/officeDocument/2006/relationships/image" Target="../media/image141.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0.xml"/><Relationship Id="rId7" Type="http://schemas.openxmlformats.org/officeDocument/2006/relationships/image" Target="../media/image130.png"/><Relationship Id="rId2" Type="http://schemas.openxmlformats.org/officeDocument/2006/relationships/slideLayout" Target="../slideLayouts/slideLayout3.xml"/><Relationship Id="rId1" Type="http://schemas.openxmlformats.org/officeDocument/2006/relationships/tags" Target="../tags/tag133.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36.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3.xml"/><Relationship Id="rId1" Type="http://schemas.openxmlformats.org/officeDocument/2006/relationships/tags" Target="../tags/tag134.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30.png"/></Relationships>
</file>

<file path=ppt/slides/_rels/slide12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122.xml"/><Relationship Id="rId7" Type="http://schemas.openxmlformats.org/officeDocument/2006/relationships/diagramColors" Target="../diagrams/colors15.xml"/><Relationship Id="rId2" Type="http://schemas.openxmlformats.org/officeDocument/2006/relationships/slideLayout" Target="../slideLayouts/slideLayout3.xml"/><Relationship Id="rId1" Type="http://schemas.openxmlformats.org/officeDocument/2006/relationships/tags" Target="../tags/tag135.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130.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3.xml"/><Relationship Id="rId1" Type="http://schemas.openxmlformats.org/officeDocument/2006/relationships/tags" Target="../tags/tag136.xml"/><Relationship Id="rId6" Type="http://schemas.openxmlformats.org/officeDocument/2006/relationships/image" Target="../media/image148.png"/><Relationship Id="rId5" Type="http://schemas.openxmlformats.org/officeDocument/2006/relationships/image" Target="../media/image130.png"/><Relationship Id="rId4" Type="http://schemas.openxmlformats.org/officeDocument/2006/relationships/image" Target="../media/image3.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3.xml"/><Relationship Id="rId1" Type="http://schemas.openxmlformats.org/officeDocument/2006/relationships/tags" Target="../tags/tag137.xml"/><Relationship Id="rId4" Type="http://schemas.openxmlformats.org/officeDocument/2006/relationships/image" Target="../media/image130.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3.xml"/><Relationship Id="rId1" Type="http://schemas.openxmlformats.org/officeDocument/2006/relationships/tags" Target="../tags/tag138.xml"/><Relationship Id="rId4" Type="http://schemas.openxmlformats.org/officeDocument/2006/relationships/image" Target="../media/image149.pn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13.xml"/><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3.jpeg"/><Relationship Id="rId9" Type="http://schemas.openxmlformats.org/officeDocument/2006/relationships/image" Target="../media/image16.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3.xml"/><Relationship Id="rId1" Type="http://schemas.openxmlformats.org/officeDocument/2006/relationships/tags" Target="../tags/tag139.xml"/><Relationship Id="rId6" Type="http://schemas.openxmlformats.org/officeDocument/2006/relationships/image" Target="../media/image130.png"/><Relationship Id="rId5" Type="http://schemas.openxmlformats.org/officeDocument/2006/relationships/image" Target="../media/image151.png"/><Relationship Id="rId4" Type="http://schemas.openxmlformats.org/officeDocument/2006/relationships/image" Target="../media/image150.png"/></Relationships>
</file>

<file path=ppt/slides/_rels/slide13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notesSlide" Target="../notesSlides/notesSlide127.xml"/><Relationship Id="rId7" Type="http://schemas.openxmlformats.org/officeDocument/2006/relationships/image" Target="../media/image130.png"/><Relationship Id="rId2" Type="http://schemas.openxmlformats.org/officeDocument/2006/relationships/slideLayout" Target="../slideLayouts/slideLayout3.xml"/><Relationship Id="rId1" Type="http://schemas.openxmlformats.org/officeDocument/2006/relationships/tags" Target="../tags/tag140.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3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notesSlide" Target="../notesSlides/notesSlide128.xml"/><Relationship Id="rId7" Type="http://schemas.openxmlformats.org/officeDocument/2006/relationships/image" Target="../media/image4.jpeg"/><Relationship Id="rId2" Type="http://schemas.openxmlformats.org/officeDocument/2006/relationships/slideLayout" Target="../slideLayouts/slideLayout3.xml"/><Relationship Id="rId1" Type="http://schemas.openxmlformats.org/officeDocument/2006/relationships/tags" Target="../tags/tag141.xml"/><Relationship Id="rId6" Type="http://schemas.openxmlformats.org/officeDocument/2006/relationships/image" Target="../media/image130.png"/><Relationship Id="rId5" Type="http://schemas.openxmlformats.org/officeDocument/2006/relationships/image" Target="../media/image151.png"/><Relationship Id="rId4" Type="http://schemas.openxmlformats.org/officeDocument/2006/relationships/image" Target="../media/image150.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3.xml"/><Relationship Id="rId1" Type="http://schemas.openxmlformats.org/officeDocument/2006/relationships/tags" Target="../tags/tag142.xml"/><Relationship Id="rId4" Type="http://schemas.openxmlformats.org/officeDocument/2006/relationships/image" Target="../media/image130.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3.xml"/><Relationship Id="rId1" Type="http://schemas.openxmlformats.org/officeDocument/2006/relationships/tags" Target="../tags/tag143.xml"/><Relationship Id="rId4" Type="http://schemas.openxmlformats.org/officeDocument/2006/relationships/image" Target="../media/image156.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3.xml"/><Relationship Id="rId1" Type="http://schemas.openxmlformats.org/officeDocument/2006/relationships/tags" Target="../tags/tag144.xml"/><Relationship Id="rId6" Type="http://schemas.openxmlformats.org/officeDocument/2006/relationships/image" Target="../media/image130.png"/><Relationship Id="rId5" Type="http://schemas.openxmlformats.org/officeDocument/2006/relationships/image" Target="../media/image158.png"/><Relationship Id="rId4" Type="http://schemas.openxmlformats.org/officeDocument/2006/relationships/image" Target="../media/image157.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2.xml"/><Relationship Id="rId7" Type="http://schemas.openxmlformats.org/officeDocument/2006/relationships/image" Target="../media/image159.png"/><Relationship Id="rId2" Type="http://schemas.openxmlformats.org/officeDocument/2006/relationships/slideLayout" Target="../slideLayouts/slideLayout3.xml"/><Relationship Id="rId1" Type="http://schemas.openxmlformats.org/officeDocument/2006/relationships/tags" Target="../tags/tag145.xml"/><Relationship Id="rId6" Type="http://schemas.openxmlformats.org/officeDocument/2006/relationships/image" Target="../media/image130.png"/><Relationship Id="rId5" Type="http://schemas.openxmlformats.org/officeDocument/2006/relationships/image" Target="../media/image158.png"/><Relationship Id="rId4" Type="http://schemas.openxmlformats.org/officeDocument/2006/relationships/image" Target="../media/image157.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3.xml"/><Relationship Id="rId7" Type="http://schemas.openxmlformats.org/officeDocument/2006/relationships/image" Target="../media/image130.png"/><Relationship Id="rId2" Type="http://schemas.openxmlformats.org/officeDocument/2006/relationships/slideLayout" Target="../slideLayouts/slideLayout3.xml"/><Relationship Id="rId1" Type="http://schemas.openxmlformats.org/officeDocument/2006/relationships/tags" Target="../tags/tag146.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2.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4.xml"/><Relationship Id="rId7" Type="http://schemas.openxmlformats.org/officeDocument/2006/relationships/image" Target="../media/image130.png"/><Relationship Id="rId2" Type="http://schemas.openxmlformats.org/officeDocument/2006/relationships/slideLayout" Target="../slideLayouts/slideLayout3.xml"/><Relationship Id="rId1" Type="http://schemas.openxmlformats.org/officeDocument/2006/relationships/tags" Target="../tags/tag14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52.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3.xml"/><Relationship Id="rId1" Type="http://schemas.openxmlformats.org/officeDocument/2006/relationships/tags" Target="../tags/tag148.xml"/><Relationship Id="rId4" Type="http://schemas.openxmlformats.org/officeDocument/2006/relationships/image" Target="../media/image13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6.xml"/><Relationship Id="rId7" Type="http://schemas.openxmlformats.org/officeDocument/2006/relationships/image" Target="../media/image130.png"/><Relationship Id="rId2" Type="http://schemas.openxmlformats.org/officeDocument/2006/relationships/slideLayout" Target="../slideLayouts/slideLayout3.xml"/><Relationship Id="rId1" Type="http://schemas.openxmlformats.org/officeDocument/2006/relationships/tags" Target="../tags/tag149.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3.xml"/><Relationship Id="rId1" Type="http://schemas.openxmlformats.org/officeDocument/2006/relationships/tags" Target="../tags/tag150.xml"/><Relationship Id="rId6" Type="http://schemas.openxmlformats.org/officeDocument/2006/relationships/image" Target="../media/image130.png"/><Relationship Id="rId5" Type="http://schemas.openxmlformats.org/officeDocument/2006/relationships/image" Target="../media/image167.png"/><Relationship Id="rId4" Type="http://schemas.openxmlformats.org/officeDocument/2006/relationships/image" Target="../media/image152.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3.xml"/><Relationship Id="rId1" Type="http://schemas.openxmlformats.org/officeDocument/2006/relationships/tags" Target="../tags/tag151.xml"/><Relationship Id="rId6" Type="http://schemas.openxmlformats.org/officeDocument/2006/relationships/image" Target="../media/image130.png"/><Relationship Id="rId5" Type="http://schemas.openxmlformats.org/officeDocument/2006/relationships/image" Target="../media/image168.png"/><Relationship Id="rId4" Type="http://schemas.openxmlformats.org/officeDocument/2006/relationships/image" Target="../media/image152.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3.xml"/><Relationship Id="rId1" Type="http://schemas.openxmlformats.org/officeDocument/2006/relationships/tags" Target="../tags/tag152.xml"/><Relationship Id="rId6" Type="http://schemas.openxmlformats.org/officeDocument/2006/relationships/image" Target="../media/image130.png"/><Relationship Id="rId5" Type="http://schemas.openxmlformats.org/officeDocument/2006/relationships/image" Target="../media/image169.png"/><Relationship Id="rId4" Type="http://schemas.openxmlformats.org/officeDocument/2006/relationships/image" Target="../media/image152.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3.xml"/><Relationship Id="rId1" Type="http://schemas.openxmlformats.org/officeDocument/2006/relationships/tags" Target="../tags/tag153.xml"/><Relationship Id="rId4" Type="http://schemas.openxmlformats.org/officeDocument/2006/relationships/image" Target="../media/image130.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3.xml"/><Relationship Id="rId1" Type="http://schemas.openxmlformats.org/officeDocument/2006/relationships/tags" Target="../tags/tag154.xml"/><Relationship Id="rId6" Type="http://schemas.openxmlformats.org/officeDocument/2006/relationships/image" Target="../media/image130.png"/><Relationship Id="rId5" Type="http://schemas.openxmlformats.org/officeDocument/2006/relationships/image" Target="../media/image171.png"/><Relationship Id="rId4" Type="http://schemas.openxmlformats.org/officeDocument/2006/relationships/image" Target="../media/image170.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3.xml"/><Relationship Id="rId1" Type="http://schemas.openxmlformats.org/officeDocument/2006/relationships/tags" Target="../tags/tag155.xml"/><Relationship Id="rId6" Type="http://schemas.openxmlformats.org/officeDocument/2006/relationships/image" Target="../media/image130.png"/><Relationship Id="rId5" Type="http://schemas.openxmlformats.org/officeDocument/2006/relationships/image" Target="../media/image172.png"/><Relationship Id="rId4" Type="http://schemas.openxmlformats.org/officeDocument/2006/relationships/image" Target="../media/image170.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3.xml"/><Relationship Id="rId1" Type="http://schemas.openxmlformats.org/officeDocument/2006/relationships/tags" Target="../tags/tag156.xml"/><Relationship Id="rId6" Type="http://schemas.openxmlformats.org/officeDocument/2006/relationships/image" Target="../media/image130.png"/><Relationship Id="rId5" Type="http://schemas.openxmlformats.org/officeDocument/2006/relationships/image" Target="../media/image173.png"/><Relationship Id="rId4" Type="http://schemas.openxmlformats.org/officeDocument/2006/relationships/image" Target="../media/image17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3.xml"/><Relationship Id="rId1" Type="http://schemas.openxmlformats.org/officeDocument/2006/relationships/tags" Target="../tags/tag157.xml"/><Relationship Id="rId4" Type="http://schemas.openxmlformats.org/officeDocument/2006/relationships/image" Target="../media/image130.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10.xml"/><Relationship Id="rId1" Type="http://schemas.openxmlformats.org/officeDocument/2006/relationships/tags" Target="../tags/tag158.xml"/><Relationship Id="rId4" Type="http://schemas.openxmlformats.org/officeDocument/2006/relationships/image" Target="../media/image174.JP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5.xml"/><Relationship Id="rId7" Type="http://schemas.openxmlformats.org/officeDocument/2006/relationships/image" Target="../media/image26.jpe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6.xml"/><Relationship Id="rId7" Type="http://schemas.openxmlformats.org/officeDocument/2006/relationships/image" Target="../media/image177.png"/><Relationship Id="rId2" Type="http://schemas.openxmlformats.org/officeDocument/2006/relationships/slideLayout" Target="../slideLayouts/slideLayout3.xml"/><Relationship Id="rId1" Type="http://schemas.openxmlformats.org/officeDocument/2006/relationships/tags" Target="../tags/tag159.xml"/><Relationship Id="rId6" Type="http://schemas.openxmlformats.org/officeDocument/2006/relationships/image" Target="../media/image130.png"/><Relationship Id="rId5" Type="http://schemas.openxmlformats.org/officeDocument/2006/relationships/image" Target="../media/image176.png"/><Relationship Id="rId4" Type="http://schemas.openxmlformats.org/officeDocument/2006/relationships/image" Target="../media/image175.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3.xml"/><Relationship Id="rId1" Type="http://schemas.openxmlformats.org/officeDocument/2006/relationships/tags" Target="../tags/tag160.xml"/><Relationship Id="rId4" Type="http://schemas.openxmlformats.org/officeDocument/2006/relationships/image" Target="../media/image130.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48.xml"/><Relationship Id="rId7" Type="http://schemas.openxmlformats.org/officeDocument/2006/relationships/image" Target="../media/image130.png"/><Relationship Id="rId2" Type="http://schemas.openxmlformats.org/officeDocument/2006/relationships/slideLayout" Target="../slideLayouts/slideLayout3.xml"/><Relationship Id="rId1" Type="http://schemas.openxmlformats.org/officeDocument/2006/relationships/tags" Target="../tags/tag161.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3.xml"/><Relationship Id="rId1" Type="http://schemas.openxmlformats.org/officeDocument/2006/relationships/tags" Target="../tags/tag162.xml"/><Relationship Id="rId4" Type="http://schemas.openxmlformats.org/officeDocument/2006/relationships/image" Target="../media/image130.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0.xml"/><Relationship Id="rId7" Type="http://schemas.openxmlformats.org/officeDocument/2006/relationships/image" Target="../media/image130.png"/><Relationship Id="rId2" Type="http://schemas.openxmlformats.org/officeDocument/2006/relationships/slideLayout" Target="../slideLayouts/slideLayout3.xml"/><Relationship Id="rId1" Type="http://schemas.openxmlformats.org/officeDocument/2006/relationships/tags" Target="../tags/tag163.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70.png"/></Relationships>
</file>

<file path=ppt/slides/_rels/slide15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slideLayout" Target="../slideLayouts/slideLayout3.xml"/><Relationship Id="rId1" Type="http://schemas.openxmlformats.org/officeDocument/2006/relationships/tags" Target="../tags/tag164.xml"/><Relationship Id="rId4" Type="http://schemas.openxmlformats.org/officeDocument/2006/relationships/image" Target="../media/image130.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3.xml"/><Relationship Id="rId1" Type="http://schemas.openxmlformats.org/officeDocument/2006/relationships/tags" Target="../tags/tag165.xml"/><Relationship Id="rId6" Type="http://schemas.openxmlformats.org/officeDocument/2006/relationships/image" Target="../media/image130.png"/><Relationship Id="rId5" Type="http://schemas.openxmlformats.org/officeDocument/2006/relationships/image" Target="../media/image8.png"/><Relationship Id="rId4" Type="http://schemas.openxmlformats.org/officeDocument/2006/relationships/image" Target="../media/image184.jpe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2.xml"/><Relationship Id="rId7" Type="http://schemas.openxmlformats.org/officeDocument/2006/relationships/image" Target="../media/image186.png"/><Relationship Id="rId2" Type="http://schemas.openxmlformats.org/officeDocument/2006/relationships/slideLayout" Target="../slideLayouts/slideLayout3.xml"/><Relationship Id="rId1" Type="http://schemas.openxmlformats.org/officeDocument/2006/relationships/tags" Target="../tags/tag166.xml"/><Relationship Id="rId6" Type="http://schemas.openxmlformats.org/officeDocument/2006/relationships/image" Target="../media/image185.png"/><Relationship Id="rId5" Type="http://schemas.openxmlformats.org/officeDocument/2006/relationships/image" Target="../media/image138.png"/><Relationship Id="rId4" Type="http://schemas.openxmlformats.org/officeDocument/2006/relationships/image" Target="../media/image11.png"/></Relationships>
</file>

<file path=ppt/slides/_rels/slide158.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notesSlide" Target="../notesSlides/notesSlide153.xml"/><Relationship Id="rId7" Type="http://schemas.openxmlformats.org/officeDocument/2006/relationships/diagramData" Target="../diagrams/data16.xml"/><Relationship Id="rId12"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67.xml"/><Relationship Id="rId6" Type="http://schemas.openxmlformats.org/officeDocument/2006/relationships/image" Target="../media/image188.png"/><Relationship Id="rId11" Type="http://schemas.microsoft.com/office/2007/relationships/diagramDrawing" Target="../diagrams/drawing16.xml"/><Relationship Id="rId5" Type="http://schemas.openxmlformats.org/officeDocument/2006/relationships/image" Target="../media/image187.png"/><Relationship Id="rId10" Type="http://schemas.openxmlformats.org/officeDocument/2006/relationships/diagramColors" Target="../diagrams/colors16.xml"/><Relationship Id="rId4" Type="http://schemas.openxmlformats.org/officeDocument/2006/relationships/image" Target="../media/image138.png"/><Relationship Id="rId9" Type="http://schemas.openxmlformats.org/officeDocument/2006/relationships/diagramQuickStyle" Target="../diagrams/quickStyle16.xml"/></Relationships>
</file>

<file path=ppt/slides/_rels/slide159.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notesSlide" Target="../notesSlides/notesSlide154.xml"/><Relationship Id="rId7" Type="http://schemas.openxmlformats.org/officeDocument/2006/relationships/diagramColors" Target="../diagrams/colors17.xml"/><Relationship Id="rId12" Type="http://schemas.openxmlformats.org/officeDocument/2006/relationships/image" Target="../media/image138.png"/><Relationship Id="rId2" Type="http://schemas.openxmlformats.org/officeDocument/2006/relationships/slideLayout" Target="../slideLayouts/slideLayout3.xml"/><Relationship Id="rId1" Type="http://schemas.openxmlformats.org/officeDocument/2006/relationships/tags" Target="../tags/tag168.xml"/><Relationship Id="rId6" Type="http://schemas.openxmlformats.org/officeDocument/2006/relationships/diagramQuickStyle" Target="../diagrams/quickStyle17.xml"/><Relationship Id="rId11" Type="http://schemas.openxmlformats.org/officeDocument/2006/relationships/image" Target="../media/image191.png"/><Relationship Id="rId5" Type="http://schemas.openxmlformats.org/officeDocument/2006/relationships/diagramLayout" Target="../diagrams/layout17.xml"/><Relationship Id="rId10" Type="http://schemas.openxmlformats.org/officeDocument/2006/relationships/image" Target="../media/image190.png"/><Relationship Id="rId4" Type="http://schemas.openxmlformats.org/officeDocument/2006/relationships/diagramData" Target="../diagrams/data17.xml"/><Relationship Id="rId9" Type="http://schemas.openxmlformats.org/officeDocument/2006/relationships/image" Target="../media/image18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28.png"/></Relationships>
</file>

<file path=ppt/slides/_rels/slide160.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notesSlide" Target="../notesSlides/notesSlide155.xml"/><Relationship Id="rId7" Type="http://schemas.openxmlformats.org/officeDocument/2006/relationships/diagramColors" Target="../diagrams/colors18.xml"/><Relationship Id="rId2" Type="http://schemas.openxmlformats.org/officeDocument/2006/relationships/slideLayout" Target="../slideLayouts/slideLayout3.xml"/><Relationship Id="rId1" Type="http://schemas.openxmlformats.org/officeDocument/2006/relationships/tags" Target="../tags/tag169.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138.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3.xml"/><Relationship Id="rId1" Type="http://schemas.openxmlformats.org/officeDocument/2006/relationships/tags" Target="../tags/tag170.xml"/><Relationship Id="rId4" Type="http://schemas.openxmlformats.org/officeDocument/2006/relationships/image" Target="../media/image138.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3.xml"/><Relationship Id="rId1" Type="http://schemas.openxmlformats.org/officeDocument/2006/relationships/tags" Target="../tags/tag171.xml"/><Relationship Id="rId5" Type="http://schemas.openxmlformats.org/officeDocument/2006/relationships/image" Target="../media/image8.png"/><Relationship Id="rId4" Type="http://schemas.openxmlformats.org/officeDocument/2006/relationships/image" Target="../media/image188.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3.xml"/><Relationship Id="rId1" Type="http://schemas.openxmlformats.org/officeDocument/2006/relationships/tags" Target="../tags/tag172.xml"/><Relationship Id="rId5" Type="http://schemas.openxmlformats.org/officeDocument/2006/relationships/image" Target="../media/image8.png"/><Relationship Id="rId4" Type="http://schemas.openxmlformats.org/officeDocument/2006/relationships/image" Target="../media/image187.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3.xml"/><Relationship Id="rId1" Type="http://schemas.openxmlformats.org/officeDocument/2006/relationships/tags" Target="../tags/tag173.xml"/><Relationship Id="rId5" Type="http://schemas.openxmlformats.org/officeDocument/2006/relationships/image" Target="../media/image138.png"/><Relationship Id="rId4" Type="http://schemas.openxmlformats.org/officeDocument/2006/relationships/image" Target="../media/image8.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3.xml"/><Relationship Id="rId1" Type="http://schemas.openxmlformats.org/officeDocument/2006/relationships/tags" Target="../tags/tag174.xml"/><Relationship Id="rId6" Type="http://schemas.openxmlformats.org/officeDocument/2006/relationships/image" Target="../media/image138.png"/><Relationship Id="rId5" Type="http://schemas.openxmlformats.org/officeDocument/2006/relationships/hyperlink" Target="http://www.losplan.net/" TargetMode="External"/><Relationship Id="rId4" Type="http://schemas.openxmlformats.org/officeDocument/2006/relationships/image" Target="../media/image192.jpe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10.xml"/><Relationship Id="rId1" Type="http://schemas.openxmlformats.org/officeDocument/2006/relationships/tags" Target="../tags/tag175.xml"/><Relationship Id="rId5" Type="http://schemas.openxmlformats.org/officeDocument/2006/relationships/image" Target="../media/image194.png"/><Relationship Id="rId4" Type="http://schemas.openxmlformats.org/officeDocument/2006/relationships/image" Target="../media/image193.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176.xml"/><Relationship Id="rId6" Type="http://schemas.openxmlformats.org/officeDocument/2006/relationships/image" Target="../media/image8.png"/><Relationship Id="rId5" Type="http://schemas.openxmlformats.org/officeDocument/2006/relationships/image" Target="../media/image194.png"/><Relationship Id="rId4" Type="http://schemas.openxmlformats.org/officeDocument/2006/relationships/image" Target="../media/image193.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7.xml"/><Relationship Id="rId5" Type="http://schemas.openxmlformats.org/officeDocument/2006/relationships/image" Target="../media/image194.png"/><Relationship Id="rId4" Type="http://schemas.openxmlformats.org/officeDocument/2006/relationships/image" Target="../media/image193.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8.xml"/><Relationship Id="rId5" Type="http://schemas.openxmlformats.org/officeDocument/2006/relationships/image" Target="../media/image194.png"/><Relationship Id="rId4" Type="http://schemas.openxmlformats.org/officeDocument/2006/relationships/image" Target="../media/image19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image" Target="../media/image24.jpe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9.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71.pn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66.xml"/><Relationship Id="rId7" Type="http://schemas.openxmlformats.org/officeDocument/2006/relationships/image" Target="../media/image195.png"/><Relationship Id="rId2" Type="http://schemas.openxmlformats.org/officeDocument/2006/relationships/slideLayout" Target="../slideLayouts/slideLayout2.xml"/><Relationship Id="rId1" Type="http://schemas.openxmlformats.org/officeDocument/2006/relationships/tags" Target="../tags/tag180.xml"/><Relationship Id="rId6" Type="http://schemas.openxmlformats.org/officeDocument/2006/relationships/image" Target="../media/image8.png"/><Relationship Id="rId5" Type="http://schemas.openxmlformats.org/officeDocument/2006/relationships/image" Target="../media/image194.png"/><Relationship Id="rId4" Type="http://schemas.openxmlformats.org/officeDocument/2006/relationships/image" Target="../media/image193.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67.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8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6.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8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7.emf"/></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0.xml"/><Relationship Id="rId1" Type="http://schemas.openxmlformats.org/officeDocument/2006/relationships/tags" Target="../tags/tag183.xml"/><Relationship Id="rId4" Type="http://schemas.openxmlformats.org/officeDocument/2006/relationships/image" Target="../media/image198.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0.xml"/><Relationship Id="rId1" Type="http://schemas.openxmlformats.org/officeDocument/2006/relationships/tags" Target="../tags/tag184.xml"/><Relationship Id="rId4" Type="http://schemas.openxmlformats.org/officeDocument/2006/relationships/image" Target="../media/image199.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0.xml"/><Relationship Id="rId1" Type="http://schemas.openxmlformats.org/officeDocument/2006/relationships/tags" Target="../tags/tag185.xml"/><Relationship Id="rId4" Type="http://schemas.openxmlformats.org/officeDocument/2006/relationships/image" Target="../media/image200.JP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6.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7.emf"/></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7.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201.emf"/></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10.xml"/><Relationship Id="rId1" Type="http://schemas.openxmlformats.org/officeDocument/2006/relationships/tags" Target="../tags/tag188.xml"/><Relationship Id="rId4" Type="http://schemas.openxmlformats.org/officeDocument/2006/relationships/image" Target="../media/image20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25.jpe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10.xml"/><Relationship Id="rId1" Type="http://schemas.openxmlformats.org/officeDocument/2006/relationships/tags" Target="../tags/tag189.xml"/><Relationship Id="rId4" Type="http://schemas.openxmlformats.org/officeDocument/2006/relationships/image" Target="../media/image203.pn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10.xml"/><Relationship Id="rId1" Type="http://schemas.openxmlformats.org/officeDocument/2006/relationships/tags" Target="../tags/tag190.xml"/><Relationship Id="rId4" Type="http://schemas.openxmlformats.org/officeDocument/2006/relationships/image" Target="../media/image204.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201.emf"/></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205.emf"/></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10.xml"/><Relationship Id="rId1" Type="http://schemas.openxmlformats.org/officeDocument/2006/relationships/tags" Target="../tags/tag193.xml"/><Relationship Id="rId4" Type="http://schemas.openxmlformats.org/officeDocument/2006/relationships/image" Target="../media/image206.JP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10.xml"/><Relationship Id="rId1" Type="http://schemas.openxmlformats.org/officeDocument/2006/relationships/tags" Target="../tags/tag194.xml"/><Relationship Id="rId4" Type="http://schemas.openxmlformats.org/officeDocument/2006/relationships/image" Target="../media/image207.JP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10.xml"/><Relationship Id="rId1" Type="http://schemas.openxmlformats.org/officeDocument/2006/relationships/tags" Target="../tags/tag195.xml"/><Relationship Id="rId4" Type="http://schemas.openxmlformats.org/officeDocument/2006/relationships/image" Target="../media/image208.JP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196.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205.emf"/></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6.xml"/><Relationship Id="rId1" Type="http://schemas.openxmlformats.org/officeDocument/2006/relationships/tags" Target="../tags/tag197.xml"/><Relationship Id="rId5" Type="http://schemas.openxmlformats.org/officeDocument/2006/relationships/image" Target="../media/image209.png"/><Relationship Id="rId4" Type="http://schemas.openxmlformats.org/officeDocument/2006/relationships/image" Target="../media/image11.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198.xml"/><Relationship Id="rId5" Type="http://schemas.openxmlformats.org/officeDocument/2006/relationships/image" Target="../media/image209.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image" Target="../media/image27.pn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199.xml"/><Relationship Id="rId5" Type="http://schemas.openxmlformats.org/officeDocument/2006/relationships/image" Target="../media/image209.png"/><Relationship Id="rId4" Type="http://schemas.openxmlformats.org/officeDocument/2006/relationships/image" Target="../media/image11.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00.xml"/><Relationship Id="rId5" Type="http://schemas.openxmlformats.org/officeDocument/2006/relationships/image" Target="../media/image209.png"/><Relationship Id="rId4" Type="http://schemas.openxmlformats.org/officeDocument/2006/relationships/image" Target="../media/image11.pn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87.xml"/><Relationship Id="rId7" Type="http://schemas.openxmlformats.org/officeDocument/2006/relationships/image" Target="../media/image209.png"/><Relationship Id="rId2" Type="http://schemas.openxmlformats.org/officeDocument/2006/relationships/slideLayout" Target="../slideLayouts/slideLayout2.xml"/><Relationship Id="rId1" Type="http://schemas.openxmlformats.org/officeDocument/2006/relationships/tags" Target="../tags/tag201.xml"/><Relationship Id="rId6" Type="http://schemas.openxmlformats.org/officeDocument/2006/relationships/image" Target="../media/image11.png"/><Relationship Id="rId5" Type="http://schemas.openxmlformats.org/officeDocument/2006/relationships/image" Target="../media/image211.jpeg"/><Relationship Id="rId4" Type="http://schemas.openxmlformats.org/officeDocument/2006/relationships/image" Target="../media/image210.jpe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9.xml"/><Relationship Id="rId1" Type="http://schemas.openxmlformats.org/officeDocument/2006/relationships/tags" Target="../tags/tag202.xml"/><Relationship Id="rId4" Type="http://schemas.openxmlformats.org/officeDocument/2006/relationships/image" Target="../media/image212.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89.xml"/><Relationship Id="rId7" Type="http://schemas.openxmlformats.org/officeDocument/2006/relationships/image" Target="../media/image209.png"/><Relationship Id="rId2" Type="http://schemas.openxmlformats.org/officeDocument/2006/relationships/slideLayout" Target="../slideLayouts/slideLayout2.xml"/><Relationship Id="rId1" Type="http://schemas.openxmlformats.org/officeDocument/2006/relationships/tags" Target="../tags/tag203.xml"/><Relationship Id="rId6" Type="http://schemas.openxmlformats.org/officeDocument/2006/relationships/image" Target="../media/image11.png"/><Relationship Id="rId5" Type="http://schemas.openxmlformats.org/officeDocument/2006/relationships/image" Target="../media/image74.jpeg"/><Relationship Id="rId4" Type="http://schemas.openxmlformats.org/officeDocument/2006/relationships/image" Target="../media/image8.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0.xml"/><Relationship Id="rId7" Type="http://schemas.openxmlformats.org/officeDocument/2006/relationships/image" Target="../media/image209.png"/><Relationship Id="rId2" Type="http://schemas.openxmlformats.org/officeDocument/2006/relationships/slideLayout" Target="../slideLayouts/slideLayout2.xml"/><Relationship Id="rId1" Type="http://schemas.openxmlformats.org/officeDocument/2006/relationships/tags" Target="../tags/tag204.xml"/><Relationship Id="rId6" Type="http://schemas.openxmlformats.org/officeDocument/2006/relationships/image" Target="../media/image11.png"/><Relationship Id="rId5" Type="http://schemas.openxmlformats.org/officeDocument/2006/relationships/image" Target="../media/image213.png"/><Relationship Id="rId4" Type="http://schemas.openxmlformats.org/officeDocument/2006/relationships/image" Target="../media/image8.pn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10.xml"/><Relationship Id="rId1" Type="http://schemas.openxmlformats.org/officeDocument/2006/relationships/tags" Target="../tags/tag205.xml"/><Relationship Id="rId5" Type="http://schemas.openxmlformats.org/officeDocument/2006/relationships/image" Target="../media/image209.png"/><Relationship Id="rId4" Type="http://schemas.openxmlformats.org/officeDocument/2006/relationships/image" Target="../media/image11.pn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06.xml"/><Relationship Id="rId4" Type="http://schemas.openxmlformats.org/officeDocument/2006/relationships/image" Target="../media/image214.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07.xml"/><Relationship Id="rId6" Type="http://schemas.openxmlformats.org/officeDocument/2006/relationships/image" Target="../media/image209.png"/><Relationship Id="rId5" Type="http://schemas.openxmlformats.org/officeDocument/2006/relationships/image" Target="../media/image11.png"/><Relationship Id="rId4" Type="http://schemas.openxmlformats.org/officeDocument/2006/relationships/image" Target="../media/image215.jpeg"/></Relationships>
</file>

<file path=ppt/slides/_rels/slide19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194.xml"/><Relationship Id="rId7" Type="http://schemas.openxmlformats.org/officeDocument/2006/relationships/diagramColors" Target="../diagrams/colors19.xml"/><Relationship Id="rId2" Type="http://schemas.openxmlformats.org/officeDocument/2006/relationships/slideLayout" Target="../slideLayouts/slideLayout2.xml"/><Relationship Id="rId1" Type="http://schemas.openxmlformats.org/officeDocument/2006/relationships/tags" Target="../tags/tag208.xml"/><Relationship Id="rId6" Type="http://schemas.openxmlformats.org/officeDocument/2006/relationships/diagramQuickStyle" Target="../diagrams/quickStyle19.xml"/><Relationship Id="rId5" Type="http://schemas.openxmlformats.org/officeDocument/2006/relationships/diagramLayout" Target="../diagrams/layout19.xml"/><Relationship Id="rId10" Type="http://schemas.openxmlformats.org/officeDocument/2006/relationships/image" Target="../media/image209.png"/><Relationship Id="rId4" Type="http://schemas.openxmlformats.org/officeDocument/2006/relationships/diagramData" Target="../diagrams/data19.xm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29.jpe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9.xml"/></Relationships>
</file>

<file path=ppt/slides/_rels/slide2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209.xml"/><Relationship Id="rId5" Type="http://schemas.openxmlformats.org/officeDocument/2006/relationships/image" Target="../media/image216.WMF"/><Relationship Id="rId4" Type="http://schemas.openxmlformats.org/officeDocument/2006/relationships/image" Target="../media/image209.png"/></Relationships>
</file>

<file path=ppt/slides/_rels/slide202.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slideLayout" Target="../slideLayouts/slideLayout10.xml"/><Relationship Id="rId1" Type="http://schemas.openxmlformats.org/officeDocument/2006/relationships/tags" Target="../tags/tag210.xml"/></Relationships>
</file>

<file path=ppt/slides/_rels/slide20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2.xml"/><Relationship Id="rId1" Type="http://schemas.openxmlformats.org/officeDocument/2006/relationships/tags" Target="../tags/tag211.xml"/></Relationships>
</file>

<file path=ppt/slides/_rels/slide204.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slideLayout" Target="../slideLayouts/slideLayout10.xml"/><Relationship Id="rId1" Type="http://schemas.openxmlformats.org/officeDocument/2006/relationships/tags" Target="../tags/tag212.xml"/></Relationships>
</file>

<file path=ppt/slides/_rels/slide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213.xml"/><Relationship Id="rId5" Type="http://schemas.openxmlformats.org/officeDocument/2006/relationships/image" Target="../media/image216.WMF"/><Relationship Id="rId4" Type="http://schemas.openxmlformats.org/officeDocument/2006/relationships/image" Target="../media/image209.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5.xml"/><Relationship Id="rId1" Type="http://schemas.openxmlformats.org/officeDocument/2006/relationships/tags" Target="../tags/tag214.xml"/><Relationship Id="rId6" Type="http://schemas.openxmlformats.org/officeDocument/2006/relationships/image" Target="../media/image216.WMF"/><Relationship Id="rId5" Type="http://schemas.openxmlformats.org/officeDocument/2006/relationships/image" Target="../media/image209.png"/><Relationship Id="rId4" Type="http://schemas.openxmlformats.org/officeDocument/2006/relationships/image" Target="../media/image11.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3.xml"/><Relationship Id="rId1" Type="http://schemas.openxmlformats.org/officeDocument/2006/relationships/tags" Target="../tags/tag215.xml"/><Relationship Id="rId4" Type="http://schemas.openxmlformats.org/officeDocument/2006/relationships/image" Target="../media/image220.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3.xml"/><Relationship Id="rId1" Type="http://schemas.openxmlformats.org/officeDocument/2006/relationships/tags" Target="../tags/tag216.xml"/><Relationship Id="rId4" Type="http://schemas.openxmlformats.org/officeDocument/2006/relationships/image" Target="../media/image221.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10.xml"/><Relationship Id="rId1" Type="http://schemas.openxmlformats.org/officeDocument/2006/relationships/tags" Target="../tags/tag217.xml"/><Relationship Id="rId4" Type="http://schemas.openxmlformats.org/officeDocument/2006/relationships/image" Target="../media/image22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26.jpe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5.xml"/><Relationship Id="rId1" Type="http://schemas.openxmlformats.org/officeDocument/2006/relationships/tags" Target="../tags/tag218.xml"/><Relationship Id="rId6" Type="http://schemas.openxmlformats.org/officeDocument/2006/relationships/image" Target="../media/image216.WMF"/><Relationship Id="rId5" Type="http://schemas.openxmlformats.org/officeDocument/2006/relationships/image" Target="../media/image209.png"/><Relationship Id="rId4" Type="http://schemas.openxmlformats.org/officeDocument/2006/relationships/image" Target="../media/image11.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01.xml"/><Relationship Id="rId7" Type="http://schemas.openxmlformats.org/officeDocument/2006/relationships/image" Target="../media/image216.WMF"/><Relationship Id="rId2" Type="http://schemas.openxmlformats.org/officeDocument/2006/relationships/slideLayout" Target="../slideLayouts/slideLayout5.xml"/><Relationship Id="rId1" Type="http://schemas.openxmlformats.org/officeDocument/2006/relationships/tags" Target="../tags/tag219.xml"/><Relationship Id="rId6" Type="http://schemas.openxmlformats.org/officeDocument/2006/relationships/image" Target="../media/image223.png"/><Relationship Id="rId5" Type="http://schemas.openxmlformats.org/officeDocument/2006/relationships/image" Target="../media/image209.png"/><Relationship Id="rId4" Type="http://schemas.openxmlformats.org/officeDocument/2006/relationships/image" Target="../media/image11.pn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10.xml"/><Relationship Id="rId1" Type="http://schemas.openxmlformats.org/officeDocument/2006/relationships/tags" Target="../tags/tag220.xml"/><Relationship Id="rId4" Type="http://schemas.openxmlformats.org/officeDocument/2006/relationships/image" Target="../media/image224.png"/></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3.xml"/><Relationship Id="rId1" Type="http://schemas.openxmlformats.org/officeDocument/2006/relationships/tags" Target="../tags/tag221.xml"/><Relationship Id="rId4" Type="http://schemas.openxmlformats.org/officeDocument/2006/relationships/image" Target="../media/image225.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10.xml"/><Relationship Id="rId1" Type="http://schemas.openxmlformats.org/officeDocument/2006/relationships/tags" Target="../tags/tag222.xml"/><Relationship Id="rId4" Type="http://schemas.openxmlformats.org/officeDocument/2006/relationships/image" Target="../media/image226.JP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05.xml"/><Relationship Id="rId7" Type="http://schemas.openxmlformats.org/officeDocument/2006/relationships/image" Target="../media/image216.WMF"/><Relationship Id="rId2" Type="http://schemas.openxmlformats.org/officeDocument/2006/relationships/slideLayout" Target="../slideLayouts/slideLayout5.xml"/><Relationship Id="rId1" Type="http://schemas.openxmlformats.org/officeDocument/2006/relationships/tags" Target="../tags/tag223.xml"/><Relationship Id="rId6" Type="http://schemas.openxmlformats.org/officeDocument/2006/relationships/image" Target="../media/image223.png"/><Relationship Id="rId5" Type="http://schemas.openxmlformats.org/officeDocument/2006/relationships/image" Target="../media/image209.png"/><Relationship Id="rId4" Type="http://schemas.openxmlformats.org/officeDocument/2006/relationships/image" Target="../media/image11.pn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5.xml"/><Relationship Id="rId1" Type="http://schemas.openxmlformats.org/officeDocument/2006/relationships/tags" Target="../tags/tag224.xml"/><Relationship Id="rId6" Type="http://schemas.openxmlformats.org/officeDocument/2006/relationships/image" Target="../media/image216.WMF"/><Relationship Id="rId5" Type="http://schemas.openxmlformats.org/officeDocument/2006/relationships/image" Target="../media/image209.png"/><Relationship Id="rId4" Type="http://schemas.openxmlformats.org/officeDocument/2006/relationships/image" Target="../media/image11.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3.xml"/><Relationship Id="rId1" Type="http://schemas.openxmlformats.org/officeDocument/2006/relationships/tags" Target="../tags/tag225.xml"/><Relationship Id="rId4" Type="http://schemas.openxmlformats.org/officeDocument/2006/relationships/image" Target="../media/image227.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3.xml"/><Relationship Id="rId1" Type="http://schemas.openxmlformats.org/officeDocument/2006/relationships/tags" Target="../tags/tag226.xml"/><Relationship Id="rId4" Type="http://schemas.openxmlformats.org/officeDocument/2006/relationships/image" Target="../media/image228.pn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10.xml"/><Relationship Id="rId1" Type="http://schemas.openxmlformats.org/officeDocument/2006/relationships/tags" Target="../tags/tag227.xml"/><Relationship Id="rId4" Type="http://schemas.openxmlformats.org/officeDocument/2006/relationships/image" Target="../media/image229.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30.jpeg"/></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5.xml"/><Relationship Id="rId1" Type="http://schemas.openxmlformats.org/officeDocument/2006/relationships/tags" Target="../tags/tag228.xml"/><Relationship Id="rId6" Type="http://schemas.openxmlformats.org/officeDocument/2006/relationships/image" Target="../media/image216.WMF"/><Relationship Id="rId5" Type="http://schemas.openxmlformats.org/officeDocument/2006/relationships/image" Target="../media/image209.png"/><Relationship Id="rId4" Type="http://schemas.openxmlformats.org/officeDocument/2006/relationships/image" Target="../media/image11.pn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3.xml"/><Relationship Id="rId1" Type="http://schemas.openxmlformats.org/officeDocument/2006/relationships/tags" Target="../tags/tag229.xml"/><Relationship Id="rId4" Type="http://schemas.openxmlformats.org/officeDocument/2006/relationships/image" Target="../media/image55.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6.xml"/><Relationship Id="rId1" Type="http://schemas.openxmlformats.org/officeDocument/2006/relationships/tags" Target="../tags/tag230.xml"/><Relationship Id="rId4" Type="http://schemas.openxmlformats.org/officeDocument/2006/relationships/image" Target="../media/image3.jpe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13.xml"/><Relationship Id="rId7" Type="http://schemas.openxmlformats.org/officeDocument/2006/relationships/image" Target="../media/image232.png"/><Relationship Id="rId2" Type="http://schemas.openxmlformats.org/officeDocument/2006/relationships/slideLayout" Target="../slideLayouts/slideLayout3.xml"/><Relationship Id="rId1" Type="http://schemas.openxmlformats.org/officeDocument/2006/relationships/tags" Target="../tags/tag231.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6.jpeg"/></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3.xml"/><Relationship Id="rId1" Type="http://schemas.openxmlformats.org/officeDocument/2006/relationships/tags" Target="../tags/tag232.xml"/><Relationship Id="rId5" Type="http://schemas.openxmlformats.org/officeDocument/2006/relationships/image" Target="../media/image8.png"/><Relationship Id="rId4" Type="http://schemas.openxmlformats.org/officeDocument/2006/relationships/image" Target="../media/image233.emf"/></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33.xml"/><Relationship Id="rId4" Type="http://schemas.openxmlformats.org/officeDocument/2006/relationships/image" Target="../media/image16.jpe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1.xml"/><Relationship Id="rId1" Type="http://schemas.openxmlformats.org/officeDocument/2006/relationships/tags" Target="../tags/tag234.xml"/><Relationship Id="rId5" Type="http://schemas.openxmlformats.org/officeDocument/2006/relationships/image" Target="../media/image3.jpeg"/><Relationship Id="rId4" Type="http://schemas.openxmlformats.org/officeDocument/2006/relationships/image" Target="../media/image234.pn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xml"/><Relationship Id="rId1" Type="http://schemas.openxmlformats.org/officeDocument/2006/relationships/tags" Target="../tags/tag235.xml"/><Relationship Id="rId5" Type="http://schemas.openxmlformats.org/officeDocument/2006/relationships/image" Target="../media/image3.jpeg"/><Relationship Id="rId4" Type="http://schemas.openxmlformats.org/officeDocument/2006/relationships/image" Target="../media/image235.png"/></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9.xml"/><Relationship Id="rId1" Type="http://schemas.openxmlformats.org/officeDocument/2006/relationships/tags" Target="../tags/tag236.xml"/><Relationship Id="rId5" Type="http://schemas.openxmlformats.org/officeDocument/2006/relationships/image" Target="../media/image3.jpeg"/><Relationship Id="rId4" Type="http://schemas.openxmlformats.org/officeDocument/2006/relationships/image" Target="../media/image236.png"/></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9.xml"/><Relationship Id="rId1" Type="http://schemas.openxmlformats.org/officeDocument/2006/relationships/tags" Target="../tags/tag237.xml"/><Relationship Id="rId5" Type="http://schemas.openxmlformats.org/officeDocument/2006/relationships/image" Target="../media/image3.jpeg"/><Relationship Id="rId4" Type="http://schemas.openxmlformats.org/officeDocument/2006/relationships/image" Target="../media/image23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32.png"/><Relationship Id="rId4" Type="http://schemas.openxmlformats.org/officeDocument/2006/relationships/image" Target="../media/image31.jpeg"/></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3.xml"/><Relationship Id="rId1" Type="http://schemas.openxmlformats.org/officeDocument/2006/relationships/tags" Target="../tags/tag238.xml"/><Relationship Id="rId5" Type="http://schemas.openxmlformats.org/officeDocument/2006/relationships/image" Target="../media/image3.jpeg"/><Relationship Id="rId4" Type="http://schemas.openxmlformats.org/officeDocument/2006/relationships/image" Target="../media/image238.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3.xml"/><Relationship Id="rId1" Type="http://schemas.openxmlformats.org/officeDocument/2006/relationships/tags" Target="../tags/tag239.xml"/><Relationship Id="rId6" Type="http://schemas.openxmlformats.org/officeDocument/2006/relationships/image" Target="../media/image239.jpg"/><Relationship Id="rId5" Type="http://schemas.openxmlformats.org/officeDocument/2006/relationships/image" Target="../media/image3.jpeg"/><Relationship Id="rId4" Type="http://schemas.openxmlformats.org/officeDocument/2006/relationships/image" Target="../media/image77.jpeg"/></Relationships>
</file>

<file path=ppt/slides/_rels/slide23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slideLayout" Target="../slideLayouts/slideLayout3.xml"/><Relationship Id="rId1" Type="http://schemas.openxmlformats.org/officeDocument/2006/relationships/tags" Target="../tags/tag240.xml"/><Relationship Id="rId5" Type="http://schemas.openxmlformats.org/officeDocument/2006/relationships/image" Target="../media/image242.png"/><Relationship Id="rId4" Type="http://schemas.openxmlformats.org/officeDocument/2006/relationships/image" Target="../media/image241.pn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3.xml"/><Relationship Id="rId1" Type="http://schemas.openxmlformats.org/officeDocument/2006/relationships/tags" Target="../tags/tag241.xml"/><Relationship Id="rId5" Type="http://schemas.openxmlformats.org/officeDocument/2006/relationships/image" Target="../media/image3.jpeg"/><Relationship Id="rId4" Type="http://schemas.openxmlformats.org/officeDocument/2006/relationships/image" Target="../media/image243.jpe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3.xml"/><Relationship Id="rId1" Type="http://schemas.openxmlformats.org/officeDocument/2006/relationships/tags" Target="../tags/tag242.xml"/><Relationship Id="rId5" Type="http://schemas.openxmlformats.org/officeDocument/2006/relationships/image" Target="../media/image3.jpeg"/><Relationship Id="rId4" Type="http://schemas.openxmlformats.org/officeDocument/2006/relationships/image" Target="../media/image244.pn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3.xml"/><Relationship Id="rId1" Type="http://schemas.openxmlformats.org/officeDocument/2006/relationships/tags" Target="../tags/tag243.xml"/><Relationship Id="rId5" Type="http://schemas.openxmlformats.org/officeDocument/2006/relationships/image" Target="../media/image3.jpeg"/><Relationship Id="rId4" Type="http://schemas.openxmlformats.org/officeDocument/2006/relationships/image" Target="../media/image245.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25.xml"/><Relationship Id="rId7" Type="http://schemas.openxmlformats.org/officeDocument/2006/relationships/image" Target="../media/image3.jpeg"/><Relationship Id="rId2" Type="http://schemas.openxmlformats.org/officeDocument/2006/relationships/slideLayout" Target="../slideLayouts/slideLayout3.xml"/><Relationship Id="rId1" Type="http://schemas.openxmlformats.org/officeDocument/2006/relationships/tags" Target="../tags/tag244.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3.xml"/><Relationship Id="rId1" Type="http://schemas.openxmlformats.org/officeDocument/2006/relationships/tags" Target="../tags/tag245.xml"/><Relationship Id="rId5" Type="http://schemas.openxmlformats.org/officeDocument/2006/relationships/image" Target="../media/image3.jpeg"/><Relationship Id="rId4" Type="http://schemas.openxmlformats.org/officeDocument/2006/relationships/image" Target="../media/image249.jpeg"/></Relationships>
</file>

<file path=ppt/slides/_rels/slide23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tags" Target="../tags/tag246.xml"/><Relationship Id="rId1" Type="http://schemas.openxmlformats.org/officeDocument/2006/relationships/vmlDrawing" Target="../drawings/vmlDrawing2.vml"/><Relationship Id="rId6" Type="http://schemas.openxmlformats.org/officeDocument/2006/relationships/image" Target="../media/image250.emf"/><Relationship Id="rId5" Type="http://schemas.openxmlformats.org/officeDocument/2006/relationships/package" Target="../embeddings/Microsoft_Word_Document2.docx"/><Relationship Id="rId4" Type="http://schemas.openxmlformats.org/officeDocument/2006/relationships/notesSlide" Target="../notesSlides/notesSlide227.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3.xml"/><Relationship Id="rId1" Type="http://schemas.openxmlformats.org/officeDocument/2006/relationships/tags" Target="../tags/tag247.xml"/><Relationship Id="rId5" Type="http://schemas.openxmlformats.org/officeDocument/2006/relationships/image" Target="../media/image3.jpe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4.xml"/><Relationship Id="rId7" Type="http://schemas.openxmlformats.org/officeDocument/2006/relationships/diagramColors" Target="../diagrams/colors2.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diagramQuickStyle" Target="../diagrams/quickStyle2.xml"/><Relationship Id="rId11" Type="http://schemas.openxmlformats.org/officeDocument/2006/relationships/image" Target="../media/image35.png"/><Relationship Id="rId5" Type="http://schemas.openxmlformats.org/officeDocument/2006/relationships/diagramLayout" Target="../diagrams/layout2.xml"/><Relationship Id="rId10" Type="http://schemas.openxmlformats.org/officeDocument/2006/relationships/image" Target="../media/image34.png"/><Relationship Id="rId4" Type="http://schemas.openxmlformats.org/officeDocument/2006/relationships/diagramData" Target="../diagrams/data2.xml"/><Relationship Id="rId9" Type="http://schemas.openxmlformats.org/officeDocument/2006/relationships/image" Target="../media/image33.pn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3.xml"/><Relationship Id="rId1" Type="http://schemas.openxmlformats.org/officeDocument/2006/relationships/tags" Target="../tags/tag248.xml"/><Relationship Id="rId5" Type="http://schemas.openxmlformats.org/officeDocument/2006/relationships/image" Target="../media/image3.jpeg"/><Relationship Id="rId4" Type="http://schemas.openxmlformats.org/officeDocument/2006/relationships/image" Target="../media/image138.png"/></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3.xml"/><Relationship Id="rId1" Type="http://schemas.openxmlformats.org/officeDocument/2006/relationships/tags" Target="../tags/tag249.xml"/><Relationship Id="rId5" Type="http://schemas.openxmlformats.org/officeDocument/2006/relationships/image" Target="../media/image3.jpeg"/><Relationship Id="rId4" Type="http://schemas.openxmlformats.org/officeDocument/2006/relationships/image" Target="../media/image251.jpeg"/></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3.xml"/><Relationship Id="rId1" Type="http://schemas.openxmlformats.org/officeDocument/2006/relationships/tags" Target="../tags/tag250.xml"/><Relationship Id="rId5" Type="http://schemas.openxmlformats.org/officeDocument/2006/relationships/image" Target="../media/image3.jpeg"/><Relationship Id="rId4" Type="http://schemas.openxmlformats.org/officeDocument/2006/relationships/image" Target="../media/image252.jpeg"/></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5.xml"/><Relationship Id="rId1" Type="http://schemas.openxmlformats.org/officeDocument/2006/relationships/tags" Target="../tags/tag251.xml"/><Relationship Id="rId6" Type="http://schemas.openxmlformats.org/officeDocument/2006/relationships/image" Target="../media/image3.jpeg"/><Relationship Id="rId5" Type="http://schemas.openxmlformats.org/officeDocument/2006/relationships/image" Target="../media/image254.jpeg"/><Relationship Id="rId4" Type="http://schemas.openxmlformats.org/officeDocument/2006/relationships/image" Target="../media/image253.jpeg"/></Relationships>
</file>

<file path=ppt/slides/_rels/slide244.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notesSlide" Target="../notesSlides/notesSlide233.xml"/><Relationship Id="rId7" Type="http://schemas.openxmlformats.org/officeDocument/2006/relationships/diagramColors" Target="../diagrams/colors20.xml"/><Relationship Id="rId2" Type="http://schemas.openxmlformats.org/officeDocument/2006/relationships/slideLayout" Target="../slideLayouts/slideLayout3.xml"/><Relationship Id="rId1" Type="http://schemas.openxmlformats.org/officeDocument/2006/relationships/tags" Target="../tags/tag25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 Id="rId9" Type="http://schemas.openxmlformats.org/officeDocument/2006/relationships/image" Target="../media/image3.jpe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3.xml"/><Relationship Id="rId1" Type="http://schemas.openxmlformats.org/officeDocument/2006/relationships/tags" Target="../tags/tag253.xml"/><Relationship Id="rId6" Type="http://schemas.openxmlformats.org/officeDocument/2006/relationships/image" Target="../media/image3.jpeg"/><Relationship Id="rId5" Type="http://schemas.openxmlformats.org/officeDocument/2006/relationships/image" Target="../media/image256.png"/><Relationship Id="rId4" Type="http://schemas.openxmlformats.org/officeDocument/2006/relationships/image" Target="../media/image255.pn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9.xml"/><Relationship Id="rId1" Type="http://schemas.openxmlformats.org/officeDocument/2006/relationships/tags" Target="../tags/tag254.xml"/><Relationship Id="rId4" Type="http://schemas.openxmlformats.org/officeDocument/2006/relationships/image" Target="../media/image3.jpeg"/></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5.xml"/><Relationship Id="rId1" Type="http://schemas.openxmlformats.org/officeDocument/2006/relationships/tags" Target="../tags/tag255.xml"/><Relationship Id="rId4" Type="http://schemas.openxmlformats.org/officeDocument/2006/relationships/image" Target="../media/image3.jpeg"/></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37.xml"/><Relationship Id="rId7" Type="http://schemas.openxmlformats.org/officeDocument/2006/relationships/image" Target="../media/image3.jpeg"/><Relationship Id="rId2" Type="http://schemas.openxmlformats.org/officeDocument/2006/relationships/slideLayout" Target="../slideLayouts/slideLayout5.xml"/><Relationship Id="rId1" Type="http://schemas.openxmlformats.org/officeDocument/2006/relationships/tags" Target="../tags/tag256.xml"/><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image" Target="../media/image257.jpeg"/></Relationships>
</file>

<file path=ppt/slides/_rels/slide249.xml.rels><?xml version="1.0" encoding="UTF-8" standalone="yes"?>
<Relationships xmlns="http://schemas.openxmlformats.org/package/2006/relationships"><Relationship Id="rId8" Type="http://schemas.openxmlformats.org/officeDocument/2006/relationships/image" Target="../media/image262.jpeg"/><Relationship Id="rId3" Type="http://schemas.openxmlformats.org/officeDocument/2006/relationships/slideLayout" Target="../slideLayouts/slideLayout3.xml"/><Relationship Id="rId7" Type="http://schemas.openxmlformats.org/officeDocument/2006/relationships/image" Target="../media/image261.png"/><Relationship Id="rId2" Type="http://schemas.openxmlformats.org/officeDocument/2006/relationships/tags" Target="../tags/tag257.xml"/><Relationship Id="rId1" Type="http://schemas.openxmlformats.org/officeDocument/2006/relationships/vmlDrawing" Target="../drawings/vmlDrawing3.vml"/><Relationship Id="rId6" Type="http://schemas.openxmlformats.org/officeDocument/2006/relationships/image" Target="../media/image260.png"/><Relationship Id="rId5" Type="http://schemas.openxmlformats.org/officeDocument/2006/relationships/oleObject" Target="../embeddings/oleObject1.bin"/><Relationship Id="rId4" Type="http://schemas.openxmlformats.org/officeDocument/2006/relationships/notesSlide" Target="../notesSlides/notesSlide238.xml"/><Relationship Id="rId9"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8.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3.xml"/><Relationship Id="rId1" Type="http://schemas.openxmlformats.org/officeDocument/2006/relationships/tags" Target="../tags/tag258.xml"/><Relationship Id="rId6" Type="http://schemas.openxmlformats.org/officeDocument/2006/relationships/image" Target="../media/image3.jpeg"/><Relationship Id="rId5" Type="http://schemas.openxmlformats.org/officeDocument/2006/relationships/image" Target="../media/image264.jpeg"/><Relationship Id="rId4" Type="http://schemas.openxmlformats.org/officeDocument/2006/relationships/image" Target="../media/image263.jpeg"/></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3.xml"/><Relationship Id="rId1" Type="http://schemas.openxmlformats.org/officeDocument/2006/relationships/tags" Target="../tags/tag259.xml"/><Relationship Id="rId5" Type="http://schemas.openxmlformats.org/officeDocument/2006/relationships/image" Target="../media/image3.jpeg"/><Relationship Id="rId4" Type="http://schemas.openxmlformats.org/officeDocument/2006/relationships/image" Target="../media/image265.png"/></Relationships>
</file>

<file path=ppt/slides/_rels/slide252.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slideLayout" Target="../slideLayouts/slideLayout3.xml"/><Relationship Id="rId7" Type="http://schemas.openxmlformats.org/officeDocument/2006/relationships/oleObject" Target="../embeddings/oleObject3.bin"/><Relationship Id="rId2" Type="http://schemas.openxmlformats.org/officeDocument/2006/relationships/tags" Target="../tags/tag260.xml"/><Relationship Id="rId1" Type="http://schemas.openxmlformats.org/officeDocument/2006/relationships/vmlDrawing" Target="../drawings/vmlDrawing4.vml"/><Relationship Id="rId6" Type="http://schemas.openxmlformats.org/officeDocument/2006/relationships/image" Target="../media/image266.png"/><Relationship Id="rId11" Type="http://schemas.openxmlformats.org/officeDocument/2006/relationships/image" Target="../media/image3.jpeg"/><Relationship Id="rId5" Type="http://schemas.openxmlformats.org/officeDocument/2006/relationships/oleObject" Target="../embeddings/oleObject2.bin"/><Relationship Id="rId10" Type="http://schemas.openxmlformats.org/officeDocument/2006/relationships/image" Target="../media/image8.png"/><Relationship Id="rId4" Type="http://schemas.openxmlformats.org/officeDocument/2006/relationships/notesSlide" Target="../notesSlides/notesSlide241.xml"/><Relationship Id="rId9" Type="http://schemas.openxmlformats.org/officeDocument/2006/relationships/image" Target="../media/image267.png"/></Relationships>
</file>

<file path=ppt/slides/_rels/slide25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jpeg"/><Relationship Id="rId2" Type="http://schemas.openxmlformats.org/officeDocument/2006/relationships/tags" Target="../tags/tag261.xml"/><Relationship Id="rId1" Type="http://schemas.openxmlformats.org/officeDocument/2006/relationships/vmlDrawing" Target="../drawings/vmlDrawing5.vml"/><Relationship Id="rId6" Type="http://schemas.openxmlformats.org/officeDocument/2006/relationships/image" Target="../media/image268.emf"/><Relationship Id="rId5" Type="http://schemas.openxmlformats.org/officeDocument/2006/relationships/package" Target="../embeddings/Microsoft_Word_Document3.docx"/><Relationship Id="rId4" Type="http://schemas.openxmlformats.org/officeDocument/2006/relationships/notesSlide" Target="../notesSlides/notesSlide24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3.xml"/><Relationship Id="rId1" Type="http://schemas.openxmlformats.org/officeDocument/2006/relationships/tags" Target="../tags/tag262.xml"/><Relationship Id="rId5" Type="http://schemas.openxmlformats.org/officeDocument/2006/relationships/image" Target="../media/image3.jpeg"/><Relationship Id="rId4" Type="http://schemas.openxmlformats.org/officeDocument/2006/relationships/image" Target="../media/image8.png"/></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3.xml"/><Relationship Id="rId1" Type="http://schemas.openxmlformats.org/officeDocument/2006/relationships/tags" Target="../tags/tag263.xml"/><Relationship Id="rId5" Type="http://schemas.openxmlformats.org/officeDocument/2006/relationships/image" Target="../media/image3.jpeg"/><Relationship Id="rId4" Type="http://schemas.openxmlformats.org/officeDocument/2006/relationships/image" Target="../media/image138.png"/></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3.xml"/><Relationship Id="rId1" Type="http://schemas.openxmlformats.org/officeDocument/2006/relationships/tags" Target="../tags/tag264.xml"/><Relationship Id="rId5" Type="http://schemas.openxmlformats.org/officeDocument/2006/relationships/image" Target="../media/image3.jpeg"/><Relationship Id="rId4" Type="http://schemas.openxmlformats.org/officeDocument/2006/relationships/image" Target="../media/image269.png"/></Relationships>
</file>

<file path=ppt/slides/_rels/slide257.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notesSlide" Target="../notesSlides/notesSlide246.xml"/><Relationship Id="rId7" Type="http://schemas.openxmlformats.org/officeDocument/2006/relationships/diagramColors" Target="../diagrams/colors21.xml"/><Relationship Id="rId2" Type="http://schemas.openxmlformats.org/officeDocument/2006/relationships/slideLayout" Target="../slideLayouts/slideLayout3.xml"/><Relationship Id="rId1" Type="http://schemas.openxmlformats.org/officeDocument/2006/relationships/tags" Target="../tags/tag265.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3.jpeg"/></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47.xml"/><Relationship Id="rId7" Type="http://schemas.openxmlformats.org/officeDocument/2006/relationships/image" Target="../media/image3.jpeg"/><Relationship Id="rId2" Type="http://schemas.openxmlformats.org/officeDocument/2006/relationships/slideLayout" Target="../slideLayouts/slideLayout10.xml"/><Relationship Id="rId1" Type="http://schemas.openxmlformats.org/officeDocument/2006/relationships/tags" Target="../tags/tag266.xml"/><Relationship Id="rId6" Type="http://schemas.openxmlformats.org/officeDocument/2006/relationships/image" Target="../media/image272.wmf"/><Relationship Id="rId5" Type="http://schemas.openxmlformats.org/officeDocument/2006/relationships/image" Target="../media/image271.wmf"/><Relationship Id="rId4" Type="http://schemas.openxmlformats.org/officeDocument/2006/relationships/image" Target="../media/image270.wmf"/></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3.xml"/><Relationship Id="rId1" Type="http://schemas.openxmlformats.org/officeDocument/2006/relationships/tags" Target="../tags/tag267.xml"/><Relationship Id="rId6" Type="http://schemas.openxmlformats.org/officeDocument/2006/relationships/image" Target="../media/image3.jpeg"/><Relationship Id="rId5" Type="http://schemas.openxmlformats.org/officeDocument/2006/relationships/image" Target="../media/image274.jpg"/><Relationship Id="rId4" Type="http://schemas.openxmlformats.org/officeDocument/2006/relationships/image" Target="../media/image273.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jpeg"/><Relationship Id="rId5" Type="http://schemas.openxmlformats.org/officeDocument/2006/relationships/image" Target="../media/image30.jpeg"/><Relationship Id="rId4" Type="http://schemas.openxmlformats.org/officeDocument/2006/relationships/image" Target="../media/image7.png"/></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3.xml"/><Relationship Id="rId1" Type="http://schemas.openxmlformats.org/officeDocument/2006/relationships/tags" Target="../tags/tag268.xml"/><Relationship Id="rId4" Type="http://schemas.openxmlformats.org/officeDocument/2006/relationships/image" Target="../media/image3.jpeg"/></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5.xml"/><Relationship Id="rId1" Type="http://schemas.openxmlformats.org/officeDocument/2006/relationships/tags" Target="../tags/tag269.xml"/><Relationship Id="rId4" Type="http://schemas.openxmlformats.org/officeDocument/2006/relationships/image" Target="../media/image3.jpe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3.xml"/><Relationship Id="rId1" Type="http://schemas.openxmlformats.org/officeDocument/2006/relationships/tags" Target="../tags/tag270.xml"/></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4.xml"/><Relationship Id="rId1" Type="http://schemas.openxmlformats.org/officeDocument/2006/relationships/tags" Target="../tags/tag271.xml"/><Relationship Id="rId4" Type="http://schemas.openxmlformats.org/officeDocument/2006/relationships/image" Target="../media/image148.png"/></Relationships>
</file>

<file path=ppt/slides/_rels/slide26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253.xml"/><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272.xml"/><Relationship Id="rId6" Type="http://schemas.openxmlformats.org/officeDocument/2006/relationships/image" Target="../media/image277.png"/><Relationship Id="rId5" Type="http://schemas.openxmlformats.org/officeDocument/2006/relationships/image" Target="../media/image276.png"/><Relationship Id="rId4" Type="http://schemas.openxmlformats.org/officeDocument/2006/relationships/image" Target="../media/image275.png"/></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3.xml"/><Relationship Id="rId1" Type="http://schemas.openxmlformats.org/officeDocument/2006/relationships/tags" Target="../tags/tag273.xml"/><Relationship Id="rId6" Type="http://schemas.openxmlformats.org/officeDocument/2006/relationships/image" Target="../media/image278.png"/><Relationship Id="rId5" Type="http://schemas.openxmlformats.org/officeDocument/2006/relationships/image" Target="../media/image148.png"/><Relationship Id="rId4" Type="http://schemas.openxmlformats.org/officeDocument/2006/relationships/image" Target="../media/image8.png"/></Relationships>
</file>

<file path=ppt/slides/_rels/slide266.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25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74.xml"/><Relationship Id="rId6" Type="http://schemas.openxmlformats.org/officeDocument/2006/relationships/image" Target="../media/image281.jpeg"/><Relationship Id="rId5" Type="http://schemas.openxmlformats.org/officeDocument/2006/relationships/image" Target="../media/image280.jpeg"/><Relationship Id="rId4" Type="http://schemas.openxmlformats.org/officeDocument/2006/relationships/image" Target="../media/image279.png"/><Relationship Id="rId9" Type="http://schemas.openxmlformats.org/officeDocument/2006/relationships/image" Target="../media/image282.png"/></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3.xml"/><Relationship Id="rId1" Type="http://schemas.openxmlformats.org/officeDocument/2006/relationships/tags" Target="../tags/tag275.xml"/><Relationship Id="rId5" Type="http://schemas.openxmlformats.org/officeDocument/2006/relationships/image" Target="../media/image148.png"/><Relationship Id="rId4" Type="http://schemas.openxmlformats.org/officeDocument/2006/relationships/image" Target="../media/image138.png"/></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3.xml"/><Relationship Id="rId1" Type="http://schemas.openxmlformats.org/officeDocument/2006/relationships/tags" Target="../tags/tag276.xml"/><Relationship Id="rId4" Type="http://schemas.openxmlformats.org/officeDocument/2006/relationships/image" Target="../media/image148.png"/></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3.xml"/><Relationship Id="rId1" Type="http://schemas.openxmlformats.org/officeDocument/2006/relationships/tags" Target="../tags/tag277.xml"/><Relationship Id="rId5" Type="http://schemas.openxmlformats.org/officeDocument/2006/relationships/image" Target="../media/image148.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image" Target="../media/image37.png"/><Relationship Id="rId5" Type="http://schemas.openxmlformats.org/officeDocument/2006/relationships/hyperlink" Target="http://www.dot.state.fl.us/planning/systems/programs/sm/los/default.shtm" TargetMode="External"/><Relationship Id="rId4" Type="http://schemas.openxmlformats.org/officeDocument/2006/relationships/image" Target="../media/image36.png"/></Relationships>
</file>

<file path=ppt/slides/_rels/slide270.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259.xml"/><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278.xml"/><Relationship Id="rId6" Type="http://schemas.openxmlformats.org/officeDocument/2006/relationships/image" Target="../media/image285.png"/><Relationship Id="rId5" Type="http://schemas.openxmlformats.org/officeDocument/2006/relationships/image" Target="../media/image284.jpeg"/><Relationship Id="rId4" Type="http://schemas.openxmlformats.org/officeDocument/2006/relationships/image" Target="../media/image283.png"/></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3.xml"/><Relationship Id="rId1" Type="http://schemas.openxmlformats.org/officeDocument/2006/relationships/tags" Target="../tags/tag279.xml"/><Relationship Id="rId6" Type="http://schemas.openxmlformats.org/officeDocument/2006/relationships/image" Target="../media/image148.png"/><Relationship Id="rId5" Type="http://schemas.openxmlformats.org/officeDocument/2006/relationships/image" Target="../media/image8.png"/><Relationship Id="rId4" Type="http://schemas.openxmlformats.org/officeDocument/2006/relationships/image" Target="../media/image286.jpeg"/></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3.xml"/><Relationship Id="rId1" Type="http://schemas.openxmlformats.org/officeDocument/2006/relationships/tags" Target="../tags/tag280.xml"/><Relationship Id="rId4" Type="http://schemas.openxmlformats.org/officeDocument/2006/relationships/image" Target="../media/image148.png"/></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3.xml"/><Relationship Id="rId1" Type="http://schemas.openxmlformats.org/officeDocument/2006/relationships/tags" Target="../tags/tag281.xml"/><Relationship Id="rId5" Type="http://schemas.openxmlformats.org/officeDocument/2006/relationships/image" Target="../media/image121.png"/><Relationship Id="rId4" Type="http://schemas.openxmlformats.org/officeDocument/2006/relationships/image" Target="../media/image148.pn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3.xml"/><Relationship Id="rId1" Type="http://schemas.openxmlformats.org/officeDocument/2006/relationships/tags" Target="../tags/tag282.xml"/><Relationship Id="rId5" Type="http://schemas.openxmlformats.org/officeDocument/2006/relationships/image" Target="../media/image121.png"/><Relationship Id="rId4" Type="http://schemas.openxmlformats.org/officeDocument/2006/relationships/image" Target="../media/image148.png"/></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3.xml"/><Relationship Id="rId1" Type="http://schemas.openxmlformats.org/officeDocument/2006/relationships/tags" Target="../tags/tag283.xml"/><Relationship Id="rId5" Type="http://schemas.openxmlformats.org/officeDocument/2006/relationships/image" Target="../media/image121.png"/><Relationship Id="rId4" Type="http://schemas.openxmlformats.org/officeDocument/2006/relationships/image" Target="../media/image148.pn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5.xml"/><Relationship Id="rId1" Type="http://schemas.openxmlformats.org/officeDocument/2006/relationships/tags" Target="../tags/tag284.xml"/><Relationship Id="rId5" Type="http://schemas.openxmlformats.org/officeDocument/2006/relationships/image" Target="../media/image216.WMF"/><Relationship Id="rId4" Type="http://schemas.openxmlformats.org/officeDocument/2006/relationships/image" Target="../media/image148.png"/></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10.xml"/><Relationship Id="rId1" Type="http://schemas.openxmlformats.org/officeDocument/2006/relationships/tags" Target="../tags/tag285.xml"/><Relationship Id="rId4" Type="http://schemas.openxmlformats.org/officeDocument/2006/relationships/image" Target="../media/image229.JPG"/></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5.xml"/><Relationship Id="rId1" Type="http://schemas.openxmlformats.org/officeDocument/2006/relationships/tags" Target="../tags/tag286.xml"/><Relationship Id="rId4" Type="http://schemas.openxmlformats.org/officeDocument/2006/relationships/image" Target="../media/image148.png"/></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3.xml"/><Relationship Id="rId1" Type="http://schemas.openxmlformats.org/officeDocument/2006/relationships/tags" Target="../tags/tag287.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8.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8.png"/></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4.xml"/><Relationship Id="rId1" Type="http://schemas.openxmlformats.org/officeDocument/2006/relationships/tags" Target="../tags/tag288.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4.xml"/><Relationship Id="rId1" Type="http://schemas.openxmlformats.org/officeDocument/2006/relationships/tags" Target="../tags/tag289.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3.xml"/><Relationship Id="rId1" Type="http://schemas.openxmlformats.org/officeDocument/2006/relationships/tags" Target="../tags/tag290.xml"/><Relationship Id="rId4" Type="http://schemas.openxmlformats.org/officeDocument/2006/relationships/image" Target="../media/image287.png"/></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4.xml"/><Relationship Id="rId1" Type="http://schemas.openxmlformats.org/officeDocument/2006/relationships/tags" Target="../tags/tag291.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4.xml"/><Relationship Id="rId1" Type="http://schemas.openxmlformats.org/officeDocument/2006/relationships/tags" Target="../tags/tag292.xml"/></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293.xml"/><Relationship Id="rId4" Type="http://schemas.openxmlformats.org/officeDocument/2006/relationships/image" Target="../media/image288.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288.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2.xml"/><Relationship Id="rId1" Type="http://schemas.openxmlformats.org/officeDocument/2006/relationships/tags" Target="../tags/tag295.xml"/><Relationship Id="rId6" Type="http://schemas.openxmlformats.org/officeDocument/2006/relationships/image" Target="../media/image288.png"/><Relationship Id="rId5" Type="http://schemas.openxmlformats.org/officeDocument/2006/relationships/image" Target="../media/image8.png"/><Relationship Id="rId4" Type="http://schemas.openxmlformats.org/officeDocument/2006/relationships/image" Target="../media/image7.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3.xml"/><Relationship Id="rId1" Type="http://schemas.openxmlformats.org/officeDocument/2006/relationships/tags" Target="../tags/tag296.xml"/><Relationship Id="rId5" Type="http://schemas.openxmlformats.org/officeDocument/2006/relationships/image" Target="../media/image288.png"/><Relationship Id="rId4" Type="http://schemas.openxmlformats.org/officeDocument/2006/relationships/image" Target="../media/image8.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3.xml"/><Relationship Id="rId1" Type="http://schemas.openxmlformats.org/officeDocument/2006/relationships/tags" Target="../tags/tag297.xml"/><Relationship Id="rId4" Type="http://schemas.openxmlformats.org/officeDocument/2006/relationships/image" Target="../media/image28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43.jpeg"/></Relationships>
</file>

<file path=ppt/slides/_rels/slide290.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notesSlide" Target="../notesSlides/notesSlide279.xml"/><Relationship Id="rId7" Type="http://schemas.openxmlformats.org/officeDocument/2006/relationships/diagramColors" Target="../diagrams/colors22.xml"/><Relationship Id="rId2" Type="http://schemas.openxmlformats.org/officeDocument/2006/relationships/slideLayout" Target="../slideLayouts/slideLayout3.xml"/><Relationship Id="rId1" Type="http://schemas.openxmlformats.org/officeDocument/2006/relationships/tags" Target="../tags/tag298.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 Id="rId9" Type="http://schemas.openxmlformats.org/officeDocument/2006/relationships/image" Target="../media/image288.png"/></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3.xml"/><Relationship Id="rId1" Type="http://schemas.openxmlformats.org/officeDocument/2006/relationships/tags" Target="../tags/tag299.xml"/><Relationship Id="rId4" Type="http://schemas.openxmlformats.org/officeDocument/2006/relationships/image" Target="../media/image185.png"/></Relationships>
</file>

<file path=ppt/slides/_rels/slide292.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notesSlide" Target="../notesSlides/notesSlide281.xml"/><Relationship Id="rId7" Type="http://schemas.openxmlformats.org/officeDocument/2006/relationships/diagramColors" Target="../diagrams/colors23.xml"/><Relationship Id="rId2" Type="http://schemas.openxmlformats.org/officeDocument/2006/relationships/slideLayout" Target="../slideLayouts/slideLayout2.xml"/><Relationship Id="rId1" Type="http://schemas.openxmlformats.org/officeDocument/2006/relationships/tags" Target="../tags/tag300.xml"/><Relationship Id="rId6" Type="http://schemas.openxmlformats.org/officeDocument/2006/relationships/diagramQuickStyle" Target="../diagrams/quickStyle23.xml"/><Relationship Id="rId5" Type="http://schemas.openxmlformats.org/officeDocument/2006/relationships/diagramLayout" Target="../diagrams/layout23.xml"/><Relationship Id="rId10" Type="http://schemas.openxmlformats.org/officeDocument/2006/relationships/image" Target="../media/image288.png"/><Relationship Id="rId4" Type="http://schemas.openxmlformats.org/officeDocument/2006/relationships/diagramData" Target="../diagrams/data23.xml"/><Relationship Id="rId9" Type="http://schemas.openxmlformats.org/officeDocument/2006/relationships/image" Target="../media/image289.jpeg"/></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01.xml"/><Relationship Id="rId4" Type="http://schemas.openxmlformats.org/officeDocument/2006/relationships/image" Target="../media/image288.png"/></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5.xml"/><Relationship Id="rId1" Type="http://schemas.openxmlformats.org/officeDocument/2006/relationships/tags" Target="../tags/tag302.xml"/><Relationship Id="rId4" Type="http://schemas.openxmlformats.org/officeDocument/2006/relationships/image" Target="../media/image288.png"/></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5.xml"/><Relationship Id="rId1" Type="http://schemas.openxmlformats.org/officeDocument/2006/relationships/tags" Target="../tags/tag303.xml"/><Relationship Id="rId4" Type="http://schemas.openxmlformats.org/officeDocument/2006/relationships/image" Target="../media/image288.png"/></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5.xml"/><Relationship Id="rId1" Type="http://schemas.openxmlformats.org/officeDocument/2006/relationships/tags" Target="../tags/tag304.xml"/><Relationship Id="rId5" Type="http://schemas.openxmlformats.org/officeDocument/2006/relationships/image" Target="../media/image291.png"/><Relationship Id="rId4" Type="http://schemas.openxmlformats.org/officeDocument/2006/relationships/image" Target="../media/image290.pn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05.xml"/><Relationship Id="rId6" Type="http://schemas.openxmlformats.org/officeDocument/2006/relationships/image" Target="../media/image187.png"/><Relationship Id="rId5" Type="http://schemas.openxmlformats.org/officeDocument/2006/relationships/image" Target="../media/image293.png"/><Relationship Id="rId4" Type="http://schemas.openxmlformats.org/officeDocument/2006/relationships/image" Target="../media/image292.png"/></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5.xml"/><Relationship Id="rId1" Type="http://schemas.openxmlformats.org/officeDocument/2006/relationships/tags" Target="../tags/tag306.xml"/><Relationship Id="rId4" Type="http://schemas.openxmlformats.org/officeDocument/2006/relationships/image" Target="../media/image187.png"/></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07.xml"/><Relationship Id="rId5" Type="http://schemas.openxmlformats.org/officeDocument/2006/relationships/image" Target="../media/image187.png"/><Relationship Id="rId4" Type="http://schemas.openxmlformats.org/officeDocument/2006/relationships/image" Target="../media/image29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46.png"/><Relationship Id="rId4" Type="http://schemas.openxmlformats.org/officeDocument/2006/relationships/image" Target="../media/image45.png"/></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08.xml"/><Relationship Id="rId6" Type="http://schemas.openxmlformats.org/officeDocument/2006/relationships/image" Target="../media/image187.png"/><Relationship Id="rId5" Type="http://schemas.openxmlformats.org/officeDocument/2006/relationships/image" Target="../media/image296.emf"/><Relationship Id="rId4" Type="http://schemas.openxmlformats.org/officeDocument/2006/relationships/image" Target="../media/image295.emf"/></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10.xml"/><Relationship Id="rId1" Type="http://schemas.openxmlformats.org/officeDocument/2006/relationships/tags" Target="../tags/tag309.xml"/><Relationship Id="rId4" Type="http://schemas.openxmlformats.org/officeDocument/2006/relationships/image" Target="../media/image297.JP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10.xml"/><Relationship Id="rId1" Type="http://schemas.openxmlformats.org/officeDocument/2006/relationships/tags" Target="../tags/tag310.xml"/><Relationship Id="rId4" Type="http://schemas.openxmlformats.org/officeDocument/2006/relationships/image" Target="../media/image298.JPG"/></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10.xml"/><Relationship Id="rId1" Type="http://schemas.openxmlformats.org/officeDocument/2006/relationships/tags" Target="../tags/tag311.xml"/><Relationship Id="rId4" Type="http://schemas.openxmlformats.org/officeDocument/2006/relationships/image" Target="../media/image299.JPG"/></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12.xml"/><Relationship Id="rId6" Type="http://schemas.openxmlformats.org/officeDocument/2006/relationships/image" Target="../media/image187.png"/><Relationship Id="rId5" Type="http://schemas.openxmlformats.org/officeDocument/2006/relationships/image" Target="../media/image296.emf"/><Relationship Id="rId4" Type="http://schemas.openxmlformats.org/officeDocument/2006/relationships/image" Target="../media/image295.emf"/></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294.xml"/><Relationship Id="rId7" Type="http://schemas.openxmlformats.org/officeDocument/2006/relationships/image" Target="../media/image187.png"/><Relationship Id="rId2" Type="http://schemas.openxmlformats.org/officeDocument/2006/relationships/slideLayout" Target="../slideLayouts/slideLayout2.xml"/><Relationship Id="rId1" Type="http://schemas.openxmlformats.org/officeDocument/2006/relationships/tags" Target="../tags/tag313.xml"/><Relationship Id="rId6" Type="http://schemas.openxmlformats.org/officeDocument/2006/relationships/image" Target="../media/image302.emf"/><Relationship Id="rId5" Type="http://schemas.openxmlformats.org/officeDocument/2006/relationships/image" Target="../media/image301.emf"/><Relationship Id="rId4" Type="http://schemas.openxmlformats.org/officeDocument/2006/relationships/image" Target="../media/image300.emf"/></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10.xml"/><Relationship Id="rId1" Type="http://schemas.openxmlformats.org/officeDocument/2006/relationships/tags" Target="../tags/tag314.xml"/><Relationship Id="rId4" Type="http://schemas.openxmlformats.org/officeDocument/2006/relationships/image" Target="../media/image303.JPG"/></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10.xml"/><Relationship Id="rId1" Type="http://schemas.openxmlformats.org/officeDocument/2006/relationships/tags" Target="../tags/tag315.xml"/><Relationship Id="rId4" Type="http://schemas.openxmlformats.org/officeDocument/2006/relationships/image" Target="../media/image304.JPG"/></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10.xml"/><Relationship Id="rId1" Type="http://schemas.openxmlformats.org/officeDocument/2006/relationships/tags" Target="../tags/tag316.xml"/><Relationship Id="rId4" Type="http://schemas.openxmlformats.org/officeDocument/2006/relationships/image" Target="../media/image305.JPG"/></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298.xml"/><Relationship Id="rId7" Type="http://schemas.openxmlformats.org/officeDocument/2006/relationships/image" Target="../media/image187.png"/><Relationship Id="rId2" Type="http://schemas.openxmlformats.org/officeDocument/2006/relationships/slideLayout" Target="../slideLayouts/slideLayout2.xml"/><Relationship Id="rId1" Type="http://schemas.openxmlformats.org/officeDocument/2006/relationships/tags" Target="../tags/tag317.xml"/><Relationship Id="rId6" Type="http://schemas.openxmlformats.org/officeDocument/2006/relationships/image" Target="../media/image302.emf"/><Relationship Id="rId5" Type="http://schemas.openxmlformats.org/officeDocument/2006/relationships/image" Target="../media/image301.emf"/><Relationship Id="rId4" Type="http://schemas.openxmlformats.org/officeDocument/2006/relationships/image" Target="../media/image300.emf"/></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1.xml"/><Relationship Id="rId7" Type="http://schemas.openxmlformats.org/officeDocument/2006/relationships/diagramColors" Target="../diagrams/colors3.xml"/><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2.xml"/><Relationship Id="rId1" Type="http://schemas.openxmlformats.org/officeDocument/2006/relationships/tags" Target="../tags/tag318.xml"/><Relationship Id="rId6" Type="http://schemas.openxmlformats.org/officeDocument/2006/relationships/image" Target="../media/image187.png"/><Relationship Id="rId5" Type="http://schemas.openxmlformats.org/officeDocument/2006/relationships/image" Target="../media/image307.emf"/><Relationship Id="rId4" Type="http://schemas.openxmlformats.org/officeDocument/2006/relationships/image" Target="../media/image306.emf"/></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10.xml"/><Relationship Id="rId1" Type="http://schemas.openxmlformats.org/officeDocument/2006/relationships/tags" Target="../tags/tag319.xml"/><Relationship Id="rId4" Type="http://schemas.openxmlformats.org/officeDocument/2006/relationships/image" Target="../media/image308.JP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10.xml"/><Relationship Id="rId1" Type="http://schemas.openxmlformats.org/officeDocument/2006/relationships/tags" Target="../tags/tag320.xml"/><Relationship Id="rId4" Type="http://schemas.openxmlformats.org/officeDocument/2006/relationships/image" Target="../media/image309.JP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10.xml"/><Relationship Id="rId1" Type="http://schemas.openxmlformats.org/officeDocument/2006/relationships/tags" Target="../tags/tag321.xml"/><Relationship Id="rId4" Type="http://schemas.openxmlformats.org/officeDocument/2006/relationships/image" Target="../media/image310.JP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22.xml"/><Relationship Id="rId6" Type="http://schemas.openxmlformats.org/officeDocument/2006/relationships/image" Target="../media/image187.png"/><Relationship Id="rId5" Type="http://schemas.openxmlformats.org/officeDocument/2006/relationships/image" Target="../media/image307.emf"/><Relationship Id="rId4" Type="http://schemas.openxmlformats.org/officeDocument/2006/relationships/image" Target="../media/image306.emf"/></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23.xml"/><Relationship Id="rId6" Type="http://schemas.openxmlformats.org/officeDocument/2006/relationships/image" Target="../media/image187.png"/><Relationship Id="rId5" Type="http://schemas.openxmlformats.org/officeDocument/2006/relationships/image" Target="../media/image312.emf"/><Relationship Id="rId4" Type="http://schemas.openxmlformats.org/officeDocument/2006/relationships/image" Target="../media/image311.emf"/></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10.xml"/><Relationship Id="rId1" Type="http://schemas.openxmlformats.org/officeDocument/2006/relationships/tags" Target="../tags/tag324.xml"/><Relationship Id="rId4" Type="http://schemas.openxmlformats.org/officeDocument/2006/relationships/image" Target="../media/image313.JP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10.xml"/><Relationship Id="rId1" Type="http://schemas.openxmlformats.org/officeDocument/2006/relationships/tags" Target="../tags/tag325.xml"/><Relationship Id="rId4" Type="http://schemas.openxmlformats.org/officeDocument/2006/relationships/image" Target="../media/image314.JP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10.xml"/><Relationship Id="rId1" Type="http://schemas.openxmlformats.org/officeDocument/2006/relationships/tags" Target="../tags/tag326.xml"/><Relationship Id="rId4" Type="http://schemas.openxmlformats.org/officeDocument/2006/relationships/image" Target="../media/image315.JPG"/></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27.xml"/><Relationship Id="rId6" Type="http://schemas.openxmlformats.org/officeDocument/2006/relationships/image" Target="../media/image187.png"/><Relationship Id="rId5" Type="http://schemas.openxmlformats.org/officeDocument/2006/relationships/image" Target="../media/image312.emf"/><Relationship Id="rId4" Type="http://schemas.openxmlformats.org/officeDocument/2006/relationships/image" Target="../media/image311.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hyperlink" Target="http://www.google.com/url?sa=i&amp;rct=j&amp;q=&amp;esrc=s&amp;frm=1&amp;source=images&amp;cd=&amp;cad=rja&amp;uact=8&amp;docid=ieQYMHNtKA7LtM&amp;tbnid=sH6xz9VwPI3pTM:&amp;ved=0CAUQjRw&amp;url=http://moderntransit.org/restore/&amp;ei=nyw8U6P6Jo7ksAS_m4LoCA&amp;bvm=bv.63934634,d.dmQ&amp;psig=AFQjCNG_F4IP_UXS_OHRV2sXOMNywe6PYA&amp;ust=1396538903177691" TargetMode="Externa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28.xml"/><Relationship Id="rId6" Type="http://schemas.openxmlformats.org/officeDocument/2006/relationships/image" Target="../media/image187.png"/><Relationship Id="rId5" Type="http://schemas.openxmlformats.org/officeDocument/2006/relationships/image" Target="../media/image317.emf"/><Relationship Id="rId4" Type="http://schemas.openxmlformats.org/officeDocument/2006/relationships/image" Target="../media/image316.emf"/></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10.xml"/><Relationship Id="rId1" Type="http://schemas.openxmlformats.org/officeDocument/2006/relationships/tags" Target="../tags/tag329.xml"/><Relationship Id="rId4" Type="http://schemas.openxmlformats.org/officeDocument/2006/relationships/image" Target="../media/image318.JPG"/></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10.xml"/><Relationship Id="rId1" Type="http://schemas.openxmlformats.org/officeDocument/2006/relationships/tags" Target="../tags/tag330.xml"/><Relationship Id="rId4" Type="http://schemas.openxmlformats.org/officeDocument/2006/relationships/image" Target="../media/image319.JPG"/></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12.xml"/><Relationship Id="rId2" Type="http://schemas.openxmlformats.org/officeDocument/2006/relationships/slideLayout" Target="../slideLayouts/slideLayout10.xml"/><Relationship Id="rId1" Type="http://schemas.openxmlformats.org/officeDocument/2006/relationships/tags" Target="../tags/tag331.xml"/><Relationship Id="rId4" Type="http://schemas.openxmlformats.org/officeDocument/2006/relationships/image" Target="../media/image320.JPG"/></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2.xml"/><Relationship Id="rId1" Type="http://schemas.openxmlformats.org/officeDocument/2006/relationships/tags" Target="../tags/tag332.xml"/><Relationship Id="rId6" Type="http://schemas.openxmlformats.org/officeDocument/2006/relationships/image" Target="../media/image187.png"/><Relationship Id="rId5" Type="http://schemas.openxmlformats.org/officeDocument/2006/relationships/image" Target="../media/image317.emf"/><Relationship Id="rId4" Type="http://schemas.openxmlformats.org/officeDocument/2006/relationships/image" Target="../media/image316.emf"/></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2.xml"/><Relationship Id="rId1" Type="http://schemas.openxmlformats.org/officeDocument/2006/relationships/tags" Target="../tags/tag333.xml"/><Relationship Id="rId4" Type="http://schemas.openxmlformats.org/officeDocument/2006/relationships/image" Target="../media/image55.png"/></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4.xml"/><Relationship Id="rId1" Type="http://schemas.openxmlformats.org/officeDocument/2006/relationships/tags" Target="../tags/tag334.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5.xml"/><Relationship Id="rId1" Type="http://schemas.openxmlformats.org/officeDocument/2006/relationships/tags" Target="../tags/tag335.xml"/><Relationship Id="rId4" Type="http://schemas.openxmlformats.org/officeDocument/2006/relationships/image" Target="../media/image321.jpeg"/></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36.xml"/></Relationships>
</file>

<file path=ppt/slides/_rels/slide329.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notesSlide" Target="../notesSlides/notesSlide318.xml"/><Relationship Id="rId7" Type="http://schemas.openxmlformats.org/officeDocument/2006/relationships/diagramColors" Target="../diagrams/colors24.xml"/><Relationship Id="rId2" Type="http://schemas.openxmlformats.org/officeDocument/2006/relationships/slideLayout" Target="../slideLayouts/slideLayout2.xml"/><Relationship Id="rId1" Type="http://schemas.openxmlformats.org/officeDocument/2006/relationships/tags" Target="../tags/tag337.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51.jpeg"/></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19.xml"/><Relationship Id="rId7" Type="http://schemas.openxmlformats.org/officeDocument/2006/relationships/image" Target="../media/image59.jpeg"/><Relationship Id="rId2" Type="http://schemas.openxmlformats.org/officeDocument/2006/relationships/slideLayout" Target="../slideLayouts/slideLayout9.xml"/><Relationship Id="rId1" Type="http://schemas.openxmlformats.org/officeDocument/2006/relationships/tags" Target="../tags/tag33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31.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notesSlide" Target="../notesSlides/notesSlide320.xml"/><Relationship Id="rId7" Type="http://schemas.openxmlformats.org/officeDocument/2006/relationships/diagramColors" Target="../diagrams/colors25.xml"/><Relationship Id="rId2" Type="http://schemas.openxmlformats.org/officeDocument/2006/relationships/slideLayout" Target="../slideLayouts/slideLayout7.xml"/><Relationship Id="rId1" Type="http://schemas.openxmlformats.org/officeDocument/2006/relationships/tags" Target="../tags/tag339.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 Id="rId9" Type="http://schemas.openxmlformats.org/officeDocument/2006/relationships/image" Target="../media/image8.png"/></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2.xml"/><Relationship Id="rId1" Type="http://schemas.openxmlformats.org/officeDocument/2006/relationships/tags" Target="../tags/tag340.xml"/><Relationship Id="rId4" Type="http://schemas.openxmlformats.org/officeDocument/2006/relationships/image" Target="../media/image322.png"/></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2.xml"/><Relationship Id="rId1" Type="http://schemas.openxmlformats.org/officeDocument/2006/relationships/tags" Target="../tags/tag341.xml"/><Relationship Id="rId5" Type="http://schemas.openxmlformats.org/officeDocument/2006/relationships/image" Target="../media/image324.png"/><Relationship Id="rId4" Type="http://schemas.openxmlformats.org/officeDocument/2006/relationships/image" Target="../media/image323.png"/></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5.xml"/><Relationship Id="rId1" Type="http://schemas.openxmlformats.org/officeDocument/2006/relationships/tags" Target="../tags/tag342.xml"/><Relationship Id="rId4" Type="http://schemas.openxmlformats.org/officeDocument/2006/relationships/image" Target="../media/image8.png"/></Relationships>
</file>

<file path=ppt/slides/_rels/slide335.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notesSlide" Target="../notesSlides/notesSlide324.xml"/><Relationship Id="rId7" Type="http://schemas.openxmlformats.org/officeDocument/2006/relationships/diagramColors" Target="../diagrams/colors26.xml"/><Relationship Id="rId2" Type="http://schemas.openxmlformats.org/officeDocument/2006/relationships/slideLayout" Target="../slideLayouts/slideLayout5.xml"/><Relationship Id="rId1" Type="http://schemas.openxmlformats.org/officeDocument/2006/relationships/tags" Target="../tags/tag343.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 Id="rId9" Type="http://schemas.openxmlformats.org/officeDocument/2006/relationships/image" Target="../media/image8.png"/></Relationships>
</file>

<file path=ppt/slides/_rels/slide336.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notesSlide" Target="../notesSlides/notesSlide325.xml"/><Relationship Id="rId7" Type="http://schemas.openxmlformats.org/officeDocument/2006/relationships/diagramColors" Target="../diagrams/colors27.xml"/><Relationship Id="rId2" Type="http://schemas.openxmlformats.org/officeDocument/2006/relationships/slideLayout" Target="../slideLayouts/slideLayout5.xml"/><Relationship Id="rId1" Type="http://schemas.openxmlformats.org/officeDocument/2006/relationships/tags" Target="../tags/tag344.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 Id="rId9" Type="http://schemas.openxmlformats.org/officeDocument/2006/relationships/image" Target="../media/image8.png"/></Relationships>
</file>

<file path=ppt/slides/_rels/slide337.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notesSlide" Target="../notesSlides/notesSlide326.xml"/><Relationship Id="rId7" Type="http://schemas.openxmlformats.org/officeDocument/2006/relationships/diagramColors" Target="../diagrams/colors28.xml"/><Relationship Id="rId2" Type="http://schemas.openxmlformats.org/officeDocument/2006/relationships/slideLayout" Target="../slideLayouts/slideLayout5.xml"/><Relationship Id="rId1" Type="http://schemas.openxmlformats.org/officeDocument/2006/relationships/tags" Target="../tags/tag345.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 Id="rId9" Type="http://schemas.openxmlformats.org/officeDocument/2006/relationships/image" Target="../media/image8.png"/></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3.xml"/><Relationship Id="rId1" Type="http://schemas.openxmlformats.org/officeDocument/2006/relationships/tags" Target="../tags/tag346.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5.xml"/><Relationship Id="rId1" Type="http://schemas.openxmlformats.org/officeDocument/2006/relationships/tags" Target="../tags/tag347.xml"/><Relationship Id="rId4" Type="http://schemas.openxmlformats.org/officeDocument/2006/relationships/image" Target="../media/image32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52.png"/></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3.xml"/><Relationship Id="rId1" Type="http://schemas.openxmlformats.org/officeDocument/2006/relationships/tags" Target="../tags/tag348.xml"/><Relationship Id="rId4" Type="http://schemas.openxmlformats.org/officeDocument/2006/relationships/image" Target="../media/image326.png"/></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6.xml"/><Relationship Id="rId1" Type="http://schemas.openxmlformats.org/officeDocument/2006/relationships/tags" Target="../tags/tag349.xml"/></Relationships>
</file>

<file path=ppt/slides/_rels/slide342.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notesSlide" Target="../notesSlides/notesSlide331.xml"/><Relationship Id="rId7" Type="http://schemas.openxmlformats.org/officeDocument/2006/relationships/diagramQuickStyle" Target="../diagrams/quickStyle29.xml"/><Relationship Id="rId12" Type="http://schemas.openxmlformats.org/officeDocument/2006/relationships/image" Target="../media/image327.png"/><Relationship Id="rId2" Type="http://schemas.openxmlformats.org/officeDocument/2006/relationships/slideLayout" Target="../slideLayouts/slideLayout2.xml"/><Relationship Id="rId1" Type="http://schemas.openxmlformats.org/officeDocument/2006/relationships/tags" Target="../tags/tag350.xml"/><Relationship Id="rId6" Type="http://schemas.openxmlformats.org/officeDocument/2006/relationships/diagramLayout" Target="../diagrams/layout29.xml"/><Relationship Id="rId11" Type="http://schemas.openxmlformats.org/officeDocument/2006/relationships/image" Target="../media/image11.png"/><Relationship Id="rId5" Type="http://schemas.openxmlformats.org/officeDocument/2006/relationships/diagramData" Target="../diagrams/data29.xml"/><Relationship Id="rId10" Type="http://schemas.openxmlformats.org/officeDocument/2006/relationships/image" Target="../media/image33.png"/><Relationship Id="rId4" Type="http://schemas.openxmlformats.org/officeDocument/2006/relationships/image" Target="../media/image3.jpeg"/><Relationship Id="rId9" Type="http://schemas.microsoft.com/office/2007/relationships/diagramDrawing" Target="../diagrams/drawing29.xml"/></Relationships>
</file>

<file path=ppt/slides/_rels/slide34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52.xml"/><Relationship Id="rId4" Type="http://schemas.openxmlformats.org/officeDocument/2006/relationships/image" Target="../media/image328.gi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54.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54.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hyperlink" Target="http://www.dot.state.fl.us/planning/systems/programs/SM/los/pdfs/2013%20QLOS%20Handbook.pdf" TargetMode="External"/><Relationship Id="rId5" Type="http://schemas.openxmlformats.org/officeDocument/2006/relationships/hyperlink" Target="http://www.dot.state.fl.us/planning/systems/programs/sm/los/" TargetMode="Externa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40.xml"/><Relationship Id="rId7" Type="http://schemas.openxmlformats.org/officeDocument/2006/relationships/image" Target="../media/image59.jpeg"/><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8.pn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3.xml"/><Relationship Id="rId5" Type="http://schemas.openxmlformats.org/officeDocument/2006/relationships/image" Target="../media/image8.pn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4.xml"/><Relationship Id="rId6" Type="http://schemas.openxmlformats.org/officeDocument/2006/relationships/image" Target="../media/image8.png"/><Relationship Id="rId5" Type="http://schemas.openxmlformats.org/officeDocument/2006/relationships/image" Target="../media/image59.jpe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45.xml"/><Relationship Id="rId7" Type="http://schemas.openxmlformats.org/officeDocument/2006/relationships/diagramColors" Target="../diagrams/colors4.xml"/><Relationship Id="rId12" Type="http://schemas.openxmlformats.org/officeDocument/2006/relationships/image" Target="../media/image63.png"/><Relationship Id="rId2" Type="http://schemas.openxmlformats.org/officeDocument/2006/relationships/slideLayout" Target="../slideLayouts/slideLayout3.xml"/><Relationship Id="rId1" Type="http://schemas.openxmlformats.org/officeDocument/2006/relationships/tags" Target="../tags/tag46.xml"/><Relationship Id="rId6" Type="http://schemas.openxmlformats.org/officeDocument/2006/relationships/diagramQuickStyle" Target="../diagrams/quickStyle4.xml"/><Relationship Id="rId11" Type="http://schemas.openxmlformats.org/officeDocument/2006/relationships/image" Target="../media/image62.png"/><Relationship Id="rId5" Type="http://schemas.openxmlformats.org/officeDocument/2006/relationships/diagramLayout" Target="../diagrams/layout4.xml"/><Relationship Id="rId10" Type="http://schemas.openxmlformats.org/officeDocument/2006/relationships/image" Target="../media/image61.png"/><Relationship Id="rId4" Type="http://schemas.openxmlformats.org/officeDocument/2006/relationships/diagramData" Target="../diagrams/data4.xml"/><Relationship Id="rId9" Type="http://schemas.openxmlformats.org/officeDocument/2006/relationships/image" Target="../media/image1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47.xml"/><Relationship Id="rId5" Type="http://schemas.openxmlformats.org/officeDocument/2006/relationships/image" Target="../media/image8.png"/><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48.xml"/><Relationship Id="rId5" Type="http://schemas.openxmlformats.org/officeDocument/2006/relationships/image" Target="../media/image8.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49.xml"/><Relationship Id="rId6" Type="http://schemas.openxmlformats.org/officeDocument/2006/relationships/image" Target="../media/image8.png"/><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50.xml"/><Relationship Id="rId5" Type="http://schemas.openxmlformats.org/officeDocument/2006/relationships/image" Target="../media/image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51.xml"/><Relationship Id="rId5" Type="http://schemas.openxmlformats.org/officeDocument/2006/relationships/image" Target="../media/image8.png"/><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5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image" Target="../media/image73.jpeg"/><Relationship Id="rId5" Type="http://schemas.openxmlformats.org/officeDocument/2006/relationships/hyperlink" Target="http://www.google.com/url?sa=i&amp;source=images&amp;cd=&amp;cad=rja&amp;uact=8&amp;docid=wiRpcPCVQlkYmM&amp;tbnid=PfW-2Y2botWtYM&amp;ved=0CAgQjRw&amp;url=http://roadchemindia.com/nhdp.php&amp;ei=ElYoU8nHJcnq0gGmqoCACQ&amp;psig=AFQjCNE5R_59NQbOtfKU34hm8W8M-Gs3Zw&amp;ust=1395238802682087" TargetMode="External"/><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54.xml"/><Relationship Id="rId5" Type="http://schemas.openxmlformats.org/officeDocument/2006/relationships/image" Target="../media/image8.pn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55.xml"/><Relationship Id="rId6" Type="http://schemas.openxmlformats.org/officeDocument/2006/relationships/image" Target="../media/image8.png"/><Relationship Id="rId5" Type="http://schemas.openxmlformats.org/officeDocument/2006/relationships/image" Target="../media/image76.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56.xml"/><Relationship Id="rId6" Type="http://schemas.openxmlformats.org/officeDocument/2006/relationships/image" Target="../media/image78.jpeg"/><Relationship Id="rId5" Type="http://schemas.openxmlformats.org/officeDocument/2006/relationships/image" Target="../media/image8.png"/><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57.xml"/><Relationship Id="rId5" Type="http://schemas.openxmlformats.org/officeDocument/2006/relationships/image" Target="../media/image8.png"/><Relationship Id="rId4" Type="http://schemas.openxmlformats.org/officeDocument/2006/relationships/image" Target="../media/image79.jp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58.xml"/><Relationship Id="rId5" Type="http://schemas.openxmlformats.org/officeDocument/2006/relationships/image" Target="../media/image8.png"/><Relationship Id="rId4" Type="http://schemas.openxmlformats.org/officeDocument/2006/relationships/image" Target="../media/image57.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59.xml"/><Relationship Id="rId5" Type="http://schemas.openxmlformats.org/officeDocument/2006/relationships/image" Target="../media/image8.png"/><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60.xml"/><Relationship Id="rId5" Type="http://schemas.openxmlformats.org/officeDocument/2006/relationships/image" Target="../media/image8.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tags" Target="../tags/tag61.xml"/><Relationship Id="rId1" Type="http://schemas.openxmlformats.org/officeDocument/2006/relationships/vmlDrawing" Target="../drawings/vmlDrawing1.vml"/><Relationship Id="rId6" Type="http://schemas.openxmlformats.org/officeDocument/2006/relationships/image" Target="../media/image82.emf"/><Relationship Id="rId5" Type="http://schemas.openxmlformats.org/officeDocument/2006/relationships/package" Target="../embeddings/Microsoft_Excel_Worksheet1.xlsx"/><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61.xml"/><Relationship Id="rId7" Type="http://schemas.openxmlformats.org/officeDocument/2006/relationships/diagramColors" Target="../diagrams/colors5.xml"/><Relationship Id="rId2" Type="http://schemas.openxmlformats.org/officeDocument/2006/relationships/slideLayout" Target="../slideLayouts/slideLayout3.xml"/><Relationship Id="rId1" Type="http://schemas.openxmlformats.org/officeDocument/2006/relationships/tags" Target="../tags/tag6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63.xml"/><Relationship Id="rId5" Type="http://schemas.openxmlformats.org/officeDocument/2006/relationships/image" Target="../media/image8.png"/><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63.xml"/><Relationship Id="rId7" Type="http://schemas.openxmlformats.org/officeDocument/2006/relationships/image" Target="../media/image86.png"/><Relationship Id="rId2" Type="http://schemas.openxmlformats.org/officeDocument/2006/relationships/slideLayout" Target="../slideLayouts/slideLayout3.xml"/><Relationship Id="rId1" Type="http://schemas.openxmlformats.org/officeDocument/2006/relationships/tags" Target="../tags/tag6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hyperlink" Target="http://www.google.com/url?sa=i&amp;rct=j&amp;q=&amp;esrc=s&amp;frm=1&amp;source=images&amp;cd=&amp;cad=rja&amp;uact=8&amp;docid=_BuNdYTcIP_UTM&amp;tbnid=Gwdt6AxA3-6kQM:&amp;ved=0CAUQjRw&amp;url=http://www.superdumps.com/dump-trucks.php&amp;ei=rCVMU4bNMOTu0gG374DAAw&amp;bvm=bv.64542518,d.dmQ&amp;psig=AFQjCNENywnZ9nLeCMYrbRY5R3GmDJxq6A&amp;ust=1397585641234658"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65.xml"/><Relationship Id="rId5" Type="http://schemas.openxmlformats.org/officeDocument/2006/relationships/image" Target="../media/image87.pn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66.xml"/><Relationship Id="rId5" Type="http://schemas.openxmlformats.org/officeDocument/2006/relationships/image" Target="../media/image8.png"/><Relationship Id="rId4" Type="http://schemas.openxmlformats.org/officeDocument/2006/relationships/image" Target="../media/image88.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67.xml"/><Relationship Id="rId6" Type="http://schemas.openxmlformats.org/officeDocument/2006/relationships/image" Target="../media/image8.png"/><Relationship Id="rId5" Type="http://schemas.openxmlformats.org/officeDocument/2006/relationships/image" Target="../media/image59.jpeg"/><Relationship Id="rId4" Type="http://schemas.openxmlformats.org/officeDocument/2006/relationships/image" Target="../media/image58.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tags" Target="../tags/tag68.xml"/><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tags" Target="../tags/tag69.xml"/><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70.xml"/><Relationship Id="rId6" Type="http://schemas.microsoft.com/office/2007/relationships/hdphoto" Target="../media/hdphoto1.wdp"/><Relationship Id="rId5" Type="http://schemas.openxmlformats.org/officeDocument/2006/relationships/image" Target="../media/image89.jpeg"/><Relationship Id="rId4" Type="http://schemas.openxmlformats.org/officeDocument/2006/relationships/hyperlink" Target="http://www.google.com/url?sa=i&amp;rct=j&amp;q=traffic+signal+green&amp;source=images&amp;cd=&amp;cad=rja&amp;docid=r6MjPXT3fseHrM&amp;tbnid=jSZTczJ1vp1TvM:&amp;ved=0CAUQjRw&amp;url=http://www.freefoto.com/preview/41-13-68/Green-Traffic-light&amp;ei=-TVvUauMM6Kt2AXL34C4DQ&amp;bvm=bv.45368065,d.b2I&amp;psig=AFQjCNEIDVlR0gX59LutjvJv6qTi2g4sWQ&amp;ust=1366329193072178"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71.xml"/><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72.xml"/><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xml"/><Relationship Id="rId1" Type="http://schemas.openxmlformats.org/officeDocument/2006/relationships/tags" Target="../tags/tag73.xml"/><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xml"/><Relationship Id="rId1" Type="http://schemas.openxmlformats.org/officeDocument/2006/relationships/tags" Target="../tags/tag75.xml"/><Relationship Id="rId4" Type="http://schemas.openxmlformats.org/officeDocument/2006/relationships/image" Target="../media/image8.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xml"/><Relationship Id="rId1" Type="http://schemas.openxmlformats.org/officeDocument/2006/relationships/tags" Target="../tags/tag76.xml"/><Relationship Id="rId5" Type="http://schemas.openxmlformats.org/officeDocument/2006/relationships/image" Target="../media/image8.png"/><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93.jpeg"/><Relationship Id="rId2" Type="http://schemas.openxmlformats.org/officeDocument/2006/relationships/slideLayout" Target="../slideLayouts/slideLayout3.xml"/><Relationship Id="rId1" Type="http://schemas.openxmlformats.org/officeDocument/2006/relationships/tags" Target="../tags/tag77.xml"/><Relationship Id="rId6" Type="http://schemas.openxmlformats.org/officeDocument/2006/relationships/hyperlink" Target="http://www.google.com/imgres?imgurl=http://www.nngov.com/engineering/images/eng-flashingyellow8&amp;imgrefurl=http://www.nngov.com/engineering/resources/eng-flashingyellow&amp;docid=qiv58a6feCqEbM&amp;tbnid=ACQT4FlPglXJ3M&amp;w=416&amp;h=414&amp;ei=lzVvUbf4BKW_2QWPpYHQDg&amp;ved=0CAgQxiAwBg&amp;iact=rics" TargetMode="External"/><Relationship Id="rId5" Type="http://schemas.microsoft.com/office/2007/relationships/hdphoto" Target="../media/hdphoto2.wdp"/><Relationship Id="rId4" Type="http://schemas.openxmlformats.org/officeDocument/2006/relationships/image" Target="../media/image92.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xml"/><Relationship Id="rId1" Type="http://schemas.openxmlformats.org/officeDocument/2006/relationships/tags" Target="../tags/tag78.xml"/><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4.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79.xml"/><Relationship Id="rId7" Type="http://schemas.openxmlformats.org/officeDocument/2006/relationships/diagramColors" Target="../diagrams/colors6.xml"/><Relationship Id="rId12" Type="http://schemas.openxmlformats.org/officeDocument/2006/relationships/image" Target="../media/image97.jpg"/><Relationship Id="rId2" Type="http://schemas.openxmlformats.org/officeDocument/2006/relationships/slideLayout" Target="../slideLayouts/slideLayout3.xml"/><Relationship Id="rId1" Type="http://schemas.openxmlformats.org/officeDocument/2006/relationships/tags" Target="../tags/tag80.xml"/><Relationship Id="rId6" Type="http://schemas.openxmlformats.org/officeDocument/2006/relationships/diagramQuickStyle" Target="../diagrams/quickStyle6.xml"/><Relationship Id="rId11" Type="http://schemas.openxmlformats.org/officeDocument/2006/relationships/image" Target="../media/image96.png"/><Relationship Id="rId5" Type="http://schemas.openxmlformats.org/officeDocument/2006/relationships/diagramLayout" Target="../diagrams/layout6.xml"/><Relationship Id="rId10" Type="http://schemas.openxmlformats.org/officeDocument/2006/relationships/image" Target="../media/image95.png"/><Relationship Id="rId4" Type="http://schemas.openxmlformats.org/officeDocument/2006/relationships/diagramData" Target="../diagrams/data6.xml"/><Relationship Id="rId9" Type="http://schemas.openxmlformats.org/officeDocument/2006/relationships/image" Target="../media/image94.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8.xml"/><Relationship Id="rId7" Type="http://schemas.openxmlformats.org/officeDocument/2006/relationships/diagramQuickStyle" Target="../diagrams/quickStyle1.xml"/><Relationship Id="rId12"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diagramLayout" Target="../diagrams/layout1.xml"/><Relationship Id="rId11" Type="http://schemas.openxmlformats.org/officeDocument/2006/relationships/image" Target="../media/image11.png"/><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image" Target="../media/image3.jpeg"/><Relationship Id="rId9" Type="http://schemas.microsoft.com/office/2007/relationships/diagramDrawing" Target="../diagrams/drawing1.xml"/></Relationships>
</file>

<file path=ppt/slides/_rels/slide8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80.xml"/><Relationship Id="rId7" Type="http://schemas.openxmlformats.org/officeDocument/2006/relationships/diagramColors" Target="../diagrams/colors7.xml"/><Relationship Id="rId12" Type="http://schemas.openxmlformats.org/officeDocument/2006/relationships/image" Target="../media/image63.png"/><Relationship Id="rId2" Type="http://schemas.openxmlformats.org/officeDocument/2006/relationships/slideLayout" Target="../slideLayouts/slideLayout3.xml"/><Relationship Id="rId1" Type="http://schemas.openxmlformats.org/officeDocument/2006/relationships/tags" Target="../tags/tag81.xml"/><Relationship Id="rId6" Type="http://schemas.openxmlformats.org/officeDocument/2006/relationships/diagramQuickStyle" Target="../diagrams/quickStyle7.xml"/><Relationship Id="rId11" Type="http://schemas.openxmlformats.org/officeDocument/2006/relationships/image" Target="../media/image62.png"/><Relationship Id="rId5" Type="http://schemas.openxmlformats.org/officeDocument/2006/relationships/diagramLayout" Target="../diagrams/layout7.xml"/><Relationship Id="rId10" Type="http://schemas.openxmlformats.org/officeDocument/2006/relationships/image" Target="../media/image61.png"/><Relationship Id="rId4" Type="http://schemas.openxmlformats.org/officeDocument/2006/relationships/diagramData" Target="../diagrams/data7.xml"/><Relationship Id="rId9" Type="http://schemas.openxmlformats.org/officeDocument/2006/relationships/image" Target="../media/image16.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tags" Target="../tags/tag82.xml"/><Relationship Id="rId4" Type="http://schemas.openxmlformats.org/officeDocument/2006/relationships/image" Target="../media/image8.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xml"/><Relationship Id="rId1" Type="http://schemas.openxmlformats.org/officeDocument/2006/relationships/tags" Target="../tags/tag84.xml"/><Relationship Id="rId5" Type="http://schemas.openxmlformats.org/officeDocument/2006/relationships/image" Target="../media/image8.png"/><Relationship Id="rId4" Type="http://schemas.openxmlformats.org/officeDocument/2006/relationships/hyperlink" Target="http://transport.cfgis.org/" TargetMode="Externa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xml"/><Relationship Id="rId1" Type="http://schemas.openxmlformats.org/officeDocument/2006/relationships/tags" Target="../tags/tag85.xml"/><Relationship Id="rId5" Type="http://schemas.openxmlformats.org/officeDocument/2006/relationships/hyperlink" Target="http://transport.cfgis.org/" TargetMode="External"/><Relationship Id="rId4" Type="http://schemas.openxmlformats.org/officeDocument/2006/relationships/image" Target="../media/image9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hyperlink" Target="http://transport.cfgis.org/" TargetMode="External"/><Relationship Id="rId2" Type="http://schemas.openxmlformats.org/officeDocument/2006/relationships/slideLayout" Target="../slideLayouts/slideLayout3.xml"/><Relationship Id="rId1" Type="http://schemas.openxmlformats.org/officeDocument/2006/relationships/tags" Target="../tags/tag8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4.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xml"/><Relationship Id="rId1" Type="http://schemas.openxmlformats.org/officeDocument/2006/relationships/tags" Target="../tags/tag91.xml"/><Relationship Id="rId5" Type="http://schemas.openxmlformats.org/officeDocument/2006/relationships/image" Target="../media/image106.png"/><Relationship Id="rId4" Type="http://schemas.openxmlformats.org/officeDocument/2006/relationships/image" Target="../media/image105.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xml"/><Relationship Id="rId1" Type="http://schemas.openxmlformats.org/officeDocument/2006/relationships/tags" Target="../tags/tag93.xml"/><Relationship Id="rId4" Type="http://schemas.openxmlformats.org/officeDocument/2006/relationships/image" Target="../media/image107.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xml"/><Relationship Id="rId1" Type="http://schemas.openxmlformats.org/officeDocument/2006/relationships/tags" Target="../tags/tag94.xml"/><Relationship Id="rId4" Type="http://schemas.openxmlformats.org/officeDocument/2006/relationships/image" Target="../media/image108.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xml"/><Relationship Id="rId1" Type="http://schemas.openxmlformats.org/officeDocument/2006/relationships/tags" Target="../tags/tag96.xml"/><Relationship Id="rId4" Type="http://schemas.openxmlformats.org/officeDocument/2006/relationships/image" Target="../media/image109.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2.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12.png"/><Relationship Id="rId5" Type="http://schemas.openxmlformats.org/officeDocument/2006/relationships/image" Target="../media/image113.png"/><Relationship Id="rId4"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2.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112.png"/><Relationship Id="rId5" Type="http://schemas.openxmlformats.org/officeDocument/2006/relationships/image" Target="../media/image116.png"/><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xml"/><Relationship Id="rId1" Type="http://schemas.openxmlformats.org/officeDocument/2006/relationships/tags" Target="../tags/tag106.xml"/><Relationship Id="rId5" Type="http://schemas.openxmlformats.org/officeDocument/2006/relationships/image" Target="../media/image106.png"/><Relationship Id="rId4"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29200" y="1219200"/>
            <a:ext cx="3962400" cy="2438400"/>
          </a:xfrm>
        </p:spPr>
        <p:txBody>
          <a:bodyPr lIns="0" tIns="0" rIns="0" bIns="0" anchor="t" anchorCtr="0">
            <a:noAutofit/>
          </a:bodyPr>
          <a:lstStyle/>
          <a:p>
            <a:r>
              <a:rPr lang="en-US" sz="4400" b="1" dirty="0" smtClean="0"/>
              <a:t>2015 </a:t>
            </a:r>
            <a:r>
              <a:rPr lang="en-US" sz="4400" b="1" dirty="0"/>
              <a:t/>
            </a:r>
            <a:br>
              <a:rPr lang="en-US" sz="4400" b="1" dirty="0"/>
            </a:br>
            <a:r>
              <a:rPr lang="en-US" sz="2800" b="1" dirty="0">
                <a:solidFill>
                  <a:schemeClr val="tx1"/>
                </a:solidFill>
              </a:rPr>
              <a:t>Quality/Level of Service Training</a:t>
            </a:r>
            <a:br>
              <a:rPr lang="en-US" sz="2800" b="1" dirty="0">
                <a:solidFill>
                  <a:schemeClr val="tx1"/>
                </a:solidFill>
              </a:rPr>
            </a:br>
            <a:r>
              <a:rPr lang="en-US" sz="2800" b="1" dirty="0">
                <a:solidFill>
                  <a:schemeClr val="tx1"/>
                </a:solidFill>
              </a:rPr>
              <a:t/>
            </a:r>
            <a:br>
              <a:rPr lang="en-US" sz="2800" b="1" dirty="0">
                <a:solidFill>
                  <a:schemeClr val="tx1"/>
                </a:solidFill>
              </a:rPr>
            </a:br>
            <a:r>
              <a:rPr lang="en-US" sz="2800" dirty="0"/>
              <a:t>Planning Level Analysis</a:t>
            </a:r>
            <a:endParaRPr lang="en-US" sz="2800" b="1" dirty="0">
              <a:solidFill>
                <a:schemeClr val="tx1"/>
              </a:solidFill>
            </a:endParaRPr>
          </a:p>
        </p:txBody>
      </p:sp>
      <p:sp>
        <p:nvSpPr>
          <p:cNvPr id="5" name="Title 1"/>
          <p:cNvSpPr txBox="1">
            <a:spLocks/>
          </p:cNvSpPr>
          <p:nvPr/>
        </p:nvSpPr>
        <p:spPr>
          <a:xfrm>
            <a:off x="5105400" y="5086350"/>
            <a:ext cx="1981200" cy="575310"/>
          </a:xfrm>
          <a:prstGeom prst="rect">
            <a:avLst/>
          </a:prstGeom>
        </p:spPr>
        <p:txBody>
          <a:bodyPr vert="horz" lIns="0" tIns="0" rIns="0" bIns="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accent6">
                    <a:lumMod val="75000"/>
                  </a:schemeClr>
                </a:solidFill>
                <a:latin typeface="Arial" pitchFamily="34" charset="0"/>
                <a:cs typeface="Arial" pitchFamily="34" charset="0"/>
              </a:rPr>
              <a:t>June 2015</a:t>
            </a:r>
            <a:endParaRPr lang="en-US" sz="2800" b="1" dirty="0">
              <a:solidFill>
                <a:schemeClr val="accent6">
                  <a:lumMod val="75000"/>
                </a:schemeClr>
              </a:solidFill>
              <a:latin typeface="Arial" pitchFamily="34" charset="0"/>
              <a:cs typeface="Arial"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5661660"/>
            <a:ext cx="2392676" cy="1196340"/>
          </a:xfrm>
          <a:prstGeom prst="rect">
            <a:avLst/>
          </a:prstGeom>
        </p:spPr>
      </p:pic>
    </p:spTree>
    <p:custDataLst>
      <p:tags r:id="rId1"/>
    </p:custDataLst>
    <p:extLst>
      <p:ext uri="{BB962C8B-B14F-4D97-AF65-F5344CB8AC3E}">
        <p14:creationId xmlns:p14="http://schemas.microsoft.com/office/powerpoint/2010/main" val="1760102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8387" name="Text Box 3"/>
          <p:cNvSpPr txBox="1">
            <a:spLocks noChangeArrowheads="1"/>
          </p:cNvSpPr>
          <p:nvPr/>
        </p:nvSpPr>
        <p:spPr bwMode="auto">
          <a:xfrm>
            <a:off x="2025445" y="2590800"/>
            <a:ext cx="5093110" cy="3108543"/>
          </a:xfrm>
          <a:prstGeom prst="rect">
            <a:avLst/>
          </a:prstGeom>
          <a:noFill/>
          <a:ln w="9525">
            <a:noFill/>
            <a:miter lim="800000"/>
            <a:headEnd/>
            <a:tailEnd/>
          </a:ln>
          <a:effectLst/>
        </p:spPr>
        <p:txBody>
          <a:bodyPr wrap="square" lIns="91397" tIns="45698" rIns="91397" bIns="45698" anchor="ctr">
            <a:spAutoFit/>
          </a:bodyPr>
          <a:lstStyle/>
          <a:p>
            <a:pPr algn="ctr"/>
            <a:r>
              <a:rPr lang="en-US" sz="2800" b="1" dirty="0">
                <a:latin typeface="+mj-lt"/>
              </a:rPr>
              <a:t>The department will provide a </a:t>
            </a:r>
          </a:p>
          <a:p>
            <a:pPr algn="ctr"/>
            <a:r>
              <a:rPr lang="en-US" sz="2800" b="1" dirty="0">
                <a:latin typeface="+mj-lt"/>
              </a:rPr>
              <a:t>safe transportation system </a:t>
            </a:r>
          </a:p>
          <a:p>
            <a:pPr algn="ctr"/>
            <a:r>
              <a:rPr lang="en-US" sz="2800" b="1" dirty="0">
                <a:latin typeface="+mj-lt"/>
              </a:rPr>
              <a:t>that ensures the mobility </a:t>
            </a:r>
          </a:p>
          <a:p>
            <a:pPr algn="ctr"/>
            <a:r>
              <a:rPr lang="en-US" sz="2800" b="1" dirty="0">
                <a:latin typeface="+mj-lt"/>
              </a:rPr>
              <a:t>of people and goods, </a:t>
            </a:r>
          </a:p>
          <a:p>
            <a:pPr algn="ctr"/>
            <a:r>
              <a:rPr lang="en-US" sz="2800" b="1" dirty="0">
                <a:latin typeface="+mj-lt"/>
              </a:rPr>
              <a:t>enhances economic prosperity </a:t>
            </a:r>
          </a:p>
          <a:p>
            <a:pPr algn="ctr"/>
            <a:r>
              <a:rPr lang="en-US" sz="2800" b="1" dirty="0">
                <a:latin typeface="+mj-lt"/>
              </a:rPr>
              <a:t>and preserves the quality of our environment and communities. </a:t>
            </a:r>
          </a:p>
        </p:txBody>
      </p:sp>
      <p:grpSp>
        <p:nvGrpSpPr>
          <p:cNvPr id="3" name="Group 2"/>
          <p:cNvGrpSpPr/>
          <p:nvPr/>
        </p:nvGrpSpPr>
        <p:grpSpPr>
          <a:xfrm>
            <a:off x="914400" y="658138"/>
            <a:ext cx="8229600" cy="1676400"/>
            <a:chOff x="1219200" y="203158"/>
            <a:chExt cx="8751414" cy="1676400"/>
          </a:xfrm>
        </p:grpSpPr>
        <p:sp>
          <p:nvSpPr>
            <p:cNvPr id="1808386" name="Text Box 2"/>
            <p:cNvSpPr txBox="1">
              <a:spLocks noChangeArrowheads="1"/>
            </p:cNvSpPr>
            <p:nvPr/>
          </p:nvSpPr>
          <p:spPr bwMode="auto">
            <a:xfrm>
              <a:off x="3657600" y="760110"/>
              <a:ext cx="6313014" cy="972562"/>
            </a:xfrm>
            <a:prstGeom prst="rect">
              <a:avLst/>
            </a:prstGeom>
            <a:noFill/>
            <a:ln w="9525">
              <a:noFill/>
              <a:miter lim="800000"/>
              <a:headEnd/>
              <a:tailEnd/>
            </a:ln>
            <a:effectLst/>
          </p:spPr>
          <p:txBody>
            <a:bodyPr wrap="square" lIns="91397" tIns="45698" rIns="91397" bIns="45698" anchor="ctr">
              <a:spAutoFit/>
            </a:bodyPr>
            <a:lstStyle/>
            <a:p>
              <a:pPr algn="ctr">
                <a:lnSpc>
                  <a:spcPct val="130000"/>
                </a:lnSpc>
              </a:pPr>
              <a:r>
                <a:rPr lang="en-US" sz="4400" b="1" dirty="0">
                  <a:solidFill>
                    <a:schemeClr val="tx2"/>
                  </a:solidFill>
                  <a:latin typeface="+mj-lt"/>
                </a:rPr>
                <a:t>Mission Statement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203158"/>
              <a:ext cx="3352800" cy="1676400"/>
            </a:xfrm>
            <a:prstGeom prst="rect">
              <a:avLst/>
            </a:prstGeom>
          </p:spPr>
        </p:pic>
      </p:grpSp>
      <p:sp>
        <p:nvSpPr>
          <p:cNvPr id="6" name="Pentagon 5"/>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12067029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8762"/>
            <a:ext cx="8192496" cy="884238"/>
          </a:xfrm>
        </p:spPr>
        <p:txBody>
          <a:bodyPr>
            <a:normAutofit fontScale="90000"/>
          </a:bodyPr>
          <a:lstStyle/>
          <a:p>
            <a:r>
              <a:rPr lang="en-US" dirty="0" smtClean="0"/>
              <a:t>Why </a:t>
            </a:r>
            <a:r>
              <a:rPr lang="en-US" dirty="0"/>
              <a:t>d</a:t>
            </a:r>
            <a:r>
              <a:rPr lang="en-US" dirty="0" smtClean="0"/>
              <a:t>o we recommend ½ of daily trucks?</a:t>
            </a:r>
            <a:endParaRPr lang="en-US" dirty="0"/>
          </a:p>
        </p:txBody>
      </p:sp>
      <p:sp>
        <p:nvSpPr>
          <p:cNvPr id="3" name="Content Placeholder 2"/>
          <p:cNvSpPr>
            <a:spLocks noGrp="1"/>
          </p:cNvSpPr>
          <p:nvPr>
            <p:ph idx="1"/>
          </p:nvPr>
        </p:nvSpPr>
        <p:spPr>
          <a:xfrm>
            <a:off x="267696" y="1174645"/>
            <a:ext cx="8458200" cy="4525963"/>
          </a:xfrm>
        </p:spPr>
        <p:txBody>
          <a:bodyPr/>
          <a:lstStyle/>
          <a:p>
            <a:r>
              <a:rPr lang="en-US" dirty="0" smtClean="0"/>
              <a:t>During Peak Hour</a:t>
            </a:r>
          </a:p>
          <a:p>
            <a:pPr lvl="1"/>
            <a:r>
              <a:rPr lang="en-US" dirty="0" smtClean="0"/>
              <a:t>More passenger vehicles</a:t>
            </a:r>
          </a:p>
          <a:p>
            <a:pPr lvl="1"/>
            <a:r>
              <a:rPr lang="en-US" dirty="0" smtClean="0"/>
              <a:t>Same or slightly fewer trucks</a:t>
            </a:r>
            <a:endParaRPr lang="en-US" dirty="0"/>
          </a:p>
        </p:txBody>
      </p:sp>
      <p:pic>
        <p:nvPicPr>
          <p:cNvPr id="4" name="Picture 3"/>
          <p:cNvPicPr>
            <a:picLocks noChangeAspect="1"/>
          </p:cNvPicPr>
          <p:nvPr/>
        </p:nvPicPr>
        <p:blipFill>
          <a:blip r:embed="rId4"/>
          <a:stretch>
            <a:fillRect/>
          </a:stretch>
        </p:blipFill>
        <p:spPr>
          <a:xfrm flipH="1">
            <a:off x="783477" y="4042042"/>
            <a:ext cx="849380" cy="320910"/>
          </a:xfrm>
          <a:prstGeom prst="rect">
            <a:avLst/>
          </a:prstGeom>
        </p:spPr>
      </p:pic>
      <p:pic>
        <p:nvPicPr>
          <p:cNvPr id="5" name="Picture 4"/>
          <p:cNvPicPr>
            <a:picLocks noChangeAspect="1"/>
          </p:cNvPicPr>
          <p:nvPr/>
        </p:nvPicPr>
        <p:blipFill>
          <a:blip r:embed="rId4"/>
          <a:stretch>
            <a:fillRect/>
          </a:stretch>
        </p:blipFill>
        <p:spPr>
          <a:xfrm flipH="1">
            <a:off x="1763191" y="4042042"/>
            <a:ext cx="849380" cy="320910"/>
          </a:xfrm>
          <a:prstGeom prst="rect">
            <a:avLst/>
          </a:prstGeom>
        </p:spPr>
      </p:pic>
      <p:pic>
        <p:nvPicPr>
          <p:cNvPr id="6" name="Picture 5"/>
          <p:cNvPicPr>
            <a:picLocks noChangeAspect="1"/>
          </p:cNvPicPr>
          <p:nvPr/>
        </p:nvPicPr>
        <p:blipFill>
          <a:blip r:embed="rId4"/>
          <a:stretch>
            <a:fillRect/>
          </a:stretch>
        </p:blipFill>
        <p:spPr>
          <a:xfrm flipH="1">
            <a:off x="2742906" y="4042042"/>
            <a:ext cx="849380" cy="320910"/>
          </a:xfrm>
          <a:prstGeom prst="rect">
            <a:avLst/>
          </a:prstGeom>
        </p:spPr>
      </p:pic>
      <p:pic>
        <p:nvPicPr>
          <p:cNvPr id="7" name="Picture 6"/>
          <p:cNvPicPr>
            <a:picLocks noChangeAspect="1"/>
          </p:cNvPicPr>
          <p:nvPr/>
        </p:nvPicPr>
        <p:blipFill>
          <a:blip r:embed="rId4"/>
          <a:stretch>
            <a:fillRect/>
          </a:stretch>
        </p:blipFill>
        <p:spPr>
          <a:xfrm flipH="1">
            <a:off x="3722620" y="4042042"/>
            <a:ext cx="849380" cy="320910"/>
          </a:xfrm>
          <a:prstGeom prst="rect">
            <a:avLst/>
          </a:prstGeom>
        </p:spPr>
      </p:pic>
      <p:pic>
        <p:nvPicPr>
          <p:cNvPr id="8" name="Picture 7"/>
          <p:cNvPicPr>
            <a:picLocks noChangeAspect="1"/>
          </p:cNvPicPr>
          <p:nvPr/>
        </p:nvPicPr>
        <p:blipFill>
          <a:blip r:embed="rId5"/>
          <a:stretch>
            <a:fillRect/>
          </a:stretch>
        </p:blipFill>
        <p:spPr>
          <a:xfrm>
            <a:off x="781483" y="4526987"/>
            <a:ext cx="3790517" cy="320068"/>
          </a:xfrm>
          <a:prstGeom prst="rect">
            <a:avLst/>
          </a:prstGeom>
        </p:spPr>
      </p:pic>
      <p:pic>
        <p:nvPicPr>
          <p:cNvPr id="9" name="Picture 8"/>
          <p:cNvPicPr>
            <a:picLocks noChangeAspect="1"/>
          </p:cNvPicPr>
          <p:nvPr/>
        </p:nvPicPr>
        <p:blipFill>
          <a:blip r:embed="rId6"/>
          <a:stretch>
            <a:fillRect/>
          </a:stretch>
        </p:blipFill>
        <p:spPr>
          <a:xfrm flipH="1">
            <a:off x="781484" y="3541314"/>
            <a:ext cx="1165822" cy="431092"/>
          </a:xfrm>
          <a:prstGeom prst="rect">
            <a:avLst/>
          </a:prstGeom>
        </p:spPr>
      </p:pic>
      <p:pic>
        <p:nvPicPr>
          <p:cNvPr id="10" name="Picture 9"/>
          <p:cNvPicPr>
            <a:picLocks noChangeAspect="1"/>
          </p:cNvPicPr>
          <p:nvPr/>
        </p:nvPicPr>
        <p:blipFill>
          <a:blip r:embed="rId7"/>
          <a:stretch>
            <a:fillRect/>
          </a:stretch>
        </p:blipFill>
        <p:spPr>
          <a:xfrm>
            <a:off x="2029590" y="3561635"/>
            <a:ext cx="1165961" cy="429806"/>
          </a:xfrm>
          <a:prstGeom prst="rect">
            <a:avLst/>
          </a:prstGeom>
        </p:spPr>
      </p:pic>
      <p:pic>
        <p:nvPicPr>
          <p:cNvPr id="11" name="Picture 10"/>
          <p:cNvPicPr>
            <a:picLocks noChangeAspect="1"/>
          </p:cNvPicPr>
          <p:nvPr/>
        </p:nvPicPr>
        <p:blipFill>
          <a:blip r:embed="rId4"/>
          <a:stretch>
            <a:fillRect/>
          </a:stretch>
        </p:blipFill>
        <p:spPr>
          <a:xfrm flipH="1">
            <a:off x="719306" y="5015528"/>
            <a:ext cx="849380" cy="320910"/>
          </a:xfrm>
          <a:prstGeom prst="rect">
            <a:avLst/>
          </a:prstGeom>
        </p:spPr>
      </p:pic>
      <p:pic>
        <p:nvPicPr>
          <p:cNvPr id="12" name="Picture 11"/>
          <p:cNvPicPr>
            <a:picLocks noChangeAspect="1"/>
          </p:cNvPicPr>
          <p:nvPr/>
        </p:nvPicPr>
        <p:blipFill>
          <a:blip r:embed="rId4"/>
          <a:stretch>
            <a:fillRect/>
          </a:stretch>
        </p:blipFill>
        <p:spPr>
          <a:xfrm flipH="1">
            <a:off x="1699020" y="5015528"/>
            <a:ext cx="849380" cy="320910"/>
          </a:xfrm>
          <a:prstGeom prst="rect">
            <a:avLst/>
          </a:prstGeom>
        </p:spPr>
      </p:pic>
      <p:pic>
        <p:nvPicPr>
          <p:cNvPr id="13" name="Picture 12"/>
          <p:cNvPicPr>
            <a:picLocks noChangeAspect="1"/>
          </p:cNvPicPr>
          <p:nvPr/>
        </p:nvPicPr>
        <p:blipFill>
          <a:blip r:embed="rId4"/>
          <a:stretch>
            <a:fillRect/>
          </a:stretch>
        </p:blipFill>
        <p:spPr>
          <a:xfrm flipH="1">
            <a:off x="2678735" y="5015528"/>
            <a:ext cx="849380" cy="320910"/>
          </a:xfrm>
          <a:prstGeom prst="rect">
            <a:avLst/>
          </a:prstGeom>
        </p:spPr>
      </p:pic>
      <p:pic>
        <p:nvPicPr>
          <p:cNvPr id="14" name="Picture 13"/>
          <p:cNvPicPr>
            <a:picLocks noChangeAspect="1"/>
          </p:cNvPicPr>
          <p:nvPr/>
        </p:nvPicPr>
        <p:blipFill>
          <a:blip r:embed="rId4"/>
          <a:stretch>
            <a:fillRect/>
          </a:stretch>
        </p:blipFill>
        <p:spPr>
          <a:xfrm flipH="1">
            <a:off x="3658449" y="5015528"/>
            <a:ext cx="849380" cy="320910"/>
          </a:xfrm>
          <a:prstGeom prst="rect">
            <a:avLst/>
          </a:prstGeom>
        </p:spPr>
      </p:pic>
      <p:pic>
        <p:nvPicPr>
          <p:cNvPr id="15" name="Picture 14"/>
          <p:cNvPicPr>
            <a:picLocks noChangeAspect="1"/>
          </p:cNvPicPr>
          <p:nvPr/>
        </p:nvPicPr>
        <p:blipFill>
          <a:blip r:embed="rId5"/>
          <a:stretch>
            <a:fillRect/>
          </a:stretch>
        </p:blipFill>
        <p:spPr>
          <a:xfrm>
            <a:off x="717312" y="5500473"/>
            <a:ext cx="3790517" cy="320068"/>
          </a:xfrm>
          <a:prstGeom prst="rect">
            <a:avLst/>
          </a:prstGeom>
        </p:spPr>
      </p:pic>
      <p:pic>
        <p:nvPicPr>
          <p:cNvPr id="17" name="Picture 16"/>
          <p:cNvPicPr>
            <a:picLocks noChangeAspect="1"/>
          </p:cNvPicPr>
          <p:nvPr/>
        </p:nvPicPr>
        <p:blipFill>
          <a:blip r:embed="rId4"/>
          <a:stretch>
            <a:fillRect/>
          </a:stretch>
        </p:blipFill>
        <p:spPr>
          <a:xfrm flipH="1">
            <a:off x="5050676" y="4860690"/>
            <a:ext cx="849380" cy="320910"/>
          </a:xfrm>
          <a:prstGeom prst="rect">
            <a:avLst/>
          </a:prstGeom>
        </p:spPr>
      </p:pic>
      <p:pic>
        <p:nvPicPr>
          <p:cNvPr id="18" name="Picture 17"/>
          <p:cNvPicPr>
            <a:picLocks noChangeAspect="1"/>
          </p:cNvPicPr>
          <p:nvPr/>
        </p:nvPicPr>
        <p:blipFill>
          <a:blip r:embed="rId4"/>
          <a:stretch>
            <a:fillRect/>
          </a:stretch>
        </p:blipFill>
        <p:spPr>
          <a:xfrm flipH="1">
            <a:off x="6413938" y="4405791"/>
            <a:ext cx="849380" cy="320910"/>
          </a:xfrm>
          <a:prstGeom prst="rect">
            <a:avLst/>
          </a:prstGeom>
        </p:spPr>
      </p:pic>
      <p:pic>
        <p:nvPicPr>
          <p:cNvPr id="19" name="Picture 18"/>
          <p:cNvPicPr>
            <a:picLocks noChangeAspect="1"/>
          </p:cNvPicPr>
          <p:nvPr/>
        </p:nvPicPr>
        <p:blipFill>
          <a:blip r:embed="rId4"/>
          <a:stretch>
            <a:fillRect/>
          </a:stretch>
        </p:blipFill>
        <p:spPr>
          <a:xfrm flipH="1">
            <a:off x="7010105" y="4860690"/>
            <a:ext cx="849380" cy="320910"/>
          </a:xfrm>
          <a:prstGeom prst="rect">
            <a:avLst/>
          </a:prstGeom>
        </p:spPr>
      </p:pic>
      <p:pic>
        <p:nvPicPr>
          <p:cNvPr id="20" name="Picture 19"/>
          <p:cNvPicPr>
            <a:picLocks noChangeAspect="1"/>
          </p:cNvPicPr>
          <p:nvPr/>
        </p:nvPicPr>
        <p:blipFill>
          <a:blip r:embed="rId4"/>
          <a:stretch>
            <a:fillRect/>
          </a:stretch>
        </p:blipFill>
        <p:spPr>
          <a:xfrm flipH="1">
            <a:off x="7989820" y="4860690"/>
            <a:ext cx="849380" cy="320910"/>
          </a:xfrm>
          <a:prstGeom prst="rect">
            <a:avLst/>
          </a:prstGeom>
        </p:spPr>
      </p:pic>
      <p:pic>
        <p:nvPicPr>
          <p:cNvPr id="22" name="Picture 21"/>
          <p:cNvPicPr>
            <a:picLocks noChangeAspect="1"/>
          </p:cNvPicPr>
          <p:nvPr/>
        </p:nvPicPr>
        <p:blipFill>
          <a:blip r:embed="rId6"/>
          <a:stretch>
            <a:fillRect/>
          </a:stretch>
        </p:blipFill>
        <p:spPr>
          <a:xfrm flipH="1">
            <a:off x="5048683" y="4359963"/>
            <a:ext cx="1165822" cy="431092"/>
          </a:xfrm>
          <a:prstGeom prst="rect">
            <a:avLst/>
          </a:prstGeom>
        </p:spPr>
      </p:pic>
      <p:pic>
        <p:nvPicPr>
          <p:cNvPr id="29" name="Picture 28"/>
          <p:cNvPicPr>
            <a:picLocks noChangeAspect="1"/>
          </p:cNvPicPr>
          <p:nvPr/>
        </p:nvPicPr>
        <p:blipFill>
          <a:blip r:embed="rId7"/>
          <a:stretch>
            <a:fillRect/>
          </a:stretch>
        </p:blipFill>
        <p:spPr>
          <a:xfrm>
            <a:off x="7462751" y="4359962"/>
            <a:ext cx="1165961" cy="429806"/>
          </a:xfrm>
          <a:prstGeom prst="rect">
            <a:avLst/>
          </a:prstGeom>
        </p:spPr>
      </p:pic>
      <p:sp>
        <p:nvSpPr>
          <p:cNvPr id="30" name="TextBox 29"/>
          <p:cNvSpPr txBox="1"/>
          <p:nvPr/>
        </p:nvSpPr>
        <p:spPr>
          <a:xfrm>
            <a:off x="1773918" y="3200400"/>
            <a:ext cx="754437" cy="400110"/>
          </a:xfrm>
          <a:prstGeom prst="rect">
            <a:avLst/>
          </a:prstGeom>
          <a:noFill/>
        </p:spPr>
        <p:txBody>
          <a:bodyPr wrap="none" rtlCol="0">
            <a:spAutoFit/>
          </a:bodyPr>
          <a:lstStyle/>
          <a:p>
            <a:r>
              <a:rPr lang="en-US" sz="2000" b="1" dirty="0"/>
              <a:t>Peak </a:t>
            </a:r>
          </a:p>
        </p:txBody>
      </p:sp>
      <p:sp>
        <p:nvSpPr>
          <p:cNvPr id="31" name="TextBox 30"/>
          <p:cNvSpPr txBox="1"/>
          <p:nvPr/>
        </p:nvSpPr>
        <p:spPr>
          <a:xfrm>
            <a:off x="6332913" y="3760703"/>
            <a:ext cx="1843580" cy="400110"/>
          </a:xfrm>
          <a:prstGeom prst="rect">
            <a:avLst/>
          </a:prstGeom>
          <a:noFill/>
        </p:spPr>
        <p:txBody>
          <a:bodyPr wrap="square" rtlCol="0">
            <a:spAutoFit/>
          </a:bodyPr>
          <a:lstStyle/>
          <a:p>
            <a:r>
              <a:rPr lang="en-US" sz="2000" b="1" dirty="0"/>
              <a:t>Non Peak</a:t>
            </a:r>
          </a:p>
        </p:txBody>
      </p:sp>
    </p:spTree>
    <p:custDataLst>
      <p:tags r:id="rId1"/>
    </p:custDataLst>
    <p:extLst>
      <p:ext uri="{BB962C8B-B14F-4D97-AF65-F5344CB8AC3E}">
        <p14:creationId xmlns:p14="http://schemas.microsoft.com/office/powerpoint/2010/main" val="155757950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615440" y="1427791"/>
            <a:ext cx="7299960" cy="5044440"/>
          </a:xfrm>
          <a:prstGeom prst="rect">
            <a:avLst/>
          </a:prstGeom>
        </p:spPr>
        <p:txBody>
          <a:bodyPr vert="horz" lIns="0" tIns="0" rIns="0" bIns="0" rtlCol="0">
            <a:normAutofit/>
          </a:bodyPr>
          <a:lstStyle>
            <a:lvl1pPr marL="342739" indent="-342739" algn="l" defTabSz="913972"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602" indent="-285616" algn="l" defTabSz="913972"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2466" indent="-228492" algn="l" defTabSz="913972"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599451" indent="-228492" algn="l" defTabSz="913972"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6438" indent="-228492" algn="l" defTabSz="913972"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b="1" dirty="0" smtClean="0"/>
              <a:t>Answers</a:t>
            </a:r>
          </a:p>
          <a:p>
            <a:r>
              <a:rPr lang="en-US" sz="2800" dirty="0" smtClean="0"/>
              <a:t>Area Type = 		</a:t>
            </a:r>
            <a:r>
              <a:rPr lang="en-US" sz="2800" u="sng" dirty="0" smtClean="0"/>
              <a:t>   Urbanized  	</a:t>
            </a:r>
          </a:p>
          <a:p>
            <a:r>
              <a:rPr lang="en-US" sz="2800" dirty="0" smtClean="0"/>
              <a:t>AADT = 			</a:t>
            </a:r>
            <a:r>
              <a:rPr lang="en-US" sz="2800" u="sng" dirty="0" smtClean="0"/>
              <a:t>   183,500		</a:t>
            </a:r>
          </a:p>
          <a:p>
            <a:r>
              <a:rPr lang="en-US" sz="2800" dirty="0" smtClean="0"/>
              <a:t>K-Factor = 		</a:t>
            </a:r>
            <a:r>
              <a:rPr lang="en-US" sz="2800" u="sng" dirty="0" smtClean="0"/>
              <a:t>   8.0			</a:t>
            </a:r>
            <a:endParaRPr lang="en-US" sz="1800" u="sng" dirty="0" smtClean="0"/>
          </a:p>
          <a:p>
            <a:r>
              <a:rPr lang="en-US" sz="2800" dirty="0" smtClean="0"/>
              <a:t>D-Factor = 		</a:t>
            </a:r>
            <a:r>
              <a:rPr lang="en-US" sz="2800" u="sng" dirty="0" smtClean="0"/>
              <a:t>   52.3		</a:t>
            </a:r>
          </a:p>
          <a:p>
            <a:r>
              <a:rPr lang="en-US" sz="2800" dirty="0" smtClean="0"/>
              <a:t>Peak Direction = 	</a:t>
            </a:r>
            <a:r>
              <a:rPr lang="en-US" sz="2800" u="sng" dirty="0" smtClean="0"/>
              <a:t>   EB			</a:t>
            </a:r>
            <a:endParaRPr lang="en-US" sz="2800" dirty="0" smtClean="0"/>
          </a:p>
          <a:p>
            <a:r>
              <a:rPr lang="en-US" sz="2800" dirty="0" smtClean="0"/>
              <a:t>% Heavy Vehicles = 	</a:t>
            </a:r>
            <a:r>
              <a:rPr lang="en-US" sz="2800" u="sng" dirty="0" smtClean="0"/>
              <a:t>   4.0			</a:t>
            </a:r>
          </a:p>
          <a:p>
            <a:endParaRPr lang="en-US" sz="2800" dirty="0"/>
          </a:p>
        </p:txBody>
      </p:sp>
      <p:sp>
        <p:nvSpPr>
          <p:cNvPr id="14" name="Rectangle 13"/>
          <p:cNvSpPr/>
          <p:nvPr/>
        </p:nvSpPr>
        <p:spPr>
          <a:xfrm>
            <a:off x="4739640" y="1261363"/>
            <a:ext cx="3962400" cy="390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76204" y="72944"/>
            <a:ext cx="1947033" cy="369332"/>
            <a:chOff x="34167" y="192234"/>
            <a:chExt cx="1947033" cy="369332"/>
          </a:xfrm>
        </p:grpSpPr>
        <p:sp>
          <p:nvSpPr>
            <p:cNvPr id="10" name="Freeform 9"/>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16" name="Freeform 15"/>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itle 3"/>
          <p:cNvSpPr txBox="1">
            <a:spLocks/>
          </p:cNvSpPr>
          <p:nvPr/>
        </p:nvSpPr>
        <p:spPr>
          <a:xfrm>
            <a:off x="2438400" y="-3400"/>
            <a:ext cx="67056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smtClean="0"/>
              <a:t>Example </a:t>
            </a:r>
            <a:r>
              <a:rPr lang="en-US" sz="3200" b="1" dirty="0" smtClean="0"/>
              <a:t>1</a:t>
            </a:r>
            <a:endParaRPr lang="en-US" sz="3200" b="1" dirty="0"/>
          </a:p>
        </p:txBody>
      </p:sp>
      <p:pic>
        <p:nvPicPr>
          <p:cNvPr id="12" name="Picture 11"/>
          <p:cNvPicPr>
            <a:picLocks noChangeAspect="1"/>
          </p:cNvPicPr>
          <p:nvPr/>
        </p:nvPicPr>
        <p:blipFill>
          <a:blip r:embed="rId4"/>
          <a:stretch>
            <a:fillRect/>
          </a:stretch>
        </p:blipFill>
        <p:spPr>
          <a:xfrm>
            <a:off x="8343900" y="30859"/>
            <a:ext cx="762000" cy="780230"/>
          </a:xfrm>
          <a:prstGeom prst="rect">
            <a:avLst/>
          </a:prstGeom>
        </p:spPr>
      </p:pic>
      <p:sp>
        <p:nvSpPr>
          <p:cNvPr id="13" name="Content Placeholder 2"/>
          <p:cNvSpPr>
            <a:spLocks noGrp="1"/>
          </p:cNvSpPr>
          <p:nvPr>
            <p:ph idx="1"/>
          </p:nvPr>
        </p:nvSpPr>
        <p:spPr>
          <a:xfrm>
            <a:off x="1615440" y="1432560"/>
            <a:ext cx="7299960" cy="5044440"/>
          </a:xfrm>
        </p:spPr>
        <p:txBody>
          <a:bodyPr>
            <a:normAutofit/>
          </a:bodyPr>
          <a:lstStyle/>
          <a:p>
            <a:pPr marL="0" indent="0">
              <a:buNone/>
            </a:pPr>
            <a:r>
              <a:rPr lang="en-US" b="1" dirty="0" smtClean="0"/>
              <a:t>Answers</a:t>
            </a:r>
          </a:p>
          <a:p>
            <a:r>
              <a:rPr lang="en-US" sz="2800" dirty="0" smtClean="0"/>
              <a:t>Area Type = 		</a:t>
            </a:r>
            <a:r>
              <a:rPr lang="en-US" sz="2800" u="sng" dirty="0" smtClean="0"/>
              <a:t>  		      	</a:t>
            </a:r>
          </a:p>
          <a:p>
            <a:r>
              <a:rPr lang="en-US" sz="2800" dirty="0" smtClean="0"/>
              <a:t>AADT = 			</a:t>
            </a:r>
            <a:r>
              <a:rPr lang="en-US" sz="2800" u="sng" dirty="0" smtClean="0"/>
              <a:t>   			</a:t>
            </a:r>
          </a:p>
          <a:p>
            <a:r>
              <a:rPr lang="en-US" sz="2800" dirty="0" smtClean="0"/>
              <a:t>K-Factor = 		</a:t>
            </a:r>
            <a:r>
              <a:rPr lang="en-US" sz="2800" u="sng" dirty="0"/>
              <a:t> </a:t>
            </a:r>
            <a:r>
              <a:rPr lang="en-US" sz="2800" u="sng" dirty="0" smtClean="0"/>
              <a:t>  			</a:t>
            </a:r>
            <a:endParaRPr lang="en-US" sz="1800" u="sng" dirty="0" smtClean="0"/>
          </a:p>
          <a:p>
            <a:r>
              <a:rPr lang="en-US" sz="2800" dirty="0" smtClean="0"/>
              <a:t>D-Factor = 		</a:t>
            </a:r>
            <a:r>
              <a:rPr lang="en-US" sz="2800" u="sng" dirty="0"/>
              <a:t> </a:t>
            </a:r>
            <a:r>
              <a:rPr lang="en-US" sz="2800" u="sng" dirty="0" smtClean="0"/>
              <a:t>  </a:t>
            </a:r>
            <a:r>
              <a:rPr lang="en-US" sz="2800" u="sng" dirty="0"/>
              <a:t> </a:t>
            </a:r>
            <a:r>
              <a:rPr lang="en-US" sz="2800" u="sng" dirty="0" smtClean="0"/>
              <a:t>              		</a:t>
            </a:r>
          </a:p>
          <a:p>
            <a:r>
              <a:rPr lang="en-US" sz="2800" dirty="0" smtClean="0"/>
              <a:t>Peak Direction = 	</a:t>
            </a:r>
            <a:r>
              <a:rPr lang="en-US" sz="2800" u="sng" dirty="0" smtClean="0"/>
              <a:t>   </a:t>
            </a:r>
            <a:r>
              <a:rPr lang="en-US" sz="2800" u="sng" dirty="0"/>
              <a:t>	</a:t>
            </a:r>
            <a:r>
              <a:rPr lang="en-US" sz="2800" u="sng" dirty="0" smtClean="0"/>
              <a:t>		</a:t>
            </a:r>
            <a:endParaRPr lang="en-US" sz="2800" dirty="0" smtClean="0"/>
          </a:p>
          <a:p>
            <a:r>
              <a:rPr lang="en-US" sz="2800" dirty="0" smtClean="0"/>
              <a:t>% Heavy Vehicles = 	</a:t>
            </a:r>
            <a:r>
              <a:rPr lang="en-US" sz="2800" u="sng" dirty="0" smtClean="0"/>
              <a:t>   </a:t>
            </a:r>
            <a:r>
              <a:rPr lang="en-US" sz="2800" u="sng" dirty="0"/>
              <a:t>	</a:t>
            </a:r>
            <a:r>
              <a:rPr lang="en-US" sz="2800" u="sng" dirty="0" smtClean="0"/>
              <a:t>		</a:t>
            </a:r>
          </a:p>
          <a:p>
            <a:endParaRPr lang="en-US" sz="2800" dirty="0"/>
          </a:p>
        </p:txBody>
      </p:sp>
    </p:spTree>
    <p:custDataLst>
      <p:tags r:id="rId1"/>
    </p:custDataLst>
    <p:extLst>
      <p:ext uri="{BB962C8B-B14F-4D97-AF65-F5344CB8AC3E}">
        <p14:creationId xmlns:p14="http://schemas.microsoft.com/office/powerpoint/2010/main" val="4127940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4" grpId="0" animBg="1"/>
      <p:bldP spid="1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6009"/>
          <a:stretch/>
        </p:blipFill>
        <p:spPr bwMode="auto">
          <a:xfrm>
            <a:off x="3317194" y="1628054"/>
            <a:ext cx="5771535" cy="4205142"/>
          </a:xfrm>
          <a:prstGeom prst="rect">
            <a:avLst/>
          </a:prstGeom>
          <a:noFill/>
          <a:ln w="38100">
            <a:solidFill>
              <a:srgbClr val="5A506B"/>
            </a:solidFill>
            <a:miter lim="800000"/>
            <a:headEnd/>
            <a:tailEnd/>
          </a:ln>
          <a:extLst>
            <a:ext uri="{909E8E84-426E-40DD-AFC4-6F175D3DCCD1}">
              <a14:hiddenFill xmlns:a14="http://schemas.microsoft.com/office/drawing/2010/main">
                <a:solidFill>
                  <a:schemeClr val="accent1"/>
                </a:solidFill>
              </a14:hiddenFill>
            </a:ext>
          </a:extLst>
        </p:spPr>
      </p:pic>
      <p:sp>
        <p:nvSpPr>
          <p:cNvPr id="10" name="Oval 9"/>
          <p:cNvSpPr/>
          <p:nvPr/>
        </p:nvSpPr>
        <p:spPr>
          <a:xfrm>
            <a:off x="3857629" y="2819400"/>
            <a:ext cx="485775" cy="457200"/>
          </a:xfrm>
          <a:prstGeom prst="ellipse">
            <a:avLst/>
          </a:prstGeom>
          <a:noFill/>
          <a:ln>
            <a:solidFill>
              <a:srgbClr val="01FD01"/>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5"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4862"/>
          <a:stretch/>
        </p:blipFill>
        <p:spPr bwMode="auto">
          <a:xfrm>
            <a:off x="3317194" y="1079927"/>
            <a:ext cx="5826806" cy="5778073"/>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4184581" y="1597025"/>
            <a:ext cx="3505200" cy="4267200"/>
          </a:xfrm>
          <a:prstGeom prst="straightConnector1">
            <a:avLst/>
          </a:prstGeom>
          <a:ln w="38100">
            <a:solidFill>
              <a:srgbClr val="01FD0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89551" y="1192152"/>
            <a:ext cx="3012394" cy="4701381"/>
          </a:xfrm>
          <a:solidFill>
            <a:schemeClr val="bg1"/>
          </a:solidFill>
          <a:ln>
            <a:noFill/>
          </a:ln>
        </p:spPr>
        <p:txBody>
          <a:bodyPr>
            <a:normAutofit lnSpcReduction="10000"/>
          </a:bodyPr>
          <a:lstStyle/>
          <a:p>
            <a:pPr marL="0" indent="0">
              <a:buNone/>
            </a:pPr>
            <a:r>
              <a:rPr lang="en-US" sz="2200" b="1" dirty="0">
                <a:ln w="12700">
                  <a:noFill/>
                </a:ln>
              </a:rPr>
              <a:t>SR 699 </a:t>
            </a:r>
          </a:p>
          <a:p>
            <a:r>
              <a:rPr lang="en-US" sz="2200" dirty="0">
                <a:ln w="9525">
                  <a:noFill/>
                </a:ln>
              </a:rPr>
              <a:t>Between Park </a:t>
            </a:r>
          </a:p>
          <a:p>
            <a:pPr indent="0">
              <a:buNone/>
            </a:pPr>
            <a:r>
              <a:rPr lang="en-US" sz="2200" dirty="0">
                <a:ln w="9525">
                  <a:noFill/>
                </a:ln>
              </a:rPr>
              <a:t>Blvd and SR 666 </a:t>
            </a:r>
          </a:p>
          <a:p>
            <a:r>
              <a:rPr lang="en-US" sz="2200" dirty="0">
                <a:ln w="9525">
                  <a:noFill/>
                </a:ln>
              </a:rPr>
              <a:t>Redington</a:t>
            </a:r>
          </a:p>
          <a:p>
            <a:pPr indent="0">
              <a:buNone/>
            </a:pPr>
            <a:r>
              <a:rPr lang="en-US" sz="2200" dirty="0">
                <a:ln w="9525">
                  <a:noFill/>
                </a:ln>
              </a:rPr>
              <a:t>Beach (</a:t>
            </a:r>
            <a:r>
              <a:rPr lang="en-US" sz="2200" dirty="0" smtClean="0">
                <a:ln w="9525">
                  <a:noFill/>
                </a:ln>
              </a:rPr>
              <a:t>D7</a:t>
            </a:r>
            <a:r>
              <a:rPr lang="en-US" sz="2200" dirty="0">
                <a:ln w="9525">
                  <a:noFill/>
                </a:ln>
              </a:rPr>
              <a:t> </a:t>
            </a:r>
            <a:r>
              <a:rPr lang="en-US" sz="2200" dirty="0" smtClean="0">
                <a:ln w="9525">
                  <a:noFill/>
                </a:ln>
              </a:rPr>
              <a:t>– north of Madera Beach)</a:t>
            </a:r>
            <a:endParaRPr lang="en-US" sz="2200" dirty="0">
              <a:ln w="9525">
                <a:noFill/>
              </a:ln>
            </a:endParaRPr>
          </a:p>
          <a:p>
            <a:endParaRPr lang="en-US" sz="2200" dirty="0">
              <a:ln w="15875">
                <a:noFill/>
              </a:ln>
            </a:endParaRPr>
          </a:p>
          <a:p>
            <a:pPr marL="0" indent="0">
              <a:buNone/>
            </a:pPr>
            <a:r>
              <a:rPr lang="en-US" sz="2200" b="1" dirty="0">
                <a:ln w="12700">
                  <a:noFill/>
                </a:ln>
              </a:rPr>
              <a:t>Identify:</a:t>
            </a:r>
          </a:p>
          <a:p>
            <a:r>
              <a:rPr lang="en-US" sz="2200" dirty="0">
                <a:ln w="9525">
                  <a:noFill/>
                </a:ln>
              </a:rPr>
              <a:t>Area Type</a:t>
            </a:r>
          </a:p>
          <a:p>
            <a:r>
              <a:rPr lang="en-US" sz="2200" dirty="0">
                <a:ln w="9525">
                  <a:noFill/>
                </a:ln>
              </a:rPr>
              <a:t>AADT, K-Factor, </a:t>
            </a:r>
            <a:br>
              <a:rPr lang="en-US" sz="2200" dirty="0">
                <a:ln w="9525">
                  <a:noFill/>
                </a:ln>
              </a:rPr>
            </a:br>
            <a:r>
              <a:rPr lang="en-US" sz="2200" dirty="0">
                <a:ln w="9525">
                  <a:noFill/>
                </a:ln>
              </a:rPr>
              <a:t>D-Factor </a:t>
            </a:r>
          </a:p>
          <a:p>
            <a:r>
              <a:rPr lang="en-US" sz="2200" dirty="0">
                <a:ln w="9525">
                  <a:noFill/>
                </a:ln>
              </a:rPr>
              <a:t>Peak Direction</a:t>
            </a:r>
          </a:p>
          <a:p>
            <a:r>
              <a:rPr lang="en-US" sz="2200" dirty="0">
                <a:ln w="9525">
                  <a:noFill/>
                </a:ln>
              </a:rPr>
              <a:t>% Heavy Vehicles</a:t>
            </a:r>
          </a:p>
          <a:p>
            <a:endParaRPr lang="en-US" sz="2800" dirty="0"/>
          </a:p>
        </p:txBody>
      </p:sp>
      <p:grpSp>
        <p:nvGrpSpPr>
          <p:cNvPr id="20" name="Group 19"/>
          <p:cNvGrpSpPr/>
          <p:nvPr/>
        </p:nvGrpSpPr>
        <p:grpSpPr>
          <a:xfrm>
            <a:off x="76204" y="72944"/>
            <a:ext cx="1947033" cy="369332"/>
            <a:chOff x="34167" y="192234"/>
            <a:chExt cx="1947033" cy="369332"/>
          </a:xfrm>
        </p:grpSpPr>
        <p:sp>
          <p:nvSpPr>
            <p:cNvPr id="21" name="Freeform 20"/>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23" name="Freeform 22"/>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itle 3"/>
          <p:cNvSpPr txBox="1">
            <a:spLocks/>
          </p:cNvSpPr>
          <p:nvPr/>
        </p:nvSpPr>
        <p:spPr>
          <a:xfrm>
            <a:off x="2438400" y="-3400"/>
            <a:ext cx="67056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dirty="0" smtClean="0"/>
              <a:t>Workshop 1</a:t>
            </a:r>
            <a:endParaRPr lang="en-US" sz="3200" b="1" dirty="0"/>
          </a:p>
        </p:txBody>
      </p:sp>
    </p:spTree>
    <p:custDataLst>
      <p:tags r:id="rId1"/>
    </p:custDataLst>
    <p:extLst>
      <p:ext uri="{BB962C8B-B14F-4D97-AF65-F5344CB8AC3E}">
        <p14:creationId xmlns:p14="http://schemas.microsoft.com/office/powerpoint/2010/main" val="3312908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par>
                                <p:cTn id="15" presetID="1" presetClass="exit" presetSubtype="0" fill="hold" nodeType="with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61937" y="762000"/>
            <a:ext cx="8882063" cy="5661095"/>
          </a:xfrm>
          <a:prstGeom prst="rect">
            <a:avLst/>
          </a:prstGeom>
        </p:spPr>
      </p:pic>
      <p:grpSp>
        <p:nvGrpSpPr>
          <p:cNvPr id="4" name="Group 3"/>
          <p:cNvGrpSpPr/>
          <p:nvPr/>
        </p:nvGrpSpPr>
        <p:grpSpPr>
          <a:xfrm>
            <a:off x="76204" y="72944"/>
            <a:ext cx="1947033" cy="369332"/>
            <a:chOff x="34167" y="192234"/>
            <a:chExt cx="1947033" cy="369332"/>
          </a:xfrm>
        </p:grpSpPr>
        <p:sp>
          <p:nvSpPr>
            <p:cNvPr id="5" name="Freeform 4"/>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7" name="Freeform 6"/>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3"/>
          <p:cNvSpPr txBox="1">
            <a:spLocks/>
          </p:cNvSpPr>
          <p:nvPr/>
        </p:nvSpPr>
        <p:spPr>
          <a:xfrm>
            <a:off x="2438400" y="-22450"/>
            <a:ext cx="67056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dirty="0" smtClean="0"/>
              <a:t>Workshop 1</a:t>
            </a:r>
            <a:endParaRPr lang="en-US" sz="3200" b="1" dirty="0"/>
          </a:p>
        </p:txBody>
      </p:sp>
      <p:pic>
        <p:nvPicPr>
          <p:cNvPr id="2" name="Picture 1"/>
          <p:cNvPicPr>
            <a:picLocks noChangeAspect="1"/>
          </p:cNvPicPr>
          <p:nvPr/>
        </p:nvPicPr>
        <p:blipFill>
          <a:blip r:embed="rId5"/>
          <a:stretch>
            <a:fillRect/>
          </a:stretch>
        </p:blipFill>
        <p:spPr>
          <a:xfrm>
            <a:off x="2914650" y="2490787"/>
            <a:ext cx="3314700" cy="1876425"/>
          </a:xfrm>
          <a:prstGeom prst="rect">
            <a:avLst/>
          </a:prstGeom>
        </p:spPr>
      </p:pic>
      <p:pic>
        <p:nvPicPr>
          <p:cNvPr id="9" name="Picture 8"/>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2819604" y="58826"/>
            <a:ext cx="1032107" cy="104504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08563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4" y="72944"/>
            <a:ext cx="1947033" cy="369332"/>
            <a:chOff x="34167" y="192234"/>
            <a:chExt cx="1947033" cy="369332"/>
          </a:xfrm>
        </p:grpSpPr>
        <p:sp>
          <p:nvSpPr>
            <p:cNvPr id="5" name="Freeform 4"/>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7" name="Freeform 6"/>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3"/>
          <p:cNvSpPr txBox="1">
            <a:spLocks/>
          </p:cNvSpPr>
          <p:nvPr/>
        </p:nvSpPr>
        <p:spPr>
          <a:xfrm>
            <a:off x="1848318" y="0"/>
            <a:ext cx="60198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dirty="0" smtClean="0"/>
              <a:t>Workshop 1</a:t>
            </a:r>
            <a:endParaRPr lang="en-US" sz="3200" b="1" dirty="0"/>
          </a:p>
        </p:txBody>
      </p:sp>
      <p:pic>
        <p:nvPicPr>
          <p:cNvPr id="9" name="Picture 8"/>
          <p:cNvPicPr>
            <a:picLocks noChangeAspect="1"/>
          </p:cNvPicPr>
          <p:nvPr/>
        </p:nvPicPr>
        <p:blipFill>
          <a:blip r:embed="rId4"/>
          <a:stretch>
            <a:fillRect/>
          </a:stretch>
        </p:blipFill>
        <p:spPr>
          <a:xfrm>
            <a:off x="586880" y="524588"/>
            <a:ext cx="8557120" cy="5453989"/>
          </a:xfrm>
          <a:prstGeom prst="rect">
            <a:avLst/>
          </a:prstGeom>
        </p:spPr>
      </p:pic>
      <p:pic>
        <p:nvPicPr>
          <p:cNvPr id="11" name="Picture 10"/>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8153400" y="5791200"/>
            <a:ext cx="837996" cy="84850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26808254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61201" y="533401"/>
            <a:ext cx="8201799" cy="5410199"/>
          </a:xfrm>
          <a:prstGeom prst="rect">
            <a:avLst/>
          </a:prstGeom>
        </p:spPr>
      </p:pic>
      <p:grpSp>
        <p:nvGrpSpPr>
          <p:cNvPr id="4" name="Group 3"/>
          <p:cNvGrpSpPr/>
          <p:nvPr/>
        </p:nvGrpSpPr>
        <p:grpSpPr>
          <a:xfrm>
            <a:off x="76204" y="72944"/>
            <a:ext cx="1947033" cy="369332"/>
            <a:chOff x="34167" y="192234"/>
            <a:chExt cx="1947033" cy="369332"/>
          </a:xfrm>
        </p:grpSpPr>
        <p:sp>
          <p:nvSpPr>
            <p:cNvPr id="5" name="Freeform 4"/>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7" name="Freeform 6"/>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3"/>
          <p:cNvSpPr txBox="1">
            <a:spLocks/>
          </p:cNvSpPr>
          <p:nvPr/>
        </p:nvSpPr>
        <p:spPr>
          <a:xfrm>
            <a:off x="2438400" y="-3400"/>
            <a:ext cx="67056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dirty="0" smtClean="0"/>
              <a:t>Workshop 1</a:t>
            </a:r>
            <a:endParaRPr lang="en-US" sz="3200" b="1" dirty="0"/>
          </a:p>
        </p:txBody>
      </p:sp>
      <p:pic>
        <p:nvPicPr>
          <p:cNvPr id="3" name="Picture 2"/>
          <p:cNvPicPr>
            <a:picLocks noChangeAspect="1"/>
          </p:cNvPicPr>
          <p:nvPr/>
        </p:nvPicPr>
        <p:blipFill>
          <a:blip r:embed="rId5"/>
          <a:stretch>
            <a:fillRect/>
          </a:stretch>
        </p:blipFill>
        <p:spPr>
          <a:xfrm>
            <a:off x="6115050" y="914400"/>
            <a:ext cx="2628900" cy="5257800"/>
          </a:xfrm>
          <a:prstGeom prst="rect">
            <a:avLst/>
          </a:prstGeom>
        </p:spPr>
      </p:pic>
      <p:cxnSp>
        <p:nvCxnSpPr>
          <p:cNvPr id="9" name="Straight Arrow Connector 8"/>
          <p:cNvCxnSpPr/>
          <p:nvPr/>
        </p:nvCxnSpPr>
        <p:spPr>
          <a:xfrm flipH="1">
            <a:off x="1828800" y="1905000"/>
            <a:ext cx="956437"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8153400" y="5791200"/>
            <a:ext cx="837996" cy="84850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06890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r="22158" b="32673"/>
          <a:stretch/>
        </p:blipFill>
        <p:spPr>
          <a:xfrm>
            <a:off x="61912" y="685800"/>
            <a:ext cx="9082088" cy="5181600"/>
          </a:xfrm>
          <a:prstGeom prst="rect">
            <a:avLst/>
          </a:prstGeom>
        </p:spPr>
      </p:pic>
      <p:sp>
        <p:nvSpPr>
          <p:cNvPr id="10" name="Oval 9"/>
          <p:cNvSpPr/>
          <p:nvPr/>
        </p:nvSpPr>
        <p:spPr>
          <a:xfrm>
            <a:off x="76204" y="3809295"/>
            <a:ext cx="9068131" cy="935679"/>
          </a:xfrm>
          <a:custGeom>
            <a:avLst/>
            <a:gdLst>
              <a:gd name="connsiteX0" fmla="*/ 0 w 9144000"/>
              <a:gd name="connsiteY0" fmla="*/ 457200 h 914400"/>
              <a:gd name="connsiteX1" fmla="*/ 4572000 w 9144000"/>
              <a:gd name="connsiteY1" fmla="*/ 0 h 914400"/>
              <a:gd name="connsiteX2" fmla="*/ 9144000 w 9144000"/>
              <a:gd name="connsiteY2" fmla="*/ 457200 h 914400"/>
              <a:gd name="connsiteX3" fmla="*/ 4572000 w 9144000"/>
              <a:gd name="connsiteY3" fmla="*/ 914400 h 914400"/>
              <a:gd name="connsiteX4" fmla="*/ 0 w 9144000"/>
              <a:gd name="connsiteY4" fmla="*/ 457200 h 914400"/>
              <a:gd name="connsiteX0" fmla="*/ 91238 w 9235238"/>
              <a:gd name="connsiteY0" fmla="*/ 514350 h 971550"/>
              <a:gd name="connsiteX1" fmla="*/ 1843838 w 9235238"/>
              <a:gd name="connsiteY1" fmla="*/ 57150 h 971550"/>
              <a:gd name="connsiteX2" fmla="*/ 4663238 w 9235238"/>
              <a:gd name="connsiteY2" fmla="*/ 57150 h 971550"/>
              <a:gd name="connsiteX3" fmla="*/ 9235238 w 9235238"/>
              <a:gd name="connsiteY3" fmla="*/ 514350 h 971550"/>
              <a:gd name="connsiteX4" fmla="*/ 4663238 w 9235238"/>
              <a:gd name="connsiteY4" fmla="*/ 971550 h 971550"/>
              <a:gd name="connsiteX5" fmla="*/ 91238 w 9235238"/>
              <a:gd name="connsiteY5" fmla="*/ 514350 h 971550"/>
              <a:gd name="connsiteX0" fmla="*/ 107678 w 8965928"/>
              <a:gd name="connsiteY0" fmla="*/ 533400 h 971575"/>
              <a:gd name="connsiteX1" fmla="*/ 1574528 w 8965928"/>
              <a:gd name="connsiteY1" fmla="*/ 57150 h 971575"/>
              <a:gd name="connsiteX2" fmla="*/ 4393928 w 8965928"/>
              <a:gd name="connsiteY2" fmla="*/ 57150 h 971575"/>
              <a:gd name="connsiteX3" fmla="*/ 8965928 w 8965928"/>
              <a:gd name="connsiteY3" fmla="*/ 514350 h 971575"/>
              <a:gd name="connsiteX4" fmla="*/ 4393928 w 8965928"/>
              <a:gd name="connsiteY4" fmla="*/ 971550 h 971575"/>
              <a:gd name="connsiteX5" fmla="*/ 107678 w 8965928"/>
              <a:gd name="connsiteY5" fmla="*/ 533400 h 971575"/>
              <a:gd name="connsiteX0" fmla="*/ 43 w 8858293"/>
              <a:gd name="connsiteY0" fmla="*/ 533400 h 1017715"/>
              <a:gd name="connsiteX1" fmla="*/ 1466893 w 8858293"/>
              <a:gd name="connsiteY1" fmla="*/ 57150 h 1017715"/>
              <a:gd name="connsiteX2" fmla="*/ 4286293 w 8858293"/>
              <a:gd name="connsiteY2" fmla="*/ 57150 h 1017715"/>
              <a:gd name="connsiteX3" fmla="*/ 8858293 w 8858293"/>
              <a:gd name="connsiteY3" fmla="*/ 514350 h 1017715"/>
              <a:gd name="connsiteX4" fmla="*/ 4286293 w 8858293"/>
              <a:gd name="connsiteY4" fmla="*/ 971550 h 1017715"/>
              <a:gd name="connsiteX5" fmla="*/ 1504993 w 8858293"/>
              <a:gd name="connsiteY5" fmla="*/ 952500 h 1017715"/>
              <a:gd name="connsiteX6" fmla="*/ 43 w 8858293"/>
              <a:gd name="connsiteY6" fmla="*/ 533400 h 1017715"/>
              <a:gd name="connsiteX0" fmla="*/ 43 w 8987727"/>
              <a:gd name="connsiteY0" fmla="*/ 533400 h 992124"/>
              <a:gd name="connsiteX1" fmla="*/ 1466893 w 8987727"/>
              <a:gd name="connsiteY1" fmla="*/ 57150 h 992124"/>
              <a:gd name="connsiteX2" fmla="*/ 4286293 w 8987727"/>
              <a:gd name="connsiteY2" fmla="*/ 57150 h 992124"/>
              <a:gd name="connsiteX3" fmla="*/ 8858293 w 8987727"/>
              <a:gd name="connsiteY3" fmla="*/ 514350 h 992124"/>
              <a:gd name="connsiteX4" fmla="*/ 7448593 w 8987727"/>
              <a:gd name="connsiteY4" fmla="*/ 952500 h 992124"/>
              <a:gd name="connsiteX5" fmla="*/ 4286293 w 8987727"/>
              <a:gd name="connsiteY5" fmla="*/ 971550 h 992124"/>
              <a:gd name="connsiteX6" fmla="*/ 1504993 w 8987727"/>
              <a:gd name="connsiteY6" fmla="*/ 952500 h 992124"/>
              <a:gd name="connsiteX7" fmla="*/ 43 w 8987727"/>
              <a:gd name="connsiteY7" fmla="*/ 533400 h 992124"/>
              <a:gd name="connsiteX0" fmla="*/ 43 w 8858628"/>
              <a:gd name="connsiteY0" fmla="*/ 511573 h 970297"/>
              <a:gd name="connsiteX1" fmla="*/ 1466893 w 8858628"/>
              <a:gd name="connsiteY1" fmla="*/ 35323 h 970297"/>
              <a:gd name="connsiteX2" fmla="*/ 4286293 w 8858628"/>
              <a:gd name="connsiteY2" fmla="*/ 35323 h 970297"/>
              <a:gd name="connsiteX3" fmla="*/ 7562893 w 8858628"/>
              <a:gd name="connsiteY3" fmla="*/ 73423 h 970297"/>
              <a:gd name="connsiteX4" fmla="*/ 8858293 w 8858628"/>
              <a:gd name="connsiteY4" fmla="*/ 492523 h 970297"/>
              <a:gd name="connsiteX5" fmla="*/ 7448593 w 8858628"/>
              <a:gd name="connsiteY5" fmla="*/ 930673 h 970297"/>
              <a:gd name="connsiteX6" fmla="*/ 4286293 w 8858628"/>
              <a:gd name="connsiteY6" fmla="*/ 949723 h 970297"/>
              <a:gd name="connsiteX7" fmla="*/ 1504993 w 8858628"/>
              <a:gd name="connsiteY7" fmla="*/ 930673 h 970297"/>
              <a:gd name="connsiteX8" fmla="*/ 43 w 8858628"/>
              <a:gd name="connsiteY8" fmla="*/ 511573 h 970297"/>
              <a:gd name="connsiteX0" fmla="*/ 43 w 8858628"/>
              <a:gd name="connsiteY0" fmla="*/ 476250 h 934974"/>
              <a:gd name="connsiteX1" fmla="*/ 1466893 w 8858628"/>
              <a:gd name="connsiteY1" fmla="*/ 76200 h 934974"/>
              <a:gd name="connsiteX2" fmla="*/ 4286293 w 8858628"/>
              <a:gd name="connsiteY2" fmla="*/ 0 h 934974"/>
              <a:gd name="connsiteX3" fmla="*/ 7562893 w 8858628"/>
              <a:gd name="connsiteY3" fmla="*/ 38100 h 934974"/>
              <a:gd name="connsiteX4" fmla="*/ 8858293 w 8858628"/>
              <a:gd name="connsiteY4" fmla="*/ 457200 h 934974"/>
              <a:gd name="connsiteX5" fmla="*/ 7448593 w 8858628"/>
              <a:gd name="connsiteY5" fmla="*/ 895350 h 934974"/>
              <a:gd name="connsiteX6" fmla="*/ 4286293 w 8858628"/>
              <a:gd name="connsiteY6" fmla="*/ 914400 h 934974"/>
              <a:gd name="connsiteX7" fmla="*/ 1504993 w 8858628"/>
              <a:gd name="connsiteY7" fmla="*/ 895350 h 934974"/>
              <a:gd name="connsiteX8" fmla="*/ 43 w 8858628"/>
              <a:gd name="connsiteY8" fmla="*/ 476250 h 934974"/>
              <a:gd name="connsiteX0" fmla="*/ 43 w 8858628"/>
              <a:gd name="connsiteY0" fmla="*/ 476955 h 935679"/>
              <a:gd name="connsiteX1" fmla="*/ 1466893 w 8858628"/>
              <a:gd name="connsiteY1" fmla="*/ 57855 h 935679"/>
              <a:gd name="connsiteX2" fmla="*/ 4286293 w 8858628"/>
              <a:gd name="connsiteY2" fmla="*/ 705 h 935679"/>
              <a:gd name="connsiteX3" fmla="*/ 7562893 w 8858628"/>
              <a:gd name="connsiteY3" fmla="*/ 38805 h 935679"/>
              <a:gd name="connsiteX4" fmla="*/ 8858293 w 8858628"/>
              <a:gd name="connsiteY4" fmla="*/ 457905 h 935679"/>
              <a:gd name="connsiteX5" fmla="*/ 7448593 w 8858628"/>
              <a:gd name="connsiteY5" fmla="*/ 896055 h 935679"/>
              <a:gd name="connsiteX6" fmla="*/ 4286293 w 8858628"/>
              <a:gd name="connsiteY6" fmla="*/ 915105 h 935679"/>
              <a:gd name="connsiteX7" fmla="*/ 1504993 w 8858628"/>
              <a:gd name="connsiteY7" fmla="*/ 896055 h 935679"/>
              <a:gd name="connsiteX8" fmla="*/ 43 w 8858628"/>
              <a:gd name="connsiteY8" fmla="*/ 476955 h 93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8628" h="935679">
                <a:moveTo>
                  <a:pt x="43" y="476955"/>
                </a:moveTo>
                <a:cubicBezTo>
                  <a:pt x="-6307" y="337255"/>
                  <a:pt x="704893" y="134055"/>
                  <a:pt x="1466893" y="57855"/>
                </a:cubicBezTo>
                <a:cubicBezTo>
                  <a:pt x="2228893" y="-18345"/>
                  <a:pt x="3270293" y="3880"/>
                  <a:pt x="4286293" y="705"/>
                </a:cubicBezTo>
                <a:lnTo>
                  <a:pt x="7562893" y="38805"/>
                </a:lnTo>
                <a:cubicBezTo>
                  <a:pt x="8324893" y="115005"/>
                  <a:pt x="8874168" y="349955"/>
                  <a:pt x="8858293" y="457905"/>
                </a:cubicBezTo>
                <a:cubicBezTo>
                  <a:pt x="8842418" y="565855"/>
                  <a:pt x="8210593" y="819855"/>
                  <a:pt x="7448593" y="896055"/>
                </a:cubicBezTo>
                <a:cubicBezTo>
                  <a:pt x="6686593" y="972255"/>
                  <a:pt x="5276893" y="915105"/>
                  <a:pt x="4286293" y="915105"/>
                </a:cubicBezTo>
                <a:cubicBezTo>
                  <a:pt x="3295693" y="915105"/>
                  <a:pt x="2219368" y="969080"/>
                  <a:pt x="1504993" y="896055"/>
                </a:cubicBezTo>
                <a:cubicBezTo>
                  <a:pt x="790618" y="823030"/>
                  <a:pt x="6393" y="616655"/>
                  <a:pt x="43" y="476955"/>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nvGrpSpPr>
          <p:cNvPr id="20" name="Group 19"/>
          <p:cNvGrpSpPr/>
          <p:nvPr/>
        </p:nvGrpSpPr>
        <p:grpSpPr>
          <a:xfrm>
            <a:off x="76204" y="72944"/>
            <a:ext cx="1947033" cy="369332"/>
            <a:chOff x="34167" y="192234"/>
            <a:chExt cx="1947033" cy="369332"/>
          </a:xfrm>
        </p:grpSpPr>
        <p:sp>
          <p:nvSpPr>
            <p:cNvPr id="21" name="Freeform 20"/>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23" name="Freeform 22"/>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itle 3"/>
          <p:cNvSpPr txBox="1">
            <a:spLocks/>
          </p:cNvSpPr>
          <p:nvPr/>
        </p:nvSpPr>
        <p:spPr>
          <a:xfrm>
            <a:off x="2438400" y="-3400"/>
            <a:ext cx="67056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dirty="0" smtClean="0"/>
              <a:t>Workshop 1</a:t>
            </a:r>
            <a:endParaRPr lang="en-US" sz="3200" b="1" dirty="0"/>
          </a:p>
        </p:txBody>
      </p:sp>
    </p:spTree>
    <p:custDataLst>
      <p:tags r:id="rId1"/>
    </p:custDataLst>
    <p:extLst>
      <p:ext uri="{BB962C8B-B14F-4D97-AF65-F5344CB8AC3E}">
        <p14:creationId xmlns:p14="http://schemas.microsoft.com/office/powerpoint/2010/main" val="3304167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 presetClass="exit" presetSubtype="0" fill="hold" grpId="1" nodeType="afterEffect">
                                  <p:stCondLst>
                                    <p:cond delay="100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463040" y="1280160"/>
            <a:ext cx="7299960" cy="5044440"/>
          </a:xfrm>
          <a:prstGeom prst="rect">
            <a:avLst/>
          </a:prstGeom>
        </p:spPr>
        <p:txBody>
          <a:bodyPr vert="horz" lIns="0" tIns="0" rIns="0" bIns="0" rtlCol="0">
            <a:normAutofit/>
          </a:bodyPr>
          <a:lstStyle>
            <a:lvl1pPr marL="342739" indent="-342739" algn="l" defTabSz="913972"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602" indent="-285616" algn="l" defTabSz="913972"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2466" indent="-228492" algn="l" defTabSz="913972"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599451" indent="-228492" algn="l" defTabSz="913972"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6438" indent="-228492" algn="l" defTabSz="913972"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b="1" dirty="0" smtClean="0"/>
              <a:t>Answers</a:t>
            </a:r>
          </a:p>
          <a:p>
            <a:r>
              <a:rPr lang="en-US" sz="2800" dirty="0" smtClean="0"/>
              <a:t>Area Type = 		</a:t>
            </a:r>
            <a:r>
              <a:rPr lang="en-US" sz="2800" u="sng" dirty="0" smtClean="0"/>
              <a:t> Other Urbanized	</a:t>
            </a:r>
          </a:p>
          <a:p>
            <a:r>
              <a:rPr lang="en-US" sz="2800" dirty="0" smtClean="0"/>
              <a:t>AADT = 			</a:t>
            </a:r>
            <a:r>
              <a:rPr lang="en-US" sz="2800" u="sng" dirty="0" smtClean="0"/>
              <a:t>   16,647		</a:t>
            </a:r>
          </a:p>
          <a:p>
            <a:r>
              <a:rPr lang="en-US" sz="2800" dirty="0" smtClean="0"/>
              <a:t>K-Factor = 		</a:t>
            </a:r>
            <a:r>
              <a:rPr lang="en-US" sz="2800" u="sng" dirty="0" smtClean="0"/>
              <a:t>   9.0			</a:t>
            </a:r>
            <a:endParaRPr lang="en-US" sz="1800" u="sng" dirty="0" smtClean="0"/>
          </a:p>
          <a:p>
            <a:r>
              <a:rPr lang="en-US" sz="2800" dirty="0" smtClean="0"/>
              <a:t>D-Factor = 		</a:t>
            </a:r>
            <a:r>
              <a:rPr lang="en-US" sz="2800" u="sng" dirty="0" smtClean="0"/>
              <a:t>   52.3		</a:t>
            </a:r>
          </a:p>
          <a:p>
            <a:r>
              <a:rPr lang="en-US" sz="2800" dirty="0" smtClean="0"/>
              <a:t>Peak Direction = 	</a:t>
            </a:r>
            <a:r>
              <a:rPr lang="en-US" sz="2800" u="sng" dirty="0" smtClean="0"/>
              <a:t>   NB			</a:t>
            </a:r>
            <a:endParaRPr lang="en-US" sz="2800" dirty="0" smtClean="0"/>
          </a:p>
          <a:p>
            <a:r>
              <a:rPr lang="en-US" sz="2800" dirty="0" smtClean="0"/>
              <a:t>% Heavy Vehicles = 	</a:t>
            </a:r>
            <a:r>
              <a:rPr lang="en-US" sz="2800" u="sng" dirty="0" smtClean="0"/>
              <a:t>   1.0			</a:t>
            </a:r>
          </a:p>
          <a:p>
            <a:endParaRPr lang="en-US" sz="2800" dirty="0"/>
          </a:p>
        </p:txBody>
      </p:sp>
      <p:sp>
        <p:nvSpPr>
          <p:cNvPr id="2" name="Rectangle 1"/>
          <p:cNvSpPr/>
          <p:nvPr/>
        </p:nvSpPr>
        <p:spPr>
          <a:xfrm>
            <a:off x="4739640" y="1261363"/>
            <a:ext cx="3962400" cy="390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76204" y="72944"/>
            <a:ext cx="1947033" cy="369332"/>
            <a:chOff x="34167" y="192234"/>
            <a:chExt cx="1947033" cy="369332"/>
          </a:xfrm>
        </p:grpSpPr>
        <p:sp>
          <p:nvSpPr>
            <p:cNvPr id="10" name="Freeform 9"/>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16" name="Freeform 15"/>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itle 3"/>
          <p:cNvSpPr txBox="1">
            <a:spLocks/>
          </p:cNvSpPr>
          <p:nvPr/>
        </p:nvSpPr>
        <p:spPr>
          <a:xfrm>
            <a:off x="2438400" y="-3400"/>
            <a:ext cx="67056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dirty="0" smtClean="0"/>
              <a:t>Workshop 1</a:t>
            </a:r>
            <a:endParaRPr lang="en-US" sz="3200" b="1" dirty="0"/>
          </a:p>
        </p:txBody>
      </p:sp>
      <p:sp>
        <p:nvSpPr>
          <p:cNvPr id="11" name="Content Placeholder 2"/>
          <p:cNvSpPr>
            <a:spLocks noGrp="1"/>
          </p:cNvSpPr>
          <p:nvPr>
            <p:ph idx="1"/>
          </p:nvPr>
        </p:nvSpPr>
        <p:spPr>
          <a:xfrm>
            <a:off x="1463040" y="1280160"/>
            <a:ext cx="7299960" cy="5044440"/>
          </a:xfrm>
        </p:spPr>
        <p:txBody>
          <a:bodyPr>
            <a:normAutofit/>
          </a:bodyPr>
          <a:lstStyle/>
          <a:p>
            <a:pPr marL="0" indent="0">
              <a:buNone/>
            </a:pPr>
            <a:r>
              <a:rPr lang="en-US" b="1" dirty="0" smtClean="0"/>
              <a:t>Answers</a:t>
            </a:r>
          </a:p>
          <a:p>
            <a:r>
              <a:rPr lang="en-US" sz="2800" dirty="0" smtClean="0"/>
              <a:t>Area Type = 		</a:t>
            </a:r>
            <a:r>
              <a:rPr lang="en-US" sz="2800" u="sng" dirty="0" smtClean="0"/>
              <a:t>  		      	</a:t>
            </a:r>
          </a:p>
          <a:p>
            <a:r>
              <a:rPr lang="en-US" sz="2800" dirty="0" smtClean="0"/>
              <a:t>AADT = 			</a:t>
            </a:r>
            <a:r>
              <a:rPr lang="en-US" sz="2800" u="sng" dirty="0" smtClean="0"/>
              <a:t>   			</a:t>
            </a:r>
          </a:p>
          <a:p>
            <a:r>
              <a:rPr lang="en-US" sz="2800" dirty="0" smtClean="0"/>
              <a:t>K-Factor = 		</a:t>
            </a:r>
            <a:r>
              <a:rPr lang="en-US" sz="2800" u="sng" dirty="0"/>
              <a:t> </a:t>
            </a:r>
            <a:r>
              <a:rPr lang="en-US" sz="2800" u="sng" dirty="0" smtClean="0"/>
              <a:t>  			</a:t>
            </a:r>
            <a:endParaRPr lang="en-US" sz="1800" u="sng" dirty="0" smtClean="0"/>
          </a:p>
          <a:p>
            <a:r>
              <a:rPr lang="en-US" sz="2800" dirty="0" smtClean="0"/>
              <a:t>D-Factor = 		</a:t>
            </a:r>
            <a:r>
              <a:rPr lang="en-US" sz="2800" u="sng" dirty="0"/>
              <a:t> </a:t>
            </a:r>
            <a:r>
              <a:rPr lang="en-US" sz="2800" u="sng" dirty="0" smtClean="0"/>
              <a:t>  </a:t>
            </a:r>
            <a:r>
              <a:rPr lang="en-US" sz="2800" u="sng" dirty="0"/>
              <a:t> </a:t>
            </a:r>
            <a:r>
              <a:rPr lang="en-US" sz="2800" u="sng" dirty="0" smtClean="0"/>
              <a:t>              		</a:t>
            </a:r>
          </a:p>
          <a:p>
            <a:r>
              <a:rPr lang="en-US" sz="2800" dirty="0" smtClean="0"/>
              <a:t>Peak Direction = 	</a:t>
            </a:r>
            <a:r>
              <a:rPr lang="en-US" sz="2800" u="sng" dirty="0" smtClean="0"/>
              <a:t>   </a:t>
            </a:r>
            <a:r>
              <a:rPr lang="en-US" sz="2800" u="sng" dirty="0"/>
              <a:t>	</a:t>
            </a:r>
            <a:r>
              <a:rPr lang="en-US" sz="2800" u="sng" dirty="0" smtClean="0"/>
              <a:t>		</a:t>
            </a:r>
            <a:endParaRPr lang="en-US" sz="2800" dirty="0" smtClean="0"/>
          </a:p>
          <a:p>
            <a:r>
              <a:rPr lang="en-US" sz="2800" dirty="0" smtClean="0"/>
              <a:t>% Heavy Vehicles = 	</a:t>
            </a:r>
            <a:r>
              <a:rPr lang="en-US" sz="2800" u="sng" dirty="0" smtClean="0"/>
              <a:t>   </a:t>
            </a:r>
            <a:r>
              <a:rPr lang="en-US" sz="2800" u="sng" dirty="0"/>
              <a:t>	</a:t>
            </a:r>
            <a:r>
              <a:rPr lang="en-US" sz="2800" u="sng" dirty="0" smtClean="0"/>
              <a:t>		</a:t>
            </a:r>
          </a:p>
          <a:p>
            <a:endParaRPr lang="en-US" sz="2800" dirty="0"/>
          </a:p>
        </p:txBody>
      </p:sp>
      <p:pic>
        <p:nvPicPr>
          <p:cNvPr id="12" name="Picture 11"/>
          <p:cNvPicPr>
            <a:picLocks noChangeAspect="1"/>
          </p:cNvPicPr>
          <p:nvPr/>
        </p:nvPicPr>
        <p:blipFill>
          <a:blip r:embed="rId4"/>
          <a:stretch>
            <a:fillRect/>
          </a:stretch>
        </p:blipFill>
        <p:spPr>
          <a:xfrm>
            <a:off x="8343900" y="30859"/>
            <a:ext cx="762000" cy="780230"/>
          </a:xfrm>
          <a:prstGeom prst="rect">
            <a:avLst/>
          </a:prstGeom>
        </p:spPr>
      </p:pic>
    </p:spTree>
    <p:custDataLst>
      <p:tags r:id="rId1"/>
    </p:custDataLst>
    <p:extLst>
      <p:ext uri="{BB962C8B-B14F-4D97-AF65-F5344CB8AC3E}">
        <p14:creationId xmlns:p14="http://schemas.microsoft.com/office/powerpoint/2010/main" val="2880192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 grpId="0" animBg="1"/>
      <p:bldP spid="11"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Format of the Training Modules</a:t>
            </a:r>
            <a:endParaRPr lang="en-US" dirty="0"/>
          </a:p>
        </p:txBody>
      </p:sp>
      <p:sp>
        <p:nvSpPr>
          <p:cNvPr id="3" name="Content Placeholder 2"/>
          <p:cNvSpPr>
            <a:spLocks noGrp="1"/>
          </p:cNvSpPr>
          <p:nvPr>
            <p:ph idx="1"/>
          </p:nvPr>
        </p:nvSpPr>
        <p:spPr/>
        <p:txBody>
          <a:bodyPr>
            <a:noAutofit/>
          </a:bodyPr>
          <a:lstStyle/>
          <a:p>
            <a:r>
              <a:rPr lang="en-US" sz="2800" dirty="0"/>
              <a:t>Explain the program’s uses</a:t>
            </a:r>
          </a:p>
          <a:p>
            <a:r>
              <a:rPr lang="en-US" sz="2800" dirty="0"/>
              <a:t>Identify strengths and limitations</a:t>
            </a:r>
          </a:p>
          <a:p>
            <a:r>
              <a:rPr lang="en-US" sz="2800" dirty="0"/>
              <a:t>Identify when other tools should be used</a:t>
            </a:r>
          </a:p>
          <a:p>
            <a:r>
              <a:rPr lang="en-US" sz="2800" dirty="0"/>
              <a:t>Required inputs</a:t>
            </a:r>
          </a:p>
          <a:p>
            <a:r>
              <a:rPr lang="en-US" sz="2800" dirty="0"/>
              <a:t>Example problem(s)</a:t>
            </a:r>
          </a:p>
          <a:p>
            <a:pPr lvl="1"/>
            <a:r>
              <a:rPr lang="en-US" sz="2400" dirty="0"/>
              <a:t>Sensitivity example</a:t>
            </a:r>
          </a:p>
          <a:p>
            <a:r>
              <a:rPr lang="en-US" sz="2800" dirty="0"/>
              <a:t>Workshops</a:t>
            </a:r>
          </a:p>
          <a:p>
            <a:endParaRPr lang="en-US" sz="2400" dirty="0"/>
          </a:p>
        </p:txBody>
      </p:sp>
    </p:spTree>
    <p:custDataLst>
      <p:tags r:id="rId1"/>
    </p:custDataLst>
    <p:extLst>
      <p:ext uri="{BB962C8B-B14F-4D97-AF65-F5344CB8AC3E}">
        <p14:creationId xmlns:p14="http://schemas.microsoft.com/office/powerpoint/2010/main" val="29158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Generalized Service Volume Tables</a:t>
            </a:r>
            <a:endParaRPr lang="en-US" dirty="0"/>
          </a:p>
        </p:txBody>
      </p:sp>
      <p:sp>
        <p:nvSpPr>
          <p:cNvPr id="10" name="Text Placeholder 9"/>
          <p:cNvSpPr>
            <a:spLocks noGrp="1"/>
          </p:cNvSpPr>
          <p:nvPr>
            <p:ph type="body" idx="10"/>
          </p:nvPr>
        </p:nvSpPr>
        <p:spPr/>
        <p:txBody>
          <a:bodyPr/>
          <a:lstStyle/>
          <a:p>
            <a:r>
              <a:rPr lang="en-US" dirty="0" smtClean="0"/>
              <a:t>Agenda Item 4</a:t>
            </a:r>
          </a:p>
        </p:txBody>
      </p:sp>
      <p:pic>
        <p:nvPicPr>
          <p:cNvPr id="5" name="Picture 3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71601" y="2667000"/>
            <a:ext cx="2629008" cy="3401568"/>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6" name="Picture 3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1" y="2819400"/>
            <a:ext cx="2629008" cy="3401568"/>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7" name="Picture 3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1" y="2971800"/>
            <a:ext cx="2629008" cy="3401568"/>
          </a:xfrm>
          <a:prstGeom prst="rect">
            <a:avLst/>
          </a:prstGeom>
          <a:ln>
            <a:solidFill>
              <a:schemeClr val="bg1">
                <a:lumMod val="50000"/>
              </a:schemeClr>
            </a:solidFill>
          </a:ln>
          <a:effectLst>
            <a:outerShdw blurRad="292100" dist="139700" dir="2700000" algn="tl" rotWithShape="0">
              <a:srgbClr val="333333">
                <a:alpha val="65000"/>
              </a:srgbClr>
            </a:outerShdw>
          </a:effectLst>
        </p:spPr>
      </p:pic>
      <p:grpSp>
        <p:nvGrpSpPr>
          <p:cNvPr id="15" name="Group 14"/>
          <p:cNvGrpSpPr/>
          <p:nvPr/>
        </p:nvGrpSpPr>
        <p:grpSpPr>
          <a:xfrm>
            <a:off x="76200" y="59373"/>
            <a:ext cx="4103496" cy="685800"/>
            <a:chOff x="0" y="1"/>
            <a:chExt cx="4103496" cy="685800"/>
          </a:xfrm>
        </p:grpSpPr>
        <p:sp>
          <p:nvSpPr>
            <p:cNvPr id="16" name="Rectangle 15"/>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324918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2"/>
          <p:cNvSpPr>
            <a:spLocks noChangeArrowheads="1"/>
          </p:cNvSpPr>
          <p:nvPr/>
        </p:nvSpPr>
        <p:spPr bwMode="auto">
          <a:xfrm>
            <a:off x="1219200" y="4196013"/>
            <a:ext cx="7067550" cy="2524125"/>
          </a:xfrm>
          <a:prstGeom prst="rect">
            <a:avLst/>
          </a:prstGeom>
          <a:noFill/>
          <a:ln w="9525">
            <a:noFill/>
            <a:miter lim="800000"/>
            <a:headEnd/>
            <a:tailEnd/>
          </a:ln>
          <a:effectLst/>
        </p:spPr>
        <p:txBody>
          <a:bodyPr lIns="92031" tIns="46017" rIns="92031" bIns="46017"/>
          <a:lstStyle/>
          <a:p>
            <a:pPr marL="342739" indent="-342739" algn="ctr">
              <a:lnSpc>
                <a:spcPct val="120000"/>
              </a:lnSpc>
              <a:spcBef>
                <a:spcPct val="30000"/>
              </a:spcBef>
            </a:pPr>
            <a:r>
              <a:rPr lang="en-US" sz="3200" dirty="0"/>
              <a:t>	</a:t>
            </a:r>
            <a:r>
              <a:rPr lang="en-US" sz="3200" b="1" dirty="0">
                <a:latin typeface="+mj-lt"/>
              </a:rPr>
              <a:t>“Ensuring </a:t>
            </a:r>
            <a:r>
              <a:rPr lang="en-US" sz="3600" b="1" dirty="0">
                <a:solidFill>
                  <a:srgbClr val="C00000"/>
                </a:solidFill>
                <a:latin typeface="+mj-lt"/>
              </a:rPr>
              <a:t>mobility</a:t>
            </a:r>
            <a:r>
              <a:rPr lang="en-US" sz="3200" b="1" dirty="0">
                <a:solidFill>
                  <a:srgbClr val="C00000"/>
                </a:solidFill>
                <a:latin typeface="+mj-lt"/>
              </a:rPr>
              <a:t> </a:t>
            </a:r>
            <a:r>
              <a:rPr lang="en-US" sz="3200" b="1" dirty="0">
                <a:latin typeface="+mj-lt"/>
              </a:rPr>
              <a:t>for people and goods is transportation’s most essential function.” </a:t>
            </a:r>
          </a:p>
        </p:txBody>
      </p:sp>
      <p:sp>
        <p:nvSpPr>
          <p:cNvPr id="1025027" name="Text Box 3"/>
          <p:cNvSpPr txBox="1">
            <a:spLocks noChangeArrowheads="1"/>
          </p:cNvSpPr>
          <p:nvPr/>
        </p:nvSpPr>
        <p:spPr bwMode="auto">
          <a:xfrm>
            <a:off x="4600618" y="993553"/>
            <a:ext cx="4223994" cy="579596"/>
          </a:xfrm>
          <a:prstGeom prst="rect">
            <a:avLst/>
          </a:prstGeom>
          <a:noFill/>
          <a:ln w="9525">
            <a:noFill/>
            <a:miter lim="800000"/>
            <a:headEnd/>
            <a:tailEnd/>
          </a:ln>
          <a:effectLst/>
        </p:spPr>
        <p:txBody>
          <a:bodyPr wrap="none" lIns="91397" tIns="45698" rIns="91397" bIns="45698">
            <a:spAutoFit/>
          </a:bodyPr>
          <a:lstStyle/>
          <a:p>
            <a:pPr algn="ctr" eaLnBrk="1" hangingPunct="1"/>
            <a:r>
              <a:rPr lang="en-US" sz="3200" b="1" dirty="0">
                <a:solidFill>
                  <a:schemeClr val="tx2"/>
                </a:solidFill>
                <a:latin typeface="+mj-lt"/>
              </a:rPr>
              <a:t>Importance of Mobility</a:t>
            </a:r>
          </a:p>
        </p:txBody>
      </p:sp>
      <p:grpSp>
        <p:nvGrpSpPr>
          <p:cNvPr id="2" name="Group 1"/>
          <p:cNvGrpSpPr/>
          <p:nvPr/>
        </p:nvGrpSpPr>
        <p:grpSpPr>
          <a:xfrm>
            <a:off x="988380" y="1999461"/>
            <a:ext cx="7167239" cy="2082246"/>
            <a:chOff x="1447800" y="1775845"/>
            <a:chExt cx="7167239" cy="2082246"/>
          </a:xfrm>
        </p:grpSpPr>
        <p:pic>
          <p:nvPicPr>
            <p:cNvPr id="1781762" name="Picture 2" descr="C:\DOCS\QLOSTraining\Graphics\Jacksonville_Bus_coming_to_stop1600x1143.jpg"/>
            <p:cNvPicPr>
              <a:picLocks noChangeAspect="1" noChangeArrowheads="1"/>
            </p:cNvPicPr>
            <p:nvPr/>
          </p:nvPicPr>
          <p:blipFill>
            <a:blip r:embed="rId4" cstate="print"/>
            <a:srcRect t="23719" b="13450"/>
            <a:stretch>
              <a:fillRect/>
            </a:stretch>
          </p:blipFill>
          <p:spPr bwMode="auto">
            <a:xfrm>
              <a:off x="2504225" y="1786786"/>
              <a:ext cx="3505508" cy="1042416"/>
            </a:xfrm>
            <a:prstGeom prst="rect">
              <a:avLst/>
            </a:prstGeom>
            <a:noFill/>
            <a:effectLst/>
          </p:spPr>
        </p:pic>
        <p:pic>
          <p:nvPicPr>
            <p:cNvPr id="6" name="Picture 5" descr="2009horz2 copy.jpg"/>
            <p:cNvPicPr>
              <a:picLocks noChangeAspect="1"/>
            </p:cNvPicPr>
            <p:nvPr/>
          </p:nvPicPr>
          <p:blipFill>
            <a:blip r:embed="rId5" cstate="print"/>
            <a:srcRect l="56251" r="2828" b="50000"/>
            <a:stretch>
              <a:fillRect/>
            </a:stretch>
          </p:blipFill>
          <p:spPr>
            <a:xfrm>
              <a:off x="5967666" y="1775845"/>
              <a:ext cx="2647373" cy="1040847"/>
            </a:xfrm>
            <a:prstGeom prst="rect">
              <a:avLst/>
            </a:prstGeom>
            <a:ln>
              <a:noFill/>
            </a:ln>
            <a:effectLst/>
          </p:spPr>
        </p:pic>
        <p:pic>
          <p:nvPicPr>
            <p:cNvPr id="7" name="Picture 6" descr="2009horz2 copy.jpg"/>
            <p:cNvPicPr>
              <a:picLocks noChangeAspect="1"/>
            </p:cNvPicPr>
            <p:nvPr/>
          </p:nvPicPr>
          <p:blipFill>
            <a:blip r:embed="rId5" cstate="print"/>
            <a:srcRect t="49973" r="26412"/>
            <a:stretch>
              <a:fillRect/>
            </a:stretch>
          </p:blipFill>
          <p:spPr>
            <a:xfrm>
              <a:off x="1447800" y="2816691"/>
              <a:ext cx="4760787" cy="1041400"/>
            </a:xfrm>
            <a:prstGeom prst="rect">
              <a:avLst/>
            </a:prstGeom>
            <a:ln>
              <a:noFill/>
            </a:ln>
            <a:effectLst/>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9200" y="203158"/>
            <a:ext cx="3352800" cy="1676400"/>
          </a:xfrm>
          <a:prstGeom prst="rect">
            <a:avLst/>
          </a:prstGeom>
        </p:spPr>
      </p:pic>
      <p:sp>
        <p:nvSpPr>
          <p:cNvPr id="10" name="Pentagon 9"/>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135356559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Generalized Service Volume Tables</a:t>
            </a:r>
          </a:p>
        </p:txBody>
      </p:sp>
      <p:sp>
        <p:nvSpPr>
          <p:cNvPr id="3" name="Content Placeholder 2"/>
          <p:cNvSpPr>
            <a:spLocks noGrp="1"/>
          </p:cNvSpPr>
          <p:nvPr>
            <p:ph idx="1"/>
          </p:nvPr>
        </p:nvSpPr>
        <p:spPr>
          <a:xfrm>
            <a:off x="951504" y="1600204"/>
            <a:ext cx="2858496" cy="4525963"/>
          </a:xfrm>
        </p:spPr>
        <p:txBody>
          <a:bodyPr>
            <a:normAutofit fontScale="77500" lnSpcReduction="20000"/>
          </a:bodyPr>
          <a:lstStyle/>
          <a:p>
            <a:r>
              <a:rPr lang="en-US" dirty="0"/>
              <a:t>Provide a rough estimate of capacity and LOS</a:t>
            </a:r>
          </a:p>
          <a:p>
            <a:r>
              <a:rPr lang="en-US" dirty="0"/>
              <a:t>Use the same rules as LOSPLAN software and the Q/LOS Handbook</a:t>
            </a:r>
          </a:p>
          <a:p>
            <a:r>
              <a:rPr lang="en-US" dirty="0"/>
              <a:t>FDOT supported and statewide acceptable for </a:t>
            </a:r>
            <a:r>
              <a:rPr lang="en-US" b="1" dirty="0"/>
              <a:t>PLANNING</a:t>
            </a:r>
            <a:r>
              <a:rPr lang="en-US" dirty="0"/>
              <a:t> only</a:t>
            </a:r>
          </a:p>
          <a:p>
            <a:endParaRPr lang="en-US" dirty="0"/>
          </a:p>
        </p:txBody>
      </p:sp>
      <p:pic>
        <p:nvPicPr>
          <p:cNvPr id="7" name="Picture 3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3400" y="1112838"/>
            <a:ext cx="4154553" cy="5375410"/>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8" name="Picture 3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1265238"/>
            <a:ext cx="4154553" cy="5375410"/>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9" name="Picture 3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1417638"/>
            <a:ext cx="4154553" cy="5375410"/>
          </a:xfrm>
          <a:prstGeom prst="rect">
            <a:avLst/>
          </a:prstGeom>
          <a:ln>
            <a:solidFill>
              <a:schemeClr val="bg1">
                <a:lumMod val="50000"/>
              </a:schemeClr>
            </a:solidFill>
          </a:ln>
          <a:effectLst>
            <a:outerShdw blurRad="292100" dist="139700" dir="2700000" algn="tl" rotWithShape="0">
              <a:srgbClr val="333333">
                <a:alpha val="65000"/>
              </a:srgbClr>
            </a:outerShdw>
          </a:effectLst>
        </p:spPr>
      </p:pic>
      <p:grpSp>
        <p:nvGrpSpPr>
          <p:cNvPr id="10" name="Group 9"/>
          <p:cNvGrpSpPr/>
          <p:nvPr/>
        </p:nvGrpSpPr>
        <p:grpSpPr>
          <a:xfrm>
            <a:off x="76200" y="59373"/>
            <a:ext cx="4103496" cy="685800"/>
            <a:chOff x="0" y="1"/>
            <a:chExt cx="4103496" cy="685800"/>
          </a:xfrm>
        </p:grpSpPr>
        <p:sp>
          <p:nvSpPr>
            <p:cNvPr id="11" name="Rectangle 10"/>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41371869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Generalized Service Volume Tables</a:t>
            </a:r>
            <a:endParaRPr lang="en-US" dirty="0"/>
          </a:p>
        </p:txBody>
      </p:sp>
      <p:graphicFrame>
        <p:nvGraphicFramePr>
          <p:cNvPr id="8" name="Content Placeholder 7"/>
          <p:cNvGraphicFramePr>
            <a:graphicFrameLocks noGrp="1"/>
          </p:cNvGraphicFramePr>
          <p:nvPr>
            <p:ph idx="1"/>
            <p:extLst/>
          </p:nvPr>
        </p:nvGraphicFramePr>
        <p:xfrm>
          <a:off x="-990600" y="1442331"/>
          <a:ext cx="7735887"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 name="Group 3"/>
          <p:cNvGrpSpPr/>
          <p:nvPr/>
        </p:nvGrpSpPr>
        <p:grpSpPr>
          <a:xfrm>
            <a:off x="5638800" y="1417638"/>
            <a:ext cx="3352799" cy="4144962"/>
            <a:chOff x="6022879" y="1905000"/>
            <a:chExt cx="2778329" cy="3505200"/>
          </a:xfrm>
        </p:grpSpPr>
        <p:pic>
          <p:nvPicPr>
            <p:cNvPr id="9" name="Picture 3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22879" y="1905000"/>
              <a:ext cx="2473529" cy="3200400"/>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0" name="Picture 3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75279" y="2057400"/>
              <a:ext cx="2473529" cy="3200400"/>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1" name="Picture 3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327679" y="2209800"/>
              <a:ext cx="2473529" cy="3200400"/>
            </a:xfrm>
            <a:prstGeom prst="rect">
              <a:avLst/>
            </a:prstGeom>
            <a:ln>
              <a:solidFill>
                <a:schemeClr val="bg1">
                  <a:lumMod val="50000"/>
                </a:schemeClr>
              </a:solidFill>
            </a:ln>
            <a:effectLst>
              <a:outerShdw blurRad="292100" dist="139700" dir="2700000" algn="tl" rotWithShape="0">
                <a:srgbClr val="333333">
                  <a:alpha val="65000"/>
                </a:srgbClr>
              </a:outerShdw>
            </a:effectLst>
          </p:spPr>
        </p:pic>
      </p:grpSp>
      <p:grpSp>
        <p:nvGrpSpPr>
          <p:cNvPr id="12" name="Group 11"/>
          <p:cNvGrpSpPr/>
          <p:nvPr/>
        </p:nvGrpSpPr>
        <p:grpSpPr>
          <a:xfrm>
            <a:off x="76200" y="59373"/>
            <a:ext cx="4103496" cy="685800"/>
            <a:chOff x="0" y="1"/>
            <a:chExt cx="4103496" cy="685800"/>
          </a:xfrm>
        </p:grpSpPr>
        <p:sp>
          <p:nvSpPr>
            <p:cNvPr id="16" name="Rectangle 15"/>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391485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9"/>
          <p:cNvGraphicFramePr>
            <a:graphicFrameLocks/>
          </p:cNvGraphicFramePr>
          <p:nvPr>
            <p:extLst/>
          </p:nvPr>
        </p:nvGraphicFramePr>
        <p:xfrm>
          <a:off x="-963804" y="533403"/>
          <a:ext cx="10287000" cy="6789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noFill/>
        </p:spPr>
        <p:txBody>
          <a:bodyPr>
            <a:normAutofit/>
          </a:bodyPr>
          <a:lstStyle/>
          <a:p>
            <a:r>
              <a:rPr lang="en-US" dirty="0" smtClean="0"/>
              <a:t>Generalized Service Volume Tables</a:t>
            </a:r>
            <a:endParaRPr lang="en-US" dirty="0"/>
          </a:p>
        </p:txBody>
      </p:sp>
      <p:sp>
        <p:nvSpPr>
          <p:cNvPr id="5" name="Rectangle 4"/>
          <p:cNvSpPr/>
          <p:nvPr/>
        </p:nvSpPr>
        <p:spPr>
          <a:xfrm>
            <a:off x="1447802" y="1193950"/>
            <a:ext cx="2317407" cy="646286"/>
          </a:xfrm>
          <a:prstGeom prst="rect">
            <a:avLst/>
          </a:prstGeom>
        </p:spPr>
        <p:txBody>
          <a:bodyPr wrap="none" lIns="91397" tIns="45698" rIns="91397" bIns="45698">
            <a:spAutoFit/>
          </a:bodyPr>
          <a:lstStyle/>
          <a:p>
            <a:r>
              <a:rPr lang="en-US" sz="3600" b="1" dirty="0">
                <a:solidFill>
                  <a:schemeClr val="accent4">
                    <a:lumMod val="75000"/>
                  </a:schemeClr>
                </a:solidFill>
              </a:rPr>
              <a:t>Limitations</a:t>
            </a:r>
            <a:endParaRPr lang="en-US" sz="3200" b="1" dirty="0">
              <a:solidFill>
                <a:schemeClr val="accent4">
                  <a:lumMod val="75000"/>
                </a:schemeClr>
              </a:solidFill>
            </a:endParaRPr>
          </a:p>
        </p:txBody>
      </p:sp>
      <p:grpSp>
        <p:nvGrpSpPr>
          <p:cNvPr id="12" name="Group 11"/>
          <p:cNvGrpSpPr/>
          <p:nvPr/>
        </p:nvGrpSpPr>
        <p:grpSpPr>
          <a:xfrm>
            <a:off x="76200" y="59373"/>
            <a:ext cx="4103496" cy="685800"/>
            <a:chOff x="0" y="1"/>
            <a:chExt cx="4103496" cy="685800"/>
          </a:xfrm>
        </p:grpSpPr>
        <p:sp>
          <p:nvSpPr>
            <p:cNvPr id="13" name="Rectangle 12"/>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3498562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 y="59373"/>
            <a:ext cx="4103496" cy="685800"/>
            <a:chOff x="0" y="1"/>
            <a:chExt cx="4103496" cy="685800"/>
          </a:xfrm>
        </p:grpSpPr>
        <p:sp>
          <p:nvSpPr>
            <p:cNvPr id="7" name="Rectangle 6"/>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9" name="Rectangle 8"/>
          <p:cNvSpPr/>
          <p:nvPr/>
        </p:nvSpPr>
        <p:spPr>
          <a:xfrm rot="18900000">
            <a:off x="2127767" y="1059341"/>
            <a:ext cx="4754880" cy="47548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6461" y="2253298"/>
            <a:ext cx="1833627" cy="2372456"/>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12" name="Left Arrow 11"/>
          <p:cNvSpPr/>
          <p:nvPr/>
        </p:nvSpPr>
        <p:spPr>
          <a:xfrm>
            <a:off x="1123949" y="2272694"/>
            <a:ext cx="6858000" cy="2328173"/>
          </a:xfrm>
          <a:prstGeom prst="leftArrow">
            <a:avLst/>
          </a:prstGeom>
          <a:solidFill>
            <a:schemeClr val="bg1">
              <a:alpha val="90000"/>
            </a:schemeClr>
          </a:solidFill>
          <a:ln>
            <a:solidFill>
              <a:schemeClr val="tx1"/>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5639" tIns="155639" rIns="155639" bIns="155639" numCol="1" spcCol="1270" anchor="ctr" anchorCtr="0">
            <a:noAutofit/>
          </a:bodyPr>
          <a:lstStyle/>
          <a:p>
            <a:pPr lvl="0" algn="ctr" defTabSz="1066800" rtl="0">
              <a:lnSpc>
                <a:spcPct val="90000"/>
              </a:lnSpc>
              <a:spcBef>
                <a:spcPct val="0"/>
              </a:spcBef>
              <a:spcAft>
                <a:spcPct val="35000"/>
              </a:spcAft>
            </a:pPr>
            <a:endParaRPr lang="en-US" sz="2400" kern="1200" dirty="0"/>
          </a:p>
        </p:txBody>
      </p:sp>
      <p:sp>
        <p:nvSpPr>
          <p:cNvPr id="2" name="Title 1"/>
          <p:cNvSpPr>
            <a:spLocks noGrp="1"/>
          </p:cNvSpPr>
          <p:nvPr>
            <p:ph type="title"/>
          </p:nvPr>
        </p:nvSpPr>
        <p:spPr>
          <a:xfrm>
            <a:off x="1143000" y="3097368"/>
            <a:ext cx="6838950" cy="884238"/>
          </a:xfrm>
          <a:noFill/>
        </p:spPr>
        <p:txBody>
          <a:bodyPr>
            <a:normAutofit/>
          </a:bodyPr>
          <a:lstStyle/>
          <a:p>
            <a:pPr algn="ctr"/>
            <a:r>
              <a:rPr lang="en-US" sz="4000" b="1" dirty="0"/>
              <a:t>Assumptions</a:t>
            </a:r>
          </a:p>
        </p:txBody>
      </p:sp>
      <p:pic>
        <p:nvPicPr>
          <p:cNvPr id="10" name="Picture 2" descr="http://library.its.berkeley.edu/sites/library.its.berkeley.edu/files/HCM20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2665" y="2268487"/>
            <a:ext cx="1995822" cy="23572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1069" y="2877050"/>
            <a:ext cx="1156139" cy="1156139"/>
          </a:xfrm>
          <a:prstGeom prst="rect">
            <a:avLst/>
          </a:prstGeom>
        </p:spPr>
      </p:pic>
      <p:sp>
        <p:nvSpPr>
          <p:cNvPr id="5" name="Rectangle 4"/>
          <p:cNvSpPr/>
          <p:nvPr/>
        </p:nvSpPr>
        <p:spPr>
          <a:xfrm>
            <a:off x="2491746" y="4089284"/>
            <a:ext cx="4122407" cy="954107"/>
          </a:xfrm>
          <a:prstGeom prst="rect">
            <a:avLst/>
          </a:prstGeom>
        </p:spPr>
        <p:txBody>
          <a:bodyPr wrap="square">
            <a:spAutoFit/>
          </a:bodyPr>
          <a:lstStyle/>
          <a:p>
            <a:pPr algn="ctr"/>
            <a:r>
              <a:rPr lang="en-US" sz="2800" dirty="0" smtClean="0"/>
              <a:t>Reflect </a:t>
            </a:r>
            <a:r>
              <a:rPr lang="en-US" sz="2800" dirty="0"/>
              <a:t>typical conditions on Florida roadways</a:t>
            </a:r>
          </a:p>
        </p:txBody>
      </p:sp>
    </p:spTree>
    <p:custDataLst>
      <p:tags r:id="rId1"/>
    </p:custDataLst>
    <p:extLst>
      <p:ext uri="{BB962C8B-B14F-4D97-AF65-F5344CB8AC3E}">
        <p14:creationId xmlns:p14="http://schemas.microsoft.com/office/powerpoint/2010/main" val="944179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6460" y="2237737"/>
            <a:ext cx="1833627" cy="2372456"/>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14" name="Pentagon 13"/>
          <p:cNvSpPr/>
          <p:nvPr/>
        </p:nvSpPr>
        <p:spPr>
          <a:xfrm rot="5400000">
            <a:off x="217860" y="469817"/>
            <a:ext cx="2286000" cy="1828800"/>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400"/>
          </a:p>
        </p:txBody>
      </p:sp>
      <p:sp>
        <p:nvSpPr>
          <p:cNvPr id="4" name="Rectangle 3"/>
          <p:cNvSpPr/>
          <p:nvPr/>
        </p:nvSpPr>
        <p:spPr>
          <a:xfrm rot="18900000">
            <a:off x="2127766" y="1043780"/>
            <a:ext cx="4754880" cy="47548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1123948" y="2257133"/>
            <a:ext cx="6858000" cy="2328173"/>
          </a:xfrm>
          <a:prstGeom prst="leftArrow">
            <a:avLst/>
          </a:prstGeom>
          <a:solidFill>
            <a:schemeClr val="bg1">
              <a:alpha val="90000"/>
            </a:schemeClr>
          </a:solidFill>
          <a:ln>
            <a:solidFill>
              <a:schemeClr val="tx1"/>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5639" tIns="155639" rIns="155639" bIns="155639" numCol="1" spcCol="1270" anchor="ctr" anchorCtr="0">
            <a:noAutofit/>
          </a:bodyPr>
          <a:lstStyle/>
          <a:p>
            <a:pPr lvl="0" algn="ctr" defTabSz="1066800" rtl="0">
              <a:lnSpc>
                <a:spcPct val="90000"/>
              </a:lnSpc>
              <a:spcBef>
                <a:spcPct val="0"/>
              </a:spcBef>
              <a:spcAft>
                <a:spcPct val="35000"/>
              </a:spcAft>
            </a:pPr>
            <a:endParaRPr lang="en-US" sz="2400" kern="1200" dirty="0"/>
          </a:p>
        </p:txBody>
      </p:sp>
      <p:pic>
        <p:nvPicPr>
          <p:cNvPr id="6" name="Picture 2" descr="http://library.its.berkeley.edu/sites/library.its.berkeley.edu/files/HCM20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9803" y="2242199"/>
            <a:ext cx="1995822" cy="23572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09748" y="3081807"/>
            <a:ext cx="7735296" cy="884238"/>
          </a:xfrm>
        </p:spPr>
        <p:txBody>
          <a:bodyPr/>
          <a:lstStyle/>
          <a:p>
            <a:r>
              <a:rPr lang="en-US" dirty="0" smtClean="0"/>
              <a:t>Threshold Differences </a:t>
            </a:r>
            <a:endParaRPr lang="en-US" dirty="0"/>
          </a:p>
        </p:txBody>
      </p:sp>
      <p:sp>
        <p:nvSpPr>
          <p:cNvPr id="11" name="Pentagon 10"/>
          <p:cNvSpPr/>
          <p:nvPr/>
        </p:nvSpPr>
        <p:spPr>
          <a:xfrm>
            <a:off x="3466640" y="4017522"/>
            <a:ext cx="3214220" cy="1163887"/>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P</a:t>
            </a:r>
            <a:r>
              <a:rPr lang="en-US" sz="2400" dirty="0" smtClean="0"/>
              <a:t>ercent base </a:t>
            </a:r>
            <a:r>
              <a:rPr lang="en-US" sz="2400" dirty="0"/>
              <a:t>free flow speed </a:t>
            </a:r>
          </a:p>
        </p:txBody>
      </p:sp>
      <p:sp>
        <p:nvSpPr>
          <p:cNvPr id="12" name="Pentagon 11"/>
          <p:cNvSpPr/>
          <p:nvPr/>
        </p:nvSpPr>
        <p:spPr>
          <a:xfrm flipH="1">
            <a:off x="2299137" y="1675189"/>
            <a:ext cx="3721601" cy="1163887"/>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t>T</a:t>
            </a:r>
            <a:r>
              <a:rPr lang="en-US" sz="2400" dirty="0" smtClean="0"/>
              <a:t>wo </a:t>
            </a:r>
            <a:r>
              <a:rPr lang="en-US" sz="2400" dirty="0"/>
              <a:t>class system </a:t>
            </a:r>
          </a:p>
          <a:p>
            <a:pPr marL="285750" indent="-285750">
              <a:buFont typeface="Arial" panose="020B0604020202020204" pitchFamily="34" charset="0"/>
              <a:buChar char="•"/>
            </a:pPr>
            <a:r>
              <a:rPr lang="en-US" sz="2400" dirty="0"/>
              <a:t>A</a:t>
            </a:r>
            <a:r>
              <a:rPr lang="en-US" sz="2400" dirty="0" smtClean="0"/>
              <a:t>verage </a:t>
            </a:r>
            <a:r>
              <a:rPr lang="en-US" sz="2400" dirty="0"/>
              <a:t>travel speed</a:t>
            </a:r>
          </a:p>
        </p:txBody>
      </p:sp>
      <p:sp>
        <p:nvSpPr>
          <p:cNvPr id="13" name="Rectangle 12"/>
          <p:cNvSpPr/>
          <p:nvPr/>
        </p:nvSpPr>
        <p:spPr>
          <a:xfrm>
            <a:off x="409031" y="819784"/>
            <a:ext cx="1878168" cy="1015663"/>
          </a:xfrm>
          <a:prstGeom prst="rect">
            <a:avLst/>
          </a:prstGeom>
        </p:spPr>
        <p:txBody>
          <a:bodyPr wrap="square">
            <a:spAutoFit/>
          </a:bodyPr>
          <a:lstStyle/>
          <a:p>
            <a:pPr algn="ctr"/>
            <a:r>
              <a:rPr lang="en-US" sz="2000" dirty="0" smtClean="0">
                <a:solidFill>
                  <a:schemeClr val="bg1"/>
                </a:solidFill>
              </a:rPr>
              <a:t>Rural </a:t>
            </a:r>
            <a:r>
              <a:rPr lang="en-US" sz="2000" dirty="0">
                <a:solidFill>
                  <a:schemeClr val="bg1"/>
                </a:solidFill>
              </a:rPr>
              <a:t>freeways </a:t>
            </a:r>
            <a:r>
              <a:rPr lang="en-US" sz="2000" dirty="0" smtClean="0">
                <a:solidFill>
                  <a:schemeClr val="bg1"/>
                </a:solidFill>
              </a:rPr>
              <a:t>based on UF </a:t>
            </a:r>
            <a:r>
              <a:rPr lang="en-US" sz="2000" dirty="0">
                <a:solidFill>
                  <a:schemeClr val="bg1"/>
                </a:solidFill>
              </a:rPr>
              <a:t>Research</a:t>
            </a:r>
          </a:p>
        </p:txBody>
      </p:sp>
      <p:pic>
        <p:nvPicPr>
          <p:cNvPr id="15" name="Picture 2" descr="Source: soffk7.wordpress.com&#10;"/>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12324"/>
          <a:stretch/>
        </p:blipFill>
        <p:spPr bwMode="auto">
          <a:xfrm>
            <a:off x="446460" y="0"/>
            <a:ext cx="1828800" cy="83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4103561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4000" b="1" dirty="0"/>
              <a:t>LOS Thresholds</a:t>
            </a:r>
          </a:p>
        </p:txBody>
      </p:sp>
      <p:sp>
        <p:nvSpPr>
          <p:cNvPr id="3" name="Content Placeholder 2"/>
          <p:cNvSpPr>
            <a:spLocks noGrp="1"/>
          </p:cNvSpPr>
          <p:nvPr>
            <p:ph idx="1"/>
          </p:nvPr>
        </p:nvSpPr>
        <p:spPr>
          <a:xfrm>
            <a:off x="1409940" y="1230084"/>
            <a:ext cx="6667260" cy="440601"/>
          </a:xfrm>
        </p:spPr>
        <p:txBody>
          <a:bodyPr>
            <a:noAutofit/>
          </a:bodyPr>
          <a:lstStyle/>
          <a:p>
            <a:pPr marL="0" indent="0" algn="ctr">
              <a:buNone/>
            </a:pPr>
            <a:r>
              <a:rPr lang="en-US" sz="2200" b="1" dirty="0"/>
              <a:t>Urbanized and Transitioning/Urban </a:t>
            </a:r>
          </a:p>
          <a:p>
            <a:pPr algn="ctr"/>
            <a:endParaRPr lang="en-US" sz="2000" dirty="0"/>
          </a:p>
          <a:p>
            <a:pPr algn="ctr"/>
            <a:endParaRPr lang="en-US" sz="2400" dirty="0"/>
          </a:p>
          <a:p>
            <a:pPr algn="ctr"/>
            <a:endParaRPr lang="en-US" sz="2400" dirty="0"/>
          </a:p>
          <a:p>
            <a:pPr algn="ctr"/>
            <a:endParaRPr lang="en-US" sz="1800" dirty="0"/>
          </a:p>
          <a:p>
            <a:pPr algn="ctr"/>
            <a:endParaRPr lang="en-US" sz="2400" dirty="0"/>
          </a:p>
          <a:p>
            <a:pPr algn="ctr"/>
            <a:endParaRPr lang="en-US" sz="2400" dirty="0"/>
          </a:p>
          <a:p>
            <a:pPr algn="ctr"/>
            <a:endParaRPr lang="en-US" sz="2400" dirty="0"/>
          </a:p>
          <a:p>
            <a:pPr algn="ctr"/>
            <a:endParaRPr lang="en-US" sz="2400"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709056"/>
            <a:ext cx="7424160" cy="1762301"/>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77686" y="3883164"/>
            <a:ext cx="7424160" cy="2624809"/>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76200" y="59373"/>
            <a:ext cx="4103496" cy="685800"/>
            <a:chOff x="0" y="1"/>
            <a:chExt cx="4103496" cy="685800"/>
          </a:xfrm>
        </p:grpSpPr>
        <p:sp>
          <p:nvSpPr>
            <p:cNvPr id="11" name="Rectangle 10"/>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5" name="Rectangle 4"/>
          <p:cNvSpPr/>
          <p:nvPr/>
        </p:nvSpPr>
        <p:spPr>
          <a:xfrm>
            <a:off x="3412102" y="1929299"/>
            <a:ext cx="517640" cy="1393320"/>
          </a:xfrm>
          <a:prstGeom prst="rect">
            <a:avLst/>
          </a:prstGeom>
          <a:no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Rectangle 12"/>
          <p:cNvSpPr/>
          <p:nvPr/>
        </p:nvSpPr>
        <p:spPr>
          <a:xfrm>
            <a:off x="3048000" y="4114800"/>
            <a:ext cx="1066800" cy="1135460"/>
          </a:xfrm>
          <a:prstGeom prst="rect">
            <a:avLst/>
          </a:prstGeom>
          <a:no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Rectangle 13"/>
          <p:cNvSpPr/>
          <p:nvPr/>
        </p:nvSpPr>
        <p:spPr>
          <a:xfrm>
            <a:off x="4495800" y="1956448"/>
            <a:ext cx="1471983" cy="1393320"/>
          </a:xfrm>
          <a:prstGeom prst="rect">
            <a:avLst/>
          </a:prstGeom>
          <a:no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Content Placeholder 2"/>
          <p:cNvSpPr txBox="1">
            <a:spLocks/>
          </p:cNvSpPr>
          <p:nvPr/>
        </p:nvSpPr>
        <p:spPr>
          <a:xfrm>
            <a:off x="1454270" y="3521799"/>
            <a:ext cx="6667260" cy="440601"/>
          </a:xfrm>
          <a:prstGeom prst="rect">
            <a:avLst/>
          </a:prstGeom>
        </p:spPr>
        <p:txBody>
          <a:bodyPr vert="horz" lIns="0" tIns="0" rIns="0" bIns="0" rtlCol="0">
            <a:noAutofit/>
          </a:bodyPr>
          <a:lstStyle>
            <a:lvl1pPr marL="342739" indent="-342739" algn="l" defTabSz="913972"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602" indent="-285616" algn="l" defTabSz="913972"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2466" indent="-228492" algn="l" defTabSz="913972"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599451" indent="-228492" algn="l" defTabSz="913972"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6438" indent="-228492" algn="l" defTabSz="913972"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en-US" sz="2200" b="1" dirty="0" smtClean="0"/>
              <a:t>Rural</a:t>
            </a:r>
          </a:p>
          <a:p>
            <a:pPr algn="ctr"/>
            <a:endParaRPr lang="en-US" sz="2000" dirty="0" smtClean="0"/>
          </a:p>
          <a:p>
            <a:pPr algn="ctr"/>
            <a:endParaRPr lang="en-US" sz="2400" dirty="0" smtClean="0"/>
          </a:p>
          <a:p>
            <a:pPr algn="ctr"/>
            <a:endParaRPr lang="en-US" sz="2400" dirty="0" smtClean="0"/>
          </a:p>
          <a:p>
            <a:pPr algn="ctr"/>
            <a:endParaRPr lang="en-US" sz="1800" dirty="0" smtClean="0"/>
          </a:p>
          <a:p>
            <a:pPr algn="ctr"/>
            <a:endParaRPr lang="en-US" sz="2400" dirty="0" smtClean="0"/>
          </a:p>
          <a:p>
            <a:pPr algn="ctr"/>
            <a:endParaRPr lang="en-US" sz="2400" dirty="0" smtClean="0"/>
          </a:p>
          <a:p>
            <a:pPr algn="ctr"/>
            <a:endParaRPr lang="en-US" sz="2400" dirty="0" smtClean="0"/>
          </a:p>
          <a:p>
            <a:pPr algn="ctr"/>
            <a:endParaRPr lang="en-US" sz="2400" dirty="0"/>
          </a:p>
        </p:txBody>
      </p:sp>
    </p:spTree>
    <p:custDataLst>
      <p:tags r:id="rId1"/>
    </p:custDataLst>
    <p:extLst>
      <p:ext uri="{BB962C8B-B14F-4D97-AF65-F5344CB8AC3E}">
        <p14:creationId xmlns:p14="http://schemas.microsoft.com/office/powerpoint/2010/main" val="2186864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133756"/>
            <a:ext cx="2934696" cy="564357"/>
          </a:xfrm>
        </p:spPr>
        <p:txBody>
          <a:bodyPr>
            <a:normAutofit/>
          </a:bodyPr>
          <a:lstStyle/>
          <a:p>
            <a:r>
              <a:rPr lang="en-US" sz="3600" b="1" dirty="0"/>
              <a:t>Table Format</a:t>
            </a:r>
          </a:p>
        </p:txBody>
      </p:sp>
      <p:graphicFrame>
        <p:nvGraphicFramePr>
          <p:cNvPr id="5" name="Diagram 4"/>
          <p:cNvGraphicFramePr/>
          <p:nvPr>
            <p:extLst/>
          </p:nvPr>
        </p:nvGraphicFramePr>
        <p:xfrm>
          <a:off x="2895600" y="1600200"/>
          <a:ext cx="5181600" cy="137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5" name="Diagram 14"/>
          <p:cNvGraphicFramePr/>
          <p:nvPr>
            <p:extLst/>
          </p:nvPr>
        </p:nvGraphicFramePr>
        <p:xfrm>
          <a:off x="2895600" y="3200400"/>
          <a:ext cx="5181600" cy="13716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7" name="Diagram 16"/>
          <p:cNvGraphicFramePr/>
          <p:nvPr>
            <p:extLst/>
          </p:nvPr>
        </p:nvGraphicFramePr>
        <p:xfrm>
          <a:off x="2895600" y="4800600"/>
          <a:ext cx="5181600" cy="13716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5" name="TextBox 24"/>
          <p:cNvSpPr txBox="1"/>
          <p:nvPr/>
        </p:nvSpPr>
        <p:spPr>
          <a:xfrm>
            <a:off x="1371600" y="1976735"/>
            <a:ext cx="1752600" cy="461665"/>
          </a:xfrm>
          <a:prstGeom prst="rect">
            <a:avLst/>
          </a:prstGeom>
          <a:noFill/>
        </p:spPr>
        <p:txBody>
          <a:bodyPr wrap="square" lIns="91397" tIns="45698" rIns="91397" bIns="45698" rtlCol="0">
            <a:spAutoFit/>
          </a:bodyPr>
          <a:lstStyle/>
          <a:p>
            <a:r>
              <a:rPr lang="en-US" sz="2400" dirty="0">
                <a:latin typeface="Arial" panose="020B0604020202020204" pitchFamily="34" charset="0"/>
                <a:cs typeface="Arial" panose="020B0604020202020204" pitchFamily="34" charset="0"/>
              </a:rPr>
              <a:t>Tables 1-3</a:t>
            </a:r>
          </a:p>
        </p:txBody>
      </p:sp>
      <p:sp>
        <p:nvSpPr>
          <p:cNvPr id="26" name="TextBox 25"/>
          <p:cNvSpPr txBox="1"/>
          <p:nvPr/>
        </p:nvSpPr>
        <p:spPr>
          <a:xfrm>
            <a:off x="1371600" y="3576935"/>
            <a:ext cx="1752600" cy="461665"/>
          </a:xfrm>
          <a:prstGeom prst="rect">
            <a:avLst/>
          </a:prstGeom>
          <a:noFill/>
        </p:spPr>
        <p:txBody>
          <a:bodyPr wrap="square" lIns="91397" tIns="45698" rIns="91397" bIns="45698" rtlCol="0">
            <a:spAutoFit/>
          </a:bodyPr>
          <a:lstStyle/>
          <a:p>
            <a:r>
              <a:rPr lang="en-US" sz="2400" dirty="0">
                <a:latin typeface="Arial" panose="020B0604020202020204" pitchFamily="34" charset="0"/>
                <a:cs typeface="Arial" panose="020B0604020202020204" pitchFamily="34" charset="0"/>
              </a:rPr>
              <a:t>Tables 4-6</a:t>
            </a:r>
          </a:p>
        </p:txBody>
      </p:sp>
      <p:sp>
        <p:nvSpPr>
          <p:cNvPr id="27" name="TextBox 26"/>
          <p:cNvSpPr txBox="1"/>
          <p:nvPr/>
        </p:nvSpPr>
        <p:spPr>
          <a:xfrm>
            <a:off x="1371600" y="5253335"/>
            <a:ext cx="1752600" cy="461665"/>
          </a:xfrm>
          <a:prstGeom prst="rect">
            <a:avLst/>
          </a:prstGeom>
          <a:noFill/>
        </p:spPr>
        <p:txBody>
          <a:bodyPr wrap="square" lIns="91397" tIns="45698" rIns="91397" bIns="45698" rtlCol="0">
            <a:spAutoFit/>
          </a:bodyPr>
          <a:lstStyle/>
          <a:p>
            <a:r>
              <a:rPr lang="en-US" sz="2400" dirty="0">
                <a:latin typeface="Arial" panose="020B0604020202020204" pitchFamily="34" charset="0"/>
                <a:cs typeface="Arial" panose="020B0604020202020204" pitchFamily="34" charset="0"/>
              </a:rPr>
              <a:t>Tables 7-9</a:t>
            </a:r>
          </a:p>
        </p:txBody>
      </p:sp>
      <p:grpSp>
        <p:nvGrpSpPr>
          <p:cNvPr id="11" name="Group 10"/>
          <p:cNvGrpSpPr/>
          <p:nvPr/>
        </p:nvGrpSpPr>
        <p:grpSpPr>
          <a:xfrm>
            <a:off x="76200" y="59373"/>
            <a:ext cx="4103496" cy="685800"/>
            <a:chOff x="0" y="1"/>
            <a:chExt cx="4103496" cy="685800"/>
          </a:xfrm>
        </p:grpSpPr>
        <p:sp>
          <p:nvSpPr>
            <p:cNvPr id="12" name="Rectangle 11"/>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3" name="Picture 1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pic>
        <p:nvPicPr>
          <p:cNvPr id="14" name="Picture 1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14" y="955854"/>
            <a:ext cx="4524674" cy="5852160"/>
          </a:xfrm>
          <a:prstGeom prst="rect">
            <a:avLst/>
          </a:prstGeom>
          <a:ln w="38100">
            <a:solidFill>
              <a:schemeClr val="bg1">
                <a:lumMod val="50000"/>
              </a:schemeClr>
            </a:solidFill>
          </a:ln>
        </p:spPr>
      </p:pic>
      <p:pic>
        <p:nvPicPr>
          <p:cNvPr id="16" name="Picture 15"/>
          <p:cNvPicPr>
            <a:picLocks noChangeAspect="1"/>
          </p:cNvPicPr>
          <p:nvPr/>
        </p:nvPicPr>
        <p:blipFill>
          <a:blip r:embed="rId21"/>
          <a:stretch>
            <a:fillRect/>
          </a:stretch>
        </p:blipFill>
        <p:spPr>
          <a:xfrm>
            <a:off x="2382530" y="955854"/>
            <a:ext cx="4531338" cy="5852160"/>
          </a:xfrm>
          <a:prstGeom prst="rect">
            <a:avLst/>
          </a:prstGeom>
          <a:ln w="38100">
            <a:solidFill>
              <a:schemeClr val="bg1">
                <a:lumMod val="50000"/>
              </a:schemeClr>
            </a:solidFill>
          </a:ln>
        </p:spPr>
      </p:pic>
      <p:pic>
        <p:nvPicPr>
          <p:cNvPr id="18" name="Picture 17"/>
          <p:cNvPicPr>
            <a:picLocks noChangeAspect="1"/>
          </p:cNvPicPr>
          <p:nvPr/>
        </p:nvPicPr>
        <p:blipFill>
          <a:blip r:embed="rId22"/>
          <a:stretch>
            <a:fillRect/>
          </a:stretch>
        </p:blipFill>
        <p:spPr>
          <a:xfrm>
            <a:off x="4691612" y="975519"/>
            <a:ext cx="4444513" cy="5852160"/>
          </a:xfrm>
          <a:prstGeom prst="rect">
            <a:avLst/>
          </a:prstGeom>
          <a:ln w="38100">
            <a:solidFill>
              <a:schemeClr val="bg1">
                <a:lumMod val="50000"/>
              </a:schemeClr>
            </a:solidFill>
          </a:ln>
        </p:spPr>
      </p:pic>
    </p:spTree>
    <p:custDataLst>
      <p:tags r:id="rId1"/>
    </p:custDataLst>
    <p:extLst>
      <p:ext uri="{BB962C8B-B14F-4D97-AF65-F5344CB8AC3E}">
        <p14:creationId xmlns:p14="http://schemas.microsoft.com/office/powerpoint/2010/main" val="2404527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189" y="958002"/>
            <a:ext cx="7735296" cy="884238"/>
          </a:xfrm>
        </p:spPr>
        <p:txBody>
          <a:bodyPr>
            <a:normAutofit fontScale="90000"/>
          </a:bodyPr>
          <a:lstStyle/>
          <a:p>
            <a:r>
              <a:rPr lang="en-US" sz="4000" b="1" dirty="0"/>
              <a:t>How the Tables Were Developed</a:t>
            </a:r>
          </a:p>
        </p:txBody>
      </p:sp>
      <p:sp>
        <p:nvSpPr>
          <p:cNvPr id="3" name="Content Placeholder 2"/>
          <p:cNvSpPr>
            <a:spLocks noGrp="1"/>
          </p:cNvSpPr>
          <p:nvPr>
            <p:ph idx="1"/>
          </p:nvPr>
        </p:nvSpPr>
        <p:spPr/>
        <p:txBody>
          <a:bodyPr>
            <a:noAutofit/>
          </a:bodyPr>
          <a:lstStyle/>
          <a:p>
            <a:pPr marL="0" indent="0">
              <a:buNone/>
            </a:pPr>
            <a:endParaRPr lang="en-US" sz="2400" b="1" dirty="0"/>
          </a:p>
          <a:p>
            <a:pPr marL="0" indent="0">
              <a:buNone/>
            </a:pPr>
            <a:endParaRPr lang="en-US" sz="2400" b="1" dirty="0"/>
          </a:p>
        </p:txBody>
      </p:sp>
      <p:pic>
        <p:nvPicPr>
          <p:cNvPr id="6" name="Picture 3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3463613"/>
            <a:ext cx="1905000" cy="2464803"/>
          </a:xfrm>
          <a:prstGeom prst="rect">
            <a:avLst/>
          </a:prstGeom>
          <a:ln>
            <a:solidFill>
              <a:schemeClr val="bg1">
                <a:lumMod val="50000"/>
              </a:schemeClr>
            </a:solidFill>
          </a:ln>
          <a:effectLst>
            <a:outerShdw blurRad="50800" dist="63500" dir="2700000" algn="tl" rotWithShape="0">
              <a:srgbClr val="333333">
                <a:alpha val="50000"/>
              </a:srgbClr>
            </a:outerShdw>
          </a:effectLst>
        </p:spPr>
      </p:pic>
      <p:graphicFrame>
        <p:nvGraphicFramePr>
          <p:cNvPr id="9" name="Diagram 8"/>
          <p:cNvGraphicFramePr/>
          <p:nvPr>
            <p:extLst/>
          </p:nvPr>
        </p:nvGraphicFramePr>
        <p:xfrm>
          <a:off x="1219200" y="1651000"/>
          <a:ext cx="7467600" cy="1447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898904" y="4331489"/>
            <a:ext cx="2330141" cy="1596924"/>
          </a:xfrm>
          <a:prstGeom prst="rect">
            <a:avLst/>
          </a:prstGeom>
          <a:noFill/>
          <a:ln w="9525">
            <a:solidFill>
              <a:schemeClr val="tx1"/>
            </a:solidFill>
            <a:miter lim="800000"/>
            <a:headEnd/>
            <a:tailEnd/>
          </a:ln>
          <a:effectLst>
            <a:outerShdw blurRad="50800" dist="63500"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Lst>
        </p:spPr>
      </p:pic>
      <p:pic>
        <p:nvPicPr>
          <p:cNvPr id="11" name="Picture 7" descr="ttms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219201" y="4115286"/>
            <a:ext cx="2418608" cy="1813126"/>
          </a:xfrm>
          <a:prstGeom prst="rect">
            <a:avLst/>
          </a:prstGeom>
          <a:noFill/>
          <a:ln>
            <a:solidFill>
              <a:schemeClr val="tx1"/>
            </a:solidFill>
          </a:ln>
          <a:effectLst>
            <a:outerShdw blurRad="50800" dist="63500" dir="2700000" algn="ctr" rotWithShape="0">
              <a:srgbClr val="000000">
                <a:alpha val="50000"/>
              </a:srgbClr>
            </a:outerShdw>
          </a:effectLst>
        </p:spPr>
      </p:pic>
      <p:sp>
        <p:nvSpPr>
          <p:cNvPr id="12" name="TextBox 11"/>
          <p:cNvSpPr txBox="1"/>
          <p:nvPr/>
        </p:nvSpPr>
        <p:spPr>
          <a:xfrm>
            <a:off x="4005189" y="3048004"/>
            <a:ext cx="2117570" cy="1200329"/>
          </a:xfrm>
          <a:prstGeom prst="rect">
            <a:avLst/>
          </a:prstGeom>
          <a:noFill/>
        </p:spPr>
        <p:txBody>
          <a:bodyPr wrap="square" lIns="91397" tIns="45698" rIns="91397" bIns="45698" rtlCol="0">
            <a:spAutoFit/>
          </a:bodyPr>
          <a:lstStyle/>
          <a:p>
            <a:pPr algn="ctr"/>
            <a:r>
              <a:rPr lang="en-US" dirty="0" smtClean="0">
                <a:latin typeface="Arial" panose="020B0604020202020204" pitchFamily="34" charset="0"/>
                <a:cs typeface="Arial" panose="020B0604020202020204" pitchFamily="34" charset="0"/>
              </a:rPr>
              <a:t>Using LOSPLAN and generalized assumed values for variables</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1369720" y="3127494"/>
            <a:ext cx="2117570" cy="646331"/>
          </a:xfrm>
          <a:prstGeom prst="rect">
            <a:avLst/>
          </a:prstGeom>
          <a:noFill/>
        </p:spPr>
        <p:txBody>
          <a:bodyPr wrap="square" lIns="91397" tIns="45698" rIns="91397" bIns="45698" rtlCol="0">
            <a:spAutoFit/>
          </a:bodyPr>
          <a:lstStyle/>
          <a:p>
            <a:pPr algn="ctr"/>
            <a:r>
              <a:rPr lang="en-US" dirty="0" smtClean="0">
                <a:latin typeface="Arial" panose="020B0604020202020204" pitchFamily="34" charset="0"/>
                <a:cs typeface="Arial" panose="020B0604020202020204" pitchFamily="34" charset="0"/>
              </a:rPr>
              <a:t>From roadways around the state</a:t>
            </a:r>
            <a:endParaRPr lang="en-US" dirty="0">
              <a:latin typeface="Arial" panose="020B0604020202020204" pitchFamily="34" charset="0"/>
              <a:cs typeface="Arial" panose="020B0604020202020204" pitchFamily="34" charset="0"/>
            </a:endParaRPr>
          </a:p>
        </p:txBody>
      </p:sp>
      <p:grpSp>
        <p:nvGrpSpPr>
          <p:cNvPr id="24" name="Group 23"/>
          <p:cNvGrpSpPr/>
          <p:nvPr/>
        </p:nvGrpSpPr>
        <p:grpSpPr>
          <a:xfrm>
            <a:off x="76200" y="59373"/>
            <a:ext cx="4103496" cy="685800"/>
            <a:chOff x="0" y="1"/>
            <a:chExt cx="4103496" cy="685800"/>
          </a:xfrm>
        </p:grpSpPr>
        <p:sp>
          <p:nvSpPr>
            <p:cNvPr id="25" name="Rectangle 24"/>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1184488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6578" name="Group 2"/>
          <p:cNvGrpSpPr>
            <a:grpSpLocks/>
          </p:cNvGrpSpPr>
          <p:nvPr/>
        </p:nvGrpSpPr>
        <p:grpSpPr bwMode="auto">
          <a:xfrm>
            <a:off x="6728821" y="1295400"/>
            <a:ext cx="2149475" cy="3943350"/>
            <a:chOff x="4406" y="1381"/>
            <a:chExt cx="1354" cy="2484"/>
          </a:xfrm>
        </p:grpSpPr>
        <p:sp>
          <p:nvSpPr>
            <p:cNvPr id="55387" name="Rectangle 3"/>
            <p:cNvSpPr>
              <a:spLocks noChangeArrowheads="1"/>
            </p:cNvSpPr>
            <p:nvPr/>
          </p:nvSpPr>
          <p:spPr bwMode="auto">
            <a:xfrm>
              <a:off x="4659" y="2248"/>
              <a:ext cx="1004" cy="1303"/>
            </a:xfrm>
            <a:prstGeom prst="rect">
              <a:avLst/>
            </a:prstGeom>
            <a:solidFill>
              <a:srgbClr val="95E39C"/>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88" name="Rectangle 4"/>
            <p:cNvSpPr>
              <a:spLocks noChangeArrowheads="1"/>
            </p:cNvSpPr>
            <p:nvPr/>
          </p:nvSpPr>
          <p:spPr bwMode="auto">
            <a:xfrm>
              <a:off x="4532" y="2400"/>
              <a:ext cx="1006" cy="1302"/>
            </a:xfrm>
            <a:prstGeom prst="rect">
              <a:avLst/>
            </a:prstGeom>
            <a:solidFill>
              <a:srgbClr val="CFCFE3"/>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89" name="Rectangle 5"/>
            <p:cNvSpPr>
              <a:spLocks noChangeArrowheads="1"/>
            </p:cNvSpPr>
            <p:nvPr/>
          </p:nvSpPr>
          <p:spPr bwMode="auto">
            <a:xfrm>
              <a:off x="4406" y="2565"/>
              <a:ext cx="1005" cy="1300"/>
            </a:xfrm>
            <a:prstGeom prst="rect">
              <a:avLst/>
            </a:prstGeom>
            <a:solidFill>
              <a:srgbClr val="F4DC84"/>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90" name="Rectangle 6"/>
            <p:cNvSpPr>
              <a:spLocks noChangeArrowheads="1"/>
            </p:cNvSpPr>
            <p:nvPr/>
          </p:nvSpPr>
          <p:spPr bwMode="auto">
            <a:xfrm>
              <a:off x="4532" y="2608"/>
              <a:ext cx="6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algn="l"/>
              <a:r>
                <a:rPr lang="en-US" altLang="en-US" sz="1400" b="1">
                  <a:solidFill>
                    <a:srgbClr val="000000"/>
                  </a:solidFill>
                </a:rPr>
                <a:t>URBANIZED</a:t>
              </a:r>
              <a:endParaRPr lang="en-US" altLang="en-US" sz="1400" b="1"/>
            </a:p>
          </p:txBody>
        </p:sp>
        <p:sp>
          <p:nvSpPr>
            <p:cNvPr id="55391" name="Rectangle 7"/>
            <p:cNvSpPr>
              <a:spLocks noChangeArrowheads="1"/>
            </p:cNvSpPr>
            <p:nvPr/>
          </p:nvSpPr>
          <p:spPr bwMode="auto">
            <a:xfrm>
              <a:off x="4591" y="2430"/>
              <a:ext cx="88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algn="l"/>
              <a:r>
                <a:rPr lang="en-US" altLang="en-US" sz="1400" b="1">
                  <a:solidFill>
                    <a:srgbClr val="000000"/>
                  </a:solidFill>
                </a:rPr>
                <a:t>TRANSITIONING</a:t>
              </a:r>
              <a:endParaRPr lang="en-US" altLang="en-US" sz="1400" b="1"/>
            </a:p>
          </p:txBody>
        </p:sp>
        <p:sp>
          <p:nvSpPr>
            <p:cNvPr id="55392" name="Rectangle 8"/>
            <p:cNvSpPr>
              <a:spLocks noChangeArrowheads="1"/>
            </p:cNvSpPr>
            <p:nvPr/>
          </p:nvSpPr>
          <p:spPr bwMode="auto">
            <a:xfrm>
              <a:off x="4896" y="2247"/>
              <a:ext cx="3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algn="l"/>
              <a:r>
                <a:rPr lang="en-US" altLang="en-US" sz="1400" b="1">
                  <a:solidFill>
                    <a:srgbClr val="000000"/>
                  </a:solidFill>
                </a:rPr>
                <a:t>RURAL</a:t>
              </a:r>
              <a:endParaRPr lang="en-US" altLang="en-US" sz="1400" b="1"/>
            </a:p>
          </p:txBody>
        </p:sp>
        <p:sp>
          <p:nvSpPr>
            <p:cNvPr id="55393" name="Rectangle 9"/>
            <p:cNvSpPr>
              <a:spLocks noChangeArrowheads="1"/>
            </p:cNvSpPr>
            <p:nvPr/>
          </p:nvSpPr>
          <p:spPr bwMode="auto">
            <a:xfrm>
              <a:off x="4554" y="2845"/>
              <a:ext cx="712" cy="875"/>
            </a:xfrm>
            <a:prstGeom prst="rect">
              <a:avLst/>
            </a:prstGeom>
            <a:solidFill>
              <a:srgbClr val="F4DC84"/>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94" name="Rectangle 10"/>
            <p:cNvSpPr>
              <a:spLocks noChangeArrowheads="1"/>
            </p:cNvSpPr>
            <p:nvPr/>
          </p:nvSpPr>
          <p:spPr bwMode="auto">
            <a:xfrm>
              <a:off x="4587" y="3230"/>
              <a:ext cx="307" cy="458"/>
            </a:xfrm>
            <a:prstGeom prst="rect">
              <a:avLst/>
            </a:prstGeom>
            <a:solidFill>
              <a:srgbClr val="F4DC84"/>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95" name="Rectangle 11"/>
            <p:cNvSpPr>
              <a:spLocks noChangeArrowheads="1"/>
            </p:cNvSpPr>
            <p:nvPr/>
          </p:nvSpPr>
          <p:spPr bwMode="auto">
            <a:xfrm>
              <a:off x="4587" y="2903"/>
              <a:ext cx="643" cy="299"/>
            </a:xfrm>
            <a:prstGeom prst="rect">
              <a:avLst/>
            </a:prstGeom>
            <a:solidFill>
              <a:srgbClr val="F4DC84"/>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96" name="Line 12"/>
            <p:cNvSpPr>
              <a:spLocks noChangeShapeType="1"/>
            </p:cNvSpPr>
            <p:nvPr/>
          </p:nvSpPr>
          <p:spPr bwMode="auto">
            <a:xfrm>
              <a:off x="4623" y="2903"/>
              <a:ext cx="1"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97" name="Line 13"/>
            <p:cNvSpPr>
              <a:spLocks noChangeShapeType="1"/>
            </p:cNvSpPr>
            <p:nvPr/>
          </p:nvSpPr>
          <p:spPr bwMode="auto">
            <a:xfrm>
              <a:off x="4667" y="2903"/>
              <a:ext cx="1" cy="29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98" name="Line 14"/>
            <p:cNvSpPr>
              <a:spLocks noChangeShapeType="1"/>
            </p:cNvSpPr>
            <p:nvPr/>
          </p:nvSpPr>
          <p:spPr bwMode="auto">
            <a:xfrm>
              <a:off x="4711" y="2903"/>
              <a:ext cx="1" cy="29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99" name="Line 15"/>
            <p:cNvSpPr>
              <a:spLocks noChangeShapeType="1"/>
            </p:cNvSpPr>
            <p:nvPr/>
          </p:nvSpPr>
          <p:spPr bwMode="auto">
            <a:xfrm>
              <a:off x="4754" y="2903"/>
              <a:ext cx="1" cy="29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00" name="Line 16"/>
            <p:cNvSpPr>
              <a:spLocks noChangeShapeType="1"/>
            </p:cNvSpPr>
            <p:nvPr/>
          </p:nvSpPr>
          <p:spPr bwMode="auto">
            <a:xfrm>
              <a:off x="4798" y="2903"/>
              <a:ext cx="1" cy="29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01" name="Line 17"/>
            <p:cNvSpPr>
              <a:spLocks noChangeShapeType="1"/>
            </p:cNvSpPr>
            <p:nvPr/>
          </p:nvSpPr>
          <p:spPr bwMode="auto">
            <a:xfrm>
              <a:off x="4843" y="2903"/>
              <a:ext cx="0" cy="29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02" name="Line 18"/>
            <p:cNvSpPr>
              <a:spLocks noChangeShapeType="1"/>
            </p:cNvSpPr>
            <p:nvPr/>
          </p:nvSpPr>
          <p:spPr bwMode="auto">
            <a:xfrm>
              <a:off x="4887" y="2905"/>
              <a:ext cx="1"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03" name="Line 19"/>
            <p:cNvSpPr>
              <a:spLocks noChangeShapeType="1"/>
            </p:cNvSpPr>
            <p:nvPr/>
          </p:nvSpPr>
          <p:spPr bwMode="auto">
            <a:xfrm>
              <a:off x="4930" y="2905"/>
              <a:ext cx="0"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04" name="Line 20"/>
            <p:cNvSpPr>
              <a:spLocks noChangeShapeType="1"/>
            </p:cNvSpPr>
            <p:nvPr/>
          </p:nvSpPr>
          <p:spPr bwMode="auto">
            <a:xfrm>
              <a:off x="4974" y="2905"/>
              <a:ext cx="1"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05" name="Line 21"/>
            <p:cNvSpPr>
              <a:spLocks noChangeShapeType="1"/>
            </p:cNvSpPr>
            <p:nvPr/>
          </p:nvSpPr>
          <p:spPr bwMode="auto">
            <a:xfrm>
              <a:off x="5017" y="2905"/>
              <a:ext cx="1"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06" name="Line 22"/>
            <p:cNvSpPr>
              <a:spLocks noChangeShapeType="1"/>
            </p:cNvSpPr>
            <p:nvPr/>
          </p:nvSpPr>
          <p:spPr bwMode="auto">
            <a:xfrm>
              <a:off x="5062" y="2905"/>
              <a:ext cx="1"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07" name="Line 23"/>
            <p:cNvSpPr>
              <a:spLocks noChangeShapeType="1"/>
            </p:cNvSpPr>
            <p:nvPr/>
          </p:nvSpPr>
          <p:spPr bwMode="auto">
            <a:xfrm>
              <a:off x="5105" y="2907"/>
              <a:ext cx="1" cy="296"/>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08" name="Line 24"/>
            <p:cNvSpPr>
              <a:spLocks noChangeShapeType="1"/>
            </p:cNvSpPr>
            <p:nvPr/>
          </p:nvSpPr>
          <p:spPr bwMode="auto">
            <a:xfrm>
              <a:off x="5149" y="2907"/>
              <a:ext cx="1"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09" name="Line 25"/>
            <p:cNvSpPr>
              <a:spLocks noChangeShapeType="1"/>
            </p:cNvSpPr>
            <p:nvPr/>
          </p:nvSpPr>
          <p:spPr bwMode="auto">
            <a:xfrm>
              <a:off x="5194" y="2907"/>
              <a:ext cx="1"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10" name="Line 26"/>
            <p:cNvSpPr>
              <a:spLocks noChangeShapeType="1"/>
            </p:cNvSpPr>
            <p:nvPr/>
          </p:nvSpPr>
          <p:spPr bwMode="auto">
            <a:xfrm>
              <a:off x="4623" y="2950"/>
              <a:ext cx="606" cy="0"/>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11" name="Line 27"/>
            <p:cNvSpPr>
              <a:spLocks noChangeShapeType="1"/>
            </p:cNvSpPr>
            <p:nvPr/>
          </p:nvSpPr>
          <p:spPr bwMode="auto">
            <a:xfrm>
              <a:off x="4623" y="2970"/>
              <a:ext cx="606"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12" name="Line 28"/>
            <p:cNvSpPr>
              <a:spLocks noChangeShapeType="1"/>
            </p:cNvSpPr>
            <p:nvPr/>
          </p:nvSpPr>
          <p:spPr bwMode="auto">
            <a:xfrm>
              <a:off x="4623" y="2989"/>
              <a:ext cx="606"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13" name="Line 29"/>
            <p:cNvSpPr>
              <a:spLocks noChangeShapeType="1"/>
            </p:cNvSpPr>
            <p:nvPr/>
          </p:nvSpPr>
          <p:spPr bwMode="auto">
            <a:xfrm>
              <a:off x="4623" y="3010"/>
              <a:ext cx="606"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14" name="Line 30"/>
            <p:cNvSpPr>
              <a:spLocks noChangeShapeType="1"/>
            </p:cNvSpPr>
            <p:nvPr/>
          </p:nvSpPr>
          <p:spPr bwMode="auto">
            <a:xfrm>
              <a:off x="4623" y="3029"/>
              <a:ext cx="606"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15" name="Line 31"/>
            <p:cNvSpPr>
              <a:spLocks noChangeShapeType="1"/>
            </p:cNvSpPr>
            <p:nvPr/>
          </p:nvSpPr>
          <p:spPr bwMode="auto">
            <a:xfrm>
              <a:off x="4623" y="3050"/>
              <a:ext cx="606"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16" name="Line 32"/>
            <p:cNvSpPr>
              <a:spLocks noChangeShapeType="1"/>
            </p:cNvSpPr>
            <p:nvPr/>
          </p:nvSpPr>
          <p:spPr bwMode="auto">
            <a:xfrm>
              <a:off x="4623" y="3069"/>
              <a:ext cx="606"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17" name="Line 33"/>
            <p:cNvSpPr>
              <a:spLocks noChangeShapeType="1"/>
            </p:cNvSpPr>
            <p:nvPr/>
          </p:nvSpPr>
          <p:spPr bwMode="auto">
            <a:xfrm>
              <a:off x="4623" y="3090"/>
              <a:ext cx="606"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18" name="Line 34"/>
            <p:cNvSpPr>
              <a:spLocks noChangeShapeType="1"/>
            </p:cNvSpPr>
            <p:nvPr/>
          </p:nvSpPr>
          <p:spPr bwMode="auto">
            <a:xfrm>
              <a:off x="4623" y="3109"/>
              <a:ext cx="606"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19" name="Line 35"/>
            <p:cNvSpPr>
              <a:spLocks noChangeShapeType="1"/>
            </p:cNvSpPr>
            <p:nvPr/>
          </p:nvSpPr>
          <p:spPr bwMode="auto">
            <a:xfrm>
              <a:off x="4623" y="3130"/>
              <a:ext cx="606"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20" name="Line 36"/>
            <p:cNvSpPr>
              <a:spLocks noChangeShapeType="1"/>
            </p:cNvSpPr>
            <p:nvPr/>
          </p:nvSpPr>
          <p:spPr bwMode="auto">
            <a:xfrm>
              <a:off x="4623" y="3149"/>
              <a:ext cx="606"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21" name="Line 37"/>
            <p:cNvSpPr>
              <a:spLocks noChangeShapeType="1"/>
            </p:cNvSpPr>
            <p:nvPr/>
          </p:nvSpPr>
          <p:spPr bwMode="auto">
            <a:xfrm>
              <a:off x="4623" y="3170"/>
              <a:ext cx="606" cy="0"/>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422" name="Rectangle 38"/>
            <p:cNvSpPr>
              <a:spLocks noChangeArrowheads="1"/>
            </p:cNvSpPr>
            <p:nvPr/>
          </p:nvSpPr>
          <p:spPr bwMode="auto">
            <a:xfrm>
              <a:off x="4921" y="3489"/>
              <a:ext cx="309" cy="202"/>
            </a:xfrm>
            <a:prstGeom prst="rect">
              <a:avLst/>
            </a:prstGeom>
            <a:solidFill>
              <a:srgbClr val="F4DC84"/>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423" name="Rectangle 39"/>
            <p:cNvSpPr>
              <a:spLocks noChangeArrowheads="1"/>
            </p:cNvSpPr>
            <p:nvPr/>
          </p:nvSpPr>
          <p:spPr bwMode="auto">
            <a:xfrm>
              <a:off x="4509" y="1381"/>
              <a:ext cx="1251" cy="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defRPr>
              </a:lvl2pPr>
              <a:lvl3pPr marL="108585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defRPr>
              </a:lvl3pPr>
              <a:lvl4pPr marL="142875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defRPr>
              </a:lvl4pPr>
              <a:lvl5pPr marL="177165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5pPr>
              <a:lvl6pPr marL="222885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6pPr>
              <a:lvl7pPr marL="268605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7pPr>
              <a:lvl8pPr marL="314325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8pPr>
              <a:lvl9pPr marL="360045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800">
                  <a:latin typeface="Times New Roman" panose="02020603050405020304" pitchFamily="18" charset="0"/>
                </a:rPr>
                <a:t>Two-Way AADT Volumes</a:t>
              </a:r>
            </a:p>
          </p:txBody>
        </p:sp>
      </p:grpSp>
      <p:grpSp>
        <p:nvGrpSpPr>
          <p:cNvPr id="1816616" name="Group 40"/>
          <p:cNvGrpSpPr>
            <a:grpSpLocks/>
          </p:cNvGrpSpPr>
          <p:nvPr/>
        </p:nvGrpSpPr>
        <p:grpSpPr bwMode="auto">
          <a:xfrm>
            <a:off x="4307884" y="1338263"/>
            <a:ext cx="2409825" cy="3900487"/>
            <a:chOff x="2881" y="1408"/>
            <a:chExt cx="1518" cy="2457"/>
          </a:xfrm>
        </p:grpSpPr>
        <p:sp>
          <p:nvSpPr>
            <p:cNvPr id="55350" name="Rectangle 41"/>
            <p:cNvSpPr>
              <a:spLocks noChangeArrowheads="1"/>
            </p:cNvSpPr>
            <p:nvPr/>
          </p:nvSpPr>
          <p:spPr bwMode="auto">
            <a:xfrm>
              <a:off x="3142" y="2248"/>
              <a:ext cx="1006" cy="1303"/>
            </a:xfrm>
            <a:prstGeom prst="rect">
              <a:avLst/>
            </a:prstGeom>
            <a:solidFill>
              <a:srgbClr val="95E39C"/>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51" name="Rectangle 42"/>
            <p:cNvSpPr>
              <a:spLocks noChangeArrowheads="1"/>
            </p:cNvSpPr>
            <p:nvPr/>
          </p:nvSpPr>
          <p:spPr bwMode="auto">
            <a:xfrm>
              <a:off x="3016" y="2400"/>
              <a:ext cx="1005" cy="1302"/>
            </a:xfrm>
            <a:prstGeom prst="rect">
              <a:avLst/>
            </a:prstGeom>
            <a:solidFill>
              <a:srgbClr val="CFCFE3"/>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52" name="Rectangle 43"/>
            <p:cNvSpPr>
              <a:spLocks noChangeArrowheads="1"/>
            </p:cNvSpPr>
            <p:nvPr/>
          </p:nvSpPr>
          <p:spPr bwMode="auto">
            <a:xfrm>
              <a:off x="2890" y="2565"/>
              <a:ext cx="1005" cy="1300"/>
            </a:xfrm>
            <a:prstGeom prst="rect">
              <a:avLst/>
            </a:prstGeom>
            <a:solidFill>
              <a:srgbClr val="F4DC84"/>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53" name="Rectangle 44"/>
            <p:cNvSpPr>
              <a:spLocks noChangeArrowheads="1"/>
            </p:cNvSpPr>
            <p:nvPr/>
          </p:nvSpPr>
          <p:spPr bwMode="auto">
            <a:xfrm>
              <a:off x="3016" y="2608"/>
              <a:ext cx="6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algn="l"/>
              <a:r>
                <a:rPr lang="en-US" altLang="en-US" sz="1400" b="1">
                  <a:solidFill>
                    <a:srgbClr val="000000"/>
                  </a:solidFill>
                </a:rPr>
                <a:t>URBANIZED</a:t>
              </a:r>
              <a:endParaRPr lang="en-US" altLang="en-US" sz="1400" b="1"/>
            </a:p>
          </p:txBody>
        </p:sp>
        <p:sp>
          <p:nvSpPr>
            <p:cNvPr id="55354" name="Rectangle 45"/>
            <p:cNvSpPr>
              <a:spLocks noChangeArrowheads="1"/>
            </p:cNvSpPr>
            <p:nvPr/>
          </p:nvSpPr>
          <p:spPr bwMode="auto">
            <a:xfrm>
              <a:off x="3075" y="2430"/>
              <a:ext cx="88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algn="l"/>
              <a:r>
                <a:rPr lang="en-US" altLang="en-US" sz="1400" b="1">
                  <a:solidFill>
                    <a:srgbClr val="000000"/>
                  </a:solidFill>
                </a:rPr>
                <a:t>TRANSITIONING</a:t>
              </a:r>
              <a:endParaRPr lang="en-US" altLang="en-US" sz="1400" b="1"/>
            </a:p>
          </p:txBody>
        </p:sp>
        <p:sp>
          <p:nvSpPr>
            <p:cNvPr id="55355" name="Rectangle 46"/>
            <p:cNvSpPr>
              <a:spLocks noChangeArrowheads="1"/>
            </p:cNvSpPr>
            <p:nvPr/>
          </p:nvSpPr>
          <p:spPr bwMode="auto">
            <a:xfrm>
              <a:off x="3379" y="2247"/>
              <a:ext cx="3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algn="l"/>
              <a:r>
                <a:rPr lang="en-US" altLang="en-US" sz="1400" b="1">
                  <a:solidFill>
                    <a:srgbClr val="000000"/>
                  </a:solidFill>
                </a:rPr>
                <a:t>RURAL</a:t>
              </a:r>
              <a:endParaRPr lang="en-US" altLang="en-US" sz="1400" b="1"/>
            </a:p>
          </p:txBody>
        </p:sp>
        <p:sp>
          <p:nvSpPr>
            <p:cNvPr id="55356" name="Rectangle 47"/>
            <p:cNvSpPr>
              <a:spLocks noChangeArrowheads="1"/>
            </p:cNvSpPr>
            <p:nvPr/>
          </p:nvSpPr>
          <p:spPr bwMode="auto">
            <a:xfrm>
              <a:off x="3038" y="2845"/>
              <a:ext cx="712" cy="875"/>
            </a:xfrm>
            <a:prstGeom prst="rect">
              <a:avLst/>
            </a:prstGeom>
            <a:solidFill>
              <a:srgbClr val="F4DC84"/>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57" name="Rectangle 48"/>
            <p:cNvSpPr>
              <a:spLocks noChangeArrowheads="1"/>
            </p:cNvSpPr>
            <p:nvPr/>
          </p:nvSpPr>
          <p:spPr bwMode="auto">
            <a:xfrm>
              <a:off x="3071" y="3230"/>
              <a:ext cx="306" cy="458"/>
            </a:xfrm>
            <a:prstGeom prst="rect">
              <a:avLst/>
            </a:prstGeom>
            <a:solidFill>
              <a:srgbClr val="F4DC84"/>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58" name="Rectangle 49"/>
            <p:cNvSpPr>
              <a:spLocks noChangeArrowheads="1"/>
            </p:cNvSpPr>
            <p:nvPr/>
          </p:nvSpPr>
          <p:spPr bwMode="auto">
            <a:xfrm>
              <a:off x="3071" y="2903"/>
              <a:ext cx="643" cy="299"/>
            </a:xfrm>
            <a:prstGeom prst="rect">
              <a:avLst/>
            </a:prstGeom>
            <a:solidFill>
              <a:srgbClr val="F4DC84"/>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59" name="Line 50"/>
            <p:cNvSpPr>
              <a:spLocks noChangeShapeType="1"/>
            </p:cNvSpPr>
            <p:nvPr/>
          </p:nvSpPr>
          <p:spPr bwMode="auto">
            <a:xfrm>
              <a:off x="3106" y="2903"/>
              <a:ext cx="1"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60" name="Line 51"/>
            <p:cNvSpPr>
              <a:spLocks noChangeShapeType="1"/>
            </p:cNvSpPr>
            <p:nvPr/>
          </p:nvSpPr>
          <p:spPr bwMode="auto">
            <a:xfrm>
              <a:off x="3149" y="2903"/>
              <a:ext cx="1" cy="29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61" name="Line 52"/>
            <p:cNvSpPr>
              <a:spLocks noChangeShapeType="1"/>
            </p:cNvSpPr>
            <p:nvPr/>
          </p:nvSpPr>
          <p:spPr bwMode="auto">
            <a:xfrm>
              <a:off x="3194" y="2903"/>
              <a:ext cx="1" cy="29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62" name="Line 53"/>
            <p:cNvSpPr>
              <a:spLocks noChangeShapeType="1"/>
            </p:cNvSpPr>
            <p:nvPr/>
          </p:nvSpPr>
          <p:spPr bwMode="auto">
            <a:xfrm>
              <a:off x="3237" y="2903"/>
              <a:ext cx="1" cy="29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63" name="Line 54"/>
            <p:cNvSpPr>
              <a:spLocks noChangeShapeType="1"/>
            </p:cNvSpPr>
            <p:nvPr/>
          </p:nvSpPr>
          <p:spPr bwMode="auto">
            <a:xfrm>
              <a:off x="3282" y="2903"/>
              <a:ext cx="0" cy="29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64" name="Line 55"/>
            <p:cNvSpPr>
              <a:spLocks noChangeShapeType="1"/>
            </p:cNvSpPr>
            <p:nvPr/>
          </p:nvSpPr>
          <p:spPr bwMode="auto">
            <a:xfrm>
              <a:off x="3326" y="2903"/>
              <a:ext cx="1" cy="299"/>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65" name="Line 56"/>
            <p:cNvSpPr>
              <a:spLocks noChangeShapeType="1"/>
            </p:cNvSpPr>
            <p:nvPr/>
          </p:nvSpPr>
          <p:spPr bwMode="auto">
            <a:xfrm>
              <a:off x="3370" y="2905"/>
              <a:ext cx="1"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66" name="Line 57"/>
            <p:cNvSpPr>
              <a:spLocks noChangeShapeType="1"/>
            </p:cNvSpPr>
            <p:nvPr/>
          </p:nvSpPr>
          <p:spPr bwMode="auto">
            <a:xfrm>
              <a:off x="3413" y="2905"/>
              <a:ext cx="1"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67" name="Line 58"/>
            <p:cNvSpPr>
              <a:spLocks noChangeShapeType="1"/>
            </p:cNvSpPr>
            <p:nvPr/>
          </p:nvSpPr>
          <p:spPr bwMode="auto">
            <a:xfrm>
              <a:off x="3457" y="2905"/>
              <a:ext cx="1"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68" name="Line 59"/>
            <p:cNvSpPr>
              <a:spLocks noChangeShapeType="1"/>
            </p:cNvSpPr>
            <p:nvPr/>
          </p:nvSpPr>
          <p:spPr bwMode="auto">
            <a:xfrm>
              <a:off x="3502" y="2905"/>
              <a:ext cx="0"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69" name="Line 60"/>
            <p:cNvSpPr>
              <a:spLocks noChangeShapeType="1"/>
            </p:cNvSpPr>
            <p:nvPr/>
          </p:nvSpPr>
          <p:spPr bwMode="auto">
            <a:xfrm>
              <a:off x="3546" y="2905"/>
              <a:ext cx="1"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70" name="Line 61"/>
            <p:cNvSpPr>
              <a:spLocks noChangeShapeType="1"/>
            </p:cNvSpPr>
            <p:nvPr/>
          </p:nvSpPr>
          <p:spPr bwMode="auto">
            <a:xfrm>
              <a:off x="3590" y="2907"/>
              <a:ext cx="1" cy="296"/>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71" name="Line 62"/>
            <p:cNvSpPr>
              <a:spLocks noChangeShapeType="1"/>
            </p:cNvSpPr>
            <p:nvPr/>
          </p:nvSpPr>
          <p:spPr bwMode="auto">
            <a:xfrm>
              <a:off x="3633" y="2907"/>
              <a:ext cx="1"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72" name="Line 63"/>
            <p:cNvSpPr>
              <a:spLocks noChangeShapeType="1"/>
            </p:cNvSpPr>
            <p:nvPr/>
          </p:nvSpPr>
          <p:spPr bwMode="auto">
            <a:xfrm>
              <a:off x="3677" y="2907"/>
              <a:ext cx="1" cy="29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73" name="Line 64"/>
            <p:cNvSpPr>
              <a:spLocks noChangeShapeType="1"/>
            </p:cNvSpPr>
            <p:nvPr/>
          </p:nvSpPr>
          <p:spPr bwMode="auto">
            <a:xfrm>
              <a:off x="3106" y="2950"/>
              <a:ext cx="607" cy="0"/>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74" name="Line 65"/>
            <p:cNvSpPr>
              <a:spLocks noChangeShapeType="1"/>
            </p:cNvSpPr>
            <p:nvPr/>
          </p:nvSpPr>
          <p:spPr bwMode="auto">
            <a:xfrm>
              <a:off x="3106" y="2970"/>
              <a:ext cx="607"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75" name="Line 66"/>
            <p:cNvSpPr>
              <a:spLocks noChangeShapeType="1"/>
            </p:cNvSpPr>
            <p:nvPr/>
          </p:nvSpPr>
          <p:spPr bwMode="auto">
            <a:xfrm>
              <a:off x="3106" y="2989"/>
              <a:ext cx="607"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76" name="Line 67"/>
            <p:cNvSpPr>
              <a:spLocks noChangeShapeType="1"/>
            </p:cNvSpPr>
            <p:nvPr/>
          </p:nvSpPr>
          <p:spPr bwMode="auto">
            <a:xfrm>
              <a:off x="3106" y="3010"/>
              <a:ext cx="607"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77" name="Line 68"/>
            <p:cNvSpPr>
              <a:spLocks noChangeShapeType="1"/>
            </p:cNvSpPr>
            <p:nvPr/>
          </p:nvSpPr>
          <p:spPr bwMode="auto">
            <a:xfrm>
              <a:off x="3106" y="3029"/>
              <a:ext cx="607"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78" name="Line 69"/>
            <p:cNvSpPr>
              <a:spLocks noChangeShapeType="1"/>
            </p:cNvSpPr>
            <p:nvPr/>
          </p:nvSpPr>
          <p:spPr bwMode="auto">
            <a:xfrm>
              <a:off x="3106" y="3050"/>
              <a:ext cx="607"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79" name="Line 70"/>
            <p:cNvSpPr>
              <a:spLocks noChangeShapeType="1"/>
            </p:cNvSpPr>
            <p:nvPr/>
          </p:nvSpPr>
          <p:spPr bwMode="auto">
            <a:xfrm>
              <a:off x="3106" y="3069"/>
              <a:ext cx="607"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80" name="Line 71"/>
            <p:cNvSpPr>
              <a:spLocks noChangeShapeType="1"/>
            </p:cNvSpPr>
            <p:nvPr/>
          </p:nvSpPr>
          <p:spPr bwMode="auto">
            <a:xfrm>
              <a:off x="3106" y="3090"/>
              <a:ext cx="607"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81" name="Line 72"/>
            <p:cNvSpPr>
              <a:spLocks noChangeShapeType="1"/>
            </p:cNvSpPr>
            <p:nvPr/>
          </p:nvSpPr>
          <p:spPr bwMode="auto">
            <a:xfrm>
              <a:off x="3106" y="3109"/>
              <a:ext cx="607"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82" name="Line 73"/>
            <p:cNvSpPr>
              <a:spLocks noChangeShapeType="1"/>
            </p:cNvSpPr>
            <p:nvPr/>
          </p:nvSpPr>
          <p:spPr bwMode="auto">
            <a:xfrm>
              <a:off x="3106" y="3130"/>
              <a:ext cx="607"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83" name="Line 74"/>
            <p:cNvSpPr>
              <a:spLocks noChangeShapeType="1"/>
            </p:cNvSpPr>
            <p:nvPr/>
          </p:nvSpPr>
          <p:spPr bwMode="auto">
            <a:xfrm>
              <a:off x="3106" y="3149"/>
              <a:ext cx="607" cy="1"/>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84" name="Line 75"/>
            <p:cNvSpPr>
              <a:spLocks noChangeShapeType="1"/>
            </p:cNvSpPr>
            <p:nvPr/>
          </p:nvSpPr>
          <p:spPr bwMode="auto">
            <a:xfrm>
              <a:off x="3106" y="3170"/>
              <a:ext cx="607" cy="0"/>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85" name="Rectangle 76"/>
            <p:cNvSpPr>
              <a:spLocks noChangeArrowheads="1"/>
            </p:cNvSpPr>
            <p:nvPr/>
          </p:nvSpPr>
          <p:spPr bwMode="auto">
            <a:xfrm>
              <a:off x="3404" y="3489"/>
              <a:ext cx="310" cy="202"/>
            </a:xfrm>
            <a:prstGeom prst="rect">
              <a:avLst/>
            </a:prstGeom>
            <a:solidFill>
              <a:srgbClr val="F4DC84"/>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86" name="Rectangle 77"/>
            <p:cNvSpPr>
              <a:spLocks noChangeArrowheads="1"/>
            </p:cNvSpPr>
            <p:nvPr/>
          </p:nvSpPr>
          <p:spPr bwMode="auto">
            <a:xfrm>
              <a:off x="2881" y="1408"/>
              <a:ext cx="1518" cy="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defRPr>
              </a:lvl2pPr>
              <a:lvl3pPr marL="108585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defRPr>
              </a:lvl3pPr>
              <a:lvl4pPr marL="142875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defRPr>
              </a:lvl4pPr>
              <a:lvl5pPr marL="177165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5pPr>
              <a:lvl6pPr marL="222885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6pPr>
              <a:lvl7pPr marL="268605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7pPr>
              <a:lvl8pPr marL="314325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8pPr>
              <a:lvl9pPr marL="360045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800">
                  <a:latin typeface="Times New Roman" panose="02020603050405020304" pitchFamily="18" charset="0"/>
                </a:rPr>
                <a:t>Two-Way Peak Hour Volumes</a:t>
              </a:r>
              <a:endParaRPr lang="en-US" altLang="en-US" sz="2800">
                <a:solidFill>
                  <a:srgbClr val="114F49"/>
                </a:solidFill>
                <a:latin typeface="Times New Roman" panose="02020603050405020304" pitchFamily="18" charset="0"/>
              </a:endParaRPr>
            </a:p>
          </p:txBody>
        </p:sp>
      </p:grpSp>
      <p:sp>
        <p:nvSpPr>
          <p:cNvPr id="55301" name="Rectangle 78"/>
          <p:cNvSpPr>
            <a:spLocks noChangeArrowheads="1"/>
          </p:cNvSpPr>
          <p:nvPr/>
        </p:nvSpPr>
        <p:spPr bwMode="auto">
          <a:xfrm>
            <a:off x="2256834" y="1333500"/>
            <a:ext cx="1922462" cy="111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defRPr>
            </a:lvl2pPr>
            <a:lvl3pPr marL="108585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defRPr>
            </a:lvl3pPr>
            <a:lvl4pPr marL="142875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defRPr>
            </a:lvl4pPr>
            <a:lvl5pPr marL="177165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5pPr>
            <a:lvl6pPr marL="222885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6pPr>
            <a:lvl7pPr marL="268605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7pPr>
            <a:lvl8pPr marL="314325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8pPr>
            <a:lvl9pPr marL="360045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800" dirty="0">
                <a:latin typeface="Times New Roman" panose="02020603050405020304" pitchFamily="18" charset="0"/>
              </a:rPr>
              <a:t>Peak Hour Directional Volumes</a:t>
            </a:r>
          </a:p>
          <a:p>
            <a:pPr algn="ctr" eaLnBrk="1" hangingPunct="1">
              <a:spcBef>
                <a:spcPct val="0"/>
              </a:spcBef>
              <a:buClrTx/>
              <a:buSzTx/>
              <a:buFontTx/>
              <a:buNone/>
            </a:pPr>
            <a:endParaRPr lang="en-US" altLang="en-US" sz="2800" dirty="0">
              <a:latin typeface="Times New Roman" panose="02020603050405020304" pitchFamily="18" charset="0"/>
            </a:endParaRPr>
          </a:p>
        </p:txBody>
      </p:sp>
      <p:sp>
        <p:nvSpPr>
          <p:cNvPr id="55302" name="Rectangle 79"/>
          <p:cNvSpPr>
            <a:spLocks noChangeArrowheads="1"/>
          </p:cNvSpPr>
          <p:nvPr/>
        </p:nvSpPr>
        <p:spPr bwMode="auto">
          <a:xfrm>
            <a:off x="2350496" y="2671763"/>
            <a:ext cx="1597025" cy="2068512"/>
          </a:xfrm>
          <a:prstGeom prst="rect">
            <a:avLst/>
          </a:prstGeom>
          <a:solidFill>
            <a:srgbClr val="95E39C"/>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03" name="Rectangle 80"/>
          <p:cNvSpPr>
            <a:spLocks noChangeArrowheads="1"/>
          </p:cNvSpPr>
          <p:nvPr/>
        </p:nvSpPr>
        <p:spPr bwMode="auto">
          <a:xfrm>
            <a:off x="2148884" y="2913063"/>
            <a:ext cx="1597025" cy="2066925"/>
          </a:xfrm>
          <a:prstGeom prst="rect">
            <a:avLst/>
          </a:prstGeom>
          <a:solidFill>
            <a:srgbClr val="CFCFE3"/>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04" name="Rectangle 81"/>
          <p:cNvSpPr>
            <a:spLocks noChangeArrowheads="1"/>
          </p:cNvSpPr>
          <p:nvPr/>
        </p:nvSpPr>
        <p:spPr bwMode="auto">
          <a:xfrm>
            <a:off x="1950446" y="3175000"/>
            <a:ext cx="1595438" cy="2063750"/>
          </a:xfrm>
          <a:prstGeom prst="rect">
            <a:avLst/>
          </a:prstGeom>
          <a:solidFill>
            <a:srgbClr val="F4DC84"/>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05" name="Rectangle 82"/>
          <p:cNvSpPr>
            <a:spLocks noChangeArrowheads="1"/>
          </p:cNvSpPr>
          <p:nvPr/>
        </p:nvSpPr>
        <p:spPr bwMode="auto">
          <a:xfrm>
            <a:off x="2148884" y="3243263"/>
            <a:ext cx="10477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algn="l"/>
            <a:r>
              <a:rPr lang="en-US" altLang="en-US" sz="1400" b="1">
                <a:solidFill>
                  <a:srgbClr val="000000"/>
                </a:solidFill>
              </a:rPr>
              <a:t>URBANIZED</a:t>
            </a:r>
            <a:endParaRPr lang="en-US" altLang="en-US" sz="1400" b="1"/>
          </a:p>
        </p:txBody>
      </p:sp>
      <p:sp>
        <p:nvSpPr>
          <p:cNvPr id="55306" name="Rectangle 83"/>
          <p:cNvSpPr>
            <a:spLocks noChangeArrowheads="1"/>
          </p:cNvSpPr>
          <p:nvPr/>
        </p:nvSpPr>
        <p:spPr bwMode="auto">
          <a:xfrm>
            <a:off x="2242546" y="2960688"/>
            <a:ext cx="14017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algn="l"/>
            <a:r>
              <a:rPr lang="en-US" altLang="en-US" sz="1400" b="1">
                <a:solidFill>
                  <a:srgbClr val="000000"/>
                </a:solidFill>
              </a:rPr>
              <a:t>TRANSITIONING</a:t>
            </a:r>
            <a:endParaRPr lang="en-US" altLang="en-US" sz="1400" b="1"/>
          </a:p>
        </p:txBody>
      </p:sp>
      <p:sp>
        <p:nvSpPr>
          <p:cNvPr id="55307" name="Rectangle 84"/>
          <p:cNvSpPr>
            <a:spLocks noChangeArrowheads="1"/>
          </p:cNvSpPr>
          <p:nvPr/>
        </p:nvSpPr>
        <p:spPr bwMode="auto">
          <a:xfrm>
            <a:off x="2726734" y="2670175"/>
            <a:ext cx="6223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algn="l"/>
            <a:r>
              <a:rPr lang="en-US" altLang="en-US" sz="1400" b="1">
                <a:solidFill>
                  <a:srgbClr val="000000"/>
                </a:solidFill>
              </a:rPr>
              <a:t>RURAL</a:t>
            </a:r>
            <a:endParaRPr lang="en-US" altLang="en-US" sz="1400" b="1"/>
          </a:p>
        </p:txBody>
      </p:sp>
      <p:sp>
        <p:nvSpPr>
          <p:cNvPr id="55308" name="Rectangle 85"/>
          <p:cNvSpPr>
            <a:spLocks noChangeArrowheads="1"/>
          </p:cNvSpPr>
          <p:nvPr/>
        </p:nvSpPr>
        <p:spPr bwMode="auto">
          <a:xfrm>
            <a:off x="2183809" y="3619500"/>
            <a:ext cx="1130300" cy="1389063"/>
          </a:xfrm>
          <a:prstGeom prst="rect">
            <a:avLst/>
          </a:prstGeom>
          <a:solidFill>
            <a:srgbClr val="F4DC84"/>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09" name="Rectangle 86"/>
          <p:cNvSpPr>
            <a:spLocks noChangeArrowheads="1"/>
          </p:cNvSpPr>
          <p:nvPr/>
        </p:nvSpPr>
        <p:spPr bwMode="auto">
          <a:xfrm>
            <a:off x="2236196" y="4230688"/>
            <a:ext cx="487363" cy="727075"/>
          </a:xfrm>
          <a:prstGeom prst="rect">
            <a:avLst/>
          </a:prstGeom>
          <a:solidFill>
            <a:srgbClr val="F4DC84"/>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10" name="Rectangle 87"/>
          <p:cNvSpPr>
            <a:spLocks noChangeArrowheads="1"/>
          </p:cNvSpPr>
          <p:nvPr/>
        </p:nvSpPr>
        <p:spPr bwMode="auto">
          <a:xfrm>
            <a:off x="2236196" y="3711575"/>
            <a:ext cx="1022350" cy="474663"/>
          </a:xfrm>
          <a:prstGeom prst="rect">
            <a:avLst/>
          </a:prstGeom>
          <a:solidFill>
            <a:srgbClr val="F4DC84"/>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sp>
        <p:nvSpPr>
          <p:cNvPr id="55311" name="Line 88"/>
          <p:cNvSpPr>
            <a:spLocks noChangeShapeType="1"/>
          </p:cNvSpPr>
          <p:nvPr/>
        </p:nvSpPr>
        <p:spPr bwMode="auto">
          <a:xfrm>
            <a:off x="2293346" y="3711575"/>
            <a:ext cx="0" cy="47307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2" name="Line 89"/>
          <p:cNvSpPr>
            <a:spLocks noChangeShapeType="1"/>
          </p:cNvSpPr>
          <p:nvPr/>
        </p:nvSpPr>
        <p:spPr bwMode="auto">
          <a:xfrm>
            <a:off x="2363196" y="3711575"/>
            <a:ext cx="1588" cy="47466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3" name="Line 90"/>
          <p:cNvSpPr>
            <a:spLocks noChangeShapeType="1"/>
          </p:cNvSpPr>
          <p:nvPr/>
        </p:nvSpPr>
        <p:spPr bwMode="auto">
          <a:xfrm>
            <a:off x="2433046" y="3711575"/>
            <a:ext cx="1588" cy="47466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4" name="Line 91"/>
          <p:cNvSpPr>
            <a:spLocks noChangeShapeType="1"/>
          </p:cNvSpPr>
          <p:nvPr/>
        </p:nvSpPr>
        <p:spPr bwMode="auto">
          <a:xfrm>
            <a:off x="2501309" y="3711575"/>
            <a:ext cx="1587" cy="47466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5" name="Line 92"/>
          <p:cNvSpPr>
            <a:spLocks noChangeShapeType="1"/>
          </p:cNvSpPr>
          <p:nvPr/>
        </p:nvSpPr>
        <p:spPr bwMode="auto">
          <a:xfrm>
            <a:off x="2571159" y="3711575"/>
            <a:ext cx="1587" cy="47466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6" name="Line 93"/>
          <p:cNvSpPr>
            <a:spLocks noChangeShapeType="1"/>
          </p:cNvSpPr>
          <p:nvPr/>
        </p:nvSpPr>
        <p:spPr bwMode="auto">
          <a:xfrm>
            <a:off x="2641009" y="3711575"/>
            <a:ext cx="1587" cy="474663"/>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7" name="Line 94"/>
          <p:cNvSpPr>
            <a:spLocks noChangeShapeType="1"/>
          </p:cNvSpPr>
          <p:nvPr/>
        </p:nvSpPr>
        <p:spPr bwMode="auto">
          <a:xfrm>
            <a:off x="2712446" y="3714750"/>
            <a:ext cx="1588" cy="47307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8" name="Line 95"/>
          <p:cNvSpPr>
            <a:spLocks noChangeShapeType="1"/>
          </p:cNvSpPr>
          <p:nvPr/>
        </p:nvSpPr>
        <p:spPr bwMode="auto">
          <a:xfrm>
            <a:off x="2782296" y="3714750"/>
            <a:ext cx="1588" cy="47307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9" name="Line 96"/>
          <p:cNvSpPr>
            <a:spLocks noChangeShapeType="1"/>
          </p:cNvSpPr>
          <p:nvPr/>
        </p:nvSpPr>
        <p:spPr bwMode="auto">
          <a:xfrm>
            <a:off x="2850559" y="3714750"/>
            <a:ext cx="1587" cy="47307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20" name="Line 97"/>
          <p:cNvSpPr>
            <a:spLocks noChangeShapeType="1"/>
          </p:cNvSpPr>
          <p:nvPr/>
        </p:nvSpPr>
        <p:spPr bwMode="auto">
          <a:xfrm>
            <a:off x="2920409" y="3714750"/>
            <a:ext cx="1587" cy="47307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21" name="Line 98"/>
          <p:cNvSpPr>
            <a:spLocks noChangeShapeType="1"/>
          </p:cNvSpPr>
          <p:nvPr/>
        </p:nvSpPr>
        <p:spPr bwMode="auto">
          <a:xfrm>
            <a:off x="2990259" y="3714750"/>
            <a:ext cx="1587" cy="47307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22" name="Line 99"/>
          <p:cNvSpPr>
            <a:spLocks noChangeShapeType="1"/>
          </p:cNvSpPr>
          <p:nvPr/>
        </p:nvSpPr>
        <p:spPr bwMode="auto">
          <a:xfrm>
            <a:off x="3061696" y="3717925"/>
            <a:ext cx="1588" cy="469900"/>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23" name="Line 100"/>
          <p:cNvSpPr>
            <a:spLocks noChangeShapeType="1"/>
          </p:cNvSpPr>
          <p:nvPr/>
        </p:nvSpPr>
        <p:spPr bwMode="auto">
          <a:xfrm>
            <a:off x="3128371" y="3717925"/>
            <a:ext cx="1588" cy="47307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24" name="Line 101"/>
          <p:cNvSpPr>
            <a:spLocks noChangeShapeType="1"/>
          </p:cNvSpPr>
          <p:nvPr/>
        </p:nvSpPr>
        <p:spPr bwMode="auto">
          <a:xfrm>
            <a:off x="3199809" y="3717925"/>
            <a:ext cx="1587" cy="473075"/>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25" name="Line 102"/>
          <p:cNvSpPr>
            <a:spLocks noChangeShapeType="1"/>
          </p:cNvSpPr>
          <p:nvPr/>
        </p:nvSpPr>
        <p:spPr bwMode="auto">
          <a:xfrm>
            <a:off x="2293346" y="3786188"/>
            <a:ext cx="962025" cy="0"/>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26" name="Line 103"/>
          <p:cNvSpPr>
            <a:spLocks noChangeShapeType="1"/>
          </p:cNvSpPr>
          <p:nvPr/>
        </p:nvSpPr>
        <p:spPr bwMode="auto">
          <a:xfrm>
            <a:off x="2293346" y="3817938"/>
            <a:ext cx="962025" cy="1587"/>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27" name="Line 104"/>
          <p:cNvSpPr>
            <a:spLocks noChangeShapeType="1"/>
          </p:cNvSpPr>
          <p:nvPr/>
        </p:nvSpPr>
        <p:spPr bwMode="auto">
          <a:xfrm>
            <a:off x="2293346" y="3848100"/>
            <a:ext cx="962025" cy="158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28" name="Line 105"/>
          <p:cNvSpPr>
            <a:spLocks noChangeShapeType="1"/>
          </p:cNvSpPr>
          <p:nvPr/>
        </p:nvSpPr>
        <p:spPr bwMode="auto">
          <a:xfrm>
            <a:off x="2293346" y="3881438"/>
            <a:ext cx="962025" cy="1587"/>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29" name="Line 106"/>
          <p:cNvSpPr>
            <a:spLocks noChangeShapeType="1"/>
          </p:cNvSpPr>
          <p:nvPr/>
        </p:nvSpPr>
        <p:spPr bwMode="auto">
          <a:xfrm>
            <a:off x="2293346" y="3911600"/>
            <a:ext cx="962025" cy="158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30" name="Line 107"/>
          <p:cNvSpPr>
            <a:spLocks noChangeShapeType="1"/>
          </p:cNvSpPr>
          <p:nvPr/>
        </p:nvSpPr>
        <p:spPr bwMode="auto">
          <a:xfrm>
            <a:off x="2293346" y="3944938"/>
            <a:ext cx="962025" cy="1587"/>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31" name="Line 108"/>
          <p:cNvSpPr>
            <a:spLocks noChangeShapeType="1"/>
          </p:cNvSpPr>
          <p:nvPr/>
        </p:nvSpPr>
        <p:spPr bwMode="auto">
          <a:xfrm>
            <a:off x="2293346" y="3975100"/>
            <a:ext cx="962025" cy="158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32" name="Line 109"/>
          <p:cNvSpPr>
            <a:spLocks noChangeShapeType="1"/>
          </p:cNvSpPr>
          <p:nvPr/>
        </p:nvSpPr>
        <p:spPr bwMode="auto">
          <a:xfrm>
            <a:off x="2293346" y="4008438"/>
            <a:ext cx="962025" cy="1587"/>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33" name="Line 110"/>
          <p:cNvSpPr>
            <a:spLocks noChangeShapeType="1"/>
          </p:cNvSpPr>
          <p:nvPr/>
        </p:nvSpPr>
        <p:spPr bwMode="auto">
          <a:xfrm>
            <a:off x="2293346" y="4038600"/>
            <a:ext cx="962025" cy="158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34" name="Line 111"/>
          <p:cNvSpPr>
            <a:spLocks noChangeShapeType="1"/>
          </p:cNvSpPr>
          <p:nvPr/>
        </p:nvSpPr>
        <p:spPr bwMode="auto">
          <a:xfrm>
            <a:off x="2293346" y="4071938"/>
            <a:ext cx="962025" cy="1587"/>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35" name="Line 112"/>
          <p:cNvSpPr>
            <a:spLocks noChangeShapeType="1"/>
          </p:cNvSpPr>
          <p:nvPr/>
        </p:nvSpPr>
        <p:spPr bwMode="auto">
          <a:xfrm>
            <a:off x="2293346" y="4102100"/>
            <a:ext cx="962025" cy="1588"/>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36" name="Line 113"/>
          <p:cNvSpPr>
            <a:spLocks noChangeShapeType="1"/>
          </p:cNvSpPr>
          <p:nvPr/>
        </p:nvSpPr>
        <p:spPr bwMode="auto">
          <a:xfrm>
            <a:off x="2293346" y="4135438"/>
            <a:ext cx="962025" cy="0"/>
          </a:xfrm>
          <a:prstGeom prst="line">
            <a:avLst/>
          </a:prstGeom>
          <a:noFill/>
          <a:ln w="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37" name="Rectangle 114"/>
          <p:cNvSpPr>
            <a:spLocks noChangeArrowheads="1"/>
          </p:cNvSpPr>
          <p:nvPr/>
        </p:nvSpPr>
        <p:spPr bwMode="auto">
          <a:xfrm>
            <a:off x="2766421" y="4641850"/>
            <a:ext cx="492125" cy="320675"/>
          </a:xfrm>
          <a:prstGeom prst="rect">
            <a:avLst/>
          </a:prstGeom>
          <a:solidFill>
            <a:srgbClr val="F4DC84"/>
          </a:solidFill>
          <a:ln w="0" cap="sq">
            <a:solidFill>
              <a:srgbClr val="000000"/>
            </a:solidFill>
            <a:miter lim="800000"/>
            <a:headEnd/>
            <a:tailEnd/>
          </a:ln>
        </p:spPr>
        <p:txBody>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endParaRPr lang="en-US" altLang="en-US"/>
          </a:p>
        </p:txBody>
      </p:sp>
      <p:grpSp>
        <p:nvGrpSpPr>
          <p:cNvPr id="1816691" name="Group 115"/>
          <p:cNvGrpSpPr>
            <a:grpSpLocks/>
          </p:cNvGrpSpPr>
          <p:nvPr/>
        </p:nvGrpSpPr>
        <p:grpSpPr bwMode="auto">
          <a:xfrm>
            <a:off x="3217271" y="3646488"/>
            <a:ext cx="1608138" cy="1335087"/>
            <a:chOff x="2152" y="2862"/>
            <a:chExt cx="1013" cy="841"/>
          </a:xfrm>
        </p:grpSpPr>
        <p:sp>
          <p:nvSpPr>
            <p:cNvPr id="55346" name="Freeform 116"/>
            <p:cNvSpPr>
              <a:spLocks/>
            </p:cNvSpPr>
            <p:nvPr/>
          </p:nvSpPr>
          <p:spPr bwMode="auto">
            <a:xfrm>
              <a:off x="2165" y="2883"/>
              <a:ext cx="1000" cy="820"/>
            </a:xfrm>
            <a:custGeom>
              <a:avLst/>
              <a:gdLst>
                <a:gd name="T0" fmla="*/ 0 w 3381"/>
                <a:gd name="T1" fmla="*/ 601 h 2772"/>
                <a:gd name="T2" fmla="*/ 0 w 3381"/>
                <a:gd name="T3" fmla="*/ 232 h 2772"/>
                <a:gd name="T4" fmla="*/ 442 w 3381"/>
                <a:gd name="T5" fmla="*/ 232 h 2772"/>
                <a:gd name="T6" fmla="*/ 442 w 3381"/>
                <a:gd name="T7" fmla="*/ 0 h 2772"/>
                <a:gd name="T8" fmla="*/ 1000 w 3381"/>
                <a:gd name="T9" fmla="*/ 428 h 2772"/>
                <a:gd name="T10" fmla="*/ 442 w 3381"/>
                <a:gd name="T11" fmla="*/ 820 h 2772"/>
                <a:gd name="T12" fmla="*/ 442 w 3381"/>
                <a:gd name="T13" fmla="*/ 601 h 2772"/>
                <a:gd name="T14" fmla="*/ 0 w 3381"/>
                <a:gd name="T15" fmla="*/ 601 h 27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81" h="2772">
                  <a:moveTo>
                    <a:pt x="0" y="2032"/>
                  </a:moveTo>
                  <a:lnTo>
                    <a:pt x="0" y="783"/>
                  </a:lnTo>
                  <a:lnTo>
                    <a:pt x="1494" y="783"/>
                  </a:lnTo>
                  <a:lnTo>
                    <a:pt x="1494" y="0"/>
                  </a:lnTo>
                  <a:lnTo>
                    <a:pt x="3381" y="1448"/>
                  </a:lnTo>
                  <a:lnTo>
                    <a:pt x="1494" y="2772"/>
                  </a:lnTo>
                  <a:lnTo>
                    <a:pt x="1494" y="2032"/>
                  </a:lnTo>
                  <a:lnTo>
                    <a:pt x="0" y="2032"/>
                  </a:lnTo>
                  <a:close/>
                </a:path>
              </a:pathLst>
            </a:custGeom>
            <a:solidFill>
              <a:srgbClr val="02008F"/>
            </a:solidFill>
            <a:ln w="0" cap="sq">
              <a:solidFill>
                <a:srgbClr val="000000"/>
              </a:solidFill>
              <a:prstDash val="solid"/>
              <a:miter lim="800000"/>
              <a:headEnd/>
              <a:tailEnd/>
            </a:ln>
          </p:spPr>
          <p:txBody>
            <a:bodyPr/>
            <a:lstStyle/>
            <a:p>
              <a:endParaRPr lang="en-US"/>
            </a:p>
          </p:txBody>
        </p:sp>
        <p:grpSp>
          <p:nvGrpSpPr>
            <p:cNvPr id="55347" name="Group 117"/>
            <p:cNvGrpSpPr>
              <a:grpSpLocks/>
            </p:cNvGrpSpPr>
            <p:nvPr/>
          </p:nvGrpSpPr>
          <p:grpSpPr bwMode="auto">
            <a:xfrm>
              <a:off x="2152" y="2862"/>
              <a:ext cx="1000" cy="818"/>
              <a:chOff x="2152" y="2854"/>
              <a:chExt cx="1000" cy="818"/>
            </a:xfrm>
          </p:grpSpPr>
          <p:sp>
            <p:nvSpPr>
              <p:cNvPr id="55348" name="Freeform 118"/>
              <p:cNvSpPr>
                <a:spLocks/>
              </p:cNvSpPr>
              <p:nvPr/>
            </p:nvSpPr>
            <p:spPr bwMode="auto">
              <a:xfrm>
                <a:off x="2152" y="2854"/>
                <a:ext cx="1000" cy="818"/>
              </a:xfrm>
              <a:custGeom>
                <a:avLst/>
                <a:gdLst>
                  <a:gd name="T0" fmla="*/ 0 w 3382"/>
                  <a:gd name="T1" fmla="*/ 601 h 2767"/>
                  <a:gd name="T2" fmla="*/ 0 w 3382"/>
                  <a:gd name="T3" fmla="*/ 232 h 2767"/>
                  <a:gd name="T4" fmla="*/ 443 w 3382"/>
                  <a:gd name="T5" fmla="*/ 232 h 2767"/>
                  <a:gd name="T6" fmla="*/ 443 w 3382"/>
                  <a:gd name="T7" fmla="*/ 0 h 2767"/>
                  <a:gd name="T8" fmla="*/ 1000 w 3382"/>
                  <a:gd name="T9" fmla="*/ 427 h 2767"/>
                  <a:gd name="T10" fmla="*/ 443 w 3382"/>
                  <a:gd name="T11" fmla="*/ 818 h 2767"/>
                  <a:gd name="T12" fmla="*/ 443 w 3382"/>
                  <a:gd name="T13" fmla="*/ 601 h 2767"/>
                  <a:gd name="T14" fmla="*/ 0 w 3382"/>
                  <a:gd name="T15" fmla="*/ 601 h 27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82" h="2767">
                    <a:moveTo>
                      <a:pt x="0" y="2033"/>
                    </a:moveTo>
                    <a:lnTo>
                      <a:pt x="0" y="785"/>
                    </a:lnTo>
                    <a:lnTo>
                      <a:pt x="1498" y="785"/>
                    </a:lnTo>
                    <a:lnTo>
                      <a:pt x="1498" y="0"/>
                    </a:lnTo>
                    <a:lnTo>
                      <a:pt x="3382" y="1444"/>
                    </a:lnTo>
                    <a:lnTo>
                      <a:pt x="1498" y="2767"/>
                    </a:lnTo>
                    <a:lnTo>
                      <a:pt x="1498" y="2033"/>
                    </a:lnTo>
                    <a:lnTo>
                      <a:pt x="0" y="2033"/>
                    </a:lnTo>
                    <a:close/>
                  </a:path>
                </a:pathLst>
              </a:custGeom>
              <a:solidFill>
                <a:srgbClr val="A7C4FF"/>
              </a:solidFill>
              <a:ln w="0" cap="sq">
                <a:solidFill>
                  <a:srgbClr val="000000"/>
                </a:solidFill>
                <a:prstDash val="solid"/>
                <a:miter lim="800000"/>
                <a:headEnd/>
                <a:tailEnd/>
              </a:ln>
            </p:spPr>
            <p:txBody>
              <a:bodyPr/>
              <a:lstStyle/>
              <a:p>
                <a:endParaRPr lang="en-US"/>
              </a:p>
            </p:txBody>
          </p:sp>
          <p:sp>
            <p:nvSpPr>
              <p:cNvPr id="55349" name="Rectangle 119"/>
              <p:cNvSpPr>
                <a:spLocks noChangeArrowheads="1"/>
              </p:cNvSpPr>
              <p:nvPr/>
            </p:nvSpPr>
            <p:spPr bwMode="auto">
              <a:xfrm>
                <a:off x="2222" y="3113"/>
                <a:ext cx="71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algn="l">
                  <a:lnSpc>
                    <a:spcPct val="85000"/>
                  </a:lnSpc>
                </a:pPr>
                <a:r>
                  <a:rPr lang="en-US" altLang="en-US" sz="2000" b="1">
                    <a:solidFill>
                      <a:srgbClr val="000000"/>
                    </a:solidFill>
                  </a:rPr>
                  <a:t>Divide by</a:t>
                </a:r>
                <a:br>
                  <a:rPr lang="en-US" altLang="en-US" sz="2000" b="1">
                    <a:solidFill>
                      <a:srgbClr val="000000"/>
                    </a:solidFill>
                  </a:rPr>
                </a:br>
                <a:r>
                  <a:rPr lang="en-US" altLang="en-US" sz="2000" b="1">
                    <a:solidFill>
                      <a:srgbClr val="000000"/>
                    </a:solidFill>
                  </a:rPr>
                  <a:t>D Factor</a:t>
                </a:r>
                <a:endParaRPr lang="en-US" altLang="en-US" sz="2000" b="1"/>
              </a:p>
            </p:txBody>
          </p:sp>
        </p:grpSp>
      </p:grpSp>
      <p:grpSp>
        <p:nvGrpSpPr>
          <p:cNvPr id="1816696" name="Group 120"/>
          <p:cNvGrpSpPr>
            <a:grpSpLocks/>
          </p:cNvGrpSpPr>
          <p:nvPr/>
        </p:nvGrpSpPr>
        <p:grpSpPr bwMode="auto">
          <a:xfrm>
            <a:off x="5723934" y="3633788"/>
            <a:ext cx="1606550" cy="1347787"/>
            <a:chOff x="3773" y="2854"/>
            <a:chExt cx="1012" cy="849"/>
          </a:xfrm>
        </p:grpSpPr>
        <p:sp>
          <p:nvSpPr>
            <p:cNvPr id="55342" name="Freeform 121"/>
            <p:cNvSpPr>
              <a:spLocks/>
            </p:cNvSpPr>
            <p:nvPr/>
          </p:nvSpPr>
          <p:spPr bwMode="auto">
            <a:xfrm>
              <a:off x="3784" y="2883"/>
              <a:ext cx="1001" cy="820"/>
            </a:xfrm>
            <a:custGeom>
              <a:avLst/>
              <a:gdLst>
                <a:gd name="T0" fmla="*/ 0 w 3382"/>
                <a:gd name="T1" fmla="*/ 601 h 2772"/>
                <a:gd name="T2" fmla="*/ 0 w 3382"/>
                <a:gd name="T3" fmla="*/ 232 h 2772"/>
                <a:gd name="T4" fmla="*/ 442 w 3382"/>
                <a:gd name="T5" fmla="*/ 232 h 2772"/>
                <a:gd name="T6" fmla="*/ 442 w 3382"/>
                <a:gd name="T7" fmla="*/ 0 h 2772"/>
                <a:gd name="T8" fmla="*/ 1001 w 3382"/>
                <a:gd name="T9" fmla="*/ 428 h 2772"/>
                <a:gd name="T10" fmla="*/ 442 w 3382"/>
                <a:gd name="T11" fmla="*/ 820 h 2772"/>
                <a:gd name="T12" fmla="*/ 442 w 3382"/>
                <a:gd name="T13" fmla="*/ 601 h 2772"/>
                <a:gd name="T14" fmla="*/ 0 w 3382"/>
                <a:gd name="T15" fmla="*/ 601 h 27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82" h="2772">
                  <a:moveTo>
                    <a:pt x="0" y="2032"/>
                  </a:moveTo>
                  <a:lnTo>
                    <a:pt x="0" y="783"/>
                  </a:lnTo>
                  <a:lnTo>
                    <a:pt x="1494" y="783"/>
                  </a:lnTo>
                  <a:lnTo>
                    <a:pt x="1494" y="0"/>
                  </a:lnTo>
                  <a:lnTo>
                    <a:pt x="3382" y="1448"/>
                  </a:lnTo>
                  <a:lnTo>
                    <a:pt x="1494" y="2772"/>
                  </a:lnTo>
                  <a:lnTo>
                    <a:pt x="1494" y="2032"/>
                  </a:lnTo>
                  <a:lnTo>
                    <a:pt x="0" y="2032"/>
                  </a:lnTo>
                  <a:close/>
                </a:path>
              </a:pathLst>
            </a:custGeom>
            <a:solidFill>
              <a:srgbClr val="02008F"/>
            </a:solidFill>
            <a:ln w="0" cap="sq">
              <a:solidFill>
                <a:srgbClr val="000000"/>
              </a:solidFill>
              <a:prstDash val="solid"/>
              <a:miter lim="800000"/>
              <a:headEnd/>
              <a:tailEnd/>
            </a:ln>
          </p:spPr>
          <p:txBody>
            <a:bodyPr/>
            <a:lstStyle/>
            <a:p>
              <a:endParaRPr lang="en-US"/>
            </a:p>
          </p:txBody>
        </p:sp>
        <p:grpSp>
          <p:nvGrpSpPr>
            <p:cNvPr id="55343" name="Group 122"/>
            <p:cNvGrpSpPr>
              <a:grpSpLocks/>
            </p:cNvGrpSpPr>
            <p:nvPr/>
          </p:nvGrpSpPr>
          <p:grpSpPr bwMode="auto">
            <a:xfrm>
              <a:off x="3773" y="2854"/>
              <a:ext cx="999" cy="818"/>
              <a:chOff x="3773" y="2854"/>
              <a:chExt cx="999" cy="818"/>
            </a:xfrm>
          </p:grpSpPr>
          <p:sp>
            <p:nvSpPr>
              <p:cNvPr id="55344" name="Freeform 123"/>
              <p:cNvSpPr>
                <a:spLocks/>
              </p:cNvSpPr>
              <p:nvPr/>
            </p:nvSpPr>
            <p:spPr bwMode="auto">
              <a:xfrm>
                <a:off x="3773" y="2854"/>
                <a:ext cx="999" cy="818"/>
              </a:xfrm>
              <a:custGeom>
                <a:avLst/>
                <a:gdLst>
                  <a:gd name="T0" fmla="*/ 0 w 3376"/>
                  <a:gd name="T1" fmla="*/ 601 h 2767"/>
                  <a:gd name="T2" fmla="*/ 0 w 3376"/>
                  <a:gd name="T3" fmla="*/ 232 h 2767"/>
                  <a:gd name="T4" fmla="*/ 442 w 3376"/>
                  <a:gd name="T5" fmla="*/ 232 h 2767"/>
                  <a:gd name="T6" fmla="*/ 442 w 3376"/>
                  <a:gd name="T7" fmla="*/ 0 h 2767"/>
                  <a:gd name="T8" fmla="*/ 999 w 3376"/>
                  <a:gd name="T9" fmla="*/ 427 h 2767"/>
                  <a:gd name="T10" fmla="*/ 442 w 3376"/>
                  <a:gd name="T11" fmla="*/ 818 h 2767"/>
                  <a:gd name="T12" fmla="*/ 442 w 3376"/>
                  <a:gd name="T13" fmla="*/ 601 h 2767"/>
                  <a:gd name="T14" fmla="*/ 0 w 3376"/>
                  <a:gd name="T15" fmla="*/ 601 h 27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76" h="2767">
                    <a:moveTo>
                      <a:pt x="0" y="2033"/>
                    </a:moveTo>
                    <a:lnTo>
                      <a:pt x="0" y="785"/>
                    </a:lnTo>
                    <a:lnTo>
                      <a:pt x="1494" y="785"/>
                    </a:lnTo>
                    <a:lnTo>
                      <a:pt x="1494" y="0"/>
                    </a:lnTo>
                    <a:lnTo>
                      <a:pt x="3376" y="1444"/>
                    </a:lnTo>
                    <a:lnTo>
                      <a:pt x="1494" y="2767"/>
                    </a:lnTo>
                    <a:lnTo>
                      <a:pt x="1494" y="2033"/>
                    </a:lnTo>
                    <a:lnTo>
                      <a:pt x="0" y="2033"/>
                    </a:lnTo>
                    <a:close/>
                  </a:path>
                </a:pathLst>
              </a:custGeom>
              <a:solidFill>
                <a:srgbClr val="A7C4FF"/>
              </a:solidFill>
              <a:ln w="0" cap="sq">
                <a:solidFill>
                  <a:srgbClr val="000000"/>
                </a:solidFill>
                <a:prstDash val="solid"/>
                <a:miter lim="800000"/>
                <a:headEnd/>
                <a:tailEnd/>
              </a:ln>
            </p:spPr>
            <p:txBody>
              <a:bodyPr/>
              <a:lstStyle/>
              <a:p>
                <a:endParaRPr lang="en-US"/>
              </a:p>
            </p:txBody>
          </p:sp>
          <p:sp>
            <p:nvSpPr>
              <p:cNvPr id="55345" name="Rectangle 124"/>
              <p:cNvSpPr>
                <a:spLocks noChangeArrowheads="1"/>
              </p:cNvSpPr>
              <p:nvPr/>
            </p:nvSpPr>
            <p:spPr bwMode="auto">
              <a:xfrm>
                <a:off x="3857" y="3113"/>
                <a:ext cx="71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algn="l">
                  <a:lnSpc>
                    <a:spcPct val="85000"/>
                  </a:lnSpc>
                </a:pPr>
                <a:r>
                  <a:rPr lang="en-US" altLang="en-US" sz="2000" b="1">
                    <a:solidFill>
                      <a:srgbClr val="000000"/>
                    </a:solidFill>
                  </a:rPr>
                  <a:t>Divide by</a:t>
                </a:r>
                <a:br>
                  <a:rPr lang="en-US" altLang="en-US" sz="2000" b="1">
                    <a:solidFill>
                      <a:srgbClr val="000000"/>
                    </a:solidFill>
                  </a:rPr>
                </a:br>
                <a:r>
                  <a:rPr lang="en-US" altLang="en-US" sz="2000" b="1">
                    <a:solidFill>
                      <a:srgbClr val="000000"/>
                    </a:solidFill>
                  </a:rPr>
                  <a:t>K Factor</a:t>
                </a:r>
                <a:endParaRPr lang="en-US" altLang="en-US" sz="2000" b="1"/>
              </a:p>
            </p:txBody>
          </p:sp>
        </p:grpSp>
      </p:grpSp>
      <p:sp>
        <p:nvSpPr>
          <p:cNvPr id="55340" name="Rectangle 125"/>
          <p:cNvSpPr>
            <a:spLocks noGrp="1" noChangeArrowheads="1"/>
          </p:cNvSpPr>
          <p:nvPr>
            <p:ph type="title"/>
          </p:nvPr>
        </p:nvSpPr>
        <p:spPr>
          <a:xfrm>
            <a:off x="685800" y="381000"/>
            <a:ext cx="7735296" cy="884238"/>
          </a:xfrm>
        </p:spPr>
        <p:txBody>
          <a:bodyPr/>
          <a:lstStyle/>
          <a:p>
            <a:pPr eaLnBrk="1" hangingPunct="1"/>
            <a:r>
              <a:rPr lang="en-US" altLang="en-US" b="1" smtClean="0"/>
              <a:t>Organization of the Tables</a:t>
            </a:r>
          </a:p>
        </p:txBody>
      </p:sp>
      <p:sp>
        <p:nvSpPr>
          <p:cNvPr id="55341" name="Text Box 126"/>
          <p:cNvSpPr txBox="1">
            <a:spLocks noChangeArrowheads="1"/>
          </p:cNvSpPr>
          <p:nvPr/>
        </p:nvSpPr>
        <p:spPr bwMode="auto">
          <a:xfrm>
            <a:off x="1893296" y="5627688"/>
            <a:ext cx="65674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algn="l" eaLnBrk="1" hangingPunct="1"/>
            <a:r>
              <a:rPr lang="en-US" altLang="en-US" sz="2000"/>
              <a:t>The sets of Generalized Tables are internally consistent; all are based on peak hour peak direction analysis</a:t>
            </a:r>
          </a:p>
        </p:txBody>
      </p:sp>
    </p:spTree>
    <p:extLst>
      <p:ext uri="{BB962C8B-B14F-4D97-AF65-F5344CB8AC3E}">
        <p14:creationId xmlns:p14="http://schemas.microsoft.com/office/powerpoint/2010/main" val="1761340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16691"/>
                                        </p:tgtEl>
                                        <p:attrNameLst>
                                          <p:attrName>style.visibility</p:attrName>
                                        </p:attrNameLst>
                                      </p:cBhvr>
                                      <p:to>
                                        <p:strVal val="visible"/>
                                      </p:to>
                                    </p:set>
                                    <p:anim calcmode="lin" valueType="num">
                                      <p:cBhvr additive="base">
                                        <p:cTn id="7" dur="500" fill="hold"/>
                                        <p:tgtEl>
                                          <p:spTgt spid="1816691"/>
                                        </p:tgtEl>
                                        <p:attrNameLst>
                                          <p:attrName>ppt_x</p:attrName>
                                        </p:attrNameLst>
                                      </p:cBhvr>
                                      <p:tavLst>
                                        <p:tav tm="0">
                                          <p:val>
                                            <p:strVal val="0-#ppt_w/2"/>
                                          </p:val>
                                        </p:tav>
                                        <p:tav tm="100000">
                                          <p:val>
                                            <p:strVal val="#ppt_x"/>
                                          </p:val>
                                        </p:tav>
                                      </p:tavLst>
                                    </p:anim>
                                    <p:anim calcmode="lin" valueType="num">
                                      <p:cBhvr additive="base">
                                        <p:cTn id="8" dur="500" fill="hold"/>
                                        <p:tgtEl>
                                          <p:spTgt spid="181669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5" presetClass="entr" presetSubtype="10" fill="hold" nodeType="afterEffect">
                                  <p:stCondLst>
                                    <p:cond delay="0"/>
                                  </p:stCondLst>
                                  <p:childTnLst>
                                    <p:set>
                                      <p:cBhvr>
                                        <p:cTn id="11" dur="1" fill="hold">
                                          <p:stCondLst>
                                            <p:cond delay="0"/>
                                          </p:stCondLst>
                                        </p:cTn>
                                        <p:tgtEl>
                                          <p:spTgt spid="1816616"/>
                                        </p:tgtEl>
                                        <p:attrNameLst>
                                          <p:attrName>style.visibility</p:attrName>
                                        </p:attrNameLst>
                                      </p:cBhvr>
                                      <p:to>
                                        <p:strVal val="visible"/>
                                      </p:to>
                                    </p:set>
                                    <p:animEffect transition="in" filter="checkerboard(across)">
                                      <p:cBhvr>
                                        <p:cTn id="12" dur="500"/>
                                        <p:tgtEl>
                                          <p:spTgt spid="18166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1816696"/>
                                        </p:tgtEl>
                                        <p:attrNameLst>
                                          <p:attrName>style.visibility</p:attrName>
                                        </p:attrNameLst>
                                      </p:cBhvr>
                                      <p:to>
                                        <p:strVal val="visible"/>
                                      </p:to>
                                    </p:set>
                                    <p:anim calcmode="lin" valueType="num">
                                      <p:cBhvr additive="base">
                                        <p:cTn id="17" dur="500" fill="hold"/>
                                        <p:tgtEl>
                                          <p:spTgt spid="1816696"/>
                                        </p:tgtEl>
                                        <p:attrNameLst>
                                          <p:attrName>ppt_x</p:attrName>
                                        </p:attrNameLst>
                                      </p:cBhvr>
                                      <p:tavLst>
                                        <p:tav tm="0">
                                          <p:val>
                                            <p:strVal val="0-#ppt_w/2"/>
                                          </p:val>
                                        </p:tav>
                                        <p:tav tm="100000">
                                          <p:val>
                                            <p:strVal val="#ppt_x"/>
                                          </p:val>
                                        </p:tav>
                                      </p:tavLst>
                                    </p:anim>
                                    <p:anim calcmode="lin" valueType="num">
                                      <p:cBhvr additive="base">
                                        <p:cTn id="18" dur="500" fill="hold"/>
                                        <p:tgtEl>
                                          <p:spTgt spid="181669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5" presetClass="entr" presetSubtype="5" fill="hold" nodeType="afterEffect">
                                  <p:stCondLst>
                                    <p:cond delay="0"/>
                                  </p:stCondLst>
                                  <p:childTnLst>
                                    <p:set>
                                      <p:cBhvr>
                                        <p:cTn id="21" dur="1" fill="hold">
                                          <p:stCondLst>
                                            <p:cond delay="0"/>
                                          </p:stCondLst>
                                        </p:cTn>
                                        <p:tgtEl>
                                          <p:spTgt spid="1816578"/>
                                        </p:tgtEl>
                                        <p:attrNameLst>
                                          <p:attrName>style.visibility</p:attrName>
                                        </p:attrNameLst>
                                      </p:cBhvr>
                                      <p:to>
                                        <p:strVal val="visible"/>
                                      </p:to>
                                    </p:set>
                                    <p:animEffect transition="in" filter="checkerboard(down)">
                                      <p:cBhvr>
                                        <p:cTn id="22" dur="500"/>
                                        <p:tgtEl>
                                          <p:spTgt spid="1816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8192496" cy="884238"/>
          </a:xfrm>
          <a:noFill/>
        </p:spPr>
        <p:txBody>
          <a:bodyPr>
            <a:noAutofit/>
          </a:bodyPr>
          <a:lstStyle/>
          <a:p>
            <a:r>
              <a:rPr lang="en-US" sz="3200" b="1" dirty="0"/>
              <a:t>Most Important Generalized Assumptions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18244320"/>
              </p:ext>
            </p:extLst>
          </p:nvPr>
        </p:nvGraphicFramePr>
        <p:xfrm>
          <a:off x="762000" y="1143000"/>
          <a:ext cx="80772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 6"/>
          <p:cNvGrpSpPr/>
          <p:nvPr/>
        </p:nvGrpSpPr>
        <p:grpSpPr>
          <a:xfrm>
            <a:off x="76200" y="59373"/>
            <a:ext cx="4103496" cy="685800"/>
            <a:chOff x="0" y="1"/>
            <a:chExt cx="4103496" cy="685800"/>
          </a:xfrm>
        </p:grpSpPr>
        <p:sp>
          <p:nvSpPr>
            <p:cNvPr id="8" name="Rectangle 7"/>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3561992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normAutofit/>
          </a:bodyPr>
          <a:lstStyle/>
          <a:p>
            <a:r>
              <a:rPr lang="en-US" sz="5400" dirty="0"/>
              <a:t>4 Dimensions of Mobility</a:t>
            </a:r>
          </a:p>
        </p:txBody>
      </p:sp>
      <p:sp>
        <p:nvSpPr>
          <p:cNvPr id="24" name="Content Placeholder 23"/>
          <p:cNvSpPr>
            <a:spLocks noGrp="1"/>
          </p:cNvSpPr>
          <p:nvPr>
            <p:ph idx="1"/>
          </p:nvPr>
        </p:nvSpPr>
        <p:spPr>
          <a:xfrm>
            <a:off x="685800" y="1443093"/>
            <a:ext cx="7239000" cy="4525963"/>
          </a:xfrm>
        </p:spPr>
        <p:txBody>
          <a:bodyPr>
            <a:normAutofit/>
          </a:bodyPr>
          <a:lstStyle/>
          <a:p>
            <a:pPr marL="0" indent="0">
              <a:buNone/>
            </a:pPr>
            <a:r>
              <a:rPr lang="en-US" sz="2400" dirty="0"/>
              <a:t>To adequately address mobility, </a:t>
            </a:r>
            <a:br>
              <a:rPr lang="en-US" sz="2400" dirty="0"/>
            </a:br>
            <a:r>
              <a:rPr lang="en-US" b="1" dirty="0" smtClean="0"/>
              <a:t>all four dimensions </a:t>
            </a:r>
            <a:r>
              <a:rPr lang="en-US" sz="2800" b="1" dirty="0"/>
              <a:t/>
            </a:r>
            <a:br>
              <a:rPr lang="en-US" sz="2800" b="1" dirty="0"/>
            </a:br>
            <a:r>
              <a:rPr lang="en-US" sz="2400" dirty="0"/>
              <a:t>should be emphasized </a:t>
            </a:r>
            <a:br>
              <a:rPr lang="en-US" sz="2400" dirty="0"/>
            </a:br>
            <a:r>
              <a:rPr lang="en-US" sz="2400" dirty="0"/>
              <a:t>and multiple </a:t>
            </a:r>
            <a:br>
              <a:rPr lang="en-US" sz="2400" dirty="0"/>
            </a:br>
            <a:r>
              <a:rPr lang="en-US" sz="2400" dirty="0"/>
              <a:t>performance </a:t>
            </a:r>
            <a:br>
              <a:rPr lang="en-US" sz="2400" dirty="0"/>
            </a:br>
            <a:r>
              <a:rPr lang="en-US" sz="2400" dirty="0"/>
              <a:t>measures used.</a:t>
            </a:r>
          </a:p>
          <a:p>
            <a:endParaRPr lang="en-US" sz="2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1600201"/>
            <a:ext cx="5356040" cy="5356040"/>
          </a:xfrm>
          <a:prstGeom prst="rect">
            <a:avLst/>
          </a:prstGeom>
        </p:spPr>
      </p:pic>
      <p:grpSp>
        <p:nvGrpSpPr>
          <p:cNvPr id="8" name="Group 7"/>
          <p:cNvGrpSpPr/>
          <p:nvPr/>
        </p:nvGrpSpPr>
        <p:grpSpPr>
          <a:xfrm>
            <a:off x="6765174" y="5621370"/>
            <a:ext cx="1697597" cy="932872"/>
            <a:chOff x="6262253" y="4895273"/>
            <a:chExt cx="1697597" cy="932872"/>
          </a:xfrm>
          <a:scene3d>
            <a:camera prst="orthographicFront">
              <a:rot lat="0" lon="0" rev="0"/>
            </a:camera>
            <a:lightRig rig="balanced" dir="t">
              <a:rot lat="0" lon="0" rev="8700000"/>
            </a:lightRig>
          </a:scene3d>
        </p:grpSpPr>
        <p:sp>
          <p:nvSpPr>
            <p:cNvPr id="9" name="Right Arrow 8"/>
            <p:cNvSpPr/>
            <p:nvPr/>
          </p:nvSpPr>
          <p:spPr bwMode="auto">
            <a:xfrm flipH="1">
              <a:off x="6262253" y="4895273"/>
              <a:ext cx="1690255" cy="932872"/>
            </a:xfrm>
            <a:prstGeom prst="rightArrow">
              <a:avLst/>
            </a:prstGeom>
            <a:solidFill>
              <a:srgbClr val="7030A0"/>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dirty="0">
                <a:solidFill>
                  <a:schemeClr val="bg1"/>
                </a:solidFill>
                <a:latin typeface="Arial" charset="0"/>
              </a:endParaRPr>
            </a:p>
          </p:txBody>
        </p:sp>
        <p:sp>
          <p:nvSpPr>
            <p:cNvPr id="10" name="TextBox 9"/>
            <p:cNvSpPr txBox="1"/>
            <p:nvPr/>
          </p:nvSpPr>
          <p:spPr>
            <a:xfrm>
              <a:off x="6502400" y="5100099"/>
              <a:ext cx="1457450" cy="523220"/>
            </a:xfrm>
            <a:prstGeom prst="rect">
              <a:avLst/>
            </a:prstGeom>
            <a:noFill/>
            <a:ln>
              <a:noFill/>
            </a:ln>
            <a:effectLst>
              <a:outerShdw blurRad="44450" dist="27940" dir="5400000" algn="ctr">
                <a:srgbClr val="000000">
                  <a:alpha val="32000"/>
                </a:srgbClr>
              </a:outerShdw>
            </a:effectLst>
            <a:sp3d>
              <a:bevelT w="190500" h="38100"/>
            </a:sp3d>
          </p:spPr>
          <p:txBody>
            <a:bodyPr wrap="none" rtlCol="0">
              <a:spAutoFit/>
            </a:bodyPr>
            <a:lstStyle/>
            <a:p>
              <a:r>
                <a:rPr lang="en-US" sz="2800" b="1" dirty="0">
                  <a:solidFill>
                    <a:schemeClr val="bg1"/>
                  </a:solidFill>
                  <a:latin typeface="Calibri" pitchFamily="34" charset="0"/>
                </a:rPr>
                <a:t>Capacity</a:t>
              </a:r>
            </a:p>
          </p:txBody>
        </p:sp>
      </p:grpSp>
      <p:grpSp>
        <p:nvGrpSpPr>
          <p:cNvPr id="11" name="Group 10"/>
          <p:cNvGrpSpPr/>
          <p:nvPr/>
        </p:nvGrpSpPr>
        <p:grpSpPr>
          <a:xfrm>
            <a:off x="1631201" y="3915863"/>
            <a:ext cx="1431637" cy="932872"/>
            <a:chOff x="1533236" y="4895273"/>
            <a:chExt cx="1431637" cy="932872"/>
          </a:xfrm>
          <a:scene3d>
            <a:camera prst="orthographicFront">
              <a:rot lat="0" lon="0" rev="0"/>
            </a:camera>
            <a:lightRig rig="balanced" dir="t">
              <a:rot lat="0" lon="0" rev="8700000"/>
            </a:lightRig>
          </a:scene3d>
        </p:grpSpPr>
        <p:sp>
          <p:nvSpPr>
            <p:cNvPr id="12" name="Right Arrow 11"/>
            <p:cNvSpPr/>
            <p:nvPr/>
          </p:nvSpPr>
          <p:spPr bwMode="auto">
            <a:xfrm>
              <a:off x="1533236" y="4895273"/>
              <a:ext cx="1431637" cy="932872"/>
            </a:xfrm>
            <a:prstGeom prst="rightArrow">
              <a:avLst/>
            </a:prstGeom>
            <a:solidFill>
              <a:schemeClr val="accent4"/>
            </a:soli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dirty="0">
                <a:solidFill>
                  <a:schemeClr val="bg1"/>
                </a:solidFill>
                <a:latin typeface="Arial" charset="0"/>
              </a:endParaRPr>
            </a:p>
          </p:txBody>
        </p:sp>
        <p:sp>
          <p:nvSpPr>
            <p:cNvPr id="13" name="TextBox 12"/>
            <p:cNvSpPr txBox="1"/>
            <p:nvPr/>
          </p:nvSpPr>
          <p:spPr>
            <a:xfrm>
              <a:off x="1764146" y="5100099"/>
              <a:ext cx="742639" cy="523220"/>
            </a:xfrm>
            <a:prstGeom prst="rect">
              <a:avLst/>
            </a:prstGeom>
            <a:noFill/>
            <a:ln>
              <a:noFill/>
            </a:ln>
            <a:effectLst>
              <a:outerShdw blurRad="44450" dist="27940" dir="5400000" algn="ctr">
                <a:srgbClr val="000000">
                  <a:alpha val="32000"/>
                </a:srgbClr>
              </a:outerShdw>
            </a:effectLst>
            <a:sp3d>
              <a:bevelT w="190500" h="38100"/>
            </a:sp3d>
          </p:spPr>
          <p:txBody>
            <a:bodyPr wrap="none" rtlCol="0">
              <a:spAutoFit/>
            </a:bodyPr>
            <a:lstStyle/>
            <a:p>
              <a:r>
                <a:rPr lang="en-US" sz="2800" b="1" dirty="0">
                  <a:solidFill>
                    <a:schemeClr val="bg1"/>
                  </a:solidFill>
                  <a:latin typeface="Calibri" pitchFamily="34" charset="0"/>
                </a:rPr>
                <a:t>LOS</a:t>
              </a:r>
            </a:p>
          </p:txBody>
        </p:sp>
      </p:grpSp>
      <p:sp>
        <p:nvSpPr>
          <p:cNvPr id="14" name="Pentagon 13"/>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339935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Table Footnote Abbreviations</a:t>
            </a:r>
            <a:endParaRPr lang="en-US" b="1" dirty="0"/>
          </a:p>
        </p:txBody>
      </p:sp>
      <p:sp>
        <p:nvSpPr>
          <p:cNvPr id="3" name="Content Placeholder 2"/>
          <p:cNvSpPr>
            <a:spLocks noGrp="1"/>
          </p:cNvSpPr>
          <p:nvPr>
            <p:ph idx="1"/>
          </p:nvPr>
        </p:nvSpPr>
        <p:spPr>
          <a:xfrm>
            <a:off x="1066800" y="3276600"/>
            <a:ext cx="7735296" cy="3276596"/>
          </a:xfrm>
        </p:spPr>
        <p:txBody>
          <a:bodyPr/>
          <a:lstStyle/>
          <a:p>
            <a:pPr marL="0" indent="0">
              <a:buNone/>
            </a:pPr>
            <a:r>
              <a:rPr lang="en-US" sz="3600" dirty="0" smtClean="0"/>
              <a:t>% </a:t>
            </a:r>
            <a:r>
              <a:rPr lang="en-US" sz="3600" dirty="0" err="1" smtClean="0"/>
              <a:t>tsf</a:t>
            </a:r>
            <a:r>
              <a:rPr lang="en-US" sz="3600" dirty="0" smtClean="0"/>
              <a:t> </a:t>
            </a:r>
            <a:r>
              <a:rPr lang="en-US" sz="3600" dirty="0"/>
              <a:t>= Percent time spent </a:t>
            </a:r>
            <a:r>
              <a:rPr lang="en-US" sz="3600" dirty="0" smtClean="0"/>
              <a:t>following</a:t>
            </a:r>
          </a:p>
          <a:p>
            <a:pPr marL="0" indent="0">
              <a:buNone/>
            </a:pPr>
            <a:r>
              <a:rPr lang="en-US" sz="3600" dirty="0" smtClean="0"/>
              <a:t>% </a:t>
            </a:r>
            <a:r>
              <a:rPr lang="en-US" sz="3600" dirty="0" err="1" smtClean="0"/>
              <a:t>ffs</a:t>
            </a:r>
            <a:r>
              <a:rPr lang="en-US" sz="3600" dirty="0" smtClean="0"/>
              <a:t> </a:t>
            </a:r>
            <a:r>
              <a:rPr lang="en-US" sz="3600" dirty="0"/>
              <a:t>= Percent of free flow speed </a:t>
            </a:r>
            <a:endParaRPr lang="en-US" sz="3600" dirty="0" smtClean="0"/>
          </a:p>
          <a:p>
            <a:pPr marL="0" indent="0">
              <a:buNone/>
            </a:pPr>
            <a:r>
              <a:rPr lang="en-US" sz="3600" dirty="0" err="1" smtClean="0"/>
              <a:t>ats</a:t>
            </a:r>
            <a:r>
              <a:rPr lang="en-US" sz="3600" dirty="0" smtClean="0"/>
              <a:t> </a:t>
            </a:r>
            <a:r>
              <a:rPr lang="en-US" sz="3600" dirty="0"/>
              <a:t>= Average travel speed </a:t>
            </a:r>
            <a:endParaRPr lang="en-US" sz="3600" dirty="0" smtClean="0"/>
          </a:p>
          <a:p>
            <a:pPr marL="0" indent="0">
              <a:buNone/>
            </a:pPr>
            <a:r>
              <a:rPr lang="en-US" sz="3600" dirty="0" err="1" smtClean="0"/>
              <a:t>ru</a:t>
            </a:r>
            <a:r>
              <a:rPr lang="en-US" sz="3600" dirty="0" smtClean="0"/>
              <a:t> </a:t>
            </a:r>
            <a:r>
              <a:rPr lang="en-US" sz="3600" dirty="0"/>
              <a:t>= Rural undeveloped </a:t>
            </a:r>
            <a:endParaRPr lang="en-US" sz="3600" dirty="0" smtClean="0"/>
          </a:p>
          <a:p>
            <a:pPr marL="0" indent="0">
              <a:buNone/>
            </a:pPr>
            <a:r>
              <a:rPr lang="en-US" sz="3600" dirty="0" err="1" smtClean="0"/>
              <a:t>rd</a:t>
            </a:r>
            <a:r>
              <a:rPr lang="en-US" sz="3600" dirty="0" smtClean="0"/>
              <a:t> </a:t>
            </a:r>
            <a:r>
              <a:rPr lang="en-US" sz="3600" dirty="0"/>
              <a:t>= Rural developed 	</a:t>
            </a:r>
          </a:p>
          <a:p>
            <a:pPr marL="0" indent="0">
              <a:buNone/>
            </a:pPr>
            <a:endParaRPr lang="en-US" dirty="0"/>
          </a:p>
        </p:txBody>
      </p:sp>
      <p:pic>
        <p:nvPicPr>
          <p:cNvPr id="6" name="Picture 5"/>
          <p:cNvPicPr>
            <a:picLocks noChangeAspect="1"/>
          </p:cNvPicPr>
          <p:nvPr/>
        </p:nvPicPr>
        <p:blipFill rotWithShape="1">
          <a:blip r:embed="rId4"/>
          <a:srcRect r="859" b="6213"/>
          <a:stretch/>
        </p:blipFill>
        <p:spPr>
          <a:xfrm>
            <a:off x="274315" y="1417638"/>
            <a:ext cx="8793485" cy="1630363"/>
          </a:xfrm>
          <a:prstGeom prst="rect">
            <a:avLst/>
          </a:prstGeom>
        </p:spPr>
      </p:pic>
      <p:grpSp>
        <p:nvGrpSpPr>
          <p:cNvPr id="5" name="Group 4"/>
          <p:cNvGrpSpPr/>
          <p:nvPr/>
        </p:nvGrpSpPr>
        <p:grpSpPr>
          <a:xfrm>
            <a:off x="76200" y="59373"/>
            <a:ext cx="4103496" cy="685800"/>
            <a:chOff x="0" y="1"/>
            <a:chExt cx="4103496" cy="685800"/>
          </a:xfrm>
        </p:grpSpPr>
        <p:sp>
          <p:nvSpPr>
            <p:cNvPr id="7" name="Rectangle 6"/>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4" name="Rectangle 3"/>
          <p:cNvSpPr/>
          <p:nvPr/>
        </p:nvSpPr>
        <p:spPr>
          <a:xfrm>
            <a:off x="274320" y="2743200"/>
            <a:ext cx="216408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19641" y="2743200"/>
            <a:ext cx="216408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71999" y="2743200"/>
            <a:ext cx="1581443"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53443" y="2743200"/>
            <a:ext cx="1542757"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96200" y="2743200"/>
            <a:ext cx="12954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479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 presetClass="exit"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 presetClass="exit" presetSubtype="0" fill="hold" grpId="0"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9"/>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par>
                                <p:cTn id="40" presetID="1" presetClass="exit" presetSubtype="0" fill="hold" grpId="0" nodeType="withEffect">
                                  <p:stCondLst>
                                    <p:cond delay="0"/>
                                  </p:stCondLst>
                                  <p:childTnLst>
                                    <p:set>
                                      <p:cBhvr>
                                        <p:cTn id="41" dur="1" fill="hold">
                                          <p:stCondLst>
                                            <p:cond delay="0"/>
                                          </p:stCondLst>
                                        </p:cTn>
                                        <p:tgtEl>
                                          <p:spTgt spid="3">
                                            <p:txEl>
                                              <p:pRg st="2" end="2"/>
                                            </p:txEl>
                                          </p:spTgt>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500"/>
                                        <p:tgtEl>
                                          <p:spTgt spid="3">
                                            <p:txEl>
                                              <p:pRg st="4" end="4"/>
                                            </p:txEl>
                                          </p:spTgt>
                                        </p:tgtEl>
                                      </p:cBhvr>
                                    </p:animEffect>
                                  </p:childTnLst>
                                </p:cTn>
                              </p:par>
                              <p:par>
                                <p:cTn id="52" presetID="1" presetClass="exit" presetSubtype="0" fill="hold" grpId="0" nodeType="withEffect">
                                  <p:stCondLst>
                                    <p:cond delay="0"/>
                                  </p:stCondLst>
                                  <p:childTnLst>
                                    <p:set>
                                      <p:cBhvr>
                                        <p:cTn id="53" dur="1" fill="hold">
                                          <p:stCondLst>
                                            <p:cond delay="0"/>
                                          </p:stCondLst>
                                        </p:cTn>
                                        <p:tgtEl>
                                          <p:spTgt spid="3">
                                            <p:txEl>
                                              <p:pRg st="3" end="3"/>
                                            </p:txEl>
                                          </p:spTgt>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1"/>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4" grpId="1" uiExpand="1" animBg="1"/>
      <p:bldP spid="9" grpId="0" uiExpand="1" animBg="1"/>
      <p:bldP spid="9" grpId="1" uiExpand="1" animBg="1"/>
      <p:bldP spid="10" grpId="0" uiExpand="1" animBg="1"/>
      <p:bldP spid="10" grpId="1" uiExpand="1" animBg="1"/>
      <p:bldP spid="11" grpId="0" uiExpand="1" animBg="1"/>
      <p:bldP spid="11" grpId="1" animBg="1"/>
      <p:bldP spid="1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Table Footnote Abbreviations</a:t>
            </a:r>
            <a:endParaRPr lang="en-US" b="1" dirty="0"/>
          </a:p>
        </p:txBody>
      </p:sp>
      <p:sp>
        <p:nvSpPr>
          <p:cNvPr id="3" name="Content Placeholder 2"/>
          <p:cNvSpPr>
            <a:spLocks noGrp="1"/>
          </p:cNvSpPr>
          <p:nvPr>
            <p:ph idx="1"/>
          </p:nvPr>
        </p:nvSpPr>
        <p:spPr>
          <a:xfrm>
            <a:off x="1066800" y="3276600"/>
            <a:ext cx="7735296" cy="3276596"/>
          </a:xfrm>
        </p:spPr>
        <p:txBody>
          <a:bodyPr/>
          <a:lstStyle/>
          <a:p>
            <a:pPr marL="0" indent="0">
              <a:buNone/>
            </a:pPr>
            <a:r>
              <a:rPr lang="en-US" sz="3600" dirty="0" smtClean="0"/>
              <a:t>% </a:t>
            </a:r>
            <a:r>
              <a:rPr lang="en-US" sz="3600" dirty="0" err="1" smtClean="0"/>
              <a:t>tsf</a:t>
            </a:r>
            <a:r>
              <a:rPr lang="en-US" sz="3600" dirty="0" smtClean="0"/>
              <a:t> </a:t>
            </a:r>
            <a:r>
              <a:rPr lang="en-US" sz="3600" dirty="0"/>
              <a:t>= Percent time spent </a:t>
            </a:r>
            <a:r>
              <a:rPr lang="en-US" sz="3600" dirty="0" smtClean="0"/>
              <a:t>following</a:t>
            </a:r>
          </a:p>
          <a:p>
            <a:pPr marL="0" indent="0">
              <a:buNone/>
            </a:pPr>
            <a:r>
              <a:rPr lang="en-US" sz="3600" dirty="0" smtClean="0"/>
              <a:t>% </a:t>
            </a:r>
            <a:r>
              <a:rPr lang="en-US" sz="3600" dirty="0" err="1" smtClean="0"/>
              <a:t>ffs</a:t>
            </a:r>
            <a:r>
              <a:rPr lang="en-US" sz="3600" dirty="0" smtClean="0"/>
              <a:t> </a:t>
            </a:r>
            <a:r>
              <a:rPr lang="en-US" sz="3600" dirty="0"/>
              <a:t>= Percent of free flow speed </a:t>
            </a:r>
            <a:endParaRPr lang="en-US" sz="3600" dirty="0" smtClean="0"/>
          </a:p>
          <a:p>
            <a:pPr marL="0" indent="0">
              <a:buNone/>
            </a:pPr>
            <a:r>
              <a:rPr lang="en-US" sz="3600" dirty="0" err="1" smtClean="0"/>
              <a:t>ats</a:t>
            </a:r>
            <a:r>
              <a:rPr lang="en-US" sz="3600" dirty="0" smtClean="0"/>
              <a:t> </a:t>
            </a:r>
            <a:r>
              <a:rPr lang="en-US" sz="3600" dirty="0"/>
              <a:t>= Average travel speed </a:t>
            </a:r>
            <a:endParaRPr lang="en-US" sz="3600" dirty="0" smtClean="0"/>
          </a:p>
          <a:p>
            <a:pPr marL="0" indent="0">
              <a:buNone/>
            </a:pPr>
            <a:r>
              <a:rPr lang="en-US" sz="3600" dirty="0" err="1" smtClean="0"/>
              <a:t>ru</a:t>
            </a:r>
            <a:r>
              <a:rPr lang="en-US" sz="3600" dirty="0" smtClean="0"/>
              <a:t> </a:t>
            </a:r>
            <a:r>
              <a:rPr lang="en-US" sz="3600" dirty="0"/>
              <a:t>= Rural undeveloped </a:t>
            </a:r>
            <a:endParaRPr lang="en-US" sz="3600" dirty="0" smtClean="0"/>
          </a:p>
          <a:p>
            <a:pPr marL="0" indent="0">
              <a:buNone/>
            </a:pPr>
            <a:r>
              <a:rPr lang="en-US" sz="3600" dirty="0" err="1" smtClean="0"/>
              <a:t>rd</a:t>
            </a:r>
            <a:r>
              <a:rPr lang="en-US" sz="3600" dirty="0" smtClean="0"/>
              <a:t> </a:t>
            </a:r>
            <a:r>
              <a:rPr lang="en-US" sz="3600" dirty="0"/>
              <a:t>= Rural developed 	</a:t>
            </a:r>
          </a:p>
          <a:p>
            <a:pPr marL="0" indent="0">
              <a:buNone/>
            </a:pPr>
            <a:endParaRPr lang="en-US" dirty="0"/>
          </a:p>
        </p:txBody>
      </p:sp>
      <p:pic>
        <p:nvPicPr>
          <p:cNvPr id="6" name="Picture 5"/>
          <p:cNvPicPr>
            <a:picLocks noChangeAspect="1"/>
          </p:cNvPicPr>
          <p:nvPr/>
        </p:nvPicPr>
        <p:blipFill rotWithShape="1">
          <a:blip r:embed="rId4"/>
          <a:srcRect t="1" r="46392" b="25070"/>
          <a:stretch/>
        </p:blipFill>
        <p:spPr>
          <a:xfrm>
            <a:off x="381000" y="1033076"/>
            <a:ext cx="8092854" cy="2216943"/>
          </a:xfrm>
          <a:prstGeom prst="rect">
            <a:avLst/>
          </a:prstGeom>
        </p:spPr>
      </p:pic>
      <p:grpSp>
        <p:nvGrpSpPr>
          <p:cNvPr id="5" name="Group 4"/>
          <p:cNvGrpSpPr/>
          <p:nvPr/>
        </p:nvGrpSpPr>
        <p:grpSpPr>
          <a:xfrm>
            <a:off x="76200" y="59373"/>
            <a:ext cx="4103496" cy="685800"/>
            <a:chOff x="0" y="1"/>
            <a:chExt cx="4103496" cy="685800"/>
          </a:xfrm>
        </p:grpSpPr>
        <p:sp>
          <p:nvSpPr>
            <p:cNvPr id="7" name="Rectangle 6"/>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176490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 presetClass="exit"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 presetClass="exit"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 presetClass="exit"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 presetClass="exit"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Table Footnote Abbreviations</a:t>
            </a:r>
            <a:endParaRPr lang="en-US" b="1" dirty="0"/>
          </a:p>
        </p:txBody>
      </p:sp>
      <p:sp>
        <p:nvSpPr>
          <p:cNvPr id="3" name="Content Placeholder 2"/>
          <p:cNvSpPr>
            <a:spLocks noGrp="1"/>
          </p:cNvSpPr>
          <p:nvPr>
            <p:ph idx="1"/>
          </p:nvPr>
        </p:nvSpPr>
        <p:spPr>
          <a:xfrm>
            <a:off x="1066800" y="3276600"/>
            <a:ext cx="7735296" cy="3276596"/>
          </a:xfrm>
        </p:spPr>
        <p:txBody>
          <a:bodyPr/>
          <a:lstStyle/>
          <a:p>
            <a:pPr marL="0" indent="0">
              <a:buNone/>
            </a:pPr>
            <a:r>
              <a:rPr lang="en-US" sz="3600" dirty="0" smtClean="0"/>
              <a:t>% </a:t>
            </a:r>
            <a:r>
              <a:rPr lang="en-US" sz="3600" dirty="0" err="1" smtClean="0"/>
              <a:t>tsf</a:t>
            </a:r>
            <a:r>
              <a:rPr lang="en-US" sz="3600" dirty="0" smtClean="0"/>
              <a:t> </a:t>
            </a:r>
            <a:r>
              <a:rPr lang="en-US" sz="3600" dirty="0"/>
              <a:t>= Percent time spent </a:t>
            </a:r>
            <a:r>
              <a:rPr lang="en-US" sz="3600" dirty="0" smtClean="0"/>
              <a:t>following</a:t>
            </a:r>
          </a:p>
          <a:p>
            <a:pPr marL="0" indent="0">
              <a:buNone/>
            </a:pPr>
            <a:r>
              <a:rPr lang="en-US" sz="3600" dirty="0" smtClean="0"/>
              <a:t>% </a:t>
            </a:r>
            <a:r>
              <a:rPr lang="en-US" sz="3600" dirty="0" err="1" smtClean="0"/>
              <a:t>ffs</a:t>
            </a:r>
            <a:r>
              <a:rPr lang="en-US" sz="3600" dirty="0" smtClean="0"/>
              <a:t> </a:t>
            </a:r>
            <a:r>
              <a:rPr lang="en-US" sz="3600" dirty="0"/>
              <a:t>= Percent of free flow speed </a:t>
            </a:r>
            <a:endParaRPr lang="en-US" sz="3600" dirty="0" smtClean="0"/>
          </a:p>
          <a:p>
            <a:pPr marL="0" indent="0">
              <a:buNone/>
            </a:pPr>
            <a:r>
              <a:rPr lang="en-US" sz="3600" dirty="0" err="1" smtClean="0"/>
              <a:t>ats</a:t>
            </a:r>
            <a:r>
              <a:rPr lang="en-US" sz="3600" dirty="0" smtClean="0"/>
              <a:t> </a:t>
            </a:r>
            <a:r>
              <a:rPr lang="en-US" sz="3600" dirty="0"/>
              <a:t>= Average travel speed </a:t>
            </a:r>
            <a:endParaRPr lang="en-US" sz="3600" dirty="0" smtClean="0"/>
          </a:p>
          <a:p>
            <a:pPr marL="0" indent="0">
              <a:buNone/>
            </a:pPr>
            <a:r>
              <a:rPr lang="en-US" sz="3600" dirty="0" err="1" smtClean="0"/>
              <a:t>ru</a:t>
            </a:r>
            <a:r>
              <a:rPr lang="en-US" sz="3600" dirty="0" smtClean="0"/>
              <a:t> </a:t>
            </a:r>
            <a:r>
              <a:rPr lang="en-US" sz="3600" dirty="0"/>
              <a:t>= Rural undeveloped </a:t>
            </a:r>
            <a:endParaRPr lang="en-US" sz="3600" dirty="0" smtClean="0"/>
          </a:p>
          <a:p>
            <a:pPr marL="0" indent="0">
              <a:buNone/>
            </a:pPr>
            <a:r>
              <a:rPr lang="en-US" sz="3600" dirty="0" err="1" smtClean="0"/>
              <a:t>rd</a:t>
            </a:r>
            <a:r>
              <a:rPr lang="en-US" sz="3600" dirty="0" smtClean="0"/>
              <a:t> </a:t>
            </a:r>
            <a:r>
              <a:rPr lang="en-US" sz="3600" dirty="0"/>
              <a:t>= Rural developed 	</a:t>
            </a:r>
          </a:p>
          <a:p>
            <a:pPr marL="0" indent="0">
              <a:buNone/>
            </a:pPr>
            <a:endParaRPr lang="en-US" dirty="0"/>
          </a:p>
        </p:txBody>
      </p:sp>
      <p:pic>
        <p:nvPicPr>
          <p:cNvPr id="6" name="Picture 5"/>
          <p:cNvPicPr>
            <a:picLocks noChangeAspect="1"/>
          </p:cNvPicPr>
          <p:nvPr/>
        </p:nvPicPr>
        <p:blipFill rotWithShape="1">
          <a:blip r:embed="rId4"/>
          <a:srcRect l="54124" r="858" b="23747"/>
          <a:stretch/>
        </p:blipFill>
        <p:spPr>
          <a:xfrm>
            <a:off x="1612996" y="1066800"/>
            <a:ext cx="6656400" cy="2209800"/>
          </a:xfrm>
          <a:prstGeom prst="rect">
            <a:avLst/>
          </a:prstGeom>
        </p:spPr>
      </p:pic>
      <p:grpSp>
        <p:nvGrpSpPr>
          <p:cNvPr id="5" name="Group 4"/>
          <p:cNvGrpSpPr/>
          <p:nvPr/>
        </p:nvGrpSpPr>
        <p:grpSpPr>
          <a:xfrm>
            <a:off x="76200" y="59373"/>
            <a:ext cx="4103496" cy="685800"/>
            <a:chOff x="0" y="1"/>
            <a:chExt cx="4103496" cy="685800"/>
          </a:xfrm>
        </p:grpSpPr>
        <p:sp>
          <p:nvSpPr>
            <p:cNvPr id="7" name="Rectangle 6"/>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38490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 presetClass="exit"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 presetClass="exit"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 presetClass="exit"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 presetClass="exit"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smtClean="0">
                <a:solidFill>
                  <a:schemeClr val="bg1"/>
                </a:solidFill>
              </a:rPr>
              <a:t>Generalized Service Volume Tables</a:t>
            </a:r>
            <a:endParaRPr lang="en-US" dirty="0">
              <a:solidFill>
                <a:schemeClr val="bg1"/>
              </a:solidFill>
            </a:endParaRPr>
          </a:p>
        </p:txBody>
      </p:sp>
      <p:sp>
        <p:nvSpPr>
          <p:cNvPr id="3" name="Content Placeholder 2"/>
          <p:cNvSpPr>
            <a:spLocks noGrp="1"/>
          </p:cNvSpPr>
          <p:nvPr>
            <p:ph idx="1"/>
          </p:nvPr>
        </p:nvSpPr>
        <p:spPr>
          <a:xfrm>
            <a:off x="1047475" y="1183010"/>
            <a:ext cx="4050065" cy="4607629"/>
          </a:xfrm>
        </p:spPr>
        <p:txBody>
          <a:bodyPr>
            <a:noAutofit/>
          </a:bodyPr>
          <a:lstStyle/>
          <a:p>
            <a:pPr marL="0" indent="0">
              <a:buNone/>
            </a:pPr>
            <a:r>
              <a:rPr lang="en-US" sz="2800" b="1" u="sng" dirty="0"/>
              <a:t>Back of the Tables</a:t>
            </a:r>
            <a:endParaRPr lang="en-US" sz="1800" dirty="0"/>
          </a:p>
          <a:p>
            <a:r>
              <a:rPr lang="en-US" sz="2000" dirty="0"/>
              <a:t>The back of that tables contain the input variables used in LOSPLAN to produce the generalized service volume tables</a:t>
            </a:r>
          </a:p>
          <a:p>
            <a:endParaRPr lang="en-US" sz="2400" dirty="0"/>
          </a:p>
          <a:p>
            <a:endParaRPr lang="en-US" sz="2400" dirty="0"/>
          </a:p>
          <a:p>
            <a:endParaRPr lang="en-US" sz="2400" dirty="0"/>
          </a:p>
        </p:txBody>
      </p:sp>
      <p:pic>
        <p:nvPicPr>
          <p:cNvPr id="819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98178" y="94904"/>
            <a:ext cx="3765528" cy="4989089"/>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6259" y="858254"/>
            <a:ext cx="5181600" cy="4485394"/>
            <a:chOff x="16259" y="858254"/>
            <a:chExt cx="5181600" cy="4485394"/>
          </a:xfrm>
        </p:grpSpPr>
        <p:pic>
          <p:nvPicPr>
            <p:cNvPr id="819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259" y="858254"/>
              <a:ext cx="5181600" cy="4485394"/>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p:cNvSpPr/>
            <p:nvPr/>
          </p:nvSpPr>
          <p:spPr>
            <a:xfrm>
              <a:off x="1640206" y="1184241"/>
              <a:ext cx="581950" cy="3073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6" name="Oval 15"/>
            <p:cNvSpPr/>
            <p:nvPr/>
          </p:nvSpPr>
          <p:spPr>
            <a:xfrm>
              <a:off x="1640206" y="1927461"/>
              <a:ext cx="581950" cy="3073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7" name="Oval 16"/>
            <p:cNvSpPr/>
            <p:nvPr/>
          </p:nvSpPr>
          <p:spPr>
            <a:xfrm>
              <a:off x="1650127" y="2317829"/>
              <a:ext cx="581950" cy="3073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8" name="Oval 17"/>
            <p:cNvSpPr/>
            <p:nvPr/>
          </p:nvSpPr>
          <p:spPr>
            <a:xfrm>
              <a:off x="1650127" y="2698829"/>
              <a:ext cx="581950" cy="3073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9" name="Oval 18"/>
            <p:cNvSpPr/>
            <p:nvPr/>
          </p:nvSpPr>
          <p:spPr>
            <a:xfrm>
              <a:off x="3936127" y="1516544"/>
              <a:ext cx="962950" cy="3073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2" name="Oval 21"/>
            <p:cNvSpPr/>
            <p:nvPr/>
          </p:nvSpPr>
          <p:spPr>
            <a:xfrm>
              <a:off x="4126627" y="2698829"/>
              <a:ext cx="581950" cy="3073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9" name="Oval 28"/>
            <p:cNvSpPr/>
            <p:nvPr/>
          </p:nvSpPr>
          <p:spPr>
            <a:xfrm>
              <a:off x="878206" y="1527173"/>
              <a:ext cx="1343950" cy="3073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grpSp>
        <p:nvGrpSpPr>
          <p:cNvPr id="30" name="Group 29"/>
          <p:cNvGrpSpPr/>
          <p:nvPr/>
        </p:nvGrpSpPr>
        <p:grpSpPr>
          <a:xfrm>
            <a:off x="76200" y="59373"/>
            <a:ext cx="4103496" cy="685800"/>
            <a:chOff x="0" y="1"/>
            <a:chExt cx="4103496" cy="685800"/>
          </a:xfrm>
        </p:grpSpPr>
        <p:sp>
          <p:nvSpPr>
            <p:cNvPr id="31" name="Rectangle 30"/>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grpSp>
        <p:nvGrpSpPr>
          <p:cNvPr id="10" name="Group 9"/>
          <p:cNvGrpSpPr/>
          <p:nvPr/>
        </p:nvGrpSpPr>
        <p:grpSpPr>
          <a:xfrm>
            <a:off x="3072507" y="3262490"/>
            <a:ext cx="6019800" cy="3581400"/>
            <a:chOff x="3072507" y="3262490"/>
            <a:chExt cx="6019800" cy="3581400"/>
          </a:xfrm>
        </p:grpSpPr>
        <p:pic>
          <p:nvPicPr>
            <p:cNvPr id="8196"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72507" y="3262490"/>
              <a:ext cx="6019800" cy="3581400"/>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6298579" y="4341867"/>
              <a:ext cx="685800" cy="2502023"/>
            </a:xfrm>
            <a:prstGeom prst="roundRect">
              <a:avLst/>
            </a:prstGeom>
            <a:noFill/>
            <a:ln w="38100">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8" name="Oval 7"/>
            <p:cNvSpPr/>
            <p:nvPr/>
          </p:nvSpPr>
          <p:spPr>
            <a:xfrm>
              <a:off x="6420308" y="4565133"/>
              <a:ext cx="480950" cy="2069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3" name="Oval 22"/>
            <p:cNvSpPr/>
            <p:nvPr/>
          </p:nvSpPr>
          <p:spPr>
            <a:xfrm>
              <a:off x="6427229" y="4772082"/>
              <a:ext cx="480950" cy="2069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4" name="Oval 23"/>
            <p:cNvSpPr/>
            <p:nvPr/>
          </p:nvSpPr>
          <p:spPr>
            <a:xfrm>
              <a:off x="6427229" y="4979034"/>
              <a:ext cx="480950" cy="2069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5" name="Oval 24"/>
            <p:cNvSpPr/>
            <p:nvPr/>
          </p:nvSpPr>
          <p:spPr>
            <a:xfrm>
              <a:off x="6427229" y="5385932"/>
              <a:ext cx="480950" cy="2069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6" name="Oval 25"/>
            <p:cNvSpPr/>
            <p:nvPr/>
          </p:nvSpPr>
          <p:spPr>
            <a:xfrm>
              <a:off x="6427229" y="5592879"/>
              <a:ext cx="480950" cy="2069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7" name="Oval 26"/>
            <p:cNvSpPr/>
            <p:nvPr/>
          </p:nvSpPr>
          <p:spPr>
            <a:xfrm>
              <a:off x="6427229" y="5799827"/>
              <a:ext cx="480950" cy="2069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8" name="Oval 27"/>
            <p:cNvSpPr/>
            <p:nvPr/>
          </p:nvSpPr>
          <p:spPr>
            <a:xfrm>
              <a:off x="6420308" y="6417490"/>
              <a:ext cx="480950" cy="2069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7" name="TextBox 6"/>
            <p:cNvSpPr txBox="1"/>
            <p:nvPr/>
          </p:nvSpPr>
          <p:spPr>
            <a:xfrm>
              <a:off x="6298579" y="4042802"/>
              <a:ext cx="1805050" cy="338554"/>
            </a:xfrm>
            <a:prstGeom prst="rect">
              <a:avLst/>
            </a:prstGeom>
            <a:noFill/>
          </p:spPr>
          <p:txBody>
            <a:bodyPr wrap="square" lIns="91397" tIns="45698" rIns="91397" bIns="45698" rtlCol="0">
              <a:spAutoFit/>
            </a:bodyPr>
            <a:lstStyle/>
            <a:p>
              <a:r>
                <a:rPr lang="en-US" sz="1600" dirty="0">
                  <a:solidFill>
                    <a:srgbClr val="FF0000"/>
                  </a:solidFill>
                </a:rPr>
                <a:t>Rural Undeveloped</a:t>
              </a:r>
            </a:p>
          </p:txBody>
        </p:sp>
      </p:grpSp>
    </p:spTree>
    <p:custDataLst>
      <p:tags r:id="rId1"/>
    </p:custDataLst>
    <p:extLst>
      <p:ext uri="{BB962C8B-B14F-4D97-AF65-F5344CB8AC3E}">
        <p14:creationId xmlns:p14="http://schemas.microsoft.com/office/powerpoint/2010/main" val="3436936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691612" y="975519"/>
            <a:ext cx="4444513" cy="5852160"/>
          </a:xfrm>
          <a:prstGeom prst="rect">
            <a:avLst/>
          </a:prstGeom>
          <a:ln w="38100">
            <a:solidFill>
              <a:schemeClr val="bg1">
                <a:lumMod val="50000"/>
              </a:schemeClr>
            </a:solidFill>
          </a:ln>
        </p:spPr>
      </p:pic>
      <p:sp>
        <p:nvSpPr>
          <p:cNvPr id="3" name="Content Placeholder 2"/>
          <p:cNvSpPr>
            <a:spLocks noGrp="1"/>
          </p:cNvSpPr>
          <p:nvPr>
            <p:ph idx="1"/>
          </p:nvPr>
        </p:nvSpPr>
        <p:spPr/>
        <p:txBody>
          <a:bodyPr>
            <a:noAutofit/>
          </a:bodyPr>
          <a:lstStyle/>
          <a:p>
            <a:endParaRPr lang="en-US" sz="2000" dirty="0"/>
          </a:p>
          <a:p>
            <a:endParaRPr lang="en-US" sz="2000" dirty="0"/>
          </a:p>
          <a:p>
            <a:endParaRPr lang="en-US" sz="2400" dirty="0"/>
          </a:p>
          <a:p>
            <a:endParaRPr lang="en-US" sz="2400" dirty="0"/>
          </a:p>
          <a:p>
            <a:endParaRPr lang="en-US" sz="2400" dirty="0"/>
          </a:p>
          <a:p>
            <a:endParaRPr lang="en-US" sz="2400" dirty="0"/>
          </a:p>
        </p:txBody>
      </p:sp>
      <p:pic>
        <p:nvPicPr>
          <p:cNvPr id="7174"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71600" y="3791920"/>
            <a:ext cx="7588107" cy="2374375"/>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6925899" y="2690516"/>
            <a:ext cx="2102805" cy="738483"/>
          </a:xfrm>
          <a:prstGeom prst="roundRect">
            <a:avLst/>
          </a:prstGeom>
          <a:noFill/>
          <a:ln w="38100">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6" name="TextBox 5"/>
          <p:cNvSpPr txBox="1"/>
          <p:nvPr/>
        </p:nvSpPr>
        <p:spPr>
          <a:xfrm>
            <a:off x="1222138" y="1742337"/>
            <a:ext cx="2590800" cy="830952"/>
          </a:xfrm>
          <a:prstGeom prst="rect">
            <a:avLst/>
          </a:prstGeom>
          <a:noFill/>
        </p:spPr>
        <p:txBody>
          <a:bodyPr wrap="square" lIns="91397" tIns="45698" rIns="91397" bIns="45698" rtlCol="0">
            <a:spAutoFit/>
          </a:bodyPr>
          <a:lstStyle/>
          <a:p>
            <a:r>
              <a:rPr lang="en-US" sz="2400" dirty="0">
                <a:latin typeface="Arial" panose="020B0604020202020204" pitchFamily="34" charset="0"/>
                <a:cs typeface="Arial" panose="020B0604020202020204" pitchFamily="34" charset="0"/>
              </a:rPr>
              <a:t>Service Volumes From </a:t>
            </a:r>
            <a:r>
              <a:rPr lang="en-US" sz="2400" b="1" dirty="0">
                <a:latin typeface="Arial" panose="020B0604020202020204" pitchFamily="34" charset="0"/>
                <a:cs typeface="Arial" panose="020B0604020202020204" pitchFamily="34" charset="0"/>
              </a:rPr>
              <a:t>HIGH</a:t>
            </a:r>
            <a:r>
              <a:rPr lang="en-US" sz="2400" dirty="0">
                <a:latin typeface="Arial" panose="020B0604020202020204" pitchFamily="34" charset="0"/>
                <a:cs typeface="Arial" panose="020B0604020202020204" pitchFamily="34" charset="0"/>
              </a:rPr>
              <a:t>PLAN</a:t>
            </a:r>
          </a:p>
        </p:txBody>
      </p:sp>
      <p:sp>
        <p:nvSpPr>
          <p:cNvPr id="7" name="Rounded Rectangle 6"/>
          <p:cNvSpPr/>
          <p:nvPr/>
        </p:nvSpPr>
        <p:spPr>
          <a:xfrm>
            <a:off x="4114800" y="4735033"/>
            <a:ext cx="4844907" cy="685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nvGrpSpPr>
          <p:cNvPr id="4" name="Group 3"/>
          <p:cNvGrpSpPr/>
          <p:nvPr/>
        </p:nvGrpSpPr>
        <p:grpSpPr>
          <a:xfrm>
            <a:off x="609599" y="2664572"/>
            <a:ext cx="3815879" cy="820479"/>
            <a:chOff x="1093388" y="2558786"/>
            <a:chExt cx="3815879" cy="820479"/>
          </a:xfrm>
        </p:grpSpPr>
        <p:pic>
          <p:nvPicPr>
            <p:cNvPr id="7175"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93388" y="2558786"/>
              <a:ext cx="3815879" cy="820479"/>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2286004" y="2844287"/>
              <a:ext cx="2623263" cy="5349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grpSp>
        <p:nvGrpSpPr>
          <p:cNvPr id="12" name="Group 11"/>
          <p:cNvGrpSpPr/>
          <p:nvPr/>
        </p:nvGrpSpPr>
        <p:grpSpPr>
          <a:xfrm>
            <a:off x="76200" y="59373"/>
            <a:ext cx="4103496" cy="685800"/>
            <a:chOff x="0" y="1"/>
            <a:chExt cx="4103496" cy="685800"/>
          </a:xfrm>
        </p:grpSpPr>
        <p:sp>
          <p:nvSpPr>
            <p:cNvPr id="13" name="Rectangle 12"/>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218381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000"/>
                                        <p:tgtEl>
                                          <p:spTgt spid="5"/>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174"/>
                                        </p:tgtEl>
                                        <p:attrNameLst>
                                          <p:attrName>style.visibility</p:attrName>
                                        </p:attrNameLst>
                                      </p:cBhvr>
                                      <p:to>
                                        <p:strVal val="visible"/>
                                      </p:to>
                                    </p:set>
                                    <p:anim calcmode="lin" valueType="num">
                                      <p:cBhvr>
                                        <p:cTn id="16" dur="1000" fill="hold"/>
                                        <p:tgtEl>
                                          <p:spTgt spid="7174"/>
                                        </p:tgtEl>
                                        <p:attrNameLst>
                                          <p:attrName>ppt_w</p:attrName>
                                        </p:attrNameLst>
                                      </p:cBhvr>
                                      <p:tavLst>
                                        <p:tav tm="0">
                                          <p:val>
                                            <p:fltVal val="0"/>
                                          </p:val>
                                        </p:tav>
                                        <p:tav tm="100000">
                                          <p:val>
                                            <p:strVal val="#ppt_w"/>
                                          </p:val>
                                        </p:tav>
                                      </p:tavLst>
                                    </p:anim>
                                    <p:anim calcmode="lin" valueType="num">
                                      <p:cBhvr>
                                        <p:cTn id="17" dur="1000" fill="hold"/>
                                        <p:tgtEl>
                                          <p:spTgt spid="7174"/>
                                        </p:tgtEl>
                                        <p:attrNameLst>
                                          <p:attrName>ppt_h</p:attrName>
                                        </p:attrNameLst>
                                      </p:cBhvr>
                                      <p:tavLst>
                                        <p:tav tm="0">
                                          <p:val>
                                            <p:fltVal val="0"/>
                                          </p:val>
                                        </p:tav>
                                        <p:tav tm="100000">
                                          <p:val>
                                            <p:strVal val="#ppt_h"/>
                                          </p:val>
                                        </p:tav>
                                      </p:tavLst>
                                    </p:anim>
                                    <p:animEffect transition="in" filter="fade">
                                      <p:cBhvr>
                                        <p:cTn id="18" dur="1000"/>
                                        <p:tgtEl>
                                          <p:spTgt spid="7174"/>
                                        </p:tgtEl>
                                      </p:cBhvr>
                                    </p:animEffect>
                                  </p:childTnLst>
                                </p:cTn>
                              </p:par>
                              <p:par>
                                <p:cTn id="19" presetID="42" presetClass="path" presetSubtype="0" fill="hold" nodeType="withEffect">
                                  <p:stCondLst>
                                    <p:cond delay="0"/>
                                  </p:stCondLst>
                                  <p:childTnLst>
                                    <p:animMotion origin="layout" path="M 0.31667 -0.25556 L -5.55556E-7 4.07407E-6 " pathEditMode="relative" rAng="0" ptsTypes="AA">
                                      <p:cBhvr>
                                        <p:cTn id="20" dur="1000" fill="hold"/>
                                        <p:tgtEl>
                                          <p:spTgt spid="7174"/>
                                        </p:tgtEl>
                                        <p:attrNameLst>
                                          <p:attrName>ppt_x</p:attrName>
                                          <p:attrName>ppt_y</p:attrName>
                                        </p:attrNameLst>
                                      </p:cBhvr>
                                      <p:rCtr x="-15833" y="12778"/>
                                    </p:animMotion>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7567" y="522333"/>
            <a:ext cx="4839696" cy="529462"/>
          </a:xfrm>
          <a:noFill/>
        </p:spPr>
        <p:txBody>
          <a:bodyPr>
            <a:normAutofit fontScale="90000"/>
          </a:bodyPr>
          <a:lstStyle/>
          <a:p>
            <a:r>
              <a:rPr lang="en-US" sz="3600" b="1" dirty="0"/>
              <a:t>Asterisks on the Tables</a:t>
            </a:r>
          </a:p>
        </p:txBody>
      </p:sp>
      <p:sp>
        <p:nvSpPr>
          <p:cNvPr id="5" name="TextBox 4"/>
          <p:cNvSpPr txBox="1"/>
          <p:nvPr/>
        </p:nvSpPr>
        <p:spPr>
          <a:xfrm>
            <a:off x="1581595" y="4262198"/>
            <a:ext cx="4527698" cy="400110"/>
          </a:xfrm>
          <a:prstGeom prst="rect">
            <a:avLst/>
          </a:prstGeom>
          <a:solidFill>
            <a:schemeClr val="bg1"/>
          </a:solidFill>
        </p:spPr>
        <p:txBody>
          <a:bodyPr wrap="square" lIns="91397" tIns="45698" rIns="91397" bIns="45698" rtlCol="0">
            <a:spAutoFit/>
          </a:bodyPr>
          <a:lstStyle/>
          <a:p>
            <a:pPr algn="ctr"/>
            <a:r>
              <a:rPr lang="en-US" sz="2000" dirty="0">
                <a:latin typeface="Arial" panose="020B0604020202020204" pitchFamily="34" charset="0"/>
                <a:cs typeface="Arial" panose="020B0604020202020204" pitchFamily="34" charset="0"/>
              </a:rPr>
              <a:t>Generalized Service Volume Tables</a:t>
            </a:r>
          </a:p>
        </p:txBody>
      </p:sp>
      <p:grpSp>
        <p:nvGrpSpPr>
          <p:cNvPr id="8" name="Group 7"/>
          <p:cNvGrpSpPr/>
          <p:nvPr/>
        </p:nvGrpSpPr>
        <p:grpSpPr>
          <a:xfrm>
            <a:off x="76200" y="59373"/>
            <a:ext cx="4103496" cy="685800"/>
            <a:chOff x="0" y="1"/>
            <a:chExt cx="4103496" cy="685800"/>
          </a:xfrm>
        </p:grpSpPr>
        <p:sp>
          <p:nvSpPr>
            <p:cNvPr id="9" name="Rectangle 8"/>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pic>
        <p:nvPicPr>
          <p:cNvPr id="3" name="Picture 2"/>
          <p:cNvPicPr>
            <a:picLocks noChangeAspect="1"/>
          </p:cNvPicPr>
          <p:nvPr/>
        </p:nvPicPr>
        <p:blipFill>
          <a:blip r:embed="rId5"/>
          <a:stretch>
            <a:fillRect/>
          </a:stretch>
        </p:blipFill>
        <p:spPr>
          <a:xfrm>
            <a:off x="1219200" y="1062862"/>
            <a:ext cx="6416431" cy="5245866"/>
          </a:xfrm>
          <a:prstGeom prst="rect">
            <a:avLst/>
          </a:prstGeom>
        </p:spPr>
      </p:pic>
      <p:pic>
        <p:nvPicPr>
          <p:cNvPr id="7"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19200" y="4508725"/>
            <a:ext cx="7518434" cy="1844266"/>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08758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nvPr>
        </p:nvGraphicFramePr>
        <p:xfrm>
          <a:off x="1295400" y="-85379"/>
          <a:ext cx="7467600" cy="485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1313952" y="827239"/>
            <a:ext cx="5620248" cy="609600"/>
          </a:xfrm>
        </p:spPr>
        <p:txBody>
          <a:bodyPr>
            <a:normAutofit/>
          </a:bodyPr>
          <a:lstStyle/>
          <a:p>
            <a:r>
              <a:rPr lang="en-US" sz="3600" b="1" dirty="0"/>
              <a:t>Process for Using Tables</a:t>
            </a:r>
          </a:p>
        </p:txBody>
      </p:sp>
      <p:sp>
        <p:nvSpPr>
          <p:cNvPr id="8" name="Content Placeholder 2"/>
          <p:cNvSpPr txBox="1">
            <a:spLocks/>
          </p:cNvSpPr>
          <p:nvPr/>
        </p:nvSpPr>
        <p:spPr>
          <a:xfrm>
            <a:off x="1371600" y="3035808"/>
            <a:ext cx="2362200" cy="2298192"/>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492" indent="-228492"/>
            <a:r>
              <a:rPr lang="en-US" sz="2000" dirty="0"/>
              <a:t>Annual Average Daily</a:t>
            </a:r>
          </a:p>
          <a:p>
            <a:pPr marL="228492" indent="-228492"/>
            <a:r>
              <a:rPr lang="en-US" sz="2000" dirty="0"/>
              <a:t>Peak Hour Two-Way</a:t>
            </a:r>
          </a:p>
          <a:p>
            <a:pPr marL="228492" indent="-228492"/>
            <a:r>
              <a:rPr lang="en-US" sz="2000" dirty="0"/>
              <a:t>Peak Hour Directional</a:t>
            </a:r>
          </a:p>
          <a:p>
            <a:pPr marL="0" indent="0">
              <a:buNone/>
            </a:pPr>
            <a:endParaRPr lang="en-US" sz="2400" b="1" dirty="0"/>
          </a:p>
        </p:txBody>
      </p:sp>
      <p:sp>
        <p:nvSpPr>
          <p:cNvPr id="9" name="Content Placeholder 2"/>
          <p:cNvSpPr txBox="1">
            <a:spLocks/>
          </p:cNvSpPr>
          <p:nvPr/>
        </p:nvSpPr>
        <p:spPr>
          <a:xfrm>
            <a:off x="3886200" y="3035808"/>
            <a:ext cx="2082800" cy="2298192"/>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492" indent="-228492"/>
            <a:r>
              <a:rPr lang="en-US" sz="2000" dirty="0"/>
              <a:t>Urbanized</a:t>
            </a:r>
          </a:p>
          <a:p>
            <a:pPr marL="228492" indent="-228492"/>
            <a:r>
              <a:rPr lang="en-US" sz="2000" dirty="0"/>
              <a:t>Transitioning/ Urban</a:t>
            </a:r>
          </a:p>
          <a:p>
            <a:pPr marL="228492" indent="-228492"/>
            <a:r>
              <a:rPr lang="en-US" sz="2000" dirty="0"/>
              <a:t>Rural</a:t>
            </a:r>
          </a:p>
          <a:p>
            <a:pPr marL="628356" lvl="1" indent="-228492"/>
            <a:r>
              <a:rPr lang="en-US" sz="1400" dirty="0"/>
              <a:t>Developed</a:t>
            </a:r>
          </a:p>
          <a:p>
            <a:pPr marL="628356" lvl="1" indent="-228492"/>
            <a:r>
              <a:rPr lang="en-US" sz="1400" dirty="0"/>
              <a:t>Undeveloped</a:t>
            </a:r>
          </a:p>
          <a:p>
            <a:pPr marL="0" indent="0">
              <a:buNone/>
            </a:pPr>
            <a:endParaRPr lang="en-US" sz="2400" b="1" dirty="0"/>
          </a:p>
        </p:txBody>
      </p:sp>
      <p:sp>
        <p:nvSpPr>
          <p:cNvPr id="10" name="Content Placeholder 2"/>
          <p:cNvSpPr txBox="1">
            <a:spLocks/>
          </p:cNvSpPr>
          <p:nvPr/>
        </p:nvSpPr>
        <p:spPr>
          <a:xfrm>
            <a:off x="6210300" y="3035808"/>
            <a:ext cx="2057400" cy="1720596"/>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Automobile</a:t>
            </a:r>
          </a:p>
          <a:p>
            <a:r>
              <a:rPr lang="en-US" sz="2000" dirty="0"/>
              <a:t>Bicycle</a:t>
            </a:r>
          </a:p>
          <a:p>
            <a:r>
              <a:rPr lang="en-US" sz="2000" dirty="0"/>
              <a:t>Pedestrian</a:t>
            </a:r>
          </a:p>
          <a:p>
            <a:r>
              <a:rPr lang="en-US" sz="2000" dirty="0"/>
              <a:t>Bus</a:t>
            </a:r>
          </a:p>
        </p:txBody>
      </p:sp>
      <p:grpSp>
        <p:nvGrpSpPr>
          <p:cNvPr id="11" name="Group 10"/>
          <p:cNvGrpSpPr/>
          <p:nvPr/>
        </p:nvGrpSpPr>
        <p:grpSpPr>
          <a:xfrm>
            <a:off x="76200" y="59373"/>
            <a:ext cx="4103496" cy="685800"/>
            <a:chOff x="0" y="1"/>
            <a:chExt cx="4103496" cy="685800"/>
          </a:xfrm>
        </p:grpSpPr>
        <p:sp>
          <p:nvSpPr>
            <p:cNvPr id="12" name="Rectangle 11"/>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1109400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Z:\MKTG\(01) Job Chargeable\Florida DOT Level of Service Handbook\Graphics\PPT_FDOT_LO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218" t="75827" r="68108" b="8618"/>
          <a:stretch/>
        </p:blipFill>
        <p:spPr bwMode="auto">
          <a:xfrm>
            <a:off x="5457625" y="1219200"/>
            <a:ext cx="1022759" cy="6751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Z:\MKTG\(01) Job Chargeable\Florida DOT Level of Service Handbook\Graphics\PPT_FDOT_LO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2013" t="74683" r="52153" b="14205"/>
          <a:stretch/>
        </p:blipFill>
        <p:spPr bwMode="auto">
          <a:xfrm>
            <a:off x="3363975" y="1219200"/>
            <a:ext cx="1298459" cy="6834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Z:\MKTG\(01) Job Chargeable\Florida DOT Level of Service Handbook\Graphics\PPT_FDOT_LO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1180" t="66602" r="55333" b="25620"/>
          <a:stretch/>
        </p:blipFill>
        <p:spPr bwMode="auto">
          <a:xfrm>
            <a:off x="1185094" y="1224127"/>
            <a:ext cx="1710506" cy="7397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51504" y="533400"/>
            <a:ext cx="5754096" cy="609513"/>
          </a:xfrm>
        </p:spPr>
        <p:txBody>
          <a:bodyPr>
            <a:normAutofit/>
          </a:bodyPr>
          <a:lstStyle/>
          <a:p>
            <a:r>
              <a:rPr lang="en-US" sz="3600" b="1" dirty="0"/>
              <a:t>Process for Using Tables</a:t>
            </a:r>
          </a:p>
        </p:txBody>
      </p:sp>
      <p:sp>
        <p:nvSpPr>
          <p:cNvPr id="8" name="Content Placeholder 2"/>
          <p:cNvSpPr txBox="1">
            <a:spLocks/>
          </p:cNvSpPr>
          <p:nvPr/>
        </p:nvSpPr>
        <p:spPr>
          <a:xfrm>
            <a:off x="1155700" y="2934208"/>
            <a:ext cx="1816100" cy="3352800"/>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smtClean="0">
                <a:solidFill>
                  <a:srgbClr val="5A506B"/>
                </a:solidFill>
              </a:rPr>
              <a:t>Key Variables</a:t>
            </a:r>
            <a:endParaRPr lang="en-US" sz="2000" b="1" dirty="0">
              <a:solidFill>
                <a:srgbClr val="5A506B"/>
              </a:solidFill>
            </a:endParaRPr>
          </a:p>
          <a:p>
            <a:pPr marL="228492" indent="-228492"/>
            <a:r>
              <a:rPr lang="en-US" sz="2000" dirty="0" smtClean="0"/>
              <a:t>Facility Type</a:t>
            </a:r>
          </a:p>
          <a:p>
            <a:pPr marL="228492" indent="-228492"/>
            <a:r>
              <a:rPr lang="en-US" sz="2000" dirty="0" smtClean="0"/>
              <a:t>Number and type of lanes</a:t>
            </a:r>
            <a:endParaRPr lang="en-US" sz="2000" dirty="0"/>
          </a:p>
          <a:p>
            <a:pPr marL="0" indent="0">
              <a:buNone/>
            </a:pPr>
            <a:endParaRPr lang="en-US" sz="2400" b="1" dirty="0"/>
          </a:p>
        </p:txBody>
      </p:sp>
      <p:sp>
        <p:nvSpPr>
          <p:cNvPr id="9" name="Content Placeholder 2"/>
          <p:cNvSpPr txBox="1">
            <a:spLocks/>
          </p:cNvSpPr>
          <p:nvPr/>
        </p:nvSpPr>
        <p:spPr>
          <a:xfrm>
            <a:off x="3203575" y="2934208"/>
            <a:ext cx="1670050" cy="2704592"/>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a:solidFill>
                  <a:srgbClr val="EB642D"/>
                </a:solidFill>
              </a:rPr>
              <a:t>Key Variables</a:t>
            </a:r>
          </a:p>
          <a:p>
            <a:pPr marL="228492" indent="-228492"/>
            <a:r>
              <a:rPr lang="en-US" sz="2000" dirty="0"/>
              <a:t>Paved shoulder/ bicycle lane coverage</a:t>
            </a:r>
          </a:p>
          <a:p>
            <a:pPr marL="228492" indent="-228492"/>
            <a:r>
              <a:rPr lang="en-US" sz="2000" dirty="0"/>
              <a:t>Number of motorized vehicles</a:t>
            </a:r>
          </a:p>
          <a:p>
            <a:pPr marL="0" indent="0">
              <a:buNone/>
            </a:pPr>
            <a:endParaRPr lang="en-US" sz="2400" b="1" dirty="0"/>
          </a:p>
        </p:txBody>
      </p:sp>
      <p:sp>
        <p:nvSpPr>
          <p:cNvPr id="16" name="Rounded Rectangle 15"/>
          <p:cNvSpPr/>
          <p:nvPr/>
        </p:nvSpPr>
        <p:spPr>
          <a:xfrm>
            <a:off x="5105400" y="1892300"/>
            <a:ext cx="1727200" cy="838200"/>
          </a:xfrm>
          <a:prstGeom prst="roundRect">
            <a:avLst/>
          </a:prstGeom>
          <a:solidFill>
            <a:srgbClr val="0865A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r>
              <a:rPr lang="en-US" sz="2300" b="1" dirty="0"/>
              <a:t>Pedestrian Mode</a:t>
            </a:r>
          </a:p>
        </p:txBody>
      </p:sp>
      <p:sp>
        <p:nvSpPr>
          <p:cNvPr id="18" name="Rounded Rectangle 17"/>
          <p:cNvSpPr/>
          <p:nvPr/>
        </p:nvSpPr>
        <p:spPr>
          <a:xfrm>
            <a:off x="3149600" y="1892300"/>
            <a:ext cx="1727200" cy="838200"/>
          </a:xfrm>
          <a:prstGeom prst="roundRect">
            <a:avLst/>
          </a:prstGeom>
          <a:solidFill>
            <a:srgbClr val="EB642D"/>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r>
              <a:rPr lang="en-US" sz="2300" b="1" dirty="0"/>
              <a:t>Bicycle Mode</a:t>
            </a:r>
          </a:p>
        </p:txBody>
      </p:sp>
      <p:sp>
        <p:nvSpPr>
          <p:cNvPr id="19" name="Rounded Rectangle 18"/>
          <p:cNvSpPr/>
          <p:nvPr/>
        </p:nvSpPr>
        <p:spPr>
          <a:xfrm>
            <a:off x="1181100" y="1905000"/>
            <a:ext cx="1727200" cy="838200"/>
          </a:xfrm>
          <a:prstGeom prst="roundRect">
            <a:avLst/>
          </a:prstGeom>
          <a:solidFill>
            <a:srgbClr val="5A506B"/>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r>
              <a:rPr lang="en-US" sz="2300" b="1" dirty="0"/>
              <a:t>Automobile Mode</a:t>
            </a:r>
          </a:p>
        </p:txBody>
      </p:sp>
      <p:sp>
        <p:nvSpPr>
          <p:cNvPr id="20" name="Rounded Rectangle 19"/>
          <p:cNvSpPr/>
          <p:nvPr/>
        </p:nvSpPr>
        <p:spPr>
          <a:xfrm>
            <a:off x="7086600" y="1905000"/>
            <a:ext cx="1727200" cy="838200"/>
          </a:xfrm>
          <a:prstGeom prst="roundRect">
            <a:avLst/>
          </a:prstGeom>
          <a:solidFill>
            <a:srgbClr val="917447"/>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r>
              <a:rPr lang="en-US" sz="2300" b="1" dirty="0"/>
              <a:t>Bus Mode</a:t>
            </a:r>
          </a:p>
        </p:txBody>
      </p:sp>
      <p:sp>
        <p:nvSpPr>
          <p:cNvPr id="22" name="Content Placeholder 2"/>
          <p:cNvSpPr txBox="1">
            <a:spLocks/>
          </p:cNvSpPr>
          <p:nvPr/>
        </p:nvSpPr>
        <p:spPr>
          <a:xfrm>
            <a:off x="5105400" y="2934208"/>
            <a:ext cx="1727200" cy="2298192"/>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a:solidFill>
                  <a:srgbClr val="0865A2"/>
                </a:solidFill>
              </a:rPr>
              <a:t>Key Variables</a:t>
            </a:r>
          </a:p>
          <a:p>
            <a:pPr marL="228492" indent="-228492"/>
            <a:r>
              <a:rPr lang="en-US" sz="2000" dirty="0"/>
              <a:t>Sidewalk coverage</a:t>
            </a:r>
          </a:p>
          <a:p>
            <a:pPr marL="228492" indent="-228492"/>
            <a:r>
              <a:rPr lang="en-US" sz="2000" dirty="0"/>
              <a:t>Number of motorized vehicles</a:t>
            </a:r>
          </a:p>
          <a:p>
            <a:pPr marL="0" indent="0">
              <a:buNone/>
            </a:pPr>
            <a:endParaRPr lang="en-US" sz="2400" b="1" dirty="0"/>
          </a:p>
        </p:txBody>
      </p:sp>
      <p:sp>
        <p:nvSpPr>
          <p:cNvPr id="23" name="Content Placeholder 2"/>
          <p:cNvSpPr txBox="1">
            <a:spLocks/>
          </p:cNvSpPr>
          <p:nvPr/>
        </p:nvSpPr>
        <p:spPr>
          <a:xfrm>
            <a:off x="7086600" y="2934208"/>
            <a:ext cx="1727200" cy="2298192"/>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a:solidFill>
                  <a:srgbClr val="917447"/>
                </a:solidFill>
              </a:rPr>
              <a:t>Key Variables</a:t>
            </a:r>
          </a:p>
          <a:p>
            <a:pPr marL="228492" indent="-228492"/>
            <a:r>
              <a:rPr lang="en-US" sz="2000" dirty="0"/>
              <a:t>Bus frequency</a:t>
            </a:r>
          </a:p>
          <a:p>
            <a:pPr marL="228492" indent="-228492"/>
            <a:r>
              <a:rPr lang="en-US" sz="2000" dirty="0"/>
              <a:t>Sidewalk coverage</a:t>
            </a:r>
          </a:p>
          <a:p>
            <a:pPr marL="0" indent="0">
              <a:buNone/>
            </a:pPr>
            <a:endParaRPr lang="en-US" sz="2400" b="1" dirty="0"/>
          </a:p>
        </p:txBody>
      </p:sp>
      <p:grpSp>
        <p:nvGrpSpPr>
          <p:cNvPr id="13" name="Group 12"/>
          <p:cNvGrpSpPr/>
          <p:nvPr/>
        </p:nvGrpSpPr>
        <p:grpSpPr>
          <a:xfrm>
            <a:off x="76200" y="59373"/>
            <a:ext cx="4103496" cy="685800"/>
            <a:chOff x="0" y="1"/>
            <a:chExt cx="4103496" cy="685800"/>
          </a:xfrm>
        </p:grpSpPr>
        <p:sp>
          <p:nvSpPr>
            <p:cNvPr id="14" name="Rectangle 13"/>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6960" y="1219200"/>
            <a:ext cx="2006479" cy="673100"/>
          </a:xfrm>
          <a:prstGeom prst="rect">
            <a:avLst/>
          </a:prstGeom>
        </p:spPr>
      </p:pic>
    </p:spTree>
    <p:custDataLst>
      <p:tags r:id="rId1"/>
    </p:custDataLst>
    <p:extLst>
      <p:ext uri="{BB962C8B-B14F-4D97-AF65-F5344CB8AC3E}">
        <p14:creationId xmlns:p14="http://schemas.microsoft.com/office/powerpoint/2010/main" val="205324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n-US" sz="2400" dirty="0"/>
              <a:t>Determine the max. service volume for LOS E:</a:t>
            </a:r>
          </a:p>
          <a:p>
            <a:r>
              <a:rPr lang="en-US" sz="2000" dirty="0"/>
              <a:t>In terms of AADT</a:t>
            </a:r>
          </a:p>
          <a:p>
            <a:r>
              <a:rPr lang="en-US" sz="2000" dirty="0"/>
              <a:t>In a core urbanized area</a:t>
            </a:r>
          </a:p>
          <a:p>
            <a:r>
              <a:rPr lang="en-US" sz="2000" dirty="0"/>
              <a:t>For a 8-lane freeway</a:t>
            </a:r>
          </a:p>
          <a:p>
            <a:endParaRPr lang="en-US" sz="2400" dirty="0"/>
          </a:p>
          <a:p>
            <a:endParaRPr lang="en-US" sz="2400" dirty="0"/>
          </a:p>
          <a:p>
            <a:endParaRPr lang="en-US" sz="2400" dirty="0"/>
          </a:p>
        </p:txBody>
      </p:sp>
      <p:sp>
        <p:nvSpPr>
          <p:cNvPr id="4" name="Title 3"/>
          <p:cNvSpPr>
            <a:spLocks noGrp="1"/>
          </p:cNvSpPr>
          <p:nvPr>
            <p:ph type="title"/>
          </p:nvPr>
        </p:nvSpPr>
        <p:spPr>
          <a:xfrm>
            <a:off x="4179696" y="1772"/>
            <a:ext cx="4964304" cy="743401"/>
          </a:xfrm>
        </p:spPr>
        <p:txBody>
          <a:bodyPr/>
          <a:lstStyle/>
          <a:p>
            <a:pPr algn="ctr"/>
            <a:r>
              <a:rPr lang="en-US" dirty="0" smtClean="0"/>
              <a:t>Example 1.A</a:t>
            </a:r>
            <a:endParaRPr lang="en-US" dirty="0"/>
          </a:p>
        </p:txBody>
      </p:sp>
      <p:grpSp>
        <p:nvGrpSpPr>
          <p:cNvPr id="8" name="Group 7"/>
          <p:cNvGrpSpPr/>
          <p:nvPr/>
        </p:nvGrpSpPr>
        <p:grpSpPr>
          <a:xfrm>
            <a:off x="76200" y="59373"/>
            <a:ext cx="4103496" cy="685800"/>
            <a:chOff x="0" y="1"/>
            <a:chExt cx="4103496" cy="685800"/>
          </a:xfrm>
        </p:grpSpPr>
        <p:sp>
          <p:nvSpPr>
            <p:cNvPr id="9" name="Rectangle 8"/>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542547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95600" y="44301"/>
            <a:ext cx="3352800" cy="461665"/>
          </a:xfrm>
          <a:prstGeom prst="rect">
            <a:avLst/>
          </a:prstGeom>
          <a:solidFill>
            <a:schemeClr val="bg1"/>
          </a:solidFill>
        </p:spPr>
        <p:txBody>
          <a:bodyPr wrap="square" rtlCol="0">
            <a:spAutoFit/>
          </a:bodyPr>
          <a:lstStyle/>
          <a:p>
            <a:r>
              <a:rPr lang="en-US" sz="2400" b="1" dirty="0" smtClean="0"/>
              <a:t>I-4 Through Orlando, FL</a:t>
            </a:r>
            <a:endParaRPr lang="en-US" sz="2400" b="1" dirty="0"/>
          </a:p>
        </p:txBody>
      </p:sp>
      <p:pic>
        <p:nvPicPr>
          <p:cNvPr id="5" name="Picture 4"/>
          <p:cNvPicPr>
            <a:picLocks noChangeAspect="1"/>
          </p:cNvPicPr>
          <p:nvPr/>
        </p:nvPicPr>
        <p:blipFill rotWithShape="1">
          <a:blip r:embed="rId4"/>
          <a:srcRect l="11832" t="1309" r="4429" b="13208"/>
          <a:stretch/>
        </p:blipFill>
        <p:spPr>
          <a:xfrm>
            <a:off x="17975" y="457200"/>
            <a:ext cx="9126025" cy="5410200"/>
          </a:xfrm>
          <a:prstGeom prst="rect">
            <a:avLst/>
          </a:prstGeom>
        </p:spPr>
      </p:pic>
    </p:spTree>
    <p:custDataLst>
      <p:tags r:id="rId1"/>
    </p:custDataLst>
    <p:extLst>
      <p:ext uri="{BB962C8B-B14F-4D97-AF65-F5344CB8AC3E}">
        <p14:creationId xmlns:p14="http://schemas.microsoft.com/office/powerpoint/2010/main" val="535646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Z:\MKTG\(01) Job Chargeable\Florida DOT Level of Service Handbook\Graphics\PPT_FDOT_LO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9167" t="56667"/>
          <a:stretch/>
        </p:blipFill>
        <p:spPr bwMode="auto">
          <a:xfrm>
            <a:off x="838200" y="3886200"/>
            <a:ext cx="8305800" cy="2971800"/>
          </a:xfrm>
          <a:prstGeom prst="rect">
            <a:avLst/>
          </a:prstGeom>
          <a:noFill/>
          <a:extLst>
            <a:ext uri="{909E8E84-426E-40DD-AFC4-6F175D3DCCD1}">
              <a14:hiddenFill xmlns:a14="http://schemas.microsoft.com/office/drawing/2010/main">
                <a:solidFill>
                  <a:srgbClr val="FFFFFF"/>
                </a:solidFill>
              </a14:hiddenFill>
            </a:ext>
          </a:extLst>
        </p:spPr>
      </p:pic>
      <p:sp>
        <p:nvSpPr>
          <p:cNvPr id="1769599" name="Rectangle 127"/>
          <p:cNvSpPr>
            <a:spLocks noGrp="1" noChangeArrowheads="1"/>
          </p:cNvSpPr>
          <p:nvPr>
            <p:ph type="title"/>
          </p:nvPr>
        </p:nvSpPr>
        <p:spPr>
          <a:xfrm>
            <a:off x="4648201" y="3951090"/>
            <a:ext cx="2908697" cy="2039804"/>
          </a:xfrm>
        </p:spPr>
        <p:txBody>
          <a:bodyPr>
            <a:normAutofit/>
          </a:bodyPr>
          <a:lstStyle/>
          <a:p>
            <a:pPr algn="l"/>
            <a:r>
              <a:rPr lang="en-US" sz="4000" dirty="0" smtClean="0">
                <a:solidFill>
                  <a:schemeClr val="tx1"/>
                </a:solidFill>
              </a:rPr>
              <a:t>Concepts Apply to All Modes</a:t>
            </a:r>
            <a:endParaRPr lang="en-US" sz="4000" dirty="0">
              <a:solidFill>
                <a:schemeClr val="tx1"/>
              </a:solidFill>
            </a:endParaRPr>
          </a:p>
        </p:txBody>
      </p:sp>
      <p:grpSp>
        <p:nvGrpSpPr>
          <p:cNvPr id="3" name="Group 2"/>
          <p:cNvGrpSpPr/>
          <p:nvPr/>
        </p:nvGrpSpPr>
        <p:grpSpPr>
          <a:xfrm>
            <a:off x="990600" y="0"/>
            <a:ext cx="6566298" cy="3886200"/>
            <a:chOff x="0" y="417513"/>
            <a:chExt cx="9144000" cy="5411788"/>
          </a:xfrm>
        </p:grpSpPr>
        <p:pic>
          <p:nvPicPr>
            <p:cNvPr id="1769478" name="Picture 6" descr="E:\FDOTSIS\Connectors\34827270.jpg"/>
            <p:cNvPicPr>
              <a:picLocks noChangeAspect="1" noChangeArrowheads="1"/>
            </p:cNvPicPr>
            <p:nvPr/>
          </p:nvPicPr>
          <p:blipFill>
            <a:blip r:embed="rId5" cstate="print"/>
            <a:srcRect/>
            <a:stretch>
              <a:fillRect/>
            </a:stretch>
          </p:blipFill>
          <p:spPr bwMode="auto">
            <a:xfrm>
              <a:off x="0" y="2860954"/>
              <a:ext cx="4448175" cy="2968347"/>
            </a:xfrm>
            <a:prstGeom prst="rect">
              <a:avLst/>
            </a:prstGeom>
            <a:noFill/>
          </p:spPr>
        </p:pic>
        <p:pic>
          <p:nvPicPr>
            <p:cNvPr id="1769477" name="Picture 5" descr="E:\FDOTSIS\Rail\4688CSX-bc.jpg"/>
            <p:cNvPicPr>
              <a:picLocks noChangeAspect="1" noChangeArrowheads="1"/>
            </p:cNvPicPr>
            <p:nvPr/>
          </p:nvPicPr>
          <p:blipFill>
            <a:blip r:embed="rId6" cstate="print"/>
            <a:srcRect/>
            <a:stretch>
              <a:fillRect/>
            </a:stretch>
          </p:blipFill>
          <p:spPr bwMode="auto">
            <a:xfrm>
              <a:off x="4444314" y="2724151"/>
              <a:ext cx="4699686" cy="3105150"/>
            </a:xfrm>
            <a:prstGeom prst="rect">
              <a:avLst/>
            </a:prstGeom>
            <a:noFill/>
          </p:spPr>
        </p:pic>
        <p:pic>
          <p:nvPicPr>
            <p:cNvPr id="57" name="Picture 3" descr="E:\FDOTSIS\Seaport\cruise_ship.jpg"/>
            <p:cNvPicPr>
              <a:picLocks noChangeAspect="1" noChangeArrowheads="1"/>
            </p:cNvPicPr>
            <p:nvPr/>
          </p:nvPicPr>
          <p:blipFill>
            <a:blip r:embed="rId7" cstate="print"/>
            <a:srcRect r="77214"/>
            <a:stretch>
              <a:fillRect/>
            </a:stretch>
          </p:blipFill>
          <p:spPr bwMode="auto">
            <a:xfrm flipH="1">
              <a:off x="4561952" y="417513"/>
              <a:ext cx="876821" cy="2470594"/>
            </a:xfrm>
            <a:prstGeom prst="rect">
              <a:avLst/>
            </a:prstGeom>
            <a:noFill/>
          </p:spPr>
        </p:pic>
        <p:pic>
          <p:nvPicPr>
            <p:cNvPr id="1769475" name="Picture 3" descr="E:\FDOTSIS\Seaport\cruise_ship.jpg"/>
            <p:cNvPicPr>
              <a:picLocks noChangeAspect="1" noChangeArrowheads="1"/>
            </p:cNvPicPr>
            <p:nvPr/>
          </p:nvPicPr>
          <p:blipFill>
            <a:blip r:embed="rId7" cstate="print"/>
            <a:srcRect/>
            <a:stretch>
              <a:fillRect/>
            </a:stretch>
          </p:blipFill>
          <p:spPr bwMode="auto">
            <a:xfrm>
              <a:off x="5438775" y="417514"/>
              <a:ext cx="3705225" cy="2470594"/>
            </a:xfrm>
            <a:prstGeom prst="rect">
              <a:avLst/>
            </a:prstGeom>
            <a:noFill/>
          </p:spPr>
        </p:pic>
        <p:pic>
          <p:nvPicPr>
            <p:cNvPr id="1769476" name="Picture 4" descr="E:\FDOTSIS\Aviation\airportblue.jpg"/>
            <p:cNvPicPr>
              <a:picLocks noChangeAspect="1" noChangeArrowheads="1"/>
            </p:cNvPicPr>
            <p:nvPr/>
          </p:nvPicPr>
          <p:blipFill>
            <a:blip r:embed="rId8" cstate="print"/>
            <a:srcRect l="927" t="23491" b="11073"/>
            <a:stretch>
              <a:fillRect/>
            </a:stretch>
          </p:blipFill>
          <p:spPr bwMode="auto">
            <a:xfrm>
              <a:off x="0" y="417513"/>
              <a:ext cx="4578350" cy="3011487"/>
            </a:xfrm>
            <a:prstGeom prst="rect">
              <a:avLst/>
            </a:prstGeom>
            <a:noFill/>
          </p:spPr>
        </p:pic>
        <p:sp>
          <p:nvSpPr>
            <p:cNvPr id="51" name="Right Arrow 50"/>
            <p:cNvSpPr/>
            <p:nvPr/>
          </p:nvSpPr>
          <p:spPr bwMode="auto">
            <a:xfrm>
              <a:off x="0" y="2017134"/>
              <a:ext cx="9144000" cy="2093047"/>
            </a:xfrm>
            <a:prstGeom prst="rightArrow">
              <a:avLst/>
            </a:prstGeom>
            <a:solidFill>
              <a:schemeClr val="tx1">
                <a:lumMod val="50000"/>
                <a:lumOff val="50000"/>
              </a:schemeClr>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dirty="0">
                <a:latin typeface="Arial" charset="0"/>
              </a:endParaRPr>
            </a:p>
          </p:txBody>
        </p:sp>
        <p:pic>
          <p:nvPicPr>
            <p:cNvPr id="52" name="Picture 51" descr="2009horz2 copy.jpg"/>
            <p:cNvPicPr>
              <a:picLocks noChangeAspect="1"/>
            </p:cNvPicPr>
            <p:nvPr/>
          </p:nvPicPr>
          <p:blipFill>
            <a:blip r:embed="rId9" cstate="print"/>
            <a:srcRect t="49973"/>
            <a:stretch>
              <a:fillRect/>
            </a:stretch>
          </p:blipFill>
          <p:spPr>
            <a:xfrm>
              <a:off x="2674486" y="2556163"/>
              <a:ext cx="6469514" cy="1041400"/>
            </a:xfrm>
            <a:prstGeom prst="rect">
              <a:avLst/>
            </a:prstGeom>
          </p:spPr>
        </p:pic>
        <p:pic>
          <p:nvPicPr>
            <p:cNvPr id="53" name="Picture 52" descr="2009horz2 copy.jpg"/>
            <p:cNvPicPr>
              <a:picLocks noChangeAspect="1"/>
            </p:cNvPicPr>
            <p:nvPr/>
          </p:nvPicPr>
          <p:blipFill>
            <a:blip r:embed="rId9" cstate="print"/>
            <a:srcRect r="2828" b="50000"/>
            <a:stretch>
              <a:fillRect/>
            </a:stretch>
          </p:blipFill>
          <p:spPr>
            <a:xfrm>
              <a:off x="0" y="2556716"/>
              <a:ext cx="6286500" cy="1040847"/>
            </a:xfrm>
            <a:prstGeom prst="rect">
              <a:avLst/>
            </a:prstGeom>
          </p:spPr>
        </p:pic>
        <p:sp>
          <p:nvSpPr>
            <p:cNvPr id="55" name="Right Arrow 54"/>
            <p:cNvSpPr/>
            <p:nvPr/>
          </p:nvSpPr>
          <p:spPr bwMode="auto">
            <a:xfrm>
              <a:off x="0" y="2017134"/>
              <a:ext cx="9144000" cy="2093047"/>
            </a:xfrm>
            <a:prstGeom prst="rightArrow">
              <a:avLst/>
            </a:prstGeom>
            <a:no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dirty="0">
                <a:latin typeface="Arial" charset="0"/>
              </a:endParaRPr>
            </a:p>
          </p:txBody>
        </p:sp>
      </p:grpSp>
      <p:sp>
        <p:nvSpPr>
          <p:cNvPr id="15" name="Pentagon 14"/>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1989921863"/>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8884" y="2667000"/>
            <a:ext cx="2555811" cy="3310618"/>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511334"/>
            <a:ext cx="4198536" cy="1752310"/>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951504" y="1600204"/>
            <a:ext cx="7735296" cy="1606329"/>
          </a:xfrm>
        </p:spPr>
        <p:txBody>
          <a:bodyPr>
            <a:noAutofit/>
          </a:bodyPr>
          <a:lstStyle/>
          <a:p>
            <a:pPr marL="0" indent="0">
              <a:buNone/>
            </a:pPr>
            <a:r>
              <a:rPr lang="en-US" sz="2400" dirty="0"/>
              <a:t>Determine the max. service volume for LOS E:</a:t>
            </a:r>
          </a:p>
          <a:p>
            <a:r>
              <a:rPr lang="en-US" sz="2000" dirty="0"/>
              <a:t>In terms of AADT</a:t>
            </a:r>
          </a:p>
          <a:p>
            <a:r>
              <a:rPr lang="en-US" sz="2000" dirty="0"/>
              <a:t>In a core urbanized area</a:t>
            </a:r>
          </a:p>
          <a:p>
            <a:r>
              <a:rPr lang="en-US" sz="2000" dirty="0"/>
              <a:t>For a 8-lane freeway</a:t>
            </a:r>
          </a:p>
          <a:p>
            <a:endParaRPr lang="en-US" sz="2400" dirty="0"/>
          </a:p>
          <a:p>
            <a:endParaRPr lang="en-US" sz="2400" dirty="0"/>
          </a:p>
          <a:p>
            <a:endParaRPr lang="en-US" sz="2400" dirty="0"/>
          </a:p>
        </p:txBody>
      </p:sp>
      <p:sp>
        <p:nvSpPr>
          <p:cNvPr id="5" name="Rectangle 4"/>
          <p:cNvSpPr/>
          <p:nvPr/>
        </p:nvSpPr>
        <p:spPr>
          <a:xfrm>
            <a:off x="7661892" y="3050931"/>
            <a:ext cx="1133856" cy="460403"/>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nvGrpSpPr>
          <p:cNvPr id="7" name="Group 6"/>
          <p:cNvGrpSpPr/>
          <p:nvPr/>
        </p:nvGrpSpPr>
        <p:grpSpPr>
          <a:xfrm>
            <a:off x="2514600" y="5470555"/>
            <a:ext cx="4953000" cy="430887"/>
            <a:chOff x="1295400" y="5546731"/>
            <a:chExt cx="4953000" cy="430887"/>
          </a:xfrm>
        </p:grpSpPr>
        <p:sp>
          <p:nvSpPr>
            <p:cNvPr id="13" name="TextBox 12"/>
            <p:cNvSpPr txBox="1"/>
            <p:nvPr/>
          </p:nvSpPr>
          <p:spPr>
            <a:xfrm>
              <a:off x="1295400" y="5546731"/>
              <a:ext cx="4953000" cy="430887"/>
            </a:xfrm>
            <a:prstGeom prst="rect">
              <a:avLst/>
            </a:prstGeom>
            <a:noFill/>
            <a:ln>
              <a:noFill/>
            </a:ln>
          </p:spPr>
          <p:txBody>
            <a:bodyPr wrap="square" rtlCol="0">
              <a:spAutoFit/>
            </a:bodyPr>
            <a:lstStyle/>
            <a:p>
              <a:r>
                <a:rPr lang="en-US" sz="2200" dirty="0"/>
                <a:t>LOS E		</a:t>
              </a:r>
              <a:r>
                <a:rPr lang="en-US" sz="2200" dirty="0" smtClean="0"/>
                <a:t>176,600</a:t>
              </a:r>
              <a:endParaRPr lang="en-US" sz="2200" dirty="0"/>
            </a:p>
          </p:txBody>
        </p:sp>
        <p:sp>
          <p:nvSpPr>
            <p:cNvPr id="14" name="Right Arrow 13"/>
            <p:cNvSpPr/>
            <p:nvPr/>
          </p:nvSpPr>
          <p:spPr>
            <a:xfrm>
              <a:off x="2362200" y="5636634"/>
              <a:ext cx="463985" cy="251079"/>
            </a:xfrm>
            <a:prstGeom prst="rightArrow">
              <a:avLst/>
            </a:prstGeom>
            <a:solidFill>
              <a:srgbClr val="0865A2"/>
            </a:solidFill>
            <a:ln>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ounded Rectangle 7"/>
          <p:cNvSpPr/>
          <p:nvPr/>
        </p:nvSpPr>
        <p:spPr>
          <a:xfrm>
            <a:off x="5115448" y="4610500"/>
            <a:ext cx="685800" cy="207818"/>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7" name="Title 3"/>
          <p:cNvSpPr>
            <a:spLocks noGrp="1"/>
          </p:cNvSpPr>
          <p:nvPr>
            <p:ph type="title"/>
          </p:nvPr>
        </p:nvSpPr>
        <p:spPr>
          <a:xfrm>
            <a:off x="4179696" y="1772"/>
            <a:ext cx="4964304" cy="743401"/>
          </a:xfrm>
        </p:spPr>
        <p:txBody>
          <a:bodyPr/>
          <a:lstStyle/>
          <a:p>
            <a:pPr algn="ctr"/>
            <a:r>
              <a:rPr lang="en-US" dirty="0" smtClean="0"/>
              <a:t>Example 1.A</a:t>
            </a:r>
            <a:endParaRPr lang="en-US" dirty="0"/>
          </a:p>
        </p:txBody>
      </p:sp>
      <p:grpSp>
        <p:nvGrpSpPr>
          <p:cNvPr id="18" name="Group 17"/>
          <p:cNvGrpSpPr/>
          <p:nvPr/>
        </p:nvGrpSpPr>
        <p:grpSpPr>
          <a:xfrm>
            <a:off x="76200" y="59373"/>
            <a:ext cx="4103496" cy="685800"/>
            <a:chOff x="0" y="1"/>
            <a:chExt cx="4103496" cy="685800"/>
          </a:xfrm>
        </p:grpSpPr>
        <p:sp>
          <p:nvSpPr>
            <p:cNvPr id="19" name="Rectangle 18"/>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2" name="Rectangle 1"/>
          <p:cNvSpPr/>
          <p:nvPr/>
        </p:nvSpPr>
        <p:spPr>
          <a:xfrm>
            <a:off x="6477000" y="2638027"/>
            <a:ext cx="609600" cy="37116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88842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10244"/>
                                        </p:tgtEl>
                                        <p:attrNameLst>
                                          <p:attrName>style.visibility</p:attrName>
                                        </p:attrNameLst>
                                      </p:cBhvr>
                                      <p:to>
                                        <p:strVal val="visible"/>
                                      </p:to>
                                    </p:set>
                                    <p:anim calcmode="lin" valueType="num">
                                      <p:cBhvr>
                                        <p:cTn id="16" dur="1000" fill="hold"/>
                                        <p:tgtEl>
                                          <p:spTgt spid="10244"/>
                                        </p:tgtEl>
                                        <p:attrNameLst>
                                          <p:attrName>ppt_w</p:attrName>
                                        </p:attrNameLst>
                                      </p:cBhvr>
                                      <p:tavLst>
                                        <p:tav tm="0">
                                          <p:val>
                                            <p:fltVal val="0"/>
                                          </p:val>
                                        </p:tav>
                                        <p:tav tm="100000">
                                          <p:val>
                                            <p:strVal val="#ppt_w"/>
                                          </p:val>
                                        </p:tav>
                                      </p:tavLst>
                                    </p:anim>
                                    <p:anim calcmode="lin" valueType="num">
                                      <p:cBhvr>
                                        <p:cTn id="17" dur="1000" fill="hold"/>
                                        <p:tgtEl>
                                          <p:spTgt spid="10244"/>
                                        </p:tgtEl>
                                        <p:attrNameLst>
                                          <p:attrName>ppt_h</p:attrName>
                                        </p:attrNameLst>
                                      </p:cBhvr>
                                      <p:tavLst>
                                        <p:tav tm="0">
                                          <p:val>
                                            <p:fltVal val="0"/>
                                          </p:val>
                                        </p:tav>
                                        <p:tav tm="100000">
                                          <p:val>
                                            <p:strVal val="#ppt_h"/>
                                          </p:val>
                                        </p:tav>
                                      </p:tavLst>
                                    </p:anim>
                                    <p:animEffect transition="in" filter="fade">
                                      <p:cBhvr>
                                        <p:cTn id="18" dur="1000"/>
                                        <p:tgtEl>
                                          <p:spTgt spid="10244"/>
                                        </p:tgtEl>
                                      </p:cBhvr>
                                    </p:animEffect>
                                  </p:childTnLst>
                                </p:cTn>
                              </p:par>
                              <p:par>
                                <p:cTn id="19" presetID="42" presetClass="path" presetSubtype="0" fill="hold" nodeType="withEffect">
                                  <p:stCondLst>
                                    <p:cond delay="0"/>
                                  </p:stCondLst>
                                  <p:childTnLst>
                                    <p:animMotion origin="layout" path="M 0.56215 -0.19523 L -5.55556E-7 -8.0731E-7 " pathEditMode="relative" rAng="0" ptsTypes="AA">
                                      <p:cBhvr>
                                        <p:cTn id="20" dur="1000" fill="hold"/>
                                        <p:tgtEl>
                                          <p:spTgt spid="10244"/>
                                        </p:tgtEl>
                                        <p:attrNameLst>
                                          <p:attrName>ppt_x</p:attrName>
                                          <p:attrName>ppt_y</p:attrName>
                                        </p:attrNameLst>
                                      </p:cBhvr>
                                      <p:rCtr x="-28108" y="9762"/>
                                    </p:animMotion>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75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469540"/>
            <a:ext cx="3810000" cy="4871520"/>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43000" y="872361"/>
            <a:ext cx="3223437" cy="850669"/>
          </a:xfrm>
        </p:spPr>
        <p:txBody>
          <a:bodyPr>
            <a:normAutofit/>
          </a:bodyPr>
          <a:lstStyle/>
          <a:p>
            <a:r>
              <a:rPr lang="en-US" sz="5400" dirty="0"/>
              <a:t>Freeways</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43000" y="2155020"/>
            <a:ext cx="3200400" cy="2263949"/>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934199" y="1039821"/>
            <a:ext cx="1620885" cy="1149960"/>
          </a:xfrm>
          <a:prstGeom prst="rect">
            <a:avLst/>
          </a:prstGeom>
          <a:noFill/>
          <a:ln w="28575">
            <a:solidFill>
              <a:srgbClr val="5A506B"/>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0" name="Rectangle 9"/>
          <p:cNvSpPr/>
          <p:nvPr/>
        </p:nvSpPr>
        <p:spPr>
          <a:xfrm>
            <a:off x="6934198" y="2195396"/>
            <a:ext cx="1620886" cy="290552"/>
          </a:xfrm>
          <a:prstGeom prst="rect">
            <a:avLst/>
          </a:prstGeom>
          <a:noFill/>
          <a:ln w="28575">
            <a:solidFill>
              <a:srgbClr val="5A506B"/>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66037" y="4724400"/>
            <a:ext cx="3196349" cy="616659"/>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76200" y="59373"/>
            <a:ext cx="4103496" cy="685800"/>
            <a:chOff x="0" y="1"/>
            <a:chExt cx="4103496" cy="685800"/>
          </a:xfrm>
        </p:grpSpPr>
        <p:sp>
          <p:nvSpPr>
            <p:cNvPr id="12" name="Rectangle 11"/>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pic>
        <p:nvPicPr>
          <p:cNvPr id="3" name="Picture 2"/>
          <p:cNvPicPr>
            <a:picLocks noChangeAspect="1"/>
          </p:cNvPicPr>
          <p:nvPr/>
        </p:nvPicPr>
        <p:blipFill>
          <a:blip r:embed="rId8"/>
          <a:stretch>
            <a:fillRect/>
          </a:stretch>
        </p:blipFill>
        <p:spPr>
          <a:xfrm>
            <a:off x="2011481" y="5691650"/>
            <a:ext cx="6111638" cy="869030"/>
          </a:xfrm>
          <a:prstGeom prst="rect">
            <a:avLst/>
          </a:prstGeom>
        </p:spPr>
      </p:pic>
    </p:spTree>
    <p:custDataLst>
      <p:tags r:id="rId1"/>
    </p:custDataLst>
    <p:extLst>
      <p:ext uri="{BB962C8B-B14F-4D97-AF65-F5344CB8AC3E}">
        <p14:creationId xmlns:p14="http://schemas.microsoft.com/office/powerpoint/2010/main" val="1335112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p:cTn id="11" dur="1000" fill="hold"/>
                                        <p:tgtEl>
                                          <p:spTgt spid="1027"/>
                                        </p:tgtEl>
                                        <p:attrNameLst>
                                          <p:attrName>ppt_w</p:attrName>
                                        </p:attrNameLst>
                                      </p:cBhvr>
                                      <p:tavLst>
                                        <p:tav tm="0">
                                          <p:val>
                                            <p:fltVal val="0"/>
                                          </p:val>
                                        </p:tav>
                                        <p:tav tm="100000">
                                          <p:val>
                                            <p:strVal val="#ppt_w"/>
                                          </p:val>
                                        </p:tav>
                                      </p:tavLst>
                                    </p:anim>
                                    <p:anim calcmode="lin" valueType="num">
                                      <p:cBhvr>
                                        <p:cTn id="12" dur="1000" fill="hold"/>
                                        <p:tgtEl>
                                          <p:spTgt spid="1027"/>
                                        </p:tgtEl>
                                        <p:attrNameLst>
                                          <p:attrName>ppt_h</p:attrName>
                                        </p:attrNameLst>
                                      </p:cBhvr>
                                      <p:tavLst>
                                        <p:tav tm="0">
                                          <p:val>
                                            <p:fltVal val="0"/>
                                          </p:val>
                                        </p:tav>
                                        <p:tav tm="100000">
                                          <p:val>
                                            <p:strVal val="#ppt_h"/>
                                          </p:val>
                                        </p:tav>
                                      </p:tavLst>
                                    </p:anim>
                                    <p:animEffect transition="in" filter="fade">
                                      <p:cBhvr>
                                        <p:cTn id="13" dur="1000"/>
                                        <p:tgtEl>
                                          <p:spTgt spid="1027"/>
                                        </p:tgtEl>
                                      </p:cBhvr>
                                    </p:animEffect>
                                  </p:childTnLst>
                                </p:cTn>
                              </p:par>
                              <p:par>
                                <p:cTn id="14" presetID="42" presetClass="path" presetSubtype="0" fill="hold" nodeType="withEffect">
                                  <p:stCondLst>
                                    <p:cond delay="0"/>
                                  </p:stCondLst>
                                  <p:childTnLst>
                                    <p:animMotion origin="layout" path="M 0.55 -0.24584 L 5.55112E-17 3.33333E-6 " pathEditMode="relative" rAng="0" ptsTypes="AA">
                                      <p:cBhvr>
                                        <p:cTn id="15" dur="1000" fill="hold"/>
                                        <p:tgtEl>
                                          <p:spTgt spid="1027"/>
                                        </p:tgtEl>
                                        <p:attrNameLst>
                                          <p:attrName>ppt_x</p:attrName>
                                          <p:attrName>ppt_y</p:attrName>
                                        </p:attrNameLst>
                                      </p:cBhvr>
                                      <p:rCtr x="-27500" y="12292"/>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1028"/>
                                        </p:tgtEl>
                                        <p:attrNameLst>
                                          <p:attrName>style.visibility</p:attrName>
                                        </p:attrNameLst>
                                      </p:cBhvr>
                                      <p:to>
                                        <p:strVal val="visible"/>
                                      </p:to>
                                    </p:set>
                                    <p:anim calcmode="lin" valueType="num">
                                      <p:cBhvr>
                                        <p:cTn id="24" dur="1000" fill="hold"/>
                                        <p:tgtEl>
                                          <p:spTgt spid="1028"/>
                                        </p:tgtEl>
                                        <p:attrNameLst>
                                          <p:attrName>ppt_w</p:attrName>
                                        </p:attrNameLst>
                                      </p:cBhvr>
                                      <p:tavLst>
                                        <p:tav tm="0">
                                          <p:val>
                                            <p:fltVal val="0"/>
                                          </p:val>
                                        </p:tav>
                                        <p:tav tm="100000">
                                          <p:val>
                                            <p:strVal val="#ppt_w"/>
                                          </p:val>
                                        </p:tav>
                                      </p:tavLst>
                                    </p:anim>
                                    <p:anim calcmode="lin" valueType="num">
                                      <p:cBhvr>
                                        <p:cTn id="25" dur="1000" fill="hold"/>
                                        <p:tgtEl>
                                          <p:spTgt spid="1028"/>
                                        </p:tgtEl>
                                        <p:attrNameLst>
                                          <p:attrName>ppt_h</p:attrName>
                                        </p:attrNameLst>
                                      </p:cBhvr>
                                      <p:tavLst>
                                        <p:tav tm="0">
                                          <p:val>
                                            <p:fltVal val="0"/>
                                          </p:val>
                                        </p:tav>
                                        <p:tav tm="100000">
                                          <p:val>
                                            <p:strVal val="#ppt_h"/>
                                          </p:val>
                                        </p:tav>
                                      </p:tavLst>
                                    </p:anim>
                                    <p:animEffect transition="in" filter="fade">
                                      <p:cBhvr>
                                        <p:cTn id="26" dur="1000"/>
                                        <p:tgtEl>
                                          <p:spTgt spid="1028"/>
                                        </p:tgtEl>
                                      </p:cBhvr>
                                    </p:animEffect>
                                  </p:childTnLst>
                                </p:cTn>
                              </p:par>
                              <p:par>
                                <p:cTn id="27" presetID="42" presetClass="path" presetSubtype="0" fill="hold" nodeType="withEffect">
                                  <p:stCondLst>
                                    <p:cond delay="0"/>
                                  </p:stCondLst>
                                  <p:childTnLst>
                                    <p:animMotion origin="layout" path="M 0.54774 -0.38936 L 3.05556E-6 3.7037E-6 " pathEditMode="relative" rAng="0" ptsTypes="AA">
                                      <p:cBhvr>
                                        <p:cTn id="28" dur="1000" fill="hold"/>
                                        <p:tgtEl>
                                          <p:spTgt spid="1028"/>
                                        </p:tgtEl>
                                        <p:attrNameLst>
                                          <p:attrName>ppt_x</p:attrName>
                                          <p:attrName>ppt_y</p:attrName>
                                        </p:attrNameLst>
                                      </p:cBhvr>
                                      <p:rCtr x="-27396" y="19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1549799"/>
            <a:ext cx="3418295" cy="4427819"/>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564" y="2649373"/>
            <a:ext cx="4198536" cy="1752310"/>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03425" y="790524"/>
            <a:ext cx="7735296" cy="1499622"/>
          </a:xfrm>
        </p:spPr>
        <p:txBody>
          <a:bodyPr>
            <a:noAutofit/>
          </a:bodyPr>
          <a:lstStyle/>
          <a:p>
            <a:pPr marL="0" indent="0">
              <a:buNone/>
            </a:pPr>
            <a:r>
              <a:rPr lang="en-US" sz="2400" dirty="0"/>
              <a:t>Determine the max. service volume for LOS E:</a:t>
            </a:r>
          </a:p>
          <a:p>
            <a:r>
              <a:rPr lang="en-US" sz="2000" dirty="0"/>
              <a:t>In terms of AADT</a:t>
            </a:r>
          </a:p>
          <a:p>
            <a:r>
              <a:rPr lang="en-US" sz="2000" dirty="0"/>
              <a:t>In a core urbanized area</a:t>
            </a:r>
          </a:p>
          <a:p>
            <a:r>
              <a:rPr lang="en-US" sz="2000" dirty="0"/>
              <a:t>For a 8-lane </a:t>
            </a:r>
            <a:r>
              <a:rPr lang="en-US" sz="2000" dirty="0" smtClean="0"/>
              <a:t>freeway</a:t>
            </a:r>
          </a:p>
          <a:p>
            <a:r>
              <a:rPr lang="en-US" sz="2000" dirty="0" smtClean="0"/>
              <a:t>Auxiliary lanes in both directions</a:t>
            </a:r>
            <a:endParaRPr lang="en-US" sz="2000" dirty="0"/>
          </a:p>
          <a:p>
            <a:endParaRPr lang="en-US" sz="2400" dirty="0"/>
          </a:p>
          <a:p>
            <a:endParaRPr lang="en-US" sz="2400" dirty="0"/>
          </a:p>
          <a:p>
            <a:endParaRPr lang="en-US" sz="2400" dirty="0"/>
          </a:p>
        </p:txBody>
      </p:sp>
      <p:sp>
        <p:nvSpPr>
          <p:cNvPr id="5" name="Rectangle 4"/>
          <p:cNvSpPr/>
          <p:nvPr/>
        </p:nvSpPr>
        <p:spPr>
          <a:xfrm>
            <a:off x="7262936" y="2041119"/>
            <a:ext cx="1500064" cy="617499"/>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nvGrpSpPr>
          <p:cNvPr id="7" name="Group 6"/>
          <p:cNvGrpSpPr/>
          <p:nvPr/>
        </p:nvGrpSpPr>
        <p:grpSpPr>
          <a:xfrm>
            <a:off x="5015261" y="6284537"/>
            <a:ext cx="3993711" cy="461665"/>
            <a:chOff x="1295400" y="5546731"/>
            <a:chExt cx="4953000" cy="461665"/>
          </a:xfrm>
        </p:grpSpPr>
        <p:sp>
          <p:nvSpPr>
            <p:cNvPr id="13" name="TextBox 12"/>
            <p:cNvSpPr txBox="1"/>
            <p:nvPr/>
          </p:nvSpPr>
          <p:spPr>
            <a:xfrm>
              <a:off x="1295400" y="5546731"/>
              <a:ext cx="4953000" cy="461665"/>
            </a:xfrm>
            <a:prstGeom prst="rect">
              <a:avLst/>
            </a:prstGeom>
            <a:noFill/>
            <a:ln>
              <a:noFill/>
            </a:ln>
          </p:spPr>
          <p:txBody>
            <a:bodyPr wrap="square" rtlCol="0">
              <a:spAutoFit/>
            </a:bodyPr>
            <a:lstStyle/>
            <a:p>
              <a:r>
                <a:rPr lang="en-US" sz="2400" dirty="0"/>
                <a:t>LOS E	</a:t>
              </a:r>
              <a:r>
                <a:rPr lang="en-US" sz="2400" dirty="0" smtClean="0"/>
                <a:t>      196,600</a:t>
              </a:r>
              <a:endParaRPr lang="en-US" sz="2400" dirty="0"/>
            </a:p>
          </p:txBody>
        </p:sp>
        <p:sp>
          <p:nvSpPr>
            <p:cNvPr id="14" name="Right Arrow 13"/>
            <p:cNvSpPr/>
            <p:nvPr/>
          </p:nvSpPr>
          <p:spPr>
            <a:xfrm>
              <a:off x="2362200" y="5636634"/>
              <a:ext cx="463985" cy="251079"/>
            </a:xfrm>
            <a:prstGeom prst="rightArrow">
              <a:avLst/>
            </a:prstGeom>
            <a:solidFill>
              <a:srgbClr val="0865A2"/>
            </a:solidFill>
            <a:ln>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8" name="Rounded Rectangle 7"/>
          <p:cNvSpPr/>
          <p:nvPr/>
        </p:nvSpPr>
        <p:spPr>
          <a:xfrm>
            <a:off x="4210050" y="3763708"/>
            <a:ext cx="685800" cy="207818"/>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7" name="Title 3"/>
          <p:cNvSpPr>
            <a:spLocks noGrp="1"/>
          </p:cNvSpPr>
          <p:nvPr>
            <p:ph type="title"/>
          </p:nvPr>
        </p:nvSpPr>
        <p:spPr>
          <a:xfrm>
            <a:off x="4179696" y="1772"/>
            <a:ext cx="4964304" cy="743401"/>
          </a:xfrm>
        </p:spPr>
        <p:txBody>
          <a:bodyPr/>
          <a:lstStyle/>
          <a:p>
            <a:pPr algn="ctr"/>
            <a:r>
              <a:rPr lang="en-US" dirty="0" smtClean="0"/>
              <a:t>Example 1.B</a:t>
            </a:r>
            <a:endParaRPr lang="en-US" dirty="0"/>
          </a:p>
        </p:txBody>
      </p:sp>
      <p:grpSp>
        <p:nvGrpSpPr>
          <p:cNvPr id="18" name="Group 17"/>
          <p:cNvGrpSpPr/>
          <p:nvPr/>
        </p:nvGrpSpPr>
        <p:grpSpPr>
          <a:xfrm>
            <a:off x="76200" y="59373"/>
            <a:ext cx="4103496" cy="685800"/>
            <a:chOff x="0" y="1"/>
            <a:chExt cx="4103496" cy="685800"/>
          </a:xfrm>
        </p:grpSpPr>
        <p:sp>
          <p:nvSpPr>
            <p:cNvPr id="19" name="Rectangle 18"/>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124" y="6459710"/>
            <a:ext cx="753379" cy="376690"/>
          </a:xfrm>
          <a:prstGeom prst="rect">
            <a:avLst/>
          </a:prstGeom>
        </p:spPr>
      </p:pic>
      <p:sp>
        <p:nvSpPr>
          <p:cNvPr id="16" name="Rectangle 15"/>
          <p:cNvSpPr/>
          <p:nvPr/>
        </p:nvSpPr>
        <p:spPr>
          <a:xfrm>
            <a:off x="7262935" y="3111056"/>
            <a:ext cx="1500065" cy="290552"/>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21"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38268" y="4818318"/>
            <a:ext cx="4252832" cy="820482"/>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47800" y="5867400"/>
            <a:ext cx="2789546" cy="369332"/>
          </a:xfrm>
          <a:prstGeom prst="rect">
            <a:avLst/>
          </a:prstGeom>
          <a:noFill/>
        </p:spPr>
        <p:txBody>
          <a:bodyPr wrap="none" rtlCol="0">
            <a:spAutoFit/>
          </a:bodyPr>
          <a:lstStyle/>
          <a:p>
            <a:r>
              <a:rPr lang="en-US" dirty="0" smtClean="0"/>
              <a:t>176,600 + 20,000 = 196,600</a:t>
            </a:r>
            <a:endParaRPr lang="en-US" dirty="0"/>
          </a:p>
        </p:txBody>
      </p:sp>
      <p:sp>
        <p:nvSpPr>
          <p:cNvPr id="22" name="Rounded Rectangle 21"/>
          <p:cNvSpPr/>
          <p:nvPr/>
        </p:nvSpPr>
        <p:spPr>
          <a:xfrm>
            <a:off x="1447800" y="5430982"/>
            <a:ext cx="685800" cy="207818"/>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ln w="12700">
                <a:solidFill>
                  <a:schemeClr val="tx1"/>
                </a:solidFill>
              </a:ln>
            </a:endParaRPr>
          </a:p>
        </p:txBody>
      </p:sp>
      <p:sp>
        <p:nvSpPr>
          <p:cNvPr id="23" name="Rectangle 22"/>
          <p:cNvSpPr/>
          <p:nvPr/>
        </p:nvSpPr>
        <p:spPr>
          <a:xfrm>
            <a:off x="5737012" y="1524000"/>
            <a:ext cx="739988" cy="47137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33012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7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10244"/>
                                        </p:tgtEl>
                                        <p:attrNameLst>
                                          <p:attrName>style.visibility</p:attrName>
                                        </p:attrNameLst>
                                      </p:cBhvr>
                                      <p:to>
                                        <p:strVal val="visible"/>
                                      </p:to>
                                    </p:set>
                                    <p:anim calcmode="lin" valueType="num">
                                      <p:cBhvr>
                                        <p:cTn id="16" dur="1000" fill="hold"/>
                                        <p:tgtEl>
                                          <p:spTgt spid="10244"/>
                                        </p:tgtEl>
                                        <p:attrNameLst>
                                          <p:attrName>ppt_w</p:attrName>
                                        </p:attrNameLst>
                                      </p:cBhvr>
                                      <p:tavLst>
                                        <p:tav tm="0">
                                          <p:val>
                                            <p:fltVal val="0"/>
                                          </p:val>
                                        </p:tav>
                                        <p:tav tm="100000">
                                          <p:val>
                                            <p:strVal val="#ppt_w"/>
                                          </p:val>
                                        </p:tav>
                                      </p:tavLst>
                                    </p:anim>
                                    <p:anim calcmode="lin" valueType="num">
                                      <p:cBhvr>
                                        <p:cTn id="17" dur="1000" fill="hold"/>
                                        <p:tgtEl>
                                          <p:spTgt spid="10244"/>
                                        </p:tgtEl>
                                        <p:attrNameLst>
                                          <p:attrName>ppt_h</p:attrName>
                                        </p:attrNameLst>
                                      </p:cBhvr>
                                      <p:tavLst>
                                        <p:tav tm="0">
                                          <p:val>
                                            <p:fltVal val="0"/>
                                          </p:val>
                                        </p:tav>
                                        <p:tav tm="100000">
                                          <p:val>
                                            <p:strVal val="#ppt_h"/>
                                          </p:val>
                                        </p:tav>
                                      </p:tavLst>
                                    </p:anim>
                                    <p:animEffect transition="in" filter="fade">
                                      <p:cBhvr>
                                        <p:cTn id="18" dur="1000"/>
                                        <p:tgtEl>
                                          <p:spTgt spid="10244"/>
                                        </p:tgtEl>
                                      </p:cBhvr>
                                    </p:animEffect>
                                  </p:childTnLst>
                                </p:cTn>
                              </p:par>
                              <p:par>
                                <p:cTn id="19" presetID="42" presetClass="path" presetSubtype="0" fill="hold" nodeType="withEffect">
                                  <p:stCondLst>
                                    <p:cond delay="0"/>
                                  </p:stCondLst>
                                  <p:childTnLst>
                                    <p:animMotion origin="layout" path="M 0.56215 -0.19514 L 4.16667E-6 -3.7037E-7 " pathEditMode="relative" rAng="0" ptsTypes="AA">
                                      <p:cBhvr>
                                        <p:cTn id="20" dur="1000" fill="hold"/>
                                        <p:tgtEl>
                                          <p:spTgt spid="10244"/>
                                        </p:tgtEl>
                                        <p:attrNameLst>
                                          <p:attrName>ppt_x</p:attrName>
                                          <p:attrName>ppt_y</p:attrName>
                                        </p:attrNameLst>
                                      </p:cBhvr>
                                      <p:rCtr x="-28108" y="9745"/>
                                    </p:animMotion>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heel(1)">
                                      <p:cBhvr>
                                        <p:cTn id="25" dur="750"/>
                                        <p:tgtEl>
                                          <p:spTgt spid="16"/>
                                        </p:tgtEl>
                                      </p:cBhvr>
                                    </p:animEffect>
                                  </p:childTnLst>
                                </p:cTn>
                              </p:par>
                            </p:childTnLst>
                          </p:cTn>
                        </p:par>
                        <p:par>
                          <p:cTn id="26" fill="hold">
                            <p:stCondLst>
                              <p:cond delay="750"/>
                            </p:stCondLst>
                            <p:childTnLst>
                              <p:par>
                                <p:cTn id="27" presetID="53"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1000" fill="hold"/>
                                        <p:tgtEl>
                                          <p:spTgt spid="21"/>
                                        </p:tgtEl>
                                        <p:attrNameLst>
                                          <p:attrName>ppt_w</p:attrName>
                                        </p:attrNameLst>
                                      </p:cBhvr>
                                      <p:tavLst>
                                        <p:tav tm="0">
                                          <p:val>
                                            <p:fltVal val="0"/>
                                          </p:val>
                                        </p:tav>
                                        <p:tav tm="100000">
                                          <p:val>
                                            <p:strVal val="#ppt_w"/>
                                          </p:val>
                                        </p:tav>
                                      </p:tavLst>
                                    </p:anim>
                                    <p:anim calcmode="lin" valueType="num">
                                      <p:cBhvr>
                                        <p:cTn id="30" dur="1000" fill="hold"/>
                                        <p:tgtEl>
                                          <p:spTgt spid="21"/>
                                        </p:tgtEl>
                                        <p:attrNameLst>
                                          <p:attrName>ppt_h</p:attrName>
                                        </p:attrNameLst>
                                      </p:cBhvr>
                                      <p:tavLst>
                                        <p:tav tm="0">
                                          <p:val>
                                            <p:fltVal val="0"/>
                                          </p:val>
                                        </p:tav>
                                        <p:tav tm="100000">
                                          <p:val>
                                            <p:strVal val="#ppt_h"/>
                                          </p:val>
                                        </p:tav>
                                      </p:tavLst>
                                    </p:anim>
                                    <p:animEffect transition="in" filter="fade">
                                      <p:cBhvr>
                                        <p:cTn id="31" dur="1000"/>
                                        <p:tgtEl>
                                          <p:spTgt spid="21"/>
                                        </p:tgtEl>
                                      </p:cBhvr>
                                    </p:animEffect>
                                  </p:childTnLst>
                                </p:cTn>
                              </p:par>
                              <p:par>
                                <p:cTn id="32" presetID="42" presetClass="path" presetSubtype="0" fill="hold" nodeType="withEffect">
                                  <p:stCondLst>
                                    <p:cond delay="0"/>
                                  </p:stCondLst>
                                  <p:childTnLst>
                                    <p:animMotion origin="layout" path="M 0.59705 -0.26621 L 0.00348 -0.00301 " pathEditMode="relative" rAng="0" ptsTypes="AA">
                                      <p:cBhvr>
                                        <p:cTn id="33" dur="1000" fill="hold"/>
                                        <p:tgtEl>
                                          <p:spTgt spid="21"/>
                                        </p:tgtEl>
                                        <p:attrNameLst>
                                          <p:attrName>ppt_x</p:attrName>
                                          <p:attrName>ppt_y</p:attrName>
                                        </p:attrNameLst>
                                      </p:cBhvr>
                                      <p:rCtr x="-29688" y="13148"/>
                                    </p:animMotion>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heel(1)">
                                      <p:cBhvr>
                                        <p:cTn id="38" dur="750"/>
                                        <p:tgtEl>
                                          <p:spTgt spid="8"/>
                                        </p:tgtEl>
                                      </p:cBhvr>
                                    </p:animEffect>
                                  </p:childTnLst>
                                </p:cTn>
                              </p:par>
                            </p:childTnLst>
                          </p:cTn>
                        </p:par>
                        <p:par>
                          <p:cTn id="39" fill="hold">
                            <p:stCondLst>
                              <p:cond delay="750"/>
                            </p:stCondLst>
                            <p:childTnLst>
                              <p:par>
                                <p:cTn id="40" presetID="21" presetClass="entr" presetSubtype="1"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heel(1)">
                                      <p:cBhvr>
                                        <p:cTn id="42" dur="75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6" grpId="0" animBg="1"/>
      <p:bldP spid="2" grpId="0"/>
      <p:bldP spid="22" grpId="0" animBg="1"/>
      <p:bldP spid="23"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4382289"/>
            <a:ext cx="228600" cy="2078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3" name="Content Placeholder 2"/>
          <p:cNvSpPr>
            <a:spLocks noGrp="1"/>
          </p:cNvSpPr>
          <p:nvPr>
            <p:ph idx="1"/>
          </p:nvPr>
        </p:nvSpPr>
        <p:spPr>
          <a:xfrm>
            <a:off x="848926" y="1066800"/>
            <a:ext cx="7735296" cy="4525963"/>
          </a:xfrm>
        </p:spPr>
        <p:txBody>
          <a:bodyPr>
            <a:noAutofit/>
          </a:bodyPr>
          <a:lstStyle/>
          <a:p>
            <a:pPr marL="0" indent="0">
              <a:buNone/>
            </a:pPr>
            <a:r>
              <a:rPr lang="en-US" sz="2400" dirty="0"/>
              <a:t>Determine the auto LOS:</a:t>
            </a:r>
          </a:p>
          <a:p>
            <a:r>
              <a:rPr lang="en-US" sz="2000" dirty="0"/>
              <a:t>In terms of peak hour directional volumes</a:t>
            </a:r>
          </a:p>
          <a:p>
            <a:r>
              <a:rPr lang="en-US" sz="2000" dirty="0"/>
              <a:t>In </a:t>
            </a:r>
            <a:r>
              <a:rPr lang="en-US" sz="2000" dirty="0" smtClean="0"/>
              <a:t>a rural undeveloped </a:t>
            </a:r>
            <a:r>
              <a:rPr lang="en-US" sz="2000" dirty="0"/>
              <a:t>area</a:t>
            </a:r>
          </a:p>
          <a:p>
            <a:r>
              <a:rPr lang="en-US" sz="2000" dirty="0"/>
              <a:t>For an uninterrupted flow highway </a:t>
            </a:r>
            <a:r>
              <a:rPr lang="en-US" sz="2000" dirty="0" smtClean="0"/>
              <a:t>with:</a:t>
            </a:r>
            <a:endParaRPr lang="en-US" sz="2000" dirty="0"/>
          </a:p>
          <a:p>
            <a:pPr lvl="1"/>
            <a:r>
              <a:rPr lang="en-US" sz="1600" dirty="0"/>
              <a:t>2 lanes (one in each direction)</a:t>
            </a:r>
          </a:p>
          <a:p>
            <a:pPr lvl="1"/>
            <a:r>
              <a:rPr lang="en-US" sz="1600" dirty="0"/>
              <a:t>No median/undivided</a:t>
            </a:r>
          </a:p>
          <a:p>
            <a:pPr lvl="1"/>
            <a:r>
              <a:rPr lang="en-US" sz="1600" dirty="0"/>
              <a:t>No passing lanes</a:t>
            </a:r>
          </a:p>
          <a:p>
            <a:pPr lvl="1"/>
            <a:r>
              <a:rPr lang="en-US" sz="1600" dirty="0"/>
              <a:t>Peak hour directional volume is 440</a:t>
            </a:r>
          </a:p>
          <a:p>
            <a:pPr marL="456986" lvl="1" indent="0">
              <a:buNone/>
            </a:pPr>
            <a:endParaRPr lang="en-US" sz="1600" dirty="0"/>
          </a:p>
          <a:p>
            <a:endParaRPr lang="en-US" sz="2400" dirty="0"/>
          </a:p>
          <a:p>
            <a:endParaRPr lang="en-US" sz="2400" dirty="0"/>
          </a:p>
          <a:p>
            <a:endParaRPr lang="en-US" sz="2400" dirty="0"/>
          </a:p>
        </p:txBody>
      </p:sp>
      <p:sp>
        <p:nvSpPr>
          <p:cNvPr id="18" name="Title 3"/>
          <p:cNvSpPr>
            <a:spLocks noGrp="1"/>
          </p:cNvSpPr>
          <p:nvPr>
            <p:ph type="title"/>
          </p:nvPr>
        </p:nvSpPr>
        <p:spPr>
          <a:xfrm>
            <a:off x="4179696" y="1772"/>
            <a:ext cx="4964304" cy="743401"/>
          </a:xfrm>
        </p:spPr>
        <p:txBody>
          <a:bodyPr/>
          <a:lstStyle/>
          <a:p>
            <a:pPr algn="ctr"/>
            <a:r>
              <a:rPr lang="en-US" dirty="0" smtClean="0"/>
              <a:t>Example 2.A</a:t>
            </a:r>
            <a:endParaRPr lang="en-US" dirty="0"/>
          </a:p>
        </p:txBody>
      </p:sp>
      <p:grpSp>
        <p:nvGrpSpPr>
          <p:cNvPr id="19" name="Group 18"/>
          <p:cNvGrpSpPr/>
          <p:nvPr/>
        </p:nvGrpSpPr>
        <p:grpSpPr>
          <a:xfrm>
            <a:off x="76200" y="59373"/>
            <a:ext cx="4103496" cy="685800"/>
            <a:chOff x="0" y="1"/>
            <a:chExt cx="4103496" cy="685800"/>
          </a:xfrm>
        </p:grpSpPr>
        <p:sp>
          <p:nvSpPr>
            <p:cNvPr id="20" name="Rectangle 19"/>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53931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l="8731" t="-1" r="16435" b="-151"/>
          <a:stretch/>
        </p:blipFill>
        <p:spPr>
          <a:xfrm>
            <a:off x="-1" y="0"/>
            <a:ext cx="9144001" cy="6858000"/>
          </a:xfrm>
          <a:prstGeom prst="rect">
            <a:avLst/>
          </a:prstGeom>
        </p:spPr>
      </p:pic>
    </p:spTree>
    <p:custDataLst>
      <p:tags r:id="rId1"/>
    </p:custDataLst>
    <p:extLst>
      <p:ext uri="{BB962C8B-B14F-4D97-AF65-F5344CB8AC3E}">
        <p14:creationId xmlns:p14="http://schemas.microsoft.com/office/powerpoint/2010/main" val="307686397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4382289"/>
            <a:ext cx="228600" cy="2078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3" name="Content Placeholder 2"/>
          <p:cNvSpPr>
            <a:spLocks noGrp="1"/>
          </p:cNvSpPr>
          <p:nvPr>
            <p:ph idx="1"/>
          </p:nvPr>
        </p:nvSpPr>
        <p:spPr>
          <a:xfrm>
            <a:off x="848926" y="1066800"/>
            <a:ext cx="7735296" cy="4525963"/>
          </a:xfrm>
        </p:spPr>
        <p:txBody>
          <a:bodyPr>
            <a:noAutofit/>
          </a:bodyPr>
          <a:lstStyle/>
          <a:p>
            <a:pPr marL="0" indent="0">
              <a:buNone/>
            </a:pPr>
            <a:r>
              <a:rPr lang="en-US" sz="2400" dirty="0"/>
              <a:t>Determine the auto LOS:</a:t>
            </a:r>
          </a:p>
          <a:p>
            <a:r>
              <a:rPr lang="en-US" sz="2000" dirty="0"/>
              <a:t>In terms of peak hour directional volumes</a:t>
            </a:r>
          </a:p>
          <a:p>
            <a:r>
              <a:rPr lang="en-US" sz="2000" dirty="0"/>
              <a:t>In </a:t>
            </a:r>
            <a:r>
              <a:rPr lang="en-US" sz="2000" dirty="0" smtClean="0"/>
              <a:t>a rural undeveloped </a:t>
            </a:r>
            <a:r>
              <a:rPr lang="en-US" sz="2000" dirty="0"/>
              <a:t>area</a:t>
            </a:r>
          </a:p>
          <a:p>
            <a:r>
              <a:rPr lang="en-US" sz="2000" dirty="0"/>
              <a:t>For an uninterrupted flow highway </a:t>
            </a:r>
            <a:r>
              <a:rPr lang="en-US" sz="2000" dirty="0" smtClean="0"/>
              <a:t>with:</a:t>
            </a:r>
            <a:endParaRPr lang="en-US" sz="2000" dirty="0"/>
          </a:p>
          <a:p>
            <a:pPr lvl="1"/>
            <a:r>
              <a:rPr lang="en-US" sz="1600" dirty="0"/>
              <a:t>2 lanes (one in each direction)</a:t>
            </a:r>
          </a:p>
          <a:p>
            <a:pPr lvl="1"/>
            <a:r>
              <a:rPr lang="en-US" sz="1600" dirty="0"/>
              <a:t>No median/undivided</a:t>
            </a:r>
          </a:p>
          <a:p>
            <a:pPr lvl="1"/>
            <a:r>
              <a:rPr lang="en-US" sz="1600" dirty="0"/>
              <a:t>No passing lanes</a:t>
            </a:r>
          </a:p>
          <a:p>
            <a:pPr lvl="1"/>
            <a:r>
              <a:rPr lang="en-US" sz="1600" dirty="0"/>
              <a:t>Peak hour directional volume is </a:t>
            </a:r>
            <a:r>
              <a:rPr lang="en-US" sz="1600" dirty="0" smtClean="0"/>
              <a:t>450</a:t>
            </a:r>
            <a:endParaRPr lang="en-US" sz="1600" dirty="0"/>
          </a:p>
          <a:p>
            <a:pPr marL="456986" lvl="1" indent="0">
              <a:buNone/>
            </a:pPr>
            <a:endParaRPr lang="en-US" sz="1600" dirty="0"/>
          </a:p>
          <a:p>
            <a:endParaRPr lang="en-US" sz="2400" dirty="0"/>
          </a:p>
          <a:p>
            <a:endParaRPr lang="en-US" sz="2400" dirty="0"/>
          </a:p>
          <a:p>
            <a:endParaRPr lang="en-US" sz="2400" dirty="0"/>
          </a:p>
        </p:txBody>
      </p:sp>
      <p:grpSp>
        <p:nvGrpSpPr>
          <p:cNvPr id="46" name="Group 45"/>
          <p:cNvGrpSpPr/>
          <p:nvPr/>
        </p:nvGrpSpPr>
        <p:grpSpPr>
          <a:xfrm>
            <a:off x="6321516" y="1879703"/>
            <a:ext cx="2435890" cy="461665"/>
            <a:chOff x="6208208" y="1595735"/>
            <a:chExt cx="2435890" cy="461665"/>
          </a:xfrm>
        </p:grpSpPr>
        <p:sp>
          <p:nvSpPr>
            <p:cNvPr id="49" name="TextBox 48"/>
            <p:cNvSpPr txBox="1"/>
            <p:nvPr/>
          </p:nvSpPr>
          <p:spPr>
            <a:xfrm>
              <a:off x="6208208" y="1626513"/>
              <a:ext cx="967112" cy="400110"/>
            </a:xfrm>
            <a:prstGeom prst="rect">
              <a:avLst/>
            </a:prstGeom>
            <a:noFill/>
            <a:ln>
              <a:noFill/>
            </a:ln>
          </p:spPr>
          <p:txBody>
            <a:bodyPr wrap="square" rtlCol="0">
              <a:spAutoFit/>
            </a:bodyPr>
            <a:lstStyle/>
            <a:p>
              <a:r>
                <a:rPr lang="en-US" sz="2000" dirty="0"/>
                <a:t>Answer</a:t>
              </a:r>
            </a:p>
          </p:txBody>
        </p:sp>
        <p:sp>
          <p:nvSpPr>
            <p:cNvPr id="50" name="Right Arrow 49"/>
            <p:cNvSpPr/>
            <p:nvPr/>
          </p:nvSpPr>
          <p:spPr>
            <a:xfrm>
              <a:off x="7175320" y="1701027"/>
              <a:ext cx="463985" cy="251079"/>
            </a:xfrm>
            <a:prstGeom prst="rightArrow">
              <a:avLst/>
            </a:prstGeom>
            <a:solidFill>
              <a:srgbClr val="0865A2"/>
            </a:solidFill>
            <a:ln>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7676986" y="1595735"/>
              <a:ext cx="967112" cy="461665"/>
            </a:xfrm>
            <a:prstGeom prst="rect">
              <a:avLst/>
            </a:prstGeom>
            <a:noFill/>
            <a:ln>
              <a:noFill/>
            </a:ln>
          </p:spPr>
          <p:txBody>
            <a:bodyPr wrap="square" rtlCol="0">
              <a:spAutoFit/>
            </a:bodyPr>
            <a:lstStyle/>
            <a:p>
              <a:r>
                <a:rPr lang="en-US" sz="2400" dirty="0"/>
                <a:t>LOS D</a:t>
              </a:r>
            </a:p>
          </p:txBody>
        </p:sp>
      </p:gr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4957" y="2432651"/>
            <a:ext cx="2557860" cy="3310375"/>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556175" y="3375128"/>
            <a:ext cx="1141352" cy="434868"/>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22" y="4068437"/>
            <a:ext cx="5486400" cy="1639509"/>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4469422" y="3450446"/>
            <a:ext cx="381000" cy="228600"/>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cxnSp>
        <p:nvCxnSpPr>
          <p:cNvPr id="12" name="Straight Arrow Connector 11"/>
          <p:cNvCxnSpPr>
            <a:stCxn id="7" idx="2"/>
          </p:cNvCxnSpPr>
          <p:nvPr/>
        </p:nvCxnSpPr>
        <p:spPr>
          <a:xfrm flipH="1">
            <a:off x="4545622" y="3679046"/>
            <a:ext cx="114300" cy="1426350"/>
          </a:xfrm>
          <a:prstGeom prst="straightConnector1">
            <a:avLst/>
          </a:prstGeom>
          <a:ln w="28575">
            <a:solidFill>
              <a:srgbClr val="EB642D"/>
            </a:solidFill>
            <a:tailEnd type="arrow"/>
          </a:ln>
        </p:spPr>
        <p:style>
          <a:lnRef idx="1">
            <a:schemeClr val="accent1"/>
          </a:lnRef>
          <a:fillRef idx="0">
            <a:schemeClr val="accent1"/>
          </a:fillRef>
          <a:effectRef idx="0">
            <a:schemeClr val="accent1"/>
          </a:effectRef>
          <a:fontRef idx="minor">
            <a:schemeClr val="tx1"/>
          </a:fontRef>
        </p:style>
      </p:cxnSp>
      <p:sp>
        <p:nvSpPr>
          <p:cNvPr id="18" name="Title 3"/>
          <p:cNvSpPr>
            <a:spLocks noGrp="1"/>
          </p:cNvSpPr>
          <p:nvPr>
            <p:ph type="title"/>
          </p:nvPr>
        </p:nvSpPr>
        <p:spPr>
          <a:xfrm>
            <a:off x="4179696" y="1772"/>
            <a:ext cx="4964304" cy="743401"/>
          </a:xfrm>
        </p:spPr>
        <p:txBody>
          <a:bodyPr/>
          <a:lstStyle/>
          <a:p>
            <a:pPr algn="ctr"/>
            <a:r>
              <a:rPr lang="en-US" dirty="0" smtClean="0"/>
              <a:t>Example 2.A</a:t>
            </a:r>
            <a:endParaRPr lang="en-US" dirty="0"/>
          </a:p>
        </p:txBody>
      </p:sp>
      <p:grpSp>
        <p:nvGrpSpPr>
          <p:cNvPr id="19" name="Group 18"/>
          <p:cNvGrpSpPr/>
          <p:nvPr/>
        </p:nvGrpSpPr>
        <p:grpSpPr>
          <a:xfrm>
            <a:off x="76200" y="59373"/>
            <a:ext cx="4103496" cy="685800"/>
            <a:chOff x="0" y="1"/>
            <a:chExt cx="4103496" cy="685800"/>
          </a:xfrm>
        </p:grpSpPr>
        <p:sp>
          <p:nvSpPr>
            <p:cNvPr id="20" name="Rectangle 19"/>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17" name="Rectangle 16"/>
          <p:cNvSpPr/>
          <p:nvPr/>
        </p:nvSpPr>
        <p:spPr>
          <a:xfrm>
            <a:off x="6477000" y="2438401"/>
            <a:ext cx="533400" cy="3048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7896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7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1000" fill="hold"/>
                                        <p:tgtEl>
                                          <p:spTgt spid="1028"/>
                                        </p:tgtEl>
                                        <p:attrNameLst>
                                          <p:attrName>ppt_w</p:attrName>
                                        </p:attrNameLst>
                                      </p:cBhvr>
                                      <p:tavLst>
                                        <p:tav tm="0">
                                          <p:val>
                                            <p:fltVal val="0"/>
                                          </p:val>
                                        </p:tav>
                                        <p:tav tm="100000">
                                          <p:val>
                                            <p:strVal val="#ppt_w"/>
                                          </p:val>
                                        </p:tav>
                                      </p:tavLst>
                                    </p:anim>
                                    <p:anim calcmode="lin" valueType="num">
                                      <p:cBhvr>
                                        <p:cTn id="17" dur="1000" fill="hold"/>
                                        <p:tgtEl>
                                          <p:spTgt spid="1028"/>
                                        </p:tgtEl>
                                        <p:attrNameLst>
                                          <p:attrName>ppt_h</p:attrName>
                                        </p:attrNameLst>
                                      </p:cBhvr>
                                      <p:tavLst>
                                        <p:tav tm="0">
                                          <p:val>
                                            <p:fltVal val="0"/>
                                          </p:val>
                                        </p:tav>
                                        <p:tav tm="100000">
                                          <p:val>
                                            <p:strVal val="#ppt_h"/>
                                          </p:val>
                                        </p:tav>
                                      </p:tavLst>
                                    </p:anim>
                                    <p:animEffect transition="in" filter="fade">
                                      <p:cBhvr>
                                        <p:cTn id="18" dur="1000"/>
                                        <p:tgtEl>
                                          <p:spTgt spid="1028"/>
                                        </p:tgtEl>
                                      </p:cBhvr>
                                    </p:animEffect>
                                  </p:childTnLst>
                                </p:cTn>
                              </p:par>
                              <p:par>
                                <p:cTn id="19" presetID="42" presetClass="path" presetSubtype="0" fill="hold" nodeType="withEffect">
                                  <p:stCondLst>
                                    <p:cond delay="0"/>
                                  </p:stCondLst>
                                  <p:childTnLst>
                                    <p:animMotion origin="layout" path="M 0.60833 -0.25532 L 4.72222E-6 -1.48148E-6 " pathEditMode="relative" rAng="0" ptsTypes="AA">
                                      <p:cBhvr>
                                        <p:cTn id="20" dur="1000" fill="hold"/>
                                        <p:tgtEl>
                                          <p:spTgt spid="1028"/>
                                        </p:tgtEl>
                                        <p:attrNameLst>
                                          <p:attrName>ppt_x</p:attrName>
                                          <p:attrName>ppt_y</p:attrName>
                                        </p:attrNameLst>
                                      </p:cBhvr>
                                      <p:rCtr x="-30417" y="12755"/>
                                    </p:animMotion>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750"/>
                                        <p:tgtEl>
                                          <p:spTgt spid="7"/>
                                        </p:tgtEl>
                                      </p:cBhvr>
                                    </p:animEffect>
                                  </p:childTnLst>
                                </p:cTn>
                              </p:par>
                            </p:childTnLst>
                          </p:cTn>
                        </p:par>
                        <p:par>
                          <p:cTn id="26" fill="hold">
                            <p:stCondLst>
                              <p:cond delay="750"/>
                            </p:stCondLst>
                            <p:childTnLst>
                              <p:par>
                                <p:cTn id="27" presetID="2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77296" y="3374863"/>
            <a:ext cx="228600" cy="2078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3" name="Content Placeholder 2"/>
          <p:cNvSpPr>
            <a:spLocks noGrp="1"/>
          </p:cNvSpPr>
          <p:nvPr>
            <p:ph idx="1"/>
          </p:nvPr>
        </p:nvSpPr>
        <p:spPr>
          <a:xfrm>
            <a:off x="990600" y="592778"/>
            <a:ext cx="7735296" cy="4525963"/>
          </a:xfrm>
        </p:spPr>
        <p:txBody>
          <a:bodyPr>
            <a:noAutofit/>
          </a:bodyPr>
          <a:lstStyle/>
          <a:p>
            <a:pPr marL="0" indent="0">
              <a:buNone/>
            </a:pPr>
            <a:r>
              <a:rPr lang="en-US" sz="2400" dirty="0"/>
              <a:t>Determine the auto LOS:</a:t>
            </a:r>
          </a:p>
          <a:p>
            <a:r>
              <a:rPr lang="en-US" sz="2000" dirty="0"/>
              <a:t>In terms of peak hour directional volumes</a:t>
            </a:r>
          </a:p>
          <a:p>
            <a:r>
              <a:rPr lang="en-US" sz="2000" dirty="0"/>
              <a:t>In </a:t>
            </a:r>
            <a:r>
              <a:rPr lang="en-US" sz="2000" dirty="0" smtClean="0"/>
              <a:t>a rural undeveloped area</a:t>
            </a:r>
            <a:endParaRPr lang="en-US" sz="2000" dirty="0"/>
          </a:p>
          <a:p>
            <a:r>
              <a:rPr lang="en-US" sz="2000" dirty="0"/>
              <a:t>For an uninterrupted flow highway </a:t>
            </a:r>
            <a:r>
              <a:rPr lang="en-US" sz="2000" dirty="0" smtClean="0"/>
              <a:t>with:</a:t>
            </a:r>
            <a:endParaRPr lang="en-US" sz="2000" dirty="0"/>
          </a:p>
          <a:p>
            <a:pPr lvl="1"/>
            <a:r>
              <a:rPr lang="en-US" sz="1600" dirty="0"/>
              <a:t>2 lanes (one in each direction</a:t>
            </a:r>
            <a:r>
              <a:rPr lang="en-US" sz="1600" dirty="0" smtClean="0"/>
              <a:t>)</a:t>
            </a:r>
          </a:p>
          <a:p>
            <a:pPr lvl="1"/>
            <a:r>
              <a:rPr lang="en-US" sz="1600" dirty="0" smtClean="0"/>
              <a:t>20% passing lane</a:t>
            </a:r>
            <a:endParaRPr lang="en-US" sz="1600" dirty="0"/>
          </a:p>
          <a:p>
            <a:pPr lvl="1"/>
            <a:r>
              <a:rPr lang="en-US" sz="1600" dirty="0"/>
              <a:t>No median/undivided</a:t>
            </a:r>
          </a:p>
          <a:p>
            <a:pPr lvl="1"/>
            <a:r>
              <a:rPr lang="en-US" sz="1600" dirty="0" smtClean="0"/>
              <a:t>Peak </a:t>
            </a:r>
            <a:r>
              <a:rPr lang="en-US" sz="1600" dirty="0"/>
              <a:t>hour directional volume is </a:t>
            </a:r>
            <a:r>
              <a:rPr lang="en-US" sz="1600" dirty="0" smtClean="0"/>
              <a:t>450</a:t>
            </a:r>
            <a:endParaRPr lang="en-US" sz="1600" dirty="0"/>
          </a:p>
          <a:p>
            <a:pPr marL="456986" lvl="1" indent="0">
              <a:buNone/>
            </a:pPr>
            <a:endParaRPr lang="en-US" sz="1600" dirty="0"/>
          </a:p>
          <a:p>
            <a:endParaRPr lang="en-US" sz="2400" dirty="0"/>
          </a:p>
          <a:p>
            <a:endParaRPr lang="en-US" sz="2400" dirty="0"/>
          </a:p>
          <a:p>
            <a:endParaRPr lang="en-US" sz="2400" dirty="0"/>
          </a:p>
        </p:txBody>
      </p:sp>
      <p:grpSp>
        <p:nvGrpSpPr>
          <p:cNvPr id="46" name="Group 45"/>
          <p:cNvGrpSpPr/>
          <p:nvPr/>
        </p:nvGrpSpPr>
        <p:grpSpPr>
          <a:xfrm>
            <a:off x="6463190" y="1405681"/>
            <a:ext cx="2435890" cy="461665"/>
            <a:chOff x="6208208" y="1595735"/>
            <a:chExt cx="2435890" cy="461665"/>
          </a:xfrm>
        </p:grpSpPr>
        <p:sp>
          <p:nvSpPr>
            <p:cNvPr id="49" name="TextBox 48"/>
            <p:cNvSpPr txBox="1"/>
            <p:nvPr/>
          </p:nvSpPr>
          <p:spPr>
            <a:xfrm>
              <a:off x="6208208" y="1626513"/>
              <a:ext cx="967112" cy="400110"/>
            </a:xfrm>
            <a:prstGeom prst="rect">
              <a:avLst/>
            </a:prstGeom>
            <a:noFill/>
            <a:ln>
              <a:noFill/>
            </a:ln>
          </p:spPr>
          <p:txBody>
            <a:bodyPr wrap="square" rtlCol="0">
              <a:spAutoFit/>
            </a:bodyPr>
            <a:lstStyle/>
            <a:p>
              <a:r>
                <a:rPr lang="en-US" sz="2000" dirty="0"/>
                <a:t>Answer</a:t>
              </a:r>
            </a:p>
          </p:txBody>
        </p:sp>
        <p:sp>
          <p:nvSpPr>
            <p:cNvPr id="50" name="Right Arrow 49"/>
            <p:cNvSpPr/>
            <p:nvPr/>
          </p:nvSpPr>
          <p:spPr>
            <a:xfrm>
              <a:off x="7175320" y="1701027"/>
              <a:ext cx="463985" cy="251079"/>
            </a:xfrm>
            <a:prstGeom prst="rightArrow">
              <a:avLst/>
            </a:prstGeom>
            <a:solidFill>
              <a:srgbClr val="0865A2"/>
            </a:solidFill>
            <a:ln>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7676986" y="1595735"/>
              <a:ext cx="967112" cy="461665"/>
            </a:xfrm>
            <a:prstGeom prst="rect">
              <a:avLst/>
            </a:prstGeom>
            <a:noFill/>
            <a:ln>
              <a:noFill/>
            </a:ln>
          </p:spPr>
          <p:txBody>
            <a:bodyPr wrap="square" rtlCol="0">
              <a:spAutoFit/>
            </a:bodyPr>
            <a:lstStyle/>
            <a:p>
              <a:r>
                <a:rPr lang="en-US" sz="2400" dirty="0"/>
                <a:t>LOS </a:t>
              </a:r>
              <a:r>
                <a:rPr lang="en-US" sz="2400" dirty="0" smtClean="0"/>
                <a:t>C</a:t>
              </a:r>
              <a:endParaRPr lang="en-US" sz="2400" dirty="0"/>
            </a:p>
          </p:txBody>
        </p:sp>
      </p:gr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6631" y="1958629"/>
            <a:ext cx="2557860" cy="3310375"/>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697849" y="2901106"/>
            <a:ext cx="1141352" cy="375494"/>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731" y="3629495"/>
            <a:ext cx="5486400" cy="1639509"/>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4572000" y="2976423"/>
            <a:ext cx="420096" cy="263569"/>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8" name="Title 3"/>
          <p:cNvSpPr>
            <a:spLocks noGrp="1"/>
          </p:cNvSpPr>
          <p:nvPr>
            <p:ph type="title"/>
          </p:nvPr>
        </p:nvSpPr>
        <p:spPr>
          <a:xfrm>
            <a:off x="4179696" y="1772"/>
            <a:ext cx="4964304" cy="743401"/>
          </a:xfrm>
        </p:spPr>
        <p:txBody>
          <a:bodyPr/>
          <a:lstStyle/>
          <a:p>
            <a:pPr algn="ctr"/>
            <a:r>
              <a:rPr lang="en-US" dirty="0" smtClean="0"/>
              <a:t>Example 2.B</a:t>
            </a:r>
            <a:endParaRPr lang="en-US" dirty="0"/>
          </a:p>
        </p:txBody>
      </p:sp>
      <p:grpSp>
        <p:nvGrpSpPr>
          <p:cNvPr id="19" name="Group 18"/>
          <p:cNvGrpSpPr/>
          <p:nvPr/>
        </p:nvGrpSpPr>
        <p:grpSpPr>
          <a:xfrm>
            <a:off x="76200" y="59373"/>
            <a:ext cx="4103496" cy="685800"/>
            <a:chOff x="0" y="1"/>
            <a:chExt cx="4103496" cy="685800"/>
          </a:xfrm>
        </p:grpSpPr>
        <p:sp>
          <p:nvSpPr>
            <p:cNvPr id="20" name="Rectangle 19"/>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5588346"/>
            <a:ext cx="4998263" cy="964854"/>
          </a:xfrm>
          <a:prstGeom prst="rect">
            <a:avLst/>
          </a:prstGeom>
          <a:ln w="38100">
            <a:solidFill>
              <a:srgbClr val="0865A2"/>
            </a:solidFill>
          </a:ln>
        </p:spPr>
      </p:pic>
      <p:sp>
        <p:nvSpPr>
          <p:cNvPr id="22" name="Rectangle 21"/>
          <p:cNvSpPr/>
          <p:nvPr/>
        </p:nvSpPr>
        <p:spPr>
          <a:xfrm>
            <a:off x="7715311" y="3550999"/>
            <a:ext cx="1123889" cy="206840"/>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9" name="TextBox 8"/>
          <p:cNvSpPr txBox="1"/>
          <p:nvPr/>
        </p:nvSpPr>
        <p:spPr>
          <a:xfrm>
            <a:off x="6705600" y="914400"/>
            <a:ext cx="1620957" cy="369332"/>
          </a:xfrm>
          <a:prstGeom prst="rect">
            <a:avLst/>
          </a:prstGeom>
          <a:noFill/>
        </p:spPr>
        <p:txBody>
          <a:bodyPr wrap="none" rtlCol="0">
            <a:spAutoFit/>
          </a:bodyPr>
          <a:lstStyle/>
          <a:p>
            <a:r>
              <a:rPr lang="en-US" dirty="0" smtClean="0"/>
              <a:t>430 * 1.2 </a:t>
            </a:r>
            <a:r>
              <a:rPr lang="en-US" dirty="0">
                <a:solidFill>
                  <a:prstClr val="black"/>
                </a:solidFill>
              </a:rPr>
              <a:t>≈ </a:t>
            </a:r>
            <a:r>
              <a:rPr lang="en-US" dirty="0" smtClean="0"/>
              <a:t>540</a:t>
            </a:r>
            <a:endParaRPr lang="en-US" dirty="0"/>
          </a:p>
        </p:txBody>
      </p:sp>
      <p:cxnSp>
        <p:nvCxnSpPr>
          <p:cNvPr id="11" name="Straight Arrow Connector 10"/>
          <p:cNvCxnSpPr/>
          <p:nvPr/>
        </p:nvCxnSpPr>
        <p:spPr>
          <a:xfrm flipV="1">
            <a:off x="4225510" y="1283732"/>
            <a:ext cx="2551761" cy="3154044"/>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23" name="Rectangle 22"/>
          <p:cNvSpPr/>
          <p:nvPr/>
        </p:nvSpPr>
        <p:spPr>
          <a:xfrm>
            <a:off x="6586012" y="2007126"/>
            <a:ext cx="533400" cy="3048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75730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7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1000" fill="hold"/>
                                        <p:tgtEl>
                                          <p:spTgt spid="1028"/>
                                        </p:tgtEl>
                                        <p:attrNameLst>
                                          <p:attrName>ppt_w</p:attrName>
                                        </p:attrNameLst>
                                      </p:cBhvr>
                                      <p:tavLst>
                                        <p:tav tm="0">
                                          <p:val>
                                            <p:fltVal val="0"/>
                                          </p:val>
                                        </p:tav>
                                        <p:tav tm="100000">
                                          <p:val>
                                            <p:strVal val="#ppt_w"/>
                                          </p:val>
                                        </p:tav>
                                      </p:tavLst>
                                    </p:anim>
                                    <p:anim calcmode="lin" valueType="num">
                                      <p:cBhvr>
                                        <p:cTn id="17" dur="1000" fill="hold"/>
                                        <p:tgtEl>
                                          <p:spTgt spid="1028"/>
                                        </p:tgtEl>
                                        <p:attrNameLst>
                                          <p:attrName>ppt_h</p:attrName>
                                        </p:attrNameLst>
                                      </p:cBhvr>
                                      <p:tavLst>
                                        <p:tav tm="0">
                                          <p:val>
                                            <p:fltVal val="0"/>
                                          </p:val>
                                        </p:tav>
                                        <p:tav tm="100000">
                                          <p:val>
                                            <p:strVal val="#ppt_h"/>
                                          </p:val>
                                        </p:tav>
                                      </p:tavLst>
                                    </p:anim>
                                    <p:animEffect transition="in" filter="fade">
                                      <p:cBhvr>
                                        <p:cTn id="18" dur="1000"/>
                                        <p:tgtEl>
                                          <p:spTgt spid="1028"/>
                                        </p:tgtEl>
                                      </p:cBhvr>
                                    </p:animEffect>
                                  </p:childTnLst>
                                </p:cTn>
                              </p:par>
                              <p:par>
                                <p:cTn id="19" presetID="42" presetClass="path" presetSubtype="0" fill="hold" nodeType="withEffect">
                                  <p:stCondLst>
                                    <p:cond delay="0"/>
                                  </p:stCondLst>
                                  <p:childTnLst>
                                    <p:animMotion origin="layout" path="M 0.60833 -0.25532 L 4.16667E-6 -1.11111E-6 " pathEditMode="relative" rAng="0" ptsTypes="AA">
                                      <p:cBhvr>
                                        <p:cTn id="20" dur="1000" fill="hold"/>
                                        <p:tgtEl>
                                          <p:spTgt spid="1028"/>
                                        </p:tgtEl>
                                        <p:attrNameLst>
                                          <p:attrName>ppt_x</p:attrName>
                                          <p:attrName>ppt_y</p:attrName>
                                        </p:attrNameLst>
                                      </p:cBhvr>
                                      <p:rCtr x="-30417" y="12755"/>
                                    </p:animMotion>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750"/>
                                        <p:tgtEl>
                                          <p:spTgt spid="22"/>
                                        </p:tgtEl>
                                      </p:cBhvr>
                                    </p:animEffect>
                                  </p:childTnLst>
                                </p:cTn>
                              </p:par>
                            </p:childTnLst>
                          </p:cTn>
                        </p:par>
                        <p:par>
                          <p:cTn id="26" fill="hold">
                            <p:stCondLst>
                              <p:cond delay="750"/>
                            </p:stCondLst>
                            <p:childTnLst>
                              <p:par>
                                <p:cTn id="27" presetID="53" presetClass="entr" presetSubtype="16"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fltVal val="0"/>
                                          </p:val>
                                        </p:tav>
                                        <p:tav tm="100000">
                                          <p:val>
                                            <p:strVal val="#ppt_w"/>
                                          </p:val>
                                        </p:tav>
                                      </p:tavLst>
                                    </p:anim>
                                    <p:anim calcmode="lin" valueType="num">
                                      <p:cBhvr>
                                        <p:cTn id="30" dur="1000" fill="hold"/>
                                        <p:tgtEl>
                                          <p:spTgt spid="2"/>
                                        </p:tgtEl>
                                        <p:attrNameLst>
                                          <p:attrName>ppt_h</p:attrName>
                                        </p:attrNameLst>
                                      </p:cBhvr>
                                      <p:tavLst>
                                        <p:tav tm="0">
                                          <p:val>
                                            <p:fltVal val="0"/>
                                          </p:val>
                                        </p:tav>
                                        <p:tav tm="100000">
                                          <p:val>
                                            <p:strVal val="#ppt_h"/>
                                          </p:val>
                                        </p:tav>
                                      </p:tavLst>
                                    </p:anim>
                                    <p:animEffect transition="in" filter="fade">
                                      <p:cBhvr>
                                        <p:cTn id="31" dur="1000"/>
                                        <p:tgtEl>
                                          <p:spTgt spid="2"/>
                                        </p:tgtEl>
                                      </p:cBhvr>
                                    </p:animEffect>
                                  </p:childTnLst>
                                </p:cTn>
                              </p:par>
                              <p:par>
                                <p:cTn id="32" presetID="42" presetClass="path" presetSubtype="0" accel="50000" decel="50000" fill="hold" nodeType="withEffect">
                                  <p:stCondLst>
                                    <p:cond delay="0"/>
                                  </p:stCondLst>
                                  <p:childTnLst>
                                    <p:animMotion origin="layout" path="M 0.60017 -0.25926 L 2.77778E-6 4.81481E-6 " pathEditMode="relative" rAng="0" ptsTypes="AA">
                                      <p:cBhvr>
                                        <p:cTn id="33" dur="1000" fill="hold"/>
                                        <p:tgtEl>
                                          <p:spTgt spid="2"/>
                                        </p:tgtEl>
                                        <p:attrNameLst>
                                          <p:attrName>ppt_x</p:attrName>
                                          <p:attrName>ppt_y</p:attrName>
                                        </p:attrNameLst>
                                      </p:cBhvr>
                                      <p:rCtr x="-30017" y="12963"/>
                                    </p:animMotion>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750"/>
                                        <p:tgtEl>
                                          <p:spTgt spid="7"/>
                                        </p:tgtEl>
                                      </p:cBhvr>
                                    </p:animEffect>
                                  </p:child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left)">
                                      <p:cBhvr>
                                        <p:cTn id="5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2" grpId="0" animBg="1"/>
      <p:bldP spid="9" grpId="0"/>
      <p:bldP spid="2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97690"/>
            <a:ext cx="3933238" cy="884238"/>
          </a:xfrm>
        </p:spPr>
        <p:txBody>
          <a:bodyPr>
            <a:normAutofit fontScale="90000"/>
          </a:bodyPr>
          <a:lstStyle/>
          <a:p>
            <a:pPr algn="ctr"/>
            <a:r>
              <a:rPr lang="en-US" sz="3600" dirty="0"/>
              <a:t>Uninterrupted Flow Highways</a:t>
            </a:r>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00" y="1240081"/>
            <a:ext cx="3810000" cy="4932123"/>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010400" y="3276600"/>
            <a:ext cx="1600200" cy="449791"/>
          </a:xfrm>
          <a:prstGeom prst="rect">
            <a:avLst/>
          </a:prstGeom>
          <a:noFill/>
          <a:ln w="28575">
            <a:solidFill>
              <a:srgbClr val="5A506B"/>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0" name="Rectangle 9"/>
          <p:cNvSpPr/>
          <p:nvPr/>
        </p:nvSpPr>
        <p:spPr>
          <a:xfrm>
            <a:off x="7004929" y="3726391"/>
            <a:ext cx="1605671" cy="464609"/>
          </a:xfrm>
          <a:prstGeom prst="rect">
            <a:avLst/>
          </a:prstGeom>
          <a:noFill/>
          <a:ln w="28575">
            <a:solidFill>
              <a:srgbClr val="5A506B"/>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 y="3085146"/>
            <a:ext cx="3933238" cy="1150883"/>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5800" y="4419600"/>
            <a:ext cx="3933238" cy="914400"/>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76200" y="59373"/>
            <a:ext cx="4103496" cy="685800"/>
            <a:chOff x="0" y="1"/>
            <a:chExt cx="4103496" cy="685800"/>
          </a:xfrm>
        </p:grpSpPr>
        <p:sp>
          <p:nvSpPr>
            <p:cNvPr id="12" name="Rectangle 11"/>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648685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750"/>
                                        <p:tgtEl>
                                          <p:spTgt spid="6"/>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1000" fill="hold"/>
                                        <p:tgtEl>
                                          <p:spTgt spid="2050"/>
                                        </p:tgtEl>
                                        <p:attrNameLst>
                                          <p:attrName>ppt_w</p:attrName>
                                        </p:attrNameLst>
                                      </p:cBhvr>
                                      <p:tavLst>
                                        <p:tav tm="0">
                                          <p:val>
                                            <p:fltVal val="0"/>
                                          </p:val>
                                        </p:tav>
                                        <p:tav tm="100000">
                                          <p:val>
                                            <p:strVal val="#ppt_w"/>
                                          </p:val>
                                        </p:tav>
                                      </p:tavLst>
                                    </p:anim>
                                    <p:anim calcmode="lin" valueType="num">
                                      <p:cBhvr>
                                        <p:cTn id="12" dur="1000" fill="hold"/>
                                        <p:tgtEl>
                                          <p:spTgt spid="2050"/>
                                        </p:tgtEl>
                                        <p:attrNameLst>
                                          <p:attrName>ppt_h</p:attrName>
                                        </p:attrNameLst>
                                      </p:cBhvr>
                                      <p:tavLst>
                                        <p:tav tm="0">
                                          <p:val>
                                            <p:fltVal val="0"/>
                                          </p:val>
                                        </p:tav>
                                        <p:tav tm="100000">
                                          <p:val>
                                            <p:strVal val="#ppt_h"/>
                                          </p:val>
                                        </p:tav>
                                      </p:tavLst>
                                    </p:anim>
                                    <p:animEffect transition="in" filter="fade">
                                      <p:cBhvr>
                                        <p:cTn id="13" dur="1000"/>
                                        <p:tgtEl>
                                          <p:spTgt spid="2050"/>
                                        </p:tgtEl>
                                      </p:cBhvr>
                                    </p:animEffect>
                                  </p:childTnLst>
                                </p:cTn>
                              </p:par>
                              <p:par>
                                <p:cTn id="14" presetID="42" presetClass="path" presetSubtype="0" fill="hold" nodeType="withEffect">
                                  <p:stCondLst>
                                    <p:cond delay="0"/>
                                  </p:stCondLst>
                                  <p:childTnLst>
                                    <p:animMotion origin="layout" path="M 0.62014 0.00672 L -4.16667E-6 -4.81481E-6 " pathEditMode="relative" rAng="0" ptsTypes="AA">
                                      <p:cBhvr>
                                        <p:cTn id="15" dur="1000" fill="hold"/>
                                        <p:tgtEl>
                                          <p:spTgt spid="2050"/>
                                        </p:tgtEl>
                                        <p:attrNameLst>
                                          <p:attrName>ppt_x</p:attrName>
                                          <p:attrName>ppt_y</p:attrName>
                                        </p:attrNameLst>
                                      </p:cBhvr>
                                      <p:rCtr x="-31007" y="-347"/>
                                    </p:animMotion>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750"/>
                                        <p:tgtEl>
                                          <p:spTgt spid="10"/>
                                        </p:tgtEl>
                                      </p:cBhvr>
                                    </p:animEffect>
                                  </p:childTnLst>
                                </p:cTn>
                              </p:par>
                            </p:childTnLst>
                          </p:cTn>
                        </p:par>
                        <p:par>
                          <p:cTn id="21" fill="hold">
                            <p:stCondLst>
                              <p:cond delay="750"/>
                            </p:stCondLst>
                            <p:childTnLst>
                              <p:par>
                                <p:cTn id="22" presetID="53" presetClass="entr" presetSubtype="16" fill="hold" nodeType="afterEffect">
                                  <p:stCondLst>
                                    <p:cond delay="0"/>
                                  </p:stCondLst>
                                  <p:childTnLst>
                                    <p:set>
                                      <p:cBhvr>
                                        <p:cTn id="23" dur="1" fill="hold">
                                          <p:stCondLst>
                                            <p:cond delay="0"/>
                                          </p:stCondLst>
                                        </p:cTn>
                                        <p:tgtEl>
                                          <p:spTgt spid="2051"/>
                                        </p:tgtEl>
                                        <p:attrNameLst>
                                          <p:attrName>style.visibility</p:attrName>
                                        </p:attrNameLst>
                                      </p:cBhvr>
                                      <p:to>
                                        <p:strVal val="visible"/>
                                      </p:to>
                                    </p:set>
                                    <p:anim calcmode="lin" valueType="num">
                                      <p:cBhvr>
                                        <p:cTn id="24" dur="1000" fill="hold"/>
                                        <p:tgtEl>
                                          <p:spTgt spid="2051"/>
                                        </p:tgtEl>
                                        <p:attrNameLst>
                                          <p:attrName>ppt_w</p:attrName>
                                        </p:attrNameLst>
                                      </p:cBhvr>
                                      <p:tavLst>
                                        <p:tav tm="0">
                                          <p:val>
                                            <p:fltVal val="0"/>
                                          </p:val>
                                        </p:tav>
                                        <p:tav tm="100000">
                                          <p:val>
                                            <p:strVal val="#ppt_w"/>
                                          </p:val>
                                        </p:tav>
                                      </p:tavLst>
                                    </p:anim>
                                    <p:anim calcmode="lin" valueType="num">
                                      <p:cBhvr>
                                        <p:cTn id="25" dur="1000" fill="hold"/>
                                        <p:tgtEl>
                                          <p:spTgt spid="2051"/>
                                        </p:tgtEl>
                                        <p:attrNameLst>
                                          <p:attrName>ppt_h</p:attrName>
                                        </p:attrNameLst>
                                      </p:cBhvr>
                                      <p:tavLst>
                                        <p:tav tm="0">
                                          <p:val>
                                            <p:fltVal val="0"/>
                                          </p:val>
                                        </p:tav>
                                        <p:tav tm="100000">
                                          <p:val>
                                            <p:strVal val="#ppt_h"/>
                                          </p:val>
                                        </p:tav>
                                      </p:tavLst>
                                    </p:anim>
                                    <p:animEffect transition="in" filter="fade">
                                      <p:cBhvr>
                                        <p:cTn id="26" dur="1000"/>
                                        <p:tgtEl>
                                          <p:spTgt spid="2051"/>
                                        </p:tgtEl>
                                      </p:cBhvr>
                                    </p:animEffect>
                                  </p:childTnLst>
                                </p:cTn>
                              </p:par>
                              <p:par>
                                <p:cTn id="27" presetID="42" presetClass="path" presetSubtype="0" fill="hold" nodeType="withEffect">
                                  <p:stCondLst>
                                    <p:cond delay="0"/>
                                  </p:stCondLst>
                                  <p:childTnLst>
                                    <p:animMotion origin="layout" path="M 0.61198 -0.15139 L -4.16667E-6 -1.11111E-6 " pathEditMode="relative" rAng="0" ptsTypes="AA">
                                      <p:cBhvr>
                                        <p:cTn id="28" dur="1000" fill="hold"/>
                                        <p:tgtEl>
                                          <p:spTgt spid="2051"/>
                                        </p:tgtEl>
                                        <p:attrNameLst>
                                          <p:attrName>ppt_x</p:attrName>
                                          <p:attrName>ppt_y</p:attrName>
                                        </p:attrNameLst>
                                      </p:cBhvr>
                                      <p:rCtr x="-30608" y="7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Other Adjustments</a:t>
            </a:r>
            <a:endParaRPr lang="en-US" sz="3600" dirty="0"/>
          </a:p>
        </p:txBody>
      </p:sp>
      <p:sp>
        <p:nvSpPr>
          <p:cNvPr id="15" name="Content Placeholder 2"/>
          <p:cNvSpPr>
            <a:spLocks noGrp="1"/>
          </p:cNvSpPr>
          <p:nvPr>
            <p:ph idx="1"/>
          </p:nvPr>
        </p:nvSpPr>
        <p:spPr>
          <a:xfrm>
            <a:off x="457200" y="1295400"/>
            <a:ext cx="4291765" cy="1182936"/>
          </a:xfrm>
        </p:spPr>
        <p:txBody>
          <a:bodyPr>
            <a:noAutofit/>
          </a:bodyPr>
          <a:lstStyle/>
          <a:p>
            <a:pPr marL="111073" indent="-111073"/>
            <a:r>
              <a:rPr lang="en-US" sz="2000" dirty="0"/>
              <a:t>Non-State Signalized </a:t>
            </a:r>
            <a:r>
              <a:rPr lang="en-US" sz="2000" dirty="0" smtClean="0"/>
              <a:t>Roadways</a:t>
            </a:r>
          </a:p>
          <a:p>
            <a:pPr marL="111073" indent="-111073"/>
            <a:r>
              <a:rPr lang="en-US" sz="2000" dirty="0" smtClean="0"/>
              <a:t>Divided</a:t>
            </a:r>
            <a:r>
              <a:rPr lang="en-US" sz="2000" dirty="0"/>
              <a:t>/ Undivided</a:t>
            </a:r>
          </a:p>
          <a:p>
            <a:pPr marL="111073" indent="-111073"/>
            <a:r>
              <a:rPr lang="en-US" sz="2000" dirty="0"/>
              <a:t>Turn Lanes</a:t>
            </a:r>
          </a:p>
          <a:p>
            <a:pPr marL="111073" indent="-111073"/>
            <a:r>
              <a:rPr lang="en-US" sz="2000" dirty="0"/>
              <a:t>One-Way</a:t>
            </a:r>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00" y="1240081"/>
            <a:ext cx="3810000" cy="4932123"/>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334000" y="2921560"/>
            <a:ext cx="1655614" cy="381000"/>
          </a:xfrm>
          <a:prstGeom prst="rect">
            <a:avLst/>
          </a:prstGeom>
          <a:noFill/>
          <a:ln w="28575">
            <a:solidFill>
              <a:srgbClr val="5A506B"/>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5887" y="2762012"/>
            <a:ext cx="4109169" cy="895588"/>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5333999" y="3297382"/>
            <a:ext cx="1655615" cy="838200"/>
          </a:xfrm>
          <a:prstGeom prst="rect">
            <a:avLst/>
          </a:prstGeom>
          <a:noFill/>
          <a:ln w="28575">
            <a:solidFill>
              <a:srgbClr val="5A506B"/>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5" name="TextBox 4"/>
          <p:cNvSpPr txBox="1"/>
          <p:nvPr/>
        </p:nvSpPr>
        <p:spPr>
          <a:xfrm>
            <a:off x="1128469" y="5904681"/>
            <a:ext cx="3335954" cy="877119"/>
          </a:xfrm>
          <a:prstGeom prst="rect">
            <a:avLst/>
          </a:prstGeom>
          <a:noFill/>
        </p:spPr>
        <p:txBody>
          <a:bodyPr wrap="square" lIns="91397" tIns="45698" rIns="91397" bIns="45698" rtlCol="0">
            <a:spAutoFit/>
          </a:bodyPr>
          <a:lstStyle/>
          <a:p>
            <a:pPr algn="ctr"/>
            <a:r>
              <a:rPr lang="en-US" sz="1700" dirty="0">
                <a:latin typeface="Arial" panose="020B0604020202020204" pitchFamily="34" charset="0"/>
                <a:cs typeface="Arial" panose="020B0604020202020204" pitchFamily="34" charset="0"/>
              </a:rPr>
              <a:t>Adjustments for State and Non-State Signalized Roadways</a:t>
            </a:r>
          </a:p>
          <a:p>
            <a:pPr marL="285616" indent="-285616" algn="r">
              <a:buFont typeface="Wingdings" panose="05000000000000000000" pitchFamily="2" charset="2"/>
              <a:buChar char="§"/>
            </a:pPr>
            <a:endParaRPr lang="en-US" sz="1700" dirty="0">
              <a:latin typeface="Arial" panose="020B0604020202020204" pitchFamily="34" charset="0"/>
              <a:cs typeface="Arial" panose="020B0604020202020204" pitchFamily="34" charset="0"/>
            </a:endParaRPr>
          </a:p>
        </p:txBody>
      </p:sp>
      <p:pic>
        <p:nvPicPr>
          <p:cNvPr id="12"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3402" y="3822709"/>
            <a:ext cx="4049105" cy="2055577"/>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76200" y="59373"/>
            <a:ext cx="4103496" cy="685800"/>
            <a:chOff x="0" y="1"/>
            <a:chExt cx="4103496" cy="685800"/>
          </a:xfrm>
        </p:grpSpPr>
        <p:sp>
          <p:nvSpPr>
            <p:cNvPr id="16" name="Rectangle 15"/>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645861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p:cTn id="11" dur="1000" fill="hold"/>
                                        <p:tgtEl>
                                          <p:spTgt spid="4098"/>
                                        </p:tgtEl>
                                        <p:attrNameLst>
                                          <p:attrName>ppt_w</p:attrName>
                                        </p:attrNameLst>
                                      </p:cBhvr>
                                      <p:tavLst>
                                        <p:tav tm="0">
                                          <p:val>
                                            <p:fltVal val="0"/>
                                          </p:val>
                                        </p:tav>
                                        <p:tav tm="100000">
                                          <p:val>
                                            <p:strVal val="#ppt_w"/>
                                          </p:val>
                                        </p:tav>
                                      </p:tavLst>
                                    </p:anim>
                                    <p:anim calcmode="lin" valueType="num">
                                      <p:cBhvr>
                                        <p:cTn id="12" dur="1000" fill="hold"/>
                                        <p:tgtEl>
                                          <p:spTgt spid="4098"/>
                                        </p:tgtEl>
                                        <p:attrNameLst>
                                          <p:attrName>ppt_h</p:attrName>
                                        </p:attrNameLst>
                                      </p:cBhvr>
                                      <p:tavLst>
                                        <p:tav tm="0">
                                          <p:val>
                                            <p:fltVal val="0"/>
                                          </p:val>
                                        </p:tav>
                                        <p:tav tm="100000">
                                          <p:val>
                                            <p:strVal val="#ppt_h"/>
                                          </p:val>
                                        </p:tav>
                                      </p:tavLst>
                                    </p:anim>
                                    <p:animEffect transition="in" filter="fade">
                                      <p:cBhvr>
                                        <p:cTn id="13" dur="1000"/>
                                        <p:tgtEl>
                                          <p:spTgt spid="4098"/>
                                        </p:tgtEl>
                                      </p:cBhvr>
                                    </p:animEffect>
                                  </p:childTnLst>
                                </p:cTn>
                              </p:par>
                              <p:par>
                                <p:cTn id="14" presetID="42" presetClass="path" presetSubtype="0" fill="hold" nodeType="withEffect">
                                  <p:stCondLst>
                                    <p:cond delay="0"/>
                                  </p:stCondLst>
                                  <p:childTnLst>
                                    <p:animMotion origin="layout" path="M 0.3684 -0.02385 L 2.22222E-6 4.44444E-6 " pathEditMode="relative" rAng="0" ptsTypes="AA">
                                      <p:cBhvr>
                                        <p:cTn id="15" dur="1000" fill="hold"/>
                                        <p:tgtEl>
                                          <p:spTgt spid="4098"/>
                                        </p:tgtEl>
                                        <p:attrNameLst>
                                          <p:attrName>ppt_x</p:attrName>
                                          <p:attrName>ppt_y</p:attrName>
                                        </p:attrNameLst>
                                      </p:cBhvr>
                                      <p:rCtr x="-18420" y="1181"/>
                                    </p:animMotion>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1)">
                                      <p:cBhvr>
                                        <p:cTn id="20" dur="750"/>
                                        <p:tgtEl>
                                          <p:spTgt spid="13"/>
                                        </p:tgtEl>
                                      </p:cBhvr>
                                    </p:animEffect>
                                  </p:childTnLst>
                                </p:cTn>
                              </p:par>
                            </p:childTnLst>
                          </p:cTn>
                        </p:par>
                        <p:par>
                          <p:cTn id="21" fill="hold">
                            <p:stCondLst>
                              <p:cond delay="750"/>
                            </p:stCondLst>
                            <p:childTnLst>
                              <p:par>
                                <p:cTn id="22" presetID="53" presetClass="entr" presetSubtype="16"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Effect transition="in" filter="fade">
                                      <p:cBhvr>
                                        <p:cTn id="26" dur="1000"/>
                                        <p:tgtEl>
                                          <p:spTgt spid="12"/>
                                        </p:tgtEl>
                                      </p:cBhvr>
                                    </p:animEffect>
                                  </p:childTnLst>
                                </p:cTn>
                              </p:par>
                              <p:par>
                                <p:cTn id="27" presetID="42" presetClass="path" presetSubtype="0" fill="hold" nodeType="withEffect">
                                  <p:stCondLst>
                                    <p:cond delay="0"/>
                                  </p:stCondLst>
                                  <p:childTnLst>
                                    <p:animMotion origin="layout" path="M 0.36805 -0.14375 L 2.5E-6 4.07407E-6 " pathEditMode="relative" rAng="0" ptsTypes="AA">
                                      <p:cBhvr>
                                        <p:cTn id="28" dur="1000" fill="hold"/>
                                        <p:tgtEl>
                                          <p:spTgt spid="12"/>
                                        </p:tgtEl>
                                        <p:attrNameLst>
                                          <p:attrName>ppt_x</p:attrName>
                                          <p:attrName>ppt_y</p:attrName>
                                        </p:attrNameLst>
                                      </p:cBhvr>
                                      <p:rCtr x="-18403" y="7176"/>
                                    </p:animMotion>
                                  </p:childTnLst>
                                </p:cTn>
                              </p:par>
                            </p:childTnLst>
                          </p:cTn>
                        </p:par>
                        <p:par>
                          <p:cTn id="29" fill="hold">
                            <p:stCondLst>
                              <p:cond delay="1750"/>
                            </p:stCondLst>
                            <p:childTnLst>
                              <p:par>
                                <p:cTn id="30" presetID="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xEl>
                                              <p:pRg st="1" end="1"/>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5">
                                            <p:txEl>
                                              <p:pRg st="2" end="2"/>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0" grpId="0" animBg="1"/>
      <p:bldP spid="13" grpId="0" animBg="1"/>
      <p:bldP spid="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6200" y="59373"/>
            <a:ext cx="4103496" cy="685800"/>
            <a:chOff x="0" y="1"/>
            <a:chExt cx="4103496" cy="685800"/>
          </a:xfrm>
        </p:grpSpPr>
        <p:sp>
          <p:nvSpPr>
            <p:cNvPr id="9" name="Rectangle 8"/>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11" name="Title 3"/>
          <p:cNvSpPr txBox="1">
            <a:spLocks/>
          </p:cNvSpPr>
          <p:nvPr/>
        </p:nvSpPr>
        <p:spPr>
          <a:xfrm>
            <a:off x="4179696" y="1772"/>
            <a:ext cx="4964304" cy="743401"/>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dirty="0" smtClean="0"/>
              <a:t>Example 3</a:t>
            </a:r>
          </a:p>
        </p:txBody>
      </p:sp>
      <p:sp>
        <p:nvSpPr>
          <p:cNvPr id="13" name="Content Placeholder 2"/>
          <p:cNvSpPr>
            <a:spLocks noGrp="1"/>
          </p:cNvSpPr>
          <p:nvPr>
            <p:ph idx="1"/>
          </p:nvPr>
        </p:nvSpPr>
        <p:spPr>
          <a:xfrm>
            <a:off x="951504" y="924337"/>
            <a:ext cx="7735296" cy="3038067"/>
          </a:xfrm>
        </p:spPr>
        <p:txBody>
          <a:bodyPr>
            <a:noAutofit/>
          </a:bodyPr>
          <a:lstStyle/>
          <a:p>
            <a:pPr marL="0" indent="0">
              <a:buNone/>
            </a:pPr>
            <a:r>
              <a:rPr lang="en-US" b="1" u="sng" dirty="0" smtClean="0">
                <a:solidFill>
                  <a:schemeClr val="bg1"/>
                </a:solidFill>
              </a:rPr>
              <a:t>Example 7</a:t>
            </a:r>
          </a:p>
          <a:p>
            <a:pPr marL="0" indent="0">
              <a:buNone/>
            </a:pPr>
            <a:r>
              <a:rPr lang="en-US" sz="2400" dirty="0" smtClean="0"/>
              <a:t>Determine the auto LOS:</a:t>
            </a:r>
          </a:p>
          <a:p>
            <a:r>
              <a:rPr lang="en-US" sz="2000" dirty="0" smtClean="0"/>
              <a:t>In terms of peak hour directional volumes</a:t>
            </a:r>
          </a:p>
          <a:p>
            <a:r>
              <a:rPr lang="en-US" sz="2000" dirty="0" smtClean="0"/>
              <a:t>In an urban/transitioning area</a:t>
            </a:r>
          </a:p>
          <a:p>
            <a:r>
              <a:rPr lang="en-US" sz="2000" dirty="0" smtClean="0"/>
              <a:t>For a non-state signalized roadway with:</a:t>
            </a:r>
          </a:p>
          <a:p>
            <a:pPr lvl="1"/>
            <a:r>
              <a:rPr lang="en-US" sz="1600" dirty="0" smtClean="0"/>
              <a:t>45 mph speed limit</a:t>
            </a:r>
          </a:p>
          <a:p>
            <a:pPr lvl="1"/>
            <a:r>
              <a:rPr lang="en-US" sz="1600" dirty="0" smtClean="0"/>
              <a:t>6 lanes (3 in each direction)</a:t>
            </a:r>
          </a:p>
          <a:p>
            <a:pPr lvl="1"/>
            <a:r>
              <a:rPr lang="en-US" sz="1600" dirty="0" smtClean="0"/>
              <a:t>Peak hour directional volume of  2,500</a:t>
            </a:r>
          </a:p>
          <a:p>
            <a:pPr marL="456986" lvl="1" indent="0">
              <a:buNone/>
            </a:pPr>
            <a:endParaRPr lang="en-US" sz="1600" dirty="0" smtClean="0"/>
          </a:p>
          <a:p>
            <a:endParaRPr lang="en-US" sz="2400" dirty="0" smtClean="0"/>
          </a:p>
          <a:p>
            <a:endParaRPr lang="en-US" sz="2400" dirty="0" smtClean="0"/>
          </a:p>
          <a:p>
            <a:endParaRPr lang="en-US" sz="2400" dirty="0"/>
          </a:p>
        </p:txBody>
      </p:sp>
    </p:spTree>
    <p:custDataLst>
      <p:tags r:id="rId1"/>
    </p:custDataLst>
    <p:extLst>
      <p:ext uri="{BB962C8B-B14F-4D97-AF65-F5344CB8AC3E}">
        <p14:creationId xmlns:p14="http://schemas.microsoft.com/office/powerpoint/2010/main" val="2668445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704352" y="606702"/>
            <a:ext cx="7735296" cy="884238"/>
          </a:xfrm>
        </p:spPr>
        <p:txBody>
          <a:bodyPr>
            <a:normAutofit/>
          </a:bodyPr>
          <a:lstStyle/>
          <a:p>
            <a:pPr algn="ctr"/>
            <a:r>
              <a:rPr lang="en-US" sz="3200" dirty="0" smtClean="0"/>
              <a:t>Quality of Service and Capacity Analyses</a:t>
            </a:r>
            <a:endParaRPr lang="en-US" sz="3200" dirty="0"/>
          </a:p>
        </p:txBody>
      </p:sp>
      <p:grpSp>
        <p:nvGrpSpPr>
          <p:cNvPr id="2" name="Group 1"/>
          <p:cNvGrpSpPr/>
          <p:nvPr/>
        </p:nvGrpSpPr>
        <p:grpSpPr>
          <a:xfrm>
            <a:off x="1358691" y="844494"/>
            <a:ext cx="6426618" cy="5661380"/>
            <a:chOff x="1462545" y="844494"/>
            <a:chExt cx="6426618" cy="5661380"/>
          </a:xfrm>
        </p:grpSpPr>
        <p:sp>
          <p:nvSpPr>
            <p:cNvPr id="1772548" name="Text Box 4"/>
            <p:cNvSpPr txBox="1">
              <a:spLocks noChangeArrowheads="1"/>
            </p:cNvSpPr>
            <p:nvPr/>
          </p:nvSpPr>
          <p:spPr bwMode="auto">
            <a:xfrm>
              <a:off x="2234355" y="4259105"/>
              <a:ext cx="4648200" cy="2246769"/>
            </a:xfrm>
            <a:prstGeom prst="rect">
              <a:avLst/>
            </a:prstGeom>
            <a:noFill/>
            <a:ln w="9525">
              <a:noFill/>
              <a:miter lim="800000"/>
              <a:headEnd/>
              <a:tailEnd/>
            </a:ln>
            <a:effectLst/>
          </p:spPr>
          <p:txBody>
            <a:bodyPr lIns="91397" tIns="45698" rIns="91397" bIns="45698" anchor="ctr">
              <a:spAutoFit/>
            </a:bodyPr>
            <a:lstStyle/>
            <a:p>
              <a:pPr algn="ctr"/>
              <a:r>
                <a:rPr lang="en-US" sz="2800" b="1" dirty="0">
                  <a:latin typeface="+mj-lt"/>
                </a:rPr>
                <a:t>Quality of service </a:t>
              </a:r>
              <a:br>
                <a:rPr lang="en-US" sz="2800" b="1" dirty="0">
                  <a:latin typeface="+mj-lt"/>
                </a:rPr>
              </a:br>
              <a:r>
                <a:rPr lang="en-US" sz="2800" b="1" dirty="0">
                  <a:latin typeface="+mj-lt"/>
                </a:rPr>
                <a:t>and capacity analyses </a:t>
              </a:r>
              <a:br>
                <a:rPr lang="en-US" sz="2800" b="1" dirty="0">
                  <a:latin typeface="+mj-lt"/>
                </a:rPr>
              </a:br>
              <a:r>
                <a:rPr lang="en-US" sz="2800" b="1" dirty="0">
                  <a:latin typeface="+mj-lt"/>
                </a:rPr>
                <a:t>are at the heart of </a:t>
              </a:r>
              <a:r>
                <a:rPr lang="en-US" sz="2800" b="1" dirty="0">
                  <a:solidFill>
                    <a:schemeClr val="accent6"/>
                  </a:solidFill>
                  <a:latin typeface="+mj-lt"/>
                </a:rPr>
                <a:t>“ensuring mobility of people and goods.”</a:t>
              </a:r>
            </a:p>
          </p:txBody>
        </p:sp>
        <p:grpSp>
          <p:nvGrpSpPr>
            <p:cNvPr id="11" name="Group 10"/>
            <p:cNvGrpSpPr/>
            <p:nvPr/>
          </p:nvGrpSpPr>
          <p:grpSpPr>
            <a:xfrm>
              <a:off x="6191566" y="4114376"/>
              <a:ext cx="1697597" cy="932872"/>
              <a:chOff x="6262253" y="4895273"/>
              <a:chExt cx="1697597" cy="932872"/>
            </a:xfrm>
            <a:scene3d>
              <a:camera prst="orthographicFront">
                <a:rot lat="0" lon="0" rev="0"/>
              </a:camera>
              <a:lightRig rig="balanced" dir="t">
                <a:rot lat="0" lon="0" rev="8700000"/>
              </a:lightRig>
            </a:scene3d>
          </p:grpSpPr>
          <p:sp>
            <p:nvSpPr>
              <p:cNvPr id="12" name="Right Arrow 11"/>
              <p:cNvSpPr/>
              <p:nvPr/>
            </p:nvSpPr>
            <p:spPr bwMode="auto">
              <a:xfrm flipH="1">
                <a:off x="6262253" y="4895273"/>
                <a:ext cx="1690255" cy="932872"/>
              </a:xfrm>
              <a:prstGeom prst="rightArrow">
                <a:avLst/>
              </a:prstGeom>
              <a:solidFill>
                <a:srgbClr val="7030A0"/>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dirty="0">
                  <a:solidFill>
                    <a:schemeClr val="tx1"/>
                  </a:solidFill>
                  <a:latin typeface="Arial" charset="0"/>
                </a:endParaRPr>
              </a:p>
            </p:txBody>
          </p:sp>
          <p:sp>
            <p:nvSpPr>
              <p:cNvPr id="13" name="TextBox 12"/>
              <p:cNvSpPr txBox="1"/>
              <p:nvPr/>
            </p:nvSpPr>
            <p:spPr>
              <a:xfrm>
                <a:off x="6502400" y="5100099"/>
                <a:ext cx="1457450" cy="523220"/>
              </a:xfrm>
              <a:prstGeom prst="rect">
                <a:avLst/>
              </a:prstGeom>
              <a:noFill/>
              <a:ln>
                <a:noFill/>
              </a:ln>
              <a:effectLst>
                <a:outerShdw blurRad="44450" dist="27940" dir="5400000" algn="ctr">
                  <a:srgbClr val="000000">
                    <a:alpha val="32000"/>
                  </a:srgbClr>
                </a:outerShdw>
              </a:effectLst>
              <a:sp3d>
                <a:bevelT w="190500" h="38100"/>
              </a:sp3d>
            </p:spPr>
            <p:txBody>
              <a:bodyPr wrap="none" rtlCol="0">
                <a:spAutoFit/>
              </a:bodyPr>
              <a:lstStyle/>
              <a:p>
                <a:r>
                  <a:rPr lang="en-US" sz="2800" b="1" dirty="0">
                    <a:solidFill>
                      <a:schemeClr val="bg1"/>
                    </a:solidFill>
                    <a:latin typeface="Calibri" pitchFamily="34" charset="0"/>
                  </a:rPr>
                  <a:t>Capacity</a:t>
                </a:r>
              </a:p>
            </p:txBody>
          </p:sp>
        </p:grpSp>
        <p:grpSp>
          <p:nvGrpSpPr>
            <p:cNvPr id="14" name="Group 13"/>
            <p:cNvGrpSpPr/>
            <p:nvPr/>
          </p:nvGrpSpPr>
          <p:grpSpPr>
            <a:xfrm>
              <a:off x="1462545" y="4114376"/>
              <a:ext cx="1431637" cy="932872"/>
              <a:chOff x="1533236" y="4895273"/>
              <a:chExt cx="1431637" cy="932872"/>
            </a:xfrm>
            <a:scene3d>
              <a:camera prst="orthographicFront">
                <a:rot lat="0" lon="0" rev="0"/>
              </a:camera>
              <a:lightRig rig="balanced" dir="t">
                <a:rot lat="0" lon="0" rev="8700000"/>
              </a:lightRig>
            </a:scene3d>
          </p:grpSpPr>
          <p:sp>
            <p:nvSpPr>
              <p:cNvPr id="15" name="Right Arrow 14"/>
              <p:cNvSpPr/>
              <p:nvPr/>
            </p:nvSpPr>
            <p:spPr bwMode="auto">
              <a:xfrm>
                <a:off x="1533236" y="4895273"/>
                <a:ext cx="1431637" cy="932872"/>
              </a:xfrm>
              <a:prstGeom prst="rightArrow">
                <a:avLst/>
              </a:prstGeom>
              <a:solidFill>
                <a:schemeClr val="accent4"/>
              </a:soli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dirty="0">
                  <a:solidFill>
                    <a:schemeClr val="tx1"/>
                  </a:solidFill>
                  <a:latin typeface="Arial" charset="0"/>
                </a:endParaRPr>
              </a:p>
            </p:txBody>
          </p:sp>
          <p:sp>
            <p:nvSpPr>
              <p:cNvPr id="16" name="TextBox 15"/>
              <p:cNvSpPr txBox="1"/>
              <p:nvPr/>
            </p:nvSpPr>
            <p:spPr>
              <a:xfrm>
                <a:off x="1764146" y="5100099"/>
                <a:ext cx="742639" cy="523220"/>
              </a:xfrm>
              <a:prstGeom prst="rect">
                <a:avLst/>
              </a:prstGeom>
              <a:noFill/>
              <a:ln>
                <a:noFill/>
              </a:ln>
              <a:effectLst>
                <a:outerShdw blurRad="44450" dist="27940" dir="5400000" algn="ctr">
                  <a:srgbClr val="000000">
                    <a:alpha val="32000"/>
                  </a:srgbClr>
                </a:outerShdw>
              </a:effectLst>
              <a:sp3d>
                <a:bevelT w="190500" h="38100"/>
              </a:sp3d>
            </p:spPr>
            <p:txBody>
              <a:bodyPr wrap="none" rtlCol="0">
                <a:spAutoFit/>
              </a:bodyPr>
              <a:lstStyle/>
              <a:p>
                <a:r>
                  <a:rPr lang="en-US" sz="2800" b="1" dirty="0">
                    <a:solidFill>
                      <a:schemeClr val="bg1"/>
                    </a:solidFill>
                    <a:latin typeface="Calibri" pitchFamily="34" charset="0"/>
                  </a:rPr>
                  <a:t>LOS</a:t>
                </a:r>
              </a:p>
            </p:txBody>
          </p:sp>
        </p:gr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844494"/>
              <a:ext cx="3733800" cy="3733800"/>
            </a:xfrm>
            <a:prstGeom prst="rect">
              <a:avLst/>
            </a:prstGeom>
          </p:spPr>
        </p:pic>
      </p:grpSp>
      <p:pic>
        <p:nvPicPr>
          <p:cNvPr id="20" name="Picture 19"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21" name="TextBox 20"/>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3</a:t>
            </a:r>
            <a:endParaRPr lang="en-US" dirty="0"/>
          </a:p>
        </p:txBody>
      </p:sp>
      <p:sp>
        <p:nvSpPr>
          <p:cNvPr id="18" name="Pentagon 17"/>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62290880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414" y="2743200"/>
            <a:ext cx="2591436" cy="3352800"/>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7360" y="4343400"/>
            <a:ext cx="4743450" cy="1543050"/>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951504" y="924337"/>
            <a:ext cx="7735296" cy="3038067"/>
          </a:xfrm>
        </p:spPr>
        <p:txBody>
          <a:bodyPr>
            <a:noAutofit/>
          </a:bodyPr>
          <a:lstStyle/>
          <a:p>
            <a:pPr marL="0" indent="0">
              <a:buNone/>
            </a:pPr>
            <a:r>
              <a:rPr lang="en-US" b="1" u="sng" dirty="0" smtClean="0">
                <a:solidFill>
                  <a:schemeClr val="bg1"/>
                </a:solidFill>
              </a:rPr>
              <a:t>Example 7</a:t>
            </a:r>
          </a:p>
          <a:p>
            <a:pPr marL="0" indent="0">
              <a:buNone/>
            </a:pPr>
            <a:r>
              <a:rPr lang="en-US" sz="2400" dirty="0" smtClean="0"/>
              <a:t>Determine the auto LOS:</a:t>
            </a:r>
          </a:p>
          <a:p>
            <a:r>
              <a:rPr lang="en-US" sz="2000" dirty="0" smtClean="0"/>
              <a:t>In terms of peak hour directional volumes</a:t>
            </a:r>
          </a:p>
          <a:p>
            <a:r>
              <a:rPr lang="en-US" sz="2000" dirty="0" smtClean="0"/>
              <a:t>In an urban/transitioning area</a:t>
            </a:r>
          </a:p>
          <a:p>
            <a:r>
              <a:rPr lang="en-US" sz="2000" dirty="0" smtClean="0"/>
              <a:t>For a non-state signalized roadway with:</a:t>
            </a:r>
          </a:p>
          <a:p>
            <a:pPr lvl="1"/>
            <a:r>
              <a:rPr lang="en-US" sz="1600" dirty="0" smtClean="0"/>
              <a:t>45 mph speed limit</a:t>
            </a:r>
          </a:p>
          <a:p>
            <a:pPr lvl="1"/>
            <a:r>
              <a:rPr lang="en-US" sz="1600" dirty="0" smtClean="0"/>
              <a:t>6 lanes (3 in each direction)</a:t>
            </a:r>
          </a:p>
          <a:p>
            <a:pPr lvl="1"/>
            <a:r>
              <a:rPr lang="en-US" sz="1600" dirty="0" smtClean="0"/>
              <a:t>Peak hour directional volume of  2,500</a:t>
            </a:r>
          </a:p>
          <a:p>
            <a:pPr marL="456986" lvl="1" indent="0">
              <a:buNone/>
            </a:pPr>
            <a:endParaRPr lang="en-US" sz="1600" dirty="0" smtClean="0"/>
          </a:p>
          <a:p>
            <a:endParaRPr lang="en-US" sz="2400" dirty="0" smtClean="0"/>
          </a:p>
          <a:p>
            <a:endParaRPr lang="en-US" sz="2400" dirty="0" smtClean="0"/>
          </a:p>
          <a:p>
            <a:endParaRPr lang="en-US" sz="2400" dirty="0"/>
          </a:p>
        </p:txBody>
      </p:sp>
      <p:grpSp>
        <p:nvGrpSpPr>
          <p:cNvPr id="46" name="Group 45"/>
          <p:cNvGrpSpPr/>
          <p:nvPr/>
        </p:nvGrpSpPr>
        <p:grpSpPr>
          <a:xfrm>
            <a:off x="5967986" y="1136969"/>
            <a:ext cx="2435890" cy="461665"/>
            <a:chOff x="6208208" y="1595735"/>
            <a:chExt cx="2435890" cy="461665"/>
          </a:xfrm>
        </p:grpSpPr>
        <p:sp>
          <p:nvSpPr>
            <p:cNvPr id="49" name="TextBox 48"/>
            <p:cNvSpPr txBox="1"/>
            <p:nvPr/>
          </p:nvSpPr>
          <p:spPr>
            <a:xfrm>
              <a:off x="6208208" y="1626513"/>
              <a:ext cx="967112" cy="400110"/>
            </a:xfrm>
            <a:prstGeom prst="rect">
              <a:avLst/>
            </a:prstGeom>
            <a:noFill/>
            <a:ln>
              <a:noFill/>
            </a:ln>
          </p:spPr>
          <p:txBody>
            <a:bodyPr wrap="square" rtlCol="0">
              <a:spAutoFit/>
            </a:bodyPr>
            <a:lstStyle/>
            <a:p>
              <a:r>
                <a:rPr lang="en-US" sz="2000" dirty="0">
                  <a:solidFill>
                    <a:prstClr val="black"/>
                  </a:solidFill>
                </a:rPr>
                <a:t>Answer</a:t>
              </a:r>
            </a:p>
          </p:txBody>
        </p:sp>
        <p:sp>
          <p:nvSpPr>
            <p:cNvPr id="50" name="Right Arrow 49"/>
            <p:cNvSpPr/>
            <p:nvPr/>
          </p:nvSpPr>
          <p:spPr>
            <a:xfrm>
              <a:off x="7175320" y="1701027"/>
              <a:ext cx="463985" cy="251079"/>
            </a:xfrm>
            <a:prstGeom prst="rightArrow">
              <a:avLst/>
            </a:prstGeom>
            <a:solidFill>
              <a:srgbClr val="0865A2"/>
            </a:solidFill>
            <a:ln>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Box 50"/>
            <p:cNvSpPr txBox="1"/>
            <p:nvPr/>
          </p:nvSpPr>
          <p:spPr>
            <a:xfrm>
              <a:off x="7676986" y="1595735"/>
              <a:ext cx="967112" cy="461665"/>
            </a:xfrm>
            <a:prstGeom prst="rect">
              <a:avLst/>
            </a:prstGeom>
            <a:noFill/>
            <a:ln>
              <a:noFill/>
            </a:ln>
          </p:spPr>
          <p:txBody>
            <a:bodyPr wrap="square" rtlCol="0">
              <a:spAutoFit/>
            </a:bodyPr>
            <a:lstStyle/>
            <a:p>
              <a:r>
                <a:rPr lang="en-US" sz="2400" dirty="0">
                  <a:solidFill>
                    <a:prstClr val="black"/>
                  </a:solidFill>
                </a:rPr>
                <a:t>LOS </a:t>
              </a:r>
              <a:r>
                <a:rPr lang="en-US" sz="2400" dirty="0" smtClean="0">
                  <a:solidFill>
                    <a:prstClr val="black"/>
                  </a:solidFill>
                </a:rPr>
                <a:t>F</a:t>
              </a:r>
              <a:endParaRPr lang="en-US" sz="2400" dirty="0">
                <a:solidFill>
                  <a:prstClr val="black"/>
                </a:solidFill>
              </a:endParaRPr>
            </a:p>
          </p:txBody>
        </p:sp>
      </p:grpSp>
      <p:sp>
        <p:nvSpPr>
          <p:cNvPr id="5" name="Rectangle 4"/>
          <p:cNvSpPr/>
          <p:nvPr/>
        </p:nvSpPr>
        <p:spPr>
          <a:xfrm>
            <a:off x="6565079" y="3147950"/>
            <a:ext cx="1160495" cy="369125"/>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sp>
        <p:nvSpPr>
          <p:cNvPr id="7" name="Rounded Rectangle 6"/>
          <p:cNvSpPr/>
          <p:nvPr/>
        </p:nvSpPr>
        <p:spPr>
          <a:xfrm>
            <a:off x="4577347" y="3589334"/>
            <a:ext cx="662050" cy="228600"/>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4572" y="6005469"/>
            <a:ext cx="3733800" cy="790575"/>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6705519" y="3757550"/>
            <a:ext cx="878856" cy="304800"/>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sp>
        <p:nvSpPr>
          <p:cNvPr id="21" name="TextBox 20"/>
          <p:cNvSpPr txBox="1"/>
          <p:nvPr/>
        </p:nvSpPr>
        <p:spPr>
          <a:xfrm>
            <a:off x="6207196" y="1789971"/>
            <a:ext cx="2783392" cy="369332"/>
          </a:xfrm>
          <a:prstGeom prst="rect">
            <a:avLst/>
          </a:prstGeom>
          <a:noFill/>
        </p:spPr>
        <p:txBody>
          <a:bodyPr wrap="square" lIns="91397" tIns="45698" rIns="91397" bIns="45698" rtlCol="0">
            <a:spAutoFit/>
          </a:bodyPr>
          <a:lstStyle/>
          <a:p>
            <a:r>
              <a:rPr lang="en-US" dirty="0" smtClean="0">
                <a:solidFill>
                  <a:prstClr val="black"/>
                </a:solidFill>
              </a:rPr>
              <a:t>2,740 </a:t>
            </a:r>
            <a:r>
              <a:rPr lang="en-US" dirty="0">
                <a:solidFill>
                  <a:prstClr val="black"/>
                </a:solidFill>
              </a:rPr>
              <a:t>* </a:t>
            </a:r>
            <a:r>
              <a:rPr lang="en-US" dirty="0" smtClean="0">
                <a:solidFill>
                  <a:prstClr val="black"/>
                </a:solidFill>
              </a:rPr>
              <a:t>0.9 ≈ 2,450</a:t>
            </a:r>
            <a:endParaRPr lang="en-US" dirty="0">
              <a:solidFill>
                <a:prstClr val="black"/>
              </a:solidFill>
            </a:endParaRPr>
          </a:p>
        </p:txBody>
      </p:sp>
      <p:cxnSp>
        <p:nvCxnSpPr>
          <p:cNvPr id="24" name="Straight Arrow Connector 23"/>
          <p:cNvCxnSpPr>
            <a:stCxn id="21" idx="2"/>
          </p:cNvCxnSpPr>
          <p:nvPr/>
        </p:nvCxnSpPr>
        <p:spPr>
          <a:xfrm flipH="1">
            <a:off x="5967986" y="2159303"/>
            <a:ext cx="1630906" cy="3631897"/>
          </a:xfrm>
          <a:prstGeom prst="straightConnector1">
            <a:avLst/>
          </a:prstGeom>
          <a:ln w="28575">
            <a:solidFill>
              <a:srgbClr val="EB642D"/>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86400" y="5791200"/>
            <a:ext cx="481586" cy="0"/>
          </a:xfrm>
          <a:prstGeom prst="line">
            <a:avLst/>
          </a:prstGeom>
          <a:ln w="28575">
            <a:solidFill>
              <a:srgbClr val="EB642D"/>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3908202" y="6560331"/>
            <a:ext cx="523352" cy="235713"/>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grpSp>
        <p:nvGrpSpPr>
          <p:cNvPr id="28" name="Group 27"/>
          <p:cNvGrpSpPr/>
          <p:nvPr/>
        </p:nvGrpSpPr>
        <p:grpSpPr>
          <a:xfrm>
            <a:off x="76200" y="59373"/>
            <a:ext cx="4103496" cy="685800"/>
            <a:chOff x="0" y="1"/>
            <a:chExt cx="4103496" cy="685800"/>
          </a:xfrm>
        </p:grpSpPr>
        <p:sp>
          <p:nvSpPr>
            <p:cNvPr id="29" name="Rectangle 28"/>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31" name="Title 3"/>
          <p:cNvSpPr txBox="1">
            <a:spLocks/>
          </p:cNvSpPr>
          <p:nvPr/>
        </p:nvSpPr>
        <p:spPr>
          <a:xfrm>
            <a:off x="4179696" y="1772"/>
            <a:ext cx="4964304" cy="743401"/>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dirty="0" smtClean="0"/>
              <a:t>Example 3</a:t>
            </a:r>
          </a:p>
        </p:txBody>
      </p:sp>
      <p:cxnSp>
        <p:nvCxnSpPr>
          <p:cNvPr id="27" name="Straight Arrow Connector 26"/>
          <p:cNvCxnSpPr>
            <a:endCxn id="21" idx="1"/>
          </p:cNvCxnSpPr>
          <p:nvPr/>
        </p:nvCxnSpPr>
        <p:spPr>
          <a:xfrm flipV="1">
            <a:off x="5250399" y="1974637"/>
            <a:ext cx="956797" cy="3721314"/>
          </a:xfrm>
          <a:prstGeom prst="straightConnector1">
            <a:avLst/>
          </a:prstGeom>
          <a:ln w="28575">
            <a:solidFill>
              <a:srgbClr val="EB642D"/>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553200" y="2743200"/>
            <a:ext cx="609600" cy="3810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36180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7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4099"/>
                                        </p:tgtEl>
                                        <p:attrNameLst>
                                          <p:attrName>style.visibility</p:attrName>
                                        </p:attrNameLst>
                                      </p:cBhvr>
                                      <p:to>
                                        <p:strVal val="visible"/>
                                      </p:to>
                                    </p:set>
                                    <p:anim calcmode="lin" valueType="num">
                                      <p:cBhvr>
                                        <p:cTn id="16" dur="1000" fill="hold"/>
                                        <p:tgtEl>
                                          <p:spTgt spid="4099"/>
                                        </p:tgtEl>
                                        <p:attrNameLst>
                                          <p:attrName>ppt_w</p:attrName>
                                        </p:attrNameLst>
                                      </p:cBhvr>
                                      <p:tavLst>
                                        <p:tav tm="0">
                                          <p:val>
                                            <p:fltVal val="0"/>
                                          </p:val>
                                        </p:tav>
                                        <p:tav tm="100000">
                                          <p:val>
                                            <p:strVal val="#ppt_w"/>
                                          </p:val>
                                        </p:tav>
                                      </p:tavLst>
                                    </p:anim>
                                    <p:anim calcmode="lin" valueType="num">
                                      <p:cBhvr>
                                        <p:cTn id="17" dur="1000" fill="hold"/>
                                        <p:tgtEl>
                                          <p:spTgt spid="4099"/>
                                        </p:tgtEl>
                                        <p:attrNameLst>
                                          <p:attrName>ppt_h</p:attrName>
                                        </p:attrNameLst>
                                      </p:cBhvr>
                                      <p:tavLst>
                                        <p:tav tm="0">
                                          <p:val>
                                            <p:fltVal val="0"/>
                                          </p:val>
                                        </p:tav>
                                        <p:tav tm="100000">
                                          <p:val>
                                            <p:strVal val="#ppt_h"/>
                                          </p:val>
                                        </p:tav>
                                      </p:tavLst>
                                    </p:anim>
                                    <p:animEffect transition="in" filter="fade">
                                      <p:cBhvr>
                                        <p:cTn id="18" dur="1000"/>
                                        <p:tgtEl>
                                          <p:spTgt spid="4099"/>
                                        </p:tgtEl>
                                      </p:cBhvr>
                                    </p:animEffect>
                                  </p:childTnLst>
                                </p:cTn>
                              </p:par>
                              <p:par>
                                <p:cTn id="19" presetID="42" presetClass="path" presetSubtype="0" fill="hold" nodeType="withEffect">
                                  <p:stCondLst>
                                    <p:cond delay="0"/>
                                  </p:stCondLst>
                                  <p:childTnLst>
                                    <p:animMotion origin="layout" path="M 0.37448 -0.25694 L -4.16667E-6 -3.33333E-6 " pathEditMode="relative" rAng="0" ptsTypes="AA">
                                      <p:cBhvr>
                                        <p:cTn id="20" dur="1000" fill="hold"/>
                                        <p:tgtEl>
                                          <p:spTgt spid="4099"/>
                                        </p:tgtEl>
                                        <p:attrNameLst>
                                          <p:attrName>ppt_x</p:attrName>
                                          <p:attrName>ppt_y</p:attrName>
                                        </p:attrNameLst>
                                      </p:cBhvr>
                                      <p:rCtr x="-18733" y="12847"/>
                                    </p:animMotion>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heel(1)">
                                      <p:cBhvr>
                                        <p:cTn id="25" dur="750"/>
                                        <p:tgtEl>
                                          <p:spTgt spid="19"/>
                                        </p:tgtEl>
                                      </p:cBhvr>
                                    </p:animEffect>
                                  </p:childTnLst>
                                </p:cTn>
                              </p:par>
                            </p:childTnLst>
                          </p:cTn>
                        </p:par>
                        <p:par>
                          <p:cTn id="26" fill="hold">
                            <p:stCondLst>
                              <p:cond delay="750"/>
                            </p:stCondLst>
                            <p:childTnLst>
                              <p:par>
                                <p:cTn id="27" presetID="53" presetClass="entr" presetSubtype="16" fill="hold" nodeType="afterEffect">
                                  <p:stCondLst>
                                    <p:cond delay="0"/>
                                  </p:stCondLst>
                                  <p:childTnLst>
                                    <p:set>
                                      <p:cBhvr>
                                        <p:cTn id="28" dur="1" fill="hold">
                                          <p:stCondLst>
                                            <p:cond delay="0"/>
                                          </p:stCondLst>
                                        </p:cTn>
                                        <p:tgtEl>
                                          <p:spTgt spid="4100"/>
                                        </p:tgtEl>
                                        <p:attrNameLst>
                                          <p:attrName>style.visibility</p:attrName>
                                        </p:attrNameLst>
                                      </p:cBhvr>
                                      <p:to>
                                        <p:strVal val="visible"/>
                                      </p:to>
                                    </p:set>
                                    <p:anim calcmode="lin" valueType="num">
                                      <p:cBhvr>
                                        <p:cTn id="29" dur="1000" fill="hold"/>
                                        <p:tgtEl>
                                          <p:spTgt spid="4100"/>
                                        </p:tgtEl>
                                        <p:attrNameLst>
                                          <p:attrName>ppt_w</p:attrName>
                                        </p:attrNameLst>
                                      </p:cBhvr>
                                      <p:tavLst>
                                        <p:tav tm="0">
                                          <p:val>
                                            <p:fltVal val="0"/>
                                          </p:val>
                                        </p:tav>
                                        <p:tav tm="100000">
                                          <p:val>
                                            <p:strVal val="#ppt_w"/>
                                          </p:val>
                                        </p:tav>
                                      </p:tavLst>
                                    </p:anim>
                                    <p:anim calcmode="lin" valueType="num">
                                      <p:cBhvr>
                                        <p:cTn id="30" dur="1000" fill="hold"/>
                                        <p:tgtEl>
                                          <p:spTgt spid="4100"/>
                                        </p:tgtEl>
                                        <p:attrNameLst>
                                          <p:attrName>ppt_h</p:attrName>
                                        </p:attrNameLst>
                                      </p:cBhvr>
                                      <p:tavLst>
                                        <p:tav tm="0">
                                          <p:val>
                                            <p:fltVal val="0"/>
                                          </p:val>
                                        </p:tav>
                                        <p:tav tm="100000">
                                          <p:val>
                                            <p:strVal val="#ppt_h"/>
                                          </p:val>
                                        </p:tav>
                                      </p:tavLst>
                                    </p:anim>
                                    <p:animEffect transition="in" filter="fade">
                                      <p:cBhvr>
                                        <p:cTn id="31" dur="1000"/>
                                        <p:tgtEl>
                                          <p:spTgt spid="4100"/>
                                        </p:tgtEl>
                                      </p:cBhvr>
                                    </p:animEffect>
                                  </p:childTnLst>
                                </p:cTn>
                              </p:par>
                              <p:par>
                                <p:cTn id="32" presetID="42" presetClass="path" presetSubtype="0" fill="hold" nodeType="withEffect">
                                  <p:stCondLst>
                                    <p:cond delay="0"/>
                                  </p:stCondLst>
                                  <p:childTnLst>
                                    <p:animMotion origin="layout" path="M 0.45069 -0.36157 L 1.11111E-6 -3.33333E-6 " pathEditMode="relative" rAng="0" ptsTypes="AA">
                                      <p:cBhvr>
                                        <p:cTn id="33" dur="1000" fill="hold"/>
                                        <p:tgtEl>
                                          <p:spTgt spid="4100"/>
                                        </p:tgtEl>
                                        <p:attrNameLst>
                                          <p:attrName>ppt_x</p:attrName>
                                          <p:attrName>ppt_y</p:attrName>
                                        </p:attrNameLst>
                                      </p:cBhvr>
                                      <p:rCtr x="-22535" y="18079"/>
                                    </p:animMotion>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75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heel(1)">
                                      <p:cBhvr>
                                        <p:cTn id="43" dur="750"/>
                                        <p:tgtEl>
                                          <p:spTgt spid="18"/>
                                        </p:tgtEl>
                                      </p:cBhvr>
                                    </p:animEffect>
                                  </p:childTnLst>
                                </p:cTn>
                              </p:par>
                            </p:childTnLst>
                          </p:cTn>
                        </p:par>
                        <p:par>
                          <p:cTn id="44" fill="hold">
                            <p:stCondLst>
                              <p:cond delay="750"/>
                            </p:stCondLst>
                            <p:childTnLst>
                              <p:par>
                                <p:cTn id="45" presetID="22" presetClass="entr" presetSubtype="8"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500"/>
                            </p:stCondLst>
                            <p:childTnLst>
                              <p:par>
                                <p:cTn id="54" presetID="22" presetClass="entr" presetSubtype="2" fill="hold"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right)">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left)">
                                      <p:cBhvr>
                                        <p:cTn id="6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9" grpId="0" animBg="1"/>
      <p:bldP spid="21" grpId="0"/>
      <p:bldP spid="18" grpId="0" animBg="1"/>
      <p:bldP spid="2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Multimodal LOS</a:t>
            </a:r>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00" y="1240081"/>
            <a:ext cx="3810000" cy="4932123"/>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334000" y="4154992"/>
            <a:ext cx="1653478" cy="762000"/>
          </a:xfrm>
          <a:prstGeom prst="rect">
            <a:avLst/>
          </a:prstGeom>
          <a:noFill/>
          <a:ln w="28575">
            <a:solidFill>
              <a:srgbClr val="5A506B"/>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599" y="1237171"/>
            <a:ext cx="6366155" cy="2917821"/>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70598" y="4535992"/>
            <a:ext cx="3413760" cy="1754326"/>
          </a:xfrm>
          <a:prstGeom prst="rect">
            <a:avLst/>
          </a:prstGeom>
          <a:noFill/>
        </p:spPr>
        <p:txBody>
          <a:bodyPr wrap="square" lIns="91397" tIns="45698" rIns="91397" bIns="45698" rtlCol="0">
            <a:spAutoFit/>
          </a:bodyPr>
          <a:lstStyle/>
          <a:p>
            <a:r>
              <a:rPr lang="en-US" sz="3600" b="1" dirty="0">
                <a:solidFill>
                  <a:schemeClr val="accent6"/>
                </a:solidFill>
              </a:rPr>
              <a:t>Bicycle Mode</a:t>
            </a:r>
          </a:p>
          <a:p>
            <a:r>
              <a:rPr lang="en-US" dirty="0" smtClean="0"/>
              <a:t>Based on:</a:t>
            </a:r>
          </a:p>
          <a:p>
            <a:pPr marL="285616" indent="-285616">
              <a:buClr>
                <a:schemeClr val="accent6">
                  <a:lumMod val="75000"/>
                </a:schemeClr>
              </a:buClr>
              <a:buFont typeface="Wingdings" panose="05000000000000000000" pitchFamily="2" charset="2"/>
              <a:buChar char="§"/>
            </a:pPr>
            <a:r>
              <a:rPr lang="en-US" dirty="0" smtClean="0"/>
              <a:t>Paved shoulder/bicycle lane coverage</a:t>
            </a:r>
          </a:p>
          <a:p>
            <a:pPr marL="285616" indent="-285616">
              <a:buClr>
                <a:schemeClr val="accent6">
                  <a:lumMod val="75000"/>
                </a:schemeClr>
              </a:buClr>
              <a:buFont typeface="Wingdings" panose="05000000000000000000" pitchFamily="2" charset="2"/>
              <a:buChar char="§"/>
            </a:pPr>
            <a:r>
              <a:rPr lang="en-US" dirty="0" smtClean="0"/>
              <a:t>Number of motorized vehicles</a:t>
            </a:r>
            <a:endParaRPr lang="en-US" dirty="0"/>
          </a:p>
        </p:txBody>
      </p:sp>
      <p:grpSp>
        <p:nvGrpSpPr>
          <p:cNvPr id="9" name="Group 8"/>
          <p:cNvGrpSpPr/>
          <p:nvPr/>
        </p:nvGrpSpPr>
        <p:grpSpPr>
          <a:xfrm>
            <a:off x="76200" y="59373"/>
            <a:ext cx="4103496" cy="685800"/>
            <a:chOff x="0" y="1"/>
            <a:chExt cx="4103496" cy="685800"/>
          </a:xfrm>
        </p:grpSpPr>
        <p:sp>
          <p:nvSpPr>
            <p:cNvPr id="11" name="Rectangle 10"/>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6" name="TextBox 5"/>
          <p:cNvSpPr txBox="1"/>
          <p:nvPr/>
        </p:nvSpPr>
        <p:spPr>
          <a:xfrm>
            <a:off x="727354" y="1618306"/>
            <a:ext cx="6248400" cy="707886"/>
          </a:xfrm>
          <a:prstGeom prst="rect">
            <a:avLst/>
          </a:prstGeom>
          <a:solidFill>
            <a:schemeClr val="bg1"/>
          </a:solidFill>
          <a:ln>
            <a:noFill/>
          </a:ln>
        </p:spPr>
        <p:txBody>
          <a:bodyPr wrap="square" rtlCol="0">
            <a:spAutoFit/>
          </a:bodyPr>
          <a:lstStyle/>
          <a:p>
            <a:r>
              <a:rPr lang="en-US" sz="2000" b="1" dirty="0" smtClean="0">
                <a:solidFill>
                  <a:schemeClr val="accent6"/>
                </a:solidFill>
              </a:rPr>
              <a:t>Multiply motorized vehicle volumes by # of directional roadway lanes to determine 2-way max service volumes.</a:t>
            </a:r>
            <a:endParaRPr lang="en-US" sz="2000" b="1" dirty="0">
              <a:solidFill>
                <a:schemeClr val="accent6"/>
              </a:solidFill>
            </a:endParaRPr>
          </a:p>
        </p:txBody>
      </p:sp>
    </p:spTree>
    <p:custDataLst>
      <p:tags r:id="rId1"/>
    </p:custDataLst>
    <p:extLst>
      <p:ext uri="{BB962C8B-B14F-4D97-AF65-F5344CB8AC3E}">
        <p14:creationId xmlns:p14="http://schemas.microsoft.com/office/powerpoint/2010/main" val="3465556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p:cTn id="11" dur="1000" fill="hold"/>
                                        <p:tgtEl>
                                          <p:spTgt spid="5122"/>
                                        </p:tgtEl>
                                        <p:attrNameLst>
                                          <p:attrName>ppt_w</p:attrName>
                                        </p:attrNameLst>
                                      </p:cBhvr>
                                      <p:tavLst>
                                        <p:tav tm="0">
                                          <p:val>
                                            <p:fltVal val="0"/>
                                          </p:val>
                                        </p:tav>
                                        <p:tav tm="100000">
                                          <p:val>
                                            <p:strVal val="#ppt_w"/>
                                          </p:val>
                                        </p:tav>
                                      </p:tavLst>
                                    </p:anim>
                                    <p:anim calcmode="lin" valueType="num">
                                      <p:cBhvr>
                                        <p:cTn id="12" dur="1000" fill="hold"/>
                                        <p:tgtEl>
                                          <p:spTgt spid="5122"/>
                                        </p:tgtEl>
                                        <p:attrNameLst>
                                          <p:attrName>ppt_h</p:attrName>
                                        </p:attrNameLst>
                                      </p:cBhvr>
                                      <p:tavLst>
                                        <p:tav tm="0">
                                          <p:val>
                                            <p:fltVal val="0"/>
                                          </p:val>
                                        </p:tav>
                                        <p:tav tm="100000">
                                          <p:val>
                                            <p:strVal val="#ppt_h"/>
                                          </p:val>
                                        </p:tav>
                                      </p:tavLst>
                                    </p:anim>
                                    <p:animEffect transition="in" filter="fade">
                                      <p:cBhvr>
                                        <p:cTn id="13" dur="1000"/>
                                        <p:tgtEl>
                                          <p:spTgt spid="5122"/>
                                        </p:tgtEl>
                                      </p:cBhvr>
                                    </p:animEffect>
                                  </p:childTnLst>
                                </p:cTn>
                              </p:par>
                              <p:par>
                                <p:cTn id="14" presetID="42" presetClass="path" presetSubtype="0" fill="hold" nodeType="withEffect">
                                  <p:stCondLst>
                                    <p:cond delay="0"/>
                                  </p:stCondLst>
                                  <p:childTnLst>
                                    <p:animMotion origin="layout" path="M 0.24236 0.35694 L 3.05556E-6 4.44444E-6 " pathEditMode="relative" rAng="0" ptsTypes="AA">
                                      <p:cBhvr>
                                        <p:cTn id="15" dur="1000" fill="hold"/>
                                        <p:tgtEl>
                                          <p:spTgt spid="5122"/>
                                        </p:tgtEl>
                                        <p:attrNameLst>
                                          <p:attrName>ppt_x</p:attrName>
                                          <p:attrName>ppt_y</p:attrName>
                                        </p:attrNameLst>
                                      </p:cBhvr>
                                      <p:rCtr x="-12118" y="-17847"/>
                                    </p:animMotion>
                                  </p:childTnLst>
                                </p:cTn>
                              </p:par>
                            </p:childTnLst>
                          </p:cTn>
                        </p:par>
                        <p:par>
                          <p:cTn id="16" fill="hold">
                            <p:stCondLst>
                              <p:cond delay="1750"/>
                            </p:stCondLst>
                            <p:childTnLst>
                              <p:par>
                                <p:cTn id="17" presetID="1"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175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6"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Multimodal LOS</a:t>
            </a:r>
            <a:endParaRPr lang="en-US" dirty="0"/>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00" y="1240081"/>
            <a:ext cx="3810000" cy="4932123"/>
          </a:xfrm>
          <a:prstGeom prst="rect">
            <a:avLst/>
          </a:prstGeom>
          <a:noFill/>
          <a:ln w="38100">
            <a:solidFill>
              <a:srgbClr val="EB642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334001" y="4916996"/>
            <a:ext cx="1676400" cy="619937"/>
          </a:xfrm>
          <a:prstGeom prst="rect">
            <a:avLst/>
          </a:prstGeom>
          <a:noFill/>
          <a:ln w="3810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 y="1240081"/>
            <a:ext cx="6596850" cy="2502985"/>
          </a:xfrm>
          <a:prstGeom prst="rect">
            <a:avLst/>
          </a:prstGeom>
          <a:noFill/>
          <a:ln w="38100">
            <a:solidFill>
              <a:srgbClr val="EB642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51504" y="4218971"/>
            <a:ext cx="3535344" cy="1477328"/>
          </a:xfrm>
          <a:prstGeom prst="rect">
            <a:avLst/>
          </a:prstGeom>
          <a:noFill/>
        </p:spPr>
        <p:txBody>
          <a:bodyPr wrap="square" lIns="91397" tIns="45698" rIns="91397" bIns="45698" rtlCol="0">
            <a:spAutoFit/>
          </a:bodyPr>
          <a:lstStyle/>
          <a:p>
            <a:r>
              <a:rPr lang="en-US" sz="3600" b="1" dirty="0">
                <a:solidFill>
                  <a:schemeClr val="accent6"/>
                </a:solidFill>
              </a:rPr>
              <a:t>Pedestrian Mode</a:t>
            </a:r>
          </a:p>
          <a:p>
            <a:r>
              <a:rPr lang="en-US" dirty="0" smtClean="0"/>
              <a:t>Based on:</a:t>
            </a:r>
          </a:p>
          <a:p>
            <a:pPr marL="285616" indent="-285616">
              <a:buClr>
                <a:schemeClr val="accent6">
                  <a:lumMod val="75000"/>
                </a:schemeClr>
              </a:buClr>
              <a:buFont typeface="Wingdings" panose="05000000000000000000" pitchFamily="2" charset="2"/>
              <a:buChar char="§"/>
            </a:pPr>
            <a:r>
              <a:rPr lang="en-US" dirty="0" smtClean="0"/>
              <a:t>Sidewalk coverage</a:t>
            </a:r>
          </a:p>
          <a:p>
            <a:pPr marL="285616" indent="-285616">
              <a:buClr>
                <a:schemeClr val="accent6">
                  <a:lumMod val="75000"/>
                </a:schemeClr>
              </a:buClr>
              <a:buFont typeface="Wingdings" panose="05000000000000000000" pitchFamily="2" charset="2"/>
              <a:buChar char="§"/>
            </a:pPr>
            <a:r>
              <a:rPr lang="en-US" dirty="0" smtClean="0"/>
              <a:t>Number of motorized vehicles</a:t>
            </a:r>
            <a:endParaRPr lang="en-US" dirty="0"/>
          </a:p>
        </p:txBody>
      </p:sp>
      <p:grpSp>
        <p:nvGrpSpPr>
          <p:cNvPr id="9" name="Group 8"/>
          <p:cNvGrpSpPr/>
          <p:nvPr/>
        </p:nvGrpSpPr>
        <p:grpSpPr>
          <a:xfrm>
            <a:off x="76200" y="59373"/>
            <a:ext cx="4103496" cy="685800"/>
            <a:chOff x="0" y="1"/>
            <a:chExt cx="4103496" cy="685800"/>
          </a:xfrm>
        </p:grpSpPr>
        <p:sp>
          <p:nvSpPr>
            <p:cNvPr id="10" name="Rectangle 9"/>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13" name="TextBox 12"/>
          <p:cNvSpPr txBox="1"/>
          <p:nvPr/>
        </p:nvSpPr>
        <p:spPr>
          <a:xfrm>
            <a:off x="958050" y="1609466"/>
            <a:ext cx="6248400" cy="707886"/>
          </a:xfrm>
          <a:prstGeom prst="rect">
            <a:avLst/>
          </a:prstGeom>
          <a:solidFill>
            <a:schemeClr val="bg1"/>
          </a:solidFill>
          <a:ln>
            <a:noFill/>
          </a:ln>
        </p:spPr>
        <p:txBody>
          <a:bodyPr wrap="square" rtlCol="0">
            <a:spAutoFit/>
          </a:bodyPr>
          <a:lstStyle/>
          <a:p>
            <a:r>
              <a:rPr lang="en-US" sz="2000" b="1" dirty="0" smtClean="0">
                <a:solidFill>
                  <a:schemeClr val="accent6"/>
                </a:solidFill>
              </a:rPr>
              <a:t>Multiply motorized vehicle volumes by # of directional roadway lanes to determine 2-way max service volumes.</a:t>
            </a:r>
            <a:endParaRPr lang="en-US" sz="2000" b="1" dirty="0">
              <a:solidFill>
                <a:schemeClr val="accent6"/>
              </a:solidFill>
            </a:endParaRPr>
          </a:p>
        </p:txBody>
      </p:sp>
    </p:spTree>
    <p:custDataLst>
      <p:tags r:id="rId1"/>
    </p:custDataLst>
    <p:extLst>
      <p:ext uri="{BB962C8B-B14F-4D97-AF65-F5344CB8AC3E}">
        <p14:creationId xmlns:p14="http://schemas.microsoft.com/office/powerpoint/2010/main" val="2269185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 calcmode="lin" valueType="num">
                                      <p:cBhvr>
                                        <p:cTn id="11" dur="1000" fill="hold"/>
                                        <p:tgtEl>
                                          <p:spTgt spid="5123"/>
                                        </p:tgtEl>
                                        <p:attrNameLst>
                                          <p:attrName>ppt_w</p:attrName>
                                        </p:attrNameLst>
                                      </p:cBhvr>
                                      <p:tavLst>
                                        <p:tav tm="0">
                                          <p:val>
                                            <p:fltVal val="0"/>
                                          </p:val>
                                        </p:tav>
                                        <p:tav tm="100000">
                                          <p:val>
                                            <p:strVal val="#ppt_w"/>
                                          </p:val>
                                        </p:tav>
                                      </p:tavLst>
                                    </p:anim>
                                    <p:anim calcmode="lin" valueType="num">
                                      <p:cBhvr>
                                        <p:cTn id="12" dur="1000" fill="hold"/>
                                        <p:tgtEl>
                                          <p:spTgt spid="5123"/>
                                        </p:tgtEl>
                                        <p:attrNameLst>
                                          <p:attrName>ppt_h</p:attrName>
                                        </p:attrNameLst>
                                      </p:cBhvr>
                                      <p:tavLst>
                                        <p:tav tm="0">
                                          <p:val>
                                            <p:fltVal val="0"/>
                                          </p:val>
                                        </p:tav>
                                        <p:tav tm="100000">
                                          <p:val>
                                            <p:strVal val="#ppt_h"/>
                                          </p:val>
                                        </p:tav>
                                      </p:tavLst>
                                    </p:anim>
                                    <p:animEffect transition="in" filter="fade">
                                      <p:cBhvr>
                                        <p:cTn id="13" dur="1000"/>
                                        <p:tgtEl>
                                          <p:spTgt spid="5123"/>
                                        </p:tgtEl>
                                      </p:cBhvr>
                                    </p:animEffect>
                                  </p:childTnLst>
                                </p:cTn>
                              </p:par>
                              <p:par>
                                <p:cTn id="14" presetID="42" presetClass="path" presetSubtype="0" fill="hold" nodeType="withEffect">
                                  <p:stCondLst>
                                    <p:cond delay="0"/>
                                  </p:stCondLst>
                                  <p:childTnLst>
                                    <p:animMotion origin="layout" path="M 0.23108 0.40348 L -2.77778E-7 -4.44444E-6 " pathEditMode="relative" rAng="0" ptsTypes="AA">
                                      <p:cBhvr>
                                        <p:cTn id="15" dur="1000" fill="hold"/>
                                        <p:tgtEl>
                                          <p:spTgt spid="5123"/>
                                        </p:tgtEl>
                                        <p:attrNameLst>
                                          <p:attrName>ppt_x</p:attrName>
                                          <p:attrName>ppt_y</p:attrName>
                                        </p:attrNameLst>
                                      </p:cBhvr>
                                      <p:rCtr x="-11563" y="-20185"/>
                                    </p:animMotion>
                                  </p:childTnLst>
                                </p:cTn>
                              </p:par>
                            </p:childTnLst>
                          </p:cTn>
                        </p:par>
                        <p:par>
                          <p:cTn id="16" fill="hold">
                            <p:stCondLst>
                              <p:cond delay="1750"/>
                            </p:stCondLst>
                            <p:childTnLst>
                              <p:par>
                                <p:cTn id="17" presetID="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1750"/>
                            </p:stCondLst>
                            <p:childTnLst>
                              <p:par>
                                <p:cTn id="20" presetID="1"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P spid="13"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Multimodal LOS</a:t>
            </a:r>
            <a:endParaRPr lang="en-US" dirty="0"/>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00" y="1240081"/>
            <a:ext cx="3810000" cy="4932123"/>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9104" y="1240081"/>
            <a:ext cx="5696728" cy="1456445"/>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334001" y="5546982"/>
            <a:ext cx="1676400" cy="387097"/>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sp>
        <p:nvSpPr>
          <p:cNvPr id="6" name="TextBox 5"/>
          <p:cNvSpPr txBox="1"/>
          <p:nvPr/>
        </p:nvSpPr>
        <p:spPr>
          <a:xfrm>
            <a:off x="1605225" y="3673792"/>
            <a:ext cx="2428351" cy="1477328"/>
          </a:xfrm>
          <a:prstGeom prst="rect">
            <a:avLst/>
          </a:prstGeom>
          <a:noFill/>
        </p:spPr>
        <p:txBody>
          <a:bodyPr wrap="square" lIns="91397" tIns="45698" rIns="91397" bIns="45698" rtlCol="0">
            <a:spAutoFit/>
          </a:bodyPr>
          <a:lstStyle/>
          <a:p>
            <a:r>
              <a:rPr lang="en-US" sz="3600" b="1" dirty="0">
                <a:solidFill>
                  <a:schemeClr val="accent6"/>
                </a:solidFill>
              </a:rPr>
              <a:t>Bus Mode</a:t>
            </a:r>
          </a:p>
          <a:p>
            <a:r>
              <a:rPr lang="en-US" dirty="0" smtClean="0"/>
              <a:t>Based on:</a:t>
            </a:r>
          </a:p>
          <a:p>
            <a:pPr marL="285616" indent="-285616">
              <a:buClr>
                <a:schemeClr val="accent6">
                  <a:lumMod val="75000"/>
                </a:schemeClr>
              </a:buClr>
              <a:buFont typeface="Wingdings" panose="05000000000000000000" pitchFamily="2" charset="2"/>
              <a:buChar char="§"/>
            </a:pPr>
            <a:r>
              <a:rPr lang="en-US" dirty="0" smtClean="0"/>
              <a:t>Bus frequency</a:t>
            </a:r>
          </a:p>
          <a:p>
            <a:pPr marL="285616" indent="-285616">
              <a:buClr>
                <a:schemeClr val="accent6">
                  <a:lumMod val="75000"/>
                </a:schemeClr>
              </a:buClr>
              <a:buFont typeface="Wingdings" panose="05000000000000000000" pitchFamily="2" charset="2"/>
              <a:buChar char="§"/>
            </a:pPr>
            <a:r>
              <a:rPr lang="en-US" dirty="0" smtClean="0"/>
              <a:t>Sidewalk coverage </a:t>
            </a:r>
            <a:endParaRPr lang="en-US" dirty="0"/>
          </a:p>
        </p:txBody>
      </p:sp>
      <p:grpSp>
        <p:nvGrpSpPr>
          <p:cNvPr id="9" name="Group 8"/>
          <p:cNvGrpSpPr/>
          <p:nvPr/>
        </p:nvGrpSpPr>
        <p:grpSpPr>
          <a:xfrm>
            <a:off x="76200" y="59373"/>
            <a:ext cx="4103496" cy="685800"/>
            <a:chOff x="0" y="1"/>
            <a:chExt cx="4103496" cy="685800"/>
          </a:xfrm>
        </p:grpSpPr>
        <p:sp>
          <p:nvSpPr>
            <p:cNvPr id="10" name="Rectangle 9"/>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956211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50"/>
                                        <p:tgtEl>
                                          <p:spTgt spid="12"/>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cBhvr>
                                        <p:cTn id="11" dur="1000" fill="hold"/>
                                        <p:tgtEl>
                                          <p:spTgt spid="5124"/>
                                        </p:tgtEl>
                                        <p:attrNameLst>
                                          <p:attrName>ppt_w</p:attrName>
                                        </p:attrNameLst>
                                      </p:cBhvr>
                                      <p:tavLst>
                                        <p:tav tm="0">
                                          <p:val>
                                            <p:fltVal val="0"/>
                                          </p:val>
                                        </p:tav>
                                        <p:tav tm="100000">
                                          <p:val>
                                            <p:strVal val="#ppt_w"/>
                                          </p:val>
                                        </p:tav>
                                      </p:tavLst>
                                    </p:anim>
                                    <p:anim calcmode="lin" valueType="num">
                                      <p:cBhvr>
                                        <p:cTn id="12" dur="1000" fill="hold"/>
                                        <p:tgtEl>
                                          <p:spTgt spid="5124"/>
                                        </p:tgtEl>
                                        <p:attrNameLst>
                                          <p:attrName>ppt_h</p:attrName>
                                        </p:attrNameLst>
                                      </p:cBhvr>
                                      <p:tavLst>
                                        <p:tav tm="0">
                                          <p:val>
                                            <p:fltVal val="0"/>
                                          </p:val>
                                        </p:tav>
                                        <p:tav tm="100000">
                                          <p:val>
                                            <p:strVal val="#ppt_h"/>
                                          </p:val>
                                        </p:tav>
                                      </p:tavLst>
                                    </p:anim>
                                    <p:animEffect transition="in" filter="fade">
                                      <p:cBhvr>
                                        <p:cTn id="13" dur="1000"/>
                                        <p:tgtEl>
                                          <p:spTgt spid="5124"/>
                                        </p:tgtEl>
                                      </p:cBhvr>
                                    </p:animEffect>
                                  </p:childTnLst>
                                </p:cTn>
                              </p:par>
                              <p:par>
                                <p:cTn id="14" presetID="42" presetClass="path" presetSubtype="0" fill="hold" nodeType="withEffect">
                                  <p:stCondLst>
                                    <p:cond delay="0"/>
                                  </p:stCondLst>
                                  <p:childTnLst>
                                    <p:animMotion origin="layout" path="M 0.26789 0.5574 L -4.72222E-6 2.96296E-6 " pathEditMode="relative" rAng="0" ptsTypes="AA">
                                      <p:cBhvr>
                                        <p:cTn id="15" dur="1000" fill="hold"/>
                                        <p:tgtEl>
                                          <p:spTgt spid="5124"/>
                                        </p:tgtEl>
                                        <p:attrNameLst>
                                          <p:attrName>ppt_x</p:attrName>
                                          <p:attrName>ppt_y</p:attrName>
                                        </p:attrNameLst>
                                      </p:cBhvr>
                                      <p:rCtr x="-13403" y="-27870"/>
                                    </p:animMotion>
                                  </p:childTnLst>
                                </p:cTn>
                              </p:par>
                            </p:childTnLst>
                          </p:cTn>
                        </p:par>
                        <p:par>
                          <p:cTn id="16" fill="hold">
                            <p:stCondLst>
                              <p:cond delay="175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6200" y="59373"/>
            <a:ext cx="4103496" cy="685800"/>
            <a:chOff x="0" y="1"/>
            <a:chExt cx="4103496" cy="685800"/>
          </a:xfrm>
        </p:grpSpPr>
        <p:sp>
          <p:nvSpPr>
            <p:cNvPr id="10" name="Rectangle 9"/>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12" name="Title 3"/>
          <p:cNvSpPr txBox="1">
            <a:spLocks/>
          </p:cNvSpPr>
          <p:nvPr/>
        </p:nvSpPr>
        <p:spPr>
          <a:xfrm>
            <a:off x="4179696" y="1772"/>
            <a:ext cx="4964304" cy="743401"/>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dirty="0" smtClean="0"/>
              <a:t>Example 4</a:t>
            </a:r>
          </a:p>
        </p:txBody>
      </p:sp>
      <p:sp>
        <p:nvSpPr>
          <p:cNvPr id="17" name="Content Placeholder 2"/>
          <p:cNvSpPr>
            <a:spLocks noGrp="1"/>
          </p:cNvSpPr>
          <p:nvPr>
            <p:ph idx="1"/>
          </p:nvPr>
        </p:nvSpPr>
        <p:spPr>
          <a:xfrm>
            <a:off x="951504" y="1149599"/>
            <a:ext cx="7735296" cy="4525963"/>
          </a:xfrm>
        </p:spPr>
        <p:txBody>
          <a:bodyPr>
            <a:noAutofit/>
          </a:bodyPr>
          <a:lstStyle/>
          <a:p>
            <a:pPr marL="0" indent="0">
              <a:buNone/>
            </a:pPr>
            <a:r>
              <a:rPr lang="en-US" sz="2400" dirty="0" smtClean="0"/>
              <a:t>Determine </a:t>
            </a:r>
            <a:r>
              <a:rPr lang="en-US" sz="2400" dirty="0"/>
              <a:t>the bicycle, pedestrian, and bus LOS:</a:t>
            </a:r>
          </a:p>
          <a:p>
            <a:r>
              <a:rPr lang="en-US" sz="2000" dirty="0"/>
              <a:t>In terms of AADT</a:t>
            </a:r>
          </a:p>
          <a:p>
            <a:r>
              <a:rPr lang="en-US" sz="2000" dirty="0"/>
              <a:t>In an urbanized area</a:t>
            </a:r>
          </a:p>
          <a:p>
            <a:r>
              <a:rPr lang="en-US" sz="2000" dirty="0"/>
              <a:t>For a state signalized arterial </a:t>
            </a:r>
            <a:r>
              <a:rPr lang="en-US" sz="2000" dirty="0" smtClean="0"/>
              <a:t>with:</a:t>
            </a:r>
            <a:endParaRPr lang="en-US" sz="1600" dirty="0"/>
          </a:p>
          <a:p>
            <a:pPr lvl="1"/>
            <a:r>
              <a:rPr lang="en-US" sz="1600" dirty="0"/>
              <a:t>2 lanes</a:t>
            </a:r>
          </a:p>
          <a:p>
            <a:pPr lvl="1"/>
            <a:r>
              <a:rPr lang="en-US" sz="1600" dirty="0"/>
              <a:t>AADT=13,000</a:t>
            </a:r>
          </a:p>
          <a:p>
            <a:pPr lvl="1"/>
            <a:r>
              <a:rPr lang="en-US" sz="1600" dirty="0"/>
              <a:t>3 buses/hour</a:t>
            </a:r>
          </a:p>
          <a:p>
            <a:pPr marL="456986" lvl="1" indent="0">
              <a:buNone/>
            </a:pPr>
            <a:endParaRPr lang="en-US" sz="1600" dirty="0"/>
          </a:p>
          <a:p>
            <a:pPr lvl="1"/>
            <a:endParaRPr lang="en-US" sz="1600" dirty="0"/>
          </a:p>
        </p:txBody>
      </p:sp>
      <p:sp>
        <p:nvSpPr>
          <p:cNvPr id="19" name="Content Placeholder 2"/>
          <p:cNvSpPr txBox="1">
            <a:spLocks/>
          </p:cNvSpPr>
          <p:nvPr/>
        </p:nvSpPr>
        <p:spPr>
          <a:xfrm>
            <a:off x="2849832" y="2701800"/>
            <a:ext cx="2939142" cy="844800"/>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8064A2">
                  <a:lumMod val="75000"/>
                </a:srgbClr>
              </a:buClr>
            </a:pPr>
            <a:r>
              <a:rPr lang="en-US" sz="1600" dirty="0">
                <a:solidFill>
                  <a:prstClr val="black"/>
                </a:solidFill>
              </a:rPr>
              <a:t>90% bike lane coverage</a:t>
            </a:r>
          </a:p>
          <a:p>
            <a:pPr lvl="1">
              <a:buClr>
                <a:srgbClr val="8064A2">
                  <a:lumMod val="75000"/>
                </a:srgbClr>
              </a:buClr>
            </a:pPr>
            <a:r>
              <a:rPr lang="en-US" sz="1600" dirty="0">
                <a:solidFill>
                  <a:prstClr val="black"/>
                </a:solidFill>
              </a:rPr>
              <a:t>40% sidewalk coverage</a:t>
            </a:r>
          </a:p>
          <a:p>
            <a:pPr lvl="1">
              <a:buClr>
                <a:srgbClr val="8064A2">
                  <a:lumMod val="75000"/>
                </a:srgbClr>
              </a:buClr>
            </a:pPr>
            <a:endParaRPr lang="en-US" sz="1600" dirty="0">
              <a:solidFill>
                <a:prstClr val="black"/>
              </a:solidFill>
            </a:endParaRPr>
          </a:p>
          <a:p>
            <a:pPr marL="456986" lvl="1" indent="0">
              <a:buClr>
                <a:srgbClr val="8064A2">
                  <a:lumMod val="75000"/>
                </a:srgbClr>
              </a:buClr>
              <a:buNone/>
            </a:pPr>
            <a:endParaRPr lang="en-US" sz="1600" dirty="0">
              <a:solidFill>
                <a:prstClr val="black"/>
              </a:solidFill>
            </a:endParaRPr>
          </a:p>
        </p:txBody>
      </p:sp>
    </p:spTree>
    <p:custDataLst>
      <p:tags r:id="rId1"/>
    </p:custDataLst>
    <p:extLst>
      <p:ext uri="{BB962C8B-B14F-4D97-AF65-F5344CB8AC3E}">
        <p14:creationId xmlns:p14="http://schemas.microsoft.com/office/powerpoint/2010/main" val="1449724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756" y="2766269"/>
            <a:ext cx="2583759" cy="3343893"/>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951504" y="1149599"/>
            <a:ext cx="7735296" cy="4525963"/>
          </a:xfrm>
        </p:spPr>
        <p:txBody>
          <a:bodyPr>
            <a:noAutofit/>
          </a:bodyPr>
          <a:lstStyle/>
          <a:p>
            <a:pPr marL="0" indent="0">
              <a:buNone/>
            </a:pPr>
            <a:r>
              <a:rPr lang="en-US" sz="2400" dirty="0" smtClean="0"/>
              <a:t>Determine </a:t>
            </a:r>
            <a:r>
              <a:rPr lang="en-US" sz="2400" dirty="0"/>
              <a:t>the </a:t>
            </a:r>
            <a:r>
              <a:rPr lang="en-US" sz="2400" dirty="0" smtClean="0"/>
              <a:t>bicycle LOS</a:t>
            </a:r>
            <a:r>
              <a:rPr lang="en-US" sz="2400" dirty="0"/>
              <a:t>:</a:t>
            </a:r>
          </a:p>
          <a:p>
            <a:r>
              <a:rPr lang="en-US" sz="2000" dirty="0"/>
              <a:t>In terms of AADT</a:t>
            </a:r>
          </a:p>
          <a:p>
            <a:r>
              <a:rPr lang="en-US" sz="2000" dirty="0"/>
              <a:t>In an urbanized area</a:t>
            </a:r>
          </a:p>
          <a:p>
            <a:r>
              <a:rPr lang="en-US" sz="2000" dirty="0"/>
              <a:t>For a state signalized arterial </a:t>
            </a:r>
            <a:r>
              <a:rPr lang="en-US" sz="2000" dirty="0" smtClean="0"/>
              <a:t>with:</a:t>
            </a:r>
            <a:endParaRPr lang="en-US" sz="1600" dirty="0"/>
          </a:p>
          <a:p>
            <a:pPr lvl="1"/>
            <a:r>
              <a:rPr lang="en-US" sz="1600" dirty="0"/>
              <a:t>2 lanes</a:t>
            </a:r>
          </a:p>
          <a:p>
            <a:pPr lvl="1"/>
            <a:r>
              <a:rPr lang="en-US" sz="1600" dirty="0"/>
              <a:t>AADT=13,000</a:t>
            </a:r>
          </a:p>
          <a:p>
            <a:pPr lvl="1"/>
            <a:r>
              <a:rPr lang="en-US" sz="1600" dirty="0"/>
              <a:t>3 buses/hour</a:t>
            </a:r>
          </a:p>
          <a:p>
            <a:pPr marL="456986" lvl="1" indent="0">
              <a:buNone/>
            </a:pPr>
            <a:endParaRPr lang="en-US" sz="1600" dirty="0"/>
          </a:p>
          <a:p>
            <a:pPr lvl="1"/>
            <a:endParaRPr lang="en-US" sz="1600" dirty="0"/>
          </a:p>
        </p:txBody>
      </p:sp>
      <p:sp>
        <p:nvSpPr>
          <p:cNvPr id="5" name="Rectangle 4"/>
          <p:cNvSpPr/>
          <p:nvPr/>
        </p:nvSpPr>
        <p:spPr>
          <a:xfrm>
            <a:off x="6574046" y="4748492"/>
            <a:ext cx="1160495" cy="511845"/>
          </a:xfrm>
          <a:prstGeom prst="rect">
            <a:avLst/>
          </a:prstGeom>
          <a:noFill/>
          <a:ln w="28575">
            <a:solidFill>
              <a:srgbClr val="5A506B"/>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2" y="4529289"/>
            <a:ext cx="3917946" cy="1842936"/>
          </a:xfrm>
          <a:prstGeom prst="rect">
            <a:avLst/>
          </a:prstGeom>
          <a:noFill/>
          <a:ln w="381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ounded Rectangle 33"/>
          <p:cNvSpPr/>
          <p:nvPr/>
        </p:nvSpPr>
        <p:spPr>
          <a:xfrm>
            <a:off x="1666879" y="2962997"/>
            <a:ext cx="1355271" cy="240261"/>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cxnSp>
        <p:nvCxnSpPr>
          <p:cNvPr id="25" name="Straight Arrow Connector 24"/>
          <p:cNvCxnSpPr/>
          <p:nvPr/>
        </p:nvCxnSpPr>
        <p:spPr>
          <a:xfrm>
            <a:off x="3022150" y="3203258"/>
            <a:ext cx="665882" cy="2991152"/>
          </a:xfrm>
          <a:prstGeom prst="straightConnector1">
            <a:avLst/>
          </a:prstGeom>
          <a:ln w="28575">
            <a:solidFill>
              <a:srgbClr val="EB642D"/>
            </a:solidFill>
            <a:tailEnd type="arrow"/>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2849832" y="6373998"/>
            <a:ext cx="2818942" cy="461665"/>
            <a:chOff x="4208375" y="1595735"/>
            <a:chExt cx="2638973" cy="461665"/>
          </a:xfrm>
        </p:grpSpPr>
        <p:sp>
          <p:nvSpPr>
            <p:cNvPr id="40" name="TextBox 39"/>
            <p:cNvSpPr txBox="1"/>
            <p:nvPr/>
          </p:nvSpPr>
          <p:spPr>
            <a:xfrm>
              <a:off x="4208375" y="1626513"/>
              <a:ext cx="1212270" cy="400110"/>
            </a:xfrm>
            <a:prstGeom prst="rect">
              <a:avLst/>
            </a:prstGeom>
            <a:noFill/>
            <a:ln>
              <a:noFill/>
            </a:ln>
          </p:spPr>
          <p:txBody>
            <a:bodyPr wrap="square" rtlCol="0">
              <a:spAutoFit/>
            </a:bodyPr>
            <a:lstStyle/>
            <a:p>
              <a:r>
                <a:rPr lang="en-US" sz="2000" dirty="0">
                  <a:solidFill>
                    <a:prstClr val="black"/>
                  </a:solidFill>
                </a:rPr>
                <a:t>Bike Mode</a:t>
              </a:r>
            </a:p>
          </p:txBody>
        </p:sp>
        <p:sp>
          <p:nvSpPr>
            <p:cNvPr id="41" name="Right Arrow 40"/>
            <p:cNvSpPr/>
            <p:nvPr/>
          </p:nvSpPr>
          <p:spPr>
            <a:xfrm>
              <a:off x="5420646" y="1701027"/>
              <a:ext cx="463985" cy="251079"/>
            </a:xfrm>
            <a:prstGeom prst="rightArrow">
              <a:avLst/>
            </a:prstGeom>
            <a:solidFill>
              <a:srgbClr val="0865A2"/>
            </a:solidFill>
            <a:ln>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Box 41"/>
            <p:cNvSpPr txBox="1"/>
            <p:nvPr/>
          </p:nvSpPr>
          <p:spPr>
            <a:xfrm>
              <a:off x="5951572" y="1595735"/>
              <a:ext cx="895776" cy="461665"/>
            </a:xfrm>
            <a:prstGeom prst="rect">
              <a:avLst/>
            </a:prstGeom>
            <a:noFill/>
            <a:ln>
              <a:noFill/>
            </a:ln>
          </p:spPr>
          <p:txBody>
            <a:bodyPr wrap="square" rtlCol="0">
              <a:spAutoFit/>
            </a:bodyPr>
            <a:lstStyle/>
            <a:p>
              <a:r>
                <a:rPr lang="en-US" sz="2400" dirty="0">
                  <a:solidFill>
                    <a:prstClr val="black"/>
                  </a:solidFill>
                </a:rPr>
                <a:t>LOS C </a:t>
              </a:r>
            </a:p>
          </p:txBody>
        </p:sp>
      </p:grpSp>
      <p:sp>
        <p:nvSpPr>
          <p:cNvPr id="15" name="Content Placeholder 2"/>
          <p:cNvSpPr txBox="1">
            <a:spLocks/>
          </p:cNvSpPr>
          <p:nvPr/>
        </p:nvSpPr>
        <p:spPr>
          <a:xfrm>
            <a:off x="2849832" y="2701800"/>
            <a:ext cx="2939142" cy="844800"/>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8064A2">
                  <a:lumMod val="75000"/>
                </a:srgbClr>
              </a:buClr>
            </a:pPr>
            <a:r>
              <a:rPr lang="en-US" sz="1600" dirty="0">
                <a:solidFill>
                  <a:prstClr val="black"/>
                </a:solidFill>
              </a:rPr>
              <a:t>90% bike lane coverage</a:t>
            </a:r>
          </a:p>
          <a:p>
            <a:pPr lvl="1">
              <a:buClr>
                <a:srgbClr val="8064A2">
                  <a:lumMod val="75000"/>
                </a:srgbClr>
              </a:buClr>
            </a:pPr>
            <a:r>
              <a:rPr lang="en-US" sz="1600" dirty="0">
                <a:solidFill>
                  <a:prstClr val="black"/>
                </a:solidFill>
              </a:rPr>
              <a:t>40% sidewalk coverage</a:t>
            </a:r>
          </a:p>
          <a:p>
            <a:pPr lvl="1">
              <a:buClr>
                <a:srgbClr val="8064A2">
                  <a:lumMod val="75000"/>
                </a:srgbClr>
              </a:buClr>
            </a:pPr>
            <a:endParaRPr lang="en-US" sz="1600" dirty="0">
              <a:solidFill>
                <a:prstClr val="black"/>
              </a:solidFill>
            </a:endParaRPr>
          </a:p>
          <a:p>
            <a:pPr marL="456986" lvl="1" indent="0">
              <a:buClr>
                <a:srgbClr val="8064A2">
                  <a:lumMod val="75000"/>
                </a:srgbClr>
              </a:buClr>
              <a:buNone/>
            </a:pPr>
            <a:endParaRPr lang="en-US" sz="1600" dirty="0">
              <a:solidFill>
                <a:prstClr val="black"/>
              </a:solidFill>
            </a:endParaRPr>
          </a:p>
        </p:txBody>
      </p:sp>
      <p:cxnSp>
        <p:nvCxnSpPr>
          <p:cNvPr id="28" name="Straight Connector 27"/>
          <p:cNvCxnSpPr/>
          <p:nvPr/>
        </p:nvCxnSpPr>
        <p:spPr>
          <a:xfrm>
            <a:off x="3566191" y="2960750"/>
            <a:ext cx="2203737" cy="0"/>
          </a:xfrm>
          <a:prstGeom prst="line">
            <a:avLst/>
          </a:prstGeom>
          <a:ln w="28575">
            <a:solidFill>
              <a:srgbClr val="EB642D"/>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162179" y="6333073"/>
            <a:ext cx="364672" cy="0"/>
          </a:xfrm>
          <a:prstGeom prst="line">
            <a:avLst/>
          </a:prstGeom>
          <a:ln w="28575">
            <a:solidFill>
              <a:srgbClr val="EB642D"/>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76200" y="59373"/>
            <a:ext cx="4103496" cy="685800"/>
            <a:chOff x="0" y="1"/>
            <a:chExt cx="4103496" cy="685800"/>
          </a:xfrm>
        </p:grpSpPr>
        <p:sp>
          <p:nvSpPr>
            <p:cNvPr id="22" name="Rectangle 21"/>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24" name="Title 3"/>
          <p:cNvSpPr txBox="1">
            <a:spLocks/>
          </p:cNvSpPr>
          <p:nvPr/>
        </p:nvSpPr>
        <p:spPr>
          <a:xfrm>
            <a:off x="4179696" y="1772"/>
            <a:ext cx="4964304" cy="743401"/>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dirty="0" smtClean="0"/>
              <a:t>Example 4.A</a:t>
            </a:r>
          </a:p>
        </p:txBody>
      </p:sp>
      <p:sp>
        <p:nvSpPr>
          <p:cNvPr id="19" name="Rectangle 18"/>
          <p:cNvSpPr/>
          <p:nvPr/>
        </p:nvSpPr>
        <p:spPr>
          <a:xfrm>
            <a:off x="6574046" y="2727396"/>
            <a:ext cx="512554" cy="39680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13530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14338"/>
                                        </p:tgtEl>
                                        <p:attrNameLst>
                                          <p:attrName>style.visibility</p:attrName>
                                        </p:attrNameLst>
                                      </p:cBhvr>
                                      <p:to>
                                        <p:strVal val="visible"/>
                                      </p:to>
                                    </p:set>
                                    <p:anim calcmode="lin" valueType="num">
                                      <p:cBhvr>
                                        <p:cTn id="16" dur="1000" fill="hold"/>
                                        <p:tgtEl>
                                          <p:spTgt spid="14338"/>
                                        </p:tgtEl>
                                        <p:attrNameLst>
                                          <p:attrName>ppt_w</p:attrName>
                                        </p:attrNameLst>
                                      </p:cBhvr>
                                      <p:tavLst>
                                        <p:tav tm="0">
                                          <p:val>
                                            <p:fltVal val="0"/>
                                          </p:val>
                                        </p:tav>
                                        <p:tav tm="100000">
                                          <p:val>
                                            <p:strVal val="#ppt_w"/>
                                          </p:val>
                                        </p:tav>
                                      </p:tavLst>
                                    </p:anim>
                                    <p:anim calcmode="lin" valueType="num">
                                      <p:cBhvr>
                                        <p:cTn id="17" dur="1000" fill="hold"/>
                                        <p:tgtEl>
                                          <p:spTgt spid="14338"/>
                                        </p:tgtEl>
                                        <p:attrNameLst>
                                          <p:attrName>ppt_h</p:attrName>
                                        </p:attrNameLst>
                                      </p:cBhvr>
                                      <p:tavLst>
                                        <p:tav tm="0">
                                          <p:val>
                                            <p:fltVal val="0"/>
                                          </p:val>
                                        </p:tav>
                                        <p:tav tm="100000">
                                          <p:val>
                                            <p:strVal val="#ppt_h"/>
                                          </p:val>
                                        </p:tav>
                                      </p:tavLst>
                                    </p:anim>
                                    <p:animEffect transition="in" filter="fade">
                                      <p:cBhvr>
                                        <p:cTn id="18" dur="1000"/>
                                        <p:tgtEl>
                                          <p:spTgt spid="14338"/>
                                        </p:tgtEl>
                                      </p:cBhvr>
                                    </p:animEffect>
                                  </p:childTnLst>
                                </p:cTn>
                              </p:par>
                              <p:par>
                                <p:cTn id="19" presetID="42" presetClass="path" presetSubtype="0" fill="hold" nodeType="withEffect">
                                  <p:stCondLst>
                                    <p:cond delay="0"/>
                                  </p:stCondLst>
                                  <p:childTnLst>
                                    <p:animMotion origin="layout" path="M 0.45833 -0.03958 L 0 0 " pathEditMode="fixed" rAng="0" ptsTypes="AA">
                                      <p:cBhvr>
                                        <p:cTn id="20" dur="1000" fill="hold"/>
                                        <p:tgtEl>
                                          <p:spTgt spid="14338"/>
                                        </p:tgtEl>
                                        <p:attrNameLst>
                                          <p:attrName>ppt_x</p:attrName>
                                          <p:attrName>ppt_y</p:attrName>
                                        </p:attrNameLst>
                                      </p:cBhvr>
                                      <p:rCtr x="-22917" y="1968"/>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left)">
                                      <p:cBhvr>
                                        <p:cTn id="30" dur="75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heel(1)">
                                      <p:cBhvr>
                                        <p:cTn id="35" dur="750"/>
                                        <p:tgtEl>
                                          <p:spTgt spid="34"/>
                                        </p:tgtEl>
                                      </p:cBhvr>
                                    </p:animEffect>
                                  </p:childTnLst>
                                </p:cTn>
                              </p:par>
                            </p:childTnLst>
                          </p:cTn>
                        </p:par>
                        <p:par>
                          <p:cTn id="36" fill="hold">
                            <p:stCondLst>
                              <p:cond delay="750"/>
                            </p:stCondLst>
                            <p:childTnLst>
                              <p:par>
                                <p:cTn id="37" presetID="22" presetClass="entr" presetSubtype="8"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10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1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756" y="2766269"/>
            <a:ext cx="2583759" cy="3343893"/>
          </a:xfrm>
          <a:prstGeom prst="rect">
            <a:avLst/>
          </a:prstGeom>
          <a:noFill/>
          <a:ln w="38100">
            <a:solidFill>
              <a:srgbClr val="EB642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951504" y="1149599"/>
            <a:ext cx="7735296" cy="4525963"/>
          </a:xfrm>
        </p:spPr>
        <p:txBody>
          <a:bodyPr>
            <a:noAutofit/>
          </a:bodyPr>
          <a:lstStyle/>
          <a:p>
            <a:pPr marL="0" indent="0">
              <a:buNone/>
            </a:pPr>
            <a:r>
              <a:rPr lang="en-US" sz="2400" dirty="0" smtClean="0"/>
              <a:t>Determine </a:t>
            </a:r>
            <a:r>
              <a:rPr lang="en-US" sz="2400" dirty="0"/>
              <a:t>the </a:t>
            </a:r>
            <a:r>
              <a:rPr lang="en-US" sz="2400" dirty="0" smtClean="0"/>
              <a:t>pedestrian LOS</a:t>
            </a:r>
            <a:r>
              <a:rPr lang="en-US" sz="2400" dirty="0"/>
              <a:t>:</a:t>
            </a:r>
          </a:p>
          <a:p>
            <a:r>
              <a:rPr lang="en-US" sz="2000" dirty="0"/>
              <a:t>In terms of AADT</a:t>
            </a:r>
          </a:p>
          <a:p>
            <a:r>
              <a:rPr lang="en-US" sz="2000" dirty="0"/>
              <a:t>In an urbanized area</a:t>
            </a:r>
          </a:p>
          <a:p>
            <a:r>
              <a:rPr lang="en-US" sz="2000" dirty="0"/>
              <a:t>For a state signalized arterial </a:t>
            </a:r>
            <a:r>
              <a:rPr lang="en-US" sz="2000" dirty="0" smtClean="0"/>
              <a:t>with:</a:t>
            </a:r>
            <a:endParaRPr lang="en-US" sz="1600" dirty="0"/>
          </a:p>
          <a:p>
            <a:pPr lvl="1"/>
            <a:r>
              <a:rPr lang="en-US" sz="1600" dirty="0"/>
              <a:t>2 lanes</a:t>
            </a:r>
          </a:p>
          <a:p>
            <a:pPr lvl="1"/>
            <a:r>
              <a:rPr lang="en-US" sz="1600" dirty="0"/>
              <a:t>AADT=13,000</a:t>
            </a:r>
          </a:p>
          <a:p>
            <a:pPr lvl="1"/>
            <a:r>
              <a:rPr lang="en-US" sz="1600" dirty="0"/>
              <a:t>3 buses/hour</a:t>
            </a:r>
          </a:p>
          <a:p>
            <a:pPr marL="456986" lvl="1" indent="0">
              <a:buNone/>
            </a:pPr>
            <a:endParaRPr lang="en-US" sz="1600" dirty="0"/>
          </a:p>
          <a:p>
            <a:pPr lvl="1"/>
            <a:endParaRPr lang="en-US" sz="1600" dirty="0"/>
          </a:p>
        </p:txBody>
      </p:sp>
      <p:sp>
        <p:nvSpPr>
          <p:cNvPr id="34" name="Rounded Rectangle 33"/>
          <p:cNvSpPr/>
          <p:nvPr/>
        </p:nvSpPr>
        <p:spPr>
          <a:xfrm>
            <a:off x="1666879" y="2962997"/>
            <a:ext cx="1355271" cy="240261"/>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grpSp>
        <p:nvGrpSpPr>
          <p:cNvPr id="39" name="Group 38"/>
          <p:cNvGrpSpPr/>
          <p:nvPr/>
        </p:nvGrpSpPr>
        <p:grpSpPr>
          <a:xfrm>
            <a:off x="2667000" y="6373998"/>
            <a:ext cx="3001774" cy="738664"/>
            <a:chOff x="4208375" y="1595735"/>
            <a:chExt cx="2638973" cy="738664"/>
          </a:xfrm>
        </p:grpSpPr>
        <p:sp>
          <p:nvSpPr>
            <p:cNvPr id="40" name="TextBox 39"/>
            <p:cNvSpPr txBox="1"/>
            <p:nvPr/>
          </p:nvSpPr>
          <p:spPr>
            <a:xfrm>
              <a:off x="4208375" y="1626513"/>
              <a:ext cx="1212270" cy="707886"/>
            </a:xfrm>
            <a:prstGeom prst="rect">
              <a:avLst/>
            </a:prstGeom>
            <a:noFill/>
            <a:ln>
              <a:noFill/>
            </a:ln>
          </p:spPr>
          <p:txBody>
            <a:bodyPr wrap="square" rtlCol="0">
              <a:spAutoFit/>
            </a:bodyPr>
            <a:lstStyle/>
            <a:p>
              <a:r>
                <a:rPr lang="en-US" sz="2000" dirty="0" err="1" smtClean="0">
                  <a:solidFill>
                    <a:prstClr val="black"/>
                  </a:solidFill>
                </a:rPr>
                <a:t>Ped</a:t>
              </a:r>
              <a:r>
                <a:rPr lang="en-US" sz="2000" dirty="0">
                  <a:solidFill>
                    <a:prstClr val="black"/>
                  </a:solidFill>
                </a:rPr>
                <a:t>.</a:t>
              </a:r>
              <a:r>
                <a:rPr lang="en-US" sz="2000" dirty="0" smtClean="0">
                  <a:solidFill>
                    <a:prstClr val="black"/>
                  </a:solidFill>
                </a:rPr>
                <a:t> </a:t>
              </a:r>
              <a:r>
                <a:rPr lang="en-US" sz="2000" dirty="0">
                  <a:solidFill>
                    <a:prstClr val="black"/>
                  </a:solidFill>
                </a:rPr>
                <a:t>Mode</a:t>
              </a:r>
            </a:p>
          </p:txBody>
        </p:sp>
        <p:sp>
          <p:nvSpPr>
            <p:cNvPr id="41" name="Right Arrow 40"/>
            <p:cNvSpPr/>
            <p:nvPr/>
          </p:nvSpPr>
          <p:spPr>
            <a:xfrm>
              <a:off x="5420646" y="1701027"/>
              <a:ext cx="463985" cy="251079"/>
            </a:xfrm>
            <a:prstGeom prst="rightArrow">
              <a:avLst/>
            </a:prstGeom>
            <a:solidFill>
              <a:srgbClr val="0865A2"/>
            </a:solidFill>
            <a:ln>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Box 41"/>
            <p:cNvSpPr txBox="1"/>
            <p:nvPr/>
          </p:nvSpPr>
          <p:spPr>
            <a:xfrm>
              <a:off x="5951572" y="1595735"/>
              <a:ext cx="895776" cy="461665"/>
            </a:xfrm>
            <a:prstGeom prst="rect">
              <a:avLst/>
            </a:prstGeom>
            <a:noFill/>
            <a:ln>
              <a:noFill/>
            </a:ln>
          </p:spPr>
          <p:txBody>
            <a:bodyPr wrap="square" rtlCol="0">
              <a:spAutoFit/>
            </a:bodyPr>
            <a:lstStyle/>
            <a:p>
              <a:r>
                <a:rPr lang="en-US" sz="2400" dirty="0">
                  <a:solidFill>
                    <a:prstClr val="black"/>
                  </a:solidFill>
                </a:rPr>
                <a:t>LOS F</a:t>
              </a:r>
              <a:r>
                <a:rPr lang="en-US" sz="2400" dirty="0" smtClean="0">
                  <a:solidFill>
                    <a:prstClr val="black"/>
                  </a:solidFill>
                </a:rPr>
                <a:t> </a:t>
              </a:r>
              <a:endParaRPr lang="en-US" sz="2400" dirty="0">
                <a:solidFill>
                  <a:prstClr val="black"/>
                </a:solidFill>
              </a:endParaRPr>
            </a:p>
          </p:txBody>
        </p:sp>
      </p:grpSp>
      <p:sp>
        <p:nvSpPr>
          <p:cNvPr id="15" name="Content Placeholder 2"/>
          <p:cNvSpPr txBox="1">
            <a:spLocks/>
          </p:cNvSpPr>
          <p:nvPr/>
        </p:nvSpPr>
        <p:spPr>
          <a:xfrm>
            <a:off x="2849832" y="2701800"/>
            <a:ext cx="2939142" cy="844800"/>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8064A2">
                  <a:lumMod val="75000"/>
                </a:srgbClr>
              </a:buClr>
            </a:pPr>
            <a:r>
              <a:rPr lang="en-US" sz="1600" dirty="0">
                <a:solidFill>
                  <a:prstClr val="black"/>
                </a:solidFill>
              </a:rPr>
              <a:t>90% bike lane coverage</a:t>
            </a:r>
          </a:p>
          <a:p>
            <a:pPr lvl="1">
              <a:buClr>
                <a:srgbClr val="8064A2">
                  <a:lumMod val="75000"/>
                </a:srgbClr>
              </a:buClr>
            </a:pPr>
            <a:r>
              <a:rPr lang="en-US" sz="1600" dirty="0">
                <a:solidFill>
                  <a:prstClr val="black"/>
                </a:solidFill>
              </a:rPr>
              <a:t>40% sidewalk coverage</a:t>
            </a:r>
          </a:p>
          <a:p>
            <a:pPr lvl="1">
              <a:buClr>
                <a:srgbClr val="8064A2">
                  <a:lumMod val="75000"/>
                </a:srgbClr>
              </a:buClr>
            </a:pPr>
            <a:endParaRPr lang="en-US" sz="1600" dirty="0">
              <a:solidFill>
                <a:prstClr val="black"/>
              </a:solidFill>
            </a:endParaRPr>
          </a:p>
          <a:p>
            <a:pPr marL="456986" lvl="1" indent="0">
              <a:buClr>
                <a:srgbClr val="8064A2">
                  <a:lumMod val="75000"/>
                </a:srgbClr>
              </a:buClr>
              <a:buNone/>
            </a:pPr>
            <a:endParaRPr lang="en-US" sz="1600" dirty="0">
              <a:solidFill>
                <a:prstClr val="black"/>
              </a:solidFill>
            </a:endParaRPr>
          </a:p>
        </p:txBody>
      </p:sp>
      <p:cxnSp>
        <p:nvCxnSpPr>
          <p:cNvPr id="28" name="Straight Connector 27"/>
          <p:cNvCxnSpPr/>
          <p:nvPr/>
        </p:nvCxnSpPr>
        <p:spPr>
          <a:xfrm>
            <a:off x="3585237" y="3276600"/>
            <a:ext cx="2203737" cy="0"/>
          </a:xfrm>
          <a:prstGeom prst="line">
            <a:avLst/>
          </a:prstGeom>
          <a:ln w="28575">
            <a:solidFill>
              <a:srgbClr val="EB642D"/>
            </a:solidFill>
          </a:ln>
        </p:spPr>
        <p:style>
          <a:lnRef idx="1">
            <a:schemeClr val="accent1"/>
          </a:lnRef>
          <a:fillRef idx="0">
            <a:schemeClr val="accent1"/>
          </a:fillRef>
          <a:effectRef idx="0">
            <a:schemeClr val="accent1"/>
          </a:effectRef>
          <a:fontRef idx="minor">
            <a:schemeClr val="tx1"/>
          </a:fontRef>
        </p:style>
      </p:cxnSp>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2482" y="4632802"/>
            <a:ext cx="4344210" cy="1615598"/>
          </a:xfrm>
          <a:prstGeom prst="rect">
            <a:avLst/>
          </a:prstGeom>
          <a:noFill/>
          <a:ln w="38100">
            <a:solidFill>
              <a:srgbClr val="EB642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Connector 21"/>
          <p:cNvCxnSpPr/>
          <p:nvPr/>
        </p:nvCxnSpPr>
        <p:spPr>
          <a:xfrm>
            <a:off x="2257425" y="5765799"/>
            <a:ext cx="541564" cy="0"/>
          </a:xfrm>
          <a:prstGeom prst="line">
            <a:avLst/>
          </a:prstGeom>
          <a:ln w="28575">
            <a:solidFill>
              <a:srgbClr val="0865A2"/>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574045" y="5257027"/>
            <a:ext cx="1160495" cy="419877"/>
          </a:xfrm>
          <a:prstGeom prst="rect">
            <a:avLst/>
          </a:prstGeom>
          <a:noFill/>
          <a:ln w="28575">
            <a:solidFill>
              <a:srgbClr val="F2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cxnSp>
        <p:nvCxnSpPr>
          <p:cNvPr id="25" name="Straight Arrow Connector 24"/>
          <p:cNvCxnSpPr/>
          <p:nvPr/>
        </p:nvCxnSpPr>
        <p:spPr>
          <a:xfrm>
            <a:off x="2990100" y="3203258"/>
            <a:ext cx="3105900" cy="2283142"/>
          </a:xfrm>
          <a:prstGeom prst="straightConnector1">
            <a:avLst/>
          </a:prstGeom>
          <a:ln w="28575">
            <a:solidFill>
              <a:srgbClr val="EB642D"/>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6200" y="59373"/>
            <a:ext cx="4103496" cy="685800"/>
            <a:chOff x="0" y="1"/>
            <a:chExt cx="4103496" cy="685800"/>
          </a:xfrm>
        </p:grpSpPr>
        <p:sp>
          <p:nvSpPr>
            <p:cNvPr id="26" name="Rectangle 25"/>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29" name="Title 3"/>
          <p:cNvSpPr txBox="1">
            <a:spLocks/>
          </p:cNvSpPr>
          <p:nvPr/>
        </p:nvSpPr>
        <p:spPr>
          <a:xfrm>
            <a:off x="4179696" y="1772"/>
            <a:ext cx="4964304" cy="743401"/>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dirty="0" smtClean="0"/>
              <a:t>Example 4.B</a:t>
            </a:r>
          </a:p>
        </p:txBody>
      </p:sp>
      <p:sp>
        <p:nvSpPr>
          <p:cNvPr id="19" name="Rectangle 18"/>
          <p:cNvSpPr/>
          <p:nvPr/>
        </p:nvSpPr>
        <p:spPr>
          <a:xfrm>
            <a:off x="6574045" y="2778327"/>
            <a:ext cx="533400" cy="3048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60076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750"/>
                                        <p:tgtEl>
                                          <p:spTgt spid="23"/>
                                        </p:tgtEl>
                                      </p:cBhvr>
                                    </p:animEffect>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fltVal val="0"/>
                                          </p:val>
                                        </p:tav>
                                        <p:tav tm="100000">
                                          <p:val>
                                            <p:strVal val="#ppt_w"/>
                                          </p:val>
                                        </p:tav>
                                      </p:tavLst>
                                    </p:anim>
                                    <p:anim calcmode="lin" valueType="num">
                                      <p:cBhvr>
                                        <p:cTn id="17" dur="1000" fill="hold"/>
                                        <p:tgtEl>
                                          <p:spTgt spid="21"/>
                                        </p:tgtEl>
                                        <p:attrNameLst>
                                          <p:attrName>ppt_h</p:attrName>
                                        </p:attrNameLst>
                                      </p:cBhvr>
                                      <p:tavLst>
                                        <p:tav tm="0">
                                          <p:val>
                                            <p:fltVal val="0"/>
                                          </p:val>
                                        </p:tav>
                                        <p:tav tm="100000">
                                          <p:val>
                                            <p:strVal val="#ppt_h"/>
                                          </p:val>
                                        </p:tav>
                                      </p:tavLst>
                                    </p:anim>
                                    <p:animEffect transition="in" filter="fade">
                                      <p:cBhvr>
                                        <p:cTn id="18" dur="1000"/>
                                        <p:tgtEl>
                                          <p:spTgt spid="21"/>
                                        </p:tgtEl>
                                      </p:cBhvr>
                                    </p:animEffect>
                                  </p:childTnLst>
                                </p:cTn>
                              </p:par>
                              <p:par>
                                <p:cTn id="19" presetID="42" presetClass="path" presetSubtype="0" fill="hold" nodeType="withEffect">
                                  <p:stCondLst>
                                    <p:cond delay="0"/>
                                  </p:stCondLst>
                                  <p:childTnLst>
                                    <p:animMotion origin="layout" path="M 0.44757 0.03125 L 5.55112E-17 0 " pathEditMode="relative" rAng="0" ptsTypes="AA">
                                      <p:cBhvr>
                                        <p:cTn id="20" dur="1000" fill="hold"/>
                                        <p:tgtEl>
                                          <p:spTgt spid="21"/>
                                        </p:tgtEl>
                                        <p:attrNameLst>
                                          <p:attrName>ppt_x</p:attrName>
                                          <p:attrName>ppt_y</p:attrName>
                                        </p:attrNameLst>
                                      </p:cBhvr>
                                      <p:rCtr x="-22378" y="-1574"/>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75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heel(1)">
                                      <p:cBhvr>
                                        <p:cTn id="35" dur="750"/>
                                        <p:tgtEl>
                                          <p:spTgt spid="34"/>
                                        </p:tgtEl>
                                      </p:cBhvr>
                                    </p:animEffect>
                                  </p:childTnLst>
                                </p:cTn>
                              </p:par>
                            </p:childTnLst>
                          </p:cTn>
                        </p:par>
                        <p:par>
                          <p:cTn id="36" fill="hold">
                            <p:stCondLst>
                              <p:cond delay="750"/>
                            </p:stCondLst>
                            <p:childTnLst>
                              <p:par>
                                <p:cTn id="37" presetID="22" presetClass="entr" presetSubtype="8"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10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 grpId="0" animBg="1"/>
      <p:bldP spid="1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756" y="2766269"/>
            <a:ext cx="2583759" cy="3343893"/>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951504" y="1149599"/>
            <a:ext cx="7735296" cy="4525963"/>
          </a:xfrm>
        </p:spPr>
        <p:txBody>
          <a:bodyPr>
            <a:noAutofit/>
          </a:bodyPr>
          <a:lstStyle/>
          <a:p>
            <a:pPr marL="0" indent="0">
              <a:buNone/>
            </a:pPr>
            <a:r>
              <a:rPr lang="en-US" sz="2400" dirty="0" smtClean="0"/>
              <a:t>Determine </a:t>
            </a:r>
            <a:r>
              <a:rPr lang="en-US" sz="2400" dirty="0"/>
              <a:t>the </a:t>
            </a:r>
            <a:r>
              <a:rPr lang="en-US" sz="2400" dirty="0" smtClean="0"/>
              <a:t>bus </a:t>
            </a:r>
            <a:r>
              <a:rPr lang="en-US" sz="2400" dirty="0"/>
              <a:t>LOS:</a:t>
            </a:r>
          </a:p>
          <a:p>
            <a:r>
              <a:rPr lang="en-US" sz="2000" dirty="0"/>
              <a:t>In terms of AADT</a:t>
            </a:r>
          </a:p>
          <a:p>
            <a:r>
              <a:rPr lang="en-US" sz="2000" dirty="0"/>
              <a:t>In an urbanized area</a:t>
            </a:r>
          </a:p>
          <a:p>
            <a:r>
              <a:rPr lang="en-US" sz="2000" dirty="0"/>
              <a:t>For a state signalized arterial </a:t>
            </a:r>
            <a:r>
              <a:rPr lang="en-US" sz="2000" dirty="0" smtClean="0"/>
              <a:t>with:</a:t>
            </a:r>
            <a:endParaRPr lang="en-US" sz="1600" dirty="0"/>
          </a:p>
          <a:p>
            <a:pPr lvl="1"/>
            <a:r>
              <a:rPr lang="en-US" sz="1600" dirty="0"/>
              <a:t>2 lanes</a:t>
            </a:r>
          </a:p>
          <a:p>
            <a:pPr lvl="1"/>
            <a:r>
              <a:rPr lang="en-US" sz="1600" dirty="0"/>
              <a:t>AADT=13,000</a:t>
            </a:r>
          </a:p>
          <a:p>
            <a:pPr lvl="1"/>
            <a:r>
              <a:rPr lang="en-US" sz="1600" dirty="0"/>
              <a:t>3 buses/hour</a:t>
            </a:r>
          </a:p>
          <a:p>
            <a:pPr marL="456986" lvl="1" indent="0">
              <a:buNone/>
            </a:pPr>
            <a:endParaRPr lang="en-US" sz="1600" dirty="0"/>
          </a:p>
          <a:p>
            <a:pPr lvl="1"/>
            <a:endParaRPr lang="en-US" sz="1600" dirty="0"/>
          </a:p>
        </p:txBody>
      </p:sp>
      <p:sp>
        <p:nvSpPr>
          <p:cNvPr id="34" name="Rounded Rectangle 33"/>
          <p:cNvSpPr/>
          <p:nvPr/>
        </p:nvSpPr>
        <p:spPr>
          <a:xfrm>
            <a:off x="1615785" y="3251614"/>
            <a:ext cx="1355271" cy="240261"/>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grpSp>
        <p:nvGrpSpPr>
          <p:cNvPr id="39" name="Group 38"/>
          <p:cNvGrpSpPr/>
          <p:nvPr/>
        </p:nvGrpSpPr>
        <p:grpSpPr>
          <a:xfrm>
            <a:off x="2849832" y="6373998"/>
            <a:ext cx="2818942" cy="461665"/>
            <a:chOff x="4208375" y="1595735"/>
            <a:chExt cx="2638973" cy="461665"/>
          </a:xfrm>
        </p:grpSpPr>
        <p:sp>
          <p:nvSpPr>
            <p:cNvPr id="40" name="TextBox 39"/>
            <p:cNvSpPr txBox="1"/>
            <p:nvPr/>
          </p:nvSpPr>
          <p:spPr>
            <a:xfrm>
              <a:off x="4208375" y="1626513"/>
              <a:ext cx="1212270" cy="400110"/>
            </a:xfrm>
            <a:prstGeom prst="rect">
              <a:avLst/>
            </a:prstGeom>
            <a:noFill/>
            <a:ln>
              <a:noFill/>
            </a:ln>
          </p:spPr>
          <p:txBody>
            <a:bodyPr wrap="square" rtlCol="0">
              <a:spAutoFit/>
            </a:bodyPr>
            <a:lstStyle/>
            <a:p>
              <a:r>
                <a:rPr lang="en-US" sz="2000" dirty="0" smtClean="0">
                  <a:solidFill>
                    <a:prstClr val="black"/>
                  </a:solidFill>
                </a:rPr>
                <a:t>Bus </a:t>
              </a:r>
              <a:r>
                <a:rPr lang="en-US" sz="2000" dirty="0">
                  <a:solidFill>
                    <a:prstClr val="black"/>
                  </a:solidFill>
                </a:rPr>
                <a:t>Mode</a:t>
              </a:r>
            </a:p>
          </p:txBody>
        </p:sp>
        <p:sp>
          <p:nvSpPr>
            <p:cNvPr id="41" name="Right Arrow 40"/>
            <p:cNvSpPr/>
            <p:nvPr/>
          </p:nvSpPr>
          <p:spPr>
            <a:xfrm>
              <a:off x="5420646" y="1701027"/>
              <a:ext cx="463985" cy="251079"/>
            </a:xfrm>
            <a:prstGeom prst="rightArrow">
              <a:avLst/>
            </a:prstGeom>
            <a:solidFill>
              <a:srgbClr val="0865A2"/>
            </a:solidFill>
            <a:ln>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Box 41"/>
            <p:cNvSpPr txBox="1"/>
            <p:nvPr/>
          </p:nvSpPr>
          <p:spPr>
            <a:xfrm>
              <a:off x="5951572" y="1595735"/>
              <a:ext cx="895776" cy="461665"/>
            </a:xfrm>
            <a:prstGeom prst="rect">
              <a:avLst/>
            </a:prstGeom>
            <a:noFill/>
            <a:ln>
              <a:noFill/>
            </a:ln>
          </p:spPr>
          <p:txBody>
            <a:bodyPr wrap="square" rtlCol="0">
              <a:spAutoFit/>
            </a:bodyPr>
            <a:lstStyle/>
            <a:p>
              <a:r>
                <a:rPr lang="en-US" sz="2400" dirty="0">
                  <a:solidFill>
                    <a:prstClr val="black"/>
                  </a:solidFill>
                </a:rPr>
                <a:t>LOS </a:t>
              </a:r>
              <a:r>
                <a:rPr lang="en-US" sz="2400" dirty="0" smtClean="0">
                  <a:solidFill>
                    <a:prstClr val="black"/>
                  </a:solidFill>
                </a:rPr>
                <a:t>D </a:t>
              </a:r>
              <a:endParaRPr lang="en-US" sz="2400" dirty="0">
                <a:solidFill>
                  <a:prstClr val="black"/>
                </a:solidFill>
              </a:endParaRPr>
            </a:p>
          </p:txBody>
        </p:sp>
      </p:grpSp>
      <p:sp>
        <p:nvSpPr>
          <p:cNvPr id="15" name="Content Placeholder 2"/>
          <p:cNvSpPr txBox="1">
            <a:spLocks/>
          </p:cNvSpPr>
          <p:nvPr/>
        </p:nvSpPr>
        <p:spPr>
          <a:xfrm>
            <a:off x="2849832" y="2701800"/>
            <a:ext cx="2939142" cy="844800"/>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8064A2">
                  <a:lumMod val="75000"/>
                </a:srgbClr>
              </a:buClr>
            </a:pPr>
            <a:r>
              <a:rPr lang="en-US" sz="1600" dirty="0">
                <a:solidFill>
                  <a:prstClr val="black"/>
                </a:solidFill>
              </a:rPr>
              <a:t>90% bike lane coverage</a:t>
            </a:r>
          </a:p>
          <a:p>
            <a:pPr lvl="1">
              <a:buClr>
                <a:srgbClr val="8064A2">
                  <a:lumMod val="75000"/>
                </a:srgbClr>
              </a:buClr>
            </a:pPr>
            <a:r>
              <a:rPr lang="en-US" sz="1600" dirty="0">
                <a:solidFill>
                  <a:prstClr val="black"/>
                </a:solidFill>
              </a:rPr>
              <a:t>40% sidewalk coverage</a:t>
            </a:r>
          </a:p>
          <a:p>
            <a:pPr lvl="1">
              <a:buClr>
                <a:srgbClr val="8064A2">
                  <a:lumMod val="75000"/>
                </a:srgbClr>
              </a:buClr>
            </a:pPr>
            <a:endParaRPr lang="en-US" sz="1600" dirty="0">
              <a:solidFill>
                <a:prstClr val="black"/>
              </a:solidFill>
            </a:endParaRPr>
          </a:p>
          <a:p>
            <a:pPr marL="456986" lvl="1" indent="0">
              <a:buClr>
                <a:srgbClr val="8064A2">
                  <a:lumMod val="75000"/>
                </a:srgbClr>
              </a:buClr>
              <a:buNone/>
            </a:pPr>
            <a:endParaRPr lang="en-US" sz="1600" dirty="0">
              <a:solidFill>
                <a:prstClr val="black"/>
              </a:solidFill>
            </a:endParaRPr>
          </a:p>
        </p:txBody>
      </p:sp>
      <p:sp>
        <p:nvSpPr>
          <p:cNvPr id="20" name="Rectangle 19"/>
          <p:cNvSpPr/>
          <p:nvPr/>
        </p:nvSpPr>
        <p:spPr>
          <a:xfrm>
            <a:off x="6574044" y="5679303"/>
            <a:ext cx="1160495" cy="277392"/>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504" y="4785541"/>
            <a:ext cx="5247752" cy="1321243"/>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Connector 21"/>
          <p:cNvCxnSpPr/>
          <p:nvPr/>
        </p:nvCxnSpPr>
        <p:spPr>
          <a:xfrm>
            <a:off x="1529899" y="5826939"/>
            <a:ext cx="785066" cy="0"/>
          </a:xfrm>
          <a:prstGeom prst="line">
            <a:avLst/>
          </a:prstGeom>
          <a:ln w="28575">
            <a:solidFill>
              <a:srgbClr val="EB642D"/>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971056" y="3491875"/>
            <a:ext cx="1740853" cy="2070725"/>
          </a:xfrm>
          <a:prstGeom prst="straightConnector1">
            <a:avLst/>
          </a:prstGeom>
          <a:ln w="28575">
            <a:solidFill>
              <a:srgbClr val="EB642D"/>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88880" y="3276600"/>
            <a:ext cx="2103045" cy="0"/>
          </a:xfrm>
          <a:prstGeom prst="line">
            <a:avLst/>
          </a:prstGeom>
          <a:ln w="28575">
            <a:solidFill>
              <a:srgbClr val="EB642D"/>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6200" y="59373"/>
            <a:ext cx="4103496" cy="685800"/>
            <a:chOff x="0" y="1"/>
            <a:chExt cx="4103496" cy="685800"/>
          </a:xfrm>
        </p:grpSpPr>
        <p:sp>
          <p:nvSpPr>
            <p:cNvPr id="27" name="Rectangle 26"/>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29" name="Title 3"/>
          <p:cNvSpPr txBox="1">
            <a:spLocks/>
          </p:cNvSpPr>
          <p:nvPr/>
        </p:nvSpPr>
        <p:spPr>
          <a:xfrm>
            <a:off x="4179696" y="1772"/>
            <a:ext cx="4964304" cy="743401"/>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dirty="0" smtClean="0"/>
              <a:t>Example 4.C</a:t>
            </a:r>
          </a:p>
        </p:txBody>
      </p:sp>
      <p:sp>
        <p:nvSpPr>
          <p:cNvPr id="19" name="Rectangle 18"/>
          <p:cNvSpPr/>
          <p:nvPr/>
        </p:nvSpPr>
        <p:spPr>
          <a:xfrm>
            <a:off x="6574044" y="2819400"/>
            <a:ext cx="533400" cy="3048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0136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750"/>
                                        <p:tgtEl>
                                          <p:spTgt spid="20"/>
                                        </p:tgtEl>
                                      </p:cBhvr>
                                    </p:animEffect>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fltVal val="0"/>
                                          </p:val>
                                        </p:tav>
                                        <p:tav tm="100000">
                                          <p:val>
                                            <p:strVal val="#ppt_w"/>
                                          </p:val>
                                        </p:tav>
                                      </p:tavLst>
                                    </p:anim>
                                    <p:anim calcmode="lin" valueType="num">
                                      <p:cBhvr>
                                        <p:cTn id="17" dur="1000" fill="hold"/>
                                        <p:tgtEl>
                                          <p:spTgt spid="21"/>
                                        </p:tgtEl>
                                        <p:attrNameLst>
                                          <p:attrName>ppt_h</p:attrName>
                                        </p:attrNameLst>
                                      </p:cBhvr>
                                      <p:tavLst>
                                        <p:tav tm="0">
                                          <p:val>
                                            <p:fltVal val="0"/>
                                          </p:val>
                                        </p:tav>
                                        <p:tav tm="100000">
                                          <p:val>
                                            <p:strVal val="#ppt_h"/>
                                          </p:val>
                                        </p:tav>
                                      </p:tavLst>
                                    </p:anim>
                                    <p:animEffect transition="in" filter="fade">
                                      <p:cBhvr>
                                        <p:cTn id="18" dur="1000"/>
                                        <p:tgtEl>
                                          <p:spTgt spid="21"/>
                                        </p:tgtEl>
                                      </p:cBhvr>
                                    </p:animEffect>
                                  </p:childTnLst>
                                </p:cTn>
                              </p:par>
                              <p:par>
                                <p:cTn id="19" presetID="42" presetClass="path" presetSubtype="0" fill="hold" nodeType="withEffect">
                                  <p:stCondLst>
                                    <p:cond delay="0"/>
                                  </p:stCondLst>
                                  <p:childTnLst>
                                    <p:animMotion origin="layout" path="M 0.43542 -0.00995 L -2.22222E-6 -2.96296E-6 " pathEditMode="relative" rAng="0" ptsTypes="AA">
                                      <p:cBhvr>
                                        <p:cTn id="20" dur="1000" fill="hold"/>
                                        <p:tgtEl>
                                          <p:spTgt spid="21"/>
                                        </p:tgtEl>
                                        <p:attrNameLst>
                                          <p:attrName>ppt_x</p:attrName>
                                          <p:attrName>ppt_y</p:attrName>
                                        </p:attrNameLst>
                                      </p:cBhvr>
                                      <p:rCtr x="-21771" y="486"/>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75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75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heel(1)">
                                      <p:cBhvr>
                                        <p:cTn id="35" dur="750"/>
                                        <p:tgtEl>
                                          <p:spTgt spid="34"/>
                                        </p:tgtEl>
                                      </p:cBhvr>
                                    </p:animEffect>
                                  </p:childTnLst>
                                </p:cTn>
                              </p:par>
                            </p:childTnLst>
                          </p:cTn>
                        </p:par>
                        <p:par>
                          <p:cTn id="36" fill="hold">
                            <p:stCondLst>
                              <p:cond delay="750"/>
                            </p:stCondLst>
                            <p:childTnLst>
                              <p:par>
                                <p:cTn id="37" presetID="22" presetClass="entr" presetSubtype="8"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10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0" grpId="0" animBg="1"/>
      <p:bldP spid="19"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9504" y="3220834"/>
            <a:ext cx="228600" cy="190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3" name="Content Placeholder 2"/>
          <p:cNvSpPr>
            <a:spLocks noGrp="1"/>
          </p:cNvSpPr>
          <p:nvPr>
            <p:ph idx="1"/>
          </p:nvPr>
        </p:nvSpPr>
        <p:spPr>
          <a:xfrm>
            <a:off x="827158" y="632605"/>
            <a:ext cx="8316842" cy="4320395"/>
          </a:xfrm>
        </p:spPr>
        <p:txBody>
          <a:bodyPr>
            <a:noAutofit/>
          </a:bodyPr>
          <a:lstStyle/>
          <a:p>
            <a:pPr marL="0" indent="0">
              <a:buNone/>
            </a:pPr>
            <a:r>
              <a:rPr lang="en-US" sz="2800" dirty="0" smtClean="0"/>
              <a:t>Determine </a:t>
            </a:r>
            <a:r>
              <a:rPr lang="en-US" sz="2800" dirty="0"/>
              <a:t>the auto LOS:</a:t>
            </a:r>
          </a:p>
          <a:p>
            <a:r>
              <a:rPr lang="en-US" sz="2400" dirty="0"/>
              <a:t>In terms of AADT</a:t>
            </a:r>
          </a:p>
          <a:p>
            <a:r>
              <a:rPr lang="en-US" sz="2400" dirty="0"/>
              <a:t>In an </a:t>
            </a:r>
            <a:r>
              <a:rPr lang="en-US" sz="2400" dirty="0" smtClean="0"/>
              <a:t>urban/transitioning </a:t>
            </a:r>
            <a:r>
              <a:rPr lang="en-US" sz="2400" dirty="0"/>
              <a:t>area (pop. 12,000)</a:t>
            </a:r>
          </a:p>
          <a:p>
            <a:r>
              <a:rPr lang="en-US" sz="2400" dirty="0"/>
              <a:t>For an undivided state arterial </a:t>
            </a:r>
            <a:r>
              <a:rPr lang="en-US" sz="2400" dirty="0" smtClean="0"/>
              <a:t>with:</a:t>
            </a:r>
            <a:endParaRPr lang="en-US" sz="2400" dirty="0"/>
          </a:p>
          <a:p>
            <a:pPr lvl="1"/>
            <a:r>
              <a:rPr lang="en-US" sz="1800" dirty="0"/>
              <a:t>30 mph speed </a:t>
            </a:r>
            <a:r>
              <a:rPr lang="en-US" sz="1800" dirty="0" smtClean="0"/>
              <a:t>limit</a:t>
            </a:r>
          </a:p>
          <a:p>
            <a:pPr lvl="1"/>
            <a:r>
              <a:rPr lang="en-US" sz="1800" dirty="0" smtClean="0"/>
              <a:t>2 </a:t>
            </a:r>
            <a:r>
              <a:rPr lang="en-US" sz="1800" dirty="0"/>
              <a:t>lanes</a:t>
            </a:r>
          </a:p>
          <a:p>
            <a:pPr lvl="1"/>
            <a:r>
              <a:rPr lang="en-US" sz="1800" dirty="0"/>
              <a:t>6,000 </a:t>
            </a:r>
            <a:r>
              <a:rPr lang="en-US" sz="1800" dirty="0" smtClean="0"/>
              <a:t>AADT</a:t>
            </a:r>
          </a:p>
          <a:p>
            <a:pPr lvl="1"/>
            <a:r>
              <a:rPr lang="en-US" sz="1800" dirty="0" smtClean="0"/>
              <a:t>No left turn lanes</a:t>
            </a:r>
            <a:endParaRPr lang="en-US" sz="1800" dirty="0"/>
          </a:p>
          <a:p>
            <a:pPr lvl="1"/>
            <a:endParaRPr lang="en-US" sz="1600" dirty="0"/>
          </a:p>
          <a:p>
            <a:endParaRPr lang="en-US" sz="2400" dirty="0"/>
          </a:p>
          <a:p>
            <a:endParaRPr lang="en-US" sz="2400" dirty="0"/>
          </a:p>
          <a:p>
            <a:endParaRPr lang="en-US" sz="2400" dirty="0"/>
          </a:p>
        </p:txBody>
      </p:sp>
      <p:grpSp>
        <p:nvGrpSpPr>
          <p:cNvPr id="20" name="Group 19"/>
          <p:cNvGrpSpPr/>
          <p:nvPr/>
        </p:nvGrpSpPr>
        <p:grpSpPr>
          <a:xfrm>
            <a:off x="76200" y="59373"/>
            <a:ext cx="4103496" cy="685800"/>
            <a:chOff x="0" y="1"/>
            <a:chExt cx="4103496" cy="685800"/>
          </a:xfrm>
        </p:grpSpPr>
        <p:sp>
          <p:nvSpPr>
            <p:cNvPr id="21" name="Rectangle 20"/>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23" name="Title 3"/>
          <p:cNvSpPr txBox="1">
            <a:spLocks/>
          </p:cNvSpPr>
          <p:nvPr/>
        </p:nvSpPr>
        <p:spPr>
          <a:xfrm>
            <a:off x="4179696" y="1772"/>
            <a:ext cx="4964304" cy="743401"/>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dirty="0" smtClean="0"/>
              <a:t>Example 5</a:t>
            </a:r>
            <a:endParaRPr lang="en-US" dirty="0"/>
          </a:p>
        </p:txBody>
      </p:sp>
    </p:spTree>
    <p:custDataLst>
      <p:tags r:id="rId1"/>
    </p:custDataLst>
    <p:extLst>
      <p:ext uri="{BB962C8B-B14F-4D97-AF65-F5344CB8AC3E}">
        <p14:creationId xmlns:p14="http://schemas.microsoft.com/office/powerpoint/2010/main" val="1961512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PLAN_Workshop2_SR22_3"/>
          <p:cNvPicPr>
            <a:picLocks noGrp="1" noChangeAspect="1"/>
          </p:cNvPicPr>
          <p:nvPr isPhoto="1"/>
        </p:nvPicPr>
        <p:blipFill rotWithShape="1">
          <a:blip r:embed="rId4">
            <a:lum/>
            <a:extLst>
              <a:ext uri="{28A0092B-C50C-407E-A947-70E740481C1C}">
                <a14:useLocalDpi xmlns:a14="http://schemas.microsoft.com/office/drawing/2010/main" val="0"/>
              </a:ext>
            </a:extLst>
          </a:blip>
          <a:srcRect l="4885" r="4885"/>
          <a:stretch/>
        </p:blipFill>
        <p:spPr>
          <a:xfrm>
            <a:off x="0" y="0"/>
            <a:ext cx="9144000" cy="6858000"/>
          </a:xfrm>
          <a:prstGeom prst="rect">
            <a:avLst/>
          </a:prstGeom>
          <a:noFill/>
          <a:ln>
            <a:noFill/>
          </a:ln>
        </p:spPr>
      </p:pic>
    </p:spTree>
    <p:custDataLst>
      <p:tags r:id="rId1"/>
    </p:custDataLst>
    <p:extLst>
      <p:ext uri="{BB962C8B-B14F-4D97-AF65-F5344CB8AC3E}">
        <p14:creationId xmlns:p14="http://schemas.microsoft.com/office/powerpoint/2010/main" val="3580167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7794" name="Rectangle 2"/>
          <p:cNvSpPr>
            <a:spLocks noGrp="1" noChangeArrowheads="1"/>
          </p:cNvSpPr>
          <p:nvPr>
            <p:ph type="title"/>
          </p:nvPr>
        </p:nvSpPr>
        <p:spPr/>
        <p:txBody>
          <a:bodyPr/>
          <a:lstStyle/>
          <a:p>
            <a:r>
              <a:rPr lang="en-US" dirty="0" smtClean="0"/>
              <a:t>Five Important Definitions</a:t>
            </a:r>
            <a:endParaRPr lang="en-US" dirty="0"/>
          </a:p>
        </p:txBody>
      </p:sp>
      <p:sp>
        <p:nvSpPr>
          <p:cNvPr id="15" name="Rectangle 14"/>
          <p:cNvSpPr/>
          <p:nvPr/>
        </p:nvSpPr>
        <p:spPr bwMode="auto">
          <a:xfrm>
            <a:off x="4876800" y="4427804"/>
            <a:ext cx="3633536" cy="1014984"/>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397" tIns="45698" rIns="91397" bIns="45698" numCol="1" rtlCol="0" anchor="ctr" anchorCtr="0" compatLnSpc="1">
            <a:prstTxWarp prst="textNoShape">
              <a:avLst/>
            </a:prstTxWarp>
          </a:bodyPr>
          <a:lstStyle/>
          <a:p>
            <a:pPr algn="ctr" eaLnBrk="0" fontAlgn="base" hangingPunct="0">
              <a:spcBef>
                <a:spcPct val="0"/>
              </a:spcBef>
              <a:spcAft>
                <a:spcPct val="0"/>
              </a:spcAft>
            </a:pPr>
            <a:r>
              <a:rPr lang="en-US" sz="3200" b="1" dirty="0">
                <a:solidFill>
                  <a:schemeClr val="tx1"/>
                </a:solidFill>
                <a:latin typeface="+mj-lt"/>
              </a:rPr>
              <a:t>Multimodal</a:t>
            </a:r>
          </a:p>
        </p:txBody>
      </p:sp>
      <p:sp>
        <p:nvSpPr>
          <p:cNvPr id="16" name="Rectangle 15"/>
          <p:cNvSpPr/>
          <p:nvPr/>
        </p:nvSpPr>
        <p:spPr bwMode="auto">
          <a:xfrm>
            <a:off x="4876800" y="1166679"/>
            <a:ext cx="3633536" cy="1014984"/>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397" tIns="45698" rIns="91397" bIns="45698" numCol="1" rtlCol="0" anchor="ctr" anchorCtr="0" compatLnSpc="1">
            <a:prstTxWarp prst="textNoShape">
              <a:avLst/>
            </a:prstTxWarp>
          </a:bodyPr>
          <a:lstStyle/>
          <a:p>
            <a:pPr algn="ctr" eaLnBrk="0" fontAlgn="base" hangingPunct="0">
              <a:spcBef>
                <a:spcPct val="0"/>
              </a:spcBef>
              <a:spcAft>
                <a:spcPct val="0"/>
              </a:spcAft>
            </a:pPr>
            <a:r>
              <a:rPr lang="en-US" sz="3200" b="1" dirty="0">
                <a:solidFill>
                  <a:schemeClr val="tx1"/>
                </a:solidFill>
                <a:latin typeface="+mj-lt"/>
              </a:rPr>
              <a:t>Quality of Service</a:t>
            </a:r>
          </a:p>
        </p:txBody>
      </p:sp>
      <p:sp>
        <p:nvSpPr>
          <p:cNvPr id="17" name="Rectangle 16"/>
          <p:cNvSpPr/>
          <p:nvPr/>
        </p:nvSpPr>
        <p:spPr bwMode="auto">
          <a:xfrm>
            <a:off x="4876800" y="2253720"/>
            <a:ext cx="3633536" cy="1014984"/>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397" tIns="45698" rIns="91397" bIns="45698" numCol="1" rtlCol="0" anchor="ctr" anchorCtr="0" compatLnSpc="1">
            <a:prstTxWarp prst="textNoShape">
              <a:avLst/>
            </a:prstTxWarp>
          </a:bodyPr>
          <a:lstStyle/>
          <a:p>
            <a:pPr algn="ctr" eaLnBrk="0" fontAlgn="base" hangingPunct="0">
              <a:spcBef>
                <a:spcPct val="0"/>
              </a:spcBef>
              <a:spcAft>
                <a:spcPct val="0"/>
              </a:spcAft>
            </a:pPr>
            <a:r>
              <a:rPr lang="en-US" sz="3200" b="1" dirty="0">
                <a:solidFill>
                  <a:schemeClr val="tx1"/>
                </a:solidFill>
                <a:latin typeface="+mj-lt"/>
              </a:rPr>
              <a:t>Level of Service</a:t>
            </a:r>
          </a:p>
        </p:txBody>
      </p:sp>
      <p:sp>
        <p:nvSpPr>
          <p:cNvPr id="18" name="Rectangle 17"/>
          <p:cNvSpPr/>
          <p:nvPr/>
        </p:nvSpPr>
        <p:spPr bwMode="auto">
          <a:xfrm>
            <a:off x="4876800" y="3340762"/>
            <a:ext cx="3633536" cy="1014984"/>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397" tIns="45698" rIns="91397" bIns="45698" numCol="1" rtlCol="0" anchor="ctr" anchorCtr="0" compatLnSpc="1">
            <a:prstTxWarp prst="textNoShape">
              <a:avLst/>
            </a:prstTxWarp>
          </a:bodyPr>
          <a:lstStyle/>
          <a:p>
            <a:pPr algn="ctr" eaLnBrk="0" fontAlgn="base" hangingPunct="0">
              <a:spcBef>
                <a:spcPct val="0"/>
              </a:spcBef>
              <a:spcAft>
                <a:spcPct val="0"/>
              </a:spcAft>
            </a:pPr>
            <a:r>
              <a:rPr lang="en-US" sz="3200" b="1" dirty="0">
                <a:solidFill>
                  <a:schemeClr val="tx1"/>
                </a:solidFill>
                <a:latin typeface="+mj-lt"/>
              </a:rPr>
              <a:t>Highway</a:t>
            </a:r>
          </a:p>
        </p:txBody>
      </p:sp>
      <p:sp>
        <p:nvSpPr>
          <p:cNvPr id="19" name="Rectangle 18"/>
          <p:cNvSpPr/>
          <p:nvPr/>
        </p:nvSpPr>
        <p:spPr bwMode="auto">
          <a:xfrm>
            <a:off x="4876800" y="5514842"/>
            <a:ext cx="3633536" cy="1014984"/>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397" tIns="45698" rIns="91397" bIns="45698" numCol="1" rtlCol="0" anchor="ctr" anchorCtr="0" compatLnSpc="1">
            <a:prstTxWarp prst="textNoShape">
              <a:avLst/>
            </a:prstTxWarp>
          </a:bodyPr>
          <a:lstStyle/>
          <a:p>
            <a:pPr algn="ctr" eaLnBrk="0" fontAlgn="base" hangingPunct="0">
              <a:spcBef>
                <a:spcPct val="0"/>
              </a:spcBef>
              <a:spcAft>
                <a:spcPct val="0"/>
              </a:spcAft>
            </a:pPr>
            <a:r>
              <a:rPr lang="en-US" sz="3200" b="1" dirty="0">
                <a:solidFill>
                  <a:schemeClr val="tx1"/>
                </a:solidFill>
                <a:latin typeface="+mj-lt"/>
              </a:rPr>
              <a:t>Capacity</a:t>
            </a:r>
          </a:p>
        </p:txBody>
      </p:sp>
      <p:pic>
        <p:nvPicPr>
          <p:cNvPr id="26" name="Picture 25" descr="23507391.jpg"/>
          <p:cNvPicPr>
            <a:picLocks noChangeAspect="1"/>
          </p:cNvPicPr>
          <p:nvPr/>
        </p:nvPicPr>
        <p:blipFill>
          <a:blip r:embed="rId4" cstate="print">
            <a:duotone>
              <a:schemeClr val="bg2">
                <a:shade val="45000"/>
                <a:satMod val="135000"/>
              </a:schemeClr>
              <a:prstClr val="white"/>
            </a:duotone>
          </a:blip>
          <a:srcRect t="46396" b="34125"/>
          <a:stretch>
            <a:fillRect/>
          </a:stretch>
        </p:blipFill>
        <p:spPr>
          <a:xfrm>
            <a:off x="1043355" y="1167251"/>
            <a:ext cx="3886200" cy="1014413"/>
          </a:xfrm>
          <a:prstGeom prst="rect">
            <a:avLst/>
          </a:prstGeom>
        </p:spPr>
      </p:pic>
      <p:pic>
        <p:nvPicPr>
          <p:cNvPr id="27" name="Picture 26" descr="83949212.jpg"/>
          <p:cNvPicPr>
            <a:picLocks noChangeAspect="1"/>
          </p:cNvPicPr>
          <p:nvPr/>
        </p:nvPicPr>
        <p:blipFill>
          <a:blip r:embed="rId5" cstate="print">
            <a:duotone>
              <a:schemeClr val="bg2">
                <a:shade val="45000"/>
                <a:satMod val="135000"/>
              </a:schemeClr>
              <a:prstClr val="white"/>
            </a:duotone>
          </a:blip>
          <a:srcRect l="12733" t="55281" r="1293" b="27781"/>
          <a:stretch>
            <a:fillRect/>
          </a:stretch>
        </p:blipFill>
        <p:spPr>
          <a:xfrm>
            <a:off x="1043355" y="2252238"/>
            <a:ext cx="3886200" cy="1019175"/>
          </a:xfrm>
          <a:prstGeom prst="rect">
            <a:avLst/>
          </a:prstGeom>
        </p:spPr>
      </p:pic>
      <p:pic>
        <p:nvPicPr>
          <p:cNvPr id="28" name="Picture 2" descr="C:\DOCS\QLOSTraining\Graphics\Traffic_in_Ft._Lauderdale1067x1600.jpg"/>
          <p:cNvPicPr>
            <a:picLocks noChangeAspect="1" noChangeArrowheads="1"/>
          </p:cNvPicPr>
          <p:nvPr/>
        </p:nvPicPr>
        <p:blipFill>
          <a:blip r:embed="rId6" cstate="print">
            <a:duotone>
              <a:schemeClr val="bg2">
                <a:shade val="45000"/>
                <a:satMod val="135000"/>
              </a:schemeClr>
              <a:prstClr val="white"/>
            </a:duotone>
          </a:blip>
          <a:srcRect l="30391" t="64429" b="23454"/>
          <a:stretch>
            <a:fillRect/>
          </a:stretch>
        </p:blipFill>
        <p:spPr bwMode="auto">
          <a:xfrm>
            <a:off x="1043355" y="3343061"/>
            <a:ext cx="3886200" cy="1014413"/>
          </a:xfrm>
          <a:prstGeom prst="rect">
            <a:avLst/>
          </a:prstGeom>
          <a:noFill/>
        </p:spPr>
      </p:pic>
      <p:pic>
        <p:nvPicPr>
          <p:cNvPr id="29" name="Picture 2" descr="C:\DOCS\QLOSTraining\Graphics\Skyway_Bicyclist_and_Bus533x800.jpg"/>
          <p:cNvPicPr>
            <a:picLocks noChangeAspect="1" noChangeArrowheads="1"/>
          </p:cNvPicPr>
          <p:nvPr/>
        </p:nvPicPr>
        <p:blipFill>
          <a:blip r:embed="rId7" cstate="print">
            <a:duotone>
              <a:schemeClr val="bg2">
                <a:shade val="45000"/>
                <a:satMod val="135000"/>
              </a:schemeClr>
              <a:prstClr val="white"/>
            </a:duotone>
          </a:blip>
          <a:srcRect t="58386" r="14180" b="26623"/>
          <a:stretch>
            <a:fillRect/>
          </a:stretch>
        </p:blipFill>
        <p:spPr bwMode="auto">
          <a:xfrm>
            <a:off x="1043359" y="4429539"/>
            <a:ext cx="3882372" cy="1017876"/>
          </a:xfrm>
          <a:prstGeom prst="rect">
            <a:avLst/>
          </a:prstGeom>
          <a:noFill/>
        </p:spPr>
      </p:pic>
      <p:sp>
        <p:nvSpPr>
          <p:cNvPr id="31" name="Multiply 30"/>
          <p:cNvSpPr/>
          <p:nvPr/>
        </p:nvSpPr>
        <p:spPr bwMode="auto">
          <a:xfrm>
            <a:off x="2572714" y="2135540"/>
            <a:ext cx="2497393" cy="1327355"/>
          </a:xfrm>
          <a:prstGeom prst="mathMultiply">
            <a:avLst/>
          </a:prstGeom>
          <a:solidFill>
            <a:schemeClr val="accent1"/>
          </a:solidFill>
          <a:ln w="2857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prstClr val="black"/>
              </a:solidFill>
              <a:latin typeface="Arial" charset="0"/>
            </a:endParaRPr>
          </a:p>
        </p:txBody>
      </p:sp>
      <p:pic>
        <p:nvPicPr>
          <p:cNvPr id="32" name="Picture 2"/>
          <p:cNvPicPr>
            <a:picLocks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t="26883" r="5295" b="57005"/>
          <a:stretch/>
        </p:blipFill>
        <p:spPr bwMode="auto">
          <a:xfrm>
            <a:off x="1043355" y="5514842"/>
            <a:ext cx="3886200" cy="101498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entagon 19"/>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3105586025"/>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9504" y="3220834"/>
            <a:ext cx="228600" cy="190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676400"/>
            <a:ext cx="2550171" cy="3303312"/>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27158" y="632605"/>
            <a:ext cx="7735296" cy="4347107"/>
          </a:xfrm>
        </p:spPr>
        <p:txBody>
          <a:bodyPr>
            <a:noAutofit/>
          </a:bodyPr>
          <a:lstStyle/>
          <a:p>
            <a:pPr marL="0" indent="0">
              <a:buNone/>
            </a:pPr>
            <a:r>
              <a:rPr lang="en-US" sz="2400" dirty="0" smtClean="0"/>
              <a:t>Determine </a:t>
            </a:r>
            <a:r>
              <a:rPr lang="en-US" sz="2400" dirty="0"/>
              <a:t>the auto LOS:</a:t>
            </a:r>
          </a:p>
          <a:p>
            <a:r>
              <a:rPr lang="en-US" sz="2000" dirty="0"/>
              <a:t>In terms of AADT</a:t>
            </a:r>
          </a:p>
          <a:p>
            <a:r>
              <a:rPr lang="en-US" sz="2000" dirty="0"/>
              <a:t>In an </a:t>
            </a:r>
            <a:r>
              <a:rPr lang="en-US" sz="2000" dirty="0" smtClean="0"/>
              <a:t>urban/transitioning </a:t>
            </a:r>
            <a:r>
              <a:rPr lang="en-US" sz="2000" dirty="0"/>
              <a:t>area (pop. 12,000)</a:t>
            </a:r>
          </a:p>
          <a:p>
            <a:r>
              <a:rPr lang="en-US" sz="2000" dirty="0"/>
              <a:t>For an undivided state arterial </a:t>
            </a:r>
            <a:r>
              <a:rPr lang="en-US" sz="2000" dirty="0" smtClean="0"/>
              <a:t>with:</a:t>
            </a:r>
            <a:endParaRPr lang="en-US" sz="2000" dirty="0"/>
          </a:p>
          <a:p>
            <a:pPr lvl="1"/>
            <a:r>
              <a:rPr lang="en-US" sz="1600" dirty="0"/>
              <a:t>30 mph speed </a:t>
            </a:r>
            <a:r>
              <a:rPr lang="en-US" sz="1600" dirty="0" smtClean="0"/>
              <a:t>limit</a:t>
            </a:r>
          </a:p>
          <a:p>
            <a:pPr lvl="1"/>
            <a:r>
              <a:rPr lang="en-US" sz="1600" dirty="0" smtClean="0"/>
              <a:t>No left turn lanes</a:t>
            </a:r>
            <a:endParaRPr lang="en-US" sz="1600" dirty="0"/>
          </a:p>
          <a:p>
            <a:pPr lvl="1"/>
            <a:r>
              <a:rPr lang="en-US" sz="1600" dirty="0"/>
              <a:t>2 lanes</a:t>
            </a:r>
          </a:p>
          <a:p>
            <a:pPr lvl="1"/>
            <a:r>
              <a:rPr lang="en-US" sz="1600" dirty="0"/>
              <a:t>6,000 AADT</a:t>
            </a:r>
          </a:p>
          <a:p>
            <a:pPr lvl="1"/>
            <a:endParaRPr lang="en-US" sz="1600" dirty="0"/>
          </a:p>
          <a:p>
            <a:pPr lvl="1"/>
            <a:endParaRPr lang="en-US" sz="1600" dirty="0"/>
          </a:p>
          <a:p>
            <a:endParaRPr lang="en-US" sz="2400" dirty="0"/>
          </a:p>
          <a:p>
            <a:endParaRPr lang="en-US" sz="2400" dirty="0"/>
          </a:p>
          <a:p>
            <a:endParaRPr lang="en-US" sz="2400" dirty="0"/>
          </a:p>
        </p:txBody>
      </p:sp>
      <p:sp>
        <p:nvSpPr>
          <p:cNvPr id="5" name="Rectangle 4"/>
          <p:cNvSpPr/>
          <p:nvPr/>
        </p:nvSpPr>
        <p:spPr>
          <a:xfrm>
            <a:off x="6261544" y="2408594"/>
            <a:ext cx="1160495" cy="294752"/>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nvGrpSpPr>
          <p:cNvPr id="46" name="Group 45"/>
          <p:cNvGrpSpPr/>
          <p:nvPr/>
        </p:nvGrpSpPr>
        <p:grpSpPr>
          <a:xfrm>
            <a:off x="6153140" y="1126583"/>
            <a:ext cx="2435890" cy="461665"/>
            <a:chOff x="6208208" y="1595735"/>
            <a:chExt cx="2435890" cy="461665"/>
          </a:xfrm>
        </p:grpSpPr>
        <p:sp>
          <p:nvSpPr>
            <p:cNvPr id="49" name="TextBox 48"/>
            <p:cNvSpPr txBox="1"/>
            <p:nvPr/>
          </p:nvSpPr>
          <p:spPr>
            <a:xfrm>
              <a:off x="6208208" y="1626513"/>
              <a:ext cx="967112" cy="400110"/>
            </a:xfrm>
            <a:prstGeom prst="rect">
              <a:avLst/>
            </a:prstGeom>
            <a:noFill/>
            <a:ln>
              <a:noFill/>
            </a:ln>
          </p:spPr>
          <p:txBody>
            <a:bodyPr wrap="square" rtlCol="0">
              <a:spAutoFit/>
            </a:bodyPr>
            <a:lstStyle/>
            <a:p>
              <a:r>
                <a:rPr lang="en-US" sz="2000" dirty="0"/>
                <a:t>Answer</a:t>
              </a:r>
            </a:p>
          </p:txBody>
        </p:sp>
        <p:sp>
          <p:nvSpPr>
            <p:cNvPr id="50" name="Right Arrow 49"/>
            <p:cNvSpPr/>
            <p:nvPr/>
          </p:nvSpPr>
          <p:spPr>
            <a:xfrm>
              <a:off x="7175320" y="1701027"/>
              <a:ext cx="463985" cy="251079"/>
            </a:xfrm>
            <a:prstGeom prst="rightArrow">
              <a:avLst/>
            </a:prstGeom>
            <a:solidFill>
              <a:srgbClr val="0865A2"/>
            </a:solidFill>
            <a:ln>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7676986" y="1595735"/>
              <a:ext cx="967112" cy="461665"/>
            </a:xfrm>
            <a:prstGeom prst="rect">
              <a:avLst/>
            </a:prstGeom>
            <a:noFill/>
            <a:ln>
              <a:noFill/>
            </a:ln>
          </p:spPr>
          <p:txBody>
            <a:bodyPr wrap="square" rtlCol="0">
              <a:spAutoFit/>
            </a:bodyPr>
            <a:lstStyle/>
            <a:p>
              <a:r>
                <a:rPr lang="en-US" sz="2400" dirty="0"/>
                <a:t>LOS </a:t>
              </a:r>
              <a:r>
                <a:rPr lang="en-US" sz="2400" dirty="0" smtClean="0"/>
                <a:t>D</a:t>
              </a:r>
              <a:endParaRPr lang="en-US" sz="2400" dirty="0"/>
            </a:p>
          </p:txBody>
        </p:sp>
      </p:grpSp>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134" y="3519464"/>
            <a:ext cx="5600372" cy="1404776"/>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1447800" y="2981220"/>
            <a:ext cx="1295400" cy="294752"/>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nvGrpSpPr>
          <p:cNvPr id="20" name="Group 19"/>
          <p:cNvGrpSpPr/>
          <p:nvPr/>
        </p:nvGrpSpPr>
        <p:grpSpPr>
          <a:xfrm>
            <a:off x="76200" y="59373"/>
            <a:ext cx="4103496" cy="685800"/>
            <a:chOff x="0" y="1"/>
            <a:chExt cx="4103496" cy="685800"/>
          </a:xfrm>
        </p:grpSpPr>
        <p:sp>
          <p:nvSpPr>
            <p:cNvPr id="21" name="Rectangle 20"/>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23" name="Title 3"/>
          <p:cNvSpPr txBox="1">
            <a:spLocks/>
          </p:cNvSpPr>
          <p:nvPr/>
        </p:nvSpPr>
        <p:spPr>
          <a:xfrm>
            <a:off x="4179696" y="1772"/>
            <a:ext cx="4964304" cy="743401"/>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dirty="0" smtClean="0"/>
              <a:t>Example 5</a:t>
            </a:r>
            <a:endParaRPr lang="en-US" dirty="0"/>
          </a:p>
        </p:txBody>
      </p:sp>
      <p:pic>
        <p:nvPicPr>
          <p:cNvPr id="4" name="Picture 3"/>
          <p:cNvPicPr>
            <a:picLocks noChangeAspect="1"/>
          </p:cNvPicPr>
          <p:nvPr/>
        </p:nvPicPr>
        <p:blipFill>
          <a:blip r:embed="rId7"/>
          <a:stretch>
            <a:fillRect/>
          </a:stretch>
        </p:blipFill>
        <p:spPr>
          <a:xfrm>
            <a:off x="4248380" y="5125834"/>
            <a:ext cx="3960771" cy="1572059"/>
          </a:xfrm>
          <a:prstGeom prst="rect">
            <a:avLst/>
          </a:prstGeom>
          <a:ln w="38100">
            <a:solidFill>
              <a:srgbClr val="0865A2"/>
            </a:solidFill>
          </a:ln>
        </p:spPr>
      </p:pic>
      <p:sp>
        <p:nvSpPr>
          <p:cNvPr id="19" name="Rectangle 18"/>
          <p:cNvSpPr/>
          <p:nvPr/>
        </p:nvSpPr>
        <p:spPr>
          <a:xfrm>
            <a:off x="6261544" y="2926082"/>
            <a:ext cx="1160495" cy="426718"/>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4" name="Rounded Rectangle 23"/>
          <p:cNvSpPr/>
          <p:nvPr/>
        </p:nvSpPr>
        <p:spPr>
          <a:xfrm>
            <a:off x="4364144" y="5943447"/>
            <a:ext cx="3695238" cy="214255"/>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5" name="Rounded Rectangle 24"/>
          <p:cNvSpPr/>
          <p:nvPr/>
        </p:nvSpPr>
        <p:spPr>
          <a:xfrm>
            <a:off x="3352800" y="4038600"/>
            <a:ext cx="685800" cy="302206"/>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8" name="TextBox 7"/>
          <p:cNvSpPr txBox="1"/>
          <p:nvPr/>
        </p:nvSpPr>
        <p:spPr>
          <a:xfrm>
            <a:off x="883671" y="5125834"/>
            <a:ext cx="2709396" cy="461665"/>
          </a:xfrm>
          <a:prstGeom prst="rect">
            <a:avLst/>
          </a:prstGeom>
          <a:noFill/>
        </p:spPr>
        <p:txBody>
          <a:bodyPr wrap="none" rtlCol="0">
            <a:spAutoFit/>
          </a:bodyPr>
          <a:lstStyle/>
          <a:p>
            <a:r>
              <a:rPr lang="en-US" sz="2400" dirty="0" smtClean="0"/>
              <a:t>6,500 * 0.80 = 5,200</a:t>
            </a:r>
            <a:endParaRPr lang="en-US" sz="2400" dirty="0"/>
          </a:p>
        </p:txBody>
      </p:sp>
      <p:cxnSp>
        <p:nvCxnSpPr>
          <p:cNvPr id="10" name="Straight Connector 9"/>
          <p:cNvCxnSpPr/>
          <p:nvPr/>
        </p:nvCxnSpPr>
        <p:spPr>
          <a:xfrm>
            <a:off x="1966546" y="2133600"/>
            <a:ext cx="1066800" cy="0"/>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26" name="Rectangle 25"/>
          <p:cNvSpPr/>
          <p:nvPr/>
        </p:nvSpPr>
        <p:spPr>
          <a:xfrm>
            <a:off x="6291938" y="1687941"/>
            <a:ext cx="609600" cy="29325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61349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75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12291"/>
                                        </p:tgtEl>
                                        <p:attrNameLst>
                                          <p:attrName>style.visibility</p:attrName>
                                        </p:attrNameLst>
                                      </p:cBhvr>
                                      <p:to>
                                        <p:strVal val="visible"/>
                                      </p:to>
                                    </p:set>
                                    <p:anim calcmode="lin" valueType="num">
                                      <p:cBhvr>
                                        <p:cTn id="16" dur="1000" fill="hold"/>
                                        <p:tgtEl>
                                          <p:spTgt spid="12291"/>
                                        </p:tgtEl>
                                        <p:attrNameLst>
                                          <p:attrName>ppt_w</p:attrName>
                                        </p:attrNameLst>
                                      </p:cBhvr>
                                      <p:tavLst>
                                        <p:tav tm="0">
                                          <p:val>
                                            <p:fltVal val="0"/>
                                          </p:val>
                                        </p:tav>
                                        <p:tav tm="100000">
                                          <p:val>
                                            <p:strVal val="#ppt_w"/>
                                          </p:val>
                                        </p:tav>
                                      </p:tavLst>
                                    </p:anim>
                                    <p:anim calcmode="lin" valueType="num">
                                      <p:cBhvr>
                                        <p:cTn id="17" dur="1000" fill="hold"/>
                                        <p:tgtEl>
                                          <p:spTgt spid="12291"/>
                                        </p:tgtEl>
                                        <p:attrNameLst>
                                          <p:attrName>ppt_h</p:attrName>
                                        </p:attrNameLst>
                                      </p:cBhvr>
                                      <p:tavLst>
                                        <p:tav tm="0">
                                          <p:val>
                                            <p:fltVal val="0"/>
                                          </p:val>
                                        </p:tav>
                                        <p:tav tm="100000">
                                          <p:val>
                                            <p:strVal val="#ppt_h"/>
                                          </p:val>
                                        </p:tav>
                                      </p:tavLst>
                                    </p:anim>
                                    <p:animEffect transition="in" filter="fade">
                                      <p:cBhvr>
                                        <p:cTn id="18" dur="1000"/>
                                        <p:tgtEl>
                                          <p:spTgt spid="12291"/>
                                        </p:tgtEl>
                                      </p:cBhvr>
                                    </p:animEffect>
                                  </p:childTnLst>
                                </p:cTn>
                              </p:par>
                              <p:par>
                                <p:cTn id="19" presetID="42" presetClass="path" presetSubtype="0" fill="hold" nodeType="withEffect">
                                  <p:stCondLst>
                                    <p:cond delay="0"/>
                                  </p:stCondLst>
                                  <p:childTnLst>
                                    <p:animMotion origin="layout" path="M 0.5 -0.28868 L 3.33333E-6 -4.62873E-6 " pathEditMode="relative" rAng="0" ptsTypes="AA">
                                      <p:cBhvr>
                                        <p:cTn id="20" dur="1000" fill="hold"/>
                                        <p:tgtEl>
                                          <p:spTgt spid="12291"/>
                                        </p:tgtEl>
                                        <p:attrNameLst>
                                          <p:attrName>ppt_x</p:attrName>
                                          <p:attrName>ppt_y</p:attrName>
                                        </p:attrNameLst>
                                      </p:cBhvr>
                                      <p:rCtr x="-25000" y="14434"/>
                                    </p:animMotion>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heel(1)">
                                      <p:cBhvr>
                                        <p:cTn id="25" dur="750"/>
                                        <p:tgtEl>
                                          <p:spTgt spid="19"/>
                                        </p:tgtEl>
                                      </p:cBhvr>
                                    </p:animEffect>
                                  </p:childTnLst>
                                </p:cTn>
                              </p:par>
                            </p:childTnLst>
                          </p:cTn>
                        </p:par>
                        <p:par>
                          <p:cTn id="26" fill="hold">
                            <p:stCondLst>
                              <p:cond delay="75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Effect transition="in" filter="fade">
                                      <p:cBhvr>
                                        <p:cTn id="31" dur="1000"/>
                                        <p:tgtEl>
                                          <p:spTgt spid="4"/>
                                        </p:tgtEl>
                                      </p:cBhvr>
                                    </p:animEffect>
                                  </p:childTnLst>
                                </p:cTn>
                              </p:par>
                              <p:par>
                                <p:cTn id="32" presetID="42" presetClass="path" presetSubtype="0" accel="50000" decel="50000" fill="hold" nodeType="withEffect">
                                  <p:stCondLst>
                                    <p:cond delay="0"/>
                                  </p:stCondLst>
                                  <p:childTnLst>
                                    <p:animMotion origin="layout" path="M 0.075 -0.4 L 3.61111E-6 2.96296E-6 " pathEditMode="relative" rAng="0" ptsTypes="AA">
                                      <p:cBhvr>
                                        <p:cTn id="33" dur="2000" fill="hold"/>
                                        <p:tgtEl>
                                          <p:spTgt spid="4"/>
                                        </p:tgtEl>
                                        <p:attrNameLst>
                                          <p:attrName>ppt_x</p:attrName>
                                          <p:attrName>ppt_y</p:attrName>
                                        </p:attrNameLst>
                                      </p:cBhvr>
                                      <p:rCtr x="-3750" y="20000"/>
                                    </p:animMotion>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par>
                          <p:cTn id="39" fill="hold">
                            <p:stCondLst>
                              <p:cond delay="500"/>
                            </p:stCondLst>
                            <p:childTnLst>
                              <p:par>
                                <p:cTn id="40" presetID="21" presetClass="entr" presetSubtype="1"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heel(1)">
                                      <p:cBhvr>
                                        <p:cTn id="42" dur="1000"/>
                                        <p:tgtEl>
                                          <p:spTgt spid="7"/>
                                        </p:tgtEl>
                                      </p:cBhvr>
                                    </p:animEffect>
                                  </p:childTnLst>
                                </p:cTn>
                              </p:par>
                            </p:childTnLst>
                          </p:cTn>
                        </p:par>
                        <p:par>
                          <p:cTn id="43" fill="hold">
                            <p:stCondLst>
                              <p:cond delay="1500"/>
                            </p:stCondLst>
                            <p:childTnLst>
                              <p:par>
                                <p:cTn id="44" presetID="21" presetClass="entr" presetSubtype="1"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heel(1)">
                                      <p:cBhvr>
                                        <p:cTn id="46" dur="1000"/>
                                        <p:tgtEl>
                                          <p:spTgt spid="25"/>
                                        </p:tgtEl>
                                      </p:cBhvr>
                                    </p:animEffect>
                                  </p:childTnLst>
                                </p:cTn>
                              </p:par>
                            </p:childTnLst>
                          </p:cTn>
                        </p:par>
                        <p:par>
                          <p:cTn id="47" fill="hold">
                            <p:stCondLst>
                              <p:cond delay="2500"/>
                            </p:stCondLst>
                            <p:childTnLst>
                              <p:par>
                                <p:cTn id="48" presetID="21" presetClass="entr" presetSubtype="1"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heel(1)">
                                      <p:cBhvr>
                                        <p:cTn id="50" dur="10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left)">
                                      <p:cBhvr>
                                        <p:cTn id="6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9" grpId="0" animBg="1"/>
      <p:bldP spid="24" grpId="0" animBg="1"/>
      <p:bldP spid="25" grpId="0" animBg="1"/>
      <p:bldP spid="8" grpId="0"/>
      <p:bldP spid="2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n-US" sz="2400" dirty="0"/>
              <a:t>Determine the auto LOS:</a:t>
            </a:r>
          </a:p>
          <a:p>
            <a:r>
              <a:rPr lang="en-US" sz="2000" dirty="0"/>
              <a:t>In terms of AADT</a:t>
            </a:r>
          </a:p>
          <a:p>
            <a:r>
              <a:rPr lang="en-US" sz="2000" dirty="0"/>
              <a:t>In </a:t>
            </a:r>
            <a:r>
              <a:rPr lang="en-US" sz="2000" dirty="0" smtClean="0"/>
              <a:t>an urban/transitioning </a:t>
            </a:r>
            <a:r>
              <a:rPr lang="en-US" sz="2000" dirty="0"/>
              <a:t>area</a:t>
            </a:r>
          </a:p>
          <a:p>
            <a:r>
              <a:rPr lang="en-US" sz="2000" dirty="0"/>
              <a:t>For a state signalized arterial </a:t>
            </a:r>
            <a:r>
              <a:rPr lang="en-US" sz="2000" dirty="0" smtClean="0"/>
              <a:t>with:</a:t>
            </a:r>
            <a:endParaRPr lang="en-US" sz="2000" dirty="0"/>
          </a:p>
          <a:p>
            <a:pPr lvl="1"/>
            <a:r>
              <a:rPr lang="en-US" sz="1600" dirty="0"/>
              <a:t>4 lanes</a:t>
            </a:r>
          </a:p>
          <a:p>
            <a:pPr lvl="1"/>
            <a:r>
              <a:rPr lang="en-US" sz="1600" dirty="0"/>
              <a:t>No median</a:t>
            </a:r>
          </a:p>
          <a:p>
            <a:pPr lvl="1"/>
            <a:r>
              <a:rPr lang="en-US" sz="1600" dirty="0"/>
              <a:t>35 mph speed limit</a:t>
            </a:r>
          </a:p>
        </p:txBody>
      </p:sp>
      <p:sp>
        <p:nvSpPr>
          <p:cNvPr id="15" name="Content Placeholder 2"/>
          <p:cNvSpPr txBox="1">
            <a:spLocks/>
          </p:cNvSpPr>
          <p:nvPr/>
        </p:nvSpPr>
        <p:spPr>
          <a:xfrm>
            <a:off x="3233058" y="3341484"/>
            <a:ext cx="2939142" cy="555810"/>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8064A2">
                  <a:lumMod val="75000"/>
                </a:srgbClr>
              </a:buClr>
            </a:pPr>
            <a:r>
              <a:rPr lang="en-US" sz="1600" dirty="0">
                <a:solidFill>
                  <a:prstClr val="black"/>
                </a:solidFill>
              </a:rPr>
              <a:t>Exclusive left turn lanes</a:t>
            </a:r>
          </a:p>
          <a:p>
            <a:pPr lvl="1">
              <a:buClr>
                <a:srgbClr val="8064A2">
                  <a:lumMod val="75000"/>
                </a:srgbClr>
              </a:buClr>
            </a:pPr>
            <a:r>
              <a:rPr lang="en-US" sz="1600" dirty="0">
                <a:solidFill>
                  <a:prstClr val="black"/>
                </a:solidFill>
              </a:rPr>
              <a:t>AADT of 28,000</a:t>
            </a:r>
          </a:p>
        </p:txBody>
      </p:sp>
      <p:grpSp>
        <p:nvGrpSpPr>
          <p:cNvPr id="11" name="Group 10"/>
          <p:cNvGrpSpPr/>
          <p:nvPr/>
        </p:nvGrpSpPr>
        <p:grpSpPr>
          <a:xfrm>
            <a:off x="76200" y="59373"/>
            <a:ext cx="4103496" cy="685800"/>
            <a:chOff x="0" y="1"/>
            <a:chExt cx="4103496" cy="685800"/>
          </a:xfrm>
        </p:grpSpPr>
        <p:sp>
          <p:nvSpPr>
            <p:cNvPr id="12" name="Rectangle 11"/>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14" name="Title 3"/>
          <p:cNvSpPr txBox="1">
            <a:spLocks/>
          </p:cNvSpPr>
          <p:nvPr/>
        </p:nvSpPr>
        <p:spPr>
          <a:xfrm>
            <a:off x="4179696" y="1772"/>
            <a:ext cx="4964304" cy="743401"/>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dirty="0" smtClean="0"/>
              <a:t>Example 6</a:t>
            </a:r>
            <a:endParaRPr lang="en-US" dirty="0"/>
          </a:p>
        </p:txBody>
      </p:sp>
    </p:spTree>
    <p:custDataLst>
      <p:tags r:id="rId1"/>
    </p:custDataLst>
    <p:extLst>
      <p:ext uri="{BB962C8B-B14F-4D97-AF65-F5344CB8AC3E}">
        <p14:creationId xmlns:p14="http://schemas.microsoft.com/office/powerpoint/2010/main" val="4104815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4202" y="2743200"/>
            <a:ext cx="2601366" cy="3367715"/>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6327877" y="1798261"/>
            <a:ext cx="1600200" cy="366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sp>
        <p:nvSpPr>
          <p:cNvPr id="6" name="Rectangle 5"/>
          <p:cNvSpPr/>
          <p:nvPr/>
        </p:nvSpPr>
        <p:spPr>
          <a:xfrm>
            <a:off x="838200" y="4080980"/>
            <a:ext cx="228600" cy="1666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grpSp>
        <p:nvGrpSpPr>
          <p:cNvPr id="46" name="Group 45"/>
          <p:cNvGrpSpPr/>
          <p:nvPr/>
        </p:nvGrpSpPr>
        <p:grpSpPr>
          <a:xfrm>
            <a:off x="6278596" y="995216"/>
            <a:ext cx="2514597" cy="461665"/>
            <a:chOff x="4493290" y="1595735"/>
            <a:chExt cx="2354058" cy="461665"/>
          </a:xfrm>
        </p:grpSpPr>
        <p:sp>
          <p:nvSpPr>
            <p:cNvPr id="49" name="TextBox 48"/>
            <p:cNvSpPr txBox="1"/>
            <p:nvPr/>
          </p:nvSpPr>
          <p:spPr>
            <a:xfrm>
              <a:off x="4493290" y="1626513"/>
              <a:ext cx="927355" cy="400110"/>
            </a:xfrm>
            <a:prstGeom prst="rect">
              <a:avLst/>
            </a:prstGeom>
            <a:noFill/>
            <a:ln>
              <a:noFill/>
            </a:ln>
          </p:spPr>
          <p:txBody>
            <a:bodyPr wrap="square" rtlCol="0">
              <a:spAutoFit/>
            </a:bodyPr>
            <a:lstStyle/>
            <a:p>
              <a:r>
                <a:rPr lang="en-US" sz="2000" dirty="0">
                  <a:solidFill>
                    <a:prstClr val="black"/>
                  </a:solidFill>
                </a:rPr>
                <a:t>Answer</a:t>
              </a:r>
            </a:p>
          </p:txBody>
        </p:sp>
        <p:sp>
          <p:nvSpPr>
            <p:cNvPr id="50" name="Right Arrow 49"/>
            <p:cNvSpPr/>
            <p:nvPr/>
          </p:nvSpPr>
          <p:spPr>
            <a:xfrm>
              <a:off x="5420646" y="1701027"/>
              <a:ext cx="463985" cy="251079"/>
            </a:xfrm>
            <a:prstGeom prst="rightArrow">
              <a:avLst/>
            </a:prstGeom>
            <a:solidFill>
              <a:srgbClr val="0865A2"/>
            </a:solidFill>
            <a:ln>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Box 50"/>
            <p:cNvSpPr txBox="1"/>
            <p:nvPr/>
          </p:nvSpPr>
          <p:spPr>
            <a:xfrm>
              <a:off x="5951572" y="1595735"/>
              <a:ext cx="895776" cy="461665"/>
            </a:xfrm>
            <a:prstGeom prst="rect">
              <a:avLst/>
            </a:prstGeom>
            <a:noFill/>
            <a:ln>
              <a:noFill/>
            </a:ln>
          </p:spPr>
          <p:txBody>
            <a:bodyPr wrap="square" rtlCol="0">
              <a:spAutoFit/>
            </a:bodyPr>
            <a:lstStyle/>
            <a:p>
              <a:r>
                <a:rPr lang="en-US" sz="2400" dirty="0">
                  <a:solidFill>
                    <a:prstClr val="black"/>
                  </a:solidFill>
                </a:rPr>
                <a:t>LOS E</a:t>
              </a:r>
              <a:r>
                <a:rPr lang="en-US" sz="2400" dirty="0" smtClean="0">
                  <a:solidFill>
                    <a:prstClr val="black"/>
                  </a:solidFill>
                </a:rPr>
                <a:t> </a:t>
              </a:r>
              <a:endParaRPr lang="en-US" sz="2400" dirty="0">
                <a:solidFill>
                  <a:prstClr val="black"/>
                </a:solidFill>
              </a:endParaRPr>
            </a:p>
          </p:txBody>
        </p:sp>
      </p:grpSp>
      <p:sp>
        <p:nvSpPr>
          <p:cNvPr id="5" name="Rectangle 4"/>
          <p:cNvSpPr/>
          <p:nvPr/>
        </p:nvSpPr>
        <p:spPr>
          <a:xfrm>
            <a:off x="6601861" y="3485076"/>
            <a:ext cx="1160495" cy="314876"/>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sp>
        <p:nvSpPr>
          <p:cNvPr id="15" name="Content Placeholder 2"/>
          <p:cNvSpPr txBox="1">
            <a:spLocks/>
          </p:cNvSpPr>
          <p:nvPr/>
        </p:nvSpPr>
        <p:spPr>
          <a:xfrm>
            <a:off x="3233058" y="3341484"/>
            <a:ext cx="2939142" cy="555810"/>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8064A2">
                  <a:lumMod val="75000"/>
                </a:srgbClr>
              </a:buClr>
            </a:pPr>
            <a:r>
              <a:rPr lang="en-US" sz="1600" dirty="0">
                <a:solidFill>
                  <a:prstClr val="black"/>
                </a:solidFill>
              </a:rPr>
              <a:t>Exclusive left turn lanes</a:t>
            </a:r>
          </a:p>
          <a:p>
            <a:pPr lvl="1">
              <a:buClr>
                <a:srgbClr val="8064A2">
                  <a:lumMod val="75000"/>
                </a:srgbClr>
              </a:buClr>
            </a:pPr>
            <a:r>
              <a:rPr lang="en-US" sz="1600" dirty="0">
                <a:solidFill>
                  <a:prstClr val="black"/>
                </a:solidFill>
              </a:rPr>
              <a:t>AADT of 28,000</a:t>
            </a:r>
          </a:p>
        </p:txBody>
      </p:sp>
      <p:sp>
        <p:nvSpPr>
          <p:cNvPr id="23" name="Rectangle 22"/>
          <p:cNvSpPr/>
          <p:nvPr/>
        </p:nvSpPr>
        <p:spPr>
          <a:xfrm>
            <a:off x="6601024" y="4055384"/>
            <a:ext cx="1161332" cy="440416"/>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sp>
        <p:nvSpPr>
          <p:cNvPr id="7" name="Rounded Rectangle 6"/>
          <p:cNvSpPr/>
          <p:nvPr/>
        </p:nvSpPr>
        <p:spPr>
          <a:xfrm>
            <a:off x="4782465" y="3619393"/>
            <a:ext cx="647831" cy="277905"/>
          </a:xfrm>
          <a:prstGeom prst="roundRect">
            <a:avLst/>
          </a:prstGeom>
          <a:noFill/>
          <a:ln>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476" y="4576182"/>
            <a:ext cx="5061483" cy="1248449"/>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4251" y="5540128"/>
            <a:ext cx="3591606" cy="1260116"/>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6172200" y="1802370"/>
            <a:ext cx="2627904" cy="400065"/>
          </a:xfrm>
          <a:prstGeom prst="rect">
            <a:avLst/>
          </a:prstGeom>
          <a:noFill/>
        </p:spPr>
        <p:txBody>
          <a:bodyPr wrap="square" lIns="91397" tIns="45698" rIns="91397" bIns="45698" rtlCol="0">
            <a:spAutoFit/>
          </a:bodyPr>
          <a:lstStyle/>
          <a:p>
            <a:r>
              <a:rPr lang="en-US" sz="2000" dirty="0" smtClean="0">
                <a:solidFill>
                  <a:prstClr val="black"/>
                </a:solidFill>
              </a:rPr>
              <a:t>28,800 </a:t>
            </a:r>
            <a:r>
              <a:rPr lang="en-US" sz="2000" dirty="0">
                <a:solidFill>
                  <a:prstClr val="black"/>
                </a:solidFill>
              </a:rPr>
              <a:t>* </a:t>
            </a:r>
            <a:r>
              <a:rPr lang="en-US" sz="2000" dirty="0" smtClean="0">
                <a:solidFill>
                  <a:prstClr val="black"/>
                </a:solidFill>
              </a:rPr>
              <a:t>0.95 =  27,360</a:t>
            </a:r>
            <a:endParaRPr lang="en-US" sz="2000" dirty="0">
              <a:solidFill>
                <a:prstClr val="black"/>
              </a:solidFill>
            </a:endParaRPr>
          </a:p>
        </p:txBody>
      </p:sp>
      <p:sp>
        <p:nvSpPr>
          <p:cNvPr id="13" name="Rounded Rectangle 12"/>
          <p:cNvSpPr/>
          <p:nvPr/>
        </p:nvSpPr>
        <p:spPr>
          <a:xfrm>
            <a:off x="3804308" y="5322854"/>
            <a:ext cx="750775" cy="217274"/>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sp>
        <p:nvSpPr>
          <p:cNvPr id="18" name="Rounded Rectangle 17"/>
          <p:cNvSpPr/>
          <p:nvPr/>
        </p:nvSpPr>
        <p:spPr>
          <a:xfrm>
            <a:off x="5484247" y="6324600"/>
            <a:ext cx="3431153" cy="152400"/>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cxnSp>
        <p:nvCxnSpPr>
          <p:cNvPr id="21" name="Straight Connector 20"/>
          <p:cNvCxnSpPr/>
          <p:nvPr/>
        </p:nvCxnSpPr>
        <p:spPr>
          <a:xfrm flipV="1">
            <a:off x="3891803" y="3570164"/>
            <a:ext cx="2280397" cy="4"/>
          </a:xfrm>
          <a:prstGeom prst="line">
            <a:avLst/>
          </a:prstGeom>
          <a:ln w="28575">
            <a:solidFill>
              <a:srgbClr val="EB642D"/>
            </a:solidFill>
          </a:ln>
        </p:spPr>
        <p:style>
          <a:lnRef idx="1">
            <a:schemeClr val="accent1"/>
          </a:lnRef>
          <a:fillRef idx="0">
            <a:schemeClr val="accent1"/>
          </a:fillRef>
          <a:effectRef idx="0">
            <a:schemeClr val="accent1"/>
          </a:effectRef>
          <a:fontRef idx="minor">
            <a:schemeClr val="tx1"/>
          </a:fontRef>
        </p:style>
      </p:cxnSp>
      <p:sp>
        <p:nvSpPr>
          <p:cNvPr id="29" name="Content Placeholder 2"/>
          <p:cNvSpPr>
            <a:spLocks noGrp="1"/>
          </p:cNvSpPr>
          <p:nvPr>
            <p:ph idx="1"/>
          </p:nvPr>
        </p:nvSpPr>
        <p:spPr>
          <a:xfrm>
            <a:off x="951504" y="1600204"/>
            <a:ext cx="7735296" cy="4525963"/>
          </a:xfrm>
        </p:spPr>
        <p:txBody>
          <a:bodyPr>
            <a:noAutofit/>
          </a:bodyPr>
          <a:lstStyle/>
          <a:p>
            <a:pPr marL="0" indent="0">
              <a:buNone/>
            </a:pPr>
            <a:r>
              <a:rPr lang="en-US" sz="2400" dirty="0"/>
              <a:t>Determine the auto LOS:</a:t>
            </a:r>
          </a:p>
          <a:p>
            <a:r>
              <a:rPr lang="en-US" sz="2000" dirty="0"/>
              <a:t>In terms of AADT</a:t>
            </a:r>
          </a:p>
          <a:p>
            <a:r>
              <a:rPr lang="en-US" sz="2000" dirty="0"/>
              <a:t>In </a:t>
            </a:r>
            <a:r>
              <a:rPr lang="en-US" sz="2000" dirty="0" smtClean="0"/>
              <a:t>an urban/transitioning area</a:t>
            </a:r>
            <a:endParaRPr lang="en-US" sz="2000" dirty="0"/>
          </a:p>
          <a:p>
            <a:r>
              <a:rPr lang="en-US" sz="2000" dirty="0"/>
              <a:t>For a state signalized arterial </a:t>
            </a:r>
            <a:r>
              <a:rPr lang="en-US" sz="2000" dirty="0" smtClean="0"/>
              <a:t>with:</a:t>
            </a:r>
            <a:endParaRPr lang="en-US" sz="2000" dirty="0"/>
          </a:p>
          <a:p>
            <a:pPr lvl="1"/>
            <a:r>
              <a:rPr lang="en-US" sz="1600" dirty="0"/>
              <a:t>4 lanes</a:t>
            </a:r>
          </a:p>
          <a:p>
            <a:pPr lvl="1"/>
            <a:r>
              <a:rPr lang="en-US" sz="1600" dirty="0"/>
              <a:t>No median</a:t>
            </a:r>
          </a:p>
          <a:p>
            <a:pPr lvl="1"/>
            <a:r>
              <a:rPr lang="en-US" sz="1600" dirty="0"/>
              <a:t>35 mph speed limit</a:t>
            </a:r>
          </a:p>
        </p:txBody>
      </p:sp>
      <p:grpSp>
        <p:nvGrpSpPr>
          <p:cNvPr id="30" name="Group 29"/>
          <p:cNvGrpSpPr/>
          <p:nvPr/>
        </p:nvGrpSpPr>
        <p:grpSpPr>
          <a:xfrm>
            <a:off x="76200" y="59373"/>
            <a:ext cx="4103496" cy="685800"/>
            <a:chOff x="0" y="1"/>
            <a:chExt cx="4103496" cy="685800"/>
          </a:xfrm>
        </p:grpSpPr>
        <p:sp>
          <p:nvSpPr>
            <p:cNvPr id="31" name="Rectangle 30"/>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33" name="Title 3"/>
          <p:cNvSpPr txBox="1">
            <a:spLocks/>
          </p:cNvSpPr>
          <p:nvPr/>
        </p:nvSpPr>
        <p:spPr>
          <a:xfrm>
            <a:off x="4179696" y="1772"/>
            <a:ext cx="4964304" cy="743401"/>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dirty="0" smtClean="0"/>
              <a:t>Example 6</a:t>
            </a:r>
          </a:p>
        </p:txBody>
      </p:sp>
      <p:cxnSp>
        <p:nvCxnSpPr>
          <p:cNvPr id="35" name="Straight Connector 34"/>
          <p:cNvCxnSpPr/>
          <p:nvPr/>
        </p:nvCxnSpPr>
        <p:spPr>
          <a:xfrm>
            <a:off x="1659782" y="3642514"/>
            <a:ext cx="1083418" cy="0"/>
          </a:xfrm>
          <a:prstGeom prst="line">
            <a:avLst/>
          </a:prstGeom>
          <a:ln w="28575">
            <a:solidFill>
              <a:srgbClr val="EB642D"/>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553200" y="2738288"/>
            <a:ext cx="609600" cy="38884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39694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75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7171"/>
                                        </p:tgtEl>
                                        <p:attrNameLst>
                                          <p:attrName>style.visibility</p:attrName>
                                        </p:attrNameLst>
                                      </p:cBhvr>
                                      <p:to>
                                        <p:strVal val="visible"/>
                                      </p:to>
                                    </p:set>
                                    <p:anim calcmode="lin" valueType="num">
                                      <p:cBhvr>
                                        <p:cTn id="16" dur="1000" fill="hold"/>
                                        <p:tgtEl>
                                          <p:spTgt spid="7171"/>
                                        </p:tgtEl>
                                        <p:attrNameLst>
                                          <p:attrName>ppt_w</p:attrName>
                                        </p:attrNameLst>
                                      </p:cBhvr>
                                      <p:tavLst>
                                        <p:tav tm="0">
                                          <p:val>
                                            <p:fltVal val="0"/>
                                          </p:val>
                                        </p:tav>
                                        <p:tav tm="100000">
                                          <p:val>
                                            <p:strVal val="#ppt_w"/>
                                          </p:val>
                                        </p:tav>
                                      </p:tavLst>
                                    </p:anim>
                                    <p:anim calcmode="lin" valueType="num">
                                      <p:cBhvr>
                                        <p:cTn id="17" dur="1000" fill="hold"/>
                                        <p:tgtEl>
                                          <p:spTgt spid="7171"/>
                                        </p:tgtEl>
                                        <p:attrNameLst>
                                          <p:attrName>ppt_h</p:attrName>
                                        </p:attrNameLst>
                                      </p:cBhvr>
                                      <p:tavLst>
                                        <p:tav tm="0">
                                          <p:val>
                                            <p:fltVal val="0"/>
                                          </p:val>
                                        </p:tav>
                                        <p:tav tm="100000">
                                          <p:val>
                                            <p:strVal val="#ppt_h"/>
                                          </p:val>
                                        </p:tav>
                                      </p:tavLst>
                                    </p:anim>
                                    <p:animEffect transition="in" filter="fade">
                                      <p:cBhvr>
                                        <p:cTn id="18" dur="1000"/>
                                        <p:tgtEl>
                                          <p:spTgt spid="7171"/>
                                        </p:tgtEl>
                                      </p:cBhvr>
                                    </p:animEffect>
                                  </p:childTnLst>
                                </p:cTn>
                              </p:par>
                              <p:par>
                                <p:cTn id="19" presetID="42" presetClass="path" presetSubtype="0" fill="hold" nodeType="withEffect">
                                  <p:stCondLst>
                                    <p:cond delay="0"/>
                                  </p:stCondLst>
                                  <p:childTnLst>
                                    <p:animMotion origin="layout" path="M 0.56666 -0.21096 L 3.33333E-6 -1.02706E-6 " pathEditMode="relative" rAng="0" ptsTypes="AA">
                                      <p:cBhvr>
                                        <p:cTn id="20" dur="1000" fill="hold"/>
                                        <p:tgtEl>
                                          <p:spTgt spid="7171"/>
                                        </p:tgtEl>
                                        <p:attrNameLst>
                                          <p:attrName>ppt_x</p:attrName>
                                          <p:attrName>ppt_y</p:attrName>
                                        </p:attrNameLst>
                                      </p:cBhvr>
                                      <p:rCtr x="-28333" y="10548"/>
                                    </p:animMotion>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750"/>
                                        <p:tgtEl>
                                          <p:spTgt spid="23"/>
                                        </p:tgtEl>
                                      </p:cBhvr>
                                    </p:animEffect>
                                  </p:childTnLst>
                                </p:cTn>
                              </p:par>
                            </p:childTnLst>
                          </p:cTn>
                        </p:par>
                        <p:par>
                          <p:cTn id="29" fill="hold">
                            <p:stCondLst>
                              <p:cond delay="750"/>
                            </p:stCondLst>
                            <p:childTnLst>
                              <p:par>
                                <p:cTn id="30" presetID="53" presetClass="entr" presetSubtype="16" fill="hold" nodeType="afterEffect">
                                  <p:stCondLst>
                                    <p:cond delay="0"/>
                                  </p:stCondLst>
                                  <p:childTnLst>
                                    <p:set>
                                      <p:cBhvr>
                                        <p:cTn id="31" dur="1" fill="hold">
                                          <p:stCondLst>
                                            <p:cond delay="0"/>
                                          </p:stCondLst>
                                        </p:cTn>
                                        <p:tgtEl>
                                          <p:spTgt spid="7173"/>
                                        </p:tgtEl>
                                        <p:attrNameLst>
                                          <p:attrName>style.visibility</p:attrName>
                                        </p:attrNameLst>
                                      </p:cBhvr>
                                      <p:to>
                                        <p:strVal val="visible"/>
                                      </p:to>
                                    </p:set>
                                    <p:anim calcmode="lin" valueType="num">
                                      <p:cBhvr>
                                        <p:cTn id="32" dur="1000" fill="hold"/>
                                        <p:tgtEl>
                                          <p:spTgt spid="7173"/>
                                        </p:tgtEl>
                                        <p:attrNameLst>
                                          <p:attrName>ppt_w</p:attrName>
                                        </p:attrNameLst>
                                      </p:cBhvr>
                                      <p:tavLst>
                                        <p:tav tm="0">
                                          <p:val>
                                            <p:fltVal val="0"/>
                                          </p:val>
                                        </p:tav>
                                        <p:tav tm="100000">
                                          <p:val>
                                            <p:strVal val="#ppt_w"/>
                                          </p:val>
                                        </p:tav>
                                      </p:tavLst>
                                    </p:anim>
                                    <p:anim calcmode="lin" valueType="num">
                                      <p:cBhvr>
                                        <p:cTn id="33" dur="1000" fill="hold"/>
                                        <p:tgtEl>
                                          <p:spTgt spid="7173"/>
                                        </p:tgtEl>
                                        <p:attrNameLst>
                                          <p:attrName>ppt_h</p:attrName>
                                        </p:attrNameLst>
                                      </p:cBhvr>
                                      <p:tavLst>
                                        <p:tav tm="0">
                                          <p:val>
                                            <p:fltVal val="0"/>
                                          </p:val>
                                        </p:tav>
                                        <p:tav tm="100000">
                                          <p:val>
                                            <p:strVal val="#ppt_h"/>
                                          </p:val>
                                        </p:tav>
                                      </p:tavLst>
                                    </p:anim>
                                    <p:animEffect transition="in" filter="fade">
                                      <p:cBhvr>
                                        <p:cTn id="34" dur="1000"/>
                                        <p:tgtEl>
                                          <p:spTgt spid="7173"/>
                                        </p:tgtEl>
                                      </p:cBhvr>
                                    </p:animEffect>
                                  </p:childTnLst>
                                </p:cTn>
                              </p:par>
                              <p:par>
                                <p:cTn id="35" presetID="42" presetClass="path" presetSubtype="0" fill="hold" nodeType="withEffect">
                                  <p:stCondLst>
                                    <p:cond delay="0"/>
                                  </p:stCondLst>
                                  <p:childTnLst>
                                    <p:animMotion origin="layout" path="M 0.00451 -0.36665 L 3.33333E-6 4.56627E-6 " pathEditMode="relative" rAng="0" ptsTypes="AA">
                                      <p:cBhvr>
                                        <p:cTn id="36" dur="1000" fill="hold"/>
                                        <p:tgtEl>
                                          <p:spTgt spid="7173"/>
                                        </p:tgtEl>
                                        <p:attrNameLst>
                                          <p:attrName>ppt_x</p:attrName>
                                          <p:attrName>ppt_y</p:attrName>
                                        </p:attrNameLst>
                                      </p:cBhvr>
                                      <p:rCtr x="-226" y="18321"/>
                                    </p:animMotion>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heel(1)">
                                      <p:cBhvr>
                                        <p:cTn id="41" dur="75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heel(1)">
                                      <p:cBhvr>
                                        <p:cTn id="46" dur="75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left)">
                                      <p:cBhvr>
                                        <p:cTn id="51" dur="500"/>
                                        <p:tgtEl>
                                          <p:spTgt spid="35"/>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childTnLst>
                          </p:cTn>
                        </p:par>
                        <p:par>
                          <p:cTn id="66" fill="hold">
                            <p:stCondLst>
                              <p:cond delay="500"/>
                            </p:stCondLst>
                            <p:childTnLst>
                              <p:par>
                                <p:cTn id="67" presetID="1" presetClass="exit" presetSubtype="0" fill="hold" grpId="1" nodeType="afterEffect">
                                  <p:stCondLst>
                                    <p:cond delay="0"/>
                                  </p:stCondLst>
                                  <p:childTnLst>
                                    <p:set>
                                      <p:cBhvr>
                                        <p:cTn id="68" dur="1" fill="hold">
                                          <p:stCondLst>
                                            <p:cond delay="0"/>
                                          </p:stCondLst>
                                        </p:cTn>
                                        <p:tgtEl>
                                          <p:spTgt spid="1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ipe(left)">
                                      <p:cBhvr>
                                        <p:cTn id="7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3" grpId="0" animBg="1"/>
      <p:bldP spid="7" grpId="0" animBg="1"/>
      <p:bldP spid="28" grpId="0"/>
      <p:bldP spid="13" grpId="0" animBg="1"/>
      <p:bldP spid="13" grpId="1" animBg="1"/>
      <p:bldP spid="18" grpId="0" animBg="1"/>
      <p:bldP spid="2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951504" y="1600204"/>
            <a:ext cx="7735296" cy="4525963"/>
          </a:xfrm>
        </p:spPr>
        <p:txBody>
          <a:bodyPr>
            <a:noAutofit/>
          </a:bodyPr>
          <a:lstStyle/>
          <a:p>
            <a:pPr marL="0" indent="0">
              <a:buNone/>
            </a:pPr>
            <a:r>
              <a:rPr lang="en-US" b="1" u="sng" dirty="0" smtClean="0">
                <a:solidFill>
                  <a:schemeClr val="bg1"/>
                </a:solidFill>
              </a:rPr>
              <a:t>Example 8</a:t>
            </a:r>
          </a:p>
          <a:p>
            <a:pPr marL="0" indent="0">
              <a:buNone/>
            </a:pPr>
            <a:r>
              <a:rPr lang="en-US" sz="2400" dirty="0"/>
              <a:t>Determine the max. service volume for LOS E:</a:t>
            </a:r>
          </a:p>
          <a:p>
            <a:r>
              <a:rPr lang="en-US" sz="2000" dirty="0"/>
              <a:t>In terms of AADT</a:t>
            </a:r>
          </a:p>
          <a:p>
            <a:r>
              <a:rPr lang="en-US" sz="2000" dirty="0"/>
              <a:t>In an urbanized area</a:t>
            </a:r>
          </a:p>
          <a:p>
            <a:r>
              <a:rPr lang="en-US" sz="2000" dirty="0"/>
              <a:t>For a state signalized arterial with</a:t>
            </a:r>
          </a:p>
          <a:p>
            <a:pPr lvl="1"/>
            <a:r>
              <a:rPr lang="en-US" sz="1600" dirty="0"/>
              <a:t>One-way</a:t>
            </a:r>
          </a:p>
          <a:p>
            <a:pPr lvl="1"/>
            <a:r>
              <a:rPr lang="en-US" sz="1600" dirty="0"/>
              <a:t>2 lanes in travel direction</a:t>
            </a:r>
          </a:p>
        </p:txBody>
      </p:sp>
      <p:sp>
        <p:nvSpPr>
          <p:cNvPr id="18" name="Content Placeholder 2"/>
          <p:cNvSpPr txBox="1">
            <a:spLocks/>
          </p:cNvSpPr>
          <p:nvPr/>
        </p:nvSpPr>
        <p:spPr>
          <a:xfrm>
            <a:off x="2306058" y="3676492"/>
            <a:ext cx="2710541" cy="609042"/>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8064A2">
                  <a:lumMod val="75000"/>
                </a:srgbClr>
              </a:buClr>
            </a:pPr>
            <a:r>
              <a:rPr lang="en-US" sz="1600" dirty="0">
                <a:solidFill>
                  <a:prstClr val="black"/>
                </a:solidFill>
              </a:rPr>
              <a:t>30 mph speed limit</a:t>
            </a:r>
          </a:p>
          <a:p>
            <a:pPr marL="456986" lvl="1" indent="0">
              <a:buClr>
                <a:srgbClr val="8064A2">
                  <a:lumMod val="75000"/>
                </a:srgbClr>
              </a:buClr>
              <a:buNone/>
            </a:pPr>
            <a:endParaRPr lang="en-US" sz="1600" dirty="0">
              <a:solidFill>
                <a:prstClr val="black"/>
              </a:solidFill>
            </a:endParaRPr>
          </a:p>
        </p:txBody>
      </p:sp>
      <p:grpSp>
        <p:nvGrpSpPr>
          <p:cNvPr id="19" name="Group 18"/>
          <p:cNvGrpSpPr/>
          <p:nvPr/>
        </p:nvGrpSpPr>
        <p:grpSpPr>
          <a:xfrm>
            <a:off x="76200" y="59373"/>
            <a:ext cx="4103496" cy="685800"/>
            <a:chOff x="0" y="1"/>
            <a:chExt cx="4103496" cy="685800"/>
          </a:xfrm>
        </p:grpSpPr>
        <p:sp>
          <p:nvSpPr>
            <p:cNvPr id="20" name="Rectangle 19"/>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22" name="Title 3"/>
          <p:cNvSpPr txBox="1">
            <a:spLocks/>
          </p:cNvSpPr>
          <p:nvPr/>
        </p:nvSpPr>
        <p:spPr>
          <a:xfrm>
            <a:off x="4179696" y="1772"/>
            <a:ext cx="4964304" cy="743401"/>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dirty="0" smtClean="0"/>
              <a:t>Example 7</a:t>
            </a:r>
          </a:p>
        </p:txBody>
      </p:sp>
    </p:spTree>
    <p:custDataLst>
      <p:tags r:id="rId1"/>
    </p:custDataLst>
    <p:extLst>
      <p:ext uri="{BB962C8B-B14F-4D97-AF65-F5344CB8AC3E}">
        <p14:creationId xmlns:p14="http://schemas.microsoft.com/office/powerpoint/2010/main" val="3938571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6490" y="2618757"/>
            <a:ext cx="2583759" cy="3343893"/>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38200" y="3981013"/>
            <a:ext cx="228600" cy="1886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sp>
        <p:nvSpPr>
          <p:cNvPr id="3" name="Content Placeholder 2"/>
          <p:cNvSpPr>
            <a:spLocks noGrp="1"/>
          </p:cNvSpPr>
          <p:nvPr>
            <p:ph idx="1"/>
          </p:nvPr>
        </p:nvSpPr>
        <p:spPr>
          <a:xfrm>
            <a:off x="609599" y="1069640"/>
            <a:ext cx="7735296" cy="4525963"/>
          </a:xfrm>
        </p:spPr>
        <p:txBody>
          <a:bodyPr>
            <a:noAutofit/>
          </a:bodyPr>
          <a:lstStyle/>
          <a:p>
            <a:pPr marL="0" indent="0">
              <a:buNone/>
            </a:pPr>
            <a:r>
              <a:rPr lang="en-US" sz="2400" dirty="0" smtClean="0"/>
              <a:t>Determine </a:t>
            </a:r>
            <a:r>
              <a:rPr lang="en-US" sz="2400" dirty="0"/>
              <a:t>the max. service volume for LOS E:</a:t>
            </a:r>
          </a:p>
          <a:p>
            <a:r>
              <a:rPr lang="en-US" sz="2000" dirty="0"/>
              <a:t>In terms of AADT</a:t>
            </a:r>
          </a:p>
          <a:p>
            <a:r>
              <a:rPr lang="en-US" sz="2000" dirty="0"/>
              <a:t>In an urbanized area</a:t>
            </a:r>
          </a:p>
          <a:p>
            <a:r>
              <a:rPr lang="en-US" sz="2000" dirty="0"/>
              <a:t>For a state signalized arterial with</a:t>
            </a:r>
          </a:p>
          <a:p>
            <a:pPr lvl="1"/>
            <a:r>
              <a:rPr lang="en-US" sz="1600" dirty="0"/>
              <a:t>One-way</a:t>
            </a:r>
          </a:p>
          <a:p>
            <a:pPr lvl="1"/>
            <a:r>
              <a:rPr lang="en-US" sz="1600" dirty="0"/>
              <a:t>2 lanes in travel direction</a:t>
            </a:r>
          </a:p>
        </p:txBody>
      </p:sp>
      <p:grpSp>
        <p:nvGrpSpPr>
          <p:cNvPr id="46" name="Group 45"/>
          <p:cNvGrpSpPr/>
          <p:nvPr/>
        </p:nvGrpSpPr>
        <p:grpSpPr>
          <a:xfrm>
            <a:off x="1490465" y="5840693"/>
            <a:ext cx="3505200" cy="461665"/>
            <a:chOff x="4564625" y="1595735"/>
            <a:chExt cx="3281415" cy="461665"/>
          </a:xfrm>
        </p:grpSpPr>
        <p:sp>
          <p:nvSpPr>
            <p:cNvPr id="49" name="TextBox 48"/>
            <p:cNvSpPr txBox="1"/>
            <p:nvPr/>
          </p:nvSpPr>
          <p:spPr>
            <a:xfrm>
              <a:off x="4564625" y="1626513"/>
              <a:ext cx="3281415" cy="400110"/>
            </a:xfrm>
            <a:prstGeom prst="rect">
              <a:avLst/>
            </a:prstGeom>
            <a:noFill/>
            <a:ln>
              <a:noFill/>
            </a:ln>
          </p:spPr>
          <p:txBody>
            <a:bodyPr wrap="square" rtlCol="0">
              <a:spAutoFit/>
            </a:bodyPr>
            <a:lstStyle/>
            <a:p>
              <a:r>
                <a:rPr lang="en-US" sz="2000" dirty="0">
                  <a:solidFill>
                    <a:prstClr val="black"/>
                  </a:solidFill>
                </a:rPr>
                <a:t>LOS E</a:t>
              </a:r>
            </a:p>
          </p:txBody>
        </p:sp>
        <p:sp>
          <p:nvSpPr>
            <p:cNvPr id="50" name="Right Arrow 49"/>
            <p:cNvSpPr/>
            <p:nvPr/>
          </p:nvSpPr>
          <p:spPr>
            <a:xfrm>
              <a:off x="5439424" y="1692058"/>
              <a:ext cx="463985" cy="251079"/>
            </a:xfrm>
            <a:prstGeom prst="rightArrow">
              <a:avLst/>
            </a:prstGeom>
            <a:solidFill>
              <a:srgbClr val="0865A2"/>
            </a:solidFill>
            <a:ln>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Box 50"/>
            <p:cNvSpPr txBox="1"/>
            <p:nvPr/>
          </p:nvSpPr>
          <p:spPr>
            <a:xfrm>
              <a:off x="6062662" y="1595735"/>
              <a:ext cx="967112" cy="461665"/>
            </a:xfrm>
            <a:prstGeom prst="rect">
              <a:avLst/>
            </a:prstGeom>
            <a:noFill/>
            <a:ln>
              <a:noFill/>
            </a:ln>
          </p:spPr>
          <p:txBody>
            <a:bodyPr wrap="square" rtlCol="0">
              <a:spAutoFit/>
            </a:bodyPr>
            <a:lstStyle/>
            <a:p>
              <a:r>
                <a:rPr lang="en-US" sz="2400" dirty="0">
                  <a:solidFill>
                    <a:prstClr val="black"/>
                  </a:solidFill>
                </a:rPr>
                <a:t>20,280</a:t>
              </a:r>
            </a:p>
          </p:txBody>
        </p:sp>
      </p:grpSp>
      <p:sp>
        <p:nvSpPr>
          <p:cNvPr id="5" name="Rectangle 4"/>
          <p:cNvSpPr/>
          <p:nvPr/>
        </p:nvSpPr>
        <p:spPr>
          <a:xfrm>
            <a:off x="6629400" y="3399648"/>
            <a:ext cx="1066801" cy="346364"/>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sp>
        <p:nvSpPr>
          <p:cNvPr id="15" name="Content Placeholder 2"/>
          <p:cNvSpPr txBox="1">
            <a:spLocks/>
          </p:cNvSpPr>
          <p:nvPr/>
        </p:nvSpPr>
        <p:spPr>
          <a:xfrm>
            <a:off x="1971822" y="2558792"/>
            <a:ext cx="2710541" cy="609042"/>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8064A2">
                  <a:lumMod val="75000"/>
                </a:srgbClr>
              </a:buClr>
            </a:pPr>
            <a:r>
              <a:rPr lang="en-US" sz="1600" dirty="0">
                <a:solidFill>
                  <a:prstClr val="black"/>
                </a:solidFill>
              </a:rPr>
              <a:t>30 mph speed limit</a:t>
            </a:r>
          </a:p>
          <a:p>
            <a:pPr marL="456986" lvl="1" indent="0">
              <a:buClr>
                <a:srgbClr val="8064A2">
                  <a:lumMod val="75000"/>
                </a:srgbClr>
              </a:buClr>
              <a:buNone/>
            </a:pPr>
            <a:endParaRPr lang="en-US" sz="1600" dirty="0">
              <a:solidFill>
                <a:prstClr val="black"/>
              </a:solidFill>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101" y="3381915"/>
            <a:ext cx="5686425" cy="1600200"/>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874" y="6100775"/>
            <a:ext cx="2881375" cy="605331"/>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6731467" y="4375280"/>
            <a:ext cx="862666" cy="209550"/>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cxnSp>
        <p:nvCxnSpPr>
          <p:cNvPr id="13" name="Straight Arrow Connector 12"/>
          <p:cNvCxnSpPr/>
          <p:nvPr/>
        </p:nvCxnSpPr>
        <p:spPr>
          <a:xfrm>
            <a:off x="5321673" y="3808975"/>
            <a:ext cx="0" cy="398205"/>
          </a:xfrm>
          <a:prstGeom prst="straightConnector1">
            <a:avLst/>
          </a:prstGeom>
          <a:ln w="28575">
            <a:solidFill>
              <a:srgbClr val="EB642D"/>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25257" y="4428619"/>
            <a:ext cx="4800600" cy="0"/>
          </a:xfrm>
          <a:prstGeom prst="straightConnector1">
            <a:avLst/>
          </a:prstGeom>
          <a:ln w="28575">
            <a:solidFill>
              <a:srgbClr val="EB642D"/>
            </a:solidFill>
            <a:tailEnd type="arrow"/>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5295713" y="4181216"/>
            <a:ext cx="700084" cy="247403"/>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sp>
        <p:nvSpPr>
          <p:cNvPr id="38" name="TextBox 37"/>
          <p:cNvSpPr txBox="1"/>
          <p:nvPr/>
        </p:nvSpPr>
        <p:spPr>
          <a:xfrm>
            <a:off x="1521509" y="5248219"/>
            <a:ext cx="2808096" cy="430843"/>
          </a:xfrm>
          <a:prstGeom prst="rect">
            <a:avLst/>
          </a:prstGeom>
          <a:noFill/>
        </p:spPr>
        <p:txBody>
          <a:bodyPr wrap="square" lIns="91397" tIns="45698" rIns="91397" bIns="45698" rtlCol="0">
            <a:spAutoFit/>
          </a:bodyPr>
          <a:lstStyle/>
          <a:p>
            <a:r>
              <a:rPr lang="en-US" sz="2200" dirty="0" smtClean="0">
                <a:solidFill>
                  <a:prstClr val="black"/>
                </a:solidFill>
              </a:rPr>
              <a:t>33,800 * 0.6 = 20,280</a:t>
            </a:r>
            <a:endParaRPr lang="en-US" sz="2200" dirty="0">
              <a:solidFill>
                <a:prstClr val="black"/>
              </a:solidFill>
            </a:endParaRPr>
          </a:p>
        </p:txBody>
      </p:sp>
      <p:grpSp>
        <p:nvGrpSpPr>
          <p:cNvPr id="25" name="Group 24"/>
          <p:cNvGrpSpPr/>
          <p:nvPr/>
        </p:nvGrpSpPr>
        <p:grpSpPr>
          <a:xfrm>
            <a:off x="76200" y="59373"/>
            <a:ext cx="4103496" cy="685800"/>
            <a:chOff x="0" y="1"/>
            <a:chExt cx="4103496" cy="685800"/>
          </a:xfrm>
        </p:grpSpPr>
        <p:sp>
          <p:nvSpPr>
            <p:cNvPr id="26" name="Rectangle 25"/>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
        <p:nvSpPr>
          <p:cNvPr id="28" name="Title 3"/>
          <p:cNvSpPr txBox="1">
            <a:spLocks/>
          </p:cNvSpPr>
          <p:nvPr/>
        </p:nvSpPr>
        <p:spPr>
          <a:xfrm>
            <a:off x="4179696" y="1772"/>
            <a:ext cx="4964304" cy="743401"/>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dirty="0" smtClean="0"/>
              <a:t>Example 7</a:t>
            </a:r>
          </a:p>
        </p:txBody>
      </p:sp>
      <p:sp>
        <p:nvSpPr>
          <p:cNvPr id="24" name="Rounded Rectangle 23"/>
          <p:cNvSpPr/>
          <p:nvPr/>
        </p:nvSpPr>
        <p:spPr>
          <a:xfrm>
            <a:off x="8153400" y="6467822"/>
            <a:ext cx="304800" cy="238284"/>
          </a:xfrm>
          <a:prstGeom prst="roundRect">
            <a:avLst/>
          </a:prstGeom>
          <a:noFill/>
          <a:ln w="19050">
            <a:solidFill>
              <a:srgbClr val="EB642D"/>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sp>
        <p:nvSpPr>
          <p:cNvPr id="30" name="Rectangle 29"/>
          <p:cNvSpPr/>
          <p:nvPr/>
        </p:nvSpPr>
        <p:spPr>
          <a:xfrm>
            <a:off x="6553200" y="2668124"/>
            <a:ext cx="609600" cy="30367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1295400" y="2819400"/>
            <a:ext cx="838200" cy="0"/>
          </a:xfrm>
          <a:prstGeom prst="line">
            <a:avLst/>
          </a:prstGeom>
          <a:ln w="28575"/>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2980780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7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5123"/>
                                        </p:tgtEl>
                                        <p:attrNameLst>
                                          <p:attrName>style.visibility</p:attrName>
                                        </p:attrNameLst>
                                      </p:cBhvr>
                                      <p:to>
                                        <p:strVal val="visible"/>
                                      </p:to>
                                    </p:set>
                                    <p:anim calcmode="lin" valueType="num">
                                      <p:cBhvr>
                                        <p:cTn id="16" dur="750" fill="hold"/>
                                        <p:tgtEl>
                                          <p:spTgt spid="5123"/>
                                        </p:tgtEl>
                                        <p:attrNameLst>
                                          <p:attrName>ppt_w</p:attrName>
                                        </p:attrNameLst>
                                      </p:cBhvr>
                                      <p:tavLst>
                                        <p:tav tm="0">
                                          <p:val>
                                            <p:fltVal val="0"/>
                                          </p:val>
                                        </p:tav>
                                        <p:tav tm="100000">
                                          <p:val>
                                            <p:strVal val="#ppt_w"/>
                                          </p:val>
                                        </p:tav>
                                      </p:tavLst>
                                    </p:anim>
                                    <p:anim calcmode="lin" valueType="num">
                                      <p:cBhvr>
                                        <p:cTn id="17" dur="750" fill="hold"/>
                                        <p:tgtEl>
                                          <p:spTgt spid="5123"/>
                                        </p:tgtEl>
                                        <p:attrNameLst>
                                          <p:attrName>ppt_h</p:attrName>
                                        </p:attrNameLst>
                                      </p:cBhvr>
                                      <p:tavLst>
                                        <p:tav tm="0">
                                          <p:val>
                                            <p:fltVal val="0"/>
                                          </p:val>
                                        </p:tav>
                                        <p:tav tm="100000">
                                          <p:val>
                                            <p:strVal val="#ppt_h"/>
                                          </p:val>
                                        </p:tav>
                                      </p:tavLst>
                                    </p:anim>
                                    <p:animEffect transition="in" filter="fade">
                                      <p:cBhvr>
                                        <p:cTn id="18" dur="750"/>
                                        <p:tgtEl>
                                          <p:spTgt spid="5123"/>
                                        </p:tgtEl>
                                      </p:cBhvr>
                                    </p:animEffect>
                                  </p:childTnLst>
                                </p:cTn>
                              </p:par>
                              <p:par>
                                <p:cTn id="19" presetID="42" presetClass="path" presetSubtype="0" fill="hold" nodeType="withEffect">
                                  <p:stCondLst>
                                    <p:cond delay="0"/>
                                  </p:stCondLst>
                                  <p:childTnLst>
                                    <p:animMotion origin="layout" path="M 0.42725 -0.0919 L 3.61111E-6 -2.22222E-6 " pathEditMode="relative" rAng="0" ptsTypes="AA">
                                      <p:cBhvr>
                                        <p:cTn id="20" dur="750" fill="hold"/>
                                        <p:tgtEl>
                                          <p:spTgt spid="5123"/>
                                        </p:tgtEl>
                                        <p:attrNameLst>
                                          <p:attrName>ppt_x</p:attrName>
                                          <p:attrName>ppt_y</p:attrName>
                                        </p:attrNameLst>
                                      </p:cBhvr>
                                      <p:rCtr x="-21372" y="4583"/>
                                    </p:animMotion>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750"/>
                                        <p:tgtEl>
                                          <p:spTgt spid="23"/>
                                        </p:tgtEl>
                                      </p:cBhvr>
                                    </p:animEffect>
                                  </p:childTnLst>
                                </p:cTn>
                              </p:par>
                            </p:childTnLst>
                          </p:cTn>
                        </p:par>
                        <p:par>
                          <p:cTn id="29" fill="hold">
                            <p:stCondLst>
                              <p:cond delay="750"/>
                            </p:stCondLst>
                            <p:childTnLst>
                              <p:par>
                                <p:cTn id="30" presetID="53" presetClass="entr" presetSubtype="16" fill="hold" nodeType="afterEffect">
                                  <p:stCondLst>
                                    <p:cond delay="0"/>
                                  </p:stCondLst>
                                  <p:childTnLst>
                                    <p:set>
                                      <p:cBhvr>
                                        <p:cTn id="31" dur="1" fill="hold">
                                          <p:stCondLst>
                                            <p:cond delay="0"/>
                                          </p:stCondLst>
                                        </p:cTn>
                                        <p:tgtEl>
                                          <p:spTgt spid="5124"/>
                                        </p:tgtEl>
                                        <p:attrNameLst>
                                          <p:attrName>style.visibility</p:attrName>
                                        </p:attrNameLst>
                                      </p:cBhvr>
                                      <p:to>
                                        <p:strVal val="visible"/>
                                      </p:to>
                                    </p:set>
                                    <p:anim calcmode="lin" valueType="num">
                                      <p:cBhvr>
                                        <p:cTn id="32" dur="500" fill="hold"/>
                                        <p:tgtEl>
                                          <p:spTgt spid="5124"/>
                                        </p:tgtEl>
                                        <p:attrNameLst>
                                          <p:attrName>ppt_w</p:attrName>
                                        </p:attrNameLst>
                                      </p:cBhvr>
                                      <p:tavLst>
                                        <p:tav tm="0">
                                          <p:val>
                                            <p:fltVal val="0"/>
                                          </p:val>
                                        </p:tav>
                                        <p:tav tm="100000">
                                          <p:val>
                                            <p:strVal val="#ppt_w"/>
                                          </p:val>
                                        </p:tav>
                                      </p:tavLst>
                                    </p:anim>
                                    <p:anim calcmode="lin" valueType="num">
                                      <p:cBhvr>
                                        <p:cTn id="33" dur="500" fill="hold"/>
                                        <p:tgtEl>
                                          <p:spTgt spid="5124"/>
                                        </p:tgtEl>
                                        <p:attrNameLst>
                                          <p:attrName>ppt_h</p:attrName>
                                        </p:attrNameLst>
                                      </p:cBhvr>
                                      <p:tavLst>
                                        <p:tav tm="0">
                                          <p:val>
                                            <p:fltVal val="0"/>
                                          </p:val>
                                        </p:tav>
                                        <p:tav tm="100000">
                                          <p:val>
                                            <p:strVal val="#ppt_h"/>
                                          </p:val>
                                        </p:tav>
                                      </p:tavLst>
                                    </p:anim>
                                    <p:animEffect transition="in" filter="fade">
                                      <p:cBhvr>
                                        <p:cTn id="34" dur="500"/>
                                        <p:tgtEl>
                                          <p:spTgt spid="5124"/>
                                        </p:tgtEl>
                                      </p:cBhvr>
                                    </p:animEffect>
                                  </p:childTnLst>
                                </p:cTn>
                              </p:par>
                              <p:par>
                                <p:cTn id="35" presetID="42" presetClass="path" presetSubtype="0" fill="hold" nodeType="withEffect">
                                  <p:stCondLst>
                                    <p:cond delay="0"/>
                                  </p:stCondLst>
                                  <p:childTnLst>
                                    <p:animMotion origin="layout" path="M -0.03681 -0.278 L 2.5E-6 -4.81481E-6 " pathEditMode="relative" rAng="0" ptsTypes="AA">
                                      <p:cBhvr>
                                        <p:cTn id="36" dur="500" fill="hold"/>
                                        <p:tgtEl>
                                          <p:spTgt spid="5124"/>
                                        </p:tgtEl>
                                        <p:attrNameLst>
                                          <p:attrName>ppt_x</p:attrName>
                                          <p:attrName>ppt_y</p:attrName>
                                        </p:attrNameLst>
                                      </p:cBhvr>
                                      <p:rCtr x="1840" y="13889"/>
                                    </p:animMotion>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childTnLst>
                          </p:cTn>
                        </p:par>
                        <p:par>
                          <p:cTn id="46" fill="hold">
                            <p:stCondLst>
                              <p:cond delay="1000"/>
                            </p:stCondLst>
                            <p:childTnLst>
                              <p:par>
                                <p:cTn id="47" presetID="1" presetClass="entr" presetSubtype="0" fill="hold" grpId="0" nodeType="afterEffect">
                                  <p:stCondLst>
                                    <p:cond delay="25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par>
                          <p:cTn id="54" fill="hold">
                            <p:stCondLst>
                              <p:cond delay="500"/>
                            </p:stCondLst>
                            <p:childTnLst>
                              <p:par>
                                <p:cTn id="55" presetID="1" presetClass="entr" presetSubtype="0" fill="hold" grpId="0" nodeType="afterEffect">
                                  <p:stCondLst>
                                    <p:cond delay="50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left)">
                                      <p:cBhvr>
                                        <p:cTn id="6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3" grpId="0" animBg="1"/>
      <p:bldP spid="22" grpId="0" animBg="1"/>
      <p:bldP spid="38" grpId="0"/>
      <p:bldP spid="24" grpId="0" animBg="1"/>
      <p:bldP spid="30"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504" y="622647"/>
            <a:ext cx="7735296" cy="533400"/>
          </a:xfrm>
        </p:spPr>
        <p:txBody>
          <a:bodyPr>
            <a:noAutofit/>
          </a:bodyPr>
          <a:lstStyle/>
          <a:p>
            <a:r>
              <a:rPr lang="en-US" sz="2800" b="1" dirty="0"/>
              <a:t>Local Government can Create Own Tables</a:t>
            </a:r>
          </a:p>
        </p:txBody>
      </p:sp>
      <p:sp>
        <p:nvSpPr>
          <p:cNvPr id="3" name="Content Placeholder 2"/>
          <p:cNvSpPr>
            <a:spLocks noGrp="1"/>
          </p:cNvSpPr>
          <p:nvPr>
            <p:ph idx="1"/>
          </p:nvPr>
        </p:nvSpPr>
        <p:spPr/>
        <p:txBody>
          <a:bodyPr>
            <a:normAutofit/>
          </a:bodyPr>
          <a:lstStyle/>
          <a:p>
            <a:r>
              <a:rPr lang="en-US" sz="2100" dirty="0"/>
              <a:t>Lookup table for local system</a:t>
            </a:r>
          </a:p>
          <a:p>
            <a:r>
              <a:rPr lang="en-US" sz="2100" dirty="0"/>
              <a:t>Lee County</a:t>
            </a:r>
          </a:p>
        </p:txBody>
      </p:sp>
      <p:pic>
        <p:nvPicPr>
          <p:cNvPr id="5" name="Picture 4"/>
          <p:cNvPicPr>
            <a:picLocks noChangeAspect="1"/>
          </p:cNvPicPr>
          <p:nvPr/>
        </p:nvPicPr>
        <p:blipFill>
          <a:blip r:embed="rId3"/>
          <a:stretch>
            <a:fillRect/>
          </a:stretch>
        </p:blipFill>
        <p:spPr>
          <a:xfrm>
            <a:off x="5334000" y="1334611"/>
            <a:ext cx="3694922" cy="5502366"/>
          </a:xfrm>
          <a:prstGeom prst="rect">
            <a:avLst/>
          </a:prstGeom>
        </p:spPr>
      </p:pic>
      <p:grpSp>
        <p:nvGrpSpPr>
          <p:cNvPr id="6" name="Group 5"/>
          <p:cNvGrpSpPr/>
          <p:nvPr/>
        </p:nvGrpSpPr>
        <p:grpSpPr>
          <a:xfrm>
            <a:off x="76200" y="59373"/>
            <a:ext cx="4103496" cy="685800"/>
            <a:chOff x="0" y="1"/>
            <a:chExt cx="4103496" cy="685800"/>
          </a:xfrm>
        </p:grpSpPr>
        <p:sp>
          <p:nvSpPr>
            <p:cNvPr id="7" name="Rectangle 6"/>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215366358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4" name="Rectangle 2"/>
          <p:cNvSpPr>
            <a:spLocks noGrp="1" noChangeArrowheads="1"/>
          </p:cNvSpPr>
          <p:nvPr>
            <p:ph type="title"/>
          </p:nvPr>
        </p:nvSpPr>
        <p:spPr>
          <a:xfrm>
            <a:off x="1959080" y="592498"/>
            <a:ext cx="5965720" cy="884238"/>
          </a:xfrm>
        </p:spPr>
        <p:txBody>
          <a:bodyPr>
            <a:normAutofit/>
          </a:bodyPr>
          <a:lstStyle/>
          <a:p>
            <a:r>
              <a:rPr lang="en-US" sz="3600" b="1" dirty="0" smtClean="0"/>
              <a:t>The Tables Are Not Biased</a:t>
            </a:r>
            <a:endParaRPr lang="en-US" sz="3600" b="1" dirty="0"/>
          </a:p>
        </p:txBody>
      </p:sp>
      <p:sp>
        <p:nvSpPr>
          <p:cNvPr id="2491402" name="Text Box 10"/>
          <p:cNvSpPr txBox="1">
            <a:spLocks noChangeArrowheads="1"/>
          </p:cNvSpPr>
          <p:nvPr/>
        </p:nvSpPr>
        <p:spPr bwMode="auto">
          <a:xfrm>
            <a:off x="1066802" y="5633870"/>
            <a:ext cx="7546975" cy="830997"/>
          </a:xfrm>
          <a:prstGeom prst="rect">
            <a:avLst/>
          </a:prstGeom>
          <a:noFill/>
          <a:ln w="9525">
            <a:noFill/>
            <a:miter lim="800000"/>
            <a:headEnd/>
            <a:tailEnd/>
          </a:ln>
          <a:effectLst/>
        </p:spPr>
        <p:txBody>
          <a:bodyPr lIns="91397" tIns="45698" rIns="91397" bIns="45698" anchor="ctr">
            <a:spAutoFit/>
          </a:bodyPr>
          <a:lstStyle/>
          <a:p>
            <a:pPr algn="ctr">
              <a:spcBef>
                <a:spcPct val="50000"/>
              </a:spcBef>
            </a:pPr>
            <a:r>
              <a:rPr lang="en-US" sz="2400" dirty="0">
                <a:latin typeface="Calibri" pitchFamily="34" charset="0"/>
              </a:rPr>
              <a:t>Theoretically, </a:t>
            </a:r>
            <a:r>
              <a:rPr lang="en-US" sz="2400" b="1" dirty="0">
                <a:latin typeface="Calibri" pitchFamily="34" charset="0"/>
              </a:rPr>
              <a:t>50% </a:t>
            </a:r>
            <a:r>
              <a:rPr lang="en-US" sz="2400" dirty="0">
                <a:latin typeface="Calibri" pitchFamily="34" charset="0"/>
              </a:rPr>
              <a:t>of roads have higher service volumes while </a:t>
            </a:r>
            <a:r>
              <a:rPr lang="en-US" sz="2400" b="1" dirty="0">
                <a:latin typeface="Calibri" pitchFamily="34" charset="0"/>
              </a:rPr>
              <a:t>50%</a:t>
            </a:r>
            <a:r>
              <a:rPr lang="en-US" sz="2400" dirty="0">
                <a:latin typeface="Calibri" pitchFamily="34" charset="0"/>
              </a:rPr>
              <a:t> have lower service volumes</a:t>
            </a:r>
          </a:p>
        </p:txBody>
      </p:sp>
      <p:grpSp>
        <p:nvGrpSpPr>
          <p:cNvPr id="2" name="Group 1"/>
          <p:cNvGrpSpPr/>
          <p:nvPr/>
        </p:nvGrpSpPr>
        <p:grpSpPr>
          <a:xfrm>
            <a:off x="2584204" y="1066800"/>
            <a:ext cx="4453246" cy="4487259"/>
            <a:chOff x="2252354" y="212434"/>
            <a:chExt cx="5487723" cy="5350991"/>
          </a:xfrm>
        </p:grpSpPr>
        <p:pic>
          <p:nvPicPr>
            <p:cNvPr id="17" name="Picture 16" descr="22953079.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565740" y="212434"/>
              <a:ext cx="4901854" cy="4696692"/>
            </a:xfrm>
            <a:prstGeom prst="rect">
              <a:avLst/>
            </a:prstGeom>
          </p:spPr>
        </p:pic>
        <p:sp>
          <p:nvSpPr>
            <p:cNvPr id="2491397" name="Text Box 5"/>
            <p:cNvSpPr txBox="1">
              <a:spLocks noChangeArrowheads="1"/>
            </p:cNvSpPr>
            <p:nvPr/>
          </p:nvSpPr>
          <p:spPr bwMode="auto">
            <a:xfrm>
              <a:off x="2762775" y="4847484"/>
              <a:ext cx="1564981" cy="400110"/>
            </a:xfrm>
            <a:prstGeom prst="rect">
              <a:avLst/>
            </a:prstGeom>
            <a:noFill/>
            <a:ln w="9525">
              <a:noFill/>
              <a:miter lim="800000"/>
              <a:headEnd/>
              <a:tailEnd/>
            </a:ln>
            <a:effectLst/>
          </p:spPr>
          <p:txBody>
            <a:bodyPr wrap="none" lIns="91397" tIns="45698" rIns="91397" bIns="45698" anchor="ctr">
              <a:spAutoFit/>
            </a:bodyPr>
            <a:lstStyle/>
            <a:p>
              <a:pPr algn="ctr"/>
              <a:r>
                <a:rPr lang="en-US" sz="2000" b="1" dirty="0">
                  <a:solidFill>
                    <a:schemeClr val="tx2"/>
                  </a:solidFill>
                </a:rPr>
                <a:t>Conservative</a:t>
              </a:r>
            </a:p>
          </p:txBody>
        </p:sp>
        <p:sp>
          <p:nvSpPr>
            <p:cNvPr id="2491398" name="Text Box 6"/>
            <p:cNvSpPr txBox="1">
              <a:spLocks noChangeArrowheads="1"/>
            </p:cNvSpPr>
            <p:nvPr/>
          </p:nvSpPr>
          <p:spPr bwMode="auto">
            <a:xfrm>
              <a:off x="6011453" y="4836165"/>
              <a:ext cx="898772" cy="400110"/>
            </a:xfrm>
            <a:prstGeom prst="rect">
              <a:avLst/>
            </a:prstGeom>
            <a:noFill/>
            <a:ln w="9525">
              <a:noFill/>
              <a:miter lim="800000"/>
              <a:headEnd/>
              <a:tailEnd/>
            </a:ln>
            <a:effectLst/>
          </p:spPr>
          <p:txBody>
            <a:bodyPr wrap="none" lIns="91397" tIns="45698" rIns="91397" bIns="45698" anchor="ctr">
              <a:spAutoFit/>
            </a:bodyPr>
            <a:lstStyle/>
            <a:p>
              <a:pPr algn="ctr"/>
              <a:r>
                <a:rPr lang="en-US" sz="2000" b="1" dirty="0">
                  <a:solidFill>
                    <a:schemeClr val="accent4"/>
                  </a:solidFill>
                </a:rPr>
                <a:t>Liberal</a:t>
              </a:r>
            </a:p>
          </p:txBody>
        </p:sp>
        <p:sp>
          <p:nvSpPr>
            <p:cNvPr id="2491399" name="Text Box 7"/>
            <p:cNvSpPr txBox="1">
              <a:spLocks noChangeArrowheads="1"/>
            </p:cNvSpPr>
            <p:nvPr/>
          </p:nvSpPr>
          <p:spPr bwMode="auto">
            <a:xfrm>
              <a:off x="4484449" y="5163328"/>
              <a:ext cx="1064436" cy="400097"/>
            </a:xfrm>
            <a:prstGeom prst="rect">
              <a:avLst/>
            </a:prstGeom>
            <a:noFill/>
            <a:ln w="9525">
              <a:noFill/>
              <a:miter lim="800000"/>
              <a:headEnd/>
              <a:tailEnd/>
            </a:ln>
            <a:effectLst/>
          </p:spPr>
          <p:txBody>
            <a:bodyPr wrap="none" lIns="91397" tIns="45698" rIns="91397" bIns="45698" anchor="ctr">
              <a:spAutoFit/>
            </a:bodyPr>
            <a:lstStyle/>
            <a:p>
              <a:pPr algn="ctr"/>
              <a:r>
                <a:rPr lang="en-US" sz="2000" b="1" dirty="0">
                  <a:solidFill>
                    <a:schemeClr val="tx1">
                      <a:lumMod val="50000"/>
                      <a:lumOff val="50000"/>
                    </a:schemeClr>
                  </a:solidFill>
                </a:rPr>
                <a:t>Realistic</a:t>
              </a:r>
            </a:p>
          </p:txBody>
        </p:sp>
        <p:sp>
          <p:nvSpPr>
            <p:cNvPr id="13" name="Oval 12"/>
            <p:cNvSpPr/>
            <p:nvPr/>
          </p:nvSpPr>
          <p:spPr bwMode="auto">
            <a:xfrm>
              <a:off x="2252354" y="3657600"/>
              <a:ext cx="2558473" cy="1182254"/>
            </a:xfrm>
            <a:prstGeom prst="ellipse">
              <a:avLst/>
            </a:prstGeom>
            <a:solidFill>
              <a:schemeClr val="tx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397" tIns="45698" rIns="91397" bIns="45698" numCol="1" rtlCol="0" anchor="t" anchorCtr="0" compatLnSpc="1">
              <a:prstTxWarp prst="textNoShape">
                <a:avLst/>
              </a:prstTxWarp>
            </a:bodyPr>
            <a:lstStyle/>
            <a:p>
              <a:pPr algn="ctr" eaLnBrk="0" fontAlgn="base" hangingPunct="0">
                <a:spcBef>
                  <a:spcPct val="0"/>
                </a:spcBef>
                <a:spcAft>
                  <a:spcPct val="0"/>
                </a:spcAft>
              </a:pPr>
              <a:r>
                <a:rPr lang="en-US" sz="2000" b="1" dirty="0">
                  <a:solidFill>
                    <a:schemeClr val="bg1"/>
                  </a:solidFill>
                  <a:latin typeface="+mj-lt"/>
                </a:rPr>
                <a:t>Overstates Deficiencies</a:t>
              </a:r>
            </a:p>
          </p:txBody>
        </p:sp>
        <p:sp>
          <p:nvSpPr>
            <p:cNvPr id="14" name="Oval 13"/>
            <p:cNvSpPr/>
            <p:nvPr/>
          </p:nvSpPr>
          <p:spPr bwMode="auto">
            <a:xfrm>
              <a:off x="5181604" y="3657600"/>
              <a:ext cx="2558473" cy="1182254"/>
            </a:xfrm>
            <a:prstGeom prst="ellipse">
              <a:avLst/>
            </a:prstGeom>
            <a:solidFill>
              <a:schemeClr val="accent4"/>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397" tIns="45698" rIns="91397" bIns="45698" numCol="1" rtlCol="0" anchor="t" anchorCtr="0" compatLnSpc="1">
              <a:prstTxWarp prst="textNoShape">
                <a:avLst/>
              </a:prstTxWarp>
            </a:bodyPr>
            <a:lstStyle/>
            <a:p>
              <a:pPr algn="ctr" eaLnBrk="0" fontAlgn="base" hangingPunct="0">
                <a:spcBef>
                  <a:spcPct val="0"/>
                </a:spcBef>
                <a:spcAft>
                  <a:spcPct val="0"/>
                </a:spcAft>
              </a:pPr>
              <a:r>
                <a:rPr lang="en-US" sz="2000" b="1" dirty="0">
                  <a:solidFill>
                    <a:schemeClr val="bg1"/>
                  </a:solidFill>
                  <a:latin typeface="+mj-lt"/>
                </a:rPr>
                <a:t>Understates Deficiencies</a:t>
              </a:r>
            </a:p>
          </p:txBody>
        </p:sp>
      </p:grpSp>
      <p:pic>
        <p:nvPicPr>
          <p:cNvPr id="19" name="Picture 18" descr="PageCurl.png"/>
          <p:cNvPicPr>
            <a:picLocks noChangeAspect="1"/>
          </p:cNvPicPr>
          <p:nvPr/>
        </p:nvPicPr>
        <p:blipFill>
          <a:blip r:embed="rId5" cstate="print"/>
          <a:stretch>
            <a:fillRect/>
          </a:stretch>
        </p:blipFill>
        <p:spPr>
          <a:xfrm rot="16200000">
            <a:off x="8216030" y="5929236"/>
            <a:ext cx="1208955" cy="664925"/>
          </a:xfrm>
          <a:prstGeom prst="rect">
            <a:avLst/>
          </a:prstGeom>
        </p:spPr>
      </p:pic>
      <p:sp>
        <p:nvSpPr>
          <p:cNvPr id="20" name="Rectangle 19"/>
          <p:cNvSpPr/>
          <p:nvPr/>
        </p:nvSpPr>
        <p:spPr>
          <a:xfrm>
            <a:off x="8734347" y="6496846"/>
            <a:ext cx="418618" cy="369287"/>
          </a:xfrm>
          <a:prstGeom prst="rect">
            <a:avLst/>
          </a:prstGeom>
        </p:spPr>
        <p:txBody>
          <a:bodyPr wrap="none" lIns="91397" tIns="45698" rIns="91397" bIns="45698">
            <a:spAutoFit/>
          </a:bodyPr>
          <a:lstStyle/>
          <a:p>
            <a:pPr algn="r"/>
            <a:r>
              <a:rPr lang="en-US" dirty="0" smtClean="0"/>
              <a:t>86</a:t>
            </a:r>
            <a:endParaRPr lang="en-US" dirty="0"/>
          </a:p>
        </p:txBody>
      </p:sp>
      <p:grpSp>
        <p:nvGrpSpPr>
          <p:cNvPr id="18" name="Group 17"/>
          <p:cNvGrpSpPr/>
          <p:nvPr/>
        </p:nvGrpSpPr>
        <p:grpSpPr>
          <a:xfrm>
            <a:off x="76200" y="59373"/>
            <a:ext cx="4103496" cy="685800"/>
            <a:chOff x="0" y="1"/>
            <a:chExt cx="4103496" cy="685800"/>
          </a:xfrm>
        </p:grpSpPr>
        <p:sp>
          <p:nvSpPr>
            <p:cNvPr id="21" name="Rectangle 20"/>
            <p:cNvSpPr/>
            <p:nvPr/>
          </p:nvSpPr>
          <p:spPr>
            <a:xfrm>
              <a:off x="495630" y="94806"/>
              <a:ext cx="3607866" cy="286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Service Volume Tables</a:t>
              </a:r>
              <a:endParaRPr lang="en-US" dirty="0"/>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33399" cy="685800"/>
            </a:xfrm>
            <a:prstGeom prst="rect">
              <a:avLst/>
            </a:prstGeom>
          </p:spPr>
        </p:pic>
      </p:grpSp>
    </p:spTree>
    <p:custDataLst>
      <p:tags r:id="rId1"/>
    </p:custDataLst>
    <p:extLst>
      <p:ext uri="{BB962C8B-B14F-4D97-AF65-F5344CB8AC3E}">
        <p14:creationId xmlns:p14="http://schemas.microsoft.com/office/powerpoint/2010/main" val="199582321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t="4910"/>
          <a:stretch/>
        </p:blipFill>
        <p:spPr bwMode="auto">
          <a:xfrm>
            <a:off x="3075772" y="4275701"/>
            <a:ext cx="3602056" cy="24910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 y="3477161"/>
            <a:ext cx="8991600" cy="663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tabLst>
                <a:tab pos="5252168" algn="l"/>
              </a:tabLst>
            </a:pPr>
            <a:r>
              <a:rPr lang="en-US" sz="3200" b="1" dirty="0" smtClean="0">
                <a:solidFill>
                  <a:schemeClr val="bg1"/>
                </a:solidFill>
                <a:latin typeface="Arial" panose="020B0604020202020204" pitchFamily="34" charset="0"/>
                <a:cs typeface="Arial" panose="020B0604020202020204" pitchFamily="34" charset="0"/>
              </a:rPr>
              <a:t>Agenda Item </a:t>
            </a:r>
            <a:r>
              <a:rPr lang="en-US" sz="3200" b="1" dirty="0">
                <a:solidFill>
                  <a:schemeClr val="bg1"/>
                </a:solidFill>
                <a:latin typeface="Arial" panose="020B0604020202020204" pitchFamily="34" charset="0"/>
                <a:cs typeface="Arial" panose="020B0604020202020204" pitchFamily="34" charset="0"/>
              </a:rPr>
              <a:t>5</a:t>
            </a:r>
          </a:p>
        </p:txBody>
      </p:sp>
      <p:grpSp>
        <p:nvGrpSpPr>
          <p:cNvPr id="12" name="Group 11"/>
          <p:cNvGrpSpPr/>
          <p:nvPr/>
        </p:nvGrpSpPr>
        <p:grpSpPr>
          <a:xfrm>
            <a:off x="0" y="-5070"/>
            <a:ext cx="4352977" cy="850392"/>
            <a:chOff x="15376" y="10549"/>
            <a:chExt cx="3891005" cy="590479"/>
          </a:xfrm>
        </p:grpSpPr>
        <p:pic>
          <p:nvPicPr>
            <p:cNvPr id="13"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66694"/>
            <a:stretch/>
          </p:blipFill>
          <p:spPr bwMode="auto">
            <a:xfrm>
              <a:off x="15376" y="14070"/>
              <a:ext cx="2543696" cy="5806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2559072" y="10549"/>
              <a:ext cx="1347309" cy="590479"/>
            </a:xfrm>
            <a:prstGeom prst="rect">
              <a:avLst/>
            </a:prstGeom>
            <a:solidFill>
              <a:schemeClr val="tx2"/>
            </a:solidFill>
          </p:spPr>
          <p:txBody>
            <a:bodyPr wrap="none" rtlCol="0" anchor="ctr">
              <a:spAutoFit/>
            </a:bodyPr>
            <a:lstStyle/>
            <a:p>
              <a:r>
                <a:rPr lang="en-US" sz="2800" dirty="0">
                  <a:solidFill>
                    <a:schemeClr val="bg1"/>
                  </a:solidFill>
                </a:rPr>
                <a:t>LOSPLAN</a:t>
              </a:r>
            </a:p>
          </p:txBody>
        </p:sp>
      </p:gr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3796"/>
          <a:stretch/>
        </p:blipFill>
        <p:spPr>
          <a:xfrm>
            <a:off x="4876800" y="418089"/>
            <a:ext cx="3634294" cy="2611925"/>
          </a:xfrm>
          <a:prstGeom prst="rect">
            <a:avLst/>
          </a:prstGeom>
        </p:spPr>
      </p:pic>
      <p:pic>
        <p:nvPicPr>
          <p:cNvPr id="3" name="Picture 2"/>
          <p:cNvPicPr>
            <a:picLocks noChangeAspect="1"/>
          </p:cNvPicPr>
          <p:nvPr/>
        </p:nvPicPr>
        <p:blipFill>
          <a:blip r:embed="rId7"/>
          <a:stretch>
            <a:fillRect/>
          </a:stretch>
        </p:blipFill>
        <p:spPr>
          <a:xfrm>
            <a:off x="680802" y="920722"/>
            <a:ext cx="3642867" cy="2490184"/>
          </a:xfrm>
          <a:prstGeom prst="rect">
            <a:avLst/>
          </a:prstGeom>
          <a:ln w="28575">
            <a:solidFill>
              <a:schemeClr val="accent1"/>
            </a:solidFill>
          </a:ln>
        </p:spPr>
      </p:pic>
    </p:spTree>
    <p:custDataLst>
      <p:tags r:id="rId1"/>
    </p:custDataLst>
    <p:extLst>
      <p:ext uri="{BB962C8B-B14F-4D97-AF65-F5344CB8AC3E}">
        <p14:creationId xmlns:p14="http://schemas.microsoft.com/office/powerpoint/2010/main" val="225079624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smtClean="0"/>
          </a:p>
          <a:p>
            <a:endParaRPr lang="en-US" smtClean="0"/>
          </a:p>
          <a:p>
            <a:endParaRPr lang="en-US" dirty="0" smtClean="0"/>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08463" y="1371600"/>
            <a:ext cx="2330141" cy="1596924"/>
          </a:xfrm>
          <a:prstGeom prst="rect">
            <a:avLst/>
          </a:prstGeom>
          <a:noFill/>
          <a:ln>
            <a:noFill/>
          </a:ln>
          <a:effectLst>
            <a:outerShdw blurRad="50800" dist="63500"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8863" y="2895602"/>
            <a:ext cx="2330141" cy="1648301"/>
          </a:xfrm>
          <a:prstGeom prst="rect">
            <a:avLst/>
          </a:prstGeom>
          <a:noFill/>
          <a:ln>
            <a:noFill/>
          </a:ln>
          <a:effectLst>
            <a:outerShdw blurRad="50800" dist="63500"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08462" y="4543901"/>
            <a:ext cx="2330141" cy="1587740"/>
          </a:xfrm>
          <a:prstGeom prst="rect">
            <a:avLst/>
          </a:prstGeom>
          <a:noFill/>
          <a:ln>
            <a:noFill/>
          </a:ln>
          <a:effectLst>
            <a:outerShdw blurRad="50800" dist="63500"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Diagram 7"/>
          <p:cNvGraphicFramePr/>
          <p:nvPr>
            <p:extLst/>
          </p:nvPr>
        </p:nvGraphicFramePr>
        <p:xfrm>
          <a:off x="4267200" y="1294010"/>
          <a:ext cx="4632960" cy="48514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Picture 8" descr="PageCurl.png"/>
          <p:cNvPicPr>
            <a:picLocks noChangeAspect="1"/>
          </p:cNvPicPr>
          <p:nvPr/>
        </p:nvPicPr>
        <p:blipFill>
          <a:blip r:embed="rId12" cstate="print"/>
          <a:stretch>
            <a:fillRect/>
          </a:stretch>
        </p:blipFill>
        <p:spPr>
          <a:xfrm rot="16200000">
            <a:off x="8216030" y="5929236"/>
            <a:ext cx="1208955" cy="664925"/>
          </a:xfrm>
          <a:prstGeom prst="rect">
            <a:avLst/>
          </a:prstGeom>
        </p:spPr>
      </p:pic>
      <p:sp>
        <p:nvSpPr>
          <p:cNvPr id="10" name="Rectangle 9"/>
          <p:cNvSpPr/>
          <p:nvPr/>
        </p:nvSpPr>
        <p:spPr>
          <a:xfrm>
            <a:off x="8660461" y="6496846"/>
            <a:ext cx="535636" cy="369287"/>
          </a:xfrm>
          <a:prstGeom prst="rect">
            <a:avLst/>
          </a:prstGeom>
        </p:spPr>
        <p:txBody>
          <a:bodyPr wrap="none" lIns="91397" tIns="45698" rIns="91397" bIns="45698">
            <a:spAutoFit/>
          </a:bodyPr>
          <a:lstStyle/>
          <a:p>
            <a:pPr algn="r"/>
            <a:r>
              <a:rPr lang="en-US" dirty="0" smtClean="0"/>
              <a:t>137</a:t>
            </a:r>
            <a:endParaRPr lang="en-US" dirty="0"/>
          </a:p>
        </p:txBody>
      </p:sp>
      <p:grpSp>
        <p:nvGrpSpPr>
          <p:cNvPr id="16" name="Group 15"/>
          <p:cNvGrpSpPr/>
          <p:nvPr/>
        </p:nvGrpSpPr>
        <p:grpSpPr>
          <a:xfrm>
            <a:off x="0" y="-5070"/>
            <a:ext cx="4352977" cy="850392"/>
            <a:chOff x="15376" y="10549"/>
            <a:chExt cx="3891005" cy="590479"/>
          </a:xfrm>
        </p:grpSpPr>
        <p:pic>
          <p:nvPicPr>
            <p:cNvPr id="17"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66694"/>
            <a:stretch/>
          </p:blipFill>
          <p:spPr bwMode="auto">
            <a:xfrm>
              <a:off x="15376" y="14070"/>
              <a:ext cx="2543696" cy="5806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2559072" y="10549"/>
              <a:ext cx="1347309" cy="590479"/>
            </a:xfrm>
            <a:prstGeom prst="rect">
              <a:avLst/>
            </a:prstGeom>
            <a:solidFill>
              <a:schemeClr val="tx2"/>
            </a:solidFill>
          </p:spPr>
          <p:txBody>
            <a:bodyPr wrap="none" rtlCol="0" anchor="ctr">
              <a:spAutoFit/>
            </a:bodyPr>
            <a:lstStyle/>
            <a:p>
              <a:r>
                <a:rPr lang="en-US" sz="2800" dirty="0">
                  <a:solidFill>
                    <a:schemeClr val="bg1"/>
                  </a:solidFill>
                </a:rPr>
                <a:t>LOSPLAN</a:t>
              </a:r>
            </a:p>
          </p:txBody>
        </p:sp>
      </p:grpSp>
    </p:spTree>
    <p:custDataLst>
      <p:tags r:id="rId1"/>
    </p:custDataLst>
    <p:extLst>
      <p:ext uri="{BB962C8B-B14F-4D97-AF65-F5344CB8AC3E}">
        <p14:creationId xmlns:p14="http://schemas.microsoft.com/office/powerpoint/2010/main" val="614762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990600"/>
            <a:ext cx="2590800" cy="884238"/>
          </a:xfrm>
          <a:noFill/>
        </p:spPr>
        <p:txBody>
          <a:bodyPr>
            <a:noAutofit/>
          </a:bodyPr>
          <a:lstStyle/>
          <a:p>
            <a:r>
              <a:rPr lang="en-US" sz="3600" b="1" dirty="0" smtClean="0"/>
              <a:t>Capabilities</a:t>
            </a:r>
            <a:endParaRPr lang="en-US" sz="3600" b="1" dirty="0"/>
          </a:p>
        </p:txBody>
      </p:sp>
      <p:graphicFrame>
        <p:nvGraphicFramePr>
          <p:cNvPr id="8" name="Content Placeholder 7"/>
          <p:cNvGraphicFramePr>
            <a:graphicFrameLocks noGrp="1"/>
          </p:cNvGraphicFramePr>
          <p:nvPr>
            <p:ph idx="1"/>
            <p:extLst/>
          </p:nvPr>
        </p:nvGraphicFramePr>
        <p:xfrm>
          <a:off x="950913" y="1600200"/>
          <a:ext cx="7735887"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p:nvPr/>
        </p:nvGrpSpPr>
        <p:grpSpPr>
          <a:xfrm>
            <a:off x="2094752" y="1817775"/>
            <a:ext cx="871492" cy="4102422"/>
            <a:chOff x="2595600" y="1456676"/>
            <a:chExt cx="871492" cy="4102422"/>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5600" y="3086387"/>
              <a:ext cx="843000" cy="84300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24092" y="4716098"/>
              <a:ext cx="843000" cy="84300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95600" y="1456676"/>
              <a:ext cx="843000" cy="843000"/>
            </a:xfrm>
            <a:prstGeom prst="rect">
              <a:avLst/>
            </a:prstGeom>
          </p:spPr>
        </p:pic>
      </p:grpSp>
      <p:grpSp>
        <p:nvGrpSpPr>
          <p:cNvPr id="12" name="Group 11"/>
          <p:cNvGrpSpPr/>
          <p:nvPr/>
        </p:nvGrpSpPr>
        <p:grpSpPr>
          <a:xfrm>
            <a:off x="0" y="-5070"/>
            <a:ext cx="4352977" cy="850392"/>
            <a:chOff x="15376" y="10549"/>
            <a:chExt cx="3891005" cy="590479"/>
          </a:xfrm>
        </p:grpSpPr>
        <p:pic>
          <p:nvPicPr>
            <p:cNvPr id="13" name="Picture 2"/>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b="66694"/>
            <a:stretch/>
          </p:blipFill>
          <p:spPr bwMode="auto">
            <a:xfrm>
              <a:off x="15376" y="14070"/>
              <a:ext cx="2543696" cy="5806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2559072" y="10549"/>
              <a:ext cx="1347309" cy="590479"/>
            </a:xfrm>
            <a:prstGeom prst="rect">
              <a:avLst/>
            </a:prstGeom>
            <a:solidFill>
              <a:schemeClr val="tx2"/>
            </a:solidFill>
          </p:spPr>
          <p:txBody>
            <a:bodyPr wrap="none" rtlCol="0" anchor="ctr">
              <a:spAutoFit/>
            </a:bodyPr>
            <a:lstStyle/>
            <a:p>
              <a:r>
                <a:rPr lang="en-US" sz="2800" dirty="0">
                  <a:solidFill>
                    <a:schemeClr val="bg1"/>
                  </a:solidFill>
                </a:rPr>
                <a:t>LOSPLAN</a:t>
              </a:r>
            </a:p>
          </p:txBody>
        </p:sp>
      </p:grpSp>
    </p:spTree>
    <p:custDataLst>
      <p:tags r:id="rId1"/>
    </p:custDataLst>
    <p:extLst>
      <p:ext uri="{BB962C8B-B14F-4D97-AF65-F5344CB8AC3E}">
        <p14:creationId xmlns:p14="http://schemas.microsoft.com/office/powerpoint/2010/main" val="2220472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Oval 2"/>
          <p:cNvSpPr/>
          <p:nvPr/>
        </p:nvSpPr>
        <p:spPr>
          <a:xfrm>
            <a:off x="4226925" y="4134460"/>
            <a:ext cx="1289849" cy="1524000"/>
          </a:xfrm>
          <a:prstGeom prst="ellipse">
            <a:avLst/>
          </a:prstGeom>
          <a:solidFill>
            <a:schemeClr val="accent2">
              <a:lumMod val="40000"/>
              <a:lumOff val="60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397" tIns="45698" rIns="91397" bIns="45698" numCol="1" rtlCol="0" anchor="t" anchorCtr="0" compatLnSpc="1">
            <a:prstTxWarp prst="textNoShape">
              <a:avLst/>
            </a:prstTxWarp>
          </a:bodyPr>
          <a:lstStyle/>
          <a:p>
            <a:pPr algn="ctr" eaLnBrk="0" fontAlgn="base" hangingPunct="0">
              <a:spcBef>
                <a:spcPct val="0"/>
              </a:spcBef>
              <a:spcAft>
                <a:spcPct val="0"/>
              </a:spcAft>
            </a:pPr>
            <a:endParaRPr lang="en-US" sz="2800">
              <a:solidFill>
                <a:schemeClr val="tx1"/>
              </a:solidFill>
              <a:latin typeface="+mj-lt"/>
            </a:endParaRPr>
          </a:p>
        </p:txBody>
      </p:sp>
      <p:sp>
        <p:nvSpPr>
          <p:cNvPr id="1697794" name="Rectangle 2"/>
          <p:cNvSpPr>
            <a:spLocks noGrp="1" noChangeArrowheads="1"/>
          </p:cNvSpPr>
          <p:nvPr>
            <p:ph type="title"/>
          </p:nvPr>
        </p:nvSpPr>
        <p:spPr/>
        <p:txBody>
          <a:bodyPr/>
          <a:lstStyle/>
          <a:p>
            <a:r>
              <a:rPr lang="en-US" dirty="0" smtClean="0"/>
              <a:t>Five Important Definitions</a:t>
            </a:r>
            <a:endParaRPr lang="en-US" dirty="0"/>
          </a:p>
        </p:txBody>
      </p:sp>
      <p:sp>
        <p:nvSpPr>
          <p:cNvPr id="12" name="Rectangle 11"/>
          <p:cNvSpPr/>
          <p:nvPr/>
        </p:nvSpPr>
        <p:spPr bwMode="auto">
          <a:xfrm>
            <a:off x="4572000" y="2081464"/>
            <a:ext cx="4404142" cy="4776535"/>
          </a:xfrm>
          <a:prstGeom prst="rect">
            <a:avLst/>
          </a:prstGeom>
          <a:solidFill>
            <a:schemeClr val="accent2">
              <a:lumMod val="40000"/>
              <a:lumOff val="60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397" tIns="45698" rIns="91397" bIns="45698" numCol="1" rtlCol="0" anchor="t" anchorCtr="0" compatLnSpc="1">
            <a:prstTxWarp prst="textNoShape">
              <a:avLst/>
            </a:prstTxWarp>
          </a:bodyPr>
          <a:lstStyle/>
          <a:p>
            <a:pPr algn="ctr" eaLnBrk="0" fontAlgn="base" hangingPunct="0">
              <a:spcBef>
                <a:spcPct val="0"/>
              </a:spcBef>
              <a:spcAft>
                <a:spcPct val="0"/>
              </a:spcAft>
            </a:pPr>
            <a:r>
              <a:rPr lang="en-US" sz="2800" dirty="0">
                <a:solidFill>
                  <a:schemeClr val="tx1"/>
                </a:solidFill>
                <a:latin typeface="+mj-lt"/>
              </a:rPr>
              <a:t>A </a:t>
            </a:r>
            <a:r>
              <a:rPr lang="en-US" sz="2800" dirty="0" smtClean="0">
                <a:solidFill>
                  <a:schemeClr val="tx1"/>
                </a:solidFill>
                <a:latin typeface="+mj-lt"/>
              </a:rPr>
              <a:t>traveler-based </a:t>
            </a:r>
            <a:r>
              <a:rPr lang="en-US" sz="2800" dirty="0">
                <a:solidFill>
                  <a:schemeClr val="tx1"/>
                </a:solidFill>
                <a:latin typeface="+mj-lt"/>
              </a:rPr>
              <a:t>assessment of how well a service or facility is operating</a:t>
            </a:r>
          </a:p>
        </p:txBody>
      </p:sp>
      <p:sp>
        <p:nvSpPr>
          <p:cNvPr id="14" name="Rectangle 13"/>
          <p:cNvSpPr/>
          <p:nvPr/>
        </p:nvSpPr>
        <p:spPr bwMode="auto">
          <a:xfrm>
            <a:off x="4572004" y="1143002"/>
            <a:ext cx="4407101" cy="938464"/>
          </a:xfrm>
          <a:prstGeom prst="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397" tIns="45698" rIns="91397" bIns="45698" numCol="1" rtlCol="0" anchor="ctr" anchorCtr="0" compatLnSpc="1">
            <a:prstTxWarp prst="textNoShape">
              <a:avLst/>
            </a:prstTxWarp>
          </a:bodyPr>
          <a:lstStyle/>
          <a:p>
            <a:pPr algn="ctr" eaLnBrk="0" fontAlgn="base" hangingPunct="0">
              <a:spcBef>
                <a:spcPct val="0"/>
              </a:spcBef>
              <a:spcAft>
                <a:spcPct val="0"/>
              </a:spcAft>
            </a:pPr>
            <a:r>
              <a:rPr lang="en-US" sz="3200" b="1" dirty="0">
                <a:solidFill>
                  <a:schemeClr val="tx1"/>
                </a:solidFill>
                <a:latin typeface="+mj-lt"/>
              </a:rPr>
              <a:t>Quality of Service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1945011"/>
            <a:ext cx="2971800" cy="29718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962400" y="3764815"/>
            <a:ext cx="2971800" cy="2971800"/>
          </a:xfrm>
          <a:prstGeom prst="rect">
            <a:avLst/>
          </a:prstGeom>
        </p:spPr>
      </p:pic>
      <p:pic>
        <p:nvPicPr>
          <p:cNvPr id="15" name="Picture 14"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6" name="TextBox 15"/>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a:t>3</a:t>
            </a:r>
          </a:p>
        </p:txBody>
      </p:sp>
      <p:sp>
        <p:nvSpPr>
          <p:cNvPr id="13" name="Pentagon 12"/>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4108969600"/>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877650841"/>
              </p:ext>
            </p:extLst>
          </p:nvPr>
        </p:nvGraphicFramePr>
        <p:xfrm>
          <a:off x="76200" y="1066800"/>
          <a:ext cx="9067800"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3599340" y="1219200"/>
            <a:ext cx="2743200" cy="884238"/>
          </a:xfrm>
          <a:noFill/>
        </p:spPr>
        <p:txBody>
          <a:bodyPr>
            <a:noAutofit/>
          </a:bodyPr>
          <a:lstStyle/>
          <a:p>
            <a:r>
              <a:rPr lang="en-US" sz="4400" dirty="0" smtClean="0"/>
              <a:t>Limitations</a:t>
            </a:r>
            <a:endParaRPr lang="en-US" sz="4400" dirty="0"/>
          </a:p>
        </p:txBody>
      </p:sp>
      <p:grpSp>
        <p:nvGrpSpPr>
          <p:cNvPr id="9" name="Group 8"/>
          <p:cNvGrpSpPr/>
          <p:nvPr/>
        </p:nvGrpSpPr>
        <p:grpSpPr>
          <a:xfrm>
            <a:off x="0" y="-5070"/>
            <a:ext cx="4352977" cy="850392"/>
            <a:chOff x="15376" y="10549"/>
            <a:chExt cx="3891005" cy="590479"/>
          </a:xfrm>
        </p:grpSpPr>
        <p:pic>
          <p:nvPicPr>
            <p:cNvPr id="10"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66694"/>
            <a:stretch/>
          </p:blipFill>
          <p:spPr bwMode="auto">
            <a:xfrm>
              <a:off x="15376" y="14070"/>
              <a:ext cx="2543696" cy="5806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2559072" y="10549"/>
              <a:ext cx="1347309" cy="590479"/>
            </a:xfrm>
            <a:prstGeom prst="rect">
              <a:avLst/>
            </a:prstGeom>
            <a:solidFill>
              <a:schemeClr val="tx2"/>
            </a:solidFill>
          </p:spPr>
          <p:txBody>
            <a:bodyPr wrap="none" rtlCol="0" anchor="ctr">
              <a:spAutoFit/>
            </a:bodyPr>
            <a:lstStyle/>
            <a:p>
              <a:r>
                <a:rPr lang="en-US" sz="2800" dirty="0">
                  <a:solidFill>
                    <a:schemeClr val="bg1"/>
                  </a:solidFill>
                </a:rPr>
                <a:t>LOSPLAN</a:t>
              </a:r>
            </a:p>
          </p:txBody>
        </p:sp>
      </p:grpSp>
    </p:spTree>
    <p:custDataLst>
      <p:tags r:id="rId1"/>
    </p:custDataLst>
    <p:extLst>
      <p:ext uri="{BB962C8B-B14F-4D97-AF65-F5344CB8AC3E}">
        <p14:creationId xmlns:p14="http://schemas.microsoft.com/office/powerpoint/2010/main" val="1549464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719347" y="4823886"/>
            <a:ext cx="3809207" cy="33575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 name="Title 1"/>
          <p:cNvSpPr>
            <a:spLocks noGrp="1"/>
          </p:cNvSpPr>
          <p:nvPr>
            <p:ph type="title"/>
          </p:nvPr>
        </p:nvSpPr>
        <p:spPr>
          <a:xfrm>
            <a:off x="3663956" y="675200"/>
            <a:ext cx="5175244" cy="381004"/>
          </a:xfrm>
          <a:noFill/>
        </p:spPr>
        <p:txBody>
          <a:bodyPr>
            <a:normAutofit fontScale="90000"/>
          </a:bodyPr>
          <a:lstStyle/>
          <a:p>
            <a:r>
              <a:rPr lang="en-US" sz="2400" b="1" dirty="0"/>
              <a:t>Key Differences Between Other Tools</a:t>
            </a:r>
          </a:p>
        </p:txBody>
      </p:sp>
      <p:sp>
        <p:nvSpPr>
          <p:cNvPr id="3" name="Content Placeholder 2"/>
          <p:cNvSpPr>
            <a:spLocks noGrp="1"/>
          </p:cNvSpPr>
          <p:nvPr>
            <p:ph idx="1"/>
          </p:nvPr>
        </p:nvSpPr>
        <p:spPr>
          <a:noFill/>
        </p:spPr>
        <p:txBody>
          <a:bodyPr>
            <a:noAutofit/>
          </a:bodyPr>
          <a:lstStyle/>
          <a:p>
            <a:pPr marL="0" indent="0">
              <a:buNone/>
            </a:pPr>
            <a:r>
              <a:rPr lang="en-US" b="1" dirty="0" smtClean="0"/>
              <a:t>ART</a:t>
            </a:r>
            <a:r>
              <a:rPr lang="en-US" dirty="0" smtClean="0"/>
              <a:t>PLAN</a:t>
            </a:r>
          </a:p>
          <a:p>
            <a:r>
              <a:rPr lang="en-US" sz="2400" dirty="0"/>
              <a:t>Requires significantly fewer inputs than other tools such as HCS, TRANSYT-7F, and CORSIM</a:t>
            </a:r>
          </a:p>
          <a:p>
            <a:r>
              <a:rPr lang="en-US" sz="2400" dirty="0"/>
              <a:t>Uses average travel speed rather than percent base free flow speed as the primary service measure</a:t>
            </a:r>
          </a:p>
          <a:p>
            <a:pPr marL="0" indent="0">
              <a:buNone/>
            </a:pPr>
            <a:endParaRPr lang="en-US" sz="2400" dirty="0"/>
          </a:p>
          <a:p>
            <a:pPr marL="0" indent="0">
              <a:buNone/>
            </a:pPr>
            <a:r>
              <a:rPr lang="en-US" sz="2400" dirty="0">
                <a:solidFill>
                  <a:schemeClr val="tx2">
                    <a:lumMod val="60000"/>
                    <a:lumOff val="40000"/>
                  </a:schemeClr>
                </a:solidFill>
              </a:rPr>
              <a:t>NUMBER OF INPUTS COMPARISON:</a:t>
            </a:r>
          </a:p>
          <a:p>
            <a:endParaRPr lang="en-US" sz="2400" dirty="0"/>
          </a:p>
          <a:p>
            <a:endParaRPr lang="en-US" sz="2400" dirty="0"/>
          </a:p>
        </p:txBody>
      </p:sp>
      <p:grpSp>
        <p:nvGrpSpPr>
          <p:cNvPr id="5" name="Group 4"/>
          <p:cNvGrpSpPr>
            <a:grpSpLocks noChangeAspect="1"/>
          </p:cNvGrpSpPr>
          <p:nvPr/>
        </p:nvGrpSpPr>
        <p:grpSpPr bwMode="auto">
          <a:xfrm>
            <a:off x="1441953" y="4815154"/>
            <a:ext cx="7121526" cy="1066801"/>
            <a:chOff x="912" y="2592"/>
            <a:chExt cx="4486" cy="672"/>
          </a:xfrm>
        </p:grpSpPr>
        <p:sp>
          <p:nvSpPr>
            <p:cNvPr id="6" name="AutoShape 3"/>
            <p:cNvSpPr>
              <a:spLocks noChangeAspect="1" noChangeArrowheads="1" noTextEdit="1"/>
            </p:cNvSpPr>
            <p:nvPr/>
          </p:nvSpPr>
          <p:spPr bwMode="auto">
            <a:xfrm>
              <a:off x="912" y="2592"/>
              <a:ext cx="4475"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p:cNvSpPr>
              <a:spLocks noChangeArrowheads="1"/>
            </p:cNvSpPr>
            <p:nvPr/>
          </p:nvSpPr>
          <p:spPr bwMode="auto">
            <a:xfrm>
              <a:off x="1768" y="2614"/>
              <a:ext cx="34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Calibri" pitchFamily="34" charset="0"/>
                  <a:cs typeface="Arial" pitchFamily="34" charset="0"/>
                </a:rPr>
                <a:t>Input</a:t>
              </a:r>
              <a:endParaRPr lang="en-US">
                <a:latin typeface="Arial" pitchFamily="34" charset="0"/>
                <a:cs typeface="Arial" pitchFamily="34" charset="0"/>
              </a:endParaRPr>
            </a:p>
          </p:txBody>
        </p:sp>
        <p:sp>
          <p:nvSpPr>
            <p:cNvPr id="8" name="Rectangle 6"/>
            <p:cNvSpPr>
              <a:spLocks noChangeArrowheads="1"/>
            </p:cNvSpPr>
            <p:nvPr/>
          </p:nvSpPr>
          <p:spPr bwMode="auto">
            <a:xfrm>
              <a:off x="3025" y="2614"/>
              <a:ext cx="11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b="1">
                  <a:solidFill>
                    <a:srgbClr val="000000"/>
                  </a:solidFill>
                  <a:latin typeface="Calibri" pitchFamily="34" charset="0"/>
                  <a:cs typeface="Arial" pitchFamily="34" charset="0"/>
                </a:rPr>
                <a:t>HCS Streets 2010</a:t>
              </a:r>
              <a:endParaRPr lang="en-US">
                <a:latin typeface="Arial" pitchFamily="34" charset="0"/>
                <a:cs typeface="Arial" pitchFamily="34" charset="0"/>
              </a:endParaRPr>
            </a:p>
          </p:txBody>
        </p:sp>
        <p:sp>
          <p:nvSpPr>
            <p:cNvPr id="9" name="Rectangle 7"/>
            <p:cNvSpPr>
              <a:spLocks noChangeArrowheads="1"/>
            </p:cNvSpPr>
            <p:nvPr/>
          </p:nvSpPr>
          <p:spPr bwMode="auto">
            <a:xfrm>
              <a:off x="4477" y="2614"/>
              <a:ext cx="62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b="1" dirty="0">
                  <a:solidFill>
                    <a:srgbClr val="000000"/>
                  </a:solidFill>
                  <a:latin typeface="Calibri" pitchFamily="34" charset="0"/>
                  <a:cs typeface="Arial" pitchFamily="34" charset="0"/>
                </a:rPr>
                <a:t>ARTPLAN</a:t>
              </a:r>
              <a:endParaRPr lang="en-US" dirty="0">
                <a:latin typeface="Arial" pitchFamily="34" charset="0"/>
                <a:cs typeface="Arial" pitchFamily="34" charset="0"/>
              </a:endParaRPr>
            </a:p>
          </p:txBody>
        </p:sp>
        <p:sp>
          <p:nvSpPr>
            <p:cNvPr id="10" name="Rectangle 8"/>
            <p:cNvSpPr>
              <a:spLocks noChangeArrowheads="1"/>
            </p:cNvSpPr>
            <p:nvPr/>
          </p:nvSpPr>
          <p:spPr bwMode="auto">
            <a:xfrm>
              <a:off x="945" y="2830"/>
              <a:ext cx="188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Calibri" pitchFamily="34" charset="0"/>
                  <a:cs typeface="Arial" pitchFamily="34" charset="0"/>
                </a:rPr>
                <a:t>Turning Movements/Volume</a:t>
              </a:r>
              <a:endParaRPr lang="en-US">
                <a:latin typeface="Arial" pitchFamily="34" charset="0"/>
                <a:cs typeface="Arial" pitchFamily="34" charset="0"/>
              </a:endParaRPr>
            </a:p>
          </p:txBody>
        </p:sp>
        <p:sp>
          <p:nvSpPr>
            <p:cNvPr id="11" name="Rectangle 9"/>
            <p:cNvSpPr>
              <a:spLocks noChangeArrowheads="1"/>
            </p:cNvSpPr>
            <p:nvPr/>
          </p:nvSpPr>
          <p:spPr bwMode="auto">
            <a:xfrm>
              <a:off x="3502" y="2830"/>
              <a:ext cx="16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Calibri" pitchFamily="34" charset="0"/>
                  <a:cs typeface="Arial" pitchFamily="34" charset="0"/>
                </a:rPr>
                <a:t>12</a:t>
              </a:r>
              <a:endParaRPr lang="en-US">
                <a:latin typeface="Arial" pitchFamily="34" charset="0"/>
                <a:cs typeface="Arial" pitchFamily="34" charset="0"/>
              </a:endParaRPr>
            </a:p>
          </p:txBody>
        </p:sp>
        <p:sp>
          <p:nvSpPr>
            <p:cNvPr id="12" name="Rectangle 10"/>
            <p:cNvSpPr>
              <a:spLocks noChangeArrowheads="1"/>
            </p:cNvSpPr>
            <p:nvPr/>
          </p:nvSpPr>
          <p:spPr bwMode="auto">
            <a:xfrm>
              <a:off x="4748" y="2830"/>
              <a:ext cx="8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Calibri" pitchFamily="34" charset="0"/>
                  <a:cs typeface="Arial" pitchFamily="34" charset="0"/>
                </a:rPr>
                <a:t>3</a:t>
              </a:r>
              <a:endParaRPr lang="en-US">
                <a:latin typeface="Arial" pitchFamily="34" charset="0"/>
                <a:cs typeface="Arial" pitchFamily="34" charset="0"/>
              </a:endParaRPr>
            </a:p>
          </p:txBody>
        </p:sp>
        <p:sp>
          <p:nvSpPr>
            <p:cNvPr id="13" name="Rectangle 11"/>
            <p:cNvSpPr>
              <a:spLocks noChangeArrowheads="1"/>
            </p:cNvSpPr>
            <p:nvPr/>
          </p:nvSpPr>
          <p:spPr bwMode="auto">
            <a:xfrm>
              <a:off x="945" y="3047"/>
              <a:ext cx="165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Calibri" pitchFamily="34" charset="0"/>
                  <a:cs typeface="Arial" pitchFamily="34" charset="0"/>
                </a:rPr>
                <a:t>Signal Timing Parameters</a:t>
              </a:r>
              <a:endParaRPr lang="en-US">
                <a:latin typeface="Arial" pitchFamily="34" charset="0"/>
                <a:cs typeface="Arial" pitchFamily="34" charset="0"/>
              </a:endParaRPr>
            </a:p>
          </p:txBody>
        </p:sp>
        <p:sp>
          <p:nvSpPr>
            <p:cNvPr id="14" name="Rectangle 12"/>
            <p:cNvSpPr>
              <a:spLocks noChangeArrowheads="1"/>
            </p:cNvSpPr>
            <p:nvPr/>
          </p:nvSpPr>
          <p:spPr bwMode="auto">
            <a:xfrm>
              <a:off x="3469" y="3047"/>
              <a:ext cx="24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dirty="0">
                  <a:solidFill>
                    <a:srgbClr val="000000"/>
                  </a:solidFill>
                  <a:latin typeface="Calibri" pitchFamily="34" charset="0"/>
                  <a:cs typeface="Arial" pitchFamily="34" charset="0"/>
                </a:rPr>
                <a:t>75+</a:t>
              </a:r>
              <a:endParaRPr lang="en-US" dirty="0">
                <a:latin typeface="Arial" pitchFamily="34" charset="0"/>
                <a:cs typeface="Arial" pitchFamily="34" charset="0"/>
              </a:endParaRPr>
            </a:p>
          </p:txBody>
        </p:sp>
        <p:sp>
          <p:nvSpPr>
            <p:cNvPr id="15" name="Rectangle 13"/>
            <p:cNvSpPr>
              <a:spLocks noChangeArrowheads="1"/>
            </p:cNvSpPr>
            <p:nvPr/>
          </p:nvSpPr>
          <p:spPr bwMode="auto">
            <a:xfrm>
              <a:off x="4748" y="3047"/>
              <a:ext cx="8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dirty="0">
                  <a:latin typeface="Arial" pitchFamily="34" charset="0"/>
                  <a:cs typeface="Arial" pitchFamily="34" charset="0"/>
                </a:rPr>
                <a:t>5</a:t>
              </a:r>
            </a:p>
          </p:txBody>
        </p:sp>
        <p:sp>
          <p:nvSpPr>
            <p:cNvPr id="16" name="Rectangle 14"/>
            <p:cNvSpPr>
              <a:spLocks noChangeArrowheads="1"/>
            </p:cNvSpPr>
            <p:nvPr/>
          </p:nvSpPr>
          <p:spPr bwMode="auto">
            <a:xfrm>
              <a:off x="912" y="2592"/>
              <a:ext cx="11" cy="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5"/>
            <p:cNvSpPr>
              <a:spLocks noChangeArrowheads="1"/>
            </p:cNvSpPr>
            <p:nvPr/>
          </p:nvSpPr>
          <p:spPr bwMode="auto">
            <a:xfrm>
              <a:off x="2971" y="2592"/>
              <a:ext cx="11" cy="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6"/>
            <p:cNvSpPr>
              <a:spLocks noChangeArrowheads="1"/>
            </p:cNvSpPr>
            <p:nvPr/>
          </p:nvSpPr>
          <p:spPr bwMode="auto">
            <a:xfrm>
              <a:off x="4173" y="2592"/>
              <a:ext cx="11" cy="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Line 17"/>
            <p:cNvSpPr>
              <a:spLocks noChangeShapeType="1"/>
            </p:cNvSpPr>
            <p:nvPr/>
          </p:nvSpPr>
          <p:spPr bwMode="auto">
            <a:xfrm>
              <a:off x="923" y="2592"/>
              <a:ext cx="4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18"/>
            <p:cNvSpPr>
              <a:spLocks noChangeArrowheads="1"/>
            </p:cNvSpPr>
            <p:nvPr/>
          </p:nvSpPr>
          <p:spPr bwMode="auto">
            <a:xfrm>
              <a:off x="923" y="2592"/>
              <a:ext cx="446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9"/>
            <p:cNvSpPr>
              <a:spLocks noChangeArrowheads="1"/>
            </p:cNvSpPr>
            <p:nvPr/>
          </p:nvSpPr>
          <p:spPr bwMode="auto">
            <a:xfrm>
              <a:off x="5376" y="2592"/>
              <a:ext cx="11" cy="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Line 20"/>
            <p:cNvSpPr>
              <a:spLocks noChangeShapeType="1"/>
            </p:cNvSpPr>
            <p:nvPr/>
          </p:nvSpPr>
          <p:spPr bwMode="auto">
            <a:xfrm>
              <a:off x="923" y="2809"/>
              <a:ext cx="4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
            <p:cNvSpPr>
              <a:spLocks noChangeArrowheads="1"/>
            </p:cNvSpPr>
            <p:nvPr/>
          </p:nvSpPr>
          <p:spPr bwMode="auto">
            <a:xfrm>
              <a:off x="923" y="2809"/>
              <a:ext cx="446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Line 22"/>
            <p:cNvSpPr>
              <a:spLocks noChangeShapeType="1"/>
            </p:cNvSpPr>
            <p:nvPr/>
          </p:nvSpPr>
          <p:spPr bwMode="auto">
            <a:xfrm>
              <a:off x="923" y="3025"/>
              <a:ext cx="4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23"/>
            <p:cNvSpPr>
              <a:spLocks noChangeArrowheads="1"/>
            </p:cNvSpPr>
            <p:nvPr/>
          </p:nvSpPr>
          <p:spPr bwMode="auto">
            <a:xfrm>
              <a:off x="923" y="3025"/>
              <a:ext cx="446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24"/>
            <p:cNvSpPr>
              <a:spLocks noChangeShapeType="1"/>
            </p:cNvSpPr>
            <p:nvPr/>
          </p:nvSpPr>
          <p:spPr bwMode="auto">
            <a:xfrm>
              <a:off x="912" y="2592"/>
              <a:ext cx="0" cy="6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25"/>
            <p:cNvSpPr>
              <a:spLocks noChangeArrowheads="1"/>
            </p:cNvSpPr>
            <p:nvPr/>
          </p:nvSpPr>
          <p:spPr bwMode="auto">
            <a:xfrm>
              <a:off x="912" y="2592"/>
              <a:ext cx="11" cy="6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Line 26"/>
            <p:cNvSpPr>
              <a:spLocks noChangeShapeType="1"/>
            </p:cNvSpPr>
            <p:nvPr/>
          </p:nvSpPr>
          <p:spPr bwMode="auto">
            <a:xfrm>
              <a:off x="2971" y="2603"/>
              <a:ext cx="0" cy="6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7"/>
            <p:cNvSpPr>
              <a:spLocks noChangeArrowheads="1"/>
            </p:cNvSpPr>
            <p:nvPr/>
          </p:nvSpPr>
          <p:spPr bwMode="auto">
            <a:xfrm>
              <a:off x="2971" y="2603"/>
              <a:ext cx="11" cy="6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Line 28"/>
            <p:cNvSpPr>
              <a:spLocks noChangeShapeType="1"/>
            </p:cNvSpPr>
            <p:nvPr/>
          </p:nvSpPr>
          <p:spPr bwMode="auto">
            <a:xfrm>
              <a:off x="4173" y="2603"/>
              <a:ext cx="0" cy="6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29"/>
            <p:cNvSpPr>
              <a:spLocks noChangeArrowheads="1"/>
            </p:cNvSpPr>
            <p:nvPr/>
          </p:nvSpPr>
          <p:spPr bwMode="auto">
            <a:xfrm>
              <a:off x="4173" y="2603"/>
              <a:ext cx="11" cy="6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64" name="Line 30"/>
            <p:cNvSpPr>
              <a:spLocks noChangeShapeType="1"/>
            </p:cNvSpPr>
            <p:nvPr/>
          </p:nvSpPr>
          <p:spPr bwMode="auto">
            <a:xfrm>
              <a:off x="923" y="3242"/>
              <a:ext cx="4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66" name="Rectangle 31"/>
            <p:cNvSpPr>
              <a:spLocks noChangeArrowheads="1"/>
            </p:cNvSpPr>
            <p:nvPr/>
          </p:nvSpPr>
          <p:spPr bwMode="auto">
            <a:xfrm>
              <a:off x="923" y="3242"/>
              <a:ext cx="446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67" name="Line 32"/>
            <p:cNvSpPr>
              <a:spLocks noChangeShapeType="1"/>
            </p:cNvSpPr>
            <p:nvPr/>
          </p:nvSpPr>
          <p:spPr bwMode="auto">
            <a:xfrm>
              <a:off x="5376" y="2603"/>
              <a:ext cx="0" cy="6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68" name="Rectangle 33"/>
            <p:cNvSpPr>
              <a:spLocks noChangeArrowheads="1"/>
            </p:cNvSpPr>
            <p:nvPr/>
          </p:nvSpPr>
          <p:spPr bwMode="auto">
            <a:xfrm>
              <a:off x="5376" y="2603"/>
              <a:ext cx="11" cy="6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69" name="Line 34"/>
            <p:cNvSpPr>
              <a:spLocks noChangeShapeType="1"/>
            </p:cNvSpPr>
            <p:nvPr/>
          </p:nvSpPr>
          <p:spPr bwMode="auto">
            <a:xfrm>
              <a:off x="912" y="325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70" name="Rectangle 35"/>
            <p:cNvSpPr>
              <a:spLocks noChangeArrowheads="1"/>
            </p:cNvSpPr>
            <p:nvPr/>
          </p:nvSpPr>
          <p:spPr bwMode="auto">
            <a:xfrm>
              <a:off x="912" y="3253"/>
              <a:ext cx="11" cy="1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71" name="Line 36"/>
            <p:cNvSpPr>
              <a:spLocks noChangeShapeType="1"/>
            </p:cNvSpPr>
            <p:nvPr/>
          </p:nvSpPr>
          <p:spPr bwMode="auto">
            <a:xfrm>
              <a:off x="2971" y="325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72" name="Rectangle 37"/>
            <p:cNvSpPr>
              <a:spLocks noChangeArrowheads="1"/>
            </p:cNvSpPr>
            <p:nvPr/>
          </p:nvSpPr>
          <p:spPr bwMode="auto">
            <a:xfrm>
              <a:off x="2971" y="3253"/>
              <a:ext cx="11" cy="1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73" name="Line 38"/>
            <p:cNvSpPr>
              <a:spLocks noChangeShapeType="1"/>
            </p:cNvSpPr>
            <p:nvPr/>
          </p:nvSpPr>
          <p:spPr bwMode="auto">
            <a:xfrm>
              <a:off x="4173" y="3207"/>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74" name="Rectangle 39"/>
            <p:cNvSpPr>
              <a:spLocks noChangeArrowheads="1"/>
            </p:cNvSpPr>
            <p:nvPr/>
          </p:nvSpPr>
          <p:spPr bwMode="auto">
            <a:xfrm>
              <a:off x="4173" y="3253"/>
              <a:ext cx="11" cy="1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75" name="Line 40"/>
            <p:cNvSpPr>
              <a:spLocks noChangeShapeType="1"/>
            </p:cNvSpPr>
            <p:nvPr/>
          </p:nvSpPr>
          <p:spPr bwMode="auto">
            <a:xfrm>
              <a:off x="5376" y="325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76" name="Rectangle 41"/>
            <p:cNvSpPr>
              <a:spLocks noChangeArrowheads="1"/>
            </p:cNvSpPr>
            <p:nvPr/>
          </p:nvSpPr>
          <p:spPr bwMode="auto">
            <a:xfrm>
              <a:off x="5376" y="3253"/>
              <a:ext cx="11" cy="1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77" name="Line 42"/>
            <p:cNvSpPr>
              <a:spLocks noChangeShapeType="1"/>
            </p:cNvSpPr>
            <p:nvPr/>
          </p:nvSpPr>
          <p:spPr bwMode="auto">
            <a:xfrm>
              <a:off x="5387" y="2592"/>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78" name="Rectangle 43"/>
            <p:cNvSpPr>
              <a:spLocks noChangeArrowheads="1"/>
            </p:cNvSpPr>
            <p:nvPr/>
          </p:nvSpPr>
          <p:spPr bwMode="auto">
            <a:xfrm>
              <a:off x="5387" y="2592"/>
              <a:ext cx="11" cy="1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79" name="Line 44"/>
            <p:cNvSpPr>
              <a:spLocks noChangeShapeType="1"/>
            </p:cNvSpPr>
            <p:nvPr/>
          </p:nvSpPr>
          <p:spPr bwMode="auto">
            <a:xfrm>
              <a:off x="5387" y="280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80" name="Rectangle 45"/>
            <p:cNvSpPr>
              <a:spLocks noChangeArrowheads="1"/>
            </p:cNvSpPr>
            <p:nvPr/>
          </p:nvSpPr>
          <p:spPr bwMode="auto">
            <a:xfrm>
              <a:off x="5387" y="2809"/>
              <a:ext cx="11" cy="1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81" name="Line 46"/>
            <p:cNvSpPr>
              <a:spLocks noChangeShapeType="1"/>
            </p:cNvSpPr>
            <p:nvPr/>
          </p:nvSpPr>
          <p:spPr bwMode="auto">
            <a:xfrm>
              <a:off x="5387" y="3025"/>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82" name="Rectangle 47"/>
            <p:cNvSpPr>
              <a:spLocks noChangeArrowheads="1"/>
            </p:cNvSpPr>
            <p:nvPr/>
          </p:nvSpPr>
          <p:spPr bwMode="auto">
            <a:xfrm>
              <a:off x="5387" y="3025"/>
              <a:ext cx="11" cy="1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83" name="Line 48"/>
            <p:cNvSpPr>
              <a:spLocks noChangeShapeType="1"/>
            </p:cNvSpPr>
            <p:nvPr/>
          </p:nvSpPr>
          <p:spPr bwMode="auto">
            <a:xfrm>
              <a:off x="5387" y="3242"/>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84" name="Rectangle 49"/>
            <p:cNvSpPr>
              <a:spLocks noChangeArrowheads="1"/>
            </p:cNvSpPr>
            <p:nvPr/>
          </p:nvSpPr>
          <p:spPr bwMode="auto">
            <a:xfrm>
              <a:off x="5387" y="3242"/>
              <a:ext cx="11" cy="1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b="65715"/>
          <a:stretch/>
        </p:blipFill>
        <p:spPr bwMode="auto">
          <a:xfrm>
            <a:off x="0" y="436001"/>
            <a:ext cx="3657600" cy="85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003915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Autofit/>
          </a:bodyPr>
          <a:lstStyle/>
          <a:p>
            <a:pPr marL="0" indent="0">
              <a:buNone/>
            </a:pPr>
            <a:r>
              <a:rPr lang="en-US" b="1" dirty="0" smtClean="0"/>
              <a:t>HIGH</a:t>
            </a:r>
            <a:r>
              <a:rPr lang="en-US" dirty="0" smtClean="0"/>
              <a:t>PLAN</a:t>
            </a:r>
          </a:p>
          <a:p>
            <a:r>
              <a:rPr lang="en-US" sz="2400" dirty="0"/>
              <a:t>Uses two classes of two-lane highways rather than three, as HCS uses</a:t>
            </a:r>
          </a:p>
          <a:p>
            <a:pPr marL="0" indent="0">
              <a:buNone/>
            </a:pPr>
            <a:endParaRPr lang="en-US" sz="2400" dirty="0"/>
          </a:p>
          <a:p>
            <a:r>
              <a:rPr lang="en-US" sz="2400" dirty="0"/>
              <a:t>Uses a modified version of the multilane speed-flow curves developed for the HCM, extending beyond the 60 mph maximum</a:t>
            </a:r>
          </a:p>
          <a:p>
            <a:pPr marL="0" indent="0">
              <a:buNone/>
            </a:pPr>
            <a:endParaRPr lang="en-US" sz="2400" dirty="0"/>
          </a:p>
          <a:p>
            <a:r>
              <a:rPr lang="en-US" sz="2400" dirty="0"/>
              <a:t>Approximately the same number of inputs as HCS, but simplified approximation of free flow speed </a:t>
            </a:r>
          </a:p>
          <a:p>
            <a:endParaRPr lang="en-US" sz="2400" dirty="0"/>
          </a:p>
          <a:p>
            <a:endParaRPr lang="en-US" sz="2400" dirty="0"/>
          </a:p>
          <a:p>
            <a:endParaRPr lang="en-US" sz="2400" dirty="0"/>
          </a:p>
          <a:p>
            <a:endParaRPr lang="en-US" sz="2400" dirty="0"/>
          </a:p>
        </p:txBody>
      </p:sp>
      <p:pic>
        <p:nvPicPr>
          <p:cNvPr id="6"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b="66367"/>
          <a:stretch/>
        </p:blipFill>
        <p:spPr bwMode="auto">
          <a:xfrm>
            <a:off x="-19878" y="457201"/>
            <a:ext cx="3657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PageCurl.png"/>
          <p:cNvPicPr>
            <a:picLocks noChangeAspect="1"/>
          </p:cNvPicPr>
          <p:nvPr/>
        </p:nvPicPr>
        <p:blipFill>
          <a:blip r:embed="rId5" cstate="print"/>
          <a:stretch>
            <a:fillRect/>
          </a:stretch>
        </p:blipFill>
        <p:spPr>
          <a:xfrm rot="16200000">
            <a:off x="8216030" y="5929236"/>
            <a:ext cx="1208955" cy="664925"/>
          </a:xfrm>
          <a:prstGeom prst="rect">
            <a:avLst/>
          </a:prstGeom>
        </p:spPr>
      </p:pic>
      <p:sp>
        <p:nvSpPr>
          <p:cNvPr id="8" name="Rectangle 7"/>
          <p:cNvSpPr/>
          <p:nvPr/>
        </p:nvSpPr>
        <p:spPr>
          <a:xfrm>
            <a:off x="8660461" y="6496846"/>
            <a:ext cx="535636" cy="369287"/>
          </a:xfrm>
          <a:prstGeom prst="rect">
            <a:avLst/>
          </a:prstGeom>
        </p:spPr>
        <p:txBody>
          <a:bodyPr wrap="none" lIns="91397" tIns="45698" rIns="91397" bIns="45698">
            <a:spAutoFit/>
          </a:bodyPr>
          <a:lstStyle/>
          <a:p>
            <a:pPr algn="r"/>
            <a:r>
              <a:rPr lang="en-US" dirty="0" smtClean="0"/>
              <a:t>146</a:t>
            </a:r>
            <a:endParaRPr lang="en-US" dirty="0"/>
          </a:p>
        </p:txBody>
      </p:sp>
      <p:sp>
        <p:nvSpPr>
          <p:cNvPr id="9" name="Title 1"/>
          <p:cNvSpPr txBox="1">
            <a:spLocks/>
          </p:cNvSpPr>
          <p:nvPr/>
        </p:nvSpPr>
        <p:spPr>
          <a:xfrm>
            <a:off x="3663956" y="675200"/>
            <a:ext cx="5175244" cy="381004"/>
          </a:xfrm>
          <a:prstGeom prst="rect">
            <a:avLst/>
          </a:prstGeom>
          <a:noFill/>
        </p:spPr>
        <p:txBody>
          <a:bodyPr vert="horz" lIns="0" tIns="0" rIns="0" bIns="0" rtlCol="0" anchor="t" anchorCtr="0">
            <a:normAutofit fontScale="92500"/>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2400" b="1" dirty="0" smtClean="0"/>
              <a:t>Key Differences Between Other Tools</a:t>
            </a:r>
            <a:endParaRPr lang="en-US" sz="2400" b="1" dirty="0"/>
          </a:p>
        </p:txBody>
      </p:sp>
    </p:spTree>
    <p:custDataLst>
      <p:tags r:id="rId1"/>
    </p:custDataLst>
    <p:extLst>
      <p:ext uri="{BB962C8B-B14F-4D97-AF65-F5344CB8AC3E}">
        <p14:creationId xmlns:p14="http://schemas.microsoft.com/office/powerpoint/2010/main" val="2179811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p:spPr>
        <p:txBody>
          <a:bodyPr>
            <a:noAutofit/>
          </a:bodyPr>
          <a:lstStyle/>
          <a:p>
            <a:pPr marL="0" indent="0">
              <a:buNone/>
            </a:pPr>
            <a:r>
              <a:rPr lang="en-US" b="1" dirty="0" smtClean="0"/>
              <a:t>FREE</a:t>
            </a:r>
            <a:r>
              <a:rPr lang="en-US" dirty="0" smtClean="0"/>
              <a:t>PLAN</a:t>
            </a:r>
          </a:p>
          <a:p>
            <a:r>
              <a:rPr lang="en-US" sz="2400" dirty="0"/>
              <a:t>Includes extensions to the HCM methodology for planning purposes</a:t>
            </a:r>
          </a:p>
          <a:p>
            <a:endParaRPr lang="en-US" sz="2400" dirty="0"/>
          </a:p>
          <a:p>
            <a:r>
              <a:rPr lang="en-US" sz="2400" dirty="0"/>
              <a:t>Relies on revised density thresholds differing from the HCM density thresholds</a:t>
            </a:r>
          </a:p>
          <a:p>
            <a:endParaRPr lang="en-US" sz="2400" dirty="0"/>
          </a:p>
          <a:p>
            <a:r>
              <a:rPr lang="en-US" sz="2400" dirty="0"/>
              <a:t>Basic segments in FREEPLAN require 9 inputs as opposed to 11 in HCS facilities</a:t>
            </a:r>
          </a:p>
          <a:p>
            <a:endParaRPr lang="en-US" sz="2400" dirty="0"/>
          </a:p>
          <a:p>
            <a:endParaRPr lang="en-US" sz="2400" dirty="0"/>
          </a:p>
          <a:p>
            <a:endParaRPr lang="en-US" sz="2400" dirty="0"/>
          </a:p>
          <a:p>
            <a:endParaRPr lang="en-US" sz="2400" dirty="0"/>
          </a:p>
          <a:p>
            <a:endParaRPr lang="en-US" sz="2400" dirty="0"/>
          </a:p>
        </p:txBody>
      </p:sp>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67613"/>
          <a:stretch/>
        </p:blipFill>
        <p:spPr bwMode="auto">
          <a:xfrm>
            <a:off x="0" y="457200"/>
            <a:ext cx="36576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PageCurl.png"/>
          <p:cNvPicPr>
            <a:picLocks noChangeAspect="1"/>
          </p:cNvPicPr>
          <p:nvPr/>
        </p:nvPicPr>
        <p:blipFill>
          <a:blip r:embed="rId5" cstate="print"/>
          <a:stretch>
            <a:fillRect/>
          </a:stretch>
        </p:blipFill>
        <p:spPr>
          <a:xfrm rot="16200000">
            <a:off x="8216030" y="5929236"/>
            <a:ext cx="1208955" cy="664925"/>
          </a:xfrm>
          <a:prstGeom prst="rect">
            <a:avLst/>
          </a:prstGeom>
        </p:spPr>
      </p:pic>
      <p:sp>
        <p:nvSpPr>
          <p:cNvPr id="7" name="Rectangle 6"/>
          <p:cNvSpPr/>
          <p:nvPr/>
        </p:nvSpPr>
        <p:spPr>
          <a:xfrm>
            <a:off x="8660461" y="6496846"/>
            <a:ext cx="535636" cy="369287"/>
          </a:xfrm>
          <a:prstGeom prst="rect">
            <a:avLst/>
          </a:prstGeom>
        </p:spPr>
        <p:txBody>
          <a:bodyPr wrap="none" lIns="91397" tIns="45698" rIns="91397" bIns="45698">
            <a:spAutoFit/>
          </a:bodyPr>
          <a:lstStyle/>
          <a:p>
            <a:pPr algn="r"/>
            <a:r>
              <a:rPr lang="en-US" dirty="0" smtClean="0"/>
              <a:t>143</a:t>
            </a:r>
            <a:endParaRPr lang="en-US" dirty="0"/>
          </a:p>
        </p:txBody>
      </p:sp>
      <p:sp>
        <p:nvSpPr>
          <p:cNvPr id="9" name="Title 1"/>
          <p:cNvSpPr>
            <a:spLocks noGrp="1"/>
          </p:cNvSpPr>
          <p:nvPr>
            <p:ph type="title"/>
          </p:nvPr>
        </p:nvSpPr>
        <p:spPr>
          <a:xfrm>
            <a:off x="3663956" y="675200"/>
            <a:ext cx="5175244" cy="381004"/>
          </a:xfrm>
          <a:noFill/>
        </p:spPr>
        <p:txBody>
          <a:bodyPr>
            <a:normAutofit fontScale="90000"/>
          </a:bodyPr>
          <a:lstStyle/>
          <a:p>
            <a:r>
              <a:rPr lang="en-US" sz="2400" b="1" dirty="0"/>
              <a:t>Key Differences Between Other Tools</a:t>
            </a:r>
          </a:p>
        </p:txBody>
      </p:sp>
    </p:spTree>
    <p:custDataLst>
      <p:tags r:id="rId1"/>
    </p:custDataLst>
    <p:extLst>
      <p:ext uri="{BB962C8B-B14F-4D97-AF65-F5344CB8AC3E}">
        <p14:creationId xmlns:p14="http://schemas.microsoft.com/office/powerpoint/2010/main" val="3851863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90601"/>
            <a:ext cx="7735296" cy="732352"/>
          </a:xfrm>
        </p:spPr>
        <p:txBody>
          <a:bodyPr>
            <a:noAutofit/>
          </a:bodyPr>
          <a:lstStyle/>
          <a:p>
            <a:pPr marL="0" indent="0">
              <a:buNone/>
            </a:pPr>
            <a:r>
              <a:rPr lang="en-US" sz="2400" b="1" dirty="0" smtClean="0"/>
              <a:t>Study Period – </a:t>
            </a:r>
            <a:r>
              <a:rPr lang="en-US" sz="2400" dirty="0" smtClean="0"/>
              <a:t>The time frame for which the traffic demand on the roadway is being studied</a:t>
            </a:r>
            <a:endParaRPr lang="en-US" sz="2000" i="1" dirty="0"/>
          </a:p>
        </p:txBody>
      </p:sp>
      <p:sp>
        <p:nvSpPr>
          <p:cNvPr id="6" name="Content Placeholder 2"/>
          <p:cNvSpPr txBox="1">
            <a:spLocks/>
          </p:cNvSpPr>
          <p:nvPr/>
        </p:nvSpPr>
        <p:spPr>
          <a:xfrm>
            <a:off x="838200" y="1839570"/>
            <a:ext cx="5635693" cy="4180230"/>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LOSPLAN offers three options </a:t>
            </a:r>
            <a:br>
              <a:rPr lang="en-US" sz="2400" dirty="0"/>
            </a:br>
            <a:r>
              <a:rPr lang="en-US" sz="2400" dirty="0"/>
              <a:t>for the study period:</a:t>
            </a:r>
          </a:p>
          <a:p>
            <a:pPr lvl="1"/>
            <a:r>
              <a:rPr lang="en-US" i="1" dirty="0" smtClean="0"/>
              <a:t>Standard K</a:t>
            </a:r>
            <a:r>
              <a:rPr lang="en-US" dirty="0" smtClean="0"/>
              <a:t> </a:t>
            </a:r>
            <a:br>
              <a:rPr lang="en-US" dirty="0" smtClean="0"/>
            </a:br>
            <a:r>
              <a:rPr lang="en-US" sz="2000" dirty="0"/>
              <a:t>– Florida’s Standard K-factor based on area type and facility type</a:t>
            </a:r>
          </a:p>
          <a:p>
            <a:pPr lvl="1"/>
            <a:r>
              <a:rPr lang="en-US" i="1" dirty="0" smtClean="0"/>
              <a:t>K</a:t>
            </a:r>
            <a:r>
              <a:rPr lang="en-US" i="1" baseline="-25000" dirty="0" smtClean="0"/>
              <a:t>other</a:t>
            </a:r>
            <a:r>
              <a:rPr lang="en-US" sz="2000" dirty="0"/>
              <a:t> </a:t>
            </a:r>
            <a:br>
              <a:rPr lang="en-US" sz="2000" dirty="0"/>
            </a:br>
            <a:r>
              <a:rPr lang="en-US" sz="2000" dirty="0"/>
              <a:t>– A study period other than that represented by Florida’s Standard K-Factor</a:t>
            </a:r>
            <a:endParaRPr lang="en-US" sz="2000" baseline="-25000" dirty="0"/>
          </a:p>
          <a:p>
            <a:pPr lvl="1"/>
            <a:r>
              <a:rPr lang="en-US" i="1" dirty="0" smtClean="0"/>
              <a:t>Dir Hr Demand Vol </a:t>
            </a:r>
            <a:br>
              <a:rPr lang="en-US" i="1" dirty="0" smtClean="0"/>
            </a:br>
            <a:r>
              <a:rPr lang="en-US" sz="2000" i="1" dirty="0"/>
              <a:t>– </a:t>
            </a:r>
            <a:r>
              <a:rPr lang="en-US" sz="2000" dirty="0"/>
              <a:t>Allows the analyst to enter directional hourly demand volumes</a:t>
            </a:r>
            <a:endParaRPr lang="en-US" sz="2000" i="1" dirty="0"/>
          </a:p>
        </p:txBody>
      </p:sp>
      <p:sp>
        <p:nvSpPr>
          <p:cNvPr id="8" name="Title 1"/>
          <p:cNvSpPr txBox="1">
            <a:spLocks/>
          </p:cNvSpPr>
          <p:nvPr/>
        </p:nvSpPr>
        <p:spPr>
          <a:xfrm>
            <a:off x="5237799" y="116619"/>
            <a:ext cx="3111910" cy="602940"/>
          </a:xfrm>
          <a:prstGeom prst="rect">
            <a:avLst/>
          </a:prstGeom>
        </p:spPr>
        <p:txBody>
          <a:bodyPr vert="horz" lIns="0" tIns="0" rIns="0" bIns="0" rtlCol="0" anchor="t" anchorCtr="0">
            <a:normAutofit/>
          </a:bodyPr>
          <a:lstStyle>
            <a:lvl1pPr algn="l" defTabSz="914400" rtl="0" eaLnBrk="1" latinLnBrk="0" hangingPunct="1">
              <a:spcBef>
                <a:spcPct val="0"/>
              </a:spcBef>
              <a:buNone/>
              <a:defRPr sz="3800" kern="1200">
                <a:solidFill>
                  <a:schemeClr val="accent4">
                    <a:lumMod val="75000"/>
                  </a:schemeClr>
                </a:solidFill>
                <a:latin typeface="Arial" pitchFamily="34" charset="0"/>
                <a:ea typeface="+mj-ea"/>
                <a:cs typeface="Arial" pitchFamily="34" charset="0"/>
              </a:defRPr>
            </a:lvl1pPr>
          </a:lstStyle>
          <a:p>
            <a:r>
              <a:rPr lang="en-US" b="1" dirty="0" smtClean="0">
                <a:solidFill>
                  <a:schemeClr val="tx2"/>
                </a:solidFill>
              </a:rPr>
              <a:t>DEFINITIONS</a:t>
            </a:r>
            <a:endParaRPr lang="en-US" b="1" dirty="0">
              <a:solidFill>
                <a:schemeClr val="tx2"/>
              </a:solidFill>
            </a:endParaRPr>
          </a:p>
        </p:txBody>
      </p:sp>
      <p:pic>
        <p:nvPicPr>
          <p:cNvPr id="12" name="Picture 11" descr="PageCurl.png"/>
          <p:cNvPicPr>
            <a:picLocks noChangeAspect="1"/>
          </p:cNvPicPr>
          <p:nvPr/>
        </p:nvPicPr>
        <p:blipFill>
          <a:blip r:embed="rId4" cstate="print"/>
          <a:stretch>
            <a:fillRect/>
          </a:stretch>
        </p:blipFill>
        <p:spPr>
          <a:xfrm rot="16200000">
            <a:off x="8216030" y="5929236"/>
            <a:ext cx="1208955" cy="664925"/>
          </a:xfrm>
          <a:prstGeom prst="rect">
            <a:avLst/>
          </a:prstGeom>
        </p:spPr>
      </p:pic>
      <p:sp>
        <p:nvSpPr>
          <p:cNvPr id="13" name="Rectangle 12"/>
          <p:cNvSpPr/>
          <p:nvPr/>
        </p:nvSpPr>
        <p:spPr>
          <a:xfrm>
            <a:off x="8734347" y="6496846"/>
            <a:ext cx="418618" cy="369287"/>
          </a:xfrm>
          <a:prstGeom prst="rect">
            <a:avLst/>
          </a:prstGeom>
        </p:spPr>
        <p:txBody>
          <a:bodyPr wrap="none" lIns="91397" tIns="45698" rIns="91397" bIns="45698">
            <a:spAutoFit/>
          </a:bodyPr>
          <a:lstStyle/>
          <a:p>
            <a:pPr algn="r"/>
            <a:r>
              <a:rPr lang="en-US" dirty="0" smtClean="0"/>
              <a:t>79</a:t>
            </a:r>
            <a:endParaRPr lang="en-US" dirty="0"/>
          </a:p>
        </p:txBody>
      </p:sp>
      <p:sp>
        <p:nvSpPr>
          <p:cNvPr id="7" name="TextBox 6"/>
          <p:cNvSpPr txBox="1"/>
          <p:nvPr/>
        </p:nvSpPr>
        <p:spPr>
          <a:xfrm>
            <a:off x="4477248" y="5788473"/>
            <a:ext cx="3657600" cy="707886"/>
          </a:xfrm>
          <a:prstGeom prst="rect">
            <a:avLst/>
          </a:prstGeom>
          <a:noFill/>
          <a:ln w="19050">
            <a:solidFill>
              <a:srgbClr val="D92E2A"/>
            </a:solidFill>
          </a:ln>
        </p:spPr>
        <p:txBody>
          <a:bodyPr wrap="square" lIns="91397" tIns="45698" rIns="91397" bIns="45698" rtlCol="0">
            <a:spAutoFit/>
          </a:bodyPr>
          <a:lstStyle/>
          <a:p>
            <a:r>
              <a:rPr lang="en-US" sz="2000" dirty="0"/>
              <a:t>Provide documentation if using </a:t>
            </a:r>
            <a:r>
              <a:rPr lang="en-US" sz="2000" i="1" dirty="0"/>
              <a:t>K</a:t>
            </a:r>
            <a:r>
              <a:rPr lang="en-US" sz="2000" i="1" baseline="-25000" dirty="0"/>
              <a:t>other</a:t>
            </a:r>
            <a:r>
              <a:rPr lang="en-US" sz="2000" dirty="0"/>
              <a:t> or </a:t>
            </a:r>
            <a:r>
              <a:rPr lang="en-US" sz="2000" i="1" dirty="0"/>
              <a:t>Dir Hr Demand Vol </a:t>
            </a:r>
            <a:endParaRPr lang="en-US" sz="2000" dirty="0"/>
          </a:p>
        </p:txBody>
      </p:sp>
      <p:grpSp>
        <p:nvGrpSpPr>
          <p:cNvPr id="22" name="Group 21"/>
          <p:cNvGrpSpPr/>
          <p:nvPr/>
        </p:nvGrpSpPr>
        <p:grpSpPr>
          <a:xfrm>
            <a:off x="0" y="-5070"/>
            <a:ext cx="4352977" cy="850392"/>
            <a:chOff x="15376" y="10549"/>
            <a:chExt cx="3891005" cy="590479"/>
          </a:xfrm>
        </p:grpSpPr>
        <p:pic>
          <p:nvPicPr>
            <p:cNvPr id="23"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66694"/>
            <a:stretch/>
          </p:blipFill>
          <p:spPr bwMode="auto">
            <a:xfrm>
              <a:off x="15376" y="14070"/>
              <a:ext cx="2543696" cy="5806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4" name="TextBox 23"/>
            <p:cNvSpPr txBox="1"/>
            <p:nvPr/>
          </p:nvSpPr>
          <p:spPr>
            <a:xfrm>
              <a:off x="2559072" y="10549"/>
              <a:ext cx="1347309" cy="590479"/>
            </a:xfrm>
            <a:prstGeom prst="rect">
              <a:avLst/>
            </a:prstGeom>
            <a:solidFill>
              <a:schemeClr val="tx2"/>
            </a:solidFill>
          </p:spPr>
          <p:txBody>
            <a:bodyPr wrap="none" rtlCol="0" anchor="ctr">
              <a:spAutoFit/>
            </a:bodyPr>
            <a:lstStyle/>
            <a:p>
              <a:r>
                <a:rPr lang="en-US" sz="2800" dirty="0">
                  <a:solidFill>
                    <a:schemeClr val="bg1"/>
                  </a:solidFill>
                </a:rPr>
                <a:t>LOSPLAN</a:t>
              </a:r>
            </a:p>
          </p:txBody>
        </p:sp>
      </p:grpSp>
    </p:spTree>
    <p:custDataLst>
      <p:tags r:id="rId1"/>
    </p:custDataLst>
    <p:extLst>
      <p:ext uri="{BB962C8B-B14F-4D97-AF65-F5344CB8AC3E}">
        <p14:creationId xmlns:p14="http://schemas.microsoft.com/office/powerpoint/2010/main" val="1733990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121035"/>
            <a:ext cx="3266032" cy="594108"/>
          </a:xfrm>
        </p:spPr>
        <p:txBody>
          <a:bodyPr>
            <a:noAutofit/>
          </a:bodyPr>
          <a:lstStyle/>
          <a:p>
            <a:r>
              <a:rPr lang="en-US" sz="3200" b="1" dirty="0" smtClean="0"/>
              <a:t>Documentation</a:t>
            </a:r>
            <a:endParaRPr lang="en-US" sz="3200" b="1" dirty="0"/>
          </a:p>
        </p:txBody>
      </p:sp>
      <p:sp>
        <p:nvSpPr>
          <p:cNvPr id="3" name="Content Placeholder 2"/>
          <p:cNvSpPr>
            <a:spLocks noGrp="1"/>
          </p:cNvSpPr>
          <p:nvPr>
            <p:ph idx="1"/>
          </p:nvPr>
        </p:nvSpPr>
        <p:spPr>
          <a:xfrm>
            <a:off x="780552" y="1161068"/>
            <a:ext cx="7735296" cy="4525963"/>
          </a:xfrm>
        </p:spPr>
        <p:txBody>
          <a:bodyPr/>
          <a:lstStyle/>
          <a:p>
            <a:r>
              <a:rPr lang="en-US" dirty="0" smtClean="0"/>
              <a:t>Help feature – context sensitive</a:t>
            </a:r>
          </a:p>
          <a:p>
            <a:r>
              <a:rPr lang="en-US" dirty="0" smtClean="0"/>
              <a:t>F1 Key</a:t>
            </a:r>
          </a:p>
        </p:txBody>
      </p:sp>
      <p:pic>
        <p:nvPicPr>
          <p:cNvPr id="20482" name="Picture 2" descr="http://f1ondemand.com/wp-content/uploads/2013/06/f1key.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671" r="49529"/>
          <a:stretch/>
        </p:blipFill>
        <p:spPr bwMode="auto">
          <a:xfrm>
            <a:off x="914400" y="3048000"/>
            <a:ext cx="2286000" cy="24819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10000" y="3505200"/>
            <a:ext cx="4572000" cy="1323439"/>
          </a:xfrm>
          <a:prstGeom prst="rect">
            <a:avLst/>
          </a:prstGeom>
        </p:spPr>
        <p:txBody>
          <a:bodyPr lIns="91397" tIns="45698" rIns="91397" bIns="45698">
            <a:spAutoFit/>
          </a:bodyPr>
          <a:lstStyle/>
          <a:p>
            <a:r>
              <a:rPr lang="en-US" sz="2000" dirty="0"/>
              <a:t>Full details of the analysis methodologies contained in the LOSPLAN programs can be found in the computations documentation at: </a:t>
            </a:r>
            <a:r>
              <a:rPr lang="en-US" sz="2000" dirty="0">
                <a:hlinkClick r:id="rId5"/>
              </a:rPr>
              <a:t>www.losplan.net</a:t>
            </a:r>
            <a:endParaRPr lang="en-US" sz="2000" dirty="0"/>
          </a:p>
        </p:txBody>
      </p:sp>
      <p:grpSp>
        <p:nvGrpSpPr>
          <p:cNvPr id="10" name="Group 9"/>
          <p:cNvGrpSpPr/>
          <p:nvPr/>
        </p:nvGrpSpPr>
        <p:grpSpPr>
          <a:xfrm>
            <a:off x="0" y="-5070"/>
            <a:ext cx="4352977" cy="850392"/>
            <a:chOff x="15376" y="10549"/>
            <a:chExt cx="3891005" cy="590479"/>
          </a:xfrm>
        </p:grpSpPr>
        <p:pic>
          <p:nvPicPr>
            <p:cNvPr id="11"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66694"/>
            <a:stretch/>
          </p:blipFill>
          <p:spPr bwMode="auto">
            <a:xfrm>
              <a:off x="15376" y="14070"/>
              <a:ext cx="2543696" cy="5806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2559072" y="10549"/>
              <a:ext cx="1347309" cy="590479"/>
            </a:xfrm>
            <a:prstGeom prst="rect">
              <a:avLst/>
            </a:prstGeom>
            <a:solidFill>
              <a:schemeClr val="tx2"/>
            </a:solidFill>
          </p:spPr>
          <p:txBody>
            <a:bodyPr wrap="none" rtlCol="0" anchor="ctr">
              <a:spAutoFit/>
            </a:bodyPr>
            <a:lstStyle/>
            <a:p>
              <a:r>
                <a:rPr lang="en-US" sz="2800" dirty="0">
                  <a:solidFill>
                    <a:schemeClr val="bg1"/>
                  </a:solidFill>
                </a:rPr>
                <a:t>LOSPLAN</a:t>
              </a:r>
            </a:p>
          </p:txBody>
        </p:sp>
      </p:grpSp>
    </p:spTree>
    <p:custDataLst>
      <p:tags r:id="rId1"/>
    </p:custDataLst>
    <p:extLst>
      <p:ext uri="{BB962C8B-B14F-4D97-AF65-F5344CB8AC3E}">
        <p14:creationId xmlns:p14="http://schemas.microsoft.com/office/powerpoint/2010/main" val="28358132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477161"/>
            <a:ext cx="9144000" cy="663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tabLst>
                <a:tab pos="5252168" algn="l"/>
              </a:tabLst>
            </a:pPr>
            <a:r>
              <a:rPr lang="en-US" sz="3200" b="1" dirty="0" smtClean="0">
                <a:solidFill>
                  <a:schemeClr val="bg1"/>
                </a:solidFill>
                <a:latin typeface="Arial" panose="020B0604020202020204" pitchFamily="34" charset="0"/>
                <a:cs typeface="Arial" panose="020B0604020202020204" pitchFamily="34" charset="0"/>
              </a:rPr>
              <a:t>Agenda Item </a:t>
            </a:r>
            <a:r>
              <a:rPr lang="en-US" sz="3200" b="1" dirty="0">
                <a:solidFill>
                  <a:schemeClr val="bg1"/>
                </a:solidFill>
                <a:latin typeface="Arial" panose="020B0604020202020204" pitchFamily="34" charset="0"/>
                <a:cs typeface="Arial" panose="020B0604020202020204" pitchFamily="34" charset="0"/>
              </a:rPr>
              <a:t>6</a:t>
            </a:r>
          </a:p>
        </p:txBody>
      </p:sp>
      <p:pic>
        <p:nvPicPr>
          <p:cNvPr id="11" name="Picture 2"/>
          <p:cNvPicPr>
            <a:picLocks noChangeArrowheads="1"/>
          </p:cNvPicPr>
          <p:nvPr/>
        </p:nvPicPr>
        <p:blipFill rotWithShape="1">
          <a:blip r:embed="rId4" cstate="screen">
            <a:extLst>
              <a:ext uri="{28A0092B-C50C-407E-A947-70E740481C1C}">
                <a14:useLocalDpi xmlns:a14="http://schemas.microsoft.com/office/drawing/2010/main"/>
              </a:ext>
            </a:extLst>
          </a:blip>
          <a:srcRect l="794"/>
          <a:stretch/>
        </p:blipFill>
        <p:spPr bwMode="auto">
          <a:xfrm>
            <a:off x="1066800" y="-1"/>
            <a:ext cx="8013700" cy="115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19204" y="569668"/>
            <a:ext cx="33512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81573564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HIGHPLAN</a:t>
            </a:r>
            <a:endParaRPr lang="en-US" dirty="0"/>
          </a:p>
        </p:txBody>
      </p:sp>
      <p:sp>
        <p:nvSpPr>
          <p:cNvPr id="3" name="Content Placeholder 2"/>
          <p:cNvSpPr>
            <a:spLocks noGrp="1"/>
          </p:cNvSpPr>
          <p:nvPr>
            <p:ph idx="1"/>
          </p:nvPr>
        </p:nvSpPr>
        <p:spPr>
          <a:xfrm>
            <a:off x="1463040" y="1280164"/>
            <a:ext cx="7239000" cy="4525963"/>
          </a:xfrm>
        </p:spPr>
        <p:txBody>
          <a:bodyPr>
            <a:noAutofit/>
          </a:bodyPr>
          <a:lstStyle/>
          <a:p>
            <a:pPr marL="0" indent="0">
              <a:buNone/>
            </a:pPr>
            <a:r>
              <a:rPr lang="en-US" b="1" dirty="0" smtClean="0"/>
              <a:t>Uses</a:t>
            </a:r>
          </a:p>
          <a:p>
            <a:r>
              <a:rPr lang="en-US" sz="2400" dirty="0"/>
              <a:t>Roadways with average signalized intersection spacing greater than 2 - 3 miles</a:t>
            </a:r>
          </a:p>
          <a:p>
            <a:endParaRPr lang="en-US" sz="2400" dirty="0"/>
          </a:p>
          <a:p>
            <a:r>
              <a:rPr lang="en-US" sz="2400" dirty="0"/>
              <a:t>Can perform three types of highway analysis:</a:t>
            </a:r>
          </a:p>
          <a:p>
            <a:pPr lvl="1"/>
            <a:r>
              <a:rPr lang="en-US" sz="2400" dirty="0"/>
              <a:t>Two-Lane Segment</a:t>
            </a:r>
          </a:p>
          <a:p>
            <a:pPr lvl="1"/>
            <a:r>
              <a:rPr lang="en-US" sz="2400" dirty="0"/>
              <a:t>Multilane Segment</a:t>
            </a:r>
          </a:p>
          <a:p>
            <a:pPr lvl="1"/>
            <a:r>
              <a:rPr lang="en-US" sz="2400" dirty="0"/>
              <a:t>Two-Lane Facility</a:t>
            </a:r>
          </a:p>
        </p:txBody>
      </p:sp>
      <p:pic>
        <p:nvPicPr>
          <p:cNvPr id="5" name="Picture 2"/>
          <p:cNvPicPr>
            <a:picLocks noChangeArrowheads="1"/>
          </p:cNvPicPr>
          <p:nvPr/>
        </p:nvPicPr>
        <p:blipFill rotWithShape="1">
          <a:blip r:embed="rId4" cstate="screen">
            <a:extLst>
              <a:ext uri="{28A0092B-C50C-407E-A947-70E740481C1C}">
                <a14:useLocalDpi xmlns:a14="http://schemas.microsoft.com/office/drawing/2010/main"/>
              </a:ext>
            </a:extLst>
          </a:blip>
          <a:srcRect l="794"/>
          <a:stretch/>
        </p:blipFill>
        <p:spPr bwMode="auto">
          <a:xfrm>
            <a:off x="1066800" y="-1"/>
            <a:ext cx="8013700" cy="115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19204" y="569668"/>
            <a:ext cx="33512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PageCurl.png"/>
          <p:cNvPicPr>
            <a:picLocks noChangeAspect="1"/>
          </p:cNvPicPr>
          <p:nvPr/>
        </p:nvPicPr>
        <p:blipFill>
          <a:blip r:embed="rId6" cstate="print"/>
          <a:stretch>
            <a:fillRect/>
          </a:stretch>
        </p:blipFill>
        <p:spPr>
          <a:xfrm rot="16200000">
            <a:off x="8216030" y="5929236"/>
            <a:ext cx="1208955" cy="664925"/>
          </a:xfrm>
          <a:prstGeom prst="rect">
            <a:avLst/>
          </a:prstGeom>
        </p:spPr>
      </p:pic>
      <p:sp>
        <p:nvSpPr>
          <p:cNvPr id="8" name="Rectangle 7"/>
          <p:cNvSpPr/>
          <p:nvPr/>
        </p:nvSpPr>
        <p:spPr>
          <a:xfrm>
            <a:off x="8660461" y="6496846"/>
            <a:ext cx="535636" cy="369287"/>
          </a:xfrm>
          <a:prstGeom prst="rect">
            <a:avLst/>
          </a:prstGeom>
        </p:spPr>
        <p:txBody>
          <a:bodyPr wrap="none" lIns="91397" tIns="45698" rIns="91397" bIns="45698">
            <a:spAutoFit/>
          </a:bodyPr>
          <a:lstStyle/>
          <a:p>
            <a:pPr algn="r"/>
            <a:r>
              <a:rPr lang="en-US" dirty="0" smtClean="0"/>
              <a:t>146</a:t>
            </a:r>
            <a:endParaRPr lang="en-US" dirty="0"/>
          </a:p>
        </p:txBody>
      </p:sp>
    </p:spTree>
    <p:custDataLst>
      <p:tags r:id="rId1"/>
    </p:custDataLst>
    <p:extLst>
      <p:ext uri="{BB962C8B-B14F-4D97-AF65-F5344CB8AC3E}">
        <p14:creationId xmlns:p14="http://schemas.microsoft.com/office/powerpoint/2010/main" val="2469885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HIGHPLAN</a:t>
            </a:r>
            <a:endParaRPr lang="en-US" dirty="0"/>
          </a:p>
        </p:txBody>
      </p:sp>
      <p:sp>
        <p:nvSpPr>
          <p:cNvPr id="3" name="Content Placeholder 2"/>
          <p:cNvSpPr>
            <a:spLocks noGrp="1"/>
          </p:cNvSpPr>
          <p:nvPr>
            <p:ph idx="1"/>
          </p:nvPr>
        </p:nvSpPr>
        <p:spPr>
          <a:xfrm>
            <a:off x="1463040" y="1280164"/>
            <a:ext cx="7239000" cy="4815839"/>
          </a:xfrm>
        </p:spPr>
        <p:txBody>
          <a:bodyPr>
            <a:noAutofit/>
          </a:bodyPr>
          <a:lstStyle/>
          <a:p>
            <a:pPr marL="0" indent="0">
              <a:buNone/>
            </a:pPr>
            <a:r>
              <a:rPr lang="en-US" sz="2800" b="1" dirty="0"/>
              <a:t>Strengths</a:t>
            </a:r>
          </a:p>
          <a:p>
            <a:r>
              <a:rPr lang="en-US" sz="2400" dirty="0"/>
              <a:t>Requires only basic geometry and volume information for LOS estimation</a:t>
            </a:r>
          </a:p>
          <a:p>
            <a:r>
              <a:rPr lang="en-US" sz="2400" dirty="0"/>
              <a:t>Incorporates Florida specific adjustments </a:t>
            </a:r>
          </a:p>
          <a:p>
            <a:pPr marL="0" indent="0">
              <a:buNone/>
            </a:pPr>
            <a:endParaRPr lang="en-US" sz="2400" b="1" u="sng" dirty="0"/>
          </a:p>
          <a:p>
            <a:pPr marL="0" indent="0">
              <a:buNone/>
            </a:pPr>
            <a:r>
              <a:rPr lang="en-US" sz="2800" b="1" dirty="0"/>
              <a:t>Limitations</a:t>
            </a:r>
          </a:p>
          <a:p>
            <a:r>
              <a:rPr lang="en-US" sz="2400" dirty="0"/>
              <a:t>Only supports analysis of multilane segments, not multilane facilities</a:t>
            </a:r>
          </a:p>
          <a:p>
            <a:r>
              <a:rPr lang="en-US" sz="2400" dirty="0"/>
              <a:t>Not capable of non-automobile LOS evaluation</a:t>
            </a:r>
          </a:p>
          <a:p>
            <a:endParaRPr lang="en-US" sz="2800" dirty="0"/>
          </a:p>
          <a:p>
            <a:endParaRPr lang="en-US" dirty="0" smtClean="0"/>
          </a:p>
          <a:p>
            <a:pPr marL="0" indent="0">
              <a:buNone/>
            </a:pPr>
            <a:endParaRPr lang="en-US" sz="2400" b="1" u="sng" dirty="0"/>
          </a:p>
        </p:txBody>
      </p:sp>
      <p:pic>
        <p:nvPicPr>
          <p:cNvPr id="5" name="Picture 2"/>
          <p:cNvPicPr>
            <a:picLocks noChangeArrowheads="1"/>
          </p:cNvPicPr>
          <p:nvPr/>
        </p:nvPicPr>
        <p:blipFill rotWithShape="1">
          <a:blip r:embed="rId4" cstate="screen">
            <a:extLst>
              <a:ext uri="{28A0092B-C50C-407E-A947-70E740481C1C}">
                <a14:useLocalDpi xmlns:a14="http://schemas.microsoft.com/office/drawing/2010/main"/>
              </a:ext>
            </a:extLst>
          </a:blip>
          <a:srcRect l="794"/>
          <a:stretch/>
        </p:blipFill>
        <p:spPr bwMode="auto">
          <a:xfrm>
            <a:off x="1066800" y="-1"/>
            <a:ext cx="8013700" cy="115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19204" y="569668"/>
            <a:ext cx="33512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65895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HIGHPLAN</a:t>
            </a:r>
            <a:endParaRPr lang="en-US" dirty="0"/>
          </a:p>
        </p:txBody>
      </p:sp>
      <p:sp>
        <p:nvSpPr>
          <p:cNvPr id="3" name="Content Placeholder 2"/>
          <p:cNvSpPr>
            <a:spLocks noGrp="1"/>
          </p:cNvSpPr>
          <p:nvPr>
            <p:ph idx="1"/>
          </p:nvPr>
        </p:nvSpPr>
        <p:spPr>
          <a:xfrm>
            <a:off x="1463040" y="1280164"/>
            <a:ext cx="7239000" cy="4525963"/>
          </a:xfrm>
        </p:spPr>
        <p:txBody>
          <a:bodyPr>
            <a:noAutofit/>
          </a:bodyPr>
          <a:lstStyle/>
          <a:p>
            <a:pPr marL="0" indent="0">
              <a:buNone/>
            </a:pPr>
            <a:r>
              <a:rPr lang="en-US" b="1" dirty="0" smtClean="0"/>
              <a:t>When to use other tools</a:t>
            </a:r>
          </a:p>
          <a:p>
            <a:r>
              <a:rPr lang="en-US" sz="2800" dirty="0"/>
              <a:t>When conducting operational or design level analysis</a:t>
            </a:r>
          </a:p>
          <a:p>
            <a:r>
              <a:rPr lang="en-US" sz="2800" dirty="0"/>
              <a:t>Multimodal analysis</a:t>
            </a:r>
          </a:p>
        </p:txBody>
      </p:sp>
      <p:pic>
        <p:nvPicPr>
          <p:cNvPr id="5" name="Picture 2"/>
          <p:cNvPicPr>
            <a:picLocks noChangeArrowheads="1"/>
          </p:cNvPicPr>
          <p:nvPr/>
        </p:nvPicPr>
        <p:blipFill rotWithShape="1">
          <a:blip r:embed="rId4" cstate="screen">
            <a:extLst>
              <a:ext uri="{28A0092B-C50C-407E-A947-70E740481C1C}">
                <a14:useLocalDpi xmlns:a14="http://schemas.microsoft.com/office/drawing/2010/main"/>
              </a:ext>
            </a:extLst>
          </a:blip>
          <a:srcRect l="794"/>
          <a:stretch/>
        </p:blipFill>
        <p:spPr bwMode="auto">
          <a:xfrm>
            <a:off x="1066800" y="-1"/>
            <a:ext cx="8013700" cy="115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19204" y="569668"/>
            <a:ext cx="33512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90604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11"/>
          <p:cNvSpPr/>
          <p:nvPr/>
        </p:nvSpPr>
        <p:spPr bwMode="auto">
          <a:xfrm>
            <a:off x="4575890" y="2081464"/>
            <a:ext cx="4404142" cy="4776535"/>
          </a:xfrm>
          <a:prstGeom prst="rect">
            <a:avLst/>
          </a:prstGeom>
          <a:solidFill>
            <a:schemeClr val="accent2">
              <a:lumMod val="40000"/>
              <a:lumOff val="6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397" tIns="45698" rIns="91397" bIns="45698" numCol="1" rtlCol="0" anchor="t" anchorCtr="0" compatLnSpc="1">
            <a:prstTxWarp prst="textNoShape">
              <a:avLst/>
            </a:prstTxWarp>
          </a:bodyPr>
          <a:lstStyle/>
          <a:p>
            <a:pPr algn="ctr">
              <a:buNone/>
            </a:pPr>
            <a:r>
              <a:rPr lang="en-US" sz="2800" dirty="0">
                <a:solidFill>
                  <a:schemeClr val="tx1"/>
                </a:solidFill>
              </a:rPr>
              <a:t>A quantitative stratification of the “quality of service” of a service or facility into six letter grade levels with “A” describing the highest quality and “F” describing the lowest quality</a:t>
            </a:r>
          </a:p>
        </p:txBody>
      </p:sp>
      <p:sp>
        <p:nvSpPr>
          <p:cNvPr id="15" name="Rectangle 14"/>
          <p:cNvSpPr/>
          <p:nvPr/>
        </p:nvSpPr>
        <p:spPr bwMode="auto">
          <a:xfrm>
            <a:off x="4575894" y="1143002"/>
            <a:ext cx="4407101" cy="938464"/>
          </a:xfrm>
          <a:prstGeom prst="rect">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397" tIns="45698" rIns="91397" bIns="45698" numCol="1" rtlCol="0" anchor="ctr" anchorCtr="0" compatLnSpc="1">
            <a:prstTxWarp prst="textNoShape">
              <a:avLst/>
            </a:prstTxWarp>
          </a:bodyPr>
          <a:lstStyle/>
          <a:p>
            <a:pPr algn="ctr" eaLnBrk="0" fontAlgn="base" hangingPunct="0">
              <a:spcBef>
                <a:spcPct val="0"/>
              </a:spcBef>
              <a:spcAft>
                <a:spcPct val="0"/>
              </a:spcAft>
            </a:pPr>
            <a:r>
              <a:rPr lang="en-US" sz="3200" b="1" dirty="0">
                <a:solidFill>
                  <a:schemeClr val="tx1"/>
                </a:solidFill>
                <a:latin typeface="+mj-lt"/>
              </a:rPr>
              <a:t>Level of Service</a:t>
            </a:r>
          </a:p>
        </p:txBody>
      </p:sp>
      <p:pic>
        <p:nvPicPr>
          <p:cNvPr id="9" name="Picture 8" descr="83949212.jpg"/>
          <p:cNvPicPr>
            <a:picLocks noChangeAspect="1"/>
          </p:cNvPicPr>
          <p:nvPr/>
        </p:nvPicPr>
        <p:blipFill>
          <a:blip r:embed="rId4" cstate="print"/>
          <a:srcRect l="12733" r="1293"/>
          <a:stretch>
            <a:fillRect/>
          </a:stretch>
        </p:blipFill>
        <p:spPr>
          <a:xfrm>
            <a:off x="1148157" y="2060029"/>
            <a:ext cx="2880106" cy="4459184"/>
          </a:xfrm>
          <a:prstGeom prst="rect">
            <a:avLst/>
          </a:prstGeom>
        </p:spPr>
      </p:pic>
      <p:sp>
        <p:nvSpPr>
          <p:cNvPr id="1697794" name="Rectangle 2"/>
          <p:cNvSpPr>
            <a:spLocks noGrp="1" noChangeArrowheads="1"/>
          </p:cNvSpPr>
          <p:nvPr>
            <p:ph type="title"/>
          </p:nvPr>
        </p:nvSpPr>
        <p:spPr/>
        <p:txBody>
          <a:bodyPr/>
          <a:lstStyle/>
          <a:p>
            <a:r>
              <a:rPr lang="en-US" dirty="0" smtClean="0"/>
              <a:t>Five Important Definitions</a:t>
            </a:r>
            <a:endParaRPr lang="en-US" dirty="0"/>
          </a:p>
        </p:txBody>
      </p:sp>
      <p:sp>
        <p:nvSpPr>
          <p:cNvPr id="10" name="Rectangle 9"/>
          <p:cNvSpPr/>
          <p:nvPr/>
        </p:nvSpPr>
        <p:spPr>
          <a:xfrm>
            <a:off x="1153336" y="1495241"/>
            <a:ext cx="2874927" cy="584775"/>
          </a:xfrm>
          <a:prstGeom prst="rect">
            <a:avLst/>
          </a:prstGeom>
        </p:spPr>
        <p:style>
          <a:lnRef idx="3">
            <a:schemeClr val="lt1"/>
          </a:lnRef>
          <a:fillRef idx="1">
            <a:schemeClr val="accent4"/>
          </a:fillRef>
          <a:effectRef idx="1">
            <a:schemeClr val="accent4"/>
          </a:effectRef>
          <a:fontRef idx="minor">
            <a:schemeClr val="lt1"/>
          </a:fontRef>
        </p:style>
        <p:txBody>
          <a:bodyPr wrap="square" lIns="91397" tIns="45698" rIns="91397" bIns="45698">
            <a:spAutoFit/>
          </a:bodyPr>
          <a:lstStyle/>
          <a:p>
            <a:pPr algn="ctr"/>
            <a:r>
              <a:rPr lang="en-US" sz="1600" b="1" i="1" dirty="0">
                <a:effectLst>
                  <a:outerShdw blurRad="38100" dist="38100" dir="2700000" algn="tl">
                    <a:srgbClr val="000000">
                      <a:alpha val="43137"/>
                    </a:srgbClr>
                  </a:outerShdw>
                </a:effectLst>
                <a:latin typeface="Calibri" pitchFamily="34" charset="0"/>
              </a:rPr>
              <a:t>LOS A-F should not be thought of as school grades. </a:t>
            </a:r>
          </a:p>
        </p:txBody>
      </p:sp>
      <p:sp>
        <p:nvSpPr>
          <p:cNvPr id="11" name="&quot;No&quot; Symbol 10"/>
          <p:cNvSpPr/>
          <p:nvPr/>
        </p:nvSpPr>
        <p:spPr bwMode="auto">
          <a:xfrm>
            <a:off x="2209800" y="4800585"/>
            <a:ext cx="1536192" cy="1540042"/>
          </a:xfrm>
          <a:prstGeom prst="noSmoking">
            <a:avLst>
              <a:gd name="adj" fmla="val 10519"/>
            </a:avLst>
          </a:prstGeom>
          <a:solidFill>
            <a:srgbClr val="FF0000"/>
          </a:solidFill>
          <a:ln w="28575" cap="flat" cmpd="sng" algn="ctr">
            <a:solidFill>
              <a:srgbClr val="C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dirty="0">
              <a:latin typeface="Arial" charset="0"/>
            </a:endParaRPr>
          </a:p>
        </p:txBody>
      </p:sp>
      <p:sp>
        <p:nvSpPr>
          <p:cNvPr id="14" name="Pentagon 13"/>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pic>
        <p:nvPicPr>
          <p:cNvPr id="13" name="Picture 12"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6" name="TextBox 15"/>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a:t>3</a:t>
            </a:r>
          </a:p>
        </p:txBody>
      </p:sp>
    </p:spTree>
    <p:custDataLst>
      <p:tags r:id="rId1"/>
    </p:custDataLst>
    <p:extLst>
      <p:ext uri="{BB962C8B-B14F-4D97-AF65-F5344CB8AC3E}">
        <p14:creationId xmlns:p14="http://schemas.microsoft.com/office/powerpoint/2010/main" val="2802733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HIGHPLAN - Definitions</a:t>
            </a:r>
            <a:endParaRPr lang="en-US" dirty="0"/>
          </a:p>
        </p:txBody>
      </p:sp>
      <p:sp>
        <p:nvSpPr>
          <p:cNvPr id="3" name="Content Placeholder 2"/>
          <p:cNvSpPr>
            <a:spLocks noGrp="1"/>
          </p:cNvSpPr>
          <p:nvPr>
            <p:ph idx="1"/>
          </p:nvPr>
        </p:nvSpPr>
        <p:spPr>
          <a:xfrm>
            <a:off x="1463040" y="1280165"/>
            <a:ext cx="7239000" cy="1691636"/>
          </a:xfrm>
        </p:spPr>
        <p:txBody>
          <a:bodyPr>
            <a:noAutofit/>
          </a:bodyPr>
          <a:lstStyle/>
          <a:p>
            <a:pPr marL="0" indent="0">
              <a:buNone/>
            </a:pPr>
            <a:r>
              <a:rPr lang="en-US" sz="2800" b="1" dirty="0"/>
              <a:t>Number of </a:t>
            </a:r>
            <a:r>
              <a:rPr lang="en-US" sz="2800" b="1" dirty="0" smtClean="0"/>
              <a:t>Lanes</a:t>
            </a:r>
          </a:p>
          <a:p>
            <a:r>
              <a:rPr lang="en-US" sz="2400" dirty="0" smtClean="0"/>
              <a:t>Number </a:t>
            </a:r>
            <a:r>
              <a:rPr lang="en-US" sz="2400" dirty="0"/>
              <a:t>of through lanes in both directions for the entire roadway cross-section; exclude left turn lanes and center two-way left turn lanes.</a:t>
            </a:r>
          </a:p>
          <a:p>
            <a:pPr marL="0" indent="0">
              <a:buNone/>
            </a:pPr>
            <a:endParaRPr lang="en-US" sz="2400" dirty="0"/>
          </a:p>
        </p:txBody>
      </p:sp>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30927" y="2895600"/>
            <a:ext cx="7696200" cy="3610106"/>
          </a:xfrm>
          <a:prstGeom prst="rect">
            <a:avLst/>
          </a:prstGeom>
          <a:noFill/>
          <a:ln>
            <a:noFill/>
          </a:ln>
          <a:effectLst/>
          <a:extLst>
            <a:ext uri="{909E8E84-426E-40DD-AFC4-6F175D3DCCD1}">
              <a14:hiddenFill xmlns:a14="http://schemas.microsoft.com/office/drawing/2010/main">
                <a:solidFill>
                  <a:schemeClr val="accent1"/>
                </a:solidFill>
              </a14:hiddenFill>
            </a:ext>
          </a:extLst>
        </p:spPr>
      </p:pic>
      <p:pic>
        <p:nvPicPr>
          <p:cNvPr id="7" name="Picture 2"/>
          <p:cNvPicPr>
            <a:picLocks noChangeArrowheads="1"/>
          </p:cNvPicPr>
          <p:nvPr/>
        </p:nvPicPr>
        <p:blipFill rotWithShape="1">
          <a:blip r:embed="rId5" cstate="screen">
            <a:extLst>
              <a:ext uri="{28A0092B-C50C-407E-A947-70E740481C1C}">
                <a14:useLocalDpi xmlns:a14="http://schemas.microsoft.com/office/drawing/2010/main"/>
              </a:ext>
            </a:extLst>
          </a:blip>
          <a:srcRect l="794"/>
          <a:stretch/>
        </p:blipFill>
        <p:spPr bwMode="auto">
          <a:xfrm>
            <a:off x="1066800" y="-1"/>
            <a:ext cx="8013700" cy="115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219204" y="569668"/>
            <a:ext cx="33512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11189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HIGHPLAN - Definitions</a:t>
            </a:r>
            <a:endParaRPr lang="en-US" dirty="0"/>
          </a:p>
        </p:txBody>
      </p:sp>
      <p:sp>
        <p:nvSpPr>
          <p:cNvPr id="3" name="Content Placeholder 2"/>
          <p:cNvSpPr>
            <a:spLocks noGrp="1"/>
          </p:cNvSpPr>
          <p:nvPr>
            <p:ph idx="1"/>
          </p:nvPr>
        </p:nvSpPr>
        <p:spPr>
          <a:xfrm>
            <a:off x="1463040" y="1280164"/>
            <a:ext cx="7239000" cy="4525963"/>
          </a:xfrm>
        </p:spPr>
        <p:txBody>
          <a:bodyPr>
            <a:noAutofit/>
          </a:bodyPr>
          <a:lstStyle/>
          <a:p>
            <a:pPr marL="0" indent="0">
              <a:buNone/>
            </a:pPr>
            <a:r>
              <a:rPr lang="en-US" sz="2800" b="1" dirty="0"/>
              <a:t>Percent No Passing </a:t>
            </a:r>
            <a:r>
              <a:rPr lang="en-US" sz="2800" b="1" dirty="0" smtClean="0"/>
              <a:t>Zones</a:t>
            </a:r>
          </a:p>
          <a:p>
            <a:r>
              <a:rPr lang="en-US" sz="2400" dirty="0" smtClean="0"/>
              <a:t>Percent </a:t>
            </a:r>
            <a:r>
              <a:rPr lang="en-US" sz="2400" dirty="0"/>
              <a:t>of a two-lane highway where passing is prohibited in the analysis direction</a:t>
            </a:r>
          </a:p>
          <a:p>
            <a:pPr marL="0" indent="0">
              <a:buNone/>
            </a:pPr>
            <a:endParaRPr lang="en-US" sz="2400" dirty="0"/>
          </a:p>
        </p:txBody>
      </p:sp>
      <p:pic>
        <p:nvPicPr>
          <p:cNvPr id="6" name="Picture 2"/>
          <p:cNvPicPr>
            <a:picLocks noChangeArrowheads="1"/>
          </p:cNvPicPr>
          <p:nvPr/>
        </p:nvPicPr>
        <p:blipFill rotWithShape="1">
          <a:blip r:embed="rId4" cstate="screen">
            <a:extLst>
              <a:ext uri="{28A0092B-C50C-407E-A947-70E740481C1C}">
                <a14:useLocalDpi xmlns:a14="http://schemas.microsoft.com/office/drawing/2010/main"/>
              </a:ext>
            </a:extLst>
          </a:blip>
          <a:srcRect l="794"/>
          <a:stretch/>
        </p:blipFill>
        <p:spPr bwMode="auto">
          <a:xfrm>
            <a:off x="1066800" y="-1"/>
            <a:ext cx="8013700" cy="115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19204" y="569668"/>
            <a:ext cx="33512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PageCurl.png"/>
          <p:cNvPicPr>
            <a:picLocks noChangeAspect="1"/>
          </p:cNvPicPr>
          <p:nvPr/>
        </p:nvPicPr>
        <p:blipFill>
          <a:blip r:embed="rId6" cstate="print"/>
          <a:stretch>
            <a:fillRect/>
          </a:stretch>
        </p:blipFill>
        <p:spPr>
          <a:xfrm rot="16200000">
            <a:off x="8216030" y="5929236"/>
            <a:ext cx="1208955" cy="664925"/>
          </a:xfrm>
          <a:prstGeom prst="rect">
            <a:avLst/>
          </a:prstGeom>
        </p:spPr>
      </p:pic>
      <p:sp>
        <p:nvSpPr>
          <p:cNvPr id="9" name="Rectangle 8"/>
          <p:cNvSpPr/>
          <p:nvPr/>
        </p:nvSpPr>
        <p:spPr>
          <a:xfrm>
            <a:off x="8777477" y="6496846"/>
            <a:ext cx="418618" cy="369287"/>
          </a:xfrm>
          <a:prstGeom prst="rect">
            <a:avLst/>
          </a:prstGeom>
        </p:spPr>
        <p:txBody>
          <a:bodyPr wrap="none" lIns="91397" tIns="45698" rIns="91397" bIns="45698">
            <a:spAutoFit/>
          </a:bodyPr>
          <a:lstStyle/>
          <a:p>
            <a:pPr algn="r"/>
            <a:r>
              <a:rPr lang="en-US" dirty="0" smtClean="0"/>
              <a:t>72</a:t>
            </a:r>
            <a:endParaRPr lang="en-US" dirty="0"/>
          </a:p>
        </p:txBody>
      </p:sp>
      <p:pic>
        <p:nvPicPr>
          <p:cNvPr id="4" name="Picture 3"/>
          <p:cNvPicPr>
            <a:picLocks noChangeAspect="1"/>
          </p:cNvPicPr>
          <p:nvPr/>
        </p:nvPicPr>
        <p:blipFill rotWithShape="1">
          <a:blip r:embed="rId7"/>
          <a:srcRect t="-243" b="30700"/>
          <a:stretch/>
        </p:blipFill>
        <p:spPr>
          <a:xfrm>
            <a:off x="1205156" y="2570510"/>
            <a:ext cx="7761115" cy="3361809"/>
          </a:xfrm>
          <a:prstGeom prst="rect">
            <a:avLst/>
          </a:prstGeom>
        </p:spPr>
      </p:pic>
    </p:spTree>
    <p:custDataLst>
      <p:tags r:id="rId1"/>
    </p:custDataLst>
    <p:extLst>
      <p:ext uri="{BB962C8B-B14F-4D97-AF65-F5344CB8AC3E}">
        <p14:creationId xmlns:p14="http://schemas.microsoft.com/office/powerpoint/2010/main" val="720278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HIGHPLAN - Definitions</a:t>
            </a:r>
            <a:endParaRPr lang="en-US" dirty="0"/>
          </a:p>
        </p:txBody>
      </p:sp>
      <p:sp>
        <p:nvSpPr>
          <p:cNvPr id="3" name="Content Placeholder 2"/>
          <p:cNvSpPr>
            <a:spLocks noGrp="1"/>
          </p:cNvSpPr>
          <p:nvPr>
            <p:ph idx="1"/>
          </p:nvPr>
        </p:nvSpPr>
        <p:spPr>
          <a:xfrm>
            <a:off x="1463040" y="1280164"/>
            <a:ext cx="7239000" cy="4525963"/>
          </a:xfrm>
        </p:spPr>
        <p:txBody>
          <a:bodyPr>
            <a:noAutofit/>
          </a:bodyPr>
          <a:lstStyle/>
          <a:p>
            <a:pPr marL="0" indent="0">
              <a:buNone/>
            </a:pPr>
            <a:r>
              <a:rPr lang="en-US" sz="2800" b="1" dirty="0"/>
              <a:t>Passing </a:t>
            </a:r>
            <a:r>
              <a:rPr lang="en-US" sz="2800" b="1" dirty="0" smtClean="0"/>
              <a:t>Lane</a:t>
            </a:r>
          </a:p>
          <a:p>
            <a:r>
              <a:rPr lang="en-US" sz="2400" dirty="0"/>
              <a:t>S</a:t>
            </a:r>
            <a:r>
              <a:rPr lang="en-US" sz="2400" dirty="0" smtClean="0"/>
              <a:t>hort </a:t>
            </a:r>
            <a:r>
              <a:rPr lang="en-US" sz="2400" dirty="0"/>
              <a:t>lane (approximately 1 mile) added to provide passing opportunities in one direction of travel on a two-lane highway</a:t>
            </a:r>
          </a:p>
        </p:txBody>
      </p:sp>
      <p:pic>
        <p:nvPicPr>
          <p:cNvPr id="18434" name="Picture 2" descr="http://www.aaroads.com/midwest/indiana050/us-050_wb_app_jackson_co_rd_200_n.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3048000"/>
            <a:ext cx="7810522" cy="3244451"/>
          </a:xfrm>
          <a:prstGeom prst="rect">
            <a:avLst/>
          </a:prstGeom>
          <a:noFill/>
          <a:ln>
            <a:noFill/>
          </a:ln>
          <a:effectLst/>
          <a:extLst>
            <a:ext uri="{909E8E84-426E-40DD-AFC4-6F175D3DCCD1}">
              <a14:hiddenFill xmlns:a14="http://schemas.microsoft.com/office/drawing/2010/main">
                <a:solidFill>
                  <a:schemeClr val="accent1"/>
                </a:solidFill>
              </a14:hiddenFill>
            </a:ext>
          </a:extLst>
        </p:spPr>
      </p:pic>
      <p:pic>
        <p:nvPicPr>
          <p:cNvPr id="6" name="Picture 2"/>
          <p:cNvPicPr>
            <a:picLocks noChangeArrowheads="1"/>
          </p:cNvPicPr>
          <p:nvPr/>
        </p:nvPicPr>
        <p:blipFill rotWithShape="1">
          <a:blip r:embed="rId5" cstate="screen">
            <a:extLst>
              <a:ext uri="{28A0092B-C50C-407E-A947-70E740481C1C}">
                <a14:useLocalDpi xmlns:a14="http://schemas.microsoft.com/office/drawing/2010/main"/>
              </a:ext>
            </a:extLst>
          </a:blip>
          <a:srcRect l="794"/>
          <a:stretch/>
        </p:blipFill>
        <p:spPr bwMode="auto">
          <a:xfrm>
            <a:off x="1066800" y="-1"/>
            <a:ext cx="8013700" cy="115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219204" y="569668"/>
            <a:ext cx="33512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PageCurl.png"/>
          <p:cNvPicPr>
            <a:picLocks noChangeAspect="1"/>
          </p:cNvPicPr>
          <p:nvPr/>
        </p:nvPicPr>
        <p:blipFill>
          <a:blip r:embed="rId7" cstate="print"/>
          <a:stretch>
            <a:fillRect/>
          </a:stretch>
        </p:blipFill>
        <p:spPr>
          <a:xfrm rot="16200000">
            <a:off x="8216030" y="5929236"/>
            <a:ext cx="1208955" cy="664925"/>
          </a:xfrm>
          <a:prstGeom prst="rect">
            <a:avLst/>
          </a:prstGeom>
        </p:spPr>
      </p:pic>
      <p:sp>
        <p:nvSpPr>
          <p:cNvPr id="9" name="Rectangle 8"/>
          <p:cNvSpPr/>
          <p:nvPr/>
        </p:nvSpPr>
        <p:spPr>
          <a:xfrm>
            <a:off x="8777477" y="6496846"/>
            <a:ext cx="418618" cy="369287"/>
          </a:xfrm>
          <a:prstGeom prst="rect">
            <a:avLst/>
          </a:prstGeom>
        </p:spPr>
        <p:txBody>
          <a:bodyPr wrap="none" lIns="91397" tIns="45698" rIns="91397" bIns="45698">
            <a:spAutoFit/>
          </a:bodyPr>
          <a:lstStyle/>
          <a:p>
            <a:pPr algn="r"/>
            <a:r>
              <a:rPr lang="en-US" dirty="0" smtClean="0"/>
              <a:t>71</a:t>
            </a:r>
            <a:endParaRPr lang="en-US" dirty="0"/>
          </a:p>
        </p:txBody>
      </p:sp>
    </p:spTree>
    <p:custDataLst>
      <p:tags r:id="rId1"/>
    </p:custDataLst>
    <p:extLst>
      <p:ext uri="{BB962C8B-B14F-4D97-AF65-F5344CB8AC3E}">
        <p14:creationId xmlns:p14="http://schemas.microsoft.com/office/powerpoint/2010/main" val="1365891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HIGHPLAN</a:t>
            </a:r>
            <a:endParaRPr lang="en-US" dirty="0"/>
          </a:p>
        </p:txBody>
      </p:sp>
      <p:sp>
        <p:nvSpPr>
          <p:cNvPr id="3" name="Content Placeholder 2"/>
          <p:cNvSpPr>
            <a:spLocks noGrp="1"/>
          </p:cNvSpPr>
          <p:nvPr>
            <p:ph idx="1"/>
          </p:nvPr>
        </p:nvSpPr>
        <p:spPr>
          <a:xfrm>
            <a:off x="1463040" y="1280164"/>
            <a:ext cx="7376160" cy="4525963"/>
          </a:xfrm>
        </p:spPr>
        <p:txBody>
          <a:bodyPr>
            <a:noAutofit/>
          </a:bodyPr>
          <a:lstStyle/>
          <a:p>
            <a:pPr marL="0" indent="0">
              <a:buNone/>
            </a:pPr>
            <a:r>
              <a:rPr lang="en-US" sz="2400" b="1" dirty="0" smtClean="0"/>
              <a:t>Example </a:t>
            </a:r>
            <a:r>
              <a:rPr lang="en-US" sz="2400" b="1" dirty="0"/>
              <a:t>1 </a:t>
            </a:r>
            <a:r>
              <a:rPr lang="en-US" sz="2400" i="1" dirty="0"/>
              <a:t>Two-Lane Segment</a:t>
            </a:r>
            <a:endParaRPr lang="en-US" sz="2400" b="1" u="sng" dirty="0"/>
          </a:p>
          <a:p>
            <a:pPr marL="0" indent="0">
              <a:buNone/>
            </a:pPr>
            <a:r>
              <a:rPr lang="en-US" sz="2300" dirty="0"/>
              <a:t>SR 24 between US 19/US 98 &amp; SR 500, near Gainesville</a:t>
            </a:r>
          </a:p>
          <a:p>
            <a:r>
              <a:rPr lang="en-US" sz="2300" dirty="0"/>
              <a:t>Rural undeveloped area type</a:t>
            </a:r>
          </a:p>
          <a:p>
            <a:r>
              <a:rPr lang="en-US" sz="2300" dirty="0"/>
              <a:t>EB peak direction</a:t>
            </a:r>
          </a:p>
          <a:p>
            <a:r>
              <a:rPr lang="en-US" sz="2300" dirty="0"/>
              <a:t>45 mph posted speed limit</a:t>
            </a:r>
          </a:p>
          <a:p>
            <a:r>
              <a:rPr lang="en-US" sz="2300" dirty="0"/>
              <a:t>11.3 mile segment</a:t>
            </a:r>
          </a:p>
          <a:p>
            <a:r>
              <a:rPr lang="en-US" sz="2300" dirty="0"/>
              <a:t>4% no passing zones</a:t>
            </a:r>
          </a:p>
          <a:p>
            <a:r>
              <a:rPr lang="en-US" sz="2300" dirty="0"/>
              <a:t>No median</a:t>
            </a:r>
          </a:p>
          <a:p>
            <a:endParaRPr lang="en-US" sz="2400" dirty="0"/>
          </a:p>
        </p:txBody>
      </p:sp>
      <p:pic>
        <p:nvPicPr>
          <p:cNvPr id="43009"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0" y="4828359"/>
            <a:ext cx="5562600" cy="101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rrowheads="1"/>
          </p:cNvPicPr>
          <p:nvPr/>
        </p:nvPicPr>
        <p:blipFill rotWithShape="1">
          <a:blip r:embed="rId5" cstate="screen">
            <a:extLst>
              <a:ext uri="{28A0092B-C50C-407E-A947-70E740481C1C}">
                <a14:useLocalDpi xmlns:a14="http://schemas.microsoft.com/office/drawing/2010/main"/>
              </a:ext>
            </a:extLst>
          </a:blip>
          <a:srcRect l="794"/>
          <a:stretch/>
        </p:blipFill>
        <p:spPr bwMode="auto">
          <a:xfrm>
            <a:off x="1066800" y="-1"/>
            <a:ext cx="8013700" cy="115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219204" y="569668"/>
            <a:ext cx="33512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858378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13015" t="2128" r="4783" b="2116"/>
          <a:stretch/>
        </p:blipFill>
        <p:spPr>
          <a:xfrm>
            <a:off x="0" y="0"/>
            <a:ext cx="9144000" cy="6858000"/>
          </a:xfrm>
          <a:prstGeom prst="rect">
            <a:avLst/>
          </a:prstGeom>
        </p:spPr>
      </p:pic>
      <p:sp>
        <p:nvSpPr>
          <p:cNvPr id="4" name="Oval 3"/>
          <p:cNvSpPr/>
          <p:nvPr/>
        </p:nvSpPr>
        <p:spPr>
          <a:xfrm>
            <a:off x="4267200" y="3124200"/>
            <a:ext cx="609600" cy="609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6064323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13638" t="1937" r="8430" b="10885"/>
          <a:stretch/>
        </p:blipFill>
        <p:spPr>
          <a:xfrm>
            <a:off x="0" y="1"/>
            <a:ext cx="9144000" cy="6858000"/>
          </a:xfrm>
          <a:prstGeom prst="rect">
            <a:avLst/>
          </a:prstGeom>
        </p:spPr>
      </p:pic>
      <p:sp>
        <p:nvSpPr>
          <p:cNvPr id="6" name="Rectangle 5"/>
          <p:cNvSpPr/>
          <p:nvPr/>
        </p:nvSpPr>
        <p:spPr>
          <a:xfrm rot="18813291">
            <a:off x="921799" y="3906147"/>
            <a:ext cx="5784139" cy="609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8168550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PLAN_Example1_SR24_3"/>
          <p:cNvPicPr>
            <a:picLocks noGrp="1" noChangeAspect="1"/>
          </p:cNvPicPr>
          <p:nvPr isPhoto="1"/>
        </p:nvPicPr>
        <p:blipFill rotWithShape="1">
          <a:blip r:embed="rId4">
            <a:lum/>
            <a:extLst>
              <a:ext uri="{28A0092B-C50C-407E-A947-70E740481C1C}">
                <a14:useLocalDpi xmlns:a14="http://schemas.microsoft.com/office/drawing/2010/main" val="0"/>
              </a:ext>
            </a:extLst>
          </a:blip>
          <a:srcRect t="8329" r="-13" b="8329"/>
          <a:stretch/>
        </p:blipFill>
        <p:spPr>
          <a:xfrm>
            <a:off x="1142" y="0"/>
            <a:ext cx="9142857" cy="6858000"/>
          </a:xfrm>
          <a:prstGeom prst="rect">
            <a:avLst/>
          </a:prstGeom>
          <a:noFill/>
          <a:ln>
            <a:noFill/>
          </a:ln>
        </p:spPr>
      </p:pic>
    </p:spTree>
    <p:custDataLst>
      <p:tags r:id="rId1"/>
    </p:custDataLst>
    <p:extLst>
      <p:ext uri="{BB962C8B-B14F-4D97-AF65-F5344CB8AC3E}">
        <p14:creationId xmlns:p14="http://schemas.microsoft.com/office/powerpoint/2010/main" val="399753239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HIGHPLAN</a:t>
            </a:r>
            <a:endParaRPr lang="en-US" dirty="0"/>
          </a:p>
        </p:txBody>
      </p:sp>
      <p:sp>
        <p:nvSpPr>
          <p:cNvPr id="3" name="Content Placeholder 2"/>
          <p:cNvSpPr>
            <a:spLocks noGrp="1"/>
          </p:cNvSpPr>
          <p:nvPr>
            <p:ph idx="1"/>
          </p:nvPr>
        </p:nvSpPr>
        <p:spPr>
          <a:xfrm>
            <a:off x="1463040" y="1280164"/>
            <a:ext cx="7376160" cy="4525963"/>
          </a:xfrm>
        </p:spPr>
        <p:txBody>
          <a:bodyPr>
            <a:noAutofit/>
          </a:bodyPr>
          <a:lstStyle/>
          <a:p>
            <a:pPr marL="0" indent="0">
              <a:buNone/>
            </a:pPr>
            <a:r>
              <a:rPr lang="en-US" sz="2400" b="1" dirty="0" smtClean="0"/>
              <a:t>Example </a:t>
            </a:r>
            <a:r>
              <a:rPr lang="en-US" sz="2400" b="1" dirty="0"/>
              <a:t>1 </a:t>
            </a:r>
            <a:r>
              <a:rPr lang="en-US" sz="2400" i="1" dirty="0"/>
              <a:t>Two-Lane Segment</a:t>
            </a:r>
            <a:endParaRPr lang="en-US" sz="2400" b="1" u="sng" dirty="0"/>
          </a:p>
          <a:p>
            <a:pPr marL="0" indent="0">
              <a:buNone/>
            </a:pPr>
            <a:r>
              <a:rPr lang="en-US" sz="2300" dirty="0"/>
              <a:t>SR 24 between US 19/US 98 &amp; SR 500, near Gainesville</a:t>
            </a:r>
          </a:p>
          <a:p>
            <a:r>
              <a:rPr lang="en-US" sz="2300" dirty="0"/>
              <a:t>Rural undeveloped area type</a:t>
            </a:r>
          </a:p>
          <a:p>
            <a:r>
              <a:rPr lang="en-US" sz="2300" dirty="0"/>
              <a:t>EB peak direction</a:t>
            </a:r>
          </a:p>
          <a:p>
            <a:r>
              <a:rPr lang="en-US" sz="2300" dirty="0"/>
              <a:t>45 mph posted speed limit</a:t>
            </a:r>
          </a:p>
          <a:p>
            <a:r>
              <a:rPr lang="en-US" sz="2300" dirty="0"/>
              <a:t>11.3 mile segment</a:t>
            </a:r>
          </a:p>
          <a:p>
            <a:r>
              <a:rPr lang="en-US" sz="2300" dirty="0"/>
              <a:t>4% no passing zones</a:t>
            </a:r>
          </a:p>
          <a:p>
            <a:r>
              <a:rPr lang="en-US" sz="2300" dirty="0"/>
              <a:t>No median</a:t>
            </a:r>
          </a:p>
          <a:p>
            <a:endParaRPr lang="en-US" sz="2400" dirty="0"/>
          </a:p>
        </p:txBody>
      </p:sp>
      <p:pic>
        <p:nvPicPr>
          <p:cNvPr id="43009"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0" y="4828359"/>
            <a:ext cx="5562600" cy="101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rrowheads="1"/>
          </p:cNvPicPr>
          <p:nvPr/>
        </p:nvPicPr>
        <p:blipFill rotWithShape="1">
          <a:blip r:embed="rId5" cstate="screen">
            <a:extLst>
              <a:ext uri="{28A0092B-C50C-407E-A947-70E740481C1C}">
                <a14:useLocalDpi xmlns:a14="http://schemas.microsoft.com/office/drawing/2010/main"/>
              </a:ext>
            </a:extLst>
          </a:blip>
          <a:srcRect l="794"/>
          <a:stretch/>
        </p:blipFill>
        <p:spPr bwMode="auto">
          <a:xfrm>
            <a:off x="1066800" y="-1"/>
            <a:ext cx="8013700" cy="115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219204" y="569668"/>
            <a:ext cx="33512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89269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HIGHPLAN</a:t>
            </a:r>
            <a:endParaRPr lang="en-US" dirty="0"/>
          </a:p>
        </p:txBody>
      </p:sp>
      <p:sp>
        <p:nvSpPr>
          <p:cNvPr id="3" name="Content Placeholder 2"/>
          <p:cNvSpPr>
            <a:spLocks noGrp="1"/>
          </p:cNvSpPr>
          <p:nvPr>
            <p:ph idx="1"/>
          </p:nvPr>
        </p:nvSpPr>
        <p:spPr>
          <a:xfrm>
            <a:off x="1463040" y="1280161"/>
            <a:ext cx="7376160" cy="3139440"/>
          </a:xfrm>
        </p:spPr>
        <p:txBody>
          <a:bodyPr>
            <a:noAutofit/>
          </a:bodyPr>
          <a:lstStyle/>
          <a:p>
            <a:pPr marL="0" indent="0">
              <a:buNone/>
            </a:pPr>
            <a:r>
              <a:rPr lang="en-US" sz="2400" b="1" dirty="0"/>
              <a:t>Workshop 1 </a:t>
            </a:r>
            <a:r>
              <a:rPr lang="en-US" sz="2400" i="1" dirty="0"/>
              <a:t>Two-Lane Segment</a:t>
            </a:r>
          </a:p>
          <a:p>
            <a:pPr marL="0" indent="0">
              <a:buNone/>
            </a:pPr>
            <a:r>
              <a:rPr lang="en-US" sz="2400" dirty="0"/>
              <a:t>SR 62 between </a:t>
            </a:r>
            <a:r>
              <a:rPr lang="en-US" sz="2400" dirty="0" err="1"/>
              <a:t>Saffold</a:t>
            </a:r>
            <a:r>
              <a:rPr lang="en-US" sz="2400" dirty="0"/>
              <a:t> Rd &amp; SR 37, Parrish/Wauchula</a:t>
            </a:r>
          </a:p>
          <a:p>
            <a:r>
              <a:rPr lang="en-US" sz="2400" dirty="0"/>
              <a:t>Rural undeveloped area type</a:t>
            </a:r>
          </a:p>
          <a:p>
            <a:r>
              <a:rPr lang="en-US" sz="2400" dirty="0"/>
              <a:t>EB peak direction</a:t>
            </a:r>
          </a:p>
          <a:p>
            <a:r>
              <a:rPr lang="en-US" sz="2400" dirty="0"/>
              <a:t>60 mph posted speed limit</a:t>
            </a:r>
          </a:p>
          <a:p>
            <a:r>
              <a:rPr lang="en-US" sz="2400" dirty="0"/>
              <a:t>10.9 mile segment</a:t>
            </a:r>
          </a:p>
          <a:p>
            <a:r>
              <a:rPr lang="en-US" sz="2400" dirty="0"/>
              <a:t>11% no passing zones</a:t>
            </a:r>
          </a:p>
          <a:p>
            <a:r>
              <a:rPr lang="en-US" sz="2400" dirty="0"/>
              <a:t>No median</a:t>
            </a:r>
          </a:p>
          <a:p>
            <a:endParaRPr lang="en-US" sz="2400" dirty="0"/>
          </a:p>
        </p:txBody>
      </p:sp>
      <p:pic>
        <p:nvPicPr>
          <p:cNvPr id="4915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1" y="4876800"/>
            <a:ext cx="5345708"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rrowheads="1"/>
          </p:cNvPicPr>
          <p:nvPr/>
        </p:nvPicPr>
        <p:blipFill rotWithShape="1">
          <a:blip r:embed="rId5" cstate="screen">
            <a:extLst>
              <a:ext uri="{28A0092B-C50C-407E-A947-70E740481C1C}">
                <a14:useLocalDpi xmlns:a14="http://schemas.microsoft.com/office/drawing/2010/main"/>
              </a:ext>
            </a:extLst>
          </a:blip>
          <a:srcRect l="794"/>
          <a:stretch/>
        </p:blipFill>
        <p:spPr bwMode="auto">
          <a:xfrm>
            <a:off x="1066800" y="-1"/>
            <a:ext cx="8013700" cy="115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219204" y="569668"/>
            <a:ext cx="33512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27912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1994" t="2376" r="1994" b="2374"/>
          <a:stretch/>
        </p:blipFill>
        <p:spPr>
          <a:xfrm>
            <a:off x="0" y="0"/>
            <a:ext cx="9144000" cy="6858000"/>
          </a:xfrm>
          <a:prstGeom prst="rect">
            <a:avLst/>
          </a:prstGeom>
        </p:spPr>
      </p:pic>
      <p:sp>
        <p:nvSpPr>
          <p:cNvPr id="4" name="Oval 3"/>
          <p:cNvSpPr/>
          <p:nvPr/>
        </p:nvSpPr>
        <p:spPr>
          <a:xfrm>
            <a:off x="4229100" y="2819400"/>
            <a:ext cx="685800"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472317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C:\DOCS\QLOSTraining\Graphics\Traffic_in_Ft._Lauderdale1067x1600.jpg"/>
          <p:cNvPicPr>
            <a:picLocks noChangeAspect="1" noChangeArrowheads="1"/>
          </p:cNvPicPr>
          <p:nvPr/>
        </p:nvPicPr>
        <p:blipFill rotWithShape="1">
          <a:blip r:embed="rId4" cstate="print">
            <a:lum bright="10000"/>
          </a:blip>
          <a:srcRect l="30390" t="31793" r="5975"/>
          <a:stretch/>
        </p:blipFill>
        <p:spPr bwMode="auto">
          <a:xfrm>
            <a:off x="951504" y="1143002"/>
            <a:ext cx="3620496" cy="5266944"/>
          </a:xfrm>
          <a:prstGeom prst="rect">
            <a:avLst/>
          </a:prstGeom>
          <a:noFill/>
        </p:spPr>
      </p:pic>
      <p:sp>
        <p:nvSpPr>
          <p:cNvPr id="1697794" name="Rectangle 2"/>
          <p:cNvSpPr>
            <a:spLocks noGrp="1" noChangeArrowheads="1"/>
          </p:cNvSpPr>
          <p:nvPr>
            <p:ph type="title"/>
          </p:nvPr>
        </p:nvSpPr>
        <p:spPr/>
        <p:txBody>
          <a:bodyPr/>
          <a:lstStyle/>
          <a:p>
            <a:r>
              <a:rPr lang="en-US" dirty="0" smtClean="0"/>
              <a:t>Five Important Definitions</a:t>
            </a:r>
            <a:endParaRPr lang="en-US" dirty="0"/>
          </a:p>
        </p:txBody>
      </p:sp>
      <p:sp>
        <p:nvSpPr>
          <p:cNvPr id="1697795" name="Rectangle 3"/>
          <p:cNvSpPr>
            <a:spLocks noGrp="1" noChangeArrowheads="1"/>
          </p:cNvSpPr>
          <p:nvPr>
            <p:ph idx="1"/>
          </p:nvPr>
        </p:nvSpPr>
        <p:spPr/>
        <p:txBody>
          <a:bodyPr>
            <a:normAutofit/>
          </a:bodyPr>
          <a:lstStyle/>
          <a:p>
            <a:pPr algn="r">
              <a:buNone/>
            </a:pPr>
            <a:r>
              <a:rPr lang="en-US" dirty="0">
                <a:effectLst>
                  <a:outerShdw blurRad="38100" dist="38100" dir="2700000" algn="tl">
                    <a:srgbClr val="000000">
                      <a:alpha val="43137"/>
                    </a:srgbClr>
                  </a:outerShdw>
                </a:effectLst>
              </a:rPr>
              <a:t> </a:t>
            </a:r>
          </a:p>
        </p:txBody>
      </p:sp>
      <p:sp>
        <p:nvSpPr>
          <p:cNvPr id="8" name="Rectangle 7"/>
          <p:cNvSpPr/>
          <p:nvPr/>
        </p:nvSpPr>
        <p:spPr bwMode="auto">
          <a:xfrm>
            <a:off x="4575890" y="2081464"/>
            <a:ext cx="4404142" cy="4776535"/>
          </a:xfrm>
          <a:prstGeom prst="rect">
            <a:avLst/>
          </a:prstGeom>
          <a:solidFill>
            <a:schemeClr val="accent2">
              <a:lumMod val="40000"/>
              <a:lumOff val="6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274192" tIns="45698" rIns="274192" bIns="45698" numCol="1" rtlCol="0" anchor="t" anchorCtr="0" compatLnSpc="1">
            <a:prstTxWarp prst="textNoShape">
              <a:avLst/>
            </a:prstTxWarp>
          </a:bodyPr>
          <a:lstStyle/>
          <a:p>
            <a:pPr algn="ctr">
              <a:buNone/>
            </a:pPr>
            <a:r>
              <a:rPr lang="en-US" sz="2800" dirty="0">
                <a:solidFill>
                  <a:schemeClr val="tx1"/>
                </a:solidFill>
              </a:rPr>
              <a:t> Roadway with all transportation facilities </a:t>
            </a:r>
            <a:r>
              <a:rPr lang="en-US" sz="2400" dirty="0">
                <a:solidFill>
                  <a:schemeClr val="accent6">
                    <a:lumMod val="50000"/>
                  </a:schemeClr>
                </a:solidFill>
              </a:rPr>
              <a:t>(e.g., lanes, bus pull-outs, paved shoulders, </a:t>
            </a:r>
            <a:br>
              <a:rPr lang="en-US" sz="2400" dirty="0">
                <a:solidFill>
                  <a:schemeClr val="accent6">
                    <a:lumMod val="50000"/>
                  </a:schemeClr>
                </a:solidFill>
              </a:rPr>
            </a:br>
            <a:r>
              <a:rPr lang="en-US" sz="2400" dirty="0">
                <a:solidFill>
                  <a:schemeClr val="accent6">
                    <a:lumMod val="50000"/>
                  </a:schemeClr>
                </a:solidFill>
              </a:rPr>
              <a:t>sidewalks, signals) </a:t>
            </a:r>
          </a:p>
          <a:p>
            <a:pPr algn="ctr">
              <a:buNone/>
            </a:pPr>
            <a:r>
              <a:rPr lang="en-US" sz="2800" dirty="0">
                <a:solidFill>
                  <a:schemeClr val="tx1"/>
                </a:solidFill>
              </a:rPr>
              <a:t>within the right of way</a:t>
            </a:r>
          </a:p>
        </p:txBody>
      </p:sp>
      <p:sp>
        <p:nvSpPr>
          <p:cNvPr id="9" name="Rectangle 8"/>
          <p:cNvSpPr/>
          <p:nvPr/>
        </p:nvSpPr>
        <p:spPr bwMode="auto">
          <a:xfrm>
            <a:off x="4575894" y="1143002"/>
            <a:ext cx="4407101" cy="938464"/>
          </a:xfrm>
          <a:prstGeom prst="rect">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397" tIns="45698" rIns="91397" bIns="45698" numCol="1" rtlCol="0" anchor="ctr" anchorCtr="0" compatLnSpc="1">
            <a:prstTxWarp prst="textNoShape">
              <a:avLst/>
            </a:prstTxWarp>
          </a:bodyPr>
          <a:lstStyle/>
          <a:p>
            <a:pPr algn="ctr" eaLnBrk="0" fontAlgn="base" hangingPunct="0">
              <a:spcBef>
                <a:spcPct val="0"/>
              </a:spcBef>
              <a:spcAft>
                <a:spcPct val="0"/>
              </a:spcAft>
            </a:pPr>
            <a:r>
              <a:rPr lang="en-US" sz="3200" b="1" dirty="0">
                <a:solidFill>
                  <a:schemeClr val="tx1"/>
                </a:solidFill>
                <a:latin typeface="+mj-lt"/>
              </a:rPr>
              <a:t>Highway</a:t>
            </a:r>
          </a:p>
        </p:txBody>
      </p:sp>
      <p:sp>
        <p:nvSpPr>
          <p:cNvPr id="11" name="Pentagon 10"/>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3681060455"/>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l="4711" t="-76" r="4711" b="-76"/>
          <a:stretch/>
        </p:blipFill>
        <p:spPr>
          <a:xfrm>
            <a:off x="-1" y="0"/>
            <a:ext cx="9144001" cy="6858000"/>
          </a:xfrm>
          <a:prstGeom prst="rect">
            <a:avLst/>
          </a:prstGeom>
        </p:spPr>
      </p:pic>
      <p:sp>
        <p:nvSpPr>
          <p:cNvPr id="7" name="Rectangle 6"/>
          <p:cNvSpPr/>
          <p:nvPr/>
        </p:nvSpPr>
        <p:spPr>
          <a:xfrm>
            <a:off x="2133600" y="3505200"/>
            <a:ext cx="5410200" cy="990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1830069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0"/>
            <a:ext cx="9144000" cy="6858000"/>
          </a:xfrm>
          <a:prstGeom prst="rect">
            <a:avLst/>
          </a:prstGeom>
        </p:spPr>
      </p:pic>
    </p:spTree>
    <p:custDataLst>
      <p:tags r:id="rId1"/>
    </p:custDataLst>
    <p:extLst>
      <p:ext uri="{BB962C8B-B14F-4D97-AF65-F5344CB8AC3E}">
        <p14:creationId xmlns:p14="http://schemas.microsoft.com/office/powerpoint/2010/main" val="325667884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HIGHPLAN</a:t>
            </a:r>
            <a:endParaRPr lang="en-US" dirty="0"/>
          </a:p>
        </p:txBody>
      </p:sp>
      <p:sp>
        <p:nvSpPr>
          <p:cNvPr id="3" name="Content Placeholder 2"/>
          <p:cNvSpPr>
            <a:spLocks noGrp="1"/>
          </p:cNvSpPr>
          <p:nvPr>
            <p:ph idx="1"/>
          </p:nvPr>
        </p:nvSpPr>
        <p:spPr>
          <a:xfrm>
            <a:off x="1463040" y="1280161"/>
            <a:ext cx="7376160" cy="3139440"/>
          </a:xfrm>
        </p:spPr>
        <p:txBody>
          <a:bodyPr>
            <a:noAutofit/>
          </a:bodyPr>
          <a:lstStyle/>
          <a:p>
            <a:pPr marL="0" indent="0">
              <a:buNone/>
            </a:pPr>
            <a:r>
              <a:rPr lang="en-US" sz="2400" b="1" dirty="0"/>
              <a:t>Workshop 1 </a:t>
            </a:r>
            <a:r>
              <a:rPr lang="en-US" sz="2400" i="1" dirty="0"/>
              <a:t>Two-Lane Segment</a:t>
            </a:r>
          </a:p>
          <a:p>
            <a:pPr marL="0" indent="0">
              <a:buNone/>
            </a:pPr>
            <a:r>
              <a:rPr lang="en-US" sz="2400" dirty="0"/>
              <a:t>SR 62 between </a:t>
            </a:r>
            <a:r>
              <a:rPr lang="en-US" sz="2400" dirty="0" err="1"/>
              <a:t>Saffold</a:t>
            </a:r>
            <a:r>
              <a:rPr lang="en-US" sz="2400" dirty="0"/>
              <a:t> Rd &amp; SR 37, Parrish/Wauchula</a:t>
            </a:r>
          </a:p>
          <a:p>
            <a:r>
              <a:rPr lang="en-US" sz="2400" dirty="0"/>
              <a:t>Rural undeveloped area type</a:t>
            </a:r>
          </a:p>
          <a:p>
            <a:r>
              <a:rPr lang="en-US" sz="2400" dirty="0"/>
              <a:t>EB peak direction</a:t>
            </a:r>
          </a:p>
          <a:p>
            <a:r>
              <a:rPr lang="en-US" sz="2400" dirty="0"/>
              <a:t>60 mph posted speed limit</a:t>
            </a:r>
          </a:p>
          <a:p>
            <a:r>
              <a:rPr lang="en-US" sz="2400" dirty="0"/>
              <a:t>10.9 mile segment</a:t>
            </a:r>
          </a:p>
          <a:p>
            <a:r>
              <a:rPr lang="en-US" sz="2400" dirty="0"/>
              <a:t>11% no passing zones</a:t>
            </a:r>
          </a:p>
          <a:p>
            <a:r>
              <a:rPr lang="en-US" sz="2400" dirty="0"/>
              <a:t>No median</a:t>
            </a:r>
          </a:p>
          <a:p>
            <a:endParaRPr lang="en-US" sz="2400" dirty="0"/>
          </a:p>
        </p:txBody>
      </p:sp>
      <p:pic>
        <p:nvPicPr>
          <p:cNvPr id="4915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1" y="4876800"/>
            <a:ext cx="5345708"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rrowheads="1"/>
          </p:cNvPicPr>
          <p:nvPr/>
        </p:nvPicPr>
        <p:blipFill rotWithShape="1">
          <a:blip r:embed="rId5" cstate="screen">
            <a:extLst>
              <a:ext uri="{28A0092B-C50C-407E-A947-70E740481C1C}">
                <a14:useLocalDpi xmlns:a14="http://schemas.microsoft.com/office/drawing/2010/main"/>
              </a:ext>
            </a:extLst>
          </a:blip>
          <a:srcRect l="794"/>
          <a:stretch/>
        </p:blipFill>
        <p:spPr bwMode="auto">
          <a:xfrm>
            <a:off x="1066800" y="-1"/>
            <a:ext cx="8013700" cy="115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219204" y="569668"/>
            <a:ext cx="33512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423158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HIGHPLAN</a:t>
            </a:r>
            <a:endParaRPr lang="en-US" dirty="0"/>
          </a:p>
        </p:txBody>
      </p:sp>
      <p:sp>
        <p:nvSpPr>
          <p:cNvPr id="3" name="Content Placeholder 2"/>
          <p:cNvSpPr>
            <a:spLocks noGrp="1"/>
          </p:cNvSpPr>
          <p:nvPr>
            <p:ph idx="1"/>
          </p:nvPr>
        </p:nvSpPr>
        <p:spPr>
          <a:xfrm>
            <a:off x="1463040" y="1280161"/>
            <a:ext cx="7376160" cy="3139440"/>
          </a:xfrm>
        </p:spPr>
        <p:txBody>
          <a:bodyPr>
            <a:noAutofit/>
          </a:bodyPr>
          <a:lstStyle/>
          <a:p>
            <a:pPr marL="0" indent="0">
              <a:buNone/>
            </a:pPr>
            <a:r>
              <a:rPr lang="en-US" sz="2400" b="1" dirty="0"/>
              <a:t>Workshop </a:t>
            </a:r>
            <a:r>
              <a:rPr lang="en-US" sz="2400" b="1" dirty="0" smtClean="0"/>
              <a:t>2 </a:t>
            </a:r>
            <a:r>
              <a:rPr lang="en-US" sz="2400" i="1" dirty="0"/>
              <a:t>Multilane Segment</a:t>
            </a:r>
          </a:p>
          <a:p>
            <a:pPr marL="0" indent="0">
              <a:buNone/>
            </a:pPr>
            <a:r>
              <a:rPr lang="en-US" sz="2400" dirty="0"/>
              <a:t>US 19/27 between Avalon Rd &amp; CR 14, Lamont</a:t>
            </a:r>
          </a:p>
          <a:p>
            <a:r>
              <a:rPr lang="en-US" sz="2400" dirty="0"/>
              <a:t>Rural undeveloped area type</a:t>
            </a:r>
          </a:p>
          <a:p>
            <a:r>
              <a:rPr lang="en-US" sz="2400" dirty="0"/>
              <a:t>NB peak direction</a:t>
            </a:r>
          </a:p>
          <a:p>
            <a:r>
              <a:rPr lang="en-US" sz="2400" dirty="0"/>
              <a:t>4-lane highway</a:t>
            </a:r>
          </a:p>
          <a:p>
            <a:r>
              <a:rPr lang="en-US" sz="2400" dirty="0"/>
              <a:t>65 mph posted speed limit</a:t>
            </a:r>
          </a:p>
          <a:p>
            <a:r>
              <a:rPr lang="en-US" sz="2400" dirty="0"/>
              <a:t>12.6 mile segment</a:t>
            </a:r>
          </a:p>
          <a:p>
            <a:r>
              <a:rPr lang="en-US" sz="2400" dirty="0"/>
              <a:t>Median present</a:t>
            </a:r>
          </a:p>
          <a:p>
            <a:endParaRPr lang="en-US" sz="2400" dirty="0"/>
          </a:p>
        </p:txBody>
      </p:sp>
      <p:pic>
        <p:nvPicPr>
          <p:cNvPr id="5120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4900" y="5003800"/>
            <a:ext cx="4953000" cy="941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rrowheads="1"/>
          </p:cNvPicPr>
          <p:nvPr/>
        </p:nvPicPr>
        <p:blipFill rotWithShape="1">
          <a:blip r:embed="rId5" cstate="screen">
            <a:extLst>
              <a:ext uri="{28A0092B-C50C-407E-A947-70E740481C1C}">
                <a14:useLocalDpi xmlns:a14="http://schemas.microsoft.com/office/drawing/2010/main"/>
              </a:ext>
            </a:extLst>
          </a:blip>
          <a:srcRect l="794"/>
          <a:stretch/>
        </p:blipFill>
        <p:spPr bwMode="auto">
          <a:xfrm>
            <a:off x="1066800" y="-1"/>
            <a:ext cx="8013700" cy="115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219204" y="569668"/>
            <a:ext cx="33512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54721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PLAN_Workshop4_US19-27_1"/>
          <p:cNvPicPr>
            <a:picLocks noGrp="1" noChangeAspect="1"/>
          </p:cNvPicPr>
          <p:nvPr isPhoto="1"/>
        </p:nvPicPr>
        <p:blipFill rotWithShape="1">
          <a:blip r:embed="rId4">
            <a:lum/>
            <a:extLst>
              <a:ext uri="{28A0092B-C50C-407E-A947-70E740481C1C}">
                <a14:useLocalDpi xmlns:a14="http://schemas.microsoft.com/office/drawing/2010/main" val="0"/>
              </a:ext>
            </a:extLst>
          </a:blip>
          <a:srcRect l="6112" r="2197"/>
          <a:stretch/>
        </p:blipFill>
        <p:spPr>
          <a:xfrm>
            <a:off x="-1" y="0"/>
            <a:ext cx="9144001" cy="6858000"/>
          </a:xfrm>
          <a:prstGeom prst="rect">
            <a:avLst/>
          </a:prstGeom>
          <a:noFill/>
          <a:ln>
            <a:noFill/>
          </a:ln>
        </p:spPr>
      </p:pic>
    </p:spTree>
    <p:custDataLst>
      <p:tags r:id="rId1"/>
    </p:custDataLst>
    <p:extLst>
      <p:ext uri="{BB962C8B-B14F-4D97-AF65-F5344CB8AC3E}">
        <p14:creationId xmlns:p14="http://schemas.microsoft.com/office/powerpoint/2010/main" val="305073927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PLAN_Workshop4_US19-27_2"/>
          <p:cNvPicPr>
            <a:picLocks noGrp="1" noChangeAspect="1"/>
          </p:cNvPicPr>
          <p:nvPr isPhoto="1"/>
        </p:nvPicPr>
        <p:blipFill rotWithShape="1">
          <a:blip r:embed="rId4">
            <a:lum/>
            <a:extLst>
              <a:ext uri="{28A0092B-C50C-407E-A947-70E740481C1C}">
                <a14:useLocalDpi xmlns:a14="http://schemas.microsoft.com/office/drawing/2010/main" val="0"/>
              </a:ext>
            </a:extLst>
          </a:blip>
          <a:srcRect t="9397" b="6033"/>
          <a:stretch/>
        </p:blipFill>
        <p:spPr>
          <a:xfrm>
            <a:off x="0" y="1"/>
            <a:ext cx="9144000" cy="6858000"/>
          </a:xfrm>
          <a:prstGeom prst="rect">
            <a:avLst/>
          </a:prstGeom>
          <a:noFill/>
          <a:ln>
            <a:noFill/>
          </a:ln>
        </p:spPr>
      </p:pic>
    </p:spTree>
    <p:custDataLst>
      <p:tags r:id="rId1"/>
    </p:custDataLst>
    <p:extLst>
      <p:ext uri="{BB962C8B-B14F-4D97-AF65-F5344CB8AC3E}">
        <p14:creationId xmlns:p14="http://schemas.microsoft.com/office/powerpoint/2010/main" val="2352127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PLAN_Workshop4_US19-27_3"/>
          <p:cNvPicPr>
            <a:picLocks noGrp="1" noChangeAspect="1"/>
          </p:cNvPicPr>
          <p:nvPr isPhoto="1"/>
        </p:nvPicPr>
        <p:blipFill rotWithShape="1">
          <a:blip r:embed="rId4">
            <a:lum/>
            <a:extLst>
              <a:ext uri="{28A0092B-C50C-407E-A947-70E740481C1C}">
                <a14:useLocalDpi xmlns:a14="http://schemas.microsoft.com/office/drawing/2010/main" val="0"/>
              </a:ext>
            </a:extLst>
          </a:blip>
          <a:srcRect l="1506" r="8100"/>
          <a:stretch/>
        </p:blipFill>
        <p:spPr>
          <a:xfrm>
            <a:off x="1" y="0"/>
            <a:ext cx="9143999" cy="6858000"/>
          </a:xfrm>
          <a:prstGeom prst="rect">
            <a:avLst/>
          </a:prstGeom>
          <a:noFill/>
          <a:ln>
            <a:noFill/>
          </a:ln>
        </p:spPr>
      </p:pic>
    </p:spTree>
    <p:custDataLst>
      <p:tags r:id="rId1"/>
    </p:custDataLst>
    <p:extLst>
      <p:ext uri="{BB962C8B-B14F-4D97-AF65-F5344CB8AC3E}">
        <p14:creationId xmlns:p14="http://schemas.microsoft.com/office/powerpoint/2010/main" val="4508790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HIGHPLAN</a:t>
            </a:r>
            <a:endParaRPr lang="en-US" dirty="0"/>
          </a:p>
        </p:txBody>
      </p:sp>
      <p:sp>
        <p:nvSpPr>
          <p:cNvPr id="3" name="Content Placeholder 2"/>
          <p:cNvSpPr>
            <a:spLocks noGrp="1"/>
          </p:cNvSpPr>
          <p:nvPr>
            <p:ph idx="1"/>
          </p:nvPr>
        </p:nvSpPr>
        <p:spPr>
          <a:xfrm>
            <a:off x="1463040" y="1280161"/>
            <a:ext cx="7376160" cy="3139440"/>
          </a:xfrm>
        </p:spPr>
        <p:txBody>
          <a:bodyPr>
            <a:noAutofit/>
          </a:bodyPr>
          <a:lstStyle/>
          <a:p>
            <a:pPr marL="0" indent="0">
              <a:buNone/>
            </a:pPr>
            <a:r>
              <a:rPr lang="en-US" sz="2400" b="1" dirty="0"/>
              <a:t>Workshop </a:t>
            </a:r>
            <a:r>
              <a:rPr lang="en-US" sz="2400" b="1" dirty="0" smtClean="0"/>
              <a:t>2 </a:t>
            </a:r>
            <a:r>
              <a:rPr lang="en-US" sz="2400" i="1" dirty="0"/>
              <a:t>Multilane Segment</a:t>
            </a:r>
          </a:p>
          <a:p>
            <a:pPr marL="0" indent="0">
              <a:buNone/>
            </a:pPr>
            <a:r>
              <a:rPr lang="en-US" sz="2400" dirty="0"/>
              <a:t>US 19/27 between Avalon Rd &amp; CR 14, Lamont</a:t>
            </a:r>
          </a:p>
          <a:p>
            <a:r>
              <a:rPr lang="en-US" sz="2400" dirty="0"/>
              <a:t>Rural undeveloped area type</a:t>
            </a:r>
          </a:p>
          <a:p>
            <a:r>
              <a:rPr lang="en-US" sz="2400" dirty="0"/>
              <a:t>NB peak direction</a:t>
            </a:r>
          </a:p>
          <a:p>
            <a:r>
              <a:rPr lang="en-US" sz="2400" dirty="0"/>
              <a:t>4-lane highway</a:t>
            </a:r>
          </a:p>
          <a:p>
            <a:r>
              <a:rPr lang="en-US" sz="2400" dirty="0"/>
              <a:t>65 mph posted speed limit</a:t>
            </a:r>
          </a:p>
          <a:p>
            <a:r>
              <a:rPr lang="en-US" sz="2400" dirty="0"/>
              <a:t>12.6 mile segment</a:t>
            </a:r>
          </a:p>
          <a:p>
            <a:r>
              <a:rPr lang="en-US" sz="2400" dirty="0"/>
              <a:t>Median present</a:t>
            </a:r>
          </a:p>
          <a:p>
            <a:endParaRPr lang="en-US" sz="2400" dirty="0"/>
          </a:p>
        </p:txBody>
      </p:sp>
      <p:pic>
        <p:nvPicPr>
          <p:cNvPr id="5120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4900" y="5003800"/>
            <a:ext cx="4953000" cy="941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rrowheads="1"/>
          </p:cNvPicPr>
          <p:nvPr/>
        </p:nvPicPr>
        <p:blipFill rotWithShape="1">
          <a:blip r:embed="rId5" cstate="screen">
            <a:extLst>
              <a:ext uri="{28A0092B-C50C-407E-A947-70E740481C1C}">
                <a14:useLocalDpi xmlns:a14="http://schemas.microsoft.com/office/drawing/2010/main"/>
              </a:ext>
            </a:extLst>
          </a:blip>
          <a:srcRect l="794"/>
          <a:stretch/>
        </p:blipFill>
        <p:spPr bwMode="auto">
          <a:xfrm>
            <a:off x="1066800" y="-1"/>
            <a:ext cx="8013700" cy="115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219204" y="569668"/>
            <a:ext cx="33512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69448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6800" y="4"/>
            <a:ext cx="8077200" cy="1650181"/>
            <a:chOff x="1066800" y="0"/>
            <a:chExt cx="8077200" cy="1650181"/>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1328" t="7842" r="2007" b="65003"/>
            <a:stretch/>
          </p:blipFill>
          <p:spPr bwMode="auto">
            <a:xfrm>
              <a:off x="1066800" y="0"/>
              <a:ext cx="8077200" cy="165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43000" y="1078549"/>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Rectangle 10"/>
          <p:cNvSpPr/>
          <p:nvPr/>
        </p:nvSpPr>
        <p:spPr>
          <a:xfrm>
            <a:off x="0" y="3429000"/>
            <a:ext cx="9144000" cy="694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tabLst>
                <a:tab pos="5252168" algn="l"/>
              </a:tabLst>
            </a:pPr>
            <a:r>
              <a:rPr lang="en-US" sz="3200" b="1" dirty="0" smtClean="0">
                <a:solidFill>
                  <a:schemeClr val="bg1"/>
                </a:solidFill>
                <a:latin typeface="Arial" panose="020B0604020202020204" pitchFamily="34" charset="0"/>
                <a:cs typeface="Arial" panose="020B0604020202020204" pitchFamily="34" charset="0"/>
              </a:rPr>
              <a:t>Agenda Item </a:t>
            </a:r>
            <a:r>
              <a:rPr lang="en-US" sz="3200" b="1" dirty="0">
                <a:solidFill>
                  <a:schemeClr val="bg1"/>
                </a:solidFill>
                <a:latin typeface="Arial" panose="020B0604020202020204" pitchFamily="34" charset="0"/>
                <a:cs typeface="Arial" panose="020B0604020202020204" pitchFamily="34" charset="0"/>
              </a:rPr>
              <a:t>7</a:t>
            </a:r>
          </a:p>
        </p:txBody>
      </p:sp>
    </p:spTree>
    <p:custDataLst>
      <p:tags r:id="rId1"/>
    </p:custDataLst>
    <p:extLst>
      <p:ext uri="{BB962C8B-B14F-4D97-AF65-F5344CB8AC3E}">
        <p14:creationId xmlns:p14="http://schemas.microsoft.com/office/powerpoint/2010/main" val="105456405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ARTPLAN</a:t>
            </a:r>
            <a:endParaRPr lang="en-US" dirty="0"/>
          </a:p>
        </p:txBody>
      </p:sp>
      <p:sp>
        <p:nvSpPr>
          <p:cNvPr id="3" name="Content Placeholder 2"/>
          <p:cNvSpPr>
            <a:spLocks noGrp="1"/>
          </p:cNvSpPr>
          <p:nvPr>
            <p:ph idx="1"/>
          </p:nvPr>
        </p:nvSpPr>
        <p:spPr>
          <a:xfrm>
            <a:off x="1463040" y="1752604"/>
            <a:ext cx="7239000" cy="4571996"/>
          </a:xfrm>
        </p:spPr>
        <p:txBody>
          <a:bodyPr>
            <a:noAutofit/>
          </a:bodyPr>
          <a:lstStyle/>
          <a:p>
            <a:pPr marL="0" indent="0">
              <a:buNone/>
            </a:pPr>
            <a:r>
              <a:rPr lang="en-US" b="1" dirty="0" smtClean="0"/>
              <a:t>Uses</a:t>
            </a:r>
            <a:endParaRPr lang="en-US" sz="2400" b="1" dirty="0"/>
          </a:p>
          <a:p>
            <a:r>
              <a:rPr lang="en-US" sz="2400" dirty="0"/>
              <a:t>Can perform three types of arterial analysis:</a:t>
            </a:r>
          </a:p>
          <a:p>
            <a:pPr lvl="1"/>
            <a:r>
              <a:rPr lang="en-US" sz="2000" dirty="0"/>
              <a:t>Single Intersection</a:t>
            </a:r>
          </a:p>
          <a:p>
            <a:pPr lvl="1"/>
            <a:r>
              <a:rPr lang="en-US" sz="2000" dirty="0"/>
              <a:t>Segments</a:t>
            </a:r>
          </a:p>
          <a:p>
            <a:pPr lvl="1"/>
            <a:r>
              <a:rPr lang="en-US" sz="2000" dirty="0"/>
              <a:t>Facilities</a:t>
            </a:r>
          </a:p>
          <a:p>
            <a:pPr marL="456986" lvl="1" indent="0">
              <a:buNone/>
            </a:pPr>
            <a:endParaRPr lang="en-US" sz="2000" dirty="0"/>
          </a:p>
          <a:p>
            <a:r>
              <a:rPr lang="en-US" sz="2400" dirty="0"/>
              <a:t>Provides LOS for four modes:</a:t>
            </a:r>
          </a:p>
          <a:p>
            <a:pPr lvl="1"/>
            <a:r>
              <a:rPr lang="en-US" sz="2000" dirty="0"/>
              <a:t>Auto</a:t>
            </a:r>
          </a:p>
          <a:p>
            <a:pPr lvl="1"/>
            <a:r>
              <a:rPr lang="en-US" sz="2000" dirty="0"/>
              <a:t>Bicycle</a:t>
            </a:r>
          </a:p>
          <a:p>
            <a:pPr lvl="1"/>
            <a:r>
              <a:rPr lang="en-US" sz="2000" dirty="0"/>
              <a:t>Pedestrian</a:t>
            </a:r>
          </a:p>
          <a:p>
            <a:pPr lvl="1"/>
            <a:r>
              <a:rPr lang="en-US" sz="2000" dirty="0"/>
              <a:t>Bus</a:t>
            </a:r>
          </a:p>
          <a:p>
            <a:pPr marL="456986" lvl="1" indent="0">
              <a:buNone/>
            </a:pPr>
            <a:endParaRPr lang="en-US" sz="2000" dirty="0"/>
          </a:p>
          <a:p>
            <a:endParaRPr lang="en-US" sz="2400" dirty="0"/>
          </a:p>
        </p:txBody>
      </p:sp>
      <p:grpSp>
        <p:nvGrpSpPr>
          <p:cNvPr id="8" name="Group 7"/>
          <p:cNvGrpSpPr/>
          <p:nvPr/>
        </p:nvGrpSpPr>
        <p:grpSpPr>
          <a:xfrm>
            <a:off x="1066800" y="4"/>
            <a:ext cx="8077200" cy="1650181"/>
            <a:chOff x="1066800" y="0"/>
            <a:chExt cx="8077200" cy="1650181"/>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1328" t="7842" r="2007" b="65003"/>
            <a:stretch/>
          </p:blipFill>
          <p:spPr bwMode="auto">
            <a:xfrm>
              <a:off x="1066800" y="0"/>
              <a:ext cx="8077200" cy="165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43000" y="1078549"/>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extLst>
      <p:ext uri="{BB962C8B-B14F-4D97-AF65-F5344CB8AC3E}">
        <p14:creationId xmlns:p14="http://schemas.microsoft.com/office/powerpoint/2010/main" val="4173417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p:cNvSpPr/>
          <p:nvPr/>
        </p:nvSpPr>
        <p:spPr bwMode="auto">
          <a:xfrm>
            <a:off x="4575890" y="2081464"/>
            <a:ext cx="4404142" cy="4776535"/>
          </a:xfrm>
          <a:prstGeom prst="rect">
            <a:avLst/>
          </a:prstGeom>
          <a:solidFill>
            <a:schemeClr val="accent2">
              <a:lumMod val="40000"/>
              <a:lumOff val="6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274192" tIns="45698" rIns="274192" bIns="45698" numCol="1" rtlCol="0" anchor="t" anchorCtr="0" compatLnSpc="1">
            <a:prstTxWarp prst="textNoShape">
              <a:avLst/>
            </a:prstTxWarp>
          </a:bodyPr>
          <a:lstStyle/>
          <a:p>
            <a:pPr algn="ctr">
              <a:buNone/>
            </a:pPr>
            <a:r>
              <a:rPr lang="en-US" sz="2800" dirty="0">
                <a:solidFill>
                  <a:schemeClr val="tx1"/>
                </a:solidFill>
              </a:rPr>
              <a:t> The maximum number of vehicles that can pass a point during a specified time period under prevailing roadway, traffic, and control conditions</a:t>
            </a:r>
          </a:p>
          <a:p>
            <a:pPr algn="ctr">
              <a:buNone/>
            </a:pPr>
            <a:endParaRPr lang="en-US" sz="2800" dirty="0">
              <a:solidFill>
                <a:schemeClr val="tx1"/>
              </a:solidFill>
            </a:endParaRPr>
          </a:p>
        </p:txBody>
      </p:sp>
      <p:sp>
        <p:nvSpPr>
          <p:cNvPr id="9" name="Rectangle 8"/>
          <p:cNvSpPr/>
          <p:nvPr/>
        </p:nvSpPr>
        <p:spPr bwMode="auto">
          <a:xfrm>
            <a:off x="4575894" y="1143002"/>
            <a:ext cx="4407101" cy="938464"/>
          </a:xfrm>
          <a:prstGeom prst="rect">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397" tIns="45698" rIns="91397" bIns="45698" numCol="1" rtlCol="0" anchor="ctr" anchorCtr="0" compatLnSpc="1">
            <a:prstTxWarp prst="textNoShape">
              <a:avLst/>
            </a:prstTxWarp>
          </a:bodyPr>
          <a:lstStyle/>
          <a:p>
            <a:pPr algn="ctr" eaLnBrk="0" fontAlgn="base" hangingPunct="0">
              <a:spcBef>
                <a:spcPct val="0"/>
              </a:spcBef>
              <a:spcAft>
                <a:spcPct val="0"/>
              </a:spcAft>
            </a:pPr>
            <a:r>
              <a:rPr lang="en-US" sz="3200" b="1" dirty="0">
                <a:solidFill>
                  <a:schemeClr val="tx1"/>
                </a:solidFill>
                <a:latin typeface="+mj-lt"/>
              </a:rPr>
              <a:t>Capacity</a:t>
            </a:r>
          </a:p>
        </p:txBody>
      </p:sp>
      <p:sp>
        <p:nvSpPr>
          <p:cNvPr id="1697794" name="Rectangle 2"/>
          <p:cNvSpPr>
            <a:spLocks noGrp="1" noChangeArrowheads="1"/>
          </p:cNvSpPr>
          <p:nvPr>
            <p:ph type="title"/>
          </p:nvPr>
        </p:nvSpPr>
        <p:spPr/>
        <p:txBody>
          <a:bodyPr/>
          <a:lstStyle/>
          <a:p>
            <a:r>
              <a:rPr lang="en-US" dirty="0" smtClean="0"/>
              <a:t>Five Important Definitions</a:t>
            </a:r>
            <a:endParaRPr lang="en-US" dirty="0"/>
          </a:p>
        </p:txBody>
      </p:sp>
      <p:pic>
        <p:nvPicPr>
          <p:cNvPr id="2150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295" b="2713"/>
          <a:stretch/>
        </p:blipFill>
        <p:spPr bwMode="auto">
          <a:xfrm>
            <a:off x="951502" y="1143002"/>
            <a:ext cx="3624386" cy="5267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entagon 6"/>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pic>
        <p:nvPicPr>
          <p:cNvPr id="10" name="Picture 9"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1" name="TextBox 10"/>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a:t>3</a:t>
            </a:r>
          </a:p>
        </p:txBody>
      </p:sp>
    </p:spTree>
    <p:custDataLst>
      <p:tags r:id="rId1"/>
    </p:custDataLst>
    <p:extLst>
      <p:ext uri="{BB962C8B-B14F-4D97-AF65-F5344CB8AC3E}">
        <p14:creationId xmlns:p14="http://schemas.microsoft.com/office/powerpoint/2010/main" val="3311001693"/>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0" y="1905004"/>
            <a:ext cx="7239000" cy="3901123"/>
          </a:xfrm>
        </p:spPr>
        <p:txBody>
          <a:bodyPr>
            <a:noAutofit/>
          </a:bodyPr>
          <a:lstStyle/>
          <a:p>
            <a:pPr marL="0" indent="0">
              <a:buNone/>
            </a:pPr>
            <a:r>
              <a:rPr lang="en-US" sz="2800" b="1" dirty="0"/>
              <a:t>Strengths</a:t>
            </a:r>
            <a:endParaRPr lang="en-US" sz="2400" b="1" dirty="0"/>
          </a:p>
          <a:p>
            <a:r>
              <a:rPr lang="en-US" sz="2400" dirty="0"/>
              <a:t>Much fewer inputs than HCS Streets</a:t>
            </a:r>
          </a:p>
          <a:p>
            <a:endParaRPr lang="en-US" sz="2400" dirty="0"/>
          </a:p>
          <a:p>
            <a:r>
              <a:rPr lang="en-US" sz="2400" dirty="0"/>
              <a:t>Input data is easy to obtain</a:t>
            </a:r>
          </a:p>
          <a:p>
            <a:endParaRPr lang="en-US" sz="2400" dirty="0"/>
          </a:p>
          <a:p>
            <a:r>
              <a:rPr lang="en-US" sz="2400" dirty="0"/>
              <a:t>Provides multimodal analysis with limited required information</a:t>
            </a:r>
          </a:p>
          <a:p>
            <a:endParaRPr lang="en-US" sz="2400" dirty="0"/>
          </a:p>
          <a:p>
            <a:endParaRPr lang="en-US" sz="2400" dirty="0"/>
          </a:p>
          <a:p>
            <a:endParaRPr lang="en-US" sz="2400" dirty="0"/>
          </a:p>
          <a:p>
            <a:pPr marL="0" indent="0">
              <a:buNone/>
            </a:pPr>
            <a:endParaRPr lang="en-US" sz="2400" dirty="0"/>
          </a:p>
        </p:txBody>
      </p:sp>
      <p:grpSp>
        <p:nvGrpSpPr>
          <p:cNvPr id="9" name="Group 8"/>
          <p:cNvGrpSpPr/>
          <p:nvPr/>
        </p:nvGrpSpPr>
        <p:grpSpPr>
          <a:xfrm>
            <a:off x="1066800" y="4"/>
            <a:ext cx="8077200" cy="1650181"/>
            <a:chOff x="1066800" y="0"/>
            <a:chExt cx="8077200" cy="1650181"/>
          </a:xfrm>
        </p:grpSpPr>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1328" t="7842" r="2007" b="65003"/>
            <a:stretch/>
          </p:blipFill>
          <p:spPr bwMode="auto">
            <a:xfrm>
              <a:off x="1066800" y="0"/>
              <a:ext cx="8077200" cy="165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43000" y="1078549"/>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extLst>
      <p:ext uri="{BB962C8B-B14F-4D97-AF65-F5344CB8AC3E}">
        <p14:creationId xmlns:p14="http://schemas.microsoft.com/office/powerpoint/2010/main" val="3518530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424363" y="2672631"/>
            <a:ext cx="4267200" cy="37941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 name="Title 1"/>
          <p:cNvSpPr>
            <a:spLocks noGrp="1"/>
          </p:cNvSpPr>
          <p:nvPr>
            <p:ph type="title"/>
          </p:nvPr>
        </p:nvSpPr>
        <p:spPr>
          <a:xfrm>
            <a:off x="1463558" y="1768161"/>
            <a:ext cx="7239000" cy="884238"/>
          </a:xfrm>
        </p:spPr>
        <p:txBody>
          <a:bodyPr/>
          <a:lstStyle/>
          <a:p>
            <a:r>
              <a:rPr lang="en-US" b="1" dirty="0" smtClean="0">
                <a:solidFill>
                  <a:schemeClr val="tx1"/>
                </a:solidFill>
              </a:rPr>
              <a:t>Multimodal Analysis</a:t>
            </a:r>
            <a:endParaRPr lang="en-US" b="1" dirty="0">
              <a:solidFill>
                <a:schemeClr val="tx1"/>
              </a:solidFill>
            </a:endParaRPr>
          </a:p>
        </p:txBody>
      </p:sp>
      <p:sp>
        <p:nvSpPr>
          <p:cNvPr id="3" name="Content Placeholder 2"/>
          <p:cNvSpPr>
            <a:spLocks noGrp="1"/>
          </p:cNvSpPr>
          <p:nvPr>
            <p:ph idx="1"/>
          </p:nvPr>
        </p:nvSpPr>
        <p:spPr>
          <a:xfrm>
            <a:off x="5077706" y="5324725"/>
            <a:ext cx="3347920" cy="1219201"/>
          </a:xfrm>
        </p:spPr>
        <p:txBody>
          <a:bodyPr>
            <a:normAutofit/>
          </a:bodyPr>
          <a:lstStyle/>
          <a:p>
            <a:pPr marL="0" indent="0" algn="ctr">
              <a:buNone/>
            </a:pPr>
            <a:r>
              <a:rPr lang="en-US" sz="2000" dirty="0">
                <a:solidFill>
                  <a:srgbClr val="FF0000"/>
                </a:solidFill>
              </a:rPr>
              <a:t>Number of Pedestrian/Bicycle/Bus Inputs</a:t>
            </a:r>
          </a:p>
        </p:txBody>
      </p:sp>
      <p:grpSp>
        <p:nvGrpSpPr>
          <p:cNvPr id="5" name="Group 4"/>
          <p:cNvGrpSpPr>
            <a:grpSpLocks noChangeAspect="1"/>
          </p:cNvGrpSpPr>
          <p:nvPr/>
        </p:nvGrpSpPr>
        <p:grpSpPr bwMode="auto">
          <a:xfrm>
            <a:off x="1479550" y="2651996"/>
            <a:ext cx="7251700" cy="1638301"/>
            <a:chOff x="864" y="1824"/>
            <a:chExt cx="4568" cy="1032"/>
          </a:xfrm>
        </p:grpSpPr>
        <p:sp>
          <p:nvSpPr>
            <p:cNvPr id="6" name="AutoShape 3"/>
            <p:cNvSpPr>
              <a:spLocks noChangeAspect="1" noChangeArrowheads="1" noTextEdit="1"/>
            </p:cNvSpPr>
            <p:nvPr/>
          </p:nvSpPr>
          <p:spPr bwMode="auto">
            <a:xfrm>
              <a:off x="864" y="1824"/>
              <a:ext cx="4556"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p:cNvSpPr>
              <a:spLocks noChangeArrowheads="1"/>
            </p:cNvSpPr>
            <p:nvPr/>
          </p:nvSpPr>
          <p:spPr bwMode="auto">
            <a:xfrm>
              <a:off x="1544" y="1849"/>
              <a:ext cx="42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a:solidFill>
                    <a:srgbClr val="000000"/>
                  </a:solidFill>
                  <a:latin typeface="Calibri" pitchFamily="34" charset="0"/>
                  <a:cs typeface="Arial" pitchFamily="34" charset="0"/>
                </a:rPr>
                <a:t>Input</a:t>
              </a:r>
              <a:endParaRPr lang="en-US">
                <a:latin typeface="Arial" pitchFamily="34" charset="0"/>
                <a:cs typeface="Arial" pitchFamily="34" charset="0"/>
              </a:endParaRPr>
            </a:p>
          </p:txBody>
        </p:sp>
        <p:sp>
          <p:nvSpPr>
            <p:cNvPr id="8" name="Rectangle 6"/>
            <p:cNvSpPr>
              <a:spLocks noChangeArrowheads="1"/>
            </p:cNvSpPr>
            <p:nvPr/>
          </p:nvSpPr>
          <p:spPr bwMode="auto">
            <a:xfrm>
              <a:off x="2788" y="1849"/>
              <a:ext cx="139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b="1" dirty="0">
                  <a:solidFill>
                    <a:srgbClr val="000000"/>
                  </a:solidFill>
                  <a:latin typeface="Calibri" pitchFamily="34" charset="0"/>
                  <a:cs typeface="Arial" pitchFamily="34" charset="0"/>
                </a:rPr>
                <a:t>HCS Streets 2010</a:t>
              </a:r>
              <a:endParaRPr lang="en-US" dirty="0">
                <a:latin typeface="Arial" pitchFamily="34" charset="0"/>
                <a:cs typeface="Arial" pitchFamily="34" charset="0"/>
              </a:endParaRPr>
            </a:p>
          </p:txBody>
        </p:sp>
        <p:sp>
          <p:nvSpPr>
            <p:cNvPr id="9" name="Rectangle 7"/>
            <p:cNvSpPr>
              <a:spLocks noChangeArrowheads="1"/>
            </p:cNvSpPr>
            <p:nvPr/>
          </p:nvSpPr>
          <p:spPr bwMode="auto">
            <a:xfrm>
              <a:off x="4442" y="1849"/>
              <a:ext cx="7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b="1" dirty="0">
                  <a:solidFill>
                    <a:srgbClr val="000000"/>
                  </a:solidFill>
                  <a:latin typeface="Calibri" pitchFamily="34" charset="0"/>
                  <a:cs typeface="Arial" pitchFamily="34" charset="0"/>
                </a:rPr>
                <a:t>ARTPLAN</a:t>
              </a:r>
              <a:endParaRPr lang="en-US" dirty="0">
                <a:latin typeface="Arial" pitchFamily="34" charset="0"/>
                <a:cs typeface="Arial" pitchFamily="34" charset="0"/>
              </a:endParaRPr>
            </a:p>
          </p:txBody>
        </p:sp>
        <p:sp>
          <p:nvSpPr>
            <p:cNvPr id="10" name="Rectangle 8"/>
            <p:cNvSpPr>
              <a:spLocks noChangeArrowheads="1"/>
            </p:cNvSpPr>
            <p:nvPr/>
          </p:nvSpPr>
          <p:spPr bwMode="auto">
            <a:xfrm>
              <a:off x="914" y="2101"/>
              <a:ext cx="181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dirty="0">
                  <a:solidFill>
                    <a:srgbClr val="000000"/>
                  </a:solidFill>
                  <a:latin typeface="Calibri" pitchFamily="34" charset="0"/>
                  <a:cs typeface="Arial" pitchFamily="34" charset="0"/>
                </a:rPr>
                <a:t>Pedestrian Parameters</a:t>
              </a:r>
              <a:endParaRPr lang="en-US" dirty="0">
                <a:latin typeface="Arial" pitchFamily="34" charset="0"/>
                <a:cs typeface="Arial" pitchFamily="34" charset="0"/>
              </a:endParaRPr>
            </a:p>
          </p:txBody>
        </p:sp>
        <p:sp>
          <p:nvSpPr>
            <p:cNvPr id="11" name="Rectangle 9"/>
            <p:cNvSpPr>
              <a:spLocks noChangeArrowheads="1"/>
            </p:cNvSpPr>
            <p:nvPr/>
          </p:nvSpPr>
          <p:spPr bwMode="auto">
            <a:xfrm>
              <a:off x="3352" y="2101"/>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dirty="0">
                  <a:solidFill>
                    <a:srgbClr val="000000"/>
                  </a:solidFill>
                  <a:latin typeface="Calibri" pitchFamily="34" charset="0"/>
                  <a:cs typeface="Arial" pitchFamily="34" charset="0"/>
                </a:rPr>
                <a:t>76</a:t>
              </a:r>
              <a:endParaRPr lang="en-US" dirty="0">
                <a:latin typeface="Arial" pitchFamily="34" charset="0"/>
                <a:cs typeface="Arial" pitchFamily="34" charset="0"/>
              </a:endParaRPr>
            </a:p>
          </p:txBody>
        </p:sp>
        <p:sp>
          <p:nvSpPr>
            <p:cNvPr id="12" name="Rectangle 10"/>
            <p:cNvSpPr>
              <a:spLocks noChangeArrowheads="1"/>
            </p:cNvSpPr>
            <p:nvPr/>
          </p:nvSpPr>
          <p:spPr bwMode="auto">
            <a:xfrm>
              <a:off x="4696" y="2101"/>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dirty="0">
                  <a:solidFill>
                    <a:srgbClr val="000000"/>
                  </a:solidFill>
                  <a:latin typeface="Calibri" pitchFamily="34" charset="0"/>
                  <a:cs typeface="Arial" pitchFamily="34" charset="0"/>
                </a:rPr>
                <a:t>16</a:t>
              </a:r>
              <a:endParaRPr lang="en-US" dirty="0">
                <a:latin typeface="Arial" pitchFamily="34" charset="0"/>
                <a:cs typeface="Arial" pitchFamily="34" charset="0"/>
              </a:endParaRPr>
            </a:p>
          </p:txBody>
        </p:sp>
        <p:sp>
          <p:nvSpPr>
            <p:cNvPr id="13" name="Rectangle 11"/>
            <p:cNvSpPr>
              <a:spLocks noChangeArrowheads="1"/>
            </p:cNvSpPr>
            <p:nvPr/>
          </p:nvSpPr>
          <p:spPr bwMode="auto">
            <a:xfrm>
              <a:off x="914" y="2352"/>
              <a:ext cx="176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2400" dirty="0">
                  <a:solidFill>
                    <a:srgbClr val="000000"/>
                  </a:solidFill>
                  <a:latin typeface="Calibri" pitchFamily="34" charset="0"/>
                  <a:cs typeface="Arial" pitchFamily="34" charset="0"/>
                </a:rPr>
                <a:t>Bicycle Parameters</a:t>
              </a:r>
              <a:endParaRPr lang="en-US" dirty="0">
                <a:latin typeface="Arial" pitchFamily="34" charset="0"/>
                <a:cs typeface="Arial" pitchFamily="34" charset="0"/>
              </a:endParaRPr>
            </a:p>
          </p:txBody>
        </p:sp>
        <p:sp>
          <p:nvSpPr>
            <p:cNvPr id="14" name="Rectangle 12"/>
            <p:cNvSpPr>
              <a:spLocks noChangeArrowheads="1"/>
            </p:cNvSpPr>
            <p:nvPr/>
          </p:nvSpPr>
          <p:spPr bwMode="auto">
            <a:xfrm>
              <a:off x="3352" y="2352"/>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dirty="0">
                  <a:solidFill>
                    <a:srgbClr val="000000"/>
                  </a:solidFill>
                  <a:latin typeface="Calibri" pitchFamily="34" charset="0"/>
                  <a:cs typeface="Arial" pitchFamily="34" charset="0"/>
                </a:rPr>
                <a:t>42</a:t>
              </a:r>
              <a:endParaRPr lang="en-US" dirty="0">
                <a:latin typeface="Arial" pitchFamily="34" charset="0"/>
                <a:cs typeface="Arial" pitchFamily="34" charset="0"/>
              </a:endParaRPr>
            </a:p>
          </p:txBody>
        </p:sp>
        <p:sp>
          <p:nvSpPr>
            <p:cNvPr id="15" name="Rectangle 13"/>
            <p:cNvSpPr>
              <a:spLocks noChangeArrowheads="1"/>
            </p:cNvSpPr>
            <p:nvPr/>
          </p:nvSpPr>
          <p:spPr bwMode="auto">
            <a:xfrm>
              <a:off x="4746" y="2352"/>
              <a:ext cx="1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dirty="0">
                  <a:solidFill>
                    <a:srgbClr val="000000"/>
                  </a:solidFill>
                  <a:latin typeface="Calibri" pitchFamily="34" charset="0"/>
                  <a:cs typeface="Arial" pitchFamily="34" charset="0"/>
                </a:rPr>
                <a:t>6</a:t>
              </a:r>
              <a:endParaRPr lang="en-US" dirty="0">
                <a:latin typeface="Arial" pitchFamily="34" charset="0"/>
                <a:cs typeface="Arial" pitchFamily="34" charset="0"/>
              </a:endParaRPr>
            </a:p>
          </p:txBody>
        </p:sp>
        <p:sp>
          <p:nvSpPr>
            <p:cNvPr id="16" name="Rectangle 14"/>
            <p:cNvSpPr>
              <a:spLocks noChangeArrowheads="1"/>
            </p:cNvSpPr>
            <p:nvPr/>
          </p:nvSpPr>
          <p:spPr bwMode="auto">
            <a:xfrm>
              <a:off x="914" y="2604"/>
              <a:ext cx="177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2400" dirty="0">
                  <a:solidFill>
                    <a:srgbClr val="000000"/>
                  </a:solidFill>
                  <a:latin typeface="Calibri" pitchFamily="34" charset="0"/>
                  <a:cs typeface="Arial" pitchFamily="34" charset="0"/>
                </a:rPr>
                <a:t>Bus Parameters</a:t>
              </a:r>
              <a:endParaRPr lang="en-US" dirty="0">
                <a:latin typeface="Arial" pitchFamily="34" charset="0"/>
                <a:cs typeface="Arial" pitchFamily="34" charset="0"/>
              </a:endParaRPr>
            </a:p>
          </p:txBody>
        </p:sp>
        <p:sp>
          <p:nvSpPr>
            <p:cNvPr id="17" name="Rectangle 15"/>
            <p:cNvSpPr>
              <a:spLocks noChangeArrowheads="1"/>
            </p:cNvSpPr>
            <p:nvPr/>
          </p:nvSpPr>
          <p:spPr bwMode="auto">
            <a:xfrm>
              <a:off x="3352" y="2604"/>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a:solidFill>
                    <a:srgbClr val="000000"/>
                  </a:solidFill>
                  <a:latin typeface="Calibri" pitchFamily="34" charset="0"/>
                  <a:cs typeface="Arial" pitchFamily="34" charset="0"/>
                </a:rPr>
                <a:t>24</a:t>
              </a:r>
              <a:endParaRPr lang="en-US">
                <a:latin typeface="Arial" pitchFamily="34" charset="0"/>
                <a:cs typeface="Arial" pitchFamily="34" charset="0"/>
              </a:endParaRPr>
            </a:p>
          </p:txBody>
        </p:sp>
        <p:sp>
          <p:nvSpPr>
            <p:cNvPr id="18" name="Rectangle 16"/>
            <p:cNvSpPr>
              <a:spLocks noChangeArrowheads="1"/>
            </p:cNvSpPr>
            <p:nvPr/>
          </p:nvSpPr>
          <p:spPr bwMode="auto">
            <a:xfrm>
              <a:off x="4746" y="2604"/>
              <a:ext cx="1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dirty="0">
                  <a:solidFill>
                    <a:srgbClr val="000000"/>
                  </a:solidFill>
                  <a:latin typeface="Calibri" pitchFamily="34" charset="0"/>
                  <a:cs typeface="Arial" pitchFamily="34" charset="0"/>
                </a:rPr>
                <a:t>4 </a:t>
              </a:r>
              <a:endParaRPr lang="en-US" sz="2000" b="1" dirty="0">
                <a:solidFill>
                  <a:srgbClr val="FF0000"/>
                </a:solidFill>
                <a:latin typeface="Arial" pitchFamily="34" charset="0"/>
                <a:cs typeface="Arial" pitchFamily="34" charset="0"/>
              </a:endParaRPr>
            </a:p>
          </p:txBody>
        </p:sp>
        <p:sp>
          <p:nvSpPr>
            <p:cNvPr id="19" name="Rectangle 17"/>
            <p:cNvSpPr>
              <a:spLocks noChangeArrowheads="1"/>
            </p:cNvSpPr>
            <p:nvPr/>
          </p:nvSpPr>
          <p:spPr bwMode="auto">
            <a:xfrm>
              <a:off x="864" y="1824"/>
              <a:ext cx="13" cy="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8"/>
            <p:cNvSpPr>
              <a:spLocks noChangeArrowheads="1"/>
            </p:cNvSpPr>
            <p:nvPr/>
          </p:nvSpPr>
          <p:spPr bwMode="auto">
            <a:xfrm>
              <a:off x="2613" y="1824"/>
              <a:ext cx="13" cy="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9"/>
            <p:cNvSpPr>
              <a:spLocks noChangeArrowheads="1"/>
            </p:cNvSpPr>
            <p:nvPr/>
          </p:nvSpPr>
          <p:spPr bwMode="auto">
            <a:xfrm>
              <a:off x="4010" y="1824"/>
              <a:ext cx="13" cy="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Line 20"/>
            <p:cNvSpPr>
              <a:spLocks noChangeShapeType="1"/>
            </p:cNvSpPr>
            <p:nvPr/>
          </p:nvSpPr>
          <p:spPr bwMode="auto">
            <a:xfrm>
              <a:off x="877" y="1824"/>
              <a:ext cx="454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
            <p:cNvSpPr>
              <a:spLocks noChangeArrowheads="1"/>
            </p:cNvSpPr>
            <p:nvPr/>
          </p:nvSpPr>
          <p:spPr bwMode="auto">
            <a:xfrm>
              <a:off x="877" y="1824"/>
              <a:ext cx="4543"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
            <p:cNvSpPr>
              <a:spLocks noChangeArrowheads="1"/>
            </p:cNvSpPr>
            <p:nvPr/>
          </p:nvSpPr>
          <p:spPr bwMode="auto">
            <a:xfrm>
              <a:off x="5407" y="1824"/>
              <a:ext cx="13" cy="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Line 23"/>
            <p:cNvSpPr>
              <a:spLocks noChangeShapeType="1"/>
            </p:cNvSpPr>
            <p:nvPr/>
          </p:nvSpPr>
          <p:spPr bwMode="auto">
            <a:xfrm>
              <a:off x="877" y="2076"/>
              <a:ext cx="454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24"/>
            <p:cNvSpPr>
              <a:spLocks noChangeArrowheads="1"/>
            </p:cNvSpPr>
            <p:nvPr/>
          </p:nvSpPr>
          <p:spPr bwMode="auto">
            <a:xfrm>
              <a:off x="877" y="2076"/>
              <a:ext cx="45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Line 25"/>
            <p:cNvSpPr>
              <a:spLocks noChangeShapeType="1"/>
            </p:cNvSpPr>
            <p:nvPr/>
          </p:nvSpPr>
          <p:spPr bwMode="auto">
            <a:xfrm>
              <a:off x="877" y="2327"/>
              <a:ext cx="454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Rectangle 26"/>
            <p:cNvSpPr>
              <a:spLocks noChangeArrowheads="1"/>
            </p:cNvSpPr>
            <p:nvPr/>
          </p:nvSpPr>
          <p:spPr bwMode="auto">
            <a:xfrm>
              <a:off x="877" y="2327"/>
              <a:ext cx="4543"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Line 27"/>
            <p:cNvSpPr>
              <a:spLocks noChangeShapeType="1"/>
            </p:cNvSpPr>
            <p:nvPr/>
          </p:nvSpPr>
          <p:spPr bwMode="auto">
            <a:xfrm>
              <a:off x="877" y="2579"/>
              <a:ext cx="454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Rectangle 28"/>
            <p:cNvSpPr>
              <a:spLocks noChangeArrowheads="1"/>
            </p:cNvSpPr>
            <p:nvPr/>
          </p:nvSpPr>
          <p:spPr bwMode="auto">
            <a:xfrm>
              <a:off x="877" y="2579"/>
              <a:ext cx="45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Line 29"/>
            <p:cNvSpPr>
              <a:spLocks noChangeShapeType="1"/>
            </p:cNvSpPr>
            <p:nvPr/>
          </p:nvSpPr>
          <p:spPr bwMode="auto">
            <a:xfrm>
              <a:off x="864" y="1824"/>
              <a:ext cx="0" cy="10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32" name="Rectangle 30"/>
            <p:cNvSpPr>
              <a:spLocks noChangeArrowheads="1"/>
            </p:cNvSpPr>
            <p:nvPr/>
          </p:nvSpPr>
          <p:spPr bwMode="auto">
            <a:xfrm>
              <a:off x="864" y="1824"/>
              <a:ext cx="13" cy="10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35" name="Rectangle 32"/>
            <p:cNvSpPr>
              <a:spLocks noChangeArrowheads="1"/>
            </p:cNvSpPr>
            <p:nvPr/>
          </p:nvSpPr>
          <p:spPr bwMode="auto">
            <a:xfrm>
              <a:off x="2719" y="1837"/>
              <a:ext cx="13" cy="100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37" name="Rectangle 34"/>
            <p:cNvSpPr>
              <a:spLocks noChangeArrowheads="1"/>
            </p:cNvSpPr>
            <p:nvPr/>
          </p:nvSpPr>
          <p:spPr bwMode="auto">
            <a:xfrm>
              <a:off x="4204" y="1837"/>
              <a:ext cx="13" cy="100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38" name="Line 35"/>
            <p:cNvSpPr>
              <a:spLocks noChangeShapeType="1"/>
            </p:cNvSpPr>
            <p:nvPr/>
          </p:nvSpPr>
          <p:spPr bwMode="auto">
            <a:xfrm>
              <a:off x="877" y="2831"/>
              <a:ext cx="454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39" name="Rectangle 36"/>
            <p:cNvSpPr>
              <a:spLocks noChangeArrowheads="1"/>
            </p:cNvSpPr>
            <p:nvPr/>
          </p:nvSpPr>
          <p:spPr bwMode="auto">
            <a:xfrm>
              <a:off x="877" y="2831"/>
              <a:ext cx="45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40" name="Line 37"/>
            <p:cNvSpPr>
              <a:spLocks noChangeShapeType="1"/>
            </p:cNvSpPr>
            <p:nvPr/>
          </p:nvSpPr>
          <p:spPr bwMode="auto">
            <a:xfrm>
              <a:off x="5407" y="1837"/>
              <a:ext cx="0" cy="100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1" name="Rectangle 38"/>
            <p:cNvSpPr>
              <a:spLocks noChangeArrowheads="1"/>
            </p:cNvSpPr>
            <p:nvPr/>
          </p:nvSpPr>
          <p:spPr bwMode="auto">
            <a:xfrm>
              <a:off x="5407" y="1837"/>
              <a:ext cx="13" cy="100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42" name="Line 39"/>
            <p:cNvSpPr>
              <a:spLocks noChangeShapeType="1"/>
            </p:cNvSpPr>
            <p:nvPr/>
          </p:nvSpPr>
          <p:spPr bwMode="auto">
            <a:xfrm>
              <a:off x="864" y="284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3" name="Rectangle 40"/>
            <p:cNvSpPr>
              <a:spLocks noChangeArrowheads="1"/>
            </p:cNvSpPr>
            <p:nvPr/>
          </p:nvSpPr>
          <p:spPr bwMode="auto">
            <a:xfrm>
              <a:off x="864" y="2843"/>
              <a:ext cx="13" cy="1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44" name="Line 41"/>
            <p:cNvSpPr>
              <a:spLocks noChangeShapeType="1"/>
            </p:cNvSpPr>
            <p:nvPr/>
          </p:nvSpPr>
          <p:spPr bwMode="auto">
            <a:xfrm>
              <a:off x="2613" y="284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5" name="Rectangle 42"/>
            <p:cNvSpPr>
              <a:spLocks noChangeArrowheads="1"/>
            </p:cNvSpPr>
            <p:nvPr/>
          </p:nvSpPr>
          <p:spPr bwMode="auto">
            <a:xfrm>
              <a:off x="2613" y="2843"/>
              <a:ext cx="13" cy="1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46" name="Line 43"/>
            <p:cNvSpPr>
              <a:spLocks noChangeShapeType="1"/>
            </p:cNvSpPr>
            <p:nvPr/>
          </p:nvSpPr>
          <p:spPr bwMode="auto">
            <a:xfrm>
              <a:off x="4010" y="284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7" name="Rectangle 44"/>
            <p:cNvSpPr>
              <a:spLocks noChangeArrowheads="1"/>
            </p:cNvSpPr>
            <p:nvPr/>
          </p:nvSpPr>
          <p:spPr bwMode="auto">
            <a:xfrm>
              <a:off x="4010" y="2843"/>
              <a:ext cx="13" cy="1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48" name="Line 45"/>
            <p:cNvSpPr>
              <a:spLocks noChangeShapeType="1"/>
            </p:cNvSpPr>
            <p:nvPr/>
          </p:nvSpPr>
          <p:spPr bwMode="auto">
            <a:xfrm>
              <a:off x="5407" y="284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9" name="Rectangle 46"/>
            <p:cNvSpPr>
              <a:spLocks noChangeArrowheads="1"/>
            </p:cNvSpPr>
            <p:nvPr/>
          </p:nvSpPr>
          <p:spPr bwMode="auto">
            <a:xfrm>
              <a:off x="5407" y="2843"/>
              <a:ext cx="13" cy="1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50" name="Line 47"/>
            <p:cNvSpPr>
              <a:spLocks noChangeShapeType="1"/>
            </p:cNvSpPr>
            <p:nvPr/>
          </p:nvSpPr>
          <p:spPr bwMode="auto">
            <a:xfrm>
              <a:off x="5420" y="182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51" name="Rectangle 48"/>
            <p:cNvSpPr>
              <a:spLocks noChangeArrowheads="1"/>
            </p:cNvSpPr>
            <p:nvPr/>
          </p:nvSpPr>
          <p:spPr bwMode="auto">
            <a:xfrm>
              <a:off x="5420" y="1824"/>
              <a:ext cx="12" cy="1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52" name="Line 49"/>
            <p:cNvSpPr>
              <a:spLocks noChangeShapeType="1"/>
            </p:cNvSpPr>
            <p:nvPr/>
          </p:nvSpPr>
          <p:spPr bwMode="auto">
            <a:xfrm>
              <a:off x="5420" y="2076"/>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53" name="Rectangle 50"/>
            <p:cNvSpPr>
              <a:spLocks noChangeArrowheads="1"/>
            </p:cNvSpPr>
            <p:nvPr/>
          </p:nvSpPr>
          <p:spPr bwMode="auto">
            <a:xfrm>
              <a:off x="5420" y="2076"/>
              <a:ext cx="12" cy="12"/>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54" name="Line 51"/>
            <p:cNvSpPr>
              <a:spLocks noChangeShapeType="1"/>
            </p:cNvSpPr>
            <p:nvPr/>
          </p:nvSpPr>
          <p:spPr bwMode="auto">
            <a:xfrm>
              <a:off x="5420" y="2327"/>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55" name="Rectangle 52"/>
            <p:cNvSpPr>
              <a:spLocks noChangeArrowheads="1"/>
            </p:cNvSpPr>
            <p:nvPr/>
          </p:nvSpPr>
          <p:spPr bwMode="auto">
            <a:xfrm>
              <a:off x="5420" y="2327"/>
              <a:ext cx="12" cy="1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56" name="Line 53"/>
            <p:cNvSpPr>
              <a:spLocks noChangeShapeType="1"/>
            </p:cNvSpPr>
            <p:nvPr/>
          </p:nvSpPr>
          <p:spPr bwMode="auto">
            <a:xfrm>
              <a:off x="5420" y="257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57" name="Rectangle 54"/>
            <p:cNvSpPr>
              <a:spLocks noChangeArrowheads="1"/>
            </p:cNvSpPr>
            <p:nvPr/>
          </p:nvSpPr>
          <p:spPr bwMode="auto">
            <a:xfrm>
              <a:off x="5420" y="2579"/>
              <a:ext cx="12" cy="12"/>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58" name="Line 55"/>
            <p:cNvSpPr>
              <a:spLocks noChangeShapeType="1"/>
            </p:cNvSpPr>
            <p:nvPr/>
          </p:nvSpPr>
          <p:spPr bwMode="auto">
            <a:xfrm>
              <a:off x="5420" y="2831"/>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59" name="Rectangle 56"/>
            <p:cNvSpPr>
              <a:spLocks noChangeArrowheads="1"/>
            </p:cNvSpPr>
            <p:nvPr/>
          </p:nvSpPr>
          <p:spPr bwMode="auto">
            <a:xfrm>
              <a:off x="5420" y="2831"/>
              <a:ext cx="12" cy="12"/>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5" name="Down Arrow 34"/>
          <p:cNvSpPr/>
          <p:nvPr/>
        </p:nvSpPr>
        <p:spPr>
          <a:xfrm rot="10800000">
            <a:off x="5276060" y="4354494"/>
            <a:ext cx="765175" cy="922438"/>
          </a:xfrm>
          <a:prstGeom prst="down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64" name="Down Arrow 63"/>
          <p:cNvSpPr/>
          <p:nvPr/>
        </p:nvSpPr>
        <p:spPr>
          <a:xfrm rot="10800000">
            <a:off x="7371560" y="4354494"/>
            <a:ext cx="765175" cy="922438"/>
          </a:xfrm>
          <a:prstGeom prst="down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nvGrpSpPr>
          <p:cNvPr id="62" name="Group 61"/>
          <p:cNvGrpSpPr/>
          <p:nvPr/>
        </p:nvGrpSpPr>
        <p:grpSpPr>
          <a:xfrm>
            <a:off x="1066800" y="4"/>
            <a:ext cx="8077200" cy="1650181"/>
            <a:chOff x="1066800" y="0"/>
            <a:chExt cx="8077200" cy="1650181"/>
          </a:xfrm>
        </p:grpSpPr>
        <p:pic>
          <p:nvPicPr>
            <p:cNvPr id="63"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1328" t="7842" r="2007" b="65003"/>
            <a:stretch/>
          </p:blipFill>
          <p:spPr bwMode="auto">
            <a:xfrm>
              <a:off x="1066800" y="0"/>
              <a:ext cx="8077200" cy="165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43000" y="1078549"/>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extLst>
      <p:ext uri="{BB962C8B-B14F-4D97-AF65-F5344CB8AC3E}">
        <p14:creationId xmlns:p14="http://schemas.microsoft.com/office/powerpoint/2010/main" val="1833928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309319" y="1974051"/>
            <a:ext cx="3350812" cy="4815840"/>
          </a:xfrm>
        </p:spPr>
        <p:txBody>
          <a:bodyPr>
            <a:normAutofit/>
          </a:bodyPr>
          <a:lstStyle/>
          <a:p>
            <a:r>
              <a:rPr lang="en-US" sz="2800" b="1" dirty="0"/>
              <a:t>Roadway Class</a:t>
            </a:r>
          </a:p>
          <a:p>
            <a:pPr lvl="1"/>
            <a:r>
              <a:rPr lang="en-US" sz="2400" b="1" dirty="0"/>
              <a:t>Class 1 </a:t>
            </a:r>
            <a:r>
              <a:rPr lang="en-US" sz="2000" b="1" dirty="0"/>
              <a:t>– </a:t>
            </a:r>
            <a:r>
              <a:rPr lang="en-US" sz="2000" dirty="0"/>
              <a:t>Arterials with a posted speed of </a:t>
            </a:r>
            <a:br>
              <a:rPr lang="en-US" sz="2000" dirty="0"/>
            </a:br>
            <a:r>
              <a:rPr lang="en-US" sz="2400" b="1" dirty="0"/>
              <a:t>40 mph </a:t>
            </a:r>
            <a:r>
              <a:rPr lang="en-US" sz="2000" dirty="0"/>
              <a:t>or greater</a:t>
            </a:r>
          </a:p>
          <a:p>
            <a:pPr lvl="1"/>
            <a:endParaRPr lang="en-US" sz="2000" dirty="0"/>
          </a:p>
          <a:p>
            <a:pPr lvl="1"/>
            <a:endParaRPr lang="en-US" sz="2000" dirty="0"/>
          </a:p>
          <a:p>
            <a:pPr lvl="1"/>
            <a:endParaRPr lang="en-US" sz="2000" dirty="0"/>
          </a:p>
          <a:p>
            <a:pPr lvl="1"/>
            <a:r>
              <a:rPr lang="en-US" sz="2400" b="1" dirty="0"/>
              <a:t>Class 2 </a:t>
            </a:r>
            <a:r>
              <a:rPr lang="en-US" sz="2000" b="1" dirty="0"/>
              <a:t>– </a:t>
            </a:r>
            <a:r>
              <a:rPr lang="en-US" sz="2000" dirty="0"/>
              <a:t>Arterials with a posted speed of </a:t>
            </a:r>
            <a:br>
              <a:rPr lang="en-US" sz="2000" dirty="0"/>
            </a:br>
            <a:r>
              <a:rPr lang="en-US" sz="2400" b="1" dirty="0"/>
              <a:t>35 mph </a:t>
            </a:r>
            <a:r>
              <a:rPr lang="en-US" sz="2000" dirty="0"/>
              <a:t>or less</a:t>
            </a:r>
          </a:p>
          <a:p>
            <a:endParaRPr lang="en-US" sz="2400" dirty="0"/>
          </a:p>
          <a:p>
            <a:endParaRPr lang="en-US" sz="2400" b="1" dirty="0"/>
          </a:p>
        </p:txBody>
      </p:sp>
      <p:pic>
        <p:nvPicPr>
          <p:cNvPr id="1433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1152" y="4349184"/>
            <a:ext cx="4060013" cy="210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11152" y="1981200"/>
            <a:ext cx="4060013" cy="217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1066800" y="4"/>
            <a:ext cx="8077200" cy="1650181"/>
            <a:chOff x="1066800" y="0"/>
            <a:chExt cx="8077200" cy="1650181"/>
          </a:xfrm>
        </p:grpSpPr>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a:ext>
              </a:extLst>
            </a:blip>
            <a:srcRect l="1328" t="7842" r="2007" b="65003"/>
            <a:stretch/>
          </p:blipFill>
          <p:spPr bwMode="auto">
            <a:xfrm>
              <a:off x="1066800" y="0"/>
              <a:ext cx="8077200" cy="165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143000" y="1078549"/>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extLst>
      <p:ext uri="{BB962C8B-B14F-4D97-AF65-F5344CB8AC3E}">
        <p14:creationId xmlns:p14="http://schemas.microsoft.com/office/powerpoint/2010/main" val="127968386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4" cstate="print"/>
          <a:srcRect l="4988" t="30943" r="1247" b="8922"/>
          <a:stretch>
            <a:fillRect/>
          </a:stretch>
        </p:blipFill>
        <p:spPr bwMode="auto">
          <a:xfrm>
            <a:off x="0" y="1052949"/>
            <a:ext cx="9144000" cy="4387273"/>
          </a:xfrm>
          <a:prstGeom prst="rect">
            <a:avLst/>
          </a:prstGeom>
          <a:noFill/>
          <a:ln w="9525">
            <a:noFill/>
            <a:miter lim="800000"/>
            <a:headEnd/>
            <a:tailEnd/>
          </a:ln>
        </p:spPr>
      </p:pic>
      <p:sp>
        <p:nvSpPr>
          <p:cNvPr id="2196482" name="Rectangle 2"/>
          <p:cNvSpPr>
            <a:spLocks noGrp="1" noChangeArrowheads="1"/>
          </p:cNvSpPr>
          <p:nvPr>
            <p:ph type="title"/>
          </p:nvPr>
        </p:nvSpPr>
        <p:spPr>
          <a:xfrm>
            <a:off x="1110916" y="243896"/>
            <a:ext cx="8033084" cy="1174596"/>
          </a:xfrm>
        </p:spPr>
        <p:txBody>
          <a:bodyPr>
            <a:normAutofit/>
          </a:bodyPr>
          <a:lstStyle/>
          <a:p>
            <a:r>
              <a:rPr lang="en-US" sz="3200" b="1" dirty="0"/>
              <a:t>Importance of Signalized Intersections</a:t>
            </a:r>
          </a:p>
        </p:txBody>
      </p:sp>
      <p:sp>
        <p:nvSpPr>
          <p:cNvPr id="2196486" name="Text Box 6"/>
          <p:cNvSpPr txBox="1">
            <a:spLocks noChangeArrowheads="1"/>
          </p:cNvSpPr>
          <p:nvPr/>
        </p:nvSpPr>
        <p:spPr bwMode="auto">
          <a:xfrm>
            <a:off x="1110916" y="5419725"/>
            <a:ext cx="7010400" cy="946150"/>
          </a:xfrm>
          <a:prstGeom prst="rect">
            <a:avLst/>
          </a:prstGeom>
          <a:noFill/>
          <a:ln w="9525">
            <a:noFill/>
            <a:miter lim="800000"/>
            <a:headEnd/>
            <a:tailEnd/>
          </a:ln>
          <a:effectLst/>
        </p:spPr>
        <p:txBody>
          <a:bodyPr lIns="91397" tIns="45698" rIns="91397" bIns="45698">
            <a:spAutoFit/>
          </a:bodyPr>
          <a:lstStyle/>
          <a:p>
            <a:pPr algn="ctr" eaLnBrk="1" hangingPunct="1"/>
            <a:r>
              <a:rPr lang="en-US" sz="2800" b="1" dirty="0">
                <a:solidFill>
                  <a:schemeClr val="accent4"/>
                </a:solidFill>
                <a:latin typeface="Calibri" pitchFamily="34" charset="0"/>
              </a:rPr>
              <a:t>Getting signalized intersection data correct is critical for capacity and LOS analyses</a:t>
            </a:r>
          </a:p>
        </p:txBody>
      </p:sp>
      <p:sp>
        <p:nvSpPr>
          <p:cNvPr id="12" name="Oval Callout 11"/>
          <p:cNvSpPr/>
          <p:nvPr/>
        </p:nvSpPr>
        <p:spPr bwMode="auto">
          <a:xfrm>
            <a:off x="5791200" y="895927"/>
            <a:ext cx="3352800" cy="2232284"/>
          </a:xfrm>
          <a:prstGeom prst="wedgeEllipseCallout">
            <a:avLst>
              <a:gd name="adj1" fmla="val -36565"/>
              <a:gd name="adj2" fmla="val 63524"/>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397" tIns="45698" rIns="91397" bIns="45698" numCol="1" rtlCol="0" anchor="t" anchorCtr="0" compatLnSpc="1">
            <a:prstTxWarp prst="textNoShape">
              <a:avLst/>
            </a:prstTxWarp>
          </a:bodyPr>
          <a:lstStyle/>
          <a:p>
            <a:pPr algn="ctr" eaLnBrk="1" hangingPunct="1"/>
            <a:r>
              <a:rPr lang="en-US" sz="2400" dirty="0">
                <a:latin typeface="Calibri" pitchFamily="34" charset="0"/>
              </a:rPr>
              <a:t>What part of an arterial really determines capacity?</a:t>
            </a:r>
          </a:p>
        </p:txBody>
      </p:sp>
      <p:sp>
        <p:nvSpPr>
          <p:cNvPr id="11" name="Oval 10"/>
          <p:cNvSpPr/>
          <p:nvPr/>
        </p:nvSpPr>
        <p:spPr bwMode="auto">
          <a:xfrm>
            <a:off x="2743201" y="1524007"/>
            <a:ext cx="3482110" cy="3482110"/>
          </a:xfrm>
          <a:prstGeom prst="ellipse">
            <a:avLst/>
          </a:prstGeom>
          <a:noFill/>
          <a:ln w="76200" cap="flat" cmpd="sng" algn="ctr">
            <a:solidFill>
              <a:srgbClr val="FF0000"/>
            </a:solidFill>
            <a:prstDash val="solid"/>
            <a:miter lim="800000"/>
            <a:headEnd type="none" w="med" len="med"/>
            <a:tailEnd type="none" w="med" len="med"/>
          </a:ln>
          <a:effectLst>
            <a:prstShdw prst="shdw17" dist="17961" dir="2700000">
              <a:schemeClr val="tx1">
                <a:gamma/>
                <a:shade val="60000"/>
                <a:invGamma/>
              </a:schemeClr>
            </a:prstShdw>
          </a:effectLst>
        </p:spPr>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dirty="0">
              <a:latin typeface="Arial" charset="0"/>
            </a:endParaRPr>
          </a:p>
        </p:txBody>
      </p:sp>
    </p:spTree>
    <p:custDataLst>
      <p:tags r:id="rId1"/>
    </p:custDataLst>
    <p:extLst>
      <p:ext uri="{BB962C8B-B14F-4D97-AF65-F5344CB8AC3E}">
        <p14:creationId xmlns:p14="http://schemas.microsoft.com/office/powerpoint/2010/main" val="420472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 presetClass="entr" presetSubtype="0" fill="hold" grpId="0" nodeType="withEffect">
                                  <p:stCondLst>
                                    <p:cond delay="0"/>
                                  </p:stCondLst>
                                  <p:childTnLst>
                                    <p:set>
                                      <p:cBhvr>
                                        <p:cTn id="11" dur="1" fill="hold">
                                          <p:stCondLst>
                                            <p:cond delay="499"/>
                                          </p:stCondLst>
                                        </p:cTn>
                                        <p:tgtEl>
                                          <p:spTgt spid="2196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6486" grpId="0" autoUpdateAnimBg="0"/>
      <p:bldP spid="11"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Curl.png"/>
          <p:cNvPicPr>
            <a:picLocks noChangeAspect="1"/>
          </p:cNvPicPr>
          <p:nvPr/>
        </p:nvPicPr>
        <p:blipFill>
          <a:blip r:embed="rId4" cstate="print"/>
          <a:stretch>
            <a:fillRect/>
          </a:stretch>
        </p:blipFill>
        <p:spPr>
          <a:xfrm rot="16200000">
            <a:off x="8216030" y="5929236"/>
            <a:ext cx="1208955" cy="664925"/>
          </a:xfrm>
          <a:prstGeom prst="rect">
            <a:avLst/>
          </a:prstGeom>
        </p:spPr>
      </p:pic>
      <p:sp>
        <p:nvSpPr>
          <p:cNvPr id="6" name="Rectangle 5"/>
          <p:cNvSpPr/>
          <p:nvPr/>
        </p:nvSpPr>
        <p:spPr>
          <a:xfrm>
            <a:off x="8777477" y="6496846"/>
            <a:ext cx="418618" cy="369287"/>
          </a:xfrm>
          <a:prstGeom prst="rect">
            <a:avLst/>
          </a:prstGeom>
        </p:spPr>
        <p:txBody>
          <a:bodyPr wrap="none" lIns="91397" tIns="45698" rIns="91397" bIns="45698">
            <a:spAutoFit/>
          </a:bodyPr>
          <a:lstStyle/>
          <a:p>
            <a:pPr algn="r"/>
            <a:r>
              <a:rPr lang="en-US" dirty="0" smtClean="0"/>
              <a:t>61</a:t>
            </a:r>
            <a:endParaRPr lang="en-US" dirty="0"/>
          </a:p>
        </p:txBody>
      </p:sp>
      <p:pic>
        <p:nvPicPr>
          <p:cNvPr id="7" name="Picture 1" descr="C:\DOCS\QLOSTraining\Graphics\Traffic_at_signal1600x1200.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1404" b="24941"/>
          <a:stretch/>
        </p:blipFill>
        <p:spPr bwMode="auto">
          <a:xfrm>
            <a:off x="1752600" y="3084927"/>
            <a:ext cx="5758870" cy="3176772"/>
          </a:xfrm>
          <a:prstGeom prst="rect">
            <a:avLst/>
          </a:prstGeom>
          <a:noFill/>
          <a:ln>
            <a:noFill/>
          </a:ln>
          <a:effectLst/>
        </p:spPr>
      </p:pic>
      <p:sp>
        <p:nvSpPr>
          <p:cNvPr id="8" name="Right Arrow 7"/>
          <p:cNvSpPr/>
          <p:nvPr/>
        </p:nvSpPr>
        <p:spPr>
          <a:xfrm rot="16200000">
            <a:off x="4658349" y="5222543"/>
            <a:ext cx="838200" cy="60391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9" name="Right Arrow 8"/>
          <p:cNvSpPr/>
          <p:nvPr/>
        </p:nvSpPr>
        <p:spPr>
          <a:xfrm rot="16200000">
            <a:off x="5660067" y="5213379"/>
            <a:ext cx="838200" cy="60391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0" name="Right Arrow 9"/>
          <p:cNvSpPr/>
          <p:nvPr/>
        </p:nvSpPr>
        <p:spPr>
          <a:xfrm rot="16200000">
            <a:off x="6610023" y="5211653"/>
            <a:ext cx="838200" cy="60391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nvGrpSpPr>
          <p:cNvPr id="11" name="Group 10"/>
          <p:cNvGrpSpPr/>
          <p:nvPr/>
        </p:nvGrpSpPr>
        <p:grpSpPr>
          <a:xfrm>
            <a:off x="1066800" y="4"/>
            <a:ext cx="8077200" cy="1650181"/>
            <a:chOff x="1066800" y="0"/>
            <a:chExt cx="8077200" cy="1650181"/>
          </a:xfrm>
        </p:grpSpPr>
        <p:pic>
          <p:nvPicPr>
            <p:cNvPr id="12" name="Picture 2"/>
            <p:cNvPicPr>
              <a:picLocks noChangeAspect="1" noChangeArrowheads="1"/>
            </p:cNvPicPr>
            <p:nvPr/>
          </p:nvPicPr>
          <p:blipFill rotWithShape="1">
            <a:blip r:embed="rId6">
              <a:extLst>
                <a:ext uri="{28A0092B-C50C-407E-A947-70E740481C1C}">
                  <a14:useLocalDpi xmlns:a14="http://schemas.microsoft.com/office/drawing/2010/main"/>
                </a:ext>
              </a:extLst>
            </a:blip>
            <a:srcRect l="1328" t="7842" r="2007" b="65003"/>
            <a:stretch/>
          </p:blipFill>
          <p:spPr bwMode="auto">
            <a:xfrm>
              <a:off x="1066800" y="0"/>
              <a:ext cx="8077200" cy="165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143000" y="1078549"/>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TextBox 13"/>
          <p:cNvSpPr txBox="1"/>
          <p:nvPr/>
        </p:nvSpPr>
        <p:spPr>
          <a:xfrm>
            <a:off x="1680518" y="1862427"/>
            <a:ext cx="5650564" cy="1508105"/>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Number of through lanes</a:t>
            </a:r>
          </a:p>
          <a:p>
            <a:pPr marL="342900" indent="-342900">
              <a:buFont typeface="Arial" panose="020B0604020202020204" pitchFamily="34" charset="0"/>
              <a:buChar char="•"/>
            </a:pPr>
            <a:r>
              <a:rPr lang="en-US" sz="2000" dirty="0"/>
              <a:t>In ARTPLAN and FREEPLAN, the number of through lanes in the analysis direction is an input </a:t>
            </a:r>
          </a:p>
          <a:p>
            <a:endParaRPr 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1314763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761" y="1856901"/>
            <a:ext cx="7239000" cy="884238"/>
          </a:xfrm>
        </p:spPr>
        <p:txBody>
          <a:bodyPr>
            <a:normAutofit fontScale="90000"/>
          </a:bodyPr>
          <a:lstStyle/>
          <a:p>
            <a:r>
              <a:rPr lang="en-US" b="1" dirty="0" smtClean="0">
                <a:solidFill>
                  <a:schemeClr val="tx1"/>
                </a:solidFill>
              </a:rPr>
              <a:t>Number of Signalized Intersections</a:t>
            </a:r>
            <a:endParaRPr lang="en-US" b="1" dirty="0">
              <a:solidFill>
                <a:schemeClr val="tx1"/>
              </a:solidFill>
            </a:endParaRPr>
          </a:p>
        </p:txBody>
      </p:sp>
      <p:sp>
        <p:nvSpPr>
          <p:cNvPr id="3" name="Content Placeholder 2"/>
          <p:cNvSpPr>
            <a:spLocks noGrp="1"/>
          </p:cNvSpPr>
          <p:nvPr>
            <p:ph idx="1"/>
          </p:nvPr>
        </p:nvSpPr>
        <p:spPr>
          <a:xfrm>
            <a:off x="1393761" y="2514601"/>
            <a:ext cx="7239000" cy="4343400"/>
          </a:xfrm>
        </p:spPr>
        <p:txBody>
          <a:bodyPr>
            <a:normAutofit/>
          </a:bodyPr>
          <a:lstStyle/>
          <a:p>
            <a:r>
              <a:rPr lang="en-US" sz="2400" dirty="0"/>
              <a:t>Only one intersection at </a:t>
            </a:r>
            <a:r>
              <a:rPr lang="en-US" sz="2400" dirty="0" smtClean="0"/>
              <a:t>the </a:t>
            </a:r>
            <a:r>
              <a:rPr lang="en-US" sz="2400" dirty="0"/>
              <a:t>ends of the facility </a:t>
            </a:r>
            <a:r>
              <a:rPr lang="en-US" sz="2400" dirty="0" smtClean="0"/>
              <a:t>should </a:t>
            </a:r>
            <a:r>
              <a:rPr lang="en-US" sz="2400" dirty="0"/>
              <a:t>be counted</a:t>
            </a:r>
          </a:p>
        </p:txBody>
      </p:sp>
      <p:pic>
        <p:nvPicPr>
          <p:cNvPr id="7" name="Picture 6" descr="PageCurl.png"/>
          <p:cNvPicPr>
            <a:picLocks noChangeAspect="1"/>
          </p:cNvPicPr>
          <p:nvPr/>
        </p:nvPicPr>
        <p:blipFill>
          <a:blip r:embed="rId4" cstate="print"/>
          <a:stretch>
            <a:fillRect/>
          </a:stretch>
        </p:blipFill>
        <p:spPr>
          <a:xfrm rot="16200000">
            <a:off x="8216030" y="5929236"/>
            <a:ext cx="1208955" cy="664925"/>
          </a:xfrm>
          <a:prstGeom prst="rect">
            <a:avLst/>
          </a:prstGeom>
        </p:spPr>
      </p:pic>
      <p:sp>
        <p:nvSpPr>
          <p:cNvPr id="8" name="Rectangle 7"/>
          <p:cNvSpPr/>
          <p:nvPr/>
        </p:nvSpPr>
        <p:spPr>
          <a:xfrm>
            <a:off x="8777477" y="6496846"/>
            <a:ext cx="418618" cy="369287"/>
          </a:xfrm>
          <a:prstGeom prst="rect">
            <a:avLst/>
          </a:prstGeom>
        </p:spPr>
        <p:txBody>
          <a:bodyPr wrap="none" lIns="91397" tIns="45698" rIns="91397" bIns="45698">
            <a:spAutoFit/>
          </a:bodyPr>
          <a:lstStyle/>
          <a:p>
            <a:pPr algn="r"/>
            <a:r>
              <a:rPr lang="en-US" dirty="0" smtClean="0"/>
              <a:t>93</a:t>
            </a:r>
            <a:endParaRPr lang="en-US" dirty="0"/>
          </a:p>
        </p:txBody>
      </p:sp>
      <p:grpSp>
        <p:nvGrpSpPr>
          <p:cNvPr id="4" name="Group 3"/>
          <p:cNvGrpSpPr/>
          <p:nvPr/>
        </p:nvGrpSpPr>
        <p:grpSpPr>
          <a:xfrm>
            <a:off x="2752933" y="3321234"/>
            <a:ext cx="5758149" cy="3429000"/>
            <a:chOff x="2024099" y="2667000"/>
            <a:chExt cx="5758149" cy="3429000"/>
          </a:xfrm>
        </p:grpSpPr>
        <p:pic>
          <p:nvPicPr>
            <p:cNvPr id="5" name="Picture 4"/>
            <p:cNvPicPr>
              <a:picLocks noChangeAspect="1"/>
            </p:cNvPicPr>
            <p:nvPr/>
          </p:nvPicPr>
          <p:blipFill rotWithShape="1">
            <a:blip r:embed="rId5"/>
            <a:srcRect l="11012" t="2276" r="5014"/>
            <a:stretch/>
          </p:blipFill>
          <p:spPr>
            <a:xfrm>
              <a:off x="2024099" y="2667000"/>
              <a:ext cx="5758149" cy="3429000"/>
            </a:xfrm>
            <a:prstGeom prst="rect">
              <a:avLst/>
            </a:prstGeom>
          </p:spPr>
        </p:pic>
        <p:sp>
          <p:nvSpPr>
            <p:cNvPr id="9" name="Right Arrow 8"/>
            <p:cNvSpPr/>
            <p:nvPr/>
          </p:nvSpPr>
          <p:spPr>
            <a:xfrm>
              <a:off x="4419600" y="5612705"/>
              <a:ext cx="2656852" cy="48329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r>
                <a:rPr lang="en-US" dirty="0" smtClean="0"/>
                <a:t>Peak Direction</a:t>
              </a:r>
              <a:endParaRPr lang="en-US" dirty="0"/>
            </a:p>
          </p:txBody>
        </p:sp>
      </p:grpSp>
      <p:grpSp>
        <p:nvGrpSpPr>
          <p:cNvPr id="10" name="Group 9"/>
          <p:cNvGrpSpPr/>
          <p:nvPr/>
        </p:nvGrpSpPr>
        <p:grpSpPr>
          <a:xfrm>
            <a:off x="1066800" y="4"/>
            <a:ext cx="8077200" cy="1650181"/>
            <a:chOff x="1066800" y="0"/>
            <a:chExt cx="8077200" cy="1650181"/>
          </a:xfrm>
        </p:grpSpPr>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a:ext>
              </a:extLst>
            </a:blip>
            <a:srcRect l="1328" t="7842" r="2007" b="65003"/>
            <a:stretch/>
          </p:blipFill>
          <p:spPr bwMode="auto">
            <a:xfrm>
              <a:off x="1066800" y="0"/>
              <a:ext cx="8077200" cy="165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143000" y="1078549"/>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extLst>
      <p:ext uri="{BB962C8B-B14F-4D97-AF65-F5344CB8AC3E}">
        <p14:creationId xmlns:p14="http://schemas.microsoft.com/office/powerpoint/2010/main" val="246508138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idx="4294967295"/>
          </p:nvPr>
        </p:nvSpPr>
        <p:spPr>
          <a:xfrm>
            <a:off x="956471" y="1719982"/>
            <a:ext cx="8164513" cy="868363"/>
          </a:xfrm>
        </p:spPr>
        <p:txBody>
          <a:bodyPr/>
          <a:lstStyle/>
          <a:p>
            <a:r>
              <a:rPr lang="en-US" b="1" dirty="0" smtClean="0">
                <a:solidFill>
                  <a:schemeClr val="tx1"/>
                </a:solidFill>
              </a:rPr>
              <a:t>   Number of Through Lanes</a:t>
            </a:r>
          </a:p>
        </p:txBody>
      </p:sp>
      <p:sp>
        <p:nvSpPr>
          <p:cNvPr id="54276" name="Rectangle 3"/>
          <p:cNvSpPr>
            <a:spLocks noChangeArrowheads="1"/>
          </p:cNvSpPr>
          <p:nvPr/>
        </p:nvSpPr>
        <p:spPr bwMode="auto">
          <a:xfrm>
            <a:off x="1359800" y="2147341"/>
            <a:ext cx="7043737" cy="1972498"/>
          </a:xfrm>
          <a:prstGeom prst="rect">
            <a:avLst/>
          </a:prstGeom>
          <a:noFill/>
          <a:ln w="9525">
            <a:noFill/>
            <a:miter lim="800000"/>
            <a:headEnd/>
            <a:tailEnd/>
          </a:ln>
        </p:spPr>
        <p:txBody>
          <a:bodyPr lIns="91397" tIns="45698" rIns="91397" bIns="45698"/>
          <a:lstStyle/>
          <a:p>
            <a:pPr eaLnBrk="1" hangingPunct="1">
              <a:buFontTx/>
              <a:buChar char="•"/>
            </a:pPr>
            <a:r>
              <a:rPr lang="en-US" sz="3600" dirty="0"/>
              <a:t>Arterials</a:t>
            </a:r>
          </a:p>
          <a:p>
            <a:pPr lvl="1" eaLnBrk="1" hangingPunct="1">
              <a:buFontTx/>
              <a:buChar char="•"/>
            </a:pPr>
            <a:r>
              <a:rPr lang="en-US" sz="2800" dirty="0"/>
              <a:t> Counted at signalized intersections,    </a:t>
            </a:r>
            <a:br>
              <a:rPr lang="en-US" sz="2800" dirty="0"/>
            </a:br>
            <a:r>
              <a:rPr lang="en-US" sz="2800" dirty="0" smtClean="0"/>
              <a:t>	</a:t>
            </a:r>
          </a:p>
          <a:p>
            <a:pPr lvl="1" eaLnBrk="1" hangingPunct="1">
              <a:buFontTx/>
              <a:buChar char="•"/>
            </a:pPr>
            <a:r>
              <a:rPr lang="en-US" sz="2800" dirty="0" smtClean="0"/>
              <a:t> </a:t>
            </a:r>
            <a:r>
              <a:rPr lang="en-US" sz="2800" dirty="0"/>
              <a:t>Through and shared-right-turn lanes</a:t>
            </a:r>
          </a:p>
          <a:p>
            <a:pPr lvl="1" eaLnBrk="1" hangingPunct="1">
              <a:buFontTx/>
              <a:buChar char="•"/>
            </a:pPr>
            <a:endParaRPr lang="en-US" sz="2800" dirty="0"/>
          </a:p>
          <a:p>
            <a:pPr lvl="1" eaLnBrk="1" hangingPunct="1">
              <a:buFontTx/>
              <a:buChar char="•"/>
            </a:pPr>
            <a:endParaRPr lang="en-US" sz="2800" dirty="0"/>
          </a:p>
          <a:p>
            <a:pPr lvl="1" eaLnBrk="1" hangingPunct="1">
              <a:buFontTx/>
              <a:buChar char="•"/>
            </a:pPr>
            <a:endParaRPr lang="en-US" sz="2800" dirty="0">
              <a:latin typeface="Times New Roman" pitchFamily="18" charset="0"/>
            </a:endParaRPr>
          </a:p>
        </p:txBody>
      </p:sp>
      <p:grpSp>
        <p:nvGrpSpPr>
          <p:cNvPr id="2" name="Group 1"/>
          <p:cNvGrpSpPr/>
          <p:nvPr/>
        </p:nvGrpSpPr>
        <p:grpSpPr>
          <a:xfrm>
            <a:off x="1717781" y="4132541"/>
            <a:ext cx="6883400" cy="1738314"/>
            <a:chOff x="1917700" y="3071815"/>
            <a:chExt cx="6883400" cy="1738314"/>
          </a:xfrm>
        </p:grpSpPr>
        <p:sp>
          <p:nvSpPr>
            <p:cNvPr id="54277" name="Rectangle 4"/>
            <p:cNvSpPr>
              <a:spLocks noChangeArrowheads="1"/>
            </p:cNvSpPr>
            <p:nvPr/>
          </p:nvSpPr>
          <p:spPr bwMode="auto">
            <a:xfrm>
              <a:off x="1917700" y="3074992"/>
              <a:ext cx="6883400" cy="1735137"/>
            </a:xfrm>
            <a:prstGeom prst="rect">
              <a:avLst/>
            </a:prstGeom>
            <a:solidFill>
              <a:srgbClr val="C0C0C0"/>
            </a:solidFill>
            <a:ln w="0" cap="sq">
              <a:solidFill>
                <a:srgbClr val="000000"/>
              </a:solidFill>
              <a:miter lim="800000"/>
              <a:headEnd/>
              <a:tailEnd/>
            </a:ln>
          </p:spPr>
          <p:txBody>
            <a:bodyPr lIns="91397" tIns="45698" rIns="91397" bIns="45698"/>
            <a:lstStyle/>
            <a:p>
              <a:endParaRPr lang="en-US"/>
            </a:p>
          </p:txBody>
        </p:sp>
        <p:sp>
          <p:nvSpPr>
            <p:cNvPr id="54278" name="Freeform 5"/>
            <p:cNvSpPr>
              <a:spLocks/>
            </p:cNvSpPr>
            <p:nvPr/>
          </p:nvSpPr>
          <p:spPr bwMode="auto">
            <a:xfrm>
              <a:off x="2073275" y="3838575"/>
              <a:ext cx="965200" cy="203200"/>
            </a:xfrm>
            <a:custGeom>
              <a:avLst/>
              <a:gdLst>
                <a:gd name="T0" fmla="*/ 8 w 1809"/>
                <a:gd name="T1" fmla="*/ 383 h 383"/>
                <a:gd name="T2" fmla="*/ 0 w 1809"/>
                <a:gd name="T3" fmla="*/ 0 h 383"/>
                <a:gd name="T4" fmla="*/ 1728 w 1809"/>
                <a:gd name="T5" fmla="*/ 0 h 383"/>
                <a:gd name="T6" fmla="*/ 1765 w 1809"/>
                <a:gd name="T7" fmla="*/ 5 h 383"/>
                <a:gd name="T8" fmla="*/ 1790 w 1809"/>
                <a:gd name="T9" fmla="*/ 19 h 383"/>
                <a:gd name="T10" fmla="*/ 1801 w 1809"/>
                <a:gd name="T11" fmla="*/ 39 h 383"/>
                <a:gd name="T12" fmla="*/ 1809 w 1809"/>
                <a:gd name="T13" fmla="*/ 64 h 383"/>
                <a:gd name="T14" fmla="*/ 1801 w 1809"/>
                <a:gd name="T15" fmla="*/ 84 h 383"/>
                <a:gd name="T16" fmla="*/ 1785 w 1809"/>
                <a:gd name="T17" fmla="*/ 104 h 383"/>
                <a:gd name="T18" fmla="*/ 1762 w 1809"/>
                <a:gd name="T19" fmla="*/ 119 h 383"/>
                <a:gd name="T20" fmla="*/ 1728 w 1809"/>
                <a:gd name="T21" fmla="*/ 124 h 383"/>
                <a:gd name="T22" fmla="*/ 887 w 1809"/>
                <a:gd name="T23" fmla="*/ 124 h 383"/>
                <a:gd name="T24" fmla="*/ 835 w 1809"/>
                <a:gd name="T25" fmla="*/ 133 h 383"/>
                <a:gd name="T26" fmla="*/ 790 w 1809"/>
                <a:gd name="T27" fmla="*/ 164 h 383"/>
                <a:gd name="T28" fmla="*/ 713 w 1809"/>
                <a:gd name="T29" fmla="*/ 254 h 383"/>
                <a:gd name="T30" fmla="*/ 673 w 1809"/>
                <a:gd name="T31" fmla="*/ 303 h 383"/>
                <a:gd name="T32" fmla="*/ 633 w 1809"/>
                <a:gd name="T33" fmla="*/ 343 h 383"/>
                <a:gd name="T34" fmla="*/ 588 w 1809"/>
                <a:gd name="T35" fmla="*/ 373 h 383"/>
                <a:gd name="T36" fmla="*/ 536 w 1809"/>
                <a:gd name="T37" fmla="*/ 383 h 383"/>
                <a:gd name="T38" fmla="*/ 8 w 1809"/>
                <a:gd name="T39" fmla="*/ 383 h 38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09"/>
                <a:gd name="T61" fmla="*/ 0 h 383"/>
                <a:gd name="T62" fmla="*/ 1809 w 1809"/>
                <a:gd name="T63" fmla="*/ 383 h 38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09" h="383">
                  <a:moveTo>
                    <a:pt x="8" y="383"/>
                  </a:moveTo>
                  <a:lnTo>
                    <a:pt x="0" y="0"/>
                  </a:lnTo>
                  <a:lnTo>
                    <a:pt x="1728" y="0"/>
                  </a:lnTo>
                  <a:lnTo>
                    <a:pt x="1765" y="5"/>
                  </a:lnTo>
                  <a:lnTo>
                    <a:pt x="1790" y="19"/>
                  </a:lnTo>
                  <a:lnTo>
                    <a:pt x="1801" y="39"/>
                  </a:lnTo>
                  <a:lnTo>
                    <a:pt x="1809" y="64"/>
                  </a:lnTo>
                  <a:lnTo>
                    <a:pt x="1801" y="84"/>
                  </a:lnTo>
                  <a:lnTo>
                    <a:pt x="1785" y="104"/>
                  </a:lnTo>
                  <a:lnTo>
                    <a:pt x="1762" y="119"/>
                  </a:lnTo>
                  <a:lnTo>
                    <a:pt x="1728" y="124"/>
                  </a:lnTo>
                  <a:lnTo>
                    <a:pt x="887" y="124"/>
                  </a:lnTo>
                  <a:lnTo>
                    <a:pt x="835" y="133"/>
                  </a:lnTo>
                  <a:lnTo>
                    <a:pt x="790" y="164"/>
                  </a:lnTo>
                  <a:lnTo>
                    <a:pt x="713" y="254"/>
                  </a:lnTo>
                  <a:lnTo>
                    <a:pt x="673" y="303"/>
                  </a:lnTo>
                  <a:lnTo>
                    <a:pt x="633" y="343"/>
                  </a:lnTo>
                  <a:lnTo>
                    <a:pt x="588" y="373"/>
                  </a:lnTo>
                  <a:lnTo>
                    <a:pt x="536" y="383"/>
                  </a:lnTo>
                  <a:lnTo>
                    <a:pt x="8" y="383"/>
                  </a:lnTo>
                  <a:close/>
                </a:path>
              </a:pathLst>
            </a:custGeom>
            <a:solidFill>
              <a:srgbClr val="00CC66"/>
            </a:solidFill>
            <a:ln w="0" cap="sq">
              <a:solidFill>
                <a:srgbClr val="000000"/>
              </a:solidFill>
              <a:miter lim="800000"/>
              <a:headEnd/>
              <a:tailEnd/>
            </a:ln>
          </p:spPr>
          <p:txBody>
            <a:bodyPr lIns="91397" tIns="45698" rIns="91397" bIns="45698"/>
            <a:lstStyle/>
            <a:p>
              <a:endParaRPr lang="en-US"/>
            </a:p>
          </p:txBody>
        </p:sp>
        <p:sp>
          <p:nvSpPr>
            <p:cNvPr id="54279" name="Freeform 6"/>
            <p:cNvSpPr>
              <a:spLocks/>
            </p:cNvSpPr>
            <p:nvPr/>
          </p:nvSpPr>
          <p:spPr bwMode="auto">
            <a:xfrm>
              <a:off x="2070103" y="4278313"/>
              <a:ext cx="976313" cy="530225"/>
            </a:xfrm>
            <a:custGeom>
              <a:avLst/>
              <a:gdLst>
                <a:gd name="T0" fmla="*/ 1822 w 1826"/>
                <a:gd name="T1" fmla="*/ 1000 h 1000"/>
                <a:gd name="T2" fmla="*/ 4 w 1826"/>
                <a:gd name="T3" fmla="*/ 990 h 1000"/>
                <a:gd name="T4" fmla="*/ 0 w 1826"/>
                <a:gd name="T5" fmla="*/ 0 h 1000"/>
                <a:gd name="T6" fmla="*/ 137 w 1826"/>
                <a:gd name="T7" fmla="*/ 0 h 1000"/>
                <a:gd name="T8" fmla="*/ 222 w 1826"/>
                <a:gd name="T9" fmla="*/ 4 h 1000"/>
                <a:gd name="T10" fmla="*/ 516 w 1826"/>
                <a:gd name="T11" fmla="*/ 4 h 1000"/>
                <a:gd name="T12" fmla="*/ 568 w 1826"/>
                <a:gd name="T13" fmla="*/ 15 h 1000"/>
                <a:gd name="T14" fmla="*/ 621 w 1826"/>
                <a:gd name="T15" fmla="*/ 45 h 1000"/>
                <a:gd name="T16" fmla="*/ 722 w 1826"/>
                <a:gd name="T17" fmla="*/ 129 h 1000"/>
                <a:gd name="T18" fmla="*/ 826 w 1826"/>
                <a:gd name="T19" fmla="*/ 214 h 1000"/>
                <a:gd name="T20" fmla="*/ 882 w 1826"/>
                <a:gd name="T21" fmla="*/ 239 h 1000"/>
                <a:gd name="T22" fmla="*/ 943 w 1826"/>
                <a:gd name="T23" fmla="*/ 249 h 1000"/>
                <a:gd name="T24" fmla="*/ 1023 w 1826"/>
                <a:gd name="T25" fmla="*/ 249 h 1000"/>
                <a:gd name="T26" fmla="*/ 1064 w 1826"/>
                <a:gd name="T27" fmla="*/ 253 h 1000"/>
                <a:gd name="T28" fmla="*/ 1632 w 1826"/>
                <a:gd name="T29" fmla="*/ 253 h 1000"/>
                <a:gd name="T30" fmla="*/ 1676 w 1826"/>
                <a:gd name="T31" fmla="*/ 258 h 1000"/>
                <a:gd name="T32" fmla="*/ 1717 w 1826"/>
                <a:gd name="T33" fmla="*/ 274 h 1000"/>
                <a:gd name="T34" fmla="*/ 1749 w 1826"/>
                <a:gd name="T35" fmla="*/ 299 h 1000"/>
                <a:gd name="T36" fmla="*/ 1777 w 1826"/>
                <a:gd name="T37" fmla="*/ 328 h 1000"/>
                <a:gd name="T38" fmla="*/ 1798 w 1826"/>
                <a:gd name="T39" fmla="*/ 368 h 1000"/>
                <a:gd name="T40" fmla="*/ 1813 w 1826"/>
                <a:gd name="T41" fmla="*/ 413 h 1000"/>
                <a:gd name="T42" fmla="*/ 1822 w 1826"/>
                <a:gd name="T43" fmla="*/ 457 h 1000"/>
                <a:gd name="T44" fmla="*/ 1826 w 1826"/>
                <a:gd name="T45" fmla="*/ 512 h 1000"/>
                <a:gd name="T46" fmla="*/ 1826 w 1826"/>
                <a:gd name="T47" fmla="*/ 841 h 1000"/>
                <a:gd name="T48" fmla="*/ 1822 w 1826"/>
                <a:gd name="T49" fmla="*/ 905 h 1000"/>
                <a:gd name="T50" fmla="*/ 1822 w 1826"/>
                <a:gd name="T51" fmla="*/ 1000 h 1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26"/>
                <a:gd name="T79" fmla="*/ 0 h 1000"/>
                <a:gd name="T80" fmla="*/ 1826 w 1826"/>
                <a:gd name="T81" fmla="*/ 1000 h 10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26" h="1000">
                  <a:moveTo>
                    <a:pt x="1822" y="1000"/>
                  </a:moveTo>
                  <a:lnTo>
                    <a:pt x="4" y="990"/>
                  </a:lnTo>
                  <a:lnTo>
                    <a:pt x="0" y="0"/>
                  </a:lnTo>
                  <a:lnTo>
                    <a:pt x="137" y="0"/>
                  </a:lnTo>
                  <a:lnTo>
                    <a:pt x="222" y="4"/>
                  </a:lnTo>
                  <a:lnTo>
                    <a:pt x="516" y="4"/>
                  </a:lnTo>
                  <a:lnTo>
                    <a:pt x="568" y="15"/>
                  </a:lnTo>
                  <a:lnTo>
                    <a:pt x="621" y="45"/>
                  </a:lnTo>
                  <a:lnTo>
                    <a:pt x="722" y="129"/>
                  </a:lnTo>
                  <a:lnTo>
                    <a:pt x="826" y="214"/>
                  </a:lnTo>
                  <a:lnTo>
                    <a:pt x="882" y="239"/>
                  </a:lnTo>
                  <a:lnTo>
                    <a:pt x="943" y="249"/>
                  </a:lnTo>
                  <a:lnTo>
                    <a:pt x="1023" y="249"/>
                  </a:lnTo>
                  <a:lnTo>
                    <a:pt x="1064" y="253"/>
                  </a:lnTo>
                  <a:lnTo>
                    <a:pt x="1632" y="253"/>
                  </a:lnTo>
                  <a:lnTo>
                    <a:pt x="1676" y="258"/>
                  </a:lnTo>
                  <a:lnTo>
                    <a:pt x="1717" y="274"/>
                  </a:lnTo>
                  <a:lnTo>
                    <a:pt x="1749" y="299"/>
                  </a:lnTo>
                  <a:lnTo>
                    <a:pt x="1777" y="328"/>
                  </a:lnTo>
                  <a:lnTo>
                    <a:pt x="1798" y="368"/>
                  </a:lnTo>
                  <a:lnTo>
                    <a:pt x="1813" y="413"/>
                  </a:lnTo>
                  <a:lnTo>
                    <a:pt x="1822" y="457"/>
                  </a:lnTo>
                  <a:lnTo>
                    <a:pt x="1826" y="512"/>
                  </a:lnTo>
                  <a:lnTo>
                    <a:pt x="1826" y="841"/>
                  </a:lnTo>
                  <a:lnTo>
                    <a:pt x="1822" y="905"/>
                  </a:lnTo>
                  <a:lnTo>
                    <a:pt x="1822" y="1000"/>
                  </a:lnTo>
                  <a:close/>
                </a:path>
              </a:pathLst>
            </a:custGeom>
            <a:solidFill>
              <a:srgbClr val="00CC66"/>
            </a:solidFill>
            <a:ln w="0" cap="sq">
              <a:solidFill>
                <a:srgbClr val="000000"/>
              </a:solidFill>
              <a:miter lim="800000"/>
              <a:headEnd/>
              <a:tailEnd/>
            </a:ln>
          </p:spPr>
          <p:txBody>
            <a:bodyPr lIns="91397" tIns="45698" rIns="91397" bIns="45698"/>
            <a:lstStyle/>
            <a:p>
              <a:endParaRPr lang="en-US"/>
            </a:p>
          </p:txBody>
        </p:sp>
        <p:sp>
          <p:nvSpPr>
            <p:cNvPr id="54280" name="Freeform 7"/>
            <p:cNvSpPr>
              <a:spLocks/>
            </p:cNvSpPr>
            <p:nvPr/>
          </p:nvSpPr>
          <p:spPr bwMode="auto">
            <a:xfrm>
              <a:off x="3440117" y="4273550"/>
              <a:ext cx="2001837" cy="534988"/>
            </a:xfrm>
            <a:custGeom>
              <a:avLst/>
              <a:gdLst>
                <a:gd name="T0" fmla="*/ 2877 w 2881"/>
                <a:gd name="T1" fmla="*/ 1010 h 1010"/>
                <a:gd name="T2" fmla="*/ 4 w 2881"/>
                <a:gd name="T3" fmla="*/ 1010 h 1010"/>
                <a:gd name="T4" fmla="*/ 4 w 2881"/>
                <a:gd name="T5" fmla="*/ 632 h 1010"/>
                <a:gd name="T6" fmla="*/ 4 w 2881"/>
                <a:gd name="T7" fmla="*/ 558 h 1010"/>
                <a:gd name="T8" fmla="*/ 0 w 2881"/>
                <a:gd name="T9" fmla="*/ 487 h 1010"/>
                <a:gd name="T10" fmla="*/ 0 w 2881"/>
                <a:gd name="T11" fmla="*/ 423 h 1010"/>
                <a:gd name="T12" fmla="*/ 4 w 2881"/>
                <a:gd name="T13" fmla="*/ 368 h 1010"/>
                <a:gd name="T14" fmla="*/ 11 w 2881"/>
                <a:gd name="T15" fmla="*/ 323 h 1010"/>
                <a:gd name="T16" fmla="*/ 32 w 2881"/>
                <a:gd name="T17" fmla="*/ 293 h 1010"/>
                <a:gd name="T18" fmla="*/ 60 w 2881"/>
                <a:gd name="T19" fmla="*/ 268 h 1010"/>
                <a:gd name="T20" fmla="*/ 104 w 2881"/>
                <a:gd name="T21" fmla="*/ 263 h 1010"/>
                <a:gd name="T22" fmla="*/ 628 w 2881"/>
                <a:gd name="T23" fmla="*/ 263 h 1010"/>
                <a:gd name="T24" fmla="*/ 700 w 2881"/>
                <a:gd name="T25" fmla="*/ 254 h 1010"/>
                <a:gd name="T26" fmla="*/ 756 w 2881"/>
                <a:gd name="T27" fmla="*/ 224 h 1010"/>
                <a:gd name="T28" fmla="*/ 805 w 2881"/>
                <a:gd name="T29" fmla="*/ 184 h 1010"/>
                <a:gd name="T30" fmla="*/ 850 w 2881"/>
                <a:gd name="T31" fmla="*/ 135 h 1010"/>
                <a:gd name="T32" fmla="*/ 890 w 2881"/>
                <a:gd name="T33" fmla="*/ 85 h 1010"/>
                <a:gd name="T34" fmla="*/ 931 w 2881"/>
                <a:gd name="T35" fmla="*/ 44 h 1010"/>
                <a:gd name="T36" fmla="*/ 982 w 2881"/>
                <a:gd name="T37" fmla="*/ 14 h 1010"/>
                <a:gd name="T38" fmla="*/ 1043 w 2881"/>
                <a:gd name="T39" fmla="*/ 5 h 1010"/>
                <a:gd name="T40" fmla="*/ 1873 w 2881"/>
                <a:gd name="T41" fmla="*/ 5 h 1010"/>
                <a:gd name="T42" fmla="*/ 2144 w 2881"/>
                <a:gd name="T43" fmla="*/ 0 h 1010"/>
                <a:gd name="T44" fmla="*/ 2667 w 2881"/>
                <a:gd name="T45" fmla="*/ 0 h 1010"/>
                <a:gd name="T46" fmla="*/ 2736 w 2881"/>
                <a:gd name="T47" fmla="*/ 5 h 1010"/>
                <a:gd name="T48" fmla="*/ 2784 w 2881"/>
                <a:gd name="T49" fmla="*/ 14 h 1010"/>
                <a:gd name="T50" fmla="*/ 2821 w 2881"/>
                <a:gd name="T51" fmla="*/ 25 h 1010"/>
                <a:gd name="T52" fmla="*/ 2849 w 2881"/>
                <a:gd name="T53" fmla="*/ 50 h 1010"/>
                <a:gd name="T54" fmla="*/ 2864 w 2881"/>
                <a:gd name="T55" fmla="*/ 85 h 1010"/>
                <a:gd name="T56" fmla="*/ 2872 w 2881"/>
                <a:gd name="T57" fmla="*/ 129 h 1010"/>
                <a:gd name="T58" fmla="*/ 2877 w 2881"/>
                <a:gd name="T59" fmla="*/ 194 h 1010"/>
                <a:gd name="T60" fmla="*/ 2881 w 2881"/>
                <a:gd name="T61" fmla="*/ 279 h 1010"/>
                <a:gd name="T62" fmla="*/ 2881 w 2881"/>
                <a:gd name="T63" fmla="*/ 682 h 1010"/>
                <a:gd name="T64" fmla="*/ 2877 w 2881"/>
                <a:gd name="T65" fmla="*/ 806 h 1010"/>
                <a:gd name="T66" fmla="*/ 2877 w 2881"/>
                <a:gd name="T67" fmla="*/ 1010 h 10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81"/>
                <a:gd name="T103" fmla="*/ 0 h 1010"/>
                <a:gd name="T104" fmla="*/ 2881 w 2881"/>
                <a:gd name="T105" fmla="*/ 1010 h 10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81" h="1010">
                  <a:moveTo>
                    <a:pt x="2877" y="1010"/>
                  </a:moveTo>
                  <a:lnTo>
                    <a:pt x="4" y="1010"/>
                  </a:lnTo>
                  <a:lnTo>
                    <a:pt x="4" y="632"/>
                  </a:lnTo>
                  <a:lnTo>
                    <a:pt x="4" y="558"/>
                  </a:lnTo>
                  <a:lnTo>
                    <a:pt x="0" y="487"/>
                  </a:lnTo>
                  <a:lnTo>
                    <a:pt x="0" y="423"/>
                  </a:lnTo>
                  <a:lnTo>
                    <a:pt x="4" y="368"/>
                  </a:lnTo>
                  <a:lnTo>
                    <a:pt x="11" y="323"/>
                  </a:lnTo>
                  <a:lnTo>
                    <a:pt x="32" y="293"/>
                  </a:lnTo>
                  <a:lnTo>
                    <a:pt x="60" y="268"/>
                  </a:lnTo>
                  <a:lnTo>
                    <a:pt x="104" y="263"/>
                  </a:lnTo>
                  <a:lnTo>
                    <a:pt x="628" y="263"/>
                  </a:lnTo>
                  <a:lnTo>
                    <a:pt x="700" y="254"/>
                  </a:lnTo>
                  <a:lnTo>
                    <a:pt x="756" y="224"/>
                  </a:lnTo>
                  <a:lnTo>
                    <a:pt x="805" y="184"/>
                  </a:lnTo>
                  <a:lnTo>
                    <a:pt x="850" y="135"/>
                  </a:lnTo>
                  <a:lnTo>
                    <a:pt x="890" y="85"/>
                  </a:lnTo>
                  <a:lnTo>
                    <a:pt x="931" y="44"/>
                  </a:lnTo>
                  <a:lnTo>
                    <a:pt x="982" y="14"/>
                  </a:lnTo>
                  <a:lnTo>
                    <a:pt x="1043" y="5"/>
                  </a:lnTo>
                  <a:lnTo>
                    <a:pt x="1873" y="5"/>
                  </a:lnTo>
                  <a:lnTo>
                    <a:pt x="2144" y="0"/>
                  </a:lnTo>
                  <a:lnTo>
                    <a:pt x="2667" y="0"/>
                  </a:lnTo>
                  <a:lnTo>
                    <a:pt x="2736" y="5"/>
                  </a:lnTo>
                  <a:lnTo>
                    <a:pt x="2784" y="14"/>
                  </a:lnTo>
                  <a:lnTo>
                    <a:pt x="2821" y="25"/>
                  </a:lnTo>
                  <a:lnTo>
                    <a:pt x="2849" y="50"/>
                  </a:lnTo>
                  <a:lnTo>
                    <a:pt x="2864" y="85"/>
                  </a:lnTo>
                  <a:lnTo>
                    <a:pt x="2872" y="129"/>
                  </a:lnTo>
                  <a:lnTo>
                    <a:pt x="2877" y="194"/>
                  </a:lnTo>
                  <a:lnTo>
                    <a:pt x="2881" y="279"/>
                  </a:lnTo>
                  <a:lnTo>
                    <a:pt x="2881" y="682"/>
                  </a:lnTo>
                  <a:lnTo>
                    <a:pt x="2877" y="806"/>
                  </a:lnTo>
                  <a:lnTo>
                    <a:pt x="2877" y="1010"/>
                  </a:lnTo>
                  <a:close/>
                </a:path>
              </a:pathLst>
            </a:custGeom>
            <a:solidFill>
              <a:srgbClr val="00CC66"/>
            </a:solidFill>
            <a:ln w="0" cap="sq">
              <a:solidFill>
                <a:srgbClr val="000000"/>
              </a:solidFill>
              <a:miter lim="800000"/>
              <a:headEnd/>
              <a:tailEnd/>
            </a:ln>
          </p:spPr>
          <p:txBody>
            <a:bodyPr lIns="91397" tIns="45698" rIns="91397" bIns="45698"/>
            <a:lstStyle/>
            <a:p>
              <a:endParaRPr lang="en-US"/>
            </a:p>
          </p:txBody>
        </p:sp>
        <p:sp>
          <p:nvSpPr>
            <p:cNvPr id="54281" name="Freeform 8"/>
            <p:cNvSpPr>
              <a:spLocks/>
            </p:cNvSpPr>
            <p:nvPr/>
          </p:nvSpPr>
          <p:spPr bwMode="auto">
            <a:xfrm>
              <a:off x="5084763" y="4276729"/>
              <a:ext cx="2259012" cy="531813"/>
            </a:xfrm>
            <a:custGeom>
              <a:avLst/>
              <a:gdLst>
                <a:gd name="T0" fmla="*/ 4223 w 4223"/>
                <a:gd name="T1" fmla="*/ 1000 h 1005"/>
                <a:gd name="T2" fmla="*/ 8 w 4223"/>
                <a:gd name="T3" fmla="*/ 1005 h 1005"/>
                <a:gd name="T4" fmla="*/ 8 w 4223"/>
                <a:gd name="T5" fmla="*/ 935 h 1005"/>
                <a:gd name="T6" fmla="*/ 4 w 4223"/>
                <a:gd name="T7" fmla="*/ 855 h 1005"/>
                <a:gd name="T8" fmla="*/ 4 w 4223"/>
                <a:gd name="T9" fmla="*/ 756 h 1005"/>
                <a:gd name="T10" fmla="*/ 0 w 4223"/>
                <a:gd name="T11" fmla="*/ 283 h 1005"/>
                <a:gd name="T12" fmla="*/ 4 w 4223"/>
                <a:gd name="T13" fmla="*/ 214 h 1005"/>
                <a:gd name="T14" fmla="*/ 8 w 4223"/>
                <a:gd name="T15" fmla="*/ 159 h 1005"/>
                <a:gd name="T16" fmla="*/ 19 w 4223"/>
                <a:gd name="T17" fmla="*/ 109 h 1005"/>
                <a:gd name="T18" fmla="*/ 32 w 4223"/>
                <a:gd name="T19" fmla="*/ 75 h 1005"/>
                <a:gd name="T20" fmla="*/ 56 w 4223"/>
                <a:gd name="T21" fmla="*/ 45 h 1005"/>
                <a:gd name="T22" fmla="*/ 92 w 4223"/>
                <a:gd name="T23" fmla="*/ 25 h 1005"/>
                <a:gd name="T24" fmla="*/ 137 w 4223"/>
                <a:gd name="T25" fmla="*/ 15 h 1005"/>
                <a:gd name="T26" fmla="*/ 197 w 4223"/>
                <a:gd name="T27" fmla="*/ 9 h 1005"/>
                <a:gd name="T28" fmla="*/ 822 w 4223"/>
                <a:gd name="T29" fmla="*/ 9 h 1005"/>
                <a:gd name="T30" fmla="*/ 1015 w 4223"/>
                <a:gd name="T31" fmla="*/ 5 h 1005"/>
                <a:gd name="T32" fmla="*/ 1813 w 4223"/>
                <a:gd name="T33" fmla="*/ 5 h 1005"/>
                <a:gd name="T34" fmla="*/ 1999 w 4223"/>
                <a:gd name="T35" fmla="*/ 0 h 1005"/>
                <a:gd name="T36" fmla="*/ 2599 w 4223"/>
                <a:gd name="T37" fmla="*/ 0 h 1005"/>
                <a:gd name="T38" fmla="*/ 2652 w 4223"/>
                <a:gd name="T39" fmla="*/ 5 h 1005"/>
                <a:gd name="T40" fmla="*/ 2756 w 4223"/>
                <a:gd name="T41" fmla="*/ 5 h 1005"/>
                <a:gd name="T42" fmla="*/ 2825 w 4223"/>
                <a:gd name="T43" fmla="*/ 15 h 1005"/>
                <a:gd name="T44" fmla="*/ 2881 w 4223"/>
                <a:gd name="T45" fmla="*/ 39 h 1005"/>
                <a:gd name="T46" fmla="*/ 2930 w 4223"/>
                <a:gd name="T47" fmla="*/ 80 h 1005"/>
                <a:gd name="T48" fmla="*/ 2970 w 4223"/>
                <a:gd name="T49" fmla="*/ 130 h 1005"/>
                <a:gd name="T50" fmla="*/ 3010 w 4223"/>
                <a:gd name="T51" fmla="*/ 174 h 1005"/>
                <a:gd name="T52" fmla="*/ 3047 w 4223"/>
                <a:gd name="T53" fmla="*/ 214 h 1005"/>
                <a:gd name="T54" fmla="*/ 3090 w 4223"/>
                <a:gd name="T55" fmla="*/ 244 h 1005"/>
                <a:gd name="T56" fmla="*/ 3143 w 4223"/>
                <a:gd name="T57" fmla="*/ 254 h 1005"/>
                <a:gd name="T58" fmla="*/ 4006 w 4223"/>
                <a:gd name="T59" fmla="*/ 254 h 1005"/>
                <a:gd name="T60" fmla="*/ 4078 w 4223"/>
                <a:gd name="T61" fmla="*/ 258 h 1005"/>
                <a:gd name="T62" fmla="*/ 4130 w 4223"/>
                <a:gd name="T63" fmla="*/ 274 h 1005"/>
                <a:gd name="T64" fmla="*/ 4166 w 4223"/>
                <a:gd name="T65" fmla="*/ 293 h 1005"/>
                <a:gd name="T66" fmla="*/ 4194 w 4223"/>
                <a:gd name="T67" fmla="*/ 329 h 1005"/>
                <a:gd name="T68" fmla="*/ 4211 w 4223"/>
                <a:gd name="T69" fmla="*/ 368 h 1005"/>
                <a:gd name="T70" fmla="*/ 4219 w 4223"/>
                <a:gd name="T71" fmla="*/ 418 h 1005"/>
                <a:gd name="T72" fmla="*/ 4223 w 4223"/>
                <a:gd name="T73" fmla="*/ 478 h 1005"/>
                <a:gd name="T74" fmla="*/ 4223 w 4223"/>
                <a:gd name="T75" fmla="*/ 542 h 1005"/>
                <a:gd name="T76" fmla="*/ 4223 w 4223"/>
                <a:gd name="T77" fmla="*/ 1000 h 10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23"/>
                <a:gd name="T118" fmla="*/ 0 h 1005"/>
                <a:gd name="T119" fmla="*/ 4223 w 4223"/>
                <a:gd name="T120" fmla="*/ 1005 h 10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23" h="1005">
                  <a:moveTo>
                    <a:pt x="4223" y="1000"/>
                  </a:moveTo>
                  <a:lnTo>
                    <a:pt x="8" y="1005"/>
                  </a:lnTo>
                  <a:lnTo>
                    <a:pt x="8" y="935"/>
                  </a:lnTo>
                  <a:lnTo>
                    <a:pt x="4" y="855"/>
                  </a:lnTo>
                  <a:lnTo>
                    <a:pt x="4" y="756"/>
                  </a:lnTo>
                  <a:lnTo>
                    <a:pt x="0" y="283"/>
                  </a:lnTo>
                  <a:lnTo>
                    <a:pt x="4" y="214"/>
                  </a:lnTo>
                  <a:lnTo>
                    <a:pt x="8" y="159"/>
                  </a:lnTo>
                  <a:lnTo>
                    <a:pt x="19" y="109"/>
                  </a:lnTo>
                  <a:lnTo>
                    <a:pt x="32" y="75"/>
                  </a:lnTo>
                  <a:lnTo>
                    <a:pt x="56" y="45"/>
                  </a:lnTo>
                  <a:lnTo>
                    <a:pt x="92" y="25"/>
                  </a:lnTo>
                  <a:lnTo>
                    <a:pt x="137" y="15"/>
                  </a:lnTo>
                  <a:lnTo>
                    <a:pt x="197" y="9"/>
                  </a:lnTo>
                  <a:lnTo>
                    <a:pt x="822" y="9"/>
                  </a:lnTo>
                  <a:lnTo>
                    <a:pt x="1015" y="5"/>
                  </a:lnTo>
                  <a:lnTo>
                    <a:pt x="1813" y="5"/>
                  </a:lnTo>
                  <a:lnTo>
                    <a:pt x="1999" y="0"/>
                  </a:lnTo>
                  <a:lnTo>
                    <a:pt x="2599" y="0"/>
                  </a:lnTo>
                  <a:lnTo>
                    <a:pt x="2652" y="5"/>
                  </a:lnTo>
                  <a:lnTo>
                    <a:pt x="2756" y="5"/>
                  </a:lnTo>
                  <a:lnTo>
                    <a:pt x="2825" y="15"/>
                  </a:lnTo>
                  <a:lnTo>
                    <a:pt x="2881" y="39"/>
                  </a:lnTo>
                  <a:lnTo>
                    <a:pt x="2930" y="80"/>
                  </a:lnTo>
                  <a:lnTo>
                    <a:pt x="2970" y="130"/>
                  </a:lnTo>
                  <a:lnTo>
                    <a:pt x="3010" y="174"/>
                  </a:lnTo>
                  <a:lnTo>
                    <a:pt x="3047" y="214"/>
                  </a:lnTo>
                  <a:lnTo>
                    <a:pt x="3090" y="244"/>
                  </a:lnTo>
                  <a:lnTo>
                    <a:pt x="3143" y="254"/>
                  </a:lnTo>
                  <a:lnTo>
                    <a:pt x="4006" y="254"/>
                  </a:lnTo>
                  <a:lnTo>
                    <a:pt x="4078" y="258"/>
                  </a:lnTo>
                  <a:lnTo>
                    <a:pt x="4130" y="274"/>
                  </a:lnTo>
                  <a:lnTo>
                    <a:pt x="4166" y="293"/>
                  </a:lnTo>
                  <a:lnTo>
                    <a:pt x="4194" y="329"/>
                  </a:lnTo>
                  <a:lnTo>
                    <a:pt x="4211" y="368"/>
                  </a:lnTo>
                  <a:lnTo>
                    <a:pt x="4219" y="418"/>
                  </a:lnTo>
                  <a:lnTo>
                    <a:pt x="4223" y="478"/>
                  </a:lnTo>
                  <a:lnTo>
                    <a:pt x="4223" y="542"/>
                  </a:lnTo>
                  <a:lnTo>
                    <a:pt x="4223" y="1000"/>
                  </a:lnTo>
                  <a:close/>
                </a:path>
              </a:pathLst>
            </a:custGeom>
            <a:solidFill>
              <a:srgbClr val="00CC66"/>
            </a:solidFill>
            <a:ln w="0" cap="sq">
              <a:solidFill>
                <a:srgbClr val="000000"/>
              </a:solidFill>
              <a:miter lim="800000"/>
              <a:headEnd/>
              <a:tailEnd/>
            </a:ln>
          </p:spPr>
          <p:txBody>
            <a:bodyPr lIns="91397" tIns="45698" rIns="91397" bIns="45698"/>
            <a:lstStyle/>
            <a:p>
              <a:endParaRPr lang="en-US"/>
            </a:p>
          </p:txBody>
        </p:sp>
        <p:sp>
          <p:nvSpPr>
            <p:cNvPr id="54282" name="Freeform 9"/>
            <p:cNvSpPr>
              <a:spLocks/>
            </p:cNvSpPr>
            <p:nvPr/>
          </p:nvSpPr>
          <p:spPr bwMode="auto">
            <a:xfrm>
              <a:off x="7670800" y="4281492"/>
              <a:ext cx="973138" cy="523875"/>
            </a:xfrm>
            <a:custGeom>
              <a:avLst/>
              <a:gdLst>
                <a:gd name="T0" fmla="*/ 0 w 1822"/>
                <a:gd name="T1" fmla="*/ 991 h 991"/>
                <a:gd name="T2" fmla="*/ 0 w 1822"/>
                <a:gd name="T3" fmla="*/ 523 h 991"/>
                <a:gd name="T4" fmla="*/ 4 w 1822"/>
                <a:gd name="T5" fmla="*/ 453 h 991"/>
                <a:gd name="T6" fmla="*/ 12 w 1822"/>
                <a:gd name="T7" fmla="*/ 398 h 991"/>
                <a:gd name="T8" fmla="*/ 28 w 1822"/>
                <a:gd name="T9" fmla="*/ 359 h 991"/>
                <a:gd name="T10" fmla="*/ 52 w 1822"/>
                <a:gd name="T11" fmla="*/ 324 h 991"/>
                <a:gd name="T12" fmla="*/ 85 w 1822"/>
                <a:gd name="T13" fmla="*/ 299 h 991"/>
                <a:gd name="T14" fmla="*/ 129 w 1822"/>
                <a:gd name="T15" fmla="*/ 284 h 991"/>
                <a:gd name="T16" fmla="*/ 186 w 1822"/>
                <a:gd name="T17" fmla="*/ 279 h 991"/>
                <a:gd name="T18" fmla="*/ 258 w 1822"/>
                <a:gd name="T19" fmla="*/ 274 h 991"/>
                <a:gd name="T20" fmla="*/ 262 w 1822"/>
                <a:gd name="T21" fmla="*/ 274 h 991"/>
                <a:gd name="T22" fmla="*/ 274 w 1822"/>
                <a:gd name="T23" fmla="*/ 279 h 991"/>
                <a:gd name="T24" fmla="*/ 472 w 1822"/>
                <a:gd name="T25" fmla="*/ 279 h 991"/>
                <a:gd name="T26" fmla="*/ 649 w 1822"/>
                <a:gd name="T27" fmla="*/ 274 h 991"/>
                <a:gd name="T28" fmla="*/ 806 w 1822"/>
                <a:gd name="T29" fmla="*/ 274 h 991"/>
                <a:gd name="T30" fmla="*/ 863 w 1822"/>
                <a:gd name="T31" fmla="*/ 249 h 991"/>
                <a:gd name="T32" fmla="*/ 907 w 1822"/>
                <a:gd name="T33" fmla="*/ 215 h 991"/>
                <a:gd name="T34" fmla="*/ 987 w 1822"/>
                <a:gd name="T35" fmla="*/ 125 h 991"/>
                <a:gd name="T36" fmla="*/ 1023 w 1822"/>
                <a:gd name="T37" fmla="*/ 75 h 991"/>
                <a:gd name="T38" fmla="*/ 1064 w 1822"/>
                <a:gd name="T39" fmla="*/ 36 h 991"/>
                <a:gd name="T40" fmla="*/ 1108 w 1822"/>
                <a:gd name="T41" fmla="*/ 11 h 991"/>
                <a:gd name="T42" fmla="*/ 1164 w 1822"/>
                <a:gd name="T43" fmla="*/ 0 h 991"/>
                <a:gd name="T44" fmla="*/ 1822 w 1822"/>
                <a:gd name="T45" fmla="*/ 0 h 991"/>
                <a:gd name="T46" fmla="*/ 1822 w 1822"/>
                <a:gd name="T47" fmla="*/ 986 h 991"/>
                <a:gd name="T48" fmla="*/ 0 w 1822"/>
                <a:gd name="T49" fmla="*/ 991 h 9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22"/>
                <a:gd name="T76" fmla="*/ 0 h 991"/>
                <a:gd name="T77" fmla="*/ 1822 w 1822"/>
                <a:gd name="T78" fmla="*/ 991 h 9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22" h="991">
                  <a:moveTo>
                    <a:pt x="0" y="991"/>
                  </a:moveTo>
                  <a:lnTo>
                    <a:pt x="0" y="523"/>
                  </a:lnTo>
                  <a:lnTo>
                    <a:pt x="4" y="453"/>
                  </a:lnTo>
                  <a:lnTo>
                    <a:pt x="12" y="398"/>
                  </a:lnTo>
                  <a:lnTo>
                    <a:pt x="28" y="359"/>
                  </a:lnTo>
                  <a:lnTo>
                    <a:pt x="52" y="324"/>
                  </a:lnTo>
                  <a:lnTo>
                    <a:pt x="85" y="299"/>
                  </a:lnTo>
                  <a:lnTo>
                    <a:pt x="129" y="284"/>
                  </a:lnTo>
                  <a:lnTo>
                    <a:pt x="186" y="279"/>
                  </a:lnTo>
                  <a:lnTo>
                    <a:pt x="258" y="274"/>
                  </a:lnTo>
                  <a:lnTo>
                    <a:pt x="262" y="274"/>
                  </a:lnTo>
                  <a:lnTo>
                    <a:pt x="274" y="279"/>
                  </a:lnTo>
                  <a:lnTo>
                    <a:pt x="472" y="279"/>
                  </a:lnTo>
                  <a:lnTo>
                    <a:pt x="649" y="274"/>
                  </a:lnTo>
                  <a:lnTo>
                    <a:pt x="806" y="274"/>
                  </a:lnTo>
                  <a:lnTo>
                    <a:pt x="863" y="249"/>
                  </a:lnTo>
                  <a:lnTo>
                    <a:pt x="907" y="215"/>
                  </a:lnTo>
                  <a:lnTo>
                    <a:pt x="987" y="125"/>
                  </a:lnTo>
                  <a:lnTo>
                    <a:pt x="1023" y="75"/>
                  </a:lnTo>
                  <a:lnTo>
                    <a:pt x="1064" y="36"/>
                  </a:lnTo>
                  <a:lnTo>
                    <a:pt x="1108" y="11"/>
                  </a:lnTo>
                  <a:lnTo>
                    <a:pt x="1164" y="0"/>
                  </a:lnTo>
                  <a:lnTo>
                    <a:pt x="1822" y="0"/>
                  </a:lnTo>
                  <a:lnTo>
                    <a:pt x="1822" y="986"/>
                  </a:lnTo>
                  <a:lnTo>
                    <a:pt x="0" y="991"/>
                  </a:lnTo>
                  <a:close/>
                </a:path>
              </a:pathLst>
            </a:custGeom>
            <a:solidFill>
              <a:srgbClr val="00CC66"/>
            </a:solidFill>
            <a:ln w="0" cap="sq">
              <a:solidFill>
                <a:srgbClr val="000000"/>
              </a:solidFill>
              <a:miter lim="800000"/>
              <a:headEnd/>
              <a:tailEnd/>
            </a:ln>
          </p:spPr>
          <p:txBody>
            <a:bodyPr lIns="91397" tIns="45698" rIns="91397" bIns="45698"/>
            <a:lstStyle/>
            <a:p>
              <a:endParaRPr lang="en-US"/>
            </a:p>
          </p:txBody>
        </p:sp>
        <p:sp>
          <p:nvSpPr>
            <p:cNvPr id="54283" name="Freeform 10"/>
            <p:cNvSpPr>
              <a:spLocks/>
            </p:cNvSpPr>
            <p:nvPr/>
          </p:nvSpPr>
          <p:spPr bwMode="auto">
            <a:xfrm>
              <a:off x="7678738" y="3838575"/>
              <a:ext cx="965200" cy="203200"/>
            </a:xfrm>
            <a:custGeom>
              <a:avLst/>
              <a:gdLst>
                <a:gd name="T0" fmla="*/ 1810 w 1810"/>
                <a:gd name="T1" fmla="*/ 383 h 383"/>
                <a:gd name="T2" fmla="*/ 76 w 1810"/>
                <a:gd name="T3" fmla="*/ 383 h 383"/>
                <a:gd name="T4" fmla="*/ 40 w 1810"/>
                <a:gd name="T5" fmla="*/ 378 h 383"/>
                <a:gd name="T6" fmla="*/ 16 w 1810"/>
                <a:gd name="T7" fmla="*/ 363 h 383"/>
                <a:gd name="T8" fmla="*/ 0 w 1810"/>
                <a:gd name="T9" fmla="*/ 343 h 383"/>
                <a:gd name="T10" fmla="*/ 0 w 1810"/>
                <a:gd name="T11" fmla="*/ 323 h 383"/>
                <a:gd name="T12" fmla="*/ 4 w 1810"/>
                <a:gd name="T13" fmla="*/ 303 h 383"/>
                <a:gd name="T14" fmla="*/ 20 w 1810"/>
                <a:gd name="T15" fmla="*/ 284 h 383"/>
                <a:gd name="T16" fmla="*/ 44 w 1810"/>
                <a:gd name="T17" fmla="*/ 273 h 383"/>
                <a:gd name="T18" fmla="*/ 76 w 1810"/>
                <a:gd name="T19" fmla="*/ 268 h 383"/>
                <a:gd name="T20" fmla="*/ 738 w 1810"/>
                <a:gd name="T21" fmla="*/ 268 h 383"/>
                <a:gd name="T22" fmla="*/ 774 w 1810"/>
                <a:gd name="T23" fmla="*/ 263 h 383"/>
                <a:gd name="T24" fmla="*/ 806 w 1810"/>
                <a:gd name="T25" fmla="*/ 259 h 383"/>
                <a:gd name="T26" fmla="*/ 859 w 1810"/>
                <a:gd name="T27" fmla="*/ 229 h 383"/>
                <a:gd name="T28" fmla="*/ 902 w 1810"/>
                <a:gd name="T29" fmla="*/ 183 h 383"/>
                <a:gd name="T30" fmla="*/ 983 w 1810"/>
                <a:gd name="T31" fmla="*/ 84 h 383"/>
                <a:gd name="T32" fmla="*/ 1024 w 1810"/>
                <a:gd name="T33" fmla="*/ 39 h 383"/>
                <a:gd name="T34" fmla="*/ 1076 w 1810"/>
                <a:gd name="T35" fmla="*/ 9 h 383"/>
                <a:gd name="T36" fmla="*/ 1109 w 1810"/>
                <a:gd name="T37" fmla="*/ 5 h 383"/>
                <a:gd name="T38" fmla="*/ 1145 w 1810"/>
                <a:gd name="T39" fmla="*/ 0 h 383"/>
                <a:gd name="T40" fmla="*/ 1810 w 1810"/>
                <a:gd name="T41" fmla="*/ 0 h 383"/>
                <a:gd name="T42" fmla="*/ 1810 w 1810"/>
                <a:gd name="T43" fmla="*/ 383 h 38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10"/>
                <a:gd name="T67" fmla="*/ 0 h 383"/>
                <a:gd name="T68" fmla="*/ 1810 w 1810"/>
                <a:gd name="T69" fmla="*/ 383 h 38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10" h="383">
                  <a:moveTo>
                    <a:pt x="1810" y="383"/>
                  </a:moveTo>
                  <a:lnTo>
                    <a:pt x="76" y="383"/>
                  </a:lnTo>
                  <a:lnTo>
                    <a:pt x="40" y="378"/>
                  </a:lnTo>
                  <a:lnTo>
                    <a:pt x="16" y="363"/>
                  </a:lnTo>
                  <a:lnTo>
                    <a:pt x="0" y="343"/>
                  </a:lnTo>
                  <a:lnTo>
                    <a:pt x="0" y="323"/>
                  </a:lnTo>
                  <a:lnTo>
                    <a:pt x="4" y="303"/>
                  </a:lnTo>
                  <a:lnTo>
                    <a:pt x="20" y="284"/>
                  </a:lnTo>
                  <a:lnTo>
                    <a:pt x="44" y="273"/>
                  </a:lnTo>
                  <a:lnTo>
                    <a:pt x="76" y="268"/>
                  </a:lnTo>
                  <a:lnTo>
                    <a:pt x="738" y="268"/>
                  </a:lnTo>
                  <a:lnTo>
                    <a:pt x="774" y="263"/>
                  </a:lnTo>
                  <a:lnTo>
                    <a:pt x="806" y="259"/>
                  </a:lnTo>
                  <a:lnTo>
                    <a:pt x="859" y="229"/>
                  </a:lnTo>
                  <a:lnTo>
                    <a:pt x="902" y="183"/>
                  </a:lnTo>
                  <a:lnTo>
                    <a:pt x="983" y="84"/>
                  </a:lnTo>
                  <a:lnTo>
                    <a:pt x="1024" y="39"/>
                  </a:lnTo>
                  <a:lnTo>
                    <a:pt x="1076" y="9"/>
                  </a:lnTo>
                  <a:lnTo>
                    <a:pt x="1109" y="5"/>
                  </a:lnTo>
                  <a:lnTo>
                    <a:pt x="1145" y="0"/>
                  </a:lnTo>
                  <a:lnTo>
                    <a:pt x="1810" y="0"/>
                  </a:lnTo>
                  <a:lnTo>
                    <a:pt x="1810" y="383"/>
                  </a:lnTo>
                  <a:close/>
                </a:path>
              </a:pathLst>
            </a:custGeom>
            <a:solidFill>
              <a:srgbClr val="00CC66"/>
            </a:solidFill>
            <a:ln w="0" cap="sq">
              <a:solidFill>
                <a:srgbClr val="000000"/>
              </a:solidFill>
              <a:miter lim="800000"/>
              <a:headEnd/>
              <a:tailEnd/>
            </a:ln>
          </p:spPr>
          <p:txBody>
            <a:bodyPr lIns="91397" tIns="45698" rIns="91397" bIns="45698"/>
            <a:lstStyle/>
            <a:p>
              <a:endParaRPr lang="en-US"/>
            </a:p>
          </p:txBody>
        </p:sp>
        <p:sp>
          <p:nvSpPr>
            <p:cNvPr id="54284" name="Freeform 11"/>
            <p:cNvSpPr>
              <a:spLocks/>
            </p:cNvSpPr>
            <p:nvPr/>
          </p:nvSpPr>
          <p:spPr bwMode="auto">
            <a:xfrm>
              <a:off x="7670800" y="3071817"/>
              <a:ext cx="974725" cy="522287"/>
            </a:xfrm>
            <a:custGeom>
              <a:avLst/>
              <a:gdLst>
                <a:gd name="T0" fmla="*/ 1826 w 1826"/>
                <a:gd name="T1" fmla="*/ 985 h 985"/>
                <a:gd name="T2" fmla="*/ 1660 w 1826"/>
                <a:gd name="T3" fmla="*/ 985 h 985"/>
                <a:gd name="T4" fmla="*/ 1600 w 1826"/>
                <a:gd name="T5" fmla="*/ 981 h 985"/>
                <a:gd name="T6" fmla="*/ 1322 w 1826"/>
                <a:gd name="T7" fmla="*/ 981 h 985"/>
                <a:gd name="T8" fmla="*/ 1185 w 1826"/>
                <a:gd name="T9" fmla="*/ 976 h 985"/>
                <a:gd name="T10" fmla="*/ 991 w 1826"/>
                <a:gd name="T11" fmla="*/ 976 h 985"/>
                <a:gd name="T12" fmla="*/ 951 w 1826"/>
                <a:gd name="T13" fmla="*/ 971 h 985"/>
                <a:gd name="T14" fmla="*/ 919 w 1826"/>
                <a:gd name="T15" fmla="*/ 966 h 985"/>
                <a:gd name="T16" fmla="*/ 858 w 1826"/>
                <a:gd name="T17" fmla="*/ 936 h 985"/>
                <a:gd name="T18" fmla="*/ 810 w 1826"/>
                <a:gd name="T19" fmla="*/ 896 h 985"/>
                <a:gd name="T20" fmla="*/ 766 w 1826"/>
                <a:gd name="T21" fmla="*/ 852 h 985"/>
                <a:gd name="T22" fmla="*/ 713 w 1826"/>
                <a:gd name="T23" fmla="*/ 802 h 985"/>
                <a:gd name="T24" fmla="*/ 657 w 1826"/>
                <a:gd name="T25" fmla="*/ 761 h 985"/>
                <a:gd name="T26" fmla="*/ 585 w 1826"/>
                <a:gd name="T27" fmla="*/ 736 h 985"/>
                <a:gd name="T28" fmla="*/ 540 w 1826"/>
                <a:gd name="T29" fmla="*/ 727 h 985"/>
                <a:gd name="T30" fmla="*/ 487 w 1826"/>
                <a:gd name="T31" fmla="*/ 727 h 985"/>
                <a:gd name="T32" fmla="*/ 318 w 1826"/>
                <a:gd name="T33" fmla="*/ 727 h 985"/>
                <a:gd name="T34" fmla="*/ 233 w 1826"/>
                <a:gd name="T35" fmla="*/ 722 h 985"/>
                <a:gd name="T36" fmla="*/ 161 w 1826"/>
                <a:gd name="T37" fmla="*/ 722 h 985"/>
                <a:gd name="T38" fmla="*/ 109 w 1826"/>
                <a:gd name="T39" fmla="*/ 717 h 985"/>
                <a:gd name="T40" fmla="*/ 68 w 1826"/>
                <a:gd name="T41" fmla="*/ 702 h 985"/>
                <a:gd name="T42" fmla="*/ 40 w 1826"/>
                <a:gd name="T43" fmla="*/ 677 h 985"/>
                <a:gd name="T44" fmla="*/ 20 w 1826"/>
                <a:gd name="T45" fmla="*/ 647 h 985"/>
                <a:gd name="T46" fmla="*/ 8 w 1826"/>
                <a:gd name="T47" fmla="*/ 608 h 985"/>
                <a:gd name="T48" fmla="*/ 4 w 1826"/>
                <a:gd name="T49" fmla="*/ 562 h 985"/>
                <a:gd name="T50" fmla="*/ 0 w 1826"/>
                <a:gd name="T51" fmla="*/ 453 h 985"/>
                <a:gd name="T52" fmla="*/ 0 w 1826"/>
                <a:gd name="T53" fmla="*/ 344 h 985"/>
                <a:gd name="T54" fmla="*/ 4 w 1826"/>
                <a:gd name="T55" fmla="*/ 194 h 985"/>
                <a:gd name="T56" fmla="*/ 4 w 1826"/>
                <a:gd name="T57" fmla="*/ 6 h 985"/>
                <a:gd name="T58" fmla="*/ 1822 w 1826"/>
                <a:gd name="T59" fmla="*/ 0 h 985"/>
                <a:gd name="T60" fmla="*/ 1826 w 1826"/>
                <a:gd name="T61" fmla="*/ 985 h 9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26"/>
                <a:gd name="T94" fmla="*/ 0 h 985"/>
                <a:gd name="T95" fmla="*/ 1826 w 1826"/>
                <a:gd name="T96" fmla="*/ 985 h 9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26" h="985">
                  <a:moveTo>
                    <a:pt x="1826" y="985"/>
                  </a:moveTo>
                  <a:lnTo>
                    <a:pt x="1660" y="985"/>
                  </a:lnTo>
                  <a:lnTo>
                    <a:pt x="1600" y="981"/>
                  </a:lnTo>
                  <a:lnTo>
                    <a:pt x="1322" y="981"/>
                  </a:lnTo>
                  <a:lnTo>
                    <a:pt x="1185" y="976"/>
                  </a:lnTo>
                  <a:lnTo>
                    <a:pt x="991" y="976"/>
                  </a:lnTo>
                  <a:lnTo>
                    <a:pt x="951" y="971"/>
                  </a:lnTo>
                  <a:lnTo>
                    <a:pt x="919" y="966"/>
                  </a:lnTo>
                  <a:lnTo>
                    <a:pt x="858" y="936"/>
                  </a:lnTo>
                  <a:lnTo>
                    <a:pt x="810" y="896"/>
                  </a:lnTo>
                  <a:lnTo>
                    <a:pt x="766" y="852"/>
                  </a:lnTo>
                  <a:lnTo>
                    <a:pt x="713" y="802"/>
                  </a:lnTo>
                  <a:lnTo>
                    <a:pt x="657" y="761"/>
                  </a:lnTo>
                  <a:lnTo>
                    <a:pt x="585" y="736"/>
                  </a:lnTo>
                  <a:lnTo>
                    <a:pt x="540" y="727"/>
                  </a:lnTo>
                  <a:lnTo>
                    <a:pt x="487" y="727"/>
                  </a:lnTo>
                  <a:lnTo>
                    <a:pt x="318" y="727"/>
                  </a:lnTo>
                  <a:lnTo>
                    <a:pt x="233" y="722"/>
                  </a:lnTo>
                  <a:lnTo>
                    <a:pt x="161" y="722"/>
                  </a:lnTo>
                  <a:lnTo>
                    <a:pt x="109" y="717"/>
                  </a:lnTo>
                  <a:lnTo>
                    <a:pt x="68" y="702"/>
                  </a:lnTo>
                  <a:lnTo>
                    <a:pt x="40" y="677"/>
                  </a:lnTo>
                  <a:lnTo>
                    <a:pt x="20" y="647"/>
                  </a:lnTo>
                  <a:lnTo>
                    <a:pt x="8" y="608"/>
                  </a:lnTo>
                  <a:lnTo>
                    <a:pt x="4" y="562"/>
                  </a:lnTo>
                  <a:lnTo>
                    <a:pt x="0" y="453"/>
                  </a:lnTo>
                  <a:lnTo>
                    <a:pt x="0" y="344"/>
                  </a:lnTo>
                  <a:lnTo>
                    <a:pt x="4" y="194"/>
                  </a:lnTo>
                  <a:lnTo>
                    <a:pt x="4" y="6"/>
                  </a:lnTo>
                  <a:lnTo>
                    <a:pt x="1822" y="0"/>
                  </a:lnTo>
                  <a:lnTo>
                    <a:pt x="1826" y="985"/>
                  </a:lnTo>
                  <a:close/>
                </a:path>
              </a:pathLst>
            </a:custGeom>
            <a:solidFill>
              <a:srgbClr val="00CC66"/>
            </a:solidFill>
            <a:ln w="0" cap="sq">
              <a:solidFill>
                <a:srgbClr val="000000"/>
              </a:solidFill>
              <a:miter lim="800000"/>
              <a:headEnd/>
              <a:tailEnd/>
            </a:ln>
          </p:spPr>
          <p:txBody>
            <a:bodyPr lIns="91397" tIns="45698" rIns="91397" bIns="45698"/>
            <a:lstStyle/>
            <a:p>
              <a:endParaRPr lang="en-US"/>
            </a:p>
          </p:txBody>
        </p:sp>
        <p:sp>
          <p:nvSpPr>
            <p:cNvPr id="54285" name="Freeform 12"/>
            <p:cNvSpPr>
              <a:spLocks/>
            </p:cNvSpPr>
            <p:nvPr/>
          </p:nvSpPr>
          <p:spPr bwMode="auto">
            <a:xfrm>
              <a:off x="5084763" y="3074988"/>
              <a:ext cx="2259012" cy="514350"/>
            </a:xfrm>
            <a:custGeom>
              <a:avLst/>
              <a:gdLst>
                <a:gd name="T0" fmla="*/ 4223 w 4223"/>
                <a:gd name="T1" fmla="*/ 5 h 970"/>
                <a:gd name="T2" fmla="*/ 4223 w 4223"/>
                <a:gd name="T3" fmla="*/ 447 h 970"/>
                <a:gd name="T4" fmla="*/ 4219 w 4223"/>
                <a:gd name="T5" fmla="*/ 512 h 970"/>
                <a:gd name="T6" fmla="*/ 4207 w 4223"/>
                <a:gd name="T7" fmla="*/ 572 h 970"/>
                <a:gd name="T8" fmla="*/ 4183 w 4223"/>
                <a:gd name="T9" fmla="*/ 616 h 970"/>
                <a:gd name="T10" fmla="*/ 4155 w 4223"/>
                <a:gd name="T11" fmla="*/ 656 h 970"/>
                <a:gd name="T12" fmla="*/ 4119 w 4223"/>
                <a:gd name="T13" fmla="*/ 686 h 970"/>
                <a:gd name="T14" fmla="*/ 4074 w 4223"/>
                <a:gd name="T15" fmla="*/ 706 h 970"/>
                <a:gd name="T16" fmla="*/ 4025 w 4223"/>
                <a:gd name="T17" fmla="*/ 716 h 970"/>
                <a:gd name="T18" fmla="*/ 3969 w 4223"/>
                <a:gd name="T19" fmla="*/ 721 h 970"/>
                <a:gd name="T20" fmla="*/ 3590 w 4223"/>
                <a:gd name="T21" fmla="*/ 721 h 970"/>
                <a:gd name="T22" fmla="*/ 3538 w 4223"/>
                <a:gd name="T23" fmla="*/ 730 h 970"/>
                <a:gd name="T24" fmla="*/ 3494 w 4223"/>
                <a:gd name="T25" fmla="*/ 755 h 970"/>
                <a:gd name="T26" fmla="*/ 3413 w 4223"/>
                <a:gd name="T27" fmla="*/ 846 h 970"/>
                <a:gd name="T28" fmla="*/ 3369 w 4223"/>
                <a:gd name="T29" fmla="*/ 890 h 970"/>
                <a:gd name="T30" fmla="*/ 3320 w 4223"/>
                <a:gd name="T31" fmla="*/ 930 h 970"/>
                <a:gd name="T32" fmla="*/ 3260 w 4223"/>
                <a:gd name="T33" fmla="*/ 960 h 970"/>
                <a:gd name="T34" fmla="*/ 3191 w 4223"/>
                <a:gd name="T35" fmla="*/ 970 h 970"/>
                <a:gd name="T36" fmla="*/ 153 w 4223"/>
                <a:gd name="T37" fmla="*/ 970 h 970"/>
                <a:gd name="T38" fmla="*/ 117 w 4223"/>
                <a:gd name="T39" fmla="*/ 965 h 970"/>
                <a:gd name="T40" fmla="*/ 84 w 4223"/>
                <a:gd name="T41" fmla="*/ 954 h 970"/>
                <a:gd name="T42" fmla="*/ 60 w 4223"/>
                <a:gd name="T43" fmla="*/ 940 h 970"/>
                <a:gd name="T44" fmla="*/ 36 w 4223"/>
                <a:gd name="T45" fmla="*/ 920 h 970"/>
                <a:gd name="T46" fmla="*/ 19 w 4223"/>
                <a:gd name="T47" fmla="*/ 895 h 970"/>
                <a:gd name="T48" fmla="*/ 8 w 4223"/>
                <a:gd name="T49" fmla="*/ 860 h 970"/>
                <a:gd name="T50" fmla="*/ 4 w 4223"/>
                <a:gd name="T51" fmla="*/ 826 h 970"/>
                <a:gd name="T52" fmla="*/ 0 w 4223"/>
                <a:gd name="T53" fmla="*/ 780 h 970"/>
                <a:gd name="T54" fmla="*/ 0 w 4223"/>
                <a:gd name="T55" fmla="*/ 0 h 970"/>
                <a:gd name="T56" fmla="*/ 4223 w 4223"/>
                <a:gd name="T57" fmla="*/ 5 h 9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23"/>
                <a:gd name="T88" fmla="*/ 0 h 970"/>
                <a:gd name="T89" fmla="*/ 4223 w 4223"/>
                <a:gd name="T90" fmla="*/ 970 h 9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23" h="970">
                  <a:moveTo>
                    <a:pt x="4223" y="5"/>
                  </a:moveTo>
                  <a:lnTo>
                    <a:pt x="4223" y="447"/>
                  </a:lnTo>
                  <a:lnTo>
                    <a:pt x="4219" y="512"/>
                  </a:lnTo>
                  <a:lnTo>
                    <a:pt x="4207" y="572"/>
                  </a:lnTo>
                  <a:lnTo>
                    <a:pt x="4183" y="616"/>
                  </a:lnTo>
                  <a:lnTo>
                    <a:pt x="4155" y="656"/>
                  </a:lnTo>
                  <a:lnTo>
                    <a:pt x="4119" y="686"/>
                  </a:lnTo>
                  <a:lnTo>
                    <a:pt x="4074" y="706"/>
                  </a:lnTo>
                  <a:lnTo>
                    <a:pt x="4025" y="716"/>
                  </a:lnTo>
                  <a:lnTo>
                    <a:pt x="3969" y="721"/>
                  </a:lnTo>
                  <a:lnTo>
                    <a:pt x="3590" y="721"/>
                  </a:lnTo>
                  <a:lnTo>
                    <a:pt x="3538" y="730"/>
                  </a:lnTo>
                  <a:lnTo>
                    <a:pt x="3494" y="755"/>
                  </a:lnTo>
                  <a:lnTo>
                    <a:pt x="3413" y="846"/>
                  </a:lnTo>
                  <a:lnTo>
                    <a:pt x="3369" y="890"/>
                  </a:lnTo>
                  <a:lnTo>
                    <a:pt x="3320" y="930"/>
                  </a:lnTo>
                  <a:lnTo>
                    <a:pt x="3260" y="960"/>
                  </a:lnTo>
                  <a:lnTo>
                    <a:pt x="3191" y="970"/>
                  </a:lnTo>
                  <a:lnTo>
                    <a:pt x="153" y="970"/>
                  </a:lnTo>
                  <a:lnTo>
                    <a:pt x="117" y="965"/>
                  </a:lnTo>
                  <a:lnTo>
                    <a:pt x="84" y="954"/>
                  </a:lnTo>
                  <a:lnTo>
                    <a:pt x="60" y="940"/>
                  </a:lnTo>
                  <a:lnTo>
                    <a:pt x="36" y="920"/>
                  </a:lnTo>
                  <a:lnTo>
                    <a:pt x="19" y="895"/>
                  </a:lnTo>
                  <a:lnTo>
                    <a:pt x="8" y="860"/>
                  </a:lnTo>
                  <a:lnTo>
                    <a:pt x="4" y="826"/>
                  </a:lnTo>
                  <a:lnTo>
                    <a:pt x="0" y="780"/>
                  </a:lnTo>
                  <a:lnTo>
                    <a:pt x="0" y="0"/>
                  </a:lnTo>
                  <a:lnTo>
                    <a:pt x="4223" y="5"/>
                  </a:lnTo>
                  <a:close/>
                </a:path>
              </a:pathLst>
            </a:custGeom>
            <a:solidFill>
              <a:srgbClr val="00CC66"/>
            </a:solidFill>
            <a:ln w="0" cap="sq">
              <a:solidFill>
                <a:srgbClr val="000000"/>
              </a:solidFill>
              <a:miter lim="800000"/>
              <a:headEnd/>
              <a:tailEnd/>
            </a:ln>
          </p:spPr>
          <p:txBody>
            <a:bodyPr lIns="91397" tIns="45698" rIns="91397" bIns="45698"/>
            <a:lstStyle/>
            <a:p>
              <a:endParaRPr lang="en-US"/>
            </a:p>
          </p:txBody>
        </p:sp>
        <p:sp>
          <p:nvSpPr>
            <p:cNvPr id="54286" name="Freeform 13"/>
            <p:cNvSpPr>
              <a:spLocks/>
            </p:cNvSpPr>
            <p:nvPr/>
          </p:nvSpPr>
          <p:spPr bwMode="auto">
            <a:xfrm>
              <a:off x="3381375" y="3071815"/>
              <a:ext cx="2192338" cy="517525"/>
            </a:xfrm>
            <a:custGeom>
              <a:avLst/>
              <a:gdLst>
                <a:gd name="T0" fmla="*/ 2994 w 2994"/>
                <a:gd name="T1" fmla="*/ 0 h 976"/>
                <a:gd name="T2" fmla="*/ 2994 w 2994"/>
                <a:gd name="T3" fmla="*/ 578 h 976"/>
                <a:gd name="T4" fmla="*/ 2990 w 2994"/>
                <a:gd name="T5" fmla="*/ 677 h 976"/>
                <a:gd name="T6" fmla="*/ 2990 w 2994"/>
                <a:gd name="T7" fmla="*/ 742 h 976"/>
                <a:gd name="T8" fmla="*/ 2990 w 2994"/>
                <a:gd name="T9" fmla="*/ 807 h 976"/>
                <a:gd name="T10" fmla="*/ 2981 w 2994"/>
                <a:gd name="T11" fmla="*/ 861 h 976"/>
                <a:gd name="T12" fmla="*/ 2970 w 2994"/>
                <a:gd name="T13" fmla="*/ 901 h 976"/>
                <a:gd name="T14" fmla="*/ 2949 w 2994"/>
                <a:gd name="T15" fmla="*/ 931 h 976"/>
                <a:gd name="T16" fmla="*/ 2921 w 2994"/>
                <a:gd name="T17" fmla="*/ 951 h 976"/>
                <a:gd name="T18" fmla="*/ 2885 w 2994"/>
                <a:gd name="T19" fmla="*/ 966 h 976"/>
                <a:gd name="T20" fmla="*/ 2840 w 2994"/>
                <a:gd name="T21" fmla="*/ 976 h 976"/>
                <a:gd name="T22" fmla="*/ 2788 w 2994"/>
                <a:gd name="T23" fmla="*/ 976 h 976"/>
                <a:gd name="T24" fmla="*/ 818 w 2994"/>
                <a:gd name="T25" fmla="*/ 976 h 976"/>
                <a:gd name="T26" fmla="*/ 757 w 2994"/>
                <a:gd name="T27" fmla="*/ 966 h 976"/>
                <a:gd name="T28" fmla="*/ 705 w 2994"/>
                <a:gd name="T29" fmla="*/ 936 h 976"/>
                <a:gd name="T30" fmla="*/ 519 w 2994"/>
                <a:gd name="T31" fmla="*/ 767 h 976"/>
                <a:gd name="T32" fmla="*/ 467 w 2994"/>
                <a:gd name="T33" fmla="*/ 736 h 976"/>
                <a:gd name="T34" fmla="*/ 406 w 2994"/>
                <a:gd name="T35" fmla="*/ 727 h 976"/>
                <a:gd name="T36" fmla="*/ 120 w 2994"/>
                <a:gd name="T37" fmla="*/ 727 h 976"/>
                <a:gd name="T38" fmla="*/ 88 w 2994"/>
                <a:gd name="T39" fmla="*/ 722 h 976"/>
                <a:gd name="T40" fmla="*/ 60 w 2994"/>
                <a:gd name="T41" fmla="*/ 717 h 976"/>
                <a:gd name="T42" fmla="*/ 40 w 2994"/>
                <a:gd name="T43" fmla="*/ 702 h 976"/>
                <a:gd name="T44" fmla="*/ 23 w 2994"/>
                <a:gd name="T45" fmla="*/ 683 h 976"/>
                <a:gd name="T46" fmla="*/ 4 w 2994"/>
                <a:gd name="T47" fmla="*/ 633 h 976"/>
                <a:gd name="T48" fmla="*/ 0 w 2994"/>
                <a:gd name="T49" fmla="*/ 567 h 976"/>
                <a:gd name="T50" fmla="*/ 0 w 2994"/>
                <a:gd name="T51" fmla="*/ 0 h 976"/>
                <a:gd name="T52" fmla="*/ 2994 w 2994"/>
                <a:gd name="T53" fmla="*/ 0 h 9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994"/>
                <a:gd name="T82" fmla="*/ 0 h 976"/>
                <a:gd name="T83" fmla="*/ 2994 w 2994"/>
                <a:gd name="T84" fmla="*/ 976 h 9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994" h="976">
                  <a:moveTo>
                    <a:pt x="2994" y="0"/>
                  </a:moveTo>
                  <a:lnTo>
                    <a:pt x="2994" y="578"/>
                  </a:lnTo>
                  <a:lnTo>
                    <a:pt x="2990" y="677"/>
                  </a:lnTo>
                  <a:lnTo>
                    <a:pt x="2990" y="742"/>
                  </a:lnTo>
                  <a:lnTo>
                    <a:pt x="2990" y="807"/>
                  </a:lnTo>
                  <a:lnTo>
                    <a:pt x="2981" y="861"/>
                  </a:lnTo>
                  <a:lnTo>
                    <a:pt x="2970" y="901"/>
                  </a:lnTo>
                  <a:lnTo>
                    <a:pt x="2949" y="931"/>
                  </a:lnTo>
                  <a:lnTo>
                    <a:pt x="2921" y="951"/>
                  </a:lnTo>
                  <a:lnTo>
                    <a:pt x="2885" y="966"/>
                  </a:lnTo>
                  <a:lnTo>
                    <a:pt x="2840" y="976"/>
                  </a:lnTo>
                  <a:lnTo>
                    <a:pt x="2788" y="976"/>
                  </a:lnTo>
                  <a:lnTo>
                    <a:pt x="818" y="976"/>
                  </a:lnTo>
                  <a:lnTo>
                    <a:pt x="757" y="966"/>
                  </a:lnTo>
                  <a:lnTo>
                    <a:pt x="705" y="936"/>
                  </a:lnTo>
                  <a:lnTo>
                    <a:pt x="519" y="767"/>
                  </a:lnTo>
                  <a:lnTo>
                    <a:pt x="467" y="736"/>
                  </a:lnTo>
                  <a:lnTo>
                    <a:pt x="406" y="727"/>
                  </a:lnTo>
                  <a:lnTo>
                    <a:pt x="120" y="727"/>
                  </a:lnTo>
                  <a:lnTo>
                    <a:pt x="88" y="722"/>
                  </a:lnTo>
                  <a:lnTo>
                    <a:pt x="60" y="717"/>
                  </a:lnTo>
                  <a:lnTo>
                    <a:pt x="40" y="702"/>
                  </a:lnTo>
                  <a:lnTo>
                    <a:pt x="23" y="683"/>
                  </a:lnTo>
                  <a:lnTo>
                    <a:pt x="4" y="633"/>
                  </a:lnTo>
                  <a:lnTo>
                    <a:pt x="0" y="567"/>
                  </a:lnTo>
                  <a:lnTo>
                    <a:pt x="0" y="0"/>
                  </a:lnTo>
                  <a:lnTo>
                    <a:pt x="2994" y="0"/>
                  </a:lnTo>
                  <a:close/>
                </a:path>
              </a:pathLst>
            </a:custGeom>
            <a:solidFill>
              <a:srgbClr val="00CC66"/>
            </a:solidFill>
            <a:ln w="0" cap="sq">
              <a:solidFill>
                <a:srgbClr val="000000"/>
              </a:solidFill>
              <a:miter lim="800000"/>
              <a:headEnd/>
              <a:tailEnd/>
            </a:ln>
          </p:spPr>
          <p:txBody>
            <a:bodyPr lIns="91397" tIns="45698" rIns="91397" bIns="45698"/>
            <a:lstStyle/>
            <a:p>
              <a:endParaRPr lang="en-US"/>
            </a:p>
          </p:txBody>
        </p:sp>
        <p:sp>
          <p:nvSpPr>
            <p:cNvPr id="54287" name="Freeform 14"/>
            <p:cNvSpPr>
              <a:spLocks/>
            </p:cNvSpPr>
            <p:nvPr/>
          </p:nvSpPr>
          <p:spPr bwMode="auto">
            <a:xfrm>
              <a:off x="2070100" y="3071815"/>
              <a:ext cx="973138" cy="517525"/>
            </a:xfrm>
            <a:custGeom>
              <a:avLst/>
              <a:gdLst>
                <a:gd name="T0" fmla="*/ 1817 w 1822"/>
                <a:gd name="T1" fmla="*/ 0 h 976"/>
                <a:gd name="T2" fmla="*/ 1822 w 1822"/>
                <a:gd name="T3" fmla="*/ 583 h 976"/>
                <a:gd name="T4" fmla="*/ 1817 w 1822"/>
                <a:gd name="T5" fmla="*/ 633 h 976"/>
                <a:gd name="T6" fmla="*/ 1809 w 1822"/>
                <a:gd name="T7" fmla="*/ 667 h 976"/>
                <a:gd name="T8" fmla="*/ 1798 w 1822"/>
                <a:gd name="T9" fmla="*/ 692 h 976"/>
                <a:gd name="T10" fmla="*/ 1781 w 1822"/>
                <a:gd name="T11" fmla="*/ 707 h 976"/>
                <a:gd name="T12" fmla="*/ 1732 w 1822"/>
                <a:gd name="T13" fmla="*/ 722 h 976"/>
                <a:gd name="T14" fmla="*/ 1672 w 1822"/>
                <a:gd name="T15" fmla="*/ 722 h 976"/>
                <a:gd name="T16" fmla="*/ 999 w 1822"/>
                <a:gd name="T17" fmla="*/ 722 h 976"/>
                <a:gd name="T18" fmla="*/ 951 w 1822"/>
                <a:gd name="T19" fmla="*/ 732 h 976"/>
                <a:gd name="T20" fmla="*/ 907 w 1822"/>
                <a:gd name="T21" fmla="*/ 761 h 976"/>
                <a:gd name="T22" fmla="*/ 867 w 1822"/>
                <a:gd name="T23" fmla="*/ 802 h 976"/>
                <a:gd name="T24" fmla="*/ 830 w 1822"/>
                <a:gd name="T25" fmla="*/ 846 h 976"/>
                <a:gd name="T26" fmla="*/ 786 w 1822"/>
                <a:gd name="T27" fmla="*/ 891 h 976"/>
                <a:gd name="T28" fmla="*/ 737 w 1822"/>
                <a:gd name="T29" fmla="*/ 936 h 976"/>
                <a:gd name="T30" fmla="*/ 685 w 1822"/>
                <a:gd name="T31" fmla="*/ 966 h 976"/>
                <a:gd name="T32" fmla="*/ 621 w 1822"/>
                <a:gd name="T33" fmla="*/ 976 h 976"/>
                <a:gd name="T34" fmla="*/ 548 w 1822"/>
                <a:gd name="T35" fmla="*/ 976 h 976"/>
                <a:gd name="T36" fmla="*/ 455 w 1822"/>
                <a:gd name="T37" fmla="*/ 971 h 976"/>
                <a:gd name="T38" fmla="*/ 250 w 1822"/>
                <a:gd name="T39" fmla="*/ 971 h 976"/>
                <a:gd name="T40" fmla="*/ 153 w 1822"/>
                <a:gd name="T41" fmla="*/ 966 h 976"/>
                <a:gd name="T42" fmla="*/ 0 w 1822"/>
                <a:gd name="T43" fmla="*/ 966 h 976"/>
                <a:gd name="T44" fmla="*/ 4 w 1822"/>
                <a:gd name="T45" fmla="*/ 0 h 976"/>
                <a:gd name="T46" fmla="*/ 1817 w 1822"/>
                <a:gd name="T47" fmla="*/ 0 h 9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22"/>
                <a:gd name="T73" fmla="*/ 0 h 976"/>
                <a:gd name="T74" fmla="*/ 1822 w 1822"/>
                <a:gd name="T75" fmla="*/ 976 h 9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22" h="976">
                  <a:moveTo>
                    <a:pt x="1817" y="0"/>
                  </a:moveTo>
                  <a:lnTo>
                    <a:pt x="1822" y="583"/>
                  </a:lnTo>
                  <a:lnTo>
                    <a:pt x="1817" y="633"/>
                  </a:lnTo>
                  <a:lnTo>
                    <a:pt x="1809" y="667"/>
                  </a:lnTo>
                  <a:lnTo>
                    <a:pt x="1798" y="692"/>
                  </a:lnTo>
                  <a:lnTo>
                    <a:pt x="1781" y="707"/>
                  </a:lnTo>
                  <a:lnTo>
                    <a:pt x="1732" y="722"/>
                  </a:lnTo>
                  <a:lnTo>
                    <a:pt x="1672" y="722"/>
                  </a:lnTo>
                  <a:lnTo>
                    <a:pt x="999" y="722"/>
                  </a:lnTo>
                  <a:lnTo>
                    <a:pt x="951" y="732"/>
                  </a:lnTo>
                  <a:lnTo>
                    <a:pt x="907" y="761"/>
                  </a:lnTo>
                  <a:lnTo>
                    <a:pt x="867" y="802"/>
                  </a:lnTo>
                  <a:lnTo>
                    <a:pt x="830" y="846"/>
                  </a:lnTo>
                  <a:lnTo>
                    <a:pt x="786" y="891"/>
                  </a:lnTo>
                  <a:lnTo>
                    <a:pt x="737" y="936"/>
                  </a:lnTo>
                  <a:lnTo>
                    <a:pt x="685" y="966"/>
                  </a:lnTo>
                  <a:lnTo>
                    <a:pt x="621" y="976"/>
                  </a:lnTo>
                  <a:lnTo>
                    <a:pt x="548" y="976"/>
                  </a:lnTo>
                  <a:lnTo>
                    <a:pt x="455" y="971"/>
                  </a:lnTo>
                  <a:lnTo>
                    <a:pt x="250" y="971"/>
                  </a:lnTo>
                  <a:lnTo>
                    <a:pt x="153" y="966"/>
                  </a:lnTo>
                  <a:lnTo>
                    <a:pt x="0" y="966"/>
                  </a:lnTo>
                  <a:lnTo>
                    <a:pt x="4" y="0"/>
                  </a:lnTo>
                  <a:lnTo>
                    <a:pt x="1817" y="0"/>
                  </a:lnTo>
                  <a:close/>
                </a:path>
              </a:pathLst>
            </a:custGeom>
            <a:solidFill>
              <a:srgbClr val="00CC66"/>
            </a:solidFill>
            <a:ln w="0" cap="sq">
              <a:solidFill>
                <a:srgbClr val="000000"/>
              </a:solidFill>
              <a:miter lim="800000"/>
              <a:headEnd/>
              <a:tailEnd/>
            </a:ln>
          </p:spPr>
          <p:txBody>
            <a:bodyPr lIns="91397" tIns="45698" rIns="91397" bIns="45698"/>
            <a:lstStyle/>
            <a:p>
              <a:endParaRPr lang="en-US"/>
            </a:p>
          </p:txBody>
        </p:sp>
        <p:sp>
          <p:nvSpPr>
            <p:cNvPr id="54288" name="Freeform 15"/>
            <p:cNvSpPr>
              <a:spLocks/>
            </p:cNvSpPr>
            <p:nvPr/>
          </p:nvSpPr>
          <p:spPr bwMode="auto">
            <a:xfrm>
              <a:off x="3381379" y="3838575"/>
              <a:ext cx="1590675" cy="204788"/>
            </a:xfrm>
            <a:custGeom>
              <a:avLst/>
              <a:gdLst>
                <a:gd name="T0" fmla="*/ 72 w 2974"/>
                <a:gd name="T1" fmla="*/ 259 h 387"/>
                <a:gd name="T2" fmla="*/ 40 w 2974"/>
                <a:gd name="T3" fmla="*/ 263 h 387"/>
                <a:gd name="T4" fmla="*/ 19 w 2974"/>
                <a:gd name="T5" fmla="*/ 279 h 387"/>
                <a:gd name="T6" fmla="*/ 8 w 2974"/>
                <a:gd name="T7" fmla="*/ 298 h 387"/>
                <a:gd name="T8" fmla="*/ 0 w 2974"/>
                <a:gd name="T9" fmla="*/ 323 h 387"/>
                <a:gd name="T10" fmla="*/ 4 w 2974"/>
                <a:gd name="T11" fmla="*/ 343 h 387"/>
                <a:gd name="T12" fmla="*/ 15 w 2974"/>
                <a:gd name="T13" fmla="*/ 363 h 387"/>
                <a:gd name="T14" fmla="*/ 36 w 2974"/>
                <a:gd name="T15" fmla="*/ 378 h 387"/>
                <a:gd name="T16" fmla="*/ 68 w 2974"/>
                <a:gd name="T17" fmla="*/ 383 h 387"/>
                <a:gd name="T18" fmla="*/ 580 w 2974"/>
                <a:gd name="T19" fmla="*/ 383 h 387"/>
                <a:gd name="T20" fmla="*/ 878 w 2974"/>
                <a:gd name="T21" fmla="*/ 387 h 387"/>
                <a:gd name="T22" fmla="*/ 1785 w 2974"/>
                <a:gd name="T23" fmla="*/ 387 h 387"/>
                <a:gd name="T24" fmla="*/ 1837 w 2974"/>
                <a:gd name="T25" fmla="*/ 378 h 387"/>
                <a:gd name="T26" fmla="*/ 1885 w 2974"/>
                <a:gd name="T27" fmla="*/ 343 h 387"/>
                <a:gd name="T28" fmla="*/ 1975 w 2974"/>
                <a:gd name="T29" fmla="*/ 249 h 387"/>
                <a:gd name="T30" fmla="*/ 2018 w 2974"/>
                <a:gd name="T31" fmla="*/ 199 h 387"/>
                <a:gd name="T32" fmla="*/ 2063 w 2974"/>
                <a:gd name="T33" fmla="*/ 154 h 387"/>
                <a:gd name="T34" fmla="*/ 2116 w 2974"/>
                <a:gd name="T35" fmla="*/ 119 h 387"/>
                <a:gd name="T36" fmla="*/ 2176 w 2974"/>
                <a:gd name="T37" fmla="*/ 109 h 387"/>
                <a:gd name="T38" fmla="*/ 2917 w 2974"/>
                <a:gd name="T39" fmla="*/ 109 h 387"/>
                <a:gd name="T40" fmla="*/ 2941 w 2974"/>
                <a:gd name="T41" fmla="*/ 104 h 387"/>
                <a:gd name="T42" fmla="*/ 2962 w 2974"/>
                <a:gd name="T43" fmla="*/ 94 h 387"/>
                <a:gd name="T44" fmla="*/ 2970 w 2974"/>
                <a:gd name="T45" fmla="*/ 74 h 387"/>
                <a:gd name="T46" fmla="*/ 2974 w 2974"/>
                <a:gd name="T47" fmla="*/ 55 h 387"/>
                <a:gd name="T48" fmla="*/ 2970 w 2974"/>
                <a:gd name="T49" fmla="*/ 34 h 387"/>
                <a:gd name="T50" fmla="*/ 2957 w 2974"/>
                <a:gd name="T51" fmla="*/ 14 h 387"/>
                <a:gd name="T52" fmla="*/ 2938 w 2974"/>
                <a:gd name="T53" fmla="*/ 5 h 387"/>
                <a:gd name="T54" fmla="*/ 2913 w 2974"/>
                <a:gd name="T55" fmla="*/ 0 h 387"/>
                <a:gd name="T56" fmla="*/ 1232 w 2974"/>
                <a:gd name="T57" fmla="*/ 0 h 387"/>
                <a:gd name="T58" fmla="*/ 1176 w 2974"/>
                <a:gd name="T59" fmla="*/ 9 h 387"/>
                <a:gd name="T60" fmla="*/ 1128 w 2974"/>
                <a:gd name="T61" fmla="*/ 39 h 387"/>
                <a:gd name="T62" fmla="*/ 1044 w 2974"/>
                <a:gd name="T63" fmla="*/ 129 h 387"/>
                <a:gd name="T64" fmla="*/ 999 w 2974"/>
                <a:gd name="T65" fmla="*/ 179 h 387"/>
                <a:gd name="T66" fmla="*/ 954 w 2974"/>
                <a:gd name="T67" fmla="*/ 218 h 387"/>
                <a:gd name="T68" fmla="*/ 906 w 2974"/>
                <a:gd name="T69" fmla="*/ 249 h 387"/>
                <a:gd name="T70" fmla="*/ 850 w 2974"/>
                <a:gd name="T71" fmla="*/ 259 h 387"/>
                <a:gd name="T72" fmla="*/ 72 w 2974"/>
                <a:gd name="T73" fmla="*/ 259 h 3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74"/>
                <a:gd name="T112" fmla="*/ 0 h 387"/>
                <a:gd name="T113" fmla="*/ 2974 w 2974"/>
                <a:gd name="T114" fmla="*/ 387 h 3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74" h="387">
                  <a:moveTo>
                    <a:pt x="72" y="259"/>
                  </a:moveTo>
                  <a:lnTo>
                    <a:pt x="40" y="263"/>
                  </a:lnTo>
                  <a:lnTo>
                    <a:pt x="19" y="279"/>
                  </a:lnTo>
                  <a:lnTo>
                    <a:pt x="8" y="298"/>
                  </a:lnTo>
                  <a:lnTo>
                    <a:pt x="0" y="323"/>
                  </a:lnTo>
                  <a:lnTo>
                    <a:pt x="4" y="343"/>
                  </a:lnTo>
                  <a:lnTo>
                    <a:pt x="15" y="363"/>
                  </a:lnTo>
                  <a:lnTo>
                    <a:pt x="36" y="378"/>
                  </a:lnTo>
                  <a:lnTo>
                    <a:pt x="68" y="383"/>
                  </a:lnTo>
                  <a:lnTo>
                    <a:pt x="580" y="383"/>
                  </a:lnTo>
                  <a:lnTo>
                    <a:pt x="878" y="387"/>
                  </a:lnTo>
                  <a:lnTo>
                    <a:pt x="1785" y="387"/>
                  </a:lnTo>
                  <a:lnTo>
                    <a:pt x="1837" y="378"/>
                  </a:lnTo>
                  <a:lnTo>
                    <a:pt x="1885" y="343"/>
                  </a:lnTo>
                  <a:lnTo>
                    <a:pt x="1975" y="249"/>
                  </a:lnTo>
                  <a:lnTo>
                    <a:pt x="2018" y="199"/>
                  </a:lnTo>
                  <a:lnTo>
                    <a:pt x="2063" y="154"/>
                  </a:lnTo>
                  <a:lnTo>
                    <a:pt x="2116" y="119"/>
                  </a:lnTo>
                  <a:lnTo>
                    <a:pt x="2176" y="109"/>
                  </a:lnTo>
                  <a:lnTo>
                    <a:pt x="2917" y="109"/>
                  </a:lnTo>
                  <a:lnTo>
                    <a:pt x="2941" y="104"/>
                  </a:lnTo>
                  <a:lnTo>
                    <a:pt x="2962" y="94"/>
                  </a:lnTo>
                  <a:lnTo>
                    <a:pt x="2970" y="74"/>
                  </a:lnTo>
                  <a:lnTo>
                    <a:pt x="2974" y="55"/>
                  </a:lnTo>
                  <a:lnTo>
                    <a:pt x="2970" y="34"/>
                  </a:lnTo>
                  <a:lnTo>
                    <a:pt x="2957" y="14"/>
                  </a:lnTo>
                  <a:lnTo>
                    <a:pt x="2938" y="5"/>
                  </a:lnTo>
                  <a:lnTo>
                    <a:pt x="2913" y="0"/>
                  </a:lnTo>
                  <a:lnTo>
                    <a:pt x="1232" y="0"/>
                  </a:lnTo>
                  <a:lnTo>
                    <a:pt x="1176" y="9"/>
                  </a:lnTo>
                  <a:lnTo>
                    <a:pt x="1128" y="39"/>
                  </a:lnTo>
                  <a:lnTo>
                    <a:pt x="1044" y="129"/>
                  </a:lnTo>
                  <a:lnTo>
                    <a:pt x="999" y="179"/>
                  </a:lnTo>
                  <a:lnTo>
                    <a:pt x="954" y="218"/>
                  </a:lnTo>
                  <a:lnTo>
                    <a:pt x="906" y="249"/>
                  </a:lnTo>
                  <a:lnTo>
                    <a:pt x="850" y="259"/>
                  </a:lnTo>
                  <a:lnTo>
                    <a:pt x="72" y="259"/>
                  </a:lnTo>
                  <a:close/>
                </a:path>
              </a:pathLst>
            </a:custGeom>
            <a:solidFill>
              <a:srgbClr val="00CC66"/>
            </a:solidFill>
            <a:ln w="0" cap="sq">
              <a:solidFill>
                <a:srgbClr val="000000"/>
              </a:solidFill>
              <a:miter lim="800000"/>
              <a:headEnd/>
              <a:tailEnd/>
            </a:ln>
          </p:spPr>
          <p:txBody>
            <a:bodyPr lIns="91397" tIns="45698" rIns="91397" bIns="45698"/>
            <a:lstStyle/>
            <a:p>
              <a:endParaRPr lang="en-US"/>
            </a:p>
          </p:txBody>
        </p:sp>
        <p:sp>
          <p:nvSpPr>
            <p:cNvPr id="54289" name="Freeform 16"/>
            <p:cNvSpPr>
              <a:spLocks/>
            </p:cNvSpPr>
            <p:nvPr/>
          </p:nvSpPr>
          <p:spPr bwMode="auto">
            <a:xfrm>
              <a:off x="5081588" y="3838575"/>
              <a:ext cx="2262187" cy="203200"/>
            </a:xfrm>
            <a:custGeom>
              <a:avLst/>
              <a:gdLst>
                <a:gd name="T0" fmla="*/ 64 w 4231"/>
                <a:gd name="T1" fmla="*/ 259 h 383"/>
                <a:gd name="T2" fmla="*/ 36 w 4231"/>
                <a:gd name="T3" fmla="*/ 263 h 383"/>
                <a:gd name="T4" fmla="*/ 12 w 4231"/>
                <a:gd name="T5" fmla="*/ 279 h 383"/>
                <a:gd name="T6" fmla="*/ 4 w 4231"/>
                <a:gd name="T7" fmla="*/ 298 h 383"/>
                <a:gd name="T8" fmla="*/ 0 w 4231"/>
                <a:gd name="T9" fmla="*/ 323 h 383"/>
                <a:gd name="T10" fmla="*/ 4 w 4231"/>
                <a:gd name="T11" fmla="*/ 343 h 383"/>
                <a:gd name="T12" fmla="*/ 19 w 4231"/>
                <a:gd name="T13" fmla="*/ 363 h 383"/>
                <a:gd name="T14" fmla="*/ 44 w 4231"/>
                <a:gd name="T15" fmla="*/ 378 h 383"/>
                <a:gd name="T16" fmla="*/ 76 w 4231"/>
                <a:gd name="T17" fmla="*/ 383 h 383"/>
                <a:gd name="T18" fmla="*/ 2788 w 4231"/>
                <a:gd name="T19" fmla="*/ 383 h 383"/>
                <a:gd name="T20" fmla="*/ 2825 w 4231"/>
                <a:gd name="T21" fmla="*/ 373 h 383"/>
                <a:gd name="T22" fmla="*/ 2857 w 4231"/>
                <a:gd name="T23" fmla="*/ 338 h 383"/>
                <a:gd name="T24" fmla="*/ 2921 w 4231"/>
                <a:gd name="T25" fmla="*/ 243 h 383"/>
                <a:gd name="T26" fmla="*/ 2953 w 4231"/>
                <a:gd name="T27" fmla="*/ 194 h 383"/>
                <a:gd name="T28" fmla="*/ 2989 w 4231"/>
                <a:gd name="T29" fmla="*/ 149 h 383"/>
                <a:gd name="T30" fmla="*/ 3034 w 4231"/>
                <a:gd name="T31" fmla="*/ 114 h 383"/>
                <a:gd name="T32" fmla="*/ 3083 w 4231"/>
                <a:gd name="T33" fmla="*/ 104 h 383"/>
                <a:gd name="T34" fmla="*/ 4174 w 4231"/>
                <a:gd name="T35" fmla="*/ 104 h 383"/>
                <a:gd name="T36" fmla="*/ 4199 w 4231"/>
                <a:gd name="T37" fmla="*/ 99 h 383"/>
                <a:gd name="T38" fmla="*/ 4215 w 4231"/>
                <a:gd name="T39" fmla="*/ 89 h 383"/>
                <a:gd name="T40" fmla="*/ 4227 w 4231"/>
                <a:gd name="T41" fmla="*/ 69 h 383"/>
                <a:gd name="T42" fmla="*/ 4231 w 4231"/>
                <a:gd name="T43" fmla="*/ 55 h 383"/>
                <a:gd name="T44" fmla="*/ 4227 w 4231"/>
                <a:gd name="T45" fmla="*/ 34 h 383"/>
                <a:gd name="T46" fmla="*/ 4215 w 4231"/>
                <a:gd name="T47" fmla="*/ 14 h 383"/>
                <a:gd name="T48" fmla="*/ 4199 w 4231"/>
                <a:gd name="T49" fmla="*/ 5 h 383"/>
                <a:gd name="T50" fmla="*/ 4170 w 4231"/>
                <a:gd name="T51" fmla="*/ 0 h 383"/>
                <a:gd name="T52" fmla="*/ 1454 w 4231"/>
                <a:gd name="T53" fmla="*/ 0 h 383"/>
                <a:gd name="T54" fmla="*/ 1410 w 4231"/>
                <a:gd name="T55" fmla="*/ 9 h 383"/>
                <a:gd name="T56" fmla="*/ 1366 w 4231"/>
                <a:gd name="T57" fmla="*/ 39 h 383"/>
                <a:gd name="T58" fmla="*/ 1281 w 4231"/>
                <a:gd name="T59" fmla="*/ 129 h 383"/>
                <a:gd name="T60" fmla="*/ 1189 w 4231"/>
                <a:gd name="T61" fmla="*/ 218 h 383"/>
                <a:gd name="T62" fmla="*/ 1140 w 4231"/>
                <a:gd name="T63" fmla="*/ 249 h 383"/>
                <a:gd name="T64" fmla="*/ 1088 w 4231"/>
                <a:gd name="T65" fmla="*/ 259 h 383"/>
                <a:gd name="T66" fmla="*/ 64 w 4231"/>
                <a:gd name="T67" fmla="*/ 259 h 38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31"/>
                <a:gd name="T103" fmla="*/ 0 h 383"/>
                <a:gd name="T104" fmla="*/ 4231 w 4231"/>
                <a:gd name="T105" fmla="*/ 383 h 38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31" h="383">
                  <a:moveTo>
                    <a:pt x="64" y="259"/>
                  </a:moveTo>
                  <a:lnTo>
                    <a:pt x="36" y="263"/>
                  </a:lnTo>
                  <a:lnTo>
                    <a:pt x="12" y="279"/>
                  </a:lnTo>
                  <a:lnTo>
                    <a:pt x="4" y="298"/>
                  </a:lnTo>
                  <a:lnTo>
                    <a:pt x="0" y="323"/>
                  </a:lnTo>
                  <a:lnTo>
                    <a:pt x="4" y="343"/>
                  </a:lnTo>
                  <a:lnTo>
                    <a:pt x="19" y="363"/>
                  </a:lnTo>
                  <a:lnTo>
                    <a:pt x="44" y="378"/>
                  </a:lnTo>
                  <a:lnTo>
                    <a:pt x="76" y="383"/>
                  </a:lnTo>
                  <a:lnTo>
                    <a:pt x="2788" y="383"/>
                  </a:lnTo>
                  <a:lnTo>
                    <a:pt x="2825" y="373"/>
                  </a:lnTo>
                  <a:lnTo>
                    <a:pt x="2857" y="338"/>
                  </a:lnTo>
                  <a:lnTo>
                    <a:pt x="2921" y="243"/>
                  </a:lnTo>
                  <a:lnTo>
                    <a:pt x="2953" y="194"/>
                  </a:lnTo>
                  <a:lnTo>
                    <a:pt x="2989" y="149"/>
                  </a:lnTo>
                  <a:lnTo>
                    <a:pt x="3034" y="114"/>
                  </a:lnTo>
                  <a:lnTo>
                    <a:pt x="3083" y="104"/>
                  </a:lnTo>
                  <a:lnTo>
                    <a:pt x="4174" y="104"/>
                  </a:lnTo>
                  <a:lnTo>
                    <a:pt x="4199" y="99"/>
                  </a:lnTo>
                  <a:lnTo>
                    <a:pt x="4215" y="89"/>
                  </a:lnTo>
                  <a:lnTo>
                    <a:pt x="4227" y="69"/>
                  </a:lnTo>
                  <a:lnTo>
                    <a:pt x="4231" y="55"/>
                  </a:lnTo>
                  <a:lnTo>
                    <a:pt x="4227" y="34"/>
                  </a:lnTo>
                  <a:lnTo>
                    <a:pt x="4215" y="14"/>
                  </a:lnTo>
                  <a:lnTo>
                    <a:pt x="4199" y="5"/>
                  </a:lnTo>
                  <a:lnTo>
                    <a:pt x="4170" y="0"/>
                  </a:lnTo>
                  <a:lnTo>
                    <a:pt x="1454" y="0"/>
                  </a:lnTo>
                  <a:lnTo>
                    <a:pt x="1410" y="9"/>
                  </a:lnTo>
                  <a:lnTo>
                    <a:pt x="1366" y="39"/>
                  </a:lnTo>
                  <a:lnTo>
                    <a:pt x="1281" y="129"/>
                  </a:lnTo>
                  <a:lnTo>
                    <a:pt x="1189" y="218"/>
                  </a:lnTo>
                  <a:lnTo>
                    <a:pt x="1140" y="249"/>
                  </a:lnTo>
                  <a:lnTo>
                    <a:pt x="1088" y="259"/>
                  </a:lnTo>
                  <a:lnTo>
                    <a:pt x="64" y="259"/>
                  </a:lnTo>
                  <a:close/>
                </a:path>
              </a:pathLst>
            </a:custGeom>
            <a:solidFill>
              <a:srgbClr val="00CC66"/>
            </a:solidFill>
            <a:ln w="0" cap="sq">
              <a:solidFill>
                <a:srgbClr val="000000"/>
              </a:solidFill>
              <a:miter lim="800000"/>
              <a:headEnd/>
              <a:tailEnd/>
            </a:ln>
          </p:spPr>
          <p:txBody>
            <a:bodyPr lIns="91397" tIns="45698" rIns="91397" bIns="45698"/>
            <a:lstStyle/>
            <a:p>
              <a:endParaRPr lang="en-US"/>
            </a:p>
          </p:txBody>
        </p:sp>
        <p:sp>
          <p:nvSpPr>
            <p:cNvPr id="54290" name="Line 17"/>
            <p:cNvSpPr>
              <a:spLocks noChangeShapeType="1"/>
            </p:cNvSpPr>
            <p:nvPr/>
          </p:nvSpPr>
          <p:spPr bwMode="auto">
            <a:xfrm>
              <a:off x="2078038" y="3706817"/>
              <a:ext cx="965200" cy="1587"/>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291" name="Line 18"/>
            <p:cNvSpPr>
              <a:spLocks noChangeShapeType="1"/>
            </p:cNvSpPr>
            <p:nvPr/>
          </p:nvSpPr>
          <p:spPr bwMode="auto">
            <a:xfrm>
              <a:off x="3414717" y="3706817"/>
              <a:ext cx="1544637" cy="1587"/>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292" name="Line 19"/>
            <p:cNvSpPr>
              <a:spLocks noChangeShapeType="1"/>
            </p:cNvSpPr>
            <p:nvPr/>
          </p:nvSpPr>
          <p:spPr bwMode="auto">
            <a:xfrm>
              <a:off x="5103817" y="3706817"/>
              <a:ext cx="2236787" cy="1587"/>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293" name="Line 20"/>
            <p:cNvSpPr>
              <a:spLocks noChangeShapeType="1"/>
            </p:cNvSpPr>
            <p:nvPr/>
          </p:nvSpPr>
          <p:spPr bwMode="auto">
            <a:xfrm>
              <a:off x="2078039" y="4149725"/>
              <a:ext cx="938212" cy="1588"/>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294" name="Line 21"/>
            <p:cNvSpPr>
              <a:spLocks noChangeShapeType="1"/>
            </p:cNvSpPr>
            <p:nvPr/>
          </p:nvSpPr>
          <p:spPr bwMode="auto">
            <a:xfrm>
              <a:off x="3395667" y="4149725"/>
              <a:ext cx="1563687" cy="1588"/>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295" name="Line 22"/>
            <p:cNvSpPr>
              <a:spLocks noChangeShapeType="1"/>
            </p:cNvSpPr>
            <p:nvPr/>
          </p:nvSpPr>
          <p:spPr bwMode="auto">
            <a:xfrm>
              <a:off x="2555875" y="4281492"/>
              <a:ext cx="427038" cy="1587"/>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296" name="Line 23"/>
            <p:cNvSpPr>
              <a:spLocks noChangeShapeType="1"/>
            </p:cNvSpPr>
            <p:nvPr/>
          </p:nvSpPr>
          <p:spPr bwMode="auto">
            <a:xfrm>
              <a:off x="3417892" y="4281492"/>
              <a:ext cx="401637" cy="1587"/>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297" name="Line 24"/>
            <p:cNvSpPr>
              <a:spLocks noChangeShapeType="1"/>
            </p:cNvSpPr>
            <p:nvPr/>
          </p:nvSpPr>
          <p:spPr bwMode="auto">
            <a:xfrm>
              <a:off x="3436938" y="3825875"/>
              <a:ext cx="390525" cy="1588"/>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298" name="Line 25"/>
            <p:cNvSpPr>
              <a:spLocks noChangeShapeType="1"/>
            </p:cNvSpPr>
            <p:nvPr/>
          </p:nvSpPr>
          <p:spPr bwMode="auto">
            <a:xfrm>
              <a:off x="3441701" y="3589342"/>
              <a:ext cx="204788" cy="1587"/>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299" name="Line 26"/>
            <p:cNvSpPr>
              <a:spLocks noChangeShapeType="1"/>
            </p:cNvSpPr>
            <p:nvPr/>
          </p:nvSpPr>
          <p:spPr bwMode="auto">
            <a:xfrm>
              <a:off x="2573338" y="3589342"/>
              <a:ext cx="428625" cy="1587"/>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00" name="Line 27"/>
            <p:cNvSpPr>
              <a:spLocks noChangeShapeType="1"/>
            </p:cNvSpPr>
            <p:nvPr/>
          </p:nvSpPr>
          <p:spPr bwMode="auto">
            <a:xfrm>
              <a:off x="5103813" y="4149725"/>
              <a:ext cx="2228850" cy="1588"/>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01" name="Line 28"/>
            <p:cNvSpPr>
              <a:spLocks noChangeShapeType="1"/>
            </p:cNvSpPr>
            <p:nvPr/>
          </p:nvSpPr>
          <p:spPr bwMode="auto">
            <a:xfrm>
              <a:off x="6704013" y="4029075"/>
              <a:ext cx="576262" cy="1588"/>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02" name="Line 29"/>
            <p:cNvSpPr>
              <a:spLocks noChangeShapeType="1"/>
            </p:cNvSpPr>
            <p:nvPr/>
          </p:nvSpPr>
          <p:spPr bwMode="auto">
            <a:xfrm>
              <a:off x="6724650" y="4281492"/>
              <a:ext cx="546100" cy="1587"/>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03" name="Line 30"/>
            <p:cNvSpPr>
              <a:spLocks noChangeShapeType="1"/>
            </p:cNvSpPr>
            <p:nvPr/>
          </p:nvSpPr>
          <p:spPr bwMode="auto">
            <a:xfrm>
              <a:off x="6940554" y="3589342"/>
              <a:ext cx="333375" cy="1587"/>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04" name="Line 31"/>
            <p:cNvSpPr>
              <a:spLocks noChangeShapeType="1"/>
            </p:cNvSpPr>
            <p:nvPr/>
          </p:nvSpPr>
          <p:spPr bwMode="auto">
            <a:xfrm>
              <a:off x="7750179" y="3589342"/>
              <a:ext cx="282575" cy="1587"/>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05" name="Line 32"/>
            <p:cNvSpPr>
              <a:spLocks noChangeShapeType="1"/>
            </p:cNvSpPr>
            <p:nvPr/>
          </p:nvSpPr>
          <p:spPr bwMode="auto">
            <a:xfrm>
              <a:off x="7734304" y="3706817"/>
              <a:ext cx="904875" cy="1587"/>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06" name="Line 33"/>
            <p:cNvSpPr>
              <a:spLocks noChangeShapeType="1"/>
            </p:cNvSpPr>
            <p:nvPr/>
          </p:nvSpPr>
          <p:spPr bwMode="auto">
            <a:xfrm>
              <a:off x="7737475" y="3825875"/>
              <a:ext cx="350838" cy="1588"/>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07" name="Line 34"/>
            <p:cNvSpPr>
              <a:spLocks noChangeShapeType="1"/>
            </p:cNvSpPr>
            <p:nvPr/>
          </p:nvSpPr>
          <p:spPr bwMode="auto">
            <a:xfrm>
              <a:off x="7685092" y="4149725"/>
              <a:ext cx="955675" cy="1588"/>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08" name="Line 35"/>
            <p:cNvSpPr>
              <a:spLocks noChangeShapeType="1"/>
            </p:cNvSpPr>
            <p:nvPr/>
          </p:nvSpPr>
          <p:spPr bwMode="auto">
            <a:xfrm>
              <a:off x="7708904" y="4281492"/>
              <a:ext cx="411163" cy="1587"/>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09" name="Line 36"/>
            <p:cNvSpPr>
              <a:spLocks noChangeShapeType="1"/>
            </p:cNvSpPr>
            <p:nvPr/>
          </p:nvSpPr>
          <p:spPr bwMode="auto">
            <a:xfrm>
              <a:off x="7489825" y="3074991"/>
              <a:ext cx="1588" cy="355600"/>
            </a:xfrm>
            <a:prstGeom prst="line">
              <a:avLst/>
            </a:prstGeom>
            <a:noFill/>
            <a:ln w="0" cap="sq">
              <a:solidFill>
                <a:srgbClr val="000000"/>
              </a:solidFill>
              <a:miter lim="800000"/>
              <a:headEnd/>
              <a:tailEnd/>
            </a:ln>
          </p:spPr>
          <p:txBody>
            <a:bodyPr lIns="91397" tIns="45698" rIns="91397" bIns="45698"/>
            <a:lstStyle/>
            <a:p>
              <a:endParaRPr lang="en-US"/>
            </a:p>
          </p:txBody>
        </p:sp>
        <p:sp>
          <p:nvSpPr>
            <p:cNvPr id="54310" name="Rectangle 37"/>
            <p:cNvSpPr>
              <a:spLocks noChangeArrowheads="1"/>
            </p:cNvSpPr>
            <p:nvPr/>
          </p:nvSpPr>
          <p:spPr bwMode="auto">
            <a:xfrm>
              <a:off x="7294563" y="3430592"/>
              <a:ext cx="201612" cy="26987"/>
            </a:xfrm>
            <a:prstGeom prst="rect">
              <a:avLst/>
            </a:prstGeom>
            <a:solidFill>
              <a:srgbClr val="FFFFFF"/>
            </a:solidFill>
            <a:ln w="0" cap="sq">
              <a:solidFill>
                <a:srgbClr val="000000"/>
              </a:solidFill>
              <a:miter lim="800000"/>
              <a:headEnd/>
              <a:tailEnd/>
            </a:ln>
          </p:spPr>
          <p:txBody>
            <a:bodyPr lIns="91397" tIns="45698" rIns="91397" bIns="45698"/>
            <a:lstStyle/>
            <a:p>
              <a:endParaRPr lang="en-US"/>
            </a:p>
          </p:txBody>
        </p:sp>
        <p:sp>
          <p:nvSpPr>
            <p:cNvPr id="54311" name="Line 38"/>
            <p:cNvSpPr>
              <a:spLocks noChangeShapeType="1"/>
            </p:cNvSpPr>
            <p:nvPr/>
          </p:nvSpPr>
          <p:spPr bwMode="auto">
            <a:xfrm flipV="1">
              <a:off x="7389817" y="3074988"/>
              <a:ext cx="1587" cy="323850"/>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12" name="Line 39"/>
            <p:cNvSpPr>
              <a:spLocks noChangeShapeType="1"/>
            </p:cNvSpPr>
            <p:nvPr/>
          </p:nvSpPr>
          <p:spPr bwMode="auto">
            <a:xfrm>
              <a:off x="7586667" y="3074988"/>
              <a:ext cx="1587" cy="379412"/>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13" name="Line 40"/>
            <p:cNvSpPr>
              <a:spLocks noChangeShapeType="1"/>
            </p:cNvSpPr>
            <p:nvPr/>
          </p:nvSpPr>
          <p:spPr bwMode="auto">
            <a:xfrm flipV="1">
              <a:off x="7489825" y="4425954"/>
              <a:ext cx="1588" cy="379413"/>
            </a:xfrm>
            <a:prstGeom prst="line">
              <a:avLst/>
            </a:prstGeom>
            <a:noFill/>
            <a:ln w="0" cap="sq">
              <a:solidFill>
                <a:srgbClr val="000000"/>
              </a:solidFill>
              <a:miter lim="800000"/>
              <a:headEnd/>
              <a:tailEnd/>
            </a:ln>
          </p:spPr>
          <p:txBody>
            <a:bodyPr lIns="91397" tIns="45698" rIns="91397" bIns="45698"/>
            <a:lstStyle/>
            <a:p>
              <a:endParaRPr lang="en-US"/>
            </a:p>
          </p:txBody>
        </p:sp>
        <p:sp>
          <p:nvSpPr>
            <p:cNvPr id="54314" name="Rectangle 41"/>
            <p:cNvSpPr>
              <a:spLocks noChangeArrowheads="1"/>
            </p:cNvSpPr>
            <p:nvPr/>
          </p:nvSpPr>
          <p:spPr bwMode="auto">
            <a:xfrm>
              <a:off x="7485067" y="4429126"/>
              <a:ext cx="200025" cy="25400"/>
            </a:xfrm>
            <a:prstGeom prst="rect">
              <a:avLst/>
            </a:prstGeom>
            <a:solidFill>
              <a:srgbClr val="FFFFFF"/>
            </a:solidFill>
            <a:ln w="0" cap="sq">
              <a:solidFill>
                <a:srgbClr val="000000"/>
              </a:solidFill>
              <a:miter lim="800000"/>
              <a:headEnd/>
              <a:tailEnd/>
            </a:ln>
          </p:spPr>
          <p:txBody>
            <a:bodyPr lIns="91397" tIns="45698" rIns="91397" bIns="45698"/>
            <a:lstStyle/>
            <a:p>
              <a:endParaRPr lang="en-US"/>
            </a:p>
          </p:txBody>
        </p:sp>
        <p:sp>
          <p:nvSpPr>
            <p:cNvPr id="54315" name="Line 42"/>
            <p:cNvSpPr>
              <a:spLocks noChangeShapeType="1"/>
            </p:cNvSpPr>
            <p:nvPr/>
          </p:nvSpPr>
          <p:spPr bwMode="auto">
            <a:xfrm>
              <a:off x="7586667" y="4473575"/>
              <a:ext cx="1587" cy="331788"/>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16" name="Line 43"/>
            <p:cNvSpPr>
              <a:spLocks noChangeShapeType="1"/>
            </p:cNvSpPr>
            <p:nvPr/>
          </p:nvSpPr>
          <p:spPr bwMode="auto">
            <a:xfrm>
              <a:off x="7389817" y="4446590"/>
              <a:ext cx="1587" cy="358775"/>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17" name="Rectangle 44"/>
            <p:cNvSpPr>
              <a:spLocks noChangeArrowheads="1"/>
            </p:cNvSpPr>
            <p:nvPr/>
          </p:nvSpPr>
          <p:spPr bwMode="auto">
            <a:xfrm>
              <a:off x="3367088" y="3503617"/>
              <a:ext cx="73025" cy="447675"/>
            </a:xfrm>
            <a:prstGeom prst="rect">
              <a:avLst/>
            </a:prstGeom>
            <a:solidFill>
              <a:srgbClr val="FFFFFF"/>
            </a:solidFill>
            <a:ln w="0" cap="sq">
              <a:solidFill>
                <a:srgbClr val="000000"/>
              </a:solidFill>
              <a:miter lim="800000"/>
              <a:headEnd/>
              <a:tailEnd/>
            </a:ln>
          </p:spPr>
          <p:txBody>
            <a:bodyPr lIns="91397" tIns="45698" rIns="91397" bIns="45698"/>
            <a:lstStyle/>
            <a:p>
              <a:endParaRPr lang="en-US"/>
            </a:p>
          </p:txBody>
        </p:sp>
        <p:sp>
          <p:nvSpPr>
            <p:cNvPr id="54318" name="Rectangle 45"/>
            <p:cNvSpPr>
              <a:spLocks noChangeArrowheads="1"/>
            </p:cNvSpPr>
            <p:nvPr/>
          </p:nvSpPr>
          <p:spPr bwMode="auto">
            <a:xfrm>
              <a:off x="7675567" y="3497263"/>
              <a:ext cx="73025" cy="449262"/>
            </a:xfrm>
            <a:prstGeom prst="rect">
              <a:avLst/>
            </a:prstGeom>
            <a:solidFill>
              <a:srgbClr val="FFFFFF"/>
            </a:solidFill>
            <a:ln w="0" cap="sq">
              <a:solidFill>
                <a:srgbClr val="000000"/>
              </a:solidFill>
              <a:miter lim="800000"/>
              <a:headEnd/>
              <a:tailEnd/>
            </a:ln>
          </p:spPr>
          <p:txBody>
            <a:bodyPr lIns="91397" tIns="45698" rIns="91397" bIns="45698"/>
            <a:lstStyle/>
            <a:p>
              <a:endParaRPr lang="en-US"/>
            </a:p>
          </p:txBody>
        </p:sp>
        <p:sp>
          <p:nvSpPr>
            <p:cNvPr id="54319" name="Rectangle 46"/>
            <p:cNvSpPr>
              <a:spLocks noChangeArrowheads="1"/>
            </p:cNvSpPr>
            <p:nvPr/>
          </p:nvSpPr>
          <p:spPr bwMode="auto">
            <a:xfrm>
              <a:off x="4938717" y="3506792"/>
              <a:ext cx="96837" cy="28575"/>
            </a:xfrm>
            <a:prstGeom prst="rect">
              <a:avLst/>
            </a:prstGeom>
            <a:solidFill>
              <a:srgbClr val="FFFFFF"/>
            </a:solidFill>
            <a:ln w="0" cap="sq">
              <a:solidFill>
                <a:srgbClr val="000000"/>
              </a:solidFill>
              <a:miter lim="800000"/>
              <a:headEnd/>
              <a:tailEnd/>
            </a:ln>
          </p:spPr>
          <p:txBody>
            <a:bodyPr lIns="91397" tIns="45698" rIns="91397" bIns="45698"/>
            <a:lstStyle/>
            <a:p>
              <a:endParaRPr lang="en-US"/>
            </a:p>
          </p:txBody>
        </p:sp>
        <p:sp>
          <p:nvSpPr>
            <p:cNvPr id="54320" name="Line 47"/>
            <p:cNvSpPr>
              <a:spLocks noChangeShapeType="1"/>
            </p:cNvSpPr>
            <p:nvPr/>
          </p:nvSpPr>
          <p:spPr bwMode="auto">
            <a:xfrm flipV="1">
              <a:off x="5032379" y="3078163"/>
              <a:ext cx="3175" cy="396875"/>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21" name="Rectangle 48"/>
            <p:cNvSpPr>
              <a:spLocks noChangeArrowheads="1"/>
            </p:cNvSpPr>
            <p:nvPr/>
          </p:nvSpPr>
          <p:spPr bwMode="auto">
            <a:xfrm>
              <a:off x="5038729" y="4321179"/>
              <a:ext cx="95250" cy="28575"/>
            </a:xfrm>
            <a:prstGeom prst="rect">
              <a:avLst/>
            </a:prstGeom>
            <a:solidFill>
              <a:srgbClr val="FFFFFF"/>
            </a:solidFill>
            <a:ln w="0" cap="sq">
              <a:solidFill>
                <a:srgbClr val="000000"/>
              </a:solidFill>
              <a:miter lim="800000"/>
              <a:headEnd/>
              <a:tailEnd/>
            </a:ln>
          </p:spPr>
          <p:txBody>
            <a:bodyPr lIns="91397" tIns="45698" rIns="91397" bIns="45698"/>
            <a:lstStyle/>
            <a:p>
              <a:endParaRPr lang="en-US"/>
            </a:p>
          </p:txBody>
        </p:sp>
        <p:sp>
          <p:nvSpPr>
            <p:cNvPr id="54322" name="Line 49"/>
            <p:cNvSpPr>
              <a:spLocks noChangeShapeType="1"/>
            </p:cNvSpPr>
            <p:nvPr/>
          </p:nvSpPr>
          <p:spPr bwMode="auto">
            <a:xfrm>
              <a:off x="5040317" y="4378325"/>
              <a:ext cx="1587" cy="422275"/>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23" name="Rectangle 50"/>
            <p:cNvSpPr>
              <a:spLocks noChangeArrowheads="1"/>
            </p:cNvSpPr>
            <p:nvPr/>
          </p:nvSpPr>
          <p:spPr bwMode="auto">
            <a:xfrm>
              <a:off x="2941638" y="3944942"/>
              <a:ext cx="73025" cy="447675"/>
            </a:xfrm>
            <a:prstGeom prst="rect">
              <a:avLst/>
            </a:prstGeom>
            <a:solidFill>
              <a:srgbClr val="FFFFFF"/>
            </a:solidFill>
            <a:ln w="0" cap="sq">
              <a:solidFill>
                <a:srgbClr val="000000"/>
              </a:solidFill>
              <a:miter lim="800000"/>
              <a:headEnd/>
              <a:tailEnd/>
            </a:ln>
          </p:spPr>
          <p:txBody>
            <a:bodyPr lIns="91397" tIns="45698" rIns="91397" bIns="45698"/>
            <a:lstStyle/>
            <a:p>
              <a:endParaRPr lang="en-US"/>
            </a:p>
          </p:txBody>
        </p:sp>
        <p:sp>
          <p:nvSpPr>
            <p:cNvPr id="54324" name="Line 51"/>
            <p:cNvSpPr>
              <a:spLocks noChangeShapeType="1"/>
            </p:cNvSpPr>
            <p:nvPr/>
          </p:nvSpPr>
          <p:spPr bwMode="auto">
            <a:xfrm>
              <a:off x="2566988" y="4041775"/>
              <a:ext cx="420687" cy="1588"/>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25" name="Line 52"/>
            <p:cNvSpPr>
              <a:spLocks noChangeShapeType="1"/>
            </p:cNvSpPr>
            <p:nvPr/>
          </p:nvSpPr>
          <p:spPr bwMode="auto">
            <a:xfrm>
              <a:off x="3221038" y="3078164"/>
              <a:ext cx="1587" cy="355600"/>
            </a:xfrm>
            <a:prstGeom prst="line">
              <a:avLst/>
            </a:prstGeom>
            <a:noFill/>
            <a:ln w="0" cap="sq">
              <a:solidFill>
                <a:srgbClr val="000000"/>
              </a:solidFill>
              <a:miter lim="800000"/>
              <a:headEnd/>
              <a:tailEnd/>
            </a:ln>
          </p:spPr>
          <p:txBody>
            <a:bodyPr lIns="91397" tIns="45698" rIns="91397" bIns="45698"/>
            <a:lstStyle/>
            <a:p>
              <a:endParaRPr lang="en-US"/>
            </a:p>
          </p:txBody>
        </p:sp>
        <p:sp>
          <p:nvSpPr>
            <p:cNvPr id="54326" name="Rectangle 53"/>
            <p:cNvSpPr>
              <a:spLocks noChangeArrowheads="1"/>
            </p:cNvSpPr>
            <p:nvPr/>
          </p:nvSpPr>
          <p:spPr bwMode="auto">
            <a:xfrm>
              <a:off x="3028950" y="3433767"/>
              <a:ext cx="200025" cy="28575"/>
            </a:xfrm>
            <a:prstGeom prst="rect">
              <a:avLst/>
            </a:prstGeom>
            <a:solidFill>
              <a:srgbClr val="FFFFFF"/>
            </a:solidFill>
            <a:ln w="0" cap="sq">
              <a:solidFill>
                <a:srgbClr val="000000"/>
              </a:solidFill>
              <a:miter lim="800000"/>
              <a:headEnd/>
              <a:tailEnd/>
            </a:ln>
          </p:spPr>
          <p:txBody>
            <a:bodyPr lIns="91397" tIns="45698" rIns="91397" bIns="45698"/>
            <a:lstStyle/>
            <a:p>
              <a:endParaRPr lang="en-US"/>
            </a:p>
          </p:txBody>
        </p:sp>
        <p:sp>
          <p:nvSpPr>
            <p:cNvPr id="54327" name="Line 54"/>
            <p:cNvSpPr>
              <a:spLocks noChangeShapeType="1"/>
            </p:cNvSpPr>
            <p:nvPr/>
          </p:nvSpPr>
          <p:spPr bwMode="auto">
            <a:xfrm flipV="1">
              <a:off x="3124201" y="3078163"/>
              <a:ext cx="1588" cy="323850"/>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28" name="Line 55"/>
            <p:cNvSpPr>
              <a:spLocks noChangeShapeType="1"/>
            </p:cNvSpPr>
            <p:nvPr/>
          </p:nvSpPr>
          <p:spPr bwMode="auto">
            <a:xfrm>
              <a:off x="3319467" y="3078163"/>
              <a:ext cx="1587" cy="381000"/>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29" name="Line 56"/>
            <p:cNvSpPr>
              <a:spLocks noChangeShapeType="1"/>
            </p:cNvSpPr>
            <p:nvPr/>
          </p:nvSpPr>
          <p:spPr bwMode="auto">
            <a:xfrm flipV="1">
              <a:off x="3221038" y="4429129"/>
              <a:ext cx="1587" cy="379413"/>
            </a:xfrm>
            <a:prstGeom prst="line">
              <a:avLst/>
            </a:prstGeom>
            <a:noFill/>
            <a:ln w="0" cap="sq">
              <a:solidFill>
                <a:srgbClr val="000000"/>
              </a:solidFill>
              <a:miter lim="800000"/>
              <a:headEnd/>
              <a:tailEnd/>
            </a:ln>
          </p:spPr>
          <p:txBody>
            <a:bodyPr lIns="91397" tIns="45698" rIns="91397" bIns="45698"/>
            <a:lstStyle/>
            <a:p>
              <a:endParaRPr lang="en-US"/>
            </a:p>
          </p:txBody>
        </p:sp>
        <p:sp>
          <p:nvSpPr>
            <p:cNvPr id="54330" name="Rectangle 57"/>
            <p:cNvSpPr>
              <a:spLocks noChangeArrowheads="1"/>
            </p:cNvSpPr>
            <p:nvPr/>
          </p:nvSpPr>
          <p:spPr bwMode="auto">
            <a:xfrm>
              <a:off x="3217867" y="4430713"/>
              <a:ext cx="198437" cy="30162"/>
            </a:xfrm>
            <a:prstGeom prst="rect">
              <a:avLst/>
            </a:prstGeom>
            <a:solidFill>
              <a:srgbClr val="FFFFFF"/>
            </a:solidFill>
            <a:ln w="0" cap="sq">
              <a:solidFill>
                <a:srgbClr val="000000"/>
              </a:solidFill>
              <a:miter lim="800000"/>
              <a:headEnd/>
              <a:tailEnd/>
            </a:ln>
          </p:spPr>
          <p:txBody>
            <a:bodyPr lIns="91397" tIns="45698" rIns="91397" bIns="45698"/>
            <a:lstStyle/>
            <a:p>
              <a:endParaRPr lang="en-US"/>
            </a:p>
          </p:txBody>
        </p:sp>
        <p:sp>
          <p:nvSpPr>
            <p:cNvPr id="54331" name="Line 58"/>
            <p:cNvSpPr>
              <a:spLocks noChangeShapeType="1"/>
            </p:cNvSpPr>
            <p:nvPr/>
          </p:nvSpPr>
          <p:spPr bwMode="auto">
            <a:xfrm>
              <a:off x="3319467" y="4478341"/>
              <a:ext cx="1587" cy="330200"/>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32" name="Line 59"/>
            <p:cNvSpPr>
              <a:spLocks noChangeShapeType="1"/>
            </p:cNvSpPr>
            <p:nvPr/>
          </p:nvSpPr>
          <p:spPr bwMode="auto">
            <a:xfrm>
              <a:off x="3124201" y="4449763"/>
              <a:ext cx="1588" cy="358775"/>
            </a:xfrm>
            <a:prstGeom prst="line">
              <a:avLst/>
            </a:prstGeom>
            <a:noFill/>
            <a:ln w="0">
              <a:solidFill>
                <a:srgbClr val="000000"/>
              </a:solidFill>
              <a:prstDash val="sysDot"/>
              <a:round/>
              <a:headEnd/>
              <a:tailEnd/>
            </a:ln>
          </p:spPr>
          <p:txBody>
            <a:bodyPr lIns="91397" tIns="45698" rIns="91397" bIns="45698"/>
            <a:lstStyle/>
            <a:p>
              <a:endParaRPr lang="en-US"/>
            </a:p>
          </p:txBody>
        </p:sp>
        <p:sp>
          <p:nvSpPr>
            <p:cNvPr id="54333" name="Freeform 60"/>
            <p:cNvSpPr>
              <a:spLocks/>
            </p:cNvSpPr>
            <p:nvPr/>
          </p:nvSpPr>
          <p:spPr bwMode="auto">
            <a:xfrm>
              <a:off x="3165478" y="3794125"/>
              <a:ext cx="73025" cy="234950"/>
            </a:xfrm>
            <a:custGeom>
              <a:avLst/>
              <a:gdLst>
                <a:gd name="T0" fmla="*/ 0 w 125"/>
                <a:gd name="T1" fmla="*/ 85 h 443"/>
                <a:gd name="T2" fmla="*/ 0 w 125"/>
                <a:gd name="T3" fmla="*/ 443 h 443"/>
                <a:gd name="T4" fmla="*/ 125 w 125"/>
                <a:gd name="T5" fmla="*/ 443 h 443"/>
                <a:gd name="T6" fmla="*/ 125 w 125"/>
                <a:gd name="T7" fmla="*/ 85 h 443"/>
                <a:gd name="T8" fmla="*/ 65 w 125"/>
                <a:gd name="T9" fmla="*/ 0 h 443"/>
                <a:gd name="T10" fmla="*/ 0 w 125"/>
                <a:gd name="T11" fmla="*/ 85 h 443"/>
                <a:gd name="T12" fmla="*/ 0 60000 65536"/>
                <a:gd name="T13" fmla="*/ 0 60000 65536"/>
                <a:gd name="T14" fmla="*/ 0 60000 65536"/>
                <a:gd name="T15" fmla="*/ 0 60000 65536"/>
                <a:gd name="T16" fmla="*/ 0 60000 65536"/>
                <a:gd name="T17" fmla="*/ 0 60000 65536"/>
                <a:gd name="T18" fmla="*/ 0 w 125"/>
                <a:gd name="T19" fmla="*/ 0 h 443"/>
                <a:gd name="T20" fmla="*/ 125 w 125"/>
                <a:gd name="T21" fmla="*/ 443 h 443"/>
              </a:gdLst>
              <a:ahLst/>
              <a:cxnLst>
                <a:cxn ang="T12">
                  <a:pos x="T0" y="T1"/>
                </a:cxn>
                <a:cxn ang="T13">
                  <a:pos x="T2" y="T3"/>
                </a:cxn>
                <a:cxn ang="T14">
                  <a:pos x="T4" y="T5"/>
                </a:cxn>
                <a:cxn ang="T15">
                  <a:pos x="T6" y="T7"/>
                </a:cxn>
                <a:cxn ang="T16">
                  <a:pos x="T8" y="T9"/>
                </a:cxn>
                <a:cxn ang="T17">
                  <a:pos x="T10" y="T11"/>
                </a:cxn>
              </a:cxnLst>
              <a:rect l="T18" t="T19" r="T20" b="T21"/>
              <a:pathLst>
                <a:path w="125" h="443">
                  <a:moveTo>
                    <a:pt x="0" y="85"/>
                  </a:moveTo>
                  <a:lnTo>
                    <a:pt x="0" y="443"/>
                  </a:lnTo>
                  <a:lnTo>
                    <a:pt x="125" y="443"/>
                  </a:lnTo>
                  <a:lnTo>
                    <a:pt x="125" y="85"/>
                  </a:lnTo>
                  <a:lnTo>
                    <a:pt x="65" y="0"/>
                  </a:lnTo>
                  <a:lnTo>
                    <a:pt x="0" y="85"/>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34" name="Oval 61"/>
            <p:cNvSpPr>
              <a:spLocks noChangeArrowheads="1"/>
            </p:cNvSpPr>
            <p:nvPr/>
          </p:nvSpPr>
          <p:spPr bwMode="auto">
            <a:xfrm>
              <a:off x="3154367" y="3849688"/>
              <a:ext cx="73025" cy="41275"/>
            </a:xfrm>
            <a:prstGeom prst="ellipse">
              <a:avLst/>
            </a:prstGeom>
            <a:solidFill>
              <a:srgbClr val="FF0000"/>
            </a:solidFill>
            <a:ln w="0" cap="sq">
              <a:solidFill>
                <a:srgbClr val="000000"/>
              </a:solidFill>
              <a:miter lim="800000"/>
              <a:headEnd/>
              <a:tailEnd/>
            </a:ln>
          </p:spPr>
          <p:txBody>
            <a:bodyPr lIns="91397" tIns="45698" rIns="91397" bIns="45698"/>
            <a:lstStyle/>
            <a:p>
              <a:endParaRPr lang="en-US"/>
            </a:p>
          </p:txBody>
        </p:sp>
        <p:sp>
          <p:nvSpPr>
            <p:cNvPr id="54335" name="Oval 62"/>
            <p:cNvSpPr>
              <a:spLocks noChangeArrowheads="1"/>
            </p:cNvSpPr>
            <p:nvPr/>
          </p:nvSpPr>
          <p:spPr bwMode="auto">
            <a:xfrm>
              <a:off x="3154367" y="3905253"/>
              <a:ext cx="73025" cy="41275"/>
            </a:xfrm>
            <a:prstGeom prst="ellipse">
              <a:avLst/>
            </a:prstGeom>
            <a:solidFill>
              <a:srgbClr val="FFCC00"/>
            </a:solidFill>
            <a:ln w="0" cap="sq">
              <a:solidFill>
                <a:srgbClr val="000000"/>
              </a:solidFill>
              <a:miter lim="800000"/>
              <a:headEnd/>
              <a:tailEnd/>
            </a:ln>
          </p:spPr>
          <p:txBody>
            <a:bodyPr lIns="91397" tIns="45698" rIns="91397" bIns="45698"/>
            <a:lstStyle/>
            <a:p>
              <a:endParaRPr lang="en-US"/>
            </a:p>
          </p:txBody>
        </p:sp>
        <p:sp>
          <p:nvSpPr>
            <p:cNvPr id="54336" name="Oval 63"/>
            <p:cNvSpPr>
              <a:spLocks noChangeArrowheads="1"/>
            </p:cNvSpPr>
            <p:nvPr/>
          </p:nvSpPr>
          <p:spPr bwMode="auto">
            <a:xfrm>
              <a:off x="3154367" y="3962401"/>
              <a:ext cx="73025" cy="44450"/>
            </a:xfrm>
            <a:prstGeom prst="ellipse">
              <a:avLst/>
            </a:prstGeom>
            <a:solidFill>
              <a:srgbClr val="00E626"/>
            </a:solidFill>
            <a:ln w="0" cap="sq">
              <a:solidFill>
                <a:srgbClr val="000000"/>
              </a:solidFill>
              <a:miter lim="800000"/>
              <a:headEnd/>
              <a:tailEnd/>
            </a:ln>
          </p:spPr>
          <p:txBody>
            <a:bodyPr lIns="91397" tIns="45698" rIns="91397" bIns="45698"/>
            <a:lstStyle/>
            <a:p>
              <a:endParaRPr lang="en-US"/>
            </a:p>
          </p:txBody>
        </p:sp>
        <p:sp>
          <p:nvSpPr>
            <p:cNvPr id="54337" name="Freeform 64"/>
            <p:cNvSpPr>
              <a:spLocks/>
            </p:cNvSpPr>
            <p:nvPr/>
          </p:nvSpPr>
          <p:spPr bwMode="auto">
            <a:xfrm>
              <a:off x="2779717" y="4289425"/>
              <a:ext cx="153987" cy="109538"/>
            </a:xfrm>
            <a:custGeom>
              <a:avLst/>
              <a:gdLst>
                <a:gd name="T0" fmla="*/ 41 w 286"/>
                <a:gd name="T1" fmla="*/ 80 h 208"/>
                <a:gd name="T2" fmla="*/ 69 w 286"/>
                <a:gd name="T3" fmla="*/ 89 h 208"/>
                <a:gd name="T4" fmla="*/ 81 w 286"/>
                <a:gd name="T5" fmla="*/ 105 h 208"/>
                <a:gd name="T6" fmla="*/ 85 w 286"/>
                <a:gd name="T7" fmla="*/ 129 h 208"/>
                <a:gd name="T8" fmla="*/ 64 w 286"/>
                <a:gd name="T9" fmla="*/ 134 h 208"/>
                <a:gd name="T10" fmla="*/ 125 w 286"/>
                <a:gd name="T11" fmla="*/ 208 h 208"/>
                <a:gd name="T12" fmla="*/ 145 w 286"/>
                <a:gd name="T13" fmla="*/ 109 h 208"/>
                <a:gd name="T14" fmla="*/ 129 w 286"/>
                <a:gd name="T15" fmla="*/ 114 h 208"/>
                <a:gd name="T16" fmla="*/ 121 w 286"/>
                <a:gd name="T17" fmla="*/ 99 h 208"/>
                <a:gd name="T18" fmla="*/ 109 w 286"/>
                <a:gd name="T19" fmla="*/ 80 h 208"/>
                <a:gd name="T20" fmla="*/ 205 w 286"/>
                <a:gd name="T21" fmla="*/ 80 h 208"/>
                <a:gd name="T22" fmla="*/ 205 w 286"/>
                <a:gd name="T23" fmla="*/ 105 h 208"/>
                <a:gd name="T24" fmla="*/ 286 w 286"/>
                <a:gd name="T25" fmla="*/ 55 h 208"/>
                <a:gd name="T26" fmla="*/ 205 w 286"/>
                <a:gd name="T27" fmla="*/ 0 h 208"/>
                <a:gd name="T28" fmla="*/ 205 w 286"/>
                <a:gd name="T29" fmla="*/ 25 h 208"/>
                <a:gd name="T30" fmla="*/ 0 w 286"/>
                <a:gd name="T31" fmla="*/ 25 h 208"/>
                <a:gd name="T32" fmla="*/ 0 w 286"/>
                <a:gd name="T33" fmla="*/ 80 h 208"/>
                <a:gd name="T34" fmla="*/ 41 w 286"/>
                <a:gd name="T35" fmla="*/ 80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6"/>
                <a:gd name="T55" fmla="*/ 0 h 208"/>
                <a:gd name="T56" fmla="*/ 286 w 286"/>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6" h="208">
                  <a:moveTo>
                    <a:pt x="41" y="80"/>
                  </a:moveTo>
                  <a:lnTo>
                    <a:pt x="69" y="89"/>
                  </a:lnTo>
                  <a:lnTo>
                    <a:pt x="81" y="105"/>
                  </a:lnTo>
                  <a:lnTo>
                    <a:pt x="85" y="129"/>
                  </a:lnTo>
                  <a:lnTo>
                    <a:pt x="64" y="134"/>
                  </a:lnTo>
                  <a:lnTo>
                    <a:pt x="125" y="208"/>
                  </a:lnTo>
                  <a:lnTo>
                    <a:pt x="145" y="109"/>
                  </a:lnTo>
                  <a:lnTo>
                    <a:pt x="129" y="114"/>
                  </a:lnTo>
                  <a:lnTo>
                    <a:pt x="121" y="99"/>
                  </a:lnTo>
                  <a:lnTo>
                    <a:pt x="109" y="80"/>
                  </a:lnTo>
                  <a:lnTo>
                    <a:pt x="205" y="80"/>
                  </a:lnTo>
                  <a:lnTo>
                    <a:pt x="205" y="105"/>
                  </a:lnTo>
                  <a:lnTo>
                    <a:pt x="286" y="55"/>
                  </a:lnTo>
                  <a:lnTo>
                    <a:pt x="205" y="0"/>
                  </a:lnTo>
                  <a:lnTo>
                    <a:pt x="205" y="25"/>
                  </a:lnTo>
                  <a:lnTo>
                    <a:pt x="0" y="25"/>
                  </a:lnTo>
                  <a:lnTo>
                    <a:pt x="0" y="80"/>
                  </a:lnTo>
                  <a:lnTo>
                    <a:pt x="41" y="80"/>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38" name="Freeform 65"/>
            <p:cNvSpPr>
              <a:spLocks/>
            </p:cNvSpPr>
            <p:nvPr/>
          </p:nvSpPr>
          <p:spPr bwMode="auto">
            <a:xfrm>
              <a:off x="2779717" y="4181475"/>
              <a:ext cx="155575" cy="58738"/>
            </a:xfrm>
            <a:custGeom>
              <a:avLst/>
              <a:gdLst>
                <a:gd name="T0" fmla="*/ 194 w 290"/>
                <a:gd name="T1" fmla="*/ 30 h 110"/>
                <a:gd name="T2" fmla="*/ 0 w 290"/>
                <a:gd name="T3" fmla="*/ 30 h 110"/>
                <a:gd name="T4" fmla="*/ 0 w 290"/>
                <a:gd name="T5" fmla="*/ 85 h 110"/>
                <a:gd name="T6" fmla="*/ 194 w 290"/>
                <a:gd name="T7" fmla="*/ 85 h 110"/>
                <a:gd name="T8" fmla="*/ 194 w 290"/>
                <a:gd name="T9" fmla="*/ 110 h 110"/>
                <a:gd name="T10" fmla="*/ 290 w 290"/>
                <a:gd name="T11" fmla="*/ 60 h 110"/>
                <a:gd name="T12" fmla="*/ 194 w 290"/>
                <a:gd name="T13" fmla="*/ 0 h 110"/>
                <a:gd name="T14" fmla="*/ 194 w 290"/>
                <a:gd name="T15" fmla="*/ 30 h 110"/>
                <a:gd name="T16" fmla="*/ 0 60000 65536"/>
                <a:gd name="T17" fmla="*/ 0 60000 65536"/>
                <a:gd name="T18" fmla="*/ 0 60000 65536"/>
                <a:gd name="T19" fmla="*/ 0 60000 65536"/>
                <a:gd name="T20" fmla="*/ 0 60000 65536"/>
                <a:gd name="T21" fmla="*/ 0 60000 65536"/>
                <a:gd name="T22" fmla="*/ 0 60000 65536"/>
                <a:gd name="T23" fmla="*/ 0 60000 65536"/>
                <a:gd name="T24" fmla="*/ 0 w 290"/>
                <a:gd name="T25" fmla="*/ 0 h 110"/>
                <a:gd name="T26" fmla="*/ 290 w 290"/>
                <a:gd name="T27" fmla="*/ 110 h 1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0" h="110">
                  <a:moveTo>
                    <a:pt x="194" y="30"/>
                  </a:moveTo>
                  <a:lnTo>
                    <a:pt x="0" y="30"/>
                  </a:lnTo>
                  <a:lnTo>
                    <a:pt x="0" y="85"/>
                  </a:lnTo>
                  <a:lnTo>
                    <a:pt x="194" y="85"/>
                  </a:lnTo>
                  <a:lnTo>
                    <a:pt x="194" y="110"/>
                  </a:lnTo>
                  <a:lnTo>
                    <a:pt x="290" y="60"/>
                  </a:lnTo>
                  <a:lnTo>
                    <a:pt x="194" y="0"/>
                  </a:lnTo>
                  <a:lnTo>
                    <a:pt x="194" y="30"/>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39" name="Freeform 66"/>
            <p:cNvSpPr>
              <a:spLocks/>
            </p:cNvSpPr>
            <p:nvPr/>
          </p:nvSpPr>
          <p:spPr bwMode="auto">
            <a:xfrm>
              <a:off x="2779717" y="4068763"/>
              <a:ext cx="155575" cy="53975"/>
            </a:xfrm>
            <a:custGeom>
              <a:avLst/>
              <a:gdLst>
                <a:gd name="T0" fmla="*/ 194 w 290"/>
                <a:gd name="T1" fmla="*/ 25 h 104"/>
                <a:gd name="T2" fmla="*/ 0 w 290"/>
                <a:gd name="T3" fmla="*/ 25 h 104"/>
                <a:gd name="T4" fmla="*/ 0 w 290"/>
                <a:gd name="T5" fmla="*/ 79 h 104"/>
                <a:gd name="T6" fmla="*/ 194 w 290"/>
                <a:gd name="T7" fmla="*/ 79 h 104"/>
                <a:gd name="T8" fmla="*/ 194 w 290"/>
                <a:gd name="T9" fmla="*/ 104 h 104"/>
                <a:gd name="T10" fmla="*/ 290 w 290"/>
                <a:gd name="T11" fmla="*/ 54 h 104"/>
                <a:gd name="T12" fmla="*/ 194 w 290"/>
                <a:gd name="T13" fmla="*/ 0 h 104"/>
                <a:gd name="T14" fmla="*/ 194 w 290"/>
                <a:gd name="T15" fmla="*/ 25 h 104"/>
                <a:gd name="T16" fmla="*/ 0 60000 65536"/>
                <a:gd name="T17" fmla="*/ 0 60000 65536"/>
                <a:gd name="T18" fmla="*/ 0 60000 65536"/>
                <a:gd name="T19" fmla="*/ 0 60000 65536"/>
                <a:gd name="T20" fmla="*/ 0 60000 65536"/>
                <a:gd name="T21" fmla="*/ 0 60000 65536"/>
                <a:gd name="T22" fmla="*/ 0 60000 65536"/>
                <a:gd name="T23" fmla="*/ 0 60000 65536"/>
                <a:gd name="T24" fmla="*/ 0 w 290"/>
                <a:gd name="T25" fmla="*/ 0 h 104"/>
                <a:gd name="T26" fmla="*/ 290 w 290"/>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0" h="104">
                  <a:moveTo>
                    <a:pt x="194" y="25"/>
                  </a:moveTo>
                  <a:lnTo>
                    <a:pt x="0" y="25"/>
                  </a:lnTo>
                  <a:lnTo>
                    <a:pt x="0" y="79"/>
                  </a:lnTo>
                  <a:lnTo>
                    <a:pt x="194" y="79"/>
                  </a:lnTo>
                  <a:lnTo>
                    <a:pt x="194" y="104"/>
                  </a:lnTo>
                  <a:lnTo>
                    <a:pt x="290" y="54"/>
                  </a:lnTo>
                  <a:lnTo>
                    <a:pt x="194" y="0"/>
                  </a:lnTo>
                  <a:lnTo>
                    <a:pt x="194" y="25"/>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40" name="Freeform 67"/>
            <p:cNvSpPr>
              <a:spLocks/>
            </p:cNvSpPr>
            <p:nvPr/>
          </p:nvSpPr>
          <p:spPr bwMode="auto">
            <a:xfrm>
              <a:off x="2779717" y="3930654"/>
              <a:ext cx="155575" cy="87313"/>
            </a:xfrm>
            <a:custGeom>
              <a:avLst/>
              <a:gdLst>
                <a:gd name="T0" fmla="*/ 218 w 290"/>
                <a:gd name="T1" fmla="*/ 44 h 164"/>
                <a:gd name="T2" fmla="*/ 190 w 290"/>
                <a:gd name="T3" fmla="*/ 89 h 164"/>
                <a:gd name="T4" fmla="*/ 169 w 290"/>
                <a:gd name="T5" fmla="*/ 105 h 164"/>
                <a:gd name="T6" fmla="*/ 141 w 290"/>
                <a:gd name="T7" fmla="*/ 110 h 164"/>
                <a:gd name="T8" fmla="*/ 0 w 290"/>
                <a:gd name="T9" fmla="*/ 110 h 164"/>
                <a:gd name="T10" fmla="*/ 0 w 290"/>
                <a:gd name="T11" fmla="*/ 164 h 164"/>
                <a:gd name="T12" fmla="*/ 145 w 290"/>
                <a:gd name="T13" fmla="*/ 164 h 164"/>
                <a:gd name="T14" fmla="*/ 186 w 290"/>
                <a:gd name="T15" fmla="*/ 154 h 164"/>
                <a:gd name="T16" fmla="*/ 210 w 290"/>
                <a:gd name="T17" fmla="*/ 135 h 164"/>
                <a:gd name="T18" fmla="*/ 233 w 290"/>
                <a:gd name="T19" fmla="*/ 110 h 164"/>
                <a:gd name="T20" fmla="*/ 242 w 290"/>
                <a:gd name="T21" fmla="*/ 99 h 164"/>
                <a:gd name="T22" fmla="*/ 250 w 290"/>
                <a:gd name="T23" fmla="*/ 85 h 164"/>
                <a:gd name="T24" fmla="*/ 267 w 290"/>
                <a:gd name="T25" fmla="*/ 105 h 164"/>
                <a:gd name="T26" fmla="*/ 290 w 290"/>
                <a:gd name="T27" fmla="*/ 0 h 164"/>
                <a:gd name="T28" fmla="*/ 205 w 290"/>
                <a:gd name="T29" fmla="*/ 30 h 164"/>
                <a:gd name="T30" fmla="*/ 218 w 290"/>
                <a:gd name="T31" fmla="*/ 44 h 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0"/>
                <a:gd name="T49" fmla="*/ 0 h 164"/>
                <a:gd name="T50" fmla="*/ 290 w 290"/>
                <a:gd name="T51" fmla="*/ 164 h 1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0" h="164">
                  <a:moveTo>
                    <a:pt x="218" y="44"/>
                  </a:moveTo>
                  <a:lnTo>
                    <a:pt x="190" y="89"/>
                  </a:lnTo>
                  <a:lnTo>
                    <a:pt x="169" y="105"/>
                  </a:lnTo>
                  <a:lnTo>
                    <a:pt x="141" y="110"/>
                  </a:lnTo>
                  <a:lnTo>
                    <a:pt x="0" y="110"/>
                  </a:lnTo>
                  <a:lnTo>
                    <a:pt x="0" y="164"/>
                  </a:lnTo>
                  <a:lnTo>
                    <a:pt x="145" y="164"/>
                  </a:lnTo>
                  <a:lnTo>
                    <a:pt x="186" y="154"/>
                  </a:lnTo>
                  <a:lnTo>
                    <a:pt x="210" y="135"/>
                  </a:lnTo>
                  <a:lnTo>
                    <a:pt x="233" y="110"/>
                  </a:lnTo>
                  <a:lnTo>
                    <a:pt x="242" y="99"/>
                  </a:lnTo>
                  <a:lnTo>
                    <a:pt x="250" y="85"/>
                  </a:lnTo>
                  <a:lnTo>
                    <a:pt x="267" y="105"/>
                  </a:lnTo>
                  <a:lnTo>
                    <a:pt x="290" y="0"/>
                  </a:lnTo>
                  <a:lnTo>
                    <a:pt x="205" y="30"/>
                  </a:lnTo>
                  <a:lnTo>
                    <a:pt x="218" y="44"/>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41" name="Freeform 68"/>
            <p:cNvSpPr>
              <a:spLocks/>
            </p:cNvSpPr>
            <p:nvPr/>
          </p:nvSpPr>
          <p:spPr bwMode="auto">
            <a:xfrm>
              <a:off x="3455992" y="3467100"/>
              <a:ext cx="155575" cy="111125"/>
            </a:xfrm>
            <a:custGeom>
              <a:avLst/>
              <a:gdLst>
                <a:gd name="T0" fmla="*/ 250 w 286"/>
                <a:gd name="T1" fmla="*/ 129 h 209"/>
                <a:gd name="T2" fmla="*/ 221 w 286"/>
                <a:gd name="T3" fmla="*/ 114 h 209"/>
                <a:gd name="T4" fmla="*/ 210 w 286"/>
                <a:gd name="T5" fmla="*/ 99 h 209"/>
                <a:gd name="T6" fmla="*/ 206 w 286"/>
                <a:gd name="T7" fmla="*/ 80 h 209"/>
                <a:gd name="T8" fmla="*/ 221 w 286"/>
                <a:gd name="T9" fmla="*/ 74 h 209"/>
                <a:gd name="T10" fmla="*/ 161 w 286"/>
                <a:gd name="T11" fmla="*/ 0 h 209"/>
                <a:gd name="T12" fmla="*/ 141 w 286"/>
                <a:gd name="T13" fmla="*/ 99 h 209"/>
                <a:gd name="T14" fmla="*/ 157 w 286"/>
                <a:gd name="T15" fmla="*/ 94 h 209"/>
                <a:gd name="T16" fmla="*/ 165 w 286"/>
                <a:gd name="T17" fmla="*/ 114 h 209"/>
                <a:gd name="T18" fmla="*/ 178 w 286"/>
                <a:gd name="T19" fmla="*/ 129 h 209"/>
                <a:gd name="T20" fmla="*/ 84 w 286"/>
                <a:gd name="T21" fmla="*/ 129 h 209"/>
                <a:gd name="T22" fmla="*/ 84 w 286"/>
                <a:gd name="T23" fmla="*/ 105 h 209"/>
                <a:gd name="T24" fmla="*/ 0 w 286"/>
                <a:gd name="T25" fmla="*/ 154 h 209"/>
                <a:gd name="T26" fmla="*/ 84 w 286"/>
                <a:gd name="T27" fmla="*/ 209 h 209"/>
                <a:gd name="T28" fmla="*/ 84 w 286"/>
                <a:gd name="T29" fmla="*/ 179 h 209"/>
                <a:gd name="T30" fmla="*/ 286 w 286"/>
                <a:gd name="T31" fmla="*/ 179 h 209"/>
                <a:gd name="T32" fmla="*/ 286 w 286"/>
                <a:gd name="T33" fmla="*/ 129 h 209"/>
                <a:gd name="T34" fmla="*/ 250 w 286"/>
                <a:gd name="T35" fmla="*/ 129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6"/>
                <a:gd name="T55" fmla="*/ 0 h 209"/>
                <a:gd name="T56" fmla="*/ 286 w 286"/>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6" h="209">
                  <a:moveTo>
                    <a:pt x="250" y="129"/>
                  </a:moveTo>
                  <a:lnTo>
                    <a:pt x="221" y="114"/>
                  </a:lnTo>
                  <a:lnTo>
                    <a:pt x="210" y="99"/>
                  </a:lnTo>
                  <a:lnTo>
                    <a:pt x="206" y="80"/>
                  </a:lnTo>
                  <a:lnTo>
                    <a:pt x="221" y="74"/>
                  </a:lnTo>
                  <a:lnTo>
                    <a:pt x="161" y="0"/>
                  </a:lnTo>
                  <a:lnTo>
                    <a:pt x="141" y="99"/>
                  </a:lnTo>
                  <a:lnTo>
                    <a:pt x="157" y="94"/>
                  </a:lnTo>
                  <a:lnTo>
                    <a:pt x="165" y="114"/>
                  </a:lnTo>
                  <a:lnTo>
                    <a:pt x="178" y="129"/>
                  </a:lnTo>
                  <a:lnTo>
                    <a:pt x="84" y="129"/>
                  </a:lnTo>
                  <a:lnTo>
                    <a:pt x="84" y="105"/>
                  </a:lnTo>
                  <a:lnTo>
                    <a:pt x="0" y="154"/>
                  </a:lnTo>
                  <a:lnTo>
                    <a:pt x="84" y="209"/>
                  </a:lnTo>
                  <a:lnTo>
                    <a:pt x="84" y="179"/>
                  </a:lnTo>
                  <a:lnTo>
                    <a:pt x="286" y="179"/>
                  </a:lnTo>
                  <a:lnTo>
                    <a:pt x="286" y="129"/>
                  </a:lnTo>
                  <a:lnTo>
                    <a:pt x="250" y="129"/>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42" name="Freeform 69"/>
            <p:cNvSpPr>
              <a:spLocks/>
            </p:cNvSpPr>
            <p:nvPr/>
          </p:nvSpPr>
          <p:spPr bwMode="auto">
            <a:xfrm>
              <a:off x="3455992" y="3854454"/>
              <a:ext cx="155575" cy="87313"/>
            </a:xfrm>
            <a:custGeom>
              <a:avLst/>
              <a:gdLst>
                <a:gd name="T0" fmla="*/ 69 w 286"/>
                <a:gd name="T1" fmla="*/ 119 h 164"/>
                <a:gd name="T2" fmla="*/ 101 w 286"/>
                <a:gd name="T3" fmla="*/ 79 h 164"/>
                <a:gd name="T4" fmla="*/ 121 w 286"/>
                <a:gd name="T5" fmla="*/ 64 h 164"/>
                <a:gd name="T6" fmla="*/ 145 w 286"/>
                <a:gd name="T7" fmla="*/ 54 h 164"/>
                <a:gd name="T8" fmla="*/ 286 w 286"/>
                <a:gd name="T9" fmla="*/ 54 h 164"/>
                <a:gd name="T10" fmla="*/ 286 w 286"/>
                <a:gd name="T11" fmla="*/ 0 h 164"/>
                <a:gd name="T12" fmla="*/ 141 w 286"/>
                <a:gd name="T13" fmla="*/ 0 h 164"/>
                <a:gd name="T14" fmla="*/ 101 w 286"/>
                <a:gd name="T15" fmla="*/ 9 h 164"/>
                <a:gd name="T16" fmla="*/ 77 w 286"/>
                <a:gd name="T17" fmla="*/ 29 h 164"/>
                <a:gd name="T18" fmla="*/ 37 w 286"/>
                <a:gd name="T19" fmla="*/ 79 h 164"/>
                <a:gd name="T20" fmla="*/ 20 w 286"/>
                <a:gd name="T21" fmla="*/ 64 h 164"/>
                <a:gd name="T22" fmla="*/ 0 w 286"/>
                <a:gd name="T23" fmla="*/ 164 h 164"/>
                <a:gd name="T24" fmla="*/ 80 w 286"/>
                <a:gd name="T25" fmla="*/ 139 h 164"/>
                <a:gd name="T26" fmla="*/ 69 w 286"/>
                <a:gd name="T27" fmla="*/ 119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6"/>
                <a:gd name="T43" fmla="*/ 0 h 164"/>
                <a:gd name="T44" fmla="*/ 286 w 286"/>
                <a:gd name="T45" fmla="*/ 164 h 1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6" h="164">
                  <a:moveTo>
                    <a:pt x="69" y="119"/>
                  </a:moveTo>
                  <a:lnTo>
                    <a:pt x="101" y="79"/>
                  </a:lnTo>
                  <a:lnTo>
                    <a:pt x="121" y="64"/>
                  </a:lnTo>
                  <a:lnTo>
                    <a:pt x="145" y="54"/>
                  </a:lnTo>
                  <a:lnTo>
                    <a:pt x="286" y="54"/>
                  </a:lnTo>
                  <a:lnTo>
                    <a:pt x="286" y="0"/>
                  </a:lnTo>
                  <a:lnTo>
                    <a:pt x="141" y="0"/>
                  </a:lnTo>
                  <a:lnTo>
                    <a:pt x="101" y="9"/>
                  </a:lnTo>
                  <a:lnTo>
                    <a:pt x="77" y="29"/>
                  </a:lnTo>
                  <a:lnTo>
                    <a:pt x="37" y="79"/>
                  </a:lnTo>
                  <a:lnTo>
                    <a:pt x="20" y="64"/>
                  </a:lnTo>
                  <a:lnTo>
                    <a:pt x="0" y="164"/>
                  </a:lnTo>
                  <a:lnTo>
                    <a:pt x="80" y="139"/>
                  </a:lnTo>
                  <a:lnTo>
                    <a:pt x="69" y="119"/>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43" name="Freeform 70"/>
            <p:cNvSpPr>
              <a:spLocks/>
            </p:cNvSpPr>
            <p:nvPr/>
          </p:nvSpPr>
          <p:spPr bwMode="auto">
            <a:xfrm>
              <a:off x="3455988" y="3617913"/>
              <a:ext cx="157162" cy="57150"/>
            </a:xfrm>
            <a:custGeom>
              <a:avLst/>
              <a:gdLst>
                <a:gd name="T0" fmla="*/ 97 w 291"/>
                <a:gd name="T1" fmla="*/ 29 h 109"/>
                <a:gd name="T2" fmla="*/ 291 w 291"/>
                <a:gd name="T3" fmla="*/ 29 h 109"/>
                <a:gd name="T4" fmla="*/ 291 w 291"/>
                <a:gd name="T5" fmla="*/ 84 h 109"/>
                <a:gd name="T6" fmla="*/ 97 w 291"/>
                <a:gd name="T7" fmla="*/ 84 h 109"/>
                <a:gd name="T8" fmla="*/ 97 w 291"/>
                <a:gd name="T9" fmla="*/ 109 h 109"/>
                <a:gd name="T10" fmla="*/ 0 w 291"/>
                <a:gd name="T11" fmla="*/ 59 h 109"/>
                <a:gd name="T12" fmla="*/ 97 w 291"/>
                <a:gd name="T13" fmla="*/ 0 h 109"/>
                <a:gd name="T14" fmla="*/ 97 w 291"/>
                <a:gd name="T15" fmla="*/ 29 h 109"/>
                <a:gd name="T16" fmla="*/ 0 60000 65536"/>
                <a:gd name="T17" fmla="*/ 0 60000 65536"/>
                <a:gd name="T18" fmla="*/ 0 60000 65536"/>
                <a:gd name="T19" fmla="*/ 0 60000 65536"/>
                <a:gd name="T20" fmla="*/ 0 60000 65536"/>
                <a:gd name="T21" fmla="*/ 0 60000 65536"/>
                <a:gd name="T22" fmla="*/ 0 60000 65536"/>
                <a:gd name="T23" fmla="*/ 0 60000 65536"/>
                <a:gd name="T24" fmla="*/ 0 w 291"/>
                <a:gd name="T25" fmla="*/ 0 h 109"/>
                <a:gd name="T26" fmla="*/ 291 w 291"/>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1" h="109">
                  <a:moveTo>
                    <a:pt x="97" y="29"/>
                  </a:moveTo>
                  <a:lnTo>
                    <a:pt x="291" y="29"/>
                  </a:lnTo>
                  <a:lnTo>
                    <a:pt x="291" y="84"/>
                  </a:lnTo>
                  <a:lnTo>
                    <a:pt x="97" y="84"/>
                  </a:lnTo>
                  <a:lnTo>
                    <a:pt x="97" y="109"/>
                  </a:lnTo>
                  <a:lnTo>
                    <a:pt x="0" y="59"/>
                  </a:lnTo>
                  <a:lnTo>
                    <a:pt x="97" y="0"/>
                  </a:lnTo>
                  <a:lnTo>
                    <a:pt x="97" y="29"/>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44" name="Freeform 71"/>
            <p:cNvSpPr>
              <a:spLocks/>
            </p:cNvSpPr>
            <p:nvPr/>
          </p:nvSpPr>
          <p:spPr bwMode="auto">
            <a:xfrm>
              <a:off x="3455988" y="3738567"/>
              <a:ext cx="157162" cy="58737"/>
            </a:xfrm>
            <a:custGeom>
              <a:avLst/>
              <a:gdLst>
                <a:gd name="T0" fmla="*/ 97 w 291"/>
                <a:gd name="T1" fmla="*/ 30 h 110"/>
                <a:gd name="T2" fmla="*/ 291 w 291"/>
                <a:gd name="T3" fmla="*/ 30 h 110"/>
                <a:gd name="T4" fmla="*/ 291 w 291"/>
                <a:gd name="T5" fmla="*/ 85 h 110"/>
                <a:gd name="T6" fmla="*/ 97 w 291"/>
                <a:gd name="T7" fmla="*/ 85 h 110"/>
                <a:gd name="T8" fmla="*/ 97 w 291"/>
                <a:gd name="T9" fmla="*/ 110 h 110"/>
                <a:gd name="T10" fmla="*/ 0 w 291"/>
                <a:gd name="T11" fmla="*/ 60 h 110"/>
                <a:gd name="T12" fmla="*/ 97 w 291"/>
                <a:gd name="T13" fmla="*/ 0 h 110"/>
                <a:gd name="T14" fmla="*/ 97 w 291"/>
                <a:gd name="T15" fmla="*/ 30 h 110"/>
                <a:gd name="T16" fmla="*/ 0 60000 65536"/>
                <a:gd name="T17" fmla="*/ 0 60000 65536"/>
                <a:gd name="T18" fmla="*/ 0 60000 65536"/>
                <a:gd name="T19" fmla="*/ 0 60000 65536"/>
                <a:gd name="T20" fmla="*/ 0 60000 65536"/>
                <a:gd name="T21" fmla="*/ 0 60000 65536"/>
                <a:gd name="T22" fmla="*/ 0 60000 65536"/>
                <a:gd name="T23" fmla="*/ 0 60000 65536"/>
                <a:gd name="T24" fmla="*/ 0 w 291"/>
                <a:gd name="T25" fmla="*/ 0 h 110"/>
                <a:gd name="T26" fmla="*/ 291 w 291"/>
                <a:gd name="T27" fmla="*/ 110 h 1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1" h="110">
                  <a:moveTo>
                    <a:pt x="97" y="30"/>
                  </a:moveTo>
                  <a:lnTo>
                    <a:pt x="291" y="30"/>
                  </a:lnTo>
                  <a:lnTo>
                    <a:pt x="291" y="85"/>
                  </a:lnTo>
                  <a:lnTo>
                    <a:pt x="97" y="85"/>
                  </a:lnTo>
                  <a:lnTo>
                    <a:pt x="97" y="110"/>
                  </a:lnTo>
                  <a:lnTo>
                    <a:pt x="0" y="60"/>
                  </a:lnTo>
                  <a:lnTo>
                    <a:pt x="97" y="0"/>
                  </a:lnTo>
                  <a:lnTo>
                    <a:pt x="97" y="30"/>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45" name="Freeform 72"/>
            <p:cNvSpPr>
              <a:spLocks/>
            </p:cNvSpPr>
            <p:nvPr/>
          </p:nvSpPr>
          <p:spPr bwMode="auto">
            <a:xfrm>
              <a:off x="7758113" y="3470275"/>
              <a:ext cx="152400" cy="109538"/>
            </a:xfrm>
            <a:custGeom>
              <a:avLst/>
              <a:gdLst>
                <a:gd name="T0" fmla="*/ 249 w 286"/>
                <a:gd name="T1" fmla="*/ 130 h 208"/>
                <a:gd name="T2" fmla="*/ 221 w 286"/>
                <a:gd name="T3" fmla="*/ 114 h 208"/>
                <a:gd name="T4" fmla="*/ 209 w 286"/>
                <a:gd name="T5" fmla="*/ 100 h 208"/>
                <a:gd name="T6" fmla="*/ 206 w 286"/>
                <a:gd name="T7" fmla="*/ 80 h 208"/>
                <a:gd name="T8" fmla="*/ 221 w 286"/>
                <a:gd name="T9" fmla="*/ 75 h 208"/>
                <a:gd name="T10" fmla="*/ 161 w 286"/>
                <a:gd name="T11" fmla="*/ 0 h 208"/>
                <a:gd name="T12" fmla="*/ 141 w 286"/>
                <a:gd name="T13" fmla="*/ 100 h 208"/>
                <a:gd name="T14" fmla="*/ 157 w 286"/>
                <a:gd name="T15" fmla="*/ 94 h 208"/>
                <a:gd name="T16" fmla="*/ 165 w 286"/>
                <a:gd name="T17" fmla="*/ 114 h 208"/>
                <a:gd name="T18" fmla="*/ 177 w 286"/>
                <a:gd name="T19" fmla="*/ 130 h 208"/>
                <a:gd name="T20" fmla="*/ 85 w 286"/>
                <a:gd name="T21" fmla="*/ 130 h 208"/>
                <a:gd name="T22" fmla="*/ 85 w 286"/>
                <a:gd name="T23" fmla="*/ 105 h 208"/>
                <a:gd name="T24" fmla="*/ 0 w 286"/>
                <a:gd name="T25" fmla="*/ 155 h 208"/>
                <a:gd name="T26" fmla="*/ 85 w 286"/>
                <a:gd name="T27" fmla="*/ 208 h 208"/>
                <a:gd name="T28" fmla="*/ 85 w 286"/>
                <a:gd name="T29" fmla="*/ 179 h 208"/>
                <a:gd name="T30" fmla="*/ 286 w 286"/>
                <a:gd name="T31" fmla="*/ 179 h 208"/>
                <a:gd name="T32" fmla="*/ 286 w 286"/>
                <a:gd name="T33" fmla="*/ 130 h 208"/>
                <a:gd name="T34" fmla="*/ 249 w 286"/>
                <a:gd name="T35" fmla="*/ 130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6"/>
                <a:gd name="T55" fmla="*/ 0 h 208"/>
                <a:gd name="T56" fmla="*/ 286 w 286"/>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6" h="208">
                  <a:moveTo>
                    <a:pt x="249" y="130"/>
                  </a:moveTo>
                  <a:lnTo>
                    <a:pt x="221" y="114"/>
                  </a:lnTo>
                  <a:lnTo>
                    <a:pt x="209" y="100"/>
                  </a:lnTo>
                  <a:lnTo>
                    <a:pt x="206" y="80"/>
                  </a:lnTo>
                  <a:lnTo>
                    <a:pt x="221" y="75"/>
                  </a:lnTo>
                  <a:lnTo>
                    <a:pt x="161" y="0"/>
                  </a:lnTo>
                  <a:lnTo>
                    <a:pt x="141" y="100"/>
                  </a:lnTo>
                  <a:lnTo>
                    <a:pt x="157" y="94"/>
                  </a:lnTo>
                  <a:lnTo>
                    <a:pt x="165" y="114"/>
                  </a:lnTo>
                  <a:lnTo>
                    <a:pt x="177" y="130"/>
                  </a:lnTo>
                  <a:lnTo>
                    <a:pt x="85" y="130"/>
                  </a:lnTo>
                  <a:lnTo>
                    <a:pt x="85" y="105"/>
                  </a:lnTo>
                  <a:lnTo>
                    <a:pt x="0" y="155"/>
                  </a:lnTo>
                  <a:lnTo>
                    <a:pt x="85" y="208"/>
                  </a:lnTo>
                  <a:lnTo>
                    <a:pt x="85" y="179"/>
                  </a:lnTo>
                  <a:lnTo>
                    <a:pt x="286" y="179"/>
                  </a:lnTo>
                  <a:lnTo>
                    <a:pt x="286" y="130"/>
                  </a:lnTo>
                  <a:lnTo>
                    <a:pt x="249" y="130"/>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46" name="Freeform 73"/>
            <p:cNvSpPr>
              <a:spLocks/>
            </p:cNvSpPr>
            <p:nvPr/>
          </p:nvSpPr>
          <p:spPr bwMode="auto">
            <a:xfrm>
              <a:off x="7758113" y="3857629"/>
              <a:ext cx="152400" cy="87313"/>
            </a:xfrm>
            <a:custGeom>
              <a:avLst/>
              <a:gdLst>
                <a:gd name="T0" fmla="*/ 68 w 286"/>
                <a:gd name="T1" fmla="*/ 120 h 165"/>
                <a:gd name="T2" fmla="*/ 101 w 286"/>
                <a:gd name="T3" fmla="*/ 75 h 165"/>
                <a:gd name="T4" fmla="*/ 121 w 286"/>
                <a:gd name="T5" fmla="*/ 60 h 165"/>
                <a:gd name="T6" fmla="*/ 145 w 286"/>
                <a:gd name="T7" fmla="*/ 55 h 165"/>
                <a:gd name="T8" fmla="*/ 286 w 286"/>
                <a:gd name="T9" fmla="*/ 55 h 165"/>
                <a:gd name="T10" fmla="*/ 286 w 286"/>
                <a:gd name="T11" fmla="*/ 0 h 165"/>
                <a:gd name="T12" fmla="*/ 141 w 286"/>
                <a:gd name="T13" fmla="*/ 0 h 165"/>
                <a:gd name="T14" fmla="*/ 101 w 286"/>
                <a:gd name="T15" fmla="*/ 10 h 165"/>
                <a:gd name="T16" fmla="*/ 76 w 286"/>
                <a:gd name="T17" fmla="*/ 30 h 165"/>
                <a:gd name="T18" fmla="*/ 36 w 286"/>
                <a:gd name="T19" fmla="*/ 80 h 165"/>
                <a:gd name="T20" fmla="*/ 20 w 286"/>
                <a:gd name="T21" fmla="*/ 65 h 165"/>
                <a:gd name="T22" fmla="*/ 0 w 286"/>
                <a:gd name="T23" fmla="*/ 165 h 165"/>
                <a:gd name="T24" fmla="*/ 80 w 286"/>
                <a:gd name="T25" fmla="*/ 140 h 165"/>
                <a:gd name="T26" fmla="*/ 68 w 286"/>
                <a:gd name="T27" fmla="*/ 120 h 1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6"/>
                <a:gd name="T43" fmla="*/ 0 h 165"/>
                <a:gd name="T44" fmla="*/ 286 w 286"/>
                <a:gd name="T45" fmla="*/ 165 h 16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6" h="165">
                  <a:moveTo>
                    <a:pt x="68" y="120"/>
                  </a:moveTo>
                  <a:lnTo>
                    <a:pt x="101" y="75"/>
                  </a:lnTo>
                  <a:lnTo>
                    <a:pt x="121" y="60"/>
                  </a:lnTo>
                  <a:lnTo>
                    <a:pt x="145" y="55"/>
                  </a:lnTo>
                  <a:lnTo>
                    <a:pt x="286" y="55"/>
                  </a:lnTo>
                  <a:lnTo>
                    <a:pt x="286" y="0"/>
                  </a:lnTo>
                  <a:lnTo>
                    <a:pt x="141" y="0"/>
                  </a:lnTo>
                  <a:lnTo>
                    <a:pt x="101" y="10"/>
                  </a:lnTo>
                  <a:lnTo>
                    <a:pt x="76" y="30"/>
                  </a:lnTo>
                  <a:lnTo>
                    <a:pt x="36" y="80"/>
                  </a:lnTo>
                  <a:lnTo>
                    <a:pt x="20" y="65"/>
                  </a:lnTo>
                  <a:lnTo>
                    <a:pt x="0" y="165"/>
                  </a:lnTo>
                  <a:lnTo>
                    <a:pt x="80" y="140"/>
                  </a:lnTo>
                  <a:lnTo>
                    <a:pt x="68" y="120"/>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47" name="Freeform 74"/>
            <p:cNvSpPr>
              <a:spLocks/>
            </p:cNvSpPr>
            <p:nvPr/>
          </p:nvSpPr>
          <p:spPr bwMode="auto">
            <a:xfrm>
              <a:off x="7758117" y="3619500"/>
              <a:ext cx="153987" cy="58738"/>
            </a:xfrm>
            <a:custGeom>
              <a:avLst/>
              <a:gdLst>
                <a:gd name="T0" fmla="*/ 97 w 290"/>
                <a:gd name="T1" fmla="*/ 30 h 110"/>
                <a:gd name="T2" fmla="*/ 290 w 290"/>
                <a:gd name="T3" fmla="*/ 30 h 110"/>
                <a:gd name="T4" fmla="*/ 290 w 290"/>
                <a:gd name="T5" fmla="*/ 85 h 110"/>
                <a:gd name="T6" fmla="*/ 97 w 290"/>
                <a:gd name="T7" fmla="*/ 85 h 110"/>
                <a:gd name="T8" fmla="*/ 97 w 290"/>
                <a:gd name="T9" fmla="*/ 110 h 110"/>
                <a:gd name="T10" fmla="*/ 0 w 290"/>
                <a:gd name="T11" fmla="*/ 55 h 110"/>
                <a:gd name="T12" fmla="*/ 97 w 290"/>
                <a:gd name="T13" fmla="*/ 0 h 110"/>
                <a:gd name="T14" fmla="*/ 97 w 290"/>
                <a:gd name="T15" fmla="*/ 30 h 110"/>
                <a:gd name="T16" fmla="*/ 0 60000 65536"/>
                <a:gd name="T17" fmla="*/ 0 60000 65536"/>
                <a:gd name="T18" fmla="*/ 0 60000 65536"/>
                <a:gd name="T19" fmla="*/ 0 60000 65536"/>
                <a:gd name="T20" fmla="*/ 0 60000 65536"/>
                <a:gd name="T21" fmla="*/ 0 60000 65536"/>
                <a:gd name="T22" fmla="*/ 0 60000 65536"/>
                <a:gd name="T23" fmla="*/ 0 60000 65536"/>
                <a:gd name="T24" fmla="*/ 0 w 290"/>
                <a:gd name="T25" fmla="*/ 0 h 110"/>
                <a:gd name="T26" fmla="*/ 290 w 290"/>
                <a:gd name="T27" fmla="*/ 110 h 1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0" h="110">
                  <a:moveTo>
                    <a:pt x="97" y="30"/>
                  </a:moveTo>
                  <a:lnTo>
                    <a:pt x="290" y="30"/>
                  </a:lnTo>
                  <a:lnTo>
                    <a:pt x="290" y="85"/>
                  </a:lnTo>
                  <a:lnTo>
                    <a:pt x="97" y="85"/>
                  </a:lnTo>
                  <a:lnTo>
                    <a:pt x="97" y="110"/>
                  </a:lnTo>
                  <a:lnTo>
                    <a:pt x="0" y="55"/>
                  </a:lnTo>
                  <a:lnTo>
                    <a:pt x="97" y="0"/>
                  </a:lnTo>
                  <a:lnTo>
                    <a:pt x="97" y="30"/>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48" name="Freeform 75"/>
            <p:cNvSpPr>
              <a:spLocks/>
            </p:cNvSpPr>
            <p:nvPr/>
          </p:nvSpPr>
          <p:spPr bwMode="auto">
            <a:xfrm>
              <a:off x="7758117" y="3741738"/>
              <a:ext cx="153987" cy="57150"/>
            </a:xfrm>
            <a:custGeom>
              <a:avLst/>
              <a:gdLst>
                <a:gd name="T0" fmla="*/ 97 w 290"/>
                <a:gd name="T1" fmla="*/ 30 h 110"/>
                <a:gd name="T2" fmla="*/ 290 w 290"/>
                <a:gd name="T3" fmla="*/ 30 h 110"/>
                <a:gd name="T4" fmla="*/ 290 w 290"/>
                <a:gd name="T5" fmla="*/ 85 h 110"/>
                <a:gd name="T6" fmla="*/ 97 w 290"/>
                <a:gd name="T7" fmla="*/ 85 h 110"/>
                <a:gd name="T8" fmla="*/ 97 w 290"/>
                <a:gd name="T9" fmla="*/ 110 h 110"/>
                <a:gd name="T10" fmla="*/ 0 w 290"/>
                <a:gd name="T11" fmla="*/ 55 h 110"/>
                <a:gd name="T12" fmla="*/ 97 w 290"/>
                <a:gd name="T13" fmla="*/ 0 h 110"/>
                <a:gd name="T14" fmla="*/ 97 w 290"/>
                <a:gd name="T15" fmla="*/ 30 h 110"/>
                <a:gd name="T16" fmla="*/ 0 60000 65536"/>
                <a:gd name="T17" fmla="*/ 0 60000 65536"/>
                <a:gd name="T18" fmla="*/ 0 60000 65536"/>
                <a:gd name="T19" fmla="*/ 0 60000 65536"/>
                <a:gd name="T20" fmla="*/ 0 60000 65536"/>
                <a:gd name="T21" fmla="*/ 0 60000 65536"/>
                <a:gd name="T22" fmla="*/ 0 60000 65536"/>
                <a:gd name="T23" fmla="*/ 0 60000 65536"/>
                <a:gd name="T24" fmla="*/ 0 w 290"/>
                <a:gd name="T25" fmla="*/ 0 h 110"/>
                <a:gd name="T26" fmla="*/ 290 w 290"/>
                <a:gd name="T27" fmla="*/ 110 h 1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0" h="110">
                  <a:moveTo>
                    <a:pt x="97" y="30"/>
                  </a:moveTo>
                  <a:lnTo>
                    <a:pt x="290" y="30"/>
                  </a:lnTo>
                  <a:lnTo>
                    <a:pt x="290" y="85"/>
                  </a:lnTo>
                  <a:lnTo>
                    <a:pt x="97" y="85"/>
                  </a:lnTo>
                  <a:lnTo>
                    <a:pt x="97" y="110"/>
                  </a:lnTo>
                  <a:lnTo>
                    <a:pt x="0" y="55"/>
                  </a:lnTo>
                  <a:lnTo>
                    <a:pt x="97" y="0"/>
                  </a:lnTo>
                  <a:lnTo>
                    <a:pt x="97" y="30"/>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49" name="Freeform 76"/>
            <p:cNvSpPr>
              <a:spLocks/>
            </p:cNvSpPr>
            <p:nvPr/>
          </p:nvSpPr>
          <p:spPr bwMode="auto">
            <a:xfrm>
              <a:off x="7091367" y="4292602"/>
              <a:ext cx="153987" cy="109538"/>
            </a:xfrm>
            <a:custGeom>
              <a:avLst/>
              <a:gdLst>
                <a:gd name="T0" fmla="*/ 36 w 286"/>
                <a:gd name="T1" fmla="*/ 79 h 208"/>
                <a:gd name="T2" fmla="*/ 69 w 286"/>
                <a:gd name="T3" fmla="*/ 94 h 208"/>
                <a:gd name="T4" fmla="*/ 81 w 286"/>
                <a:gd name="T5" fmla="*/ 109 h 208"/>
                <a:gd name="T6" fmla="*/ 85 w 286"/>
                <a:gd name="T7" fmla="*/ 129 h 208"/>
                <a:gd name="T8" fmla="*/ 64 w 286"/>
                <a:gd name="T9" fmla="*/ 134 h 208"/>
                <a:gd name="T10" fmla="*/ 126 w 286"/>
                <a:gd name="T11" fmla="*/ 208 h 208"/>
                <a:gd name="T12" fmla="*/ 145 w 286"/>
                <a:gd name="T13" fmla="*/ 109 h 208"/>
                <a:gd name="T14" fmla="*/ 129 w 286"/>
                <a:gd name="T15" fmla="*/ 114 h 208"/>
                <a:gd name="T16" fmla="*/ 121 w 286"/>
                <a:gd name="T17" fmla="*/ 100 h 208"/>
                <a:gd name="T18" fmla="*/ 109 w 286"/>
                <a:gd name="T19" fmla="*/ 79 h 208"/>
                <a:gd name="T20" fmla="*/ 205 w 286"/>
                <a:gd name="T21" fmla="*/ 79 h 208"/>
                <a:gd name="T22" fmla="*/ 205 w 286"/>
                <a:gd name="T23" fmla="*/ 104 h 208"/>
                <a:gd name="T24" fmla="*/ 286 w 286"/>
                <a:gd name="T25" fmla="*/ 54 h 208"/>
                <a:gd name="T26" fmla="*/ 205 w 286"/>
                <a:gd name="T27" fmla="*/ 0 h 208"/>
                <a:gd name="T28" fmla="*/ 205 w 286"/>
                <a:gd name="T29" fmla="*/ 25 h 208"/>
                <a:gd name="T30" fmla="*/ 0 w 286"/>
                <a:gd name="T31" fmla="*/ 29 h 208"/>
                <a:gd name="T32" fmla="*/ 0 w 286"/>
                <a:gd name="T33" fmla="*/ 79 h 208"/>
                <a:gd name="T34" fmla="*/ 36 w 286"/>
                <a:gd name="T35" fmla="*/ 79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6"/>
                <a:gd name="T55" fmla="*/ 0 h 208"/>
                <a:gd name="T56" fmla="*/ 286 w 286"/>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6" h="208">
                  <a:moveTo>
                    <a:pt x="36" y="79"/>
                  </a:moveTo>
                  <a:lnTo>
                    <a:pt x="69" y="94"/>
                  </a:lnTo>
                  <a:lnTo>
                    <a:pt x="81" y="109"/>
                  </a:lnTo>
                  <a:lnTo>
                    <a:pt x="85" y="129"/>
                  </a:lnTo>
                  <a:lnTo>
                    <a:pt x="64" y="134"/>
                  </a:lnTo>
                  <a:lnTo>
                    <a:pt x="126" y="208"/>
                  </a:lnTo>
                  <a:lnTo>
                    <a:pt x="145" y="109"/>
                  </a:lnTo>
                  <a:lnTo>
                    <a:pt x="129" y="114"/>
                  </a:lnTo>
                  <a:lnTo>
                    <a:pt x="121" y="100"/>
                  </a:lnTo>
                  <a:lnTo>
                    <a:pt x="109" y="79"/>
                  </a:lnTo>
                  <a:lnTo>
                    <a:pt x="205" y="79"/>
                  </a:lnTo>
                  <a:lnTo>
                    <a:pt x="205" y="104"/>
                  </a:lnTo>
                  <a:lnTo>
                    <a:pt x="286" y="54"/>
                  </a:lnTo>
                  <a:lnTo>
                    <a:pt x="205" y="0"/>
                  </a:lnTo>
                  <a:lnTo>
                    <a:pt x="205" y="25"/>
                  </a:lnTo>
                  <a:lnTo>
                    <a:pt x="0" y="29"/>
                  </a:lnTo>
                  <a:lnTo>
                    <a:pt x="0" y="79"/>
                  </a:lnTo>
                  <a:lnTo>
                    <a:pt x="36" y="79"/>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50" name="Freeform 77"/>
            <p:cNvSpPr>
              <a:spLocks/>
            </p:cNvSpPr>
            <p:nvPr/>
          </p:nvSpPr>
          <p:spPr bwMode="auto">
            <a:xfrm>
              <a:off x="7091367" y="3925888"/>
              <a:ext cx="153987" cy="90487"/>
            </a:xfrm>
            <a:custGeom>
              <a:avLst/>
              <a:gdLst>
                <a:gd name="T0" fmla="*/ 218 w 286"/>
                <a:gd name="T1" fmla="*/ 49 h 170"/>
                <a:gd name="T2" fmla="*/ 190 w 286"/>
                <a:gd name="T3" fmla="*/ 90 h 170"/>
                <a:gd name="T4" fmla="*/ 169 w 286"/>
                <a:gd name="T5" fmla="*/ 104 h 170"/>
                <a:gd name="T6" fmla="*/ 141 w 286"/>
                <a:gd name="T7" fmla="*/ 115 h 170"/>
                <a:gd name="T8" fmla="*/ 0 w 286"/>
                <a:gd name="T9" fmla="*/ 115 h 170"/>
                <a:gd name="T10" fmla="*/ 0 w 286"/>
                <a:gd name="T11" fmla="*/ 170 h 170"/>
                <a:gd name="T12" fmla="*/ 145 w 286"/>
                <a:gd name="T13" fmla="*/ 170 h 170"/>
                <a:gd name="T14" fmla="*/ 186 w 286"/>
                <a:gd name="T15" fmla="*/ 159 h 170"/>
                <a:gd name="T16" fmla="*/ 210 w 286"/>
                <a:gd name="T17" fmla="*/ 139 h 170"/>
                <a:gd name="T18" fmla="*/ 250 w 286"/>
                <a:gd name="T19" fmla="*/ 90 h 170"/>
                <a:gd name="T20" fmla="*/ 267 w 286"/>
                <a:gd name="T21" fmla="*/ 104 h 170"/>
                <a:gd name="T22" fmla="*/ 286 w 286"/>
                <a:gd name="T23" fmla="*/ 0 h 170"/>
                <a:gd name="T24" fmla="*/ 205 w 286"/>
                <a:gd name="T25" fmla="*/ 30 h 170"/>
                <a:gd name="T26" fmla="*/ 218 w 286"/>
                <a:gd name="T27" fmla="*/ 49 h 1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6"/>
                <a:gd name="T43" fmla="*/ 0 h 170"/>
                <a:gd name="T44" fmla="*/ 286 w 286"/>
                <a:gd name="T45" fmla="*/ 170 h 1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6" h="170">
                  <a:moveTo>
                    <a:pt x="218" y="49"/>
                  </a:moveTo>
                  <a:lnTo>
                    <a:pt x="190" y="90"/>
                  </a:lnTo>
                  <a:lnTo>
                    <a:pt x="169" y="104"/>
                  </a:lnTo>
                  <a:lnTo>
                    <a:pt x="141" y="115"/>
                  </a:lnTo>
                  <a:lnTo>
                    <a:pt x="0" y="115"/>
                  </a:lnTo>
                  <a:lnTo>
                    <a:pt x="0" y="170"/>
                  </a:lnTo>
                  <a:lnTo>
                    <a:pt x="145" y="170"/>
                  </a:lnTo>
                  <a:lnTo>
                    <a:pt x="186" y="159"/>
                  </a:lnTo>
                  <a:lnTo>
                    <a:pt x="210" y="139"/>
                  </a:lnTo>
                  <a:lnTo>
                    <a:pt x="250" y="90"/>
                  </a:lnTo>
                  <a:lnTo>
                    <a:pt x="267" y="104"/>
                  </a:lnTo>
                  <a:lnTo>
                    <a:pt x="286" y="0"/>
                  </a:lnTo>
                  <a:lnTo>
                    <a:pt x="205" y="30"/>
                  </a:lnTo>
                  <a:lnTo>
                    <a:pt x="218" y="49"/>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51" name="Freeform 78"/>
            <p:cNvSpPr>
              <a:spLocks/>
            </p:cNvSpPr>
            <p:nvPr/>
          </p:nvSpPr>
          <p:spPr bwMode="auto">
            <a:xfrm>
              <a:off x="7091367" y="4194179"/>
              <a:ext cx="153987" cy="55563"/>
            </a:xfrm>
            <a:custGeom>
              <a:avLst/>
              <a:gdLst>
                <a:gd name="T0" fmla="*/ 190 w 286"/>
                <a:gd name="T1" fmla="*/ 79 h 104"/>
                <a:gd name="T2" fmla="*/ 0 w 286"/>
                <a:gd name="T3" fmla="*/ 79 h 104"/>
                <a:gd name="T4" fmla="*/ 0 w 286"/>
                <a:gd name="T5" fmla="*/ 24 h 104"/>
                <a:gd name="T6" fmla="*/ 190 w 286"/>
                <a:gd name="T7" fmla="*/ 24 h 104"/>
                <a:gd name="T8" fmla="*/ 190 w 286"/>
                <a:gd name="T9" fmla="*/ 0 h 104"/>
                <a:gd name="T10" fmla="*/ 286 w 286"/>
                <a:gd name="T11" fmla="*/ 49 h 104"/>
                <a:gd name="T12" fmla="*/ 190 w 286"/>
                <a:gd name="T13" fmla="*/ 104 h 104"/>
                <a:gd name="T14" fmla="*/ 190 w 286"/>
                <a:gd name="T15" fmla="*/ 79 h 104"/>
                <a:gd name="T16" fmla="*/ 0 60000 65536"/>
                <a:gd name="T17" fmla="*/ 0 60000 65536"/>
                <a:gd name="T18" fmla="*/ 0 60000 65536"/>
                <a:gd name="T19" fmla="*/ 0 60000 65536"/>
                <a:gd name="T20" fmla="*/ 0 60000 65536"/>
                <a:gd name="T21" fmla="*/ 0 60000 65536"/>
                <a:gd name="T22" fmla="*/ 0 60000 65536"/>
                <a:gd name="T23" fmla="*/ 0 60000 65536"/>
                <a:gd name="T24" fmla="*/ 0 w 286"/>
                <a:gd name="T25" fmla="*/ 0 h 104"/>
                <a:gd name="T26" fmla="*/ 286 w 286"/>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6" h="104">
                  <a:moveTo>
                    <a:pt x="190" y="79"/>
                  </a:moveTo>
                  <a:lnTo>
                    <a:pt x="0" y="79"/>
                  </a:lnTo>
                  <a:lnTo>
                    <a:pt x="0" y="24"/>
                  </a:lnTo>
                  <a:lnTo>
                    <a:pt x="190" y="24"/>
                  </a:lnTo>
                  <a:lnTo>
                    <a:pt x="190" y="0"/>
                  </a:lnTo>
                  <a:lnTo>
                    <a:pt x="286" y="49"/>
                  </a:lnTo>
                  <a:lnTo>
                    <a:pt x="190" y="104"/>
                  </a:lnTo>
                  <a:lnTo>
                    <a:pt x="190" y="79"/>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52" name="Freeform 79"/>
            <p:cNvSpPr>
              <a:spLocks/>
            </p:cNvSpPr>
            <p:nvPr/>
          </p:nvSpPr>
          <p:spPr bwMode="auto">
            <a:xfrm>
              <a:off x="7091367" y="4073529"/>
              <a:ext cx="153987" cy="55563"/>
            </a:xfrm>
            <a:custGeom>
              <a:avLst/>
              <a:gdLst>
                <a:gd name="T0" fmla="*/ 190 w 286"/>
                <a:gd name="T1" fmla="*/ 80 h 105"/>
                <a:gd name="T2" fmla="*/ 0 w 286"/>
                <a:gd name="T3" fmla="*/ 80 h 105"/>
                <a:gd name="T4" fmla="*/ 0 w 286"/>
                <a:gd name="T5" fmla="*/ 25 h 105"/>
                <a:gd name="T6" fmla="*/ 190 w 286"/>
                <a:gd name="T7" fmla="*/ 25 h 105"/>
                <a:gd name="T8" fmla="*/ 190 w 286"/>
                <a:gd name="T9" fmla="*/ 0 h 105"/>
                <a:gd name="T10" fmla="*/ 286 w 286"/>
                <a:gd name="T11" fmla="*/ 50 h 105"/>
                <a:gd name="T12" fmla="*/ 190 w 286"/>
                <a:gd name="T13" fmla="*/ 105 h 105"/>
                <a:gd name="T14" fmla="*/ 190 w 286"/>
                <a:gd name="T15" fmla="*/ 80 h 105"/>
                <a:gd name="T16" fmla="*/ 0 60000 65536"/>
                <a:gd name="T17" fmla="*/ 0 60000 65536"/>
                <a:gd name="T18" fmla="*/ 0 60000 65536"/>
                <a:gd name="T19" fmla="*/ 0 60000 65536"/>
                <a:gd name="T20" fmla="*/ 0 60000 65536"/>
                <a:gd name="T21" fmla="*/ 0 60000 65536"/>
                <a:gd name="T22" fmla="*/ 0 60000 65536"/>
                <a:gd name="T23" fmla="*/ 0 60000 65536"/>
                <a:gd name="T24" fmla="*/ 0 w 286"/>
                <a:gd name="T25" fmla="*/ 0 h 105"/>
                <a:gd name="T26" fmla="*/ 286 w 286"/>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6" h="105">
                  <a:moveTo>
                    <a:pt x="190" y="80"/>
                  </a:moveTo>
                  <a:lnTo>
                    <a:pt x="0" y="80"/>
                  </a:lnTo>
                  <a:lnTo>
                    <a:pt x="0" y="25"/>
                  </a:lnTo>
                  <a:lnTo>
                    <a:pt x="190" y="25"/>
                  </a:lnTo>
                  <a:lnTo>
                    <a:pt x="190" y="0"/>
                  </a:lnTo>
                  <a:lnTo>
                    <a:pt x="286" y="50"/>
                  </a:lnTo>
                  <a:lnTo>
                    <a:pt x="190" y="105"/>
                  </a:lnTo>
                  <a:lnTo>
                    <a:pt x="190" y="80"/>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53" name="Rectangle 80"/>
            <p:cNvSpPr>
              <a:spLocks noChangeArrowheads="1"/>
            </p:cNvSpPr>
            <p:nvPr/>
          </p:nvSpPr>
          <p:spPr bwMode="auto">
            <a:xfrm>
              <a:off x="7213600" y="3930654"/>
              <a:ext cx="73025" cy="447675"/>
            </a:xfrm>
            <a:prstGeom prst="rect">
              <a:avLst/>
            </a:prstGeom>
            <a:solidFill>
              <a:srgbClr val="FFFFFF"/>
            </a:solidFill>
            <a:ln w="0" cap="sq">
              <a:solidFill>
                <a:srgbClr val="000000"/>
              </a:solidFill>
              <a:miter lim="800000"/>
              <a:headEnd/>
              <a:tailEnd/>
            </a:ln>
          </p:spPr>
          <p:txBody>
            <a:bodyPr lIns="91397" tIns="45698" rIns="91397" bIns="45698"/>
            <a:lstStyle/>
            <a:p>
              <a:endParaRPr lang="en-US"/>
            </a:p>
          </p:txBody>
        </p:sp>
        <p:sp>
          <p:nvSpPr>
            <p:cNvPr id="54354" name="Freeform 81"/>
            <p:cNvSpPr>
              <a:spLocks/>
            </p:cNvSpPr>
            <p:nvPr/>
          </p:nvSpPr>
          <p:spPr bwMode="auto">
            <a:xfrm>
              <a:off x="7485067" y="3830641"/>
              <a:ext cx="73025" cy="234950"/>
            </a:xfrm>
            <a:custGeom>
              <a:avLst/>
              <a:gdLst>
                <a:gd name="T0" fmla="*/ 0 w 129"/>
                <a:gd name="T1" fmla="*/ 85 h 444"/>
                <a:gd name="T2" fmla="*/ 0 w 129"/>
                <a:gd name="T3" fmla="*/ 444 h 444"/>
                <a:gd name="T4" fmla="*/ 129 w 129"/>
                <a:gd name="T5" fmla="*/ 444 h 444"/>
                <a:gd name="T6" fmla="*/ 129 w 129"/>
                <a:gd name="T7" fmla="*/ 85 h 444"/>
                <a:gd name="T8" fmla="*/ 64 w 129"/>
                <a:gd name="T9" fmla="*/ 0 h 444"/>
                <a:gd name="T10" fmla="*/ 0 w 129"/>
                <a:gd name="T11" fmla="*/ 85 h 444"/>
                <a:gd name="T12" fmla="*/ 0 60000 65536"/>
                <a:gd name="T13" fmla="*/ 0 60000 65536"/>
                <a:gd name="T14" fmla="*/ 0 60000 65536"/>
                <a:gd name="T15" fmla="*/ 0 60000 65536"/>
                <a:gd name="T16" fmla="*/ 0 60000 65536"/>
                <a:gd name="T17" fmla="*/ 0 60000 65536"/>
                <a:gd name="T18" fmla="*/ 0 w 129"/>
                <a:gd name="T19" fmla="*/ 0 h 444"/>
                <a:gd name="T20" fmla="*/ 129 w 129"/>
                <a:gd name="T21" fmla="*/ 444 h 444"/>
              </a:gdLst>
              <a:ahLst/>
              <a:cxnLst>
                <a:cxn ang="T12">
                  <a:pos x="T0" y="T1"/>
                </a:cxn>
                <a:cxn ang="T13">
                  <a:pos x="T2" y="T3"/>
                </a:cxn>
                <a:cxn ang="T14">
                  <a:pos x="T4" y="T5"/>
                </a:cxn>
                <a:cxn ang="T15">
                  <a:pos x="T6" y="T7"/>
                </a:cxn>
                <a:cxn ang="T16">
                  <a:pos x="T8" y="T9"/>
                </a:cxn>
                <a:cxn ang="T17">
                  <a:pos x="T10" y="T11"/>
                </a:cxn>
              </a:cxnLst>
              <a:rect l="T18" t="T19" r="T20" b="T21"/>
              <a:pathLst>
                <a:path w="129" h="444">
                  <a:moveTo>
                    <a:pt x="0" y="85"/>
                  </a:moveTo>
                  <a:lnTo>
                    <a:pt x="0" y="444"/>
                  </a:lnTo>
                  <a:lnTo>
                    <a:pt x="129" y="444"/>
                  </a:lnTo>
                  <a:lnTo>
                    <a:pt x="129" y="85"/>
                  </a:lnTo>
                  <a:lnTo>
                    <a:pt x="64" y="0"/>
                  </a:lnTo>
                  <a:lnTo>
                    <a:pt x="0" y="85"/>
                  </a:lnTo>
                  <a:close/>
                </a:path>
              </a:pathLst>
            </a:custGeom>
            <a:solidFill>
              <a:srgbClr val="FFFFFF"/>
            </a:solidFill>
            <a:ln w="0" cap="sq">
              <a:solidFill>
                <a:srgbClr val="000000"/>
              </a:solidFill>
              <a:miter lim="800000"/>
              <a:headEnd/>
              <a:tailEnd/>
            </a:ln>
          </p:spPr>
          <p:txBody>
            <a:bodyPr lIns="91397" tIns="45698" rIns="91397" bIns="45698"/>
            <a:lstStyle/>
            <a:p>
              <a:endParaRPr lang="en-US"/>
            </a:p>
          </p:txBody>
        </p:sp>
        <p:sp>
          <p:nvSpPr>
            <p:cNvPr id="54355" name="Oval 82"/>
            <p:cNvSpPr>
              <a:spLocks noChangeArrowheads="1"/>
            </p:cNvSpPr>
            <p:nvPr/>
          </p:nvSpPr>
          <p:spPr bwMode="auto">
            <a:xfrm>
              <a:off x="7475538" y="3886204"/>
              <a:ext cx="73025" cy="42863"/>
            </a:xfrm>
            <a:prstGeom prst="ellipse">
              <a:avLst/>
            </a:prstGeom>
            <a:solidFill>
              <a:srgbClr val="FF0000"/>
            </a:solidFill>
            <a:ln w="0" cap="sq">
              <a:solidFill>
                <a:srgbClr val="000000"/>
              </a:solidFill>
              <a:miter lim="800000"/>
              <a:headEnd/>
              <a:tailEnd/>
            </a:ln>
          </p:spPr>
          <p:txBody>
            <a:bodyPr lIns="91397" tIns="45698" rIns="91397" bIns="45698"/>
            <a:lstStyle/>
            <a:p>
              <a:endParaRPr lang="en-US"/>
            </a:p>
          </p:txBody>
        </p:sp>
        <p:sp>
          <p:nvSpPr>
            <p:cNvPr id="54356" name="Oval 83"/>
            <p:cNvSpPr>
              <a:spLocks noChangeArrowheads="1"/>
            </p:cNvSpPr>
            <p:nvPr/>
          </p:nvSpPr>
          <p:spPr bwMode="auto">
            <a:xfrm>
              <a:off x="7475538" y="3938589"/>
              <a:ext cx="73025" cy="44450"/>
            </a:xfrm>
            <a:prstGeom prst="ellipse">
              <a:avLst/>
            </a:prstGeom>
            <a:solidFill>
              <a:srgbClr val="FFCC00"/>
            </a:solidFill>
            <a:ln w="0" cap="sq">
              <a:solidFill>
                <a:srgbClr val="000000"/>
              </a:solidFill>
              <a:miter lim="800000"/>
              <a:headEnd/>
              <a:tailEnd/>
            </a:ln>
          </p:spPr>
          <p:txBody>
            <a:bodyPr lIns="91397" tIns="45698" rIns="91397" bIns="45698"/>
            <a:lstStyle/>
            <a:p>
              <a:endParaRPr lang="en-US"/>
            </a:p>
          </p:txBody>
        </p:sp>
        <p:sp>
          <p:nvSpPr>
            <p:cNvPr id="54357" name="Oval 84"/>
            <p:cNvSpPr>
              <a:spLocks noChangeArrowheads="1"/>
            </p:cNvSpPr>
            <p:nvPr/>
          </p:nvSpPr>
          <p:spPr bwMode="auto">
            <a:xfrm>
              <a:off x="7475538" y="3998913"/>
              <a:ext cx="73025" cy="42862"/>
            </a:xfrm>
            <a:prstGeom prst="ellipse">
              <a:avLst/>
            </a:prstGeom>
            <a:solidFill>
              <a:srgbClr val="00E626"/>
            </a:solidFill>
            <a:ln w="0" cap="sq">
              <a:solidFill>
                <a:srgbClr val="000000"/>
              </a:solidFill>
              <a:miter lim="800000"/>
              <a:headEnd/>
              <a:tailEnd/>
            </a:ln>
          </p:spPr>
          <p:txBody>
            <a:bodyPr lIns="91397" tIns="45698" rIns="91397" bIns="45698"/>
            <a:lstStyle/>
            <a:p>
              <a:endParaRPr lang="en-US"/>
            </a:p>
          </p:txBody>
        </p:sp>
        <p:sp>
          <p:nvSpPr>
            <p:cNvPr id="2562133" name="Rectangle 85"/>
            <p:cNvSpPr>
              <a:spLocks noChangeArrowheads="1"/>
            </p:cNvSpPr>
            <p:nvPr/>
          </p:nvSpPr>
          <p:spPr bwMode="auto">
            <a:xfrm>
              <a:off x="2446338" y="3405188"/>
              <a:ext cx="1422400" cy="492125"/>
            </a:xfrm>
            <a:prstGeom prst="rect">
              <a:avLst/>
            </a:prstGeom>
            <a:noFill/>
            <a:ln w="28575">
              <a:solidFill>
                <a:srgbClr val="FF5050"/>
              </a:solidFill>
              <a:miter lim="800000"/>
              <a:headEnd/>
              <a:tailEnd/>
            </a:ln>
          </p:spPr>
          <p:txBody>
            <a:bodyPr lIns="91397" tIns="45698" rIns="91397" bIns="45698"/>
            <a:lstStyle/>
            <a:p>
              <a:endParaRPr lang="en-US"/>
            </a:p>
          </p:txBody>
        </p:sp>
        <p:sp>
          <p:nvSpPr>
            <p:cNvPr id="2562134" name="Rectangle 86"/>
            <p:cNvSpPr>
              <a:spLocks noChangeArrowheads="1"/>
            </p:cNvSpPr>
            <p:nvPr/>
          </p:nvSpPr>
          <p:spPr bwMode="auto">
            <a:xfrm>
              <a:off x="2324100" y="4037014"/>
              <a:ext cx="1739900" cy="414337"/>
            </a:xfrm>
            <a:prstGeom prst="rect">
              <a:avLst/>
            </a:prstGeom>
            <a:noFill/>
            <a:ln w="28575">
              <a:solidFill>
                <a:srgbClr val="FF5050"/>
              </a:solidFill>
              <a:miter lim="800000"/>
              <a:headEnd/>
              <a:tailEnd/>
            </a:ln>
          </p:spPr>
          <p:txBody>
            <a:bodyPr lIns="91397" tIns="45698" rIns="91397" bIns="45698"/>
            <a:lstStyle/>
            <a:p>
              <a:endParaRPr lang="en-US"/>
            </a:p>
          </p:txBody>
        </p:sp>
        <p:sp>
          <p:nvSpPr>
            <p:cNvPr id="2562135" name="Rectangle 87"/>
            <p:cNvSpPr>
              <a:spLocks noChangeArrowheads="1"/>
            </p:cNvSpPr>
            <p:nvPr/>
          </p:nvSpPr>
          <p:spPr bwMode="auto">
            <a:xfrm>
              <a:off x="6756404" y="3300413"/>
              <a:ext cx="1541463" cy="557212"/>
            </a:xfrm>
            <a:prstGeom prst="rect">
              <a:avLst/>
            </a:prstGeom>
            <a:noFill/>
            <a:ln w="28575">
              <a:solidFill>
                <a:srgbClr val="FF5050"/>
              </a:solidFill>
              <a:miter lim="800000"/>
              <a:headEnd/>
              <a:tailEnd/>
            </a:ln>
          </p:spPr>
          <p:txBody>
            <a:bodyPr lIns="91397" tIns="45698" rIns="91397" bIns="45698"/>
            <a:lstStyle/>
            <a:p>
              <a:endParaRPr lang="en-US"/>
            </a:p>
          </p:txBody>
        </p:sp>
        <p:sp>
          <p:nvSpPr>
            <p:cNvPr id="2562136" name="Rectangle 88"/>
            <p:cNvSpPr>
              <a:spLocks noChangeArrowheads="1"/>
            </p:cNvSpPr>
            <p:nvPr/>
          </p:nvSpPr>
          <p:spPr bwMode="auto">
            <a:xfrm>
              <a:off x="6478590" y="4037017"/>
              <a:ext cx="1581150" cy="504825"/>
            </a:xfrm>
            <a:prstGeom prst="rect">
              <a:avLst/>
            </a:prstGeom>
            <a:noFill/>
            <a:ln w="28575">
              <a:solidFill>
                <a:srgbClr val="FF5050"/>
              </a:solidFill>
              <a:miter lim="800000"/>
              <a:headEnd/>
              <a:tailEnd/>
            </a:ln>
          </p:spPr>
          <p:txBody>
            <a:bodyPr lIns="91397" tIns="45698" rIns="91397" bIns="45698"/>
            <a:lstStyle/>
            <a:p>
              <a:endParaRPr lang="en-US"/>
            </a:p>
          </p:txBody>
        </p:sp>
        <p:sp>
          <p:nvSpPr>
            <p:cNvPr id="54362" name="Freeform 89"/>
            <p:cNvSpPr>
              <a:spLocks/>
            </p:cNvSpPr>
            <p:nvPr/>
          </p:nvSpPr>
          <p:spPr bwMode="auto">
            <a:xfrm>
              <a:off x="4265613" y="4276729"/>
              <a:ext cx="2176462" cy="531813"/>
            </a:xfrm>
            <a:custGeom>
              <a:avLst/>
              <a:gdLst>
                <a:gd name="T0" fmla="*/ 4223 w 4223"/>
                <a:gd name="T1" fmla="*/ 1000 h 1005"/>
                <a:gd name="T2" fmla="*/ 8 w 4223"/>
                <a:gd name="T3" fmla="*/ 1005 h 1005"/>
                <a:gd name="T4" fmla="*/ 8 w 4223"/>
                <a:gd name="T5" fmla="*/ 935 h 1005"/>
                <a:gd name="T6" fmla="*/ 4 w 4223"/>
                <a:gd name="T7" fmla="*/ 855 h 1005"/>
                <a:gd name="T8" fmla="*/ 4 w 4223"/>
                <a:gd name="T9" fmla="*/ 756 h 1005"/>
                <a:gd name="T10" fmla="*/ 0 w 4223"/>
                <a:gd name="T11" fmla="*/ 283 h 1005"/>
                <a:gd name="T12" fmla="*/ 4 w 4223"/>
                <a:gd name="T13" fmla="*/ 214 h 1005"/>
                <a:gd name="T14" fmla="*/ 8 w 4223"/>
                <a:gd name="T15" fmla="*/ 159 h 1005"/>
                <a:gd name="T16" fmla="*/ 19 w 4223"/>
                <a:gd name="T17" fmla="*/ 109 h 1005"/>
                <a:gd name="T18" fmla="*/ 32 w 4223"/>
                <a:gd name="T19" fmla="*/ 75 h 1005"/>
                <a:gd name="T20" fmla="*/ 56 w 4223"/>
                <a:gd name="T21" fmla="*/ 45 h 1005"/>
                <a:gd name="T22" fmla="*/ 92 w 4223"/>
                <a:gd name="T23" fmla="*/ 25 h 1005"/>
                <a:gd name="T24" fmla="*/ 137 w 4223"/>
                <a:gd name="T25" fmla="*/ 15 h 1005"/>
                <a:gd name="T26" fmla="*/ 197 w 4223"/>
                <a:gd name="T27" fmla="*/ 9 h 1005"/>
                <a:gd name="T28" fmla="*/ 822 w 4223"/>
                <a:gd name="T29" fmla="*/ 9 h 1005"/>
                <a:gd name="T30" fmla="*/ 1015 w 4223"/>
                <a:gd name="T31" fmla="*/ 5 h 1005"/>
                <a:gd name="T32" fmla="*/ 1813 w 4223"/>
                <a:gd name="T33" fmla="*/ 5 h 1005"/>
                <a:gd name="T34" fmla="*/ 1999 w 4223"/>
                <a:gd name="T35" fmla="*/ 0 h 1005"/>
                <a:gd name="T36" fmla="*/ 2599 w 4223"/>
                <a:gd name="T37" fmla="*/ 0 h 1005"/>
                <a:gd name="T38" fmla="*/ 2652 w 4223"/>
                <a:gd name="T39" fmla="*/ 5 h 1005"/>
                <a:gd name="T40" fmla="*/ 2756 w 4223"/>
                <a:gd name="T41" fmla="*/ 5 h 1005"/>
                <a:gd name="T42" fmla="*/ 2825 w 4223"/>
                <a:gd name="T43" fmla="*/ 15 h 1005"/>
                <a:gd name="T44" fmla="*/ 2881 w 4223"/>
                <a:gd name="T45" fmla="*/ 39 h 1005"/>
                <a:gd name="T46" fmla="*/ 2930 w 4223"/>
                <a:gd name="T47" fmla="*/ 80 h 1005"/>
                <a:gd name="T48" fmla="*/ 2970 w 4223"/>
                <a:gd name="T49" fmla="*/ 130 h 1005"/>
                <a:gd name="T50" fmla="*/ 3010 w 4223"/>
                <a:gd name="T51" fmla="*/ 174 h 1005"/>
                <a:gd name="T52" fmla="*/ 3047 w 4223"/>
                <a:gd name="T53" fmla="*/ 214 h 1005"/>
                <a:gd name="T54" fmla="*/ 3090 w 4223"/>
                <a:gd name="T55" fmla="*/ 244 h 1005"/>
                <a:gd name="T56" fmla="*/ 3143 w 4223"/>
                <a:gd name="T57" fmla="*/ 254 h 1005"/>
                <a:gd name="T58" fmla="*/ 4006 w 4223"/>
                <a:gd name="T59" fmla="*/ 254 h 1005"/>
                <a:gd name="T60" fmla="*/ 4078 w 4223"/>
                <a:gd name="T61" fmla="*/ 258 h 1005"/>
                <a:gd name="T62" fmla="*/ 4130 w 4223"/>
                <a:gd name="T63" fmla="*/ 274 h 1005"/>
                <a:gd name="T64" fmla="*/ 4166 w 4223"/>
                <a:gd name="T65" fmla="*/ 293 h 1005"/>
                <a:gd name="T66" fmla="*/ 4194 w 4223"/>
                <a:gd name="T67" fmla="*/ 329 h 1005"/>
                <a:gd name="T68" fmla="*/ 4211 w 4223"/>
                <a:gd name="T69" fmla="*/ 368 h 1005"/>
                <a:gd name="T70" fmla="*/ 4219 w 4223"/>
                <a:gd name="T71" fmla="*/ 418 h 1005"/>
                <a:gd name="T72" fmla="*/ 4223 w 4223"/>
                <a:gd name="T73" fmla="*/ 478 h 1005"/>
                <a:gd name="T74" fmla="*/ 4223 w 4223"/>
                <a:gd name="T75" fmla="*/ 542 h 1005"/>
                <a:gd name="T76" fmla="*/ 4223 w 4223"/>
                <a:gd name="T77" fmla="*/ 1000 h 10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23"/>
                <a:gd name="T118" fmla="*/ 0 h 1005"/>
                <a:gd name="T119" fmla="*/ 4223 w 4223"/>
                <a:gd name="T120" fmla="*/ 1005 h 10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23" h="1005">
                  <a:moveTo>
                    <a:pt x="4223" y="1000"/>
                  </a:moveTo>
                  <a:lnTo>
                    <a:pt x="8" y="1005"/>
                  </a:lnTo>
                  <a:lnTo>
                    <a:pt x="8" y="935"/>
                  </a:lnTo>
                  <a:lnTo>
                    <a:pt x="4" y="855"/>
                  </a:lnTo>
                  <a:lnTo>
                    <a:pt x="4" y="756"/>
                  </a:lnTo>
                  <a:lnTo>
                    <a:pt x="0" y="283"/>
                  </a:lnTo>
                  <a:lnTo>
                    <a:pt x="4" y="214"/>
                  </a:lnTo>
                  <a:lnTo>
                    <a:pt x="8" y="159"/>
                  </a:lnTo>
                  <a:lnTo>
                    <a:pt x="19" y="109"/>
                  </a:lnTo>
                  <a:lnTo>
                    <a:pt x="32" y="75"/>
                  </a:lnTo>
                  <a:lnTo>
                    <a:pt x="56" y="45"/>
                  </a:lnTo>
                  <a:lnTo>
                    <a:pt x="92" y="25"/>
                  </a:lnTo>
                  <a:lnTo>
                    <a:pt x="137" y="15"/>
                  </a:lnTo>
                  <a:lnTo>
                    <a:pt x="197" y="9"/>
                  </a:lnTo>
                  <a:lnTo>
                    <a:pt x="822" y="9"/>
                  </a:lnTo>
                  <a:lnTo>
                    <a:pt x="1015" y="5"/>
                  </a:lnTo>
                  <a:lnTo>
                    <a:pt x="1813" y="5"/>
                  </a:lnTo>
                  <a:lnTo>
                    <a:pt x="1999" y="0"/>
                  </a:lnTo>
                  <a:lnTo>
                    <a:pt x="2599" y="0"/>
                  </a:lnTo>
                  <a:lnTo>
                    <a:pt x="2652" y="5"/>
                  </a:lnTo>
                  <a:lnTo>
                    <a:pt x="2756" y="5"/>
                  </a:lnTo>
                  <a:lnTo>
                    <a:pt x="2825" y="15"/>
                  </a:lnTo>
                  <a:lnTo>
                    <a:pt x="2881" y="39"/>
                  </a:lnTo>
                  <a:lnTo>
                    <a:pt x="2930" y="80"/>
                  </a:lnTo>
                  <a:lnTo>
                    <a:pt x="2970" y="130"/>
                  </a:lnTo>
                  <a:lnTo>
                    <a:pt x="3010" y="174"/>
                  </a:lnTo>
                  <a:lnTo>
                    <a:pt x="3047" y="214"/>
                  </a:lnTo>
                  <a:lnTo>
                    <a:pt x="3090" y="244"/>
                  </a:lnTo>
                  <a:lnTo>
                    <a:pt x="3143" y="254"/>
                  </a:lnTo>
                  <a:lnTo>
                    <a:pt x="4006" y="254"/>
                  </a:lnTo>
                  <a:lnTo>
                    <a:pt x="4078" y="258"/>
                  </a:lnTo>
                  <a:lnTo>
                    <a:pt x="4130" y="274"/>
                  </a:lnTo>
                  <a:lnTo>
                    <a:pt x="4166" y="293"/>
                  </a:lnTo>
                  <a:lnTo>
                    <a:pt x="4194" y="329"/>
                  </a:lnTo>
                  <a:lnTo>
                    <a:pt x="4211" y="368"/>
                  </a:lnTo>
                  <a:lnTo>
                    <a:pt x="4219" y="418"/>
                  </a:lnTo>
                  <a:lnTo>
                    <a:pt x="4223" y="478"/>
                  </a:lnTo>
                  <a:lnTo>
                    <a:pt x="4223" y="542"/>
                  </a:lnTo>
                  <a:lnTo>
                    <a:pt x="4223" y="1000"/>
                  </a:lnTo>
                  <a:close/>
                </a:path>
              </a:pathLst>
            </a:custGeom>
            <a:solidFill>
              <a:srgbClr val="00CC66"/>
            </a:solidFill>
            <a:ln w="0" cap="sq">
              <a:noFill/>
              <a:miter lim="800000"/>
              <a:headEnd/>
              <a:tailEnd/>
            </a:ln>
          </p:spPr>
          <p:txBody>
            <a:bodyPr lIns="91397" tIns="45698" rIns="91397" bIns="45698"/>
            <a:lstStyle/>
            <a:p>
              <a:endParaRPr lang="en-US"/>
            </a:p>
          </p:txBody>
        </p:sp>
        <p:sp>
          <p:nvSpPr>
            <p:cNvPr id="54363" name="Freeform 90"/>
            <p:cNvSpPr>
              <a:spLocks/>
            </p:cNvSpPr>
            <p:nvPr/>
          </p:nvSpPr>
          <p:spPr bwMode="auto">
            <a:xfrm>
              <a:off x="4252913" y="3076579"/>
              <a:ext cx="2259012" cy="506413"/>
            </a:xfrm>
            <a:custGeom>
              <a:avLst/>
              <a:gdLst>
                <a:gd name="T0" fmla="*/ 4223 w 4223"/>
                <a:gd name="T1" fmla="*/ 1000 h 1005"/>
                <a:gd name="T2" fmla="*/ 8 w 4223"/>
                <a:gd name="T3" fmla="*/ 1005 h 1005"/>
                <a:gd name="T4" fmla="*/ 8 w 4223"/>
                <a:gd name="T5" fmla="*/ 935 h 1005"/>
                <a:gd name="T6" fmla="*/ 4 w 4223"/>
                <a:gd name="T7" fmla="*/ 855 h 1005"/>
                <a:gd name="T8" fmla="*/ 4 w 4223"/>
                <a:gd name="T9" fmla="*/ 756 h 1005"/>
                <a:gd name="T10" fmla="*/ 0 w 4223"/>
                <a:gd name="T11" fmla="*/ 283 h 1005"/>
                <a:gd name="T12" fmla="*/ 4 w 4223"/>
                <a:gd name="T13" fmla="*/ 214 h 1005"/>
                <a:gd name="T14" fmla="*/ 8 w 4223"/>
                <a:gd name="T15" fmla="*/ 159 h 1005"/>
                <a:gd name="T16" fmla="*/ 19 w 4223"/>
                <a:gd name="T17" fmla="*/ 109 h 1005"/>
                <a:gd name="T18" fmla="*/ 32 w 4223"/>
                <a:gd name="T19" fmla="*/ 75 h 1005"/>
                <a:gd name="T20" fmla="*/ 56 w 4223"/>
                <a:gd name="T21" fmla="*/ 45 h 1005"/>
                <a:gd name="T22" fmla="*/ 92 w 4223"/>
                <a:gd name="T23" fmla="*/ 25 h 1005"/>
                <a:gd name="T24" fmla="*/ 137 w 4223"/>
                <a:gd name="T25" fmla="*/ 15 h 1005"/>
                <a:gd name="T26" fmla="*/ 197 w 4223"/>
                <a:gd name="T27" fmla="*/ 9 h 1005"/>
                <a:gd name="T28" fmla="*/ 822 w 4223"/>
                <a:gd name="T29" fmla="*/ 9 h 1005"/>
                <a:gd name="T30" fmla="*/ 1015 w 4223"/>
                <a:gd name="T31" fmla="*/ 5 h 1005"/>
                <a:gd name="T32" fmla="*/ 1813 w 4223"/>
                <a:gd name="T33" fmla="*/ 5 h 1005"/>
                <a:gd name="T34" fmla="*/ 1999 w 4223"/>
                <a:gd name="T35" fmla="*/ 0 h 1005"/>
                <a:gd name="T36" fmla="*/ 2599 w 4223"/>
                <a:gd name="T37" fmla="*/ 0 h 1005"/>
                <a:gd name="T38" fmla="*/ 2652 w 4223"/>
                <a:gd name="T39" fmla="*/ 5 h 1005"/>
                <a:gd name="T40" fmla="*/ 2756 w 4223"/>
                <a:gd name="T41" fmla="*/ 5 h 1005"/>
                <a:gd name="T42" fmla="*/ 2825 w 4223"/>
                <a:gd name="T43" fmla="*/ 15 h 1005"/>
                <a:gd name="T44" fmla="*/ 2881 w 4223"/>
                <a:gd name="T45" fmla="*/ 39 h 1005"/>
                <a:gd name="T46" fmla="*/ 2930 w 4223"/>
                <a:gd name="T47" fmla="*/ 80 h 1005"/>
                <a:gd name="T48" fmla="*/ 2970 w 4223"/>
                <a:gd name="T49" fmla="*/ 130 h 1005"/>
                <a:gd name="T50" fmla="*/ 3010 w 4223"/>
                <a:gd name="T51" fmla="*/ 174 h 1005"/>
                <a:gd name="T52" fmla="*/ 3047 w 4223"/>
                <a:gd name="T53" fmla="*/ 214 h 1005"/>
                <a:gd name="T54" fmla="*/ 3090 w 4223"/>
                <a:gd name="T55" fmla="*/ 244 h 1005"/>
                <a:gd name="T56" fmla="*/ 3143 w 4223"/>
                <a:gd name="T57" fmla="*/ 254 h 1005"/>
                <a:gd name="T58" fmla="*/ 4006 w 4223"/>
                <a:gd name="T59" fmla="*/ 254 h 1005"/>
                <a:gd name="T60" fmla="*/ 4078 w 4223"/>
                <a:gd name="T61" fmla="*/ 258 h 1005"/>
                <a:gd name="T62" fmla="*/ 4130 w 4223"/>
                <a:gd name="T63" fmla="*/ 274 h 1005"/>
                <a:gd name="T64" fmla="*/ 4166 w 4223"/>
                <a:gd name="T65" fmla="*/ 293 h 1005"/>
                <a:gd name="T66" fmla="*/ 4194 w 4223"/>
                <a:gd name="T67" fmla="*/ 329 h 1005"/>
                <a:gd name="T68" fmla="*/ 4211 w 4223"/>
                <a:gd name="T69" fmla="*/ 368 h 1005"/>
                <a:gd name="T70" fmla="*/ 4219 w 4223"/>
                <a:gd name="T71" fmla="*/ 418 h 1005"/>
                <a:gd name="T72" fmla="*/ 4223 w 4223"/>
                <a:gd name="T73" fmla="*/ 478 h 1005"/>
                <a:gd name="T74" fmla="*/ 4223 w 4223"/>
                <a:gd name="T75" fmla="*/ 542 h 1005"/>
                <a:gd name="T76" fmla="*/ 4223 w 4223"/>
                <a:gd name="T77" fmla="*/ 1000 h 10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23"/>
                <a:gd name="T118" fmla="*/ 0 h 1005"/>
                <a:gd name="T119" fmla="*/ 4223 w 4223"/>
                <a:gd name="T120" fmla="*/ 1005 h 10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23" h="1005">
                  <a:moveTo>
                    <a:pt x="4223" y="1000"/>
                  </a:moveTo>
                  <a:lnTo>
                    <a:pt x="8" y="1005"/>
                  </a:lnTo>
                  <a:lnTo>
                    <a:pt x="8" y="935"/>
                  </a:lnTo>
                  <a:lnTo>
                    <a:pt x="4" y="855"/>
                  </a:lnTo>
                  <a:lnTo>
                    <a:pt x="4" y="756"/>
                  </a:lnTo>
                  <a:lnTo>
                    <a:pt x="0" y="283"/>
                  </a:lnTo>
                  <a:lnTo>
                    <a:pt x="4" y="214"/>
                  </a:lnTo>
                  <a:lnTo>
                    <a:pt x="8" y="159"/>
                  </a:lnTo>
                  <a:lnTo>
                    <a:pt x="19" y="109"/>
                  </a:lnTo>
                  <a:lnTo>
                    <a:pt x="32" y="75"/>
                  </a:lnTo>
                  <a:lnTo>
                    <a:pt x="56" y="45"/>
                  </a:lnTo>
                  <a:lnTo>
                    <a:pt x="92" y="25"/>
                  </a:lnTo>
                  <a:lnTo>
                    <a:pt x="137" y="15"/>
                  </a:lnTo>
                  <a:lnTo>
                    <a:pt x="197" y="9"/>
                  </a:lnTo>
                  <a:lnTo>
                    <a:pt x="822" y="9"/>
                  </a:lnTo>
                  <a:lnTo>
                    <a:pt x="1015" y="5"/>
                  </a:lnTo>
                  <a:lnTo>
                    <a:pt x="1813" y="5"/>
                  </a:lnTo>
                  <a:lnTo>
                    <a:pt x="1999" y="0"/>
                  </a:lnTo>
                  <a:lnTo>
                    <a:pt x="2599" y="0"/>
                  </a:lnTo>
                  <a:lnTo>
                    <a:pt x="2652" y="5"/>
                  </a:lnTo>
                  <a:lnTo>
                    <a:pt x="2756" y="5"/>
                  </a:lnTo>
                  <a:lnTo>
                    <a:pt x="2825" y="15"/>
                  </a:lnTo>
                  <a:lnTo>
                    <a:pt x="2881" y="39"/>
                  </a:lnTo>
                  <a:lnTo>
                    <a:pt x="2930" y="80"/>
                  </a:lnTo>
                  <a:lnTo>
                    <a:pt x="2970" y="130"/>
                  </a:lnTo>
                  <a:lnTo>
                    <a:pt x="3010" y="174"/>
                  </a:lnTo>
                  <a:lnTo>
                    <a:pt x="3047" y="214"/>
                  </a:lnTo>
                  <a:lnTo>
                    <a:pt x="3090" y="244"/>
                  </a:lnTo>
                  <a:lnTo>
                    <a:pt x="3143" y="254"/>
                  </a:lnTo>
                  <a:lnTo>
                    <a:pt x="4006" y="254"/>
                  </a:lnTo>
                  <a:lnTo>
                    <a:pt x="4078" y="258"/>
                  </a:lnTo>
                  <a:lnTo>
                    <a:pt x="4130" y="274"/>
                  </a:lnTo>
                  <a:lnTo>
                    <a:pt x="4166" y="293"/>
                  </a:lnTo>
                  <a:lnTo>
                    <a:pt x="4194" y="329"/>
                  </a:lnTo>
                  <a:lnTo>
                    <a:pt x="4211" y="368"/>
                  </a:lnTo>
                  <a:lnTo>
                    <a:pt x="4219" y="418"/>
                  </a:lnTo>
                  <a:lnTo>
                    <a:pt x="4223" y="478"/>
                  </a:lnTo>
                  <a:lnTo>
                    <a:pt x="4223" y="542"/>
                  </a:lnTo>
                  <a:lnTo>
                    <a:pt x="4223" y="1000"/>
                  </a:lnTo>
                  <a:close/>
                </a:path>
              </a:pathLst>
            </a:custGeom>
            <a:solidFill>
              <a:srgbClr val="00CC66"/>
            </a:solidFill>
            <a:ln w="0" cap="sq">
              <a:noFill/>
              <a:miter lim="800000"/>
              <a:headEnd/>
              <a:tailEnd/>
            </a:ln>
          </p:spPr>
          <p:txBody>
            <a:bodyPr lIns="91397" tIns="45698" rIns="91397" bIns="45698"/>
            <a:lstStyle/>
            <a:p>
              <a:endParaRPr lang="en-US"/>
            </a:p>
          </p:txBody>
        </p:sp>
        <p:sp>
          <p:nvSpPr>
            <p:cNvPr id="54364" name="Freeform 91"/>
            <p:cNvSpPr>
              <a:spLocks/>
            </p:cNvSpPr>
            <p:nvPr/>
          </p:nvSpPr>
          <p:spPr bwMode="auto">
            <a:xfrm>
              <a:off x="4310063" y="3844929"/>
              <a:ext cx="2259012" cy="201613"/>
            </a:xfrm>
            <a:custGeom>
              <a:avLst/>
              <a:gdLst>
                <a:gd name="T0" fmla="*/ 4223 w 4223"/>
                <a:gd name="T1" fmla="*/ 1000 h 1005"/>
                <a:gd name="T2" fmla="*/ 8 w 4223"/>
                <a:gd name="T3" fmla="*/ 1005 h 1005"/>
                <a:gd name="T4" fmla="*/ 8 w 4223"/>
                <a:gd name="T5" fmla="*/ 935 h 1005"/>
                <a:gd name="T6" fmla="*/ 4 w 4223"/>
                <a:gd name="T7" fmla="*/ 855 h 1005"/>
                <a:gd name="T8" fmla="*/ 4 w 4223"/>
                <a:gd name="T9" fmla="*/ 756 h 1005"/>
                <a:gd name="T10" fmla="*/ 0 w 4223"/>
                <a:gd name="T11" fmla="*/ 283 h 1005"/>
                <a:gd name="T12" fmla="*/ 4 w 4223"/>
                <a:gd name="T13" fmla="*/ 214 h 1005"/>
                <a:gd name="T14" fmla="*/ 8 w 4223"/>
                <a:gd name="T15" fmla="*/ 159 h 1005"/>
                <a:gd name="T16" fmla="*/ 19 w 4223"/>
                <a:gd name="T17" fmla="*/ 109 h 1005"/>
                <a:gd name="T18" fmla="*/ 32 w 4223"/>
                <a:gd name="T19" fmla="*/ 75 h 1005"/>
                <a:gd name="T20" fmla="*/ 56 w 4223"/>
                <a:gd name="T21" fmla="*/ 45 h 1005"/>
                <a:gd name="T22" fmla="*/ 92 w 4223"/>
                <a:gd name="T23" fmla="*/ 25 h 1005"/>
                <a:gd name="T24" fmla="*/ 137 w 4223"/>
                <a:gd name="T25" fmla="*/ 15 h 1005"/>
                <a:gd name="T26" fmla="*/ 197 w 4223"/>
                <a:gd name="T27" fmla="*/ 9 h 1005"/>
                <a:gd name="T28" fmla="*/ 822 w 4223"/>
                <a:gd name="T29" fmla="*/ 9 h 1005"/>
                <a:gd name="T30" fmla="*/ 1015 w 4223"/>
                <a:gd name="T31" fmla="*/ 5 h 1005"/>
                <a:gd name="T32" fmla="*/ 1813 w 4223"/>
                <a:gd name="T33" fmla="*/ 5 h 1005"/>
                <a:gd name="T34" fmla="*/ 1999 w 4223"/>
                <a:gd name="T35" fmla="*/ 0 h 1005"/>
                <a:gd name="T36" fmla="*/ 2599 w 4223"/>
                <a:gd name="T37" fmla="*/ 0 h 1005"/>
                <a:gd name="T38" fmla="*/ 2652 w 4223"/>
                <a:gd name="T39" fmla="*/ 5 h 1005"/>
                <a:gd name="T40" fmla="*/ 2756 w 4223"/>
                <a:gd name="T41" fmla="*/ 5 h 1005"/>
                <a:gd name="T42" fmla="*/ 2825 w 4223"/>
                <a:gd name="T43" fmla="*/ 15 h 1005"/>
                <a:gd name="T44" fmla="*/ 2881 w 4223"/>
                <a:gd name="T45" fmla="*/ 39 h 1005"/>
                <a:gd name="T46" fmla="*/ 2930 w 4223"/>
                <a:gd name="T47" fmla="*/ 80 h 1005"/>
                <a:gd name="T48" fmla="*/ 2970 w 4223"/>
                <a:gd name="T49" fmla="*/ 130 h 1005"/>
                <a:gd name="T50" fmla="*/ 3010 w 4223"/>
                <a:gd name="T51" fmla="*/ 174 h 1005"/>
                <a:gd name="T52" fmla="*/ 3047 w 4223"/>
                <a:gd name="T53" fmla="*/ 214 h 1005"/>
                <a:gd name="T54" fmla="*/ 3090 w 4223"/>
                <a:gd name="T55" fmla="*/ 244 h 1005"/>
                <a:gd name="T56" fmla="*/ 3143 w 4223"/>
                <a:gd name="T57" fmla="*/ 254 h 1005"/>
                <a:gd name="T58" fmla="*/ 4006 w 4223"/>
                <a:gd name="T59" fmla="*/ 254 h 1005"/>
                <a:gd name="T60" fmla="*/ 4078 w 4223"/>
                <a:gd name="T61" fmla="*/ 258 h 1005"/>
                <a:gd name="T62" fmla="*/ 4130 w 4223"/>
                <a:gd name="T63" fmla="*/ 274 h 1005"/>
                <a:gd name="T64" fmla="*/ 4166 w 4223"/>
                <a:gd name="T65" fmla="*/ 293 h 1005"/>
                <a:gd name="T66" fmla="*/ 4194 w 4223"/>
                <a:gd name="T67" fmla="*/ 329 h 1005"/>
                <a:gd name="T68" fmla="*/ 4211 w 4223"/>
                <a:gd name="T69" fmla="*/ 368 h 1005"/>
                <a:gd name="T70" fmla="*/ 4219 w 4223"/>
                <a:gd name="T71" fmla="*/ 418 h 1005"/>
                <a:gd name="T72" fmla="*/ 4223 w 4223"/>
                <a:gd name="T73" fmla="*/ 478 h 1005"/>
                <a:gd name="T74" fmla="*/ 4223 w 4223"/>
                <a:gd name="T75" fmla="*/ 542 h 1005"/>
                <a:gd name="T76" fmla="*/ 4223 w 4223"/>
                <a:gd name="T77" fmla="*/ 1000 h 10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23"/>
                <a:gd name="T118" fmla="*/ 0 h 1005"/>
                <a:gd name="T119" fmla="*/ 4223 w 4223"/>
                <a:gd name="T120" fmla="*/ 1005 h 10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23" h="1005">
                  <a:moveTo>
                    <a:pt x="4223" y="1000"/>
                  </a:moveTo>
                  <a:lnTo>
                    <a:pt x="8" y="1005"/>
                  </a:lnTo>
                  <a:lnTo>
                    <a:pt x="8" y="935"/>
                  </a:lnTo>
                  <a:lnTo>
                    <a:pt x="4" y="855"/>
                  </a:lnTo>
                  <a:lnTo>
                    <a:pt x="4" y="756"/>
                  </a:lnTo>
                  <a:lnTo>
                    <a:pt x="0" y="283"/>
                  </a:lnTo>
                  <a:lnTo>
                    <a:pt x="4" y="214"/>
                  </a:lnTo>
                  <a:lnTo>
                    <a:pt x="8" y="159"/>
                  </a:lnTo>
                  <a:lnTo>
                    <a:pt x="19" y="109"/>
                  </a:lnTo>
                  <a:lnTo>
                    <a:pt x="32" y="75"/>
                  </a:lnTo>
                  <a:lnTo>
                    <a:pt x="56" y="45"/>
                  </a:lnTo>
                  <a:lnTo>
                    <a:pt x="92" y="25"/>
                  </a:lnTo>
                  <a:lnTo>
                    <a:pt x="137" y="15"/>
                  </a:lnTo>
                  <a:lnTo>
                    <a:pt x="197" y="9"/>
                  </a:lnTo>
                  <a:lnTo>
                    <a:pt x="822" y="9"/>
                  </a:lnTo>
                  <a:lnTo>
                    <a:pt x="1015" y="5"/>
                  </a:lnTo>
                  <a:lnTo>
                    <a:pt x="1813" y="5"/>
                  </a:lnTo>
                  <a:lnTo>
                    <a:pt x="1999" y="0"/>
                  </a:lnTo>
                  <a:lnTo>
                    <a:pt x="2599" y="0"/>
                  </a:lnTo>
                  <a:lnTo>
                    <a:pt x="2652" y="5"/>
                  </a:lnTo>
                  <a:lnTo>
                    <a:pt x="2756" y="5"/>
                  </a:lnTo>
                  <a:lnTo>
                    <a:pt x="2825" y="15"/>
                  </a:lnTo>
                  <a:lnTo>
                    <a:pt x="2881" y="39"/>
                  </a:lnTo>
                  <a:lnTo>
                    <a:pt x="2930" y="80"/>
                  </a:lnTo>
                  <a:lnTo>
                    <a:pt x="2970" y="130"/>
                  </a:lnTo>
                  <a:lnTo>
                    <a:pt x="3010" y="174"/>
                  </a:lnTo>
                  <a:lnTo>
                    <a:pt x="3047" y="214"/>
                  </a:lnTo>
                  <a:lnTo>
                    <a:pt x="3090" y="244"/>
                  </a:lnTo>
                  <a:lnTo>
                    <a:pt x="3143" y="254"/>
                  </a:lnTo>
                  <a:lnTo>
                    <a:pt x="4006" y="254"/>
                  </a:lnTo>
                  <a:lnTo>
                    <a:pt x="4078" y="258"/>
                  </a:lnTo>
                  <a:lnTo>
                    <a:pt x="4130" y="274"/>
                  </a:lnTo>
                  <a:lnTo>
                    <a:pt x="4166" y="293"/>
                  </a:lnTo>
                  <a:lnTo>
                    <a:pt x="4194" y="329"/>
                  </a:lnTo>
                  <a:lnTo>
                    <a:pt x="4211" y="368"/>
                  </a:lnTo>
                  <a:lnTo>
                    <a:pt x="4219" y="418"/>
                  </a:lnTo>
                  <a:lnTo>
                    <a:pt x="4223" y="478"/>
                  </a:lnTo>
                  <a:lnTo>
                    <a:pt x="4223" y="542"/>
                  </a:lnTo>
                  <a:lnTo>
                    <a:pt x="4223" y="1000"/>
                  </a:lnTo>
                  <a:close/>
                </a:path>
              </a:pathLst>
            </a:custGeom>
            <a:solidFill>
              <a:srgbClr val="00CC66"/>
            </a:solidFill>
            <a:ln w="0" cap="sq">
              <a:noFill/>
              <a:miter lim="800000"/>
              <a:headEnd/>
              <a:tailEnd/>
            </a:ln>
          </p:spPr>
          <p:txBody>
            <a:bodyPr lIns="91397" tIns="45698" rIns="91397" bIns="45698"/>
            <a:lstStyle/>
            <a:p>
              <a:endParaRPr lang="en-US"/>
            </a:p>
          </p:txBody>
        </p:sp>
        <p:sp>
          <p:nvSpPr>
            <p:cNvPr id="54365" name="Line 92"/>
            <p:cNvSpPr>
              <a:spLocks noChangeShapeType="1"/>
            </p:cNvSpPr>
            <p:nvPr/>
          </p:nvSpPr>
          <p:spPr bwMode="auto">
            <a:xfrm>
              <a:off x="4311650" y="4044950"/>
              <a:ext cx="2266950" cy="0"/>
            </a:xfrm>
            <a:prstGeom prst="line">
              <a:avLst/>
            </a:prstGeom>
            <a:noFill/>
            <a:ln w="9525">
              <a:solidFill>
                <a:schemeClr val="tx1"/>
              </a:solidFill>
              <a:round/>
              <a:headEnd/>
              <a:tailEnd/>
            </a:ln>
          </p:spPr>
          <p:txBody>
            <a:bodyPr wrap="none" lIns="91397" tIns="45698" rIns="91397" bIns="45698" anchor="ctr"/>
            <a:lstStyle/>
            <a:p>
              <a:endParaRPr lang="en-US"/>
            </a:p>
          </p:txBody>
        </p:sp>
        <p:sp>
          <p:nvSpPr>
            <p:cNvPr id="54366" name="Line 93"/>
            <p:cNvSpPr>
              <a:spLocks noChangeShapeType="1"/>
            </p:cNvSpPr>
            <p:nvPr/>
          </p:nvSpPr>
          <p:spPr bwMode="auto">
            <a:xfrm>
              <a:off x="4152900" y="3841750"/>
              <a:ext cx="2266950" cy="0"/>
            </a:xfrm>
            <a:prstGeom prst="line">
              <a:avLst/>
            </a:prstGeom>
            <a:noFill/>
            <a:ln w="9525">
              <a:solidFill>
                <a:schemeClr val="tx1"/>
              </a:solidFill>
              <a:round/>
              <a:headEnd/>
              <a:tailEnd/>
            </a:ln>
          </p:spPr>
          <p:txBody>
            <a:bodyPr wrap="none" lIns="91397" tIns="45698" rIns="91397" bIns="45698" anchor="ctr"/>
            <a:lstStyle/>
            <a:p>
              <a:endParaRPr lang="en-US"/>
            </a:p>
          </p:txBody>
        </p:sp>
      </p:grpSp>
      <p:sp>
        <p:nvSpPr>
          <p:cNvPr id="54367" name="Text Box 94"/>
          <p:cNvSpPr txBox="1">
            <a:spLocks noChangeArrowheads="1"/>
          </p:cNvSpPr>
          <p:nvPr/>
        </p:nvSpPr>
        <p:spPr bwMode="auto">
          <a:xfrm>
            <a:off x="3034616" y="6214076"/>
            <a:ext cx="5567592" cy="646319"/>
          </a:xfrm>
          <a:prstGeom prst="rect">
            <a:avLst/>
          </a:prstGeom>
          <a:noFill/>
          <a:ln w="9525">
            <a:noFill/>
            <a:miter lim="800000"/>
            <a:headEnd/>
            <a:tailEnd/>
          </a:ln>
        </p:spPr>
        <p:txBody>
          <a:bodyPr wrap="none" lIns="91397" tIns="45698" rIns="91397" bIns="45698">
            <a:spAutoFit/>
          </a:bodyPr>
          <a:lstStyle/>
          <a:p>
            <a:pPr eaLnBrk="1" hangingPunct="1">
              <a:buFontTx/>
              <a:buChar char="•"/>
            </a:pPr>
            <a:r>
              <a:rPr lang="en-US" sz="3600" dirty="0"/>
              <a:t>Freeways</a:t>
            </a:r>
            <a:r>
              <a:rPr lang="en-US" sz="2800" dirty="0"/>
              <a:t> – Counted “mid-block”</a:t>
            </a:r>
            <a:endParaRPr lang="en-US" sz="2400" dirty="0"/>
          </a:p>
        </p:txBody>
      </p:sp>
      <p:sp>
        <p:nvSpPr>
          <p:cNvPr id="54368" name="Rectangle 96"/>
          <p:cNvSpPr>
            <a:spLocks noChangeArrowheads="1"/>
          </p:cNvSpPr>
          <p:nvPr/>
        </p:nvSpPr>
        <p:spPr bwMode="auto">
          <a:xfrm>
            <a:off x="1476276" y="5867311"/>
            <a:ext cx="7124905" cy="457390"/>
          </a:xfrm>
          <a:prstGeom prst="rect">
            <a:avLst/>
          </a:prstGeom>
          <a:noFill/>
          <a:ln w="9525">
            <a:noFill/>
            <a:miter lim="800000"/>
            <a:headEnd/>
            <a:tailEnd/>
          </a:ln>
        </p:spPr>
        <p:txBody>
          <a:bodyPr wrap="none" lIns="91397" tIns="45698" rIns="91397" bIns="45698">
            <a:spAutoFit/>
          </a:bodyPr>
          <a:lstStyle/>
          <a:p>
            <a:pPr algn="ctr" eaLnBrk="1" hangingPunct="1"/>
            <a:r>
              <a:rPr lang="en-US" sz="2400" dirty="0"/>
              <a:t>Add-on / Drop-off lanes must be of reasonable lengths</a:t>
            </a:r>
          </a:p>
        </p:txBody>
      </p:sp>
      <p:grpSp>
        <p:nvGrpSpPr>
          <p:cNvPr id="97" name="Group 96"/>
          <p:cNvGrpSpPr/>
          <p:nvPr/>
        </p:nvGrpSpPr>
        <p:grpSpPr>
          <a:xfrm>
            <a:off x="1066800" y="4"/>
            <a:ext cx="8077200" cy="1650181"/>
            <a:chOff x="1066800" y="0"/>
            <a:chExt cx="8077200" cy="1650181"/>
          </a:xfrm>
        </p:grpSpPr>
        <p:pic>
          <p:nvPicPr>
            <p:cNvPr id="98"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1328" t="7842" r="2007" b="65003"/>
            <a:stretch/>
          </p:blipFill>
          <p:spPr bwMode="auto">
            <a:xfrm>
              <a:off x="1066800" y="0"/>
              <a:ext cx="8077200" cy="165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43000" y="1078549"/>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extLst>
      <p:ext uri="{BB962C8B-B14F-4D97-AF65-F5344CB8AC3E}">
        <p14:creationId xmlns:p14="http://schemas.microsoft.com/office/powerpoint/2010/main" val="468356688"/>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351010" y="1033355"/>
            <a:ext cx="7349979" cy="4800600"/>
          </a:xfrm>
        </p:spPr>
        <p:txBody>
          <a:bodyPr>
            <a:normAutofit/>
          </a:bodyPr>
          <a:lstStyle/>
          <a:p>
            <a:r>
              <a:rPr lang="en-US" sz="2800" b="1" dirty="0">
                <a:solidFill>
                  <a:schemeClr val="accent6"/>
                </a:solidFill>
              </a:rPr>
              <a:t>Number of Left/Right Turn Only Lanes</a:t>
            </a:r>
          </a:p>
          <a:p>
            <a:r>
              <a:rPr lang="en-US" sz="2800" b="1" dirty="0">
                <a:solidFill>
                  <a:schemeClr val="accent6"/>
                </a:solidFill>
              </a:rPr>
              <a:t>Percent Left/Right Turns </a:t>
            </a:r>
            <a:r>
              <a:rPr lang="en-US" sz="2400" b="1" dirty="0"/>
              <a:t>– </a:t>
            </a:r>
            <a:r>
              <a:rPr lang="en-US" sz="2400" dirty="0"/>
              <a:t>percentage of vehicles performing a left or right-turning movement on the approach to a signalized intersection</a:t>
            </a:r>
          </a:p>
          <a:p>
            <a:r>
              <a:rPr lang="en-US" sz="2800" b="1" dirty="0">
                <a:solidFill>
                  <a:schemeClr val="accent6"/>
                </a:solidFill>
              </a:rPr>
              <a:t>Total Left Turn Storage </a:t>
            </a:r>
            <a:r>
              <a:rPr lang="en-US" sz="2400" b="1" dirty="0"/>
              <a:t>– </a:t>
            </a:r>
            <a:r>
              <a:rPr lang="en-US" sz="2400" dirty="0"/>
              <a:t>The total amount of storage length in feet for exclusive left turn lanes</a:t>
            </a:r>
          </a:p>
          <a:p>
            <a:pPr marL="0" indent="0">
              <a:buNone/>
            </a:pPr>
            <a:endParaRPr lang="en-US" sz="2400" b="1" dirty="0"/>
          </a:p>
          <a:p>
            <a:endParaRPr lang="en-US" sz="2400" dirty="0"/>
          </a:p>
          <a:p>
            <a:endParaRPr lang="en-US" sz="2400" b="1" dirty="0"/>
          </a:p>
        </p:txBody>
      </p:sp>
      <p:grpSp>
        <p:nvGrpSpPr>
          <p:cNvPr id="8" name="Group 7"/>
          <p:cNvGrpSpPr>
            <a:grpSpLocks noChangeAspect="1"/>
          </p:cNvGrpSpPr>
          <p:nvPr/>
        </p:nvGrpSpPr>
        <p:grpSpPr>
          <a:xfrm>
            <a:off x="1277930" y="3903856"/>
            <a:ext cx="7608899" cy="2508428"/>
            <a:chOff x="2057400" y="-228599"/>
            <a:chExt cx="8496300" cy="2800978"/>
          </a:xfrm>
          <a:effectLst>
            <a:outerShdw blurRad="50800" dist="38100" dir="2700000" algn="tl" rotWithShape="0">
              <a:prstClr val="black">
                <a:alpha val="40000"/>
              </a:prstClr>
            </a:outerShdw>
          </a:effectLst>
        </p:grpSpPr>
        <p:pic>
          <p:nvPicPr>
            <p:cNvPr id="1741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798"/>
            <a:stretch/>
          </p:blipFill>
          <p:spPr bwMode="auto">
            <a:xfrm>
              <a:off x="2057400" y="-228599"/>
              <a:ext cx="8496300" cy="280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934200" y="1054137"/>
              <a:ext cx="664432" cy="412406"/>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125’</a:t>
              </a:r>
              <a:endParaRPr lang="en-US" b="1" dirty="0">
                <a:solidFill>
                  <a:schemeClr val="bg1"/>
                </a:solidFill>
                <a:effectLst>
                  <a:outerShdw blurRad="38100" dist="38100" dir="2700000" algn="tl">
                    <a:srgbClr val="000000">
                      <a:alpha val="43137"/>
                    </a:srgbClr>
                  </a:outerShdw>
                </a:effectLst>
              </a:endParaRPr>
            </a:p>
          </p:txBody>
        </p:sp>
      </p:grpSp>
      <p:sp>
        <p:nvSpPr>
          <p:cNvPr id="13" name="Pentagon 12"/>
          <p:cNvSpPr/>
          <p:nvPr/>
        </p:nvSpPr>
        <p:spPr bwMode="auto">
          <a:xfrm>
            <a:off x="0" y="462061"/>
            <a:ext cx="1600200" cy="411480"/>
          </a:xfrm>
          <a:prstGeom prst="homePlate">
            <a:avLst/>
          </a:prstGeom>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accent5">
                    <a:lumMod val="40000"/>
                    <a:lumOff val="60000"/>
                  </a:schemeClr>
                </a:solidFill>
                <a:latin typeface="Arial" charset="0"/>
              </a:rPr>
              <a:t>ROADWAY</a:t>
            </a:r>
          </a:p>
        </p:txBody>
      </p:sp>
      <p:sp>
        <p:nvSpPr>
          <p:cNvPr id="14" name="Title 1"/>
          <p:cNvSpPr>
            <a:spLocks noGrp="1"/>
          </p:cNvSpPr>
          <p:nvPr>
            <p:ph type="title"/>
          </p:nvPr>
        </p:nvSpPr>
        <p:spPr>
          <a:xfrm>
            <a:off x="1676400" y="381000"/>
            <a:ext cx="7239000" cy="884238"/>
          </a:xfrm>
        </p:spPr>
        <p:txBody>
          <a:bodyPr/>
          <a:lstStyle/>
          <a:p>
            <a:r>
              <a:rPr lang="en-US" sz="4000" b="1" dirty="0"/>
              <a:t>Turn Lanes</a:t>
            </a:r>
            <a:endParaRPr lang="en-US" b="1" dirty="0"/>
          </a:p>
        </p:txBody>
      </p:sp>
    </p:spTree>
    <p:custDataLst>
      <p:tags r:id="rId1"/>
    </p:custDataLst>
    <p:extLst>
      <p:ext uri="{BB962C8B-B14F-4D97-AF65-F5344CB8AC3E}">
        <p14:creationId xmlns:p14="http://schemas.microsoft.com/office/powerpoint/2010/main" val="3374465227"/>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463040" y="1650184"/>
            <a:ext cx="7239000" cy="2235885"/>
          </a:xfrm>
        </p:spPr>
        <p:txBody>
          <a:bodyPr>
            <a:normAutofit fontScale="92500" lnSpcReduction="10000"/>
          </a:bodyPr>
          <a:lstStyle/>
          <a:p>
            <a:r>
              <a:rPr lang="en-US" sz="2400" b="1" dirty="0">
                <a:solidFill>
                  <a:schemeClr val="accent6"/>
                </a:solidFill>
              </a:rPr>
              <a:t>On-Street Parking</a:t>
            </a:r>
          </a:p>
          <a:p>
            <a:pPr lvl="1"/>
            <a:r>
              <a:rPr lang="en-US" sz="2000" dirty="0"/>
              <a:t>Impacts both link running time as well as bicycle and pedestrian LOS</a:t>
            </a:r>
          </a:p>
          <a:p>
            <a:r>
              <a:rPr lang="en-US" sz="2400" b="1" dirty="0">
                <a:solidFill>
                  <a:schemeClr val="accent6"/>
                </a:solidFill>
              </a:rPr>
              <a:t>Parking Activity</a:t>
            </a:r>
          </a:p>
          <a:p>
            <a:pPr lvl="1"/>
            <a:r>
              <a:rPr lang="en-US" sz="2000" b="1" dirty="0"/>
              <a:t>Low</a:t>
            </a:r>
          </a:p>
          <a:p>
            <a:pPr lvl="1"/>
            <a:r>
              <a:rPr lang="en-US" sz="2000" b="1" dirty="0"/>
              <a:t>Medium </a:t>
            </a:r>
          </a:p>
          <a:p>
            <a:pPr lvl="1"/>
            <a:r>
              <a:rPr lang="en-US" sz="2000" b="1" dirty="0"/>
              <a:t>High</a:t>
            </a:r>
          </a:p>
          <a:p>
            <a:pPr marL="0" indent="0">
              <a:buNone/>
            </a:pPr>
            <a:endParaRPr lang="en-US" sz="2400" b="1" dirty="0"/>
          </a:p>
          <a:p>
            <a:endParaRPr lang="en-US" sz="2400" dirty="0"/>
          </a:p>
          <a:p>
            <a:endParaRPr lang="en-US" sz="2400" b="1" dirty="0"/>
          </a:p>
        </p:txBody>
      </p:sp>
      <p:pic>
        <p:nvPicPr>
          <p:cNvPr id="18435" name="Picture 3" descr="https://maps.google.com/?ll=44.891999,-93.189898&amp;spn=0.021647,0.071926&amp;t=m&amp;z=14&amp;layer=c&amp;cbll=44.890477,-93.185742&amp;panoid=IoEkIdbqeNSgJjy7HUOIAg&amp;cbp=11,200.3,,0,-6.0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32652" y="3962400"/>
            <a:ext cx="8011348" cy="289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1066800" y="4"/>
            <a:ext cx="8077200" cy="1650181"/>
            <a:chOff x="1066800" y="0"/>
            <a:chExt cx="8077200" cy="1650181"/>
          </a:xfrm>
        </p:grpSpPr>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a:ext>
              </a:extLst>
            </a:blip>
            <a:srcRect l="1328" t="7842" r="2007" b="65003"/>
            <a:stretch/>
          </p:blipFill>
          <p:spPr bwMode="auto">
            <a:xfrm>
              <a:off x="1066800" y="0"/>
              <a:ext cx="8077200" cy="165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143000" y="1078549"/>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extLst>
      <p:ext uri="{BB962C8B-B14F-4D97-AF65-F5344CB8AC3E}">
        <p14:creationId xmlns:p14="http://schemas.microsoft.com/office/powerpoint/2010/main" val="393124335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844496"/>
            <a:ext cx="7239000" cy="884238"/>
          </a:xfrm>
        </p:spPr>
        <p:txBody>
          <a:bodyPr/>
          <a:lstStyle/>
          <a:p>
            <a:r>
              <a:rPr lang="en-US" b="1" dirty="0"/>
              <a:t>Inputting g/C</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204828888"/>
              </p:ext>
            </p:extLst>
          </p:nvPr>
        </p:nvGraphicFramePr>
        <p:xfrm>
          <a:off x="1430079" y="2891514"/>
          <a:ext cx="7239000" cy="3966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oup 8"/>
          <p:cNvGrpSpPr/>
          <p:nvPr/>
        </p:nvGrpSpPr>
        <p:grpSpPr>
          <a:xfrm>
            <a:off x="1066800" y="4"/>
            <a:ext cx="8077200" cy="1650181"/>
            <a:chOff x="1066800" y="0"/>
            <a:chExt cx="8077200" cy="1650181"/>
          </a:xfrm>
        </p:grpSpPr>
        <p:pic>
          <p:nvPicPr>
            <p:cNvPr id="10" name="Picture 2"/>
            <p:cNvPicPr>
              <a:picLocks noChangeAspect="1" noChangeArrowheads="1"/>
            </p:cNvPicPr>
            <p:nvPr/>
          </p:nvPicPr>
          <p:blipFill rotWithShape="1">
            <a:blip r:embed="rId9">
              <a:extLst>
                <a:ext uri="{28A0092B-C50C-407E-A947-70E740481C1C}">
                  <a14:useLocalDpi xmlns:a14="http://schemas.microsoft.com/office/drawing/2010/main"/>
                </a:ext>
              </a:extLst>
            </a:blip>
            <a:srcRect l="1328" t="7842" r="2007" b="65003"/>
            <a:stretch/>
          </p:blipFill>
          <p:spPr bwMode="auto">
            <a:xfrm>
              <a:off x="1066800" y="0"/>
              <a:ext cx="8077200" cy="165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143000" y="1078549"/>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extLst>
      <p:ext uri="{BB962C8B-B14F-4D97-AF65-F5344CB8AC3E}">
        <p14:creationId xmlns:p14="http://schemas.microsoft.com/office/powerpoint/2010/main" val="1301973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r>
              <a:rPr lang="en-US" dirty="0" smtClean="0"/>
              <a:t>Martin Guttenplan</a:t>
            </a:r>
          </a:p>
          <a:p>
            <a:r>
              <a:rPr lang="en-US" dirty="0" smtClean="0"/>
              <a:t>Andrew Young</a:t>
            </a:r>
          </a:p>
          <a:p>
            <a:r>
              <a:rPr lang="en-US" dirty="0" smtClean="0"/>
              <a:t>Nathan Hicks</a:t>
            </a:r>
          </a:p>
          <a:p>
            <a:r>
              <a:rPr lang="en-US" dirty="0" smtClean="0"/>
              <a:t>Lisa Colmenares</a:t>
            </a:r>
          </a:p>
          <a:p>
            <a:pPr marL="0" indent="0">
              <a:buNone/>
            </a:pPr>
            <a:endParaRPr lang="en-US" dirty="0"/>
          </a:p>
        </p:txBody>
      </p:sp>
      <p:sp>
        <p:nvSpPr>
          <p:cNvPr id="6" name="Pentagon 5"/>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475047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p:cNvSpPr/>
          <p:nvPr/>
        </p:nvSpPr>
        <p:spPr bwMode="auto">
          <a:xfrm>
            <a:off x="4575890" y="2081464"/>
            <a:ext cx="4404142" cy="4776535"/>
          </a:xfrm>
          <a:prstGeom prst="rect">
            <a:avLst/>
          </a:prstGeom>
          <a:solidFill>
            <a:schemeClr val="accent2">
              <a:lumMod val="40000"/>
              <a:lumOff val="6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274192" tIns="45698" rIns="274192" bIns="45698" numCol="1" rtlCol="0" anchor="t" anchorCtr="0" compatLnSpc="1">
            <a:prstTxWarp prst="textNoShape">
              <a:avLst/>
            </a:prstTxWarp>
          </a:bodyPr>
          <a:lstStyle/>
          <a:p>
            <a:pPr algn="ctr">
              <a:buNone/>
            </a:pPr>
            <a:r>
              <a:rPr lang="en-US" sz="2800" dirty="0">
                <a:solidFill>
                  <a:schemeClr val="tx1"/>
                </a:solidFill>
              </a:rPr>
              <a:t> The maximum number of vehicles that can pass a point during a specified time period under prevailing roadway, traffic, and control conditions</a:t>
            </a:r>
          </a:p>
          <a:p>
            <a:pPr algn="ctr">
              <a:buNone/>
            </a:pPr>
            <a:endParaRPr lang="en-US" sz="2800" dirty="0">
              <a:solidFill>
                <a:schemeClr val="tx1"/>
              </a:solidFill>
            </a:endParaRPr>
          </a:p>
        </p:txBody>
      </p:sp>
      <p:sp>
        <p:nvSpPr>
          <p:cNvPr id="9" name="Rectangle 8"/>
          <p:cNvSpPr/>
          <p:nvPr/>
        </p:nvSpPr>
        <p:spPr bwMode="auto">
          <a:xfrm>
            <a:off x="4575894" y="1143002"/>
            <a:ext cx="4407101" cy="938464"/>
          </a:xfrm>
          <a:prstGeom prst="rect">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397" tIns="45698" rIns="91397" bIns="45698" numCol="1" rtlCol="0" anchor="ctr" anchorCtr="0" compatLnSpc="1">
            <a:prstTxWarp prst="textNoShape">
              <a:avLst/>
            </a:prstTxWarp>
          </a:bodyPr>
          <a:lstStyle/>
          <a:p>
            <a:pPr algn="ctr" eaLnBrk="0" fontAlgn="base" hangingPunct="0">
              <a:spcBef>
                <a:spcPct val="0"/>
              </a:spcBef>
              <a:spcAft>
                <a:spcPct val="0"/>
              </a:spcAft>
            </a:pPr>
            <a:r>
              <a:rPr lang="en-US" sz="3200" b="1" dirty="0">
                <a:solidFill>
                  <a:schemeClr val="tx1"/>
                </a:solidFill>
                <a:latin typeface="+mj-lt"/>
              </a:rPr>
              <a:t>Capacity</a:t>
            </a:r>
          </a:p>
        </p:txBody>
      </p:sp>
      <p:pic>
        <p:nvPicPr>
          <p:cNvPr id="7" name="Picture 3" descr="hauling-wool"/>
          <p:cNvPicPr>
            <a:picLocks noChangeAspect="1" noChangeArrowheads="1"/>
          </p:cNvPicPr>
          <p:nvPr/>
        </p:nvPicPr>
        <p:blipFill rotWithShape="1">
          <a:blip r:embed="rId4" cstate="print"/>
          <a:srcRect l="18570" r="33336" b="2777"/>
          <a:stretch/>
        </p:blipFill>
        <p:spPr bwMode="auto">
          <a:xfrm>
            <a:off x="951505" y="1143002"/>
            <a:ext cx="3621422" cy="5266944"/>
          </a:xfrm>
          <a:prstGeom prst="rect">
            <a:avLst/>
          </a:prstGeom>
          <a:noFill/>
        </p:spPr>
      </p:pic>
      <p:sp>
        <p:nvSpPr>
          <p:cNvPr id="1697794" name="Rectangle 2"/>
          <p:cNvSpPr>
            <a:spLocks noGrp="1" noChangeArrowheads="1"/>
          </p:cNvSpPr>
          <p:nvPr>
            <p:ph type="title"/>
          </p:nvPr>
        </p:nvSpPr>
        <p:spPr/>
        <p:txBody>
          <a:bodyPr/>
          <a:lstStyle/>
          <a:p>
            <a:r>
              <a:rPr lang="en-US" smtClean="0"/>
              <a:t>Five Important Definitions</a:t>
            </a:r>
            <a:endParaRPr lang="en-US" dirty="0"/>
          </a:p>
        </p:txBody>
      </p:sp>
      <p:sp>
        <p:nvSpPr>
          <p:cNvPr id="2" name="TextBox 1"/>
          <p:cNvSpPr txBox="1"/>
          <p:nvPr/>
        </p:nvSpPr>
        <p:spPr>
          <a:xfrm>
            <a:off x="7162800" y="468081"/>
            <a:ext cx="2057400" cy="584775"/>
          </a:xfrm>
          <a:prstGeom prst="rect">
            <a:avLst/>
          </a:prstGeom>
          <a:noFill/>
        </p:spPr>
        <p:txBody>
          <a:bodyPr wrap="square" lIns="91397" tIns="45698" rIns="91397" bIns="45698" rtlCol="0">
            <a:spAutoFit/>
          </a:bodyPr>
          <a:lstStyle/>
          <a:p>
            <a:r>
              <a:rPr lang="en-US" sz="3200" b="1" dirty="0">
                <a:solidFill>
                  <a:schemeClr val="bg1"/>
                </a:solidFill>
              </a:rPr>
              <a:t>Rural</a:t>
            </a:r>
          </a:p>
        </p:txBody>
      </p:sp>
      <p:sp>
        <p:nvSpPr>
          <p:cNvPr id="10" name="Pentagon 9"/>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977777085"/>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990600" y="-914400"/>
            <a:ext cx="9139951" cy="7391400"/>
            <a:chOff x="-990600" y="-914400"/>
            <a:chExt cx="9139951" cy="7391400"/>
          </a:xfrm>
        </p:grpSpPr>
        <p:sp>
          <p:nvSpPr>
            <p:cNvPr id="16" name="Freeform 15"/>
            <p:cNvSpPr/>
            <p:nvPr/>
          </p:nvSpPr>
          <p:spPr>
            <a:xfrm>
              <a:off x="-914400" y="3933022"/>
              <a:ext cx="7543800" cy="2467778"/>
            </a:xfrm>
            <a:custGeom>
              <a:avLst/>
              <a:gdLst>
                <a:gd name="connsiteX0" fmla="*/ 1102430 w 7543800"/>
                <a:gd name="connsiteY0" fmla="*/ 0 h 2467778"/>
                <a:gd name="connsiteX1" fmla="*/ 6441370 w 7543800"/>
                <a:gd name="connsiteY1" fmla="*/ 0 h 2467778"/>
                <a:gd name="connsiteX2" fmla="*/ 7521403 w 7543800"/>
                <a:gd name="connsiteY2" fmla="*/ 880252 h 2467778"/>
                <a:gd name="connsiteX3" fmla="*/ 7535488 w 7543800"/>
                <a:gd name="connsiteY3" fmla="*/ 1019978 h 2467778"/>
                <a:gd name="connsiteX4" fmla="*/ 7543800 w 7543800"/>
                <a:gd name="connsiteY4" fmla="*/ 1019978 h 2467778"/>
                <a:gd name="connsiteX5" fmla="*/ 7543800 w 7543800"/>
                <a:gd name="connsiteY5" fmla="*/ 1102430 h 2467778"/>
                <a:gd name="connsiteX6" fmla="*/ 7543800 w 7543800"/>
                <a:gd name="connsiteY6" fmla="*/ 1365348 h 2467778"/>
                <a:gd name="connsiteX7" fmla="*/ 7543800 w 7543800"/>
                <a:gd name="connsiteY7" fmla="*/ 2391578 h 2467778"/>
                <a:gd name="connsiteX8" fmla="*/ 7162800 w 7543800"/>
                <a:gd name="connsiteY8" fmla="*/ 2391578 h 2467778"/>
                <a:gd name="connsiteX9" fmla="*/ 7162800 w 7543800"/>
                <a:gd name="connsiteY9" fmla="*/ 2197694 h 2467778"/>
                <a:gd name="connsiteX10" fmla="*/ 7142617 w 7543800"/>
                <a:gd name="connsiteY10" fmla="*/ 2216037 h 2467778"/>
                <a:gd name="connsiteX11" fmla="*/ 6441370 w 7543800"/>
                <a:gd name="connsiteY11" fmla="*/ 2467778 h 2467778"/>
                <a:gd name="connsiteX12" fmla="*/ 1102430 w 7543800"/>
                <a:gd name="connsiteY12" fmla="*/ 2467778 h 2467778"/>
                <a:gd name="connsiteX13" fmla="*/ 0 w 7543800"/>
                <a:gd name="connsiteY13" fmla="*/ 1365348 h 2467778"/>
                <a:gd name="connsiteX14" fmla="*/ 0 w 7543800"/>
                <a:gd name="connsiteY14" fmla="*/ 1102430 h 2467778"/>
                <a:gd name="connsiteX15" fmla="*/ 1102430 w 7543800"/>
                <a:gd name="connsiteY15" fmla="*/ 0 h 246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43800" h="2467778">
                  <a:moveTo>
                    <a:pt x="1102430" y="0"/>
                  </a:moveTo>
                  <a:lnTo>
                    <a:pt x="6441370" y="0"/>
                  </a:lnTo>
                  <a:cubicBezTo>
                    <a:pt x="6974118" y="0"/>
                    <a:pt x="7418605" y="377893"/>
                    <a:pt x="7521403" y="880252"/>
                  </a:cubicBezTo>
                  <a:lnTo>
                    <a:pt x="7535488" y="1019978"/>
                  </a:lnTo>
                  <a:lnTo>
                    <a:pt x="7543800" y="1019978"/>
                  </a:lnTo>
                  <a:lnTo>
                    <a:pt x="7543800" y="1102430"/>
                  </a:lnTo>
                  <a:lnTo>
                    <a:pt x="7543800" y="1365348"/>
                  </a:lnTo>
                  <a:lnTo>
                    <a:pt x="7543800" y="2391578"/>
                  </a:lnTo>
                  <a:lnTo>
                    <a:pt x="7162800" y="2391578"/>
                  </a:lnTo>
                  <a:lnTo>
                    <a:pt x="7162800" y="2197694"/>
                  </a:lnTo>
                  <a:lnTo>
                    <a:pt x="7142617" y="2216037"/>
                  </a:lnTo>
                  <a:cubicBezTo>
                    <a:pt x="6952053" y="2373305"/>
                    <a:pt x="6707744" y="2467778"/>
                    <a:pt x="6441370" y="2467778"/>
                  </a:cubicBezTo>
                  <a:lnTo>
                    <a:pt x="1102430" y="2467778"/>
                  </a:lnTo>
                  <a:cubicBezTo>
                    <a:pt x="493575" y="2467778"/>
                    <a:pt x="0" y="1974203"/>
                    <a:pt x="0" y="1365348"/>
                  </a:cubicBezTo>
                  <a:lnTo>
                    <a:pt x="0" y="1102430"/>
                  </a:lnTo>
                  <a:cubicBezTo>
                    <a:pt x="0" y="493575"/>
                    <a:pt x="493575" y="0"/>
                    <a:pt x="1102430" y="0"/>
                  </a:cubicBezTo>
                  <a:close/>
                </a:path>
              </a:pathLst>
            </a:cu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ounded Rectangle 3"/>
            <p:cNvSpPr/>
            <p:nvPr/>
          </p:nvSpPr>
          <p:spPr>
            <a:xfrm>
              <a:off x="-914400" y="-914400"/>
              <a:ext cx="7543800" cy="2467778"/>
            </a:xfrm>
            <a:prstGeom prst="roundRect">
              <a:avLst>
                <a:gd name="adj" fmla="val 44673"/>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0" y="2522863"/>
              <a:ext cx="6553200" cy="440675"/>
            </a:xfrm>
            <a:custGeom>
              <a:avLst/>
              <a:gdLst>
                <a:gd name="connsiteX0" fmla="*/ 0 w 6553200"/>
                <a:gd name="connsiteY0" fmla="*/ 0 h 381000"/>
                <a:gd name="connsiteX1" fmla="*/ 3619500 w 6553200"/>
                <a:gd name="connsiteY1" fmla="*/ 0 h 381000"/>
                <a:gd name="connsiteX2" fmla="*/ 4038600 w 6553200"/>
                <a:gd name="connsiteY2" fmla="*/ 0 h 381000"/>
                <a:gd name="connsiteX3" fmla="*/ 6515100 w 6553200"/>
                <a:gd name="connsiteY3" fmla="*/ 0 h 381000"/>
                <a:gd name="connsiteX4" fmla="*/ 6553200 w 6553200"/>
                <a:gd name="connsiteY4" fmla="*/ 38100 h 381000"/>
                <a:gd name="connsiteX5" fmla="*/ 6515100 w 6553200"/>
                <a:gd name="connsiteY5" fmla="*/ 76200 h 381000"/>
                <a:gd name="connsiteX6" fmla="*/ 4788756 w 6553200"/>
                <a:gd name="connsiteY6" fmla="*/ 76200 h 381000"/>
                <a:gd name="connsiteX7" fmla="*/ 4039689 w 6553200"/>
                <a:gd name="connsiteY7" fmla="*/ 378823 h 381000"/>
                <a:gd name="connsiteX8" fmla="*/ 4038600 w 6553200"/>
                <a:gd name="connsiteY8" fmla="*/ 373477 h 381000"/>
                <a:gd name="connsiteX9" fmla="*/ 4038600 w 6553200"/>
                <a:gd name="connsiteY9" fmla="*/ 381000 h 381000"/>
                <a:gd name="connsiteX10" fmla="*/ 0 w 6553200"/>
                <a:gd name="connsiteY10"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3200" h="381000">
                  <a:moveTo>
                    <a:pt x="0" y="0"/>
                  </a:moveTo>
                  <a:lnTo>
                    <a:pt x="3619500" y="0"/>
                  </a:lnTo>
                  <a:lnTo>
                    <a:pt x="4038600" y="0"/>
                  </a:lnTo>
                  <a:lnTo>
                    <a:pt x="6515100" y="0"/>
                  </a:lnTo>
                  <a:cubicBezTo>
                    <a:pt x="6536142" y="0"/>
                    <a:pt x="6553200" y="17058"/>
                    <a:pt x="6553200" y="38100"/>
                  </a:cubicBezTo>
                  <a:cubicBezTo>
                    <a:pt x="6553200" y="59142"/>
                    <a:pt x="6536142" y="76200"/>
                    <a:pt x="6515100" y="76200"/>
                  </a:cubicBezTo>
                  <a:lnTo>
                    <a:pt x="4788756" y="76200"/>
                  </a:lnTo>
                  <a:lnTo>
                    <a:pt x="4039689" y="378823"/>
                  </a:lnTo>
                  <a:lnTo>
                    <a:pt x="4038600" y="373477"/>
                  </a:lnTo>
                  <a:lnTo>
                    <a:pt x="4038600" y="381000"/>
                  </a:lnTo>
                  <a:lnTo>
                    <a:pt x="0" y="381000"/>
                  </a:lnTo>
                  <a:close/>
                </a:path>
              </a:pathLst>
            </a:custGeom>
            <a:solidFill>
              <a:srgbClr val="09A6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p:nvCxnSpPr>
          <p:spPr>
            <a:xfrm>
              <a:off x="0" y="3492347"/>
              <a:ext cx="6510741"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90600" y="5029200"/>
              <a:ext cx="7239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720460" y="2979098"/>
              <a:ext cx="651140" cy="461665"/>
            </a:xfrm>
            <a:prstGeom prst="rect">
              <a:avLst/>
            </a:prstGeom>
            <a:noFill/>
          </p:spPr>
          <p:txBody>
            <a:bodyPr wrap="none" rtlCol="0">
              <a:spAutoFit/>
            </a:bodyPr>
            <a:lstStyle/>
            <a:p>
              <a:r>
                <a:rPr lang="en-US" sz="2400" dirty="0" smtClean="0">
                  <a:solidFill>
                    <a:prstClr val="black"/>
                  </a:solidFill>
                </a:rPr>
                <a:t>500</a:t>
              </a:r>
              <a:endParaRPr lang="en-US" sz="2400" dirty="0">
                <a:solidFill>
                  <a:prstClr val="black"/>
                </a:solidFill>
              </a:endParaRPr>
            </a:p>
          </p:txBody>
        </p:sp>
        <p:sp>
          <p:nvSpPr>
            <p:cNvPr id="18" name="TextBox 17"/>
            <p:cNvSpPr txBox="1"/>
            <p:nvPr/>
          </p:nvSpPr>
          <p:spPr>
            <a:xfrm>
              <a:off x="720460" y="3473611"/>
              <a:ext cx="651140" cy="461665"/>
            </a:xfrm>
            <a:prstGeom prst="rect">
              <a:avLst/>
            </a:prstGeom>
            <a:noFill/>
          </p:spPr>
          <p:txBody>
            <a:bodyPr wrap="none" rtlCol="0">
              <a:spAutoFit/>
            </a:bodyPr>
            <a:lstStyle/>
            <a:p>
              <a:r>
                <a:rPr lang="en-US" sz="2400" dirty="0" smtClean="0">
                  <a:solidFill>
                    <a:prstClr val="black"/>
                  </a:solidFill>
                </a:rPr>
                <a:t>500</a:t>
              </a:r>
              <a:endParaRPr lang="en-US" sz="2400" dirty="0">
                <a:solidFill>
                  <a:prstClr val="black"/>
                </a:solidFill>
              </a:endParaRPr>
            </a:p>
          </p:txBody>
        </p:sp>
        <p:sp>
          <p:nvSpPr>
            <p:cNvPr id="19" name="TextBox 18"/>
            <p:cNvSpPr txBox="1"/>
            <p:nvPr/>
          </p:nvSpPr>
          <p:spPr>
            <a:xfrm>
              <a:off x="6510741" y="2135979"/>
              <a:ext cx="651140" cy="461665"/>
            </a:xfrm>
            <a:prstGeom prst="rect">
              <a:avLst/>
            </a:prstGeom>
            <a:noFill/>
          </p:spPr>
          <p:txBody>
            <a:bodyPr wrap="none" rtlCol="0">
              <a:spAutoFit/>
            </a:bodyPr>
            <a:lstStyle/>
            <a:p>
              <a:r>
                <a:rPr lang="en-US" sz="2400" dirty="0" smtClean="0">
                  <a:solidFill>
                    <a:prstClr val="black"/>
                  </a:solidFill>
                </a:rPr>
                <a:t>100</a:t>
              </a:r>
              <a:endParaRPr lang="en-US" sz="2400" dirty="0">
                <a:solidFill>
                  <a:prstClr val="black"/>
                </a:solidFill>
              </a:endParaRPr>
            </a:p>
          </p:txBody>
        </p:sp>
        <p:sp>
          <p:nvSpPr>
            <p:cNvPr id="20" name="TextBox 19"/>
            <p:cNvSpPr txBox="1"/>
            <p:nvPr/>
          </p:nvSpPr>
          <p:spPr>
            <a:xfrm>
              <a:off x="7400104" y="2967335"/>
              <a:ext cx="651140" cy="461665"/>
            </a:xfrm>
            <a:prstGeom prst="rect">
              <a:avLst/>
            </a:prstGeom>
            <a:noFill/>
          </p:spPr>
          <p:txBody>
            <a:bodyPr wrap="none" rtlCol="0">
              <a:spAutoFit/>
            </a:bodyPr>
            <a:lstStyle/>
            <a:p>
              <a:r>
                <a:rPr lang="en-US" sz="2400" dirty="0" smtClean="0">
                  <a:solidFill>
                    <a:prstClr val="black"/>
                  </a:solidFill>
                </a:rPr>
                <a:t>400</a:t>
              </a:r>
              <a:endParaRPr lang="en-US" sz="2400" dirty="0">
                <a:solidFill>
                  <a:prstClr val="black"/>
                </a:solidFill>
              </a:endParaRPr>
            </a:p>
          </p:txBody>
        </p:sp>
        <p:sp>
          <p:nvSpPr>
            <p:cNvPr id="21" name="TextBox 20"/>
            <p:cNvSpPr txBox="1"/>
            <p:nvPr/>
          </p:nvSpPr>
          <p:spPr>
            <a:xfrm>
              <a:off x="6510741" y="4283504"/>
              <a:ext cx="651140" cy="461665"/>
            </a:xfrm>
            <a:prstGeom prst="rect">
              <a:avLst/>
            </a:prstGeom>
            <a:noFill/>
          </p:spPr>
          <p:txBody>
            <a:bodyPr wrap="none" rtlCol="0">
              <a:spAutoFit/>
            </a:bodyPr>
            <a:lstStyle/>
            <a:p>
              <a:r>
                <a:rPr lang="en-US" sz="2400" dirty="0" smtClean="0">
                  <a:solidFill>
                    <a:prstClr val="black"/>
                  </a:solidFill>
                </a:rPr>
                <a:t>100</a:t>
              </a:r>
              <a:endParaRPr lang="en-US" sz="2400" dirty="0">
                <a:solidFill>
                  <a:prstClr val="black"/>
                </a:solidFill>
              </a:endParaRPr>
            </a:p>
          </p:txBody>
        </p:sp>
        <p:sp>
          <p:nvSpPr>
            <p:cNvPr id="22" name="Bent Arrow 21"/>
            <p:cNvSpPr/>
            <p:nvPr/>
          </p:nvSpPr>
          <p:spPr>
            <a:xfrm rot="5400000">
              <a:off x="6656196" y="3875070"/>
              <a:ext cx="360230" cy="548813"/>
            </a:xfrm>
            <a:prstGeom prst="ben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3" name="Bent Arrow 22"/>
            <p:cNvSpPr/>
            <p:nvPr/>
          </p:nvSpPr>
          <p:spPr>
            <a:xfrm rot="16200000" flipV="1">
              <a:off x="6656196" y="2432983"/>
              <a:ext cx="360230" cy="548813"/>
            </a:xfrm>
            <a:prstGeom prst="ben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4" name="Right Arrow 23"/>
            <p:cNvSpPr/>
            <p:nvPr/>
          </p:nvSpPr>
          <p:spPr>
            <a:xfrm>
              <a:off x="6553200" y="3132295"/>
              <a:ext cx="838200" cy="144305"/>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5" name="Right Arrow 24"/>
            <p:cNvSpPr/>
            <p:nvPr/>
          </p:nvSpPr>
          <p:spPr>
            <a:xfrm>
              <a:off x="6553200" y="3657600"/>
              <a:ext cx="838200" cy="144305"/>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6" name="TextBox 25"/>
            <p:cNvSpPr txBox="1"/>
            <p:nvPr/>
          </p:nvSpPr>
          <p:spPr>
            <a:xfrm>
              <a:off x="7413502" y="3491217"/>
              <a:ext cx="651140" cy="461665"/>
            </a:xfrm>
            <a:prstGeom prst="rect">
              <a:avLst/>
            </a:prstGeom>
            <a:noFill/>
          </p:spPr>
          <p:txBody>
            <a:bodyPr wrap="none" rtlCol="0">
              <a:spAutoFit/>
            </a:bodyPr>
            <a:lstStyle/>
            <a:p>
              <a:r>
                <a:rPr lang="en-US" sz="2400" dirty="0" smtClean="0">
                  <a:solidFill>
                    <a:prstClr val="black"/>
                  </a:solidFill>
                </a:rPr>
                <a:t>400</a:t>
              </a:r>
              <a:endParaRPr lang="en-US" sz="2400" dirty="0">
                <a:solidFill>
                  <a:prstClr val="black"/>
                </a:solidFill>
              </a:endParaRPr>
            </a:p>
          </p:txBody>
        </p:sp>
        <p:sp>
          <p:nvSpPr>
            <p:cNvPr id="27" name="TextBox 26"/>
            <p:cNvSpPr txBox="1"/>
            <p:nvPr/>
          </p:nvSpPr>
          <p:spPr>
            <a:xfrm>
              <a:off x="6696389" y="4643735"/>
              <a:ext cx="1452962" cy="461665"/>
            </a:xfrm>
            <a:prstGeom prst="rect">
              <a:avLst/>
            </a:prstGeom>
            <a:noFill/>
          </p:spPr>
          <p:txBody>
            <a:bodyPr wrap="none" rtlCol="0">
              <a:spAutoFit/>
            </a:bodyPr>
            <a:lstStyle/>
            <a:p>
              <a:r>
                <a:rPr lang="en-US" sz="2400" dirty="0" smtClean="0">
                  <a:solidFill>
                    <a:srgbClr val="0071BC"/>
                  </a:solidFill>
                </a:rPr>
                <a:t>10% Right</a:t>
              </a:r>
              <a:endParaRPr lang="en-US" sz="2400" dirty="0">
                <a:solidFill>
                  <a:srgbClr val="0071BC"/>
                </a:solidFill>
              </a:endParaRPr>
            </a:p>
          </p:txBody>
        </p:sp>
        <p:sp>
          <p:nvSpPr>
            <p:cNvPr id="28" name="TextBox 27"/>
            <p:cNvSpPr txBox="1"/>
            <p:nvPr/>
          </p:nvSpPr>
          <p:spPr>
            <a:xfrm>
              <a:off x="6629400" y="1766972"/>
              <a:ext cx="1262397" cy="461665"/>
            </a:xfrm>
            <a:prstGeom prst="rect">
              <a:avLst/>
            </a:prstGeom>
            <a:noFill/>
          </p:spPr>
          <p:txBody>
            <a:bodyPr wrap="none" rtlCol="0">
              <a:spAutoFit/>
            </a:bodyPr>
            <a:lstStyle/>
            <a:p>
              <a:r>
                <a:rPr lang="en-US" sz="2400" dirty="0" smtClean="0">
                  <a:solidFill>
                    <a:srgbClr val="0071BC"/>
                  </a:solidFill>
                </a:rPr>
                <a:t>10% Left</a:t>
              </a:r>
              <a:endParaRPr lang="en-US" sz="2400" dirty="0">
                <a:solidFill>
                  <a:srgbClr val="0071BC"/>
                </a:solidFill>
              </a:endParaRPr>
            </a:p>
          </p:txBody>
        </p:sp>
        <p:sp>
          <p:nvSpPr>
            <p:cNvPr id="29" name="TextBox 28"/>
            <p:cNvSpPr txBox="1"/>
            <p:nvPr/>
          </p:nvSpPr>
          <p:spPr>
            <a:xfrm rot="16200000">
              <a:off x="129713" y="3212185"/>
              <a:ext cx="883575" cy="461665"/>
            </a:xfrm>
            <a:prstGeom prst="rect">
              <a:avLst/>
            </a:prstGeom>
            <a:solidFill>
              <a:schemeClr val="bg1"/>
            </a:solidFill>
          </p:spPr>
          <p:txBody>
            <a:bodyPr wrap="none" rtlCol="0">
              <a:spAutoFit/>
            </a:bodyPr>
            <a:lstStyle/>
            <a:p>
              <a:r>
                <a:rPr lang="en-US" sz="2400" dirty="0" smtClean="0">
                  <a:solidFill>
                    <a:prstClr val="black"/>
                  </a:solidFill>
                </a:rPr>
                <a:t>1,000</a:t>
              </a:r>
              <a:endParaRPr lang="en-US" sz="2400" dirty="0">
                <a:solidFill>
                  <a:prstClr val="black"/>
                </a:solidFill>
              </a:endParaRPr>
            </a:p>
          </p:txBody>
        </p:sp>
        <p:sp>
          <p:nvSpPr>
            <p:cNvPr id="30" name="TextBox 29"/>
            <p:cNvSpPr txBox="1"/>
            <p:nvPr/>
          </p:nvSpPr>
          <p:spPr>
            <a:xfrm>
              <a:off x="3603728" y="5097410"/>
              <a:ext cx="886781" cy="646331"/>
            </a:xfrm>
            <a:prstGeom prst="rect">
              <a:avLst/>
            </a:prstGeom>
            <a:noFill/>
          </p:spPr>
          <p:txBody>
            <a:bodyPr wrap="none" rtlCol="0">
              <a:spAutoFit/>
            </a:bodyPr>
            <a:lstStyle/>
            <a:p>
              <a:r>
                <a:rPr lang="en-US" sz="3600" dirty="0" smtClean="0">
                  <a:solidFill>
                    <a:srgbClr val="0071BC"/>
                  </a:solidFill>
                </a:rPr>
                <a:t>100</a:t>
              </a:r>
              <a:endParaRPr lang="en-US" sz="3600" dirty="0">
                <a:solidFill>
                  <a:srgbClr val="0071BC"/>
                </a:solidFill>
              </a:endParaRPr>
            </a:p>
          </p:txBody>
        </p:sp>
        <p:sp>
          <p:nvSpPr>
            <p:cNvPr id="31" name="TextBox 30"/>
            <p:cNvSpPr txBox="1"/>
            <p:nvPr/>
          </p:nvSpPr>
          <p:spPr>
            <a:xfrm>
              <a:off x="3429000" y="5608977"/>
              <a:ext cx="1236236" cy="646331"/>
            </a:xfrm>
            <a:prstGeom prst="rect">
              <a:avLst/>
            </a:prstGeom>
            <a:noFill/>
          </p:spPr>
          <p:txBody>
            <a:bodyPr wrap="none" rtlCol="0">
              <a:spAutoFit/>
            </a:bodyPr>
            <a:lstStyle/>
            <a:p>
              <a:r>
                <a:rPr lang="en-US" sz="3600" dirty="0" smtClean="0">
                  <a:solidFill>
                    <a:srgbClr val="0071BC"/>
                  </a:solidFill>
                </a:rPr>
                <a:t>1,000</a:t>
              </a:r>
              <a:endParaRPr lang="en-US" sz="3600" dirty="0">
                <a:solidFill>
                  <a:srgbClr val="0071BC"/>
                </a:solidFill>
              </a:endParaRPr>
            </a:p>
          </p:txBody>
        </p:sp>
        <p:sp>
          <p:nvSpPr>
            <p:cNvPr id="32" name="TextBox 31"/>
            <p:cNvSpPr txBox="1"/>
            <p:nvPr/>
          </p:nvSpPr>
          <p:spPr>
            <a:xfrm>
              <a:off x="4578192" y="5339604"/>
              <a:ext cx="1316386" cy="646331"/>
            </a:xfrm>
            <a:prstGeom prst="rect">
              <a:avLst/>
            </a:prstGeom>
            <a:noFill/>
          </p:spPr>
          <p:txBody>
            <a:bodyPr wrap="none" rtlCol="0">
              <a:spAutoFit/>
            </a:bodyPr>
            <a:lstStyle/>
            <a:p>
              <a:r>
                <a:rPr lang="en-US" sz="3600" dirty="0" smtClean="0">
                  <a:solidFill>
                    <a:srgbClr val="0071BC"/>
                  </a:solidFill>
                </a:rPr>
                <a:t>= 10%</a:t>
              </a:r>
              <a:endParaRPr lang="en-US" sz="3600" dirty="0">
                <a:solidFill>
                  <a:srgbClr val="0071BC"/>
                </a:solidFill>
              </a:endParaRPr>
            </a:p>
          </p:txBody>
        </p:sp>
        <p:cxnSp>
          <p:nvCxnSpPr>
            <p:cNvPr id="34" name="Straight Connector 33"/>
            <p:cNvCxnSpPr/>
            <p:nvPr/>
          </p:nvCxnSpPr>
          <p:spPr>
            <a:xfrm>
              <a:off x="3512642" y="5710952"/>
              <a:ext cx="1068952"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919072" y="2963538"/>
              <a:ext cx="1668788"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a:off x="0" y="2057400"/>
            <a:ext cx="6510741"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990600" y="304800"/>
            <a:ext cx="7239000" cy="884238"/>
          </a:xfrm>
        </p:spPr>
        <p:txBody>
          <a:bodyPr/>
          <a:lstStyle/>
          <a:p>
            <a:r>
              <a:rPr lang="en-US" dirty="0" smtClean="0">
                <a:solidFill>
                  <a:schemeClr val="bg1"/>
                </a:solidFill>
              </a:rPr>
              <a:t>Computing Percent Turns</a:t>
            </a:r>
            <a:endParaRPr lang="en-US" dirty="0">
              <a:solidFill>
                <a:schemeClr val="bg1"/>
              </a:solidFill>
            </a:endParaRPr>
          </a:p>
        </p:txBody>
      </p:sp>
    </p:spTree>
    <p:extLst>
      <p:ext uri="{BB962C8B-B14F-4D97-AF65-F5344CB8AC3E}">
        <p14:creationId xmlns:p14="http://schemas.microsoft.com/office/powerpoint/2010/main" val="250797530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ARTPLAN</a:t>
            </a:r>
            <a:endParaRPr lang="en-US" dirty="0"/>
          </a:p>
        </p:txBody>
      </p:sp>
      <p:sp>
        <p:nvSpPr>
          <p:cNvPr id="3" name="Content Placeholder 2"/>
          <p:cNvSpPr>
            <a:spLocks noGrp="1"/>
          </p:cNvSpPr>
          <p:nvPr>
            <p:ph idx="1"/>
          </p:nvPr>
        </p:nvSpPr>
        <p:spPr>
          <a:xfrm>
            <a:off x="418104" y="1177320"/>
            <a:ext cx="7735296" cy="4525963"/>
          </a:xfrm>
        </p:spPr>
        <p:txBody>
          <a:bodyPr>
            <a:noAutofit/>
          </a:bodyPr>
          <a:lstStyle/>
          <a:p>
            <a:pPr marL="0" indent="0">
              <a:buNone/>
            </a:pPr>
            <a:r>
              <a:rPr lang="en-US" sz="2400" b="1" dirty="0">
                <a:solidFill>
                  <a:schemeClr val="tx2"/>
                </a:solidFill>
              </a:rPr>
              <a:t>Example 1  </a:t>
            </a:r>
            <a:r>
              <a:rPr lang="en-US" sz="2400" i="1" dirty="0"/>
              <a:t>Planning-Level Inputs, Auto Only</a:t>
            </a:r>
          </a:p>
          <a:p>
            <a:pPr marL="0" indent="0">
              <a:buNone/>
            </a:pPr>
            <a:r>
              <a:rPr lang="en-US" sz="2200" dirty="0"/>
              <a:t>Mahan Drive and Dempsey Mayo Road, Tallahassee</a:t>
            </a:r>
          </a:p>
          <a:p>
            <a:r>
              <a:rPr lang="en-US" sz="2200" dirty="0"/>
              <a:t>Fully actuated signal, protected only </a:t>
            </a:r>
            <a:r>
              <a:rPr lang="en-US" sz="2200" dirty="0" smtClean="0"/>
              <a:t>phasing</a:t>
            </a:r>
          </a:p>
          <a:p>
            <a:r>
              <a:rPr lang="en-US" sz="2200" dirty="0" smtClean="0"/>
              <a:t>Percent </a:t>
            </a:r>
            <a:r>
              <a:rPr lang="en-US" sz="2200" dirty="0"/>
              <a:t>turns (L = 5%)</a:t>
            </a:r>
          </a:p>
          <a:p>
            <a:r>
              <a:rPr lang="en-US" sz="2200" dirty="0" smtClean="0"/>
              <a:t>Restrictive median</a:t>
            </a:r>
            <a:endParaRPr lang="en-US" sz="2200" dirty="0"/>
          </a:p>
          <a:p>
            <a:r>
              <a:rPr lang="en-US" sz="2200" dirty="0" smtClean="0"/>
              <a:t>45 </a:t>
            </a:r>
            <a:r>
              <a:rPr lang="en-US" sz="2200" dirty="0"/>
              <a:t>mph</a:t>
            </a:r>
          </a:p>
          <a:p>
            <a:pPr marL="0" indent="0">
              <a:buNone/>
            </a:pPr>
            <a:endParaRPr lang="en-US" sz="2200" dirty="0"/>
          </a:p>
        </p:txBody>
      </p:sp>
      <p:sp>
        <p:nvSpPr>
          <p:cNvPr id="13" name="Freeform 12"/>
          <p:cNvSpPr>
            <a:spLocks/>
          </p:cNvSpPr>
          <p:nvPr/>
        </p:nvSpPr>
        <p:spPr bwMode="auto">
          <a:xfrm rot="10800000" flipH="1" flipV="1">
            <a:off x="5615087" y="4845844"/>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4" name="Straight Connector 13"/>
          <p:cNvCxnSpPr>
            <a:cxnSpLocks noChangeShapeType="1"/>
          </p:cNvCxnSpPr>
          <p:nvPr/>
        </p:nvCxnSpPr>
        <p:spPr bwMode="auto">
          <a:xfrm flipH="1" flipV="1">
            <a:off x="6144031" y="3393962"/>
            <a:ext cx="1940" cy="133324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flipH="1">
            <a:off x="1295400" y="4648200"/>
            <a:ext cx="64017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 name="Straight Connector 18"/>
          <p:cNvCxnSpPr>
            <a:cxnSpLocks noChangeShapeType="1"/>
          </p:cNvCxnSpPr>
          <p:nvPr/>
        </p:nvCxnSpPr>
        <p:spPr bwMode="auto">
          <a:xfrm flipH="1">
            <a:off x="1295400" y="4750836"/>
            <a:ext cx="6401789" cy="3276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3" name="Line 95"/>
          <p:cNvSpPr>
            <a:spLocks noChangeShapeType="1"/>
          </p:cNvSpPr>
          <p:nvPr/>
        </p:nvSpPr>
        <p:spPr bwMode="auto">
          <a:xfrm flipV="1">
            <a:off x="5589280" y="5285439"/>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 name="Line 95"/>
          <p:cNvSpPr>
            <a:spLocks noChangeShapeType="1"/>
          </p:cNvSpPr>
          <p:nvPr/>
        </p:nvSpPr>
        <p:spPr bwMode="auto">
          <a:xfrm rot="10800000" flipH="1" flipV="1">
            <a:off x="5598548" y="5146524"/>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5" name="Group 24"/>
          <p:cNvGrpSpPr>
            <a:grpSpLocks/>
          </p:cNvGrpSpPr>
          <p:nvPr/>
        </p:nvGrpSpPr>
        <p:grpSpPr bwMode="auto">
          <a:xfrm rot="5400000">
            <a:off x="6046553" y="4491284"/>
            <a:ext cx="217153" cy="430755"/>
            <a:chOff x="1239" y="1224"/>
            <a:chExt cx="117" cy="255"/>
          </a:xfrm>
        </p:grpSpPr>
        <p:sp>
          <p:nvSpPr>
            <p:cNvPr id="27" name="Rectangle 26"/>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 name="Oval 27"/>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 name="Oval 28"/>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 name="Oval 29"/>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31" name="Straight Connector 30"/>
          <p:cNvCxnSpPr>
            <a:cxnSpLocks noChangeShapeType="1"/>
          </p:cNvCxnSpPr>
          <p:nvPr/>
        </p:nvCxnSpPr>
        <p:spPr bwMode="auto">
          <a:xfrm flipV="1">
            <a:off x="1295400" y="4493468"/>
            <a:ext cx="0" cy="43328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7" name="Straight Arrow Connector 36"/>
          <p:cNvCxnSpPr/>
          <p:nvPr/>
        </p:nvCxnSpPr>
        <p:spPr>
          <a:xfrm flipV="1">
            <a:off x="3269733" y="6119243"/>
            <a:ext cx="2894515" cy="6729"/>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noChangeShapeType="1"/>
          </p:cNvCxnSpPr>
          <p:nvPr/>
        </p:nvCxnSpPr>
        <p:spPr bwMode="auto">
          <a:xfrm flipV="1">
            <a:off x="3252884" y="5989403"/>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cxnSp>
        <p:nvCxnSpPr>
          <p:cNvPr id="45" name="Straight Connector 44"/>
          <p:cNvCxnSpPr>
            <a:cxnSpLocks noChangeShapeType="1"/>
          </p:cNvCxnSpPr>
          <p:nvPr/>
        </p:nvCxnSpPr>
        <p:spPr bwMode="auto">
          <a:xfrm flipV="1">
            <a:off x="6174427" y="5989403"/>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cxnSp>
        <p:nvCxnSpPr>
          <p:cNvPr id="46" name="Straight Arrow Connector 45"/>
          <p:cNvCxnSpPr/>
          <p:nvPr/>
        </p:nvCxnSpPr>
        <p:spPr>
          <a:xfrm>
            <a:off x="354549" y="4996121"/>
            <a:ext cx="457200" cy="0"/>
          </a:xfrm>
          <a:prstGeom prst="straightConnector1">
            <a:avLst/>
          </a:prstGeom>
          <a:ln w="25400">
            <a:solidFill>
              <a:srgbClr val="0865A2"/>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0" y="4331517"/>
            <a:ext cx="1219200" cy="584775"/>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Peak Direction</a:t>
            </a:r>
          </a:p>
        </p:txBody>
      </p:sp>
      <p:sp>
        <p:nvSpPr>
          <p:cNvPr id="50" name="TextBox 49"/>
          <p:cNvSpPr txBox="1"/>
          <p:nvPr/>
        </p:nvSpPr>
        <p:spPr>
          <a:xfrm>
            <a:off x="4206655" y="6125972"/>
            <a:ext cx="1219200"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1,650’</a:t>
            </a:r>
          </a:p>
        </p:txBody>
      </p:sp>
      <p:grpSp>
        <p:nvGrpSpPr>
          <p:cNvPr id="34" name="Group 33"/>
          <p:cNvGrpSpPr/>
          <p:nvPr/>
        </p:nvGrpSpPr>
        <p:grpSpPr>
          <a:xfrm>
            <a:off x="8179743" y="3968546"/>
            <a:ext cx="630359" cy="679654"/>
            <a:chOff x="3295645" y="4186705"/>
            <a:chExt cx="361955" cy="439999"/>
          </a:xfrm>
        </p:grpSpPr>
        <p:sp>
          <p:nvSpPr>
            <p:cNvPr id="35" name="Up Arrow 34"/>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40" name="TextBox 56"/>
          <p:cNvSpPr txBox="1">
            <a:spLocks noChangeArrowheads="1"/>
          </p:cNvSpPr>
          <p:nvPr/>
        </p:nvSpPr>
        <p:spPr bwMode="auto">
          <a:xfrm>
            <a:off x="6934200" y="4225223"/>
            <a:ext cx="992204" cy="46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sz="1200" b="1" dirty="0"/>
              <a:t>US 90 (Mahan Dr)</a:t>
            </a:r>
          </a:p>
        </p:txBody>
      </p:sp>
      <p:grpSp>
        <p:nvGrpSpPr>
          <p:cNvPr id="41" name="Group 40"/>
          <p:cNvGrpSpPr/>
          <p:nvPr/>
        </p:nvGrpSpPr>
        <p:grpSpPr>
          <a:xfrm>
            <a:off x="0" y="12807"/>
            <a:ext cx="8153400" cy="1027471"/>
            <a:chOff x="1028700" y="13252"/>
            <a:chExt cx="8153400" cy="1027471"/>
          </a:xfrm>
        </p:grpSpPr>
        <p:pic>
          <p:nvPicPr>
            <p:cNvPr id="43"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1328" t="7842" r="2007" b="65003"/>
            <a:stretch/>
          </p:blipFill>
          <p:spPr bwMode="auto">
            <a:xfrm>
              <a:off x="1028700" y="13252"/>
              <a:ext cx="5029200" cy="102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96000" y="545422"/>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7" name="Group 46"/>
          <p:cNvGrpSpPr>
            <a:grpSpLocks/>
          </p:cNvGrpSpPr>
          <p:nvPr/>
        </p:nvGrpSpPr>
        <p:grpSpPr bwMode="auto">
          <a:xfrm rot="5400000">
            <a:off x="3144308" y="4490355"/>
            <a:ext cx="217153" cy="430755"/>
            <a:chOff x="1239" y="1224"/>
            <a:chExt cx="117" cy="255"/>
          </a:xfrm>
        </p:grpSpPr>
        <p:sp>
          <p:nvSpPr>
            <p:cNvPr id="49" name="Rectangle 48"/>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1" name="Oval 50"/>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2" name="Oval 51"/>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3" name="Oval 52"/>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54" name="TextBox 56"/>
          <p:cNvSpPr txBox="1">
            <a:spLocks noChangeArrowheads="1"/>
          </p:cNvSpPr>
          <p:nvPr/>
        </p:nvSpPr>
        <p:spPr bwMode="auto">
          <a:xfrm rot="16200000">
            <a:off x="5607385" y="3785354"/>
            <a:ext cx="13666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a:t>Dempsey Mayo Rd</a:t>
            </a:r>
          </a:p>
        </p:txBody>
      </p:sp>
      <p:cxnSp>
        <p:nvCxnSpPr>
          <p:cNvPr id="55" name="Straight Connector 54"/>
          <p:cNvCxnSpPr>
            <a:cxnSpLocks noChangeShapeType="1"/>
          </p:cNvCxnSpPr>
          <p:nvPr/>
        </p:nvCxnSpPr>
        <p:spPr bwMode="auto">
          <a:xfrm flipV="1">
            <a:off x="3252884" y="4817690"/>
            <a:ext cx="0" cy="111308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 name="Freeform 56"/>
          <p:cNvSpPr>
            <a:spLocks/>
          </p:cNvSpPr>
          <p:nvPr/>
        </p:nvSpPr>
        <p:spPr bwMode="auto">
          <a:xfrm rot="10800000" flipH="1" flipV="1">
            <a:off x="2280322" y="4845844"/>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8" name="Line 95"/>
          <p:cNvSpPr>
            <a:spLocks noChangeShapeType="1"/>
          </p:cNvSpPr>
          <p:nvPr/>
        </p:nvSpPr>
        <p:spPr bwMode="auto">
          <a:xfrm flipV="1">
            <a:off x="2254515" y="5285439"/>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9" name="Line 95"/>
          <p:cNvSpPr>
            <a:spLocks noChangeShapeType="1"/>
          </p:cNvSpPr>
          <p:nvPr/>
        </p:nvSpPr>
        <p:spPr bwMode="auto">
          <a:xfrm rot="10800000" flipH="1" flipV="1">
            <a:off x="2263783" y="5146524"/>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0" name="Freeform 59"/>
          <p:cNvSpPr>
            <a:spLocks/>
          </p:cNvSpPr>
          <p:nvPr/>
        </p:nvSpPr>
        <p:spPr bwMode="auto">
          <a:xfrm flipV="1">
            <a:off x="2263783" y="5374233"/>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1" name="Freeform 60"/>
          <p:cNvSpPr>
            <a:spLocks/>
          </p:cNvSpPr>
          <p:nvPr/>
        </p:nvSpPr>
        <p:spPr bwMode="auto">
          <a:xfrm flipV="1">
            <a:off x="2254515" y="5599691"/>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2" name="TextBox 56"/>
          <p:cNvSpPr txBox="1">
            <a:spLocks noChangeArrowheads="1"/>
          </p:cNvSpPr>
          <p:nvPr/>
        </p:nvSpPr>
        <p:spPr bwMode="auto">
          <a:xfrm rot="16200000">
            <a:off x="2630968" y="5228820"/>
            <a:ext cx="10005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smtClean="0"/>
              <a:t>Buck Lake Rd</a:t>
            </a:r>
            <a:endParaRPr lang="en-US" sz="1200" dirty="0"/>
          </a:p>
        </p:txBody>
      </p:sp>
      <p:cxnSp>
        <p:nvCxnSpPr>
          <p:cNvPr id="63" name="Straight Arrow Connector 62"/>
          <p:cNvCxnSpPr/>
          <p:nvPr/>
        </p:nvCxnSpPr>
        <p:spPr>
          <a:xfrm>
            <a:off x="1295400" y="6125972"/>
            <a:ext cx="1957484" cy="15222"/>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noChangeShapeType="1"/>
          </p:cNvCxnSpPr>
          <p:nvPr/>
        </p:nvCxnSpPr>
        <p:spPr bwMode="auto">
          <a:xfrm flipV="1">
            <a:off x="1295400" y="5978450"/>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65" name="TextBox 64"/>
          <p:cNvSpPr txBox="1"/>
          <p:nvPr/>
        </p:nvSpPr>
        <p:spPr>
          <a:xfrm>
            <a:off x="1664542" y="6167113"/>
            <a:ext cx="1219200" cy="338554"/>
          </a:xfrm>
          <a:prstGeom prst="rect">
            <a:avLst/>
          </a:prstGeom>
          <a:noFill/>
        </p:spPr>
        <p:txBody>
          <a:bodyPr wrap="square" lIns="91397" tIns="45698" rIns="91397" bIns="45698" rtlCol="0">
            <a:spAutoFit/>
          </a:bodyPr>
          <a:lstStyle/>
          <a:p>
            <a:pPr algn="ctr"/>
            <a:r>
              <a:rPr lang="en-US" sz="1600" dirty="0" smtClean="0">
                <a:latin typeface="Arial" panose="020B0604020202020204" pitchFamily="34" charset="0"/>
                <a:cs typeface="Arial" panose="020B0604020202020204" pitchFamily="34" charset="0"/>
              </a:rPr>
              <a:t>1,040’</a:t>
            </a:r>
            <a:endParaRPr lang="en-US" sz="1600" dirty="0">
              <a:latin typeface="Arial" panose="020B0604020202020204" pitchFamily="34" charset="0"/>
              <a:cs typeface="Arial" panose="020B0604020202020204" pitchFamily="34" charset="0"/>
            </a:endParaRPr>
          </a:p>
        </p:txBody>
      </p:sp>
      <p:pic>
        <p:nvPicPr>
          <p:cNvPr id="66" name="Picture 65"/>
          <p:cNvPicPr>
            <a:picLocks noChangeAspect="1"/>
          </p:cNvPicPr>
          <p:nvPr/>
        </p:nvPicPr>
        <p:blipFill rotWithShape="1">
          <a:blip r:embed="rId5" cstate="email">
            <a:extLst>
              <a:ext uri="{28A0092B-C50C-407E-A947-70E740481C1C}">
                <a14:useLocalDpi xmlns:a14="http://schemas.microsoft.com/office/drawing/2010/main"/>
              </a:ext>
            </a:extLst>
          </a:blip>
          <a:srcRect l="16857" r="22980" b="2598"/>
          <a:stretch/>
        </p:blipFill>
        <p:spPr>
          <a:xfrm>
            <a:off x="1066800" y="4191535"/>
            <a:ext cx="457200" cy="990065"/>
          </a:xfrm>
          <a:prstGeom prst="rect">
            <a:avLst/>
          </a:prstGeom>
        </p:spPr>
      </p:pic>
      <p:graphicFrame>
        <p:nvGraphicFramePr>
          <p:cNvPr id="67" name="Table 66"/>
          <p:cNvGraphicFramePr>
            <a:graphicFrameLocks noGrp="1"/>
          </p:cNvGraphicFramePr>
          <p:nvPr>
            <p:extLst/>
          </p:nvPr>
        </p:nvGraphicFramePr>
        <p:xfrm>
          <a:off x="2204275" y="3188238"/>
          <a:ext cx="3772640" cy="1048482"/>
        </p:xfrm>
        <a:graphic>
          <a:graphicData uri="http://schemas.openxmlformats.org/drawingml/2006/table">
            <a:tbl>
              <a:tblPr firstRow="1" bandRow="1">
                <a:tableStyleId>{5C22544A-7EE6-4342-B048-85BDC9FD1C3A}</a:tableStyleId>
              </a:tblPr>
              <a:tblGrid>
                <a:gridCol w="1505840"/>
                <a:gridCol w="848844"/>
                <a:gridCol w="1417956"/>
              </a:tblGrid>
              <a:tr h="123910">
                <a:tc>
                  <a:txBody>
                    <a:bodyPr/>
                    <a:lstStyle/>
                    <a:p>
                      <a:pPr algn="ctr"/>
                      <a:r>
                        <a:rPr lang="en-US" sz="1200" dirty="0" smtClean="0"/>
                        <a:t>Segment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AADT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Left Turn</a:t>
                      </a:r>
                      <a:r>
                        <a:rPr lang="en-US" sz="1200" baseline="0" dirty="0" smtClean="0"/>
                        <a:t> Storage Length</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962">
                <a:tc>
                  <a:txBody>
                    <a:bodyPr/>
                    <a:lstStyle/>
                    <a:p>
                      <a:pPr algn="ctr"/>
                      <a:r>
                        <a:rPr lang="en-US" sz="1200" dirty="0" smtClean="0"/>
                        <a:t>Buck Lake 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18,100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i="0" dirty="0" smtClean="0"/>
                        <a:t>185’</a:t>
                      </a:r>
                      <a:endParaRPr lang="en-US" sz="120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Dempsey</a:t>
                      </a:r>
                      <a:r>
                        <a:rPr lang="en-US" sz="1200" baseline="0" dirty="0" smtClean="0"/>
                        <a:t> Mayo Rd</a:t>
                      </a:r>
                      <a:endParaRPr lang="en-US" sz="1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18,100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135’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4" name="Table 3"/>
          <p:cNvGraphicFramePr>
            <a:graphicFrameLocks noGrp="1"/>
          </p:cNvGraphicFramePr>
          <p:nvPr/>
        </p:nvGraphicFramePr>
        <p:xfrm>
          <a:off x="6725057" y="2405787"/>
          <a:ext cx="1944264" cy="834740"/>
        </p:xfrm>
        <a:graphic>
          <a:graphicData uri="http://schemas.openxmlformats.org/drawingml/2006/table">
            <a:tbl>
              <a:tblPr firstRow="1" bandRow="1">
                <a:tableStyleId>{5C22544A-7EE6-4342-B048-85BDC9FD1C3A}</a:tableStyleId>
              </a:tblPr>
              <a:tblGrid>
                <a:gridCol w="972132"/>
                <a:gridCol w="972132"/>
              </a:tblGrid>
              <a:tr h="417370">
                <a:tc>
                  <a:txBody>
                    <a:bodyPr/>
                    <a:lstStyle/>
                    <a:p>
                      <a:pPr algn="ctr"/>
                      <a:r>
                        <a:rPr lang="en-US" sz="1200" dirty="0" smtClean="0"/>
                        <a:t>D-Factor</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 </a:t>
                      </a:r>
                      <a:r>
                        <a:rPr lang="en-US" sz="1200" dirty="0" err="1" smtClean="0"/>
                        <a:t>Hvy</a:t>
                      </a:r>
                      <a:r>
                        <a:rPr lang="en-US" sz="1200" dirty="0" smtClean="0"/>
                        <a:t> </a:t>
                      </a:r>
                      <a:r>
                        <a:rPr lang="en-US" sz="1200" dirty="0" err="1" smtClean="0"/>
                        <a:t>Vhcls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7370">
                <a:tc>
                  <a:txBody>
                    <a:bodyPr/>
                    <a:lstStyle/>
                    <a:p>
                      <a:pPr algn="ctr"/>
                      <a:r>
                        <a:rPr lang="en-US" sz="1200" dirty="0" smtClean="0"/>
                        <a:t>71.3</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ustDataLst>
      <p:tags r:id="rId1"/>
    </p:custDataLst>
    <p:extLst>
      <p:ext uri="{BB962C8B-B14F-4D97-AF65-F5344CB8AC3E}">
        <p14:creationId xmlns:p14="http://schemas.microsoft.com/office/powerpoint/2010/main" val="4218295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PLAN_Example1_MahanDr_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2860" y="1"/>
            <a:ext cx="9189720" cy="7010037"/>
          </a:xfrm>
          <a:prstGeom prst="rect">
            <a:avLst/>
          </a:prstGeom>
          <a:noFill/>
          <a:ln>
            <a:noFill/>
          </a:ln>
        </p:spPr>
      </p:pic>
    </p:spTree>
    <p:custDataLst>
      <p:tags r:id="rId1"/>
    </p:custDataLst>
    <p:extLst>
      <p:ext uri="{BB962C8B-B14F-4D97-AF65-F5344CB8AC3E}">
        <p14:creationId xmlns:p14="http://schemas.microsoft.com/office/powerpoint/2010/main" val="2177559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7545" y="304800"/>
            <a:ext cx="1861568" cy="994172"/>
          </a:xfrm>
        </p:spPr>
        <p:txBody>
          <a:bodyPr>
            <a:normAutofit/>
          </a:bodyPr>
          <a:lstStyle/>
          <a:p>
            <a:r>
              <a:rPr lang="en-US" sz="3000" dirty="0"/>
              <a:t>ARTPLAN</a:t>
            </a:r>
          </a:p>
        </p:txBody>
      </p:sp>
      <p:sp>
        <p:nvSpPr>
          <p:cNvPr id="3" name="Content Placeholder 2"/>
          <p:cNvSpPr>
            <a:spLocks noGrp="1"/>
          </p:cNvSpPr>
          <p:nvPr>
            <p:ph idx="1"/>
          </p:nvPr>
        </p:nvSpPr>
        <p:spPr>
          <a:xfrm>
            <a:off x="2800350" y="381000"/>
            <a:ext cx="5429250" cy="1328829"/>
          </a:xfrm>
        </p:spPr>
        <p:txBody>
          <a:bodyPr>
            <a:noAutofit/>
          </a:bodyPr>
          <a:lstStyle/>
          <a:p>
            <a:pPr marL="0" indent="0">
              <a:buNone/>
            </a:pPr>
            <a:r>
              <a:rPr lang="en-US" sz="1800" b="1" u="sng" dirty="0"/>
              <a:t>Example #1</a:t>
            </a:r>
            <a:r>
              <a:rPr lang="en-US" sz="1800" b="1" dirty="0"/>
              <a:t>  </a:t>
            </a:r>
            <a:r>
              <a:rPr lang="en-US" sz="1800" i="1" dirty="0"/>
              <a:t>Planning-Level Inputs, Auto Only</a:t>
            </a:r>
          </a:p>
          <a:p>
            <a:pPr marL="0" indent="0">
              <a:buNone/>
            </a:pPr>
            <a:r>
              <a:rPr lang="en-US" sz="1650" dirty="0"/>
              <a:t>Mahan Drive and Dempsey Mayo Road, Tallahassee</a:t>
            </a:r>
          </a:p>
        </p:txBody>
      </p:sp>
      <p:sp>
        <p:nvSpPr>
          <p:cNvPr id="38" name="Slide Number Placeholder 37"/>
          <p:cNvSpPr>
            <a:spLocks noGrp="1"/>
          </p:cNvSpPr>
          <p:nvPr>
            <p:ph type="sldNum" sz="quarter" idx="4294967295"/>
          </p:nvPr>
        </p:nvSpPr>
        <p:spPr>
          <a:xfrm>
            <a:off x="6457950" y="5624513"/>
            <a:ext cx="2057400" cy="273844"/>
          </a:xfrm>
          <a:prstGeom prst="rect">
            <a:avLst/>
          </a:prstGeom>
        </p:spPr>
        <p:txBody>
          <a:bodyPr/>
          <a:lstStyle/>
          <a:p>
            <a:fld id="{91019044-22E0-45F2-A73C-CF28F15E70EE}" type="slidenum">
              <a:rPr lang="en-US" smtClean="0"/>
              <a:pPr/>
              <a:t>203</a:t>
            </a:fld>
            <a:endParaRPr lang="en-US"/>
          </a:p>
        </p:txBody>
      </p:sp>
      <p:pic>
        <p:nvPicPr>
          <p:cNvPr id="41" name="Picture 4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32671"/>
            <a:ext cx="9141644" cy="4465686"/>
          </a:xfrm>
          <a:prstGeom prst="rect">
            <a:avLst/>
          </a:prstGeom>
        </p:spPr>
      </p:pic>
    </p:spTree>
    <p:custDataLst>
      <p:tags r:id="rId1"/>
    </p:custDataLst>
    <p:extLst>
      <p:ext uri="{BB962C8B-B14F-4D97-AF65-F5344CB8AC3E}">
        <p14:creationId xmlns:p14="http://schemas.microsoft.com/office/powerpoint/2010/main" val="1812931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PLAN_Example1_MahanDr_3"/>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85886" y="0"/>
            <a:ext cx="10115771" cy="6858000"/>
          </a:xfrm>
          <a:prstGeom prst="rect">
            <a:avLst/>
          </a:prstGeom>
          <a:noFill/>
          <a:ln>
            <a:noFill/>
          </a:ln>
        </p:spPr>
      </p:pic>
    </p:spTree>
    <p:custDataLst>
      <p:tags r:id="rId1"/>
    </p:custDataLst>
    <p:extLst>
      <p:ext uri="{BB962C8B-B14F-4D97-AF65-F5344CB8AC3E}">
        <p14:creationId xmlns:p14="http://schemas.microsoft.com/office/powerpoint/2010/main" val="3679522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ARTPLAN</a:t>
            </a:r>
            <a:endParaRPr lang="en-US" dirty="0"/>
          </a:p>
        </p:txBody>
      </p:sp>
      <p:sp>
        <p:nvSpPr>
          <p:cNvPr id="3" name="Content Placeholder 2"/>
          <p:cNvSpPr>
            <a:spLocks noGrp="1"/>
          </p:cNvSpPr>
          <p:nvPr>
            <p:ph idx="1"/>
          </p:nvPr>
        </p:nvSpPr>
        <p:spPr>
          <a:xfrm>
            <a:off x="418104" y="1177320"/>
            <a:ext cx="7735296" cy="4525963"/>
          </a:xfrm>
        </p:spPr>
        <p:txBody>
          <a:bodyPr>
            <a:noAutofit/>
          </a:bodyPr>
          <a:lstStyle/>
          <a:p>
            <a:pPr marL="0" indent="0">
              <a:buNone/>
            </a:pPr>
            <a:r>
              <a:rPr lang="en-US" sz="2400" b="1" dirty="0">
                <a:solidFill>
                  <a:schemeClr val="tx2"/>
                </a:solidFill>
              </a:rPr>
              <a:t>Example 1  </a:t>
            </a:r>
            <a:r>
              <a:rPr lang="en-US" sz="2400" i="1" dirty="0"/>
              <a:t>Planning-Level Inputs, Auto Only</a:t>
            </a:r>
          </a:p>
          <a:p>
            <a:pPr marL="0" indent="0">
              <a:buNone/>
            </a:pPr>
            <a:r>
              <a:rPr lang="en-US" sz="2200" dirty="0"/>
              <a:t>Mahan Drive and Dempsey Mayo Road, Tallahassee</a:t>
            </a:r>
          </a:p>
          <a:p>
            <a:r>
              <a:rPr lang="en-US" sz="2200" dirty="0"/>
              <a:t>Fully actuated signal, protected only </a:t>
            </a:r>
            <a:r>
              <a:rPr lang="en-US" sz="2200" dirty="0" smtClean="0"/>
              <a:t>phasing</a:t>
            </a:r>
          </a:p>
          <a:p>
            <a:r>
              <a:rPr lang="en-US" sz="2200" dirty="0" smtClean="0"/>
              <a:t>Percent </a:t>
            </a:r>
            <a:r>
              <a:rPr lang="en-US" sz="2200" dirty="0"/>
              <a:t>turns (L = 5%)</a:t>
            </a:r>
          </a:p>
          <a:p>
            <a:r>
              <a:rPr lang="en-US" sz="2200" dirty="0" smtClean="0"/>
              <a:t>Restrictive median</a:t>
            </a:r>
            <a:endParaRPr lang="en-US" sz="2200" dirty="0"/>
          </a:p>
          <a:p>
            <a:r>
              <a:rPr lang="en-US" sz="2200" dirty="0" smtClean="0"/>
              <a:t>45 </a:t>
            </a:r>
            <a:r>
              <a:rPr lang="en-US" sz="2200" dirty="0"/>
              <a:t>mph</a:t>
            </a:r>
          </a:p>
          <a:p>
            <a:pPr marL="0" indent="0">
              <a:buNone/>
            </a:pPr>
            <a:endParaRPr lang="en-US" sz="2200" dirty="0"/>
          </a:p>
        </p:txBody>
      </p:sp>
      <p:sp>
        <p:nvSpPr>
          <p:cNvPr id="13" name="Freeform 12"/>
          <p:cNvSpPr>
            <a:spLocks/>
          </p:cNvSpPr>
          <p:nvPr/>
        </p:nvSpPr>
        <p:spPr bwMode="auto">
          <a:xfrm rot="10800000" flipH="1" flipV="1">
            <a:off x="5615087" y="4845844"/>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4" name="Straight Connector 13"/>
          <p:cNvCxnSpPr>
            <a:cxnSpLocks noChangeShapeType="1"/>
          </p:cNvCxnSpPr>
          <p:nvPr/>
        </p:nvCxnSpPr>
        <p:spPr bwMode="auto">
          <a:xfrm flipH="1" flipV="1">
            <a:off x="6144031" y="3393962"/>
            <a:ext cx="1940" cy="133324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flipH="1">
            <a:off x="1295400" y="4648200"/>
            <a:ext cx="64017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 name="Straight Connector 18"/>
          <p:cNvCxnSpPr>
            <a:cxnSpLocks noChangeShapeType="1"/>
          </p:cNvCxnSpPr>
          <p:nvPr/>
        </p:nvCxnSpPr>
        <p:spPr bwMode="auto">
          <a:xfrm flipH="1">
            <a:off x="1295400" y="4750836"/>
            <a:ext cx="6401789" cy="3276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3" name="Line 95"/>
          <p:cNvSpPr>
            <a:spLocks noChangeShapeType="1"/>
          </p:cNvSpPr>
          <p:nvPr/>
        </p:nvSpPr>
        <p:spPr bwMode="auto">
          <a:xfrm flipV="1">
            <a:off x="5589280" y="5285439"/>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 name="Line 95"/>
          <p:cNvSpPr>
            <a:spLocks noChangeShapeType="1"/>
          </p:cNvSpPr>
          <p:nvPr/>
        </p:nvSpPr>
        <p:spPr bwMode="auto">
          <a:xfrm rot="10800000" flipH="1" flipV="1">
            <a:off x="5598548" y="5146524"/>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5" name="Group 24"/>
          <p:cNvGrpSpPr>
            <a:grpSpLocks/>
          </p:cNvGrpSpPr>
          <p:nvPr/>
        </p:nvGrpSpPr>
        <p:grpSpPr bwMode="auto">
          <a:xfrm rot="5400000">
            <a:off x="6046553" y="4491284"/>
            <a:ext cx="217153" cy="430755"/>
            <a:chOff x="1239" y="1224"/>
            <a:chExt cx="117" cy="255"/>
          </a:xfrm>
        </p:grpSpPr>
        <p:sp>
          <p:nvSpPr>
            <p:cNvPr id="27" name="Rectangle 26"/>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 name="Oval 27"/>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 name="Oval 28"/>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 name="Oval 29"/>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31" name="Straight Connector 30"/>
          <p:cNvCxnSpPr>
            <a:cxnSpLocks noChangeShapeType="1"/>
          </p:cNvCxnSpPr>
          <p:nvPr/>
        </p:nvCxnSpPr>
        <p:spPr bwMode="auto">
          <a:xfrm flipV="1">
            <a:off x="1295400" y="4493468"/>
            <a:ext cx="0" cy="43328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7" name="Straight Arrow Connector 36"/>
          <p:cNvCxnSpPr/>
          <p:nvPr/>
        </p:nvCxnSpPr>
        <p:spPr>
          <a:xfrm flipV="1">
            <a:off x="3269733" y="6119243"/>
            <a:ext cx="2894515" cy="6729"/>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noChangeShapeType="1"/>
          </p:cNvCxnSpPr>
          <p:nvPr/>
        </p:nvCxnSpPr>
        <p:spPr bwMode="auto">
          <a:xfrm flipV="1">
            <a:off x="3252884" y="5989403"/>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cxnSp>
        <p:nvCxnSpPr>
          <p:cNvPr id="45" name="Straight Connector 44"/>
          <p:cNvCxnSpPr>
            <a:cxnSpLocks noChangeShapeType="1"/>
          </p:cNvCxnSpPr>
          <p:nvPr/>
        </p:nvCxnSpPr>
        <p:spPr bwMode="auto">
          <a:xfrm flipV="1">
            <a:off x="6174427" y="5989403"/>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cxnSp>
        <p:nvCxnSpPr>
          <p:cNvPr id="46" name="Straight Arrow Connector 45"/>
          <p:cNvCxnSpPr/>
          <p:nvPr/>
        </p:nvCxnSpPr>
        <p:spPr>
          <a:xfrm>
            <a:off x="354549" y="4996121"/>
            <a:ext cx="457200" cy="0"/>
          </a:xfrm>
          <a:prstGeom prst="straightConnector1">
            <a:avLst/>
          </a:prstGeom>
          <a:ln w="25400">
            <a:solidFill>
              <a:srgbClr val="0865A2"/>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0" y="4331517"/>
            <a:ext cx="1219200" cy="584775"/>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Peak Direction</a:t>
            </a:r>
          </a:p>
        </p:txBody>
      </p:sp>
      <p:sp>
        <p:nvSpPr>
          <p:cNvPr id="50" name="TextBox 49"/>
          <p:cNvSpPr txBox="1"/>
          <p:nvPr/>
        </p:nvSpPr>
        <p:spPr>
          <a:xfrm>
            <a:off x="4206655" y="6125972"/>
            <a:ext cx="1219200"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1,650’</a:t>
            </a:r>
          </a:p>
        </p:txBody>
      </p:sp>
      <p:grpSp>
        <p:nvGrpSpPr>
          <p:cNvPr id="34" name="Group 33"/>
          <p:cNvGrpSpPr/>
          <p:nvPr/>
        </p:nvGrpSpPr>
        <p:grpSpPr>
          <a:xfrm>
            <a:off x="8179743" y="3968546"/>
            <a:ext cx="630359" cy="679654"/>
            <a:chOff x="3295645" y="4186705"/>
            <a:chExt cx="361955" cy="439999"/>
          </a:xfrm>
        </p:grpSpPr>
        <p:sp>
          <p:nvSpPr>
            <p:cNvPr id="35" name="Up Arrow 34"/>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40" name="TextBox 56"/>
          <p:cNvSpPr txBox="1">
            <a:spLocks noChangeArrowheads="1"/>
          </p:cNvSpPr>
          <p:nvPr/>
        </p:nvSpPr>
        <p:spPr bwMode="auto">
          <a:xfrm>
            <a:off x="6934200" y="4225223"/>
            <a:ext cx="992204" cy="46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sz="1200" b="1" dirty="0"/>
              <a:t>US 90 (Mahan Dr)</a:t>
            </a:r>
          </a:p>
        </p:txBody>
      </p:sp>
      <p:grpSp>
        <p:nvGrpSpPr>
          <p:cNvPr id="41" name="Group 40"/>
          <p:cNvGrpSpPr/>
          <p:nvPr/>
        </p:nvGrpSpPr>
        <p:grpSpPr>
          <a:xfrm>
            <a:off x="0" y="12807"/>
            <a:ext cx="8153400" cy="1027471"/>
            <a:chOff x="1028700" y="13252"/>
            <a:chExt cx="8153400" cy="1027471"/>
          </a:xfrm>
        </p:grpSpPr>
        <p:pic>
          <p:nvPicPr>
            <p:cNvPr id="43"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1328" t="7842" r="2007" b="65003"/>
            <a:stretch/>
          </p:blipFill>
          <p:spPr bwMode="auto">
            <a:xfrm>
              <a:off x="1028700" y="13252"/>
              <a:ext cx="5029200" cy="102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96000" y="545422"/>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7" name="Group 46"/>
          <p:cNvGrpSpPr>
            <a:grpSpLocks/>
          </p:cNvGrpSpPr>
          <p:nvPr/>
        </p:nvGrpSpPr>
        <p:grpSpPr bwMode="auto">
          <a:xfrm rot="5400000">
            <a:off x="3144308" y="4490355"/>
            <a:ext cx="217153" cy="430755"/>
            <a:chOff x="1239" y="1224"/>
            <a:chExt cx="117" cy="255"/>
          </a:xfrm>
        </p:grpSpPr>
        <p:sp>
          <p:nvSpPr>
            <p:cNvPr id="49" name="Rectangle 48"/>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1" name="Oval 50"/>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2" name="Oval 51"/>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3" name="Oval 52"/>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54" name="TextBox 56"/>
          <p:cNvSpPr txBox="1">
            <a:spLocks noChangeArrowheads="1"/>
          </p:cNvSpPr>
          <p:nvPr/>
        </p:nvSpPr>
        <p:spPr bwMode="auto">
          <a:xfrm rot="16200000">
            <a:off x="5607385" y="3785354"/>
            <a:ext cx="13666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a:t>Dempsey Mayo Rd</a:t>
            </a:r>
          </a:p>
        </p:txBody>
      </p:sp>
      <p:cxnSp>
        <p:nvCxnSpPr>
          <p:cNvPr id="55" name="Straight Connector 54"/>
          <p:cNvCxnSpPr>
            <a:cxnSpLocks noChangeShapeType="1"/>
          </p:cNvCxnSpPr>
          <p:nvPr/>
        </p:nvCxnSpPr>
        <p:spPr bwMode="auto">
          <a:xfrm flipV="1">
            <a:off x="3252884" y="4817690"/>
            <a:ext cx="0" cy="111308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 name="Freeform 56"/>
          <p:cNvSpPr>
            <a:spLocks/>
          </p:cNvSpPr>
          <p:nvPr/>
        </p:nvSpPr>
        <p:spPr bwMode="auto">
          <a:xfrm rot="10800000" flipH="1" flipV="1">
            <a:off x="2280322" y="4845844"/>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8" name="Line 95"/>
          <p:cNvSpPr>
            <a:spLocks noChangeShapeType="1"/>
          </p:cNvSpPr>
          <p:nvPr/>
        </p:nvSpPr>
        <p:spPr bwMode="auto">
          <a:xfrm flipV="1">
            <a:off x="2254515" y="5285439"/>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9" name="Line 95"/>
          <p:cNvSpPr>
            <a:spLocks noChangeShapeType="1"/>
          </p:cNvSpPr>
          <p:nvPr/>
        </p:nvSpPr>
        <p:spPr bwMode="auto">
          <a:xfrm rot="10800000" flipH="1" flipV="1">
            <a:off x="2263783" y="5146524"/>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0" name="Freeform 59"/>
          <p:cNvSpPr>
            <a:spLocks/>
          </p:cNvSpPr>
          <p:nvPr/>
        </p:nvSpPr>
        <p:spPr bwMode="auto">
          <a:xfrm flipV="1">
            <a:off x="2263783" y="5374233"/>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1" name="Freeform 60"/>
          <p:cNvSpPr>
            <a:spLocks/>
          </p:cNvSpPr>
          <p:nvPr/>
        </p:nvSpPr>
        <p:spPr bwMode="auto">
          <a:xfrm flipV="1">
            <a:off x="2254515" y="5599691"/>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2" name="TextBox 56"/>
          <p:cNvSpPr txBox="1">
            <a:spLocks noChangeArrowheads="1"/>
          </p:cNvSpPr>
          <p:nvPr/>
        </p:nvSpPr>
        <p:spPr bwMode="auto">
          <a:xfrm rot="16200000">
            <a:off x="2630968" y="5228820"/>
            <a:ext cx="10005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smtClean="0"/>
              <a:t>Buck Lake Rd</a:t>
            </a:r>
            <a:endParaRPr lang="en-US" sz="1200" dirty="0"/>
          </a:p>
        </p:txBody>
      </p:sp>
      <p:cxnSp>
        <p:nvCxnSpPr>
          <p:cNvPr id="63" name="Straight Arrow Connector 62"/>
          <p:cNvCxnSpPr/>
          <p:nvPr/>
        </p:nvCxnSpPr>
        <p:spPr>
          <a:xfrm>
            <a:off x="1295400" y="6125972"/>
            <a:ext cx="1957484" cy="15222"/>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noChangeShapeType="1"/>
          </p:cNvCxnSpPr>
          <p:nvPr/>
        </p:nvCxnSpPr>
        <p:spPr bwMode="auto">
          <a:xfrm flipV="1">
            <a:off x="1295400" y="5978450"/>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65" name="TextBox 64"/>
          <p:cNvSpPr txBox="1"/>
          <p:nvPr/>
        </p:nvSpPr>
        <p:spPr>
          <a:xfrm>
            <a:off x="1664542" y="6167113"/>
            <a:ext cx="1219200" cy="338554"/>
          </a:xfrm>
          <a:prstGeom prst="rect">
            <a:avLst/>
          </a:prstGeom>
          <a:noFill/>
        </p:spPr>
        <p:txBody>
          <a:bodyPr wrap="square" lIns="91397" tIns="45698" rIns="91397" bIns="45698" rtlCol="0">
            <a:spAutoFit/>
          </a:bodyPr>
          <a:lstStyle/>
          <a:p>
            <a:pPr algn="ctr"/>
            <a:r>
              <a:rPr lang="en-US" sz="1600" dirty="0" smtClean="0">
                <a:latin typeface="Arial" panose="020B0604020202020204" pitchFamily="34" charset="0"/>
                <a:cs typeface="Arial" panose="020B0604020202020204" pitchFamily="34" charset="0"/>
              </a:rPr>
              <a:t>1,040’</a:t>
            </a:r>
            <a:endParaRPr lang="en-US" sz="1600" dirty="0">
              <a:latin typeface="Arial" panose="020B0604020202020204" pitchFamily="34" charset="0"/>
              <a:cs typeface="Arial" panose="020B0604020202020204" pitchFamily="34" charset="0"/>
            </a:endParaRPr>
          </a:p>
        </p:txBody>
      </p:sp>
      <p:pic>
        <p:nvPicPr>
          <p:cNvPr id="66" name="Picture 65"/>
          <p:cNvPicPr>
            <a:picLocks noChangeAspect="1"/>
          </p:cNvPicPr>
          <p:nvPr/>
        </p:nvPicPr>
        <p:blipFill rotWithShape="1">
          <a:blip r:embed="rId5" cstate="email">
            <a:extLst>
              <a:ext uri="{28A0092B-C50C-407E-A947-70E740481C1C}">
                <a14:useLocalDpi xmlns:a14="http://schemas.microsoft.com/office/drawing/2010/main"/>
              </a:ext>
            </a:extLst>
          </a:blip>
          <a:srcRect l="16857" r="22980" b="2598"/>
          <a:stretch/>
        </p:blipFill>
        <p:spPr>
          <a:xfrm>
            <a:off x="1066800" y="4191535"/>
            <a:ext cx="457200" cy="990065"/>
          </a:xfrm>
          <a:prstGeom prst="rect">
            <a:avLst/>
          </a:prstGeom>
        </p:spPr>
      </p:pic>
      <p:graphicFrame>
        <p:nvGraphicFramePr>
          <p:cNvPr id="67" name="Table 66"/>
          <p:cNvGraphicFramePr>
            <a:graphicFrameLocks noGrp="1"/>
          </p:cNvGraphicFramePr>
          <p:nvPr>
            <p:extLst/>
          </p:nvPr>
        </p:nvGraphicFramePr>
        <p:xfrm>
          <a:off x="2204275" y="3188238"/>
          <a:ext cx="3772640" cy="1048482"/>
        </p:xfrm>
        <a:graphic>
          <a:graphicData uri="http://schemas.openxmlformats.org/drawingml/2006/table">
            <a:tbl>
              <a:tblPr firstRow="1" bandRow="1">
                <a:tableStyleId>{5C22544A-7EE6-4342-B048-85BDC9FD1C3A}</a:tableStyleId>
              </a:tblPr>
              <a:tblGrid>
                <a:gridCol w="1505840"/>
                <a:gridCol w="848844"/>
                <a:gridCol w="1417956"/>
              </a:tblGrid>
              <a:tr h="123910">
                <a:tc>
                  <a:txBody>
                    <a:bodyPr/>
                    <a:lstStyle/>
                    <a:p>
                      <a:pPr algn="ctr"/>
                      <a:r>
                        <a:rPr lang="en-US" sz="1200" dirty="0" smtClean="0"/>
                        <a:t>Segment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AADT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Left Turn</a:t>
                      </a:r>
                      <a:r>
                        <a:rPr lang="en-US" sz="1200" baseline="0" dirty="0" smtClean="0"/>
                        <a:t> Storage Length</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962">
                <a:tc>
                  <a:txBody>
                    <a:bodyPr/>
                    <a:lstStyle/>
                    <a:p>
                      <a:pPr algn="ctr"/>
                      <a:r>
                        <a:rPr lang="en-US" sz="1200" dirty="0" smtClean="0"/>
                        <a:t>Buck Lake 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18,100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i="0" dirty="0" smtClean="0"/>
                        <a:t>185’</a:t>
                      </a:r>
                      <a:endParaRPr lang="en-US" sz="120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Dempsey</a:t>
                      </a:r>
                      <a:r>
                        <a:rPr lang="en-US" sz="1200" baseline="0" dirty="0" smtClean="0"/>
                        <a:t> Mayo Rd</a:t>
                      </a:r>
                      <a:endParaRPr lang="en-US" sz="1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18,100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135’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4" name="Table 3"/>
          <p:cNvGraphicFramePr>
            <a:graphicFrameLocks noGrp="1"/>
          </p:cNvGraphicFramePr>
          <p:nvPr/>
        </p:nvGraphicFramePr>
        <p:xfrm>
          <a:off x="6725057" y="2405787"/>
          <a:ext cx="1944264" cy="834740"/>
        </p:xfrm>
        <a:graphic>
          <a:graphicData uri="http://schemas.openxmlformats.org/drawingml/2006/table">
            <a:tbl>
              <a:tblPr firstRow="1" bandRow="1">
                <a:tableStyleId>{5C22544A-7EE6-4342-B048-85BDC9FD1C3A}</a:tableStyleId>
              </a:tblPr>
              <a:tblGrid>
                <a:gridCol w="972132"/>
                <a:gridCol w="972132"/>
              </a:tblGrid>
              <a:tr h="417370">
                <a:tc>
                  <a:txBody>
                    <a:bodyPr/>
                    <a:lstStyle/>
                    <a:p>
                      <a:pPr algn="ctr"/>
                      <a:r>
                        <a:rPr lang="en-US" sz="1200" dirty="0" smtClean="0"/>
                        <a:t>D-Factor</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 </a:t>
                      </a:r>
                      <a:r>
                        <a:rPr lang="en-US" sz="1200" dirty="0" err="1" smtClean="0"/>
                        <a:t>Hvy</a:t>
                      </a:r>
                      <a:r>
                        <a:rPr lang="en-US" sz="1200" dirty="0" smtClean="0"/>
                        <a:t> </a:t>
                      </a:r>
                      <a:r>
                        <a:rPr lang="en-US" sz="1200" dirty="0" err="1" smtClean="0"/>
                        <a:t>Vhcls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7370">
                <a:tc>
                  <a:txBody>
                    <a:bodyPr/>
                    <a:lstStyle/>
                    <a:p>
                      <a:pPr algn="ctr"/>
                      <a:r>
                        <a:rPr lang="en-US" sz="1200" dirty="0" smtClean="0"/>
                        <a:t>71.3</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ustDataLst>
      <p:tags r:id="rId1"/>
    </p:custDataLst>
    <p:extLst>
      <p:ext uri="{BB962C8B-B14F-4D97-AF65-F5344CB8AC3E}">
        <p14:creationId xmlns:p14="http://schemas.microsoft.com/office/powerpoint/2010/main" val="1531091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ARTPLAN</a:t>
            </a:r>
            <a:endParaRPr lang="en-US" dirty="0"/>
          </a:p>
        </p:txBody>
      </p:sp>
      <p:sp>
        <p:nvSpPr>
          <p:cNvPr id="3" name="Content Placeholder 2"/>
          <p:cNvSpPr>
            <a:spLocks noGrp="1"/>
          </p:cNvSpPr>
          <p:nvPr>
            <p:ph idx="1"/>
          </p:nvPr>
        </p:nvSpPr>
        <p:spPr>
          <a:xfrm>
            <a:off x="728400" y="1162978"/>
            <a:ext cx="7735296" cy="4525963"/>
          </a:xfrm>
        </p:spPr>
        <p:txBody>
          <a:bodyPr>
            <a:noAutofit/>
          </a:bodyPr>
          <a:lstStyle/>
          <a:p>
            <a:pPr marL="0" indent="0">
              <a:buNone/>
            </a:pPr>
            <a:r>
              <a:rPr lang="en-US" sz="2400" b="1" dirty="0">
                <a:solidFill>
                  <a:schemeClr val="tx2"/>
                </a:solidFill>
              </a:rPr>
              <a:t>Workshop </a:t>
            </a:r>
            <a:r>
              <a:rPr lang="en-US" sz="2400" b="1" dirty="0" smtClean="0">
                <a:solidFill>
                  <a:schemeClr val="tx2"/>
                </a:solidFill>
              </a:rPr>
              <a:t>1  </a:t>
            </a:r>
            <a:r>
              <a:rPr lang="en-US" sz="2400" i="1" dirty="0"/>
              <a:t>Planning-Level Inputs, Auto Only</a:t>
            </a:r>
          </a:p>
          <a:p>
            <a:pPr marL="0" indent="0">
              <a:buNone/>
            </a:pPr>
            <a:r>
              <a:rPr lang="en-US" sz="2400" dirty="0"/>
              <a:t>SR 22 between Transmitter Rd &amp; Bob Little Rd</a:t>
            </a:r>
          </a:p>
          <a:p>
            <a:r>
              <a:rPr lang="en-US" sz="2200" dirty="0" smtClean="0"/>
              <a:t>Fully </a:t>
            </a:r>
            <a:r>
              <a:rPr lang="en-US" sz="2200" dirty="0"/>
              <a:t>actuated signal, protected lefts only</a:t>
            </a:r>
          </a:p>
          <a:p>
            <a:r>
              <a:rPr lang="en-US" sz="2200" dirty="0"/>
              <a:t>Posted speed = 45 mph</a:t>
            </a:r>
          </a:p>
          <a:p>
            <a:r>
              <a:rPr lang="en-US" sz="2200" dirty="0" smtClean="0"/>
              <a:t>No </a:t>
            </a:r>
            <a:r>
              <a:rPr lang="en-US" sz="2200" dirty="0"/>
              <a:t>median</a:t>
            </a:r>
          </a:p>
          <a:p>
            <a:pPr marL="0" indent="0">
              <a:buNone/>
            </a:pPr>
            <a:endParaRPr lang="en-US" sz="2400" dirty="0"/>
          </a:p>
        </p:txBody>
      </p:sp>
      <p:grpSp>
        <p:nvGrpSpPr>
          <p:cNvPr id="4" name="Group 3"/>
          <p:cNvGrpSpPr/>
          <p:nvPr/>
        </p:nvGrpSpPr>
        <p:grpSpPr>
          <a:xfrm>
            <a:off x="879802" y="3680896"/>
            <a:ext cx="7691915" cy="2557085"/>
            <a:chOff x="762000" y="3674838"/>
            <a:chExt cx="7691915" cy="2557085"/>
          </a:xfrm>
        </p:grpSpPr>
        <p:sp>
          <p:nvSpPr>
            <p:cNvPr id="40" name="Rectangle 39"/>
            <p:cNvSpPr/>
            <p:nvPr/>
          </p:nvSpPr>
          <p:spPr>
            <a:xfrm>
              <a:off x="838200" y="4191000"/>
              <a:ext cx="304800" cy="1074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cxnSpLocks noChangeShapeType="1"/>
            </p:cNvCxnSpPr>
            <p:nvPr/>
          </p:nvCxnSpPr>
          <p:spPr bwMode="auto">
            <a:xfrm flipV="1">
              <a:off x="6920731" y="4053708"/>
              <a:ext cx="0" cy="173880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3" name="Straight Connector 42"/>
            <p:cNvCxnSpPr>
              <a:cxnSpLocks noChangeShapeType="1"/>
            </p:cNvCxnSpPr>
            <p:nvPr/>
          </p:nvCxnSpPr>
          <p:spPr bwMode="auto">
            <a:xfrm flipV="1">
              <a:off x="6779557" y="4053708"/>
              <a:ext cx="0" cy="173880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3" name="Straight Connector 32"/>
            <p:cNvCxnSpPr>
              <a:cxnSpLocks noChangeShapeType="1"/>
            </p:cNvCxnSpPr>
            <p:nvPr/>
          </p:nvCxnSpPr>
          <p:spPr bwMode="auto">
            <a:xfrm flipV="1">
              <a:off x="3784980" y="4845469"/>
              <a:ext cx="0" cy="94704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1" name="Straight Connector 30"/>
            <p:cNvCxnSpPr>
              <a:cxnSpLocks noChangeShapeType="1"/>
            </p:cNvCxnSpPr>
            <p:nvPr/>
          </p:nvCxnSpPr>
          <p:spPr bwMode="auto">
            <a:xfrm flipV="1">
              <a:off x="3848192" y="3887514"/>
              <a:ext cx="0" cy="10516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3" name="Freeform 12"/>
            <p:cNvSpPr>
              <a:spLocks/>
            </p:cNvSpPr>
            <p:nvPr/>
          </p:nvSpPr>
          <p:spPr bwMode="auto">
            <a:xfrm rot="10800000" flipH="1" flipV="1">
              <a:off x="3322378" y="5103695"/>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4" name="Straight Connector 13"/>
            <p:cNvCxnSpPr>
              <a:cxnSpLocks noChangeShapeType="1"/>
            </p:cNvCxnSpPr>
            <p:nvPr/>
          </p:nvCxnSpPr>
          <p:spPr bwMode="auto">
            <a:xfrm flipV="1">
              <a:off x="3707018" y="3887514"/>
              <a:ext cx="0" cy="10516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flipH="1">
              <a:off x="1905000" y="4867952"/>
              <a:ext cx="654891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 name="Straight Connector 18"/>
            <p:cNvCxnSpPr>
              <a:cxnSpLocks noChangeShapeType="1"/>
            </p:cNvCxnSpPr>
            <p:nvPr/>
          </p:nvCxnSpPr>
          <p:spPr bwMode="auto">
            <a:xfrm flipH="1">
              <a:off x="1905000" y="4970587"/>
              <a:ext cx="654891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2" name="TextBox 56"/>
            <p:cNvSpPr txBox="1">
              <a:spLocks noChangeArrowheads="1"/>
            </p:cNvSpPr>
            <p:nvPr/>
          </p:nvSpPr>
          <p:spPr bwMode="auto">
            <a:xfrm>
              <a:off x="7061947" y="4570849"/>
              <a:ext cx="9922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sz="1400" b="1" dirty="0"/>
                <a:t>SR 22</a:t>
              </a:r>
            </a:p>
          </p:txBody>
        </p:sp>
        <p:sp>
          <p:nvSpPr>
            <p:cNvPr id="24" name="Line 95"/>
            <p:cNvSpPr>
              <a:spLocks noChangeShapeType="1"/>
            </p:cNvSpPr>
            <p:nvPr/>
          </p:nvSpPr>
          <p:spPr bwMode="auto">
            <a:xfrm rot="10800000" flipH="1" flipV="1">
              <a:off x="3194254" y="5384089"/>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5" name="Group 24"/>
            <p:cNvGrpSpPr>
              <a:grpSpLocks/>
            </p:cNvGrpSpPr>
            <p:nvPr/>
          </p:nvGrpSpPr>
          <p:grpSpPr bwMode="auto">
            <a:xfrm rot="5400000">
              <a:off x="3642257" y="4711031"/>
              <a:ext cx="217153" cy="430755"/>
              <a:chOff x="1239" y="1224"/>
              <a:chExt cx="117" cy="255"/>
            </a:xfrm>
          </p:grpSpPr>
          <p:sp>
            <p:nvSpPr>
              <p:cNvPr id="27" name="Rectangle 26"/>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 name="Oval 27"/>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 name="Oval 28"/>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 name="Oval 29"/>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6" name="TextBox 56"/>
            <p:cNvSpPr txBox="1">
              <a:spLocks noChangeArrowheads="1"/>
            </p:cNvSpPr>
            <p:nvPr/>
          </p:nvSpPr>
          <p:spPr bwMode="auto">
            <a:xfrm rot="16200000">
              <a:off x="3047898" y="4100774"/>
              <a:ext cx="1128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a:t>Transmitter Rd</a:t>
              </a:r>
            </a:p>
          </p:txBody>
        </p:sp>
        <p:grpSp>
          <p:nvGrpSpPr>
            <p:cNvPr id="35" name="Group 34"/>
            <p:cNvGrpSpPr>
              <a:grpSpLocks/>
            </p:cNvGrpSpPr>
            <p:nvPr/>
          </p:nvGrpSpPr>
          <p:grpSpPr bwMode="auto">
            <a:xfrm rot="5400000">
              <a:off x="6731916" y="4725840"/>
              <a:ext cx="217153" cy="430755"/>
              <a:chOff x="1239" y="1224"/>
              <a:chExt cx="117" cy="255"/>
            </a:xfrm>
          </p:grpSpPr>
          <p:sp>
            <p:nvSpPr>
              <p:cNvPr id="36" name="Rectangle 35"/>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 name="Oval 36"/>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 name="Oval 37"/>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 name="Oval 38"/>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73" name="TextBox 56"/>
            <p:cNvSpPr txBox="1">
              <a:spLocks noChangeArrowheads="1"/>
            </p:cNvSpPr>
            <p:nvPr/>
          </p:nvSpPr>
          <p:spPr bwMode="auto">
            <a:xfrm rot="16200000">
              <a:off x="6447694" y="5499652"/>
              <a:ext cx="11875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a:t>Bob Little Pkwy</a:t>
              </a:r>
            </a:p>
          </p:txBody>
        </p:sp>
        <p:cxnSp>
          <p:nvCxnSpPr>
            <p:cNvPr id="47" name="Straight Arrow Connector 46"/>
            <p:cNvCxnSpPr/>
            <p:nvPr/>
          </p:nvCxnSpPr>
          <p:spPr>
            <a:xfrm>
              <a:off x="1143000" y="4910350"/>
              <a:ext cx="329612" cy="0"/>
            </a:xfrm>
            <a:prstGeom prst="straightConnector1">
              <a:avLst/>
            </a:prstGeom>
            <a:ln w="25400">
              <a:solidFill>
                <a:srgbClr val="0865A2"/>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62000" y="4267200"/>
              <a:ext cx="1057542" cy="584775"/>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Peak Direction</a:t>
              </a:r>
            </a:p>
          </p:txBody>
        </p:sp>
        <p:cxnSp>
          <p:nvCxnSpPr>
            <p:cNvPr id="53" name="Straight Arrow Connector 52"/>
            <p:cNvCxnSpPr/>
            <p:nvPr/>
          </p:nvCxnSpPr>
          <p:spPr>
            <a:xfrm>
              <a:off x="1914525" y="6082621"/>
              <a:ext cx="1861177" cy="0"/>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noChangeShapeType="1"/>
            </p:cNvCxnSpPr>
            <p:nvPr/>
          </p:nvCxnSpPr>
          <p:spPr bwMode="auto">
            <a:xfrm flipV="1">
              <a:off x="1914525" y="5952781"/>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cxnSp>
          <p:nvCxnSpPr>
            <p:cNvPr id="60" name="Straight Connector 59"/>
            <p:cNvCxnSpPr>
              <a:cxnSpLocks noChangeShapeType="1"/>
            </p:cNvCxnSpPr>
            <p:nvPr/>
          </p:nvCxnSpPr>
          <p:spPr bwMode="auto">
            <a:xfrm flipV="1">
              <a:off x="3775702" y="5943600"/>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63" name="TextBox 62"/>
            <p:cNvSpPr txBox="1"/>
            <p:nvPr/>
          </p:nvSpPr>
          <p:spPr>
            <a:xfrm>
              <a:off x="2459480" y="5725784"/>
              <a:ext cx="77126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2,735’</a:t>
              </a:r>
            </a:p>
          </p:txBody>
        </p:sp>
        <p:cxnSp>
          <p:nvCxnSpPr>
            <p:cNvPr id="67" name="Straight Arrow Connector 66"/>
            <p:cNvCxnSpPr/>
            <p:nvPr/>
          </p:nvCxnSpPr>
          <p:spPr>
            <a:xfrm>
              <a:off x="3783865" y="6082621"/>
              <a:ext cx="3076522" cy="0"/>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cxnSpLocks noChangeShapeType="1"/>
            </p:cNvCxnSpPr>
            <p:nvPr/>
          </p:nvCxnSpPr>
          <p:spPr bwMode="auto">
            <a:xfrm flipV="1">
              <a:off x="6860387" y="5943600"/>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69" name="TextBox 68"/>
            <p:cNvSpPr txBox="1"/>
            <p:nvPr/>
          </p:nvSpPr>
          <p:spPr>
            <a:xfrm>
              <a:off x="4936493" y="5732242"/>
              <a:ext cx="77126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2,620’</a:t>
              </a:r>
            </a:p>
          </p:txBody>
        </p:sp>
        <p:cxnSp>
          <p:nvCxnSpPr>
            <p:cNvPr id="74" name="Straight Connector 73"/>
            <p:cNvCxnSpPr>
              <a:cxnSpLocks noChangeShapeType="1"/>
            </p:cNvCxnSpPr>
            <p:nvPr/>
          </p:nvCxnSpPr>
          <p:spPr bwMode="auto">
            <a:xfrm flipV="1">
              <a:off x="1905000" y="4747364"/>
              <a:ext cx="0" cy="35606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5" name="Freeform 74"/>
            <p:cNvSpPr>
              <a:spLocks/>
            </p:cNvSpPr>
            <p:nvPr/>
          </p:nvSpPr>
          <p:spPr bwMode="auto">
            <a:xfrm rot="10800000" flipH="1">
              <a:off x="3326663" y="5381625"/>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6" name="Freeform 75"/>
            <p:cNvSpPr>
              <a:spLocks/>
            </p:cNvSpPr>
            <p:nvPr/>
          </p:nvSpPr>
          <p:spPr bwMode="auto">
            <a:xfrm rot="10800000" flipH="1" flipV="1">
              <a:off x="6452725" y="5105400"/>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7" name="Line 95"/>
            <p:cNvSpPr>
              <a:spLocks noChangeShapeType="1"/>
            </p:cNvSpPr>
            <p:nvPr/>
          </p:nvSpPr>
          <p:spPr bwMode="auto">
            <a:xfrm rot="10800000" flipH="1" flipV="1">
              <a:off x="6324601" y="5385794"/>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8" name="Freeform 77"/>
            <p:cNvSpPr>
              <a:spLocks/>
            </p:cNvSpPr>
            <p:nvPr/>
          </p:nvSpPr>
          <p:spPr bwMode="auto">
            <a:xfrm rot="10800000" flipH="1">
              <a:off x="6457010" y="5383330"/>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80" name="TextBox 79"/>
          <p:cNvSpPr txBox="1"/>
          <p:nvPr/>
        </p:nvSpPr>
        <p:spPr>
          <a:xfrm>
            <a:off x="2115378" y="6068704"/>
            <a:ext cx="1563634" cy="338554"/>
          </a:xfrm>
          <a:prstGeom prst="rect">
            <a:avLst/>
          </a:prstGeom>
          <a:noFill/>
        </p:spPr>
        <p:txBody>
          <a:bodyPr wrap="square" lIns="91397" tIns="45698" rIns="91397" bIns="45698" rtlCol="0">
            <a:spAutoFit/>
          </a:bodyPr>
          <a:lstStyle/>
          <a:p>
            <a:pPr algn="ctr"/>
            <a:r>
              <a:rPr lang="en-US" sz="1400" b="1" dirty="0">
                <a:latin typeface="Arial" panose="020B0604020202020204" pitchFamily="34" charset="0"/>
                <a:cs typeface="Arial" panose="020B0604020202020204" pitchFamily="34" charset="0"/>
              </a:rPr>
              <a:t>AADT = </a:t>
            </a:r>
            <a:r>
              <a:rPr lang="en-US" sz="1600" dirty="0">
                <a:latin typeface="Arial" panose="020B0604020202020204" pitchFamily="34" charset="0"/>
                <a:cs typeface="Arial" panose="020B0604020202020204" pitchFamily="34" charset="0"/>
              </a:rPr>
              <a:t>10,500</a:t>
            </a:r>
          </a:p>
        </p:txBody>
      </p:sp>
      <p:sp>
        <p:nvSpPr>
          <p:cNvPr id="81" name="TextBox 80"/>
          <p:cNvSpPr txBox="1"/>
          <p:nvPr/>
        </p:nvSpPr>
        <p:spPr>
          <a:xfrm>
            <a:off x="4505768" y="6074394"/>
            <a:ext cx="1766064" cy="338554"/>
          </a:xfrm>
          <a:prstGeom prst="rect">
            <a:avLst/>
          </a:prstGeom>
          <a:noFill/>
        </p:spPr>
        <p:txBody>
          <a:bodyPr wrap="square" lIns="91397" tIns="45698" rIns="91397" bIns="45698" rtlCol="0">
            <a:spAutoFit/>
          </a:bodyPr>
          <a:lstStyle/>
          <a:p>
            <a:pPr algn="ctr"/>
            <a:r>
              <a:rPr lang="en-US" sz="1400" b="1" dirty="0">
                <a:latin typeface="Arial" panose="020B0604020202020204" pitchFamily="34" charset="0"/>
                <a:cs typeface="Arial" panose="020B0604020202020204" pitchFamily="34" charset="0"/>
              </a:rPr>
              <a:t>AADT = </a:t>
            </a:r>
            <a:r>
              <a:rPr lang="en-US" sz="1600" dirty="0">
                <a:latin typeface="Arial" panose="020B0604020202020204" pitchFamily="34" charset="0"/>
                <a:cs typeface="Arial" panose="020B0604020202020204" pitchFamily="34" charset="0"/>
              </a:rPr>
              <a:t>11,300</a:t>
            </a:r>
          </a:p>
        </p:txBody>
      </p:sp>
      <p:grpSp>
        <p:nvGrpSpPr>
          <p:cNvPr id="64" name="Group 63"/>
          <p:cNvGrpSpPr/>
          <p:nvPr/>
        </p:nvGrpSpPr>
        <p:grpSpPr>
          <a:xfrm>
            <a:off x="8115029" y="5449690"/>
            <a:ext cx="361955" cy="439999"/>
            <a:chOff x="3295645" y="4186705"/>
            <a:chExt cx="361955" cy="439999"/>
          </a:xfrm>
        </p:grpSpPr>
        <p:sp>
          <p:nvSpPr>
            <p:cNvPr id="82" name="Up Arrow 81"/>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84" name="Group 83"/>
          <p:cNvGrpSpPr/>
          <p:nvPr/>
        </p:nvGrpSpPr>
        <p:grpSpPr>
          <a:xfrm>
            <a:off x="18553" y="-3155"/>
            <a:ext cx="8153400" cy="1027471"/>
            <a:chOff x="1028700" y="13252"/>
            <a:chExt cx="8153400" cy="1027471"/>
          </a:xfrm>
        </p:grpSpPr>
        <p:pic>
          <p:nvPicPr>
            <p:cNvPr id="85"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1328" t="7842" r="2007" b="65003"/>
            <a:stretch/>
          </p:blipFill>
          <p:spPr bwMode="auto">
            <a:xfrm>
              <a:off x="1028700" y="13252"/>
              <a:ext cx="5029200" cy="102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96000" y="545422"/>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2" name="Picture 51"/>
          <p:cNvPicPr>
            <a:picLocks noChangeAspect="1"/>
          </p:cNvPicPr>
          <p:nvPr/>
        </p:nvPicPr>
        <p:blipFill rotWithShape="1">
          <a:blip r:embed="rId6" cstate="email">
            <a:extLst>
              <a:ext uri="{28A0092B-C50C-407E-A947-70E740481C1C}">
                <a14:useLocalDpi xmlns:a14="http://schemas.microsoft.com/office/drawing/2010/main"/>
              </a:ext>
            </a:extLst>
          </a:blip>
          <a:srcRect l="16857" r="22980" b="2598"/>
          <a:stretch/>
        </p:blipFill>
        <p:spPr>
          <a:xfrm>
            <a:off x="1828800" y="4420135"/>
            <a:ext cx="457200" cy="990065"/>
          </a:xfrm>
          <a:prstGeom prst="rect">
            <a:avLst/>
          </a:prstGeom>
        </p:spPr>
      </p:pic>
      <p:graphicFrame>
        <p:nvGraphicFramePr>
          <p:cNvPr id="54" name="Table 53"/>
          <p:cNvGraphicFramePr>
            <a:graphicFrameLocks noGrp="1"/>
          </p:cNvGraphicFramePr>
          <p:nvPr>
            <p:extLst>
              <p:ext uri="{D42A27DB-BD31-4B8C-83A1-F6EECF244321}">
                <p14:modId xmlns:p14="http://schemas.microsoft.com/office/powerpoint/2010/main" val="1182271415"/>
              </p:ext>
            </p:extLst>
          </p:nvPr>
        </p:nvGraphicFramePr>
        <p:xfrm>
          <a:off x="5715000" y="2651760"/>
          <a:ext cx="3352800" cy="1005840"/>
        </p:xfrm>
        <a:graphic>
          <a:graphicData uri="http://schemas.openxmlformats.org/drawingml/2006/table">
            <a:tbl>
              <a:tblPr firstRow="1" bandRow="1">
                <a:tableStyleId>{5C22544A-7EE6-4342-B048-85BDC9FD1C3A}</a:tableStyleId>
              </a:tblPr>
              <a:tblGrid>
                <a:gridCol w="1245883"/>
                <a:gridCol w="702306"/>
                <a:gridCol w="1173171"/>
                <a:gridCol w="231440"/>
              </a:tblGrid>
              <a:tr h="123910">
                <a:tc>
                  <a:txBody>
                    <a:bodyPr/>
                    <a:lstStyle/>
                    <a:p>
                      <a:pPr algn="ctr"/>
                      <a:r>
                        <a:rPr lang="en-US" sz="1200" dirty="0" smtClean="0"/>
                        <a:t>Segment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AADT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Left Turn</a:t>
                      </a:r>
                      <a:r>
                        <a:rPr lang="en-US" sz="1200" baseline="0" dirty="0" smtClean="0"/>
                        <a:t> Storage Length</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4390">
                <a:tc>
                  <a:txBody>
                    <a:bodyPr/>
                    <a:lstStyle/>
                    <a:p>
                      <a:pPr algn="ctr"/>
                      <a:r>
                        <a:rPr lang="en-US" sz="1200" dirty="0" smtClean="0"/>
                        <a:t>Transmitter 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10,500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i="0" dirty="0" smtClean="0"/>
                        <a:t>325’</a:t>
                      </a:r>
                      <a:endParaRPr lang="en-US" sz="120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Bob Little Pkwy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11,300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125’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ustDataLst>
      <p:tags r:id="rId1"/>
    </p:custDataLst>
    <p:extLst>
      <p:ext uri="{BB962C8B-B14F-4D97-AF65-F5344CB8AC3E}">
        <p14:creationId xmlns:p14="http://schemas.microsoft.com/office/powerpoint/2010/main" val="2507224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8927" r="14557"/>
          <a:stretch/>
        </p:blipFill>
        <p:spPr>
          <a:xfrm>
            <a:off x="0" y="0"/>
            <a:ext cx="9144000" cy="6858000"/>
          </a:xfrm>
          <a:prstGeom prst="rect">
            <a:avLst/>
          </a:prstGeom>
        </p:spPr>
      </p:pic>
      <p:sp>
        <p:nvSpPr>
          <p:cNvPr id="6" name="Oval 5"/>
          <p:cNvSpPr/>
          <p:nvPr/>
        </p:nvSpPr>
        <p:spPr>
          <a:xfrm>
            <a:off x="3657600" y="2362200"/>
            <a:ext cx="1143000" cy="1066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1533495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3733800" y="3581400"/>
            <a:ext cx="19050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6737836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PLAN_Workshop1_TyndallPkwy-SR22_3"/>
          <p:cNvPicPr>
            <a:picLocks noGrp="1" noChangeAspect="1"/>
          </p:cNvPicPr>
          <p:nvPr isPhoto="1"/>
        </p:nvPicPr>
        <p:blipFill rotWithShape="1">
          <a:blip r:embed="rId4">
            <a:lum/>
            <a:extLst>
              <a:ext uri="{28A0092B-C50C-407E-A947-70E740481C1C}">
                <a14:useLocalDpi xmlns:a14="http://schemas.microsoft.com/office/drawing/2010/main" val="0"/>
              </a:ext>
            </a:extLst>
          </a:blip>
          <a:srcRect r="9884" b="351"/>
          <a:stretch/>
        </p:blipFill>
        <p:spPr>
          <a:xfrm>
            <a:off x="0" y="0"/>
            <a:ext cx="9144000" cy="6858000"/>
          </a:xfrm>
          <a:prstGeom prst="rect">
            <a:avLst/>
          </a:prstGeom>
          <a:noFill/>
          <a:ln>
            <a:noFill/>
          </a:ln>
        </p:spPr>
      </p:pic>
    </p:spTree>
    <p:custDataLst>
      <p:tags r:id="rId1"/>
    </p:custDataLst>
    <p:extLst>
      <p:ext uri="{BB962C8B-B14F-4D97-AF65-F5344CB8AC3E}">
        <p14:creationId xmlns:p14="http://schemas.microsoft.com/office/powerpoint/2010/main" val="10772789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p:cNvSpPr/>
          <p:nvPr/>
        </p:nvSpPr>
        <p:spPr bwMode="auto">
          <a:xfrm>
            <a:off x="4575890" y="2081464"/>
            <a:ext cx="4404142" cy="4776535"/>
          </a:xfrm>
          <a:prstGeom prst="rect">
            <a:avLst/>
          </a:prstGeom>
          <a:solidFill>
            <a:schemeClr val="accent2">
              <a:lumMod val="40000"/>
              <a:lumOff val="6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274192" tIns="45698" rIns="274192" bIns="45698" numCol="1" rtlCol="0" anchor="t" anchorCtr="0" compatLnSpc="1">
            <a:prstTxWarp prst="textNoShape">
              <a:avLst/>
            </a:prstTxWarp>
          </a:bodyPr>
          <a:lstStyle/>
          <a:p>
            <a:pPr algn="ctr">
              <a:buNone/>
            </a:pPr>
            <a:r>
              <a:rPr lang="en-US" sz="2800" dirty="0">
                <a:solidFill>
                  <a:schemeClr val="tx1"/>
                </a:solidFill>
              </a:rPr>
              <a:t> </a:t>
            </a:r>
            <a:r>
              <a:rPr lang="en-US" sz="2800" dirty="0" smtClean="0">
                <a:solidFill>
                  <a:schemeClr val="tx1"/>
                </a:solidFill>
              </a:rPr>
              <a:t>More </a:t>
            </a:r>
            <a:r>
              <a:rPr lang="en-US" sz="2800" dirty="0">
                <a:solidFill>
                  <a:schemeClr val="tx1"/>
                </a:solidFill>
              </a:rPr>
              <a:t>than one highway mode (auto, bicycle, bus, pedestrian, truck)</a:t>
            </a:r>
          </a:p>
          <a:p>
            <a:pPr algn="ctr">
              <a:buNone/>
            </a:pPr>
            <a:endParaRPr lang="en-US" sz="2800" dirty="0">
              <a:solidFill>
                <a:schemeClr val="tx1"/>
              </a:solidFill>
            </a:endParaRPr>
          </a:p>
        </p:txBody>
      </p:sp>
      <p:sp>
        <p:nvSpPr>
          <p:cNvPr id="12" name="Rectangle 11"/>
          <p:cNvSpPr/>
          <p:nvPr/>
        </p:nvSpPr>
        <p:spPr bwMode="auto">
          <a:xfrm>
            <a:off x="4575894" y="1143002"/>
            <a:ext cx="4407101" cy="938464"/>
          </a:xfrm>
          <a:prstGeom prst="rect">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397" tIns="45698" rIns="91397" bIns="45698" numCol="1" rtlCol="0" anchor="ctr" anchorCtr="0" compatLnSpc="1">
            <a:prstTxWarp prst="textNoShape">
              <a:avLst/>
            </a:prstTxWarp>
          </a:bodyPr>
          <a:lstStyle/>
          <a:p>
            <a:pPr algn="ctr" eaLnBrk="0" fontAlgn="base" hangingPunct="0">
              <a:spcBef>
                <a:spcPct val="0"/>
              </a:spcBef>
              <a:spcAft>
                <a:spcPct val="0"/>
              </a:spcAft>
            </a:pPr>
            <a:r>
              <a:rPr lang="en-US" sz="3200" b="1" dirty="0">
                <a:solidFill>
                  <a:schemeClr val="tx1"/>
                </a:solidFill>
                <a:latin typeface="+mj-lt"/>
              </a:rPr>
              <a:t>Multimodal</a:t>
            </a:r>
          </a:p>
        </p:txBody>
      </p:sp>
      <p:pic>
        <p:nvPicPr>
          <p:cNvPr id="10" name="Picture 2" descr="C:\DOCS\QLOSTraining\Graphics\Skyway_Bicyclist_and_Bus533x800.jpg"/>
          <p:cNvPicPr>
            <a:picLocks noChangeAspect="1" noChangeArrowheads="1"/>
          </p:cNvPicPr>
          <p:nvPr/>
        </p:nvPicPr>
        <p:blipFill>
          <a:blip r:embed="rId4" cstate="print"/>
          <a:srcRect r="14180" b="11195"/>
          <a:stretch>
            <a:fillRect/>
          </a:stretch>
        </p:blipFill>
        <p:spPr bwMode="auto">
          <a:xfrm>
            <a:off x="951504" y="1143002"/>
            <a:ext cx="3620496" cy="5266944"/>
          </a:xfrm>
          <a:prstGeom prst="rect">
            <a:avLst/>
          </a:prstGeom>
          <a:noFill/>
        </p:spPr>
      </p:pic>
      <p:sp>
        <p:nvSpPr>
          <p:cNvPr id="1697794" name="Rectangle 2"/>
          <p:cNvSpPr>
            <a:spLocks noGrp="1" noChangeArrowheads="1"/>
          </p:cNvSpPr>
          <p:nvPr>
            <p:ph type="title"/>
          </p:nvPr>
        </p:nvSpPr>
        <p:spPr/>
        <p:txBody>
          <a:bodyPr/>
          <a:lstStyle/>
          <a:p>
            <a:r>
              <a:rPr lang="en-US" dirty="0" smtClean="0"/>
              <a:t>Five Important Definitions</a:t>
            </a:r>
            <a:endParaRPr lang="en-US" dirty="0"/>
          </a:p>
        </p:txBody>
      </p:sp>
      <p:cxnSp>
        <p:nvCxnSpPr>
          <p:cNvPr id="14" name="Straight Arrow Connector 13"/>
          <p:cNvCxnSpPr/>
          <p:nvPr/>
        </p:nvCxnSpPr>
        <p:spPr bwMode="auto">
          <a:xfrm flipH="1">
            <a:off x="3962400" y="3276600"/>
            <a:ext cx="610532" cy="0"/>
          </a:xfrm>
          <a:prstGeom prst="straightConnector1">
            <a:avLst/>
          </a:prstGeom>
          <a:solidFill>
            <a:schemeClr val="accent1"/>
          </a:solidFill>
          <a:ln w="28575" cap="flat" cmpd="sng" algn="ctr">
            <a:solidFill>
              <a:schemeClr val="accent6"/>
            </a:solidFill>
            <a:prstDash val="solid"/>
            <a:miter lim="800000"/>
            <a:headEnd type="none" w="med" len="med"/>
            <a:tailEnd type="arrow"/>
          </a:ln>
          <a:effectLst>
            <a:prstShdw prst="shdw17" dist="17961" dir="2700000">
              <a:schemeClr val="tx1">
                <a:gamma/>
                <a:shade val="60000"/>
                <a:invGamma/>
              </a:schemeClr>
            </a:prstShdw>
          </a:effectLst>
        </p:spPr>
      </p:cxnSp>
      <p:cxnSp>
        <p:nvCxnSpPr>
          <p:cNvPr id="15" name="Straight Arrow Connector 14"/>
          <p:cNvCxnSpPr/>
          <p:nvPr/>
        </p:nvCxnSpPr>
        <p:spPr bwMode="auto">
          <a:xfrm flipH="1">
            <a:off x="4048125" y="4876800"/>
            <a:ext cx="523875" cy="0"/>
          </a:xfrm>
          <a:prstGeom prst="straightConnector1">
            <a:avLst/>
          </a:prstGeom>
          <a:solidFill>
            <a:schemeClr val="accent1"/>
          </a:solidFill>
          <a:ln w="28575" cap="flat" cmpd="sng" algn="ctr">
            <a:solidFill>
              <a:schemeClr val="accent6"/>
            </a:solidFill>
            <a:prstDash val="solid"/>
            <a:miter lim="800000"/>
            <a:headEnd type="none" w="med" len="med"/>
            <a:tailEnd type="arrow"/>
          </a:ln>
          <a:effectLst>
            <a:prstShdw prst="shdw17" dist="17961" dir="2700000">
              <a:schemeClr val="tx1">
                <a:gamma/>
                <a:shade val="60000"/>
                <a:invGamma/>
              </a:schemeClr>
            </a:prstShdw>
          </a:effectLst>
        </p:spPr>
      </p:cxnSp>
      <p:cxnSp>
        <p:nvCxnSpPr>
          <p:cNvPr id="17" name="Straight Arrow Connector 16"/>
          <p:cNvCxnSpPr/>
          <p:nvPr/>
        </p:nvCxnSpPr>
        <p:spPr bwMode="auto">
          <a:xfrm flipH="1">
            <a:off x="3200400" y="5105400"/>
            <a:ext cx="1371600" cy="0"/>
          </a:xfrm>
          <a:prstGeom prst="straightConnector1">
            <a:avLst/>
          </a:prstGeom>
          <a:solidFill>
            <a:schemeClr val="accent1"/>
          </a:solidFill>
          <a:ln w="28575" cap="flat" cmpd="sng" algn="ctr">
            <a:solidFill>
              <a:schemeClr val="accent6"/>
            </a:solidFill>
            <a:prstDash val="solid"/>
            <a:miter lim="800000"/>
            <a:headEnd type="none" w="med" len="med"/>
            <a:tailEnd type="arrow"/>
          </a:ln>
          <a:effectLst>
            <a:prstShdw prst="shdw17" dist="17961" dir="2700000">
              <a:schemeClr val="tx1">
                <a:gamma/>
                <a:shade val="60000"/>
                <a:invGamma/>
              </a:schemeClr>
            </a:prstShdw>
          </a:effectLst>
        </p:spPr>
      </p:cxnSp>
      <p:cxnSp>
        <p:nvCxnSpPr>
          <p:cNvPr id="19" name="Straight Arrow Connector 18"/>
          <p:cNvCxnSpPr/>
          <p:nvPr/>
        </p:nvCxnSpPr>
        <p:spPr bwMode="auto">
          <a:xfrm flipH="1">
            <a:off x="2286000" y="5715000"/>
            <a:ext cx="2286000" cy="0"/>
          </a:xfrm>
          <a:prstGeom prst="straightConnector1">
            <a:avLst/>
          </a:prstGeom>
          <a:solidFill>
            <a:schemeClr val="accent1"/>
          </a:solidFill>
          <a:ln w="28575" cap="flat" cmpd="sng" algn="ctr">
            <a:solidFill>
              <a:schemeClr val="accent6"/>
            </a:solidFill>
            <a:prstDash val="solid"/>
            <a:miter lim="800000"/>
            <a:headEnd type="none" w="med" len="med"/>
            <a:tailEnd type="arrow"/>
          </a:ln>
          <a:effectLst>
            <a:prstShdw prst="shdw17" dist="17961" dir="2700000">
              <a:schemeClr val="tx1">
                <a:gamma/>
                <a:shade val="60000"/>
                <a:invGamma/>
              </a:schemeClr>
            </a:prstShdw>
          </a:effectLst>
        </p:spPr>
      </p:cxnSp>
      <p:cxnSp>
        <p:nvCxnSpPr>
          <p:cNvPr id="20" name="Straight Arrow Connector 19"/>
          <p:cNvCxnSpPr/>
          <p:nvPr/>
        </p:nvCxnSpPr>
        <p:spPr bwMode="auto">
          <a:xfrm flipH="1">
            <a:off x="2819400" y="5334000"/>
            <a:ext cx="1752600" cy="0"/>
          </a:xfrm>
          <a:prstGeom prst="straightConnector1">
            <a:avLst/>
          </a:prstGeom>
          <a:solidFill>
            <a:schemeClr val="accent1"/>
          </a:solidFill>
          <a:ln w="28575" cap="flat" cmpd="sng" algn="ctr">
            <a:solidFill>
              <a:schemeClr val="accent6"/>
            </a:solidFill>
            <a:prstDash val="solid"/>
            <a:miter lim="800000"/>
            <a:headEnd type="none" w="med" len="med"/>
            <a:tailEnd type="arrow"/>
          </a:ln>
          <a:effectLst>
            <a:prstShdw prst="shdw17" dist="17961" dir="2700000">
              <a:schemeClr val="tx1">
                <a:gamma/>
                <a:shade val="60000"/>
                <a:invGamma/>
              </a:schemeClr>
            </a:prstShdw>
          </a:effectLst>
        </p:spPr>
      </p:cxnSp>
      <p:sp>
        <p:nvSpPr>
          <p:cNvPr id="13" name="Pentagon 12"/>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1296814333"/>
      </p:ext>
    </p:extLst>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ARTPLAN</a:t>
            </a:r>
            <a:endParaRPr lang="en-US" dirty="0"/>
          </a:p>
        </p:txBody>
      </p:sp>
      <p:sp>
        <p:nvSpPr>
          <p:cNvPr id="3" name="Content Placeholder 2"/>
          <p:cNvSpPr>
            <a:spLocks noGrp="1"/>
          </p:cNvSpPr>
          <p:nvPr>
            <p:ph idx="1"/>
          </p:nvPr>
        </p:nvSpPr>
        <p:spPr>
          <a:xfrm>
            <a:off x="728400" y="1162978"/>
            <a:ext cx="7735296" cy="4525963"/>
          </a:xfrm>
        </p:spPr>
        <p:txBody>
          <a:bodyPr>
            <a:noAutofit/>
          </a:bodyPr>
          <a:lstStyle/>
          <a:p>
            <a:pPr marL="0" indent="0">
              <a:buNone/>
            </a:pPr>
            <a:r>
              <a:rPr lang="en-US" sz="2400" b="1" dirty="0">
                <a:solidFill>
                  <a:schemeClr val="tx2"/>
                </a:solidFill>
              </a:rPr>
              <a:t>Workshop </a:t>
            </a:r>
            <a:r>
              <a:rPr lang="en-US" sz="2400" b="1" dirty="0" smtClean="0">
                <a:solidFill>
                  <a:schemeClr val="tx2"/>
                </a:solidFill>
              </a:rPr>
              <a:t>1  </a:t>
            </a:r>
            <a:r>
              <a:rPr lang="en-US" sz="2400" i="1" dirty="0"/>
              <a:t>Planning-Level Inputs, Auto Only</a:t>
            </a:r>
          </a:p>
          <a:p>
            <a:pPr marL="0" indent="0">
              <a:buNone/>
            </a:pPr>
            <a:r>
              <a:rPr lang="en-US" sz="2400" dirty="0"/>
              <a:t>SR 22 between Transmitter Rd &amp; Bob Little Rd</a:t>
            </a:r>
          </a:p>
          <a:p>
            <a:r>
              <a:rPr lang="en-US" sz="2200" dirty="0" smtClean="0"/>
              <a:t>Fully </a:t>
            </a:r>
            <a:r>
              <a:rPr lang="en-US" sz="2200" dirty="0"/>
              <a:t>actuated signal, protected lefts only</a:t>
            </a:r>
          </a:p>
          <a:p>
            <a:r>
              <a:rPr lang="en-US" sz="2200" dirty="0"/>
              <a:t>Posted speed = 45 mph</a:t>
            </a:r>
          </a:p>
          <a:p>
            <a:r>
              <a:rPr lang="en-US" sz="2200" dirty="0" smtClean="0"/>
              <a:t>No </a:t>
            </a:r>
            <a:r>
              <a:rPr lang="en-US" sz="2200" dirty="0"/>
              <a:t>median</a:t>
            </a:r>
          </a:p>
          <a:p>
            <a:pPr marL="0" indent="0">
              <a:buNone/>
            </a:pPr>
            <a:endParaRPr lang="en-US" sz="2400" dirty="0"/>
          </a:p>
        </p:txBody>
      </p:sp>
      <p:grpSp>
        <p:nvGrpSpPr>
          <p:cNvPr id="4" name="Group 3"/>
          <p:cNvGrpSpPr/>
          <p:nvPr/>
        </p:nvGrpSpPr>
        <p:grpSpPr>
          <a:xfrm>
            <a:off x="879802" y="3680896"/>
            <a:ext cx="7691915" cy="2557085"/>
            <a:chOff x="762000" y="3674838"/>
            <a:chExt cx="7691915" cy="2557085"/>
          </a:xfrm>
        </p:grpSpPr>
        <p:sp>
          <p:nvSpPr>
            <p:cNvPr id="40" name="Rectangle 39"/>
            <p:cNvSpPr/>
            <p:nvPr/>
          </p:nvSpPr>
          <p:spPr>
            <a:xfrm>
              <a:off x="838200" y="4191000"/>
              <a:ext cx="304800" cy="1074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cxnSpLocks noChangeShapeType="1"/>
            </p:cNvCxnSpPr>
            <p:nvPr/>
          </p:nvCxnSpPr>
          <p:spPr bwMode="auto">
            <a:xfrm flipV="1">
              <a:off x="6920731" y="4053708"/>
              <a:ext cx="0" cy="173880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3" name="Straight Connector 42"/>
            <p:cNvCxnSpPr>
              <a:cxnSpLocks noChangeShapeType="1"/>
            </p:cNvCxnSpPr>
            <p:nvPr/>
          </p:nvCxnSpPr>
          <p:spPr bwMode="auto">
            <a:xfrm flipV="1">
              <a:off x="6779557" y="4053708"/>
              <a:ext cx="0" cy="173880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3" name="Straight Connector 32"/>
            <p:cNvCxnSpPr>
              <a:cxnSpLocks noChangeShapeType="1"/>
            </p:cNvCxnSpPr>
            <p:nvPr/>
          </p:nvCxnSpPr>
          <p:spPr bwMode="auto">
            <a:xfrm flipV="1">
              <a:off x="3784980" y="4845469"/>
              <a:ext cx="0" cy="94704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1" name="Straight Connector 30"/>
            <p:cNvCxnSpPr>
              <a:cxnSpLocks noChangeShapeType="1"/>
            </p:cNvCxnSpPr>
            <p:nvPr/>
          </p:nvCxnSpPr>
          <p:spPr bwMode="auto">
            <a:xfrm flipV="1">
              <a:off x="3848192" y="3887514"/>
              <a:ext cx="0" cy="10516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3" name="Freeform 12"/>
            <p:cNvSpPr>
              <a:spLocks/>
            </p:cNvSpPr>
            <p:nvPr/>
          </p:nvSpPr>
          <p:spPr bwMode="auto">
            <a:xfrm rot="10800000" flipH="1" flipV="1">
              <a:off x="3322378" y="5103695"/>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4" name="Straight Connector 13"/>
            <p:cNvCxnSpPr>
              <a:cxnSpLocks noChangeShapeType="1"/>
            </p:cNvCxnSpPr>
            <p:nvPr/>
          </p:nvCxnSpPr>
          <p:spPr bwMode="auto">
            <a:xfrm flipV="1">
              <a:off x="3707018" y="3887514"/>
              <a:ext cx="0" cy="10516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flipH="1">
              <a:off x="1905000" y="4867952"/>
              <a:ext cx="654891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 name="Straight Connector 18"/>
            <p:cNvCxnSpPr>
              <a:cxnSpLocks noChangeShapeType="1"/>
            </p:cNvCxnSpPr>
            <p:nvPr/>
          </p:nvCxnSpPr>
          <p:spPr bwMode="auto">
            <a:xfrm flipH="1">
              <a:off x="1905000" y="4970587"/>
              <a:ext cx="654891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2" name="TextBox 56"/>
            <p:cNvSpPr txBox="1">
              <a:spLocks noChangeArrowheads="1"/>
            </p:cNvSpPr>
            <p:nvPr/>
          </p:nvSpPr>
          <p:spPr bwMode="auto">
            <a:xfrm>
              <a:off x="7061947" y="4570849"/>
              <a:ext cx="9922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sz="1400" b="1" dirty="0"/>
                <a:t>SR 22</a:t>
              </a:r>
            </a:p>
          </p:txBody>
        </p:sp>
        <p:sp>
          <p:nvSpPr>
            <p:cNvPr id="24" name="Line 95"/>
            <p:cNvSpPr>
              <a:spLocks noChangeShapeType="1"/>
            </p:cNvSpPr>
            <p:nvPr/>
          </p:nvSpPr>
          <p:spPr bwMode="auto">
            <a:xfrm rot="10800000" flipH="1" flipV="1">
              <a:off x="3194254" y="5384089"/>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5" name="Group 24"/>
            <p:cNvGrpSpPr>
              <a:grpSpLocks/>
            </p:cNvGrpSpPr>
            <p:nvPr/>
          </p:nvGrpSpPr>
          <p:grpSpPr bwMode="auto">
            <a:xfrm rot="5400000">
              <a:off x="3642257" y="4711031"/>
              <a:ext cx="217153" cy="430755"/>
              <a:chOff x="1239" y="1224"/>
              <a:chExt cx="117" cy="255"/>
            </a:xfrm>
          </p:grpSpPr>
          <p:sp>
            <p:nvSpPr>
              <p:cNvPr id="27" name="Rectangle 26"/>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 name="Oval 27"/>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 name="Oval 28"/>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 name="Oval 29"/>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6" name="TextBox 56"/>
            <p:cNvSpPr txBox="1">
              <a:spLocks noChangeArrowheads="1"/>
            </p:cNvSpPr>
            <p:nvPr/>
          </p:nvSpPr>
          <p:spPr bwMode="auto">
            <a:xfrm rot="16200000">
              <a:off x="3047898" y="4100774"/>
              <a:ext cx="1128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a:t>Transmitter Rd</a:t>
              </a:r>
            </a:p>
          </p:txBody>
        </p:sp>
        <p:grpSp>
          <p:nvGrpSpPr>
            <p:cNvPr id="35" name="Group 34"/>
            <p:cNvGrpSpPr>
              <a:grpSpLocks/>
            </p:cNvGrpSpPr>
            <p:nvPr/>
          </p:nvGrpSpPr>
          <p:grpSpPr bwMode="auto">
            <a:xfrm rot="5400000">
              <a:off x="6731916" y="4725840"/>
              <a:ext cx="217153" cy="430755"/>
              <a:chOff x="1239" y="1224"/>
              <a:chExt cx="117" cy="255"/>
            </a:xfrm>
          </p:grpSpPr>
          <p:sp>
            <p:nvSpPr>
              <p:cNvPr id="36" name="Rectangle 35"/>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 name="Oval 36"/>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 name="Oval 37"/>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 name="Oval 38"/>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73" name="TextBox 56"/>
            <p:cNvSpPr txBox="1">
              <a:spLocks noChangeArrowheads="1"/>
            </p:cNvSpPr>
            <p:nvPr/>
          </p:nvSpPr>
          <p:spPr bwMode="auto">
            <a:xfrm rot="16200000">
              <a:off x="6447694" y="5499652"/>
              <a:ext cx="11875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a:t>Bob Little Pkwy</a:t>
              </a:r>
            </a:p>
          </p:txBody>
        </p:sp>
        <p:cxnSp>
          <p:nvCxnSpPr>
            <p:cNvPr id="47" name="Straight Arrow Connector 46"/>
            <p:cNvCxnSpPr/>
            <p:nvPr/>
          </p:nvCxnSpPr>
          <p:spPr>
            <a:xfrm>
              <a:off x="1143000" y="4910350"/>
              <a:ext cx="329612" cy="0"/>
            </a:xfrm>
            <a:prstGeom prst="straightConnector1">
              <a:avLst/>
            </a:prstGeom>
            <a:ln w="25400">
              <a:solidFill>
                <a:srgbClr val="0865A2"/>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62000" y="4267200"/>
              <a:ext cx="1057542" cy="584775"/>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Peak Direction</a:t>
              </a:r>
            </a:p>
          </p:txBody>
        </p:sp>
        <p:cxnSp>
          <p:nvCxnSpPr>
            <p:cNvPr id="53" name="Straight Arrow Connector 52"/>
            <p:cNvCxnSpPr/>
            <p:nvPr/>
          </p:nvCxnSpPr>
          <p:spPr>
            <a:xfrm>
              <a:off x="1914525" y="6082621"/>
              <a:ext cx="1861177" cy="0"/>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noChangeShapeType="1"/>
            </p:cNvCxnSpPr>
            <p:nvPr/>
          </p:nvCxnSpPr>
          <p:spPr bwMode="auto">
            <a:xfrm flipV="1">
              <a:off x="1914525" y="5952781"/>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cxnSp>
          <p:nvCxnSpPr>
            <p:cNvPr id="60" name="Straight Connector 59"/>
            <p:cNvCxnSpPr>
              <a:cxnSpLocks noChangeShapeType="1"/>
            </p:cNvCxnSpPr>
            <p:nvPr/>
          </p:nvCxnSpPr>
          <p:spPr bwMode="auto">
            <a:xfrm flipV="1">
              <a:off x="3775702" y="5943600"/>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63" name="TextBox 62"/>
            <p:cNvSpPr txBox="1"/>
            <p:nvPr/>
          </p:nvSpPr>
          <p:spPr>
            <a:xfrm>
              <a:off x="2459480" y="5725784"/>
              <a:ext cx="77126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2,735’</a:t>
              </a:r>
            </a:p>
          </p:txBody>
        </p:sp>
        <p:cxnSp>
          <p:nvCxnSpPr>
            <p:cNvPr id="67" name="Straight Arrow Connector 66"/>
            <p:cNvCxnSpPr/>
            <p:nvPr/>
          </p:nvCxnSpPr>
          <p:spPr>
            <a:xfrm>
              <a:off x="3783865" y="6082621"/>
              <a:ext cx="3076522" cy="0"/>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cxnSpLocks noChangeShapeType="1"/>
            </p:cNvCxnSpPr>
            <p:nvPr/>
          </p:nvCxnSpPr>
          <p:spPr bwMode="auto">
            <a:xfrm flipV="1">
              <a:off x="6860387" y="5943600"/>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69" name="TextBox 68"/>
            <p:cNvSpPr txBox="1"/>
            <p:nvPr/>
          </p:nvSpPr>
          <p:spPr>
            <a:xfrm>
              <a:off x="4936493" y="5732242"/>
              <a:ext cx="77126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2,620’</a:t>
              </a:r>
            </a:p>
          </p:txBody>
        </p:sp>
        <p:cxnSp>
          <p:nvCxnSpPr>
            <p:cNvPr id="74" name="Straight Connector 73"/>
            <p:cNvCxnSpPr>
              <a:cxnSpLocks noChangeShapeType="1"/>
            </p:cNvCxnSpPr>
            <p:nvPr/>
          </p:nvCxnSpPr>
          <p:spPr bwMode="auto">
            <a:xfrm flipV="1">
              <a:off x="1905000" y="4747364"/>
              <a:ext cx="0" cy="35606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5" name="Freeform 74"/>
            <p:cNvSpPr>
              <a:spLocks/>
            </p:cNvSpPr>
            <p:nvPr/>
          </p:nvSpPr>
          <p:spPr bwMode="auto">
            <a:xfrm rot="10800000" flipH="1">
              <a:off x="3326663" y="5381625"/>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6" name="Freeform 75"/>
            <p:cNvSpPr>
              <a:spLocks/>
            </p:cNvSpPr>
            <p:nvPr/>
          </p:nvSpPr>
          <p:spPr bwMode="auto">
            <a:xfrm rot="10800000" flipH="1" flipV="1">
              <a:off x="6452725" y="5105400"/>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7" name="Line 95"/>
            <p:cNvSpPr>
              <a:spLocks noChangeShapeType="1"/>
            </p:cNvSpPr>
            <p:nvPr/>
          </p:nvSpPr>
          <p:spPr bwMode="auto">
            <a:xfrm rot="10800000" flipH="1" flipV="1">
              <a:off x="6324601" y="5385794"/>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8" name="Freeform 77"/>
            <p:cNvSpPr>
              <a:spLocks/>
            </p:cNvSpPr>
            <p:nvPr/>
          </p:nvSpPr>
          <p:spPr bwMode="auto">
            <a:xfrm rot="10800000" flipH="1">
              <a:off x="6457010" y="5383330"/>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80" name="TextBox 79"/>
          <p:cNvSpPr txBox="1"/>
          <p:nvPr/>
        </p:nvSpPr>
        <p:spPr>
          <a:xfrm>
            <a:off x="2115378" y="6068704"/>
            <a:ext cx="1563634" cy="338554"/>
          </a:xfrm>
          <a:prstGeom prst="rect">
            <a:avLst/>
          </a:prstGeom>
          <a:noFill/>
        </p:spPr>
        <p:txBody>
          <a:bodyPr wrap="square" lIns="91397" tIns="45698" rIns="91397" bIns="45698" rtlCol="0">
            <a:spAutoFit/>
          </a:bodyPr>
          <a:lstStyle/>
          <a:p>
            <a:pPr algn="ctr"/>
            <a:r>
              <a:rPr lang="en-US" sz="1400" b="1" dirty="0">
                <a:latin typeface="Arial" panose="020B0604020202020204" pitchFamily="34" charset="0"/>
                <a:cs typeface="Arial" panose="020B0604020202020204" pitchFamily="34" charset="0"/>
              </a:rPr>
              <a:t>AADT = </a:t>
            </a:r>
            <a:r>
              <a:rPr lang="en-US" sz="1600" dirty="0">
                <a:latin typeface="Arial" panose="020B0604020202020204" pitchFamily="34" charset="0"/>
                <a:cs typeface="Arial" panose="020B0604020202020204" pitchFamily="34" charset="0"/>
              </a:rPr>
              <a:t>10,500</a:t>
            </a:r>
          </a:p>
        </p:txBody>
      </p:sp>
      <p:sp>
        <p:nvSpPr>
          <p:cNvPr id="81" name="TextBox 80"/>
          <p:cNvSpPr txBox="1"/>
          <p:nvPr/>
        </p:nvSpPr>
        <p:spPr>
          <a:xfrm>
            <a:off x="4505768" y="6074394"/>
            <a:ext cx="1766064" cy="338554"/>
          </a:xfrm>
          <a:prstGeom prst="rect">
            <a:avLst/>
          </a:prstGeom>
          <a:noFill/>
        </p:spPr>
        <p:txBody>
          <a:bodyPr wrap="square" lIns="91397" tIns="45698" rIns="91397" bIns="45698" rtlCol="0">
            <a:spAutoFit/>
          </a:bodyPr>
          <a:lstStyle/>
          <a:p>
            <a:pPr algn="ctr"/>
            <a:r>
              <a:rPr lang="en-US" sz="1400" b="1" dirty="0">
                <a:latin typeface="Arial" panose="020B0604020202020204" pitchFamily="34" charset="0"/>
                <a:cs typeface="Arial" panose="020B0604020202020204" pitchFamily="34" charset="0"/>
              </a:rPr>
              <a:t>AADT = </a:t>
            </a:r>
            <a:r>
              <a:rPr lang="en-US" sz="1600" dirty="0">
                <a:latin typeface="Arial" panose="020B0604020202020204" pitchFamily="34" charset="0"/>
                <a:cs typeface="Arial" panose="020B0604020202020204" pitchFamily="34" charset="0"/>
              </a:rPr>
              <a:t>11,300</a:t>
            </a:r>
          </a:p>
        </p:txBody>
      </p:sp>
      <p:grpSp>
        <p:nvGrpSpPr>
          <p:cNvPr id="64" name="Group 63"/>
          <p:cNvGrpSpPr/>
          <p:nvPr/>
        </p:nvGrpSpPr>
        <p:grpSpPr>
          <a:xfrm>
            <a:off x="8115029" y="5449690"/>
            <a:ext cx="361955" cy="439999"/>
            <a:chOff x="3295645" y="4186705"/>
            <a:chExt cx="361955" cy="439999"/>
          </a:xfrm>
        </p:grpSpPr>
        <p:sp>
          <p:nvSpPr>
            <p:cNvPr id="82" name="Up Arrow 81"/>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84" name="Group 83"/>
          <p:cNvGrpSpPr/>
          <p:nvPr/>
        </p:nvGrpSpPr>
        <p:grpSpPr>
          <a:xfrm>
            <a:off x="18553" y="-3155"/>
            <a:ext cx="8153400" cy="1027471"/>
            <a:chOff x="1028700" y="13252"/>
            <a:chExt cx="8153400" cy="1027471"/>
          </a:xfrm>
        </p:grpSpPr>
        <p:pic>
          <p:nvPicPr>
            <p:cNvPr id="85"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1328" t="7842" r="2007" b="65003"/>
            <a:stretch/>
          </p:blipFill>
          <p:spPr bwMode="auto">
            <a:xfrm>
              <a:off x="1028700" y="13252"/>
              <a:ext cx="5029200" cy="102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96000" y="545422"/>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2" name="Picture 51"/>
          <p:cNvPicPr>
            <a:picLocks noChangeAspect="1"/>
          </p:cNvPicPr>
          <p:nvPr/>
        </p:nvPicPr>
        <p:blipFill rotWithShape="1">
          <a:blip r:embed="rId6" cstate="email">
            <a:extLst>
              <a:ext uri="{28A0092B-C50C-407E-A947-70E740481C1C}">
                <a14:useLocalDpi xmlns:a14="http://schemas.microsoft.com/office/drawing/2010/main"/>
              </a:ext>
            </a:extLst>
          </a:blip>
          <a:srcRect l="16857" r="22980" b="2598"/>
          <a:stretch/>
        </p:blipFill>
        <p:spPr>
          <a:xfrm>
            <a:off x="1828800" y="4420135"/>
            <a:ext cx="457200" cy="990065"/>
          </a:xfrm>
          <a:prstGeom prst="rect">
            <a:avLst/>
          </a:prstGeom>
        </p:spPr>
      </p:pic>
      <p:graphicFrame>
        <p:nvGraphicFramePr>
          <p:cNvPr id="54" name="Table 53"/>
          <p:cNvGraphicFramePr>
            <a:graphicFrameLocks noGrp="1"/>
          </p:cNvGraphicFramePr>
          <p:nvPr>
            <p:extLst/>
          </p:nvPr>
        </p:nvGraphicFramePr>
        <p:xfrm>
          <a:off x="5715000" y="2651760"/>
          <a:ext cx="3352800" cy="1005840"/>
        </p:xfrm>
        <a:graphic>
          <a:graphicData uri="http://schemas.openxmlformats.org/drawingml/2006/table">
            <a:tbl>
              <a:tblPr firstRow="1" bandRow="1">
                <a:tableStyleId>{5C22544A-7EE6-4342-B048-85BDC9FD1C3A}</a:tableStyleId>
              </a:tblPr>
              <a:tblGrid>
                <a:gridCol w="1245883"/>
                <a:gridCol w="702306"/>
                <a:gridCol w="1173171"/>
                <a:gridCol w="231440"/>
              </a:tblGrid>
              <a:tr h="123910">
                <a:tc>
                  <a:txBody>
                    <a:bodyPr/>
                    <a:lstStyle/>
                    <a:p>
                      <a:pPr algn="ctr"/>
                      <a:r>
                        <a:rPr lang="en-US" sz="1200" dirty="0" smtClean="0"/>
                        <a:t>Segment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AADT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Left Turn</a:t>
                      </a:r>
                      <a:r>
                        <a:rPr lang="en-US" sz="1200" baseline="0" dirty="0" smtClean="0"/>
                        <a:t> Storage Length</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4390">
                <a:tc>
                  <a:txBody>
                    <a:bodyPr/>
                    <a:lstStyle/>
                    <a:p>
                      <a:pPr algn="ctr"/>
                      <a:r>
                        <a:rPr lang="en-US" sz="1200" dirty="0" smtClean="0"/>
                        <a:t>Transmitter 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10,500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i="0" dirty="0" smtClean="0"/>
                        <a:t>325’</a:t>
                      </a:r>
                      <a:endParaRPr lang="en-US" sz="120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Bob Little Pkwy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11,300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125’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ustDataLst>
      <p:tags r:id="rId1"/>
    </p:custDataLst>
    <p:extLst>
      <p:ext uri="{BB962C8B-B14F-4D97-AF65-F5344CB8AC3E}">
        <p14:creationId xmlns:p14="http://schemas.microsoft.com/office/powerpoint/2010/main" val="97124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0247" y="6460371"/>
            <a:ext cx="1591887"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 name="Title 1"/>
          <p:cNvSpPr>
            <a:spLocks noGrp="1"/>
          </p:cNvSpPr>
          <p:nvPr>
            <p:ph type="title"/>
          </p:nvPr>
        </p:nvSpPr>
        <p:spPr>
          <a:xfrm>
            <a:off x="652603" y="203647"/>
            <a:ext cx="7735296" cy="884238"/>
          </a:xfrm>
        </p:spPr>
        <p:txBody>
          <a:bodyPr>
            <a:normAutofit/>
          </a:bodyPr>
          <a:lstStyle/>
          <a:p>
            <a:r>
              <a:rPr lang="en-US" dirty="0" smtClean="0"/>
              <a:t>ARTPLAN</a:t>
            </a:r>
            <a:endParaRPr lang="en-US" dirty="0"/>
          </a:p>
        </p:txBody>
      </p:sp>
      <p:sp>
        <p:nvSpPr>
          <p:cNvPr id="3" name="Content Placeholder 2"/>
          <p:cNvSpPr>
            <a:spLocks noGrp="1"/>
          </p:cNvSpPr>
          <p:nvPr>
            <p:ph idx="1"/>
          </p:nvPr>
        </p:nvSpPr>
        <p:spPr>
          <a:xfrm>
            <a:off x="533400" y="1045579"/>
            <a:ext cx="7735296" cy="2729046"/>
          </a:xfrm>
        </p:spPr>
        <p:txBody>
          <a:bodyPr>
            <a:noAutofit/>
          </a:bodyPr>
          <a:lstStyle/>
          <a:p>
            <a:pPr marL="0" indent="0">
              <a:buNone/>
            </a:pPr>
            <a:r>
              <a:rPr lang="en-US" sz="2400" b="1" dirty="0">
                <a:solidFill>
                  <a:schemeClr val="tx2"/>
                </a:solidFill>
              </a:rPr>
              <a:t>Workshop </a:t>
            </a:r>
            <a:r>
              <a:rPr lang="en-US" sz="2400" b="1" dirty="0" smtClean="0">
                <a:solidFill>
                  <a:schemeClr val="tx2"/>
                </a:solidFill>
              </a:rPr>
              <a:t>2  </a:t>
            </a:r>
            <a:r>
              <a:rPr lang="en-US" sz="2400" i="1" dirty="0"/>
              <a:t>Planning-Level Inputs, Auto Only</a:t>
            </a:r>
          </a:p>
          <a:p>
            <a:pPr marL="0" indent="0">
              <a:buNone/>
            </a:pPr>
            <a:r>
              <a:rPr lang="en-US" sz="2200" dirty="0"/>
              <a:t>SR 222 between SR 121&amp; US 441/SR 441</a:t>
            </a:r>
          </a:p>
          <a:p>
            <a:r>
              <a:rPr lang="en-US" sz="2000" dirty="0" smtClean="0"/>
              <a:t>Coordinated/actuated </a:t>
            </a:r>
          </a:p>
          <a:p>
            <a:r>
              <a:rPr lang="en-US" sz="2000" dirty="0" smtClean="0"/>
              <a:t>Posted </a:t>
            </a:r>
            <a:r>
              <a:rPr lang="en-US" sz="2000" dirty="0"/>
              <a:t>speed = 45 mph</a:t>
            </a:r>
          </a:p>
          <a:p>
            <a:r>
              <a:rPr lang="en-US" sz="2000" dirty="0"/>
              <a:t>Bounded by major intersections on each end</a:t>
            </a:r>
          </a:p>
          <a:p>
            <a:r>
              <a:rPr lang="en-US" sz="2000" dirty="0"/>
              <a:t>Non-restrictive median</a:t>
            </a:r>
          </a:p>
          <a:p>
            <a:pPr marL="0" indent="0">
              <a:buNone/>
            </a:pPr>
            <a:endParaRPr lang="en-US" sz="2200" dirty="0"/>
          </a:p>
        </p:txBody>
      </p:sp>
      <p:grpSp>
        <p:nvGrpSpPr>
          <p:cNvPr id="209" name="Group 208"/>
          <p:cNvGrpSpPr/>
          <p:nvPr/>
        </p:nvGrpSpPr>
        <p:grpSpPr>
          <a:xfrm>
            <a:off x="18553" y="-3155"/>
            <a:ext cx="8153400" cy="1027471"/>
            <a:chOff x="1028700" y="13252"/>
            <a:chExt cx="8153400" cy="1027471"/>
          </a:xfrm>
        </p:grpSpPr>
        <p:pic>
          <p:nvPicPr>
            <p:cNvPr id="210"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1328" t="7842" r="2007" b="65003"/>
            <a:stretch/>
          </p:blipFill>
          <p:spPr bwMode="auto">
            <a:xfrm>
              <a:off x="1028700" y="13252"/>
              <a:ext cx="5029200" cy="102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1"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96000" y="545422"/>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38" name="Table 37"/>
          <p:cNvGraphicFramePr>
            <a:graphicFrameLocks noGrp="1"/>
          </p:cNvGraphicFramePr>
          <p:nvPr>
            <p:extLst>
              <p:ext uri="{D42A27DB-BD31-4B8C-83A1-F6EECF244321}">
                <p14:modId xmlns:p14="http://schemas.microsoft.com/office/powerpoint/2010/main" val="3550122681"/>
              </p:ext>
            </p:extLst>
          </p:nvPr>
        </p:nvGraphicFramePr>
        <p:xfrm>
          <a:off x="5975814" y="1566653"/>
          <a:ext cx="3168186" cy="1828800"/>
        </p:xfrm>
        <a:graphic>
          <a:graphicData uri="http://schemas.openxmlformats.org/drawingml/2006/table">
            <a:tbl>
              <a:tblPr firstRow="1" bandRow="1">
                <a:tableStyleId>{5C22544A-7EE6-4342-B048-85BDC9FD1C3A}</a:tableStyleId>
              </a:tblPr>
              <a:tblGrid>
                <a:gridCol w="958386"/>
                <a:gridCol w="685800"/>
                <a:gridCol w="685800"/>
                <a:gridCol w="838200"/>
              </a:tblGrid>
              <a:tr h="123910">
                <a:tc>
                  <a:txBody>
                    <a:bodyPr/>
                    <a:lstStyle/>
                    <a:p>
                      <a:pPr algn="ctr"/>
                      <a:r>
                        <a:rPr lang="en-US" sz="1200" dirty="0" smtClean="0"/>
                        <a:t>Segment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 Left Turns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 Right Turns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Left</a:t>
                      </a:r>
                      <a:r>
                        <a:rPr lang="en-US" sz="1200" baseline="0" dirty="0" smtClean="0"/>
                        <a:t> Turn Storage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4390">
                <a:tc>
                  <a:txBody>
                    <a:bodyPr/>
                    <a:lstStyle/>
                    <a:p>
                      <a:pPr algn="ctr"/>
                      <a:r>
                        <a:rPr lang="en-US" sz="1200" dirty="0" smtClean="0"/>
                        <a:t>SR 121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i="0" dirty="0" smtClean="0"/>
                        <a:t>12</a:t>
                      </a:r>
                      <a:endParaRPr lang="en-US" sz="120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510’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29</a:t>
                      </a:r>
                      <a:r>
                        <a:rPr lang="en-US" sz="1200" baseline="30000" dirty="0" smtClean="0"/>
                        <a:t>th</a:t>
                      </a:r>
                      <a:r>
                        <a:rPr lang="en-US" sz="1200" baseline="0" dirty="0" smtClean="0"/>
                        <a:t> Terr.</a:t>
                      </a:r>
                      <a:endParaRPr lang="en-US" sz="1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150’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915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24</a:t>
                      </a:r>
                      <a:r>
                        <a:rPr lang="en-US" sz="1200" baseline="30000" dirty="0" smtClean="0"/>
                        <a:t>th</a:t>
                      </a:r>
                      <a:r>
                        <a:rPr lang="en-US" sz="1200" dirty="0" smtClean="0"/>
                        <a:t> Blvd.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175’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19</a:t>
                      </a:r>
                      <a:r>
                        <a:rPr lang="en-US" sz="1200" baseline="30000" dirty="0" smtClean="0"/>
                        <a:t>th</a:t>
                      </a:r>
                      <a:r>
                        <a:rPr lang="en-US" sz="1200" baseline="0" dirty="0" smtClean="0"/>
                        <a:t> St.</a:t>
                      </a:r>
                      <a:endParaRPr lang="en-US" sz="1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150’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US 441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135’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6" name="Group 5"/>
          <p:cNvGrpSpPr/>
          <p:nvPr/>
        </p:nvGrpSpPr>
        <p:grpSpPr>
          <a:xfrm>
            <a:off x="144248" y="3473696"/>
            <a:ext cx="8999752" cy="2654374"/>
            <a:chOff x="144248" y="3473696"/>
            <a:chExt cx="8999752" cy="2654374"/>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325" y="3886200"/>
              <a:ext cx="8994675" cy="2064234"/>
            </a:xfrm>
            <a:prstGeom prst="rect">
              <a:avLst/>
            </a:prstGeom>
          </p:spPr>
        </p:pic>
        <p:sp>
          <p:nvSpPr>
            <p:cNvPr id="201" name="TextBox 200"/>
            <p:cNvSpPr txBox="1"/>
            <p:nvPr/>
          </p:nvSpPr>
          <p:spPr>
            <a:xfrm>
              <a:off x="243789" y="3827075"/>
              <a:ext cx="861836" cy="584775"/>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AADT=27,000</a:t>
              </a:r>
            </a:p>
          </p:txBody>
        </p:sp>
        <p:cxnSp>
          <p:nvCxnSpPr>
            <p:cNvPr id="149" name="Straight Arrow Connector 148"/>
            <p:cNvCxnSpPr/>
            <p:nvPr/>
          </p:nvCxnSpPr>
          <p:spPr>
            <a:xfrm>
              <a:off x="1549617" y="6128070"/>
              <a:ext cx="952962" cy="0"/>
            </a:xfrm>
            <a:prstGeom prst="straightConnector1">
              <a:avLst/>
            </a:prstGeom>
            <a:ln w="25400">
              <a:solidFill>
                <a:srgbClr val="0865A2"/>
              </a:solidFill>
              <a:tailEnd type="arrow"/>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1536122" y="5427029"/>
              <a:ext cx="1004887" cy="584731"/>
            </a:xfrm>
            <a:prstGeom prst="rect">
              <a:avLst/>
            </a:prstGeom>
            <a:solidFill>
              <a:schemeClr val="bg1"/>
            </a:solid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Peak Direction</a:t>
              </a:r>
            </a:p>
          </p:txBody>
        </p:sp>
        <p:cxnSp>
          <p:nvCxnSpPr>
            <p:cNvPr id="177" name="Straight Arrow Connector 176"/>
            <p:cNvCxnSpPr/>
            <p:nvPr/>
          </p:nvCxnSpPr>
          <p:spPr>
            <a:xfrm flipV="1">
              <a:off x="144248" y="3810059"/>
              <a:ext cx="1073601" cy="2191"/>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cxnSpLocks noChangeShapeType="1"/>
            </p:cNvCxnSpPr>
            <p:nvPr/>
          </p:nvCxnSpPr>
          <p:spPr bwMode="auto">
            <a:xfrm flipV="1">
              <a:off x="155713" y="3665340"/>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cxnSp>
          <p:nvCxnSpPr>
            <p:cNvPr id="187" name="Straight Connector 186"/>
            <p:cNvCxnSpPr>
              <a:cxnSpLocks noChangeShapeType="1"/>
            </p:cNvCxnSpPr>
            <p:nvPr/>
          </p:nvCxnSpPr>
          <p:spPr bwMode="auto">
            <a:xfrm flipV="1">
              <a:off x="1205166" y="3649846"/>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88" name="TextBox 187"/>
            <p:cNvSpPr txBox="1"/>
            <p:nvPr/>
          </p:nvSpPr>
          <p:spPr>
            <a:xfrm>
              <a:off x="311994" y="3481338"/>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5,270’</a:t>
              </a:r>
            </a:p>
          </p:txBody>
        </p:sp>
        <p:cxnSp>
          <p:nvCxnSpPr>
            <p:cNvPr id="189" name="Straight Arrow Connector 188"/>
            <p:cNvCxnSpPr/>
            <p:nvPr/>
          </p:nvCxnSpPr>
          <p:spPr>
            <a:xfrm flipV="1">
              <a:off x="1205166" y="3804367"/>
              <a:ext cx="1555961" cy="15525"/>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cxnSpLocks noChangeShapeType="1"/>
            </p:cNvCxnSpPr>
            <p:nvPr/>
          </p:nvCxnSpPr>
          <p:spPr bwMode="auto">
            <a:xfrm flipV="1">
              <a:off x="2761123" y="3649846"/>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91" name="TextBox 190"/>
            <p:cNvSpPr txBox="1"/>
            <p:nvPr/>
          </p:nvSpPr>
          <p:spPr>
            <a:xfrm>
              <a:off x="1593034" y="3473696"/>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2,020’</a:t>
              </a:r>
            </a:p>
          </p:txBody>
        </p:sp>
        <p:cxnSp>
          <p:nvCxnSpPr>
            <p:cNvPr id="192" name="Straight Arrow Connector 191"/>
            <p:cNvCxnSpPr/>
            <p:nvPr/>
          </p:nvCxnSpPr>
          <p:spPr>
            <a:xfrm flipV="1">
              <a:off x="2761123" y="3795888"/>
              <a:ext cx="1830745" cy="14173"/>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cxnSpLocks noChangeShapeType="1"/>
            </p:cNvCxnSpPr>
            <p:nvPr/>
          </p:nvCxnSpPr>
          <p:spPr bwMode="auto">
            <a:xfrm flipH="1" flipV="1">
              <a:off x="4592950" y="3672496"/>
              <a:ext cx="841" cy="252524"/>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94" name="TextBox 193"/>
            <p:cNvSpPr txBox="1"/>
            <p:nvPr/>
          </p:nvSpPr>
          <p:spPr>
            <a:xfrm>
              <a:off x="5148514" y="3507792"/>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3,500’</a:t>
              </a:r>
            </a:p>
          </p:txBody>
        </p:sp>
        <p:cxnSp>
          <p:nvCxnSpPr>
            <p:cNvPr id="195" name="Straight Arrow Connector 194"/>
            <p:cNvCxnSpPr/>
            <p:nvPr/>
          </p:nvCxnSpPr>
          <p:spPr>
            <a:xfrm>
              <a:off x="4591869" y="3798758"/>
              <a:ext cx="1732731" cy="11302"/>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cxnSpLocks noChangeShapeType="1"/>
            </p:cNvCxnSpPr>
            <p:nvPr/>
          </p:nvCxnSpPr>
          <p:spPr bwMode="auto">
            <a:xfrm flipV="1">
              <a:off x="6324600" y="3665340"/>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97" name="TextBox 196"/>
            <p:cNvSpPr txBox="1"/>
            <p:nvPr/>
          </p:nvSpPr>
          <p:spPr>
            <a:xfrm>
              <a:off x="6924975" y="3507792"/>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2,625’</a:t>
              </a:r>
            </a:p>
          </p:txBody>
        </p:sp>
        <p:cxnSp>
          <p:nvCxnSpPr>
            <p:cNvPr id="198" name="Straight Arrow Connector 197"/>
            <p:cNvCxnSpPr/>
            <p:nvPr/>
          </p:nvCxnSpPr>
          <p:spPr>
            <a:xfrm flipV="1">
              <a:off x="6324600" y="3806197"/>
              <a:ext cx="1746825" cy="3862"/>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a:cxnSpLocks noChangeShapeType="1"/>
            </p:cNvCxnSpPr>
            <p:nvPr/>
          </p:nvCxnSpPr>
          <p:spPr bwMode="auto">
            <a:xfrm flipV="1">
              <a:off x="8071425" y="3672496"/>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200" name="TextBox 199"/>
            <p:cNvSpPr txBox="1"/>
            <p:nvPr/>
          </p:nvSpPr>
          <p:spPr>
            <a:xfrm>
              <a:off x="3278855" y="3507792"/>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2,415’</a:t>
              </a:r>
            </a:p>
          </p:txBody>
        </p:sp>
        <p:sp>
          <p:nvSpPr>
            <p:cNvPr id="202" name="TextBox 201"/>
            <p:cNvSpPr txBox="1"/>
            <p:nvPr/>
          </p:nvSpPr>
          <p:spPr>
            <a:xfrm>
              <a:off x="1532578" y="3826000"/>
              <a:ext cx="861836" cy="584775"/>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AADT=27,000</a:t>
              </a:r>
            </a:p>
          </p:txBody>
        </p:sp>
        <p:sp>
          <p:nvSpPr>
            <p:cNvPr id="203" name="TextBox 202"/>
            <p:cNvSpPr txBox="1"/>
            <p:nvPr/>
          </p:nvSpPr>
          <p:spPr>
            <a:xfrm>
              <a:off x="3233569" y="3846350"/>
              <a:ext cx="861836" cy="584775"/>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AADT=25,000</a:t>
              </a:r>
            </a:p>
          </p:txBody>
        </p:sp>
        <p:sp>
          <p:nvSpPr>
            <p:cNvPr id="204" name="TextBox 203"/>
            <p:cNvSpPr txBox="1"/>
            <p:nvPr/>
          </p:nvSpPr>
          <p:spPr>
            <a:xfrm>
              <a:off x="5113978" y="3827075"/>
              <a:ext cx="861836" cy="584775"/>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AADT=25,000</a:t>
              </a:r>
            </a:p>
          </p:txBody>
        </p:sp>
        <p:sp>
          <p:nvSpPr>
            <p:cNvPr id="205" name="TextBox 204"/>
            <p:cNvSpPr txBox="1"/>
            <p:nvPr/>
          </p:nvSpPr>
          <p:spPr>
            <a:xfrm>
              <a:off x="6866578" y="3826000"/>
              <a:ext cx="861836" cy="584775"/>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AADT=25,500</a:t>
              </a:r>
            </a:p>
          </p:txBody>
        </p:sp>
        <p:grpSp>
          <p:nvGrpSpPr>
            <p:cNvPr id="35" name="Group 34"/>
            <p:cNvGrpSpPr/>
            <p:nvPr/>
          </p:nvGrpSpPr>
          <p:grpSpPr>
            <a:xfrm>
              <a:off x="2843261" y="5650431"/>
              <a:ext cx="361955" cy="439999"/>
              <a:chOff x="3295645" y="4186705"/>
              <a:chExt cx="361955" cy="439999"/>
            </a:xfrm>
          </p:grpSpPr>
          <p:sp>
            <p:nvSpPr>
              <p:cNvPr id="36" name="Up Arrow 35"/>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7" name="Straight Connector 6"/>
            <p:cNvCxnSpPr/>
            <p:nvPr/>
          </p:nvCxnSpPr>
          <p:spPr>
            <a:xfrm flipH="1">
              <a:off x="144248" y="4332397"/>
              <a:ext cx="3075" cy="537265"/>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53435" y="4745081"/>
              <a:ext cx="359930" cy="173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40" name="Rectangle 39"/>
            <p:cNvSpPr/>
            <p:nvPr/>
          </p:nvSpPr>
          <p:spPr>
            <a:xfrm>
              <a:off x="2002270" y="4779764"/>
              <a:ext cx="359930" cy="173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41" name="Rectangle 40"/>
            <p:cNvSpPr/>
            <p:nvPr/>
          </p:nvSpPr>
          <p:spPr>
            <a:xfrm>
              <a:off x="3810000" y="4779764"/>
              <a:ext cx="359930" cy="173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42" name="Rectangle 41"/>
            <p:cNvSpPr/>
            <p:nvPr/>
          </p:nvSpPr>
          <p:spPr>
            <a:xfrm>
              <a:off x="5559849" y="4834950"/>
              <a:ext cx="359930" cy="173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43" name="Rectangle 42"/>
            <p:cNvSpPr/>
            <p:nvPr/>
          </p:nvSpPr>
          <p:spPr>
            <a:xfrm>
              <a:off x="7336310" y="4808408"/>
              <a:ext cx="359930" cy="173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pic>
        <p:nvPicPr>
          <p:cNvPr id="44" name="Picture 43"/>
          <p:cNvPicPr>
            <a:picLocks noChangeAspect="1"/>
          </p:cNvPicPr>
          <p:nvPr/>
        </p:nvPicPr>
        <p:blipFill rotWithShape="1">
          <a:blip r:embed="rId7" cstate="email">
            <a:extLst>
              <a:ext uri="{28A0092B-C50C-407E-A947-70E740481C1C}">
                <a14:useLocalDpi xmlns:a14="http://schemas.microsoft.com/office/drawing/2010/main"/>
              </a:ext>
            </a:extLst>
          </a:blip>
          <a:srcRect l="16857" r="22980" b="2598"/>
          <a:stretch/>
        </p:blipFill>
        <p:spPr>
          <a:xfrm flipH="1">
            <a:off x="8169" y="4204207"/>
            <a:ext cx="280311" cy="793643"/>
          </a:xfrm>
          <a:prstGeom prst="rect">
            <a:avLst/>
          </a:prstGeom>
        </p:spPr>
      </p:pic>
    </p:spTree>
    <p:custDataLst>
      <p:tags r:id="rId1"/>
    </p:custDataLst>
    <p:extLst>
      <p:ext uri="{BB962C8B-B14F-4D97-AF65-F5344CB8AC3E}">
        <p14:creationId xmlns:p14="http://schemas.microsoft.com/office/powerpoint/2010/main" val="222833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532" r="5275"/>
          <a:stretch/>
        </p:blipFill>
        <p:spPr>
          <a:xfrm>
            <a:off x="-1" y="-9490"/>
            <a:ext cx="9144001" cy="6867490"/>
          </a:xfrm>
          <a:prstGeom prst="rect">
            <a:avLst/>
          </a:prstGeom>
        </p:spPr>
      </p:pic>
      <p:sp>
        <p:nvSpPr>
          <p:cNvPr id="5" name="Oval 4"/>
          <p:cNvSpPr/>
          <p:nvPr/>
        </p:nvSpPr>
        <p:spPr>
          <a:xfrm>
            <a:off x="4114800" y="3276600"/>
            <a:ext cx="6096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8610298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0828" r="12379"/>
          <a:stretch/>
        </p:blipFill>
        <p:spPr>
          <a:xfrm>
            <a:off x="0" y="0"/>
            <a:ext cx="9149316" cy="6858000"/>
          </a:xfrm>
          <a:prstGeom prst="rect">
            <a:avLst/>
          </a:prstGeom>
        </p:spPr>
      </p:pic>
      <p:sp>
        <p:nvSpPr>
          <p:cNvPr id="3" name="Rectangle 2"/>
          <p:cNvSpPr/>
          <p:nvPr/>
        </p:nvSpPr>
        <p:spPr>
          <a:xfrm>
            <a:off x="1752600" y="3810000"/>
            <a:ext cx="49530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6421118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PLAN_Workshop3_SR222_3"/>
          <p:cNvPicPr>
            <a:picLocks noGrp="1" noChangeAspect="1"/>
          </p:cNvPicPr>
          <p:nvPr isPhoto="1"/>
        </p:nvPicPr>
        <p:blipFill rotWithShape="1">
          <a:blip r:embed="rId4">
            <a:lum/>
            <a:extLst>
              <a:ext uri="{28A0092B-C50C-407E-A947-70E740481C1C}">
                <a14:useLocalDpi xmlns:a14="http://schemas.microsoft.com/office/drawing/2010/main" val="0"/>
              </a:ext>
            </a:extLst>
          </a:blip>
          <a:srcRect l="4965" r="4965"/>
          <a:stretch/>
        </p:blipFill>
        <p:spPr>
          <a:xfrm>
            <a:off x="0" y="0"/>
            <a:ext cx="9144000" cy="6858000"/>
          </a:xfrm>
          <a:prstGeom prst="rect">
            <a:avLst/>
          </a:prstGeom>
          <a:noFill/>
          <a:ln>
            <a:noFill/>
          </a:ln>
        </p:spPr>
      </p:pic>
    </p:spTree>
    <p:custDataLst>
      <p:tags r:id="rId1"/>
    </p:custDataLst>
    <p:extLst>
      <p:ext uri="{BB962C8B-B14F-4D97-AF65-F5344CB8AC3E}">
        <p14:creationId xmlns:p14="http://schemas.microsoft.com/office/powerpoint/2010/main" val="24677012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0247" y="6460371"/>
            <a:ext cx="1591887"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 name="Title 1"/>
          <p:cNvSpPr>
            <a:spLocks noGrp="1"/>
          </p:cNvSpPr>
          <p:nvPr>
            <p:ph type="title"/>
          </p:nvPr>
        </p:nvSpPr>
        <p:spPr>
          <a:xfrm>
            <a:off x="652603" y="203647"/>
            <a:ext cx="7735296" cy="884238"/>
          </a:xfrm>
        </p:spPr>
        <p:txBody>
          <a:bodyPr>
            <a:normAutofit/>
          </a:bodyPr>
          <a:lstStyle/>
          <a:p>
            <a:r>
              <a:rPr lang="en-US" dirty="0" smtClean="0"/>
              <a:t>ARTPLAN</a:t>
            </a:r>
            <a:endParaRPr lang="en-US" dirty="0"/>
          </a:p>
        </p:txBody>
      </p:sp>
      <p:sp>
        <p:nvSpPr>
          <p:cNvPr id="3" name="Content Placeholder 2"/>
          <p:cNvSpPr>
            <a:spLocks noGrp="1"/>
          </p:cNvSpPr>
          <p:nvPr>
            <p:ph idx="1"/>
          </p:nvPr>
        </p:nvSpPr>
        <p:spPr>
          <a:xfrm>
            <a:off x="533400" y="1045579"/>
            <a:ext cx="7735296" cy="2729046"/>
          </a:xfrm>
        </p:spPr>
        <p:txBody>
          <a:bodyPr>
            <a:noAutofit/>
          </a:bodyPr>
          <a:lstStyle/>
          <a:p>
            <a:pPr marL="0" indent="0">
              <a:buNone/>
            </a:pPr>
            <a:r>
              <a:rPr lang="en-US" sz="2400" b="1" dirty="0">
                <a:solidFill>
                  <a:schemeClr val="tx2"/>
                </a:solidFill>
              </a:rPr>
              <a:t>Workshop </a:t>
            </a:r>
            <a:r>
              <a:rPr lang="en-US" sz="2400" b="1" dirty="0" smtClean="0">
                <a:solidFill>
                  <a:schemeClr val="tx2"/>
                </a:solidFill>
              </a:rPr>
              <a:t>2  </a:t>
            </a:r>
            <a:r>
              <a:rPr lang="en-US" sz="2400" i="1" dirty="0"/>
              <a:t>Planning-Level Inputs, Auto Only</a:t>
            </a:r>
          </a:p>
          <a:p>
            <a:pPr marL="0" indent="0">
              <a:buNone/>
            </a:pPr>
            <a:r>
              <a:rPr lang="en-US" sz="2200" dirty="0"/>
              <a:t>SR 222 between SR 121&amp; US 441/SR 441</a:t>
            </a:r>
          </a:p>
          <a:p>
            <a:r>
              <a:rPr lang="en-US" sz="2000" dirty="0" smtClean="0"/>
              <a:t>Coordinated/actuated </a:t>
            </a:r>
          </a:p>
          <a:p>
            <a:r>
              <a:rPr lang="en-US" sz="2000" dirty="0" smtClean="0"/>
              <a:t>Posted </a:t>
            </a:r>
            <a:r>
              <a:rPr lang="en-US" sz="2000" dirty="0"/>
              <a:t>speed = 45 mph</a:t>
            </a:r>
          </a:p>
          <a:p>
            <a:r>
              <a:rPr lang="en-US" sz="2000" dirty="0"/>
              <a:t>Bounded by major intersections on each end</a:t>
            </a:r>
          </a:p>
          <a:p>
            <a:r>
              <a:rPr lang="en-US" sz="2000" dirty="0"/>
              <a:t>Non-restrictive median</a:t>
            </a:r>
          </a:p>
          <a:p>
            <a:pPr marL="0" indent="0">
              <a:buNone/>
            </a:pPr>
            <a:endParaRPr lang="en-US" sz="2200" dirty="0"/>
          </a:p>
        </p:txBody>
      </p:sp>
      <p:grpSp>
        <p:nvGrpSpPr>
          <p:cNvPr id="209" name="Group 208"/>
          <p:cNvGrpSpPr/>
          <p:nvPr/>
        </p:nvGrpSpPr>
        <p:grpSpPr>
          <a:xfrm>
            <a:off x="18553" y="-3155"/>
            <a:ext cx="8153400" cy="1027471"/>
            <a:chOff x="1028700" y="13252"/>
            <a:chExt cx="8153400" cy="1027471"/>
          </a:xfrm>
        </p:grpSpPr>
        <p:pic>
          <p:nvPicPr>
            <p:cNvPr id="210"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1328" t="7842" r="2007" b="65003"/>
            <a:stretch/>
          </p:blipFill>
          <p:spPr bwMode="auto">
            <a:xfrm>
              <a:off x="1028700" y="13252"/>
              <a:ext cx="5029200" cy="102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1"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96000" y="545422"/>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38" name="Table 37"/>
          <p:cNvGraphicFramePr>
            <a:graphicFrameLocks noGrp="1"/>
          </p:cNvGraphicFramePr>
          <p:nvPr>
            <p:extLst/>
          </p:nvPr>
        </p:nvGraphicFramePr>
        <p:xfrm>
          <a:off x="5975814" y="1566653"/>
          <a:ext cx="3168186" cy="1828800"/>
        </p:xfrm>
        <a:graphic>
          <a:graphicData uri="http://schemas.openxmlformats.org/drawingml/2006/table">
            <a:tbl>
              <a:tblPr firstRow="1" bandRow="1">
                <a:tableStyleId>{5C22544A-7EE6-4342-B048-85BDC9FD1C3A}</a:tableStyleId>
              </a:tblPr>
              <a:tblGrid>
                <a:gridCol w="958386"/>
                <a:gridCol w="685800"/>
                <a:gridCol w="685800"/>
                <a:gridCol w="838200"/>
              </a:tblGrid>
              <a:tr h="123910">
                <a:tc>
                  <a:txBody>
                    <a:bodyPr/>
                    <a:lstStyle/>
                    <a:p>
                      <a:pPr algn="ctr"/>
                      <a:r>
                        <a:rPr lang="en-US" sz="1200" dirty="0" smtClean="0"/>
                        <a:t>Segment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 Left Turns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 Right Turns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Left</a:t>
                      </a:r>
                      <a:r>
                        <a:rPr lang="en-US" sz="1200" baseline="0" dirty="0" smtClean="0"/>
                        <a:t> Turn Storage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4390">
                <a:tc>
                  <a:txBody>
                    <a:bodyPr/>
                    <a:lstStyle/>
                    <a:p>
                      <a:pPr algn="ctr"/>
                      <a:r>
                        <a:rPr lang="en-US" sz="1200" dirty="0" smtClean="0"/>
                        <a:t>SR 121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i="0" dirty="0" smtClean="0"/>
                        <a:t>12</a:t>
                      </a:r>
                      <a:endParaRPr lang="en-US" sz="120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510’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29</a:t>
                      </a:r>
                      <a:r>
                        <a:rPr lang="en-US" sz="1200" baseline="30000" dirty="0" smtClean="0"/>
                        <a:t>th</a:t>
                      </a:r>
                      <a:r>
                        <a:rPr lang="en-US" sz="1200" baseline="0" dirty="0" smtClean="0"/>
                        <a:t> Terr.</a:t>
                      </a:r>
                      <a:endParaRPr lang="en-US" sz="1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150’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915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24</a:t>
                      </a:r>
                      <a:r>
                        <a:rPr lang="en-US" sz="1200" baseline="30000" dirty="0" smtClean="0"/>
                        <a:t>th</a:t>
                      </a:r>
                      <a:r>
                        <a:rPr lang="en-US" sz="1200" dirty="0" smtClean="0"/>
                        <a:t> Blvd.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175’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19</a:t>
                      </a:r>
                      <a:r>
                        <a:rPr lang="en-US" sz="1200" baseline="30000" dirty="0" smtClean="0"/>
                        <a:t>th</a:t>
                      </a:r>
                      <a:r>
                        <a:rPr lang="en-US" sz="1200" baseline="0" dirty="0" smtClean="0"/>
                        <a:t> St.</a:t>
                      </a:r>
                      <a:endParaRPr lang="en-US" sz="1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150’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US 441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135’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6" name="Group 5"/>
          <p:cNvGrpSpPr/>
          <p:nvPr/>
        </p:nvGrpSpPr>
        <p:grpSpPr>
          <a:xfrm>
            <a:off x="144248" y="3473696"/>
            <a:ext cx="8999752" cy="2654374"/>
            <a:chOff x="144248" y="3473696"/>
            <a:chExt cx="8999752" cy="2654374"/>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325" y="3886200"/>
              <a:ext cx="8994675" cy="2064234"/>
            </a:xfrm>
            <a:prstGeom prst="rect">
              <a:avLst/>
            </a:prstGeom>
          </p:spPr>
        </p:pic>
        <p:sp>
          <p:nvSpPr>
            <p:cNvPr id="201" name="TextBox 200"/>
            <p:cNvSpPr txBox="1"/>
            <p:nvPr/>
          </p:nvSpPr>
          <p:spPr>
            <a:xfrm>
              <a:off x="243789" y="3827075"/>
              <a:ext cx="861836" cy="584775"/>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AADT=27,000</a:t>
              </a:r>
            </a:p>
          </p:txBody>
        </p:sp>
        <p:cxnSp>
          <p:nvCxnSpPr>
            <p:cNvPr id="149" name="Straight Arrow Connector 148"/>
            <p:cNvCxnSpPr/>
            <p:nvPr/>
          </p:nvCxnSpPr>
          <p:spPr>
            <a:xfrm>
              <a:off x="1549617" y="6128070"/>
              <a:ext cx="952962" cy="0"/>
            </a:xfrm>
            <a:prstGeom prst="straightConnector1">
              <a:avLst/>
            </a:prstGeom>
            <a:ln w="25400">
              <a:solidFill>
                <a:srgbClr val="0865A2"/>
              </a:solidFill>
              <a:tailEnd type="arrow"/>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1536122" y="5427029"/>
              <a:ext cx="1004887" cy="584731"/>
            </a:xfrm>
            <a:prstGeom prst="rect">
              <a:avLst/>
            </a:prstGeom>
            <a:solidFill>
              <a:schemeClr val="bg1"/>
            </a:solid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Peak Direction</a:t>
              </a:r>
            </a:p>
          </p:txBody>
        </p:sp>
        <p:cxnSp>
          <p:nvCxnSpPr>
            <p:cNvPr id="177" name="Straight Arrow Connector 176"/>
            <p:cNvCxnSpPr/>
            <p:nvPr/>
          </p:nvCxnSpPr>
          <p:spPr>
            <a:xfrm flipV="1">
              <a:off x="144248" y="3810059"/>
              <a:ext cx="1073601" cy="2191"/>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cxnSpLocks noChangeShapeType="1"/>
            </p:cNvCxnSpPr>
            <p:nvPr/>
          </p:nvCxnSpPr>
          <p:spPr bwMode="auto">
            <a:xfrm flipV="1">
              <a:off x="155713" y="3665340"/>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cxnSp>
          <p:nvCxnSpPr>
            <p:cNvPr id="187" name="Straight Connector 186"/>
            <p:cNvCxnSpPr>
              <a:cxnSpLocks noChangeShapeType="1"/>
            </p:cNvCxnSpPr>
            <p:nvPr/>
          </p:nvCxnSpPr>
          <p:spPr bwMode="auto">
            <a:xfrm flipV="1">
              <a:off x="1205166" y="3649846"/>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88" name="TextBox 187"/>
            <p:cNvSpPr txBox="1"/>
            <p:nvPr/>
          </p:nvSpPr>
          <p:spPr>
            <a:xfrm>
              <a:off x="311994" y="3481338"/>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5,270’</a:t>
              </a:r>
            </a:p>
          </p:txBody>
        </p:sp>
        <p:cxnSp>
          <p:nvCxnSpPr>
            <p:cNvPr id="189" name="Straight Arrow Connector 188"/>
            <p:cNvCxnSpPr/>
            <p:nvPr/>
          </p:nvCxnSpPr>
          <p:spPr>
            <a:xfrm flipV="1">
              <a:off x="1205166" y="3804367"/>
              <a:ext cx="1555961" cy="15525"/>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cxnSpLocks noChangeShapeType="1"/>
            </p:cNvCxnSpPr>
            <p:nvPr/>
          </p:nvCxnSpPr>
          <p:spPr bwMode="auto">
            <a:xfrm flipV="1">
              <a:off x="2761123" y="3649846"/>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91" name="TextBox 190"/>
            <p:cNvSpPr txBox="1"/>
            <p:nvPr/>
          </p:nvSpPr>
          <p:spPr>
            <a:xfrm>
              <a:off x="1593034" y="3473696"/>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2,020’</a:t>
              </a:r>
            </a:p>
          </p:txBody>
        </p:sp>
        <p:cxnSp>
          <p:nvCxnSpPr>
            <p:cNvPr id="192" name="Straight Arrow Connector 191"/>
            <p:cNvCxnSpPr/>
            <p:nvPr/>
          </p:nvCxnSpPr>
          <p:spPr>
            <a:xfrm flipV="1">
              <a:off x="2761123" y="3795888"/>
              <a:ext cx="1830745" cy="14173"/>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cxnSpLocks noChangeShapeType="1"/>
            </p:cNvCxnSpPr>
            <p:nvPr/>
          </p:nvCxnSpPr>
          <p:spPr bwMode="auto">
            <a:xfrm flipH="1" flipV="1">
              <a:off x="4592950" y="3672496"/>
              <a:ext cx="841" cy="252524"/>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94" name="TextBox 193"/>
            <p:cNvSpPr txBox="1"/>
            <p:nvPr/>
          </p:nvSpPr>
          <p:spPr>
            <a:xfrm>
              <a:off x="5148514" y="3507792"/>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3,500’</a:t>
              </a:r>
            </a:p>
          </p:txBody>
        </p:sp>
        <p:cxnSp>
          <p:nvCxnSpPr>
            <p:cNvPr id="195" name="Straight Arrow Connector 194"/>
            <p:cNvCxnSpPr/>
            <p:nvPr/>
          </p:nvCxnSpPr>
          <p:spPr>
            <a:xfrm>
              <a:off x="4591869" y="3798758"/>
              <a:ext cx="1732731" cy="11302"/>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cxnSpLocks noChangeShapeType="1"/>
            </p:cNvCxnSpPr>
            <p:nvPr/>
          </p:nvCxnSpPr>
          <p:spPr bwMode="auto">
            <a:xfrm flipV="1">
              <a:off x="6324600" y="3665340"/>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97" name="TextBox 196"/>
            <p:cNvSpPr txBox="1"/>
            <p:nvPr/>
          </p:nvSpPr>
          <p:spPr>
            <a:xfrm>
              <a:off x="6924975" y="3507792"/>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2,625’</a:t>
              </a:r>
            </a:p>
          </p:txBody>
        </p:sp>
        <p:cxnSp>
          <p:nvCxnSpPr>
            <p:cNvPr id="198" name="Straight Arrow Connector 197"/>
            <p:cNvCxnSpPr/>
            <p:nvPr/>
          </p:nvCxnSpPr>
          <p:spPr>
            <a:xfrm flipV="1">
              <a:off x="6324600" y="3806197"/>
              <a:ext cx="1746825" cy="3862"/>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a:cxnSpLocks noChangeShapeType="1"/>
            </p:cNvCxnSpPr>
            <p:nvPr/>
          </p:nvCxnSpPr>
          <p:spPr bwMode="auto">
            <a:xfrm flipV="1">
              <a:off x="8071425" y="3672496"/>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200" name="TextBox 199"/>
            <p:cNvSpPr txBox="1"/>
            <p:nvPr/>
          </p:nvSpPr>
          <p:spPr>
            <a:xfrm>
              <a:off x="3278855" y="3507792"/>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2,415’</a:t>
              </a:r>
            </a:p>
          </p:txBody>
        </p:sp>
        <p:sp>
          <p:nvSpPr>
            <p:cNvPr id="202" name="TextBox 201"/>
            <p:cNvSpPr txBox="1"/>
            <p:nvPr/>
          </p:nvSpPr>
          <p:spPr>
            <a:xfrm>
              <a:off x="1532578" y="3826000"/>
              <a:ext cx="861836" cy="584775"/>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AADT=27,000</a:t>
              </a:r>
            </a:p>
          </p:txBody>
        </p:sp>
        <p:sp>
          <p:nvSpPr>
            <p:cNvPr id="203" name="TextBox 202"/>
            <p:cNvSpPr txBox="1"/>
            <p:nvPr/>
          </p:nvSpPr>
          <p:spPr>
            <a:xfrm>
              <a:off x="3233569" y="3846350"/>
              <a:ext cx="861836" cy="584775"/>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AADT=25,000</a:t>
              </a:r>
            </a:p>
          </p:txBody>
        </p:sp>
        <p:sp>
          <p:nvSpPr>
            <p:cNvPr id="204" name="TextBox 203"/>
            <p:cNvSpPr txBox="1"/>
            <p:nvPr/>
          </p:nvSpPr>
          <p:spPr>
            <a:xfrm>
              <a:off x="5113978" y="3827075"/>
              <a:ext cx="861836" cy="584775"/>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AADT=25,000</a:t>
              </a:r>
            </a:p>
          </p:txBody>
        </p:sp>
        <p:sp>
          <p:nvSpPr>
            <p:cNvPr id="205" name="TextBox 204"/>
            <p:cNvSpPr txBox="1"/>
            <p:nvPr/>
          </p:nvSpPr>
          <p:spPr>
            <a:xfrm>
              <a:off x="6866578" y="3826000"/>
              <a:ext cx="861836" cy="584775"/>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AADT=25,500</a:t>
              </a:r>
            </a:p>
          </p:txBody>
        </p:sp>
        <p:grpSp>
          <p:nvGrpSpPr>
            <p:cNvPr id="35" name="Group 34"/>
            <p:cNvGrpSpPr/>
            <p:nvPr/>
          </p:nvGrpSpPr>
          <p:grpSpPr>
            <a:xfrm>
              <a:off x="2843261" y="5650431"/>
              <a:ext cx="361955" cy="439999"/>
              <a:chOff x="3295645" y="4186705"/>
              <a:chExt cx="361955" cy="439999"/>
            </a:xfrm>
          </p:grpSpPr>
          <p:sp>
            <p:nvSpPr>
              <p:cNvPr id="36" name="Up Arrow 35"/>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7" name="Straight Connector 6"/>
            <p:cNvCxnSpPr/>
            <p:nvPr/>
          </p:nvCxnSpPr>
          <p:spPr>
            <a:xfrm flipH="1">
              <a:off x="144248" y="4332397"/>
              <a:ext cx="3075" cy="537265"/>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53435" y="4745081"/>
              <a:ext cx="359930" cy="173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40" name="Rectangle 39"/>
            <p:cNvSpPr/>
            <p:nvPr/>
          </p:nvSpPr>
          <p:spPr>
            <a:xfrm>
              <a:off x="2002270" y="4779764"/>
              <a:ext cx="359930" cy="173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41" name="Rectangle 40"/>
            <p:cNvSpPr/>
            <p:nvPr/>
          </p:nvSpPr>
          <p:spPr>
            <a:xfrm>
              <a:off x="3810000" y="4779764"/>
              <a:ext cx="359930" cy="173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42" name="Rectangle 41"/>
            <p:cNvSpPr/>
            <p:nvPr/>
          </p:nvSpPr>
          <p:spPr>
            <a:xfrm>
              <a:off x="5559849" y="4834950"/>
              <a:ext cx="359930" cy="173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43" name="Rectangle 42"/>
            <p:cNvSpPr/>
            <p:nvPr/>
          </p:nvSpPr>
          <p:spPr>
            <a:xfrm>
              <a:off x="7336310" y="4808408"/>
              <a:ext cx="359930" cy="173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pic>
        <p:nvPicPr>
          <p:cNvPr id="44" name="Picture 43"/>
          <p:cNvPicPr>
            <a:picLocks noChangeAspect="1"/>
          </p:cNvPicPr>
          <p:nvPr/>
        </p:nvPicPr>
        <p:blipFill rotWithShape="1">
          <a:blip r:embed="rId7" cstate="email">
            <a:extLst>
              <a:ext uri="{28A0092B-C50C-407E-A947-70E740481C1C}">
                <a14:useLocalDpi xmlns:a14="http://schemas.microsoft.com/office/drawing/2010/main"/>
              </a:ext>
            </a:extLst>
          </a:blip>
          <a:srcRect l="16857" r="22980" b="2598"/>
          <a:stretch/>
        </p:blipFill>
        <p:spPr>
          <a:xfrm flipH="1">
            <a:off x="8169" y="4204207"/>
            <a:ext cx="280311" cy="793643"/>
          </a:xfrm>
          <a:prstGeom prst="rect">
            <a:avLst/>
          </a:prstGeom>
        </p:spPr>
      </p:pic>
    </p:spTree>
    <p:custDataLst>
      <p:tags r:id="rId1"/>
    </p:custDataLst>
    <p:extLst>
      <p:ext uri="{BB962C8B-B14F-4D97-AF65-F5344CB8AC3E}">
        <p14:creationId xmlns:p14="http://schemas.microsoft.com/office/powerpoint/2010/main" val="872905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ARTPLAN</a:t>
            </a:r>
            <a:endParaRPr lang="en-US" dirty="0"/>
          </a:p>
        </p:txBody>
      </p:sp>
      <p:grpSp>
        <p:nvGrpSpPr>
          <p:cNvPr id="142" name="Group 141"/>
          <p:cNvGrpSpPr/>
          <p:nvPr/>
        </p:nvGrpSpPr>
        <p:grpSpPr>
          <a:xfrm>
            <a:off x="18553" y="-3155"/>
            <a:ext cx="8153400" cy="1027471"/>
            <a:chOff x="1028700" y="13252"/>
            <a:chExt cx="8153400" cy="1027471"/>
          </a:xfrm>
        </p:grpSpPr>
        <p:pic>
          <p:nvPicPr>
            <p:cNvPr id="143"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1328" t="7842" r="2007" b="65003"/>
            <a:stretch/>
          </p:blipFill>
          <p:spPr bwMode="auto">
            <a:xfrm>
              <a:off x="1028700" y="13252"/>
              <a:ext cx="5029200" cy="102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96000" y="545422"/>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9" name="Rectangle 198"/>
          <p:cNvSpPr/>
          <p:nvPr/>
        </p:nvSpPr>
        <p:spPr>
          <a:xfrm>
            <a:off x="847844" y="3785174"/>
            <a:ext cx="276109" cy="2539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cxnSp>
        <p:nvCxnSpPr>
          <p:cNvPr id="68" name="Straight Connector 67"/>
          <p:cNvCxnSpPr>
            <a:cxnSpLocks noChangeShapeType="1"/>
          </p:cNvCxnSpPr>
          <p:nvPr/>
        </p:nvCxnSpPr>
        <p:spPr bwMode="auto">
          <a:xfrm flipH="1">
            <a:off x="404874" y="4827570"/>
            <a:ext cx="8662931"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304800" y="1600204"/>
            <a:ext cx="7735296" cy="4525963"/>
          </a:xfrm>
        </p:spPr>
        <p:txBody>
          <a:bodyPr>
            <a:noAutofit/>
          </a:bodyPr>
          <a:lstStyle/>
          <a:p>
            <a:pPr marL="0" indent="0">
              <a:buNone/>
            </a:pPr>
            <a:r>
              <a:rPr lang="en-US" sz="2400" b="1" dirty="0">
                <a:solidFill>
                  <a:schemeClr val="tx2"/>
                </a:solidFill>
              </a:rPr>
              <a:t>Workshop </a:t>
            </a:r>
            <a:r>
              <a:rPr lang="en-US" sz="2400" b="1" dirty="0" smtClean="0">
                <a:solidFill>
                  <a:schemeClr val="tx2"/>
                </a:solidFill>
              </a:rPr>
              <a:t>3  </a:t>
            </a:r>
            <a:r>
              <a:rPr lang="en-US" sz="2400" i="1" dirty="0"/>
              <a:t>Known Inputs &amp; Multimodal Analysis</a:t>
            </a:r>
          </a:p>
          <a:p>
            <a:pPr marL="0" indent="0">
              <a:buNone/>
            </a:pPr>
            <a:r>
              <a:rPr lang="en-US" sz="2000" dirty="0" smtClean="0"/>
              <a:t>State </a:t>
            </a:r>
            <a:r>
              <a:rPr lang="en-US" sz="2000" dirty="0"/>
              <a:t>Route 924 between </a:t>
            </a:r>
            <a:r>
              <a:rPr lang="en-US" sz="2000" dirty="0" smtClean="0"/>
              <a:t>NW 27</a:t>
            </a:r>
            <a:r>
              <a:rPr lang="en-US" sz="2000" baseline="30000" dirty="0" smtClean="0"/>
              <a:t>th</a:t>
            </a:r>
            <a:r>
              <a:rPr lang="en-US" sz="2000" dirty="0" smtClean="0"/>
              <a:t> </a:t>
            </a:r>
            <a:r>
              <a:rPr lang="en-US" sz="2000" dirty="0"/>
              <a:t>Ave &amp; </a:t>
            </a:r>
            <a:r>
              <a:rPr lang="en-US" sz="2000" dirty="0" smtClean="0"/>
              <a:t>NW 17</a:t>
            </a:r>
            <a:r>
              <a:rPr lang="en-US" sz="2000" baseline="30000" dirty="0" smtClean="0"/>
              <a:t>th</a:t>
            </a:r>
            <a:r>
              <a:rPr lang="en-US" sz="2000" dirty="0" smtClean="0"/>
              <a:t> </a:t>
            </a:r>
            <a:r>
              <a:rPr lang="en-US" sz="2000" dirty="0"/>
              <a:t>Ave, Miami  </a:t>
            </a:r>
          </a:p>
          <a:p>
            <a:r>
              <a:rPr lang="en-US" sz="2000" dirty="0" smtClean="0"/>
              <a:t>Non-restrictive </a:t>
            </a:r>
            <a:r>
              <a:rPr lang="en-US" sz="2000" dirty="0"/>
              <a:t>median west of 27</a:t>
            </a:r>
            <a:r>
              <a:rPr lang="en-US" sz="2000" baseline="30000" dirty="0"/>
              <a:t>th</a:t>
            </a:r>
            <a:r>
              <a:rPr lang="en-US" sz="2000" baseline="-25000" dirty="0"/>
              <a:t> </a:t>
            </a:r>
            <a:r>
              <a:rPr lang="en-US" sz="2000" dirty="0" smtClean="0"/>
              <a:t>Ave</a:t>
            </a:r>
            <a:endParaRPr lang="en-US" sz="2000" dirty="0"/>
          </a:p>
          <a:p>
            <a:r>
              <a:rPr lang="en-US" sz="2000" dirty="0"/>
              <a:t>40 mph posted speed limit</a:t>
            </a:r>
          </a:p>
          <a:p>
            <a:pPr marL="0" indent="0">
              <a:buNone/>
            </a:pPr>
            <a:endParaRPr lang="en-US" sz="2000" dirty="0"/>
          </a:p>
        </p:txBody>
      </p:sp>
      <p:cxnSp>
        <p:nvCxnSpPr>
          <p:cNvPr id="67" name="Straight Connector 66"/>
          <p:cNvCxnSpPr>
            <a:cxnSpLocks noChangeShapeType="1"/>
          </p:cNvCxnSpPr>
          <p:nvPr/>
        </p:nvCxnSpPr>
        <p:spPr bwMode="auto">
          <a:xfrm flipH="1">
            <a:off x="404874" y="4930135"/>
            <a:ext cx="8662931"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9" name="Straight Connector 188"/>
          <p:cNvCxnSpPr>
            <a:cxnSpLocks noChangeShapeType="1"/>
          </p:cNvCxnSpPr>
          <p:nvPr/>
        </p:nvCxnSpPr>
        <p:spPr bwMode="auto">
          <a:xfrm flipV="1">
            <a:off x="7610151" y="4196495"/>
            <a:ext cx="0" cy="68428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3" name="Freeform 12"/>
          <p:cNvSpPr>
            <a:spLocks/>
          </p:cNvSpPr>
          <p:nvPr/>
        </p:nvSpPr>
        <p:spPr bwMode="auto">
          <a:xfrm rot="10800000" flipH="1" flipV="1">
            <a:off x="1325230" y="5001406"/>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4" name="Straight Connector 13"/>
          <p:cNvCxnSpPr>
            <a:cxnSpLocks noChangeShapeType="1"/>
          </p:cNvCxnSpPr>
          <p:nvPr/>
        </p:nvCxnSpPr>
        <p:spPr bwMode="auto">
          <a:xfrm flipV="1">
            <a:off x="1747670" y="4177846"/>
            <a:ext cx="0" cy="68428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2" name="TextBox 56"/>
          <p:cNvSpPr txBox="1">
            <a:spLocks noChangeArrowheads="1"/>
          </p:cNvSpPr>
          <p:nvPr/>
        </p:nvSpPr>
        <p:spPr bwMode="auto">
          <a:xfrm>
            <a:off x="8267861" y="4578688"/>
            <a:ext cx="638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sz="1200" b="1" dirty="0"/>
              <a:t>SR 924</a:t>
            </a:r>
          </a:p>
        </p:txBody>
      </p:sp>
      <p:sp>
        <p:nvSpPr>
          <p:cNvPr id="23" name="Line 95"/>
          <p:cNvSpPr>
            <a:spLocks noChangeShapeType="1"/>
          </p:cNvSpPr>
          <p:nvPr/>
        </p:nvSpPr>
        <p:spPr bwMode="auto">
          <a:xfrm flipV="1">
            <a:off x="1234447" y="5392140"/>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 name="Line 95"/>
          <p:cNvSpPr>
            <a:spLocks noChangeShapeType="1"/>
          </p:cNvSpPr>
          <p:nvPr/>
        </p:nvSpPr>
        <p:spPr bwMode="auto">
          <a:xfrm rot="10800000" flipH="1" flipV="1">
            <a:off x="1232898" y="5253225"/>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5" name="Group 24"/>
          <p:cNvGrpSpPr>
            <a:grpSpLocks/>
          </p:cNvGrpSpPr>
          <p:nvPr/>
        </p:nvGrpSpPr>
        <p:grpSpPr bwMode="auto">
          <a:xfrm rot="5400000">
            <a:off x="1699755" y="4665896"/>
            <a:ext cx="217153" cy="430755"/>
            <a:chOff x="1239" y="1224"/>
            <a:chExt cx="117" cy="255"/>
          </a:xfrm>
        </p:grpSpPr>
        <p:sp>
          <p:nvSpPr>
            <p:cNvPr id="27" name="Rectangle 26"/>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 name="Oval 27"/>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 name="Oval 28"/>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 name="Oval 29"/>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6" name="TextBox 56"/>
          <p:cNvSpPr txBox="1">
            <a:spLocks noChangeArrowheads="1"/>
          </p:cNvSpPr>
          <p:nvPr/>
        </p:nvSpPr>
        <p:spPr bwMode="auto">
          <a:xfrm rot="16200000">
            <a:off x="1022731" y="4042001"/>
            <a:ext cx="1168081" cy="27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smtClean="0"/>
              <a:t>NW 27</a:t>
            </a:r>
            <a:r>
              <a:rPr lang="en-US" sz="1200" baseline="30000" dirty="0" smtClean="0"/>
              <a:t>th</a:t>
            </a:r>
            <a:r>
              <a:rPr lang="en-US" sz="1200" dirty="0" smtClean="0"/>
              <a:t> </a:t>
            </a:r>
            <a:r>
              <a:rPr lang="en-US" sz="1200" dirty="0"/>
              <a:t>Ave</a:t>
            </a:r>
          </a:p>
        </p:txBody>
      </p:sp>
      <p:cxnSp>
        <p:nvCxnSpPr>
          <p:cNvPr id="31" name="Straight Connector 30"/>
          <p:cNvCxnSpPr>
            <a:cxnSpLocks noChangeShapeType="1"/>
          </p:cNvCxnSpPr>
          <p:nvPr/>
        </p:nvCxnSpPr>
        <p:spPr bwMode="auto">
          <a:xfrm flipV="1">
            <a:off x="1860953" y="4177847"/>
            <a:ext cx="0" cy="5948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Straight Connector 74"/>
          <p:cNvCxnSpPr>
            <a:cxnSpLocks noChangeShapeType="1"/>
          </p:cNvCxnSpPr>
          <p:nvPr/>
        </p:nvCxnSpPr>
        <p:spPr bwMode="auto">
          <a:xfrm flipV="1">
            <a:off x="1747671" y="4989850"/>
            <a:ext cx="0" cy="5264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Straight Connector 75"/>
          <p:cNvCxnSpPr>
            <a:cxnSpLocks noChangeShapeType="1"/>
          </p:cNvCxnSpPr>
          <p:nvPr/>
        </p:nvCxnSpPr>
        <p:spPr bwMode="auto">
          <a:xfrm flipV="1">
            <a:off x="1860953" y="4989848"/>
            <a:ext cx="0" cy="52048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3" name="Line 95"/>
          <p:cNvSpPr>
            <a:spLocks noChangeShapeType="1"/>
          </p:cNvSpPr>
          <p:nvPr/>
        </p:nvSpPr>
        <p:spPr bwMode="auto">
          <a:xfrm flipV="1">
            <a:off x="1234447" y="5544540"/>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5" name="Freeform 64"/>
          <p:cNvSpPr>
            <a:spLocks/>
          </p:cNvSpPr>
          <p:nvPr/>
        </p:nvSpPr>
        <p:spPr bwMode="auto">
          <a:xfrm rot="10800000" flipH="1" flipV="1">
            <a:off x="3471478" y="5019713"/>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66" name="Straight Connector 65"/>
          <p:cNvCxnSpPr>
            <a:cxnSpLocks noChangeShapeType="1"/>
          </p:cNvCxnSpPr>
          <p:nvPr/>
        </p:nvCxnSpPr>
        <p:spPr bwMode="auto">
          <a:xfrm flipV="1">
            <a:off x="3893918" y="4177103"/>
            <a:ext cx="0" cy="68428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9" name="Line 95"/>
          <p:cNvSpPr>
            <a:spLocks noChangeShapeType="1"/>
          </p:cNvSpPr>
          <p:nvPr/>
        </p:nvSpPr>
        <p:spPr bwMode="auto">
          <a:xfrm flipV="1">
            <a:off x="3380691" y="5477122"/>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0" name="Line 95"/>
          <p:cNvSpPr>
            <a:spLocks noChangeShapeType="1"/>
          </p:cNvSpPr>
          <p:nvPr/>
        </p:nvSpPr>
        <p:spPr bwMode="auto">
          <a:xfrm rot="10800000" flipH="1" flipV="1">
            <a:off x="3379146" y="5338207"/>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71" name="Group 70"/>
          <p:cNvGrpSpPr>
            <a:grpSpLocks/>
          </p:cNvGrpSpPr>
          <p:nvPr/>
        </p:nvGrpSpPr>
        <p:grpSpPr bwMode="auto">
          <a:xfrm rot="5400000">
            <a:off x="3846003" y="4665153"/>
            <a:ext cx="217153" cy="430755"/>
            <a:chOff x="1239" y="1224"/>
            <a:chExt cx="117" cy="255"/>
          </a:xfrm>
        </p:grpSpPr>
        <p:sp>
          <p:nvSpPr>
            <p:cNvPr id="72" name="Rectangle 71"/>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3" name="Oval 72"/>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4" name="Oval 73"/>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9" name="Oval 78"/>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89" name="Straight Connector 88"/>
          <p:cNvCxnSpPr>
            <a:cxnSpLocks noChangeShapeType="1"/>
          </p:cNvCxnSpPr>
          <p:nvPr/>
        </p:nvCxnSpPr>
        <p:spPr bwMode="auto">
          <a:xfrm flipV="1">
            <a:off x="4007201" y="4177104"/>
            <a:ext cx="0" cy="5948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7" name="Line 95"/>
          <p:cNvSpPr>
            <a:spLocks noChangeShapeType="1"/>
          </p:cNvSpPr>
          <p:nvPr/>
        </p:nvSpPr>
        <p:spPr bwMode="auto">
          <a:xfrm flipV="1">
            <a:off x="3380691" y="5629522"/>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03" name="Straight Connector 102"/>
          <p:cNvCxnSpPr>
            <a:cxnSpLocks noChangeShapeType="1"/>
          </p:cNvCxnSpPr>
          <p:nvPr/>
        </p:nvCxnSpPr>
        <p:spPr bwMode="auto">
          <a:xfrm flipV="1">
            <a:off x="5729099" y="4167518"/>
            <a:ext cx="0" cy="68428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4" name="Line 95"/>
          <p:cNvSpPr>
            <a:spLocks noChangeShapeType="1"/>
          </p:cNvSpPr>
          <p:nvPr/>
        </p:nvSpPr>
        <p:spPr bwMode="auto">
          <a:xfrm flipV="1">
            <a:off x="5215876" y="5438962"/>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5" name="Line 95"/>
          <p:cNvSpPr>
            <a:spLocks noChangeShapeType="1"/>
          </p:cNvSpPr>
          <p:nvPr/>
        </p:nvSpPr>
        <p:spPr bwMode="auto">
          <a:xfrm rot="10800000" flipH="1" flipV="1">
            <a:off x="5214327" y="5300047"/>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06" name="Group 105"/>
          <p:cNvGrpSpPr>
            <a:grpSpLocks/>
          </p:cNvGrpSpPr>
          <p:nvPr/>
        </p:nvGrpSpPr>
        <p:grpSpPr bwMode="auto">
          <a:xfrm rot="5400000">
            <a:off x="5681184" y="4655568"/>
            <a:ext cx="217153" cy="430755"/>
            <a:chOff x="1239" y="1224"/>
            <a:chExt cx="117" cy="255"/>
          </a:xfrm>
        </p:grpSpPr>
        <p:sp>
          <p:nvSpPr>
            <p:cNvPr id="107" name="Rectangle 106"/>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8" name="Oval 107"/>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9" name="Oval 108"/>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0" name="Oval 109"/>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112" name="Straight Connector 111"/>
          <p:cNvCxnSpPr>
            <a:cxnSpLocks noChangeShapeType="1"/>
          </p:cNvCxnSpPr>
          <p:nvPr/>
        </p:nvCxnSpPr>
        <p:spPr bwMode="auto">
          <a:xfrm flipV="1">
            <a:off x="5842382" y="4167519"/>
            <a:ext cx="0" cy="5948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3" name="Straight Connector 112"/>
          <p:cNvCxnSpPr>
            <a:cxnSpLocks noChangeShapeType="1"/>
          </p:cNvCxnSpPr>
          <p:nvPr/>
        </p:nvCxnSpPr>
        <p:spPr bwMode="auto">
          <a:xfrm flipV="1">
            <a:off x="5729100" y="4979522"/>
            <a:ext cx="0" cy="5264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4" name="Straight Connector 113"/>
          <p:cNvCxnSpPr>
            <a:cxnSpLocks noChangeShapeType="1"/>
          </p:cNvCxnSpPr>
          <p:nvPr/>
        </p:nvCxnSpPr>
        <p:spPr bwMode="auto">
          <a:xfrm flipV="1">
            <a:off x="5842382" y="4979520"/>
            <a:ext cx="0" cy="52048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20" name="Line 95"/>
          <p:cNvSpPr>
            <a:spLocks noChangeShapeType="1"/>
          </p:cNvSpPr>
          <p:nvPr/>
        </p:nvSpPr>
        <p:spPr bwMode="auto">
          <a:xfrm flipV="1">
            <a:off x="5215876" y="5591362"/>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6" name="Freeform 125"/>
          <p:cNvSpPr>
            <a:spLocks/>
          </p:cNvSpPr>
          <p:nvPr/>
        </p:nvSpPr>
        <p:spPr bwMode="auto">
          <a:xfrm rot="10800000" flipH="1">
            <a:off x="1333587" y="5618836"/>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0" name="Line 95"/>
          <p:cNvSpPr>
            <a:spLocks noChangeShapeType="1"/>
          </p:cNvSpPr>
          <p:nvPr/>
        </p:nvSpPr>
        <p:spPr bwMode="auto">
          <a:xfrm flipV="1">
            <a:off x="7110931" y="5467941"/>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1" name="Line 95"/>
          <p:cNvSpPr>
            <a:spLocks noChangeShapeType="1"/>
          </p:cNvSpPr>
          <p:nvPr/>
        </p:nvSpPr>
        <p:spPr bwMode="auto">
          <a:xfrm rot="10800000" flipH="1" flipV="1">
            <a:off x="7109386" y="5329026"/>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72" name="Group 171"/>
          <p:cNvGrpSpPr>
            <a:grpSpLocks/>
          </p:cNvGrpSpPr>
          <p:nvPr/>
        </p:nvGrpSpPr>
        <p:grpSpPr bwMode="auto">
          <a:xfrm rot="5400000">
            <a:off x="7566718" y="4684547"/>
            <a:ext cx="217153" cy="430755"/>
            <a:chOff x="1239" y="1224"/>
            <a:chExt cx="117" cy="255"/>
          </a:xfrm>
        </p:grpSpPr>
        <p:sp>
          <p:nvSpPr>
            <p:cNvPr id="173" name="Rectangle 172"/>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4" name="Oval 173"/>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5" name="Oval 174"/>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6" name="Oval 175"/>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83" name="Line 95"/>
          <p:cNvSpPr>
            <a:spLocks noChangeShapeType="1"/>
          </p:cNvSpPr>
          <p:nvPr/>
        </p:nvSpPr>
        <p:spPr bwMode="auto">
          <a:xfrm flipV="1">
            <a:off x="7110931" y="5620341"/>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90" name="Straight Connector 189"/>
          <p:cNvCxnSpPr>
            <a:cxnSpLocks noChangeShapeType="1"/>
          </p:cNvCxnSpPr>
          <p:nvPr/>
        </p:nvCxnSpPr>
        <p:spPr bwMode="auto">
          <a:xfrm flipV="1">
            <a:off x="7723434" y="4196498"/>
            <a:ext cx="0" cy="5948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1" name="Straight Connector 190"/>
          <p:cNvCxnSpPr>
            <a:cxnSpLocks noChangeShapeType="1"/>
          </p:cNvCxnSpPr>
          <p:nvPr/>
        </p:nvCxnSpPr>
        <p:spPr bwMode="auto">
          <a:xfrm flipV="1">
            <a:off x="7610152" y="5008501"/>
            <a:ext cx="0" cy="5264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2" name="Straight Connector 191"/>
          <p:cNvCxnSpPr>
            <a:cxnSpLocks noChangeShapeType="1"/>
          </p:cNvCxnSpPr>
          <p:nvPr/>
        </p:nvCxnSpPr>
        <p:spPr bwMode="auto">
          <a:xfrm flipV="1">
            <a:off x="7723434" y="5008497"/>
            <a:ext cx="0" cy="52048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93" name="TextBox 56"/>
          <p:cNvSpPr txBox="1">
            <a:spLocks noChangeArrowheads="1"/>
          </p:cNvSpPr>
          <p:nvPr/>
        </p:nvSpPr>
        <p:spPr bwMode="auto">
          <a:xfrm rot="16200000">
            <a:off x="3167252" y="4043859"/>
            <a:ext cx="9986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a:t>Westview Country Club</a:t>
            </a:r>
          </a:p>
        </p:txBody>
      </p:sp>
      <p:sp>
        <p:nvSpPr>
          <p:cNvPr id="194" name="TextBox 56"/>
          <p:cNvSpPr txBox="1">
            <a:spLocks noChangeArrowheads="1"/>
          </p:cNvSpPr>
          <p:nvPr/>
        </p:nvSpPr>
        <p:spPr bwMode="auto">
          <a:xfrm rot="16200000">
            <a:off x="5070256" y="4159836"/>
            <a:ext cx="1104227" cy="27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smtClean="0"/>
              <a:t>NW 22</a:t>
            </a:r>
            <a:r>
              <a:rPr lang="en-US" sz="1200" baseline="30000" dirty="0" smtClean="0"/>
              <a:t>nd</a:t>
            </a:r>
            <a:r>
              <a:rPr lang="en-US" sz="1200" dirty="0" smtClean="0"/>
              <a:t> </a:t>
            </a:r>
            <a:r>
              <a:rPr lang="en-US" sz="1200" dirty="0"/>
              <a:t>Ave</a:t>
            </a:r>
          </a:p>
        </p:txBody>
      </p:sp>
      <p:sp>
        <p:nvSpPr>
          <p:cNvPr id="195" name="TextBox 56"/>
          <p:cNvSpPr txBox="1">
            <a:spLocks noChangeArrowheads="1"/>
          </p:cNvSpPr>
          <p:nvPr/>
        </p:nvSpPr>
        <p:spPr bwMode="auto">
          <a:xfrm rot="16200000">
            <a:off x="6977309" y="4187420"/>
            <a:ext cx="995781" cy="27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smtClean="0"/>
              <a:t>NW 17</a:t>
            </a:r>
            <a:r>
              <a:rPr lang="en-US" sz="1200" baseline="30000" dirty="0" smtClean="0"/>
              <a:t>th</a:t>
            </a:r>
            <a:r>
              <a:rPr lang="en-US" sz="1200" dirty="0" smtClean="0"/>
              <a:t> </a:t>
            </a:r>
            <a:r>
              <a:rPr lang="en-US" sz="1200" dirty="0"/>
              <a:t>Ave</a:t>
            </a:r>
          </a:p>
        </p:txBody>
      </p:sp>
      <p:sp>
        <p:nvSpPr>
          <p:cNvPr id="197" name="Freeform 196"/>
          <p:cNvSpPr>
            <a:spLocks/>
          </p:cNvSpPr>
          <p:nvPr/>
        </p:nvSpPr>
        <p:spPr bwMode="auto">
          <a:xfrm rot="10800000" flipH="1" flipV="1">
            <a:off x="5356279" y="5043050"/>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8" name="Freeform 197"/>
          <p:cNvSpPr>
            <a:spLocks/>
          </p:cNvSpPr>
          <p:nvPr/>
        </p:nvSpPr>
        <p:spPr bwMode="auto">
          <a:xfrm rot="10800000" flipH="1" flipV="1">
            <a:off x="7238332" y="5061969"/>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0" name="Freeform 209"/>
          <p:cNvSpPr>
            <a:spLocks/>
          </p:cNvSpPr>
          <p:nvPr/>
        </p:nvSpPr>
        <p:spPr bwMode="auto">
          <a:xfrm rot="10800000" flipH="1">
            <a:off x="5355492" y="5591751"/>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4" name="Freeform 213"/>
          <p:cNvSpPr>
            <a:spLocks/>
          </p:cNvSpPr>
          <p:nvPr/>
        </p:nvSpPr>
        <p:spPr bwMode="auto">
          <a:xfrm rot="10800000" flipH="1">
            <a:off x="7229480" y="5620210"/>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28" name="Straight Arrow Connector 127"/>
          <p:cNvCxnSpPr/>
          <p:nvPr/>
        </p:nvCxnSpPr>
        <p:spPr>
          <a:xfrm>
            <a:off x="533400" y="4419600"/>
            <a:ext cx="376833" cy="0"/>
          </a:xfrm>
          <a:prstGeom prst="straightConnector1">
            <a:avLst/>
          </a:prstGeom>
          <a:ln w="25400">
            <a:solidFill>
              <a:srgbClr val="0865A2"/>
            </a:solidFill>
            <a:tailEnd type="arrow"/>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214313" y="3783025"/>
            <a:ext cx="1004887" cy="584731"/>
          </a:xfrm>
          <a:prstGeom prst="rect">
            <a:avLst/>
          </a:prstGeom>
          <a:solidFill>
            <a:schemeClr val="bg1"/>
          </a:solid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Peak Direction</a:t>
            </a:r>
          </a:p>
        </p:txBody>
      </p:sp>
      <p:cxnSp>
        <p:nvCxnSpPr>
          <p:cNvPr id="131" name="Straight Connector 130"/>
          <p:cNvCxnSpPr>
            <a:cxnSpLocks noChangeShapeType="1"/>
          </p:cNvCxnSpPr>
          <p:nvPr/>
        </p:nvCxnSpPr>
        <p:spPr bwMode="auto">
          <a:xfrm flipV="1">
            <a:off x="404870" y="4701244"/>
            <a:ext cx="0" cy="38106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6" name="Straight Arrow Connector 135"/>
          <p:cNvCxnSpPr/>
          <p:nvPr/>
        </p:nvCxnSpPr>
        <p:spPr>
          <a:xfrm>
            <a:off x="424211" y="5848966"/>
            <a:ext cx="1335167" cy="1"/>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cxnSpLocks noChangeShapeType="1"/>
          </p:cNvCxnSpPr>
          <p:nvPr/>
        </p:nvCxnSpPr>
        <p:spPr bwMode="auto">
          <a:xfrm flipV="1">
            <a:off x="424211" y="5702261"/>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cxnSp>
        <p:nvCxnSpPr>
          <p:cNvPr id="138" name="Straight Connector 137"/>
          <p:cNvCxnSpPr>
            <a:cxnSpLocks noChangeShapeType="1"/>
          </p:cNvCxnSpPr>
          <p:nvPr/>
        </p:nvCxnSpPr>
        <p:spPr bwMode="auto">
          <a:xfrm flipV="1">
            <a:off x="1759378" y="5709945"/>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41" name="TextBox 140"/>
          <p:cNvSpPr txBox="1"/>
          <p:nvPr/>
        </p:nvSpPr>
        <p:spPr>
          <a:xfrm>
            <a:off x="666998" y="5839785"/>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540’</a:t>
            </a:r>
          </a:p>
        </p:txBody>
      </p:sp>
      <p:cxnSp>
        <p:nvCxnSpPr>
          <p:cNvPr id="149" name="Straight Arrow Connector 148"/>
          <p:cNvCxnSpPr/>
          <p:nvPr/>
        </p:nvCxnSpPr>
        <p:spPr>
          <a:xfrm>
            <a:off x="1767541" y="5848966"/>
            <a:ext cx="2130145" cy="0"/>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cxnSpLocks noChangeShapeType="1"/>
          </p:cNvCxnSpPr>
          <p:nvPr/>
        </p:nvCxnSpPr>
        <p:spPr bwMode="auto">
          <a:xfrm flipV="1">
            <a:off x="3898531" y="5709945"/>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51" name="TextBox 150"/>
          <p:cNvSpPr txBox="1"/>
          <p:nvPr/>
        </p:nvSpPr>
        <p:spPr>
          <a:xfrm>
            <a:off x="2453138" y="5839785"/>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1,050’</a:t>
            </a:r>
          </a:p>
        </p:txBody>
      </p:sp>
      <p:cxnSp>
        <p:nvCxnSpPr>
          <p:cNvPr id="154" name="Straight Arrow Connector 153"/>
          <p:cNvCxnSpPr/>
          <p:nvPr/>
        </p:nvCxnSpPr>
        <p:spPr>
          <a:xfrm flipV="1">
            <a:off x="3908125" y="5848970"/>
            <a:ext cx="1825591" cy="1"/>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cxnSpLocks noChangeShapeType="1"/>
          </p:cNvCxnSpPr>
          <p:nvPr/>
        </p:nvCxnSpPr>
        <p:spPr bwMode="auto">
          <a:xfrm flipV="1">
            <a:off x="5732867" y="5709945"/>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56" name="TextBox 155"/>
          <p:cNvSpPr txBox="1"/>
          <p:nvPr/>
        </p:nvSpPr>
        <p:spPr>
          <a:xfrm>
            <a:off x="4435287" y="5839785"/>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1,685’</a:t>
            </a:r>
          </a:p>
        </p:txBody>
      </p:sp>
      <p:cxnSp>
        <p:nvCxnSpPr>
          <p:cNvPr id="159" name="Straight Arrow Connector 158"/>
          <p:cNvCxnSpPr/>
          <p:nvPr/>
        </p:nvCxnSpPr>
        <p:spPr>
          <a:xfrm flipV="1">
            <a:off x="5727671" y="5848970"/>
            <a:ext cx="1893754" cy="3"/>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cxnSpLocks noChangeShapeType="1"/>
          </p:cNvCxnSpPr>
          <p:nvPr/>
        </p:nvCxnSpPr>
        <p:spPr bwMode="auto">
          <a:xfrm flipV="1">
            <a:off x="7621425" y="5702261"/>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62" name="TextBox 161"/>
          <p:cNvSpPr txBox="1"/>
          <p:nvPr/>
        </p:nvSpPr>
        <p:spPr>
          <a:xfrm>
            <a:off x="6289620" y="5839785"/>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2,635’</a:t>
            </a:r>
          </a:p>
        </p:txBody>
      </p:sp>
      <p:grpSp>
        <p:nvGrpSpPr>
          <p:cNvPr id="135" name="Group 134"/>
          <p:cNvGrpSpPr/>
          <p:nvPr/>
        </p:nvGrpSpPr>
        <p:grpSpPr>
          <a:xfrm>
            <a:off x="8301607" y="5269946"/>
            <a:ext cx="361955" cy="439999"/>
            <a:chOff x="3295645" y="4186705"/>
            <a:chExt cx="361955" cy="439999"/>
          </a:xfrm>
        </p:grpSpPr>
        <p:sp>
          <p:nvSpPr>
            <p:cNvPr id="139" name="Up Arrow 138"/>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4" name="Rectangle 3"/>
          <p:cNvSpPr/>
          <p:nvPr/>
        </p:nvSpPr>
        <p:spPr>
          <a:xfrm>
            <a:off x="499918" y="1042255"/>
            <a:ext cx="8034485" cy="523220"/>
          </a:xfrm>
          <a:prstGeom prst="rect">
            <a:avLst/>
          </a:prstGeom>
          <a:solidFill>
            <a:schemeClr val="accent4"/>
          </a:solidFill>
        </p:spPr>
        <p:txBody>
          <a:bodyPr wrap="square" lIns="91397" tIns="45698" rIns="91397" bIns="45698">
            <a:spAutoFit/>
          </a:bodyPr>
          <a:lstStyle/>
          <a:p>
            <a:pPr algn="ctr"/>
            <a:r>
              <a:rPr lang="en-US" sz="2800" dirty="0">
                <a:solidFill>
                  <a:schemeClr val="bg1"/>
                </a:solidFill>
              </a:rPr>
              <a:t>Save data file for multimodal analysis in next unit</a:t>
            </a:r>
          </a:p>
        </p:txBody>
      </p:sp>
      <p:graphicFrame>
        <p:nvGraphicFramePr>
          <p:cNvPr id="8" name="Table 7"/>
          <p:cNvGraphicFramePr>
            <a:graphicFrameLocks noGrp="1"/>
          </p:cNvGraphicFramePr>
          <p:nvPr>
            <p:extLst>
              <p:ext uri="{D42A27DB-BD31-4B8C-83A1-F6EECF244321}">
                <p14:modId xmlns:p14="http://schemas.microsoft.com/office/powerpoint/2010/main" val="1370710435"/>
              </p:ext>
            </p:extLst>
          </p:nvPr>
        </p:nvGraphicFramePr>
        <p:xfrm>
          <a:off x="5206552" y="2386956"/>
          <a:ext cx="3937448" cy="1554480"/>
        </p:xfrm>
        <a:graphic>
          <a:graphicData uri="http://schemas.openxmlformats.org/drawingml/2006/table">
            <a:tbl>
              <a:tblPr firstRow="1" bandRow="1">
                <a:tableStyleId>{5C22544A-7EE6-4342-B048-85BDC9FD1C3A}</a:tableStyleId>
              </a:tblPr>
              <a:tblGrid>
                <a:gridCol w="1041848"/>
                <a:gridCol w="609600"/>
                <a:gridCol w="609600"/>
                <a:gridCol w="762000"/>
                <a:gridCol w="914400"/>
              </a:tblGrid>
              <a:tr h="123910">
                <a:tc>
                  <a:txBody>
                    <a:bodyPr/>
                    <a:lstStyle/>
                    <a:p>
                      <a:pPr algn="ctr"/>
                      <a:r>
                        <a:rPr lang="en-US" sz="1200" dirty="0" smtClean="0"/>
                        <a:t>Segment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AADT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 Left Turns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 Right Turns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Left Turn Storage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4390">
                <a:tc>
                  <a:txBody>
                    <a:bodyPr/>
                    <a:lstStyle/>
                    <a:p>
                      <a:pPr algn="ctr"/>
                      <a:r>
                        <a:rPr lang="en-US" sz="1200" dirty="0" smtClean="0"/>
                        <a:t>NW</a:t>
                      </a:r>
                      <a:r>
                        <a:rPr lang="en-US" sz="1200" baseline="0" dirty="0" smtClean="0"/>
                        <a:t> 27</a:t>
                      </a:r>
                      <a:r>
                        <a:rPr lang="en-US" sz="1200" baseline="30000" dirty="0" smtClean="0"/>
                        <a:t>th</a:t>
                      </a:r>
                      <a:r>
                        <a:rPr lang="en-US" sz="1200" baseline="0" dirty="0" smtClean="0"/>
                        <a:t> Ave</a:t>
                      </a:r>
                      <a:endParaRPr lang="en-US" sz="1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41500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i="0" dirty="0" smtClean="0"/>
                        <a:t>8</a:t>
                      </a:r>
                      <a:endParaRPr lang="en-US" sz="120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195’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Westview CC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41500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155’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915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NW 22</a:t>
                      </a:r>
                      <a:r>
                        <a:rPr lang="en-US" sz="1200" baseline="30000" dirty="0" smtClean="0"/>
                        <a:t>nd</a:t>
                      </a:r>
                      <a:r>
                        <a:rPr lang="en-US" sz="1200" dirty="0" smtClean="0"/>
                        <a:t> Ave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41500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185’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NW 17</a:t>
                      </a:r>
                      <a:r>
                        <a:rPr lang="en-US" sz="1200" baseline="30000" dirty="0" smtClean="0"/>
                        <a:t>th</a:t>
                      </a:r>
                      <a:r>
                        <a:rPr lang="en-US" sz="1200" dirty="0" smtClean="0"/>
                        <a:t> Ave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41500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450’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3" name="Picture 92"/>
          <p:cNvPicPr>
            <a:picLocks noChangeAspect="1"/>
          </p:cNvPicPr>
          <p:nvPr/>
        </p:nvPicPr>
        <p:blipFill rotWithShape="1">
          <a:blip r:embed="rId6" cstate="email">
            <a:extLst>
              <a:ext uri="{28A0092B-C50C-407E-A947-70E740481C1C}">
                <a14:useLocalDpi xmlns:a14="http://schemas.microsoft.com/office/drawing/2010/main"/>
              </a:ext>
            </a:extLst>
          </a:blip>
          <a:srcRect l="16857" r="22980" b="2598"/>
          <a:stretch/>
        </p:blipFill>
        <p:spPr>
          <a:xfrm flipH="1">
            <a:off x="176889" y="4475732"/>
            <a:ext cx="280311" cy="793643"/>
          </a:xfrm>
          <a:prstGeom prst="rect">
            <a:avLst/>
          </a:prstGeom>
        </p:spPr>
      </p:pic>
    </p:spTree>
    <p:custDataLst>
      <p:tags r:id="rId1"/>
    </p:custDataLst>
    <p:extLst>
      <p:ext uri="{BB962C8B-B14F-4D97-AF65-F5344CB8AC3E}">
        <p14:creationId xmlns:p14="http://schemas.microsoft.com/office/powerpoint/2010/main" val="1164774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1410" t="-154" r="8054" b="154"/>
          <a:stretch/>
        </p:blipFill>
        <p:spPr>
          <a:xfrm>
            <a:off x="0" y="-10552"/>
            <a:ext cx="9144000" cy="6868552"/>
          </a:xfrm>
          <a:prstGeom prst="rect">
            <a:avLst/>
          </a:prstGeom>
        </p:spPr>
      </p:pic>
      <p:sp>
        <p:nvSpPr>
          <p:cNvPr id="6" name="Oval 5"/>
          <p:cNvSpPr/>
          <p:nvPr/>
        </p:nvSpPr>
        <p:spPr>
          <a:xfrm>
            <a:off x="5181600" y="3200400"/>
            <a:ext cx="6096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7934473"/>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857" r="10861"/>
          <a:stretch/>
        </p:blipFill>
        <p:spPr>
          <a:xfrm>
            <a:off x="-1" y="0"/>
            <a:ext cx="9144001" cy="6858000"/>
          </a:xfrm>
          <a:prstGeom prst="rect">
            <a:avLst/>
          </a:prstGeom>
        </p:spPr>
      </p:pic>
      <p:sp>
        <p:nvSpPr>
          <p:cNvPr id="3" name="Rectangle 2"/>
          <p:cNvSpPr/>
          <p:nvPr/>
        </p:nvSpPr>
        <p:spPr>
          <a:xfrm>
            <a:off x="2514600" y="2819400"/>
            <a:ext cx="5486400"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65722319"/>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PLAN_Workshop4_SR924_3"/>
          <p:cNvPicPr>
            <a:picLocks noGrp="1" noChangeAspect="1"/>
          </p:cNvPicPr>
          <p:nvPr isPhoto="1"/>
        </p:nvPicPr>
        <p:blipFill rotWithShape="1">
          <a:blip r:embed="rId4">
            <a:lum/>
            <a:extLst>
              <a:ext uri="{28A0092B-C50C-407E-A947-70E740481C1C}">
                <a14:useLocalDpi xmlns:a14="http://schemas.microsoft.com/office/drawing/2010/main" val="0"/>
              </a:ext>
            </a:extLst>
          </a:blip>
          <a:srcRect t="-309" r="9654" b="-1"/>
          <a:stretch/>
        </p:blipFill>
        <p:spPr>
          <a:xfrm>
            <a:off x="0" y="-21266"/>
            <a:ext cx="9144000" cy="6879265"/>
          </a:xfrm>
          <a:prstGeom prst="rect">
            <a:avLst/>
          </a:prstGeom>
          <a:noFill/>
          <a:ln>
            <a:noFill/>
          </a:ln>
        </p:spPr>
      </p:pic>
    </p:spTree>
    <p:custDataLst>
      <p:tags r:id="rId1"/>
    </p:custDataLst>
    <p:extLst>
      <p:ext uri="{BB962C8B-B14F-4D97-AF65-F5344CB8AC3E}">
        <p14:creationId xmlns:p14="http://schemas.microsoft.com/office/powerpoint/2010/main" val="2666909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fontScale="90000"/>
          </a:bodyPr>
          <a:lstStyle/>
          <a:p>
            <a:pPr algn="ctr"/>
            <a:r>
              <a:rPr lang="en-US" sz="3600" dirty="0">
                <a:solidFill>
                  <a:schemeClr val="tx1"/>
                </a:solidFill>
              </a:rPr>
              <a:t>TRB’s Highway Capacity Manual is </a:t>
            </a:r>
            <a:br>
              <a:rPr lang="en-US" sz="3600" dirty="0">
                <a:solidFill>
                  <a:schemeClr val="tx1"/>
                </a:solidFill>
              </a:rPr>
            </a:br>
            <a:r>
              <a:rPr lang="en-US" sz="3600" b="1" dirty="0">
                <a:solidFill>
                  <a:schemeClr val="tx1"/>
                </a:solidFill>
              </a:rPr>
              <a:t>“The National Document”</a:t>
            </a:r>
          </a:p>
        </p:txBody>
      </p:sp>
      <p:pic>
        <p:nvPicPr>
          <p:cNvPr id="20482" name="Picture 2" descr="http://library.its.berkeley.edu/sites/library.its.berkeley.edu/files/HCM2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0352" y="2133600"/>
            <a:ext cx="3657600" cy="3913632"/>
          </a:xfrm>
          <a:prstGeom prst="rect">
            <a:avLst/>
          </a:prstGeom>
          <a:noFill/>
          <a:extLst>
            <a:ext uri="{909E8E84-426E-40DD-AFC4-6F175D3DCCD1}">
              <a14:hiddenFill xmlns:a14="http://schemas.microsoft.com/office/drawing/2010/main">
                <a:solidFill>
                  <a:srgbClr val="FFFFFF"/>
                </a:solidFill>
              </a14:hiddenFill>
            </a:ext>
          </a:extLst>
        </p:spPr>
      </p:pic>
      <p:sp>
        <p:nvSpPr>
          <p:cNvPr id="5" name="Pentagon 4"/>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327277898"/>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ARTPLAN</a:t>
            </a:r>
            <a:endParaRPr lang="en-US" dirty="0"/>
          </a:p>
        </p:txBody>
      </p:sp>
      <p:grpSp>
        <p:nvGrpSpPr>
          <p:cNvPr id="142" name="Group 141"/>
          <p:cNvGrpSpPr/>
          <p:nvPr/>
        </p:nvGrpSpPr>
        <p:grpSpPr>
          <a:xfrm>
            <a:off x="18553" y="-3155"/>
            <a:ext cx="8153400" cy="1027471"/>
            <a:chOff x="1028700" y="13252"/>
            <a:chExt cx="8153400" cy="1027471"/>
          </a:xfrm>
        </p:grpSpPr>
        <p:pic>
          <p:nvPicPr>
            <p:cNvPr id="143"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1328" t="7842" r="2007" b="65003"/>
            <a:stretch/>
          </p:blipFill>
          <p:spPr bwMode="auto">
            <a:xfrm>
              <a:off x="1028700" y="13252"/>
              <a:ext cx="5029200" cy="102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96000" y="545422"/>
              <a:ext cx="3086100" cy="4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9" name="Rectangle 198"/>
          <p:cNvSpPr/>
          <p:nvPr/>
        </p:nvSpPr>
        <p:spPr>
          <a:xfrm>
            <a:off x="847844" y="3785174"/>
            <a:ext cx="276109" cy="2539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cxnSp>
        <p:nvCxnSpPr>
          <p:cNvPr id="68" name="Straight Connector 67"/>
          <p:cNvCxnSpPr>
            <a:cxnSpLocks noChangeShapeType="1"/>
          </p:cNvCxnSpPr>
          <p:nvPr/>
        </p:nvCxnSpPr>
        <p:spPr bwMode="auto">
          <a:xfrm flipH="1">
            <a:off x="404874" y="4827570"/>
            <a:ext cx="8662931"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304800" y="1600204"/>
            <a:ext cx="7735296" cy="4525963"/>
          </a:xfrm>
        </p:spPr>
        <p:txBody>
          <a:bodyPr>
            <a:noAutofit/>
          </a:bodyPr>
          <a:lstStyle/>
          <a:p>
            <a:pPr marL="0" indent="0">
              <a:buNone/>
            </a:pPr>
            <a:r>
              <a:rPr lang="en-US" sz="2400" b="1" dirty="0">
                <a:solidFill>
                  <a:schemeClr val="tx2"/>
                </a:solidFill>
              </a:rPr>
              <a:t>Workshop </a:t>
            </a:r>
            <a:r>
              <a:rPr lang="en-US" sz="2400" b="1" dirty="0" smtClean="0">
                <a:solidFill>
                  <a:schemeClr val="tx2"/>
                </a:solidFill>
              </a:rPr>
              <a:t>3  </a:t>
            </a:r>
            <a:r>
              <a:rPr lang="en-US" sz="2400" i="1" dirty="0"/>
              <a:t>Known Inputs &amp; Multimodal Analysis</a:t>
            </a:r>
          </a:p>
          <a:p>
            <a:pPr marL="0" indent="0">
              <a:buNone/>
            </a:pPr>
            <a:r>
              <a:rPr lang="en-US" sz="2000" dirty="0" smtClean="0"/>
              <a:t>State </a:t>
            </a:r>
            <a:r>
              <a:rPr lang="en-US" sz="2000" dirty="0"/>
              <a:t>Route 924 between </a:t>
            </a:r>
            <a:r>
              <a:rPr lang="en-US" sz="2000" dirty="0" smtClean="0"/>
              <a:t>NW 27</a:t>
            </a:r>
            <a:r>
              <a:rPr lang="en-US" sz="2000" baseline="30000" dirty="0" smtClean="0"/>
              <a:t>th</a:t>
            </a:r>
            <a:r>
              <a:rPr lang="en-US" sz="2000" dirty="0" smtClean="0"/>
              <a:t> </a:t>
            </a:r>
            <a:r>
              <a:rPr lang="en-US" sz="2000" dirty="0"/>
              <a:t>Ave &amp; </a:t>
            </a:r>
            <a:r>
              <a:rPr lang="en-US" sz="2000" dirty="0" smtClean="0"/>
              <a:t>NW 17</a:t>
            </a:r>
            <a:r>
              <a:rPr lang="en-US" sz="2000" baseline="30000" dirty="0" smtClean="0"/>
              <a:t>th</a:t>
            </a:r>
            <a:r>
              <a:rPr lang="en-US" sz="2000" dirty="0" smtClean="0"/>
              <a:t> </a:t>
            </a:r>
            <a:r>
              <a:rPr lang="en-US" sz="2000" dirty="0"/>
              <a:t>Ave, Miami  </a:t>
            </a:r>
          </a:p>
          <a:p>
            <a:r>
              <a:rPr lang="en-US" sz="2000" dirty="0" smtClean="0"/>
              <a:t>Non-restrictive </a:t>
            </a:r>
            <a:r>
              <a:rPr lang="en-US" sz="2000" dirty="0"/>
              <a:t>median west of 27</a:t>
            </a:r>
            <a:r>
              <a:rPr lang="en-US" sz="2000" baseline="30000" dirty="0"/>
              <a:t>th</a:t>
            </a:r>
            <a:r>
              <a:rPr lang="en-US" sz="2000" baseline="-25000" dirty="0"/>
              <a:t> </a:t>
            </a:r>
            <a:r>
              <a:rPr lang="en-US" sz="2000" dirty="0" smtClean="0"/>
              <a:t>Ave</a:t>
            </a:r>
            <a:endParaRPr lang="en-US" sz="2000" dirty="0"/>
          </a:p>
          <a:p>
            <a:r>
              <a:rPr lang="en-US" sz="2000" dirty="0"/>
              <a:t>40 mph posted speed limit</a:t>
            </a:r>
          </a:p>
          <a:p>
            <a:pPr marL="0" indent="0">
              <a:buNone/>
            </a:pPr>
            <a:endParaRPr lang="en-US" sz="2000" dirty="0"/>
          </a:p>
        </p:txBody>
      </p:sp>
      <p:cxnSp>
        <p:nvCxnSpPr>
          <p:cNvPr id="67" name="Straight Connector 66"/>
          <p:cNvCxnSpPr>
            <a:cxnSpLocks noChangeShapeType="1"/>
          </p:cNvCxnSpPr>
          <p:nvPr/>
        </p:nvCxnSpPr>
        <p:spPr bwMode="auto">
          <a:xfrm flipH="1">
            <a:off x="404874" y="4930135"/>
            <a:ext cx="8662931"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9" name="Straight Connector 188"/>
          <p:cNvCxnSpPr>
            <a:cxnSpLocks noChangeShapeType="1"/>
          </p:cNvCxnSpPr>
          <p:nvPr/>
        </p:nvCxnSpPr>
        <p:spPr bwMode="auto">
          <a:xfrm flipV="1">
            <a:off x="7610151" y="4196495"/>
            <a:ext cx="0" cy="68428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3" name="Freeform 12"/>
          <p:cNvSpPr>
            <a:spLocks/>
          </p:cNvSpPr>
          <p:nvPr/>
        </p:nvSpPr>
        <p:spPr bwMode="auto">
          <a:xfrm rot="10800000" flipH="1" flipV="1">
            <a:off x="1325230" y="5001406"/>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4" name="Straight Connector 13"/>
          <p:cNvCxnSpPr>
            <a:cxnSpLocks noChangeShapeType="1"/>
          </p:cNvCxnSpPr>
          <p:nvPr/>
        </p:nvCxnSpPr>
        <p:spPr bwMode="auto">
          <a:xfrm flipV="1">
            <a:off x="1747670" y="4177846"/>
            <a:ext cx="0" cy="68428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2" name="TextBox 56"/>
          <p:cNvSpPr txBox="1">
            <a:spLocks noChangeArrowheads="1"/>
          </p:cNvSpPr>
          <p:nvPr/>
        </p:nvSpPr>
        <p:spPr bwMode="auto">
          <a:xfrm>
            <a:off x="8267861" y="4578688"/>
            <a:ext cx="638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sz="1200" b="1" dirty="0"/>
              <a:t>SR 924</a:t>
            </a:r>
          </a:p>
        </p:txBody>
      </p:sp>
      <p:sp>
        <p:nvSpPr>
          <p:cNvPr id="23" name="Line 95"/>
          <p:cNvSpPr>
            <a:spLocks noChangeShapeType="1"/>
          </p:cNvSpPr>
          <p:nvPr/>
        </p:nvSpPr>
        <p:spPr bwMode="auto">
          <a:xfrm flipV="1">
            <a:off x="1234447" y="5392140"/>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 name="Line 95"/>
          <p:cNvSpPr>
            <a:spLocks noChangeShapeType="1"/>
          </p:cNvSpPr>
          <p:nvPr/>
        </p:nvSpPr>
        <p:spPr bwMode="auto">
          <a:xfrm rot="10800000" flipH="1" flipV="1">
            <a:off x="1232898" y="5253225"/>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5" name="Group 24"/>
          <p:cNvGrpSpPr>
            <a:grpSpLocks/>
          </p:cNvGrpSpPr>
          <p:nvPr/>
        </p:nvGrpSpPr>
        <p:grpSpPr bwMode="auto">
          <a:xfrm rot="5400000">
            <a:off x="1699755" y="4665896"/>
            <a:ext cx="217153" cy="430755"/>
            <a:chOff x="1239" y="1224"/>
            <a:chExt cx="117" cy="255"/>
          </a:xfrm>
        </p:grpSpPr>
        <p:sp>
          <p:nvSpPr>
            <p:cNvPr id="27" name="Rectangle 26"/>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 name="Oval 27"/>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 name="Oval 28"/>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 name="Oval 29"/>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6" name="TextBox 56"/>
          <p:cNvSpPr txBox="1">
            <a:spLocks noChangeArrowheads="1"/>
          </p:cNvSpPr>
          <p:nvPr/>
        </p:nvSpPr>
        <p:spPr bwMode="auto">
          <a:xfrm rot="16200000">
            <a:off x="1022731" y="4042001"/>
            <a:ext cx="1168081" cy="27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smtClean="0"/>
              <a:t>NW 27</a:t>
            </a:r>
            <a:r>
              <a:rPr lang="en-US" sz="1200" baseline="30000" dirty="0" smtClean="0"/>
              <a:t>th</a:t>
            </a:r>
            <a:r>
              <a:rPr lang="en-US" sz="1200" dirty="0" smtClean="0"/>
              <a:t> </a:t>
            </a:r>
            <a:r>
              <a:rPr lang="en-US" sz="1200" dirty="0"/>
              <a:t>Ave</a:t>
            </a:r>
          </a:p>
        </p:txBody>
      </p:sp>
      <p:cxnSp>
        <p:nvCxnSpPr>
          <p:cNvPr id="31" name="Straight Connector 30"/>
          <p:cNvCxnSpPr>
            <a:cxnSpLocks noChangeShapeType="1"/>
          </p:cNvCxnSpPr>
          <p:nvPr/>
        </p:nvCxnSpPr>
        <p:spPr bwMode="auto">
          <a:xfrm flipV="1">
            <a:off x="1860953" y="4177847"/>
            <a:ext cx="0" cy="5948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Straight Connector 74"/>
          <p:cNvCxnSpPr>
            <a:cxnSpLocks noChangeShapeType="1"/>
          </p:cNvCxnSpPr>
          <p:nvPr/>
        </p:nvCxnSpPr>
        <p:spPr bwMode="auto">
          <a:xfrm flipV="1">
            <a:off x="1747671" y="4989850"/>
            <a:ext cx="0" cy="5264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Straight Connector 75"/>
          <p:cNvCxnSpPr>
            <a:cxnSpLocks noChangeShapeType="1"/>
          </p:cNvCxnSpPr>
          <p:nvPr/>
        </p:nvCxnSpPr>
        <p:spPr bwMode="auto">
          <a:xfrm flipV="1">
            <a:off x="1860953" y="4989848"/>
            <a:ext cx="0" cy="52048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3" name="Line 95"/>
          <p:cNvSpPr>
            <a:spLocks noChangeShapeType="1"/>
          </p:cNvSpPr>
          <p:nvPr/>
        </p:nvSpPr>
        <p:spPr bwMode="auto">
          <a:xfrm flipV="1">
            <a:off x="1234447" y="5544540"/>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5" name="Freeform 64"/>
          <p:cNvSpPr>
            <a:spLocks/>
          </p:cNvSpPr>
          <p:nvPr/>
        </p:nvSpPr>
        <p:spPr bwMode="auto">
          <a:xfrm rot="10800000" flipH="1" flipV="1">
            <a:off x="3471478" y="5019713"/>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66" name="Straight Connector 65"/>
          <p:cNvCxnSpPr>
            <a:cxnSpLocks noChangeShapeType="1"/>
          </p:cNvCxnSpPr>
          <p:nvPr/>
        </p:nvCxnSpPr>
        <p:spPr bwMode="auto">
          <a:xfrm flipV="1">
            <a:off x="3893918" y="4177103"/>
            <a:ext cx="0" cy="68428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9" name="Line 95"/>
          <p:cNvSpPr>
            <a:spLocks noChangeShapeType="1"/>
          </p:cNvSpPr>
          <p:nvPr/>
        </p:nvSpPr>
        <p:spPr bwMode="auto">
          <a:xfrm flipV="1">
            <a:off x="3380691" y="5477122"/>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0" name="Line 95"/>
          <p:cNvSpPr>
            <a:spLocks noChangeShapeType="1"/>
          </p:cNvSpPr>
          <p:nvPr/>
        </p:nvSpPr>
        <p:spPr bwMode="auto">
          <a:xfrm rot="10800000" flipH="1" flipV="1">
            <a:off x="3379146" y="5338207"/>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71" name="Group 70"/>
          <p:cNvGrpSpPr>
            <a:grpSpLocks/>
          </p:cNvGrpSpPr>
          <p:nvPr/>
        </p:nvGrpSpPr>
        <p:grpSpPr bwMode="auto">
          <a:xfrm rot="5400000">
            <a:off x="3846003" y="4665153"/>
            <a:ext cx="217153" cy="430755"/>
            <a:chOff x="1239" y="1224"/>
            <a:chExt cx="117" cy="255"/>
          </a:xfrm>
        </p:grpSpPr>
        <p:sp>
          <p:nvSpPr>
            <p:cNvPr id="72" name="Rectangle 71"/>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3" name="Oval 72"/>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4" name="Oval 73"/>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9" name="Oval 78"/>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89" name="Straight Connector 88"/>
          <p:cNvCxnSpPr>
            <a:cxnSpLocks noChangeShapeType="1"/>
          </p:cNvCxnSpPr>
          <p:nvPr/>
        </p:nvCxnSpPr>
        <p:spPr bwMode="auto">
          <a:xfrm flipV="1">
            <a:off x="4007201" y="4177104"/>
            <a:ext cx="0" cy="5948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7" name="Line 95"/>
          <p:cNvSpPr>
            <a:spLocks noChangeShapeType="1"/>
          </p:cNvSpPr>
          <p:nvPr/>
        </p:nvSpPr>
        <p:spPr bwMode="auto">
          <a:xfrm flipV="1">
            <a:off x="3380691" y="5629522"/>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03" name="Straight Connector 102"/>
          <p:cNvCxnSpPr>
            <a:cxnSpLocks noChangeShapeType="1"/>
          </p:cNvCxnSpPr>
          <p:nvPr/>
        </p:nvCxnSpPr>
        <p:spPr bwMode="auto">
          <a:xfrm flipV="1">
            <a:off x="5729099" y="4167518"/>
            <a:ext cx="0" cy="68428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4" name="Line 95"/>
          <p:cNvSpPr>
            <a:spLocks noChangeShapeType="1"/>
          </p:cNvSpPr>
          <p:nvPr/>
        </p:nvSpPr>
        <p:spPr bwMode="auto">
          <a:xfrm flipV="1">
            <a:off x="5215876" y="5438962"/>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5" name="Line 95"/>
          <p:cNvSpPr>
            <a:spLocks noChangeShapeType="1"/>
          </p:cNvSpPr>
          <p:nvPr/>
        </p:nvSpPr>
        <p:spPr bwMode="auto">
          <a:xfrm rot="10800000" flipH="1" flipV="1">
            <a:off x="5214327" y="5300047"/>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06" name="Group 105"/>
          <p:cNvGrpSpPr>
            <a:grpSpLocks/>
          </p:cNvGrpSpPr>
          <p:nvPr/>
        </p:nvGrpSpPr>
        <p:grpSpPr bwMode="auto">
          <a:xfrm rot="5400000">
            <a:off x="5681184" y="4655568"/>
            <a:ext cx="217153" cy="430755"/>
            <a:chOff x="1239" y="1224"/>
            <a:chExt cx="117" cy="255"/>
          </a:xfrm>
        </p:grpSpPr>
        <p:sp>
          <p:nvSpPr>
            <p:cNvPr id="107" name="Rectangle 106"/>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8" name="Oval 107"/>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9" name="Oval 108"/>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0" name="Oval 109"/>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112" name="Straight Connector 111"/>
          <p:cNvCxnSpPr>
            <a:cxnSpLocks noChangeShapeType="1"/>
          </p:cNvCxnSpPr>
          <p:nvPr/>
        </p:nvCxnSpPr>
        <p:spPr bwMode="auto">
          <a:xfrm flipV="1">
            <a:off x="5842382" y="4167519"/>
            <a:ext cx="0" cy="5948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3" name="Straight Connector 112"/>
          <p:cNvCxnSpPr>
            <a:cxnSpLocks noChangeShapeType="1"/>
          </p:cNvCxnSpPr>
          <p:nvPr/>
        </p:nvCxnSpPr>
        <p:spPr bwMode="auto">
          <a:xfrm flipV="1">
            <a:off x="5729100" y="4979522"/>
            <a:ext cx="0" cy="5264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4" name="Straight Connector 113"/>
          <p:cNvCxnSpPr>
            <a:cxnSpLocks noChangeShapeType="1"/>
          </p:cNvCxnSpPr>
          <p:nvPr/>
        </p:nvCxnSpPr>
        <p:spPr bwMode="auto">
          <a:xfrm flipV="1">
            <a:off x="5842382" y="4979520"/>
            <a:ext cx="0" cy="52048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20" name="Line 95"/>
          <p:cNvSpPr>
            <a:spLocks noChangeShapeType="1"/>
          </p:cNvSpPr>
          <p:nvPr/>
        </p:nvSpPr>
        <p:spPr bwMode="auto">
          <a:xfrm flipV="1">
            <a:off x="5215876" y="5591362"/>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6" name="Freeform 125"/>
          <p:cNvSpPr>
            <a:spLocks/>
          </p:cNvSpPr>
          <p:nvPr/>
        </p:nvSpPr>
        <p:spPr bwMode="auto">
          <a:xfrm rot="10800000" flipH="1">
            <a:off x="1333587" y="5618836"/>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0" name="Line 95"/>
          <p:cNvSpPr>
            <a:spLocks noChangeShapeType="1"/>
          </p:cNvSpPr>
          <p:nvPr/>
        </p:nvSpPr>
        <p:spPr bwMode="auto">
          <a:xfrm flipV="1">
            <a:off x="7110931" y="5467941"/>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1" name="Line 95"/>
          <p:cNvSpPr>
            <a:spLocks noChangeShapeType="1"/>
          </p:cNvSpPr>
          <p:nvPr/>
        </p:nvSpPr>
        <p:spPr bwMode="auto">
          <a:xfrm rot="10800000" flipH="1" flipV="1">
            <a:off x="7109386" y="5329026"/>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72" name="Group 171"/>
          <p:cNvGrpSpPr>
            <a:grpSpLocks/>
          </p:cNvGrpSpPr>
          <p:nvPr/>
        </p:nvGrpSpPr>
        <p:grpSpPr bwMode="auto">
          <a:xfrm rot="5400000">
            <a:off x="7566718" y="4684547"/>
            <a:ext cx="217153" cy="430755"/>
            <a:chOff x="1239" y="1224"/>
            <a:chExt cx="117" cy="255"/>
          </a:xfrm>
        </p:grpSpPr>
        <p:sp>
          <p:nvSpPr>
            <p:cNvPr id="173" name="Rectangle 172"/>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4" name="Oval 173"/>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5" name="Oval 174"/>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6" name="Oval 175"/>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83" name="Line 95"/>
          <p:cNvSpPr>
            <a:spLocks noChangeShapeType="1"/>
          </p:cNvSpPr>
          <p:nvPr/>
        </p:nvSpPr>
        <p:spPr bwMode="auto">
          <a:xfrm flipV="1">
            <a:off x="7110931" y="5620341"/>
            <a:ext cx="283905"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90" name="Straight Connector 189"/>
          <p:cNvCxnSpPr>
            <a:cxnSpLocks noChangeShapeType="1"/>
          </p:cNvCxnSpPr>
          <p:nvPr/>
        </p:nvCxnSpPr>
        <p:spPr bwMode="auto">
          <a:xfrm flipV="1">
            <a:off x="7723434" y="4196498"/>
            <a:ext cx="0" cy="59484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1" name="Straight Connector 190"/>
          <p:cNvCxnSpPr>
            <a:cxnSpLocks noChangeShapeType="1"/>
          </p:cNvCxnSpPr>
          <p:nvPr/>
        </p:nvCxnSpPr>
        <p:spPr bwMode="auto">
          <a:xfrm flipV="1">
            <a:off x="7610152" y="5008501"/>
            <a:ext cx="0" cy="5264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2" name="Straight Connector 191"/>
          <p:cNvCxnSpPr>
            <a:cxnSpLocks noChangeShapeType="1"/>
          </p:cNvCxnSpPr>
          <p:nvPr/>
        </p:nvCxnSpPr>
        <p:spPr bwMode="auto">
          <a:xfrm flipV="1">
            <a:off x="7723434" y="5008497"/>
            <a:ext cx="0" cy="52048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93" name="TextBox 56"/>
          <p:cNvSpPr txBox="1">
            <a:spLocks noChangeArrowheads="1"/>
          </p:cNvSpPr>
          <p:nvPr/>
        </p:nvSpPr>
        <p:spPr bwMode="auto">
          <a:xfrm rot="16200000">
            <a:off x="3167252" y="4043859"/>
            <a:ext cx="9986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a:t>Westview Country Club</a:t>
            </a:r>
          </a:p>
        </p:txBody>
      </p:sp>
      <p:sp>
        <p:nvSpPr>
          <p:cNvPr id="194" name="TextBox 56"/>
          <p:cNvSpPr txBox="1">
            <a:spLocks noChangeArrowheads="1"/>
          </p:cNvSpPr>
          <p:nvPr/>
        </p:nvSpPr>
        <p:spPr bwMode="auto">
          <a:xfrm rot="16200000">
            <a:off x="5070256" y="4159836"/>
            <a:ext cx="1104227" cy="27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smtClean="0"/>
              <a:t>NW 22</a:t>
            </a:r>
            <a:r>
              <a:rPr lang="en-US" sz="1200" baseline="30000" dirty="0" smtClean="0"/>
              <a:t>nd</a:t>
            </a:r>
            <a:r>
              <a:rPr lang="en-US" sz="1200" dirty="0" smtClean="0"/>
              <a:t> </a:t>
            </a:r>
            <a:r>
              <a:rPr lang="en-US" sz="1200" dirty="0"/>
              <a:t>Ave</a:t>
            </a:r>
          </a:p>
        </p:txBody>
      </p:sp>
      <p:sp>
        <p:nvSpPr>
          <p:cNvPr id="195" name="TextBox 56"/>
          <p:cNvSpPr txBox="1">
            <a:spLocks noChangeArrowheads="1"/>
          </p:cNvSpPr>
          <p:nvPr/>
        </p:nvSpPr>
        <p:spPr bwMode="auto">
          <a:xfrm rot="16200000">
            <a:off x="6977309" y="4187420"/>
            <a:ext cx="995781" cy="27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smtClean="0"/>
              <a:t>NW 17</a:t>
            </a:r>
            <a:r>
              <a:rPr lang="en-US" sz="1200" baseline="30000" dirty="0" smtClean="0"/>
              <a:t>th</a:t>
            </a:r>
            <a:r>
              <a:rPr lang="en-US" sz="1200" dirty="0" smtClean="0"/>
              <a:t> </a:t>
            </a:r>
            <a:r>
              <a:rPr lang="en-US" sz="1200" dirty="0"/>
              <a:t>Ave</a:t>
            </a:r>
          </a:p>
        </p:txBody>
      </p:sp>
      <p:sp>
        <p:nvSpPr>
          <p:cNvPr id="197" name="Freeform 196"/>
          <p:cNvSpPr>
            <a:spLocks/>
          </p:cNvSpPr>
          <p:nvPr/>
        </p:nvSpPr>
        <p:spPr bwMode="auto">
          <a:xfrm rot="10800000" flipH="1" flipV="1">
            <a:off x="5356279" y="5043050"/>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8" name="Freeform 197"/>
          <p:cNvSpPr>
            <a:spLocks/>
          </p:cNvSpPr>
          <p:nvPr/>
        </p:nvSpPr>
        <p:spPr bwMode="auto">
          <a:xfrm rot="10800000" flipH="1" flipV="1">
            <a:off x="7238332" y="5061969"/>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0" name="Freeform 209"/>
          <p:cNvSpPr>
            <a:spLocks/>
          </p:cNvSpPr>
          <p:nvPr/>
        </p:nvSpPr>
        <p:spPr bwMode="auto">
          <a:xfrm rot="10800000" flipH="1">
            <a:off x="5355492" y="5591751"/>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4" name="Freeform 213"/>
          <p:cNvSpPr>
            <a:spLocks/>
          </p:cNvSpPr>
          <p:nvPr/>
        </p:nvSpPr>
        <p:spPr bwMode="auto">
          <a:xfrm rot="10800000" flipH="1">
            <a:off x="7229480" y="5620210"/>
            <a:ext cx="102337" cy="161808"/>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lIns="91397" tIns="45698" rIns="91397" bIns="4569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28" name="Straight Arrow Connector 127"/>
          <p:cNvCxnSpPr/>
          <p:nvPr/>
        </p:nvCxnSpPr>
        <p:spPr>
          <a:xfrm>
            <a:off x="533400" y="4419600"/>
            <a:ext cx="376833" cy="0"/>
          </a:xfrm>
          <a:prstGeom prst="straightConnector1">
            <a:avLst/>
          </a:prstGeom>
          <a:ln w="25400">
            <a:solidFill>
              <a:srgbClr val="0865A2"/>
            </a:solidFill>
            <a:tailEnd type="arrow"/>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214313" y="3783025"/>
            <a:ext cx="1004887" cy="584731"/>
          </a:xfrm>
          <a:prstGeom prst="rect">
            <a:avLst/>
          </a:prstGeom>
          <a:solidFill>
            <a:schemeClr val="bg1"/>
          </a:solid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Peak Direction</a:t>
            </a:r>
          </a:p>
        </p:txBody>
      </p:sp>
      <p:cxnSp>
        <p:nvCxnSpPr>
          <p:cNvPr id="131" name="Straight Connector 130"/>
          <p:cNvCxnSpPr>
            <a:cxnSpLocks noChangeShapeType="1"/>
          </p:cNvCxnSpPr>
          <p:nvPr/>
        </p:nvCxnSpPr>
        <p:spPr bwMode="auto">
          <a:xfrm flipV="1">
            <a:off x="404870" y="4701244"/>
            <a:ext cx="0" cy="38106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6" name="Straight Arrow Connector 135"/>
          <p:cNvCxnSpPr/>
          <p:nvPr/>
        </p:nvCxnSpPr>
        <p:spPr>
          <a:xfrm>
            <a:off x="424211" y="5848966"/>
            <a:ext cx="1335167" cy="1"/>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cxnSpLocks noChangeShapeType="1"/>
          </p:cNvCxnSpPr>
          <p:nvPr/>
        </p:nvCxnSpPr>
        <p:spPr bwMode="auto">
          <a:xfrm flipV="1">
            <a:off x="424211" y="5702261"/>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cxnSp>
        <p:nvCxnSpPr>
          <p:cNvPr id="138" name="Straight Connector 137"/>
          <p:cNvCxnSpPr>
            <a:cxnSpLocks noChangeShapeType="1"/>
          </p:cNvCxnSpPr>
          <p:nvPr/>
        </p:nvCxnSpPr>
        <p:spPr bwMode="auto">
          <a:xfrm flipV="1">
            <a:off x="1759378" y="5709945"/>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41" name="TextBox 140"/>
          <p:cNvSpPr txBox="1"/>
          <p:nvPr/>
        </p:nvSpPr>
        <p:spPr>
          <a:xfrm>
            <a:off x="666998" y="5839785"/>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540’</a:t>
            </a:r>
          </a:p>
        </p:txBody>
      </p:sp>
      <p:cxnSp>
        <p:nvCxnSpPr>
          <p:cNvPr id="149" name="Straight Arrow Connector 148"/>
          <p:cNvCxnSpPr/>
          <p:nvPr/>
        </p:nvCxnSpPr>
        <p:spPr>
          <a:xfrm>
            <a:off x="1767541" y="5848966"/>
            <a:ext cx="2130145" cy="0"/>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cxnSpLocks noChangeShapeType="1"/>
          </p:cNvCxnSpPr>
          <p:nvPr/>
        </p:nvCxnSpPr>
        <p:spPr bwMode="auto">
          <a:xfrm flipV="1">
            <a:off x="3898531" y="5709945"/>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51" name="TextBox 150"/>
          <p:cNvSpPr txBox="1"/>
          <p:nvPr/>
        </p:nvSpPr>
        <p:spPr>
          <a:xfrm>
            <a:off x="2453138" y="5839785"/>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1,050’</a:t>
            </a:r>
          </a:p>
        </p:txBody>
      </p:sp>
      <p:cxnSp>
        <p:nvCxnSpPr>
          <p:cNvPr id="154" name="Straight Arrow Connector 153"/>
          <p:cNvCxnSpPr/>
          <p:nvPr/>
        </p:nvCxnSpPr>
        <p:spPr>
          <a:xfrm flipV="1">
            <a:off x="3908125" y="5848970"/>
            <a:ext cx="1825591" cy="1"/>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cxnSpLocks noChangeShapeType="1"/>
          </p:cNvCxnSpPr>
          <p:nvPr/>
        </p:nvCxnSpPr>
        <p:spPr bwMode="auto">
          <a:xfrm flipV="1">
            <a:off x="5732867" y="5709945"/>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56" name="TextBox 155"/>
          <p:cNvSpPr txBox="1"/>
          <p:nvPr/>
        </p:nvSpPr>
        <p:spPr>
          <a:xfrm>
            <a:off x="4435287" y="5839785"/>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1,685’</a:t>
            </a:r>
          </a:p>
        </p:txBody>
      </p:sp>
      <p:cxnSp>
        <p:nvCxnSpPr>
          <p:cNvPr id="159" name="Straight Arrow Connector 158"/>
          <p:cNvCxnSpPr/>
          <p:nvPr/>
        </p:nvCxnSpPr>
        <p:spPr>
          <a:xfrm flipV="1">
            <a:off x="5727671" y="5848970"/>
            <a:ext cx="1893754" cy="3"/>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cxnSpLocks noChangeShapeType="1"/>
          </p:cNvCxnSpPr>
          <p:nvPr/>
        </p:nvCxnSpPr>
        <p:spPr bwMode="auto">
          <a:xfrm flipV="1">
            <a:off x="7621425" y="5702261"/>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162" name="TextBox 161"/>
          <p:cNvSpPr txBox="1"/>
          <p:nvPr/>
        </p:nvSpPr>
        <p:spPr>
          <a:xfrm>
            <a:off x="6289620" y="5839785"/>
            <a:ext cx="771265" cy="338554"/>
          </a:xfrm>
          <a:prstGeom prst="rect">
            <a:avLst/>
          </a:prstGeom>
          <a:noFill/>
        </p:spPr>
        <p:txBody>
          <a:bodyPr wrap="square" lIns="91397" tIns="45698" rIns="91397" bIns="45698" rtlCol="0">
            <a:spAutoFit/>
          </a:bodyPr>
          <a:lstStyle/>
          <a:p>
            <a:pPr algn="ctr"/>
            <a:r>
              <a:rPr lang="en-US" sz="1600" dirty="0">
                <a:latin typeface="Arial" panose="020B0604020202020204" pitchFamily="34" charset="0"/>
                <a:cs typeface="Arial" panose="020B0604020202020204" pitchFamily="34" charset="0"/>
              </a:rPr>
              <a:t>2,635’</a:t>
            </a:r>
          </a:p>
        </p:txBody>
      </p:sp>
      <p:grpSp>
        <p:nvGrpSpPr>
          <p:cNvPr id="135" name="Group 134"/>
          <p:cNvGrpSpPr/>
          <p:nvPr/>
        </p:nvGrpSpPr>
        <p:grpSpPr>
          <a:xfrm>
            <a:off x="8301607" y="5269946"/>
            <a:ext cx="361955" cy="439999"/>
            <a:chOff x="3295645" y="4186705"/>
            <a:chExt cx="361955" cy="439999"/>
          </a:xfrm>
        </p:grpSpPr>
        <p:sp>
          <p:nvSpPr>
            <p:cNvPr id="139" name="Up Arrow 138"/>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4" name="Rectangle 3"/>
          <p:cNvSpPr/>
          <p:nvPr/>
        </p:nvSpPr>
        <p:spPr>
          <a:xfrm>
            <a:off x="499918" y="1042255"/>
            <a:ext cx="8034485" cy="523220"/>
          </a:xfrm>
          <a:prstGeom prst="rect">
            <a:avLst/>
          </a:prstGeom>
          <a:solidFill>
            <a:schemeClr val="accent4"/>
          </a:solidFill>
        </p:spPr>
        <p:txBody>
          <a:bodyPr wrap="square" lIns="91397" tIns="45698" rIns="91397" bIns="45698">
            <a:spAutoFit/>
          </a:bodyPr>
          <a:lstStyle/>
          <a:p>
            <a:pPr algn="ctr"/>
            <a:r>
              <a:rPr lang="en-US" sz="2800" dirty="0">
                <a:solidFill>
                  <a:schemeClr val="bg1"/>
                </a:solidFill>
              </a:rPr>
              <a:t>Save data file for multimodal analysis in next unit</a:t>
            </a:r>
          </a:p>
        </p:txBody>
      </p:sp>
      <p:graphicFrame>
        <p:nvGraphicFramePr>
          <p:cNvPr id="8" name="Table 7"/>
          <p:cNvGraphicFramePr>
            <a:graphicFrameLocks noGrp="1"/>
          </p:cNvGraphicFramePr>
          <p:nvPr>
            <p:extLst/>
          </p:nvPr>
        </p:nvGraphicFramePr>
        <p:xfrm>
          <a:off x="5206552" y="2386956"/>
          <a:ext cx="3937448" cy="1554480"/>
        </p:xfrm>
        <a:graphic>
          <a:graphicData uri="http://schemas.openxmlformats.org/drawingml/2006/table">
            <a:tbl>
              <a:tblPr firstRow="1" bandRow="1">
                <a:tableStyleId>{5C22544A-7EE6-4342-B048-85BDC9FD1C3A}</a:tableStyleId>
              </a:tblPr>
              <a:tblGrid>
                <a:gridCol w="1041848"/>
                <a:gridCol w="609600"/>
                <a:gridCol w="609600"/>
                <a:gridCol w="762000"/>
                <a:gridCol w="914400"/>
              </a:tblGrid>
              <a:tr h="123910">
                <a:tc>
                  <a:txBody>
                    <a:bodyPr/>
                    <a:lstStyle/>
                    <a:p>
                      <a:pPr algn="ctr"/>
                      <a:r>
                        <a:rPr lang="en-US" sz="1200" dirty="0" smtClean="0"/>
                        <a:t>Segment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AADT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 Left Turns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 Right Turns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Left Turn Storage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4390">
                <a:tc>
                  <a:txBody>
                    <a:bodyPr/>
                    <a:lstStyle/>
                    <a:p>
                      <a:pPr algn="ctr"/>
                      <a:r>
                        <a:rPr lang="en-US" sz="1200" dirty="0" smtClean="0"/>
                        <a:t>NW</a:t>
                      </a:r>
                      <a:r>
                        <a:rPr lang="en-US" sz="1200" baseline="0" dirty="0" smtClean="0"/>
                        <a:t> 27</a:t>
                      </a:r>
                      <a:r>
                        <a:rPr lang="en-US" sz="1200" baseline="30000" dirty="0" smtClean="0"/>
                        <a:t>th</a:t>
                      </a:r>
                      <a:r>
                        <a:rPr lang="en-US" sz="1200" baseline="0" dirty="0" smtClean="0"/>
                        <a:t> Ave</a:t>
                      </a:r>
                      <a:endParaRPr lang="en-US" sz="1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41500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i="0" dirty="0" smtClean="0"/>
                        <a:t>8</a:t>
                      </a:r>
                      <a:endParaRPr lang="en-US" sz="120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195’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Westview CC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41500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155’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915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NW 22</a:t>
                      </a:r>
                      <a:r>
                        <a:rPr lang="en-US" sz="1200" baseline="30000" dirty="0" smtClean="0"/>
                        <a:t>nd</a:t>
                      </a:r>
                      <a:r>
                        <a:rPr lang="en-US" sz="1200" dirty="0" smtClean="0"/>
                        <a:t> Ave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41500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185’</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NW 17</a:t>
                      </a:r>
                      <a:r>
                        <a:rPr lang="en-US" sz="1200" baseline="30000" dirty="0" smtClean="0"/>
                        <a:t>th</a:t>
                      </a:r>
                      <a:r>
                        <a:rPr lang="en-US" sz="1200" dirty="0" smtClean="0"/>
                        <a:t> Ave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41500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450’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3" name="Picture 92"/>
          <p:cNvPicPr>
            <a:picLocks noChangeAspect="1"/>
          </p:cNvPicPr>
          <p:nvPr/>
        </p:nvPicPr>
        <p:blipFill rotWithShape="1">
          <a:blip r:embed="rId6" cstate="email">
            <a:extLst>
              <a:ext uri="{28A0092B-C50C-407E-A947-70E740481C1C}">
                <a14:useLocalDpi xmlns:a14="http://schemas.microsoft.com/office/drawing/2010/main"/>
              </a:ext>
            </a:extLst>
          </a:blip>
          <a:srcRect l="16857" r="22980" b="2598"/>
          <a:stretch/>
        </p:blipFill>
        <p:spPr>
          <a:xfrm flipH="1">
            <a:off x="176889" y="4475732"/>
            <a:ext cx="280311" cy="793643"/>
          </a:xfrm>
          <a:prstGeom prst="rect">
            <a:avLst/>
          </a:prstGeom>
        </p:spPr>
      </p:pic>
    </p:spTree>
    <p:custDataLst>
      <p:tags r:id="rId1"/>
    </p:custDataLst>
    <p:extLst>
      <p:ext uri="{BB962C8B-B14F-4D97-AF65-F5344CB8AC3E}">
        <p14:creationId xmlns:p14="http://schemas.microsoft.com/office/powerpoint/2010/main" val="3818058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539" y="471854"/>
            <a:ext cx="6172200" cy="6172200"/>
          </a:xfrm>
          <a:prstGeom prst="rect">
            <a:avLst/>
          </a:prstGeom>
        </p:spPr>
      </p:pic>
      <p:sp>
        <p:nvSpPr>
          <p:cNvPr id="8" name="Cloud Callout 7"/>
          <p:cNvSpPr/>
          <p:nvPr/>
        </p:nvSpPr>
        <p:spPr bwMode="auto">
          <a:xfrm>
            <a:off x="5867400" y="203463"/>
            <a:ext cx="2993924" cy="1737851"/>
          </a:xfrm>
          <a:prstGeom prst="cloudCallout">
            <a:avLst>
              <a:gd name="adj1" fmla="val -49386"/>
              <a:gd name="adj2" fmla="val 62500"/>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dirty="0">
              <a:solidFill>
                <a:schemeClr val="tx1"/>
              </a:solidFill>
              <a:latin typeface="Arial" charset="0"/>
            </a:endParaRPr>
          </a:p>
        </p:txBody>
      </p:sp>
      <p:sp>
        <p:nvSpPr>
          <p:cNvPr id="11" name="Rectangle 10"/>
          <p:cNvSpPr/>
          <p:nvPr/>
        </p:nvSpPr>
        <p:spPr>
          <a:xfrm rot="20984136">
            <a:off x="6256079" y="692316"/>
            <a:ext cx="2417264" cy="579596"/>
          </a:xfrm>
          <a:prstGeom prst="rect">
            <a:avLst/>
          </a:prstGeom>
          <a:noFill/>
        </p:spPr>
        <p:txBody>
          <a:bodyPr wrap="none" lIns="91397" tIns="45698" rIns="91397" bIns="45698">
            <a:spAutoFit/>
          </a:bodyPr>
          <a:lstStyle/>
          <a:p>
            <a:pPr algn="ctr"/>
            <a:r>
              <a:rPr lang="en-US" sz="3200" b="1" dirty="0">
                <a:ln w="19050">
                  <a:solidFill>
                    <a:schemeClr val="tx2">
                      <a:tint val="1000"/>
                    </a:schemeClr>
                  </a:solidFill>
                  <a:prstDash val="solid"/>
                </a:ln>
                <a:solidFill>
                  <a:schemeClr val="tx2">
                    <a:lumMod val="20000"/>
                    <a:lumOff val="80000"/>
                  </a:schemeClr>
                </a:solidFill>
                <a:effectLst>
                  <a:outerShdw blurRad="50000" dist="50800" dir="7500000" algn="tl">
                    <a:srgbClr val="000000">
                      <a:shade val="5000"/>
                      <a:alpha val="35000"/>
                    </a:srgbClr>
                  </a:outerShdw>
                </a:effectLst>
                <a:latin typeface="+mj-lt"/>
              </a:rPr>
              <a:t>QUESTIONS?</a:t>
            </a:r>
          </a:p>
        </p:txBody>
      </p:sp>
    </p:spTree>
    <p:custDataLst>
      <p:tags r:id="rId1"/>
    </p:custDataLst>
    <p:extLst>
      <p:ext uri="{BB962C8B-B14F-4D97-AF65-F5344CB8AC3E}">
        <p14:creationId xmlns:p14="http://schemas.microsoft.com/office/powerpoint/2010/main" val="2214069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Multimodal LOS</a:t>
            </a:r>
            <a:endParaRPr lang="en-US" dirty="0"/>
          </a:p>
        </p:txBody>
      </p:sp>
      <p:sp>
        <p:nvSpPr>
          <p:cNvPr id="2" name="Text Placeholder 1"/>
          <p:cNvSpPr>
            <a:spLocks noGrp="1"/>
          </p:cNvSpPr>
          <p:nvPr>
            <p:ph type="body" idx="4294967295"/>
          </p:nvPr>
        </p:nvSpPr>
        <p:spPr>
          <a:xfrm>
            <a:off x="175034" y="3451205"/>
            <a:ext cx="8968966" cy="663595"/>
          </a:xfrm>
        </p:spPr>
        <p:txBody>
          <a:bodyPr/>
          <a:lstStyle/>
          <a:p>
            <a:r>
              <a:rPr lang="en-US" dirty="0" smtClean="0"/>
              <a:t>AGENDA ITEM 8</a:t>
            </a:r>
            <a:endParaRPr lang="en-US" dirty="0"/>
          </a:p>
        </p:txBody>
      </p:sp>
      <p:sp>
        <p:nvSpPr>
          <p:cNvPr id="5" name="Rectangle 4"/>
          <p:cNvSpPr/>
          <p:nvPr/>
        </p:nvSpPr>
        <p:spPr>
          <a:xfrm>
            <a:off x="0" y="3429000"/>
            <a:ext cx="9144000" cy="663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tabLst>
                <a:tab pos="5252168" algn="l"/>
              </a:tabLst>
            </a:pPr>
            <a:r>
              <a:rPr lang="en-US" sz="3200" b="1" dirty="0" smtClean="0">
                <a:solidFill>
                  <a:schemeClr val="bg1"/>
                </a:solidFill>
                <a:latin typeface="Arial" panose="020B0604020202020204" pitchFamily="34" charset="0"/>
                <a:cs typeface="Arial" panose="020B0604020202020204" pitchFamily="34" charset="0"/>
              </a:rPr>
              <a:t>Agenda Item 8</a:t>
            </a:r>
            <a:endParaRPr lang="en-US" sz="3200" b="1" dirty="0">
              <a:solidFill>
                <a:schemeClr val="bg1"/>
              </a:solidFill>
              <a:latin typeface="Arial" panose="020B0604020202020204" pitchFamily="34" charset="0"/>
              <a:cs typeface="Arial" panose="020B0604020202020204" pitchFamily="34" charset="0"/>
            </a:endParaRPr>
          </a:p>
        </p:txBody>
      </p:sp>
      <p:pic>
        <p:nvPicPr>
          <p:cNvPr id="15" name="Picture 2" descr="Z:\MKTG\(01) Job Chargeable\Florida DOT Level of Service Handbook\Graphics\PPT_FDOT_LO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0140" t="56667" r="50973"/>
          <a:stretch/>
        </p:blipFill>
        <p:spPr bwMode="auto">
          <a:xfrm>
            <a:off x="1143000" y="3436436"/>
            <a:ext cx="3657600" cy="31167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57809450"/>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93184" y="1010820"/>
            <a:ext cx="4267200" cy="5766180"/>
          </a:xfrm>
        </p:spPr>
        <p:txBody>
          <a:bodyPr>
            <a:normAutofit/>
          </a:bodyPr>
          <a:lstStyle/>
          <a:p>
            <a:r>
              <a:rPr lang="en-US" dirty="0" smtClean="0">
                <a:solidFill>
                  <a:schemeClr val="tx1"/>
                </a:solidFill>
              </a:rPr>
              <a:t>Is the purpose of the roadway to serve automobiles</a:t>
            </a:r>
            <a:br>
              <a:rPr lang="en-US" dirty="0" smtClean="0">
                <a:solidFill>
                  <a:schemeClr val="tx1"/>
                </a:solidFill>
              </a:rPr>
            </a:br>
            <a:r>
              <a:rPr lang="en-US" dirty="0" smtClean="0">
                <a:solidFill>
                  <a:schemeClr val="tx1"/>
                </a:solidFill>
              </a:rPr>
              <a:t>or people?</a:t>
            </a:r>
            <a:endParaRPr lang="en-US" dirty="0">
              <a:solidFill>
                <a:schemeClr val="tx1"/>
              </a:solidFill>
            </a:endParaRPr>
          </a:p>
        </p:txBody>
      </p:sp>
      <p:pic>
        <p:nvPicPr>
          <p:cNvPr id="7" name="Picture 2" descr="C:\DOCS\QLOSTraining\Graphics\Skyway_Bicyclist_and_Bus533x800.jpg"/>
          <p:cNvPicPr>
            <a:picLocks noChangeAspect="1" noChangeArrowheads="1"/>
          </p:cNvPicPr>
          <p:nvPr/>
        </p:nvPicPr>
        <p:blipFill>
          <a:blip r:embed="rId4" cstate="print"/>
          <a:srcRect r="14180" b="11195"/>
          <a:stretch>
            <a:fillRect/>
          </a:stretch>
        </p:blipFill>
        <p:spPr bwMode="auto">
          <a:xfrm>
            <a:off x="228601" y="1010657"/>
            <a:ext cx="3852594" cy="4780547"/>
          </a:xfrm>
          <a:prstGeom prst="rect">
            <a:avLst/>
          </a:prstGeom>
          <a:ln>
            <a:noFill/>
          </a:ln>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1620" y="3583802"/>
            <a:ext cx="2205000" cy="2205000"/>
          </a:xfrm>
          <a:prstGeom prst="rect">
            <a:avLst/>
          </a:prstGeom>
        </p:spPr>
      </p:pic>
      <p:pic>
        <p:nvPicPr>
          <p:cNvPr id="4" name="Picture 3"/>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595684" y="3583802"/>
            <a:ext cx="2205000" cy="220500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3818346" y="3505200"/>
            <a:ext cx="2362204" cy="2205000"/>
          </a:xfrm>
          <a:prstGeom prst="rect">
            <a:avLst/>
          </a:prstGeom>
        </p:spPr>
      </p:pic>
    </p:spTree>
    <p:custDataLst>
      <p:tags r:id="rId1"/>
    </p:custDataLst>
    <p:extLst>
      <p:ext uri="{BB962C8B-B14F-4D97-AF65-F5344CB8AC3E}">
        <p14:creationId xmlns:p14="http://schemas.microsoft.com/office/powerpoint/2010/main" val="257505394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9144000" cy="6858000"/>
          </a:xfrm>
          <a:prstGeom prst="rect">
            <a:avLst/>
          </a:prstGeom>
        </p:spPr>
      </p:pic>
      <p:sp>
        <p:nvSpPr>
          <p:cNvPr id="2101324" name="Rectangle 76"/>
          <p:cNvSpPr>
            <a:spLocks noChangeArrowheads="1"/>
          </p:cNvSpPr>
          <p:nvPr/>
        </p:nvSpPr>
        <p:spPr bwMode="auto">
          <a:xfrm>
            <a:off x="1" y="866694"/>
            <a:ext cx="3595688" cy="6019800"/>
          </a:xfrm>
          <a:prstGeom prst="rect">
            <a:avLst/>
          </a:prstGeom>
          <a:noFill/>
          <a:ln w="9525">
            <a:noFill/>
            <a:miter lim="800000"/>
            <a:headEnd/>
            <a:tailEnd/>
          </a:ln>
          <a:effectLst/>
        </p:spPr>
        <p:txBody>
          <a:bodyPr wrap="none" lIns="91397" tIns="45698" rIns="91397" bIns="45698" anchor="ctr"/>
          <a:lstStyle/>
          <a:p>
            <a:endParaRPr lang="en-US"/>
          </a:p>
        </p:txBody>
      </p:sp>
      <p:pic>
        <p:nvPicPr>
          <p:cNvPr id="123" name="Picture 122"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24" name="Rectangle 123"/>
          <p:cNvSpPr/>
          <p:nvPr/>
        </p:nvSpPr>
        <p:spPr>
          <a:xfrm>
            <a:off x="8608365" y="6505809"/>
            <a:ext cx="535637" cy="369287"/>
          </a:xfrm>
          <a:prstGeom prst="rect">
            <a:avLst/>
          </a:prstGeom>
        </p:spPr>
        <p:txBody>
          <a:bodyPr wrap="none" lIns="91397" tIns="45698" rIns="91397" bIns="45698">
            <a:spAutoFit/>
          </a:bodyPr>
          <a:lstStyle/>
          <a:p>
            <a:pPr algn="r"/>
            <a:r>
              <a:rPr lang="en-US" dirty="0" smtClean="0"/>
              <a:t>139</a:t>
            </a:r>
            <a:endParaRPr lang="en-US" dirty="0"/>
          </a:p>
        </p:txBody>
      </p:sp>
    </p:spTree>
    <p:custDataLst>
      <p:tags r:id="rId1"/>
    </p:custDataLst>
    <p:extLst>
      <p:ext uri="{BB962C8B-B14F-4D97-AF65-F5344CB8AC3E}">
        <p14:creationId xmlns:p14="http://schemas.microsoft.com/office/powerpoint/2010/main" val="172554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fade">
                                      <p:cBhvr>
                                        <p:cTn id="10"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5234" name="Rectangle 2"/>
          <p:cNvSpPr>
            <a:spLocks noGrp="1" noChangeArrowheads="1"/>
          </p:cNvSpPr>
          <p:nvPr>
            <p:ph type="title"/>
          </p:nvPr>
        </p:nvSpPr>
        <p:spPr/>
        <p:txBody>
          <a:bodyPr>
            <a:normAutofit fontScale="90000"/>
          </a:bodyPr>
          <a:lstStyle/>
          <a:p>
            <a:r>
              <a:rPr lang="en-US" dirty="0" smtClean="0"/>
              <a:t>Bicycle/Pedestrian/Bus</a:t>
            </a:r>
            <a:br>
              <a:rPr lang="en-US" dirty="0" smtClean="0"/>
            </a:br>
            <a:r>
              <a:rPr lang="en-US" dirty="0" smtClean="0"/>
              <a:t>Level of Service Analyses</a:t>
            </a:r>
            <a:endParaRPr lang="en-US" dirty="0"/>
          </a:p>
        </p:txBody>
      </p:sp>
      <p:grpSp>
        <p:nvGrpSpPr>
          <p:cNvPr id="2" name="Group 7"/>
          <p:cNvGrpSpPr/>
          <p:nvPr/>
        </p:nvGrpSpPr>
        <p:grpSpPr>
          <a:xfrm>
            <a:off x="0" y="3009477"/>
            <a:ext cx="9143999" cy="2093940"/>
            <a:chOff x="231775" y="2189381"/>
            <a:chExt cx="7384522" cy="1719072"/>
          </a:xfrm>
        </p:grpSpPr>
        <p:pic>
          <p:nvPicPr>
            <p:cNvPr id="107" name="Picture 106" descr="2009horz2 copy.jpg"/>
            <p:cNvPicPr>
              <a:picLocks noChangeAspect="1"/>
            </p:cNvPicPr>
            <p:nvPr/>
          </p:nvPicPr>
          <p:blipFill>
            <a:blip r:embed="rId4" cstate="print"/>
            <a:srcRect l="21827" r="24890" b="51513"/>
            <a:stretch>
              <a:fillRect/>
            </a:stretch>
          </p:blipFill>
          <p:spPr>
            <a:xfrm>
              <a:off x="231775" y="2189381"/>
              <a:ext cx="5870971" cy="1719072"/>
            </a:xfrm>
            <a:prstGeom prst="rect">
              <a:avLst/>
            </a:prstGeom>
            <a:ln>
              <a:noFill/>
            </a:ln>
            <a:effectLst/>
          </p:spPr>
        </p:pic>
        <p:pic>
          <p:nvPicPr>
            <p:cNvPr id="7" name="Picture 6" descr="2009horz2 copy.jpg"/>
            <p:cNvPicPr>
              <a:picLocks noChangeAspect="1"/>
            </p:cNvPicPr>
            <p:nvPr/>
          </p:nvPicPr>
          <p:blipFill>
            <a:blip r:embed="rId4" cstate="print"/>
            <a:srcRect l="56068" t="50470" r="24890"/>
            <a:stretch>
              <a:fillRect/>
            </a:stretch>
          </p:blipFill>
          <p:spPr>
            <a:xfrm>
              <a:off x="5566788" y="2191230"/>
              <a:ext cx="2049509" cy="1715375"/>
            </a:xfrm>
            <a:prstGeom prst="rect">
              <a:avLst/>
            </a:prstGeom>
            <a:ln>
              <a:noFill/>
            </a:ln>
            <a:effectLst/>
          </p:spPr>
        </p:pic>
      </p:grpSp>
    </p:spTree>
    <p:custDataLst>
      <p:tags r:id="rId1"/>
    </p:custDataLst>
    <p:extLst>
      <p:ext uri="{BB962C8B-B14F-4D97-AF65-F5344CB8AC3E}">
        <p14:creationId xmlns:p14="http://schemas.microsoft.com/office/powerpoint/2010/main" val="3511167057"/>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4098" name="Picture 2" descr="rmo-vandyke5"/>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3" name="Oval Callout 2"/>
          <p:cNvSpPr/>
          <p:nvPr/>
        </p:nvSpPr>
        <p:spPr bwMode="auto">
          <a:xfrm>
            <a:off x="4008584" y="4553527"/>
            <a:ext cx="4082473" cy="2068946"/>
          </a:xfrm>
          <a:prstGeom prst="wedgeEllipseCallout">
            <a:avLst>
              <a:gd name="adj1" fmla="val -29204"/>
              <a:gd name="adj2" fmla="val -58036"/>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397" tIns="45698" rIns="91397" bIns="45698" numCol="1" rtlCol="0" anchor="t" anchorCtr="0" compatLnSpc="1">
            <a:prstTxWarp prst="textNoShape">
              <a:avLst/>
            </a:prstTxWarp>
          </a:bodyPr>
          <a:lstStyle/>
          <a:p>
            <a:pPr algn="ctr"/>
            <a:r>
              <a:rPr lang="en-US" sz="4000" b="1" dirty="0">
                <a:solidFill>
                  <a:schemeClr val="bg1"/>
                </a:solidFill>
                <a:effectLst>
                  <a:outerShdw blurRad="38100" dist="38100" dir="2700000" algn="tl">
                    <a:srgbClr val="000000">
                      <a:alpha val="43137"/>
                    </a:srgbClr>
                  </a:outerShdw>
                </a:effectLst>
              </a:rPr>
              <a:t>What’s the LOS?</a:t>
            </a:r>
            <a:endParaRPr lang="en-US" sz="4000" b="1" dirty="0">
              <a:solidFill>
                <a:schemeClr val="bg1"/>
              </a:solidFill>
              <a:effectLst>
                <a:outerShdw blurRad="38100" dist="38100" dir="2700000" algn="tl">
                  <a:srgbClr val="000000">
                    <a:alpha val="43137"/>
                  </a:srgbClr>
                </a:outerShdw>
              </a:effectLst>
              <a:latin typeface="Arial" charset="0"/>
            </a:endParaRPr>
          </a:p>
        </p:txBody>
      </p:sp>
      <p:grpSp>
        <p:nvGrpSpPr>
          <p:cNvPr id="2" name="Group 1"/>
          <p:cNvGrpSpPr/>
          <p:nvPr/>
        </p:nvGrpSpPr>
        <p:grpSpPr>
          <a:xfrm>
            <a:off x="0" y="0"/>
            <a:ext cx="3048000" cy="762000"/>
            <a:chOff x="0" y="152400"/>
            <a:chExt cx="3048000" cy="762000"/>
          </a:xfrm>
        </p:grpSpPr>
        <p:sp>
          <p:nvSpPr>
            <p:cNvPr id="5" name="Rectangle 4"/>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7" name="Picture 2" descr="Z:\MKTG\(01) Job Chargeable\Florida DOT Level of Service Handbook\Graphics\PPT_FDOT_LO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p:cNvSpPr>
            <a:spLocks noGrp="1"/>
          </p:cNvSpPr>
          <p:nvPr>
            <p:ph type="sldNum" sz="quarter" idx="12"/>
          </p:nvPr>
        </p:nvSpPr>
        <p:spPr/>
        <p:txBody>
          <a:bodyPr/>
          <a:lstStyle/>
          <a:p>
            <a:r>
              <a:rPr lang="en-US" smtClean="0"/>
              <a:t>216</a:t>
            </a:r>
            <a:endParaRPr lang="en-US"/>
          </a:p>
        </p:txBody>
      </p:sp>
    </p:spTree>
    <p:custDataLst>
      <p:tags r:id="rId1"/>
    </p:custDataLst>
    <p:extLst>
      <p:ext uri="{BB962C8B-B14F-4D97-AF65-F5344CB8AC3E}">
        <p14:creationId xmlns:p14="http://schemas.microsoft.com/office/powerpoint/2010/main" val="1407841707"/>
      </p:ext>
    </p:extLst>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5122" name="Picture 2" descr="rmo-vandyke3"/>
          <p:cNvPicPr>
            <a:picLocks noChangeAspect="1" noChangeArrowheads="1"/>
          </p:cNvPicPr>
          <p:nvPr/>
        </p:nvPicPr>
        <p:blipFill>
          <a:blip r:embed="rId4" cstate="print"/>
          <a:srcRect r="19052" b="10760"/>
          <a:stretch>
            <a:fillRect/>
          </a:stretch>
        </p:blipFill>
        <p:spPr bwMode="auto">
          <a:xfrm>
            <a:off x="0" y="0"/>
            <a:ext cx="9144000" cy="6858000"/>
          </a:xfrm>
          <a:prstGeom prst="rect">
            <a:avLst/>
          </a:prstGeom>
          <a:noFill/>
        </p:spPr>
      </p:pic>
      <p:sp>
        <p:nvSpPr>
          <p:cNvPr id="5" name="Slide Number Placeholder 3"/>
          <p:cNvSpPr>
            <a:spLocks noGrp="1"/>
          </p:cNvSpPr>
          <p:nvPr>
            <p:ph type="sldNum" sz="quarter" idx="12"/>
          </p:nvPr>
        </p:nvSpPr>
        <p:spPr>
          <a:xfrm>
            <a:off x="7239000" y="6400800"/>
            <a:ext cx="1905000" cy="457200"/>
          </a:xfrm>
        </p:spPr>
        <p:txBody>
          <a:bodyPr/>
          <a:lstStyle/>
          <a:p>
            <a:pPr algn="r"/>
            <a:r>
              <a:rPr lang="en-US" smtClean="0"/>
              <a:t>217</a:t>
            </a:r>
            <a:endParaRPr lang="en-US" sz="1400" dirty="0"/>
          </a:p>
        </p:txBody>
      </p:sp>
      <p:grpSp>
        <p:nvGrpSpPr>
          <p:cNvPr id="10" name="Group 9"/>
          <p:cNvGrpSpPr/>
          <p:nvPr/>
        </p:nvGrpSpPr>
        <p:grpSpPr>
          <a:xfrm>
            <a:off x="0" y="0"/>
            <a:ext cx="3048000" cy="762000"/>
            <a:chOff x="0" y="152400"/>
            <a:chExt cx="3048000" cy="762000"/>
          </a:xfrm>
        </p:grpSpPr>
        <p:sp>
          <p:nvSpPr>
            <p:cNvPr id="11" name="Rectangle 10"/>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2" name="Picture 2" descr="Z:\MKTG\(01) Job Chargeable\Florida DOT Level of Service Handbook\Graphics\PPT_FDOT_LO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829552054"/>
      </p:ext>
    </p:extLst>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3541" name="Rectangle 5"/>
          <p:cNvSpPr>
            <a:spLocks noGrp="1" noChangeArrowheads="1"/>
          </p:cNvSpPr>
          <p:nvPr>
            <p:ph type="title"/>
          </p:nvPr>
        </p:nvSpPr>
        <p:spPr>
          <a:xfrm>
            <a:off x="762004" y="4"/>
            <a:ext cx="8164513" cy="868363"/>
          </a:xfrm>
        </p:spPr>
        <p:txBody>
          <a:bodyPr/>
          <a:lstStyle/>
          <a:p>
            <a:endParaRPr lang="en-US" dirty="0"/>
          </a:p>
        </p:txBody>
      </p:sp>
      <p:sp>
        <p:nvSpPr>
          <p:cNvPr id="4" name="Slide Number Placeholder 4"/>
          <p:cNvSpPr>
            <a:spLocks noGrp="1"/>
          </p:cNvSpPr>
          <p:nvPr>
            <p:ph type="sldNum" sz="quarter" idx="4294967295"/>
          </p:nvPr>
        </p:nvSpPr>
        <p:spPr>
          <a:xfrm>
            <a:off x="4" y="5929950"/>
            <a:ext cx="4560899" cy="304800"/>
          </a:xfrm>
        </p:spPr>
        <p:txBody>
          <a:bodyPr/>
          <a:lstStyle/>
          <a:p>
            <a:r>
              <a:rPr lang="en-US" smtClean="0"/>
              <a:t>218</a:t>
            </a:r>
            <a:endParaRPr lang="en-US"/>
          </a:p>
        </p:txBody>
      </p:sp>
      <p:pic>
        <p:nvPicPr>
          <p:cNvPr id="2113540" name="Picture 4" descr="rmo-vandyke2"/>
          <p:cNvPicPr>
            <a:picLocks noChangeAspect="1" noChangeArrowheads="1"/>
          </p:cNvPicPr>
          <p:nvPr/>
        </p:nvPicPr>
        <p:blipFill>
          <a:blip r:embed="rId4" cstate="print"/>
          <a:srcRect l="13005"/>
          <a:stretch>
            <a:fillRect/>
          </a:stretch>
        </p:blipFill>
        <p:spPr bwMode="auto">
          <a:xfrm>
            <a:off x="0" y="4551"/>
            <a:ext cx="9144000" cy="6853450"/>
          </a:xfrm>
          <a:prstGeom prst="rect">
            <a:avLst/>
          </a:prstGeom>
          <a:noFill/>
        </p:spPr>
      </p:pic>
      <p:sp>
        <p:nvSpPr>
          <p:cNvPr id="6" name="Slide Number Placeholder 3"/>
          <p:cNvSpPr txBox="1">
            <a:spLocks/>
          </p:cNvSpPr>
          <p:nvPr/>
        </p:nvSpPr>
        <p:spPr bwMode="auto">
          <a:xfrm>
            <a:off x="7221810" y="6400800"/>
            <a:ext cx="1905000" cy="457200"/>
          </a:xfrm>
          <a:prstGeom prst="rect">
            <a:avLst/>
          </a:prstGeom>
          <a:noFill/>
          <a:ln w="9525">
            <a:noFill/>
            <a:miter lim="800000"/>
            <a:headEnd/>
            <a:tailEnd/>
          </a:ln>
          <a:effectLst/>
        </p:spPr>
        <p:txBody>
          <a:bodyPr vert="horz" wrap="square" lIns="91397" tIns="45698" rIns="91397" bIns="45698" numCol="1" anchor="b" anchorCtr="0" compatLnSpc="1">
            <a:prstTxWarp prst="textNoShape">
              <a:avLst/>
            </a:prstTxWarp>
          </a:bodyPr>
          <a:lstStyle/>
          <a:p>
            <a:pPr algn="r" fontAlgn="base">
              <a:spcBef>
                <a:spcPct val="0"/>
              </a:spcBef>
              <a:spcAft>
                <a:spcPct val="0"/>
              </a:spcAft>
              <a:defRPr/>
            </a:pPr>
            <a:fld id="{E3A2B679-9D88-4385-9184-0C6D85390EDA}" type="slidenum">
              <a:rPr lang="en-US">
                <a:solidFill>
                  <a:schemeClr val="tx1">
                    <a:lumMod val="50000"/>
                    <a:lumOff val="50000"/>
                  </a:schemeClr>
                </a:solidFill>
                <a:latin typeface="Calibri" pitchFamily="34" charset="0"/>
              </a:rPr>
              <a:pPr algn="r" fontAlgn="base">
                <a:spcBef>
                  <a:spcPct val="0"/>
                </a:spcBef>
                <a:spcAft>
                  <a:spcPct val="0"/>
                </a:spcAft>
                <a:defRPr/>
              </a:pPr>
              <a:t>228</a:t>
            </a:fld>
            <a:endParaRPr lang="en-US" dirty="0">
              <a:solidFill>
                <a:schemeClr val="tx1">
                  <a:lumMod val="50000"/>
                  <a:lumOff val="50000"/>
                </a:schemeClr>
              </a:solidFill>
              <a:latin typeface="Calibri" pitchFamily="34" charset="0"/>
            </a:endParaRPr>
          </a:p>
        </p:txBody>
      </p:sp>
      <p:grpSp>
        <p:nvGrpSpPr>
          <p:cNvPr id="12" name="Group 11"/>
          <p:cNvGrpSpPr/>
          <p:nvPr/>
        </p:nvGrpSpPr>
        <p:grpSpPr>
          <a:xfrm>
            <a:off x="0" y="0"/>
            <a:ext cx="3048000" cy="762000"/>
            <a:chOff x="0" y="152400"/>
            <a:chExt cx="3048000" cy="762000"/>
          </a:xfrm>
        </p:grpSpPr>
        <p:sp>
          <p:nvSpPr>
            <p:cNvPr id="13" name="Rectangle 12"/>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4" name="Picture 2" descr="Z:\MKTG\(01) Job Chargeable\Florida DOT Level of Service Handbook\Graphics\PPT_FDOT_LO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776691550"/>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222761"/>
            <a:ext cx="7239000" cy="884238"/>
          </a:xfrm>
        </p:spPr>
        <p:txBody>
          <a:bodyPr>
            <a:normAutofit fontScale="90000"/>
          </a:bodyPr>
          <a:lstStyle/>
          <a:p>
            <a:r>
              <a:rPr lang="en-US" dirty="0" smtClean="0"/>
              <a:t>+ video 60 seconds</a:t>
            </a:r>
            <a:br>
              <a:rPr lang="en-US" dirty="0" smtClean="0"/>
            </a:br>
            <a:r>
              <a:rPr lang="en-US" dirty="0"/>
              <a:t/>
            </a:r>
            <a:br>
              <a:rPr lang="en-US" dirty="0"/>
            </a:br>
            <a:r>
              <a:rPr lang="en-US" dirty="0" smtClean="0"/>
              <a:t>Different segment types</a:t>
            </a:r>
            <a:br>
              <a:rPr lang="en-US" dirty="0" smtClean="0"/>
            </a:br>
            <a:r>
              <a:rPr lang="en-US" dirty="0"/>
              <a:t/>
            </a:r>
            <a:br>
              <a:rPr lang="en-US" dirty="0"/>
            </a:br>
            <a:r>
              <a:rPr lang="en-US" dirty="0" smtClean="0"/>
              <a:t>May have for next week</a:t>
            </a:r>
            <a:br>
              <a:rPr lang="en-US" dirty="0" smtClean="0"/>
            </a:b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
            <a:ext cx="9144000" cy="6857996"/>
          </a:xfrm>
          <a:prstGeom prst="rect">
            <a:avLst/>
          </a:prstGeom>
        </p:spPr>
      </p:pic>
      <p:grpSp>
        <p:nvGrpSpPr>
          <p:cNvPr id="10" name="Group 9"/>
          <p:cNvGrpSpPr/>
          <p:nvPr/>
        </p:nvGrpSpPr>
        <p:grpSpPr>
          <a:xfrm>
            <a:off x="0" y="0"/>
            <a:ext cx="3048000" cy="762000"/>
            <a:chOff x="0" y="152400"/>
            <a:chExt cx="3048000" cy="762000"/>
          </a:xfrm>
        </p:grpSpPr>
        <p:sp>
          <p:nvSpPr>
            <p:cNvPr id="11" name="Rectangle 10"/>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2" name="Picture 2" descr="Z:\MKTG\(01) Job Chargeable\Florida DOT Level of Service Handbook\Graphics\PPT_FDOT_LO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929469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Cross 10"/>
          <p:cNvSpPr/>
          <p:nvPr/>
        </p:nvSpPr>
        <p:spPr>
          <a:xfrm>
            <a:off x="2819400" y="1419208"/>
            <a:ext cx="457200" cy="457408"/>
          </a:xfrm>
          <a:prstGeom prst="plus">
            <a:avLst>
              <a:gd name="adj" fmla="val 34709"/>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2" name="Rectangle 11"/>
          <p:cNvSpPr/>
          <p:nvPr/>
        </p:nvSpPr>
        <p:spPr>
          <a:xfrm>
            <a:off x="6888270" y="1546041"/>
            <a:ext cx="469900" cy="152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aphicFrame>
        <p:nvGraphicFramePr>
          <p:cNvPr id="18" name="Table 17"/>
          <p:cNvGraphicFramePr>
            <a:graphicFrameLocks noGrp="1"/>
          </p:cNvGraphicFramePr>
          <p:nvPr>
            <p:extLst>
              <p:ext uri="{D42A27DB-BD31-4B8C-83A1-F6EECF244321}">
                <p14:modId xmlns:p14="http://schemas.microsoft.com/office/powerpoint/2010/main" val="1461355779"/>
              </p:ext>
            </p:extLst>
          </p:nvPr>
        </p:nvGraphicFramePr>
        <p:xfrm>
          <a:off x="5229226" y="984757"/>
          <a:ext cx="3750541" cy="5507483"/>
        </p:xfrm>
        <a:graphic>
          <a:graphicData uri="http://schemas.openxmlformats.org/drawingml/2006/table">
            <a:tbl>
              <a:tblPr firstRow="1" bandRow="1">
                <a:tableStyleId>{5C22544A-7EE6-4342-B048-85BDC9FD1C3A}</a:tableStyleId>
              </a:tblPr>
              <a:tblGrid>
                <a:gridCol w="3750541"/>
              </a:tblGrid>
              <a:tr h="1301243">
                <a:tc>
                  <a:txBody>
                    <a:bodyPr/>
                    <a:lstStyle/>
                    <a:p>
                      <a:endParaRPr lang="en-US" sz="1800" dirty="0"/>
                    </a:p>
                  </a:txBody>
                  <a:tcPr>
                    <a:gradFill flip="none" rotWithShape="1">
                      <a:gsLst>
                        <a:gs pos="0">
                          <a:schemeClr val="accent4"/>
                        </a:gs>
                        <a:gs pos="75000">
                          <a:schemeClr val="accent4">
                            <a:tint val="44500"/>
                            <a:satMod val="160000"/>
                          </a:schemeClr>
                        </a:gs>
                        <a:gs pos="100000">
                          <a:schemeClr val="accent4">
                            <a:tint val="23500"/>
                            <a:satMod val="160000"/>
                          </a:schemeClr>
                        </a:gs>
                      </a:gsLst>
                      <a:lin ang="0" scaled="1"/>
                      <a:tileRect/>
                    </a:gradFill>
                  </a:tcPr>
                </a:tc>
              </a:tr>
              <a:tr h="4206240">
                <a:tc>
                  <a:txBody>
                    <a:bodyPr/>
                    <a:lstStyle/>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a:p>
                  </a:txBody>
                  <a:tcPr>
                    <a:solidFill>
                      <a:schemeClr val="accent4">
                        <a:lumMod val="20000"/>
                        <a:lumOff val="80000"/>
                      </a:schemeClr>
                    </a:solidFill>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430054602"/>
              </p:ext>
            </p:extLst>
          </p:nvPr>
        </p:nvGraphicFramePr>
        <p:xfrm>
          <a:off x="1219204" y="984757"/>
          <a:ext cx="3874169" cy="5507483"/>
        </p:xfrm>
        <a:graphic>
          <a:graphicData uri="http://schemas.openxmlformats.org/drawingml/2006/table">
            <a:tbl>
              <a:tblPr firstRow="1" bandRow="1">
                <a:tableStyleId>{5C22544A-7EE6-4342-B048-85BDC9FD1C3A}</a:tableStyleId>
              </a:tblPr>
              <a:tblGrid>
                <a:gridCol w="3874169"/>
              </a:tblGrid>
              <a:tr h="1301243">
                <a:tc>
                  <a:txBody>
                    <a:bodyPr/>
                    <a:lstStyle/>
                    <a:p>
                      <a:endParaRPr lang="en-US" sz="1800" dirty="0">
                        <a:solidFill>
                          <a:schemeClr val="bg1"/>
                        </a:solidFill>
                      </a:endParaRPr>
                    </a:p>
                  </a:txBody>
                  <a:tcPr>
                    <a:gradFill flip="none" rotWithShape="1">
                      <a:gsLst>
                        <a:gs pos="0">
                          <a:schemeClr val="accent3">
                            <a:shade val="30000"/>
                            <a:satMod val="115000"/>
                          </a:schemeClr>
                        </a:gs>
                        <a:gs pos="42000">
                          <a:schemeClr val="accent3">
                            <a:shade val="67500"/>
                            <a:satMod val="115000"/>
                          </a:schemeClr>
                        </a:gs>
                        <a:gs pos="100000">
                          <a:schemeClr val="accent3">
                            <a:shade val="100000"/>
                            <a:satMod val="115000"/>
                          </a:schemeClr>
                        </a:gs>
                      </a:gsLst>
                      <a:path path="circle">
                        <a:fillToRect l="100000" b="100000"/>
                      </a:path>
                      <a:tileRect t="-100000" r="-100000"/>
                    </a:gradFill>
                  </a:tcPr>
                </a:tc>
              </a:tr>
              <a:tr h="4206240">
                <a:tc>
                  <a:txBody>
                    <a:bodyPr/>
                    <a:lstStyle/>
                    <a:p>
                      <a:endParaRPr lang="en-US" sz="1800" dirty="0" smtClean="0">
                        <a:solidFill>
                          <a:schemeClr val="bg1"/>
                        </a:solidFill>
                      </a:endParaRPr>
                    </a:p>
                    <a:p>
                      <a:endParaRPr lang="en-US" sz="1800" dirty="0" smtClean="0">
                        <a:solidFill>
                          <a:schemeClr val="bg1"/>
                        </a:solidFill>
                      </a:endParaRPr>
                    </a:p>
                    <a:p>
                      <a:endParaRPr lang="en-US" sz="1800" dirty="0" smtClean="0">
                        <a:solidFill>
                          <a:schemeClr val="bg1"/>
                        </a:solidFill>
                      </a:endParaRPr>
                    </a:p>
                    <a:p>
                      <a:endParaRPr lang="en-US" sz="1800" dirty="0" smtClean="0">
                        <a:solidFill>
                          <a:schemeClr val="bg1"/>
                        </a:solidFill>
                      </a:endParaRPr>
                    </a:p>
                    <a:p>
                      <a:endParaRPr lang="en-US" sz="1800" dirty="0" smtClean="0">
                        <a:solidFill>
                          <a:schemeClr val="bg1"/>
                        </a:solidFill>
                      </a:endParaRPr>
                    </a:p>
                    <a:p>
                      <a:endParaRPr lang="en-US" sz="1800" dirty="0" smtClean="0">
                        <a:solidFill>
                          <a:schemeClr val="bg1"/>
                        </a:solidFill>
                      </a:endParaRPr>
                    </a:p>
                    <a:p>
                      <a:endParaRPr lang="en-US" sz="1800" dirty="0" smtClean="0">
                        <a:solidFill>
                          <a:schemeClr val="bg1"/>
                        </a:solidFill>
                      </a:endParaRPr>
                    </a:p>
                    <a:p>
                      <a:endParaRPr lang="en-US" sz="1800" dirty="0" smtClean="0">
                        <a:solidFill>
                          <a:schemeClr val="bg1"/>
                        </a:solidFill>
                      </a:endParaRPr>
                    </a:p>
                    <a:p>
                      <a:endParaRPr lang="en-US" sz="1800" dirty="0" smtClean="0">
                        <a:solidFill>
                          <a:schemeClr val="bg1"/>
                        </a:solidFill>
                      </a:endParaRPr>
                    </a:p>
                    <a:p>
                      <a:endParaRPr lang="en-US" sz="1800" dirty="0" smtClean="0">
                        <a:solidFill>
                          <a:schemeClr val="bg1"/>
                        </a:solidFill>
                      </a:endParaRPr>
                    </a:p>
                    <a:p>
                      <a:endParaRPr lang="en-US" sz="1800" dirty="0" smtClean="0">
                        <a:solidFill>
                          <a:schemeClr val="bg1"/>
                        </a:solidFill>
                      </a:endParaRPr>
                    </a:p>
                    <a:p>
                      <a:endParaRPr lang="en-US" sz="1800" dirty="0" smtClean="0">
                        <a:solidFill>
                          <a:schemeClr val="bg1"/>
                        </a:solidFill>
                      </a:endParaRPr>
                    </a:p>
                    <a:p>
                      <a:endParaRPr lang="en-US" sz="1800" dirty="0" smtClean="0">
                        <a:solidFill>
                          <a:schemeClr val="bg1"/>
                        </a:solidFill>
                      </a:endParaRPr>
                    </a:p>
                    <a:p>
                      <a:endParaRPr lang="en-US" sz="1800" dirty="0" smtClean="0">
                        <a:solidFill>
                          <a:schemeClr val="bg1"/>
                        </a:solidFill>
                      </a:endParaRPr>
                    </a:p>
                    <a:p>
                      <a:endParaRPr lang="en-US" sz="1800" dirty="0" smtClean="0">
                        <a:solidFill>
                          <a:schemeClr val="bg1"/>
                        </a:solidFill>
                      </a:endParaRPr>
                    </a:p>
                  </a:txBody>
                  <a:tcPr>
                    <a:solidFill>
                      <a:schemeClr val="accent3">
                        <a:lumMod val="40000"/>
                        <a:lumOff val="60000"/>
                      </a:schemeClr>
                    </a:solidFill>
                  </a:tcPr>
                </a:tc>
              </a:tr>
            </a:tbl>
          </a:graphicData>
        </a:graphic>
      </p:graphicFrame>
      <p:sp>
        <p:nvSpPr>
          <p:cNvPr id="1700866" name="Rectangle 2"/>
          <p:cNvSpPr>
            <a:spLocks noGrp="1" noChangeArrowheads="1"/>
          </p:cNvSpPr>
          <p:nvPr>
            <p:ph type="title"/>
          </p:nvPr>
        </p:nvSpPr>
        <p:spPr>
          <a:xfrm>
            <a:off x="1234980" y="533400"/>
            <a:ext cx="7740839" cy="451032"/>
          </a:xfrm>
        </p:spPr>
        <p:txBody>
          <a:bodyPr>
            <a:noAutofit/>
          </a:bodyPr>
          <a:lstStyle/>
          <a:p>
            <a:pPr algn="ctr"/>
            <a:r>
              <a:rPr lang="en-US" sz="2800" b="1" dirty="0"/>
              <a:t>Positive Aspects and Limitations of the HCM</a:t>
            </a:r>
          </a:p>
        </p:txBody>
      </p:sp>
      <p:sp>
        <p:nvSpPr>
          <p:cNvPr id="8" name="Content Placeholder 7"/>
          <p:cNvSpPr>
            <a:spLocks noGrp="1"/>
          </p:cNvSpPr>
          <p:nvPr>
            <p:ph idx="1"/>
          </p:nvPr>
        </p:nvSpPr>
        <p:spPr>
          <a:xfrm>
            <a:off x="1234980" y="2269657"/>
            <a:ext cx="3870420" cy="4207343"/>
          </a:xfrm>
        </p:spPr>
        <p:txBody>
          <a:bodyPr>
            <a:normAutofit/>
          </a:bodyPr>
          <a:lstStyle/>
          <a:p>
            <a:r>
              <a:rPr lang="en-US" sz="2800" dirty="0" smtClean="0"/>
              <a:t>Benchmark for highway quality of service and capacity analyses</a:t>
            </a:r>
          </a:p>
          <a:p>
            <a:r>
              <a:rPr lang="en-US" sz="2800" dirty="0" smtClean="0"/>
              <a:t>Consensus of expert opinion</a:t>
            </a:r>
          </a:p>
          <a:p>
            <a:endParaRPr lang="en-US" sz="2800" dirty="0"/>
          </a:p>
        </p:txBody>
      </p:sp>
      <p:sp>
        <p:nvSpPr>
          <p:cNvPr id="10" name="Content Placeholder 9"/>
          <p:cNvSpPr>
            <a:spLocks noGrp="1"/>
          </p:cNvSpPr>
          <p:nvPr>
            <p:ph sz="quarter" idx="4294967295"/>
          </p:nvPr>
        </p:nvSpPr>
        <p:spPr>
          <a:xfrm>
            <a:off x="5254625" y="2310351"/>
            <a:ext cx="3721194" cy="4166649"/>
          </a:xfrm>
          <a:prstGeom prst="rect">
            <a:avLst/>
          </a:prstGeom>
        </p:spPr>
        <p:txBody>
          <a:bodyPr>
            <a:normAutofit/>
          </a:bodyPr>
          <a:lstStyle/>
          <a:p>
            <a:r>
              <a:rPr lang="en-US" sz="2800" dirty="0" smtClean="0"/>
              <a:t>Too detailed / </a:t>
            </a:r>
            <a:br>
              <a:rPr lang="en-US" sz="2800" dirty="0" smtClean="0"/>
            </a:br>
            <a:r>
              <a:rPr lang="en-US" sz="2800" dirty="0" smtClean="0"/>
              <a:t>not detailed enough</a:t>
            </a:r>
          </a:p>
          <a:p>
            <a:r>
              <a:rPr lang="en-US" sz="2800" dirty="0" smtClean="0"/>
              <a:t>Does not cover other important mobility issues</a:t>
            </a:r>
          </a:p>
          <a:p>
            <a:pPr lvl="1"/>
            <a:r>
              <a:rPr lang="en-US" dirty="0" smtClean="0"/>
              <a:t>Travel demand  (Quantity)</a:t>
            </a:r>
          </a:p>
          <a:p>
            <a:pPr lvl="1"/>
            <a:r>
              <a:rPr lang="en-US" dirty="0" smtClean="0"/>
              <a:t>Land use</a:t>
            </a:r>
          </a:p>
        </p:txBody>
      </p:sp>
      <p:pic>
        <p:nvPicPr>
          <p:cNvPr id="13" name="Picture 2" descr="http://library.its.berkeley.edu/sites/library.its.berkeley.edu/files/HCM2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7234" y="984432"/>
            <a:ext cx="1345557" cy="12918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7194" y="1014625"/>
            <a:ext cx="1188720" cy="118872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7819343" y="1053552"/>
            <a:ext cx="1188720" cy="1188720"/>
          </a:xfrm>
          <a:prstGeom prst="rect">
            <a:avLst/>
          </a:prstGeom>
        </p:spPr>
      </p:pic>
      <p:sp>
        <p:nvSpPr>
          <p:cNvPr id="16" name="Pentagon 15"/>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199003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wipe(left)">
                                      <p:cBhvr>
                                        <p:cTn id="11" dur="500"/>
                                        <p:tgtEl>
                                          <p:spTgt spid="10">
                                            <p:txEl>
                                              <p:pRg st="1" end="1"/>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wipe(left)">
                                      <p:cBhvr>
                                        <p:cTn id="14" dur="500"/>
                                        <p:tgtEl>
                                          <p:spTgt spid="10">
                                            <p:txEl>
                                              <p:pRg st="2" end="2"/>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wipe(left)">
                                      <p:cBhvr>
                                        <p:cTn id="1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28152" y="990600"/>
            <a:ext cx="7735296" cy="4525963"/>
          </a:xfrm>
        </p:spPr>
        <p:txBody>
          <a:bodyPr>
            <a:normAutofit/>
          </a:bodyPr>
          <a:lstStyle/>
          <a:p>
            <a:r>
              <a:rPr lang="en-US" b="1" dirty="0" smtClean="0"/>
              <a:t>Outside Lane </a:t>
            </a:r>
            <a:r>
              <a:rPr lang="en-US" b="1" dirty="0"/>
              <a:t>Width </a:t>
            </a:r>
            <a:r>
              <a:rPr lang="en-US" sz="2400" dirty="0"/>
              <a:t>- Width, in feet, of a roadway’s outside motorized vehicle through lane, not including the gutter</a:t>
            </a:r>
          </a:p>
          <a:p>
            <a:endParaRPr lang="en-US" sz="2400" dirty="0"/>
          </a:p>
          <a:p>
            <a:endParaRPr lang="en-US" sz="2400" dirty="0"/>
          </a:p>
          <a:p>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4" y="2362200"/>
            <a:ext cx="656398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0" y="0"/>
            <a:ext cx="3048000" cy="762000"/>
            <a:chOff x="0" y="152400"/>
            <a:chExt cx="3048000" cy="762000"/>
          </a:xfrm>
        </p:grpSpPr>
        <p:sp>
          <p:nvSpPr>
            <p:cNvPr id="11" name="Rectangle 10"/>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2" name="Picture 2" descr="Z:\MKTG\(01) Job Chargeable\Florida DOT Level of Service Handbook\Graphics\PPT_FDOT_LO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130614193"/>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307" y="1068288"/>
            <a:ext cx="7735296" cy="4525963"/>
          </a:xfrm>
        </p:spPr>
        <p:txBody>
          <a:bodyPr>
            <a:noAutofit/>
          </a:bodyPr>
          <a:lstStyle/>
          <a:p>
            <a:r>
              <a:rPr lang="en-US" sz="2400" b="1" dirty="0"/>
              <a:t>Paved Shoulder / Bicycle Lane – </a:t>
            </a:r>
            <a:r>
              <a:rPr lang="en-US" sz="2400" dirty="0"/>
              <a:t>A bicycling area at least three feet wide</a:t>
            </a:r>
            <a:r>
              <a:rPr lang="en-US" sz="2400" dirty="0">
                <a:solidFill>
                  <a:srgbClr val="EB642D"/>
                </a:solidFill>
              </a:rPr>
              <a:t>*</a:t>
            </a:r>
            <a:r>
              <a:rPr lang="en-US" sz="2400" dirty="0"/>
              <a:t> and separated from the outer motorized vehicle through lane by a solid pavement marking</a:t>
            </a:r>
          </a:p>
          <a:p>
            <a:pPr marL="0" indent="0">
              <a:buNone/>
            </a:pPr>
            <a:r>
              <a:rPr lang="en-US" sz="2000" dirty="0">
                <a:solidFill>
                  <a:srgbClr val="EB642D"/>
                </a:solidFill>
              </a:rPr>
              <a:t>*</a:t>
            </a:r>
            <a:r>
              <a:rPr lang="en-US" sz="2000" dirty="0"/>
              <a:t> ARTPLAN assumes a width of 5’ if selected</a:t>
            </a:r>
          </a:p>
          <a:p>
            <a:endParaRPr lang="en-US" sz="2000" dirty="0"/>
          </a:p>
        </p:txBody>
      </p:sp>
      <p:pic>
        <p:nvPicPr>
          <p:cNvPr id="9" name="Picture 2" descr="http://overthebarsinmilwaukee.files.wordpress.com/2011/08/25mph-p100083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7370" y="2979180"/>
            <a:ext cx="4426409" cy="2884746"/>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171748" y="-44267"/>
            <a:ext cx="972255" cy="1323439"/>
            <a:chOff x="7997104" y="549813"/>
            <a:chExt cx="1146896" cy="1418328"/>
          </a:xfrm>
        </p:grpSpPr>
        <p:sp>
          <p:nvSpPr>
            <p:cNvPr id="8" name="12-Point Star 7"/>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1" name="TextBox 10"/>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sp>
        <p:nvSpPr>
          <p:cNvPr id="5" name="TextBox 4"/>
          <p:cNvSpPr txBox="1"/>
          <p:nvPr/>
        </p:nvSpPr>
        <p:spPr>
          <a:xfrm>
            <a:off x="7467601" y="6047751"/>
            <a:ext cx="1409704" cy="261566"/>
          </a:xfrm>
          <a:prstGeom prst="rect">
            <a:avLst/>
          </a:prstGeom>
          <a:noFill/>
        </p:spPr>
        <p:txBody>
          <a:bodyPr wrap="square" lIns="91397" tIns="45698" rIns="91397" bIns="45698" rtlCol="0">
            <a:spAutoFit/>
          </a:bodyPr>
          <a:lstStyle/>
          <a:p>
            <a:r>
              <a:rPr lang="en-US" sz="1100" dirty="0" smtClean="0"/>
              <a:t>Andy Hamilton, </a:t>
            </a:r>
            <a:r>
              <a:rPr lang="en-US" sz="1100" dirty="0"/>
              <a:t>PBIC</a:t>
            </a:r>
          </a:p>
        </p:txBody>
      </p:sp>
      <p:grpSp>
        <p:nvGrpSpPr>
          <p:cNvPr id="12" name="Group 11"/>
          <p:cNvGrpSpPr/>
          <p:nvPr/>
        </p:nvGrpSpPr>
        <p:grpSpPr>
          <a:xfrm>
            <a:off x="0" y="0"/>
            <a:ext cx="3048000" cy="762000"/>
            <a:chOff x="0" y="152400"/>
            <a:chExt cx="3048000" cy="762000"/>
          </a:xfrm>
        </p:grpSpPr>
        <p:sp>
          <p:nvSpPr>
            <p:cNvPr id="13" name="Rectangle 12"/>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4" name="Picture 2" descr="Z:\MKTG\(01) Job Chargeable\Florida DOT Level of Service Handbook\Graphics\PPT_FDOT_LO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8894" y="2979180"/>
            <a:ext cx="4295106" cy="2884746"/>
          </a:xfrm>
          <a:prstGeom prst="rect">
            <a:avLst/>
          </a:prstGeom>
        </p:spPr>
      </p:pic>
    </p:spTree>
    <p:custDataLst>
      <p:tags r:id="rId1"/>
    </p:custDataLst>
    <p:extLst>
      <p:ext uri="{BB962C8B-B14F-4D97-AF65-F5344CB8AC3E}">
        <p14:creationId xmlns:p14="http://schemas.microsoft.com/office/powerpoint/2010/main" val="1273690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504" y="530514"/>
            <a:ext cx="7735296" cy="884238"/>
          </a:xfrm>
        </p:spPr>
        <p:txBody>
          <a:bodyPr>
            <a:normAutofit/>
          </a:bodyPr>
          <a:lstStyle/>
          <a:p>
            <a:r>
              <a:rPr lang="en-US" dirty="0" smtClean="0"/>
              <a:t>7 ft. Bike Lane</a:t>
            </a:r>
            <a:endParaRPr lang="en-US" dirty="0"/>
          </a:p>
        </p:txBody>
      </p:sp>
      <p:pic>
        <p:nvPicPr>
          <p:cNvPr id="5" name="Picture 4"/>
          <p:cNvPicPr>
            <a:picLocks noChangeAspect="1"/>
          </p:cNvPicPr>
          <p:nvPr/>
        </p:nvPicPr>
        <p:blipFill>
          <a:blip r:embed="rId3"/>
          <a:stretch>
            <a:fillRect/>
          </a:stretch>
        </p:blipFill>
        <p:spPr>
          <a:xfrm>
            <a:off x="4901169" y="1843573"/>
            <a:ext cx="4166631" cy="4724400"/>
          </a:xfrm>
          <a:prstGeom prst="rect">
            <a:avLst/>
          </a:prstGeom>
          <a:ln w="50800">
            <a:solidFill>
              <a:schemeClr val="tx1"/>
            </a:solidFill>
          </a:ln>
        </p:spPr>
      </p:pic>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6324600" y="4477189"/>
            <a:ext cx="294327" cy="606491"/>
          </a:xfrm>
          <a:prstGeom prst="rect">
            <a:avLst/>
          </a:prstGeom>
        </p:spPr>
      </p:pic>
      <p:sp>
        <p:nvSpPr>
          <p:cNvPr id="7" name="TextBox 6"/>
          <p:cNvSpPr txBox="1"/>
          <p:nvPr/>
        </p:nvSpPr>
        <p:spPr>
          <a:xfrm>
            <a:off x="1487895" y="4343400"/>
            <a:ext cx="1510093" cy="369332"/>
          </a:xfrm>
          <a:prstGeom prst="rect">
            <a:avLst/>
          </a:prstGeom>
          <a:noFill/>
        </p:spPr>
        <p:txBody>
          <a:bodyPr wrap="none" rtlCol="0">
            <a:spAutoFit/>
          </a:bodyPr>
          <a:lstStyle/>
          <a:p>
            <a:r>
              <a:rPr lang="en-US" dirty="0" smtClean="0"/>
              <a:t>Gainesville, FL</a:t>
            </a:r>
            <a:endParaRPr lang="en-US" dirty="0"/>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5335" t="30000" r="22165" b="27778"/>
          <a:stretch/>
        </p:blipFill>
        <p:spPr>
          <a:xfrm>
            <a:off x="18552" y="1210840"/>
            <a:ext cx="4814460" cy="2903960"/>
          </a:xfrm>
          <a:prstGeom prst="rect">
            <a:avLst/>
          </a:prstGeom>
        </p:spPr>
      </p:pic>
    </p:spTree>
    <p:custDataLst>
      <p:tags r:id="rId1"/>
    </p:custDataLst>
    <p:extLst>
      <p:ext uri="{BB962C8B-B14F-4D97-AF65-F5344CB8AC3E}">
        <p14:creationId xmlns:p14="http://schemas.microsoft.com/office/powerpoint/2010/main" val="378391756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r>
              <a:rPr lang="en-US" sz="2800" b="1" dirty="0"/>
              <a:t>Pavement Condition </a:t>
            </a:r>
            <a:r>
              <a:rPr lang="en-US" sz="2400" dirty="0"/>
              <a:t>- classification of the roadway surface where bicycling usually occurs</a:t>
            </a:r>
          </a:p>
          <a:p>
            <a:endParaRPr lang="en-US" sz="2400" dirty="0"/>
          </a:p>
          <a:p>
            <a:pPr lvl="1"/>
            <a:r>
              <a:rPr lang="en-US" sz="2000" b="1" dirty="0"/>
              <a:t>Desirable</a:t>
            </a:r>
            <a:r>
              <a:rPr lang="en-US" sz="2000" dirty="0"/>
              <a:t> - new or recently resurfaced</a:t>
            </a:r>
          </a:p>
          <a:p>
            <a:pPr lvl="1"/>
            <a:endParaRPr lang="en-US" sz="2000" dirty="0"/>
          </a:p>
          <a:p>
            <a:pPr lvl="1"/>
            <a:r>
              <a:rPr lang="en-US" sz="2000" b="1" dirty="0"/>
              <a:t>Typical </a:t>
            </a:r>
            <a:r>
              <a:rPr lang="en-US" sz="2000" dirty="0"/>
              <a:t>-</a:t>
            </a:r>
            <a:r>
              <a:rPr lang="en-US" sz="2000" b="1" dirty="0"/>
              <a:t> </a:t>
            </a:r>
            <a:r>
              <a:rPr lang="en-US" sz="2000" dirty="0"/>
              <a:t>light gray color, the surface appears worn, and may have some cracks; however, the ride for the bicyclist is fairly smooth</a:t>
            </a:r>
          </a:p>
          <a:p>
            <a:pPr lvl="1"/>
            <a:endParaRPr lang="en-US" sz="2000" b="1" dirty="0"/>
          </a:p>
          <a:p>
            <a:pPr lvl="1"/>
            <a:r>
              <a:rPr lang="en-US" sz="2000" b="1" dirty="0"/>
              <a:t>Undesirable </a:t>
            </a:r>
            <a:r>
              <a:rPr lang="en-US" sz="2000" dirty="0"/>
              <a:t>- noticeable cracks, </a:t>
            </a:r>
            <a:endParaRPr lang="en-US" sz="2000" dirty="0" smtClean="0"/>
          </a:p>
          <a:p>
            <a:pPr marL="456986" lvl="1" indent="0">
              <a:buNone/>
            </a:pPr>
            <a:r>
              <a:rPr lang="en-US" sz="2000" dirty="0" smtClean="0"/>
              <a:t>    broken </a:t>
            </a:r>
            <a:r>
              <a:rPr lang="en-US" sz="2000" dirty="0"/>
              <a:t>pavement, or ruts</a:t>
            </a:r>
          </a:p>
          <a:p>
            <a:endParaRPr lang="en-US" sz="2400" dirty="0"/>
          </a:p>
          <a:p>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8" name="Picture 6" descr="http://3.bp.blogspot.com/-_UU9TwI0VCU/TjXFbNxfnVI/AAAAAAAACOM/xprzYroPRvM/s1600/100_330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0" y="4800600"/>
            <a:ext cx="2057400" cy="1541721"/>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0" y="0"/>
            <a:ext cx="3048000" cy="762000"/>
            <a:chOff x="0" y="152400"/>
            <a:chExt cx="3048000" cy="762000"/>
          </a:xfrm>
        </p:grpSpPr>
        <p:sp>
          <p:nvSpPr>
            <p:cNvPr id="10" name="Rectangle 9"/>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1" name="Picture 2" descr="Z:\MKTG\(01) Job Chargeable\Florida DOT Level of Service Handbook\Graphics\PPT_FDOT_LO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197831398"/>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33400" y="914400"/>
            <a:ext cx="7735296" cy="4525963"/>
          </a:xfrm>
        </p:spPr>
        <p:txBody>
          <a:bodyPr>
            <a:normAutofit/>
          </a:bodyPr>
          <a:lstStyle/>
          <a:p>
            <a:r>
              <a:rPr lang="en-US" sz="2400" b="1" dirty="0"/>
              <a:t>Side Path </a:t>
            </a:r>
            <a:r>
              <a:rPr lang="en-US" sz="2400" dirty="0"/>
              <a:t>- Off-street dedicated bicycle and pedestrian path (ARTPLAN analyzes bicycles </a:t>
            </a:r>
            <a:r>
              <a:rPr lang="en-US" sz="2400" u="sng" dirty="0"/>
              <a:t>only</a:t>
            </a:r>
            <a:r>
              <a:rPr lang="en-US" sz="2400" dirty="0"/>
              <a:t>)</a:t>
            </a:r>
          </a:p>
          <a:p>
            <a:r>
              <a:rPr lang="en-US" sz="2400" b="1" dirty="0"/>
              <a:t>Side Path Separation </a:t>
            </a:r>
            <a:r>
              <a:rPr lang="en-US" sz="2400" dirty="0"/>
              <a:t>- distance between the side path and the outside edge of the roadway</a:t>
            </a:r>
          </a:p>
          <a:p>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21506" name="Picture 2" descr="https://maps.google.com/?ll=44.891999,-93.189898&amp;spn=0.021647,0.071926&amp;t=m&amp;z=14&amp;layer=c&amp;cbll=44.890477,-93.185742&amp;panoid=IoEkIdbqeNSgJjy7HUOIAg&amp;cbp=11,200.3,,0,-6.0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6063" y="2712664"/>
            <a:ext cx="8672568" cy="3002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0" y="0"/>
            <a:ext cx="3048000" cy="762000"/>
            <a:chOff x="0" y="152400"/>
            <a:chExt cx="3048000" cy="762000"/>
          </a:xfrm>
        </p:grpSpPr>
        <p:sp>
          <p:nvSpPr>
            <p:cNvPr id="14" name="Rectangle 13"/>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5" name="Picture 2" descr="Z:\MKTG\(01) Job Chargeable\Florida DOT Level of Service Handbook\Graphics\PPT_FDOT_LO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710038902"/>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cyclist_with_Traffic1600x1067.jpg"/>
          <p:cNvPicPr>
            <a:picLocks noChangeAspect="1"/>
          </p:cNvPicPr>
          <p:nvPr/>
        </p:nvPicPr>
        <p:blipFill>
          <a:blip r:embed="rId4" cstate="print"/>
          <a:srcRect l="34517" r="15308"/>
          <a:stretch>
            <a:fillRect/>
          </a:stretch>
        </p:blipFill>
        <p:spPr>
          <a:xfrm>
            <a:off x="3984094" y="0"/>
            <a:ext cx="5159906" cy="6858000"/>
          </a:xfrm>
          <a:prstGeom prst="rect">
            <a:avLst/>
          </a:prstGeom>
          <a:ln>
            <a:noFill/>
          </a:ln>
          <a:effectLst/>
        </p:spPr>
      </p:pic>
      <p:grpSp>
        <p:nvGrpSpPr>
          <p:cNvPr id="6" name="Group 5"/>
          <p:cNvGrpSpPr/>
          <p:nvPr/>
        </p:nvGrpSpPr>
        <p:grpSpPr>
          <a:xfrm>
            <a:off x="0" y="0"/>
            <a:ext cx="3048000" cy="762000"/>
            <a:chOff x="0" y="152400"/>
            <a:chExt cx="3048000" cy="762000"/>
          </a:xfrm>
        </p:grpSpPr>
        <p:sp>
          <p:nvSpPr>
            <p:cNvPr id="10" name="Rectangle 9"/>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1" name="Picture 2" descr="Z:\MKTG\(01) Job Chargeable\Florida DOT Level of Service Handbook\Graphics\PPT_FDOT_LO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613152228"/>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9379" name="Rectangle 3"/>
          <p:cNvSpPr>
            <a:spLocks noGrp="1" noChangeArrowheads="1"/>
          </p:cNvSpPr>
          <p:nvPr>
            <p:ph idx="1"/>
          </p:nvPr>
        </p:nvSpPr>
        <p:spPr>
          <a:xfrm>
            <a:off x="546015" y="1676400"/>
            <a:ext cx="3403769" cy="4525963"/>
          </a:xfrm>
        </p:spPr>
        <p:txBody>
          <a:bodyPr/>
          <a:lstStyle/>
          <a:p>
            <a:pPr>
              <a:spcBef>
                <a:spcPct val="0"/>
              </a:spcBef>
            </a:pPr>
            <a:r>
              <a:rPr lang="en-US" sz="2400" dirty="0"/>
              <a:t>Developed in Tampa in 1996</a:t>
            </a:r>
            <a:br>
              <a:rPr lang="en-US" sz="2400" dirty="0"/>
            </a:br>
            <a:endParaRPr lang="en-US" sz="2400" dirty="0"/>
          </a:p>
          <a:p>
            <a:pPr>
              <a:spcBef>
                <a:spcPct val="0"/>
              </a:spcBef>
            </a:pPr>
            <a:r>
              <a:rPr lang="en-US" sz="2400" dirty="0"/>
              <a:t>Now applied to more than 200,000 miles throughout U.S.</a:t>
            </a:r>
          </a:p>
          <a:p>
            <a:pPr>
              <a:lnSpc>
                <a:spcPct val="130000"/>
              </a:lnSpc>
            </a:pPr>
            <a:r>
              <a:rPr lang="en-US" sz="2400" dirty="0"/>
              <a:t>Published by TRB (# 1578)</a:t>
            </a:r>
          </a:p>
          <a:p>
            <a:pPr>
              <a:spcBef>
                <a:spcPct val="0"/>
              </a:spcBef>
            </a:pPr>
            <a:endParaRPr lang="en-US" sz="2400" dirty="0"/>
          </a:p>
        </p:txBody>
      </p:sp>
      <p:sp>
        <p:nvSpPr>
          <p:cNvPr id="2149385" name="Text Box 9"/>
          <p:cNvSpPr txBox="1">
            <a:spLocks noChangeArrowheads="1"/>
          </p:cNvSpPr>
          <p:nvPr/>
        </p:nvSpPr>
        <p:spPr bwMode="auto">
          <a:xfrm>
            <a:off x="4286994" y="1242910"/>
            <a:ext cx="3930733" cy="646331"/>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w="9525">
            <a:noFill/>
            <a:miter lim="800000"/>
            <a:headEnd/>
            <a:tailEnd/>
          </a:ln>
          <a:effectLst/>
        </p:spPr>
        <p:txBody>
          <a:bodyPr wrap="square" lIns="91397" tIns="45698" rIns="91397" bIns="45698">
            <a:spAutoFit/>
          </a:bodyPr>
          <a:lstStyle/>
          <a:p>
            <a:pPr algn="r" eaLnBrk="1" hangingPunct="1">
              <a:spcBef>
                <a:spcPct val="50000"/>
              </a:spcBef>
            </a:pPr>
            <a:r>
              <a:rPr lang="en-US" sz="3600" b="1" dirty="0">
                <a:solidFill>
                  <a:schemeClr val="bg1"/>
                </a:solidFill>
                <a:effectLst>
                  <a:outerShdw blurRad="38100" dist="38100" dir="2700000" algn="tl">
                    <a:srgbClr val="000000">
                      <a:alpha val="43137"/>
                    </a:srgbClr>
                  </a:outerShdw>
                </a:effectLst>
                <a:latin typeface="+mj-lt"/>
              </a:rPr>
              <a:t>A/B</a:t>
            </a:r>
          </a:p>
        </p:txBody>
      </p:sp>
      <p:sp>
        <p:nvSpPr>
          <p:cNvPr id="24" name="Text Box 9"/>
          <p:cNvSpPr txBox="1">
            <a:spLocks noChangeArrowheads="1"/>
          </p:cNvSpPr>
          <p:nvPr/>
        </p:nvSpPr>
        <p:spPr bwMode="auto">
          <a:xfrm>
            <a:off x="4251368" y="3105370"/>
            <a:ext cx="3978234" cy="646331"/>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w="9525">
            <a:noFill/>
            <a:miter lim="800000"/>
            <a:headEnd/>
            <a:tailEnd/>
          </a:ln>
          <a:effectLst/>
        </p:spPr>
        <p:txBody>
          <a:bodyPr wrap="square" lIns="91397" tIns="45698" rIns="91397" bIns="45698">
            <a:spAutoFit/>
          </a:bodyPr>
          <a:lstStyle/>
          <a:p>
            <a:pPr algn="r" eaLnBrk="1" hangingPunct="1">
              <a:spcBef>
                <a:spcPct val="50000"/>
              </a:spcBef>
            </a:pPr>
            <a:r>
              <a:rPr lang="en-US" sz="3600" b="1" dirty="0">
                <a:solidFill>
                  <a:schemeClr val="bg1"/>
                </a:solidFill>
                <a:effectLst>
                  <a:outerShdw blurRad="38100" dist="38100" dir="2700000" algn="tl">
                    <a:srgbClr val="000000">
                      <a:alpha val="43137"/>
                    </a:srgbClr>
                  </a:outerShdw>
                </a:effectLst>
                <a:latin typeface="+mj-lt"/>
              </a:rPr>
              <a:t>C/D</a:t>
            </a:r>
          </a:p>
        </p:txBody>
      </p:sp>
      <p:sp>
        <p:nvSpPr>
          <p:cNvPr id="25" name="Text Box 9"/>
          <p:cNvSpPr txBox="1">
            <a:spLocks noChangeArrowheads="1"/>
          </p:cNvSpPr>
          <p:nvPr/>
        </p:nvSpPr>
        <p:spPr bwMode="auto">
          <a:xfrm>
            <a:off x="4286996" y="4969787"/>
            <a:ext cx="3966359" cy="646331"/>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0800000" scaled="1"/>
            <a:tileRect/>
          </a:gradFill>
          <a:ln w="9525">
            <a:noFill/>
            <a:miter lim="800000"/>
            <a:headEnd/>
            <a:tailEnd/>
          </a:ln>
          <a:effectLst/>
        </p:spPr>
        <p:txBody>
          <a:bodyPr wrap="square" lIns="91397" tIns="45698" rIns="91397" bIns="45698">
            <a:spAutoFit/>
          </a:bodyPr>
          <a:lstStyle/>
          <a:p>
            <a:pPr algn="r" eaLnBrk="1" hangingPunct="1">
              <a:spcBef>
                <a:spcPct val="50000"/>
              </a:spcBef>
            </a:pPr>
            <a:r>
              <a:rPr lang="en-US" sz="3600" b="1" dirty="0">
                <a:solidFill>
                  <a:schemeClr val="bg1"/>
                </a:solidFill>
                <a:effectLst>
                  <a:outerShdw blurRad="38100" dist="38100" dir="2700000" algn="tl">
                    <a:srgbClr val="000000">
                      <a:alpha val="43137"/>
                    </a:srgbClr>
                  </a:outerShdw>
                </a:effectLst>
                <a:latin typeface="+mj-lt"/>
              </a:rPr>
              <a:t>E/F</a:t>
            </a:r>
          </a:p>
        </p:txBody>
      </p:sp>
      <p:pic>
        <p:nvPicPr>
          <p:cNvPr id="2149384" name="Picture 8" descr="bikeF6816"/>
          <p:cNvPicPr>
            <a:picLocks noChangeAspect="1" noChangeArrowheads="1"/>
          </p:cNvPicPr>
          <p:nvPr/>
        </p:nvPicPr>
        <p:blipFill>
          <a:blip r:embed="rId4" cstate="print"/>
          <a:srcRect l="30598" t="3636" b="18390"/>
          <a:stretch>
            <a:fillRect/>
          </a:stretch>
        </p:blipFill>
        <p:spPr bwMode="auto">
          <a:xfrm>
            <a:off x="4260939" y="4939884"/>
            <a:ext cx="2532063" cy="1606550"/>
          </a:xfrm>
          <a:prstGeom prst="rect">
            <a:avLst/>
          </a:prstGeom>
          <a:noFill/>
          <a:ln w="9525">
            <a:solidFill>
              <a:schemeClr val="tx1"/>
            </a:solidFill>
            <a:miter lim="800000"/>
            <a:headEnd/>
            <a:tailEnd/>
          </a:ln>
        </p:spPr>
      </p:pic>
      <p:pic>
        <p:nvPicPr>
          <p:cNvPr id="2149383" name="Picture 7" descr="bikec6743"/>
          <p:cNvPicPr>
            <a:picLocks noChangeAspect="1" noChangeArrowheads="1"/>
          </p:cNvPicPr>
          <p:nvPr/>
        </p:nvPicPr>
        <p:blipFill>
          <a:blip r:embed="rId5" cstate="print">
            <a:lum bright="12000" contrast="18000"/>
          </a:blip>
          <a:srcRect l="33653" t="307" r="6055" b="33653"/>
          <a:stretch>
            <a:fillRect/>
          </a:stretch>
        </p:blipFill>
        <p:spPr bwMode="auto">
          <a:xfrm>
            <a:off x="4237187" y="3089573"/>
            <a:ext cx="2532063" cy="1571625"/>
          </a:xfrm>
          <a:prstGeom prst="rect">
            <a:avLst/>
          </a:prstGeom>
          <a:noFill/>
          <a:ln w="9525">
            <a:solidFill>
              <a:schemeClr val="tx1"/>
            </a:solidFill>
            <a:miter lim="800000"/>
            <a:headEnd/>
            <a:tailEnd/>
          </a:ln>
        </p:spPr>
      </p:pic>
      <p:pic>
        <p:nvPicPr>
          <p:cNvPr id="2149382" name="Picture 6" descr="LOSA res"/>
          <p:cNvPicPr>
            <a:picLocks noChangeAspect="1" noChangeArrowheads="1"/>
          </p:cNvPicPr>
          <p:nvPr/>
        </p:nvPicPr>
        <p:blipFill>
          <a:blip r:embed="rId6" cstate="print"/>
          <a:srcRect l="10005" t="12045" r="24535" b="16499"/>
          <a:stretch>
            <a:fillRect/>
          </a:stretch>
        </p:blipFill>
        <p:spPr bwMode="auto">
          <a:xfrm>
            <a:off x="4251369" y="1228120"/>
            <a:ext cx="2541321" cy="1606550"/>
          </a:xfrm>
          <a:prstGeom prst="rect">
            <a:avLst/>
          </a:prstGeom>
          <a:noFill/>
          <a:ln w="9525">
            <a:solidFill>
              <a:schemeClr val="tx1"/>
            </a:solidFill>
            <a:miter lim="800000"/>
            <a:headEnd/>
            <a:tailEnd/>
          </a:ln>
        </p:spPr>
      </p:pic>
      <p:grpSp>
        <p:nvGrpSpPr>
          <p:cNvPr id="13" name="Group 12"/>
          <p:cNvGrpSpPr/>
          <p:nvPr/>
        </p:nvGrpSpPr>
        <p:grpSpPr>
          <a:xfrm>
            <a:off x="0" y="0"/>
            <a:ext cx="3048000" cy="762000"/>
            <a:chOff x="0" y="152400"/>
            <a:chExt cx="3048000" cy="762000"/>
          </a:xfrm>
        </p:grpSpPr>
        <p:sp>
          <p:nvSpPr>
            <p:cNvPr id="15" name="Rectangle 14"/>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6" name="Picture 2" descr="Z:\MKTG\(01) Job Chargeable\Florida DOT Level of Service Handbook\Graphics\PPT_FDOT_LOS.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927259374"/>
      </p:ext>
    </p:extLst>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3234" name="Rectangle 2"/>
          <p:cNvSpPr>
            <a:spLocks noGrp="1" noChangeArrowheads="1"/>
          </p:cNvSpPr>
          <p:nvPr>
            <p:ph type="title"/>
          </p:nvPr>
        </p:nvSpPr>
        <p:spPr>
          <a:xfrm>
            <a:off x="4752720" y="0"/>
            <a:ext cx="3917027" cy="884238"/>
          </a:xfrm>
        </p:spPr>
        <p:txBody>
          <a:bodyPr>
            <a:normAutofit fontScale="90000"/>
          </a:bodyPr>
          <a:lstStyle/>
          <a:p>
            <a:r>
              <a:rPr lang="en-US" sz="2800" dirty="0"/>
              <a:t>Factors Affecting Bicycling Quality of Service</a:t>
            </a:r>
          </a:p>
        </p:txBody>
      </p:sp>
      <p:sp>
        <p:nvSpPr>
          <p:cNvPr id="2143235" name="Rectangle 3"/>
          <p:cNvSpPr>
            <a:spLocks noGrp="1" noChangeArrowheads="1"/>
          </p:cNvSpPr>
          <p:nvPr>
            <p:ph idx="1"/>
          </p:nvPr>
        </p:nvSpPr>
        <p:spPr>
          <a:xfrm>
            <a:off x="4534588" y="1188416"/>
            <a:ext cx="4353292" cy="5046589"/>
          </a:xfrm>
        </p:spPr>
        <p:txBody>
          <a:bodyPr>
            <a:normAutofit lnSpcReduction="10000"/>
          </a:bodyPr>
          <a:lstStyle/>
          <a:p>
            <a:pPr marL="0" indent="0">
              <a:buNone/>
            </a:pPr>
            <a:r>
              <a:rPr lang="en-US" dirty="0" smtClean="0">
                <a:solidFill>
                  <a:schemeClr val="tx1"/>
                </a:solidFill>
              </a:rPr>
              <a:t>Proximity of bicyclists to motorized vehicles</a:t>
            </a:r>
          </a:p>
          <a:p>
            <a:pPr lvl="1"/>
            <a:r>
              <a:rPr lang="en-US" dirty="0" smtClean="0"/>
              <a:t>Paved shoulder</a:t>
            </a:r>
          </a:p>
          <a:p>
            <a:pPr lvl="1"/>
            <a:r>
              <a:rPr lang="en-US" dirty="0" smtClean="0"/>
              <a:t>Bicycle lane</a:t>
            </a:r>
          </a:p>
          <a:p>
            <a:pPr marL="0" indent="0">
              <a:buNone/>
            </a:pPr>
            <a:r>
              <a:rPr lang="en-US" dirty="0" smtClean="0">
                <a:solidFill>
                  <a:schemeClr val="tx1"/>
                </a:solidFill>
              </a:rPr>
              <a:t>Motorized vehicle</a:t>
            </a:r>
          </a:p>
          <a:p>
            <a:pPr lvl="1"/>
            <a:r>
              <a:rPr lang="en-US" dirty="0" smtClean="0"/>
              <a:t>Volume</a:t>
            </a:r>
          </a:p>
          <a:p>
            <a:pPr lvl="1"/>
            <a:r>
              <a:rPr lang="en-US" dirty="0" smtClean="0"/>
              <a:t>Speed</a:t>
            </a:r>
          </a:p>
          <a:p>
            <a:pPr lvl="1"/>
            <a:r>
              <a:rPr lang="en-US" dirty="0" smtClean="0"/>
              <a:t>Type</a:t>
            </a:r>
          </a:p>
          <a:p>
            <a:pPr marL="0" indent="0">
              <a:buNone/>
            </a:pPr>
            <a:r>
              <a:rPr lang="en-US" dirty="0" smtClean="0">
                <a:solidFill>
                  <a:schemeClr val="tx1"/>
                </a:solidFill>
              </a:rPr>
              <a:t>Pavement condition</a:t>
            </a:r>
          </a:p>
          <a:p>
            <a:pPr marL="0" indent="0">
              <a:buNone/>
            </a:pPr>
            <a:r>
              <a:rPr lang="en-US" dirty="0" smtClean="0">
                <a:solidFill>
                  <a:schemeClr val="tx1"/>
                </a:solidFill>
              </a:rPr>
              <a:t>On-street parking</a:t>
            </a:r>
            <a:endParaRPr lang="en-US" dirty="0">
              <a:solidFill>
                <a:schemeClr val="tx1"/>
              </a:solidFill>
            </a:endParaRPr>
          </a:p>
        </p:txBody>
      </p:sp>
      <p:pic>
        <p:nvPicPr>
          <p:cNvPr id="7" name="Picture 2" descr="rmo2"/>
          <p:cNvPicPr>
            <a:picLocks noChangeAspect="1" noChangeArrowheads="1"/>
          </p:cNvPicPr>
          <p:nvPr/>
        </p:nvPicPr>
        <p:blipFill>
          <a:blip r:embed="rId4" cstate="print"/>
          <a:srcRect t="5556" r="14499" b="6667"/>
          <a:stretch>
            <a:fillRect/>
          </a:stretch>
        </p:blipFill>
        <p:spPr bwMode="auto">
          <a:xfrm>
            <a:off x="-25681" y="1188416"/>
            <a:ext cx="3614615" cy="5678444"/>
          </a:xfrm>
          <a:prstGeom prst="rect">
            <a:avLst/>
          </a:prstGeom>
          <a:noFill/>
        </p:spPr>
      </p:pic>
      <p:sp>
        <p:nvSpPr>
          <p:cNvPr id="8" name="Oval 7"/>
          <p:cNvSpPr/>
          <p:nvPr/>
        </p:nvSpPr>
        <p:spPr bwMode="auto">
          <a:xfrm>
            <a:off x="640685" y="2819403"/>
            <a:ext cx="2250831" cy="2140299"/>
          </a:xfrm>
          <a:prstGeom prst="ellipse">
            <a:avLst/>
          </a:prstGeom>
          <a:solidFill>
            <a:srgbClr val="0BD0D9">
              <a:alpha val="30196"/>
            </a:srgbClr>
          </a:solidFill>
          <a:ln w="28575" cap="flat" cmpd="sng" algn="ctr">
            <a:noFill/>
            <a:prstDash val="solid"/>
            <a:miter lim="800000"/>
            <a:headEnd type="none" w="med" len="med"/>
            <a:tailEnd type="none" w="med" len="med"/>
          </a:ln>
          <a:effectLst/>
        </p:spPr>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9" name="Oval 8"/>
          <p:cNvSpPr/>
          <p:nvPr/>
        </p:nvSpPr>
        <p:spPr bwMode="auto">
          <a:xfrm>
            <a:off x="1549125" y="1629506"/>
            <a:ext cx="2250831" cy="1245996"/>
          </a:xfrm>
          <a:prstGeom prst="ellipse">
            <a:avLst/>
          </a:prstGeom>
          <a:solidFill>
            <a:srgbClr val="FFFF00">
              <a:alpha val="30196"/>
            </a:srgbClr>
          </a:solidFill>
          <a:ln w="28575" cap="flat" cmpd="sng" algn="ctr">
            <a:noFill/>
            <a:prstDash val="solid"/>
            <a:miter lim="800000"/>
            <a:headEnd type="none" w="med" len="med"/>
            <a:tailEnd type="none" w="med" len="med"/>
          </a:ln>
          <a:effectLst/>
        </p:spPr>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10" name="Oval 9"/>
          <p:cNvSpPr/>
          <p:nvPr/>
        </p:nvSpPr>
        <p:spPr bwMode="auto">
          <a:xfrm>
            <a:off x="1338105" y="5612004"/>
            <a:ext cx="2250831" cy="1245996"/>
          </a:xfrm>
          <a:prstGeom prst="ellipse">
            <a:avLst/>
          </a:prstGeom>
          <a:solidFill>
            <a:srgbClr val="FF0000">
              <a:alpha val="30196"/>
            </a:srgbClr>
          </a:solidFill>
          <a:ln w="28575" cap="flat" cmpd="sng" algn="ctr">
            <a:noFill/>
            <a:prstDash val="solid"/>
            <a:miter lim="800000"/>
            <a:headEnd type="none" w="med" len="med"/>
            <a:tailEnd type="none" w="med" len="med"/>
          </a:ln>
          <a:effectLst/>
        </p:spPr>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cxnSp>
        <p:nvCxnSpPr>
          <p:cNvPr id="12" name="Shape 11"/>
          <p:cNvCxnSpPr/>
          <p:nvPr/>
        </p:nvCxnSpPr>
        <p:spPr bwMode="auto">
          <a:xfrm rot="10800000" flipV="1">
            <a:off x="1823099" y="1356532"/>
            <a:ext cx="2236436" cy="1462873"/>
          </a:xfrm>
          <a:prstGeom prst="bentConnector3">
            <a:avLst>
              <a:gd name="adj1" fmla="val 99775"/>
            </a:avLst>
          </a:prstGeom>
          <a:solidFill>
            <a:schemeClr val="accent1"/>
          </a:solidFill>
          <a:ln w="57150" cap="flat" cmpd="sng" algn="ctr">
            <a:solidFill>
              <a:srgbClr val="0071BC"/>
            </a:solidFill>
            <a:prstDash val="solid"/>
            <a:miter lim="800000"/>
            <a:headEnd type="none" w="med" len="med"/>
            <a:tailEnd type="arrow"/>
          </a:ln>
          <a:effectLst/>
        </p:spPr>
      </p:cxnSp>
      <p:cxnSp>
        <p:nvCxnSpPr>
          <p:cNvPr id="15" name="Shape 14"/>
          <p:cNvCxnSpPr>
            <a:endCxn id="9" idx="4"/>
          </p:cNvCxnSpPr>
          <p:nvPr/>
        </p:nvCxnSpPr>
        <p:spPr bwMode="auto">
          <a:xfrm rot="10800000">
            <a:off x="2674537" y="2875502"/>
            <a:ext cx="1445464" cy="553498"/>
          </a:xfrm>
          <a:prstGeom prst="bentConnector2">
            <a:avLst/>
          </a:prstGeom>
          <a:solidFill>
            <a:schemeClr val="accent1"/>
          </a:solidFill>
          <a:ln w="57150" cap="flat" cmpd="sng" algn="ctr">
            <a:solidFill>
              <a:srgbClr val="FFC000"/>
            </a:solidFill>
            <a:prstDash val="solid"/>
            <a:miter lim="800000"/>
            <a:headEnd type="none" w="med" len="med"/>
            <a:tailEnd type="arrow"/>
          </a:ln>
          <a:effectLst/>
        </p:spPr>
      </p:cxnSp>
      <p:cxnSp>
        <p:nvCxnSpPr>
          <p:cNvPr id="18" name="Shape 17"/>
          <p:cNvCxnSpPr>
            <a:endCxn id="10" idx="6"/>
          </p:cNvCxnSpPr>
          <p:nvPr/>
        </p:nvCxnSpPr>
        <p:spPr bwMode="auto">
          <a:xfrm rot="10800000" flipV="1">
            <a:off x="3588936" y="5542502"/>
            <a:ext cx="754464" cy="692499"/>
          </a:xfrm>
          <a:prstGeom prst="bentConnector3">
            <a:avLst>
              <a:gd name="adj1" fmla="val 50000"/>
            </a:avLst>
          </a:prstGeom>
          <a:solidFill>
            <a:schemeClr val="accent1"/>
          </a:solidFill>
          <a:ln w="57150" cap="flat" cmpd="sng" algn="ctr">
            <a:solidFill>
              <a:srgbClr val="FF0000"/>
            </a:solidFill>
            <a:prstDash val="solid"/>
            <a:miter lim="800000"/>
            <a:headEnd type="none" w="med" len="med"/>
            <a:tailEnd type="arrow"/>
          </a:ln>
          <a:effectLst/>
        </p:spPr>
      </p:cxnSp>
      <p:grpSp>
        <p:nvGrpSpPr>
          <p:cNvPr id="17" name="Group 16"/>
          <p:cNvGrpSpPr/>
          <p:nvPr/>
        </p:nvGrpSpPr>
        <p:grpSpPr>
          <a:xfrm>
            <a:off x="0" y="0"/>
            <a:ext cx="3048000" cy="762000"/>
            <a:chOff x="0" y="152400"/>
            <a:chExt cx="3048000" cy="762000"/>
          </a:xfrm>
        </p:grpSpPr>
        <p:sp>
          <p:nvSpPr>
            <p:cNvPr id="19" name="Rectangle 18"/>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20" name="Picture 2" descr="Z:\MKTG\(01) Job Chargeable\Florida DOT Level of Service Handbook\Graphics\PPT_FDOT_LO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214400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43235">
                                            <p:txEl>
                                              <p:pRg st="0" end="0"/>
                                            </p:txEl>
                                          </p:spTgt>
                                        </p:tgtEl>
                                        <p:attrNameLst>
                                          <p:attrName>style.visibility</p:attrName>
                                        </p:attrNameLst>
                                      </p:cBhvr>
                                      <p:to>
                                        <p:strVal val="visible"/>
                                      </p:to>
                                    </p:set>
                                    <p:animEffect transition="in" filter="wipe(left)">
                                      <p:cBhvr>
                                        <p:cTn id="7" dur="500"/>
                                        <p:tgtEl>
                                          <p:spTgt spid="214323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43235">
                                            <p:txEl>
                                              <p:pRg st="1" end="1"/>
                                            </p:txEl>
                                          </p:spTgt>
                                        </p:tgtEl>
                                        <p:attrNameLst>
                                          <p:attrName>style.visibility</p:attrName>
                                        </p:attrNameLst>
                                      </p:cBhvr>
                                      <p:to>
                                        <p:strVal val="visible"/>
                                      </p:to>
                                    </p:set>
                                    <p:animEffect transition="in" filter="wipe(left)">
                                      <p:cBhvr>
                                        <p:cTn id="10" dur="500"/>
                                        <p:tgtEl>
                                          <p:spTgt spid="214323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143235">
                                            <p:txEl>
                                              <p:pRg st="2" end="2"/>
                                            </p:txEl>
                                          </p:spTgt>
                                        </p:tgtEl>
                                        <p:attrNameLst>
                                          <p:attrName>style.visibility</p:attrName>
                                        </p:attrNameLst>
                                      </p:cBhvr>
                                      <p:to>
                                        <p:strVal val="visible"/>
                                      </p:to>
                                    </p:set>
                                    <p:animEffect transition="in" filter="wipe(left)">
                                      <p:cBhvr>
                                        <p:cTn id="13" dur="500"/>
                                        <p:tgtEl>
                                          <p:spTgt spid="2143235">
                                            <p:txEl>
                                              <p:pRg st="2" end="2"/>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22" presetClass="entr" presetSubtype="2"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43235">
                                            <p:txEl>
                                              <p:pRg st="3" end="3"/>
                                            </p:txEl>
                                          </p:spTgt>
                                        </p:tgtEl>
                                        <p:attrNameLst>
                                          <p:attrName>style.visibility</p:attrName>
                                        </p:attrNameLst>
                                      </p:cBhvr>
                                      <p:to>
                                        <p:strVal val="visible"/>
                                      </p:to>
                                    </p:set>
                                    <p:animEffect transition="in" filter="wipe(left)">
                                      <p:cBhvr>
                                        <p:cTn id="25" dur="500"/>
                                        <p:tgtEl>
                                          <p:spTgt spid="2143235">
                                            <p:txEl>
                                              <p:pRg st="3" end="3"/>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143235">
                                            <p:txEl>
                                              <p:pRg st="4" end="4"/>
                                            </p:txEl>
                                          </p:spTgt>
                                        </p:tgtEl>
                                        <p:attrNameLst>
                                          <p:attrName>style.visibility</p:attrName>
                                        </p:attrNameLst>
                                      </p:cBhvr>
                                      <p:to>
                                        <p:strVal val="visible"/>
                                      </p:to>
                                    </p:set>
                                    <p:animEffect transition="in" filter="wipe(left)">
                                      <p:cBhvr>
                                        <p:cTn id="28" dur="500"/>
                                        <p:tgtEl>
                                          <p:spTgt spid="2143235">
                                            <p:txEl>
                                              <p:pRg st="4" end="4"/>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43235">
                                            <p:txEl>
                                              <p:pRg st="5" end="5"/>
                                            </p:txEl>
                                          </p:spTgt>
                                        </p:tgtEl>
                                        <p:attrNameLst>
                                          <p:attrName>style.visibility</p:attrName>
                                        </p:attrNameLst>
                                      </p:cBhvr>
                                      <p:to>
                                        <p:strVal val="visible"/>
                                      </p:to>
                                    </p:set>
                                    <p:animEffect transition="in" filter="wipe(left)">
                                      <p:cBhvr>
                                        <p:cTn id="31" dur="500"/>
                                        <p:tgtEl>
                                          <p:spTgt spid="2143235">
                                            <p:txEl>
                                              <p:pRg st="5" end="5"/>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143235">
                                            <p:txEl>
                                              <p:pRg st="6" end="6"/>
                                            </p:txEl>
                                          </p:spTgt>
                                        </p:tgtEl>
                                        <p:attrNameLst>
                                          <p:attrName>style.visibility</p:attrName>
                                        </p:attrNameLst>
                                      </p:cBhvr>
                                      <p:to>
                                        <p:strVal val="visible"/>
                                      </p:to>
                                    </p:set>
                                    <p:animEffect transition="in" filter="wipe(left)">
                                      <p:cBhvr>
                                        <p:cTn id="34" dur="500"/>
                                        <p:tgtEl>
                                          <p:spTgt spid="2143235">
                                            <p:txEl>
                                              <p:pRg st="6" end="6"/>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22" presetClass="entr" presetSubtype="2"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righ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143235">
                                            <p:txEl>
                                              <p:pRg st="7" end="7"/>
                                            </p:txEl>
                                          </p:spTgt>
                                        </p:tgtEl>
                                        <p:attrNameLst>
                                          <p:attrName>style.visibility</p:attrName>
                                        </p:attrNameLst>
                                      </p:cBhvr>
                                      <p:to>
                                        <p:strVal val="visible"/>
                                      </p:to>
                                    </p:set>
                                    <p:animEffect transition="in" filter="wipe(left)">
                                      <p:cBhvr>
                                        <p:cTn id="46" dur="500"/>
                                        <p:tgtEl>
                                          <p:spTgt spid="2143235">
                                            <p:txEl>
                                              <p:pRg st="7" end="7"/>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143235">
                                            <p:txEl>
                                              <p:pRg st="8" end="8"/>
                                            </p:txEl>
                                          </p:spTgt>
                                        </p:tgtEl>
                                        <p:attrNameLst>
                                          <p:attrName>style.visibility</p:attrName>
                                        </p:attrNameLst>
                                      </p:cBhvr>
                                      <p:to>
                                        <p:strVal val="visible"/>
                                      </p:to>
                                    </p:set>
                                    <p:animEffect transition="in" filter="wipe(left)">
                                      <p:cBhvr>
                                        <p:cTn id="49" dur="500"/>
                                        <p:tgtEl>
                                          <p:spTgt spid="2143235">
                                            <p:txEl>
                                              <p:pRg st="8" end="8"/>
                                            </p:txEl>
                                          </p:spTgt>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3235" grpId="0" build="p"/>
      <p:bldP spid="8" grpId="0" animBg="1"/>
      <p:bldP spid="9" grpId="0" animBg="1"/>
      <p:bldP spid="10"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955964"/>
            <a:ext cx="9144000" cy="1330036"/>
          </a:xfrm>
          <a:prstGeom prst="rect">
            <a:avLst/>
          </a:prstGeom>
          <a:solidFill>
            <a:schemeClr val="accent2">
              <a:lumMod val="20000"/>
              <a:lumOff val="80000"/>
            </a:schemeClr>
          </a:solidFill>
          <a:ln w="28575" cap="flat" cmpd="sng" algn="ctr">
            <a:noFill/>
            <a:prstDash val="solid"/>
            <a:miter lim="800000"/>
            <a:headEnd type="none" w="med" len="med"/>
            <a:tailEnd type="none" w="med" len="med"/>
          </a:ln>
          <a:effectLst/>
        </p:spPr>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schemeClr val="bg2">
                  <a:lumMod val="20000"/>
                  <a:lumOff val="80000"/>
                </a:schemeClr>
              </a:solidFill>
              <a:latin typeface="Arial" charset="0"/>
            </a:endParaRPr>
          </a:p>
        </p:txBody>
      </p:sp>
      <p:sp>
        <p:nvSpPr>
          <p:cNvPr id="2146306" name="Rectangle 2"/>
          <p:cNvSpPr>
            <a:spLocks noChangeArrowheads="1"/>
          </p:cNvSpPr>
          <p:nvPr/>
        </p:nvSpPr>
        <p:spPr bwMode="auto">
          <a:xfrm>
            <a:off x="640979" y="2290951"/>
            <a:ext cx="7731125" cy="3232296"/>
          </a:xfrm>
          <a:prstGeom prst="rect">
            <a:avLst/>
          </a:prstGeom>
          <a:noFill/>
          <a:ln w="9525">
            <a:noFill/>
            <a:miter lim="800000"/>
            <a:headEnd/>
            <a:tailEnd/>
          </a:ln>
          <a:effectLst/>
        </p:spPr>
        <p:txBody>
          <a:bodyPr lIns="92031" tIns="46017" rIns="92031" bIns="46017">
            <a:spAutoFit/>
          </a:bodyPr>
          <a:lstStyle/>
          <a:p>
            <a:pPr>
              <a:tabLst>
                <a:tab pos="177717" algn="l"/>
                <a:tab pos="571233" algn="l"/>
                <a:tab pos="799725" algn="l"/>
                <a:tab pos="1028219" algn="l"/>
                <a:tab pos="1370959" algn="l"/>
                <a:tab pos="1548675" algn="l"/>
                <a:tab pos="1827945" algn="l"/>
                <a:tab pos="2056438" algn="l"/>
                <a:tab pos="2170684" algn="l"/>
                <a:tab pos="2462648" algn="l"/>
                <a:tab pos="2741916" algn="l"/>
                <a:tab pos="3427396" algn="l"/>
                <a:tab pos="3770136" algn="l"/>
                <a:tab pos="4112876" algn="l"/>
                <a:tab pos="4455616" algn="l"/>
                <a:tab pos="4798355" algn="l"/>
                <a:tab pos="5141095" algn="l"/>
                <a:tab pos="5483835" algn="l"/>
                <a:tab pos="6004291" algn="l"/>
              </a:tabLst>
            </a:pPr>
            <a:r>
              <a:rPr lang="en-US" sz="2400" dirty="0">
                <a:solidFill>
                  <a:schemeClr val="accent6"/>
                </a:solidFill>
                <a:latin typeface="+mj-lt"/>
              </a:rPr>
              <a:t>Where:</a:t>
            </a:r>
            <a:endParaRPr lang="en-US" dirty="0">
              <a:solidFill>
                <a:schemeClr val="accent6"/>
              </a:solidFill>
              <a:latin typeface="+mj-lt"/>
            </a:endParaRPr>
          </a:p>
          <a:p>
            <a:pPr>
              <a:tabLst>
                <a:tab pos="1085342" algn="l"/>
                <a:tab pos="1428082" algn="l"/>
              </a:tabLst>
            </a:pPr>
            <a:r>
              <a:rPr lang="en-US" dirty="0">
                <a:latin typeface="+mj-lt"/>
              </a:rPr>
              <a:t>BLOS	= 	Bicycle level of service score</a:t>
            </a:r>
          </a:p>
          <a:p>
            <a:pPr>
              <a:tabLst>
                <a:tab pos="1085342" algn="l"/>
                <a:tab pos="1428082" algn="l"/>
              </a:tabLst>
            </a:pPr>
            <a:r>
              <a:rPr lang="en-US" i="1" dirty="0" err="1">
                <a:latin typeface="+mj-lt"/>
              </a:rPr>
              <a:t>ln</a:t>
            </a:r>
            <a:r>
              <a:rPr lang="en-US" dirty="0">
                <a:latin typeface="+mj-lt"/>
              </a:rPr>
              <a:t>	= 	Natural log</a:t>
            </a:r>
          </a:p>
          <a:p>
            <a:pPr>
              <a:tabLst>
                <a:tab pos="1085342" algn="l"/>
                <a:tab pos="1428082" algn="l"/>
              </a:tabLst>
            </a:pPr>
            <a:r>
              <a:rPr lang="en-US" dirty="0">
                <a:latin typeface="+mj-lt"/>
              </a:rPr>
              <a:t>Vol </a:t>
            </a:r>
            <a:r>
              <a:rPr lang="en-US" baseline="-25000" dirty="0">
                <a:latin typeface="+mj-lt"/>
              </a:rPr>
              <a:t>15</a:t>
            </a:r>
            <a:r>
              <a:rPr lang="en-US" dirty="0">
                <a:latin typeface="+mj-lt"/>
              </a:rPr>
              <a:t>	= 	Volume of directional motorized vehicles in the peak 15</a:t>
            </a:r>
            <a:br>
              <a:rPr lang="en-US" dirty="0">
                <a:latin typeface="+mj-lt"/>
              </a:rPr>
            </a:br>
            <a:r>
              <a:rPr lang="en-US" dirty="0">
                <a:latin typeface="+mj-lt"/>
              </a:rPr>
              <a:t> 		minute time period</a:t>
            </a:r>
          </a:p>
          <a:p>
            <a:pPr>
              <a:tabLst>
                <a:tab pos="1085342" algn="l"/>
                <a:tab pos="1428082" algn="l"/>
              </a:tabLst>
            </a:pPr>
            <a:r>
              <a:rPr lang="en-US" dirty="0">
                <a:latin typeface="+mj-lt"/>
              </a:rPr>
              <a:t>L	= 	Total number of directional thru lanes</a:t>
            </a:r>
          </a:p>
          <a:p>
            <a:pPr>
              <a:tabLst>
                <a:tab pos="1085342" algn="l"/>
                <a:tab pos="1428082" algn="l"/>
              </a:tabLst>
            </a:pPr>
            <a:r>
              <a:rPr lang="en-US" dirty="0" err="1">
                <a:latin typeface="+mj-lt"/>
              </a:rPr>
              <a:t>SP</a:t>
            </a:r>
            <a:r>
              <a:rPr lang="en-US" baseline="-25000" dirty="0" err="1">
                <a:latin typeface="+mj-lt"/>
              </a:rPr>
              <a:t>t</a:t>
            </a:r>
            <a:r>
              <a:rPr lang="en-US" baseline="-25000" dirty="0">
                <a:latin typeface="+mj-lt"/>
              </a:rPr>
              <a:t> </a:t>
            </a:r>
            <a:r>
              <a:rPr lang="en-US" dirty="0">
                <a:latin typeface="+mj-lt"/>
              </a:rPr>
              <a:t>	=	 Effective speed factor = 1.1199 In(</a:t>
            </a:r>
            <a:r>
              <a:rPr lang="en-US" dirty="0" err="1">
                <a:latin typeface="+mj-lt"/>
              </a:rPr>
              <a:t>SPp</a:t>
            </a:r>
            <a:r>
              <a:rPr lang="en-US" dirty="0">
                <a:latin typeface="+mj-lt"/>
              </a:rPr>
              <a:t> - 20) + 0.8103</a:t>
            </a:r>
          </a:p>
          <a:p>
            <a:pPr>
              <a:tabLst>
                <a:tab pos="1085342" algn="l"/>
                <a:tab pos="1428082" algn="l"/>
              </a:tabLst>
            </a:pPr>
            <a:r>
              <a:rPr lang="en-US" dirty="0" err="1">
                <a:latin typeface="+mj-lt"/>
              </a:rPr>
              <a:t>SP</a:t>
            </a:r>
            <a:r>
              <a:rPr lang="en-US" baseline="-25000" dirty="0" err="1">
                <a:latin typeface="+mj-lt"/>
              </a:rPr>
              <a:t>p</a:t>
            </a:r>
            <a:r>
              <a:rPr lang="en-US" dirty="0">
                <a:latin typeface="+mj-lt"/>
              </a:rPr>
              <a:t>	= 	Posted speed limit (a surrogate for average running speed)</a:t>
            </a:r>
          </a:p>
          <a:p>
            <a:pPr>
              <a:tabLst>
                <a:tab pos="1085342" algn="l"/>
                <a:tab pos="1428082" algn="l"/>
              </a:tabLst>
            </a:pPr>
            <a:r>
              <a:rPr lang="en-US" dirty="0">
                <a:latin typeface="+mj-lt"/>
              </a:rPr>
              <a:t>HV	= 	percentage of heavy vehicles </a:t>
            </a:r>
          </a:p>
          <a:p>
            <a:pPr>
              <a:tabLst>
                <a:tab pos="1085342" algn="l"/>
                <a:tab pos="1428082" algn="l"/>
              </a:tabLst>
            </a:pPr>
            <a:r>
              <a:rPr lang="en-US" dirty="0">
                <a:latin typeface="+mj-lt"/>
              </a:rPr>
              <a:t>PR</a:t>
            </a:r>
            <a:r>
              <a:rPr lang="en-US" baseline="-25000" dirty="0">
                <a:latin typeface="+mj-lt"/>
              </a:rPr>
              <a:t>5 </a:t>
            </a:r>
            <a:r>
              <a:rPr lang="en-US" dirty="0">
                <a:latin typeface="+mj-lt"/>
              </a:rPr>
              <a:t>	=	 FHWA’s five point pavement surface condition rating</a:t>
            </a:r>
          </a:p>
          <a:p>
            <a:pPr>
              <a:tabLst>
                <a:tab pos="1085342" algn="l"/>
                <a:tab pos="1428082" algn="l"/>
              </a:tabLst>
            </a:pPr>
            <a:r>
              <a:rPr lang="en-US" dirty="0">
                <a:latin typeface="+mj-lt"/>
              </a:rPr>
              <a:t>W</a:t>
            </a:r>
            <a:r>
              <a:rPr lang="en-US" baseline="-25000" dirty="0">
                <a:latin typeface="+mj-lt"/>
              </a:rPr>
              <a:t>e</a:t>
            </a:r>
            <a:r>
              <a:rPr lang="en-US" dirty="0">
                <a:latin typeface="+mj-lt"/>
              </a:rPr>
              <a:t> 	= 	Average effective width of outside thru lane</a:t>
            </a:r>
          </a:p>
        </p:txBody>
      </p:sp>
      <p:sp>
        <p:nvSpPr>
          <p:cNvPr id="2146307" name="Rectangle 3"/>
          <p:cNvSpPr>
            <a:spLocks noChangeArrowheads="1"/>
          </p:cNvSpPr>
          <p:nvPr/>
        </p:nvSpPr>
        <p:spPr bwMode="auto">
          <a:xfrm>
            <a:off x="249238" y="1073560"/>
            <a:ext cx="8475662" cy="923972"/>
          </a:xfrm>
          <a:prstGeom prst="rect">
            <a:avLst/>
          </a:prstGeom>
          <a:noFill/>
          <a:ln w="9525">
            <a:noFill/>
            <a:miter lim="800000"/>
            <a:headEnd/>
            <a:tailEnd/>
          </a:ln>
          <a:effectLst/>
        </p:spPr>
        <p:txBody>
          <a:bodyPr lIns="92031" tIns="46017" rIns="92031" bIns="46017">
            <a:spAutoFit/>
          </a:bodyPr>
          <a:lstStyle/>
          <a:p>
            <a:r>
              <a:rPr lang="en-US" sz="5400" b="1" dirty="0">
                <a:solidFill>
                  <a:schemeClr val="bg2">
                    <a:lumMod val="75000"/>
                  </a:schemeClr>
                </a:solidFill>
                <a:latin typeface="+mj-lt"/>
              </a:rPr>
              <a:t>BLOS =</a:t>
            </a:r>
          </a:p>
        </p:txBody>
      </p:sp>
      <p:sp>
        <p:nvSpPr>
          <p:cNvPr id="3111939" name="Rectangle 3"/>
          <p:cNvSpPr>
            <a:spLocks noChangeArrowheads="1"/>
          </p:cNvSpPr>
          <p:nvPr/>
        </p:nvSpPr>
        <p:spPr bwMode="auto">
          <a:xfrm>
            <a:off x="1" y="-184644"/>
            <a:ext cx="184644" cy="369287"/>
          </a:xfrm>
          <a:prstGeom prst="rect">
            <a:avLst/>
          </a:prstGeom>
          <a:noFill/>
          <a:ln w="9525">
            <a:noFill/>
            <a:miter lim="800000"/>
            <a:headEnd/>
            <a:tailEnd/>
          </a:ln>
          <a:effectLst/>
        </p:spPr>
        <p:txBody>
          <a:bodyPr vert="horz" wrap="none" lIns="91397" tIns="45698" rIns="91397" bIns="45698" numCol="1" anchor="ctr" anchorCtr="0" compatLnSpc="1">
            <a:prstTxWarp prst="textNoShape">
              <a:avLst/>
            </a:prstTxWarp>
            <a:spAutoFit/>
          </a:bodyPr>
          <a:lstStyle/>
          <a:p>
            <a:endParaRPr lang="en-US"/>
          </a:p>
        </p:txBody>
      </p:sp>
      <p:sp>
        <p:nvSpPr>
          <p:cNvPr id="3111941" name="Rectangle 5"/>
          <p:cNvSpPr>
            <a:spLocks noChangeArrowheads="1"/>
          </p:cNvSpPr>
          <p:nvPr/>
        </p:nvSpPr>
        <p:spPr bwMode="auto">
          <a:xfrm>
            <a:off x="1" y="-184644"/>
            <a:ext cx="184644" cy="369287"/>
          </a:xfrm>
          <a:prstGeom prst="rect">
            <a:avLst/>
          </a:prstGeom>
          <a:noFill/>
          <a:ln w="9525">
            <a:noFill/>
            <a:miter lim="800000"/>
            <a:headEnd/>
            <a:tailEnd/>
          </a:ln>
          <a:effectLst/>
        </p:spPr>
        <p:txBody>
          <a:bodyPr vert="horz" wrap="none" lIns="91397" tIns="45698" rIns="91397" bIns="45698" numCol="1" anchor="ctr" anchorCtr="0" compatLnSpc="1">
            <a:prstTxWarp prst="textNoShape">
              <a:avLst/>
            </a:prstTxWarp>
            <a:spAutoFit/>
          </a:bodyPr>
          <a:lstStyle/>
          <a:p>
            <a:endParaRPr lang="en-US"/>
          </a:p>
        </p:txBody>
      </p:sp>
      <p:sp>
        <p:nvSpPr>
          <p:cNvPr id="3111942" name="Rectangle 6"/>
          <p:cNvSpPr>
            <a:spLocks noChangeArrowheads="1"/>
          </p:cNvSpPr>
          <p:nvPr/>
        </p:nvSpPr>
        <p:spPr bwMode="auto">
          <a:xfrm>
            <a:off x="1" y="42501"/>
            <a:ext cx="248699" cy="276954"/>
          </a:xfrm>
          <a:prstGeom prst="rect">
            <a:avLst/>
          </a:prstGeom>
          <a:noFill/>
          <a:ln w="9525">
            <a:noFill/>
            <a:miter lim="800000"/>
            <a:headEnd/>
            <a:tailEnd/>
          </a:ln>
          <a:effectLst/>
        </p:spPr>
        <p:txBody>
          <a:bodyPr vert="horz" wrap="none" lIns="91397" tIns="45698" rIns="91397" bIns="45698" numCol="1" anchor="ctr" anchorCtr="0" compatLnSpc="1">
            <a:prstTxWarp prst="textNoShape">
              <a:avLst/>
            </a:prstTxWarp>
            <a:spAutoFit/>
          </a:bodyPr>
          <a:lstStyle/>
          <a:p>
            <a:pPr fontAlgn="base">
              <a:spcBef>
                <a:spcPct val="0"/>
              </a:spcBef>
              <a:spcAft>
                <a:spcPct val="0"/>
              </a:spcAft>
            </a:pPr>
            <a:r>
              <a:rPr lang="en-US" sz="1200">
                <a:latin typeface="Arial" pitchFamily="34" charset="0"/>
                <a:ea typeface="Times New Roman" pitchFamily="18" charset="0"/>
              </a:rPr>
              <a:t> </a:t>
            </a:r>
            <a:r>
              <a:rPr lang="en-US" sz="600">
                <a:latin typeface="Arial" pitchFamily="34" charset="0"/>
              </a:rPr>
              <a:t> </a:t>
            </a:r>
            <a:endParaRPr lang="en-US">
              <a:latin typeface="Arial" pitchFamily="34" charset="0"/>
            </a:endParaRPr>
          </a:p>
        </p:txBody>
      </p:sp>
      <p:graphicFrame>
        <p:nvGraphicFramePr>
          <p:cNvPr id="3111944" name="Object 8"/>
          <p:cNvGraphicFramePr>
            <a:graphicFrameLocks noChangeAspect="1"/>
          </p:cNvGraphicFramePr>
          <p:nvPr>
            <p:extLst>
              <p:ext uri="{D42A27DB-BD31-4B8C-83A1-F6EECF244321}">
                <p14:modId xmlns:p14="http://schemas.microsoft.com/office/powerpoint/2010/main" val="639601985"/>
              </p:ext>
            </p:extLst>
          </p:nvPr>
        </p:nvGraphicFramePr>
        <p:xfrm>
          <a:off x="2514600" y="1268055"/>
          <a:ext cx="7731125" cy="949325"/>
        </p:xfrm>
        <a:graphic>
          <a:graphicData uri="http://schemas.openxmlformats.org/presentationml/2006/ole">
            <mc:AlternateContent xmlns:mc="http://schemas.openxmlformats.org/markup-compatibility/2006">
              <mc:Choice xmlns:v="urn:schemas-microsoft-com:vml" Requires="v">
                <p:oleObj spid="_x0000_s14737" name="Document" r:id="rId5" imgW="7139347" imgH="1142719" progId="Word.Document.12">
                  <p:embed/>
                </p:oleObj>
              </mc:Choice>
              <mc:Fallback>
                <p:oleObj name="Document" r:id="rId5" imgW="7139347" imgH="1142719"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268055"/>
                        <a:ext cx="773112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2" name="Group 11"/>
          <p:cNvGrpSpPr/>
          <p:nvPr/>
        </p:nvGrpSpPr>
        <p:grpSpPr>
          <a:xfrm>
            <a:off x="0" y="0"/>
            <a:ext cx="3048000" cy="762000"/>
            <a:chOff x="0" y="152400"/>
            <a:chExt cx="3048000" cy="762000"/>
          </a:xfrm>
        </p:grpSpPr>
        <p:sp>
          <p:nvSpPr>
            <p:cNvPr id="13" name="Rectangle 12"/>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7" name="Picture 2" descr="Z:\MKTG\(01) Job Chargeable\Florida DOT Level of Service Handbook\Graphics\PPT_FDOT_LOS.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2"/>
    </p:custDataLst>
    <p:extLst>
      <p:ext uri="{BB962C8B-B14F-4D97-AF65-F5344CB8AC3E}">
        <p14:creationId xmlns:p14="http://schemas.microsoft.com/office/powerpoint/2010/main" val="2965607391"/>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geCurl.png"/>
          <p:cNvPicPr>
            <a:picLocks noChangeAspect="1"/>
          </p:cNvPicPr>
          <p:nvPr/>
        </p:nvPicPr>
        <p:blipFill>
          <a:blip r:embed="rId4" cstate="print"/>
          <a:stretch>
            <a:fillRect/>
          </a:stretch>
        </p:blipFill>
        <p:spPr>
          <a:xfrm rot="16200000">
            <a:off x="7962900" y="5676900"/>
            <a:ext cx="1524000" cy="838200"/>
          </a:xfrm>
          <a:prstGeom prst="rect">
            <a:avLst/>
          </a:prstGeom>
        </p:spPr>
      </p:pic>
      <p:sp>
        <p:nvSpPr>
          <p:cNvPr id="8" name="Rectangle 7"/>
          <p:cNvSpPr/>
          <p:nvPr/>
        </p:nvSpPr>
        <p:spPr>
          <a:xfrm>
            <a:off x="8725382" y="6488714"/>
            <a:ext cx="418618" cy="369287"/>
          </a:xfrm>
          <a:prstGeom prst="rect">
            <a:avLst/>
          </a:prstGeom>
        </p:spPr>
        <p:txBody>
          <a:bodyPr wrap="none" lIns="91397" tIns="45698" rIns="91397" bIns="45698">
            <a:spAutoFit/>
          </a:bodyPr>
          <a:lstStyle/>
          <a:p>
            <a:pPr algn="r"/>
            <a:r>
              <a:rPr lang="en-US" dirty="0" smtClean="0"/>
              <a:t>27</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534598787"/>
              </p:ext>
            </p:extLst>
          </p:nvPr>
        </p:nvGraphicFramePr>
        <p:xfrm>
          <a:off x="914401" y="1219200"/>
          <a:ext cx="7391399" cy="3810002"/>
        </p:xfrm>
        <a:graphic>
          <a:graphicData uri="http://schemas.openxmlformats.org/drawingml/2006/table">
            <a:tbl>
              <a:tblPr firstRow="1" bandRow="1">
                <a:tableStyleId>{21E4AEA4-8DFA-4A89-87EB-49C32662AFE0}</a:tableStyleId>
              </a:tblPr>
              <a:tblGrid>
                <a:gridCol w="3581399"/>
                <a:gridCol w="3810000"/>
              </a:tblGrid>
              <a:tr h="544286">
                <a:tc>
                  <a:txBody>
                    <a:bodyPr/>
                    <a:lstStyle/>
                    <a:p>
                      <a:pPr marL="0" marR="0" algn="ctr">
                        <a:spcBef>
                          <a:spcPts val="300"/>
                        </a:spcBef>
                        <a:spcAft>
                          <a:spcPts val="300"/>
                        </a:spcAft>
                      </a:pPr>
                      <a:r>
                        <a:rPr lang="en-US" sz="2000" dirty="0">
                          <a:effectLst/>
                        </a:rPr>
                        <a:t>LOS</a:t>
                      </a:r>
                      <a:endParaRPr lang="en-US" sz="1800" b="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000" dirty="0">
                          <a:effectLst/>
                        </a:rPr>
                        <a:t>Score</a:t>
                      </a:r>
                      <a:endParaRPr lang="en-US" sz="1800" b="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544286">
                <a:tc>
                  <a:txBody>
                    <a:bodyPr/>
                    <a:lstStyle/>
                    <a:p>
                      <a:pPr marL="0" marR="0" algn="ctr">
                        <a:spcBef>
                          <a:spcPts val="300"/>
                        </a:spcBef>
                        <a:spcAft>
                          <a:spcPts val="300"/>
                        </a:spcAft>
                      </a:pPr>
                      <a:r>
                        <a:rPr lang="en-US" sz="2400" dirty="0">
                          <a:effectLst/>
                        </a:rPr>
                        <a:t>A</a:t>
                      </a:r>
                      <a:endParaRPr lang="en-US"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u="sng">
                          <a:effectLst/>
                        </a:rPr>
                        <a:t>&lt;</a:t>
                      </a:r>
                      <a:r>
                        <a:rPr lang="en-US" sz="2400">
                          <a:effectLst/>
                        </a:rPr>
                        <a:t> 2.0</a:t>
                      </a:r>
                      <a:endParaRPr lang="en-US"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544286">
                <a:tc>
                  <a:txBody>
                    <a:bodyPr/>
                    <a:lstStyle/>
                    <a:p>
                      <a:pPr marL="0" marR="0" algn="ctr">
                        <a:spcBef>
                          <a:spcPts val="300"/>
                        </a:spcBef>
                        <a:spcAft>
                          <a:spcPts val="300"/>
                        </a:spcAft>
                      </a:pPr>
                      <a:r>
                        <a:rPr lang="en-US" sz="2400" dirty="0">
                          <a:effectLst/>
                        </a:rPr>
                        <a:t>B</a:t>
                      </a:r>
                      <a:endParaRPr lang="en-US"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u="sng">
                          <a:effectLst/>
                        </a:rPr>
                        <a:t>&lt;</a:t>
                      </a:r>
                      <a:r>
                        <a:rPr lang="en-US" sz="2400">
                          <a:effectLst/>
                        </a:rPr>
                        <a:t> 2.75</a:t>
                      </a:r>
                      <a:endParaRPr lang="en-US"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544286">
                <a:tc>
                  <a:txBody>
                    <a:bodyPr/>
                    <a:lstStyle/>
                    <a:p>
                      <a:pPr marL="0" marR="0" algn="ctr">
                        <a:spcBef>
                          <a:spcPts val="300"/>
                        </a:spcBef>
                        <a:spcAft>
                          <a:spcPts val="300"/>
                        </a:spcAft>
                      </a:pPr>
                      <a:r>
                        <a:rPr lang="en-US" sz="2400">
                          <a:effectLst/>
                        </a:rPr>
                        <a:t>C</a:t>
                      </a:r>
                      <a:endParaRPr lang="en-US"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dirty="0">
                          <a:effectLst/>
                        </a:rPr>
                        <a:t> </a:t>
                      </a:r>
                      <a:r>
                        <a:rPr lang="en-US" sz="2400" u="sng" dirty="0">
                          <a:effectLst/>
                        </a:rPr>
                        <a:t>&lt;</a:t>
                      </a:r>
                      <a:r>
                        <a:rPr lang="en-US" sz="2400" dirty="0">
                          <a:effectLst/>
                        </a:rPr>
                        <a:t> 3.5</a:t>
                      </a:r>
                      <a:endParaRPr lang="en-US"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544286">
                <a:tc>
                  <a:txBody>
                    <a:bodyPr/>
                    <a:lstStyle/>
                    <a:p>
                      <a:pPr marL="0" marR="0" algn="ctr">
                        <a:spcBef>
                          <a:spcPts val="300"/>
                        </a:spcBef>
                        <a:spcAft>
                          <a:spcPts val="300"/>
                        </a:spcAft>
                      </a:pPr>
                      <a:r>
                        <a:rPr lang="en-US" sz="2400">
                          <a:effectLst/>
                        </a:rPr>
                        <a:t>D</a:t>
                      </a:r>
                      <a:endParaRPr lang="en-US"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u="sng" dirty="0">
                          <a:effectLst/>
                        </a:rPr>
                        <a:t>&lt;</a:t>
                      </a:r>
                      <a:r>
                        <a:rPr lang="en-US" sz="2400" dirty="0">
                          <a:effectLst/>
                        </a:rPr>
                        <a:t> 4.25</a:t>
                      </a:r>
                      <a:endParaRPr lang="en-US"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544286">
                <a:tc>
                  <a:txBody>
                    <a:bodyPr/>
                    <a:lstStyle/>
                    <a:p>
                      <a:pPr marL="0" marR="0" algn="ctr">
                        <a:spcBef>
                          <a:spcPts val="300"/>
                        </a:spcBef>
                        <a:spcAft>
                          <a:spcPts val="300"/>
                        </a:spcAft>
                      </a:pPr>
                      <a:r>
                        <a:rPr lang="en-US" sz="2400">
                          <a:effectLst/>
                        </a:rPr>
                        <a:t>E</a:t>
                      </a:r>
                      <a:endParaRPr lang="en-US"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u="sng" dirty="0">
                          <a:effectLst/>
                        </a:rPr>
                        <a:t>&lt;</a:t>
                      </a:r>
                      <a:r>
                        <a:rPr lang="en-US" sz="2400" dirty="0">
                          <a:effectLst/>
                        </a:rPr>
                        <a:t> 5.0</a:t>
                      </a:r>
                      <a:endParaRPr lang="en-US"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544286">
                <a:tc>
                  <a:txBody>
                    <a:bodyPr/>
                    <a:lstStyle/>
                    <a:p>
                      <a:pPr marL="0" marR="0" algn="ctr">
                        <a:spcBef>
                          <a:spcPts val="300"/>
                        </a:spcBef>
                        <a:spcAft>
                          <a:spcPts val="300"/>
                        </a:spcAft>
                      </a:pPr>
                      <a:r>
                        <a:rPr lang="en-US" sz="2400">
                          <a:effectLst/>
                        </a:rPr>
                        <a:t>F</a:t>
                      </a:r>
                      <a:endParaRPr lang="en-US"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dirty="0">
                          <a:effectLst/>
                        </a:rPr>
                        <a:t>&gt; 5.0</a:t>
                      </a:r>
                      <a:endParaRPr lang="en-US"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pSp>
        <p:nvGrpSpPr>
          <p:cNvPr id="13" name="Group 12"/>
          <p:cNvGrpSpPr/>
          <p:nvPr/>
        </p:nvGrpSpPr>
        <p:grpSpPr>
          <a:xfrm>
            <a:off x="0" y="0"/>
            <a:ext cx="3048000" cy="762000"/>
            <a:chOff x="0" y="152400"/>
            <a:chExt cx="3048000" cy="762000"/>
          </a:xfrm>
        </p:grpSpPr>
        <p:sp>
          <p:nvSpPr>
            <p:cNvPr id="14" name="Rectangle 13"/>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5" name="Picture 2" descr="Z:\MKTG\(01) Job Chargeable\Florida DOT Level of Service Handbook\Graphics\PPT_FDOT_LO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2819400" y="5410202"/>
            <a:ext cx="4114800" cy="646331"/>
          </a:xfrm>
          <a:prstGeom prst="rect">
            <a:avLst/>
          </a:prstGeom>
          <a:noFill/>
        </p:spPr>
        <p:txBody>
          <a:bodyPr wrap="square" lIns="91397" tIns="45698" rIns="91397" bIns="45698" rtlCol="0">
            <a:spAutoFit/>
          </a:bodyPr>
          <a:lstStyle/>
          <a:p>
            <a:r>
              <a:rPr lang="en-US" dirty="0" smtClean="0"/>
              <a:t>HCM 2010 Exhibit 17-4</a:t>
            </a:r>
          </a:p>
          <a:p>
            <a:r>
              <a:rPr lang="en-US" dirty="0" smtClean="0"/>
              <a:t>LOS Criteria:  Bicycle Mode</a:t>
            </a:r>
            <a:endParaRPr lang="en-US" dirty="0"/>
          </a:p>
        </p:txBody>
      </p:sp>
    </p:spTree>
    <p:custDataLst>
      <p:tags r:id="rId1"/>
    </p:custDataLst>
    <p:extLst>
      <p:ext uri="{BB962C8B-B14F-4D97-AF65-F5344CB8AC3E}">
        <p14:creationId xmlns:p14="http://schemas.microsoft.com/office/powerpoint/2010/main" val="25163423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956580" y="1094813"/>
            <a:ext cx="2359152" cy="1131441"/>
          </a:xfrm>
          <a:prstGeom prst="roundRect">
            <a:avLst/>
          </a:prstGeom>
          <a:ln>
            <a:noFill/>
          </a:ln>
        </p:spPr>
        <p:style>
          <a:lnRef idx="3">
            <a:schemeClr val="lt1"/>
          </a:lnRef>
          <a:fillRef idx="1">
            <a:schemeClr val="accent2"/>
          </a:fillRef>
          <a:effectRef idx="1">
            <a:schemeClr val="accent2"/>
          </a:effectRef>
          <a:fontRef idx="minor">
            <a:schemeClr val="lt1"/>
          </a:fontRef>
        </p:style>
        <p:txBody>
          <a:bodyPr lIns="91397" tIns="45698" rIns="91397" bIns="45698" rtlCol="0" anchor="ctr"/>
          <a:lstStyle/>
          <a:p>
            <a:pPr algn="ctr"/>
            <a:endParaRPr lang="en-US"/>
          </a:p>
        </p:txBody>
      </p:sp>
      <p:sp>
        <p:nvSpPr>
          <p:cNvPr id="12" name="Rounded Rectangle 11"/>
          <p:cNvSpPr/>
          <p:nvPr/>
        </p:nvSpPr>
        <p:spPr>
          <a:xfrm>
            <a:off x="3576462" y="1096863"/>
            <a:ext cx="2367138" cy="1129391"/>
          </a:xfrm>
          <a:prstGeom prst="roundRect">
            <a:avLst/>
          </a:prstGeom>
          <a:solidFill>
            <a:schemeClr val="accent3">
              <a:lumMod val="75000"/>
            </a:schemeClr>
          </a:solidFill>
          <a:ln>
            <a:noFill/>
          </a:ln>
        </p:spPr>
        <p:style>
          <a:lnRef idx="3">
            <a:schemeClr val="lt1"/>
          </a:lnRef>
          <a:fillRef idx="1">
            <a:schemeClr val="accent2"/>
          </a:fillRef>
          <a:effectRef idx="1">
            <a:schemeClr val="accent2"/>
          </a:effectRef>
          <a:fontRef idx="minor">
            <a:schemeClr val="lt1"/>
          </a:fontRef>
        </p:style>
        <p:txBody>
          <a:bodyPr lIns="91397" tIns="45698" rIns="91397" bIns="45698" rtlCol="0" anchor="ctr"/>
          <a:lstStyle/>
          <a:p>
            <a:pPr algn="ctr"/>
            <a:endParaRPr lang="en-US"/>
          </a:p>
        </p:txBody>
      </p:sp>
      <p:sp>
        <p:nvSpPr>
          <p:cNvPr id="13" name="Rounded Rectangle 12"/>
          <p:cNvSpPr/>
          <p:nvPr/>
        </p:nvSpPr>
        <p:spPr>
          <a:xfrm>
            <a:off x="6256118" y="1071356"/>
            <a:ext cx="2430681" cy="1131441"/>
          </a:xfrm>
          <a:prstGeom prst="roundRect">
            <a:avLst/>
          </a:prstGeom>
          <a:solidFill>
            <a:schemeClr val="accent4"/>
          </a:solidFill>
          <a:ln/>
        </p:spPr>
        <p:style>
          <a:lnRef idx="1">
            <a:schemeClr val="accent4"/>
          </a:lnRef>
          <a:fillRef idx="3">
            <a:schemeClr val="accent4"/>
          </a:fillRef>
          <a:effectRef idx="2">
            <a:schemeClr val="accent4"/>
          </a:effectRef>
          <a:fontRef idx="minor">
            <a:schemeClr val="lt1"/>
          </a:fontRef>
        </p:style>
        <p:txBody>
          <a:bodyPr lIns="91397" tIns="45698" rIns="91397" bIns="45698" rtlCol="0" anchor="ctr"/>
          <a:lstStyle/>
          <a:p>
            <a:pPr algn="ctr"/>
            <a:endParaRPr lang="en-US"/>
          </a:p>
        </p:txBody>
      </p:sp>
      <p:sp>
        <p:nvSpPr>
          <p:cNvPr id="2" name="Title 1"/>
          <p:cNvSpPr>
            <a:spLocks noGrp="1"/>
          </p:cNvSpPr>
          <p:nvPr>
            <p:ph type="title"/>
          </p:nvPr>
        </p:nvSpPr>
        <p:spPr>
          <a:xfrm>
            <a:off x="2819400" y="457200"/>
            <a:ext cx="3962400" cy="609600"/>
          </a:xfrm>
        </p:spPr>
        <p:txBody>
          <a:bodyPr>
            <a:normAutofit fontScale="90000"/>
          </a:bodyPr>
          <a:lstStyle/>
          <a:p>
            <a:r>
              <a:rPr lang="en-US" b="1" dirty="0" smtClean="0"/>
              <a:t>Types of Analyses</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60000304"/>
              </p:ext>
            </p:extLst>
          </p:nvPr>
        </p:nvGraphicFramePr>
        <p:xfrm>
          <a:off x="950913" y="1600200"/>
          <a:ext cx="7735887"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p:cNvSpPr/>
          <p:nvPr/>
        </p:nvSpPr>
        <p:spPr>
          <a:xfrm>
            <a:off x="970553" y="5867400"/>
            <a:ext cx="7716245" cy="654620"/>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92456" tIns="52832" rIns="92456" bIns="52832" numCol="1" spcCol="1270" anchor="ctr" anchorCtr="0">
            <a:noAutofit/>
          </a:bodyPr>
          <a:lstStyle/>
          <a:p>
            <a:pPr algn="ctr" defTabSz="577579">
              <a:lnSpc>
                <a:spcPct val="90000"/>
              </a:lnSpc>
              <a:spcBef>
                <a:spcPct val="0"/>
              </a:spcBef>
              <a:spcAft>
                <a:spcPct val="35000"/>
              </a:spcAft>
            </a:pPr>
            <a:r>
              <a:rPr lang="en-US" sz="2800" b="1" dirty="0"/>
              <a:t>This course will focus on planning-level analysis</a:t>
            </a:r>
            <a:endParaRPr lang="en-US" sz="2800" dirty="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5822" y="1097897"/>
            <a:ext cx="1104900" cy="1104900"/>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3383" y="1097996"/>
            <a:ext cx="1131538" cy="1131538"/>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98685" y="1219452"/>
            <a:ext cx="835152" cy="835152"/>
          </a:xfrm>
          <a:prstGeom prst="rect">
            <a:avLst/>
          </a:prstGeom>
        </p:spPr>
      </p:pic>
      <p:sp>
        <p:nvSpPr>
          <p:cNvPr id="14" name="Pentagon 13"/>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4171361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4572003" y="5316861"/>
            <a:ext cx="4572001" cy="1541140"/>
          </a:xfrm>
          <a:prstGeom prst="roundRect">
            <a:avLst>
              <a:gd name="adj" fmla="val 0"/>
            </a:avLst>
          </a:prstGeom>
          <a:solidFill>
            <a:schemeClr val="bg2">
              <a:lumMod val="20000"/>
              <a:lumOff val="80000"/>
            </a:schemeClr>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8" name="Rectangle 7"/>
          <p:cNvSpPr/>
          <p:nvPr/>
        </p:nvSpPr>
        <p:spPr>
          <a:xfrm>
            <a:off x="4741544" y="5353430"/>
            <a:ext cx="1707861" cy="1200316"/>
          </a:xfrm>
          <a:prstGeom prst="rect">
            <a:avLst/>
          </a:prstGeom>
        </p:spPr>
        <p:txBody>
          <a:bodyPr wrap="square" lIns="91397" tIns="45698" rIns="91397" bIns="45698">
            <a:spAutoFit/>
          </a:bodyPr>
          <a:lstStyle/>
          <a:p>
            <a:pPr algn="r"/>
            <a:r>
              <a:rPr lang="en-US" dirty="0" smtClean="0">
                <a:latin typeface="Calibri" pitchFamily="34" charset="0"/>
              </a:rPr>
              <a:t>Bicycle LOS is an integrated module in ARTPLAN</a:t>
            </a:r>
          </a:p>
        </p:txBody>
      </p:sp>
      <p:pic>
        <p:nvPicPr>
          <p:cNvPr id="1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9401" y="5353428"/>
            <a:ext cx="2104268" cy="1442125"/>
          </a:xfrm>
          <a:prstGeom prst="rect">
            <a:avLst/>
          </a:prstGeom>
          <a:noFill/>
          <a:ln>
            <a:noFill/>
          </a:ln>
          <a:effectLst>
            <a:outerShdw blurRad="50800" dist="63500"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31618" name="Rectangle 2"/>
          <p:cNvSpPr>
            <a:spLocks noGrp="1" noChangeArrowheads="1"/>
          </p:cNvSpPr>
          <p:nvPr>
            <p:ph type="title"/>
          </p:nvPr>
        </p:nvSpPr>
        <p:spPr>
          <a:xfrm>
            <a:off x="951504" y="930818"/>
            <a:ext cx="7735296" cy="884238"/>
          </a:xfrm>
        </p:spPr>
        <p:txBody>
          <a:bodyPr>
            <a:normAutofit/>
          </a:bodyPr>
          <a:lstStyle/>
          <a:p>
            <a:r>
              <a:rPr lang="en-US" sz="3200" dirty="0"/>
              <a:t>Conceptual Planning Level of Analysis</a:t>
            </a:r>
          </a:p>
        </p:txBody>
      </p:sp>
      <p:sp>
        <p:nvSpPr>
          <p:cNvPr id="2031619" name="Rectangle 3"/>
          <p:cNvSpPr>
            <a:spLocks noGrp="1" noChangeArrowheads="1"/>
          </p:cNvSpPr>
          <p:nvPr>
            <p:ph idx="1"/>
          </p:nvPr>
        </p:nvSpPr>
        <p:spPr>
          <a:xfrm>
            <a:off x="951504" y="1548527"/>
            <a:ext cx="7735296" cy="4525963"/>
          </a:xfrm>
        </p:spPr>
        <p:txBody>
          <a:bodyPr>
            <a:normAutofit/>
          </a:bodyPr>
          <a:lstStyle/>
          <a:p>
            <a:r>
              <a:rPr lang="en-US" sz="3600" dirty="0"/>
              <a:t>Input factors</a:t>
            </a:r>
          </a:p>
          <a:p>
            <a:pPr lvl="1"/>
            <a:r>
              <a:rPr lang="en-US" b="1" dirty="0"/>
              <a:t>Paved shoulder/bicycle lane (y/n)</a:t>
            </a:r>
          </a:p>
          <a:p>
            <a:pPr lvl="1"/>
            <a:r>
              <a:rPr lang="en-US" dirty="0"/>
              <a:t>Outside lane width </a:t>
            </a:r>
          </a:p>
          <a:p>
            <a:pPr lvl="1"/>
            <a:r>
              <a:rPr lang="en-US" dirty="0"/>
              <a:t>Traffic volume </a:t>
            </a:r>
            <a:endParaRPr lang="en-US" sz="2000" dirty="0"/>
          </a:p>
          <a:p>
            <a:pPr lvl="1"/>
            <a:r>
              <a:rPr lang="en-US" dirty="0"/>
              <a:t>Motorized vehicle speed </a:t>
            </a:r>
          </a:p>
          <a:p>
            <a:pPr lvl="1"/>
            <a:r>
              <a:rPr lang="en-US" dirty="0"/>
              <a:t>Motorized vehicle mix </a:t>
            </a:r>
            <a:endParaRPr lang="en-US" sz="2000" dirty="0"/>
          </a:p>
          <a:p>
            <a:pPr lvl="1"/>
            <a:r>
              <a:rPr lang="en-US" dirty="0"/>
              <a:t>Pavement condition </a:t>
            </a:r>
            <a:endParaRPr lang="en-US" sz="2000" dirty="0"/>
          </a:p>
        </p:txBody>
      </p:sp>
      <p:grpSp>
        <p:nvGrpSpPr>
          <p:cNvPr id="11" name="Group 10"/>
          <p:cNvGrpSpPr/>
          <p:nvPr/>
        </p:nvGrpSpPr>
        <p:grpSpPr>
          <a:xfrm>
            <a:off x="0" y="0"/>
            <a:ext cx="3048000" cy="762000"/>
            <a:chOff x="0" y="152400"/>
            <a:chExt cx="3048000" cy="762000"/>
          </a:xfrm>
        </p:grpSpPr>
        <p:sp>
          <p:nvSpPr>
            <p:cNvPr id="15" name="Rectangle 14"/>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6" name="Picture 2" descr="Z:\MKTG\(01) Job Chargeable\Florida DOT Level of Service Handbook\Graphics\PPT_FDOT_LO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096926632"/>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4690" name="Rectangle 2"/>
          <p:cNvSpPr>
            <a:spLocks noGrp="1" noChangeArrowheads="1"/>
          </p:cNvSpPr>
          <p:nvPr>
            <p:ph type="title"/>
          </p:nvPr>
        </p:nvSpPr>
        <p:spPr>
          <a:xfrm>
            <a:off x="4953000" y="762000"/>
            <a:ext cx="4191000" cy="884238"/>
          </a:xfrm>
        </p:spPr>
        <p:txBody>
          <a:bodyPr>
            <a:normAutofit fontScale="90000"/>
          </a:bodyPr>
          <a:lstStyle/>
          <a:p>
            <a:r>
              <a:rPr lang="en-US" dirty="0" smtClean="0"/>
              <a:t>Is the Bicycle Lane/Paved Shoulder</a:t>
            </a:r>
            <a:r>
              <a:rPr lang="en-US" dirty="0"/>
              <a:t> </a:t>
            </a:r>
            <a:r>
              <a:rPr lang="en-US" sz="3600" dirty="0" smtClean="0"/>
              <a:t>at </a:t>
            </a:r>
            <a:r>
              <a:rPr lang="en-US" sz="3600" dirty="0"/>
              <a:t>least 3 </a:t>
            </a:r>
            <a:r>
              <a:rPr lang="en-US" sz="3600" dirty="0" smtClean="0"/>
              <a:t>feet?</a:t>
            </a:r>
            <a:endParaRPr lang="en-US" sz="3600" dirty="0"/>
          </a:p>
        </p:txBody>
      </p:sp>
      <p:pic>
        <p:nvPicPr>
          <p:cNvPr id="2034691" name="Picture 3" descr="rfs2002 20"/>
          <p:cNvPicPr>
            <a:picLocks noChangeAspect="1" noChangeArrowheads="1"/>
          </p:cNvPicPr>
          <p:nvPr/>
        </p:nvPicPr>
        <p:blipFill>
          <a:blip r:embed="rId4" cstate="print"/>
          <a:srcRect t="1493"/>
          <a:stretch>
            <a:fillRect/>
          </a:stretch>
        </p:blipFill>
        <p:spPr bwMode="auto">
          <a:xfrm>
            <a:off x="1773" y="762000"/>
            <a:ext cx="4494028" cy="6099048"/>
          </a:xfrm>
          <a:prstGeom prst="rect">
            <a:avLst/>
          </a:prstGeom>
          <a:noFill/>
          <a:ln>
            <a:noFill/>
          </a:ln>
        </p:spPr>
      </p:pic>
      <p:grpSp>
        <p:nvGrpSpPr>
          <p:cNvPr id="9" name="Group 8"/>
          <p:cNvGrpSpPr/>
          <p:nvPr/>
        </p:nvGrpSpPr>
        <p:grpSpPr>
          <a:xfrm>
            <a:off x="0" y="0"/>
            <a:ext cx="3048000" cy="762000"/>
            <a:chOff x="0" y="152400"/>
            <a:chExt cx="3048000" cy="762000"/>
          </a:xfrm>
        </p:grpSpPr>
        <p:sp>
          <p:nvSpPr>
            <p:cNvPr id="10" name="Rectangle 9"/>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1" name="Picture 2" descr="Z:\MKTG\(01) Job Chargeable\Florida DOT Level of Service Handbook\Graphics\PPT_FDOT_LO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354443302"/>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6738" name="Rectangle 2"/>
          <p:cNvSpPr>
            <a:spLocks noGrp="1" noChangeArrowheads="1"/>
          </p:cNvSpPr>
          <p:nvPr>
            <p:ph type="title"/>
          </p:nvPr>
        </p:nvSpPr>
        <p:spPr>
          <a:xfrm>
            <a:off x="4765606" y="10633"/>
            <a:ext cx="4348268" cy="884238"/>
          </a:xfrm>
        </p:spPr>
        <p:txBody>
          <a:bodyPr/>
          <a:lstStyle/>
          <a:p>
            <a:r>
              <a:rPr lang="en-US" dirty="0" smtClean="0"/>
              <a:t>Outside Lane Width</a:t>
            </a:r>
            <a:endParaRPr lang="en-US" dirty="0"/>
          </a:p>
        </p:txBody>
      </p:sp>
      <p:pic>
        <p:nvPicPr>
          <p:cNvPr id="2036739" name="Picture 3" descr="MichiganLOSE"/>
          <p:cNvPicPr>
            <a:picLocks noChangeAspect="1" noChangeArrowheads="1"/>
          </p:cNvPicPr>
          <p:nvPr/>
        </p:nvPicPr>
        <p:blipFill>
          <a:blip r:embed="rId4" cstate="print"/>
          <a:srcRect t="6444" r="32908"/>
          <a:stretch>
            <a:fillRect/>
          </a:stretch>
        </p:blipFill>
        <p:spPr bwMode="auto">
          <a:xfrm>
            <a:off x="4038599" y="1489435"/>
            <a:ext cx="5105401" cy="5368565"/>
          </a:xfrm>
          <a:prstGeom prst="rect">
            <a:avLst/>
          </a:prstGeom>
          <a:ln>
            <a:noFill/>
          </a:ln>
          <a:effectLst/>
        </p:spPr>
      </p:pic>
      <p:sp>
        <p:nvSpPr>
          <p:cNvPr id="2036740" name="Text Box 4"/>
          <p:cNvSpPr txBox="1">
            <a:spLocks noChangeArrowheads="1"/>
          </p:cNvSpPr>
          <p:nvPr/>
        </p:nvSpPr>
        <p:spPr bwMode="auto">
          <a:xfrm>
            <a:off x="-52780" y="1761012"/>
            <a:ext cx="4548580" cy="646331"/>
          </a:xfrm>
          <a:prstGeom prst="rect">
            <a:avLst/>
          </a:prstGeom>
          <a:noFill/>
          <a:ln w="9525">
            <a:noFill/>
            <a:miter lim="800000"/>
            <a:headEnd/>
            <a:tailEnd/>
          </a:ln>
          <a:effectLst/>
        </p:spPr>
        <p:txBody>
          <a:bodyPr wrap="square" lIns="91397" tIns="45698" rIns="91397" bIns="45698">
            <a:spAutoFit/>
          </a:bodyPr>
          <a:lstStyle/>
          <a:p>
            <a:pPr algn="ctr">
              <a:spcBef>
                <a:spcPct val="50000"/>
              </a:spcBef>
            </a:pPr>
            <a:r>
              <a:rPr lang="en-US" sz="3600" b="1" dirty="0">
                <a:latin typeface="+mj-lt"/>
              </a:rPr>
              <a:t>12 Feet – </a:t>
            </a:r>
            <a:r>
              <a:rPr lang="en-US" sz="3600" dirty="0">
                <a:latin typeface="+mj-lt"/>
              </a:rPr>
              <a:t>(Typical)</a:t>
            </a:r>
          </a:p>
        </p:txBody>
      </p:sp>
      <p:grpSp>
        <p:nvGrpSpPr>
          <p:cNvPr id="10" name="Group 9"/>
          <p:cNvGrpSpPr/>
          <p:nvPr/>
        </p:nvGrpSpPr>
        <p:grpSpPr>
          <a:xfrm>
            <a:off x="0" y="0"/>
            <a:ext cx="3048000" cy="762000"/>
            <a:chOff x="0" y="152400"/>
            <a:chExt cx="3048000" cy="762000"/>
          </a:xfrm>
        </p:grpSpPr>
        <p:sp>
          <p:nvSpPr>
            <p:cNvPr id="11" name="Rectangle 10"/>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2" name="Picture 2" descr="Z:\MKTG\(01) Job Chargeable\Florida DOT Level of Service Handbook\Graphics\PPT_FDOT_LO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701517067"/>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99352" y="4913569"/>
            <a:ext cx="7735296" cy="685260"/>
          </a:xfrm>
        </p:spPr>
        <p:txBody>
          <a:bodyPr/>
          <a:lstStyle/>
          <a:p>
            <a:endParaRPr lang="en-US" dirty="0"/>
          </a:p>
        </p:txBody>
      </p:sp>
      <p:grpSp>
        <p:nvGrpSpPr>
          <p:cNvPr id="3" name="Group 2"/>
          <p:cNvGrpSpPr/>
          <p:nvPr/>
        </p:nvGrpSpPr>
        <p:grpSpPr>
          <a:xfrm>
            <a:off x="0" y="762000"/>
            <a:ext cx="9144000" cy="4892675"/>
            <a:chOff x="0" y="962285"/>
            <a:chExt cx="9144000" cy="4892675"/>
          </a:xfrm>
        </p:grpSpPr>
        <p:pic>
          <p:nvPicPr>
            <p:cNvPr id="2039812" name="Picture 4" descr="pavement2"/>
            <p:cNvPicPr>
              <a:picLocks noChangeAspect="1" noChangeArrowheads="1"/>
            </p:cNvPicPr>
            <p:nvPr/>
          </p:nvPicPr>
          <p:blipFill>
            <a:blip r:embed="rId4" cstate="print">
              <a:grayscl/>
            </a:blip>
            <a:srcRect l="8150" r="6850"/>
            <a:stretch>
              <a:fillRect/>
            </a:stretch>
          </p:blipFill>
          <p:spPr bwMode="auto">
            <a:xfrm>
              <a:off x="3200400" y="962285"/>
              <a:ext cx="5943600" cy="4892675"/>
            </a:xfrm>
            <a:prstGeom prst="rect">
              <a:avLst/>
            </a:prstGeom>
            <a:noFill/>
          </p:spPr>
        </p:pic>
        <p:pic>
          <p:nvPicPr>
            <p:cNvPr id="2039815" name="Picture 7" descr="rfs2002 24"/>
            <p:cNvPicPr>
              <a:picLocks noChangeAspect="1" noChangeArrowheads="1"/>
            </p:cNvPicPr>
            <p:nvPr/>
          </p:nvPicPr>
          <p:blipFill>
            <a:blip r:embed="rId5" cstate="print"/>
            <a:srcRect l="7559" t="12987" r="7642"/>
            <a:stretch>
              <a:fillRect/>
            </a:stretch>
          </p:blipFill>
          <p:spPr bwMode="auto">
            <a:xfrm>
              <a:off x="4" y="962919"/>
              <a:ext cx="3286839" cy="4892040"/>
            </a:xfrm>
            <a:prstGeom prst="rect">
              <a:avLst/>
            </a:prstGeom>
            <a:noFill/>
          </p:spPr>
        </p:pic>
        <p:sp>
          <p:nvSpPr>
            <p:cNvPr id="11" name="Rectangle 10"/>
            <p:cNvSpPr/>
            <p:nvPr/>
          </p:nvSpPr>
          <p:spPr bwMode="auto">
            <a:xfrm>
              <a:off x="0" y="5208413"/>
              <a:ext cx="9144000" cy="646546"/>
            </a:xfrm>
            <a:prstGeom prst="rect">
              <a:avLst/>
            </a:prstGeom>
            <a:solidFill>
              <a:srgbClr val="7F7F7F">
                <a:alpha val="50196"/>
              </a:srgbClr>
            </a:solidFill>
            <a:ln w="28575" cap="flat" cmpd="sng" algn="ctr">
              <a:noFill/>
              <a:prstDash val="solid"/>
              <a:miter lim="800000"/>
              <a:headEnd type="none" w="med" len="med"/>
              <a:tailEnd type="none" w="med" len="med"/>
            </a:ln>
            <a:effectLst>
              <a:prstShdw prst="shdw17" dist="17961" dir="2700000">
                <a:schemeClr val="tx1">
                  <a:gamma/>
                  <a:shade val="60000"/>
                  <a:invGamma/>
                </a:schemeClr>
              </a:prstShdw>
            </a:effectLst>
          </p:spPr>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2039813" name="Text Box 5"/>
            <p:cNvSpPr txBox="1">
              <a:spLocks noChangeArrowheads="1"/>
            </p:cNvSpPr>
            <p:nvPr/>
          </p:nvSpPr>
          <p:spPr bwMode="auto">
            <a:xfrm>
              <a:off x="2895600" y="5270759"/>
              <a:ext cx="2438400" cy="457200"/>
            </a:xfrm>
            <a:prstGeom prst="rect">
              <a:avLst/>
            </a:prstGeom>
            <a:noFill/>
            <a:ln w="9525">
              <a:noFill/>
              <a:miter lim="800000"/>
              <a:headEnd/>
              <a:tailEnd/>
            </a:ln>
            <a:effectLst/>
          </p:spPr>
          <p:txBody>
            <a:bodyPr lIns="91397" tIns="45698" rIns="91397" bIns="45698">
              <a:spAutoFit/>
            </a:bodyPr>
            <a:lstStyle/>
            <a:p>
              <a:pPr algn="ctr">
                <a:spcBef>
                  <a:spcPct val="50000"/>
                </a:spcBef>
              </a:pPr>
              <a:r>
                <a:rPr lang="en-US" sz="2400" b="1" dirty="0">
                  <a:solidFill>
                    <a:schemeClr val="bg1"/>
                  </a:solidFill>
                  <a:effectLst>
                    <a:outerShdw blurRad="38100" dist="38100" dir="2700000" algn="tl">
                      <a:srgbClr val="000000">
                        <a:alpha val="43137"/>
                      </a:srgbClr>
                    </a:outerShdw>
                  </a:effectLst>
                </a:rPr>
                <a:t>Typical</a:t>
              </a:r>
            </a:p>
          </p:txBody>
        </p:sp>
        <p:sp>
          <p:nvSpPr>
            <p:cNvPr id="2039814" name="Text Box 6"/>
            <p:cNvSpPr txBox="1">
              <a:spLocks noChangeArrowheads="1"/>
            </p:cNvSpPr>
            <p:nvPr/>
          </p:nvSpPr>
          <p:spPr bwMode="auto">
            <a:xfrm>
              <a:off x="6019800" y="5270759"/>
              <a:ext cx="2286000" cy="457200"/>
            </a:xfrm>
            <a:prstGeom prst="rect">
              <a:avLst/>
            </a:prstGeom>
            <a:noFill/>
            <a:ln w="9525">
              <a:noFill/>
              <a:miter lim="800000"/>
              <a:headEnd/>
              <a:tailEnd/>
            </a:ln>
            <a:effectLst/>
          </p:spPr>
          <p:txBody>
            <a:bodyPr lIns="91397" tIns="45698" rIns="91397" bIns="45698">
              <a:spAutoFit/>
            </a:bodyPr>
            <a:lstStyle/>
            <a:p>
              <a:pPr algn="ctr">
                <a:spcBef>
                  <a:spcPct val="50000"/>
                </a:spcBef>
              </a:pPr>
              <a:r>
                <a:rPr lang="en-US" sz="2400" b="1" dirty="0">
                  <a:solidFill>
                    <a:schemeClr val="bg1"/>
                  </a:solidFill>
                  <a:effectLst>
                    <a:outerShdw blurRad="38100" dist="38100" dir="2700000" algn="tl">
                      <a:srgbClr val="000000">
                        <a:alpha val="43137"/>
                      </a:srgbClr>
                    </a:outerShdw>
                  </a:effectLst>
                </a:rPr>
                <a:t>Undesirable</a:t>
              </a:r>
            </a:p>
          </p:txBody>
        </p:sp>
        <p:sp>
          <p:nvSpPr>
            <p:cNvPr id="2039816" name="Text Box 8"/>
            <p:cNvSpPr txBox="1">
              <a:spLocks noChangeArrowheads="1"/>
            </p:cNvSpPr>
            <p:nvPr/>
          </p:nvSpPr>
          <p:spPr bwMode="auto">
            <a:xfrm>
              <a:off x="381000" y="5270759"/>
              <a:ext cx="2209800" cy="457200"/>
            </a:xfrm>
            <a:prstGeom prst="rect">
              <a:avLst/>
            </a:prstGeom>
            <a:noFill/>
            <a:ln w="9525">
              <a:noFill/>
              <a:miter lim="800000"/>
              <a:headEnd/>
              <a:tailEnd/>
            </a:ln>
            <a:effectLst/>
          </p:spPr>
          <p:txBody>
            <a:bodyPr lIns="91397" tIns="45698" rIns="91397" bIns="45698">
              <a:spAutoFit/>
            </a:bodyPr>
            <a:lstStyle/>
            <a:p>
              <a:pPr algn="ctr">
                <a:spcBef>
                  <a:spcPct val="50000"/>
                </a:spcBef>
              </a:pPr>
              <a:r>
                <a:rPr lang="en-US" sz="2400" b="1">
                  <a:solidFill>
                    <a:schemeClr val="bg1"/>
                  </a:solidFill>
                  <a:effectLst>
                    <a:outerShdw blurRad="38100" dist="38100" dir="2700000" algn="tl">
                      <a:srgbClr val="000000">
                        <a:alpha val="43137"/>
                      </a:srgbClr>
                    </a:outerShdw>
                  </a:effectLst>
                </a:rPr>
                <a:t>Desirable</a:t>
              </a:r>
            </a:p>
          </p:txBody>
        </p:sp>
      </p:grpSp>
      <p:cxnSp>
        <p:nvCxnSpPr>
          <p:cNvPr id="13" name="Straight Connector 12"/>
          <p:cNvCxnSpPr/>
          <p:nvPr/>
        </p:nvCxnSpPr>
        <p:spPr bwMode="auto">
          <a:xfrm rot="16200000" flipH="1">
            <a:off x="824346" y="3205019"/>
            <a:ext cx="4922982" cy="36945"/>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cxnSp>
        <p:nvCxnSpPr>
          <p:cNvPr id="14" name="Straight Connector 13"/>
          <p:cNvCxnSpPr/>
          <p:nvPr/>
        </p:nvCxnSpPr>
        <p:spPr bwMode="auto">
          <a:xfrm rot="16200000" flipH="1">
            <a:off x="3576782" y="3205019"/>
            <a:ext cx="4922982" cy="36945"/>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sp>
        <p:nvSpPr>
          <p:cNvPr id="2039810" name="Rectangle 2"/>
          <p:cNvSpPr>
            <a:spLocks noGrp="1" noChangeArrowheads="1"/>
          </p:cNvSpPr>
          <p:nvPr>
            <p:ph type="title"/>
          </p:nvPr>
        </p:nvSpPr>
        <p:spPr>
          <a:xfrm>
            <a:off x="4724400" y="86154"/>
            <a:ext cx="4419600" cy="675846"/>
          </a:xfrm>
        </p:spPr>
        <p:txBody>
          <a:bodyPr/>
          <a:lstStyle/>
          <a:p>
            <a:r>
              <a:rPr lang="en-US" dirty="0"/>
              <a:t>Pavement Condition</a:t>
            </a:r>
          </a:p>
        </p:txBody>
      </p:sp>
      <p:grpSp>
        <p:nvGrpSpPr>
          <p:cNvPr id="19" name="Group 18"/>
          <p:cNvGrpSpPr/>
          <p:nvPr/>
        </p:nvGrpSpPr>
        <p:grpSpPr>
          <a:xfrm>
            <a:off x="0" y="0"/>
            <a:ext cx="3048000" cy="762000"/>
            <a:chOff x="0" y="152400"/>
            <a:chExt cx="3048000" cy="762000"/>
          </a:xfrm>
        </p:grpSpPr>
        <p:sp>
          <p:nvSpPr>
            <p:cNvPr id="20" name="Rectangle 19"/>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21" name="Picture 2" descr="Z:\MKTG\(01) Job Chargeable\Florida DOT Level of Service Handbook\Graphics\PPT_FDOT_LOS.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990031031"/>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950912" y="1432719"/>
          <a:ext cx="7278688" cy="50657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40834" name="Rectangle 2"/>
          <p:cNvSpPr>
            <a:spLocks noGrp="1" noChangeArrowheads="1"/>
          </p:cNvSpPr>
          <p:nvPr>
            <p:ph type="title"/>
          </p:nvPr>
        </p:nvSpPr>
        <p:spPr>
          <a:xfrm>
            <a:off x="1143000" y="990600"/>
            <a:ext cx="7086600" cy="884238"/>
          </a:xfrm>
        </p:spPr>
        <p:txBody>
          <a:bodyPr>
            <a:normAutofit fontScale="90000"/>
          </a:bodyPr>
          <a:lstStyle/>
          <a:p>
            <a:r>
              <a:rPr lang="en-US" dirty="0" smtClean="0"/>
              <a:t>Potential Applications of Bicycle LOS</a:t>
            </a:r>
            <a:endParaRPr lang="en-US" dirty="0"/>
          </a:p>
        </p:txBody>
      </p:sp>
      <p:grpSp>
        <p:nvGrpSpPr>
          <p:cNvPr id="10" name="Group 9"/>
          <p:cNvGrpSpPr/>
          <p:nvPr/>
        </p:nvGrpSpPr>
        <p:grpSpPr>
          <a:xfrm>
            <a:off x="0" y="0"/>
            <a:ext cx="3048000" cy="762000"/>
            <a:chOff x="0" y="152400"/>
            <a:chExt cx="3048000" cy="762000"/>
          </a:xfrm>
        </p:grpSpPr>
        <p:sp>
          <p:nvSpPr>
            <p:cNvPr id="11" name="Rectangle 10"/>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2" name="Picture 2" descr="Z:\MKTG\(01) Job Chargeable\Florida DOT Level of Service Handbook\Graphics\PPT_FDOT_LOS.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551595141"/>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133600" y="914400"/>
            <a:ext cx="568857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562962" y="5041899"/>
            <a:ext cx="3581038" cy="18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412376" y="1371599"/>
            <a:ext cx="1727579" cy="50769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a:solidFill>
                  <a:srgbClr val="003366"/>
                </a:solidFill>
                <a:latin typeface="+mn-lt"/>
                <a:ea typeface="+mn-ea"/>
                <a:cs typeface="+mn-cs"/>
              </a:defRPr>
            </a:lvl1pPr>
            <a:lvl2pPr marL="742950" indent="-285750" algn="l" rtl="0" eaLnBrk="0" fontAlgn="base" hangingPunct="0">
              <a:spcBef>
                <a:spcPct val="20000"/>
              </a:spcBef>
              <a:spcAft>
                <a:spcPct val="0"/>
              </a:spcAft>
              <a:buChar char="–"/>
              <a:defRPr sz="24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a:lstStyle>
          <a:p>
            <a:pPr marL="0" indent="0">
              <a:buNone/>
            </a:pPr>
            <a:r>
              <a:rPr lang="en-US" sz="2000" dirty="0" smtClean="0"/>
              <a:t>Criteria</a:t>
            </a:r>
          </a:p>
          <a:p>
            <a:r>
              <a:rPr lang="en-US" sz="2000" dirty="0" smtClean="0"/>
              <a:t>Shoulder Width</a:t>
            </a:r>
          </a:p>
          <a:p>
            <a:r>
              <a:rPr lang="en-US" sz="2000" dirty="0" smtClean="0"/>
              <a:t>Lane width</a:t>
            </a:r>
          </a:p>
          <a:p>
            <a:r>
              <a:rPr lang="en-US" sz="2000" dirty="0" smtClean="0"/>
              <a:t>Pavement conditions</a:t>
            </a:r>
          </a:p>
          <a:p>
            <a:r>
              <a:rPr lang="en-US" sz="2000" dirty="0" smtClean="0"/>
              <a:t>Speed limits</a:t>
            </a:r>
          </a:p>
          <a:p>
            <a:r>
              <a:rPr lang="en-US" sz="2000" dirty="0" smtClean="0"/>
              <a:t>Car and truck volumes</a:t>
            </a:r>
          </a:p>
          <a:p>
            <a:r>
              <a:rPr lang="en-US" sz="2000" dirty="0" smtClean="0"/>
              <a:t>Existing bike facilities</a:t>
            </a:r>
          </a:p>
        </p:txBody>
      </p:sp>
      <p:sp>
        <p:nvSpPr>
          <p:cNvPr id="6" name="Title 5"/>
          <p:cNvSpPr>
            <a:spLocks noGrp="1"/>
          </p:cNvSpPr>
          <p:nvPr>
            <p:ph type="title"/>
          </p:nvPr>
        </p:nvSpPr>
        <p:spPr>
          <a:xfrm>
            <a:off x="4724400" y="182562"/>
            <a:ext cx="4343400" cy="884238"/>
          </a:xfrm>
        </p:spPr>
        <p:txBody>
          <a:bodyPr>
            <a:noAutofit/>
          </a:bodyPr>
          <a:lstStyle/>
          <a:p>
            <a:r>
              <a:rPr lang="en-US" sz="2800" dirty="0" smtClean="0"/>
              <a:t>Ohio Bicycle Trunk Routes</a:t>
            </a:r>
            <a:endParaRPr lang="en-US" sz="2800" dirty="0"/>
          </a:p>
        </p:txBody>
      </p:sp>
      <p:grpSp>
        <p:nvGrpSpPr>
          <p:cNvPr id="13" name="Group 12"/>
          <p:cNvGrpSpPr/>
          <p:nvPr/>
        </p:nvGrpSpPr>
        <p:grpSpPr>
          <a:xfrm>
            <a:off x="0" y="0"/>
            <a:ext cx="3048000" cy="762000"/>
            <a:chOff x="0" y="152400"/>
            <a:chExt cx="3048000" cy="762000"/>
          </a:xfrm>
        </p:grpSpPr>
        <p:sp>
          <p:nvSpPr>
            <p:cNvPr id="14" name="Rectangle 13"/>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15" name="Picture 2" descr="Z:\MKTG\(01) Job Chargeable\Florida DOT Level of Service Handbook\Graphics\PPT_FDOT_LOS.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324147994"/>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2882" name="Rectangle 2"/>
          <p:cNvSpPr>
            <a:spLocks noGrp="1" noChangeArrowheads="1"/>
          </p:cNvSpPr>
          <p:nvPr>
            <p:ph type="title"/>
          </p:nvPr>
        </p:nvSpPr>
        <p:spPr>
          <a:xfrm>
            <a:off x="3048000" y="0"/>
            <a:ext cx="6096000" cy="731838"/>
          </a:xfrm>
        </p:spPr>
        <p:txBody>
          <a:bodyPr>
            <a:normAutofit/>
          </a:bodyPr>
          <a:lstStyle/>
          <a:p>
            <a:pPr algn="ctr">
              <a:lnSpc>
                <a:spcPct val="150000"/>
              </a:lnSpc>
            </a:pPr>
            <a:r>
              <a:rPr lang="en-US" sz="3200" dirty="0" smtClean="0"/>
              <a:t>ARTPLAN: Bicycle LOS Example</a:t>
            </a:r>
            <a:endParaRPr lang="en-US" sz="3200" dirty="0"/>
          </a:p>
        </p:txBody>
      </p:sp>
      <p:grpSp>
        <p:nvGrpSpPr>
          <p:cNvPr id="4" name="Group 3"/>
          <p:cNvGrpSpPr/>
          <p:nvPr/>
        </p:nvGrpSpPr>
        <p:grpSpPr>
          <a:xfrm>
            <a:off x="0" y="0"/>
            <a:ext cx="3048000" cy="762000"/>
            <a:chOff x="0" y="152400"/>
            <a:chExt cx="3048000" cy="762000"/>
          </a:xfrm>
        </p:grpSpPr>
        <p:sp>
          <p:nvSpPr>
            <p:cNvPr id="6" name="Rectangle 5"/>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7" name="Picture 2" descr="Z:\MKTG\(01) Job Chargeable\Florida DOT Level of Service Handbook\Graphics\PPT_FDOT_LO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1219200" y="1828800"/>
            <a:ext cx="6853415" cy="1077218"/>
          </a:xfrm>
          <a:prstGeom prst="rect">
            <a:avLst/>
          </a:prstGeom>
          <a:noFill/>
        </p:spPr>
        <p:txBody>
          <a:bodyPr wrap="none" rtlCol="0">
            <a:spAutoFit/>
          </a:bodyPr>
          <a:lstStyle/>
          <a:p>
            <a:r>
              <a:rPr lang="en-US" sz="2800" b="1" dirty="0" smtClean="0"/>
              <a:t>Instructions</a:t>
            </a:r>
          </a:p>
          <a:p>
            <a:endParaRPr lang="en-US" dirty="0"/>
          </a:p>
          <a:p>
            <a:r>
              <a:rPr lang="en-US" dirty="0" smtClean="0"/>
              <a:t>Open a new ARTPLAN file and input the variables on the following slide</a:t>
            </a:r>
            <a:endParaRPr lang="en-US" dirty="0"/>
          </a:p>
        </p:txBody>
      </p:sp>
    </p:spTree>
    <p:custDataLst>
      <p:tags r:id="rId1"/>
    </p:custDataLst>
    <p:extLst>
      <p:ext uri="{BB962C8B-B14F-4D97-AF65-F5344CB8AC3E}">
        <p14:creationId xmlns:p14="http://schemas.microsoft.com/office/powerpoint/2010/main" val="2023134977"/>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4880762" y="914399"/>
            <a:ext cx="4263241" cy="4904509"/>
          </a:xfrm>
          <a:prstGeom prst="rect">
            <a:avLst/>
          </a:prstGeom>
          <a:solidFill>
            <a:schemeClr val="bg2">
              <a:lumMod val="20000"/>
              <a:lumOff val="80000"/>
            </a:schemeClr>
          </a:solidFill>
          <a:ln w="28575" cap="flat" cmpd="sng" algn="ctr">
            <a:noFill/>
            <a:prstDash val="solid"/>
            <a:miter lim="800000"/>
            <a:headEnd type="none" w="med" len="med"/>
            <a:tailEnd type="none" w="med" len="med"/>
          </a:ln>
          <a:effectLst/>
        </p:spPr>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24" name="Rectangle 23"/>
          <p:cNvSpPr/>
          <p:nvPr/>
        </p:nvSpPr>
        <p:spPr bwMode="auto">
          <a:xfrm>
            <a:off x="214070" y="562097"/>
            <a:ext cx="3016332" cy="5967352"/>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8" name="Rectangle 4"/>
          <p:cNvSpPr txBox="1">
            <a:spLocks noChangeArrowheads="1"/>
          </p:cNvSpPr>
          <p:nvPr/>
        </p:nvSpPr>
        <p:spPr bwMode="auto">
          <a:xfrm>
            <a:off x="163286" y="1016061"/>
            <a:ext cx="2992582" cy="5919849"/>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p>
            <a:pPr eaLnBrk="0" fontAlgn="base" hangingPunct="0">
              <a:lnSpc>
                <a:spcPct val="95000"/>
              </a:lnSpc>
              <a:spcBef>
                <a:spcPct val="30000"/>
              </a:spcBef>
              <a:spcAft>
                <a:spcPct val="0"/>
              </a:spcAft>
              <a:defRPr/>
            </a:pPr>
            <a:r>
              <a:rPr lang="en-US" sz="2400" kern="0" dirty="0">
                <a:solidFill>
                  <a:schemeClr val="accent6"/>
                </a:solidFill>
                <a:latin typeface="Calibri" pitchFamily="34" charset="0"/>
              </a:rPr>
              <a:t>What is the Bike LOS?</a:t>
            </a:r>
          </a:p>
          <a:p>
            <a:pPr eaLnBrk="0" fontAlgn="base" hangingPunct="0">
              <a:lnSpc>
                <a:spcPct val="95000"/>
              </a:lnSpc>
              <a:spcBef>
                <a:spcPct val="30000"/>
              </a:spcBef>
              <a:spcAft>
                <a:spcPct val="0"/>
              </a:spcAft>
              <a:defRPr/>
            </a:pPr>
            <a:endParaRPr lang="en-US" sz="2400" kern="0" dirty="0">
              <a:solidFill>
                <a:schemeClr val="accent2"/>
              </a:solidFill>
              <a:latin typeface="Calibri" pitchFamily="34" charset="0"/>
            </a:endParaRPr>
          </a:p>
          <a:p>
            <a:pPr eaLnBrk="0" fontAlgn="base" hangingPunct="0">
              <a:lnSpc>
                <a:spcPct val="95000"/>
              </a:lnSpc>
              <a:spcBef>
                <a:spcPct val="30000"/>
              </a:spcBef>
              <a:spcAft>
                <a:spcPct val="0"/>
              </a:spcAft>
              <a:defRPr/>
            </a:pPr>
            <a:endParaRPr lang="en-US" sz="2400" kern="0" dirty="0">
              <a:solidFill>
                <a:schemeClr val="accent2"/>
              </a:solidFill>
              <a:latin typeface="Calibri" pitchFamily="34" charset="0"/>
            </a:endParaRPr>
          </a:p>
          <a:p>
            <a:pPr eaLnBrk="0" fontAlgn="base" hangingPunct="0">
              <a:lnSpc>
                <a:spcPct val="95000"/>
              </a:lnSpc>
              <a:spcBef>
                <a:spcPct val="30000"/>
              </a:spcBef>
              <a:spcAft>
                <a:spcPct val="0"/>
              </a:spcAft>
              <a:defRPr/>
            </a:pPr>
            <a:r>
              <a:rPr lang="en-US" sz="2400" kern="0" dirty="0">
                <a:solidFill>
                  <a:schemeClr val="accent3">
                    <a:lumMod val="50000"/>
                  </a:schemeClr>
                </a:solidFill>
                <a:latin typeface="Calibri" pitchFamily="34" charset="0"/>
              </a:rPr>
              <a:t>What is the Bike LOS if a bike lane were added?</a:t>
            </a:r>
          </a:p>
          <a:p>
            <a:pPr eaLnBrk="0" fontAlgn="base" hangingPunct="0">
              <a:lnSpc>
                <a:spcPct val="95000"/>
              </a:lnSpc>
              <a:spcBef>
                <a:spcPct val="30000"/>
              </a:spcBef>
              <a:spcAft>
                <a:spcPct val="0"/>
              </a:spcAft>
              <a:defRPr/>
            </a:pPr>
            <a:endParaRPr lang="en-US" sz="2400" kern="0" dirty="0">
              <a:solidFill>
                <a:srgbClr val="008000"/>
              </a:solidFill>
              <a:latin typeface="Calibri" pitchFamily="34" charset="0"/>
            </a:endParaRPr>
          </a:p>
          <a:p>
            <a:pPr eaLnBrk="0" fontAlgn="base" hangingPunct="0">
              <a:lnSpc>
                <a:spcPct val="95000"/>
              </a:lnSpc>
              <a:spcBef>
                <a:spcPct val="30000"/>
              </a:spcBef>
              <a:spcAft>
                <a:spcPct val="0"/>
              </a:spcAft>
              <a:defRPr/>
            </a:pPr>
            <a:endParaRPr lang="en-US" sz="2400" kern="0" dirty="0">
              <a:solidFill>
                <a:srgbClr val="008000"/>
              </a:solidFill>
              <a:latin typeface="Calibri" pitchFamily="34" charset="0"/>
            </a:endParaRPr>
          </a:p>
          <a:p>
            <a:pPr eaLnBrk="0" fontAlgn="base" hangingPunct="0">
              <a:lnSpc>
                <a:spcPct val="95000"/>
              </a:lnSpc>
              <a:spcBef>
                <a:spcPct val="30000"/>
              </a:spcBef>
              <a:spcAft>
                <a:spcPct val="0"/>
              </a:spcAft>
              <a:defRPr/>
            </a:pPr>
            <a:r>
              <a:rPr lang="en-US" sz="2400" kern="0" dirty="0">
                <a:solidFill>
                  <a:schemeClr val="accent2">
                    <a:lumMod val="75000"/>
                  </a:schemeClr>
                </a:solidFill>
                <a:latin typeface="Calibri" pitchFamily="34" charset="0"/>
              </a:rPr>
              <a:t>If the speed limit were changed to </a:t>
            </a:r>
            <a:r>
              <a:rPr lang="en-US" sz="2400" kern="0" dirty="0" smtClean="0">
                <a:solidFill>
                  <a:schemeClr val="accent2">
                    <a:lumMod val="75000"/>
                  </a:schemeClr>
                </a:solidFill>
                <a:latin typeface="Calibri" pitchFamily="34" charset="0"/>
              </a:rPr>
              <a:t>25 </a:t>
            </a:r>
            <a:r>
              <a:rPr lang="en-US" sz="2400" kern="0" dirty="0">
                <a:solidFill>
                  <a:schemeClr val="accent2">
                    <a:lumMod val="75000"/>
                  </a:schemeClr>
                </a:solidFill>
                <a:latin typeface="Calibri" pitchFamily="34" charset="0"/>
              </a:rPr>
              <a:t>mph (no bike lane)?</a:t>
            </a:r>
          </a:p>
        </p:txBody>
      </p:sp>
      <p:grpSp>
        <p:nvGrpSpPr>
          <p:cNvPr id="2" name="Group 8"/>
          <p:cNvGrpSpPr/>
          <p:nvPr/>
        </p:nvGrpSpPr>
        <p:grpSpPr>
          <a:xfrm>
            <a:off x="219271" y="1443454"/>
            <a:ext cx="2946399" cy="517237"/>
            <a:chOff x="4230255" y="5015345"/>
            <a:chExt cx="4064000" cy="701964"/>
          </a:xfrm>
        </p:grpSpPr>
        <p:sp>
          <p:nvSpPr>
            <p:cNvPr id="10" name="Rectangle 9"/>
            <p:cNvSpPr/>
            <p:nvPr/>
          </p:nvSpPr>
          <p:spPr bwMode="auto">
            <a:xfrm>
              <a:off x="5532582" y="5015345"/>
              <a:ext cx="2761673" cy="701964"/>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11" name="Pentagon 10"/>
            <p:cNvSpPr/>
            <p:nvPr/>
          </p:nvSpPr>
          <p:spPr bwMode="auto">
            <a:xfrm>
              <a:off x="4230255" y="5015345"/>
              <a:ext cx="1821792" cy="701964"/>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grpSp>
      <p:sp>
        <p:nvSpPr>
          <p:cNvPr id="12" name="Text Box 4"/>
          <p:cNvSpPr txBox="1">
            <a:spLocks noChangeArrowheads="1"/>
          </p:cNvSpPr>
          <p:nvPr/>
        </p:nvSpPr>
        <p:spPr bwMode="auto">
          <a:xfrm>
            <a:off x="1508485" y="1338893"/>
            <a:ext cx="1903563" cy="707886"/>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4000" b="1" dirty="0">
                <a:solidFill>
                  <a:schemeClr val="accent6">
                    <a:lumMod val="75000"/>
                  </a:schemeClr>
                </a:solidFill>
                <a:latin typeface="Calibri" pitchFamily="34" charset="0"/>
              </a:rPr>
              <a:t>E </a:t>
            </a:r>
            <a:r>
              <a:rPr lang="en-US" sz="4000" dirty="0">
                <a:solidFill>
                  <a:schemeClr val="accent6">
                    <a:lumMod val="75000"/>
                  </a:schemeClr>
                </a:solidFill>
                <a:latin typeface="Calibri" pitchFamily="34" charset="0"/>
              </a:rPr>
              <a:t>(</a:t>
            </a:r>
            <a:r>
              <a:rPr lang="en-US" sz="4000" dirty="0" smtClean="0">
                <a:solidFill>
                  <a:schemeClr val="accent6">
                    <a:lumMod val="75000"/>
                  </a:schemeClr>
                </a:solidFill>
                <a:latin typeface="Calibri" pitchFamily="34" charset="0"/>
              </a:rPr>
              <a:t>4.27)</a:t>
            </a:r>
            <a:endParaRPr lang="en-US" sz="4000" dirty="0">
              <a:solidFill>
                <a:schemeClr val="accent6">
                  <a:lumMod val="75000"/>
                </a:schemeClr>
              </a:solidFill>
              <a:latin typeface="Calibri" pitchFamily="34" charset="0"/>
            </a:endParaRPr>
          </a:p>
        </p:txBody>
      </p:sp>
      <p:sp>
        <p:nvSpPr>
          <p:cNvPr id="13" name="Text Box 4"/>
          <p:cNvSpPr txBox="1">
            <a:spLocks noChangeArrowheads="1"/>
          </p:cNvSpPr>
          <p:nvPr/>
        </p:nvSpPr>
        <p:spPr bwMode="auto">
          <a:xfrm>
            <a:off x="237371" y="1483113"/>
            <a:ext cx="1536988" cy="461665"/>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2400" dirty="0">
                <a:latin typeface="Calibri" pitchFamily="34" charset="0"/>
              </a:rPr>
              <a:t>LOS =</a:t>
            </a:r>
          </a:p>
        </p:txBody>
      </p:sp>
      <p:grpSp>
        <p:nvGrpSpPr>
          <p:cNvPr id="3" name="Group 13"/>
          <p:cNvGrpSpPr/>
          <p:nvPr/>
        </p:nvGrpSpPr>
        <p:grpSpPr>
          <a:xfrm>
            <a:off x="237371" y="3564074"/>
            <a:ext cx="2946399" cy="517237"/>
            <a:chOff x="4230255" y="5015345"/>
            <a:chExt cx="4064000" cy="701964"/>
          </a:xfrm>
        </p:grpSpPr>
        <p:sp>
          <p:nvSpPr>
            <p:cNvPr id="15" name="Rectangle 14"/>
            <p:cNvSpPr/>
            <p:nvPr/>
          </p:nvSpPr>
          <p:spPr bwMode="auto">
            <a:xfrm>
              <a:off x="5532582" y="5015345"/>
              <a:ext cx="2761673" cy="701964"/>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16" name="Pentagon 15"/>
            <p:cNvSpPr/>
            <p:nvPr/>
          </p:nvSpPr>
          <p:spPr bwMode="auto">
            <a:xfrm>
              <a:off x="4230255" y="5015345"/>
              <a:ext cx="1821792" cy="701964"/>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grpSp>
      <p:sp>
        <p:nvSpPr>
          <p:cNvPr id="17" name="Text Box 4"/>
          <p:cNvSpPr txBox="1">
            <a:spLocks noChangeArrowheads="1"/>
          </p:cNvSpPr>
          <p:nvPr/>
        </p:nvSpPr>
        <p:spPr bwMode="auto">
          <a:xfrm>
            <a:off x="1489147" y="3450278"/>
            <a:ext cx="1894327" cy="707886"/>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4000" b="1" dirty="0">
                <a:solidFill>
                  <a:schemeClr val="accent3">
                    <a:lumMod val="50000"/>
                  </a:schemeClr>
                </a:solidFill>
                <a:latin typeface="Calibri" pitchFamily="34" charset="0"/>
              </a:rPr>
              <a:t>B</a:t>
            </a:r>
            <a:r>
              <a:rPr lang="en-US" sz="4000" b="1" dirty="0" smtClean="0">
                <a:solidFill>
                  <a:schemeClr val="accent3">
                    <a:lumMod val="50000"/>
                  </a:schemeClr>
                </a:solidFill>
                <a:latin typeface="Calibri" pitchFamily="34" charset="0"/>
              </a:rPr>
              <a:t> </a:t>
            </a:r>
            <a:r>
              <a:rPr lang="en-US" sz="4000" dirty="0" smtClean="0">
                <a:solidFill>
                  <a:schemeClr val="accent3">
                    <a:lumMod val="50000"/>
                  </a:schemeClr>
                </a:solidFill>
                <a:latin typeface="Calibri" pitchFamily="34" charset="0"/>
              </a:rPr>
              <a:t>(2.57)</a:t>
            </a:r>
            <a:endParaRPr lang="en-US" sz="4000" dirty="0">
              <a:solidFill>
                <a:schemeClr val="accent3">
                  <a:lumMod val="50000"/>
                </a:schemeClr>
              </a:solidFill>
              <a:latin typeface="Calibri" pitchFamily="34" charset="0"/>
            </a:endParaRPr>
          </a:p>
        </p:txBody>
      </p:sp>
      <p:sp>
        <p:nvSpPr>
          <p:cNvPr id="18" name="Text Box 4"/>
          <p:cNvSpPr txBox="1">
            <a:spLocks noChangeArrowheads="1"/>
          </p:cNvSpPr>
          <p:nvPr/>
        </p:nvSpPr>
        <p:spPr bwMode="auto">
          <a:xfrm>
            <a:off x="214071" y="3591860"/>
            <a:ext cx="1536988" cy="461665"/>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2400" dirty="0">
                <a:latin typeface="Calibri" pitchFamily="34" charset="0"/>
              </a:rPr>
              <a:t>LOS =</a:t>
            </a:r>
          </a:p>
        </p:txBody>
      </p:sp>
      <p:grpSp>
        <p:nvGrpSpPr>
          <p:cNvPr id="4" name="Group 18"/>
          <p:cNvGrpSpPr/>
          <p:nvPr/>
        </p:nvGrpSpPr>
        <p:grpSpPr>
          <a:xfrm>
            <a:off x="214074" y="5702954"/>
            <a:ext cx="2946399" cy="517237"/>
            <a:chOff x="4230255" y="5015345"/>
            <a:chExt cx="4064000" cy="701964"/>
          </a:xfrm>
        </p:grpSpPr>
        <p:sp>
          <p:nvSpPr>
            <p:cNvPr id="20" name="Rectangle 19"/>
            <p:cNvSpPr/>
            <p:nvPr/>
          </p:nvSpPr>
          <p:spPr bwMode="auto">
            <a:xfrm>
              <a:off x="5532582" y="5015345"/>
              <a:ext cx="2761673" cy="701964"/>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21" name="Pentagon 20"/>
            <p:cNvSpPr/>
            <p:nvPr/>
          </p:nvSpPr>
          <p:spPr bwMode="auto">
            <a:xfrm>
              <a:off x="4230255" y="5015345"/>
              <a:ext cx="1821792" cy="701964"/>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grpSp>
      <p:sp>
        <p:nvSpPr>
          <p:cNvPr id="22" name="Text Box 4"/>
          <p:cNvSpPr txBox="1">
            <a:spLocks noChangeArrowheads="1"/>
          </p:cNvSpPr>
          <p:nvPr/>
        </p:nvSpPr>
        <p:spPr bwMode="auto">
          <a:xfrm>
            <a:off x="1427158" y="5595758"/>
            <a:ext cx="1986694" cy="707886"/>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4000" b="1" dirty="0">
                <a:solidFill>
                  <a:schemeClr val="accent2">
                    <a:lumMod val="75000"/>
                  </a:schemeClr>
                </a:solidFill>
                <a:latin typeface="Calibri" pitchFamily="34" charset="0"/>
              </a:rPr>
              <a:t>D </a:t>
            </a:r>
            <a:r>
              <a:rPr lang="en-US" sz="4000" dirty="0">
                <a:solidFill>
                  <a:schemeClr val="accent2">
                    <a:lumMod val="75000"/>
                  </a:schemeClr>
                </a:solidFill>
                <a:latin typeface="Calibri" pitchFamily="34" charset="0"/>
              </a:rPr>
              <a:t>(</a:t>
            </a:r>
            <a:r>
              <a:rPr lang="en-US" sz="4000" dirty="0" smtClean="0">
                <a:solidFill>
                  <a:schemeClr val="accent2">
                    <a:lumMod val="75000"/>
                  </a:schemeClr>
                </a:solidFill>
                <a:latin typeface="Calibri" pitchFamily="34" charset="0"/>
              </a:rPr>
              <a:t>4.10)</a:t>
            </a:r>
            <a:endParaRPr lang="en-US" sz="4000" dirty="0">
              <a:solidFill>
                <a:schemeClr val="accent2">
                  <a:lumMod val="75000"/>
                </a:schemeClr>
              </a:solidFill>
              <a:latin typeface="Calibri" pitchFamily="34" charset="0"/>
            </a:endParaRPr>
          </a:p>
        </p:txBody>
      </p:sp>
      <p:sp>
        <p:nvSpPr>
          <p:cNvPr id="23" name="Text Box 4"/>
          <p:cNvSpPr txBox="1">
            <a:spLocks noChangeArrowheads="1"/>
          </p:cNvSpPr>
          <p:nvPr/>
        </p:nvSpPr>
        <p:spPr bwMode="auto">
          <a:xfrm>
            <a:off x="214071" y="5754493"/>
            <a:ext cx="1536988" cy="461665"/>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2400" dirty="0">
                <a:latin typeface="Calibri" pitchFamily="34" charset="0"/>
              </a:rPr>
              <a:t>LOS =</a:t>
            </a:r>
          </a:p>
        </p:txBody>
      </p:sp>
      <p:sp>
        <p:nvSpPr>
          <p:cNvPr id="27" name="Rectangle 2"/>
          <p:cNvSpPr>
            <a:spLocks noGrp="1" noChangeArrowheads="1"/>
          </p:cNvSpPr>
          <p:nvPr>
            <p:ph type="title"/>
          </p:nvPr>
        </p:nvSpPr>
        <p:spPr>
          <a:xfrm>
            <a:off x="6053042" y="146000"/>
            <a:ext cx="1918680" cy="884238"/>
          </a:xfrm>
        </p:spPr>
        <p:txBody>
          <a:bodyPr>
            <a:normAutofit/>
          </a:bodyPr>
          <a:lstStyle/>
          <a:p>
            <a:pPr algn="r"/>
            <a:r>
              <a:rPr lang="en-US" sz="3200" dirty="0" smtClean="0"/>
              <a:t>Example 1</a:t>
            </a:r>
            <a:endParaRPr lang="en-US" sz="3200" dirty="0"/>
          </a:p>
        </p:txBody>
      </p:sp>
      <p:sp>
        <p:nvSpPr>
          <p:cNvPr id="31" name="Content Placeholder 6"/>
          <p:cNvSpPr>
            <a:spLocks noGrp="1"/>
          </p:cNvSpPr>
          <p:nvPr>
            <p:ph idx="1"/>
          </p:nvPr>
        </p:nvSpPr>
        <p:spPr>
          <a:xfrm>
            <a:off x="5029189" y="1219204"/>
            <a:ext cx="4114814" cy="4525963"/>
          </a:xfrm>
        </p:spPr>
        <p:txBody>
          <a:bodyPr/>
          <a:lstStyle/>
          <a:p>
            <a:r>
              <a:rPr lang="en-US" sz="2400" dirty="0"/>
              <a:t>Area type: Large Urbanized </a:t>
            </a:r>
          </a:p>
          <a:p>
            <a:pPr marL="913972" lvl="1" indent="-514110"/>
            <a:r>
              <a:rPr lang="en-US" sz="2000" dirty="0"/>
              <a:t>Class 2 arterial</a:t>
            </a:r>
          </a:p>
          <a:p>
            <a:r>
              <a:rPr lang="en-US" sz="2400" dirty="0"/>
              <a:t>ARTPLAN defaults</a:t>
            </a:r>
          </a:p>
          <a:p>
            <a:r>
              <a:rPr lang="en-US" sz="2400" dirty="0"/>
              <a:t>3 Signals,   2 segments</a:t>
            </a:r>
          </a:p>
          <a:p>
            <a:r>
              <a:rPr lang="en-US" sz="2400" dirty="0"/>
              <a:t>Through g/C:  .44</a:t>
            </a:r>
          </a:p>
          <a:p>
            <a:r>
              <a:rPr lang="en-US" sz="2400" dirty="0"/>
              <a:t>Facility:  </a:t>
            </a:r>
            <a:r>
              <a:rPr lang="en-US" sz="2000" dirty="0"/>
              <a:t>4-lane divided</a:t>
            </a:r>
          </a:p>
          <a:p>
            <a:r>
              <a:rPr lang="en-US" sz="2400" dirty="0"/>
              <a:t>K Factor:  .</a:t>
            </a:r>
            <a:r>
              <a:rPr lang="en-US" sz="2400" dirty="0" smtClean="0"/>
              <a:t>09</a:t>
            </a:r>
            <a:endParaRPr lang="en-US" sz="2400" dirty="0"/>
          </a:p>
          <a:p>
            <a:r>
              <a:rPr lang="en-US" sz="2400" dirty="0"/>
              <a:t>D Factor:  .55</a:t>
            </a:r>
          </a:p>
          <a:p>
            <a:r>
              <a:rPr lang="en-US" sz="2400" dirty="0"/>
              <a:t>AADT: 30,000</a:t>
            </a:r>
          </a:p>
          <a:p>
            <a:r>
              <a:rPr lang="en-US" sz="2400" dirty="0"/>
              <a:t>Bike lanes : None</a:t>
            </a:r>
            <a:r>
              <a:rPr lang="en-US" sz="2800" dirty="0"/>
              <a:t>	</a:t>
            </a:r>
          </a:p>
          <a:p>
            <a:endParaRPr lang="en-US" sz="2800" dirty="0"/>
          </a:p>
          <a:p>
            <a:endParaRPr lang="en-US" sz="2800" dirty="0"/>
          </a:p>
          <a:p>
            <a:endParaRPr lang="en-US" sz="3600" dirty="0"/>
          </a:p>
        </p:txBody>
      </p:sp>
      <p:grpSp>
        <p:nvGrpSpPr>
          <p:cNvPr id="38" name="Group 37"/>
          <p:cNvGrpSpPr/>
          <p:nvPr/>
        </p:nvGrpSpPr>
        <p:grpSpPr>
          <a:xfrm>
            <a:off x="0" y="0"/>
            <a:ext cx="3048000" cy="762000"/>
            <a:chOff x="0" y="152400"/>
            <a:chExt cx="3048000" cy="762000"/>
          </a:xfrm>
        </p:grpSpPr>
        <p:sp>
          <p:nvSpPr>
            <p:cNvPr id="39" name="Rectangle 38"/>
            <p:cNvSpPr/>
            <p:nvPr/>
          </p:nvSpPr>
          <p:spPr>
            <a:xfrm>
              <a:off x="0" y="152400"/>
              <a:ext cx="3048000" cy="762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400" dirty="0">
                  <a:solidFill>
                    <a:schemeClr val="bg2"/>
                  </a:solidFill>
                </a:rPr>
                <a:t>Bicycle LOS</a:t>
              </a:r>
            </a:p>
          </p:txBody>
        </p:sp>
        <p:pic>
          <p:nvPicPr>
            <p:cNvPr id="40" name="Picture 2" descr="Z:\MKTG\(01) Job Chargeable\Florida DOT Level of Service Handbook\Graphics\PPT_FDOT_LO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2013" t="74683" r="52153" b="14205"/>
            <a:stretch/>
          </p:blipFill>
          <p:spPr bwMode="auto">
            <a:xfrm>
              <a:off x="5" y="152400"/>
              <a:ext cx="1447799" cy="762000"/>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 Box 4"/>
          <p:cNvSpPr txBox="1">
            <a:spLocks noChangeArrowheads="1"/>
          </p:cNvSpPr>
          <p:nvPr/>
        </p:nvSpPr>
        <p:spPr bwMode="auto">
          <a:xfrm>
            <a:off x="222905" y="3592047"/>
            <a:ext cx="1536988" cy="461665"/>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2400" dirty="0">
                <a:latin typeface="Calibri" pitchFamily="34" charset="0"/>
              </a:rPr>
              <a:t>LOS =</a:t>
            </a:r>
          </a:p>
        </p:txBody>
      </p:sp>
      <p:sp>
        <p:nvSpPr>
          <p:cNvPr id="41" name="Text Box 4"/>
          <p:cNvSpPr txBox="1">
            <a:spLocks noChangeArrowheads="1"/>
          </p:cNvSpPr>
          <p:nvPr/>
        </p:nvSpPr>
        <p:spPr bwMode="auto">
          <a:xfrm>
            <a:off x="235704" y="1475553"/>
            <a:ext cx="1536988" cy="461665"/>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2400" dirty="0">
                <a:latin typeface="Calibri" pitchFamily="34" charset="0"/>
              </a:rPr>
              <a:t>LOS =</a:t>
            </a:r>
          </a:p>
        </p:txBody>
      </p:sp>
      <p:sp>
        <p:nvSpPr>
          <p:cNvPr id="45" name="Text Box 4"/>
          <p:cNvSpPr txBox="1">
            <a:spLocks noChangeArrowheads="1"/>
          </p:cNvSpPr>
          <p:nvPr/>
        </p:nvSpPr>
        <p:spPr bwMode="auto">
          <a:xfrm>
            <a:off x="207070" y="5732943"/>
            <a:ext cx="1536988" cy="461665"/>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2400" dirty="0">
                <a:latin typeface="Calibri" pitchFamily="34" charset="0"/>
              </a:rPr>
              <a:t>LOS =</a:t>
            </a:r>
          </a:p>
        </p:txBody>
      </p:sp>
    </p:spTree>
    <p:custDataLst>
      <p:tags r:id="rId1"/>
    </p:custDataLst>
    <p:extLst>
      <p:ext uri="{BB962C8B-B14F-4D97-AF65-F5344CB8AC3E}">
        <p14:creationId xmlns:p14="http://schemas.microsoft.com/office/powerpoint/2010/main" val="131781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7575" name="Picture 7" descr="6b"/>
          <p:cNvPicPr>
            <a:picLocks noChangeAspect="1" noChangeArrowheads="1"/>
          </p:cNvPicPr>
          <p:nvPr/>
        </p:nvPicPr>
        <p:blipFill>
          <a:blip r:embed="rId4" cstate="print"/>
          <a:srcRect l="32567" r="17197"/>
          <a:stretch>
            <a:fillRect/>
          </a:stretch>
        </p:blipFill>
        <p:spPr bwMode="auto">
          <a:xfrm>
            <a:off x="3038104" y="1100138"/>
            <a:ext cx="3057236" cy="4572000"/>
          </a:xfrm>
          <a:prstGeom prst="rect">
            <a:avLst/>
          </a:prstGeom>
          <a:noFill/>
          <a:ln>
            <a:noFill/>
          </a:ln>
        </p:spPr>
      </p:pic>
      <p:pic>
        <p:nvPicPr>
          <p:cNvPr id="2157573" name="Picture 5" descr="6c"/>
          <p:cNvPicPr>
            <a:picLocks noChangeAspect="1" noChangeArrowheads="1"/>
          </p:cNvPicPr>
          <p:nvPr/>
        </p:nvPicPr>
        <p:blipFill>
          <a:blip r:embed="rId5" cstate="print"/>
          <a:srcRect l="33161" r="22467"/>
          <a:stretch>
            <a:fillRect/>
          </a:stretch>
        </p:blipFill>
        <p:spPr bwMode="auto">
          <a:xfrm>
            <a:off x="4" y="1100138"/>
            <a:ext cx="3020291" cy="4572000"/>
          </a:xfrm>
          <a:prstGeom prst="rect">
            <a:avLst/>
          </a:prstGeom>
          <a:noFill/>
          <a:ln>
            <a:noFill/>
          </a:ln>
        </p:spPr>
      </p:pic>
      <p:pic>
        <p:nvPicPr>
          <p:cNvPr id="2157574" name="Picture 6" descr="8c"/>
          <p:cNvPicPr>
            <a:picLocks noChangeAspect="1" noChangeArrowheads="1"/>
          </p:cNvPicPr>
          <p:nvPr/>
        </p:nvPicPr>
        <p:blipFill>
          <a:blip r:embed="rId6" cstate="print"/>
          <a:srcRect l="30409" r="24319"/>
          <a:stretch>
            <a:fillRect/>
          </a:stretch>
        </p:blipFill>
        <p:spPr bwMode="auto">
          <a:xfrm>
            <a:off x="6113157" y="1100138"/>
            <a:ext cx="3030847" cy="4572000"/>
          </a:xfrm>
          <a:prstGeom prst="rect">
            <a:avLst/>
          </a:prstGeom>
          <a:noFill/>
          <a:ln>
            <a:noFill/>
          </a:ln>
        </p:spPr>
      </p:pic>
      <p:grpSp>
        <p:nvGrpSpPr>
          <p:cNvPr id="8" name="Group 7"/>
          <p:cNvGrpSpPr/>
          <p:nvPr/>
        </p:nvGrpSpPr>
        <p:grpSpPr>
          <a:xfrm>
            <a:off x="3" y="0"/>
            <a:ext cx="3200397" cy="762000"/>
            <a:chOff x="-1" y="152400"/>
            <a:chExt cx="3200397" cy="762000"/>
          </a:xfrm>
        </p:grpSpPr>
        <p:sp>
          <p:nvSpPr>
            <p:cNvPr id="9" name="Rectangle 8"/>
            <p:cNvSpPr/>
            <p:nvPr/>
          </p:nvSpPr>
          <p:spPr>
            <a:xfrm>
              <a:off x="-1" y="152400"/>
              <a:ext cx="3200397"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500" dirty="0">
                  <a:solidFill>
                    <a:schemeClr val="accent5">
                      <a:lumMod val="75000"/>
                    </a:schemeClr>
                  </a:solidFill>
                </a:rPr>
                <a:t>Pedestrian </a:t>
              </a:r>
              <a:r>
                <a:rPr lang="en-US" sz="2500" dirty="0" smtClean="0">
                  <a:solidFill>
                    <a:schemeClr val="accent5">
                      <a:lumMod val="75000"/>
                    </a:schemeClr>
                  </a:solidFill>
                </a:rPr>
                <a:t>LOS</a:t>
              </a:r>
              <a:endParaRPr lang="en-US" sz="2500" dirty="0">
                <a:solidFill>
                  <a:schemeClr val="accent5">
                    <a:lumMod val="75000"/>
                  </a:schemeClr>
                </a:solidFill>
              </a:endParaRPr>
            </a:p>
          </p:txBody>
        </p:sp>
        <p:pic>
          <p:nvPicPr>
            <p:cNvPr id="10" name="Picture 2" descr="Z:\MKTG\(01) Job Chargeable\Florida DOT Level of Service Handbook\Graphics\PPT_FDOT_LOS.jpg"/>
            <p:cNvPicPr>
              <a:picLocks noChangeAspect="1" noChangeArrowheads="1"/>
            </p:cNvPicPr>
            <p:nvPr/>
          </p:nvPicPr>
          <p:blipFill rotWithShape="1">
            <a:blip r:embed="rId7" cstate="screen">
              <a:duotone>
                <a:schemeClr val="accent5">
                  <a:shade val="45000"/>
                  <a:satMod val="135000"/>
                </a:schemeClr>
                <a:prstClr val="white"/>
              </a:duotone>
              <a:extLst>
                <a:ext uri="{28A0092B-C50C-407E-A947-70E740481C1C}">
                  <a14:useLocalDpi xmlns:a14="http://schemas.microsoft.com/office/drawing/2010/main"/>
                </a:ext>
              </a:extLst>
            </a:blip>
            <a:srcRect l="14218" t="75827" r="68108" b="8618"/>
            <a:stretch/>
          </p:blipFill>
          <p:spPr bwMode="auto">
            <a:xfrm>
              <a:off x="4" y="158246"/>
              <a:ext cx="1136651" cy="75031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635764480"/>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9620" name="Rectangle 4"/>
          <p:cNvSpPr>
            <a:spLocks noGrp="1" noChangeArrowheads="1"/>
          </p:cNvSpPr>
          <p:nvPr>
            <p:ph idx="1"/>
          </p:nvPr>
        </p:nvSpPr>
        <p:spPr>
          <a:xfrm>
            <a:off x="685800" y="1490093"/>
            <a:ext cx="5814288" cy="4525963"/>
          </a:xfrm>
        </p:spPr>
        <p:txBody>
          <a:bodyPr>
            <a:normAutofit/>
          </a:bodyPr>
          <a:lstStyle/>
          <a:p>
            <a:pPr>
              <a:lnSpc>
                <a:spcPct val="90000"/>
              </a:lnSpc>
            </a:pPr>
            <a:r>
              <a:rPr lang="en-US" sz="2800" dirty="0"/>
              <a:t>Presence of a sidewalk </a:t>
            </a:r>
            <a:br>
              <a:rPr lang="en-US" sz="2800" dirty="0"/>
            </a:br>
            <a:endParaRPr lang="en-US" sz="2800" dirty="0"/>
          </a:p>
          <a:p>
            <a:pPr>
              <a:lnSpc>
                <a:spcPct val="90000"/>
              </a:lnSpc>
            </a:pPr>
            <a:endParaRPr lang="en-US" sz="2800" dirty="0"/>
          </a:p>
          <a:p>
            <a:pPr>
              <a:lnSpc>
                <a:spcPct val="90000"/>
              </a:lnSpc>
            </a:pPr>
            <a:r>
              <a:rPr lang="en-US" sz="2800" dirty="0"/>
              <a:t>Lateral separation of pedestrians and motorized vehicles</a:t>
            </a:r>
          </a:p>
          <a:p>
            <a:pPr lvl="1">
              <a:lnSpc>
                <a:spcPct val="90000"/>
              </a:lnSpc>
            </a:pPr>
            <a:r>
              <a:rPr lang="en-US" sz="2000" dirty="0">
                <a:solidFill>
                  <a:schemeClr val="accent6"/>
                </a:solidFill>
              </a:rPr>
              <a:t>Includes presence of barriers and buffers, i.e.  parked cars, trees</a:t>
            </a:r>
          </a:p>
          <a:p>
            <a:pPr lvl="1">
              <a:lnSpc>
                <a:spcPct val="90000"/>
              </a:lnSpc>
            </a:pPr>
            <a:endParaRPr lang="en-US" sz="2000" dirty="0">
              <a:solidFill>
                <a:schemeClr val="accent6"/>
              </a:solidFill>
            </a:endParaRPr>
          </a:p>
          <a:p>
            <a:pPr>
              <a:lnSpc>
                <a:spcPct val="90000"/>
              </a:lnSpc>
            </a:pPr>
            <a:r>
              <a:rPr lang="en-US" sz="2800" dirty="0"/>
              <a:t>Motorized vehicle</a:t>
            </a:r>
          </a:p>
          <a:p>
            <a:pPr lvl="1">
              <a:lnSpc>
                <a:spcPct val="90000"/>
              </a:lnSpc>
            </a:pPr>
            <a:r>
              <a:rPr lang="en-US" sz="2000" dirty="0">
                <a:solidFill>
                  <a:schemeClr val="accent6"/>
                </a:solidFill>
              </a:rPr>
              <a:t>Volume</a:t>
            </a:r>
          </a:p>
          <a:p>
            <a:pPr lvl="1">
              <a:lnSpc>
                <a:spcPct val="90000"/>
              </a:lnSpc>
            </a:pPr>
            <a:r>
              <a:rPr lang="en-US" sz="2000" dirty="0">
                <a:solidFill>
                  <a:schemeClr val="accent6"/>
                </a:solidFill>
              </a:rPr>
              <a:t>Speed</a:t>
            </a:r>
          </a:p>
        </p:txBody>
      </p:sp>
      <p:grpSp>
        <p:nvGrpSpPr>
          <p:cNvPr id="2" name="Group 1"/>
          <p:cNvGrpSpPr/>
          <p:nvPr/>
        </p:nvGrpSpPr>
        <p:grpSpPr>
          <a:xfrm>
            <a:off x="6629400" y="838200"/>
            <a:ext cx="2348341" cy="5440363"/>
            <a:chOff x="1385459" y="748147"/>
            <a:chExt cx="2937163" cy="6109854"/>
          </a:xfrm>
        </p:grpSpPr>
        <p:sp>
          <p:nvSpPr>
            <p:cNvPr id="2159618" name="Rectangle 2"/>
            <p:cNvSpPr>
              <a:spLocks noChangeArrowheads="1"/>
            </p:cNvSpPr>
            <p:nvPr/>
          </p:nvSpPr>
          <p:spPr bwMode="auto">
            <a:xfrm>
              <a:off x="1385459" y="748147"/>
              <a:ext cx="2937163" cy="6109854"/>
            </a:xfrm>
            <a:prstGeom prst="rect">
              <a:avLst/>
            </a:prstGeom>
            <a:solidFill>
              <a:srgbClr val="DDDDDD"/>
            </a:solidFill>
            <a:ln w="9525">
              <a:noFill/>
              <a:miter lim="800000"/>
              <a:headEnd/>
              <a:tailEnd/>
            </a:ln>
            <a:effectLst/>
          </p:spPr>
          <p:txBody>
            <a:bodyPr wrap="none" lIns="91397" tIns="45698" rIns="91397" bIns="45698" anchor="ctr"/>
            <a:lstStyle/>
            <a:p>
              <a:endParaRPr lang="en-US"/>
            </a:p>
          </p:txBody>
        </p:sp>
        <p:graphicFrame>
          <p:nvGraphicFramePr>
            <p:cNvPr id="2159621" name="Object 5"/>
            <p:cNvGraphicFramePr>
              <a:graphicFrameLocks noChangeAspect="1"/>
            </p:cNvGraphicFramePr>
            <p:nvPr>
              <p:extLst>
                <p:ext uri="{D42A27DB-BD31-4B8C-83A1-F6EECF244321}">
                  <p14:modId xmlns:p14="http://schemas.microsoft.com/office/powerpoint/2010/main" val="2303142771"/>
                </p:ext>
              </p:extLst>
            </p:nvPr>
          </p:nvGraphicFramePr>
          <p:xfrm>
            <a:off x="1579884" y="827529"/>
            <a:ext cx="2567788" cy="1925840"/>
          </p:xfrm>
          <a:graphic>
            <a:graphicData uri="http://schemas.openxmlformats.org/presentationml/2006/ole">
              <mc:AlternateContent xmlns:mc="http://schemas.openxmlformats.org/markup-compatibility/2006">
                <mc:Choice xmlns:v="urn:schemas-microsoft-com:vml" Requires="v">
                  <p:oleObj spid="_x0000_s16787" name="Photo Editor Photo" r:id="rId5" imgW="3048264" imgH="2453853" progId="">
                    <p:embed/>
                  </p:oleObj>
                </mc:Choice>
                <mc:Fallback>
                  <p:oleObj name="Photo Editor Photo" r:id="rId5" imgW="3048264" imgH="245385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6856"/>
                        <a:stretch>
                          <a:fillRect/>
                        </a:stretch>
                      </p:blipFill>
                      <p:spPr bwMode="auto">
                        <a:xfrm>
                          <a:off x="1579884" y="827529"/>
                          <a:ext cx="2567788" cy="192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59622" name="Picture 6" descr="Art F"/>
            <p:cNvPicPr>
              <a:picLocks noChangeAspect="1" noChangeArrowheads="1"/>
            </p:cNvPicPr>
            <p:nvPr/>
          </p:nvPicPr>
          <p:blipFill>
            <a:blip r:embed="rId7" cstate="print"/>
            <a:srcRect l="39330" t="25935" r="23589" b="34457"/>
            <a:stretch>
              <a:fillRect/>
            </a:stretch>
          </p:blipFill>
          <p:spPr bwMode="auto">
            <a:xfrm>
              <a:off x="1546950" y="4935016"/>
              <a:ext cx="2584428" cy="1839859"/>
            </a:xfrm>
            <a:prstGeom prst="rect">
              <a:avLst/>
            </a:prstGeom>
            <a:noFill/>
            <a:ln w="9525">
              <a:solidFill>
                <a:schemeClr val="tx1"/>
              </a:solidFill>
              <a:miter lim="800000"/>
              <a:headEnd/>
              <a:tailEnd/>
            </a:ln>
          </p:spPr>
        </p:pic>
        <p:pic>
          <p:nvPicPr>
            <p:cNvPr id="2159623" name="Picture 7" descr="8b"/>
            <p:cNvPicPr>
              <a:picLocks noChangeAspect="1" noChangeArrowheads="1"/>
            </p:cNvPicPr>
            <p:nvPr/>
          </p:nvPicPr>
          <p:blipFill>
            <a:blip r:embed="rId8" cstate="print"/>
            <a:srcRect l="7715" t="11136"/>
            <a:stretch>
              <a:fillRect/>
            </a:stretch>
          </p:blipFill>
          <p:spPr bwMode="auto">
            <a:xfrm>
              <a:off x="1556325" y="2921334"/>
              <a:ext cx="2567451" cy="1821043"/>
            </a:xfrm>
            <a:prstGeom prst="rect">
              <a:avLst/>
            </a:prstGeom>
            <a:noFill/>
            <a:ln w="9525">
              <a:solidFill>
                <a:schemeClr val="tx1"/>
              </a:solidFill>
              <a:miter lim="800000"/>
              <a:headEnd/>
              <a:tailEnd/>
            </a:ln>
          </p:spPr>
        </p:pic>
      </p:grpSp>
      <p:sp>
        <p:nvSpPr>
          <p:cNvPr id="26" name="Rectangle 3"/>
          <p:cNvSpPr>
            <a:spLocks noGrp="1" noChangeArrowheads="1"/>
          </p:cNvSpPr>
          <p:nvPr>
            <p:ph type="title"/>
          </p:nvPr>
        </p:nvSpPr>
        <p:spPr>
          <a:xfrm>
            <a:off x="3352800" y="-8055"/>
            <a:ext cx="5791200" cy="772237"/>
          </a:xfrm>
        </p:spPr>
        <p:txBody>
          <a:bodyPr anchor="ctr">
            <a:normAutofit/>
          </a:bodyPr>
          <a:lstStyle/>
          <a:p>
            <a:pPr algn="ctr"/>
            <a:r>
              <a:rPr lang="en-US" sz="2000" dirty="0"/>
              <a:t>Factors Affecting Pedestrian Quality of Service</a:t>
            </a:r>
          </a:p>
        </p:txBody>
      </p:sp>
      <p:grpSp>
        <p:nvGrpSpPr>
          <p:cNvPr id="12" name="Group 11"/>
          <p:cNvGrpSpPr/>
          <p:nvPr/>
        </p:nvGrpSpPr>
        <p:grpSpPr>
          <a:xfrm>
            <a:off x="3" y="0"/>
            <a:ext cx="3200397" cy="762000"/>
            <a:chOff x="-1" y="152400"/>
            <a:chExt cx="3200397" cy="762000"/>
          </a:xfrm>
        </p:grpSpPr>
        <p:sp>
          <p:nvSpPr>
            <p:cNvPr id="13" name="Rectangle 12"/>
            <p:cNvSpPr/>
            <p:nvPr/>
          </p:nvSpPr>
          <p:spPr>
            <a:xfrm>
              <a:off x="-1" y="152400"/>
              <a:ext cx="3200397"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500" dirty="0">
                  <a:solidFill>
                    <a:schemeClr val="accent5">
                      <a:lumMod val="75000"/>
                    </a:schemeClr>
                  </a:solidFill>
                </a:rPr>
                <a:t>Pedestrian </a:t>
              </a:r>
              <a:r>
                <a:rPr lang="en-US" sz="2500" dirty="0" smtClean="0">
                  <a:solidFill>
                    <a:schemeClr val="accent5">
                      <a:lumMod val="75000"/>
                    </a:schemeClr>
                  </a:solidFill>
                </a:rPr>
                <a:t>LOS</a:t>
              </a:r>
              <a:endParaRPr lang="en-US" sz="2500" dirty="0">
                <a:solidFill>
                  <a:schemeClr val="accent5">
                    <a:lumMod val="75000"/>
                  </a:schemeClr>
                </a:solidFill>
              </a:endParaRPr>
            </a:p>
          </p:txBody>
        </p:sp>
        <p:pic>
          <p:nvPicPr>
            <p:cNvPr id="14" name="Picture 2" descr="Z:\MKTG\(01) Job Chargeable\Florida DOT Level of Service Handbook\Graphics\PPT_FDOT_LOS.jpg"/>
            <p:cNvPicPr>
              <a:picLocks noChangeAspect="1" noChangeArrowheads="1"/>
            </p:cNvPicPr>
            <p:nvPr/>
          </p:nvPicPr>
          <p:blipFill rotWithShape="1">
            <a:blip r:embed="rId9" cstate="screen">
              <a:duotone>
                <a:schemeClr val="accent5">
                  <a:shade val="45000"/>
                  <a:satMod val="135000"/>
                </a:schemeClr>
                <a:prstClr val="white"/>
              </a:duotone>
              <a:extLst>
                <a:ext uri="{28A0092B-C50C-407E-A947-70E740481C1C}">
                  <a14:useLocalDpi xmlns:a14="http://schemas.microsoft.com/office/drawing/2010/main"/>
                </a:ext>
              </a:extLst>
            </a:blip>
            <a:srcRect l="14218" t="75827" r="68108" b="8618"/>
            <a:stretch/>
          </p:blipFill>
          <p:spPr bwMode="auto">
            <a:xfrm>
              <a:off x="4" y="158246"/>
              <a:ext cx="1136651" cy="75031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2"/>
    </p:custDataLst>
    <p:extLst>
      <p:ext uri="{BB962C8B-B14F-4D97-AF65-F5344CB8AC3E}">
        <p14:creationId xmlns:p14="http://schemas.microsoft.com/office/powerpoint/2010/main" val="384433462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184573" cy="884238"/>
          </a:xfrm>
        </p:spPr>
        <p:txBody>
          <a:bodyPr>
            <a:normAutofit/>
          </a:bodyPr>
          <a:lstStyle/>
          <a:p>
            <a:pPr algn="ctr"/>
            <a:r>
              <a:rPr lang="en-US" b="1" dirty="0"/>
              <a:t>Which Tool is Appropriate?</a:t>
            </a:r>
          </a:p>
        </p:txBody>
      </p:sp>
      <p:grpSp>
        <p:nvGrpSpPr>
          <p:cNvPr id="4" name="Group 3"/>
          <p:cNvGrpSpPr/>
          <p:nvPr/>
        </p:nvGrpSpPr>
        <p:grpSpPr>
          <a:xfrm>
            <a:off x="685800" y="838200"/>
            <a:ext cx="8184573" cy="5241094"/>
            <a:chOff x="304804" y="1007306"/>
            <a:chExt cx="8184573" cy="5241094"/>
          </a:xfrm>
        </p:grpSpPr>
        <p:sp>
          <p:nvSpPr>
            <p:cNvPr id="5" name="Rectangle 4"/>
            <p:cNvSpPr>
              <a:spLocks noChangeArrowheads="1"/>
            </p:cNvSpPr>
            <p:nvPr/>
          </p:nvSpPr>
          <p:spPr bwMode="auto">
            <a:xfrm>
              <a:off x="304804" y="1417638"/>
              <a:ext cx="8184573" cy="4830762"/>
            </a:xfrm>
            <a:prstGeom prst="rect">
              <a:avLst/>
            </a:prstGeom>
            <a:solidFill>
              <a:schemeClr val="accent1">
                <a:alpha val="18000"/>
              </a:schemeClr>
            </a:solidFill>
            <a:ln w="9525">
              <a:noFill/>
              <a:miter lim="800000"/>
              <a:headEnd/>
              <a:tailEnd/>
            </a:ln>
          </p:spPr>
          <p:txBody>
            <a:bodyPr rot="0" vert="horz" wrap="square" lIns="91397" tIns="45698" rIns="91397" bIns="45698" anchor="t" anchorCtr="0" upright="1">
              <a:noAutofit/>
            </a:bodyPr>
            <a:lstStyle/>
            <a:p>
              <a:endParaRPr lang="en-US">
                <a:solidFill>
                  <a:prstClr val="black"/>
                </a:solidFill>
              </a:endParaRPr>
            </a:p>
          </p:txBody>
        </p:sp>
        <p:sp>
          <p:nvSpPr>
            <p:cNvPr id="27" name="Rectangle 26"/>
            <p:cNvSpPr/>
            <p:nvPr/>
          </p:nvSpPr>
          <p:spPr>
            <a:xfrm>
              <a:off x="4167812" y="1964216"/>
              <a:ext cx="3658414" cy="3364343"/>
            </a:xfrm>
            <a:prstGeom prst="rect">
              <a:avLst/>
            </a:prstGeom>
            <a:solidFill>
              <a:schemeClr val="bg1">
                <a:alpha val="37000"/>
              </a:schemeClr>
            </a:solidFill>
            <a:ln w="3175">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prstClr val="white"/>
                </a:solidFill>
              </a:endParaRPr>
            </a:p>
          </p:txBody>
        </p:sp>
        <p:grpSp>
          <p:nvGrpSpPr>
            <p:cNvPr id="24" name="Group 23"/>
            <p:cNvGrpSpPr/>
            <p:nvPr/>
          </p:nvGrpSpPr>
          <p:grpSpPr>
            <a:xfrm>
              <a:off x="1274834" y="1964214"/>
              <a:ext cx="6551393" cy="596302"/>
              <a:chOff x="1274834" y="1964214"/>
              <a:chExt cx="6524606" cy="596302"/>
            </a:xfrm>
          </p:grpSpPr>
          <p:sp>
            <p:nvSpPr>
              <p:cNvPr id="7" name="Rectangle 6"/>
              <p:cNvSpPr>
                <a:spLocks noChangeArrowheads="1"/>
              </p:cNvSpPr>
              <p:nvPr/>
            </p:nvSpPr>
            <p:spPr bwMode="auto">
              <a:xfrm>
                <a:off x="1274834" y="1964214"/>
                <a:ext cx="1481916" cy="596302"/>
              </a:xfrm>
              <a:prstGeom prst="rect">
                <a:avLst/>
              </a:prstGeom>
              <a:solidFill>
                <a:schemeClr val="tx2">
                  <a:lumMod val="20000"/>
                  <a:lumOff val="80000"/>
                </a:schemeClr>
              </a:solidFill>
              <a:ln w="3175">
                <a:solidFill>
                  <a:srgbClr val="0070C0"/>
                </a:solidFill>
                <a:miter lim="800000"/>
                <a:headEnd/>
                <a:tailEnd/>
              </a:ln>
              <a:effectLst>
                <a:outerShdw dist="50800" dir="5400000" sx="1000" sy="1000" algn="ctr" rotWithShape="0">
                  <a:schemeClr val="accent3">
                    <a:lumMod val="50000"/>
                    <a:lumOff val="0"/>
                  </a:schemeClr>
                </a:outerShdw>
              </a:effectLst>
            </p:spPr>
            <p:txBody>
              <a:bodyPr rot="0" vert="horz" wrap="square" lIns="91440" tIns="45720" rIns="91440" bIns="45720" anchor="t" anchorCtr="0" upright="1">
                <a:noAutofit/>
              </a:bodyPr>
              <a:lstStyle/>
              <a:p>
                <a:pPr algn="ctr">
                  <a:lnSpc>
                    <a:spcPct val="115000"/>
                  </a:lnSpc>
                </a:pPr>
                <a:r>
                  <a:rPr lang="en-US" sz="1600" dirty="0">
                    <a:solidFill>
                      <a:prstClr val="black"/>
                    </a:solidFill>
                    <a:latin typeface="Segoe UI Semibold" panose="020B0702040204020203" pitchFamily="34" charset="0"/>
                    <a:ea typeface="Times New Roman" panose="02020603050405020304" pitchFamily="18" charset="0"/>
                    <a:cs typeface="Times New Roman" panose="02020603050405020304" pitchFamily="18" charset="0"/>
                  </a:rPr>
                  <a:t>Generalized Planning</a:t>
                </a:r>
                <a:endParaRPr lang="en-US" sz="1600" dirty="0">
                  <a:solidFill>
                    <a:prstClr val="black"/>
                  </a:solidFill>
                  <a:ea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2755903" y="1964214"/>
                <a:ext cx="1400082" cy="596302"/>
              </a:xfrm>
              <a:prstGeom prst="rect">
                <a:avLst/>
              </a:prstGeom>
              <a:solidFill>
                <a:schemeClr val="tx2">
                  <a:lumMod val="20000"/>
                  <a:lumOff val="80000"/>
                </a:schemeClr>
              </a:solidFill>
              <a:ln w="3175">
                <a:solidFill>
                  <a:srgbClr val="0070C0"/>
                </a:solidFill>
                <a:miter lim="800000"/>
                <a:headEnd/>
                <a:tailEnd/>
              </a:ln>
              <a:effectLst>
                <a:outerShdw dist="50800" dir="5400000" sx="1000" sy="1000" algn="ctr" rotWithShape="0">
                  <a:schemeClr val="accent3">
                    <a:lumMod val="50000"/>
                    <a:lumOff val="0"/>
                  </a:schemeClr>
                </a:outerShdw>
              </a:effectLst>
            </p:spPr>
            <p:txBody>
              <a:bodyPr rot="0" vert="horz" wrap="square" lIns="91440" tIns="45720" rIns="91440" bIns="45720" anchor="t" anchorCtr="0" upright="1">
                <a:noAutofit/>
              </a:bodyPr>
              <a:lstStyle/>
              <a:p>
                <a:pPr algn="ctr">
                  <a:lnSpc>
                    <a:spcPct val="115000"/>
                  </a:lnSpc>
                </a:pPr>
                <a:r>
                  <a:rPr lang="en-US" sz="1600" dirty="0">
                    <a:solidFill>
                      <a:prstClr val="black"/>
                    </a:solidFill>
                    <a:latin typeface="Segoe UI Semibold" panose="020B0702040204020203" pitchFamily="34" charset="0"/>
                    <a:ea typeface="Times New Roman" panose="02020603050405020304" pitchFamily="18" charset="0"/>
                    <a:cs typeface="Times New Roman" panose="02020603050405020304" pitchFamily="18" charset="0"/>
                  </a:rPr>
                  <a:t>Conceptual Planning</a:t>
                </a:r>
                <a:endParaRPr lang="en-US" sz="1600" dirty="0">
                  <a:solidFill>
                    <a:prstClr val="black"/>
                  </a:solidFill>
                  <a:ea typeface="Times New Roman" panose="02020603050405020304" pitchFamily="18" charset="0"/>
                  <a:cs typeface="Times New Roman" panose="02020603050405020304" pitchFamily="18" charset="0"/>
                </a:endParaRPr>
              </a:p>
            </p:txBody>
          </p:sp>
          <p:sp>
            <p:nvSpPr>
              <p:cNvPr id="9" name="Rectangle 8"/>
              <p:cNvSpPr>
                <a:spLocks noChangeArrowheads="1"/>
              </p:cNvSpPr>
              <p:nvPr/>
            </p:nvSpPr>
            <p:spPr bwMode="auto">
              <a:xfrm>
                <a:off x="4156914" y="1964214"/>
                <a:ext cx="3642526" cy="596302"/>
              </a:xfrm>
              <a:prstGeom prst="rect">
                <a:avLst/>
              </a:prstGeom>
              <a:solidFill>
                <a:schemeClr val="tx2">
                  <a:lumMod val="20000"/>
                  <a:lumOff val="80000"/>
                </a:schemeClr>
              </a:solidFill>
              <a:ln w="3175">
                <a:solidFill>
                  <a:srgbClr val="0070C0"/>
                </a:solidFill>
                <a:miter lim="800000"/>
                <a:headEnd/>
                <a:tailEnd/>
              </a:ln>
              <a:effectLst>
                <a:outerShdw dist="50800" dir="5400000" sx="1000" sy="1000" algn="ctr" rotWithShape="0">
                  <a:schemeClr val="accent3">
                    <a:lumMod val="50000"/>
                    <a:lumOff val="0"/>
                  </a:schemeClr>
                </a:outerShdw>
              </a:effectLst>
            </p:spPr>
            <p:txBody>
              <a:bodyPr rot="0" vert="horz" wrap="square" lIns="91440" tIns="45720" rIns="91440" bIns="45720" anchor="t" anchorCtr="0" upright="1">
                <a:noAutofit/>
              </a:bodyPr>
              <a:lstStyle/>
              <a:p>
                <a:pPr algn="ctr">
                  <a:lnSpc>
                    <a:spcPct val="115000"/>
                  </a:lnSpc>
                </a:pPr>
                <a:r>
                  <a:rPr lang="en-US" sz="1600" dirty="0">
                    <a:solidFill>
                      <a:prstClr val="black"/>
                    </a:solidFill>
                    <a:latin typeface="Segoe UI Semibold" panose="020B0702040204020203" pitchFamily="34" charset="0"/>
                    <a:ea typeface="Times New Roman" panose="02020603050405020304" pitchFamily="18" charset="0"/>
                    <a:cs typeface="Times New Roman" panose="02020603050405020304" pitchFamily="18" charset="0"/>
                  </a:rPr>
                  <a:t>Preliminary Engineering, Design and Operation </a:t>
                </a:r>
                <a:endParaRPr lang="en-US" sz="1600" dirty="0">
                  <a:solidFill>
                    <a:prstClr val="black"/>
                  </a:solidFill>
                  <a:ea typeface="Times New Roman" panose="02020603050405020304" pitchFamily="18" charset="0"/>
                  <a:cs typeface="Times New Roman" panose="02020603050405020304" pitchFamily="18" charset="0"/>
                </a:endParaRPr>
              </a:p>
            </p:txBody>
          </p:sp>
        </p:grpSp>
        <p:sp>
          <p:nvSpPr>
            <p:cNvPr id="14" name="AutoShape 197"/>
            <p:cNvSpPr>
              <a:spLocks noChangeArrowheads="1"/>
            </p:cNvSpPr>
            <p:nvPr/>
          </p:nvSpPr>
          <p:spPr bwMode="auto">
            <a:xfrm>
              <a:off x="1274838" y="4463361"/>
              <a:ext cx="1427697" cy="320066"/>
            </a:xfrm>
            <a:prstGeom prst="flowChartAlternateProcess">
              <a:avLst/>
            </a:prstGeom>
            <a:solidFill>
              <a:schemeClr val="tx2">
                <a:lumMod val="40000"/>
                <a:lumOff val="60000"/>
              </a:schemeClr>
            </a:solidFill>
            <a:ln w="3175">
              <a:solidFill>
                <a:srgbClr val="0070C0"/>
              </a:solidFill>
              <a:miter lim="800000"/>
              <a:headEnd/>
              <a:tailEnd/>
            </a:ln>
            <a:effectLst>
              <a:outerShdw dist="28398" dir="3806097" algn="ctr" rotWithShape="0">
                <a:schemeClr val="accent3">
                  <a:lumMod val="50000"/>
                  <a:lumOff val="0"/>
                  <a:alpha val="50000"/>
                </a:schemeClr>
              </a:outerShdw>
            </a:effectLst>
          </p:spPr>
          <p:txBody>
            <a:bodyPr rot="0" vert="horz" wrap="square" lIns="91397" tIns="45698" rIns="91397" bIns="45698" anchor="t" anchorCtr="0" upright="1">
              <a:noAutofit/>
            </a:bodyPr>
            <a:lstStyle/>
            <a:p>
              <a:pPr algn="ctr">
                <a:lnSpc>
                  <a:spcPct val="115000"/>
                </a:lnSpc>
                <a:spcAft>
                  <a:spcPts val="1000"/>
                </a:spcAft>
              </a:pPr>
              <a:r>
                <a:rPr lang="en-US" sz="1400" dirty="0">
                  <a:solidFill>
                    <a:prstClr val="black"/>
                  </a:solidFill>
                  <a:latin typeface="Segoe UI Semibold" panose="020B0702040204020203" pitchFamily="34" charset="0"/>
                  <a:ea typeface="Times New Roman" panose="02020603050405020304" pitchFamily="18" charset="0"/>
                  <a:cs typeface="Aharoni" panose="02010803020104030203" pitchFamily="2" charset="-79"/>
                </a:rPr>
                <a:t>GSVT</a:t>
              </a:r>
              <a:endParaRPr lang="en-US" sz="1400" dirty="0">
                <a:solidFill>
                  <a:prstClr val="black"/>
                </a:solidFill>
                <a:ea typeface="Times New Roman" panose="02020603050405020304" pitchFamily="18" charset="0"/>
                <a:cs typeface="Times New Roman" panose="02020603050405020304" pitchFamily="18" charset="0"/>
              </a:endParaRPr>
            </a:p>
          </p:txBody>
        </p:sp>
        <p:sp>
          <p:nvSpPr>
            <p:cNvPr id="15" name="AutoShape 198"/>
            <p:cNvSpPr>
              <a:spLocks noChangeArrowheads="1"/>
            </p:cNvSpPr>
            <p:nvPr/>
          </p:nvSpPr>
          <p:spPr bwMode="auto">
            <a:xfrm>
              <a:off x="2395643" y="4112601"/>
              <a:ext cx="1312058" cy="320066"/>
            </a:xfrm>
            <a:prstGeom prst="flowChartAlternateProcess">
              <a:avLst/>
            </a:prstGeom>
            <a:solidFill>
              <a:schemeClr val="tx2">
                <a:lumMod val="40000"/>
                <a:lumOff val="60000"/>
              </a:schemeClr>
            </a:solidFill>
            <a:ln w="3175">
              <a:solidFill>
                <a:srgbClr val="0070C0"/>
              </a:solidFill>
              <a:miter lim="800000"/>
              <a:headEnd/>
              <a:tailEnd/>
            </a:ln>
            <a:effectLst>
              <a:outerShdw dist="28398" dir="3806097" algn="ctr" rotWithShape="0">
                <a:schemeClr val="accent3">
                  <a:lumMod val="50000"/>
                  <a:lumOff val="0"/>
                  <a:alpha val="50000"/>
                </a:schemeClr>
              </a:outerShdw>
            </a:effectLst>
          </p:spPr>
          <p:txBody>
            <a:bodyPr rot="0" vert="horz" wrap="square" lIns="91397" tIns="45698" rIns="91397" bIns="45698" anchor="t" anchorCtr="0" upright="1">
              <a:noAutofit/>
            </a:bodyPr>
            <a:lstStyle/>
            <a:p>
              <a:pPr algn="ctr">
                <a:lnSpc>
                  <a:spcPct val="115000"/>
                </a:lnSpc>
                <a:spcAft>
                  <a:spcPts val="1000"/>
                </a:spcAft>
              </a:pPr>
              <a:r>
                <a:rPr lang="en-US" sz="1400" dirty="0">
                  <a:solidFill>
                    <a:prstClr val="black"/>
                  </a:solidFill>
                  <a:latin typeface="Segoe UI Semibold" panose="020B0702040204020203" pitchFamily="34" charset="0"/>
                  <a:ea typeface="Times New Roman" panose="02020603050405020304" pitchFamily="18" charset="0"/>
                  <a:cs typeface="Aharoni" panose="02010803020104030203" pitchFamily="2" charset="-79"/>
                </a:rPr>
                <a:t>LOSPLAN</a:t>
              </a:r>
              <a:endParaRPr lang="en-US" sz="1400" dirty="0">
                <a:solidFill>
                  <a:prstClr val="black"/>
                </a:solidFill>
                <a:ea typeface="Times New Roman" panose="02020603050405020304" pitchFamily="18" charset="0"/>
                <a:cs typeface="Times New Roman" panose="02020603050405020304" pitchFamily="18" charset="0"/>
              </a:endParaRPr>
            </a:p>
          </p:txBody>
        </p:sp>
        <p:grpSp>
          <p:nvGrpSpPr>
            <p:cNvPr id="25" name="Group 24"/>
            <p:cNvGrpSpPr/>
            <p:nvPr/>
          </p:nvGrpSpPr>
          <p:grpSpPr>
            <a:xfrm>
              <a:off x="331488" y="1007306"/>
              <a:ext cx="697214" cy="4894520"/>
              <a:chOff x="331486" y="1007306"/>
              <a:chExt cx="697214" cy="4894520"/>
            </a:xfrm>
          </p:grpSpPr>
          <p:sp>
            <p:nvSpPr>
              <p:cNvPr id="11" name="AutoShape 192"/>
              <p:cNvSpPr>
                <a:spLocks noChangeArrowheads="1"/>
              </p:cNvSpPr>
              <p:nvPr/>
            </p:nvSpPr>
            <p:spPr bwMode="auto">
              <a:xfrm rot="16200000">
                <a:off x="-1795987" y="3134779"/>
                <a:ext cx="4894520" cy="639573"/>
              </a:xfrm>
              <a:prstGeom prst="stripedRightArrow">
                <a:avLst>
                  <a:gd name="adj1" fmla="val 50000"/>
                  <a:gd name="adj2" fmla="val 58226"/>
                </a:avLst>
              </a:prstGeom>
              <a:gradFill flip="none" rotWithShape="1">
                <a:gsLst>
                  <a:gs pos="0">
                    <a:schemeClr val="tx2">
                      <a:lumMod val="60000"/>
                      <a:lumOff val="40000"/>
                    </a:schemeClr>
                  </a:gs>
                  <a:gs pos="25000">
                    <a:schemeClr val="bg1"/>
                  </a:gs>
                </a:gsLst>
                <a:lin ang="10800000" scaled="1"/>
                <a:tileRect/>
              </a:gradFill>
              <a:ln w="3175">
                <a:solidFill>
                  <a:schemeClr val="tx2">
                    <a:lumMod val="40000"/>
                    <a:lumOff val="60000"/>
                  </a:schemeClr>
                </a:solidFill>
                <a:miter lim="800000"/>
                <a:headEnd/>
                <a:tailEnd/>
              </a:ln>
              <a:effectLst>
                <a:prstShdw prst="shdw17" dist="17961" dir="18900000">
                  <a:schemeClr val="accent3">
                    <a:lumMod val="20000"/>
                    <a:lumOff val="80000"/>
                    <a:gamma/>
                    <a:shade val="60000"/>
                    <a:invGamma/>
                  </a:schemeClr>
                </a:prstShdw>
              </a:effectLst>
              <a:extLst/>
            </p:spPr>
            <p:txBody>
              <a:bodyPr rot="0" vert="vert270" wrap="square" lIns="91440" tIns="45720" rIns="91440" bIns="45720" anchor="t" anchorCtr="0" upright="1">
                <a:noAutofit/>
              </a:bodyPr>
              <a:lstStyle/>
              <a:p>
                <a:pPr>
                  <a:lnSpc>
                    <a:spcPct val="115000"/>
                  </a:lnSpc>
                </a:pPr>
                <a:r>
                  <a:rPr lang="en-US" sz="1000" b="1" dirty="0">
                    <a:solidFill>
                      <a:prstClr val="black"/>
                    </a:solidFill>
                    <a:latin typeface="Segoe UI Semibold" panose="020B0702040204020203" pitchFamily="34" charset="0"/>
                    <a:ea typeface="Times New Roman" panose="02020603050405020304" pitchFamily="18" charset="0"/>
                    <a:cs typeface="Times New Roman" panose="02020603050405020304" pitchFamily="18" charset="0"/>
                  </a:rPr>
                  <a:t> </a:t>
                </a:r>
                <a:endParaRPr lang="en-US" sz="1100" dirty="0">
                  <a:solidFill>
                    <a:prstClr val="black"/>
                  </a:solidFill>
                  <a:ea typeface="Times New Roman" panose="02020603050405020304" pitchFamily="18" charset="0"/>
                  <a:cs typeface="Times New Roman" panose="02020603050405020304" pitchFamily="18" charset="0"/>
                </a:endParaRPr>
              </a:p>
              <a:p>
                <a:pPr algn="ctr">
                  <a:lnSpc>
                    <a:spcPct val="115000"/>
                  </a:lnSpc>
                </a:pPr>
                <a:r>
                  <a:rPr lang="en-US" sz="1000" dirty="0">
                    <a:solidFill>
                      <a:prstClr val="black"/>
                    </a:solidFill>
                    <a:latin typeface="Segoe UI Semibold" panose="020B0702040204020203" pitchFamily="34" charset="0"/>
                    <a:ea typeface="Times New Roman" panose="02020603050405020304" pitchFamily="18" charset="0"/>
                    <a:cs typeface="Times New Roman" panose="02020603050405020304" pitchFamily="18" charset="0"/>
                  </a:rPr>
                  <a:t> </a:t>
                </a:r>
                <a:endParaRPr lang="en-US" sz="1100" dirty="0">
                  <a:solidFill>
                    <a:prstClr val="black"/>
                  </a:solidFill>
                  <a:ea typeface="Times New Roman" panose="02020603050405020304" pitchFamily="18" charset="0"/>
                  <a:cs typeface="Times New Roman" panose="02020603050405020304" pitchFamily="18" charset="0"/>
                </a:endParaRPr>
              </a:p>
            </p:txBody>
          </p:sp>
          <p:sp>
            <p:nvSpPr>
              <p:cNvPr id="20" name="Text Box 9105"/>
              <p:cNvSpPr txBox="1"/>
              <p:nvPr/>
            </p:nvSpPr>
            <p:spPr>
              <a:xfrm>
                <a:off x="414924" y="1317506"/>
                <a:ext cx="613776" cy="44173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nSpc>
                    <a:spcPct val="115000"/>
                  </a:lnSpc>
                </a:pPr>
                <a:r>
                  <a:rPr lang="en-US" sz="1100" b="1" dirty="0">
                    <a:solidFill>
                      <a:prstClr val="black"/>
                    </a:solidFill>
                    <a:latin typeface="Segoe UI Semibold" panose="020B0702040204020203" pitchFamily="34" charset="0"/>
                    <a:ea typeface="Times New Roman" panose="02020603050405020304" pitchFamily="18" charset="0"/>
                    <a:cs typeface="Times New Roman" panose="02020603050405020304" pitchFamily="18" charset="0"/>
                  </a:rPr>
                  <a:t>      </a:t>
                </a:r>
                <a:r>
                  <a:rPr lang="en-US" sz="1600" b="1" dirty="0">
                    <a:solidFill>
                      <a:prstClr val="black"/>
                    </a:solidFill>
                    <a:latin typeface="Segoe UI Semilight" panose="020B0402040204020203" pitchFamily="34" charset="0"/>
                    <a:ea typeface="Times New Roman" panose="02020603050405020304" pitchFamily="18" charset="0"/>
                    <a:cs typeface="Times New Roman" panose="02020603050405020304" pitchFamily="18" charset="0"/>
                  </a:rPr>
                  <a:t>Increasing Degree of Detail and Accuracy</a:t>
                </a:r>
                <a:endParaRPr lang="en-US" sz="1600" dirty="0">
                  <a:solidFill>
                    <a:prstClr val="black"/>
                  </a:solidFill>
                  <a:ea typeface="Times New Roman" panose="02020603050405020304" pitchFamily="18" charset="0"/>
                  <a:cs typeface="Times New Roman" panose="02020603050405020304" pitchFamily="18" charset="0"/>
                </a:endParaRPr>
              </a:p>
              <a:p>
                <a:pPr>
                  <a:lnSpc>
                    <a:spcPct val="115000"/>
                  </a:lnSpc>
                  <a:spcAft>
                    <a:spcPts val="1000"/>
                  </a:spcAft>
                </a:pPr>
                <a:r>
                  <a:rPr lang="en-US" sz="1600" dirty="0">
                    <a:solidFill>
                      <a:prstClr val="black"/>
                    </a:solidFill>
                    <a:ea typeface="Times New Roman" panose="02020603050405020304" pitchFamily="18" charset="0"/>
                    <a:cs typeface="Times New Roman" panose="02020603050405020304" pitchFamily="18" charset="0"/>
                  </a:rPr>
                  <a:t> </a:t>
                </a:r>
              </a:p>
            </p:txBody>
          </p:sp>
        </p:grpSp>
        <p:grpSp>
          <p:nvGrpSpPr>
            <p:cNvPr id="23" name="Group 22"/>
            <p:cNvGrpSpPr/>
            <p:nvPr/>
          </p:nvGrpSpPr>
          <p:grpSpPr>
            <a:xfrm>
              <a:off x="834520" y="4934686"/>
              <a:ext cx="7479175" cy="1115894"/>
              <a:chOff x="834516" y="4934686"/>
              <a:chExt cx="7479175" cy="1115894"/>
            </a:xfrm>
          </p:grpSpPr>
          <p:sp>
            <p:nvSpPr>
              <p:cNvPr id="12" name="Rectangle 11"/>
              <p:cNvSpPr>
                <a:spLocks noChangeArrowheads="1"/>
              </p:cNvSpPr>
              <p:nvPr/>
            </p:nvSpPr>
            <p:spPr bwMode="auto">
              <a:xfrm>
                <a:off x="1261491" y="4934686"/>
                <a:ext cx="3541222" cy="393871"/>
              </a:xfrm>
              <a:prstGeom prst="rect">
                <a:avLst/>
              </a:prstGeom>
              <a:solidFill>
                <a:schemeClr val="tx2">
                  <a:lumMod val="20000"/>
                  <a:lumOff val="80000"/>
                </a:schemeClr>
              </a:solidFill>
              <a:ln w="3175">
                <a:solidFill>
                  <a:srgbClr val="0070C0"/>
                </a:solidFill>
                <a:miter lim="800000"/>
                <a:headEnd/>
                <a:tailEnd/>
              </a:ln>
              <a:effectLst>
                <a:outerShdw dist="28398" dir="17793903" sx="1000" sy="1000" algn="ctr" rotWithShape="0">
                  <a:schemeClr val="accent3">
                    <a:lumMod val="50000"/>
                    <a:lumOff val="0"/>
                  </a:schemeClr>
                </a:outerShdw>
              </a:effectLst>
            </p:spPr>
            <p:txBody>
              <a:bodyPr rot="0" vert="horz" wrap="square" lIns="91440" tIns="45720" rIns="91440" bIns="45720" anchor="t" anchorCtr="0" upright="1">
                <a:noAutofit/>
              </a:bodyPr>
              <a:lstStyle/>
              <a:p>
                <a:pPr algn="ctr">
                  <a:lnSpc>
                    <a:spcPct val="115000"/>
                  </a:lnSpc>
                </a:pPr>
                <a:r>
                  <a:rPr lang="en-US" sz="1600" dirty="0">
                    <a:solidFill>
                      <a:prstClr val="black"/>
                    </a:solidFill>
                    <a:latin typeface="Segoe UI Semibold" panose="020B0702040204020203" pitchFamily="34" charset="0"/>
                    <a:ea typeface="Times New Roman" panose="02020603050405020304" pitchFamily="18" charset="0"/>
                    <a:cs typeface="Times New Roman" panose="02020603050405020304" pitchFamily="18" charset="0"/>
                  </a:rPr>
                  <a:t>Deterministic/Analytical Tools</a:t>
                </a:r>
                <a:endParaRPr lang="en-US" sz="1600" dirty="0">
                  <a:solidFill>
                    <a:prstClr val="black"/>
                  </a:solidFill>
                  <a:ea typeface="Times New Roman" panose="02020603050405020304" pitchFamily="18" charset="0"/>
                  <a:cs typeface="Times New Roman" panose="02020603050405020304" pitchFamily="18" charset="0"/>
                </a:endParaRPr>
              </a:p>
            </p:txBody>
          </p:sp>
          <p:sp>
            <p:nvSpPr>
              <p:cNvPr id="13" name="Rectangle 12"/>
              <p:cNvSpPr>
                <a:spLocks noChangeArrowheads="1"/>
              </p:cNvSpPr>
              <p:nvPr/>
            </p:nvSpPr>
            <p:spPr bwMode="auto">
              <a:xfrm>
                <a:off x="4797376" y="4934686"/>
                <a:ext cx="3028852" cy="393871"/>
              </a:xfrm>
              <a:prstGeom prst="rect">
                <a:avLst/>
              </a:prstGeom>
              <a:solidFill>
                <a:schemeClr val="tx2">
                  <a:lumMod val="20000"/>
                  <a:lumOff val="80000"/>
                </a:schemeClr>
              </a:solidFill>
              <a:ln w="3175">
                <a:solidFill>
                  <a:srgbClr val="0070C0"/>
                </a:solidFill>
                <a:miter lim="800000"/>
                <a:headEnd/>
                <a:tailEnd/>
              </a:ln>
              <a:effectLst>
                <a:outerShdw dist="28398" dir="17793903" sx="1000" sy="1000" algn="ctr" rotWithShape="0">
                  <a:schemeClr val="accent3">
                    <a:lumMod val="50000"/>
                    <a:lumOff val="0"/>
                  </a:schemeClr>
                </a:outerShdw>
              </a:effectLst>
            </p:spPr>
            <p:txBody>
              <a:bodyPr rot="0" vert="horz" wrap="square" lIns="91440" tIns="45720" rIns="91440" bIns="45720" anchor="t" anchorCtr="0" upright="1">
                <a:noAutofit/>
              </a:bodyPr>
              <a:lstStyle/>
              <a:p>
                <a:pPr algn="ctr">
                  <a:lnSpc>
                    <a:spcPct val="115000"/>
                  </a:lnSpc>
                </a:pPr>
                <a:r>
                  <a:rPr lang="en-US" sz="1600" dirty="0">
                    <a:solidFill>
                      <a:prstClr val="black"/>
                    </a:solidFill>
                    <a:latin typeface="Segoe UI Semibold" panose="020B0702040204020203" pitchFamily="34" charset="0"/>
                    <a:ea typeface="Times New Roman" panose="02020603050405020304" pitchFamily="18" charset="0"/>
                    <a:cs typeface="Times New Roman" panose="02020603050405020304" pitchFamily="18" charset="0"/>
                  </a:rPr>
                  <a:t>Microscopic Simulation Tools</a:t>
                </a:r>
                <a:endParaRPr lang="en-US" sz="1600" dirty="0">
                  <a:solidFill>
                    <a:prstClr val="black"/>
                  </a:solidFill>
                  <a:ea typeface="Times New Roman" panose="02020603050405020304" pitchFamily="18" charset="0"/>
                  <a:cs typeface="Times New Roman" panose="02020603050405020304" pitchFamily="18" charset="0"/>
                </a:endParaRPr>
              </a:p>
            </p:txBody>
          </p:sp>
          <p:sp>
            <p:nvSpPr>
              <p:cNvPr id="10" name="AutoShape 191"/>
              <p:cNvSpPr>
                <a:spLocks noChangeArrowheads="1"/>
              </p:cNvSpPr>
              <p:nvPr/>
            </p:nvSpPr>
            <p:spPr bwMode="auto">
              <a:xfrm>
                <a:off x="834516" y="5515627"/>
                <a:ext cx="7479175" cy="526135"/>
              </a:xfrm>
              <a:prstGeom prst="stripedRightArrow">
                <a:avLst>
                  <a:gd name="adj1" fmla="val 50000"/>
                  <a:gd name="adj2" fmla="val 90165"/>
                </a:avLst>
              </a:prstGeom>
              <a:gradFill flip="none" rotWithShape="1">
                <a:gsLst>
                  <a:gs pos="0">
                    <a:schemeClr val="tx2">
                      <a:lumMod val="60000"/>
                      <a:lumOff val="40000"/>
                    </a:schemeClr>
                  </a:gs>
                  <a:gs pos="19000">
                    <a:schemeClr val="bg1"/>
                  </a:gs>
                </a:gsLst>
                <a:lin ang="10800000" scaled="1"/>
                <a:tileRect/>
              </a:gradFill>
              <a:ln w="3175">
                <a:solidFill>
                  <a:schemeClr val="tx2">
                    <a:lumMod val="40000"/>
                    <a:lumOff val="60000"/>
                  </a:schemeClr>
                </a:solidFill>
                <a:miter lim="800000"/>
                <a:headEnd/>
                <a:tailEnd/>
              </a:ln>
              <a:effectLst>
                <a:prstShdw prst="shdw17" dist="12700" dir="16200000">
                  <a:schemeClr val="accent3">
                    <a:lumMod val="20000"/>
                    <a:lumOff val="80000"/>
                    <a:gamma/>
                    <a:shade val="60000"/>
                    <a:invGamma/>
                  </a:schemeClr>
                </a:prstShdw>
              </a:effectLst>
              <a:extLst/>
            </p:spPr>
            <p:txBody>
              <a:bodyPr rot="0" vert="horz" wrap="square" lIns="91440" tIns="45720" rIns="91440" bIns="45720" anchor="t" anchorCtr="0" upright="1">
                <a:noAutofit/>
              </a:bodyPr>
              <a:lstStyle/>
              <a:p>
                <a:pPr>
                  <a:lnSpc>
                    <a:spcPct val="115000"/>
                  </a:lnSpc>
                </a:pPr>
                <a:r>
                  <a:rPr lang="en-US" sz="1000" b="1">
                    <a:solidFill>
                      <a:prstClr val="black"/>
                    </a:solidFill>
                    <a:latin typeface="Segoe UI Semibold" panose="020B0702040204020203" pitchFamily="34" charset="0"/>
                    <a:ea typeface="Times New Roman" panose="02020603050405020304" pitchFamily="18" charset="0"/>
                    <a:cs typeface="Times New Roman" panose="02020603050405020304" pitchFamily="18" charset="0"/>
                  </a:rPr>
                  <a:t> </a:t>
                </a:r>
                <a:endParaRPr lang="en-US" sz="1100">
                  <a:solidFill>
                    <a:prstClr val="black"/>
                  </a:solidFill>
                  <a:ea typeface="Times New Roman" panose="02020603050405020304" pitchFamily="18" charset="0"/>
                  <a:cs typeface="Times New Roman" panose="02020603050405020304" pitchFamily="18" charset="0"/>
                </a:endParaRPr>
              </a:p>
            </p:txBody>
          </p:sp>
          <p:sp>
            <p:nvSpPr>
              <p:cNvPr id="22" name="Text Box 9079"/>
              <p:cNvSpPr txBox="1"/>
              <p:nvPr/>
            </p:nvSpPr>
            <p:spPr>
              <a:xfrm rot="5400000">
                <a:off x="3564562" y="3109867"/>
                <a:ext cx="504213" cy="53772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nSpc>
                    <a:spcPct val="115000"/>
                  </a:lnSpc>
                </a:pPr>
                <a:r>
                  <a:rPr lang="en-US" sz="1600" b="1" dirty="0">
                    <a:solidFill>
                      <a:prstClr val="black"/>
                    </a:solidFill>
                    <a:latin typeface="Segoe UI Semibold" panose="020B0702040204020203" pitchFamily="34" charset="0"/>
                    <a:ea typeface="Times New Roman" panose="02020603050405020304" pitchFamily="18" charset="0"/>
                    <a:cs typeface="Times New Roman" panose="02020603050405020304" pitchFamily="18" charset="0"/>
                  </a:rPr>
                  <a:t>           Increasing Level of Analysis Effort and Complexity</a:t>
                </a:r>
                <a:endParaRPr lang="en-US" sz="1600" dirty="0">
                  <a:solidFill>
                    <a:prstClr val="black"/>
                  </a:solidFill>
                  <a:ea typeface="Times New Roman" panose="02020603050405020304" pitchFamily="18" charset="0"/>
                  <a:cs typeface="Times New Roman" panose="02020603050405020304" pitchFamily="18" charset="0"/>
                </a:endParaRPr>
              </a:p>
              <a:p>
                <a:pPr>
                  <a:lnSpc>
                    <a:spcPct val="115000"/>
                  </a:lnSpc>
                </a:pPr>
                <a:r>
                  <a:rPr lang="en-US" sz="1100" b="1" dirty="0">
                    <a:solidFill>
                      <a:prstClr val="black"/>
                    </a:solidFill>
                    <a:latin typeface="Segoe UI Semilight" panose="020B0402040204020203" pitchFamily="34" charset="0"/>
                    <a:ea typeface="Times New Roman" panose="02020603050405020304" pitchFamily="18" charset="0"/>
                    <a:cs typeface="Times New Roman" panose="02020603050405020304" pitchFamily="18" charset="0"/>
                  </a:rPr>
                  <a:t> </a:t>
                </a:r>
                <a:endParaRPr lang="en-US" sz="1100" dirty="0">
                  <a:solidFill>
                    <a:prstClr val="black"/>
                  </a:solidFill>
                  <a:ea typeface="Times New Roman" panose="02020603050405020304" pitchFamily="18" charset="0"/>
                  <a:cs typeface="Times New Roman" panose="02020603050405020304" pitchFamily="18" charset="0"/>
                </a:endParaRPr>
              </a:p>
              <a:p>
                <a:pPr>
                  <a:lnSpc>
                    <a:spcPct val="115000"/>
                  </a:lnSpc>
                  <a:spcAft>
                    <a:spcPts val="1000"/>
                  </a:spcAft>
                </a:pPr>
                <a:r>
                  <a:rPr lang="en-US" sz="1100" dirty="0">
                    <a:solidFill>
                      <a:prstClr val="black"/>
                    </a:solidFill>
                    <a:ea typeface="Times New Roman" panose="02020603050405020304" pitchFamily="18" charset="0"/>
                    <a:cs typeface="Times New Roman" panose="02020603050405020304" pitchFamily="18" charset="0"/>
                  </a:rPr>
                  <a:t> </a:t>
                </a:r>
              </a:p>
            </p:txBody>
          </p:sp>
        </p:grpSp>
        <p:sp>
          <p:nvSpPr>
            <p:cNvPr id="17" name="AutoShape 200"/>
            <p:cNvSpPr>
              <a:spLocks noChangeArrowheads="1"/>
            </p:cNvSpPr>
            <p:nvPr/>
          </p:nvSpPr>
          <p:spPr bwMode="auto">
            <a:xfrm>
              <a:off x="3509634" y="3038557"/>
              <a:ext cx="1323622" cy="320066"/>
            </a:xfrm>
            <a:prstGeom prst="flowChartAlternateProcess">
              <a:avLst/>
            </a:prstGeom>
            <a:solidFill>
              <a:schemeClr val="tx2">
                <a:lumMod val="40000"/>
                <a:lumOff val="60000"/>
              </a:schemeClr>
            </a:solidFill>
            <a:ln w="3175">
              <a:solidFill>
                <a:srgbClr val="0070C0"/>
              </a:solidFill>
              <a:miter lim="800000"/>
              <a:headEnd/>
              <a:tailEnd/>
            </a:ln>
            <a:effectLst>
              <a:outerShdw dist="28398" dir="3806097" algn="ctr" rotWithShape="0">
                <a:schemeClr val="accent3">
                  <a:lumMod val="50000"/>
                  <a:lumOff val="0"/>
                  <a:alpha val="50000"/>
                </a:schemeClr>
              </a:outerShdw>
            </a:effectLst>
          </p:spPr>
          <p:txBody>
            <a:bodyPr rot="0" vert="horz" wrap="square" lIns="91397" tIns="45698" rIns="91397" bIns="45698" anchor="t" anchorCtr="0" upright="1">
              <a:noAutofit/>
            </a:bodyPr>
            <a:lstStyle/>
            <a:p>
              <a:pPr algn="ctr">
                <a:lnSpc>
                  <a:spcPct val="115000"/>
                </a:lnSpc>
                <a:spcAft>
                  <a:spcPts val="1000"/>
                </a:spcAft>
              </a:pPr>
              <a:r>
                <a:rPr lang="en-US" sz="1400" dirty="0">
                  <a:solidFill>
                    <a:prstClr val="black"/>
                  </a:solidFill>
                  <a:latin typeface="Segoe UI Semibold" panose="020B0702040204020203" pitchFamily="34" charset="0"/>
                  <a:ea typeface="Times New Roman" panose="02020603050405020304" pitchFamily="18" charset="0"/>
                  <a:cs typeface="Aharoni" panose="02010803020104030203" pitchFamily="2" charset="-79"/>
                </a:rPr>
                <a:t>SYNCHRO</a:t>
              </a:r>
              <a:endParaRPr lang="en-US" sz="1400" dirty="0">
                <a:solidFill>
                  <a:prstClr val="black"/>
                </a:solidFill>
                <a:ea typeface="Times New Roman" panose="02020603050405020304" pitchFamily="18" charset="0"/>
                <a:cs typeface="Times New Roman" panose="02020603050405020304" pitchFamily="18" charset="0"/>
              </a:endParaRPr>
            </a:p>
          </p:txBody>
        </p:sp>
        <p:sp>
          <p:nvSpPr>
            <p:cNvPr id="18" name="AutoShape 201"/>
            <p:cNvSpPr>
              <a:spLocks noChangeArrowheads="1"/>
            </p:cNvSpPr>
            <p:nvPr/>
          </p:nvSpPr>
          <p:spPr bwMode="auto">
            <a:xfrm>
              <a:off x="4855291" y="3049446"/>
              <a:ext cx="1387668" cy="320066"/>
            </a:xfrm>
            <a:prstGeom prst="flowChartAlternateProcess">
              <a:avLst/>
            </a:prstGeom>
            <a:solidFill>
              <a:schemeClr val="tx2">
                <a:lumMod val="40000"/>
                <a:lumOff val="60000"/>
              </a:schemeClr>
            </a:solidFill>
            <a:ln w="3175">
              <a:solidFill>
                <a:srgbClr val="0070C0"/>
              </a:solidFill>
              <a:miter lim="800000"/>
              <a:headEnd/>
              <a:tailEnd/>
            </a:ln>
            <a:effectLst>
              <a:outerShdw dist="28398" dir="3806097" algn="ctr" rotWithShape="0">
                <a:schemeClr val="accent3">
                  <a:lumMod val="50000"/>
                  <a:lumOff val="0"/>
                  <a:alpha val="50000"/>
                </a:schemeClr>
              </a:outerShdw>
            </a:effectLst>
          </p:spPr>
          <p:txBody>
            <a:bodyPr rot="0" vert="horz" wrap="square" lIns="91397" tIns="45698" rIns="91397" bIns="45698" anchor="t" anchorCtr="0" upright="1">
              <a:noAutofit/>
            </a:bodyPr>
            <a:lstStyle/>
            <a:p>
              <a:pPr>
                <a:lnSpc>
                  <a:spcPct val="115000"/>
                </a:lnSpc>
                <a:spcAft>
                  <a:spcPts val="1000"/>
                </a:spcAft>
              </a:pPr>
              <a:r>
                <a:rPr lang="en-US" sz="1400" dirty="0">
                  <a:solidFill>
                    <a:prstClr val="black"/>
                  </a:solidFill>
                  <a:latin typeface="Segoe UI Semibold" panose="020B0702040204020203" pitchFamily="34" charset="0"/>
                  <a:ea typeface="Times New Roman" panose="02020603050405020304" pitchFamily="18" charset="0"/>
                  <a:cs typeface="Aharoni" panose="02010803020104030203" pitchFamily="2" charset="-79"/>
                </a:rPr>
                <a:t>SIMTRAFFIC</a:t>
              </a:r>
              <a:endParaRPr lang="en-US" sz="1400" dirty="0">
                <a:solidFill>
                  <a:prstClr val="black"/>
                </a:solidFill>
                <a:ea typeface="Times New Roman" panose="02020603050405020304" pitchFamily="18" charset="0"/>
                <a:cs typeface="Times New Roman" panose="02020603050405020304" pitchFamily="18" charset="0"/>
              </a:endParaRPr>
            </a:p>
          </p:txBody>
        </p:sp>
        <p:sp>
          <p:nvSpPr>
            <p:cNvPr id="19" name="AutoShape 202"/>
            <p:cNvSpPr>
              <a:spLocks noChangeArrowheads="1"/>
            </p:cNvSpPr>
            <p:nvPr/>
          </p:nvSpPr>
          <p:spPr bwMode="auto">
            <a:xfrm>
              <a:off x="5704697" y="2687802"/>
              <a:ext cx="2088618" cy="315681"/>
            </a:xfrm>
            <a:prstGeom prst="flowChartAlternateProcess">
              <a:avLst/>
            </a:prstGeom>
            <a:solidFill>
              <a:schemeClr val="tx2">
                <a:lumMod val="40000"/>
                <a:lumOff val="60000"/>
              </a:schemeClr>
            </a:solidFill>
            <a:ln w="3175">
              <a:solidFill>
                <a:srgbClr val="0070C0"/>
              </a:solidFill>
              <a:miter lim="800000"/>
              <a:headEnd/>
              <a:tailEnd/>
            </a:ln>
            <a:effectLst>
              <a:outerShdw dist="28398" dir="3806097" algn="ctr" rotWithShape="0">
                <a:schemeClr val="accent3">
                  <a:lumMod val="50000"/>
                  <a:lumOff val="0"/>
                  <a:alpha val="50000"/>
                </a:schemeClr>
              </a:outerShdw>
            </a:effectLst>
          </p:spPr>
          <p:txBody>
            <a:bodyPr rot="0" vert="horz" wrap="square" lIns="91397" tIns="45698" rIns="91397" bIns="45698" anchor="t" anchorCtr="0" upright="1">
              <a:noAutofit/>
            </a:bodyPr>
            <a:lstStyle/>
            <a:p>
              <a:pPr algn="ctr">
                <a:lnSpc>
                  <a:spcPct val="115000"/>
                </a:lnSpc>
                <a:spcAft>
                  <a:spcPts val="1000"/>
                </a:spcAft>
              </a:pPr>
              <a:r>
                <a:rPr lang="en-US" sz="1400" dirty="0">
                  <a:solidFill>
                    <a:prstClr val="black"/>
                  </a:solidFill>
                  <a:latin typeface="Segoe UI Semibold" panose="020B0702040204020203" pitchFamily="34" charset="0"/>
                  <a:ea typeface="Times New Roman" panose="02020603050405020304" pitchFamily="18" charset="0"/>
                  <a:cs typeface="Aharoni" panose="02010803020104030203" pitchFamily="2" charset="-79"/>
                </a:rPr>
                <a:t>VISSIM / CORSIM</a:t>
              </a:r>
              <a:endParaRPr lang="en-US" sz="1400" dirty="0">
                <a:solidFill>
                  <a:prstClr val="black"/>
                </a:solidFill>
                <a:ea typeface="Times New Roman" panose="02020603050405020304" pitchFamily="18" charset="0"/>
                <a:cs typeface="Times New Roman" panose="02020603050405020304" pitchFamily="18" charset="0"/>
              </a:endParaRPr>
            </a:p>
          </p:txBody>
        </p:sp>
        <p:sp>
          <p:nvSpPr>
            <p:cNvPr id="21" name="AutoShape 198"/>
            <p:cNvSpPr>
              <a:spLocks noChangeArrowheads="1"/>
            </p:cNvSpPr>
            <p:nvPr/>
          </p:nvSpPr>
          <p:spPr bwMode="auto">
            <a:xfrm>
              <a:off x="3512937" y="3411088"/>
              <a:ext cx="1312058" cy="320066"/>
            </a:xfrm>
            <a:prstGeom prst="flowChartAlternateProcess">
              <a:avLst/>
            </a:prstGeom>
            <a:solidFill>
              <a:schemeClr val="tx2">
                <a:lumMod val="40000"/>
                <a:lumOff val="60000"/>
              </a:schemeClr>
            </a:solidFill>
            <a:ln w="3175">
              <a:solidFill>
                <a:srgbClr val="0070C0"/>
              </a:solidFill>
              <a:miter lim="800000"/>
              <a:headEnd/>
              <a:tailEnd/>
            </a:ln>
            <a:effectLst>
              <a:outerShdw dist="28398" dir="3806097" algn="ctr" rotWithShape="0">
                <a:schemeClr val="accent3">
                  <a:lumMod val="50000"/>
                  <a:lumOff val="0"/>
                  <a:alpha val="50000"/>
                </a:schemeClr>
              </a:outerShdw>
            </a:effectLst>
          </p:spPr>
          <p:txBody>
            <a:bodyPr rot="0" vert="horz" wrap="square" lIns="91397" tIns="45698" rIns="91397" bIns="45698" anchor="t" anchorCtr="0" upright="1">
              <a:noAutofit/>
            </a:bodyPr>
            <a:lstStyle/>
            <a:p>
              <a:pPr algn="ctr">
                <a:lnSpc>
                  <a:spcPct val="115000"/>
                </a:lnSpc>
                <a:spcAft>
                  <a:spcPts val="1000"/>
                </a:spcAft>
              </a:pPr>
              <a:r>
                <a:rPr lang="en-US" sz="1400" dirty="0">
                  <a:solidFill>
                    <a:prstClr val="black"/>
                  </a:solidFill>
                  <a:latin typeface="Segoe UI Semibold" panose="020B0702040204020203" pitchFamily="34" charset="0"/>
                  <a:ea typeface="Times New Roman" panose="02020603050405020304" pitchFamily="18" charset="0"/>
                  <a:cs typeface="Aharoni" panose="02010803020104030203" pitchFamily="2" charset="-79"/>
                </a:rPr>
                <a:t>SIDRA</a:t>
              </a:r>
              <a:endParaRPr lang="en-US" sz="1400" dirty="0">
                <a:solidFill>
                  <a:prstClr val="black"/>
                </a:solidFill>
                <a:ea typeface="Times New Roman" panose="02020603050405020304" pitchFamily="18" charset="0"/>
                <a:cs typeface="Times New Roman" panose="02020603050405020304" pitchFamily="18" charset="0"/>
              </a:endParaRPr>
            </a:p>
          </p:txBody>
        </p:sp>
        <p:sp>
          <p:nvSpPr>
            <p:cNvPr id="16" name="AutoShape 199"/>
            <p:cNvSpPr>
              <a:spLocks noChangeArrowheads="1"/>
            </p:cNvSpPr>
            <p:nvPr/>
          </p:nvSpPr>
          <p:spPr bwMode="auto">
            <a:xfrm>
              <a:off x="2395643" y="3750883"/>
              <a:ext cx="2411518" cy="320066"/>
            </a:xfrm>
            <a:prstGeom prst="flowChartAlternateProcess">
              <a:avLst/>
            </a:prstGeom>
            <a:solidFill>
              <a:schemeClr val="tx2">
                <a:lumMod val="40000"/>
                <a:lumOff val="60000"/>
              </a:schemeClr>
            </a:solidFill>
            <a:ln w="3175">
              <a:solidFill>
                <a:srgbClr val="0070C0"/>
              </a:solidFill>
              <a:miter lim="800000"/>
              <a:headEnd/>
              <a:tailEnd/>
            </a:ln>
            <a:effectLst>
              <a:outerShdw dist="28398" dir="3806097" algn="ctr" rotWithShape="0">
                <a:schemeClr val="accent3">
                  <a:lumMod val="50000"/>
                  <a:lumOff val="0"/>
                  <a:alpha val="50000"/>
                </a:schemeClr>
              </a:outerShdw>
            </a:effectLst>
          </p:spPr>
          <p:txBody>
            <a:bodyPr rot="0" vert="horz" wrap="square" lIns="91397" tIns="45698" rIns="91397" bIns="45698" anchor="t" anchorCtr="0" upright="1">
              <a:noAutofit/>
            </a:bodyPr>
            <a:lstStyle/>
            <a:p>
              <a:pPr algn="ctr">
                <a:lnSpc>
                  <a:spcPct val="115000"/>
                </a:lnSpc>
                <a:spcAft>
                  <a:spcPts val="1000"/>
                </a:spcAft>
              </a:pPr>
              <a:r>
                <a:rPr lang="en-US" sz="1400" dirty="0">
                  <a:solidFill>
                    <a:prstClr val="black"/>
                  </a:solidFill>
                  <a:latin typeface="Segoe UI Semibold" panose="020B0702040204020203" pitchFamily="34" charset="0"/>
                  <a:ea typeface="Times New Roman" panose="02020603050405020304" pitchFamily="18" charset="0"/>
                  <a:cs typeface="Aharoni" panose="02010803020104030203" pitchFamily="2" charset="-79"/>
                </a:rPr>
                <a:t>HCM/HCS</a:t>
              </a:r>
              <a:endParaRPr lang="en-US" sz="1400" dirty="0">
                <a:solidFill>
                  <a:prstClr val="black"/>
                </a:solidFill>
                <a:ea typeface="Times New Roman" panose="02020603050405020304" pitchFamily="18" charset="0"/>
                <a:cs typeface="Times New Roman" panose="02020603050405020304" pitchFamily="18" charset="0"/>
              </a:endParaRPr>
            </a:p>
          </p:txBody>
        </p:sp>
      </p:grpSp>
      <p:sp>
        <p:nvSpPr>
          <p:cNvPr id="3" name="Rectangle 2"/>
          <p:cNvSpPr/>
          <p:nvPr/>
        </p:nvSpPr>
        <p:spPr>
          <a:xfrm>
            <a:off x="5979267" y="6488670"/>
            <a:ext cx="2583569" cy="369287"/>
          </a:xfrm>
          <a:prstGeom prst="rect">
            <a:avLst/>
          </a:prstGeom>
        </p:spPr>
        <p:txBody>
          <a:bodyPr wrap="none" lIns="91397" tIns="45698" rIns="91397" bIns="45698">
            <a:spAutoFit/>
          </a:bodyPr>
          <a:lstStyle/>
          <a:p>
            <a:r>
              <a:rPr lang="en-US" dirty="0"/>
              <a:t>Traffic Analysis Handbook</a:t>
            </a:r>
          </a:p>
        </p:txBody>
      </p:sp>
      <p:pic>
        <p:nvPicPr>
          <p:cNvPr id="26" name="Picture 25" descr="PageCurl.png"/>
          <p:cNvPicPr>
            <a:picLocks noChangeAspect="1"/>
          </p:cNvPicPr>
          <p:nvPr/>
        </p:nvPicPr>
        <p:blipFill>
          <a:blip r:embed="rId4" cstate="print"/>
          <a:stretch>
            <a:fillRect/>
          </a:stretch>
        </p:blipFill>
        <p:spPr>
          <a:xfrm rot="16200000">
            <a:off x="7962900" y="5676900"/>
            <a:ext cx="1524000" cy="838200"/>
          </a:xfrm>
          <a:prstGeom prst="rect">
            <a:avLst/>
          </a:prstGeom>
        </p:spPr>
      </p:pic>
      <p:sp>
        <p:nvSpPr>
          <p:cNvPr id="28" name="TextBox 27"/>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21</a:t>
            </a:r>
            <a:endParaRPr lang="en-US" dirty="0"/>
          </a:p>
        </p:txBody>
      </p:sp>
      <p:sp>
        <p:nvSpPr>
          <p:cNvPr id="29" name="Pentagon 28"/>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3651360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61245" y="1143000"/>
            <a:ext cx="5144496" cy="4525963"/>
          </a:xfrm>
        </p:spPr>
        <p:txBody>
          <a:bodyPr>
            <a:normAutofit/>
          </a:bodyPr>
          <a:lstStyle/>
          <a:p>
            <a:r>
              <a:rPr lang="en-US" sz="2400" b="1" dirty="0">
                <a:solidFill>
                  <a:schemeClr val="accent6"/>
                </a:solidFill>
              </a:rPr>
              <a:t>Sidewalk</a:t>
            </a:r>
            <a:r>
              <a:rPr lang="en-US" sz="2400" dirty="0">
                <a:solidFill>
                  <a:schemeClr val="accent6"/>
                </a:solidFill>
              </a:rPr>
              <a:t> </a:t>
            </a:r>
            <a:r>
              <a:rPr lang="en-US" sz="2400" dirty="0"/>
              <a:t>- paved walkway at the side of a roadway, typically 5 feet in width (on the directional side of the arterial being analyzed)</a:t>
            </a:r>
          </a:p>
          <a:p>
            <a:endParaRPr lang="en-US" sz="2400" dirty="0"/>
          </a:p>
          <a:p>
            <a:r>
              <a:rPr lang="en-US" sz="2400" b="1" dirty="0">
                <a:solidFill>
                  <a:schemeClr val="accent6"/>
                </a:solidFill>
              </a:rPr>
              <a:t>Sidewalk Protective Barrier </a:t>
            </a:r>
            <a:br>
              <a:rPr lang="en-US" sz="2400" b="1" dirty="0">
                <a:solidFill>
                  <a:schemeClr val="accent6"/>
                </a:solidFill>
              </a:rPr>
            </a:br>
            <a:r>
              <a:rPr lang="en-US" sz="2400" dirty="0"/>
              <a:t>- Physical barriers of at least 3’ high and spacing of 20’ or less that separate pedestrians from vehicles, such as planted trees and on-street parking. </a:t>
            </a:r>
          </a:p>
          <a:p>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
        <p:nvSpPr>
          <p:cNvPr id="5" name="AutoShape 2" descr="http://www.google.com/url?sa=i&amp;source=images&amp;cd=&amp;docid=tpBDeI0FN3xOkM&amp;tbnid=KpR_qtWRdYb0KM&amp;ved=0CAUQjBw&amp;url=http%3A%2F%2Fmedia.merchantcircle.com%2F25315720%2FAppalachian%2520driveways%2520038_full.jpeg&amp;ei=F5xFU9W5BIXP0gH_oYG4Dg&amp;psig=AFQjCNGAwxs-UchqvWayLljMYw8Hbpn2KA&amp;ust=1397157271125667"/>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97" tIns="45698" rIns="91397" bIns="45698" numCol="1" anchor="t" anchorCtr="0" compatLnSpc="1">
            <a:prstTxWarp prst="textNoShape">
              <a:avLst/>
            </a:prstTxWarp>
          </a:bodyPr>
          <a:lstStyle/>
          <a:p>
            <a:endParaRPr lang="en-US"/>
          </a:p>
        </p:txBody>
      </p:sp>
      <p:sp>
        <p:nvSpPr>
          <p:cNvPr id="6" name="AutoShape 4" descr="http://www.google.com/url?sa=i&amp;source=images&amp;cd=&amp;docid=tpBDeI0FN3xOkM&amp;tbnid=KpR_qtWRdYb0KM&amp;ved=0CAUQjBw&amp;url=http%3A%2F%2Fmedia.merchantcircle.com%2F25315720%2FAppalachian%2520driveways%2520038_full.jpeg&amp;ei=F5xFU9W5BIXP0gH_oYG4Dg&amp;psig=AFQjCNGAwxs-UchqvWayLljMYw8Hbpn2KA&amp;ust=1397157271125667"/>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97" tIns="45698" rIns="91397" bIns="45698" numCol="1" anchor="t" anchorCtr="0" compatLnSpc="1">
            <a:prstTxWarp prst="textNoShape">
              <a:avLst/>
            </a:prstTxWarp>
          </a:bodyPr>
          <a:lstStyle/>
          <a:p>
            <a:endParaRPr lang="en-US"/>
          </a:p>
        </p:txBody>
      </p:sp>
      <p:pic>
        <p:nvPicPr>
          <p:cNvPr id="11271" name="Picture 7" descr="http://www.reservestudy.com/wp-content/uploads/2013/10/sidewalk-goo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57423" y="1180214"/>
            <a:ext cx="2599251" cy="17368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9" name="Picture 15" descr="http://www.ops.fhwa.dot.gov/publications/fhwahop12004/images/c4e.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57422" y="3276600"/>
            <a:ext cx="2599251" cy="20390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Rectangle 3"/>
          <p:cNvSpPr>
            <a:spLocks noGrp="1" noChangeArrowheads="1"/>
          </p:cNvSpPr>
          <p:nvPr>
            <p:ph type="title"/>
          </p:nvPr>
        </p:nvSpPr>
        <p:spPr>
          <a:xfrm>
            <a:off x="3352800" y="-8055"/>
            <a:ext cx="5791200" cy="772237"/>
          </a:xfrm>
        </p:spPr>
        <p:txBody>
          <a:bodyPr anchor="ctr">
            <a:normAutofit/>
          </a:bodyPr>
          <a:lstStyle/>
          <a:p>
            <a:pPr algn="ctr"/>
            <a:r>
              <a:rPr lang="en-US" sz="2800" dirty="0" smtClean="0"/>
              <a:t>Input Variables</a:t>
            </a:r>
            <a:endParaRPr lang="en-US" sz="2800" dirty="0"/>
          </a:p>
        </p:txBody>
      </p:sp>
      <p:grpSp>
        <p:nvGrpSpPr>
          <p:cNvPr id="11" name="Group 10"/>
          <p:cNvGrpSpPr/>
          <p:nvPr/>
        </p:nvGrpSpPr>
        <p:grpSpPr>
          <a:xfrm>
            <a:off x="3" y="0"/>
            <a:ext cx="3200397" cy="762000"/>
            <a:chOff x="-1" y="152400"/>
            <a:chExt cx="3200397" cy="762000"/>
          </a:xfrm>
        </p:grpSpPr>
        <p:sp>
          <p:nvSpPr>
            <p:cNvPr id="12" name="Rectangle 11"/>
            <p:cNvSpPr/>
            <p:nvPr/>
          </p:nvSpPr>
          <p:spPr>
            <a:xfrm>
              <a:off x="-1" y="152400"/>
              <a:ext cx="3200397"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500" dirty="0">
                  <a:solidFill>
                    <a:schemeClr val="accent5">
                      <a:lumMod val="75000"/>
                    </a:schemeClr>
                  </a:solidFill>
                </a:rPr>
                <a:t>Pedestrian </a:t>
              </a:r>
              <a:r>
                <a:rPr lang="en-US" sz="2500" dirty="0" smtClean="0">
                  <a:solidFill>
                    <a:schemeClr val="accent5">
                      <a:lumMod val="75000"/>
                    </a:schemeClr>
                  </a:solidFill>
                </a:rPr>
                <a:t>LOS</a:t>
              </a:r>
              <a:endParaRPr lang="en-US" sz="2500" dirty="0">
                <a:solidFill>
                  <a:schemeClr val="accent5">
                    <a:lumMod val="75000"/>
                  </a:schemeClr>
                </a:solidFill>
              </a:endParaRPr>
            </a:p>
          </p:txBody>
        </p:sp>
        <p:pic>
          <p:nvPicPr>
            <p:cNvPr id="13" name="Picture 2" descr="Z:\MKTG\(01) Job Chargeable\Florida DOT Level of Service Handbook\Graphics\PPT_FDOT_LOS.jpg"/>
            <p:cNvPicPr>
              <a:picLocks noChangeAspect="1" noChangeArrowheads="1"/>
            </p:cNvPicPr>
            <p:nvPr/>
          </p:nvPicPr>
          <p:blipFill rotWithShape="1">
            <a:blip r:embed="rId6" cstate="screen">
              <a:duotone>
                <a:schemeClr val="accent5">
                  <a:shade val="45000"/>
                  <a:satMod val="135000"/>
                </a:schemeClr>
                <a:prstClr val="white"/>
              </a:duotone>
              <a:extLst>
                <a:ext uri="{28A0092B-C50C-407E-A947-70E740481C1C}">
                  <a14:useLocalDpi xmlns:a14="http://schemas.microsoft.com/office/drawing/2010/main"/>
                </a:ext>
              </a:extLst>
            </a:blip>
            <a:srcRect l="14218" t="75827" r="68108" b="8618"/>
            <a:stretch/>
          </p:blipFill>
          <p:spPr bwMode="auto">
            <a:xfrm>
              <a:off x="4" y="158246"/>
              <a:ext cx="1136651" cy="75031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743207079"/>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956820" y="884237"/>
            <a:ext cx="7735296" cy="4525963"/>
          </a:xfrm>
        </p:spPr>
        <p:txBody>
          <a:bodyPr>
            <a:normAutofit/>
          </a:bodyPr>
          <a:lstStyle/>
          <a:p>
            <a:r>
              <a:rPr lang="en-US" sz="2400" b="1" dirty="0">
                <a:solidFill>
                  <a:schemeClr val="accent6"/>
                </a:solidFill>
              </a:rPr>
              <a:t>Sidewalk/Roadway Separation </a:t>
            </a:r>
            <a:br>
              <a:rPr lang="en-US" sz="2400" b="1" dirty="0">
                <a:solidFill>
                  <a:schemeClr val="accent6"/>
                </a:solidFill>
              </a:rPr>
            </a:br>
            <a:r>
              <a:rPr lang="en-US" sz="2400" dirty="0"/>
              <a:t>- lateral distance in feet from the outside edge of pavement </a:t>
            </a:r>
            <a:r>
              <a:rPr lang="en-US" sz="2400" dirty="0" smtClean="0"/>
              <a:t>(before the gutter pan) to </a:t>
            </a:r>
            <a:r>
              <a:rPr lang="en-US" sz="2400" dirty="0"/>
              <a:t>the inside edge of the sidewalk </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1946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6820" y="2362200"/>
            <a:ext cx="7486679" cy="4136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3"/>
          <p:cNvSpPr txBox="1">
            <a:spLocks noChangeArrowheads="1"/>
          </p:cNvSpPr>
          <p:nvPr/>
        </p:nvSpPr>
        <p:spPr>
          <a:xfrm>
            <a:off x="3352800" y="-8055"/>
            <a:ext cx="5791200" cy="772237"/>
          </a:xfrm>
          <a:prstGeom prst="rect">
            <a:avLst/>
          </a:prstGeom>
        </p:spPr>
        <p:txBody>
          <a:bodyPr vert="horz" lIns="0" tIns="0" rIns="0" bIns="0" rtlCol="0" anchor="ctr"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2800" smtClean="0"/>
              <a:t>Input Variables</a:t>
            </a:r>
            <a:endParaRPr lang="en-US" sz="2800" dirty="0"/>
          </a:p>
        </p:txBody>
      </p:sp>
      <p:grpSp>
        <p:nvGrpSpPr>
          <p:cNvPr id="11" name="Group 10"/>
          <p:cNvGrpSpPr/>
          <p:nvPr/>
        </p:nvGrpSpPr>
        <p:grpSpPr>
          <a:xfrm>
            <a:off x="3" y="0"/>
            <a:ext cx="3200397" cy="762000"/>
            <a:chOff x="-1" y="152400"/>
            <a:chExt cx="3200397" cy="762000"/>
          </a:xfrm>
        </p:grpSpPr>
        <p:sp>
          <p:nvSpPr>
            <p:cNvPr id="12" name="Rectangle 11"/>
            <p:cNvSpPr/>
            <p:nvPr/>
          </p:nvSpPr>
          <p:spPr>
            <a:xfrm>
              <a:off x="-1" y="152400"/>
              <a:ext cx="3200397"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500" dirty="0">
                  <a:solidFill>
                    <a:schemeClr val="accent5">
                      <a:lumMod val="75000"/>
                    </a:schemeClr>
                  </a:solidFill>
                </a:rPr>
                <a:t>Pedestrian </a:t>
              </a:r>
              <a:r>
                <a:rPr lang="en-US" sz="2500" dirty="0" smtClean="0">
                  <a:solidFill>
                    <a:schemeClr val="accent5">
                      <a:lumMod val="75000"/>
                    </a:schemeClr>
                  </a:solidFill>
                </a:rPr>
                <a:t>LOS</a:t>
              </a:r>
              <a:endParaRPr lang="en-US" sz="2500" dirty="0">
                <a:solidFill>
                  <a:schemeClr val="accent5">
                    <a:lumMod val="75000"/>
                  </a:schemeClr>
                </a:solidFill>
              </a:endParaRPr>
            </a:p>
          </p:txBody>
        </p:sp>
        <p:pic>
          <p:nvPicPr>
            <p:cNvPr id="14" name="Picture 2" descr="Z:\MKTG\(01) Job Chargeable\Florida DOT Level of Service Handbook\Graphics\PPT_FDOT_LOS.jpg"/>
            <p:cNvPicPr>
              <a:picLocks noChangeAspect="1" noChangeArrowheads="1"/>
            </p:cNvPicPr>
            <p:nvPr/>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l="14218" t="75827" r="68108" b="8618"/>
            <a:stretch/>
          </p:blipFill>
          <p:spPr bwMode="auto">
            <a:xfrm>
              <a:off x="4" y="158246"/>
              <a:ext cx="1136651" cy="75031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89710895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
          <p:cNvSpPr>
            <a:spLocks noGrp="1" noChangeArrowheads="1"/>
          </p:cNvSpPr>
          <p:nvPr>
            <p:ph idx="1"/>
          </p:nvPr>
        </p:nvSpPr>
        <p:spPr>
          <a:xfrm>
            <a:off x="685800" y="1008413"/>
            <a:ext cx="3087096" cy="2115787"/>
          </a:xfrm>
        </p:spPr>
        <p:txBody>
          <a:bodyPr/>
          <a:lstStyle/>
          <a:p>
            <a:r>
              <a:rPr lang="en-US" sz="2600" dirty="0"/>
              <a:t>Model developed in 2000 from FDOT sponsored research in Pensacola</a:t>
            </a:r>
          </a:p>
        </p:txBody>
      </p:sp>
      <p:sp>
        <p:nvSpPr>
          <p:cNvPr id="2149385" name="Text Box 9"/>
          <p:cNvSpPr txBox="1">
            <a:spLocks noChangeArrowheads="1"/>
          </p:cNvSpPr>
          <p:nvPr/>
        </p:nvSpPr>
        <p:spPr bwMode="auto">
          <a:xfrm>
            <a:off x="4286995" y="1029155"/>
            <a:ext cx="3954483" cy="646331"/>
          </a:xfrm>
          <a:prstGeom prst="rect">
            <a:avLst/>
          </a:prstGeom>
          <a:solidFill>
            <a:schemeClr val="accent5"/>
          </a:solidFill>
          <a:ln w="9525">
            <a:noFill/>
            <a:miter lim="800000"/>
            <a:headEnd/>
            <a:tailEnd/>
          </a:ln>
          <a:effectLst/>
        </p:spPr>
        <p:txBody>
          <a:bodyPr wrap="square" lIns="91397" tIns="45698" rIns="91397" bIns="45698">
            <a:spAutoFit/>
          </a:bodyPr>
          <a:lstStyle/>
          <a:p>
            <a:pPr algn="r" eaLnBrk="1" hangingPunct="1">
              <a:spcBef>
                <a:spcPct val="50000"/>
              </a:spcBef>
            </a:pPr>
            <a:r>
              <a:rPr lang="en-US" sz="3600" b="1" dirty="0">
                <a:solidFill>
                  <a:schemeClr val="bg1"/>
                </a:solidFill>
                <a:effectLst>
                  <a:outerShdw blurRad="38100" dist="38100" dir="2700000" algn="tl">
                    <a:srgbClr val="000000">
                      <a:alpha val="43137"/>
                    </a:srgbClr>
                  </a:outerShdw>
                </a:effectLst>
                <a:latin typeface="+mj-lt"/>
              </a:rPr>
              <a:t>A/B</a:t>
            </a:r>
          </a:p>
        </p:txBody>
      </p:sp>
      <p:sp>
        <p:nvSpPr>
          <p:cNvPr id="24" name="Text Box 9"/>
          <p:cNvSpPr txBox="1">
            <a:spLocks noChangeArrowheads="1"/>
          </p:cNvSpPr>
          <p:nvPr/>
        </p:nvSpPr>
        <p:spPr bwMode="auto">
          <a:xfrm>
            <a:off x="4257986" y="2962862"/>
            <a:ext cx="3983489" cy="646331"/>
          </a:xfrm>
          <a:prstGeom prst="rect">
            <a:avLst/>
          </a:prstGeom>
          <a:solidFill>
            <a:schemeClr val="accent5"/>
          </a:solidFill>
          <a:ln w="9525">
            <a:noFill/>
            <a:miter lim="800000"/>
            <a:headEnd/>
            <a:tailEnd/>
          </a:ln>
          <a:effectLst/>
        </p:spPr>
        <p:txBody>
          <a:bodyPr wrap="square" lIns="91397" tIns="45698" rIns="91397" bIns="45698">
            <a:spAutoFit/>
          </a:bodyPr>
          <a:lstStyle/>
          <a:p>
            <a:pPr algn="r" eaLnBrk="1" hangingPunct="1">
              <a:spcBef>
                <a:spcPct val="50000"/>
              </a:spcBef>
            </a:pPr>
            <a:r>
              <a:rPr lang="en-US" sz="3600" b="1" dirty="0">
                <a:solidFill>
                  <a:schemeClr val="bg1"/>
                </a:solidFill>
                <a:effectLst>
                  <a:outerShdw blurRad="38100" dist="38100" dir="2700000" algn="tl">
                    <a:srgbClr val="000000">
                      <a:alpha val="43137"/>
                    </a:srgbClr>
                  </a:outerShdw>
                </a:effectLst>
                <a:latin typeface="+mj-lt"/>
              </a:rPr>
              <a:t>C/D</a:t>
            </a:r>
          </a:p>
        </p:txBody>
      </p:sp>
      <p:sp>
        <p:nvSpPr>
          <p:cNvPr id="25" name="Text Box 9"/>
          <p:cNvSpPr txBox="1">
            <a:spLocks noChangeArrowheads="1"/>
          </p:cNvSpPr>
          <p:nvPr/>
        </p:nvSpPr>
        <p:spPr bwMode="auto">
          <a:xfrm>
            <a:off x="4286995" y="4934157"/>
            <a:ext cx="3954483" cy="646331"/>
          </a:xfrm>
          <a:prstGeom prst="rect">
            <a:avLst/>
          </a:prstGeom>
          <a:solidFill>
            <a:schemeClr val="accent5"/>
          </a:solidFill>
          <a:ln w="9525">
            <a:noFill/>
            <a:miter lim="800000"/>
            <a:headEnd/>
            <a:tailEnd/>
          </a:ln>
          <a:effectLst/>
        </p:spPr>
        <p:txBody>
          <a:bodyPr wrap="square" lIns="91397" tIns="45698" rIns="91397" bIns="45698">
            <a:spAutoFit/>
          </a:bodyPr>
          <a:lstStyle/>
          <a:p>
            <a:pPr algn="r" eaLnBrk="1" hangingPunct="1">
              <a:spcBef>
                <a:spcPct val="50000"/>
              </a:spcBef>
            </a:pPr>
            <a:r>
              <a:rPr lang="en-US" sz="3600" b="1" dirty="0">
                <a:solidFill>
                  <a:schemeClr val="bg1"/>
                </a:solidFill>
                <a:effectLst>
                  <a:outerShdw blurRad="38100" dist="38100" dir="2700000" algn="tl">
                    <a:srgbClr val="000000">
                      <a:alpha val="43137"/>
                    </a:srgbClr>
                  </a:outerShdw>
                </a:effectLst>
                <a:latin typeface="+mj-lt"/>
              </a:rPr>
              <a:t>E/F</a:t>
            </a:r>
          </a:p>
        </p:txBody>
      </p:sp>
      <p:graphicFrame>
        <p:nvGraphicFramePr>
          <p:cNvPr id="3785730" name="Object 2"/>
          <p:cNvGraphicFramePr>
            <a:graphicFrameLocks noChangeAspect="1"/>
          </p:cNvGraphicFramePr>
          <p:nvPr/>
        </p:nvGraphicFramePr>
        <p:xfrm>
          <a:off x="4277678" y="1008413"/>
          <a:ext cx="2316163" cy="1730375"/>
        </p:xfrm>
        <a:graphic>
          <a:graphicData uri="http://schemas.openxmlformats.org/presentationml/2006/ole">
            <mc:AlternateContent xmlns:mc="http://schemas.openxmlformats.org/markup-compatibility/2006">
              <mc:Choice xmlns:v="urn:schemas-microsoft-com:vml" Requires="v">
                <p:oleObj spid="_x0000_s18212" name="Photo Editor Photo" r:id="rId5" imgW="3048264" imgH="2887619" progId="">
                  <p:embed/>
                </p:oleObj>
              </mc:Choice>
              <mc:Fallback>
                <p:oleObj name="Photo Editor Photo" r:id="rId5" imgW="3048264" imgH="2887619"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21098"/>
                      <a:stretch>
                        <a:fillRect/>
                      </a:stretch>
                    </p:blipFill>
                    <p:spPr bwMode="auto">
                      <a:xfrm>
                        <a:off x="4277678" y="1008413"/>
                        <a:ext cx="2316163" cy="1730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85731" name="Object 3"/>
          <p:cNvGraphicFramePr>
            <a:graphicFrameLocks noChangeAspect="1"/>
          </p:cNvGraphicFramePr>
          <p:nvPr/>
        </p:nvGraphicFramePr>
        <p:xfrm>
          <a:off x="4251370" y="2954627"/>
          <a:ext cx="2342470" cy="1731962"/>
        </p:xfrm>
        <a:graphic>
          <a:graphicData uri="http://schemas.openxmlformats.org/presentationml/2006/ole">
            <mc:AlternateContent xmlns:mc="http://schemas.openxmlformats.org/markup-compatibility/2006">
              <mc:Choice xmlns:v="urn:schemas-microsoft-com:vml" Requires="v">
                <p:oleObj spid="_x0000_s18213" name="Photo Editor Photo" r:id="rId7" imgW="3048264" imgH="2453853" progId="">
                  <p:embed/>
                </p:oleObj>
              </mc:Choice>
              <mc:Fallback>
                <p:oleObj name="Photo Editor Photo" r:id="rId7" imgW="3048264" imgH="2453853"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b="6856"/>
                      <a:stretch>
                        <a:fillRect/>
                      </a:stretch>
                    </p:blipFill>
                    <p:spPr bwMode="auto">
                      <a:xfrm>
                        <a:off x="4251370" y="2954627"/>
                        <a:ext cx="2342470" cy="1731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 name="Picture 7" descr="Ped LOS E-F"/>
          <p:cNvPicPr>
            <a:picLocks noChangeAspect="1" noChangeArrowheads="1"/>
          </p:cNvPicPr>
          <p:nvPr/>
        </p:nvPicPr>
        <p:blipFill>
          <a:blip r:embed="rId9" cstate="print"/>
          <a:srcRect t="15857" r="4951" b="25972"/>
          <a:stretch>
            <a:fillRect/>
          </a:stretch>
        </p:blipFill>
        <p:spPr bwMode="auto">
          <a:xfrm>
            <a:off x="4234935" y="4934178"/>
            <a:ext cx="2311400" cy="1731962"/>
          </a:xfrm>
          <a:prstGeom prst="rect">
            <a:avLst/>
          </a:prstGeom>
          <a:noFill/>
          <a:ln w="9525">
            <a:solidFill>
              <a:schemeClr val="tx1"/>
            </a:solidFill>
            <a:miter lim="800000"/>
            <a:headEnd/>
            <a:tailEnd/>
          </a:ln>
        </p:spPr>
      </p:pic>
      <p:pic>
        <p:nvPicPr>
          <p:cNvPr id="17" name="Picture 16" descr="PageCurl.png"/>
          <p:cNvPicPr>
            <a:picLocks noChangeAspect="1"/>
          </p:cNvPicPr>
          <p:nvPr/>
        </p:nvPicPr>
        <p:blipFill>
          <a:blip r:embed="rId10" cstate="print"/>
          <a:stretch>
            <a:fillRect/>
          </a:stretch>
        </p:blipFill>
        <p:spPr>
          <a:xfrm rot="16200000">
            <a:off x="7962900" y="5676900"/>
            <a:ext cx="1524000" cy="838200"/>
          </a:xfrm>
          <a:prstGeom prst="rect">
            <a:avLst/>
          </a:prstGeom>
        </p:spPr>
      </p:pic>
      <p:sp>
        <p:nvSpPr>
          <p:cNvPr id="18" name="Rectangle 17"/>
          <p:cNvSpPr/>
          <p:nvPr/>
        </p:nvSpPr>
        <p:spPr>
          <a:xfrm>
            <a:off x="8725382" y="6505809"/>
            <a:ext cx="418618" cy="369287"/>
          </a:xfrm>
          <a:prstGeom prst="rect">
            <a:avLst/>
          </a:prstGeom>
        </p:spPr>
        <p:txBody>
          <a:bodyPr wrap="none" lIns="91397" tIns="45698" rIns="91397" bIns="45698">
            <a:spAutoFit/>
          </a:bodyPr>
          <a:lstStyle/>
          <a:p>
            <a:pPr algn="r"/>
            <a:r>
              <a:rPr lang="en-US" dirty="0" smtClean="0"/>
              <a:t>28</a:t>
            </a:r>
            <a:endParaRPr lang="en-US" dirty="0"/>
          </a:p>
        </p:txBody>
      </p:sp>
      <p:grpSp>
        <p:nvGrpSpPr>
          <p:cNvPr id="14" name="Group 13"/>
          <p:cNvGrpSpPr/>
          <p:nvPr/>
        </p:nvGrpSpPr>
        <p:grpSpPr>
          <a:xfrm>
            <a:off x="3" y="0"/>
            <a:ext cx="3200397" cy="762000"/>
            <a:chOff x="-1" y="152400"/>
            <a:chExt cx="3200397" cy="762000"/>
          </a:xfrm>
        </p:grpSpPr>
        <p:sp>
          <p:nvSpPr>
            <p:cNvPr id="15" name="Rectangle 14"/>
            <p:cNvSpPr/>
            <p:nvPr/>
          </p:nvSpPr>
          <p:spPr>
            <a:xfrm>
              <a:off x="-1" y="152400"/>
              <a:ext cx="3200397"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500" dirty="0">
                  <a:solidFill>
                    <a:schemeClr val="accent5">
                      <a:lumMod val="75000"/>
                    </a:schemeClr>
                  </a:solidFill>
                </a:rPr>
                <a:t>Pedestrian </a:t>
              </a:r>
              <a:r>
                <a:rPr lang="en-US" sz="2500" dirty="0" smtClean="0">
                  <a:solidFill>
                    <a:schemeClr val="accent5">
                      <a:lumMod val="75000"/>
                    </a:schemeClr>
                  </a:solidFill>
                </a:rPr>
                <a:t>LOS</a:t>
              </a:r>
              <a:endParaRPr lang="en-US" sz="2500" dirty="0">
                <a:solidFill>
                  <a:schemeClr val="accent5">
                    <a:lumMod val="75000"/>
                  </a:schemeClr>
                </a:solidFill>
              </a:endParaRPr>
            </a:p>
          </p:txBody>
        </p:sp>
        <p:pic>
          <p:nvPicPr>
            <p:cNvPr id="16" name="Picture 2" descr="Z:\MKTG\(01) Job Chargeable\Florida DOT Level of Service Handbook\Graphics\PPT_FDOT_LOS.jpg"/>
            <p:cNvPicPr>
              <a:picLocks noChangeAspect="1" noChangeArrowheads="1"/>
            </p:cNvPicPr>
            <p:nvPr/>
          </p:nvPicPr>
          <p:blipFill rotWithShape="1">
            <a:blip r:embed="rId11" cstate="screen">
              <a:duotone>
                <a:schemeClr val="accent5">
                  <a:shade val="45000"/>
                  <a:satMod val="135000"/>
                </a:schemeClr>
                <a:prstClr val="white"/>
              </a:duotone>
              <a:extLst>
                <a:ext uri="{28A0092B-C50C-407E-A947-70E740481C1C}">
                  <a14:useLocalDpi xmlns:a14="http://schemas.microsoft.com/office/drawing/2010/main"/>
                </a:ext>
              </a:extLst>
            </a:blip>
            <a:srcRect l="14218" t="75827" r="68108" b="8618"/>
            <a:stretch/>
          </p:blipFill>
          <p:spPr bwMode="auto">
            <a:xfrm>
              <a:off x="4" y="158246"/>
              <a:ext cx="1136651" cy="75031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2"/>
    </p:custDataLst>
    <p:extLst>
      <p:ext uri="{BB962C8B-B14F-4D97-AF65-F5344CB8AC3E}">
        <p14:creationId xmlns:p14="http://schemas.microsoft.com/office/powerpoint/2010/main" val="3031550970"/>
      </p:ext>
    </p:extLst>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914400"/>
            <a:ext cx="9144000" cy="1228999"/>
          </a:xfrm>
          <a:prstGeom prst="rect">
            <a:avLst/>
          </a:prstGeom>
          <a:solidFill>
            <a:schemeClr val="accent5">
              <a:lumMod val="20000"/>
              <a:lumOff val="80000"/>
            </a:schemeClr>
          </a:solidFill>
          <a:ln w="28575" cap="flat" cmpd="sng" algn="ctr">
            <a:noFill/>
            <a:prstDash val="solid"/>
            <a:miter lim="800000"/>
            <a:headEnd type="none" w="med" len="med"/>
            <a:tailEnd type="none" w="med" len="med"/>
          </a:ln>
          <a:effectLst/>
        </p:spPr>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2057218" name="Rectangle 2"/>
          <p:cNvSpPr>
            <a:spLocks noChangeArrowheads="1"/>
          </p:cNvSpPr>
          <p:nvPr/>
        </p:nvSpPr>
        <p:spPr bwMode="auto">
          <a:xfrm>
            <a:off x="1379538" y="2185678"/>
            <a:ext cx="7362825" cy="4524958"/>
          </a:xfrm>
          <a:prstGeom prst="rect">
            <a:avLst/>
          </a:prstGeom>
          <a:noFill/>
          <a:ln w="9525">
            <a:noFill/>
            <a:miter lim="800000"/>
            <a:headEnd/>
            <a:tailEnd/>
          </a:ln>
          <a:effectLst/>
        </p:spPr>
        <p:txBody>
          <a:bodyPr wrap="square" lIns="92031" tIns="46017" rIns="92031" bIns="46017">
            <a:spAutoFit/>
          </a:bodyPr>
          <a:lstStyle/>
          <a:p>
            <a:pPr>
              <a:tabLst>
                <a:tab pos="177717" algn="l"/>
                <a:tab pos="571233" algn="l"/>
                <a:tab pos="799725" algn="l"/>
                <a:tab pos="1028219" algn="l"/>
                <a:tab pos="1370959" algn="l"/>
                <a:tab pos="1548675" algn="l"/>
                <a:tab pos="1827945" algn="l"/>
                <a:tab pos="2056438" algn="l"/>
                <a:tab pos="2170684" algn="l"/>
                <a:tab pos="2462648" algn="l"/>
                <a:tab pos="2741916" algn="l"/>
                <a:tab pos="3427396" algn="l"/>
                <a:tab pos="3770136" algn="l"/>
                <a:tab pos="4112876" algn="l"/>
                <a:tab pos="4455616" algn="l"/>
                <a:tab pos="4798355" algn="l"/>
                <a:tab pos="5141095" algn="l"/>
                <a:tab pos="5483835" algn="l"/>
                <a:tab pos="6004291" algn="l"/>
              </a:tabLst>
            </a:pPr>
            <a:r>
              <a:rPr lang="en-US" dirty="0">
                <a:solidFill>
                  <a:schemeClr val="accent6"/>
                </a:solidFill>
                <a:latin typeface="+mj-lt"/>
              </a:rPr>
              <a:t>Where:</a:t>
            </a:r>
          </a:p>
          <a:p>
            <a:pPr>
              <a:tabLst>
                <a:tab pos="1028219" algn="l"/>
                <a:tab pos="1370959" algn="l"/>
              </a:tabLst>
            </a:pPr>
            <a:r>
              <a:rPr lang="en-US" dirty="0">
                <a:latin typeface="+mj-lt"/>
              </a:rPr>
              <a:t>PLOS	=	Pedestrian level of service score</a:t>
            </a:r>
          </a:p>
          <a:p>
            <a:pPr>
              <a:tabLst>
                <a:tab pos="1028219" algn="l"/>
                <a:tab pos="1370959" algn="l"/>
              </a:tabLst>
            </a:pPr>
            <a:r>
              <a:rPr lang="en-US" i="1" dirty="0" err="1">
                <a:latin typeface="+mj-lt"/>
              </a:rPr>
              <a:t>ln</a:t>
            </a:r>
            <a:r>
              <a:rPr lang="en-US" dirty="0">
                <a:latin typeface="+mj-lt"/>
              </a:rPr>
              <a:t>	= 	Natural log</a:t>
            </a:r>
          </a:p>
          <a:p>
            <a:pPr>
              <a:tabLst>
                <a:tab pos="1028219" algn="l"/>
                <a:tab pos="1370959" algn="l"/>
              </a:tabLst>
            </a:pPr>
            <a:r>
              <a:rPr lang="en-US" dirty="0" err="1">
                <a:latin typeface="+mj-lt"/>
              </a:rPr>
              <a:t>W</a:t>
            </a:r>
            <a:r>
              <a:rPr lang="en-US" i="1" baseline="-25000" dirty="0" err="1">
                <a:latin typeface="+mj-lt"/>
              </a:rPr>
              <a:t>ol</a:t>
            </a:r>
            <a:r>
              <a:rPr lang="en-US" dirty="0">
                <a:latin typeface="+mj-lt"/>
              </a:rPr>
              <a:t>	= 	Width of outside lane </a:t>
            </a:r>
          </a:p>
          <a:p>
            <a:pPr>
              <a:tabLst>
                <a:tab pos="1028219" algn="l"/>
                <a:tab pos="1370959" algn="l"/>
              </a:tabLst>
            </a:pPr>
            <a:r>
              <a:rPr lang="en-US" dirty="0" err="1">
                <a:latin typeface="+mj-lt"/>
              </a:rPr>
              <a:t>W</a:t>
            </a:r>
            <a:r>
              <a:rPr lang="en-US" i="1" baseline="-25000" dirty="0" err="1">
                <a:latin typeface="+mj-lt"/>
              </a:rPr>
              <a:t>l</a:t>
            </a:r>
            <a:r>
              <a:rPr lang="en-US" dirty="0">
                <a:latin typeface="+mj-lt"/>
              </a:rPr>
              <a:t>	= 	Width of shoulder or bicycle lane </a:t>
            </a:r>
          </a:p>
          <a:p>
            <a:pPr>
              <a:tabLst>
                <a:tab pos="1028219" algn="l"/>
                <a:tab pos="1370959" algn="l"/>
              </a:tabLst>
            </a:pPr>
            <a:r>
              <a:rPr lang="en-US" i="1" dirty="0" err="1">
                <a:latin typeface="+mj-lt"/>
              </a:rPr>
              <a:t>f</a:t>
            </a:r>
            <a:r>
              <a:rPr lang="en-US" i="1" baseline="-25000" dirty="0" err="1">
                <a:latin typeface="+mj-lt"/>
              </a:rPr>
              <a:t>p</a:t>
            </a:r>
            <a:r>
              <a:rPr lang="en-US" dirty="0">
                <a:latin typeface="+mj-lt"/>
              </a:rPr>
              <a:t>	= 	On-street parking effect coefficient (=0.20)</a:t>
            </a:r>
          </a:p>
          <a:p>
            <a:pPr>
              <a:tabLst>
                <a:tab pos="1028219" algn="l"/>
                <a:tab pos="1370959" algn="l"/>
              </a:tabLst>
            </a:pPr>
            <a:r>
              <a:rPr lang="en-US" dirty="0">
                <a:latin typeface="+mj-lt"/>
              </a:rPr>
              <a:t>%OSP	=	Percent of segment with occupied on-street parking</a:t>
            </a:r>
          </a:p>
          <a:p>
            <a:pPr>
              <a:tabLst>
                <a:tab pos="1028219" algn="l"/>
                <a:tab pos="1370959" algn="l"/>
              </a:tabLst>
            </a:pPr>
            <a:r>
              <a:rPr lang="en-US" i="1" dirty="0" err="1">
                <a:latin typeface="+mj-lt"/>
              </a:rPr>
              <a:t>f</a:t>
            </a:r>
            <a:r>
              <a:rPr lang="en-US" i="1" baseline="-25000" dirty="0" err="1">
                <a:latin typeface="+mj-lt"/>
              </a:rPr>
              <a:t>b</a:t>
            </a:r>
            <a:r>
              <a:rPr lang="en-US" dirty="0">
                <a:latin typeface="+mj-lt"/>
              </a:rPr>
              <a:t>	= 	Buffer area barrier coefficient </a:t>
            </a:r>
            <a:br>
              <a:rPr lang="en-US" dirty="0">
                <a:latin typeface="+mj-lt"/>
              </a:rPr>
            </a:br>
            <a:r>
              <a:rPr lang="en-US" dirty="0">
                <a:latin typeface="+mj-lt"/>
              </a:rPr>
              <a:t>		(=5.37 for trees spaced 20 feet on center)</a:t>
            </a:r>
          </a:p>
          <a:p>
            <a:pPr>
              <a:tabLst>
                <a:tab pos="1028219" algn="l"/>
                <a:tab pos="1370959" algn="l"/>
              </a:tabLst>
            </a:pPr>
            <a:r>
              <a:rPr lang="en-US" dirty="0" err="1">
                <a:latin typeface="+mj-lt"/>
              </a:rPr>
              <a:t>W</a:t>
            </a:r>
            <a:r>
              <a:rPr lang="en-US" i="1" baseline="-25000" dirty="0" err="1">
                <a:latin typeface="+mj-lt"/>
              </a:rPr>
              <a:t>b</a:t>
            </a:r>
            <a:r>
              <a:rPr lang="en-US" dirty="0">
                <a:latin typeface="+mj-lt"/>
              </a:rPr>
              <a:t>	= 	Buffer width </a:t>
            </a:r>
            <a:br>
              <a:rPr lang="en-US" dirty="0">
                <a:latin typeface="+mj-lt"/>
              </a:rPr>
            </a:br>
            <a:r>
              <a:rPr lang="en-US" dirty="0">
                <a:latin typeface="+mj-lt"/>
              </a:rPr>
              <a:t>		(distance between edge of pavement and sidewalk, feet)</a:t>
            </a:r>
          </a:p>
          <a:p>
            <a:pPr>
              <a:tabLst>
                <a:tab pos="1028219" algn="l"/>
                <a:tab pos="1370959" algn="l"/>
              </a:tabLst>
            </a:pPr>
            <a:r>
              <a:rPr lang="en-US" i="1" dirty="0" err="1">
                <a:latin typeface="+mj-lt"/>
              </a:rPr>
              <a:t>fs</a:t>
            </a:r>
            <a:r>
              <a:rPr lang="en-US" i="1" baseline="-25000" dirty="0" err="1">
                <a:latin typeface="+mj-lt"/>
              </a:rPr>
              <a:t>w</a:t>
            </a:r>
            <a:r>
              <a:rPr lang="en-US" dirty="0">
                <a:latin typeface="+mj-lt"/>
              </a:rPr>
              <a:t>	= 	Sidewalk presence coefficient (= 6 – 0.3Ws)</a:t>
            </a:r>
          </a:p>
          <a:p>
            <a:pPr>
              <a:tabLst>
                <a:tab pos="1028219" algn="l"/>
                <a:tab pos="1370959" algn="l"/>
              </a:tabLst>
            </a:pPr>
            <a:r>
              <a:rPr lang="en-US" i="1" dirty="0">
                <a:latin typeface="+mj-lt"/>
              </a:rPr>
              <a:t>W</a:t>
            </a:r>
            <a:r>
              <a:rPr lang="en-US" i="1" baseline="-25000" dirty="0">
                <a:latin typeface="+mj-lt"/>
              </a:rPr>
              <a:t>s</a:t>
            </a:r>
            <a:r>
              <a:rPr lang="en-US" dirty="0">
                <a:latin typeface="+mj-lt"/>
              </a:rPr>
              <a:t>	= 	Width of sidewalk </a:t>
            </a:r>
          </a:p>
          <a:p>
            <a:pPr>
              <a:tabLst>
                <a:tab pos="1028219" algn="l"/>
                <a:tab pos="1370959" algn="l"/>
              </a:tabLst>
            </a:pPr>
            <a:r>
              <a:rPr lang="en-US" dirty="0">
                <a:latin typeface="+mj-lt"/>
              </a:rPr>
              <a:t>Vol</a:t>
            </a:r>
            <a:r>
              <a:rPr lang="en-US" baseline="-25000" dirty="0">
                <a:latin typeface="+mj-lt"/>
              </a:rPr>
              <a:t>15</a:t>
            </a:r>
            <a:r>
              <a:rPr lang="en-US" dirty="0">
                <a:latin typeface="+mj-lt"/>
              </a:rPr>
              <a:t>	= 	Volume of motorized vehicles in the peak 15 minute period</a:t>
            </a:r>
          </a:p>
          <a:p>
            <a:pPr>
              <a:tabLst>
                <a:tab pos="1028219" algn="l"/>
                <a:tab pos="1370959" algn="l"/>
              </a:tabLst>
            </a:pPr>
            <a:r>
              <a:rPr lang="en-US" dirty="0">
                <a:latin typeface="+mj-lt"/>
              </a:rPr>
              <a:t>L	= 	Total number of directional thru lanes</a:t>
            </a:r>
          </a:p>
          <a:p>
            <a:pPr>
              <a:tabLst>
                <a:tab pos="1028219" algn="l"/>
                <a:tab pos="1370959" algn="l"/>
              </a:tabLst>
            </a:pPr>
            <a:r>
              <a:rPr lang="en-US" dirty="0">
                <a:latin typeface="+mj-lt"/>
              </a:rPr>
              <a:t>SPD	= 	Average running speed of motorized vehicles traffic (mi/hr</a:t>
            </a:r>
            <a:r>
              <a:rPr lang="en-US" dirty="0">
                <a:latin typeface="Calibri" pitchFamily="34" charset="0"/>
              </a:rPr>
              <a:t>) </a:t>
            </a:r>
          </a:p>
        </p:txBody>
      </p:sp>
      <p:sp>
        <p:nvSpPr>
          <p:cNvPr id="2057219" name="Rectangle 3"/>
          <p:cNvSpPr>
            <a:spLocks noChangeArrowheads="1"/>
          </p:cNvSpPr>
          <p:nvPr/>
        </p:nvSpPr>
        <p:spPr bwMode="auto">
          <a:xfrm>
            <a:off x="-71247" y="1026105"/>
            <a:ext cx="2101933" cy="923962"/>
          </a:xfrm>
          <a:prstGeom prst="rect">
            <a:avLst/>
          </a:prstGeom>
          <a:noFill/>
          <a:ln w="9525">
            <a:noFill/>
            <a:miter lim="800000"/>
            <a:headEnd/>
            <a:tailEnd/>
          </a:ln>
          <a:effectLst/>
        </p:spPr>
        <p:txBody>
          <a:bodyPr wrap="square" lIns="92031" tIns="46017" rIns="92031" bIns="46017">
            <a:spAutoFit/>
          </a:bodyPr>
          <a:lstStyle/>
          <a:p>
            <a:pPr>
              <a:lnSpc>
                <a:spcPct val="150000"/>
              </a:lnSpc>
            </a:pPr>
            <a:r>
              <a:rPr lang="en-US" sz="3600" b="1" dirty="0" err="1">
                <a:solidFill>
                  <a:schemeClr val="tx2"/>
                </a:solidFill>
                <a:latin typeface="Calibri" pitchFamily="34" charset="0"/>
              </a:rPr>
              <a:t>Ped</a:t>
            </a:r>
            <a:r>
              <a:rPr lang="en-US" sz="3600" b="1" dirty="0">
                <a:solidFill>
                  <a:schemeClr val="tx2"/>
                </a:solidFill>
                <a:latin typeface="Calibri" pitchFamily="34" charset="0"/>
              </a:rPr>
              <a:t> LOS =</a:t>
            </a:r>
          </a:p>
        </p:txBody>
      </p:sp>
      <p:graphicFrame>
        <p:nvGraphicFramePr>
          <p:cNvPr id="17" name="Object 1"/>
          <p:cNvGraphicFramePr>
            <a:graphicFrameLocks noChangeAspect="1"/>
          </p:cNvGraphicFramePr>
          <p:nvPr>
            <p:extLst>
              <p:ext uri="{D42A27DB-BD31-4B8C-83A1-F6EECF244321}">
                <p14:modId xmlns:p14="http://schemas.microsoft.com/office/powerpoint/2010/main" val="3146755703"/>
              </p:ext>
            </p:extLst>
          </p:nvPr>
        </p:nvGraphicFramePr>
        <p:xfrm>
          <a:off x="2064719" y="1127550"/>
          <a:ext cx="7079281" cy="914400"/>
        </p:xfrm>
        <a:graphic>
          <a:graphicData uri="http://schemas.openxmlformats.org/presentationml/2006/ole">
            <mc:AlternateContent xmlns:mc="http://schemas.openxmlformats.org/markup-compatibility/2006">
              <mc:Choice xmlns:v="urn:schemas-microsoft-com:vml" Requires="v">
                <p:oleObj spid="_x0000_s18834" name="Document" r:id="rId5" imgW="6505831" imgH="815919" progId="Word.Document.12">
                  <p:embed/>
                </p:oleObj>
              </mc:Choice>
              <mc:Fallback>
                <p:oleObj name="Document" r:id="rId5" imgW="6505831" imgH="815919" progId="Word.Document.12">
                  <p:embed/>
                  <p:pic>
                    <p:nvPicPr>
                      <p:cNvPr id="0" name=""/>
                      <p:cNvPicPr>
                        <a:picLocks noChangeAspect="1" noChangeArrowheads="1"/>
                      </p:cNvPicPr>
                      <p:nvPr/>
                    </p:nvPicPr>
                    <p:blipFill>
                      <a:blip r:embed="rId6"/>
                      <a:srcRect/>
                      <a:stretch>
                        <a:fillRect/>
                      </a:stretch>
                    </p:blipFill>
                    <p:spPr bwMode="auto">
                      <a:xfrm>
                        <a:off x="2064719" y="1127550"/>
                        <a:ext cx="7079281" cy="914400"/>
                      </a:xfrm>
                      <a:prstGeom prst="rect">
                        <a:avLst/>
                      </a:prstGeom>
                      <a:noFill/>
                      <a:ln>
                        <a:noFill/>
                      </a:ln>
                      <a:effectLst/>
                      <a:extLst/>
                    </p:spPr>
                  </p:pic>
                </p:oleObj>
              </mc:Fallback>
            </mc:AlternateContent>
          </a:graphicData>
        </a:graphic>
      </p:graphicFrame>
      <p:grpSp>
        <p:nvGrpSpPr>
          <p:cNvPr id="10" name="Group 9"/>
          <p:cNvGrpSpPr/>
          <p:nvPr/>
        </p:nvGrpSpPr>
        <p:grpSpPr>
          <a:xfrm>
            <a:off x="3" y="0"/>
            <a:ext cx="3200397" cy="762000"/>
            <a:chOff x="-1" y="152400"/>
            <a:chExt cx="3200397" cy="762000"/>
          </a:xfrm>
        </p:grpSpPr>
        <p:sp>
          <p:nvSpPr>
            <p:cNvPr id="11" name="Rectangle 10"/>
            <p:cNvSpPr/>
            <p:nvPr/>
          </p:nvSpPr>
          <p:spPr>
            <a:xfrm>
              <a:off x="-1" y="152400"/>
              <a:ext cx="3200397"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500" dirty="0">
                  <a:solidFill>
                    <a:schemeClr val="accent5">
                      <a:lumMod val="75000"/>
                    </a:schemeClr>
                  </a:solidFill>
                </a:rPr>
                <a:t>Pedestrian </a:t>
              </a:r>
              <a:r>
                <a:rPr lang="en-US" sz="2500" dirty="0" smtClean="0">
                  <a:solidFill>
                    <a:schemeClr val="accent5">
                      <a:lumMod val="75000"/>
                    </a:schemeClr>
                  </a:solidFill>
                </a:rPr>
                <a:t>LOS</a:t>
              </a:r>
              <a:endParaRPr lang="en-US" sz="2500" dirty="0">
                <a:solidFill>
                  <a:schemeClr val="accent5">
                    <a:lumMod val="75000"/>
                  </a:schemeClr>
                </a:solidFill>
              </a:endParaRPr>
            </a:p>
          </p:txBody>
        </p:sp>
        <p:pic>
          <p:nvPicPr>
            <p:cNvPr id="12" name="Picture 2" descr="Z:\MKTG\(01) Job Chargeable\Florida DOT Level of Service Handbook\Graphics\PPT_FDOT_LOS.jpg"/>
            <p:cNvPicPr>
              <a:picLocks noChangeAspect="1" noChangeArrowheads="1"/>
            </p:cNvPicPr>
            <p:nvPr/>
          </p:nvPicPr>
          <p:blipFill rotWithShape="1">
            <a:blip r:embed="rId7" cstate="screen">
              <a:duotone>
                <a:schemeClr val="accent5">
                  <a:shade val="45000"/>
                  <a:satMod val="135000"/>
                </a:schemeClr>
                <a:prstClr val="white"/>
              </a:duotone>
              <a:extLst>
                <a:ext uri="{28A0092B-C50C-407E-A947-70E740481C1C}">
                  <a14:useLocalDpi xmlns:a14="http://schemas.microsoft.com/office/drawing/2010/main"/>
                </a:ext>
              </a:extLst>
            </a:blip>
            <a:srcRect l="14218" t="75827" r="68108" b="8618"/>
            <a:stretch/>
          </p:blipFill>
          <p:spPr bwMode="auto">
            <a:xfrm>
              <a:off x="4" y="158246"/>
              <a:ext cx="1136651" cy="75031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2"/>
    </p:custDataLst>
    <p:extLst>
      <p:ext uri="{BB962C8B-B14F-4D97-AF65-F5344CB8AC3E}">
        <p14:creationId xmlns:p14="http://schemas.microsoft.com/office/powerpoint/2010/main" val="2253072424"/>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geCurl.png"/>
          <p:cNvPicPr>
            <a:picLocks noChangeAspect="1"/>
          </p:cNvPicPr>
          <p:nvPr/>
        </p:nvPicPr>
        <p:blipFill>
          <a:blip r:embed="rId4" cstate="print"/>
          <a:stretch>
            <a:fillRect/>
          </a:stretch>
        </p:blipFill>
        <p:spPr>
          <a:xfrm rot="16200000">
            <a:off x="7962900" y="5676900"/>
            <a:ext cx="1524000" cy="838200"/>
          </a:xfrm>
          <a:prstGeom prst="rect">
            <a:avLst/>
          </a:prstGeom>
        </p:spPr>
      </p:pic>
      <p:sp>
        <p:nvSpPr>
          <p:cNvPr id="8" name="Rectangle 7"/>
          <p:cNvSpPr/>
          <p:nvPr/>
        </p:nvSpPr>
        <p:spPr>
          <a:xfrm>
            <a:off x="8725382" y="6488714"/>
            <a:ext cx="418618" cy="369287"/>
          </a:xfrm>
          <a:prstGeom prst="rect">
            <a:avLst/>
          </a:prstGeom>
        </p:spPr>
        <p:txBody>
          <a:bodyPr wrap="none" lIns="91397" tIns="45698" rIns="91397" bIns="45698">
            <a:spAutoFit/>
          </a:bodyPr>
          <a:lstStyle/>
          <a:p>
            <a:pPr algn="r"/>
            <a:r>
              <a:rPr lang="en-US" dirty="0" smtClean="0"/>
              <a:t>27</a:t>
            </a:r>
            <a:endParaRPr lang="en-US" dirty="0"/>
          </a:p>
        </p:txBody>
      </p:sp>
      <p:sp>
        <p:nvSpPr>
          <p:cNvPr id="10" name="TextBox 9"/>
          <p:cNvSpPr txBox="1"/>
          <p:nvPr/>
        </p:nvSpPr>
        <p:spPr>
          <a:xfrm>
            <a:off x="2743200" y="5410202"/>
            <a:ext cx="4114800" cy="646331"/>
          </a:xfrm>
          <a:prstGeom prst="rect">
            <a:avLst/>
          </a:prstGeom>
          <a:noFill/>
        </p:spPr>
        <p:txBody>
          <a:bodyPr wrap="square" lIns="91397" tIns="45698" rIns="91397" bIns="45698" rtlCol="0">
            <a:spAutoFit/>
          </a:bodyPr>
          <a:lstStyle/>
          <a:p>
            <a:r>
              <a:rPr lang="en-US" dirty="0" smtClean="0"/>
              <a:t>HCM 2010 Exhibit 17-3</a:t>
            </a:r>
          </a:p>
          <a:p>
            <a:r>
              <a:rPr lang="en-US" dirty="0" smtClean="0"/>
              <a:t>LOS Criteria:  Pedestrian Mode</a:t>
            </a:r>
            <a:endParaRPr lang="en-US" dirty="0"/>
          </a:p>
        </p:txBody>
      </p:sp>
      <p:grpSp>
        <p:nvGrpSpPr>
          <p:cNvPr id="9" name="Group 8"/>
          <p:cNvGrpSpPr/>
          <p:nvPr/>
        </p:nvGrpSpPr>
        <p:grpSpPr>
          <a:xfrm>
            <a:off x="3" y="0"/>
            <a:ext cx="3200397" cy="762000"/>
            <a:chOff x="-1" y="152400"/>
            <a:chExt cx="3200397" cy="762000"/>
          </a:xfrm>
        </p:grpSpPr>
        <p:sp>
          <p:nvSpPr>
            <p:cNvPr id="11" name="Rectangle 10"/>
            <p:cNvSpPr/>
            <p:nvPr/>
          </p:nvSpPr>
          <p:spPr>
            <a:xfrm>
              <a:off x="-1" y="152400"/>
              <a:ext cx="3200397"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500" dirty="0">
                  <a:solidFill>
                    <a:schemeClr val="accent5">
                      <a:lumMod val="75000"/>
                    </a:schemeClr>
                  </a:solidFill>
                </a:rPr>
                <a:t>Pedestrian </a:t>
              </a:r>
              <a:r>
                <a:rPr lang="en-US" sz="2500" dirty="0" smtClean="0">
                  <a:solidFill>
                    <a:schemeClr val="accent5">
                      <a:lumMod val="75000"/>
                    </a:schemeClr>
                  </a:solidFill>
                </a:rPr>
                <a:t>LOS</a:t>
              </a:r>
              <a:endParaRPr lang="en-US" sz="2500" dirty="0">
                <a:solidFill>
                  <a:schemeClr val="accent5">
                    <a:lumMod val="75000"/>
                  </a:schemeClr>
                </a:solidFill>
              </a:endParaRPr>
            </a:p>
          </p:txBody>
        </p:sp>
        <p:pic>
          <p:nvPicPr>
            <p:cNvPr id="12" name="Picture 2" descr="Z:\MKTG\(01) Job Chargeable\Florida DOT Level of Service Handbook\Graphics\PPT_FDOT_LOS.jpg"/>
            <p:cNvPicPr>
              <a:picLocks noChangeAspect="1" noChangeArrowheads="1"/>
            </p:cNvPicPr>
            <p:nvPr/>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l="14218" t="75827" r="68108" b="8618"/>
            <a:stretch/>
          </p:blipFill>
          <p:spPr bwMode="auto">
            <a:xfrm>
              <a:off x="4" y="158246"/>
              <a:ext cx="1136651" cy="75031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675924570"/>
              </p:ext>
            </p:extLst>
          </p:nvPr>
        </p:nvGraphicFramePr>
        <p:xfrm>
          <a:off x="914401" y="1219200"/>
          <a:ext cx="7391399" cy="3810002"/>
        </p:xfrm>
        <a:graphic>
          <a:graphicData uri="http://schemas.openxmlformats.org/drawingml/2006/table">
            <a:tbl>
              <a:tblPr firstRow="1" bandRow="1">
                <a:tableStyleId>{7DF18680-E054-41AD-8BC1-D1AEF772440D}</a:tableStyleId>
              </a:tblPr>
              <a:tblGrid>
                <a:gridCol w="3581399"/>
                <a:gridCol w="3810000"/>
              </a:tblGrid>
              <a:tr h="544286">
                <a:tc>
                  <a:txBody>
                    <a:bodyPr/>
                    <a:lstStyle/>
                    <a:p>
                      <a:pPr marL="0" marR="0" algn="ctr">
                        <a:spcBef>
                          <a:spcPts val="300"/>
                        </a:spcBef>
                        <a:spcAft>
                          <a:spcPts val="300"/>
                        </a:spcAft>
                      </a:pPr>
                      <a:r>
                        <a:rPr lang="en-US" sz="2000" dirty="0">
                          <a:effectLst/>
                        </a:rPr>
                        <a:t>LOS</a:t>
                      </a:r>
                      <a:endParaRPr lang="en-US" sz="1800" b="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000" dirty="0">
                          <a:effectLst/>
                        </a:rPr>
                        <a:t>Score</a:t>
                      </a:r>
                      <a:endParaRPr lang="en-US" sz="1800" b="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544286">
                <a:tc>
                  <a:txBody>
                    <a:bodyPr/>
                    <a:lstStyle/>
                    <a:p>
                      <a:pPr marL="0" marR="0" algn="ctr">
                        <a:spcBef>
                          <a:spcPts val="300"/>
                        </a:spcBef>
                        <a:spcAft>
                          <a:spcPts val="300"/>
                        </a:spcAft>
                      </a:pPr>
                      <a:r>
                        <a:rPr lang="en-US" sz="2400" dirty="0">
                          <a:effectLst/>
                        </a:rPr>
                        <a:t>A</a:t>
                      </a:r>
                      <a:endParaRPr lang="en-US"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u="sng">
                          <a:effectLst/>
                        </a:rPr>
                        <a:t>&lt;</a:t>
                      </a:r>
                      <a:r>
                        <a:rPr lang="en-US" sz="2400">
                          <a:effectLst/>
                        </a:rPr>
                        <a:t> 2.0</a:t>
                      </a:r>
                      <a:endParaRPr lang="en-US"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544286">
                <a:tc>
                  <a:txBody>
                    <a:bodyPr/>
                    <a:lstStyle/>
                    <a:p>
                      <a:pPr marL="0" marR="0" algn="ctr">
                        <a:spcBef>
                          <a:spcPts val="300"/>
                        </a:spcBef>
                        <a:spcAft>
                          <a:spcPts val="300"/>
                        </a:spcAft>
                      </a:pPr>
                      <a:r>
                        <a:rPr lang="en-US" sz="2400" dirty="0">
                          <a:effectLst/>
                        </a:rPr>
                        <a:t>B</a:t>
                      </a:r>
                      <a:endParaRPr lang="en-US"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u="sng">
                          <a:effectLst/>
                        </a:rPr>
                        <a:t>&lt;</a:t>
                      </a:r>
                      <a:r>
                        <a:rPr lang="en-US" sz="2400">
                          <a:effectLst/>
                        </a:rPr>
                        <a:t> 2.75</a:t>
                      </a:r>
                      <a:endParaRPr lang="en-US"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544286">
                <a:tc>
                  <a:txBody>
                    <a:bodyPr/>
                    <a:lstStyle/>
                    <a:p>
                      <a:pPr marL="0" marR="0" algn="ctr">
                        <a:spcBef>
                          <a:spcPts val="300"/>
                        </a:spcBef>
                        <a:spcAft>
                          <a:spcPts val="300"/>
                        </a:spcAft>
                      </a:pPr>
                      <a:r>
                        <a:rPr lang="en-US" sz="2400">
                          <a:effectLst/>
                        </a:rPr>
                        <a:t>C</a:t>
                      </a:r>
                      <a:endParaRPr lang="en-US"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dirty="0">
                          <a:effectLst/>
                        </a:rPr>
                        <a:t> </a:t>
                      </a:r>
                      <a:r>
                        <a:rPr lang="en-US" sz="2400" u="sng" dirty="0">
                          <a:effectLst/>
                        </a:rPr>
                        <a:t>&lt;</a:t>
                      </a:r>
                      <a:r>
                        <a:rPr lang="en-US" sz="2400" dirty="0">
                          <a:effectLst/>
                        </a:rPr>
                        <a:t> 3.5</a:t>
                      </a:r>
                      <a:endParaRPr lang="en-US"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544286">
                <a:tc>
                  <a:txBody>
                    <a:bodyPr/>
                    <a:lstStyle/>
                    <a:p>
                      <a:pPr marL="0" marR="0" algn="ctr">
                        <a:spcBef>
                          <a:spcPts val="300"/>
                        </a:spcBef>
                        <a:spcAft>
                          <a:spcPts val="300"/>
                        </a:spcAft>
                      </a:pPr>
                      <a:r>
                        <a:rPr lang="en-US" sz="2400">
                          <a:effectLst/>
                        </a:rPr>
                        <a:t>D</a:t>
                      </a:r>
                      <a:endParaRPr lang="en-US"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u="sng" dirty="0">
                          <a:effectLst/>
                        </a:rPr>
                        <a:t>&lt;</a:t>
                      </a:r>
                      <a:r>
                        <a:rPr lang="en-US" sz="2400" dirty="0">
                          <a:effectLst/>
                        </a:rPr>
                        <a:t> 4.25</a:t>
                      </a:r>
                      <a:endParaRPr lang="en-US"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544286">
                <a:tc>
                  <a:txBody>
                    <a:bodyPr/>
                    <a:lstStyle/>
                    <a:p>
                      <a:pPr marL="0" marR="0" algn="ctr">
                        <a:spcBef>
                          <a:spcPts val="300"/>
                        </a:spcBef>
                        <a:spcAft>
                          <a:spcPts val="300"/>
                        </a:spcAft>
                      </a:pPr>
                      <a:r>
                        <a:rPr lang="en-US" sz="2400">
                          <a:effectLst/>
                        </a:rPr>
                        <a:t>E</a:t>
                      </a:r>
                      <a:endParaRPr lang="en-US"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u="sng" dirty="0">
                          <a:effectLst/>
                        </a:rPr>
                        <a:t>&lt;</a:t>
                      </a:r>
                      <a:r>
                        <a:rPr lang="en-US" sz="2400" dirty="0">
                          <a:effectLst/>
                        </a:rPr>
                        <a:t> 5.0</a:t>
                      </a:r>
                      <a:endParaRPr lang="en-US"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544286">
                <a:tc>
                  <a:txBody>
                    <a:bodyPr/>
                    <a:lstStyle/>
                    <a:p>
                      <a:pPr marL="0" marR="0" algn="ctr">
                        <a:spcBef>
                          <a:spcPts val="300"/>
                        </a:spcBef>
                        <a:spcAft>
                          <a:spcPts val="300"/>
                        </a:spcAft>
                      </a:pPr>
                      <a:r>
                        <a:rPr lang="en-US" sz="2400">
                          <a:effectLst/>
                        </a:rPr>
                        <a:t>F</a:t>
                      </a:r>
                      <a:endParaRPr lang="en-US" sz="20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dirty="0">
                          <a:effectLst/>
                        </a:rPr>
                        <a:t>&gt; 5.0</a:t>
                      </a:r>
                      <a:endParaRPr lang="en-US" sz="20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custDataLst>
      <p:tags r:id="rId1"/>
    </p:custDataLst>
    <p:extLst>
      <p:ext uri="{BB962C8B-B14F-4D97-AF65-F5344CB8AC3E}">
        <p14:creationId xmlns:p14="http://schemas.microsoft.com/office/powerpoint/2010/main" val="3440731432"/>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6435" name="Rectangle 3"/>
          <p:cNvSpPr>
            <a:spLocks noGrp="1" noChangeArrowheads="1"/>
          </p:cNvSpPr>
          <p:nvPr>
            <p:ph idx="1"/>
          </p:nvPr>
        </p:nvSpPr>
        <p:spPr>
          <a:xfrm>
            <a:off x="685800" y="1066800"/>
            <a:ext cx="6135096" cy="2895596"/>
          </a:xfrm>
        </p:spPr>
        <p:txBody>
          <a:bodyPr>
            <a:normAutofit/>
          </a:bodyPr>
          <a:lstStyle/>
          <a:p>
            <a:r>
              <a:rPr lang="en-US" sz="2800" dirty="0"/>
              <a:t>Input factors</a:t>
            </a:r>
          </a:p>
          <a:p>
            <a:pPr lvl="1"/>
            <a:r>
              <a:rPr lang="en-US" sz="2400" b="1" dirty="0">
                <a:solidFill>
                  <a:schemeClr val="accent6"/>
                </a:solidFill>
              </a:rPr>
              <a:t>Sidewalk (y/n)</a:t>
            </a:r>
          </a:p>
          <a:p>
            <a:pPr lvl="1"/>
            <a:r>
              <a:rPr lang="en-US" sz="2400" dirty="0"/>
              <a:t>Sidewalk/roadway separation </a:t>
            </a:r>
          </a:p>
          <a:p>
            <a:pPr lvl="1"/>
            <a:r>
              <a:rPr lang="en-US" sz="2400" dirty="0"/>
              <a:t>Sidewalk/roadway separation barrier</a:t>
            </a:r>
          </a:p>
          <a:p>
            <a:pPr lvl="1"/>
            <a:r>
              <a:rPr lang="en-US" sz="2400" dirty="0"/>
              <a:t>Traffic volume </a:t>
            </a:r>
          </a:p>
          <a:p>
            <a:pPr lvl="1"/>
            <a:r>
              <a:rPr lang="en-US" sz="2400" dirty="0"/>
              <a:t>Motorized vehicle speed </a:t>
            </a:r>
          </a:p>
        </p:txBody>
      </p:sp>
      <p:grpSp>
        <p:nvGrpSpPr>
          <p:cNvPr id="3" name="Group 2"/>
          <p:cNvGrpSpPr/>
          <p:nvPr/>
        </p:nvGrpSpPr>
        <p:grpSpPr>
          <a:xfrm>
            <a:off x="2840410" y="3848076"/>
            <a:ext cx="6303591" cy="2976396"/>
            <a:chOff x="5070764" y="5284519"/>
            <a:chExt cx="4073236" cy="1573481"/>
          </a:xfrm>
        </p:grpSpPr>
        <p:sp>
          <p:nvSpPr>
            <p:cNvPr id="6" name="Rectangle 5"/>
            <p:cNvSpPr/>
            <p:nvPr/>
          </p:nvSpPr>
          <p:spPr bwMode="auto">
            <a:xfrm>
              <a:off x="5070764" y="5284519"/>
              <a:ext cx="4073236" cy="1573481"/>
            </a:xfrm>
            <a:prstGeom prst="rect">
              <a:avLst/>
            </a:prstGeom>
            <a:solidFill>
              <a:schemeClr val="accent5">
                <a:lumMod val="20000"/>
                <a:lumOff val="80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pic>
          <p:nvPicPr>
            <p:cNvPr id="1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06332" y="5353428"/>
              <a:ext cx="2104268" cy="1442125"/>
            </a:xfrm>
            <a:prstGeom prst="rect">
              <a:avLst/>
            </a:prstGeom>
            <a:noFill/>
            <a:ln>
              <a:noFill/>
            </a:ln>
            <a:effectLst>
              <a:outerShdw blurRad="50800" dist="63500"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079686" y="5477390"/>
              <a:ext cx="1398853" cy="1187738"/>
            </a:xfrm>
            <a:prstGeom prst="rect">
              <a:avLst/>
            </a:prstGeom>
          </p:spPr>
          <p:txBody>
            <a:bodyPr wrap="square" lIns="91397" tIns="45698" rIns="91397" bIns="45698">
              <a:spAutoFit/>
            </a:bodyPr>
            <a:lstStyle/>
            <a:p>
              <a:pPr algn="r"/>
              <a:r>
                <a:rPr lang="en-US" sz="2800" dirty="0">
                  <a:latin typeface="Calibri" pitchFamily="34" charset="0"/>
                </a:rPr>
                <a:t>Pedestrian LOS is an integrated module in ARTPLAN</a:t>
              </a:r>
            </a:p>
          </p:txBody>
        </p:sp>
      </p:grpSp>
      <p:grpSp>
        <p:nvGrpSpPr>
          <p:cNvPr id="12" name="Group 11"/>
          <p:cNvGrpSpPr/>
          <p:nvPr/>
        </p:nvGrpSpPr>
        <p:grpSpPr>
          <a:xfrm>
            <a:off x="3" y="0"/>
            <a:ext cx="3200397" cy="762000"/>
            <a:chOff x="-1" y="152400"/>
            <a:chExt cx="3200397" cy="762000"/>
          </a:xfrm>
        </p:grpSpPr>
        <p:sp>
          <p:nvSpPr>
            <p:cNvPr id="13" name="Rectangle 12"/>
            <p:cNvSpPr/>
            <p:nvPr/>
          </p:nvSpPr>
          <p:spPr>
            <a:xfrm>
              <a:off x="-1" y="152400"/>
              <a:ext cx="3200397"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500" dirty="0">
                  <a:solidFill>
                    <a:schemeClr val="accent5">
                      <a:lumMod val="75000"/>
                    </a:schemeClr>
                  </a:solidFill>
                </a:rPr>
                <a:t>Pedestrian </a:t>
              </a:r>
              <a:r>
                <a:rPr lang="en-US" sz="2500" dirty="0" smtClean="0">
                  <a:solidFill>
                    <a:schemeClr val="accent5">
                      <a:lumMod val="75000"/>
                    </a:schemeClr>
                  </a:solidFill>
                </a:rPr>
                <a:t>LOS</a:t>
              </a:r>
              <a:endParaRPr lang="en-US" sz="2500" dirty="0">
                <a:solidFill>
                  <a:schemeClr val="accent5">
                    <a:lumMod val="75000"/>
                  </a:schemeClr>
                </a:solidFill>
              </a:endParaRPr>
            </a:p>
          </p:txBody>
        </p:sp>
        <p:pic>
          <p:nvPicPr>
            <p:cNvPr id="14" name="Picture 2" descr="Z:\MKTG\(01) Job Chargeable\Florida DOT Level of Service Handbook\Graphics\PPT_FDOT_LOS.jpg"/>
            <p:cNvPicPr>
              <a:picLocks noChangeAspect="1" noChangeArrowheads="1"/>
            </p:cNvPicPr>
            <p:nvPr/>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l="14218" t="75827" r="68108" b="8618"/>
            <a:stretch/>
          </p:blipFill>
          <p:spPr bwMode="auto">
            <a:xfrm>
              <a:off x="4" y="158246"/>
              <a:ext cx="1136651" cy="75031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855219118"/>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182562"/>
            <a:ext cx="4724400" cy="884238"/>
          </a:xfrm>
        </p:spPr>
        <p:txBody>
          <a:bodyPr>
            <a:noAutofit/>
          </a:bodyPr>
          <a:lstStyle/>
          <a:p>
            <a:r>
              <a:rPr lang="en-US" sz="2800" dirty="0" smtClean="0"/>
              <a:t>Pedestrian Sub Link Screen</a:t>
            </a:r>
            <a:endParaRPr lang="en-US" sz="2800" dirty="0"/>
          </a:p>
        </p:txBody>
      </p:sp>
      <p:sp>
        <p:nvSpPr>
          <p:cNvPr id="3" name="Content Placeholder 2"/>
          <p:cNvSpPr>
            <a:spLocks noGrp="1"/>
          </p:cNvSpPr>
          <p:nvPr>
            <p:ph idx="1"/>
          </p:nvPr>
        </p:nvSpPr>
        <p:spPr/>
        <p:txBody>
          <a:bodyPr/>
          <a:lstStyle/>
          <a:p>
            <a:r>
              <a:rPr lang="en-US" dirty="0" smtClean="0"/>
              <a:t>Allows for coding changes in sidewalks along a segment</a:t>
            </a:r>
            <a:endParaRPr lang="en-US"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420" y="2721769"/>
            <a:ext cx="8856580" cy="2947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3" y="0"/>
            <a:ext cx="3200397" cy="762000"/>
            <a:chOff x="-1" y="152400"/>
            <a:chExt cx="3200397" cy="762000"/>
          </a:xfrm>
        </p:grpSpPr>
        <p:sp>
          <p:nvSpPr>
            <p:cNvPr id="11" name="Rectangle 10"/>
            <p:cNvSpPr/>
            <p:nvPr/>
          </p:nvSpPr>
          <p:spPr>
            <a:xfrm>
              <a:off x="-1" y="152400"/>
              <a:ext cx="3200397"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500" dirty="0">
                  <a:solidFill>
                    <a:schemeClr val="accent5">
                      <a:lumMod val="75000"/>
                    </a:schemeClr>
                  </a:solidFill>
                </a:rPr>
                <a:t>Pedestrian </a:t>
              </a:r>
              <a:r>
                <a:rPr lang="en-US" sz="2500" dirty="0" smtClean="0">
                  <a:solidFill>
                    <a:schemeClr val="accent5">
                      <a:lumMod val="75000"/>
                    </a:schemeClr>
                  </a:solidFill>
                </a:rPr>
                <a:t>LOS</a:t>
              </a:r>
              <a:endParaRPr lang="en-US" sz="2500" dirty="0">
                <a:solidFill>
                  <a:schemeClr val="accent5">
                    <a:lumMod val="75000"/>
                  </a:schemeClr>
                </a:solidFill>
              </a:endParaRPr>
            </a:p>
          </p:txBody>
        </p:sp>
        <p:pic>
          <p:nvPicPr>
            <p:cNvPr id="12" name="Picture 2" descr="Z:\MKTG\(01) Job Chargeable\Florida DOT Level of Service Handbook\Graphics\PPT_FDOT_LOS.jpg"/>
            <p:cNvPicPr>
              <a:picLocks noChangeAspect="1" noChangeArrowheads="1"/>
            </p:cNvPicPr>
            <p:nvPr/>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l="14218" t="75827" r="68108" b="8618"/>
            <a:stretch/>
          </p:blipFill>
          <p:spPr bwMode="auto">
            <a:xfrm>
              <a:off x="4" y="158246"/>
              <a:ext cx="1136651" cy="75031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175718303"/>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286123" y="1288205"/>
          <a:ext cx="7278688" cy="50657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3"/>
          <p:cNvSpPr>
            <a:spLocks noGrp="1" noChangeArrowheads="1"/>
          </p:cNvSpPr>
          <p:nvPr>
            <p:ph type="title"/>
          </p:nvPr>
        </p:nvSpPr>
        <p:spPr>
          <a:xfrm>
            <a:off x="4234934" y="-8055"/>
            <a:ext cx="4909066" cy="772237"/>
          </a:xfrm>
        </p:spPr>
        <p:txBody>
          <a:bodyPr anchor="ctr">
            <a:normAutofit/>
          </a:bodyPr>
          <a:lstStyle/>
          <a:p>
            <a:pPr algn="ctr"/>
            <a:r>
              <a:rPr lang="en-US" sz="2400" dirty="0" smtClean="0"/>
              <a:t>Potential Applications</a:t>
            </a:r>
            <a:endParaRPr lang="en-US" sz="2400" dirty="0"/>
          </a:p>
        </p:txBody>
      </p:sp>
      <p:grpSp>
        <p:nvGrpSpPr>
          <p:cNvPr id="11" name="Group 10"/>
          <p:cNvGrpSpPr/>
          <p:nvPr/>
        </p:nvGrpSpPr>
        <p:grpSpPr>
          <a:xfrm>
            <a:off x="3" y="0"/>
            <a:ext cx="3200397" cy="762000"/>
            <a:chOff x="-1" y="152400"/>
            <a:chExt cx="3200397" cy="762000"/>
          </a:xfrm>
        </p:grpSpPr>
        <p:sp>
          <p:nvSpPr>
            <p:cNvPr id="12" name="Rectangle 11"/>
            <p:cNvSpPr/>
            <p:nvPr/>
          </p:nvSpPr>
          <p:spPr>
            <a:xfrm>
              <a:off x="-1" y="152400"/>
              <a:ext cx="3200397"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500" dirty="0">
                  <a:solidFill>
                    <a:schemeClr val="accent5">
                      <a:lumMod val="75000"/>
                    </a:schemeClr>
                  </a:solidFill>
                </a:rPr>
                <a:t>Pedestrian </a:t>
              </a:r>
              <a:r>
                <a:rPr lang="en-US" sz="2500" dirty="0" smtClean="0">
                  <a:solidFill>
                    <a:schemeClr val="accent5">
                      <a:lumMod val="75000"/>
                    </a:schemeClr>
                  </a:solidFill>
                </a:rPr>
                <a:t>LOS</a:t>
              </a:r>
              <a:endParaRPr lang="en-US" sz="2500" dirty="0">
                <a:solidFill>
                  <a:schemeClr val="accent5">
                    <a:lumMod val="75000"/>
                  </a:schemeClr>
                </a:solidFill>
              </a:endParaRPr>
            </a:p>
          </p:txBody>
        </p:sp>
        <p:pic>
          <p:nvPicPr>
            <p:cNvPr id="13" name="Picture 2" descr="Z:\MKTG\(01) Job Chargeable\Florida DOT Level of Service Handbook\Graphics\PPT_FDOT_LOS.jpg"/>
            <p:cNvPicPr>
              <a:picLocks noChangeAspect="1" noChangeArrowheads="1"/>
            </p:cNvPicPr>
            <p:nvPr/>
          </p:nvPicPr>
          <p:blipFill rotWithShape="1">
            <a:blip r:embed="rId9" cstate="screen">
              <a:duotone>
                <a:schemeClr val="accent5">
                  <a:shade val="45000"/>
                  <a:satMod val="135000"/>
                </a:schemeClr>
                <a:prstClr val="white"/>
              </a:duotone>
              <a:extLst>
                <a:ext uri="{28A0092B-C50C-407E-A947-70E740481C1C}">
                  <a14:useLocalDpi xmlns:a14="http://schemas.microsoft.com/office/drawing/2010/main"/>
                </a:ext>
              </a:extLst>
            </a:blip>
            <a:srcRect l="14218" t="75827" r="68108" b="8618"/>
            <a:stretch/>
          </p:blipFill>
          <p:spPr bwMode="auto">
            <a:xfrm>
              <a:off x="4" y="158246"/>
              <a:ext cx="1136651" cy="75031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239761507"/>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0"/>
            <a:ext cx="76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 name="Slide Number Placeholder 1"/>
          <p:cNvSpPr>
            <a:spLocks noGrp="1"/>
          </p:cNvSpPr>
          <p:nvPr>
            <p:ph type="sldNum" sz="quarter" idx="4294967295"/>
          </p:nvPr>
        </p:nvSpPr>
        <p:spPr>
          <a:xfrm>
            <a:off x="4" y="5929950"/>
            <a:ext cx="4560899" cy="304800"/>
          </a:xfrm>
        </p:spPr>
        <p:txBody>
          <a:bodyPr/>
          <a:lstStyle/>
          <a:p>
            <a:r>
              <a:rPr lang="en-US" smtClean="0"/>
              <a:t>248</a:t>
            </a:r>
            <a:endParaRPr lang="en-US"/>
          </a:p>
        </p:txBody>
      </p:sp>
      <p:pic>
        <p:nvPicPr>
          <p:cNvPr id="3" name="Picture 2"/>
          <p:cNvPicPr>
            <a:picLocks noChangeAspect="1" noChangeArrowheads="1"/>
          </p:cNvPicPr>
          <p:nvPr/>
        </p:nvPicPr>
        <p:blipFill>
          <a:blip r:embed="rId4" cstate="print"/>
          <a:srcRect l="27065" t="19359" r="47121" b="53836"/>
          <a:stretch>
            <a:fillRect/>
          </a:stretch>
        </p:blipFill>
        <p:spPr bwMode="auto">
          <a:xfrm>
            <a:off x="0" y="1163782"/>
            <a:ext cx="9144000" cy="5694218"/>
          </a:xfrm>
          <a:prstGeom prst="rect">
            <a:avLst/>
          </a:prstGeom>
          <a:noFill/>
          <a:ln w="10414">
            <a:solidFill>
              <a:schemeClr val="bg2"/>
            </a:solidFill>
            <a:miter lim="800000"/>
            <a:headEnd/>
            <a:tailEnd/>
          </a:ln>
        </p:spPr>
      </p:pic>
      <p:pic>
        <p:nvPicPr>
          <p:cNvPr id="4" name="Picture 3"/>
          <p:cNvPicPr>
            <a:picLocks noChangeAspect="1" noChangeArrowheads="1"/>
          </p:cNvPicPr>
          <p:nvPr/>
        </p:nvPicPr>
        <p:blipFill>
          <a:blip r:embed="rId5" cstate="print"/>
          <a:srcRect/>
          <a:stretch>
            <a:fillRect/>
          </a:stretch>
        </p:blipFill>
        <p:spPr bwMode="auto">
          <a:xfrm>
            <a:off x="381000" y="4038600"/>
            <a:ext cx="2244725" cy="2351088"/>
          </a:xfrm>
          <a:prstGeom prst="rect">
            <a:avLst/>
          </a:prstGeom>
          <a:noFill/>
          <a:ln w="9525">
            <a:noFill/>
            <a:miter lim="800000"/>
            <a:headEnd/>
            <a:tailEnd/>
          </a:ln>
        </p:spPr>
      </p:pic>
      <p:pic>
        <p:nvPicPr>
          <p:cNvPr id="5" name="Picture 4"/>
          <p:cNvPicPr>
            <a:picLocks noChangeAspect="1" noChangeArrowheads="1"/>
          </p:cNvPicPr>
          <p:nvPr/>
        </p:nvPicPr>
        <p:blipFill>
          <a:blip r:embed="rId6" cstate="print"/>
          <a:srcRect l="5474" t="12503" r="19716" b="17477"/>
          <a:stretch>
            <a:fillRect/>
          </a:stretch>
        </p:blipFill>
        <p:spPr bwMode="auto">
          <a:xfrm>
            <a:off x="6331936" y="1178922"/>
            <a:ext cx="2812064" cy="2704311"/>
          </a:xfrm>
          <a:prstGeom prst="rect">
            <a:avLst/>
          </a:prstGeom>
          <a:noFill/>
          <a:ln w="9525">
            <a:noFill/>
            <a:miter lim="800000"/>
            <a:headEnd/>
            <a:tailEnd/>
          </a:ln>
        </p:spPr>
      </p:pic>
      <p:sp>
        <p:nvSpPr>
          <p:cNvPr id="6" name="Text Box 5"/>
          <p:cNvSpPr txBox="1">
            <a:spLocks noChangeArrowheads="1"/>
          </p:cNvSpPr>
          <p:nvPr/>
        </p:nvSpPr>
        <p:spPr bwMode="auto">
          <a:xfrm>
            <a:off x="2197100" y="5867404"/>
            <a:ext cx="1405318" cy="515969"/>
          </a:xfrm>
          <a:prstGeom prst="rect">
            <a:avLst/>
          </a:prstGeom>
          <a:noFill/>
          <a:ln w="12700">
            <a:noFill/>
            <a:miter lim="800000"/>
            <a:headEnd type="none" w="sm" len="sm"/>
            <a:tailEnd type="none" w="sm" len="sm"/>
          </a:ln>
        </p:spPr>
        <p:txBody>
          <a:bodyPr wrap="none" lIns="82021" tIns="41010" rIns="82021" bIns="41010">
            <a:spAutoFit/>
          </a:bodyPr>
          <a:lstStyle/>
          <a:p>
            <a:pPr defTabSz="820354">
              <a:spcBef>
                <a:spcPct val="0"/>
              </a:spcBef>
            </a:pPr>
            <a:r>
              <a:rPr lang="en-US" sz="1400">
                <a:solidFill>
                  <a:schemeClr val="bg2"/>
                </a:solidFill>
              </a:rPr>
              <a:t>Central Business</a:t>
            </a:r>
          </a:p>
          <a:p>
            <a:pPr defTabSz="820354">
              <a:spcBef>
                <a:spcPct val="0"/>
              </a:spcBef>
            </a:pPr>
            <a:r>
              <a:rPr lang="en-US" sz="1400">
                <a:solidFill>
                  <a:schemeClr val="bg2"/>
                </a:solidFill>
              </a:rPr>
              <a:t> District</a:t>
            </a:r>
            <a:endParaRPr lang="en-US" sz="1400">
              <a:latin typeface="Times New Roman" pitchFamily="18" charset="0"/>
            </a:endParaRPr>
          </a:p>
        </p:txBody>
      </p:sp>
      <p:sp>
        <p:nvSpPr>
          <p:cNvPr id="7" name="Text Box 6"/>
          <p:cNvSpPr txBox="1">
            <a:spLocks noChangeArrowheads="1"/>
          </p:cNvSpPr>
          <p:nvPr/>
        </p:nvSpPr>
        <p:spPr bwMode="auto">
          <a:xfrm>
            <a:off x="6348809" y="845164"/>
            <a:ext cx="2795195" cy="307777"/>
          </a:xfrm>
          <a:prstGeom prst="rect">
            <a:avLst/>
          </a:prstGeom>
          <a:solidFill>
            <a:schemeClr val="accent5">
              <a:lumMod val="20000"/>
              <a:lumOff val="80000"/>
            </a:schemeClr>
          </a:solidFill>
          <a:ln>
            <a:noFill/>
            <a:headEnd type="none" w="sm" len="sm"/>
            <a:tailEnd type="none" w="sm" len="sm"/>
          </a:ln>
        </p:spPr>
        <p:style>
          <a:lnRef idx="1">
            <a:schemeClr val="accent1"/>
          </a:lnRef>
          <a:fillRef idx="3">
            <a:schemeClr val="accent1"/>
          </a:fillRef>
          <a:effectRef idx="2">
            <a:schemeClr val="accent1"/>
          </a:effectRef>
          <a:fontRef idx="minor">
            <a:schemeClr val="lt1"/>
          </a:fontRef>
        </p:style>
        <p:txBody>
          <a:bodyPr wrap="square" lIns="91397" tIns="45698" rIns="91397" bIns="45698">
            <a:spAutoFit/>
          </a:bodyPr>
          <a:lstStyle/>
          <a:p>
            <a:pPr algn="ctr">
              <a:spcBef>
                <a:spcPct val="0"/>
              </a:spcBef>
              <a:buFontTx/>
              <a:buNone/>
              <a:defRPr/>
            </a:pPr>
            <a:r>
              <a:rPr lang="en-US" sz="1400" dirty="0" smtClean="0">
                <a:solidFill>
                  <a:schemeClr val="tx1"/>
                </a:solidFill>
              </a:rPr>
              <a:t>Pedestrian </a:t>
            </a:r>
            <a:r>
              <a:rPr lang="en-US" sz="1400" dirty="0">
                <a:solidFill>
                  <a:schemeClr val="tx1"/>
                </a:solidFill>
              </a:rPr>
              <a:t>LOS Grades</a:t>
            </a:r>
          </a:p>
        </p:txBody>
      </p:sp>
      <p:sp>
        <p:nvSpPr>
          <p:cNvPr id="10" name="Rectangle 2"/>
          <p:cNvSpPr txBox="1">
            <a:spLocks noChangeArrowheads="1"/>
          </p:cNvSpPr>
          <p:nvPr/>
        </p:nvSpPr>
        <p:spPr>
          <a:xfrm>
            <a:off x="4234934" y="0"/>
            <a:ext cx="4909070" cy="772841"/>
          </a:xfrm>
          <a:prstGeom prst="rect">
            <a:avLst/>
          </a:prstGeom>
        </p:spPr>
        <p:txBody>
          <a:bodyPr lIns="91397" tIns="45698" rIns="91397" bIns="45698" anchor="ctr"/>
          <a:lstStyle/>
          <a:p>
            <a:pPr algn="ctr" eaLnBrk="0" fontAlgn="base" hangingPunct="0">
              <a:lnSpc>
                <a:spcPct val="110000"/>
              </a:lnSpc>
              <a:spcBef>
                <a:spcPct val="0"/>
              </a:spcBef>
              <a:spcAft>
                <a:spcPct val="0"/>
              </a:spcAft>
              <a:defRPr/>
            </a:pPr>
            <a:r>
              <a:rPr lang="en-US" sz="3200" b="1" kern="0" dirty="0">
                <a:latin typeface="+mj-lt"/>
                <a:ea typeface="+mj-ea"/>
                <a:cs typeface="+mj-cs"/>
              </a:rPr>
              <a:t>City of Tampa</a:t>
            </a:r>
            <a:endParaRPr lang="en-US" sz="3600" b="1" kern="0" dirty="0">
              <a:latin typeface="+mj-lt"/>
              <a:ea typeface="+mj-ea"/>
              <a:cs typeface="+mj-cs"/>
            </a:endParaRPr>
          </a:p>
        </p:txBody>
      </p:sp>
      <p:sp>
        <p:nvSpPr>
          <p:cNvPr id="12" name="Slide Number Placeholder 3"/>
          <p:cNvSpPr txBox="1">
            <a:spLocks/>
          </p:cNvSpPr>
          <p:nvPr/>
        </p:nvSpPr>
        <p:spPr bwMode="auto">
          <a:xfrm>
            <a:off x="0" y="6002813"/>
            <a:ext cx="1905000" cy="457200"/>
          </a:xfrm>
          <a:prstGeom prst="rect">
            <a:avLst/>
          </a:prstGeom>
          <a:noFill/>
          <a:ln w="9525">
            <a:noFill/>
            <a:miter lim="800000"/>
            <a:headEnd/>
            <a:tailEnd/>
          </a:ln>
          <a:effectLst/>
        </p:spPr>
        <p:txBody>
          <a:bodyPr vert="horz" wrap="square" lIns="91397" tIns="45698" rIns="91397" bIns="45698" numCol="1" anchor="b" anchorCtr="0" compatLnSpc="1">
            <a:prstTxWarp prst="textNoShape">
              <a:avLst/>
            </a:prstTxWarp>
          </a:bodyPr>
          <a:lstStyle/>
          <a:p>
            <a:pPr fontAlgn="base">
              <a:spcBef>
                <a:spcPct val="0"/>
              </a:spcBef>
              <a:spcAft>
                <a:spcPct val="0"/>
              </a:spcAft>
              <a:defRPr/>
            </a:pPr>
            <a:fld id="{E3A2B679-9D88-4385-9184-0C6D85390EDA}" type="slidenum">
              <a:rPr lang="en-US">
                <a:solidFill>
                  <a:schemeClr val="tx1">
                    <a:lumMod val="50000"/>
                    <a:lumOff val="50000"/>
                  </a:schemeClr>
                </a:solidFill>
                <a:latin typeface="Calibri" pitchFamily="34" charset="0"/>
              </a:rPr>
              <a:pPr fontAlgn="base">
                <a:spcBef>
                  <a:spcPct val="0"/>
                </a:spcBef>
                <a:spcAft>
                  <a:spcPct val="0"/>
                </a:spcAft>
                <a:defRPr/>
              </a:pPr>
              <a:t>258</a:t>
            </a:fld>
            <a:endParaRPr lang="en-US" dirty="0">
              <a:solidFill>
                <a:schemeClr val="tx1">
                  <a:lumMod val="50000"/>
                  <a:lumOff val="50000"/>
                </a:schemeClr>
              </a:solidFill>
              <a:latin typeface="Calibri" pitchFamily="34" charset="0"/>
            </a:endParaRPr>
          </a:p>
        </p:txBody>
      </p:sp>
      <p:grpSp>
        <p:nvGrpSpPr>
          <p:cNvPr id="16" name="Group 15"/>
          <p:cNvGrpSpPr/>
          <p:nvPr/>
        </p:nvGrpSpPr>
        <p:grpSpPr>
          <a:xfrm>
            <a:off x="3" y="0"/>
            <a:ext cx="3200397" cy="762000"/>
            <a:chOff x="-1" y="152400"/>
            <a:chExt cx="3200397" cy="762000"/>
          </a:xfrm>
        </p:grpSpPr>
        <p:sp>
          <p:nvSpPr>
            <p:cNvPr id="17" name="Rectangle 16"/>
            <p:cNvSpPr/>
            <p:nvPr/>
          </p:nvSpPr>
          <p:spPr>
            <a:xfrm>
              <a:off x="-1" y="152400"/>
              <a:ext cx="3200397"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500" dirty="0">
                  <a:solidFill>
                    <a:schemeClr val="accent5">
                      <a:lumMod val="75000"/>
                    </a:schemeClr>
                  </a:solidFill>
                </a:rPr>
                <a:t>Pedestrian </a:t>
              </a:r>
              <a:r>
                <a:rPr lang="en-US" sz="2500" dirty="0" smtClean="0">
                  <a:solidFill>
                    <a:schemeClr val="accent5">
                      <a:lumMod val="75000"/>
                    </a:schemeClr>
                  </a:solidFill>
                </a:rPr>
                <a:t>LOS</a:t>
              </a:r>
              <a:endParaRPr lang="en-US" sz="2500" dirty="0">
                <a:solidFill>
                  <a:schemeClr val="accent5">
                    <a:lumMod val="75000"/>
                  </a:schemeClr>
                </a:solidFill>
              </a:endParaRPr>
            </a:p>
          </p:txBody>
        </p:sp>
        <p:pic>
          <p:nvPicPr>
            <p:cNvPr id="18" name="Picture 2" descr="Z:\MKTG\(01) Job Chargeable\Florida DOT Level of Service Handbook\Graphics\PPT_FDOT_LOS.jpg"/>
            <p:cNvPicPr>
              <a:picLocks noChangeAspect="1" noChangeArrowheads="1"/>
            </p:cNvPicPr>
            <p:nvPr/>
          </p:nvPicPr>
          <p:blipFill rotWithShape="1">
            <a:blip r:embed="rId7" cstate="screen">
              <a:duotone>
                <a:schemeClr val="accent5">
                  <a:shade val="45000"/>
                  <a:satMod val="135000"/>
                </a:schemeClr>
                <a:prstClr val="white"/>
              </a:duotone>
              <a:extLst>
                <a:ext uri="{28A0092B-C50C-407E-A947-70E740481C1C}">
                  <a14:useLocalDpi xmlns:a14="http://schemas.microsoft.com/office/drawing/2010/main"/>
                </a:ext>
              </a:extLst>
            </a:blip>
            <a:srcRect l="14218" t="75827" r="68108" b="8618"/>
            <a:stretch/>
          </p:blipFill>
          <p:spPr bwMode="auto">
            <a:xfrm>
              <a:off x="4" y="158246"/>
              <a:ext cx="1136651" cy="75031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383596062"/>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112" t="2222" b="4445"/>
          <a:stretch/>
        </p:blipFill>
        <p:spPr>
          <a:xfrm>
            <a:off x="3827318" y="88900"/>
            <a:ext cx="5240482" cy="6400800"/>
          </a:xfrm>
          <a:prstGeom prst="rect">
            <a:avLst/>
          </a:prstGeom>
        </p:spPr>
      </p:pic>
      <p:sp>
        <p:nvSpPr>
          <p:cNvPr id="8" name="Rectangle 7"/>
          <p:cNvSpPr/>
          <p:nvPr/>
        </p:nvSpPr>
        <p:spPr>
          <a:xfrm>
            <a:off x="609600" y="0"/>
            <a:ext cx="76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549" t="2222" r="1112" b="5555"/>
          <a:stretch/>
        </p:blipFill>
        <p:spPr>
          <a:xfrm>
            <a:off x="3895725" y="85725"/>
            <a:ext cx="5105400" cy="6324600"/>
          </a:xfrm>
          <a:prstGeom prst="rect">
            <a:avLst/>
          </a:prstGeom>
        </p:spPr>
      </p:pic>
      <p:sp>
        <p:nvSpPr>
          <p:cNvPr id="11" name="Title 10"/>
          <p:cNvSpPr>
            <a:spLocks noGrp="1"/>
          </p:cNvSpPr>
          <p:nvPr>
            <p:ph type="title"/>
          </p:nvPr>
        </p:nvSpPr>
        <p:spPr>
          <a:xfrm>
            <a:off x="685800" y="868362"/>
            <a:ext cx="2858496" cy="884238"/>
          </a:xfrm>
        </p:spPr>
        <p:txBody>
          <a:bodyPr>
            <a:noAutofit/>
          </a:bodyPr>
          <a:lstStyle/>
          <a:p>
            <a:r>
              <a:rPr lang="en-US" sz="2800" dirty="0" smtClean="0"/>
              <a:t>Colorado Springs MPO LRTP Networks</a:t>
            </a:r>
            <a:endParaRPr lang="en-US" sz="2800" dirty="0"/>
          </a:p>
        </p:txBody>
      </p:sp>
      <p:sp>
        <p:nvSpPr>
          <p:cNvPr id="16" name="Content Placeholder 15"/>
          <p:cNvSpPr>
            <a:spLocks noGrp="1"/>
          </p:cNvSpPr>
          <p:nvPr>
            <p:ph idx="1"/>
          </p:nvPr>
        </p:nvSpPr>
        <p:spPr>
          <a:xfrm>
            <a:off x="685800" y="2560637"/>
            <a:ext cx="2858496" cy="3382963"/>
          </a:xfrm>
        </p:spPr>
        <p:txBody>
          <a:bodyPr>
            <a:normAutofit/>
          </a:bodyPr>
          <a:lstStyle/>
          <a:p>
            <a:r>
              <a:rPr lang="en-US" sz="2800" dirty="0" smtClean="0"/>
              <a:t>PLOS changes from 2005  to 2035 model roadway network</a:t>
            </a:r>
            <a:endParaRPr lang="en-US" sz="2800" dirty="0"/>
          </a:p>
        </p:txBody>
      </p:sp>
      <p:grpSp>
        <p:nvGrpSpPr>
          <p:cNvPr id="10" name="Group 9"/>
          <p:cNvGrpSpPr/>
          <p:nvPr/>
        </p:nvGrpSpPr>
        <p:grpSpPr>
          <a:xfrm>
            <a:off x="3" y="0"/>
            <a:ext cx="3200397" cy="762000"/>
            <a:chOff x="-1" y="152400"/>
            <a:chExt cx="3200397" cy="762000"/>
          </a:xfrm>
        </p:grpSpPr>
        <p:sp>
          <p:nvSpPr>
            <p:cNvPr id="12" name="Rectangle 11"/>
            <p:cNvSpPr/>
            <p:nvPr/>
          </p:nvSpPr>
          <p:spPr>
            <a:xfrm>
              <a:off x="-1" y="152400"/>
              <a:ext cx="3200397"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500" dirty="0">
                  <a:solidFill>
                    <a:schemeClr val="accent5">
                      <a:lumMod val="75000"/>
                    </a:schemeClr>
                  </a:solidFill>
                </a:rPr>
                <a:t>Pedestrian </a:t>
              </a:r>
              <a:r>
                <a:rPr lang="en-US" sz="2500" dirty="0" smtClean="0">
                  <a:solidFill>
                    <a:schemeClr val="accent5">
                      <a:lumMod val="75000"/>
                    </a:schemeClr>
                  </a:solidFill>
                </a:rPr>
                <a:t>LOS</a:t>
              </a:r>
              <a:endParaRPr lang="en-US" sz="2500" dirty="0">
                <a:solidFill>
                  <a:schemeClr val="accent5">
                    <a:lumMod val="75000"/>
                  </a:schemeClr>
                </a:solidFill>
              </a:endParaRPr>
            </a:p>
          </p:txBody>
        </p:sp>
        <p:pic>
          <p:nvPicPr>
            <p:cNvPr id="18" name="Picture 2" descr="Z:\MKTG\(01) Job Chargeable\Florida DOT Level of Service Handbook\Graphics\PPT_FDOT_LOS.jpg"/>
            <p:cNvPicPr>
              <a:picLocks noChangeAspect="1" noChangeArrowheads="1"/>
            </p:cNvPicPr>
            <p:nvPr/>
          </p:nvPicPr>
          <p:blipFill rotWithShape="1">
            <a:blip r:embed="rId6" cstate="screen">
              <a:duotone>
                <a:schemeClr val="accent5">
                  <a:shade val="45000"/>
                  <a:satMod val="135000"/>
                </a:schemeClr>
                <a:prstClr val="white"/>
              </a:duotone>
              <a:extLst>
                <a:ext uri="{28A0092B-C50C-407E-A947-70E740481C1C}">
                  <a14:useLocalDpi xmlns:a14="http://schemas.microsoft.com/office/drawing/2010/main"/>
                </a:ext>
              </a:extLst>
            </a:blip>
            <a:srcRect l="14218" t="75827" r="68108" b="8618"/>
            <a:stretch/>
          </p:blipFill>
          <p:spPr bwMode="auto">
            <a:xfrm>
              <a:off x="4" y="158246"/>
              <a:ext cx="1136651" cy="75031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14530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55"/>
          <p:cNvSpPr txBox="1">
            <a:spLocks noChangeArrowheads="1"/>
          </p:cNvSpPr>
          <p:nvPr/>
        </p:nvSpPr>
        <p:spPr bwMode="auto">
          <a:xfrm>
            <a:off x="5626094" y="1304013"/>
            <a:ext cx="2852928" cy="1569660"/>
          </a:xfrm>
          <a:prstGeom prst="rect">
            <a:avLst/>
          </a:prstGeom>
          <a:ln w="15875">
            <a:solidFill>
              <a:schemeClr val="tx1"/>
            </a:solidFill>
            <a:headEnd/>
            <a:tailEnd/>
          </a:ln>
        </p:spPr>
        <p:style>
          <a:lnRef idx="3">
            <a:schemeClr val="lt1"/>
          </a:lnRef>
          <a:fillRef idx="1">
            <a:schemeClr val="accent2"/>
          </a:fillRef>
          <a:effectRef idx="1">
            <a:schemeClr val="accent2"/>
          </a:effectRef>
          <a:fontRef idx="minor">
            <a:schemeClr val="lt1"/>
          </a:fontRef>
        </p:style>
        <p:txBody>
          <a:bodyPr wrap="square" lIns="91397" tIns="45698" rIns="91397" bIns="45698">
            <a:spAutoFit/>
          </a:bodyPr>
          <a:lstStyle/>
          <a:p>
            <a:pPr algn="ctr" eaLnBrk="1" hangingPunct="1"/>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Conceptual and</a:t>
            </a:r>
          </a:p>
          <a:p>
            <a:pPr algn="ctr" eaLnBrk="1" hangingPunct="1"/>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Generalized </a:t>
            </a:r>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Planning</a:t>
            </a:r>
          </a:p>
          <a:p>
            <a:pPr algn="ctr" eaLnBrk="1" hangingPunct="1"/>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5635238" y="2667004"/>
            <a:ext cx="2834640" cy="3862443"/>
          </a:xfrm>
          <a:prstGeom prst="rect">
            <a:avLst/>
          </a:prstGeom>
          <a:ln>
            <a:solidFill>
              <a:schemeClr val="tx1"/>
            </a:solidFill>
          </a:ln>
        </p:spPr>
      </p:pic>
      <p:sp>
        <p:nvSpPr>
          <p:cNvPr id="66" name="AutoShape 3"/>
          <p:cNvSpPr>
            <a:spLocks noChangeArrowheads="1"/>
          </p:cNvSpPr>
          <p:nvPr/>
        </p:nvSpPr>
        <p:spPr bwMode="auto">
          <a:xfrm>
            <a:off x="3899644" y="3276600"/>
            <a:ext cx="1726450" cy="1194384"/>
          </a:xfrm>
          <a:prstGeom prst="rightArrow">
            <a:avLst>
              <a:gd name="adj1" fmla="val 50000"/>
              <a:gd name="adj2" fmla="val 81124"/>
            </a:avLst>
          </a:prstGeom>
          <a:solidFill>
            <a:schemeClr val="accent2">
              <a:lumMod val="40000"/>
              <a:lumOff val="60000"/>
            </a:schemeClr>
          </a:solidFill>
          <a:ln>
            <a:noFill/>
            <a:headEnd/>
            <a:tailEnd/>
          </a:ln>
        </p:spPr>
        <p:style>
          <a:lnRef idx="2">
            <a:schemeClr val="accent6"/>
          </a:lnRef>
          <a:fillRef idx="1">
            <a:schemeClr val="lt1"/>
          </a:fillRef>
          <a:effectRef idx="0">
            <a:schemeClr val="accent6"/>
          </a:effectRef>
          <a:fontRef idx="minor">
            <a:schemeClr val="dk1"/>
          </a:fontRef>
        </p:style>
        <p:txBody>
          <a:bodyPr wrap="none" lIns="91397" tIns="45698" rIns="91397" bIns="45698" anchor="ctr"/>
          <a:lstStyle/>
          <a:p>
            <a:endParaRPr lang="en-US"/>
          </a:p>
        </p:txBody>
      </p:sp>
      <p:sp>
        <p:nvSpPr>
          <p:cNvPr id="67" name="Text Box 6"/>
          <p:cNvSpPr txBox="1">
            <a:spLocks noChangeArrowheads="1"/>
          </p:cNvSpPr>
          <p:nvPr/>
        </p:nvSpPr>
        <p:spPr bwMode="auto">
          <a:xfrm>
            <a:off x="3916731" y="4665768"/>
            <a:ext cx="2705100" cy="1938992"/>
          </a:xfrm>
          <a:prstGeom prst="rect">
            <a:avLst/>
          </a:prstGeom>
          <a:noFill/>
          <a:ln w="9525">
            <a:noFill/>
            <a:miter lim="800000"/>
            <a:headEnd/>
            <a:tailEnd/>
          </a:ln>
          <a:effectLst/>
        </p:spPr>
        <p:txBody>
          <a:bodyPr lIns="91397" tIns="45698" rIns="91397" bIns="45698">
            <a:spAutoFit/>
          </a:bodyPr>
          <a:lstStyle/>
          <a:p>
            <a:r>
              <a:rPr lang="en-US" sz="2400" dirty="0">
                <a:latin typeface="Calibri" pitchFamily="34" charset="0"/>
              </a:rPr>
              <a:t>TCQSM</a:t>
            </a:r>
          </a:p>
          <a:p>
            <a:endParaRPr lang="en-US" sz="2400" dirty="0">
              <a:latin typeface="Calibri" pitchFamily="34" charset="0"/>
            </a:endParaRPr>
          </a:p>
          <a:p>
            <a:r>
              <a:rPr lang="en-US" sz="2400" dirty="0">
                <a:latin typeface="Calibri" pitchFamily="34" charset="0"/>
              </a:rPr>
              <a:t>BLOS</a:t>
            </a:r>
          </a:p>
          <a:p>
            <a:endParaRPr lang="en-US" sz="2400" dirty="0">
              <a:latin typeface="Calibri" pitchFamily="34" charset="0"/>
            </a:endParaRPr>
          </a:p>
          <a:p>
            <a:r>
              <a:rPr lang="en-US" sz="2400" dirty="0">
                <a:latin typeface="Calibri" pitchFamily="34" charset="0"/>
              </a:rPr>
              <a:t>PLOS</a:t>
            </a:r>
          </a:p>
        </p:txBody>
      </p:sp>
      <p:sp>
        <p:nvSpPr>
          <p:cNvPr id="1790978" name="Rectangle 2"/>
          <p:cNvSpPr>
            <a:spLocks noGrp="1" noChangeArrowheads="1"/>
          </p:cNvSpPr>
          <p:nvPr>
            <p:ph type="title"/>
          </p:nvPr>
        </p:nvSpPr>
        <p:spPr>
          <a:xfrm>
            <a:off x="1447800" y="418734"/>
            <a:ext cx="7251707" cy="884238"/>
          </a:xfrm>
        </p:spPr>
        <p:txBody>
          <a:bodyPr>
            <a:noAutofit/>
          </a:bodyPr>
          <a:lstStyle/>
          <a:p>
            <a:pPr algn="ctr"/>
            <a:r>
              <a:rPr lang="en-US" sz="2800" dirty="0"/>
              <a:t>LOS - Operational, Conceptual and Generalized Planning Techniques</a:t>
            </a:r>
          </a:p>
        </p:txBody>
      </p:sp>
      <p:sp>
        <p:nvSpPr>
          <p:cNvPr id="63" name="AutoShape 4"/>
          <p:cNvSpPr>
            <a:spLocks noChangeArrowheads="1"/>
          </p:cNvSpPr>
          <p:nvPr/>
        </p:nvSpPr>
        <p:spPr bwMode="auto">
          <a:xfrm>
            <a:off x="1905253" y="2814642"/>
            <a:ext cx="1808162" cy="485775"/>
          </a:xfrm>
          <a:prstGeom prst="rightArrow">
            <a:avLst>
              <a:gd name="adj1" fmla="val 50000"/>
              <a:gd name="adj2" fmla="val 93056"/>
            </a:avLst>
          </a:prstGeom>
          <a:solidFill>
            <a:srgbClr val="15353B"/>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397" tIns="45698" rIns="91397" bIns="45698" anchor="ctr"/>
          <a:lstStyle/>
          <a:p>
            <a:endParaRPr lang="en-US"/>
          </a:p>
        </p:txBody>
      </p:sp>
      <p:sp>
        <p:nvSpPr>
          <p:cNvPr id="64" name="Text Box 54"/>
          <p:cNvSpPr txBox="1">
            <a:spLocks noChangeArrowheads="1"/>
          </p:cNvSpPr>
          <p:nvPr/>
        </p:nvSpPr>
        <p:spPr bwMode="auto">
          <a:xfrm>
            <a:off x="1067056" y="1319830"/>
            <a:ext cx="2849675" cy="830997"/>
          </a:xfrm>
          <a:prstGeom prst="rect">
            <a:avLst/>
          </a:prstGeom>
          <a:solidFill>
            <a:schemeClr val="accent3">
              <a:lumMod val="75000"/>
            </a:schemeClr>
          </a:solidFill>
          <a:ln>
            <a:solidFill>
              <a:schemeClr val="tx1"/>
            </a:solidFill>
            <a:headEnd/>
            <a:tailEnd/>
          </a:ln>
        </p:spPr>
        <p:style>
          <a:lnRef idx="3">
            <a:schemeClr val="lt1"/>
          </a:lnRef>
          <a:fillRef idx="1">
            <a:schemeClr val="accent3"/>
          </a:fillRef>
          <a:effectRef idx="1">
            <a:schemeClr val="accent3"/>
          </a:effectRef>
          <a:fontRef idx="minor">
            <a:schemeClr val="lt1"/>
          </a:fontRef>
        </p:style>
        <p:txBody>
          <a:bodyPr wrap="square" lIns="91397" tIns="45698" rIns="91397" bIns="45698" anchor="ctr">
            <a:spAutoFit/>
          </a:bodyPr>
          <a:lstStyle/>
          <a:p>
            <a:pPr algn="ctr" eaLnBrk="1" hangingPunct="1"/>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Operational</a:t>
            </a:r>
          </a:p>
          <a:p>
            <a:pPr eaLnBrk="1" hangingPunct="1"/>
            <a:endParaRPr lang="en-US" sz="2400" b="1" dirty="0">
              <a:solidFill>
                <a:schemeClr val="bg1"/>
              </a:solidFill>
              <a:effectLst>
                <a:outerShdw blurRad="38100" dist="38100" dir="2700000" algn="tl">
                  <a:srgbClr val="000000">
                    <a:alpha val="43137"/>
                  </a:srgbClr>
                </a:outerShdw>
              </a:effectLst>
              <a:latin typeface="Corbel" pitchFamily="34" charset="0"/>
            </a:endParaRPr>
          </a:p>
        </p:txBody>
      </p:sp>
      <p:pic>
        <p:nvPicPr>
          <p:cNvPr id="75" name="Picture 2" descr="http://library.its.berkeley.edu/sites/library.its.berkeley.edu/files/HCM20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2150827"/>
            <a:ext cx="2852928" cy="30526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5" name="Picture 2" descr="Z:\MKTG\(01) Job Chargeable\Florida DOT Level of Service Handbook\Graphics\PPT_FDOT_LOS.jpg"/>
          <p:cNvPicPr>
            <a:picLocks noChangeAspect="1" noChangeArrowheads="1"/>
          </p:cNvPicPr>
          <p:nvPr/>
        </p:nvPicPr>
        <p:blipFill rotWithShape="1">
          <a:blip r:embed="rId6" cstate="screen">
            <a:grayscl/>
            <a:extLst>
              <a:ext uri="{28A0092B-C50C-407E-A947-70E740481C1C}">
                <a14:useLocalDpi xmlns:a14="http://schemas.microsoft.com/office/drawing/2010/main"/>
              </a:ext>
            </a:extLst>
          </a:blip>
          <a:srcRect l="10000" t="56698" r="50833" b="7778"/>
          <a:stretch/>
        </p:blipFill>
        <p:spPr bwMode="auto">
          <a:xfrm>
            <a:off x="1066800" y="4538568"/>
            <a:ext cx="2852928" cy="2066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Pentagon 10"/>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2536823478"/>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2882" name="Rectangle 2"/>
          <p:cNvSpPr>
            <a:spLocks noGrp="1" noChangeArrowheads="1"/>
          </p:cNvSpPr>
          <p:nvPr>
            <p:ph type="title"/>
          </p:nvPr>
        </p:nvSpPr>
        <p:spPr>
          <a:xfrm>
            <a:off x="3200400" y="-9832"/>
            <a:ext cx="5943600" cy="765993"/>
          </a:xfrm>
        </p:spPr>
        <p:txBody>
          <a:bodyPr>
            <a:noAutofit/>
          </a:bodyPr>
          <a:lstStyle/>
          <a:p>
            <a:pPr algn="ctr">
              <a:lnSpc>
                <a:spcPct val="150000"/>
              </a:lnSpc>
            </a:pPr>
            <a:r>
              <a:rPr lang="en-US" sz="2800" dirty="0" smtClean="0"/>
              <a:t>ARTPLAN: Pedestrian LOS Example</a:t>
            </a:r>
            <a:endParaRPr lang="en-US" sz="2800" dirty="0"/>
          </a:p>
        </p:txBody>
      </p:sp>
      <p:grpSp>
        <p:nvGrpSpPr>
          <p:cNvPr id="9" name="Group 8"/>
          <p:cNvGrpSpPr/>
          <p:nvPr/>
        </p:nvGrpSpPr>
        <p:grpSpPr>
          <a:xfrm>
            <a:off x="3" y="0"/>
            <a:ext cx="3200397" cy="762000"/>
            <a:chOff x="-1" y="152400"/>
            <a:chExt cx="3200397" cy="762000"/>
          </a:xfrm>
        </p:grpSpPr>
        <p:sp>
          <p:nvSpPr>
            <p:cNvPr id="10" name="Rectangle 9"/>
            <p:cNvSpPr/>
            <p:nvPr/>
          </p:nvSpPr>
          <p:spPr>
            <a:xfrm>
              <a:off x="-1" y="152400"/>
              <a:ext cx="3200397"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500" dirty="0">
                  <a:solidFill>
                    <a:schemeClr val="accent5">
                      <a:lumMod val="75000"/>
                    </a:schemeClr>
                  </a:solidFill>
                </a:rPr>
                <a:t>Pedestrian </a:t>
              </a:r>
              <a:r>
                <a:rPr lang="en-US" sz="2500" dirty="0" smtClean="0">
                  <a:solidFill>
                    <a:schemeClr val="accent5">
                      <a:lumMod val="75000"/>
                    </a:schemeClr>
                  </a:solidFill>
                </a:rPr>
                <a:t>LOS</a:t>
              </a:r>
              <a:endParaRPr lang="en-US" sz="2500" dirty="0">
                <a:solidFill>
                  <a:schemeClr val="accent5">
                    <a:lumMod val="75000"/>
                  </a:schemeClr>
                </a:solidFill>
              </a:endParaRPr>
            </a:p>
          </p:txBody>
        </p:sp>
        <p:pic>
          <p:nvPicPr>
            <p:cNvPr id="11" name="Picture 2" descr="Z:\MKTG\(01) Job Chargeable\Florida DOT Level of Service Handbook\Graphics\PPT_FDOT_LOS.jpg"/>
            <p:cNvPicPr>
              <a:picLocks noChangeAspect="1" noChangeArrowheads="1"/>
            </p:cNvPicPr>
            <p:nvPr/>
          </p:nvPicPr>
          <p:blipFill rotWithShape="1">
            <a:blip r:embed="rId4" cstate="screen">
              <a:duotone>
                <a:schemeClr val="accent5">
                  <a:shade val="45000"/>
                  <a:satMod val="135000"/>
                </a:schemeClr>
                <a:prstClr val="white"/>
              </a:duotone>
              <a:extLst>
                <a:ext uri="{28A0092B-C50C-407E-A947-70E740481C1C}">
                  <a14:useLocalDpi xmlns:a14="http://schemas.microsoft.com/office/drawing/2010/main"/>
                </a:ext>
              </a:extLst>
            </a:blip>
            <a:srcRect l="14218" t="75827" r="68108" b="8618"/>
            <a:stretch/>
          </p:blipFill>
          <p:spPr bwMode="auto">
            <a:xfrm>
              <a:off x="4" y="158246"/>
              <a:ext cx="1136651" cy="75031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1219200" y="1828800"/>
            <a:ext cx="6853415" cy="1077218"/>
          </a:xfrm>
          <a:prstGeom prst="rect">
            <a:avLst/>
          </a:prstGeom>
          <a:noFill/>
        </p:spPr>
        <p:txBody>
          <a:bodyPr wrap="none" rtlCol="0">
            <a:spAutoFit/>
          </a:bodyPr>
          <a:lstStyle/>
          <a:p>
            <a:r>
              <a:rPr lang="en-US" sz="2800" b="1" dirty="0" smtClean="0"/>
              <a:t>Instructions</a:t>
            </a:r>
          </a:p>
          <a:p>
            <a:endParaRPr lang="en-US" dirty="0"/>
          </a:p>
          <a:p>
            <a:r>
              <a:rPr lang="en-US" dirty="0" smtClean="0"/>
              <a:t>Open a new ARTPLAN file and input the variables on the following slide</a:t>
            </a:r>
            <a:endParaRPr lang="en-US" dirty="0"/>
          </a:p>
        </p:txBody>
      </p:sp>
    </p:spTree>
    <p:custDataLst>
      <p:tags r:id="rId1"/>
    </p:custDataLst>
    <p:extLst>
      <p:ext uri="{BB962C8B-B14F-4D97-AF65-F5344CB8AC3E}">
        <p14:creationId xmlns:p14="http://schemas.microsoft.com/office/powerpoint/2010/main" val="3061808113"/>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1141575" y="2979951"/>
            <a:ext cx="2946399" cy="3241306"/>
            <a:chOff x="768496" y="3018787"/>
            <a:chExt cx="2946399" cy="3241306"/>
          </a:xfrm>
        </p:grpSpPr>
        <p:grpSp>
          <p:nvGrpSpPr>
            <p:cNvPr id="43" name="Group 6"/>
            <p:cNvGrpSpPr/>
            <p:nvPr/>
          </p:nvGrpSpPr>
          <p:grpSpPr>
            <a:xfrm>
              <a:off x="768496" y="4288787"/>
              <a:ext cx="2946399" cy="701964"/>
              <a:chOff x="4230255" y="5015345"/>
              <a:chExt cx="4064000" cy="701964"/>
            </a:xfrm>
          </p:grpSpPr>
          <p:sp>
            <p:nvSpPr>
              <p:cNvPr id="53" name="Rectangle 52"/>
              <p:cNvSpPr/>
              <p:nvPr/>
            </p:nvSpPr>
            <p:spPr bwMode="auto">
              <a:xfrm>
                <a:off x="5532582" y="5015345"/>
                <a:ext cx="2761673" cy="701964"/>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54" name="Pentagon 53"/>
              <p:cNvSpPr/>
              <p:nvPr/>
            </p:nvSpPr>
            <p:spPr bwMode="auto">
              <a:xfrm>
                <a:off x="4230255" y="5015345"/>
                <a:ext cx="2153027" cy="701964"/>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grpSp>
        <p:grpSp>
          <p:nvGrpSpPr>
            <p:cNvPr id="44" name="Group 9"/>
            <p:cNvGrpSpPr/>
            <p:nvPr/>
          </p:nvGrpSpPr>
          <p:grpSpPr>
            <a:xfrm>
              <a:off x="768496" y="3018787"/>
              <a:ext cx="2946399" cy="701964"/>
              <a:chOff x="4230255" y="5015345"/>
              <a:chExt cx="4064000" cy="701964"/>
            </a:xfrm>
          </p:grpSpPr>
          <p:sp>
            <p:nvSpPr>
              <p:cNvPr id="51" name="Rectangle 50"/>
              <p:cNvSpPr/>
              <p:nvPr/>
            </p:nvSpPr>
            <p:spPr bwMode="auto">
              <a:xfrm>
                <a:off x="5532582" y="5015345"/>
                <a:ext cx="2761673" cy="701964"/>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52" name="Pentagon 51"/>
              <p:cNvSpPr/>
              <p:nvPr/>
            </p:nvSpPr>
            <p:spPr bwMode="auto">
              <a:xfrm>
                <a:off x="4230255" y="5015345"/>
                <a:ext cx="1821792" cy="701964"/>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grpSp>
        <p:sp>
          <p:nvSpPr>
            <p:cNvPr id="45" name="TextBox 44"/>
            <p:cNvSpPr txBox="1"/>
            <p:nvPr/>
          </p:nvSpPr>
          <p:spPr>
            <a:xfrm>
              <a:off x="972899" y="3185125"/>
              <a:ext cx="535381" cy="369287"/>
            </a:xfrm>
            <a:prstGeom prst="rect">
              <a:avLst/>
            </a:prstGeom>
            <a:noFill/>
          </p:spPr>
          <p:txBody>
            <a:bodyPr wrap="none" lIns="91397" tIns="45698" rIns="91397" bIns="45698" rtlCol="0">
              <a:spAutoFit/>
            </a:bodyPr>
            <a:lstStyle/>
            <a:p>
              <a:r>
                <a:rPr lang="en-US" dirty="0" smtClean="0"/>
                <a:t>LOS</a:t>
              </a:r>
              <a:endParaRPr lang="en-US" dirty="0"/>
            </a:p>
          </p:txBody>
        </p:sp>
        <p:sp>
          <p:nvSpPr>
            <p:cNvPr id="46" name="TextBox 45"/>
            <p:cNvSpPr txBox="1"/>
            <p:nvPr/>
          </p:nvSpPr>
          <p:spPr>
            <a:xfrm>
              <a:off x="972899" y="4455125"/>
              <a:ext cx="902724" cy="369287"/>
            </a:xfrm>
            <a:prstGeom prst="rect">
              <a:avLst/>
            </a:prstGeom>
            <a:noFill/>
          </p:spPr>
          <p:txBody>
            <a:bodyPr wrap="none" lIns="91397" tIns="45698" rIns="91397" bIns="45698" rtlCol="0">
              <a:spAutoFit/>
            </a:bodyPr>
            <a:lstStyle/>
            <a:p>
              <a:r>
                <a:rPr lang="en-US" dirty="0" smtClean="0"/>
                <a:t>2</a:t>
              </a:r>
              <a:r>
                <a:rPr lang="en-US" baseline="30000" dirty="0" smtClean="0"/>
                <a:t>nd</a:t>
              </a:r>
              <a:r>
                <a:rPr lang="en-US" dirty="0" smtClean="0"/>
                <a:t> </a:t>
              </a:r>
              <a:r>
                <a:rPr lang="en-US" dirty="0" err="1"/>
                <a:t>S</a:t>
              </a:r>
              <a:r>
                <a:rPr lang="en-US" dirty="0" err="1" smtClean="0"/>
                <a:t>eg</a:t>
              </a:r>
              <a:r>
                <a:rPr lang="en-US" dirty="0" smtClean="0"/>
                <a:t>.</a:t>
              </a:r>
              <a:endParaRPr lang="en-US" dirty="0"/>
            </a:p>
          </p:txBody>
        </p:sp>
        <p:grpSp>
          <p:nvGrpSpPr>
            <p:cNvPr id="47" name="Group 16"/>
            <p:cNvGrpSpPr/>
            <p:nvPr/>
          </p:nvGrpSpPr>
          <p:grpSpPr>
            <a:xfrm>
              <a:off x="768496" y="5558129"/>
              <a:ext cx="2946399" cy="701964"/>
              <a:chOff x="4230255" y="5015345"/>
              <a:chExt cx="4064000" cy="701964"/>
            </a:xfrm>
          </p:grpSpPr>
          <p:sp>
            <p:nvSpPr>
              <p:cNvPr id="49" name="Rectangle 48"/>
              <p:cNvSpPr/>
              <p:nvPr/>
            </p:nvSpPr>
            <p:spPr bwMode="auto">
              <a:xfrm>
                <a:off x="5532582" y="5015345"/>
                <a:ext cx="2761673" cy="701964"/>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50" name="Pentagon 49"/>
              <p:cNvSpPr/>
              <p:nvPr/>
            </p:nvSpPr>
            <p:spPr bwMode="auto">
              <a:xfrm>
                <a:off x="4230255" y="5015345"/>
                <a:ext cx="2153027" cy="701964"/>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grpSp>
        <p:sp>
          <p:nvSpPr>
            <p:cNvPr id="48" name="TextBox 47"/>
            <p:cNvSpPr txBox="1"/>
            <p:nvPr/>
          </p:nvSpPr>
          <p:spPr>
            <a:xfrm>
              <a:off x="972899" y="5724451"/>
              <a:ext cx="1186841" cy="369320"/>
            </a:xfrm>
            <a:prstGeom prst="rect">
              <a:avLst/>
            </a:prstGeom>
            <a:noFill/>
          </p:spPr>
          <p:txBody>
            <a:bodyPr wrap="none" lIns="91397" tIns="45698" rIns="91397" bIns="45698" rtlCol="0">
              <a:spAutoFit/>
            </a:bodyPr>
            <a:lstStyle/>
            <a:p>
              <a:r>
                <a:rPr lang="en-US" dirty="0" smtClean="0"/>
                <a:t>Whole fac.</a:t>
              </a:r>
              <a:endParaRPr lang="en-US" dirty="0"/>
            </a:p>
          </p:txBody>
        </p:sp>
      </p:grpSp>
      <p:sp>
        <p:nvSpPr>
          <p:cNvPr id="22" name="Rectangle 21"/>
          <p:cNvSpPr/>
          <p:nvPr/>
        </p:nvSpPr>
        <p:spPr bwMode="auto">
          <a:xfrm>
            <a:off x="4953000" y="1152647"/>
            <a:ext cx="4070350" cy="4405744"/>
          </a:xfrm>
          <a:prstGeom prst="rect">
            <a:avLst/>
          </a:prstGeom>
          <a:solidFill>
            <a:schemeClr val="accent5">
              <a:lumMod val="20000"/>
              <a:lumOff val="80000"/>
            </a:schemeClr>
          </a:solidFill>
          <a:ln w="28575" cap="flat" cmpd="sng" algn="ctr">
            <a:noFill/>
            <a:prstDash val="solid"/>
            <a:miter lim="800000"/>
            <a:headEnd type="none" w="med" len="med"/>
            <a:tailEnd type="none" w="med" len="med"/>
          </a:ln>
          <a:effectLst/>
        </p:spPr>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6" name="Rectangle 4"/>
          <p:cNvSpPr txBox="1">
            <a:spLocks noChangeArrowheads="1"/>
          </p:cNvSpPr>
          <p:nvPr/>
        </p:nvSpPr>
        <p:spPr bwMode="auto">
          <a:xfrm>
            <a:off x="0" y="1120690"/>
            <a:ext cx="5111750" cy="1854345"/>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p>
            <a:pPr marL="342739" indent="-342739" eaLnBrk="0" fontAlgn="base" hangingPunct="0">
              <a:lnSpc>
                <a:spcPct val="95000"/>
              </a:lnSpc>
              <a:spcBef>
                <a:spcPct val="30000"/>
              </a:spcBef>
              <a:spcAft>
                <a:spcPct val="0"/>
              </a:spcAft>
              <a:buFontTx/>
              <a:buChar char="•"/>
              <a:defRPr/>
            </a:pPr>
            <a:r>
              <a:rPr lang="en-US" sz="2000" b="1" kern="0" dirty="0">
                <a:solidFill>
                  <a:schemeClr val="accent6">
                    <a:lumMod val="50000"/>
                  </a:schemeClr>
                </a:solidFill>
                <a:latin typeface="Calibri" pitchFamily="34" charset="0"/>
              </a:rPr>
              <a:t>What is the pedestrian LOS?</a:t>
            </a:r>
          </a:p>
          <a:p>
            <a:pPr marL="342739" indent="-342739" eaLnBrk="0" fontAlgn="base" hangingPunct="0">
              <a:lnSpc>
                <a:spcPct val="95000"/>
              </a:lnSpc>
              <a:spcBef>
                <a:spcPct val="30000"/>
              </a:spcBef>
              <a:spcAft>
                <a:spcPct val="0"/>
              </a:spcAft>
              <a:buFontTx/>
              <a:buChar char="•"/>
              <a:defRPr/>
            </a:pPr>
            <a:r>
              <a:rPr lang="en-US" sz="2000" b="1" kern="0" dirty="0">
                <a:solidFill>
                  <a:schemeClr val="accent3">
                    <a:lumMod val="50000"/>
                  </a:schemeClr>
                </a:solidFill>
                <a:latin typeface="Calibri" pitchFamily="34" charset="0"/>
              </a:rPr>
              <a:t>What is the pedestrian LOS if a sidewalk with typical separation were added to the</a:t>
            </a:r>
          </a:p>
          <a:p>
            <a:pPr marL="742602" lvl="1" indent="-285616" eaLnBrk="0" fontAlgn="base" hangingPunct="0">
              <a:lnSpc>
                <a:spcPct val="95000"/>
              </a:lnSpc>
              <a:spcBef>
                <a:spcPct val="30000"/>
              </a:spcBef>
              <a:spcAft>
                <a:spcPct val="0"/>
              </a:spcAft>
              <a:buFontTx/>
              <a:buChar char="–"/>
              <a:defRPr/>
            </a:pPr>
            <a:r>
              <a:rPr lang="en-US" b="1" kern="0" dirty="0">
                <a:solidFill>
                  <a:schemeClr val="accent3">
                    <a:lumMod val="50000"/>
                  </a:schemeClr>
                </a:solidFill>
                <a:latin typeface="Calibri" pitchFamily="34" charset="0"/>
              </a:rPr>
              <a:t>2</a:t>
            </a:r>
            <a:r>
              <a:rPr lang="en-US" b="1" kern="0" baseline="30000" dirty="0">
                <a:solidFill>
                  <a:schemeClr val="accent3">
                    <a:lumMod val="50000"/>
                  </a:schemeClr>
                </a:solidFill>
                <a:latin typeface="Calibri" pitchFamily="34" charset="0"/>
              </a:rPr>
              <a:t>nd</a:t>
            </a:r>
            <a:r>
              <a:rPr lang="en-US" b="1" kern="0" dirty="0">
                <a:solidFill>
                  <a:schemeClr val="accent3">
                    <a:lumMod val="50000"/>
                  </a:schemeClr>
                </a:solidFill>
                <a:latin typeface="Calibri" pitchFamily="34" charset="0"/>
              </a:rPr>
              <a:t> segment only?</a:t>
            </a:r>
          </a:p>
          <a:p>
            <a:pPr marL="742602" lvl="1" indent="-285616" eaLnBrk="0" fontAlgn="base" hangingPunct="0">
              <a:lnSpc>
                <a:spcPct val="95000"/>
              </a:lnSpc>
              <a:spcBef>
                <a:spcPct val="30000"/>
              </a:spcBef>
              <a:spcAft>
                <a:spcPct val="0"/>
              </a:spcAft>
              <a:buFontTx/>
              <a:buChar char="–"/>
              <a:defRPr/>
            </a:pPr>
            <a:r>
              <a:rPr lang="en-US" b="1" kern="0" dirty="0">
                <a:solidFill>
                  <a:schemeClr val="accent3">
                    <a:lumMod val="50000"/>
                  </a:schemeClr>
                </a:solidFill>
                <a:latin typeface="Calibri" pitchFamily="34" charset="0"/>
              </a:rPr>
              <a:t>Whole facility?</a:t>
            </a:r>
          </a:p>
          <a:p>
            <a:pPr marL="742602" lvl="1" indent="-285616" eaLnBrk="0" fontAlgn="base" hangingPunct="0">
              <a:lnSpc>
                <a:spcPct val="95000"/>
              </a:lnSpc>
              <a:spcBef>
                <a:spcPct val="30000"/>
              </a:spcBef>
              <a:spcAft>
                <a:spcPct val="0"/>
              </a:spcAft>
              <a:buFontTx/>
              <a:buChar char="–"/>
              <a:defRPr/>
            </a:pPr>
            <a:endParaRPr lang="en-US" b="1" kern="0" dirty="0">
              <a:solidFill>
                <a:srgbClr val="008000"/>
              </a:solidFill>
              <a:latin typeface="Calibri" pitchFamily="34" charset="0"/>
            </a:endParaRPr>
          </a:p>
        </p:txBody>
      </p:sp>
      <p:sp>
        <p:nvSpPr>
          <p:cNvPr id="15" name="Text Box 4"/>
          <p:cNvSpPr txBox="1">
            <a:spLocks noChangeArrowheads="1"/>
          </p:cNvSpPr>
          <p:nvPr/>
        </p:nvSpPr>
        <p:spPr bwMode="auto">
          <a:xfrm>
            <a:off x="2582880" y="2992051"/>
            <a:ext cx="1505094" cy="707886"/>
          </a:xfrm>
          <a:prstGeom prst="rect">
            <a:avLst/>
          </a:prstGeom>
          <a:noFill/>
          <a:ln w="9525">
            <a:noFill/>
            <a:miter lim="800000"/>
            <a:headEnd/>
            <a:tailEnd/>
          </a:ln>
          <a:effectLst/>
        </p:spPr>
        <p:txBody>
          <a:bodyPr wrap="square" lIns="91397" tIns="45698" rIns="91397" bIns="45698" anchor="ctr">
            <a:spAutoFit/>
          </a:bodyPr>
          <a:lstStyle/>
          <a:p>
            <a:pPr algn="ctr" eaLnBrk="1" hangingPunct="1">
              <a:spcBef>
                <a:spcPct val="50000"/>
              </a:spcBef>
            </a:pPr>
            <a:r>
              <a:rPr lang="en-US" sz="3200" dirty="0">
                <a:latin typeface="Calibri" pitchFamily="34" charset="0"/>
              </a:rPr>
              <a:t>5.33</a:t>
            </a:r>
            <a:r>
              <a:rPr lang="en-US" sz="4000" b="1" dirty="0">
                <a:latin typeface="Calibri" pitchFamily="34" charset="0"/>
              </a:rPr>
              <a:t> F</a:t>
            </a:r>
          </a:p>
        </p:txBody>
      </p:sp>
      <p:sp>
        <p:nvSpPr>
          <p:cNvPr id="16" name="Text Box 4"/>
          <p:cNvSpPr txBox="1">
            <a:spLocks noChangeArrowheads="1"/>
          </p:cNvSpPr>
          <p:nvPr/>
        </p:nvSpPr>
        <p:spPr bwMode="auto">
          <a:xfrm>
            <a:off x="2786671" y="4214655"/>
            <a:ext cx="1301304" cy="707886"/>
          </a:xfrm>
          <a:prstGeom prst="rect">
            <a:avLst/>
          </a:prstGeom>
          <a:noFill/>
          <a:ln w="9525">
            <a:noFill/>
            <a:miter lim="800000"/>
            <a:headEnd/>
            <a:tailEnd/>
          </a:ln>
          <a:effectLst/>
        </p:spPr>
        <p:txBody>
          <a:bodyPr wrap="square" lIns="91397" tIns="45698" rIns="91397" bIns="45698" anchor="ctr">
            <a:spAutoFit/>
          </a:bodyPr>
          <a:lstStyle/>
          <a:p>
            <a:pPr algn="ctr" eaLnBrk="1" hangingPunct="1">
              <a:spcBef>
                <a:spcPct val="50000"/>
              </a:spcBef>
            </a:pPr>
            <a:r>
              <a:rPr lang="en-US" sz="3200" dirty="0" smtClean="0">
                <a:latin typeface="Calibri" pitchFamily="34" charset="0"/>
              </a:rPr>
              <a:t>4.67</a:t>
            </a:r>
            <a:r>
              <a:rPr lang="en-US" sz="4000" b="1" dirty="0" smtClean="0">
                <a:latin typeface="Calibri" pitchFamily="34" charset="0"/>
              </a:rPr>
              <a:t> </a:t>
            </a:r>
            <a:r>
              <a:rPr lang="en-US" sz="4000" b="1" dirty="0">
                <a:latin typeface="Calibri" pitchFamily="34" charset="0"/>
              </a:rPr>
              <a:t>E</a:t>
            </a:r>
          </a:p>
        </p:txBody>
      </p:sp>
      <p:sp>
        <p:nvSpPr>
          <p:cNvPr id="21" name="Text Box 4"/>
          <p:cNvSpPr txBox="1">
            <a:spLocks noChangeArrowheads="1"/>
          </p:cNvSpPr>
          <p:nvPr/>
        </p:nvSpPr>
        <p:spPr bwMode="auto">
          <a:xfrm>
            <a:off x="2708512" y="5513371"/>
            <a:ext cx="1379462" cy="707886"/>
          </a:xfrm>
          <a:prstGeom prst="rect">
            <a:avLst/>
          </a:prstGeom>
          <a:noFill/>
          <a:ln w="9525">
            <a:noFill/>
            <a:miter lim="800000"/>
            <a:headEnd/>
            <a:tailEnd/>
          </a:ln>
          <a:effectLst/>
        </p:spPr>
        <p:txBody>
          <a:bodyPr wrap="square" lIns="91397" tIns="45698" rIns="91397" bIns="45698" anchor="ctr">
            <a:spAutoFit/>
          </a:bodyPr>
          <a:lstStyle/>
          <a:p>
            <a:pPr algn="ctr" eaLnBrk="1" hangingPunct="1">
              <a:spcBef>
                <a:spcPct val="50000"/>
              </a:spcBef>
            </a:pPr>
            <a:r>
              <a:rPr lang="en-US" sz="3200" dirty="0">
                <a:latin typeface="Calibri" pitchFamily="34" charset="0"/>
              </a:rPr>
              <a:t>3.73</a:t>
            </a:r>
            <a:r>
              <a:rPr lang="en-US" sz="4000" b="1" dirty="0">
                <a:latin typeface="Calibri" pitchFamily="34" charset="0"/>
              </a:rPr>
              <a:t> D</a:t>
            </a:r>
          </a:p>
        </p:txBody>
      </p:sp>
      <p:sp>
        <p:nvSpPr>
          <p:cNvPr id="23" name="Rectangle 4"/>
          <p:cNvSpPr>
            <a:spLocks noGrp="1" noChangeArrowheads="1"/>
          </p:cNvSpPr>
          <p:nvPr>
            <p:ph idx="1"/>
          </p:nvPr>
        </p:nvSpPr>
        <p:spPr>
          <a:xfrm>
            <a:off x="5208160" y="1308856"/>
            <a:ext cx="3935840" cy="4525963"/>
          </a:xfrm>
        </p:spPr>
        <p:txBody>
          <a:bodyPr/>
          <a:lstStyle/>
          <a:p>
            <a:r>
              <a:rPr lang="en-US" sz="2000" dirty="0"/>
              <a:t>Area type: Large Urbanized</a:t>
            </a:r>
          </a:p>
          <a:p>
            <a:r>
              <a:rPr lang="en-US" sz="2000" dirty="0"/>
              <a:t>Opening ARTPLAN defaults</a:t>
            </a:r>
          </a:p>
          <a:p>
            <a:r>
              <a:rPr lang="en-US" sz="2000" dirty="0"/>
              <a:t>Facility:</a:t>
            </a:r>
          </a:p>
          <a:p>
            <a:pPr lvl="1"/>
            <a:r>
              <a:rPr lang="en-US" sz="1800" dirty="0"/>
              <a:t>Class 2 arterial</a:t>
            </a:r>
          </a:p>
          <a:p>
            <a:r>
              <a:rPr lang="en-US" sz="2000" dirty="0"/>
              <a:t>Number of Signals:  3</a:t>
            </a:r>
          </a:p>
          <a:p>
            <a:r>
              <a:rPr lang="en-US" sz="2000" dirty="0"/>
              <a:t>Through g/C:  .44</a:t>
            </a:r>
          </a:p>
          <a:p>
            <a:r>
              <a:rPr lang="en-US" sz="2000" dirty="0"/>
              <a:t>4-lane divided</a:t>
            </a:r>
          </a:p>
          <a:p>
            <a:r>
              <a:rPr lang="en-US" sz="2000" dirty="0"/>
              <a:t>K Factor:  .</a:t>
            </a:r>
            <a:r>
              <a:rPr lang="en-US" sz="2000" dirty="0" smtClean="0"/>
              <a:t>09</a:t>
            </a:r>
            <a:endParaRPr lang="en-US" sz="2000" dirty="0"/>
          </a:p>
          <a:p>
            <a:r>
              <a:rPr lang="en-US" sz="2000" dirty="0"/>
              <a:t>D Factor:  .565	</a:t>
            </a:r>
          </a:p>
          <a:p>
            <a:r>
              <a:rPr lang="en-US" sz="2000" dirty="0"/>
              <a:t>AADT of 34,000</a:t>
            </a:r>
          </a:p>
          <a:p>
            <a:r>
              <a:rPr lang="en-US" sz="2000" dirty="0"/>
              <a:t>Sidewalk : None</a:t>
            </a:r>
          </a:p>
          <a:p>
            <a:pPr lvl="1"/>
            <a:endParaRPr lang="en-US" sz="2000" dirty="0"/>
          </a:p>
        </p:txBody>
      </p:sp>
      <p:sp>
        <p:nvSpPr>
          <p:cNvPr id="28" name="Rectangle 3"/>
          <p:cNvSpPr>
            <a:spLocks noGrp="1" noChangeArrowheads="1"/>
          </p:cNvSpPr>
          <p:nvPr>
            <p:ph type="title"/>
          </p:nvPr>
        </p:nvSpPr>
        <p:spPr>
          <a:xfrm>
            <a:off x="4234934" y="-8055"/>
            <a:ext cx="4909066" cy="772237"/>
          </a:xfrm>
        </p:spPr>
        <p:txBody>
          <a:bodyPr anchor="ctr">
            <a:normAutofit/>
          </a:bodyPr>
          <a:lstStyle/>
          <a:p>
            <a:pPr algn="ctr"/>
            <a:r>
              <a:rPr lang="en-US" sz="3200" dirty="0" smtClean="0"/>
              <a:t>Example 1</a:t>
            </a:r>
            <a:endParaRPr lang="en-US" sz="3200" dirty="0"/>
          </a:p>
        </p:txBody>
      </p:sp>
      <p:grpSp>
        <p:nvGrpSpPr>
          <p:cNvPr id="55" name="Group 54"/>
          <p:cNvGrpSpPr/>
          <p:nvPr/>
        </p:nvGrpSpPr>
        <p:grpSpPr>
          <a:xfrm>
            <a:off x="3" y="0"/>
            <a:ext cx="3200397" cy="762000"/>
            <a:chOff x="-1" y="152400"/>
            <a:chExt cx="3200397" cy="762000"/>
          </a:xfrm>
        </p:grpSpPr>
        <p:sp>
          <p:nvSpPr>
            <p:cNvPr id="56" name="Rectangle 55"/>
            <p:cNvSpPr/>
            <p:nvPr/>
          </p:nvSpPr>
          <p:spPr>
            <a:xfrm>
              <a:off x="-1" y="152400"/>
              <a:ext cx="3200397"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r"/>
              <a:r>
                <a:rPr lang="en-US" sz="2500" dirty="0">
                  <a:solidFill>
                    <a:schemeClr val="accent5">
                      <a:lumMod val="75000"/>
                    </a:schemeClr>
                  </a:solidFill>
                </a:rPr>
                <a:t>Pedestrian </a:t>
              </a:r>
              <a:r>
                <a:rPr lang="en-US" sz="2500" dirty="0" smtClean="0">
                  <a:solidFill>
                    <a:schemeClr val="accent5">
                      <a:lumMod val="75000"/>
                    </a:schemeClr>
                  </a:solidFill>
                </a:rPr>
                <a:t>LOS</a:t>
              </a:r>
              <a:endParaRPr lang="en-US" sz="2500" dirty="0">
                <a:solidFill>
                  <a:schemeClr val="accent5">
                    <a:lumMod val="75000"/>
                  </a:schemeClr>
                </a:solidFill>
              </a:endParaRPr>
            </a:p>
          </p:txBody>
        </p:sp>
        <p:pic>
          <p:nvPicPr>
            <p:cNvPr id="57" name="Picture 2" descr="Z:\MKTG\(01) Job Chargeable\Florida DOT Level of Service Handbook\Graphics\PPT_FDOT_LOS.jpg"/>
            <p:cNvPicPr>
              <a:picLocks noChangeAspect="1" noChangeArrowheads="1"/>
            </p:cNvPicPr>
            <p:nvPr/>
          </p:nvPicPr>
          <p:blipFill rotWithShape="1">
            <a:blip r:embed="rId4" cstate="screen">
              <a:duotone>
                <a:schemeClr val="accent5">
                  <a:shade val="45000"/>
                  <a:satMod val="135000"/>
                </a:schemeClr>
                <a:prstClr val="white"/>
              </a:duotone>
              <a:extLst>
                <a:ext uri="{28A0092B-C50C-407E-A947-70E740481C1C}">
                  <a14:useLocalDpi xmlns:a14="http://schemas.microsoft.com/office/drawing/2010/main"/>
                </a:ext>
              </a:extLst>
            </a:blip>
            <a:srcRect l="14218" t="75827" r="68108" b="8618"/>
            <a:stretch/>
          </p:blipFill>
          <p:spPr bwMode="auto">
            <a:xfrm>
              <a:off x="4" y="158246"/>
              <a:ext cx="1136651" cy="75031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577935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 Day Two</a:t>
            </a:r>
            <a:endParaRPr lang="en-US" dirty="0"/>
          </a:p>
        </p:txBody>
      </p:sp>
      <p:sp>
        <p:nvSpPr>
          <p:cNvPr id="3" name="Content Placeholder 2"/>
          <p:cNvSpPr>
            <a:spLocks noGrp="1"/>
          </p:cNvSpPr>
          <p:nvPr>
            <p:ph idx="1"/>
          </p:nvPr>
        </p:nvSpPr>
        <p:spPr/>
        <p:txBody>
          <a:bodyPr>
            <a:normAutofit fontScale="62500" lnSpcReduction="20000"/>
          </a:bodyPr>
          <a:lstStyle/>
          <a:p>
            <a:pPr marL="0" indent="0" defTabSz="1370959">
              <a:buNone/>
              <a:tabLst>
                <a:tab pos="1142466" algn="r"/>
                <a:tab pos="1942192" algn="l"/>
              </a:tabLst>
            </a:pPr>
            <a:r>
              <a:rPr lang="en-US" sz="2800" dirty="0" smtClean="0">
                <a:solidFill>
                  <a:schemeClr val="accent6">
                    <a:lumMod val="75000"/>
                  </a:schemeClr>
                </a:solidFill>
              </a:rPr>
              <a:t>8:30 AM		</a:t>
            </a:r>
            <a:r>
              <a:rPr lang="en-US" sz="2800" b="1" dirty="0" smtClean="0">
                <a:solidFill>
                  <a:schemeClr val="accent6"/>
                </a:solidFill>
                <a:latin typeface="Arial Black" panose="020B0A04020102020204" pitchFamily="34" charset="0"/>
              </a:rPr>
              <a:t>9</a:t>
            </a:r>
            <a:r>
              <a:rPr lang="en-US" sz="2800" dirty="0" smtClean="0"/>
              <a:t>   Multimodal </a:t>
            </a:r>
            <a:r>
              <a:rPr lang="en-US" sz="2800" dirty="0"/>
              <a:t>LOS Review</a:t>
            </a:r>
          </a:p>
          <a:p>
            <a:pPr marL="0" indent="0" defTabSz="1370959">
              <a:buNone/>
              <a:tabLst>
                <a:tab pos="1142466" algn="r"/>
                <a:tab pos="1942192" algn="l"/>
              </a:tabLst>
            </a:pPr>
            <a:r>
              <a:rPr lang="en-US" sz="2800" dirty="0" smtClean="0">
                <a:solidFill>
                  <a:schemeClr val="accent6">
                    <a:lumMod val="75000"/>
                  </a:schemeClr>
                </a:solidFill>
              </a:rPr>
              <a:t>9:00 </a:t>
            </a:r>
            <a:r>
              <a:rPr lang="en-US" sz="2800" dirty="0">
                <a:solidFill>
                  <a:schemeClr val="accent6">
                    <a:lumMod val="75000"/>
                  </a:schemeClr>
                </a:solidFill>
              </a:rPr>
              <a:t>AM</a:t>
            </a:r>
            <a:r>
              <a:rPr lang="en-US" sz="2800" dirty="0"/>
              <a:t>	</a:t>
            </a:r>
            <a:r>
              <a:rPr lang="en-US" sz="2800" dirty="0" smtClean="0"/>
              <a:t>	</a:t>
            </a:r>
            <a:r>
              <a:rPr lang="en-US" sz="2800" b="1" dirty="0" smtClean="0">
                <a:solidFill>
                  <a:schemeClr val="accent6"/>
                </a:solidFill>
                <a:latin typeface="Arial Black" panose="020B0A04020102020204" pitchFamily="34" charset="0"/>
              </a:rPr>
              <a:t>10</a:t>
            </a:r>
            <a:r>
              <a:rPr lang="en-US" sz="2800" dirty="0" smtClean="0"/>
              <a:t> </a:t>
            </a:r>
            <a:r>
              <a:rPr lang="en-US" sz="2800" dirty="0"/>
              <a:t>ARTPLAN – Bus Analysis</a:t>
            </a:r>
          </a:p>
          <a:p>
            <a:pPr marL="0" indent="0" defTabSz="1370959">
              <a:buNone/>
              <a:tabLst>
                <a:tab pos="1142466" algn="r"/>
                <a:tab pos="1942192" algn="l"/>
              </a:tabLst>
            </a:pPr>
            <a:r>
              <a:rPr lang="en-US" sz="2800" dirty="0" smtClean="0">
                <a:solidFill>
                  <a:schemeClr val="accent6">
                    <a:lumMod val="75000"/>
                  </a:schemeClr>
                </a:solidFill>
              </a:rPr>
              <a:t>9:40 AM		</a:t>
            </a:r>
            <a:r>
              <a:rPr lang="en-US" sz="2800" b="1" dirty="0" smtClean="0">
                <a:solidFill>
                  <a:schemeClr val="accent6"/>
                </a:solidFill>
                <a:latin typeface="Arial Black" panose="020B0A04020102020204" pitchFamily="34" charset="0"/>
              </a:rPr>
              <a:t>11</a:t>
            </a:r>
            <a:r>
              <a:rPr lang="en-US" sz="2800" dirty="0" smtClean="0"/>
              <a:t> </a:t>
            </a:r>
            <a:r>
              <a:rPr lang="en-US" sz="2800" dirty="0"/>
              <a:t>Monroe Street Video Data Collection</a:t>
            </a:r>
          </a:p>
          <a:p>
            <a:pPr defTabSz="1370959">
              <a:spcBef>
                <a:spcPts val="1200"/>
              </a:spcBef>
              <a:spcAft>
                <a:spcPts val="1200"/>
              </a:spcAft>
              <a:buClr>
                <a:schemeClr val="accent4">
                  <a:lumMod val="75000"/>
                </a:schemeClr>
              </a:buClr>
              <a:buFont typeface="Arial" panose="020B0604020202020204" pitchFamily="34" charset="0"/>
              <a:buChar char="◄"/>
              <a:tabLst>
                <a:tab pos="1942192" algn="l"/>
              </a:tabLst>
            </a:pPr>
            <a:r>
              <a:rPr lang="en-US" sz="2800" dirty="0">
                <a:solidFill>
                  <a:schemeClr val="accent4">
                    <a:lumMod val="75000"/>
                  </a:schemeClr>
                </a:solidFill>
              </a:rPr>
              <a:t>10:10 AM Break</a:t>
            </a:r>
            <a:endParaRPr lang="en-US" sz="2800" dirty="0"/>
          </a:p>
          <a:p>
            <a:pPr marL="0" indent="0" defTabSz="1370959">
              <a:buNone/>
              <a:tabLst>
                <a:tab pos="1142466" algn="r"/>
                <a:tab pos="1942192" algn="l"/>
              </a:tabLst>
            </a:pPr>
            <a:r>
              <a:rPr lang="en-US" sz="2800" dirty="0" smtClean="0">
                <a:solidFill>
                  <a:schemeClr val="accent6">
                    <a:lumMod val="75000"/>
                  </a:schemeClr>
                </a:solidFill>
              </a:rPr>
              <a:t>10:25 AM		</a:t>
            </a:r>
            <a:r>
              <a:rPr lang="en-US" sz="2800" b="1" dirty="0" smtClean="0">
                <a:solidFill>
                  <a:schemeClr val="accent6"/>
                </a:solidFill>
                <a:latin typeface="Arial Black" panose="020B0A04020102020204" pitchFamily="34" charset="0"/>
              </a:rPr>
              <a:t>12</a:t>
            </a:r>
            <a:r>
              <a:rPr lang="en-US" sz="2800" dirty="0" smtClean="0"/>
              <a:t> </a:t>
            </a:r>
            <a:r>
              <a:rPr lang="en-US" sz="2800" dirty="0"/>
              <a:t>Monroe Street ARTPLAN analysis</a:t>
            </a:r>
            <a:endParaRPr lang="en-US" sz="2800" dirty="0">
              <a:solidFill>
                <a:schemeClr val="accent6">
                  <a:lumMod val="75000"/>
                </a:schemeClr>
              </a:solidFill>
            </a:endParaRPr>
          </a:p>
          <a:p>
            <a:pPr marL="0" indent="0" defTabSz="1370959">
              <a:buNone/>
              <a:tabLst>
                <a:tab pos="1142466" algn="r"/>
                <a:tab pos="1942192" algn="l"/>
              </a:tabLst>
            </a:pPr>
            <a:endParaRPr lang="en-US" sz="2800" dirty="0"/>
          </a:p>
          <a:p>
            <a:pPr defTabSz="1370959">
              <a:spcBef>
                <a:spcPts val="1200"/>
              </a:spcBef>
              <a:spcAft>
                <a:spcPts val="1200"/>
              </a:spcAft>
              <a:buClr>
                <a:schemeClr val="accent4">
                  <a:lumMod val="75000"/>
                </a:schemeClr>
              </a:buClr>
              <a:buFont typeface="Arial" panose="020B0604020202020204" pitchFamily="34" charset="0"/>
              <a:buChar char="◄"/>
              <a:tabLst>
                <a:tab pos="1942192" algn="l"/>
              </a:tabLst>
            </a:pPr>
            <a:r>
              <a:rPr lang="en-US" sz="2800" dirty="0">
                <a:solidFill>
                  <a:schemeClr val="accent4">
                    <a:lumMod val="75000"/>
                  </a:schemeClr>
                </a:solidFill>
              </a:rPr>
              <a:t>11:45 AM Lunch</a:t>
            </a:r>
          </a:p>
          <a:p>
            <a:pPr marL="0" indent="0" defTabSz="1370959">
              <a:buNone/>
              <a:tabLst>
                <a:tab pos="1142466" algn="r"/>
                <a:tab pos="1942192" algn="l"/>
              </a:tabLst>
            </a:pPr>
            <a:r>
              <a:rPr lang="en-US" sz="2800" dirty="0" smtClean="0">
                <a:solidFill>
                  <a:schemeClr val="accent6">
                    <a:lumMod val="75000"/>
                  </a:schemeClr>
                </a:solidFill>
              </a:rPr>
              <a:t>1:00 PM	</a:t>
            </a:r>
            <a:r>
              <a:rPr lang="en-US" sz="2800" dirty="0"/>
              <a:t>	</a:t>
            </a:r>
            <a:r>
              <a:rPr lang="en-US" sz="2800" b="1" dirty="0">
                <a:solidFill>
                  <a:schemeClr val="accent6"/>
                </a:solidFill>
                <a:latin typeface="Arial Black" panose="020B0A04020102020204" pitchFamily="34" charset="0"/>
              </a:rPr>
              <a:t>13</a:t>
            </a:r>
            <a:r>
              <a:rPr lang="en-US" sz="2800" dirty="0"/>
              <a:t> FREEPLAN – Freeway analysis</a:t>
            </a:r>
            <a:r>
              <a:rPr lang="en-US" sz="2800" dirty="0">
                <a:solidFill>
                  <a:schemeClr val="accent6">
                    <a:lumMod val="75000"/>
                  </a:schemeClr>
                </a:solidFill>
              </a:rPr>
              <a:t>	</a:t>
            </a:r>
            <a:endParaRPr lang="en-US" sz="2800" dirty="0"/>
          </a:p>
          <a:p>
            <a:pPr defTabSz="1370959">
              <a:spcBef>
                <a:spcPts val="1200"/>
              </a:spcBef>
              <a:spcAft>
                <a:spcPts val="1200"/>
              </a:spcAft>
              <a:buClr>
                <a:schemeClr val="accent4">
                  <a:lumMod val="75000"/>
                </a:schemeClr>
              </a:buClr>
              <a:buFont typeface="Arial" panose="020B0604020202020204" pitchFamily="34" charset="0"/>
              <a:buChar char="◄"/>
              <a:tabLst>
                <a:tab pos="1942192" algn="l"/>
              </a:tabLst>
            </a:pPr>
            <a:r>
              <a:rPr lang="en-US" sz="2800" dirty="0">
                <a:solidFill>
                  <a:schemeClr val="accent4">
                    <a:lumMod val="75000"/>
                  </a:schemeClr>
                </a:solidFill>
              </a:rPr>
              <a:t>2:30 PM Break</a:t>
            </a:r>
          </a:p>
          <a:p>
            <a:pPr marL="0" indent="0" defTabSz="1370959">
              <a:buNone/>
              <a:tabLst>
                <a:tab pos="1142466" algn="r"/>
                <a:tab pos="1942192" algn="l"/>
              </a:tabLst>
            </a:pPr>
            <a:r>
              <a:rPr lang="en-US" sz="2800" dirty="0" smtClean="0">
                <a:solidFill>
                  <a:schemeClr val="accent6">
                    <a:lumMod val="75000"/>
                  </a:schemeClr>
                </a:solidFill>
              </a:rPr>
              <a:t>2:45 </a:t>
            </a:r>
            <a:r>
              <a:rPr lang="en-US" sz="2800" dirty="0">
                <a:solidFill>
                  <a:schemeClr val="accent6">
                    <a:lumMod val="75000"/>
                  </a:schemeClr>
                </a:solidFill>
              </a:rPr>
              <a:t>PM	</a:t>
            </a:r>
            <a:r>
              <a:rPr lang="en-US" sz="2800" dirty="0" smtClean="0">
                <a:solidFill>
                  <a:schemeClr val="accent6">
                    <a:lumMod val="75000"/>
                  </a:schemeClr>
                </a:solidFill>
              </a:rPr>
              <a:t>	</a:t>
            </a:r>
            <a:r>
              <a:rPr lang="en-US" sz="2800" b="1" dirty="0" smtClean="0">
                <a:solidFill>
                  <a:schemeClr val="accent6"/>
                </a:solidFill>
                <a:latin typeface="Arial Black" panose="020B0A04020102020204" pitchFamily="34" charset="0"/>
              </a:rPr>
              <a:t>14</a:t>
            </a:r>
            <a:r>
              <a:rPr lang="en-US" sz="2800" dirty="0" smtClean="0">
                <a:solidFill>
                  <a:schemeClr val="accent6">
                    <a:lumMod val="75000"/>
                  </a:schemeClr>
                </a:solidFill>
              </a:rPr>
              <a:t> </a:t>
            </a:r>
            <a:r>
              <a:rPr lang="en-US" sz="2800" dirty="0"/>
              <a:t>Future Year Analysis, LOS Applications</a:t>
            </a:r>
            <a:r>
              <a:rPr lang="en-US" sz="2800" dirty="0">
                <a:solidFill>
                  <a:schemeClr val="accent6">
                    <a:lumMod val="75000"/>
                  </a:schemeClr>
                </a:solidFill>
              </a:rPr>
              <a:t>		</a:t>
            </a:r>
          </a:p>
          <a:p>
            <a:pPr marL="0" indent="0" defTabSz="1370959">
              <a:buNone/>
              <a:tabLst>
                <a:tab pos="1142466" algn="r"/>
                <a:tab pos="1942192" algn="l"/>
              </a:tabLst>
            </a:pPr>
            <a:r>
              <a:rPr lang="en-US" sz="2800" dirty="0" smtClean="0">
                <a:solidFill>
                  <a:schemeClr val="accent6">
                    <a:lumMod val="75000"/>
                  </a:schemeClr>
                </a:solidFill>
              </a:rPr>
              <a:t>4:00 PM	</a:t>
            </a:r>
            <a:r>
              <a:rPr lang="en-US" sz="2800" dirty="0"/>
              <a:t>	</a:t>
            </a:r>
            <a:r>
              <a:rPr lang="en-US" sz="2800" b="1" dirty="0">
                <a:solidFill>
                  <a:schemeClr val="accent6"/>
                </a:solidFill>
                <a:latin typeface="Arial Black" panose="020B0A04020102020204" pitchFamily="34" charset="0"/>
              </a:rPr>
              <a:t>15 </a:t>
            </a:r>
            <a:r>
              <a:rPr lang="en-US" sz="2800" dirty="0"/>
              <a:t>Wrap-Up</a:t>
            </a:r>
          </a:p>
          <a:p>
            <a:pPr defTabSz="1370959">
              <a:spcBef>
                <a:spcPts val="1200"/>
              </a:spcBef>
              <a:spcAft>
                <a:spcPts val="1200"/>
              </a:spcAft>
              <a:buClr>
                <a:schemeClr val="accent4">
                  <a:lumMod val="75000"/>
                </a:schemeClr>
              </a:buClr>
              <a:buFont typeface="Arial" panose="020B0604020202020204" pitchFamily="34" charset="0"/>
              <a:buChar char="◄"/>
              <a:tabLst>
                <a:tab pos="1942192" algn="l"/>
              </a:tabLst>
            </a:pPr>
            <a:r>
              <a:rPr lang="en-US" sz="2800" dirty="0">
                <a:solidFill>
                  <a:schemeClr val="accent4">
                    <a:lumMod val="75000"/>
                  </a:schemeClr>
                </a:solidFill>
              </a:rPr>
              <a:t>4:30 PM Adjourn</a:t>
            </a:r>
          </a:p>
          <a:p>
            <a:pPr marL="0" indent="0">
              <a:buNone/>
            </a:pPr>
            <a:endParaRPr lang="en-US" dirty="0" smtClean="0"/>
          </a:p>
          <a:p>
            <a:endParaRPr lang="en-US" dirty="0"/>
          </a:p>
        </p:txBody>
      </p:sp>
    </p:spTree>
    <p:custDataLst>
      <p:tags r:id="rId1"/>
    </p:custDataLst>
    <p:extLst>
      <p:ext uri="{BB962C8B-B14F-4D97-AF65-F5344CB8AC3E}">
        <p14:creationId xmlns:p14="http://schemas.microsoft.com/office/powerpoint/2010/main" val="3726984261"/>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ARTPLAN – Bus Analysis</a:t>
            </a:r>
            <a:endParaRPr lang="en-US" dirty="0"/>
          </a:p>
        </p:txBody>
      </p:sp>
      <p:sp>
        <p:nvSpPr>
          <p:cNvPr id="6" name="Text Placeholder 5"/>
          <p:cNvSpPr>
            <a:spLocks noGrp="1"/>
          </p:cNvSpPr>
          <p:nvPr>
            <p:ph type="body" idx="10"/>
          </p:nvPr>
        </p:nvSpPr>
        <p:spPr/>
        <p:txBody>
          <a:bodyPr/>
          <a:lstStyle/>
          <a:p>
            <a:r>
              <a:rPr lang="en-US" dirty="0" smtClean="0"/>
              <a:t>Agenda Item 10</a:t>
            </a:r>
            <a:endParaRPr lang="en-US"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9873" b="-9301"/>
          <a:stretch/>
        </p:blipFill>
        <p:spPr>
          <a:xfrm>
            <a:off x="1219200" y="3505200"/>
            <a:ext cx="2286000" cy="685800"/>
          </a:xfrm>
          <a:prstGeom prst="rect">
            <a:avLst/>
          </a:prstGeom>
        </p:spPr>
      </p:pic>
    </p:spTree>
    <p:custDataLst>
      <p:tags r:id="rId1"/>
    </p:custDataLst>
    <p:extLst>
      <p:ext uri="{BB962C8B-B14F-4D97-AF65-F5344CB8AC3E}">
        <p14:creationId xmlns:p14="http://schemas.microsoft.com/office/powerpoint/2010/main" val="694181883"/>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9385" name="Text Box 9"/>
          <p:cNvSpPr txBox="1">
            <a:spLocks noChangeArrowheads="1"/>
          </p:cNvSpPr>
          <p:nvPr/>
        </p:nvSpPr>
        <p:spPr bwMode="auto">
          <a:xfrm>
            <a:off x="3498271" y="899582"/>
            <a:ext cx="4857008" cy="646331"/>
          </a:xfrm>
          <a:prstGeom prst="rect">
            <a:avLst/>
          </a:prstGeom>
          <a:solidFill>
            <a:schemeClr val="accent2"/>
          </a:solidFill>
          <a:ln w="9525">
            <a:noFill/>
            <a:miter lim="800000"/>
            <a:headEnd/>
            <a:tailEnd/>
          </a:ln>
          <a:effectLst/>
        </p:spPr>
        <p:txBody>
          <a:bodyPr wrap="square" lIns="91397" tIns="45698" rIns="91397" bIns="45698">
            <a:spAutoFit/>
          </a:bodyPr>
          <a:lstStyle/>
          <a:p>
            <a:pPr algn="r" eaLnBrk="1" hangingPunct="1">
              <a:spcBef>
                <a:spcPct val="50000"/>
              </a:spcBef>
            </a:pPr>
            <a:r>
              <a:rPr lang="en-US" sz="3600" b="1" dirty="0">
                <a:solidFill>
                  <a:schemeClr val="bg1"/>
                </a:solidFill>
                <a:effectLst>
                  <a:outerShdw blurRad="38100" dist="38100" dir="2700000" algn="tl">
                    <a:srgbClr val="000000">
                      <a:alpha val="43137"/>
                    </a:srgbClr>
                  </a:outerShdw>
                </a:effectLst>
                <a:latin typeface="+mj-lt"/>
              </a:rPr>
              <a:t>A/B</a:t>
            </a:r>
          </a:p>
        </p:txBody>
      </p:sp>
      <p:sp>
        <p:nvSpPr>
          <p:cNvPr id="24" name="Text Box 9"/>
          <p:cNvSpPr txBox="1">
            <a:spLocks noChangeArrowheads="1"/>
          </p:cNvSpPr>
          <p:nvPr/>
        </p:nvSpPr>
        <p:spPr bwMode="auto">
          <a:xfrm>
            <a:off x="3498268" y="2857037"/>
            <a:ext cx="4892634" cy="646331"/>
          </a:xfrm>
          <a:prstGeom prst="rect">
            <a:avLst/>
          </a:prstGeom>
          <a:solidFill>
            <a:schemeClr val="accent2"/>
          </a:solidFill>
          <a:ln w="9525">
            <a:noFill/>
            <a:miter lim="800000"/>
            <a:headEnd/>
            <a:tailEnd/>
          </a:ln>
          <a:effectLst/>
        </p:spPr>
        <p:txBody>
          <a:bodyPr wrap="square" lIns="91397" tIns="45698" rIns="91397" bIns="45698">
            <a:spAutoFit/>
          </a:bodyPr>
          <a:lstStyle/>
          <a:p>
            <a:pPr algn="r" eaLnBrk="1" hangingPunct="1">
              <a:spcBef>
                <a:spcPct val="50000"/>
              </a:spcBef>
            </a:pPr>
            <a:r>
              <a:rPr lang="en-US" sz="3600" b="1" dirty="0">
                <a:solidFill>
                  <a:schemeClr val="bg1"/>
                </a:solidFill>
                <a:effectLst>
                  <a:outerShdw blurRad="38100" dist="38100" dir="2700000" algn="tl">
                    <a:srgbClr val="000000">
                      <a:alpha val="43137"/>
                    </a:srgbClr>
                  </a:outerShdw>
                </a:effectLst>
                <a:latin typeface="+mj-lt"/>
              </a:rPr>
              <a:t>C/D</a:t>
            </a:r>
          </a:p>
        </p:txBody>
      </p:sp>
      <p:sp>
        <p:nvSpPr>
          <p:cNvPr id="25" name="Text Box 9"/>
          <p:cNvSpPr txBox="1">
            <a:spLocks noChangeArrowheads="1"/>
          </p:cNvSpPr>
          <p:nvPr/>
        </p:nvSpPr>
        <p:spPr bwMode="auto">
          <a:xfrm>
            <a:off x="3510142" y="4820192"/>
            <a:ext cx="4857008" cy="646331"/>
          </a:xfrm>
          <a:prstGeom prst="rect">
            <a:avLst/>
          </a:prstGeom>
          <a:solidFill>
            <a:schemeClr val="accent2"/>
          </a:solidFill>
          <a:ln w="9525">
            <a:noFill/>
            <a:miter lim="800000"/>
            <a:headEnd/>
            <a:tailEnd/>
          </a:ln>
          <a:effectLst/>
        </p:spPr>
        <p:txBody>
          <a:bodyPr wrap="square" lIns="91397" tIns="45698" rIns="91397" bIns="45698">
            <a:spAutoFit/>
          </a:bodyPr>
          <a:lstStyle/>
          <a:p>
            <a:pPr algn="r" eaLnBrk="1" hangingPunct="1">
              <a:spcBef>
                <a:spcPct val="50000"/>
              </a:spcBef>
            </a:pPr>
            <a:r>
              <a:rPr lang="en-US" sz="3600" b="1" dirty="0">
                <a:solidFill>
                  <a:schemeClr val="bg1"/>
                </a:solidFill>
                <a:effectLst>
                  <a:outerShdw blurRad="38100" dist="38100" dir="2700000" algn="tl">
                    <a:srgbClr val="000000">
                      <a:alpha val="43137"/>
                    </a:srgbClr>
                  </a:outerShdw>
                </a:effectLst>
                <a:latin typeface="+mj-lt"/>
              </a:rPr>
              <a:t>E/F</a:t>
            </a:r>
          </a:p>
        </p:txBody>
      </p:sp>
      <p:pic>
        <p:nvPicPr>
          <p:cNvPr id="64" name="Picture 48" descr="bus A"/>
          <p:cNvPicPr>
            <a:picLocks noChangeAspect="1" noChangeArrowheads="1"/>
          </p:cNvPicPr>
          <p:nvPr/>
        </p:nvPicPr>
        <p:blipFill>
          <a:blip r:embed="rId4" cstate="print"/>
          <a:srcRect l="9421"/>
          <a:stretch>
            <a:fillRect/>
          </a:stretch>
        </p:blipFill>
        <p:spPr bwMode="auto">
          <a:xfrm>
            <a:off x="3505200" y="899583"/>
            <a:ext cx="2585847" cy="1902373"/>
          </a:xfrm>
          <a:prstGeom prst="rect">
            <a:avLst/>
          </a:prstGeom>
          <a:noFill/>
          <a:ln w="9525">
            <a:solidFill>
              <a:schemeClr val="tx1"/>
            </a:solidFill>
            <a:miter lim="800000"/>
            <a:headEnd/>
            <a:tailEnd/>
          </a:ln>
        </p:spPr>
      </p:pic>
      <p:pic>
        <p:nvPicPr>
          <p:cNvPr id="65" name="Picture 5" descr="busc"/>
          <p:cNvPicPr>
            <a:picLocks noChangeAspect="1" noChangeArrowheads="1"/>
          </p:cNvPicPr>
          <p:nvPr/>
        </p:nvPicPr>
        <p:blipFill>
          <a:blip r:embed="rId5" cstate="print"/>
          <a:srcRect l="9758"/>
          <a:stretch>
            <a:fillRect/>
          </a:stretch>
        </p:blipFill>
        <p:spPr bwMode="auto">
          <a:xfrm>
            <a:off x="3505202" y="2857036"/>
            <a:ext cx="2578446" cy="1904842"/>
          </a:xfrm>
          <a:prstGeom prst="rect">
            <a:avLst/>
          </a:prstGeom>
          <a:noFill/>
          <a:ln w="9525">
            <a:solidFill>
              <a:schemeClr val="tx1"/>
            </a:solidFill>
            <a:miter lim="800000"/>
            <a:headEnd/>
            <a:tailEnd/>
          </a:ln>
        </p:spPr>
      </p:pic>
      <p:pic>
        <p:nvPicPr>
          <p:cNvPr id="66" name="Picture 6" descr="bus f"/>
          <p:cNvPicPr>
            <a:picLocks noChangeAspect="1" noChangeArrowheads="1"/>
          </p:cNvPicPr>
          <p:nvPr/>
        </p:nvPicPr>
        <p:blipFill>
          <a:blip r:embed="rId6" cstate="print"/>
          <a:srcRect l="10733"/>
          <a:stretch>
            <a:fillRect/>
          </a:stretch>
        </p:blipFill>
        <p:spPr bwMode="auto">
          <a:xfrm>
            <a:off x="3505205" y="4820190"/>
            <a:ext cx="2585847" cy="1931984"/>
          </a:xfrm>
          <a:prstGeom prst="rect">
            <a:avLst/>
          </a:prstGeom>
          <a:noFill/>
          <a:ln w="9525">
            <a:solidFill>
              <a:schemeClr val="tx1"/>
            </a:solidFill>
            <a:miter lim="800000"/>
            <a:headEnd/>
            <a:tailEnd/>
          </a:ln>
        </p:spPr>
      </p:pic>
      <p:pic>
        <p:nvPicPr>
          <p:cNvPr id="67" name="Picture 66" descr="PageCurl.png"/>
          <p:cNvPicPr>
            <a:picLocks noChangeAspect="1"/>
          </p:cNvPicPr>
          <p:nvPr/>
        </p:nvPicPr>
        <p:blipFill>
          <a:blip r:embed="rId7" cstate="print"/>
          <a:stretch>
            <a:fillRect/>
          </a:stretch>
        </p:blipFill>
        <p:spPr>
          <a:xfrm rot="16200000">
            <a:off x="7962900" y="5676900"/>
            <a:ext cx="1524000" cy="838200"/>
          </a:xfrm>
          <a:prstGeom prst="rect">
            <a:avLst/>
          </a:prstGeom>
        </p:spPr>
      </p:pic>
      <p:sp>
        <p:nvSpPr>
          <p:cNvPr id="68" name="Rectangle 67"/>
          <p:cNvSpPr/>
          <p:nvPr/>
        </p:nvSpPr>
        <p:spPr>
          <a:xfrm>
            <a:off x="8725382" y="6505809"/>
            <a:ext cx="418618" cy="369287"/>
          </a:xfrm>
          <a:prstGeom prst="rect">
            <a:avLst/>
          </a:prstGeom>
        </p:spPr>
        <p:txBody>
          <a:bodyPr wrap="none" lIns="91397" tIns="45698" rIns="91397" bIns="45698">
            <a:spAutoFit/>
          </a:bodyPr>
          <a:lstStyle/>
          <a:p>
            <a:pPr algn="r"/>
            <a:r>
              <a:rPr lang="en-US" dirty="0" smtClean="0"/>
              <a:t>28</a:t>
            </a:r>
            <a:endParaRPr lang="en-US" dirty="0"/>
          </a:p>
        </p:txBody>
      </p:sp>
      <p:grpSp>
        <p:nvGrpSpPr>
          <p:cNvPr id="8" name="Group 7"/>
          <p:cNvGrpSpPr/>
          <p:nvPr/>
        </p:nvGrpSpPr>
        <p:grpSpPr>
          <a:xfrm>
            <a:off x="0" y="0"/>
            <a:ext cx="4345172" cy="639060"/>
            <a:chOff x="0" y="-2"/>
            <a:chExt cx="4345172" cy="639060"/>
          </a:xfrm>
        </p:grpSpPr>
        <p:sp>
          <p:nvSpPr>
            <p:cNvPr id="3" name="Rectangle 2"/>
            <p:cNvSpPr/>
            <p:nvPr/>
          </p:nvSpPr>
          <p:spPr>
            <a:xfrm>
              <a:off x="1905000" y="-2"/>
              <a:ext cx="2438400" cy="639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905000" cy="639058"/>
            </a:xfrm>
            <a:prstGeom prst="rect">
              <a:avLst/>
            </a:prstGeom>
          </p:spPr>
        </p:pic>
        <p:sp>
          <p:nvSpPr>
            <p:cNvPr id="5" name="TextBox 4"/>
            <p:cNvSpPr txBox="1"/>
            <p:nvPr/>
          </p:nvSpPr>
          <p:spPr>
            <a:xfrm>
              <a:off x="1906772" y="81000"/>
              <a:ext cx="2438400" cy="477054"/>
            </a:xfrm>
            <a:prstGeom prst="rect">
              <a:avLst/>
            </a:prstGeom>
            <a:noFill/>
          </p:spPr>
          <p:txBody>
            <a:bodyPr wrap="square" rtlCol="0" anchor="ctr">
              <a:spAutoFit/>
            </a:bodyPr>
            <a:lstStyle/>
            <a:p>
              <a:pPr algn="ctr"/>
              <a:r>
                <a:rPr lang="en-US" sz="2500" dirty="0" smtClean="0">
                  <a:solidFill>
                    <a:schemeClr val="accent6">
                      <a:lumMod val="75000"/>
                    </a:schemeClr>
                  </a:solidFill>
                </a:rPr>
                <a:t>Bus LOS</a:t>
              </a:r>
              <a:endParaRPr lang="en-US" sz="2500" dirty="0">
                <a:solidFill>
                  <a:schemeClr val="accent6">
                    <a:lumMod val="75000"/>
                  </a:schemeClr>
                </a:solidFill>
              </a:endParaRPr>
            </a:p>
          </p:txBody>
        </p:sp>
      </p:grpSp>
    </p:spTree>
    <p:custDataLst>
      <p:tags r:id="rId1"/>
    </p:custDataLst>
    <p:extLst>
      <p:ext uri="{BB962C8B-B14F-4D97-AF65-F5344CB8AC3E}">
        <p14:creationId xmlns:p14="http://schemas.microsoft.com/office/powerpoint/2010/main" val="3416384111"/>
      </p:ext>
    </p:extLst>
  </p:cSld>
  <p:clrMapOvr>
    <a:masterClrMapping/>
  </p:clrMapOvr>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Curl.png"/>
          <p:cNvPicPr>
            <a:picLocks noChangeAspect="1"/>
          </p:cNvPicPr>
          <p:nvPr/>
        </p:nvPicPr>
        <p:blipFill>
          <a:blip r:embed="rId4" cstate="print"/>
          <a:stretch>
            <a:fillRect/>
          </a:stretch>
        </p:blipFill>
        <p:spPr>
          <a:xfrm rot="16200000">
            <a:off x="7962900" y="5676900"/>
            <a:ext cx="1524000" cy="838200"/>
          </a:xfrm>
          <a:prstGeom prst="rect">
            <a:avLst/>
          </a:prstGeom>
        </p:spPr>
      </p:pic>
      <p:sp>
        <p:nvSpPr>
          <p:cNvPr id="6" name="Rectangle 5"/>
          <p:cNvSpPr/>
          <p:nvPr/>
        </p:nvSpPr>
        <p:spPr>
          <a:xfrm>
            <a:off x="8725382" y="6505809"/>
            <a:ext cx="418618" cy="369287"/>
          </a:xfrm>
          <a:prstGeom prst="rect">
            <a:avLst/>
          </a:prstGeom>
        </p:spPr>
        <p:txBody>
          <a:bodyPr wrap="none" lIns="91397" tIns="45698" rIns="91397" bIns="45698">
            <a:spAutoFit/>
          </a:bodyPr>
          <a:lstStyle/>
          <a:p>
            <a:pPr algn="r"/>
            <a:r>
              <a:rPr lang="en-US" dirty="0" smtClean="0"/>
              <a:t>42</a:t>
            </a:r>
            <a:endParaRPr lang="en-US" dirty="0"/>
          </a:p>
        </p:txBody>
      </p:sp>
      <p:grpSp>
        <p:nvGrpSpPr>
          <p:cNvPr id="8" name="Group 7"/>
          <p:cNvGrpSpPr/>
          <p:nvPr/>
        </p:nvGrpSpPr>
        <p:grpSpPr>
          <a:xfrm>
            <a:off x="0" y="0"/>
            <a:ext cx="4345172" cy="639060"/>
            <a:chOff x="0" y="-2"/>
            <a:chExt cx="4345172" cy="639060"/>
          </a:xfrm>
        </p:grpSpPr>
        <p:sp>
          <p:nvSpPr>
            <p:cNvPr id="9" name="Rectangle 8"/>
            <p:cNvSpPr/>
            <p:nvPr/>
          </p:nvSpPr>
          <p:spPr>
            <a:xfrm>
              <a:off x="1905000" y="-2"/>
              <a:ext cx="2438400" cy="639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905000" cy="639058"/>
            </a:xfrm>
            <a:prstGeom prst="rect">
              <a:avLst/>
            </a:prstGeom>
          </p:spPr>
        </p:pic>
        <p:sp>
          <p:nvSpPr>
            <p:cNvPr id="11" name="TextBox 10"/>
            <p:cNvSpPr txBox="1"/>
            <p:nvPr/>
          </p:nvSpPr>
          <p:spPr>
            <a:xfrm>
              <a:off x="1906772" y="81000"/>
              <a:ext cx="2438400" cy="477054"/>
            </a:xfrm>
            <a:prstGeom prst="rect">
              <a:avLst/>
            </a:prstGeom>
            <a:noFill/>
          </p:spPr>
          <p:txBody>
            <a:bodyPr wrap="square" rtlCol="0" anchor="ctr">
              <a:spAutoFit/>
            </a:bodyPr>
            <a:lstStyle/>
            <a:p>
              <a:pPr algn="ctr"/>
              <a:r>
                <a:rPr lang="en-US" sz="2500" dirty="0" smtClean="0">
                  <a:solidFill>
                    <a:schemeClr val="accent6">
                      <a:lumMod val="75000"/>
                    </a:schemeClr>
                  </a:solidFill>
                </a:rPr>
                <a:t>Bus </a:t>
              </a:r>
              <a:r>
                <a:rPr lang="en-US" sz="2500" dirty="0">
                  <a:solidFill>
                    <a:schemeClr val="accent6">
                      <a:lumMod val="75000"/>
                    </a:schemeClr>
                  </a:solidFill>
                </a:rPr>
                <a:t>L</a:t>
              </a:r>
              <a:r>
                <a:rPr lang="en-US" sz="2500" dirty="0" smtClean="0">
                  <a:solidFill>
                    <a:schemeClr val="accent6">
                      <a:lumMod val="75000"/>
                    </a:schemeClr>
                  </a:solidFill>
                </a:rPr>
                <a:t>OS</a:t>
              </a:r>
              <a:endParaRPr lang="en-US" sz="2500" dirty="0">
                <a:solidFill>
                  <a:schemeClr val="accent6">
                    <a:lumMod val="75000"/>
                  </a:schemeClr>
                </a:solidFill>
              </a:endParaRP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1"/>
            <a:ext cx="4638675" cy="6002991"/>
          </a:xfrm>
          <a:prstGeom prst="rect">
            <a:avLst/>
          </a:prstGeom>
        </p:spPr>
      </p:pic>
    </p:spTree>
    <p:custDataLst>
      <p:tags r:id="rId1"/>
    </p:custDataLst>
    <p:extLst>
      <p:ext uri="{BB962C8B-B14F-4D97-AF65-F5344CB8AC3E}">
        <p14:creationId xmlns:p14="http://schemas.microsoft.com/office/powerpoint/2010/main" val="196775194"/>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2"/>
          <p:cNvPicPr>
            <a:picLocks noChangeAspect="1" noChangeArrowheads="1"/>
          </p:cNvPicPr>
          <p:nvPr/>
        </p:nvPicPr>
        <p:blipFill rotWithShape="1">
          <a:blip r:embed="rId4" cstate="print"/>
          <a:srcRect l="33006" t="16326" r="30345" b="1333"/>
          <a:stretch/>
        </p:blipFill>
        <p:spPr bwMode="auto">
          <a:xfrm>
            <a:off x="0" y="639056"/>
            <a:ext cx="4343396" cy="6218944"/>
          </a:xfrm>
          <a:prstGeom prst="rect">
            <a:avLst/>
          </a:prstGeom>
          <a:noFill/>
          <a:ln w="9525">
            <a:noFill/>
            <a:miter lim="800000"/>
            <a:headEnd/>
            <a:tailEnd/>
          </a:ln>
        </p:spPr>
      </p:pic>
      <p:pic>
        <p:nvPicPr>
          <p:cNvPr id="164" name="Picture 163" descr="Pedestrian_in_Jacksonville572x800.jpg"/>
          <p:cNvPicPr>
            <a:picLocks noChangeAspect="1"/>
          </p:cNvPicPr>
          <p:nvPr/>
        </p:nvPicPr>
        <p:blipFill>
          <a:blip r:embed="rId5" cstate="print"/>
          <a:srcRect t="34923"/>
          <a:stretch>
            <a:fillRect/>
          </a:stretch>
        </p:blipFill>
        <p:spPr>
          <a:xfrm>
            <a:off x="152400" y="2667000"/>
            <a:ext cx="1910195" cy="1738593"/>
          </a:xfrm>
          <a:prstGeom prst="rect">
            <a:avLst/>
          </a:prstGeom>
          <a:ln w="28575">
            <a:solidFill>
              <a:schemeClr val="tx1"/>
            </a:solidFill>
          </a:ln>
        </p:spPr>
      </p:pic>
      <p:pic>
        <p:nvPicPr>
          <p:cNvPr id="165" name="Picture 164" descr="Tampa_transit_center1600x1200.jpg"/>
          <p:cNvPicPr>
            <a:picLocks noChangeAspect="1"/>
          </p:cNvPicPr>
          <p:nvPr/>
        </p:nvPicPr>
        <p:blipFill rotWithShape="1">
          <a:blip r:embed="rId6" cstate="print"/>
          <a:srcRect l="18768"/>
          <a:stretch/>
        </p:blipFill>
        <p:spPr>
          <a:xfrm>
            <a:off x="152996" y="789509"/>
            <a:ext cx="1909599" cy="1763082"/>
          </a:xfrm>
          <a:prstGeom prst="rect">
            <a:avLst/>
          </a:prstGeom>
          <a:ln w="28575">
            <a:solidFill>
              <a:schemeClr val="tx1"/>
            </a:solidFill>
          </a:ln>
        </p:spPr>
      </p:pic>
      <p:sp>
        <p:nvSpPr>
          <p:cNvPr id="2168835" name="Rectangle 3"/>
          <p:cNvSpPr>
            <a:spLocks noGrp="1" noChangeArrowheads="1"/>
          </p:cNvSpPr>
          <p:nvPr>
            <p:ph type="title"/>
          </p:nvPr>
        </p:nvSpPr>
        <p:spPr>
          <a:xfrm>
            <a:off x="4343401" y="0"/>
            <a:ext cx="4800600" cy="639059"/>
          </a:xfrm>
        </p:spPr>
        <p:txBody>
          <a:bodyPr anchor="ctr">
            <a:normAutofit/>
          </a:bodyPr>
          <a:lstStyle/>
          <a:p>
            <a:pPr algn="ctr"/>
            <a:r>
              <a:rPr lang="en-US" sz="2400" dirty="0" smtClean="0"/>
              <a:t>Key </a:t>
            </a:r>
            <a:r>
              <a:rPr lang="en-US" sz="2400" dirty="0"/>
              <a:t>Factors Affecting Transit </a:t>
            </a:r>
            <a:r>
              <a:rPr lang="en-US" sz="2400" dirty="0" smtClean="0"/>
              <a:t>QOS</a:t>
            </a:r>
            <a:endParaRPr lang="en-US" sz="2400" dirty="0"/>
          </a:p>
        </p:txBody>
      </p:sp>
      <p:sp>
        <p:nvSpPr>
          <p:cNvPr id="2168834" name="Rectangle 2"/>
          <p:cNvSpPr>
            <a:spLocks noGrp="1" noChangeArrowheads="1"/>
          </p:cNvSpPr>
          <p:nvPr>
            <p:ph type="body" idx="1"/>
          </p:nvPr>
        </p:nvSpPr>
        <p:spPr>
          <a:xfrm>
            <a:off x="4343400" y="1177255"/>
            <a:ext cx="4800604" cy="6137945"/>
          </a:xfrm>
        </p:spPr>
        <p:txBody>
          <a:bodyPr>
            <a:normAutofit/>
          </a:bodyPr>
          <a:lstStyle/>
          <a:p>
            <a:r>
              <a:rPr lang="en-US" dirty="0"/>
              <a:t>Availability</a:t>
            </a:r>
            <a:br>
              <a:rPr lang="en-US" dirty="0"/>
            </a:br>
            <a:r>
              <a:rPr lang="en-US" dirty="0"/>
              <a:t>(bus frequency</a:t>
            </a:r>
            <a:r>
              <a:rPr lang="en-US" dirty="0" smtClean="0"/>
              <a:t>)</a:t>
            </a:r>
          </a:p>
          <a:p>
            <a:pPr lvl="1"/>
            <a:r>
              <a:rPr lang="en-US" dirty="0" smtClean="0"/>
              <a:t>Passenger loading</a:t>
            </a:r>
            <a:endParaRPr lang="en-US" dirty="0"/>
          </a:p>
          <a:p>
            <a:pPr>
              <a:buNone/>
            </a:pPr>
            <a:endParaRPr lang="en-US" dirty="0"/>
          </a:p>
          <a:p>
            <a:r>
              <a:rPr lang="en-US" dirty="0"/>
              <a:t>Pedestrian LOS (accessibility)</a:t>
            </a:r>
          </a:p>
          <a:p>
            <a:pPr lvl="1"/>
            <a:r>
              <a:rPr lang="en-US" sz="2400" dirty="0"/>
              <a:t>Mid-block crossing difficulty</a:t>
            </a:r>
            <a:br>
              <a:rPr lang="en-US" sz="2400" dirty="0"/>
            </a:br>
            <a:endParaRPr lang="en-US" sz="2400" dirty="0"/>
          </a:p>
          <a:p>
            <a:r>
              <a:rPr lang="en-US" dirty="0" smtClean="0"/>
              <a:t>Bus Stop Amenities</a:t>
            </a:r>
          </a:p>
        </p:txBody>
      </p:sp>
      <p:pic>
        <p:nvPicPr>
          <p:cNvPr id="14" name="Picture 13" descr="PageCurl.png"/>
          <p:cNvPicPr>
            <a:picLocks noChangeAspect="1"/>
          </p:cNvPicPr>
          <p:nvPr/>
        </p:nvPicPr>
        <p:blipFill>
          <a:blip r:embed="rId7" cstate="print"/>
          <a:stretch>
            <a:fillRect/>
          </a:stretch>
        </p:blipFill>
        <p:spPr>
          <a:xfrm rot="16200000">
            <a:off x="7962900" y="5676900"/>
            <a:ext cx="1524000" cy="838200"/>
          </a:xfrm>
          <a:prstGeom prst="rect">
            <a:avLst/>
          </a:prstGeom>
        </p:spPr>
      </p:pic>
      <p:sp>
        <p:nvSpPr>
          <p:cNvPr id="15" name="Rectangle 14"/>
          <p:cNvSpPr/>
          <p:nvPr/>
        </p:nvSpPr>
        <p:spPr>
          <a:xfrm>
            <a:off x="8608366" y="6505809"/>
            <a:ext cx="535636" cy="369287"/>
          </a:xfrm>
          <a:prstGeom prst="rect">
            <a:avLst/>
          </a:prstGeom>
        </p:spPr>
        <p:txBody>
          <a:bodyPr wrap="none" lIns="91397" tIns="45698" rIns="91397" bIns="45698">
            <a:spAutoFit/>
          </a:bodyPr>
          <a:lstStyle/>
          <a:p>
            <a:pPr algn="r"/>
            <a:r>
              <a:rPr lang="en-US" dirty="0" smtClean="0"/>
              <a:t>110</a:t>
            </a:r>
            <a:endParaRPr lang="en-US" dirty="0"/>
          </a:p>
        </p:txBody>
      </p:sp>
      <p:grpSp>
        <p:nvGrpSpPr>
          <p:cNvPr id="17" name="Group 16"/>
          <p:cNvGrpSpPr/>
          <p:nvPr/>
        </p:nvGrpSpPr>
        <p:grpSpPr>
          <a:xfrm>
            <a:off x="0" y="0"/>
            <a:ext cx="4345172" cy="639060"/>
            <a:chOff x="0" y="-2"/>
            <a:chExt cx="4345172" cy="639060"/>
          </a:xfrm>
        </p:grpSpPr>
        <p:sp>
          <p:nvSpPr>
            <p:cNvPr id="18" name="Rectangle 17"/>
            <p:cNvSpPr/>
            <p:nvPr/>
          </p:nvSpPr>
          <p:spPr>
            <a:xfrm>
              <a:off x="1905000" y="-2"/>
              <a:ext cx="2438400" cy="639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905000" cy="639058"/>
            </a:xfrm>
            <a:prstGeom prst="rect">
              <a:avLst/>
            </a:prstGeom>
          </p:spPr>
        </p:pic>
        <p:sp>
          <p:nvSpPr>
            <p:cNvPr id="20" name="TextBox 19"/>
            <p:cNvSpPr txBox="1"/>
            <p:nvPr/>
          </p:nvSpPr>
          <p:spPr>
            <a:xfrm>
              <a:off x="1906772" y="81000"/>
              <a:ext cx="2438400" cy="477054"/>
            </a:xfrm>
            <a:prstGeom prst="rect">
              <a:avLst/>
            </a:prstGeom>
            <a:noFill/>
          </p:spPr>
          <p:txBody>
            <a:bodyPr wrap="square" rtlCol="0" anchor="ctr">
              <a:spAutoFit/>
            </a:bodyPr>
            <a:lstStyle/>
            <a:p>
              <a:pPr algn="ctr"/>
              <a:r>
                <a:rPr lang="en-US" sz="2500" dirty="0" smtClean="0">
                  <a:solidFill>
                    <a:schemeClr val="accent6">
                      <a:lumMod val="75000"/>
                    </a:schemeClr>
                  </a:solidFill>
                </a:rPr>
                <a:t>Bus </a:t>
              </a:r>
              <a:r>
                <a:rPr lang="en-US" sz="2500" dirty="0">
                  <a:solidFill>
                    <a:schemeClr val="accent6">
                      <a:lumMod val="75000"/>
                    </a:schemeClr>
                  </a:solidFill>
                </a:rPr>
                <a:t>L</a:t>
              </a:r>
              <a:r>
                <a:rPr lang="en-US" sz="2500" dirty="0" smtClean="0">
                  <a:solidFill>
                    <a:schemeClr val="accent6">
                      <a:lumMod val="75000"/>
                    </a:schemeClr>
                  </a:solidFill>
                </a:rPr>
                <a:t>OS</a:t>
              </a:r>
              <a:endParaRPr lang="en-US" sz="2500" dirty="0">
                <a:solidFill>
                  <a:schemeClr val="accent6">
                    <a:lumMod val="75000"/>
                  </a:schemeClr>
                </a:solidFill>
              </a:endParaRPr>
            </a:p>
          </p:txBody>
        </p:sp>
      </p:grpSp>
      <p:pic>
        <p:nvPicPr>
          <p:cNvPr id="21" name="Picture 20"/>
          <p:cNvPicPr>
            <a:picLocks noChangeAspect="1"/>
          </p:cNvPicPr>
          <p:nvPr/>
        </p:nvPicPr>
        <p:blipFill rotWithShape="1">
          <a:blip r:embed="rId9"/>
          <a:srcRect l="3627" r="-1"/>
          <a:stretch/>
        </p:blipFill>
        <p:spPr>
          <a:xfrm>
            <a:off x="152996" y="4520002"/>
            <a:ext cx="1909599" cy="1609936"/>
          </a:xfrm>
          <a:prstGeom prst="rect">
            <a:avLst/>
          </a:prstGeom>
          <a:ln w="28575">
            <a:solidFill>
              <a:schemeClr val="tx1"/>
            </a:solidFill>
          </a:ln>
        </p:spPr>
      </p:pic>
    </p:spTree>
    <p:custDataLst>
      <p:tags r:id="rId1"/>
    </p:custDataLst>
    <p:extLst>
      <p:ext uri="{BB962C8B-B14F-4D97-AF65-F5344CB8AC3E}">
        <p14:creationId xmlns:p14="http://schemas.microsoft.com/office/powerpoint/2010/main" val="3360610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68834">
                                            <p:txEl>
                                              <p:pRg st="0" end="0"/>
                                            </p:txEl>
                                          </p:spTgt>
                                        </p:tgtEl>
                                        <p:attrNameLst>
                                          <p:attrName>style.visibility</p:attrName>
                                        </p:attrNameLst>
                                      </p:cBhvr>
                                      <p:to>
                                        <p:strVal val="visible"/>
                                      </p:to>
                                    </p:set>
                                    <p:animEffect transition="in" filter="wipe(left)">
                                      <p:cBhvr>
                                        <p:cTn id="7" dur="500"/>
                                        <p:tgtEl>
                                          <p:spTgt spid="216883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68834">
                                            <p:txEl>
                                              <p:pRg st="1" end="1"/>
                                            </p:txEl>
                                          </p:spTgt>
                                        </p:tgtEl>
                                        <p:attrNameLst>
                                          <p:attrName>style.visibility</p:attrName>
                                        </p:attrNameLst>
                                      </p:cBhvr>
                                      <p:to>
                                        <p:strVal val="visible"/>
                                      </p:to>
                                    </p:set>
                                    <p:animEffect transition="in" filter="wipe(left)">
                                      <p:cBhvr>
                                        <p:cTn id="10" dur="500"/>
                                        <p:tgtEl>
                                          <p:spTgt spid="216883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5"/>
                                        </p:tgtEl>
                                        <p:attrNameLst>
                                          <p:attrName>style.visibility</p:attrName>
                                        </p:attrNameLst>
                                      </p:cBhvr>
                                      <p:to>
                                        <p:strVal val="visible"/>
                                      </p:to>
                                    </p:set>
                                    <p:animEffect transition="in" filter="fade">
                                      <p:cBhvr>
                                        <p:cTn id="13" dur="500"/>
                                        <p:tgtEl>
                                          <p:spTgt spid="1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168834">
                                            <p:txEl>
                                              <p:pRg st="3" end="3"/>
                                            </p:txEl>
                                          </p:spTgt>
                                        </p:tgtEl>
                                        <p:attrNameLst>
                                          <p:attrName>style.visibility</p:attrName>
                                        </p:attrNameLst>
                                      </p:cBhvr>
                                      <p:to>
                                        <p:strVal val="visible"/>
                                      </p:to>
                                    </p:set>
                                    <p:animEffect transition="in" filter="wipe(left)">
                                      <p:cBhvr>
                                        <p:cTn id="18" dur="500"/>
                                        <p:tgtEl>
                                          <p:spTgt spid="2168834">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168834">
                                            <p:txEl>
                                              <p:pRg st="4" end="4"/>
                                            </p:txEl>
                                          </p:spTgt>
                                        </p:tgtEl>
                                        <p:attrNameLst>
                                          <p:attrName>style.visibility</p:attrName>
                                        </p:attrNameLst>
                                      </p:cBhvr>
                                      <p:to>
                                        <p:strVal val="visible"/>
                                      </p:to>
                                    </p:set>
                                    <p:animEffect transition="in" filter="wipe(left)">
                                      <p:cBhvr>
                                        <p:cTn id="21" dur="500"/>
                                        <p:tgtEl>
                                          <p:spTgt spid="216883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64"/>
                                        </p:tgtEl>
                                        <p:attrNameLst>
                                          <p:attrName>style.visibility</p:attrName>
                                        </p:attrNameLst>
                                      </p:cBhvr>
                                      <p:to>
                                        <p:strVal val="visible"/>
                                      </p:to>
                                    </p:set>
                                    <p:animEffect transition="in" filter="fade">
                                      <p:cBhvr>
                                        <p:cTn id="24" dur="500"/>
                                        <p:tgtEl>
                                          <p:spTgt spid="16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68834">
                                            <p:txEl>
                                              <p:pRg st="5" end="5"/>
                                            </p:txEl>
                                          </p:spTgt>
                                        </p:tgtEl>
                                        <p:attrNameLst>
                                          <p:attrName>style.visibility</p:attrName>
                                        </p:attrNameLst>
                                      </p:cBhvr>
                                      <p:to>
                                        <p:strVal val="visible"/>
                                      </p:to>
                                    </p:set>
                                    <p:animEffect transition="in" filter="wipe(left)">
                                      <p:cBhvr>
                                        <p:cTn id="29" dur="500"/>
                                        <p:tgtEl>
                                          <p:spTgt spid="21688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8834" grpId="0" build="p"/>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5070764" y="5284519"/>
            <a:ext cx="4073236" cy="1573481"/>
          </a:xfrm>
          <a:prstGeom prst="rect">
            <a:avLst/>
          </a:prstGeom>
          <a:solidFill>
            <a:schemeClr val="accent5">
              <a:lumMod val="20000"/>
              <a:lumOff val="80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pic>
        <p:nvPicPr>
          <p:cNvPr id="1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06332" y="5353428"/>
            <a:ext cx="2104268" cy="1442125"/>
          </a:xfrm>
          <a:prstGeom prst="rect">
            <a:avLst/>
          </a:prstGeom>
          <a:noFill/>
          <a:ln>
            <a:noFill/>
          </a:ln>
          <a:effectLst>
            <a:outerShdw blurRad="50800" dist="63500"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4790299" y="5472118"/>
            <a:ext cx="1707861" cy="1323439"/>
          </a:xfrm>
          <a:prstGeom prst="rect">
            <a:avLst/>
          </a:prstGeom>
        </p:spPr>
        <p:txBody>
          <a:bodyPr wrap="square" lIns="91397" tIns="45698" rIns="91397" bIns="45698">
            <a:spAutoFit/>
          </a:bodyPr>
          <a:lstStyle/>
          <a:p>
            <a:pPr algn="r"/>
            <a:r>
              <a:rPr lang="en-US" sz="2000" dirty="0">
                <a:latin typeface="Calibri" pitchFamily="34" charset="0"/>
              </a:rPr>
              <a:t>Bus LOS is an integrated module in ARTPLAN</a:t>
            </a:r>
          </a:p>
        </p:txBody>
      </p:sp>
      <p:sp>
        <p:nvSpPr>
          <p:cNvPr id="2181123" name="Rectangle 3"/>
          <p:cNvSpPr>
            <a:spLocks noGrp="1" noChangeArrowheads="1"/>
          </p:cNvSpPr>
          <p:nvPr>
            <p:ph idx="1"/>
          </p:nvPr>
        </p:nvSpPr>
        <p:spPr>
          <a:xfrm>
            <a:off x="609600" y="881101"/>
            <a:ext cx="7735296" cy="4525963"/>
          </a:xfrm>
        </p:spPr>
        <p:txBody>
          <a:bodyPr>
            <a:normAutofit/>
          </a:bodyPr>
          <a:lstStyle/>
          <a:p>
            <a:r>
              <a:rPr lang="en-US" dirty="0"/>
              <a:t>Performance measure  </a:t>
            </a:r>
          </a:p>
          <a:p>
            <a:pPr lvl="1"/>
            <a:r>
              <a:rPr lang="en-US" sz="2400" dirty="0"/>
              <a:t>Adjusted bus frequency</a:t>
            </a:r>
          </a:p>
          <a:p>
            <a:r>
              <a:rPr lang="en-US" dirty="0"/>
              <a:t>Input factors</a:t>
            </a:r>
          </a:p>
          <a:p>
            <a:pPr lvl="1"/>
            <a:r>
              <a:rPr lang="en-US" sz="2400" dirty="0"/>
              <a:t>Bus frequency</a:t>
            </a:r>
          </a:p>
          <a:p>
            <a:pPr lvl="1"/>
            <a:r>
              <a:rPr lang="en-US" sz="2400" dirty="0"/>
              <a:t>Passenger Loading</a:t>
            </a:r>
          </a:p>
          <a:p>
            <a:pPr lvl="1"/>
            <a:r>
              <a:rPr lang="en-US" sz="2400" dirty="0"/>
              <a:t>Bus stop type and amenities</a:t>
            </a:r>
          </a:p>
          <a:p>
            <a:pPr lvl="1"/>
            <a:r>
              <a:rPr lang="en-US" sz="2400" dirty="0" smtClean="0"/>
              <a:t>Pedestrian </a:t>
            </a:r>
            <a:r>
              <a:rPr lang="en-US" sz="2400" dirty="0"/>
              <a:t>access factors</a:t>
            </a:r>
          </a:p>
          <a:p>
            <a:pPr lvl="2"/>
            <a:r>
              <a:rPr lang="en-US" dirty="0"/>
              <a:t>Pedestrian LOS (calculated within ARTPLAN)</a:t>
            </a:r>
          </a:p>
          <a:p>
            <a:pPr lvl="2"/>
            <a:r>
              <a:rPr lang="en-US" dirty="0"/>
              <a:t>Crossing difficulty (calculated within ARTPLAN)</a:t>
            </a:r>
          </a:p>
        </p:txBody>
      </p:sp>
      <p:grpSp>
        <p:nvGrpSpPr>
          <p:cNvPr id="9" name="Group 8"/>
          <p:cNvGrpSpPr/>
          <p:nvPr/>
        </p:nvGrpSpPr>
        <p:grpSpPr>
          <a:xfrm>
            <a:off x="0" y="0"/>
            <a:ext cx="4345172" cy="639060"/>
            <a:chOff x="0" y="-2"/>
            <a:chExt cx="4345172" cy="639060"/>
          </a:xfrm>
        </p:grpSpPr>
        <p:sp>
          <p:nvSpPr>
            <p:cNvPr id="10" name="Rectangle 9"/>
            <p:cNvSpPr/>
            <p:nvPr/>
          </p:nvSpPr>
          <p:spPr>
            <a:xfrm>
              <a:off x="1905000" y="-2"/>
              <a:ext cx="2438400" cy="639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905000" cy="639058"/>
            </a:xfrm>
            <a:prstGeom prst="rect">
              <a:avLst/>
            </a:prstGeom>
          </p:spPr>
        </p:pic>
        <p:sp>
          <p:nvSpPr>
            <p:cNvPr id="16" name="TextBox 15"/>
            <p:cNvSpPr txBox="1"/>
            <p:nvPr/>
          </p:nvSpPr>
          <p:spPr>
            <a:xfrm>
              <a:off x="1906772" y="81000"/>
              <a:ext cx="2438400" cy="477054"/>
            </a:xfrm>
            <a:prstGeom prst="rect">
              <a:avLst/>
            </a:prstGeom>
            <a:noFill/>
          </p:spPr>
          <p:txBody>
            <a:bodyPr wrap="square" rtlCol="0" anchor="ctr">
              <a:spAutoFit/>
            </a:bodyPr>
            <a:lstStyle/>
            <a:p>
              <a:pPr algn="ctr"/>
              <a:r>
                <a:rPr lang="en-US" sz="2500" dirty="0" smtClean="0">
                  <a:solidFill>
                    <a:schemeClr val="accent6">
                      <a:lumMod val="75000"/>
                    </a:schemeClr>
                  </a:solidFill>
                </a:rPr>
                <a:t>Bus LOS</a:t>
              </a:r>
              <a:endParaRPr lang="en-US" sz="2500" dirty="0">
                <a:solidFill>
                  <a:schemeClr val="accent6">
                    <a:lumMod val="75000"/>
                  </a:schemeClr>
                </a:solidFill>
              </a:endParaRPr>
            </a:p>
          </p:txBody>
        </p:sp>
      </p:grpSp>
      <p:sp>
        <p:nvSpPr>
          <p:cNvPr id="17" name="Rectangle 3"/>
          <p:cNvSpPr>
            <a:spLocks noGrp="1" noChangeArrowheads="1"/>
          </p:cNvSpPr>
          <p:nvPr>
            <p:ph type="title"/>
          </p:nvPr>
        </p:nvSpPr>
        <p:spPr>
          <a:xfrm>
            <a:off x="4343401" y="0"/>
            <a:ext cx="4800600" cy="639059"/>
          </a:xfrm>
        </p:spPr>
        <p:txBody>
          <a:bodyPr anchor="ctr">
            <a:normAutofit/>
          </a:bodyPr>
          <a:lstStyle/>
          <a:p>
            <a:pPr algn="ctr"/>
            <a:r>
              <a:rPr lang="en-US" sz="3200" dirty="0" smtClean="0"/>
              <a:t>Conceptual Planning</a:t>
            </a:r>
            <a:endParaRPr lang="en-US" sz="3200" dirty="0"/>
          </a:p>
        </p:txBody>
      </p:sp>
    </p:spTree>
    <p:custDataLst>
      <p:tags r:id="rId1"/>
    </p:custDataLst>
    <p:extLst>
      <p:ext uri="{BB962C8B-B14F-4D97-AF65-F5344CB8AC3E}">
        <p14:creationId xmlns:p14="http://schemas.microsoft.com/office/powerpoint/2010/main" val="236194097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4345172" cy="639060"/>
            <a:chOff x="0" y="-2"/>
            <a:chExt cx="4345172" cy="639060"/>
          </a:xfrm>
        </p:grpSpPr>
        <p:sp>
          <p:nvSpPr>
            <p:cNvPr id="10" name="Rectangle 9"/>
            <p:cNvSpPr/>
            <p:nvPr/>
          </p:nvSpPr>
          <p:spPr>
            <a:xfrm>
              <a:off x="1905000" y="-2"/>
              <a:ext cx="2438400" cy="639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05000" cy="639058"/>
            </a:xfrm>
            <a:prstGeom prst="rect">
              <a:avLst/>
            </a:prstGeom>
          </p:spPr>
        </p:pic>
        <p:sp>
          <p:nvSpPr>
            <p:cNvPr id="12" name="TextBox 11"/>
            <p:cNvSpPr txBox="1"/>
            <p:nvPr/>
          </p:nvSpPr>
          <p:spPr>
            <a:xfrm>
              <a:off x="1906772" y="81000"/>
              <a:ext cx="2438400" cy="477054"/>
            </a:xfrm>
            <a:prstGeom prst="rect">
              <a:avLst/>
            </a:prstGeom>
            <a:noFill/>
          </p:spPr>
          <p:txBody>
            <a:bodyPr wrap="square" rtlCol="0" anchor="ctr">
              <a:spAutoFit/>
            </a:bodyPr>
            <a:lstStyle/>
            <a:p>
              <a:pPr algn="ctr"/>
              <a:r>
                <a:rPr lang="en-US" sz="2500" dirty="0" smtClean="0">
                  <a:solidFill>
                    <a:schemeClr val="accent6">
                      <a:lumMod val="75000"/>
                    </a:schemeClr>
                  </a:solidFill>
                </a:rPr>
                <a:t>Bus LOS</a:t>
              </a:r>
              <a:endParaRPr lang="en-US" sz="2500" dirty="0">
                <a:solidFill>
                  <a:schemeClr val="accent6">
                    <a:lumMod val="75000"/>
                  </a:schemeClr>
                </a:solidFill>
              </a:endParaRPr>
            </a:p>
          </p:txBody>
        </p:sp>
      </p:grpSp>
      <p:sp>
        <p:nvSpPr>
          <p:cNvPr id="15" name="Rectangle 3"/>
          <p:cNvSpPr>
            <a:spLocks noGrp="1" noChangeArrowheads="1"/>
          </p:cNvSpPr>
          <p:nvPr>
            <p:ph type="title"/>
          </p:nvPr>
        </p:nvSpPr>
        <p:spPr>
          <a:xfrm>
            <a:off x="4343401" y="0"/>
            <a:ext cx="4800600" cy="639059"/>
          </a:xfrm>
        </p:spPr>
        <p:txBody>
          <a:bodyPr anchor="ctr">
            <a:normAutofit/>
          </a:bodyPr>
          <a:lstStyle/>
          <a:p>
            <a:pPr algn="ctr"/>
            <a:r>
              <a:rPr lang="en-US" sz="3200" dirty="0" smtClean="0"/>
              <a:t>Headways</a:t>
            </a:r>
            <a:endParaRPr lang="en-US" sz="3200" dirty="0"/>
          </a:p>
        </p:txBody>
      </p:sp>
      <p:graphicFrame>
        <p:nvGraphicFramePr>
          <p:cNvPr id="2" name="Table 1"/>
          <p:cNvGraphicFramePr>
            <a:graphicFrameLocks noGrp="1"/>
          </p:cNvGraphicFramePr>
          <p:nvPr>
            <p:extLst>
              <p:ext uri="{D42A27DB-BD31-4B8C-83A1-F6EECF244321}">
                <p14:modId xmlns:p14="http://schemas.microsoft.com/office/powerpoint/2010/main" val="3071841719"/>
              </p:ext>
            </p:extLst>
          </p:nvPr>
        </p:nvGraphicFramePr>
        <p:xfrm>
          <a:off x="381000" y="1371600"/>
          <a:ext cx="8610600" cy="4582606"/>
        </p:xfrm>
        <a:graphic>
          <a:graphicData uri="http://schemas.openxmlformats.org/drawingml/2006/table">
            <a:tbl>
              <a:tblPr firstRow="1" bandRow="1">
                <a:tableStyleId>{5C22544A-7EE6-4342-B048-85BDC9FD1C3A}</a:tableStyleId>
              </a:tblPr>
              <a:tblGrid>
                <a:gridCol w="1752600"/>
                <a:gridCol w="2362200"/>
                <a:gridCol w="1828800"/>
                <a:gridCol w="2667000"/>
              </a:tblGrid>
              <a:tr h="770996">
                <a:tc>
                  <a:txBody>
                    <a:bodyPr/>
                    <a:lstStyle/>
                    <a:p>
                      <a:pPr marL="0" marR="0" algn="ctr">
                        <a:spcBef>
                          <a:spcPts val="0"/>
                        </a:spcBef>
                        <a:spcAft>
                          <a:spcPts val="0"/>
                        </a:spcAft>
                      </a:pPr>
                      <a:r>
                        <a:rPr lang="en-US" sz="1400" dirty="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 </a:t>
                      </a:r>
                      <a:endParaRPr lang="en-US" sz="1400" dirty="0">
                        <a:solidFill>
                          <a:srgbClr val="365F91"/>
                        </a:solidFill>
                        <a:effectLst/>
                        <a:latin typeface="Arial Black" panose="020B0A040201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dirty="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Level of</a:t>
                      </a:r>
                      <a:endParaRPr lang="en-US" sz="1400" dirty="0">
                        <a:solidFill>
                          <a:srgbClr val="365F91"/>
                        </a:solidFill>
                        <a:effectLst/>
                        <a:latin typeface="Arial Black" panose="020B0A040201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dirty="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Service</a:t>
                      </a:r>
                      <a:endParaRPr lang="en-US" sz="1400" dirty="0">
                        <a:solidFill>
                          <a:srgbClr val="365F91"/>
                        </a:solidFill>
                        <a:effectLst/>
                        <a:latin typeface="Arial Black" panose="020B0A040201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400" dirty="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Adjusted Service Frequency</a:t>
                      </a:r>
                      <a:endParaRPr lang="en-US" sz="1400" dirty="0">
                        <a:solidFill>
                          <a:srgbClr val="365F91"/>
                        </a:solidFill>
                        <a:effectLst/>
                        <a:latin typeface="Arial Black" panose="020B0A040201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dirty="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(Vehicles/hour)</a:t>
                      </a:r>
                      <a:endParaRPr lang="en-US" sz="1400" dirty="0">
                        <a:solidFill>
                          <a:srgbClr val="365F91"/>
                        </a:solidFill>
                        <a:effectLst/>
                        <a:latin typeface="Arial Black" panose="020B0A040201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400" dirty="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 </a:t>
                      </a:r>
                      <a:endParaRPr lang="en-US" sz="1400" dirty="0">
                        <a:solidFill>
                          <a:srgbClr val="365F91"/>
                        </a:solidFill>
                        <a:effectLst/>
                        <a:latin typeface="Arial Black" panose="020B0A040201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dirty="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Headway</a:t>
                      </a:r>
                      <a:endParaRPr lang="en-US" sz="1400" dirty="0">
                        <a:solidFill>
                          <a:srgbClr val="365F91"/>
                        </a:solidFill>
                        <a:effectLst/>
                        <a:latin typeface="Arial Black" panose="020B0A040201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dirty="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(minutes)</a:t>
                      </a:r>
                      <a:endParaRPr lang="en-US" sz="1400" dirty="0">
                        <a:solidFill>
                          <a:srgbClr val="365F91"/>
                        </a:solidFill>
                        <a:effectLst/>
                        <a:latin typeface="Arial Black" panose="020B0A040201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400" dirty="0">
                          <a:solidFill>
                            <a:srgbClr val="FFFFFF"/>
                          </a:solidFill>
                          <a:effectLst/>
                          <a:latin typeface="Arial Black" panose="020B0A04020102020204" pitchFamily="34" charset="0"/>
                          <a:ea typeface="Times New Roman" panose="02020603050405020304" pitchFamily="18" charset="0"/>
                          <a:cs typeface="Arial" panose="020B0604020202020204" pitchFamily="34" charset="0"/>
                        </a:rPr>
                        <a:t>Comments</a:t>
                      </a:r>
                      <a:endParaRPr lang="en-US" sz="1400" dirty="0">
                        <a:solidFill>
                          <a:srgbClr val="365F91"/>
                        </a:solidFill>
                        <a:effectLst/>
                        <a:latin typeface="Arial Black" panose="020B0A04020102020204" pitchFamily="34" charset="0"/>
                        <a:ea typeface="Times New Roman" panose="02020603050405020304" pitchFamily="18" charset="0"/>
                        <a:cs typeface="Arial" panose="020B0604020202020204" pitchFamily="34" charset="0"/>
                      </a:endParaRPr>
                    </a:p>
                  </a:txBody>
                  <a:tcPr marL="68580" marR="68580" marT="0" marB="0" anchor="ctr"/>
                </a:tc>
              </a:tr>
              <a:tr h="568512">
                <a:tc>
                  <a:txBody>
                    <a:bodyPr/>
                    <a:lstStyle/>
                    <a:p>
                      <a:pPr marL="0" marR="0" algn="ctr">
                        <a:spcBef>
                          <a:spcPts val="0"/>
                        </a:spcBef>
                        <a:spcAft>
                          <a:spcPts val="0"/>
                        </a:spcAft>
                      </a:pPr>
                      <a:r>
                        <a:rPr lang="en-US" sz="24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A</a:t>
                      </a:r>
                      <a:endParaRPr lang="en-US" sz="24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&gt;6.0</a:t>
                      </a:r>
                      <a:endParaRPr lang="en-US" sz="16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a:solidFill>
                            <a:srgbClr val="0F243E"/>
                          </a:solidFill>
                          <a:effectLst/>
                          <a:latin typeface="Arial" panose="020B0604020202020204" pitchFamily="34" charset="0"/>
                          <a:ea typeface="Times New Roman" panose="02020603050405020304" pitchFamily="18" charset="0"/>
                          <a:cs typeface="Arial" panose="020B0604020202020204" pitchFamily="34" charset="0"/>
                        </a:rPr>
                        <a:t>&lt;10</a:t>
                      </a:r>
                      <a:endParaRPr lang="en-US" sz="160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Passengers </a:t>
                      </a:r>
                      <a:r>
                        <a:rPr lang="en-US" sz="1600" dirty="0" smtClean="0">
                          <a:solidFill>
                            <a:srgbClr val="0F243E"/>
                          </a:solidFill>
                          <a:effectLst/>
                          <a:latin typeface="Arial" panose="020B0604020202020204" pitchFamily="34" charset="0"/>
                          <a:ea typeface="Times New Roman" panose="02020603050405020304" pitchFamily="18" charset="0"/>
                          <a:cs typeface="Arial" panose="020B0604020202020204" pitchFamily="34" charset="0"/>
                        </a:rPr>
                        <a:t>do not </a:t>
                      </a: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need schedules</a:t>
                      </a:r>
                      <a:endParaRPr lang="en-US" sz="16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06042">
                <a:tc>
                  <a:txBody>
                    <a:bodyPr/>
                    <a:lstStyle/>
                    <a:p>
                      <a:pPr marL="0" marR="0" algn="ctr">
                        <a:spcBef>
                          <a:spcPts val="0"/>
                        </a:spcBef>
                        <a:spcAft>
                          <a:spcPts val="0"/>
                        </a:spcAft>
                      </a:pPr>
                      <a:r>
                        <a:rPr lang="en-US" sz="24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B</a:t>
                      </a:r>
                      <a:endParaRPr lang="en-US" sz="24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4.01 to 6.0</a:t>
                      </a:r>
                      <a:endParaRPr lang="en-US" sz="16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10 to 14</a:t>
                      </a:r>
                      <a:endParaRPr lang="en-US" sz="16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a:solidFill>
                            <a:srgbClr val="0F243E"/>
                          </a:solidFill>
                          <a:effectLst/>
                          <a:latin typeface="Arial" panose="020B0604020202020204" pitchFamily="34" charset="0"/>
                          <a:ea typeface="Times New Roman" panose="02020603050405020304" pitchFamily="18" charset="0"/>
                          <a:cs typeface="Arial" panose="020B0604020202020204" pitchFamily="34" charset="0"/>
                        </a:rPr>
                        <a:t>Frequent service, passengers consult schedules</a:t>
                      </a:r>
                      <a:endParaRPr lang="en-US" sz="160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568512">
                <a:tc>
                  <a:txBody>
                    <a:bodyPr/>
                    <a:lstStyle/>
                    <a:p>
                      <a:pPr marL="0" marR="0" algn="ctr">
                        <a:spcBef>
                          <a:spcPts val="0"/>
                        </a:spcBef>
                        <a:spcAft>
                          <a:spcPts val="0"/>
                        </a:spcAft>
                      </a:pPr>
                      <a:r>
                        <a:rPr lang="en-US" sz="24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C</a:t>
                      </a:r>
                      <a:endParaRPr lang="en-US" sz="24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3.0 to 4.0</a:t>
                      </a:r>
                      <a:endParaRPr lang="en-US" sz="16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15 to 20</a:t>
                      </a:r>
                      <a:endParaRPr lang="en-US" sz="16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a:solidFill>
                            <a:srgbClr val="0F243E"/>
                          </a:solidFill>
                          <a:effectLst/>
                          <a:latin typeface="Arial" panose="020B0604020202020204" pitchFamily="34" charset="0"/>
                          <a:ea typeface="Times New Roman" panose="02020603050405020304" pitchFamily="18" charset="0"/>
                          <a:cs typeface="Arial" panose="020B0604020202020204" pitchFamily="34" charset="0"/>
                        </a:rPr>
                        <a:t>Maximum desirable time to wait if transit vehicle missed</a:t>
                      </a:r>
                      <a:endParaRPr lang="en-US" sz="160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568512">
                <a:tc>
                  <a:txBody>
                    <a:bodyPr/>
                    <a:lstStyle/>
                    <a:p>
                      <a:pPr marL="0" marR="0" algn="ctr">
                        <a:spcBef>
                          <a:spcPts val="0"/>
                        </a:spcBef>
                        <a:spcAft>
                          <a:spcPts val="0"/>
                        </a:spcAft>
                      </a:pPr>
                      <a:r>
                        <a:rPr lang="en-US" sz="24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D</a:t>
                      </a:r>
                      <a:endParaRPr lang="en-US" sz="24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2.0 to 2.99</a:t>
                      </a:r>
                      <a:endParaRPr lang="en-US" sz="16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21 to 30</a:t>
                      </a:r>
                      <a:endParaRPr lang="en-US" sz="16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Service unattractive to </a:t>
                      </a:r>
                      <a:b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b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choice riders</a:t>
                      </a:r>
                      <a:endParaRPr lang="en-US" sz="16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568512">
                <a:tc>
                  <a:txBody>
                    <a:bodyPr/>
                    <a:lstStyle/>
                    <a:p>
                      <a:pPr marL="0" marR="0" algn="ctr">
                        <a:spcBef>
                          <a:spcPts val="0"/>
                        </a:spcBef>
                        <a:spcAft>
                          <a:spcPts val="0"/>
                        </a:spcAft>
                      </a:pPr>
                      <a:r>
                        <a:rPr lang="en-US" sz="24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E</a:t>
                      </a:r>
                      <a:endParaRPr lang="en-US" sz="24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1.0 to 1.99</a:t>
                      </a:r>
                      <a:endParaRPr lang="en-US" sz="16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31 to 60</a:t>
                      </a:r>
                      <a:endParaRPr lang="en-US" sz="16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Service available during hour</a:t>
                      </a:r>
                      <a:endParaRPr lang="en-US" sz="16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568512">
                <a:tc>
                  <a:txBody>
                    <a:bodyPr/>
                    <a:lstStyle/>
                    <a:p>
                      <a:pPr marL="0" marR="0" algn="ctr">
                        <a:spcBef>
                          <a:spcPts val="0"/>
                        </a:spcBef>
                        <a:spcAft>
                          <a:spcPts val="0"/>
                        </a:spcAft>
                      </a:pPr>
                      <a:r>
                        <a:rPr lang="en-US" sz="24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F</a:t>
                      </a:r>
                      <a:endParaRPr lang="en-US" sz="24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4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a:solidFill>
                            <a:srgbClr val="0F243E"/>
                          </a:solidFill>
                          <a:effectLst/>
                          <a:latin typeface="Arial" panose="020B0604020202020204" pitchFamily="34" charset="0"/>
                          <a:ea typeface="Times New Roman" panose="02020603050405020304" pitchFamily="18" charset="0"/>
                          <a:cs typeface="Arial" panose="020B0604020202020204" pitchFamily="34" charset="0"/>
                        </a:rPr>
                        <a:t>&lt;1.0</a:t>
                      </a:r>
                      <a:endParaRPr lang="en-US" sz="160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&gt;60</a:t>
                      </a:r>
                      <a:endParaRPr lang="en-US" sz="16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dirty="0">
                          <a:solidFill>
                            <a:srgbClr val="0F243E"/>
                          </a:solidFill>
                          <a:effectLst/>
                          <a:latin typeface="Arial" panose="020B0604020202020204" pitchFamily="34" charset="0"/>
                          <a:ea typeface="Times New Roman" panose="02020603050405020304" pitchFamily="18" charset="0"/>
                          <a:cs typeface="Arial" panose="020B0604020202020204" pitchFamily="34" charset="0"/>
                        </a:rPr>
                        <a:t>Service unattractive to all riders</a:t>
                      </a:r>
                      <a:endParaRPr lang="en-US" sz="160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bl>
          </a:graphicData>
        </a:graphic>
      </p:graphicFrame>
    </p:spTree>
    <p:custDataLst>
      <p:tags r:id="rId1"/>
    </p:custDataLst>
    <p:extLst>
      <p:ext uri="{BB962C8B-B14F-4D97-AF65-F5344CB8AC3E}">
        <p14:creationId xmlns:p14="http://schemas.microsoft.com/office/powerpoint/2010/main" val="3030958361"/>
      </p:ext>
    </p:extLst>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geCurl.png"/>
          <p:cNvPicPr>
            <a:picLocks noChangeAspect="1"/>
          </p:cNvPicPr>
          <p:nvPr/>
        </p:nvPicPr>
        <p:blipFill>
          <a:blip r:embed="rId4" cstate="print"/>
          <a:stretch>
            <a:fillRect/>
          </a:stretch>
        </p:blipFill>
        <p:spPr>
          <a:xfrm rot="16200000">
            <a:off x="7962900" y="5676900"/>
            <a:ext cx="1524000" cy="838200"/>
          </a:xfrm>
          <a:prstGeom prst="rect">
            <a:avLst/>
          </a:prstGeom>
        </p:spPr>
      </p:pic>
      <p:sp>
        <p:nvSpPr>
          <p:cNvPr id="8" name="Rectangle 7"/>
          <p:cNvSpPr/>
          <p:nvPr/>
        </p:nvSpPr>
        <p:spPr>
          <a:xfrm>
            <a:off x="8725382" y="6505809"/>
            <a:ext cx="418618" cy="369287"/>
          </a:xfrm>
          <a:prstGeom prst="rect">
            <a:avLst/>
          </a:prstGeom>
        </p:spPr>
        <p:txBody>
          <a:bodyPr wrap="none" lIns="91397" tIns="45698" rIns="91397" bIns="45698">
            <a:spAutoFit/>
          </a:bodyPr>
          <a:lstStyle/>
          <a:p>
            <a:pPr algn="r"/>
            <a:r>
              <a:rPr lang="en-US" dirty="0" smtClean="0"/>
              <a:t>43</a:t>
            </a:r>
            <a:endParaRPr lang="en-US" dirty="0"/>
          </a:p>
        </p:txBody>
      </p:sp>
      <p:grpSp>
        <p:nvGrpSpPr>
          <p:cNvPr id="15" name="Group 14"/>
          <p:cNvGrpSpPr/>
          <p:nvPr/>
        </p:nvGrpSpPr>
        <p:grpSpPr>
          <a:xfrm>
            <a:off x="0" y="0"/>
            <a:ext cx="4345172" cy="639060"/>
            <a:chOff x="0" y="-2"/>
            <a:chExt cx="4345172" cy="639060"/>
          </a:xfrm>
        </p:grpSpPr>
        <p:sp>
          <p:nvSpPr>
            <p:cNvPr id="16" name="Rectangle 15"/>
            <p:cNvSpPr/>
            <p:nvPr/>
          </p:nvSpPr>
          <p:spPr>
            <a:xfrm>
              <a:off x="1905000" y="-2"/>
              <a:ext cx="2438400" cy="639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905000" cy="639058"/>
            </a:xfrm>
            <a:prstGeom prst="rect">
              <a:avLst/>
            </a:prstGeom>
          </p:spPr>
        </p:pic>
        <p:sp>
          <p:nvSpPr>
            <p:cNvPr id="18" name="TextBox 17"/>
            <p:cNvSpPr txBox="1"/>
            <p:nvPr/>
          </p:nvSpPr>
          <p:spPr>
            <a:xfrm>
              <a:off x="1906772" y="81000"/>
              <a:ext cx="2438400" cy="477054"/>
            </a:xfrm>
            <a:prstGeom prst="rect">
              <a:avLst/>
            </a:prstGeom>
            <a:noFill/>
          </p:spPr>
          <p:txBody>
            <a:bodyPr wrap="square" rtlCol="0" anchor="ctr">
              <a:spAutoFit/>
            </a:bodyPr>
            <a:lstStyle/>
            <a:p>
              <a:pPr algn="ctr"/>
              <a:r>
                <a:rPr lang="en-US" sz="2500" dirty="0" smtClean="0">
                  <a:solidFill>
                    <a:schemeClr val="accent6">
                      <a:lumMod val="75000"/>
                    </a:schemeClr>
                  </a:solidFill>
                </a:rPr>
                <a:t>Bus LOS</a:t>
              </a:r>
              <a:endParaRPr lang="en-US" sz="2500" dirty="0">
                <a:solidFill>
                  <a:schemeClr val="accent6">
                    <a:lumMod val="75000"/>
                  </a:schemeClr>
                </a:solidFill>
              </a:endParaRPr>
            </a:p>
          </p:txBody>
        </p:sp>
      </p:grpSp>
      <p:sp>
        <p:nvSpPr>
          <p:cNvPr id="19" name="Rectangle 3"/>
          <p:cNvSpPr>
            <a:spLocks noGrp="1" noChangeArrowheads="1"/>
          </p:cNvSpPr>
          <p:nvPr>
            <p:ph type="title"/>
          </p:nvPr>
        </p:nvSpPr>
        <p:spPr>
          <a:xfrm>
            <a:off x="4343401" y="0"/>
            <a:ext cx="4800600" cy="639059"/>
          </a:xfrm>
        </p:spPr>
        <p:txBody>
          <a:bodyPr anchor="ctr">
            <a:normAutofit/>
          </a:bodyPr>
          <a:lstStyle/>
          <a:p>
            <a:pPr algn="ctr"/>
            <a:r>
              <a:rPr lang="en-US" sz="2800" dirty="0" smtClean="0"/>
              <a:t>Bus Frequency Adjustments</a:t>
            </a:r>
            <a:endParaRPr lang="en-US" sz="2800" dirty="0"/>
          </a:p>
        </p:txBody>
      </p:sp>
      <p:graphicFrame>
        <p:nvGraphicFramePr>
          <p:cNvPr id="2" name="Table 1"/>
          <p:cNvGraphicFramePr>
            <a:graphicFrameLocks noGrp="1"/>
          </p:cNvGraphicFramePr>
          <p:nvPr>
            <p:extLst>
              <p:ext uri="{D42A27DB-BD31-4B8C-83A1-F6EECF244321}">
                <p14:modId xmlns:p14="http://schemas.microsoft.com/office/powerpoint/2010/main" val="304357319"/>
              </p:ext>
            </p:extLst>
          </p:nvPr>
        </p:nvGraphicFramePr>
        <p:xfrm>
          <a:off x="381000" y="1676400"/>
          <a:ext cx="8686800" cy="3657598"/>
        </p:xfrm>
        <a:graphic>
          <a:graphicData uri="http://schemas.openxmlformats.org/drawingml/2006/table">
            <a:tbl>
              <a:tblPr firstRow="1" bandRow="1">
                <a:tableStyleId>{5C22544A-7EE6-4342-B048-85BDC9FD1C3A}</a:tableStyleId>
              </a:tblPr>
              <a:tblGrid>
                <a:gridCol w="4343400"/>
                <a:gridCol w="4343400"/>
              </a:tblGrid>
              <a:tr h="522514">
                <a:tc>
                  <a:txBody>
                    <a:bodyPr/>
                    <a:lstStyle/>
                    <a:p>
                      <a:pPr algn="ctr"/>
                      <a:r>
                        <a:rPr lang="en-US" dirty="0" smtClean="0">
                          <a:latin typeface="Arial Black" panose="020B0A04020102020204" pitchFamily="34" charset="0"/>
                        </a:rPr>
                        <a:t>Pedestrian</a:t>
                      </a:r>
                      <a:r>
                        <a:rPr lang="en-US" baseline="0" dirty="0" smtClean="0">
                          <a:latin typeface="Arial Black" panose="020B0A04020102020204" pitchFamily="34" charset="0"/>
                        </a:rPr>
                        <a:t> LOS</a:t>
                      </a:r>
                      <a:endParaRPr lang="en-US" dirty="0">
                        <a:latin typeface="Arial Black" panose="020B0A04020102020204" pitchFamily="34" charset="0"/>
                      </a:endParaRPr>
                    </a:p>
                  </a:txBody>
                  <a:tcPr anchor="ctr"/>
                </a:tc>
                <a:tc>
                  <a:txBody>
                    <a:bodyPr/>
                    <a:lstStyle/>
                    <a:p>
                      <a:pPr algn="ctr"/>
                      <a:r>
                        <a:rPr lang="en-US" dirty="0" smtClean="0">
                          <a:latin typeface="Arial Black" panose="020B0A04020102020204" pitchFamily="34" charset="0"/>
                        </a:rPr>
                        <a:t>Adjustment Factor</a:t>
                      </a:r>
                      <a:endParaRPr lang="en-US" dirty="0">
                        <a:latin typeface="Arial Black" panose="020B0A04020102020204" pitchFamily="34" charset="0"/>
                      </a:endParaRPr>
                    </a:p>
                  </a:txBody>
                  <a:tcPr anchor="ctr"/>
                </a:tc>
              </a:tr>
              <a:tr h="522514">
                <a:tc>
                  <a:txBody>
                    <a:bodyPr/>
                    <a:lstStyle/>
                    <a:p>
                      <a:pPr marL="0" marR="0" indent="0" algn="l" defTabSz="913972" rtl="0" eaLnBrk="1" fontAlgn="auto" latinLnBrk="0" hangingPunct="1">
                        <a:lnSpc>
                          <a:spcPct val="100000"/>
                        </a:lnSpc>
                        <a:spcBef>
                          <a:spcPts val="0"/>
                        </a:spcBef>
                        <a:spcAft>
                          <a:spcPts val="0"/>
                        </a:spcAft>
                        <a:buClrTx/>
                        <a:buSzTx/>
                        <a:buFontTx/>
                        <a:buNone/>
                        <a:tabLst/>
                        <a:defRPr/>
                      </a:pPr>
                      <a:r>
                        <a:rPr lang="en-US" sz="2000" dirty="0" smtClean="0">
                          <a:latin typeface="Arial" panose="020B0604020202020204" pitchFamily="34" charset="0"/>
                          <a:cs typeface="Arial" panose="020B0604020202020204" pitchFamily="34" charset="0"/>
                        </a:rPr>
                        <a:t>Pedestrian</a:t>
                      </a:r>
                      <a:r>
                        <a:rPr lang="en-US" sz="2000" baseline="0" dirty="0" smtClean="0">
                          <a:latin typeface="Arial" panose="020B0604020202020204" pitchFamily="34" charset="0"/>
                          <a:cs typeface="Arial" panose="020B0604020202020204" pitchFamily="34" charset="0"/>
                        </a:rPr>
                        <a:t> LOS A</a:t>
                      </a:r>
                      <a:endParaRPr lang="en-US" sz="2000" dirty="0" smtClean="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1.15</a:t>
                      </a:r>
                    </a:p>
                  </a:txBody>
                  <a:tcPr/>
                </a:tc>
              </a:tr>
              <a:tr h="522514">
                <a:tc>
                  <a:txBody>
                    <a:bodyPr/>
                    <a:lstStyle/>
                    <a:p>
                      <a:pPr marL="0" marR="0" indent="0" algn="l" defTabSz="913972" rtl="0" eaLnBrk="1" fontAlgn="auto" latinLnBrk="0" hangingPunct="1">
                        <a:lnSpc>
                          <a:spcPct val="100000"/>
                        </a:lnSpc>
                        <a:spcBef>
                          <a:spcPts val="0"/>
                        </a:spcBef>
                        <a:spcAft>
                          <a:spcPts val="0"/>
                        </a:spcAft>
                        <a:buClrTx/>
                        <a:buSzTx/>
                        <a:buFontTx/>
                        <a:buNone/>
                        <a:tabLst/>
                        <a:defRPr/>
                      </a:pPr>
                      <a:r>
                        <a:rPr lang="en-US" sz="2000" dirty="0" smtClean="0">
                          <a:latin typeface="Arial" panose="020B0604020202020204" pitchFamily="34" charset="0"/>
                          <a:cs typeface="Arial" panose="020B0604020202020204" pitchFamily="34" charset="0"/>
                        </a:rPr>
                        <a:t>Pedestrian</a:t>
                      </a:r>
                      <a:r>
                        <a:rPr lang="en-US" sz="2000" baseline="0" dirty="0" smtClean="0">
                          <a:latin typeface="Arial" panose="020B0604020202020204" pitchFamily="34" charset="0"/>
                          <a:cs typeface="Arial" panose="020B0604020202020204" pitchFamily="34" charset="0"/>
                        </a:rPr>
                        <a:t> LOS B</a:t>
                      </a:r>
                      <a:endParaRPr lang="en-US" sz="2000" dirty="0" smtClean="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1.10</a:t>
                      </a:r>
                      <a:endParaRPr lang="en-US" sz="2000" dirty="0">
                        <a:latin typeface="Arial" panose="020B0604020202020204" pitchFamily="34" charset="0"/>
                        <a:cs typeface="Arial" panose="020B0604020202020204" pitchFamily="34" charset="0"/>
                      </a:endParaRPr>
                    </a:p>
                  </a:txBody>
                  <a:tcPr/>
                </a:tc>
              </a:tr>
              <a:tr h="522514">
                <a:tc>
                  <a:txBody>
                    <a:bodyPr/>
                    <a:lstStyle/>
                    <a:p>
                      <a:pPr marL="0" marR="0" indent="0" algn="l" defTabSz="913972" rtl="0" eaLnBrk="1" fontAlgn="auto" latinLnBrk="0" hangingPunct="1">
                        <a:lnSpc>
                          <a:spcPct val="100000"/>
                        </a:lnSpc>
                        <a:spcBef>
                          <a:spcPts val="0"/>
                        </a:spcBef>
                        <a:spcAft>
                          <a:spcPts val="0"/>
                        </a:spcAft>
                        <a:buClrTx/>
                        <a:buSzTx/>
                        <a:buFontTx/>
                        <a:buNone/>
                        <a:tabLst/>
                        <a:defRPr/>
                      </a:pPr>
                      <a:r>
                        <a:rPr lang="en-US" sz="2000" dirty="0" smtClean="0">
                          <a:latin typeface="Arial" panose="020B0604020202020204" pitchFamily="34" charset="0"/>
                          <a:cs typeface="Arial" panose="020B0604020202020204" pitchFamily="34" charset="0"/>
                        </a:rPr>
                        <a:t>Pedestrian</a:t>
                      </a:r>
                      <a:r>
                        <a:rPr lang="en-US" sz="2000" baseline="0" dirty="0" smtClean="0">
                          <a:latin typeface="Arial" panose="020B0604020202020204" pitchFamily="34" charset="0"/>
                          <a:cs typeface="Arial" panose="020B0604020202020204" pitchFamily="34" charset="0"/>
                        </a:rPr>
                        <a:t> LOS C</a:t>
                      </a:r>
                      <a:endParaRPr lang="en-US" sz="2000" dirty="0" smtClean="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1.05</a:t>
                      </a:r>
                      <a:endParaRPr lang="en-US" sz="2000" dirty="0">
                        <a:latin typeface="Arial" panose="020B0604020202020204" pitchFamily="34" charset="0"/>
                        <a:cs typeface="Arial" panose="020B0604020202020204" pitchFamily="34" charset="0"/>
                      </a:endParaRPr>
                    </a:p>
                  </a:txBody>
                  <a:tcPr/>
                </a:tc>
              </a:tr>
              <a:tr h="522514">
                <a:tc>
                  <a:txBody>
                    <a:bodyPr/>
                    <a:lstStyle/>
                    <a:p>
                      <a:pPr marL="0" marR="0" indent="0" algn="l" defTabSz="913972" rtl="0" eaLnBrk="1" fontAlgn="auto" latinLnBrk="0" hangingPunct="1">
                        <a:lnSpc>
                          <a:spcPct val="100000"/>
                        </a:lnSpc>
                        <a:spcBef>
                          <a:spcPts val="0"/>
                        </a:spcBef>
                        <a:spcAft>
                          <a:spcPts val="0"/>
                        </a:spcAft>
                        <a:buClrTx/>
                        <a:buSzTx/>
                        <a:buFontTx/>
                        <a:buNone/>
                        <a:tabLst/>
                        <a:defRPr/>
                      </a:pPr>
                      <a:r>
                        <a:rPr lang="en-US" sz="2000" dirty="0" smtClean="0">
                          <a:latin typeface="Arial" panose="020B0604020202020204" pitchFamily="34" charset="0"/>
                          <a:cs typeface="Arial" panose="020B0604020202020204" pitchFamily="34" charset="0"/>
                        </a:rPr>
                        <a:t>Pedestrian</a:t>
                      </a:r>
                      <a:r>
                        <a:rPr lang="en-US" sz="2000" baseline="0" dirty="0" smtClean="0">
                          <a:latin typeface="Arial" panose="020B0604020202020204" pitchFamily="34" charset="0"/>
                          <a:cs typeface="Arial" panose="020B0604020202020204" pitchFamily="34" charset="0"/>
                        </a:rPr>
                        <a:t> LOS D</a:t>
                      </a:r>
                      <a:endParaRPr lang="en-US" sz="2000" dirty="0" smtClean="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1.00</a:t>
                      </a:r>
                      <a:endParaRPr lang="en-US" sz="2000" dirty="0">
                        <a:latin typeface="Arial" panose="020B0604020202020204" pitchFamily="34" charset="0"/>
                        <a:cs typeface="Arial" panose="020B0604020202020204" pitchFamily="34" charset="0"/>
                      </a:endParaRPr>
                    </a:p>
                  </a:txBody>
                  <a:tcPr/>
                </a:tc>
              </a:tr>
              <a:tr h="522514">
                <a:tc>
                  <a:txBody>
                    <a:bodyPr/>
                    <a:lstStyle/>
                    <a:p>
                      <a:pPr marL="0" marR="0" indent="0" algn="l" defTabSz="913972" rtl="0" eaLnBrk="1" fontAlgn="auto" latinLnBrk="0" hangingPunct="1">
                        <a:lnSpc>
                          <a:spcPct val="100000"/>
                        </a:lnSpc>
                        <a:spcBef>
                          <a:spcPts val="0"/>
                        </a:spcBef>
                        <a:spcAft>
                          <a:spcPts val="0"/>
                        </a:spcAft>
                        <a:buClrTx/>
                        <a:buSzTx/>
                        <a:buFontTx/>
                        <a:buNone/>
                        <a:tabLst/>
                        <a:defRPr/>
                      </a:pPr>
                      <a:r>
                        <a:rPr lang="en-US" sz="2000" dirty="0" smtClean="0">
                          <a:latin typeface="Arial" panose="020B0604020202020204" pitchFamily="34" charset="0"/>
                          <a:cs typeface="Arial" panose="020B0604020202020204" pitchFamily="34" charset="0"/>
                        </a:rPr>
                        <a:t>Pedestrian</a:t>
                      </a:r>
                      <a:r>
                        <a:rPr lang="en-US" sz="2000" baseline="0" dirty="0" smtClean="0">
                          <a:latin typeface="Arial" panose="020B0604020202020204" pitchFamily="34" charset="0"/>
                          <a:cs typeface="Arial" panose="020B0604020202020204" pitchFamily="34" charset="0"/>
                        </a:rPr>
                        <a:t> LOS E</a:t>
                      </a:r>
                      <a:endParaRPr lang="en-US" sz="2000" dirty="0" smtClean="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0.80</a:t>
                      </a:r>
                    </a:p>
                  </a:txBody>
                  <a:tcPr/>
                </a:tc>
              </a:tr>
              <a:tr h="522514">
                <a:tc>
                  <a:txBody>
                    <a:bodyPr/>
                    <a:lstStyle/>
                    <a:p>
                      <a:pPr marL="0" marR="0" indent="0" algn="l" defTabSz="913972" rtl="0" eaLnBrk="1" fontAlgn="auto" latinLnBrk="0" hangingPunct="1">
                        <a:lnSpc>
                          <a:spcPct val="100000"/>
                        </a:lnSpc>
                        <a:spcBef>
                          <a:spcPts val="0"/>
                        </a:spcBef>
                        <a:spcAft>
                          <a:spcPts val="0"/>
                        </a:spcAft>
                        <a:buClrTx/>
                        <a:buSzTx/>
                        <a:buFontTx/>
                        <a:buNone/>
                        <a:tabLst/>
                        <a:defRPr/>
                      </a:pPr>
                      <a:r>
                        <a:rPr lang="en-US" sz="2000" dirty="0" smtClean="0">
                          <a:latin typeface="Arial" panose="020B0604020202020204" pitchFamily="34" charset="0"/>
                          <a:cs typeface="Arial" panose="020B0604020202020204" pitchFamily="34" charset="0"/>
                        </a:rPr>
                        <a:t>Pedestrian</a:t>
                      </a:r>
                      <a:r>
                        <a:rPr lang="en-US" sz="2000" baseline="0" dirty="0" smtClean="0">
                          <a:latin typeface="Arial" panose="020B0604020202020204" pitchFamily="34" charset="0"/>
                          <a:cs typeface="Arial" panose="020B0604020202020204" pitchFamily="34" charset="0"/>
                        </a:rPr>
                        <a:t> LOS F</a:t>
                      </a:r>
                      <a:endParaRPr lang="en-US" sz="2000" dirty="0" smtClean="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0.55</a:t>
                      </a:r>
                      <a:endParaRPr lang="en-US" sz="2000" dirty="0">
                        <a:latin typeface="Arial" panose="020B0604020202020204" pitchFamily="34" charset="0"/>
                        <a:cs typeface="Arial" panose="020B0604020202020204" pitchFamily="34" charset="0"/>
                      </a:endParaRPr>
                    </a:p>
                  </a:txBody>
                  <a:tcPr/>
                </a:tc>
              </a:tr>
            </a:tbl>
          </a:graphicData>
        </a:graphic>
      </p:graphicFrame>
    </p:spTree>
    <p:custDataLst>
      <p:tags r:id="rId1"/>
    </p:custDataLst>
    <p:extLst>
      <p:ext uri="{BB962C8B-B14F-4D97-AF65-F5344CB8AC3E}">
        <p14:creationId xmlns:p14="http://schemas.microsoft.com/office/powerpoint/2010/main" val="41811047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AutoShape 45"/>
          <p:cNvSpPr>
            <a:spLocks noChangeArrowheads="1"/>
          </p:cNvSpPr>
          <p:nvPr/>
        </p:nvSpPr>
        <p:spPr bwMode="auto">
          <a:xfrm>
            <a:off x="5009140" y="3180484"/>
            <a:ext cx="1622425" cy="1452563"/>
          </a:xfrm>
          <a:prstGeom prst="rightArrow">
            <a:avLst>
              <a:gd name="adj1" fmla="val 49944"/>
              <a:gd name="adj2" fmla="val 34491"/>
            </a:avLst>
          </a:prstGeom>
          <a:ln>
            <a:headEnd/>
            <a:tailEnd/>
          </a:ln>
        </p:spPr>
        <p:style>
          <a:lnRef idx="1">
            <a:schemeClr val="accent6"/>
          </a:lnRef>
          <a:fillRef idx="3">
            <a:schemeClr val="accent6"/>
          </a:fillRef>
          <a:effectRef idx="2">
            <a:schemeClr val="accent6"/>
          </a:effectRef>
          <a:fontRef idx="minor">
            <a:schemeClr val="lt1"/>
          </a:fontRef>
        </p:style>
        <p:txBody>
          <a:bodyPr wrap="none" lIns="91397" tIns="45698" rIns="91397" bIns="45698" anchor="ctr"/>
          <a:lstStyle/>
          <a:p>
            <a:endParaRPr lang="en-US"/>
          </a:p>
        </p:txBody>
      </p:sp>
      <p:pic>
        <p:nvPicPr>
          <p:cNvPr id="66" name="Picture 34"/>
          <p:cNvPicPr>
            <a:picLocks noChangeAspect="1" noChangeArrowheads="1"/>
          </p:cNvPicPr>
          <p:nvPr/>
        </p:nvPicPr>
        <p:blipFill>
          <a:blip r:embed="rId4" cstate="print"/>
          <a:srcRect/>
          <a:stretch>
            <a:fillRect/>
          </a:stretch>
        </p:blipFill>
        <p:spPr bwMode="auto">
          <a:xfrm>
            <a:off x="6725594" y="2535163"/>
            <a:ext cx="2120168" cy="2743200"/>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1710082" name="Rectangle 2"/>
          <p:cNvSpPr>
            <a:spLocks noGrp="1" noChangeArrowheads="1"/>
          </p:cNvSpPr>
          <p:nvPr>
            <p:ph type="title"/>
          </p:nvPr>
        </p:nvSpPr>
        <p:spPr>
          <a:xfrm>
            <a:off x="1654156" y="523136"/>
            <a:ext cx="6329998" cy="884238"/>
          </a:xfrm>
        </p:spPr>
        <p:txBody>
          <a:bodyPr>
            <a:noAutofit/>
          </a:bodyPr>
          <a:lstStyle/>
          <a:p>
            <a:r>
              <a:rPr lang="en-US" sz="3600" b="1" dirty="0" smtClean="0">
                <a:solidFill>
                  <a:schemeClr val="tx2"/>
                </a:solidFill>
              </a:rPr>
              <a:t>LOS Planning Analysis Tools</a:t>
            </a:r>
            <a:endParaRPr lang="en-US" sz="3600" b="1" dirty="0">
              <a:solidFill>
                <a:schemeClr val="tx2"/>
              </a:solidFill>
            </a:endParaRPr>
          </a:p>
        </p:txBody>
      </p:sp>
      <p:sp>
        <p:nvSpPr>
          <p:cNvPr id="1710107" name="Text Box 27"/>
          <p:cNvSpPr txBox="1">
            <a:spLocks noChangeArrowheads="1"/>
          </p:cNvSpPr>
          <p:nvPr/>
        </p:nvSpPr>
        <p:spPr bwMode="auto">
          <a:xfrm>
            <a:off x="3923645" y="1407374"/>
            <a:ext cx="1629810" cy="824006"/>
          </a:xfrm>
          <a:prstGeom prst="rect">
            <a:avLst/>
          </a:prstGeom>
          <a:noFill/>
          <a:ln w="9525">
            <a:noFill/>
            <a:miter lim="800000"/>
            <a:headEnd/>
            <a:tailEnd/>
          </a:ln>
          <a:effectLst/>
        </p:spPr>
        <p:txBody>
          <a:bodyPr wrap="none" lIns="91397" tIns="45698" rIns="91397" bIns="45698">
            <a:spAutoFit/>
          </a:bodyPr>
          <a:lstStyle/>
          <a:p>
            <a:pPr algn="ctr"/>
            <a:r>
              <a:rPr lang="en-US" sz="2400" dirty="0">
                <a:latin typeface="Calibri" pitchFamily="34" charset="0"/>
              </a:rPr>
              <a:t>Conceptual</a:t>
            </a:r>
          </a:p>
          <a:p>
            <a:pPr algn="ctr"/>
            <a:r>
              <a:rPr lang="en-US" sz="2400" dirty="0">
                <a:latin typeface="Calibri" pitchFamily="34" charset="0"/>
              </a:rPr>
              <a:t>Software</a:t>
            </a:r>
          </a:p>
        </p:txBody>
      </p:sp>
      <p:sp>
        <p:nvSpPr>
          <p:cNvPr id="1710109" name="Text Box 29"/>
          <p:cNvSpPr txBox="1">
            <a:spLocks noChangeArrowheads="1"/>
          </p:cNvSpPr>
          <p:nvPr/>
        </p:nvSpPr>
        <p:spPr bwMode="auto">
          <a:xfrm>
            <a:off x="6936535" y="1219212"/>
            <a:ext cx="1698285" cy="1200329"/>
          </a:xfrm>
          <a:prstGeom prst="rect">
            <a:avLst/>
          </a:prstGeom>
          <a:noFill/>
          <a:ln w="9525">
            <a:noFill/>
            <a:miter lim="800000"/>
            <a:headEnd/>
            <a:tailEnd/>
          </a:ln>
          <a:effectLst/>
        </p:spPr>
        <p:txBody>
          <a:bodyPr wrap="none" lIns="91397" tIns="45698" rIns="91397" bIns="45698">
            <a:spAutoFit/>
          </a:bodyPr>
          <a:lstStyle/>
          <a:p>
            <a:pPr algn="ctr"/>
            <a:r>
              <a:rPr lang="en-US" sz="2400" dirty="0">
                <a:latin typeface="Calibri" pitchFamily="34" charset="0"/>
              </a:rPr>
              <a:t>Generalized</a:t>
            </a:r>
          </a:p>
          <a:p>
            <a:pPr algn="ctr"/>
            <a:r>
              <a:rPr lang="en-US" sz="2400" dirty="0">
                <a:latin typeface="Calibri" pitchFamily="34" charset="0"/>
              </a:rPr>
              <a:t>Planning</a:t>
            </a:r>
          </a:p>
          <a:p>
            <a:pPr algn="ctr"/>
            <a:r>
              <a:rPr lang="en-US" sz="2400" dirty="0">
                <a:latin typeface="Calibri" pitchFamily="34" charset="0"/>
              </a:rPr>
              <a:t>Tables</a:t>
            </a:r>
          </a:p>
        </p:txBody>
      </p:sp>
      <p:sp>
        <p:nvSpPr>
          <p:cNvPr id="1710125" name="AutoShape 45"/>
          <p:cNvSpPr>
            <a:spLocks noChangeArrowheads="1"/>
          </p:cNvSpPr>
          <p:nvPr/>
        </p:nvSpPr>
        <p:spPr bwMode="auto">
          <a:xfrm>
            <a:off x="1901098" y="3180484"/>
            <a:ext cx="1622425" cy="1452563"/>
          </a:xfrm>
          <a:prstGeom prst="rightArrow">
            <a:avLst>
              <a:gd name="adj1" fmla="val 49944"/>
              <a:gd name="adj2" fmla="val 34491"/>
            </a:avLst>
          </a:prstGeom>
          <a:ln>
            <a:headEnd/>
            <a:tailEnd/>
          </a:ln>
        </p:spPr>
        <p:style>
          <a:lnRef idx="1">
            <a:schemeClr val="accent6"/>
          </a:lnRef>
          <a:fillRef idx="3">
            <a:schemeClr val="accent6"/>
          </a:fillRef>
          <a:effectRef idx="2">
            <a:schemeClr val="accent6"/>
          </a:effectRef>
          <a:fontRef idx="minor">
            <a:schemeClr val="lt1"/>
          </a:fontRef>
        </p:style>
        <p:txBody>
          <a:bodyPr wrap="none" lIns="91397" tIns="45698" rIns="91397" bIns="45698" anchor="ctr"/>
          <a:lstStyle/>
          <a:p>
            <a:endParaRPr lang="en-US"/>
          </a:p>
        </p:txBody>
      </p:sp>
      <p:sp>
        <p:nvSpPr>
          <p:cNvPr id="1710141" name="Rectangle 61"/>
          <p:cNvSpPr>
            <a:spLocks noChangeArrowheads="1"/>
          </p:cNvSpPr>
          <p:nvPr/>
        </p:nvSpPr>
        <p:spPr bwMode="auto">
          <a:xfrm>
            <a:off x="740058" y="5889376"/>
            <a:ext cx="8158195" cy="400110"/>
          </a:xfrm>
          <a:prstGeom prst="rect">
            <a:avLst/>
          </a:prstGeom>
          <a:noFill/>
          <a:ln w="9525">
            <a:noFill/>
            <a:miter lim="800000"/>
            <a:headEnd/>
            <a:tailEnd/>
          </a:ln>
          <a:effectLst/>
        </p:spPr>
        <p:txBody>
          <a:bodyPr wrap="none" lIns="91397" tIns="45698" rIns="91397" bIns="45698">
            <a:spAutoFit/>
          </a:bodyPr>
          <a:lstStyle/>
          <a:p>
            <a:pPr algn="ctr"/>
            <a:r>
              <a:rPr lang="en-US" sz="2000" dirty="0">
                <a:solidFill>
                  <a:schemeClr val="accent5"/>
                </a:solidFill>
                <a:latin typeface="+mj-lt"/>
                <a:hlinkClick r:id="rId5"/>
              </a:rPr>
              <a:t>http://www.dot.state.fl.us/planning/systems/programs/sm/los/default.shtm</a:t>
            </a:r>
            <a:endParaRPr lang="en-US" sz="2000" dirty="0">
              <a:solidFill>
                <a:schemeClr val="accent5"/>
              </a:solidFill>
              <a:latin typeface="+mj-lt"/>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2792" y="2872510"/>
            <a:ext cx="2891516" cy="2708894"/>
          </a:xfrm>
          <a:prstGeom prst="rect">
            <a:avLst/>
          </a:prstGeom>
        </p:spPr>
      </p:pic>
      <p:pic>
        <p:nvPicPr>
          <p:cNvPr id="14" name="Picture 13"/>
          <p:cNvPicPr>
            <a:picLocks noChangeAspect="1"/>
          </p:cNvPicPr>
          <p:nvPr/>
        </p:nvPicPr>
        <p:blipFill>
          <a:blip r:embed="rId7"/>
          <a:stretch>
            <a:fillRect/>
          </a:stretch>
        </p:blipFill>
        <p:spPr>
          <a:xfrm>
            <a:off x="455744" y="2444379"/>
            <a:ext cx="2230789" cy="3039643"/>
          </a:xfrm>
          <a:prstGeom prst="rect">
            <a:avLst/>
          </a:prstGeom>
          <a:ln>
            <a:solidFill>
              <a:schemeClr val="accent2"/>
            </a:solidFill>
          </a:ln>
        </p:spPr>
      </p:pic>
      <p:sp>
        <p:nvSpPr>
          <p:cNvPr id="11" name="Pentagon 10"/>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
        <p:nvSpPr>
          <p:cNvPr id="13" name="Text Box 27"/>
          <p:cNvSpPr txBox="1">
            <a:spLocks noChangeArrowheads="1"/>
          </p:cNvSpPr>
          <p:nvPr/>
        </p:nvSpPr>
        <p:spPr bwMode="auto">
          <a:xfrm>
            <a:off x="834445" y="1377498"/>
            <a:ext cx="1473393" cy="830952"/>
          </a:xfrm>
          <a:prstGeom prst="rect">
            <a:avLst/>
          </a:prstGeom>
          <a:noFill/>
          <a:ln w="9525">
            <a:noFill/>
            <a:miter lim="800000"/>
            <a:headEnd/>
            <a:tailEnd/>
          </a:ln>
          <a:effectLst/>
        </p:spPr>
        <p:txBody>
          <a:bodyPr wrap="none" lIns="91397" tIns="45698" rIns="91397" bIns="45698">
            <a:spAutoFit/>
          </a:bodyPr>
          <a:lstStyle/>
          <a:p>
            <a:pPr algn="ctr"/>
            <a:r>
              <a:rPr lang="en-US" sz="2400" dirty="0" smtClean="0">
                <a:latin typeface="Calibri" pitchFamily="34" charset="0"/>
              </a:rPr>
              <a:t>Q/LOS </a:t>
            </a:r>
          </a:p>
          <a:p>
            <a:pPr algn="ctr"/>
            <a:r>
              <a:rPr lang="en-US" sz="2400" dirty="0" smtClean="0">
                <a:latin typeface="Calibri" pitchFamily="34" charset="0"/>
              </a:rPr>
              <a:t>Handbook</a:t>
            </a:r>
            <a:endParaRPr lang="en-US" sz="2400" dirty="0">
              <a:latin typeface="Calibri" pitchFamily="34" charset="0"/>
            </a:endParaRPr>
          </a:p>
        </p:txBody>
      </p:sp>
    </p:spTree>
    <p:custDataLst>
      <p:tags r:id="rId1"/>
    </p:custDataLst>
    <p:extLst>
      <p:ext uri="{BB962C8B-B14F-4D97-AF65-F5344CB8AC3E}">
        <p14:creationId xmlns:p14="http://schemas.microsoft.com/office/powerpoint/2010/main" val="1054573016"/>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70072" y="792088"/>
            <a:ext cx="7735296" cy="4525963"/>
          </a:xfrm>
        </p:spPr>
        <p:txBody>
          <a:bodyPr>
            <a:normAutofit/>
          </a:bodyPr>
          <a:lstStyle/>
          <a:p>
            <a:r>
              <a:rPr lang="en-US" sz="2400" dirty="0"/>
              <a:t>Bus Stop Amenities</a:t>
            </a:r>
          </a:p>
          <a:p>
            <a:pPr lvl="1"/>
            <a:r>
              <a:rPr lang="en-US" sz="2000" b="1" dirty="0"/>
              <a:t>Excellent</a:t>
            </a:r>
            <a:r>
              <a:rPr lang="en-US" sz="2000" dirty="0"/>
              <a:t> – Shelter and bench</a:t>
            </a:r>
          </a:p>
          <a:p>
            <a:pPr lvl="1"/>
            <a:r>
              <a:rPr lang="en-US" sz="2000" b="1" dirty="0"/>
              <a:t>Good</a:t>
            </a:r>
            <a:r>
              <a:rPr lang="en-US" sz="2000" dirty="0"/>
              <a:t> – Shelter, no bench</a:t>
            </a:r>
          </a:p>
          <a:p>
            <a:pPr lvl="1"/>
            <a:r>
              <a:rPr lang="en-US" sz="2000" b="1" dirty="0"/>
              <a:t>Fair</a:t>
            </a:r>
            <a:r>
              <a:rPr lang="en-US" sz="2000" dirty="0"/>
              <a:t> – Bench, no shelter</a:t>
            </a:r>
          </a:p>
          <a:p>
            <a:pPr lvl="1"/>
            <a:r>
              <a:rPr lang="en-US" sz="2000" b="1" dirty="0"/>
              <a:t>Poor</a:t>
            </a:r>
            <a:r>
              <a:rPr lang="en-US" sz="2000" dirty="0"/>
              <a:t> – No bench or shelter</a:t>
            </a:r>
          </a:p>
          <a:p>
            <a:endParaRPr lang="en-US" sz="2400" dirty="0"/>
          </a:p>
          <a:p>
            <a:r>
              <a:rPr lang="en-US" sz="2400" dirty="0"/>
              <a:t>Bus Stop Type</a:t>
            </a:r>
          </a:p>
          <a:p>
            <a:pPr lvl="1"/>
            <a:r>
              <a:rPr lang="en-US" sz="2000" b="1" dirty="0"/>
              <a:t>Typical </a:t>
            </a:r>
            <a:r>
              <a:rPr lang="en-US" sz="2000" dirty="0"/>
              <a:t>– Dwell time approximately 15 s</a:t>
            </a:r>
          </a:p>
          <a:p>
            <a:pPr lvl="1"/>
            <a:r>
              <a:rPr lang="en-US" sz="2000" b="1" dirty="0"/>
              <a:t>Major </a:t>
            </a:r>
            <a:r>
              <a:rPr lang="en-US" sz="2000" dirty="0"/>
              <a:t>– Dwell time approximately 35 s</a:t>
            </a:r>
          </a:p>
          <a:p>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
        <p:nvSpPr>
          <p:cNvPr id="4" name="AutoShape 4" descr="http://www.google.com/url?sa=i&amp;source=images&amp;cd=&amp;docid=1uKiv3bh8PHzTM&amp;tbnid=5QW99DNByN-ibM&amp;ved=0CAUQjBw&amp;url=http%3A%2F%2Fwww.uihealthcare.org%2FuploadedImages%2FUIHealthcare%2FContent%2FAbout_the_Area%2FBusStopBench.jpg&amp;ei=L6dFU5zKKaHm0QHCz4HwCQ&amp;psig=AFQjCNH8g_qds4my04KM9-KUPHEDwjKJgA&amp;ust=139716011174975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97" tIns="45698" rIns="91397" bIns="45698" numCol="1" anchor="t" anchorCtr="0" compatLnSpc="1">
            <a:prstTxWarp prst="textNoShape">
              <a:avLst/>
            </a:prstTxWarp>
          </a:bodyPr>
          <a:lstStyle/>
          <a:p>
            <a:endParaRPr lang="en-US"/>
          </a:p>
        </p:txBody>
      </p:sp>
      <p:pic>
        <p:nvPicPr>
          <p:cNvPr id="1331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79513" y="1600200"/>
            <a:ext cx="1955027"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http://upload.wikimedia.org/wikipedia/commons/2/2c/Bus_stop_shelter.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58000" y="921874"/>
            <a:ext cx="2286000" cy="169681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863316" y="2721914"/>
            <a:ext cx="2286000" cy="1715845"/>
            <a:chOff x="1066544" y="3105288"/>
            <a:chExt cx="2286000" cy="1715845"/>
          </a:xfrm>
        </p:grpSpPr>
        <p:pic>
          <p:nvPicPr>
            <p:cNvPr id="21506" name="Picture 2" descr="https://d262ilb51hltx0.cloudfront.net/max/800/1*0xXKOpM7utsTrEYpJspsA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544" y="3105288"/>
              <a:ext cx="2286000" cy="1715845"/>
            </a:xfrm>
            <a:prstGeom prst="rect">
              <a:avLst/>
            </a:prstGeom>
            <a:noFill/>
            <a:extLst>
              <a:ext uri="{909E8E84-426E-40DD-AFC4-6F175D3DCCD1}">
                <a14:hiddenFill xmlns:a14="http://schemas.microsoft.com/office/drawing/2010/main">
                  <a:solidFill>
                    <a:srgbClr val="FFFFFF"/>
                  </a:solidFill>
                </a14:hiddenFill>
              </a:ext>
            </a:extLst>
          </p:spPr>
        </p:pic>
        <p:sp>
          <p:nvSpPr>
            <p:cNvPr id="10" name="Pie 9"/>
            <p:cNvSpPr/>
            <p:nvPr/>
          </p:nvSpPr>
          <p:spPr>
            <a:xfrm>
              <a:off x="1676400" y="3421558"/>
              <a:ext cx="1066800" cy="1054147"/>
            </a:xfrm>
            <a:prstGeom prst="pie">
              <a:avLst>
                <a:gd name="adj1" fmla="val 7167507"/>
                <a:gd name="adj2" fmla="val 16200000"/>
              </a:avLst>
            </a:prstGeom>
            <a:solidFill>
              <a:srgbClr val="F7931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solidFill>
                  <a:schemeClr val="tx1"/>
                </a:solidFill>
              </a:endParaRPr>
            </a:p>
          </p:txBody>
        </p:sp>
      </p:grpSp>
      <p:pic>
        <p:nvPicPr>
          <p:cNvPr id="12" name="Picture 11" descr="PageCurl.png"/>
          <p:cNvPicPr>
            <a:picLocks noChangeAspect="1"/>
          </p:cNvPicPr>
          <p:nvPr/>
        </p:nvPicPr>
        <p:blipFill>
          <a:blip r:embed="rId7" cstate="print"/>
          <a:stretch>
            <a:fillRect/>
          </a:stretch>
        </p:blipFill>
        <p:spPr>
          <a:xfrm rot="16200000">
            <a:off x="7962900" y="5676900"/>
            <a:ext cx="1524000" cy="838200"/>
          </a:xfrm>
          <a:prstGeom prst="rect">
            <a:avLst/>
          </a:prstGeom>
        </p:spPr>
      </p:pic>
      <p:sp>
        <p:nvSpPr>
          <p:cNvPr id="13" name="Rectangle 12"/>
          <p:cNvSpPr/>
          <p:nvPr/>
        </p:nvSpPr>
        <p:spPr>
          <a:xfrm>
            <a:off x="8608366" y="6505809"/>
            <a:ext cx="535636" cy="369287"/>
          </a:xfrm>
          <a:prstGeom prst="rect">
            <a:avLst/>
          </a:prstGeom>
        </p:spPr>
        <p:txBody>
          <a:bodyPr wrap="none" lIns="91397" tIns="45698" rIns="91397" bIns="45698">
            <a:spAutoFit/>
          </a:bodyPr>
          <a:lstStyle/>
          <a:p>
            <a:pPr algn="r"/>
            <a:r>
              <a:rPr lang="en-US" dirty="0" smtClean="0"/>
              <a:t>110</a:t>
            </a:r>
            <a:endParaRPr lang="en-US" dirty="0"/>
          </a:p>
        </p:txBody>
      </p:sp>
      <p:grpSp>
        <p:nvGrpSpPr>
          <p:cNvPr id="15" name="Group 14"/>
          <p:cNvGrpSpPr/>
          <p:nvPr/>
        </p:nvGrpSpPr>
        <p:grpSpPr>
          <a:xfrm>
            <a:off x="0" y="0"/>
            <a:ext cx="4345172" cy="639060"/>
            <a:chOff x="0" y="-2"/>
            <a:chExt cx="4345172" cy="639060"/>
          </a:xfrm>
        </p:grpSpPr>
        <p:sp>
          <p:nvSpPr>
            <p:cNvPr id="16" name="Rectangle 15"/>
            <p:cNvSpPr/>
            <p:nvPr/>
          </p:nvSpPr>
          <p:spPr>
            <a:xfrm>
              <a:off x="1905000" y="-2"/>
              <a:ext cx="2438400" cy="639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905000" cy="639058"/>
            </a:xfrm>
            <a:prstGeom prst="rect">
              <a:avLst/>
            </a:prstGeom>
          </p:spPr>
        </p:pic>
        <p:sp>
          <p:nvSpPr>
            <p:cNvPr id="18" name="TextBox 17"/>
            <p:cNvSpPr txBox="1"/>
            <p:nvPr/>
          </p:nvSpPr>
          <p:spPr>
            <a:xfrm>
              <a:off x="1906772" y="81000"/>
              <a:ext cx="2438400" cy="477054"/>
            </a:xfrm>
            <a:prstGeom prst="rect">
              <a:avLst/>
            </a:prstGeom>
            <a:noFill/>
          </p:spPr>
          <p:txBody>
            <a:bodyPr wrap="square" rtlCol="0" anchor="ctr">
              <a:spAutoFit/>
            </a:bodyPr>
            <a:lstStyle/>
            <a:p>
              <a:pPr algn="ctr"/>
              <a:r>
                <a:rPr lang="en-US" sz="2500" dirty="0" smtClean="0">
                  <a:solidFill>
                    <a:schemeClr val="accent6">
                      <a:lumMod val="75000"/>
                    </a:schemeClr>
                  </a:solidFill>
                </a:rPr>
                <a:t>Bus LOS</a:t>
              </a:r>
              <a:endParaRPr lang="en-US" sz="2500" dirty="0">
                <a:solidFill>
                  <a:schemeClr val="accent6">
                    <a:lumMod val="75000"/>
                  </a:schemeClr>
                </a:solidFill>
              </a:endParaRPr>
            </a:p>
          </p:txBody>
        </p:sp>
      </p:grpSp>
      <p:sp>
        <p:nvSpPr>
          <p:cNvPr id="19" name="Rectangle 3"/>
          <p:cNvSpPr>
            <a:spLocks noGrp="1" noChangeArrowheads="1"/>
          </p:cNvSpPr>
          <p:nvPr>
            <p:ph type="title"/>
          </p:nvPr>
        </p:nvSpPr>
        <p:spPr>
          <a:xfrm>
            <a:off x="4343401" y="0"/>
            <a:ext cx="4800600" cy="639059"/>
          </a:xfrm>
        </p:spPr>
        <p:txBody>
          <a:bodyPr anchor="ctr">
            <a:normAutofit/>
          </a:bodyPr>
          <a:lstStyle/>
          <a:p>
            <a:pPr algn="ctr"/>
            <a:r>
              <a:rPr lang="en-US" sz="3200" dirty="0" smtClean="0"/>
              <a:t>Input Variables</a:t>
            </a:r>
            <a:endParaRPr lang="en-US" sz="3200" dirty="0"/>
          </a:p>
        </p:txBody>
      </p:sp>
      <p:graphicFrame>
        <p:nvGraphicFramePr>
          <p:cNvPr id="2" name="Table 1"/>
          <p:cNvGraphicFramePr>
            <a:graphicFrameLocks noGrp="1"/>
          </p:cNvGraphicFramePr>
          <p:nvPr>
            <p:extLst>
              <p:ext uri="{D42A27DB-BD31-4B8C-83A1-F6EECF244321}">
                <p14:modId xmlns:p14="http://schemas.microsoft.com/office/powerpoint/2010/main" val="1910039179"/>
              </p:ext>
            </p:extLst>
          </p:nvPr>
        </p:nvGraphicFramePr>
        <p:xfrm>
          <a:off x="1600200" y="4617196"/>
          <a:ext cx="6096000" cy="185420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en-US" dirty="0" smtClean="0">
                          <a:latin typeface="Arial Black" panose="020B0A04020102020204" pitchFamily="34" charset="0"/>
                        </a:rPr>
                        <a:t>Bus Stop Amenities</a:t>
                      </a:r>
                      <a:endParaRPr lang="en-US" dirty="0">
                        <a:latin typeface="Arial Black" panose="020B0A04020102020204" pitchFamily="34" charset="0"/>
                      </a:endParaRPr>
                    </a:p>
                  </a:txBody>
                  <a:tcPr/>
                </a:tc>
                <a:tc>
                  <a:txBody>
                    <a:bodyPr/>
                    <a:lstStyle/>
                    <a:p>
                      <a:pPr algn="ctr"/>
                      <a:r>
                        <a:rPr lang="en-US" dirty="0" smtClean="0">
                          <a:latin typeface="Arial Black" panose="020B0A04020102020204" pitchFamily="34" charset="0"/>
                        </a:rPr>
                        <a:t>Adjustment Factor</a:t>
                      </a:r>
                      <a:endParaRPr lang="en-US" dirty="0">
                        <a:latin typeface="Arial Black" panose="020B0A04020102020204" pitchFamily="34" charset="0"/>
                      </a:endParaRPr>
                    </a:p>
                  </a:txBody>
                  <a:tcPr/>
                </a:tc>
              </a:tr>
              <a:tr h="370840">
                <a:tc>
                  <a:txBody>
                    <a:bodyPr/>
                    <a:lstStyle/>
                    <a:p>
                      <a:r>
                        <a:rPr lang="en-US" sz="1600" dirty="0" smtClean="0">
                          <a:latin typeface="Arial" panose="020B0604020202020204" pitchFamily="34" charset="0"/>
                          <a:cs typeface="Arial" panose="020B0604020202020204" pitchFamily="34" charset="0"/>
                        </a:rPr>
                        <a:t>Excellent</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1.1</a:t>
                      </a:r>
                      <a:endParaRPr lang="en-US" sz="1600" dirty="0">
                        <a:latin typeface="Arial" panose="020B0604020202020204" pitchFamily="34" charset="0"/>
                        <a:cs typeface="Arial" panose="020B0604020202020204" pitchFamily="34" charset="0"/>
                      </a:endParaRPr>
                    </a:p>
                  </a:txBody>
                  <a:tcPr/>
                </a:tc>
              </a:tr>
              <a:tr h="370840">
                <a:tc>
                  <a:txBody>
                    <a:bodyPr/>
                    <a:lstStyle/>
                    <a:p>
                      <a:r>
                        <a:rPr lang="en-US" sz="1600" dirty="0" smtClean="0">
                          <a:latin typeface="Arial" panose="020B0604020202020204" pitchFamily="34" charset="0"/>
                          <a:cs typeface="Arial" panose="020B0604020202020204" pitchFamily="34" charset="0"/>
                        </a:rPr>
                        <a:t>Good</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1.0</a:t>
                      </a:r>
                      <a:endParaRPr lang="en-US" sz="1600" dirty="0">
                        <a:latin typeface="Arial" panose="020B0604020202020204" pitchFamily="34" charset="0"/>
                        <a:cs typeface="Arial" panose="020B0604020202020204" pitchFamily="34" charset="0"/>
                      </a:endParaRPr>
                    </a:p>
                  </a:txBody>
                  <a:tcPr/>
                </a:tc>
              </a:tr>
              <a:tr h="370840">
                <a:tc>
                  <a:txBody>
                    <a:bodyPr/>
                    <a:lstStyle/>
                    <a:p>
                      <a:r>
                        <a:rPr lang="en-US" sz="1600" dirty="0" smtClean="0">
                          <a:latin typeface="Arial" panose="020B0604020202020204" pitchFamily="34" charset="0"/>
                          <a:cs typeface="Arial" panose="020B0604020202020204" pitchFamily="34" charset="0"/>
                        </a:rPr>
                        <a:t>Fair</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1.0</a:t>
                      </a:r>
                      <a:endParaRPr lang="en-US" sz="1600" dirty="0">
                        <a:latin typeface="Arial" panose="020B0604020202020204" pitchFamily="34" charset="0"/>
                        <a:cs typeface="Arial" panose="020B0604020202020204" pitchFamily="34" charset="0"/>
                      </a:endParaRPr>
                    </a:p>
                  </a:txBody>
                  <a:tcPr/>
                </a:tc>
              </a:tr>
              <a:tr h="370840">
                <a:tc>
                  <a:txBody>
                    <a:bodyPr/>
                    <a:lstStyle/>
                    <a:p>
                      <a:r>
                        <a:rPr lang="en-US" sz="1600" dirty="0" smtClean="0">
                          <a:latin typeface="Arial" panose="020B0604020202020204" pitchFamily="34" charset="0"/>
                          <a:cs typeface="Arial" panose="020B0604020202020204" pitchFamily="34" charset="0"/>
                        </a:rPr>
                        <a:t>Poor</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0.9</a:t>
                      </a:r>
                      <a:endParaRPr lang="en-US" sz="1600" dirty="0">
                        <a:latin typeface="Arial" panose="020B0604020202020204" pitchFamily="34" charset="0"/>
                        <a:cs typeface="Arial" panose="020B0604020202020204" pitchFamily="34" charset="0"/>
                      </a:endParaRPr>
                    </a:p>
                  </a:txBody>
                  <a:tcPr/>
                </a:tc>
              </a:tr>
            </a:tbl>
          </a:graphicData>
        </a:graphic>
      </p:graphicFrame>
    </p:spTree>
    <p:custDataLst>
      <p:tags r:id="rId1"/>
    </p:custDataLst>
    <p:extLst>
      <p:ext uri="{BB962C8B-B14F-4D97-AF65-F5344CB8AC3E}">
        <p14:creationId xmlns:p14="http://schemas.microsoft.com/office/powerpoint/2010/main" val="1678608414"/>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endParaRPr lang="en-US" sz="2400" dirty="0"/>
          </a:p>
          <a:p>
            <a:r>
              <a:rPr lang="en-US" sz="2400" dirty="0"/>
              <a:t>Passenger Load Factor</a:t>
            </a:r>
          </a:p>
          <a:p>
            <a:pPr lvl="1"/>
            <a:r>
              <a:rPr lang="en-US" sz="2000" dirty="0"/>
              <a:t>Passengers divided by seats (0 - 300%)</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
        <p:nvSpPr>
          <p:cNvPr id="4" name="AutoShape 4" descr="http://www.google.com/url?sa=i&amp;source=images&amp;cd=&amp;docid=1uKiv3bh8PHzTM&amp;tbnid=5QW99DNByN-ibM&amp;ved=0CAUQjBw&amp;url=http%3A%2F%2Fwww.uihealthcare.org%2FuploadedImages%2FUIHealthcare%2FContent%2FAbout_the_Area%2FBusStopBench.jpg&amp;ei=L6dFU5zKKaHm0QHCz4HwCQ&amp;psig=AFQjCNH8g_qds4my04KM9-KUPHEDwjKJgA&amp;ust=139716011174975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97" tIns="45698" rIns="91397" bIns="45698" numCol="1" anchor="t" anchorCtr="0" compatLnSpc="1">
            <a:prstTxWarp prst="textNoShape">
              <a:avLst/>
            </a:prstTxWarp>
          </a:bodyPr>
          <a:lstStyle/>
          <a:p>
            <a:endParaRPr lang="en-US"/>
          </a:p>
        </p:txBody>
      </p:sp>
      <p:pic>
        <p:nvPicPr>
          <p:cNvPr id="1331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36242" y="1258657"/>
            <a:ext cx="2286000" cy="1714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3" name="Rectangle 12"/>
          <p:cNvSpPr/>
          <p:nvPr/>
        </p:nvSpPr>
        <p:spPr>
          <a:xfrm>
            <a:off x="8608366" y="6505809"/>
            <a:ext cx="535636" cy="369287"/>
          </a:xfrm>
          <a:prstGeom prst="rect">
            <a:avLst/>
          </a:prstGeom>
        </p:spPr>
        <p:txBody>
          <a:bodyPr wrap="none" lIns="91397" tIns="45698" rIns="91397" bIns="45698">
            <a:spAutoFit/>
          </a:bodyPr>
          <a:lstStyle/>
          <a:p>
            <a:pPr algn="r"/>
            <a:r>
              <a:rPr lang="en-US" dirty="0" smtClean="0"/>
              <a:t>111</a:t>
            </a:r>
            <a:endParaRPr lang="en-US" dirty="0"/>
          </a:p>
        </p:txBody>
      </p:sp>
      <p:grpSp>
        <p:nvGrpSpPr>
          <p:cNvPr id="15" name="Group 14"/>
          <p:cNvGrpSpPr/>
          <p:nvPr/>
        </p:nvGrpSpPr>
        <p:grpSpPr>
          <a:xfrm>
            <a:off x="0" y="0"/>
            <a:ext cx="4345172" cy="639060"/>
            <a:chOff x="0" y="-2"/>
            <a:chExt cx="4345172" cy="639060"/>
          </a:xfrm>
        </p:grpSpPr>
        <p:sp>
          <p:nvSpPr>
            <p:cNvPr id="16" name="Rectangle 15"/>
            <p:cNvSpPr/>
            <p:nvPr/>
          </p:nvSpPr>
          <p:spPr>
            <a:xfrm>
              <a:off x="1905000" y="-2"/>
              <a:ext cx="2438400" cy="639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5000" cy="639058"/>
            </a:xfrm>
            <a:prstGeom prst="rect">
              <a:avLst/>
            </a:prstGeom>
          </p:spPr>
        </p:pic>
        <p:sp>
          <p:nvSpPr>
            <p:cNvPr id="18" name="TextBox 17"/>
            <p:cNvSpPr txBox="1"/>
            <p:nvPr/>
          </p:nvSpPr>
          <p:spPr>
            <a:xfrm>
              <a:off x="1906772" y="81000"/>
              <a:ext cx="2438400" cy="477054"/>
            </a:xfrm>
            <a:prstGeom prst="rect">
              <a:avLst/>
            </a:prstGeom>
            <a:noFill/>
          </p:spPr>
          <p:txBody>
            <a:bodyPr wrap="square" rtlCol="0" anchor="ctr">
              <a:spAutoFit/>
            </a:bodyPr>
            <a:lstStyle/>
            <a:p>
              <a:pPr algn="ctr"/>
              <a:r>
                <a:rPr lang="en-US" sz="2500" dirty="0" smtClean="0">
                  <a:solidFill>
                    <a:schemeClr val="accent6">
                      <a:lumMod val="75000"/>
                    </a:schemeClr>
                  </a:solidFill>
                </a:rPr>
                <a:t>Bus LOS</a:t>
              </a:r>
              <a:endParaRPr lang="en-US" sz="2500" dirty="0">
                <a:solidFill>
                  <a:schemeClr val="accent6">
                    <a:lumMod val="75000"/>
                  </a:schemeClr>
                </a:solidFill>
              </a:endParaRPr>
            </a:p>
          </p:txBody>
        </p:sp>
      </p:grpSp>
      <p:sp>
        <p:nvSpPr>
          <p:cNvPr id="19" name="Rectangle 3"/>
          <p:cNvSpPr>
            <a:spLocks noGrp="1" noChangeArrowheads="1"/>
          </p:cNvSpPr>
          <p:nvPr>
            <p:ph type="title"/>
          </p:nvPr>
        </p:nvSpPr>
        <p:spPr>
          <a:xfrm>
            <a:off x="4343401" y="0"/>
            <a:ext cx="4800600" cy="639059"/>
          </a:xfrm>
        </p:spPr>
        <p:txBody>
          <a:bodyPr anchor="ctr">
            <a:normAutofit/>
          </a:bodyPr>
          <a:lstStyle/>
          <a:p>
            <a:pPr algn="ctr"/>
            <a:r>
              <a:rPr lang="en-US" sz="3200" dirty="0" smtClean="0"/>
              <a:t>Input Variables</a:t>
            </a:r>
            <a:endParaRPr lang="en-US" sz="3200" dirty="0"/>
          </a:p>
        </p:txBody>
      </p:sp>
      <p:graphicFrame>
        <p:nvGraphicFramePr>
          <p:cNvPr id="2" name="Table 1"/>
          <p:cNvGraphicFramePr>
            <a:graphicFrameLocks noGrp="1"/>
          </p:cNvGraphicFramePr>
          <p:nvPr>
            <p:extLst>
              <p:ext uri="{D42A27DB-BD31-4B8C-83A1-F6EECF244321}">
                <p14:modId xmlns:p14="http://schemas.microsoft.com/office/powerpoint/2010/main" val="3461919204"/>
              </p:ext>
            </p:extLst>
          </p:nvPr>
        </p:nvGraphicFramePr>
        <p:xfrm>
          <a:off x="838200" y="4114800"/>
          <a:ext cx="7315200" cy="2222500"/>
        </p:xfrm>
        <a:graphic>
          <a:graphicData uri="http://schemas.openxmlformats.org/drawingml/2006/table">
            <a:tbl>
              <a:tblPr firstRow="1" bandRow="1">
                <a:tableStyleId>{5C22544A-7EE6-4342-B048-85BDC9FD1C3A}</a:tableStyleId>
              </a:tblPr>
              <a:tblGrid>
                <a:gridCol w="3657600"/>
                <a:gridCol w="3657600"/>
              </a:tblGrid>
              <a:tr h="444500">
                <a:tc>
                  <a:txBody>
                    <a:bodyPr/>
                    <a:lstStyle/>
                    <a:p>
                      <a:pPr algn="ctr"/>
                      <a:r>
                        <a:rPr lang="en-US" dirty="0" smtClean="0">
                          <a:latin typeface="Arial Black" panose="020B0A04020102020204" pitchFamily="34" charset="0"/>
                        </a:rPr>
                        <a:t>Passenger Load Factor</a:t>
                      </a:r>
                      <a:endParaRPr lang="en-US" dirty="0">
                        <a:latin typeface="Arial Black" panose="020B0A04020102020204" pitchFamily="34" charset="0"/>
                      </a:endParaRPr>
                    </a:p>
                  </a:txBody>
                  <a:tcPr/>
                </a:tc>
                <a:tc>
                  <a:txBody>
                    <a:bodyPr/>
                    <a:lstStyle/>
                    <a:p>
                      <a:pPr algn="ctr"/>
                      <a:r>
                        <a:rPr lang="en-US" dirty="0" smtClean="0">
                          <a:latin typeface="Arial Black" panose="020B0A04020102020204" pitchFamily="34" charset="0"/>
                        </a:rPr>
                        <a:t>Adjustment Factor</a:t>
                      </a:r>
                      <a:endParaRPr lang="en-US" dirty="0">
                        <a:latin typeface="Arial Black" panose="020B0A04020102020204" pitchFamily="34" charset="0"/>
                      </a:endParaRPr>
                    </a:p>
                  </a:txBody>
                  <a:tcPr/>
                </a:tc>
              </a:tr>
              <a:tr h="444500">
                <a:tc>
                  <a:txBody>
                    <a:bodyPr/>
                    <a:lstStyle/>
                    <a:p>
                      <a:r>
                        <a:rPr lang="en-US" dirty="0" smtClean="0">
                          <a:latin typeface="Arial" panose="020B0604020202020204" pitchFamily="34" charset="0"/>
                          <a:cs typeface="Arial" panose="020B0604020202020204" pitchFamily="34" charset="0"/>
                        </a:rPr>
                        <a:t>&lt;30%</a:t>
                      </a:r>
                      <a:endParaRPr lang="en-US"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1.05</a:t>
                      </a:r>
                      <a:endParaRPr lang="en-US" dirty="0">
                        <a:latin typeface="Arial" panose="020B0604020202020204" pitchFamily="34" charset="0"/>
                        <a:cs typeface="Arial" panose="020B0604020202020204" pitchFamily="34" charset="0"/>
                      </a:endParaRPr>
                    </a:p>
                  </a:txBody>
                  <a:tcPr/>
                </a:tc>
              </a:tr>
              <a:tr h="444500">
                <a:tc>
                  <a:txBody>
                    <a:bodyPr/>
                    <a:lstStyle/>
                    <a:p>
                      <a:r>
                        <a:rPr lang="en-US" dirty="0" smtClean="0">
                          <a:latin typeface="Arial" panose="020B0604020202020204" pitchFamily="34" charset="0"/>
                          <a:cs typeface="Arial" panose="020B0604020202020204" pitchFamily="34" charset="0"/>
                        </a:rPr>
                        <a:t>&lt;70%</a:t>
                      </a:r>
                      <a:endParaRPr lang="en-US"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1.00</a:t>
                      </a:r>
                      <a:endParaRPr lang="en-US" dirty="0">
                        <a:latin typeface="Arial" panose="020B0604020202020204" pitchFamily="34" charset="0"/>
                        <a:cs typeface="Arial" panose="020B0604020202020204" pitchFamily="34" charset="0"/>
                      </a:endParaRPr>
                    </a:p>
                  </a:txBody>
                  <a:tcPr/>
                </a:tc>
              </a:tr>
              <a:tr h="444500">
                <a:tc>
                  <a:txBody>
                    <a:bodyPr/>
                    <a:lstStyle/>
                    <a:p>
                      <a:r>
                        <a:rPr lang="en-US" u="sng" dirty="0" smtClean="0">
                          <a:latin typeface="Arial" panose="020B0604020202020204" pitchFamily="34" charset="0"/>
                          <a:cs typeface="Arial" panose="020B0604020202020204" pitchFamily="34" charset="0"/>
                        </a:rPr>
                        <a:t>&lt;</a:t>
                      </a:r>
                      <a:r>
                        <a:rPr lang="en-US" dirty="0" smtClean="0">
                          <a:latin typeface="Arial" panose="020B0604020202020204" pitchFamily="34" charset="0"/>
                          <a:cs typeface="Arial" panose="020B0604020202020204" pitchFamily="34" charset="0"/>
                        </a:rPr>
                        <a:t>100%</a:t>
                      </a:r>
                      <a:endParaRPr lang="en-US"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0.95</a:t>
                      </a:r>
                      <a:endParaRPr lang="en-US" dirty="0">
                        <a:latin typeface="Arial" panose="020B0604020202020204" pitchFamily="34" charset="0"/>
                        <a:cs typeface="Arial" panose="020B0604020202020204" pitchFamily="34" charset="0"/>
                      </a:endParaRPr>
                    </a:p>
                  </a:txBody>
                  <a:tcPr/>
                </a:tc>
              </a:tr>
              <a:tr h="444500">
                <a:tc>
                  <a:txBody>
                    <a:bodyPr/>
                    <a:lstStyle/>
                    <a:p>
                      <a:r>
                        <a:rPr lang="en-US" dirty="0" smtClean="0">
                          <a:latin typeface="Arial" panose="020B0604020202020204" pitchFamily="34" charset="0"/>
                          <a:cs typeface="Arial" panose="020B0604020202020204" pitchFamily="34" charset="0"/>
                        </a:rPr>
                        <a:t>&gt;100%</a:t>
                      </a:r>
                      <a:endParaRPr lang="en-US"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0.85</a:t>
                      </a:r>
                      <a:endParaRPr lang="en-US" dirty="0">
                        <a:latin typeface="Arial" panose="020B0604020202020204" pitchFamily="34" charset="0"/>
                        <a:cs typeface="Arial" panose="020B0604020202020204" pitchFamily="34" charset="0"/>
                      </a:endParaRPr>
                    </a:p>
                  </a:txBody>
                  <a:tcPr/>
                </a:tc>
              </a:tr>
            </a:tbl>
          </a:graphicData>
        </a:graphic>
      </p:graphicFrame>
    </p:spTree>
    <p:custDataLst>
      <p:tags r:id="rId1"/>
    </p:custDataLst>
    <p:extLst>
      <p:ext uri="{BB962C8B-B14F-4D97-AF65-F5344CB8AC3E}">
        <p14:creationId xmlns:p14="http://schemas.microsoft.com/office/powerpoint/2010/main" val="2059890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5220" name="Rectangle 4"/>
          <p:cNvSpPr>
            <a:spLocks noGrp="1" noChangeArrowheads="1"/>
          </p:cNvSpPr>
          <p:nvPr>
            <p:ph idx="1"/>
          </p:nvPr>
        </p:nvSpPr>
        <p:spPr/>
        <p:txBody>
          <a:bodyPr>
            <a:normAutofit fontScale="92500" lnSpcReduction="10000"/>
          </a:bodyPr>
          <a:lstStyle/>
          <a:p>
            <a:r>
              <a:rPr lang="en-US" sz="2400" dirty="0"/>
              <a:t>Area type: Large Urbanized</a:t>
            </a:r>
          </a:p>
          <a:p>
            <a:r>
              <a:rPr lang="en-US" sz="2400" dirty="0"/>
              <a:t>Opening ARTPLAN defaults</a:t>
            </a:r>
          </a:p>
          <a:p>
            <a:r>
              <a:rPr lang="en-US" sz="2400" dirty="0"/>
              <a:t>Facility:</a:t>
            </a:r>
          </a:p>
          <a:p>
            <a:pPr lvl="1"/>
            <a:r>
              <a:rPr lang="en-US" sz="2000" dirty="0"/>
              <a:t>4-lane divided Class 1 arterial</a:t>
            </a:r>
          </a:p>
          <a:p>
            <a:r>
              <a:rPr lang="en-US" sz="2400" dirty="0"/>
              <a:t>AADT of 34,000</a:t>
            </a:r>
          </a:p>
          <a:p>
            <a:r>
              <a:rPr lang="en-US" sz="2400" dirty="0"/>
              <a:t>K Factor:  .09</a:t>
            </a:r>
          </a:p>
          <a:p>
            <a:r>
              <a:rPr lang="en-US" sz="2400" dirty="0"/>
              <a:t>D Factor:  .565</a:t>
            </a:r>
          </a:p>
          <a:p>
            <a:r>
              <a:rPr lang="en-US" sz="2400" dirty="0"/>
              <a:t>Number of Signals:  4</a:t>
            </a:r>
          </a:p>
          <a:p>
            <a:r>
              <a:rPr lang="en-US" sz="2400" dirty="0"/>
              <a:t>Through g/C:  .45</a:t>
            </a:r>
          </a:p>
          <a:p>
            <a:r>
              <a:rPr lang="en-US" sz="2400" dirty="0"/>
              <a:t>Bus frequency: 3 </a:t>
            </a:r>
          </a:p>
          <a:p>
            <a:r>
              <a:rPr lang="en-US" sz="2400" dirty="0" smtClean="0"/>
              <a:t>Bus </a:t>
            </a:r>
            <a:r>
              <a:rPr lang="en-US" sz="2400" dirty="0"/>
              <a:t>Stop Amenities: Excellent</a:t>
            </a:r>
          </a:p>
          <a:p>
            <a:r>
              <a:rPr lang="en-US" sz="2400" dirty="0"/>
              <a:t>Speed = 45mph</a:t>
            </a:r>
          </a:p>
        </p:txBody>
      </p:sp>
      <p:grpSp>
        <p:nvGrpSpPr>
          <p:cNvPr id="6" name="Group 5"/>
          <p:cNvGrpSpPr/>
          <p:nvPr/>
        </p:nvGrpSpPr>
        <p:grpSpPr>
          <a:xfrm>
            <a:off x="5174180" y="6020271"/>
            <a:ext cx="2946399" cy="701964"/>
            <a:chOff x="4230255" y="5015345"/>
            <a:chExt cx="4064000" cy="701964"/>
          </a:xfrm>
        </p:grpSpPr>
        <p:sp>
          <p:nvSpPr>
            <p:cNvPr id="7" name="Rectangle 6"/>
            <p:cNvSpPr/>
            <p:nvPr/>
          </p:nvSpPr>
          <p:spPr bwMode="auto">
            <a:xfrm>
              <a:off x="5532582" y="5015345"/>
              <a:ext cx="2761673" cy="701964"/>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8" name="Pentagon 7"/>
            <p:cNvSpPr/>
            <p:nvPr/>
          </p:nvSpPr>
          <p:spPr bwMode="auto">
            <a:xfrm>
              <a:off x="4230255" y="5015345"/>
              <a:ext cx="1821792" cy="701964"/>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grpSp>
      <p:sp>
        <p:nvSpPr>
          <p:cNvPr id="9" name="Text Box 4"/>
          <p:cNvSpPr txBox="1">
            <a:spLocks noChangeArrowheads="1"/>
          </p:cNvSpPr>
          <p:nvPr/>
        </p:nvSpPr>
        <p:spPr bwMode="auto">
          <a:xfrm>
            <a:off x="6641025" y="6022583"/>
            <a:ext cx="1536988" cy="707886"/>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3200" dirty="0">
                <a:latin typeface="Calibri" pitchFamily="34" charset="0"/>
              </a:rPr>
              <a:t>3.29</a:t>
            </a:r>
            <a:r>
              <a:rPr lang="en-US" sz="4000" b="1" dirty="0">
                <a:latin typeface="Calibri" pitchFamily="34" charset="0"/>
              </a:rPr>
              <a:t> C</a:t>
            </a:r>
          </a:p>
        </p:txBody>
      </p:sp>
      <p:sp>
        <p:nvSpPr>
          <p:cNvPr id="10" name="Text Box 4"/>
          <p:cNvSpPr txBox="1">
            <a:spLocks noChangeArrowheads="1"/>
          </p:cNvSpPr>
          <p:nvPr/>
        </p:nvSpPr>
        <p:spPr bwMode="auto">
          <a:xfrm>
            <a:off x="5338698" y="6142652"/>
            <a:ext cx="1536988" cy="457200"/>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2400" dirty="0">
                <a:latin typeface="Calibri" pitchFamily="34" charset="0"/>
              </a:rPr>
              <a:t>LOS =</a:t>
            </a:r>
          </a:p>
        </p:txBody>
      </p:sp>
      <p:grpSp>
        <p:nvGrpSpPr>
          <p:cNvPr id="12" name="Group 11"/>
          <p:cNvGrpSpPr/>
          <p:nvPr/>
        </p:nvGrpSpPr>
        <p:grpSpPr>
          <a:xfrm>
            <a:off x="5141646" y="5265750"/>
            <a:ext cx="3658125" cy="701964"/>
            <a:chOff x="3546543" y="5163913"/>
            <a:chExt cx="3658125" cy="701964"/>
          </a:xfrm>
        </p:grpSpPr>
        <p:sp>
          <p:nvSpPr>
            <p:cNvPr id="14" name="Pentagon 13"/>
            <p:cNvSpPr/>
            <p:nvPr/>
          </p:nvSpPr>
          <p:spPr bwMode="auto">
            <a:xfrm>
              <a:off x="3579077" y="5163913"/>
              <a:ext cx="3625591" cy="701964"/>
            </a:xfrm>
            <a:prstGeom prst="homePlate">
              <a:avLst/>
            </a:prstGeom>
            <a:no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15" name="Rectangle 14"/>
            <p:cNvSpPr/>
            <p:nvPr/>
          </p:nvSpPr>
          <p:spPr>
            <a:xfrm>
              <a:off x="3546543" y="5222508"/>
              <a:ext cx="3102324" cy="584775"/>
            </a:xfrm>
            <a:prstGeom prst="rect">
              <a:avLst/>
            </a:prstGeom>
          </p:spPr>
          <p:txBody>
            <a:bodyPr wrap="none">
              <a:spAutoFit/>
            </a:bodyPr>
            <a:lstStyle/>
            <a:p>
              <a:pPr>
                <a:buNone/>
              </a:pPr>
              <a:r>
                <a:rPr lang="en-US" sz="3200" b="1" dirty="0">
                  <a:solidFill>
                    <a:schemeClr val="accent2">
                      <a:lumMod val="75000"/>
                    </a:schemeClr>
                  </a:solidFill>
                  <a:latin typeface="Calibri" pitchFamily="34" charset="0"/>
                </a:rPr>
                <a:t>What is Bus LOS?</a:t>
              </a:r>
            </a:p>
          </p:txBody>
        </p:sp>
      </p:grpSp>
      <p:grpSp>
        <p:nvGrpSpPr>
          <p:cNvPr id="17" name="Group 16"/>
          <p:cNvGrpSpPr/>
          <p:nvPr/>
        </p:nvGrpSpPr>
        <p:grpSpPr>
          <a:xfrm>
            <a:off x="0" y="0"/>
            <a:ext cx="4345172" cy="639060"/>
            <a:chOff x="0" y="-2"/>
            <a:chExt cx="4345172" cy="639060"/>
          </a:xfrm>
        </p:grpSpPr>
        <p:sp>
          <p:nvSpPr>
            <p:cNvPr id="18" name="Rectangle 17"/>
            <p:cNvSpPr/>
            <p:nvPr/>
          </p:nvSpPr>
          <p:spPr>
            <a:xfrm>
              <a:off x="1905000" y="-2"/>
              <a:ext cx="2438400" cy="639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05000" cy="639058"/>
            </a:xfrm>
            <a:prstGeom prst="rect">
              <a:avLst/>
            </a:prstGeom>
          </p:spPr>
        </p:pic>
        <p:sp>
          <p:nvSpPr>
            <p:cNvPr id="20" name="TextBox 19"/>
            <p:cNvSpPr txBox="1"/>
            <p:nvPr/>
          </p:nvSpPr>
          <p:spPr>
            <a:xfrm>
              <a:off x="1906772" y="81000"/>
              <a:ext cx="2438400" cy="477054"/>
            </a:xfrm>
            <a:prstGeom prst="rect">
              <a:avLst/>
            </a:prstGeom>
            <a:noFill/>
          </p:spPr>
          <p:txBody>
            <a:bodyPr wrap="square" rtlCol="0" anchor="ctr">
              <a:spAutoFit/>
            </a:bodyPr>
            <a:lstStyle/>
            <a:p>
              <a:pPr algn="ctr"/>
              <a:r>
                <a:rPr lang="en-US" sz="2500" dirty="0" smtClean="0">
                  <a:solidFill>
                    <a:schemeClr val="accent6">
                      <a:lumMod val="75000"/>
                    </a:schemeClr>
                  </a:solidFill>
                </a:rPr>
                <a:t>Bus </a:t>
              </a:r>
              <a:r>
                <a:rPr lang="en-US" sz="2500" dirty="0">
                  <a:solidFill>
                    <a:schemeClr val="accent6">
                      <a:lumMod val="75000"/>
                    </a:schemeClr>
                  </a:solidFill>
                </a:rPr>
                <a:t>L</a:t>
              </a:r>
              <a:r>
                <a:rPr lang="en-US" sz="2500" dirty="0" smtClean="0">
                  <a:solidFill>
                    <a:schemeClr val="accent6">
                      <a:lumMod val="75000"/>
                    </a:schemeClr>
                  </a:solidFill>
                </a:rPr>
                <a:t>OS</a:t>
              </a:r>
              <a:endParaRPr lang="en-US" sz="2500" dirty="0">
                <a:solidFill>
                  <a:schemeClr val="accent6">
                    <a:lumMod val="75000"/>
                  </a:schemeClr>
                </a:solidFill>
              </a:endParaRPr>
            </a:p>
          </p:txBody>
        </p:sp>
      </p:grpSp>
      <p:sp>
        <p:nvSpPr>
          <p:cNvPr id="21" name="Rectangle 3"/>
          <p:cNvSpPr txBox="1">
            <a:spLocks noChangeArrowheads="1"/>
          </p:cNvSpPr>
          <p:nvPr/>
        </p:nvSpPr>
        <p:spPr>
          <a:xfrm>
            <a:off x="4343401" y="0"/>
            <a:ext cx="4800600" cy="639059"/>
          </a:xfrm>
          <a:prstGeom prst="rect">
            <a:avLst/>
          </a:prstGeom>
        </p:spPr>
        <p:txBody>
          <a:bodyPr vert="horz" lIns="0" tIns="0" rIns="0" bIns="0" rtlCol="0" anchor="ctr"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dirty="0" smtClean="0"/>
              <a:t>Example 1</a:t>
            </a:r>
            <a:endParaRPr lang="en-US" sz="3200" dirty="0"/>
          </a:p>
        </p:txBody>
      </p:sp>
      <p:sp>
        <p:nvSpPr>
          <p:cNvPr id="24" name="Text Box 4"/>
          <p:cNvSpPr txBox="1">
            <a:spLocks noChangeArrowheads="1"/>
          </p:cNvSpPr>
          <p:nvPr/>
        </p:nvSpPr>
        <p:spPr bwMode="auto">
          <a:xfrm>
            <a:off x="5358191" y="6134418"/>
            <a:ext cx="1536988" cy="457200"/>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2400" dirty="0">
                <a:latin typeface="Calibri" pitchFamily="34" charset="0"/>
              </a:rPr>
              <a:t>LOS =</a:t>
            </a:r>
          </a:p>
        </p:txBody>
      </p:sp>
    </p:spTree>
    <p:custDataLst>
      <p:tags r:id="rId1"/>
    </p:custDataLst>
    <p:extLst>
      <p:ext uri="{BB962C8B-B14F-4D97-AF65-F5344CB8AC3E}">
        <p14:creationId xmlns:p14="http://schemas.microsoft.com/office/powerpoint/2010/main" val="4035794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8227" name="Group 51"/>
          <p:cNvGraphicFramePr>
            <a:graphicFrameLocks noGrp="1"/>
          </p:cNvGraphicFramePr>
          <p:nvPr>
            <p:ph idx="1"/>
            <p:extLst>
              <p:ext uri="{D42A27DB-BD31-4B8C-83A1-F6EECF244321}">
                <p14:modId xmlns:p14="http://schemas.microsoft.com/office/powerpoint/2010/main" val="3439806529"/>
              </p:ext>
            </p:extLst>
          </p:nvPr>
        </p:nvGraphicFramePr>
        <p:xfrm>
          <a:off x="2575484" y="2189295"/>
          <a:ext cx="6110986" cy="2167400"/>
        </p:xfrm>
        <a:graphic>
          <a:graphicData uri="http://schemas.openxmlformats.org/drawingml/2006/table">
            <a:tbl>
              <a:tblPr/>
              <a:tblGrid>
                <a:gridCol w="879242"/>
                <a:gridCol w="1006390"/>
                <a:gridCol w="1002626"/>
                <a:gridCol w="1145859"/>
                <a:gridCol w="1074243"/>
                <a:gridCol w="1002626"/>
              </a:tblGrid>
              <a:tr h="875048">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From</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To</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Buses/</a:t>
                      </a:r>
                      <a:r>
                        <a:rPr kumimoji="0" lang="en-US" sz="1400" b="1" i="0" u="none" strike="noStrike" cap="none" normalizeH="0" baseline="0" dirty="0" err="1" smtClean="0">
                          <a:ln>
                            <a:noFill/>
                          </a:ln>
                          <a:solidFill>
                            <a:srgbClr val="333333"/>
                          </a:solidFill>
                          <a:effectLst/>
                          <a:latin typeface="Arial" charset="0"/>
                        </a:rPr>
                        <a:t>Hr</a:t>
                      </a:r>
                      <a:r>
                        <a:rPr kumimoji="0" lang="en-US" sz="1400" b="1" i="0" u="none" strike="noStrike" cap="none" normalizeH="0" baseline="0" dirty="0" smtClean="0">
                          <a:ln>
                            <a:noFill/>
                          </a:ln>
                          <a:solidFill>
                            <a:srgbClr val="333333"/>
                          </a:solidFill>
                          <a:effectLst/>
                          <a:latin typeface="Arial" charset="0"/>
                        </a:rPr>
                        <a:t> in peak direction</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Existence of Sidewalk</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Passenger Load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Stop Amenities</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Easy</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First</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3</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Yes</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50%</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Excellent</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First</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Second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2</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Yes</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60%</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defRPr/>
                      </a:pPr>
                      <a:r>
                        <a:rPr kumimoji="0" lang="en-US" sz="1600" b="0" i="0" u="none" strike="noStrike" cap="none" normalizeH="0" baseline="0" dirty="0" smtClean="0">
                          <a:ln>
                            <a:noFill/>
                          </a:ln>
                          <a:solidFill>
                            <a:srgbClr val="333333"/>
                          </a:solidFill>
                          <a:effectLst/>
                          <a:latin typeface="Arial" charset="0"/>
                        </a:rPr>
                        <a:t>Excellent</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Second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Third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2</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No</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60%</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Excellent</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Third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Mulberry</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1</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No</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75%</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Excellent</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098223" name="Rectangle 47"/>
          <p:cNvSpPr>
            <a:spLocks noChangeArrowheads="1"/>
          </p:cNvSpPr>
          <p:nvPr/>
        </p:nvSpPr>
        <p:spPr bwMode="auto">
          <a:xfrm>
            <a:off x="358288" y="838200"/>
            <a:ext cx="8664766" cy="707842"/>
          </a:xfrm>
          <a:prstGeom prst="rect">
            <a:avLst/>
          </a:prstGeom>
          <a:noFill/>
          <a:ln w="9525">
            <a:noFill/>
            <a:miter lim="800000"/>
            <a:headEnd/>
            <a:tailEnd/>
          </a:ln>
          <a:effectLst/>
        </p:spPr>
        <p:txBody>
          <a:bodyPr wrap="square" lIns="91397" tIns="45698" rIns="91397" bIns="45698">
            <a:spAutoFit/>
          </a:bodyPr>
          <a:lstStyle/>
          <a:p>
            <a:pPr eaLnBrk="1" hangingPunct="1"/>
            <a:r>
              <a:rPr lang="en-US" dirty="0">
                <a:latin typeface="Tahoma" pitchFamily="34" charset="0"/>
              </a:rPr>
              <a:t>With inputs from Bus </a:t>
            </a:r>
            <a:r>
              <a:rPr lang="en-US" dirty="0" smtClean="0">
                <a:latin typeface="Tahoma" pitchFamily="34" charset="0"/>
              </a:rPr>
              <a:t>LOS Example </a:t>
            </a:r>
            <a:r>
              <a:rPr lang="en-US" dirty="0">
                <a:latin typeface="Tahoma" pitchFamily="34" charset="0"/>
              </a:rPr>
              <a:t>#1 and the following bus inputs:</a:t>
            </a:r>
            <a:r>
              <a:rPr lang="en-US" sz="2000" dirty="0">
                <a:latin typeface="Tahoma" pitchFamily="34" charset="0"/>
              </a:rPr>
              <a:t> What is the Bus Level of Service for each segment and the facility as a whole?</a:t>
            </a:r>
          </a:p>
        </p:txBody>
      </p:sp>
      <p:sp>
        <p:nvSpPr>
          <p:cNvPr id="39" name="Rectangle 38"/>
          <p:cNvSpPr/>
          <p:nvPr/>
        </p:nvSpPr>
        <p:spPr bwMode="auto">
          <a:xfrm>
            <a:off x="6514552" y="6204547"/>
            <a:ext cx="2426141" cy="535167"/>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40" name="Pentagon 39"/>
          <p:cNvSpPr/>
          <p:nvPr/>
        </p:nvSpPr>
        <p:spPr bwMode="auto">
          <a:xfrm>
            <a:off x="5370453" y="6204550"/>
            <a:ext cx="2042891" cy="535167"/>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38" name="Text Box 4"/>
          <p:cNvSpPr txBox="1">
            <a:spLocks noChangeArrowheads="1"/>
          </p:cNvSpPr>
          <p:nvPr/>
        </p:nvSpPr>
        <p:spPr bwMode="auto">
          <a:xfrm>
            <a:off x="5433534" y="6248403"/>
            <a:ext cx="1862413" cy="472779"/>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2400" dirty="0">
                <a:latin typeface="Calibri" pitchFamily="34" charset="0"/>
              </a:rPr>
              <a:t>Overall LOS =</a:t>
            </a:r>
          </a:p>
        </p:txBody>
      </p:sp>
      <p:grpSp>
        <p:nvGrpSpPr>
          <p:cNvPr id="29" name="Group 28"/>
          <p:cNvGrpSpPr/>
          <p:nvPr/>
        </p:nvGrpSpPr>
        <p:grpSpPr>
          <a:xfrm>
            <a:off x="0" y="0"/>
            <a:ext cx="4345172" cy="639060"/>
            <a:chOff x="0" y="-2"/>
            <a:chExt cx="4345172" cy="639060"/>
          </a:xfrm>
        </p:grpSpPr>
        <p:sp>
          <p:nvSpPr>
            <p:cNvPr id="31" name="Rectangle 30"/>
            <p:cNvSpPr/>
            <p:nvPr/>
          </p:nvSpPr>
          <p:spPr>
            <a:xfrm>
              <a:off x="1905000" y="-2"/>
              <a:ext cx="2438400" cy="639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05000" cy="639058"/>
            </a:xfrm>
            <a:prstGeom prst="rect">
              <a:avLst/>
            </a:prstGeom>
          </p:spPr>
        </p:pic>
        <p:sp>
          <p:nvSpPr>
            <p:cNvPr id="37" name="TextBox 36"/>
            <p:cNvSpPr txBox="1"/>
            <p:nvPr/>
          </p:nvSpPr>
          <p:spPr>
            <a:xfrm>
              <a:off x="1906772" y="81000"/>
              <a:ext cx="2438400" cy="477054"/>
            </a:xfrm>
            <a:prstGeom prst="rect">
              <a:avLst/>
            </a:prstGeom>
            <a:noFill/>
          </p:spPr>
          <p:txBody>
            <a:bodyPr wrap="square" rtlCol="0" anchor="ctr">
              <a:spAutoFit/>
            </a:bodyPr>
            <a:lstStyle/>
            <a:p>
              <a:pPr algn="ctr"/>
              <a:r>
                <a:rPr lang="en-US" sz="2500" dirty="0" smtClean="0">
                  <a:solidFill>
                    <a:schemeClr val="accent6">
                      <a:lumMod val="75000"/>
                    </a:schemeClr>
                  </a:solidFill>
                </a:rPr>
                <a:t>Bus </a:t>
              </a:r>
              <a:r>
                <a:rPr lang="en-US" sz="2500" dirty="0">
                  <a:solidFill>
                    <a:schemeClr val="accent6">
                      <a:lumMod val="75000"/>
                    </a:schemeClr>
                  </a:solidFill>
                </a:rPr>
                <a:t>L</a:t>
              </a:r>
              <a:r>
                <a:rPr lang="en-US" sz="2500" dirty="0" smtClean="0">
                  <a:solidFill>
                    <a:schemeClr val="accent6">
                      <a:lumMod val="75000"/>
                    </a:schemeClr>
                  </a:solidFill>
                </a:rPr>
                <a:t>OS</a:t>
              </a:r>
              <a:endParaRPr lang="en-US" sz="2500" dirty="0">
                <a:solidFill>
                  <a:schemeClr val="accent6">
                    <a:lumMod val="75000"/>
                  </a:schemeClr>
                </a:solidFill>
              </a:endParaRPr>
            </a:p>
          </p:txBody>
        </p:sp>
      </p:grpSp>
      <p:sp>
        <p:nvSpPr>
          <p:cNvPr id="41" name="Rectangle 3"/>
          <p:cNvSpPr txBox="1">
            <a:spLocks noChangeArrowheads="1"/>
          </p:cNvSpPr>
          <p:nvPr/>
        </p:nvSpPr>
        <p:spPr>
          <a:xfrm>
            <a:off x="4343401" y="0"/>
            <a:ext cx="4800600" cy="639059"/>
          </a:xfrm>
          <a:prstGeom prst="rect">
            <a:avLst/>
          </a:prstGeom>
        </p:spPr>
        <p:txBody>
          <a:bodyPr vert="horz" lIns="0" tIns="0" rIns="0" bIns="0" rtlCol="0" anchor="ctr"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dirty="0" smtClean="0"/>
              <a:t>Workshop 4.A</a:t>
            </a:r>
            <a:endParaRPr lang="en-US" sz="3200" dirty="0"/>
          </a:p>
        </p:txBody>
      </p:sp>
      <p:grpSp>
        <p:nvGrpSpPr>
          <p:cNvPr id="5" name="Group 4"/>
          <p:cNvGrpSpPr/>
          <p:nvPr/>
        </p:nvGrpSpPr>
        <p:grpSpPr>
          <a:xfrm>
            <a:off x="228600" y="3053357"/>
            <a:ext cx="2280922" cy="1345105"/>
            <a:chOff x="228600" y="3053357"/>
            <a:chExt cx="2280922" cy="1606402"/>
          </a:xfrm>
        </p:grpSpPr>
        <p:grpSp>
          <p:nvGrpSpPr>
            <p:cNvPr id="11" name="Group 10"/>
            <p:cNvGrpSpPr/>
            <p:nvPr/>
          </p:nvGrpSpPr>
          <p:grpSpPr>
            <a:xfrm>
              <a:off x="228600" y="3053357"/>
              <a:ext cx="2280922" cy="375643"/>
              <a:chOff x="4230255" y="5003600"/>
              <a:chExt cx="4064000" cy="625404"/>
            </a:xfrm>
          </p:grpSpPr>
          <p:sp>
            <p:nvSpPr>
              <p:cNvPr id="12" name="Rectangle 11"/>
              <p:cNvSpPr/>
              <p:nvPr/>
            </p:nvSpPr>
            <p:spPr bwMode="auto">
              <a:xfrm>
                <a:off x="5532581" y="5003600"/>
                <a:ext cx="2761674" cy="625400"/>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sp>
            <p:nvSpPr>
              <p:cNvPr id="13" name="Pentagon 12"/>
              <p:cNvSpPr/>
              <p:nvPr/>
            </p:nvSpPr>
            <p:spPr bwMode="auto">
              <a:xfrm>
                <a:off x="4230255" y="5003604"/>
                <a:ext cx="1821792" cy="625400"/>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grpSp>
        <p:sp>
          <p:nvSpPr>
            <p:cNvPr id="15" name="Text Box 4"/>
            <p:cNvSpPr txBox="1">
              <a:spLocks noChangeArrowheads="1"/>
            </p:cNvSpPr>
            <p:nvPr/>
          </p:nvSpPr>
          <p:spPr bwMode="auto">
            <a:xfrm>
              <a:off x="268905" y="3090158"/>
              <a:ext cx="874095" cy="404268"/>
            </a:xfrm>
            <a:prstGeom prst="rect">
              <a:avLst/>
            </a:prstGeom>
            <a:noFill/>
            <a:ln w="9525">
              <a:noFill/>
              <a:miter lim="800000"/>
              <a:headEnd/>
              <a:tailEnd/>
            </a:ln>
            <a:effectLst/>
          </p:spPr>
          <p:txBody>
            <a:bodyPr wrap="square" lIns="91397" tIns="45698" rIns="91397" bIns="45698">
              <a:spAutoFit/>
            </a:bodyPr>
            <a:lstStyle/>
            <a:p>
              <a:pPr>
                <a:spcBef>
                  <a:spcPct val="50000"/>
                </a:spcBef>
              </a:pPr>
              <a:r>
                <a:rPr lang="en-US" sz="1600" dirty="0">
                  <a:latin typeface="Calibri" pitchFamily="34" charset="0"/>
                </a:rPr>
                <a:t>Freq. =</a:t>
              </a:r>
            </a:p>
          </p:txBody>
        </p:sp>
        <p:grpSp>
          <p:nvGrpSpPr>
            <p:cNvPr id="54" name="Group 53"/>
            <p:cNvGrpSpPr/>
            <p:nvPr/>
          </p:nvGrpSpPr>
          <p:grpSpPr>
            <a:xfrm>
              <a:off x="228600" y="3428998"/>
              <a:ext cx="2280922" cy="375643"/>
              <a:chOff x="4230255" y="5003600"/>
              <a:chExt cx="4064000" cy="625404"/>
            </a:xfrm>
          </p:grpSpPr>
          <p:sp>
            <p:nvSpPr>
              <p:cNvPr id="55" name="Rectangle 54"/>
              <p:cNvSpPr/>
              <p:nvPr/>
            </p:nvSpPr>
            <p:spPr bwMode="auto">
              <a:xfrm>
                <a:off x="5532581" y="5003600"/>
                <a:ext cx="2761674" cy="625400"/>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sp>
            <p:nvSpPr>
              <p:cNvPr id="56" name="Pentagon 55"/>
              <p:cNvSpPr/>
              <p:nvPr/>
            </p:nvSpPr>
            <p:spPr bwMode="auto">
              <a:xfrm>
                <a:off x="4230255" y="5003604"/>
                <a:ext cx="1821792" cy="625400"/>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grpSp>
        <p:sp>
          <p:nvSpPr>
            <p:cNvPr id="57" name="Text Box 4"/>
            <p:cNvSpPr txBox="1">
              <a:spLocks noChangeArrowheads="1"/>
            </p:cNvSpPr>
            <p:nvPr/>
          </p:nvSpPr>
          <p:spPr bwMode="auto">
            <a:xfrm>
              <a:off x="268905" y="3465799"/>
              <a:ext cx="874095" cy="404268"/>
            </a:xfrm>
            <a:prstGeom prst="rect">
              <a:avLst/>
            </a:prstGeom>
            <a:noFill/>
            <a:ln w="9525">
              <a:noFill/>
              <a:miter lim="800000"/>
              <a:headEnd/>
              <a:tailEnd/>
            </a:ln>
            <a:effectLst/>
          </p:spPr>
          <p:txBody>
            <a:bodyPr wrap="square" lIns="91397" tIns="45698" rIns="91397" bIns="45698">
              <a:spAutoFit/>
            </a:bodyPr>
            <a:lstStyle/>
            <a:p>
              <a:pPr>
                <a:spcBef>
                  <a:spcPct val="50000"/>
                </a:spcBef>
              </a:pPr>
              <a:r>
                <a:rPr lang="en-US" sz="1600" dirty="0">
                  <a:latin typeface="Calibri" pitchFamily="34" charset="0"/>
                </a:rPr>
                <a:t>Freq. =</a:t>
              </a:r>
            </a:p>
          </p:txBody>
        </p:sp>
        <p:grpSp>
          <p:nvGrpSpPr>
            <p:cNvPr id="58" name="Group 57"/>
            <p:cNvGrpSpPr/>
            <p:nvPr/>
          </p:nvGrpSpPr>
          <p:grpSpPr>
            <a:xfrm>
              <a:off x="228600" y="3812600"/>
              <a:ext cx="2280922" cy="375643"/>
              <a:chOff x="4230255" y="5003600"/>
              <a:chExt cx="4064000" cy="625404"/>
            </a:xfrm>
          </p:grpSpPr>
          <p:sp>
            <p:nvSpPr>
              <p:cNvPr id="59" name="Rectangle 58"/>
              <p:cNvSpPr/>
              <p:nvPr/>
            </p:nvSpPr>
            <p:spPr bwMode="auto">
              <a:xfrm>
                <a:off x="5532581" y="5003600"/>
                <a:ext cx="2761674" cy="625400"/>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sp>
            <p:nvSpPr>
              <p:cNvPr id="60" name="Pentagon 59"/>
              <p:cNvSpPr/>
              <p:nvPr/>
            </p:nvSpPr>
            <p:spPr bwMode="auto">
              <a:xfrm>
                <a:off x="4230255" y="5003604"/>
                <a:ext cx="1821792" cy="625400"/>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grpSp>
        <p:sp>
          <p:nvSpPr>
            <p:cNvPr id="61" name="Text Box 4"/>
            <p:cNvSpPr txBox="1">
              <a:spLocks noChangeArrowheads="1"/>
            </p:cNvSpPr>
            <p:nvPr/>
          </p:nvSpPr>
          <p:spPr bwMode="auto">
            <a:xfrm>
              <a:off x="268905" y="3860647"/>
              <a:ext cx="874095" cy="404268"/>
            </a:xfrm>
            <a:prstGeom prst="rect">
              <a:avLst/>
            </a:prstGeom>
            <a:noFill/>
            <a:ln w="9525">
              <a:noFill/>
              <a:miter lim="800000"/>
              <a:headEnd/>
              <a:tailEnd/>
            </a:ln>
            <a:effectLst/>
          </p:spPr>
          <p:txBody>
            <a:bodyPr wrap="square" lIns="91397" tIns="45698" rIns="91397" bIns="45698">
              <a:spAutoFit/>
            </a:bodyPr>
            <a:lstStyle/>
            <a:p>
              <a:pPr>
                <a:spcBef>
                  <a:spcPct val="50000"/>
                </a:spcBef>
              </a:pPr>
              <a:r>
                <a:rPr lang="en-US" sz="1600" dirty="0">
                  <a:latin typeface="Calibri" pitchFamily="34" charset="0"/>
                </a:rPr>
                <a:t>Freq. =</a:t>
              </a:r>
            </a:p>
          </p:txBody>
        </p:sp>
        <p:grpSp>
          <p:nvGrpSpPr>
            <p:cNvPr id="66" name="Group 65"/>
            <p:cNvGrpSpPr/>
            <p:nvPr/>
          </p:nvGrpSpPr>
          <p:grpSpPr>
            <a:xfrm>
              <a:off x="228600" y="4199432"/>
              <a:ext cx="2280922" cy="375643"/>
              <a:chOff x="4230255" y="5003600"/>
              <a:chExt cx="4064000" cy="625404"/>
            </a:xfrm>
          </p:grpSpPr>
          <p:sp>
            <p:nvSpPr>
              <p:cNvPr id="67" name="Rectangle 66"/>
              <p:cNvSpPr/>
              <p:nvPr/>
            </p:nvSpPr>
            <p:spPr bwMode="auto">
              <a:xfrm>
                <a:off x="5532581" y="5003600"/>
                <a:ext cx="2761674" cy="625400"/>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sp>
            <p:nvSpPr>
              <p:cNvPr id="68" name="Pentagon 67"/>
              <p:cNvSpPr/>
              <p:nvPr/>
            </p:nvSpPr>
            <p:spPr bwMode="auto">
              <a:xfrm>
                <a:off x="4230255" y="5003604"/>
                <a:ext cx="1821792" cy="625400"/>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grpSp>
        <p:sp>
          <p:nvSpPr>
            <p:cNvPr id="69" name="Text Box 4"/>
            <p:cNvSpPr txBox="1">
              <a:spLocks noChangeArrowheads="1"/>
            </p:cNvSpPr>
            <p:nvPr/>
          </p:nvSpPr>
          <p:spPr bwMode="auto">
            <a:xfrm>
              <a:off x="268905" y="4255491"/>
              <a:ext cx="874095" cy="404268"/>
            </a:xfrm>
            <a:prstGeom prst="rect">
              <a:avLst/>
            </a:prstGeom>
            <a:noFill/>
            <a:ln w="9525">
              <a:noFill/>
              <a:miter lim="800000"/>
              <a:headEnd/>
              <a:tailEnd/>
            </a:ln>
            <a:effectLst/>
          </p:spPr>
          <p:txBody>
            <a:bodyPr wrap="square" lIns="91397" tIns="45698" rIns="91397" bIns="45698">
              <a:spAutoFit/>
            </a:bodyPr>
            <a:lstStyle/>
            <a:p>
              <a:pPr>
                <a:spcBef>
                  <a:spcPct val="50000"/>
                </a:spcBef>
              </a:pPr>
              <a:r>
                <a:rPr lang="en-US" sz="1600" dirty="0">
                  <a:latin typeface="Calibri" pitchFamily="34" charset="0"/>
                </a:rPr>
                <a:t>Freq. =</a:t>
              </a:r>
            </a:p>
          </p:txBody>
        </p:sp>
      </p:grpSp>
      <p:sp>
        <p:nvSpPr>
          <p:cNvPr id="30" name="Text Box 4"/>
          <p:cNvSpPr txBox="1">
            <a:spLocks noChangeArrowheads="1"/>
          </p:cNvSpPr>
          <p:nvPr/>
        </p:nvSpPr>
        <p:spPr bwMode="auto">
          <a:xfrm>
            <a:off x="7544364" y="6118209"/>
            <a:ext cx="1454627" cy="707842"/>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3200" dirty="0" smtClean="0">
                <a:latin typeface="Calibri" pitchFamily="34" charset="0"/>
              </a:rPr>
              <a:t>1.91</a:t>
            </a:r>
            <a:r>
              <a:rPr lang="en-US" sz="4000" b="1" dirty="0" smtClean="0">
                <a:latin typeface="Calibri" pitchFamily="34" charset="0"/>
              </a:rPr>
              <a:t> E</a:t>
            </a:r>
            <a:endParaRPr lang="en-US" sz="4000" b="1" dirty="0">
              <a:latin typeface="Calibri" pitchFamily="34" charset="0"/>
            </a:endParaRPr>
          </a:p>
        </p:txBody>
      </p:sp>
      <p:sp>
        <p:nvSpPr>
          <p:cNvPr id="2" name="TextBox 1"/>
          <p:cNvSpPr txBox="1"/>
          <p:nvPr/>
        </p:nvSpPr>
        <p:spPr>
          <a:xfrm>
            <a:off x="1270187" y="3041230"/>
            <a:ext cx="1219282" cy="369332"/>
          </a:xfrm>
          <a:prstGeom prst="rect">
            <a:avLst/>
          </a:prstGeom>
          <a:noFill/>
        </p:spPr>
        <p:txBody>
          <a:bodyPr wrap="square" rtlCol="0">
            <a:spAutoFit/>
          </a:bodyPr>
          <a:lstStyle/>
          <a:p>
            <a:r>
              <a:rPr lang="en-US" dirty="0" smtClean="0"/>
              <a:t>3.47 C</a:t>
            </a:r>
            <a:endParaRPr lang="en-US" dirty="0"/>
          </a:p>
        </p:txBody>
      </p:sp>
      <p:sp>
        <p:nvSpPr>
          <p:cNvPr id="33" name="TextBox 32"/>
          <p:cNvSpPr txBox="1"/>
          <p:nvPr/>
        </p:nvSpPr>
        <p:spPr>
          <a:xfrm>
            <a:off x="1271266" y="3340499"/>
            <a:ext cx="1219282" cy="369332"/>
          </a:xfrm>
          <a:prstGeom prst="rect">
            <a:avLst/>
          </a:prstGeom>
          <a:noFill/>
        </p:spPr>
        <p:txBody>
          <a:bodyPr wrap="square" rtlCol="0">
            <a:spAutoFit/>
          </a:bodyPr>
          <a:lstStyle/>
          <a:p>
            <a:r>
              <a:rPr lang="en-US" dirty="0" smtClean="0"/>
              <a:t>2.31 D</a:t>
            </a:r>
            <a:endParaRPr lang="en-US" dirty="0"/>
          </a:p>
        </p:txBody>
      </p:sp>
      <p:sp>
        <p:nvSpPr>
          <p:cNvPr id="34" name="TextBox 33"/>
          <p:cNvSpPr txBox="1"/>
          <p:nvPr/>
        </p:nvSpPr>
        <p:spPr>
          <a:xfrm>
            <a:off x="1264290" y="3664409"/>
            <a:ext cx="1219282" cy="369332"/>
          </a:xfrm>
          <a:prstGeom prst="rect">
            <a:avLst/>
          </a:prstGeom>
          <a:noFill/>
        </p:spPr>
        <p:txBody>
          <a:bodyPr wrap="square" rtlCol="0">
            <a:spAutoFit/>
          </a:bodyPr>
          <a:lstStyle/>
          <a:p>
            <a:r>
              <a:rPr lang="en-US" dirty="0" smtClean="0"/>
              <a:t>1.27 E</a:t>
            </a:r>
            <a:endParaRPr lang="en-US" dirty="0"/>
          </a:p>
        </p:txBody>
      </p:sp>
      <p:sp>
        <p:nvSpPr>
          <p:cNvPr id="42" name="TextBox 41"/>
          <p:cNvSpPr txBox="1"/>
          <p:nvPr/>
        </p:nvSpPr>
        <p:spPr>
          <a:xfrm>
            <a:off x="1271266" y="3985615"/>
            <a:ext cx="1219282" cy="369332"/>
          </a:xfrm>
          <a:prstGeom prst="rect">
            <a:avLst/>
          </a:prstGeom>
          <a:noFill/>
        </p:spPr>
        <p:txBody>
          <a:bodyPr wrap="square" rtlCol="0">
            <a:spAutoFit/>
          </a:bodyPr>
          <a:lstStyle/>
          <a:p>
            <a:r>
              <a:rPr lang="en-US" dirty="0" smtClean="0"/>
              <a:t>0.60 F</a:t>
            </a:r>
            <a:endParaRPr lang="en-US" dirty="0"/>
          </a:p>
        </p:txBody>
      </p:sp>
      <p:pic>
        <p:nvPicPr>
          <p:cNvPr id="46" name="Picture 45"/>
          <p:cNvPicPr>
            <a:picLocks noChangeAspect="1"/>
          </p:cNvPicPr>
          <p:nvPr/>
        </p:nvPicPr>
        <p:blipFill>
          <a:blip r:embed="rId5"/>
          <a:stretch>
            <a:fillRect/>
          </a:stretch>
        </p:blipFill>
        <p:spPr>
          <a:xfrm>
            <a:off x="8343900" y="30859"/>
            <a:ext cx="762000" cy="780230"/>
          </a:xfrm>
          <a:prstGeom prst="rect">
            <a:avLst/>
          </a:prstGeom>
        </p:spPr>
      </p:pic>
      <p:sp>
        <p:nvSpPr>
          <p:cNvPr id="45" name="Pentagon 44"/>
          <p:cNvSpPr/>
          <p:nvPr/>
        </p:nvSpPr>
        <p:spPr bwMode="auto">
          <a:xfrm>
            <a:off x="5370453" y="6204547"/>
            <a:ext cx="2042891" cy="535167"/>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47" name="Text Box 4"/>
          <p:cNvSpPr txBox="1">
            <a:spLocks noChangeArrowheads="1"/>
          </p:cNvSpPr>
          <p:nvPr/>
        </p:nvSpPr>
        <p:spPr bwMode="auto">
          <a:xfrm>
            <a:off x="5433534" y="6248400"/>
            <a:ext cx="1862413" cy="472779"/>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2400" dirty="0">
                <a:latin typeface="Calibri" pitchFamily="34" charset="0"/>
              </a:rPr>
              <a:t>Overall LOS =</a:t>
            </a:r>
          </a:p>
        </p:txBody>
      </p:sp>
    </p:spTree>
    <p:custDataLst>
      <p:tags r:id="rId1"/>
    </p:custDataLst>
    <p:extLst>
      <p:ext uri="{BB962C8B-B14F-4D97-AF65-F5344CB8AC3E}">
        <p14:creationId xmlns:p14="http://schemas.microsoft.com/office/powerpoint/2010/main" val="41097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33" grpId="0"/>
      <p:bldP spid="34" grpId="0"/>
      <p:bldP spid="42"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8227" name="Group 51"/>
          <p:cNvGraphicFramePr>
            <a:graphicFrameLocks noGrp="1"/>
          </p:cNvGraphicFramePr>
          <p:nvPr>
            <p:ph idx="1"/>
            <p:extLst>
              <p:ext uri="{D42A27DB-BD31-4B8C-83A1-F6EECF244321}">
                <p14:modId xmlns:p14="http://schemas.microsoft.com/office/powerpoint/2010/main" val="1713249976"/>
              </p:ext>
            </p:extLst>
          </p:nvPr>
        </p:nvGraphicFramePr>
        <p:xfrm>
          <a:off x="2575484" y="2189295"/>
          <a:ext cx="6110986" cy="2167400"/>
        </p:xfrm>
        <a:graphic>
          <a:graphicData uri="http://schemas.openxmlformats.org/drawingml/2006/table">
            <a:tbl>
              <a:tblPr/>
              <a:tblGrid>
                <a:gridCol w="879242"/>
                <a:gridCol w="1006390"/>
                <a:gridCol w="1002626"/>
                <a:gridCol w="1145859"/>
                <a:gridCol w="1074243"/>
                <a:gridCol w="1002626"/>
              </a:tblGrid>
              <a:tr h="875048">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From</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To</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Buses/</a:t>
                      </a:r>
                      <a:r>
                        <a:rPr kumimoji="0" lang="en-US" sz="1400" b="1" i="0" u="none" strike="noStrike" cap="none" normalizeH="0" baseline="0" dirty="0" err="1" smtClean="0">
                          <a:ln>
                            <a:noFill/>
                          </a:ln>
                          <a:solidFill>
                            <a:srgbClr val="333333"/>
                          </a:solidFill>
                          <a:effectLst/>
                          <a:latin typeface="Arial" charset="0"/>
                        </a:rPr>
                        <a:t>Hr</a:t>
                      </a:r>
                      <a:r>
                        <a:rPr kumimoji="0" lang="en-US" sz="1400" b="1" i="0" u="none" strike="noStrike" cap="none" normalizeH="0" baseline="0" dirty="0" smtClean="0">
                          <a:ln>
                            <a:noFill/>
                          </a:ln>
                          <a:solidFill>
                            <a:srgbClr val="333333"/>
                          </a:solidFill>
                          <a:effectLst/>
                          <a:latin typeface="Arial" charset="0"/>
                        </a:rPr>
                        <a:t> in peak direction</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Existence of Sidewalk</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Passenger Load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Stop Amenities</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Easy</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First</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2</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Yes</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110%</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Excellent</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First</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Second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2</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Yes</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80%</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defRPr/>
                      </a:pPr>
                      <a:r>
                        <a:rPr kumimoji="0" lang="en-US" sz="1600" b="0" i="0" u="none" strike="noStrike" cap="none" normalizeH="0" baseline="0" dirty="0" smtClean="0">
                          <a:ln>
                            <a:noFill/>
                          </a:ln>
                          <a:solidFill>
                            <a:srgbClr val="333333"/>
                          </a:solidFill>
                          <a:effectLst/>
                          <a:latin typeface="Arial" charset="0"/>
                        </a:rPr>
                        <a:t>Excellent</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Second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Third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2</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No</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80%</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Excellent</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Third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Mulberry</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2</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No</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110%</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Excellent</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098223" name="Rectangle 47"/>
          <p:cNvSpPr>
            <a:spLocks noChangeArrowheads="1"/>
          </p:cNvSpPr>
          <p:nvPr/>
        </p:nvSpPr>
        <p:spPr bwMode="auto">
          <a:xfrm>
            <a:off x="358288" y="838200"/>
            <a:ext cx="8664766" cy="707842"/>
          </a:xfrm>
          <a:prstGeom prst="rect">
            <a:avLst/>
          </a:prstGeom>
          <a:noFill/>
          <a:ln w="9525">
            <a:noFill/>
            <a:miter lim="800000"/>
            <a:headEnd/>
            <a:tailEnd/>
          </a:ln>
          <a:effectLst/>
        </p:spPr>
        <p:txBody>
          <a:bodyPr wrap="square" lIns="91397" tIns="45698" rIns="91397" bIns="45698">
            <a:spAutoFit/>
          </a:bodyPr>
          <a:lstStyle/>
          <a:p>
            <a:pPr eaLnBrk="1" hangingPunct="1"/>
            <a:r>
              <a:rPr lang="en-US" dirty="0">
                <a:latin typeface="Tahoma" pitchFamily="34" charset="0"/>
              </a:rPr>
              <a:t>With inputs from Bus </a:t>
            </a:r>
            <a:r>
              <a:rPr lang="en-US" dirty="0" smtClean="0">
                <a:latin typeface="Tahoma" pitchFamily="34" charset="0"/>
              </a:rPr>
              <a:t>LOS Example </a:t>
            </a:r>
            <a:r>
              <a:rPr lang="en-US" dirty="0">
                <a:latin typeface="Tahoma" pitchFamily="34" charset="0"/>
              </a:rPr>
              <a:t>#1 and the following bus inputs:</a:t>
            </a:r>
            <a:r>
              <a:rPr lang="en-US" sz="2000" dirty="0">
                <a:latin typeface="Tahoma" pitchFamily="34" charset="0"/>
              </a:rPr>
              <a:t> What is the Bus Level of Service for each segment and the facility as a whole?</a:t>
            </a:r>
          </a:p>
        </p:txBody>
      </p:sp>
      <p:grpSp>
        <p:nvGrpSpPr>
          <p:cNvPr id="36" name="Group 35"/>
          <p:cNvGrpSpPr/>
          <p:nvPr/>
        </p:nvGrpSpPr>
        <p:grpSpPr>
          <a:xfrm>
            <a:off x="5370453" y="6204547"/>
            <a:ext cx="3570240" cy="535170"/>
            <a:chOff x="4230255" y="5003600"/>
            <a:chExt cx="4064000" cy="625404"/>
          </a:xfrm>
        </p:grpSpPr>
        <p:sp>
          <p:nvSpPr>
            <p:cNvPr id="39" name="Rectangle 38"/>
            <p:cNvSpPr/>
            <p:nvPr/>
          </p:nvSpPr>
          <p:spPr bwMode="auto">
            <a:xfrm>
              <a:off x="5532581" y="5003600"/>
              <a:ext cx="2761674" cy="625400"/>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40" name="Pentagon 39"/>
            <p:cNvSpPr/>
            <p:nvPr/>
          </p:nvSpPr>
          <p:spPr bwMode="auto">
            <a:xfrm>
              <a:off x="4230255" y="5003604"/>
              <a:ext cx="2325420" cy="625400"/>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grpSp>
      <p:sp>
        <p:nvSpPr>
          <p:cNvPr id="38" name="Text Box 4"/>
          <p:cNvSpPr txBox="1">
            <a:spLocks noChangeArrowheads="1"/>
          </p:cNvSpPr>
          <p:nvPr/>
        </p:nvSpPr>
        <p:spPr bwMode="auto">
          <a:xfrm>
            <a:off x="5433534" y="6248403"/>
            <a:ext cx="1862413" cy="472779"/>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2400" dirty="0">
                <a:latin typeface="Calibri" pitchFamily="34" charset="0"/>
              </a:rPr>
              <a:t>Overall LOS =</a:t>
            </a:r>
          </a:p>
        </p:txBody>
      </p:sp>
      <p:grpSp>
        <p:nvGrpSpPr>
          <p:cNvPr id="29" name="Group 28"/>
          <p:cNvGrpSpPr/>
          <p:nvPr/>
        </p:nvGrpSpPr>
        <p:grpSpPr>
          <a:xfrm>
            <a:off x="0" y="0"/>
            <a:ext cx="4345172" cy="639060"/>
            <a:chOff x="0" y="-2"/>
            <a:chExt cx="4345172" cy="639060"/>
          </a:xfrm>
        </p:grpSpPr>
        <p:sp>
          <p:nvSpPr>
            <p:cNvPr id="31" name="Rectangle 30"/>
            <p:cNvSpPr/>
            <p:nvPr/>
          </p:nvSpPr>
          <p:spPr>
            <a:xfrm>
              <a:off x="1905000" y="-2"/>
              <a:ext cx="2438400" cy="639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05000" cy="639058"/>
            </a:xfrm>
            <a:prstGeom prst="rect">
              <a:avLst/>
            </a:prstGeom>
          </p:spPr>
        </p:pic>
        <p:sp>
          <p:nvSpPr>
            <p:cNvPr id="37" name="TextBox 36"/>
            <p:cNvSpPr txBox="1"/>
            <p:nvPr/>
          </p:nvSpPr>
          <p:spPr>
            <a:xfrm>
              <a:off x="1906772" y="81000"/>
              <a:ext cx="2438400" cy="477054"/>
            </a:xfrm>
            <a:prstGeom prst="rect">
              <a:avLst/>
            </a:prstGeom>
            <a:noFill/>
          </p:spPr>
          <p:txBody>
            <a:bodyPr wrap="square" rtlCol="0" anchor="ctr">
              <a:spAutoFit/>
            </a:bodyPr>
            <a:lstStyle/>
            <a:p>
              <a:pPr algn="ctr"/>
              <a:r>
                <a:rPr lang="en-US" sz="2500" dirty="0" smtClean="0">
                  <a:solidFill>
                    <a:schemeClr val="accent6">
                      <a:lumMod val="75000"/>
                    </a:schemeClr>
                  </a:solidFill>
                </a:rPr>
                <a:t>Bus </a:t>
              </a:r>
              <a:r>
                <a:rPr lang="en-US" sz="2500" dirty="0">
                  <a:solidFill>
                    <a:schemeClr val="accent6">
                      <a:lumMod val="75000"/>
                    </a:schemeClr>
                  </a:solidFill>
                </a:rPr>
                <a:t>L</a:t>
              </a:r>
              <a:r>
                <a:rPr lang="en-US" sz="2500" dirty="0" smtClean="0">
                  <a:solidFill>
                    <a:schemeClr val="accent6">
                      <a:lumMod val="75000"/>
                    </a:schemeClr>
                  </a:solidFill>
                </a:rPr>
                <a:t>OS</a:t>
              </a:r>
              <a:endParaRPr lang="en-US" sz="2500" dirty="0">
                <a:solidFill>
                  <a:schemeClr val="accent6">
                    <a:lumMod val="75000"/>
                  </a:schemeClr>
                </a:solidFill>
              </a:endParaRPr>
            </a:p>
          </p:txBody>
        </p:sp>
      </p:grpSp>
      <p:sp>
        <p:nvSpPr>
          <p:cNvPr id="41" name="Rectangle 3"/>
          <p:cNvSpPr txBox="1">
            <a:spLocks noChangeArrowheads="1"/>
          </p:cNvSpPr>
          <p:nvPr/>
        </p:nvSpPr>
        <p:spPr>
          <a:xfrm>
            <a:off x="4343401" y="0"/>
            <a:ext cx="4800600" cy="639059"/>
          </a:xfrm>
          <a:prstGeom prst="rect">
            <a:avLst/>
          </a:prstGeom>
        </p:spPr>
        <p:txBody>
          <a:bodyPr vert="horz" lIns="0" tIns="0" rIns="0" bIns="0" rtlCol="0" anchor="ctr"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dirty="0" smtClean="0"/>
              <a:t>Workshop 4.B</a:t>
            </a:r>
            <a:endParaRPr lang="en-US" sz="3200" dirty="0"/>
          </a:p>
        </p:txBody>
      </p:sp>
      <p:grpSp>
        <p:nvGrpSpPr>
          <p:cNvPr id="5" name="Group 4"/>
          <p:cNvGrpSpPr/>
          <p:nvPr/>
        </p:nvGrpSpPr>
        <p:grpSpPr>
          <a:xfrm>
            <a:off x="228600" y="3053357"/>
            <a:ext cx="2280922" cy="1345105"/>
            <a:chOff x="228600" y="3053357"/>
            <a:chExt cx="2280922" cy="1606402"/>
          </a:xfrm>
        </p:grpSpPr>
        <p:grpSp>
          <p:nvGrpSpPr>
            <p:cNvPr id="11" name="Group 10"/>
            <p:cNvGrpSpPr/>
            <p:nvPr/>
          </p:nvGrpSpPr>
          <p:grpSpPr>
            <a:xfrm>
              <a:off x="228600" y="3053357"/>
              <a:ext cx="2280922" cy="375643"/>
              <a:chOff x="4230255" y="5003600"/>
              <a:chExt cx="4064000" cy="625404"/>
            </a:xfrm>
          </p:grpSpPr>
          <p:sp>
            <p:nvSpPr>
              <p:cNvPr id="12" name="Rectangle 11"/>
              <p:cNvSpPr/>
              <p:nvPr/>
            </p:nvSpPr>
            <p:spPr bwMode="auto">
              <a:xfrm>
                <a:off x="5532581" y="5003600"/>
                <a:ext cx="2761674" cy="625400"/>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sp>
            <p:nvSpPr>
              <p:cNvPr id="13" name="Pentagon 12"/>
              <p:cNvSpPr/>
              <p:nvPr/>
            </p:nvSpPr>
            <p:spPr bwMode="auto">
              <a:xfrm>
                <a:off x="4230255" y="5003604"/>
                <a:ext cx="1821792" cy="625400"/>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grpSp>
        <p:sp>
          <p:nvSpPr>
            <p:cNvPr id="15" name="Text Box 4"/>
            <p:cNvSpPr txBox="1">
              <a:spLocks noChangeArrowheads="1"/>
            </p:cNvSpPr>
            <p:nvPr/>
          </p:nvSpPr>
          <p:spPr bwMode="auto">
            <a:xfrm>
              <a:off x="268905" y="3090158"/>
              <a:ext cx="874095" cy="404268"/>
            </a:xfrm>
            <a:prstGeom prst="rect">
              <a:avLst/>
            </a:prstGeom>
            <a:noFill/>
            <a:ln w="9525">
              <a:noFill/>
              <a:miter lim="800000"/>
              <a:headEnd/>
              <a:tailEnd/>
            </a:ln>
            <a:effectLst/>
          </p:spPr>
          <p:txBody>
            <a:bodyPr wrap="square" lIns="91397" tIns="45698" rIns="91397" bIns="45698">
              <a:spAutoFit/>
            </a:bodyPr>
            <a:lstStyle/>
            <a:p>
              <a:pPr>
                <a:spcBef>
                  <a:spcPct val="50000"/>
                </a:spcBef>
              </a:pPr>
              <a:r>
                <a:rPr lang="en-US" sz="1600" dirty="0">
                  <a:latin typeface="Calibri" pitchFamily="34" charset="0"/>
                </a:rPr>
                <a:t>Freq. =</a:t>
              </a:r>
            </a:p>
          </p:txBody>
        </p:sp>
        <p:grpSp>
          <p:nvGrpSpPr>
            <p:cNvPr id="54" name="Group 53"/>
            <p:cNvGrpSpPr/>
            <p:nvPr/>
          </p:nvGrpSpPr>
          <p:grpSpPr>
            <a:xfrm>
              <a:off x="228600" y="3428998"/>
              <a:ext cx="2280922" cy="375643"/>
              <a:chOff x="4230255" y="5003600"/>
              <a:chExt cx="4064000" cy="625404"/>
            </a:xfrm>
          </p:grpSpPr>
          <p:sp>
            <p:nvSpPr>
              <p:cNvPr id="55" name="Rectangle 54"/>
              <p:cNvSpPr/>
              <p:nvPr/>
            </p:nvSpPr>
            <p:spPr bwMode="auto">
              <a:xfrm>
                <a:off x="5532581" y="5003600"/>
                <a:ext cx="2761674" cy="625400"/>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sp>
            <p:nvSpPr>
              <p:cNvPr id="56" name="Pentagon 55"/>
              <p:cNvSpPr/>
              <p:nvPr/>
            </p:nvSpPr>
            <p:spPr bwMode="auto">
              <a:xfrm>
                <a:off x="4230255" y="5003604"/>
                <a:ext cx="1821792" cy="625400"/>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grpSp>
        <p:sp>
          <p:nvSpPr>
            <p:cNvPr id="57" name="Text Box 4"/>
            <p:cNvSpPr txBox="1">
              <a:spLocks noChangeArrowheads="1"/>
            </p:cNvSpPr>
            <p:nvPr/>
          </p:nvSpPr>
          <p:spPr bwMode="auto">
            <a:xfrm>
              <a:off x="268905" y="3465799"/>
              <a:ext cx="874095" cy="404268"/>
            </a:xfrm>
            <a:prstGeom prst="rect">
              <a:avLst/>
            </a:prstGeom>
            <a:noFill/>
            <a:ln w="9525">
              <a:noFill/>
              <a:miter lim="800000"/>
              <a:headEnd/>
              <a:tailEnd/>
            </a:ln>
            <a:effectLst/>
          </p:spPr>
          <p:txBody>
            <a:bodyPr wrap="square" lIns="91397" tIns="45698" rIns="91397" bIns="45698">
              <a:spAutoFit/>
            </a:bodyPr>
            <a:lstStyle/>
            <a:p>
              <a:pPr>
                <a:spcBef>
                  <a:spcPct val="50000"/>
                </a:spcBef>
              </a:pPr>
              <a:r>
                <a:rPr lang="en-US" sz="1600" dirty="0">
                  <a:latin typeface="Calibri" pitchFamily="34" charset="0"/>
                </a:rPr>
                <a:t>Freq. =</a:t>
              </a:r>
            </a:p>
          </p:txBody>
        </p:sp>
        <p:grpSp>
          <p:nvGrpSpPr>
            <p:cNvPr id="58" name="Group 57"/>
            <p:cNvGrpSpPr/>
            <p:nvPr/>
          </p:nvGrpSpPr>
          <p:grpSpPr>
            <a:xfrm>
              <a:off x="228600" y="3812600"/>
              <a:ext cx="2280922" cy="375643"/>
              <a:chOff x="4230255" y="5003600"/>
              <a:chExt cx="4064000" cy="625404"/>
            </a:xfrm>
          </p:grpSpPr>
          <p:sp>
            <p:nvSpPr>
              <p:cNvPr id="59" name="Rectangle 58"/>
              <p:cNvSpPr/>
              <p:nvPr/>
            </p:nvSpPr>
            <p:spPr bwMode="auto">
              <a:xfrm>
                <a:off x="5532581" y="5003600"/>
                <a:ext cx="2761674" cy="625400"/>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sp>
            <p:nvSpPr>
              <p:cNvPr id="60" name="Pentagon 59"/>
              <p:cNvSpPr/>
              <p:nvPr/>
            </p:nvSpPr>
            <p:spPr bwMode="auto">
              <a:xfrm>
                <a:off x="4230255" y="5003604"/>
                <a:ext cx="1821792" cy="625400"/>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grpSp>
        <p:sp>
          <p:nvSpPr>
            <p:cNvPr id="61" name="Text Box 4"/>
            <p:cNvSpPr txBox="1">
              <a:spLocks noChangeArrowheads="1"/>
            </p:cNvSpPr>
            <p:nvPr/>
          </p:nvSpPr>
          <p:spPr bwMode="auto">
            <a:xfrm>
              <a:off x="268905" y="3860645"/>
              <a:ext cx="874095" cy="404268"/>
            </a:xfrm>
            <a:prstGeom prst="rect">
              <a:avLst/>
            </a:prstGeom>
            <a:noFill/>
            <a:ln w="9525">
              <a:noFill/>
              <a:miter lim="800000"/>
              <a:headEnd/>
              <a:tailEnd/>
            </a:ln>
            <a:effectLst/>
          </p:spPr>
          <p:txBody>
            <a:bodyPr wrap="square" lIns="91397" tIns="45698" rIns="91397" bIns="45698">
              <a:spAutoFit/>
            </a:bodyPr>
            <a:lstStyle/>
            <a:p>
              <a:pPr>
                <a:spcBef>
                  <a:spcPct val="50000"/>
                </a:spcBef>
              </a:pPr>
              <a:r>
                <a:rPr lang="en-US" sz="1600" dirty="0">
                  <a:latin typeface="Calibri" pitchFamily="34" charset="0"/>
                </a:rPr>
                <a:t>Freq. =</a:t>
              </a:r>
            </a:p>
          </p:txBody>
        </p:sp>
        <p:grpSp>
          <p:nvGrpSpPr>
            <p:cNvPr id="66" name="Group 65"/>
            <p:cNvGrpSpPr/>
            <p:nvPr/>
          </p:nvGrpSpPr>
          <p:grpSpPr>
            <a:xfrm>
              <a:off x="228600" y="4199432"/>
              <a:ext cx="2280922" cy="375643"/>
              <a:chOff x="4230255" y="5003600"/>
              <a:chExt cx="4064000" cy="625404"/>
            </a:xfrm>
          </p:grpSpPr>
          <p:sp>
            <p:nvSpPr>
              <p:cNvPr id="67" name="Rectangle 66"/>
              <p:cNvSpPr/>
              <p:nvPr/>
            </p:nvSpPr>
            <p:spPr bwMode="auto">
              <a:xfrm>
                <a:off x="5532581" y="5003600"/>
                <a:ext cx="2761674" cy="625400"/>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sp>
            <p:nvSpPr>
              <p:cNvPr id="68" name="Pentagon 67"/>
              <p:cNvSpPr/>
              <p:nvPr/>
            </p:nvSpPr>
            <p:spPr bwMode="auto">
              <a:xfrm>
                <a:off x="4230255" y="5003604"/>
                <a:ext cx="1821792" cy="625400"/>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grpSp>
        <p:sp>
          <p:nvSpPr>
            <p:cNvPr id="69" name="Text Box 4"/>
            <p:cNvSpPr txBox="1">
              <a:spLocks noChangeArrowheads="1"/>
            </p:cNvSpPr>
            <p:nvPr/>
          </p:nvSpPr>
          <p:spPr bwMode="auto">
            <a:xfrm>
              <a:off x="268905" y="4255491"/>
              <a:ext cx="874095" cy="404268"/>
            </a:xfrm>
            <a:prstGeom prst="rect">
              <a:avLst/>
            </a:prstGeom>
            <a:noFill/>
            <a:ln w="9525">
              <a:noFill/>
              <a:miter lim="800000"/>
              <a:headEnd/>
              <a:tailEnd/>
            </a:ln>
            <a:effectLst/>
          </p:spPr>
          <p:txBody>
            <a:bodyPr wrap="square" lIns="91397" tIns="45698" rIns="91397" bIns="45698">
              <a:spAutoFit/>
            </a:bodyPr>
            <a:lstStyle/>
            <a:p>
              <a:pPr>
                <a:spcBef>
                  <a:spcPct val="50000"/>
                </a:spcBef>
              </a:pPr>
              <a:r>
                <a:rPr lang="en-US" sz="1600" dirty="0">
                  <a:latin typeface="Calibri" pitchFamily="34" charset="0"/>
                </a:rPr>
                <a:t>Freq. =</a:t>
              </a:r>
            </a:p>
          </p:txBody>
        </p:sp>
      </p:grpSp>
      <p:sp>
        <p:nvSpPr>
          <p:cNvPr id="30" name="Text Box 4"/>
          <p:cNvSpPr txBox="1">
            <a:spLocks noChangeArrowheads="1"/>
          </p:cNvSpPr>
          <p:nvPr/>
        </p:nvSpPr>
        <p:spPr bwMode="auto">
          <a:xfrm>
            <a:off x="7544364" y="6118209"/>
            <a:ext cx="1454627" cy="707842"/>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3200" dirty="0" smtClean="0">
                <a:latin typeface="Calibri" pitchFamily="34" charset="0"/>
              </a:rPr>
              <a:t>1.61</a:t>
            </a:r>
            <a:r>
              <a:rPr lang="en-US" sz="4000" b="1" dirty="0" smtClean="0">
                <a:latin typeface="Calibri" pitchFamily="34" charset="0"/>
              </a:rPr>
              <a:t> E</a:t>
            </a:r>
            <a:endParaRPr lang="en-US" sz="4000" b="1" dirty="0">
              <a:latin typeface="Calibri" pitchFamily="34" charset="0"/>
            </a:endParaRPr>
          </a:p>
        </p:txBody>
      </p:sp>
      <p:sp>
        <p:nvSpPr>
          <p:cNvPr id="2" name="TextBox 1"/>
          <p:cNvSpPr txBox="1"/>
          <p:nvPr/>
        </p:nvSpPr>
        <p:spPr>
          <a:xfrm>
            <a:off x="1270187" y="3041230"/>
            <a:ext cx="1219282" cy="369332"/>
          </a:xfrm>
          <a:prstGeom prst="rect">
            <a:avLst/>
          </a:prstGeom>
          <a:noFill/>
        </p:spPr>
        <p:txBody>
          <a:bodyPr wrap="square" rtlCol="0">
            <a:spAutoFit/>
          </a:bodyPr>
          <a:lstStyle/>
          <a:p>
            <a:r>
              <a:rPr lang="en-US" dirty="0" smtClean="0"/>
              <a:t>1.96 E</a:t>
            </a:r>
            <a:endParaRPr lang="en-US" dirty="0"/>
          </a:p>
        </p:txBody>
      </p:sp>
      <p:sp>
        <p:nvSpPr>
          <p:cNvPr id="33" name="TextBox 32"/>
          <p:cNvSpPr txBox="1"/>
          <p:nvPr/>
        </p:nvSpPr>
        <p:spPr>
          <a:xfrm>
            <a:off x="1271266" y="3340499"/>
            <a:ext cx="1219282" cy="369332"/>
          </a:xfrm>
          <a:prstGeom prst="rect">
            <a:avLst/>
          </a:prstGeom>
          <a:noFill/>
        </p:spPr>
        <p:txBody>
          <a:bodyPr wrap="square" rtlCol="0">
            <a:spAutoFit/>
          </a:bodyPr>
          <a:lstStyle/>
          <a:p>
            <a:r>
              <a:rPr lang="en-US" dirty="0" smtClean="0"/>
              <a:t>2.19 D</a:t>
            </a:r>
            <a:endParaRPr lang="en-US" dirty="0"/>
          </a:p>
        </p:txBody>
      </p:sp>
      <p:sp>
        <p:nvSpPr>
          <p:cNvPr id="34" name="TextBox 33"/>
          <p:cNvSpPr txBox="1"/>
          <p:nvPr/>
        </p:nvSpPr>
        <p:spPr>
          <a:xfrm>
            <a:off x="1264290" y="3664409"/>
            <a:ext cx="1219282" cy="369332"/>
          </a:xfrm>
          <a:prstGeom prst="rect">
            <a:avLst/>
          </a:prstGeom>
          <a:noFill/>
        </p:spPr>
        <p:txBody>
          <a:bodyPr wrap="square" rtlCol="0">
            <a:spAutoFit/>
          </a:bodyPr>
          <a:lstStyle/>
          <a:p>
            <a:r>
              <a:rPr lang="en-US" dirty="0" smtClean="0"/>
              <a:t>1.21 E</a:t>
            </a:r>
            <a:endParaRPr lang="en-US" dirty="0"/>
          </a:p>
        </p:txBody>
      </p:sp>
      <p:sp>
        <p:nvSpPr>
          <p:cNvPr id="42" name="TextBox 41"/>
          <p:cNvSpPr txBox="1"/>
          <p:nvPr/>
        </p:nvSpPr>
        <p:spPr>
          <a:xfrm>
            <a:off x="1271266" y="3985615"/>
            <a:ext cx="1219282" cy="369332"/>
          </a:xfrm>
          <a:prstGeom prst="rect">
            <a:avLst/>
          </a:prstGeom>
          <a:noFill/>
        </p:spPr>
        <p:txBody>
          <a:bodyPr wrap="square" rtlCol="0">
            <a:spAutoFit/>
          </a:bodyPr>
          <a:lstStyle/>
          <a:p>
            <a:r>
              <a:rPr lang="en-US" dirty="0" smtClean="0"/>
              <a:t>1.08 E</a:t>
            </a:r>
            <a:endParaRPr lang="en-US" dirty="0"/>
          </a:p>
        </p:txBody>
      </p:sp>
      <p:pic>
        <p:nvPicPr>
          <p:cNvPr id="46" name="Picture 45"/>
          <p:cNvPicPr>
            <a:picLocks noChangeAspect="1"/>
          </p:cNvPicPr>
          <p:nvPr/>
        </p:nvPicPr>
        <p:blipFill>
          <a:blip r:embed="rId5"/>
          <a:stretch>
            <a:fillRect/>
          </a:stretch>
        </p:blipFill>
        <p:spPr>
          <a:xfrm>
            <a:off x="8343900" y="30859"/>
            <a:ext cx="762000" cy="780230"/>
          </a:xfrm>
          <a:prstGeom prst="rect">
            <a:avLst/>
          </a:prstGeom>
        </p:spPr>
      </p:pic>
      <p:sp>
        <p:nvSpPr>
          <p:cNvPr id="44" name="Pentagon 43"/>
          <p:cNvSpPr/>
          <p:nvPr/>
        </p:nvSpPr>
        <p:spPr bwMode="auto">
          <a:xfrm>
            <a:off x="5370453" y="6204550"/>
            <a:ext cx="2042891" cy="535167"/>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45" name="Text Box 4"/>
          <p:cNvSpPr txBox="1">
            <a:spLocks noChangeArrowheads="1"/>
          </p:cNvSpPr>
          <p:nvPr/>
        </p:nvSpPr>
        <p:spPr bwMode="auto">
          <a:xfrm>
            <a:off x="5433534" y="6248403"/>
            <a:ext cx="1862413" cy="472779"/>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2400" dirty="0">
                <a:latin typeface="Calibri" pitchFamily="34" charset="0"/>
              </a:rPr>
              <a:t>Overall LOS =</a:t>
            </a:r>
          </a:p>
        </p:txBody>
      </p:sp>
    </p:spTree>
    <p:custDataLst>
      <p:tags r:id="rId1"/>
    </p:custDataLst>
    <p:extLst>
      <p:ext uri="{BB962C8B-B14F-4D97-AF65-F5344CB8AC3E}">
        <p14:creationId xmlns:p14="http://schemas.microsoft.com/office/powerpoint/2010/main" val="399276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33" grpId="0"/>
      <p:bldP spid="34" grpId="0"/>
      <p:bldP spid="42"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8227" name="Group 51"/>
          <p:cNvGraphicFramePr>
            <a:graphicFrameLocks noGrp="1"/>
          </p:cNvGraphicFramePr>
          <p:nvPr>
            <p:ph idx="1"/>
            <p:extLst>
              <p:ext uri="{D42A27DB-BD31-4B8C-83A1-F6EECF244321}">
                <p14:modId xmlns:p14="http://schemas.microsoft.com/office/powerpoint/2010/main" val="1499239713"/>
              </p:ext>
            </p:extLst>
          </p:nvPr>
        </p:nvGraphicFramePr>
        <p:xfrm>
          <a:off x="2575484" y="2189295"/>
          <a:ext cx="6110986" cy="2167400"/>
        </p:xfrm>
        <a:graphic>
          <a:graphicData uri="http://schemas.openxmlformats.org/drawingml/2006/table">
            <a:tbl>
              <a:tblPr/>
              <a:tblGrid>
                <a:gridCol w="879242"/>
                <a:gridCol w="1006390"/>
                <a:gridCol w="1002626"/>
                <a:gridCol w="1145859"/>
                <a:gridCol w="1074243"/>
                <a:gridCol w="1002626"/>
              </a:tblGrid>
              <a:tr h="875048">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From</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To</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Buses/</a:t>
                      </a:r>
                      <a:r>
                        <a:rPr kumimoji="0" lang="en-US" sz="1400" b="1" i="0" u="none" strike="noStrike" cap="none" normalizeH="0" baseline="0" dirty="0" err="1" smtClean="0">
                          <a:ln>
                            <a:noFill/>
                          </a:ln>
                          <a:solidFill>
                            <a:srgbClr val="333333"/>
                          </a:solidFill>
                          <a:effectLst/>
                          <a:latin typeface="Arial" charset="0"/>
                        </a:rPr>
                        <a:t>Hr</a:t>
                      </a:r>
                      <a:r>
                        <a:rPr kumimoji="0" lang="en-US" sz="1400" b="1" i="0" u="none" strike="noStrike" cap="none" normalizeH="0" baseline="0" dirty="0" smtClean="0">
                          <a:ln>
                            <a:noFill/>
                          </a:ln>
                          <a:solidFill>
                            <a:srgbClr val="333333"/>
                          </a:solidFill>
                          <a:effectLst/>
                          <a:latin typeface="Arial" charset="0"/>
                        </a:rPr>
                        <a:t> in peak direction</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Existence of Sidewalk</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Passenger Load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3000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charset="0"/>
                        </a:rPr>
                        <a:t>Stop Amenities</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Easy</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First</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3</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Yes</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50%</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Excellent</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First</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Second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2</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Yes</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60%</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Good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Second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Third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2</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No</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60%</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Fair</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Third</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Mulberry</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1</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No</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75%</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95000"/>
                        </a:lnSpc>
                        <a:spcBef>
                          <a:spcPct val="30000"/>
                        </a:spcBef>
                        <a:spcAft>
                          <a:spcPct val="0"/>
                        </a:spcAft>
                        <a:buClrTx/>
                        <a:buSzTx/>
                        <a:buFontTx/>
                        <a:buNone/>
                        <a:tabLst/>
                      </a:pPr>
                      <a:r>
                        <a:rPr kumimoji="0" lang="en-US" sz="1600" b="0" i="0" u="none" strike="noStrike" cap="none" normalizeH="0" baseline="0" dirty="0" smtClean="0">
                          <a:ln>
                            <a:noFill/>
                          </a:ln>
                          <a:solidFill>
                            <a:srgbClr val="333333"/>
                          </a:solidFill>
                          <a:effectLst/>
                          <a:latin typeface="Arial" charset="0"/>
                        </a:rPr>
                        <a:t>Poor</a:t>
                      </a:r>
                    </a:p>
                  </a:txBody>
                  <a:tcPr marL="75364" marR="753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098223" name="Rectangle 47"/>
          <p:cNvSpPr>
            <a:spLocks noChangeArrowheads="1"/>
          </p:cNvSpPr>
          <p:nvPr/>
        </p:nvSpPr>
        <p:spPr bwMode="auto">
          <a:xfrm>
            <a:off x="358288" y="838200"/>
            <a:ext cx="8664766" cy="707842"/>
          </a:xfrm>
          <a:prstGeom prst="rect">
            <a:avLst/>
          </a:prstGeom>
          <a:noFill/>
          <a:ln w="9525">
            <a:noFill/>
            <a:miter lim="800000"/>
            <a:headEnd/>
            <a:tailEnd/>
          </a:ln>
          <a:effectLst/>
        </p:spPr>
        <p:txBody>
          <a:bodyPr wrap="square" lIns="91397" tIns="45698" rIns="91397" bIns="45698">
            <a:spAutoFit/>
          </a:bodyPr>
          <a:lstStyle/>
          <a:p>
            <a:pPr eaLnBrk="1" hangingPunct="1"/>
            <a:r>
              <a:rPr lang="en-US" dirty="0">
                <a:latin typeface="Tahoma" pitchFamily="34" charset="0"/>
              </a:rPr>
              <a:t>With inputs from </a:t>
            </a:r>
            <a:r>
              <a:rPr lang="en-US" dirty="0" smtClean="0">
                <a:latin typeface="Tahoma" pitchFamily="34" charset="0"/>
              </a:rPr>
              <a:t>Bus LOS Example </a:t>
            </a:r>
            <a:r>
              <a:rPr lang="en-US" dirty="0">
                <a:latin typeface="Tahoma" pitchFamily="34" charset="0"/>
              </a:rPr>
              <a:t>#1 and the following bus inputs:</a:t>
            </a:r>
            <a:r>
              <a:rPr lang="en-US" sz="2000" dirty="0">
                <a:latin typeface="Tahoma" pitchFamily="34" charset="0"/>
              </a:rPr>
              <a:t> What is the Bus Level of Service for each segment and the facility as a whole?</a:t>
            </a:r>
          </a:p>
        </p:txBody>
      </p:sp>
      <p:grpSp>
        <p:nvGrpSpPr>
          <p:cNvPr id="36" name="Group 35"/>
          <p:cNvGrpSpPr/>
          <p:nvPr/>
        </p:nvGrpSpPr>
        <p:grpSpPr>
          <a:xfrm>
            <a:off x="5370453" y="6204547"/>
            <a:ext cx="3570240" cy="535170"/>
            <a:chOff x="4230255" y="5003600"/>
            <a:chExt cx="4064000" cy="625404"/>
          </a:xfrm>
        </p:grpSpPr>
        <p:sp>
          <p:nvSpPr>
            <p:cNvPr id="39" name="Rectangle 38"/>
            <p:cNvSpPr/>
            <p:nvPr/>
          </p:nvSpPr>
          <p:spPr bwMode="auto">
            <a:xfrm>
              <a:off x="5532581" y="5003600"/>
              <a:ext cx="2761674" cy="625400"/>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40" name="Pentagon 39"/>
            <p:cNvSpPr/>
            <p:nvPr/>
          </p:nvSpPr>
          <p:spPr bwMode="auto">
            <a:xfrm>
              <a:off x="4230255" y="5003604"/>
              <a:ext cx="2325420" cy="625400"/>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grpSp>
      <p:sp>
        <p:nvSpPr>
          <p:cNvPr id="38" name="Text Box 4"/>
          <p:cNvSpPr txBox="1">
            <a:spLocks noChangeArrowheads="1"/>
          </p:cNvSpPr>
          <p:nvPr/>
        </p:nvSpPr>
        <p:spPr bwMode="auto">
          <a:xfrm>
            <a:off x="5433534" y="6248403"/>
            <a:ext cx="1862413" cy="472779"/>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2400" dirty="0">
                <a:latin typeface="Calibri" pitchFamily="34" charset="0"/>
              </a:rPr>
              <a:t>Overall LOS =</a:t>
            </a:r>
          </a:p>
        </p:txBody>
      </p:sp>
      <p:grpSp>
        <p:nvGrpSpPr>
          <p:cNvPr id="29" name="Group 28"/>
          <p:cNvGrpSpPr/>
          <p:nvPr/>
        </p:nvGrpSpPr>
        <p:grpSpPr>
          <a:xfrm>
            <a:off x="0" y="0"/>
            <a:ext cx="4345172" cy="639060"/>
            <a:chOff x="0" y="-2"/>
            <a:chExt cx="4345172" cy="639060"/>
          </a:xfrm>
        </p:grpSpPr>
        <p:sp>
          <p:nvSpPr>
            <p:cNvPr id="31" name="Rectangle 30"/>
            <p:cNvSpPr/>
            <p:nvPr/>
          </p:nvSpPr>
          <p:spPr>
            <a:xfrm>
              <a:off x="1905000" y="-2"/>
              <a:ext cx="2438400" cy="639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05000" cy="639058"/>
            </a:xfrm>
            <a:prstGeom prst="rect">
              <a:avLst/>
            </a:prstGeom>
          </p:spPr>
        </p:pic>
        <p:sp>
          <p:nvSpPr>
            <p:cNvPr id="37" name="TextBox 36"/>
            <p:cNvSpPr txBox="1"/>
            <p:nvPr/>
          </p:nvSpPr>
          <p:spPr>
            <a:xfrm>
              <a:off x="1906772" y="81000"/>
              <a:ext cx="2438400" cy="477054"/>
            </a:xfrm>
            <a:prstGeom prst="rect">
              <a:avLst/>
            </a:prstGeom>
            <a:noFill/>
          </p:spPr>
          <p:txBody>
            <a:bodyPr wrap="square" rtlCol="0" anchor="ctr">
              <a:spAutoFit/>
            </a:bodyPr>
            <a:lstStyle/>
            <a:p>
              <a:pPr algn="ctr"/>
              <a:r>
                <a:rPr lang="en-US" sz="2500" dirty="0" smtClean="0">
                  <a:solidFill>
                    <a:schemeClr val="accent6">
                      <a:lumMod val="75000"/>
                    </a:schemeClr>
                  </a:solidFill>
                </a:rPr>
                <a:t>Bus </a:t>
              </a:r>
              <a:r>
                <a:rPr lang="en-US" sz="2500" dirty="0">
                  <a:solidFill>
                    <a:schemeClr val="accent6">
                      <a:lumMod val="75000"/>
                    </a:schemeClr>
                  </a:solidFill>
                </a:rPr>
                <a:t>L</a:t>
              </a:r>
              <a:r>
                <a:rPr lang="en-US" sz="2500" dirty="0" smtClean="0">
                  <a:solidFill>
                    <a:schemeClr val="accent6">
                      <a:lumMod val="75000"/>
                    </a:schemeClr>
                  </a:solidFill>
                </a:rPr>
                <a:t>OS</a:t>
              </a:r>
              <a:endParaRPr lang="en-US" sz="2500" dirty="0">
                <a:solidFill>
                  <a:schemeClr val="accent6">
                    <a:lumMod val="75000"/>
                  </a:schemeClr>
                </a:solidFill>
              </a:endParaRPr>
            </a:p>
          </p:txBody>
        </p:sp>
      </p:grpSp>
      <p:sp>
        <p:nvSpPr>
          <p:cNvPr id="41" name="Rectangle 3"/>
          <p:cNvSpPr txBox="1">
            <a:spLocks noChangeArrowheads="1"/>
          </p:cNvSpPr>
          <p:nvPr/>
        </p:nvSpPr>
        <p:spPr>
          <a:xfrm>
            <a:off x="4343401" y="0"/>
            <a:ext cx="4800600" cy="639059"/>
          </a:xfrm>
          <a:prstGeom prst="rect">
            <a:avLst/>
          </a:prstGeom>
        </p:spPr>
        <p:txBody>
          <a:bodyPr vert="horz" lIns="0" tIns="0" rIns="0" bIns="0" rtlCol="0" anchor="ctr"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dirty="0" smtClean="0"/>
              <a:t>Workshop 4.C</a:t>
            </a:r>
            <a:endParaRPr lang="en-US" sz="3200" dirty="0"/>
          </a:p>
        </p:txBody>
      </p:sp>
      <p:grpSp>
        <p:nvGrpSpPr>
          <p:cNvPr id="5" name="Group 4"/>
          <p:cNvGrpSpPr/>
          <p:nvPr/>
        </p:nvGrpSpPr>
        <p:grpSpPr>
          <a:xfrm>
            <a:off x="228600" y="3053357"/>
            <a:ext cx="2280922" cy="1345105"/>
            <a:chOff x="228600" y="3053357"/>
            <a:chExt cx="2280922" cy="1606402"/>
          </a:xfrm>
        </p:grpSpPr>
        <p:grpSp>
          <p:nvGrpSpPr>
            <p:cNvPr id="11" name="Group 10"/>
            <p:cNvGrpSpPr/>
            <p:nvPr/>
          </p:nvGrpSpPr>
          <p:grpSpPr>
            <a:xfrm>
              <a:off x="228600" y="3053357"/>
              <a:ext cx="2280922" cy="375643"/>
              <a:chOff x="4230255" y="5003600"/>
              <a:chExt cx="4064000" cy="625404"/>
            </a:xfrm>
          </p:grpSpPr>
          <p:sp>
            <p:nvSpPr>
              <p:cNvPr id="12" name="Rectangle 11"/>
              <p:cNvSpPr/>
              <p:nvPr/>
            </p:nvSpPr>
            <p:spPr bwMode="auto">
              <a:xfrm>
                <a:off x="5532581" y="5003600"/>
                <a:ext cx="2761674" cy="625400"/>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sp>
            <p:nvSpPr>
              <p:cNvPr id="13" name="Pentagon 12"/>
              <p:cNvSpPr/>
              <p:nvPr/>
            </p:nvSpPr>
            <p:spPr bwMode="auto">
              <a:xfrm>
                <a:off x="4230255" y="5003604"/>
                <a:ext cx="1821792" cy="625400"/>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grpSp>
        <p:sp>
          <p:nvSpPr>
            <p:cNvPr id="15" name="Text Box 4"/>
            <p:cNvSpPr txBox="1">
              <a:spLocks noChangeArrowheads="1"/>
            </p:cNvSpPr>
            <p:nvPr/>
          </p:nvSpPr>
          <p:spPr bwMode="auto">
            <a:xfrm>
              <a:off x="268905" y="3090158"/>
              <a:ext cx="874095" cy="404268"/>
            </a:xfrm>
            <a:prstGeom prst="rect">
              <a:avLst/>
            </a:prstGeom>
            <a:noFill/>
            <a:ln w="9525">
              <a:noFill/>
              <a:miter lim="800000"/>
              <a:headEnd/>
              <a:tailEnd/>
            </a:ln>
            <a:effectLst/>
          </p:spPr>
          <p:txBody>
            <a:bodyPr wrap="square" lIns="91397" tIns="45698" rIns="91397" bIns="45698">
              <a:spAutoFit/>
            </a:bodyPr>
            <a:lstStyle/>
            <a:p>
              <a:pPr>
                <a:spcBef>
                  <a:spcPct val="50000"/>
                </a:spcBef>
              </a:pPr>
              <a:r>
                <a:rPr lang="en-US" sz="1600" dirty="0">
                  <a:latin typeface="Calibri" pitchFamily="34" charset="0"/>
                </a:rPr>
                <a:t>Freq. =</a:t>
              </a:r>
            </a:p>
          </p:txBody>
        </p:sp>
        <p:grpSp>
          <p:nvGrpSpPr>
            <p:cNvPr id="54" name="Group 53"/>
            <p:cNvGrpSpPr/>
            <p:nvPr/>
          </p:nvGrpSpPr>
          <p:grpSpPr>
            <a:xfrm>
              <a:off x="228600" y="3428998"/>
              <a:ext cx="2280922" cy="375643"/>
              <a:chOff x="4230255" y="5003600"/>
              <a:chExt cx="4064000" cy="625404"/>
            </a:xfrm>
          </p:grpSpPr>
          <p:sp>
            <p:nvSpPr>
              <p:cNvPr id="55" name="Rectangle 54"/>
              <p:cNvSpPr/>
              <p:nvPr/>
            </p:nvSpPr>
            <p:spPr bwMode="auto">
              <a:xfrm>
                <a:off x="5532581" y="5003600"/>
                <a:ext cx="2761674" cy="625400"/>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sp>
            <p:nvSpPr>
              <p:cNvPr id="56" name="Pentagon 55"/>
              <p:cNvSpPr/>
              <p:nvPr/>
            </p:nvSpPr>
            <p:spPr bwMode="auto">
              <a:xfrm>
                <a:off x="4230255" y="5003604"/>
                <a:ext cx="1821792" cy="625400"/>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grpSp>
        <p:sp>
          <p:nvSpPr>
            <p:cNvPr id="57" name="Text Box 4"/>
            <p:cNvSpPr txBox="1">
              <a:spLocks noChangeArrowheads="1"/>
            </p:cNvSpPr>
            <p:nvPr/>
          </p:nvSpPr>
          <p:spPr bwMode="auto">
            <a:xfrm>
              <a:off x="268905" y="3465799"/>
              <a:ext cx="874095" cy="404268"/>
            </a:xfrm>
            <a:prstGeom prst="rect">
              <a:avLst/>
            </a:prstGeom>
            <a:noFill/>
            <a:ln w="9525">
              <a:noFill/>
              <a:miter lim="800000"/>
              <a:headEnd/>
              <a:tailEnd/>
            </a:ln>
            <a:effectLst/>
          </p:spPr>
          <p:txBody>
            <a:bodyPr wrap="square" lIns="91397" tIns="45698" rIns="91397" bIns="45698">
              <a:spAutoFit/>
            </a:bodyPr>
            <a:lstStyle/>
            <a:p>
              <a:pPr>
                <a:spcBef>
                  <a:spcPct val="50000"/>
                </a:spcBef>
              </a:pPr>
              <a:r>
                <a:rPr lang="en-US" sz="1600" dirty="0">
                  <a:latin typeface="Calibri" pitchFamily="34" charset="0"/>
                </a:rPr>
                <a:t>Freq. =</a:t>
              </a:r>
            </a:p>
          </p:txBody>
        </p:sp>
        <p:grpSp>
          <p:nvGrpSpPr>
            <p:cNvPr id="58" name="Group 57"/>
            <p:cNvGrpSpPr/>
            <p:nvPr/>
          </p:nvGrpSpPr>
          <p:grpSpPr>
            <a:xfrm>
              <a:off x="228600" y="3812600"/>
              <a:ext cx="2280922" cy="375643"/>
              <a:chOff x="4230255" y="5003600"/>
              <a:chExt cx="4064000" cy="625404"/>
            </a:xfrm>
          </p:grpSpPr>
          <p:sp>
            <p:nvSpPr>
              <p:cNvPr id="59" name="Rectangle 58"/>
              <p:cNvSpPr/>
              <p:nvPr/>
            </p:nvSpPr>
            <p:spPr bwMode="auto">
              <a:xfrm>
                <a:off x="5532581" y="5003600"/>
                <a:ext cx="2761674" cy="625400"/>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sp>
            <p:nvSpPr>
              <p:cNvPr id="60" name="Pentagon 59"/>
              <p:cNvSpPr/>
              <p:nvPr/>
            </p:nvSpPr>
            <p:spPr bwMode="auto">
              <a:xfrm>
                <a:off x="4230255" y="5003604"/>
                <a:ext cx="1821792" cy="625400"/>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grpSp>
        <p:sp>
          <p:nvSpPr>
            <p:cNvPr id="61" name="Text Box 4"/>
            <p:cNvSpPr txBox="1">
              <a:spLocks noChangeArrowheads="1"/>
            </p:cNvSpPr>
            <p:nvPr/>
          </p:nvSpPr>
          <p:spPr bwMode="auto">
            <a:xfrm>
              <a:off x="268905" y="3860645"/>
              <a:ext cx="874095" cy="404268"/>
            </a:xfrm>
            <a:prstGeom prst="rect">
              <a:avLst/>
            </a:prstGeom>
            <a:noFill/>
            <a:ln w="9525">
              <a:noFill/>
              <a:miter lim="800000"/>
              <a:headEnd/>
              <a:tailEnd/>
            </a:ln>
            <a:effectLst/>
          </p:spPr>
          <p:txBody>
            <a:bodyPr wrap="square" lIns="91397" tIns="45698" rIns="91397" bIns="45698">
              <a:spAutoFit/>
            </a:bodyPr>
            <a:lstStyle/>
            <a:p>
              <a:pPr>
                <a:spcBef>
                  <a:spcPct val="50000"/>
                </a:spcBef>
              </a:pPr>
              <a:r>
                <a:rPr lang="en-US" sz="1600" dirty="0">
                  <a:latin typeface="Calibri" pitchFamily="34" charset="0"/>
                </a:rPr>
                <a:t>Freq. =</a:t>
              </a:r>
            </a:p>
          </p:txBody>
        </p:sp>
        <p:grpSp>
          <p:nvGrpSpPr>
            <p:cNvPr id="66" name="Group 65"/>
            <p:cNvGrpSpPr/>
            <p:nvPr/>
          </p:nvGrpSpPr>
          <p:grpSpPr>
            <a:xfrm>
              <a:off x="228600" y="4199432"/>
              <a:ext cx="2280922" cy="375643"/>
              <a:chOff x="4230255" y="5003600"/>
              <a:chExt cx="4064000" cy="625404"/>
            </a:xfrm>
          </p:grpSpPr>
          <p:sp>
            <p:nvSpPr>
              <p:cNvPr id="67" name="Rectangle 66"/>
              <p:cNvSpPr/>
              <p:nvPr/>
            </p:nvSpPr>
            <p:spPr bwMode="auto">
              <a:xfrm>
                <a:off x="5532581" y="5003600"/>
                <a:ext cx="2761674" cy="625400"/>
              </a:xfrm>
              <a:prstGeom prst="rect">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sp>
            <p:nvSpPr>
              <p:cNvPr id="68" name="Pentagon 67"/>
              <p:cNvSpPr/>
              <p:nvPr/>
            </p:nvSpPr>
            <p:spPr bwMode="auto">
              <a:xfrm>
                <a:off x="4230255" y="5003604"/>
                <a:ext cx="1821792" cy="625400"/>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grpSp>
        <p:sp>
          <p:nvSpPr>
            <p:cNvPr id="69" name="Text Box 4"/>
            <p:cNvSpPr txBox="1">
              <a:spLocks noChangeArrowheads="1"/>
            </p:cNvSpPr>
            <p:nvPr/>
          </p:nvSpPr>
          <p:spPr bwMode="auto">
            <a:xfrm>
              <a:off x="268905" y="4255491"/>
              <a:ext cx="874095" cy="404268"/>
            </a:xfrm>
            <a:prstGeom prst="rect">
              <a:avLst/>
            </a:prstGeom>
            <a:noFill/>
            <a:ln w="9525">
              <a:noFill/>
              <a:miter lim="800000"/>
              <a:headEnd/>
              <a:tailEnd/>
            </a:ln>
            <a:effectLst/>
          </p:spPr>
          <p:txBody>
            <a:bodyPr wrap="square" lIns="91397" tIns="45698" rIns="91397" bIns="45698">
              <a:spAutoFit/>
            </a:bodyPr>
            <a:lstStyle/>
            <a:p>
              <a:pPr>
                <a:spcBef>
                  <a:spcPct val="50000"/>
                </a:spcBef>
              </a:pPr>
              <a:r>
                <a:rPr lang="en-US" sz="1600" dirty="0">
                  <a:latin typeface="Calibri" pitchFamily="34" charset="0"/>
                </a:rPr>
                <a:t>Freq. =</a:t>
              </a:r>
            </a:p>
          </p:txBody>
        </p:sp>
      </p:grpSp>
      <p:sp>
        <p:nvSpPr>
          <p:cNvPr id="30" name="Text Box 4"/>
          <p:cNvSpPr txBox="1">
            <a:spLocks noChangeArrowheads="1"/>
          </p:cNvSpPr>
          <p:nvPr/>
        </p:nvSpPr>
        <p:spPr bwMode="auto">
          <a:xfrm>
            <a:off x="7544364" y="6118209"/>
            <a:ext cx="1454627" cy="707842"/>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3200" dirty="0" smtClean="0">
                <a:latin typeface="Calibri" pitchFamily="34" charset="0"/>
              </a:rPr>
              <a:t>1.80</a:t>
            </a:r>
            <a:r>
              <a:rPr lang="en-US" sz="4000" b="1" dirty="0" smtClean="0">
                <a:latin typeface="Calibri" pitchFamily="34" charset="0"/>
              </a:rPr>
              <a:t> E</a:t>
            </a:r>
            <a:endParaRPr lang="en-US" sz="4000" b="1" dirty="0">
              <a:latin typeface="Calibri" pitchFamily="34" charset="0"/>
            </a:endParaRPr>
          </a:p>
        </p:txBody>
      </p:sp>
      <p:sp>
        <p:nvSpPr>
          <p:cNvPr id="2" name="TextBox 1"/>
          <p:cNvSpPr txBox="1"/>
          <p:nvPr/>
        </p:nvSpPr>
        <p:spPr>
          <a:xfrm>
            <a:off x="1270187" y="3041230"/>
            <a:ext cx="1219282" cy="369332"/>
          </a:xfrm>
          <a:prstGeom prst="rect">
            <a:avLst/>
          </a:prstGeom>
          <a:noFill/>
        </p:spPr>
        <p:txBody>
          <a:bodyPr wrap="square" rtlCol="0">
            <a:spAutoFit/>
          </a:bodyPr>
          <a:lstStyle/>
          <a:p>
            <a:r>
              <a:rPr lang="en-US" dirty="0" smtClean="0"/>
              <a:t>3.47 C</a:t>
            </a:r>
            <a:endParaRPr lang="en-US" dirty="0"/>
          </a:p>
        </p:txBody>
      </p:sp>
      <p:sp>
        <p:nvSpPr>
          <p:cNvPr id="33" name="TextBox 32"/>
          <p:cNvSpPr txBox="1"/>
          <p:nvPr/>
        </p:nvSpPr>
        <p:spPr>
          <a:xfrm>
            <a:off x="1271266" y="3340499"/>
            <a:ext cx="1219282" cy="369332"/>
          </a:xfrm>
          <a:prstGeom prst="rect">
            <a:avLst/>
          </a:prstGeom>
          <a:noFill/>
        </p:spPr>
        <p:txBody>
          <a:bodyPr wrap="square" rtlCol="0">
            <a:spAutoFit/>
          </a:bodyPr>
          <a:lstStyle/>
          <a:p>
            <a:r>
              <a:rPr lang="en-US" dirty="0" smtClean="0"/>
              <a:t>2.10 D</a:t>
            </a:r>
            <a:endParaRPr lang="en-US" dirty="0"/>
          </a:p>
        </p:txBody>
      </p:sp>
      <p:sp>
        <p:nvSpPr>
          <p:cNvPr id="34" name="TextBox 33"/>
          <p:cNvSpPr txBox="1"/>
          <p:nvPr/>
        </p:nvSpPr>
        <p:spPr>
          <a:xfrm>
            <a:off x="1264290" y="3664409"/>
            <a:ext cx="1219282" cy="369332"/>
          </a:xfrm>
          <a:prstGeom prst="rect">
            <a:avLst/>
          </a:prstGeom>
          <a:noFill/>
        </p:spPr>
        <p:txBody>
          <a:bodyPr wrap="square" rtlCol="0">
            <a:spAutoFit/>
          </a:bodyPr>
          <a:lstStyle/>
          <a:p>
            <a:r>
              <a:rPr lang="en-US" dirty="0" smtClean="0"/>
              <a:t>1.16 E</a:t>
            </a:r>
            <a:endParaRPr lang="en-US" dirty="0"/>
          </a:p>
        </p:txBody>
      </p:sp>
      <p:sp>
        <p:nvSpPr>
          <p:cNvPr id="42" name="TextBox 41"/>
          <p:cNvSpPr txBox="1"/>
          <p:nvPr/>
        </p:nvSpPr>
        <p:spPr>
          <a:xfrm>
            <a:off x="1271266" y="3985615"/>
            <a:ext cx="1219282" cy="369332"/>
          </a:xfrm>
          <a:prstGeom prst="rect">
            <a:avLst/>
          </a:prstGeom>
          <a:noFill/>
        </p:spPr>
        <p:txBody>
          <a:bodyPr wrap="square" rtlCol="0">
            <a:spAutoFit/>
          </a:bodyPr>
          <a:lstStyle/>
          <a:p>
            <a:r>
              <a:rPr lang="en-US" dirty="0" smtClean="0"/>
              <a:t>0.49 F</a:t>
            </a:r>
            <a:endParaRPr lang="en-US" dirty="0"/>
          </a:p>
        </p:txBody>
      </p:sp>
      <p:pic>
        <p:nvPicPr>
          <p:cNvPr id="46" name="Picture 45"/>
          <p:cNvPicPr>
            <a:picLocks noChangeAspect="1"/>
          </p:cNvPicPr>
          <p:nvPr/>
        </p:nvPicPr>
        <p:blipFill>
          <a:blip r:embed="rId5"/>
          <a:stretch>
            <a:fillRect/>
          </a:stretch>
        </p:blipFill>
        <p:spPr>
          <a:xfrm>
            <a:off x="8343900" y="30859"/>
            <a:ext cx="762000" cy="780230"/>
          </a:xfrm>
          <a:prstGeom prst="rect">
            <a:avLst/>
          </a:prstGeom>
        </p:spPr>
      </p:pic>
      <p:sp>
        <p:nvSpPr>
          <p:cNvPr id="44" name="Pentagon 43"/>
          <p:cNvSpPr/>
          <p:nvPr/>
        </p:nvSpPr>
        <p:spPr bwMode="auto">
          <a:xfrm>
            <a:off x="5370453" y="6204550"/>
            <a:ext cx="2042891" cy="535167"/>
          </a:xfrm>
          <a:prstGeom prst="homePlate">
            <a:avLst/>
          </a:prstGeom>
          <a:solidFill>
            <a:schemeClr val="bg1"/>
          </a:solid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sp>
        <p:nvSpPr>
          <p:cNvPr id="45" name="Text Box 4"/>
          <p:cNvSpPr txBox="1">
            <a:spLocks noChangeArrowheads="1"/>
          </p:cNvSpPr>
          <p:nvPr/>
        </p:nvSpPr>
        <p:spPr bwMode="auto">
          <a:xfrm>
            <a:off x="5433534" y="6248403"/>
            <a:ext cx="1862413" cy="472779"/>
          </a:xfrm>
          <a:prstGeom prst="rect">
            <a:avLst/>
          </a:prstGeom>
          <a:noFill/>
          <a:ln w="9525">
            <a:noFill/>
            <a:miter lim="800000"/>
            <a:headEnd/>
            <a:tailEnd/>
          </a:ln>
          <a:effectLst/>
        </p:spPr>
        <p:txBody>
          <a:bodyPr wrap="square" lIns="91397" tIns="45698" rIns="91397" bIns="45698">
            <a:spAutoFit/>
          </a:bodyPr>
          <a:lstStyle/>
          <a:p>
            <a:pPr eaLnBrk="1" hangingPunct="1">
              <a:spcBef>
                <a:spcPct val="50000"/>
              </a:spcBef>
            </a:pPr>
            <a:r>
              <a:rPr lang="en-US" sz="2400" dirty="0">
                <a:latin typeface="Calibri" pitchFamily="34" charset="0"/>
              </a:rPr>
              <a:t>Overall LOS =</a:t>
            </a:r>
          </a:p>
        </p:txBody>
      </p:sp>
    </p:spTree>
    <p:custDataLst>
      <p:tags r:id="rId1"/>
    </p:custDataLst>
    <p:extLst>
      <p:ext uri="{BB962C8B-B14F-4D97-AF65-F5344CB8AC3E}">
        <p14:creationId xmlns:p14="http://schemas.microsoft.com/office/powerpoint/2010/main" val="381968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33" grpId="0"/>
      <p:bldP spid="34" grpId="0"/>
      <p:bldP spid="42" grpId="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ARTPLAN</a:t>
            </a:r>
            <a:endParaRPr lang="en-US" dirty="0">
              <a:solidFill>
                <a:schemeClr val="bg1"/>
              </a:solidFill>
            </a:endParaRPr>
          </a:p>
        </p:txBody>
      </p:sp>
      <p:sp>
        <p:nvSpPr>
          <p:cNvPr id="3" name="Content Placeholder 2"/>
          <p:cNvSpPr>
            <a:spLocks noGrp="1"/>
          </p:cNvSpPr>
          <p:nvPr>
            <p:ph idx="1"/>
          </p:nvPr>
        </p:nvSpPr>
        <p:spPr>
          <a:xfrm>
            <a:off x="787849" y="1572651"/>
            <a:ext cx="7735296" cy="4781582"/>
          </a:xfrm>
        </p:spPr>
        <p:txBody>
          <a:bodyPr>
            <a:noAutofit/>
          </a:bodyPr>
          <a:lstStyle/>
          <a:p>
            <a:pPr marL="0" indent="0">
              <a:buNone/>
            </a:pPr>
            <a:r>
              <a:rPr lang="en-US" sz="2400" b="1" dirty="0">
                <a:solidFill>
                  <a:schemeClr val="tx2"/>
                </a:solidFill>
              </a:rPr>
              <a:t>Workshop </a:t>
            </a:r>
            <a:r>
              <a:rPr lang="en-US" sz="2400" b="1" dirty="0" smtClean="0">
                <a:solidFill>
                  <a:schemeClr val="tx2"/>
                </a:solidFill>
              </a:rPr>
              <a:t>5  </a:t>
            </a:r>
            <a:r>
              <a:rPr lang="en-US" sz="2400" i="1" dirty="0"/>
              <a:t>Known Inputs &amp; Multimodal Analysis</a:t>
            </a:r>
          </a:p>
          <a:p>
            <a:pPr marL="0" indent="0">
              <a:buNone/>
            </a:pPr>
            <a:r>
              <a:rPr lang="en-US" sz="2000" dirty="0" smtClean="0"/>
              <a:t>State </a:t>
            </a:r>
            <a:r>
              <a:rPr lang="en-US" sz="2000" dirty="0"/>
              <a:t>Route 924 between 27</a:t>
            </a:r>
            <a:r>
              <a:rPr lang="en-US" sz="2000" baseline="30000" dirty="0"/>
              <a:t>th</a:t>
            </a:r>
            <a:r>
              <a:rPr lang="en-US" sz="2000" dirty="0"/>
              <a:t> Ave &amp; 17</a:t>
            </a:r>
            <a:r>
              <a:rPr lang="en-US" sz="2000" baseline="30000" dirty="0"/>
              <a:t>th</a:t>
            </a:r>
            <a:r>
              <a:rPr lang="en-US" sz="2000" dirty="0"/>
              <a:t> Ave, Miami  </a:t>
            </a:r>
          </a:p>
          <a:p>
            <a:r>
              <a:rPr lang="en-US" sz="2000" dirty="0" smtClean="0"/>
              <a:t>Non-restrictive </a:t>
            </a:r>
            <a:r>
              <a:rPr lang="en-US" sz="2000" dirty="0"/>
              <a:t>median west of 27</a:t>
            </a:r>
            <a:r>
              <a:rPr lang="en-US" sz="2000" baseline="30000" dirty="0"/>
              <a:t>th</a:t>
            </a:r>
            <a:r>
              <a:rPr lang="en-US" sz="2000" baseline="-25000" dirty="0"/>
              <a:t> </a:t>
            </a:r>
            <a:r>
              <a:rPr lang="en-US" sz="2000" dirty="0" smtClean="0"/>
              <a:t>Ave</a:t>
            </a:r>
          </a:p>
          <a:p>
            <a:r>
              <a:rPr lang="en-US" sz="2000" dirty="0" smtClean="0"/>
              <a:t>40 </a:t>
            </a:r>
            <a:r>
              <a:rPr lang="en-US" sz="2000" dirty="0"/>
              <a:t>mph posted speed limit</a:t>
            </a:r>
          </a:p>
          <a:p>
            <a:pPr marL="0" indent="0">
              <a:buNone/>
            </a:pPr>
            <a:endParaRPr lang="en-US" sz="2000" dirty="0"/>
          </a:p>
        </p:txBody>
      </p:sp>
      <p:sp>
        <p:nvSpPr>
          <p:cNvPr id="4" name="Rectangle 3"/>
          <p:cNvSpPr/>
          <p:nvPr/>
        </p:nvSpPr>
        <p:spPr>
          <a:xfrm>
            <a:off x="4343400" y="-4909"/>
            <a:ext cx="4800600" cy="1384950"/>
          </a:xfrm>
          <a:prstGeom prst="rect">
            <a:avLst/>
          </a:prstGeom>
          <a:solidFill>
            <a:srgbClr val="FF9933"/>
          </a:solidFill>
        </p:spPr>
        <p:txBody>
          <a:bodyPr wrap="square" lIns="91397" tIns="45698" rIns="91397" bIns="45698">
            <a:spAutoFit/>
          </a:bodyPr>
          <a:lstStyle/>
          <a:p>
            <a:pPr algn="ctr"/>
            <a:r>
              <a:rPr lang="en-US" sz="2800" dirty="0">
                <a:solidFill>
                  <a:schemeClr val="bg1"/>
                </a:solidFill>
              </a:rPr>
              <a:t>Use data file saved from Workshop </a:t>
            </a:r>
            <a:r>
              <a:rPr lang="en-US" sz="2800" dirty="0" smtClean="0">
                <a:solidFill>
                  <a:schemeClr val="bg1"/>
                </a:solidFill>
              </a:rPr>
              <a:t>3 </a:t>
            </a:r>
            <a:r>
              <a:rPr lang="en-US" sz="2800" dirty="0">
                <a:solidFill>
                  <a:schemeClr val="bg1"/>
                </a:solidFill>
              </a:rPr>
              <a:t>in ARTPLAN unit </a:t>
            </a:r>
            <a:r>
              <a:rPr lang="en-US" sz="2800" dirty="0" smtClean="0">
                <a:solidFill>
                  <a:schemeClr val="bg1"/>
                </a:solidFill>
              </a:rPr>
              <a:t>for the </a:t>
            </a:r>
            <a:r>
              <a:rPr lang="en-US" sz="2800" dirty="0">
                <a:solidFill>
                  <a:schemeClr val="bg1"/>
                </a:solidFill>
              </a:rPr>
              <a:t>following Workshop 5</a:t>
            </a:r>
          </a:p>
        </p:txBody>
      </p:sp>
      <p:sp>
        <p:nvSpPr>
          <p:cNvPr id="142" name="TextBox 56"/>
          <p:cNvSpPr txBox="1">
            <a:spLocks noChangeArrowheads="1"/>
          </p:cNvSpPr>
          <p:nvPr/>
        </p:nvSpPr>
        <p:spPr bwMode="auto">
          <a:xfrm rot="16200000">
            <a:off x="1788702" y="4213145"/>
            <a:ext cx="7764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b="1" dirty="0" smtClean="0"/>
              <a:t>27</a:t>
            </a:r>
            <a:r>
              <a:rPr lang="en-US" sz="1200" b="1" baseline="30000" dirty="0" smtClean="0"/>
              <a:t>th</a:t>
            </a:r>
            <a:r>
              <a:rPr lang="en-US" sz="1200" b="1" dirty="0" smtClean="0"/>
              <a:t> Ave</a:t>
            </a:r>
            <a:endParaRPr lang="en-US" sz="1200" b="1" dirty="0"/>
          </a:p>
        </p:txBody>
      </p:sp>
      <p:sp>
        <p:nvSpPr>
          <p:cNvPr id="143" name="TextBox 56"/>
          <p:cNvSpPr txBox="1">
            <a:spLocks noChangeArrowheads="1"/>
          </p:cNvSpPr>
          <p:nvPr/>
        </p:nvSpPr>
        <p:spPr bwMode="auto">
          <a:xfrm rot="16200000">
            <a:off x="3567943" y="4018391"/>
            <a:ext cx="9986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smtClean="0"/>
              <a:t>Westview Country Club</a:t>
            </a:r>
            <a:endParaRPr lang="en-US" sz="1200" dirty="0"/>
          </a:p>
        </p:txBody>
      </p:sp>
      <p:sp>
        <p:nvSpPr>
          <p:cNvPr id="144" name="TextBox 56"/>
          <p:cNvSpPr txBox="1">
            <a:spLocks noChangeArrowheads="1"/>
          </p:cNvSpPr>
          <p:nvPr/>
        </p:nvSpPr>
        <p:spPr bwMode="auto">
          <a:xfrm rot="16200000">
            <a:off x="5448239" y="4199260"/>
            <a:ext cx="7764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smtClean="0"/>
              <a:t>22</a:t>
            </a:r>
            <a:r>
              <a:rPr lang="en-US" sz="1200" baseline="30000" dirty="0" smtClean="0"/>
              <a:t>nd</a:t>
            </a:r>
            <a:r>
              <a:rPr lang="en-US" sz="1200" dirty="0" smtClean="0"/>
              <a:t> Ave</a:t>
            </a:r>
            <a:endParaRPr lang="en-US" sz="1200" dirty="0"/>
          </a:p>
        </p:txBody>
      </p:sp>
      <p:sp>
        <p:nvSpPr>
          <p:cNvPr id="146" name="TextBox 56"/>
          <p:cNvSpPr txBox="1">
            <a:spLocks noChangeArrowheads="1"/>
          </p:cNvSpPr>
          <p:nvPr/>
        </p:nvSpPr>
        <p:spPr bwMode="auto">
          <a:xfrm rot="16200000">
            <a:off x="7187384" y="4139175"/>
            <a:ext cx="7764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smtClean="0"/>
              <a:t>17</a:t>
            </a:r>
            <a:r>
              <a:rPr lang="en-US" sz="1200" baseline="30000" dirty="0" smtClean="0"/>
              <a:t>th</a:t>
            </a:r>
            <a:r>
              <a:rPr lang="en-US" sz="1200" dirty="0" smtClean="0"/>
              <a:t> Ave</a:t>
            </a:r>
            <a:endParaRPr lang="en-US" sz="1200" dirty="0"/>
          </a:p>
        </p:txBody>
      </p:sp>
      <p:cxnSp>
        <p:nvCxnSpPr>
          <p:cNvPr id="147" name="Straight Arrow Connector 146"/>
          <p:cNvCxnSpPr/>
          <p:nvPr/>
        </p:nvCxnSpPr>
        <p:spPr>
          <a:xfrm>
            <a:off x="1175725" y="3429000"/>
            <a:ext cx="844399" cy="0"/>
          </a:xfrm>
          <a:prstGeom prst="straightConnector1">
            <a:avLst/>
          </a:prstGeom>
          <a:ln w="25400">
            <a:solidFill>
              <a:srgbClr val="0865A2"/>
            </a:solidFill>
            <a:tailEnd type="arrow"/>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1037436" y="3531498"/>
            <a:ext cx="1139468" cy="584775"/>
          </a:xfrm>
          <a:prstGeom prst="rect">
            <a:avLst/>
          </a:prstGeom>
          <a:solidFill>
            <a:schemeClr val="bg1"/>
          </a:solidFill>
        </p:spPr>
        <p:txBody>
          <a:bodyPr wrap="square" rtlCol="0">
            <a:spAutoFit/>
          </a:bodyPr>
          <a:lstStyle/>
          <a:p>
            <a:pPr algn="ctr"/>
            <a:r>
              <a:rPr lang="en-US" sz="1600" dirty="0" smtClean="0">
                <a:latin typeface="Arial" panose="020B0604020202020204" pitchFamily="34" charset="0"/>
                <a:cs typeface="Arial" panose="020B0604020202020204" pitchFamily="34" charset="0"/>
              </a:rPr>
              <a:t>Peak Direction</a:t>
            </a:r>
            <a:endParaRPr lang="en-US" sz="1600" dirty="0">
              <a:latin typeface="Arial" panose="020B0604020202020204" pitchFamily="34" charset="0"/>
              <a:cs typeface="Arial" panose="020B0604020202020204" pitchFamily="34" charset="0"/>
            </a:endParaRPr>
          </a:p>
        </p:txBody>
      </p:sp>
      <p:cxnSp>
        <p:nvCxnSpPr>
          <p:cNvPr id="152" name="Straight Connector 151"/>
          <p:cNvCxnSpPr>
            <a:cxnSpLocks noChangeShapeType="1"/>
          </p:cNvCxnSpPr>
          <p:nvPr/>
        </p:nvCxnSpPr>
        <p:spPr bwMode="auto">
          <a:xfrm flipH="1">
            <a:off x="1076748" y="4794880"/>
            <a:ext cx="7991053"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3" name="Straight Connector 152"/>
          <p:cNvCxnSpPr>
            <a:cxnSpLocks noChangeShapeType="1"/>
          </p:cNvCxnSpPr>
          <p:nvPr/>
        </p:nvCxnSpPr>
        <p:spPr bwMode="auto">
          <a:xfrm flipH="1">
            <a:off x="1076748" y="4900958"/>
            <a:ext cx="7991053"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7" name="Straight Connector 156"/>
          <p:cNvCxnSpPr>
            <a:cxnSpLocks noChangeShapeType="1"/>
          </p:cNvCxnSpPr>
          <p:nvPr/>
        </p:nvCxnSpPr>
        <p:spPr bwMode="auto">
          <a:xfrm flipV="1">
            <a:off x="7723203" y="4142190"/>
            <a:ext cx="0" cy="70772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58" name="Freeform 157"/>
          <p:cNvSpPr>
            <a:spLocks/>
          </p:cNvSpPr>
          <p:nvPr/>
        </p:nvSpPr>
        <p:spPr bwMode="auto">
          <a:xfrm rot="10800000" flipH="1" flipV="1">
            <a:off x="1925723" y="4974670"/>
            <a:ext cx="94400" cy="167350"/>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61" name="Straight Connector 160"/>
          <p:cNvCxnSpPr>
            <a:cxnSpLocks noChangeShapeType="1"/>
          </p:cNvCxnSpPr>
          <p:nvPr/>
        </p:nvCxnSpPr>
        <p:spPr bwMode="auto">
          <a:xfrm flipV="1">
            <a:off x="2315403" y="4122902"/>
            <a:ext cx="0" cy="70772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63" name="TextBox 56"/>
          <p:cNvSpPr txBox="1">
            <a:spLocks noChangeArrowheads="1"/>
          </p:cNvSpPr>
          <p:nvPr/>
        </p:nvSpPr>
        <p:spPr bwMode="auto">
          <a:xfrm>
            <a:off x="8235307" y="4516826"/>
            <a:ext cx="668081"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sz="1200" b="1" dirty="0" smtClean="0"/>
              <a:t>SR 924</a:t>
            </a:r>
            <a:endParaRPr lang="en-US" sz="1200" b="1" dirty="0"/>
          </a:p>
        </p:txBody>
      </p:sp>
      <p:sp>
        <p:nvSpPr>
          <p:cNvPr id="164" name="Line 95"/>
          <p:cNvSpPr>
            <a:spLocks noChangeShapeType="1"/>
          </p:cNvSpPr>
          <p:nvPr/>
        </p:nvSpPr>
        <p:spPr bwMode="auto">
          <a:xfrm flipV="1">
            <a:off x="1841981" y="5378787"/>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5" name="Line 95"/>
          <p:cNvSpPr>
            <a:spLocks noChangeShapeType="1"/>
          </p:cNvSpPr>
          <p:nvPr/>
        </p:nvSpPr>
        <p:spPr bwMode="auto">
          <a:xfrm rot="10800000" flipH="1" flipV="1">
            <a:off x="1840552" y="5235114"/>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66" name="Group 165"/>
          <p:cNvGrpSpPr>
            <a:grpSpLocks/>
          </p:cNvGrpSpPr>
          <p:nvPr/>
        </p:nvGrpSpPr>
        <p:grpSpPr bwMode="auto">
          <a:xfrm rot="5400000">
            <a:off x="2259061" y="4651745"/>
            <a:ext cx="224591" cy="397347"/>
            <a:chOff x="1239" y="1224"/>
            <a:chExt cx="117" cy="255"/>
          </a:xfrm>
        </p:grpSpPr>
        <p:sp>
          <p:nvSpPr>
            <p:cNvPr id="167" name="Rectangle 166"/>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1" name="Oval 180"/>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7" name="Oval 186"/>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8" name="Oval 187"/>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206" name="Straight Connector 205"/>
          <p:cNvCxnSpPr>
            <a:cxnSpLocks noChangeShapeType="1"/>
          </p:cNvCxnSpPr>
          <p:nvPr/>
        </p:nvCxnSpPr>
        <p:spPr bwMode="auto">
          <a:xfrm flipV="1">
            <a:off x="2419900" y="4122903"/>
            <a:ext cx="0" cy="61522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08" name="Straight Connector 207"/>
          <p:cNvCxnSpPr>
            <a:cxnSpLocks noChangeShapeType="1"/>
          </p:cNvCxnSpPr>
          <p:nvPr/>
        </p:nvCxnSpPr>
        <p:spPr bwMode="auto">
          <a:xfrm flipV="1">
            <a:off x="2315404" y="4962718"/>
            <a:ext cx="0" cy="54452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16" name="Straight Connector 215"/>
          <p:cNvCxnSpPr>
            <a:cxnSpLocks noChangeShapeType="1"/>
          </p:cNvCxnSpPr>
          <p:nvPr/>
        </p:nvCxnSpPr>
        <p:spPr bwMode="auto">
          <a:xfrm flipV="1">
            <a:off x="2419900" y="4962716"/>
            <a:ext cx="0" cy="53830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17" name="Line 95"/>
          <p:cNvSpPr>
            <a:spLocks noChangeShapeType="1"/>
          </p:cNvSpPr>
          <p:nvPr/>
        </p:nvSpPr>
        <p:spPr bwMode="auto">
          <a:xfrm flipV="1">
            <a:off x="1841981" y="5536407"/>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8" name="Freeform 217"/>
          <p:cNvSpPr>
            <a:spLocks/>
          </p:cNvSpPr>
          <p:nvPr/>
        </p:nvSpPr>
        <p:spPr bwMode="auto">
          <a:xfrm rot="10800000" flipH="1" flipV="1">
            <a:off x="3905513" y="4993604"/>
            <a:ext cx="94400" cy="167350"/>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219" name="Straight Connector 218"/>
          <p:cNvCxnSpPr>
            <a:cxnSpLocks noChangeShapeType="1"/>
          </p:cNvCxnSpPr>
          <p:nvPr/>
        </p:nvCxnSpPr>
        <p:spPr bwMode="auto">
          <a:xfrm flipV="1">
            <a:off x="4295193" y="4122133"/>
            <a:ext cx="0" cy="70772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20" name="Line 95"/>
          <p:cNvSpPr>
            <a:spLocks noChangeShapeType="1"/>
          </p:cNvSpPr>
          <p:nvPr/>
        </p:nvSpPr>
        <p:spPr bwMode="auto">
          <a:xfrm flipV="1">
            <a:off x="3821771" y="5466680"/>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1" name="Line 95"/>
          <p:cNvSpPr>
            <a:spLocks noChangeShapeType="1"/>
          </p:cNvSpPr>
          <p:nvPr/>
        </p:nvSpPr>
        <p:spPr bwMode="auto">
          <a:xfrm rot="10800000" flipH="1" flipV="1">
            <a:off x="3820342" y="5323007"/>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22" name="Group 221"/>
          <p:cNvGrpSpPr>
            <a:grpSpLocks/>
          </p:cNvGrpSpPr>
          <p:nvPr/>
        </p:nvGrpSpPr>
        <p:grpSpPr bwMode="auto">
          <a:xfrm rot="5400000">
            <a:off x="4238851" y="4650977"/>
            <a:ext cx="224591" cy="397347"/>
            <a:chOff x="1239" y="1224"/>
            <a:chExt cx="117" cy="255"/>
          </a:xfrm>
        </p:grpSpPr>
        <p:sp>
          <p:nvSpPr>
            <p:cNvPr id="223" name="Rectangle 222"/>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4" name="Oval 223"/>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5" name="Oval 224"/>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6" name="Oval 225"/>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227" name="Straight Connector 226"/>
          <p:cNvCxnSpPr>
            <a:cxnSpLocks noChangeShapeType="1"/>
          </p:cNvCxnSpPr>
          <p:nvPr/>
        </p:nvCxnSpPr>
        <p:spPr bwMode="auto">
          <a:xfrm flipV="1">
            <a:off x="4399690" y="4122134"/>
            <a:ext cx="0" cy="61522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28" name="Line 95"/>
          <p:cNvSpPr>
            <a:spLocks noChangeShapeType="1"/>
          </p:cNvSpPr>
          <p:nvPr/>
        </p:nvSpPr>
        <p:spPr bwMode="auto">
          <a:xfrm flipV="1">
            <a:off x="3821771" y="5624300"/>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229" name="Straight Connector 228"/>
          <p:cNvCxnSpPr>
            <a:cxnSpLocks noChangeShapeType="1"/>
          </p:cNvCxnSpPr>
          <p:nvPr/>
        </p:nvCxnSpPr>
        <p:spPr bwMode="auto">
          <a:xfrm flipV="1">
            <a:off x="5988041" y="4112220"/>
            <a:ext cx="0" cy="70772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30" name="Line 95"/>
          <p:cNvSpPr>
            <a:spLocks noChangeShapeType="1"/>
          </p:cNvSpPr>
          <p:nvPr/>
        </p:nvSpPr>
        <p:spPr bwMode="auto">
          <a:xfrm flipV="1">
            <a:off x="5514619" y="5427213"/>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1" name="Line 95"/>
          <p:cNvSpPr>
            <a:spLocks noChangeShapeType="1"/>
          </p:cNvSpPr>
          <p:nvPr/>
        </p:nvSpPr>
        <p:spPr bwMode="auto">
          <a:xfrm rot="10800000" flipH="1" flipV="1">
            <a:off x="5513190" y="5283540"/>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32" name="Group 231"/>
          <p:cNvGrpSpPr>
            <a:grpSpLocks/>
          </p:cNvGrpSpPr>
          <p:nvPr/>
        </p:nvGrpSpPr>
        <p:grpSpPr bwMode="auto">
          <a:xfrm rot="5400000">
            <a:off x="5931699" y="4641064"/>
            <a:ext cx="224591" cy="397347"/>
            <a:chOff x="1239" y="1224"/>
            <a:chExt cx="117" cy="255"/>
          </a:xfrm>
        </p:grpSpPr>
        <p:sp>
          <p:nvSpPr>
            <p:cNvPr id="233" name="Rectangle 232"/>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4" name="Oval 233"/>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5" name="Oval 234"/>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6" name="Oval 235"/>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237" name="Straight Connector 236"/>
          <p:cNvCxnSpPr>
            <a:cxnSpLocks noChangeShapeType="1"/>
          </p:cNvCxnSpPr>
          <p:nvPr/>
        </p:nvCxnSpPr>
        <p:spPr bwMode="auto">
          <a:xfrm flipV="1">
            <a:off x="6092538" y="4112221"/>
            <a:ext cx="0" cy="61522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38" name="Straight Connector 237"/>
          <p:cNvCxnSpPr>
            <a:cxnSpLocks noChangeShapeType="1"/>
          </p:cNvCxnSpPr>
          <p:nvPr/>
        </p:nvCxnSpPr>
        <p:spPr bwMode="auto">
          <a:xfrm flipV="1">
            <a:off x="5988042" y="4952036"/>
            <a:ext cx="0" cy="54452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39" name="Straight Connector 238"/>
          <p:cNvCxnSpPr>
            <a:cxnSpLocks noChangeShapeType="1"/>
          </p:cNvCxnSpPr>
          <p:nvPr/>
        </p:nvCxnSpPr>
        <p:spPr bwMode="auto">
          <a:xfrm flipV="1">
            <a:off x="6092538" y="4952034"/>
            <a:ext cx="0" cy="53830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40" name="Line 95"/>
          <p:cNvSpPr>
            <a:spLocks noChangeShapeType="1"/>
          </p:cNvSpPr>
          <p:nvPr/>
        </p:nvSpPr>
        <p:spPr bwMode="auto">
          <a:xfrm flipV="1">
            <a:off x="5514619" y="5584833"/>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1" name="Freeform 240"/>
          <p:cNvSpPr>
            <a:spLocks/>
          </p:cNvSpPr>
          <p:nvPr/>
        </p:nvSpPr>
        <p:spPr bwMode="auto">
          <a:xfrm rot="10800000" flipH="1">
            <a:off x="1933432" y="5613248"/>
            <a:ext cx="94400" cy="167350"/>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2" name="Line 95"/>
          <p:cNvSpPr>
            <a:spLocks noChangeShapeType="1"/>
          </p:cNvSpPr>
          <p:nvPr/>
        </p:nvSpPr>
        <p:spPr bwMode="auto">
          <a:xfrm flipV="1">
            <a:off x="7262702" y="5457184"/>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3" name="Line 95"/>
          <p:cNvSpPr>
            <a:spLocks noChangeShapeType="1"/>
          </p:cNvSpPr>
          <p:nvPr/>
        </p:nvSpPr>
        <p:spPr bwMode="auto">
          <a:xfrm rot="10800000" flipH="1" flipV="1">
            <a:off x="7261273" y="5313511"/>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44" name="Group 243"/>
          <p:cNvGrpSpPr>
            <a:grpSpLocks/>
          </p:cNvGrpSpPr>
          <p:nvPr/>
        </p:nvGrpSpPr>
        <p:grpSpPr bwMode="auto">
          <a:xfrm rot="5400000">
            <a:off x="7670995" y="4671035"/>
            <a:ext cx="224591" cy="397347"/>
            <a:chOff x="1239" y="1224"/>
            <a:chExt cx="117" cy="255"/>
          </a:xfrm>
        </p:grpSpPr>
        <p:sp>
          <p:nvSpPr>
            <p:cNvPr id="245" name="Rectangle 244"/>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6" name="Oval 245"/>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7" name="Oval 246"/>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8" name="Oval 247"/>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49" name="Line 95"/>
          <p:cNvSpPr>
            <a:spLocks noChangeShapeType="1"/>
          </p:cNvSpPr>
          <p:nvPr/>
        </p:nvSpPr>
        <p:spPr bwMode="auto">
          <a:xfrm flipV="1">
            <a:off x="7262702" y="5614804"/>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250" name="Straight Connector 249"/>
          <p:cNvCxnSpPr>
            <a:cxnSpLocks noChangeShapeType="1"/>
          </p:cNvCxnSpPr>
          <p:nvPr/>
        </p:nvCxnSpPr>
        <p:spPr bwMode="auto">
          <a:xfrm flipV="1">
            <a:off x="7827700" y="4142191"/>
            <a:ext cx="0" cy="61522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51" name="Straight Connector 250"/>
          <p:cNvCxnSpPr>
            <a:cxnSpLocks noChangeShapeType="1"/>
          </p:cNvCxnSpPr>
          <p:nvPr/>
        </p:nvCxnSpPr>
        <p:spPr bwMode="auto">
          <a:xfrm flipV="1">
            <a:off x="7723204" y="4982006"/>
            <a:ext cx="0" cy="54452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52" name="Straight Connector 251"/>
          <p:cNvCxnSpPr>
            <a:cxnSpLocks noChangeShapeType="1"/>
          </p:cNvCxnSpPr>
          <p:nvPr/>
        </p:nvCxnSpPr>
        <p:spPr bwMode="auto">
          <a:xfrm flipV="1">
            <a:off x="7827700" y="4982004"/>
            <a:ext cx="0" cy="53830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53" name="Freeform 252"/>
          <p:cNvSpPr>
            <a:spLocks/>
          </p:cNvSpPr>
          <p:nvPr/>
        </p:nvSpPr>
        <p:spPr bwMode="auto">
          <a:xfrm rot="10800000" flipH="1" flipV="1">
            <a:off x="5644133" y="5017740"/>
            <a:ext cx="94400" cy="167350"/>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4" name="Freeform 253"/>
          <p:cNvSpPr>
            <a:spLocks/>
          </p:cNvSpPr>
          <p:nvPr/>
        </p:nvSpPr>
        <p:spPr bwMode="auto">
          <a:xfrm rot="10800000" flipH="1" flipV="1">
            <a:off x="7380218" y="5037307"/>
            <a:ext cx="94400" cy="167350"/>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9" name="Freeform 258"/>
          <p:cNvSpPr>
            <a:spLocks/>
          </p:cNvSpPr>
          <p:nvPr/>
        </p:nvSpPr>
        <p:spPr bwMode="auto">
          <a:xfrm rot="10800000" flipH="1">
            <a:off x="5643407" y="5585235"/>
            <a:ext cx="94400" cy="167350"/>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0" name="Freeform 259"/>
          <p:cNvSpPr>
            <a:spLocks/>
          </p:cNvSpPr>
          <p:nvPr/>
        </p:nvSpPr>
        <p:spPr bwMode="auto">
          <a:xfrm rot="10800000" flipH="1">
            <a:off x="7372052" y="5614669"/>
            <a:ext cx="94400" cy="167350"/>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261" name="Straight Connector 260"/>
          <p:cNvCxnSpPr>
            <a:cxnSpLocks noChangeShapeType="1"/>
          </p:cNvCxnSpPr>
          <p:nvPr/>
        </p:nvCxnSpPr>
        <p:spPr bwMode="auto">
          <a:xfrm flipV="1">
            <a:off x="1076748" y="4664226"/>
            <a:ext cx="0" cy="39411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262" name="Group 261"/>
          <p:cNvGrpSpPr/>
          <p:nvPr/>
        </p:nvGrpSpPr>
        <p:grpSpPr>
          <a:xfrm>
            <a:off x="1076748" y="5912670"/>
            <a:ext cx="6646455" cy="476078"/>
            <a:chOff x="402765" y="5817442"/>
            <a:chExt cx="7275549" cy="476078"/>
          </a:xfrm>
        </p:grpSpPr>
        <p:cxnSp>
          <p:nvCxnSpPr>
            <p:cNvPr id="263" name="Straight Arrow Connector 262"/>
            <p:cNvCxnSpPr/>
            <p:nvPr/>
          </p:nvCxnSpPr>
          <p:spPr>
            <a:xfrm>
              <a:off x="402765" y="5964147"/>
              <a:ext cx="1413502" cy="0"/>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a:cxnSpLocks noChangeShapeType="1"/>
            </p:cNvCxnSpPr>
            <p:nvPr/>
          </p:nvCxnSpPr>
          <p:spPr bwMode="auto">
            <a:xfrm flipV="1">
              <a:off x="402765" y="5834307"/>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cxnSp>
          <p:nvCxnSpPr>
            <p:cNvPr id="265" name="Straight Connector 264"/>
            <p:cNvCxnSpPr>
              <a:cxnSpLocks noChangeShapeType="1"/>
            </p:cNvCxnSpPr>
            <p:nvPr/>
          </p:nvCxnSpPr>
          <p:spPr bwMode="auto">
            <a:xfrm flipV="1">
              <a:off x="1816267" y="5825126"/>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266" name="TextBox 265"/>
            <p:cNvSpPr txBox="1"/>
            <p:nvPr/>
          </p:nvSpPr>
          <p:spPr>
            <a:xfrm>
              <a:off x="723883" y="5954966"/>
              <a:ext cx="771265"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540’</a:t>
              </a:r>
              <a:endParaRPr lang="en-US" sz="1600" dirty="0">
                <a:latin typeface="Arial" panose="020B0604020202020204" pitchFamily="34" charset="0"/>
                <a:cs typeface="Arial" panose="020B0604020202020204" pitchFamily="34" charset="0"/>
              </a:endParaRPr>
            </a:p>
          </p:txBody>
        </p:sp>
        <p:cxnSp>
          <p:nvCxnSpPr>
            <p:cNvPr id="267" name="Straight Arrow Connector 266"/>
            <p:cNvCxnSpPr/>
            <p:nvPr/>
          </p:nvCxnSpPr>
          <p:spPr>
            <a:xfrm>
              <a:off x="1824430" y="5964147"/>
              <a:ext cx="2130145" cy="0"/>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a:cxnSpLocks noChangeShapeType="1"/>
            </p:cNvCxnSpPr>
            <p:nvPr/>
          </p:nvCxnSpPr>
          <p:spPr bwMode="auto">
            <a:xfrm flipV="1">
              <a:off x="3955420" y="5825126"/>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269" name="TextBox 268"/>
            <p:cNvSpPr txBox="1"/>
            <p:nvPr/>
          </p:nvSpPr>
          <p:spPr>
            <a:xfrm>
              <a:off x="2510023" y="5954966"/>
              <a:ext cx="819460"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1,050’</a:t>
              </a:r>
              <a:endParaRPr lang="en-US" sz="1600" dirty="0">
                <a:latin typeface="Arial" panose="020B0604020202020204" pitchFamily="34" charset="0"/>
                <a:cs typeface="Arial" panose="020B0604020202020204" pitchFamily="34" charset="0"/>
              </a:endParaRPr>
            </a:p>
          </p:txBody>
        </p:sp>
        <p:cxnSp>
          <p:nvCxnSpPr>
            <p:cNvPr id="270" name="Straight Arrow Connector 269"/>
            <p:cNvCxnSpPr/>
            <p:nvPr/>
          </p:nvCxnSpPr>
          <p:spPr>
            <a:xfrm flipV="1">
              <a:off x="3965010" y="5964147"/>
              <a:ext cx="1825591" cy="1"/>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a:cxnSpLocks noChangeShapeType="1"/>
            </p:cNvCxnSpPr>
            <p:nvPr/>
          </p:nvCxnSpPr>
          <p:spPr bwMode="auto">
            <a:xfrm flipV="1">
              <a:off x="5789756" y="5825126"/>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272" name="TextBox 271"/>
            <p:cNvSpPr txBox="1"/>
            <p:nvPr/>
          </p:nvSpPr>
          <p:spPr>
            <a:xfrm>
              <a:off x="4492172" y="5954966"/>
              <a:ext cx="875325"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1,685’</a:t>
              </a:r>
              <a:endParaRPr lang="en-US" sz="1600" dirty="0">
                <a:latin typeface="Arial" panose="020B0604020202020204" pitchFamily="34" charset="0"/>
                <a:cs typeface="Arial" panose="020B0604020202020204" pitchFamily="34" charset="0"/>
              </a:endParaRPr>
            </a:p>
          </p:txBody>
        </p:sp>
        <p:cxnSp>
          <p:nvCxnSpPr>
            <p:cNvPr id="273" name="Straight Arrow Connector 272"/>
            <p:cNvCxnSpPr/>
            <p:nvPr/>
          </p:nvCxnSpPr>
          <p:spPr>
            <a:xfrm flipV="1">
              <a:off x="5784560" y="5964147"/>
              <a:ext cx="1893754" cy="3"/>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a:cxnSpLocks noChangeShapeType="1"/>
            </p:cNvCxnSpPr>
            <p:nvPr/>
          </p:nvCxnSpPr>
          <p:spPr bwMode="auto">
            <a:xfrm flipV="1">
              <a:off x="7678314" y="5817442"/>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275" name="TextBox 274"/>
            <p:cNvSpPr txBox="1"/>
            <p:nvPr/>
          </p:nvSpPr>
          <p:spPr>
            <a:xfrm>
              <a:off x="6346508" y="5954966"/>
              <a:ext cx="826152"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2,635’</a:t>
              </a:r>
              <a:endParaRPr lang="en-US" sz="1600" dirty="0">
                <a:latin typeface="Arial" panose="020B0604020202020204" pitchFamily="34" charset="0"/>
                <a:cs typeface="Arial" panose="020B0604020202020204" pitchFamily="34" charset="0"/>
              </a:endParaRPr>
            </a:p>
          </p:txBody>
        </p:sp>
      </p:grpSp>
      <p:grpSp>
        <p:nvGrpSpPr>
          <p:cNvPr id="276" name="Group 275"/>
          <p:cNvGrpSpPr/>
          <p:nvPr/>
        </p:nvGrpSpPr>
        <p:grpSpPr>
          <a:xfrm>
            <a:off x="1336671" y="4201735"/>
            <a:ext cx="361955" cy="439999"/>
            <a:chOff x="3295645" y="4186705"/>
            <a:chExt cx="361955" cy="439999"/>
          </a:xfrm>
        </p:grpSpPr>
        <p:sp>
          <p:nvSpPr>
            <p:cNvPr id="277" name="Up Arrow 276"/>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91" name="Group 90"/>
          <p:cNvGrpSpPr/>
          <p:nvPr/>
        </p:nvGrpSpPr>
        <p:grpSpPr>
          <a:xfrm>
            <a:off x="0" y="0"/>
            <a:ext cx="4345172" cy="639060"/>
            <a:chOff x="0" y="-2"/>
            <a:chExt cx="4345172" cy="639060"/>
          </a:xfrm>
        </p:grpSpPr>
        <p:sp>
          <p:nvSpPr>
            <p:cNvPr id="92" name="Rectangle 91"/>
            <p:cNvSpPr/>
            <p:nvPr/>
          </p:nvSpPr>
          <p:spPr>
            <a:xfrm>
              <a:off x="1905000" y="-2"/>
              <a:ext cx="2438400" cy="639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05000" cy="639058"/>
            </a:xfrm>
            <a:prstGeom prst="rect">
              <a:avLst/>
            </a:prstGeom>
          </p:spPr>
        </p:pic>
        <p:sp>
          <p:nvSpPr>
            <p:cNvPr id="94" name="TextBox 93"/>
            <p:cNvSpPr txBox="1"/>
            <p:nvPr/>
          </p:nvSpPr>
          <p:spPr>
            <a:xfrm>
              <a:off x="1906772" y="81000"/>
              <a:ext cx="2438400" cy="477054"/>
            </a:xfrm>
            <a:prstGeom prst="rect">
              <a:avLst/>
            </a:prstGeom>
            <a:noFill/>
          </p:spPr>
          <p:txBody>
            <a:bodyPr wrap="square" rtlCol="0" anchor="ctr">
              <a:spAutoFit/>
            </a:bodyPr>
            <a:lstStyle/>
            <a:p>
              <a:pPr algn="ctr"/>
              <a:r>
                <a:rPr lang="en-US" sz="2500" dirty="0" smtClean="0">
                  <a:solidFill>
                    <a:schemeClr val="accent6">
                      <a:lumMod val="75000"/>
                    </a:schemeClr>
                  </a:solidFill>
                </a:rPr>
                <a:t>Bus </a:t>
              </a:r>
              <a:r>
                <a:rPr lang="en-US" sz="2500" dirty="0">
                  <a:solidFill>
                    <a:schemeClr val="accent6">
                      <a:lumMod val="75000"/>
                    </a:schemeClr>
                  </a:solidFill>
                </a:rPr>
                <a:t>L</a:t>
              </a:r>
              <a:r>
                <a:rPr lang="en-US" sz="2500" dirty="0" smtClean="0">
                  <a:solidFill>
                    <a:schemeClr val="accent6">
                      <a:lumMod val="75000"/>
                    </a:schemeClr>
                  </a:solidFill>
                </a:rPr>
                <a:t>OS</a:t>
              </a:r>
              <a:endParaRPr lang="en-US" sz="2500" dirty="0">
                <a:solidFill>
                  <a:schemeClr val="accent6">
                    <a:lumMod val="75000"/>
                  </a:schemeClr>
                </a:solidFill>
              </a:endParaRPr>
            </a:p>
          </p:txBody>
        </p:sp>
      </p:grpSp>
      <p:graphicFrame>
        <p:nvGraphicFramePr>
          <p:cNvPr id="95" name="Table 94"/>
          <p:cNvGraphicFramePr>
            <a:graphicFrameLocks noGrp="1"/>
          </p:cNvGraphicFramePr>
          <p:nvPr>
            <p:extLst>
              <p:ext uri="{D42A27DB-BD31-4B8C-83A1-F6EECF244321}">
                <p14:modId xmlns:p14="http://schemas.microsoft.com/office/powerpoint/2010/main" val="704546222"/>
              </p:ext>
            </p:extLst>
          </p:nvPr>
        </p:nvGraphicFramePr>
        <p:xfrm>
          <a:off x="5651302" y="2421681"/>
          <a:ext cx="3492698" cy="1554480"/>
        </p:xfrm>
        <a:graphic>
          <a:graphicData uri="http://schemas.openxmlformats.org/drawingml/2006/table">
            <a:tbl>
              <a:tblPr firstRow="1" bandRow="1">
                <a:tableStyleId>{5C22544A-7EE6-4342-B048-85BDC9FD1C3A}</a:tableStyleId>
              </a:tblPr>
              <a:tblGrid>
                <a:gridCol w="1130498"/>
                <a:gridCol w="838200"/>
                <a:gridCol w="792391"/>
                <a:gridCol w="731609"/>
              </a:tblGrid>
              <a:tr h="123910">
                <a:tc>
                  <a:txBody>
                    <a:bodyPr/>
                    <a:lstStyle/>
                    <a:p>
                      <a:pPr algn="ctr"/>
                      <a:r>
                        <a:rPr lang="en-US" sz="1200" dirty="0" smtClean="0"/>
                        <a:t>Segment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Sidewalk</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Buses per hour</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Load Factor</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4390">
                <a:tc>
                  <a:txBody>
                    <a:bodyPr/>
                    <a:lstStyle/>
                    <a:p>
                      <a:pPr algn="ctr"/>
                      <a:r>
                        <a:rPr lang="en-US" sz="1200" dirty="0" smtClean="0"/>
                        <a:t>NW</a:t>
                      </a:r>
                      <a:r>
                        <a:rPr lang="en-US" sz="1200" baseline="0" dirty="0" smtClean="0"/>
                        <a:t> 27</a:t>
                      </a:r>
                      <a:r>
                        <a:rPr lang="en-US" sz="1200" baseline="30000" dirty="0" smtClean="0"/>
                        <a:t>th</a:t>
                      </a:r>
                      <a:r>
                        <a:rPr lang="en-US" sz="1200" baseline="0" dirty="0" smtClean="0"/>
                        <a:t> Ave</a:t>
                      </a:r>
                      <a:endParaRPr lang="en-US" sz="1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i="0" dirty="0" smtClean="0"/>
                        <a:t>2</a:t>
                      </a:r>
                      <a:endParaRPr lang="en-US" sz="120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.8</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Westview CC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.8</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915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NW 22</a:t>
                      </a:r>
                      <a:r>
                        <a:rPr lang="en-US" sz="1200" baseline="30000" dirty="0" smtClean="0"/>
                        <a:t>nd</a:t>
                      </a:r>
                      <a:r>
                        <a:rPr lang="en-US" sz="1200" dirty="0" smtClean="0"/>
                        <a:t> Ave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3</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.6</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NW 17</a:t>
                      </a:r>
                      <a:r>
                        <a:rPr lang="en-US" sz="1200" baseline="30000" dirty="0" smtClean="0"/>
                        <a:t>th</a:t>
                      </a:r>
                      <a:r>
                        <a:rPr lang="en-US" sz="1200" dirty="0" smtClean="0"/>
                        <a:t> Ave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3</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.6</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0" name="Picture 89"/>
          <p:cNvPicPr>
            <a:picLocks noChangeAspect="1"/>
          </p:cNvPicPr>
          <p:nvPr/>
        </p:nvPicPr>
        <p:blipFill rotWithShape="1">
          <a:blip r:embed="rId5" cstate="email">
            <a:extLst>
              <a:ext uri="{28A0092B-C50C-407E-A947-70E740481C1C}">
                <a14:useLocalDpi xmlns:a14="http://schemas.microsoft.com/office/drawing/2010/main"/>
              </a:ext>
            </a:extLst>
          </a:blip>
          <a:srcRect l="16857" r="22980" b="2598"/>
          <a:stretch/>
        </p:blipFill>
        <p:spPr>
          <a:xfrm>
            <a:off x="628188" y="4255294"/>
            <a:ext cx="510918" cy="1106390"/>
          </a:xfrm>
          <a:prstGeom prst="rect">
            <a:avLst/>
          </a:prstGeom>
        </p:spPr>
      </p:pic>
    </p:spTree>
    <p:custDataLst>
      <p:tags r:id="rId1"/>
    </p:custDataLst>
    <p:extLst>
      <p:ext uri="{BB962C8B-B14F-4D97-AF65-F5344CB8AC3E}">
        <p14:creationId xmlns:p14="http://schemas.microsoft.com/office/powerpoint/2010/main" val="1300152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PLAN_Workshop4_SR924_3"/>
          <p:cNvPicPr>
            <a:picLocks noGrp="1" noChangeAspect="1"/>
          </p:cNvPicPr>
          <p:nvPr isPhoto="1"/>
        </p:nvPicPr>
        <p:blipFill rotWithShape="1">
          <a:blip r:embed="rId4">
            <a:lum/>
            <a:extLst>
              <a:ext uri="{28A0092B-C50C-407E-A947-70E740481C1C}">
                <a14:useLocalDpi xmlns:a14="http://schemas.microsoft.com/office/drawing/2010/main" val="0"/>
              </a:ext>
            </a:extLst>
          </a:blip>
          <a:srcRect l="5270" r="4383"/>
          <a:stretch/>
        </p:blipFill>
        <p:spPr>
          <a:xfrm>
            <a:off x="0" y="0"/>
            <a:ext cx="9144000" cy="6858000"/>
          </a:xfrm>
          <a:prstGeom prst="rect">
            <a:avLst/>
          </a:prstGeom>
          <a:noFill/>
          <a:ln>
            <a:noFill/>
          </a:ln>
        </p:spPr>
      </p:pic>
    </p:spTree>
    <p:custDataLst>
      <p:tags r:id="rId1"/>
    </p:custDataLst>
    <p:extLst>
      <p:ext uri="{BB962C8B-B14F-4D97-AF65-F5344CB8AC3E}">
        <p14:creationId xmlns:p14="http://schemas.microsoft.com/office/powerpoint/2010/main" val="2152019863"/>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ARTPLAN</a:t>
            </a:r>
            <a:endParaRPr lang="en-US" dirty="0">
              <a:solidFill>
                <a:schemeClr val="bg1"/>
              </a:solidFill>
            </a:endParaRPr>
          </a:p>
        </p:txBody>
      </p:sp>
      <p:sp>
        <p:nvSpPr>
          <p:cNvPr id="3" name="Content Placeholder 2"/>
          <p:cNvSpPr>
            <a:spLocks noGrp="1"/>
          </p:cNvSpPr>
          <p:nvPr>
            <p:ph idx="1"/>
          </p:nvPr>
        </p:nvSpPr>
        <p:spPr>
          <a:xfrm>
            <a:off x="787849" y="1572651"/>
            <a:ext cx="7735296" cy="4781582"/>
          </a:xfrm>
        </p:spPr>
        <p:txBody>
          <a:bodyPr>
            <a:noAutofit/>
          </a:bodyPr>
          <a:lstStyle/>
          <a:p>
            <a:pPr marL="0" indent="0">
              <a:buNone/>
            </a:pPr>
            <a:r>
              <a:rPr lang="en-US" sz="2400" b="1" dirty="0">
                <a:solidFill>
                  <a:schemeClr val="tx2"/>
                </a:solidFill>
              </a:rPr>
              <a:t>Workshop </a:t>
            </a:r>
            <a:r>
              <a:rPr lang="en-US" sz="2400" b="1" dirty="0" smtClean="0">
                <a:solidFill>
                  <a:schemeClr val="tx2"/>
                </a:solidFill>
              </a:rPr>
              <a:t>5  </a:t>
            </a:r>
            <a:r>
              <a:rPr lang="en-US" sz="2400" i="1" dirty="0"/>
              <a:t>Known Inputs &amp; Multimodal Analysis</a:t>
            </a:r>
          </a:p>
          <a:p>
            <a:pPr marL="0" indent="0">
              <a:buNone/>
            </a:pPr>
            <a:r>
              <a:rPr lang="en-US" sz="2000" dirty="0" smtClean="0"/>
              <a:t>State </a:t>
            </a:r>
            <a:r>
              <a:rPr lang="en-US" sz="2000" dirty="0"/>
              <a:t>Route 924 between 27</a:t>
            </a:r>
            <a:r>
              <a:rPr lang="en-US" sz="2000" baseline="30000" dirty="0"/>
              <a:t>th</a:t>
            </a:r>
            <a:r>
              <a:rPr lang="en-US" sz="2000" dirty="0"/>
              <a:t> Ave &amp; 17</a:t>
            </a:r>
            <a:r>
              <a:rPr lang="en-US" sz="2000" baseline="30000" dirty="0"/>
              <a:t>th</a:t>
            </a:r>
            <a:r>
              <a:rPr lang="en-US" sz="2000" dirty="0"/>
              <a:t> Ave, Miami  </a:t>
            </a:r>
          </a:p>
          <a:p>
            <a:r>
              <a:rPr lang="en-US" sz="2000" dirty="0" smtClean="0"/>
              <a:t>Non-restrictive </a:t>
            </a:r>
            <a:r>
              <a:rPr lang="en-US" sz="2000" dirty="0"/>
              <a:t>median west of 27</a:t>
            </a:r>
            <a:r>
              <a:rPr lang="en-US" sz="2000" baseline="30000" dirty="0"/>
              <a:t>th</a:t>
            </a:r>
            <a:r>
              <a:rPr lang="en-US" sz="2000" baseline="-25000" dirty="0"/>
              <a:t> </a:t>
            </a:r>
            <a:r>
              <a:rPr lang="en-US" sz="2000" dirty="0" smtClean="0"/>
              <a:t>Ave</a:t>
            </a:r>
          </a:p>
          <a:p>
            <a:r>
              <a:rPr lang="en-US" sz="2000" dirty="0" smtClean="0"/>
              <a:t>40 </a:t>
            </a:r>
            <a:r>
              <a:rPr lang="en-US" sz="2000" dirty="0"/>
              <a:t>mph posted speed limit</a:t>
            </a:r>
          </a:p>
          <a:p>
            <a:pPr marL="0" indent="0">
              <a:buNone/>
            </a:pPr>
            <a:endParaRPr lang="en-US" sz="2000" dirty="0"/>
          </a:p>
        </p:txBody>
      </p:sp>
      <p:sp>
        <p:nvSpPr>
          <p:cNvPr id="4" name="Rectangle 3"/>
          <p:cNvSpPr/>
          <p:nvPr/>
        </p:nvSpPr>
        <p:spPr>
          <a:xfrm>
            <a:off x="4343400" y="-4909"/>
            <a:ext cx="4800600" cy="1384950"/>
          </a:xfrm>
          <a:prstGeom prst="rect">
            <a:avLst/>
          </a:prstGeom>
          <a:solidFill>
            <a:srgbClr val="FF9933"/>
          </a:solidFill>
        </p:spPr>
        <p:txBody>
          <a:bodyPr wrap="square" lIns="91397" tIns="45698" rIns="91397" bIns="45698">
            <a:spAutoFit/>
          </a:bodyPr>
          <a:lstStyle/>
          <a:p>
            <a:pPr algn="ctr"/>
            <a:r>
              <a:rPr lang="en-US" sz="2800" dirty="0">
                <a:solidFill>
                  <a:schemeClr val="bg1"/>
                </a:solidFill>
              </a:rPr>
              <a:t>Use data file saved from Workshop </a:t>
            </a:r>
            <a:r>
              <a:rPr lang="en-US" sz="2800" dirty="0" smtClean="0">
                <a:solidFill>
                  <a:schemeClr val="bg1"/>
                </a:solidFill>
              </a:rPr>
              <a:t>3 </a:t>
            </a:r>
            <a:r>
              <a:rPr lang="en-US" sz="2800" dirty="0">
                <a:solidFill>
                  <a:schemeClr val="bg1"/>
                </a:solidFill>
              </a:rPr>
              <a:t>in ARTPLAN unit </a:t>
            </a:r>
            <a:r>
              <a:rPr lang="en-US" sz="2800" dirty="0" smtClean="0">
                <a:solidFill>
                  <a:schemeClr val="bg1"/>
                </a:solidFill>
              </a:rPr>
              <a:t>for the </a:t>
            </a:r>
            <a:r>
              <a:rPr lang="en-US" sz="2800" dirty="0">
                <a:solidFill>
                  <a:schemeClr val="bg1"/>
                </a:solidFill>
              </a:rPr>
              <a:t>following Workshop 5</a:t>
            </a:r>
          </a:p>
        </p:txBody>
      </p:sp>
      <p:sp>
        <p:nvSpPr>
          <p:cNvPr id="142" name="TextBox 56"/>
          <p:cNvSpPr txBox="1">
            <a:spLocks noChangeArrowheads="1"/>
          </p:cNvSpPr>
          <p:nvPr/>
        </p:nvSpPr>
        <p:spPr bwMode="auto">
          <a:xfrm rot="16200000">
            <a:off x="1788702" y="4213145"/>
            <a:ext cx="7764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b="1" dirty="0" smtClean="0"/>
              <a:t>27</a:t>
            </a:r>
            <a:r>
              <a:rPr lang="en-US" sz="1200" b="1" baseline="30000" dirty="0" smtClean="0"/>
              <a:t>th</a:t>
            </a:r>
            <a:r>
              <a:rPr lang="en-US" sz="1200" b="1" dirty="0" smtClean="0"/>
              <a:t> Ave</a:t>
            </a:r>
            <a:endParaRPr lang="en-US" sz="1200" b="1" dirty="0"/>
          </a:p>
        </p:txBody>
      </p:sp>
      <p:sp>
        <p:nvSpPr>
          <p:cNvPr id="143" name="TextBox 56"/>
          <p:cNvSpPr txBox="1">
            <a:spLocks noChangeArrowheads="1"/>
          </p:cNvSpPr>
          <p:nvPr/>
        </p:nvSpPr>
        <p:spPr bwMode="auto">
          <a:xfrm rot="16200000">
            <a:off x="3567943" y="4018391"/>
            <a:ext cx="9986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smtClean="0"/>
              <a:t>Westview Country Club</a:t>
            </a:r>
            <a:endParaRPr lang="en-US" sz="1200" dirty="0"/>
          </a:p>
        </p:txBody>
      </p:sp>
      <p:sp>
        <p:nvSpPr>
          <p:cNvPr id="144" name="TextBox 56"/>
          <p:cNvSpPr txBox="1">
            <a:spLocks noChangeArrowheads="1"/>
          </p:cNvSpPr>
          <p:nvPr/>
        </p:nvSpPr>
        <p:spPr bwMode="auto">
          <a:xfrm rot="16200000">
            <a:off x="5448239" y="4199260"/>
            <a:ext cx="7764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smtClean="0"/>
              <a:t>22</a:t>
            </a:r>
            <a:r>
              <a:rPr lang="en-US" sz="1200" baseline="30000" dirty="0" smtClean="0"/>
              <a:t>nd</a:t>
            </a:r>
            <a:r>
              <a:rPr lang="en-US" sz="1200" dirty="0" smtClean="0"/>
              <a:t> Ave</a:t>
            </a:r>
            <a:endParaRPr lang="en-US" sz="1200" dirty="0"/>
          </a:p>
        </p:txBody>
      </p:sp>
      <p:sp>
        <p:nvSpPr>
          <p:cNvPr id="146" name="TextBox 56"/>
          <p:cNvSpPr txBox="1">
            <a:spLocks noChangeArrowheads="1"/>
          </p:cNvSpPr>
          <p:nvPr/>
        </p:nvSpPr>
        <p:spPr bwMode="auto">
          <a:xfrm rot="16200000">
            <a:off x="7187384" y="4139175"/>
            <a:ext cx="7764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200" dirty="0" smtClean="0"/>
              <a:t>17</a:t>
            </a:r>
            <a:r>
              <a:rPr lang="en-US" sz="1200" baseline="30000" dirty="0" smtClean="0"/>
              <a:t>th</a:t>
            </a:r>
            <a:r>
              <a:rPr lang="en-US" sz="1200" dirty="0" smtClean="0"/>
              <a:t> Ave</a:t>
            </a:r>
            <a:endParaRPr lang="en-US" sz="1200" dirty="0"/>
          </a:p>
        </p:txBody>
      </p:sp>
      <p:cxnSp>
        <p:nvCxnSpPr>
          <p:cNvPr id="147" name="Straight Arrow Connector 146"/>
          <p:cNvCxnSpPr/>
          <p:nvPr/>
        </p:nvCxnSpPr>
        <p:spPr>
          <a:xfrm>
            <a:off x="1175725" y="3429000"/>
            <a:ext cx="844399" cy="0"/>
          </a:xfrm>
          <a:prstGeom prst="straightConnector1">
            <a:avLst/>
          </a:prstGeom>
          <a:ln w="25400">
            <a:solidFill>
              <a:srgbClr val="0865A2"/>
            </a:solidFill>
            <a:tailEnd type="arrow"/>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1037436" y="3531498"/>
            <a:ext cx="1139468" cy="584775"/>
          </a:xfrm>
          <a:prstGeom prst="rect">
            <a:avLst/>
          </a:prstGeom>
          <a:solidFill>
            <a:schemeClr val="bg1"/>
          </a:solidFill>
        </p:spPr>
        <p:txBody>
          <a:bodyPr wrap="square" rtlCol="0">
            <a:spAutoFit/>
          </a:bodyPr>
          <a:lstStyle/>
          <a:p>
            <a:pPr algn="ctr"/>
            <a:r>
              <a:rPr lang="en-US" sz="1600" dirty="0" smtClean="0">
                <a:latin typeface="Arial" panose="020B0604020202020204" pitchFamily="34" charset="0"/>
                <a:cs typeface="Arial" panose="020B0604020202020204" pitchFamily="34" charset="0"/>
              </a:rPr>
              <a:t>Peak Direction</a:t>
            </a:r>
            <a:endParaRPr lang="en-US" sz="1600" dirty="0">
              <a:latin typeface="Arial" panose="020B0604020202020204" pitchFamily="34" charset="0"/>
              <a:cs typeface="Arial" panose="020B0604020202020204" pitchFamily="34" charset="0"/>
            </a:endParaRPr>
          </a:p>
        </p:txBody>
      </p:sp>
      <p:cxnSp>
        <p:nvCxnSpPr>
          <p:cNvPr id="152" name="Straight Connector 151"/>
          <p:cNvCxnSpPr>
            <a:cxnSpLocks noChangeShapeType="1"/>
          </p:cNvCxnSpPr>
          <p:nvPr/>
        </p:nvCxnSpPr>
        <p:spPr bwMode="auto">
          <a:xfrm flipH="1">
            <a:off x="1076748" y="4794880"/>
            <a:ext cx="7991053"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3" name="Straight Connector 152"/>
          <p:cNvCxnSpPr>
            <a:cxnSpLocks noChangeShapeType="1"/>
          </p:cNvCxnSpPr>
          <p:nvPr/>
        </p:nvCxnSpPr>
        <p:spPr bwMode="auto">
          <a:xfrm flipH="1">
            <a:off x="1076748" y="4900958"/>
            <a:ext cx="7991053"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7" name="Straight Connector 156"/>
          <p:cNvCxnSpPr>
            <a:cxnSpLocks noChangeShapeType="1"/>
          </p:cNvCxnSpPr>
          <p:nvPr/>
        </p:nvCxnSpPr>
        <p:spPr bwMode="auto">
          <a:xfrm flipV="1">
            <a:off x="7723203" y="4142190"/>
            <a:ext cx="0" cy="70772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58" name="Freeform 157"/>
          <p:cNvSpPr>
            <a:spLocks/>
          </p:cNvSpPr>
          <p:nvPr/>
        </p:nvSpPr>
        <p:spPr bwMode="auto">
          <a:xfrm rot="10800000" flipH="1" flipV="1">
            <a:off x="1925723" y="4974670"/>
            <a:ext cx="94400" cy="167350"/>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61" name="Straight Connector 160"/>
          <p:cNvCxnSpPr>
            <a:cxnSpLocks noChangeShapeType="1"/>
          </p:cNvCxnSpPr>
          <p:nvPr/>
        </p:nvCxnSpPr>
        <p:spPr bwMode="auto">
          <a:xfrm flipV="1">
            <a:off x="2315403" y="4122902"/>
            <a:ext cx="0" cy="70772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63" name="TextBox 56"/>
          <p:cNvSpPr txBox="1">
            <a:spLocks noChangeArrowheads="1"/>
          </p:cNvSpPr>
          <p:nvPr/>
        </p:nvSpPr>
        <p:spPr bwMode="auto">
          <a:xfrm>
            <a:off x="8235307" y="4516826"/>
            <a:ext cx="668081"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sz="1200" b="1" dirty="0" smtClean="0"/>
              <a:t>SR 924</a:t>
            </a:r>
            <a:endParaRPr lang="en-US" sz="1200" b="1" dirty="0"/>
          </a:p>
        </p:txBody>
      </p:sp>
      <p:sp>
        <p:nvSpPr>
          <p:cNvPr id="164" name="Line 95"/>
          <p:cNvSpPr>
            <a:spLocks noChangeShapeType="1"/>
          </p:cNvSpPr>
          <p:nvPr/>
        </p:nvSpPr>
        <p:spPr bwMode="auto">
          <a:xfrm flipV="1">
            <a:off x="1841981" y="5378787"/>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5" name="Line 95"/>
          <p:cNvSpPr>
            <a:spLocks noChangeShapeType="1"/>
          </p:cNvSpPr>
          <p:nvPr/>
        </p:nvSpPr>
        <p:spPr bwMode="auto">
          <a:xfrm rot="10800000" flipH="1" flipV="1">
            <a:off x="1840552" y="5235114"/>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66" name="Group 165"/>
          <p:cNvGrpSpPr>
            <a:grpSpLocks/>
          </p:cNvGrpSpPr>
          <p:nvPr/>
        </p:nvGrpSpPr>
        <p:grpSpPr bwMode="auto">
          <a:xfrm rot="5400000">
            <a:off x="2259061" y="4651745"/>
            <a:ext cx="224591" cy="397347"/>
            <a:chOff x="1239" y="1224"/>
            <a:chExt cx="117" cy="255"/>
          </a:xfrm>
        </p:grpSpPr>
        <p:sp>
          <p:nvSpPr>
            <p:cNvPr id="167" name="Rectangle 166"/>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1" name="Oval 180"/>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7" name="Oval 186"/>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8" name="Oval 187"/>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206" name="Straight Connector 205"/>
          <p:cNvCxnSpPr>
            <a:cxnSpLocks noChangeShapeType="1"/>
          </p:cNvCxnSpPr>
          <p:nvPr/>
        </p:nvCxnSpPr>
        <p:spPr bwMode="auto">
          <a:xfrm flipV="1">
            <a:off x="2419900" y="4122903"/>
            <a:ext cx="0" cy="61522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08" name="Straight Connector 207"/>
          <p:cNvCxnSpPr>
            <a:cxnSpLocks noChangeShapeType="1"/>
          </p:cNvCxnSpPr>
          <p:nvPr/>
        </p:nvCxnSpPr>
        <p:spPr bwMode="auto">
          <a:xfrm flipV="1">
            <a:off x="2315404" y="4962718"/>
            <a:ext cx="0" cy="54452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16" name="Straight Connector 215"/>
          <p:cNvCxnSpPr>
            <a:cxnSpLocks noChangeShapeType="1"/>
          </p:cNvCxnSpPr>
          <p:nvPr/>
        </p:nvCxnSpPr>
        <p:spPr bwMode="auto">
          <a:xfrm flipV="1">
            <a:off x="2419900" y="4962716"/>
            <a:ext cx="0" cy="53830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17" name="Line 95"/>
          <p:cNvSpPr>
            <a:spLocks noChangeShapeType="1"/>
          </p:cNvSpPr>
          <p:nvPr/>
        </p:nvSpPr>
        <p:spPr bwMode="auto">
          <a:xfrm flipV="1">
            <a:off x="1841981" y="5536407"/>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8" name="Freeform 217"/>
          <p:cNvSpPr>
            <a:spLocks/>
          </p:cNvSpPr>
          <p:nvPr/>
        </p:nvSpPr>
        <p:spPr bwMode="auto">
          <a:xfrm rot="10800000" flipH="1" flipV="1">
            <a:off x="3905513" y="4993604"/>
            <a:ext cx="94400" cy="167350"/>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219" name="Straight Connector 218"/>
          <p:cNvCxnSpPr>
            <a:cxnSpLocks noChangeShapeType="1"/>
          </p:cNvCxnSpPr>
          <p:nvPr/>
        </p:nvCxnSpPr>
        <p:spPr bwMode="auto">
          <a:xfrm flipV="1">
            <a:off x="4295193" y="4122133"/>
            <a:ext cx="0" cy="70772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20" name="Line 95"/>
          <p:cNvSpPr>
            <a:spLocks noChangeShapeType="1"/>
          </p:cNvSpPr>
          <p:nvPr/>
        </p:nvSpPr>
        <p:spPr bwMode="auto">
          <a:xfrm flipV="1">
            <a:off x="3821771" y="5466680"/>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1" name="Line 95"/>
          <p:cNvSpPr>
            <a:spLocks noChangeShapeType="1"/>
          </p:cNvSpPr>
          <p:nvPr/>
        </p:nvSpPr>
        <p:spPr bwMode="auto">
          <a:xfrm rot="10800000" flipH="1" flipV="1">
            <a:off x="3820342" y="5323007"/>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22" name="Group 221"/>
          <p:cNvGrpSpPr>
            <a:grpSpLocks/>
          </p:cNvGrpSpPr>
          <p:nvPr/>
        </p:nvGrpSpPr>
        <p:grpSpPr bwMode="auto">
          <a:xfrm rot="5400000">
            <a:off x="4238851" y="4650977"/>
            <a:ext cx="224591" cy="397347"/>
            <a:chOff x="1239" y="1224"/>
            <a:chExt cx="117" cy="255"/>
          </a:xfrm>
        </p:grpSpPr>
        <p:sp>
          <p:nvSpPr>
            <p:cNvPr id="223" name="Rectangle 222"/>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4" name="Oval 223"/>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5" name="Oval 224"/>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6" name="Oval 225"/>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227" name="Straight Connector 226"/>
          <p:cNvCxnSpPr>
            <a:cxnSpLocks noChangeShapeType="1"/>
          </p:cNvCxnSpPr>
          <p:nvPr/>
        </p:nvCxnSpPr>
        <p:spPr bwMode="auto">
          <a:xfrm flipV="1">
            <a:off x="4399690" y="4122134"/>
            <a:ext cx="0" cy="61522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28" name="Line 95"/>
          <p:cNvSpPr>
            <a:spLocks noChangeShapeType="1"/>
          </p:cNvSpPr>
          <p:nvPr/>
        </p:nvSpPr>
        <p:spPr bwMode="auto">
          <a:xfrm flipV="1">
            <a:off x="3821771" y="5624300"/>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229" name="Straight Connector 228"/>
          <p:cNvCxnSpPr>
            <a:cxnSpLocks noChangeShapeType="1"/>
          </p:cNvCxnSpPr>
          <p:nvPr/>
        </p:nvCxnSpPr>
        <p:spPr bwMode="auto">
          <a:xfrm flipV="1">
            <a:off x="5988041" y="4112220"/>
            <a:ext cx="0" cy="70772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30" name="Line 95"/>
          <p:cNvSpPr>
            <a:spLocks noChangeShapeType="1"/>
          </p:cNvSpPr>
          <p:nvPr/>
        </p:nvSpPr>
        <p:spPr bwMode="auto">
          <a:xfrm flipV="1">
            <a:off x="5514619" y="5427213"/>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1" name="Line 95"/>
          <p:cNvSpPr>
            <a:spLocks noChangeShapeType="1"/>
          </p:cNvSpPr>
          <p:nvPr/>
        </p:nvSpPr>
        <p:spPr bwMode="auto">
          <a:xfrm rot="10800000" flipH="1" flipV="1">
            <a:off x="5513190" y="5283540"/>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32" name="Group 231"/>
          <p:cNvGrpSpPr>
            <a:grpSpLocks/>
          </p:cNvGrpSpPr>
          <p:nvPr/>
        </p:nvGrpSpPr>
        <p:grpSpPr bwMode="auto">
          <a:xfrm rot="5400000">
            <a:off x="5931699" y="4641064"/>
            <a:ext cx="224591" cy="397347"/>
            <a:chOff x="1239" y="1224"/>
            <a:chExt cx="117" cy="255"/>
          </a:xfrm>
        </p:grpSpPr>
        <p:sp>
          <p:nvSpPr>
            <p:cNvPr id="233" name="Rectangle 232"/>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4" name="Oval 233"/>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5" name="Oval 234"/>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6" name="Oval 235"/>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237" name="Straight Connector 236"/>
          <p:cNvCxnSpPr>
            <a:cxnSpLocks noChangeShapeType="1"/>
          </p:cNvCxnSpPr>
          <p:nvPr/>
        </p:nvCxnSpPr>
        <p:spPr bwMode="auto">
          <a:xfrm flipV="1">
            <a:off x="6092538" y="4112221"/>
            <a:ext cx="0" cy="61522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38" name="Straight Connector 237"/>
          <p:cNvCxnSpPr>
            <a:cxnSpLocks noChangeShapeType="1"/>
          </p:cNvCxnSpPr>
          <p:nvPr/>
        </p:nvCxnSpPr>
        <p:spPr bwMode="auto">
          <a:xfrm flipV="1">
            <a:off x="5988042" y="4952036"/>
            <a:ext cx="0" cy="54452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39" name="Straight Connector 238"/>
          <p:cNvCxnSpPr>
            <a:cxnSpLocks noChangeShapeType="1"/>
          </p:cNvCxnSpPr>
          <p:nvPr/>
        </p:nvCxnSpPr>
        <p:spPr bwMode="auto">
          <a:xfrm flipV="1">
            <a:off x="6092538" y="4952034"/>
            <a:ext cx="0" cy="53830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40" name="Line 95"/>
          <p:cNvSpPr>
            <a:spLocks noChangeShapeType="1"/>
          </p:cNvSpPr>
          <p:nvPr/>
        </p:nvSpPr>
        <p:spPr bwMode="auto">
          <a:xfrm flipV="1">
            <a:off x="5514619" y="5584833"/>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1" name="Freeform 240"/>
          <p:cNvSpPr>
            <a:spLocks/>
          </p:cNvSpPr>
          <p:nvPr/>
        </p:nvSpPr>
        <p:spPr bwMode="auto">
          <a:xfrm rot="10800000" flipH="1">
            <a:off x="1933432" y="5613248"/>
            <a:ext cx="94400" cy="167350"/>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2" name="Line 95"/>
          <p:cNvSpPr>
            <a:spLocks noChangeShapeType="1"/>
          </p:cNvSpPr>
          <p:nvPr/>
        </p:nvSpPr>
        <p:spPr bwMode="auto">
          <a:xfrm flipV="1">
            <a:off x="7262702" y="5457184"/>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3" name="Line 95"/>
          <p:cNvSpPr>
            <a:spLocks noChangeShapeType="1"/>
          </p:cNvSpPr>
          <p:nvPr/>
        </p:nvSpPr>
        <p:spPr bwMode="auto">
          <a:xfrm rot="10800000" flipH="1" flipV="1">
            <a:off x="7261273" y="5313511"/>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44" name="Group 243"/>
          <p:cNvGrpSpPr>
            <a:grpSpLocks/>
          </p:cNvGrpSpPr>
          <p:nvPr/>
        </p:nvGrpSpPr>
        <p:grpSpPr bwMode="auto">
          <a:xfrm rot="5400000">
            <a:off x="7670995" y="4671035"/>
            <a:ext cx="224591" cy="397347"/>
            <a:chOff x="1239" y="1224"/>
            <a:chExt cx="117" cy="255"/>
          </a:xfrm>
        </p:grpSpPr>
        <p:sp>
          <p:nvSpPr>
            <p:cNvPr id="245" name="Rectangle 244"/>
            <p:cNvSpPr>
              <a:spLocks noChangeArrowheads="1"/>
            </p:cNvSpPr>
            <p:nvPr/>
          </p:nvSpPr>
          <p:spPr bwMode="auto">
            <a:xfrm>
              <a:off x="1239" y="1224"/>
              <a:ext cx="117" cy="255"/>
            </a:xfrm>
            <a:prstGeom prst="rect">
              <a:avLst/>
            </a:prstGeom>
            <a:solidFill>
              <a:srgbClr val="FFFFFF"/>
            </a:solidFill>
            <a:ln w="9525" algn="ctr">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6" name="Oval 245"/>
            <p:cNvSpPr>
              <a:spLocks noChangeArrowheads="1"/>
            </p:cNvSpPr>
            <p:nvPr/>
          </p:nvSpPr>
          <p:spPr bwMode="auto">
            <a:xfrm>
              <a:off x="1269" y="1248"/>
              <a:ext cx="56" cy="56"/>
            </a:xfrm>
            <a:prstGeom prst="ellipse">
              <a:avLst/>
            </a:prstGeom>
            <a:solidFill>
              <a:srgbClr val="000000"/>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7" name="Oval 246"/>
            <p:cNvSpPr>
              <a:spLocks noChangeArrowheads="1"/>
            </p:cNvSpPr>
            <p:nvPr/>
          </p:nvSpPr>
          <p:spPr bwMode="auto">
            <a:xfrm>
              <a:off x="1269" y="1323"/>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8" name="Oval 247"/>
            <p:cNvSpPr>
              <a:spLocks noChangeArrowheads="1"/>
            </p:cNvSpPr>
            <p:nvPr/>
          </p:nvSpPr>
          <p:spPr bwMode="auto">
            <a:xfrm>
              <a:off x="1269" y="1401"/>
              <a:ext cx="56" cy="56"/>
            </a:xfrm>
            <a:prstGeom prst="ellipse">
              <a:avLst/>
            </a:prstGeom>
            <a:solidFill>
              <a:srgbClr val="FFFFFF"/>
            </a:solidFill>
            <a:ln w="9525" algn="ctr">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49" name="Line 95"/>
          <p:cNvSpPr>
            <a:spLocks noChangeShapeType="1"/>
          </p:cNvSpPr>
          <p:nvPr/>
        </p:nvSpPr>
        <p:spPr bwMode="auto">
          <a:xfrm flipV="1">
            <a:off x="7262702" y="5614804"/>
            <a:ext cx="261886" cy="0"/>
          </a:xfrm>
          <a:prstGeom prst="line">
            <a:avLst/>
          </a:prstGeom>
          <a:noFill/>
          <a:ln w="6350">
            <a:solidFill>
              <a:schemeClr val="tx1"/>
            </a:solidFill>
            <a:round/>
            <a:headEnd/>
            <a:tailEnd type="triangle" w="sm" len="sm"/>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250" name="Straight Connector 249"/>
          <p:cNvCxnSpPr>
            <a:cxnSpLocks noChangeShapeType="1"/>
          </p:cNvCxnSpPr>
          <p:nvPr/>
        </p:nvCxnSpPr>
        <p:spPr bwMode="auto">
          <a:xfrm flipV="1">
            <a:off x="7827700" y="4142191"/>
            <a:ext cx="0" cy="61522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51" name="Straight Connector 250"/>
          <p:cNvCxnSpPr>
            <a:cxnSpLocks noChangeShapeType="1"/>
          </p:cNvCxnSpPr>
          <p:nvPr/>
        </p:nvCxnSpPr>
        <p:spPr bwMode="auto">
          <a:xfrm flipV="1">
            <a:off x="7723204" y="4982006"/>
            <a:ext cx="0" cy="54452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52" name="Straight Connector 251"/>
          <p:cNvCxnSpPr>
            <a:cxnSpLocks noChangeShapeType="1"/>
          </p:cNvCxnSpPr>
          <p:nvPr/>
        </p:nvCxnSpPr>
        <p:spPr bwMode="auto">
          <a:xfrm flipV="1">
            <a:off x="7827700" y="4982004"/>
            <a:ext cx="0" cy="53830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53" name="Freeform 252"/>
          <p:cNvSpPr>
            <a:spLocks/>
          </p:cNvSpPr>
          <p:nvPr/>
        </p:nvSpPr>
        <p:spPr bwMode="auto">
          <a:xfrm rot="10800000" flipH="1" flipV="1">
            <a:off x="5644133" y="5017740"/>
            <a:ext cx="94400" cy="167350"/>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4" name="Freeform 253"/>
          <p:cNvSpPr>
            <a:spLocks/>
          </p:cNvSpPr>
          <p:nvPr/>
        </p:nvSpPr>
        <p:spPr bwMode="auto">
          <a:xfrm rot="10800000" flipH="1" flipV="1">
            <a:off x="7380218" y="5037307"/>
            <a:ext cx="94400" cy="167350"/>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9" name="Freeform 258"/>
          <p:cNvSpPr>
            <a:spLocks/>
          </p:cNvSpPr>
          <p:nvPr/>
        </p:nvSpPr>
        <p:spPr bwMode="auto">
          <a:xfrm rot="10800000" flipH="1">
            <a:off x="5643407" y="5585235"/>
            <a:ext cx="94400" cy="167350"/>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0" name="Freeform 259"/>
          <p:cNvSpPr>
            <a:spLocks/>
          </p:cNvSpPr>
          <p:nvPr/>
        </p:nvSpPr>
        <p:spPr bwMode="auto">
          <a:xfrm rot="10800000" flipH="1">
            <a:off x="7372052" y="5614669"/>
            <a:ext cx="94400" cy="167350"/>
          </a:xfrm>
          <a:custGeom>
            <a:avLst/>
            <a:gdLst>
              <a:gd name="T0" fmla="*/ 0 w 28"/>
              <a:gd name="T1" fmla="*/ 406 h 45"/>
              <a:gd name="T2" fmla="*/ 83 w 28"/>
              <a:gd name="T3" fmla="*/ 236 h 45"/>
              <a:gd name="T4" fmla="*/ 92 w 28"/>
              <a:gd name="T5" fmla="*/ 0 h 45"/>
              <a:gd name="T6" fmla="*/ 0 60000 65536"/>
              <a:gd name="T7" fmla="*/ 0 60000 65536"/>
              <a:gd name="T8" fmla="*/ 0 60000 65536"/>
              <a:gd name="T9" fmla="*/ 0 w 28"/>
              <a:gd name="T10" fmla="*/ 0 h 45"/>
              <a:gd name="T11" fmla="*/ 28 w 28"/>
              <a:gd name="T12" fmla="*/ 45 h 45"/>
            </a:gdLst>
            <a:ahLst/>
            <a:cxnLst>
              <a:cxn ang="T6">
                <a:pos x="T0" y="T1"/>
              </a:cxn>
              <a:cxn ang="T7">
                <a:pos x="T2" y="T3"/>
              </a:cxn>
              <a:cxn ang="T8">
                <a:pos x="T4" y="T5"/>
              </a:cxn>
            </a:cxnLst>
            <a:rect l="T9" t="T10" r="T11" b="T12"/>
            <a:pathLst>
              <a:path w="28" h="45">
                <a:moveTo>
                  <a:pt x="0" y="45"/>
                </a:moveTo>
                <a:cubicBezTo>
                  <a:pt x="10" y="39"/>
                  <a:pt x="20" y="34"/>
                  <a:pt x="24" y="27"/>
                </a:cubicBezTo>
                <a:cubicBezTo>
                  <a:pt x="28" y="20"/>
                  <a:pt x="27" y="10"/>
                  <a:pt x="27" y="0"/>
                </a:cubicBezTo>
              </a:path>
            </a:pathLst>
          </a:custGeom>
          <a:noFill/>
          <a:ln w="6350">
            <a:solidFill>
              <a:schemeClr val="tx1"/>
            </a:solidFill>
            <a:round/>
            <a:headEnd type="none" w="med" len="med"/>
            <a:tailEnd type="triangle" w="sm" len="sm"/>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261" name="Straight Connector 260"/>
          <p:cNvCxnSpPr>
            <a:cxnSpLocks noChangeShapeType="1"/>
          </p:cNvCxnSpPr>
          <p:nvPr/>
        </p:nvCxnSpPr>
        <p:spPr bwMode="auto">
          <a:xfrm flipV="1">
            <a:off x="1076748" y="4664226"/>
            <a:ext cx="0" cy="39411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262" name="Group 261"/>
          <p:cNvGrpSpPr/>
          <p:nvPr/>
        </p:nvGrpSpPr>
        <p:grpSpPr>
          <a:xfrm>
            <a:off x="1076748" y="5912670"/>
            <a:ext cx="6646455" cy="476078"/>
            <a:chOff x="402765" y="5817442"/>
            <a:chExt cx="7275549" cy="476078"/>
          </a:xfrm>
        </p:grpSpPr>
        <p:cxnSp>
          <p:nvCxnSpPr>
            <p:cNvPr id="263" name="Straight Arrow Connector 262"/>
            <p:cNvCxnSpPr/>
            <p:nvPr/>
          </p:nvCxnSpPr>
          <p:spPr>
            <a:xfrm>
              <a:off x="402765" y="5964147"/>
              <a:ext cx="1413502" cy="0"/>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a:cxnSpLocks noChangeShapeType="1"/>
            </p:cNvCxnSpPr>
            <p:nvPr/>
          </p:nvCxnSpPr>
          <p:spPr bwMode="auto">
            <a:xfrm flipV="1">
              <a:off x="402765" y="5834307"/>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cxnSp>
          <p:nvCxnSpPr>
            <p:cNvPr id="265" name="Straight Connector 264"/>
            <p:cNvCxnSpPr>
              <a:cxnSpLocks noChangeShapeType="1"/>
            </p:cNvCxnSpPr>
            <p:nvPr/>
          </p:nvCxnSpPr>
          <p:spPr bwMode="auto">
            <a:xfrm flipV="1">
              <a:off x="1816267" y="5825126"/>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266" name="TextBox 265"/>
            <p:cNvSpPr txBox="1"/>
            <p:nvPr/>
          </p:nvSpPr>
          <p:spPr>
            <a:xfrm>
              <a:off x="723883" y="5954966"/>
              <a:ext cx="771265"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540’</a:t>
              </a:r>
              <a:endParaRPr lang="en-US" sz="1600" dirty="0">
                <a:latin typeface="Arial" panose="020B0604020202020204" pitchFamily="34" charset="0"/>
                <a:cs typeface="Arial" panose="020B0604020202020204" pitchFamily="34" charset="0"/>
              </a:endParaRPr>
            </a:p>
          </p:txBody>
        </p:sp>
        <p:cxnSp>
          <p:nvCxnSpPr>
            <p:cNvPr id="267" name="Straight Arrow Connector 266"/>
            <p:cNvCxnSpPr/>
            <p:nvPr/>
          </p:nvCxnSpPr>
          <p:spPr>
            <a:xfrm>
              <a:off x="1824430" y="5964147"/>
              <a:ext cx="2130145" cy="0"/>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a:cxnSpLocks noChangeShapeType="1"/>
            </p:cNvCxnSpPr>
            <p:nvPr/>
          </p:nvCxnSpPr>
          <p:spPr bwMode="auto">
            <a:xfrm flipV="1">
              <a:off x="3955420" y="5825126"/>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269" name="TextBox 268"/>
            <p:cNvSpPr txBox="1"/>
            <p:nvPr/>
          </p:nvSpPr>
          <p:spPr>
            <a:xfrm>
              <a:off x="2510023" y="5954966"/>
              <a:ext cx="819460"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1,050’</a:t>
              </a:r>
              <a:endParaRPr lang="en-US" sz="1600" dirty="0">
                <a:latin typeface="Arial" panose="020B0604020202020204" pitchFamily="34" charset="0"/>
                <a:cs typeface="Arial" panose="020B0604020202020204" pitchFamily="34" charset="0"/>
              </a:endParaRPr>
            </a:p>
          </p:txBody>
        </p:sp>
        <p:cxnSp>
          <p:nvCxnSpPr>
            <p:cNvPr id="270" name="Straight Arrow Connector 269"/>
            <p:cNvCxnSpPr/>
            <p:nvPr/>
          </p:nvCxnSpPr>
          <p:spPr>
            <a:xfrm flipV="1">
              <a:off x="3965010" y="5964147"/>
              <a:ext cx="1825591" cy="1"/>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a:cxnSpLocks noChangeShapeType="1"/>
            </p:cNvCxnSpPr>
            <p:nvPr/>
          </p:nvCxnSpPr>
          <p:spPr bwMode="auto">
            <a:xfrm flipV="1">
              <a:off x="5789756" y="5825126"/>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272" name="TextBox 271"/>
            <p:cNvSpPr txBox="1"/>
            <p:nvPr/>
          </p:nvSpPr>
          <p:spPr>
            <a:xfrm>
              <a:off x="4492172" y="5954966"/>
              <a:ext cx="875325"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1,685’</a:t>
              </a:r>
              <a:endParaRPr lang="en-US" sz="1600" dirty="0">
                <a:latin typeface="Arial" panose="020B0604020202020204" pitchFamily="34" charset="0"/>
                <a:cs typeface="Arial" panose="020B0604020202020204" pitchFamily="34" charset="0"/>
              </a:endParaRPr>
            </a:p>
          </p:txBody>
        </p:sp>
        <p:cxnSp>
          <p:nvCxnSpPr>
            <p:cNvPr id="273" name="Straight Arrow Connector 272"/>
            <p:cNvCxnSpPr/>
            <p:nvPr/>
          </p:nvCxnSpPr>
          <p:spPr>
            <a:xfrm flipV="1">
              <a:off x="5784560" y="5964147"/>
              <a:ext cx="1893754" cy="3"/>
            </a:xfrm>
            <a:prstGeom prst="straightConnector1">
              <a:avLst/>
            </a:prstGeom>
            <a:ln w="25400">
              <a:solidFill>
                <a:srgbClr val="0865A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a:cxnSpLocks noChangeShapeType="1"/>
            </p:cNvCxnSpPr>
            <p:nvPr/>
          </p:nvCxnSpPr>
          <p:spPr bwMode="auto">
            <a:xfrm flipV="1">
              <a:off x="7678314" y="5817442"/>
              <a:ext cx="0" cy="259680"/>
            </a:xfrm>
            <a:prstGeom prst="line">
              <a:avLst/>
            </a:prstGeom>
            <a:noFill/>
            <a:ln w="25400" algn="ctr">
              <a:solidFill>
                <a:srgbClr val="0865A2"/>
              </a:solidFill>
              <a:round/>
              <a:headEnd/>
              <a:tailEnd/>
            </a:ln>
            <a:extLst>
              <a:ext uri="{909E8E84-426E-40DD-AFC4-6F175D3DCCD1}">
                <a14:hiddenFill xmlns:a14="http://schemas.microsoft.com/office/drawing/2010/main">
                  <a:noFill/>
                </a14:hiddenFill>
              </a:ext>
            </a:extLst>
          </p:spPr>
        </p:cxnSp>
        <p:sp>
          <p:nvSpPr>
            <p:cNvPr id="275" name="TextBox 274"/>
            <p:cNvSpPr txBox="1"/>
            <p:nvPr/>
          </p:nvSpPr>
          <p:spPr>
            <a:xfrm>
              <a:off x="6346508" y="5954966"/>
              <a:ext cx="826152"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2,635’</a:t>
              </a:r>
              <a:endParaRPr lang="en-US" sz="1600" dirty="0">
                <a:latin typeface="Arial" panose="020B0604020202020204" pitchFamily="34" charset="0"/>
                <a:cs typeface="Arial" panose="020B0604020202020204" pitchFamily="34" charset="0"/>
              </a:endParaRPr>
            </a:p>
          </p:txBody>
        </p:sp>
      </p:grpSp>
      <p:grpSp>
        <p:nvGrpSpPr>
          <p:cNvPr id="276" name="Group 275"/>
          <p:cNvGrpSpPr/>
          <p:nvPr/>
        </p:nvGrpSpPr>
        <p:grpSpPr>
          <a:xfrm>
            <a:off x="1336671" y="4201735"/>
            <a:ext cx="361955" cy="439999"/>
            <a:chOff x="3295645" y="4186705"/>
            <a:chExt cx="361955" cy="439999"/>
          </a:xfrm>
        </p:grpSpPr>
        <p:sp>
          <p:nvSpPr>
            <p:cNvPr id="277" name="Up Arrow 276"/>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91" name="Group 90"/>
          <p:cNvGrpSpPr/>
          <p:nvPr/>
        </p:nvGrpSpPr>
        <p:grpSpPr>
          <a:xfrm>
            <a:off x="0" y="0"/>
            <a:ext cx="4345172" cy="639060"/>
            <a:chOff x="0" y="-2"/>
            <a:chExt cx="4345172" cy="639060"/>
          </a:xfrm>
        </p:grpSpPr>
        <p:sp>
          <p:nvSpPr>
            <p:cNvPr id="92" name="Rectangle 91"/>
            <p:cNvSpPr/>
            <p:nvPr/>
          </p:nvSpPr>
          <p:spPr>
            <a:xfrm>
              <a:off x="1905000" y="-2"/>
              <a:ext cx="2438400" cy="639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05000" cy="639058"/>
            </a:xfrm>
            <a:prstGeom prst="rect">
              <a:avLst/>
            </a:prstGeom>
          </p:spPr>
        </p:pic>
        <p:sp>
          <p:nvSpPr>
            <p:cNvPr id="94" name="TextBox 93"/>
            <p:cNvSpPr txBox="1"/>
            <p:nvPr/>
          </p:nvSpPr>
          <p:spPr>
            <a:xfrm>
              <a:off x="1906772" y="81000"/>
              <a:ext cx="2438400" cy="477054"/>
            </a:xfrm>
            <a:prstGeom prst="rect">
              <a:avLst/>
            </a:prstGeom>
            <a:noFill/>
          </p:spPr>
          <p:txBody>
            <a:bodyPr wrap="square" rtlCol="0" anchor="ctr">
              <a:spAutoFit/>
            </a:bodyPr>
            <a:lstStyle/>
            <a:p>
              <a:pPr algn="ctr"/>
              <a:r>
                <a:rPr lang="en-US" sz="2500" dirty="0" smtClean="0">
                  <a:solidFill>
                    <a:schemeClr val="accent6">
                      <a:lumMod val="75000"/>
                    </a:schemeClr>
                  </a:solidFill>
                </a:rPr>
                <a:t>Bus </a:t>
              </a:r>
              <a:r>
                <a:rPr lang="en-US" sz="2500" dirty="0">
                  <a:solidFill>
                    <a:schemeClr val="accent6">
                      <a:lumMod val="75000"/>
                    </a:schemeClr>
                  </a:solidFill>
                </a:rPr>
                <a:t>L</a:t>
              </a:r>
              <a:r>
                <a:rPr lang="en-US" sz="2500" dirty="0" smtClean="0">
                  <a:solidFill>
                    <a:schemeClr val="accent6">
                      <a:lumMod val="75000"/>
                    </a:schemeClr>
                  </a:solidFill>
                </a:rPr>
                <a:t>OS</a:t>
              </a:r>
              <a:endParaRPr lang="en-US" sz="2500" dirty="0">
                <a:solidFill>
                  <a:schemeClr val="accent6">
                    <a:lumMod val="75000"/>
                  </a:schemeClr>
                </a:solidFill>
              </a:endParaRPr>
            </a:p>
          </p:txBody>
        </p:sp>
      </p:grpSp>
      <p:graphicFrame>
        <p:nvGraphicFramePr>
          <p:cNvPr id="95" name="Table 94"/>
          <p:cNvGraphicFramePr>
            <a:graphicFrameLocks noGrp="1"/>
          </p:cNvGraphicFramePr>
          <p:nvPr>
            <p:extLst>
              <p:ext uri="{D42A27DB-BD31-4B8C-83A1-F6EECF244321}">
                <p14:modId xmlns:p14="http://schemas.microsoft.com/office/powerpoint/2010/main" val="704546222"/>
              </p:ext>
            </p:extLst>
          </p:nvPr>
        </p:nvGraphicFramePr>
        <p:xfrm>
          <a:off x="5651302" y="2421681"/>
          <a:ext cx="3492698" cy="1554480"/>
        </p:xfrm>
        <a:graphic>
          <a:graphicData uri="http://schemas.openxmlformats.org/drawingml/2006/table">
            <a:tbl>
              <a:tblPr firstRow="1" bandRow="1">
                <a:tableStyleId>{5C22544A-7EE6-4342-B048-85BDC9FD1C3A}</a:tableStyleId>
              </a:tblPr>
              <a:tblGrid>
                <a:gridCol w="1130498"/>
                <a:gridCol w="838200"/>
                <a:gridCol w="792391"/>
                <a:gridCol w="731609"/>
              </a:tblGrid>
              <a:tr h="123910">
                <a:tc>
                  <a:txBody>
                    <a:bodyPr/>
                    <a:lstStyle/>
                    <a:p>
                      <a:pPr algn="ctr"/>
                      <a:r>
                        <a:rPr lang="en-US" sz="1200" dirty="0" smtClean="0"/>
                        <a:t>Segment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Sidewalk</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Buses per hour</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Load Factor</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4390">
                <a:tc>
                  <a:txBody>
                    <a:bodyPr/>
                    <a:lstStyle/>
                    <a:p>
                      <a:pPr algn="ctr"/>
                      <a:r>
                        <a:rPr lang="en-US" sz="1200" dirty="0" smtClean="0"/>
                        <a:t>NW</a:t>
                      </a:r>
                      <a:r>
                        <a:rPr lang="en-US" sz="1200" baseline="0" dirty="0" smtClean="0"/>
                        <a:t> 27</a:t>
                      </a:r>
                      <a:r>
                        <a:rPr lang="en-US" sz="1200" baseline="30000" dirty="0" smtClean="0"/>
                        <a:t>th</a:t>
                      </a:r>
                      <a:r>
                        <a:rPr lang="en-US" sz="1200" baseline="0" dirty="0" smtClean="0"/>
                        <a:t> Ave</a:t>
                      </a:r>
                      <a:endParaRPr lang="en-US" sz="1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i="0" dirty="0" smtClean="0"/>
                        <a:t>2</a:t>
                      </a:r>
                      <a:endParaRPr lang="en-US" sz="1200"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.8</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Westview CC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.8</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915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NW 22</a:t>
                      </a:r>
                      <a:r>
                        <a:rPr lang="en-US" sz="1200" baseline="30000" dirty="0" smtClean="0"/>
                        <a:t>nd</a:t>
                      </a:r>
                      <a:r>
                        <a:rPr lang="en-US" sz="1200" dirty="0" smtClean="0"/>
                        <a:t> Ave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3</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.6</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NW 17</a:t>
                      </a:r>
                      <a:r>
                        <a:rPr lang="en-US" sz="1200" baseline="30000" dirty="0" smtClean="0"/>
                        <a:t>th</a:t>
                      </a:r>
                      <a:r>
                        <a:rPr lang="en-US" sz="1200" dirty="0" smtClean="0"/>
                        <a:t> Ave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72" rtl="0" eaLnBrk="1" fontAlgn="auto" latinLnBrk="0" hangingPunct="1">
                        <a:lnSpc>
                          <a:spcPct val="100000"/>
                        </a:lnSpc>
                        <a:spcBef>
                          <a:spcPts val="0"/>
                        </a:spcBef>
                        <a:spcAft>
                          <a:spcPts val="0"/>
                        </a:spcAft>
                        <a:buClrTx/>
                        <a:buSzTx/>
                        <a:buFontTx/>
                        <a:buNone/>
                        <a:tabLst/>
                        <a:defRPr/>
                      </a:pPr>
                      <a:r>
                        <a:rPr lang="en-US" sz="1200" dirty="0" smtClean="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3</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.6</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ustDataLst>
      <p:tags r:id="rId1"/>
    </p:custDataLst>
    <p:extLst>
      <p:ext uri="{BB962C8B-B14F-4D97-AF65-F5344CB8AC3E}">
        <p14:creationId xmlns:p14="http://schemas.microsoft.com/office/powerpoint/2010/main" val="2670237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539" y="471854"/>
            <a:ext cx="6172200" cy="6172200"/>
          </a:xfrm>
          <a:prstGeom prst="rect">
            <a:avLst/>
          </a:prstGeom>
        </p:spPr>
      </p:pic>
      <p:sp>
        <p:nvSpPr>
          <p:cNvPr id="8" name="Cloud Callout 7"/>
          <p:cNvSpPr/>
          <p:nvPr/>
        </p:nvSpPr>
        <p:spPr bwMode="auto">
          <a:xfrm>
            <a:off x="5867400" y="203463"/>
            <a:ext cx="2993924" cy="1737851"/>
          </a:xfrm>
          <a:prstGeom prst="cloudCallout">
            <a:avLst>
              <a:gd name="adj1" fmla="val -49386"/>
              <a:gd name="adj2" fmla="val 62500"/>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dirty="0">
              <a:solidFill>
                <a:schemeClr val="tx1"/>
              </a:solidFill>
              <a:latin typeface="Arial" charset="0"/>
            </a:endParaRPr>
          </a:p>
        </p:txBody>
      </p:sp>
      <p:sp>
        <p:nvSpPr>
          <p:cNvPr id="11" name="Rectangle 10"/>
          <p:cNvSpPr/>
          <p:nvPr/>
        </p:nvSpPr>
        <p:spPr>
          <a:xfrm rot="20984136">
            <a:off x="6256079" y="692316"/>
            <a:ext cx="2417264" cy="579596"/>
          </a:xfrm>
          <a:prstGeom prst="rect">
            <a:avLst/>
          </a:prstGeom>
          <a:noFill/>
        </p:spPr>
        <p:txBody>
          <a:bodyPr wrap="none" lIns="91397" tIns="45698" rIns="91397" bIns="45698">
            <a:spAutoFit/>
          </a:bodyPr>
          <a:lstStyle/>
          <a:p>
            <a:pPr algn="ctr"/>
            <a:r>
              <a:rPr lang="en-US" sz="3200" b="1" dirty="0">
                <a:ln w="19050">
                  <a:solidFill>
                    <a:schemeClr val="tx2">
                      <a:tint val="1000"/>
                    </a:schemeClr>
                  </a:solidFill>
                  <a:prstDash val="solid"/>
                </a:ln>
                <a:solidFill>
                  <a:schemeClr val="tx2">
                    <a:lumMod val="20000"/>
                    <a:lumOff val="80000"/>
                  </a:schemeClr>
                </a:solidFill>
                <a:effectLst>
                  <a:outerShdw blurRad="50000" dist="50800" dir="7500000" algn="tl">
                    <a:srgbClr val="000000">
                      <a:shade val="5000"/>
                      <a:alpha val="35000"/>
                    </a:srgbClr>
                  </a:outerShdw>
                </a:effectLst>
                <a:latin typeface="+mj-lt"/>
              </a:rPr>
              <a:t>QUESTIONS?</a:t>
            </a:r>
          </a:p>
        </p:txBody>
      </p:sp>
    </p:spTree>
    <p:custDataLst>
      <p:tags r:id="rId1"/>
    </p:custDataLst>
    <p:extLst>
      <p:ext uri="{BB962C8B-B14F-4D97-AF65-F5344CB8AC3E}">
        <p14:creationId xmlns:p14="http://schemas.microsoft.com/office/powerpoint/2010/main" val="2874755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838200"/>
            <a:ext cx="5334000" cy="884238"/>
          </a:xfrm>
        </p:spPr>
        <p:txBody>
          <a:bodyPr>
            <a:noAutofit/>
          </a:bodyPr>
          <a:lstStyle/>
          <a:p>
            <a:r>
              <a:rPr lang="en-US" sz="4400" b="1" dirty="0" smtClean="0"/>
              <a:t>LOS and Capacity</a:t>
            </a:r>
            <a:endParaRPr lang="en-US" sz="4400" b="1"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7647" y="1537216"/>
            <a:ext cx="8896353"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5763" y="7200900"/>
            <a:ext cx="3057525"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49780" y="7188204"/>
            <a:ext cx="2771775"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24278" y="7188204"/>
            <a:ext cx="3248025"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219829" y="7185029"/>
            <a:ext cx="2924175"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PageCurl.png"/>
          <p:cNvPicPr>
            <a:picLocks noChangeAspect="1"/>
          </p:cNvPicPr>
          <p:nvPr/>
        </p:nvPicPr>
        <p:blipFill>
          <a:blip r:embed="rId9" cstate="print"/>
          <a:stretch>
            <a:fillRect/>
          </a:stretch>
        </p:blipFill>
        <p:spPr>
          <a:xfrm rot="16200000">
            <a:off x="7962900" y="5676900"/>
            <a:ext cx="1524000" cy="838200"/>
          </a:xfrm>
          <a:prstGeom prst="rect">
            <a:avLst/>
          </a:prstGeom>
        </p:spPr>
      </p:pic>
      <p:sp>
        <p:nvSpPr>
          <p:cNvPr id="13" name="TextBox 12"/>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28</a:t>
            </a:r>
            <a:endParaRPr lang="en-US" dirty="0"/>
          </a:p>
        </p:txBody>
      </p:sp>
      <p:sp>
        <p:nvSpPr>
          <p:cNvPr id="11" name="Pentagon 10"/>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3763546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Effect transition="in" filter="fade">
                                      <p:cBhvr>
                                        <p:cTn id="9" dur="1000"/>
                                        <p:tgtEl>
                                          <p:spTgt spid="11266"/>
                                        </p:tgtEl>
                                      </p:cBhvr>
                                    </p:animEffect>
                                  </p:childTnLst>
                                  <p:subTnLst>
                                    <p:set>
                                      <p:cBhvr override="childStyle">
                                        <p:cTn dur="1" fill="hold" display="0" masterRel="nextClick" afterEffect="1"/>
                                        <p:tgtEl>
                                          <p:spTgt spid="11266"/>
                                        </p:tgtEl>
                                        <p:attrNameLst>
                                          <p:attrName>style.visibility</p:attrName>
                                        </p:attrNameLst>
                                      </p:cBhvr>
                                      <p:to>
                                        <p:strVal val="hidden"/>
                                      </p:to>
                                    </p:set>
                                  </p:subTnLst>
                                </p:cTn>
                              </p:par>
                              <p:par>
                                <p:cTn id="10" presetID="42" presetClass="path" presetSubtype="0" fill="hold" nodeType="withEffect">
                                  <p:stCondLst>
                                    <p:cond delay="0"/>
                                  </p:stCondLst>
                                  <p:childTnLst>
                                    <p:animMotion origin="layout" path="M 0.15 -0.92639 L 0.16667 -0.87083 " pathEditMode="fixed" rAng="0" ptsTypes="AA">
                                      <p:cBhvr>
                                        <p:cTn id="11" dur="1000" fill="hold"/>
                                        <p:tgtEl>
                                          <p:spTgt spid="11266"/>
                                        </p:tgtEl>
                                        <p:attrNameLst>
                                          <p:attrName>ppt_x</p:attrName>
                                          <p:attrName>ppt_y</p:attrName>
                                        </p:attrNameLst>
                                      </p:cBhvr>
                                      <p:rCtr x="833" y="2778"/>
                                    </p:animMotion>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1267"/>
                                        </p:tgtEl>
                                        <p:attrNameLst>
                                          <p:attrName>style.visibility</p:attrName>
                                        </p:attrNameLst>
                                      </p:cBhvr>
                                      <p:to>
                                        <p:strVal val="visible"/>
                                      </p:to>
                                    </p:set>
                                    <p:anim calcmode="lin" valueType="num">
                                      <p:cBhvr>
                                        <p:cTn id="16" dur="1000" fill="hold"/>
                                        <p:tgtEl>
                                          <p:spTgt spid="11267"/>
                                        </p:tgtEl>
                                        <p:attrNameLst>
                                          <p:attrName>ppt_w</p:attrName>
                                        </p:attrNameLst>
                                      </p:cBhvr>
                                      <p:tavLst>
                                        <p:tav tm="0">
                                          <p:val>
                                            <p:fltVal val="0"/>
                                          </p:val>
                                        </p:tav>
                                        <p:tav tm="100000">
                                          <p:val>
                                            <p:strVal val="#ppt_w"/>
                                          </p:val>
                                        </p:tav>
                                      </p:tavLst>
                                    </p:anim>
                                    <p:anim calcmode="lin" valueType="num">
                                      <p:cBhvr>
                                        <p:cTn id="17" dur="1000" fill="hold"/>
                                        <p:tgtEl>
                                          <p:spTgt spid="11267"/>
                                        </p:tgtEl>
                                        <p:attrNameLst>
                                          <p:attrName>ppt_h</p:attrName>
                                        </p:attrNameLst>
                                      </p:cBhvr>
                                      <p:tavLst>
                                        <p:tav tm="0">
                                          <p:val>
                                            <p:fltVal val="0"/>
                                          </p:val>
                                        </p:tav>
                                        <p:tav tm="100000">
                                          <p:val>
                                            <p:strVal val="#ppt_h"/>
                                          </p:val>
                                        </p:tav>
                                      </p:tavLst>
                                    </p:anim>
                                    <p:animEffect transition="in" filter="fade">
                                      <p:cBhvr>
                                        <p:cTn id="18" dur="1000"/>
                                        <p:tgtEl>
                                          <p:spTgt spid="11267"/>
                                        </p:tgtEl>
                                      </p:cBhvr>
                                    </p:animEffect>
                                  </p:childTnLst>
                                  <p:subTnLst>
                                    <p:set>
                                      <p:cBhvr override="childStyle">
                                        <p:cTn dur="1" fill="hold" display="0" masterRel="nextClick" afterEffect="1"/>
                                        <p:tgtEl>
                                          <p:spTgt spid="11267"/>
                                        </p:tgtEl>
                                        <p:attrNameLst>
                                          <p:attrName>style.visibility</p:attrName>
                                        </p:attrNameLst>
                                      </p:cBhvr>
                                      <p:to>
                                        <p:strVal val="hidden"/>
                                      </p:to>
                                    </p:set>
                                  </p:subTnLst>
                                </p:cTn>
                              </p:par>
                              <p:par>
                                <p:cTn id="19" presetID="42" presetClass="path" presetSubtype="0" fill="hold" nodeType="withEffect">
                                  <p:stCondLst>
                                    <p:cond delay="0"/>
                                  </p:stCondLst>
                                  <p:childTnLst>
                                    <p:animMotion origin="layout" path="M 0.12951 -0.92384 L 0.12951 -0.8794 " pathEditMode="fixed" rAng="0" ptsTypes="AA">
                                      <p:cBhvr>
                                        <p:cTn id="20" dur="1000" fill="hold"/>
                                        <p:tgtEl>
                                          <p:spTgt spid="11267"/>
                                        </p:tgtEl>
                                        <p:attrNameLst>
                                          <p:attrName>ppt_x</p:attrName>
                                          <p:attrName>ppt_y</p:attrName>
                                        </p:attrNameLst>
                                      </p:cBhvr>
                                      <p:rCtr x="0" y="2222"/>
                                    </p:animMotion>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268"/>
                                        </p:tgtEl>
                                        <p:attrNameLst>
                                          <p:attrName>style.visibility</p:attrName>
                                        </p:attrNameLst>
                                      </p:cBhvr>
                                      <p:to>
                                        <p:strVal val="visible"/>
                                      </p:to>
                                    </p:set>
                                    <p:anim calcmode="lin" valueType="num">
                                      <p:cBhvr>
                                        <p:cTn id="25" dur="1000" fill="hold"/>
                                        <p:tgtEl>
                                          <p:spTgt spid="11268"/>
                                        </p:tgtEl>
                                        <p:attrNameLst>
                                          <p:attrName>ppt_w</p:attrName>
                                        </p:attrNameLst>
                                      </p:cBhvr>
                                      <p:tavLst>
                                        <p:tav tm="0">
                                          <p:val>
                                            <p:fltVal val="0"/>
                                          </p:val>
                                        </p:tav>
                                        <p:tav tm="100000">
                                          <p:val>
                                            <p:strVal val="#ppt_w"/>
                                          </p:val>
                                        </p:tav>
                                      </p:tavLst>
                                    </p:anim>
                                    <p:anim calcmode="lin" valueType="num">
                                      <p:cBhvr>
                                        <p:cTn id="26" dur="1000" fill="hold"/>
                                        <p:tgtEl>
                                          <p:spTgt spid="11268"/>
                                        </p:tgtEl>
                                        <p:attrNameLst>
                                          <p:attrName>ppt_h</p:attrName>
                                        </p:attrNameLst>
                                      </p:cBhvr>
                                      <p:tavLst>
                                        <p:tav tm="0">
                                          <p:val>
                                            <p:fltVal val="0"/>
                                          </p:val>
                                        </p:tav>
                                        <p:tav tm="100000">
                                          <p:val>
                                            <p:strVal val="#ppt_h"/>
                                          </p:val>
                                        </p:tav>
                                      </p:tavLst>
                                    </p:anim>
                                    <p:animEffect transition="in" filter="fade">
                                      <p:cBhvr>
                                        <p:cTn id="27" dur="1000"/>
                                        <p:tgtEl>
                                          <p:spTgt spid="11268"/>
                                        </p:tgtEl>
                                      </p:cBhvr>
                                    </p:animEffect>
                                  </p:childTnLst>
                                  <p:subTnLst>
                                    <p:set>
                                      <p:cBhvr override="childStyle">
                                        <p:cTn dur="1" fill="hold" display="0" masterRel="nextClick" afterEffect="1"/>
                                        <p:tgtEl>
                                          <p:spTgt spid="11268"/>
                                        </p:tgtEl>
                                        <p:attrNameLst>
                                          <p:attrName>style.visibility</p:attrName>
                                        </p:attrNameLst>
                                      </p:cBhvr>
                                      <p:to>
                                        <p:strVal val="hidden"/>
                                      </p:to>
                                    </p:set>
                                  </p:subTnLst>
                                </p:cTn>
                              </p:par>
                              <p:par>
                                <p:cTn id="28" presetID="42" presetClass="path" presetSubtype="0" fill="hold" nodeType="withEffect">
                                  <p:stCondLst>
                                    <p:cond delay="0"/>
                                  </p:stCondLst>
                                  <p:childTnLst>
                                    <p:animMotion origin="layout" path="M 0.09843 -0.92384 L 0.09843 -0.8794 " pathEditMode="fixed" rAng="0" ptsTypes="AA">
                                      <p:cBhvr>
                                        <p:cTn id="29" dur="1000" fill="hold"/>
                                        <p:tgtEl>
                                          <p:spTgt spid="11268"/>
                                        </p:tgtEl>
                                        <p:attrNameLst>
                                          <p:attrName>ppt_x</p:attrName>
                                          <p:attrName>ppt_y</p:attrName>
                                        </p:attrNameLst>
                                      </p:cBhvr>
                                      <p:rCtr x="0" y="2222"/>
                                    </p:animMotion>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269"/>
                                        </p:tgtEl>
                                        <p:attrNameLst>
                                          <p:attrName>style.visibility</p:attrName>
                                        </p:attrNameLst>
                                      </p:cBhvr>
                                      <p:to>
                                        <p:strVal val="visible"/>
                                      </p:to>
                                    </p:set>
                                    <p:anim calcmode="lin" valueType="num">
                                      <p:cBhvr>
                                        <p:cTn id="34" dur="1000" fill="hold"/>
                                        <p:tgtEl>
                                          <p:spTgt spid="11269"/>
                                        </p:tgtEl>
                                        <p:attrNameLst>
                                          <p:attrName>ppt_w</p:attrName>
                                        </p:attrNameLst>
                                      </p:cBhvr>
                                      <p:tavLst>
                                        <p:tav tm="0">
                                          <p:val>
                                            <p:fltVal val="0"/>
                                          </p:val>
                                        </p:tav>
                                        <p:tav tm="100000">
                                          <p:val>
                                            <p:strVal val="#ppt_w"/>
                                          </p:val>
                                        </p:tav>
                                      </p:tavLst>
                                    </p:anim>
                                    <p:anim calcmode="lin" valueType="num">
                                      <p:cBhvr>
                                        <p:cTn id="35" dur="1000" fill="hold"/>
                                        <p:tgtEl>
                                          <p:spTgt spid="11269"/>
                                        </p:tgtEl>
                                        <p:attrNameLst>
                                          <p:attrName>ppt_h</p:attrName>
                                        </p:attrNameLst>
                                      </p:cBhvr>
                                      <p:tavLst>
                                        <p:tav tm="0">
                                          <p:val>
                                            <p:fltVal val="0"/>
                                          </p:val>
                                        </p:tav>
                                        <p:tav tm="100000">
                                          <p:val>
                                            <p:strVal val="#ppt_h"/>
                                          </p:val>
                                        </p:tav>
                                      </p:tavLst>
                                    </p:anim>
                                    <p:animEffect transition="in" filter="fade">
                                      <p:cBhvr>
                                        <p:cTn id="36" dur="1000"/>
                                        <p:tgtEl>
                                          <p:spTgt spid="11269"/>
                                        </p:tgtEl>
                                      </p:cBhvr>
                                    </p:animEffect>
                                  </p:childTnLst>
                                </p:cTn>
                              </p:par>
                              <p:par>
                                <p:cTn id="37" presetID="42" presetClass="path" presetSubtype="0" fill="hold" nodeType="withEffect">
                                  <p:stCondLst>
                                    <p:cond delay="0"/>
                                  </p:stCondLst>
                                  <p:childTnLst>
                                    <p:animMotion origin="layout" path="M 0.05157 -0.92338 L -0.00677 -0.87894 " pathEditMode="fixed" rAng="0" ptsTypes="AA">
                                      <p:cBhvr>
                                        <p:cTn id="38" dur="1000" fill="hold"/>
                                        <p:tgtEl>
                                          <p:spTgt spid="11269"/>
                                        </p:tgtEl>
                                        <p:attrNameLst>
                                          <p:attrName>ppt_x</p:attrName>
                                          <p:attrName>ppt_y</p:attrName>
                                        </p:attrNameLst>
                                      </p:cBhvr>
                                      <p:rCtr x="-2917" y="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Monroe Street data collection </a:t>
            </a:r>
            <a:br>
              <a:rPr lang="en-US" dirty="0" smtClean="0"/>
            </a:br>
            <a:endParaRPr lang="en-US" dirty="0"/>
          </a:p>
        </p:txBody>
      </p:sp>
      <p:sp>
        <p:nvSpPr>
          <p:cNvPr id="3" name="Text Placeholder 2"/>
          <p:cNvSpPr>
            <a:spLocks noGrp="1"/>
          </p:cNvSpPr>
          <p:nvPr>
            <p:ph type="body" idx="10"/>
          </p:nvPr>
        </p:nvSpPr>
        <p:spPr/>
        <p:txBody>
          <a:bodyPr/>
          <a:lstStyle/>
          <a:p>
            <a:r>
              <a:rPr lang="en-US" dirty="0" smtClean="0"/>
              <a:t>Agenda 11</a:t>
            </a:r>
            <a:endParaRPr lang="en-US" dirty="0"/>
          </a:p>
        </p:txBody>
      </p:sp>
    </p:spTree>
    <p:custDataLst>
      <p:tags r:id="rId1"/>
    </p:custDataLst>
    <p:extLst>
      <p:ext uri="{BB962C8B-B14F-4D97-AF65-F5344CB8AC3E}">
        <p14:creationId xmlns:p14="http://schemas.microsoft.com/office/powerpoint/2010/main" val="1818871072"/>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Workshop</a:t>
            </a:r>
            <a:endParaRPr lang="en-US" dirty="0"/>
          </a:p>
        </p:txBody>
      </p:sp>
      <p:sp>
        <p:nvSpPr>
          <p:cNvPr id="5" name="Text Placeholder 4"/>
          <p:cNvSpPr>
            <a:spLocks noGrp="1"/>
          </p:cNvSpPr>
          <p:nvPr>
            <p:ph type="body" idx="10"/>
          </p:nvPr>
        </p:nvSpPr>
        <p:spPr/>
        <p:txBody>
          <a:bodyPr/>
          <a:lstStyle/>
          <a:p>
            <a:r>
              <a:rPr lang="en-US" dirty="0" smtClean="0"/>
              <a:t>North Monroe</a:t>
            </a:r>
            <a:endParaRPr lang="en-US" dirty="0"/>
          </a:p>
        </p:txBody>
      </p:sp>
    </p:spTree>
    <p:custDataLst>
      <p:tags r:id="rId1"/>
    </p:custDataLst>
    <p:extLst>
      <p:ext uri="{BB962C8B-B14F-4D97-AF65-F5344CB8AC3E}">
        <p14:creationId xmlns:p14="http://schemas.microsoft.com/office/powerpoint/2010/main" val="2465127101"/>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951504" y="228600"/>
            <a:ext cx="7735296" cy="609600"/>
          </a:xfrm>
          <a:solidFill>
            <a:schemeClr val="bg1"/>
          </a:solidFill>
        </p:spPr>
        <p:txBody>
          <a:bodyPr>
            <a:normAutofit/>
          </a:bodyPr>
          <a:lstStyle/>
          <a:p>
            <a:r>
              <a:rPr lang="en-US" dirty="0"/>
              <a:t>Data </a:t>
            </a:r>
            <a:r>
              <a:rPr lang="en-US" dirty="0" smtClean="0"/>
              <a:t>Collection </a:t>
            </a:r>
            <a:r>
              <a:rPr lang="en-US" dirty="0"/>
              <a:t>Sheet</a:t>
            </a:r>
          </a:p>
        </p:txBody>
      </p:sp>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19200" y="1084260"/>
            <a:ext cx="7010399" cy="5412002"/>
          </a:xfrm>
          <a:ln>
            <a:solidFill>
              <a:schemeClr val="accent1"/>
            </a:solidFill>
          </a:ln>
        </p:spPr>
      </p:pic>
    </p:spTree>
    <p:custDataLst>
      <p:tags r:id="rId1"/>
    </p:custDataLst>
    <p:extLst>
      <p:ext uri="{BB962C8B-B14F-4D97-AF65-F5344CB8AC3E}">
        <p14:creationId xmlns:p14="http://schemas.microsoft.com/office/powerpoint/2010/main" val="2137442439"/>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51504" y="533400"/>
            <a:ext cx="7963896" cy="884238"/>
          </a:xfrm>
        </p:spPr>
        <p:txBody>
          <a:bodyPr>
            <a:noAutofit/>
          </a:bodyPr>
          <a:lstStyle/>
          <a:p>
            <a:r>
              <a:rPr lang="en-US" dirty="0" smtClean="0"/>
              <a:t>Monroe Street ARTPLAN ANALYSIS</a:t>
            </a:r>
            <a:br>
              <a:rPr lang="en-US" dirty="0" smtClean="0"/>
            </a:br>
            <a:endParaRPr lang="en-US" dirty="0"/>
          </a:p>
        </p:txBody>
      </p:sp>
      <p:sp>
        <p:nvSpPr>
          <p:cNvPr id="2" name="Text Placeholder 1"/>
          <p:cNvSpPr>
            <a:spLocks noGrp="1"/>
          </p:cNvSpPr>
          <p:nvPr>
            <p:ph type="body" idx="10"/>
          </p:nvPr>
        </p:nvSpPr>
        <p:spPr>
          <a:xfrm>
            <a:off x="175034" y="3463122"/>
            <a:ext cx="8664166" cy="663595"/>
          </a:xfrm>
        </p:spPr>
        <p:txBody>
          <a:bodyPr/>
          <a:lstStyle/>
          <a:p>
            <a:r>
              <a:rPr lang="en-US" dirty="0" smtClean="0"/>
              <a:t>AGENDA ITEM 12</a:t>
            </a:r>
            <a:endParaRPr lang="en-US" dirty="0"/>
          </a:p>
        </p:txBody>
      </p:sp>
    </p:spTree>
    <p:custDataLst>
      <p:tags r:id="rId1"/>
    </p:custDataLst>
    <p:extLst>
      <p:ext uri="{BB962C8B-B14F-4D97-AF65-F5344CB8AC3E}">
        <p14:creationId xmlns:p14="http://schemas.microsoft.com/office/powerpoint/2010/main" val="2564712027"/>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51504" y="533400"/>
            <a:ext cx="7735296" cy="1676400"/>
          </a:xfrm>
        </p:spPr>
        <p:txBody>
          <a:bodyPr>
            <a:noAutofit/>
          </a:bodyPr>
          <a:lstStyle/>
          <a:p>
            <a:r>
              <a:rPr lang="en-US" dirty="0" smtClean="0"/>
              <a:t>Freeway Capacity and LOS Analysis</a:t>
            </a:r>
            <a:endParaRPr lang="en-US" dirty="0"/>
          </a:p>
        </p:txBody>
      </p:sp>
      <p:sp>
        <p:nvSpPr>
          <p:cNvPr id="9" name="Text Placeholder 8"/>
          <p:cNvSpPr>
            <a:spLocks noGrp="1"/>
          </p:cNvSpPr>
          <p:nvPr>
            <p:ph type="body" idx="10"/>
          </p:nvPr>
        </p:nvSpPr>
        <p:spPr>
          <a:xfrm>
            <a:off x="175034" y="3463122"/>
            <a:ext cx="8664166" cy="663595"/>
          </a:xfrm>
        </p:spPr>
        <p:txBody>
          <a:bodyPr/>
          <a:lstStyle/>
          <a:p>
            <a:r>
              <a:rPr lang="en-US" dirty="0" smtClean="0"/>
              <a:t>AGENDA ITEM 13 </a:t>
            </a:r>
            <a:endParaRPr lang="en-US" dirty="0"/>
          </a:p>
        </p:txBody>
      </p:sp>
    </p:spTree>
    <p:custDataLst>
      <p:tags r:id="rId1"/>
    </p:custDataLst>
    <p:extLst>
      <p:ext uri="{BB962C8B-B14F-4D97-AF65-F5344CB8AC3E}">
        <p14:creationId xmlns:p14="http://schemas.microsoft.com/office/powerpoint/2010/main" val="450039255"/>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lvl="0"/>
            <a:r>
              <a:rPr lang="en-US" dirty="0">
                <a:solidFill>
                  <a:schemeClr val="accent6"/>
                </a:solidFill>
              </a:rPr>
              <a:t>Strengths</a:t>
            </a:r>
          </a:p>
          <a:p>
            <a:pPr lvl="1"/>
            <a:r>
              <a:rPr lang="en-US" dirty="0"/>
              <a:t>Requires only basic geometry and volume information for LOS estimation</a:t>
            </a:r>
          </a:p>
          <a:p>
            <a:pPr lvl="1"/>
            <a:r>
              <a:rPr lang="en-US" dirty="0"/>
              <a:t>Includes extensions of HCM methodology for planning use</a:t>
            </a:r>
          </a:p>
          <a:p>
            <a:pPr lvl="1"/>
            <a:r>
              <a:rPr lang="en-US" dirty="0"/>
              <a:t>Incorporates Florida specific adjustments </a:t>
            </a: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911" y="0"/>
            <a:ext cx="8025089" cy="1676400"/>
          </a:xfrm>
          <a:prstGeom prst="rect">
            <a:avLst/>
          </a:prstGeom>
        </p:spPr>
      </p:pic>
    </p:spTree>
    <p:custDataLst>
      <p:tags r:id="rId1"/>
    </p:custDataLst>
    <p:extLst>
      <p:ext uri="{BB962C8B-B14F-4D97-AF65-F5344CB8AC3E}">
        <p14:creationId xmlns:p14="http://schemas.microsoft.com/office/powerpoint/2010/main" val="3015674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8911" y="1905000"/>
            <a:ext cx="7239000" cy="4205923"/>
          </a:xfrm>
        </p:spPr>
        <p:txBody>
          <a:bodyPr>
            <a:noAutofit/>
          </a:bodyPr>
          <a:lstStyle/>
          <a:p>
            <a:pPr marL="0" indent="0">
              <a:buNone/>
            </a:pPr>
            <a:r>
              <a:rPr lang="en-US" b="1" dirty="0" smtClean="0"/>
              <a:t>When to use other tools</a:t>
            </a:r>
          </a:p>
          <a:p>
            <a:r>
              <a:rPr lang="en-US" sz="2800" dirty="0"/>
              <a:t>When conducting operational or design level </a:t>
            </a:r>
            <a:r>
              <a:rPr lang="en-US" sz="2800" dirty="0" smtClean="0"/>
              <a:t>analysis</a:t>
            </a:r>
            <a:endParaRPr lang="en-US" sz="28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911" y="0"/>
            <a:ext cx="8025089" cy="1676400"/>
          </a:xfrm>
          <a:prstGeom prst="rect">
            <a:avLst/>
          </a:prstGeom>
        </p:spPr>
      </p:pic>
    </p:spTree>
    <p:custDataLst>
      <p:tags r:id="rId1"/>
    </p:custDataLst>
    <p:extLst>
      <p:ext uri="{BB962C8B-B14F-4D97-AF65-F5344CB8AC3E}">
        <p14:creationId xmlns:p14="http://schemas.microsoft.com/office/powerpoint/2010/main" val="746201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4643" name="Rectangle 3"/>
          <p:cNvSpPr>
            <a:spLocks noGrp="1" noChangeArrowheads="1"/>
          </p:cNvSpPr>
          <p:nvPr>
            <p:ph idx="1"/>
          </p:nvPr>
        </p:nvSpPr>
        <p:spPr>
          <a:xfrm>
            <a:off x="1128252" y="2144913"/>
            <a:ext cx="7239000" cy="4525963"/>
          </a:xfrm>
        </p:spPr>
        <p:txBody>
          <a:bodyPr>
            <a:noAutofit/>
          </a:bodyPr>
          <a:lstStyle/>
          <a:p>
            <a:r>
              <a:rPr lang="en-US" sz="1800" b="1" dirty="0" smtClean="0">
                <a:solidFill>
                  <a:schemeClr val="accent6"/>
                </a:solidFill>
              </a:rPr>
              <a:t>Point </a:t>
            </a:r>
          </a:p>
          <a:p>
            <a:pPr lvl="1"/>
            <a:r>
              <a:rPr lang="en-US" sz="1600" dirty="0" smtClean="0"/>
              <a:t>Off ramp gore</a:t>
            </a:r>
          </a:p>
          <a:p>
            <a:r>
              <a:rPr lang="en-US" sz="1800" b="1" dirty="0">
                <a:solidFill>
                  <a:schemeClr val="accent6"/>
                </a:solidFill>
              </a:rPr>
              <a:t>Subsegment</a:t>
            </a:r>
          </a:p>
          <a:p>
            <a:pPr lvl="1"/>
            <a:r>
              <a:rPr lang="en-US" sz="1600" dirty="0" smtClean="0"/>
              <a:t>Off ramp influence area</a:t>
            </a:r>
          </a:p>
          <a:p>
            <a:pPr lvl="1"/>
            <a:r>
              <a:rPr lang="en-US" sz="1600" dirty="0" smtClean="0"/>
              <a:t>Overpass/underpass</a:t>
            </a:r>
          </a:p>
          <a:p>
            <a:pPr lvl="1"/>
            <a:r>
              <a:rPr lang="en-US" sz="1600" dirty="0" smtClean="0"/>
              <a:t>On ramp influence area</a:t>
            </a:r>
          </a:p>
          <a:p>
            <a:r>
              <a:rPr lang="en-US" sz="1800" b="1" dirty="0">
                <a:solidFill>
                  <a:schemeClr val="accent6"/>
                </a:solidFill>
              </a:rPr>
              <a:t>Segment</a:t>
            </a:r>
          </a:p>
          <a:p>
            <a:pPr lvl="1"/>
            <a:r>
              <a:rPr lang="en-US" sz="1600" dirty="0" smtClean="0"/>
              <a:t>Basic</a:t>
            </a:r>
          </a:p>
          <a:p>
            <a:pPr lvl="1"/>
            <a:r>
              <a:rPr lang="en-US" sz="1600" dirty="0" smtClean="0"/>
              <a:t>Interchange influence area</a:t>
            </a:r>
          </a:p>
          <a:p>
            <a:r>
              <a:rPr lang="en-US" sz="1800" b="1" dirty="0">
                <a:solidFill>
                  <a:schemeClr val="accent6"/>
                </a:solidFill>
              </a:rPr>
              <a:t>Section</a:t>
            </a:r>
          </a:p>
          <a:p>
            <a:pPr lvl="1"/>
            <a:r>
              <a:rPr lang="en-US" sz="1600" dirty="0" smtClean="0"/>
              <a:t>Basic segment + next interchange influence area </a:t>
            </a:r>
          </a:p>
          <a:p>
            <a:r>
              <a:rPr lang="en-US" sz="1800" b="1" dirty="0">
                <a:solidFill>
                  <a:schemeClr val="accent6"/>
                </a:solidFill>
              </a:rPr>
              <a:t>Facility</a:t>
            </a:r>
          </a:p>
          <a:p>
            <a:pPr lvl="1"/>
            <a:r>
              <a:rPr lang="en-US" sz="1600" dirty="0" smtClean="0"/>
              <a:t>Combination of segments/sections</a:t>
            </a:r>
            <a:endParaRPr lang="en-US" sz="1600" dirty="0"/>
          </a:p>
        </p:txBody>
      </p:sp>
      <p:pic>
        <p:nvPicPr>
          <p:cNvPr id="9" name="Picture 8"/>
          <p:cNvPicPr>
            <a:picLocks noChangeAspect="1"/>
          </p:cNvPicPr>
          <p:nvPr/>
        </p:nvPicPr>
        <p:blipFill>
          <a:blip r:embed="rId4"/>
          <a:stretch>
            <a:fillRect/>
          </a:stretch>
        </p:blipFill>
        <p:spPr>
          <a:xfrm>
            <a:off x="6324600" y="1887582"/>
            <a:ext cx="2227974" cy="3035808"/>
          </a:xfrm>
          <a:prstGeom prst="rect">
            <a:avLst/>
          </a:prstGeom>
          <a:ln>
            <a:solidFill>
              <a:schemeClr val="bg1">
                <a:lumMod val="50000"/>
              </a:schemeClr>
            </a:solidFill>
          </a:ln>
        </p:spPr>
      </p:pic>
      <p:pic>
        <p:nvPicPr>
          <p:cNvPr id="13" name="Picture 12"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4" name="TextBox 13"/>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14</a:t>
            </a:r>
            <a:endParaRPr lang="en-US"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8911" y="0"/>
            <a:ext cx="8025089" cy="1676400"/>
          </a:xfrm>
          <a:prstGeom prst="rect">
            <a:avLst/>
          </a:prstGeom>
        </p:spPr>
      </p:pic>
    </p:spTree>
    <p:custDataLst>
      <p:tags r:id="rId1"/>
    </p:custDataLst>
    <p:extLst>
      <p:ext uri="{BB962C8B-B14F-4D97-AF65-F5344CB8AC3E}">
        <p14:creationId xmlns:p14="http://schemas.microsoft.com/office/powerpoint/2010/main" val="351637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4" y="3047999"/>
            <a:ext cx="8915400" cy="649793"/>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anchor="ctr"/>
          <a:lstStyle/>
          <a:p>
            <a:pPr algn="ctr">
              <a:defRPr/>
            </a:pPr>
            <a:endParaRPr lang="en-US"/>
          </a:p>
        </p:txBody>
      </p:sp>
      <p:sp>
        <p:nvSpPr>
          <p:cNvPr id="5" name="Rectangle 4"/>
          <p:cNvSpPr/>
          <p:nvPr/>
        </p:nvSpPr>
        <p:spPr>
          <a:xfrm>
            <a:off x="127004" y="3606800"/>
            <a:ext cx="8915400" cy="1218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anchor="ctr"/>
          <a:lstStyle/>
          <a:p>
            <a:pPr algn="ctr">
              <a:defRPr/>
            </a:pPr>
            <a:endParaRPr lang="en-US"/>
          </a:p>
        </p:txBody>
      </p:sp>
      <p:sp>
        <p:nvSpPr>
          <p:cNvPr id="7" name="Line 11"/>
          <p:cNvSpPr>
            <a:spLocks noChangeShapeType="1"/>
          </p:cNvSpPr>
          <p:nvPr/>
        </p:nvSpPr>
        <p:spPr bwMode="auto">
          <a:xfrm flipV="1">
            <a:off x="4275146" y="4037013"/>
            <a:ext cx="2498725" cy="0"/>
          </a:xfrm>
          <a:prstGeom prst="line">
            <a:avLst/>
          </a:prstGeom>
          <a:noFill/>
          <a:ln w="38100">
            <a:solidFill>
              <a:schemeClr val="tx1"/>
            </a:solidFill>
            <a:round/>
            <a:headEnd/>
            <a:tailEnd/>
          </a:ln>
        </p:spPr>
        <p:txBody>
          <a:bodyPr lIns="91397" tIns="45698" rIns="91397" bIns="45698"/>
          <a:lstStyle/>
          <a:p>
            <a:endParaRPr lang="en-US"/>
          </a:p>
        </p:txBody>
      </p:sp>
      <p:sp>
        <p:nvSpPr>
          <p:cNvPr id="11" name="Freeform 6"/>
          <p:cNvSpPr>
            <a:spLocks/>
          </p:cNvSpPr>
          <p:nvPr/>
        </p:nvSpPr>
        <p:spPr bwMode="auto">
          <a:xfrm>
            <a:off x="2032744" y="3709464"/>
            <a:ext cx="3147273" cy="1314974"/>
          </a:xfrm>
          <a:custGeom>
            <a:avLst/>
            <a:gdLst>
              <a:gd name="T0" fmla="*/ 0 w 10000"/>
              <a:gd name="T1" fmla="*/ 0 h 10000"/>
              <a:gd name="T2" fmla="*/ 386156 w 10000"/>
              <a:gd name="T3" fmla="*/ 174288 h 10000"/>
              <a:gd name="T4" fmla="*/ 1346301 w 10000"/>
              <a:gd name="T5" fmla="*/ 280991 h 10000"/>
              <a:gd name="T6" fmla="*/ 2330450 w 10000"/>
              <a:gd name="T7" fmla="*/ 995363 h 10000"/>
              <a:gd name="T8" fmla="*/ 2330450 w 10000"/>
              <a:gd name="T9" fmla="*/ 714372 h 10000"/>
              <a:gd name="T10" fmla="*/ 1385919 w 10000"/>
              <a:gd name="T11" fmla="*/ 9555 h 10000"/>
              <a:gd name="T12" fmla="*/ 0 60000 65536"/>
              <a:gd name="T13" fmla="*/ 0 60000 65536"/>
              <a:gd name="T14" fmla="*/ 0 60000 65536"/>
              <a:gd name="T15" fmla="*/ 0 60000 65536"/>
              <a:gd name="T16" fmla="*/ 0 60000 65536"/>
              <a:gd name="T17" fmla="*/ 0 60000 65536"/>
              <a:gd name="connsiteX0" fmla="*/ 0 w 13505"/>
              <a:gd name="connsiteY0" fmla="*/ 0 h 13211"/>
              <a:gd name="connsiteX1" fmla="*/ 5162 w 13505"/>
              <a:gd name="connsiteY1" fmla="*/ 4962 h 13211"/>
              <a:gd name="connsiteX2" fmla="*/ 9282 w 13505"/>
              <a:gd name="connsiteY2" fmla="*/ 6034 h 13211"/>
              <a:gd name="connsiteX3" fmla="*/ 13505 w 13505"/>
              <a:gd name="connsiteY3" fmla="*/ 13211 h 13211"/>
              <a:gd name="connsiteX4" fmla="*/ 13505 w 13505"/>
              <a:gd name="connsiteY4" fmla="*/ 10388 h 13211"/>
              <a:gd name="connsiteX5" fmla="*/ 9452 w 13505"/>
              <a:gd name="connsiteY5" fmla="*/ 3307 h 1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05" h="13211">
                <a:moveTo>
                  <a:pt x="0" y="0"/>
                </a:moveTo>
                <a:cubicBezTo>
                  <a:pt x="320" y="319"/>
                  <a:pt x="4521" y="4135"/>
                  <a:pt x="5162" y="4962"/>
                </a:cubicBezTo>
                <a:cubicBezTo>
                  <a:pt x="6115" y="5058"/>
                  <a:pt x="8933" y="5215"/>
                  <a:pt x="9282" y="6034"/>
                </a:cubicBezTo>
                <a:lnTo>
                  <a:pt x="13505" y="13211"/>
                </a:lnTo>
                <a:lnTo>
                  <a:pt x="13505" y="10388"/>
                </a:lnTo>
                <a:lnTo>
                  <a:pt x="9452" y="3307"/>
                </a:lnTo>
              </a:path>
            </a:pathLst>
          </a:custGeom>
          <a:noFill/>
          <a:ln w="38100">
            <a:solidFill>
              <a:schemeClr val="tx1"/>
            </a:solidFill>
            <a:round/>
            <a:headEnd/>
            <a:tailEnd/>
          </a:ln>
        </p:spPr>
        <p:txBody>
          <a:bodyPr lIns="91397" tIns="45698" rIns="91397" bIns="45698"/>
          <a:lstStyle/>
          <a:p>
            <a:endParaRPr lang="en-US"/>
          </a:p>
        </p:txBody>
      </p:sp>
      <p:sp>
        <p:nvSpPr>
          <p:cNvPr id="12" name="Text Box 7"/>
          <p:cNvSpPr txBox="1">
            <a:spLocks noChangeArrowheads="1"/>
          </p:cNvSpPr>
          <p:nvPr/>
        </p:nvSpPr>
        <p:spPr bwMode="auto">
          <a:xfrm>
            <a:off x="2916245" y="2263778"/>
            <a:ext cx="1261877" cy="742536"/>
          </a:xfrm>
          <a:prstGeom prst="rect">
            <a:avLst/>
          </a:prstGeom>
          <a:noFill/>
          <a:ln w="9525">
            <a:noFill/>
            <a:miter lim="800000"/>
            <a:headEnd/>
            <a:tailEnd/>
          </a:ln>
        </p:spPr>
        <p:txBody>
          <a:bodyPr wrap="none" lIns="91397" tIns="45698" rIns="91397" bIns="45698">
            <a:spAutoFit/>
          </a:bodyPr>
          <a:lstStyle/>
          <a:p>
            <a:r>
              <a:rPr lang="en-US" sz="1400">
                <a:latin typeface="Calibri" pitchFamily="34" charset="0"/>
              </a:rPr>
              <a:t>Off ramp</a:t>
            </a:r>
          </a:p>
          <a:p>
            <a:r>
              <a:rPr lang="en-US" sz="1400">
                <a:latin typeface="Calibri" pitchFamily="34" charset="0"/>
              </a:rPr>
              <a:t>influence area</a:t>
            </a:r>
          </a:p>
          <a:p>
            <a:r>
              <a:rPr lang="en-US" sz="1400">
                <a:latin typeface="Calibri" pitchFamily="34" charset="0"/>
              </a:rPr>
              <a:t>1500’</a:t>
            </a:r>
          </a:p>
        </p:txBody>
      </p:sp>
      <p:sp>
        <p:nvSpPr>
          <p:cNvPr id="13" name="Text Box 8"/>
          <p:cNvSpPr txBox="1">
            <a:spLocks noChangeArrowheads="1"/>
          </p:cNvSpPr>
          <p:nvPr/>
        </p:nvSpPr>
        <p:spPr bwMode="auto">
          <a:xfrm>
            <a:off x="6798570" y="2265364"/>
            <a:ext cx="1261877" cy="742536"/>
          </a:xfrm>
          <a:prstGeom prst="rect">
            <a:avLst/>
          </a:prstGeom>
          <a:noFill/>
          <a:ln w="9525">
            <a:noFill/>
            <a:miter lim="800000"/>
            <a:headEnd/>
            <a:tailEnd/>
          </a:ln>
        </p:spPr>
        <p:txBody>
          <a:bodyPr wrap="none" lIns="91397" tIns="45698" rIns="91397" bIns="45698">
            <a:spAutoFit/>
          </a:bodyPr>
          <a:lstStyle/>
          <a:p>
            <a:pPr algn="ctr"/>
            <a:r>
              <a:rPr lang="en-US" sz="1400">
                <a:latin typeface="Calibri" pitchFamily="34" charset="0"/>
              </a:rPr>
              <a:t>On ramp</a:t>
            </a:r>
          </a:p>
          <a:p>
            <a:pPr algn="ctr"/>
            <a:r>
              <a:rPr lang="en-US" sz="1400">
                <a:latin typeface="Calibri" pitchFamily="34" charset="0"/>
              </a:rPr>
              <a:t>influence area</a:t>
            </a:r>
          </a:p>
          <a:p>
            <a:pPr algn="ctr"/>
            <a:r>
              <a:rPr lang="en-US" sz="1400">
                <a:latin typeface="Calibri" pitchFamily="34" charset="0"/>
              </a:rPr>
              <a:t>1500’</a:t>
            </a:r>
          </a:p>
        </p:txBody>
      </p:sp>
      <p:sp>
        <p:nvSpPr>
          <p:cNvPr id="14" name="Freeform 10"/>
          <p:cNvSpPr>
            <a:spLocks/>
          </p:cNvSpPr>
          <p:nvPr/>
        </p:nvSpPr>
        <p:spPr bwMode="auto">
          <a:xfrm flipH="1">
            <a:off x="5837242" y="3744998"/>
            <a:ext cx="3076194" cy="1279440"/>
          </a:xfrm>
          <a:custGeom>
            <a:avLst/>
            <a:gdLst>
              <a:gd name="T0" fmla="*/ 0 w 10000"/>
              <a:gd name="T1" fmla="*/ 0 h 10000"/>
              <a:gd name="T2" fmla="*/ 386156 w 10000"/>
              <a:gd name="T3" fmla="*/ 198575 h 10000"/>
              <a:gd name="T4" fmla="*/ 1346301 w 10000"/>
              <a:gd name="T5" fmla="*/ 280991 h 10000"/>
              <a:gd name="T6" fmla="*/ 2330450 w 10000"/>
              <a:gd name="T7" fmla="*/ 995363 h 10000"/>
              <a:gd name="T8" fmla="*/ 2330450 w 10000"/>
              <a:gd name="T9" fmla="*/ 714372 h 10000"/>
              <a:gd name="T10" fmla="*/ 1385919 w 10000"/>
              <a:gd name="T11" fmla="*/ 9555 h 10000"/>
              <a:gd name="T12" fmla="*/ 0 60000 65536"/>
              <a:gd name="T13" fmla="*/ 0 60000 65536"/>
              <a:gd name="T14" fmla="*/ 0 60000 65536"/>
              <a:gd name="T15" fmla="*/ 0 60000 65536"/>
              <a:gd name="T16" fmla="*/ 0 60000 65536"/>
              <a:gd name="T17" fmla="*/ 0 60000 65536"/>
              <a:gd name="connsiteX0" fmla="*/ 0 w 13200"/>
              <a:gd name="connsiteY0" fmla="*/ 0 h 12854"/>
              <a:gd name="connsiteX1" fmla="*/ 4857 w 13200"/>
              <a:gd name="connsiteY1" fmla="*/ 4849 h 12854"/>
              <a:gd name="connsiteX2" fmla="*/ 8977 w 13200"/>
              <a:gd name="connsiteY2" fmla="*/ 5677 h 12854"/>
              <a:gd name="connsiteX3" fmla="*/ 13200 w 13200"/>
              <a:gd name="connsiteY3" fmla="*/ 12854 h 12854"/>
              <a:gd name="connsiteX4" fmla="*/ 13200 w 13200"/>
              <a:gd name="connsiteY4" fmla="*/ 10031 h 12854"/>
              <a:gd name="connsiteX5" fmla="*/ 9147 w 13200"/>
              <a:gd name="connsiteY5" fmla="*/ 2950 h 1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0" h="12854">
                <a:moveTo>
                  <a:pt x="0" y="0"/>
                </a:moveTo>
                <a:lnTo>
                  <a:pt x="4857" y="4849"/>
                </a:lnTo>
                <a:cubicBezTo>
                  <a:pt x="5810" y="4945"/>
                  <a:pt x="8629" y="4990"/>
                  <a:pt x="8977" y="5677"/>
                </a:cubicBezTo>
                <a:lnTo>
                  <a:pt x="13200" y="12854"/>
                </a:lnTo>
                <a:lnTo>
                  <a:pt x="13200" y="10031"/>
                </a:lnTo>
                <a:lnTo>
                  <a:pt x="9147" y="2950"/>
                </a:lnTo>
              </a:path>
            </a:pathLst>
          </a:custGeom>
          <a:noFill/>
          <a:ln w="38100">
            <a:solidFill>
              <a:schemeClr val="tx1"/>
            </a:solidFill>
            <a:round/>
            <a:headEnd/>
            <a:tailEnd/>
          </a:ln>
        </p:spPr>
        <p:txBody>
          <a:bodyPr lIns="91397" tIns="45698" rIns="91397" bIns="45698"/>
          <a:lstStyle/>
          <a:p>
            <a:endParaRPr lang="en-US"/>
          </a:p>
        </p:txBody>
      </p:sp>
      <p:sp>
        <p:nvSpPr>
          <p:cNvPr id="15" name="Line 12"/>
          <p:cNvSpPr>
            <a:spLocks noChangeShapeType="1"/>
          </p:cNvSpPr>
          <p:nvPr/>
        </p:nvSpPr>
        <p:spPr bwMode="auto">
          <a:xfrm>
            <a:off x="2017717" y="1868488"/>
            <a:ext cx="0" cy="3024187"/>
          </a:xfrm>
          <a:prstGeom prst="line">
            <a:avLst/>
          </a:prstGeom>
          <a:noFill/>
          <a:ln w="6350">
            <a:solidFill>
              <a:schemeClr val="tx1"/>
            </a:solidFill>
            <a:round/>
            <a:headEnd/>
            <a:tailEnd/>
          </a:ln>
        </p:spPr>
        <p:txBody>
          <a:bodyPr lIns="91397" tIns="45698" rIns="91397" bIns="45698"/>
          <a:lstStyle/>
          <a:p>
            <a:endParaRPr lang="en-US"/>
          </a:p>
        </p:txBody>
      </p:sp>
      <p:sp>
        <p:nvSpPr>
          <p:cNvPr id="16" name="Line 13"/>
          <p:cNvSpPr>
            <a:spLocks noChangeShapeType="1"/>
          </p:cNvSpPr>
          <p:nvPr/>
        </p:nvSpPr>
        <p:spPr bwMode="auto">
          <a:xfrm flipV="1">
            <a:off x="5186367" y="4352929"/>
            <a:ext cx="0" cy="392113"/>
          </a:xfrm>
          <a:prstGeom prst="line">
            <a:avLst/>
          </a:prstGeom>
          <a:noFill/>
          <a:ln w="28575">
            <a:solidFill>
              <a:schemeClr val="tx1"/>
            </a:solidFill>
            <a:round/>
            <a:headEnd/>
            <a:tailEnd/>
          </a:ln>
        </p:spPr>
        <p:txBody>
          <a:bodyPr lIns="91397" tIns="45698" rIns="91397" bIns="45698"/>
          <a:lstStyle/>
          <a:p>
            <a:endParaRPr lang="en-US"/>
          </a:p>
        </p:txBody>
      </p:sp>
      <p:sp>
        <p:nvSpPr>
          <p:cNvPr id="17" name="Line 14"/>
          <p:cNvSpPr>
            <a:spLocks noChangeShapeType="1"/>
          </p:cNvSpPr>
          <p:nvPr/>
        </p:nvSpPr>
        <p:spPr bwMode="auto">
          <a:xfrm flipH="1">
            <a:off x="5186367" y="4979992"/>
            <a:ext cx="0" cy="503237"/>
          </a:xfrm>
          <a:prstGeom prst="line">
            <a:avLst/>
          </a:prstGeom>
          <a:noFill/>
          <a:ln w="28575">
            <a:solidFill>
              <a:schemeClr val="tx1"/>
            </a:solidFill>
            <a:round/>
            <a:headEnd/>
            <a:tailEnd/>
          </a:ln>
        </p:spPr>
        <p:txBody>
          <a:bodyPr lIns="91397" tIns="45698" rIns="91397" bIns="45698"/>
          <a:lstStyle/>
          <a:p>
            <a:endParaRPr lang="en-US"/>
          </a:p>
        </p:txBody>
      </p:sp>
      <p:sp>
        <p:nvSpPr>
          <p:cNvPr id="18" name="Rectangle 15"/>
          <p:cNvSpPr>
            <a:spLocks noChangeArrowheads="1"/>
          </p:cNvSpPr>
          <p:nvPr/>
        </p:nvSpPr>
        <p:spPr bwMode="auto">
          <a:xfrm rot="2129305">
            <a:off x="4038608" y="4468813"/>
            <a:ext cx="1438275" cy="207962"/>
          </a:xfrm>
          <a:prstGeom prst="rect">
            <a:avLst/>
          </a:prstGeom>
          <a:solidFill>
            <a:schemeClr val="bg1"/>
          </a:solidFill>
          <a:ln w="28575">
            <a:noFill/>
            <a:miter lim="800000"/>
            <a:headEnd/>
            <a:tailEnd/>
          </a:ln>
        </p:spPr>
        <p:txBody>
          <a:bodyPr wrap="none" lIns="91397" tIns="45698" rIns="91397" bIns="45698" anchor="ctr"/>
          <a:lstStyle/>
          <a:p>
            <a:endParaRPr lang="en-US">
              <a:latin typeface="Calibri" pitchFamily="34" charset="0"/>
            </a:endParaRPr>
          </a:p>
        </p:txBody>
      </p:sp>
      <p:sp>
        <p:nvSpPr>
          <p:cNvPr id="19" name="Line 16"/>
          <p:cNvSpPr>
            <a:spLocks noChangeShapeType="1"/>
          </p:cNvSpPr>
          <p:nvPr/>
        </p:nvSpPr>
        <p:spPr bwMode="auto">
          <a:xfrm flipV="1">
            <a:off x="5830892" y="4362454"/>
            <a:ext cx="0" cy="392113"/>
          </a:xfrm>
          <a:prstGeom prst="line">
            <a:avLst/>
          </a:prstGeom>
          <a:noFill/>
          <a:ln w="28575">
            <a:solidFill>
              <a:schemeClr val="tx1"/>
            </a:solidFill>
            <a:round/>
            <a:headEnd/>
            <a:tailEnd/>
          </a:ln>
        </p:spPr>
        <p:txBody>
          <a:bodyPr lIns="91397" tIns="45698" rIns="91397" bIns="45698"/>
          <a:lstStyle/>
          <a:p>
            <a:endParaRPr lang="en-US"/>
          </a:p>
        </p:txBody>
      </p:sp>
      <p:sp>
        <p:nvSpPr>
          <p:cNvPr id="20" name="Line 17"/>
          <p:cNvSpPr>
            <a:spLocks noChangeShapeType="1"/>
          </p:cNvSpPr>
          <p:nvPr/>
        </p:nvSpPr>
        <p:spPr bwMode="auto">
          <a:xfrm>
            <a:off x="5830892" y="4999038"/>
            <a:ext cx="0" cy="463550"/>
          </a:xfrm>
          <a:prstGeom prst="line">
            <a:avLst/>
          </a:prstGeom>
          <a:noFill/>
          <a:ln w="28575">
            <a:solidFill>
              <a:schemeClr val="tx1"/>
            </a:solidFill>
            <a:round/>
            <a:headEnd/>
            <a:tailEnd/>
          </a:ln>
        </p:spPr>
        <p:txBody>
          <a:bodyPr lIns="91397" tIns="45698" rIns="91397" bIns="45698"/>
          <a:lstStyle/>
          <a:p>
            <a:endParaRPr lang="en-US"/>
          </a:p>
        </p:txBody>
      </p:sp>
      <p:sp>
        <p:nvSpPr>
          <p:cNvPr id="21" name="AutoShape 18"/>
          <p:cNvSpPr>
            <a:spLocks noChangeArrowheads="1"/>
          </p:cNvSpPr>
          <p:nvPr/>
        </p:nvSpPr>
        <p:spPr bwMode="auto">
          <a:xfrm>
            <a:off x="223846" y="1735138"/>
            <a:ext cx="1787525" cy="612775"/>
          </a:xfrm>
          <a:prstGeom prst="rightArrow">
            <a:avLst>
              <a:gd name="adj1" fmla="val 49741"/>
              <a:gd name="adj2" fmla="val 77980"/>
            </a:avLst>
          </a:prstGeom>
          <a:solidFill>
            <a:schemeClr val="bg1">
              <a:lumMod val="65000"/>
            </a:schemeClr>
          </a:solidFill>
          <a:ln w="9525">
            <a:solidFill>
              <a:schemeClr val="tx1"/>
            </a:solidFill>
            <a:miter lim="800000"/>
            <a:headEnd/>
            <a:tailEnd/>
          </a:ln>
          <a:effectLst/>
        </p:spPr>
        <p:txBody>
          <a:bodyPr wrap="none" lIns="91397" tIns="45698" rIns="91397" bIns="45698" anchor="ctr"/>
          <a:lstStyle/>
          <a:p>
            <a:pPr>
              <a:defRPr/>
            </a:pPr>
            <a:endParaRPr lang="en-US">
              <a:latin typeface="Calibri" pitchFamily="34" charset="0"/>
            </a:endParaRPr>
          </a:p>
        </p:txBody>
      </p:sp>
      <p:sp>
        <p:nvSpPr>
          <p:cNvPr id="22" name="Text Box 19"/>
          <p:cNvSpPr txBox="1">
            <a:spLocks noChangeArrowheads="1"/>
          </p:cNvSpPr>
          <p:nvPr/>
        </p:nvSpPr>
        <p:spPr bwMode="auto">
          <a:xfrm>
            <a:off x="275407" y="2376490"/>
            <a:ext cx="1281171" cy="525281"/>
          </a:xfrm>
          <a:prstGeom prst="rect">
            <a:avLst/>
          </a:prstGeom>
          <a:noFill/>
          <a:ln w="9525">
            <a:noFill/>
            <a:miter lim="800000"/>
            <a:headEnd/>
            <a:tailEnd/>
          </a:ln>
        </p:spPr>
        <p:txBody>
          <a:bodyPr wrap="none" lIns="91397" tIns="45698" rIns="91397" bIns="45698">
            <a:spAutoFit/>
          </a:bodyPr>
          <a:lstStyle/>
          <a:p>
            <a:pPr algn="ctr"/>
            <a:r>
              <a:rPr lang="en-US" sz="1400" dirty="0">
                <a:latin typeface="Calibri" pitchFamily="34" charset="0"/>
              </a:rPr>
              <a:t>Basic Segment</a:t>
            </a:r>
          </a:p>
          <a:p>
            <a:pPr algn="ctr"/>
            <a:r>
              <a:rPr lang="en-US" sz="1400" dirty="0">
                <a:latin typeface="Calibri" pitchFamily="34" charset="0"/>
              </a:rPr>
              <a:t>&gt; 528’</a:t>
            </a:r>
          </a:p>
        </p:txBody>
      </p:sp>
      <p:sp>
        <p:nvSpPr>
          <p:cNvPr id="23" name="Text Box 20"/>
          <p:cNvSpPr txBox="1">
            <a:spLocks noChangeArrowheads="1"/>
          </p:cNvSpPr>
          <p:nvPr/>
        </p:nvSpPr>
        <p:spPr bwMode="auto">
          <a:xfrm>
            <a:off x="166695" y="1857376"/>
            <a:ext cx="1540207" cy="369287"/>
          </a:xfrm>
          <a:prstGeom prst="rect">
            <a:avLst/>
          </a:prstGeom>
          <a:noFill/>
          <a:ln w="9525">
            <a:noFill/>
            <a:miter lim="800000"/>
            <a:headEnd/>
            <a:tailEnd/>
          </a:ln>
        </p:spPr>
        <p:txBody>
          <a:bodyPr wrap="none" lIns="91397" tIns="45698" rIns="91397" bIns="45698">
            <a:spAutoFit/>
          </a:bodyPr>
          <a:lstStyle/>
          <a:p>
            <a:r>
              <a:rPr lang="en-US">
                <a:solidFill>
                  <a:schemeClr val="bg1"/>
                </a:solidFill>
                <a:latin typeface="Calibri" pitchFamily="34" charset="0"/>
              </a:rPr>
              <a:t>Basic Segment</a:t>
            </a:r>
          </a:p>
        </p:txBody>
      </p:sp>
      <p:sp>
        <p:nvSpPr>
          <p:cNvPr id="24" name="Line 21"/>
          <p:cNvSpPr>
            <a:spLocks noChangeShapeType="1"/>
          </p:cNvSpPr>
          <p:nvPr/>
        </p:nvSpPr>
        <p:spPr bwMode="auto">
          <a:xfrm>
            <a:off x="4291017" y="2319342"/>
            <a:ext cx="0" cy="542925"/>
          </a:xfrm>
          <a:prstGeom prst="line">
            <a:avLst/>
          </a:prstGeom>
          <a:noFill/>
          <a:ln w="9525">
            <a:solidFill>
              <a:schemeClr val="tx1"/>
            </a:solidFill>
            <a:round/>
            <a:headEnd/>
            <a:tailEnd/>
          </a:ln>
        </p:spPr>
        <p:txBody>
          <a:bodyPr lIns="91397" tIns="45698" rIns="91397" bIns="45698"/>
          <a:lstStyle/>
          <a:p>
            <a:endParaRPr lang="en-US"/>
          </a:p>
        </p:txBody>
      </p:sp>
      <p:sp>
        <p:nvSpPr>
          <p:cNvPr id="25" name="Line 22"/>
          <p:cNvSpPr>
            <a:spLocks noChangeShapeType="1"/>
          </p:cNvSpPr>
          <p:nvPr/>
        </p:nvSpPr>
        <p:spPr bwMode="auto">
          <a:xfrm>
            <a:off x="6792917" y="2371729"/>
            <a:ext cx="0" cy="542925"/>
          </a:xfrm>
          <a:prstGeom prst="line">
            <a:avLst/>
          </a:prstGeom>
          <a:noFill/>
          <a:ln w="9525">
            <a:solidFill>
              <a:schemeClr val="tx1"/>
            </a:solidFill>
            <a:round/>
            <a:headEnd/>
            <a:tailEnd/>
          </a:ln>
        </p:spPr>
        <p:txBody>
          <a:bodyPr lIns="91397" tIns="45698" rIns="91397" bIns="45698"/>
          <a:lstStyle/>
          <a:p>
            <a:endParaRPr lang="en-US"/>
          </a:p>
        </p:txBody>
      </p:sp>
      <p:sp>
        <p:nvSpPr>
          <p:cNvPr id="26" name="Text Box 24"/>
          <p:cNvSpPr txBox="1">
            <a:spLocks noChangeArrowheads="1"/>
          </p:cNvSpPr>
          <p:nvPr/>
        </p:nvSpPr>
        <p:spPr bwMode="auto">
          <a:xfrm>
            <a:off x="4518699" y="2263778"/>
            <a:ext cx="1740155" cy="742536"/>
          </a:xfrm>
          <a:prstGeom prst="rect">
            <a:avLst/>
          </a:prstGeom>
          <a:noFill/>
          <a:ln w="9525">
            <a:noFill/>
            <a:miter lim="800000"/>
            <a:headEnd/>
            <a:tailEnd/>
          </a:ln>
        </p:spPr>
        <p:txBody>
          <a:bodyPr wrap="none" lIns="91397" tIns="45698" rIns="91397" bIns="45698">
            <a:spAutoFit/>
          </a:bodyPr>
          <a:lstStyle/>
          <a:p>
            <a:pPr algn="ctr"/>
            <a:r>
              <a:rPr lang="en-US" sz="1400">
                <a:latin typeface="Calibri" pitchFamily="34" charset="0"/>
              </a:rPr>
              <a:t>Overpass/underpass</a:t>
            </a:r>
          </a:p>
          <a:p>
            <a:pPr algn="ctr"/>
            <a:r>
              <a:rPr lang="en-US" sz="1400">
                <a:latin typeface="Calibri" pitchFamily="34" charset="0"/>
              </a:rPr>
              <a:t>Area</a:t>
            </a:r>
          </a:p>
          <a:p>
            <a:pPr algn="ctr"/>
            <a:r>
              <a:rPr lang="en-US" sz="1400">
                <a:latin typeface="Calibri" pitchFamily="34" charset="0"/>
              </a:rPr>
              <a:t>   </a:t>
            </a:r>
            <a:r>
              <a:rPr lang="en-US" sz="1400" u="sng">
                <a:latin typeface="Calibri" pitchFamily="34" charset="0"/>
              </a:rPr>
              <a:t>+</a:t>
            </a:r>
            <a:r>
              <a:rPr lang="en-US" sz="1400">
                <a:latin typeface="Calibri" pitchFamily="34" charset="0"/>
              </a:rPr>
              <a:t> 2280’</a:t>
            </a:r>
          </a:p>
        </p:txBody>
      </p:sp>
      <p:sp>
        <p:nvSpPr>
          <p:cNvPr id="28" name="AutoShape 30"/>
          <p:cNvSpPr>
            <a:spLocks noChangeArrowheads="1"/>
          </p:cNvSpPr>
          <p:nvPr/>
        </p:nvSpPr>
        <p:spPr bwMode="auto">
          <a:xfrm>
            <a:off x="2020892" y="1730376"/>
            <a:ext cx="6972300" cy="622300"/>
          </a:xfrm>
          <a:prstGeom prst="leftRightArrow">
            <a:avLst>
              <a:gd name="adj1" fmla="val 49491"/>
              <a:gd name="adj2" fmla="val 79069"/>
            </a:avLst>
          </a:prstGeom>
          <a:gradFill rotWithShape="0">
            <a:gsLst>
              <a:gs pos="0">
                <a:srgbClr val="FFCC99"/>
              </a:gs>
              <a:gs pos="50000">
                <a:srgbClr val="FFF7F0"/>
              </a:gs>
              <a:gs pos="100000">
                <a:srgbClr val="FFCC99"/>
              </a:gs>
            </a:gsLst>
            <a:lin ang="0" scaled="1"/>
          </a:gradFill>
          <a:ln w="9525">
            <a:solidFill>
              <a:schemeClr val="tx1"/>
            </a:solidFill>
            <a:miter lim="800000"/>
            <a:headEnd/>
            <a:tailEnd/>
          </a:ln>
        </p:spPr>
        <p:txBody>
          <a:bodyPr wrap="none" lIns="91397" tIns="45698" rIns="91397" bIns="45698" anchor="ctr"/>
          <a:lstStyle/>
          <a:p>
            <a:endParaRPr lang="en-US">
              <a:latin typeface="Calibri" pitchFamily="34" charset="0"/>
            </a:endParaRPr>
          </a:p>
        </p:txBody>
      </p:sp>
      <p:sp>
        <p:nvSpPr>
          <p:cNvPr id="29" name="Text Box 31"/>
          <p:cNvSpPr txBox="1">
            <a:spLocks noChangeArrowheads="1"/>
          </p:cNvSpPr>
          <p:nvPr/>
        </p:nvSpPr>
        <p:spPr bwMode="auto">
          <a:xfrm>
            <a:off x="2990634" y="1835150"/>
            <a:ext cx="3478966" cy="369332"/>
          </a:xfrm>
          <a:prstGeom prst="rect">
            <a:avLst/>
          </a:prstGeom>
          <a:noFill/>
          <a:ln w="9525">
            <a:noFill/>
            <a:miter lim="800000"/>
            <a:headEnd/>
            <a:tailEnd/>
          </a:ln>
        </p:spPr>
        <p:txBody>
          <a:bodyPr wrap="none" lIns="91397" tIns="45698" rIns="91397" bIns="45698">
            <a:spAutoFit/>
          </a:bodyPr>
          <a:lstStyle/>
          <a:p>
            <a:r>
              <a:rPr lang="en-US" dirty="0">
                <a:solidFill>
                  <a:schemeClr val="accent6"/>
                </a:solidFill>
                <a:latin typeface="Calibri" pitchFamily="34" charset="0"/>
              </a:rPr>
              <a:t>Interchange Influence Area (1 mi   )</a:t>
            </a:r>
          </a:p>
        </p:txBody>
      </p:sp>
      <p:grpSp>
        <p:nvGrpSpPr>
          <p:cNvPr id="3" name="Group 32"/>
          <p:cNvGrpSpPr>
            <a:grpSpLocks/>
          </p:cNvGrpSpPr>
          <p:nvPr/>
        </p:nvGrpSpPr>
        <p:grpSpPr bwMode="auto">
          <a:xfrm>
            <a:off x="6710371" y="1878017"/>
            <a:ext cx="274637" cy="307975"/>
            <a:chOff x="671" y="3125"/>
            <a:chExt cx="173" cy="194"/>
          </a:xfrm>
        </p:grpSpPr>
        <p:sp>
          <p:nvSpPr>
            <p:cNvPr id="31" name="Text Box 33"/>
            <p:cNvSpPr txBox="1">
              <a:spLocks noChangeArrowheads="1"/>
            </p:cNvSpPr>
            <p:nvPr/>
          </p:nvSpPr>
          <p:spPr bwMode="auto">
            <a:xfrm>
              <a:off x="671" y="3125"/>
              <a:ext cx="173" cy="194"/>
            </a:xfrm>
            <a:prstGeom prst="rect">
              <a:avLst/>
            </a:prstGeom>
            <a:noFill/>
            <a:ln w="9525">
              <a:noFill/>
              <a:miter lim="800000"/>
              <a:headEnd/>
              <a:tailEnd/>
            </a:ln>
          </p:spPr>
          <p:txBody>
            <a:bodyPr wrap="none">
              <a:spAutoFit/>
            </a:bodyPr>
            <a:lstStyle/>
            <a:p>
              <a:r>
                <a:rPr lang="en-US" sz="1400">
                  <a:latin typeface="Calibri" pitchFamily="34" charset="0"/>
                </a:rPr>
                <a:t>+</a:t>
              </a:r>
            </a:p>
          </p:txBody>
        </p:sp>
        <p:sp>
          <p:nvSpPr>
            <p:cNvPr id="32" name="Line 34"/>
            <p:cNvSpPr>
              <a:spLocks noChangeShapeType="1"/>
            </p:cNvSpPr>
            <p:nvPr/>
          </p:nvSpPr>
          <p:spPr bwMode="auto">
            <a:xfrm>
              <a:off x="736" y="3260"/>
              <a:ext cx="54" cy="0"/>
            </a:xfrm>
            <a:prstGeom prst="line">
              <a:avLst/>
            </a:prstGeom>
            <a:noFill/>
            <a:ln w="12700">
              <a:solidFill>
                <a:schemeClr val="tx1"/>
              </a:solidFill>
              <a:round/>
              <a:headEnd/>
              <a:tailEnd/>
            </a:ln>
          </p:spPr>
          <p:txBody>
            <a:bodyPr/>
            <a:lstStyle/>
            <a:p>
              <a:endParaRPr lang="en-US"/>
            </a:p>
          </p:txBody>
        </p:sp>
      </p:grpSp>
      <p:sp>
        <p:nvSpPr>
          <p:cNvPr id="33" name="Rectangle 35"/>
          <p:cNvSpPr>
            <a:spLocks noChangeArrowheads="1"/>
          </p:cNvSpPr>
          <p:nvPr/>
        </p:nvSpPr>
        <p:spPr bwMode="auto">
          <a:xfrm rot="19470695" flipH="1">
            <a:off x="5340354" y="4540254"/>
            <a:ext cx="1658938" cy="201613"/>
          </a:xfrm>
          <a:prstGeom prst="rect">
            <a:avLst/>
          </a:prstGeom>
          <a:solidFill>
            <a:schemeClr val="bg1"/>
          </a:solidFill>
          <a:ln w="28575">
            <a:noFill/>
            <a:miter lim="800000"/>
            <a:headEnd/>
            <a:tailEnd/>
          </a:ln>
        </p:spPr>
        <p:txBody>
          <a:bodyPr wrap="none" lIns="91397" tIns="45698" rIns="91397" bIns="45698" anchor="ctr"/>
          <a:lstStyle/>
          <a:p>
            <a:endParaRPr lang="en-US">
              <a:latin typeface="Calibri" pitchFamily="34" charset="0"/>
            </a:endParaRPr>
          </a:p>
        </p:txBody>
      </p:sp>
      <p:sp>
        <p:nvSpPr>
          <p:cNvPr id="34" name="Line 36"/>
          <p:cNvSpPr>
            <a:spLocks noChangeShapeType="1"/>
          </p:cNvSpPr>
          <p:nvPr/>
        </p:nvSpPr>
        <p:spPr bwMode="auto">
          <a:xfrm flipV="1">
            <a:off x="5519742" y="4319590"/>
            <a:ext cx="0" cy="1165225"/>
          </a:xfrm>
          <a:prstGeom prst="line">
            <a:avLst/>
          </a:prstGeom>
          <a:noFill/>
          <a:ln w="19050">
            <a:solidFill>
              <a:schemeClr val="tx1"/>
            </a:solidFill>
            <a:prstDash val="lgDash"/>
            <a:round/>
            <a:headEnd/>
            <a:tailEnd/>
          </a:ln>
        </p:spPr>
        <p:txBody>
          <a:bodyPr lIns="91397" tIns="45698" rIns="91397" bIns="45698"/>
          <a:lstStyle/>
          <a:p>
            <a:endParaRPr lang="en-US"/>
          </a:p>
        </p:txBody>
      </p:sp>
      <p:sp>
        <p:nvSpPr>
          <p:cNvPr id="35" name="Text Box 38"/>
          <p:cNvSpPr txBox="1">
            <a:spLocks noChangeArrowheads="1"/>
          </p:cNvSpPr>
          <p:nvPr/>
        </p:nvSpPr>
        <p:spPr bwMode="auto">
          <a:xfrm>
            <a:off x="4732342" y="4070354"/>
            <a:ext cx="1465262" cy="276225"/>
          </a:xfrm>
          <a:prstGeom prst="rect">
            <a:avLst/>
          </a:prstGeom>
          <a:solidFill>
            <a:schemeClr val="bg1"/>
          </a:solidFill>
          <a:ln w="9525">
            <a:noFill/>
            <a:miter lim="800000"/>
            <a:headEnd/>
            <a:tailEnd/>
          </a:ln>
        </p:spPr>
        <p:txBody>
          <a:bodyPr wrap="none" lIns="91397" tIns="45698" rIns="91397" bIns="45698">
            <a:spAutoFit/>
          </a:bodyPr>
          <a:lstStyle/>
          <a:p>
            <a:pPr algn="ctr"/>
            <a:r>
              <a:rPr lang="en-US" sz="1200">
                <a:latin typeface="Calibri" pitchFamily="34" charset="0"/>
              </a:rPr>
              <a:t>Overpass/underpass</a:t>
            </a:r>
          </a:p>
        </p:txBody>
      </p:sp>
      <p:sp>
        <p:nvSpPr>
          <p:cNvPr id="36" name="Text Box 40"/>
          <p:cNvSpPr txBox="1">
            <a:spLocks noChangeArrowheads="1"/>
          </p:cNvSpPr>
          <p:nvPr/>
        </p:nvSpPr>
        <p:spPr bwMode="auto">
          <a:xfrm>
            <a:off x="2011371" y="4192590"/>
            <a:ext cx="926577" cy="646286"/>
          </a:xfrm>
          <a:prstGeom prst="rect">
            <a:avLst/>
          </a:prstGeom>
          <a:noFill/>
          <a:ln w="9525">
            <a:noFill/>
            <a:miter lim="800000"/>
            <a:headEnd/>
            <a:tailEnd/>
          </a:ln>
        </p:spPr>
        <p:txBody>
          <a:bodyPr wrap="none" lIns="91397" tIns="45698" rIns="91397" bIns="45698">
            <a:spAutoFit/>
          </a:bodyPr>
          <a:lstStyle/>
          <a:p>
            <a:r>
              <a:rPr lang="en-US" sz="1200">
                <a:latin typeface="Calibri" pitchFamily="34" charset="0"/>
              </a:rPr>
              <a:t>Interchange</a:t>
            </a:r>
            <a:br>
              <a:rPr lang="en-US" sz="1200">
                <a:latin typeface="Calibri" pitchFamily="34" charset="0"/>
              </a:rPr>
            </a:br>
            <a:r>
              <a:rPr lang="en-US" sz="1200">
                <a:latin typeface="Calibri" pitchFamily="34" charset="0"/>
              </a:rPr>
              <a:t>approach</a:t>
            </a:r>
            <a:br>
              <a:rPr lang="en-US" sz="1200">
                <a:latin typeface="Calibri" pitchFamily="34" charset="0"/>
              </a:rPr>
            </a:br>
            <a:r>
              <a:rPr lang="en-US" sz="1200">
                <a:latin typeface="Calibri" pitchFamily="34" charset="0"/>
              </a:rPr>
              <a:t>area</a:t>
            </a:r>
          </a:p>
        </p:txBody>
      </p:sp>
      <p:sp>
        <p:nvSpPr>
          <p:cNvPr id="37" name="Text Box 41"/>
          <p:cNvSpPr txBox="1">
            <a:spLocks noChangeArrowheads="1"/>
          </p:cNvSpPr>
          <p:nvPr/>
        </p:nvSpPr>
        <p:spPr bwMode="auto">
          <a:xfrm>
            <a:off x="3187708" y="4224341"/>
            <a:ext cx="981529" cy="461620"/>
          </a:xfrm>
          <a:prstGeom prst="rect">
            <a:avLst/>
          </a:prstGeom>
          <a:noFill/>
          <a:ln w="9525">
            <a:noFill/>
            <a:miter lim="800000"/>
            <a:headEnd/>
            <a:tailEnd/>
          </a:ln>
        </p:spPr>
        <p:txBody>
          <a:bodyPr wrap="none" lIns="91397" tIns="45698" rIns="91397" bIns="45698">
            <a:spAutoFit/>
          </a:bodyPr>
          <a:lstStyle/>
          <a:p>
            <a:r>
              <a:rPr lang="en-US" sz="1200" dirty="0">
                <a:latin typeface="Calibri" pitchFamily="34" charset="0"/>
              </a:rPr>
              <a:t>Deceleration</a:t>
            </a:r>
            <a:br>
              <a:rPr lang="en-US" sz="1200" dirty="0">
                <a:latin typeface="Calibri" pitchFamily="34" charset="0"/>
              </a:rPr>
            </a:br>
            <a:r>
              <a:rPr lang="en-US" sz="1200" dirty="0">
                <a:latin typeface="Calibri" pitchFamily="34" charset="0"/>
              </a:rPr>
              <a:t>lane area</a:t>
            </a:r>
          </a:p>
        </p:txBody>
      </p:sp>
      <p:sp>
        <p:nvSpPr>
          <p:cNvPr id="38" name="Line 42"/>
          <p:cNvSpPr>
            <a:spLocks noChangeShapeType="1"/>
          </p:cNvSpPr>
          <p:nvPr/>
        </p:nvSpPr>
        <p:spPr bwMode="auto">
          <a:xfrm>
            <a:off x="3227392" y="4037013"/>
            <a:ext cx="0" cy="855662"/>
          </a:xfrm>
          <a:prstGeom prst="line">
            <a:avLst/>
          </a:prstGeom>
          <a:noFill/>
          <a:ln w="6350">
            <a:solidFill>
              <a:schemeClr val="tx1"/>
            </a:solidFill>
            <a:round/>
            <a:headEnd/>
            <a:tailEnd/>
          </a:ln>
        </p:spPr>
        <p:txBody>
          <a:bodyPr lIns="91397" tIns="45698" rIns="91397" bIns="45698"/>
          <a:lstStyle/>
          <a:p>
            <a:endParaRPr lang="en-US"/>
          </a:p>
        </p:txBody>
      </p:sp>
      <p:sp>
        <p:nvSpPr>
          <p:cNvPr id="39" name="Text Box 43"/>
          <p:cNvSpPr txBox="1">
            <a:spLocks noChangeArrowheads="1"/>
          </p:cNvSpPr>
          <p:nvPr/>
        </p:nvSpPr>
        <p:spPr bwMode="auto">
          <a:xfrm>
            <a:off x="3910020" y="4848229"/>
            <a:ext cx="741013" cy="461620"/>
          </a:xfrm>
          <a:prstGeom prst="rect">
            <a:avLst/>
          </a:prstGeom>
          <a:noFill/>
          <a:ln w="9525">
            <a:noFill/>
            <a:miter lim="800000"/>
            <a:headEnd/>
            <a:tailEnd/>
          </a:ln>
        </p:spPr>
        <p:txBody>
          <a:bodyPr wrap="none" lIns="91397" tIns="45698" rIns="91397" bIns="45698">
            <a:spAutoFit/>
          </a:bodyPr>
          <a:lstStyle/>
          <a:p>
            <a:r>
              <a:rPr lang="en-US" sz="1200" dirty="0">
                <a:latin typeface="Calibri" pitchFamily="34" charset="0"/>
              </a:rPr>
              <a:t>Off ramp</a:t>
            </a:r>
            <a:br>
              <a:rPr lang="en-US" sz="1200" dirty="0">
                <a:latin typeface="Calibri" pitchFamily="34" charset="0"/>
              </a:rPr>
            </a:br>
            <a:r>
              <a:rPr lang="en-US" sz="1200" dirty="0">
                <a:latin typeface="Calibri" pitchFamily="34" charset="0"/>
              </a:rPr>
              <a:t>gore</a:t>
            </a:r>
          </a:p>
        </p:txBody>
      </p:sp>
      <p:sp>
        <p:nvSpPr>
          <p:cNvPr id="40" name="Oval 44"/>
          <p:cNvSpPr>
            <a:spLocks noChangeArrowheads="1"/>
          </p:cNvSpPr>
          <p:nvPr/>
        </p:nvSpPr>
        <p:spPr bwMode="auto">
          <a:xfrm>
            <a:off x="4222754" y="3998913"/>
            <a:ext cx="112713" cy="112712"/>
          </a:xfrm>
          <a:prstGeom prst="ellipse">
            <a:avLst/>
          </a:prstGeom>
          <a:solidFill>
            <a:schemeClr val="tx1"/>
          </a:solidFill>
          <a:ln w="9525">
            <a:solidFill>
              <a:schemeClr val="tx1"/>
            </a:solidFill>
            <a:round/>
            <a:headEnd/>
            <a:tailEnd/>
          </a:ln>
        </p:spPr>
        <p:txBody>
          <a:bodyPr wrap="none" lIns="91397" tIns="45698" rIns="91397" bIns="45698" anchor="ctr"/>
          <a:lstStyle/>
          <a:p>
            <a:endParaRPr lang="en-US">
              <a:latin typeface="Calibri" pitchFamily="34" charset="0"/>
            </a:endParaRPr>
          </a:p>
        </p:txBody>
      </p:sp>
      <p:sp>
        <p:nvSpPr>
          <p:cNvPr id="41" name="Line 45"/>
          <p:cNvSpPr>
            <a:spLocks noChangeShapeType="1"/>
          </p:cNvSpPr>
          <p:nvPr/>
        </p:nvSpPr>
        <p:spPr bwMode="auto">
          <a:xfrm>
            <a:off x="4276729" y="4097338"/>
            <a:ext cx="0" cy="795337"/>
          </a:xfrm>
          <a:prstGeom prst="line">
            <a:avLst/>
          </a:prstGeom>
          <a:noFill/>
          <a:ln w="6350">
            <a:solidFill>
              <a:schemeClr val="tx1"/>
            </a:solidFill>
            <a:round/>
            <a:headEnd type="triangle" w="med" len="med"/>
            <a:tailEnd/>
          </a:ln>
        </p:spPr>
        <p:txBody>
          <a:bodyPr lIns="91397" tIns="45698" rIns="91397" bIns="45698"/>
          <a:lstStyle/>
          <a:p>
            <a:endParaRPr lang="en-US"/>
          </a:p>
        </p:txBody>
      </p:sp>
      <p:sp>
        <p:nvSpPr>
          <p:cNvPr id="42" name="Text Box 47"/>
          <p:cNvSpPr txBox="1">
            <a:spLocks noChangeArrowheads="1"/>
          </p:cNvSpPr>
          <p:nvPr/>
        </p:nvSpPr>
        <p:spPr bwMode="auto">
          <a:xfrm>
            <a:off x="8091493" y="4192590"/>
            <a:ext cx="926577" cy="646286"/>
          </a:xfrm>
          <a:prstGeom prst="rect">
            <a:avLst/>
          </a:prstGeom>
          <a:noFill/>
          <a:ln w="9525">
            <a:noFill/>
            <a:miter lim="800000"/>
            <a:headEnd/>
            <a:tailEnd/>
          </a:ln>
        </p:spPr>
        <p:txBody>
          <a:bodyPr wrap="none" lIns="91397" tIns="45698" rIns="91397" bIns="45698">
            <a:spAutoFit/>
          </a:bodyPr>
          <a:lstStyle/>
          <a:p>
            <a:r>
              <a:rPr lang="en-US" sz="1200">
                <a:latin typeface="Calibri" pitchFamily="34" charset="0"/>
              </a:rPr>
              <a:t>Interchange</a:t>
            </a:r>
            <a:br>
              <a:rPr lang="en-US" sz="1200">
                <a:latin typeface="Calibri" pitchFamily="34" charset="0"/>
              </a:rPr>
            </a:br>
            <a:r>
              <a:rPr lang="en-US" sz="1200">
                <a:latin typeface="Calibri" pitchFamily="34" charset="0"/>
              </a:rPr>
              <a:t>departure</a:t>
            </a:r>
            <a:br>
              <a:rPr lang="en-US" sz="1200">
                <a:latin typeface="Calibri" pitchFamily="34" charset="0"/>
              </a:rPr>
            </a:br>
            <a:r>
              <a:rPr lang="en-US" sz="1200">
                <a:latin typeface="Calibri" pitchFamily="34" charset="0"/>
              </a:rPr>
              <a:t>area</a:t>
            </a:r>
          </a:p>
        </p:txBody>
      </p:sp>
      <p:sp>
        <p:nvSpPr>
          <p:cNvPr id="43" name="Text Box 48"/>
          <p:cNvSpPr txBox="1">
            <a:spLocks noChangeArrowheads="1"/>
          </p:cNvSpPr>
          <p:nvPr/>
        </p:nvSpPr>
        <p:spPr bwMode="auto">
          <a:xfrm>
            <a:off x="6877057" y="4224341"/>
            <a:ext cx="965499" cy="461620"/>
          </a:xfrm>
          <a:prstGeom prst="rect">
            <a:avLst/>
          </a:prstGeom>
          <a:noFill/>
          <a:ln w="9525">
            <a:noFill/>
            <a:miter lim="800000"/>
            <a:headEnd/>
            <a:tailEnd/>
          </a:ln>
        </p:spPr>
        <p:txBody>
          <a:bodyPr wrap="none" lIns="91397" tIns="45698" rIns="91397" bIns="45698">
            <a:spAutoFit/>
          </a:bodyPr>
          <a:lstStyle/>
          <a:p>
            <a:r>
              <a:rPr lang="en-US" sz="1200" dirty="0">
                <a:latin typeface="Calibri" pitchFamily="34" charset="0"/>
              </a:rPr>
              <a:t>Acceleration</a:t>
            </a:r>
            <a:br>
              <a:rPr lang="en-US" sz="1200" dirty="0">
                <a:latin typeface="Calibri" pitchFamily="34" charset="0"/>
              </a:rPr>
            </a:br>
            <a:r>
              <a:rPr lang="en-US" sz="1200" dirty="0">
                <a:latin typeface="Calibri" pitchFamily="34" charset="0"/>
              </a:rPr>
              <a:t>lane area</a:t>
            </a:r>
          </a:p>
        </p:txBody>
      </p:sp>
      <p:sp>
        <p:nvSpPr>
          <p:cNvPr id="45" name="Line 50"/>
          <p:cNvSpPr>
            <a:spLocks noChangeShapeType="1"/>
          </p:cNvSpPr>
          <p:nvPr/>
        </p:nvSpPr>
        <p:spPr bwMode="auto">
          <a:xfrm>
            <a:off x="7793042" y="4037013"/>
            <a:ext cx="0" cy="855662"/>
          </a:xfrm>
          <a:prstGeom prst="line">
            <a:avLst/>
          </a:prstGeom>
          <a:noFill/>
          <a:ln w="6350">
            <a:solidFill>
              <a:schemeClr val="tx1"/>
            </a:solidFill>
            <a:round/>
            <a:headEnd/>
            <a:tailEnd/>
          </a:ln>
        </p:spPr>
        <p:txBody>
          <a:bodyPr lIns="91397" tIns="45698" rIns="91397" bIns="45698"/>
          <a:lstStyle/>
          <a:p>
            <a:endParaRPr lang="en-US"/>
          </a:p>
        </p:txBody>
      </p:sp>
      <p:sp>
        <p:nvSpPr>
          <p:cNvPr id="46" name="Line 51"/>
          <p:cNvSpPr>
            <a:spLocks noChangeShapeType="1"/>
          </p:cNvSpPr>
          <p:nvPr/>
        </p:nvSpPr>
        <p:spPr bwMode="auto">
          <a:xfrm>
            <a:off x="6778629" y="4097338"/>
            <a:ext cx="0" cy="795337"/>
          </a:xfrm>
          <a:prstGeom prst="line">
            <a:avLst/>
          </a:prstGeom>
          <a:noFill/>
          <a:ln w="6350">
            <a:solidFill>
              <a:schemeClr val="tx1"/>
            </a:solidFill>
            <a:round/>
            <a:headEnd type="triangle" w="med" len="med"/>
            <a:tailEnd/>
          </a:ln>
        </p:spPr>
        <p:txBody>
          <a:bodyPr lIns="91397" tIns="45698" rIns="91397" bIns="45698"/>
          <a:lstStyle/>
          <a:p>
            <a:endParaRPr lang="en-US"/>
          </a:p>
        </p:txBody>
      </p:sp>
      <p:sp>
        <p:nvSpPr>
          <p:cNvPr id="47" name="Text Box 52"/>
          <p:cNvSpPr txBox="1">
            <a:spLocks noChangeArrowheads="1"/>
          </p:cNvSpPr>
          <p:nvPr/>
        </p:nvSpPr>
        <p:spPr bwMode="auto">
          <a:xfrm>
            <a:off x="6372233" y="4941890"/>
            <a:ext cx="729665" cy="461620"/>
          </a:xfrm>
          <a:prstGeom prst="rect">
            <a:avLst/>
          </a:prstGeom>
          <a:noFill/>
          <a:ln w="9525">
            <a:noFill/>
            <a:miter lim="800000"/>
            <a:headEnd/>
            <a:tailEnd/>
          </a:ln>
        </p:spPr>
        <p:txBody>
          <a:bodyPr wrap="none" lIns="91397" tIns="45698" rIns="91397" bIns="45698">
            <a:spAutoFit/>
          </a:bodyPr>
          <a:lstStyle/>
          <a:p>
            <a:r>
              <a:rPr lang="en-US" sz="1200">
                <a:latin typeface="Calibri" pitchFamily="34" charset="0"/>
              </a:rPr>
              <a:t>On ramp</a:t>
            </a:r>
            <a:br>
              <a:rPr lang="en-US" sz="1200">
                <a:latin typeface="Calibri" pitchFamily="34" charset="0"/>
              </a:rPr>
            </a:br>
            <a:r>
              <a:rPr lang="en-US" sz="1200">
                <a:latin typeface="Calibri" pitchFamily="34" charset="0"/>
              </a:rPr>
              <a:t>gore</a:t>
            </a:r>
          </a:p>
        </p:txBody>
      </p:sp>
      <p:sp>
        <p:nvSpPr>
          <p:cNvPr id="48" name="Oval 53"/>
          <p:cNvSpPr>
            <a:spLocks noChangeArrowheads="1"/>
          </p:cNvSpPr>
          <p:nvPr/>
        </p:nvSpPr>
        <p:spPr bwMode="auto">
          <a:xfrm>
            <a:off x="6715133" y="3979863"/>
            <a:ext cx="112713" cy="112712"/>
          </a:xfrm>
          <a:prstGeom prst="ellipse">
            <a:avLst/>
          </a:prstGeom>
          <a:solidFill>
            <a:schemeClr val="tx1"/>
          </a:solidFill>
          <a:ln w="9525">
            <a:solidFill>
              <a:schemeClr val="tx1"/>
            </a:solidFill>
            <a:round/>
            <a:headEnd/>
            <a:tailEnd/>
          </a:ln>
        </p:spPr>
        <p:txBody>
          <a:bodyPr wrap="none" lIns="91397" tIns="45698" rIns="91397" bIns="45698" anchor="ctr"/>
          <a:lstStyle/>
          <a:p>
            <a:endParaRPr lang="en-US">
              <a:latin typeface="Calibri" pitchFamily="34" charset="0"/>
            </a:endParaRPr>
          </a:p>
        </p:txBody>
      </p:sp>
      <p:sp>
        <p:nvSpPr>
          <p:cNvPr id="49" name="Rectangle 48"/>
          <p:cNvSpPr/>
          <p:nvPr/>
        </p:nvSpPr>
        <p:spPr>
          <a:xfrm>
            <a:off x="5118104" y="5434013"/>
            <a:ext cx="762000" cy="5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anchor="ctr"/>
          <a:lstStyle/>
          <a:p>
            <a:pPr algn="ctr">
              <a:defRPr/>
            </a:pPr>
            <a:endParaRPr lang="en-US"/>
          </a:p>
        </p:txBody>
      </p:sp>
      <p:sp>
        <p:nvSpPr>
          <p:cNvPr id="50" name="Rectangle 123"/>
          <p:cNvSpPr>
            <a:spLocks noChangeArrowheads="1"/>
          </p:cNvSpPr>
          <p:nvPr/>
        </p:nvSpPr>
        <p:spPr bwMode="auto">
          <a:xfrm>
            <a:off x="2028831" y="3055943"/>
            <a:ext cx="6973888" cy="682047"/>
          </a:xfrm>
          <a:prstGeom prst="rect">
            <a:avLst/>
          </a:prstGeom>
          <a:gradFill rotWithShape="0">
            <a:gsLst>
              <a:gs pos="0">
                <a:srgbClr val="FFCC99"/>
              </a:gs>
              <a:gs pos="50000">
                <a:srgbClr val="FFF7F0"/>
              </a:gs>
              <a:gs pos="100000">
                <a:srgbClr val="FFCC99"/>
              </a:gs>
            </a:gsLst>
            <a:lin ang="0" scaled="1"/>
          </a:gradFill>
          <a:ln w="9525">
            <a:noFill/>
            <a:miter lim="800000"/>
            <a:headEnd/>
            <a:tailEnd/>
          </a:ln>
        </p:spPr>
        <p:txBody>
          <a:bodyPr wrap="none" lIns="91397" tIns="45698" rIns="91397" bIns="45698" anchor="ctr"/>
          <a:lstStyle/>
          <a:p>
            <a:endParaRPr lang="en-US">
              <a:latin typeface="Calibri" pitchFamily="34" charset="0"/>
            </a:endParaRPr>
          </a:p>
        </p:txBody>
      </p:sp>
      <p:cxnSp>
        <p:nvCxnSpPr>
          <p:cNvPr id="51" name="Straight Connector 50"/>
          <p:cNvCxnSpPr/>
          <p:nvPr/>
        </p:nvCxnSpPr>
        <p:spPr>
          <a:xfrm flipV="1">
            <a:off x="228600" y="3376613"/>
            <a:ext cx="8915400" cy="0"/>
          </a:xfrm>
          <a:prstGeom prst="line">
            <a:avLst/>
          </a:prstGeom>
          <a:solidFill>
            <a:schemeClr val="bg2">
              <a:lumMod val="20000"/>
              <a:lumOff val="80000"/>
            </a:schemeClr>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52" name="Straight Connector 51"/>
          <p:cNvCxnSpPr/>
          <p:nvPr/>
        </p:nvCxnSpPr>
        <p:spPr>
          <a:xfrm flipV="1">
            <a:off x="228600" y="3046413"/>
            <a:ext cx="8915400" cy="0"/>
          </a:xfrm>
          <a:prstGeom prst="line">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53" name="Rectangle 52"/>
          <p:cNvSpPr/>
          <p:nvPr/>
        </p:nvSpPr>
        <p:spPr>
          <a:xfrm>
            <a:off x="109248" y="3005138"/>
            <a:ext cx="46038" cy="1141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anchor="ctr"/>
          <a:lstStyle/>
          <a:p>
            <a:pPr algn="ctr">
              <a:defRPr/>
            </a:pPr>
            <a:endParaRPr lang="en-US"/>
          </a:p>
        </p:txBody>
      </p:sp>
      <p:sp>
        <p:nvSpPr>
          <p:cNvPr id="54" name="Rectangle 53"/>
          <p:cNvSpPr/>
          <p:nvPr/>
        </p:nvSpPr>
        <p:spPr>
          <a:xfrm>
            <a:off x="8996371" y="2995613"/>
            <a:ext cx="46037" cy="1141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anchor="ctr"/>
          <a:lstStyle/>
          <a:p>
            <a:pPr algn="ctr">
              <a:defRPr/>
            </a:pPr>
            <a:endParaRPr lang="en-US"/>
          </a:p>
        </p:txBody>
      </p:sp>
      <p:sp>
        <p:nvSpPr>
          <p:cNvPr id="55" name="Line 55"/>
          <p:cNvSpPr>
            <a:spLocks noChangeShapeType="1"/>
          </p:cNvSpPr>
          <p:nvPr/>
        </p:nvSpPr>
        <p:spPr bwMode="auto">
          <a:xfrm>
            <a:off x="9002717" y="1868488"/>
            <a:ext cx="0" cy="3024187"/>
          </a:xfrm>
          <a:prstGeom prst="line">
            <a:avLst/>
          </a:prstGeom>
          <a:noFill/>
          <a:ln w="6350">
            <a:solidFill>
              <a:schemeClr val="tx1"/>
            </a:solidFill>
            <a:round/>
            <a:headEnd/>
            <a:tailEnd/>
          </a:ln>
        </p:spPr>
        <p:txBody>
          <a:bodyPr lIns="91397" tIns="45698" rIns="91397" bIns="45698"/>
          <a:lstStyle/>
          <a:p>
            <a:endParaRPr lang="en-US"/>
          </a:p>
        </p:txBody>
      </p:sp>
      <p:cxnSp>
        <p:nvCxnSpPr>
          <p:cNvPr id="9" name="Straight Connector 8"/>
          <p:cNvCxnSpPr/>
          <p:nvPr/>
        </p:nvCxnSpPr>
        <p:spPr>
          <a:xfrm flipV="1">
            <a:off x="228600" y="3706813"/>
            <a:ext cx="8915400" cy="0"/>
          </a:xfrm>
          <a:prstGeom prst="line">
            <a:avLst/>
          </a:prstGeom>
          <a:solidFill>
            <a:schemeClr val="bg2">
              <a:lumMod val="20000"/>
              <a:lumOff val="80000"/>
            </a:schemeClr>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57" name="Straight Connector 56"/>
          <p:cNvCxnSpPr/>
          <p:nvPr/>
        </p:nvCxnSpPr>
        <p:spPr>
          <a:xfrm flipV="1">
            <a:off x="175336" y="3710866"/>
            <a:ext cx="1848777" cy="2852"/>
          </a:xfrm>
          <a:prstGeom prst="line">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59" name="Picture 58" descr="PageCurl.png"/>
          <p:cNvPicPr>
            <a:picLocks noChangeAspect="1"/>
          </p:cNvPicPr>
          <p:nvPr/>
        </p:nvPicPr>
        <p:blipFill>
          <a:blip r:embed="rId4" cstate="print"/>
          <a:stretch>
            <a:fillRect/>
          </a:stretch>
        </p:blipFill>
        <p:spPr>
          <a:xfrm rot="16200000">
            <a:off x="7962900" y="5676900"/>
            <a:ext cx="1524000" cy="838200"/>
          </a:xfrm>
          <a:prstGeom prst="rect">
            <a:avLst/>
          </a:prstGeom>
        </p:spPr>
      </p:pic>
      <p:sp>
        <p:nvSpPr>
          <p:cNvPr id="61" name="TextBox 60"/>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14</a:t>
            </a:r>
            <a:endParaRPr lang="en-US" dirty="0"/>
          </a:p>
        </p:txBody>
      </p:sp>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911" y="0"/>
            <a:ext cx="8025089" cy="1676400"/>
          </a:xfrm>
          <a:prstGeom prst="rect">
            <a:avLst/>
          </a:prstGeom>
        </p:spPr>
      </p:pic>
    </p:spTree>
    <p:custDataLst>
      <p:tags r:id="rId1"/>
    </p:custDataLst>
    <p:extLst>
      <p:ext uri="{BB962C8B-B14F-4D97-AF65-F5344CB8AC3E}">
        <p14:creationId xmlns:p14="http://schemas.microsoft.com/office/powerpoint/2010/main" val="286035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par>
                                <p:cTn id="84" presetID="10" presetClass="entr" presetSubtype="0" fill="hold" grpId="1"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fade">
                                      <p:cBhvr>
                                        <p:cTn id="8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P spid="22" grpId="0"/>
      <p:bldP spid="24" grpId="0" animBg="1"/>
      <p:bldP spid="25" grpId="0" animBg="1"/>
      <p:bldP spid="25" grpId="1" animBg="1"/>
      <p:bldP spid="26" grpId="0"/>
      <p:bldP spid="28" grpId="0" animBg="1"/>
      <p:bldP spid="29" grpId="0"/>
      <p:bldP spid="35" grpId="0" animBg="1"/>
      <p:bldP spid="36" grpId="0"/>
      <p:bldP spid="37" grpId="0"/>
      <p:bldP spid="38" grpId="0" animBg="1"/>
      <p:bldP spid="39" grpId="0"/>
      <p:bldP spid="40" grpId="0" animBg="1"/>
      <p:bldP spid="41" grpId="0" animBg="1"/>
      <p:bldP spid="42" grpId="0"/>
      <p:bldP spid="43" grpId="0"/>
      <p:bldP spid="45" grpId="0" animBg="1"/>
      <p:bldP spid="46" grpId="0" animBg="1"/>
      <p:bldP spid="46" grpId="1" animBg="1"/>
      <p:bldP spid="47" grpId="0"/>
      <p:bldP spid="48" grpId="0" animBg="1"/>
      <p:bldP spid="50" grpId="0" animBg="1"/>
      <p:bldP spid="54"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28600" y="2514600"/>
            <a:ext cx="8959332" cy="3178670"/>
            <a:chOff x="0" y="1480893"/>
            <a:chExt cx="9173184" cy="3178670"/>
          </a:xfrm>
        </p:grpSpPr>
        <p:sp>
          <p:nvSpPr>
            <p:cNvPr id="36" name="Chevron 35"/>
            <p:cNvSpPr/>
            <p:nvPr/>
          </p:nvSpPr>
          <p:spPr bwMode="auto">
            <a:xfrm>
              <a:off x="3519014" y="2620819"/>
              <a:ext cx="1672313" cy="693907"/>
            </a:xfrm>
            <a:prstGeom prst="chevron">
              <a:avLst/>
            </a:prstGeom>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397" tIns="45698" rIns="91397" bIns="45698" numCol="1" rtlCol="0" anchor="t" anchorCtr="0" compatLnSpc="1">
              <a:prstTxWarp prst="textNoShape">
                <a:avLst/>
              </a:prstTxWarp>
            </a:bodyPr>
            <a:lstStyle/>
            <a:p>
              <a:endParaRPr lang="en-US" smtClean="0"/>
            </a:p>
          </p:txBody>
        </p:sp>
        <p:sp>
          <p:nvSpPr>
            <p:cNvPr id="38" name="Chevron 37"/>
            <p:cNvSpPr/>
            <p:nvPr/>
          </p:nvSpPr>
          <p:spPr bwMode="auto">
            <a:xfrm>
              <a:off x="4917074" y="2620819"/>
              <a:ext cx="1445337" cy="693907"/>
            </a:xfrm>
            <a:prstGeom prst="chevron">
              <a:avLst/>
            </a:prstGeom>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397" tIns="45698" rIns="91397" bIns="45698" numCol="1" rtlCol="0" anchor="t" anchorCtr="0" compatLnSpc="1">
              <a:prstTxWarp prst="textNoShape">
                <a:avLst/>
              </a:prstTxWarp>
            </a:bodyPr>
            <a:lstStyle/>
            <a:p>
              <a:endParaRPr lang="en-US" smtClean="0"/>
            </a:p>
          </p:txBody>
        </p:sp>
        <p:sp>
          <p:nvSpPr>
            <p:cNvPr id="39" name="Chevron 38"/>
            <p:cNvSpPr/>
            <p:nvPr/>
          </p:nvSpPr>
          <p:spPr bwMode="auto">
            <a:xfrm>
              <a:off x="6088151" y="2620819"/>
              <a:ext cx="1679644" cy="693907"/>
            </a:xfrm>
            <a:prstGeom prst="chevron">
              <a:avLst/>
            </a:prstGeom>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397" tIns="45698" rIns="91397" bIns="45698" numCol="1" rtlCol="0" anchor="t" anchorCtr="0" compatLnSpc="1">
              <a:prstTxWarp prst="textNoShape">
                <a:avLst/>
              </a:prstTxWarp>
            </a:bodyPr>
            <a:lstStyle/>
            <a:p>
              <a:endParaRPr lang="en-US" smtClean="0"/>
            </a:p>
          </p:txBody>
        </p:sp>
        <p:sp>
          <p:nvSpPr>
            <p:cNvPr id="40" name="Chevron 39"/>
            <p:cNvSpPr/>
            <p:nvPr/>
          </p:nvSpPr>
          <p:spPr bwMode="auto">
            <a:xfrm>
              <a:off x="7493540" y="2627300"/>
              <a:ext cx="1679644" cy="693907"/>
            </a:xfrm>
            <a:prstGeom prst="chevron">
              <a:avLst/>
            </a:prstGeom>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397" tIns="45698" rIns="91397" bIns="45698" numCol="1" rtlCol="0" anchor="t" anchorCtr="0" compatLnSpc="1">
              <a:prstTxWarp prst="textNoShape">
                <a:avLst/>
              </a:prstTxWarp>
            </a:bodyPr>
            <a:lstStyle/>
            <a:p>
              <a:endParaRPr lang="en-US" smtClean="0"/>
            </a:p>
          </p:txBody>
        </p:sp>
        <p:sp>
          <p:nvSpPr>
            <p:cNvPr id="31" name="Chevron 30"/>
            <p:cNvSpPr/>
            <p:nvPr/>
          </p:nvSpPr>
          <p:spPr bwMode="auto">
            <a:xfrm>
              <a:off x="2108504" y="2624059"/>
              <a:ext cx="1672313" cy="693907"/>
            </a:xfrm>
            <a:prstGeom prst="chevron">
              <a:avLst/>
            </a:prstGeom>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397" tIns="45698" rIns="91397" bIns="45698" numCol="1" rtlCol="0" anchor="t" anchorCtr="0" compatLnSpc="1">
              <a:prstTxWarp prst="textNoShape">
                <a:avLst/>
              </a:prstTxWarp>
            </a:bodyPr>
            <a:lstStyle/>
            <a:p>
              <a:endParaRPr lang="en-US" smtClean="0"/>
            </a:p>
          </p:txBody>
        </p:sp>
        <p:cxnSp>
          <p:nvCxnSpPr>
            <p:cNvPr id="6" name="Straight Connector 5"/>
            <p:cNvCxnSpPr/>
            <p:nvPr/>
          </p:nvCxnSpPr>
          <p:spPr bwMode="auto">
            <a:xfrm>
              <a:off x="0" y="2971800"/>
              <a:ext cx="9144000" cy="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nvGrpSpPr>
            <p:cNvPr id="8" name="Group 10"/>
            <p:cNvGrpSpPr/>
            <p:nvPr/>
          </p:nvGrpSpPr>
          <p:grpSpPr>
            <a:xfrm>
              <a:off x="1198490" y="1480893"/>
              <a:ext cx="825623" cy="2974959"/>
              <a:chOff x="1198486" y="1074740"/>
              <a:chExt cx="825623" cy="2974959"/>
            </a:xfrm>
          </p:grpSpPr>
          <p:sp>
            <p:nvSpPr>
              <p:cNvPr id="7" name="Diamond 6"/>
              <p:cNvSpPr/>
              <p:nvPr/>
            </p:nvSpPr>
            <p:spPr bwMode="auto">
              <a:xfrm>
                <a:off x="1198486" y="2388093"/>
                <a:ext cx="825623" cy="363984"/>
              </a:xfrm>
              <a:prstGeom prst="diamond">
                <a:avLst/>
              </a:prstGeom>
              <a:no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cxnSp>
            <p:nvCxnSpPr>
              <p:cNvPr id="9" name="Straight Connector 8"/>
              <p:cNvCxnSpPr/>
              <p:nvPr/>
            </p:nvCxnSpPr>
            <p:spPr bwMode="auto">
              <a:xfrm rot="5400000" flipH="1" flipV="1">
                <a:off x="954620" y="1729197"/>
                <a:ext cx="1313354" cy="4439"/>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cxnSp>
            <p:nvCxnSpPr>
              <p:cNvPr id="10" name="Straight Connector 9"/>
              <p:cNvCxnSpPr/>
              <p:nvPr/>
            </p:nvCxnSpPr>
            <p:spPr bwMode="auto">
              <a:xfrm rot="5400000" flipH="1" flipV="1">
                <a:off x="954620" y="3390803"/>
                <a:ext cx="1313355" cy="4438"/>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grpSp>
          <p:nvGrpSpPr>
            <p:cNvPr id="11" name="Group 11"/>
            <p:cNvGrpSpPr/>
            <p:nvPr/>
          </p:nvGrpSpPr>
          <p:grpSpPr>
            <a:xfrm>
              <a:off x="4110366" y="1480893"/>
              <a:ext cx="825623" cy="2974959"/>
              <a:chOff x="1198486" y="1074740"/>
              <a:chExt cx="825623" cy="2974959"/>
            </a:xfrm>
          </p:grpSpPr>
          <p:sp>
            <p:nvSpPr>
              <p:cNvPr id="13" name="Diamond 12"/>
              <p:cNvSpPr/>
              <p:nvPr/>
            </p:nvSpPr>
            <p:spPr bwMode="auto">
              <a:xfrm>
                <a:off x="1198486" y="2388093"/>
                <a:ext cx="825623" cy="363984"/>
              </a:xfrm>
              <a:prstGeom prst="diamond">
                <a:avLst/>
              </a:prstGeom>
              <a:no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cxnSp>
            <p:nvCxnSpPr>
              <p:cNvPr id="14" name="Straight Connector 13"/>
              <p:cNvCxnSpPr/>
              <p:nvPr/>
            </p:nvCxnSpPr>
            <p:spPr bwMode="auto">
              <a:xfrm rot="5400000" flipH="1" flipV="1">
                <a:off x="954620" y="1729197"/>
                <a:ext cx="1313354" cy="4439"/>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cxnSp>
            <p:nvCxnSpPr>
              <p:cNvPr id="15" name="Straight Connector 14"/>
              <p:cNvCxnSpPr/>
              <p:nvPr/>
            </p:nvCxnSpPr>
            <p:spPr bwMode="auto">
              <a:xfrm rot="5400000" flipH="1" flipV="1">
                <a:off x="954620" y="3390803"/>
                <a:ext cx="1313355" cy="4438"/>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grpSp>
          <p:nvGrpSpPr>
            <p:cNvPr id="12" name="Group 15"/>
            <p:cNvGrpSpPr/>
            <p:nvPr/>
          </p:nvGrpSpPr>
          <p:grpSpPr>
            <a:xfrm>
              <a:off x="6622747" y="1480893"/>
              <a:ext cx="825623" cy="2974959"/>
              <a:chOff x="1198486" y="1074740"/>
              <a:chExt cx="825623" cy="2974959"/>
            </a:xfrm>
          </p:grpSpPr>
          <p:sp>
            <p:nvSpPr>
              <p:cNvPr id="17" name="Diamond 16"/>
              <p:cNvSpPr/>
              <p:nvPr/>
            </p:nvSpPr>
            <p:spPr bwMode="auto">
              <a:xfrm>
                <a:off x="1198486" y="2388093"/>
                <a:ext cx="825623" cy="363984"/>
              </a:xfrm>
              <a:prstGeom prst="diamond">
                <a:avLst/>
              </a:prstGeom>
              <a:no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cxnSp>
            <p:nvCxnSpPr>
              <p:cNvPr id="18" name="Straight Connector 17"/>
              <p:cNvCxnSpPr/>
              <p:nvPr/>
            </p:nvCxnSpPr>
            <p:spPr bwMode="auto">
              <a:xfrm rot="5400000" flipH="1" flipV="1">
                <a:off x="954620" y="1729197"/>
                <a:ext cx="1313354" cy="4439"/>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cxnSp>
            <p:nvCxnSpPr>
              <p:cNvPr id="19" name="Straight Connector 18"/>
              <p:cNvCxnSpPr/>
              <p:nvPr/>
            </p:nvCxnSpPr>
            <p:spPr bwMode="auto">
              <a:xfrm rot="5400000" flipH="1" flipV="1">
                <a:off x="954620" y="3390803"/>
                <a:ext cx="1313355" cy="4438"/>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grpSp>
          <p:nvGrpSpPr>
            <p:cNvPr id="16" name="Group 19"/>
            <p:cNvGrpSpPr/>
            <p:nvPr/>
          </p:nvGrpSpPr>
          <p:grpSpPr>
            <a:xfrm>
              <a:off x="8043173" y="1480893"/>
              <a:ext cx="825623" cy="2974959"/>
              <a:chOff x="1198486" y="1074740"/>
              <a:chExt cx="825623" cy="2974959"/>
            </a:xfrm>
          </p:grpSpPr>
          <p:sp>
            <p:nvSpPr>
              <p:cNvPr id="21" name="Diamond 20"/>
              <p:cNvSpPr/>
              <p:nvPr/>
            </p:nvSpPr>
            <p:spPr bwMode="auto">
              <a:xfrm>
                <a:off x="1198486" y="2388093"/>
                <a:ext cx="825623" cy="363984"/>
              </a:xfrm>
              <a:prstGeom prst="diamond">
                <a:avLst/>
              </a:prstGeom>
              <a:noFill/>
              <a:ln w="2857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latin typeface="Arial" charset="0"/>
                </a:endParaRPr>
              </a:p>
            </p:txBody>
          </p:sp>
          <p:cxnSp>
            <p:nvCxnSpPr>
              <p:cNvPr id="22" name="Straight Connector 21"/>
              <p:cNvCxnSpPr/>
              <p:nvPr/>
            </p:nvCxnSpPr>
            <p:spPr bwMode="auto">
              <a:xfrm rot="5400000" flipH="1" flipV="1">
                <a:off x="954620" y="1729197"/>
                <a:ext cx="1313354" cy="4439"/>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cxnSp>
            <p:nvCxnSpPr>
              <p:cNvPr id="23" name="Straight Connector 22"/>
              <p:cNvCxnSpPr/>
              <p:nvPr/>
            </p:nvCxnSpPr>
            <p:spPr bwMode="auto">
              <a:xfrm rot="5400000" flipH="1" flipV="1">
                <a:off x="954620" y="3390803"/>
                <a:ext cx="1313355" cy="4438"/>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sp>
          <p:nvSpPr>
            <p:cNvPr id="26" name="TextBox 25"/>
            <p:cNvSpPr txBox="1"/>
            <p:nvPr/>
          </p:nvSpPr>
          <p:spPr>
            <a:xfrm>
              <a:off x="2103027" y="1994485"/>
              <a:ext cx="1438660" cy="646331"/>
            </a:xfrm>
            <a:prstGeom prst="rect">
              <a:avLst/>
            </a:prstGeom>
            <a:noFill/>
          </p:spPr>
          <p:txBody>
            <a:bodyPr wrap="square" lIns="91397" tIns="45698" rIns="91397" bIns="45698" rtlCol="0">
              <a:spAutoFit/>
            </a:bodyPr>
            <a:lstStyle/>
            <a:p>
              <a:r>
                <a:rPr lang="en-US" dirty="0" smtClean="0">
                  <a:solidFill>
                    <a:schemeClr val="accent6"/>
                  </a:solidFill>
                  <a:latin typeface="Calibri" pitchFamily="34" charset="0"/>
                </a:rPr>
                <a:t>Basic Segment</a:t>
              </a:r>
            </a:p>
          </p:txBody>
        </p:sp>
        <p:sp>
          <p:nvSpPr>
            <p:cNvPr id="35" name="TextBox 34"/>
            <p:cNvSpPr txBox="1"/>
            <p:nvPr/>
          </p:nvSpPr>
          <p:spPr>
            <a:xfrm>
              <a:off x="3136394" y="1987787"/>
              <a:ext cx="1438660" cy="646331"/>
            </a:xfrm>
            <a:prstGeom prst="rect">
              <a:avLst/>
            </a:prstGeom>
            <a:noFill/>
          </p:spPr>
          <p:txBody>
            <a:bodyPr wrap="square" lIns="91397" tIns="45698" rIns="91397" bIns="45698" rtlCol="0">
              <a:spAutoFit/>
            </a:bodyPr>
            <a:lstStyle/>
            <a:p>
              <a:pPr algn="r"/>
              <a:r>
                <a:rPr lang="en-US" dirty="0" smtClean="0">
                  <a:solidFill>
                    <a:schemeClr val="accent6"/>
                  </a:solidFill>
                  <a:latin typeface="Calibri" pitchFamily="34" charset="0"/>
                </a:rPr>
                <a:t>Interchange Segment</a:t>
              </a:r>
              <a:endParaRPr lang="en-US" dirty="0">
                <a:solidFill>
                  <a:schemeClr val="accent6"/>
                </a:solidFill>
                <a:latin typeface="Calibri" pitchFamily="34" charset="0"/>
              </a:endParaRPr>
            </a:p>
          </p:txBody>
        </p:sp>
        <p:grpSp>
          <p:nvGrpSpPr>
            <p:cNvPr id="3" name="Group 41"/>
            <p:cNvGrpSpPr/>
            <p:nvPr/>
          </p:nvGrpSpPr>
          <p:grpSpPr>
            <a:xfrm>
              <a:off x="2139518" y="3973763"/>
              <a:ext cx="6916929" cy="685800"/>
              <a:chOff x="710960" y="3567610"/>
              <a:chExt cx="8345487" cy="685800"/>
            </a:xfrm>
            <a:effectLst/>
          </p:grpSpPr>
          <p:sp>
            <p:nvSpPr>
              <p:cNvPr id="32" name="Chevron 31"/>
              <p:cNvSpPr/>
              <p:nvPr/>
            </p:nvSpPr>
            <p:spPr bwMode="auto">
              <a:xfrm>
                <a:off x="710960" y="3567610"/>
                <a:ext cx="8345487" cy="685800"/>
              </a:xfrm>
              <a:prstGeom prst="chevron">
                <a:avLst/>
              </a:prstGeom>
              <a:ln>
                <a:no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endParaRPr lang="en-US" smtClean="0"/>
              </a:p>
            </p:txBody>
          </p:sp>
          <p:sp>
            <p:nvSpPr>
              <p:cNvPr id="33" name="TextBox 32"/>
              <p:cNvSpPr txBox="1"/>
              <p:nvPr/>
            </p:nvSpPr>
            <p:spPr>
              <a:xfrm>
                <a:off x="7178127" y="3679678"/>
                <a:ext cx="1299619" cy="461665"/>
              </a:xfrm>
              <a:prstGeom prst="rect">
                <a:avLst/>
              </a:prstGeom>
              <a:ln>
                <a:noFill/>
              </a:ln>
              <a:effectLst/>
              <a:scene3d>
                <a:camera prst="orthographicFront">
                  <a:rot lat="0" lon="0" rev="0"/>
                </a:camera>
                <a:lightRig rig="twoPt" dir="tl"/>
              </a:scene3d>
              <a:sp3d prstMaterial="flat"/>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Calibri" pitchFamily="34" charset="0"/>
                  </a:rPr>
                  <a:t>Facility</a:t>
                </a:r>
              </a:p>
            </p:txBody>
          </p:sp>
        </p:grpSp>
        <p:grpSp>
          <p:nvGrpSpPr>
            <p:cNvPr id="5" name="Group 40"/>
            <p:cNvGrpSpPr/>
            <p:nvPr/>
          </p:nvGrpSpPr>
          <p:grpSpPr>
            <a:xfrm>
              <a:off x="2122513" y="3313828"/>
              <a:ext cx="3073096" cy="685800"/>
              <a:chOff x="710961" y="2889920"/>
              <a:chExt cx="3073096" cy="685800"/>
            </a:xfrm>
            <a:effectLst/>
          </p:grpSpPr>
          <p:sp>
            <p:nvSpPr>
              <p:cNvPr id="37" name="Chevron 36"/>
              <p:cNvSpPr/>
              <p:nvPr/>
            </p:nvSpPr>
            <p:spPr bwMode="auto">
              <a:xfrm>
                <a:off x="710961" y="2889920"/>
                <a:ext cx="3073096" cy="685800"/>
              </a:xfrm>
              <a:prstGeom prst="chevron">
                <a:avLst/>
              </a:prstGeom>
              <a:ln>
                <a:noFill/>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endParaRPr lang="en-US" smtClean="0">
                  <a:solidFill>
                    <a:schemeClr val="tx1"/>
                  </a:solidFill>
                  <a:latin typeface="Arial" charset="0"/>
                </a:endParaRPr>
              </a:p>
            </p:txBody>
          </p:sp>
          <p:sp>
            <p:nvSpPr>
              <p:cNvPr id="25" name="TextBox 24"/>
              <p:cNvSpPr txBox="1"/>
              <p:nvPr/>
            </p:nvSpPr>
            <p:spPr>
              <a:xfrm>
                <a:off x="2285116" y="3003828"/>
                <a:ext cx="1127232" cy="461665"/>
              </a:xfrm>
              <a:prstGeom prst="rect">
                <a:avLst/>
              </a:prstGeom>
              <a:ln>
                <a:noFill/>
              </a:ln>
              <a:effectLst/>
              <a:scene3d>
                <a:camera prst="orthographicFront">
                  <a:rot lat="0" lon="0" rev="0"/>
                </a:camera>
                <a:lightRig rig="twoPt" dir="tl"/>
              </a:scene3d>
              <a:sp3d prstMaterial="flat"/>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Calibri" pitchFamily="34" charset="0"/>
                  </a:rPr>
                  <a:t>Section</a:t>
                </a:r>
              </a:p>
            </p:txBody>
          </p:sp>
        </p:grpSp>
      </p:grpSp>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911" y="0"/>
            <a:ext cx="8025089" cy="1676400"/>
          </a:xfrm>
          <a:prstGeom prst="rect">
            <a:avLst/>
          </a:prstGeom>
        </p:spPr>
      </p:pic>
    </p:spTree>
    <p:custDataLst>
      <p:tags r:id="rId1"/>
    </p:custDataLst>
    <p:extLst>
      <p:ext uri="{BB962C8B-B14F-4D97-AF65-F5344CB8AC3E}">
        <p14:creationId xmlns:p14="http://schemas.microsoft.com/office/powerpoint/2010/main" val="30046352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rot="18900000">
            <a:off x="2168661" y="987560"/>
            <a:ext cx="4860342" cy="4860342"/>
          </a:xfrm>
          <a:prstGeom prst="rect">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http://library.its.berkeley.edu/sites/library.its.berkeley.edu/files/HCM2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1" y="2245332"/>
            <a:ext cx="1995822" cy="23572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512" y="2253644"/>
            <a:ext cx="1833627" cy="2348955"/>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4" name="Freeform 3"/>
          <p:cNvSpPr/>
          <p:nvPr/>
        </p:nvSpPr>
        <p:spPr>
          <a:xfrm>
            <a:off x="2766407" y="938513"/>
            <a:ext cx="3611187" cy="1315131"/>
          </a:xfrm>
          <a:custGeom>
            <a:avLst/>
            <a:gdLst>
              <a:gd name="connsiteX0" fmla="*/ 0 w 3611187"/>
              <a:gd name="connsiteY0" fmla="*/ 219193 h 1315131"/>
              <a:gd name="connsiteX1" fmla="*/ 219193 w 3611187"/>
              <a:gd name="connsiteY1" fmla="*/ 0 h 1315131"/>
              <a:gd name="connsiteX2" fmla="*/ 3391994 w 3611187"/>
              <a:gd name="connsiteY2" fmla="*/ 0 h 1315131"/>
              <a:gd name="connsiteX3" fmla="*/ 3611187 w 3611187"/>
              <a:gd name="connsiteY3" fmla="*/ 219193 h 1315131"/>
              <a:gd name="connsiteX4" fmla="*/ 3611187 w 3611187"/>
              <a:gd name="connsiteY4" fmla="*/ 1095938 h 1315131"/>
              <a:gd name="connsiteX5" fmla="*/ 3391994 w 3611187"/>
              <a:gd name="connsiteY5" fmla="*/ 1315131 h 1315131"/>
              <a:gd name="connsiteX6" fmla="*/ 219193 w 3611187"/>
              <a:gd name="connsiteY6" fmla="*/ 1315131 h 1315131"/>
              <a:gd name="connsiteX7" fmla="*/ 0 w 3611187"/>
              <a:gd name="connsiteY7" fmla="*/ 1095938 h 1315131"/>
              <a:gd name="connsiteX8" fmla="*/ 0 w 3611187"/>
              <a:gd name="connsiteY8" fmla="*/ 219193 h 131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187" h="1315131">
                <a:moveTo>
                  <a:pt x="0" y="219193"/>
                </a:moveTo>
                <a:cubicBezTo>
                  <a:pt x="0" y="98136"/>
                  <a:pt x="98136" y="0"/>
                  <a:pt x="219193" y="0"/>
                </a:cubicBezTo>
                <a:lnTo>
                  <a:pt x="3391994" y="0"/>
                </a:lnTo>
                <a:cubicBezTo>
                  <a:pt x="3513051" y="0"/>
                  <a:pt x="3611187" y="98136"/>
                  <a:pt x="3611187" y="219193"/>
                </a:cubicBezTo>
                <a:lnTo>
                  <a:pt x="3611187" y="1095938"/>
                </a:lnTo>
                <a:cubicBezTo>
                  <a:pt x="3611187" y="1216995"/>
                  <a:pt x="3513051" y="1315131"/>
                  <a:pt x="3391994" y="1315131"/>
                </a:cubicBezTo>
                <a:lnTo>
                  <a:pt x="219193" y="1315131"/>
                </a:lnTo>
                <a:cubicBezTo>
                  <a:pt x="98136" y="1315131"/>
                  <a:pt x="0" y="1216995"/>
                  <a:pt x="0" y="1095938"/>
                </a:cubicBezTo>
                <a:lnTo>
                  <a:pt x="0" y="219193"/>
                </a:lnTo>
                <a:close/>
              </a:path>
            </a:pathLst>
          </a:custGeom>
          <a:solidFill>
            <a:srgbClr val="FDE9D2"/>
          </a:solidFill>
          <a:ln w="28575">
            <a:solidFill>
              <a:schemeClr val="tx1"/>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5639" tIns="155639" rIns="155639" bIns="155639" numCol="1" spcCol="1270" anchor="ctr" anchorCtr="0">
            <a:noAutofit/>
          </a:bodyPr>
          <a:lstStyle/>
          <a:p>
            <a:pPr lvl="0" algn="ctr" defTabSz="1066800" rtl="0">
              <a:lnSpc>
                <a:spcPct val="90000"/>
              </a:lnSpc>
              <a:spcBef>
                <a:spcPct val="0"/>
              </a:spcBef>
              <a:spcAft>
                <a:spcPct val="35000"/>
              </a:spcAft>
            </a:pPr>
            <a:r>
              <a:rPr lang="en-US" sz="2400" kern="1200" dirty="0" smtClean="0"/>
              <a:t>Decide on type of analysis</a:t>
            </a:r>
            <a:endParaRPr lang="en-US" sz="2400" kern="1200" dirty="0"/>
          </a:p>
        </p:txBody>
      </p:sp>
      <p:sp>
        <p:nvSpPr>
          <p:cNvPr id="10" name="Left-Right Arrow 9"/>
          <p:cNvSpPr/>
          <p:nvPr/>
        </p:nvSpPr>
        <p:spPr>
          <a:xfrm>
            <a:off x="1143000" y="2253644"/>
            <a:ext cx="6858000" cy="2328173"/>
          </a:xfrm>
          <a:prstGeom prst="leftRightArrow">
            <a:avLst/>
          </a:prstGeom>
          <a:solidFill>
            <a:srgbClr val="F7931C">
              <a:alpha val="90000"/>
            </a:srgbClr>
          </a:solidFill>
          <a:ln w="28575">
            <a:solidFill>
              <a:schemeClr val="tx1"/>
            </a:solid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5639" tIns="155639" rIns="155639" bIns="155639" numCol="1" spcCol="1270" anchor="ctr" anchorCtr="0">
            <a:noAutofit/>
          </a:bodyPr>
          <a:lstStyle/>
          <a:p>
            <a:pPr lvl="0" algn="ctr" defTabSz="1066800" rtl="0">
              <a:lnSpc>
                <a:spcPct val="90000"/>
              </a:lnSpc>
              <a:spcBef>
                <a:spcPct val="0"/>
              </a:spcBef>
              <a:spcAft>
                <a:spcPct val="35000"/>
              </a:spcAft>
            </a:pPr>
            <a:r>
              <a:rPr lang="en-US" sz="2400" kern="1200" dirty="0" smtClean="0"/>
              <a:t>Pick the right capacity/LOS tool for analysis</a:t>
            </a:r>
            <a:endParaRPr lang="en-US" sz="2400" kern="1200" dirty="0"/>
          </a:p>
        </p:txBody>
      </p:sp>
      <p:sp>
        <p:nvSpPr>
          <p:cNvPr id="11" name="Freeform 10"/>
          <p:cNvSpPr/>
          <p:nvPr/>
        </p:nvSpPr>
        <p:spPr>
          <a:xfrm>
            <a:off x="2779546" y="4581817"/>
            <a:ext cx="3611187" cy="1321367"/>
          </a:xfrm>
          <a:custGeom>
            <a:avLst/>
            <a:gdLst>
              <a:gd name="connsiteX0" fmla="*/ 0 w 3611187"/>
              <a:gd name="connsiteY0" fmla="*/ 219193 h 1315131"/>
              <a:gd name="connsiteX1" fmla="*/ 219193 w 3611187"/>
              <a:gd name="connsiteY1" fmla="*/ 0 h 1315131"/>
              <a:gd name="connsiteX2" fmla="*/ 3391994 w 3611187"/>
              <a:gd name="connsiteY2" fmla="*/ 0 h 1315131"/>
              <a:gd name="connsiteX3" fmla="*/ 3611187 w 3611187"/>
              <a:gd name="connsiteY3" fmla="*/ 219193 h 1315131"/>
              <a:gd name="connsiteX4" fmla="*/ 3611187 w 3611187"/>
              <a:gd name="connsiteY4" fmla="*/ 1095938 h 1315131"/>
              <a:gd name="connsiteX5" fmla="*/ 3391994 w 3611187"/>
              <a:gd name="connsiteY5" fmla="*/ 1315131 h 1315131"/>
              <a:gd name="connsiteX6" fmla="*/ 219193 w 3611187"/>
              <a:gd name="connsiteY6" fmla="*/ 1315131 h 1315131"/>
              <a:gd name="connsiteX7" fmla="*/ 0 w 3611187"/>
              <a:gd name="connsiteY7" fmla="*/ 1095938 h 1315131"/>
              <a:gd name="connsiteX8" fmla="*/ 0 w 3611187"/>
              <a:gd name="connsiteY8" fmla="*/ 219193 h 131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187" h="1315131">
                <a:moveTo>
                  <a:pt x="0" y="219193"/>
                </a:moveTo>
                <a:cubicBezTo>
                  <a:pt x="0" y="98136"/>
                  <a:pt x="98136" y="0"/>
                  <a:pt x="219193" y="0"/>
                </a:cubicBezTo>
                <a:lnTo>
                  <a:pt x="3391994" y="0"/>
                </a:lnTo>
                <a:cubicBezTo>
                  <a:pt x="3513051" y="0"/>
                  <a:pt x="3611187" y="98136"/>
                  <a:pt x="3611187" y="219193"/>
                </a:cubicBezTo>
                <a:lnTo>
                  <a:pt x="3611187" y="1095938"/>
                </a:lnTo>
                <a:cubicBezTo>
                  <a:pt x="3611187" y="1216995"/>
                  <a:pt x="3513051" y="1315131"/>
                  <a:pt x="3391994" y="1315131"/>
                </a:cubicBezTo>
                <a:lnTo>
                  <a:pt x="219193" y="1315131"/>
                </a:lnTo>
                <a:cubicBezTo>
                  <a:pt x="98136" y="1315131"/>
                  <a:pt x="0" y="1216995"/>
                  <a:pt x="0" y="1095938"/>
                </a:cubicBezTo>
                <a:lnTo>
                  <a:pt x="0" y="219193"/>
                </a:lnTo>
                <a:close/>
              </a:path>
            </a:pathLst>
          </a:custGeom>
          <a:solidFill>
            <a:srgbClr val="C76F07"/>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55639" tIns="155639" rIns="155639" bIns="155639"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bg1"/>
                </a:solidFill>
              </a:rPr>
              <a:t>Keep inputs comparable to the analysis and tool</a:t>
            </a:r>
            <a:endParaRPr lang="en-US" sz="2400" b="1" kern="1200" dirty="0">
              <a:solidFill>
                <a:schemeClr val="bg1"/>
              </a:solidFill>
            </a:endParaRPr>
          </a:p>
        </p:txBody>
      </p:sp>
      <p:sp>
        <p:nvSpPr>
          <p:cNvPr id="1832962" name="Rectangle 2"/>
          <p:cNvSpPr>
            <a:spLocks noGrp="1" noChangeArrowheads="1"/>
          </p:cNvSpPr>
          <p:nvPr>
            <p:ph type="title"/>
          </p:nvPr>
        </p:nvSpPr>
        <p:spPr>
          <a:xfrm>
            <a:off x="1084854" y="496393"/>
            <a:ext cx="7735296" cy="884238"/>
          </a:xfrm>
        </p:spPr>
        <p:txBody>
          <a:bodyPr>
            <a:normAutofit/>
          </a:bodyPr>
          <a:lstStyle/>
          <a:p>
            <a:r>
              <a:rPr lang="en-US" sz="2400" b="1" dirty="0"/>
              <a:t>FDOT Guidance on Applying Capacity and LOS Tools</a:t>
            </a:r>
          </a:p>
        </p:txBody>
      </p:sp>
      <p:sp>
        <p:nvSpPr>
          <p:cNvPr id="6" name="Snip Diagonal Corner Rectangle 5"/>
          <p:cNvSpPr/>
          <p:nvPr/>
        </p:nvSpPr>
        <p:spPr>
          <a:xfrm>
            <a:off x="3151961" y="1494781"/>
            <a:ext cx="4283242" cy="771332"/>
          </a:xfrm>
          <a:prstGeom prst="snip2DiagRect">
            <a:avLst/>
          </a:prstGeom>
        </p:spPr>
        <p:txBody>
          <a:bodyPr wrap="square" lIns="91397" tIns="45698" rIns="91397" bIns="45698">
            <a:spAutoFit/>
          </a:bodyPr>
          <a:lstStyle/>
          <a:p>
            <a:pPr lvl="1" indent="-226908">
              <a:buFont typeface="Arial" pitchFamily="34" charset="0"/>
              <a:buChar char="•"/>
            </a:pPr>
            <a:endParaRPr lang="en-US" dirty="0" smtClean="0">
              <a:solidFill>
                <a:schemeClr val="bg1"/>
              </a:solidFill>
              <a:latin typeface="+mj-lt"/>
            </a:endParaRPr>
          </a:p>
          <a:p>
            <a:pPr lvl="1" indent="-226908">
              <a:buFont typeface="Arial" pitchFamily="34" charset="0"/>
              <a:buChar char="•"/>
            </a:pPr>
            <a:endParaRPr lang="en-US" dirty="0" smtClean="0">
              <a:solidFill>
                <a:schemeClr val="bg1"/>
              </a:solidFill>
              <a:latin typeface="+mj-lt"/>
            </a:endParaRPr>
          </a:p>
        </p:txBody>
      </p:sp>
      <p:pic>
        <p:nvPicPr>
          <p:cNvPr id="7" name="Picture 6" descr="PageCurl.png"/>
          <p:cNvPicPr>
            <a:picLocks noChangeAspect="1"/>
          </p:cNvPicPr>
          <p:nvPr/>
        </p:nvPicPr>
        <p:blipFill>
          <a:blip r:embed="rId6" cstate="print"/>
          <a:stretch>
            <a:fillRect/>
          </a:stretch>
        </p:blipFill>
        <p:spPr>
          <a:xfrm rot="16200000">
            <a:off x="8953500" y="5932128"/>
            <a:ext cx="1524000" cy="838200"/>
          </a:xfrm>
          <a:prstGeom prst="rect">
            <a:avLst/>
          </a:prstGeom>
        </p:spPr>
      </p:pic>
      <p:sp>
        <p:nvSpPr>
          <p:cNvPr id="8" name="TextBox 7"/>
          <p:cNvSpPr txBox="1"/>
          <p:nvPr/>
        </p:nvSpPr>
        <p:spPr>
          <a:xfrm>
            <a:off x="9405257" y="6466900"/>
            <a:ext cx="762000" cy="646331"/>
          </a:xfrm>
          <a:prstGeom prst="rect">
            <a:avLst/>
          </a:prstGeom>
          <a:noFill/>
        </p:spPr>
        <p:txBody>
          <a:bodyPr wrap="square" lIns="91397" tIns="45698" rIns="91397" bIns="45698" rtlCol="0">
            <a:spAutoFit/>
          </a:bodyPr>
          <a:lstStyle/>
          <a:p>
            <a:pPr algn="r"/>
            <a:r>
              <a:rPr lang="en-US" dirty="0"/>
              <a:t>	</a:t>
            </a:r>
            <a:r>
              <a:rPr lang="en-US" dirty="0" smtClean="0"/>
              <a:t>7</a:t>
            </a:r>
            <a:endParaRPr lang="en-US" dirty="0"/>
          </a:p>
        </p:txBody>
      </p:sp>
      <p:sp>
        <p:nvSpPr>
          <p:cNvPr id="9" name="Pentagon 8"/>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
        <p:nvSpPr>
          <p:cNvPr id="16" name="Text Box 55"/>
          <p:cNvSpPr txBox="1">
            <a:spLocks noChangeArrowheads="1"/>
          </p:cNvSpPr>
          <p:nvPr/>
        </p:nvSpPr>
        <p:spPr bwMode="auto">
          <a:xfrm>
            <a:off x="431493" y="993266"/>
            <a:ext cx="1882862" cy="1200284"/>
          </a:xfrm>
          <a:prstGeom prst="rect">
            <a:avLst/>
          </a:prstGeom>
          <a:ln w="15875">
            <a:solidFill>
              <a:schemeClr val="tx1"/>
            </a:solidFill>
            <a:headEnd/>
            <a:tailEnd/>
          </a:ln>
        </p:spPr>
        <p:style>
          <a:lnRef idx="3">
            <a:schemeClr val="lt1"/>
          </a:lnRef>
          <a:fillRef idx="1">
            <a:schemeClr val="accent2"/>
          </a:fillRef>
          <a:effectRef idx="1">
            <a:schemeClr val="accent2"/>
          </a:effectRef>
          <a:fontRef idx="minor">
            <a:schemeClr val="lt1"/>
          </a:fontRef>
        </p:style>
        <p:txBody>
          <a:bodyPr wrap="square" lIns="91397" tIns="45698" rIns="91397" bIns="45698">
            <a:spAutoFit/>
          </a:bodyPr>
          <a:lstStyle/>
          <a:p>
            <a:pPr algn="ctr" eaLnBrk="1" hangingPunct="1"/>
            <a:r>
              <a:rPr lang="en-US" dirty="0">
                <a:solidFill>
                  <a:schemeClr val="bg1"/>
                </a:solidFill>
                <a:latin typeface="Arial" panose="020B0604020202020204" pitchFamily="34" charset="0"/>
                <a:cs typeface="Arial" panose="020B0604020202020204" pitchFamily="34" charset="0"/>
              </a:rPr>
              <a:t>Conceptual and</a:t>
            </a:r>
          </a:p>
          <a:p>
            <a:pPr algn="ctr" eaLnBrk="1" hangingPunct="1"/>
            <a:r>
              <a:rPr lang="en-US" dirty="0">
                <a:solidFill>
                  <a:schemeClr val="bg1"/>
                </a:solidFill>
                <a:latin typeface="Arial" panose="020B0604020202020204" pitchFamily="34" charset="0"/>
                <a:cs typeface="Arial" panose="020B0604020202020204" pitchFamily="34" charset="0"/>
              </a:rPr>
              <a:t>Generalized </a:t>
            </a:r>
            <a:r>
              <a:rPr lang="en-US" dirty="0" smtClean="0">
                <a:solidFill>
                  <a:schemeClr val="bg1"/>
                </a:solidFill>
                <a:latin typeface="Arial" panose="020B0604020202020204" pitchFamily="34" charset="0"/>
                <a:cs typeface="Arial" panose="020B0604020202020204" pitchFamily="34" charset="0"/>
              </a:rPr>
              <a:t>Planning</a:t>
            </a:r>
          </a:p>
          <a:p>
            <a:pPr algn="ctr" eaLnBrk="1" hangingPunct="1"/>
            <a:endParaRPr lang="en-US" dirty="0">
              <a:solidFill>
                <a:schemeClr val="bg1"/>
              </a:solidFill>
              <a:latin typeface="Arial" panose="020B0604020202020204" pitchFamily="34" charset="0"/>
              <a:cs typeface="Arial" panose="020B0604020202020204" pitchFamily="34" charset="0"/>
            </a:endParaRPr>
          </a:p>
        </p:txBody>
      </p:sp>
      <p:sp>
        <p:nvSpPr>
          <p:cNvPr id="17" name="Text Box 54"/>
          <p:cNvSpPr txBox="1">
            <a:spLocks noChangeArrowheads="1"/>
          </p:cNvSpPr>
          <p:nvPr/>
        </p:nvSpPr>
        <p:spPr bwMode="auto">
          <a:xfrm>
            <a:off x="6830938" y="997450"/>
            <a:ext cx="2008263" cy="1197864"/>
          </a:xfrm>
          <a:prstGeom prst="rect">
            <a:avLst/>
          </a:prstGeom>
          <a:solidFill>
            <a:schemeClr val="accent3">
              <a:lumMod val="75000"/>
            </a:schemeClr>
          </a:solidFill>
          <a:ln>
            <a:solidFill>
              <a:schemeClr val="tx1"/>
            </a:solidFill>
            <a:headEnd/>
            <a:tailEnd/>
          </a:ln>
        </p:spPr>
        <p:style>
          <a:lnRef idx="3">
            <a:schemeClr val="lt1"/>
          </a:lnRef>
          <a:fillRef idx="1">
            <a:schemeClr val="accent3"/>
          </a:fillRef>
          <a:effectRef idx="1">
            <a:schemeClr val="accent3"/>
          </a:effectRef>
          <a:fontRef idx="minor">
            <a:schemeClr val="lt1"/>
          </a:fontRef>
        </p:style>
        <p:txBody>
          <a:bodyPr wrap="square" lIns="91397" tIns="45698" rIns="91397" bIns="45698" anchor="ctr">
            <a:spAutoFit/>
          </a:bodyPr>
          <a:lstStyle/>
          <a:p>
            <a:pPr algn="ctr" eaLnBrk="1" hangingPunct="1"/>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Operational</a:t>
            </a:r>
          </a:p>
          <a:p>
            <a:pPr eaLnBrk="1" hangingPunct="1"/>
            <a:endParaRPr lang="en-US" sz="2400" b="1" dirty="0">
              <a:solidFill>
                <a:schemeClr val="bg1"/>
              </a:solidFill>
              <a:effectLst>
                <a:outerShdw blurRad="38100" dist="38100" dir="2700000" algn="tl">
                  <a:srgbClr val="000000">
                    <a:alpha val="43137"/>
                  </a:srgbClr>
                </a:outerShdw>
              </a:effectLst>
              <a:latin typeface="Corbel" pitchFamily="34" charset="0"/>
            </a:endParaRPr>
          </a:p>
        </p:txBody>
      </p:sp>
    </p:spTree>
    <p:custDataLst>
      <p:tags r:id="rId1"/>
    </p:custDataLst>
    <p:extLst>
      <p:ext uri="{BB962C8B-B14F-4D97-AF65-F5344CB8AC3E}">
        <p14:creationId xmlns:p14="http://schemas.microsoft.com/office/powerpoint/2010/main" val="2537290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504349359"/>
              </p:ext>
            </p:extLst>
          </p:nvPr>
        </p:nvGraphicFramePr>
        <p:xfrm>
          <a:off x="950913" y="1600200"/>
          <a:ext cx="7735887"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8911" y="0"/>
            <a:ext cx="8025089" cy="1676400"/>
          </a:xfrm>
          <a:prstGeom prst="rect">
            <a:avLst/>
          </a:prstGeom>
        </p:spPr>
      </p:pic>
    </p:spTree>
    <p:custDataLst>
      <p:tags r:id="rId1"/>
    </p:custDataLst>
    <p:extLst>
      <p:ext uri="{BB962C8B-B14F-4D97-AF65-F5344CB8AC3E}">
        <p14:creationId xmlns:p14="http://schemas.microsoft.com/office/powerpoint/2010/main" val="1969054374"/>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2594" name="Rectangle 2"/>
          <p:cNvSpPr>
            <a:spLocks noGrp="1" noChangeArrowheads="1"/>
          </p:cNvSpPr>
          <p:nvPr>
            <p:ph type="title"/>
          </p:nvPr>
        </p:nvSpPr>
        <p:spPr>
          <a:xfrm>
            <a:off x="876300" y="118573"/>
            <a:ext cx="7391400" cy="609600"/>
          </a:xfrm>
        </p:spPr>
        <p:txBody>
          <a:bodyPr>
            <a:normAutofit/>
          </a:bodyPr>
          <a:lstStyle/>
          <a:p>
            <a:r>
              <a:rPr lang="en-US" dirty="0" smtClean="0"/>
              <a:t>Freeway Level of Service Analysis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76" y="728173"/>
            <a:ext cx="7417847" cy="5541512"/>
          </a:xfrm>
          <a:prstGeom prst="rect">
            <a:avLst/>
          </a:prstGeom>
        </p:spPr>
      </p:pic>
    </p:spTree>
    <p:custDataLst>
      <p:tags r:id="rId1"/>
    </p:custDataLst>
    <p:extLst>
      <p:ext uri="{BB962C8B-B14F-4D97-AF65-F5344CB8AC3E}">
        <p14:creationId xmlns:p14="http://schemas.microsoft.com/office/powerpoint/2010/main" val="2189870417"/>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idx="1"/>
            <p:extLst>
              <p:ext uri="{D42A27DB-BD31-4B8C-83A1-F6EECF244321}">
                <p14:modId xmlns:p14="http://schemas.microsoft.com/office/powerpoint/2010/main" val="4028064836"/>
              </p:ext>
            </p:extLst>
          </p:nvPr>
        </p:nvGraphicFramePr>
        <p:xfrm>
          <a:off x="1116453" y="1295400"/>
          <a:ext cx="76962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2" descr="http://library.its.berkeley.edu/sites/library.its.berkeley.edu/files/HCM20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7200" y="4847592"/>
            <a:ext cx="1281869" cy="1371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638800" y="5862195"/>
            <a:ext cx="1265003" cy="369287"/>
          </a:xfrm>
          <a:prstGeom prst="rect">
            <a:avLst/>
          </a:prstGeom>
          <a:noFill/>
        </p:spPr>
        <p:txBody>
          <a:bodyPr wrap="none" lIns="91397" tIns="45698" rIns="91397" bIns="45698" rtlCol="0">
            <a:spAutoFit/>
          </a:bodyPr>
          <a:lstStyle/>
          <a:p>
            <a:r>
              <a:rPr lang="en-US" dirty="0" smtClean="0"/>
              <a:t>HCM Based</a:t>
            </a:r>
            <a:endParaRPr lang="en-US" dirty="0"/>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8911" y="0"/>
            <a:ext cx="8025089" cy="1676400"/>
          </a:xfrm>
          <a:prstGeom prst="rect">
            <a:avLst/>
          </a:prstGeom>
        </p:spPr>
      </p:pic>
    </p:spTree>
    <p:custDataLst>
      <p:tags r:id="rId1"/>
    </p:custDataLst>
    <p:extLst>
      <p:ext uri="{BB962C8B-B14F-4D97-AF65-F5344CB8AC3E}">
        <p14:creationId xmlns:p14="http://schemas.microsoft.com/office/powerpoint/2010/main" val="2875410231"/>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5559" y="2590800"/>
            <a:ext cx="6863051" cy="5065713"/>
          </a:xfrm>
        </p:spPr>
        <p:txBody>
          <a:bodyPr>
            <a:normAutofit/>
          </a:bodyPr>
          <a:lstStyle/>
          <a:p>
            <a:pPr lvl="1"/>
            <a:r>
              <a:rPr lang="en-US" b="1" dirty="0"/>
              <a:t>Freeway operational features</a:t>
            </a:r>
          </a:p>
          <a:p>
            <a:pPr lvl="2"/>
            <a:r>
              <a:rPr lang="en-US" sz="3600" dirty="0">
                <a:solidFill>
                  <a:schemeClr val="accent6"/>
                </a:solidFill>
              </a:rPr>
              <a:t>Auxiliary lanes</a:t>
            </a:r>
          </a:p>
          <a:p>
            <a:pPr lvl="2"/>
            <a:r>
              <a:rPr lang="en-US" sz="2800" dirty="0"/>
              <a:t>Extensions of ramp acceleration and deceleration lanes</a:t>
            </a:r>
          </a:p>
          <a:p>
            <a:pPr lvl="2"/>
            <a:r>
              <a:rPr lang="en-US" sz="2800" dirty="0"/>
              <a:t>Ramp metering</a:t>
            </a:r>
          </a:p>
          <a:p>
            <a:pPr lvl="2"/>
            <a:r>
              <a:rPr lang="en-US" sz="2800" dirty="0"/>
              <a:t>Ramp terminal capacity check</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911" y="0"/>
            <a:ext cx="8025089" cy="1676400"/>
          </a:xfrm>
          <a:prstGeom prst="rect">
            <a:avLst/>
          </a:prstGeom>
        </p:spPr>
      </p:pic>
    </p:spTree>
    <p:custDataLst>
      <p:tags r:id="rId1"/>
    </p:custDataLst>
    <p:extLst>
      <p:ext uri="{BB962C8B-B14F-4D97-AF65-F5344CB8AC3E}">
        <p14:creationId xmlns:p14="http://schemas.microsoft.com/office/powerpoint/2010/main" val="765270148"/>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1130" y="3458229"/>
            <a:ext cx="6212799" cy="884238"/>
          </a:xfrm>
        </p:spPr>
        <p:txBody>
          <a:bodyPr/>
          <a:lstStyle/>
          <a:p>
            <a:r>
              <a:rPr lang="en-US" dirty="0" smtClean="0"/>
              <a:t>Auxiliary Lane</a:t>
            </a:r>
            <a:endParaRPr lang="en-US" dirty="0"/>
          </a:p>
        </p:txBody>
      </p:sp>
      <p:grpSp>
        <p:nvGrpSpPr>
          <p:cNvPr id="3" name="Group 4"/>
          <p:cNvGrpSpPr/>
          <p:nvPr/>
        </p:nvGrpSpPr>
        <p:grpSpPr>
          <a:xfrm>
            <a:off x="1" y="1916616"/>
            <a:ext cx="9173928" cy="1298350"/>
            <a:chOff x="76199" y="2387602"/>
            <a:chExt cx="5926668" cy="838778"/>
          </a:xfrm>
        </p:grpSpPr>
        <p:cxnSp>
          <p:nvCxnSpPr>
            <p:cNvPr id="6" name="Straight Arrow Connector 5"/>
            <p:cNvCxnSpPr/>
            <p:nvPr/>
          </p:nvCxnSpPr>
          <p:spPr>
            <a:xfrm>
              <a:off x="1952368" y="3107724"/>
              <a:ext cx="2156254" cy="1588"/>
            </a:xfrm>
            <a:prstGeom prst="straightConnector1">
              <a:avLst/>
            </a:prstGeom>
            <a:ln w="63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96035" y="2887990"/>
              <a:ext cx="867662" cy="218717"/>
            </a:xfrm>
            <a:prstGeom prst="rect">
              <a:avLst/>
            </a:prstGeom>
            <a:noFill/>
          </p:spPr>
          <p:txBody>
            <a:bodyPr wrap="none" rtlCol="0">
              <a:spAutoFit/>
            </a:bodyPr>
            <a:lstStyle/>
            <a:p>
              <a:r>
                <a:rPr lang="en-US" sz="1600" dirty="0">
                  <a:latin typeface="Calibri" pitchFamily="34" charset="0"/>
                </a:rPr>
                <a:t>Auxiliary Lane</a:t>
              </a:r>
            </a:p>
          </p:txBody>
        </p:sp>
        <p:sp>
          <p:nvSpPr>
            <p:cNvPr id="8" name="Rectangle 7"/>
            <p:cNvSpPr/>
            <p:nvPr/>
          </p:nvSpPr>
          <p:spPr>
            <a:xfrm>
              <a:off x="89318" y="2393718"/>
              <a:ext cx="5891352" cy="5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9" name="Straight Connector 8"/>
            <p:cNvCxnSpPr/>
            <p:nvPr/>
          </p:nvCxnSpPr>
          <p:spPr>
            <a:xfrm rot="5400000" flipH="1" flipV="1">
              <a:off x="3028062" y="-525458"/>
              <a:ext cx="1587" cy="58954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3028062" y="-324136"/>
              <a:ext cx="1587" cy="589544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263531" y="2782338"/>
              <a:ext cx="1564852" cy="93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593991" y="2934730"/>
              <a:ext cx="2860589" cy="179173"/>
            </a:xfrm>
            <a:custGeom>
              <a:avLst/>
              <a:gdLst>
                <a:gd name="connsiteX0" fmla="*/ 0 w 2860589"/>
                <a:gd name="connsiteY0" fmla="*/ 166816 h 179173"/>
                <a:gd name="connsiteX1" fmla="*/ 426308 w 2860589"/>
                <a:gd name="connsiteY1" fmla="*/ 0 h 179173"/>
                <a:gd name="connsiteX2" fmla="*/ 2471351 w 2860589"/>
                <a:gd name="connsiteY2" fmla="*/ 0 h 179173"/>
                <a:gd name="connsiteX3" fmla="*/ 2860589 w 2860589"/>
                <a:gd name="connsiteY3" fmla="*/ 179173 h 179173"/>
                <a:gd name="connsiteX4" fmla="*/ 2860589 w 2860589"/>
                <a:gd name="connsiteY4" fmla="*/ 179173 h 179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0589" h="179173">
                  <a:moveTo>
                    <a:pt x="0" y="166816"/>
                  </a:moveTo>
                  <a:lnTo>
                    <a:pt x="426308" y="0"/>
                  </a:lnTo>
                  <a:lnTo>
                    <a:pt x="2471351" y="0"/>
                  </a:lnTo>
                  <a:lnTo>
                    <a:pt x="2860589" y="179173"/>
                  </a:lnTo>
                  <a:lnTo>
                    <a:pt x="2860589" y="179173"/>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grpSp>
          <p:nvGrpSpPr>
            <p:cNvPr id="5" name="Group 1007"/>
            <p:cNvGrpSpPr/>
            <p:nvPr/>
          </p:nvGrpSpPr>
          <p:grpSpPr>
            <a:xfrm>
              <a:off x="81134" y="2761923"/>
              <a:ext cx="2146159" cy="464457"/>
              <a:chOff x="81134" y="2779713"/>
              <a:chExt cx="2146159" cy="464457"/>
            </a:xfrm>
          </p:grpSpPr>
          <p:sp>
            <p:nvSpPr>
              <p:cNvPr id="22" name="Freeform 21"/>
              <p:cNvSpPr/>
              <p:nvPr/>
            </p:nvSpPr>
            <p:spPr>
              <a:xfrm>
                <a:off x="656512" y="2794715"/>
                <a:ext cx="961115" cy="325538"/>
              </a:xfrm>
              <a:custGeom>
                <a:avLst/>
                <a:gdLst>
                  <a:gd name="connsiteX0" fmla="*/ 457200 w 1204784"/>
                  <a:gd name="connsiteY0" fmla="*/ 327454 h 327454"/>
                  <a:gd name="connsiteX1" fmla="*/ 1204784 w 1204784"/>
                  <a:gd name="connsiteY1" fmla="*/ 30892 h 327454"/>
                  <a:gd name="connsiteX2" fmla="*/ 1198605 w 1204784"/>
                  <a:gd name="connsiteY2" fmla="*/ 0 h 327454"/>
                  <a:gd name="connsiteX3" fmla="*/ 0 w 1204784"/>
                  <a:gd name="connsiteY3" fmla="*/ 0 h 327454"/>
                  <a:gd name="connsiteX4" fmla="*/ 0 w 1204784"/>
                  <a:gd name="connsiteY4" fmla="*/ 49427 h 327454"/>
                  <a:gd name="connsiteX5" fmla="*/ 457200 w 1204784"/>
                  <a:gd name="connsiteY5" fmla="*/ 327454 h 327454"/>
                  <a:gd name="connsiteX0" fmla="*/ 457200 w 1204784"/>
                  <a:gd name="connsiteY0" fmla="*/ 327454 h 327454"/>
                  <a:gd name="connsiteX1" fmla="*/ 1148760 w 1204784"/>
                  <a:gd name="connsiteY1" fmla="*/ 49939 h 327454"/>
                  <a:gd name="connsiteX2" fmla="*/ 1204784 w 1204784"/>
                  <a:gd name="connsiteY2" fmla="*/ 30892 h 327454"/>
                  <a:gd name="connsiteX3" fmla="*/ 1198605 w 1204784"/>
                  <a:gd name="connsiteY3" fmla="*/ 0 h 327454"/>
                  <a:gd name="connsiteX4" fmla="*/ 0 w 1204784"/>
                  <a:gd name="connsiteY4" fmla="*/ 0 h 327454"/>
                  <a:gd name="connsiteX5" fmla="*/ 0 w 1204784"/>
                  <a:gd name="connsiteY5" fmla="*/ 49427 h 327454"/>
                  <a:gd name="connsiteX6" fmla="*/ 457200 w 1204784"/>
                  <a:gd name="connsiteY6" fmla="*/ 327454 h 327454"/>
                  <a:gd name="connsiteX0" fmla="*/ 457200 w 1204784"/>
                  <a:gd name="connsiteY0" fmla="*/ 327454 h 327454"/>
                  <a:gd name="connsiteX1" fmla="*/ 1148760 w 1204784"/>
                  <a:gd name="connsiteY1" fmla="*/ 49939 h 327454"/>
                  <a:gd name="connsiteX2" fmla="*/ 1204784 w 1204784"/>
                  <a:gd name="connsiteY2" fmla="*/ 30892 h 327454"/>
                  <a:gd name="connsiteX3" fmla="*/ 1142078 w 1204784"/>
                  <a:gd name="connsiteY3" fmla="*/ 0 h 327454"/>
                  <a:gd name="connsiteX4" fmla="*/ 0 w 1204784"/>
                  <a:gd name="connsiteY4" fmla="*/ 0 h 327454"/>
                  <a:gd name="connsiteX5" fmla="*/ 0 w 1204784"/>
                  <a:gd name="connsiteY5" fmla="*/ 49427 h 327454"/>
                  <a:gd name="connsiteX6" fmla="*/ 457200 w 1204784"/>
                  <a:gd name="connsiteY6" fmla="*/ 327454 h 327454"/>
                  <a:gd name="connsiteX0" fmla="*/ 457200 w 1171533"/>
                  <a:gd name="connsiteY0" fmla="*/ 327454 h 327454"/>
                  <a:gd name="connsiteX1" fmla="*/ 1148760 w 1171533"/>
                  <a:gd name="connsiteY1" fmla="*/ 49939 h 327454"/>
                  <a:gd name="connsiteX2" fmla="*/ 1171533 w 1171533"/>
                  <a:gd name="connsiteY2" fmla="*/ 44255 h 327454"/>
                  <a:gd name="connsiteX3" fmla="*/ 1142078 w 1171533"/>
                  <a:gd name="connsiteY3" fmla="*/ 0 h 327454"/>
                  <a:gd name="connsiteX4" fmla="*/ 0 w 1171533"/>
                  <a:gd name="connsiteY4" fmla="*/ 0 h 327454"/>
                  <a:gd name="connsiteX5" fmla="*/ 0 w 1171533"/>
                  <a:gd name="connsiteY5" fmla="*/ 49427 h 327454"/>
                  <a:gd name="connsiteX6" fmla="*/ 457200 w 1171533"/>
                  <a:gd name="connsiteY6" fmla="*/ 327454 h 327454"/>
                  <a:gd name="connsiteX0" fmla="*/ 457200 w 1171533"/>
                  <a:gd name="connsiteY0" fmla="*/ 327454 h 327454"/>
                  <a:gd name="connsiteX1" fmla="*/ 1148760 w 1171533"/>
                  <a:gd name="connsiteY1" fmla="*/ 49939 h 327454"/>
                  <a:gd name="connsiteX2" fmla="*/ 1171533 w 1171533"/>
                  <a:gd name="connsiteY2" fmla="*/ 0 h 327454"/>
                  <a:gd name="connsiteX3" fmla="*/ 1142078 w 1171533"/>
                  <a:gd name="connsiteY3" fmla="*/ 0 h 327454"/>
                  <a:gd name="connsiteX4" fmla="*/ 0 w 1171533"/>
                  <a:gd name="connsiteY4" fmla="*/ 0 h 327454"/>
                  <a:gd name="connsiteX5" fmla="*/ 0 w 1171533"/>
                  <a:gd name="connsiteY5" fmla="*/ 49427 h 327454"/>
                  <a:gd name="connsiteX6" fmla="*/ 457200 w 1171533"/>
                  <a:gd name="connsiteY6" fmla="*/ 327454 h 327454"/>
                  <a:gd name="connsiteX0" fmla="*/ 457200 w 1337333"/>
                  <a:gd name="connsiteY0" fmla="*/ 335777 h 335777"/>
                  <a:gd name="connsiteX1" fmla="*/ 1148760 w 1337333"/>
                  <a:gd name="connsiteY1" fmla="*/ 58262 h 335777"/>
                  <a:gd name="connsiteX2" fmla="*/ 1171533 w 1337333"/>
                  <a:gd name="connsiteY2" fmla="*/ 8323 h 335777"/>
                  <a:gd name="connsiteX3" fmla="*/ 1142078 w 1337333"/>
                  <a:gd name="connsiteY3" fmla="*/ 8323 h 335777"/>
                  <a:gd name="connsiteX4" fmla="*/ 0 w 1337333"/>
                  <a:gd name="connsiteY4" fmla="*/ 8323 h 335777"/>
                  <a:gd name="connsiteX5" fmla="*/ 0 w 1337333"/>
                  <a:gd name="connsiteY5" fmla="*/ 57750 h 335777"/>
                  <a:gd name="connsiteX6" fmla="*/ 457200 w 1337333"/>
                  <a:gd name="connsiteY6" fmla="*/ 335777 h 335777"/>
                  <a:gd name="connsiteX0" fmla="*/ 647546 w 1527679"/>
                  <a:gd name="connsiteY0" fmla="*/ 335777 h 335777"/>
                  <a:gd name="connsiteX1" fmla="*/ 1339106 w 1527679"/>
                  <a:gd name="connsiteY1" fmla="*/ 58262 h 335777"/>
                  <a:gd name="connsiteX2" fmla="*/ 1361879 w 1527679"/>
                  <a:gd name="connsiteY2" fmla="*/ 8323 h 335777"/>
                  <a:gd name="connsiteX3" fmla="*/ 1332424 w 1527679"/>
                  <a:gd name="connsiteY3" fmla="*/ 8323 h 335777"/>
                  <a:gd name="connsiteX4" fmla="*/ 190346 w 1527679"/>
                  <a:gd name="connsiteY4" fmla="*/ 8323 h 335777"/>
                  <a:gd name="connsiteX5" fmla="*/ 190346 w 1527679"/>
                  <a:gd name="connsiteY5" fmla="*/ 57750 h 335777"/>
                  <a:gd name="connsiteX6" fmla="*/ 647546 w 1527679"/>
                  <a:gd name="connsiteY6" fmla="*/ 335777 h 335777"/>
                  <a:gd name="connsiteX0" fmla="*/ 647546 w 1527679"/>
                  <a:gd name="connsiteY0" fmla="*/ 335777 h 335777"/>
                  <a:gd name="connsiteX1" fmla="*/ 1339106 w 1527679"/>
                  <a:gd name="connsiteY1" fmla="*/ 58262 h 335777"/>
                  <a:gd name="connsiteX2" fmla="*/ 1361879 w 1527679"/>
                  <a:gd name="connsiteY2" fmla="*/ 8323 h 335777"/>
                  <a:gd name="connsiteX3" fmla="*/ 1332424 w 1527679"/>
                  <a:gd name="connsiteY3" fmla="*/ 8323 h 335777"/>
                  <a:gd name="connsiteX4" fmla="*/ 190346 w 1527679"/>
                  <a:gd name="connsiteY4" fmla="*/ 8323 h 335777"/>
                  <a:gd name="connsiteX5" fmla="*/ 190346 w 1527679"/>
                  <a:gd name="connsiteY5" fmla="*/ 57750 h 335777"/>
                  <a:gd name="connsiteX6" fmla="*/ 647546 w 1527679"/>
                  <a:gd name="connsiteY6" fmla="*/ 335777 h 335777"/>
                  <a:gd name="connsiteX0" fmla="*/ 647546 w 1527679"/>
                  <a:gd name="connsiteY0" fmla="*/ 335777 h 335777"/>
                  <a:gd name="connsiteX1" fmla="*/ 1339106 w 1527679"/>
                  <a:gd name="connsiteY1" fmla="*/ 58262 h 335777"/>
                  <a:gd name="connsiteX2" fmla="*/ 1361879 w 1527679"/>
                  <a:gd name="connsiteY2" fmla="*/ 8323 h 335777"/>
                  <a:gd name="connsiteX3" fmla="*/ 1332424 w 1527679"/>
                  <a:gd name="connsiteY3" fmla="*/ 8323 h 335777"/>
                  <a:gd name="connsiteX4" fmla="*/ 190346 w 1527679"/>
                  <a:gd name="connsiteY4" fmla="*/ 8323 h 335777"/>
                  <a:gd name="connsiteX5" fmla="*/ 190346 w 1527679"/>
                  <a:gd name="connsiteY5" fmla="*/ 57750 h 335777"/>
                  <a:gd name="connsiteX6" fmla="*/ 647546 w 1527679"/>
                  <a:gd name="connsiteY6" fmla="*/ 335777 h 335777"/>
                  <a:gd name="connsiteX0" fmla="*/ 647546 w 1527679"/>
                  <a:gd name="connsiteY0" fmla="*/ 335777 h 335777"/>
                  <a:gd name="connsiteX1" fmla="*/ 1339106 w 1527679"/>
                  <a:gd name="connsiteY1" fmla="*/ 58262 h 335777"/>
                  <a:gd name="connsiteX2" fmla="*/ 1361879 w 1527679"/>
                  <a:gd name="connsiteY2" fmla="*/ 8323 h 335777"/>
                  <a:gd name="connsiteX3" fmla="*/ 1332424 w 1527679"/>
                  <a:gd name="connsiteY3" fmla="*/ 8323 h 335777"/>
                  <a:gd name="connsiteX4" fmla="*/ 190346 w 1527679"/>
                  <a:gd name="connsiteY4" fmla="*/ 8323 h 335777"/>
                  <a:gd name="connsiteX5" fmla="*/ 190346 w 1527679"/>
                  <a:gd name="connsiteY5" fmla="*/ 57750 h 335777"/>
                  <a:gd name="connsiteX6" fmla="*/ 647546 w 1527679"/>
                  <a:gd name="connsiteY6" fmla="*/ 335777 h 335777"/>
                  <a:gd name="connsiteX0" fmla="*/ 504671 w 1384804"/>
                  <a:gd name="connsiteY0" fmla="*/ 335777 h 335777"/>
                  <a:gd name="connsiteX1" fmla="*/ 1196231 w 1384804"/>
                  <a:gd name="connsiteY1" fmla="*/ 58262 h 335777"/>
                  <a:gd name="connsiteX2" fmla="*/ 1219004 w 1384804"/>
                  <a:gd name="connsiteY2" fmla="*/ 8323 h 335777"/>
                  <a:gd name="connsiteX3" fmla="*/ 1189549 w 1384804"/>
                  <a:gd name="connsiteY3" fmla="*/ 8323 h 335777"/>
                  <a:gd name="connsiteX4" fmla="*/ 47471 w 1384804"/>
                  <a:gd name="connsiteY4" fmla="*/ 8323 h 335777"/>
                  <a:gd name="connsiteX5" fmla="*/ 47471 w 1384804"/>
                  <a:gd name="connsiteY5" fmla="*/ 57750 h 335777"/>
                  <a:gd name="connsiteX6" fmla="*/ 504671 w 1384804"/>
                  <a:gd name="connsiteY6" fmla="*/ 335777 h 335777"/>
                  <a:gd name="connsiteX0" fmla="*/ 521340 w 1401473"/>
                  <a:gd name="connsiteY0" fmla="*/ 335777 h 335777"/>
                  <a:gd name="connsiteX1" fmla="*/ 1212900 w 1401473"/>
                  <a:gd name="connsiteY1" fmla="*/ 58262 h 335777"/>
                  <a:gd name="connsiteX2" fmla="*/ 1235673 w 1401473"/>
                  <a:gd name="connsiteY2" fmla="*/ 8323 h 335777"/>
                  <a:gd name="connsiteX3" fmla="*/ 1206218 w 1401473"/>
                  <a:gd name="connsiteY3" fmla="*/ 8323 h 335777"/>
                  <a:gd name="connsiteX4" fmla="*/ 64140 w 1401473"/>
                  <a:gd name="connsiteY4" fmla="*/ 8323 h 335777"/>
                  <a:gd name="connsiteX5" fmla="*/ 64140 w 1401473"/>
                  <a:gd name="connsiteY5" fmla="*/ 57750 h 335777"/>
                  <a:gd name="connsiteX6" fmla="*/ 521340 w 1401473"/>
                  <a:gd name="connsiteY6" fmla="*/ 335777 h 335777"/>
                  <a:gd name="connsiteX0" fmla="*/ 521340 w 1401473"/>
                  <a:gd name="connsiteY0" fmla="*/ 335777 h 335777"/>
                  <a:gd name="connsiteX1" fmla="*/ 1212900 w 1401473"/>
                  <a:gd name="connsiteY1" fmla="*/ 58262 h 335777"/>
                  <a:gd name="connsiteX2" fmla="*/ 1235673 w 1401473"/>
                  <a:gd name="connsiteY2" fmla="*/ 8323 h 335777"/>
                  <a:gd name="connsiteX3" fmla="*/ 1206218 w 1401473"/>
                  <a:gd name="connsiteY3" fmla="*/ 8323 h 335777"/>
                  <a:gd name="connsiteX4" fmla="*/ 64140 w 1401473"/>
                  <a:gd name="connsiteY4" fmla="*/ 8323 h 335777"/>
                  <a:gd name="connsiteX5" fmla="*/ 64140 w 1401473"/>
                  <a:gd name="connsiteY5" fmla="*/ 57750 h 335777"/>
                  <a:gd name="connsiteX6" fmla="*/ 521340 w 1401473"/>
                  <a:gd name="connsiteY6" fmla="*/ 335777 h 335777"/>
                  <a:gd name="connsiteX0" fmla="*/ 521340 w 1401473"/>
                  <a:gd name="connsiteY0" fmla="*/ 335777 h 335777"/>
                  <a:gd name="connsiteX1" fmla="*/ 1212900 w 1401473"/>
                  <a:gd name="connsiteY1" fmla="*/ 58262 h 335777"/>
                  <a:gd name="connsiteX2" fmla="*/ 1235673 w 1401473"/>
                  <a:gd name="connsiteY2" fmla="*/ 8323 h 335777"/>
                  <a:gd name="connsiteX3" fmla="*/ 1206218 w 1401473"/>
                  <a:gd name="connsiteY3" fmla="*/ 8323 h 335777"/>
                  <a:gd name="connsiteX4" fmla="*/ 64140 w 1401473"/>
                  <a:gd name="connsiteY4" fmla="*/ 8323 h 335777"/>
                  <a:gd name="connsiteX5" fmla="*/ 64140 w 1401473"/>
                  <a:gd name="connsiteY5" fmla="*/ 57750 h 335777"/>
                  <a:gd name="connsiteX6" fmla="*/ 521340 w 1401473"/>
                  <a:gd name="connsiteY6" fmla="*/ 335777 h 335777"/>
                  <a:gd name="connsiteX0" fmla="*/ 521340 w 1401473"/>
                  <a:gd name="connsiteY0" fmla="*/ 340540 h 340540"/>
                  <a:gd name="connsiteX1" fmla="*/ 1208138 w 1401473"/>
                  <a:gd name="connsiteY1" fmla="*/ 91600 h 340540"/>
                  <a:gd name="connsiteX2" fmla="*/ 1235673 w 1401473"/>
                  <a:gd name="connsiteY2" fmla="*/ 13086 h 340540"/>
                  <a:gd name="connsiteX3" fmla="*/ 1206218 w 1401473"/>
                  <a:gd name="connsiteY3" fmla="*/ 13086 h 340540"/>
                  <a:gd name="connsiteX4" fmla="*/ 64140 w 1401473"/>
                  <a:gd name="connsiteY4" fmla="*/ 13086 h 340540"/>
                  <a:gd name="connsiteX5" fmla="*/ 64140 w 1401473"/>
                  <a:gd name="connsiteY5" fmla="*/ 62513 h 340540"/>
                  <a:gd name="connsiteX6" fmla="*/ 521340 w 1401473"/>
                  <a:gd name="connsiteY6" fmla="*/ 340540 h 340540"/>
                  <a:gd name="connsiteX0" fmla="*/ 521340 w 1401473"/>
                  <a:gd name="connsiteY0" fmla="*/ 340540 h 340540"/>
                  <a:gd name="connsiteX1" fmla="*/ 1208138 w 1401473"/>
                  <a:gd name="connsiteY1" fmla="*/ 91600 h 340540"/>
                  <a:gd name="connsiteX2" fmla="*/ 1235673 w 1401473"/>
                  <a:gd name="connsiteY2" fmla="*/ 13086 h 340540"/>
                  <a:gd name="connsiteX3" fmla="*/ 1206218 w 1401473"/>
                  <a:gd name="connsiteY3" fmla="*/ 13086 h 340540"/>
                  <a:gd name="connsiteX4" fmla="*/ 64140 w 1401473"/>
                  <a:gd name="connsiteY4" fmla="*/ 13086 h 340540"/>
                  <a:gd name="connsiteX5" fmla="*/ 80809 w 1401473"/>
                  <a:gd name="connsiteY5" fmla="*/ 95850 h 340540"/>
                  <a:gd name="connsiteX6" fmla="*/ 521340 w 1401473"/>
                  <a:gd name="connsiteY6" fmla="*/ 340540 h 340540"/>
                  <a:gd name="connsiteX0" fmla="*/ 521340 w 1401473"/>
                  <a:gd name="connsiteY0" fmla="*/ 340540 h 340540"/>
                  <a:gd name="connsiteX1" fmla="*/ 1208138 w 1401473"/>
                  <a:gd name="connsiteY1" fmla="*/ 91600 h 340540"/>
                  <a:gd name="connsiteX2" fmla="*/ 1235673 w 1401473"/>
                  <a:gd name="connsiteY2" fmla="*/ 13086 h 340540"/>
                  <a:gd name="connsiteX3" fmla="*/ 1206218 w 1401473"/>
                  <a:gd name="connsiteY3" fmla="*/ 13086 h 340540"/>
                  <a:gd name="connsiteX4" fmla="*/ 64140 w 1401473"/>
                  <a:gd name="connsiteY4" fmla="*/ 13086 h 340540"/>
                  <a:gd name="connsiteX5" fmla="*/ 80809 w 1401473"/>
                  <a:gd name="connsiteY5" fmla="*/ 95850 h 340540"/>
                  <a:gd name="connsiteX6" fmla="*/ 521340 w 1401473"/>
                  <a:gd name="connsiteY6" fmla="*/ 340540 h 340540"/>
                  <a:gd name="connsiteX0" fmla="*/ 521340 w 1401473"/>
                  <a:gd name="connsiteY0" fmla="*/ 340540 h 340540"/>
                  <a:gd name="connsiteX1" fmla="*/ 1208138 w 1401473"/>
                  <a:gd name="connsiteY1" fmla="*/ 91600 h 340540"/>
                  <a:gd name="connsiteX2" fmla="*/ 1235673 w 1401473"/>
                  <a:gd name="connsiteY2" fmla="*/ 13086 h 340540"/>
                  <a:gd name="connsiteX3" fmla="*/ 1206218 w 1401473"/>
                  <a:gd name="connsiteY3" fmla="*/ 13086 h 340540"/>
                  <a:gd name="connsiteX4" fmla="*/ 64140 w 1401473"/>
                  <a:gd name="connsiteY4" fmla="*/ 13086 h 340540"/>
                  <a:gd name="connsiteX5" fmla="*/ 95096 w 1401473"/>
                  <a:gd name="connsiteY5" fmla="*/ 91088 h 340540"/>
                  <a:gd name="connsiteX6" fmla="*/ 521340 w 1401473"/>
                  <a:gd name="connsiteY6" fmla="*/ 340540 h 340540"/>
                  <a:gd name="connsiteX0" fmla="*/ 473715 w 1353848"/>
                  <a:gd name="connsiteY0" fmla="*/ 340540 h 340540"/>
                  <a:gd name="connsiteX1" fmla="*/ 1160513 w 1353848"/>
                  <a:gd name="connsiteY1" fmla="*/ 91600 h 340540"/>
                  <a:gd name="connsiteX2" fmla="*/ 1188048 w 1353848"/>
                  <a:gd name="connsiteY2" fmla="*/ 13086 h 340540"/>
                  <a:gd name="connsiteX3" fmla="*/ 1158593 w 1353848"/>
                  <a:gd name="connsiteY3" fmla="*/ 13086 h 340540"/>
                  <a:gd name="connsiteX4" fmla="*/ 64140 w 1353848"/>
                  <a:gd name="connsiteY4" fmla="*/ 2381 h 340540"/>
                  <a:gd name="connsiteX5" fmla="*/ 47471 w 1353848"/>
                  <a:gd name="connsiteY5" fmla="*/ 91088 h 340540"/>
                  <a:gd name="connsiteX6" fmla="*/ 473715 w 1353848"/>
                  <a:gd name="connsiteY6" fmla="*/ 340540 h 340540"/>
                  <a:gd name="connsiteX0" fmla="*/ 488003 w 1368136"/>
                  <a:gd name="connsiteY0" fmla="*/ 340540 h 340540"/>
                  <a:gd name="connsiteX1" fmla="*/ 1174801 w 1368136"/>
                  <a:gd name="connsiteY1" fmla="*/ 91600 h 340540"/>
                  <a:gd name="connsiteX2" fmla="*/ 1202336 w 1368136"/>
                  <a:gd name="connsiteY2" fmla="*/ 13086 h 340540"/>
                  <a:gd name="connsiteX3" fmla="*/ 1172881 w 1368136"/>
                  <a:gd name="connsiteY3" fmla="*/ 13086 h 340540"/>
                  <a:gd name="connsiteX4" fmla="*/ 64140 w 1368136"/>
                  <a:gd name="connsiteY4" fmla="*/ 2381 h 340540"/>
                  <a:gd name="connsiteX5" fmla="*/ 61759 w 1368136"/>
                  <a:gd name="connsiteY5" fmla="*/ 91088 h 340540"/>
                  <a:gd name="connsiteX6" fmla="*/ 488003 w 1368136"/>
                  <a:gd name="connsiteY6" fmla="*/ 340540 h 340540"/>
                  <a:gd name="connsiteX0" fmla="*/ 488003 w 1368136"/>
                  <a:gd name="connsiteY0" fmla="*/ 354430 h 354430"/>
                  <a:gd name="connsiteX1" fmla="*/ 922388 w 1368136"/>
                  <a:gd name="connsiteY1" fmla="*/ 188834 h 354430"/>
                  <a:gd name="connsiteX2" fmla="*/ 1202336 w 1368136"/>
                  <a:gd name="connsiteY2" fmla="*/ 26976 h 354430"/>
                  <a:gd name="connsiteX3" fmla="*/ 1172881 w 1368136"/>
                  <a:gd name="connsiteY3" fmla="*/ 26976 h 354430"/>
                  <a:gd name="connsiteX4" fmla="*/ 64140 w 1368136"/>
                  <a:gd name="connsiteY4" fmla="*/ 16271 h 354430"/>
                  <a:gd name="connsiteX5" fmla="*/ 61759 w 1368136"/>
                  <a:gd name="connsiteY5" fmla="*/ 104978 h 354430"/>
                  <a:gd name="connsiteX6" fmla="*/ 488003 w 1368136"/>
                  <a:gd name="connsiteY6" fmla="*/ 354430 h 354430"/>
                  <a:gd name="connsiteX0" fmla="*/ 488003 w 1203847"/>
                  <a:gd name="connsiteY0" fmla="*/ 354430 h 354430"/>
                  <a:gd name="connsiteX1" fmla="*/ 922388 w 1203847"/>
                  <a:gd name="connsiteY1" fmla="*/ 188834 h 354430"/>
                  <a:gd name="connsiteX2" fmla="*/ 1202336 w 1203847"/>
                  <a:gd name="connsiteY2" fmla="*/ 26976 h 354430"/>
                  <a:gd name="connsiteX3" fmla="*/ 913324 w 1203847"/>
                  <a:gd name="connsiteY3" fmla="*/ 26976 h 354430"/>
                  <a:gd name="connsiteX4" fmla="*/ 64140 w 1203847"/>
                  <a:gd name="connsiteY4" fmla="*/ 16271 h 354430"/>
                  <a:gd name="connsiteX5" fmla="*/ 61759 w 1203847"/>
                  <a:gd name="connsiteY5" fmla="*/ 104978 h 354430"/>
                  <a:gd name="connsiteX6" fmla="*/ 488003 w 1203847"/>
                  <a:gd name="connsiteY6" fmla="*/ 354430 h 354430"/>
                  <a:gd name="connsiteX0" fmla="*/ 488003 w 1056365"/>
                  <a:gd name="connsiteY0" fmla="*/ 338159 h 338159"/>
                  <a:gd name="connsiteX1" fmla="*/ 922388 w 1056365"/>
                  <a:gd name="connsiteY1" fmla="*/ 172563 h 338159"/>
                  <a:gd name="connsiteX2" fmla="*/ 913324 w 1056365"/>
                  <a:gd name="connsiteY2" fmla="*/ 10705 h 338159"/>
                  <a:gd name="connsiteX3" fmla="*/ 64140 w 1056365"/>
                  <a:gd name="connsiteY3" fmla="*/ 0 h 338159"/>
                  <a:gd name="connsiteX4" fmla="*/ 61759 w 1056365"/>
                  <a:gd name="connsiteY4" fmla="*/ 88707 h 338159"/>
                  <a:gd name="connsiteX5" fmla="*/ 488003 w 1056365"/>
                  <a:gd name="connsiteY5" fmla="*/ 338159 h 338159"/>
                  <a:gd name="connsiteX0" fmla="*/ 488003 w 1056365"/>
                  <a:gd name="connsiteY0" fmla="*/ 338159 h 338159"/>
                  <a:gd name="connsiteX1" fmla="*/ 922388 w 1056365"/>
                  <a:gd name="connsiteY1" fmla="*/ 172563 h 338159"/>
                  <a:gd name="connsiteX2" fmla="*/ 913324 w 1056365"/>
                  <a:gd name="connsiteY2" fmla="*/ 10705 h 338159"/>
                  <a:gd name="connsiteX3" fmla="*/ 64140 w 1056365"/>
                  <a:gd name="connsiteY3" fmla="*/ 0 h 338159"/>
                  <a:gd name="connsiteX4" fmla="*/ 171297 w 1056365"/>
                  <a:gd name="connsiteY4" fmla="*/ 153001 h 338159"/>
                  <a:gd name="connsiteX5" fmla="*/ 488003 w 1056365"/>
                  <a:gd name="connsiteY5" fmla="*/ 338159 h 338159"/>
                  <a:gd name="connsiteX0" fmla="*/ 338138 w 906500"/>
                  <a:gd name="connsiteY0" fmla="*/ 331015 h 331015"/>
                  <a:gd name="connsiteX1" fmla="*/ 772523 w 906500"/>
                  <a:gd name="connsiteY1" fmla="*/ 165419 h 331015"/>
                  <a:gd name="connsiteX2" fmla="*/ 763459 w 906500"/>
                  <a:gd name="connsiteY2" fmla="*/ 3561 h 331015"/>
                  <a:gd name="connsiteX3" fmla="*/ 80963 w 906500"/>
                  <a:gd name="connsiteY3" fmla="*/ 0 h 331015"/>
                  <a:gd name="connsiteX4" fmla="*/ 21432 w 906500"/>
                  <a:gd name="connsiteY4" fmla="*/ 145857 h 331015"/>
                  <a:gd name="connsiteX5" fmla="*/ 338138 w 906500"/>
                  <a:gd name="connsiteY5" fmla="*/ 331015 h 331015"/>
                  <a:gd name="connsiteX0" fmla="*/ 404659 w 973021"/>
                  <a:gd name="connsiteY0" fmla="*/ 336271 h 336271"/>
                  <a:gd name="connsiteX1" fmla="*/ 839044 w 973021"/>
                  <a:gd name="connsiteY1" fmla="*/ 170675 h 336271"/>
                  <a:gd name="connsiteX2" fmla="*/ 829980 w 973021"/>
                  <a:gd name="connsiteY2" fmla="*/ 8817 h 336271"/>
                  <a:gd name="connsiteX3" fmla="*/ 147484 w 973021"/>
                  <a:gd name="connsiteY3" fmla="*/ 5256 h 336271"/>
                  <a:gd name="connsiteX4" fmla="*/ 87953 w 973021"/>
                  <a:gd name="connsiteY4" fmla="*/ 151113 h 336271"/>
                  <a:gd name="connsiteX5" fmla="*/ 404659 w 973021"/>
                  <a:gd name="connsiteY5" fmla="*/ 336271 h 336271"/>
                  <a:gd name="connsiteX0" fmla="*/ 428471 w 996833"/>
                  <a:gd name="connsiteY0" fmla="*/ 331015 h 331015"/>
                  <a:gd name="connsiteX1" fmla="*/ 862856 w 996833"/>
                  <a:gd name="connsiteY1" fmla="*/ 165419 h 331015"/>
                  <a:gd name="connsiteX2" fmla="*/ 853792 w 996833"/>
                  <a:gd name="connsiteY2" fmla="*/ 3561 h 331015"/>
                  <a:gd name="connsiteX3" fmla="*/ 171296 w 996833"/>
                  <a:gd name="connsiteY3" fmla="*/ 0 h 331015"/>
                  <a:gd name="connsiteX4" fmla="*/ 111765 w 996833"/>
                  <a:gd name="connsiteY4" fmla="*/ 145857 h 331015"/>
                  <a:gd name="connsiteX5" fmla="*/ 428471 w 996833"/>
                  <a:gd name="connsiteY5" fmla="*/ 331015 h 331015"/>
                  <a:gd name="connsiteX0" fmla="*/ 428471 w 996833"/>
                  <a:gd name="connsiteY0" fmla="*/ 331015 h 331015"/>
                  <a:gd name="connsiteX1" fmla="*/ 862856 w 996833"/>
                  <a:gd name="connsiteY1" fmla="*/ 165419 h 331015"/>
                  <a:gd name="connsiteX2" fmla="*/ 853792 w 996833"/>
                  <a:gd name="connsiteY2" fmla="*/ 3561 h 331015"/>
                  <a:gd name="connsiteX3" fmla="*/ 171296 w 996833"/>
                  <a:gd name="connsiteY3" fmla="*/ 0 h 331015"/>
                  <a:gd name="connsiteX4" fmla="*/ 111765 w 996833"/>
                  <a:gd name="connsiteY4" fmla="*/ 145857 h 331015"/>
                  <a:gd name="connsiteX5" fmla="*/ 428471 w 996833"/>
                  <a:gd name="connsiteY5" fmla="*/ 331015 h 331015"/>
                  <a:gd name="connsiteX0" fmla="*/ 428471 w 996833"/>
                  <a:gd name="connsiteY0" fmla="*/ 331015 h 331015"/>
                  <a:gd name="connsiteX1" fmla="*/ 862856 w 996833"/>
                  <a:gd name="connsiteY1" fmla="*/ 165419 h 331015"/>
                  <a:gd name="connsiteX2" fmla="*/ 853792 w 996833"/>
                  <a:gd name="connsiteY2" fmla="*/ 3561 h 331015"/>
                  <a:gd name="connsiteX3" fmla="*/ 171296 w 996833"/>
                  <a:gd name="connsiteY3" fmla="*/ 0 h 331015"/>
                  <a:gd name="connsiteX4" fmla="*/ 111765 w 996833"/>
                  <a:gd name="connsiteY4" fmla="*/ 145857 h 331015"/>
                  <a:gd name="connsiteX5" fmla="*/ 428471 w 996833"/>
                  <a:gd name="connsiteY5" fmla="*/ 331015 h 331015"/>
                  <a:gd name="connsiteX0" fmla="*/ 428471 w 948031"/>
                  <a:gd name="connsiteY0" fmla="*/ 331015 h 331015"/>
                  <a:gd name="connsiteX1" fmla="*/ 862856 w 948031"/>
                  <a:gd name="connsiteY1" fmla="*/ 165419 h 331015"/>
                  <a:gd name="connsiteX2" fmla="*/ 853792 w 948031"/>
                  <a:gd name="connsiteY2" fmla="*/ 3561 h 331015"/>
                  <a:gd name="connsiteX3" fmla="*/ 171296 w 948031"/>
                  <a:gd name="connsiteY3" fmla="*/ 0 h 331015"/>
                  <a:gd name="connsiteX4" fmla="*/ 111765 w 948031"/>
                  <a:gd name="connsiteY4" fmla="*/ 145857 h 331015"/>
                  <a:gd name="connsiteX5" fmla="*/ 428471 w 948031"/>
                  <a:gd name="connsiteY5" fmla="*/ 331015 h 331015"/>
                  <a:gd name="connsiteX0" fmla="*/ 428471 w 961115"/>
                  <a:gd name="connsiteY0" fmla="*/ 331015 h 331015"/>
                  <a:gd name="connsiteX1" fmla="*/ 862856 w 961115"/>
                  <a:gd name="connsiteY1" fmla="*/ 165419 h 331015"/>
                  <a:gd name="connsiteX2" fmla="*/ 853792 w 961115"/>
                  <a:gd name="connsiteY2" fmla="*/ 3561 h 331015"/>
                  <a:gd name="connsiteX3" fmla="*/ 171296 w 961115"/>
                  <a:gd name="connsiteY3" fmla="*/ 0 h 331015"/>
                  <a:gd name="connsiteX4" fmla="*/ 111765 w 961115"/>
                  <a:gd name="connsiteY4" fmla="*/ 145857 h 331015"/>
                  <a:gd name="connsiteX5" fmla="*/ 428471 w 961115"/>
                  <a:gd name="connsiteY5" fmla="*/ 331015 h 33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115" h="331015">
                    <a:moveTo>
                      <a:pt x="428471" y="331015"/>
                    </a:moveTo>
                    <a:lnTo>
                      <a:pt x="862856" y="165419"/>
                    </a:lnTo>
                    <a:cubicBezTo>
                      <a:pt x="948031" y="139418"/>
                      <a:pt x="961115" y="3748"/>
                      <a:pt x="853792" y="3561"/>
                    </a:cubicBezTo>
                    <a:lnTo>
                      <a:pt x="171296" y="0"/>
                    </a:lnTo>
                    <a:cubicBezTo>
                      <a:pt x="0" y="1887"/>
                      <a:pt x="66520" y="126206"/>
                      <a:pt x="111765" y="145857"/>
                    </a:cubicBezTo>
                    <a:cubicBezTo>
                      <a:pt x="199871" y="190908"/>
                      <a:pt x="287017" y="245205"/>
                      <a:pt x="428471" y="331015"/>
                    </a:cubicBezTo>
                    <a:close/>
                  </a:path>
                </a:pathLst>
              </a:cu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3" name="Freeform 22"/>
              <p:cNvSpPr/>
              <p:nvPr/>
            </p:nvSpPr>
            <p:spPr>
              <a:xfrm>
                <a:off x="81134" y="2779713"/>
                <a:ext cx="716692" cy="333632"/>
              </a:xfrm>
              <a:custGeom>
                <a:avLst/>
                <a:gdLst>
                  <a:gd name="connsiteX0" fmla="*/ 716692 w 716692"/>
                  <a:gd name="connsiteY0" fmla="*/ 333632 h 333632"/>
                  <a:gd name="connsiteX1" fmla="*/ 172994 w 716692"/>
                  <a:gd name="connsiteY1" fmla="*/ 6178 h 333632"/>
                  <a:gd name="connsiteX2" fmla="*/ 0 w 716692"/>
                  <a:gd name="connsiteY2" fmla="*/ 6178 h 333632"/>
                  <a:gd name="connsiteX3" fmla="*/ 6178 w 716692"/>
                  <a:gd name="connsiteY3" fmla="*/ 0 h 333632"/>
                </a:gdLst>
                <a:ahLst/>
                <a:cxnLst>
                  <a:cxn ang="0">
                    <a:pos x="connsiteX0" y="connsiteY0"/>
                  </a:cxn>
                  <a:cxn ang="0">
                    <a:pos x="connsiteX1" y="connsiteY1"/>
                  </a:cxn>
                  <a:cxn ang="0">
                    <a:pos x="connsiteX2" y="connsiteY2"/>
                  </a:cxn>
                  <a:cxn ang="0">
                    <a:pos x="connsiteX3" y="connsiteY3"/>
                  </a:cxn>
                </a:cxnLst>
                <a:rect l="l" t="t" r="r" b="b"/>
                <a:pathLst>
                  <a:path w="716692" h="333632">
                    <a:moveTo>
                      <a:pt x="716692" y="333632"/>
                    </a:moveTo>
                    <a:lnTo>
                      <a:pt x="172994" y="6178"/>
                    </a:lnTo>
                    <a:lnTo>
                      <a:pt x="0" y="6178"/>
                    </a:lnTo>
                    <a:lnTo>
                      <a:pt x="6178"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cxnSp>
            <p:nvCxnSpPr>
              <p:cNvPr id="24" name="Straight Connector 23"/>
              <p:cNvCxnSpPr>
                <a:stCxn id="25" idx="1"/>
              </p:cNvCxnSpPr>
              <p:nvPr/>
            </p:nvCxnSpPr>
            <p:spPr>
              <a:xfrm flipH="1">
                <a:off x="1952369" y="2799325"/>
                <a:ext cx="6176" cy="44484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506626" y="2799325"/>
                <a:ext cx="1451919" cy="325847"/>
              </a:xfrm>
              <a:custGeom>
                <a:avLst/>
                <a:gdLst>
                  <a:gd name="connsiteX0" fmla="*/ 562233 w 1414849"/>
                  <a:gd name="connsiteY0" fmla="*/ 327454 h 327454"/>
                  <a:gd name="connsiteX1" fmla="*/ 1414849 w 1414849"/>
                  <a:gd name="connsiteY1" fmla="*/ 0 h 327454"/>
                  <a:gd name="connsiteX2" fmla="*/ 0 w 1414849"/>
                  <a:gd name="connsiteY2" fmla="*/ 0 h 327454"/>
                  <a:gd name="connsiteX3" fmla="*/ 562233 w 1414849"/>
                  <a:gd name="connsiteY3" fmla="*/ 327454 h 327454"/>
                </a:gdLst>
                <a:ahLst/>
                <a:cxnLst>
                  <a:cxn ang="0">
                    <a:pos x="connsiteX0" y="connsiteY0"/>
                  </a:cxn>
                  <a:cxn ang="0">
                    <a:pos x="connsiteX1" y="connsiteY1"/>
                  </a:cxn>
                  <a:cxn ang="0">
                    <a:pos x="connsiteX2" y="connsiteY2"/>
                  </a:cxn>
                  <a:cxn ang="0">
                    <a:pos x="connsiteX3" y="connsiteY3"/>
                  </a:cxn>
                </a:cxnLst>
                <a:rect l="l" t="t" r="r" b="b"/>
                <a:pathLst>
                  <a:path w="1414849" h="327454">
                    <a:moveTo>
                      <a:pt x="562233" y="327454"/>
                    </a:moveTo>
                    <a:lnTo>
                      <a:pt x="1414849" y="0"/>
                    </a:lnTo>
                    <a:lnTo>
                      <a:pt x="0" y="0"/>
                    </a:lnTo>
                    <a:lnTo>
                      <a:pt x="562233" y="327454"/>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26" name="Straight Connector 25"/>
              <p:cNvCxnSpPr/>
              <p:nvPr/>
            </p:nvCxnSpPr>
            <p:spPr>
              <a:xfrm>
                <a:off x="1958545" y="2799325"/>
                <a:ext cx="268748" cy="8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008"/>
            <p:cNvGrpSpPr/>
            <p:nvPr/>
          </p:nvGrpSpPr>
          <p:grpSpPr>
            <a:xfrm flipH="1">
              <a:off x="3831242" y="2761923"/>
              <a:ext cx="2146159" cy="464457"/>
              <a:chOff x="81134" y="2779713"/>
              <a:chExt cx="2146159" cy="464457"/>
            </a:xfrm>
          </p:grpSpPr>
          <p:sp>
            <p:nvSpPr>
              <p:cNvPr id="17" name="Freeform 16"/>
              <p:cNvSpPr/>
              <p:nvPr/>
            </p:nvSpPr>
            <p:spPr>
              <a:xfrm>
                <a:off x="656512" y="2798273"/>
                <a:ext cx="961115" cy="325538"/>
              </a:xfrm>
              <a:custGeom>
                <a:avLst/>
                <a:gdLst>
                  <a:gd name="connsiteX0" fmla="*/ 457200 w 1204784"/>
                  <a:gd name="connsiteY0" fmla="*/ 327454 h 327454"/>
                  <a:gd name="connsiteX1" fmla="*/ 1204784 w 1204784"/>
                  <a:gd name="connsiteY1" fmla="*/ 30892 h 327454"/>
                  <a:gd name="connsiteX2" fmla="*/ 1198605 w 1204784"/>
                  <a:gd name="connsiteY2" fmla="*/ 0 h 327454"/>
                  <a:gd name="connsiteX3" fmla="*/ 0 w 1204784"/>
                  <a:gd name="connsiteY3" fmla="*/ 0 h 327454"/>
                  <a:gd name="connsiteX4" fmla="*/ 0 w 1204784"/>
                  <a:gd name="connsiteY4" fmla="*/ 49427 h 327454"/>
                  <a:gd name="connsiteX5" fmla="*/ 457200 w 1204784"/>
                  <a:gd name="connsiteY5" fmla="*/ 327454 h 327454"/>
                  <a:gd name="connsiteX0" fmla="*/ 457200 w 1204784"/>
                  <a:gd name="connsiteY0" fmla="*/ 327454 h 327454"/>
                  <a:gd name="connsiteX1" fmla="*/ 1148760 w 1204784"/>
                  <a:gd name="connsiteY1" fmla="*/ 49939 h 327454"/>
                  <a:gd name="connsiteX2" fmla="*/ 1204784 w 1204784"/>
                  <a:gd name="connsiteY2" fmla="*/ 30892 h 327454"/>
                  <a:gd name="connsiteX3" fmla="*/ 1198605 w 1204784"/>
                  <a:gd name="connsiteY3" fmla="*/ 0 h 327454"/>
                  <a:gd name="connsiteX4" fmla="*/ 0 w 1204784"/>
                  <a:gd name="connsiteY4" fmla="*/ 0 h 327454"/>
                  <a:gd name="connsiteX5" fmla="*/ 0 w 1204784"/>
                  <a:gd name="connsiteY5" fmla="*/ 49427 h 327454"/>
                  <a:gd name="connsiteX6" fmla="*/ 457200 w 1204784"/>
                  <a:gd name="connsiteY6" fmla="*/ 327454 h 327454"/>
                  <a:gd name="connsiteX0" fmla="*/ 457200 w 1204784"/>
                  <a:gd name="connsiteY0" fmla="*/ 327454 h 327454"/>
                  <a:gd name="connsiteX1" fmla="*/ 1148760 w 1204784"/>
                  <a:gd name="connsiteY1" fmla="*/ 49939 h 327454"/>
                  <a:gd name="connsiteX2" fmla="*/ 1204784 w 1204784"/>
                  <a:gd name="connsiteY2" fmla="*/ 30892 h 327454"/>
                  <a:gd name="connsiteX3" fmla="*/ 1142078 w 1204784"/>
                  <a:gd name="connsiteY3" fmla="*/ 0 h 327454"/>
                  <a:gd name="connsiteX4" fmla="*/ 0 w 1204784"/>
                  <a:gd name="connsiteY4" fmla="*/ 0 h 327454"/>
                  <a:gd name="connsiteX5" fmla="*/ 0 w 1204784"/>
                  <a:gd name="connsiteY5" fmla="*/ 49427 h 327454"/>
                  <a:gd name="connsiteX6" fmla="*/ 457200 w 1204784"/>
                  <a:gd name="connsiteY6" fmla="*/ 327454 h 327454"/>
                  <a:gd name="connsiteX0" fmla="*/ 457200 w 1171533"/>
                  <a:gd name="connsiteY0" fmla="*/ 327454 h 327454"/>
                  <a:gd name="connsiteX1" fmla="*/ 1148760 w 1171533"/>
                  <a:gd name="connsiteY1" fmla="*/ 49939 h 327454"/>
                  <a:gd name="connsiteX2" fmla="*/ 1171533 w 1171533"/>
                  <a:gd name="connsiteY2" fmla="*/ 44255 h 327454"/>
                  <a:gd name="connsiteX3" fmla="*/ 1142078 w 1171533"/>
                  <a:gd name="connsiteY3" fmla="*/ 0 h 327454"/>
                  <a:gd name="connsiteX4" fmla="*/ 0 w 1171533"/>
                  <a:gd name="connsiteY4" fmla="*/ 0 h 327454"/>
                  <a:gd name="connsiteX5" fmla="*/ 0 w 1171533"/>
                  <a:gd name="connsiteY5" fmla="*/ 49427 h 327454"/>
                  <a:gd name="connsiteX6" fmla="*/ 457200 w 1171533"/>
                  <a:gd name="connsiteY6" fmla="*/ 327454 h 327454"/>
                  <a:gd name="connsiteX0" fmla="*/ 457200 w 1171533"/>
                  <a:gd name="connsiteY0" fmla="*/ 327454 h 327454"/>
                  <a:gd name="connsiteX1" fmla="*/ 1148760 w 1171533"/>
                  <a:gd name="connsiteY1" fmla="*/ 49939 h 327454"/>
                  <a:gd name="connsiteX2" fmla="*/ 1171533 w 1171533"/>
                  <a:gd name="connsiteY2" fmla="*/ 0 h 327454"/>
                  <a:gd name="connsiteX3" fmla="*/ 1142078 w 1171533"/>
                  <a:gd name="connsiteY3" fmla="*/ 0 h 327454"/>
                  <a:gd name="connsiteX4" fmla="*/ 0 w 1171533"/>
                  <a:gd name="connsiteY4" fmla="*/ 0 h 327454"/>
                  <a:gd name="connsiteX5" fmla="*/ 0 w 1171533"/>
                  <a:gd name="connsiteY5" fmla="*/ 49427 h 327454"/>
                  <a:gd name="connsiteX6" fmla="*/ 457200 w 1171533"/>
                  <a:gd name="connsiteY6" fmla="*/ 327454 h 327454"/>
                  <a:gd name="connsiteX0" fmla="*/ 457200 w 1337333"/>
                  <a:gd name="connsiteY0" fmla="*/ 335777 h 335777"/>
                  <a:gd name="connsiteX1" fmla="*/ 1148760 w 1337333"/>
                  <a:gd name="connsiteY1" fmla="*/ 58262 h 335777"/>
                  <a:gd name="connsiteX2" fmla="*/ 1171533 w 1337333"/>
                  <a:gd name="connsiteY2" fmla="*/ 8323 h 335777"/>
                  <a:gd name="connsiteX3" fmla="*/ 1142078 w 1337333"/>
                  <a:gd name="connsiteY3" fmla="*/ 8323 h 335777"/>
                  <a:gd name="connsiteX4" fmla="*/ 0 w 1337333"/>
                  <a:gd name="connsiteY4" fmla="*/ 8323 h 335777"/>
                  <a:gd name="connsiteX5" fmla="*/ 0 w 1337333"/>
                  <a:gd name="connsiteY5" fmla="*/ 57750 h 335777"/>
                  <a:gd name="connsiteX6" fmla="*/ 457200 w 1337333"/>
                  <a:gd name="connsiteY6" fmla="*/ 335777 h 335777"/>
                  <a:gd name="connsiteX0" fmla="*/ 647546 w 1527679"/>
                  <a:gd name="connsiteY0" fmla="*/ 335777 h 335777"/>
                  <a:gd name="connsiteX1" fmla="*/ 1339106 w 1527679"/>
                  <a:gd name="connsiteY1" fmla="*/ 58262 h 335777"/>
                  <a:gd name="connsiteX2" fmla="*/ 1361879 w 1527679"/>
                  <a:gd name="connsiteY2" fmla="*/ 8323 h 335777"/>
                  <a:gd name="connsiteX3" fmla="*/ 1332424 w 1527679"/>
                  <a:gd name="connsiteY3" fmla="*/ 8323 h 335777"/>
                  <a:gd name="connsiteX4" fmla="*/ 190346 w 1527679"/>
                  <a:gd name="connsiteY4" fmla="*/ 8323 h 335777"/>
                  <a:gd name="connsiteX5" fmla="*/ 190346 w 1527679"/>
                  <a:gd name="connsiteY5" fmla="*/ 57750 h 335777"/>
                  <a:gd name="connsiteX6" fmla="*/ 647546 w 1527679"/>
                  <a:gd name="connsiteY6" fmla="*/ 335777 h 335777"/>
                  <a:gd name="connsiteX0" fmla="*/ 647546 w 1527679"/>
                  <a:gd name="connsiteY0" fmla="*/ 335777 h 335777"/>
                  <a:gd name="connsiteX1" fmla="*/ 1339106 w 1527679"/>
                  <a:gd name="connsiteY1" fmla="*/ 58262 h 335777"/>
                  <a:gd name="connsiteX2" fmla="*/ 1361879 w 1527679"/>
                  <a:gd name="connsiteY2" fmla="*/ 8323 h 335777"/>
                  <a:gd name="connsiteX3" fmla="*/ 1332424 w 1527679"/>
                  <a:gd name="connsiteY3" fmla="*/ 8323 h 335777"/>
                  <a:gd name="connsiteX4" fmla="*/ 190346 w 1527679"/>
                  <a:gd name="connsiteY4" fmla="*/ 8323 h 335777"/>
                  <a:gd name="connsiteX5" fmla="*/ 190346 w 1527679"/>
                  <a:gd name="connsiteY5" fmla="*/ 57750 h 335777"/>
                  <a:gd name="connsiteX6" fmla="*/ 647546 w 1527679"/>
                  <a:gd name="connsiteY6" fmla="*/ 335777 h 335777"/>
                  <a:gd name="connsiteX0" fmla="*/ 647546 w 1527679"/>
                  <a:gd name="connsiteY0" fmla="*/ 335777 h 335777"/>
                  <a:gd name="connsiteX1" fmla="*/ 1339106 w 1527679"/>
                  <a:gd name="connsiteY1" fmla="*/ 58262 h 335777"/>
                  <a:gd name="connsiteX2" fmla="*/ 1361879 w 1527679"/>
                  <a:gd name="connsiteY2" fmla="*/ 8323 h 335777"/>
                  <a:gd name="connsiteX3" fmla="*/ 1332424 w 1527679"/>
                  <a:gd name="connsiteY3" fmla="*/ 8323 h 335777"/>
                  <a:gd name="connsiteX4" fmla="*/ 190346 w 1527679"/>
                  <a:gd name="connsiteY4" fmla="*/ 8323 h 335777"/>
                  <a:gd name="connsiteX5" fmla="*/ 190346 w 1527679"/>
                  <a:gd name="connsiteY5" fmla="*/ 57750 h 335777"/>
                  <a:gd name="connsiteX6" fmla="*/ 647546 w 1527679"/>
                  <a:gd name="connsiteY6" fmla="*/ 335777 h 335777"/>
                  <a:gd name="connsiteX0" fmla="*/ 647546 w 1527679"/>
                  <a:gd name="connsiteY0" fmla="*/ 335777 h 335777"/>
                  <a:gd name="connsiteX1" fmla="*/ 1339106 w 1527679"/>
                  <a:gd name="connsiteY1" fmla="*/ 58262 h 335777"/>
                  <a:gd name="connsiteX2" fmla="*/ 1361879 w 1527679"/>
                  <a:gd name="connsiteY2" fmla="*/ 8323 h 335777"/>
                  <a:gd name="connsiteX3" fmla="*/ 1332424 w 1527679"/>
                  <a:gd name="connsiteY3" fmla="*/ 8323 h 335777"/>
                  <a:gd name="connsiteX4" fmla="*/ 190346 w 1527679"/>
                  <a:gd name="connsiteY4" fmla="*/ 8323 h 335777"/>
                  <a:gd name="connsiteX5" fmla="*/ 190346 w 1527679"/>
                  <a:gd name="connsiteY5" fmla="*/ 57750 h 335777"/>
                  <a:gd name="connsiteX6" fmla="*/ 647546 w 1527679"/>
                  <a:gd name="connsiteY6" fmla="*/ 335777 h 335777"/>
                  <a:gd name="connsiteX0" fmla="*/ 504671 w 1384804"/>
                  <a:gd name="connsiteY0" fmla="*/ 335777 h 335777"/>
                  <a:gd name="connsiteX1" fmla="*/ 1196231 w 1384804"/>
                  <a:gd name="connsiteY1" fmla="*/ 58262 h 335777"/>
                  <a:gd name="connsiteX2" fmla="*/ 1219004 w 1384804"/>
                  <a:gd name="connsiteY2" fmla="*/ 8323 h 335777"/>
                  <a:gd name="connsiteX3" fmla="*/ 1189549 w 1384804"/>
                  <a:gd name="connsiteY3" fmla="*/ 8323 h 335777"/>
                  <a:gd name="connsiteX4" fmla="*/ 47471 w 1384804"/>
                  <a:gd name="connsiteY4" fmla="*/ 8323 h 335777"/>
                  <a:gd name="connsiteX5" fmla="*/ 47471 w 1384804"/>
                  <a:gd name="connsiteY5" fmla="*/ 57750 h 335777"/>
                  <a:gd name="connsiteX6" fmla="*/ 504671 w 1384804"/>
                  <a:gd name="connsiteY6" fmla="*/ 335777 h 335777"/>
                  <a:gd name="connsiteX0" fmla="*/ 521340 w 1401473"/>
                  <a:gd name="connsiteY0" fmla="*/ 335777 h 335777"/>
                  <a:gd name="connsiteX1" fmla="*/ 1212900 w 1401473"/>
                  <a:gd name="connsiteY1" fmla="*/ 58262 h 335777"/>
                  <a:gd name="connsiteX2" fmla="*/ 1235673 w 1401473"/>
                  <a:gd name="connsiteY2" fmla="*/ 8323 h 335777"/>
                  <a:gd name="connsiteX3" fmla="*/ 1206218 w 1401473"/>
                  <a:gd name="connsiteY3" fmla="*/ 8323 h 335777"/>
                  <a:gd name="connsiteX4" fmla="*/ 64140 w 1401473"/>
                  <a:gd name="connsiteY4" fmla="*/ 8323 h 335777"/>
                  <a:gd name="connsiteX5" fmla="*/ 64140 w 1401473"/>
                  <a:gd name="connsiteY5" fmla="*/ 57750 h 335777"/>
                  <a:gd name="connsiteX6" fmla="*/ 521340 w 1401473"/>
                  <a:gd name="connsiteY6" fmla="*/ 335777 h 335777"/>
                  <a:gd name="connsiteX0" fmla="*/ 521340 w 1401473"/>
                  <a:gd name="connsiteY0" fmla="*/ 335777 h 335777"/>
                  <a:gd name="connsiteX1" fmla="*/ 1212900 w 1401473"/>
                  <a:gd name="connsiteY1" fmla="*/ 58262 h 335777"/>
                  <a:gd name="connsiteX2" fmla="*/ 1235673 w 1401473"/>
                  <a:gd name="connsiteY2" fmla="*/ 8323 h 335777"/>
                  <a:gd name="connsiteX3" fmla="*/ 1206218 w 1401473"/>
                  <a:gd name="connsiteY3" fmla="*/ 8323 h 335777"/>
                  <a:gd name="connsiteX4" fmla="*/ 64140 w 1401473"/>
                  <a:gd name="connsiteY4" fmla="*/ 8323 h 335777"/>
                  <a:gd name="connsiteX5" fmla="*/ 64140 w 1401473"/>
                  <a:gd name="connsiteY5" fmla="*/ 57750 h 335777"/>
                  <a:gd name="connsiteX6" fmla="*/ 521340 w 1401473"/>
                  <a:gd name="connsiteY6" fmla="*/ 335777 h 335777"/>
                  <a:gd name="connsiteX0" fmla="*/ 521340 w 1401473"/>
                  <a:gd name="connsiteY0" fmla="*/ 335777 h 335777"/>
                  <a:gd name="connsiteX1" fmla="*/ 1212900 w 1401473"/>
                  <a:gd name="connsiteY1" fmla="*/ 58262 h 335777"/>
                  <a:gd name="connsiteX2" fmla="*/ 1235673 w 1401473"/>
                  <a:gd name="connsiteY2" fmla="*/ 8323 h 335777"/>
                  <a:gd name="connsiteX3" fmla="*/ 1206218 w 1401473"/>
                  <a:gd name="connsiteY3" fmla="*/ 8323 h 335777"/>
                  <a:gd name="connsiteX4" fmla="*/ 64140 w 1401473"/>
                  <a:gd name="connsiteY4" fmla="*/ 8323 h 335777"/>
                  <a:gd name="connsiteX5" fmla="*/ 64140 w 1401473"/>
                  <a:gd name="connsiteY5" fmla="*/ 57750 h 335777"/>
                  <a:gd name="connsiteX6" fmla="*/ 521340 w 1401473"/>
                  <a:gd name="connsiteY6" fmla="*/ 335777 h 335777"/>
                  <a:gd name="connsiteX0" fmla="*/ 521340 w 1401473"/>
                  <a:gd name="connsiteY0" fmla="*/ 340540 h 340540"/>
                  <a:gd name="connsiteX1" fmla="*/ 1208138 w 1401473"/>
                  <a:gd name="connsiteY1" fmla="*/ 91600 h 340540"/>
                  <a:gd name="connsiteX2" fmla="*/ 1235673 w 1401473"/>
                  <a:gd name="connsiteY2" fmla="*/ 13086 h 340540"/>
                  <a:gd name="connsiteX3" fmla="*/ 1206218 w 1401473"/>
                  <a:gd name="connsiteY3" fmla="*/ 13086 h 340540"/>
                  <a:gd name="connsiteX4" fmla="*/ 64140 w 1401473"/>
                  <a:gd name="connsiteY4" fmla="*/ 13086 h 340540"/>
                  <a:gd name="connsiteX5" fmla="*/ 64140 w 1401473"/>
                  <a:gd name="connsiteY5" fmla="*/ 62513 h 340540"/>
                  <a:gd name="connsiteX6" fmla="*/ 521340 w 1401473"/>
                  <a:gd name="connsiteY6" fmla="*/ 340540 h 340540"/>
                  <a:gd name="connsiteX0" fmla="*/ 521340 w 1401473"/>
                  <a:gd name="connsiteY0" fmla="*/ 340540 h 340540"/>
                  <a:gd name="connsiteX1" fmla="*/ 1208138 w 1401473"/>
                  <a:gd name="connsiteY1" fmla="*/ 91600 h 340540"/>
                  <a:gd name="connsiteX2" fmla="*/ 1235673 w 1401473"/>
                  <a:gd name="connsiteY2" fmla="*/ 13086 h 340540"/>
                  <a:gd name="connsiteX3" fmla="*/ 1206218 w 1401473"/>
                  <a:gd name="connsiteY3" fmla="*/ 13086 h 340540"/>
                  <a:gd name="connsiteX4" fmla="*/ 64140 w 1401473"/>
                  <a:gd name="connsiteY4" fmla="*/ 13086 h 340540"/>
                  <a:gd name="connsiteX5" fmla="*/ 80809 w 1401473"/>
                  <a:gd name="connsiteY5" fmla="*/ 95850 h 340540"/>
                  <a:gd name="connsiteX6" fmla="*/ 521340 w 1401473"/>
                  <a:gd name="connsiteY6" fmla="*/ 340540 h 340540"/>
                  <a:gd name="connsiteX0" fmla="*/ 521340 w 1401473"/>
                  <a:gd name="connsiteY0" fmla="*/ 340540 h 340540"/>
                  <a:gd name="connsiteX1" fmla="*/ 1208138 w 1401473"/>
                  <a:gd name="connsiteY1" fmla="*/ 91600 h 340540"/>
                  <a:gd name="connsiteX2" fmla="*/ 1235673 w 1401473"/>
                  <a:gd name="connsiteY2" fmla="*/ 13086 h 340540"/>
                  <a:gd name="connsiteX3" fmla="*/ 1206218 w 1401473"/>
                  <a:gd name="connsiteY3" fmla="*/ 13086 h 340540"/>
                  <a:gd name="connsiteX4" fmla="*/ 64140 w 1401473"/>
                  <a:gd name="connsiteY4" fmla="*/ 13086 h 340540"/>
                  <a:gd name="connsiteX5" fmla="*/ 80809 w 1401473"/>
                  <a:gd name="connsiteY5" fmla="*/ 95850 h 340540"/>
                  <a:gd name="connsiteX6" fmla="*/ 521340 w 1401473"/>
                  <a:gd name="connsiteY6" fmla="*/ 340540 h 340540"/>
                  <a:gd name="connsiteX0" fmla="*/ 521340 w 1401473"/>
                  <a:gd name="connsiteY0" fmla="*/ 340540 h 340540"/>
                  <a:gd name="connsiteX1" fmla="*/ 1208138 w 1401473"/>
                  <a:gd name="connsiteY1" fmla="*/ 91600 h 340540"/>
                  <a:gd name="connsiteX2" fmla="*/ 1235673 w 1401473"/>
                  <a:gd name="connsiteY2" fmla="*/ 13086 h 340540"/>
                  <a:gd name="connsiteX3" fmla="*/ 1206218 w 1401473"/>
                  <a:gd name="connsiteY3" fmla="*/ 13086 h 340540"/>
                  <a:gd name="connsiteX4" fmla="*/ 64140 w 1401473"/>
                  <a:gd name="connsiteY4" fmla="*/ 13086 h 340540"/>
                  <a:gd name="connsiteX5" fmla="*/ 95096 w 1401473"/>
                  <a:gd name="connsiteY5" fmla="*/ 91088 h 340540"/>
                  <a:gd name="connsiteX6" fmla="*/ 521340 w 1401473"/>
                  <a:gd name="connsiteY6" fmla="*/ 340540 h 340540"/>
                  <a:gd name="connsiteX0" fmla="*/ 473715 w 1353848"/>
                  <a:gd name="connsiteY0" fmla="*/ 340540 h 340540"/>
                  <a:gd name="connsiteX1" fmla="*/ 1160513 w 1353848"/>
                  <a:gd name="connsiteY1" fmla="*/ 91600 h 340540"/>
                  <a:gd name="connsiteX2" fmla="*/ 1188048 w 1353848"/>
                  <a:gd name="connsiteY2" fmla="*/ 13086 h 340540"/>
                  <a:gd name="connsiteX3" fmla="*/ 1158593 w 1353848"/>
                  <a:gd name="connsiteY3" fmla="*/ 13086 h 340540"/>
                  <a:gd name="connsiteX4" fmla="*/ 64140 w 1353848"/>
                  <a:gd name="connsiteY4" fmla="*/ 2381 h 340540"/>
                  <a:gd name="connsiteX5" fmla="*/ 47471 w 1353848"/>
                  <a:gd name="connsiteY5" fmla="*/ 91088 h 340540"/>
                  <a:gd name="connsiteX6" fmla="*/ 473715 w 1353848"/>
                  <a:gd name="connsiteY6" fmla="*/ 340540 h 340540"/>
                  <a:gd name="connsiteX0" fmla="*/ 488003 w 1368136"/>
                  <a:gd name="connsiteY0" fmla="*/ 340540 h 340540"/>
                  <a:gd name="connsiteX1" fmla="*/ 1174801 w 1368136"/>
                  <a:gd name="connsiteY1" fmla="*/ 91600 h 340540"/>
                  <a:gd name="connsiteX2" fmla="*/ 1202336 w 1368136"/>
                  <a:gd name="connsiteY2" fmla="*/ 13086 h 340540"/>
                  <a:gd name="connsiteX3" fmla="*/ 1172881 w 1368136"/>
                  <a:gd name="connsiteY3" fmla="*/ 13086 h 340540"/>
                  <a:gd name="connsiteX4" fmla="*/ 64140 w 1368136"/>
                  <a:gd name="connsiteY4" fmla="*/ 2381 h 340540"/>
                  <a:gd name="connsiteX5" fmla="*/ 61759 w 1368136"/>
                  <a:gd name="connsiteY5" fmla="*/ 91088 h 340540"/>
                  <a:gd name="connsiteX6" fmla="*/ 488003 w 1368136"/>
                  <a:gd name="connsiteY6" fmla="*/ 340540 h 340540"/>
                  <a:gd name="connsiteX0" fmla="*/ 488003 w 1368136"/>
                  <a:gd name="connsiteY0" fmla="*/ 354430 h 354430"/>
                  <a:gd name="connsiteX1" fmla="*/ 922388 w 1368136"/>
                  <a:gd name="connsiteY1" fmla="*/ 188834 h 354430"/>
                  <a:gd name="connsiteX2" fmla="*/ 1202336 w 1368136"/>
                  <a:gd name="connsiteY2" fmla="*/ 26976 h 354430"/>
                  <a:gd name="connsiteX3" fmla="*/ 1172881 w 1368136"/>
                  <a:gd name="connsiteY3" fmla="*/ 26976 h 354430"/>
                  <a:gd name="connsiteX4" fmla="*/ 64140 w 1368136"/>
                  <a:gd name="connsiteY4" fmla="*/ 16271 h 354430"/>
                  <a:gd name="connsiteX5" fmla="*/ 61759 w 1368136"/>
                  <a:gd name="connsiteY5" fmla="*/ 104978 h 354430"/>
                  <a:gd name="connsiteX6" fmla="*/ 488003 w 1368136"/>
                  <a:gd name="connsiteY6" fmla="*/ 354430 h 354430"/>
                  <a:gd name="connsiteX0" fmla="*/ 488003 w 1203847"/>
                  <a:gd name="connsiteY0" fmla="*/ 354430 h 354430"/>
                  <a:gd name="connsiteX1" fmla="*/ 922388 w 1203847"/>
                  <a:gd name="connsiteY1" fmla="*/ 188834 h 354430"/>
                  <a:gd name="connsiteX2" fmla="*/ 1202336 w 1203847"/>
                  <a:gd name="connsiteY2" fmla="*/ 26976 h 354430"/>
                  <a:gd name="connsiteX3" fmla="*/ 913324 w 1203847"/>
                  <a:gd name="connsiteY3" fmla="*/ 26976 h 354430"/>
                  <a:gd name="connsiteX4" fmla="*/ 64140 w 1203847"/>
                  <a:gd name="connsiteY4" fmla="*/ 16271 h 354430"/>
                  <a:gd name="connsiteX5" fmla="*/ 61759 w 1203847"/>
                  <a:gd name="connsiteY5" fmla="*/ 104978 h 354430"/>
                  <a:gd name="connsiteX6" fmla="*/ 488003 w 1203847"/>
                  <a:gd name="connsiteY6" fmla="*/ 354430 h 354430"/>
                  <a:gd name="connsiteX0" fmla="*/ 488003 w 1056365"/>
                  <a:gd name="connsiteY0" fmla="*/ 338159 h 338159"/>
                  <a:gd name="connsiteX1" fmla="*/ 922388 w 1056365"/>
                  <a:gd name="connsiteY1" fmla="*/ 172563 h 338159"/>
                  <a:gd name="connsiteX2" fmla="*/ 913324 w 1056365"/>
                  <a:gd name="connsiteY2" fmla="*/ 10705 h 338159"/>
                  <a:gd name="connsiteX3" fmla="*/ 64140 w 1056365"/>
                  <a:gd name="connsiteY3" fmla="*/ 0 h 338159"/>
                  <a:gd name="connsiteX4" fmla="*/ 61759 w 1056365"/>
                  <a:gd name="connsiteY4" fmla="*/ 88707 h 338159"/>
                  <a:gd name="connsiteX5" fmla="*/ 488003 w 1056365"/>
                  <a:gd name="connsiteY5" fmla="*/ 338159 h 338159"/>
                  <a:gd name="connsiteX0" fmla="*/ 488003 w 1056365"/>
                  <a:gd name="connsiteY0" fmla="*/ 338159 h 338159"/>
                  <a:gd name="connsiteX1" fmla="*/ 922388 w 1056365"/>
                  <a:gd name="connsiteY1" fmla="*/ 172563 h 338159"/>
                  <a:gd name="connsiteX2" fmla="*/ 913324 w 1056365"/>
                  <a:gd name="connsiteY2" fmla="*/ 10705 h 338159"/>
                  <a:gd name="connsiteX3" fmla="*/ 64140 w 1056365"/>
                  <a:gd name="connsiteY3" fmla="*/ 0 h 338159"/>
                  <a:gd name="connsiteX4" fmla="*/ 171297 w 1056365"/>
                  <a:gd name="connsiteY4" fmla="*/ 153001 h 338159"/>
                  <a:gd name="connsiteX5" fmla="*/ 488003 w 1056365"/>
                  <a:gd name="connsiteY5" fmla="*/ 338159 h 338159"/>
                  <a:gd name="connsiteX0" fmla="*/ 338138 w 906500"/>
                  <a:gd name="connsiteY0" fmla="*/ 331015 h 331015"/>
                  <a:gd name="connsiteX1" fmla="*/ 772523 w 906500"/>
                  <a:gd name="connsiteY1" fmla="*/ 165419 h 331015"/>
                  <a:gd name="connsiteX2" fmla="*/ 763459 w 906500"/>
                  <a:gd name="connsiteY2" fmla="*/ 3561 h 331015"/>
                  <a:gd name="connsiteX3" fmla="*/ 80963 w 906500"/>
                  <a:gd name="connsiteY3" fmla="*/ 0 h 331015"/>
                  <a:gd name="connsiteX4" fmla="*/ 21432 w 906500"/>
                  <a:gd name="connsiteY4" fmla="*/ 145857 h 331015"/>
                  <a:gd name="connsiteX5" fmla="*/ 338138 w 906500"/>
                  <a:gd name="connsiteY5" fmla="*/ 331015 h 331015"/>
                  <a:gd name="connsiteX0" fmla="*/ 404659 w 973021"/>
                  <a:gd name="connsiteY0" fmla="*/ 336271 h 336271"/>
                  <a:gd name="connsiteX1" fmla="*/ 839044 w 973021"/>
                  <a:gd name="connsiteY1" fmla="*/ 170675 h 336271"/>
                  <a:gd name="connsiteX2" fmla="*/ 829980 w 973021"/>
                  <a:gd name="connsiteY2" fmla="*/ 8817 h 336271"/>
                  <a:gd name="connsiteX3" fmla="*/ 147484 w 973021"/>
                  <a:gd name="connsiteY3" fmla="*/ 5256 h 336271"/>
                  <a:gd name="connsiteX4" fmla="*/ 87953 w 973021"/>
                  <a:gd name="connsiteY4" fmla="*/ 151113 h 336271"/>
                  <a:gd name="connsiteX5" fmla="*/ 404659 w 973021"/>
                  <a:gd name="connsiteY5" fmla="*/ 336271 h 336271"/>
                  <a:gd name="connsiteX0" fmla="*/ 428471 w 996833"/>
                  <a:gd name="connsiteY0" fmla="*/ 331015 h 331015"/>
                  <a:gd name="connsiteX1" fmla="*/ 862856 w 996833"/>
                  <a:gd name="connsiteY1" fmla="*/ 165419 h 331015"/>
                  <a:gd name="connsiteX2" fmla="*/ 853792 w 996833"/>
                  <a:gd name="connsiteY2" fmla="*/ 3561 h 331015"/>
                  <a:gd name="connsiteX3" fmla="*/ 171296 w 996833"/>
                  <a:gd name="connsiteY3" fmla="*/ 0 h 331015"/>
                  <a:gd name="connsiteX4" fmla="*/ 111765 w 996833"/>
                  <a:gd name="connsiteY4" fmla="*/ 145857 h 331015"/>
                  <a:gd name="connsiteX5" fmla="*/ 428471 w 996833"/>
                  <a:gd name="connsiteY5" fmla="*/ 331015 h 331015"/>
                  <a:gd name="connsiteX0" fmla="*/ 428471 w 996833"/>
                  <a:gd name="connsiteY0" fmla="*/ 331015 h 331015"/>
                  <a:gd name="connsiteX1" fmla="*/ 862856 w 996833"/>
                  <a:gd name="connsiteY1" fmla="*/ 165419 h 331015"/>
                  <a:gd name="connsiteX2" fmla="*/ 853792 w 996833"/>
                  <a:gd name="connsiteY2" fmla="*/ 3561 h 331015"/>
                  <a:gd name="connsiteX3" fmla="*/ 171296 w 996833"/>
                  <a:gd name="connsiteY3" fmla="*/ 0 h 331015"/>
                  <a:gd name="connsiteX4" fmla="*/ 111765 w 996833"/>
                  <a:gd name="connsiteY4" fmla="*/ 145857 h 331015"/>
                  <a:gd name="connsiteX5" fmla="*/ 428471 w 996833"/>
                  <a:gd name="connsiteY5" fmla="*/ 331015 h 331015"/>
                  <a:gd name="connsiteX0" fmla="*/ 428471 w 996833"/>
                  <a:gd name="connsiteY0" fmla="*/ 331015 h 331015"/>
                  <a:gd name="connsiteX1" fmla="*/ 862856 w 996833"/>
                  <a:gd name="connsiteY1" fmla="*/ 165419 h 331015"/>
                  <a:gd name="connsiteX2" fmla="*/ 853792 w 996833"/>
                  <a:gd name="connsiteY2" fmla="*/ 3561 h 331015"/>
                  <a:gd name="connsiteX3" fmla="*/ 171296 w 996833"/>
                  <a:gd name="connsiteY3" fmla="*/ 0 h 331015"/>
                  <a:gd name="connsiteX4" fmla="*/ 111765 w 996833"/>
                  <a:gd name="connsiteY4" fmla="*/ 145857 h 331015"/>
                  <a:gd name="connsiteX5" fmla="*/ 428471 w 996833"/>
                  <a:gd name="connsiteY5" fmla="*/ 331015 h 331015"/>
                  <a:gd name="connsiteX0" fmla="*/ 428471 w 948031"/>
                  <a:gd name="connsiteY0" fmla="*/ 331015 h 331015"/>
                  <a:gd name="connsiteX1" fmla="*/ 862856 w 948031"/>
                  <a:gd name="connsiteY1" fmla="*/ 165419 h 331015"/>
                  <a:gd name="connsiteX2" fmla="*/ 853792 w 948031"/>
                  <a:gd name="connsiteY2" fmla="*/ 3561 h 331015"/>
                  <a:gd name="connsiteX3" fmla="*/ 171296 w 948031"/>
                  <a:gd name="connsiteY3" fmla="*/ 0 h 331015"/>
                  <a:gd name="connsiteX4" fmla="*/ 111765 w 948031"/>
                  <a:gd name="connsiteY4" fmla="*/ 145857 h 331015"/>
                  <a:gd name="connsiteX5" fmla="*/ 428471 w 948031"/>
                  <a:gd name="connsiteY5" fmla="*/ 331015 h 331015"/>
                  <a:gd name="connsiteX0" fmla="*/ 428471 w 961115"/>
                  <a:gd name="connsiteY0" fmla="*/ 331015 h 331015"/>
                  <a:gd name="connsiteX1" fmla="*/ 862856 w 961115"/>
                  <a:gd name="connsiteY1" fmla="*/ 165419 h 331015"/>
                  <a:gd name="connsiteX2" fmla="*/ 853792 w 961115"/>
                  <a:gd name="connsiteY2" fmla="*/ 3561 h 331015"/>
                  <a:gd name="connsiteX3" fmla="*/ 171296 w 961115"/>
                  <a:gd name="connsiteY3" fmla="*/ 0 h 331015"/>
                  <a:gd name="connsiteX4" fmla="*/ 111765 w 961115"/>
                  <a:gd name="connsiteY4" fmla="*/ 145857 h 331015"/>
                  <a:gd name="connsiteX5" fmla="*/ 428471 w 961115"/>
                  <a:gd name="connsiteY5" fmla="*/ 331015 h 33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115" h="331015">
                    <a:moveTo>
                      <a:pt x="428471" y="331015"/>
                    </a:moveTo>
                    <a:lnTo>
                      <a:pt x="862856" y="165419"/>
                    </a:lnTo>
                    <a:cubicBezTo>
                      <a:pt x="948031" y="139418"/>
                      <a:pt x="961115" y="3748"/>
                      <a:pt x="853792" y="3561"/>
                    </a:cubicBezTo>
                    <a:lnTo>
                      <a:pt x="171296" y="0"/>
                    </a:lnTo>
                    <a:cubicBezTo>
                      <a:pt x="0" y="1887"/>
                      <a:pt x="66520" y="126206"/>
                      <a:pt x="111765" y="145857"/>
                    </a:cubicBezTo>
                    <a:cubicBezTo>
                      <a:pt x="199871" y="190908"/>
                      <a:pt x="287017" y="245205"/>
                      <a:pt x="428471" y="331015"/>
                    </a:cubicBezTo>
                    <a:close/>
                  </a:path>
                </a:pathLst>
              </a:cu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8" name="Freeform 17"/>
              <p:cNvSpPr/>
              <p:nvPr/>
            </p:nvSpPr>
            <p:spPr>
              <a:xfrm>
                <a:off x="81134" y="2779713"/>
                <a:ext cx="716692" cy="333632"/>
              </a:xfrm>
              <a:custGeom>
                <a:avLst/>
                <a:gdLst>
                  <a:gd name="connsiteX0" fmla="*/ 716692 w 716692"/>
                  <a:gd name="connsiteY0" fmla="*/ 333632 h 333632"/>
                  <a:gd name="connsiteX1" fmla="*/ 172994 w 716692"/>
                  <a:gd name="connsiteY1" fmla="*/ 6178 h 333632"/>
                  <a:gd name="connsiteX2" fmla="*/ 0 w 716692"/>
                  <a:gd name="connsiteY2" fmla="*/ 6178 h 333632"/>
                  <a:gd name="connsiteX3" fmla="*/ 6178 w 716692"/>
                  <a:gd name="connsiteY3" fmla="*/ 0 h 333632"/>
                </a:gdLst>
                <a:ahLst/>
                <a:cxnLst>
                  <a:cxn ang="0">
                    <a:pos x="connsiteX0" y="connsiteY0"/>
                  </a:cxn>
                  <a:cxn ang="0">
                    <a:pos x="connsiteX1" y="connsiteY1"/>
                  </a:cxn>
                  <a:cxn ang="0">
                    <a:pos x="connsiteX2" y="connsiteY2"/>
                  </a:cxn>
                  <a:cxn ang="0">
                    <a:pos x="connsiteX3" y="connsiteY3"/>
                  </a:cxn>
                </a:cxnLst>
                <a:rect l="l" t="t" r="r" b="b"/>
                <a:pathLst>
                  <a:path w="716692" h="333632">
                    <a:moveTo>
                      <a:pt x="716692" y="333632"/>
                    </a:moveTo>
                    <a:lnTo>
                      <a:pt x="172994" y="6178"/>
                    </a:lnTo>
                    <a:lnTo>
                      <a:pt x="0" y="6178"/>
                    </a:lnTo>
                    <a:lnTo>
                      <a:pt x="6178"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cxnSp>
            <p:nvCxnSpPr>
              <p:cNvPr id="19" name="Straight Connector 18"/>
              <p:cNvCxnSpPr>
                <a:stCxn id="20" idx="1"/>
              </p:cNvCxnSpPr>
              <p:nvPr/>
            </p:nvCxnSpPr>
            <p:spPr>
              <a:xfrm flipH="1">
                <a:off x="1952369" y="2799325"/>
                <a:ext cx="6176" cy="44484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506626" y="2799325"/>
                <a:ext cx="1451919" cy="325847"/>
              </a:xfrm>
              <a:custGeom>
                <a:avLst/>
                <a:gdLst>
                  <a:gd name="connsiteX0" fmla="*/ 562233 w 1414849"/>
                  <a:gd name="connsiteY0" fmla="*/ 327454 h 327454"/>
                  <a:gd name="connsiteX1" fmla="*/ 1414849 w 1414849"/>
                  <a:gd name="connsiteY1" fmla="*/ 0 h 327454"/>
                  <a:gd name="connsiteX2" fmla="*/ 0 w 1414849"/>
                  <a:gd name="connsiteY2" fmla="*/ 0 h 327454"/>
                  <a:gd name="connsiteX3" fmla="*/ 562233 w 1414849"/>
                  <a:gd name="connsiteY3" fmla="*/ 327454 h 327454"/>
                </a:gdLst>
                <a:ahLst/>
                <a:cxnLst>
                  <a:cxn ang="0">
                    <a:pos x="connsiteX0" y="connsiteY0"/>
                  </a:cxn>
                  <a:cxn ang="0">
                    <a:pos x="connsiteX1" y="connsiteY1"/>
                  </a:cxn>
                  <a:cxn ang="0">
                    <a:pos x="connsiteX2" y="connsiteY2"/>
                  </a:cxn>
                  <a:cxn ang="0">
                    <a:pos x="connsiteX3" y="connsiteY3"/>
                  </a:cxn>
                </a:cxnLst>
                <a:rect l="l" t="t" r="r" b="b"/>
                <a:pathLst>
                  <a:path w="1414849" h="327454">
                    <a:moveTo>
                      <a:pt x="562233" y="327454"/>
                    </a:moveTo>
                    <a:lnTo>
                      <a:pt x="1414849" y="0"/>
                    </a:lnTo>
                    <a:lnTo>
                      <a:pt x="0" y="0"/>
                    </a:lnTo>
                    <a:lnTo>
                      <a:pt x="562233" y="327454"/>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21" name="Straight Connector 20"/>
              <p:cNvCxnSpPr/>
              <p:nvPr/>
            </p:nvCxnSpPr>
            <p:spPr>
              <a:xfrm>
                <a:off x="1958545" y="2799325"/>
                <a:ext cx="268748" cy="8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5943600" y="2387602"/>
              <a:ext cx="5926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15"/>
            <p:cNvSpPr/>
            <p:nvPr/>
          </p:nvSpPr>
          <p:spPr>
            <a:xfrm>
              <a:off x="76199" y="2396068"/>
              <a:ext cx="5926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14" name="Group 26"/>
          <p:cNvGrpSpPr/>
          <p:nvPr/>
        </p:nvGrpSpPr>
        <p:grpSpPr>
          <a:xfrm>
            <a:off x="2366403" y="2530949"/>
            <a:ext cx="268257" cy="185481"/>
            <a:chOff x="4367990" y="2478428"/>
            <a:chExt cx="1461628" cy="1010616"/>
          </a:xfrm>
        </p:grpSpPr>
        <p:sp>
          <p:nvSpPr>
            <p:cNvPr id="28" name="Freeform 27"/>
            <p:cNvSpPr/>
            <p:nvPr/>
          </p:nvSpPr>
          <p:spPr>
            <a:xfrm>
              <a:off x="4367990" y="2478428"/>
              <a:ext cx="586280" cy="1010616"/>
            </a:xfrm>
            <a:custGeom>
              <a:avLst/>
              <a:gdLst>
                <a:gd name="connsiteX0" fmla="*/ 0 w 80962"/>
                <a:gd name="connsiteY0" fmla="*/ 0 h 130969"/>
                <a:gd name="connsiteX1" fmla="*/ 80962 w 80962"/>
                <a:gd name="connsiteY1" fmla="*/ 47625 h 130969"/>
                <a:gd name="connsiteX2" fmla="*/ 35719 w 80962"/>
                <a:gd name="connsiteY2" fmla="*/ 130969 h 130969"/>
                <a:gd name="connsiteX3" fmla="*/ 35719 w 80962"/>
                <a:gd name="connsiteY3" fmla="*/ 128588 h 130969"/>
                <a:gd name="connsiteX0" fmla="*/ 0 w 80962"/>
                <a:gd name="connsiteY0" fmla="*/ 0 h 136283"/>
                <a:gd name="connsiteX1" fmla="*/ 80962 w 80962"/>
                <a:gd name="connsiteY1" fmla="*/ 52939 h 136283"/>
                <a:gd name="connsiteX2" fmla="*/ 35719 w 80962"/>
                <a:gd name="connsiteY2" fmla="*/ 136283 h 136283"/>
                <a:gd name="connsiteX3" fmla="*/ 35719 w 80962"/>
                <a:gd name="connsiteY3" fmla="*/ 133902 h 136283"/>
                <a:gd name="connsiteX0" fmla="*/ 0 w 82143"/>
                <a:gd name="connsiteY0" fmla="*/ 0 h 136283"/>
                <a:gd name="connsiteX1" fmla="*/ 82143 w 82143"/>
                <a:gd name="connsiteY1" fmla="*/ 54710 h 136283"/>
                <a:gd name="connsiteX2" fmla="*/ 35719 w 82143"/>
                <a:gd name="connsiteY2" fmla="*/ 136283 h 136283"/>
                <a:gd name="connsiteX3" fmla="*/ 35719 w 82143"/>
                <a:gd name="connsiteY3" fmla="*/ 133902 h 136283"/>
                <a:gd name="connsiteX0" fmla="*/ 0 w 82143"/>
                <a:gd name="connsiteY0" fmla="*/ 0 h 151023"/>
                <a:gd name="connsiteX1" fmla="*/ 82143 w 82143"/>
                <a:gd name="connsiteY1" fmla="*/ 54710 h 151023"/>
                <a:gd name="connsiteX2" fmla="*/ 35719 w 82143"/>
                <a:gd name="connsiteY2" fmla="*/ 136283 h 151023"/>
                <a:gd name="connsiteX3" fmla="*/ 41707 w 82143"/>
                <a:gd name="connsiteY3" fmla="*/ 151023 h 151023"/>
                <a:gd name="connsiteX0" fmla="*/ 0 w 82143"/>
                <a:gd name="connsiteY0" fmla="*/ 0 h 151023"/>
                <a:gd name="connsiteX1" fmla="*/ 82143 w 82143"/>
                <a:gd name="connsiteY1" fmla="*/ 54710 h 151023"/>
                <a:gd name="connsiteX2" fmla="*/ 30862 w 82143"/>
                <a:gd name="connsiteY2" fmla="*/ 141596 h 151023"/>
                <a:gd name="connsiteX3" fmla="*/ 41707 w 82143"/>
                <a:gd name="connsiteY3" fmla="*/ 151023 h 151023"/>
                <a:gd name="connsiteX0" fmla="*/ 0 w 82143"/>
                <a:gd name="connsiteY0" fmla="*/ 0 h 141596"/>
                <a:gd name="connsiteX1" fmla="*/ 82143 w 82143"/>
                <a:gd name="connsiteY1" fmla="*/ 54710 h 141596"/>
                <a:gd name="connsiteX2" fmla="*/ 30862 w 82143"/>
                <a:gd name="connsiteY2" fmla="*/ 141596 h 141596"/>
              </a:gdLst>
              <a:ahLst/>
              <a:cxnLst>
                <a:cxn ang="0">
                  <a:pos x="connsiteX0" y="connsiteY0"/>
                </a:cxn>
                <a:cxn ang="0">
                  <a:pos x="connsiteX1" y="connsiteY1"/>
                </a:cxn>
                <a:cxn ang="0">
                  <a:pos x="connsiteX2" y="connsiteY2"/>
                </a:cxn>
              </a:cxnLst>
              <a:rect l="l" t="t" r="r" b="b"/>
              <a:pathLst>
                <a:path w="82143" h="141596">
                  <a:moveTo>
                    <a:pt x="0" y="0"/>
                  </a:moveTo>
                  <a:lnTo>
                    <a:pt x="82143" y="54710"/>
                  </a:lnTo>
                  <a:lnTo>
                    <a:pt x="30862" y="14159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29" name="Freeform 28"/>
            <p:cNvSpPr/>
            <p:nvPr/>
          </p:nvSpPr>
          <p:spPr>
            <a:xfrm>
              <a:off x="4976045" y="2482932"/>
              <a:ext cx="428404" cy="755677"/>
            </a:xfrm>
            <a:custGeom>
              <a:avLst/>
              <a:gdLst>
                <a:gd name="connsiteX0" fmla="*/ 21431 w 52388"/>
                <a:gd name="connsiteY0" fmla="*/ 95250 h 95250"/>
                <a:gd name="connsiteX1" fmla="*/ 21431 w 52388"/>
                <a:gd name="connsiteY1" fmla="*/ 95250 h 95250"/>
                <a:gd name="connsiteX2" fmla="*/ 52388 w 52388"/>
                <a:gd name="connsiteY2" fmla="*/ 35718 h 95250"/>
                <a:gd name="connsiteX3" fmla="*/ 4763 w 52388"/>
                <a:gd name="connsiteY3" fmla="*/ 0 h 95250"/>
                <a:gd name="connsiteX4" fmla="*/ 0 w 52388"/>
                <a:gd name="connsiteY4" fmla="*/ 0 h 95250"/>
                <a:gd name="connsiteX0" fmla="*/ 16668 w 47625"/>
                <a:gd name="connsiteY0" fmla="*/ 95250 h 95250"/>
                <a:gd name="connsiteX1" fmla="*/ 16668 w 47625"/>
                <a:gd name="connsiteY1" fmla="*/ 95250 h 95250"/>
                <a:gd name="connsiteX2" fmla="*/ 47625 w 47625"/>
                <a:gd name="connsiteY2" fmla="*/ 35718 h 95250"/>
                <a:gd name="connsiteX3" fmla="*/ 0 w 47625"/>
                <a:gd name="connsiteY3" fmla="*/ 0 h 95250"/>
                <a:gd name="connsiteX0" fmla="*/ 24343 w 55300"/>
                <a:gd name="connsiteY0" fmla="*/ 104696 h 104696"/>
                <a:gd name="connsiteX1" fmla="*/ 24343 w 55300"/>
                <a:gd name="connsiteY1" fmla="*/ 104696 h 104696"/>
                <a:gd name="connsiteX2" fmla="*/ 55300 w 55300"/>
                <a:gd name="connsiteY2" fmla="*/ 45164 h 104696"/>
                <a:gd name="connsiteX3" fmla="*/ 0 w 55300"/>
                <a:gd name="connsiteY3" fmla="*/ 0 h 104696"/>
                <a:gd name="connsiteX0" fmla="*/ 24343 w 55300"/>
                <a:gd name="connsiteY0" fmla="*/ 104696 h 105877"/>
                <a:gd name="connsiteX1" fmla="*/ 24933 w 55300"/>
                <a:gd name="connsiteY1" fmla="*/ 105877 h 105877"/>
                <a:gd name="connsiteX2" fmla="*/ 55300 w 55300"/>
                <a:gd name="connsiteY2" fmla="*/ 45164 h 105877"/>
                <a:gd name="connsiteX3" fmla="*/ 0 w 55300"/>
                <a:gd name="connsiteY3" fmla="*/ 0 h 105877"/>
                <a:gd name="connsiteX0" fmla="*/ 24343 w 60023"/>
                <a:gd name="connsiteY0" fmla="*/ 104696 h 105877"/>
                <a:gd name="connsiteX1" fmla="*/ 24933 w 60023"/>
                <a:gd name="connsiteY1" fmla="*/ 105877 h 105877"/>
                <a:gd name="connsiteX2" fmla="*/ 60023 w 60023"/>
                <a:gd name="connsiteY2" fmla="*/ 43983 h 105877"/>
                <a:gd name="connsiteX3" fmla="*/ 0 w 60023"/>
                <a:gd name="connsiteY3" fmla="*/ 0 h 105877"/>
              </a:gdLst>
              <a:ahLst/>
              <a:cxnLst>
                <a:cxn ang="0">
                  <a:pos x="connsiteX0" y="connsiteY0"/>
                </a:cxn>
                <a:cxn ang="0">
                  <a:pos x="connsiteX1" y="connsiteY1"/>
                </a:cxn>
                <a:cxn ang="0">
                  <a:pos x="connsiteX2" y="connsiteY2"/>
                </a:cxn>
                <a:cxn ang="0">
                  <a:pos x="connsiteX3" y="connsiteY3"/>
                </a:cxn>
              </a:cxnLst>
              <a:rect l="l" t="t" r="r" b="b"/>
              <a:pathLst>
                <a:path w="60023" h="105877">
                  <a:moveTo>
                    <a:pt x="24343" y="104696"/>
                  </a:moveTo>
                  <a:lnTo>
                    <a:pt x="24933" y="105877"/>
                  </a:lnTo>
                  <a:lnTo>
                    <a:pt x="60023" y="43983"/>
                  </a:lnTo>
                  <a:lnTo>
                    <a:pt x="0"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30" name="Freeform 29"/>
            <p:cNvSpPr/>
            <p:nvPr/>
          </p:nvSpPr>
          <p:spPr>
            <a:xfrm>
              <a:off x="5583395" y="2478713"/>
              <a:ext cx="246223" cy="551029"/>
            </a:xfrm>
            <a:custGeom>
              <a:avLst/>
              <a:gdLst>
                <a:gd name="connsiteX0" fmla="*/ 4763 w 30956"/>
                <a:gd name="connsiteY0" fmla="*/ 66675 h 66675"/>
                <a:gd name="connsiteX1" fmla="*/ 30956 w 30956"/>
                <a:gd name="connsiteY1" fmla="*/ 23812 h 66675"/>
                <a:gd name="connsiteX2" fmla="*/ 0 w 30956"/>
                <a:gd name="connsiteY2" fmla="*/ 0 h 66675"/>
                <a:gd name="connsiteX3" fmla="*/ 0 w 30956"/>
                <a:gd name="connsiteY3" fmla="*/ 0 h 66675"/>
                <a:gd name="connsiteX0" fmla="*/ 8305 w 34498"/>
                <a:gd name="connsiteY0" fmla="*/ 76712 h 76712"/>
                <a:gd name="connsiteX1" fmla="*/ 34498 w 34498"/>
                <a:gd name="connsiteY1" fmla="*/ 33849 h 76712"/>
                <a:gd name="connsiteX2" fmla="*/ 3542 w 34498"/>
                <a:gd name="connsiteY2" fmla="*/ 10037 h 76712"/>
                <a:gd name="connsiteX3" fmla="*/ 0 w 34498"/>
                <a:gd name="connsiteY3" fmla="*/ 0 h 76712"/>
                <a:gd name="connsiteX0" fmla="*/ 8305 w 34498"/>
                <a:gd name="connsiteY0" fmla="*/ 76712 h 76712"/>
                <a:gd name="connsiteX1" fmla="*/ 34498 w 34498"/>
                <a:gd name="connsiteY1" fmla="*/ 33849 h 76712"/>
                <a:gd name="connsiteX2" fmla="*/ 0 w 34498"/>
                <a:gd name="connsiteY2" fmla="*/ 0 h 76712"/>
                <a:gd name="connsiteX0" fmla="*/ 8305 w 34498"/>
                <a:gd name="connsiteY0" fmla="*/ 76712 h 77204"/>
                <a:gd name="connsiteX1" fmla="*/ 19472 w 34498"/>
                <a:gd name="connsiteY1" fmla="*/ 77204 h 77204"/>
                <a:gd name="connsiteX2" fmla="*/ 34498 w 34498"/>
                <a:gd name="connsiteY2" fmla="*/ 33849 h 77204"/>
                <a:gd name="connsiteX3" fmla="*/ 0 w 34498"/>
                <a:gd name="connsiteY3" fmla="*/ 0 h 77204"/>
                <a:gd name="connsiteX0" fmla="*/ 19472 w 34498"/>
                <a:gd name="connsiteY0" fmla="*/ 77204 h 77204"/>
                <a:gd name="connsiteX1" fmla="*/ 34498 w 34498"/>
                <a:gd name="connsiteY1" fmla="*/ 33849 h 77204"/>
                <a:gd name="connsiteX2" fmla="*/ 0 w 34498"/>
                <a:gd name="connsiteY2" fmla="*/ 0 h 77204"/>
              </a:gdLst>
              <a:ahLst/>
              <a:cxnLst>
                <a:cxn ang="0">
                  <a:pos x="connsiteX0" y="connsiteY0"/>
                </a:cxn>
                <a:cxn ang="0">
                  <a:pos x="connsiteX1" y="connsiteY1"/>
                </a:cxn>
                <a:cxn ang="0">
                  <a:pos x="connsiteX2" y="connsiteY2"/>
                </a:cxn>
              </a:cxnLst>
              <a:rect l="l" t="t" r="r" b="b"/>
              <a:pathLst>
                <a:path w="34498" h="77204">
                  <a:moveTo>
                    <a:pt x="19472" y="77204"/>
                  </a:moveTo>
                  <a:lnTo>
                    <a:pt x="34498" y="33849"/>
                  </a:lnTo>
                  <a:lnTo>
                    <a:pt x="0"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grpSp>
      <p:grpSp>
        <p:nvGrpSpPr>
          <p:cNvPr id="27" name="Group 30"/>
          <p:cNvGrpSpPr/>
          <p:nvPr/>
        </p:nvGrpSpPr>
        <p:grpSpPr>
          <a:xfrm flipH="1">
            <a:off x="6475646" y="2530955"/>
            <a:ext cx="294347" cy="185481"/>
            <a:chOff x="4367990" y="2478428"/>
            <a:chExt cx="1461628" cy="1010616"/>
          </a:xfrm>
        </p:grpSpPr>
        <p:sp>
          <p:nvSpPr>
            <p:cNvPr id="32" name="Freeform 31"/>
            <p:cNvSpPr/>
            <p:nvPr/>
          </p:nvSpPr>
          <p:spPr>
            <a:xfrm>
              <a:off x="4367990" y="2478428"/>
              <a:ext cx="586280" cy="1010616"/>
            </a:xfrm>
            <a:custGeom>
              <a:avLst/>
              <a:gdLst>
                <a:gd name="connsiteX0" fmla="*/ 0 w 80962"/>
                <a:gd name="connsiteY0" fmla="*/ 0 h 130969"/>
                <a:gd name="connsiteX1" fmla="*/ 80962 w 80962"/>
                <a:gd name="connsiteY1" fmla="*/ 47625 h 130969"/>
                <a:gd name="connsiteX2" fmla="*/ 35719 w 80962"/>
                <a:gd name="connsiteY2" fmla="*/ 130969 h 130969"/>
                <a:gd name="connsiteX3" fmla="*/ 35719 w 80962"/>
                <a:gd name="connsiteY3" fmla="*/ 128588 h 130969"/>
                <a:gd name="connsiteX0" fmla="*/ 0 w 80962"/>
                <a:gd name="connsiteY0" fmla="*/ 0 h 136283"/>
                <a:gd name="connsiteX1" fmla="*/ 80962 w 80962"/>
                <a:gd name="connsiteY1" fmla="*/ 52939 h 136283"/>
                <a:gd name="connsiteX2" fmla="*/ 35719 w 80962"/>
                <a:gd name="connsiteY2" fmla="*/ 136283 h 136283"/>
                <a:gd name="connsiteX3" fmla="*/ 35719 w 80962"/>
                <a:gd name="connsiteY3" fmla="*/ 133902 h 136283"/>
                <a:gd name="connsiteX0" fmla="*/ 0 w 82143"/>
                <a:gd name="connsiteY0" fmla="*/ 0 h 136283"/>
                <a:gd name="connsiteX1" fmla="*/ 82143 w 82143"/>
                <a:gd name="connsiteY1" fmla="*/ 54710 h 136283"/>
                <a:gd name="connsiteX2" fmla="*/ 35719 w 82143"/>
                <a:gd name="connsiteY2" fmla="*/ 136283 h 136283"/>
                <a:gd name="connsiteX3" fmla="*/ 35719 w 82143"/>
                <a:gd name="connsiteY3" fmla="*/ 133902 h 136283"/>
                <a:gd name="connsiteX0" fmla="*/ 0 w 82143"/>
                <a:gd name="connsiteY0" fmla="*/ 0 h 151023"/>
                <a:gd name="connsiteX1" fmla="*/ 82143 w 82143"/>
                <a:gd name="connsiteY1" fmla="*/ 54710 h 151023"/>
                <a:gd name="connsiteX2" fmla="*/ 35719 w 82143"/>
                <a:gd name="connsiteY2" fmla="*/ 136283 h 151023"/>
                <a:gd name="connsiteX3" fmla="*/ 41707 w 82143"/>
                <a:gd name="connsiteY3" fmla="*/ 151023 h 151023"/>
                <a:gd name="connsiteX0" fmla="*/ 0 w 82143"/>
                <a:gd name="connsiteY0" fmla="*/ 0 h 151023"/>
                <a:gd name="connsiteX1" fmla="*/ 82143 w 82143"/>
                <a:gd name="connsiteY1" fmla="*/ 54710 h 151023"/>
                <a:gd name="connsiteX2" fmla="*/ 30862 w 82143"/>
                <a:gd name="connsiteY2" fmla="*/ 141596 h 151023"/>
                <a:gd name="connsiteX3" fmla="*/ 41707 w 82143"/>
                <a:gd name="connsiteY3" fmla="*/ 151023 h 151023"/>
                <a:gd name="connsiteX0" fmla="*/ 0 w 82143"/>
                <a:gd name="connsiteY0" fmla="*/ 0 h 141596"/>
                <a:gd name="connsiteX1" fmla="*/ 82143 w 82143"/>
                <a:gd name="connsiteY1" fmla="*/ 54710 h 141596"/>
                <a:gd name="connsiteX2" fmla="*/ 30862 w 82143"/>
                <a:gd name="connsiteY2" fmla="*/ 141596 h 141596"/>
              </a:gdLst>
              <a:ahLst/>
              <a:cxnLst>
                <a:cxn ang="0">
                  <a:pos x="connsiteX0" y="connsiteY0"/>
                </a:cxn>
                <a:cxn ang="0">
                  <a:pos x="connsiteX1" y="connsiteY1"/>
                </a:cxn>
                <a:cxn ang="0">
                  <a:pos x="connsiteX2" y="connsiteY2"/>
                </a:cxn>
              </a:cxnLst>
              <a:rect l="l" t="t" r="r" b="b"/>
              <a:pathLst>
                <a:path w="82143" h="141596">
                  <a:moveTo>
                    <a:pt x="0" y="0"/>
                  </a:moveTo>
                  <a:lnTo>
                    <a:pt x="82143" y="54710"/>
                  </a:lnTo>
                  <a:lnTo>
                    <a:pt x="30862" y="14159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33" name="Freeform 32"/>
            <p:cNvSpPr/>
            <p:nvPr/>
          </p:nvSpPr>
          <p:spPr>
            <a:xfrm>
              <a:off x="4976045" y="2482932"/>
              <a:ext cx="428404" cy="755677"/>
            </a:xfrm>
            <a:custGeom>
              <a:avLst/>
              <a:gdLst>
                <a:gd name="connsiteX0" fmla="*/ 21431 w 52388"/>
                <a:gd name="connsiteY0" fmla="*/ 95250 h 95250"/>
                <a:gd name="connsiteX1" fmla="*/ 21431 w 52388"/>
                <a:gd name="connsiteY1" fmla="*/ 95250 h 95250"/>
                <a:gd name="connsiteX2" fmla="*/ 52388 w 52388"/>
                <a:gd name="connsiteY2" fmla="*/ 35718 h 95250"/>
                <a:gd name="connsiteX3" fmla="*/ 4763 w 52388"/>
                <a:gd name="connsiteY3" fmla="*/ 0 h 95250"/>
                <a:gd name="connsiteX4" fmla="*/ 0 w 52388"/>
                <a:gd name="connsiteY4" fmla="*/ 0 h 95250"/>
                <a:gd name="connsiteX0" fmla="*/ 16668 w 47625"/>
                <a:gd name="connsiteY0" fmla="*/ 95250 h 95250"/>
                <a:gd name="connsiteX1" fmla="*/ 16668 w 47625"/>
                <a:gd name="connsiteY1" fmla="*/ 95250 h 95250"/>
                <a:gd name="connsiteX2" fmla="*/ 47625 w 47625"/>
                <a:gd name="connsiteY2" fmla="*/ 35718 h 95250"/>
                <a:gd name="connsiteX3" fmla="*/ 0 w 47625"/>
                <a:gd name="connsiteY3" fmla="*/ 0 h 95250"/>
                <a:gd name="connsiteX0" fmla="*/ 24343 w 55300"/>
                <a:gd name="connsiteY0" fmla="*/ 104696 h 104696"/>
                <a:gd name="connsiteX1" fmla="*/ 24343 w 55300"/>
                <a:gd name="connsiteY1" fmla="*/ 104696 h 104696"/>
                <a:gd name="connsiteX2" fmla="*/ 55300 w 55300"/>
                <a:gd name="connsiteY2" fmla="*/ 45164 h 104696"/>
                <a:gd name="connsiteX3" fmla="*/ 0 w 55300"/>
                <a:gd name="connsiteY3" fmla="*/ 0 h 104696"/>
                <a:gd name="connsiteX0" fmla="*/ 24343 w 55300"/>
                <a:gd name="connsiteY0" fmla="*/ 104696 h 105877"/>
                <a:gd name="connsiteX1" fmla="*/ 24933 w 55300"/>
                <a:gd name="connsiteY1" fmla="*/ 105877 h 105877"/>
                <a:gd name="connsiteX2" fmla="*/ 55300 w 55300"/>
                <a:gd name="connsiteY2" fmla="*/ 45164 h 105877"/>
                <a:gd name="connsiteX3" fmla="*/ 0 w 55300"/>
                <a:gd name="connsiteY3" fmla="*/ 0 h 105877"/>
                <a:gd name="connsiteX0" fmla="*/ 24343 w 60023"/>
                <a:gd name="connsiteY0" fmla="*/ 104696 h 105877"/>
                <a:gd name="connsiteX1" fmla="*/ 24933 w 60023"/>
                <a:gd name="connsiteY1" fmla="*/ 105877 h 105877"/>
                <a:gd name="connsiteX2" fmla="*/ 60023 w 60023"/>
                <a:gd name="connsiteY2" fmla="*/ 43983 h 105877"/>
                <a:gd name="connsiteX3" fmla="*/ 0 w 60023"/>
                <a:gd name="connsiteY3" fmla="*/ 0 h 105877"/>
              </a:gdLst>
              <a:ahLst/>
              <a:cxnLst>
                <a:cxn ang="0">
                  <a:pos x="connsiteX0" y="connsiteY0"/>
                </a:cxn>
                <a:cxn ang="0">
                  <a:pos x="connsiteX1" y="connsiteY1"/>
                </a:cxn>
                <a:cxn ang="0">
                  <a:pos x="connsiteX2" y="connsiteY2"/>
                </a:cxn>
                <a:cxn ang="0">
                  <a:pos x="connsiteX3" y="connsiteY3"/>
                </a:cxn>
              </a:cxnLst>
              <a:rect l="l" t="t" r="r" b="b"/>
              <a:pathLst>
                <a:path w="60023" h="105877">
                  <a:moveTo>
                    <a:pt x="24343" y="104696"/>
                  </a:moveTo>
                  <a:lnTo>
                    <a:pt x="24933" y="105877"/>
                  </a:lnTo>
                  <a:lnTo>
                    <a:pt x="60023" y="43983"/>
                  </a:lnTo>
                  <a:lnTo>
                    <a:pt x="0"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34" name="Freeform 33"/>
            <p:cNvSpPr/>
            <p:nvPr/>
          </p:nvSpPr>
          <p:spPr>
            <a:xfrm>
              <a:off x="5583395" y="2478713"/>
              <a:ext cx="246223" cy="551029"/>
            </a:xfrm>
            <a:custGeom>
              <a:avLst/>
              <a:gdLst>
                <a:gd name="connsiteX0" fmla="*/ 4763 w 30956"/>
                <a:gd name="connsiteY0" fmla="*/ 66675 h 66675"/>
                <a:gd name="connsiteX1" fmla="*/ 30956 w 30956"/>
                <a:gd name="connsiteY1" fmla="*/ 23812 h 66675"/>
                <a:gd name="connsiteX2" fmla="*/ 0 w 30956"/>
                <a:gd name="connsiteY2" fmla="*/ 0 h 66675"/>
                <a:gd name="connsiteX3" fmla="*/ 0 w 30956"/>
                <a:gd name="connsiteY3" fmla="*/ 0 h 66675"/>
                <a:gd name="connsiteX0" fmla="*/ 8305 w 34498"/>
                <a:gd name="connsiteY0" fmla="*/ 76712 h 76712"/>
                <a:gd name="connsiteX1" fmla="*/ 34498 w 34498"/>
                <a:gd name="connsiteY1" fmla="*/ 33849 h 76712"/>
                <a:gd name="connsiteX2" fmla="*/ 3542 w 34498"/>
                <a:gd name="connsiteY2" fmla="*/ 10037 h 76712"/>
                <a:gd name="connsiteX3" fmla="*/ 0 w 34498"/>
                <a:gd name="connsiteY3" fmla="*/ 0 h 76712"/>
                <a:gd name="connsiteX0" fmla="*/ 8305 w 34498"/>
                <a:gd name="connsiteY0" fmla="*/ 76712 h 76712"/>
                <a:gd name="connsiteX1" fmla="*/ 34498 w 34498"/>
                <a:gd name="connsiteY1" fmla="*/ 33849 h 76712"/>
                <a:gd name="connsiteX2" fmla="*/ 0 w 34498"/>
                <a:gd name="connsiteY2" fmla="*/ 0 h 76712"/>
                <a:gd name="connsiteX0" fmla="*/ 8305 w 34498"/>
                <a:gd name="connsiteY0" fmla="*/ 76712 h 77204"/>
                <a:gd name="connsiteX1" fmla="*/ 19472 w 34498"/>
                <a:gd name="connsiteY1" fmla="*/ 77204 h 77204"/>
                <a:gd name="connsiteX2" fmla="*/ 34498 w 34498"/>
                <a:gd name="connsiteY2" fmla="*/ 33849 h 77204"/>
                <a:gd name="connsiteX3" fmla="*/ 0 w 34498"/>
                <a:gd name="connsiteY3" fmla="*/ 0 h 77204"/>
                <a:gd name="connsiteX0" fmla="*/ 19472 w 34498"/>
                <a:gd name="connsiteY0" fmla="*/ 77204 h 77204"/>
                <a:gd name="connsiteX1" fmla="*/ 34498 w 34498"/>
                <a:gd name="connsiteY1" fmla="*/ 33849 h 77204"/>
                <a:gd name="connsiteX2" fmla="*/ 0 w 34498"/>
                <a:gd name="connsiteY2" fmla="*/ 0 h 77204"/>
              </a:gdLst>
              <a:ahLst/>
              <a:cxnLst>
                <a:cxn ang="0">
                  <a:pos x="connsiteX0" y="connsiteY0"/>
                </a:cxn>
                <a:cxn ang="0">
                  <a:pos x="connsiteX1" y="connsiteY1"/>
                </a:cxn>
                <a:cxn ang="0">
                  <a:pos x="connsiteX2" y="connsiteY2"/>
                </a:cxn>
              </a:cxnLst>
              <a:rect l="l" t="t" r="r" b="b"/>
              <a:pathLst>
                <a:path w="34498" h="77204">
                  <a:moveTo>
                    <a:pt x="19472" y="77204"/>
                  </a:moveTo>
                  <a:lnTo>
                    <a:pt x="34498" y="33849"/>
                  </a:lnTo>
                  <a:lnTo>
                    <a:pt x="0"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gr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911" y="0"/>
            <a:ext cx="8025089" cy="1676400"/>
          </a:xfrm>
          <a:prstGeom prst="rect">
            <a:avLst/>
          </a:prstGeom>
        </p:spPr>
      </p:pic>
    </p:spTree>
    <p:custDataLst>
      <p:tags r:id="rId1"/>
    </p:custDataLst>
    <p:extLst>
      <p:ext uri="{BB962C8B-B14F-4D97-AF65-F5344CB8AC3E}">
        <p14:creationId xmlns:p14="http://schemas.microsoft.com/office/powerpoint/2010/main" val="4048680808"/>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66800" y="1981200"/>
            <a:ext cx="7959185" cy="4240071"/>
            <a:chOff x="380011" y="1316712"/>
            <a:chExt cx="8570041" cy="4570943"/>
          </a:xfrm>
        </p:grpSpPr>
        <p:sp>
          <p:nvSpPr>
            <p:cNvPr id="15" name="Freeform 14"/>
            <p:cNvSpPr/>
            <p:nvPr/>
          </p:nvSpPr>
          <p:spPr>
            <a:xfrm>
              <a:off x="864025" y="1316712"/>
              <a:ext cx="2585377" cy="1034151"/>
            </a:xfrm>
            <a:custGeom>
              <a:avLst/>
              <a:gdLst>
                <a:gd name="connsiteX0" fmla="*/ 0 w 2585377"/>
                <a:gd name="connsiteY0" fmla="*/ 0 h 1034151"/>
                <a:gd name="connsiteX1" fmla="*/ 2068302 w 2585377"/>
                <a:gd name="connsiteY1" fmla="*/ 0 h 1034151"/>
                <a:gd name="connsiteX2" fmla="*/ 2585377 w 2585377"/>
                <a:gd name="connsiteY2" fmla="*/ 517076 h 1034151"/>
                <a:gd name="connsiteX3" fmla="*/ 2068302 w 2585377"/>
                <a:gd name="connsiteY3" fmla="*/ 1034151 h 1034151"/>
                <a:gd name="connsiteX4" fmla="*/ 0 w 2585377"/>
                <a:gd name="connsiteY4" fmla="*/ 1034151 h 1034151"/>
                <a:gd name="connsiteX5" fmla="*/ 517076 w 2585377"/>
                <a:gd name="connsiteY5" fmla="*/ 517076 h 1034151"/>
                <a:gd name="connsiteX6" fmla="*/ 0 w 2585377"/>
                <a:gd name="connsiteY6" fmla="*/ 0 h 103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5377" h="1034151">
                  <a:moveTo>
                    <a:pt x="0" y="0"/>
                  </a:moveTo>
                  <a:lnTo>
                    <a:pt x="2068302" y="0"/>
                  </a:lnTo>
                  <a:lnTo>
                    <a:pt x="2585377" y="517076"/>
                  </a:lnTo>
                  <a:lnTo>
                    <a:pt x="2068302" y="1034151"/>
                  </a:lnTo>
                  <a:lnTo>
                    <a:pt x="0" y="1034151"/>
                  </a:lnTo>
                  <a:lnTo>
                    <a:pt x="517076" y="517076"/>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39683" tIns="11425" rIns="516832" bIns="11425" numCol="1" spcCol="1270" anchor="ctr" anchorCtr="0">
              <a:noAutofit/>
            </a:bodyPr>
            <a:lstStyle/>
            <a:p>
              <a:pPr algn="ctr" defTabSz="799725">
                <a:lnSpc>
                  <a:spcPct val="90000"/>
                </a:lnSpc>
                <a:spcBef>
                  <a:spcPct val="0"/>
                </a:spcBef>
                <a:spcAft>
                  <a:spcPct val="35000"/>
                </a:spcAft>
              </a:pPr>
              <a:r>
                <a:rPr lang="en-US" sz="1600" b="1" dirty="0">
                  <a:effectLst>
                    <a:outerShdw blurRad="38100" dist="38100" dir="2700000" algn="tl">
                      <a:srgbClr val="000000">
                        <a:alpha val="43137"/>
                      </a:srgbClr>
                    </a:outerShdw>
                  </a:effectLst>
                </a:rPr>
                <a:t>Provide facility characteristics </a:t>
              </a:r>
            </a:p>
          </p:txBody>
        </p:sp>
        <p:sp>
          <p:nvSpPr>
            <p:cNvPr id="16" name="Freeform 15"/>
            <p:cNvSpPr/>
            <p:nvPr/>
          </p:nvSpPr>
          <p:spPr>
            <a:xfrm>
              <a:off x="3113304" y="1404615"/>
              <a:ext cx="2145863" cy="858345"/>
            </a:xfrm>
            <a:custGeom>
              <a:avLst/>
              <a:gdLst>
                <a:gd name="connsiteX0" fmla="*/ 0 w 2145863"/>
                <a:gd name="connsiteY0" fmla="*/ 0 h 858345"/>
                <a:gd name="connsiteX1" fmla="*/ 1716691 w 2145863"/>
                <a:gd name="connsiteY1" fmla="*/ 0 h 858345"/>
                <a:gd name="connsiteX2" fmla="*/ 2145863 w 2145863"/>
                <a:gd name="connsiteY2" fmla="*/ 429173 h 858345"/>
                <a:gd name="connsiteX3" fmla="*/ 1716691 w 2145863"/>
                <a:gd name="connsiteY3" fmla="*/ 858345 h 858345"/>
                <a:gd name="connsiteX4" fmla="*/ 0 w 2145863"/>
                <a:gd name="connsiteY4" fmla="*/ 858345 h 858345"/>
                <a:gd name="connsiteX5" fmla="*/ 429173 w 2145863"/>
                <a:gd name="connsiteY5" fmla="*/ 429173 h 858345"/>
                <a:gd name="connsiteX6" fmla="*/ 0 w 2145863"/>
                <a:gd name="connsiteY6" fmla="*/ 0 h 8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5863" h="858345">
                  <a:moveTo>
                    <a:pt x="0" y="0"/>
                  </a:moveTo>
                  <a:lnTo>
                    <a:pt x="1716691" y="0"/>
                  </a:lnTo>
                  <a:lnTo>
                    <a:pt x="2145863" y="429173"/>
                  </a:lnTo>
                  <a:lnTo>
                    <a:pt x="1716691" y="858345"/>
                  </a:lnTo>
                  <a:lnTo>
                    <a:pt x="0" y="858345"/>
                  </a:lnTo>
                  <a:lnTo>
                    <a:pt x="429173" y="429173"/>
                  </a:lnTo>
                  <a:lnTo>
                    <a:pt x="0" y="0"/>
                  </a:lnTo>
                  <a:close/>
                </a:path>
              </a:pathLst>
            </a:cu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48013" tIns="9521" rIns="428971" bIns="9521" numCol="1" spcCol="1270" anchor="ctr" anchorCtr="0">
              <a:noAutofit/>
            </a:bodyPr>
            <a:lstStyle/>
            <a:p>
              <a:pPr algn="ctr" defTabSz="666438">
                <a:lnSpc>
                  <a:spcPct val="90000"/>
                </a:lnSpc>
                <a:spcBef>
                  <a:spcPct val="0"/>
                </a:spcBef>
                <a:spcAft>
                  <a:spcPct val="35000"/>
                </a:spcAft>
              </a:pPr>
              <a:r>
                <a:rPr lang="en-US" sz="1400" dirty="0"/>
                <a:t>Roadway</a:t>
              </a:r>
            </a:p>
          </p:txBody>
        </p:sp>
        <p:sp>
          <p:nvSpPr>
            <p:cNvPr id="17" name="Freeform 16"/>
            <p:cNvSpPr/>
            <p:nvPr/>
          </p:nvSpPr>
          <p:spPr>
            <a:xfrm>
              <a:off x="4958746" y="1404615"/>
              <a:ext cx="2145863" cy="858345"/>
            </a:xfrm>
            <a:custGeom>
              <a:avLst/>
              <a:gdLst>
                <a:gd name="connsiteX0" fmla="*/ 0 w 2145863"/>
                <a:gd name="connsiteY0" fmla="*/ 0 h 858345"/>
                <a:gd name="connsiteX1" fmla="*/ 1716691 w 2145863"/>
                <a:gd name="connsiteY1" fmla="*/ 0 h 858345"/>
                <a:gd name="connsiteX2" fmla="*/ 2145863 w 2145863"/>
                <a:gd name="connsiteY2" fmla="*/ 429173 h 858345"/>
                <a:gd name="connsiteX3" fmla="*/ 1716691 w 2145863"/>
                <a:gd name="connsiteY3" fmla="*/ 858345 h 858345"/>
                <a:gd name="connsiteX4" fmla="*/ 0 w 2145863"/>
                <a:gd name="connsiteY4" fmla="*/ 858345 h 858345"/>
                <a:gd name="connsiteX5" fmla="*/ 429173 w 2145863"/>
                <a:gd name="connsiteY5" fmla="*/ 429173 h 858345"/>
                <a:gd name="connsiteX6" fmla="*/ 0 w 2145863"/>
                <a:gd name="connsiteY6" fmla="*/ 0 h 8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5863" h="858345">
                  <a:moveTo>
                    <a:pt x="0" y="0"/>
                  </a:moveTo>
                  <a:lnTo>
                    <a:pt x="1716691" y="0"/>
                  </a:lnTo>
                  <a:lnTo>
                    <a:pt x="2145863" y="429173"/>
                  </a:lnTo>
                  <a:lnTo>
                    <a:pt x="1716691" y="858345"/>
                  </a:lnTo>
                  <a:lnTo>
                    <a:pt x="0" y="858345"/>
                  </a:lnTo>
                  <a:lnTo>
                    <a:pt x="429173" y="429173"/>
                  </a:lnTo>
                  <a:lnTo>
                    <a:pt x="0" y="0"/>
                  </a:lnTo>
                  <a:close/>
                </a:path>
              </a:pathLst>
            </a:custGeom>
            <a:solidFill>
              <a:schemeClr val="accent6">
                <a:lumMod val="40000"/>
                <a:lumOff val="60000"/>
                <a:alpha val="90000"/>
              </a:schemeClr>
            </a:solidFill>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48013" tIns="9521" rIns="428971" bIns="9521" numCol="1" spcCol="1270" anchor="ctr" anchorCtr="0">
              <a:noAutofit/>
            </a:bodyPr>
            <a:lstStyle/>
            <a:p>
              <a:pPr algn="ctr" defTabSz="666438">
                <a:lnSpc>
                  <a:spcPct val="90000"/>
                </a:lnSpc>
                <a:spcBef>
                  <a:spcPct val="0"/>
                </a:spcBef>
                <a:spcAft>
                  <a:spcPct val="35000"/>
                </a:spcAft>
              </a:pPr>
              <a:r>
                <a:rPr lang="en-US" sz="1400" dirty="0"/>
                <a:t>Traffic</a:t>
              </a:r>
            </a:p>
          </p:txBody>
        </p:sp>
        <p:sp>
          <p:nvSpPr>
            <p:cNvPr id="18" name="Freeform 17"/>
            <p:cNvSpPr/>
            <p:nvPr/>
          </p:nvSpPr>
          <p:spPr>
            <a:xfrm>
              <a:off x="6804189" y="1404615"/>
              <a:ext cx="2145863" cy="858345"/>
            </a:xfrm>
            <a:custGeom>
              <a:avLst/>
              <a:gdLst>
                <a:gd name="connsiteX0" fmla="*/ 0 w 2145863"/>
                <a:gd name="connsiteY0" fmla="*/ 0 h 858345"/>
                <a:gd name="connsiteX1" fmla="*/ 1716691 w 2145863"/>
                <a:gd name="connsiteY1" fmla="*/ 0 h 858345"/>
                <a:gd name="connsiteX2" fmla="*/ 2145863 w 2145863"/>
                <a:gd name="connsiteY2" fmla="*/ 429173 h 858345"/>
                <a:gd name="connsiteX3" fmla="*/ 1716691 w 2145863"/>
                <a:gd name="connsiteY3" fmla="*/ 858345 h 858345"/>
                <a:gd name="connsiteX4" fmla="*/ 0 w 2145863"/>
                <a:gd name="connsiteY4" fmla="*/ 858345 h 858345"/>
                <a:gd name="connsiteX5" fmla="*/ 429173 w 2145863"/>
                <a:gd name="connsiteY5" fmla="*/ 429173 h 858345"/>
                <a:gd name="connsiteX6" fmla="*/ 0 w 2145863"/>
                <a:gd name="connsiteY6" fmla="*/ 0 h 8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5863" h="858345">
                  <a:moveTo>
                    <a:pt x="0" y="0"/>
                  </a:moveTo>
                  <a:lnTo>
                    <a:pt x="1716691" y="0"/>
                  </a:lnTo>
                  <a:lnTo>
                    <a:pt x="2145863" y="429173"/>
                  </a:lnTo>
                  <a:lnTo>
                    <a:pt x="1716691" y="858345"/>
                  </a:lnTo>
                  <a:lnTo>
                    <a:pt x="0" y="858345"/>
                  </a:lnTo>
                  <a:lnTo>
                    <a:pt x="429173" y="429173"/>
                  </a:lnTo>
                  <a:lnTo>
                    <a:pt x="0" y="0"/>
                  </a:lnTo>
                  <a:close/>
                </a:path>
              </a:pathLst>
            </a:custGeom>
            <a:solidFill>
              <a:schemeClr val="accent6">
                <a:lumMod val="60000"/>
                <a:lumOff val="40000"/>
                <a:alpha val="90000"/>
              </a:schemeClr>
            </a:solidFill>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2">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48013" tIns="9521" rIns="428971" bIns="9521" numCol="1" spcCol="1270" anchor="ctr" anchorCtr="0">
              <a:noAutofit/>
            </a:bodyPr>
            <a:lstStyle/>
            <a:p>
              <a:pPr algn="ctr" defTabSz="666438">
                <a:lnSpc>
                  <a:spcPct val="90000"/>
                </a:lnSpc>
                <a:spcBef>
                  <a:spcPct val="0"/>
                </a:spcBef>
                <a:spcAft>
                  <a:spcPct val="35000"/>
                </a:spcAft>
              </a:pPr>
              <a:r>
                <a:rPr lang="en-US" sz="1400" dirty="0"/>
                <a:t>Especially key input variables</a:t>
              </a:r>
            </a:p>
          </p:txBody>
        </p:sp>
        <p:sp>
          <p:nvSpPr>
            <p:cNvPr id="19" name="Freeform 18"/>
            <p:cNvSpPr/>
            <p:nvPr/>
          </p:nvSpPr>
          <p:spPr>
            <a:xfrm>
              <a:off x="864025" y="2495640"/>
              <a:ext cx="2585377" cy="1034151"/>
            </a:xfrm>
            <a:custGeom>
              <a:avLst/>
              <a:gdLst>
                <a:gd name="connsiteX0" fmla="*/ 0 w 2585377"/>
                <a:gd name="connsiteY0" fmla="*/ 0 h 1034151"/>
                <a:gd name="connsiteX1" fmla="*/ 2068302 w 2585377"/>
                <a:gd name="connsiteY1" fmla="*/ 0 h 1034151"/>
                <a:gd name="connsiteX2" fmla="*/ 2585377 w 2585377"/>
                <a:gd name="connsiteY2" fmla="*/ 517076 h 1034151"/>
                <a:gd name="connsiteX3" fmla="*/ 2068302 w 2585377"/>
                <a:gd name="connsiteY3" fmla="*/ 1034151 h 1034151"/>
                <a:gd name="connsiteX4" fmla="*/ 0 w 2585377"/>
                <a:gd name="connsiteY4" fmla="*/ 1034151 h 1034151"/>
                <a:gd name="connsiteX5" fmla="*/ 517076 w 2585377"/>
                <a:gd name="connsiteY5" fmla="*/ 517076 h 1034151"/>
                <a:gd name="connsiteX6" fmla="*/ 0 w 2585377"/>
                <a:gd name="connsiteY6" fmla="*/ 0 h 103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5377" h="1034151">
                  <a:moveTo>
                    <a:pt x="0" y="0"/>
                  </a:moveTo>
                  <a:lnTo>
                    <a:pt x="2068302" y="0"/>
                  </a:lnTo>
                  <a:lnTo>
                    <a:pt x="2585377" y="517076"/>
                  </a:lnTo>
                  <a:lnTo>
                    <a:pt x="2068302" y="1034151"/>
                  </a:lnTo>
                  <a:lnTo>
                    <a:pt x="0" y="1034151"/>
                  </a:lnTo>
                  <a:lnTo>
                    <a:pt x="517076" y="517076"/>
                  </a:lnTo>
                  <a:lnTo>
                    <a:pt x="0" y="0"/>
                  </a:lnTo>
                  <a:close/>
                </a:path>
              </a:pathLst>
            </a:custGeom>
            <a:solidFill>
              <a:schemeClr val="accent3">
                <a:lumMod val="75000"/>
              </a:schemeClr>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539683" tIns="11425" rIns="516832" bIns="11425" numCol="1" spcCol="1270" anchor="ctr" anchorCtr="0">
              <a:noAutofit/>
            </a:bodyPr>
            <a:lstStyle/>
            <a:p>
              <a:pPr algn="ctr" defTabSz="799725">
                <a:lnSpc>
                  <a:spcPct val="90000"/>
                </a:lnSpc>
                <a:spcBef>
                  <a:spcPct val="0"/>
                </a:spcBef>
                <a:spcAft>
                  <a:spcPct val="35000"/>
                </a:spcAft>
              </a:pPr>
              <a:r>
                <a:rPr lang="en-US" sz="1600" b="1" dirty="0">
                  <a:effectLst>
                    <a:outerShdw blurRad="38100" dist="38100" dir="2700000" algn="tl">
                      <a:srgbClr val="000000">
                        <a:alpha val="43137"/>
                      </a:srgbClr>
                    </a:outerShdw>
                  </a:effectLst>
                </a:rPr>
                <a:t>Provide segment characteristics</a:t>
              </a:r>
            </a:p>
          </p:txBody>
        </p:sp>
        <p:sp>
          <p:nvSpPr>
            <p:cNvPr id="20" name="Freeform 19"/>
            <p:cNvSpPr/>
            <p:nvPr/>
          </p:nvSpPr>
          <p:spPr>
            <a:xfrm>
              <a:off x="3113304" y="2583547"/>
              <a:ext cx="2145863" cy="858345"/>
            </a:xfrm>
            <a:custGeom>
              <a:avLst/>
              <a:gdLst>
                <a:gd name="connsiteX0" fmla="*/ 0 w 2145863"/>
                <a:gd name="connsiteY0" fmla="*/ 0 h 858345"/>
                <a:gd name="connsiteX1" fmla="*/ 1716691 w 2145863"/>
                <a:gd name="connsiteY1" fmla="*/ 0 h 858345"/>
                <a:gd name="connsiteX2" fmla="*/ 2145863 w 2145863"/>
                <a:gd name="connsiteY2" fmla="*/ 429173 h 858345"/>
                <a:gd name="connsiteX3" fmla="*/ 1716691 w 2145863"/>
                <a:gd name="connsiteY3" fmla="*/ 858345 h 858345"/>
                <a:gd name="connsiteX4" fmla="*/ 0 w 2145863"/>
                <a:gd name="connsiteY4" fmla="*/ 858345 h 858345"/>
                <a:gd name="connsiteX5" fmla="*/ 429173 w 2145863"/>
                <a:gd name="connsiteY5" fmla="*/ 429173 h 858345"/>
                <a:gd name="connsiteX6" fmla="*/ 0 w 2145863"/>
                <a:gd name="connsiteY6" fmla="*/ 0 h 8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5863" h="858345">
                  <a:moveTo>
                    <a:pt x="0" y="0"/>
                  </a:moveTo>
                  <a:lnTo>
                    <a:pt x="1716691" y="0"/>
                  </a:lnTo>
                  <a:lnTo>
                    <a:pt x="2145863" y="429173"/>
                  </a:lnTo>
                  <a:lnTo>
                    <a:pt x="1716691" y="858345"/>
                  </a:lnTo>
                  <a:lnTo>
                    <a:pt x="0" y="858345"/>
                  </a:lnTo>
                  <a:lnTo>
                    <a:pt x="429173" y="429173"/>
                  </a:lnTo>
                  <a:lnTo>
                    <a:pt x="0" y="0"/>
                  </a:lnTo>
                  <a:close/>
                </a:path>
              </a:pathLst>
            </a:custGeom>
            <a:solidFill>
              <a:schemeClr val="accent3">
                <a:lumMod val="60000"/>
                <a:lumOff val="40000"/>
                <a:alpha val="90000"/>
              </a:schemeClr>
            </a:solidFill>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48013" tIns="9521" rIns="428971" bIns="9521" numCol="1" spcCol="1270" anchor="ctr" anchorCtr="0">
              <a:noAutofit/>
            </a:bodyPr>
            <a:lstStyle/>
            <a:p>
              <a:pPr algn="ctr" defTabSz="666438">
                <a:lnSpc>
                  <a:spcPct val="90000"/>
                </a:lnSpc>
                <a:spcBef>
                  <a:spcPct val="0"/>
                </a:spcBef>
                <a:spcAft>
                  <a:spcPct val="35000"/>
                </a:spcAft>
              </a:pPr>
              <a:r>
                <a:rPr lang="en-US" sz="1400" dirty="0"/>
                <a:t>Segment types</a:t>
              </a:r>
            </a:p>
          </p:txBody>
        </p:sp>
        <p:sp>
          <p:nvSpPr>
            <p:cNvPr id="21" name="Freeform 20"/>
            <p:cNvSpPr/>
            <p:nvPr/>
          </p:nvSpPr>
          <p:spPr>
            <a:xfrm>
              <a:off x="4958746" y="2583547"/>
              <a:ext cx="2145863" cy="858345"/>
            </a:xfrm>
            <a:custGeom>
              <a:avLst/>
              <a:gdLst>
                <a:gd name="connsiteX0" fmla="*/ 0 w 2145863"/>
                <a:gd name="connsiteY0" fmla="*/ 0 h 858345"/>
                <a:gd name="connsiteX1" fmla="*/ 1716691 w 2145863"/>
                <a:gd name="connsiteY1" fmla="*/ 0 h 858345"/>
                <a:gd name="connsiteX2" fmla="*/ 2145863 w 2145863"/>
                <a:gd name="connsiteY2" fmla="*/ 429173 h 858345"/>
                <a:gd name="connsiteX3" fmla="*/ 1716691 w 2145863"/>
                <a:gd name="connsiteY3" fmla="*/ 858345 h 858345"/>
                <a:gd name="connsiteX4" fmla="*/ 0 w 2145863"/>
                <a:gd name="connsiteY4" fmla="*/ 858345 h 858345"/>
                <a:gd name="connsiteX5" fmla="*/ 429173 w 2145863"/>
                <a:gd name="connsiteY5" fmla="*/ 429173 h 858345"/>
                <a:gd name="connsiteX6" fmla="*/ 0 w 2145863"/>
                <a:gd name="connsiteY6" fmla="*/ 0 h 8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5863" h="858345">
                  <a:moveTo>
                    <a:pt x="0" y="0"/>
                  </a:moveTo>
                  <a:lnTo>
                    <a:pt x="1716691" y="0"/>
                  </a:lnTo>
                  <a:lnTo>
                    <a:pt x="2145863" y="429173"/>
                  </a:lnTo>
                  <a:lnTo>
                    <a:pt x="1716691" y="858345"/>
                  </a:lnTo>
                  <a:lnTo>
                    <a:pt x="0" y="858345"/>
                  </a:lnTo>
                  <a:lnTo>
                    <a:pt x="429173" y="429173"/>
                  </a:lnTo>
                  <a:lnTo>
                    <a:pt x="0" y="0"/>
                  </a:lnTo>
                  <a:close/>
                </a:path>
              </a:pathLst>
            </a:custGeom>
            <a:solidFill>
              <a:schemeClr val="accent3">
                <a:lumMod val="40000"/>
                <a:lumOff val="60000"/>
                <a:alpha val="90000"/>
              </a:schemeClr>
            </a:solidFill>
          </p:spPr>
          <p:style>
            <a:lnRef idx="1">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2">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48013" tIns="9521" rIns="428971" bIns="9521" numCol="1" spcCol="1270" anchor="ctr" anchorCtr="0">
              <a:noAutofit/>
            </a:bodyPr>
            <a:lstStyle/>
            <a:p>
              <a:pPr algn="ctr" defTabSz="666438">
                <a:lnSpc>
                  <a:spcPct val="90000"/>
                </a:lnSpc>
                <a:spcBef>
                  <a:spcPct val="0"/>
                </a:spcBef>
                <a:spcAft>
                  <a:spcPct val="35000"/>
                </a:spcAft>
              </a:pPr>
              <a:r>
                <a:rPr lang="en-US" sz="1400" dirty="0"/>
                <a:t>Ramp traffic / information </a:t>
              </a:r>
              <a:br>
                <a:rPr lang="en-US" sz="1400" dirty="0"/>
              </a:br>
              <a:r>
                <a:rPr lang="en-US" sz="1400" dirty="0"/>
                <a:t>(if desired)</a:t>
              </a:r>
            </a:p>
          </p:txBody>
        </p:sp>
        <p:sp>
          <p:nvSpPr>
            <p:cNvPr id="22" name="Freeform 21"/>
            <p:cNvSpPr/>
            <p:nvPr/>
          </p:nvSpPr>
          <p:spPr>
            <a:xfrm>
              <a:off x="6804189" y="2583547"/>
              <a:ext cx="2145863" cy="858345"/>
            </a:xfrm>
            <a:custGeom>
              <a:avLst/>
              <a:gdLst>
                <a:gd name="connsiteX0" fmla="*/ 0 w 2145863"/>
                <a:gd name="connsiteY0" fmla="*/ 0 h 858345"/>
                <a:gd name="connsiteX1" fmla="*/ 1716691 w 2145863"/>
                <a:gd name="connsiteY1" fmla="*/ 0 h 858345"/>
                <a:gd name="connsiteX2" fmla="*/ 2145863 w 2145863"/>
                <a:gd name="connsiteY2" fmla="*/ 429173 h 858345"/>
                <a:gd name="connsiteX3" fmla="*/ 1716691 w 2145863"/>
                <a:gd name="connsiteY3" fmla="*/ 858345 h 858345"/>
                <a:gd name="connsiteX4" fmla="*/ 0 w 2145863"/>
                <a:gd name="connsiteY4" fmla="*/ 858345 h 858345"/>
                <a:gd name="connsiteX5" fmla="*/ 429173 w 2145863"/>
                <a:gd name="connsiteY5" fmla="*/ 429173 h 858345"/>
                <a:gd name="connsiteX6" fmla="*/ 0 w 2145863"/>
                <a:gd name="connsiteY6" fmla="*/ 0 h 8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5863" h="858345">
                  <a:moveTo>
                    <a:pt x="0" y="0"/>
                  </a:moveTo>
                  <a:lnTo>
                    <a:pt x="1716691" y="0"/>
                  </a:lnTo>
                  <a:lnTo>
                    <a:pt x="2145863" y="429173"/>
                  </a:lnTo>
                  <a:lnTo>
                    <a:pt x="1716691" y="858345"/>
                  </a:lnTo>
                  <a:lnTo>
                    <a:pt x="0" y="858345"/>
                  </a:lnTo>
                  <a:lnTo>
                    <a:pt x="429173" y="429173"/>
                  </a:lnTo>
                  <a:lnTo>
                    <a:pt x="0" y="0"/>
                  </a:lnTo>
                  <a:close/>
                </a:path>
              </a:pathLst>
            </a:custGeom>
            <a:solidFill>
              <a:schemeClr val="accent3">
                <a:lumMod val="20000"/>
                <a:lumOff val="80000"/>
                <a:alpha val="90000"/>
              </a:schemeClr>
            </a:solidFill>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48013" tIns="9521" rIns="428971" bIns="9521" numCol="1" spcCol="1270" anchor="ctr" anchorCtr="0">
              <a:noAutofit/>
            </a:bodyPr>
            <a:lstStyle/>
            <a:p>
              <a:pPr algn="ctr" defTabSz="666438">
                <a:lnSpc>
                  <a:spcPct val="90000"/>
                </a:lnSpc>
                <a:spcBef>
                  <a:spcPct val="0"/>
                </a:spcBef>
                <a:spcAft>
                  <a:spcPct val="35000"/>
                </a:spcAft>
              </a:pPr>
              <a:r>
                <a:rPr lang="en-US" sz="1400" dirty="0"/>
                <a:t>Ramp capacity check </a:t>
              </a:r>
              <a:br>
                <a:rPr lang="en-US" sz="1400" dirty="0"/>
              </a:br>
              <a:r>
                <a:rPr lang="en-US" sz="1400" dirty="0"/>
                <a:t>(if desired)</a:t>
              </a:r>
            </a:p>
          </p:txBody>
        </p:sp>
        <p:sp>
          <p:nvSpPr>
            <p:cNvPr id="23" name="Freeform 22"/>
            <p:cNvSpPr/>
            <p:nvPr/>
          </p:nvSpPr>
          <p:spPr>
            <a:xfrm>
              <a:off x="864025" y="3674572"/>
              <a:ext cx="2585377" cy="1034151"/>
            </a:xfrm>
            <a:custGeom>
              <a:avLst/>
              <a:gdLst>
                <a:gd name="connsiteX0" fmla="*/ 0 w 2585377"/>
                <a:gd name="connsiteY0" fmla="*/ 0 h 1034151"/>
                <a:gd name="connsiteX1" fmla="*/ 2068302 w 2585377"/>
                <a:gd name="connsiteY1" fmla="*/ 0 h 1034151"/>
                <a:gd name="connsiteX2" fmla="*/ 2585377 w 2585377"/>
                <a:gd name="connsiteY2" fmla="*/ 517076 h 1034151"/>
                <a:gd name="connsiteX3" fmla="*/ 2068302 w 2585377"/>
                <a:gd name="connsiteY3" fmla="*/ 1034151 h 1034151"/>
                <a:gd name="connsiteX4" fmla="*/ 0 w 2585377"/>
                <a:gd name="connsiteY4" fmla="*/ 1034151 h 1034151"/>
                <a:gd name="connsiteX5" fmla="*/ 517076 w 2585377"/>
                <a:gd name="connsiteY5" fmla="*/ 517076 h 1034151"/>
                <a:gd name="connsiteX6" fmla="*/ 0 w 2585377"/>
                <a:gd name="connsiteY6" fmla="*/ 0 h 103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5377" h="1034151">
                  <a:moveTo>
                    <a:pt x="0" y="0"/>
                  </a:moveTo>
                  <a:lnTo>
                    <a:pt x="2068302" y="0"/>
                  </a:lnTo>
                  <a:lnTo>
                    <a:pt x="2585377" y="517076"/>
                  </a:lnTo>
                  <a:lnTo>
                    <a:pt x="2068302" y="1034151"/>
                  </a:lnTo>
                  <a:lnTo>
                    <a:pt x="0" y="1034151"/>
                  </a:lnTo>
                  <a:lnTo>
                    <a:pt x="517076" y="517076"/>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539683" tIns="11425" rIns="516832" bIns="11425" numCol="1" spcCol="1270" anchor="ctr" anchorCtr="0">
              <a:noAutofit/>
            </a:bodyPr>
            <a:lstStyle/>
            <a:p>
              <a:pPr algn="ctr" defTabSz="799725">
                <a:lnSpc>
                  <a:spcPct val="90000"/>
                </a:lnSpc>
                <a:spcBef>
                  <a:spcPct val="0"/>
                </a:spcBef>
                <a:spcAft>
                  <a:spcPct val="35000"/>
                </a:spcAft>
              </a:pPr>
              <a:r>
                <a:rPr lang="en-US" sz="1600" b="1" dirty="0">
                  <a:effectLst>
                    <a:outerShdw blurRad="38100" dist="38100" dir="2700000" algn="tl">
                      <a:srgbClr val="000000">
                        <a:alpha val="43137"/>
                      </a:srgbClr>
                    </a:outerShdw>
                  </a:effectLst>
                </a:rPr>
                <a:t>Compute LOS</a:t>
              </a:r>
            </a:p>
          </p:txBody>
        </p:sp>
        <p:sp>
          <p:nvSpPr>
            <p:cNvPr id="24" name="Freeform 23"/>
            <p:cNvSpPr/>
            <p:nvPr/>
          </p:nvSpPr>
          <p:spPr>
            <a:xfrm>
              <a:off x="3113304" y="3762479"/>
              <a:ext cx="2145863" cy="858345"/>
            </a:xfrm>
            <a:custGeom>
              <a:avLst/>
              <a:gdLst>
                <a:gd name="connsiteX0" fmla="*/ 0 w 2145863"/>
                <a:gd name="connsiteY0" fmla="*/ 0 h 858345"/>
                <a:gd name="connsiteX1" fmla="*/ 1716691 w 2145863"/>
                <a:gd name="connsiteY1" fmla="*/ 0 h 858345"/>
                <a:gd name="connsiteX2" fmla="*/ 2145863 w 2145863"/>
                <a:gd name="connsiteY2" fmla="*/ 429173 h 858345"/>
                <a:gd name="connsiteX3" fmla="*/ 1716691 w 2145863"/>
                <a:gd name="connsiteY3" fmla="*/ 858345 h 858345"/>
                <a:gd name="connsiteX4" fmla="*/ 0 w 2145863"/>
                <a:gd name="connsiteY4" fmla="*/ 858345 h 858345"/>
                <a:gd name="connsiteX5" fmla="*/ 429173 w 2145863"/>
                <a:gd name="connsiteY5" fmla="*/ 429173 h 858345"/>
                <a:gd name="connsiteX6" fmla="*/ 0 w 2145863"/>
                <a:gd name="connsiteY6" fmla="*/ 0 h 8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5863" h="858345">
                  <a:moveTo>
                    <a:pt x="0" y="0"/>
                  </a:moveTo>
                  <a:lnTo>
                    <a:pt x="1716691" y="0"/>
                  </a:lnTo>
                  <a:lnTo>
                    <a:pt x="2145863" y="429173"/>
                  </a:lnTo>
                  <a:lnTo>
                    <a:pt x="1716691" y="858345"/>
                  </a:lnTo>
                  <a:lnTo>
                    <a:pt x="0" y="858345"/>
                  </a:lnTo>
                  <a:lnTo>
                    <a:pt x="429173" y="429173"/>
                  </a:lnTo>
                  <a:lnTo>
                    <a:pt x="0" y="0"/>
                  </a:lnTo>
                  <a:close/>
                </a:path>
              </a:pathLst>
            </a:custGeom>
            <a:solidFill>
              <a:schemeClr val="accent4">
                <a:lumMod val="20000"/>
                <a:lumOff val="80000"/>
                <a:alpha val="90000"/>
              </a:schemeClr>
            </a:solidFill>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48013" tIns="9521" rIns="428971" bIns="9521" numCol="1" spcCol="1270" anchor="ctr" anchorCtr="0">
              <a:noAutofit/>
            </a:bodyPr>
            <a:lstStyle/>
            <a:p>
              <a:pPr algn="ctr" defTabSz="666438">
                <a:lnSpc>
                  <a:spcPct val="90000"/>
                </a:lnSpc>
                <a:spcBef>
                  <a:spcPct val="0"/>
                </a:spcBef>
                <a:spcAft>
                  <a:spcPct val="35000"/>
                </a:spcAft>
              </a:pPr>
              <a:r>
                <a:rPr lang="en-US" sz="1400" dirty="0"/>
                <a:t>Analyze “hot spots” (if desired)</a:t>
              </a:r>
            </a:p>
          </p:txBody>
        </p:sp>
        <p:sp>
          <p:nvSpPr>
            <p:cNvPr id="25" name="Freeform 24"/>
            <p:cNvSpPr/>
            <p:nvPr/>
          </p:nvSpPr>
          <p:spPr>
            <a:xfrm>
              <a:off x="864025" y="4853504"/>
              <a:ext cx="2585377" cy="1034151"/>
            </a:xfrm>
            <a:custGeom>
              <a:avLst/>
              <a:gdLst>
                <a:gd name="connsiteX0" fmla="*/ 0 w 2585377"/>
                <a:gd name="connsiteY0" fmla="*/ 0 h 1034151"/>
                <a:gd name="connsiteX1" fmla="*/ 2068302 w 2585377"/>
                <a:gd name="connsiteY1" fmla="*/ 0 h 1034151"/>
                <a:gd name="connsiteX2" fmla="*/ 2585377 w 2585377"/>
                <a:gd name="connsiteY2" fmla="*/ 517076 h 1034151"/>
                <a:gd name="connsiteX3" fmla="*/ 2068302 w 2585377"/>
                <a:gd name="connsiteY3" fmla="*/ 1034151 h 1034151"/>
                <a:gd name="connsiteX4" fmla="*/ 0 w 2585377"/>
                <a:gd name="connsiteY4" fmla="*/ 1034151 h 1034151"/>
                <a:gd name="connsiteX5" fmla="*/ 517076 w 2585377"/>
                <a:gd name="connsiteY5" fmla="*/ 517076 h 1034151"/>
                <a:gd name="connsiteX6" fmla="*/ 0 w 2585377"/>
                <a:gd name="connsiteY6" fmla="*/ 0 h 103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5377" h="1034151">
                  <a:moveTo>
                    <a:pt x="0" y="0"/>
                  </a:moveTo>
                  <a:lnTo>
                    <a:pt x="2068302" y="0"/>
                  </a:lnTo>
                  <a:lnTo>
                    <a:pt x="2585377" y="517076"/>
                  </a:lnTo>
                  <a:lnTo>
                    <a:pt x="2068302" y="1034151"/>
                  </a:lnTo>
                  <a:lnTo>
                    <a:pt x="0" y="1034151"/>
                  </a:lnTo>
                  <a:lnTo>
                    <a:pt x="517076" y="517076"/>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539683" tIns="11425" rIns="516832" bIns="11425" numCol="1" spcCol="1270" anchor="ctr" anchorCtr="0">
              <a:noAutofit/>
            </a:bodyPr>
            <a:lstStyle/>
            <a:p>
              <a:pPr algn="ctr" defTabSz="799725">
                <a:lnSpc>
                  <a:spcPct val="90000"/>
                </a:lnSpc>
                <a:spcBef>
                  <a:spcPct val="0"/>
                </a:spcBef>
                <a:spcAft>
                  <a:spcPct val="35000"/>
                </a:spcAft>
              </a:pPr>
              <a:r>
                <a:rPr lang="en-US" sz="1600" b="1" dirty="0">
                  <a:effectLst>
                    <a:outerShdw blurRad="38100" dist="38100" dir="2700000" algn="tl">
                      <a:srgbClr val="000000">
                        <a:alpha val="43137"/>
                      </a:srgbClr>
                    </a:outerShdw>
                  </a:effectLst>
                </a:rPr>
                <a:t>Compute </a:t>
              </a:r>
              <a:br>
                <a:rPr lang="en-US" sz="1600" b="1" dirty="0">
                  <a:effectLst>
                    <a:outerShdw blurRad="38100" dist="38100" dir="2700000" algn="tl">
                      <a:srgbClr val="000000">
                        <a:alpha val="43137"/>
                      </a:srgbClr>
                    </a:outerShdw>
                  </a:effectLst>
                </a:rPr>
              </a:br>
              <a:r>
                <a:rPr lang="en-US" sz="1600" b="1" dirty="0">
                  <a:effectLst>
                    <a:outerShdw blurRad="38100" dist="38100" dir="2700000" algn="tl">
                      <a:srgbClr val="000000">
                        <a:alpha val="43137"/>
                      </a:srgbClr>
                    </a:outerShdw>
                  </a:effectLst>
                </a:rPr>
                <a:t> service volume table</a:t>
              </a:r>
            </a:p>
          </p:txBody>
        </p:sp>
        <p:sp>
          <p:nvSpPr>
            <p:cNvPr id="9" name="TextBox 8"/>
            <p:cNvSpPr txBox="1"/>
            <p:nvPr/>
          </p:nvSpPr>
          <p:spPr>
            <a:xfrm>
              <a:off x="439389" y="1406571"/>
              <a:ext cx="444266" cy="707842"/>
            </a:xfrm>
            <a:prstGeom prst="rect">
              <a:avLst/>
            </a:prstGeom>
            <a:noFill/>
          </p:spPr>
          <p:txBody>
            <a:bodyPr wrap="none" lIns="91397" tIns="45698" rIns="91397" bIns="45698" rtlCol="0">
              <a:spAutoFit/>
            </a:bodyPr>
            <a:lstStyle/>
            <a:p>
              <a:r>
                <a:rPr lang="en-US" sz="4000" dirty="0"/>
                <a:t>1</a:t>
              </a:r>
            </a:p>
          </p:txBody>
        </p:sp>
        <p:sp>
          <p:nvSpPr>
            <p:cNvPr id="10" name="TextBox 9"/>
            <p:cNvSpPr txBox="1"/>
            <p:nvPr/>
          </p:nvSpPr>
          <p:spPr>
            <a:xfrm>
              <a:off x="415639" y="2616701"/>
              <a:ext cx="444266" cy="707842"/>
            </a:xfrm>
            <a:prstGeom prst="rect">
              <a:avLst/>
            </a:prstGeom>
            <a:noFill/>
          </p:spPr>
          <p:txBody>
            <a:bodyPr wrap="none" lIns="91397" tIns="45698" rIns="91397" bIns="45698" rtlCol="0">
              <a:spAutoFit/>
            </a:bodyPr>
            <a:lstStyle/>
            <a:p>
              <a:r>
                <a:rPr lang="en-US" sz="4000" dirty="0"/>
                <a:t>2</a:t>
              </a:r>
            </a:p>
          </p:txBody>
        </p:sp>
        <p:sp>
          <p:nvSpPr>
            <p:cNvPr id="11" name="TextBox 10"/>
            <p:cNvSpPr txBox="1"/>
            <p:nvPr/>
          </p:nvSpPr>
          <p:spPr>
            <a:xfrm>
              <a:off x="415639" y="3773225"/>
              <a:ext cx="444266" cy="707842"/>
            </a:xfrm>
            <a:prstGeom prst="rect">
              <a:avLst/>
            </a:prstGeom>
            <a:noFill/>
          </p:spPr>
          <p:txBody>
            <a:bodyPr wrap="none" lIns="91397" tIns="45698" rIns="91397" bIns="45698" rtlCol="0">
              <a:spAutoFit/>
            </a:bodyPr>
            <a:lstStyle/>
            <a:p>
              <a:r>
                <a:rPr lang="en-US" sz="4000" dirty="0"/>
                <a:t>3</a:t>
              </a:r>
            </a:p>
          </p:txBody>
        </p:sp>
        <p:sp>
          <p:nvSpPr>
            <p:cNvPr id="12" name="TextBox 11"/>
            <p:cNvSpPr txBox="1"/>
            <p:nvPr/>
          </p:nvSpPr>
          <p:spPr>
            <a:xfrm>
              <a:off x="380011" y="4965376"/>
              <a:ext cx="444266" cy="707842"/>
            </a:xfrm>
            <a:prstGeom prst="rect">
              <a:avLst/>
            </a:prstGeom>
            <a:noFill/>
          </p:spPr>
          <p:txBody>
            <a:bodyPr wrap="none" lIns="91397" tIns="45698" rIns="91397" bIns="45698" rtlCol="0">
              <a:spAutoFit/>
            </a:bodyPr>
            <a:lstStyle/>
            <a:p>
              <a:r>
                <a:rPr lang="en-US" sz="4000" dirty="0"/>
                <a:t>4</a:t>
              </a:r>
            </a:p>
          </p:txBody>
        </p:sp>
      </p:gr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911" y="0"/>
            <a:ext cx="8025089" cy="1676400"/>
          </a:xfrm>
          <a:prstGeom prst="rect">
            <a:avLst/>
          </a:prstGeom>
        </p:spPr>
      </p:pic>
    </p:spTree>
    <p:custDataLst>
      <p:tags r:id="rId1"/>
    </p:custDataLst>
    <p:extLst>
      <p:ext uri="{BB962C8B-B14F-4D97-AF65-F5344CB8AC3E}">
        <p14:creationId xmlns:p14="http://schemas.microsoft.com/office/powerpoint/2010/main" val="1089456385"/>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17952" y="1319536"/>
            <a:ext cx="5022713" cy="5005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7" name="Rectangle 6"/>
          <p:cNvSpPr/>
          <p:nvPr/>
        </p:nvSpPr>
        <p:spPr>
          <a:xfrm>
            <a:off x="609600" y="1319537"/>
            <a:ext cx="3048000" cy="5005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3" name="Content Placeholder 2"/>
          <p:cNvSpPr>
            <a:spLocks noGrp="1"/>
          </p:cNvSpPr>
          <p:nvPr>
            <p:ph idx="1"/>
          </p:nvPr>
        </p:nvSpPr>
        <p:spPr>
          <a:xfrm>
            <a:off x="575807" y="1322232"/>
            <a:ext cx="7735296" cy="4525963"/>
          </a:xfrm>
        </p:spPr>
        <p:txBody>
          <a:bodyPr numCol="2">
            <a:noAutofit/>
          </a:bodyPr>
          <a:lstStyle/>
          <a:p>
            <a:r>
              <a:rPr lang="en-US" sz="2400" b="1" dirty="0">
                <a:solidFill>
                  <a:schemeClr val="accent6"/>
                </a:solidFill>
              </a:rPr>
              <a:t>Segment Types</a:t>
            </a:r>
          </a:p>
          <a:p>
            <a:pPr marL="913972" lvl="1" indent="-456986">
              <a:buFont typeface="+mj-lt"/>
              <a:buAutoNum type="arabicPeriod"/>
            </a:pPr>
            <a:r>
              <a:rPr lang="en-US" sz="2000" dirty="0"/>
              <a:t>Basic</a:t>
            </a:r>
          </a:p>
          <a:p>
            <a:pPr marL="913972" lvl="1" indent="-456986">
              <a:buFont typeface="+mj-lt"/>
              <a:buAutoNum type="arabicPeriod"/>
            </a:pPr>
            <a:r>
              <a:rPr lang="en-US" sz="2000" dirty="0"/>
              <a:t>On-Ramp</a:t>
            </a:r>
          </a:p>
          <a:p>
            <a:pPr marL="913972" lvl="1" indent="-456986">
              <a:buFont typeface="+mj-lt"/>
              <a:buAutoNum type="arabicPeriod"/>
            </a:pPr>
            <a:r>
              <a:rPr lang="en-US" sz="2000" dirty="0"/>
              <a:t>Off-Ramp</a:t>
            </a:r>
          </a:p>
          <a:p>
            <a:pPr marL="913972" lvl="1" indent="-456986">
              <a:buFont typeface="+mj-lt"/>
              <a:buAutoNum type="arabicPeriod"/>
            </a:pPr>
            <a:r>
              <a:rPr lang="en-US" sz="2000" dirty="0"/>
              <a:t>Ramp Overlap</a:t>
            </a:r>
          </a:p>
          <a:p>
            <a:pPr marL="913972" lvl="1" indent="-456986">
              <a:buFont typeface="+mj-lt"/>
              <a:buAutoNum type="arabicPeriod"/>
            </a:pPr>
            <a:r>
              <a:rPr lang="en-US" sz="2000" dirty="0"/>
              <a:t>Weaving</a:t>
            </a:r>
          </a:p>
          <a:p>
            <a:pPr marL="913972" lvl="1" indent="-456986">
              <a:buFont typeface="+mj-lt"/>
              <a:buAutoNum type="arabicPeriod"/>
            </a:pPr>
            <a:r>
              <a:rPr lang="en-US" sz="2000" dirty="0"/>
              <a:t>Toll Plaza</a:t>
            </a:r>
            <a:endParaRPr lang="en-US" sz="2400" i="1" dirty="0"/>
          </a:p>
          <a:p>
            <a:pPr marL="0" indent="0">
              <a:buNone/>
            </a:pPr>
            <a:endParaRPr lang="en-US" sz="2400" dirty="0"/>
          </a:p>
        </p:txBody>
      </p:sp>
      <p:sp>
        <p:nvSpPr>
          <p:cNvPr id="6" name="Content Placeholder 2"/>
          <p:cNvSpPr txBox="1">
            <a:spLocks/>
          </p:cNvSpPr>
          <p:nvPr/>
        </p:nvSpPr>
        <p:spPr>
          <a:xfrm>
            <a:off x="4441467" y="1319537"/>
            <a:ext cx="6842760" cy="1691639"/>
          </a:xfrm>
          <a:prstGeom prst="rect">
            <a:avLst/>
          </a:prstGeom>
        </p:spPr>
        <p:txBody>
          <a:bodyPr vert="horz" lIns="0" tIns="0" rIns="0" bIns="0" numCol="1"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solidFill>
                  <a:schemeClr val="accent6"/>
                </a:solidFill>
              </a:rPr>
              <a:t>Segment Length</a:t>
            </a:r>
          </a:p>
          <a:p>
            <a:pPr marL="0" indent="0">
              <a:buNone/>
            </a:pPr>
            <a:endParaRPr lang="en-US" sz="2400" dirty="0"/>
          </a:p>
        </p:txBody>
      </p:sp>
      <p:pic>
        <p:nvPicPr>
          <p:cNvPr id="5939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01957" y="1794648"/>
            <a:ext cx="4869775" cy="2523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5" name="Picture 3"/>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1066800" y="3988689"/>
            <a:ext cx="1363420" cy="2195106"/>
          </a:xfrm>
          <a:prstGeom prst="rect">
            <a:avLst/>
          </a:prstGeom>
          <a:noFill/>
          <a:ln>
            <a:noFill/>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556548" y="4356346"/>
            <a:ext cx="2211759" cy="400110"/>
          </a:xfrm>
          <a:prstGeom prst="rect">
            <a:avLst/>
          </a:prstGeom>
        </p:spPr>
        <p:txBody>
          <a:bodyPr wrap="none" lIns="91397" tIns="45698" rIns="91397" bIns="45698">
            <a:spAutoFit/>
          </a:bodyPr>
          <a:lstStyle/>
          <a:p>
            <a:pPr lvl="1"/>
            <a:r>
              <a:rPr lang="en-US" sz="2000" dirty="0">
                <a:solidFill>
                  <a:schemeClr val="tx1">
                    <a:lumMod val="50000"/>
                    <a:lumOff val="50000"/>
                  </a:schemeClr>
                </a:solidFill>
              </a:rPr>
              <a:t>Default Values</a:t>
            </a:r>
            <a:endParaRPr lang="en-US" sz="2400" i="1" dirty="0">
              <a:solidFill>
                <a:schemeClr val="tx1">
                  <a:lumMod val="50000"/>
                  <a:lumOff val="50000"/>
                </a:schemeClr>
              </a:solidFill>
            </a:endParaRPr>
          </a:p>
        </p:txBody>
      </p:sp>
    </p:spTree>
    <p:custDataLst>
      <p:tags r:id="rId1"/>
    </p:custDataLst>
    <p:extLst>
      <p:ext uri="{BB962C8B-B14F-4D97-AF65-F5344CB8AC3E}">
        <p14:creationId xmlns:p14="http://schemas.microsoft.com/office/powerpoint/2010/main" val="33882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2621" y="1447804"/>
            <a:ext cx="3642360" cy="4525963"/>
          </a:xfrm>
        </p:spPr>
        <p:txBody>
          <a:bodyPr>
            <a:noAutofit/>
          </a:bodyPr>
          <a:lstStyle/>
          <a:p>
            <a:r>
              <a:rPr lang="en-US" sz="2400" b="1" dirty="0">
                <a:solidFill>
                  <a:schemeClr val="accent4"/>
                </a:solidFill>
              </a:rPr>
              <a:t>Acceleration Length </a:t>
            </a:r>
            <a:r>
              <a:rPr lang="en-US" sz="2400" b="1" dirty="0"/>
              <a:t>– </a:t>
            </a:r>
            <a:r>
              <a:rPr lang="en-US" sz="2400" dirty="0"/>
              <a:t>Measured from on-ramp gore to the end of the taper; Typically 1,000’</a:t>
            </a:r>
            <a:endParaRPr lang="en-US" sz="2400" b="1" dirty="0"/>
          </a:p>
          <a:p>
            <a:endParaRPr lang="en-US" sz="2400" b="1" dirty="0"/>
          </a:p>
          <a:p>
            <a:endParaRPr lang="en-US" sz="2400" b="1" dirty="0"/>
          </a:p>
          <a:p>
            <a:r>
              <a:rPr lang="en-US" sz="2400" b="1" dirty="0">
                <a:solidFill>
                  <a:schemeClr val="accent4"/>
                </a:solidFill>
              </a:rPr>
              <a:t>Deceleration Length </a:t>
            </a:r>
            <a:r>
              <a:rPr lang="en-US" sz="2400" b="1" dirty="0"/>
              <a:t>– </a:t>
            </a:r>
            <a:r>
              <a:rPr lang="en-US" sz="2400" dirty="0"/>
              <a:t>Measured from beginning of taper to off-ramp gore; typically 450’</a:t>
            </a:r>
            <a:endParaRPr lang="en-US" sz="2400" b="1" dirty="0"/>
          </a:p>
          <a:p>
            <a:endParaRPr lang="en-US" sz="2400" i="1" dirty="0"/>
          </a:p>
          <a:p>
            <a:pPr marL="0" indent="0">
              <a:buNone/>
            </a:pPr>
            <a:endParaRPr lang="en-US" sz="2400"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9363" y="1391779"/>
            <a:ext cx="3703320" cy="1961025"/>
          </a:xfrm>
          <a:prstGeom prst="rect">
            <a:avLst/>
          </a:prstGeom>
          <a:noFill/>
          <a:ln w="38100">
            <a:solidFill>
              <a:srgbClr val="5A506B"/>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48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59363" y="4191000"/>
            <a:ext cx="3703662" cy="1981200"/>
          </a:xfrm>
          <a:prstGeom prst="rect">
            <a:avLst/>
          </a:prstGeom>
          <a:noFill/>
          <a:ln w="38100">
            <a:solidFill>
              <a:srgbClr val="5A506B"/>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9" name="Group 8"/>
          <p:cNvGrpSpPr/>
          <p:nvPr/>
        </p:nvGrpSpPr>
        <p:grpSpPr>
          <a:xfrm>
            <a:off x="27642" y="0"/>
            <a:ext cx="6602066" cy="533400"/>
            <a:chOff x="0" y="457200"/>
            <a:chExt cx="6602066" cy="533400"/>
          </a:xfrm>
        </p:grpSpPr>
        <p:pic>
          <p:nvPicPr>
            <p:cNvPr id="10"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67715"/>
            <a:stretch/>
          </p:blipFill>
          <p:spPr bwMode="auto">
            <a:xfrm>
              <a:off x="0" y="457200"/>
              <a:ext cx="233497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2"/>
            <p:cNvSpPr txBox="1">
              <a:spLocks noChangeArrowheads="1"/>
            </p:cNvSpPr>
            <p:nvPr/>
          </p:nvSpPr>
          <p:spPr>
            <a:xfrm>
              <a:off x="2427326" y="470773"/>
              <a:ext cx="4174740" cy="506254"/>
            </a:xfrm>
            <a:prstGeom prst="rect">
              <a:avLst/>
            </a:prstGeom>
          </p:spPr>
          <p:txBody>
            <a:bodyPr vert="horz" lIns="0" tIns="0" rIns="0" bIns="0" rtlCol="0" anchor="t" anchorCtr="0">
              <a:normAutofit/>
            </a:bodyPr>
            <a:lstStyle>
              <a:lvl1pPr algn="l" defTabSz="914400"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a:t>FREE</a:t>
              </a:r>
              <a:r>
                <a:rPr lang="en-US" sz="3200" dirty="0"/>
                <a:t>PLAN Definitions</a:t>
              </a:r>
            </a:p>
          </p:txBody>
        </p:sp>
      </p:grpSp>
    </p:spTree>
    <p:custDataLst>
      <p:tags r:id="rId1"/>
    </p:custDataLst>
    <p:extLst>
      <p:ext uri="{BB962C8B-B14F-4D97-AF65-F5344CB8AC3E}">
        <p14:creationId xmlns:p14="http://schemas.microsoft.com/office/powerpoint/2010/main" val="3966637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692" y="1122791"/>
            <a:ext cx="7735296" cy="4525963"/>
          </a:xfrm>
        </p:spPr>
        <p:txBody>
          <a:bodyPr>
            <a:noAutofit/>
          </a:bodyPr>
          <a:lstStyle/>
          <a:p>
            <a:pPr lvl="0"/>
            <a:r>
              <a:rPr lang="en-US" sz="2200" b="1" dirty="0">
                <a:solidFill>
                  <a:schemeClr val="accent6"/>
                </a:solidFill>
              </a:rPr>
              <a:t>Ramp Overlap </a:t>
            </a:r>
            <a:r>
              <a:rPr lang="en-US" sz="2200" b="1" dirty="0">
                <a:solidFill>
                  <a:prstClr val="black"/>
                </a:solidFill>
              </a:rPr>
              <a:t>- </a:t>
            </a:r>
            <a:r>
              <a:rPr lang="en-US" sz="2200" dirty="0">
                <a:solidFill>
                  <a:prstClr val="black"/>
                </a:solidFill>
              </a:rPr>
              <a:t>occurs when the influence area of an on-ramp and the influence area of an off-ramp extend into one another, creating an overlap in the influence areas; typically 3,000’ minus gore to gore distance</a:t>
            </a:r>
          </a:p>
        </p:txBody>
      </p:sp>
      <p:sp>
        <p:nvSpPr>
          <p:cNvPr id="104" name="Rectangle 103"/>
          <p:cNvSpPr/>
          <p:nvPr/>
        </p:nvSpPr>
        <p:spPr>
          <a:xfrm>
            <a:off x="762000" y="3335542"/>
            <a:ext cx="383345" cy="2735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7" name="Content Placeholder 2"/>
          <p:cNvSpPr txBox="1">
            <a:spLocks/>
          </p:cNvSpPr>
          <p:nvPr/>
        </p:nvSpPr>
        <p:spPr>
          <a:xfrm>
            <a:off x="1679534" y="1981200"/>
            <a:ext cx="7537211" cy="2341449"/>
          </a:xfrm>
          <a:prstGeom prst="rect">
            <a:avLst/>
          </a:prstGeom>
        </p:spPr>
        <p:txBody>
          <a:bodyPr vert="horz" lIns="91440" tIns="45720" rIns="91440" bIns="45720" rtlCol="0">
            <a:noAutofit/>
          </a:bodyPr>
          <a:lstStyle>
            <a:lvl1pPr marL="342900" indent="-342900" algn="l" defTabSz="914400" rtl="0" eaLnBrk="1" latinLnBrk="0" hangingPunct="1">
              <a:spcBef>
                <a:spcPts val="0"/>
              </a:spcBef>
              <a:spcAft>
                <a:spcPts val="600"/>
              </a:spcAft>
              <a:buFont typeface="Wingdings" pitchFamily="2" charset="2"/>
              <a:buChar char="§"/>
              <a:defRPr sz="2800" kern="1200" spc="-100" baseline="0">
                <a:solidFill>
                  <a:schemeClr val="tx1"/>
                </a:solidFill>
                <a:latin typeface="Franklin Gothic Book" pitchFamily="34" charset="0"/>
                <a:ea typeface="+mn-ea"/>
                <a:cs typeface="+mn-cs"/>
              </a:defRPr>
            </a:lvl1pPr>
            <a:lvl2pPr marL="742950" indent="-285750" algn="l" defTabSz="914400" rtl="0" eaLnBrk="1" latinLnBrk="0" hangingPunct="1">
              <a:spcBef>
                <a:spcPts val="0"/>
              </a:spcBef>
              <a:spcAft>
                <a:spcPts val="600"/>
              </a:spcAft>
              <a:buClr>
                <a:srgbClr val="0070C0"/>
              </a:buClr>
              <a:buSzPct val="80000"/>
              <a:buFont typeface="Wingdings" pitchFamily="2" charset="2"/>
              <a:buChar char="§"/>
              <a:defRPr sz="2400" kern="1200" spc="-100" baseline="0">
                <a:solidFill>
                  <a:schemeClr val="tx1"/>
                </a:solidFill>
                <a:latin typeface="Franklin Gothic Book" pitchFamily="34" charset="0"/>
                <a:ea typeface="+mn-ea"/>
                <a:cs typeface="+mn-cs"/>
              </a:defRPr>
            </a:lvl2pPr>
            <a:lvl3pPr marL="1143000" indent="-228600" algn="l" defTabSz="914400" rtl="0" eaLnBrk="1" latinLnBrk="0" hangingPunct="1">
              <a:spcBef>
                <a:spcPts val="0"/>
              </a:spcBef>
              <a:spcAft>
                <a:spcPts val="600"/>
              </a:spcAft>
              <a:buClrTx/>
              <a:buSzPct val="80000"/>
              <a:buFont typeface="Arial" pitchFamily="34" charset="0"/>
              <a:buChar char="•"/>
              <a:defRPr sz="2000" kern="1200" spc="-100" baseline="0">
                <a:solidFill>
                  <a:schemeClr val="tx1"/>
                </a:solidFill>
                <a:latin typeface="Franklin Gothic Book" pitchFamily="34" charset="0"/>
                <a:ea typeface="+mn-ea"/>
                <a:cs typeface="+mn-cs"/>
              </a:defRPr>
            </a:lvl3pPr>
            <a:lvl4pPr marL="1600200" indent="-228600" algn="l" defTabSz="914400" rtl="0" eaLnBrk="1" latinLnBrk="0" hangingPunct="1">
              <a:spcBef>
                <a:spcPts val="0"/>
              </a:spcBef>
              <a:spcAft>
                <a:spcPts val="600"/>
              </a:spcAft>
              <a:buFont typeface="Arial" pitchFamily="34" charset="0"/>
              <a:buChar char="–"/>
              <a:defRPr sz="1800" kern="1200" spc="-100" baseline="0">
                <a:solidFill>
                  <a:schemeClr val="tx1"/>
                </a:solidFill>
                <a:latin typeface="Franklin Gothic Book" pitchFamily="34" charset="0"/>
                <a:ea typeface="+mn-ea"/>
                <a:cs typeface="+mn-cs"/>
              </a:defRPr>
            </a:lvl4pPr>
            <a:lvl5pPr marL="2057400" indent="-228600" algn="l" defTabSz="914400" rtl="0" eaLnBrk="1" latinLnBrk="0" hangingPunct="1">
              <a:spcBef>
                <a:spcPts val="0"/>
              </a:spcBef>
              <a:spcAft>
                <a:spcPts val="400"/>
              </a:spcAft>
              <a:buFont typeface="Arial" pitchFamily="34" charset="0"/>
              <a:buChar char="»"/>
              <a:defRPr sz="1800" kern="1200" spc="-100" baseline="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000" dirty="0">
              <a:solidFill>
                <a:prstClr val="black"/>
              </a:solidFill>
            </a:endParaRPr>
          </a:p>
        </p:txBody>
      </p:sp>
      <p:sp>
        <p:nvSpPr>
          <p:cNvPr id="43" name="Text Box 25"/>
          <p:cNvSpPr txBox="1"/>
          <p:nvPr/>
        </p:nvSpPr>
        <p:spPr>
          <a:xfrm>
            <a:off x="2983266" y="5461708"/>
            <a:ext cx="1489233" cy="682372"/>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4F81BD"/>
                </a:solidFill>
                <a:ea typeface="Calibri"/>
                <a:cs typeface="Times New Roman"/>
              </a:rPr>
              <a:t>Influence Area</a:t>
            </a:r>
            <a:endParaRPr lang="en-US" sz="1600" dirty="0">
              <a:latin typeface="Times New Roman"/>
              <a:ea typeface="Calibri"/>
              <a:cs typeface="Times New Roman"/>
            </a:endParaRPr>
          </a:p>
          <a:p>
            <a:pPr algn="ctr"/>
            <a:r>
              <a:rPr lang="en-US" sz="1600" b="1" dirty="0">
                <a:solidFill>
                  <a:srgbClr val="4F81BD"/>
                </a:solidFill>
                <a:ea typeface="Calibri"/>
                <a:cs typeface="Times New Roman"/>
              </a:rPr>
              <a:t>1,500’</a:t>
            </a:r>
            <a:endParaRPr lang="en-US" sz="1600" dirty="0">
              <a:latin typeface="Times New Roman"/>
              <a:ea typeface="Calibri"/>
              <a:cs typeface="Times New Roman"/>
            </a:endParaRPr>
          </a:p>
        </p:txBody>
      </p:sp>
      <p:sp>
        <p:nvSpPr>
          <p:cNvPr id="44" name="Text Box 50"/>
          <p:cNvSpPr txBox="1"/>
          <p:nvPr/>
        </p:nvSpPr>
        <p:spPr>
          <a:xfrm>
            <a:off x="6341442" y="3091547"/>
            <a:ext cx="1078170" cy="55885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943634"/>
                </a:solidFill>
                <a:ea typeface="Calibri"/>
                <a:cs typeface="Times New Roman"/>
              </a:rPr>
              <a:t>Off-Ramp</a:t>
            </a:r>
            <a:endParaRPr lang="en-US" sz="1600" dirty="0">
              <a:latin typeface="Times New Roman"/>
              <a:ea typeface="Calibri"/>
              <a:cs typeface="Times New Roman"/>
            </a:endParaRPr>
          </a:p>
          <a:p>
            <a:pPr algn="ctr"/>
            <a:r>
              <a:rPr lang="en-US" sz="1600" b="1" dirty="0">
                <a:solidFill>
                  <a:srgbClr val="943634"/>
                </a:solidFill>
                <a:ea typeface="Calibri"/>
                <a:cs typeface="Times New Roman"/>
              </a:rPr>
              <a:t>500’</a:t>
            </a:r>
            <a:endParaRPr lang="en-US" sz="1600" dirty="0">
              <a:latin typeface="Times New Roman"/>
              <a:ea typeface="Calibri"/>
              <a:cs typeface="Times New Roman"/>
            </a:endParaRPr>
          </a:p>
        </p:txBody>
      </p:sp>
      <p:sp>
        <p:nvSpPr>
          <p:cNvPr id="52" name="Text Box 44"/>
          <p:cNvSpPr txBox="1"/>
          <p:nvPr/>
        </p:nvSpPr>
        <p:spPr>
          <a:xfrm>
            <a:off x="2017442" y="3042950"/>
            <a:ext cx="1025045" cy="582142"/>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4F81BD"/>
                </a:solidFill>
                <a:ea typeface="Calibri"/>
                <a:cs typeface="Times New Roman"/>
              </a:rPr>
              <a:t>On-Ramp</a:t>
            </a:r>
            <a:endParaRPr lang="en-US" sz="1600" dirty="0">
              <a:latin typeface="Times New Roman"/>
              <a:ea typeface="Calibri"/>
              <a:cs typeface="Times New Roman"/>
            </a:endParaRPr>
          </a:p>
          <a:p>
            <a:pPr algn="ctr"/>
            <a:r>
              <a:rPr lang="en-US" sz="1600" b="1" dirty="0">
                <a:solidFill>
                  <a:srgbClr val="4F81BD"/>
                </a:solidFill>
                <a:ea typeface="Calibri"/>
                <a:cs typeface="Times New Roman"/>
              </a:rPr>
              <a:t>500’</a:t>
            </a:r>
            <a:endParaRPr lang="en-US" sz="1600" dirty="0">
              <a:latin typeface="Times New Roman"/>
              <a:ea typeface="Calibri"/>
              <a:cs typeface="Times New Roman"/>
            </a:endParaRPr>
          </a:p>
        </p:txBody>
      </p:sp>
      <p:sp>
        <p:nvSpPr>
          <p:cNvPr id="56" name="Freeform 55"/>
          <p:cNvSpPr/>
          <p:nvPr/>
        </p:nvSpPr>
        <p:spPr>
          <a:xfrm>
            <a:off x="-228600" y="3642303"/>
            <a:ext cx="9677400" cy="2657605"/>
          </a:xfrm>
          <a:custGeom>
            <a:avLst/>
            <a:gdLst>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2217420 w 9799320"/>
              <a:gd name="connsiteY12" fmla="*/ 1630680 h 2773680"/>
              <a:gd name="connsiteX13" fmla="*/ 228600 w 9799320"/>
              <a:gd name="connsiteY13" fmla="*/ 2773680 h 2773680"/>
              <a:gd name="connsiteX14" fmla="*/ 205740 w 9799320"/>
              <a:gd name="connsiteY14"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2217420 w 9799320"/>
              <a:gd name="connsiteY12" fmla="*/ 1617450 h 2773680"/>
              <a:gd name="connsiteX13" fmla="*/ 228600 w 9799320"/>
              <a:gd name="connsiteY13" fmla="*/ 2773680 h 2773680"/>
              <a:gd name="connsiteX14" fmla="*/ 205740 w 9799320"/>
              <a:gd name="connsiteY14"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2217420 w 9799320"/>
              <a:gd name="connsiteY12" fmla="*/ 1617450 h 2773680"/>
              <a:gd name="connsiteX13" fmla="*/ 2208505 w 9799320"/>
              <a:gd name="connsiteY13" fmla="*/ 1600948 h 2773680"/>
              <a:gd name="connsiteX14" fmla="*/ 228600 w 9799320"/>
              <a:gd name="connsiteY14" fmla="*/ 2773680 h 2773680"/>
              <a:gd name="connsiteX15" fmla="*/ 205740 w 9799320"/>
              <a:gd name="connsiteY15"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2495611 w 9799320"/>
              <a:gd name="connsiteY12" fmla="*/ 1590987 h 2773680"/>
              <a:gd name="connsiteX13" fmla="*/ 2208505 w 9799320"/>
              <a:gd name="connsiteY13" fmla="*/ 1600948 h 2773680"/>
              <a:gd name="connsiteX14" fmla="*/ 228600 w 9799320"/>
              <a:gd name="connsiteY14" fmla="*/ 2773680 h 2773680"/>
              <a:gd name="connsiteX15" fmla="*/ 205740 w 9799320"/>
              <a:gd name="connsiteY15"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2506653 w 9799320"/>
              <a:gd name="connsiteY12" fmla="*/ 1604217 h 2773680"/>
              <a:gd name="connsiteX13" fmla="*/ 2208505 w 9799320"/>
              <a:gd name="connsiteY13" fmla="*/ 1600948 h 2773680"/>
              <a:gd name="connsiteX14" fmla="*/ 228600 w 9799320"/>
              <a:gd name="connsiteY14" fmla="*/ 2773680 h 2773680"/>
              <a:gd name="connsiteX15" fmla="*/ 205740 w 9799320"/>
              <a:gd name="connsiteY15"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582186 w 9799320"/>
              <a:gd name="connsiteY12" fmla="*/ 1604217 h 2773680"/>
              <a:gd name="connsiteX13" fmla="*/ 2208505 w 9799320"/>
              <a:gd name="connsiteY13" fmla="*/ 1600948 h 2773680"/>
              <a:gd name="connsiteX14" fmla="*/ 228600 w 9799320"/>
              <a:gd name="connsiteY14" fmla="*/ 2773680 h 2773680"/>
              <a:gd name="connsiteX15" fmla="*/ 205740 w 9799320"/>
              <a:gd name="connsiteY15"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526973 w 9799320"/>
              <a:gd name="connsiteY12" fmla="*/ 1194058 h 2773680"/>
              <a:gd name="connsiteX13" fmla="*/ 2208505 w 9799320"/>
              <a:gd name="connsiteY13" fmla="*/ 1600948 h 2773680"/>
              <a:gd name="connsiteX14" fmla="*/ 228600 w 9799320"/>
              <a:gd name="connsiteY14" fmla="*/ 2773680 h 2773680"/>
              <a:gd name="connsiteX15" fmla="*/ 205740 w 9799320"/>
              <a:gd name="connsiteY15"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526973 w 9799320"/>
              <a:gd name="connsiteY12" fmla="*/ 1194058 h 2773680"/>
              <a:gd name="connsiteX13" fmla="*/ 2208505 w 9799320"/>
              <a:gd name="connsiteY13" fmla="*/ 1600948 h 2773680"/>
              <a:gd name="connsiteX14" fmla="*/ 228600 w 9799320"/>
              <a:gd name="connsiteY14" fmla="*/ 2773680 h 2773680"/>
              <a:gd name="connsiteX15" fmla="*/ 205740 w 9799320"/>
              <a:gd name="connsiteY15"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526973 w 9799320"/>
              <a:gd name="connsiteY12" fmla="*/ 1194058 h 2773680"/>
              <a:gd name="connsiteX13" fmla="*/ 2208505 w 9799320"/>
              <a:gd name="connsiteY13" fmla="*/ 1600948 h 2773680"/>
              <a:gd name="connsiteX14" fmla="*/ 228600 w 9799320"/>
              <a:gd name="connsiteY14" fmla="*/ 2773680 h 2773680"/>
              <a:gd name="connsiteX15" fmla="*/ 205740 w 9799320"/>
              <a:gd name="connsiteY15"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526973 w 9799320"/>
              <a:gd name="connsiteY12" fmla="*/ 1194058 h 2773680"/>
              <a:gd name="connsiteX13" fmla="*/ 2208505 w 9799320"/>
              <a:gd name="connsiteY13" fmla="*/ 1600948 h 2773680"/>
              <a:gd name="connsiteX14" fmla="*/ 228600 w 9799320"/>
              <a:gd name="connsiteY14" fmla="*/ 2773680 h 2773680"/>
              <a:gd name="connsiteX15" fmla="*/ 205740 w 9799320"/>
              <a:gd name="connsiteY15"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526973 w 9799320"/>
              <a:gd name="connsiteY12" fmla="*/ 1194058 h 2773680"/>
              <a:gd name="connsiteX13" fmla="*/ 2208505 w 9799320"/>
              <a:gd name="connsiteY13" fmla="*/ 1600948 h 2773680"/>
              <a:gd name="connsiteX14" fmla="*/ 228600 w 9799320"/>
              <a:gd name="connsiteY14" fmla="*/ 2773680 h 2773680"/>
              <a:gd name="connsiteX15" fmla="*/ 205740 w 9799320"/>
              <a:gd name="connsiteY15"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030060 w 9799320"/>
              <a:gd name="connsiteY12" fmla="*/ 1551294 h 2773680"/>
              <a:gd name="connsiteX13" fmla="*/ 2208505 w 9799320"/>
              <a:gd name="connsiteY13" fmla="*/ 1600948 h 2773680"/>
              <a:gd name="connsiteX14" fmla="*/ 228600 w 9799320"/>
              <a:gd name="connsiteY14" fmla="*/ 2773680 h 2773680"/>
              <a:gd name="connsiteX15" fmla="*/ 205740 w 9799320"/>
              <a:gd name="connsiteY15"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030060 w 9799320"/>
              <a:gd name="connsiteY12" fmla="*/ 1604217 h 2773680"/>
              <a:gd name="connsiteX13" fmla="*/ 2208505 w 9799320"/>
              <a:gd name="connsiteY13" fmla="*/ 1600948 h 2773680"/>
              <a:gd name="connsiteX14" fmla="*/ 228600 w 9799320"/>
              <a:gd name="connsiteY14" fmla="*/ 2773680 h 2773680"/>
              <a:gd name="connsiteX15" fmla="*/ 205740 w 9799320"/>
              <a:gd name="connsiteY15"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030060 w 9799320"/>
              <a:gd name="connsiteY12" fmla="*/ 1604217 h 2773680"/>
              <a:gd name="connsiteX13" fmla="*/ 3036693 w 9799320"/>
              <a:gd name="connsiteY13" fmla="*/ 1587717 h 2773680"/>
              <a:gd name="connsiteX14" fmla="*/ 2208505 w 9799320"/>
              <a:gd name="connsiteY14" fmla="*/ 1600948 h 2773680"/>
              <a:gd name="connsiteX15" fmla="*/ 228600 w 9799320"/>
              <a:gd name="connsiteY15" fmla="*/ 2773680 h 2773680"/>
              <a:gd name="connsiteX16" fmla="*/ 205740 w 9799320"/>
              <a:gd name="connsiteY16"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030060 w 9799320"/>
              <a:gd name="connsiteY12" fmla="*/ 1604217 h 2773680"/>
              <a:gd name="connsiteX13" fmla="*/ 3036693 w 9799320"/>
              <a:gd name="connsiteY13" fmla="*/ 1587717 h 2773680"/>
              <a:gd name="connsiteX14" fmla="*/ 2208505 w 9799320"/>
              <a:gd name="connsiteY14" fmla="*/ 1600948 h 2773680"/>
              <a:gd name="connsiteX15" fmla="*/ 228600 w 9799320"/>
              <a:gd name="connsiteY15" fmla="*/ 2773680 h 2773680"/>
              <a:gd name="connsiteX16" fmla="*/ 205740 w 9799320"/>
              <a:gd name="connsiteY16"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030060 w 9799320"/>
              <a:gd name="connsiteY12" fmla="*/ 1604217 h 2773680"/>
              <a:gd name="connsiteX13" fmla="*/ 3367970 w 9799320"/>
              <a:gd name="connsiteY13" fmla="*/ 1614180 h 2773680"/>
              <a:gd name="connsiteX14" fmla="*/ 2208505 w 9799320"/>
              <a:gd name="connsiteY14" fmla="*/ 1600948 h 2773680"/>
              <a:gd name="connsiteX15" fmla="*/ 228600 w 9799320"/>
              <a:gd name="connsiteY15" fmla="*/ 2773680 h 2773680"/>
              <a:gd name="connsiteX16" fmla="*/ 205740 w 9799320"/>
              <a:gd name="connsiteY16"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030060 w 9799320"/>
              <a:gd name="connsiteY12" fmla="*/ 1604217 h 2773680"/>
              <a:gd name="connsiteX13" fmla="*/ 3456310 w 9799320"/>
              <a:gd name="connsiteY13" fmla="*/ 1217251 h 2773680"/>
              <a:gd name="connsiteX14" fmla="*/ 2208505 w 9799320"/>
              <a:gd name="connsiteY14" fmla="*/ 1600948 h 2773680"/>
              <a:gd name="connsiteX15" fmla="*/ 228600 w 9799320"/>
              <a:gd name="connsiteY15" fmla="*/ 2773680 h 2773680"/>
              <a:gd name="connsiteX16" fmla="*/ 205740 w 9799320"/>
              <a:gd name="connsiteY16"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030060 w 9799320"/>
              <a:gd name="connsiteY12" fmla="*/ 1604217 h 2773680"/>
              <a:gd name="connsiteX13" fmla="*/ 2871056 w 9799320"/>
              <a:gd name="connsiteY13" fmla="*/ 1561256 h 2773680"/>
              <a:gd name="connsiteX14" fmla="*/ 2208505 w 9799320"/>
              <a:gd name="connsiteY14" fmla="*/ 1600948 h 2773680"/>
              <a:gd name="connsiteX15" fmla="*/ 228600 w 9799320"/>
              <a:gd name="connsiteY15" fmla="*/ 2773680 h 2773680"/>
              <a:gd name="connsiteX16" fmla="*/ 205740 w 9799320"/>
              <a:gd name="connsiteY16"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217783 w 9799320"/>
              <a:gd name="connsiteY12" fmla="*/ 1220519 h 2773680"/>
              <a:gd name="connsiteX13" fmla="*/ 2871056 w 9799320"/>
              <a:gd name="connsiteY13" fmla="*/ 1561256 h 2773680"/>
              <a:gd name="connsiteX14" fmla="*/ 2208505 w 9799320"/>
              <a:gd name="connsiteY14" fmla="*/ 1600948 h 2773680"/>
              <a:gd name="connsiteX15" fmla="*/ 228600 w 9799320"/>
              <a:gd name="connsiteY15" fmla="*/ 2773680 h 2773680"/>
              <a:gd name="connsiteX16" fmla="*/ 205740 w 9799320"/>
              <a:gd name="connsiteY16"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217783 w 9799320"/>
              <a:gd name="connsiteY12" fmla="*/ 1220519 h 2773680"/>
              <a:gd name="connsiteX13" fmla="*/ 2848971 w 9799320"/>
              <a:gd name="connsiteY13" fmla="*/ 1600949 h 2773680"/>
              <a:gd name="connsiteX14" fmla="*/ 2208505 w 9799320"/>
              <a:gd name="connsiteY14" fmla="*/ 1600948 h 2773680"/>
              <a:gd name="connsiteX15" fmla="*/ 228600 w 9799320"/>
              <a:gd name="connsiteY15" fmla="*/ 2773680 h 2773680"/>
              <a:gd name="connsiteX16" fmla="*/ 205740 w 9799320"/>
              <a:gd name="connsiteY16"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405506 w 9799320"/>
              <a:gd name="connsiteY12" fmla="*/ 1220519 h 2773680"/>
              <a:gd name="connsiteX13" fmla="*/ 2848971 w 9799320"/>
              <a:gd name="connsiteY13" fmla="*/ 1600949 h 2773680"/>
              <a:gd name="connsiteX14" fmla="*/ 2208505 w 9799320"/>
              <a:gd name="connsiteY14" fmla="*/ 1600948 h 2773680"/>
              <a:gd name="connsiteX15" fmla="*/ 228600 w 9799320"/>
              <a:gd name="connsiteY15" fmla="*/ 2773680 h 2773680"/>
              <a:gd name="connsiteX16" fmla="*/ 205740 w 9799320"/>
              <a:gd name="connsiteY16"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3405506 w 9799320"/>
              <a:gd name="connsiteY12" fmla="*/ 1220519 h 2773680"/>
              <a:gd name="connsiteX13" fmla="*/ 2848971 w 9799320"/>
              <a:gd name="connsiteY13" fmla="*/ 1600949 h 2773680"/>
              <a:gd name="connsiteX14" fmla="*/ 2208505 w 9799320"/>
              <a:gd name="connsiteY14" fmla="*/ 1600948 h 2773680"/>
              <a:gd name="connsiteX15" fmla="*/ 228600 w 9799320"/>
              <a:gd name="connsiteY15" fmla="*/ 2773680 h 2773680"/>
              <a:gd name="connsiteX16" fmla="*/ 205740 w 9799320"/>
              <a:gd name="connsiteY16"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5620645 w 9799320"/>
              <a:gd name="connsiteY12" fmla="*/ 1402484 h 2773680"/>
              <a:gd name="connsiteX13" fmla="*/ 3405506 w 9799320"/>
              <a:gd name="connsiteY13" fmla="*/ 1220519 h 2773680"/>
              <a:gd name="connsiteX14" fmla="*/ 2848971 w 9799320"/>
              <a:gd name="connsiteY14" fmla="*/ 1600949 h 2773680"/>
              <a:gd name="connsiteX15" fmla="*/ 2208505 w 9799320"/>
              <a:gd name="connsiteY15" fmla="*/ 1600948 h 2773680"/>
              <a:gd name="connsiteX16" fmla="*/ 228600 w 9799320"/>
              <a:gd name="connsiteY16" fmla="*/ 2773680 h 2773680"/>
              <a:gd name="connsiteX17" fmla="*/ 205740 w 9799320"/>
              <a:gd name="connsiteY17"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6327367 w 9799320"/>
              <a:gd name="connsiteY12" fmla="*/ 1309866 h 2773680"/>
              <a:gd name="connsiteX13" fmla="*/ 3405506 w 9799320"/>
              <a:gd name="connsiteY13" fmla="*/ 1220519 h 2773680"/>
              <a:gd name="connsiteX14" fmla="*/ 2848971 w 9799320"/>
              <a:gd name="connsiteY14" fmla="*/ 1600949 h 2773680"/>
              <a:gd name="connsiteX15" fmla="*/ 2208505 w 9799320"/>
              <a:gd name="connsiteY15" fmla="*/ 1600948 h 2773680"/>
              <a:gd name="connsiteX16" fmla="*/ 228600 w 9799320"/>
              <a:gd name="connsiteY16" fmla="*/ 2773680 h 2773680"/>
              <a:gd name="connsiteX17" fmla="*/ 205740 w 9799320"/>
              <a:gd name="connsiteY17"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6327367 w 9799320"/>
              <a:gd name="connsiteY12" fmla="*/ 1270173 h 2773680"/>
              <a:gd name="connsiteX13" fmla="*/ 3405506 w 9799320"/>
              <a:gd name="connsiteY13" fmla="*/ 1220519 h 2773680"/>
              <a:gd name="connsiteX14" fmla="*/ 2848971 w 9799320"/>
              <a:gd name="connsiteY14" fmla="*/ 1600949 h 2773680"/>
              <a:gd name="connsiteX15" fmla="*/ 2208505 w 9799320"/>
              <a:gd name="connsiteY15" fmla="*/ 1600948 h 2773680"/>
              <a:gd name="connsiteX16" fmla="*/ 228600 w 9799320"/>
              <a:gd name="connsiteY16" fmla="*/ 2773680 h 2773680"/>
              <a:gd name="connsiteX17" fmla="*/ 205740 w 9799320"/>
              <a:gd name="connsiteY17"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6327367 w 9799320"/>
              <a:gd name="connsiteY12" fmla="*/ 1217249 h 2773680"/>
              <a:gd name="connsiteX13" fmla="*/ 3405506 w 9799320"/>
              <a:gd name="connsiteY13" fmla="*/ 1220519 h 2773680"/>
              <a:gd name="connsiteX14" fmla="*/ 2848971 w 9799320"/>
              <a:gd name="connsiteY14" fmla="*/ 1600949 h 2773680"/>
              <a:gd name="connsiteX15" fmla="*/ 2208505 w 9799320"/>
              <a:gd name="connsiteY15" fmla="*/ 1600948 h 2773680"/>
              <a:gd name="connsiteX16" fmla="*/ 228600 w 9799320"/>
              <a:gd name="connsiteY16" fmla="*/ 2773680 h 2773680"/>
              <a:gd name="connsiteX17" fmla="*/ 205740 w 9799320"/>
              <a:gd name="connsiteY17"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6956789 w 9799320"/>
              <a:gd name="connsiteY12" fmla="*/ 1389252 h 2773680"/>
              <a:gd name="connsiteX13" fmla="*/ 6327367 w 9799320"/>
              <a:gd name="connsiteY13" fmla="*/ 1217249 h 2773680"/>
              <a:gd name="connsiteX14" fmla="*/ 3405506 w 9799320"/>
              <a:gd name="connsiteY14" fmla="*/ 1220519 h 2773680"/>
              <a:gd name="connsiteX15" fmla="*/ 2848971 w 9799320"/>
              <a:gd name="connsiteY15" fmla="*/ 1600949 h 2773680"/>
              <a:gd name="connsiteX16" fmla="*/ 2208505 w 9799320"/>
              <a:gd name="connsiteY16" fmla="*/ 1600948 h 2773680"/>
              <a:gd name="connsiteX17" fmla="*/ 228600 w 9799320"/>
              <a:gd name="connsiteY17" fmla="*/ 2773680 h 2773680"/>
              <a:gd name="connsiteX18" fmla="*/ 205740 w 9799320"/>
              <a:gd name="connsiteY18"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6735939 w 9799320"/>
              <a:gd name="connsiteY12" fmla="*/ 1587716 h 2773680"/>
              <a:gd name="connsiteX13" fmla="*/ 6327367 w 9799320"/>
              <a:gd name="connsiteY13" fmla="*/ 1217249 h 2773680"/>
              <a:gd name="connsiteX14" fmla="*/ 3405506 w 9799320"/>
              <a:gd name="connsiteY14" fmla="*/ 1220519 h 2773680"/>
              <a:gd name="connsiteX15" fmla="*/ 2848971 w 9799320"/>
              <a:gd name="connsiteY15" fmla="*/ 1600949 h 2773680"/>
              <a:gd name="connsiteX16" fmla="*/ 2208505 w 9799320"/>
              <a:gd name="connsiteY16" fmla="*/ 1600948 h 2773680"/>
              <a:gd name="connsiteX17" fmla="*/ 228600 w 9799320"/>
              <a:gd name="connsiteY17" fmla="*/ 2773680 h 2773680"/>
              <a:gd name="connsiteX18" fmla="*/ 205740 w 9799320"/>
              <a:gd name="connsiteY18"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6824280 w 9799320"/>
              <a:gd name="connsiteY12" fmla="*/ 1640641 h 2773680"/>
              <a:gd name="connsiteX13" fmla="*/ 6327367 w 9799320"/>
              <a:gd name="connsiteY13" fmla="*/ 1217249 h 2773680"/>
              <a:gd name="connsiteX14" fmla="*/ 3405506 w 9799320"/>
              <a:gd name="connsiteY14" fmla="*/ 1220519 h 2773680"/>
              <a:gd name="connsiteX15" fmla="*/ 2848971 w 9799320"/>
              <a:gd name="connsiteY15" fmla="*/ 1600949 h 2773680"/>
              <a:gd name="connsiteX16" fmla="*/ 2208505 w 9799320"/>
              <a:gd name="connsiteY16" fmla="*/ 1600948 h 2773680"/>
              <a:gd name="connsiteX17" fmla="*/ 228600 w 9799320"/>
              <a:gd name="connsiteY17" fmla="*/ 2773680 h 2773680"/>
              <a:gd name="connsiteX18" fmla="*/ 205740 w 9799320"/>
              <a:gd name="connsiteY18" fmla="*/ 2186940 h 2773680"/>
              <a:gd name="connsiteX0" fmla="*/ 205740 w 9799320"/>
              <a:gd name="connsiteY0" fmla="*/ 2186940 h 2773680"/>
              <a:gd name="connsiteX1" fmla="*/ 1935480 w 9799320"/>
              <a:gd name="connsiteY1" fmla="*/ 1203960 h 2773680"/>
              <a:gd name="connsiteX2" fmla="*/ 0 w 9799320"/>
              <a:gd name="connsiteY2" fmla="*/ 1203960 h 2773680"/>
              <a:gd name="connsiteX3" fmla="*/ 0 w 9799320"/>
              <a:gd name="connsiteY3" fmla="*/ 0 h 2773680"/>
              <a:gd name="connsiteX4" fmla="*/ 9791700 w 9799320"/>
              <a:gd name="connsiteY4" fmla="*/ 0 h 2773680"/>
              <a:gd name="connsiteX5" fmla="*/ 9791700 w 9799320"/>
              <a:gd name="connsiteY5" fmla="*/ 1234440 h 2773680"/>
              <a:gd name="connsiteX6" fmla="*/ 9799320 w 9799320"/>
              <a:gd name="connsiteY6" fmla="*/ 1211580 h 2773680"/>
              <a:gd name="connsiteX7" fmla="*/ 9791700 w 9799320"/>
              <a:gd name="connsiteY7" fmla="*/ 1203960 h 2773680"/>
              <a:gd name="connsiteX8" fmla="*/ 8023860 w 9799320"/>
              <a:gd name="connsiteY8" fmla="*/ 1203960 h 2773680"/>
              <a:gd name="connsiteX9" fmla="*/ 9784080 w 9799320"/>
              <a:gd name="connsiteY9" fmla="*/ 2209800 h 2773680"/>
              <a:gd name="connsiteX10" fmla="*/ 9555480 w 9799320"/>
              <a:gd name="connsiteY10" fmla="*/ 2659380 h 2773680"/>
              <a:gd name="connsiteX11" fmla="*/ 7780020 w 9799320"/>
              <a:gd name="connsiteY11" fmla="*/ 1630680 h 2773680"/>
              <a:gd name="connsiteX12" fmla="*/ 6923663 w 9799320"/>
              <a:gd name="connsiteY12" fmla="*/ 1640641 h 2773680"/>
              <a:gd name="connsiteX13" fmla="*/ 6327367 w 9799320"/>
              <a:gd name="connsiteY13" fmla="*/ 1217249 h 2773680"/>
              <a:gd name="connsiteX14" fmla="*/ 3405506 w 9799320"/>
              <a:gd name="connsiteY14" fmla="*/ 1220519 h 2773680"/>
              <a:gd name="connsiteX15" fmla="*/ 2848971 w 9799320"/>
              <a:gd name="connsiteY15" fmla="*/ 1600949 h 2773680"/>
              <a:gd name="connsiteX16" fmla="*/ 2208505 w 9799320"/>
              <a:gd name="connsiteY16" fmla="*/ 1600948 h 2773680"/>
              <a:gd name="connsiteX17" fmla="*/ 228600 w 9799320"/>
              <a:gd name="connsiteY17" fmla="*/ 2773680 h 2773680"/>
              <a:gd name="connsiteX18" fmla="*/ 205740 w 9799320"/>
              <a:gd name="connsiteY18" fmla="*/ 2186940 h 277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99320" h="2773680">
                <a:moveTo>
                  <a:pt x="205740" y="2186940"/>
                </a:moveTo>
                <a:lnTo>
                  <a:pt x="1935480" y="1203960"/>
                </a:lnTo>
                <a:lnTo>
                  <a:pt x="0" y="1203960"/>
                </a:lnTo>
                <a:lnTo>
                  <a:pt x="0" y="0"/>
                </a:lnTo>
                <a:lnTo>
                  <a:pt x="9791700" y="0"/>
                </a:lnTo>
                <a:lnTo>
                  <a:pt x="9791700" y="1234440"/>
                </a:lnTo>
                <a:lnTo>
                  <a:pt x="9799320" y="1211580"/>
                </a:lnTo>
                <a:lnTo>
                  <a:pt x="9791700" y="1203960"/>
                </a:lnTo>
                <a:lnTo>
                  <a:pt x="8023860" y="1203960"/>
                </a:lnTo>
                <a:lnTo>
                  <a:pt x="9784080" y="2209800"/>
                </a:lnTo>
                <a:lnTo>
                  <a:pt x="9555480" y="2659380"/>
                </a:lnTo>
                <a:lnTo>
                  <a:pt x="7780020" y="1630680"/>
                </a:lnTo>
                <a:lnTo>
                  <a:pt x="6923663" y="1640641"/>
                </a:lnTo>
                <a:lnTo>
                  <a:pt x="6327367" y="1217249"/>
                </a:lnTo>
                <a:lnTo>
                  <a:pt x="3405506" y="1220519"/>
                </a:lnTo>
                <a:lnTo>
                  <a:pt x="2848971" y="1600949"/>
                </a:lnTo>
                <a:lnTo>
                  <a:pt x="2208505" y="1600948"/>
                </a:lnTo>
                <a:lnTo>
                  <a:pt x="228600" y="2773680"/>
                </a:lnTo>
                <a:lnTo>
                  <a:pt x="205740" y="2186940"/>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3" name="Rectangle 62"/>
          <p:cNvSpPr/>
          <p:nvPr/>
        </p:nvSpPr>
        <p:spPr>
          <a:xfrm>
            <a:off x="3402167" y="3640279"/>
            <a:ext cx="4310937" cy="1166309"/>
          </a:xfrm>
          <a:prstGeom prst="rect">
            <a:avLst/>
          </a:prstGeom>
          <a:solidFill>
            <a:schemeClr val="accent2">
              <a:alpha val="50000"/>
            </a:schemeClr>
          </a:solidFill>
          <a:ln>
            <a:noFill/>
          </a:ln>
          <a:effectLst>
            <a:outerShdw sx="1000" sy="1000" algn="ctr" rotWithShape="0">
              <a:srgbClr val="000000"/>
            </a:outerShdw>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000"/>
              </a:spcAft>
            </a:pPr>
            <a:r>
              <a:rPr lang="en-US" sz="1100">
                <a:latin typeface="Times New Roman"/>
                <a:ea typeface="Calibri"/>
                <a:cs typeface="Times New Roman"/>
              </a:rPr>
              <a:t> </a:t>
            </a:r>
          </a:p>
        </p:txBody>
      </p:sp>
      <p:sp>
        <p:nvSpPr>
          <p:cNvPr id="66" name="Rectangle 65"/>
          <p:cNvSpPr/>
          <p:nvPr/>
        </p:nvSpPr>
        <p:spPr>
          <a:xfrm>
            <a:off x="1679534" y="3640279"/>
            <a:ext cx="4258683" cy="1166309"/>
          </a:xfrm>
          <a:prstGeom prst="rect">
            <a:avLst/>
          </a:prstGeom>
          <a:solidFill>
            <a:schemeClr val="accent1">
              <a:alpha val="50000"/>
            </a:schemeClr>
          </a:solidFill>
          <a:ln>
            <a:noFill/>
          </a:ln>
          <a:effectLst>
            <a:outerShdw sx="1000" sy="1000" algn="ctr" rotWithShape="0">
              <a:srgbClr val="000000"/>
            </a:outerShdw>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7" name="Straight Connector 66"/>
          <p:cNvCxnSpPr/>
          <p:nvPr/>
        </p:nvCxnSpPr>
        <p:spPr>
          <a:xfrm flipH="1">
            <a:off x="5768392" y="4406681"/>
            <a:ext cx="3515808" cy="0"/>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5781456" y="3998676"/>
            <a:ext cx="3513196" cy="0"/>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142381" y="4413768"/>
            <a:ext cx="3515808" cy="0"/>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04062" y="3998676"/>
            <a:ext cx="3513196" cy="0"/>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2295258" y="4413768"/>
            <a:ext cx="3515808" cy="0"/>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2334448" y="3998676"/>
            <a:ext cx="3513196" cy="0"/>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1661245" y="4812662"/>
            <a:ext cx="500765" cy="0"/>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7227143" y="4817724"/>
            <a:ext cx="500765" cy="0"/>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656891" y="4813674"/>
            <a:ext cx="0" cy="102076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387362" y="4813674"/>
            <a:ext cx="0" cy="61453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732263" y="4815699"/>
            <a:ext cx="0" cy="61453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1653407" y="5802132"/>
            <a:ext cx="1506651" cy="0"/>
          </a:xfrm>
          <a:prstGeom prst="straightConnector1">
            <a:avLst/>
          </a:prstGeom>
          <a:ln w="28575">
            <a:solidFill>
              <a:schemeClr val="accent1"/>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4292224" y="5802132"/>
            <a:ext cx="1645994" cy="0"/>
          </a:xfrm>
          <a:prstGeom prst="straightConnector1">
            <a:avLst/>
          </a:prstGeom>
          <a:ln w="28575">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5947797" y="4800513"/>
            <a:ext cx="0" cy="103392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Text Box 27"/>
          <p:cNvSpPr txBox="1"/>
          <p:nvPr/>
        </p:nvSpPr>
        <p:spPr>
          <a:xfrm>
            <a:off x="4824340" y="4798490"/>
            <a:ext cx="1445688" cy="80993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943634"/>
                </a:solidFill>
                <a:ea typeface="Calibri"/>
                <a:cs typeface="Times New Roman"/>
              </a:rPr>
              <a:t>Influence Area</a:t>
            </a:r>
            <a:endParaRPr lang="en-US" sz="1600" dirty="0">
              <a:latin typeface="Times New Roman"/>
              <a:ea typeface="Calibri"/>
              <a:cs typeface="Times New Roman"/>
            </a:endParaRPr>
          </a:p>
          <a:p>
            <a:pPr algn="ctr"/>
            <a:r>
              <a:rPr lang="en-US" sz="1600" b="1" dirty="0">
                <a:solidFill>
                  <a:srgbClr val="943634"/>
                </a:solidFill>
                <a:ea typeface="Calibri"/>
                <a:cs typeface="Times New Roman"/>
              </a:rPr>
              <a:t>1,500’</a:t>
            </a:r>
            <a:endParaRPr lang="en-US" sz="1600" dirty="0">
              <a:latin typeface="Times New Roman"/>
              <a:ea typeface="Calibri"/>
              <a:cs typeface="Times New Roman"/>
            </a:endParaRPr>
          </a:p>
        </p:txBody>
      </p:sp>
      <p:cxnSp>
        <p:nvCxnSpPr>
          <p:cNvPr id="82" name="Straight Arrow Connector 81"/>
          <p:cNvCxnSpPr/>
          <p:nvPr/>
        </p:nvCxnSpPr>
        <p:spPr>
          <a:xfrm>
            <a:off x="3420255" y="5272303"/>
            <a:ext cx="1628576" cy="0"/>
          </a:xfrm>
          <a:prstGeom prst="straightConnector1">
            <a:avLst/>
          </a:prstGeom>
          <a:ln w="28575">
            <a:solidFill>
              <a:schemeClr val="accent2">
                <a:lumMod val="75000"/>
              </a:schemeClr>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6060142" y="5272303"/>
            <a:ext cx="1671250" cy="0"/>
          </a:xfrm>
          <a:prstGeom prst="straightConnector1">
            <a:avLst/>
          </a:prstGeom>
          <a:ln w="28575">
            <a:solidFill>
              <a:schemeClr val="accent2">
                <a:lumMod val="75000"/>
              </a:schemeClr>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656891" y="3625092"/>
            <a:ext cx="0" cy="119161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944313" y="3638254"/>
            <a:ext cx="0" cy="119161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381265" y="3639266"/>
            <a:ext cx="0" cy="1191619"/>
          </a:xfrm>
          <a:prstGeom prst="line">
            <a:avLst/>
          </a:prstGeom>
          <a:ln w="381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734005" y="3639266"/>
            <a:ext cx="0" cy="1191619"/>
          </a:xfrm>
          <a:prstGeom prst="line">
            <a:avLst/>
          </a:prstGeom>
          <a:ln w="381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656891" y="2508394"/>
            <a:ext cx="0" cy="112986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731392" y="2587363"/>
            <a:ext cx="0" cy="106202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947797" y="2808085"/>
            <a:ext cx="0" cy="831182"/>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380394" y="2806046"/>
            <a:ext cx="0" cy="831196"/>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1653407" y="2806046"/>
            <a:ext cx="2612689" cy="0"/>
          </a:xfrm>
          <a:prstGeom prst="straightConnector1">
            <a:avLst/>
          </a:prstGeom>
          <a:ln w="28575">
            <a:solidFill>
              <a:schemeClr val="tx1"/>
            </a:solidFill>
            <a:headEnd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5032485" y="2808085"/>
            <a:ext cx="2682361" cy="0"/>
          </a:xfrm>
          <a:prstGeom prst="straightConnector1">
            <a:avLst/>
          </a:prstGeom>
          <a:ln w="28575">
            <a:solidFill>
              <a:schemeClr val="tx1"/>
            </a:solidFill>
            <a:headEnd w="med" len="lg"/>
            <a:tailEnd type="arrow" w="med" len="lg"/>
          </a:ln>
        </p:spPr>
        <p:style>
          <a:lnRef idx="1">
            <a:schemeClr val="accent1"/>
          </a:lnRef>
          <a:fillRef idx="0">
            <a:schemeClr val="accent1"/>
          </a:fillRef>
          <a:effectRef idx="0">
            <a:schemeClr val="accent1"/>
          </a:effectRef>
          <a:fontRef idx="minor">
            <a:schemeClr val="tx1"/>
          </a:fontRef>
        </p:style>
      </p:cxnSp>
      <p:sp>
        <p:nvSpPr>
          <p:cNvPr id="94" name="Text Box 43"/>
          <p:cNvSpPr txBox="1"/>
          <p:nvPr/>
        </p:nvSpPr>
        <p:spPr>
          <a:xfrm>
            <a:off x="4292223" y="2602549"/>
            <a:ext cx="722844" cy="44343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b="1" dirty="0">
                <a:ea typeface="Calibri"/>
                <a:cs typeface="Times New Roman"/>
              </a:rPr>
              <a:t>2,000</a:t>
            </a:r>
            <a:r>
              <a:rPr lang="en-US" sz="1100" b="1" dirty="0">
                <a:ea typeface="Calibri"/>
                <a:cs typeface="Times New Roman"/>
              </a:rPr>
              <a:t>’</a:t>
            </a:r>
            <a:endParaRPr lang="en-US" sz="1100" dirty="0">
              <a:latin typeface="Times New Roman"/>
              <a:ea typeface="Calibri"/>
              <a:cs typeface="Times New Roman"/>
            </a:endParaRPr>
          </a:p>
        </p:txBody>
      </p:sp>
      <p:sp>
        <p:nvSpPr>
          <p:cNvPr id="95" name="Text Box 45"/>
          <p:cNvSpPr txBox="1"/>
          <p:nvPr/>
        </p:nvSpPr>
        <p:spPr>
          <a:xfrm>
            <a:off x="4170297" y="3045988"/>
            <a:ext cx="949277" cy="57910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5F497A"/>
                </a:solidFill>
                <a:ea typeface="Calibri"/>
                <a:cs typeface="Times New Roman"/>
              </a:rPr>
              <a:t>Overlap</a:t>
            </a:r>
            <a:endParaRPr lang="en-US" sz="1600" dirty="0">
              <a:latin typeface="Times New Roman"/>
              <a:ea typeface="Calibri"/>
              <a:cs typeface="Times New Roman"/>
            </a:endParaRPr>
          </a:p>
          <a:p>
            <a:pPr algn="ctr"/>
            <a:r>
              <a:rPr lang="en-US" sz="1600" b="1" dirty="0">
                <a:solidFill>
                  <a:srgbClr val="5F497A"/>
                </a:solidFill>
                <a:ea typeface="Calibri"/>
                <a:cs typeface="Times New Roman"/>
              </a:rPr>
              <a:t>1,000’</a:t>
            </a:r>
            <a:endParaRPr lang="en-US" sz="1600" dirty="0">
              <a:latin typeface="Times New Roman"/>
              <a:ea typeface="Calibri"/>
              <a:cs typeface="Times New Roman"/>
            </a:endParaRPr>
          </a:p>
        </p:txBody>
      </p:sp>
      <p:cxnSp>
        <p:nvCxnSpPr>
          <p:cNvPr id="96" name="Straight Arrow Connector 95"/>
          <p:cNvCxnSpPr/>
          <p:nvPr/>
        </p:nvCxnSpPr>
        <p:spPr>
          <a:xfrm>
            <a:off x="3386491" y="3440832"/>
            <a:ext cx="879605" cy="0"/>
          </a:xfrm>
          <a:prstGeom prst="straightConnector1">
            <a:avLst/>
          </a:prstGeom>
          <a:ln w="2857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a:off x="5015067" y="3440832"/>
            <a:ext cx="923150" cy="0"/>
          </a:xfrm>
          <a:prstGeom prst="straightConnector1">
            <a:avLst/>
          </a:prstGeom>
          <a:ln w="2857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8" name="Rectangle 97"/>
          <p:cNvSpPr/>
          <p:nvPr/>
        </p:nvSpPr>
        <p:spPr>
          <a:xfrm>
            <a:off x="3403909" y="3650403"/>
            <a:ext cx="2530825" cy="1166309"/>
          </a:xfrm>
          <a:prstGeom prst="rect">
            <a:avLst/>
          </a:prstGeom>
          <a:solidFill>
            <a:schemeClr val="accent4">
              <a:lumMod val="75000"/>
              <a:alpha val="50000"/>
            </a:schemeClr>
          </a:solidFill>
          <a:ln>
            <a:noFill/>
          </a:ln>
          <a:effectLst>
            <a:outerShdw sx="1000" sy="1000" algn="ctr" rotWithShape="0">
              <a:srgbClr val="000000"/>
            </a:outerShdw>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99" name="Straight Arrow Connector 98"/>
          <p:cNvCxnSpPr/>
          <p:nvPr/>
        </p:nvCxnSpPr>
        <p:spPr>
          <a:xfrm>
            <a:off x="1650324" y="3435770"/>
            <a:ext cx="500765" cy="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H="1">
            <a:off x="2881371" y="3430708"/>
            <a:ext cx="490315" cy="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5945184" y="3445894"/>
            <a:ext cx="500765" cy="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7270688" y="3461080"/>
            <a:ext cx="446770" cy="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Rectangle 43"/>
          <p:cNvSpPr>
            <a:spLocks noChangeArrowheads="1"/>
          </p:cNvSpPr>
          <p:nvPr/>
        </p:nvSpPr>
        <p:spPr bwMode="auto">
          <a:xfrm>
            <a:off x="1" y="43958"/>
            <a:ext cx="184644" cy="36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7" tIns="45698" rIns="91397" bIns="45698"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8" name="Rectangle 51"/>
          <p:cNvSpPr>
            <a:spLocks noChangeArrowheads="1"/>
          </p:cNvSpPr>
          <p:nvPr/>
        </p:nvSpPr>
        <p:spPr bwMode="auto">
          <a:xfrm>
            <a:off x="1" y="501158"/>
            <a:ext cx="184644" cy="36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7" tIns="45698" rIns="91397" bIns="45698"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grpSp>
        <p:nvGrpSpPr>
          <p:cNvPr id="53" name="Group 52"/>
          <p:cNvGrpSpPr/>
          <p:nvPr/>
        </p:nvGrpSpPr>
        <p:grpSpPr>
          <a:xfrm>
            <a:off x="27642" y="0"/>
            <a:ext cx="6602066" cy="533400"/>
            <a:chOff x="0" y="457200"/>
            <a:chExt cx="6602066" cy="533400"/>
          </a:xfrm>
        </p:grpSpPr>
        <p:pic>
          <p:nvPicPr>
            <p:cNvPr id="54"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67715"/>
            <a:stretch/>
          </p:blipFill>
          <p:spPr bwMode="auto">
            <a:xfrm>
              <a:off x="0" y="457200"/>
              <a:ext cx="233497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Rectangle 2"/>
            <p:cNvSpPr txBox="1">
              <a:spLocks noChangeArrowheads="1"/>
            </p:cNvSpPr>
            <p:nvPr/>
          </p:nvSpPr>
          <p:spPr>
            <a:xfrm>
              <a:off x="2427326" y="470773"/>
              <a:ext cx="4174740" cy="506254"/>
            </a:xfrm>
            <a:prstGeom prst="rect">
              <a:avLst/>
            </a:prstGeom>
          </p:spPr>
          <p:txBody>
            <a:bodyPr vert="horz" lIns="0" tIns="0" rIns="0" bIns="0" rtlCol="0" anchor="t" anchorCtr="0">
              <a:normAutofit/>
            </a:bodyPr>
            <a:lstStyle>
              <a:lvl1pPr algn="l" defTabSz="914400"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a:t>FREE</a:t>
              </a:r>
              <a:r>
                <a:rPr lang="en-US" sz="3200" dirty="0"/>
                <a:t>PLAN Definitions</a:t>
              </a:r>
            </a:p>
          </p:txBody>
        </p:sp>
      </p:grpSp>
      <p:sp>
        <p:nvSpPr>
          <p:cNvPr id="2" name="TextBox 1"/>
          <p:cNvSpPr txBox="1"/>
          <p:nvPr/>
        </p:nvSpPr>
        <p:spPr>
          <a:xfrm>
            <a:off x="-581901" y="43958"/>
            <a:ext cx="535724" cy="369332"/>
          </a:xfrm>
          <a:prstGeom prst="rect">
            <a:avLst/>
          </a:prstGeom>
          <a:noFill/>
        </p:spPr>
        <p:txBody>
          <a:bodyPr wrap="none" rtlCol="0">
            <a:spAutoFit/>
          </a:bodyPr>
          <a:lstStyle/>
          <a:p>
            <a:r>
              <a:rPr lang="en-US" dirty="0" smtClean="0"/>
              <a:t>288</a:t>
            </a:r>
            <a:endParaRPr lang="en-US" dirty="0"/>
          </a:p>
        </p:txBody>
      </p:sp>
    </p:spTree>
    <p:custDataLst>
      <p:tags r:id="rId1"/>
    </p:custDataLst>
    <p:extLst>
      <p:ext uri="{BB962C8B-B14F-4D97-AF65-F5344CB8AC3E}">
        <p14:creationId xmlns:p14="http://schemas.microsoft.com/office/powerpoint/2010/main" val="4016352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childTnLst>
                                </p:cTn>
                              </p:par>
                              <p:par>
                                <p:cTn id="14" presetID="10" presetClass="entr" presetSubtype="0" fill="hold"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par>
                                <p:cTn id="20" presetID="10" presetClass="entr" presetSubtype="0" fill="hold" nodeType="with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par>
                                <p:cTn id="23" presetID="10" presetClass="entr" presetSubtype="0"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fade">
                                      <p:cBhvr>
                                        <p:cTn id="25" dur="500"/>
                                        <p:tgtEl>
                                          <p:spTgt spid="8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nodeType="with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fade">
                                      <p:cBhvr>
                                        <p:cTn id="33" dur="500"/>
                                        <p:tgtEl>
                                          <p:spTgt spid="99"/>
                                        </p:tgtEl>
                                      </p:cBhvr>
                                    </p:animEffect>
                                  </p:childTnLst>
                                </p:cTn>
                              </p:par>
                              <p:par>
                                <p:cTn id="34" presetID="10" presetClass="entr" presetSubtype="0" fill="hold" nodeType="withEffect">
                                  <p:stCondLst>
                                    <p:cond delay="0"/>
                                  </p:stCondLst>
                                  <p:childTnLst>
                                    <p:set>
                                      <p:cBhvr>
                                        <p:cTn id="35" dur="1" fill="hold">
                                          <p:stCondLst>
                                            <p:cond delay="0"/>
                                          </p:stCondLst>
                                        </p:cTn>
                                        <p:tgtEl>
                                          <p:spTgt spid="100"/>
                                        </p:tgtEl>
                                        <p:attrNameLst>
                                          <p:attrName>style.visibility</p:attrName>
                                        </p:attrNameLst>
                                      </p:cBhvr>
                                      <p:to>
                                        <p:strVal val="visible"/>
                                      </p:to>
                                    </p:set>
                                    <p:animEffect transition="in" filter="fade">
                                      <p:cBhvr>
                                        <p:cTn id="36" dur="500"/>
                                        <p:tgtEl>
                                          <p:spTgt spid="100"/>
                                        </p:tgtEl>
                                      </p:cBhvr>
                                    </p:animEffect>
                                  </p:childTnLst>
                                </p:cTn>
                              </p:par>
                              <p:par>
                                <p:cTn id="37" presetID="10" presetClass="entr" presetSubtype="0" fill="hold" nodeType="with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500"/>
                                        <p:tgtEl>
                                          <p:spTgt spid="7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10" presetClass="entr" presetSubtype="0"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fade">
                                      <p:cBhvr>
                                        <p:cTn id="45" dur="500"/>
                                        <p:tgtEl>
                                          <p:spTgt spid="7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childTnLst>
                                </p:cTn>
                              </p:par>
                              <p:par>
                                <p:cTn id="51" presetID="10" presetClass="entr" presetSubtype="0" fill="hold" nodeType="with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fade">
                                      <p:cBhvr>
                                        <p:cTn id="53" dur="500"/>
                                        <p:tgtEl>
                                          <p:spTgt spid="8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500"/>
                                        <p:tgtEl>
                                          <p:spTgt spid="81"/>
                                        </p:tgtEl>
                                      </p:cBhvr>
                                    </p:animEffect>
                                  </p:childTnLst>
                                </p:cTn>
                              </p:par>
                              <p:par>
                                <p:cTn id="57" presetID="10" presetClass="entr" presetSubtype="0" fill="hold" nodeType="with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fade">
                                      <p:cBhvr>
                                        <p:cTn id="59" dur="500"/>
                                        <p:tgtEl>
                                          <p:spTgt spid="77"/>
                                        </p:tgtEl>
                                      </p:cBhvr>
                                    </p:animEffect>
                                  </p:childTnLst>
                                </p:cTn>
                              </p:par>
                              <p:par>
                                <p:cTn id="60" presetID="10" presetClass="entr" presetSubtype="0" fill="hold" nodeType="withEffect">
                                  <p:stCondLst>
                                    <p:cond delay="0"/>
                                  </p:stCondLst>
                                  <p:childTnLst>
                                    <p:set>
                                      <p:cBhvr>
                                        <p:cTn id="61" dur="1" fill="hold">
                                          <p:stCondLst>
                                            <p:cond delay="0"/>
                                          </p:stCondLst>
                                        </p:cTn>
                                        <p:tgtEl>
                                          <p:spTgt spid="87"/>
                                        </p:tgtEl>
                                        <p:attrNameLst>
                                          <p:attrName>style.visibility</p:attrName>
                                        </p:attrNameLst>
                                      </p:cBhvr>
                                      <p:to>
                                        <p:strVal val="visible"/>
                                      </p:to>
                                    </p:set>
                                    <p:animEffect transition="in" filter="fade">
                                      <p:cBhvr>
                                        <p:cTn id="62" dur="500"/>
                                        <p:tgtEl>
                                          <p:spTgt spid="87"/>
                                        </p:tgtEl>
                                      </p:cBhvr>
                                    </p:animEffect>
                                  </p:childTnLst>
                                </p:cTn>
                              </p:par>
                              <p:par>
                                <p:cTn id="63" presetID="10" presetClass="entr" presetSubtype="0" fill="hold" nodeType="withEffect">
                                  <p:stCondLst>
                                    <p:cond delay="0"/>
                                  </p:stCondLst>
                                  <p:childTnLst>
                                    <p:set>
                                      <p:cBhvr>
                                        <p:cTn id="64" dur="1" fill="hold">
                                          <p:stCondLst>
                                            <p:cond delay="0"/>
                                          </p:stCondLst>
                                        </p:cTn>
                                        <p:tgtEl>
                                          <p:spTgt spid="82"/>
                                        </p:tgtEl>
                                        <p:attrNameLst>
                                          <p:attrName>style.visibility</p:attrName>
                                        </p:attrNameLst>
                                      </p:cBhvr>
                                      <p:to>
                                        <p:strVal val="visible"/>
                                      </p:to>
                                    </p:set>
                                    <p:animEffect transition="in" filter="fade">
                                      <p:cBhvr>
                                        <p:cTn id="65" dur="500"/>
                                        <p:tgtEl>
                                          <p:spTgt spid="8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par>
                                <p:cTn id="69" presetID="10" presetClass="entr" presetSubtype="0" fill="hold" nodeType="withEffect">
                                  <p:stCondLst>
                                    <p:cond delay="0"/>
                                  </p:stCondLst>
                                  <p:childTnLst>
                                    <p:set>
                                      <p:cBhvr>
                                        <p:cTn id="70" dur="1" fill="hold">
                                          <p:stCondLst>
                                            <p:cond delay="0"/>
                                          </p:stCondLst>
                                        </p:cTn>
                                        <p:tgtEl>
                                          <p:spTgt spid="90"/>
                                        </p:tgtEl>
                                        <p:attrNameLst>
                                          <p:attrName>style.visibility</p:attrName>
                                        </p:attrNameLst>
                                      </p:cBhvr>
                                      <p:to>
                                        <p:strVal val="visible"/>
                                      </p:to>
                                    </p:set>
                                    <p:animEffect transition="in" filter="fade">
                                      <p:cBhvr>
                                        <p:cTn id="71" dur="500"/>
                                        <p:tgtEl>
                                          <p:spTgt spid="90"/>
                                        </p:tgtEl>
                                      </p:cBhvr>
                                    </p:animEffect>
                                  </p:childTnLst>
                                </p:cTn>
                              </p:par>
                              <p:par>
                                <p:cTn id="72" presetID="10" presetClass="entr" presetSubtype="0" fill="hold" nodeType="withEffect">
                                  <p:stCondLst>
                                    <p:cond delay="0"/>
                                  </p:stCondLst>
                                  <p:childTnLst>
                                    <p:set>
                                      <p:cBhvr>
                                        <p:cTn id="73" dur="1" fill="hold">
                                          <p:stCondLst>
                                            <p:cond delay="0"/>
                                          </p:stCondLst>
                                        </p:cTn>
                                        <p:tgtEl>
                                          <p:spTgt spid="101"/>
                                        </p:tgtEl>
                                        <p:attrNameLst>
                                          <p:attrName>style.visibility</p:attrName>
                                        </p:attrNameLst>
                                      </p:cBhvr>
                                      <p:to>
                                        <p:strVal val="visible"/>
                                      </p:to>
                                    </p:set>
                                    <p:animEffect transition="in" filter="fade">
                                      <p:cBhvr>
                                        <p:cTn id="74" dur="500"/>
                                        <p:tgtEl>
                                          <p:spTgt spid="101"/>
                                        </p:tgtEl>
                                      </p:cBhvr>
                                    </p:animEffect>
                                  </p:childTnLst>
                                </p:cTn>
                              </p:par>
                              <p:par>
                                <p:cTn id="75" presetID="10" presetClass="entr" presetSubtype="0" fill="hold" nodeType="withEffect">
                                  <p:stCondLst>
                                    <p:cond delay="0"/>
                                  </p:stCondLst>
                                  <p:childTnLst>
                                    <p:set>
                                      <p:cBhvr>
                                        <p:cTn id="76" dur="1" fill="hold">
                                          <p:stCondLst>
                                            <p:cond delay="0"/>
                                          </p:stCondLst>
                                        </p:cTn>
                                        <p:tgtEl>
                                          <p:spTgt spid="102"/>
                                        </p:tgtEl>
                                        <p:attrNameLst>
                                          <p:attrName>style.visibility</p:attrName>
                                        </p:attrNameLst>
                                      </p:cBhvr>
                                      <p:to>
                                        <p:strVal val="visible"/>
                                      </p:to>
                                    </p:set>
                                    <p:animEffect transition="in" filter="fade">
                                      <p:cBhvr>
                                        <p:cTn id="77" dur="500"/>
                                        <p:tgtEl>
                                          <p:spTgt spid="102"/>
                                        </p:tgtEl>
                                      </p:cBhvr>
                                    </p:animEffect>
                                  </p:childTnLst>
                                </p:cTn>
                              </p:par>
                              <p:par>
                                <p:cTn id="78" presetID="10" presetClass="entr" presetSubtype="0" fill="hold" nodeType="withEffect">
                                  <p:stCondLst>
                                    <p:cond delay="0"/>
                                  </p:stCondLst>
                                  <p:childTnLst>
                                    <p:set>
                                      <p:cBhvr>
                                        <p:cTn id="79" dur="1" fill="hold">
                                          <p:stCondLst>
                                            <p:cond delay="0"/>
                                          </p:stCondLst>
                                        </p:cTn>
                                        <p:tgtEl>
                                          <p:spTgt spid="83"/>
                                        </p:tgtEl>
                                        <p:attrNameLst>
                                          <p:attrName>style.visibility</p:attrName>
                                        </p:attrNameLst>
                                      </p:cBhvr>
                                      <p:to>
                                        <p:strVal val="visible"/>
                                      </p:to>
                                    </p:set>
                                    <p:animEffect transition="in" filter="fade">
                                      <p:cBhvr>
                                        <p:cTn id="80" dur="500"/>
                                        <p:tgtEl>
                                          <p:spTgt spid="83"/>
                                        </p:tgtEl>
                                      </p:cBhvr>
                                    </p:animEffect>
                                  </p:childTnLst>
                                </p:cTn>
                              </p:par>
                              <p:par>
                                <p:cTn id="81" presetID="10" presetClass="entr" presetSubtype="0" fill="hold" nodeType="with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fade">
                                      <p:cBhvr>
                                        <p:cTn id="83" dur="500"/>
                                        <p:tgtEl>
                                          <p:spTgt spid="76"/>
                                        </p:tgtEl>
                                      </p:cBhvr>
                                    </p:animEffect>
                                  </p:childTnLst>
                                </p:cTn>
                              </p:par>
                              <p:par>
                                <p:cTn id="84" presetID="10" presetClass="entr" presetSubtype="0" fill="hold" nodeType="with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fade">
                                      <p:cBhvr>
                                        <p:cTn id="86" dur="500"/>
                                        <p:tgtEl>
                                          <p:spTgt spid="8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8"/>
                                        </p:tgtEl>
                                        <p:attrNameLst>
                                          <p:attrName>style.visibility</p:attrName>
                                        </p:attrNameLst>
                                      </p:cBhvr>
                                      <p:to>
                                        <p:strVal val="visible"/>
                                      </p:to>
                                    </p:set>
                                    <p:animEffect transition="in" filter="fade">
                                      <p:cBhvr>
                                        <p:cTn id="91" dur="500"/>
                                        <p:tgtEl>
                                          <p:spTgt spid="9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95"/>
                                        </p:tgtEl>
                                        <p:attrNameLst>
                                          <p:attrName>style.visibility</p:attrName>
                                        </p:attrNameLst>
                                      </p:cBhvr>
                                      <p:to>
                                        <p:strVal val="visible"/>
                                      </p:to>
                                    </p:set>
                                    <p:animEffect transition="in" filter="fade">
                                      <p:cBhvr>
                                        <p:cTn id="94" dur="500"/>
                                        <p:tgtEl>
                                          <p:spTgt spid="95"/>
                                        </p:tgtEl>
                                      </p:cBhvr>
                                    </p:animEffect>
                                  </p:childTnLst>
                                </p:cTn>
                              </p:par>
                              <p:par>
                                <p:cTn id="95" presetID="10" presetClass="entr" presetSubtype="0" fill="hold" nodeType="with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fade">
                                      <p:cBhvr>
                                        <p:cTn id="97" dur="500"/>
                                        <p:tgtEl>
                                          <p:spTgt spid="96"/>
                                        </p:tgtEl>
                                      </p:cBhvr>
                                    </p:animEffect>
                                  </p:childTnLst>
                                </p:cTn>
                              </p:par>
                              <p:par>
                                <p:cTn id="98" presetID="10" presetClass="entr" presetSubtype="0" fill="hold" nodeType="withEffect">
                                  <p:stCondLst>
                                    <p:cond delay="0"/>
                                  </p:stCondLst>
                                  <p:childTnLst>
                                    <p:set>
                                      <p:cBhvr>
                                        <p:cTn id="99" dur="1" fill="hold">
                                          <p:stCondLst>
                                            <p:cond delay="0"/>
                                          </p:stCondLst>
                                        </p:cTn>
                                        <p:tgtEl>
                                          <p:spTgt spid="97"/>
                                        </p:tgtEl>
                                        <p:attrNameLst>
                                          <p:attrName>style.visibility</p:attrName>
                                        </p:attrNameLst>
                                      </p:cBhvr>
                                      <p:to>
                                        <p:strVal val="visible"/>
                                      </p:to>
                                    </p:set>
                                    <p:animEffect transition="in" filter="fade">
                                      <p:cBhvr>
                                        <p:cTn id="100" dur="500"/>
                                        <p:tgtEl>
                                          <p:spTgt spid="9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92"/>
                                        </p:tgtEl>
                                        <p:attrNameLst>
                                          <p:attrName>style.visibility</p:attrName>
                                        </p:attrNameLst>
                                      </p:cBhvr>
                                      <p:to>
                                        <p:strVal val="visible"/>
                                      </p:to>
                                    </p:set>
                                    <p:animEffect transition="in" filter="fade">
                                      <p:cBhvr>
                                        <p:cTn id="105" dur="500"/>
                                        <p:tgtEl>
                                          <p:spTgt spid="92"/>
                                        </p:tgtEl>
                                      </p:cBhvr>
                                    </p:animEffect>
                                  </p:childTnLst>
                                </p:cTn>
                              </p:par>
                              <p:par>
                                <p:cTn id="106" presetID="10" presetClass="entr" presetSubtype="0" fill="hold" nodeType="withEffect">
                                  <p:stCondLst>
                                    <p:cond delay="0"/>
                                  </p:stCondLst>
                                  <p:childTnLst>
                                    <p:set>
                                      <p:cBhvr>
                                        <p:cTn id="107" dur="1" fill="hold">
                                          <p:stCondLst>
                                            <p:cond delay="0"/>
                                          </p:stCondLst>
                                        </p:cTn>
                                        <p:tgtEl>
                                          <p:spTgt spid="93"/>
                                        </p:tgtEl>
                                        <p:attrNameLst>
                                          <p:attrName>style.visibility</p:attrName>
                                        </p:attrNameLst>
                                      </p:cBhvr>
                                      <p:to>
                                        <p:strVal val="visible"/>
                                      </p:to>
                                    </p:set>
                                    <p:animEffect transition="in" filter="fade">
                                      <p:cBhvr>
                                        <p:cTn id="108" dur="500"/>
                                        <p:tgtEl>
                                          <p:spTgt spid="9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94"/>
                                        </p:tgtEl>
                                        <p:attrNameLst>
                                          <p:attrName>style.visibility</p:attrName>
                                        </p:attrNameLst>
                                      </p:cBhvr>
                                      <p:to>
                                        <p:strVal val="visible"/>
                                      </p:to>
                                    </p:set>
                                    <p:animEffect transition="in" filter="fade">
                                      <p:cBhvr>
                                        <p:cTn id="111"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52" grpId="0" animBg="1"/>
      <p:bldP spid="63" grpId="0" animBg="1"/>
      <p:bldP spid="66" grpId="0" animBg="1"/>
      <p:bldP spid="81" grpId="0"/>
      <p:bldP spid="94" grpId="0" animBg="1"/>
      <p:bldP spid="95" grpId="0" animBg="1"/>
      <p:bldP spid="98"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0" y="1280164"/>
            <a:ext cx="6842760" cy="4525963"/>
          </a:xfrm>
        </p:spPr>
        <p:txBody>
          <a:bodyPr>
            <a:noAutofit/>
          </a:bodyPr>
          <a:lstStyle/>
          <a:p>
            <a:r>
              <a:rPr lang="en-US" sz="2400" b="1" dirty="0">
                <a:solidFill>
                  <a:schemeClr val="accent6"/>
                </a:solidFill>
              </a:rPr>
              <a:t>Ramp Metering </a:t>
            </a:r>
            <a:r>
              <a:rPr lang="en-US" sz="2400" b="1" dirty="0"/>
              <a:t>– </a:t>
            </a:r>
            <a:r>
              <a:rPr lang="en-US" sz="2400" dirty="0"/>
              <a:t>used to control the flow of vehicles entering the freeway from on-ramps, in an effort to reduce the turbulence in the merge area and delay the onset of a potential breakdown. </a:t>
            </a:r>
            <a:endParaRPr lang="en-US" sz="2400" b="1" dirty="0"/>
          </a:p>
          <a:p>
            <a:endParaRPr lang="en-US" sz="2400" b="1" dirty="0"/>
          </a:p>
          <a:p>
            <a:endParaRPr lang="en-US" sz="2400" i="1" dirty="0"/>
          </a:p>
          <a:p>
            <a:pPr marL="0" indent="0">
              <a:buNone/>
            </a:pPr>
            <a:endParaRPr lang="en-US" sz="2400" dirty="0"/>
          </a:p>
        </p:txBody>
      </p:sp>
      <p:pic>
        <p:nvPicPr>
          <p:cNvPr id="20485" name="Picture 5" descr="http://www.95express.com/static/admin/js/ckfinder/userfiles/images/RS-Picture-.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43200" y="3352800"/>
            <a:ext cx="4648200" cy="3060702"/>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7642" y="0"/>
            <a:ext cx="6602066" cy="533400"/>
            <a:chOff x="0" y="457200"/>
            <a:chExt cx="6602066" cy="533400"/>
          </a:xfrm>
        </p:grpSpPr>
        <p:pic>
          <p:nvPicPr>
            <p:cNvPr id="9"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67715"/>
            <a:stretch/>
          </p:blipFill>
          <p:spPr bwMode="auto">
            <a:xfrm>
              <a:off x="0" y="457200"/>
              <a:ext cx="233497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
            <p:cNvSpPr txBox="1">
              <a:spLocks noChangeArrowheads="1"/>
            </p:cNvSpPr>
            <p:nvPr/>
          </p:nvSpPr>
          <p:spPr>
            <a:xfrm>
              <a:off x="2427326" y="470773"/>
              <a:ext cx="4174740" cy="506254"/>
            </a:xfrm>
            <a:prstGeom prst="rect">
              <a:avLst/>
            </a:prstGeom>
          </p:spPr>
          <p:txBody>
            <a:bodyPr vert="horz" lIns="0" tIns="0" rIns="0" bIns="0" rtlCol="0" anchor="t" anchorCtr="0">
              <a:normAutofit/>
            </a:bodyPr>
            <a:lstStyle>
              <a:lvl1pPr algn="l" defTabSz="914400"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a:t>FREE</a:t>
              </a:r>
              <a:r>
                <a:rPr lang="en-US" sz="3200" dirty="0"/>
                <a:t>PLAN Definitions</a:t>
              </a:r>
            </a:p>
          </p:txBody>
        </p:sp>
      </p:grpSp>
    </p:spTree>
    <p:custDataLst>
      <p:tags r:id="rId1"/>
    </p:custDataLst>
    <p:extLst>
      <p:ext uri="{BB962C8B-B14F-4D97-AF65-F5344CB8AC3E}">
        <p14:creationId xmlns:p14="http://schemas.microsoft.com/office/powerpoint/2010/main" val="2409666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Housekeeping</a:t>
            </a:r>
            <a:endParaRPr lang="en-US" dirty="0"/>
          </a:p>
        </p:txBody>
      </p:sp>
      <p:sp>
        <p:nvSpPr>
          <p:cNvPr id="3" name="Content Placeholder 2"/>
          <p:cNvSpPr>
            <a:spLocks noGrp="1"/>
          </p:cNvSpPr>
          <p:nvPr>
            <p:ph idx="1"/>
          </p:nvPr>
        </p:nvSpPr>
        <p:spPr/>
        <p:txBody>
          <a:bodyPr/>
          <a:lstStyle/>
          <a:p>
            <a:r>
              <a:rPr lang="en-US" sz="2800" dirty="0"/>
              <a:t>Questions—ask lots of them at any time</a:t>
            </a:r>
            <a:r>
              <a:rPr lang="en-US" sz="2800" dirty="0" smtClean="0"/>
              <a:t>!</a:t>
            </a:r>
          </a:p>
          <a:p>
            <a:pPr lvl="1"/>
            <a:r>
              <a:rPr lang="en-US" sz="2400" dirty="0" smtClean="0"/>
              <a:t>Acronyms – ask if you do not understand them</a:t>
            </a:r>
            <a:endParaRPr lang="en-US" sz="2400" dirty="0"/>
          </a:p>
          <a:p>
            <a:endParaRPr lang="en-US" dirty="0"/>
          </a:p>
        </p:txBody>
      </p:sp>
      <p:grpSp>
        <p:nvGrpSpPr>
          <p:cNvPr id="9" name="Group 8"/>
          <p:cNvGrpSpPr/>
          <p:nvPr/>
        </p:nvGrpSpPr>
        <p:grpSpPr>
          <a:xfrm rot="462888">
            <a:off x="6210715" y="3026594"/>
            <a:ext cx="2251273" cy="3409071"/>
            <a:chOff x="6019800" y="3276599"/>
            <a:chExt cx="2251273" cy="3409071"/>
          </a:xfrm>
        </p:grpSpPr>
        <p:grpSp>
          <p:nvGrpSpPr>
            <p:cNvPr id="8" name="Group 7"/>
            <p:cNvGrpSpPr/>
            <p:nvPr/>
          </p:nvGrpSpPr>
          <p:grpSpPr>
            <a:xfrm>
              <a:off x="6019800" y="3276599"/>
              <a:ext cx="2251273" cy="3409071"/>
              <a:chOff x="6019800" y="2647071"/>
              <a:chExt cx="2667000" cy="4038600"/>
            </a:xfrm>
          </p:grpSpPr>
          <p:sp>
            <p:nvSpPr>
              <p:cNvPr id="5" name="Rounded Rectangle 4"/>
              <p:cNvSpPr/>
              <p:nvPr/>
            </p:nvSpPr>
            <p:spPr>
              <a:xfrm>
                <a:off x="6019800" y="2647071"/>
                <a:ext cx="2667000" cy="4038600"/>
              </a:xfrm>
              <a:prstGeom prst="roundRect">
                <a:avLst>
                  <a:gd name="adj" fmla="val 70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248400" y="2851212"/>
                <a:ext cx="2209800" cy="3457513"/>
              </a:xfrm>
              <a:prstGeom prst="roundRect">
                <a:avLst>
                  <a:gd name="adj" fmla="val 70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200900" y="6330304"/>
                <a:ext cx="304800" cy="3048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482" name="Picture 2" descr="http://www.baileylauerman.com/uploads/views/amctheatresbrandlaunchposter1thum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265764" y="3764254"/>
              <a:ext cx="1752600" cy="159327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7029160" y="4033288"/>
            <a:ext cx="850110" cy="579596"/>
          </a:xfrm>
          <a:prstGeom prst="rect">
            <a:avLst/>
          </a:prstGeom>
          <a:noFill/>
        </p:spPr>
        <p:txBody>
          <a:bodyPr wrap="none" lIns="91397" tIns="45698" rIns="91397" bIns="45698" rtlCol="0">
            <a:spAutoFit/>
          </a:bodyPr>
          <a:lstStyle/>
          <a:p>
            <a:r>
              <a:rPr lang="en-US" sz="3200" dirty="0">
                <a:solidFill>
                  <a:schemeClr val="bg1"/>
                </a:solidFill>
              </a:rPr>
              <a:t>OFF</a:t>
            </a:r>
          </a:p>
        </p:txBody>
      </p:sp>
      <p:grpSp>
        <p:nvGrpSpPr>
          <p:cNvPr id="4" name="Group 3"/>
          <p:cNvGrpSpPr/>
          <p:nvPr/>
        </p:nvGrpSpPr>
        <p:grpSpPr>
          <a:xfrm>
            <a:off x="76201" y="5102904"/>
            <a:ext cx="2259106" cy="770944"/>
            <a:chOff x="76201" y="5102904"/>
            <a:chExt cx="2259106" cy="770944"/>
          </a:xfrm>
        </p:grpSpPr>
        <p:sp>
          <p:nvSpPr>
            <p:cNvPr id="12" name="Pentagon 11"/>
            <p:cNvSpPr/>
            <p:nvPr/>
          </p:nvSpPr>
          <p:spPr>
            <a:xfrm>
              <a:off x="76201" y="5102904"/>
              <a:ext cx="2259106" cy="77094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1" name="Rectangle 10"/>
            <p:cNvSpPr/>
            <p:nvPr/>
          </p:nvSpPr>
          <p:spPr>
            <a:xfrm>
              <a:off x="152400" y="5198578"/>
              <a:ext cx="1997044" cy="579596"/>
            </a:xfrm>
            <a:prstGeom prst="rect">
              <a:avLst/>
            </a:prstGeom>
          </p:spPr>
          <p:txBody>
            <a:bodyPr wrap="none" lIns="91397" tIns="45698" rIns="91397" bIns="45698">
              <a:spAutoFit/>
            </a:bodyPr>
            <a:lstStyle/>
            <a:p>
              <a:r>
                <a:rPr lang="en-US" sz="3200" dirty="0" smtClean="0">
                  <a:solidFill>
                    <a:schemeClr val="bg2">
                      <a:lumMod val="20000"/>
                      <a:lumOff val="80000"/>
                    </a:schemeClr>
                  </a:solidFill>
                </a:rPr>
                <a:t>Restrooms</a:t>
              </a:r>
              <a:endParaRPr lang="en-US" sz="3200" dirty="0">
                <a:solidFill>
                  <a:schemeClr val="bg2">
                    <a:lumMod val="20000"/>
                    <a:lumOff val="80000"/>
                  </a:schemeClr>
                </a:solidFill>
              </a:endParaRPr>
            </a:p>
          </p:txBody>
        </p:sp>
      </p:grpSp>
      <p:sp>
        <p:nvSpPr>
          <p:cNvPr id="13" name="Rectangle 12"/>
          <p:cNvSpPr/>
          <p:nvPr/>
        </p:nvSpPr>
        <p:spPr>
          <a:xfrm>
            <a:off x="6347250" y="5096456"/>
            <a:ext cx="1702077" cy="646331"/>
          </a:xfrm>
          <a:prstGeom prst="rect">
            <a:avLst/>
          </a:prstGeom>
        </p:spPr>
        <p:txBody>
          <a:bodyPr wrap="square" lIns="91397" tIns="45698" rIns="91397" bIns="45698">
            <a:spAutoFit/>
          </a:bodyPr>
          <a:lstStyle/>
          <a:p>
            <a:pPr algn="ctr"/>
            <a:r>
              <a:rPr lang="en-US" dirty="0"/>
              <a:t>Set phones to vibrate/silent</a:t>
            </a:r>
          </a:p>
        </p:txBody>
      </p:sp>
      <p:sp>
        <p:nvSpPr>
          <p:cNvPr id="15" name="Pentagon 14"/>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10008415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445" y="533400"/>
            <a:ext cx="7735296" cy="884238"/>
          </a:xfrm>
        </p:spPr>
        <p:txBody>
          <a:bodyPr/>
          <a:lstStyle/>
          <a:p>
            <a:r>
              <a:rPr lang="en-US" dirty="0" smtClean="0"/>
              <a:t>Traffic Analysis Handbook</a:t>
            </a:r>
            <a:endParaRPr lang="en-US" dirty="0"/>
          </a:p>
        </p:txBody>
      </p:sp>
      <p:pic>
        <p:nvPicPr>
          <p:cNvPr id="5" name="Picture 4"/>
          <p:cNvPicPr>
            <a:picLocks noChangeAspect="1"/>
          </p:cNvPicPr>
          <p:nvPr/>
        </p:nvPicPr>
        <p:blipFill>
          <a:blip r:embed="rId4"/>
          <a:stretch>
            <a:fillRect/>
          </a:stretch>
        </p:blipFill>
        <p:spPr>
          <a:xfrm>
            <a:off x="1447800" y="1219200"/>
            <a:ext cx="7667625" cy="5076825"/>
          </a:xfrm>
          <a:prstGeom prst="rect">
            <a:avLst/>
          </a:prstGeom>
        </p:spPr>
      </p:pic>
      <p:pic>
        <p:nvPicPr>
          <p:cNvPr id="6" name="Picture 5"/>
          <p:cNvPicPr>
            <a:picLocks noChangeAspect="1"/>
          </p:cNvPicPr>
          <p:nvPr/>
        </p:nvPicPr>
        <p:blipFill>
          <a:blip r:embed="rId5"/>
          <a:stretch>
            <a:fillRect/>
          </a:stretch>
        </p:blipFill>
        <p:spPr>
          <a:xfrm>
            <a:off x="0" y="553545"/>
            <a:ext cx="1323484" cy="1728186"/>
          </a:xfrm>
          <a:prstGeom prst="rect">
            <a:avLst/>
          </a:prstGeom>
          <a:effectLst>
            <a:outerShdw blurRad="50800" dist="38100" dir="2700000" algn="tl" rotWithShape="0">
              <a:prstClr val="black">
                <a:alpha val="40000"/>
              </a:prstClr>
            </a:outerShdw>
          </a:effectLst>
        </p:spPr>
      </p:pic>
      <p:sp>
        <p:nvSpPr>
          <p:cNvPr id="7" name="Pentagon 6"/>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
        <p:nvSpPr>
          <p:cNvPr id="3" name="Rectangle 2"/>
          <p:cNvSpPr/>
          <p:nvPr/>
        </p:nvSpPr>
        <p:spPr>
          <a:xfrm>
            <a:off x="1504445" y="1752600"/>
            <a:ext cx="7563355" cy="5291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04445" y="5105400"/>
            <a:ext cx="7563355"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3111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3" y="1280164"/>
            <a:ext cx="5397177" cy="4525963"/>
          </a:xfrm>
        </p:spPr>
        <p:txBody>
          <a:bodyPr>
            <a:noAutofit/>
          </a:bodyPr>
          <a:lstStyle/>
          <a:p>
            <a:pPr marL="0" indent="0">
              <a:buNone/>
            </a:pPr>
            <a:r>
              <a:rPr lang="en-US" sz="2000" i="1" dirty="0"/>
              <a:t>Basic/Ramps/Ramp Overlap</a:t>
            </a:r>
          </a:p>
          <a:p>
            <a:pPr marL="0" indent="0">
              <a:buNone/>
            </a:pPr>
            <a:r>
              <a:rPr lang="en-US" sz="2000" i="1" dirty="0"/>
              <a:t>I-4 between Princeton St &amp; Lee Rd, Orlando</a:t>
            </a:r>
          </a:p>
          <a:p>
            <a:r>
              <a:rPr lang="en-US" sz="2200" dirty="0"/>
              <a:t>Large urbanized area type</a:t>
            </a:r>
          </a:p>
          <a:p>
            <a:r>
              <a:rPr lang="en-US" sz="2200" dirty="0"/>
              <a:t>Core freeway – K-factor of 8.0 (K</a:t>
            </a:r>
            <a:r>
              <a:rPr lang="en-US" sz="2200" baseline="-25000" dirty="0"/>
              <a:t>other</a:t>
            </a:r>
            <a:r>
              <a:rPr lang="en-US" sz="2200" dirty="0"/>
              <a:t>)</a:t>
            </a:r>
          </a:p>
          <a:p>
            <a:r>
              <a:rPr lang="en-US" sz="2200" dirty="0"/>
              <a:t>50 mph posted speed limit</a:t>
            </a:r>
          </a:p>
          <a:p>
            <a:pPr marL="0" indent="0">
              <a:buNone/>
            </a:pPr>
            <a:endParaRPr lang="en-US" sz="2400" dirty="0"/>
          </a:p>
        </p:txBody>
      </p:sp>
      <p:pic>
        <p:nvPicPr>
          <p:cNvPr id="1229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06417" y="4958212"/>
            <a:ext cx="5098798" cy="60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99748" y="3195340"/>
            <a:ext cx="5578135" cy="159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4" name="Straight Connector 53"/>
          <p:cNvCxnSpPr/>
          <p:nvPr/>
        </p:nvCxnSpPr>
        <p:spPr>
          <a:xfrm>
            <a:off x="7750380" y="316537"/>
            <a:ext cx="0" cy="5249839"/>
          </a:xfrm>
          <a:prstGeom prst="line">
            <a:avLst/>
          </a:prstGeom>
          <a:ln w="28575"/>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flipV="1">
            <a:off x="7751042" y="9017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7761598" y="2148939"/>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7750380" y="27051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a:off x="7746775" y="52578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flipV="1">
            <a:off x="7750536" y="405748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7751042" y="27051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763080" y="1242406"/>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7756141" y="3516534"/>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a:off x="7756141" y="4382462"/>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64" name="TextBox 63"/>
          <p:cNvSpPr txBox="1"/>
          <p:nvPr/>
        </p:nvSpPr>
        <p:spPr>
          <a:xfrm>
            <a:off x="7956074" y="1847622"/>
            <a:ext cx="1199793" cy="307777"/>
          </a:xfrm>
          <a:prstGeom prst="rect">
            <a:avLst/>
          </a:prstGeom>
          <a:noFill/>
        </p:spPr>
        <p:txBody>
          <a:bodyPr wrap="square" lIns="91397" tIns="45698" rIns="91397" bIns="45698" rtlCol="0">
            <a:spAutoFit/>
          </a:bodyPr>
          <a:lstStyle/>
          <a:p>
            <a:pPr algn="r"/>
            <a:r>
              <a:rPr lang="en-US" sz="1400" dirty="0"/>
              <a:t>465’ Overlap</a:t>
            </a:r>
          </a:p>
        </p:txBody>
      </p:sp>
      <p:sp>
        <p:nvSpPr>
          <p:cNvPr id="65" name="TextBox 64"/>
          <p:cNvSpPr txBox="1"/>
          <p:nvPr/>
        </p:nvSpPr>
        <p:spPr>
          <a:xfrm>
            <a:off x="7813230" y="2286004"/>
            <a:ext cx="1349600" cy="307732"/>
          </a:xfrm>
          <a:prstGeom prst="rect">
            <a:avLst/>
          </a:prstGeom>
          <a:noFill/>
        </p:spPr>
        <p:txBody>
          <a:bodyPr wrap="square" lIns="91397" tIns="45698" rIns="91397" bIns="45698" rtlCol="0">
            <a:spAutoFit/>
          </a:bodyPr>
          <a:lstStyle/>
          <a:p>
            <a:pPr algn="r"/>
            <a:r>
              <a:rPr lang="en-US" sz="1400" dirty="0"/>
              <a:t>1,035’ </a:t>
            </a:r>
            <a:r>
              <a:rPr lang="en-US" sz="1400" dirty="0" smtClean="0"/>
              <a:t>Onramp</a:t>
            </a:r>
            <a:endParaRPr lang="en-US" sz="1400" dirty="0"/>
          </a:p>
        </p:txBody>
      </p:sp>
      <p:sp>
        <p:nvSpPr>
          <p:cNvPr id="66" name="TextBox 65"/>
          <p:cNvSpPr txBox="1"/>
          <p:nvPr/>
        </p:nvSpPr>
        <p:spPr>
          <a:xfrm>
            <a:off x="7957254" y="2933704"/>
            <a:ext cx="1199793" cy="307777"/>
          </a:xfrm>
          <a:prstGeom prst="rect">
            <a:avLst/>
          </a:prstGeom>
          <a:noFill/>
        </p:spPr>
        <p:txBody>
          <a:bodyPr wrap="square" lIns="91397" tIns="45698" rIns="91397" bIns="45698" rtlCol="0">
            <a:spAutoFit/>
          </a:bodyPr>
          <a:lstStyle/>
          <a:p>
            <a:pPr algn="r"/>
            <a:r>
              <a:rPr lang="en-US" sz="1400" dirty="0"/>
              <a:t>1,620’ Basic</a:t>
            </a:r>
          </a:p>
        </p:txBody>
      </p:sp>
      <p:sp>
        <p:nvSpPr>
          <p:cNvPr id="69" name="TextBox 68"/>
          <p:cNvSpPr txBox="1"/>
          <p:nvPr/>
        </p:nvSpPr>
        <p:spPr>
          <a:xfrm>
            <a:off x="7813229" y="3997526"/>
            <a:ext cx="1314567" cy="307777"/>
          </a:xfrm>
          <a:prstGeom prst="rect">
            <a:avLst/>
          </a:prstGeom>
          <a:noFill/>
        </p:spPr>
        <p:txBody>
          <a:bodyPr wrap="square" lIns="91397" tIns="45698" rIns="91397" bIns="45698" rtlCol="0">
            <a:spAutoFit/>
          </a:bodyPr>
          <a:lstStyle/>
          <a:p>
            <a:pPr algn="r"/>
            <a:r>
              <a:rPr lang="en-US" sz="1400" dirty="0"/>
              <a:t>3,060’ Basic</a:t>
            </a:r>
          </a:p>
        </p:txBody>
      </p:sp>
      <p:sp>
        <p:nvSpPr>
          <p:cNvPr id="70" name="TextBox 69"/>
          <p:cNvSpPr txBox="1"/>
          <p:nvPr/>
        </p:nvSpPr>
        <p:spPr>
          <a:xfrm>
            <a:off x="7904085" y="4920734"/>
            <a:ext cx="1199793" cy="307777"/>
          </a:xfrm>
          <a:prstGeom prst="rect">
            <a:avLst/>
          </a:prstGeom>
          <a:noFill/>
        </p:spPr>
        <p:txBody>
          <a:bodyPr wrap="square" lIns="91397" tIns="45698" rIns="91397" bIns="45698" rtlCol="0">
            <a:spAutoFit/>
          </a:bodyPr>
          <a:lstStyle/>
          <a:p>
            <a:pPr algn="r"/>
            <a:r>
              <a:rPr lang="en-US" sz="1400" dirty="0"/>
              <a:t>1,190’ Basic</a:t>
            </a:r>
          </a:p>
        </p:txBody>
      </p:sp>
      <p:sp>
        <p:nvSpPr>
          <p:cNvPr id="71" name="Line 95"/>
          <p:cNvSpPr>
            <a:spLocks noChangeShapeType="1"/>
          </p:cNvSpPr>
          <p:nvPr/>
        </p:nvSpPr>
        <p:spPr bwMode="auto">
          <a:xfrm rot="16200000">
            <a:off x="6442800" y="5823745"/>
            <a:ext cx="660737" cy="2"/>
          </a:xfrm>
          <a:prstGeom prst="line">
            <a:avLst/>
          </a:prstGeom>
          <a:noFill/>
          <a:ln w="3810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p>
            <a:endParaRPr lang="en-US"/>
          </a:p>
        </p:txBody>
      </p:sp>
      <p:sp>
        <p:nvSpPr>
          <p:cNvPr id="74" name="TextBox 73"/>
          <p:cNvSpPr txBox="1"/>
          <p:nvPr/>
        </p:nvSpPr>
        <p:spPr>
          <a:xfrm>
            <a:off x="1206417" y="5681531"/>
            <a:ext cx="2057400" cy="461620"/>
          </a:xfrm>
          <a:prstGeom prst="rect">
            <a:avLst/>
          </a:prstGeom>
          <a:noFill/>
        </p:spPr>
        <p:txBody>
          <a:bodyPr wrap="square" lIns="91397" tIns="45698" rIns="91397" bIns="45698" rtlCol="0">
            <a:spAutoFit/>
          </a:bodyPr>
          <a:lstStyle/>
          <a:p>
            <a:pPr algn="r"/>
            <a:r>
              <a:rPr lang="en-US" sz="2400" b="1" dirty="0"/>
              <a:t>138,250 AADT</a:t>
            </a:r>
          </a:p>
        </p:txBody>
      </p:sp>
      <p:cxnSp>
        <p:nvCxnSpPr>
          <p:cNvPr id="76" name="Straight Connector 75"/>
          <p:cNvCxnSpPr/>
          <p:nvPr/>
        </p:nvCxnSpPr>
        <p:spPr>
          <a:xfrm flipV="1">
            <a:off x="7751042" y="31623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a:off x="7754004" y="48895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78" name="TextBox 77"/>
          <p:cNvSpPr txBox="1"/>
          <p:nvPr/>
        </p:nvSpPr>
        <p:spPr>
          <a:xfrm>
            <a:off x="7783153" y="4495804"/>
            <a:ext cx="1339493" cy="307777"/>
          </a:xfrm>
          <a:prstGeom prst="rect">
            <a:avLst/>
          </a:prstGeom>
          <a:noFill/>
        </p:spPr>
        <p:txBody>
          <a:bodyPr wrap="square" lIns="91397" tIns="45698" rIns="91397" bIns="45698" rtlCol="0">
            <a:spAutoFit/>
          </a:bodyPr>
          <a:lstStyle/>
          <a:p>
            <a:pPr algn="r"/>
            <a:r>
              <a:rPr lang="en-US" sz="1400" dirty="0"/>
              <a:t>1,500’ </a:t>
            </a:r>
            <a:r>
              <a:rPr lang="en-US" sz="1400" dirty="0" smtClean="0"/>
              <a:t>Offramp</a:t>
            </a:r>
            <a:endParaRPr lang="en-US" sz="1400" dirty="0"/>
          </a:p>
        </p:txBody>
      </p:sp>
      <p:cxnSp>
        <p:nvCxnSpPr>
          <p:cNvPr id="79" name="Straight Connector 78"/>
          <p:cNvCxnSpPr/>
          <p:nvPr/>
        </p:nvCxnSpPr>
        <p:spPr>
          <a:xfrm>
            <a:off x="7754004" y="38862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80" name="TextBox 79"/>
          <p:cNvSpPr txBox="1"/>
          <p:nvPr/>
        </p:nvSpPr>
        <p:spPr>
          <a:xfrm>
            <a:off x="7827244" y="3553024"/>
            <a:ext cx="1339493" cy="307777"/>
          </a:xfrm>
          <a:prstGeom prst="rect">
            <a:avLst/>
          </a:prstGeom>
          <a:noFill/>
        </p:spPr>
        <p:txBody>
          <a:bodyPr wrap="square" lIns="91397" tIns="45698" rIns="91397" bIns="45698" rtlCol="0">
            <a:spAutoFit/>
          </a:bodyPr>
          <a:lstStyle/>
          <a:p>
            <a:pPr algn="r"/>
            <a:r>
              <a:rPr lang="en-US" sz="1400" dirty="0"/>
              <a:t>1,500’ </a:t>
            </a:r>
            <a:r>
              <a:rPr lang="en-US" sz="1400" dirty="0" smtClean="0"/>
              <a:t>Offramp</a:t>
            </a:r>
            <a:endParaRPr lang="en-US" sz="1400" dirty="0"/>
          </a:p>
        </p:txBody>
      </p:sp>
      <p:cxnSp>
        <p:nvCxnSpPr>
          <p:cNvPr id="81" name="Straight Connector 80"/>
          <p:cNvCxnSpPr/>
          <p:nvPr/>
        </p:nvCxnSpPr>
        <p:spPr>
          <a:xfrm>
            <a:off x="7751042" y="18669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82" name="TextBox 81"/>
          <p:cNvSpPr txBox="1"/>
          <p:nvPr/>
        </p:nvSpPr>
        <p:spPr>
          <a:xfrm>
            <a:off x="7827243" y="1397000"/>
            <a:ext cx="1333500" cy="307777"/>
          </a:xfrm>
          <a:prstGeom prst="rect">
            <a:avLst/>
          </a:prstGeom>
          <a:noFill/>
        </p:spPr>
        <p:txBody>
          <a:bodyPr wrap="square" lIns="91397" tIns="45698" rIns="91397" bIns="45698" rtlCol="0">
            <a:spAutoFit/>
          </a:bodyPr>
          <a:lstStyle/>
          <a:p>
            <a:pPr algn="r"/>
            <a:r>
              <a:rPr lang="en-US" sz="1400" dirty="0"/>
              <a:t>1,035’ </a:t>
            </a:r>
            <a:r>
              <a:rPr lang="en-US" sz="1400" dirty="0" smtClean="0"/>
              <a:t>Offramp</a:t>
            </a:r>
            <a:endParaRPr lang="en-US" sz="1400" dirty="0"/>
          </a:p>
        </p:txBody>
      </p:sp>
      <p:grpSp>
        <p:nvGrpSpPr>
          <p:cNvPr id="83" name="Group 82"/>
          <p:cNvGrpSpPr/>
          <p:nvPr/>
        </p:nvGrpSpPr>
        <p:grpSpPr>
          <a:xfrm>
            <a:off x="7344630" y="1046273"/>
            <a:ext cx="254012" cy="4369830"/>
            <a:chOff x="7213588" y="1066800"/>
            <a:chExt cx="254012" cy="4369832"/>
          </a:xfrm>
        </p:grpSpPr>
        <p:sp>
          <p:nvSpPr>
            <p:cNvPr id="91" name="TextBox 90"/>
            <p:cNvSpPr txBox="1"/>
            <p:nvPr/>
          </p:nvSpPr>
          <p:spPr>
            <a:xfrm>
              <a:off x="7225116" y="1689100"/>
              <a:ext cx="223284" cy="369332"/>
            </a:xfrm>
            <a:prstGeom prst="rect">
              <a:avLst/>
            </a:prstGeom>
            <a:noFill/>
          </p:spPr>
          <p:txBody>
            <a:bodyPr wrap="square" rtlCol="0">
              <a:spAutoFit/>
            </a:bodyPr>
            <a:lstStyle/>
            <a:p>
              <a:pPr algn="ctr"/>
              <a:r>
                <a:rPr lang="en-US" dirty="0" smtClean="0"/>
                <a:t>H</a:t>
              </a:r>
              <a:endParaRPr lang="en-US" dirty="0"/>
            </a:p>
          </p:txBody>
        </p:sp>
        <p:sp>
          <p:nvSpPr>
            <p:cNvPr id="92" name="TextBox 91"/>
            <p:cNvSpPr txBox="1"/>
            <p:nvPr/>
          </p:nvSpPr>
          <p:spPr>
            <a:xfrm>
              <a:off x="7220008" y="2006600"/>
              <a:ext cx="223284" cy="369332"/>
            </a:xfrm>
            <a:prstGeom prst="rect">
              <a:avLst/>
            </a:prstGeom>
            <a:noFill/>
          </p:spPr>
          <p:txBody>
            <a:bodyPr wrap="square" rtlCol="0">
              <a:spAutoFit/>
            </a:bodyPr>
            <a:lstStyle/>
            <a:p>
              <a:pPr algn="ctr"/>
              <a:r>
                <a:rPr lang="en-US" dirty="0" smtClean="0"/>
                <a:t>G</a:t>
              </a:r>
              <a:endParaRPr lang="en-US" dirty="0"/>
            </a:p>
          </p:txBody>
        </p:sp>
        <p:sp>
          <p:nvSpPr>
            <p:cNvPr id="93" name="TextBox 92"/>
            <p:cNvSpPr txBox="1"/>
            <p:nvPr/>
          </p:nvSpPr>
          <p:spPr>
            <a:xfrm>
              <a:off x="7244316" y="2552700"/>
              <a:ext cx="223284" cy="369332"/>
            </a:xfrm>
            <a:prstGeom prst="rect">
              <a:avLst/>
            </a:prstGeom>
            <a:noFill/>
          </p:spPr>
          <p:txBody>
            <a:bodyPr wrap="square" rtlCol="0">
              <a:spAutoFit/>
            </a:bodyPr>
            <a:lstStyle/>
            <a:p>
              <a:pPr algn="ctr"/>
              <a:r>
                <a:rPr lang="en-US" dirty="0"/>
                <a:t>F</a:t>
              </a:r>
            </a:p>
          </p:txBody>
        </p:sp>
        <p:sp>
          <p:nvSpPr>
            <p:cNvPr id="94" name="TextBox 93"/>
            <p:cNvSpPr txBox="1"/>
            <p:nvPr/>
          </p:nvSpPr>
          <p:spPr>
            <a:xfrm>
              <a:off x="7233884" y="3351768"/>
              <a:ext cx="223284" cy="369332"/>
            </a:xfrm>
            <a:prstGeom prst="rect">
              <a:avLst/>
            </a:prstGeom>
            <a:noFill/>
          </p:spPr>
          <p:txBody>
            <a:bodyPr wrap="square" rtlCol="0">
              <a:spAutoFit/>
            </a:bodyPr>
            <a:lstStyle/>
            <a:p>
              <a:pPr algn="ctr"/>
              <a:r>
                <a:rPr lang="en-US" dirty="0"/>
                <a:t>E</a:t>
              </a:r>
            </a:p>
          </p:txBody>
        </p:sp>
        <p:sp>
          <p:nvSpPr>
            <p:cNvPr id="95" name="TextBox 94"/>
            <p:cNvSpPr txBox="1"/>
            <p:nvPr/>
          </p:nvSpPr>
          <p:spPr>
            <a:xfrm>
              <a:off x="7244316" y="3783568"/>
              <a:ext cx="223284" cy="369332"/>
            </a:xfrm>
            <a:prstGeom prst="rect">
              <a:avLst/>
            </a:prstGeom>
            <a:noFill/>
          </p:spPr>
          <p:txBody>
            <a:bodyPr wrap="square" rtlCol="0">
              <a:spAutoFit/>
            </a:bodyPr>
            <a:lstStyle/>
            <a:p>
              <a:pPr algn="ctr"/>
              <a:r>
                <a:rPr lang="en-US" dirty="0"/>
                <a:t>D</a:t>
              </a:r>
            </a:p>
          </p:txBody>
        </p:sp>
        <p:sp>
          <p:nvSpPr>
            <p:cNvPr id="96" name="TextBox 95"/>
            <p:cNvSpPr txBox="1"/>
            <p:nvPr/>
          </p:nvSpPr>
          <p:spPr>
            <a:xfrm>
              <a:off x="7217384" y="4202668"/>
              <a:ext cx="223284" cy="369332"/>
            </a:xfrm>
            <a:prstGeom prst="rect">
              <a:avLst/>
            </a:prstGeom>
            <a:noFill/>
          </p:spPr>
          <p:txBody>
            <a:bodyPr wrap="square" rtlCol="0">
              <a:spAutoFit/>
            </a:bodyPr>
            <a:lstStyle/>
            <a:p>
              <a:pPr algn="ctr"/>
              <a:r>
                <a:rPr lang="en-US" dirty="0" smtClean="0"/>
                <a:t>C</a:t>
              </a:r>
              <a:endParaRPr lang="en-US" dirty="0"/>
            </a:p>
          </p:txBody>
        </p:sp>
        <p:sp>
          <p:nvSpPr>
            <p:cNvPr id="97" name="TextBox 96"/>
            <p:cNvSpPr txBox="1"/>
            <p:nvPr/>
          </p:nvSpPr>
          <p:spPr>
            <a:xfrm>
              <a:off x="7213588" y="4659868"/>
              <a:ext cx="223284" cy="369332"/>
            </a:xfrm>
            <a:prstGeom prst="rect">
              <a:avLst/>
            </a:prstGeom>
            <a:noFill/>
          </p:spPr>
          <p:txBody>
            <a:bodyPr wrap="square" rtlCol="0">
              <a:spAutoFit/>
            </a:bodyPr>
            <a:lstStyle/>
            <a:p>
              <a:pPr algn="ctr"/>
              <a:r>
                <a:rPr lang="en-US" dirty="0" smtClean="0"/>
                <a:t>B</a:t>
              </a:r>
              <a:endParaRPr lang="en-US" dirty="0"/>
            </a:p>
          </p:txBody>
        </p:sp>
        <p:sp>
          <p:nvSpPr>
            <p:cNvPr id="98" name="TextBox 97"/>
            <p:cNvSpPr txBox="1"/>
            <p:nvPr/>
          </p:nvSpPr>
          <p:spPr>
            <a:xfrm>
              <a:off x="7218916" y="5067300"/>
              <a:ext cx="223284" cy="369332"/>
            </a:xfrm>
            <a:prstGeom prst="rect">
              <a:avLst/>
            </a:prstGeom>
            <a:noFill/>
          </p:spPr>
          <p:txBody>
            <a:bodyPr wrap="square" rtlCol="0">
              <a:spAutoFit/>
            </a:bodyPr>
            <a:lstStyle/>
            <a:p>
              <a:pPr algn="ctr"/>
              <a:r>
                <a:rPr lang="en-US" dirty="0" smtClean="0"/>
                <a:t>A</a:t>
              </a:r>
              <a:endParaRPr lang="en-US" dirty="0"/>
            </a:p>
          </p:txBody>
        </p:sp>
        <p:sp>
          <p:nvSpPr>
            <p:cNvPr id="99" name="TextBox 98"/>
            <p:cNvSpPr txBox="1"/>
            <p:nvPr/>
          </p:nvSpPr>
          <p:spPr>
            <a:xfrm>
              <a:off x="7231616" y="1066800"/>
              <a:ext cx="223284" cy="369332"/>
            </a:xfrm>
            <a:prstGeom prst="rect">
              <a:avLst/>
            </a:prstGeom>
            <a:noFill/>
          </p:spPr>
          <p:txBody>
            <a:bodyPr wrap="square" rtlCol="0">
              <a:spAutoFit/>
            </a:bodyPr>
            <a:lstStyle/>
            <a:p>
              <a:pPr algn="ctr"/>
              <a:r>
                <a:rPr lang="en-US" dirty="0" smtClean="0"/>
                <a:t>I</a:t>
              </a:r>
              <a:endParaRPr lang="en-US" dirty="0"/>
            </a:p>
          </p:txBody>
        </p:sp>
      </p:grpSp>
      <p:sp>
        <p:nvSpPr>
          <p:cNvPr id="100" name="TextBox 99"/>
          <p:cNvSpPr txBox="1"/>
          <p:nvPr/>
        </p:nvSpPr>
        <p:spPr>
          <a:xfrm rot="16200000">
            <a:off x="6295059" y="830132"/>
            <a:ext cx="1550363" cy="523176"/>
          </a:xfrm>
          <a:prstGeom prst="rect">
            <a:avLst/>
          </a:prstGeom>
          <a:noFill/>
        </p:spPr>
        <p:txBody>
          <a:bodyPr wrap="square" lIns="91397" tIns="45698" rIns="91397" bIns="45698" rtlCol="0">
            <a:spAutoFit/>
          </a:bodyPr>
          <a:lstStyle/>
          <a:p>
            <a:pPr algn="ctr"/>
            <a:r>
              <a:rPr lang="en-US" sz="2800" dirty="0"/>
              <a:t>3 Lanes</a:t>
            </a:r>
          </a:p>
        </p:txBody>
      </p:sp>
      <p:sp>
        <p:nvSpPr>
          <p:cNvPr id="101" name="TextBox 100"/>
          <p:cNvSpPr txBox="1"/>
          <p:nvPr/>
        </p:nvSpPr>
        <p:spPr>
          <a:xfrm rot="16200000">
            <a:off x="5177674" y="3455438"/>
            <a:ext cx="3700247" cy="523176"/>
          </a:xfrm>
          <a:prstGeom prst="rect">
            <a:avLst/>
          </a:prstGeom>
          <a:noFill/>
        </p:spPr>
        <p:txBody>
          <a:bodyPr wrap="square" lIns="91397" tIns="45698" rIns="91397" bIns="45698" rtlCol="0">
            <a:spAutoFit/>
          </a:bodyPr>
          <a:lstStyle/>
          <a:p>
            <a:pPr algn="ctr"/>
            <a:r>
              <a:rPr lang="en-US" sz="2800" dirty="0"/>
              <a:t>4 Lanes</a:t>
            </a:r>
          </a:p>
        </p:txBody>
      </p:sp>
      <p:sp>
        <p:nvSpPr>
          <p:cNvPr id="102" name="TextBox 101"/>
          <p:cNvSpPr txBox="1"/>
          <p:nvPr/>
        </p:nvSpPr>
        <p:spPr>
          <a:xfrm rot="16200000">
            <a:off x="6150296" y="5651682"/>
            <a:ext cx="1674699" cy="317362"/>
          </a:xfrm>
          <a:prstGeom prst="rect">
            <a:avLst/>
          </a:prstGeom>
          <a:noFill/>
        </p:spPr>
        <p:txBody>
          <a:bodyPr wrap="square" lIns="91397" tIns="45698" rIns="91397" bIns="45698" rtlCol="0">
            <a:spAutoFit/>
          </a:bodyPr>
          <a:lstStyle/>
          <a:p>
            <a:pPr algn="ctr"/>
            <a:r>
              <a:rPr lang="en-US" sz="1400" dirty="0"/>
              <a:t>Peak Direction</a:t>
            </a:r>
          </a:p>
        </p:txBody>
      </p:sp>
      <p:cxnSp>
        <p:nvCxnSpPr>
          <p:cNvPr id="106" name="Straight Arrow Connector 105"/>
          <p:cNvCxnSpPr/>
          <p:nvPr/>
        </p:nvCxnSpPr>
        <p:spPr>
          <a:xfrm>
            <a:off x="7212460" y="1866900"/>
            <a:ext cx="0" cy="369947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7212460" y="316541"/>
            <a:ext cx="0" cy="155036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8353360" y="5659115"/>
            <a:ext cx="589596" cy="711564"/>
            <a:chOff x="3295645" y="4186705"/>
            <a:chExt cx="361955" cy="439999"/>
          </a:xfrm>
        </p:grpSpPr>
        <p:sp>
          <p:nvSpPr>
            <p:cNvPr id="125" name="Up Arrow 124"/>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5" name="Title 4"/>
          <p:cNvSpPr>
            <a:spLocks noGrp="1"/>
          </p:cNvSpPr>
          <p:nvPr>
            <p:ph type="title"/>
          </p:nvPr>
        </p:nvSpPr>
        <p:spPr/>
        <p:txBody>
          <a:bodyPr/>
          <a:lstStyle/>
          <a:p>
            <a:r>
              <a:rPr lang="en-US" dirty="0" smtClean="0">
                <a:solidFill>
                  <a:schemeClr val="accent6"/>
                </a:solidFill>
              </a:rPr>
              <a:t>Example 1</a:t>
            </a:r>
            <a:endParaRPr lang="en-US" dirty="0">
              <a:solidFill>
                <a:schemeClr val="accent6"/>
              </a:solidFill>
            </a:endParaRPr>
          </a:p>
        </p:txBody>
      </p:sp>
      <p:grpSp>
        <p:nvGrpSpPr>
          <p:cNvPr id="53" name="Group 52"/>
          <p:cNvGrpSpPr/>
          <p:nvPr/>
        </p:nvGrpSpPr>
        <p:grpSpPr>
          <a:xfrm>
            <a:off x="27642" y="0"/>
            <a:ext cx="6602066" cy="533400"/>
            <a:chOff x="0" y="457200"/>
            <a:chExt cx="6602066" cy="533400"/>
          </a:xfrm>
        </p:grpSpPr>
        <p:pic>
          <p:nvPicPr>
            <p:cNvPr id="67"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67715"/>
            <a:stretch/>
          </p:blipFill>
          <p:spPr bwMode="auto">
            <a:xfrm>
              <a:off x="0" y="457200"/>
              <a:ext cx="233497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Rectangle 2"/>
            <p:cNvSpPr txBox="1">
              <a:spLocks noChangeArrowheads="1"/>
            </p:cNvSpPr>
            <p:nvPr/>
          </p:nvSpPr>
          <p:spPr>
            <a:xfrm>
              <a:off x="2427326" y="470773"/>
              <a:ext cx="4174740" cy="506254"/>
            </a:xfrm>
            <a:prstGeom prst="rect">
              <a:avLst/>
            </a:prstGeom>
          </p:spPr>
          <p:txBody>
            <a:bodyPr vert="horz" lIns="0" tIns="0" rIns="0" bIns="0" rtlCol="0" anchor="t" anchorCtr="0">
              <a:normAutofit/>
            </a:bodyPr>
            <a:lstStyle>
              <a:lvl1pPr algn="l" defTabSz="914400"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a:t>FREE</a:t>
              </a:r>
              <a:r>
                <a:rPr lang="en-US" sz="3200" dirty="0"/>
                <a:t>PLAN</a:t>
              </a:r>
            </a:p>
          </p:txBody>
        </p:sp>
      </p:grpSp>
    </p:spTree>
    <p:custDataLst>
      <p:tags r:id="rId1"/>
    </p:custDataLst>
    <p:extLst>
      <p:ext uri="{BB962C8B-B14F-4D97-AF65-F5344CB8AC3E}">
        <p14:creationId xmlns:p14="http://schemas.microsoft.com/office/powerpoint/2010/main" val="1631394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PLAN_Example1_I-4_1"/>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153716" y="-1231901"/>
            <a:ext cx="7447359" cy="9720551"/>
          </a:xfrm>
          <a:prstGeom prst="rect">
            <a:avLst/>
          </a:prstGeom>
          <a:noFill/>
          <a:ln>
            <a:noFill/>
          </a:ln>
        </p:spPr>
      </p:pic>
    </p:spTree>
    <p:custDataLst>
      <p:tags r:id="rId1"/>
    </p:custDataLst>
    <p:extLst>
      <p:ext uri="{BB962C8B-B14F-4D97-AF65-F5344CB8AC3E}">
        <p14:creationId xmlns:p14="http://schemas.microsoft.com/office/powerpoint/2010/main" val="4051849835"/>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PLAN_Example1_I-4_2"/>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120378" y="-319261"/>
            <a:ext cx="8023622" cy="7496523"/>
          </a:xfrm>
          <a:prstGeom prst="rect">
            <a:avLst/>
          </a:prstGeom>
          <a:noFill/>
          <a:ln>
            <a:noFill/>
          </a:ln>
        </p:spPr>
      </p:pic>
    </p:spTree>
    <p:custDataLst>
      <p:tags r:id="rId1"/>
    </p:custDataLst>
    <p:extLst>
      <p:ext uri="{BB962C8B-B14F-4D97-AF65-F5344CB8AC3E}">
        <p14:creationId xmlns:p14="http://schemas.microsoft.com/office/powerpoint/2010/main" val="2224398650"/>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PLAN_Example1_I-4_3"/>
          <p:cNvPicPr>
            <a:picLocks noGrp="1" noChangeAspect="1"/>
          </p:cNvPicPr>
          <p:nvPr isPhoto="1"/>
        </p:nvPicPr>
        <p:blipFill rotWithShape="1">
          <a:blip r:embed="rId4">
            <a:lum/>
            <a:extLst>
              <a:ext uri="{28A0092B-C50C-407E-A947-70E740481C1C}">
                <a14:useLocalDpi xmlns:a14="http://schemas.microsoft.com/office/drawing/2010/main" val="0"/>
              </a:ext>
            </a:extLst>
          </a:blip>
          <a:srcRect r="9399"/>
          <a:stretch/>
        </p:blipFill>
        <p:spPr>
          <a:xfrm>
            <a:off x="1" y="0"/>
            <a:ext cx="9144000" cy="6858000"/>
          </a:xfrm>
          <a:prstGeom prst="rect">
            <a:avLst/>
          </a:prstGeom>
          <a:noFill/>
          <a:ln>
            <a:noFill/>
          </a:ln>
        </p:spPr>
      </p:pic>
    </p:spTree>
    <p:custDataLst>
      <p:tags r:id="rId1"/>
    </p:custDataLst>
    <p:extLst>
      <p:ext uri="{BB962C8B-B14F-4D97-AF65-F5344CB8AC3E}">
        <p14:creationId xmlns:p14="http://schemas.microsoft.com/office/powerpoint/2010/main" val="605115691"/>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3" y="1280164"/>
            <a:ext cx="5397177" cy="4525963"/>
          </a:xfrm>
        </p:spPr>
        <p:txBody>
          <a:bodyPr>
            <a:noAutofit/>
          </a:bodyPr>
          <a:lstStyle/>
          <a:p>
            <a:pPr marL="0" indent="0">
              <a:buNone/>
            </a:pPr>
            <a:r>
              <a:rPr lang="en-US" sz="2000" i="1" dirty="0"/>
              <a:t>Basic/Ramps/Ramp Overlap</a:t>
            </a:r>
          </a:p>
          <a:p>
            <a:pPr marL="0" indent="0">
              <a:buNone/>
            </a:pPr>
            <a:r>
              <a:rPr lang="en-US" sz="2000" i="1" dirty="0"/>
              <a:t>I-4 between Princeton St &amp; Lee Rd, Orlando</a:t>
            </a:r>
          </a:p>
          <a:p>
            <a:r>
              <a:rPr lang="en-US" sz="2200" dirty="0"/>
              <a:t>Large urbanized area type</a:t>
            </a:r>
          </a:p>
          <a:p>
            <a:r>
              <a:rPr lang="en-US" sz="2200" dirty="0"/>
              <a:t>Core freeway – K-factor of 8.0 (K</a:t>
            </a:r>
            <a:r>
              <a:rPr lang="en-US" sz="2200" baseline="-25000" dirty="0"/>
              <a:t>other</a:t>
            </a:r>
            <a:r>
              <a:rPr lang="en-US" sz="2200" dirty="0"/>
              <a:t>)</a:t>
            </a:r>
          </a:p>
          <a:p>
            <a:r>
              <a:rPr lang="en-US" sz="2200" dirty="0"/>
              <a:t>50 mph posted speed limit</a:t>
            </a:r>
          </a:p>
          <a:p>
            <a:pPr marL="0" indent="0">
              <a:buNone/>
            </a:pPr>
            <a:endParaRPr lang="en-US" sz="2400" dirty="0"/>
          </a:p>
        </p:txBody>
      </p:sp>
      <p:pic>
        <p:nvPicPr>
          <p:cNvPr id="1229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06417" y="4958212"/>
            <a:ext cx="5098798" cy="60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99748" y="3195340"/>
            <a:ext cx="5578135" cy="159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4" name="Straight Connector 53"/>
          <p:cNvCxnSpPr/>
          <p:nvPr/>
        </p:nvCxnSpPr>
        <p:spPr>
          <a:xfrm>
            <a:off x="7750380" y="316537"/>
            <a:ext cx="0" cy="5249839"/>
          </a:xfrm>
          <a:prstGeom prst="line">
            <a:avLst/>
          </a:prstGeom>
          <a:ln w="28575"/>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flipV="1">
            <a:off x="7751042" y="9017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7761598" y="2148939"/>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7750380" y="27051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a:off x="7746775" y="52578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flipV="1">
            <a:off x="7750536" y="405748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7751042" y="27051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763080" y="1242406"/>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7756141" y="3516534"/>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a:off x="7756141" y="4382462"/>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64" name="TextBox 63"/>
          <p:cNvSpPr txBox="1"/>
          <p:nvPr/>
        </p:nvSpPr>
        <p:spPr>
          <a:xfrm>
            <a:off x="7956074" y="1847622"/>
            <a:ext cx="1199793" cy="307777"/>
          </a:xfrm>
          <a:prstGeom prst="rect">
            <a:avLst/>
          </a:prstGeom>
          <a:noFill/>
        </p:spPr>
        <p:txBody>
          <a:bodyPr wrap="square" lIns="91397" tIns="45698" rIns="91397" bIns="45698" rtlCol="0">
            <a:spAutoFit/>
          </a:bodyPr>
          <a:lstStyle/>
          <a:p>
            <a:pPr algn="r"/>
            <a:r>
              <a:rPr lang="en-US" sz="1400" dirty="0"/>
              <a:t>465’ Overlap</a:t>
            </a:r>
          </a:p>
        </p:txBody>
      </p:sp>
      <p:sp>
        <p:nvSpPr>
          <p:cNvPr id="65" name="TextBox 64"/>
          <p:cNvSpPr txBox="1"/>
          <p:nvPr/>
        </p:nvSpPr>
        <p:spPr>
          <a:xfrm>
            <a:off x="7813230" y="2286004"/>
            <a:ext cx="1349600" cy="307732"/>
          </a:xfrm>
          <a:prstGeom prst="rect">
            <a:avLst/>
          </a:prstGeom>
          <a:noFill/>
        </p:spPr>
        <p:txBody>
          <a:bodyPr wrap="square" lIns="91397" tIns="45698" rIns="91397" bIns="45698" rtlCol="0">
            <a:spAutoFit/>
          </a:bodyPr>
          <a:lstStyle/>
          <a:p>
            <a:pPr algn="r"/>
            <a:r>
              <a:rPr lang="en-US" sz="1400" dirty="0"/>
              <a:t>1,035’ </a:t>
            </a:r>
            <a:r>
              <a:rPr lang="en-US" sz="1400" dirty="0" smtClean="0"/>
              <a:t>Onramp</a:t>
            </a:r>
            <a:endParaRPr lang="en-US" sz="1400" dirty="0"/>
          </a:p>
        </p:txBody>
      </p:sp>
      <p:sp>
        <p:nvSpPr>
          <p:cNvPr id="66" name="TextBox 65"/>
          <p:cNvSpPr txBox="1"/>
          <p:nvPr/>
        </p:nvSpPr>
        <p:spPr>
          <a:xfrm>
            <a:off x="7957254" y="2933704"/>
            <a:ext cx="1199793" cy="307777"/>
          </a:xfrm>
          <a:prstGeom prst="rect">
            <a:avLst/>
          </a:prstGeom>
          <a:noFill/>
        </p:spPr>
        <p:txBody>
          <a:bodyPr wrap="square" lIns="91397" tIns="45698" rIns="91397" bIns="45698" rtlCol="0">
            <a:spAutoFit/>
          </a:bodyPr>
          <a:lstStyle/>
          <a:p>
            <a:pPr algn="r"/>
            <a:r>
              <a:rPr lang="en-US" sz="1400" dirty="0"/>
              <a:t>1,620’ Basic</a:t>
            </a:r>
          </a:p>
        </p:txBody>
      </p:sp>
      <p:sp>
        <p:nvSpPr>
          <p:cNvPr id="69" name="TextBox 68"/>
          <p:cNvSpPr txBox="1"/>
          <p:nvPr/>
        </p:nvSpPr>
        <p:spPr>
          <a:xfrm>
            <a:off x="7813229" y="3997526"/>
            <a:ext cx="1314567" cy="307777"/>
          </a:xfrm>
          <a:prstGeom prst="rect">
            <a:avLst/>
          </a:prstGeom>
          <a:noFill/>
        </p:spPr>
        <p:txBody>
          <a:bodyPr wrap="square" lIns="91397" tIns="45698" rIns="91397" bIns="45698" rtlCol="0">
            <a:spAutoFit/>
          </a:bodyPr>
          <a:lstStyle/>
          <a:p>
            <a:pPr algn="r"/>
            <a:r>
              <a:rPr lang="en-US" sz="1400" dirty="0"/>
              <a:t>3,060’ Basic</a:t>
            </a:r>
          </a:p>
        </p:txBody>
      </p:sp>
      <p:sp>
        <p:nvSpPr>
          <p:cNvPr id="70" name="TextBox 69"/>
          <p:cNvSpPr txBox="1"/>
          <p:nvPr/>
        </p:nvSpPr>
        <p:spPr>
          <a:xfrm>
            <a:off x="7904085" y="4920734"/>
            <a:ext cx="1199793" cy="307777"/>
          </a:xfrm>
          <a:prstGeom prst="rect">
            <a:avLst/>
          </a:prstGeom>
          <a:noFill/>
        </p:spPr>
        <p:txBody>
          <a:bodyPr wrap="square" lIns="91397" tIns="45698" rIns="91397" bIns="45698" rtlCol="0">
            <a:spAutoFit/>
          </a:bodyPr>
          <a:lstStyle/>
          <a:p>
            <a:pPr algn="r"/>
            <a:r>
              <a:rPr lang="en-US" sz="1400" dirty="0"/>
              <a:t>1,190’ Basic</a:t>
            </a:r>
          </a:p>
        </p:txBody>
      </p:sp>
      <p:sp>
        <p:nvSpPr>
          <p:cNvPr id="71" name="Line 95"/>
          <p:cNvSpPr>
            <a:spLocks noChangeShapeType="1"/>
          </p:cNvSpPr>
          <p:nvPr/>
        </p:nvSpPr>
        <p:spPr bwMode="auto">
          <a:xfrm rot="16200000">
            <a:off x="6442800" y="5823745"/>
            <a:ext cx="660737" cy="2"/>
          </a:xfrm>
          <a:prstGeom prst="line">
            <a:avLst/>
          </a:prstGeom>
          <a:noFill/>
          <a:ln w="3810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p>
            <a:endParaRPr lang="en-US"/>
          </a:p>
        </p:txBody>
      </p:sp>
      <p:sp>
        <p:nvSpPr>
          <p:cNvPr id="74" name="TextBox 73"/>
          <p:cNvSpPr txBox="1"/>
          <p:nvPr/>
        </p:nvSpPr>
        <p:spPr>
          <a:xfrm>
            <a:off x="1206417" y="5681531"/>
            <a:ext cx="2057400" cy="461620"/>
          </a:xfrm>
          <a:prstGeom prst="rect">
            <a:avLst/>
          </a:prstGeom>
          <a:noFill/>
        </p:spPr>
        <p:txBody>
          <a:bodyPr wrap="square" lIns="91397" tIns="45698" rIns="91397" bIns="45698" rtlCol="0">
            <a:spAutoFit/>
          </a:bodyPr>
          <a:lstStyle/>
          <a:p>
            <a:pPr algn="r"/>
            <a:r>
              <a:rPr lang="en-US" sz="2400" b="1" dirty="0"/>
              <a:t>138,250 AADT</a:t>
            </a:r>
          </a:p>
        </p:txBody>
      </p:sp>
      <p:cxnSp>
        <p:nvCxnSpPr>
          <p:cNvPr id="76" name="Straight Connector 75"/>
          <p:cNvCxnSpPr/>
          <p:nvPr/>
        </p:nvCxnSpPr>
        <p:spPr>
          <a:xfrm flipV="1">
            <a:off x="7751042" y="31623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a:off x="7754004" y="48895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78" name="TextBox 77"/>
          <p:cNvSpPr txBox="1"/>
          <p:nvPr/>
        </p:nvSpPr>
        <p:spPr>
          <a:xfrm>
            <a:off x="7783153" y="4495804"/>
            <a:ext cx="1339493" cy="307777"/>
          </a:xfrm>
          <a:prstGeom prst="rect">
            <a:avLst/>
          </a:prstGeom>
          <a:noFill/>
        </p:spPr>
        <p:txBody>
          <a:bodyPr wrap="square" lIns="91397" tIns="45698" rIns="91397" bIns="45698" rtlCol="0">
            <a:spAutoFit/>
          </a:bodyPr>
          <a:lstStyle/>
          <a:p>
            <a:pPr algn="r"/>
            <a:r>
              <a:rPr lang="en-US" sz="1400" dirty="0"/>
              <a:t>1,500’ </a:t>
            </a:r>
            <a:r>
              <a:rPr lang="en-US" sz="1400" dirty="0" smtClean="0"/>
              <a:t>Offramp</a:t>
            </a:r>
            <a:endParaRPr lang="en-US" sz="1400" dirty="0"/>
          </a:p>
        </p:txBody>
      </p:sp>
      <p:cxnSp>
        <p:nvCxnSpPr>
          <p:cNvPr id="79" name="Straight Connector 78"/>
          <p:cNvCxnSpPr/>
          <p:nvPr/>
        </p:nvCxnSpPr>
        <p:spPr>
          <a:xfrm>
            <a:off x="7754004" y="38862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80" name="TextBox 79"/>
          <p:cNvSpPr txBox="1"/>
          <p:nvPr/>
        </p:nvSpPr>
        <p:spPr>
          <a:xfrm>
            <a:off x="7827244" y="3553024"/>
            <a:ext cx="1339493" cy="307777"/>
          </a:xfrm>
          <a:prstGeom prst="rect">
            <a:avLst/>
          </a:prstGeom>
          <a:noFill/>
        </p:spPr>
        <p:txBody>
          <a:bodyPr wrap="square" lIns="91397" tIns="45698" rIns="91397" bIns="45698" rtlCol="0">
            <a:spAutoFit/>
          </a:bodyPr>
          <a:lstStyle/>
          <a:p>
            <a:pPr algn="r"/>
            <a:r>
              <a:rPr lang="en-US" sz="1400" dirty="0"/>
              <a:t>1,500’ </a:t>
            </a:r>
            <a:r>
              <a:rPr lang="en-US" sz="1400" dirty="0" smtClean="0"/>
              <a:t>Offramp</a:t>
            </a:r>
            <a:endParaRPr lang="en-US" sz="1400" dirty="0"/>
          </a:p>
        </p:txBody>
      </p:sp>
      <p:cxnSp>
        <p:nvCxnSpPr>
          <p:cNvPr id="81" name="Straight Connector 80"/>
          <p:cNvCxnSpPr/>
          <p:nvPr/>
        </p:nvCxnSpPr>
        <p:spPr>
          <a:xfrm>
            <a:off x="7751042" y="18669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82" name="TextBox 81"/>
          <p:cNvSpPr txBox="1"/>
          <p:nvPr/>
        </p:nvSpPr>
        <p:spPr>
          <a:xfrm>
            <a:off x="7827243" y="1397000"/>
            <a:ext cx="1333500" cy="307777"/>
          </a:xfrm>
          <a:prstGeom prst="rect">
            <a:avLst/>
          </a:prstGeom>
          <a:noFill/>
        </p:spPr>
        <p:txBody>
          <a:bodyPr wrap="square" lIns="91397" tIns="45698" rIns="91397" bIns="45698" rtlCol="0">
            <a:spAutoFit/>
          </a:bodyPr>
          <a:lstStyle/>
          <a:p>
            <a:pPr algn="r"/>
            <a:r>
              <a:rPr lang="en-US" sz="1400" dirty="0"/>
              <a:t>1,035’ </a:t>
            </a:r>
            <a:r>
              <a:rPr lang="en-US" sz="1400" dirty="0" smtClean="0"/>
              <a:t>Offramp</a:t>
            </a:r>
            <a:endParaRPr lang="en-US" sz="1400" dirty="0"/>
          </a:p>
        </p:txBody>
      </p:sp>
      <p:grpSp>
        <p:nvGrpSpPr>
          <p:cNvPr id="83" name="Group 82"/>
          <p:cNvGrpSpPr/>
          <p:nvPr/>
        </p:nvGrpSpPr>
        <p:grpSpPr>
          <a:xfrm>
            <a:off x="7344630" y="1046273"/>
            <a:ext cx="254012" cy="4369830"/>
            <a:chOff x="7213588" y="1066800"/>
            <a:chExt cx="254012" cy="4369832"/>
          </a:xfrm>
        </p:grpSpPr>
        <p:sp>
          <p:nvSpPr>
            <p:cNvPr id="91" name="TextBox 90"/>
            <p:cNvSpPr txBox="1"/>
            <p:nvPr/>
          </p:nvSpPr>
          <p:spPr>
            <a:xfrm>
              <a:off x="7225116" y="1689100"/>
              <a:ext cx="223284" cy="369332"/>
            </a:xfrm>
            <a:prstGeom prst="rect">
              <a:avLst/>
            </a:prstGeom>
            <a:noFill/>
          </p:spPr>
          <p:txBody>
            <a:bodyPr wrap="square" rtlCol="0">
              <a:spAutoFit/>
            </a:bodyPr>
            <a:lstStyle/>
            <a:p>
              <a:pPr algn="ctr"/>
              <a:r>
                <a:rPr lang="en-US" dirty="0" smtClean="0"/>
                <a:t>H</a:t>
              </a:r>
              <a:endParaRPr lang="en-US" dirty="0"/>
            </a:p>
          </p:txBody>
        </p:sp>
        <p:sp>
          <p:nvSpPr>
            <p:cNvPr id="92" name="TextBox 91"/>
            <p:cNvSpPr txBox="1"/>
            <p:nvPr/>
          </p:nvSpPr>
          <p:spPr>
            <a:xfrm>
              <a:off x="7220008" y="2006600"/>
              <a:ext cx="223284" cy="369332"/>
            </a:xfrm>
            <a:prstGeom prst="rect">
              <a:avLst/>
            </a:prstGeom>
            <a:noFill/>
          </p:spPr>
          <p:txBody>
            <a:bodyPr wrap="square" rtlCol="0">
              <a:spAutoFit/>
            </a:bodyPr>
            <a:lstStyle/>
            <a:p>
              <a:pPr algn="ctr"/>
              <a:r>
                <a:rPr lang="en-US" dirty="0" smtClean="0"/>
                <a:t>G</a:t>
              </a:r>
              <a:endParaRPr lang="en-US" dirty="0"/>
            </a:p>
          </p:txBody>
        </p:sp>
        <p:sp>
          <p:nvSpPr>
            <p:cNvPr id="93" name="TextBox 92"/>
            <p:cNvSpPr txBox="1"/>
            <p:nvPr/>
          </p:nvSpPr>
          <p:spPr>
            <a:xfrm>
              <a:off x="7244316" y="2552700"/>
              <a:ext cx="223284" cy="369332"/>
            </a:xfrm>
            <a:prstGeom prst="rect">
              <a:avLst/>
            </a:prstGeom>
            <a:noFill/>
          </p:spPr>
          <p:txBody>
            <a:bodyPr wrap="square" rtlCol="0">
              <a:spAutoFit/>
            </a:bodyPr>
            <a:lstStyle/>
            <a:p>
              <a:pPr algn="ctr"/>
              <a:r>
                <a:rPr lang="en-US" dirty="0"/>
                <a:t>F</a:t>
              </a:r>
            </a:p>
          </p:txBody>
        </p:sp>
        <p:sp>
          <p:nvSpPr>
            <p:cNvPr id="94" name="TextBox 93"/>
            <p:cNvSpPr txBox="1"/>
            <p:nvPr/>
          </p:nvSpPr>
          <p:spPr>
            <a:xfrm>
              <a:off x="7233884" y="3351768"/>
              <a:ext cx="223284" cy="369332"/>
            </a:xfrm>
            <a:prstGeom prst="rect">
              <a:avLst/>
            </a:prstGeom>
            <a:noFill/>
          </p:spPr>
          <p:txBody>
            <a:bodyPr wrap="square" rtlCol="0">
              <a:spAutoFit/>
            </a:bodyPr>
            <a:lstStyle/>
            <a:p>
              <a:pPr algn="ctr"/>
              <a:r>
                <a:rPr lang="en-US" dirty="0"/>
                <a:t>E</a:t>
              </a:r>
            </a:p>
          </p:txBody>
        </p:sp>
        <p:sp>
          <p:nvSpPr>
            <p:cNvPr id="95" name="TextBox 94"/>
            <p:cNvSpPr txBox="1"/>
            <p:nvPr/>
          </p:nvSpPr>
          <p:spPr>
            <a:xfrm>
              <a:off x="7244316" y="3783568"/>
              <a:ext cx="223284" cy="369332"/>
            </a:xfrm>
            <a:prstGeom prst="rect">
              <a:avLst/>
            </a:prstGeom>
            <a:noFill/>
          </p:spPr>
          <p:txBody>
            <a:bodyPr wrap="square" rtlCol="0">
              <a:spAutoFit/>
            </a:bodyPr>
            <a:lstStyle/>
            <a:p>
              <a:pPr algn="ctr"/>
              <a:r>
                <a:rPr lang="en-US" dirty="0"/>
                <a:t>D</a:t>
              </a:r>
            </a:p>
          </p:txBody>
        </p:sp>
        <p:sp>
          <p:nvSpPr>
            <p:cNvPr id="96" name="TextBox 95"/>
            <p:cNvSpPr txBox="1"/>
            <p:nvPr/>
          </p:nvSpPr>
          <p:spPr>
            <a:xfrm>
              <a:off x="7217384" y="4202668"/>
              <a:ext cx="223284" cy="369332"/>
            </a:xfrm>
            <a:prstGeom prst="rect">
              <a:avLst/>
            </a:prstGeom>
            <a:noFill/>
          </p:spPr>
          <p:txBody>
            <a:bodyPr wrap="square" rtlCol="0">
              <a:spAutoFit/>
            </a:bodyPr>
            <a:lstStyle/>
            <a:p>
              <a:pPr algn="ctr"/>
              <a:r>
                <a:rPr lang="en-US" dirty="0" smtClean="0"/>
                <a:t>C</a:t>
              </a:r>
              <a:endParaRPr lang="en-US" dirty="0"/>
            </a:p>
          </p:txBody>
        </p:sp>
        <p:sp>
          <p:nvSpPr>
            <p:cNvPr id="97" name="TextBox 96"/>
            <p:cNvSpPr txBox="1"/>
            <p:nvPr/>
          </p:nvSpPr>
          <p:spPr>
            <a:xfrm>
              <a:off x="7213588" y="4659868"/>
              <a:ext cx="223284" cy="369332"/>
            </a:xfrm>
            <a:prstGeom prst="rect">
              <a:avLst/>
            </a:prstGeom>
            <a:noFill/>
          </p:spPr>
          <p:txBody>
            <a:bodyPr wrap="square" rtlCol="0">
              <a:spAutoFit/>
            </a:bodyPr>
            <a:lstStyle/>
            <a:p>
              <a:pPr algn="ctr"/>
              <a:r>
                <a:rPr lang="en-US" dirty="0" smtClean="0"/>
                <a:t>B</a:t>
              </a:r>
              <a:endParaRPr lang="en-US" dirty="0"/>
            </a:p>
          </p:txBody>
        </p:sp>
        <p:sp>
          <p:nvSpPr>
            <p:cNvPr id="98" name="TextBox 97"/>
            <p:cNvSpPr txBox="1"/>
            <p:nvPr/>
          </p:nvSpPr>
          <p:spPr>
            <a:xfrm>
              <a:off x="7218916" y="5067300"/>
              <a:ext cx="223284" cy="369332"/>
            </a:xfrm>
            <a:prstGeom prst="rect">
              <a:avLst/>
            </a:prstGeom>
            <a:noFill/>
          </p:spPr>
          <p:txBody>
            <a:bodyPr wrap="square" rtlCol="0">
              <a:spAutoFit/>
            </a:bodyPr>
            <a:lstStyle/>
            <a:p>
              <a:pPr algn="ctr"/>
              <a:r>
                <a:rPr lang="en-US" dirty="0" smtClean="0"/>
                <a:t>A</a:t>
              </a:r>
              <a:endParaRPr lang="en-US" dirty="0"/>
            </a:p>
          </p:txBody>
        </p:sp>
        <p:sp>
          <p:nvSpPr>
            <p:cNvPr id="99" name="TextBox 98"/>
            <p:cNvSpPr txBox="1"/>
            <p:nvPr/>
          </p:nvSpPr>
          <p:spPr>
            <a:xfrm>
              <a:off x="7231616" y="1066800"/>
              <a:ext cx="223284" cy="369332"/>
            </a:xfrm>
            <a:prstGeom prst="rect">
              <a:avLst/>
            </a:prstGeom>
            <a:noFill/>
          </p:spPr>
          <p:txBody>
            <a:bodyPr wrap="square" rtlCol="0">
              <a:spAutoFit/>
            </a:bodyPr>
            <a:lstStyle/>
            <a:p>
              <a:pPr algn="ctr"/>
              <a:r>
                <a:rPr lang="en-US" dirty="0" smtClean="0"/>
                <a:t>I</a:t>
              </a:r>
              <a:endParaRPr lang="en-US" dirty="0"/>
            </a:p>
          </p:txBody>
        </p:sp>
      </p:grpSp>
      <p:sp>
        <p:nvSpPr>
          <p:cNvPr id="100" name="TextBox 99"/>
          <p:cNvSpPr txBox="1"/>
          <p:nvPr/>
        </p:nvSpPr>
        <p:spPr>
          <a:xfrm rot="16200000">
            <a:off x="6295059" y="830132"/>
            <a:ext cx="1550363" cy="523176"/>
          </a:xfrm>
          <a:prstGeom prst="rect">
            <a:avLst/>
          </a:prstGeom>
          <a:noFill/>
        </p:spPr>
        <p:txBody>
          <a:bodyPr wrap="square" lIns="91397" tIns="45698" rIns="91397" bIns="45698" rtlCol="0">
            <a:spAutoFit/>
          </a:bodyPr>
          <a:lstStyle/>
          <a:p>
            <a:pPr algn="ctr"/>
            <a:r>
              <a:rPr lang="en-US" sz="2800" dirty="0"/>
              <a:t>3 Lanes</a:t>
            </a:r>
          </a:p>
        </p:txBody>
      </p:sp>
      <p:sp>
        <p:nvSpPr>
          <p:cNvPr id="101" name="TextBox 100"/>
          <p:cNvSpPr txBox="1"/>
          <p:nvPr/>
        </p:nvSpPr>
        <p:spPr>
          <a:xfrm rot="16200000">
            <a:off x="5177674" y="3455438"/>
            <a:ext cx="3700247" cy="523176"/>
          </a:xfrm>
          <a:prstGeom prst="rect">
            <a:avLst/>
          </a:prstGeom>
          <a:noFill/>
        </p:spPr>
        <p:txBody>
          <a:bodyPr wrap="square" lIns="91397" tIns="45698" rIns="91397" bIns="45698" rtlCol="0">
            <a:spAutoFit/>
          </a:bodyPr>
          <a:lstStyle/>
          <a:p>
            <a:pPr algn="ctr"/>
            <a:r>
              <a:rPr lang="en-US" sz="2800" dirty="0"/>
              <a:t>4 Lanes</a:t>
            </a:r>
          </a:p>
        </p:txBody>
      </p:sp>
      <p:sp>
        <p:nvSpPr>
          <p:cNvPr id="102" name="TextBox 101"/>
          <p:cNvSpPr txBox="1"/>
          <p:nvPr/>
        </p:nvSpPr>
        <p:spPr>
          <a:xfrm rot="16200000">
            <a:off x="6150296" y="5651682"/>
            <a:ext cx="1674699" cy="317362"/>
          </a:xfrm>
          <a:prstGeom prst="rect">
            <a:avLst/>
          </a:prstGeom>
          <a:noFill/>
        </p:spPr>
        <p:txBody>
          <a:bodyPr wrap="square" lIns="91397" tIns="45698" rIns="91397" bIns="45698" rtlCol="0">
            <a:spAutoFit/>
          </a:bodyPr>
          <a:lstStyle/>
          <a:p>
            <a:pPr algn="ctr"/>
            <a:r>
              <a:rPr lang="en-US" sz="1400" dirty="0"/>
              <a:t>Peak Direction</a:t>
            </a:r>
          </a:p>
        </p:txBody>
      </p:sp>
      <p:cxnSp>
        <p:nvCxnSpPr>
          <p:cNvPr id="106" name="Straight Arrow Connector 105"/>
          <p:cNvCxnSpPr/>
          <p:nvPr/>
        </p:nvCxnSpPr>
        <p:spPr>
          <a:xfrm>
            <a:off x="7212460" y="1866900"/>
            <a:ext cx="0" cy="369947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7212460" y="316541"/>
            <a:ext cx="0" cy="155036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8353360" y="5659115"/>
            <a:ext cx="589596" cy="711564"/>
            <a:chOff x="3295645" y="4186705"/>
            <a:chExt cx="361955" cy="439999"/>
          </a:xfrm>
        </p:grpSpPr>
        <p:sp>
          <p:nvSpPr>
            <p:cNvPr id="125" name="Up Arrow 124"/>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5" name="Title 4"/>
          <p:cNvSpPr>
            <a:spLocks noGrp="1"/>
          </p:cNvSpPr>
          <p:nvPr>
            <p:ph type="title"/>
          </p:nvPr>
        </p:nvSpPr>
        <p:spPr/>
        <p:txBody>
          <a:bodyPr/>
          <a:lstStyle/>
          <a:p>
            <a:r>
              <a:rPr lang="en-US" dirty="0" smtClean="0">
                <a:solidFill>
                  <a:schemeClr val="accent6"/>
                </a:solidFill>
              </a:rPr>
              <a:t>Example 1</a:t>
            </a:r>
            <a:endParaRPr lang="en-US" dirty="0">
              <a:solidFill>
                <a:schemeClr val="accent6"/>
              </a:solidFill>
            </a:endParaRPr>
          </a:p>
        </p:txBody>
      </p:sp>
      <p:grpSp>
        <p:nvGrpSpPr>
          <p:cNvPr id="53" name="Group 52"/>
          <p:cNvGrpSpPr/>
          <p:nvPr/>
        </p:nvGrpSpPr>
        <p:grpSpPr>
          <a:xfrm>
            <a:off x="27642" y="0"/>
            <a:ext cx="6602066" cy="533400"/>
            <a:chOff x="0" y="457200"/>
            <a:chExt cx="6602066" cy="533400"/>
          </a:xfrm>
        </p:grpSpPr>
        <p:pic>
          <p:nvPicPr>
            <p:cNvPr id="67"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67715"/>
            <a:stretch/>
          </p:blipFill>
          <p:spPr bwMode="auto">
            <a:xfrm>
              <a:off x="0" y="457200"/>
              <a:ext cx="233497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Rectangle 2"/>
            <p:cNvSpPr txBox="1">
              <a:spLocks noChangeArrowheads="1"/>
            </p:cNvSpPr>
            <p:nvPr/>
          </p:nvSpPr>
          <p:spPr>
            <a:xfrm>
              <a:off x="2427326" y="470773"/>
              <a:ext cx="4174740" cy="506254"/>
            </a:xfrm>
            <a:prstGeom prst="rect">
              <a:avLst/>
            </a:prstGeom>
          </p:spPr>
          <p:txBody>
            <a:bodyPr vert="horz" lIns="0" tIns="0" rIns="0" bIns="0" rtlCol="0" anchor="t" anchorCtr="0">
              <a:normAutofit/>
            </a:bodyPr>
            <a:lstStyle>
              <a:lvl1pPr algn="l" defTabSz="914400"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a:t>FREE</a:t>
              </a:r>
              <a:r>
                <a:rPr lang="en-US" sz="3200" dirty="0"/>
                <a:t>PLAN</a:t>
              </a:r>
            </a:p>
          </p:txBody>
        </p:sp>
      </p:grpSp>
    </p:spTree>
    <p:custDataLst>
      <p:tags r:id="rId1"/>
    </p:custDataLst>
    <p:extLst>
      <p:ext uri="{BB962C8B-B14F-4D97-AF65-F5344CB8AC3E}">
        <p14:creationId xmlns:p14="http://schemas.microsoft.com/office/powerpoint/2010/main" val="3252902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39" y="993778"/>
            <a:ext cx="5721462" cy="4812349"/>
          </a:xfrm>
        </p:spPr>
        <p:txBody>
          <a:bodyPr>
            <a:noAutofit/>
          </a:bodyPr>
          <a:lstStyle/>
          <a:p>
            <a:pPr marL="0" indent="0">
              <a:buNone/>
            </a:pPr>
            <a:r>
              <a:rPr lang="en-US" sz="2200" b="1" dirty="0">
                <a:solidFill>
                  <a:schemeClr val="accent6"/>
                </a:solidFill>
              </a:rPr>
              <a:t>Workshop 1</a:t>
            </a:r>
            <a:r>
              <a:rPr lang="en-US" sz="2200" dirty="0">
                <a:solidFill>
                  <a:schemeClr val="accent6"/>
                </a:solidFill>
              </a:rPr>
              <a:t> </a:t>
            </a:r>
            <a:r>
              <a:rPr lang="en-US" sz="2200" i="1" dirty="0"/>
              <a:t>Basic/Ramps/Weave</a:t>
            </a:r>
          </a:p>
          <a:p>
            <a:pPr marL="0" indent="0">
              <a:buNone/>
            </a:pPr>
            <a:r>
              <a:rPr lang="en-US" sz="2200" i="1" dirty="0"/>
              <a:t>I-295 between St. Johns Bluff Rd &amp; Town Center Pkwy, Jacksonville</a:t>
            </a:r>
          </a:p>
          <a:p>
            <a:r>
              <a:rPr lang="en-US" sz="2200" dirty="0"/>
              <a:t>Large urbanized area type</a:t>
            </a:r>
          </a:p>
          <a:p>
            <a:r>
              <a:rPr lang="en-US" sz="2200" dirty="0"/>
              <a:t>65 mph posted speed limit</a:t>
            </a:r>
          </a:p>
          <a:p>
            <a:r>
              <a:rPr lang="en-US" sz="2200" dirty="0"/>
              <a:t>One sided weave (Ramp to Ramp = 5%)</a:t>
            </a:r>
          </a:p>
          <a:p>
            <a:pPr marL="0" indent="0">
              <a:buNone/>
            </a:pPr>
            <a:endParaRPr lang="en-US" sz="2400" dirty="0"/>
          </a:p>
        </p:txBody>
      </p:sp>
      <p:cxnSp>
        <p:nvCxnSpPr>
          <p:cNvPr id="67" name="Straight Connector 66"/>
          <p:cNvCxnSpPr/>
          <p:nvPr/>
        </p:nvCxnSpPr>
        <p:spPr>
          <a:xfrm>
            <a:off x="8493073" y="307390"/>
            <a:ext cx="0" cy="4956413"/>
          </a:xfrm>
          <a:prstGeom prst="line">
            <a:avLst/>
          </a:prstGeom>
          <a:ln w="28575"/>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flipV="1">
            <a:off x="8226373" y="1646826"/>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a:xfrm flipH="1">
            <a:off x="7602374" y="2885975"/>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86" name="Straight Connector 85"/>
          <p:cNvCxnSpPr/>
          <p:nvPr/>
        </p:nvCxnSpPr>
        <p:spPr>
          <a:xfrm flipV="1">
            <a:off x="8225867" y="4094318"/>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a:off x="8226373" y="2532218"/>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flipH="1">
            <a:off x="7594978" y="1275874"/>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flipH="1">
            <a:off x="7608135" y="4090465"/>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05" name="TextBox 104"/>
          <p:cNvSpPr txBox="1"/>
          <p:nvPr/>
        </p:nvSpPr>
        <p:spPr>
          <a:xfrm>
            <a:off x="7066977" y="1985793"/>
            <a:ext cx="1199793" cy="307777"/>
          </a:xfrm>
          <a:prstGeom prst="rect">
            <a:avLst/>
          </a:prstGeom>
          <a:noFill/>
        </p:spPr>
        <p:txBody>
          <a:bodyPr wrap="square" lIns="91397" tIns="45698" rIns="91397" bIns="45698" rtlCol="0">
            <a:spAutoFit/>
          </a:bodyPr>
          <a:lstStyle/>
          <a:p>
            <a:pPr algn="r"/>
            <a:r>
              <a:rPr lang="en-US" sz="1400" dirty="0"/>
              <a:t>2,900’ Basic</a:t>
            </a:r>
          </a:p>
        </p:txBody>
      </p:sp>
      <p:sp>
        <p:nvSpPr>
          <p:cNvPr id="107" name="TextBox 106"/>
          <p:cNvSpPr txBox="1"/>
          <p:nvPr/>
        </p:nvSpPr>
        <p:spPr>
          <a:xfrm>
            <a:off x="6937749" y="3334413"/>
            <a:ext cx="1314567" cy="307777"/>
          </a:xfrm>
          <a:prstGeom prst="rect">
            <a:avLst/>
          </a:prstGeom>
          <a:noFill/>
        </p:spPr>
        <p:txBody>
          <a:bodyPr wrap="square" lIns="91397" tIns="45698" rIns="91397" bIns="45698" rtlCol="0">
            <a:spAutoFit/>
          </a:bodyPr>
          <a:lstStyle/>
          <a:p>
            <a:pPr algn="r"/>
            <a:r>
              <a:rPr lang="en-US" sz="1400" dirty="0"/>
              <a:t>3,310’ Weave</a:t>
            </a:r>
          </a:p>
        </p:txBody>
      </p:sp>
      <p:sp>
        <p:nvSpPr>
          <p:cNvPr id="108" name="TextBox 107"/>
          <p:cNvSpPr txBox="1"/>
          <p:nvPr/>
        </p:nvSpPr>
        <p:spPr>
          <a:xfrm>
            <a:off x="7072760" y="682257"/>
            <a:ext cx="1199793" cy="307777"/>
          </a:xfrm>
          <a:prstGeom prst="rect">
            <a:avLst/>
          </a:prstGeom>
          <a:noFill/>
        </p:spPr>
        <p:txBody>
          <a:bodyPr wrap="square" lIns="91397" tIns="45698" rIns="91397" bIns="45698" rtlCol="0">
            <a:spAutoFit/>
          </a:bodyPr>
          <a:lstStyle/>
          <a:p>
            <a:pPr algn="r"/>
            <a:r>
              <a:rPr lang="en-US" sz="1400" dirty="0"/>
              <a:t>4,450’ Basic</a:t>
            </a:r>
          </a:p>
        </p:txBody>
      </p:sp>
      <p:sp>
        <p:nvSpPr>
          <p:cNvPr id="122" name="TextBox 121"/>
          <p:cNvSpPr txBox="1"/>
          <p:nvPr/>
        </p:nvSpPr>
        <p:spPr>
          <a:xfrm>
            <a:off x="5092161" y="4753959"/>
            <a:ext cx="1937288" cy="461620"/>
          </a:xfrm>
          <a:prstGeom prst="rect">
            <a:avLst/>
          </a:prstGeom>
          <a:noFill/>
        </p:spPr>
        <p:txBody>
          <a:bodyPr wrap="square" lIns="91397" tIns="45698" rIns="91397" bIns="45698" rtlCol="0">
            <a:spAutoFit/>
          </a:bodyPr>
          <a:lstStyle/>
          <a:p>
            <a:pPr algn="r"/>
            <a:r>
              <a:rPr lang="en-US" sz="2400" b="1" dirty="0"/>
              <a:t>75,000 AADT</a:t>
            </a:r>
          </a:p>
        </p:txBody>
      </p:sp>
      <p:sp>
        <p:nvSpPr>
          <p:cNvPr id="126" name="TextBox 125"/>
          <p:cNvSpPr txBox="1"/>
          <p:nvPr/>
        </p:nvSpPr>
        <p:spPr>
          <a:xfrm>
            <a:off x="6892877" y="4534473"/>
            <a:ext cx="1339493" cy="307777"/>
          </a:xfrm>
          <a:prstGeom prst="rect">
            <a:avLst/>
          </a:prstGeom>
          <a:noFill/>
        </p:spPr>
        <p:txBody>
          <a:bodyPr wrap="square" lIns="91397" tIns="45698" rIns="91397" bIns="45698" rtlCol="0">
            <a:spAutoFit/>
          </a:bodyPr>
          <a:lstStyle/>
          <a:p>
            <a:pPr algn="r"/>
            <a:r>
              <a:rPr lang="en-US" sz="1400" dirty="0"/>
              <a:t>3,570’ Basic</a:t>
            </a:r>
          </a:p>
        </p:txBody>
      </p:sp>
      <p:cxnSp>
        <p:nvCxnSpPr>
          <p:cNvPr id="131" name="Straight Connector 130"/>
          <p:cNvCxnSpPr/>
          <p:nvPr/>
        </p:nvCxnSpPr>
        <p:spPr>
          <a:xfrm flipH="1">
            <a:off x="7603036" y="1636778"/>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32" name="TextBox 131"/>
          <p:cNvSpPr txBox="1"/>
          <p:nvPr/>
        </p:nvSpPr>
        <p:spPr>
          <a:xfrm>
            <a:off x="6936967" y="1306018"/>
            <a:ext cx="1333500" cy="307777"/>
          </a:xfrm>
          <a:prstGeom prst="rect">
            <a:avLst/>
          </a:prstGeom>
          <a:noFill/>
        </p:spPr>
        <p:txBody>
          <a:bodyPr wrap="square" lIns="91397" tIns="45698" rIns="91397" bIns="45698" rtlCol="0">
            <a:spAutoFit/>
          </a:bodyPr>
          <a:lstStyle/>
          <a:p>
            <a:pPr algn="r"/>
            <a:r>
              <a:rPr lang="en-US" sz="1400" dirty="0"/>
              <a:t>1,500’ </a:t>
            </a:r>
            <a:r>
              <a:rPr lang="en-US" sz="1400" dirty="0" smtClean="0"/>
              <a:t>Off-ramp</a:t>
            </a:r>
            <a:endParaRPr lang="en-US" sz="1400" dirty="0"/>
          </a:p>
        </p:txBody>
      </p:sp>
      <p:grpSp>
        <p:nvGrpSpPr>
          <p:cNvPr id="47110" name="Group 47109"/>
          <p:cNvGrpSpPr/>
          <p:nvPr/>
        </p:nvGrpSpPr>
        <p:grpSpPr>
          <a:xfrm>
            <a:off x="8630109" y="254627"/>
            <a:ext cx="243580" cy="5152324"/>
            <a:chOff x="7213588" y="1066800"/>
            <a:chExt cx="243580" cy="5152324"/>
          </a:xfrm>
        </p:grpSpPr>
        <p:sp>
          <p:nvSpPr>
            <p:cNvPr id="114" name="TextBox 113"/>
            <p:cNvSpPr txBox="1"/>
            <p:nvPr/>
          </p:nvSpPr>
          <p:spPr>
            <a:xfrm>
              <a:off x="7214215" y="1902746"/>
              <a:ext cx="223284" cy="369332"/>
            </a:xfrm>
            <a:prstGeom prst="rect">
              <a:avLst/>
            </a:prstGeom>
            <a:noFill/>
          </p:spPr>
          <p:txBody>
            <a:bodyPr wrap="square" rtlCol="0">
              <a:spAutoFit/>
            </a:bodyPr>
            <a:lstStyle/>
            <a:p>
              <a:pPr algn="ctr"/>
              <a:r>
                <a:rPr lang="en-US" dirty="0"/>
                <a:t>B</a:t>
              </a:r>
            </a:p>
          </p:txBody>
        </p:sp>
        <p:sp>
          <p:nvSpPr>
            <p:cNvPr id="115" name="TextBox 114"/>
            <p:cNvSpPr txBox="1"/>
            <p:nvPr/>
          </p:nvSpPr>
          <p:spPr>
            <a:xfrm>
              <a:off x="7213588" y="2274332"/>
              <a:ext cx="223284" cy="369332"/>
            </a:xfrm>
            <a:prstGeom prst="rect">
              <a:avLst/>
            </a:prstGeom>
            <a:noFill/>
          </p:spPr>
          <p:txBody>
            <a:bodyPr wrap="square" rtlCol="0">
              <a:spAutoFit/>
            </a:bodyPr>
            <a:lstStyle/>
            <a:p>
              <a:pPr algn="ctr"/>
              <a:r>
                <a:rPr lang="en-US" dirty="0" smtClean="0"/>
                <a:t>C</a:t>
              </a:r>
              <a:endParaRPr lang="en-US" dirty="0"/>
            </a:p>
          </p:txBody>
        </p:sp>
        <p:sp>
          <p:nvSpPr>
            <p:cNvPr id="116" name="TextBox 115"/>
            <p:cNvSpPr txBox="1"/>
            <p:nvPr/>
          </p:nvSpPr>
          <p:spPr>
            <a:xfrm>
              <a:off x="7233884" y="3524397"/>
              <a:ext cx="223284" cy="369332"/>
            </a:xfrm>
            <a:prstGeom prst="rect">
              <a:avLst/>
            </a:prstGeom>
            <a:noFill/>
          </p:spPr>
          <p:txBody>
            <a:bodyPr wrap="square" rtlCol="0">
              <a:spAutoFit/>
            </a:bodyPr>
            <a:lstStyle/>
            <a:p>
              <a:pPr algn="ctr"/>
              <a:r>
                <a:rPr lang="en-US" dirty="0"/>
                <a:t>D</a:t>
              </a:r>
            </a:p>
          </p:txBody>
        </p:sp>
        <p:sp>
          <p:nvSpPr>
            <p:cNvPr id="119" name="TextBox 118"/>
            <p:cNvSpPr txBox="1"/>
            <p:nvPr/>
          </p:nvSpPr>
          <p:spPr>
            <a:xfrm>
              <a:off x="7213588" y="4721824"/>
              <a:ext cx="223284" cy="369332"/>
            </a:xfrm>
            <a:prstGeom prst="rect">
              <a:avLst/>
            </a:prstGeom>
            <a:noFill/>
          </p:spPr>
          <p:txBody>
            <a:bodyPr wrap="square" rtlCol="0">
              <a:spAutoFit/>
            </a:bodyPr>
            <a:lstStyle/>
            <a:p>
              <a:pPr algn="ctr"/>
              <a:r>
                <a:rPr lang="en-US" dirty="0" smtClean="0"/>
                <a:t>E</a:t>
              </a:r>
              <a:endParaRPr lang="en-US" dirty="0"/>
            </a:p>
          </p:txBody>
        </p:sp>
        <p:sp>
          <p:nvSpPr>
            <p:cNvPr id="120" name="TextBox 119"/>
            <p:cNvSpPr txBox="1"/>
            <p:nvPr/>
          </p:nvSpPr>
          <p:spPr>
            <a:xfrm>
              <a:off x="7218916" y="5849792"/>
              <a:ext cx="223284" cy="369332"/>
            </a:xfrm>
            <a:prstGeom prst="rect">
              <a:avLst/>
            </a:prstGeom>
            <a:noFill/>
          </p:spPr>
          <p:txBody>
            <a:bodyPr wrap="square" rtlCol="0">
              <a:spAutoFit/>
            </a:bodyPr>
            <a:lstStyle/>
            <a:p>
              <a:pPr algn="ctr"/>
              <a:r>
                <a:rPr lang="en-US" dirty="0"/>
                <a:t>F</a:t>
              </a:r>
            </a:p>
          </p:txBody>
        </p:sp>
        <p:sp>
          <p:nvSpPr>
            <p:cNvPr id="137" name="TextBox 136"/>
            <p:cNvSpPr txBox="1"/>
            <p:nvPr/>
          </p:nvSpPr>
          <p:spPr>
            <a:xfrm>
              <a:off x="7231616" y="1066800"/>
              <a:ext cx="223284" cy="369332"/>
            </a:xfrm>
            <a:prstGeom prst="rect">
              <a:avLst/>
            </a:prstGeom>
            <a:noFill/>
          </p:spPr>
          <p:txBody>
            <a:bodyPr wrap="square" rtlCol="0">
              <a:spAutoFit/>
            </a:bodyPr>
            <a:lstStyle/>
            <a:p>
              <a:pPr algn="ctr"/>
              <a:r>
                <a:rPr lang="en-US" dirty="0" smtClean="0"/>
                <a:t>A</a:t>
              </a:r>
              <a:endParaRPr lang="en-US" dirty="0"/>
            </a:p>
          </p:txBody>
        </p:sp>
      </p:grpSp>
      <p:sp>
        <p:nvSpPr>
          <p:cNvPr id="53" name="TextBox 52"/>
          <p:cNvSpPr txBox="1"/>
          <p:nvPr/>
        </p:nvSpPr>
        <p:spPr>
          <a:xfrm>
            <a:off x="5358345" y="5180323"/>
            <a:ext cx="1502535" cy="523176"/>
          </a:xfrm>
          <a:prstGeom prst="rect">
            <a:avLst/>
          </a:prstGeom>
          <a:noFill/>
        </p:spPr>
        <p:txBody>
          <a:bodyPr wrap="square" lIns="91397" tIns="45698" rIns="91397" bIns="45698" rtlCol="0">
            <a:spAutoFit/>
          </a:bodyPr>
          <a:lstStyle/>
          <a:p>
            <a:pPr algn="ctr"/>
            <a:r>
              <a:rPr lang="en-US" sz="2800" dirty="0" smtClean="0"/>
              <a:t>2 Lanes</a:t>
            </a:r>
            <a:endParaRPr lang="en-US" sz="2800" dirty="0"/>
          </a:p>
        </p:txBody>
      </p:sp>
      <p:cxnSp>
        <p:nvCxnSpPr>
          <p:cNvPr id="54" name="Straight Connector 53"/>
          <p:cNvCxnSpPr/>
          <p:nvPr/>
        </p:nvCxnSpPr>
        <p:spPr>
          <a:xfrm flipH="1">
            <a:off x="7606513" y="389526"/>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flipH="1">
            <a:off x="7606513" y="5190126"/>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pic>
        <p:nvPicPr>
          <p:cNvPr id="1126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8487" y="4788850"/>
            <a:ext cx="3623790" cy="911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15864" y="5958403"/>
            <a:ext cx="4134939" cy="49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81447" y="3371066"/>
            <a:ext cx="5505311" cy="135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Line 95"/>
          <p:cNvSpPr>
            <a:spLocks noChangeShapeType="1"/>
          </p:cNvSpPr>
          <p:nvPr/>
        </p:nvSpPr>
        <p:spPr bwMode="auto">
          <a:xfrm rot="5400000">
            <a:off x="7159956" y="5887768"/>
            <a:ext cx="660737" cy="2"/>
          </a:xfrm>
          <a:prstGeom prst="line">
            <a:avLst/>
          </a:prstGeom>
          <a:noFill/>
          <a:ln w="3810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p>
            <a:endParaRPr lang="en-US"/>
          </a:p>
        </p:txBody>
      </p:sp>
      <p:sp>
        <p:nvSpPr>
          <p:cNvPr id="38" name="TextBox 37"/>
          <p:cNvSpPr txBox="1"/>
          <p:nvPr/>
        </p:nvSpPr>
        <p:spPr>
          <a:xfrm rot="5400000">
            <a:off x="6471682" y="5715703"/>
            <a:ext cx="1674699" cy="317362"/>
          </a:xfrm>
          <a:prstGeom prst="rect">
            <a:avLst/>
          </a:prstGeom>
          <a:noFill/>
        </p:spPr>
        <p:txBody>
          <a:bodyPr wrap="square" lIns="91397" tIns="45698" rIns="91397" bIns="45698" rtlCol="0">
            <a:spAutoFit/>
          </a:bodyPr>
          <a:lstStyle/>
          <a:p>
            <a:pPr algn="ctr"/>
            <a:r>
              <a:rPr lang="en-US" sz="1400" dirty="0"/>
              <a:t>Peak Direction</a:t>
            </a:r>
          </a:p>
        </p:txBody>
      </p:sp>
      <p:grpSp>
        <p:nvGrpSpPr>
          <p:cNvPr id="39" name="Group 38"/>
          <p:cNvGrpSpPr/>
          <p:nvPr/>
        </p:nvGrpSpPr>
        <p:grpSpPr>
          <a:xfrm>
            <a:off x="8312005" y="5696908"/>
            <a:ext cx="361955" cy="439999"/>
            <a:chOff x="3295645" y="4186705"/>
            <a:chExt cx="361955" cy="439999"/>
          </a:xfrm>
        </p:grpSpPr>
        <p:sp>
          <p:nvSpPr>
            <p:cNvPr id="40" name="Up Arrow 39"/>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43" name="Group 42"/>
          <p:cNvGrpSpPr/>
          <p:nvPr/>
        </p:nvGrpSpPr>
        <p:grpSpPr>
          <a:xfrm>
            <a:off x="27642" y="0"/>
            <a:ext cx="6602066" cy="533400"/>
            <a:chOff x="0" y="457200"/>
            <a:chExt cx="6602066" cy="533400"/>
          </a:xfrm>
        </p:grpSpPr>
        <p:pic>
          <p:nvPicPr>
            <p:cNvPr id="44"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67715"/>
            <a:stretch/>
          </p:blipFill>
          <p:spPr bwMode="auto">
            <a:xfrm>
              <a:off x="0" y="457200"/>
              <a:ext cx="233497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tangle 2"/>
            <p:cNvSpPr txBox="1">
              <a:spLocks noChangeArrowheads="1"/>
            </p:cNvSpPr>
            <p:nvPr/>
          </p:nvSpPr>
          <p:spPr>
            <a:xfrm>
              <a:off x="2427326" y="470773"/>
              <a:ext cx="4174740" cy="506254"/>
            </a:xfrm>
            <a:prstGeom prst="rect">
              <a:avLst/>
            </a:prstGeom>
          </p:spPr>
          <p:txBody>
            <a:bodyPr vert="horz" lIns="0" tIns="0" rIns="0" bIns="0" rtlCol="0" anchor="t" anchorCtr="0">
              <a:normAutofit/>
            </a:bodyPr>
            <a:lstStyle>
              <a:lvl1pPr algn="l" defTabSz="914400"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a:t>FREE</a:t>
              </a:r>
              <a:r>
                <a:rPr lang="en-US" sz="3200" dirty="0"/>
                <a:t>PLAN</a:t>
              </a:r>
            </a:p>
          </p:txBody>
        </p:sp>
      </p:grpSp>
    </p:spTree>
    <p:custDataLst>
      <p:tags r:id="rId1"/>
    </p:custDataLst>
    <p:extLst>
      <p:ext uri="{BB962C8B-B14F-4D97-AF65-F5344CB8AC3E}">
        <p14:creationId xmlns:p14="http://schemas.microsoft.com/office/powerpoint/2010/main" val="1885839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PLAN_Workshop1_I-295_1"/>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137988" y="-1444487"/>
            <a:ext cx="8005445" cy="8534400"/>
          </a:xfrm>
          <a:prstGeom prst="rect">
            <a:avLst/>
          </a:prstGeom>
          <a:noFill/>
          <a:ln>
            <a:noFill/>
          </a:ln>
        </p:spPr>
      </p:pic>
    </p:spTree>
    <p:custDataLst>
      <p:tags r:id="rId1"/>
    </p:custDataLst>
    <p:extLst>
      <p:ext uri="{BB962C8B-B14F-4D97-AF65-F5344CB8AC3E}">
        <p14:creationId xmlns:p14="http://schemas.microsoft.com/office/powerpoint/2010/main" val="902068409"/>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PLAN_Workshop1_I-295_2"/>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2322315" y="0"/>
            <a:ext cx="4499372" cy="6858000"/>
          </a:xfrm>
          <a:prstGeom prst="rect">
            <a:avLst/>
          </a:prstGeom>
          <a:noFill/>
          <a:ln>
            <a:noFill/>
          </a:ln>
        </p:spPr>
      </p:pic>
    </p:spTree>
    <p:custDataLst>
      <p:tags r:id="rId1"/>
    </p:custDataLst>
    <p:extLst>
      <p:ext uri="{BB962C8B-B14F-4D97-AF65-F5344CB8AC3E}">
        <p14:creationId xmlns:p14="http://schemas.microsoft.com/office/powerpoint/2010/main" val="2078196477"/>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PLAN_Workshop1_I-295_3"/>
          <p:cNvPicPr>
            <a:picLocks noGrp="1" noChangeAspect="1"/>
          </p:cNvPicPr>
          <p:nvPr isPhoto="1"/>
        </p:nvPicPr>
        <p:blipFill rotWithShape="1">
          <a:blip r:embed="rId4">
            <a:lum/>
            <a:extLst>
              <a:ext uri="{28A0092B-C50C-407E-A947-70E740481C1C}">
                <a14:useLocalDpi xmlns:a14="http://schemas.microsoft.com/office/drawing/2010/main" val="0"/>
              </a:ext>
            </a:extLst>
          </a:blip>
          <a:srcRect l="4884" t="-1" r="4884" b="-1"/>
          <a:stretch/>
        </p:blipFill>
        <p:spPr>
          <a:xfrm>
            <a:off x="0" y="0"/>
            <a:ext cx="9144000" cy="6858000"/>
          </a:xfrm>
          <a:prstGeom prst="rect">
            <a:avLst/>
          </a:prstGeom>
          <a:noFill/>
          <a:ln>
            <a:noFill/>
          </a:ln>
        </p:spPr>
      </p:pic>
    </p:spTree>
    <p:custDataLst>
      <p:tags r:id="rId1"/>
    </p:custDataLst>
    <p:extLst>
      <p:ext uri="{BB962C8B-B14F-4D97-AF65-F5344CB8AC3E}">
        <p14:creationId xmlns:p14="http://schemas.microsoft.com/office/powerpoint/2010/main" val="94629780"/>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39" y="993778"/>
            <a:ext cx="5721462" cy="4812349"/>
          </a:xfrm>
        </p:spPr>
        <p:txBody>
          <a:bodyPr>
            <a:noAutofit/>
          </a:bodyPr>
          <a:lstStyle/>
          <a:p>
            <a:pPr marL="0" indent="0">
              <a:buNone/>
            </a:pPr>
            <a:r>
              <a:rPr lang="en-US" sz="2200" b="1" dirty="0">
                <a:solidFill>
                  <a:schemeClr val="accent6"/>
                </a:solidFill>
              </a:rPr>
              <a:t>Workshop 1</a:t>
            </a:r>
            <a:r>
              <a:rPr lang="en-US" sz="2200" dirty="0">
                <a:solidFill>
                  <a:schemeClr val="accent6"/>
                </a:solidFill>
              </a:rPr>
              <a:t> </a:t>
            </a:r>
            <a:r>
              <a:rPr lang="en-US" sz="2200" i="1" dirty="0"/>
              <a:t>Basic/Ramps/Weave</a:t>
            </a:r>
          </a:p>
          <a:p>
            <a:pPr marL="0" indent="0">
              <a:buNone/>
            </a:pPr>
            <a:r>
              <a:rPr lang="en-US" sz="2200" i="1" dirty="0"/>
              <a:t>I-295 between St. Johns Bluff Rd &amp; Town Center Pkwy, Jacksonville</a:t>
            </a:r>
          </a:p>
          <a:p>
            <a:r>
              <a:rPr lang="en-US" sz="2200" dirty="0"/>
              <a:t>Large urbanized area type</a:t>
            </a:r>
          </a:p>
          <a:p>
            <a:r>
              <a:rPr lang="en-US" sz="2200" dirty="0"/>
              <a:t>65 mph posted speed limit</a:t>
            </a:r>
          </a:p>
          <a:p>
            <a:r>
              <a:rPr lang="en-US" sz="2200" dirty="0"/>
              <a:t>One sided weave (Ramp to Ramp = 5%)</a:t>
            </a:r>
          </a:p>
          <a:p>
            <a:pPr marL="0" indent="0">
              <a:buNone/>
            </a:pPr>
            <a:endParaRPr lang="en-US" sz="2400" dirty="0"/>
          </a:p>
        </p:txBody>
      </p:sp>
      <p:cxnSp>
        <p:nvCxnSpPr>
          <p:cNvPr id="67" name="Straight Connector 66"/>
          <p:cNvCxnSpPr/>
          <p:nvPr/>
        </p:nvCxnSpPr>
        <p:spPr>
          <a:xfrm>
            <a:off x="8493073" y="307390"/>
            <a:ext cx="0" cy="4956413"/>
          </a:xfrm>
          <a:prstGeom prst="line">
            <a:avLst/>
          </a:prstGeom>
          <a:ln w="28575"/>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flipV="1">
            <a:off x="8226373" y="1646826"/>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a:xfrm flipH="1">
            <a:off x="7602374" y="2885975"/>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86" name="Straight Connector 85"/>
          <p:cNvCxnSpPr/>
          <p:nvPr/>
        </p:nvCxnSpPr>
        <p:spPr>
          <a:xfrm flipV="1">
            <a:off x="8225867" y="4094318"/>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a:off x="8226373" y="2532218"/>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flipH="1">
            <a:off x="7594978" y="1275874"/>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flipH="1">
            <a:off x="7608135" y="4090465"/>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05" name="TextBox 104"/>
          <p:cNvSpPr txBox="1"/>
          <p:nvPr/>
        </p:nvSpPr>
        <p:spPr>
          <a:xfrm>
            <a:off x="7066977" y="1985793"/>
            <a:ext cx="1199793" cy="307777"/>
          </a:xfrm>
          <a:prstGeom prst="rect">
            <a:avLst/>
          </a:prstGeom>
          <a:noFill/>
        </p:spPr>
        <p:txBody>
          <a:bodyPr wrap="square" lIns="91397" tIns="45698" rIns="91397" bIns="45698" rtlCol="0">
            <a:spAutoFit/>
          </a:bodyPr>
          <a:lstStyle/>
          <a:p>
            <a:pPr algn="r"/>
            <a:r>
              <a:rPr lang="en-US" sz="1400" dirty="0"/>
              <a:t>2,900’ Basic</a:t>
            </a:r>
          </a:p>
        </p:txBody>
      </p:sp>
      <p:sp>
        <p:nvSpPr>
          <p:cNvPr id="107" name="TextBox 106"/>
          <p:cNvSpPr txBox="1"/>
          <p:nvPr/>
        </p:nvSpPr>
        <p:spPr>
          <a:xfrm>
            <a:off x="6937749" y="3334413"/>
            <a:ext cx="1314567" cy="307777"/>
          </a:xfrm>
          <a:prstGeom prst="rect">
            <a:avLst/>
          </a:prstGeom>
          <a:noFill/>
        </p:spPr>
        <p:txBody>
          <a:bodyPr wrap="square" lIns="91397" tIns="45698" rIns="91397" bIns="45698" rtlCol="0">
            <a:spAutoFit/>
          </a:bodyPr>
          <a:lstStyle/>
          <a:p>
            <a:pPr algn="r"/>
            <a:r>
              <a:rPr lang="en-US" sz="1400" dirty="0"/>
              <a:t>3,310’ Weave</a:t>
            </a:r>
          </a:p>
        </p:txBody>
      </p:sp>
      <p:sp>
        <p:nvSpPr>
          <p:cNvPr id="108" name="TextBox 107"/>
          <p:cNvSpPr txBox="1"/>
          <p:nvPr/>
        </p:nvSpPr>
        <p:spPr>
          <a:xfrm>
            <a:off x="7072760" y="682257"/>
            <a:ext cx="1199793" cy="307777"/>
          </a:xfrm>
          <a:prstGeom prst="rect">
            <a:avLst/>
          </a:prstGeom>
          <a:noFill/>
        </p:spPr>
        <p:txBody>
          <a:bodyPr wrap="square" lIns="91397" tIns="45698" rIns="91397" bIns="45698" rtlCol="0">
            <a:spAutoFit/>
          </a:bodyPr>
          <a:lstStyle/>
          <a:p>
            <a:pPr algn="r"/>
            <a:r>
              <a:rPr lang="en-US" sz="1400" dirty="0"/>
              <a:t>4,450’ Basic</a:t>
            </a:r>
          </a:p>
        </p:txBody>
      </p:sp>
      <p:sp>
        <p:nvSpPr>
          <p:cNvPr id="122" name="TextBox 121"/>
          <p:cNvSpPr txBox="1"/>
          <p:nvPr/>
        </p:nvSpPr>
        <p:spPr>
          <a:xfrm>
            <a:off x="5092161" y="4753959"/>
            <a:ext cx="1937288" cy="461620"/>
          </a:xfrm>
          <a:prstGeom prst="rect">
            <a:avLst/>
          </a:prstGeom>
          <a:noFill/>
        </p:spPr>
        <p:txBody>
          <a:bodyPr wrap="square" lIns="91397" tIns="45698" rIns="91397" bIns="45698" rtlCol="0">
            <a:spAutoFit/>
          </a:bodyPr>
          <a:lstStyle/>
          <a:p>
            <a:pPr algn="r"/>
            <a:r>
              <a:rPr lang="en-US" sz="2400" b="1" dirty="0"/>
              <a:t>75,000 AADT</a:t>
            </a:r>
          </a:p>
        </p:txBody>
      </p:sp>
      <p:sp>
        <p:nvSpPr>
          <p:cNvPr id="126" name="TextBox 125"/>
          <p:cNvSpPr txBox="1"/>
          <p:nvPr/>
        </p:nvSpPr>
        <p:spPr>
          <a:xfrm>
            <a:off x="6892877" y="4534473"/>
            <a:ext cx="1339493" cy="307777"/>
          </a:xfrm>
          <a:prstGeom prst="rect">
            <a:avLst/>
          </a:prstGeom>
          <a:noFill/>
        </p:spPr>
        <p:txBody>
          <a:bodyPr wrap="square" lIns="91397" tIns="45698" rIns="91397" bIns="45698" rtlCol="0">
            <a:spAutoFit/>
          </a:bodyPr>
          <a:lstStyle/>
          <a:p>
            <a:pPr algn="r"/>
            <a:r>
              <a:rPr lang="en-US" sz="1400" dirty="0"/>
              <a:t>3,570’ Basic</a:t>
            </a:r>
          </a:p>
        </p:txBody>
      </p:sp>
      <p:cxnSp>
        <p:nvCxnSpPr>
          <p:cNvPr id="131" name="Straight Connector 130"/>
          <p:cNvCxnSpPr/>
          <p:nvPr/>
        </p:nvCxnSpPr>
        <p:spPr>
          <a:xfrm flipH="1">
            <a:off x="7603036" y="1636778"/>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32" name="TextBox 131"/>
          <p:cNvSpPr txBox="1"/>
          <p:nvPr/>
        </p:nvSpPr>
        <p:spPr>
          <a:xfrm>
            <a:off x="6936967" y="1306018"/>
            <a:ext cx="1333500" cy="307777"/>
          </a:xfrm>
          <a:prstGeom prst="rect">
            <a:avLst/>
          </a:prstGeom>
          <a:noFill/>
        </p:spPr>
        <p:txBody>
          <a:bodyPr wrap="square" lIns="91397" tIns="45698" rIns="91397" bIns="45698" rtlCol="0">
            <a:spAutoFit/>
          </a:bodyPr>
          <a:lstStyle/>
          <a:p>
            <a:pPr algn="r"/>
            <a:r>
              <a:rPr lang="en-US" sz="1400" dirty="0"/>
              <a:t>1,500’ </a:t>
            </a:r>
            <a:r>
              <a:rPr lang="en-US" sz="1400" dirty="0" smtClean="0"/>
              <a:t>Off-ramp</a:t>
            </a:r>
            <a:endParaRPr lang="en-US" sz="1400" dirty="0"/>
          </a:p>
        </p:txBody>
      </p:sp>
      <p:grpSp>
        <p:nvGrpSpPr>
          <p:cNvPr id="47110" name="Group 47109"/>
          <p:cNvGrpSpPr/>
          <p:nvPr/>
        </p:nvGrpSpPr>
        <p:grpSpPr>
          <a:xfrm>
            <a:off x="8630109" y="254627"/>
            <a:ext cx="243580" cy="5152324"/>
            <a:chOff x="7213588" y="1066800"/>
            <a:chExt cx="243580" cy="5152324"/>
          </a:xfrm>
        </p:grpSpPr>
        <p:sp>
          <p:nvSpPr>
            <p:cNvPr id="114" name="TextBox 113"/>
            <p:cNvSpPr txBox="1"/>
            <p:nvPr/>
          </p:nvSpPr>
          <p:spPr>
            <a:xfrm>
              <a:off x="7214215" y="1902746"/>
              <a:ext cx="223284" cy="369332"/>
            </a:xfrm>
            <a:prstGeom prst="rect">
              <a:avLst/>
            </a:prstGeom>
            <a:noFill/>
          </p:spPr>
          <p:txBody>
            <a:bodyPr wrap="square" rtlCol="0">
              <a:spAutoFit/>
            </a:bodyPr>
            <a:lstStyle/>
            <a:p>
              <a:pPr algn="ctr"/>
              <a:r>
                <a:rPr lang="en-US" dirty="0"/>
                <a:t>B</a:t>
              </a:r>
            </a:p>
          </p:txBody>
        </p:sp>
        <p:sp>
          <p:nvSpPr>
            <p:cNvPr id="115" name="TextBox 114"/>
            <p:cNvSpPr txBox="1"/>
            <p:nvPr/>
          </p:nvSpPr>
          <p:spPr>
            <a:xfrm>
              <a:off x="7213588" y="2274332"/>
              <a:ext cx="223284" cy="369332"/>
            </a:xfrm>
            <a:prstGeom prst="rect">
              <a:avLst/>
            </a:prstGeom>
            <a:noFill/>
          </p:spPr>
          <p:txBody>
            <a:bodyPr wrap="square" rtlCol="0">
              <a:spAutoFit/>
            </a:bodyPr>
            <a:lstStyle/>
            <a:p>
              <a:pPr algn="ctr"/>
              <a:r>
                <a:rPr lang="en-US" dirty="0" smtClean="0"/>
                <a:t>C</a:t>
              </a:r>
              <a:endParaRPr lang="en-US" dirty="0"/>
            </a:p>
          </p:txBody>
        </p:sp>
        <p:sp>
          <p:nvSpPr>
            <p:cNvPr id="116" name="TextBox 115"/>
            <p:cNvSpPr txBox="1"/>
            <p:nvPr/>
          </p:nvSpPr>
          <p:spPr>
            <a:xfrm>
              <a:off x="7233884" y="3524397"/>
              <a:ext cx="223284" cy="369332"/>
            </a:xfrm>
            <a:prstGeom prst="rect">
              <a:avLst/>
            </a:prstGeom>
            <a:noFill/>
          </p:spPr>
          <p:txBody>
            <a:bodyPr wrap="square" rtlCol="0">
              <a:spAutoFit/>
            </a:bodyPr>
            <a:lstStyle/>
            <a:p>
              <a:pPr algn="ctr"/>
              <a:r>
                <a:rPr lang="en-US" dirty="0"/>
                <a:t>D</a:t>
              </a:r>
            </a:p>
          </p:txBody>
        </p:sp>
        <p:sp>
          <p:nvSpPr>
            <p:cNvPr id="119" name="TextBox 118"/>
            <p:cNvSpPr txBox="1"/>
            <p:nvPr/>
          </p:nvSpPr>
          <p:spPr>
            <a:xfrm>
              <a:off x="7213588" y="4721824"/>
              <a:ext cx="223284" cy="369332"/>
            </a:xfrm>
            <a:prstGeom prst="rect">
              <a:avLst/>
            </a:prstGeom>
            <a:noFill/>
          </p:spPr>
          <p:txBody>
            <a:bodyPr wrap="square" rtlCol="0">
              <a:spAutoFit/>
            </a:bodyPr>
            <a:lstStyle/>
            <a:p>
              <a:pPr algn="ctr"/>
              <a:r>
                <a:rPr lang="en-US" dirty="0" smtClean="0"/>
                <a:t>E</a:t>
              </a:r>
              <a:endParaRPr lang="en-US" dirty="0"/>
            </a:p>
          </p:txBody>
        </p:sp>
        <p:sp>
          <p:nvSpPr>
            <p:cNvPr id="120" name="TextBox 119"/>
            <p:cNvSpPr txBox="1"/>
            <p:nvPr/>
          </p:nvSpPr>
          <p:spPr>
            <a:xfrm>
              <a:off x="7218916" y="5849792"/>
              <a:ext cx="223284" cy="369332"/>
            </a:xfrm>
            <a:prstGeom prst="rect">
              <a:avLst/>
            </a:prstGeom>
            <a:noFill/>
          </p:spPr>
          <p:txBody>
            <a:bodyPr wrap="square" rtlCol="0">
              <a:spAutoFit/>
            </a:bodyPr>
            <a:lstStyle/>
            <a:p>
              <a:pPr algn="ctr"/>
              <a:r>
                <a:rPr lang="en-US" dirty="0"/>
                <a:t>F</a:t>
              </a:r>
            </a:p>
          </p:txBody>
        </p:sp>
        <p:sp>
          <p:nvSpPr>
            <p:cNvPr id="137" name="TextBox 136"/>
            <p:cNvSpPr txBox="1"/>
            <p:nvPr/>
          </p:nvSpPr>
          <p:spPr>
            <a:xfrm>
              <a:off x="7231616" y="1066800"/>
              <a:ext cx="223284" cy="369332"/>
            </a:xfrm>
            <a:prstGeom prst="rect">
              <a:avLst/>
            </a:prstGeom>
            <a:noFill/>
          </p:spPr>
          <p:txBody>
            <a:bodyPr wrap="square" rtlCol="0">
              <a:spAutoFit/>
            </a:bodyPr>
            <a:lstStyle/>
            <a:p>
              <a:pPr algn="ctr"/>
              <a:r>
                <a:rPr lang="en-US" dirty="0" smtClean="0"/>
                <a:t>A</a:t>
              </a:r>
              <a:endParaRPr lang="en-US" dirty="0"/>
            </a:p>
          </p:txBody>
        </p:sp>
      </p:grpSp>
      <p:sp>
        <p:nvSpPr>
          <p:cNvPr id="53" name="TextBox 52"/>
          <p:cNvSpPr txBox="1"/>
          <p:nvPr/>
        </p:nvSpPr>
        <p:spPr>
          <a:xfrm>
            <a:off x="5358345" y="5180323"/>
            <a:ext cx="1502535" cy="523176"/>
          </a:xfrm>
          <a:prstGeom prst="rect">
            <a:avLst/>
          </a:prstGeom>
          <a:noFill/>
        </p:spPr>
        <p:txBody>
          <a:bodyPr wrap="square" lIns="91397" tIns="45698" rIns="91397" bIns="45698" rtlCol="0">
            <a:spAutoFit/>
          </a:bodyPr>
          <a:lstStyle/>
          <a:p>
            <a:pPr algn="ctr"/>
            <a:r>
              <a:rPr lang="en-US" sz="2800" dirty="0" smtClean="0"/>
              <a:t>2 Lanes</a:t>
            </a:r>
            <a:endParaRPr lang="en-US" sz="2800" dirty="0"/>
          </a:p>
        </p:txBody>
      </p:sp>
      <p:cxnSp>
        <p:nvCxnSpPr>
          <p:cNvPr id="54" name="Straight Connector 53"/>
          <p:cNvCxnSpPr/>
          <p:nvPr/>
        </p:nvCxnSpPr>
        <p:spPr>
          <a:xfrm flipH="1">
            <a:off x="7606513" y="389526"/>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flipH="1">
            <a:off x="7606513" y="5190126"/>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pic>
        <p:nvPicPr>
          <p:cNvPr id="1126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8487" y="4788850"/>
            <a:ext cx="3623790" cy="911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15864" y="5958403"/>
            <a:ext cx="4134939" cy="49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81447" y="3371066"/>
            <a:ext cx="5505311" cy="135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Line 95"/>
          <p:cNvSpPr>
            <a:spLocks noChangeShapeType="1"/>
          </p:cNvSpPr>
          <p:nvPr/>
        </p:nvSpPr>
        <p:spPr bwMode="auto">
          <a:xfrm rot="5400000">
            <a:off x="7159956" y="5887768"/>
            <a:ext cx="660737" cy="2"/>
          </a:xfrm>
          <a:prstGeom prst="line">
            <a:avLst/>
          </a:prstGeom>
          <a:noFill/>
          <a:ln w="3810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p>
            <a:endParaRPr lang="en-US"/>
          </a:p>
        </p:txBody>
      </p:sp>
      <p:sp>
        <p:nvSpPr>
          <p:cNvPr id="38" name="TextBox 37"/>
          <p:cNvSpPr txBox="1"/>
          <p:nvPr/>
        </p:nvSpPr>
        <p:spPr>
          <a:xfrm rot="5400000">
            <a:off x="6471682" y="5715703"/>
            <a:ext cx="1674699" cy="317362"/>
          </a:xfrm>
          <a:prstGeom prst="rect">
            <a:avLst/>
          </a:prstGeom>
          <a:noFill/>
        </p:spPr>
        <p:txBody>
          <a:bodyPr wrap="square" lIns="91397" tIns="45698" rIns="91397" bIns="45698" rtlCol="0">
            <a:spAutoFit/>
          </a:bodyPr>
          <a:lstStyle/>
          <a:p>
            <a:pPr algn="ctr"/>
            <a:r>
              <a:rPr lang="en-US" sz="1400" dirty="0"/>
              <a:t>Peak Direction</a:t>
            </a:r>
          </a:p>
        </p:txBody>
      </p:sp>
      <p:grpSp>
        <p:nvGrpSpPr>
          <p:cNvPr id="39" name="Group 38"/>
          <p:cNvGrpSpPr/>
          <p:nvPr/>
        </p:nvGrpSpPr>
        <p:grpSpPr>
          <a:xfrm>
            <a:off x="8312005" y="5696908"/>
            <a:ext cx="361955" cy="439999"/>
            <a:chOff x="3295645" y="4186705"/>
            <a:chExt cx="361955" cy="439999"/>
          </a:xfrm>
        </p:grpSpPr>
        <p:sp>
          <p:nvSpPr>
            <p:cNvPr id="40" name="Up Arrow 39"/>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43" name="Group 42"/>
          <p:cNvGrpSpPr/>
          <p:nvPr/>
        </p:nvGrpSpPr>
        <p:grpSpPr>
          <a:xfrm>
            <a:off x="27642" y="0"/>
            <a:ext cx="6602066" cy="533400"/>
            <a:chOff x="0" y="457200"/>
            <a:chExt cx="6602066" cy="533400"/>
          </a:xfrm>
        </p:grpSpPr>
        <p:pic>
          <p:nvPicPr>
            <p:cNvPr id="44"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67715"/>
            <a:stretch/>
          </p:blipFill>
          <p:spPr bwMode="auto">
            <a:xfrm>
              <a:off x="0" y="457200"/>
              <a:ext cx="233497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tangle 2"/>
            <p:cNvSpPr txBox="1">
              <a:spLocks noChangeArrowheads="1"/>
            </p:cNvSpPr>
            <p:nvPr/>
          </p:nvSpPr>
          <p:spPr>
            <a:xfrm>
              <a:off x="2427326" y="470773"/>
              <a:ext cx="4174740" cy="506254"/>
            </a:xfrm>
            <a:prstGeom prst="rect">
              <a:avLst/>
            </a:prstGeom>
          </p:spPr>
          <p:txBody>
            <a:bodyPr vert="horz" lIns="0" tIns="0" rIns="0" bIns="0" rtlCol="0" anchor="t" anchorCtr="0">
              <a:normAutofit/>
            </a:bodyPr>
            <a:lstStyle>
              <a:lvl1pPr algn="l" defTabSz="914400"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a:t>FREE</a:t>
              </a:r>
              <a:r>
                <a:rPr lang="en-US" sz="3200" dirty="0"/>
                <a:t>PLAN</a:t>
              </a:r>
            </a:p>
          </p:txBody>
        </p:sp>
      </p:grpSp>
    </p:spTree>
    <p:custDataLst>
      <p:tags r:id="rId1"/>
    </p:custDataLst>
    <p:extLst>
      <p:ext uri="{BB962C8B-B14F-4D97-AF65-F5344CB8AC3E}">
        <p14:creationId xmlns:p14="http://schemas.microsoft.com/office/powerpoint/2010/main" val="3195526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Types of Roadways</a:t>
            </a:r>
            <a:endParaRPr lang="en-US" dirty="0"/>
          </a:p>
        </p:txBody>
      </p:sp>
      <p:sp>
        <p:nvSpPr>
          <p:cNvPr id="5" name="Pentagon 4"/>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graphicFrame>
        <p:nvGraphicFramePr>
          <p:cNvPr id="6" name="Diagram 5"/>
          <p:cNvGraphicFramePr/>
          <p:nvPr>
            <p:extLst>
              <p:ext uri="{D42A27DB-BD31-4B8C-83A1-F6EECF244321}">
                <p14:modId xmlns:p14="http://schemas.microsoft.com/office/powerpoint/2010/main" val="2285952933"/>
              </p:ext>
            </p:extLst>
          </p:nvPr>
        </p:nvGraphicFramePr>
        <p:xfrm>
          <a:off x="838200" y="1295400"/>
          <a:ext cx="8143161" cy="51465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36055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5321" y="967863"/>
            <a:ext cx="5394962" cy="4525963"/>
          </a:xfrm>
        </p:spPr>
        <p:txBody>
          <a:bodyPr>
            <a:noAutofit/>
          </a:bodyPr>
          <a:lstStyle/>
          <a:p>
            <a:pPr marL="0" indent="0">
              <a:buNone/>
            </a:pPr>
            <a:r>
              <a:rPr lang="en-US" sz="2200" b="1" dirty="0">
                <a:solidFill>
                  <a:schemeClr val="accent6"/>
                </a:solidFill>
              </a:rPr>
              <a:t>Workshop 2</a:t>
            </a:r>
            <a:r>
              <a:rPr lang="en-US" sz="2200" dirty="0">
                <a:solidFill>
                  <a:schemeClr val="accent6"/>
                </a:solidFill>
              </a:rPr>
              <a:t> </a:t>
            </a:r>
            <a:r>
              <a:rPr lang="en-US" sz="2200" i="1" dirty="0"/>
              <a:t>Basic/Ramps</a:t>
            </a:r>
          </a:p>
          <a:p>
            <a:pPr marL="0" indent="0">
              <a:buNone/>
            </a:pPr>
            <a:r>
              <a:rPr lang="en-US" sz="2200" i="1" dirty="0"/>
              <a:t>I-75 between CR 673 &amp; CR 470, Bushnell</a:t>
            </a:r>
          </a:p>
          <a:p>
            <a:r>
              <a:rPr lang="en-US" sz="2200" dirty="0"/>
              <a:t>Rural area type</a:t>
            </a:r>
          </a:p>
          <a:p>
            <a:r>
              <a:rPr lang="en-US" sz="2200" dirty="0"/>
              <a:t>70 mph posted speed limit</a:t>
            </a:r>
          </a:p>
          <a:p>
            <a:pPr marL="0" indent="0">
              <a:buNone/>
            </a:pPr>
            <a:endParaRPr lang="en-US" sz="2400" dirty="0"/>
          </a:p>
        </p:txBody>
      </p:sp>
      <p:cxnSp>
        <p:nvCxnSpPr>
          <p:cNvPr id="39" name="Straight Connector 38"/>
          <p:cNvCxnSpPr/>
          <p:nvPr/>
        </p:nvCxnSpPr>
        <p:spPr>
          <a:xfrm>
            <a:off x="7689420" y="316537"/>
            <a:ext cx="0" cy="5249839"/>
          </a:xfrm>
          <a:prstGeom prst="line">
            <a:avLst/>
          </a:prstGeom>
          <a:ln w="28575"/>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7700638" y="2326575"/>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a:off x="7689420" y="27051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7685815" y="53340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a:off x="7690082" y="27051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7702120" y="4572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a:off x="7695181" y="3516534"/>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50" name="TextBox 49"/>
          <p:cNvSpPr txBox="1"/>
          <p:nvPr/>
        </p:nvSpPr>
        <p:spPr>
          <a:xfrm>
            <a:off x="7543801" y="2359227"/>
            <a:ext cx="1534319" cy="307732"/>
          </a:xfrm>
          <a:prstGeom prst="rect">
            <a:avLst/>
          </a:prstGeom>
          <a:noFill/>
        </p:spPr>
        <p:txBody>
          <a:bodyPr wrap="square" lIns="91397" tIns="45698" rIns="91397" bIns="45698" rtlCol="0">
            <a:spAutoFit/>
          </a:bodyPr>
          <a:lstStyle/>
          <a:p>
            <a:pPr algn="r"/>
            <a:r>
              <a:rPr lang="en-US" sz="1400" dirty="0"/>
              <a:t>1,500’ </a:t>
            </a:r>
            <a:r>
              <a:rPr lang="en-US" sz="1400" dirty="0" smtClean="0"/>
              <a:t>On-Ramp</a:t>
            </a:r>
            <a:endParaRPr lang="en-US" sz="1400" dirty="0"/>
          </a:p>
        </p:txBody>
      </p:sp>
      <p:sp>
        <p:nvSpPr>
          <p:cNvPr id="51" name="TextBox 50"/>
          <p:cNvSpPr txBox="1"/>
          <p:nvPr/>
        </p:nvSpPr>
        <p:spPr>
          <a:xfrm>
            <a:off x="7848604" y="2933704"/>
            <a:ext cx="1199793" cy="307777"/>
          </a:xfrm>
          <a:prstGeom prst="rect">
            <a:avLst/>
          </a:prstGeom>
          <a:noFill/>
        </p:spPr>
        <p:txBody>
          <a:bodyPr wrap="square" lIns="91397" tIns="45698" rIns="91397" bIns="45698" rtlCol="0">
            <a:spAutoFit/>
          </a:bodyPr>
          <a:lstStyle/>
          <a:p>
            <a:pPr algn="r"/>
            <a:r>
              <a:rPr lang="en-US" sz="1400" dirty="0"/>
              <a:t>1,930’ Basic</a:t>
            </a:r>
          </a:p>
        </p:txBody>
      </p:sp>
      <p:sp>
        <p:nvSpPr>
          <p:cNvPr id="56" name="TextBox 55"/>
          <p:cNvSpPr txBox="1"/>
          <p:nvPr/>
        </p:nvSpPr>
        <p:spPr>
          <a:xfrm>
            <a:off x="7843125" y="4492827"/>
            <a:ext cx="1199793" cy="307777"/>
          </a:xfrm>
          <a:prstGeom prst="rect">
            <a:avLst/>
          </a:prstGeom>
          <a:noFill/>
        </p:spPr>
        <p:txBody>
          <a:bodyPr wrap="square" lIns="91397" tIns="45698" rIns="91397" bIns="45698" rtlCol="0">
            <a:spAutoFit/>
          </a:bodyPr>
          <a:lstStyle/>
          <a:p>
            <a:pPr algn="r"/>
            <a:r>
              <a:rPr lang="en-US" sz="1400" dirty="0"/>
              <a:t>26,815’ Basic</a:t>
            </a:r>
          </a:p>
        </p:txBody>
      </p:sp>
      <p:sp>
        <p:nvSpPr>
          <p:cNvPr id="58" name="TextBox 57"/>
          <p:cNvSpPr txBox="1"/>
          <p:nvPr/>
        </p:nvSpPr>
        <p:spPr>
          <a:xfrm>
            <a:off x="1027770" y="4858752"/>
            <a:ext cx="1881286" cy="461620"/>
          </a:xfrm>
          <a:prstGeom prst="rect">
            <a:avLst/>
          </a:prstGeom>
          <a:noFill/>
        </p:spPr>
        <p:txBody>
          <a:bodyPr wrap="square" lIns="91397" tIns="45698" rIns="91397" bIns="45698" rtlCol="0">
            <a:spAutoFit/>
          </a:bodyPr>
          <a:lstStyle/>
          <a:p>
            <a:pPr algn="r"/>
            <a:r>
              <a:rPr lang="en-US" sz="2400" b="1" dirty="0"/>
              <a:t>35,351 AADT</a:t>
            </a:r>
          </a:p>
        </p:txBody>
      </p:sp>
      <p:cxnSp>
        <p:nvCxnSpPr>
          <p:cNvPr id="59" name="Straight Connector 58"/>
          <p:cNvCxnSpPr/>
          <p:nvPr/>
        </p:nvCxnSpPr>
        <p:spPr>
          <a:xfrm flipV="1">
            <a:off x="7690082" y="31623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7693044" y="38862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63" name="TextBox 62"/>
          <p:cNvSpPr txBox="1"/>
          <p:nvPr/>
        </p:nvSpPr>
        <p:spPr>
          <a:xfrm>
            <a:off x="7543801" y="3553024"/>
            <a:ext cx="1503768" cy="307732"/>
          </a:xfrm>
          <a:prstGeom prst="rect">
            <a:avLst/>
          </a:prstGeom>
          <a:noFill/>
        </p:spPr>
        <p:txBody>
          <a:bodyPr wrap="square" lIns="91397" tIns="45698" rIns="91397" bIns="45698" rtlCol="0">
            <a:spAutoFit/>
          </a:bodyPr>
          <a:lstStyle/>
          <a:p>
            <a:pPr algn="r"/>
            <a:r>
              <a:rPr lang="en-US" sz="1400" dirty="0"/>
              <a:t>1,500’ </a:t>
            </a:r>
            <a:r>
              <a:rPr lang="en-US" sz="1400" dirty="0" smtClean="0"/>
              <a:t>Off-Ramp</a:t>
            </a:r>
            <a:endParaRPr lang="en-US" sz="1400" dirty="0"/>
          </a:p>
        </p:txBody>
      </p:sp>
      <p:grpSp>
        <p:nvGrpSpPr>
          <p:cNvPr id="66" name="Group 65"/>
          <p:cNvGrpSpPr/>
          <p:nvPr/>
        </p:nvGrpSpPr>
        <p:grpSpPr>
          <a:xfrm>
            <a:off x="7276959" y="316537"/>
            <a:ext cx="455855" cy="5142356"/>
            <a:chOff x="7209802" y="2552700"/>
            <a:chExt cx="257798" cy="2908131"/>
          </a:xfrm>
        </p:grpSpPr>
        <p:sp>
          <p:nvSpPr>
            <p:cNvPr id="71" name="TextBox 70"/>
            <p:cNvSpPr txBox="1"/>
            <p:nvPr/>
          </p:nvSpPr>
          <p:spPr>
            <a:xfrm>
              <a:off x="7244316" y="2552700"/>
              <a:ext cx="223284" cy="208866"/>
            </a:xfrm>
            <a:prstGeom prst="rect">
              <a:avLst/>
            </a:prstGeom>
            <a:noFill/>
          </p:spPr>
          <p:txBody>
            <a:bodyPr wrap="square" rtlCol="0">
              <a:spAutoFit/>
            </a:bodyPr>
            <a:lstStyle/>
            <a:p>
              <a:pPr algn="ctr"/>
              <a:r>
                <a:rPr lang="en-US" dirty="0"/>
                <a:t>F</a:t>
              </a:r>
            </a:p>
          </p:txBody>
        </p:sp>
        <p:sp>
          <p:nvSpPr>
            <p:cNvPr id="72" name="TextBox 71"/>
            <p:cNvSpPr txBox="1"/>
            <p:nvPr/>
          </p:nvSpPr>
          <p:spPr>
            <a:xfrm>
              <a:off x="7223482" y="3574287"/>
              <a:ext cx="199710" cy="208866"/>
            </a:xfrm>
            <a:prstGeom prst="rect">
              <a:avLst/>
            </a:prstGeom>
            <a:noFill/>
          </p:spPr>
          <p:txBody>
            <a:bodyPr wrap="square" rtlCol="0">
              <a:spAutoFit/>
            </a:bodyPr>
            <a:lstStyle/>
            <a:p>
              <a:pPr algn="ctr"/>
              <a:r>
                <a:rPr lang="en-US" dirty="0"/>
                <a:t>E</a:t>
              </a:r>
            </a:p>
          </p:txBody>
        </p:sp>
        <p:sp>
          <p:nvSpPr>
            <p:cNvPr id="74" name="TextBox 73"/>
            <p:cNvSpPr txBox="1"/>
            <p:nvPr/>
          </p:nvSpPr>
          <p:spPr>
            <a:xfrm>
              <a:off x="7215185" y="3783568"/>
              <a:ext cx="223284" cy="208866"/>
            </a:xfrm>
            <a:prstGeom prst="rect">
              <a:avLst/>
            </a:prstGeom>
            <a:noFill/>
          </p:spPr>
          <p:txBody>
            <a:bodyPr wrap="square" rtlCol="0">
              <a:spAutoFit/>
            </a:bodyPr>
            <a:lstStyle/>
            <a:p>
              <a:pPr algn="ctr"/>
              <a:r>
                <a:rPr lang="en-US" dirty="0"/>
                <a:t>D</a:t>
              </a:r>
            </a:p>
          </p:txBody>
        </p:sp>
        <p:sp>
          <p:nvSpPr>
            <p:cNvPr id="75" name="TextBox 74"/>
            <p:cNvSpPr txBox="1"/>
            <p:nvPr/>
          </p:nvSpPr>
          <p:spPr>
            <a:xfrm>
              <a:off x="7217384" y="4226690"/>
              <a:ext cx="219488" cy="208866"/>
            </a:xfrm>
            <a:prstGeom prst="rect">
              <a:avLst/>
            </a:prstGeom>
            <a:noFill/>
          </p:spPr>
          <p:txBody>
            <a:bodyPr wrap="square" rtlCol="0">
              <a:spAutoFit/>
            </a:bodyPr>
            <a:lstStyle/>
            <a:p>
              <a:pPr algn="ctr"/>
              <a:r>
                <a:rPr lang="en-US" dirty="0" smtClean="0"/>
                <a:t>C</a:t>
              </a:r>
              <a:endParaRPr lang="en-US" dirty="0"/>
            </a:p>
          </p:txBody>
        </p:sp>
        <p:sp>
          <p:nvSpPr>
            <p:cNvPr id="76" name="TextBox 75"/>
            <p:cNvSpPr txBox="1"/>
            <p:nvPr/>
          </p:nvSpPr>
          <p:spPr>
            <a:xfrm>
              <a:off x="7209802" y="4485248"/>
              <a:ext cx="227070" cy="208866"/>
            </a:xfrm>
            <a:prstGeom prst="rect">
              <a:avLst/>
            </a:prstGeom>
            <a:noFill/>
          </p:spPr>
          <p:txBody>
            <a:bodyPr wrap="square" rtlCol="0">
              <a:spAutoFit/>
            </a:bodyPr>
            <a:lstStyle/>
            <a:p>
              <a:pPr algn="ctr"/>
              <a:r>
                <a:rPr lang="en-US" dirty="0" smtClean="0"/>
                <a:t>B</a:t>
              </a:r>
              <a:endParaRPr lang="en-US" dirty="0"/>
            </a:p>
          </p:txBody>
        </p:sp>
        <p:sp>
          <p:nvSpPr>
            <p:cNvPr id="77" name="TextBox 76"/>
            <p:cNvSpPr txBox="1"/>
            <p:nvPr/>
          </p:nvSpPr>
          <p:spPr>
            <a:xfrm>
              <a:off x="7218916" y="5251965"/>
              <a:ext cx="217956" cy="208866"/>
            </a:xfrm>
            <a:prstGeom prst="rect">
              <a:avLst/>
            </a:prstGeom>
            <a:noFill/>
          </p:spPr>
          <p:txBody>
            <a:bodyPr wrap="square" rtlCol="0">
              <a:spAutoFit/>
            </a:bodyPr>
            <a:lstStyle/>
            <a:p>
              <a:pPr algn="ctr"/>
              <a:r>
                <a:rPr lang="en-US" dirty="0" smtClean="0"/>
                <a:t>A</a:t>
              </a:r>
              <a:endParaRPr lang="en-US" dirty="0"/>
            </a:p>
          </p:txBody>
        </p:sp>
      </p:grpSp>
      <p:sp>
        <p:nvSpPr>
          <p:cNvPr id="81" name="TextBox 80"/>
          <p:cNvSpPr txBox="1"/>
          <p:nvPr/>
        </p:nvSpPr>
        <p:spPr>
          <a:xfrm>
            <a:off x="1065426" y="5203499"/>
            <a:ext cx="1220574" cy="461620"/>
          </a:xfrm>
          <a:prstGeom prst="rect">
            <a:avLst/>
          </a:prstGeom>
          <a:noFill/>
        </p:spPr>
        <p:txBody>
          <a:bodyPr wrap="square" lIns="91397" tIns="45698" rIns="91397" bIns="45698" rtlCol="0">
            <a:spAutoFit/>
          </a:bodyPr>
          <a:lstStyle/>
          <a:p>
            <a:pPr algn="ctr"/>
            <a:r>
              <a:rPr lang="en-US" sz="2400" dirty="0" smtClean="0"/>
              <a:t>2 Lanes</a:t>
            </a:r>
            <a:endParaRPr lang="en-US" sz="2400" dirty="0"/>
          </a:p>
        </p:txBody>
      </p:sp>
      <p:sp>
        <p:nvSpPr>
          <p:cNvPr id="89" name="TextBox 88"/>
          <p:cNvSpPr txBox="1"/>
          <p:nvPr/>
        </p:nvSpPr>
        <p:spPr>
          <a:xfrm>
            <a:off x="7844257" y="1295404"/>
            <a:ext cx="1199793" cy="307777"/>
          </a:xfrm>
          <a:prstGeom prst="rect">
            <a:avLst/>
          </a:prstGeom>
          <a:noFill/>
        </p:spPr>
        <p:txBody>
          <a:bodyPr wrap="square" lIns="91397" tIns="45698" rIns="91397" bIns="45698" rtlCol="0">
            <a:spAutoFit/>
          </a:bodyPr>
          <a:lstStyle/>
          <a:p>
            <a:pPr algn="r"/>
            <a:r>
              <a:rPr lang="en-US" sz="1400" dirty="0"/>
              <a:t>30,350’ Basic</a:t>
            </a:r>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62713" y="2654661"/>
            <a:ext cx="5524029" cy="65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66884" y="3530534"/>
            <a:ext cx="5995916" cy="123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8229566" y="5634288"/>
            <a:ext cx="685617" cy="832323"/>
            <a:chOff x="3295645" y="4186705"/>
            <a:chExt cx="361955" cy="439999"/>
          </a:xfrm>
        </p:grpSpPr>
        <p:sp>
          <p:nvSpPr>
            <p:cNvPr id="36" name="Up Arrow 35"/>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44" name="Line 95"/>
          <p:cNvSpPr>
            <a:spLocks noChangeShapeType="1"/>
          </p:cNvSpPr>
          <p:nvPr/>
        </p:nvSpPr>
        <p:spPr bwMode="auto">
          <a:xfrm rot="16200000">
            <a:off x="6748496" y="6054229"/>
            <a:ext cx="660737" cy="2"/>
          </a:xfrm>
          <a:prstGeom prst="line">
            <a:avLst/>
          </a:prstGeom>
          <a:noFill/>
          <a:ln w="3810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p>
            <a:endParaRPr lang="en-US"/>
          </a:p>
        </p:txBody>
      </p:sp>
      <p:sp>
        <p:nvSpPr>
          <p:cNvPr id="48" name="TextBox 47"/>
          <p:cNvSpPr txBox="1"/>
          <p:nvPr/>
        </p:nvSpPr>
        <p:spPr>
          <a:xfrm rot="16200000">
            <a:off x="6455992" y="5882167"/>
            <a:ext cx="1674699" cy="317362"/>
          </a:xfrm>
          <a:prstGeom prst="rect">
            <a:avLst/>
          </a:prstGeom>
          <a:noFill/>
        </p:spPr>
        <p:txBody>
          <a:bodyPr wrap="square" lIns="91397" tIns="45698" rIns="91397" bIns="45698" rtlCol="0">
            <a:spAutoFit/>
          </a:bodyPr>
          <a:lstStyle/>
          <a:p>
            <a:pPr algn="ctr"/>
            <a:r>
              <a:rPr lang="en-US" sz="1400" dirty="0"/>
              <a:t>Peak Direction</a:t>
            </a:r>
          </a:p>
        </p:txBody>
      </p:sp>
      <p:grpSp>
        <p:nvGrpSpPr>
          <p:cNvPr id="49" name="Group 48"/>
          <p:cNvGrpSpPr/>
          <p:nvPr/>
        </p:nvGrpSpPr>
        <p:grpSpPr>
          <a:xfrm>
            <a:off x="27642" y="0"/>
            <a:ext cx="6602066" cy="533400"/>
            <a:chOff x="0" y="457200"/>
            <a:chExt cx="6602066" cy="533400"/>
          </a:xfrm>
        </p:grpSpPr>
        <p:pic>
          <p:nvPicPr>
            <p:cNvPr id="52"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67715"/>
            <a:stretch/>
          </p:blipFill>
          <p:spPr bwMode="auto">
            <a:xfrm>
              <a:off x="0" y="457200"/>
              <a:ext cx="233497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Rectangle 2"/>
            <p:cNvSpPr txBox="1">
              <a:spLocks noChangeArrowheads="1"/>
            </p:cNvSpPr>
            <p:nvPr/>
          </p:nvSpPr>
          <p:spPr>
            <a:xfrm>
              <a:off x="2427326" y="470773"/>
              <a:ext cx="4174740" cy="506254"/>
            </a:xfrm>
            <a:prstGeom prst="rect">
              <a:avLst/>
            </a:prstGeom>
          </p:spPr>
          <p:txBody>
            <a:bodyPr vert="horz" lIns="0" tIns="0" rIns="0" bIns="0" rtlCol="0" anchor="t" anchorCtr="0">
              <a:normAutofit/>
            </a:bodyPr>
            <a:lstStyle>
              <a:lvl1pPr algn="l" defTabSz="914400"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a:t>FREE</a:t>
              </a:r>
              <a:r>
                <a:rPr lang="en-US" sz="3200" dirty="0"/>
                <a:t>PLAN</a:t>
              </a:r>
            </a:p>
          </p:txBody>
        </p:sp>
      </p:grpSp>
    </p:spTree>
    <p:custDataLst>
      <p:tags r:id="rId1"/>
    </p:custDataLst>
    <p:extLst>
      <p:ext uri="{BB962C8B-B14F-4D97-AF65-F5344CB8AC3E}">
        <p14:creationId xmlns:p14="http://schemas.microsoft.com/office/powerpoint/2010/main" val="114353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PLAN_Workshop2_I-75_1"/>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116552" y="-1136374"/>
            <a:ext cx="8027449" cy="9130748"/>
          </a:xfrm>
          <a:prstGeom prst="rect">
            <a:avLst/>
          </a:prstGeom>
          <a:noFill/>
          <a:ln>
            <a:noFill/>
          </a:ln>
        </p:spPr>
      </p:pic>
    </p:spTree>
    <p:custDataLst>
      <p:tags r:id="rId1"/>
    </p:custDataLst>
    <p:extLst>
      <p:ext uri="{BB962C8B-B14F-4D97-AF65-F5344CB8AC3E}">
        <p14:creationId xmlns:p14="http://schemas.microsoft.com/office/powerpoint/2010/main" val="1457556145"/>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PLAN_Workshop2_I-75_2"/>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2166938" y="0"/>
            <a:ext cx="4810125" cy="6858000"/>
          </a:xfrm>
          <a:prstGeom prst="rect">
            <a:avLst/>
          </a:prstGeom>
          <a:noFill/>
          <a:ln>
            <a:noFill/>
          </a:ln>
        </p:spPr>
      </p:pic>
    </p:spTree>
    <p:custDataLst>
      <p:tags r:id="rId1"/>
    </p:custDataLst>
    <p:extLst>
      <p:ext uri="{BB962C8B-B14F-4D97-AF65-F5344CB8AC3E}">
        <p14:creationId xmlns:p14="http://schemas.microsoft.com/office/powerpoint/2010/main" val="1423311768"/>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PLAN_Workshop2_I-75_3"/>
          <p:cNvPicPr>
            <a:picLocks noGrp="1" noChangeAspect="1"/>
          </p:cNvPicPr>
          <p:nvPr isPhoto="1"/>
        </p:nvPicPr>
        <p:blipFill rotWithShape="1">
          <a:blip r:embed="rId4">
            <a:lum/>
            <a:extLst>
              <a:ext uri="{28A0092B-C50C-407E-A947-70E740481C1C}">
                <a14:useLocalDpi xmlns:a14="http://schemas.microsoft.com/office/drawing/2010/main" val="0"/>
              </a:ext>
            </a:extLst>
          </a:blip>
          <a:srcRect l="4699" r="4699"/>
          <a:stretch/>
        </p:blipFill>
        <p:spPr>
          <a:xfrm>
            <a:off x="-1" y="0"/>
            <a:ext cx="9144001" cy="6858000"/>
          </a:xfrm>
          <a:prstGeom prst="rect">
            <a:avLst/>
          </a:prstGeom>
          <a:noFill/>
          <a:ln>
            <a:noFill/>
          </a:ln>
        </p:spPr>
      </p:pic>
    </p:spTree>
    <p:custDataLst>
      <p:tags r:id="rId1"/>
    </p:custDataLst>
    <p:extLst>
      <p:ext uri="{BB962C8B-B14F-4D97-AF65-F5344CB8AC3E}">
        <p14:creationId xmlns:p14="http://schemas.microsoft.com/office/powerpoint/2010/main" val="1941868810"/>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5321" y="967863"/>
            <a:ext cx="5394962" cy="4525963"/>
          </a:xfrm>
        </p:spPr>
        <p:txBody>
          <a:bodyPr>
            <a:noAutofit/>
          </a:bodyPr>
          <a:lstStyle/>
          <a:p>
            <a:pPr marL="0" indent="0">
              <a:buNone/>
            </a:pPr>
            <a:r>
              <a:rPr lang="en-US" sz="2200" b="1" dirty="0">
                <a:solidFill>
                  <a:schemeClr val="accent6"/>
                </a:solidFill>
              </a:rPr>
              <a:t>Workshop 2</a:t>
            </a:r>
            <a:r>
              <a:rPr lang="en-US" sz="2200" dirty="0">
                <a:solidFill>
                  <a:schemeClr val="accent6"/>
                </a:solidFill>
              </a:rPr>
              <a:t> </a:t>
            </a:r>
            <a:r>
              <a:rPr lang="en-US" sz="2200" i="1" dirty="0"/>
              <a:t>Basic/Ramps</a:t>
            </a:r>
          </a:p>
          <a:p>
            <a:pPr marL="0" indent="0">
              <a:buNone/>
            </a:pPr>
            <a:r>
              <a:rPr lang="en-US" sz="2200" i="1" dirty="0"/>
              <a:t>I-75 between CR 673 &amp; CR 470, Bushnell</a:t>
            </a:r>
          </a:p>
          <a:p>
            <a:r>
              <a:rPr lang="en-US" sz="2200" dirty="0"/>
              <a:t>Rural area type</a:t>
            </a:r>
          </a:p>
          <a:p>
            <a:r>
              <a:rPr lang="en-US" sz="2200" dirty="0"/>
              <a:t>70 mph posted speed limit</a:t>
            </a:r>
          </a:p>
          <a:p>
            <a:pPr marL="0" indent="0">
              <a:buNone/>
            </a:pPr>
            <a:endParaRPr lang="en-US" sz="2400" dirty="0"/>
          </a:p>
        </p:txBody>
      </p:sp>
      <p:cxnSp>
        <p:nvCxnSpPr>
          <p:cNvPr id="39" name="Straight Connector 38"/>
          <p:cNvCxnSpPr/>
          <p:nvPr/>
        </p:nvCxnSpPr>
        <p:spPr>
          <a:xfrm>
            <a:off x="7689420" y="316537"/>
            <a:ext cx="0" cy="5249839"/>
          </a:xfrm>
          <a:prstGeom prst="line">
            <a:avLst/>
          </a:prstGeom>
          <a:ln w="28575"/>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7700638" y="2326575"/>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a:off x="7689420" y="27051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7685815" y="53340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a:off x="7690082" y="27051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7702120" y="4572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a:off x="7695181" y="3516534"/>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50" name="TextBox 49"/>
          <p:cNvSpPr txBox="1"/>
          <p:nvPr/>
        </p:nvSpPr>
        <p:spPr>
          <a:xfrm>
            <a:off x="7543801" y="2359227"/>
            <a:ext cx="1534319" cy="307732"/>
          </a:xfrm>
          <a:prstGeom prst="rect">
            <a:avLst/>
          </a:prstGeom>
          <a:noFill/>
        </p:spPr>
        <p:txBody>
          <a:bodyPr wrap="square" lIns="91397" tIns="45698" rIns="91397" bIns="45698" rtlCol="0">
            <a:spAutoFit/>
          </a:bodyPr>
          <a:lstStyle/>
          <a:p>
            <a:pPr algn="r"/>
            <a:r>
              <a:rPr lang="en-US" sz="1400" dirty="0"/>
              <a:t>1,500’ </a:t>
            </a:r>
            <a:r>
              <a:rPr lang="en-US" sz="1400" dirty="0" smtClean="0"/>
              <a:t>On-Ramp</a:t>
            </a:r>
            <a:endParaRPr lang="en-US" sz="1400" dirty="0"/>
          </a:p>
        </p:txBody>
      </p:sp>
      <p:sp>
        <p:nvSpPr>
          <p:cNvPr id="51" name="TextBox 50"/>
          <p:cNvSpPr txBox="1"/>
          <p:nvPr/>
        </p:nvSpPr>
        <p:spPr>
          <a:xfrm>
            <a:off x="7848604" y="2933704"/>
            <a:ext cx="1199793" cy="307777"/>
          </a:xfrm>
          <a:prstGeom prst="rect">
            <a:avLst/>
          </a:prstGeom>
          <a:noFill/>
        </p:spPr>
        <p:txBody>
          <a:bodyPr wrap="square" lIns="91397" tIns="45698" rIns="91397" bIns="45698" rtlCol="0">
            <a:spAutoFit/>
          </a:bodyPr>
          <a:lstStyle/>
          <a:p>
            <a:pPr algn="r"/>
            <a:r>
              <a:rPr lang="en-US" sz="1400" dirty="0"/>
              <a:t>1,930’ Basic</a:t>
            </a:r>
          </a:p>
        </p:txBody>
      </p:sp>
      <p:sp>
        <p:nvSpPr>
          <p:cNvPr id="56" name="TextBox 55"/>
          <p:cNvSpPr txBox="1"/>
          <p:nvPr/>
        </p:nvSpPr>
        <p:spPr>
          <a:xfrm>
            <a:off x="7843125" y="4492827"/>
            <a:ext cx="1199793" cy="307777"/>
          </a:xfrm>
          <a:prstGeom prst="rect">
            <a:avLst/>
          </a:prstGeom>
          <a:noFill/>
        </p:spPr>
        <p:txBody>
          <a:bodyPr wrap="square" lIns="91397" tIns="45698" rIns="91397" bIns="45698" rtlCol="0">
            <a:spAutoFit/>
          </a:bodyPr>
          <a:lstStyle/>
          <a:p>
            <a:pPr algn="r"/>
            <a:r>
              <a:rPr lang="en-US" sz="1400" dirty="0"/>
              <a:t>26,815’ Basic</a:t>
            </a:r>
          </a:p>
        </p:txBody>
      </p:sp>
      <p:sp>
        <p:nvSpPr>
          <p:cNvPr id="58" name="TextBox 57"/>
          <p:cNvSpPr txBox="1"/>
          <p:nvPr/>
        </p:nvSpPr>
        <p:spPr>
          <a:xfrm>
            <a:off x="1027770" y="4858752"/>
            <a:ext cx="1881286" cy="461620"/>
          </a:xfrm>
          <a:prstGeom prst="rect">
            <a:avLst/>
          </a:prstGeom>
          <a:noFill/>
        </p:spPr>
        <p:txBody>
          <a:bodyPr wrap="square" lIns="91397" tIns="45698" rIns="91397" bIns="45698" rtlCol="0">
            <a:spAutoFit/>
          </a:bodyPr>
          <a:lstStyle/>
          <a:p>
            <a:pPr algn="r"/>
            <a:r>
              <a:rPr lang="en-US" sz="2400" b="1" dirty="0"/>
              <a:t>35,351 AADT</a:t>
            </a:r>
          </a:p>
        </p:txBody>
      </p:sp>
      <p:cxnSp>
        <p:nvCxnSpPr>
          <p:cNvPr id="59" name="Straight Connector 58"/>
          <p:cNvCxnSpPr/>
          <p:nvPr/>
        </p:nvCxnSpPr>
        <p:spPr>
          <a:xfrm flipV="1">
            <a:off x="7690082" y="31623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7693044" y="38862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63" name="TextBox 62"/>
          <p:cNvSpPr txBox="1"/>
          <p:nvPr/>
        </p:nvSpPr>
        <p:spPr>
          <a:xfrm>
            <a:off x="7543801" y="3553024"/>
            <a:ext cx="1503768" cy="307732"/>
          </a:xfrm>
          <a:prstGeom prst="rect">
            <a:avLst/>
          </a:prstGeom>
          <a:noFill/>
        </p:spPr>
        <p:txBody>
          <a:bodyPr wrap="square" lIns="91397" tIns="45698" rIns="91397" bIns="45698" rtlCol="0">
            <a:spAutoFit/>
          </a:bodyPr>
          <a:lstStyle/>
          <a:p>
            <a:pPr algn="r"/>
            <a:r>
              <a:rPr lang="en-US" sz="1400" dirty="0"/>
              <a:t>1,500’ </a:t>
            </a:r>
            <a:r>
              <a:rPr lang="en-US" sz="1400" dirty="0" smtClean="0"/>
              <a:t>Off-Ramp</a:t>
            </a:r>
            <a:endParaRPr lang="en-US" sz="1400" dirty="0"/>
          </a:p>
        </p:txBody>
      </p:sp>
      <p:grpSp>
        <p:nvGrpSpPr>
          <p:cNvPr id="66" name="Group 65"/>
          <p:cNvGrpSpPr/>
          <p:nvPr/>
        </p:nvGrpSpPr>
        <p:grpSpPr>
          <a:xfrm>
            <a:off x="7276959" y="316537"/>
            <a:ext cx="455855" cy="5142356"/>
            <a:chOff x="7209802" y="2552700"/>
            <a:chExt cx="257798" cy="2908131"/>
          </a:xfrm>
        </p:grpSpPr>
        <p:sp>
          <p:nvSpPr>
            <p:cNvPr id="71" name="TextBox 70"/>
            <p:cNvSpPr txBox="1"/>
            <p:nvPr/>
          </p:nvSpPr>
          <p:spPr>
            <a:xfrm>
              <a:off x="7244316" y="2552700"/>
              <a:ext cx="223284" cy="208866"/>
            </a:xfrm>
            <a:prstGeom prst="rect">
              <a:avLst/>
            </a:prstGeom>
            <a:noFill/>
          </p:spPr>
          <p:txBody>
            <a:bodyPr wrap="square" rtlCol="0">
              <a:spAutoFit/>
            </a:bodyPr>
            <a:lstStyle/>
            <a:p>
              <a:pPr algn="ctr"/>
              <a:r>
                <a:rPr lang="en-US" dirty="0"/>
                <a:t>F</a:t>
              </a:r>
            </a:p>
          </p:txBody>
        </p:sp>
        <p:sp>
          <p:nvSpPr>
            <p:cNvPr id="72" name="TextBox 71"/>
            <p:cNvSpPr txBox="1"/>
            <p:nvPr/>
          </p:nvSpPr>
          <p:spPr>
            <a:xfrm>
              <a:off x="7223482" y="3574287"/>
              <a:ext cx="199710" cy="208866"/>
            </a:xfrm>
            <a:prstGeom prst="rect">
              <a:avLst/>
            </a:prstGeom>
            <a:noFill/>
          </p:spPr>
          <p:txBody>
            <a:bodyPr wrap="square" rtlCol="0">
              <a:spAutoFit/>
            </a:bodyPr>
            <a:lstStyle/>
            <a:p>
              <a:pPr algn="ctr"/>
              <a:r>
                <a:rPr lang="en-US" dirty="0"/>
                <a:t>E</a:t>
              </a:r>
            </a:p>
          </p:txBody>
        </p:sp>
        <p:sp>
          <p:nvSpPr>
            <p:cNvPr id="74" name="TextBox 73"/>
            <p:cNvSpPr txBox="1"/>
            <p:nvPr/>
          </p:nvSpPr>
          <p:spPr>
            <a:xfrm>
              <a:off x="7215185" y="3783568"/>
              <a:ext cx="223284" cy="208866"/>
            </a:xfrm>
            <a:prstGeom prst="rect">
              <a:avLst/>
            </a:prstGeom>
            <a:noFill/>
          </p:spPr>
          <p:txBody>
            <a:bodyPr wrap="square" rtlCol="0">
              <a:spAutoFit/>
            </a:bodyPr>
            <a:lstStyle/>
            <a:p>
              <a:pPr algn="ctr"/>
              <a:r>
                <a:rPr lang="en-US" dirty="0"/>
                <a:t>D</a:t>
              </a:r>
            </a:p>
          </p:txBody>
        </p:sp>
        <p:sp>
          <p:nvSpPr>
            <p:cNvPr id="75" name="TextBox 74"/>
            <p:cNvSpPr txBox="1"/>
            <p:nvPr/>
          </p:nvSpPr>
          <p:spPr>
            <a:xfrm>
              <a:off x="7217384" y="4226690"/>
              <a:ext cx="219488" cy="208866"/>
            </a:xfrm>
            <a:prstGeom prst="rect">
              <a:avLst/>
            </a:prstGeom>
            <a:noFill/>
          </p:spPr>
          <p:txBody>
            <a:bodyPr wrap="square" rtlCol="0">
              <a:spAutoFit/>
            </a:bodyPr>
            <a:lstStyle/>
            <a:p>
              <a:pPr algn="ctr"/>
              <a:r>
                <a:rPr lang="en-US" dirty="0" smtClean="0"/>
                <a:t>C</a:t>
              </a:r>
              <a:endParaRPr lang="en-US" dirty="0"/>
            </a:p>
          </p:txBody>
        </p:sp>
        <p:sp>
          <p:nvSpPr>
            <p:cNvPr id="76" name="TextBox 75"/>
            <p:cNvSpPr txBox="1"/>
            <p:nvPr/>
          </p:nvSpPr>
          <p:spPr>
            <a:xfrm>
              <a:off x="7209802" y="4485248"/>
              <a:ext cx="227070" cy="208866"/>
            </a:xfrm>
            <a:prstGeom prst="rect">
              <a:avLst/>
            </a:prstGeom>
            <a:noFill/>
          </p:spPr>
          <p:txBody>
            <a:bodyPr wrap="square" rtlCol="0">
              <a:spAutoFit/>
            </a:bodyPr>
            <a:lstStyle/>
            <a:p>
              <a:pPr algn="ctr"/>
              <a:r>
                <a:rPr lang="en-US" dirty="0" smtClean="0"/>
                <a:t>B</a:t>
              </a:r>
              <a:endParaRPr lang="en-US" dirty="0"/>
            </a:p>
          </p:txBody>
        </p:sp>
        <p:sp>
          <p:nvSpPr>
            <p:cNvPr id="77" name="TextBox 76"/>
            <p:cNvSpPr txBox="1"/>
            <p:nvPr/>
          </p:nvSpPr>
          <p:spPr>
            <a:xfrm>
              <a:off x="7218916" y="5251965"/>
              <a:ext cx="217956" cy="208866"/>
            </a:xfrm>
            <a:prstGeom prst="rect">
              <a:avLst/>
            </a:prstGeom>
            <a:noFill/>
          </p:spPr>
          <p:txBody>
            <a:bodyPr wrap="square" rtlCol="0">
              <a:spAutoFit/>
            </a:bodyPr>
            <a:lstStyle/>
            <a:p>
              <a:pPr algn="ctr"/>
              <a:r>
                <a:rPr lang="en-US" dirty="0" smtClean="0"/>
                <a:t>A</a:t>
              </a:r>
              <a:endParaRPr lang="en-US" dirty="0"/>
            </a:p>
          </p:txBody>
        </p:sp>
      </p:grpSp>
      <p:sp>
        <p:nvSpPr>
          <p:cNvPr id="81" name="TextBox 80"/>
          <p:cNvSpPr txBox="1"/>
          <p:nvPr/>
        </p:nvSpPr>
        <p:spPr>
          <a:xfrm>
            <a:off x="1065426" y="5203499"/>
            <a:ext cx="1220574" cy="461620"/>
          </a:xfrm>
          <a:prstGeom prst="rect">
            <a:avLst/>
          </a:prstGeom>
          <a:noFill/>
        </p:spPr>
        <p:txBody>
          <a:bodyPr wrap="square" lIns="91397" tIns="45698" rIns="91397" bIns="45698" rtlCol="0">
            <a:spAutoFit/>
          </a:bodyPr>
          <a:lstStyle/>
          <a:p>
            <a:pPr algn="ctr"/>
            <a:r>
              <a:rPr lang="en-US" sz="2400" dirty="0" smtClean="0"/>
              <a:t>2 Lanes</a:t>
            </a:r>
            <a:endParaRPr lang="en-US" sz="2400" dirty="0"/>
          </a:p>
        </p:txBody>
      </p:sp>
      <p:sp>
        <p:nvSpPr>
          <p:cNvPr id="89" name="TextBox 88"/>
          <p:cNvSpPr txBox="1"/>
          <p:nvPr/>
        </p:nvSpPr>
        <p:spPr>
          <a:xfrm>
            <a:off x="7844257" y="1295404"/>
            <a:ext cx="1199793" cy="307777"/>
          </a:xfrm>
          <a:prstGeom prst="rect">
            <a:avLst/>
          </a:prstGeom>
          <a:noFill/>
        </p:spPr>
        <p:txBody>
          <a:bodyPr wrap="square" lIns="91397" tIns="45698" rIns="91397" bIns="45698" rtlCol="0">
            <a:spAutoFit/>
          </a:bodyPr>
          <a:lstStyle/>
          <a:p>
            <a:pPr algn="r"/>
            <a:r>
              <a:rPr lang="en-US" sz="1400" dirty="0"/>
              <a:t>30,350’ Basic</a:t>
            </a:r>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62713" y="2654661"/>
            <a:ext cx="5524029" cy="65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66884" y="3530534"/>
            <a:ext cx="5995916" cy="123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8229566" y="5634288"/>
            <a:ext cx="685617" cy="832323"/>
            <a:chOff x="3295645" y="4186705"/>
            <a:chExt cx="361955" cy="439999"/>
          </a:xfrm>
        </p:grpSpPr>
        <p:sp>
          <p:nvSpPr>
            <p:cNvPr id="36" name="Up Arrow 35"/>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44" name="Line 95"/>
          <p:cNvSpPr>
            <a:spLocks noChangeShapeType="1"/>
          </p:cNvSpPr>
          <p:nvPr/>
        </p:nvSpPr>
        <p:spPr bwMode="auto">
          <a:xfrm rot="16200000">
            <a:off x="6748496" y="6054229"/>
            <a:ext cx="660737" cy="2"/>
          </a:xfrm>
          <a:prstGeom prst="line">
            <a:avLst/>
          </a:prstGeom>
          <a:noFill/>
          <a:ln w="3810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p>
            <a:endParaRPr lang="en-US"/>
          </a:p>
        </p:txBody>
      </p:sp>
      <p:sp>
        <p:nvSpPr>
          <p:cNvPr id="48" name="TextBox 47"/>
          <p:cNvSpPr txBox="1"/>
          <p:nvPr/>
        </p:nvSpPr>
        <p:spPr>
          <a:xfrm rot="16200000">
            <a:off x="6455992" y="5882167"/>
            <a:ext cx="1674699" cy="317362"/>
          </a:xfrm>
          <a:prstGeom prst="rect">
            <a:avLst/>
          </a:prstGeom>
          <a:noFill/>
        </p:spPr>
        <p:txBody>
          <a:bodyPr wrap="square" lIns="91397" tIns="45698" rIns="91397" bIns="45698" rtlCol="0">
            <a:spAutoFit/>
          </a:bodyPr>
          <a:lstStyle/>
          <a:p>
            <a:pPr algn="ctr"/>
            <a:r>
              <a:rPr lang="en-US" sz="1400" dirty="0"/>
              <a:t>Peak Direction</a:t>
            </a:r>
          </a:p>
        </p:txBody>
      </p:sp>
      <p:grpSp>
        <p:nvGrpSpPr>
          <p:cNvPr id="49" name="Group 48"/>
          <p:cNvGrpSpPr/>
          <p:nvPr/>
        </p:nvGrpSpPr>
        <p:grpSpPr>
          <a:xfrm>
            <a:off x="27642" y="0"/>
            <a:ext cx="6602066" cy="533400"/>
            <a:chOff x="0" y="457200"/>
            <a:chExt cx="6602066" cy="533400"/>
          </a:xfrm>
        </p:grpSpPr>
        <p:pic>
          <p:nvPicPr>
            <p:cNvPr id="52"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67715"/>
            <a:stretch/>
          </p:blipFill>
          <p:spPr bwMode="auto">
            <a:xfrm>
              <a:off x="0" y="457200"/>
              <a:ext cx="233497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Rectangle 2"/>
            <p:cNvSpPr txBox="1">
              <a:spLocks noChangeArrowheads="1"/>
            </p:cNvSpPr>
            <p:nvPr/>
          </p:nvSpPr>
          <p:spPr>
            <a:xfrm>
              <a:off x="2427326" y="470773"/>
              <a:ext cx="4174740" cy="506254"/>
            </a:xfrm>
            <a:prstGeom prst="rect">
              <a:avLst/>
            </a:prstGeom>
          </p:spPr>
          <p:txBody>
            <a:bodyPr vert="horz" lIns="0" tIns="0" rIns="0" bIns="0" rtlCol="0" anchor="t" anchorCtr="0">
              <a:normAutofit/>
            </a:bodyPr>
            <a:lstStyle>
              <a:lvl1pPr algn="l" defTabSz="914400"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a:t>FREE</a:t>
              </a:r>
              <a:r>
                <a:rPr lang="en-US" sz="3200" dirty="0"/>
                <a:t>PLAN</a:t>
              </a:r>
            </a:p>
          </p:txBody>
        </p:sp>
      </p:grpSp>
    </p:spTree>
    <p:custDataLst>
      <p:tags r:id="rId1"/>
    </p:custDataLst>
    <p:extLst>
      <p:ext uri="{BB962C8B-B14F-4D97-AF65-F5344CB8AC3E}">
        <p14:creationId xmlns:p14="http://schemas.microsoft.com/office/powerpoint/2010/main" val="3308028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3" y="939800"/>
            <a:ext cx="5318761" cy="4866323"/>
          </a:xfrm>
        </p:spPr>
        <p:txBody>
          <a:bodyPr>
            <a:noAutofit/>
          </a:bodyPr>
          <a:lstStyle/>
          <a:p>
            <a:pPr marL="0" indent="0">
              <a:buNone/>
            </a:pPr>
            <a:r>
              <a:rPr lang="en-US" sz="2200" b="1" dirty="0">
                <a:solidFill>
                  <a:schemeClr val="accent6"/>
                </a:solidFill>
              </a:rPr>
              <a:t>Workshop 3</a:t>
            </a:r>
            <a:r>
              <a:rPr lang="en-US" sz="2200" dirty="0">
                <a:solidFill>
                  <a:schemeClr val="accent6"/>
                </a:solidFill>
              </a:rPr>
              <a:t> </a:t>
            </a:r>
            <a:r>
              <a:rPr lang="en-US" sz="2200" i="1" dirty="0"/>
              <a:t>Basic/Ramps</a:t>
            </a:r>
          </a:p>
          <a:p>
            <a:pPr marL="0" indent="0">
              <a:buNone/>
            </a:pPr>
            <a:r>
              <a:rPr lang="en-US" sz="2200" i="1" dirty="0"/>
              <a:t>I-95 between FL 104 &amp; FL 102, Jacksonville</a:t>
            </a:r>
          </a:p>
          <a:p>
            <a:r>
              <a:rPr lang="en-US" sz="2200" dirty="0"/>
              <a:t>Large urbanized area type</a:t>
            </a:r>
          </a:p>
          <a:p>
            <a:r>
              <a:rPr lang="en-US" sz="2200" dirty="0"/>
              <a:t>70 mph posted speed limit</a:t>
            </a:r>
          </a:p>
          <a:p>
            <a:pPr marL="0" indent="0">
              <a:buNone/>
            </a:pPr>
            <a:endParaRPr lang="en-US" sz="2400" dirty="0"/>
          </a:p>
        </p:txBody>
      </p:sp>
      <p:pic>
        <p:nvPicPr>
          <p:cNvPr id="2560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16675" y="3301333"/>
            <a:ext cx="5234913" cy="623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95404" y="4132688"/>
            <a:ext cx="5814183" cy="142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Straight Connector 47"/>
          <p:cNvCxnSpPr/>
          <p:nvPr/>
        </p:nvCxnSpPr>
        <p:spPr>
          <a:xfrm>
            <a:off x="7689420" y="316537"/>
            <a:ext cx="0" cy="5395488"/>
          </a:xfrm>
          <a:prstGeom prst="line">
            <a:avLst/>
          </a:prstGeom>
          <a:ln w="28575"/>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7700638" y="1691739"/>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a:off x="7689420" y="22479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a:off x="7685815" y="54864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flipV="1">
            <a:off x="7689576" y="360028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7690082" y="22479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a:off x="7695181" y="3059334"/>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a:off x="7695181" y="3925262"/>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62" name="TextBox 61"/>
          <p:cNvSpPr txBox="1"/>
          <p:nvPr/>
        </p:nvSpPr>
        <p:spPr>
          <a:xfrm>
            <a:off x="7797908" y="1828804"/>
            <a:ext cx="1303962" cy="307732"/>
          </a:xfrm>
          <a:prstGeom prst="rect">
            <a:avLst/>
          </a:prstGeom>
          <a:noFill/>
        </p:spPr>
        <p:txBody>
          <a:bodyPr wrap="square" lIns="91397" tIns="45698" rIns="91397" bIns="45698" rtlCol="0">
            <a:spAutoFit/>
          </a:bodyPr>
          <a:lstStyle/>
          <a:p>
            <a:pPr algn="r"/>
            <a:r>
              <a:rPr lang="en-US" sz="1400" dirty="0"/>
              <a:t>1,500’ </a:t>
            </a:r>
            <a:r>
              <a:rPr lang="en-US" sz="1400" dirty="0" smtClean="0"/>
              <a:t>On ramp</a:t>
            </a:r>
            <a:endParaRPr lang="en-US" sz="1400" dirty="0"/>
          </a:p>
        </p:txBody>
      </p:sp>
      <p:sp>
        <p:nvSpPr>
          <p:cNvPr id="63" name="TextBox 62"/>
          <p:cNvSpPr txBox="1"/>
          <p:nvPr/>
        </p:nvSpPr>
        <p:spPr>
          <a:xfrm>
            <a:off x="7896294" y="2476504"/>
            <a:ext cx="1199793" cy="307777"/>
          </a:xfrm>
          <a:prstGeom prst="rect">
            <a:avLst/>
          </a:prstGeom>
          <a:noFill/>
        </p:spPr>
        <p:txBody>
          <a:bodyPr wrap="square" lIns="91397" tIns="45698" rIns="91397" bIns="45698" rtlCol="0">
            <a:spAutoFit/>
          </a:bodyPr>
          <a:lstStyle/>
          <a:p>
            <a:pPr algn="r"/>
            <a:r>
              <a:rPr lang="en-US" sz="1400" dirty="0"/>
              <a:t>1,670’ Basic</a:t>
            </a:r>
          </a:p>
        </p:txBody>
      </p:sp>
      <p:sp>
        <p:nvSpPr>
          <p:cNvPr id="66" name="TextBox 65"/>
          <p:cNvSpPr txBox="1"/>
          <p:nvPr/>
        </p:nvSpPr>
        <p:spPr>
          <a:xfrm>
            <a:off x="7752269" y="3654627"/>
            <a:ext cx="1314567" cy="307777"/>
          </a:xfrm>
          <a:prstGeom prst="rect">
            <a:avLst/>
          </a:prstGeom>
          <a:noFill/>
        </p:spPr>
        <p:txBody>
          <a:bodyPr wrap="square" lIns="91397" tIns="45698" rIns="91397" bIns="45698" rtlCol="0">
            <a:spAutoFit/>
          </a:bodyPr>
          <a:lstStyle/>
          <a:p>
            <a:pPr algn="r"/>
            <a:r>
              <a:rPr lang="en-US" sz="1400" dirty="0"/>
              <a:t>340’ Basic</a:t>
            </a:r>
          </a:p>
        </p:txBody>
      </p:sp>
      <p:sp>
        <p:nvSpPr>
          <p:cNvPr id="67" name="TextBox 66"/>
          <p:cNvSpPr txBox="1"/>
          <p:nvPr/>
        </p:nvSpPr>
        <p:spPr>
          <a:xfrm>
            <a:off x="7843125" y="4800604"/>
            <a:ext cx="1199793" cy="307777"/>
          </a:xfrm>
          <a:prstGeom prst="rect">
            <a:avLst/>
          </a:prstGeom>
          <a:noFill/>
        </p:spPr>
        <p:txBody>
          <a:bodyPr wrap="square" lIns="91397" tIns="45698" rIns="91397" bIns="45698" rtlCol="0">
            <a:spAutoFit/>
          </a:bodyPr>
          <a:lstStyle/>
          <a:p>
            <a:pPr algn="r"/>
            <a:r>
              <a:rPr lang="en-US" sz="1400" dirty="0"/>
              <a:t>5,100’ Basic</a:t>
            </a:r>
          </a:p>
        </p:txBody>
      </p:sp>
      <p:sp>
        <p:nvSpPr>
          <p:cNvPr id="70" name="TextBox 69"/>
          <p:cNvSpPr txBox="1"/>
          <p:nvPr/>
        </p:nvSpPr>
        <p:spPr>
          <a:xfrm>
            <a:off x="1195127" y="5696353"/>
            <a:ext cx="1888525" cy="461620"/>
          </a:xfrm>
          <a:prstGeom prst="rect">
            <a:avLst/>
          </a:prstGeom>
          <a:noFill/>
        </p:spPr>
        <p:txBody>
          <a:bodyPr wrap="square" lIns="91397" tIns="45698" rIns="91397" bIns="45698" rtlCol="0">
            <a:spAutoFit/>
          </a:bodyPr>
          <a:lstStyle/>
          <a:p>
            <a:pPr algn="r"/>
            <a:r>
              <a:rPr lang="en-US" sz="2400" b="1" dirty="0"/>
              <a:t>72,500 AADT</a:t>
            </a:r>
          </a:p>
        </p:txBody>
      </p:sp>
      <p:cxnSp>
        <p:nvCxnSpPr>
          <p:cNvPr id="71" name="Straight Connector 70"/>
          <p:cNvCxnSpPr/>
          <p:nvPr/>
        </p:nvCxnSpPr>
        <p:spPr>
          <a:xfrm flipV="1">
            <a:off x="7690082" y="27051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a:off x="7693044" y="44323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74" name="TextBox 73"/>
          <p:cNvSpPr txBox="1"/>
          <p:nvPr/>
        </p:nvSpPr>
        <p:spPr>
          <a:xfrm>
            <a:off x="7722193" y="4038604"/>
            <a:ext cx="1339493" cy="307777"/>
          </a:xfrm>
          <a:prstGeom prst="rect">
            <a:avLst/>
          </a:prstGeom>
          <a:noFill/>
        </p:spPr>
        <p:txBody>
          <a:bodyPr wrap="square" lIns="91397" tIns="45698" rIns="91397" bIns="45698" rtlCol="0">
            <a:spAutoFit/>
          </a:bodyPr>
          <a:lstStyle/>
          <a:p>
            <a:pPr algn="r"/>
            <a:r>
              <a:rPr lang="en-US" sz="1400" dirty="0"/>
              <a:t>1,500’ </a:t>
            </a:r>
            <a:r>
              <a:rPr lang="en-US" sz="1400" dirty="0" smtClean="0"/>
              <a:t>Off ramp</a:t>
            </a:r>
            <a:endParaRPr lang="en-US" sz="1400" dirty="0"/>
          </a:p>
        </p:txBody>
      </p:sp>
      <p:cxnSp>
        <p:nvCxnSpPr>
          <p:cNvPr id="75" name="Straight Connector 74"/>
          <p:cNvCxnSpPr/>
          <p:nvPr/>
        </p:nvCxnSpPr>
        <p:spPr>
          <a:xfrm>
            <a:off x="7693044" y="36576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76" name="TextBox 75"/>
          <p:cNvSpPr txBox="1"/>
          <p:nvPr/>
        </p:nvSpPr>
        <p:spPr>
          <a:xfrm>
            <a:off x="7766284" y="3200404"/>
            <a:ext cx="1339493" cy="307777"/>
          </a:xfrm>
          <a:prstGeom prst="rect">
            <a:avLst/>
          </a:prstGeom>
          <a:noFill/>
        </p:spPr>
        <p:txBody>
          <a:bodyPr wrap="square" lIns="91397" tIns="45698" rIns="91397" bIns="45698" rtlCol="0">
            <a:spAutoFit/>
          </a:bodyPr>
          <a:lstStyle/>
          <a:p>
            <a:pPr algn="r"/>
            <a:r>
              <a:rPr lang="en-US" sz="1400" dirty="0"/>
              <a:t>1,500’ </a:t>
            </a:r>
            <a:r>
              <a:rPr lang="en-US" sz="1400" dirty="0" smtClean="0"/>
              <a:t>Off ramp</a:t>
            </a:r>
            <a:endParaRPr lang="en-US" sz="1400" dirty="0"/>
          </a:p>
        </p:txBody>
      </p:sp>
      <p:cxnSp>
        <p:nvCxnSpPr>
          <p:cNvPr id="77" name="Straight Connector 76"/>
          <p:cNvCxnSpPr/>
          <p:nvPr/>
        </p:nvCxnSpPr>
        <p:spPr>
          <a:xfrm>
            <a:off x="7690082" y="5334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81" name="TextBox 80"/>
          <p:cNvSpPr txBox="1"/>
          <p:nvPr/>
        </p:nvSpPr>
        <p:spPr>
          <a:xfrm>
            <a:off x="7766283" y="939800"/>
            <a:ext cx="1333500" cy="307777"/>
          </a:xfrm>
          <a:prstGeom prst="rect">
            <a:avLst/>
          </a:prstGeom>
          <a:noFill/>
        </p:spPr>
        <p:txBody>
          <a:bodyPr wrap="square" lIns="91397" tIns="45698" rIns="91397" bIns="45698" rtlCol="0">
            <a:spAutoFit/>
          </a:bodyPr>
          <a:lstStyle/>
          <a:p>
            <a:pPr algn="r"/>
            <a:r>
              <a:rPr lang="en-US" sz="1400" dirty="0"/>
              <a:t>3,000’ Basic</a:t>
            </a:r>
          </a:p>
        </p:txBody>
      </p:sp>
      <p:grpSp>
        <p:nvGrpSpPr>
          <p:cNvPr id="89" name="Group 88"/>
          <p:cNvGrpSpPr/>
          <p:nvPr/>
        </p:nvGrpSpPr>
        <p:grpSpPr>
          <a:xfrm>
            <a:off x="7351450" y="333065"/>
            <a:ext cx="257545" cy="5363288"/>
            <a:chOff x="7218916" y="369263"/>
            <a:chExt cx="257545" cy="5363291"/>
          </a:xfrm>
        </p:grpSpPr>
        <p:sp>
          <p:nvSpPr>
            <p:cNvPr id="102" name="TextBox 101"/>
            <p:cNvSpPr txBox="1"/>
            <p:nvPr/>
          </p:nvSpPr>
          <p:spPr>
            <a:xfrm>
              <a:off x="7225116" y="369263"/>
              <a:ext cx="223284" cy="369332"/>
            </a:xfrm>
            <a:prstGeom prst="rect">
              <a:avLst/>
            </a:prstGeom>
            <a:noFill/>
          </p:spPr>
          <p:txBody>
            <a:bodyPr wrap="square" rtlCol="0">
              <a:spAutoFit/>
            </a:bodyPr>
            <a:lstStyle/>
            <a:p>
              <a:pPr algn="ctr"/>
              <a:r>
                <a:rPr lang="en-US" dirty="0" smtClean="0"/>
                <a:t>H</a:t>
              </a:r>
              <a:endParaRPr lang="en-US" dirty="0"/>
            </a:p>
          </p:txBody>
        </p:sp>
        <p:sp>
          <p:nvSpPr>
            <p:cNvPr id="103" name="TextBox 102"/>
            <p:cNvSpPr txBox="1"/>
            <p:nvPr/>
          </p:nvSpPr>
          <p:spPr>
            <a:xfrm>
              <a:off x="7225116" y="1479997"/>
              <a:ext cx="223284" cy="369332"/>
            </a:xfrm>
            <a:prstGeom prst="rect">
              <a:avLst/>
            </a:prstGeom>
            <a:noFill/>
          </p:spPr>
          <p:txBody>
            <a:bodyPr wrap="square" rtlCol="0">
              <a:spAutoFit/>
            </a:bodyPr>
            <a:lstStyle/>
            <a:p>
              <a:pPr algn="ctr"/>
              <a:r>
                <a:rPr lang="en-US" dirty="0" smtClean="0"/>
                <a:t>G</a:t>
              </a:r>
              <a:endParaRPr lang="en-US" dirty="0"/>
            </a:p>
          </p:txBody>
        </p:sp>
        <p:sp>
          <p:nvSpPr>
            <p:cNvPr id="110" name="TextBox 109"/>
            <p:cNvSpPr txBox="1"/>
            <p:nvPr/>
          </p:nvSpPr>
          <p:spPr>
            <a:xfrm>
              <a:off x="7244316" y="2083763"/>
              <a:ext cx="223284" cy="369332"/>
            </a:xfrm>
            <a:prstGeom prst="rect">
              <a:avLst/>
            </a:prstGeom>
            <a:noFill/>
          </p:spPr>
          <p:txBody>
            <a:bodyPr wrap="square" rtlCol="0">
              <a:spAutoFit/>
            </a:bodyPr>
            <a:lstStyle/>
            <a:p>
              <a:pPr algn="ctr"/>
              <a:r>
                <a:rPr lang="en-US" dirty="0"/>
                <a:t>F</a:t>
              </a:r>
            </a:p>
          </p:txBody>
        </p:sp>
        <p:sp>
          <p:nvSpPr>
            <p:cNvPr id="111" name="TextBox 110"/>
            <p:cNvSpPr txBox="1"/>
            <p:nvPr/>
          </p:nvSpPr>
          <p:spPr>
            <a:xfrm>
              <a:off x="7233884" y="2863109"/>
              <a:ext cx="223284" cy="369332"/>
            </a:xfrm>
            <a:prstGeom prst="rect">
              <a:avLst/>
            </a:prstGeom>
            <a:noFill/>
          </p:spPr>
          <p:txBody>
            <a:bodyPr wrap="square" rtlCol="0">
              <a:spAutoFit/>
            </a:bodyPr>
            <a:lstStyle/>
            <a:p>
              <a:pPr algn="ctr"/>
              <a:r>
                <a:rPr lang="en-US" dirty="0"/>
                <a:t>E</a:t>
              </a:r>
            </a:p>
          </p:txBody>
        </p:sp>
        <p:sp>
          <p:nvSpPr>
            <p:cNvPr id="112" name="TextBox 111"/>
            <p:cNvSpPr txBox="1"/>
            <p:nvPr/>
          </p:nvSpPr>
          <p:spPr>
            <a:xfrm>
              <a:off x="7244316" y="3459708"/>
              <a:ext cx="223284" cy="369332"/>
            </a:xfrm>
            <a:prstGeom prst="rect">
              <a:avLst/>
            </a:prstGeom>
            <a:noFill/>
          </p:spPr>
          <p:txBody>
            <a:bodyPr wrap="square" rtlCol="0">
              <a:spAutoFit/>
            </a:bodyPr>
            <a:lstStyle/>
            <a:p>
              <a:pPr algn="ctr"/>
              <a:r>
                <a:rPr lang="en-US" dirty="0"/>
                <a:t>D</a:t>
              </a:r>
            </a:p>
          </p:txBody>
        </p:sp>
        <p:sp>
          <p:nvSpPr>
            <p:cNvPr id="113" name="TextBox 112"/>
            <p:cNvSpPr txBox="1"/>
            <p:nvPr/>
          </p:nvSpPr>
          <p:spPr>
            <a:xfrm>
              <a:off x="7240953" y="3817537"/>
              <a:ext cx="223284" cy="369332"/>
            </a:xfrm>
            <a:prstGeom prst="rect">
              <a:avLst/>
            </a:prstGeom>
            <a:noFill/>
          </p:spPr>
          <p:txBody>
            <a:bodyPr wrap="square" rtlCol="0">
              <a:spAutoFit/>
            </a:bodyPr>
            <a:lstStyle/>
            <a:p>
              <a:pPr algn="ctr"/>
              <a:r>
                <a:rPr lang="en-US" dirty="0" smtClean="0"/>
                <a:t>C</a:t>
              </a:r>
              <a:endParaRPr lang="en-US" dirty="0"/>
            </a:p>
          </p:txBody>
        </p:sp>
        <p:sp>
          <p:nvSpPr>
            <p:cNvPr id="114" name="TextBox 113"/>
            <p:cNvSpPr txBox="1"/>
            <p:nvPr/>
          </p:nvSpPr>
          <p:spPr>
            <a:xfrm>
              <a:off x="7253177" y="4268163"/>
              <a:ext cx="223284" cy="369332"/>
            </a:xfrm>
            <a:prstGeom prst="rect">
              <a:avLst/>
            </a:prstGeom>
            <a:noFill/>
          </p:spPr>
          <p:txBody>
            <a:bodyPr wrap="square" rtlCol="0">
              <a:spAutoFit/>
            </a:bodyPr>
            <a:lstStyle/>
            <a:p>
              <a:pPr algn="ctr"/>
              <a:r>
                <a:rPr lang="en-US" dirty="0" smtClean="0"/>
                <a:t>B</a:t>
              </a:r>
              <a:endParaRPr lang="en-US" dirty="0"/>
            </a:p>
          </p:txBody>
        </p:sp>
        <p:sp>
          <p:nvSpPr>
            <p:cNvPr id="115" name="TextBox 114"/>
            <p:cNvSpPr txBox="1"/>
            <p:nvPr/>
          </p:nvSpPr>
          <p:spPr>
            <a:xfrm>
              <a:off x="7218916" y="5363222"/>
              <a:ext cx="223284" cy="369332"/>
            </a:xfrm>
            <a:prstGeom prst="rect">
              <a:avLst/>
            </a:prstGeom>
            <a:noFill/>
          </p:spPr>
          <p:txBody>
            <a:bodyPr wrap="square" rtlCol="0">
              <a:spAutoFit/>
            </a:bodyPr>
            <a:lstStyle/>
            <a:p>
              <a:pPr algn="ctr"/>
              <a:r>
                <a:rPr lang="en-US" dirty="0" smtClean="0"/>
                <a:t>A</a:t>
              </a:r>
              <a:endParaRPr lang="en-US" dirty="0"/>
            </a:p>
          </p:txBody>
        </p:sp>
      </p:grpSp>
      <p:sp>
        <p:nvSpPr>
          <p:cNvPr id="116" name="Line 95"/>
          <p:cNvSpPr>
            <a:spLocks noChangeShapeType="1"/>
          </p:cNvSpPr>
          <p:nvPr/>
        </p:nvSpPr>
        <p:spPr bwMode="auto">
          <a:xfrm rot="16200000">
            <a:off x="6969960" y="6245961"/>
            <a:ext cx="660737" cy="2"/>
          </a:xfrm>
          <a:prstGeom prst="line">
            <a:avLst/>
          </a:prstGeom>
          <a:noFill/>
          <a:ln w="3810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p>
            <a:endParaRPr lang="en-US"/>
          </a:p>
        </p:txBody>
      </p:sp>
      <p:sp>
        <p:nvSpPr>
          <p:cNvPr id="117" name="TextBox 116"/>
          <p:cNvSpPr txBox="1"/>
          <p:nvPr/>
        </p:nvSpPr>
        <p:spPr>
          <a:xfrm rot="16200000">
            <a:off x="6386209" y="1200554"/>
            <a:ext cx="1550363" cy="317362"/>
          </a:xfrm>
          <a:prstGeom prst="rect">
            <a:avLst/>
          </a:prstGeom>
          <a:noFill/>
        </p:spPr>
        <p:txBody>
          <a:bodyPr wrap="square" lIns="91397" tIns="45698" rIns="91397" bIns="45698" rtlCol="0">
            <a:spAutoFit/>
          </a:bodyPr>
          <a:lstStyle/>
          <a:p>
            <a:pPr algn="ctr"/>
            <a:r>
              <a:rPr lang="en-US" sz="1400" dirty="0"/>
              <a:t>4 Lanes</a:t>
            </a:r>
          </a:p>
        </p:txBody>
      </p:sp>
      <p:sp>
        <p:nvSpPr>
          <p:cNvPr id="118" name="TextBox 117"/>
          <p:cNvSpPr txBox="1"/>
          <p:nvPr/>
        </p:nvSpPr>
        <p:spPr>
          <a:xfrm rot="16200000">
            <a:off x="5636164" y="3740864"/>
            <a:ext cx="3101716" cy="317362"/>
          </a:xfrm>
          <a:prstGeom prst="rect">
            <a:avLst/>
          </a:prstGeom>
          <a:noFill/>
        </p:spPr>
        <p:txBody>
          <a:bodyPr wrap="square" lIns="91397" tIns="45698" rIns="91397" bIns="45698" rtlCol="0">
            <a:spAutoFit/>
          </a:bodyPr>
          <a:lstStyle/>
          <a:p>
            <a:pPr algn="ctr"/>
            <a:r>
              <a:rPr lang="en-US" sz="1400" dirty="0"/>
              <a:t>3 Lanes</a:t>
            </a:r>
          </a:p>
        </p:txBody>
      </p:sp>
      <p:sp>
        <p:nvSpPr>
          <p:cNvPr id="119" name="TextBox 118"/>
          <p:cNvSpPr txBox="1"/>
          <p:nvPr/>
        </p:nvSpPr>
        <p:spPr>
          <a:xfrm rot="16200000">
            <a:off x="6677456" y="6073898"/>
            <a:ext cx="1674699" cy="317362"/>
          </a:xfrm>
          <a:prstGeom prst="rect">
            <a:avLst/>
          </a:prstGeom>
          <a:noFill/>
        </p:spPr>
        <p:txBody>
          <a:bodyPr wrap="square" lIns="91397" tIns="45698" rIns="91397" bIns="45698" rtlCol="0">
            <a:spAutoFit/>
          </a:bodyPr>
          <a:lstStyle/>
          <a:p>
            <a:pPr algn="ctr"/>
            <a:r>
              <a:rPr lang="en-US" sz="1400" dirty="0"/>
              <a:t>Peak Direction</a:t>
            </a:r>
          </a:p>
        </p:txBody>
      </p:sp>
      <p:cxnSp>
        <p:nvCxnSpPr>
          <p:cNvPr id="120" name="Straight Arrow Connector 119"/>
          <p:cNvCxnSpPr/>
          <p:nvPr/>
        </p:nvCxnSpPr>
        <p:spPr>
          <a:xfrm>
            <a:off x="7315279" y="2247904"/>
            <a:ext cx="36172" cy="322919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H="1">
            <a:off x="7315278" y="533400"/>
            <a:ext cx="124" cy="17145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8309540" y="5726183"/>
            <a:ext cx="540127" cy="691257"/>
            <a:chOff x="3295645" y="4186705"/>
            <a:chExt cx="361955" cy="439999"/>
          </a:xfrm>
        </p:grpSpPr>
        <p:sp>
          <p:nvSpPr>
            <p:cNvPr id="123" name="Up Arrow 122"/>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49" name="Group 48"/>
          <p:cNvGrpSpPr/>
          <p:nvPr/>
        </p:nvGrpSpPr>
        <p:grpSpPr>
          <a:xfrm>
            <a:off x="27642" y="0"/>
            <a:ext cx="6602066" cy="533400"/>
            <a:chOff x="0" y="457200"/>
            <a:chExt cx="6602066" cy="533400"/>
          </a:xfrm>
        </p:grpSpPr>
        <p:pic>
          <p:nvPicPr>
            <p:cNvPr id="52"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67715"/>
            <a:stretch/>
          </p:blipFill>
          <p:spPr bwMode="auto">
            <a:xfrm>
              <a:off x="0" y="457200"/>
              <a:ext cx="233497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Rectangle 2"/>
            <p:cNvSpPr txBox="1">
              <a:spLocks noChangeArrowheads="1"/>
            </p:cNvSpPr>
            <p:nvPr/>
          </p:nvSpPr>
          <p:spPr>
            <a:xfrm>
              <a:off x="2427326" y="470773"/>
              <a:ext cx="4174740" cy="506254"/>
            </a:xfrm>
            <a:prstGeom prst="rect">
              <a:avLst/>
            </a:prstGeom>
          </p:spPr>
          <p:txBody>
            <a:bodyPr vert="horz" lIns="0" tIns="0" rIns="0" bIns="0" rtlCol="0" anchor="t" anchorCtr="0">
              <a:normAutofit/>
            </a:bodyPr>
            <a:lstStyle>
              <a:lvl1pPr algn="l" defTabSz="914400"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a:t>FREE</a:t>
              </a:r>
              <a:r>
                <a:rPr lang="en-US" sz="3200" dirty="0"/>
                <a:t>PLAN</a:t>
              </a:r>
            </a:p>
          </p:txBody>
        </p:sp>
      </p:grpSp>
    </p:spTree>
    <p:custDataLst>
      <p:tags r:id="rId1"/>
    </p:custDataLst>
    <p:extLst>
      <p:ext uri="{BB962C8B-B14F-4D97-AF65-F5344CB8AC3E}">
        <p14:creationId xmlns:p14="http://schemas.microsoft.com/office/powerpoint/2010/main" val="2402301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PLAN_Workshop3_I-95_1"/>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113235" y="-715618"/>
            <a:ext cx="8030765" cy="7961654"/>
          </a:xfrm>
          <a:prstGeom prst="rect">
            <a:avLst/>
          </a:prstGeom>
          <a:noFill/>
          <a:ln>
            <a:noFill/>
          </a:ln>
        </p:spPr>
      </p:pic>
    </p:spTree>
    <p:custDataLst>
      <p:tags r:id="rId1"/>
    </p:custDataLst>
    <p:extLst>
      <p:ext uri="{BB962C8B-B14F-4D97-AF65-F5344CB8AC3E}">
        <p14:creationId xmlns:p14="http://schemas.microsoft.com/office/powerpoint/2010/main" val="3180440676"/>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PLAN_Workshop3_I-95_2"/>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086108" y="-2120348"/>
            <a:ext cx="8057893" cy="9435548"/>
          </a:xfrm>
          <a:prstGeom prst="rect">
            <a:avLst/>
          </a:prstGeom>
          <a:noFill/>
          <a:ln>
            <a:noFill/>
          </a:ln>
        </p:spPr>
      </p:pic>
    </p:spTree>
    <p:custDataLst>
      <p:tags r:id="rId1"/>
    </p:custDataLst>
    <p:extLst>
      <p:ext uri="{BB962C8B-B14F-4D97-AF65-F5344CB8AC3E}">
        <p14:creationId xmlns:p14="http://schemas.microsoft.com/office/powerpoint/2010/main" val="1093901140"/>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PLAN_Workshop3_I-95_3"/>
          <p:cNvPicPr>
            <a:picLocks noGrp="1" noChangeAspect="1"/>
          </p:cNvPicPr>
          <p:nvPr isPhoto="1"/>
        </p:nvPicPr>
        <p:blipFill rotWithShape="1">
          <a:blip r:embed="rId4">
            <a:lum/>
            <a:extLst>
              <a:ext uri="{28A0092B-C50C-407E-A947-70E740481C1C}">
                <a14:useLocalDpi xmlns:a14="http://schemas.microsoft.com/office/drawing/2010/main" val="0"/>
              </a:ext>
            </a:extLst>
          </a:blip>
          <a:srcRect r="9399"/>
          <a:stretch/>
        </p:blipFill>
        <p:spPr>
          <a:xfrm>
            <a:off x="-1" y="0"/>
            <a:ext cx="9144001" cy="6858000"/>
          </a:xfrm>
          <a:prstGeom prst="rect">
            <a:avLst/>
          </a:prstGeom>
          <a:noFill/>
          <a:ln>
            <a:noFill/>
          </a:ln>
        </p:spPr>
      </p:pic>
    </p:spTree>
    <p:custDataLst>
      <p:tags r:id="rId1"/>
    </p:custDataLst>
    <p:extLst>
      <p:ext uri="{BB962C8B-B14F-4D97-AF65-F5344CB8AC3E}">
        <p14:creationId xmlns:p14="http://schemas.microsoft.com/office/powerpoint/2010/main" val="220955270"/>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3" y="939800"/>
            <a:ext cx="5318761" cy="4866323"/>
          </a:xfrm>
        </p:spPr>
        <p:txBody>
          <a:bodyPr>
            <a:noAutofit/>
          </a:bodyPr>
          <a:lstStyle/>
          <a:p>
            <a:pPr marL="0" indent="0">
              <a:buNone/>
            </a:pPr>
            <a:r>
              <a:rPr lang="en-US" sz="2200" b="1" dirty="0">
                <a:solidFill>
                  <a:schemeClr val="accent6"/>
                </a:solidFill>
              </a:rPr>
              <a:t>Workshop 3</a:t>
            </a:r>
            <a:r>
              <a:rPr lang="en-US" sz="2200" dirty="0">
                <a:solidFill>
                  <a:schemeClr val="accent6"/>
                </a:solidFill>
              </a:rPr>
              <a:t> </a:t>
            </a:r>
            <a:r>
              <a:rPr lang="en-US" sz="2200" i="1" dirty="0"/>
              <a:t>Basic/Ramps</a:t>
            </a:r>
          </a:p>
          <a:p>
            <a:pPr marL="0" indent="0">
              <a:buNone/>
            </a:pPr>
            <a:r>
              <a:rPr lang="en-US" sz="2200" i="1" dirty="0"/>
              <a:t>I-95 between FL 104 &amp; FL 102, Jacksonville</a:t>
            </a:r>
          </a:p>
          <a:p>
            <a:r>
              <a:rPr lang="en-US" sz="2200" dirty="0"/>
              <a:t>Large urbanized area type</a:t>
            </a:r>
          </a:p>
          <a:p>
            <a:r>
              <a:rPr lang="en-US" sz="2200" dirty="0"/>
              <a:t>70 mph posted speed limit</a:t>
            </a:r>
          </a:p>
          <a:p>
            <a:pPr marL="0" indent="0">
              <a:buNone/>
            </a:pPr>
            <a:endParaRPr lang="en-US" sz="2400" dirty="0"/>
          </a:p>
        </p:txBody>
      </p:sp>
      <p:pic>
        <p:nvPicPr>
          <p:cNvPr id="2560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16675" y="3301333"/>
            <a:ext cx="5234913" cy="623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95404" y="4132688"/>
            <a:ext cx="5814183" cy="142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Straight Connector 47"/>
          <p:cNvCxnSpPr/>
          <p:nvPr/>
        </p:nvCxnSpPr>
        <p:spPr>
          <a:xfrm>
            <a:off x="7689420" y="316537"/>
            <a:ext cx="0" cy="5395488"/>
          </a:xfrm>
          <a:prstGeom prst="line">
            <a:avLst/>
          </a:prstGeom>
          <a:ln w="28575"/>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7700638" y="1691739"/>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a:off x="7689420" y="22479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a:off x="7685815" y="54864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flipV="1">
            <a:off x="7689576" y="360028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7690082" y="22479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a:off x="7695181" y="3059334"/>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a:off x="7695181" y="3925262"/>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62" name="TextBox 61"/>
          <p:cNvSpPr txBox="1"/>
          <p:nvPr/>
        </p:nvSpPr>
        <p:spPr>
          <a:xfrm>
            <a:off x="7797908" y="1828804"/>
            <a:ext cx="1303962" cy="307732"/>
          </a:xfrm>
          <a:prstGeom prst="rect">
            <a:avLst/>
          </a:prstGeom>
          <a:noFill/>
        </p:spPr>
        <p:txBody>
          <a:bodyPr wrap="square" lIns="91397" tIns="45698" rIns="91397" bIns="45698" rtlCol="0">
            <a:spAutoFit/>
          </a:bodyPr>
          <a:lstStyle/>
          <a:p>
            <a:pPr algn="r"/>
            <a:r>
              <a:rPr lang="en-US" sz="1400" dirty="0"/>
              <a:t>1,500’ </a:t>
            </a:r>
            <a:r>
              <a:rPr lang="en-US" sz="1400" dirty="0" smtClean="0"/>
              <a:t>On ramp</a:t>
            </a:r>
            <a:endParaRPr lang="en-US" sz="1400" dirty="0"/>
          </a:p>
        </p:txBody>
      </p:sp>
      <p:sp>
        <p:nvSpPr>
          <p:cNvPr id="63" name="TextBox 62"/>
          <p:cNvSpPr txBox="1"/>
          <p:nvPr/>
        </p:nvSpPr>
        <p:spPr>
          <a:xfrm>
            <a:off x="7896294" y="2476504"/>
            <a:ext cx="1199793" cy="307777"/>
          </a:xfrm>
          <a:prstGeom prst="rect">
            <a:avLst/>
          </a:prstGeom>
          <a:noFill/>
        </p:spPr>
        <p:txBody>
          <a:bodyPr wrap="square" lIns="91397" tIns="45698" rIns="91397" bIns="45698" rtlCol="0">
            <a:spAutoFit/>
          </a:bodyPr>
          <a:lstStyle/>
          <a:p>
            <a:pPr algn="r"/>
            <a:r>
              <a:rPr lang="en-US" sz="1400" dirty="0"/>
              <a:t>1,670’ Basic</a:t>
            </a:r>
          </a:p>
        </p:txBody>
      </p:sp>
      <p:sp>
        <p:nvSpPr>
          <p:cNvPr id="66" name="TextBox 65"/>
          <p:cNvSpPr txBox="1"/>
          <p:nvPr/>
        </p:nvSpPr>
        <p:spPr>
          <a:xfrm>
            <a:off x="7752269" y="3654627"/>
            <a:ext cx="1314567" cy="307777"/>
          </a:xfrm>
          <a:prstGeom prst="rect">
            <a:avLst/>
          </a:prstGeom>
          <a:noFill/>
        </p:spPr>
        <p:txBody>
          <a:bodyPr wrap="square" lIns="91397" tIns="45698" rIns="91397" bIns="45698" rtlCol="0">
            <a:spAutoFit/>
          </a:bodyPr>
          <a:lstStyle/>
          <a:p>
            <a:pPr algn="r"/>
            <a:r>
              <a:rPr lang="en-US" sz="1400" dirty="0"/>
              <a:t>340’ Basic</a:t>
            </a:r>
          </a:p>
        </p:txBody>
      </p:sp>
      <p:sp>
        <p:nvSpPr>
          <p:cNvPr id="67" name="TextBox 66"/>
          <p:cNvSpPr txBox="1"/>
          <p:nvPr/>
        </p:nvSpPr>
        <p:spPr>
          <a:xfrm>
            <a:off x="7843125" y="4800604"/>
            <a:ext cx="1199793" cy="307777"/>
          </a:xfrm>
          <a:prstGeom prst="rect">
            <a:avLst/>
          </a:prstGeom>
          <a:noFill/>
        </p:spPr>
        <p:txBody>
          <a:bodyPr wrap="square" lIns="91397" tIns="45698" rIns="91397" bIns="45698" rtlCol="0">
            <a:spAutoFit/>
          </a:bodyPr>
          <a:lstStyle/>
          <a:p>
            <a:pPr algn="r"/>
            <a:r>
              <a:rPr lang="en-US" sz="1400" dirty="0"/>
              <a:t>5,100’ Basic</a:t>
            </a:r>
          </a:p>
        </p:txBody>
      </p:sp>
      <p:sp>
        <p:nvSpPr>
          <p:cNvPr id="70" name="TextBox 69"/>
          <p:cNvSpPr txBox="1"/>
          <p:nvPr/>
        </p:nvSpPr>
        <p:spPr>
          <a:xfrm>
            <a:off x="1195127" y="5696353"/>
            <a:ext cx="1888525" cy="461620"/>
          </a:xfrm>
          <a:prstGeom prst="rect">
            <a:avLst/>
          </a:prstGeom>
          <a:noFill/>
        </p:spPr>
        <p:txBody>
          <a:bodyPr wrap="square" lIns="91397" tIns="45698" rIns="91397" bIns="45698" rtlCol="0">
            <a:spAutoFit/>
          </a:bodyPr>
          <a:lstStyle/>
          <a:p>
            <a:pPr algn="r"/>
            <a:r>
              <a:rPr lang="en-US" sz="2400" b="1" dirty="0"/>
              <a:t>72,500 AADT</a:t>
            </a:r>
          </a:p>
        </p:txBody>
      </p:sp>
      <p:cxnSp>
        <p:nvCxnSpPr>
          <p:cNvPr id="71" name="Straight Connector 70"/>
          <p:cNvCxnSpPr/>
          <p:nvPr/>
        </p:nvCxnSpPr>
        <p:spPr>
          <a:xfrm flipV="1">
            <a:off x="7690082" y="27051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a:off x="7693044" y="44323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74" name="TextBox 73"/>
          <p:cNvSpPr txBox="1"/>
          <p:nvPr/>
        </p:nvSpPr>
        <p:spPr>
          <a:xfrm>
            <a:off x="7722193" y="4038604"/>
            <a:ext cx="1339493" cy="307777"/>
          </a:xfrm>
          <a:prstGeom prst="rect">
            <a:avLst/>
          </a:prstGeom>
          <a:noFill/>
        </p:spPr>
        <p:txBody>
          <a:bodyPr wrap="square" lIns="91397" tIns="45698" rIns="91397" bIns="45698" rtlCol="0">
            <a:spAutoFit/>
          </a:bodyPr>
          <a:lstStyle/>
          <a:p>
            <a:pPr algn="r"/>
            <a:r>
              <a:rPr lang="en-US" sz="1400" dirty="0"/>
              <a:t>1,500’ </a:t>
            </a:r>
            <a:r>
              <a:rPr lang="en-US" sz="1400" dirty="0" smtClean="0"/>
              <a:t>Off ramp</a:t>
            </a:r>
            <a:endParaRPr lang="en-US" sz="1400" dirty="0"/>
          </a:p>
        </p:txBody>
      </p:sp>
      <p:cxnSp>
        <p:nvCxnSpPr>
          <p:cNvPr id="75" name="Straight Connector 74"/>
          <p:cNvCxnSpPr/>
          <p:nvPr/>
        </p:nvCxnSpPr>
        <p:spPr>
          <a:xfrm>
            <a:off x="7693044" y="36576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76" name="TextBox 75"/>
          <p:cNvSpPr txBox="1"/>
          <p:nvPr/>
        </p:nvSpPr>
        <p:spPr>
          <a:xfrm>
            <a:off x="7766284" y="3200404"/>
            <a:ext cx="1339493" cy="307777"/>
          </a:xfrm>
          <a:prstGeom prst="rect">
            <a:avLst/>
          </a:prstGeom>
          <a:noFill/>
        </p:spPr>
        <p:txBody>
          <a:bodyPr wrap="square" lIns="91397" tIns="45698" rIns="91397" bIns="45698" rtlCol="0">
            <a:spAutoFit/>
          </a:bodyPr>
          <a:lstStyle/>
          <a:p>
            <a:pPr algn="r"/>
            <a:r>
              <a:rPr lang="en-US" sz="1400" dirty="0"/>
              <a:t>1,500’ </a:t>
            </a:r>
            <a:r>
              <a:rPr lang="en-US" sz="1400" dirty="0" smtClean="0"/>
              <a:t>Off ramp</a:t>
            </a:r>
            <a:endParaRPr lang="en-US" sz="1400" dirty="0"/>
          </a:p>
        </p:txBody>
      </p:sp>
      <p:cxnSp>
        <p:nvCxnSpPr>
          <p:cNvPr id="77" name="Straight Connector 76"/>
          <p:cNvCxnSpPr/>
          <p:nvPr/>
        </p:nvCxnSpPr>
        <p:spPr>
          <a:xfrm>
            <a:off x="7690082" y="5334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81" name="TextBox 80"/>
          <p:cNvSpPr txBox="1"/>
          <p:nvPr/>
        </p:nvSpPr>
        <p:spPr>
          <a:xfrm>
            <a:off x="7766283" y="939800"/>
            <a:ext cx="1333500" cy="307777"/>
          </a:xfrm>
          <a:prstGeom prst="rect">
            <a:avLst/>
          </a:prstGeom>
          <a:noFill/>
        </p:spPr>
        <p:txBody>
          <a:bodyPr wrap="square" lIns="91397" tIns="45698" rIns="91397" bIns="45698" rtlCol="0">
            <a:spAutoFit/>
          </a:bodyPr>
          <a:lstStyle/>
          <a:p>
            <a:pPr algn="r"/>
            <a:r>
              <a:rPr lang="en-US" sz="1400" dirty="0"/>
              <a:t>3,000’ Basic</a:t>
            </a:r>
          </a:p>
        </p:txBody>
      </p:sp>
      <p:grpSp>
        <p:nvGrpSpPr>
          <p:cNvPr id="89" name="Group 88"/>
          <p:cNvGrpSpPr/>
          <p:nvPr/>
        </p:nvGrpSpPr>
        <p:grpSpPr>
          <a:xfrm>
            <a:off x="7351450" y="333065"/>
            <a:ext cx="257545" cy="5363288"/>
            <a:chOff x="7218916" y="369263"/>
            <a:chExt cx="257545" cy="5363291"/>
          </a:xfrm>
        </p:grpSpPr>
        <p:sp>
          <p:nvSpPr>
            <p:cNvPr id="102" name="TextBox 101"/>
            <p:cNvSpPr txBox="1"/>
            <p:nvPr/>
          </p:nvSpPr>
          <p:spPr>
            <a:xfrm>
              <a:off x="7225116" y="369263"/>
              <a:ext cx="223284" cy="369332"/>
            </a:xfrm>
            <a:prstGeom prst="rect">
              <a:avLst/>
            </a:prstGeom>
            <a:noFill/>
          </p:spPr>
          <p:txBody>
            <a:bodyPr wrap="square" rtlCol="0">
              <a:spAutoFit/>
            </a:bodyPr>
            <a:lstStyle/>
            <a:p>
              <a:pPr algn="ctr"/>
              <a:r>
                <a:rPr lang="en-US" dirty="0" smtClean="0"/>
                <a:t>H</a:t>
              </a:r>
              <a:endParaRPr lang="en-US" dirty="0"/>
            </a:p>
          </p:txBody>
        </p:sp>
        <p:sp>
          <p:nvSpPr>
            <p:cNvPr id="103" name="TextBox 102"/>
            <p:cNvSpPr txBox="1"/>
            <p:nvPr/>
          </p:nvSpPr>
          <p:spPr>
            <a:xfrm>
              <a:off x="7225116" y="1479997"/>
              <a:ext cx="223284" cy="369332"/>
            </a:xfrm>
            <a:prstGeom prst="rect">
              <a:avLst/>
            </a:prstGeom>
            <a:noFill/>
          </p:spPr>
          <p:txBody>
            <a:bodyPr wrap="square" rtlCol="0">
              <a:spAutoFit/>
            </a:bodyPr>
            <a:lstStyle/>
            <a:p>
              <a:pPr algn="ctr"/>
              <a:r>
                <a:rPr lang="en-US" dirty="0" smtClean="0"/>
                <a:t>G</a:t>
              </a:r>
              <a:endParaRPr lang="en-US" dirty="0"/>
            </a:p>
          </p:txBody>
        </p:sp>
        <p:sp>
          <p:nvSpPr>
            <p:cNvPr id="110" name="TextBox 109"/>
            <p:cNvSpPr txBox="1"/>
            <p:nvPr/>
          </p:nvSpPr>
          <p:spPr>
            <a:xfrm>
              <a:off x="7244316" y="2083763"/>
              <a:ext cx="223284" cy="369332"/>
            </a:xfrm>
            <a:prstGeom prst="rect">
              <a:avLst/>
            </a:prstGeom>
            <a:noFill/>
          </p:spPr>
          <p:txBody>
            <a:bodyPr wrap="square" rtlCol="0">
              <a:spAutoFit/>
            </a:bodyPr>
            <a:lstStyle/>
            <a:p>
              <a:pPr algn="ctr"/>
              <a:r>
                <a:rPr lang="en-US" dirty="0"/>
                <a:t>F</a:t>
              </a:r>
            </a:p>
          </p:txBody>
        </p:sp>
        <p:sp>
          <p:nvSpPr>
            <p:cNvPr id="111" name="TextBox 110"/>
            <p:cNvSpPr txBox="1"/>
            <p:nvPr/>
          </p:nvSpPr>
          <p:spPr>
            <a:xfrm>
              <a:off x="7233884" y="2863109"/>
              <a:ext cx="223284" cy="369332"/>
            </a:xfrm>
            <a:prstGeom prst="rect">
              <a:avLst/>
            </a:prstGeom>
            <a:noFill/>
          </p:spPr>
          <p:txBody>
            <a:bodyPr wrap="square" rtlCol="0">
              <a:spAutoFit/>
            </a:bodyPr>
            <a:lstStyle/>
            <a:p>
              <a:pPr algn="ctr"/>
              <a:r>
                <a:rPr lang="en-US" dirty="0"/>
                <a:t>E</a:t>
              </a:r>
            </a:p>
          </p:txBody>
        </p:sp>
        <p:sp>
          <p:nvSpPr>
            <p:cNvPr id="112" name="TextBox 111"/>
            <p:cNvSpPr txBox="1"/>
            <p:nvPr/>
          </p:nvSpPr>
          <p:spPr>
            <a:xfrm>
              <a:off x="7244316" y="3459708"/>
              <a:ext cx="223284" cy="369332"/>
            </a:xfrm>
            <a:prstGeom prst="rect">
              <a:avLst/>
            </a:prstGeom>
            <a:noFill/>
          </p:spPr>
          <p:txBody>
            <a:bodyPr wrap="square" rtlCol="0">
              <a:spAutoFit/>
            </a:bodyPr>
            <a:lstStyle/>
            <a:p>
              <a:pPr algn="ctr"/>
              <a:r>
                <a:rPr lang="en-US" dirty="0"/>
                <a:t>D</a:t>
              </a:r>
            </a:p>
          </p:txBody>
        </p:sp>
        <p:sp>
          <p:nvSpPr>
            <p:cNvPr id="113" name="TextBox 112"/>
            <p:cNvSpPr txBox="1"/>
            <p:nvPr/>
          </p:nvSpPr>
          <p:spPr>
            <a:xfrm>
              <a:off x="7240953" y="3817537"/>
              <a:ext cx="223284" cy="369332"/>
            </a:xfrm>
            <a:prstGeom prst="rect">
              <a:avLst/>
            </a:prstGeom>
            <a:noFill/>
          </p:spPr>
          <p:txBody>
            <a:bodyPr wrap="square" rtlCol="0">
              <a:spAutoFit/>
            </a:bodyPr>
            <a:lstStyle/>
            <a:p>
              <a:pPr algn="ctr"/>
              <a:r>
                <a:rPr lang="en-US" dirty="0" smtClean="0"/>
                <a:t>C</a:t>
              </a:r>
              <a:endParaRPr lang="en-US" dirty="0"/>
            </a:p>
          </p:txBody>
        </p:sp>
        <p:sp>
          <p:nvSpPr>
            <p:cNvPr id="114" name="TextBox 113"/>
            <p:cNvSpPr txBox="1"/>
            <p:nvPr/>
          </p:nvSpPr>
          <p:spPr>
            <a:xfrm>
              <a:off x="7253177" y="4268163"/>
              <a:ext cx="223284" cy="369332"/>
            </a:xfrm>
            <a:prstGeom prst="rect">
              <a:avLst/>
            </a:prstGeom>
            <a:noFill/>
          </p:spPr>
          <p:txBody>
            <a:bodyPr wrap="square" rtlCol="0">
              <a:spAutoFit/>
            </a:bodyPr>
            <a:lstStyle/>
            <a:p>
              <a:pPr algn="ctr"/>
              <a:r>
                <a:rPr lang="en-US" dirty="0" smtClean="0"/>
                <a:t>B</a:t>
              </a:r>
              <a:endParaRPr lang="en-US" dirty="0"/>
            </a:p>
          </p:txBody>
        </p:sp>
        <p:sp>
          <p:nvSpPr>
            <p:cNvPr id="115" name="TextBox 114"/>
            <p:cNvSpPr txBox="1"/>
            <p:nvPr/>
          </p:nvSpPr>
          <p:spPr>
            <a:xfrm>
              <a:off x="7218916" y="5363222"/>
              <a:ext cx="223284" cy="369332"/>
            </a:xfrm>
            <a:prstGeom prst="rect">
              <a:avLst/>
            </a:prstGeom>
            <a:noFill/>
          </p:spPr>
          <p:txBody>
            <a:bodyPr wrap="square" rtlCol="0">
              <a:spAutoFit/>
            </a:bodyPr>
            <a:lstStyle/>
            <a:p>
              <a:pPr algn="ctr"/>
              <a:r>
                <a:rPr lang="en-US" dirty="0" smtClean="0"/>
                <a:t>A</a:t>
              </a:r>
              <a:endParaRPr lang="en-US" dirty="0"/>
            </a:p>
          </p:txBody>
        </p:sp>
      </p:grpSp>
      <p:sp>
        <p:nvSpPr>
          <p:cNvPr id="116" name="Line 95"/>
          <p:cNvSpPr>
            <a:spLocks noChangeShapeType="1"/>
          </p:cNvSpPr>
          <p:nvPr/>
        </p:nvSpPr>
        <p:spPr bwMode="auto">
          <a:xfrm rot="16200000">
            <a:off x="6969960" y="6245961"/>
            <a:ext cx="660737" cy="2"/>
          </a:xfrm>
          <a:prstGeom prst="line">
            <a:avLst/>
          </a:prstGeom>
          <a:noFill/>
          <a:ln w="3810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p>
            <a:endParaRPr lang="en-US"/>
          </a:p>
        </p:txBody>
      </p:sp>
      <p:sp>
        <p:nvSpPr>
          <p:cNvPr id="117" name="TextBox 116"/>
          <p:cNvSpPr txBox="1"/>
          <p:nvPr/>
        </p:nvSpPr>
        <p:spPr>
          <a:xfrm rot="16200000">
            <a:off x="6386209" y="1200554"/>
            <a:ext cx="1550363" cy="317362"/>
          </a:xfrm>
          <a:prstGeom prst="rect">
            <a:avLst/>
          </a:prstGeom>
          <a:noFill/>
        </p:spPr>
        <p:txBody>
          <a:bodyPr wrap="square" lIns="91397" tIns="45698" rIns="91397" bIns="45698" rtlCol="0">
            <a:spAutoFit/>
          </a:bodyPr>
          <a:lstStyle/>
          <a:p>
            <a:pPr algn="ctr"/>
            <a:r>
              <a:rPr lang="en-US" sz="1400" dirty="0"/>
              <a:t>4 Lanes</a:t>
            </a:r>
          </a:p>
        </p:txBody>
      </p:sp>
      <p:sp>
        <p:nvSpPr>
          <p:cNvPr id="118" name="TextBox 117"/>
          <p:cNvSpPr txBox="1"/>
          <p:nvPr/>
        </p:nvSpPr>
        <p:spPr>
          <a:xfrm rot="16200000">
            <a:off x="5636164" y="3740864"/>
            <a:ext cx="3101716" cy="317362"/>
          </a:xfrm>
          <a:prstGeom prst="rect">
            <a:avLst/>
          </a:prstGeom>
          <a:noFill/>
        </p:spPr>
        <p:txBody>
          <a:bodyPr wrap="square" lIns="91397" tIns="45698" rIns="91397" bIns="45698" rtlCol="0">
            <a:spAutoFit/>
          </a:bodyPr>
          <a:lstStyle/>
          <a:p>
            <a:pPr algn="ctr"/>
            <a:r>
              <a:rPr lang="en-US" sz="1400" dirty="0"/>
              <a:t>3 Lanes</a:t>
            </a:r>
          </a:p>
        </p:txBody>
      </p:sp>
      <p:sp>
        <p:nvSpPr>
          <p:cNvPr id="119" name="TextBox 118"/>
          <p:cNvSpPr txBox="1"/>
          <p:nvPr/>
        </p:nvSpPr>
        <p:spPr>
          <a:xfrm rot="16200000">
            <a:off x="6677456" y="6073898"/>
            <a:ext cx="1674699" cy="317362"/>
          </a:xfrm>
          <a:prstGeom prst="rect">
            <a:avLst/>
          </a:prstGeom>
          <a:noFill/>
        </p:spPr>
        <p:txBody>
          <a:bodyPr wrap="square" lIns="91397" tIns="45698" rIns="91397" bIns="45698" rtlCol="0">
            <a:spAutoFit/>
          </a:bodyPr>
          <a:lstStyle/>
          <a:p>
            <a:pPr algn="ctr"/>
            <a:r>
              <a:rPr lang="en-US" sz="1400" dirty="0"/>
              <a:t>Peak Direction</a:t>
            </a:r>
          </a:p>
        </p:txBody>
      </p:sp>
      <p:cxnSp>
        <p:nvCxnSpPr>
          <p:cNvPr id="120" name="Straight Arrow Connector 119"/>
          <p:cNvCxnSpPr/>
          <p:nvPr/>
        </p:nvCxnSpPr>
        <p:spPr>
          <a:xfrm>
            <a:off x="7315279" y="2247904"/>
            <a:ext cx="36172" cy="322919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H="1">
            <a:off x="7315278" y="533400"/>
            <a:ext cx="124" cy="17145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8309540" y="5726183"/>
            <a:ext cx="540127" cy="691257"/>
            <a:chOff x="3295645" y="4186705"/>
            <a:chExt cx="361955" cy="439999"/>
          </a:xfrm>
        </p:grpSpPr>
        <p:sp>
          <p:nvSpPr>
            <p:cNvPr id="123" name="Up Arrow 122"/>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49" name="Group 48"/>
          <p:cNvGrpSpPr/>
          <p:nvPr/>
        </p:nvGrpSpPr>
        <p:grpSpPr>
          <a:xfrm>
            <a:off x="27642" y="0"/>
            <a:ext cx="6602066" cy="533400"/>
            <a:chOff x="0" y="457200"/>
            <a:chExt cx="6602066" cy="533400"/>
          </a:xfrm>
        </p:grpSpPr>
        <p:pic>
          <p:nvPicPr>
            <p:cNvPr id="52"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67715"/>
            <a:stretch/>
          </p:blipFill>
          <p:spPr bwMode="auto">
            <a:xfrm>
              <a:off x="0" y="457200"/>
              <a:ext cx="233497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Rectangle 2"/>
            <p:cNvSpPr txBox="1">
              <a:spLocks noChangeArrowheads="1"/>
            </p:cNvSpPr>
            <p:nvPr/>
          </p:nvSpPr>
          <p:spPr>
            <a:xfrm>
              <a:off x="2427326" y="470773"/>
              <a:ext cx="4174740" cy="506254"/>
            </a:xfrm>
            <a:prstGeom prst="rect">
              <a:avLst/>
            </a:prstGeom>
          </p:spPr>
          <p:txBody>
            <a:bodyPr vert="horz" lIns="0" tIns="0" rIns="0" bIns="0" rtlCol="0" anchor="t" anchorCtr="0">
              <a:normAutofit/>
            </a:bodyPr>
            <a:lstStyle>
              <a:lvl1pPr algn="l" defTabSz="914400"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a:t>FREE</a:t>
              </a:r>
              <a:r>
                <a:rPr lang="en-US" sz="3200" dirty="0"/>
                <a:t>PLAN</a:t>
              </a:r>
            </a:p>
          </p:txBody>
        </p:sp>
      </p:grpSp>
    </p:spTree>
    <p:custDataLst>
      <p:tags r:id="rId1"/>
    </p:custDataLst>
    <p:extLst>
      <p:ext uri="{BB962C8B-B14F-4D97-AF65-F5344CB8AC3E}">
        <p14:creationId xmlns:p14="http://schemas.microsoft.com/office/powerpoint/2010/main" val="4039764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878285" y="436721"/>
            <a:ext cx="3276600" cy="4434682"/>
          </a:xfrm>
          <a:prstGeom prst="rect">
            <a:avLst/>
          </a:prstGeom>
        </p:spPr>
        <p:txBody>
          <a:bodyPr vert="horz" lIns="0" tIns="0" rIns="0" bIns="0" rtlCol="0">
            <a:norm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accent6">
                    <a:lumMod val="75000"/>
                  </a:schemeClr>
                </a:solidFill>
              </a:rPr>
              <a:t>Arterial Street</a:t>
            </a:r>
            <a:r>
              <a:rPr lang="en-US" sz="3600" b="1" dirty="0"/>
              <a:t> </a:t>
            </a:r>
            <a:br>
              <a:rPr lang="en-US" sz="3600" b="1" dirty="0"/>
            </a:br>
            <a:endParaRPr lang="en-US" sz="2400" dirty="0"/>
          </a:p>
        </p:txBody>
      </p:sp>
      <p:sp>
        <p:nvSpPr>
          <p:cNvPr id="8" name="Pentagon 7"/>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
        <p:nvSpPr>
          <p:cNvPr id="13" name="Title 1"/>
          <p:cNvSpPr txBox="1">
            <a:spLocks/>
          </p:cNvSpPr>
          <p:nvPr/>
        </p:nvSpPr>
        <p:spPr>
          <a:xfrm>
            <a:off x="2629951" y="15513"/>
            <a:ext cx="7239000" cy="884238"/>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2400" b="1" dirty="0" smtClean="0"/>
              <a:t>Arterial </a:t>
            </a:r>
            <a:r>
              <a:rPr lang="en-US" sz="2000" b="1" dirty="0" smtClean="0"/>
              <a:t>(Types of Roadways)</a:t>
            </a:r>
            <a:endParaRPr lang="en-US" sz="3600" b="1" dirty="0"/>
          </a:p>
        </p:txBody>
      </p:sp>
      <p:pic>
        <p:nvPicPr>
          <p:cNvPr id="6"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62000" y="432565"/>
            <a:ext cx="8382000" cy="59047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Pentagon 3"/>
          <p:cNvSpPr/>
          <p:nvPr/>
        </p:nvSpPr>
        <p:spPr>
          <a:xfrm>
            <a:off x="6553200" y="1294186"/>
            <a:ext cx="1524000" cy="381000"/>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1600" b="1" dirty="0">
                <a:solidFill>
                  <a:schemeClr val="tx1"/>
                </a:solidFill>
                <a:latin typeface="Arial" charset="0"/>
              </a:rPr>
              <a:t>Speed limit</a:t>
            </a:r>
          </a:p>
        </p:txBody>
      </p:sp>
      <p:sp>
        <p:nvSpPr>
          <p:cNvPr id="16" name="Pentagon 15"/>
          <p:cNvSpPr/>
          <p:nvPr/>
        </p:nvSpPr>
        <p:spPr>
          <a:xfrm flipH="1">
            <a:off x="6833362" y="3637639"/>
            <a:ext cx="1243838" cy="343507"/>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1600" b="1" dirty="0" smtClean="0">
                <a:solidFill>
                  <a:schemeClr val="tx1"/>
                </a:solidFill>
                <a:latin typeface="Arial" charset="0"/>
              </a:rPr>
              <a:t>Bus Stop</a:t>
            </a:r>
            <a:endParaRPr lang="en-US" sz="1600" b="1" dirty="0">
              <a:solidFill>
                <a:schemeClr val="tx1"/>
              </a:solidFill>
              <a:latin typeface="Arial" charset="0"/>
            </a:endParaRPr>
          </a:p>
        </p:txBody>
      </p:sp>
      <p:sp>
        <p:nvSpPr>
          <p:cNvPr id="17" name="Pentagon 16"/>
          <p:cNvSpPr/>
          <p:nvPr/>
        </p:nvSpPr>
        <p:spPr>
          <a:xfrm flipH="1">
            <a:off x="5229756" y="5269405"/>
            <a:ext cx="1371600" cy="343507"/>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1600" b="1" dirty="0" smtClean="0">
                <a:solidFill>
                  <a:schemeClr val="tx1"/>
                </a:solidFill>
                <a:latin typeface="Arial" charset="0"/>
              </a:rPr>
              <a:t>Bike Lanes</a:t>
            </a:r>
            <a:endParaRPr lang="en-US" sz="1600" b="1" dirty="0">
              <a:solidFill>
                <a:schemeClr val="tx1"/>
              </a:solidFill>
              <a:latin typeface="Arial" charset="0"/>
            </a:endParaRPr>
          </a:p>
        </p:txBody>
      </p:sp>
      <p:sp>
        <p:nvSpPr>
          <p:cNvPr id="18" name="Pentagon 17"/>
          <p:cNvSpPr/>
          <p:nvPr/>
        </p:nvSpPr>
        <p:spPr>
          <a:xfrm>
            <a:off x="3601341" y="2331613"/>
            <a:ext cx="1102032" cy="323834"/>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1600" b="1" dirty="0" smtClean="0">
                <a:solidFill>
                  <a:schemeClr val="tx1"/>
                </a:solidFill>
                <a:latin typeface="Arial" charset="0"/>
              </a:rPr>
              <a:t>Signal</a:t>
            </a:r>
            <a:endParaRPr lang="en-US" sz="1600" b="1" dirty="0">
              <a:solidFill>
                <a:schemeClr val="tx1"/>
              </a:solidFill>
              <a:latin typeface="Arial" charset="0"/>
            </a:endParaRPr>
          </a:p>
        </p:txBody>
      </p:sp>
      <p:sp>
        <p:nvSpPr>
          <p:cNvPr id="19" name="Pentagon 18"/>
          <p:cNvSpPr/>
          <p:nvPr/>
        </p:nvSpPr>
        <p:spPr>
          <a:xfrm flipH="1">
            <a:off x="5412082" y="2542069"/>
            <a:ext cx="1737360" cy="343507"/>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1600" b="1" dirty="0" smtClean="0">
                <a:solidFill>
                  <a:schemeClr val="tx1"/>
                </a:solidFill>
                <a:latin typeface="Arial" charset="0"/>
              </a:rPr>
              <a:t>Signal Spacing</a:t>
            </a:r>
            <a:endParaRPr lang="en-US" sz="1600" b="1" dirty="0">
              <a:solidFill>
                <a:schemeClr val="tx1"/>
              </a:solidFill>
              <a:latin typeface="Arial" charset="0"/>
            </a:endParaRPr>
          </a:p>
        </p:txBody>
      </p:sp>
      <p:sp>
        <p:nvSpPr>
          <p:cNvPr id="21" name="Pentagon 20"/>
          <p:cNvSpPr/>
          <p:nvPr/>
        </p:nvSpPr>
        <p:spPr>
          <a:xfrm flipH="1">
            <a:off x="1888676" y="3207286"/>
            <a:ext cx="1322115" cy="343507"/>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1600" b="1" dirty="0" smtClean="0">
                <a:solidFill>
                  <a:schemeClr val="tx1"/>
                </a:solidFill>
                <a:latin typeface="Arial" charset="0"/>
              </a:rPr>
              <a:t>Sidewalks</a:t>
            </a:r>
            <a:endParaRPr lang="en-US" sz="1600" b="1" dirty="0">
              <a:solidFill>
                <a:schemeClr val="tx1"/>
              </a:solidFill>
              <a:latin typeface="Arial" charset="0"/>
            </a:endParaRPr>
          </a:p>
        </p:txBody>
      </p:sp>
      <p:sp>
        <p:nvSpPr>
          <p:cNvPr id="3" name="Rectangle 2"/>
          <p:cNvSpPr/>
          <p:nvPr/>
        </p:nvSpPr>
        <p:spPr>
          <a:xfrm>
            <a:off x="762000" y="5690986"/>
            <a:ext cx="8409709" cy="646331"/>
          </a:xfrm>
          <a:prstGeom prst="rect">
            <a:avLst/>
          </a:prstGeom>
          <a:solidFill>
            <a:srgbClr val="FFFFFF">
              <a:alpha val="69804"/>
            </a:srgbClr>
          </a:solidFill>
        </p:spPr>
        <p:txBody>
          <a:bodyPr wrap="square">
            <a:spAutoFit/>
          </a:bodyPr>
          <a:lstStyle/>
          <a:p>
            <a:pPr algn="r"/>
            <a:r>
              <a:rPr lang="en-US" b="1" dirty="0"/>
              <a:t>S</a:t>
            </a:r>
            <a:r>
              <a:rPr lang="en-US" dirty="0"/>
              <a:t>treet interrupted by traffic control devices </a:t>
            </a:r>
            <a:r>
              <a:rPr lang="en-US" sz="1200" i="1" dirty="0"/>
              <a:t>(e.g. signals, STOP signs, or YIELD signs) </a:t>
            </a:r>
          </a:p>
          <a:p>
            <a:pPr algn="r"/>
            <a:r>
              <a:rPr lang="en-US" dirty="0"/>
              <a:t>Average signalized intersection spacing less than or equal to two miles</a:t>
            </a:r>
          </a:p>
        </p:txBody>
      </p:sp>
    </p:spTree>
    <p:custDataLst>
      <p:tags r:id="rId1"/>
    </p:custDataLst>
    <p:extLst>
      <p:ext uri="{BB962C8B-B14F-4D97-AF65-F5344CB8AC3E}">
        <p14:creationId xmlns:p14="http://schemas.microsoft.com/office/powerpoint/2010/main" val="146705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P spid="18" grpId="0" animBg="1"/>
      <p:bldP spid="19" grpId="0" animBg="1"/>
      <p:bldP spid="21"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3" y="1084306"/>
            <a:ext cx="5318761" cy="4721821"/>
          </a:xfrm>
        </p:spPr>
        <p:txBody>
          <a:bodyPr>
            <a:noAutofit/>
          </a:bodyPr>
          <a:lstStyle/>
          <a:p>
            <a:pPr marL="0" indent="0">
              <a:buNone/>
            </a:pPr>
            <a:r>
              <a:rPr lang="en-US" sz="2200" b="1" dirty="0">
                <a:solidFill>
                  <a:schemeClr val="accent6"/>
                </a:solidFill>
              </a:rPr>
              <a:t>Workshop 4</a:t>
            </a:r>
            <a:r>
              <a:rPr lang="en-US" sz="2200" dirty="0">
                <a:solidFill>
                  <a:schemeClr val="accent6"/>
                </a:solidFill>
              </a:rPr>
              <a:t> </a:t>
            </a:r>
            <a:r>
              <a:rPr lang="en-US" sz="2200" i="1" dirty="0"/>
              <a:t>Basic/Ramps</a:t>
            </a:r>
          </a:p>
          <a:p>
            <a:pPr marL="0" indent="0">
              <a:buNone/>
            </a:pPr>
            <a:r>
              <a:rPr lang="en-US" sz="2200" i="1" dirty="0"/>
              <a:t>I-75 between Royal Palm Blvd &amp; Sheridan St, Weston</a:t>
            </a:r>
          </a:p>
          <a:p>
            <a:r>
              <a:rPr lang="en-US" sz="2200" dirty="0"/>
              <a:t>Large urbanized area type</a:t>
            </a:r>
          </a:p>
          <a:p>
            <a:r>
              <a:rPr lang="en-US" sz="2200" dirty="0"/>
              <a:t>70 mph posted speed limit</a:t>
            </a:r>
          </a:p>
          <a:p>
            <a:pPr marL="0" indent="0">
              <a:buNone/>
            </a:pPr>
            <a:endParaRPr lang="en-US" sz="2400" dirty="0"/>
          </a:p>
        </p:txBody>
      </p:sp>
      <p:cxnSp>
        <p:nvCxnSpPr>
          <p:cNvPr id="48" name="Straight Connector 47"/>
          <p:cNvCxnSpPr/>
          <p:nvPr/>
        </p:nvCxnSpPr>
        <p:spPr>
          <a:xfrm>
            <a:off x="8610600" y="1137064"/>
            <a:ext cx="0" cy="4956413"/>
          </a:xfrm>
          <a:prstGeom prst="line">
            <a:avLst/>
          </a:prstGeom>
          <a:ln w="28575"/>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8343900" y="2474025"/>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flipH="1">
            <a:off x="7719901" y="35814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8343900" y="45339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7712505" y="19812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flipH="1">
            <a:off x="7713787" y="4864925"/>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59" name="TextBox 58"/>
          <p:cNvSpPr txBox="1"/>
          <p:nvPr/>
        </p:nvSpPr>
        <p:spPr>
          <a:xfrm>
            <a:off x="7184504" y="2543300"/>
            <a:ext cx="1199793" cy="307777"/>
          </a:xfrm>
          <a:prstGeom prst="rect">
            <a:avLst/>
          </a:prstGeom>
          <a:noFill/>
        </p:spPr>
        <p:txBody>
          <a:bodyPr wrap="square" lIns="91397" tIns="45698" rIns="91397" bIns="45698" rtlCol="0">
            <a:spAutoFit/>
          </a:bodyPr>
          <a:lstStyle/>
          <a:p>
            <a:pPr algn="r"/>
            <a:r>
              <a:rPr lang="en-US" sz="1400" dirty="0"/>
              <a:t>940’ Basic</a:t>
            </a:r>
          </a:p>
        </p:txBody>
      </p:sp>
      <p:sp>
        <p:nvSpPr>
          <p:cNvPr id="62" name="TextBox 61"/>
          <p:cNvSpPr txBox="1"/>
          <p:nvPr/>
        </p:nvSpPr>
        <p:spPr>
          <a:xfrm>
            <a:off x="7055276" y="4062350"/>
            <a:ext cx="1314567" cy="307777"/>
          </a:xfrm>
          <a:prstGeom prst="rect">
            <a:avLst/>
          </a:prstGeom>
          <a:noFill/>
        </p:spPr>
        <p:txBody>
          <a:bodyPr wrap="square" lIns="91397" tIns="45698" rIns="91397" bIns="45698" rtlCol="0">
            <a:spAutoFit/>
          </a:bodyPr>
          <a:lstStyle/>
          <a:p>
            <a:pPr algn="r"/>
            <a:r>
              <a:rPr lang="en-US" sz="1400" dirty="0"/>
              <a:t>2,190’ Basic</a:t>
            </a:r>
          </a:p>
        </p:txBody>
      </p:sp>
      <p:sp>
        <p:nvSpPr>
          <p:cNvPr id="63" name="TextBox 62"/>
          <p:cNvSpPr txBox="1"/>
          <p:nvPr/>
        </p:nvSpPr>
        <p:spPr>
          <a:xfrm>
            <a:off x="7190287" y="1511931"/>
            <a:ext cx="1199793" cy="307777"/>
          </a:xfrm>
          <a:prstGeom prst="rect">
            <a:avLst/>
          </a:prstGeom>
          <a:noFill/>
        </p:spPr>
        <p:txBody>
          <a:bodyPr wrap="square" lIns="91397" tIns="45698" rIns="91397" bIns="45698" rtlCol="0">
            <a:spAutoFit/>
          </a:bodyPr>
          <a:lstStyle/>
          <a:p>
            <a:pPr algn="r"/>
            <a:r>
              <a:rPr lang="en-US" sz="1400" dirty="0"/>
              <a:t>1,950’ Basic</a:t>
            </a:r>
          </a:p>
        </p:txBody>
      </p:sp>
      <p:sp>
        <p:nvSpPr>
          <p:cNvPr id="67" name="TextBox 66"/>
          <p:cNvSpPr txBox="1"/>
          <p:nvPr/>
        </p:nvSpPr>
        <p:spPr>
          <a:xfrm>
            <a:off x="1234443" y="5646432"/>
            <a:ext cx="2000247" cy="461620"/>
          </a:xfrm>
          <a:prstGeom prst="rect">
            <a:avLst/>
          </a:prstGeom>
          <a:noFill/>
        </p:spPr>
        <p:txBody>
          <a:bodyPr wrap="square" lIns="91397" tIns="45698" rIns="91397" bIns="45698" rtlCol="0">
            <a:spAutoFit/>
          </a:bodyPr>
          <a:lstStyle/>
          <a:p>
            <a:pPr algn="r"/>
            <a:r>
              <a:rPr lang="en-US" sz="2400" b="1" dirty="0"/>
              <a:t>150,250 AADT</a:t>
            </a:r>
          </a:p>
        </p:txBody>
      </p:sp>
      <p:sp>
        <p:nvSpPr>
          <p:cNvPr id="70" name="TextBox 69"/>
          <p:cNvSpPr txBox="1"/>
          <p:nvPr/>
        </p:nvSpPr>
        <p:spPr>
          <a:xfrm>
            <a:off x="7010404" y="5498277"/>
            <a:ext cx="1339493" cy="307777"/>
          </a:xfrm>
          <a:prstGeom prst="rect">
            <a:avLst/>
          </a:prstGeom>
          <a:noFill/>
        </p:spPr>
        <p:txBody>
          <a:bodyPr wrap="square" lIns="91397" tIns="45698" rIns="91397" bIns="45698" rtlCol="0">
            <a:spAutoFit/>
          </a:bodyPr>
          <a:lstStyle/>
          <a:p>
            <a:pPr algn="r"/>
            <a:r>
              <a:rPr lang="en-US" sz="1400" dirty="0"/>
              <a:t>4,030’ Basic</a:t>
            </a:r>
          </a:p>
        </p:txBody>
      </p:sp>
      <p:cxnSp>
        <p:nvCxnSpPr>
          <p:cNvPr id="71" name="Straight Connector 70"/>
          <p:cNvCxnSpPr/>
          <p:nvPr/>
        </p:nvCxnSpPr>
        <p:spPr>
          <a:xfrm flipH="1">
            <a:off x="7720563" y="2466452"/>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72" name="TextBox 71"/>
          <p:cNvSpPr txBox="1"/>
          <p:nvPr/>
        </p:nvSpPr>
        <p:spPr>
          <a:xfrm>
            <a:off x="7054494" y="2135692"/>
            <a:ext cx="1333500" cy="307777"/>
          </a:xfrm>
          <a:prstGeom prst="rect">
            <a:avLst/>
          </a:prstGeom>
          <a:noFill/>
        </p:spPr>
        <p:txBody>
          <a:bodyPr wrap="square" lIns="91397" tIns="45698" rIns="91397" bIns="45698" rtlCol="0">
            <a:spAutoFit/>
          </a:bodyPr>
          <a:lstStyle/>
          <a:p>
            <a:pPr algn="r"/>
            <a:r>
              <a:rPr lang="en-US" sz="1400" dirty="0"/>
              <a:t>1,500’ </a:t>
            </a:r>
            <a:r>
              <a:rPr lang="en-US" sz="1400" dirty="0" smtClean="0"/>
              <a:t>Off ramp</a:t>
            </a:r>
            <a:endParaRPr lang="en-US" sz="1400" dirty="0"/>
          </a:p>
        </p:txBody>
      </p:sp>
      <p:grpSp>
        <p:nvGrpSpPr>
          <p:cNvPr id="74" name="Group 73"/>
          <p:cNvGrpSpPr/>
          <p:nvPr/>
        </p:nvGrpSpPr>
        <p:grpSpPr>
          <a:xfrm>
            <a:off x="8747636" y="1084303"/>
            <a:ext cx="243580" cy="4020503"/>
            <a:chOff x="7213588" y="1066800"/>
            <a:chExt cx="243580" cy="4020503"/>
          </a:xfrm>
        </p:grpSpPr>
        <p:sp>
          <p:nvSpPr>
            <p:cNvPr id="75" name="TextBox 74"/>
            <p:cNvSpPr txBox="1"/>
            <p:nvPr/>
          </p:nvSpPr>
          <p:spPr>
            <a:xfrm>
              <a:off x="7214215" y="1902746"/>
              <a:ext cx="223284" cy="369332"/>
            </a:xfrm>
            <a:prstGeom prst="rect">
              <a:avLst/>
            </a:prstGeom>
            <a:noFill/>
          </p:spPr>
          <p:txBody>
            <a:bodyPr wrap="square" rtlCol="0">
              <a:spAutoFit/>
            </a:bodyPr>
            <a:lstStyle/>
            <a:p>
              <a:pPr algn="ctr"/>
              <a:r>
                <a:rPr lang="en-US" dirty="0"/>
                <a:t>B</a:t>
              </a:r>
            </a:p>
          </p:txBody>
        </p:sp>
        <p:sp>
          <p:nvSpPr>
            <p:cNvPr id="76" name="TextBox 75"/>
            <p:cNvSpPr txBox="1"/>
            <p:nvPr/>
          </p:nvSpPr>
          <p:spPr>
            <a:xfrm>
              <a:off x="7213588" y="2274332"/>
              <a:ext cx="223284" cy="369332"/>
            </a:xfrm>
            <a:prstGeom prst="rect">
              <a:avLst/>
            </a:prstGeom>
            <a:noFill/>
          </p:spPr>
          <p:txBody>
            <a:bodyPr wrap="square" rtlCol="0">
              <a:spAutoFit/>
            </a:bodyPr>
            <a:lstStyle/>
            <a:p>
              <a:pPr algn="ctr"/>
              <a:r>
                <a:rPr lang="en-US" dirty="0" smtClean="0"/>
                <a:t>C</a:t>
              </a:r>
              <a:endParaRPr lang="en-US" dirty="0"/>
            </a:p>
          </p:txBody>
        </p:sp>
        <p:sp>
          <p:nvSpPr>
            <p:cNvPr id="77" name="TextBox 76"/>
            <p:cNvSpPr txBox="1"/>
            <p:nvPr/>
          </p:nvSpPr>
          <p:spPr>
            <a:xfrm>
              <a:off x="7233884" y="2693432"/>
              <a:ext cx="223284" cy="369332"/>
            </a:xfrm>
            <a:prstGeom prst="rect">
              <a:avLst/>
            </a:prstGeom>
            <a:noFill/>
          </p:spPr>
          <p:txBody>
            <a:bodyPr wrap="square" rtlCol="0">
              <a:spAutoFit/>
            </a:bodyPr>
            <a:lstStyle/>
            <a:p>
              <a:pPr algn="ctr"/>
              <a:r>
                <a:rPr lang="en-US" dirty="0"/>
                <a:t>D</a:t>
              </a:r>
            </a:p>
          </p:txBody>
        </p:sp>
        <p:sp>
          <p:nvSpPr>
            <p:cNvPr id="81" name="TextBox 80"/>
            <p:cNvSpPr txBox="1"/>
            <p:nvPr/>
          </p:nvSpPr>
          <p:spPr>
            <a:xfrm>
              <a:off x="7213588" y="3413098"/>
              <a:ext cx="223284" cy="369332"/>
            </a:xfrm>
            <a:prstGeom prst="rect">
              <a:avLst/>
            </a:prstGeom>
            <a:noFill/>
          </p:spPr>
          <p:txBody>
            <a:bodyPr wrap="square" rtlCol="0">
              <a:spAutoFit/>
            </a:bodyPr>
            <a:lstStyle/>
            <a:p>
              <a:pPr algn="ctr"/>
              <a:r>
                <a:rPr lang="en-US" dirty="0" smtClean="0"/>
                <a:t>E</a:t>
              </a:r>
              <a:endParaRPr lang="en-US" dirty="0"/>
            </a:p>
          </p:txBody>
        </p:sp>
        <p:sp>
          <p:nvSpPr>
            <p:cNvPr id="89" name="TextBox 88"/>
            <p:cNvSpPr txBox="1"/>
            <p:nvPr/>
          </p:nvSpPr>
          <p:spPr>
            <a:xfrm>
              <a:off x="7218916" y="4717971"/>
              <a:ext cx="223284" cy="369332"/>
            </a:xfrm>
            <a:prstGeom prst="rect">
              <a:avLst/>
            </a:prstGeom>
            <a:noFill/>
          </p:spPr>
          <p:txBody>
            <a:bodyPr wrap="square" rtlCol="0">
              <a:spAutoFit/>
            </a:bodyPr>
            <a:lstStyle/>
            <a:p>
              <a:pPr algn="ctr"/>
              <a:r>
                <a:rPr lang="en-US" dirty="0"/>
                <a:t>F</a:t>
              </a:r>
            </a:p>
          </p:txBody>
        </p:sp>
        <p:sp>
          <p:nvSpPr>
            <p:cNvPr id="102" name="TextBox 101"/>
            <p:cNvSpPr txBox="1"/>
            <p:nvPr/>
          </p:nvSpPr>
          <p:spPr>
            <a:xfrm>
              <a:off x="7231616" y="1066800"/>
              <a:ext cx="223284" cy="369332"/>
            </a:xfrm>
            <a:prstGeom prst="rect">
              <a:avLst/>
            </a:prstGeom>
            <a:noFill/>
          </p:spPr>
          <p:txBody>
            <a:bodyPr wrap="square" rtlCol="0">
              <a:spAutoFit/>
            </a:bodyPr>
            <a:lstStyle/>
            <a:p>
              <a:pPr algn="ctr"/>
              <a:r>
                <a:rPr lang="en-US" dirty="0" smtClean="0"/>
                <a:t>A</a:t>
              </a:r>
              <a:endParaRPr lang="en-US" dirty="0"/>
            </a:p>
          </p:txBody>
        </p:sp>
      </p:grpSp>
      <p:sp>
        <p:nvSpPr>
          <p:cNvPr id="103" name="TextBox 102"/>
          <p:cNvSpPr txBox="1"/>
          <p:nvPr/>
        </p:nvSpPr>
        <p:spPr>
          <a:xfrm>
            <a:off x="1159016" y="6021305"/>
            <a:ext cx="1388211" cy="461620"/>
          </a:xfrm>
          <a:prstGeom prst="rect">
            <a:avLst/>
          </a:prstGeom>
          <a:noFill/>
        </p:spPr>
        <p:txBody>
          <a:bodyPr wrap="square" lIns="91397" tIns="45698" rIns="91397" bIns="45698" rtlCol="0">
            <a:spAutoFit/>
          </a:bodyPr>
          <a:lstStyle/>
          <a:p>
            <a:pPr algn="ctr"/>
            <a:r>
              <a:rPr lang="en-US" sz="2400" dirty="0"/>
              <a:t>4</a:t>
            </a:r>
            <a:r>
              <a:rPr lang="en-US" sz="2400" dirty="0" smtClean="0"/>
              <a:t> Lanes</a:t>
            </a:r>
            <a:endParaRPr lang="en-US" sz="2400" dirty="0"/>
          </a:p>
        </p:txBody>
      </p:sp>
      <p:cxnSp>
        <p:nvCxnSpPr>
          <p:cNvPr id="110" name="Straight Connector 109"/>
          <p:cNvCxnSpPr/>
          <p:nvPr/>
        </p:nvCxnSpPr>
        <p:spPr>
          <a:xfrm flipH="1">
            <a:off x="7724040" y="12192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11" name="Straight Connector 110"/>
          <p:cNvCxnSpPr/>
          <p:nvPr/>
        </p:nvCxnSpPr>
        <p:spPr>
          <a:xfrm flipH="1">
            <a:off x="7724040" y="60198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12" name="Straight Connector 111"/>
          <p:cNvCxnSpPr/>
          <p:nvPr/>
        </p:nvCxnSpPr>
        <p:spPr>
          <a:xfrm flipV="1">
            <a:off x="8343900" y="3582726"/>
            <a:ext cx="266700" cy="342900"/>
          </a:xfrm>
          <a:prstGeom prst="line">
            <a:avLst/>
          </a:prstGeom>
          <a:ln w="28575"/>
        </p:spPr>
        <p:style>
          <a:lnRef idx="1">
            <a:schemeClr val="dk1"/>
          </a:lnRef>
          <a:fillRef idx="0">
            <a:schemeClr val="dk1"/>
          </a:fillRef>
          <a:effectRef idx="0">
            <a:schemeClr val="dk1"/>
          </a:effectRef>
          <a:fontRef idx="minor">
            <a:schemeClr val="tx1"/>
          </a:fontRef>
        </p:style>
      </p:cxnSp>
      <p:sp>
        <p:nvSpPr>
          <p:cNvPr id="113" name="TextBox 112"/>
          <p:cNvSpPr txBox="1"/>
          <p:nvPr/>
        </p:nvSpPr>
        <p:spPr>
          <a:xfrm>
            <a:off x="7060375" y="3121227"/>
            <a:ext cx="1333500" cy="307777"/>
          </a:xfrm>
          <a:prstGeom prst="rect">
            <a:avLst/>
          </a:prstGeom>
          <a:noFill/>
        </p:spPr>
        <p:txBody>
          <a:bodyPr wrap="square" lIns="91397" tIns="45698" rIns="91397" bIns="45698" rtlCol="0">
            <a:spAutoFit/>
          </a:bodyPr>
          <a:lstStyle/>
          <a:p>
            <a:pPr algn="r"/>
            <a:r>
              <a:rPr lang="en-US" sz="1400" dirty="0"/>
              <a:t>1,500’ </a:t>
            </a:r>
            <a:r>
              <a:rPr lang="en-US" sz="1400" dirty="0" smtClean="0"/>
              <a:t>Off ramp</a:t>
            </a:r>
            <a:endParaRPr lang="en-US" sz="1400" dirty="0"/>
          </a:p>
        </p:txBody>
      </p:sp>
      <p:cxnSp>
        <p:nvCxnSpPr>
          <p:cNvPr id="114" name="Straight Connector 113"/>
          <p:cNvCxnSpPr/>
          <p:nvPr/>
        </p:nvCxnSpPr>
        <p:spPr>
          <a:xfrm flipH="1">
            <a:off x="7719950" y="29718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15" name="Straight Connector 114"/>
          <p:cNvCxnSpPr/>
          <p:nvPr/>
        </p:nvCxnSpPr>
        <p:spPr>
          <a:xfrm flipH="1">
            <a:off x="7724040" y="53340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16" name="TextBox 115"/>
          <p:cNvSpPr txBox="1"/>
          <p:nvPr/>
        </p:nvSpPr>
        <p:spPr>
          <a:xfrm>
            <a:off x="7162800" y="4990602"/>
            <a:ext cx="1339493" cy="307777"/>
          </a:xfrm>
          <a:prstGeom prst="rect">
            <a:avLst/>
          </a:prstGeom>
          <a:noFill/>
        </p:spPr>
        <p:txBody>
          <a:bodyPr wrap="square" lIns="91397" tIns="45698" rIns="91397" bIns="45698" rtlCol="0">
            <a:spAutoFit/>
          </a:bodyPr>
          <a:lstStyle/>
          <a:p>
            <a:pPr algn="r"/>
            <a:r>
              <a:rPr lang="en-US" sz="1400" dirty="0"/>
              <a:t>1,500’ </a:t>
            </a:r>
            <a:r>
              <a:rPr lang="en-US" sz="1400" dirty="0" smtClean="0"/>
              <a:t>On ramp</a:t>
            </a:r>
            <a:endParaRPr lang="en-US" sz="1400" dirty="0"/>
          </a:p>
        </p:txBody>
      </p:sp>
      <p:sp>
        <p:nvSpPr>
          <p:cNvPr id="117" name="TextBox 116"/>
          <p:cNvSpPr txBox="1"/>
          <p:nvPr/>
        </p:nvSpPr>
        <p:spPr>
          <a:xfrm>
            <a:off x="8752964" y="5167533"/>
            <a:ext cx="223284" cy="369332"/>
          </a:xfrm>
          <a:prstGeom prst="rect">
            <a:avLst/>
          </a:prstGeom>
          <a:noFill/>
        </p:spPr>
        <p:txBody>
          <a:bodyPr wrap="square" lIns="91397" tIns="45698" rIns="91397" bIns="45698" rtlCol="0">
            <a:spAutoFit/>
          </a:bodyPr>
          <a:lstStyle/>
          <a:p>
            <a:pPr algn="ctr"/>
            <a:r>
              <a:rPr lang="en-US" dirty="0" smtClean="0"/>
              <a:t>G</a:t>
            </a:r>
            <a:endParaRPr lang="en-US" dirty="0"/>
          </a:p>
        </p:txBody>
      </p:sp>
      <p:sp>
        <p:nvSpPr>
          <p:cNvPr id="118" name="TextBox 117"/>
          <p:cNvSpPr txBox="1"/>
          <p:nvPr/>
        </p:nvSpPr>
        <p:spPr>
          <a:xfrm>
            <a:off x="8767932" y="5835134"/>
            <a:ext cx="223284" cy="369332"/>
          </a:xfrm>
          <a:prstGeom prst="rect">
            <a:avLst/>
          </a:prstGeom>
          <a:noFill/>
        </p:spPr>
        <p:txBody>
          <a:bodyPr wrap="square" lIns="91397" tIns="45698" rIns="91397" bIns="45698" rtlCol="0">
            <a:spAutoFit/>
          </a:bodyPr>
          <a:lstStyle/>
          <a:p>
            <a:pPr algn="ctr"/>
            <a:r>
              <a:rPr lang="en-US" dirty="0" smtClean="0"/>
              <a:t>H</a:t>
            </a:r>
            <a:endParaRPr lang="en-US" dirty="0"/>
          </a:p>
        </p:txBody>
      </p:sp>
      <p:pic>
        <p:nvPicPr>
          <p:cNvPr id="2970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1529" y="3313732"/>
            <a:ext cx="5622157" cy="67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71603" y="4126044"/>
            <a:ext cx="5682895" cy="1397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Group 41"/>
          <p:cNvGrpSpPr/>
          <p:nvPr/>
        </p:nvGrpSpPr>
        <p:grpSpPr>
          <a:xfrm>
            <a:off x="7010404" y="6172189"/>
            <a:ext cx="361955" cy="439999"/>
            <a:chOff x="3295645" y="4186705"/>
            <a:chExt cx="361955" cy="439999"/>
          </a:xfrm>
        </p:grpSpPr>
        <p:sp>
          <p:nvSpPr>
            <p:cNvPr id="43" name="Up Arrow 42"/>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45" name="Line 95"/>
          <p:cNvSpPr>
            <a:spLocks noChangeShapeType="1"/>
          </p:cNvSpPr>
          <p:nvPr/>
        </p:nvSpPr>
        <p:spPr bwMode="auto">
          <a:xfrm rot="5400000">
            <a:off x="6786178" y="2717934"/>
            <a:ext cx="660737" cy="2"/>
          </a:xfrm>
          <a:prstGeom prst="line">
            <a:avLst/>
          </a:prstGeom>
          <a:noFill/>
          <a:ln w="3810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p>
            <a:endParaRPr lang="en-US"/>
          </a:p>
        </p:txBody>
      </p:sp>
      <p:sp>
        <p:nvSpPr>
          <p:cNvPr id="49" name="TextBox 48"/>
          <p:cNvSpPr txBox="1"/>
          <p:nvPr/>
        </p:nvSpPr>
        <p:spPr>
          <a:xfrm rot="5400000">
            <a:off x="6097904" y="2545869"/>
            <a:ext cx="1674699" cy="317362"/>
          </a:xfrm>
          <a:prstGeom prst="rect">
            <a:avLst/>
          </a:prstGeom>
          <a:noFill/>
        </p:spPr>
        <p:txBody>
          <a:bodyPr wrap="square" lIns="91397" tIns="45698" rIns="91397" bIns="45698" rtlCol="0">
            <a:spAutoFit/>
          </a:bodyPr>
          <a:lstStyle/>
          <a:p>
            <a:pPr algn="ctr"/>
            <a:r>
              <a:rPr lang="en-US" sz="1400" dirty="0"/>
              <a:t>Peak Direction</a:t>
            </a:r>
          </a:p>
        </p:txBody>
      </p:sp>
      <p:grpSp>
        <p:nvGrpSpPr>
          <p:cNvPr id="47" name="Group 46"/>
          <p:cNvGrpSpPr/>
          <p:nvPr/>
        </p:nvGrpSpPr>
        <p:grpSpPr>
          <a:xfrm>
            <a:off x="27642" y="0"/>
            <a:ext cx="6602066" cy="533400"/>
            <a:chOff x="0" y="457200"/>
            <a:chExt cx="6602066" cy="533400"/>
          </a:xfrm>
        </p:grpSpPr>
        <p:pic>
          <p:nvPicPr>
            <p:cNvPr id="52"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67715"/>
            <a:stretch/>
          </p:blipFill>
          <p:spPr bwMode="auto">
            <a:xfrm>
              <a:off x="0" y="457200"/>
              <a:ext cx="233497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Rectangle 2"/>
            <p:cNvSpPr txBox="1">
              <a:spLocks noChangeArrowheads="1"/>
            </p:cNvSpPr>
            <p:nvPr/>
          </p:nvSpPr>
          <p:spPr>
            <a:xfrm>
              <a:off x="2427326" y="470773"/>
              <a:ext cx="4174740" cy="506254"/>
            </a:xfrm>
            <a:prstGeom prst="rect">
              <a:avLst/>
            </a:prstGeom>
          </p:spPr>
          <p:txBody>
            <a:bodyPr vert="horz" lIns="0" tIns="0" rIns="0" bIns="0" rtlCol="0" anchor="t" anchorCtr="0">
              <a:normAutofit/>
            </a:bodyPr>
            <a:lstStyle>
              <a:lvl1pPr algn="l" defTabSz="914400"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a:t>FREE</a:t>
              </a:r>
              <a:r>
                <a:rPr lang="en-US" sz="3200" dirty="0"/>
                <a:t>PLAN</a:t>
              </a:r>
            </a:p>
          </p:txBody>
        </p:sp>
      </p:grpSp>
    </p:spTree>
    <p:custDataLst>
      <p:tags r:id="rId1"/>
    </p:custDataLst>
    <p:extLst>
      <p:ext uri="{BB962C8B-B14F-4D97-AF65-F5344CB8AC3E}">
        <p14:creationId xmlns:p14="http://schemas.microsoft.com/office/powerpoint/2010/main" val="1757222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PLAN_Workshop4_I-75-Weston_1"/>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220850" y="-3265133"/>
            <a:ext cx="7923150" cy="11600749"/>
          </a:xfrm>
          <a:prstGeom prst="rect">
            <a:avLst/>
          </a:prstGeom>
          <a:noFill/>
          <a:ln>
            <a:noFill/>
          </a:ln>
        </p:spPr>
      </p:pic>
    </p:spTree>
    <p:custDataLst>
      <p:tags r:id="rId1"/>
    </p:custDataLst>
    <p:extLst>
      <p:ext uri="{BB962C8B-B14F-4D97-AF65-F5344CB8AC3E}">
        <p14:creationId xmlns:p14="http://schemas.microsoft.com/office/powerpoint/2010/main" val="643568724"/>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PLAN_Workshop4_I-75-Weston_2"/>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127118" y="-1895061"/>
            <a:ext cx="8022425" cy="9329531"/>
          </a:xfrm>
          <a:prstGeom prst="rect">
            <a:avLst/>
          </a:prstGeom>
          <a:noFill/>
          <a:ln>
            <a:noFill/>
          </a:ln>
        </p:spPr>
      </p:pic>
    </p:spTree>
    <p:custDataLst>
      <p:tags r:id="rId1"/>
    </p:custDataLst>
    <p:extLst>
      <p:ext uri="{BB962C8B-B14F-4D97-AF65-F5344CB8AC3E}">
        <p14:creationId xmlns:p14="http://schemas.microsoft.com/office/powerpoint/2010/main" val="1391080943"/>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PLAN_Workshop4_I-75-Weston_3"/>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494968" y="0"/>
            <a:ext cx="10133936" cy="6858000"/>
          </a:xfrm>
          <a:prstGeom prst="rect">
            <a:avLst/>
          </a:prstGeom>
          <a:noFill/>
          <a:ln>
            <a:noFill/>
          </a:ln>
        </p:spPr>
      </p:pic>
    </p:spTree>
    <p:custDataLst>
      <p:tags r:id="rId1"/>
    </p:custDataLst>
    <p:extLst>
      <p:ext uri="{BB962C8B-B14F-4D97-AF65-F5344CB8AC3E}">
        <p14:creationId xmlns:p14="http://schemas.microsoft.com/office/powerpoint/2010/main" val="3145970943"/>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3" y="1084306"/>
            <a:ext cx="5318761" cy="4721821"/>
          </a:xfrm>
        </p:spPr>
        <p:txBody>
          <a:bodyPr>
            <a:noAutofit/>
          </a:bodyPr>
          <a:lstStyle/>
          <a:p>
            <a:pPr marL="0" indent="0">
              <a:buNone/>
            </a:pPr>
            <a:r>
              <a:rPr lang="en-US" sz="2200" b="1" dirty="0">
                <a:solidFill>
                  <a:schemeClr val="accent6"/>
                </a:solidFill>
              </a:rPr>
              <a:t>Workshop 4</a:t>
            </a:r>
            <a:r>
              <a:rPr lang="en-US" sz="2200" dirty="0">
                <a:solidFill>
                  <a:schemeClr val="accent6"/>
                </a:solidFill>
              </a:rPr>
              <a:t> </a:t>
            </a:r>
            <a:r>
              <a:rPr lang="en-US" sz="2200" i="1" dirty="0"/>
              <a:t>Basic/Ramps</a:t>
            </a:r>
          </a:p>
          <a:p>
            <a:pPr marL="0" indent="0">
              <a:buNone/>
            </a:pPr>
            <a:r>
              <a:rPr lang="en-US" sz="2200" i="1" dirty="0"/>
              <a:t>I-75 between Royal Palm Blvd &amp; Sheridan St, Weston</a:t>
            </a:r>
          </a:p>
          <a:p>
            <a:r>
              <a:rPr lang="en-US" sz="2200" dirty="0"/>
              <a:t>Large urbanized area type</a:t>
            </a:r>
          </a:p>
          <a:p>
            <a:r>
              <a:rPr lang="en-US" sz="2200" dirty="0"/>
              <a:t>70 mph posted speed limit</a:t>
            </a:r>
          </a:p>
          <a:p>
            <a:pPr marL="0" indent="0">
              <a:buNone/>
            </a:pPr>
            <a:endParaRPr lang="en-US" sz="2400" dirty="0"/>
          </a:p>
        </p:txBody>
      </p:sp>
      <p:cxnSp>
        <p:nvCxnSpPr>
          <p:cNvPr id="48" name="Straight Connector 47"/>
          <p:cNvCxnSpPr/>
          <p:nvPr/>
        </p:nvCxnSpPr>
        <p:spPr>
          <a:xfrm>
            <a:off x="8610600" y="1137064"/>
            <a:ext cx="0" cy="4956413"/>
          </a:xfrm>
          <a:prstGeom prst="line">
            <a:avLst/>
          </a:prstGeom>
          <a:ln w="28575"/>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8343900" y="2474025"/>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flipH="1">
            <a:off x="7719901" y="35814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8343900" y="4533900"/>
            <a:ext cx="266700" cy="342900"/>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7712505" y="19812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flipH="1">
            <a:off x="7713787" y="4864925"/>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59" name="TextBox 58"/>
          <p:cNvSpPr txBox="1"/>
          <p:nvPr/>
        </p:nvSpPr>
        <p:spPr>
          <a:xfrm>
            <a:off x="7184504" y="2543300"/>
            <a:ext cx="1199793" cy="307777"/>
          </a:xfrm>
          <a:prstGeom prst="rect">
            <a:avLst/>
          </a:prstGeom>
          <a:noFill/>
        </p:spPr>
        <p:txBody>
          <a:bodyPr wrap="square" lIns="91397" tIns="45698" rIns="91397" bIns="45698" rtlCol="0">
            <a:spAutoFit/>
          </a:bodyPr>
          <a:lstStyle/>
          <a:p>
            <a:pPr algn="r"/>
            <a:r>
              <a:rPr lang="en-US" sz="1400" dirty="0"/>
              <a:t>940’ Basic</a:t>
            </a:r>
          </a:p>
        </p:txBody>
      </p:sp>
      <p:sp>
        <p:nvSpPr>
          <p:cNvPr id="62" name="TextBox 61"/>
          <p:cNvSpPr txBox="1"/>
          <p:nvPr/>
        </p:nvSpPr>
        <p:spPr>
          <a:xfrm>
            <a:off x="7055276" y="4062350"/>
            <a:ext cx="1314567" cy="307777"/>
          </a:xfrm>
          <a:prstGeom prst="rect">
            <a:avLst/>
          </a:prstGeom>
          <a:noFill/>
        </p:spPr>
        <p:txBody>
          <a:bodyPr wrap="square" lIns="91397" tIns="45698" rIns="91397" bIns="45698" rtlCol="0">
            <a:spAutoFit/>
          </a:bodyPr>
          <a:lstStyle/>
          <a:p>
            <a:pPr algn="r"/>
            <a:r>
              <a:rPr lang="en-US" sz="1400" dirty="0"/>
              <a:t>2,190’ Basic</a:t>
            </a:r>
          </a:p>
        </p:txBody>
      </p:sp>
      <p:sp>
        <p:nvSpPr>
          <p:cNvPr id="63" name="TextBox 62"/>
          <p:cNvSpPr txBox="1"/>
          <p:nvPr/>
        </p:nvSpPr>
        <p:spPr>
          <a:xfrm>
            <a:off x="7190287" y="1511931"/>
            <a:ext cx="1199793" cy="307777"/>
          </a:xfrm>
          <a:prstGeom prst="rect">
            <a:avLst/>
          </a:prstGeom>
          <a:noFill/>
        </p:spPr>
        <p:txBody>
          <a:bodyPr wrap="square" lIns="91397" tIns="45698" rIns="91397" bIns="45698" rtlCol="0">
            <a:spAutoFit/>
          </a:bodyPr>
          <a:lstStyle/>
          <a:p>
            <a:pPr algn="r"/>
            <a:r>
              <a:rPr lang="en-US" sz="1400" dirty="0"/>
              <a:t>1,950’ Basic</a:t>
            </a:r>
          </a:p>
        </p:txBody>
      </p:sp>
      <p:sp>
        <p:nvSpPr>
          <p:cNvPr id="67" name="TextBox 66"/>
          <p:cNvSpPr txBox="1"/>
          <p:nvPr/>
        </p:nvSpPr>
        <p:spPr>
          <a:xfrm>
            <a:off x="1234443" y="5646432"/>
            <a:ext cx="2000247" cy="461620"/>
          </a:xfrm>
          <a:prstGeom prst="rect">
            <a:avLst/>
          </a:prstGeom>
          <a:noFill/>
        </p:spPr>
        <p:txBody>
          <a:bodyPr wrap="square" lIns="91397" tIns="45698" rIns="91397" bIns="45698" rtlCol="0">
            <a:spAutoFit/>
          </a:bodyPr>
          <a:lstStyle/>
          <a:p>
            <a:pPr algn="r"/>
            <a:r>
              <a:rPr lang="en-US" sz="2400" b="1" dirty="0"/>
              <a:t>150,250 AADT</a:t>
            </a:r>
          </a:p>
        </p:txBody>
      </p:sp>
      <p:sp>
        <p:nvSpPr>
          <p:cNvPr id="70" name="TextBox 69"/>
          <p:cNvSpPr txBox="1"/>
          <p:nvPr/>
        </p:nvSpPr>
        <p:spPr>
          <a:xfrm>
            <a:off x="7010404" y="5498277"/>
            <a:ext cx="1339493" cy="307777"/>
          </a:xfrm>
          <a:prstGeom prst="rect">
            <a:avLst/>
          </a:prstGeom>
          <a:noFill/>
        </p:spPr>
        <p:txBody>
          <a:bodyPr wrap="square" lIns="91397" tIns="45698" rIns="91397" bIns="45698" rtlCol="0">
            <a:spAutoFit/>
          </a:bodyPr>
          <a:lstStyle/>
          <a:p>
            <a:pPr algn="r"/>
            <a:r>
              <a:rPr lang="en-US" sz="1400" dirty="0"/>
              <a:t>4,030’ Basic</a:t>
            </a:r>
          </a:p>
        </p:txBody>
      </p:sp>
      <p:cxnSp>
        <p:nvCxnSpPr>
          <p:cNvPr id="71" name="Straight Connector 70"/>
          <p:cNvCxnSpPr/>
          <p:nvPr/>
        </p:nvCxnSpPr>
        <p:spPr>
          <a:xfrm flipH="1">
            <a:off x="7720563" y="2466452"/>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72" name="TextBox 71"/>
          <p:cNvSpPr txBox="1"/>
          <p:nvPr/>
        </p:nvSpPr>
        <p:spPr>
          <a:xfrm>
            <a:off x="7054494" y="2135692"/>
            <a:ext cx="1333500" cy="307777"/>
          </a:xfrm>
          <a:prstGeom prst="rect">
            <a:avLst/>
          </a:prstGeom>
          <a:noFill/>
        </p:spPr>
        <p:txBody>
          <a:bodyPr wrap="square" lIns="91397" tIns="45698" rIns="91397" bIns="45698" rtlCol="0">
            <a:spAutoFit/>
          </a:bodyPr>
          <a:lstStyle/>
          <a:p>
            <a:pPr algn="r"/>
            <a:r>
              <a:rPr lang="en-US" sz="1400" dirty="0"/>
              <a:t>1,500’ </a:t>
            </a:r>
            <a:r>
              <a:rPr lang="en-US" sz="1400" dirty="0" smtClean="0"/>
              <a:t>Off ramp</a:t>
            </a:r>
            <a:endParaRPr lang="en-US" sz="1400" dirty="0"/>
          </a:p>
        </p:txBody>
      </p:sp>
      <p:grpSp>
        <p:nvGrpSpPr>
          <p:cNvPr id="74" name="Group 73"/>
          <p:cNvGrpSpPr/>
          <p:nvPr/>
        </p:nvGrpSpPr>
        <p:grpSpPr>
          <a:xfrm>
            <a:off x="8747636" y="1084303"/>
            <a:ext cx="243580" cy="4020503"/>
            <a:chOff x="7213588" y="1066800"/>
            <a:chExt cx="243580" cy="4020503"/>
          </a:xfrm>
        </p:grpSpPr>
        <p:sp>
          <p:nvSpPr>
            <p:cNvPr id="75" name="TextBox 74"/>
            <p:cNvSpPr txBox="1"/>
            <p:nvPr/>
          </p:nvSpPr>
          <p:spPr>
            <a:xfrm>
              <a:off x="7214215" y="1902746"/>
              <a:ext cx="223284" cy="369332"/>
            </a:xfrm>
            <a:prstGeom prst="rect">
              <a:avLst/>
            </a:prstGeom>
            <a:noFill/>
          </p:spPr>
          <p:txBody>
            <a:bodyPr wrap="square" rtlCol="0">
              <a:spAutoFit/>
            </a:bodyPr>
            <a:lstStyle/>
            <a:p>
              <a:pPr algn="ctr"/>
              <a:r>
                <a:rPr lang="en-US" dirty="0"/>
                <a:t>B</a:t>
              </a:r>
            </a:p>
          </p:txBody>
        </p:sp>
        <p:sp>
          <p:nvSpPr>
            <p:cNvPr id="76" name="TextBox 75"/>
            <p:cNvSpPr txBox="1"/>
            <p:nvPr/>
          </p:nvSpPr>
          <p:spPr>
            <a:xfrm>
              <a:off x="7213588" y="2274332"/>
              <a:ext cx="223284" cy="369332"/>
            </a:xfrm>
            <a:prstGeom prst="rect">
              <a:avLst/>
            </a:prstGeom>
            <a:noFill/>
          </p:spPr>
          <p:txBody>
            <a:bodyPr wrap="square" rtlCol="0">
              <a:spAutoFit/>
            </a:bodyPr>
            <a:lstStyle/>
            <a:p>
              <a:pPr algn="ctr"/>
              <a:r>
                <a:rPr lang="en-US" dirty="0" smtClean="0"/>
                <a:t>C</a:t>
              </a:r>
              <a:endParaRPr lang="en-US" dirty="0"/>
            </a:p>
          </p:txBody>
        </p:sp>
        <p:sp>
          <p:nvSpPr>
            <p:cNvPr id="77" name="TextBox 76"/>
            <p:cNvSpPr txBox="1"/>
            <p:nvPr/>
          </p:nvSpPr>
          <p:spPr>
            <a:xfrm>
              <a:off x="7233884" y="2693432"/>
              <a:ext cx="223284" cy="369332"/>
            </a:xfrm>
            <a:prstGeom prst="rect">
              <a:avLst/>
            </a:prstGeom>
            <a:noFill/>
          </p:spPr>
          <p:txBody>
            <a:bodyPr wrap="square" rtlCol="0">
              <a:spAutoFit/>
            </a:bodyPr>
            <a:lstStyle/>
            <a:p>
              <a:pPr algn="ctr"/>
              <a:r>
                <a:rPr lang="en-US" dirty="0"/>
                <a:t>D</a:t>
              </a:r>
            </a:p>
          </p:txBody>
        </p:sp>
        <p:sp>
          <p:nvSpPr>
            <p:cNvPr id="81" name="TextBox 80"/>
            <p:cNvSpPr txBox="1"/>
            <p:nvPr/>
          </p:nvSpPr>
          <p:spPr>
            <a:xfrm>
              <a:off x="7213588" y="3413098"/>
              <a:ext cx="223284" cy="369332"/>
            </a:xfrm>
            <a:prstGeom prst="rect">
              <a:avLst/>
            </a:prstGeom>
            <a:noFill/>
          </p:spPr>
          <p:txBody>
            <a:bodyPr wrap="square" rtlCol="0">
              <a:spAutoFit/>
            </a:bodyPr>
            <a:lstStyle/>
            <a:p>
              <a:pPr algn="ctr"/>
              <a:r>
                <a:rPr lang="en-US" dirty="0" smtClean="0"/>
                <a:t>E</a:t>
              </a:r>
              <a:endParaRPr lang="en-US" dirty="0"/>
            </a:p>
          </p:txBody>
        </p:sp>
        <p:sp>
          <p:nvSpPr>
            <p:cNvPr id="89" name="TextBox 88"/>
            <p:cNvSpPr txBox="1"/>
            <p:nvPr/>
          </p:nvSpPr>
          <p:spPr>
            <a:xfrm>
              <a:off x="7218916" y="4717971"/>
              <a:ext cx="223284" cy="369332"/>
            </a:xfrm>
            <a:prstGeom prst="rect">
              <a:avLst/>
            </a:prstGeom>
            <a:noFill/>
          </p:spPr>
          <p:txBody>
            <a:bodyPr wrap="square" rtlCol="0">
              <a:spAutoFit/>
            </a:bodyPr>
            <a:lstStyle/>
            <a:p>
              <a:pPr algn="ctr"/>
              <a:r>
                <a:rPr lang="en-US" dirty="0"/>
                <a:t>F</a:t>
              </a:r>
            </a:p>
          </p:txBody>
        </p:sp>
        <p:sp>
          <p:nvSpPr>
            <p:cNvPr id="102" name="TextBox 101"/>
            <p:cNvSpPr txBox="1"/>
            <p:nvPr/>
          </p:nvSpPr>
          <p:spPr>
            <a:xfrm>
              <a:off x="7231616" y="1066800"/>
              <a:ext cx="223284" cy="369332"/>
            </a:xfrm>
            <a:prstGeom prst="rect">
              <a:avLst/>
            </a:prstGeom>
            <a:noFill/>
          </p:spPr>
          <p:txBody>
            <a:bodyPr wrap="square" rtlCol="0">
              <a:spAutoFit/>
            </a:bodyPr>
            <a:lstStyle/>
            <a:p>
              <a:pPr algn="ctr"/>
              <a:r>
                <a:rPr lang="en-US" dirty="0" smtClean="0"/>
                <a:t>A</a:t>
              </a:r>
              <a:endParaRPr lang="en-US" dirty="0"/>
            </a:p>
          </p:txBody>
        </p:sp>
      </p:grpSp>
      <p:sp>
        <p:nvSpPr>
          <p:cNvPr id="103" name="TextBox 102"/>
          <p:cNvSpPr txBox="1"/>
          <p:nvPr/>
        </p:nvSpPr>
        <p:spPr>
          <a:xfrm>
            <a:off x="1159016" y="6021305"/>
            <a:ext cx="1388211" cy="461620"/>
          </a:xfrm>
          <a:prstGeom prst="rect">
            <a:avLst/>
          </a:prstGeom>
          <a:noFill/>
        </p:spPr>
        <p:txBody>
          <a:bodyPr wrap="square" lIns="91397" tIns="45698" rIns="91397" bIns="45698" rtlCol="0">
            <a:spAutoFit/>
          </a:bodyPr>
          <a:lstStyle/>
          <a:p>
            <a:pPr algn="ctr"/>
            <a:r>
              <a:rPr lang="en-US" sz="2400" dirty="0"/>
              <a:t>4</a:t>
            </a:r>
            <a:r>
              <a:rPr lang="en-US" sz="2400" dirty="0" smtClean="0"/>
              <a:t> Lanes</a:t>
            </a:r>
            <a:endParaRPr lang="en-US" sz="2400" dirty="0"/>
          </a:p>
        </p:txBody>
      </p:sp>
      <p:cxnSp>
        <p:nvCxnSpPr>
          <p:cNvPr id="110" name="Straight Connector 109"/>
          <p:cNvCxnSpPr/>
          <p:nvPr/>
        </p:nvCxnSpPr>
        <p:spPr>
          <a:xfrm flipH="1">
            <a:off x="7724040" y="12192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11" name="Straight Connector 110"/>
          <p:cNvCxnSpPr/>
          <p:nvPr/>
        </p:nvCxnSpPr>
        <p:spPr>
          <a:xfrm flipH="1">
            <a:off x="7724040" y="60198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12" name="Straight Connector 111"/>
          <p:cNvCxnSpPr/>
          <p:nvPr/>
        </p:nvCxnSpPr>
        <p:spPr>
          <a:xfrm flipV="1">
            <a:off x="8343900" y="3582726"/>
            <a:ext cx="266700" cy="342900"/>
          </a:xfrm>
          <a:prstGeom prst="line">
            <a:avLst/>
          </a:prstGeom>
          <a:ln w="28575"/>
        </p:spPr>
        <p:style>
          <a:lnRef idx="1">
            <a:schemeClr val="dk1"/>
          </a:lnRef>
          <a:fillRef idx="0">
            <a:schemeClr val="dk1"/>
          </a:fillRef>
          <a:effectRef idx="0">
            <a:schemeClr val="dk1"/>
          </a:effectRef>
          <a:fontRef idx="minor">
            <a:schemeClr val="tx1"/>
          </a:fontRef>
        </p:style>
      </p:cxnSp>
      <p:sp>
        <p:nvSpPr>
          <p:cNvPr id="113" name="TextBox 112"/>
          <p:cNvSpPr txBox="1"/>
          <p:nvPr/>
        </p:nvSpPr>
        <p:spPr>
          <a:xfrm>
            <a:off x="7060375" y="3121227"/>
            <a:ext cx="1333500" cy="307777"/>
          </a:xfrm>
          <a:prstGeom prst="rect">
            <a:avLst/>
          </a:prstGeom>
          <a:noFill/>
        </p:spPr>
        <p:txBody>
          <a:bodyPr wrap="square" lIns="91397" tIns="45698" rIns="91397" bIns="45698" rtlCol="0">
            <a:spAutoFit/>
          </a:bodyPr>
          <a:lstStyle/>
          <a:p>
            <a:pPr algn="r"/>
            <a:r>
              <a:rPr lang="en-US" sz="1400" dirty="0"/>
              <a:t>1,500’ </a:t>
            </a:r>
            <a:r>
              <a:rPr lang="en-US" sz="1400" dirty="0" smtClean="0"/>
              <a:t>Off ramp</a:t>
            </a:r>
            <a:endParaRPr lang="en-US" sz="1400" dirty="0"/>
          </a:p>
        </p:txBody>
      </p:sp>
      <p:cxnSp>
        <p:nvCxnSpPr>
          <p:cNvPr id="114" name="Straight Connector 113"/>
          <p:cNvCxnSpPr/>
          <p:nvPr/>
        </p:nvCxnSpPr>
        <p:spPr>
          <a:xfrm flipH="1">
            <a:off x="7719950" y="29718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15" name="Straight Connector 114"/>
          <p:cNvCxnSpPr/>
          <p:nvPr/>
        </p:nvCxnSpPr>
        <p:spPr>
          <a:xfrm flipH="1">
            <a:off x="7724040" y="5334000"/>
            <a:ext cx="88656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16" name="TextBox 115"/>
          <p:cNvSpPr txBox="1"/>
          <p:nvPr/>
        </p:nvSpPr>
        <p:spPr>
          <a:xfrm>
            <a:off x="7162800" y="4990602"/>
            <a:ext cx="1339493" cy="307777"/>
          </a:xfrm>
          <a:prstGeom prst="rect">
            <a:avLst/>
          </a:prstGeom>
          <a:noFill/>
        </p:spPr>
        <p:txBody>
          <a:bodyPr wrap="square" lIns="91397" tIns="45698" rIns="91397" bIns="45698" rtlCol="0">
            <a:spAutoFit/>
          </a:bodyPr>
          <a:lstStyle/>
          <a:p>
            <a:pPr algn="r"/>
            <a:r>
              <a:rPr lang="en-US" sz="1400" dirty="0"/>
              <a:t>1,500’ </a:t>
            </a:r>
            <a:r>
              <a:rPr lang="en-US" sz="1400" dirty="0" smtClean="0"/>
              <a:t>On ramp</a:t>
            </a:r>
            <a:endParaRPr lang="en-US" sz="1400" dirty="0"/>
          </a:p>
        </p:txBody>
      </p:sp>
      <p:sp>
        <p:nvSpPr>
          <p:cNvPr id="117" name="TextBox 116"/>
          <p:cNvSpPr txBox="1"/>
          <p:nvPr/>
        </p:nvSpPr>
        <p:spPr>
          <a:xfrm>
            <a:off x="8752964" y="5167533"/>
            <a:ext cx="223284" cy="369332"/>
          </a:xfrm>
          <a:prstGeom prst="rect">
            <a:avLst/>
          </a:prstGeom>
          <a:noFill/>
        </p:spPr>
        <p:txBody>
          <a:bodyPr wrap="square" lIns="91397" tIns="45698" rIns="91397" bIns="45698" rtlCol="0">
            <a:spAutoFit/>
          </a:bodyPr>
          <a:lstStyle/>
          <a:p>
            <a:pPr algn="ctr"/>
            <a:r>
              <a:rPr lang="en-US" dirty="0" smtClean="0"/>
              <a:t>G</a:t>
            </a:r>
            <a:endParaRPr lang="en-US" dirty="0"/>
          </a:p>
        </p:txBody>
      </p:sp>
      <p:sp>
        <p:nvSpPr>
          <p:cNvPr id="118" name="TextBox 117"/>
          <p:cNvSpPr txBox="1"/>
          <p:nvPr/>
        </p:nvSpPr>
        <p:spPr>
          <a:xfrm>
            <a:off x="8767932" y="5835134"/>
            <a:ext cx="223284" cy="369332"/>
          </a:xfrm>
          <a:prstGeom prst="rect">
            <a:avLst/>
          </a:prstGeom>
          <a:noFill/>
        </p:spPr>
        <p:txBody>
          <a:bodyPr wrap="square" lIns="91397" tIns="45698" rIns="91397" bIns="45698" rtlCol="0">
            <a:spAutoFit/>
          </a:bodyPr>
          <a:lstStyle/>
          <a:p>
            <a:pPr algn="ctr"/>
            <a:r>
              <a:rPr lang="en-US" dirty="0" smtClean="0"/>
              <a:t>H</a:t>
            </a:r>
            <a:endParaRPr lang="en-US" dirty="0"/>
          </a:p>
        </p:txBody>
      </p:sp>
      <p:pic>
        <p:nvPicPr>
          <p:cNvPr id="2970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1529" y="3313732"/>
            <a:ext cx="5622157" cy="67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71603" y="4126044"/>
            <a:ext cx="5682895" cy="1397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Group 41"/>
          <p:cNvGrpSpPr/>
          <p:nvPr/>
        </p:nvGrpSpPr>
        <p:grpSpPr>
          <a:xfrm>
            <a:off x="7010404" y="6172189"/>
            <a:ext cx="361955" cy="439999"/>
            <a:chOff x="3295645" y="4186705"/>
            <a:chExt cx="361955" cy="439999"/>
          </a:xfrm>
        </p:grpSpPr>
        <p:sp>
          <p:nvSpPr>
            <p:cNvPr id="43" name="Up Arrow 42"/>
            <p:cNvSpPr/>
            <p:nvPr/>
          </p:nvSpPr>
          <p:spPr>
            <a:xfrm>
              <a:off x="3295645" y="4186705"/>
              <a:ext cx="361955" cy="3852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308927" y="4257372"/>
              <a:ext cx="335389" cy="369332"/>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45" name="Line 95"/>
          <p:cNvSpPr>
            <a:spLocks noChangeShapeType="1"/>
          </p:cNvSpPr>
          <p:nvPr/>
        </p:nvSpPr>
        <p:spPr bwMode="auto">
          <a:xfrm rot="5400000">
            <a:off x="6786178" y="2717934"/>
            <a:ext cx="660737" cy="2"/>
          </a:xfrm>
          <a:prstGeom prst="line">
            <a:avLst/>
          </a:prstGeom>
          <a:noFill/>
          <a:ln w="38100">
            <a:solidFill>
              <a:schemeClr val="tx1"/>
            </a:solidFill>
            <a:round/>
            <a:headEnd/>
            <a:tailEnd type="triangle" w="sm" len="sm"/>
          </a:ln>
          <a:extLst>
            <a:ext uri="{909E8E84-426E-40DD-AFC4-6F175D3DCCD1}">
              <a14:hiddenFill xmlns:a14="http://schemas.microsoft.com/office/drawing/2010/main">
                <a:noFill/>
              </a14:hiddenFill>
            </a:ext>
          </a:extLst>
        </p:spPr>
        <p:txBody>
          <a:bodyPr lIns="91397" tIns="45698" rIns="91397" bIns="45698"/>
          <a:lstStyle/>
          <a:p>
            <a:endParaRPr lang="en-US"/>
          </a:p>
        </p:txBody>
      </p:sp>
      <p:sp>
        <p:nvSpPr>
          <p:cNvPr id="49" name="TextBox 48"/>
          <p:cNvSpPr txBox="1"/>
          <p:nvPr/>
        </p:nvSpPr>
        <p:spPr>
          <a:xfrm rot="5400000">
            <a:off x="6097904" y="2545869"/>
            <a:ext cx="1674699" cy="317362"/>
          </a:xfrm>
          <a:prstGeom prst="rect">
            <a:avLst/>
          </a:prstGeom>
          <a:noFill/>
        </p:spPr>
        <p:txBody>
          <a:bodyPr wrap="square" lIns="91397" tIns="45698" rIns="91397" bIns="45698" rtlCol="0">
            <a:spAutoFit/>
          </a:bodyPr>
          <a:lstStyle/>
          <a:p>
            <a:pPr algn="ctr"/>
            <a:r>
              <a:rPr lang="en-US" sz="1400" dirty="0"/>
              <a:t>Peak Direction</a:t>
            </a:r>
          </a:p>
        </p:txBody>
      </p:sp>
      <p:grpSp>
        <p:nvGrpSpPr>
          <p:cNvPr id="47" name="Group 46"/>
          <p:cNvGrpSpPr/>
          <p:nvPr/>
        </p:nvGrpSpPr>
        <p:grpSpPr>
          <a:xfrm>
            <a:off x="27642" y="0"/>
            <a:ext cx="6602066" cy="533400"/>
            <a:chOff x="0" y="457200"/>
            <a:chExt cx="6602066" cy="533400"/>
          </a:xfrm>
        </p:grpSpPr>
        <p:pic>
          <p:nvPicPr>
            <p:cNvPr id="52"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67715"/>
            <a:stretch/>
          </p:blipFill>
          <p:spPr bwMode="auto">
            <a:xfrm>
              <a:off x="0" y="457200"/>
              <a:ext cx="233497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Rectangle 2"/>
            <p:cNvSpPr txBox="1">
              <a:spLocks noChangeArrowheads="1"/>
            </p:cNvSpPr>
            <p:nvPr/>
          </p:nvSpPr>
          <p:spPr>
            <a:xfrm>
              <a:off x="2427326" y="470773"/>
              <a:ext cx="4174740" cy="506254"/>
            </a:xfrm>
            <a:prstGeom prst="rect">
              <a:avLst/>
            </a:prstGeom>
          </p:spPr>
          <p:txBody>
            <a:bodyPr vert="horz" lIns="0" tIns="0" rIns="0" bIns="0" rtlCol="0" anchor="t" anchorCtr="0">
              <a:normAutofit/>
            </a:bodyPr>
            <a:lstStyle>
              <a:lvl1pPr algn="l" defTabSz="914400"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a:t>FREE</a:t>
              </a:r>
              <a:r>
                <a:rPr lang="en-US" sz="3200" dirty="0"/>
                <a:t>PLAN</a:t>
              </a:r>
            </a:p>
          </p:txBody>
        </p:sp>
      </p:grpSp>
    </p:spTree>
    <p:custDataLst>
      <p:tags r:id="rId1"/>
    </p:custDataLst>
    <p:extLst>
      <p:ext uri="{BB962C8B-B14F-4D97-AF65-F5344CB8AC3E}">
        <p14:creationId xmlns:p14="http://schemas.microsoft.com/office/powerpoint/2010/main" val="318248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539" y="471854"/>
            <a:ext cx="6172200" cy="6172200"/>
          </a:xfrm>
          <a:prstGeom prst="rect">
            <a:avLst/>
          </a:prstGeom>
        </p:spPr>
      </p:pic>
      <p:sp>
        <p:nvSpPr>
          <p:cNvPr id="8" name="Cloud Callout 7"/>
          <p:cNvSpPr/>
          <p:nvPr/>
        </p:nvSpPr>
        <p:spPr bwMode="auto">
          <a:xfrm>
            <a:off x="5867400" y="203463"/>
            <a:ext cx="2993924" cy="1737851"/>
          </a:xfrm>
          <a:prstGeom prst="cloudCallout">
            <a:avLst>
              <a:gd name="adj1" fmla="val -49386"/>
              <a:gd name="adj2" fmla="val 62500"/>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dirty="0">
              <a:solidFill>
                <a:schemeClr val="tx1"/>
              </a:solidFill>
              <a:latin typeface="Arial" charset="0"/>
            </a:endParaRPr>
          </a:p>
        </p:txBody>
      </p:sp>
      <p:sp>
        <p:nvSpPr>
          <p:cNvPr id="11" name="Rectangle 10"/>
          <p:cNvSpPr/>
          <p:nvPr/>
        </p:nvSpPr>
        <p:spPr>
          <a:xfrm rot="20984136">
            <a:off x="6256079" y="692316"/>
            <a:ext cx="2417264" cy="579596"/>
          </a:xfrm>
          <a:prstGeom prst="rect">
            <a:avLst/>
          </a:prstGeom>
          <a:noFill/>
        </p:spPr>
        <p:txBody>
          <a:bodyPr wrap="none" lIns="91397" tIns="45698" rIns="91397" bIns="45698">
            <a:spAutoFit/>
          </a:bodyPr>
          <a:lstStyle/>
          <a:p>
            <a:pPr algn="ctr"/>
            <a:r>
              <a:rPr lang="en-US" sz="3200" b="1" dirty="0">
                <a:ln w="19050">
                  <a:solidFill>
                    <a:schemeClr val="tx2">
                      <a:tint val="1000"/>
                    </a:schemeClr>
                  </a:solidFill>
                  <a:prstDash val="solid"/>
                </a:ln>
                <a:solidFill>
                  <a:schemeClr val="tx2">
                    <a:lumMod val="20000"/>
                    <a:lumOff val="80000"/>
                  </a:schemeClr>
                </a:solidFill>
                <a:effectLst>
                  <a:outerShdw blurRad="50000" dist="50800" dir="7500000" algn="tl">
                    <a:srgbClr val="000000">
                      <a:shade val="5000"/>
                      <a:alpha val="35000"/>
                    </a:srgbClr>
                  </a:outerShdw>
                </a:effectLst>
                <a:latin typeface="+mj-lt"/>
              </a:rPr>
              <a:t>QUESTIONS?</a:t>
            </a:r>
          </a:p>
        </p:txBody>
      </p:sp>
    </p:spTree>
    <p:custDataLst>
      <p:tags r:id="rId1"/>
    </p:custDataLst>
    <p:extLst>
      <p:ext uri="{BB962C8B-B14F-4D97-AF65-F5344CB8AC3E}">
        <p14:creationId xmlns:p14="http://schemas.microsoft.com/office/powerpoint/2010/main" val="3374920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Applications </a:t>
            </a:r>
            <a:br>
              <a:rPr lang="en-US" dirty="0" smtClean="0"/>
            </a:br>
            <a:endParaRPr lang="en-US" dirty="0"/>
          </a:p>
        </p:txBody>
      </p:sp>
      <p:sp>
        <p:nvSpPr>
          <p:cNvPr id="2" name="Text Placeholder 1"/>
          <p:cNvSpPr>
            <a:spLocks noGrp="1"/>
          </p:cNvSpPr>
          <p:nvPr>
            <p:ph type="body" idx="10"/>
          </p:nvPr>
        </p:nvSpPr>
        <p:spPr>
          <a:xfrm>
            <a:off x="175034" y="3463122"/>
            <a:ext cx="8664166" cy="663595"/>
          </a:xfrm>
        </p:spPr>
        <p:txBody>
          <a:bodyPr/>
          <a:lstStyle/>
          <a:p>
            <a:r>
              <a:rPr lang="en-US" dirty="0" smtClean="0"/>
              <a:t>AGENDA ITEM 14</a:t>
            </a:r>
            <a:endParaRPr lang="en-US" dirty="0"/>
          </a:p>
        </p:txBody>
      </p:sp>
    </p:spTree>
    <p:custDataLst>
      <p:tags r:id="rId1"/>
    </p:custDataLst>
    <p:extLst>
      <p:ext uri="{BB962C8B-B14F-4D97-AF65-F5344CB8AC3E}">
        <p14:creationId xmlns:p14="http://schemas.microsoft.com/office/powerpoint/2010/main" val="1229937132"/>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6290" name="Rectangle 2"/>
          <p:cNvSpPr>
            <a:spLocks noGrp="1" noChangeArrowheads="1"/>
          </p:cNvSpPr>
          <p:nvPr>
            <p:ph type="title"/>
          </p:nvPr>
        </p:nvSpPr>
        <p:spPr>
          <a:xfrm>
            <a:off x="2399304" y="0"/>
            <a:ext cx="4839696" cy="884238"/>
          </a:xfrm>
        </p:spPr>
        <p:txBody>
          <a:bodyPr anchor="ctr"/>
          <a:lstStyle/>
          <a:p>
            <a:r>
              <a:rPr lang="en-US" b="1" dirty="0" smtClean="0"/>
              <a:t>LOS  APPLICATIONS</a:t>
            </a:r>
            <a:endParaRPr lang="en-US" b="1" dirty="0"/>
          </a:p>
        </p:txBody>
      </p:sp>
      <p:sp>
        <p:nvSpPr>
          <p:cNvPr id="2" name="Content Placeholder 1"/>
          <p:cNvSpPr>
            <a:spLocks noGrp="1"/>
          </p:cNvSpPr>
          <p:nvPr>
            <p:ph idx="1"/>
          </p:nvPr>
        </p:nvSpPr>
        <p:spPr/>
        <p:txBody>
          <a:bodyPr/>
          <a:lstStyle/>
          <a:p>
            <a:endParaRPr lang="en-US"/>
          </a:p>
        </p:txBody>
      </p:sp>
      <p:sp>
        <p:nvSpPr>
          <p:cNvPr id="4" name="Slide Number Placeholder 4"/>
          <p:cNvSpPr>
            <a:spLocks noGrp="1"/>
          </p:cNvSpPr>
          <p:nvPr>
            <p:ph type="sldNum" sz="quarter" idx="4294967295"/>
          </p:nvPr>
        </p:nvSpPr>
        <p:spPr>
          <a:xfrm>
            <a:off x="4583117" y="6553200"/>
            <a:ext cx="4560887" cy="304800"/>
          </a:xfrm>
        </p:spPr>
        <p:txBody>
          <a:bodyPr/>
          <a:lstStyle/>
          <a:p>
            <a:r>
              <a:rPr lang="en-US" smtClean="0"/>
              <a:t>321</a:t>
            </a:r>
            <a:endParaRPr lang="en-US"/>
          </a:p>
        </p:txBody>
      </p:sp>
      <p:pic>
        <p:nvPicPr>
          <p:cNvPr id="2316291" name="Picture 3" descr="TennesseeSt"/>
          <p:cNvPicPr>
            <a:picLocks noChangeAspect="1" noChangeArrowheads="1"/>
          </p:cNvPicPr>
          <p:nvPr/>
        </p:nvPicPr>
        <p:blipFill>
          <a:blip r:embed="rId4" cstate="print"/>
          <a:srcRect/>
          <a:stretch>
            <a:fillRect/>
          </a:stretch>
        </p:blipFill>
        <p:spPr bwMode="auto">
          <a:xfrm>
            <a:off x="0" y="858300"/>
            <a:ext cx="9144000" cy="5999700"/>
          </a:xfrm>
          <a:prstGeom prst="rect">
            <a:avLst/>
          </a:prstGeom>
          <a:noFill/>
        </p:spPr>
      </p:pic>
      <p:sp>
        <p:nvSpPr>
          <p:cNvPr id="9" name="Slide Number Placeholder 3"/>
          <p:cNvSpPr txBox="1">
            <a:spLocks/>
          </p:cNvSpPr>
          <p:nvPr/>
        </p:nvSpPr>
        <p:spPr bwMode="auto">
          <a:xfrm>
            <a:off x="7210639" y="6404338"/>
            <a:ext cx="1905000" cy="457200"/>
          </a:xfrm>
          <a:prstGeom prst="rect">
            <a:avLst/>
          </a:prstGeom>
          <a:noFill/>
          <a:ln w="9525">
            <a:noFill/>
            <a:miter lim="800000"/>
            <a:headEnd/>
            <a:tailEnd/>
          </a:ln>
          <a:effectLst/>
        </p:spPr>
        <p:txBody>
          <a:bodyPr vert="horz" wrap="square" lIns="91397" tIns="45698" rIns="91397" bIns="45698" numCol="1" anchor="b" anchorCtr="0" compatLnSpc="1">
            <a:prstTxWarp prst="textNoShape">
              <a:avLst/>
            </a:prstTxWarp>
          </a:bodyPr>
          <a:lstStyle/>
          <a:p>
            <a:pPr algn="r" fontAlgn="base">
              <a:spcBef>
                <a:spcPct val="0"/>
              </a:spcBef>
              <a:spcAft>
                <a:spcPct val="0"/>
              </a:spcAft>
              <a:defRPr/>
            </a:pPr>
            <a:fld id="{E3A2B679-9D88-4385-9184-0C6D85390EDA}" type="slidenum">
              <a:rPr lang="en-US" sz="1400" b="1">
                <a:solidFill>
                  <a:schemeClr val="tx1">
                    <a:lumMod val="50000"/>
                    <a:lumOff val="50000"/>
                  </a:schemeClr>
                </a:solidFill>
                <a:latin typeface="Calibri" pitchFamily="34" charset="0"/>
              </a:rPr>
              <a:pPr algn="r" fontAlgn="base">
                <a:spcBef>
                  <a:spcPct val="0"/>
                </a:spcBef>
                <a:spcAft>
                  <a:spcPct val="0"/>
                </a:spcAft>
                <a:defRPr/>
              </a:pPr>
              <a:t>327</a:t>
            </a:fld>
            <a:endParaRPr lang="en-US" sz="1400" b="1" dirty="0">
              <a:solidFill>
                <a:schemeClr val="tx1">
                  <a:lumMod val="50000"/>
                  <a:lumOff val="50000"/>
                </a:schemeClr>
              </a:solidFill>
              <a:latin typeface="Calibri" pitchFamily="34" charset="0"/>
            </a:endParaRPr>
          </a:p>
        </p:txBody>
      </p:sp>
    </p:spTree>
    <p:custDataLst>
      <p:tags r:id="rId1"/>
    </p:custDataLst>
    <p:extLst>
      <p:ext uri="{BB962C8B-B14F-4D97-AF65-F5344CB8AC3E}">
        <p14:creationId xmlns:p14="http://schemas.microsoft.com/office/powerpoint/2010/main" val="1917368425"/>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7618" name="Rectangle 2"/>
          <p:cNvSpPr>
            <a:spLocks noGrp="1" noChangeArrowheads="1"/>
          </p:cNvSpPr>
          <p:nvPr>
            <p:ph type="title"/>
          </p:nvPr>
        </p:nvSpPr>
        <p:spPr/>
        <p:txBody>
          <a:bodyPr>
            <a:normAutofit fontScale="90000"/>
          </a:bodyPr>
          <a:lstStyle/>
          <a:p>
            <a:r>
              <a:rPr lang="en-US" smtClean="0"/>
              <a:t>Planning Uses of LOS Techniques</a:t>
            </a:r>
            <a:endParaRPr lang="en-US"/>
          </a:p>
        </p:txBody>
      </p:sp>
      <p:sp>
        <p:nvSpPr>
          <p:cNvPr id="7" name="Diamond 6"/>
          <p:cNvSpPr/>
          <p:nvPr/>
        </p:nvSpPr>
        <p:spPr>
          <a:xfrm>
            <a:off x="2039144" y="1066804"/>
            <a:ext cx="5065713" cy="5065713"/>
          </a:xfrm>
          <a:prstGeom prst="diamond">
            <a:avLst/>
          </a:prstGeom>
        </p:spPr>
        <p:style>
          <a:lnRef idx="0">
            <a:schemeClr val="accent1"/>
          </a:lnRef>
          <a:fillRef idx="3">
            <a:schemeClr val="accent1"/>
          </a:fillRef>
          <a:effectRef idx="3">
            <a:schemeClr val="accent1"/>
          </a:effectRef>
          <a:fontRef idx="minor">
            <a:schemeClr val="dk1">
              <a:hueOff val="0"/>
              <a:satOff val="0"/>
              <a:lumOff val="0"/>
              <a:alphaOff val="0"/>
            </a:schemeClr>
          </a:fontRef>
        </p:style>
      </p:sp>
      <p:sp>
        <p:nvSpPr>
          <p:cNvPr id="8" name="Freeform 7"/>
          <p:cNvSpPr/>
          <p:nvPr/>
        </p:nvSpPr>
        <p:spPr>
          <a:xfrm>
            <a:off x="2520390" y="1548045"/>
            <a:ext cx="1975628" cy="1975628"/>
          </a:xfrm>
          <a:custGeom>
            <a:avLst/>
            <a:gdLst>
              <a:gd name="connsiteX0" fmla="*/ 0 w 1975628"/>
              <a:gd name="connsiteY0" fmla="*/ 329278 h 1975628"/>
              <a:gd name="connsiteX1" fmla="*/ 96444 w 1975628"/>
              <a:gd name="connsiteY1" fmla="*/ 96443 h 1975628"/>
              <a:gd name="connsiteX2" fmla="*/ 329279 w 1975628"/>
              <a:gd name="connsiteY2" fmla="*/ 0 h 1975628"/>
              <a:gd name="connsiteX3" fmla="*/ 1646350 w 1975628"/>
              <a:gd name="connsiteY3" fmla="*/ 0 h 1975628"/>
              <a:gd name="connsiteX4" fmla="*/ 1879185 w 1975628"/>
              <a:gd name="connsiteY4" fmla="*/ 96444 h 1975628"/>
              <a:gd name="connsiteX5" fmla="*/ 1975628 w 1975628"/>
              <a:gd name="connsiteY5" fmla="*/ 329279 h 1975628"/>
              <a:gd name="connsiteX6" fmla="*/ 1975628 w 1975628"/>
              <a:gd name="connsiteY6" fmla="*/ 1646350 h 1975628"/>
              <a:gd name="connsiteX7" fmla="*/ 1879185 w 1975628"/>
              <a:gd name="connsiteY7" fmla="*/ 1879185 h 1975628"/>
              <a:gd name="connsiteX8" fmla="*/ 1646350 w 1975628"/>
              <a:gd name="connsiteY8" fmla="*/ 1975628 h 1975628"/>
              <a:gd name="connsiteX9" fmla="*/ 329278 w 1975628"/>
              <a:gd name="connsiteY9" fmla="*/ 1975628 h 1975628"/>
              <a:gd name="connsiteX10" fmla="*/ 96443 w 1975628"/>
              <a:gd name="connsiteY10" fmla="*/ 1879185 h 1975628"/>
              <a:gd name="connsiteX11" fmla="*/ 0 w 1975628"/>
              <a:gd name="connsiteY11" fmla="*/ 1646350 h 1975628"/>
              <a:gd name="connsiteX12" fmla="*/ 0 w 1975628"/>
              <a:gd name="connsiteY12" fmla="*/ 329278 h 19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5628" h="1975628">
                <a:moveTo>
                  <a:pt x="0" y="329278"/>
                </a:moveTo>
                <a:cubicBezTo>
                  <a:pt x="0" y="241948"/>
                  <a:pt x="34692" y="158195"/>
                  <a:pt x="96444" y="96443"/>
                </a:cubicBezTo>
                <a:cubicBezTo>
                  <a:pt x="158196" y="34691"/>
                  <a:pt x="241949" y="0"/>
                  <a:pt x="329279" y="0"/>
                </a:cubicBezTo>
                <a:lnTo>
                  <a:pt x="1646350" y="0"/>
                </a:lnTo>
                <a:cubicBezTo>
                  <a:pt x="1733680" y="0"/>
                  <a:pt x="1817433" y="34692"/>
                  <a:pt x="1879185" y="96444"/>
                </a:cubicBezTo>
                <a:cubicBezTo>
                  <a:pt x="1940937" y="158196"/>
                  <a:pt x="1975628" y="241949"/>
                  <a:pt x="1975628" y="329279"/>
                </a:cubicBezTo>
                <a:lnTo>
                  <a:pt x="1975628" y="1646350"/>
                </a:lnTo>
                <a:cubicBezTo>
                  <a:pt x="1975628" y="1733680"/>
                  <a:pt x="1940936" y="1817433"/>
                  <a:pt x="1879185" y="1879185"/>
                </a:cubicBezTo>
                <a:cubicBezTo>
                  <a:pt x="1817433" y="1940937"/>
                  <a:pt x="1733680" y="1975628"/>
                  <a:pt x="1646350" y="1975628"/>
                </a:cubicBezTo>
                <a:lnTo>
                  <a:pt x="329278" y="1975628"/>
                </a:lnTo>
                <a:cubicBezTo>
                  <a:pt x="241948" y="1975628"/>
                  <a:pt x="158195" y="1940936"/>
                  <a:pt x="96443" y="1879185"/>
                </a:cubicBezTo>
                <a:cubicBezTo>
                  <a:pt x="34691" y="1817433"/>
                  <a:pt x="0" y="1733680"/>
                  <a:pt x="0" y="1646350"/>
                </a:cubicBezTo>
                <a:lnTo>
                  <a:pt x="0" y="329278"/>
                </a:lnTo>
                <a:close/>
              </a:path>
            </a:pathLst>
          </a:custGeom>
          <a:solidFill>
            <a:schemeClr val="accent6"/>
          </a:solidFill>
        </p:spPr>
        <p:style>
          <a:lnRef idx="0">
            <a:schemeClr val="accent2"/>
          </a:lnRef>
          <a:fillRef idx="3">
            <a:schemeClr val="accent2"/>
          </a:fillRef>
          <a:effectRef idx="3">
            <a:schemeClr val="accent2"/>
          </a:effectRef>
          <a:fontRef idx="minor">
            <a:schemeClr val="lt1"/>
          </a:fontRef>
        </p:style>
        <p:txBody>
          <a:bodyPr spcFirstLastPara="0" vert="horz" wrap="square" lIns="176371" tIns="176371" rIns="176371" bIns="176371" numCol="1" spcCol="1270" anchor="ctr" anchorCtr="0">
            <a:noAutofit/>
          </a:bodyPr>
          <a:lstStyle/>
          <a:p>
            <a:pPr algn="ctr" defTabSz="933014">
              <a:lnSpc>
                <a:spcPct val="90000"/>
              </a:lnSpc>
              <a:spcBef>
                <a:spcPct val="0"/>
              </a:spcBef>
              <a:spcAft>
                <a:spcPct val="35000"/>
              </a:spcAft>
            </a:pPr>
            <a:r>
              <a:rPr lang="en-US" sz="2800" dirty="0">
                <a:effectLst>
                  <a:outerShdw blurRad="38100" dist="38100" dir="2700000" algn="tl">
                    <a:srgbClr val="000000">
                      <a:alpha val="43137"/>
                    </a:srgbClr>
                  </a:outerShdw>
                </a:effectLst>
              </a:rPr>
              <a:t>Site Impact</a:t>
            </a:r>
          </a:p>
        </p:txBody>
      </p:sp>
      <p:sp>
        <p:nvSpPr>
          <p:cNvPr id="9" name="Freeform 8"/>
          <p:cNvSpPr/>
          <p:nvPr/>
        </p:nvSpPr>
        <p:spPr>
          <a:xfrm>
            <a:off x="2520390" y="3675645"/>
            <a:ext cx="1975628" cy="1975628"/>
          </a:xfrm>
          <a:custGeom>
            <a:avLst/>
            <a:gdLst>
              <a:gd name="connsiteX0" fmla="*/ 0 w 1975628"/>
              <a:gd name="connsiteY0" fmla="*/ 329278 h 1975628"/>
              <a:gd name="connsiteX1" fmla="*/ 96444 w 1975628"/>
              <a:gd name="connsiteY1" fmla="*/ 96443 h 1975628"/>
              <a:gd name="connsiteX2" fmla="*/ 329279 w 1975628"/>
              <a:gd name="connsiteY2" fmla="*/ 0 h 1975628"/>
              <a:gd name="connsiteX3" fmla="*/ 1646350 w 1975628"/>
              <a:gd name="connsiteY3" fmla="*/ 0 h 1975628"/>
              <a:gd name="connsiteX4" fmla="*/ 1879185 w 1975628"/>
              <a:gd name="connsiteY4" fmla="*/ 96444 h 1975628"/>
              <a:gd name="connsiteX5" fmla="*/ 1975628 w 1975628"/>
              <a:gd name="connsiteY5" fmla="*/ 329279 h 1975628"/>
              <a:gd name="connsiteX6" fmla="*/ 1975628 w 1975628"/>
              <a:gd name="connsiteY6" fmla="*/ 1646350 h 1975628"/>
              <a:gd name="connsiteX7" fmla="*/ 1879185 w 1975628"/>
              <a:gd name="connsiteY7" fmla="*/ 1879185 h 1975628"/>
              <a:gd name="connsiteX8" fmla="*/ 1646350 w 1975628"/>
              <a:gd name="connsiteY8" fmla="*/ 1975628 h 1975628"/>
              <a:gd name="connsiteX9" fmla="*/ 329278 w 1975628"/>
              <a:gd name="connsiteY9" fmla="*/ 1975628 h 1975628"/>
              <a:gd name="connsiteX10" fmla="*/ 96443 w 1975628"/>
              <a:gd name="connsiteY10" fmla="*/ 1879185 h 1975628"/>
              <a:gd name="connsiteX11" fmla="*/ 0 w 1975628"/>
              <a:gd name="connsiteY11" fmla="*/ 1646350 h 1975628"/>
              <a:gd name="connsiteX12" fmla="*/ 0 w 1975628"/>
              <a:gd name="connsiteY12" fmla="*/ 329278 h 19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5628" h="1975628">
                <a:moveTo>
                  <a:pt x="0" y="329278"/>
                </a:moveTo>
                <a:cubicBezTo>
                  <a:pt x="0" y="241948"/>
                  <a:pt x="34692" y="158195"/>
                  <a:pt x="96444" y="96443"/>
                </a:cubicBezTo>
                <a:cubicBezTo>
                  <a:pt x="158196" y="34691"/>
                  <a:pt x="241949" y="0"/>
                  <a:pt x="329279" y="0"/>
                </a:cubicBezTo>
                <a:lnTo>
                  <a:pt x="1646350" y="0"/>
                </a:lnTo>
                <a:cubicBezTo>
                  <a:pt x="1733680" y="0"/>
                  <a:pt x="1817433" y="34692"/>
                  <a:pt x="1879185" y="96444"/>
                </a:cubicBezTo>
                <a:cubicBezTo>
                  <a:pt x="1940937" y="158196"/>
                  <a:pt x="1975628" y="241949"/>
                  <a:pt x="1975628" y="329279"/>
                </a:cubicBezTo>
                <a:lnTo>
                  <a:pt x="1975628" y="1646350"/>
                </a:lnTo>
                <a:cubicBezTo>
                  <a:pt x="1975628" y="1733680"/>
                  <a:pt x="1940936" y="1817433"/>
                  <a:pt x="1879185" y="1879185"/>
                </a:cubicBezTo>
                <a:cubicBezTo>
                  <a:pt x="1817433" y="1940937"/>
                  <a:pt x="1733680" y="1975628"/>
                  <a:pt x="1646350" y="1975628"/>
                </a:cubicBezTo>
                <a:lnTo>
                  <a:pt x="329278" y="1975628"/>
                </a:lnTo>
                <a:cubicBezTo>
                  <a:pt x="241948" y="1975628"/>
                  <a:pt x="158195" y="1940936"/>
                  <a:pt x="96443" y="1879185"/>
                </a:cubicBezTo>
                <a:cubicBezTo>
                  <a:pt x="34691" y="1817433"/>
                  <a:pt x="0" y="1733680"/>
                  <a:pt x="0" y="1646350"/>
                </a:cubicBezTo>
                <a:lnTo>
                  <a:pt x="0" y="329278"/>
                </a:lnTo>
                <a:close/>
              </a:path>
            </a:pathLst>
          </a:cu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spcFirstLastPara="0" vert="horz" wrap="square" lIns="176371" tIns="176371" rIns="176371" bIns="176371" numCol="1" spcCol="1270" anchor="ctr" anchorCtr="0">
            <a:noAutofit/>
          </a:bodyPr>
          <a:lstStyle/>
          <a:p>
            <a:pPr algn="ctr" defTabSz="933014">
              <a:lnSpc>
                <a:spcPct val="90000"/>
              </a:lnSpc>
              <a:spcBef>
                <a:spcPct val="0"/>
              </a:spcBef>
              <a:spcAft>
                <a:spcPct val="35000"/>
              </a:spcAft>
            </a:pPr>
            <a:r>
              <a:rPr lang="en-US" sz="2800" dirty="0">
                <a:effectLst>
                  <a:outerShdw blurRad="38100" dist="38100" dir="2700000" algn="tl">
                    <a:srgbClr val="000000">
                      <a:alpha val="43137"/>
                    </a:srgbClr>
                  </a:outerShdw>
                </a:effectLst>
              </a:rPr>
              <a:t>What If Analysis</a:t>
            </a:r>
          </a:p>
        </p:txBody>
      </p:sp>
      <p:sp>
        <p:nvSpPr>
          <p:cNvPr id="10" name="Freeform 9"/>
          <p:cNvSpPr/>
          <p:nvPr/>
        </p:nvSpPr>
        <p:spPr>
          <a:xfrm>
            <a:off x="4647985" y="1580700"/>
            <a:ext cx="1975628" cy="1975628"/>
          </a:xfrm>
          <a:custGeom>
            <a:avLst/>
            <a:gdLst>
              <a:gd name="connsiteX0" fmla="*/ 0 w 1975628"/>
              <a:gd name="connsiteY0" fmla="*/ 329278 h 1975628"/>
              <a:gd name="connsiteX1" fmla="*/ 96444 w 1975628"/>
              <a:gd name="connsiteY1" fmla="*/ 96443 h 1975628"/>
              <a:gd name="connsiteX2" fmla="*/ 329279 w 1975628"/>
              <a:gd name="connsiteY2" fmla="*/ 0 h 1975628"/>
              <a:gd name="connsiteX3" fmla="*/ 1646350 w 1975628"/>
              <a:gd name="connsiteY3" fmla="*/ 0 h 1975628"/>
              <a:gd name="connsiteX4" fmla="*/ 1879185 w 1975628"/>
              <a:gd name="connsiteY4" fmla="*/ 96444 h 1975628"/>
              <a:gd name="connsiteX5" fmla="*/ 1975628 w 1975628"/>
              <a:gd name="connsiteY5" fmla="*/ 329279 h 1975628"/>
              <a:gd name="connsiteX6" fmla="*/ 1975628 w 1975628"/>
              <a:gd name="connsiteY6" fmla="*/ 1646350 h 1975628"/>
              <a:gd name="connsiteX7" fmla="*/ 1879185 w 1975628"/>
              <a:gd name="connsiteY7" fmla="*/ 1879185 h 1975628"/>
              <a:gd name="connsiteX8" fmla="*/ 1646350 w 1975628"/>
              <a:gd name="connsiteY8" fmla="*/ 1975628 h 1975628"/>
              <a:gd name="connsiteX9" fmla="*/ 329278 w 1975628"/>
              <a:gd name="connsiteY9" fmla="*/ 1975628 h 1975628"/>
              <a:gd name="connsiteX10" fmla="*/ 96443 w 1975628"/>
              <a:gd name="connsiteY10" fmla="*/ 1879185 h 1975628"/>
              <a:gd name="connsiteX11" fmla="*/ 0 w 1975628"/>
              <a:gd name="connsiteY11" fmla="*/ 1646350 h 1975628"/>
              <a:gd name="connsiteX12" fmla="*/ 0 w 1975628"/>
              <a:gd name="connsiteY12" fmla="*/ 329278 h 19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5628" h="1975628">
                <a:moveTo>
                  <a:pt x="0" y="329278"/>
                </a:moveTo>
                <a:cubicBezTo>
                  <a:pt x="0" y="241948"/>
                  <a:pt x="34692" y="158195"/>
                  <a:pt x="96444" y="96443"/>
                </a:cubicBezTo>
                <a:cubicBezTo>
                  <a:pt x="158196" y="34691"/>
                  <a:pt x="241949" y="0"/>
                  <a:pt x="329279" y="0"/>
                </a:cubicBezTo>
                <a:lnTo>
                  <a:pt x="1646350" y="0"/>
                </a:lnTo>
                <a:cubicBezTo>
                  <a:pt x="1733680" y="0"/>
                  <a:pt x="1817433" y="34692"/>
                  <a:pt x="1879185" y="96444"/>
                </a:cubicBezTo>
                <a:cubicBezTo>
                  <a:pt x="1940937" y="158196"/>
                  <a:pt x="1975628" y="241949"/>
                  <a:pt x="1975628" y="329279"/>
                </a:cubicBezTo>
                <a:lnTo>
                  <a:pt x="1975628" y="1646350"/>
                </a:lnTo>
                <a:cubicBezTo>
                  <a:pt x="1975628" y="1733680"/>
                  <a:pt x="1940936" y="1817433"/>
                  <a:pt x="1879185" y="1879185"/>
                </a:cubicBezTo>
                <a:cubicBezTo>
                  <a:pt x="1817433" y="1940937"/>
                  <a:pt x="1733680" y="1975628"/>
                  <a:pt x="1646350" y="1975628"/>
                </a:cubicBezTo>
                <a:lnTo>
                  <a:pt x="329278" y="1975628"/>
                </a:lnTo>
                <a:cubicBezTo>
                  <a:pt x="241948" y="1975628"/>
                  <a:pt x="158195" y="1940936"/>
                  <a:pt x="96443" y="1879185"/>
                </a:cubicBezTo>
                <a:cubicBezTo>
                  <a:pt x="34691" y="1817433"/>
                  <a:pt x="0" y="1733680"/>
                  <a:pt x="0" y="1646350"/>
                </a:cubicBezTo>
                <a:lnTo>
                  <a:pt x="0" y="329278"/>
                </a:lnTo>
                <a:close/>
              </a:path>
            </a:pathLst>
          </a:custGeom>
        </p:spPr>
        <p:style>
          <a:lnRef idx="0">
            <a:schemeClr val="accent4"/>
          </a:lnRef>
          <a:fillRef idx="3">
            <a:schemeClr val="accent4"/>
          </a:fillRef>
          <a:effectRef idx="3">
            <a:schemeClr val="accent4"/>
          </a:effectRef>
          <a:fontRef idx="minor">
            <a:schemeClr val="lt1"/>
          </a:fontRef>
        </p:style>
        <p:txBody>
          <a:bodyPr spcFirstLastPara="0" vert="horz" wrap="square" lIns="176371" tIns="176371" rIns="176371" bIns="176371" numCol="1" spcCol="1270" anchor="ctr" anchorCtr="0">
            <a:noAutofit/>
          </a:bodyPr>
          <a:lstStyle/>
          <a:p>
            <a:pPr algn="ctr" defTabSz="933014">
              <a:lnSpc>
                <a:spcPct val="90000"/>
              </a:lnSpc>
              <a:spcBef>
                <a:spcPct val="0"/>
              </a:spcBef>
              <a:spcAft>
                <a:spcPct val="35000"/>
              </a:spcAft>
            </a:pPr>
            <a:r>
              <a:rPr lang="en-US" sz="2800" dirty="0">
                <a:effectLst>
                  <a:outerShdw blurRad="38100" dist="38100" dir="2700000" algn="tl">
                    <a:srgbClr val="000000">
                      <a:alpha val="43137"/>
                    </a:srgbClr>
                  </a:outerShdw>
                </a:effectLst>
              </a:rPr>
              <a:t>Future Year Analysis</a:t>
            </a:r>
          </a:p>
        </p:txBody>
      </p:sp>
      <p:sp>
        <p:nvSpPr>
          <p:cNvPr id="11" name="Freeform 10"/>
          <p:cNvSpPr/>
          <p:nvPr/>
        </p:nvSpPr>
        <p:spPr>
          <a:xfrm>
            <a:off x="4647985" y="3675645"/>
            <a:ext cx="1975628" cy="1975628"/>
          </a:xfrm>
          <a:custGeom>
            <a:avLst/>
            <a:gdLst>
              <a:gd name="connsiteX0" fmla="*/ 0 w 1975628"/>
              <a:gd name="connsiteY0" fmla="*/ 329278 h 1975628"/>
              <a:gd name="connsiteX1" fmla="*/ 96444 w 1975628"/>
              <a:gd name="connsiteY1" fmla="*/ 96443 h 1975628"/>
              <a:gd name="connsiteX2" fmla="*/ 329279 w 1975628"/>
              <a:gd name="connsiteY2" fmla="*/ 0 h 1975628"/>
              <a:gd name="connsiteX3" fmla="*/ 1646350 w 1975628"/>
              <a:gd name="connsiteY3" fmla="*/ 0 h 1975628"/>
              <a:gd name="connsiteX4" fmla="*/ 1879185 w 1975628"/>
              <a:gd name="connsiteY4" fmla="*/ 96444 h 1975628"/>
              <a:gd name="connsiteX5" fmla="*/ 1975628 w 1975628"/>
              <a:gd name="connsiteY5" fmla="*/ 329279 h 1975628"/>
              <a:gd name="connsiteX6" fmla="*/ 1975628 w 1975628"/>
              <a:gd name="connsiteY6" fmla="*/ 1646350 h 1975628"/>
              <a:gd name="connsiteX7" fmla="*/ 1879185 w 1975628"/>
              <a:gd name="connsiteY7" fmla="*/ 1879185 h 1975628"/>
              <a:gd name="connsiteX8" fmla="*/ 1646350 w 1975628"/>
              <a:gd name="connsiteY8" fmla="*/ 1975628 h 1975628"/>
              <a:gd name="connsiteX9" fmla="*/ 329278 w 1975628"/>
              <a:gd name="connsiteY9" fmla="*/ 1975628 h 1975628"/>
              <a:gd name="connsiteX10" fmla="*/ 96443 w 1975628"/>
              <a:gd name="connsiteY10" fmla="*/ 1879185 h 1975628"/>
              <a:gd name="connsiteX11" fmla="*/ 0 w 1975628"/>
              <a:gd name="connsiteY11" fmla="*/ 1646350 h 1975628"/>
              <a:gd name="connsiteX12" fmla="*/ 0 w 1975628"/>
              <a:gd name="connsiteY12" fmla="*/ 329278 h 19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5628" h="1975628">
                <a:moveTo>
                  <a:pt x="0" y="329278"/>
                </a:moveTo>
                <a:cubicBezTo>
                  <a:pt x="0" y="241948"/>
                  <a:pt x="34692" y="158195"/>
                  <a:pt x="96444" y="96443"/>
                </a:cubicBezTo>
                <a:cubicBezTo>
                  <a:pt x="158196" y="34691"/>
                  <a:pt x="241949" y="0"/>
                  <a:pt x="329279" y="0"/>
                </a:cubicBezTo>
                <a:lnTo>
                  <a:pt x="1646350" y="0"/>
                </a:lnTo>
                <a:cubicBezTo>
                  <a:pt x="1733680" y="0"/>
                  <a:pt x="1817433" y="34692"/>
                  <a:pt x="1879185" y="96444"/>
                </a:cubicBezTo>
                <a:cubicBezTo>
                  <a:pt x="1940937" y="158196"/>
                  <a:pt x="1975628" y="241949"/>
                  <a:pt x="1975628" y="329279"/>
                </a:cubicBezTo>
                <a:lnTo>
                  <a:pt x="1975628" y="1646350"/>
                </a:lnTo>
                <a:cubicBezTo>
                  <a:pt x="1975628" y="1733680"/>
                  <a:pt x="1940936" y="1817433"/>
                  <a:pt x="1879185" y="1879185"/>
                </a:cubicBezTo>
                <a:cubicBezTo>
                  <a:pt x="1817433" y="1940937"/>
                  <a:pt x="1733680" y="1975628"/>
                  <a:pt x="1646350" y="1975628"/>
                </a:cubicBezTo>
                <a:lnTo>
                  <a:pt x="329278" y="1975628"/>
                </a:lnTo>
                <a:cubicBezTo>
                  <a:pt x="241948" y="1975628"/>
                  <a:pt x="158195" y="1940936"/>
                  <a:pt x="96443" y="1879185"/>
                </a:cubicBezTo>
                <a:cubicBezTo>
                  <a:pt x="34691" y="1817433"/>
                  <a:pt x="0" y="1733680"/>
                  <a:pt x="0" y="1646350"/>
                </a:cubicBezTo>
                <a:lnTo>
                  <a:pt x="0" y="329278"/>
                </a:lnTo>
                <a:close/>
              </a:path>
            </a:pathLst>
          </a:custGeom>
        </p:spPr>
        <p:style>
          <a:lnRef idx="0">
            <a:schemeClr val="accent5"/>
          </a:lnRef>
          <a:fillRef idx="3">
            <a:schemeClr val="accent5"/>
          </a:fillRef>
          <a:effectRef idx="3">
            <a:schemeClr val="accent5"/>
          </a:effectRef>
          <a:fontRef idx="minor">
            <a:schemeClr val="lt1"/>
          </a:fontRef>
        </p:style>
        <p:txBody>
          <a:bodyPr spcFirstLastPara="0" vert="horz" wrap="square" lIns="176371" tIns="176371" rIns="176371" bIns="176371" numCol="1" spcCol="1270" anchor="ctr" anchorCtr="0">
            <a:noAutofit/>
          </a:bodyPr>
          <a:lstStyle/>
          <a:p>
            <a:pPr algn="ctr" defTabSz="933014">
              <a:lnSpc>
                <a:spcPct val="90000"/>
              </a:lnSpc>
              <a:spcBef>
                <a:spcPct val="0"/>
              </a:spcBef>
              <a:spcAft>
                <a:spcPct val="35000"/>
              </a:spcAft>
            </a:pPr>
            <a:r>
              <a:rPr lang="en-US" sz="2100" dirty="0">
                <a:effectLst>
                  <a:outerShdw blurRad="38100" dist="38100" dir="2700000" algn="tl">
                    <a:srgbClr val="000000">
                      <a:alpha val="43137"/>
                    </a:srgbClr>
                  </a:outerShdw>
                </a:effectLst>
              </a:rPr>
              <a:t>Transportation </a:t>
            </a:r>
            <a:r>
              <a:rPr lang="en-US" sz="2400" dirty="0">
                <a:effectLst>
                  <a:outerShdw blurRad="38100" dist="38100" dir="2700000" algn="tl">
                    <a:srgbClr val="000000">
                      <a:alpha val="43137"/>
                    </a:srgbClr>
                  </a:outerShdw>
                </a:effectLst>
              </a:rPr>
              <a:t>Concurrency</a:t>
            </a:r>
          </a:p>
        </p:txBody>
      </p:sp>
    </p:spTree>
    <p:custDataLst>
      <p:tags r:id="rId1"/>
    </p:custDataLst>
    <p:extLst>
      <p:ext uri="{BB962C8B-B14F-4D97-AF65-F5344CB8AC3E}">
        <p14:creationId xmlns:p14="http://schemas.microsoft.com/office/powerpoint/2010/main" val="3365282815"/>
      </p:ext>
    </p:extLst>
  </p:cSld>
  <p:clrMapOvr>
    <a:masterClrMapping/>
  </p:clrMapOvr>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Future Year Analysis</a:t>
            </a:r>
            <a:endParaRPr lang="en-US" dirty="0"/>
          </a:p>
        </p:txBody>
      </p:sp>
      <p:graphicFrame>
        <p:nvGraphicFramePr>
          <p:cNvPr id="10" name="Content Placeholder 9"/>
          <p:cNvGraphicFramePr>
            <a:graphicFrameLocks noGrp="1"/>
          </p:cNvGraphicFramePr>
          <p:nvPr>
            <p:ph idx="1"/>
            <p:extLst/>
          </p:nvPr>
        </p:nvGraphicFramePr>
        <p:xfrm>
          <a:off x="1447800" y="1600204"/>
          <a:ext cx="72390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PageCurl.png"/>
          <p:cNvPicPr>
            <a:picLocks noChangeAspect="1"/>
          </p:cNvPicPr>
          <p:nvPr/>
        </p:nvPicPr>
        <p:blipFill>
          <a:blip r:embed="rId9" cstate="print"/>
          <a:stretch>
            <a:fillRect/>
          </a:stretch>
        </p:blipFill>
        <p:spPr>
          <a:xfrm rot="16200000">
            <a:off x="7962900" y="5676900"/>
            <a:ext cx="1524000" cy="838200"/>
          </a:xfrm>
          <a:prstGeom prst="rect">
            <a:avLst/>
          </a:prstGeom>
        </p:spPr>
      </p:pic>
      <p:sp>
        <p:nvSpPr>
          <p:cNvPr id="6" name="Rectangle 5"/>
          <p:cNvSpPr/>
          <p:nvPr/>
        </p:nvSpPr>
        <p:spPr>
          <a:xfrm>
            <a:off x="8608366" y="6505809"/>
            <a:ext cx="535636" cy="369287"/>
          </a:xfrm>
          <a:prstGeom prst="rect">
            <a:avLst/>
          </a:prstGeom>
        </p:spPr>
        <p:txBody>
          <a:bodyPr wrap="none" lIns="91397" tIns="45698" rIns="91397" bIns="45698">
            <a:spAutoFit/>
          </a:bodyPr>
          <a:lstStyle/>
          <a:p>
            <a:pPr algn="r"/>
            <a:r>
              <a:rPr lang="en-US" dirty="0" smtClean="0"/>
              <a:t>113</a:t>
            </a:r>
            <a:endParaRPr lang="en-US" dirty="0"/>
          </a:p>
        </p:txBody>
      </p:sp>
    </p:spTree>
    <p:custDataLst>
      <p:tags r:id="rId1"/>
    </p:custDataLst>
    <p:extLst>
      <p:ext uri="{BB962C8B-B14F-4D97-AF65-F5344CB8AC3E}">
        <p14:creationId xmlns:p14="http://schemas.microsoft.com/office/powerpoint/2010/main" val="15039966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reeway I-95 se jetant sur BBC..."/>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53" t="13986" r="447" b="9612"/>
          <a:stretch/>
        </p:blipFill>
        <p:spPr bwMode="auto">
          <a:xfrm>
            <a:off x="304800" y="852859"/>
            <a:ext cx="8849833" cy="4537521"/>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1143000" y="5451834"/>
            <a:ext cx="8001000" cy="767073"/>
          </a:xfrm>
          <a:prstGeom prst="rect">
            <a:avLst/>
          </a:prstGeom>
        </p:spPr>
        <p:txBody>
          <a:bodyPr vert="horz" lIns="0" tIns="0" rIns="0" bIns="0" rtlCol="0">
            <a:norm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A </a:t>
            </a:r>
            <a:r>
              <a:rPr lang="en-US" sz="2400" dirty="0"/>
              <a:t>fully access-controlled, divided highway with a minimum of two lanes (and typically more) in each direction</a:t>
            </a:r>
          </a:p>
        </p:txBody>
      </p:sp>
      <p:sp>
        <p:nvSpPr>
          <p:cNvPr id="8" name="Pentagon 7"/>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
        <p:nvSpPr>
          <p:cNvPr id="9" name="Title 1"/>
          <p:cNvSpPr txBox="1">
            <a:spLocks/>
          </p:cNvSpPr>
          <p:nvPr/>
        </p:nvSpPr>
        <p:spPr>
          <a:xfrm>
            <a:off x="2629951" y="15513"/>
            <a:ext cx="7239000" cy="884238"/>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2400" b="1" dirty="0" smtClean="0"/>
              <a:t>Freeway </a:t>
            </a:r>
            <a:r>
              <a:rPr lang="en-US" sz="2000" b="1" dirty="0" smtClean="0"/>
              <a:t>(Types of Roadways)</a:t>
            </a:r>
            <a:endParaRPr lang="en-US" sz="3600" b="1" dirty="0"/>
          </a:p>
        </p:txBody>
      </p:sp>
    </p:spTree>
    <p:custDataLst>
      <p:tags r:id="rId1"/>
    </p:custDataLst>
    <p:extLst>
      <p:ext uri="{BB962C8B-B14F-4D97-AF65-F5344CB8AC3E}">
        <p14:creationId xmlns:p14="http://schemas.microsoft.com/office/powerpoint/2010/main" val="1539079066"/>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Pentagon 17"/>
          <p:cNvSpPr/>
          <p:nvPr/>
        </p:nvSpPr>
        <p:spPr bwMode="auto">
          <a:xfrm>
            <a:off x="4" y="4864161"/>
            <a:ext cx="6136109" cy="1993839"/>
          </a:xfrm>
          <a:prstGeom prst="homePlate">
            <a:avLst/>
          </a:prstGeom>
          <a:solidFill>
            <a:schemeClr val="accent3"/>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7" name="Pentagon 16"/>
          <p:cNvSpPr/>
          <p:nvPr/>
        </p:nvSpPr>
        <p:spPr bwMode="auto">
          <a:xfrm>
            <a:off x="4" y="2826813"/>
            <a:ext cx="6136109" cy="1993839"/>
          </a:xfrm>
          <a:prstGeom prst="homePlate">
            <a:avLst/>
          </a:prstGeom>
          <a:solidFill>
            <a:schemeClr val="accent2"/>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645" name="Pentagon 644"/>
          <p:cNvSpPr/>
          <p:nvPr/>
        </p:nvSpPr>
        <p:spPr bwMode="auto">
          <a:xfrm>
            <a:off x="4" y="773426"/>
            <a:ext cx="6136109" cy="1993839"/>
          </a:xfrm>
          <a:prstGeom prst="homePlate">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pic>
        <p:nvPicPr>
          <p:cNvPr id="1793660" name="Picture 636" descr="C:\DOCS\QLOSTraining\Graphics\Traffic_on_arterial1600x1200.jpg"/>
          <p:cNvPicPr>
            <a:picLocks noChangeAspect="1" noChangeArrowheads="1"/>
          </p:cNvPicPr>
          <p:nvPr/>
        </p:nvPicPr>
        <p:blipFill>
          <a:blip r:embed="rId4" cstate="print"/>
          <a:srcRect/>
          <a:stretch>
            <a:fillRect/>
          </a:stretch>
        </p:blipFill>
        <p:spPr bwMode="auto">
          <a:xfrm>
            <a:off x="146329" y="851798"/>
            <a:ext cx="1971580" cy="1843276"/>
          </a:xfrm>
          <a:prstGeom prst="rect">
            <a:avLst/>
          </a:prstGeom>
          <a:noFill/>
        </p:spPr>
      </p:pic>
      <p:pic>
        <p:nvPicPr>
          <p:cNvPr id="1793662" name="Picture 638" descr="C:\DOCS\QLOSTraining\Graphics\Traffic_in_Ft._Lauderdale1600x1067.jpg"/>
          <p:cNvPicPr>
            <a:picLocks noChangeAspect="1" noChangeArrowheads="1"/>
          </p:cNvPicPr>
          <p:nvPr/>
        </p:nvPicPr>
        <p:blipFill>
          <a:blip r:embed="rId5" cstate="print"/>
          <a:srcRect/>
          <a:stretch>
            <a:fillRect/>
          </a:stretch>
        </p:blipFill>
        <p:spPr bwMode="auto">
          <a:xfrm>
            <a:off x="146329" y="2953110"/>
            <a:ext cx="1971580" cy="1755458"/>
          </a:xfrm>
          <a:prstGeom prst="rect">
            <a:avLst/>
          </a:prstGeom>
          <a:noFill/>
        </p:spPr>
      </p:pic>
      <p:pic>
        <p:nvPicPr>
          <p:cNvPr id="1793663" name="Picture 639" descr="C:\DOCS\QLOSTraining\Graphics\Traffic_on_arterial2400x1800.jpg"/>
          <p:cNvPicPr>
            <a:picLocks noChangeAspect="1" noChangeArrowheads="1"/>
          </p:cNvPicPr>
          <p:nvPr/>
        </p:nvPicPr>
        <p:blipFill>
          <a:blip r:embed="rId6" cstate="print"/>
          <a:srcRect/>
          <a:stretch>
            <a:fillRect/>
          </a:stretch>
        </p:blipFill>
        <p:spPr bwMode="auto">
          <a:xfrm>
            <a:off x="170392" y="4957011"/>
            <a:ext cx="1971580" cy="1828800"/>
          </a:xfrm>
          <a:prstGeom prst="rect">
            <a:avLst/>
          </a:prstGeom>
          <a:noFill/>
        </p:spPr>
      </p:pic>
      <p:sp>
        <p:nvSpPr>
          <p:cNvPr id="1793026" name="Rectangle 2"/>
          <p:cNvSpPr>
            <a:spLocks noGrp="1" noChangeArrowheads="1"/>
          </p:cNvSpPr>
          <p:nvPr>
            <p:ph type="title"/>
          </p:nvPr>
        </p:nvSpPr>
        <p:spPr>
          <a:xfrm>
            <a:off x="170396" y="192253"/>
            <a:ext cx="8704263" cy="721895"/>
          </a:xfrm>
        </p:spPr>
        <p:txBody>
          <a:bodyPr>
            <a:normAutofit/>
          </a:bodyPr>
          <a:lstStyle/>
          <a:p>
            <a:pPr algn="r"/>
            <a:r>
              <a:rPr lang="en-US" sz="3200" dirty="0"/>
              <a:t>Future Year Analysis</a:t>
            </a:r>
          </a:p>
        </p:txBody>
      </p:sp>
      <p:sp>
        <p:nvSpPr>
          <p:cNvPr id="20" name="Slide Number Placeholder 3"/>
          <p:cNvSpPr>
            <a:spLocks noGrp="1"/>
          </p:cNvSpPr>
          <p:nvPr>
            <p:ph type="sldNum" sz="quarter" idx="4294967295"/>
          </p:nvPr>
        </p:nvSpPr>
        <p:spPr>
          <a:xfrm>
            <a:off x="6165417" y="6400800"/>
            <a:ext cx="1905000" cy="457200"/>
          </a:xfrm>
        </p:spPr>
        <p:txBody>
          <a:bodyPr/>
          <a:lstStyle/>
          <a:p>
            <a:pPr algn="r"/>
            <a:r>
              <a:rPr lang="en-US" smtClean="0"/>
              <a:t>324</a:t>
            </a:r>
            <a:endParaRPr lang="en-US" sz="1400" dirty="0"/>
          </a:p>
        </p:txBody>
      </p:sp>
      <p:sp>
        <p:nvSpPr>
          <p:cNvPr id="1793027" name="Text Box 3"/>
          <p:cNvSpPr txBox="1">
            <a:spLocks noChangeArrowheads="1"/>
          </p:cNvSpPr>
          <p:nvPr/>
        </p:nvSpPr>
        <p:spPr bwMode="auto">
          <a:xfrm>
            <a:off x="2583573" y="1186835"/>
            <a:ext cx="3327612" cy="1200329"/>
          </a:xfrm>
          <a:prstGeom prst="rect">
            <a:avLst/>
          </a:prstGeom>
          <a:noFill/>
          <a:ln w="9525">
            <a:noFill/>
            <a:miter lim="800000"/>
            <a:headEnd/>
            <a:tailEnd/>
          </a:ln>
          <a:effectLst/>
        </p:spPr>
        <p:txBody>
          <a:bodyPr wrap="square" lIns="91397" tIns="45698" rIns="91397" bIns="45698" anchor="ctr">
            <a:spAutoFit/>
          </a:bodyPr>
          <a:lstStyle/>
          <a:p>
            <a:r>
              <a:rPr lang="en-US" sz="3600" b="1" dirty="0">
                <a:solidFill>
                  <a:schemeClr val="bg1"/>
                </a:solidFill>
                <a:effectLst>
                  <a:outerShdw blurRad="38100" dist="38100" dir="2700000" algn="tl">
                    <a:srgbClr val="000000">
                      <a:alpha val="43137"/>
                    </a:srgbClr>
                  </a:outerShdw>
                </a:effectLst>
                <a:latin typeface="Calibri" pitchFamily="34" charset="0"/>
              </a:rPr>
              <a:t>Roadway variables</a:t>
            </a:r>
          </a:p>
        </p:txBody>
      </p:sp>
      <p:pic>
        <p:nvPicPr>
          <p:cNvPr id="1793661" name="Picture 637" descr="C:\DOCS\QLOSTraining\Graphics\22857852.jpg"/>
          <p:cNvPicPr>
            <a:picLocks noChangeAspect="1" noChangeArrowheads="1"/>
          </p:cNvPicPr>
          <p:nvPr/>
        </p:nvPicPr>
        <p:blipFill>
          <a:blip r:embed="rId7" cstate="print"/>
          <a:srcRect/>
          <a:stretch>
            <a:fillRect/>
          </a:stretch>
        </p:blipFill>
        <p:spPr bwMode="auto">
          <a:xfrm>
            <a:off x="998911" y="5125456"/>
            <a:ext cx="506690" cy="1695603"/>
          </a:xfrm>
          <a:prstGeom prst="rect">
            <a:avLst/>
          </a:prstGeom>
          <a:noFill/>
        </p:spPr>
      </p:pic>
      <p:sp>
        <p:nvSpPr>
          <p:cNvPr id="643" name="Rectangle 642"/>
          <p:cNvSpPr/>
          <p:nvPr/>
        </p:nvSpPr>
        <p:spPr>
          <a:xfrm>
            <a:off x="2872334" y="5220308"/>
            <a:ext cx="2502893" cy="1200329"/>
          </a:xfrm>
          <a:prstGeom prst="rect">
            <a:avLst/>
          </a:prstGeom>
        </p:spPr>
        <p:txBody>
          <a:bodyPr wrap="square" lIns="91397" tIns="45698" rIns="91397" bIns="45698">
            <a:spAutoFit/>
          </a:bodyPr>
          <a:lstStyle/>
          <a:p>
            <a:r>
              <a:rPr lang="en-US" sz="3600" b="1" dirty="0">
                <a:solidFill>
                  <a:schemeClr val="bg1"/>
                </a:solidFill>
                <a:effectLst>
                  <a:outerShdw blurRad="38100" dist="38100" dir="2700000" algn="tl">
                    <a:srgbClr val="000000">
                      <a:alpha val="43137"/>
                    </a:srgbClr>
                  </a:outerShdw>
                </a:effectLst>
                <a:latin typeface="Calibri" pitchFamily="34" charset="0"/>
              </a:rPr>
              <a:t>Control variables</a:t>
            </a:r>
          </a:p>
        </p:txBody>
      </p:sp>
      <p:sp>
        <p:nvSpPr>
          <p:cNvPr id="644" name="Rectangle 643"/>
          <p:cNvSpPr/>
          <p:nvPr/>
        </p:nvSpPr>
        <p:spPr>
          <a:xfrm>
            <a:off x="2848269" y="3158141"/>
            <a:ext cx="2393252" cy="1200329"/>
          </a:xfrm>
          <a:prstGeom prst="rect">
            <a:avLst/>
          </a:prstGeom>
        </p:spPr>
        <p:txBody>
          <a:bodyPr wrap="square" lIns="91397" tIns="45698" rIns="91397" bIns="45698">
            <a:spAutoFit/>
          </a:bodyPr>
          <a:lstStyle/>
          <a:p>
            <a:r>
              <a:rPr lang="en-US" sz="3600" b="1" dirty="0">
                <a:solidFill>
                  <a:schemeClr val="bg1"/>
                </a:solidFill>
                <a:effectLst>
                  <a:outerShdw blurRad="38100" dist="38100" dir="2700000" algn="tl">
                    <a:srgbClr val="000000">
                      <a:alpha val="43137"/>
                    </a:srgbClr>
                  </a:outerShdw>
                </a:effectLst>
                <a:latin typeface="Calibri" pitchFamily="34" charset="0"/>
              </a:rPr>
              <a:t>Traffic variables</a:t>
            </a:r>
          </a:p>
        </p:txBody>
      </p:sp>
      <p:sp>
        <p:nvSpPr>
          <p:cNvPr id="19" name="Content Placeholder 5"/>
          <p:cNvSpPr txBox="1">
            <a:spLocks/>
          </p:cNvSpPr>
          <p:nvPr/>
        </p:nvSpPr>
        <p:spPr>
          <a:xfrm>
            <a:off x="5911187" y="999528"/>
            <a:ext cx="3104147" cy="5390147"/>
          </a:xfrm>
          <a:prstGeom prst="rect">
            <a:avLst/>
          </a:prstGeom>
        </p:spPr>
        <p:txBody>
          <a:bodyPr lIns="91397" tIns="45698" rIns="91397" bIns="45698">
            <a:normAutofit/>
          </a:bodyPr>
          <a:lstStyle/>
          <a:p>
            <a:pPr marL="342739" indent="-342739" algn="ctr" eaLnBrk="0" fontAlgn="base" hangingPunct="0">
              <a:lnSpc>
                <a:spcPct val="95000"/>
              </a:lnSpc>
              <a:spcBef>
                <a:spcPct val="30000"/>
              </a:spcBef>
              <a:spcAft>
                <a:spcPct val="0"/>
              </a:spcAft>
              <a:defRPr/>
            </a:pPr>
            <a:r>
              <a:rPr lang="en-US" sz="3200" b="1" kern="0" dirty="0">
                <a:solidFill>
                  <a:schemeClr val="tx1">
                    <a:lumMod val="95000"/>
                  </a:schemeClr>
                </a:solidFill>
                <a:latin typeface="Calibri" pitchFamily="34" charset="0"/>
              </a:rPr>
              <a:t>Conditions change – </a:t>
            </a:r>
            <a:br>
              <a:rPr lang="en-US" sz="3200" b="1" kern="0" dirty="0">
                <a:solidFill>
                  <a:schemeClr val="tx1">
                    <a:lumMod val="95000"/>
                  </a:schemeClr>
                </a:solidFill>
                <a:latin typeface="Calibri" pitchFamily="34" charset="0"/>
              </a:rPr>
            </a:br>
            <a:r>
              <a:rPr lang="en-US" sz="3200" b="1" kern="0" dirty="0">
                <a:solidFill>
                  <a:schemeClr val="tx1">
                    <a:lumMod val="95000"/>
                  </a:schemeClr>
                </a:solidFill>
                <a:latin typeface="Calibri" pitchFamily="34" charset="0"/>
              </a:rPr>
              <a:t>what should we do?</a:t>
            </a:r>
          </a:p>
          <a:p>
            <a:pPr marL="342739" indent="-342739" algn="ctr" eaLnBrk="0" fontAlgn="base" hangingPunct="0">
              <a:lnSpc>
                <a:spcPct val="95000"/>
              </a:lnSpc>
              <a:spcBef>
                <a:spcPct val="30000"/>
              </a:spcBef>
              <a:spcAft>
                <a:spcPct val="0"/>
              </a:spcAft>
              <a:defRPr/>
            </a:pPr>
            <a:endParaRPr lang="en-US" sz="3200" b="1" kern="0" dirty="0">
              <a:solidFill>
                <a:schemeClr val="tx1">
                  <a:lumMod val="95000"/>
                </a:schemeClr>
              </a:solidFill>
              <a:latin typeface="Calibri" pitchFamily="34" charset="0"/>
            </a:endParaRPr>
          </a:p>
          <a:p>
            <a:pPr marL="342739" indent="-342739" algn="ctr" eaLnBrk="0" fontAlgn="base" hangingPunct="0">
              <a:lnSpc>
                <a:spcPct val="95000"/>
              </a:lnSpc>
              <a:spcBef>
                <a:spcPct val="30000"/>
              </a:spcBef>
              <a:spcAft>
                <a:spcPct val="0"/>
              </a:spcAft>
              <a:defRPr/>
            </a:pPr>
            <a:r>
              <a:rPr lang="en-US" sz="3600" b="1" kern="0" dirty="0">
                <a:solidFill>
                  <a:schemeClr val="accent6"/>
                </a:solidFill>
                <a:latin typeface="Calibri" pitchFamily="34" charset="0"/>
              </a:rPr>
              <a:t>Good Assumptions   = </a:t>
            </a:r>
          </a:p>
          <a:p>
            <a:pPr marL="342739" indent="-342739" algn="ctr" eaLnBrk="0" fontAlgn="base" hangingPunct="0">
              <a:lnSpc>
                <a:spcPct val="95000"/>
              </a:lnSpc>
              <a:spcBef>
                <a:spcPct val="30000"/>
              </a:spcBef>
              <a:spcAft>
                <a:spcPct val="0"/>
              </a:spcAft>
              <a:defRPr/>
            </a:pPr>
            <a:r>
              <a:rPr lang="en-US" sz="3600" b="1" kern="0" dirty="0">
                <a:solidFill>
                  <a:schemeClr val="accent6"/>
                </a:solidFill>
                <a:latin typeface="Calibri" pitchFamily="34" charset="0"/>
              </a:rPr>
              <a:t>Good Results</a:t>
            </a:r>
          </a:p>
        </p:txBody>
      </p:sp>
    </p:spTree>
    <p:custDataLst>
      <p:tags r:id="rId1"/>
    </p:custDataLst>
    <p:extLst>
      <p:ext uri="{BB962C8B-B14F-4D97-AF65-F5344CB8AC3E}">
        <p14:creationId xmlns:p14="http://schemas.microsoft.com/office/powerpoint/2010/main" val="15179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93662"/>
                                        </p:tgtEl>
                                        <p:attrNameLst>
                                          <p:attrName>style.visibility</p:attrName>
                                        </p:attrNameLst>
                                      </p:cBhvr>
                                      <p:to>
                                        <p:strVal val="visible"/>
                                      </p:to>
                                    </p:set>
                                    <p:animEffect transition="in" filter="fade">
                                      <p:cBhvr>
                                        <p:cTn id="7" dur="500"/>
                                        <p:tgtEl>
                                          <p:spTgt spid="17936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4"/>
                                        </p:tgtEl>
                                        <p:attrNameLst>
                                          <p:attrName>style.visibility</p:attrName>
                                        </p:attrNameLst>
                                      </p:cBhvr>
                                      <p:to>
                                        <p:strVal val="visible"/>
                                      </p:to>
                                    </p:set>
                                    <p:animEffect transition="in" filter="fade">
                                      <p:cBhvr>
                                        <p:cTn id="10" dur="500"/>
                                        <p:tgtEl>
                                          <p:spTgt spid="644"/>
                                        </p:tgtEl>
                                      </p:cBhvr>
                                    </p:animEffect>
                                  </p:childTnLst>
                                </p:cTn>
                              </p:par>
                              <p:par>
                                <p:cTn id="11" presetID="10" presetClass="entr" presetSubtype="0" fill="hold" nodeType="withEffect">
                                  <p:stCondLst>
                                    <p:cond delay="0"/>
                                  </p:stCondLst>
                                  <p:childTnLst>
                                    <p:set>
                                      <p:cBhvr>
                                        <p:cTn id="12" dur="1" fill="hold">
                                          <p:stCondLst>
                                            <p:cond delay="0"/>
                                          </p:stCondLst>
                                        </p:cTn>
                                        <p:tgtEl>
                                          <p:spTgt spid="1793663"/>
                                        </p:tgtEl>
                                        <p:attrNameLst>
                                          <p:attrName>style.visibility</p:attrName>
                                        </p:attrNameLst>
                                      </p:cBhvr>
                                      <p:to>
                                        <p:strVal val="visible"/>
                                      </p:to>
                                    </p:set>
                                    <p:animEffect transition="in" filter="fade">
                                      <p:cBhvr>
                                        <p:cTn id="13" dur="500"/>
                                        <p:tgtEl>
                                          <p:spTgt spid="1793663"/>
                                        </p:tgtEl>
                                      </p:cBhvr>
                                    </p:animEffect>
                                  </p:childTnLst>
                                </p:cTn>
                              </p:par>
                              <p:par>
                                <p:cTn id="14" presetID="10" presetClass="entr" presetSubtype="0" fill="hold" nodeType="withEffect">
                                  <p:stCondLst>
                                    <p:cond delay="0"/>
                                  </p:stCondLst>
                                  <p:childTnLst>
                                    <p:set>
                                      <p:cBhvr>
                                        <p:cTn id="15" dur="1" fill="hold">
                                          <p:stCondLst>
                                            <p:cond delay="0"/>
                                          </p:stCondLst>
                                        </p:cTn>
                                        <p:tgtEl>
                                          <p:spTgt spid="1793661"/>
                                        </p:tgtEl>
                                        <p:attrNameLst>
                                          <p:attrName>style.visibility</p:attrName>
                                        </p:attrNameLst>
                                      </p:cBhvr>
                                      <p:to>
                                        <p:strVal val="visible"/>
                                      </p:to>
                                    </p:set>
                                    <p:animEffect transition="in" filter="fade">
                                      <p:cBhvr>
                                        <p:cTn id="16" dur="500"/>
                                        <p:tgtEl>
                                          <p:spTgt spid="179366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43"/>
                                        </p:tgtEl>
                                        <p:attrNameLst>
                                          <p:attrName>style.visibility</p:attrName>
                                        </p:attrNameLst>
                                      </p:cBhvr>
                                      <p:to>
                                        <p:strVal val="visible"/>
                                      </p:to>
                                    </p:set>
                                    <p:animEffect transition="in" filter="fade">
                                      <p:cBhvr>
                                        <p:cTn id="19" dur="500"/>
                                        <p:tgtEl>
                                          <p:spTgt spid="64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left)">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animEffect transition="in" filter="wipe(left)">
                                      <p:cBhvr>
                                        <p:cTn id="27" dur="500"/>
                                        <p:tgtEl>
                                          <p:spTgt spid="1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xEl>
                                              <p:pRg st="3" end="3"/>
                                            </p:txEl>
                                          </p:spTgt>
                                        </p:tgtEl>
                                        <p:attrNameLst>
                                          <p:attrName>style.visibility</p:attrName>
                                        </p:attrNameLst>
                                      </p:cBhvr>
                                      <p:to>
                                        <p:strVal val="visible"/>
                                      </p:to>
                                    </p:set>
                                    <p:animEffect transition="in" filter="wipe(left)">
                                      <p:cBhvr>
                                        <p:cTn id="3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 grpId="0"/>
      <p:bldP spid="644" grpId="0"/>
      <p:bldP spid="19" grpId="0" build="p"/>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Year Analysis</a:t>
            </a:r>
            <a:endParaRPr lang="en-US" dirty="0"/>
          </a:p>
        </p:txBody>
      </p:sp>
      <p:graphicFrame>
        <p:nvGraphicFramePr>
          <p:cNvPr id="10" name="Content Placeholder 9"/>
          <p:cNvGraphicFramePr>
            <a:graphicFrameLocks noGrp="1"/>
          </p:cNvGraphicFramePr>
          <p:nvPr>
            <p:ph sz="half" idx="1"/>
            <p:extLst>
              <p:ext uri="{D42A27DB-BD31-4B8C-83A1-F6EECF244321}">
                <p14:modId xmlns:p14="http://schemas.microsoft.com/office/powerpoint/2010/main" val="3833037217"/>
              </p:ext>
            </p:extLst>
          </p:nvPr>
        </p:nvGraphicFramePr>
        <p:xfrm>
          <a:off x="6781804" y="3124200"/>
          <a:ext cx="2285999" cy="251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2"/>
          <p:cNvSpPr>
            <a:spLocks noGrp="1"/>
          </p:cNvSpPr>
          <p:nvPr>
            <p:ph sz="half" idx="2"/>
          </p:nvPr>
        </p:nvSpPr>
        <p:spPr>
          <a:xfrm>
            <a:off x="1295400" y="1295404"/>
            <a:ext cx="5486400" cy="4830763"/>
          </a:xfrm>
        </p:spPr>
        <p:txBody>
          <a:bodyPr/>
          <a:lstStyle/>
          <a:p>
            <a:pPr marL="0" indent="0">
              <a:buNone/>
            </a:pPr>
            <a:r>
              <a:rPr lang="en-US" dirty="0" smtClean="0"/>
              <a:t>Refer to QLOS Handbook and District LOS Coordinators</a:t>
            </a:r>
          </a:p>
          <a:p>
            <a:pPr marL="0" indent="0">
              <a:buNone/>
            </a:pPr>
            <a:endParaRPr lang="en-US" dirty="0" smtClean="0"/>
          </a:p>
          <a:p>
            <a:r>
              <a:rPr lang="en-US" dirty="0" smtClean="0"/>
              <a:t>General rules of thumb</a:t>
            </a:r>
          </a:p>
          <a:p>
            <a:pPr lvl="1"/>
            <a:r>
              <a:rPr lang="en-US" dirty="0" smtClean="0"/>
              <a:t>Area type remains the same unless development enters new phase</a:t>
            </a:r>
          </a:p>
          <a:p>
            <a:pPr lvl="1"/>
            <a:r>
              <a:rPr lang="en-US" dirty="0" smtClean="0"/>
              <a:t>Through g/C typically goes down to .40 at major intersections</a:t>
            </a:r>
          </a:p>
          <a:p>
            <a:pPr lvl="1"/>
            <a:r>
              <a:rPr lang="en-US" dirty="0" smtClean="0"/>
              <a:t>Signal density usually increases</a:t>
            </a:r>
            <a:endParaRPr lang="en-US" dirty="0"/>
          </a:p>
        </p:txBody>
      </p:sp>
      <p:pic>
        <p:nvPicPr>
          <p:cNvPr id="5" name="Picture 4" descr="PageCurl.png"/>
          <p:cNvPicPr>
            <a:picLocks noChangeAspect="1"/>
          </p:cNvPicPr>
          <p:nvPr/>
        </p:nvPicPr>
        <p:blipFill>
          <a:blip r:embed="rId9" cstate="print"/>
          <a:stretch>
            <a:fillRect/>
          </a:stretch>
        </p:blipFill>
        <p:spPr>
          <a:xfrm rot="16200000">
            <a:off x="7962900" y="5676900"/>
            <a:ext cx="1524000" cy="838200"/>
          </a:xfrm>
          <a:prstGeom prst="rect">
            <a:avLst/>
          </a:prstGeom>
        </p:spPr>
      </p:pic>
      <p:sp>
        <p:nvSpPr>
          <p:cNvPr id="6" name="Rectangle 5"/>
          <p:cNvSpPr/>
          <p:nvPr/>
        </p:nvSpPr>
        <p:spPr>
          <a:xfrm>
            <a:off x="8608366" y="6505809"/>
            <a:ext cx="535636" cy="369287"/>
          </a:xfrm>
          <a:prstGeom prst="rect">
            <a:avLst/>
          </a:prstGeom>
        </p:spPr>
        <p:txBody>
          <a:bodyPr wrap="none" lIns="91397" tIns="45698" rIns="91397" bIns="45698">
            <a:spAutoFit/>
          </a:bodyPr>
          <a:lstStyle/>
          <a:p>
            <a:pPr algn="r"/>
            <a:r>
              <a:rPr lang="en-US" dirty="0" smtClean="0"/>
              <a:t>113</a:t>
            </a:r>
            <a:endParaRPr lang="en-US" dirty="0"/>
          </a:p>
        </p:txBody>
      </p:sp>
    </p:spTree>
    <p:custDataLst>
      <p:tags r:id="rId1"/>
    </p:custDataLst>
    <p:extLst>
      <p:ext uri="{BB962C8B-B14F-4D97-AF65-F5344CB8AC3E}">
        <p14:creationId xmlns:p14="http://schemas.microsoft.com/office/powerpoint/2010/main" val="3962024772"/>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39725"/>
            <a:ext cx="7239000" cy="884238"/>
          </a:xfrm>
        </p:spPr>
        <p:txBody>
          <a:bodyPr/>
          <a:lstStyle/>
          <a:p>
            <a:r>
              <a:rPr lang="en-US" dirty="0" smtClean="0"/>
              <a:t>Transportation Impact Handbook</a:t>
            </a:r>
            <a:endParaRPr lang="en-US" dirty="0"/>
          </a:p>
        </p:txBody>
      </p:sp>
      <p:pic>
        <p:nvPicPr>
          <p:cNvPr id="31746" name="Picture 2" descr="TSIH2014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192161"/>
            <a:ext cx="3562350" cy="46214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7469017"/>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102" y="255274"/>
            <a:ext cx="7239000" cy="884238"/>
          </a:xfrm>
        </p:spPr>
        <p:txBody>
          <a:bodyPr>
            <a:noAutofit/>
          </a:bodyPr>
          <a:lstStyle/>
          <a:p>
            <a:r>
              <a:rPr lang="en-US" sz="2800" dirty="0"/>
              <a:t>Transportation Impact Handbook Website</a:t>
            </a:r>
          </a:p>
        </p:txBody>
      </p:sp>
      <p:sp>
        <p:nvSpPr>
          <p:cNvPr id="5" name="Content Placeholder 4"/>
          <p:cNvSpPr>
            <a:spLocks noGrp="1"/>
          </p:cNvSpPr>
          <p:nvPr>
            <p:ph idx="1"/>
          </p:nvPr>
        </p:nvSpPr>
        <p:spPr/>
        <p:txBody>
          <a:bodyPr/>
          <a:lstStyle/>
          <a:p>
            <a:endParaRPr lang="en-US" dirty="0"/>
          </a:p>
        </p:txBody>
      </p:sp>
      <p:pic>
        <p:nvPicPr>
          <p:cNvPr id="7" name="Picture 6"/>
          <p:cNvPicPr>
            <a:picLocks noChangeAspect="1"/>
          </p:cNvPicPr>
          <p:nvPr/>
        </p:nvPicPr>
        <p:blipFill rotWithShape="1">
          <a:blip r:embed="rId4"/>
          <a:srcRect b="52174"/>
          <a:stretch/>
        </p:blipFill>
        <p:spPr>
          <a:xfrm>
            <a:off x="1219200" y="824549"/>
            <a:ext cx="7172325" cy="2528252"/>
          </a:xfrm>
          <a:prstGeom prst="rect">
            <a:avLst/>
          </a:prstGeom>
        </p:spPr>
      </p:pic>
      <p:pic>
        <p:nvPicPr>
          <p:cNvPr id="8" name="Picture 7"/>
          <p:cNvPicPr>
            <a:picLocks noChangeAspect="1"/>
          </p:cNvPicPr>
          <p:nvPr/>
        </p:nvPicPr>
        <p:blipFill>
          <a:blip r:embed="rId5"/>
          <a:stretch>
            <a:fillRect/>
          </a:stretch>
        </p:blipFill>
        <p:spPr>
          <a:xfrm>
            <a:off x="5157500" y="3230941"/>
            <a:ext cx="3219450" cy="3627063"/>
          </a:xfrm>
          <a:prstGeom prst="rect">
            <a:avLst/>
          </a:prstGeom>
        </p:spPr>
      </p:pic>
      <p:pic>
        <p:nvPicPr>
          <p:cNvPr id="10" name="Picture 9"/>
          <p:cNvPicPr>
            <a:picLocks noChangeAspect="1"/>
          </p:cNvPicPr>
          <p:nvPr/>
        </p:nvPicPr>
        <p:blipFill rotWithShape="1">
          <a:blip r:embed="rId4"/>
          <a:srcRect l="19220" t="53334" r="21381" b="-2721"/>
          <a:stretch/>
        </p:blipFill>
        <p:spPr>
          <a:xfrm>
            <a:off x="1219204" y="3232710"/>
            <a:ext cx="3926193" cy="2406093"/>
          </a:xfrm>
          <a:prstGeom prst="rect">
            <a:avLst/>
          </a:prstGeom>
        </p:spPr>
      </p:pic>
    </p:spTree>
    <p:custDataLst>
      <p:tags r:id="rId1"/>
    </p:custDataLst>
    <p:extLst>
      <p:ext uri="{BB962C8B-B14F-4D97-AF65-F5344CB8AC3E}">
        <p14:creationId xmlns:p14="http://schemas.microsoft.com/office/powerpoint/2010/main" val="3061587736"/>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305800" cy="884238"/>
          </a:xfrm>
        </p:spPr>
        <p:txBody>
          <a:bodyPr>
            <a:normAutofit/>
          </a:bodyPr>
          <a:lstStyle/>
          <a:p>
            <a:r>
              <a:rPr lang="en-US" sz="2800" dirty="0"/>
              <a:t>Maximum Acceptable Capacity Volumes</a:t>
            </a:r>
            <a:endParaRPr lang="en-US" sz="3600" dirty="0">
              <a:solidFill>
                <a:schemeClr val="accent6"/>
              </a:solidFill>
            </a:endParaRPr>
          </a:p>
        </p:txBody>
      </p:sp>
      <p:pic>
        <p:nvPicPr>
          <p:cNvPr id="8" name="Picture 7" descr="PageCurl.png"/>
          <p:cNvPicPr>
            <a:picLocks noChangeAspect="1"/>
          </p:cNvPicPr>
          <p:nvPr/>
        </p:nvPicPr>
        <p:blipFill>
          <a:blip r:embed="rId4" cstate="print"/>
          <a:stretch>
            <a:fillRect/>
          </a:stretch>
        </p:blipFill>
        <p:spPr>
          <a:xfrm rot="16200000">
            <a:off x="7962900" y="5676900"/>
            <a:ext cx="1524000" cy="838200"/>
          </a:xfrm>
          <a:prstGeom prst="rect">
            <a:avLst/>
          </a:prstGeom>
        </p:spPr>
      </p:pic>
      <p:sp>
        <p:nvSpPr>
          <p:cNvPr id="10" name="TextBox 9"/>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119</a:t>
            </a:r>
            <a:endParaRPr lang="en-US" dirty="0"/>
          </a:p>
        </p:txBody>
      </p:sp>
      <p:sp>
        <p:nvSpPr>
          <p:cNvPr id="3" name="Content Placeholder 2"/>
          <p:cNvSpPr>
            <a:spLocks noGrp="1"/>
          </p:cNvSpPr>
          <p:nvPr>
            <p:ph idx="1"/>
          </p:nvPr>
        </p:nvSpPr>
        <p:spPr/>
        <p:txBody>
          <a:bodyPr/>
          <a:lstStyle/>
          <a:p>
            <a:r>
              <a:rPr lang="en-US" dirty="0" smtClean="0"/>
              <a:t>Values higher than the following slides are seldom seen in Florida</a:t>
            </a:r>
          </a:p>
          <a:p>
            <a:r>
              <a:rPr lang="en-US" dirty="0" smtClean="0"/>
              <a:t>Values should be demand volumes</a:t>
            </a:r>
          </a:p>
          <a:p>
            <a:r>
              <a:rPr lang="en-US" dirty="0" smtClean="0"/>
              <a:t>Values should be based on an hourly analysis</a:t>
            </a:r>
          </a:p>
          <a:p>
            <a:r>
              <a:rPr lang="en-US" dirty="0" smtClean="0"/>
              <a:t>Supporting documentation should be provided</a:t>
            </a:r>
            <a:endParaRPr lang="en-US" dirty="0"/>
          </a:p>
        </p:txBody>
      </p:sp>
    </p:spTree>
    <p:custDataLst>
      <p:tags r:id="rId1"/>
    </p:custDataLst>
    <p:extLst>
      <p:ext uri="{BB962C8B-B14F-4D97-AF65-F5344CB8AC3E}">
        <p14:creationId xmlns:p14="http://schemas.microsoft.com/office/powerpoint/2010/main" val="3900688404"/>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5300" y="304800"/>
            <a:ext cx="8229600" cy="884238"/>
          </a:xfrm>
        </p:spPr>
        <p:txBody>
          <a:bodyPr>
            <a:normAutofit fontScale="90000"/>
          </a:bodyPr>
          <a:lstStyle/>
          <a:p>
            <a:r>
              <a:rPr lang="en-US" sz="2800" dirty="0"/>
              <a:t>Maximum Acceptable Capacity Volumes for </a:t>
            </a:r>
            <a:r>
              <a:rPr lang="en-US" sz="3600" dirty="0">
                <a:solidFill>
                  <a:schemeClr val="accent6"/>
                </a:solidFill>
              </a:rPr>
              <a:t>Arterials</a:t>
            </a:r>
            <a:endParaRPr lang="en-US" sz="2800" dirty="0">
              <a:solidFill>
                <a:schemeClr val="accent6"/>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11453365"/>
              </p:ext>
            </p:extLst>
          </p:nvPr>
        </p:nvGraphicFramePr>
        <p:xfrm>
          <a:off x="950917" y="1600204"/>
          <a:ext cx="7735887"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PageCurl.png"/>
          <p:cNvPicPr>
            <a:picLocks noChangeAspect="1"/>
          </p:cNvPicPr>
          <p:nvPr/>
        </p:nvPicPr>
        <p:blipFill>
          <a:blip r:embed="rId9" cstate="print"/>
          <a:stretch>
            <a:fillRect/>
          </a:stretch>
        </p:blipFill>
        <p:spPr>
          <a:xfrm rot="16200000">
            <a:off x="7962900" y="5676900"/>
            <a:ext cx="1524000" cy="838200"/>
          </a:xfrm>
          <a:prstGeom prst="rect">
            <a:avLst/>
          </a:prstGeom>
        </p:spPr>
      </p:pic>
      <p:sp>
        <p:nvSpPr>
          <p:cNvPr id="11" name="TextBox 10"/>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119</a:t>
            </a:r>
            <a:endParaRPr lang="en-US" dirty="0"/>
          </a:p>
        </p:txBody>
      </p:sp>
    </p:spTree>
    <p:custDataLst>
      <p:tags r:id="rId1"/>
    </p:custDataLst>
    <p:extLst>
      <p:ext uri="{BB962C8B-B14F-4D97-AF65-F5344CB8AC3E}">
        <p14:creationId xmlns:p14="http://schemas.microsoft.com/office/powerpoint/2010/main" val="3958186570"/>
      </p:ext>
    </p:extLst>
  </p:cSld>
  <p:clrMapOvr>
    <a:masterClrMapping/>
  </p:clrMapOvr>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7"/>
          <p:cNvGraphicFramePr>
            <a:graphicFrameLocks/>
          </p:cNvGraphicFramePr>
          <p:nvPr>
            <p:extLst>
              <p:ext uri="{D42A27DB-BD31-4B8C-83A1-F6EECF244321}">
                <p14:modId xmlns:p14="http://schemas.microsoft.com/office/powerpoint/2010/main" val="1868127902"/>
              </p:ext>
            </p:extLst>
          </p:nvPr>
        </p:nvGraphicFramePr>
        <p:xfrm>
          <a:off x="0" y="1347206"/>
          <a:ext cx="9144000" cy="4424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381000" y="533400"/>
            <a:ext cx="8305800" cy="884238"/>
          </a:xfrm>
        </p:spPr>
        <p:txBody>
          <a:bodyPr>
            <a:normAutofit fontScale="90000"/>
          </a:bodyPr>
          <a:lstStyle/>
          <a:p>
            <a:r>
              <a:rPr lang="en-US" sz="2800" dirty="0"/>
              <a:t>Maximum Acceptable Capacity Volumes for </a:t>
            </a:r>
            <a:r>
              <a:rPr lang="en-US" sz="3600" dirty="0">
                <a:solidFill>
                  <a:schemeClr val="accent6"/>
                </a:solidFill>
              </a:rPr>
              <a:t>Freeways</a:t>
            </a:r>
          </a:p>
        </p:txBody>
      </p:sp>
      <p:pic>
        <p:nvPicPr>
          <p:cNvPr id="8" name="Picture 7" descr="PageCurl.png"/>
          <p:cNvPicPr>
            <a:picLocks noChangeAspect="1"/>
          </p:cNvPicPr>
          <p:nvPr/>
        </p:nvPicPr>
        <p:blipFill>
          <a:blip r:embed="rId9" cstate="print"/>
          <a:stretch>
            <a:fillRect/>
          </a:stretch>
        </p:blipFill>
        <p:spPr>
          <a:xfrm rot="16200000">
            <a:off x="7962900" y="5676900"/>
            <a:ext cx="1524000" cy="838200"/>
          </a:xfrm>
          <a:prstGeom prst="rect">
            <a:avLst/>
          </a:prstGeom>
        </p:spPr>
      </p:pic>
      <p:sp>
        <p:nvSpPr>
          <p:cNvPr id="10" name="TextBox 9"/>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120</a:t>
            </a:r>
            <a:endParaRPr lang="en-US" dirty="0"/>
          </a:p>
        </p:txBody>
      </p:sp>
    </p:spTree>
    <p:custDataLst>
      <p:tags r:id="rId1"/>
    </p:custDataLst>
    <p:extLst>
      <p:ext uri="{BB962C8B-B14F-4D97-AF65-F5344CB8AC3E}">
        <p14:creationId xmlns:p14="http://schemas.microsoft.com/office/powerpoint/2010/main" val="3676165327"/>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305800" cy="884238"/>
          </a:xfrm>
        </p:spPr>
        <p:txBody>
          <a:bodyPr>
            <a:normAutofit fontScale="90000"/>
          </a:bodyPr>
          <a:lstStyle/>
          <a:p>
            <a:r>
              <a:rPr lang="en-US" sz="2800" dirty="0"/>
              <a:t>Maximum Acceptable Capacity Volumes for </a:t>
            </a:r>
            <a:r>
              <a:rPr lang="en-US" sz="3600" dirty="0">
                <a:solidFill>
                  <a:schemeClr val="accent6"/>
                </a:solidFill>
              </a:rPr>
              <a:t>Highways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06597962"/>
              </p:ext>
            </p:extLst>
          </p:nvPr>
        </p:nvGraphicFramePr>
        <p:xfrm>
          <a:off x="410308" y="1417642"/>
          <a:ext cx="8345487"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PageCurl.png"/>
          <p:cNvPicPr>
            <a:picLocks noChangeAspect="1"/>
          </p:cNvPicPr>
          <p:nvPr/>
        </p:nvPicPr>
        <p:blipFill>
          <a:blip r:embed="rId9" cstate="print"/>
          <a:stretch>
            <a:fillRect/>
          </a:stretch>
        </p:blipFill>
        <p:spPr>
          <a:xfrm rot="16200000">
            <a:off x="7962900" y="5676900"/>
            <a:ext cx="1524000" cy="838200"/>
          </a:xfrm>
          <a:prstGeom prst="rect">
            <a:avLst/>
          </a:prstGeom>
        </p:spPr>
      </p:pic>
      <p:sp>
        <p:nvSpPr>
          <p:cNvPr id="10" name="TextBox 9"/>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121</a:t>
            </a:r>
            <a:endParaRPr lang="en-US" dirty="0"/>
          </a:p>
        </p:txBody>
      </p:sp>
    </p:spTree>
    <p:custDataLst>
      <p:tags r:id="rId1"/>
    </p:custDataLst>
    <p:extLst>
      <p:ext uri="{BB962C8B-B14F-4D97-AF65-F5344CB8AC3E}">
        <p14:creationId xmlns:p14="http://schemas.microsoft.com/office/powerpoint/2010/main" val="1068735363"/>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Precursor to HCM Analysis</a:t>
            </a:r>
            <a:endParaRPr lang="en-US" dirty="0"/>
          </a:p>
        </p:txBody>
      </p:sp>
      <p:sp>
        <p:nvSpPr>
          <p:cNvPr id="3" name="Content Placeholder 2"/>
          <p:cNvSpPr>
            <a:spLocks noGrp="1"/>
          </p:cNvSpPr>
          <p:nvPr>
            <p:ph idx="1"/>
          </p:nvPr>
        </p:nvSpPr>
        <p:spPr/>
        <p:txBody>
          <a:bodyPr/>
          <a:lstStyle/>
          <a:p>
            <a:r>
              <a:rPr lang="en-US" dirty="0" smtClean="0"/>
              <a:t>LOSPLAN or Generalized Tables</a:t>
            </a:r>
            <a:r>
              <a:rPr lang="en-US" dirty="0"/>
              <a:t> </a:t>
            </a:r>
            <a:r>
              <a:rPr lang="en-US" dirty="0" smtClean="0"/>
              <a:t>screening.</a:t>
            </a:r>
          </a:p>
          <a:p>
            <a:pPr lvl="1"/>
            <a:r>
              <a:rPr lang="en-US" dirty="0" smtClean="0"/>
              <a:t>If facilities show problems then a more detailed analysis can follow</a:t>
            </a:r>
          </a:p>
        </p:txBody>
      </p:sp>
    </p:spTree>
    <p:custDataLst>
      <p:tags r:id="rId1"/>
    </p:custDataLst>
    <p:extLst>
      <p:ext uri="{BB962C8B-B14F-4D97-AF65-F5344CB8AC3E}">
        <p14:creationId xmlns:p14="http://schemas.microsoft.com/office/powerpoint/2010/main" val="1744348436"/>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raffic1600x1066.jpg"/>
          <p:cNvPicPr>
            <a:picLocks noChangeAspect="1"/>
          </p:cNvPicPr>
          <p:nvPr/>
        </p:nvPicPr>
        <p:blipFill>
          <a:blip r:embed="rId4" cstate="print"/>
          <a:srcRect t="3716"/>
          <a:stretch>
            <a:fillRect/>
          </a:stretch>
        </p:blipFill>
        <p:spPr>
          <a:xfrm>
            <a:off x="0" y="992225"/>
            <a:ext cx="9144000" cy="5865779"/>
          </a:xfrm>
          <a:prstGeom prst="rect">
            <a:avLst/>
          </a:prstGeom>
        </p:spPr>
      </p:pic>
      <p:sp>
        <p:nvSpPr>
          <p:cNvPr id="2" name="Title 1"/>
          <p:cNvSpPr>
            <a:spLocks noGrp="1"/>
          </p:cNvSpPr>
          <p:nvPr>
            <p:ph type="title"/>
          </p:nvPr>
        </p:nvSpPr>
        <p:spPr>
          <a:xfrm>
            <a:off x="951504" y="304800"/>
            <a:ext cx="7735296" cy="884238"/>
          </a:xfrm>
        </p:spPr>
        <p:txBody>
          <a:bodyPr/>
          <a:lstStyle/>
          <a:p>
            <a:r>
              <a:rPr lang="en-US" dirty="0" smtClean="0"/>
              <a:t>SIS Deficiencies/Priorities</a:t>
            </a:r>
            <a:endParaRPr lang="en-US" dirty="0"/>
          </a:p>
        </p:txBody>
      </p:sp>
      <p:sp>
        <p:nvSpPr>
          <p:cNvPr id="6" name="Slide Number Placeholder 3"/>
          <p:cNvSpPr>
            <a:spLocks noGrp="1"/>
          </p:cNvSpPr>
          <p:nvPr>
            <p:ph type="sldNum" sz="quarter" idx="4294967295"/>
          </p:nvPr>
        </p:nvSpPr>
        <p:spPr>
          <a:xfrm>
            <a:off x="7239000" y="6400800"/>
            <a:ext cx="1905000" cy="457200"/>
          </a:xfrm>
        </p:spPr>
        <p:txBody>
          <a:bodyPr/>
          <a:lstStyle/>
          <a:p>
            <a:r>
              <a:rPr lang="en-US" sz="1400" b="1" smtClean="0"/>
              <a:t>332</a:t>
            </a:r>
            <a:endParaRPr lang="en-US" sz="1400" b="1" dirty="0"/>
          </a:p>
        </p:txBody>
      </p:sp>
    </p:spTree>
    <p:custDataLst>
      <p:tags r:id="rId1"/>
    </p:custDataLst>
    <p:extLst>
      <p:ext uri="{BB962C8B-B14F-4D97-AF65-F5344CB8AC3E}">
        <p14:creationId xmlns:p14="http://schemas.microsoft.com/office/powerpoint/2010/main" val="14784926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951852" y="5472575"/>
            <a:ext cx="7216957" cy="1156825"/>
          </a:xfrm>
          <a:prstGeom prst="rect">
            <a:avLst/>
          </a:prstGeom>
        </p:spPr>
        <p:txBody>
          <a:bodyPr vert="horz" lIns="0" tIns="0" rIns="0" bIns="0" rtlCol="0">
            <a:norm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Generally </a:t>
            </a:r>
            <a:r>
              <a:rPr lang="en-US" sz="2400" dirty="0"/>
              <a:t>uninterrupted flow roadways (may have driveways and isolated traffic signals) which may be further categorized as two-lane or multilane</a:t>
            </a:r>
          </a:p>
          <a:p>
            <a:endParaRPr lang="en-US" sz="2400" dirty="0"/>
          </a:p>
        </p:txBody>
      </p:sp>
      <p:sp>
        <p:nvSpPr>
          <p:cNvPr id="9" name="Pentagon 8"/>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pic>
        <p:nvPicPr>
          <p:cNvPr id="10" name="Picture 2" descr="Source: soffk7.wordpress.com&#1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2324"/>
          <a:stretch/>
        </p:blipFill>
        <p:spPr bwMode="auto">
          <a:xfrm>
            <a:off x="685800" y="1105897"/>
            <a:ext cx="8458200" cy="435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7"/>
          <p:cNvSpPr>
            <a:spLocks noGrp="1"/>
          </p:cNvSpPr>
          <p:nvPr>
            <p:ph type="title"/>
          </p:nvPr>
        </p:nvSpPr>
        <p:spPr>
          <a:xfrm>
            <a:off x="685800" y="535172"/>
            <a:ext cx="8458200" cy="570725"/>
          </a:xfrm>
        </p:spPr>
        <p:txBody>
          <a:bodyPr>
            <a:noAutofit/>
          </a:bodyPr>
          <a:lstStyle/>
          <a:p>
            <a:r>
              <a:rPr lang="en-US" sz="2800" b="1" dirty="0">
                <a:solidFill>
                  <a:schemeClr val="tx1"/>
                </a:solidFill>
              </a:rPr>
              <a:t>Uninterrupted Flow </a:t>
            </a:r>
            <a:r>
              <a:rPr lang="en-US" sz="2800" b="1" dirty="0" smtClean="0">
                <a:solidFill>
                  <a:schemeClr val="tx1"/>
                </a:solidFill>
              </a:rPr>
              <a:t>Highway Rural Two Lane</a:t>
            </a:r>
            <a:r>
              <a:rPr lang="en-US" sz="2800" dirty="0">
                <a:solidFill>
                  <a:schemeClr val="tx1"/>
                </a:solidFill>
              </a:rPr>
              <a:t/>
            </a:r>
            <a:br>
              <a:rPr lang="en-US" sz="2800" dirty="0">
                <a:solidFill>
                  <a:schemeClr val="tx1"/>
                </a:solidFill>
              </a:rPr>
            </a:br>
            <a:endParaRPr lang="en-US" sz="2800" dirty="0">
              <a:solidFill>
                <a:schemeClr val="tx1"/>
              </a:solidFill>
            </a:endParaRPr>
          </a:p>
        </p:txBody>
      </p:sp>
      <p:sp>
        <p:nvSpPr>
          <p:cNvPr id="8" name="Title 1"/>
          <p:cNvSpPr txBox="1">
            <a:spLocks/>
          </p:cNvSpPr>
          <p:nvPr/>
        </p:nvSpPr>
        <p:spPr>
          <a:xfrm>
            <a:off x="2743200" y="15513"/>
            <a:ext cx="7239000" cy="884238"/>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2400" b="1" dirty="0" smtClean="0"/>
              <a:t>Highway  </a:t>
            </a:r>
            <a:r>
              <a:rPr lang="en-US" sz="2000" b="1" dirty="0" smtClean="0"/>
              <a:t>(Types of Roadways)</a:t>
            </a:r>
            <a:endParaRPr lang="en-US" sz="3600" b="1" dirty="0"/>
          </a:p>
        </p:txBody>
      </p:sp>
    </p:spTree>
    <p:custDataLst>
      <p:tags r:id="rId1"/>
    </p:custDataLst>
    <p:extLst>
      <p:ext uri="{BB962C8B-B14F-4D97-AF65-F5344CB8AC3E}">
        <p14:creationId xmlns:p14="http://schemas.microsoft.com/office/powerpoint/2010/main" val="3762349298"/>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Performance Measures Using LOS</a:t>
            </a:r>
            <a:endParaRPr lang="en-US" dirty="0"/>
          </a:p>
        </p:txBody>
      </p:sp>
      <p:sp>
        <p:nvSpPr>
          <p:cNvPr id="3" name="Content Placeholder 2"/>
          <p:cNvSpPr>
            <a:spLocks noGrp="1"/>
          </p:cNvSpPr>
          <p:nvPr>
            <p:ph idx="1"/>
          </p:nvPr>
        </p:nvSpPr>
        <p:spPr>
          <a:xfrm>
            <a:off x="685800" y="1417638"/>
            <a:ext cx="5703296" cy="4525963"/>
          </a:xfrm>
        </p:spPr>
        <p:txBody>
          <a:bodyPr>
            <a:normAutofit lnSpcReduction="10000"/>
          </a:bodyPr>
          <a:lstStyle/>
          <a:p>
            <a:r>
              <a:rPr lang="en-US" dirty="0" smtClean="0"/>
              <a:t>Map 21</a:t>
            </a:r>
          </a:p>
          <a:p>
            <a:pPr lvl="1"/>
            <a:r>
              <a:rPr lang="en-US" dirty="0"/>
              <a:t>% Travel Meeting LOS Criteria (peak hour, peak period, daily</a:t>
            </a:r>
            <a:r>
              <a:rPr lang="en-US" dirty="0" smtClean="0"/>
              <a:t>)</a:t>
            </a:r>
          </a:p>
          <a:p>
            <a:r>
              <a:rPr lang="en-US" dirty="0" smtClean="0"/>
              <a:t>FDOT Mobility Performance Measures</a:t>
            </a:r>
          </a:p>
          <a:p>
            <a:pPr lvl="1"/>
            <a:r>
              <a:rPr lang="en-US" dirty="0" smtClean="0"/>
              <a:t>Average Travel Speed</a:t>
            </a:r>
          </a:p>
          <a:p>
            <a:pPr lvl="1"/>
            <a:r>
              <a:rPr lang="en-US" dirty="0" smtClean="0"/>
              <a:t>% Miles Severely Congested</a:t>
            </a:r>
          </a:p>
          <a:p>
            <a:pPr lvl="1"/>
            <a:r>
              <a:rPr lang="en-US" dirty="0" smtClean="0"/>
              <a:t>Pedestrian LOS</a:t>
            </a:r>
          </a:p>
          <a:p>
            <a:pPr lvl="1"/>
            <a:r>
              <a:rPr lang="en-US" dirty="0" smtClean="0"/>
              <a:t>Bicycle LOS </a:t>
            </a:r>
            <a:endParaRPr lang="en-US" dirty="0"/>
          </a:p>
        </p:txBody>
      </p:sp>
      <p:pic>
        <p:nvPicPr>
          <p:cNvPr id="4" name="Picture 3"/>
          <p:cNvPicPr>
            <a:picLocks noChangeAspect="1"/>
          </p:cNvPicPr>
          <p:nvPr/>
        </p:nvPicPr>
        <p:blipFill>
          <a:blip r:embed="rId4"/>
          <a:stretch>
            <a:fillRect/>
          </a:stretch>
        </p:blipFill>
        <p:spPr>
          <a:xfrm>
            <a:off x="6366350" y="3200400"/>
            <a:ext cx="2634301" cy="3414712"/>
          </a:xfrm>
          <a:prstGeom prst="rect">
            <a:avLst/>
          </a:prstGeom>
          <a:ln>
            <a:solidFill>
              <a:srgbClr val="000000"/>
            </a:solidFill>
          </a:ln>
        </p:spPr>
      </p:pic>
    </p:spTree>
    <p:custDataLst>
      <p:tags r:id="rId1"/>
    </p:custDataLst>
    <p:extLst>
      <p:ext uri="{BB962C8B-B14F-4D97-AF65-F5344CB8AC3E}">
        <p14:creationId xmlns:p14="http://schemas.microsoft.com/office/powerpoint/2010/main" val="2883505245"/>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WRAP-UP</a:t>
            </a:r>
            <a:endParaRPr lang="en-US" dirty="0"/>
          </a:p>
        </p:txBody>
      </p:sp>
      <p:sp>
        <p:nvSpPr>
          <p:cNvPr id="6" name="Text Placeholder 1"/>
          <p:cNvSpPr>
            <a:spLocks noGrp="1"/>
          </p:cNvSpPr>
          <p:nvPr>
            <p:ph type="body" idx="10"/>
          </p:nvPr>
        </p:nvSpPr>
        <p:spPr>
          <a:xfrm>
            <a:off x="175034" y="3463122"/>
            <a:ext cx="8664166" cy="663595"/>
          </a:xfrm>
        </p:spPr>
        <p:txBody>
          <a:bodyPr/>
          <a:lstStyle/>
          <a:p>
            <a:r>
              <a:rPr lang="en-US" dirty="0" smtClean="0"/>
              <a:t>AGENDA ITEM 15</a:t>
            </a:r>
            <a:endParaRPr lang="en-US" dirty="0"/>
          </a:p>
        </p:txBody>
      </p:sp>
    </p:spTree>
    <p:custDataLst>
      <p:tags r:id="rId1"/>
    </p:custDataLst>
    <p:extLst>
      <p:ext uri="{BB962C8B-B14F-4D97-AF65-F5344CB8AC3E}">
        <p14:creationId xmlns:p14="http://schemas.microsoft.com/office/powerpoint/2010/main" val="3215527965"/>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Z:\MKTG\(01) Job Chargeable\Florida DOT Level of Service Handbook\Graphics\PPT_FDOT_LO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9999" r="88334"/>
          <a:stretch/>
        </p:blipFill>
        <p:spPr bwMode="auto">
          <a:xfrm>
            <a:off x="2743204" y="838200"/>
            <a:ext cx="5205663"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5400000">
            <a:off x="-3177381" y="3253581"/>
            <a:ext cx="7239000" cy="884238"/>
          </a:xfrm>
        </p:spPr>
        <p:txBody>
          <a:bodyPr/>
          <a:lstStyle/>
          <a:p>
            <a:r>
              <a:rPr lang="en-US" dirty="0" smtClean="0"/>
              <a:t>Course Objectives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46134869"/>
              </p:ext>
            </p:extLst>
          </p:nvPr>
        </p:nvGraphicFramePr>
        <p:xfrm>
          <a:off x="533400" y="304803"/>
          <a:ext cx="8610600" cy="61753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4395" y="1600200"/>
            <a:ext cx="1104900" cy="1104900"/>
          </a:xfrm>
          <a:prstGeom prst="rect">
            <a:avLst/>
          </a:prstGeom>
        </p:spPr>
      </p:pic>
      <p:sp>
        <p:nvSpPr>
          <p:cNvPr id="8" name="Pentagon 7"/>
          <p:cNvSpPr/>
          <p:nvPr/>
        </p:nvSpPr>
        <p:spPr bwMode="auto">
          <a:xfrm>
            <a:off x="1953048" y="4495800"/>
            <a:ext cx="617625" cy="368968"/>
          </a:xfrm>
          <a:prstGeom prst="homePlate">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pic>
        <p:nvPicPr>
          <p:cNvPr id="9" name="Picture 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919805" y="5715001"/>
            <a:ext cx="577986" cy="497676"/>
          </a:xfrm>
          <a:prstGeom prst="rect">
            <a:avLst/>
          </a:prstGeom>
          <a:noFill/>
          <a:ln>
            <a:noFill/>
          </a:ln>
          <a:effectLst/>
          <a:scene3d>
            <a:camera prst="isometricOffAxis1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92179" y="181309"/>
            <a:ext cx="1263316" cy="1263316"/>
          </a:xfrm>
          <a:prstGeom prst="rect">
            <a:avLst/>
          </a:prstGeom>
        </p:spPr>
      </p:pic>
    </p:spTree>
    <p:custDataLst>
      <p:tags r:id="rId1"/>
    </p:custDataLst>
    <p:extLst>
      <p:ext uri="{BB962C8B-B14F-4D97-AF65-F5344CB8AC3E}">
        <p14:creationId xmlns:p14="http://schemas.microsoft.com/office/powerpoint/2010/main" val="2123808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Wrap-Up</a:t>
            </a:r>
            <a:endParaRPr lang="en-US" dirty="0"/>
          </a:p>
        </p:txBody>
      </p:sp>
      <p:sp>
        <p:nvSpPr>
          <p:cNvPr id="3" name="Content Placeholder 2"/>
          <p:cNvSpPr>
            <a:spLocks noGrp="1"/>
          </p:cNvSpPr>
          <p:nvPr>
            <p:ph idx="1"/>
          </p:nvPr>
        </p:nvSpPr>
        <p:spPr/>
        <p:txBody>
          <a:bodyPr/>
          <a:lstStyle/>
          <a:p>
            <a:r>
              <a:rPr lang="en-US" sz="2800" dirty="0"/>
              <a:t>What did you learn that was particularly useful?</a:t>
            </a:r>
          </a:p>
          <a:p>
            <a:endParaRPr lang="en-US" sz="2800" dirty="0"/>
          </a:p>
          <a:p>
            <a:r>
              <a:rPr lang="en-US" sz="2800" dirty="0"/>
              <a:t>Do you have any suggestions for improving the training course</a:t>
            </a:r>
            <a:r>
              <a:rPr lang="en-US" sz="2800" dirty="0" smtClean="0"/>
              <a:t>?</a:t>
            </a:r>
          </a:p>
          <a:p>
            <a:endParaRPr lang="en-US" sz="2800" dirty="0"/>
          </a:p>
          <a:p>
            <a:r>
              <a:rPr lang="en-US" sz="2800" dirty="0" smtClean="0"/>
              <a:t>Please complete your evaluation form!</a:t>
            </a:r>
            <a:endParaRPr lang="en-US" dirty="0"/>
          </a:p>
        </p:txBody>
      </p:sp>
    </p:spTree>
    <p:custDataLst>
      <p:tags r:id="rId1"/>
    </p:custDataLst>
    <p:extLst>
      <p:ext uri="{BB962C8B-B14F-4D97-AF65-F5344CB8AC3E}">
        <p14:creationId xmlns:p14="http://schemas.microsoft.com/office/powerpoint/2010/main" val="3268268802"/>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81000"/>
            <a:ext cx="7239000" cy="884238"/>
          </a:xfrm>
        </p:spPr>
        <p:txBody>
          <a:bodyPr/>
          <a:lstStyle/>
          <a:p>
            <a:r>
              <a:rPr lang="en-US" dirty="0" smtClean="0"/>
              <a:t>Wrap-Up</a:t>
            </a:r>
            <a:endParaRPr lang="en-US" dirty="0"/>
          </a:p>
        </p:txBody>
      </p:sp>
      <p:sp>
        <p:nvSpPr>
          <p:cNvPr id="3" name="Content Placeholder 2"/>
          <p:cNvSpPr>
            <a:spLocks noGrp="1"/>
          </p:cNvSpPr>
          <p:nvPr>
            <p:ph idx="1"/>
          </p:nvPr>
        </p:nvSpPr>
        <p:spPr>
          <a:xfrm>
            <a:off x="1447800" y="1143000"/>
            <a:ext cx="7239000" cy="5410200"/>
          </a:xfrm>
        </p:spPr>
        <p:txBody>
          <a:bodyPr>
            <a:normAutofit/>
          </a:bodyPr>
          <a:lstStyle/>
          <a:p>
            <a:pPr marL="0" indent="0">
              <a:buNone/>
            </a:pPr>
            <a:r>
              <a:rPr lang="en-US" u="sng" dirty="0" smtClean="0"/>
              <a:t>Contact Information</a:t>
            </a:r>
          </a:p>
          <a:p>
            <a:pPr marL="0" indent="0">
              <a:buNone/>
            </a:pPr>
            <a:r>
              <a:rPr lang="en-US" sz="2000" dirty="0"/>
              <a:t>	</a:t>
            </a:r>
          </a:p>
          <a:p>
            <a:pPr marL="456986" lvl="1" indent="0">
              <a:buNone/>
            </a:pPr>
            <a:endParaRPr lang="en-US" sz="2000" dirty="0"/>
          </a:p>
        </p:txBody>
      </p:sp>
      <p:sp>
        <p:nvSpPr>
          <p:cNvPr id="7" name="TextBox 6"/>
          <p:cNvSpPr txBox="1"/>
          <p:nvPr/>
        </p:nvSpPr>
        <p:spPr>
          <a:xfrm>
            <a:off x="5258972" y="4354630"/>
            <a:ext cx="3474720" cy="1354217"/>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wrap="none" lIns="91397" tIns="45698" rIns="91397" bIns="45698" rtlCol="0">
            <a:spAutoFit/>
          </a:bodyPr>
          <a:lstStyle/>
          <a:p>
            <a:r>
              <a:rPr lang="en-US" sz="2400" dirty="0"/>
              <a:t>Martin Guttenplan</a:t>
            </a:r>
          </a:p>
          <a:p>
            <a:r>
              <a:rPr lang="en-US" sz="2000" dirty="0"/>
              <a:t>GuttenplanME@cdmsmith.com</a:t>
            </a:r>
          </a:p>
          <a:p>
            <a:r>
              <a:rPr lang="en-US" sz="2000" dirty="0"/>
              <a:t>(850) 386-9528</a:t>
            </a:r>
          </a:p>
          <a:p>
            <a:endParaRPr lang="en-US" dirty="0"/>
          </a:p>
        </p:txBody>
      </p:sp>
      <p:sp>
        <p:nvSpPr>
          <p:cNvPr id="8" name="TextBox 7"/>
          <p:cNvSpPr txBox="1"/>
          <p:nvPr/>
        </p:nvSpPr>
        <p:spPr>
          <a:xfrm>
            <a:off x="1371600" y="4354630"/>
            <a:ext cx="3256126" cy="1354172"/>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lIns="91397" tIns="45698" rIns="91397" bIns="45698" rtlCol="0">
            <a:spAutoFit/>
          </a:bodyPr>
          <a:lstStyle/>
          <a:p>
            <a:r>
              <a:rPr lang="en-US" sz="2400" dirty="0" smtClean="0"/>
              <a:t>Nathan Hicks</a:t>
            </a:r>
            <a:endParaRPr lang="en-US" sz="2400" dirty="0"/>
          </a:p>
          <a:p>
            <a:r>
              <a:rPr lang="en-US" sz="2000" dirty="0" smtClean="0"/>
              <a:t>HicksNA@cdmsmith.com</a:t>
            </a:r>
            <a:endParaRPr lang="en-US" sz="2000" dirty="0"/>
          </a:p>
          <a:p>
            <a:r>
              <a:rPr lang="en-US" sz="2000" dirty="0"/>
              <a:t>(850) </a:t>
            </a:r>
            <a:r>
              <a:rPr lang="en-US" sz="2000" dirty="0" smtClean="0"/>
              <a:t>414-4755</a:t>
            </a:r>
            <a:endParaRPr lang="en-US" sz="2000" dirty="0"/>
          </a:p>
          <a:p>
            <a:endParaRPr lang="en-US" dirty="0"/>
          </a:p>
        </p:txBody>
      </p:sp>
      <p:sp>
        <p:nvSpPr>
          <p:cNvPr id="9" name="TextBox 8"/>
          <p:cNvSpPr txBox="1"/>
          <p:nvPr/>
        </p:nvSpPr>
        <p:spPr>
          <a:xfrm>
            <a:off x="5253109" y="2531983"/>
            <a:ext cx="3474720" cy="1354172"/>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lIns="91397" tIns="45698" rIns="91397" bIns="45698" rtlCol="0">
            <a:spAutoFit/>
          </a:bodyPr>
          <a:lstStyle/>
          <a:p>
            <a:r>
              <a:rPr lang="en-US" sz="2400" dirty="0" smtClean="0"/>
              <a:t>Andrew Young</a:t>
            </a:r>
            <a:endParaRPr lang="en-US" sz="2400" dirty="0"/>
          </a:p>
          <a:p>
            <a:r>
              <a:rPr lang="en-US" sz="2000" dirty="0" smtClean="0"/>
              <a:t>Andrew.Young@dot.state.fl.us</a:t>
            </a:r>
            <a:endParaRPr lang="en-US" sz="2000" dirty="0"/>
          </a:p>
          <a:p>
            <a:r>
              <a:rPr lang="en-US" sz="2000" dirty="0"/>
              <a:t>(850) </a:t>
            </a:r>
            <a:r>
              <a:rPr lang="en-US" sz="2000" dirty="0" smtClean="0"/>
              <a:t>414-4582</a:t>
            </a:r>
          </a:p>
          <a:p>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3654" y="2287704"/>
            <a:ext cx="1373945" cy="1447549"/>
          </a:xfrm>
          <a:prstGeom prst="rect">
            <a:avLst/>
          </a:prstGeom>
        </p:spPr>
      </p:pic>
    </p:spTree>
    <p:custDataLst>
      <p:tags r:id="rId1"/>
    </p:custDataLst>
    <p:extLst>
      <p:ext uri="{BB962C8B-B14F-4D97-AF65-F5344CB8AC3E}">
        <p14:creationId xmlns:p14="http://schemas.microsoft.com/office/powerpoint/2010/main" val="30841146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
        <p:nvSpPr>
          <p:cNvPr id="6" name="Rectangle 5"/>
          <p:cNvSpPr/>
          <p:nvPr/>
        </p:nvSpPr>
        <p:spPr>
          <a:xfrm>
            <a:off x="2103993" y="5569848"/>
            <a:ext cx="7013426" cy="830952"/>
          </a:xfrm>
          <a:prstGeom prst="rect">
            <a:avLst/>
          </a:prstGeom>
        </p:spPr>
        <p:txBody>
          <a:bodyPr wrap="square" lIns="91397" tIns="45698" rIns="91397" bIns="45698">
            <a:spAutoFit/>
          </a:bodyPr>
          <a:lstStyle/>
          <a:p>
            <a:r>
              <a:rPr lang="en-US" sz="2400" dirty="0">
                <a:latin typeface="Arial" panose="020B0604020202020204" pitchFamily="34" charset="0"/>
                <a:cs typeface="Arial" panose="020B0604020202020204" pitchFamily="34" charset="0"/>
              </a:rPr>
              <a:t>Average signalized intersection spacing greater than two miles and are not freeways</a:t>
            </a:r>
          </a:p>
        </p:txBody>
      </p:sp>
      <p:sp>
        <p:nvSpPr>
          <p:cNvPr id="8" name="Title 1"/>
          <p:cNvSpPr txBox="1">
            <a:spLocks/>
          </p:cNvSpPr>
          <p:nvPr/>
        </p:nvSpPr>
        <p:spPr>
          <a:xfrm>
            <a:off x="2629951" y="15513"/>
            <a:ext cx="7239000" cy="884238"/>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2400" b="1" dirty="0" smtClean="0"/>
              <a:t>Highway </a:t>
            </a:r>
            <a:r>
              <a:rPr lang="en-US" sz="2000" b="1" dirty="0" smtClean="0"/>
              <a:t>(Types of Roadways)</a:t>
            </a:r>
            <a:endParaRPr lang="en-US" sz="3600" b="1" dirty="0"/>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51" t="28228" r="16666" b="-590"/>
          <a:stretch/>
        </p:blipFill>
        <p:spPr bwMode="auto">
          <a:xfrm>
            <a:off x="685800" y="1096472"/>
            <a:ext cx="8458200" cy="446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7"/>
          <p:cNvSpPr>
            <a:spLocks noGrp="1"/>
          </p:cNvSpPr>
          <p:nvPr>
            <p:ph type="title"/>
          </p:nvPr>
        </p:nvSpPr>
        <p:spPr>
          <a:xfrm>
            <a:off x="685799" y="529856"/>
            <a:ext cx="8431619" cy="570725"/>
          </a:xfrm>
        </p:spPr>
        <p:txBody>
          <a:bodyPr>
            <a:noAutofit/>
          </a:bodyPr>
          <a:lstStyle/>
          <a:p>
            <a:r>
              <a:rPr lang="en-US" sz="2800" b="1" dirty="0">
                <a:solidFill>
                  <a:schemeClr val="tx1"/>
                </a:solidFill>
              </a:rPr>
              <a:t>Uninterrupted Flow </a:t>
            </a:r>
            <a:r>
              <a:rPr lang="en-US" sz="2800" b="1" dirty="0" smtClean="0">
                <a:solidFill>
                  <a:schemeClr val="tx1"/>
                </a:solidFill>
              </a:rPr>
              <a:t>Highway Multilane Rural</a:t>
            </a:r>
            <a:r>
              <a:rPr lang="en-US" sz="2800" dirty="0">
                <a:solidFill>
                  <a:schemeClr val="tx1"/>
                </a:solidFill>
              </a:rPr>
              <a:t/>
            </a:r>
            <a:br>
              <a:rPr lang="en-US" sz="2800" dirty="0">
                <a:solidFill>
                  <a:schemeClr val="tx1"/>
                </a:solidFill>
              </a:rPr>
            </a:br>
            <a:endParaRPr lang="en-US" sz="2800" dirty="0">
              <a:solidFill>
                <a:schemeClr val="tx1"/>
              </a:solidFill>
            </a:endParaRPr>
          </a:p>
        </p:txBody>
      </p:sp>
    </p:spTree>
    <p:custDataLst>
      <p:tags r:id="rId1"/>
    </p:custDataLst>
    <p:extLst>
      <p:ext uri="{BB962C8B-B14F-4D97-AF65-F5344CB8AC3E}">
        <p14:creationId xmlns:p14="http://schemas.microsoft.com/office/powerpoint/2010/main" val="23998405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5638" name="Rectangle 22"/>
          <p:cNvSpPr>
            <a:spLocks noGrp="1" noChangeArrowheads="1"/>
          </p:cNvSpPr>
          <p:nvPr>
            <p:ph type="title"/>
          </p:nvPr>
        </p:nvSpPr>
        <p:spPr>
          <a:xfrm>
            <a:off x="133350" y="2067129"/>
            <a:ext cx="2212547" cy="2291124"/>
          </a:xfrm>
        </p:spPr>
        <p:txBody>
          <a:bodyPr>
            <a:noAutofit/>
          </a:bodyPr>
          <a:lstStyle/>
          <a:p>
            <a:pPr algn="r"/>
            <a:r>
              <a:rPr lang="en-US" sz="2800" b="1" dirty="0">
                <a:solidFill>
                  <a:schemeClr val="tx1"/>
                </a:solidFill>
              </a:rPr>
              <a:t>Generalized HCM Highway System Structure</a:t>
            </a:r>
          </a:p>
        </p:txBody>
      </p:sp>
      <p:pic>
        <p:nvPicPr>
          <p:cNvPr id="64" name="Picture 63" descr="PageCurl.png"/>
          <p:cNvPicPr>
            <a:picLocks noChangeAspect="1"/>
          </p:cNvPicPr>
          <p:nvPr/>
        </p:nvPicPr>
        <p:blipFill>
          <a:blip r:embed="rId4" cstate="print"/>
          <a:stretch>
            <a:fillRect/>
          </a:stretch>
        </p:blipFill>
        <p:spPr>
          <a:xfrm rot="16200000">
            <a:off x="7962900" y="5676900"/>
            <a:ext cx="1524000" cy="838200"/>
          </a:xfrm>
          <a:prstGeom prst="rect">
            <a:avLst/>
          </a:prstGeom>
        </p:spPr>
      </p:pic>
      <p:sp>
        <p:nvSpPr>
          <p:cNvPr id="65" name="TextBox 64"/>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11</a:t>
            </a:r>
            <a:endParaRPr lang="en-US" dirty="0"/>
          </a:p>
        </p:txBody>
      </p:sp>
      <p:pic>
        <p:nvPicPr>
          <p:cNvPr id="6" name="Picture 5"/>
          <p:cNvPicPr>
            <a:picLocks noChangeAspect="1"/>
          </p:cNvPicPr>
          <p:nvPr/>
        </p:nvPicPr>
        <p:blipFill rotWithShape="1">
          <a:blip r:embed="rId5"/>
          <a:srcRect b="38598"/>
          <a:stretch/>
        </p:blipFill>
        <p:spPr>
          <a:xfrm>
            <a:off x="2498850" y="1002891"/>
            <a:ext cx="6511247" cy="4419600"/>
          </a:xfrm>
          <a:prstGeom prst="rect">
            <a:avLst/>
          </a:prstGeom>
        </p:spPr>
      </p:pic>
      <p:sp>
        <p:nvSpPr>
          <p:cNvPr id="61" name="Title 1"/>
          <p:cNvSpPr txBox="1">
            <a:spLocks/>
          </p:cNvSpPr>
          <p:nvPr/>
        </p:nvSpPr>
        <p:spPr>
          <a:xfrm>
            <a:off x="2629951" y="15513"/>
            <a:ext cx="7239000" cy="884238"/>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2400" b="1" dirty="0" smtClean="0"/>
              <a:t>Highway System Structure</a:t>
            </a:r>
            <a:endParaRPr lang="en-US" sz="3600" b="1" dirty="0"/>
          </a:p>
        </p:txBody>
      </p:sp>
      <p:sp>
        <p:nvSpPr>
          <p:cNvPr id="62" name="Pentagon 61"/>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1047579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3"/>
          <p:cNvSpPr txBox="1">
            <a:spLocks noChangeArrowheads="1"/>
          </p:cNvSpPr>
          <p:nvPr/>
        </p:nvSpPr>
        <p:spPr>
          <a:xfrm>
            <a:off x="1676400" y="4653991"/>
            <a:ext cx="5105400" cy="1596392"/>
          </a:xfrm>
          <a:prstGeom prst="rect">
            <a:avLst/>
          </a:prstGeom>
        </p:spPr>
        <p:txBody>
          <a:bodyPr lIns="91397" tIns="45698" rIns="91397" bIns="45698"/>
          <a:lstStyle/>
          <a:p>
            <a:pPr lvl="1" eaLnBrk="0" fontAlgn="base" hangingPunct="0">
              <a:lnSpc>
                <a:spcPct val="90000"/>
              </a:lnSpc>
              <a:spcBef>
                <a:spcPct val="30000"/>
              </a:spcBef>
              <a:spcAft>
                <a:spcPct val="0"/>
              </a:spcAft>
              <a:defRPr/>
            </a:pPr>
            <a:r>
              <a:rPr lang="en-US" sz="2800" kern="0" dirty="0" smtClean="0">
                <a:solidFill>
                  <a:schemeClr val="accent6"/>
                </a:solidFill>
                <a:latin typeface="Calibri" pitchFamily="34" charset="0"/>
              </a:rPr>
              <a:t>This is based on: </a:t>
            </a:r>
            <a:endParaRPr lang="en-US" sz="2800" kern="0" dirty="0">
              <a:solidFill>
                <a:schemeClr val="accent6"/>
              </a:solidFill>
              <a:latin typeface="Calibri" pitchFamily="34" charset="0"/>
            </a:endParaRPr>
          </a:p>
          <a:p>
            <a:pPr marL="1142466" lvl="2" indent="-228492" eaLnBrk="0" fontAlgn="base" hangingPunct="0">
              <a:lnSpc>
                <a:spcPct val="90000"/>
              </a:lnSpc>
              <a:spcBef>
                <a:spcPct val="30000"/>
              </a:spcBef>
              <a:spcAft>
                <a:spcPct val="0"/>
              </a:spcAft>
              <a:buFontTx/>
              <a:buChar char="•"/>
              <a:defRPr/>
            </a:pPr>
            <a:r>
              <a:rPr lang="en-US" sz="2800" kern="0" dirty="0">
                <a:latin typeface="Calibri" pitchFamily="34" charset="0"/>
              </a:rPr>
              <a:t>Driver perception</a:t>
            </a:r>
          </a:p>
          <a:p>
            <a:pPr marL="1142466" lvl="2" indent="-228492" eaLnBrk="0" fontAlgn="base" hangingPunct="0">
              <a:lnSpc>
                <a:spcPct val="90000"/>
              </a:lnSpc>
              <a:spcBef>
                <a:spcPct val="30000"/>
              </a:spcBef>
              <a:spcAft>
                <a:spcPct val="0"/>
              </a:spcAft>
              <a:buFontTx/>
              <a:buChar char="•"/>
              <a:defRPr/>
            </a:pPr>
            <a:r>
              <a:rPr lang="en-US" sz="2800" kern="0" dirty="0">
                <a:latin typeface="Calibri" pitchFamily="34" charset="0"/>
              </a:rPr>
              <a:t>Highway system structure</a:t>
            </a:r>
          </a:p>
          <a:p>
            <a:pPr marL="342739" indent="-342739" eaLnBrk="0" fontAlgn="base" hangingPunct="0">
              <a:lnSpc>
                <a:spcPct val="90000"/>
              </a:lnSpc>
              <a:spcBef>
                <a:spcPct val="30000"/>
              </a:spcBef>
              <a:spcAft>
                <a:spcPct val="0"/>
              </a:spcAft>
              <a:buFontTx/>
              <a:buChar char="•"/>
              <a:defRPr/>
            </a:pPr>
            <a:endParaRPr lang="en-US" sz="3200" kern="0" dirty="0">
              <a:solidFill>
                <a:srgbClr val="333333"/>
              </a:solidFill>
              <a:latin typeface="Calibri" pitchFamily="34" charset="0"/>
            </a:endParaRPr>
          </a:p>
        </p:txBody>
      </p:sp>
      <p:sp>
        <p:nvSpPr>
          <p:cNvPr id="1775638" name="Rectangle 22"/>
          <p:cNvSpPr>
            <a:spLocks noGrp="1" noChangeArrowheads="1"/>
          </p:cNvSpPr>
          <p:nvPr>
            <p:ph type="title"/>
          </p:nvPr>
        </p:nvSpPr>
        <p:spPr>
          <a:xfrm>
            <a:off x="3025641" y="933372"/>
            <a:ext cx="3390846" cy="533400"/>
          </a:xfrm>
        </p:spPr>
        <p:txBody>
          <a:bodyPr>
            <a:noAutofit/>
          </a:bodyPr>
          <a:lstStyle/>
          <a:p>
            <a:r>
              <a:rPr lang="en-US" sz="4000" b="1" dirty="0" smtClean="0">
                <a:solidFill>
                  <a:schemeClr val="tx1"/>
                </a:solidFill>
              </a:rPr>
              <a:t>Segmentation</a:t>
            </a:r>
            <a:endParaRPr lang="en-US" sz="4000" b="1" dirty="0">
              <a:solidFill>
                <a:schemeClr val="tx1"/>
              </a:solidFill>
            </a:endParaRPr>
          </a:p>
        </p:txBody>
      </p:sp>
      <p:pic>
        <p:nvPicPr>
          <p:cNvPr id="23" name="Picture 22" descr="PageCurl.png"/>
          <p:cNvPicPr>
            <a:picLocks noChangeAspect="1"/>
          </p:cNvPicPr>
          <p:nvPr/>
        </p:nvPicPr>
        <p:blipFill>
          <a:blip r:embed="rId4" cstate="print"/>
          <a:stretch>
            <a:fillRect/>
          </a:stretch>
        </p:blipFill>
        <p:spPr>
          <a:xfrm rot="16200000">
            <a:off x="7962900" y="5676900"/>
            <a:ext cx="1524000" cy="838200"/>
          </a:xfrm>
          <a:prstGeom prst="rect">
            <a:avLst/>
          </a:prstGeom>
        </p:spPr>
      </p:pic>
      <p:sp>
        <p:nvSpPr>
          <p:cNvPr id="30" name="TextBox 29"/>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11</a:t>
            </a:r>
            <a:endParaRPr lang="en-US" dirty="0"/>
          </a:p>
        </p:txBody>
      </p:sp>
      <p:pic>
        <p:nvPicPr>
          <p:cNvPr id="26" name="Picture 25"/>
          <p:cNvPicPr>
            <a:picLocks noChangeAspect="1"/>
          </p:cNvPicPr>
          <p:nvPr/>
        </p:nvPicPr>
        <p:blipFill rotWithShape="1">
          <a:blip r:embed="rId5"/>
          <a:srcRect t="33013" b="38957"/>
          <a:stretch/>
        </p:blipFill>
        <p:spPr>
          <a:xfrm>
            <a:off x="298127" y="1556544"/>
            <a:ext cx="8845874" cy="2740975"/>
          </a:xfrm>
          <a:prstGeom prst="rect">
            <a:avLst/>
          </a:prstGeom>
        </p:spPr>
      </p:pic>
      <p:sp>
        <p:nvSpPr>
          <p:cNvPr id="27" name="Title 1"/>
          <p:cNvSpPr txBox="1">
            <a:spLocks/>
          </p:cNvSpPr>
          <p:nvPr/>
        </p:nvSpPr>
        <p:spPr>
          <a:xfrm>
            <a:off x="2629951" y="15513"/>
            <a:ext cx="7239000" cy="884238"/>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2400" b="1" dirty="0" smtClean="0"/>
              <a:t>Highway System Structure </a:t>
            </a:r>
            <a:r>
              <a:rPr lang="en-US" sz="2000" b="1" dirty="0" smtClean="0"/>
              <a:t>(Types of Roadways)</a:t>
            </a:r>
            <a:endParaRPr lang="en-US" sz="3600" b="1" dirty="0"/>
          </a:p>
        </p:txBody>
      </p:sp>
      <p:sp>
        <p:nvSpPr>
          <p:cNvPr id="28" name="Pentagon 27"/>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8535099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539" y="471854"/>
            <a:ext cx="6172200" cy="6172200"/>
          </a:xfrm>
          <a:prstGeom prst="rect">
            <a:avLst/>
          </a:prstGeom>
        </p:spPr>
      </p:pic>
      <p:sp>
        <p:nvSpPr>
          <p:cNvPr id="8" name="Cloud Callout 7"/>
          <p:cNvSpPr/>
          <p:nvPr/>
        </p:nvSpPr>
        <p:spPr bwMode="auto">
          <a:xfrm>
            <a:off x="5867400" y="203463"/>
            <a:ext cx="2993924" cy="1737851"/>
          </a:xfrm>
          <a:prstGeom prst="cloudCallout">
            <a:avLst>
              <a:gd name="adj1" fmla="val -49386"/>
              <a:gd name="adj2" fmla="val 62500"/>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dirty="0">
              <a:solidFill>
                <a:schemeClr val="tx1"/>
              </a:solidFill>
              <a:latin typeface="Arial" charset="0"/>
            </a:endParaRPr>
          </a:p>
        </p:txBody>
      </p:sp>
      <p:sp>
        <p:nvSpPr>
          <p:cNvPr id="11" name="Rectangle 10"/>
          <p:cNvSpPr/>
          <p:nvPr/>
        </p:nvSpPr>
        <p:spPr>
          <a:xfrm rot="20984136">
            <a:off x="6256079" y="692316"/>
            <a:ext cx="2417264" cy="579596"/>
          </a:xfrm>
          <a:prstGeom prst="rect">
            <a:avLst/>
          </a:prstGeom>
          <a:noFill/>
        </p:spPr>
        <p:txBody>
          <a:bodyPr wrap="none" lIns="91397" tIns="45698" rIns="91397" bIns="45698">
            <a:spAutoFit/>
          </a:bodyPr>
          <a:lstStyle/>
          <a:p>
            <a:pPr algn="ctr"/>
            <a:r>
              <a:rPr lang="en-US" sz="3200" b="1" dirty="0">
                <a:ln w="19050">
                  <a:solidFill>
                    <a:schemeClr val="tx2">
                      <a:tint val="1000"/>
                    </a:schemeClr>
                  </a:solidFill>
                  <a:prstDash val="solid"/>
                </a:ln>
                <a:solidFill>
                  <a:schemeClr val="tx2">
                    <a:lumMod val="20000"/>
                    <a:lumOff val="80000"/>
                  </a:schemeClr>
                </a:solidFill>
                <a:effectLst>
                  <a:outerShdw blurRad="50000" dist="50800" dir="7500000" algn="tl">
                    <a:srgbClr val="000000">
                      <a:shade val="5000"/>
                      <a:alpha val="35000"/>
                    </a:srgbClr>
                  </a:outerShdw>
                </a:effectLst>
                <a:latin typeface="+mj-lt"/>
              </a:rPr>
              <a:t>QUESTIONS?</a:t>
            </a:r>
          </a:p>
        </p:txBody>
      </p:sp>
      <p:sp>
        <p:nvSpPr>
          <p:cNvPr id="6" name="Pentagon 5"/>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1384280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p:cNvSpPr/>
          <p:nvPr/>
        </p:nvSpPr>
        <p:spPr bwMode="auto">
          <a:xfrm>
            <a:off x="0" y="-9604"/>
            <a:ext cx="2590800" cy="411480"/>
          </a:xfrm>
          <a:prstGeom prst="homePlate">
            <a:avLst/>
          </a:prstGeom>
          <a:solidFill>
            <a:schemeClr val="tx1">
              <a:lumMod val="50000"/>
              <a:lumOff val="50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bg1"/>
                </a:solidFill>
                <a:latin typeface="Arial" charset="0"/>
              </a:rPr>
              <a:t>INPUT VARIABLES</a:t>
            </a:r>
            <a:endParaRPr lang="en-US" sz="2000" dirty="0">
              <a:solidFill>
                <a:schemeClr val="bg1"/>
              </a:solidFill>
              <a:latin typeface="Arial" charset="0"/>
            </a:endParaRPr>
          </a:p>
        </p:txBody>
      </p:sp>
      <p:sp>
        <p:nvSpPr>
          <p:cNvPr id="14" name="Title 3"/>
          <p:cNvSpPr txBox="1">
            <a:spLocks/>
          </p:cNvSpPr>
          <p:nvPr/>
        </p:nvSpPr>
        <p:spPr>
          <a:xfrm>
            <a:off x="3352800" y="1536470"/>
            <a:ext cx="4419600" cy="663593"/>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4800" b="1" dirty="0" smtClean="0">
                <a:solidFill>
                  <a:schemeClr val="tx1"/>
                </a:solidFill>
              </a:rPr>
              <a:t>Input Variables</a:t>
            </a:r>
            <a:endParaRPr lang="en-US" sz="4800" b="1" dirty="0">
              <a:solidFill>
                <a:schemeClr val="tx1"/>
              </a:solidFill>
            </a:endParaRPr>
          </a:p>
        </p:txBody>
      </p:sp>
      <p:grpSp>
        <p:nvGrpSpPr>
          <p:cNvPr id="5" name="Group 4"/>
          <p:cNvGrpSpPr/>
          <p:nvPr/>
        </p:nvGrpSpPr>
        <p:grpSpPr>
          <a:xfrm>
            <a:off x="304800" y="975035"/>
            <a:ext cx="2362200" cy="1880807"/>
            <a:chOff x="4572000" y="4138993"/>
            <a:chExt cx="1600200" cy="1237152"/>
          </a:xfrm>
        </p:grpSpPr>
        <p:sp>
          <p:nvSpPr>
            <p:cNvPr id="16" name="Pentagon 15"/>
            <p:cNvSpPr/>
            <p:nvPr/>
          </p:nvSpPr>
          <p:spPr bwMode="auto">
            <a:xfrm>
              <a:off x="4572000" y="4138993"/>
              <a:ext cx="1600200" cy="411480"/>
            </a:xfrm>
            <a:prstGeom prst="homePlate">
              <a:avLst/>
            </a:prstGeom>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800" dirty="0">
                  <a:solidFill>
                    <a:schemeClr val="bg1"/>
                  </a:solidFill>
                  <a:latin typeface="Arial" charset="0"/>
                </a:rPr>
                <a:t>ROADWAY</a:t>
              </a:r>
            </a:p>
          </p:txBody>
        </p:sp>
        <p:sp>
          <p:nvSpPr>
            <p:cNvPr id="20" name="Pentagon 19"/>
            <p:cNvSpPr/>
            <p:nvPr/>
          </p:nvSpPr>
          <p:spPr bwMode="auto">
            <a:xfrm>
              <a:off x="4572000" y="4550473"/>
              <a:ext cx="1600200" cy="411480"/>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800" dirty="0">
                  <a:solidFill>
                    <a:schemeClr val="bg1"/>
                  </a:solidFill>
                  <a:latin typeface="Arial" charset="0"/>
                </a:rPr>
                <a:t>TRAFFIC</a:t>
              </a:r>
            </a:p>
          </p:txBody>
        </p:sp>
        <p:sp>
          <p:nvSpPr>
            <p:cNvPr id="21" name="Pentagon 20"/>
            <p:cNvSpPr/>
            <p:nvPr/>
          </p:nvSpPr>
          <p:spPr bwMode="auto">
            <a:xfrm>
              <a:off x="4572000" y="4964665"/>
              <a:ext cx="1600200" cy="411480"/>
            </a:xfrm>
            <a:prstGeom prst="homePlate">
              <a:avLst/>
            </a:prstGeom>
            <a:solidFill>
              <a:schemeClr val="accent3">
                <a:lumMod val="75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800" dirty="0">
                  <a:solidFill>
                    <a:schemeClr val="bg1"/>
                  </a:solidFill>
                  <a:latin typeface="Arial" charset="0"/>
                </a:rPr>
                <a:t>CONTROL</a:t>
              </a:r>
            </a:p>
          </p:txBody>
        </p:sp>
      </p:grpSp>
      <p:sp>
        <p:nvSpPr>
          <p:cNvPr id="4" name="Text Placeholder 3"/>
          <p:cNvSpPr>
            <a:spLocks noGrp="1"/>
          </p:cNvSpPr>
          <p:nvPr>
            <p:ph type="body" idx="10"/>
          </p:nvPr>
        </p:nvSpPr>
        <p:spPr>
          <a:xfrm>
            <a:off x="175034" y="3463122"/>
            <a:ext cx="8968966" cy="663595"/>
          </a:xfrm>
        </p:spPr>
        <p:txBody>
          <a:bodyPr/>
          <a:lstStyle/>
          <a:p>
            <a:r>
              <a:rPr lang="en-US" dirty="0" smtClean="0"/>
              <a:t>Agenda Item 2</a:t>
            </a:r>
            <a:endParaRPr lang="en-US" dirty="0"/>
          </a:p>
        </p:txBody>
      </p:sp>
    </p:spTree>
    <p:custDataLst>
      <p:tags r:id="rId1"/>
    </p:custDataLst>
    <p:extLst>
      <p:ext uri="{BB962C8B-B14F-4D97-AF65-F5344CB8AC3E}">
        <p14:creationId xmlns:p14="http://schemas.microsoft.com/office/powerpoint/2010/main" val="1343126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57200" y="1699490"/>
            <a:ext cx="2999264" cy="4086757"/>
          </a:xfrm>
          <a:prstGeom prst="rect">
            <a:avLst/>
          </a:prstGeom>
          <a:ln>
            <a:solidFill>
              <a:schemeClr val="accent2"/>
            </a:solidFill>
          </a:ln>
        </p:spPr>
      </p:pic>
      <p:sp>
        <p:nvSpPr>
          <p:cNvPr id="2" name="Title 1"/>
          <p:cNvSpPr>
            <a:spLocks noGrp="1"/>
          </p:cNvSpPr>
          <p:nvPr>
            <p:ph type="title"/>
          </p:nvPr>
        </p:nvSpPr>
        <p:spPr>
          <a:xfrm>
            <a:off x="4220566" y="2362200"/>
            <a:ext cx="4390034" cy="884238"/>
          </a:xfrm>
        </p:spPr>
        <p:txBody>
          <a:bodyPr>
            <a:noAutofit/>
          </a:bodyPr>
          <a:lstStyle/>
          <a:p>
            <a:r>
              <a:rPr lang="en-US" sz="1800" dirty="0"/>
              <a:t>www.dot.state.fl.us/planning/systems/programs/SM/los/pdfs/2013%20QLOS%20Handbook.pdf</a:t>
            </a:r>
          </a:p>
        </p:txBody>
      </p:sp>
      <p:sp>
        <p:nvSpPr>
          <p:cNvPr id="5" name="Down Arrow 4"/>
          <p:cNvSpPr/>
          <p:nvPr/>
        </p:nvSpPr>
        <p:spPr>
          <a:xfrm>
            <a:off x="1524000" y="1018843"/>
            <a:ext cx="647700" cy="54794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4" name="Rectangle 3"/>
          <p:cNvSpPr/>
          <p:nvPr/>
        </p:nvSpPr>
        <p:spPr>
          <a:xfrm>
            <a:off x="457200" y="438282"/>
            <a:ext cx="8458200" cy="523176"/>
          </a:xfrm>
          <a:prstGeom prst="rect">
            <a:avLst/>
          </a:prstGeom>
        </p:spPr>
        <p:txBody>
          <a:bodyPr wrap="square" lIns="91397" tIns="45698" rIns="91397" bIns="45698">
            <a:spAutoFit/>
          </a:bodyPr>
          <a:lstStyle/>
          <a:p>
            <a:r>
              <a:rPr lang="en-US" sz="2800" dirty="0">
                <a:hlinkClick r:id="rId5"/>
              </a:rPr>
              <a:t>www.dot.state.fl.us/planning/systems/programs/sm/los</a:t>
            </a:r>
            <a:r>
              <a:rPr lang="en-US" sz="2800" dirty="0" smtClean="0">
                <a:hlinkClick r:id="rId5"/>
              </a:rPr>
              <a:t>/</a:t>
            </a:r>
            <a:endParaRPr lang="en-US" sz="2800" dirty="0"/>
          </a:p>
        </p:txBody>
      </p:sp>
      <p:sp>
        <p:nvSpPr>
          <p:cNvPr id="6" name="TextBox 5"/>
          <p:cNvSpPr txBox="1"/>
          <p:nvPr/>
        </p:nvSpPr>
        <p:spPr>
          <a:xfrm>
            <a:off x="4061757" y="1694873"/>
            <a:ext cx="4548843" cy="457390"/>
          </a:xfrm>
          <a:prstGeom prst="rect">
            <a:avLst/>
          </a:prstGeom>
          <a:noFill/>
        </p:spPr>
        <p:txBody>
          <a:bodyPr wrap="square" lIns="91397" tIns="45698" rIns="91397" bIns="45698" rtlCol="0">
            <a:spAutoFit/>
          </a:bodyPr>
          <a:lstStyle/>
          <a:p>
            <a:r>
              <a:rPr lang="en-US" sz="2400" dirty="0">
                <a:hlinkClick r:id="rId6"/>
              </a:rPr>
              <a:t>Download PDF of Q/LOS Handbook</a:t>
            </a:r>
            <a:endParaRPr lang="en-US" sz="2400" dirty="0"/>
          </a:p>
        </p:txBody>
      </p:sp>
      <p:sp>
        <p:nvSpPr>
          <p:cNvPr id="7" name="Pentagon 6"/>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34813706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3026" name="Rectangle 2"/>
          <p:cNvSpPr>
            <a:spLocks noGrp="1" noChangeArrowheads="1"/>
          </p:cNvSpPr>
          <p:nvPr>
            <p:ph type="title"/>
          </p:nvPr>
        </p:nvSpPr>
        <p:spPr>
          <a:xfrm>
            <a:off x="2743199" y="-5068"/>
            <a:ext cx="5638801" cy="884238"/>
          </a:xfrm>
        </p:spPr>
        <p:txBody>
          <a:bodyPr>
            <a:normAutofit/>
          </a:bodyPr>
          <a:lstStyle/>
          <a:p>
            <a:r>
              <a:rPr lang="en-US" sz="2800" b="1" dirty="0" smtClean="0"/>
              <a:t>Affecting </a:t>
            </a:r>
            <a:r>
              <a:rPr lang="en-US" sz="2800" b="1" dirty="0"/>
              <a:t>LOS and Capacity</a:t>
            </a:r>
          </a:p>
        </p:txBody>
      </p:sp>
      <p:sp>
        <p:nvSpPr>
          <p:cNvPr id="18" name="Pentagon 17"/>
          <p:cNvSpPr/>
          <p:nvPr/>
        </p:nvSpPr>
        <p:spPr bwMode="auto">
          <a:xfrm>
            <a:off x="951508" y="4724319"/>
            <a:ext cx="7770537" cy="1676481"/>
          </a:xfrm>
          <a:prstGeom prst="homePlate">
            <a:avLst/>
          </a:prstGeom>
          <a:solidFill>
            <a:srgbClr val="09A609"/>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7" name="Pentagon 16"/>
          <p:cNvSpPr/>
          <p:nvPr/>
        </p:nvSpPr>
        <p:spPr bwMode="auto">
          <a:xfrm>
            <a:off x="951508" y="3011255"/>
            <a:ext cx="7770537" cy="1676481"/>
          </a:xfrm>
          <a:prstGeom prst="homePlate">
            <a:avLst/>
          </a:prstGeom>
          <a:solidFill>
            <a:srgbClr val="F7931C"/>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645" name="Pentagon 644"/>
          <p:cNvSpPr/>
          <p:nvPr/>
        </p:nvSpPr>
        <p:spPr bwMode="auto">
          <a:xfrm>
            <a:off x="951508" y="1284704"/>
            <a:ext cx="7770537" cy="1676481"/>
          </a:xfrm>
          <a:prstGeom prst="homePlate">
            <a:avLst/>
          </a:prstGeom>
          <a:solidFill>
            <a:srgbClr val="006ED5"/>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bg1"/>
              </a:solidFill>
              <a:latin typeface="Arial" charset="0"/>
            </a:endParaRPr>
          </a:p>
        </p:txBody>
      </p:sp>
      <p:sp>
        <p:nvSpPr>
          <p:cNvPr id="1793027" name="Text Box 3"/>
          <p:cNvSpPr txBox="1">
            <a:spLocks noChangeArrowheads="1"/>
          </p:cNvSpPr>
          <p:nvPr/>
        </p:nvSpPr>
        <p:spPr bwMode="auto">
          <a:xfrm>
            <a:off x="4429007" y="1850458"/>
            <a:ext cx="4213962" cy="572977"/>
          </a:xfrm>
          <a:prstGeom prst="rect">
            <a:avLst/>
          </a:prstGeom>
          <a:noFill/>
          <a:ln w="9525">
            <a:noFill/>
            <a:miter lim="800000"/>
            <a:headEnd/>
            <a:tailEnd/>
          </a:ln>
          <a:effectLst/>
        </p:spPr>
        <p:txBody>
          <a:bodyPr wrap="square" anchor="ctr">
            <a:spAutoFit/>
          </a:bodyPr>
          <a:lstStyle/>
          <a:p>
            <a:r>
              <a:rPr lang="en-US" sz="3600" b="1" dirty="0">
                <a:solidFill>
                  <a:schemeClr val="bg1"/>
                </a:solidFill>
                <a:effectLst>
                  <a:outerShdw blurRad="38100" dist="38100" dir="2700000" algn="tl">
                    <a:srgbClr val="000000">
                      <a:alpha val="43137"/>
                    </a:srgbClr>
                  </a:outerShdw>
                </a:effectLst>
                <a:latin typeface="Calibri" pitchFamily="34" charset="0"/>
              </a:rPr>
              <a:t>Roadway variables</a:t>
            </a:r>
          </a:p>
        </p:txBody>
      </p:sp>
      <p:sp>
        <p:nvSpPr>
          <p:cNvPr id="643" name="Rectangle 642"/>
          <p:cNvSpPr/>
          <p:nvPr/>
        </p:nvSpPr>
        <p:spPr>
          <a:xfrm>
            <a:off x="4702888" y="5286803"/>
            <a:ext cx="3428503" cy="572977"/>
          </a:xfrm>
          <a:prstGeom prst="rect">
            <a:avLst/>
          </a:prstGeom>
        </p:spPr>
        <p:txBody>
          <a:bodyPr wrap="none">
            <a:spAutoFit/>
          </a:bodyPr>
          <a:lstStyle/>
          <a:p>
            <a:r>
              <a:rPr lang="en-US" sz="3600" b="1" dirty="0">
                <a:solidFill>
                  <a:schemeClr val="bg1"/>
                </a:solidFill>
                <a:effectLst>
                  <a:outerShdw blurRad="38100" dist="38100" dir="2700000" algn="tl">
                    <a:srgbClr val="000000">
                      <a:alpha val="43137"/>
                    </a:srgbClr>
                  </a:outerShdw>
                </a:effectLst>
                <a:latin typeface="Calibri" pitchFamily="34" charset="0"/>
              </a:rPr>
              <a:t>Control variables</a:t>
            </a:r>
          </a:p>
        </p:txBody>
      </p:sp>
      <p:sp>
        <p:nvSpPr>
          <p:cNvPr id="644" name="Rectangle 643"/>
          <p:cNvSpPr/>
          <p:nvPr/>
        </p:nvSpPr>
        <p:spPr>
          <a:xfrm>
            <a:off x="4680065" y="3552870"/>
            <a:ext cx="3195362" cy="572977"/>
          </a:xfrm>
          <a:prstGeom prst="rect">
            <a:avLst/>
          </a:prstGeom>
        </p:spPr>
        <p:txBody>
          <a:bodyPr wrap="none">
            <a:spAutoFit/>
          </a:bodyPr>
          <a:lstStyle/>
          <a:p>
            <a:r>
              <a:rPr lang="en-US" sz="3600" b="1" dirty="0">
                <a:solidFill>
                  <a:schemeClr val="bg1"/>
                </a:solidFill>
                <a:effectLst>
                  <a:outerShdw blurRad="38100" dist="38100" dir="2700000" algn="tl">
                    <a:srgbClr val="000000">
                      <a:alpha val="43137"/>
                    </a:srgbClr>
                  </a:outerShdw>
                </a:effectLst>
                <a:latin typeface="Calibri" pitchFamily="34" charset="0"/>
              </a:rPr>
              <a:t>Traffic variables</a:t>
            </a:r>
          </a:p>
        </p:txBody>
      </p:sp>
      <p:pic>
        <p:nvPicPr>
          <p:cNvPr id="19" name="Picture 636" descr="C:\DOCS\QLOSTraining\Graphics\Traffic_on_arterial1600x1200.jpg"/>
          <p:cNvPicPr>
            <a:picLocks noChangeAspect="1" noChangeArrowheads="1"/>
          </p:cNvPicPr>
          <p:nvPr/>
        </p:nvPicPr>
        <p:blipFill>
          <a:blip r:embed="rId4" cstate="print"/>
          <a:srcRect/>
          <a:stretch>
            <a:fillRect/>
          </a:stretch>
        </p:blipFill>
        <p:spPr bwMode="auto">
          <a:xfrm>
            <a:off x="1441835" y="1291742"/>
            <a:ext cx="2496734" cy="1660029"/>
          </a:xfrm>
          <a:prstGeom prst="rect">
            <a:avLst/>
          </a:prstGeom>
          <a:noFill/>
        </p:spPr>
      </p:pic>
      <p:pic>
        <p:nvPicPr>
          <p:cNvPr id="20" name="Picture 638" descr="C:\DOCS\QLOSTraining\Graphics\Traffic_in_Ft._Lauderdale1600x1067.jpg"/>
          <p:cNvPicPr>
            <a:picLocks noChangeAspect="1" noChangeArrowheads="1"/>
          </p:cNvPicPr>
          <p:nvPr/>
        </p:nvPicPr>
        <p:blipFill>
          <a:blip r:embed="rId5" cstate="print"/>
          <a:srcRect/>
          <a:stretch>
            <a:fillRect/>
          </a:stretch>
        </p:blipFill>
        <p:spPr bwMode="auto">
          <a:xfrm>
            <a:off x="1441835" y="3068309"/>
            <a:ext cx="2496734" cy="1570115"/>
          </a:xfrm>
          <a:prstGeom prst="rect">
            <a:avLst/>
          </a:prstGeom>
          <a:noFill/>
        </p:spPr>
      </p:pic>
      <p:pic>
        <p:nvPicPr>
          <p:cNvPr id="21" name="Picture 639" descr="C:\DOCS\QLOSTraining\Graphics\Traffic_on_arterial2400x1800.jpg"/>
          <p:cNvPicPr>
            <a:picLocks noChangeAspect="1" noChangeArrowheads="1"/>
          </p:cNvPicPr>
          <p:nvPr/>
        </p:nvPicPr>
        <p:blipFill>
          <a:blip r:embed="rId6" cstate="print"/>
          <a:srcRect/>
          <a:stretch>
            <a:fillRect/>
          </a:stretch>
        </p:blipFill>
        <p:spPr bwMode="auto">
          <a:xfrm>
            <a:off x="1453093" y="4740771"/>
            <a:ext cx="2496734" cy="1660029"/>
          </a:xfrm>
          <a:prstGeom prst="rect">
            <a:avLst/>
          </a:prstGeom>
          <a:noFill/>
        </p:spPr>
      </p:pic>
      <p:pic>
        <p:nvPicPr>
          <p:cNvPr id="22" name="Picture 637" descr="C:\DOCS\QLOSTraining\Graphics\22857852.jpg"/>
          <p:cNvPicPr>
            <a:picLocks noChangeAspect="1" noChangeArrowheads="1"/>
          </p:cNvPicPr>
          <p:nvPr/>
        </p:nvPicPr>
        <p:blipFill>
          <a:blip r:embed="rId7" cstate="print"/>
          <a:srcRect/>
          <a:stretch>
            <a:fillRect/>
          </a:stretch>
        </p:blipFill>
        <p:spPr bwMode="auto">
          <a:xfrm>
            <a:off x="3276600" y="4744790"/>
            <a:ext cx="671801" cy="1660085"/>
          </a:xfrm>
          <a:prstGeom prst="rect">
            <a:avLst/>
          </a:prstGeom>
          <a:noFill/>
        </p:spPr>
      </p:pic>
      <p:pic>
        <p:nvPicPr>
          <p:cNvPr id="24" name="Picture 23" descr="PageCurl.png"/>
          <p:cNvPicPr>
            <a:picLocks noChangeAspect="1"/>
          </p:cNvPicPr>
          <p:nvPr/>
        </p:nvPicPr>
        <p:blipFill>
          <a:blip r:embed="rId8" cstate="print"/>
          <a:stretch>
            <a:fillRect/>
          </a:stretch>
        </p:blipFill>
        <p:spPr>
          <a:xfrm rot="16200000">
            <a:off x="7962900" y="5676900"/>
            <a:ext cx="1524000" cy="838200"/>
          </a:xfrm>
          <a:prstGeom prst="rect">
            <a:avLst/>
          </a:prstGeom>
        </p:spPr>
      </p:pic>
      <p:sp>
        <p:nvSpPr>
          <p:cNvPr id="25" name="TextBox 24"/>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53</a:t>
            </a:r>
            <a:endParaRPr lang="en-US" dirty="0"/>
          </a:p>
        </p:txBody>
      </p:sp>
      <p:sp>
        <p:nvSpPr>
          <p:cNvPr id="23" name="Pentagon 22"/>
          <p:cNvSpPr/>
          <p:nvPr/>
        </p:nvSpPr>
        <p:spPr bwMode="auto">
          <a:xfrm>
            <a:off x="0" y="-9604"/>
            <a:ext cx="2590800" cy="411480"/>
          </a:xfrm>
          <a:prstGeom prst="homePlate">
            <a:avLst/>
          </a:prstGeom>
          <a:solidFill>
            <a:schemeClr val="tx1">
              <a:lumMod val="50000"/>
              <a:lumOff val="50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bg1"/>
                </a:solidFill>
                <a:latin typeface="Arial" charset="0"/>
              </a:rPr>
              <a:t>INPUT VARIABLES</a:t>
            </a:r>
            <a:endParaRPr lang="en-US" sz="2000" dirty="0">
              <a:solidFill>
                <a:schemeClr val="bg1"/>
              </a:solidFill>
              <a:latin typeface="Arial" charset="0"/>
            </a:endParaRPr>
          </a:p>
        </p:txBody>
      </p:sp>
    </p:spTree>
    <p:custDataLst>
      <p:tags r:id="rId1"/>
    </p:custDataLst>
    <p:extLst>
      <p:ext uri="{BB962C8B-B14F-4D97-AF65-F5344CB8AC3E}">
        <p14:creationId xmlns:p14="http://schemas.microsoft.com/office/powerpoint/2010/main" val="281816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4050" name="Rectangle 2"/>
          <p:cNvSpPr>
            <a:spLocks noGrp="1" noChangeArrowheads="1"/>
          </p:cNvSpPr>
          <p:nvPr>
            <p:ph type="title"/>
          </p:nvPr>
        </p:nvSpPr>
        <p:spPr>
          <a:xfrm>
            <a:off x="2667000" y="22602"/>
            <a:ext cx="7735296" cy="542722"/>
          </a:xfrm>
        </p:spPr>
        <p:txBody>
          <a:bodyPr>
            <a:normAutofit/>
          </a:bodyPr>
          <a:lstStyle/>
          <a:p>
            <a:r>
              <a:rPr lang="en-US" sz="2600" b="1" dirty="0"/>
              <a:t>Key Factors Affecting LOS and Capacity</a:t>
            </a:r>
          </a:p>
        </p:txBody>
      </p:sp>
      <p:sp>
        <p:nvSpPr>
          <p:cNvPr id="24" name="Content Placeholder 23"/>
          <p:cNvSpPr>
            <a:spLocks noGrp="1"/>
          </p:cNvSpPr>
          <p:nvPr>
            <p:ph idx="1"/>
          </p:nvPr>
        </p:nvSpPr>
        <p:spPr>
          <a:xfrm>
            <a:off x="3657600" y="3410504"/>
            <a:ext cx="4972649" cy="3078163"/>
          </a:xfrm>
        </p:spPr>
        <p:txBody>
          <a:bodyPr>
            <a:normAutofit/>
          </a:bodyPr>
          <a:lstStyle/>
          <a:p>
            <a:pPr>
              <a:spcBef>
                <a:spcPts val="600"/>
              </a:spcBef>
              <a:buFont typeface="Arial" pitchFamily="34" charset="0"/>
              <a:buChar char="•"/>
            </a:pPr>
            <a:r>
              <a:rPr lang="en-US" dirty="0"/>
              <a:t>Area Type</a:t>
            </a:r>
          </a:p>
          <a:p>
            <a:pPr>
              <a:spcBef>
                <a:spcPts val="600"/>
              </a:spcBef>
              <a:buFont typeface="Arial" pitchFamily="34" charset="0"/>
              <a:buChar char="•"/>
            </a:pPr>
            <a:r>
              <a:rPr lang="en-US" dirty="0"/>
              <a:t>Laneage</a:t>
            </a:r>
          </a:p>
          <a:p>
            <a:pPr>
              <a:spcBef>
                <a:spcPts val="600"/>
              </a:spcBef>
              <a:buFont typeface="Arial" pitchFamily="34" charset="0"/>
              <a:buChar char="•"/>
            </a:pPr>
            <a:r>
              <a:rPr lang="en-US" dirty="0"/>
              <a:t>Turn lanes</a:t>
            </a:r>
          </a:p>
          <a:p>
            <a:pPr>
              <a:spcBef>
                <a:spcPts val="600"/>
              </a:spcBef>
              <a:buFont typeface="Arial" pitchFamily="34" charset="0"/>
              <a:buChar char="•"/>
            </a:pPr>
            <a:r>
              <a:rPr lang="en-US" dirty="0"/>
              <a:t>Sidewalks</a:t>
            </a:r>
          </a:p>
          <a:p>
            <a:pPr>
              <a:spcBef>
                <a:spcPts val="600"/>
              </a:spcBef>
              <a:buFont typeface="Arial" pitchFamily="34" charset="0"/>
              <a:buChar char="•"/>
            </a:pPr>
            <a:r>
              <a:rPr lang="en-US" dirty="0"/>
              <a:t>Bicycle lanes</a:t>
            </a:r>
          </a:p>
          <a:p>
            <a:pPr>
              <a:spcBef>
                <a:spcPts val="600"/>
              </a:spcBef>
            </a:pPr>
            <a:endParaRPr lang="en-US" dirty="0"/>
          </a:p>
        </p:txBody>
      </p:sp>
      <p:sp>
        <p:nvSpPr>
          <p:cNvPr id="11" name="Pentagon 10"/>
          <p:cNvSpPr/>
          <p:nvPr/>
        </p:nvSpPr>
        <p:spPr bwMode="auto">
          <a:xfrm>
            <a:off x="589994" y="1132426"/>
            <a:ext cx="8192655" cy="1993839"/>
          </a:xfrm>
          <a:prstGeom prst="homePlate">
            <a:avLst/>
          </a:prstGeom>
          <a:solidFill>
            <a:srgbClr val="006ED5"/>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3" name="Text Box 3"/>
          <p:cNvSpPr txBox="1">
            <a:spLocks noChangeArrowheads="1"/>
          </p:cNvSpPr>
          <p:nvPr/>
        </p:nvSpPr>
        <p:spPr bwMode="auto">
          <a:xfrm>
            <a:off x="3657600" y="1806179"/>
            <a:ext cx="4442877" cy="646331"/>
          </a:xfrm>
          <a:prstGeom prst="rect">
            <a:avLst/>
          </a:prstGeom>
          <a:noFill/>
          <a:ln w="9525">
            <a:noFill/>
            <a:miter lim="800000"/>
            <a:headEnd/>
            <a:tailEnd/>
          </a:ln>
          <a:effectLst/>
        </p:spPr>
        <p:txBody>
          <a:bodyPr wrap="square" lIns="91397" tIns="45698" rIns="91397" bIns="45698" anchor="ctr">
            <a:spAutoFit/>
          </a:bodyPr>
          <a:lstStyle/>
          <a:p>
            <a:r>
              <a:rPr lang="en-US" sz="3600" b="1" dirty="0">
                <a:solidFill>
                  <a:schemeClr val="bg1"/>
                </a:solidFill>
                <a:effectLst>
                  <a:outerShdw blurRad="38100" dist="38100" dir="2700000" algn="tl">
                    <a:srgbClr val="000000">
                      <a:alpha val="43137"/>
                    </a:srgbClr>
                  </a:outerShdw>
                </a:effectLst>
                <a:latin typeface="Calibri" pitchFamily="34" charset="0"/>
              </a:rPr>
              <a:t>Roadway variables</a:t>
            </a:r>
          </a:p>
        </p:txBody>
      </p:sp>
      <p:pic>
        <p:nvPicPr>
          <p:cNvPr id="14" name="Picture 636" descr="C:\DOCS\QLOSTraining\Graphics\Traffic_on_arterial1600x1200.jpg"/>
          <p:cNvPicPr>
            <a:picLocks noChangeAspect="1" noChangeArrowheads="1"/>
          </p:cNvPicPr>
          <p:nvPr/>
        </p:nvPicPr>
        <p:blipFill>
          <a:blip r:embed="rId4" cstate="print"/>
          <a:srcRect/>
          <a:stretch>
            <a:fillRect/>
          </a:stretch>
        </p:blipFill>
        <p:spPr bwMode="auto">
          <a:xfrm>
            <a:off x="685800" y="1238590"/>
            <a:ext cx="2546917" cy="1828800"/>
          </a:xfrm>
          <a:prstGeom prst="rect">
            <a:avLst/>
          </a:prstGeom>
          <a:noFill/>
        </p:spPr>
      </p:pic>
      <p:pic>
        <p:nvPicPr>
          <p:cNvPr id="12" name="Picture 11"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6" name="TextBox 15"/>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53</a:t>
            </a:r>
            <a:endParaRPr lang="en-US" dirty="0"/>
          </a:p>
        </p:txBody>
      </p:sp>
      <p:sp>
        <p:nvSpPr>
          <p:cNvPr id="9" name="Pentagon 8"/>
          <p:cNvSpPr/>
          <p:nvPr/>
        </p:nvSpPr>
        <p:spPr bwMode="auto">
          <a:xfrm>
            <a:off x="0" y="-9604"/>
            <a:ext cx="2590800" cy="411480"/>
          </a:xfrm>
          <a:prstGeom prst="homePlate">
            <a:avLst/>
          </a:prstGeom>
          <a:solidFill>
            <a:schemeClr val="tx1">
              <a:lumMod val="50000"/>
              <a:lumOff val="50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bg1"/>
                </a:solidFill>
                <a:latin typeface="Arial" charset="0"/>
              </a:rPr>
              <a:t>INPUT VARIABLES</a:t>
            </a:r>
            <a:endParaRPr lang="en-US" sz="2000" dirty="0">
              <a:solidFill>
                <a:schemeClr val="bg1"/>
              </a:solidFill>
              <a:latin typeface="Arial" charset="0"/>
            </a:endParaRPr>
          </a:p>
        </p:txBody>
      </p:sp>
    </p:spTree>
    <p:custDataLst>
      <p:tags r:id="rId1"/>
    </p:custDataLst>
    <p:extLst>
      <p:ext uri="{BB962C8B-B14F-4D97-AF65-F5344CB8AC3E}">
        <p14:creationId xmlns:p14="http://schemas.microsoft.com/office/powerpoint/2010/main" val="8483695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3657600" y="3429000"/>
            <a:ext cx="4704557" cy="2297546"/>
          </a:xfrm>
        </p:spPr>
        <p:txBody>
          <a:bodyPr>
            <a:normAutofit/>
          </a:bodyPr>
          <a:lstStyle/>
          <a:p>
            <a:pPr>
              <a:buFont typeface="Arial" panose="020B0604020202020204" pitchFamily="34" charset="0"/>
              <a:buChar char="•"/>
            </a:pPr>
            <a:r>
              <a:rPr lang="en-US" dirty="0"/>
              <a:t>Daily/Hourly aspects</a:t>
            </a:r>
          </a:p>
          <a:p>
            <a:pPr>
              <a:buFont typeface="Arial" panose="020B0604020202020204" pitchFamily="34" charset="0"/>
              <a:buChar char="•"/>
            </a:pPr>
            <a:r>
              <a:rPr lang="en-US" dirty="0"/>
              <a:t>Directional aspects</a:t>
            </a:r>
          </a:p>
          <a:p>
            <a:pPr>
              <a:buFont typeface="Arial" panose="020B0604020202020204" pitchFamily="34" charset="0"/>
              <a:buChar char="•"/>
            </a:pPr>
            <a:r>
              <a:rPr lang="en-US" dirty="0"/>
              <a:t>Bus frequency</a:t>
            </a:r>
          </a:p>
        </p:txBody>
      </p:sp>
      <p:sp>
        <p:nvSpPr>
          <p:cNvPr id="12" name="Pentagon 11"/>
          <p:cNvSpPr/>
          <p:nvPr/>
        </p:nvSpPr>
        <p:spPr bwMode="auto">
          <a:xfrm>
            <a:off x="570345" y="1107602"/>
            <a:ext cx="8192655" cy="1993839"/>
          </a:xfrm>
          <a:prstGeom prst="homePlate">
            <a:avLst/>
          </a:prstGeom>
          <a:solidFill>
            <a:srgbClr val="F7931C"/>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5" name="Rectangle 14"/>
          <p:cNvSpPr/>
          <p:nvPr/>
        </p:nvSpPr>
        <p:spPr>
          <a:xfrm>
            <a:off x="3657600" y="1784439"/>
            <a:ext cx="3195275" cy="646286"/>
          </a:xfrm>
          <a:prstGeom prst="rect">
            <a:avLst/>
          </a:prstGeom>
        </p:spPr>
        <p:txBody>
          <a:bodyPr wrap="none" lIns="91397" tIns="45698" rIns="91397" bIns="45698">
            <a:spAutoFit/>
          </a:bodyPr>
          <a:lstStyle/>
          <a:p>
            <a:r>
              <a:rPr lang="en-US" sz="3600" b="1" dirty="0">
                <a:solidFill>
                  <a:schemeClr val="bg1"/>
                </a:solidFill>
                <a:effectLst>
                  <a:outerShdw blurRad="38100" dist="38100" dir="2700000" algn="tl">
                    <a:srgbClr val="000000">
                      <a:alpha val="43137"/>
                    </a:srgbClr>
                  </a:outerShdw>
                </a:effectLst>
                <a:latin typeface="Calibri" pitchFamily="34" charset="0"/>
              </a:rPr>
              <a:t>Traffic variables</a:t>
            </a:r>
          </a:p>
        </p:txBody>
      </p:sp>
      <p:pic>
        <p:nvPicPr>
          <p:cNvPr id="16" name="Picture 638" descr="C:\DOCS\QLOSTraining\Graphics\Traffic_in_Ft._Lauderdale1600x1067.jpg"/>
          <p:cNvPicPr>
            <a:picLocks noChangeAspect="1" noChangeArrowheads="1"/>
          </p:cNvPicPr>
          <p:nvPr/>
        </p:nvPicPr>
        <p:blipFill>
          <a:blip r:embed="rId4" cstate="print"/>
          <a:srcRect/>
          <a:stretch>
            <a:fillRect/>
          </a:stretch>
        </p:blipFill>
        <p:spPr bwMode="auto">
          <a:xfrm>
            <a:off x="685800" y="1190121"/>
            <a:ext cx="2578037" cy="1828800"/>
          </a:xfrm>
          <a:prstGeom prst="rect">
            <a:avLst/>
          </a:prstGeom>
          <a:noFill/>
        </p:spPr>
      </p:pic>
      <p:pic>
        <p:nvPicPr>
          <p:cNvPr id="14" name="Picture 13"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8" name="TextBox 17"/>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73</a:t>
            </a:r>
            <a:endParaRPr lang="en-US" dirty="0"/>
          </a:p>
        </p:txBody>
      </p:sp>
      <p:sp>
        <p:nvSpPr>
          <p:cNvPr id="10" name="Pentagon 9"/>
          <p:cNvSpPr/>
          <p:nvPr/>
        </p:nvSpPr>
        <p:spPr bwMode="auto">
          <a:xfrm>
            <a:off x="0" y="-9604"/>
            <a:ext cx="2590800" cy="411480"/>
          </a:xfrm>
          <a:prstGeom prst="homePlate">
            <a:avLst/>
          </a:prstGeom>
          <a:solidFill>
            <a:schemeClr val="tx1">
              <a:lumMod val="50000"/>
              <a:lumOff val="50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bg1"/>
                </a:solidFill>
                <a:latin typeface="Arial" charset="0"/>
              </a:rPr>
              <a:t>INPUT VARIABLES</a:t>
            </a:r>
            <a:endParaRPr lang="en-US" sz="2000" dirty="0">
              <a:solidFill>
                <a:schemeClr val="bg1"/>
              </a:solidFill>
              <a:latin typeface="Arial" charset="0"/>
            </a:endParaRPr>
          </a:p>
        </p:txBody>
      </p:sp>
      <p:sp>
        <p:nvSpPr>
          <p:cNvPr id="11" name="Rectangle 2"/>
          <p:cNvSpPr>
            <a:spLocks noGrp="1" noChangeArrowheads="1"/>
          </p:cNvSpPr>
          <p:nvPr>
            <p:ph type="title"/>
          </p:nvPr>
        </p:nvSpPr>
        <p:spPr>
          <a:xfrm>
            <a:off x="2667000" y="22602"/>
            <a:ext cx="7735296" cy="542722"/>
          </a:xfrm>
        </p:spPr>
        <p:txBody>
          <a:bodyPr>
            <a:normAutofit/>
          </a:bodyPr>
          <a:lstStyle/>
          <a:p>
            <a:r>
              <a:rPr lang="en-US" sz="2600" b="1" dirty="0"/>
              <a:t>Key Factors Affecting LOS and Capacity</a:t>
            </a:r>
          </a:p>
        </p:txBody>
      </p:sp>
    </p:spTree>
    <p:custDataLst>
      <p:tags r:id="rId1"/>
    </p:custDataLst>
    <p:extLst>
      <p:ext uri="{BB962C8B-B14F-4D97-AF65-F5344CB8AC3E}">
        <p14:creationId xmlns:p14="http://schemas.microsoft.com/office/powerpoint/2010/main" val="310440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Content Placeholder 624"/>
          <p:cNvSpPr>
            <a:spLocks noGrp="1"/>
          </p:cNvSpPr>
          <p:nvPr>
            <p:ph idx="1"/>
          </p:nvPr>
        </p:nvSpPr>
        <p:spPr>
          <a:xfrm>
            <a:off x="3657600" y="3416691"/>
            <a:ext cx="3468096" cy="2057396"/>
          </a:xfrm>
        </p:spPr>
        <p:txBody>
          <a:bodyPr/>
          <a:lstStyle/>
          <a:p>
            <a:pPr>
              <a:lnSpc>
                <a:spcPct val="100000"/>
              </a:lnSpc>
              <a:buFont typeface="Arial" panose="020B0604020202020204" pitchFamily="34" charset="0"/>
              <a:buChar char="•"/>
            </a:pPr>
            <a:r>
              <a:rPr lang="en-US" dirty="0"/>
              <a:t>Control Type</a:t>
            </a:r>
          </a:p>
          <a:p>
            <a:pPr>
              <a:lnSpc>
                <a:spcPct val="100000"/>
              </a:lnSpc>
              <a:buFont typeface="Arial" panose="020B0604020202020204" pitchFamily="34" charset="0"/>
              <a:buChar char="•"/>
            </a:pPr>
            <a:r>
              <a:rPr lang="en-US" dirty="0"/>
              <a:t>Green time</a:t>
            </a:r>
          </a:p>
          <a:p>
            <a:pPr>
              <a:lnSpc>
                <a:spcPct val="100000"/>
              </a:lnSpc>
              <a:buFont typeface="Arial" panose="020B0604020202020204" pitchFamily="34" charset="0"/>
              <a:buChar char="•"/>
            </a:pPr>
            <a:r>
              <a:rPr lang="en-US" dirty="0" smtClean="0"/>
              <a:t>Cycle length</a:t>
            </a:r>
            <a:endParaRPr lang="en-US" dirty="0"/>
          </a:p>
        </p:txBody>
      </p:sp>
      <p:sp>
        <p:nvSpPr>
          <p:cNvPr id="12" name="Pentagon 11"/>
          <p:cNvSpPr/>
          <p:nvPr/>
        </p:nvSpPr>
        <p:spPr bwMode="auto">
          <a:xfrm>
            <a:off x="553453" y="1086245"/>
            <a:ext cx="8192655" cy="1993839"/>
          </a:xfrm>
          <a:prstGeom prst="homePlate">
            <a:avLst/>
          </a:prstGeom>
          <a:solidFill>
            <a:schemeClr val="accent3">
              <a:lumMod val="75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5" name="Rectangle 14"/>
          <p:cNvSpPr/>
          <p:nvPr/>
        </p:nvSpPr>
        <p:spPr>
          <a:xfrm>
            <a:off x="3581400" y="1760021"/>
            <a:ext cx="3428416" cy="646286"/>
          </a:xfrm>
          <a:prstGeom prst="rect">
            <a:avLst/>
          </a:prstGeom>
        </p:spPr>
        <p:txBody>
          <a:bodyPr wrap="none" lIns="91397" tIns="45698" rIns="91397" bIns="45698">
            <a:spAutoFit/>
          </a:bodyPr>
          <a:lstStyle/>
          <a:p>
            <a:r>
              <a:rPr lang="en-US" sz="3600" b="1" dirty="0">
                <a:solidFill>
                  <a:schemeClr val="bg1"/>
                </a:solidFill>
                <a:effectLst>
                  <a:outerShdw blurRad="38100" dist="38100" dir="2700000" algn="tl">
                    <a:srgbClr val="000000">
                      <a:alpha val="43137"/>
                    </a:srgbClr>
                  </a:outerShdw>
                </a:effectLst>
                <a:latin typeface="Calibri" pitchFamily="34" charset="0"/>
              </a:rPr>
              <a:t>Control variables</a:t>
            </a:r>
          </a:p>
        </p:txBody>
      </p:sp>
      <p:pic>
        <p:nvPicPr>
          <p:cNvPr id="16" name="Picture 639" descr="C:\DOCS\QLOSTraining\Graphics\Traffic_on_arterial2400x1800.jpg"/>
          <p:cNvPicPr>
            <a:picLocks noChangeAspect="1" noChangeArrowheads="1"/>
          </p:cNvPicPr>
          <p:nvPr/>
        </p:nvPicPr>
        <p:blipFill>
          <a:blip r:embed="rId4" cstate="print"/>
          <a:srcRect/>
          <a:stretch>
            <a:fillRect/>
          </a:stretch>
        </p:blipFill>
        <p:spPr bwMode="auto">
          <a:xfrm>
            <a:off x="685800" y="1169920"/>
            <a:ext cx="2438400" cy="1828800"/>
          </a:xfrm>
          <a:prstGeom prst="rect">
            <a:avLst/>
          </a:prstGeom>
          <a:noFill/>
        </p:spPr>
      </p:pic>
      <p:pic>
        <p:nvPicPr>
          <p:cNvPr id="17" name="Picture 637" descr="C:\DOCS\QLOSTraining\Graphics\22857852.jpg"/>
          <p:cNvPicPr>
            <a:picLocks noChangeAspect="1" noChangeArrowheads="1"/>
          </p:cNvPicPr>
          <p:nvPr/>
        </p:nvPicPr>
        <p:blipFill>
          <a:blip r:embed="rId5" cstate="print"/>
          <a:srcRect/>
          <a:stretch>
            <a:fillRect/>
          </a:stretch>
        </p:blipFill>
        <p:spPr bwMode="auto">
          <a:xfrm>
            <a:off x="2468118" y="1168764"/>
            <a:ext cx="656082" cy="1828800"/>
          </a:xfrm>
          <a:prstGeom prst="rect">
            <a:avLst/>
          </a:prstGeom>
          <a:noFill/>
        </p:spPr>
      </p:pic>
      <p:pic>
        <p:nvPicPr>
          <p:cNvPr id="13" name="Picture 12" descr="PageCurl.png"/>
          <p:cNvPicPr>
            <a:picLocks noChangeAspect="1"/>
          </p:cNvPicPr>
          <p:nvPr/>
        </p:nvPicPr>
        <p:blipFill>
          <a:blip r:embed="rId6" cstate="print"/>
          <a:stretch>
            <a:fillRect/>
          </a:stretch>
        </p:blipFill>
        <p:spPr>
          <a:xfrm rot="16200000">
            <a:off x="7962900" y="5676900"/>
            <a:ext cx="1524000" cy="838200"/>
          </a:xfrm>
          <a:prstGeom prst="rect">
            <a:avLst/>
          </a:prstGeom>
        </p:spPr>
      </p:pic>
      <p:sp>
        <p:nvSpPr>
          <p:cNvPr id="14" name="TextBox 13"/>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89</a:t>
            </a:r>
            <a:endParaRPr lang="en-US" dirty="0"/>
          </a:p>
        </p:txBody>
      </p:sp>
      <p:sp>
        <p:nvSpPr>
          <p:cNvPr id="11" name="Pentagon 10"/>
          <p:cNvSpPr/>
          <p:nvPr/>
        </p:nvSpPr>
        <p:spPr bwMode="auto">
          <a:xfrm>
            <a:off x="0" y="-9604"/>
            <a:ext cx="2590800" cy="411480"/>
          </a:xfrm>
          <a:prstGeom prst="homePlate">
            <a:avLst/>
          </a:prstGeom>
          <a:solidFill>
            <a:schemeClr val="tx1">
              <a:lumMod val="50000"/>
              <a:lumOff val="50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bg1"/>
                </a:solidFill>
                <a:latin typeface="Arial" charset="0"/>
              </a:rPr>
              <a:t>INPUT VARIABLES</a:t>
            </a:r>
            <a:endParaRPr lang="en-US" sz="2000" dirty="0">
              <a:solidFill>
                <a:schemeClr val="bg1"/>
              </a:solidFill>
              <a:latin typeface="Arial" charset="0"/>
            </a:endParaRPr>
          </a:p>
        </p:txBody>
      </p:sp>
      <p:sp>
        <p:nvSpPr>
          <p:cNvPr id="19" name="Rectangle 2"/>
          <p:cNvSpPr>
            <a:spLocks noGrp="1" noChangeArrowheads="1"/>
          </p:cNvSpPr>
          <p:nvPr>
            <p:ph type="title"/>
          </p:nvPr>
        </p:nvSpPr>
        <p:spPr>
          <a:xfrm>
            <a:off x="2667000" y="22602"/>
            <a:ext cx="7735296" cy="542722"/>
          </a:xfrm>
        </p:spPr>
        <p:txBody>
          <a:bodyPr>
            <a:normAutofit/>
          </a:bodyPr>
          <a:lstStyle/>
          <a:p>
            <a:r>
              <a:rPr lang="en-US" sz="2600" b="1" dirty="0"/>
              <a:t>Key Factors Affecting LOS and Capacity</a:t>
            </a:r>
          </a:p>
        </p:txBody>
      </p:sp>
    </p:spTree>
    <p:custDataLst>
      <p:tags r:id="rId1"/>
    </p:custDataLst>
    <p:extLst>
      <p:ext uri="{BB962C8B-B14F-4D97-AF65-F5344CB8AC3E}">
        <p14:creationId xmlns:p14="http://schemas.microsoft.com/office/powerpoint/2010/main" val="29133989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703820"/>
            <a:ext cx="8077200" cy="597984"/>
          </a:xfrm>
        </p:spPr>
        <p:txBody>
          <a:bodyPr>
            <a:noAutofit/>
          </a:bodyPr>
          <a:lstStyle/>
          <a:p>
            <a:r>
              <a:rPr lang="en-US" sz="3200" dirty="0"/>
              <a:t>Key Factors Which Highly Influence Results</a:t>
            </a:r>
          </a:p>
        </p:txBody>
      </p:sp>
      <p:sp>
        <p:nvSpPr>
          <p:cNvPr id="9" name="Content Placeholder 8"/>
          <p:cNvSpPr>
            <a:spLocks noGrp="1"/>
          </p:cNvSpPr>
          <p:nvPr>
            <p:ph idx="1"/>
          </p:nvPr>
        </p:nvSpPr>
        <p:spPr>
          <a:xfrm>
            <a:off x="558209" y="1298950"/>
            <a:ext cx="7735296" cy="609596"/>
          </a:xfrm>
        </p:spPr>
        <p:txBody>
          <a:bodyPr>
            <a:normAutofit/>
          </a:bodyPr>
          <a:lstStyle/>
          <a:p>
            <a:pPr>
              <a:buFont typeface="Arial" panose="020B0604020202020204" pitchFamily="34" charset="0"/>
              <a:buChar char="•"/>
            </a:pPr>
            <a:r>
              <a:rPr lang="en-US" sz="2800" dirty="0" smtClean="0"/>
              <a:t>Avoid using defaults </a:t>
            </a:r>
            <a:r>
              <a:rPr lang="en-US" sz="2800" dirty="0"/>
              <a:t>with these factors</a:t>
            </a:r>
          </a:p>
        </p:txBody>
      </p:sp>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3889723" y="870696"/>
            <a:ext cx="5231240" cy="5969583"/>
          </a:xfrm>
          <a:prstGeom prst="rect">
            <a:avLst/>
          </a:prstGeom>
        </p:spPr>
      </p:pic>
      <p:sp>
        <p:nvSpPr>
          <p:cNvPr id="10" name="Pentagon 9"/>
          <p:cNvSpPr/>
          <p:nvPr/>
        </p:nvSpPr>
        <p:spPr bwMode="auto">
          <a:xfrm>
            <a:off x="0" y="-9604"/>
            <a:ext cx="2590800" cy="411480"/>
          </a:xfrm>
          <a:prstGeom prst="homePlate">
            <a:avLst/>
          </a:prstGeom>
          <a:solidFill>
            <a:schemeClr val="tx1">
              <a:lumMod val="50000"/>
              <a:lumOff val="50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bg1"/>
                </a:solidFill>
                <a:latin typeface="Arial" charset="0"/>
              </a:rPr>
              <a:t>INPUT VARIABLES</a:t>
            </a:r>
            <a:endParaRPr lang="en-US" sz="2000" dirty="0">
              <a:solidFill>
                <a:schemeClr val="bg1"/>
              </a:solidFill>
              <a:latin typeface="Arial" charset="0"/>
            </a:endParaRPr>
          </a:p>
        </p:txBody>
      </p:sp>
    </p:spTree>
    <p:custDataLst>
      <p:tags r:id="rId1"/>
    </p:custDataLst>
    <p:extLst>
      <p:ext uri="{BB962C8B-B14F-4D97-AF65-F5344CB8AC3E}">
        <p14:creationId xmlns:p14="http://schemas.microsoft.com/office/powerpoint/2010/main" val="48883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0"/>
          <p:cNvGraphicFramePr>
            <a:graphicFrameLocks/>
          </p:cNvGraphicFramePr>
          <p:nvPr>
            <p:extLst>
              <p:ext uri="{D42A27DB-BD31-4B8C-83A1-F6EECF244321}">
                <p14:modId xmlns:p14="http://schemas.microsoft.com/office/powerpoint/2010/main" val="4202036578"/>
              </p:ext>
            </p:extLst>
          </p:nvPr>
        </p:nvGraphicFramePr>
        <p:xfrm>
          <a:off x="748330" y="685800"/>
          <a:ext cx="7661997" cy="59251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4"/>
          <p:cNvSpPr>
            <a:spLocks noGrp="1"/>
          </p:cNvSpPr>
          <p:nvPr>
            <p:ph type="title"/>
          </p:nvPr>
        </p:nvSpPr>
        <p:spPr>
          <a:xfrm>
            <a:off x="883026" y="471467"/>
            <a:ext cx="7735296" cy="884238"/>
          </a:xfrm>
        </p:spPr>
        <p:txBody>
          <a:bodyPr>
            <a:normAutofit fontScale="90000"/>
          </a:bodyPr>
          <a:lstStyle/>
          <a:p>
            <a:r>
              <a:rPr lang="en-US" sz="3200" dirty="0"/>
              <a:t>Key Factors Which Highly Influence Results</a:t>
            </a:r>
          </a:p>
        </p:txBody>
      </p:sp>
      <p:sp>
        <p:nvSpPr>
          <p:cNvPr id="6" name="Content Placeholder 5"/>
          <p:cNvSpPr>
            <a:spLocks noGrp="1"/>
          </p:cNvSpPr>
          <p:nvPr>
            <p:ph idx="1"/>
          </p:nvPr>
        </p:nvSpPr>
        <p:spPr>
          <a:xfrm>
            <a:off x="3440351" y="3013043"/>
            <a:ext cx="2316055" cy="4525963"/>
          </a:xfrm>
        </p:spPr>
        <p:txBody>
          <a:bodyPr>
            <a:normAutofit/>
          </a:bodyPr>
          <a:lstStyle/>
          <a:p>
            <a:pPr>
              <a:buFont typeface="Arial" panose="020B0604020202020204" pitchFamily="34" charset="0"/>
              <a:buChar char="•"/>
            </a:pPr>
            <a:r>
              <a:rPr lang="en-US" sz="2000" dirty="0"/>
              <a:t>Number of lanes</a:t>
            </a:r>
          </a:p>
          <a:p>
            <a:pPr>
              <a:buFont typeface="Arial" panose="020B0604020202020204" pitchFamily="34" charset="0"/>
              <a:buChar char="•"/>
            </a:pPr>
            <a:r>
              <a:rPr lang="en-US" sz="2000" dirty="0"/>
              <a:t>Left turn lanes</a:t>
            </a:r>
          </a:p>
          <a:p>
            <a:pPr>
              <a:buFont typeface="Arial" panose="020B0604020202020204" pitchFamily="34" charset="0"/>
              <a:buChar char="•"/>
            </a:pPr>
            <a:r>
              <a:rPr lang="en-US" sz="2000" dirty="0"/>
              <a:t>AADT</a:t>
            </a:r>
          </a:p>
          <a:p>
            <a:pPr>
              <a:buFont typeface="Arial" panose="020B0604020202020204" pitchFamily="34" charset="0"/>
              <a:buChar char="•"/>
            </a:pPr>
            <a:r>
              <a:rPr lang="en-US" sz="2000" dirty="0"/>
              <a:t>K</a:t>
            </a:r>
          </a:p>
          <a:p>
            <a:pPr>
              <a:buFont typeface="Arial" panose="020B0604020202020204" pitchFamily="34" charset="0"/>
              <a:buChar char="•"/>
            </a:pPr>
            <a:r>
              <a:rPr lang="en-US" sz="2000" dirty="0"/>
              <a:t>D</a:t>
            </a:r>
          </a:p>
          <a:p>
            <a:pPr>
              <a:buFont typeface="Arial" panose="020B0604020202020204" pitchFamily="34" charset="0"/>
              <a:buChar char="•"/>
            </a:pPr>
            <a:r>
              <a:rPr lang="en-US" sz="2000" dirty="0"/>
              <a:t>Signal spacing</a:t>
            </a:r>
          </a:p>
          <a:p>
            <a:pPr>
              <a:buFont typeface="Arial" panose="020B0604020202020204" pitchFamily="34" charset="0"/>
              <a:buChar char="•"/>
            </a:pPr>
            <a:r>
              <a:rPr lang="en-US" sz="2000" dirty="0"/>
              <a:t>g/C</a:t>
            </a:r>
          </a:p>
        </p:txBody>
      </p:sp>
      <p:sp>
        <p:nvSpPr>
          <p:cNvPr id="10" name="Content Placeholder 9"/>
          <p:cNvSpPr>
            <a:spLocks noGrp="1"/>
          </p:cNvSpPr>
          <p:nvPr>
            <p:ph sz="quarter" idx="4294967295"/>
          </p:nvPr>
        </p:nvSpPr>
        <p:spPr>
          <a:xfrm>
            <a:off x="6075621" y="3000638"/>
            <a:ext cx="2336797" cy="3287022"/>
          </a:xfrm>
        </p:spPr>
        <p:txBody>
          <a:bodyPr>
            <a:normAutofit/>
          </a:bodyPr>
          <a:lstStyle/>
          <a:p>
            <a:pPr>
              <a:buFont typeface="Arial" panose="020B0604020202020204" pitchFamily="34" charset="0"/>
              <a:buChar char="•"/>
            </a:pPr>
            <a:r>
              <a:rPr lang="en-US" sz="2000" dirty="0"/>
              <a:t>Paved shoulder/ bicycle </a:t>
            </a:r>
            <a:r>
              <a:rPr lang="en-US" sz="2000" dirty="0" smtClean="0"/>
              <a:t>lane</a:t>
            </a:r>
            <a:endParaRPr lang="en-US" sz="2000" dirty="0"/>
          </a:p>
          <a:p>
            <a:pPr>
              <a:buFont typeface="Arial" panose="020B0604020202020204" pitchFamily="34" charset="0"/>
              <a:buChar char="•"/>
            </a:pPr>
            <a:r>
              <a:rPr lang="en-US" sz="2000" dirty="0"/>
              <a:t>Sidewalk</a:t>
            </a:r>
          </a:p>
          <a:p>
            <a:pPr>
              <a:buFont typeface="Arial" panose="020B0604020202020204" pitchFamily="34" charset="0"/>
              <a:buChar char="•"/>
            </a:pPr>
            <a:r>
              <a:rPr lang="en-US" sz="2000" dirty="0"/>
              <a:t>Bus frequency</a:t>
            </a:r>
          </a:p>
          <a:p>
            <a:pPr>
              <a:buFont typeface="Arial" panose="020B0604020202020204" pitchFamily="34" charset="0"/>
              <a:buChar char="•"/>
            </a:pPr>
            <a:endParaRPr lang="en-US" sz="2000" dirty="0"/>
          </a:p>
        </p:txBody>
      </p:sp>
      <p:pic>
        <p:nvPicPr>
          <p:cNvPr id="13" name="Picture 12" descr="2009horz2 copy.jpg"/>
          <p:cNvPicPr>
            <a:picLocks noChangeAspect="1"/>
          </p:cNvPicPr>
          <p:nvPr/>
        </p:nvPicPr>
        <p:blipFill>
          <a:blip r:embed="rId9" cstate="print"/>
          <a:srcRect l="71384" t="17880" r="2828" b="50000"/>
          <a:stretch>
            <a:fillRect/>
          </a:stretch>
        </p:blipFill>
        <p:spPr>
          <a:xfrm>
            <a:off x="3415542" y="2074867"/>
            <a:ext cx="2340864" cy="938176"/>
          </a:xfrm>
          <a:prstGeom prst="rect">
            <a:avLst/>
          </a:prstGeom>
        </p:spPr>
      </p:pic>
      <p:grpSp>
        <p:nvGrpSpPr>
          <p:cNvPr id="2" name="Group 15"/>
          <p:cNvGrpSpPr/>
          <p:nvPr/>
        </p:nvGrpSpPr>
        <p:grpSpPr>
          <a:xfrm>
            <a:off x="6075621" y="2074867"/>
            <a:ext cx="2336797" cy="919244"/>
            <a:chOff x="6354620" y="914861"/>
            <a:chExt cx="2789380" cy="914400"/>
          </a:xfrm>
        </p:grpSpPr>
        <p:pic>
          <p:nvPicPr>
            <p:cNvPr id="12" name="Picture 11" descr="2009horz2 copy.jpg"/>
            <p:cNvPicPr>
              <a:picLocks noChangeAspect="1"/>
            </p:cNvPicPr>
            <p:nvPr/>
          </p:nvPicPr>
          <p:blipFill>
            <a:blip r:embed="rId9" cstate="print"/>
            <a:srcRect l="38268" r="28552" b="51031"/>
            <a:stretch>
              <a:fillRect/>
            </a:stretch>
          </p:blipFill>
          <p:spPr>
            <a:xfrm>
              <a:off x="6354620" y="914861"/>
              <a:ext cx="1924559" cy="914400"/>
            </a:xfrm>
            <a:prstGeom prst="rect">
              <a:avLst/>
            </a:prstGeom>
            <a:noFill/>
            <a:ln>
              <a:noFill/>
            </a:ln>
          </p:spPr>
        </p:pic>
        <p:pic>
          <p:nvPicPr>
            <p:cNvPr id="15" name="Picture 14" descr="2009horz2 copy.jpg"/>
            <p:cNvPicPr>
              <a:picLocks noChangeAspect="1"/>
            </p:cNvPicPr>
            <p:nvPr/>
          </p:nvPicPr>
          <p:blipFill>
            <a:blip r:embed="rId9" cstate="print"/>
            <a:srcRect l="56072" t="50478" r="28552"/>
            <a:stretch>
              <a:fillRect/>
            </a:stretch>
          </p:blipFill>
          <p:spPr>
            <a:xfrm>
              <a:off x="8266544" y="917170"/>
              <a:ext cx="877456" cy="909782"/>
            </a:xfrm>
            <a:prstGeom prst="rect">
              <a:avLst/>
            </a:prstGeom>
            <a:noFill/>
            <a:ln>
              <a:noFill/>
            </a:ln>
          </p:spPr>
        </p:pic>
      </p:grpSp>
      <p:grpSp>
        <p:nvGrpSpPr>
          <p:cNvPr id="3" name="Group 2"/>
          <p:cNvGrpSpPr/>
          <p:nvPr/>
        </p:nvGrpSpPr>
        <p:grpSpPr>
          <a:xfrm>
            <a:off x="8044874" y="205796"/>
            <a:ext cx="1146896" cy="1323439"/>
            <a:chOff x="7997104" y="597258"/>
            <a:chExt cx="1146896" cy="1323439"/>
          </a:xfrm>
        </p:grpSpPr>
        <p:sp>
          <p:nvSpPr>
            <p:cNvPr id="22" name="12-Point Star 21"/>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24" name="TextBox 23"/>
            <p:cNvSpPr txBox="1"/>
            <p:nvPr/>
          </p:nvSpPr>
          <p:spPr>
            <a:xfrm rot="900000">
              <a:off x="8333674" y="597258"/>
              <a:ext cx="454297" cy="1323439"/>
            </a:xfrm>
            <a:prstGeom prst="rect">
              <a:avLst/>
            </a:prstGeom>
            <a:noFill/>
          </p:spPr>
          <p:txBody>
            <a:bodyPr wrap="square" rtlCol="0">
              <a:spAutoFit/>
            </a:bodyPr>
            <a:lstStyle/>
            <a:p>
              <a:r>
                <a:rPr lang="en-US" sz="8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16" name="Pentagon 15"/>
          <p:cNvSpPr/>
          <p:nvPr/>
        </p:nvSpPr>
        <p:spPr bwMode="auto">
          <a:xfrm>
            <a:off x="0" y="-9604"/>
            <a:ext cx="2590800" cy="411480"/>
          </a:xfrm>
          <a:prstGeom prst="homePlate">
            <a:avLst/>
          </a:prstGeom>
          <a:solidFill>
            <a:schemeClr val="tx1">
              <a:lumMod val="50000"/>
              <a:lumOff val="50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bg1"/>
                </a:solidFill>
                <a:latin typeface="Arial" charset="0"/>
              </a:rPr>
              <a:t>INPUT VARIABLES</a:t>
            </a:r>
            <a:endParaRPr lang="en-US" sz="2000" dirty="0">
              <a:solidFill>
                <a:schemeClr val="bg1"/>
              </a:solidFill>
              <a:latin typeface="Arial" charset="0"/>
            </a:endParaRPr>
          </a:p>
        </p:txBody>
      </p:sp>
      <p:pic>
        <p:nvPicPr>
          <p:cNvPr id="29" name="Picture 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77988" y="2096664"/>
            <a:ext cx="2312581" cy="1528443"/>
          </a:xfrm>
          <a:prstGeom prst="rect">
            <a:avLst/>
          </a:prstGeom>
          <a:noFill/>
          <a:ln w="19050">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77984" y="3657898"/>
            <a:ext cx="2312580" cy="1205206"/>
          </a:xfrm>
          <a:prstGeom prst="rect">
            <a:avLst/>
          </a:prstGeom>
          <a:noFill/>
          <a:ln w="19050">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77984" y="4888964"/>
            <a:ext cx="2312580" cy="1151628"/>
          </a:xfrm>
          <a:prstGeom prst="rect">
            <a:avLst/>
          </a:prstGeom>
          <a:noFill/>
          <a:ln w="19050">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1271583" y="3224047"/>
            <a:ext cx="1325382" cy="369287"/>
          </a:xfrm>
          <a:prstGeom prst="rect">
            <a:avLst/>
          </a:prstGeom>
          <a:noFill/>
        </p:spPr>
        <p:txBody>
          <a:bodyPr wrap="square" lIns="91397" tIns="45698" rIns="91397" bIns="45698" rtlCol="0">
            <a:spAutoFit/>
          </a:bodyPr>
          <a:lstStyle/>
          <a:p>
            <a:pPr algn="ctr"/>
            <a:r>
              <a:rPr lang="en-US" b="1" dirty="0">
                <a:ln w="10160">
                  <a:solidFill>
                    <a:schemeClr val="tx1"/>
                  </a:solidFill>
                  <a:prstDash val="solid"/>
                </a:ln>
                <a:solidFill>
                  <a:schemeClr val="bg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Urbanized</a:t>
            </a:r>
          </a:p>
        </p:txBody>
      </p:sp>
      <p:sp>
        <p:nvSpPr>
          <p:cNvPr id="33" name="TextBox 32"/>
          <p:cNvSpPr txBox="1"/>
          <p:nvPr/>
        </p:nvSpPr>
        <p:spPr>
          <a:xfrm>
            <a:off x="777984" y="4469008"/>
            <a:ext cx="2411295" cy="369287"/>
          </a:xfrm>
          <a:prstGeom prst="rect">
            <a:avLst/>
          </a:prstGeom>
          <a:noFill/>
        </p:spPr>
        <p:txBody>
          <a:bodyPr wrap="square" lIns="91397" tIns="45698" rIns="91397" bIns="45698" rtlCol="0">
            <a:spAutoFit/>
          </a:bodyPr>
          <a:lstStyle/>
          <a:p>
            <a:pPr algn="ctr"/>
            <a:r>
              <a:rPr lang="en-US" b="1" dirty="0">
                <a:ln w="10160">
                  <a:solidFill>
                    <a:schemeClr val="tx1"/>
                  </a:solidFill>
                  <a:prstDash val="solid"/>
                </a:ln>
                <a:solidFill>
                  <a:schemeClr val="bg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Transitioning/Urban</a:t>
            </a:r>
          </a:p>
        </p:txBody>
      </p:sp>
      <p:sp>
        <p:nvSpPr>
          <p:cNvPr id="34" name="TextBox 33"/>
          <p:cNvSpPr txBox="1"/>
          <p:nvPr/>
        </p:nvSpPr>
        <p:spPr>
          <a:xfrm>
            <a:off x="1271583" y="5684760"/>
            <a:ext cx="1325382" cy="369287"/>
          </a:xfrm>
          <a:prstGeom prst="rect">
            <a:avLst/>
          </a:prstGeom>
          <a:noFill/>
        </p:spPr>
        <p:txBody>
          <a:bodyPr wrap="square" lIns="91397" tIns="45698" rIns="91397" bIns="45698" rtlCol="0">
            <a:spAutoFit/>
          </a:bodyPr>
          <a:lstStyle/>
          <a:p>
            <a:pPr algn="ctr"/>
            <a:r>
              <a:rPr lang="en-US" b="1" dirty="0">
                <a:ln w="10160">
                  <a:solidFill>
                    <a:schemeClr val="tx1"/>
                  </a:solidFill>
                  <a:prstDash val="solid"/>
                </a:ln>
                <a:solidFill>
                  <a:schemeClr val="bg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Rural</a:t>
            </a:r>
          </a:p>
        </p:txBody>
      </p:sp>
    </p:spTree>
    <p:custDataLst>
      <p:tags r:id="rId1"/>
    </p:custDataLst>
    <p:extLst>
      <p:ext uri="{BB962C8B-B14F-4D97-AF65-F5344CB8AC3E}">
        <p14:creationId xmlns:p14="http://schemas.microsoft.com/office/powerpoint/2010/main" val="38933183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idx="1"/>
          </p:nvPr>
        </p:nvSpPr>
        <p:spPr>
          <a:xfrm>
            <a:off x="3657600" y="3444174"/>
            <a:ext cx="4972649" cy="3078163"/>
          </a:xfrm>
        </p:spPr>
        <p:txBody>
          <a:bodyPr>
            <a:normAutofit/>
          </a:bodyPr>
          <a:lstStyle/>
          <a:p>
            <a:pPr>
              <a:spcBef>
                <a:spcPts val="600"/>
              </a:spcBef>
              <a:buFont typeface="Arial" pitchFamily="34" charset="0"/>
              <a:buChar char="•"/>
            </a:pPr>
            <a:r>
              <a:rPr lang="en-US" dirty="0"/>
              <a:t>Area Type</a:t>
            </a:r>
          </a:p>
          <a:p>
            <a:pPr>
              <a:spcBef>
                <a:spcPts val="600"/>
              </a:spcBef>
              <a:buFont typeface="Arial" pitchFamily="34" charset="0"/>
              <a:buChar char="•"/>
            </a:pPr>
            <a:r>
              <a:rPr lang="en-US" dirty="0"/>
              <a:t>Laneage</a:t>
            </a:r>
          </a:p>
          <a:p>
            <a:pPr>
              <a:spcBef>
                <a:spcPts val="600"/>
              </a:spcBef>
              <a:buFont typeface="Arial" pitchFamily="34" charset="0"/>
              <a:buChar char="•"/>
            </a:pPr>
            <a:r>
              <a:rPr lang="en-US" dirty="0"/>
              <a:t>Turn lanes</a:t>
            </a:r>
          </a:p>
          <a:p>
            <a:pPr>
              <a:spcBef>
                <a:spcPts val="600"/>
              </a:spcBef>
              <a:buFont typeface="Arial" pitchFamily="34" charset="0"/>
              <a:buChar char="•"/>
            </a:pPr>
            <a:r>
              <a:rPr lang="en-US" dirty="0"/>
              <a:t>Sidewalks</a:t>
            </a:r>
          </a:p>
          <a:p>
            <a:pPr>
              <a:spcBef>
                <a:spcPts val="600"/>
              </a:spcBef>
              <a:buFont typeface="Arial" pitchFamily="34" charset="0"/>
              <a:buChar char="•"/>
            </a:pPr>
            <a:r>
              <a:rPr lang="en-US" dirty="0"/>
              <a:t>Bicycle lanes</a:t>
            </a:r>
          </a:p>
          <a:p>
            <a:pPr>
              <a:spcBef>
                <a:spcPts val="600"/>
              </a:spcBef>
            </a:pPr>
            <a:endParaRPr lang="en-US" dirty="0"/>
          </a:p>
        </p:txBody>
      </p:sp>
      <p:sp>
        <p:nvSpPr>
          <p:cNvPr id="11" name="Pentagon 10"/>
          <p:cNvSpPr/>
          <p:nvPr/>
        </p:nvSpPr>
        <p:spPr bwMode="auto">
          <a:xfrm>
            <a:off x="589994" y="1132426"/>
            <a:ext cx="8192655" cy="1993839"/>
          </a:xfrm>
          <a:prstGeom prst="homePlate">
            <a:avLst/>
          </a:prstGeom>
          <a:solidFill>
            <a:srgbClr val="006ED5"/>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3" name="Text Box 3"/>
          <p:cNvSpPr txBox="1">
            <a:spLocks noChangeArrowheads="1"/>
          </p:cNvSpPr>
          <p:nvPr/>
        </p:nvSpPr>
        <p:spPr bwMode="auto">
          <a:xfrm>
            <a:off x="3657600" y="1806179"/>
            <a:ext cx="4442877" cy="646331"/>
          </a:xfrm>
          <a:prstGeom prst="rect">
            <a:avLst/>
          </a:prstGeom>
          <a:noFill/>
          <a:ln w="9525">
            <a:noFill/>
            <a:miter lim="800000"/>
            <a:headEnd/>
            <a:tailEnd/>
          </a:ln>
          <a:effectLst/>
        </p:spPr>
        <p:txBody>
          <a:bodyPr wrap="square" lIns="91397" tIns="45698" rIns="91397" bIns="45698" anchor="ctr">
            <a:spAutoFit/>
          </a:bodyPr>
          <a:lstStyle/>
          <a:p>
            <a:r>
              <a:rPr lang="en-US" sz="3600" b="1" dirty="0">
                <a:solidFill>
                  <a:schemeClr val="bg1"/>
                </a:solidFill>
                <a:effectLst>
                  <a:outerShdw blurRad="38100" dist="38100" dir="2700000" algn="tl">
                    <a:srgbClr val="000000">
                      <a:alpha val="43137"/>
                    </a:srgbClr>
                  </a:outerShdw>
                </a:effectLst>
                <a:latin typeface="Calibri" pitchFamily="34" charset="0"/>
              </a:rPr>
              <a:t>Roadway variables</a:t>
            </a:r>
          </a:p>
        </p:txBody>
      </p:sp>
      <p:pic>
        <p:nvPicPr>
          <p:cNvPr id="14" name="Picture 636" descr="C:\DOCS\QLOSTraining\Graphics\Traffic_on_arterial1600x1200.jpg"/>
          <p:cNvPicPr>
            <a:picLocks noChangeAspect="1" noChangeArrowheads="1"/>
          </p:cNvPicPr>
          <p:nvPr/>
        </p:nvPicPr>
        <p:blipFill>
          <a:blip r:embed="rId4" cstate="print"/>
          <a:srcRect/>
          <a:stretch>
            <a:fillRect/>
          </a:stretch>
        </p:blipFill>
        <p:spPr bwMode="auto">
          <a:xfrm>
            <a:off x="685800" y="1238590"/>
            <a:ext cx="2546917" cy="1828800"/>
          </a:xfrm>
          <a:prstGeom prst="rect">
            <a:avLst/>
          </a:prstGeom>
          <a:noFill/>
        </p:spPr>
      </p:pic>
      <p:pic>
        <p:nvPicPr>
          <p:cNvPr id="12" name="Picture 11"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6" name="TextBox 15"/>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53</a:t>
            </a:r>
            <a:endParaRPr lang="en-US" dirty="0"/>
          </a:p>
        </p:txBody>
      </p:sp>
      <p:sp>
        <p:nvSpPr>
          <p:cNvPr id="10" name="Pentagon 9"/>
          <p:cNvSpPr/>
          <p:nvPr/>
        </p:nvSpPr>
        <p:spPr bwMode="auto">
          <a:xfrm>
            <a:off x="0" y="-9604"/>
            <a:ext cx="1600200" cy="411480"/>
          </a:xfrm>
          <a:prstGeom prst="homePlate">
            <a:avLst/>
          </a:prstGeom>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ROADWAY</a:t>
            </a:r>
          </a:p>
        </p:txBody>
      </p:sp>
      <p:sp>
        <p:nvSpPr>
          <p:cNvPr id="18" name="Rectangle 2"/>
          <p:cNvSpPr txBox="1">
            <a:spLocks noChangeArrowheads="1"/>
          </p:cNvSpPr>
          <p:nvPr/>
        </p:nvSpPr>
        <p:spPr>
          <a:xfrm>
            <a:off x="1752600" y="-36871"/>
            <a:ext cx="7735296" cy="542722"/>
          </a:xfrm>
          <a:prstGeom prst="rect">
            <a:avLst/>
          </a:prstGeom>
        </p:spPr>
        <p:txBody>
          <a:bodyPr vert="horz" lIns="0" tIns="0" rIns="0" bIns="0" rtlCol="0" anchor="t" anchorCtr="0">
            <a:normAutofit fontScale="92500"/>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smtClean="0"/>
              <a:t>Key Factors Affecting LOS and Capacity</a:t>
            </a:r>
            <a:endParaRPr lang="en-US" sz="3200" b="1" dirty="0"/>
          </a:p>
        </p:txBody>
      </p:sp>
    </p:spTree>
    <p:custDataLst>
      <p:tags r:id="rId1"/>
    </p:custDataLst>
    <p:extLst>
      <p:ext uri="{BB962C8B-B14F-4D97-AF65-F5344CB8AC3E}">
        <p14:creationId xmlns:p14="http://schemas.microsoft.com/office/powerpoint/2010/main" val="26611179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4"/>
          <a:srcRect l="683" t="3667" r="2482" b="2473"/>
          <a:stretch/>
        </p:blipFill>
        <p:spPr>
          <a:xfrm>
            <a:off x="1143001" y="381003"/>
            <a:ext cx="5410200" cy="6019801"/>
          </a:xfrm>
          <a:prstGeom prst="rect">
            <a:avLst/>
          </a:prstGeom>
          <a:ln>
            <a:noFill/>
          </a:ln>
          <a:effectLst/>
        </p:spPr>
      </p:pic>
      <p:sp>
        <p:nvSpPr>
          <p:cNvPr id="10" name="Rounded Rectangle 9"/>
          <p:cNvSpPr/>
          <p:nvPr/>
        </p:nvSpPr>
        <p:spPr>
          <a:xfrm>
            <a:off x="6286635" y="380999"/>
            <a:ext cx="2362200" cy="1506582"/>
          </a:xfrm>
          <a:prstGeom prst="roundRect">
            <a:avLst/>
          </a:prstGeom>
          <a:solidFill>
            <a:srgbClr val="EB642D"/>
          </a:solidFill>
        </p:spPr>
        <p:style>
          <a:lnRef idx="0">
            <a:schemeClr val="accent6"/>
          </a:lnRef>
          <a:fillRef idx="3">
            <a:schemeClr val="accent6"/>
          </a:fillRef>
          <a:effectRef idx="3">
            <a:schemeClr val="accent6"/>
          </a:effectRef>
          <a:fontRef idx="minor">
            <a:schemeClr val="lt1"/>
          </a:fontRef>
        </p:style>
        <p:txBody>
          <a:bodyPr lIns="91397" tIns="45698" rIns="91397" bIns="45698" rtlCol="0" anchor="ctr"/>
          <a:lstStyle/>
          <a:p>
            <a:pPr algn="ctr"/>
            <a:endParaRPr lang="en-US" dirty="0"/>
          </a:p>
        </p:txBody>
      </p:sp>
      <p:sp>
        <p:nvSpPr>
          <p:cNvPr id="11" name="Rounded Rectangle 10"/>
          <p:cNvSpPr/>
          <p:nvPr/>
        </p:nvSpPr>
        <p:spPr>
          <a:xfrm>
            <a:off x="6286635" y="1944462"/>
            <a:ext cx="2362200" cy="2959191"/>
          </a:xfrm>
          <a:prstGeom prst="roundRect">
            <a:avLst/>
          </a:prstGeom>
          <a:gradFill>
            <a:gsLst>
              <a:gs pos="0">
                <a:srgbClr val="5A506B"/>
              </a:gs>
              <a:gs pos="62000">
                <a:srgbClr val="5A506B"/>
              </a:gs>
              <a:gs pos="100000">
                <a:srgbClr val="5A506B"/>
              </a:gs>
            </a:gsLst>
          </a:gradFill>
        </p:spPr>
        <p:style>
          <a:lnRef idx="0">
            <a:schemeClr val="accent6"/>
          </a:lnRef>
          <a:fillRef idx="3">
            <a:schemeClr val="accent6"/>
          </a:fillRef>
          <a:effectRef idx="3">
            <a:schemeClr val="accent6"/>
          </a:effectRef>
          <a:fontRef idx="minor">
            <a:schemeClr val="lt1"/>
          </a:fontRef>
        </p:style>
        <p:txBody>
          <a:bodyPr lIns="91397" tIns="45698" rIns="91397" bIns="45698" rtlCol="0" anchor="ctr"/>
          <a:lstStyle/>
          <a:p>
            <a:pPr algn="ctr"/>
            <a:endParaRPr lang="en-US" dirty="0"/>
          </a:p>
        </p:txBody>
      </p:sp>
      <p:sp>
        <p:nvSpPr>
          <p:cNvPr id="12" name="Rounded Rectangle 11"/>
          <p:cNvSpPr/>
          <p:nvPr/>
        </p:nvSpPr>
        <p:spPr>
          <a:xfrm>
            <a:off x="6286635" y="4980804"/>
            <a:ext cx="2362200" cy="1572691"/>
          </a:xfrm>
          <a:prstGeom prst="roundRect">
            <a:avLst/>
          </a:prstGeom>
          <a:gradFill>
            <a:gsLst>
              <a:gs pos="0">
                <a:srgbClr val="0865A2"/>
              </a:gs>
              <a:gs pos="60000">
                <a:srgbClr val="0865A2"/>
              </a:gs>
              <a:gs pos="100000">
                <a:srgbClr val="0865A2"/>
              </a:gs>
            </a:gsLst>
          </a:gradFill>
        </p:spPr>
        <p:style>
          <a:lnRef idx="0">
            <a:schemeClr val="accent6"/>
          </a:lnRef>
          <a:fillRef idx="3">
            <a:schemeClr val="accent6"/>
          </a:fillRef>
          <a:effectRef idx="3">
            <a:schemeClr val="accent6"/>
          </a:effectRef>
          <a:fontRef idx="minor">
            <a:schemeClr val="lt1"/>
          </a:fontRef>
        </p:style>
        <p:txBody>
          <a:bodyPr lIns="91397" tIns="45698" rIns="91397" bIns="45698" rtlCol="0" anchor="ctr"/>
          <a:lstStyle/>
          <a:p>
            <a:pPr algn="ctr"/>
            <a:endParaRPr lang="en-US" dirty="0"/>
          </a:p>
        </p:txBody>
      </p:sp>
      <p:sp>
        <p:nvSpPr>
          <p:cNvPr id="18" name="TextBox 17"/>
          <p:cNvSpPr txBox="1"/>
          <p:nvPr/>
        </p:nvSpPr>
        <p:spPr>
          <a:xfrm>
            <a:off x="6286635" y="1997665"/>
            <a:ext cx="2362200" cy="2492978"/>
          </a:xfrm>
          <a:prstGeom prst="rect">
            <a:avLst/>
          </a:prstGeom>
          <a:noFill/>
        </p:spPr>
        <p:txBody>
          <a:bodyPr wrap="square" lIns="91397" tIns="45698" rIns="91397" bIns="45698" rtlCol="0">
            <a:spAutoFit/>
          </a:bodyPr>
          <a:lstStyle/>
          <a:p>
            <a:pPr algn="ctr"/>
            <a:endParaRPr lang="en-US" sz="1200" i="1" u="sng" dirty="0">
              <a:solidFill>
                <a:schemeClr val="bg1"/>
              </a:solidFill>
            </a:endParaRPr>
          </a:p>
          <a:p>
            <a:pPr algn="ctr"/>
            <a:r>
              <a:rPr lang="en-US" i="1" u="sng" dirty="0" smtClean="0">
                <a:solidFill>
                  <a:schemeClr val="bg1"/>
                </a:solidFill>
              </a:rPr>
              <a:t>Transitioning</a:t>
            </a:r>
          </a:p>
          <a:p>
            <a:pPr algn="ctr"/>
            <a:r>
              <a:rPr lang="en-US" dirty="0" smtClean="0">
                <a:solidFill>
                  <a:schemeClr val="bg1"/>
                </a:solidFill>
              </a:rPr>
              <a:t>Urban fringe, urbanized within 20 years</a:t>
            </a:r>
          </a:p>
          <a:p>
            <a:pPr algn="ctr"/>
            <a:endParaRPr lang="en-US" i="1" u="sng" dirty="0" smtClean="0">
              <a:solidFill>
                <a:schemeClr val="bg1"/>
              </a:solidFill>
            </a:endParaRPr>
          </a:p>
          <a:p>
            <a:pPr algn="ctr"/>
            <a:endParaRPr lang="en-US" i="1" u="sng" dirty="0" smtClean="0">
              <a:solidFill>
                <a:schemeClr val="bg1"/>
              </a:solidFill>
            </a:endParaRPr>
          </a:p>
          <a:p>
            <a:pPr algn="ctr"/>
            <a:r>
              <a:rPr lang="en-US" i="1" u="sng" dirty="0" smtClean="0">
                <a:solidFill>
                  <a:schemeClr val="bg1"/>
                </a:solidFill>
              </a:rPr>
              <a:t>Urban</a:t>
            </a:r>
          </a:p>
          <a:p>
            <a:pPr algn="ctr"/>
            <a:r>
              <a:rPr lang="en-US" dirty="0" smtClean="0">
                <a:solidFill>
                  <a:schemeClr val="bg1"/>
                </a:solidFill>
              </a:rPr>
              <a:t>5,000 – 50,000</a:t>
            </a:r>
          </a:p>
        </p:txBody>
      </p:sp>
      <p:sp>
        <p:nvSpPr>
          <p:cNvPr id="19" name="TextBox 18"/>
          <p:cNvSpPr txBox="1"/>
          <p:nvPr/>
        </p:nvSpPr>
        <p:spPr>
          <a:xfrm>
            <a:off x="6286635" y="5028481"/>
            <a:ext cx="2362200" cy="1477328"/>
          </a:xfrm>
          <a:prstGeom prst="rect">
            <a:avLst/>
          </a:prstGeom>
          <a:noFill/>
        </p:spPr>
        <p:txBody>
          <a:bodyPr wrap="square" lIns="91397" tIns="45698" rIns="91397" bIns="45698" rtlCol="0">
            <a:spAutoFit/>
          </a:bodyPr>
          <a:lstStyle/>
          <a:p>
            <a:pPr algn="ctr"/>
            <a:r>
              <a:rPr lang="en-US" i="1" u="sng" dirty="0" smtClean="0">
                <a:solidFill>
                  <a:schemeClr val="bg1"/>
                </a:solidFill>
              </a:rPr>
              <a:t>Rural Developed</a:t>
            </a:r>
          </a:p>
          <a:p>
            <a:pPr algn="ctr"/>
            <a:r>
              <a:rPr lang="en-US" dirty="0" smtClean="0">
                <a:solidFill>
                  <a:schemeClr val="bg1"/>
                </a:solidFill>
              </a:rPr>
              <a:t>&lt; 5,000 with dev.</a:t>
            </a:r>
          </a:p>
          <a:p>
            <a:pPr algn="ctr"/>
            <a:endParaRPr lang="en-US" dirty="0" smtClean="0">
              <a:solidFill>
                <a:schemeClr val="bg1"/>
              </a:solidFill>
            </a:endParaRPr>
          </a:p>
          <a:p>
            <a:pPr algn="ctr"/>
            <a:r>
              <a:rPr lang="en-US" i="1" u="sng" dirty="0">
                <a:solidFill>
                  <a:schemeClr val="bg1"/>
                </a:solidFill>
              </a:rPr>
              <a:t>Rural Undeveloped</a:t>
            </a:r>
          </a:p>
          <a:p>
            <a:pPr algn="ctr"/>
            <a:r>
              <a:rPr lang="en-US" dirty="0" smtClean="0">
                <a:solidFill>
                  <a:schemeClr val="bg1"/>
                </a:solidFill>
              </a:rPr>
              <a:t>Little to no dev.</a:t>
            </a:r>
          </a:p>
        </p:txBody>
      </p:sp>
      <p:sp>
        <p:nvSpPr>
          <p:cNvPr id="21" name="TextBox 20"/>
          <p:cNvSpPr txBox="1"/>
          <p:nvPr/>
        </p:nvSpPr>
        <p:spPr>
          <a:xfrm>
            <a:off x="6286635" y="381000"/>
            <a:ext cx="2362200" cy="1477328"/>
          </a:xfrm>
          <a:prstGeom prst="rect">
            <a:avLst/>
          </a:prstGeom>
          <a:noFill/>
        </p:spPr>
        <p:txBody>
          <a:bodyPr wrap="square" lIns="91397" tIns="45698" rIns="91397" bIns="45698" rtlCol="0">
            <a:spAutoFit/>
          </a:bodyPr>
          <a:lstStyle/>
          <a:p>
            <a:pPr algn="ctr"/>
            <a:r>
              <a:rPr lang="en-US" i="1" u="sng" dirty="0">
                <a:solidFill>
                  <a:schemeClr val="bg1"/>
                </a:solidFill>
              </a:rPr>
              <a:t>Large Urbanized</a:t>
            </a:r>
          </a:p>
          <a:p>
            <a:pPr algn="ctr"/>
            <a:r>
              <a:rPr lang="en-US" dirty="0">
                <a:solidFill>
                  <a:schemeClr val="bg1"/>
                </a:solidFill>
              </a:rPr>
              <a:t>1,000,000+</a:t>
            </a:r>
          </a:p>
          <a:p>
            <a:pPr algn="ctr"/>
            <a:endParaRPr lang="en-US" i="1" u="sng" dirty="0" smtClean="0">
              <a:solidFill>
                <a:schemeClr val="bg1"/>
              </a:solidFill>
            </a:endParaRPr>
          </a:p>
          <a:p>
            <a:pPr algn="ctr"/>
            <a:r>
              <a:rPr lang="en-US" i="1" u="sng" dirty="0" smtClean="0">
                <a:solidFill>
                  <a:schemeClr val="bg1"/>
                </a:solidFill>
              </a:rPr>
              <a:t>Other Urbanized</a:t>
            </a:r>
          </a:p>
          <a:p>
            <a:pPr algn="ctr"/>
            <a:r>
              <a:rPr lang="en-US" dirty="0" smtClean="0">
                <a:solidFill>
                  <a:schemeClr val="bg1"/>
                </a:solidFill>
              </a:rPr>
              <a:t>50,000 - 1,000,000</a:t>
            </a:r>
          </a:p>
        </p:txBody>
      </p:sp>
      <p:pic>
        <p:nvPicPr>
          <p:cNvPr id="14" name="Picture 13"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5" name="Rectangle 4"/>
          <p:cNvSpPr/>
          <p:nvPr/>
        </p:nvSpPr>
        <p:spPr>
          <a:xfrm>
            <a:off x="8725382" y="6505809"/>
            <a:ext cx="418618" cy="369287"/>
          </a:xfrm>
          <a:prstGeom prst="rect">
            <a:avLst/>
          </a:prstGeom>
        </p:spPr>
        <p:txBody>
          <a:bodyPr wrap="none" lIns="91397" tIns="45698" rIns="91397" bIns="45698">
            <a:spAutoFit/>
          </a:bodyPr>
          <a:lstStyle/>
          <a:p>
            <a:pPr algn="r"/>
            <a:r>
              <a:rPr lang="en-US" dirty="0" smtClean="0"/>
              <a:t>57</a:t>
            </a:r>
            <a:endParaRPr lang="en-US" dirty="0"/>
          </a:p>
        </p:txBody>
      </p:sp>
      <p:sp>
        <p:nvSpPr>
          <p:cNvPr id="17" name="Title 1"/>
          <p:cNvSpPr txBox="1">
            <a:spLocks/>
          </p:cNvSpPr>
          <p:nvPr/>
        </p:nvSpPr>
        <p:spPr>
          <a:xfrm>
            <a:off x="1723318" y="-30494"/>
            <a:ext cx="2353382" cy="517612"/>
          </a:xfrm>
          <a:prstGeom prst="rect">
            <a:avLst/>
          </a:prstGeom>
          <a:noFill/>
        </p:spPr>
        <p:txBody>
          <a:bodyPr vert="horz" lIns="0" tIns="0" rIns="0" bIns="0" rtlCol="0" anchor="t" anchorCtr="0">
            <a:normAutofit fontScale="97500"/>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smtClean="0"/>
              <a:t>Area Type</a:t>
            </a:r>
            <a:endParaRPr lang="en-US" sz="3200" b="1" dirty="0"/>
          </a:p>
        </p:txBody>
      </p:sp>
      <p:sp>
        <p:nvSpPr>
          <p:cNvPr id="20" name="Pentagon 19"/>
          <p:cNvSpPr/>
          <p:nvPr/>
        </p:nvSpPr>
        <p:spPr bwMode="auto">
          <a:xfrm>
            <a:off x="0" y="-9604"/>
            <a:ext cx="1600200" cy="411480"/>
          </a:xfrm>
          <a:prstGeom prst="homePlate">
            <a:avLst/>
          </a:prstGeom>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ROADWAY</a:t>
            </a:r>
          </a:p>
        </p:txBody>
      </p:sp>
    </p:spTree>
    <p:custDataLst>
      <p:tags r:id="rId1"/>
    </p:custDataLst>
    <p:extLst>
      <p:ext uri="{BB962C8B-B14F-4D97-AF65-F5344CB8AC3E}">
        <p14:creationId xmlns:p14="http://schemas.microsoft.com/office/powerpoint/2010/main" val="19152660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l="1238" t="30623" r="6027" b="4743"/>
          <a:stretch/>
        </p:blipFill>
        <p:spPr>
          <a:xfrm>
            <a:off x="1143004" y="3909646"/>
            <a:ext cx="2667899" cy="2514600"/>
          </a:xfrm>
          <a:prstGeom prst="rect">
            <a:avLst/>
          </a:prstGeom>
        </p:spPr>
      </p:pic>
      <p:sp>
        <p:nvSpPr>
          <p:cNvPr id="7" name="Content Placeholder 6"/>
          <p:cNvSpPr>
            <a:spLocks noGrp="1"/>
          </p:cNvSpPr>
          <p:nvPr>
            <p:ph idx="1"/>
          </p:nvPr>
        </p:nvSpPr>
        <p:spPr>
          <a:xfrm>
            <a:off x="3975815" y="1225926"/>
            <a:ext cx="5168185" cy="4525963"/>
          </a:xfrm>
        </p:spPr>
        <p:txBody>
          <a:bodyPr>
            <a:normAutofit fontScale="92500" lnSpcReduction="10000"/>
          </a:bodyPr>
          <a:lstStyle/>
          <a:p>
            <a:pPr marL="0" indent="0">
              <a:buNone/>
            </a:pPr>
            <a:r>
              <a:rPr lang="en-US" sz="3600" b="1" dirty="0"/>
              <a:t>Large Urbanized </a:t>
            </a:r>
          </a:p>
          <a:p>
            <a:pPr>
              <a:buFont typeface="Arial" panose="020B0604020202020204" pitchFamily="34" charset="0"/>
              <a:buChar char="•"/>
            </a:pPr>
            <a:r>
              <a:rPr lang="en-US" sz="2400" dirty="0"/>
              <a:t>1,000,000+ population</a:t>
            </a:r>
          </a:p>
          <a:p>
            <a:pPr>
              <a:buFont typeface="Arial" panose="020B0604020202020204" pitchFamily="34" charset="0"/>
              <a:buChar char="•"/>
            </a:pPr>
            <a:r>
              <a:rPr lang="en-US" sz="2400" dirty="0"/>
              <a:t>Covered by MPOs</a:t>
            </a:r>
          </a:p>
          <a:p>
            <a:pPr marL="0" indent="0">
              <a:buNone/>
              <a:tabLst>
                <a:tab pos="3655888" algn="l"/>
              </a:tabLst>
            </a:pPr>
            <a:endParaRPr lang="en-US" sz="2400" b="1" dirty="0"/>
          </a:p>
          <a:p>
            <a:pPr marL="0" indent="0">
              <a:buNone/>
              <a:tabLst>
                <a:tab pos="3655888" algn="l"/>
              </a:tabLst>
            </a:pPr>
            <a:endParaRPr lang="en-US" sz="2400" b="1" dirty="0"/>
          </a:p>
          <a:p>
            <a:pPr marL="0" indent="0">
              <a:buNone/>
              <a:tabLst>
                <a:tab pos="3655888" algn="l"/>
              </a:tabLst>
            </a:pPr>
            <a:endParaRPr lang="en-US" sz="2400" b="1" dirty="0">
              <a:solidFill>
                <a:srgbClr val="EB642D"/>
              </a:solidFill>
            </a:endParaRPr>
          </a:p>
          <a:p>
            <a:pPr marL="0" indent="0">
              <a:buNone/>
              <a:tabLst>
                <a:tab pos="3655888" algn="l"/>
              </a:tabLst>
            </a:pPr>
            <a:endParaRPr lang="en-US" sz="2400" b="1" dirty="0">
              <a:solidFill>
                <a:srgbClr val="EB642D"/>
              </a:solidFill>
            </a:endParaRPr>
          </a:p>
          <a:p>
            <a:pPr marL="0" indent="0">
              <a:buNone/>
              <a:tabLst>
                <a:tab pos="3655888" algn="l"/>
              </a:tabLst>
            </a:pPr>
            <a:r>
              <a:rPr lang="en-US" sz="3600" b="1" dirty="0"/>
              <a:t>Other Urbanized</a:t>
            </a:r>
          </a:p>
          <a:p>
            <a:pPr>
              <a:buFont typeface="Arial" panose="020B0604020202020204" pitchFamily="34" charset="0"/>
              <a:buChar char="•"/>
              <a:tabLst>
                <a:tab pos="3655888" algn="l"/>
              </a:tabLst>
            </a:pPr>
            <a:r>
              <a:rPr lang="en-US" sz="2400" dirty="0"/>
              <a:t>Population: 50,000 - 1,000,000</a:t>
            </a:r>
          </a:p>
          <a:p>
            <a:pPr>
              <a:buFont typeface="Arial" panose="020B0604020202020204" pitchFamily="34" charset="0"/>
              <a:buChar char="•"/>
            </a:pPr>
            <a:r>
              <a:rPr lang="en-US" sz="2400" dirty="0"/>
              <a:t>Covered by MPOs other than those overseeing large urbanized areas</a:t>
            </a:r>
          </a:p>
          <a:p>
            <a:endParaRPr lang="en-US" sz="2400" dirty="0"/>
          </a:p>
          <a:p>
            <a:pPr marL="0" indent="0">
              <a:buNone/>
            </a:pPr>
            <a:endParaRPr lang="en-US" sz="2400" b="1" dirty="0"/>
          </a:p>
        </p:txBody>
      </p:sp>
      <p:sp>
        <p:nvSpPr>
          <p:cNvPr id="6" name="TextBox 5"/>
          <p:cNvSpPr txBox="1"/>
          <p:nvPr/>
        </p:nvSpPr>
        <p:spPr>
          <a:xfrm>
            <a:off x="3506613" y="2567096"/>
            <a:ext cx="5029200" cy="1200284"/>
          </a:xfrm>
          <a:prstGeom prst="rect">
            <a:avLst/>
          </a:prstGeom>
          <a:noFill/>
        </p:spPr>
        <p:txBody>
          <a:bodyPr wrap="square" lIns="91397" tIns="45698" rIns="91397" bIns="45698" rtlCol="0">
            <a:spAutoFit/>
          </a:bodyPr>
          <a:lstStyle/>
          <a:p>
            <a:pPr marL="799725" lvl="1" indent="-342739">
              <a:buFont typeface="+mj-lt"/>
              <a:buAutoNum type="arabicPeriod"/>
              <a:tabLst>
                <a:tab pos="2741916" algn="l"/>
              </a:tabLst>
            </a:pPr>
            <a:r>
              <a:rPr lang="en-US" dirty="0">
                <a:latin typeface="Arial" panose="020B0604020202020204" pitchFamily="34" charset="0"/>
                <a:cs typeface="Arial" panose="020B0604020202020204" pitchFamily="34" charset="0"/>
              </a:rPr>
              <a:t>Ft. Lauderdale	</a:t>
            </a:r>
            <a:r>
              <a:rPr lang="en-US" dirty="0" smtClean="0">
                <a:latin typeface="Arial" panose="020B0604020202020204" pitchFamily="34" charset="0"/>
                <a:cs typeface="Arial" panose="020B0604020202020204" pitchFamily="34" charset="0"/>
              </a:rPr>
              <a:t>5. St</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Petersburg	</a:t>
            </a:r>
            <a:endParaRPr lang="en-US" dirty="0">
              <a:latin typeface="Arial" panose="020B0604020202020204" pitchFamily="34" charset="0"/>
              <a:cs typeface="Arial" panose="020B0604020202020204" pitchFamily="34" charset="0"/>
            </a:endParaRPr>
          </a:p>
          <a:p>
            <a:pPr marL="799725" lvl="1" indent="-342739">
              <a:buFont typeface="+mj-lt"/>
              <a:buAutoNum type="arabicPeriod"/>
            </a:pPr>
            <a:r>
              <a:rPr lang="en-US" dirty="0">
                <a:latin typeface="Arial" panose="020B0604020202020204" pitchFamily="34" charset="0"/>
                <a:cs typeface="Arial" panose="020B0604020202020204" pitchFamily="34" charset="0"/>
              </a:rPr>
              <a:t>Jacksonville	6</a:t>
            </a:r>
            <a:r>
              <a:rPr lang="en-US" dirty="0" smtClean="0">
                <a:latin typeface="Arial" panose="020B0604020202020204" pitchFamily="34" charset="0"/>
                <a:cs typeface="Arial" panose="020B0604020202020204" pitchFamily="34" charset="0"/>
              </a:rPr>
              <a:t>. Tampa</a:t>
            </a:r>
            <a:endParaRPr lang="en-US" dirty="0">
              <a:latin typeface="Arial" panose="020B0604020202020204" pitchFamily="34" charset="0"/>
              <a:cs typeface="Arial" panose="020B0604020202020204" pitchFamily="34" charset="0"/>
            </a:endParaRPr>
          </a:p>
          <a:p>
            <a:pPr marL="799725" lvl="1" indent="-342739">
              <a:buFont typeface="+mj-lt"/>
              <a:buAutoNum type="arabicPeriod"/>
            </a:pPr>
            <a:r>
              <a:rPr lang="en-US" dirty="0">
                <a:latin typeface="Arial" panose="020B0604020202020204" pitchFamily="34" charset="0"/>
                <a:cs typeface="Arial" panose="020B0604020202020204" pitchFamily="34" charset="0"/>
              </a:rPr>
              <a:t>Miami		7</a:t>
            </a:r>
            <a:r>
              <a:rPr lang="en-US" dirty="0" smtClean="0">
                <a:latin typeface="Arial" panose="020B0604020202020204" pitchFamily="34" charset="0"/>
                <a:cs typeface="Arial" panose="020B0604020202020204" pitchFamily="34" charset="0"/>
              </a:rPr>
              <a:t>. West </a:t>
            </a:r>
            <a:r>
              <a:rPr lang="en-US" dirty="0">
                <a:latin typeface="Arial" panose="020B0604020202020204" pitchFamily="34" charset="0"/>
                <a:cs typeface="Arial" panose="020B0604020202020204" pitchFamily="34" charset="0"/>
              </a:rPr>
              <a:t>Palm </a:t>
            </a:r>
            <a:r>
              <a:rPr lang="en-US" dirty="0" smtClean="0">
                <a:latin typeface="Arial" panose="020B0604020202020204" pitchFamily="34" charset="0"/>
                <a:cs typeface="Arial" panose="020B0604020202020204" pitchFamily="34" charset="0"/>
              </a:rPr>
              <a:t>Beach</a:t>
            </a:r>
          </a:p>
          <a:p>
            <a:pPr marL="799725" lvl="1" indent="-342739">
              <a:buFont typeface="+mj-lt"/>
              <a:buAutoNum type="arabicPeriod"/>
            </a:pPr>
            <a:r>
              <a:rPr lang="en-US" dirty="0" smtClean="0">
                <a:latin typeface="Arial" panose="020B0604020202020204" pitchFamily="34" charset="0"/>
                <a:cs typeface="Arial" panose="020B0604020202020204" pitchFamily="34" charset="0"/>
              </a:rPr>
              <a:t>Orlando</a:t>
            </a: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l="1220" t="1097" r="24523" b="6457"/>
          <a:stretch/>
        </p:blipFill>
        <p:spPr>
          <a:xfrm>
            <a:off x="1143000" y="1219200"/>
            <a:ext cx="2667900" cy="2482898"/>
          </a:xfrm>
          <a:prstGeom prst="rect">
            <a:avLst/>
          </a:prstGeom>
        </p:spPr>
      </p:pic>
      <p:sp>
        <p:nvSpPr>
          <p:cNvPr id="11" name="TextBox 8"/>
          <p:cNvSpPr txBox="1"/>
          <p:nvPr/>
        </p:nvSpPr>
        <p:spPr>
          <a:xfrm>
            <a:off x="1816285" y="5962626"/>
            <a:ext cx="1994615" cy="461620"/>
          </a:xfrm>
          <a:prstGeom prst="rect">
            <a:avLst/>
          </a:prstGeom>
          <a:noFill/>
        </p:spPr>
        <p:txBody>
          <a:bodyPr wrap="square" lIns="91397" tIns="45698" rIns="91397" bIns="4569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w="10160">
                  <a:solidFill>
                    <a:schemeClr val="tx1"/>
                  </a:solidFill>
                  <a:prstDash val="solid"/>
                </a:ln>
                <a:solidFill>
                  <a:schemeClr val="bg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Tallahassee</a:t>
            </a:r>
            <a:endParaRPr lang="en-US" sz="2400" dirty="0">
              <a:ln w="10160">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 name="TextBox 8"/>
          <p:cNvSpPr txBox="1"/>
          <p:nvPr/>
        </p:nvSpPr>
        <p:spPr>
          <a:xfrm>
            <a:off x="2438400" y="1219200"/>
            <a:ext cx="1372500" cy="461620"/>
          </a:xfrm>
          <a:prstGeom prst="rect">
            <a:avLst/>
          </a:prstGeom>
          <a:noFill/>
        </p:spPr>
        <p:txBody>
          <a:bodyPr wrap="square" lIns="91397" tIns="45698" rIns="91397" bIns="4569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n w="10160">
                  <a:solidFill>
                    <a:schemeClr val="tx1"/>
                  </a:solidFill>
                  <a:prstDash val="solid"/>
                </a:ln>
                <a:solidFill>
                  <a:schemeClr val="bg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Orlando</a:t>
            </a:r>
            <a:endParaRPr lang="en-US" sz="1400" dirty="0">
              <a:ln w="10160">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5" name="Group 14"/>
          <p:cNvGrpSpPr/>
          <p:nvPr/>
        </p:nvGrpSpPr>
        <p:grpSpPr>
          <a:xfrm>
            <a:off x="8171748" y="-44267"/>
            <a:ext cx="972255" cy="1323439"/>
            <a:chOff x="7997104" y="549813"/>
            <a:chExt cx="1146896" cy="1418328"/>
          </a:xfrm>
        </p:grpSpPr>
        <p:sp>
          <p:nvSpPr>
            <p:cNvPr id="16" name="12-Point Star 15"/>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7" name="TextBox 16"/>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pic>
        <p:nvPicPr>
          <p:cNvPr id="18" name="Picture 17" descr="PageCurl.png"/>
          <p:cNvPicPr>
            <a:picLocks noChangeAspect="1"/>
          </p:cNvPicPr>
          <p:nvPr/>
        </p:nvPicPr>
        <p:blipFill>
          <a:blip r:embed="rId6" cstate="print"/>
          <a:stretch>
            <a:fillRect/>
          </a:stretch>
        </p:blipFill>
        <p:spPr>
          <a:xfrm rot="16200000">
            <a:off x="7962900" y="5676900"/>
            <a:ext cx="1524000" cy="838200"/>
          </a:xfrm>
          <a:prstGeom prst="rect">
            <a:avLst/>
          </a:prstGeom>
        </p:spPr>
      </p:pic>
      <p:sp>
        <p:nvSpPr>
          <p:cNvPr id="20" name="Rectangle 19"/>
          <p:cNvSpPr/>
          <p:nvPr/>
        </p:nvSpPr>
        <p:spPr>
          <a:xfrm>
            <a:off x="8725382" y="6505809"/>
            <a:ext cx="418618" cy="369287"/>
          </a:xfrm>
          <a:prstGeom prst="rect">
            <a:avLst/>
          </a:prstGeom>
        </p:spPr>
        <p:txBody>
          <a:bodyPr wrap="none" lIns="91397" tIns="45698" rIns="91397" bIns="45698">
            <a:spAutoFit/>
          </a:bodyPr>
          <a:lstStyle/>
          <a:p>
            <a:pPr algn="r"/>
            <a:r>
              <a:rPr lang="en-US" dirty="0" smtClean="0"/>
              <a:t>58</a:t>
            </a:r>
            <a:endParaRPr lang="en-US" dirty="0"/>
          </a:p>
        </p:txBody>
      </p:sp>
      <p:sp>
        <p:nvSpPr>
          <p:cNvPr id="23" name="Title 1"/>
          <p:cNvSpPr txBox="1">
            <a:spLocks/>
          </p:cNvSpPr>
          <p:nvPr/>
        </p:nvSpPr>
        <p:spPr>
          <a:xfrm>
            <a:off x="1723318" y="-30494"/>
            <a:ext cx="2353382" cy="517612"/>
          </a:xfrm>
          <a:prstGeom prst="rect">
            <a:avLst/>
          </a:prstGeom>
          <a:noFill/>
        </p:spPr>
        <p:txBody>
          <a:bodyPr vert="horz" lIns="0" tIns="0" rIns="0" bIns="0" rtlCol="0" anchor="t" anchorCtr="0">
            <a:normAutofit fontScale="97500"/>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smtClean="0"/>
              <a:t>Area Type</a:t>
            </a:r>
            <a:endParaRPr lang="en-US" sz="3200" b="1" dirty="0"/>
          </a:p>
        </p:txBody>
      </p:sp>
      <p:sp>
        <p:nvSpPr>
          <p:cNvPr id="24" name="Pentagon 23"/>
          <p:cNvSpPr/>
          <p:nvPr/>
        </p:nvSpPr>
        <p:spPr bwMode="auto">
          <a:xfrm>
            <a:off x="0" y="-9604"/>
            <a:ext cx="1600200" cy="411480"/>
          </a:xfrm>
          <a:prstGeom prst="homePlate">
            <a:avLst/>
          </a:prstGeom>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ROADWAY</a:t>
            </a:r>
          </a:p>
        </p:txBody>
      </p:sp>
    </p:spTree>
    <p:custDataLst>
      <p:tags r:id="rId1"/>
    </p:custDataLst>
    <p:extLst>
      <p:ext uri="{BB962C8B-B14F-4D97-AF65-F5344CB8AC3E}">
        <p14:creationId xmlns:p14="http://schemas.microsoft.com/office/powerpoint/2010/main" val="10813852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410200" y="1837355"/>
            <a:ext cx="3429000" cy="3352796"/>
          </a:xfrm>
        </p:spPr>
        <p:txBody>
          <a:bodyPr>
            <a:normAutofit/>
          </a:bodyPr>
          <a:lstStyle/>
          <a:p>
            <a:pPr>
              <a:buFont typeface="Arial" panose="020B0604020202020204" pitchFamily="34" charset="0"/>
              <a:buChar char="•"/>
            </a:pPr>
            <a:r>
              <a:rPr lang="en-US" sz="2400" dirty="0" smtClean="0"/>
              <a:t>Area </a:t>
            </a:r>
            <a:r>
              <a:rPr lang="en-US" sz="2400" dirty="0"/>
              <a:t>outside of, but contiguous to, an urbanized area</a:t>
            </a:r>
          </a:p>
          <a:p>
            <a:pPr>
              <a:buFont typeface="Arial" panose="020B0604020202020204" pitchFamily="34" charset="0"/>
              <a:buChar char="•"/>
            </a:pPr>
            <a:r>
              <a:rPr lang="en-US" sz="2400" dirty="0" smtClean="0"/>
              <a:t>Expected </a:t>
            </a:r>
            <a:r>
              <a:rPr lang="en-US" sz="2400" dirty="0"/>
              <a:t>to be urbanized or urban within the next 20 years  based on growth characteristics</a:t>
            </a:r>
          </a:p>
          <a:p>
            <a:pPr marL="0" indent="0">
              <a:buNone/>
            </a:pPr>
            <a:endParaRPr lang="en-US" sz="2400" b="1" dirty="0"/>
          </a:p>
          <a:p>
            <a:endParaRPr lang="en-US" sz="2400" dirty="0"/>
          </a:p>
          <a:p>
            <a:pPr marL="0" indent="0">
              <a:buNone/>
            </a:pPr>
            <a:endParaRPr lang="en-US" sz="2400" b="1"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542" y="1295400"/>
            <a:ext cx="4680858" cy="3429000"/>
          </a:xfrm>
          <a:prstGeom prst="rect">
            <a:avLst/>
          </a:prstGeom>
        </p:spPr>
      </p:pic>
      <p:sp>
        <p:nvSpPr>
          <p:cNvPr id="9" name="TextBox 8"/>
          <p:cNvSpPr txBox="1"/>
          <p:nvPr/>
        </p:nvSpPr>
        <p:spPr>
          <a:xfrm>
            <a:off x="465544" y="4709011"/>
            <a:ext cx="4630668" cy="338510"/>
          </a:xfrm>
          <a:prstGeom prst="rect">
            <a:avLst/>
          </a:prstGeom>
          <a:noFill/>
        </p:spPr>
        <p:txBody>
          <a:bodyPr wrap="none" lIns="91397" tIns="45698" rIns="91397" bIns="45698" rtlCol="0">
            <a:spAutoFit/>
          </a:bodyPr>
          <a:lstStyle/>
          <a:p>
            <a:r>
              <a:rPr lang="en-US" sz="1600" dirty="0"/>
              <a:t>Example Transitioning Area from Metro Plan Orlando </a:t>
            </a:r>
          </a:p>
        </p:txBody>
      </p:sp>
      <p:grpSp>
        <p:nvGrpSpPr>
          <p:cNvPr id="11" name="Group 10"/>
          <p:cNvGrpSpPr/>
          <p:nvPr/>
        </p:nvGrpSpPr>
        <p:grpSpPr>
          <a:xfrm>
            <a:off x="8171748" y="-44267"/>
            <a:ext cx="972255" cy="1323439"/>
            <a:chOff x="7997104" y="549813"/>
            <a:chExt cx="1146896" cy="1418328"/>
          </a:xfrm>
        </p:grpSpPr>
        <p:sp>
          <p:nvSpPr>
            <p:cNvPr id="12" name="12-Point Star 11"/>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3" name="TextBox 12"/>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sp>
        <p:nvSpPr>
          <p:cNvPr id="2" name="Rectangle 1"/>
          <p:cNvSpPr/>
          <p:nvPr/>
        </p:nvSpPr>
        <p:spPr>
          <a:xfrm>
            <a:off x="5220812" y="1125320"/>
            <a:ext cx="2670709" cy="646286"/>
          </a:xfrm>
          <a:prstGeom prst="rect">
            <a:avLst/>
          </a:prstGeom>
        </p:spPr>
        <p:txBody>
          <a:bodyPr wrap="none" lIns="91397" tIns="45698" rIns="91397" bIns="45698">
            <a:spAutoFit/>
          </a:bodyPr>
          <a:lstStyle/>
          <a:p>
            <a:r>
              <a:rPr lang="en-US" sz="3600" b="1" dirty="0"/>
              <a:t>Transitioning</a:t>
            </a:r>
            <a:endParaRPr lang="en-US" sz="3600" dirty="0"/>
          </a:p>
        </p:txBody>
      </p:sp>
      <p:pic>
        <p:nvPicPr>
          <p:cNvPr id="14" name="Picture 13"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6" name="Rectangle 15"/>
          <p:cNvSpPr/>
          <p:nvPr/>
        </p:nvSpPr>
        <p:spPr>
          <a:xfrm>
            <a:off x="8725382" y="6505809"/>
            <a:ext cx="418618" cy="369287"/>
          </a:xfrm>
          <a:prstGeom prst="rect">
            <a:avLst/>
          </a:prstGeom>
        </p:spPr>
        <p:txBody>
          <a:bodyPr wrap="none" lIns="91397" tIns="45698" rIns="91397" bIns="45698">
            <a:spAutoFit/>
          </a:bodyPr>
          <a:lstStyle/>
          <a:p>
            <a:pPr algn="r"/>
            <a:r>
              <a:rPr lang="en-US" dirty="0" smtClean="0"/>
              <a:t>59</a:t>
            </a:r>
            <a:endParaRPr lang="en-US" dirty="0"/>
          </a:p>
        </p:txBody>
      </p:sp>
      <p:sp>
        <p:nvSpPr>
          <p:cNvPr id="20" name="Title 1"/>
          <p:cNvSpPr txBox="1">
            <a:spLocks/>
          </p:cNvSpPr>
          <p:nvPr/>
        </p:nvSpPr>
        <p:spPr>
          <a:xfrm>
            <a:off x="1723318" y="-30494"/>
            <a:ext cx="2353382" cy="517612"/>
          </a:xfrm>
          <a:prstGeom prst="rect">
            <a:avLst/>
          </a:prstGeom>
          <a:noFill/>
        </p:spPr>
        <p:txBody>
          <a:bodyPr vert="horz" lIns="0" tIns="0" rIns="0" bIns="0" rtlCol="0" anchor="t" anchorCtr="0">
            <a:normAutofit fontScale="97500"/>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smtClean="0"/>
              <a:t>Area Type</a:t>
            </a:r>
            <a:endParaRPr lang="en-US" sz="3200" b="1" dirty="0"/>
          </a:p>
        </p:txBody>
      </p:sp>
      <p:sp>
        <p:nvSpPr>
          <p:cNvPr id="21" name="Pentagon 20"/>
          <p:cNvSpPr/>
          <p:nvPr/>
        </p:nvSpPr>
        <p:spPr bwMode="auto">
          <a:xfrm>
            <a:off x="0" y="-9604"/>
            <a:ext cx="1600200" cy="411480"/>
          </a:xfrm>
          <a:prstGeom prst="homePlate">
            <a:avLst/>
          </a:prstGeom>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ROADWAY</a:t>
            </a:r>
          </a:p>
        </p:txBody>
      </p:sp>
    </p:spTree>
    <p:custDataLst>
      <p:tags r:id="rId1"/>
    </p:custDataLst>
    <p:extLst>
      <p:ext uri="{BB962C8B-B14F-4D97-AF65-F5344CB8AC3E}">
        <p14:creationId xmlns:p14="http://schemas.microsoft.com/office/powerpoint/2010/main" val="1319077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Overview of Course Material</a:t>
            </a:r>
            <a:endParaRPr lang="en-US" dirty="0"/>
          </a:p>
        </p:txBody>
      </p:sp>
      <p:sp>
        <p:nvSpPr>
          <p:cNvPr id="3" name="Content Placeholder 2"/>
          <p:cNvSpPr>
            <a:spLocks noGrp="1"/>
          </p:cNvSpPr>
          <p:nvPr>
            <p:ph idx="1"/>
          </p:nvPr>
        </p:nvSpPr>
        <p:spPr/>
        <p:txBody>
          <a:bodyPr>
            <a:normAutofit/>
          </a:bodyPr>
          <a:lstStyle/>
          <a:p>
            <a:pPr marL="514110" indent="-514110">
              <a:buFont typeface="+mj-lt"/>
              <a:buAutoNum type="arabicPeriod"/>
            </a:pPr>
            <a:r>
              <a:rPr lang="en-US" sz="2800" dirty="0"/>
              <a:t>Traffic Concepts and Key Variables Affecting Level of Service (LOS)</a:t>
            </a:r>
          </a:p>
          <a:p>
            <a:pPr marL="514110" indent="-514110">
              <a:buFont typeface="+mj-lt"/>
              <a:buAutoNum type="arabicPeriod"/>
            </a:pPr>
            <a:r>
              <a:rPr lang="en-US" sz="2800" dirty="0"/>
              <a:t>Data Sources</a:t>
            </a:r>
          </a:p>
          <a:p>
            <a:pPr marL="514110" indent="-514110">
              <a:buFont typeface="+mj-lt"/>
              <a:buAutoNum type="arabicPeriod"/>
            </a:pPr>
            <a:r>
              <a:rPr lang="en-US" sz="2800" dirty="0"/>
              <a:t>Generalized Service Volume Tables</a:t>
            </a:r>
          </a:p>
          <a:p>
            <a:pPr marL="514110" indent="-514110">
              <a:buFont typeface="+mj-lt"/>
              <a:buAutoNum type="arabicPeriod"/>
            </a:pPr>
            <a:r>
              <a:rPr lang="en-US" sz="2800" dirty="0"/>
              <a:t>LOSPLAN</a:t>
            </a:r>
          </a:p>
          <a:p>
            <a:pPr marL="514110" indent="-514110">
              <a:buFont typeface="+mj-lt"/>
              <a:buAutoNum type="arabicPeriod"/>
            </a:pPr>
            <a:r>
              <a:rPr lang="en-US" sz="2800" dirty="0"/>
              <a:t>Monroe St. Video Data &amp; QLOS Analysis </a:t>
            </a:r>
          </a:p>
          <a:p>
            <a:pPr marL="514110" indent="-514110">
              <a:buFont typeface="+mj-lt"/>
              <a:buAutoNum type="arabicPeriod"/>
            </a:pPr>
            <a:r>
              <a:rPr lang="en-US" sz="2800" dirty="0"/>
              <a:t>Freeway Analysis</a:t>
            </a:r>
          </a:p>
          <a:p>
            <a:pPr marL="514110" indent="-514110">
              <a:buFont typeface="+mj-lt"/>
              <a:buAutoNum type="arabicPeriod"/>
            </a:pPr>
            <a:r>
              <a:rPr lang="en-US" sz="2800" dirty="0"/>
              <a:t>Applications of QLOS &amp; Wrap-Up</a:t>
            </a:r>
          </a:p>
        </p:txBody>
      </p:sp>
      <p:sp>
        <p:nvSpPr>
          <p:cNvPr id="5" name="TextBox 4"/>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a:t>
            </a:r>
            <a:endParaRPr lang="en-US" dirty="0"/>
          </a:p>
        </p:txBody>
      </p:sp>
      <p:sp>
        <p:nvSpPr>
          <p:cNvPr id="6" name="Rectangle 5"/>
          <p:cNvSpPr/>
          <p:nvPr/>
        </p:nvSpPr>
        <p:spPr>
          <a:xfrm>
            <a:off x="6221569" y="6390612"/>
            <a:ext cx="2186281" cy="369287"/>
          </a:xfrm>
          <a:prstGeom prst="rect">
            <a:avLst/>
          </a:prstGeom>
        </p:spPr>
        <p:txBody>
          <a:bodyPr wrap="none" lIns="91397" tIns="45698" rIns="91397" bIns="45698">
            <a:spAutoFit/>
          </a:bodyPr>
          <a:lstStyle/>
          <a:p>
            <a:r>
              <a:rPr lang="en-US" dirty="0"/>
              <a:t>Notice the Page Curls</a:t>
            </a:r>
          </a:p>
        </p:txBody>
      </p:sp>
      <p:pic>
        <p:nvPicPr>
          <p:cNvPr id="7" name="Picture 6"/>
          <p:cNvPicPr>
            <a:picLocks noChangeAspect="1"/>
          </p:cNvPicPr>
          <p:nvPr/>
        </p:nvPicPr>
        <p:blipFill>
          <a:blip r:embed="rId4"/>
          <a:stretch>
            <a:fillRect/>
          </a:stretch>
        </p:blipFill>
        <p:spPr>
          <a:xfrm>
            <a:off x="5371234" y="5669852"/>
            <a:ext cx="799984" cy="1090047"/>
          </a:xfrm>
          <a:prstGeom prst="rect">
            <a:avLst/>
          </a:prstGeom>
          <a:ln>
            <a:solidFill>
              <a:schemeClr val="accent2"/>
            </a:solidFill>
          </a:ln>
        </p:spPr>
      </p:pic>
      <p:pic>
        <p:nvPicPr>
          <p:cNvPr id="8" name="Picture 7" descr="PageCurl.png"/>
          <p:cNvPicPr>
            <a:picLocks noChangeAspect="1"/>
          </p:cNvPicPr>
          <p:nvPr/>
        </p:nvPicPr>
        <p:blipFill>
          <a:blip r:embed="rId5" cstate="print"/>
          <a:stretch>
            <a:fillRect/>
          </a:stretch>
        </p:blipFill>
        <p:spPr>
          <a:xfrm rot="16200000">
            <a:off x="7962900" y="5687290"/>
            <a:ext cx="1524000" cy="838200"/>
          </a:xfrm>
          <a:prstGeom prst="rect">
            <a:avLst/>
          </a:prstGeom>
        </p:spPr>
      </p:pic>
      <p:sp>
        <p:nvSpPr>
          <p:cNvPr id="9" name="TextBox 8"/>
          <p:cNvSpPr txBox="1"/>
          <p:nvPr/>
        </p:nvSpPr>
        <p:spPr>
          <a:xfrm>
            <a:off x="8382000" y="6499058"/>
            <a:ext cx="762000" cy="369332"/>
          </a:xfrm>
          <a:prstGeom prst="rect">
            <a:avLst/>
          </a:prstGeom>
          <a:noFill/>
        </p:spPr>
        <p:txBody>
          <a:bodyPr wrap="square" lIns="91397" tIns="45698" rIns="91397" bIns="45698" rtlCol="0">
            <a:spAutoFit/>
          </a:bodyPr>
          <a:lstStyle/>
          <a:p>
            <a:pPr algn="r"/>
            <a:r>
              <a:rPr lang="en-US" dirty="0" smtClean="0"/>
              <a:t>#</a:t>
            </a:r>
            <a:endParaRPr lang="en-US" dirty="0"/>
          </a:p>
        </p:txBody>
      </p:sp>
      <p:sp>
        <p:nvSpPr>
          <p:cNvPr id="10" name="Pentagon 9"/>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206858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181465" y="5187260"/>
            <a:ext cx="6781800" cy="2316167"/>
          </a:xfrm>
        </p:spPr>
        <p:txBody>
          <a:bodyPr>
            <a:normAutofit/>
          </a:bodyPr>
          <a:lstStyle/>
          <a:p>
            <a:pPr marL="0" indent="0">
              <a:buNone/>
            </a:pPr>
            <a:r>
              <a:rPr lang="en-US" sz="3600" b="1" dirty="0"/>
              <a:t>Urban </a:t>
            </a:r>
          </a:p>
          <a:p>
            <a:pPr>
              <a:buFont typeface="Arial" panose="020B0604020202020204" pitchFamily="34" charset="0"/>
              <a:buChar char="•"/>
            </a:pPr>
            <a:r>
              <a:rPr lang="en-US" sz="2400" dirty="0"/>
              <a:t>Areas with populations between 5,000 - 50,000 and not an urbanized area</a:t>
            </a:r>
          </a:p>
          <a:p>
            <a:endParaRPr lang="en-US" sz="2400" dirty="0"/>
          </a:p>
          <a:p>
            <a:pPr marL="0" indent="0">
              <a:buNone/>
            </a:pPr>
            <a:endParaRPr lang="en-US" sz="2400" b="1" dirty="0"/>
          </a:p>
        </p:txBody>
      </p:sp>
      <p:pic>
        <p:nvPicPr>
          <p:cNvPr id="6" name="Picture 2" descr="http://upload.wikimedia.org/wikipedia/commons/e/ec/Marianna_FL_US_90_hist_bldgs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665199"/>
            <a:ext cx="6056533" cy="454111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8171748" y="-44267"/>
            <a:ext cx="972255" cy="1323439"/>
            <a:chOff x="7997104" y="549813"/>
            <a:chExt cx="1146896" cy="1418328"/>
          </a:xfrm>
        </p:grpSpPr>
        <p:sp>
          <p:nvSpPr>
            <p:cNvPr id="10" name="12-Point Star 9"/>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1" name="TextBox 10"/>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sp>
        <p:nvSpPr>
          <p:cNvPr id="5" name="TextBox 4"/>
          <p:cNvSpPr txBox="1"/>
          <p:nvPr/>
        </p:nvSpPr>
        <p:spPr>
          <a:xfrm>
            <a:off x="3084733" y="4754215"/>
            <a:ext cx="4419600" cy="461620"/>
          </a:xfrm>
          <a:prstGeom prst="rect">
            <a:avLst/>
          </a:prstGeom>
          <a:noFill/>
        </p:spPr>
        <p:txBody>
          <a:bodyPr wrap="square" lIns="91397" tIns="45698" rIns="91397" bIns="45698" rtlCol="0">
            <a:spAutoFit/>
          </a:bodyPr>
          <a:lstStyle/>
          <a:p>
            <a:pPr algn="ctr"/>
            <a:r>
              <a:rPr lang="en-US" sz="2400" b="1" dirty="0" smtClean="0">
                <a:ln w="10160">
                  <a:solidFill>
                    <a:schemeClr val="tx1"/>
                  </a:solidFill>
                  <a:prstDash val="solid"/>
                </a:ln>
                <a:solidFill>
                  <a:schemeClr val="bg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Historic Downtown Marianna</a:t>
            </a:r>
            <a:endParaRPr lang="en-US" sz="2400" b="1" dirty="0">
              <a:ln w="10160">
                <a:solidFill>
                  <a:schemeClr val="tx1"/>
                </a:solidFill>
                <a:prstDash val="solid"/>
              </a:ln>
              <a:solidFill>
                <a:schemeClr val="bg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12" name="Picture 11"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4" name="Rectangle 13"/>
          <p:cNvSpPr/>
          <p:nvPr/>
        </p:nvSpPr>
        <p:spPr>
          <a:xfrm>
            <a:off x="8725382" y="6505809"/>
            <a:ext cx="418618" cy="369287"/>
          </a:xfrm>
          <a:prstGeom prst="rect">
            <a:avLst/>
          </a:prstGeom>
        </p:spPr>
        <p:txBody>
          <a:bodyPr wrap="none" lIns="91397" tIns="45698" rIns="91397" bIns="45698">
            <a:spAutoFit/>
          </a:bodyPr>
          <a:lstStyle/>
          <a:p>
            <a:pPr algn="r"/>
            <a:r>
              <a:rPr lang="en-US" dirty="0" smtClean="0"/>
              <a:t>60</a:t>
            </a:r>
            <a:endParaRPr lang="en-US" dirty="0"/>
          </a:p>
        </p:txBody>
      </p:sp>
      <p:sp>
        <p:nvSpPr>
          <p:cNvPr id="17" name="Title 1"/>
          <p:cNvSpPr txBox="1">
            <a:spLocks/>
          </p:cNvSpPr>
          <p:nvPr/>
        </p:nvSpPr>
        <p:spPr>
          <a:xfrm>
            <a:off x="1723318" y="-30494"/>
            <a:ext cx="2353382" cy="517612"/>
          </a:xfrm>
          <a:prstGeom prst="rect">
            <a:avLst/>
          </a:prstGeom>
          <a:noFill/>
        </p:spPr>
        <p:txBody>
          <a:bodyPr vert="horz" lIns="0" tIns="0" rIns="0" bIns="0" rtlCol="0" anchor="t" anchorCtr="0">
            <a:normAutofit fontScale="97500"/>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smtClean="0"/>
              <a:t>Area Type</a:t>
            </a:r>
            <a:endParaRPr lang="en-US" sz="3200" b="1" dirty="0"/>
          </a:p>
        </p:txBody>
      </p:sp>
      <p:sp>
        <p:nvSpPr>
          <p:cNvPr id="18" name="Pentagon 17"/>
          <p:cNvSpPr/>
          <p:nvPr/>
        </p:nvSpPr>
        <p:spPr bwMode="auto">
          <a:xfrm>
            <a:off x="0" y="-9604"/>
            <a:ext cx="1600200" cy="411480"/>
          </a:xfrm>
          <a:prstGeom prst="homePlate">
            <a:avLst/>
          </a:prstGeom>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ROADWAY</a:t>
            </a:r>
          </a:p>
        </p:txBody>
      </p:sp>
    </p:spTree>
    <p:custDataLst>
      <p:tags r:id="rId1"/>
    </p:custDataLst>
    <p:extLst>
      <p:ext uri="{BB962C8B-B14F-4D97-AF65-F5344CB8AC3E}">
        <p14:creationId xmlns:p14="http://schemas.microsoft.com/office/powerpoint/2010/main" val="41248834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124200" y="1153084"/>
            <a:ext cx="4723822" cy="4525963"/>
          </a:xfrm>
        </p:spPr>
        <p:txBody>
          <a:bodyPr>
            <a:normAutofit/>
          </a:bodyPr>
          <a:lstStyle/>
          <a:p>
            <a:pPr marL="0" indent="0">
              <a:buNone/>
            </a:pPr>
            <a:r>
              <a:rPr lang="en-US" sz="3600" b="1" dirty="0"/>
              <a:t>Rural Developed </a:t>
            </a:r>
          </a:p>
          <a:p>
            <a:pPr>
              <a:buFont typeface="Arial" panose="020B0604020202020204" pitchFamily="34" charset="0"/>
              <a:buChar char="•"/>
            </a:pPr>
            <a:r>
              <a:rPr lang="en-US" sz="2400" dirty="0"/>
              <a:t>Population less than 5,000 </a:t>
            </a:r>
          </a:p>
          <a:p>
            <a:pPr>
              <a:buFont typeface="Arial" panose="020B0604020202020204" pitchFamily="34" charset="0"/>
              <a:buChar char="•"/>
            </a:pPr>
            <a:r>
              <a:rPr lang="en-US" sz="2400" dirty="0"/>
              <a:t>Exhibit some development, such as small cities</a:t>
            </a:r>
          </a:p>
          <a:p>
            <a:pPr marL="0" indent="0">
              <a:buNone/>
            </a:pPr>
            <a:endParaRPr lang="en-US" sz="2400" b="1" dirty="0"/>
          </a:p>
          <a:p>
            <a:pPr marL="0" indent="0">
              <a:buNone/>
            </a:pPr>
            <a:endParaRPr lang="en-US" sz="2400" b="1" dirty="0"/>
          </a:p>
          <a:p>
            <a:pPr marL="0" indent="0">
              <a:buNone/>
            </a:pPr>
            <a:r>
              <a:rPr lang="en-US" sz="3600" b="1" dirty="0"/>
              <a:t>Rural Undeveloped </a:t>
            </a:r>
          </a:p>
          <a:p>
            <a:pPr>
              <a:buFont typeface="Arial" panose="020B0604020202020204" pitchFamily="34" charset="0"/>
              <a:buChar char="•"/>
            </a:pPr>
            <a:r>
              <a:rPr lang="en-US" sz="2400" dirty="0"/>
              <a:t>Contain little to no development</a:t>
            </a:r>
          </a:p>
          <a:p>
            <a:endParaRPr lang="en-US" sz="2400" dirty="0"/>
          </a:p>
          <a:p>
            <a:pPr marL="0" indent="0">
              <a:buNone/>
            </a:pPr>
            <a:endParaRPr lang="en-US" sz="2400" b="1"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272" y="587326"/>
            <a:ext cx="2286000" cy="1707932"/>
          </a:xfrm>
          <a:prstGeom prst="rect">
            <a:avLst/>
          </a:prstGeom>
          <a:noFill/>
          <a:ln>
            <a:noFill/>
          </a:ln>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125" y="2241162"/>
            <a:ext cx="2304288" cy="1397789"/>
          </a:xfrm>
          <a:prstGeom prst="rect">
            <a:avLst/>
          </a:prstGeom>
          <a:noFill/>
          <a:ln>
            <a:noFill/>
          </a:ln>
          <a:effectLst/>
        </p:spPr>
      </p:pic>
      <p:sp>
        <p:nvSpPr>
          <p:cNvPr id="6" name="TextBox 5"/>
          <p:cNvSpPr txBox="1"/>
          <p:nvPr/>
        </p:nvSpPr>
        <p:spPr>
          <a:xfrm>
            <a:off x="451074" y="1837635"/>
            <a:ext cx="2211505" cy="400065"/>
          </a:xfrm>
          <a:prstGeom prst="rect">
            <a:avLst/>
          </a:prstGeom>
          <a:noFill/>
        </p:spPr>
        <p:txBody>
          <a:bodyPr wrap="square" lIns="91397" tIns="45698" rIns="91397" bIns="45698" rtlCol="0">
            <a:spAutoFit/>
          </a:bodyPr>
          <a:lstStyle/>
          <a:p>
            <a:pPr algn="ctr"/>
            <a:r>
              <a:rPr lang="en-US" sz="2000" b="1" dirty="0">
                <a:ln w="10160">
                  <a:solidFill>
                    <a:schemeClr val="tx1"/>
                  </a:solidFill>
                  <a:prstDash val="solid"/>
                </a:ln>
                <a:solidFill>
                  <a:schemeClr val="bg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Chipley</a:t>
            </a:r>
            <a:endParaRPr lang="en-US" dirty="0">
              <a:ln w="10160">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4723" r="37840"/>
          <a:stretch/>
        </p:blipFill>
        <p:spPr bwMode="auto">
          <a:xfrm>
            <a:off x="424838" y="3575315"/>
            <a:ext cx="2278507" cy="2260451"/>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420950" y="3234603"/>
            <a:ext cx="2282395" cy="400065"/>
          </a:xfrm>
          <a:prstGeom prst="rect">
            <a:avLst/>
          </a:prstGeom>
          <a:noFill/>
        </p:spPr>
        <p:txBody>
          <a:bodyPr wrap="square" lIns="91397" tIns="45698" rIns="91397" bIns="45698" rtlCol="0">
            <a:spAutoFit/>
          </a:bodyPr>
          <a:lstStyle/>
          <a:p>
            <a:pPr algn="ctr"/>
            <a:r>
              <a:rPr lang="en-US" sz="2000" b="1" dirty="0">
                <a:ln w="10160">
                  <a:solidFill>
                    <a:schemeClr val="tx1"/>
                  </a:solidFill>
                  <a:prstDash val="solid"/>
                </a:ln>
                <a:solidFill>
                  <a:schemeClr val="bg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St. Leo </a:t>
            </a:r>
          </a:p>
        </p:txBody>
      </p:sp>
      <p:sp>
        <p:nvSpPr>
          <p:cNvPr id="11" name="TextBox 10"/>
          <p:cNvSpPr txBox="1"/>
          <p:nvPr/>
        </p:nvSpPr>
        <p:spPr>
          <a:xfrm>
            <a:off x="417345" y="5137510"/>
            <a:ext cx="2322068" cy="707842"/>
          </a:xfrm>
          <a:prstGeom prst="rect">
            <a:avLst/>
          </a:prstGeom>
          <a:noFill/>
        </p:spPr>
        <p:txBody>
          <a:bodyPr wrap="square" lIns="91397" tIns="45698" rIns="91397" bIns="45698" rtlCol="0">
            <a:spAutoFit/>
          </a:bodyPr>
          <a:lstStyle/>
          <a:p>
            <a:pPr algn="ctr"/>
            <a:r>
              <a:rPr lang="en-US" sz="2000" b="1" dirty="0">
                <a:ln w="10160">
                  <a:solidFill>
                    <a:schemeClr val="tx1"/>
                  </a:solidFill>
                  <a:prstDash val="solid"/>
                </a:ln>
                <a:solidFill>
                  <a:schemeClr val="bg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Steinhatchee Area</a:t>
            </a:r>
          </a:p>
        </p:txBody>
      </p:sp>
      <p:pic>
        <p:nvPicPr>
          <p:cNvPr id="19" name="Picture 18" descr="PageCurl.png"/>
          <p:cNvPicPr>
            <a:picLocks noChangeAspect="1"/>
          </p:cNvPicPr>
          <p:nvPr/>
        </p:nvPicPr>
        <p:blipFill>
          <a:blip r:embed="rId7" cstate="print"/>
          <a:stretch>
            <a:fillRect/>
          </a:stretch>
        </p:blipFill>
        <p:spPr>
          <a:xfrm rot="16200000">
            <a:off x="7962900" y="5676900"/>
            <a:ext cx="1524000" cy="838200"/>
          </a:xfrm>
          <a:prstGeom prst="rect">
            <a:avLst/>
          </a:prstGeom>
        </p:spPr>
      </p:pic>
      <p:sp>
        <p:nvSpPr>
          <p:cNvPr id="20" name="Rectangle 19"/>
          <p:cNvSpPr/>
          <p:nvPr/>
        </p:nvSpPr>
        <p:spPr>
          <a:xfrm>
            <a:off x="8725382" y="6505809"/>
            <a:ext cx="418618" cy="369287"/>
          </a:xfrm>
          <a:prstGeom prst="rect">
            <a:avLst/>
          </a:prstGeom>
        </p:spPr>
        <p:txBody>
          <a:bodyPr wrap="none" lIns="91397" tIns="45698" rIns="91397" bIns="45698">
            <a:spAutoFit/>
          </a:bodyPr>
          <a:lstStyle/>
          <a:p>
            <a:pPr algn="r"/>
            <a:r>
              <a:rPr lang="en-US" dirty="0" smtClean="0"/>
              <a:t>60</a:t>
            </a:r>
            <a:endParaRPr lang="en-US" dirty="0"/>
          </a:p>
        </p:txBody>
      </p:sp>
      <p:grpSp>
        <p:nvGrpSpPr>
          <p:cNvPr id="24" name="Group 23"/>
          <p:cNvGrpSpPr/>
          <p:nvPr/>
        </p:nvGrpSpPr>
        <p:grpSpPr>
          <a:xfrm>
            <a:off x="8171748" y="-44267"/>
            <a:ext cx="972255" cy="1323439"/>
            <a:chOff x="7997104" y="549813"/>
            <a:chExt cx="1146896" cy="1418328"/>
          </a:xfrm>
        </p:grpSpPr>
        <p:sp>
          <p:nvSpPr>
            <p:cNvPr id="25" name="12-Point Star 24"/>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26" name="TextBox 25"/>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sp>
        <p:nvSpPr>
          <p:cNvPr id="27" name="Pentagon 26"/>
          <p:cNvSpPr/>
          <p:nvPr/>
        </p:nvSpPr>
        <p:spPr bwMode="auto">
          <a:xfrm>
            <a:off x="0" y="-9604"/>
            <a:ext cx="1600200" cy="411480"/>
          </a:xfrm>
          <a:prstGeom prst="homePlate">
            <a:avLst/>
          </a:prstGeom>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ROADWAY</a:t>
            </a:r>
          </a:p>
        </p:txBody>
      </p:sp>
      <p:sp>
        <p:nvSpPr>
          <p:cNvPr id="16" name="Title 1"/>
          <p:cNvSpPr txBox="1">
            <a:spLocks/>
          </p:cNvSpPr>
          <p:nvPr/>
        </p:nvSpPr>
        <p:spPr>
          <a:xfrm>
            <a:off x="1723318" y="-30494"/>
            <a:ext cx="2353382" cy="517612"/>
          </a:xfrm>
          <a:prstGeom prst="rect">
            <a:avLst/>
          </a:prstGeom>
          <a:noFill/>
        </p:spPr>
        <p:txBody>
          <a:bodyPr vert="horz" lIns="0" tIns="0" rIns="0" bIns="0" rtlCol="0" anchor="t" anchorCtr="0">
            <a:normAutofit fontScale="97500"/>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smtClean="0"/>
              <a:t>Area Type</a:t>
            </a:r>
            <a:endParaRPr lang="en-US" sz="3200" b="1" dirty="0"/>
          </a:p>
        </p:txBody>
      </p:sp>
    </p:spTree>
    <p:custDataLst>
      <p:tags r:id="rId1"/>
    </p:custDataLst>
    <p:extLst>
      <p:ext uri="{BB962C8B-B14F-4D97-AF65-F5344CB8AC3E}">
        <p14:creationId xmlns:p14="http://schemas.microsoft.com/office/powerpoint/2010/main" val="33058379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814" y="-9604"/>
            <a:ext cx="5213386" cy="533400"/>
          </a:xfrm>
        </p:spPr>
        <p:txBody>
          <a:bodyPr>
            <a:noAutofit/>
          </a:bodyPr>
          <a:lstStyle/>
          <a:p>
            <a:r>
              <a:rPr lang="en-US" sz="3200" b="1" dirty="0"/>
              <a:t>Number of Through Lanes</a:t>
            </a:r>
          </a:p>
        </p:txBody>
      </p:sp>
      <p:pic>
        <p:nvPicPr>
          <p:cNvPr id="24" name="Picture 23"/>
          <p:cNvPicPr>
            <a:picLocks noChangeAspect="1"/>
          </p:cNvPicPr>
          <p:nvPr/>
        </p:nvPicPr>
        <p:blipFill rotWithShape="1">
          <a:blip r:embed="rId4" cstate="screen">
            <a:extLst>
              <a:ext uri="{28A0092B-C50C-407E-A947-70E740481C1C}">
                <a14:useLocalDpi xmlns:a14="http://schemas.microsoft.com/office/drawing/2010/main"/>
              </a:ext>
            </a:extLst>
          </a:blip>
          <a:srcRect b="42793"/>
          <a:stretch/>
        </p:blipFill>
        <p:spPr>
          <a:xfrm>
            <a:off x="4918010" y="2209804"/>
            <a:ext cx="3483658" cy="2974032"/>
          </a:xfrm>
          <a:prstGeom prst="rect">
            <a:avLst/>
          </a:prstGeom>
          <a:effectLst/>
        </p:spPr>
      </p:pic>
      <p:pic>
        <p:nvPicPr>
          <p:cNvPr id="5128" name="Picture 8" descr="http://t2.gstatic.com/images?q=tbn:ANd9GcRBziQar9j_Jsvu0mnohN0m65QXp_o03YFj_BmD6Vt2BV3QWu4H">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flipH="1">
            <a:off x="1143000" y="2209803"/>
            <a:ext cx="3775010" cy="297403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14" descr="PageCurl.png"/>
          <p:cNvPicPr>
            <a:picLocks noChangeAspect="1"/>
          </p:cNvPicPr>
          <p:nvPr/>
        </p:nvPicPr>
        <p:blipFill>
          <a:blip r:embed="rId7" cstate="print"/>
          <a:stretch>
            <a:fillRect/>
          </a:stretch>
        </p:blipFill>
        <p:spPr>
          <a:xfrm rot="16200000">
            <a:off x="7962900" y="5676900"/>
            <a:ext cx="1524000" cy="838200"/>
          </a:xfrm>
          <a:prstGeom prst="rect">
            <a:avLst/>
          </a:prstGeom>
        </p:spPr>
      </p:pic>
      <p:sp>
        <p:nvSpPr>
          <p:cNvPr id="13" name="Rectangle 12"/>
          <p:cNvSpPr/>
          <p:nvPr/>
        </p:nvSpPr>
        <p:spPr>
          <a:xfrm>
            <a:off x="8686885" y="6505809"/>
            <a:ext cx="418618" cy="369287"/>
          </a:xfrm>
          <a:prstGeom prst="rect">
            <a:avLst/>
          </a:prstGeom>
        </p:spPr>
        <p:txBody>
          <a:bodyPr wrap="none" lIns="91397" tIns="45698" rIns="91397" bIns="45698">
            <a:spAutoFit/>
          </a:bodyPr>
          <a:lstStyle/>
          <a:p>
            <a:pPr algn="r"/>
            <a:r>
              <a:rPr lang="en-US" dirty="0" smtClean="0"/>
              <a:t>61</a:t>
            </a:r>
            <a:endParaRPr lang="en-US" dirty="0"/>
          </a:p>
        </p:txBody>
      </p:sp>
      <p:grpSp>
        <p:nvGrpSpPr>
          <p:cNvPr id="17" name="Group 16"/>
          <p:cNvGrpSpPr/>
          <p:nvPr/>
        </p:nvGrpSpPr>
        <p:grpSpPr>
          <a:xfrm>
            <a:off x="8171748" y="-44267"/>
            <a:ext cx="972255" cy="1323439"/>
            <a:chOff x="7997104" y="549813"/>
            <a:chExt cx="1146896" cy="1418328"/>
          </a:xfrm>
        </p:grpSpPr>
        <p:sp>
          <p:nvSpPr>
            <p:cNvPr id="18" name="12-Point Star 17"/>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9" name="TextBox 18"/>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sp>
        <p:nvSpPr>
          <p:cNvPr id="21" name="Pentagon 20"/>
          <p:cNvSpPr/>
          <p:nvPr/>
        </p:nvSpPr>
        <p:spPr bwMode="auto">
          <a:xfrm>
            <a:off x="0" y="-9604"/>
            <a:ext cx="1600200" cy="411480"/>
          </a:xfrm>
          <a:prstGeom prst="homePlate">
            <a:avLst/>
          </a:prstGeom>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ROADWAY</a:t>
            </a:r>
          </a:p>
        </p:txBody>
      </p:sp>
    </p:spTree>
    <p:custDataLst>
      <p:tags r:id="rId1"/>
    </p:custDataLst>
    <p:extLst>
      <p:ext uri="{BB962C8B-B14F-4D97-AF65-F5344CB8AC3E}">
        <p14:creationId xmlns:p14="http://schemas.microsoft.com/office/powerpoint/2010/main" val="29080113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814" y="-9604"/>
            <a:ext cx="4146585" cy="533400"/>
          </a:xfrm>
        </p:spPr>
        <p:txBody>
          <a:bodyPr>
            <a:noAutofit/>
          </a:bodyPr>
          <a:lstStyle/>
          <a:p>
            <a:r>
              <a:rPr lang="en-US" sz="3200" b="1" dirty="0"/>
              <a:t>Exclusive Turn Lanes</a:t>
            </a:r>
          </a:p>
        </p:txBody>
      </p:sp>
      <p:sp>
        <p:nvSpPr>
          <p:cNvPr id="7" name="Content Placeholder 6"/>
          <p:cNvSpPr>
            <a:spLocks noGrp="1"/>
          </p:cNvSpPr>
          <p:nvPr>
            <p:ph idx="1"/>
          </p:nvPr>
        </p:nvSpPr>
        <p:spPr>
          <a:xfrm>
            <a:off x="914400" y="751115"/>
            <a:ext cx="7120237" cy="1077685"/>
          </a:xfrm>
        </p:spPr>
        <p:txBody>
          <a:bodyPr>
            <a:normAutofit/>
          </a:bodyPr>
          <a:lstStyle/>
          <a:p>
            <a:pPr marL="0" indent="0">
              <a:buClr>
                <a:schemeClr val="accent6"/>
              </a:buClr>
              <a:buNone/>
            </a:pPr>
            <a:r>
              <a:rPr lang="en-US" sz="2400" dirty="0" smtClean="0"/>
              <a:t>Turn </a:t>
            </a:r>
            <a:r>
              <a:rPr lang="en-US" sz="2400" dirty="0"/>
              <a:t>lanes from which a turning-movement must be made, designated by solid line striping</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4" name="Picture 1" descr="C:\DOCS\QLOSTraining\Graphics\Traffic_at_signal1600x120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8605" r="27907"/>
          <a:stretch/>
        </p:blipFill>
        <p:spPr bwMode="auto">
          <a:xfrm>
            <a:off x="2971800" y="1674745"/>
            <a:ext cx="4766657" cy="5155983"/>
          </a:xfrm>
          <a:prstGeom prst="rect">
            <a:avLst/>
          </a:prstGeom>
          <a:noFill/>
          <a:ln>
            <a:noFill/>
          </a:ln>
          <a:effectLst/>
        </p:spPr>
      </p:pic>
      <p:grpSp>
        <p:nvGrpSpPr>
          <p:cNvPr id="6" name="Group 5"/>
          <p:cNvGrpSpPr/>
          <p:nvPr/>
        </p:nvGrpSpPr>
        <p:grpSpPr>
          <a:xfrm>
            <a:off x="8171748" y="-44267"/>
            <a:ext cx="972255" cy="1323439"/>
            <a:chOff x="7997104" y="549813"/>
            <a:chExt cx="1146896" cy="1418328"/>
          </a:xfrm>
        </p:grpSpPr>
        <p:sp>
          <p:nvSpPr>
            <p:cNvPr id="8" name="12-Point Star 7"/>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9" name="TextBox 8"/>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pic>
        <p:nvPicPr>
          <p:cNvPr id="12" name="Picture 11"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0" name="Rectangle 9"/>
          <p:cNvSpPr/>
          <p:nvPr/>
        </p:nvSpPr>
        <p:spPr>
          <a:xfrm>
            <a:off x="8678486" y="6505809"/>
            <a:ext cx="427018" cy="369320"/>
          </a:xfrm>
          <a:prstGeom prst="rect">
            <a:avLst/>
          </a:prstGeom>
        </p:spPr>
        <p:txBody>
          <a:bodyPr wrap="none" lIns="91397" tIns="45698" rIns="91397" bIns="45698">
            <a:spAutoFit/>
          </a:bodyPr>
          <a:lstStyle/>
          <a:p>
            <a:pPr algn="r"/>
            <a:r>
              <a:rPr lang="en-US" dirty="0" smtClean="0"/>
              <a:t>67	</a:t>
            </a:r>
            <a:endParaRPr lang="en-US" dirty="0"/>
          </a:p>
        </p:txBody>
      </p:sp>
      <p:sp>
        <p:nvSpPr>
          <p:cNvPr id="14" name="Pentagon 13"/>
          <p:cNvSpPr/>
          <p:nvPr/>
        </p:nvSpPr>
        <p:spPr bwMode="auto">
          <a:xfrm>
            <a:off x="0" y="-9604"/>
            <a:ext cx="1600200" cy="411480"/>
          </a:xfrm>
          <a:prstGeom prst="homePlate">
            <a:avLst/>
          </a:prstGeom>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ROADWAY</a:t>
            </a:r>
          </a:p>
        </p:txBody>
      </p:sp>
    </p:spTree>
    <p:custDataLst>
      <p:tags r:id="rId1"/>
    </p:custDataLst>
    <p:extLst>
      <p:ext uri="{BB962C8B-B14F-4D97-AF65-F5344CB8AC3E}">
        <p14:creationId xmlns:p14="http://schemas.microsoft.com/office/powerpoint/2010/main" val="28143194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471" y="-15608"/>
            <a:ext cx="1580329" cy="445163"/>
          </a:xfrm>
        </p:spPr>
        <p:txBody>
          <a:bodyPr>
            <a:noAutofit/>
          </a:bodyPr>
          <a:lstStyle/>
          <a:p>
            <a:r>
              <a:rPr lang="en-US" sz="3200" b="1" dirty="0" smtClean="0"/>
              <a:t>Median</a:t>
            </a:r>
            <a:endParaRPr lang="en-US" sz="3100" b="1" dirty="0"/>
          </a:p>
        </p:txBody>
      </p:sp>
      <p:pic>
        <p:nvPicPr>
          <p:cNvPr id="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9223" y="1143000"/>
            <a:ext cx="4178098"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69223" y="3883118"/>
            <a:ext cx="4256870" cy="1988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852988" y="4988409"/>
            <a:ext cx="3886200" cy="1000274"/>
          </a:xfrm>
          <a:prstGeom prst="rect">
            <a:avLst/>
          </a:prstGeom>
        </p:spPr>
        <p:txBody>
          <a:bodyPr wrap="square" lIns="91397" tIns="45698" rIns="91397" bIns="45698">
            <a:spAutoFit/>
          </a:bodyPr>
          <a:lstStyle/>
          <a:p>
            <a:pPr marL="342900" indent="-342900">
              <a:spcAft>
                <a:spcPts val="600"/>
              </a:spcAft>
              <a:buClr>
                <a:schemeClr val="accent6">
                  <a:lumMod val="75000"/>
                </a:schemeClr>
              </a:buClr>
              <a:buFont typeface="Arial" panose="020B0604020202020204" pitchFamily="34" charset="0"/>
              <a:buChar char="•"/>
            </a:pPr>
            <a:r>
              <a:rPr lang="en-US" dirty="0" smtClean="0"/>
              <a:t>“</a:t>
            </a:r>
            <a:r>
              <a:rPr lang="en-US" dirty="0"/>
              <a:t>Undivided” refers to no </a:t>
            </a:r>
            <a:r>
              <a:rPr lang="en-US" dirty="0" smtClean="0"/>
              <a:t>median</a:t>
            </a:r>
          </a:p>
          <a:p>
            <a:pPr marL="342900" indent="-342900">
              <a:buClr>
                <a:schemeClr val="accent6">
                  <a:lumMod val="75000"/>
                </a:schemeClr>
              </a:buClr>
              <a:buFont typeface="Arial" panose="020B0604020202020204" pitchFamily="34" charset="0"/>
              <a:buChar char="•"/>
            </a:pPr>
            <a:r>
              <a:rPr lang="en-US" dirty="0" smtClean="0"/>
              <a:t>“</a:t>
            </a:r>
            <a:r>
              <a:rPr lang="en-US" dirty="0"/>
              <a:t>Divided” can include either a restrictive or non-restrictive median</a:t>
            </a:r>
          </a:p>
        </p:txBody>
      </p:sp>
      <p:sp>
        <p:nvSpPr>
          <p:cNvPr id="4" name="Pentagon 3"/>
          <p:cNvSpPr/>
          <p:nvPr/>
        </p:nvSpPr>
        <p:spPr>
          <a:xfrm rot="10800000">
            <a:off x="4057650" y="1637934"/>
            <a:ext cx="4876800" cy="1162790"/>
          </a:xfrm>
          <a:prstGeom prst="homePlate">
            <a:avLst/>
          </a:prstGeom>
          <a:solidFill>
            <a:srgbClr val="FDE9D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buClr>
                <a:schemeClr val="accent6">
                  <a:lumMod val="75000"/>
                </a:schemeClr>
              </a:buClr>
            </a:pPr>
            <a:endParaRPr lang="en-US"/>
          </a:p>
        </p:txBody>
      </p:sp>
      <p:sp>
        <p:nvSpPr>
          <p:cNvPr id="10" name="Pentagon 9"/>
          <p:cNvSpPr/>
          <p:nvPr/>
        </p:nvSpPr>
        <p:spPr>
          <a:xfrm rot="10800000">
            <a:off x="3998972" y="3810000"/>
            <a:ext cx="4876800" cy="1162790"/>
          </a:xfrm>
          <a:prstGeom prst="homePlate">
            <a:avLst/>
          </a:prstGeom>
          <a:solidFill>
            <a:srgbClr val="FDE9D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3" name="Content Placeholder 2"/>
          <p:cNvSpPr>
            <a:spLocks noGrp="1"/>
          </p:cNvSpPr>
          <p:nvPr>
            <p:ph idx="1"/>
          </p:nvPr>
        </p:nvSpPr>
        <p:spPr>
          <a:xfrm>
            <a:off x="4389497" y="1671727"/>
            <a:ext cx="4213107" cy="1368109"/>
          </a:xfrm>
        </p:spPr>
        <p:txBody>
          <a:bodyPr>
            <a:noAutofit/>
          </a:bodyPr>
          <a:lstStyle/>
          <a:p>
            <a:pPr lvl="1">
              <a:spcAft>
                <a:spcPts val="600"/>
              </a:spcAft>
              <a:buClr>
                <a:schemeClr val="accent6">
                  <a:lumMod val="75000"/>
                </a:schemeClr>
              </a:buClr>
            </a:pPr>
            <a:r>
              <a:rPr lang="en-US" sz="3200" dirty="0"/>
              <a:t>Restrictive </a:t>
            </a:r>
            <a:br>
              <a:rPr lang="en-US" sz="3200" dirty="0"/>
            </a:br>
            <a:r>
              <a:rPr lang="en-US" sz="2000" dirty="0"/>
              <a:t>– A raised or grassed area at least 10’ wide</a:t>
            </a:r>
            <a:br>
              <a:rPr lang="en-US" sz="2000" dirty="0"/>
            </a:br>
            <a:endParaRPr lang="en-US" sz="2000" dirty="0"/>
          </a:p>
          <a:p>
            <a:pPr lvl="1">
              <a:spcAft>
                <a:spcPts val="600"/>
              </a:spcAft>
              <a:buClr>
                <a:schemeClr val="accent6"/>
              </a:buClr>
            </a:pPr>
            <a:endParaRPr lang="en-US" sz="2000" dirty="0"/>
          </a:p>
        </p:txBody>
      </p:sp>
      <p:sp>
        <p:nvSpPr>
          <p:cNvPr id="12" name="Rectangle 11"/>
          <p:cNvSpPr/>
          <p:nvPr/>
        </p:nvSpPr>
        <p:spPr>
          <a:xfrm>
            <a:off x="1219200" y="533400"/>
            <a:ext cx="8382000" cy="461620"/>
          </a:xfrm>
          <a:prstGeom prst="rect">
            <a:avLst/>
          </a:prstGeom>
        </p:spPr>
        <p:txBody>
          <a:bodyPr wrap="square" lIns="91397" tIns="45698" rIns="91397" bIns="45698">
            <a:spAutoFit/>
          </a:bodyPr>
          <a:lstStyle/>
          <a:p>
            <a:pPr lvl="1"/>
            <a:r>
              <a:rPr lang="en-US" sz="2400" dirty="0"/>
              <a:t>A separating barrier between opposing directions of traffic</a:t>
            </a:r>
          </a:p>
        </p:txBody>
      </p:sp>
      <p:sp>
        <p:nvSpPr>
          <p:cNvPr id="13" name="Content Placeholder 2"/>
          <p:cNvSpPr txBox="1">
            <a:spLocks/>
          </p:cNvSpPr>
          <p:nvPr/>
        </p:nvSpPr>
        <p:spPr>
          <a:xfrm>
            <a:off x="4389497" y="3810000"/>
            <a:ext cx="4213107" cy="1467301"/>
          </a:xfrm>
          <a:prstGeom prst="rect">
            <a:avLst/>
          </a:prstGeom>
        </p:spPr>
        <p:txBody>
          <a:bodyPr vert="horz" lIns="0" tIns="0" rIns="0" bIns="0" rtlCol="0">
            <a:noAutofit/>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chemeClr val="accent6">
                  <a:lumMod val="75000"/>
                </a:schemeClr>
              </a:buClr>
            </a:pPr>
            <a:r>
              <a:rPr lang="en-US" sz="3200" dirty="0"/>
              <a:t>Non-restrictive</a:t>
            </a:r>
            <a:r>
              <a:rPr lang="en-US" sz="2000" dirty="0"/>
              <a:t> </a:t>
            </a:r>
            <a:br>
              <a:rPr lang="en-US" sz="2000" dirty="0"/>
            </a:br>
            <a:r>
              <a:rPr lang="en-US" sz="2000" dirty="0"/>
              <a:t>– A painted at-grade area at least 10’ wide</a:t>
            </a:r>
          </a:p>
          <a:p>
            <a:pPr marL="0" indent="0">
              <a:buNone/>
            </a:pPr>
            <a:endParaRPr lang="en-US" sz="1800" dirty="0">
              <a:solidFill>
                <a:srgbClr val="EB642D"/>
              </a:solidFill>
            </a:endParaRPr>
          </a:p>
        </p:txBody>
      </p:sp>
      <p:pic>
        <p:nvPicPr>
          <p:cNvPr id="14" name="Picture 13" descr="PageCurl.png"/>
          <p:cNvPicPr>
            <a:picLocks noChangeAspect="1"/>
          </p:cNvPicPr>
          <p:nvPr/>
        </p:nvPicPr>
        <p:blipFill>
          <a:blip r:embed="rId6" cstate="print"/>
          <a:stretch>
            <a:fillRect/>
          </a:stretch>
        </p:blipFill>
        <p:spPr>
          <a:xfrm rot="16200000">
            <a:off x="7962900" y="5523760"/>
            <a:ext cx="1524000" cy="838200"/>
          </a:xfrm>
          <a:prstGeom prst="rect">
            <a:avLst/>
          </a:prstGeom>
        </p:spPr>
      </p:pic>
      <p:sp>
        <p:nvSpPr>
          <p:cNvPr id="15" name="Rectangle 14"/>
          <p:cNvSpPr/>
          <p:nvPr/>
        </p:nvSpPr>
        <p:spPr>
          <a:xfrm>
            <a:off x="8725382" y="6352671"/>
            <a:ext cx="418618" cy="369287"/>
          </a:xfrm>
          <a:prstGeom prst="rect">
            <a:avLst/>
          </a:prstGeom>
        </p:spPr>
        <p:txBody>
          <a:bodyPr wrap="none" lIns="91397" tIns="45698" rIns="91397" bIns="45698">
            <a:spAutoFit/>
          </a:bodyPr>
          <a:lstStyle/>
          <a:p>
            <a:pPr algn="r"/>
            <a:r>
              <a:rPr lang="en-US" dirty="0" smtClean="0"/>
              <a:t>65</a:t>
            </a:r>
            <a:endParaRPr lang="en-US" dirty="0"/>
          </a:p>
        </p:txBody>
      </p:sp>
      <p:sp>
        <p:nvSpPr>
          <p:cNvPr id="17" name="Pentagon 16"/>
          <p:cNvSpPr/>
          <p:nvPr/>
        </p:nvSpPr>
        <p:spPr bwMode="auto">
          <a:xfrm>
            <a:off x="0" y="-9604"/>
            <a:ext cx="1600200" cy="411480"/>
          </a:xfrm>
          <a:prstGeom prst="homePlate">
            <a:avLst/>
          </a:prstGeom>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ROADWAY</a:t>
            </a:r>
          </a:p>
        </p:txBody>
      </p:sp>
    </p:spTree>
    <p:custDataLst>
      <p:tags r:id="rId1"/>
    </p:custDataLst>
    <p:extLst>
      <p:ext uri="{BB962C8B-B14F-4D97-AF65-F5344CB8AC3E}">
        <p14:creationId xmlns:p14="http://schemas.microsoft.com/office/powerpoint/2010/main" val="2387725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720815" y="-26452"/>
            <a:ext cx="2172696" cy="692526"/>
          </a:xfrm>
        </p:spPr>
        <p:txBody>
          <a:bodyPr>
            <a:normAutofit/>
          </a:bodyPr>
          <a:lstStyle/>
          <a:p>
            <a:r>
              <a:rPr lang="en-US" sz="3200" b="1" dirty="0"/>
              <a:t>Bicycles </a:t>
            </a:r>
          </a:p>
        </p:txBody>
      </p:sp>
      <p:sp>
        <p:nvSpPr>
          <p:cNvPr id="3" name="Content Placeholder 2"/>
          <p:cNvSpPr>
            <a:spLocks noGrp="1"/>
          </p:cNvSpPr>
          <p:nvPr>
            <p:ph idx="1"/>
          </p:nvPr>
        </p:nvSpPr>
        <p:spPr>
          <a:xfrm>
            <a:off x="5181600" y="1600204"/>
            <a:ext cx="3505200" cy="4525963"/>
          </a:xfrm>
        </p:spPr>
        <p:txBody>
          <a:bodyPr>
            <a:noAutofit/>
          </a:bodyPr>
          <a:lstStyle/>
          <a:p>
            <a:pPr marL="0" indent="0">
              <a:buNone/>
            </a:pPr>
            <a:r>
              <a:rPr lang="en-US" sz="3600" b="1" dirty="0"/>
              <a:t>Paved Shoulder / Bicycle Lane </a:t>
            </a:r>
            <a:endParaRPr lang="en-US" sz="3600" b="1" dirty="0" smtClean="0"/>
          </a:p>
          <a:p>
            <a:pPr>
              <a:buFont typeface="Arial" panose="020B0604020202020204" pitchFamily="34" charset="0"/>
              <a:buChar char="•"/>
            </a:pPr>
            <a:r>
              <a:rPr lang="en-US" sz="2400" dirty="0" smtClean="0"/>
              <a:t>A </a:t>
            </a:r>
            <a:r>
              <a:rPr lang="en-US" sz="2400" dirty="0"/>
              <a:t>bicycling area typically four feet wide or greater and separated from the outer motorized vehicle through lane by a solid pavement marking</a:t>
            </a:r>
          </a:p>
          <a:p>
            <a:pPr marL="0" indent="0">
              <a:buNone/>
            </a:pPr>
            <a:endParaRPr lang="en-US" sz="2000" dirty="0">
              <a:solidFill>
                <a:srgbClr val="EB642D"/>
              </a:solidFill>
            </a:endParaRPr>
          </a:p>
          <a:p>
            <a:pPr marL="0" indent="0">
              <a:buNone/>
            </a:pPr>
            <a:endParaRPr lang="en-US" sz="2000" dirty="0"/>
          </a:p>
        </p:txBody>
      </p:sp>
      <p:pic>
        <p:nvPicPr>
          <p:cNvPr id="9" name="Picture 2" descr="http://overthebarsinmilwaukee.files.wordpress.com/2011/08/25mph-p100083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43000" y="1066802"/>
            <a:ext cx="3733800" cy="2433364"/>
          </a:xfrm>
          <a:prstGeom prst="rect">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171748" y="-44267"/>
            <a:ext cx="972255" cy="1323439"/>
            <a:chOff x="7997104" y="549813"/>
            <a:chExt cx="1146896" cy="1418328"/>
          </a:xfrm>
        </p:grpSpPr>
        <p:sp>
          <p:nvSpPr>
            <p:cNvPr id="8" name="12-Point Star 7"/>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1" name="TextBox 10"/>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pic>
        <p:nvPicPr>
          <p:cNvPr id="12" name="Picture 11"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5" name="Rectangle 14"/>
          <p:cNvSpPr/>
          <p:nvPr/>
        </p:nvSpPr>
        <p:spPr>
          <a:xfrm>
            <a:off x="8608366" y="6505809"/>
            <a:ext cx="535636" cy="369287"/>
          </a:xfrm>
          <a:prstGeom prst="rect">
            <a:avLst/>
          </a:prstGeom>
        </p:spPr>
        <p:txBody>
          <a:bodyPr wrap="none" lIns="91397" tIns="45698" rIns="91397" bIns="45698">
            <a:spAutoFit/>
          </a:bodyPr>
          <a:lstStyle/>
          <a:p>
            <a:pPr algn="r"/>
            <a:r>
              <a:rPr lang="en-US" dirty="0" smtClean="0"/>
              <a:t>105</a:t>
            </a:r>
            <a:endParaRPr lang="en-US" dirty="0"/>
          </a:p>
        </p:txBody>
      </p:sp>
      <p:pic>
        <p:nvPicPr>
          <p:cNvPr id="16" name="Picture 2" descr="C:\Users\guttenplanme\Pictures\Bike Facilities\Bike Lane Burden  PBIC santacruz.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3000" y="3609096"/>
            <a:ext cx="3733800" cy="2801670"/>
          </a:xfrm>
          <a:prstGeom prst="rect">
            <a:avLst/>
          </a:prstGeom>
          <a:noFill/>
          <a:ln w="3175">
            <a:solidFill>
              <a:schemeClr val="tx1"/>
            </a:solidFill>
          </a:ln>
          <a:effectLst/>
          <a:extLst>
            <a:ext uri="{909E8E84-426E-40DD-AFC4-6F175D3DCCD1}">
              <a14:hiddenFill xmlns:a14="http://schemas.microsoft.com/office/drawing/2010/main">
                <a:solidFill>
                  <a:srgbClr val="FFFFFF"/>
                </a:solidFill>
              </a14:hiddenFill>
            </a:ext>
          </a:extLst>
        </p:spPr>
      </p:pic>
      <p:sp>
        <p:nvSpPr>
          <p:cNvPr id="18" name="Pentagon 17"/>
          <p:cNvSpPr/>
          <p:nvPr/>
        </p:nvSpPr>
        <p:spPr bwMode="auto">
          <a:xfrm>
            <a:off x="0" y="-9604"/>
            <a:ext cx="1600200" cy="411480"/>
          </a:xfrm>
          <a:prstGeom prst="homePlate">
            <a:avLst/>
          </a:prstGeom>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ROADWAY</a:t>
            </a:r>
          </a:p>
        </p:txBody>
      </p:sp>
    </p:spTree>
    <p:custDataLst>
      <p:tags r:id="rId1"/>
    </p:custDataLst>
    <p:extLst>
      <p:ext uri="{BB962C8B-B14F-4D97-AF65-F5344CB8AC3E}">
        <p14:creationId xmlns:p14="http://schemas.microsoft.com/office/powerpoint/2010/main" val="150720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000" r="20636"/>
          <a:stretch/>
        </p:blipFill>
        <p:spPr>
          <a:xfrm>
            <a:off x="304799" y="1371600"/>
            <a:ext cx="3553691" cy="4343400"/>
          </a:xfrm>
          <a:prstGeom prst="rect">
            <a:avLst/>
          </a:prstGeom>
        </p:spPr>
      </p:pic>
      <p:sp>
        <p:nvSpPr>
          <p:cNvPr id="2" name="Title 1"/>
          <p:cNvSpPr>
            <a:spLocks noGrp="1"/>
          </p:cNvSpPr>
          <p:nvPr>
            <p:ph type="title"/>
          </p:nvPr>
        </p:nvSpPr>
        <p:spPr>
          <a:xfrm>
            <a:off x="1720815" y="-19493"/>
            <a:ext cx="2706096" cy="600992"/>
          </a:xfrm>
        </p:spPr>
        <p:txBody>
          <a:bodyPr>
            <a:normAutofit/>
          </a:bodyPr>
          <a:lstStyle/>
          <a:p>
            <a:r>
              <a:rPr lang="en-US" sz="3200" b="1" dirty="0" smtClean="0"/>
              <a:t>Pedestrians</a:t>
            </a:r>
            <a:endParaRPr lang="en-US" sz="3200" b="1" dirty="0"/>
          </a:p>
        </p:txBody>
      </p:sp>
      <p:sp>
        <p:nvSpPr>
          <p:cNvPr id="3" name="Content Placeholder 2"/>
          <p:cNvSpPr>
            <a:spLocks noGrp="1"/>
          </p:cNvSpPr>
          <p:nvPr>
            <p:ph idx="1"/>
          </p:nvPr>
        </p:nvSpPr>
        <p:spPr>
          <a:xfrm>
            <a:off x="4038600" y="1371600"/>
            <a:ext cx="3962400" cy="4525963"/>
          </a:xfrm>
        </p:spPr>
        <p:txBody>
          <a:bodyPr/>
          <a:lstStyle/>
          <a:p>
            <a:pPr marL="0" indent="0">
              <a:buNone/>
            </a:pPr>
            <a:r>
              <a:rPr lang="en-US" sz="3600" b="1" dirty="0" smtClean="0"/>
              <a:t>Sidewalk</a:t>
            </a:r>
            <a:endParaRPr lang="en-US" sz="3600" dirty="0"/>
          </a:p>
          <a:p>
            <a:pPr>
              <a:buFont typeface="Arial" panose="020B0604020202020204" pitchFamily="34" charset="0"/>
              <a:buChar char="•"/>
            </a:pPr>
            <a:r>
              <a:rPr lang="en-US" sz="2400" dirty="0"/>
              <a:t>P</a:t>
            </a:r>
            <a:r>
              <a:rPr lang="en-US" sz="2400" dirty="0" smtClean="0"/>
              <a:t>aved </a:t>
            </a:r>
            <a:r>
              <a:rPr lang="en-US" sz="2400" dirty="0"/>
              <a:t>walkway at the side of a roadway, typically 5 feet in width </a:t>
            </a:r>
            <a:r>
              <a:rPr lang="en-US" sz="2400" b="1" dirty="0"/>
              <a:t>(on the directional side of the arterial being analyzed)</a:t>
            </a:r>
          </a:p>
          <a:p>
            <a:endParaRPr lang="en-US" dirty="0"/>
          </a:p>
        </p:txBody>
      </p:sp>
      <p:grpSp>
        <p:nvGrpSpPr>
          <p:cNvPr id="7" name="Group 6"/>
          <p:cNvGrpSpPr/>
          <p:nvPr/>
        </p:nvGrpSpPr>
        <p:grpSpPr>
          <a:xfrm>
            <a:off x="8171748" y="-44267"/>
            <a:ext cx="972255" cy="1323439"/>
            <a:chOff x="7997104" y="549813"/>
            <a:chExt cx="1146896" cy="1418328"/>
          </a:xfrm>
        </p:grpSpPr>
        <p:sp>
          <p:nvSpPr>
            <p:cNvPr id="8" name="12-Point Star 7"/>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9" name="TextBox 8"/>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pic>
        <p:nvPicPr>
          <p:cNvPr id="11" name="Picture 10"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2" name="Rectangle 11"/>
          <p:cNvSpPr/>
          <p:nvPr/>
        </p:nvSpPr>
        <p:spPr>
          <a:xfrm>
            <a:off x="8608366" y="6505809"/>
            <a:ext cx="535636" cy="369287"/>
          </a:xfrm>
          <a:prstGeom prst="rect">
            <a:avLst/>
          </a:prstGeom>
        </p:spPr>
        <p:txBody>
          <a:bodyPr wrap="none" lIns="91397" tIns="45698" rIns="91397" bIns="45698">
            <a:spAutoFit/>
          </a:bodyPr>
          <a:lstStyle/>
          <a:p>
            <a:pPr algn="r"/>
            <a:r>
              <a:rPr lang="en-US" dirty="0" smtClean="0"/>
              <a:t>108</a:t>
            </a:r>
            <a:endParaRPr lang="en-US" dirty="0"/>
          </a:p>
        </p:txBody>
      </p:sp>
      <p:sp>
        <p:nvSpPr>
          <p:cNvPr id="15" name="Pentagon 14"/>
          <p:cNvSpPr/>
          <p:nvPr/>
        </p:nvSpPr>
        <p:spPr bwMode="auto">
          <a:xfrm>
            <a:off x="0" y="-9604"/>
            <a:ext cx="1600200" cy="411480"/>
          </a:xfrm>
          <a:prstGeom prst="homePlate">
            <a:avLst/>
          </a:prstGeom>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ROADWAY</a:t>
            </a:r>
          </a:p>
        </p:txBody>
      </p:sp>
    </p:spTree>
    <p:custDataLst>
      <p:tags r:id="rId1"/>
    </p:custDataLst>
    <p:extLst>
      <p:ext uri="{BB962C8B-B14F-4D97-AF65-F5344CB8AC3E}">
        <p14:creationId xmlns:p14="http://schemas.microsoft.com/office/powerpoint/2010/main" val="29733910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3657600" y="3429000"/>
            <a:ext cx="4704557" cy="2297546"/>
          </a:xfrm>
        </p:spPr>
        <p:txBody>
          <a:bodyPr>
            <a:normAutofit/>
          </a:bodyPr>
          <a:lstStyle/>
          <a:p>
            <a:pPr>
              <a:buFont typeface="Arial" panose="020B0604020202020204" pitchFamily="34" charset="0"/>
              <a:buChar char="•"/>
            </a:pPr>
            <a:r>
              <a:rPr lang="en-US" dirty="0"/>
              <a:t>Daily/Hourly aspects</a:t>
            </a:r>
          </a:p>
          <a:p>
            <a:pPr>
              <a:buFont typeface="Arial" panose="020B0604020202020204" pitchFamily="34" charset="0"/>
              <a:buChar char="•"/>
            </a:pPr>
            <a:r>
              <a:rPr lang="en-US" dirty="0"/>
              <a:t>Directional aspects</a:t>
            </a:r>
          </a:p>
          <a:p>
            <a:pPr>
              <a:buFont typeface="Arial" panose="020B0604020202020204" pitchFamily="34" charset="0"/>
              <a:buChar char="•"/>
            </a:pPr>
            <a:r>
              <a:rPr lang="en-US" dirty="0"/>
              <a:t>Bus frequency</a:t>
            </a:r>
          </a:p>
        </p:txBody>
      </p:sp>
      <p:sp>
        <p:nvSpPr>
          <p:cNvPr id="12" name="Pentagon 11"/>
          <p:cNvSpPr/>
          <p:nvPr/>
        </p:nvSpPr>
        <p:spPr bwMode="auto">
          <a:xfrm>
            <a:off x="570345" y="1107602"/>
            <a:ext cx="8192655" cy="1993839"/>
          </a:xfrm>
          <a:prstGeom prst="homePlate">
            <a:avLst/>
          </a:prstGeom>
          <a:solidFill>
            <a:schemeClr val="accent2"/>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5" name="Rectangle 14"/>
          <p:cNvSpPr/>
          <p:nvPr/>
        </p:nvSpPr>
        <p:spPr>
          <a:xfrm>
            <a:off x="3657600" y="1784439"/>
            <a:ext cx="3195275" cy="646286"/>
          </a:xfrm>
          <a:prstGeom prst="rect">
            <a:avLst/>
          </a:prstGeom>
        </p:spPr>
        <p:txBody>
          <a:bodyPr wrap="none" lIns="91397" tIns="45698" rIns="91397" bIns="45698">
            <a:spAutoFit/>
          </a:bodyPr>
          <a:lstStyle/>
          <a:p>
            <a:r>
              <a:rPr lang="en-US" sz="3600" b="1" dirty="0">
                <a:solidFill>
                  <a:schemeClr val="bg1"/>
                </a:solidFill>
                <a:effectLst>
                  <a:outerShdw blurRad="38100" dist="38100" dir="2700000" algn="tl">
                    <a:srgbClr val="000000">
                      <a:alpha val="43137"/>
                    </a:srgbClr>
                  </a:outerShdw>
                </a:effectLst>
                <a:latin typeface="Calibri" pitchFamily="34" charset="0"/>
              </a:rPr>
              <a:t>Traffic variables</a:t>
            </a:r>
          </a:p>
        </p:txBody>
      </p:sp>
      <p:pic>
        <p:nvPicPr>
          <p:cNvPr id="16" name="Picture 638" descr="C:\DOCS\QLOSTraining\Graphics\Traffic_in_Ft._Lauderdale1600x1067.jpg"/>
          <p:cNvPicPr>
            <a:picLocks noChangeAspect="1" noChangeArrowheads="1"/>
          </p:cNvPicPr>
          <p:nvPr/>
        </p:nvPicPr>
        <p:blipFill>
          <a:blip r:embed="rId4" cstate="print"/>
          <a:srcRect/>
          <a:stretch>
            <a:fillRect/>
          </a:stretch>
        </p:blipFill>
        <p:spPr bwMode="auto">
          <a:xfrm>
            <a:off x="685800" y="1190121"/>
            <a:ext cx="2578037" cy="1828800"/>
          </a:xfrm>
          <a:prstGeom prst="rect">
            <a:avLst/>
          </a:prstGeom>
          <a:noFill/>
        </p:spPr>
      </p:pic>
      <p:pic>
        <p:nvPicPr>
          <p:cNvPr id="14" name="Picture 13"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8" name="TextBox 17"/>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73</a:t>
            </a:r>
            <a:endParaRPr lang="en-US" dirty="0"/>
          </a:p>
        </p:txBody>
      </p:sp>
      <p:sp>
        <p:nvSpPr>
          <p:cNvPr id="11" name="Pentagon 10"/>
          <p:cNvSpPr/>
          <p:nvPr/>
        </p:nvSpPr>
        <p:spPr bwMode="auto">
          <a:xfrm>
            <a:off x="0" y="0"/>
            <a:ext cx="1600200" cy="411480"/>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TRAFFIC</a:t>
            </a:r>
          </a:p>
        </p:txBody>
      </p:sp>
      <p:sp>
        <p:nvSpPr>
          <p:cNvPr id="10" name="Rectangle 2"/>
          <p:cNvSpPr txBox="1">
            <a:spLocks noChangeArrowheads="1"/>
          </p:cNvSpPr>
          <p:nvPr/>
        </p:nvSpPr>
        <p:spPr>
          <a:xfrm>
            <a:off x="1752600" y="-36871"/>
            <a:ext cx="7735296" cy="542722"/>
          </a:xfrm>
          <a:prstGeom prst="rect">
            <a:avLst/>
          </a:prstGeom>
        </p:spPr>
        <p:txBody>
          <a:bodyPr vert="horz" lIns="0" tIns="0" rIns="0" bIns="0" rtlCol="0" anchor="t" anchorCtr="0">
            <a:normAutofit fontScale="92500"/>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smtClean="0"/>
              <a:t>Key Factors Affecting LOS and Capacity</a:t>
            </a:r>
            <a:endParaRPr lang="en-US" sz="3200" b="1" dirty="0"/>
          </a:p>
        </p:txBody>
      </p:sp>
    </p:spTree>
    <p:custDataLst>
      <p:tags r:id="rId1"/>
    </p:custDataLst>
    <p:extLst>
      <p:ext uri="{BB962C8B-B14F-4D97-AF65-F5344CB8AC3E}">
        <p14:creationId xmlns:p14="http://schemas.microsoft.com/office/powerpoint/2010/main" val="266752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raffic_in_Ft._Lauderdale1600x1067.jpg"/>
          <p:cNvPicPr>
            <a:picLocks noChangeAspect="1"/>
          </p:cNvPicPr>
          <p:nvPr/>
        </p:nvPicPr>
        <p:blipFill>
          <a:blip r:embed="rId4" cstate="print"/>
          <a:srcRect t="49494"/>
          <a:stretch>
            <a:fillRect/>
          </a:stretch>
        </p:blipFill>
        <p:spPr>
          <a:xfrm>
            <a:off x="200047" y="2711235"/>
            <a:ext cx="8943953" cy="3012442"/>
          </a:xfrm>
          <a:prstGeom prst="rect">
            <a:avLst/>
          </a:prstGeom>
        </p:spPr>
      </p:pic>
      <p:sp>
        <p:nvSpPr>
          <p:cNvPr id="2192386" name="Rectangle 2"/>
          <p:cNvSpPr>
            <a:spLocks noGrp="1" noChangeArrowheads="1"/>
          </p:cNvSpPr>
          <p:nvPr>
            <p:ph type="title"/>
          </p:nvPr>
        </p:nvSpPr>
        <p:spPr>
          <a:xfrm>
            <a:off x="1720815" y="0"/>
            <a:ext cx="5562600" cy="576462"/>
          </a:xfrm>
        </p:spPr>
        <p:txBody>
          <a:bodyPr>
            <a:normAutofit/>
          </a:bodyPr>
          <a:lstStyle/>
          <a:p>
            <a:r>
              <a:rPr lang="en-US" sz="3200" b="1" dirty="0" smtClean="0"/>
              <a:t>Annual Average Daily Traffic</a:t>
            </a:r>
            <a:endParaRPr lang="en-US" sz="3200" b="1" dirty="0"/>
          </a:p>
        </p:txBody>
      </p:sp>
      <p:sp>
        <p:nvSpPr>
          <p:cNvPr id="2192387" name="Rectangle 3"/>
          <p:cNvSpPr>
            <a:spLocks noGrp="1" noChangeArrowheads="1"/>
          </p:cNvSpPr>
          <p:nvPr>
            <p:ph idx="1"/>
          </p:nvPr>
        </p:nvSpPr>
        <p:spPr>
          <a:xfrm>
            <a:off x="1295399" y="5752252"/>
            <a:ext cx="7010401" cy="1286524"/>
          </a:xfrm>
        </p:spPr>
        <p:txBody>
          <a:bodyPr>
            <a:noAutofit/>
          </a:bodyPr>
          <a:lstStyle/>
          <a:p>
            <a:pPr marL="456986" lvl="1" indent="0">
              <a:buClr>
                <a:schemeClr val="tx1"/>
              </a:buClr>
              <a:buNone/>
            </a:pPr>
            <a:r>
              <a:rPr lang="en-US" sz="3200" dirty="0">
                <a:solidFill>
                  <a:srgbClr val="FF0000"/>
                </a:solidFill>
              </a:rPr>
              <a:t>Most used of all traffic parameters</a:t>
            </a:r>
          </a:p>
        </p:txBody>
      </p:sp>
      <p:sp>
        <p:nvSpPr>
          <p:cNvPr id="6" name="Rectangle 5"/>
          <p:cNvSpPr/>
          <p:nvPr/>
        </p:nvSpPr>
        <p:spPr>
          <a:xfrm>
            <a:off x="760149" y="830073"/>
            <a:ext cx="7545651" cy="1200284"/>
          </a:xfrm>
          <a:prstGeom prst="rect">
            <a:avLst/>
          </a:prstGeom>
        </p:spPr>
        <p:txBody>
          <a:bodyPr wrap="square" lIns="91397" tIns="45698" rIns="91397" bIns="45698">
            <a:spAutoFit/>
          </a:bodyPr>
          <a:lstStyle/>
          <a:p>
            <a:r>
              <a:rPr lang="en-US" sz="2400" dirty="0">
                <a:latin typeface="+mj-lt"/>
              </a:rPr>
              <a:t>T</a:t>
            </a:r>
            <a:r>
              <a:rPr lang="en-US" sz="2400" dirty="0" smtClean="0">
                <a:latin typeface="+mj-lt"/>
              </a:rPr>
              <a:t>otal </a:t>
            </a:r>
            <a:r>
              <a:rPr lang="en-US" sz="2400" dirty="0">
                <a:latin typeface="+mj-lt"/>
              </a:rPr>
              <a:t>traffic volume in both directions on a highway segment for one year divided by the number of days in a year </a:t>
            </a:r>
            <a:endParaRPr lang="en-US" sz="2800" dirty="0">
              <a:latin typeface="+mj-lt"/>
            </a:endParaRPr>
          </a:p>
        </p:txBody>
      </p:sp>
      <p:sp>
        <p:nvSpPr>
          <p:cNvPr id="8" name="Rectangle 7"/>
          <p:cNvSpPr/>
          <p:nvPr/>
        </p:nvSpPr>
        <p:spPr>
          <a:xfrm>
            <a:off x="3429000" y="1768266"/>
            <a:ext cx="2651099" cy="1107951"/>
          </a:xfrm>
          <a:prstGeom prst="rect">
            <a:avLst/>
          </a:prstGeom>
        </p:spPr>
        <p:txBody>
          <a:bodyPr wrap="square" lIns="91397" tIns="45698" rIns="91397" bIns="45698">
            <a:spAutoFit/>
          </a:bodyPr>
          <a:lstStyle/>
          <a:p>
            <a:r>
              <a:rPr lang="en-US" sz="6600" b="1" dirty="0">
                <a:latin typeface="Arial" panose="020B0604020202020204" pitchFamily="34" charset="0"/>
                <a:cs typeface="Arial" panose="020B0604020202020204" pitchFamily="34" charset="0"/>
              </a:rPr>
              <a:t>AADT</a:t>
            </a:r>
            <a:endParaRPr lang="en-US" sz="6600" dirty="0">
              <a:latin typeface="Arial" panose="020B0604020202020204" pitchFamily="34" charset="0"/>
              <a:cs typeface="Arial" panose="020B0604020202020204" pitchFamily="34" charset="0"/>
            </a:endParaRPr>
          </a:p>
        </p:txBody>
      </p:sp>
      <p:pic>
        <p:nvPicPr>
          <p:cNvPr id="13" name="Picture 12"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6" name="TextBox 15"/>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77</a:t>
            </a:r>
            <a:endParaRPr lang="en-US" dirty="0"/>
          </a:p>
        </p:txBody>
      </p:sp>
      <p:sp>
        <p:nvSpPr>
          <p:cNvPr id="19" name="Pentagon 18"/>
          <p:cNvSpPr/>
          <p:nvPr/>
        </p:nvSpPr>
        <p:spPr bwMode="auto">
          <a:xfrm>
            <a:off x="0" y="0"/>
            <a:ext cx="1600200" cy="411480"/>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TRAFFIC</a:t>
            </a:r>
          </a:p>
        </p:txBody>
      </p:sp>
      <p:grpSp>
        <p:nvGrpSpPr>
          <p:cNvPr id="17" name="Group 16"/>
          <p:cNvGrpSpPr/>
          <p:nvPr/>
        </p:nvGrpSpPr>
        <p:grpSpPr>
          <a:xfrm>
            <a:off x="8171748" y="-44267"/>
            <a:ext cx="972255" cy="1323439"/>
            <a:chOff x="7997104" y="549813"/>
            <a:chExt cx="1146896" cy="1418328"/>
          </a:xfrm>
        </p:grpSpPr>
        <p:sp>
          <p:nvSpPr>
            <p:cNvPr id="18" name="12-Point Star 17"/>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20" name="TextBox 19"/>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spTree>
    <p:custDataLst>
      <p:tags r:id="rId1"/>
    </p:custDataLst>
    <p:extLst>
      <p:ext uri="{BB962C8B-B14F-4D97-AF65-F5344CB8AC3E}">
        <p14:creationId xmlns:p14="http://schemas.microsoft.com/office/powerpoint/2010/main" val="216181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92387">
                                            <p:txEl>
                                              <p:pRg st="0" end="0"/>
                                            </p:txEl>
                                          </p:spTgt>
                                        </p:tgtEl>
                                        <p:attrNameLst>
                                          <p:attrName>style.visibility</p:attrName>
                                        </p:attrNameLst>
                                      </p:cBhvr>
                                      <p:to>
                                        <p:strVal val="visible"/>
                                      </p:to>
                                    </p:set>
                                    <p:animEffect transition="in" filter="wipe(left)">
                                      <p:cBhvr>
                                        <p:cTn id="7" dur="500"/>
                                        <p:tgtEl>
                                          <p:spTgt spid="2192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238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567" y="0"/>
            <a:ext cx="1974372" cy="884238"/>
          </a:xfrm>
        </p:spPr>
        <p:txBody>
          <a:bodyPr>
            <a:normAutofit/>
          </a:bodyPr>
          <a:lstStyle/>
          <a:p>
            <a:r>
              <a:rPr lang="en-US" sz="3200" b="1" dirty="0"/>
              <a:t>K-factor</a:t>
            </a:r>
          </a:p>
        </p:txBody>
      </p:sp>
      <p:sp>
        <p:nvSpPr>
          <p:cNvPr id="7" name="Content Placeholder 6"/>
          <p:cNvSpPr>
            <a:spLocks noGrp="1"/>
          </p:cNvSpPr>
          <p:nvPr>
            <p:ph idx="1"/>
          </p:nvPr>
        </p:nvSpPr>
        <p:spPr>
          <a:xfrm>
            <a:off x="903165" y="910263"/>
            <a:ext cx="4915233" cy="982748"/>
          </a:xfrm>
        </p:spPr>
        <p:txBody>
          <a:bodyPr>
            <a:normAutofit/>
          </a:bodyPr>
          <a:lstStyle/>
          <a:p>
            <a:pPr marL="0" indent="0">
              <a:buNone/>
            </a:pPr>
            <a:r>
              <a:rPr lang="en-US" sz="3000" dirty="0" smtClean="0"/>
              <a:t>The </a:t>
            </a:r>
            <a:r>
              <a:rPr lang="en-US" sz="3000" dirty="0"/>
              <a:t>proportion of AADT that occurs during the peak hour</a:t>
            </a:r>
          </a:p>
          <a:p>
            <a:pPr>
              <a:buFont typeface="Arial" panose="020B0604020202020204" pitchFamily="34" charset="0"/>
              <a:buChar char="•"/>
            </a:pPr>
            <a:endParaRPr lang="en-US" sz="2400" u="sng" dirty="0"/>
          </a:p>
          <a:p>
            <a:pPr>
              <a:buFont typeface="Arial" panose="020B0604020202020204" pitchFamily="34" charset="0"/>
              <a:buChar char="•"/>
            </a:pPr>
            <a:endParaRPr lang="en-US" sz="2400" u="sng" dirty="0"/>
          </a:p>
          <a:p>
            <a:pPr>
              <a:buFont typeface="Arial" panose="020B0604020202020204" pitchFamily="34" charset="0"/>
              <a:buChar char="•"/>
            </a:pPr>
            <a:endParaRPr lang="en-US" sz="2400" u="sng" dirty="0"/>
          </a:p>
          <a:p>
            <a:pPr>
              <a:buFont typeface="Arial" panose="020B0604020202020204" pitchFamily="34" charset="0"/>
              <a:buChar char="•"/>
            </a:pPr>
            <a:endParaRPr lang="en-US" sz="2400" u="sng" dirty="0"/>
          </a:p>
          <a:p>
            <a:pPr>
              <a:buFont typeface="Arial" panose="020B0604020202020204" pitchFamily="34" charset="0"/>
              <a:buChar char="•"/>
            </a:pP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400" dirty="0"/>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03165" y="2133600"/>
            <a:ext cx="5849327" cy="4120747"/>
          </a:xfrm>
          <a:prstGeom prst="rect">
            <a:avLst/>
          </a:prstGeom>
          <a:noFill/>
          <a:ln w="9525">
            <a:noFill/>
            <a:miter lim="800000"/>
            <a:headEnd/>
            <a:tailEnd/>
          </a:ln>
          <a:effectLst>
            <a:outerShdw blurRad="50800" dist="63500"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Lst>
        </p:spPr>
      </p:pic>
      <p:grpSp>
        <p:nvGrpSpPr>
          <p:cNvPr id="6" name="Group 5"/>
          <p:cNvGrpSpPr/>
          <p:nvPr/>
        </p:nvGrpSpPr>
        <p:grpSpPr>
          <a:xfrm>
            <a:off x="8171748" y="-44267"/>
            <a:ext cx="972255" cy="1323439"/>
            <a:chOff x="7997104" y="549813"/>
            <a:chExt cx="1146896" cy="1418328"/>
          </a:xfrm>
        </p:grpSpPr>
        <p:sp>
          <p:nvSpPr>
            <p:cNvPr id="8" name="12-Point Star 7"/>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9" name="TextBox 8"/>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sp>
        <p:nvSpPr>
          <p:cNvPr id="3" name="Rectangle 2"/>
          <p:cNvSpPr/>
          <p:nvPr/>
        </p:nvSpPr>
        <p:spPr>
          <a:xfrm>
            <a:off x="4477278" y="2737420"/>
            <a:ext cx="323322" cy="25908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11" name="Picture 10"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2" name="Rectangle 11"/>
          <p:cNvSpPr/>
          <p:nvPr/>
        </p:nvSpPr>
        <p:spPr>
          <a:xfrm>
            <a:off x="8725382" y="6505809"/>
            <a:ext cx="418618" cy="369287"/>
          </a:xfrm>
          <a:prstGeom prst="rect">
            <a:avLst/>
          </a:prstGeom>
        </p:spPr>
        <p:txBody>
          <a:bodyPr wrap="none" lIns="91397" tIns="45698" rIns="91397" bIns="45698">
            <a:spAutoFit/>
          </a:bodyPr>
          <a:lstStyle/>
          <a:p>
            <a:pPr algn="r"/>
            <a:r>
              <a:rPr lang="en-US" dirty="0" smtClean="0"/>
              <a:t>79</a:t>
            </a:r>
            <a:endParaRPr lang="en-US" dirty="0"/>
          </a:p>
        </p:txBody>
      </p:sp>
      <p:sp>
        <p:nvSpPr>
          <p:cNvPr id="13" name="Pentagon 12"/>
          <p:cNvSpPr/>
          <p:nvPr/>
        </p:nvSpPr>
        <p:spPr bwMode="auto">
          <a:xfrm>
            <a:off x="0" y="0"/>
            <a:ext cx="1600200" cy="411480"/>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TRAFFIC</a:t>
            </a:r>
          </a:p>
        </p:txBody>
      </p:sp>
      <p:sp>
        <p:nvSpPr>
          <p:cNvPr id="14" name="Rectangle 13"/>
          <p:cNvSpPr/>
          <p:nvPr/>
        </p:nvSpPr>
        <p:spPr>
          <a:xfrm>
            <a:off x="2087880" y="2737420"/>
            <a:ext cx="274320" cy="25908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4" name="TextBox 3"/>
          <p:cNvSpPr txBox="1"/>
          <p:nvPr/>
        </p:nvSpPr>
        <p:spPr>
          <a:xfrm>
            <a:off x="7086600" y="2133600"/>
            <a:ext cx="1866217" cy="646331"/>
          </a:xfrm>
          <a:prstGeom prst="rect">
            <a:avLst/>
          </a:prstGeom>
          <a:noFill/>
        </p:spPr>
        <p:txBody>
          <a:bodyPr wrap="none" rtlCol="0">
            <a:spAutoFit/>
          </a:bodyPr>
          <a:lstStyle/>
          <a:p>
            <a:r>
              <a:rPr lang="en-US" dirty="0" smtClean="0"/>
              <a:t>Morning Peak:</a:t>
            </a:r>
          </a:p>
          <a:p>
            <a:r>
              <a:rPr lang="en-US" dirty="0" smtClean="0"/>
              <a:t>.065*10000= 650 </a:t>
            </a:r>
            <a:endParaRPr lang="en-US" dirty="0"/>
          </a:p>
        </p:txBody>
      </p:sp>
      <p:sp>
        <p:nvSpPr>
          <p:cNvPr id="15" name="TextBox 14"/>
          <p:cNvSpPr txBox="1"/>
          <p:nvPr/>
        </p:nvSpPr>
        <p:spPr>
          <a:xfrm>
            <a:off x="7086599" y="3537366"/>
            <a:ext cx="1866217" cy="646331"/>
          </a:xfrm>
          <a:prstGeom prst="rect">
            <a:avLst/>
          </a:prstGeom>
          <a:noFill/>
        </p:spPr>
        <p:txBody>
          <a:bodyPr wrap="none" rtlCol="0">
            <a:spAutoFit/>
          </a:bodyPr>
          <a:lstStyle/>
          <a:p>
            <a:r>
              <a:rPr lang="en-US" dirty="0" smtClean="0"/>
              <a:t>Evening Peak:</a:t>
            </a:r>
          </a:p>
          <a:p>
            <a:r>
              <a:rPr lang="en-US" dirty="0" smtClean="0"/>
              <a:t>.086*10000= 860 </a:t>
            </a:r>
            <a:endParaRPr lang="en-US" dirty="0"/>
          </a:p>
        </p:txBody>
      </p:sp>
    </p:spTree>
    <p:custDataLst>
      <p:tags r:id="rId1"/>
    </p:custDataLst>
    <p:extLst>
      <p:ext uri="{BB962C8B-B14F-4D97-AF65-F5344CB8AC3E}">
        <p14:creationId xmlns:p14="http://schemas.microsoft.com/office/powerpoint/2010/main" val="4002058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 Day One</a:t>
            </a:r>
            <a:endParaRPr lang="en-US" dirty="0"/>
          </a:p>
        </p:txBody>
      </p:sp>
      <p:sp>
        <p:nvSpPr>
          <p:cNvPr id="3" name="Content Placeholder 2"/>
          <p:cNvSpPr>
            <a:spLocks noGrp="1"/>
          </p:cNvSpPr>
          <p:nvPr>
            <p:ph idx="1"/>
          </p:nvPr>
        </p:nvSpPr>
        <p:spPr/>
        <p:txBody>
          <a:bodyPr>
            <a:normAutofit fontScale="62500" lnSpcReduction="20000"/>
          </a:bodyPr>
          <a:lstStyle/>
          <a:p>
            <a:pPr marL="0" indent="0" defTabSz="1370959">
              <a:buNone/>
              <a:tabLst>
                <a:tab pos="1142466" algn="r"/>
                <a:tab pos="1942192" algn="l"/>
              </a:tabLst>
            </a:pPr>
            <a:r>
              <a:rPr lang="en-US" sz="2800" dirty="0" smtClean="0">
                <a:solidFill>
                  <a:schemeClr val="accent6">
                    <a:lumMod val="75000"/>
                  </a:schemeClr>
                </a:solidFill>
              </a:rPr>
              <a:t>8:30 AM		</a:t>
            </a:r>
            <a:r>
              <a:rPr lang="en-US" sz="2800" b="1" dirty="0" smtClean="0">
                <a:solidFill>
                  <a:schemeClr val="accent6"/>
                </a:solidFill>
                <a:latin typeface="Arial Black" panose="020B0A04020102020204" pitchFamily="34" charset="0"/>
              </a:rPr>
              <a:t>1</a:t>
            </a:r>
            <a:r>
              <a:rPr lang="en-US" sz="2800" dirty="0" smtClean="0"/>
              <a:t> </a:t>
            </a:r>
            <a:r>
              <a:rPr lang="en-US" sz="2800" dirty="0"/>
              <a:t>Introductions and Key </a:t>
            </a:r>
            <a:r>
              <a:rPr lang="en-US" sz="2800" dirty="0" smtClean="0"/>
              <a:t>Concepts		Andrew</a:t>
            </a:r>
            <a:endParaRPr lang="en-US" sz="2800" dirty="0"/>
          </a:p>
          <a:p>
            <a:pPr marL="0" indent="0" defTabSz="1370959">
              <a:buNone/>
              <a:tabLst>
                <a:tab pos="1142466" algn="r"/>
                <a:tab pos="1942192" algn="l"/>
              </a:tabLst>
            </a:pPr>
            <a:r>
              <a:rPr lang="en-US" sz="2800" dirty="0" smtClean="0">
                <a:solidFill>
                  <a:schemeClr val="accent6">
                    <a:lumMod val="75000"/>
                  </a:schemeClr>
                </a:solidFill>
              </a:rPr>
              <a:t>9:00</a:t>
            </a:r>
            <a:r>
              <a:rPr lang="en-US" sz="2800" dirty="0">
                <a:solidFill>
                  <a:schemeClr val="accent6">
                    <a:lumMod val="75000"/>
                  </a:schemeClr>
                </a:solidFill>
              </a:rPr>
              <a:t> </a:t>
            </a:r>
            <a:r>
              <a:rPr lang="en-US" sz="2800" dirty="0" smtClean="0">
                <a:solidFill>
                  <a:schemeClr val="accent6">
                    <a:lumMod val="75000"/>
                  </a:schemeClr>
                </a:solidFill>
              </a:rPr>
              <a:t>AM</a:t>
            </a:r>
            <a:r>
              <a:rPr lang="en-US" sz="2800" dirty="0"/>
              <a:t>	</a:t>
            </a:r>
            <a:r>
              <a:rPr lang="en-US" sz="2800" dirty="0" smtClean="0"/>
              <a:t>	</a:t>
            </a:r>
            <a:r>
              <a:rPr lang="en-US" sz="2800" b="1" dirty="0" smtClean="0">
                <a:solidFill>
                  <a:schemeClr val="accent6"/>
                </a:solidFill>
                <a:latin typeface="Arial Black" panose="020B0A04020102020204" pitchFamily="34" charset="0"/>
              </a:rPr>
              <a:t>2</a:t>
            </a:r>
            <a:r>
              <a:rPr lang="en-US" sz="2800" dirty="0" smtClean="0"/>
              <a:t> </a:t>
            </a:r>
            <a:r>
              <a:rPr lang="en-US" sz="2800" dirty="0"/>
              <a:t>Input </a:t>
            </a:r>
            <a:r>
              <a:rPr lang="en-US" sz="2800" dirty="0" smtClean="0"/>
              <a:t>Variables			Andrew</a:t>
            </a:r>
            <a:endParaRPr lang="en-US" sz="2800" dirty="0"/>
          </a:p>
          <a:p>
            <a:pPr marL="0" indent="0" defTabSz="1370959">
              <a:buNone/>
              <a:tabLst>
                <a:tab pos="1142466" algn="r"/>
                <a:tab pos="1942192" algn="l"/>
              </a:tabLst>
            </a:pPr>
            <a:r>
              <a:rPr lang="en-US" sz="2800" dirty="0" smtClean="0">
                <a:solidFill>
                  <a:schemeClr val="accent6">
                    <a:lumMod val="75000"/>
                  </a:schemeClr>
                </a:solidFill>
              </a:rPr>
              <a:t>9:40 AM		</a:t>
            </a:r>
            <a:r>
              <a:rPr lang="en-US" sz="2800" b="1" dirty="0" smtClean="0">
                <a:solidFill>
                  <a:schemeClr val="accent6"/>
                </a:solidFill>
                <a:latin typeface="Arial Black" panose="020B0A04020102020204" pitchFamily="34" charset="0"/>
              </a:rPr>
              <a:t>3</a:t>
            </a:r>
            <a:r>
              <a:rPr lang="en-US" sz="2800" dirty="0" smtClean="0"/>
              <a:t> </a:t>
            </a:r>
            <a:r>
              <a:rPr lang="en-US" sz="2800" dirty="0"/>
              <a:t>Data </a:t>
            </a:r>
            <a:r>
              <a:rPr lang="en-US" sz="2800" dirty="0" smtClean="0"/>
              <a:t>Sources			Nathan</a:t>
            </a:r>
            <a:endParaRPr lang="en-US" sz="2800" dirty="0"/>
          </a:p>
          <a:p>
            <a:pPr defTabSz="1370959">
              <a:spcBef>
                <a:spcPts val="1200"/>
              </a:spcBef>
              <a:spcAft>
                <a:spcPts val="1200"/>
              </a:spcAft>
              <a:buClr>
                <a:schemeClr val="accent4">
                  <a:lumMod val="75000"/>
                </a:schemeClr>
              </a:buClr>
              <a:buFont typeface="Arial" panose="020B0604020202020204" pitchFamily="34" charset="0"/>
              <a:buChar char="◄"/>
              <a:tabLst>
                <a:tab pos="1942192" algn="l"/>
              </a:tabLst>
            </a:pPr>
            <a:r>
              <a:rPr lang="en-US" sz="2800" dirty="0">
                <a:solidFill>
                  <a:schemeClr val="accent4">
                    <a:lumMod val="75000"/>
                  </a:schemeClr>
                </a:solidFill>
              </a:rPr>
              <a:t>10:10 AM Break</a:t>
            </a:r>
            <a:endParaRPr lang="en-US" sz="2800" dirty="0"/>
          </a:p>
          <a:p>
            <a:pPr marL="0" indent="0" defTabSz="1370959">
              <a:buNone/>
              <a:tabLst>
                <a:tab pos="1142466" algn="r"/>
                <a:tab pos="1942192" algn="l"/>
              </a:tabLst>
            </a:pPr>
            <a:r>
              <a:rPr lang="en-US" sz="2800" dirty="0" smtClean="0">
                <a:solidFill>
                  <a:schemeClr val="accent6">
                    <a:lumMod val="75000"/>
                  </a:schemeClr>
                </a:solidFill>
              </a:rPr>
              <a:t>10:25 AM	</a:t>
            </a:r>
            <a:r>
              <a:rPr lang="en-US" sz="2800" dirty="0"/>
              <a:t>	</a:t>
            </a:r>
            <a:r>
              <a:rPr lang="en-US" sz="2800" b="1" dirty="0">
                <a:solidFill>
                  <a:schemeClr val="accent6"/>
                </a:solidFill>
                <a:latin typeface="Arial Black" panose="020B0A04020102020204" pitchFamily="34" charset="0"/>
              </a:rPr>
              <a:t>4</a:t>
            </a:r>
            <a:r>
              <a:rPr lang="en-US" sz="2800" dirty="0"/>
              <a:t> Generalized Service Volume </a:t>
            </a:r>
            <a:r>
              <a:rPr lang="en-US" sz="2800" dirty="0" smtClean="0"/>
              <a:t>Tables	Nathan</a:t>
            </a:r>
            <a:endParaRPr lang="en-US" sz="2800" dirty="0">
              <a:solidFill>
                <a:schemeClr val="accent6">
                  <a:lumMod val="75000"/>
                </a:schemeClr>
              </a:solidFill>
            </a:endParaRPr>
          </a:p>
          <a:p>
            <a:pPr marL="0" indent="0" defTabSz="1370959">
              <a:buNone/>
              <a:tabLst>
                <a:tab pos="1142466" algn="r"/>
                <a:tab pos="1942192" algn="l"/>
              </a:tabLst>
            </a:pPr>
            <a:r>
              <a:rPr lang="en-US" sz="2800" dirty="0" smtClean="0">
                <a:solidFill>
                  <a:schemeClr val="accent6">
                    <a:lumMod val="75000"/>
                  </a:schemeClr>
                </a:solidFill>
              </a:rPr>
              <a:t>11:00 AM		</a:t>
            </a:r>
            <a:r>
              <a:rPr lang="en-US" sz="2800" b="1" dirty="0" smtClean="0">
                <a:solidFill>
                  <a:schemeClr val="accent6"/>
                </a:solidFill>
                <a:latin typeface="Arial Black" panose="020B0A04020102020204" pitchFamily="34" charset="0"/>
              </a:rPr>
              <a:t>5</a:t>
            </a:r>
            <a:r>
              <a:rPr lang="en-US" sz="2800" dirty="0" smtClean="0"/>
              <a:t> </a:t>
            </a:r>
            <a:r>
              <a:rPr lang="en-US" sz="2800" dirty="0"/>
              <a:t>Introduction to </a:t>
            </a:r>
            <a:r>
              <a:rPr lang="en-US" sz="2800" dirty="0" smtClean="0"/>
              <a:t>LOSPLAN		Martin</a:t>
            </a:r>
            <a:endParaRPr lang="en-US" sz="2800" dirty="0"/>
          </a:p>
          <a:p>
            <a:pPr defTabSz="1370959">
              <a:spcBef>
                <a:spcPts val="1200"/>
              </a:spcBef>
              <a:spcAft>
                <a:spcPts val="1200"/>
              </a:spcAft>
              <a:buClr>
                <a:schemeClr val="accent4">
                  <a:lumMod val="75000"/>
                </a:schemeClr>
              </a:buClr>
              <a:buFont typeface="Arial" panose="020B0604020202020204" pitchFamily="34" charset="0"/>
              <a:buChar char="◄"/>
              <a:tabLst>
                <a:tab pos="1942192" algn="l"/>
              </a:tabLst>
            </a:pPr>
            <a:r>
              <a:rPr lang="en-US" sz="2800" dirty="0">
                <a:solidFill>
                  <a:schemeClr val="accent4">
                    <a:lumMod val="75000"/>
                  </a:schemeClr>
                </a:solidFill>
              </a:rPr>
              <a:t>11:45 AM Lunch</a:t>
            </a:r>
          </a:p>
          <a:p>
            <a:pPr marL="0" indent="0" defTabSz="1370959">
              <a:buNone/>
              <a:tabLst>
                <a:tab pos="1142466" algn="r"/>
                <a:tab pos="1942192" algn="l"/>
              </a:tabLst>
            </a:pPr>
            <a:r>
              <a:rPr lang="en-US" sz="2800" dirty="0" smtClean="0">
                <a:solidFill>
                  <a:schemeClr val="accent6">
                    <a:lumMod val="75000"/>
                  </a:schemeClr>
                </a:solidFill>
              </a:rPr>
              <a:t>1:00 PM	</a:t>
            </a:r>
            <a:r>
              <a:rPr lang="en-US" sz="2800" dirty="0"/>
              <a:t>	</a:t>
            </a:r>
            <a:r>
              <a:rPr lang="en-US" sz="2800" b="1" dirty="0">
                <a:solidFill>
                  <a:schemeClr val="accent6"/>
                </a:solidFill>
                <a:latin typeface="Arial Black" panose="020B0A04020102020204" pitchFamily="34" charset="0"/>
              </a:rPr>
              <a:t>6</a:t>
            </a:r>
            <a:r>
              <a:rPr lang="en-US" sz="2800" dirty="0"/>
              <a:t> </a:t>
            </a:r>
            <a:r>
              <a:rPr lang="en-US" sz="2800" dirty="0" smtClean="0"/>
              <a:t>HIGHPLAN			Martin</a:t>
            </a:r>
            <a:endParaRPr lang="en-US" sz="2800" dirty="0"/>
          </a:p>
          <a:p>
            <a:pPr marL="0" indent="0" defTabSz="1370959">
              <a:buNone/>
              <a:tabLst>
                <a:tab pos="1142466" algn="r"/>
                <a:tab pos="1942192" algn="l"/>
              </a:tabLst>
            </a:pPr>
            <a:r>
              <a:rPr lang="en-US" sz="2800" dirty="0" smtClean="0">
                <a:solidFill>
                  <a:schemeClr val="accent6">
                    <a:lumMod val="75000"/>
                  </a:schemeClr>
                </a:solidFill>
              </a:rPr>
              <a:t>1:30 PM		</a:t>
            </a:r>
            <a:r>
              <a:rPr lang="en-US" sz="2800" b="1" dirty="0" smtClean="0">
                <a:solidFill>
                  <a:schemeClr val="accent6"/>
                </a:solidFill>
                <a:latin typeface="Arial Black" panose="020B0A04020102020204" pitchFamily="34" charset="0"/>
              </a:rPr>
              <a:t>7</a:t>
            </a:r>
            <a:r>
              <a:rPr lang="en-US" sz="2800" dirty="0" smtClean="0"/>
              <a:t> </a:t>
            </a:r>
            <a:r>
              <a:rPr lang="en-US" sz="2800" dirty="0"/>
              <a:t>ARTPLAN Introduction </a:t>
            </a:r>
            <a:r>
              <a:rPr lang="en-US" sz="2800" dirty="0" smtClean="0"/>
              <a:t>		Martin</a:t>
            </a:r>
            <a:endParaRPr lang="en-US" sz="2800" dirty="0"/>
          </a:p>
          <a:p>
            <a:pPr defTabSz="1370959">
              <a:spcBef>
                <a:spcPts val="1200"/>
              </a:spcBef>
              <a:spcAft>
                <a:spcPts val="1200"/>
              </a:spcAft>
              <a:buClr>
                <a:schemeClr val="accent4">
                  <a:lumMod val="75000"/>
                </a:schemeClr>
              </a:buClr>
              <a:buFont typeface="Arial" panose="020B0604020202020204" pitchFamily="34" charset="0"/>
              <a:buChar char="◄"/>
              <a:tabLst>
                <a:tab pos="1942192" algn="l"/>
              </a:tabLst>
            </a:pPr>
            <a:r>
              <a:rPr lang="en-US" sz="2800" dirty="0">
                <a:solidFill>
                  <a:schemeClr val="accent4">
                    <a:lumMod val="75000"/>
                  </a:schemeClr>
                </a:solidFill>
              </a:rPr>
              <a:t>2:15 PM Break</a:t>
            </a:r>
          </a:p>
          <a:p>
            <a:pPr marL="0" indent="0" defTabSz="1370959">
              <a:buNone/>
              <a:tabLst>
                <a:tab pos="1142466" algn="r"/>
                <a:tab pos="1942192" algn="l"/>
              </a:tabLst>
            </a:pPr>
            <a:r>
              <a:rPr lang="en-US" sz="2800" dirty="0" smtClean="0">
                <a:solidFill>
                  <a:schemeClr val="accent6">
                    <a:lumMod val="75000"/>
                  </a:schemeClr>
                </a:solidFill>
              </a:rPr>
              <a:t>2:30 PM		</a:t>
            </a:r>
            <a:r>
              <a:rPr lang="en-US" sz="2800" b="1" dirty="0" smtClean="0">
                <a:solidFill>
                  <a:schemeClr val="accent6"/>
                </a:solidFill>
                <a:latin typeface="Arial Black" panose="020B0A04020102020204" pitchFamily="34" charset="0"/>
              </a:rPr>
              <a:t>8</a:t>
            </a:r>
            <a:r>
              <a:rPr lang="en-US" sz="2800" b="1" dirty="0" smtClean="0">
                <a:solidFill>
                  <a:schemeClr val="accent6"/>
                </a:solidFill>
              </a:rPr>
              <a:t> </a:t>
            </a:r>
            <a:r>
              <a:rPr lang="en-US" sz="2800" dirty="0"/>
              <a:t>ARTPLAN – Intermediate &amp; </a:t>
            </a:r>
            <a:r>
              <a:rPr lang="en-US" sz="2800" dirty="0" smtClean="0"/>
              <a:t>Multimodal	Martin</a:t>
            </a:r>
            <a:endParaRPr lang="en-US" sz="2800" dirty="0"/>
          </a:p>
          <a:p>
            <a:pPr defTabSz="1370959">
              <a:spcBef>
                <a:spcPts val="1200"/>
              </a:spcBef>
              <a:spcAft>
                <a:spcPts val="1200"/>
              </a:spcAft>
              <a:buClr>
                <a:schemeClr val="accent4">
                  <a:lumMod val="75000"/>
                </a:schemeClr>
              </a:buClr>
              <a:buFont typeface="Arial" panose="020B0604020202020204" pitchFamily="34" charset="0"/>
              <a:buChar char="◄"/>
              <a:tabLst>
                <a:tab pos="1942192" algn="l"/>
              </a:tabLst>
            </a:pPr>
            <a:r>
              <a:rPr lang="en-US" sz="2800" dirty="0">
                <a:solidFill>
                  <a:schemeClr val="accent4">
                    <a:lumMod val="75000"/>
                  </a:schemeClr>
                </a:solidFill>
              </a:rPr>
              <a:t>4:30 PM Adjourn</a:t>
            </a:r>
          </a:p>
          <a:p>
            <a:pPr marL="0" indent="0">
              <a:buNone/>
            </a:pPr>
            <a:endParaRPr lang="en-US" dirty="0" smtClean="0"/>
          </a:p>
          <a:p>
            <a:endParaRPr lang="en-US" dirty="0"/>
          </a:p>
        </p:txBody>
      </p:sp>
      <p:sp>
        <p:nvSpPr>
          <p:cNvPr id="5" name="Pentagon 4"/>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36783445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951504" y="1524000"/>
            <a:ext cx="7735296" cy="2277600"/>
          </a:xfrm>
        </p:spPr>
        <p:txBody>
          <a:bodyPr>
            <a:normAutofit/>
          </a:bodyPr>
          <a:lstStyle/>
          <a:p>
            <a:pPr marL="0" indent="0">
              <a:buNone/>
            </a:pPr>
            <a:r>
              <a:rPr lang="en-US" sz="3600" b="1" dirty="0" smtClean="0"/>
              <a:t>Standard </a:t>
            </a:r>
            <a:r>
              <a:rPr lang="en-US" sz="3600" b="1" dirty="0"/>
              <a:t>K </a:t>
            </a:r>
          </a:p>
          <a:p>
            <a:pPr>
              <a:buFont typeface="Arial" panose="020B0604020202020204" pitchFamily="34" charset="0"/>
              <a:buChar char="•"/>
            </a:pPr>
            <a:r>
              <a:rPr lang="en-US" sz="2800" dirty="0"/>
              <a:t>FDOT policy </a:t>
            </a:r>
            <a:r>
              <a:rPr lang="en-US" sz="2800" dirty="0" smtClean="0"/>
              <a:t>sets </a:t>
            </a:r>
            <a:r>
              <a:rPr lang="en-US" sz="2800" dirty="0"/>
              <a:t>the K-factor as a fixed parameter rather than a variable</a:t>
            </a:r>
          </a:p>
          <a:p>
            <a:pPr>
              <a:buFont typeface="Arial" panose="020B0604020202020204" pitchFamily="34" charset="0"/>
              <a:buChar char="•"/>
            </a:pPr>
            <a:r>
              <a:rPr lang="en-US" sz="2800" dirty="0" smtClean="0"/>
              <a:t>It is </a:t>
            </a:r>
            <a:r>
              <a:rPr lang="en-US" sz="2800" dirty="0"/>
              <a:t>set based on area type </a:t>
            </a:r>
            <a:r>
              <a:rPr lang="en-US" sz="2800" dirty="0" smtClean="0"/>
              <a:t>and </a:t>
            </a:r>
            <a:r>
              <a:rPr lang="en-US" sz="2800" dirty="0"/>
              <a:t>facility type</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u="sng" dirty="0"/>
          </a:p>
          <a:p>
            <a:endParaRPr lang="en-US" sz="2400" u="sng" dirty="0"/>
          </a:p>
          <a:p>
            <a:endParaRPr lang="en-US" sz="2400" u="sng" dirty="0"/>
          </a:p>
          <a:p>
            <a:endParaRPr lang="en-US" sz="2400" u="sng"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graphicFrame>
        <p:nvGraphicFramePr>
          <p:cNvPr id="3" name="Object 2"/>
          <p:cNvGraphicFramePr>
            <a:graphicFrameLocks noChangeAspect="1"/>
          </p:cNvGraphicFramePr>
          <p:nvPr>
            <p:extLst>
              <p:ext uri="{D42A27DB-BD31-4B8C-83A1-F6EECF244321}">
                <p14:modId xmlns:p14="http://schemas.microsoft.com/office/powerpoint/2010/main" val="2187816672"/>
              </p:ext>
            </p:extLst>
          </p:nvPr>
        </p:nvGraphicFramePr>
        <p:xfrm>
          <a:off x="-111062" y="4038600"/>
          <a:ext cx="9642073" cy="2450067"/>
        </p:xfrm>
        <a:graphic>
          <a:graphicData uri="http://schemas.openxmlformats.org/presentationml/2006/ole">
            <mc:AlternateContent xmlns:mc="http://schemas.openxmlformats.org/markup-compatibility/2006">
              <mc:Choice xmlns:v="urn:schemas-microsoft-com:vml" Requires="v">
                <p:oleObj spid="_x0000_s13760" name="Worksheet" r:id="rId5" imgW="7010400" imgH="1581044" progId="Excel.Sheet.12">
                  <p:embed/>
                </p:oleObj>
              </mc:Choice>
              <mc:Fallback>
                <p:oleObj name="Worksheet" r:id="rId5" imgW="7010400" imgH="1581044" progId="Excel.Sheet.12">
                  <p:embed/>
                  <p:pic>
                    <p:nvPicPr>
                      <p:cNvPr id="0" name="Object 4"/>
                      <p:cNvPicPr>
                        <a:picLocks noChangeAspect="1" noChangeArrowheads="1"/>
                      </p:cNvPicPr>
                      <p:nvPr/>
                    </p:nvPicPr>
                    <p:blipFill>
                      <a:blip r:embed="rId6"/>
                      <a:srcRect/>
                      <a:stretch>
                        <a:fillRect/>
                      </a:stretch>
                    </p:blipFill>
                    <p:spPr bwMode="auto">
                      <a:xfrm>
                        <a:off x="-111062" y="4038600"/>
                        <a:ext cx="9642073" cy="2450067"/>
                      </a:xfrm>
                      <a:prstGeom prst="rect">
                        <a:avLst/>
                      </a:prstGeom>
                      <a:noFill/>
                      <a:ln>
                        <a:noFill/>
                      </a:ln>
                    </p:spPr>
                  </p:pic>
                </p:oleObj>
              </mc:Fallback>
            </mc:AlternateContent>
          </a:graphicData>
        </a:graphic>
      </p:graphicFrame>
      <p:grpSp>
        <p:nvGrpSpPr>
          <p:cNvPr id="6" name="Group 5"/>
          <p:cNvGrpSpPr/>
          <p:nvPr/>
        </p:nvGrpSpPr>
        <p:grpSpPr>
          <a:xfrm>
            <a:off x="8171748" y="-44267"/>
            <a:ext cx="972255" cy="1323439"/>
            <a:chOff x="7997104" y="549813"/>
            <a:chExt cx="1146896" cy="1418328"/>
          </a:xfrm>
        </p:grpSpPr>
        <p:sp>
          <p:nvSpPr>
            <p:cNvPr id="8" name="12-Point Star 7"/>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9" name="TextBox 8"/>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sp>
        <p:nvSpPr>
          <p:cNvPr id="4" name="Rectangle 3"/>
          <p:cNvSpPr/>
          <p:nvPr/>
        </p:nvSpPr>
        <p:spPr>
          <a:xfrm>
            <a:off x="2932316" y="6183913"/>
            <a:ext cx="3773672" cy="369287"/>
          </a:xfrm>
          <a:prstGeom prst="rect">
            <a:avLst/>
          </a:prstGeom>
        </p:spPr>
        <p:txBody>
          <a:bodyPr wrap="square" lIns="91397" tIns="45698" rIns="91397" bIns="45698">
            <a:spAutoFit/>
          </a:bodyPr>
          <a:lstStyle/>
          <a:p>
            <a:pPr algn="ctr"/>
            <a:r>
              <a:rPr lang="en-US" dirty="0" smtClean="0"/>
              <a:t>*Core </a:t>
            </a:r>
            <a:r>
              <a:rPr lang="en-US" dirty="0"/>
              <a:t>freeways have a lower K-factor</a:t>
            </a:r>
          </a:p>
        </p:txBody>
      </p:sp>
      <p:pic>
        <p:nvPicPr>
          <p:cNvPr id="10" name="Picture 9" descr="PageCurl.png"/>
          <p:cNvPicPr>
            <a:picLocks noChangeAspect="1"/>
          </p:cNvPicPr>
          <p:nvPr/>
        </p:nvPicPr>
        <p:blipFill>
          <a:blip r:embed="rId7" cstate="print"/>
          <a:stretch>
            <a:fillRect/>
          </a:stretch>
        </p:blipFill>
        <p:spPr>
          <a:xfrm rot="16200000">
            <a:off x="7962900" y="5676900"/>
            <a:ext cx="1524000" cy="838200"/>
          </a:xfrm>
          <a:prstGeom prst="rect">
            <a:avLst/>
          </a:prstGeom>
        </p:spPr>
      </p:pic>
      <p:sp>
        <p:nvSpPr>
          <p:cNvPr id="11" name="TextBox 10"/>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79</a:t>
            </a:r>
            <a:endParaRPr lang="en-US" dirty="0"/>
          </a:p>
        </p:txBody>
      </p:sp>
      <p:sp>
        <p:nvSpPr>
          <p:cNvPr id="13" name="Pentagon 12"/>
          <p:cNvSpPr/>
          <p:nvPr/>
        </p:nvSpPr>
        <p:spPr bwMode="auto">
          <a:xfrm>
            <a:off x="0" y="0"/>
            <a:ext cx="1600200" cy="411480"/>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TRAFFIC</a:t>
            </a:r>
          </a:p>
        </p:txBody>
      </p:sp>
      <p:sp>
        <p:nvSpPr>
          <p:cNvPr id="14" name="Title 1"/>
          <p:cNvSpPr txBox="1">
            <a:spLocks/>
          </p:cNvSpPr>
          <p:nvPr/>
        </p:nvSpPr>
        <p:spPr>
          <a:xfrm>
            <a:off x="1866567" y="0"/>
            <a:ext cx="1974372" cy="884238"/>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smtClean="0"/>
              <a:t>K-factor</a:t>
            </a:r>
            <a:endParaRPr lang="en-US" sz="3200" b="1" dirty="0"/>
          </a:p>
        </p:txBody>
      </p:sp>
    </p:spTree>
    <p:custDataLst>
      <p:tags r:id="rId2"/>
    </p:custDataLst>
    <p:extLst>
      <p:ext uri="{BB962C8B-B14F-4D97-AF65-F5344CB8AC3E}">
        <p14:creationId xmlns:p14="http://schemas.microsoft.com/office/powerpoint/2010/main" val="9286631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752600" y="711698"/>
            <a:ext cx="6339950" cy="4525963"/>
          </a:xfrm>
        </p:spPr>
        <p:txBody>
          <a:bodyPr>
            <a:normAutofit/>
          </a:bodyPr>
          <a:lstStyle/>
          <a:p>
            <a:pPr marL="0" indent="0">
              <a:buNone/>
            </a:pPr>
            <a:r>
              <a:rPr lang="en-US" sz="3000" dirty="0" smtClean="0"/>
              <a:t>The </a:t>
            </a:r>
            <a:r>
              <a:rPr lang="en-US" sz="3000" dirty="0"/>
              <a:t>proportion of traffic moving in the peak direction of travel on a given roadway during the peak hour</a:t>
            </a:r>
          </a:p>
          <a:p>
            <a:endParaRPr lang="en-US" sz="2400" u="sng"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graphicFrame>
        <p:nvGraphicFramePr>
          <p:cNvPr id="4" name="Diagram 3"/>
          <p:cNvGraphicFramePr/>
          <p:nvPr>
            <p:extLst>
              <p:ext uri="{D42A27DB-BD31-4B8C-83A1-F6EECF244321}">
                <p14:modId xmlns:p14="http://schemas.microsoft.com/office/powerpoint/2010/main" val="2115874584"/>
              </p:ext>
            </p:extLst>
          </p:nvPr>
        </p:nvGraphicFramePr>
        <p:xfrm>
          <a:off x="-228600" y="1828800"/>
          <a:ext cx="5105400" cy="426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ontent Placeholder 6"/>
          <p:cNvSpPr txBox="1">
            <a:spLocks/>
          </p:cNvSpPr>
          <p:nvPr/>
        </p:nvSpPr>
        <p:spPr>
          <a:xfrm>
            <a:off x="4471581" y="2318244"/>
            <a:ext cx="4279900" cy="4372208"/>
          </a:xfrm>
          <a:prstGeom prst="rect">
            <a:avLst/>
          </a:prstGeom>
        </p:spPr>
        <p:txBody>
          <a:bodyPr vert="horz" lIns="0" tIns="0" rIns="0" bIns="0" rtlCol="0">
            <a:normAutofit fontScale="92500" lnSpcReduction="20000"/>
          </a:bodyPr>
          <a:lstStyle>
            <a:lvl1pPr marL="342900" indent="-342900" algn="l" defTabSz="914400"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00" dirty="0"/>
          </a:p>
          <a:p>
            <a:r>
              <a:rPr lang="en-US" sz="2800" dirty="0"/>
              <a:t>The minimum allowable </a:t>
            </a:r>
            <a:br>
              <a:rPr lang="en-US" sz="2800" dirty="0"/>
            </a:br>
            <a:r>
              <a:rPr lang="en-US" sz="2800" dirty="0"/>
              <a:t>D-factor is </a:t>
            </a:r>
            <a:r>
              <a:rPr lang="en-US" sz="4400" b="1" dirty="0" smtClean="0">
                <a:solidFill>
                  <a:srgbClr val="FF0000"/>
                </a:solidFill>
              </a:rPr>
              <a:t>0.51 </a:t>
            </a:r>
            <a:r>
              <a:rPr lang="en-US" sz="2800" dirty="0" smtClean="0"/>
              <a:t>for </a:t>
            </a:r>
            <a:r>
              <a:rPr lang="en-US" sz="2800" dirty="0"/>
              <a:t>all area types</a:t>
            </a:r>
          </a:p>
          <a:p>
            <a:endParaRPr lang="en-US" sz="2800" dirty="0"/>
          </a:p>
          <a:p>
            <a:r>
              <a:rPr lang="en-US" sz="2800" dirty="0"/>
              <a:t>The D-factor has a sensitivity such that a </a:t>
            </a:r>
            <a:r>
              <a:rPr lang="en-US" dirty="0">
                <a:solidFill>
                  <a:srgbClr val="FF0000"/>
                </a:solidFill>
              </a:rPr>
              <a:t>1% increase </a:t>
            </a:r>
            <a:r>
              <a:rPr lang="en-US" sz="2800" dirty="0" smtClean="0"/>
              <a:t>in </a:t>
            </a:r>
            <a:r>
              <a:rPr lang="en-US" sz="2800" dirty="0"/>
              <a:t>D-factor produces a </a:t>
            </a:r>
            <a:r>
              <a:rPr lang="en-US" dirty="0" smtClean="0">
                <a:solidFill>
                  <a:srgbClr val="FF0000"/>
                </a:solidFill>
              </a:rPr>
              <a:t>2</a:t>
            </a:r>
            <a:r>
              <a:rPr lang="en-US" dirty="0">
                <a:solidFill>
                  <a:srgbClr val="FF0000"/>
                </a:solidFill>
              </a:rPr>
              <a:t>% decrease </a:t>
            </a:r>
            <a:r>
              <a:rPr lang="en-US" sz="2800" dirty="0"/>
              <a:t>in allowable daily service volume </a:t>
            </a:r>
          </a:p>
          <a:p>
            <a:endParaRPr lang="en-US" sz="2400" u="sng"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grpSp>
        <p:nvGrpSpPr>
          <p:cNvPr id="9" name="Group 8"/>
          <p:cNvGrpSpPr/>
          <p:nvPr/>
        </p:nvGrpSpPr>
        <p:grpSpPr>
          <a:xfrm>
            <a:off x="8171748" y="-44267"/>
            <a:ext cx="972255" cy="1323439"/>
            <a:chOff x="7997104" y="549813"/>
            <a:chExt cx="1146896" cy="1418328"/>
          </a:xfrm>
        </p:grpSpPr>
        <p:sp>
          <p:nvSpPr>
            <p:cNvPr id="10" name="12-Point Star 9"/>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1" name="TextBox 10"/>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pic>
        <p:nvPicPr>
          <p:cNvPr id="13" name="Picture 12" descr="PageCurl.png"/>
          <p:cNvPicPr>
            <a:picLocks noChangeAspect="1"/>
          </p:cNvPicPr>
          <p:nvPr/>
        </p:nvPicPr>
        <p:blipFill>
          <a:blip r:embed="rId9" cstate="print"/>
          <a:stretch>
            <a:fillRect/>
          </a:stretch>
        </p:blipFill>
        <p:spPr>
          <a:xfrm rot="16200000">
            <a:off x="7962900" y="5676900"/>
            <a:ext cx="1524000" cy="838200"/>
          </a:xfrm>
          <a:prstGeom prst="rect">
            <a:avLst/>
          </a:prstGeom>
        </p:spPr>
      </p:pic>
      <p:sp>
        <p:nvSpPr>
          <p:cNvPr id="14" name="Rectangle 13"/>
          <p:cNvSpPr/>
          <p:nvPr/>
        </p:nvSpPr>
        <p:spPr>
          <a:xfrm>
            <a:off x="8725382" y="6505809"/>
            <a:ext cx="418618" cy="369287"/>
          </a:xfrm>
          <a:prstGeom prst="rect">
            <a:avLst/>
          </a:prstGeom>
        </p:spPr>
        <p:txBody>
          <a:bodyPr wrap="none" lIns="91397" tIns="45698" rIns="91397" bIns="45698">
            <a:spAutoFit/>
          </a:bodyPr>
          <a:lstStyle/>
          <a:p>
            <a:pPr algn="r"/>
            <a:r>
              <a:rPr lang="en-US" dirty="0" smtClean="0"/>
              <a:t>82</a:t>
            </a:r>
            <a:endParaRPr lang="en-US" dirty="0"/>
          </a:p>
        </p:txBody>
      </p:sp>
      <p:sp>
        <p:nvSpPr>
          <p:cNvPr id="15" name="Pentagon 14"/>
          <p:cNvSpPr/>
          <p:nvPr/>
        </p:nvSpPr>
        <p:spPr bwMode="auto">
          <a:xfrm>
            <a:off x="0" y="0"/>
            <a:ext cx="1600200" cy="411480"/>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TRAFFIC</a:t>
            </a:r>
          </a:p>
        </p:txBody>
      </p:sp>
      <p:sp>
        <p:nvSpPr>
          <p:cNvPr id="16" name="Title 1"/>
          <p:cNvSpPr txBox="1">
            <a:spLocks/>
          </p:cNvSpPr>
          <p:nvPr/>
        </p:nvSpPr>
        <p:spPr>
          <a:xfrm>
            <a:off x="1866567" y="0"/>
            <a:ext cx="1974372" cy="884238"/>
          </a:xfrm>
          <a:prstGeom prst="rect">
            <a:avLst/>
          </a:prstGeom>
        </p:spPr>
        <p:txBody>
          <a:bodyPr vert="horz" lIns="0" tIns="0" rIns="0" bIns="0" rtlCol="0" anchor="t" anchorCtr="0">
            <a:norm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a:t>D</a:t>
            </a:r>
            <a:r>
              <a:rPr lang="en-US" sz="3200" b="1" dirty="0" smtClean="0"/>
              <a:t>-factor</a:t>
            </a:r>
            <a:endParaRPr lang="en-US" sz="3200" b="1" dirty="0"/>
          </a:p>
        </p:txBody>
      </p:sp>
    </p:spTree>
    <p:custDataLst>
      <p:tags r:id="rId1"/>
    </p:custDataLst>
    <p:extLst>
      <p:ext uri="{BB962C8B-B14F-4D97-AF65-F5344CB8AC3E}">
        <p14:creationId xmlns:p14="http://schemas.microsoft.com/office/powerpoint/2010/main" val="30250096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4515348" cy="615275"/>
          </a:xfrm>
        </p:spPr>
        <p:txBody>
          <a:bodyPr>
            <a:normAutofit fontScale="90000"/>
          </a:bodyPr>
          <a:lstStyle/>
          <a:p>
            <a:r>
              <a:rPr lang="en-US" sz="3200" b="1" dirty="0"/>
              <a:t>Peak Hour Factor (PHF) </a:t>
            </a:r>
          </a:p>
        </p:txBody>
      </p:sp>
      <p:sp>
        <p:nvSpPr>
          <p:cNvPr id="7" name="Content Placeholder 6"/>
          <p:cNvSpPr>
            <a:spLocks noGrp="1"/>
          </p:cNvSpPr>
          <p:nvPr>
            <p:ph idx="1"/>
          </p:nvPr>
        </p:nvSpPr>
        <p:spPr>
          <a:xfrm>
            <a:off x="1828800" y="748760"/>
            <a:ext cx="6172200" cy="882846"/>
          </a:xfrm>
        </p:spPr>
        <p:txBody>
          <a:bodyPr>
            <a:normAutofit fontScale="92500" lnSpcReduction="10000"/>
          </a:bodyPr>
          <a:lstStyle/>
          <a:p>
            <a:pPr marL="0" indent="0">
              <a:buNone/>
            </a:pPr>
            <a:r>
              <a:rPr lang="en-US" dirty="0" smtClean="0"/>
              <a:t>A </a:t>
            </a:r>
            <a:r>
              <a:rPr lang="en-US" dirty="0"/>
              <a:t>measure of traffic demand fluctuation within the analysis hour. </a:t>
            </a:r>
          </a:p>
          <a:p>
            <a:endParaRPr lang="en-US" sz="2400" dirty="0"/>
          </a:p>
          <a:p>
            <a:endParaRPr lang="en-US" sz="2400" dirty="0"/>
          </a:p>
          <a:p>
            <a:endParaRPr lang="en-US" sz="2400" dirty="0"/>
          </a:p>
          <a:p>
            <a:endParaRPr lang="en-US" sz="2400" dirty="0"/>
          </a:p>
          <a:p>
            <a:endParaRPr lang="en-US" sz="2400" dirty="0"/>
          </a:p>
          <a:p>
            <a:endParaRPr lang="en-US" sz="2400"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20440" y="1809336"/>
            <a:ext cx="4953000" cy="3109126"/>
          </a:xfrm>
          <a:prstGeom prst="rect">
            <a:avLst/>
          </a:prstGeom>
          <a:ln w="25400">
            <a:solidFill>
              <a:srgbClr val="5A506B"/>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743200" y="5096217"/>
            <a:ext cx="5791201" cy="954063"/>
            <a:chOff x="3581400" y="5374723"/>
            <a:chExt cx="5196663" cy="757153"/>
          </a:xfrm>
        </p:grpSpPr>
        <p:sp>
          <p:nvSpPr>
            <p:cNvPr id="5" name="Pentagon 4"/>
            <p:cNvSpPr/>
            <p:nvPr/>
          </p:nvSpPr>
          <p:spPr>
            <a:xfrm rot="10800000">
              <a:off x="3581400" y="5561527"/>
              <a:ext cx="1143000" cy="457390"/>
            </a:xfrm>
            <a:prstGeom prst="homePlate">
              <a:avLst/>
            </a:prstGeom>
            <a:solidFill>
              <a:schemeClr val="accent2">
                <a:lumMod val="20000"/>
                <a:lumOff val="80000"/>
              </a:schemeClr>
            </a:solidFill>
          </p:spPr>
          <p:txBody>
            <a:bodyPr lIns="91397" tIns="45698" rIns="91397" bIns="45698">
              <a:spAutoFit/>
            </a:bodyPr>
            <a:lstStyle/>
            <a:p>
              <a:endParaRPr lang="en-US" sz="2400"/>
            </a:p>
          </p:txBody>
        </p:sp>
        <p:sp>
          <p:nvSpPr>
            <p:cNvPr id="11" name="Rectangle 10"/>
            <p:cNvSpPr/>
            <p:nvPr/>
          </p:nvSpPr>
          <p:spPr>
            <a:xfrm>
              <a:off x="4206063" y="5374723"/>
              <a:ext cx="4572000" cy="757153"/>
            </a:xfrm>
            <a:prstGeom prst="rect">
              <a:avLst/>
            </a:prstGeom>
            <a:solidFill>
              <a:schemeClr val="accent2">
                <a:lumMod val="20000"/>
                <a:lumOff val="80000"/>
              </a:schemeClr>
            </a:solidFill>
          </p:spPr>
          <p:txBody>
            <a:bodyPr lIns="91397" tIns="45698" rIns="91397" bIns="45698">
              <a:spAutoFit/>
            </a:bodyPr>
            <a:lstStyle/>
            <a:p>
              <a:r>
                <a:rPr lang="en-US" sz="2800" dirty="0"/>
                <a:t>FDOT recommends using a PHF of 1.0 for all planning level analyses</a:t>
              </a:r>
            </a:p>
          </p:txBody>
        </p:sp>
      </p:grpSp>
      <p:pic>
        <p:nvPicPr>
          <p:cNvPr id="9" name="Picture 8"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2" name="TextBox 11"/>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82</a:t>
            </a:r>
            <a:endParaRPr lang="en-US" dirty="0"/>
          </a:p>
        </p:txBody>
      </p:sp>
      <p:sp>
        <p:nvSpPr>
          <p:cNvPr id="4" name="TextBox 3"/>
          <p:cNvSpPr txBox="1"/>
          <p:nvPr/>
        </p:nvSpPr>
        <p:spPr>
          <a:xfrm>
            <a:off x="964017" y="4765265"/>
            <a:ext cx="2021620" cy="1569616"/>
          </a:xfrm>
          <a:prstGeom prst="rect">
            <a:avLst/>
          </a:prstGeom>
          <a:noFill/>
        </p:spPr>
        <p:txBody>
          <a:bodyPr wrap="none" lIns="91397" tIns="45698" rIns="91397" bIns="45698" rtlCol="0">
            <a:spAutoFit/>
          </a:bodyPr>
          <a:lstStyle/>
          <a:p>
            <a:r>
              <a:rPr lang="en-US" sz="9600" dirty="0"/>
              <a:t>1.0 </a:t>
            </a:r>
          </a:p>
        </p:txBody>
      </p:sp>
      <p:sp>
        <p:nvSpPr>
          <p:cNvPr id="14" name="Pentagon 13"/>
          <p:cNvSpPr/>
          <p:nvPr/>
        </p:nvSpPr>
        <p:spPr bwMode="auto">
          <a:xfrm>
            <a:off x="0" y="0"/>
            <a:ext cx="1600200" cy="411480"/>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TRAFFIC</a:t>
            </a:r>
          </a:p>
        </p:txBody>
      </p:sp>
    </p:spTree>
    <p:custDataLst>
      <p:tags r:id="rId1"/>
    </p:custDataLst>
    <p:extLst>
      <p:ext uri="{BB962C8B-B14F-4D97-AF65-F5344CB8AC3E}">
        <p14:creationId xmlns:p14="http://schemas.microsoft.com/office/powerpoint/2010/main" val="41495332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752600" y="93558"/>
            <a:ext cx="7086600" cy="1905000"/>
          </a:xfrm>
        </p:spPr>
        <p:txBody>
          <a:bodyPr>
            <a:normAutofit fontScale="85000" lnSpcReduction="20000"/>
          </a:bodyPr>
          <a:lstStyle/>
          <a:p>
            <a:pPr marL="0" indent="0">
              <a:buNone/>
            </a:pPr>
            <a:r>
              <a:rPr lang="en-US" sz="3500" b="1" dirty="0">
                <a:solidFill>
                  <a:schemeClr val="tx2"/>
                </a:solidFill>
              </a:rPr>
              <a:t>Percent (%) Heavy </a:t>
            </a:r>
            <a:r>
              <a:rPr lang="en-US" sz="3500" b="1" dirty="0" smtClean="0">
                <a:solidFill>
                  <a:schemeClr val="tx2"/>
                </a:solidFill>
              </a:rPr>
              <a:t>Vehicles</a:t>
            </a:r>
          </a:p>
          <a:p>
            <a:pPr marL="0" indent="0">
              <a:buNone/>
            </a:pPr>
            <a:endParaRPr lang="en-US" dirty="0" smtClean="0">
              <a:solidFill>
                <a:schemeClr val="tx2"/>
              </a:solidFill>
            </a:endParaRPr>
          </a:p>
          <a:p>
            <a:pPr marL="0" indent="0">
              <a:buNone/>
            </a:pPr>
            <a:r>
              <a:rPr lang="en-US" sz="3000" dirty="0" smtClean="0"/>
              <a:t>The </a:t>
            </a:r>
            <a:r>
              <a:rPr lang="en-US" sz="3000" dirty="0"/>
              <a:t>percent of trucks and other heavy vehicles with more than four wheels touching the pavement during normal operation.</a:t>
            </a:r>
          </a:p>
          <a:p>
            <a:pPr marL="0" indent="0">
              <a:buNone/>
            </a:pPr>
            <a:endParaRPr lang="en-US" sz="2400" dirty="0"/>
          </a:p>
        </p:txBody>
      </p:sp>
      <p:pic>
        <p:nvPicPr>
          <p:cNvPr id="11266" name="Picture 2" descr="https://encrypted-tbn1.gstatic.com/images?q=tbn:ANd9GcQjyr34_okISO1wshPWE96YRAXfwVI1Uq2QnWdYWJPhBqPL8J-qQw">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554732" y="2614672"/>
            <a:ext cx="4379959" cy="172221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www.realwheels.com/press_images/AeroSemiTrailer.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14400" y="4336883"/>
            <a:ext cx="6883887" cy="23042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wusf.usf.edu/sites/default/files/imagecache/episode_tv_image/storyimages/bus.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7318" y="2411017"/>
            <a:ext cx="3790553" cy="21295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ageCurl.png"/>
          <p:cNvPicPr>
            <a:picLocks noChangeAspect="1"/>
          </p:cNvPicPr>
          <p:nvPr/>
        </p:nvPicPr>
        <p:blipFill>
          <a:blip r:embed="rId8" cstate="print"/>
          <a:stretch>
            <a:fillRect/>
          </a:stretch>
        </p:blipFill>
        <p:spPr>
          <a:xfrm rot="16200000">
            <a:off x="7962900" y="5676900"/>
            <a:ext cx="1524000" cy="838200"/>
          </a:xfrm>
          <a:prstGeom prst="rect">
            <a:avLst/>
          </a:prstGeom>
        </p:spPr>
      </p:pic>
      <p:sp>
        <p:nvSpPr>
          <p:cNvPr id="11" name="Rectangle 10"/>
          <p:cNvSpPr/>
          <p:nvPr/>
        </p:nvSpPr>
        <p:spPr>
          <a:xfrm>
            <a:off x="8725382" y="6505809"/>
            <a:ext cx="418618" cy="369287"/>
          </a:xfrm>
          <a:prstGeom prst="rect">
            <a:avLst/>
          </a:prstGeom>
        </p:spPr>
        <p:txBody>
          <a:bodyPr wrap="none" lIns="91397" tIns="45698" rIns="91397" bIns="45698">
            <a:spAutoFit/>
          </a:bodyPr>
          <a:lstStyle/>
          <a:p>
            <a:pPr algn="r"/>
            <a:r>
              <a:rPr lang="en-US" dirty="0" smtClean="0"/>
              <a:t>84</a:t>
            </a:r>
            <a:endParaRPr lang="en-US" dirty="0"/>
          </a:p>
        </p:txBody>
      </p:sp>
      <p:sp>
        <p:nvSpPr>
          <p:cNvPr id="12" name="Pentagon 11"/>
          <p:cNvSpPr/>
          <p:nvPr/>
        </p:nvSpPr>
        <p:spPr bwMode="auto">
          <a:xfrm>
            <a:off x="0" y="0"/>
            <a:ext cx="1600200" cy="411480"/>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TRAFFIC</a:t>
            </a:r>
          </a:p>
        </p:txBody>
      </p:sp>
    </p:spTree>
    <p:custDataLst>
      <p:tags r:id="rId1"/>
    </p:custDataLst>
    <p:extLst>
      <p:ext uri="{BB962C8B-B14F-4D97-AF65-F5344CB8AC3E}">
        <p14:creationId xmlns:p14="http://schemas.microsoft.com/office/powerpoint/2010/main" val="31108244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7735296" cy="884238"/>
          </a:xfrm>
        </p:spPr>
        <p:txBody>
          <a:bodyPr>
            <a:normAutofit/>
          </a:bodyPr>
          <a:lstStyle/>
          <a:p>
            <a:r>
              <a:rPr lang="en-US" sz="3200" b="1" dirty="0"/>
              <a:t>Local Adjustment Factor</a:t>
            </a:r>
          </a:p>
        </p:txBody>
      </p:sp>
      <p:sp>
        <p:nvSpPr>
          <p:cNvPr id="4" name="Rectangle 3"/>
          <p:cNvSpPr/>
          <p:nvPr/>
        </p:nvSpPr>
        <p:spPr>
          <a:xfrm>
            <a:off x="5812367" y="1905003"/>
            <a:ext cx="3299460" cy="4278050"/>
          </a:xfrm>
          <a:prstGeom prst="rect">
            <a:avLst/>
          </a:prstGeom>
        </p:spPr>
        <p:txBody>
          <a:bodyPr wrap="square" lIns="91397" tIns="45698" rIns="91397" bIns="45698">
            <a:spAutoFit/>
          </a:bodyPr>
          <a:lstStyle/>
          <a:p>
            <a:r>
              <a:rPr lang="en-US" sz="2800" dirty="0"/>
              <a:t>Accounts for driver aggression, hurriedness, and familiarity with the facility. It </a:t>
            </a:r>
            <a:r>
              <a:rPr lang="en-US" sz="2800" dirty="0" smtClean="0"/>
              <a:t>reflects </a:t>
            </a:r>
            <a:r>
              <a:rPr lang="en-US" sz="2800" dirty="0"/>
              <a:t>lower capacities for different area types.</a:t>
            </a:r>
          </a:p>
          <a:p>
            <a:endParaRPr lang="en-US" sz="2800" b="1" dirty="0"/>
          </a:p>
          <a:p>
            <a:r>
              <a:rPr lang="en-US" sz="2400" dirty="0" smtClean="0"/>
              <a:t>*Input </a:t>
            </a:r>
            <a:r>
              <a:rPr lang="en-US" sz="2400" dirty="0"/>
              <a:t>in FREEPLAN and HIGPLAN</a:t>
            </a:r>
          </a:p>
        </p:txBody>
      </p:sp>
      <p:pic>
        <p:nvPicPr>
          <p:cNvPr id="7" name="Picture 6" descr="PageCurl.png"/>
          <p:cNvPicPr>
            <a:picLocks noChangeAspect="1"/>
          </p:cNvPicPr>
          <p:nvPr/>
        </p:nvPicPr>
        <p:blipFill>
          <a:blip r:embed="rId4" cstate="print"/>
          <a:stretch>
            <a:fillRect/>
          </a:stretch>
        </p:blipFill>
        <p:spPr>
          <a:xfrm rot="16200000">
            <a:off x="7962900" y="5676900"/>
            <a:ext cx="1524000" cy="838200"/>
          </a:xfrm>
          <a:prstGeom prst="rect">
            <a:avLst/>
          </a:prstGeom>
        </p:spPr>
      </p:pic>
      <p:sp>
        <p:nvSpPr>
          <p:cNvPr id="9" name="Rectangle 8"/>
          <p:cNvSpPr/>
          <p:nvPr/>
        </p:nvSpPr>
        <p:spPr>
          <a:xfrm>
            <a:off x="8725382" y="6505809"/>
            <a:ext cx="418618" cy="369287"/>
          </a:xfrm>
          <a:prstGeom prst="rect">
            <a:avLst/>
          </a:prstGeom>
        </p:spPr>
        <p:txBody>
          <a:bodyPr wrap="none" lIns="91397" tIns="45698" rIns="91397" bIns="45698">
            <a:spAutoFit/>
          </a:bodyPr>
          <a:lstStyle/>
          <a:p>
            <a:pPr algn="r"/>
            <a:r>
              <a:rPr lang="en-US" dirty="0" smtClean="0"/>
              <a:t>85</a:t>
            </a:r>
            <a:endParaRPr lang="en-US" dirty="0"/>
          </a:p>
        </p:txBody>
      </p:sp>
      <p:sp>
        <p:nvSpPr>
          <p:cNvPr id="10" name="Pentagon 9"/>
          <p:cNvSpPr/>
          <p:nvPr/>
        </p:nvSpPr>
        <p:spPr bwMode="auto">
          <a:xfrm>
            <a:off x="0" y="0"/>
            <a:ext cx="1600200" cy="411480"/>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TRAFFIC</a:t>
            </a:r>
          </a:p>
        </p:txBody>
      </p:sp>
      <p:pic>
        <p:nvPicPr>
          <p:cNvPr id="6" name="Picture 5"/>
          <p:cNvPicPr>
            <a:picLocks noChangeAspect="1"/>
          </p:cNvPicPr>
          <p:nvPr/>
        </p:nvPicPr>
        <p:blipFill rotWithShape="1">
          <a:blip r:embed="rId5"/>
          <a:srcRect l="22189" t="16871" r="27639" b="8766"/>
          <a:stretch/>
        </p:blipFill>
        <p:spPr>
          <a:xfrm>
            <a:off x="220237" y="1600200"/>
            <a:ext cx="5494763" cy="4030494"/>
          </a:xfrm>
          <a:prstGeom prst="rect">
            <a:avLst/>
          </a:prstGeom>
        </p:spPr>
      </p:pic>
      <p:sp>
        <p:nvSpPr>
          <p:cNvPr id="8" name="TextBox 7"/>
          <p:cNvSpPr txBox="1"/>
          <p:nvPr/>
        </p:nvSpPr>
        <p:spPr>
          <a:xfrm>
            <a:off x="304800" y="4876800"/>
            <a:ext cx="5315448" cy="646331"/>
          </a:xfrm>
          <a:prstGeom prst="rect">
            <a:avLst/>
          </a:prstGeom>
          <a:solidFill>
            <a:schemeClr val="bg1"/>
          </a:solidFill>
        </p:spPr>
        <p:txBody>
          <a:bodyPr wrap="square" rtlCol="0">
            <a:spAutoFit/>
          </a:bodyPr>
          <a:lstStyle/>
          <a:p>
            <a:pPr algn="ctr"/>
            <a:r>
              <a:rPr lang="en-US" dirty="0" smtClean="0"/>
              <a:t>Drivers exiting Florida’s Turnpike see two signs for International Drive.</a:t>
            </a:r>
            <a:endParaRPr lang="en-US" dirty="0"/>
          </a:p>
        </p:txBody>
      </p:sp>
    </p:spTree>
    <p:custDataLst>
      <p:tags r:id="rId1"/>
    </p:custDataLst>
    <p:extLst>
      <p:ext uri="{BB962C8B-B14F-4D97-AF65-F5344CB8AC3E}">
        <p14:creationId xmlns:p14="http://schemas.microsoft.com/office/powerpoint/2010/main" val="26064058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792" y="808037"/>
            <a:ext cx="7735296" cy="4525963"/>
          </a:xfrm>
        </p:spPr>
        <p:txBody>
          <a:bodyPr>
            <a:noAutofit/>
          </a:bodyPr>
          <a:lstStyle/>
          <a:p>
            <a:pPr>
              <a:buFont typeface="Arial" panose="020B0604020202020204" pitchFamily="34" charset="0"/>
              <a:buChar char="•"/>
            </a:pPr>
            <a:r>
              <a:rPr lang="en-US" sz="2800" dirty="0" smtClean="0"/>
              <a:t>The </a:t>
            </a:r>
            <a:r>
              <a:rPr lang="en-US" sz="2800" dirty="0"/>
              <a:t>number of scheduled fixed route buses which </a:t>
            </a:r>
            <a:r>
              <a:rPr lang="en-US" sz="2800" dirty="0" smtClean="0"/>
              <a:t>can stop </a:t>
            </a:r>
            <a:r>
              <a:rPr lang="en-US" sz="2800" dirty="0"/>
              <a:t>on a given roadway segment in one direction of flow in a one-hour time </a:t>
            </a:r>
            <a:r>
              <a:rPr lang="en-US" sz="2800" dirty="0" smtClean="0"/>
              <a:t>period.</a:t>
            </a:r>
          </a:p>
          <a:p>
            <a:pPr>
              <a:buFont typeface="Arial" panose="020B0604020202020204" pitchFamily="34" charset="0"/>
              <a:buChar char="•"/>
            </a:pPr>
            <a:endParaRPr lang="en-US" sz="2800" dirty="0" smtClean="0"/>
          </a:p>
          <a:p>
            <a:pPr>
              <a:buFont typeface="Arial" panose="020B0604020202020204" pitchFamily="34" charset="0"/>
              <a:buChar char="•"/>
            </a:pPr>
            <a:r>
              <a:rPr lang="en-US" sz="2800" dirty="0" smtClean="0"/>
              <a:t>Express </a:t>
            </a:r>
            <a:r>
              <a:rPr lang="en-US" sz="2800" dirty="0"/>
              <a:t>buses with no potential of stopping along a roadway are not included.</a:t>
            </a:r>
            <a:endParaRPr lang="en-US" sz="2400" dirty="0">
              <a:solidFill>
                <a:srgbClr val="EB642D"/>
              </a:solidFill>
            </a:endParaRPr>
          </a:p>
          <a:p>
            <a:endParaRPr lang="en-US" sz="2000" dirty="0"/>
          </a:p>
        </p:txBody>
      </p:sp>
      <p:pic>
        <p:nvPicPr>
          <p:cNvPr id="12290" name="Picture 2" descr="http://surflorida.com/wp-content/uploads/2012/09/transporte-publico-de-Miami.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 r="36767"/>
          <a:stretch/>
        </p:blipFill>
        <p:spPr bwMode="auto">
          <a:xfrm>
            <a:off x="974539" y="3667461"/>
            <a:ext cx="2987336" cy="2648527"/>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8171748" y="-44267"/>
            <a:ext cx="972255" cy="1323439"/>
            <a:chOff x="7997104" y="549813"/>
            <a:chExt cx="1146896" cy="1418328"/>
          </a:xfrm>
        </p:grpSpPr>
        <p:sp>
          <p:nvSpPr>
            <p:cNvPr id="7" name="12-Point Star 6"/>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8" name="TextBox 7"/>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pic>
        <p:nvPicPr>
          <p:cNvPr id="10" name="Picture 9"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11" name="Rectangle 10"/>
          <p:cNvSpPr/>
          <p:nvPr/>
        </p:nvSpPr>
        <p:spPr>
          <a:xfrm>
            <a:off x="8608366" y="6505809"/>
            <a:ext cx="535636" cy="369287"/>
          </a:xfrm>
          <a:prstGeom prst="rect">
            <a:avLst/>
          </a:prstGeom>
        </p:spPr>
        <p:txBody>
          <a:bodyPr wrap="none" lIns="91397" tIns="45698" rIns="91397" bIns="45698">
            <a:spAutoFit/>
          </a:bodyPr>
          <a:lstStyle/>
          <a:p>
            <a:pPr algn="r"/>
            <a:r>
              <a:rPr lang="en-US" dirty="0" smtClean="0"/>
              <a:t>110</a:t>
            </a:r>
            <a:endParaRPr lang="en-US" dirty="0"/>
          </a:p>
        </p:txBody>
      </p:sp>
      <p:sp>
        <p:nvSpPr>
          <p:cNvPr id="12" name="Pentagon 11"/>
          <p:cNvSpPr/>
          <p:nvPr/>
        </p:nvSpPr>
        <p:spPr bwMode="auto">
          <a:xfrm>
            <a:off x="0" y="0"/>
            <a:ext cx="1600200" cy="411480"/>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TRAFFIC</a:t>
            </a:r>
          </a:p>
        </p:txBody>
      </p:sp>
      <p:sp>
        <p:nvSpPr>
          <p:cNvPr id="13" name="Title 1"/>
          <p:cNvSpPr>
            <a:spLocks noGrp="1"/>
          </p:cNvSpPr>
          <p:nvPr>
            <p:ph type="title"/>
          </p:nvPr>
        </p:nvSpPr>
        <p:spPr>
          <a:xfrm>
            <a:off x="1752600" y="0"/>
            <a:ext cx="7735296" cy="884238"/>
          </a:xfrm>
        </p:spPr>
        <p:txBody>
          <a:bodyPr>
            <a:normAutofit/>
          </a:bodyPr>
          <a:lstStyle/>
          <a:p>
            <a:r>
              <a:rPr lang="en-US" sz="3200" b="1" dirty="0" smtClean="0"/>
              <a:t>Bus Frequency</a:t>
            </a:r>
            <a:endParaRPr lang="en-US" sz="3200" b="1" dirty="0"/>
          </a:p>
        </p:txBody>
      </p:sp>
    </p:spTree>
    <p:custDataLst>
      <p:tags r:id="rId1"/>
    </p:custDataLst>
    <p:extLst>
      <p:ext uri="{BB962C8B-B14F-4D97-AF65-F5344CB8AC3E}">
        <p14:creationId xmlns:p14="http://schemas.microsoft.com/office/powerpoint/2010/main" val="7954246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Content Placeholder 624"/>
          <p:cNvSpPr>
            <a:spLocks noGrp="1"/>
          </p:cNvSpPr>
          <p:nvPr>
            <p:ph idx="1"/>
          </p:nvPr>
        </p:nvSpPr>
        <p:spPr>
          <a:xfrm>
            <a:off x="3657600" y="3416691"/>
            <a:ext cx="3468096" cy="2057396"/>
          </a:xfrm>
        </p:spPr>
        <p:txBody>
          <a:bodyPr/>
          <a:lstStyle/>
          <a:p>
            <a:pPr>
              <a:lnSpc>
                <a:spcPct val="100000"/>
              </a:lnSpc>
              <a:buFont typeface="Arial" panose="020B0604020202020204" pitchFamily="34" charset="0"/>
              <a:buChar char="•"/>
            </a:pPr>
            <a:r>
              <a:rPr lang="en-US" dirty="0"/>
              <a:t>Control Type</a:t>
            </a:r>
          </a:p>
          <a:p>
            <a:pPr>
              <a:lnSpc>
                <a:spcPct val="100000"/>
              </a:lnSpc>
              <a:buFont typeface="Arial" panose="020B0604020202020204" pitchFamily="34" charset="0"/>
              <a:buChar char="•"/>
            </a:pPr>
            <a:r>
              <a:rPr lang="en-US" dirty="0"/>
              <a:t>Green time</a:t>
            </a:r>
          </a:p>
          <a:p>
            <a:pPr>
              <a:lnSpc>
                <a:spcPct val="100000"/>
              </a:lnSpc>
              <a:buFont typeface="Arial" panose="020B0604020202020204" pitchFamily="34" charset="0"/>
              <a:buChar char="•"/>
            </a:pPr>
            <a:r>
              <a:rPr lang="en-US" dirty="0" smtClean="0"/>
              <a:t>Cycle length</a:t>
            </a:r>
            <a:endParaRPr lang="en-US" dirty="0"/>
          </a:p>
        </p:txBody>
      </p:sp>
      <p:sp>
        <p:nvSpPr>
          <p:cNvPr id="12" name="Pentagon 11"/>
          <p:cNvSpPr/>
          <p:nvPr/>
        </p:nvSpPr>
        <p:spPr bwMode="auto">
          <a:xfrm>
            <a:off x="553453" y="1086245"/>
            <a:ext cx="8192655" cy="1993839"/>
          </a:xfrm>
          <a:prstGeom prst="homePlate">
            <a:avLst/>
          </a:prstGeom>
          <a:solidFill>
            <a:schemeClr val="accent3">
              <a:lumMod val="75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5" name="Rectangle 14"/>
          <p:cNvSpPr/>
          <p:nvPr/>
        </p:nvSpPr>
        <p:spPr>
          <a:xfrm>
            <a:off x="3581400" y="1760021"/>
            <a:ext cx="3428416" cy="646286"/>
          </a:xfrm>
          <a:prstGeom prst="rect">
            <a:avLst/>
          </a:prstGeom>
        </p:spPr>
        <p:txBody>
          <a:bodyPr wrap="none" lIns="91397" tIns="45698" rIns="91397" bIns="45698">
            <a:spAutoFit/>
          </a:bodyPr>
          <a:lstStyle/>
          <a:p>
            <a:r>
              <a:rPr lang="en-US" sz="3600" b="1" dirty="0">
                <a:solidFill>
                  <a:schemeClr val="bg1"/>
                </a:solidFill>
                <a:effectLst>
                  <a:outerShdw blurRad="38100" dist="38100" dir="2700000" algn="tl">
                    <a:srgbClr val="000000">
                      <a:alpha val="43137"/>
                    </a:srgbClr>
                  </a:outerShdw>
                </a:effectLst>
                <a:latin typeface="Calibri" pitchFamily="34" charset="0"/>
              </a:rPr>
              <a:t>Control variables</a:t>
            </a:r>
          </a:p>
        </p:txBody>
      </p:sp>
      <p:pic>
        <p:nvPicPr>
          <p:cNvPr id="16" name="Picture 639" descr="C:\DOCS\QLOSTraining\Graphics\Traffic_on_arterial2400x1800.jpg"/>
          <p:cNvPicPr>
            <a:picLocks noChangeAspect="1" noChangeArrowheads="1"/>
          </p:cNvPicPr>
          <p:nvPr/>
        </p:nvPicPr>
        <p:blipFill>
          <a:blip r:embed="rId4" cstate="print"/>
          <a:srcRect/>
          <a:stretch>
            <a:fillRect/>
          </a:stretch>
        </p:blipFill>
        <p:spPr bwMode="auto">
          <a:xfrm>
            <a:off x="685800" y="1169920"/>
            <a:ext cx="2438400" cy="1828800"/>
          </a:xfrm>
          <a:prstGeom prst="rect">
            <a:avLst/>
          </a:prstGeom>
          <a:noFill/>
        </p:spPr>
      </p:pic>
      <p:pic>
        <p:nvPicPr>
          <p:cNvPr id="17" name="Picture 637" descr="C:\DOCS\QLOSTraining\Graphics\22857852.jpg"/>
          <p:cNvPicPr>
            <a:picLocks noChangeAspect="1" noChangeArrowheads="1"/>
          </p:cNvPicPr>
          <p:nvPr/>
        </p:nvPicPr>
        <p:blipFill>
          <a:blip r:embed="rId5" cstate="print"/>
          <a:srcRect/>
          <a:stretch>
            <a:fillRect/>
          </a:stretch>
        </p:blipFill>
        <p:spPr bwMode="auto">
          <a:xfrm>
            <a:off x="2468118" y="1168764"/>
            <a:ext cx="656082" cy="1828800"/>
          </a:xfrm>
          <a:prstGeom prst="rect">
            <a:avLst/>
          </a:prstGeom>
          <a:noFill/>
        </p:spPr>
      </p:pic>
      <p:pic>
        <p:nvPicPr>
          <p:cNvPr id="13" name="Picture 12" descr="PageCurl.png"/>
          <p:cNvPicPr>
            <a:picLocks noChangeAspect="1"/>
          </p:cNvPicPr>
          <p:nvPr/>
        </p:nvPicPr>
        <p:blipFill>
          <a:blip r:embed="rId6" cstate="print"/>
          <a:stretch>
            <a:fillRect/>
          </a:stretch>
        </p:blipFill>
        <p:spPr>
          <a:xfrm rot="16200000">
            <a:off x="7962900" y="5676900"/>
            <a:ext cx="1524000" cy="838200"/>
          </a:xfrm>
          <a:prstGeom prst="rect">
            <a:avLst/>
          </a:prstGeom>
        </p:spPr>
      </p:pic>
      <p:sp>
        <p:nvSpPr>
          <p:cNvPr id="14" name="TextBox 13"/>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89</a:t>
            </a:r>
            <a:endParaRPr lang="en-US" dirty="0"/>
          </a:p>
        </p:txBody>
      </p:sp>
      <p:sp>
        <p:nvSpPr>
          <p:cNvPr id="18" name="Pentagon 17"/>
          <p:cNvSpPr/>
          <p:nvPr/>
        </p:nvSpPr>
        <p:spPr bwMode="auto">
          <a:xfrm>
            <a:off x="-14177" y="0"/>
            <a:ext cx="1600200" cy="411480"/>
          </a:xfrm>
          <a:prstGeom prst="homePlate">
            <a:avLst/>
          </a:prstGeom>
          <a:solidFill>
            <a:schemeClr val="accent3">
              <a:lumMod val="75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CONTROL</a:t>
            </a:r>
          </a:p>
        </p:txBody>
      </p:sp>
      <p:sp>
        <p:nvSpPr>
          <p:cNvPr id="20" name="Rectangle 2"/>
          <p:cNvSpPr txBox="1">
            <a:spLocks noChangeArrowheads="1"/>
          </p:cNvSpPr>
          <p:nvPr/>
        </p:nvSpPr>
        <p:spPr>
          <a:xfrm>
            <a:off x="1752600" y="-36871"/>
            <a:ext cx="7735296" cy="542722"/>
          </a:xfrm>
          <a:prstGeom prst="rect">
            <a:avLst/>
          </a:prstGeom>
        </p:spPr>
        <p:txBody>
          <a:bodyPr vert="horz" lIns="0" tIns="0" rIns="0" bIns="0" rtlCol="0" anchor="t" anchorCtr="0">
            <a:normAutofit fontScale="92500"/>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r>
              <a:rPr lang="en-US" sz="3200" b="1" dirty="0" smtClean="0"/>
              <a:t>Key Factors Affecting LOS and Capacity</a:t>
            </a:r>
            <a:endParaRPr lang="en-US" sz="3200" b="1" dirty="0"/>
          </a:p>
        </p:txBody>
      </p:sp>
    </p:spTree>
    <p:custDataLst>
      <p:tags r:id="rId1"/>
    </p:custDataLst>
    <p:extLst>
      <p:ext uri="{BB962C8B-B14F-4D97-AF65-F5344CB8AC3E}">
        <p14:creationId xmlns:p14="http://schemas.microsoft.com/office/powerpoint/2010/main" val="33702342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707829" y="-9831"/>
            <a:ext cx="6584534" cy="771832"/>
          </a:xfrm>
        </p:spPr>
        <p:txBody>
          <a:bodyPr>
            <a:normAutofit fontScale="92500"/>
          </a:bodyPr>
          <a:lstStyle/>
          <a:p>
            <a:pPr marL="0" indent="0">
              <a:buNone/>
            </a:pPr>
            <a:r>
              <a:rPr lang="en-US" b="1" dirty="0">
                <a:solidFill>
                  <a:schemeClr val="tx2"/>
                </a:solidFill>
              </a:rPr>
              <a:t>Number of Signalized Intersections</a:t>
            </a:r>
          </a:p>
          <a:p>
            <a:pPr marL="456986" lvl="1" indent="0">
              <a:buNone/>
            </a:pPr>
            <a:endParaRPr lang="en-US" b="1" dirty="0" smtClean="0">
              <a:solidFill>
                <a:srgbClr val="EB642D"/>
              </a:solidFill>
            </a:endParaRPr>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p:txBody>
      </p:sp>
      <p:grpSp>
        <p:nvGrpSpPr>
          <p:cNvPr id="15" name="Group 14"/>
          <p:cNvGrpSpPr/>
          <p:nvPr/>
        </p:nvGrpSpPr>
        <p:grpSpPr>
          <a:xfrm>
            <a:off x="228600" y="3760298"/>
            <a:ext cx="8915400" cy="2364277"/>
            <a:chOff x="-1" y="3200400"/>
            <a:chExt cx="9144001" cy="2364277"/>
          </a:xfrm>
        </p:grpSpPr>
        <p:sp>
          <p:nvSpPr>
            <p:cNvPr id="70" name="Rectangle 69"/>
            <p:cNvSpPr/>
            <p:nvPr/>
          </p:nvSpPr>
          <p:spPr>
            <a:xfrm>
              <a:off x="838200" y="3697950"/>
              <a:ext cx="228600" cy="1026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 y="3828403"/>
              <a:ext cx="9144001" cy="73152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16200000">
              <a:off x="7442752" y="4695348"/>
              <a:ext cx="1002373" cy="73152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rot="16200000">
              <a:off x="2714051" y="4696540"/>
              <a:ext cx="1004755" cy="73152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rot="16200000">
              <a:off x="7699482" y="3218185"/>
              <a:ext cx="488915" cy="73152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rot="16200000">
              <a:off x="2965922" y="3218846"/>
              <a:ext cx="487593" cy="73152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rot="16200000">
              <a:off x="7442753" y="4875415"/>
              <a:ext cx="1002372" cy="371382"/>
              <a:chOff x="152400" y="3639880"/>
              <a:chExt cx="7690147" cy="371382"/>
            </a:xfrm>
          </p:grpSpPr>
          <p:cxnSp>
            <p:nvCxnSpPr>
              <p:cNvPr id="26" name="Straight Connector 25"/>
              <p:cNvCxnSpPr/>
              <p:nvPr/>
            </p:nvCxnSpPr>
            <p:spPr>
              <a:xfrm flipH="1">
                <a:off x="152400" y="4011262"/>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52400" y="3830489"/>
                <a:ext cx="767203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70509" y="3639880"/>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rot="16200000">
              <a:off x="7712279" y="3401135"/>
              <a:ext cx="473155" cy="371382"/>
              <a:chOff x="152400" y="3639880"/>
              <a:chExt cx="7690147" cy="371382"/>
            </a:xfrm>
          </p:grpSpPr>
          <p:cxnSp>
            <p:nvCxnSpPr>
              <p:cNvPr id="30" name="Straight Connector 29"/>
              <p:cNvCxnSpPr/>
              <p:nvPr/>
            </p:nvCxnSpPr>
            <p:spPr>
              <a:xfrm flipH="1">
                <a:off x="152400" y="4011262"/>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52400" y="3830489"/>
                <a:ext cx="767203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70509" y="3639880"/>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rot="16200000">
              <a:off x="2710096" y="4872652"/>
              <a:ext cx="1012669" cy="371382"/>
              <a:chOff x="152400" y="3639880"/>
              <a:chExt cx="7690147" cy="371382"/>
            </a:xfrm>
          </p:grpSpPr>
          <p:cxnSp>
            <p:nvCxnSpPr>
              <p:cNvPr id="34" name="Straight Connector 33"/>
              <p:cNvCxnSpPr/>
              <p:nvPr/>
            </p:nvCxnSpPr>
            <p:spPr>
              <a:xfrm flipH="1">
                <a:off x="152400" y="4011262"/>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52400" y="3830489"/>
                <a:ext cx="767203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70509" y="3639880"/>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16200000">
              <a:off x="2984772" y="3410782"/>
              <a:ext cx="473155" cy="371382"/>
              <a:chOff x="152400" y="3639880"/>
              <a:chExt cx="7690147" cy="371382"/>
            </a:xfrm>
          </p:grpSpPr>
          <p:cxnSp>
            <p:nvCxnSpPr>
              <p:cNvPr id="38" name="Straight Connector 37"/>
              <p:cNvCxnSpPr/>
              <p:nvPr/>
            </p:nvCxnSpPr>
            <p:spPr>
              <a:xfrm flipH="1">
                <a:off x="152400" y="4011262"/>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52400" y="3830489"/>
                <a:ext cx="767203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70509" y="3639880"/>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8309698" y="4031618"/>
              <a:ext cx="834301" cy="371382"/>
              <a:chOff x="152400" y="3639880"/>
              <a:chExt cx="7690147" cy="371382"/>
            </a:xfrm>
          </p:grpSpPr>
          <p:cxnSp>
            <p:nvCxnSpPr>
              <p:cNvPr id="42" name="Straight Connector 41"/>
              <p:cNvCxnSpPr/>
              <p:nvPr/>
            </p:nvCxnSpPr>
            <p:spPr>
              <a:xfrm flipH="1">
                <a:off x="152400" y="4011262"/>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52400" y="3830489"/>
                <a:ext cx="767203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70509" y="3639880"/>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3582188" y="4026700"/>
              <a:ext cx="3995989" cy="371382"/>
              <a:chOff x="152400" y="3639880"/>
              <a:chExt cx="7690147" cy="371382"/>
            </a:xfrm>
          </p:grpSpPr>
          <p:cxnSp>
            <p:nvCxnSpPr>
              <p:cNvPr id="46" name="Straight Connector 45"/>
              <p:cNvCxnSpPr/>
              <p:nvPr/>
            </p:nvCxnSpPr>
            <p:spPr>
              <a:xfrm flipH="1">
                <a:off x="152400" y="4011262"/>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152400" y="3830489"/>
                <a:ext cx="767203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70509" y="3639880"/>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3" y="4036536"/>
              <a:ext cx="2850668" cy="371382"/>
              <a:chOff x="152400" y="3639880"/>
              <a:chExt cx="7690147" cy="371382"/>
            </a:xfrm>
          </p:grpSpPr>
          <p:cxnSp>
            <p:nvCxnSpPr>
              <p:cNvPr id="50" name="Straight Connector 49"/>
              <p:cNvCxnSpPr/>
              <p:nvPr/>
            </p:nvCxnSpPr>
            <p:spPr>
              <a:xfrm flipH="1">
                <a:off x="152400" y="4011262"/>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52400" y="3830489"/>
                <a:ext cx="767203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70509" y="3639880"/>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3" name="Rectangle 8"/>
            <p:cNvSpPr>
              <a:spLocks noChangeArrowheads="1"/>
            </p:cNvSpPr>
            <p:nvPr/>
          </p:nvSpPr>
          <p:spPr bwMode="auto">
            <a:xfrm>
              <a:off x="2717782" y="3200400"/>
              <a:ext cx="340569" cy="835460"/>
            </a:xfrm>
            <a:prstGeom prst="rect">
              <a:avLst/>
            </a:prstGeom>
            <a:solidFill>
              <a:schemeClr val="tx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10"/>
            <p:cNvSpPr>
              <a:spLocks/>
            </p:cNvSpPr>
            <p:nvPr/>
          </p:nvSpPr>
          <p:spPr bwMode="auto">
            <a:xfrm>
              <a:off x="2785186" y="3553386"/>
              <a:ext cx="203100" cy="203100"/>
            </a:xfrm>
            <a:custGeom>
              <a:avLst/>
              <a:gdLst>
                <a:gd name="T0" fmla="*/ 252 w 457"/>
                <a:gd name="T1" fmla="*/ 456 h 457"/>
                <a:gd name="T2" fmla="*/ 297 w 457"/>
                <a:gd name="T3" fmla="*/ 447 h 457"/>
                <a:gd name="T4" fmla="*/ 339 w 457"/>
                <a:gd name="T5" fmla="*/ 430 h 457"/>
                <a:gd name="T6" fmla="*/ 374 w 457"/>
                <a:gd name="T7" fmla="*/ 405 h 457"/>
                <a:gd name="T8" fmla="*/ 405 w 457"/>
                <a:gd name="T9" fmla="*/ 374 h 457"/>
                <a:gd name="T10" fmla="*/ 430 w 457"/>
                <a:gd name="T11" fmla="*/ 337 h 457"/>
                <a:gd name="T12" fmla="*/ 447 w 457"/>
                <a:gd name="T13" fmla="*/ 296 h 457"/>
                <a:gd name="T14" fmla="*/ 456 w 457"/>
                <a:gd name="T15" fmla="*/ 251 h 457"/>
                <a:gd name="T16" fmla="*/ 456 w 457"/>
                <a:gd name="T17" fmla="*/ 205 h 457"/>
                <a:gd name="T18" fmla="*/ 447 w 457"/>
                <a:gd name="T19" fmla="*/ 160 h 457"/>
                <a:gd name="T20" fmla="*/ 430 w 457"/>
                <a:gd name="T21" fmla="*/ 120 h 457"/>
                <a:gd name="T22" fmla="*/ 405 w 457"/>
                <a:gd name="T23" fmla="*/ 83 h 457"/>
                <a:gd name="T24" fmla="*/ 374 w 457"/>
                <a:gd name="T25" fmla="*/ 52 h 457"/>
                <a:gd name="T26" fmla="*/ 339 w 457"/>
                <a:gd name="T27" fmla="*/ 28 h 457"/>
                <a:gd name="T28" fmla="*/ 297 w 457"/>
                <a:gd name="T29" fmla="*/ 10 h 457"/>
                <a:gd name="T30" fmla="*/ 252 w 457"/>
                <a:gd name="T31" fmla="*/ 1 h 457"/>
                <a:gd name="T32" fmla="*/ 206 w 457"/>
                <a:gd name="T33" fmla="*/ 1 h 457"/>
                <a:gd name="T34" fmla="*/ 161 w 457"/>
                <a:gd name="T35" fmla="*/ 10 h 457"/>
                <a:gd name="T36" fmla="*/ 120 w 457"/>
                <a:gd name="T37" fmla="*/ 28 h 457"/>
                <a:gd name="T38" fmla="*/ 83 w 457"/>
                <a:gd name="T39" fmla="*/ 52 h 457"/>
                <a:gd name="T40" fmla="*/ 52 w 457"/>
                <a:gd name="T41" fmla="*/ 83 h 457"/>
                <a:gd name="T42" fmla="*/ 28 w 457"/>
                <a:gd name="T43" fmla="*/ 120 h 457"/>
                <a:gd name="T44" fmla="*/ 10 w 457"/>
                <a:gd name="T45" fmla="*/ 160 h 457"/>
                <a:gd name="T46" fmla="*/ 1 w 457"/>
                <a:gd name="T47" fmla="*/ 205 h 457"/>
                <a:gd name="T48" fmla="*/ 1 w 457"/>
                <a:gd name="T49" fmla="*/ 251 h 457"/>
                <a:gd name="T50" fmla="*/ 10 w 457"/>
                <a:gd name="T51" fmla="*/ 296 h 457"/>
                <a:gd name="T52" fmla="*/ 28 w 457"/>
                <a:gd name="T53" fmla="*/ 337 h 457"/>
                <a:gd name="T54" fmla="*/ 52 w 457"/>
                <a:gd name="T55" fmla="*/ 374 h 457"/>
                <a:gd name="T56" fmla="*/ 83 w 457"/>
                <a:gd name="T57" fmla="*/ 405 h 457"/>
                <a:gd name="T58" fmla="*/ 120 w 457"/>
                <a:gd name="T59" fmla="*/ 430 h 457"/>
                <a:gd name="T60" fmla="*/ 161 w 457"/>
                <a:gd name="T61" fmla="*/ 447 h 457"/>
                <a:gd name="T62" fmla="*/ 206 w 457"/>
                <a:gd name="T63" fmla="*/ 45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7" h="457">
                  <a:moveTo>
                    <a:pt x="229" y="457"/>
                  </a:moveTo>
                  <a:lnTo>
                    <a:pt x="252" y="456"/>
                  </a:lnTo>
                  <a:lnTo>
                    <a:pt x="275" y="453"/>
                  </a:lnTo>
                  <a:lnTo>
                    <a:pt x="297" y="447"/>
                  </a:lnTo>
                  <a:lnTo>
                    <a:pt x="318" y="439"/>
                  </a:lnTo>
                  <a:lnTo>
                    <a:pt x="339" y="430"/>
                  </a:lnTo>
                  <a:lnTo>
                    <a:pt x="357" y="418"/>
                  </a:lnTo>
                  <a:lnTo>
                    <a:pt x="374" y="405"/>
                  </a:lnTo>
                  <a:lnTo>
                    <a:pt x="390" y="390"/>
                  </a:lnTo>
                  <a:lnTo>
                    <a:pt x="405" y="374"/>
                  </a:lnTo>
                  <a:lnTo>
                    <a:pt x="418" y="356"/>
                  </a:lnTo>
                  <a:lnTo>
                    <a:pt x="430" y="337"/>
                  </a:lnTo>
                  <a:lnTo>
                    <a:pt x="440" y="317"/>
                  </a:lnTo>
                  <a:lnTo>
                    <a:pt x="447" y="296"/>
                  </a:lnTo>
                  <a:lnTo>
                    <a:pt x="453" y="274"/>
                  </a:lnTo>
                  <a:lnTo>
                    <a:pt x="456" y="251"/>
                  </a:lnTo>
                  <a:lnTo>
                    <a:pt x="457" y="228"/>
                  </a:lnTo>
                  <a:lnTo>
                    <a:pt x="456" y="205"/>
                  </a:lnTo>
                  <a:lnTo>
                    <a:pt x="453" y="182"/>
                  </a:lnTo>
                  <a:lnTo>
                    <a:pt x="447" y="160"/>
                  </a:lnTo>
                  <a:lnTo>
                    <a:pt x="440" y="139"/>
                  </a:lnTo>
                  <a:lnTo>
                    <a:pt x="430" y="120"/>
                  </a:lnTo>
                  <a:lnTo>
                    <a:pt x="418" y="100"/>
                  </a:lnTo>
                  <a:lnTo>
                    <a:pt x="405" y="83"/>
                  </a:lnTo>
                  <a:lnTo>
                    <a:pt x="390" y="67"/>
                  </a:lnTo>
                  <a:lnTo>
                    <a:pt x="374" y="52"/>
                  </a:lnTo>
                  <a:lnTo>
                    <a:pt x="357" y="39"/>
                  </a:lnTo>
                  <a:lnTo>
                    <a:pt x="339" y="28"/>
                  </a:lnTo>
                  <a:lnTo>
                    <a:pt x="318" y="18"/>
                  </a:lnTo>
                  <a:lnTo>
                    <a:pt x="297" y="10"/>
                  </a:lnTo>
                  <a:lnTo>
                    <a:pt x="275" y="5"/>
                  </a:lnTo>
                  <a:lnTo>
                    <a:pt x="252" y="1"/>
                  </a:lnTo>
                  <a:lnTo>
                    <a:pt x="229" y="0"/>
                  </a:lnTo>
                  <a:lnTo>
                    <a:pt x="206" y="1"/>
                  </a:lnTo>
                  <a:lnTo>
                    <a:pt x="183" y="5"/>
                  </a:lnTo>
                  <a:lnTo>
                    <a:pt x="161" y="10"/>
                  </a:lnTo>
                  <a:lnTo>
                    <a:pt x="140" y="18"/>
                  </a:lnTo>
                  <a:lnTo>
                    <a:pt x="120" y="28"/>
                  </a:lnTo>
                  <a:lnTo>
                    <a:pt x="101" y="39"/>
                  </a:lnTo>
                  <a:lnTo>
                    <a:pt x="83" y="52"/>
                  </a:lnTo>
                  <a:lnTo>
                    <a:pt x="67" y="67"/>
                  </a:lnTo>
                  <a:lnTo>
                    <a:pt x="52" y="83"/>
                  </a:lnTo>
                  <a:lnTo>
                    <a:pt x="39" y="100"/>
                  </a:lnTo>
                  <a:lnTo>
                    <a:pt x="28" y="120"/>
                  </a:lnTo>
                  <a:lnTo>
                    <a:pt x="18" y="139"/>
                  </a:lnTo>
                  <a:lnTo>
                    <a:pt x="10" y="160"/>
                  </a:lnTo>
                  <a:lnTo>
                    <a:pt x="5" y="182"/>
                  </a:lnTo>
                  <a:lnTo>
                    <a:pt x="1" y="205"/>
                  </a:lnTo>
                  <a:lnTo>
                    <a:pt x="0" y="228"/>
                  </a:lnTo>
                  <a:lnTo>
                    <a:pt x="1" y="251"/>
                  </a:lnTo>
                  <a:lnTo>
                    <a:pt x="5" y="274"/>
                  </a:lnTo>
                  <a:lnTo>
                    <a:pt x="10" y="296"/>
                  </a:lnTo>
                  <a:lnTo>
                    <a:pt x="18" y="317"/>
                  </a:lnTo>
                  <a:lnTo>
                    <a:pt x="28" y="337"/>
                  </a:lnTo>
                  <a:lnTo>
                    <a:pt x="39" y="356"/>
                  </a:lnTo>
                  <a:lnTo>
                    <a:pt x="52" y="374"/>
                  </a:lnTo>
                  <a:lnTo>
                    <a:pt x="67" y="390"/>
                  </a:lnTo>
                  <a:lnTo>
                    <a:pt x="83" y="405"/>
                  </a:lnTo>
                  <a:lnTo>
                    <a:pt x="101" y="418"/>
                  </a:lnTo>
                  <a:lnTo>
                    <a:pt x="120" y="430"/>
                  </a:lnTo>
                  <a:lnTo>
                    <a:pt x="140" y="439"/>
                  </a:lnTo>
                  <a:lnTo>
                    <a:pt x="161" y="447"/>
                  </a:lnTo>
                  <a:lnTo>
                    <a:pt x="183" y="453"/>
                  </a:lnTo>
                  <a:lnTo>
                    <a:pt x="206" y="456"/>
                  </a:lnTo>
                  <a:lnTo>
                    <a:pt x="229" y="457"/>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1"/>
            <p:cNvSpPr>
              <a:spLocks/>
            </p:cNvSpPr>
            <p:nvPr/>
          </p:nvSpPr>
          <p:spPr bwMode="auto">
            <a:xfrm>
              <a:off x="2754757" y="3245436"/>
              <a:ext cx="267843" cy="267844"/>
            </a:xfrm>
            <a:custGeom>
              <a:avLst/>
              <a:gdLst>
                <a:gd name="T0" fmla="*/ 333 w 603"/>
                <a:gd name="T1" fmla="*/ 602 h 603"/>
                <a:gd name="T2" fmla="*/ 391 w 603"/>
                <a:gd name="T3" fmla="*/ 590 h 603"/>
                <a:gd name="T4" fmla="*/ 445 w 603"/>
                <a:gd name="T5" fmla="*/ 567 h 603"/>
                <a:gd name="T6" fmla="*/ 494 w 603"/>
                <a:gd name="T7" fmla="*/ 534 h 603"/>
                <a:gd name="T8" fmla="*/ 534 w 603"/>
                <a:gd name="T9" fmla="*/ 494 h 603"/>
                <a:gd name="T10" fmla="*/ 566 w 603"/>
                <a:gd name="T11" fmla="*/ 446 h 603"/>
                <a:gd name="T12" fmla="*/ 589 w 603"/>
                <a:gd name="T13" fmla="*/ 391 h 603"/>
                <a:gd name="T14" fmla="*/ 602 w 603"/>
                <a:gd name="T15" fmla="*/ 333 h 603"/>
                <a:gd name="T16" fmla="*/ 602 w 603"/>
                <a:gd name="T17" fmla="*/ 271 h 603"/>
                <a:gd name="T18" fmla="*/ 589 w 603"/>
                <a:gd name="T19" fmla="*/ 212 h 603"/>
                <a:gd name="T20" fmla="*/ 566 w 603"/>
                <a:gd name="T21" fmla="*/ 158 h 603"/>
                <a:gd name="T22" fmla="*/ 534 w 603"/>
                <a:gd name="T23" fmla="*/ 110 h 603"/>
                <a:gd name="T24" fmla="*/ 494 w 603"/>
                <a:gd name="T25" fmla="*/ 69 h 603"/>
                <a:gd name="T26" fmla="*/ 445 w 603"/>
                <a:gd name="T27" fmla="*/ 37 h 603"/>
                <a:gd name="T28" fmla="*/ 391 w 603"/>
                <a:gd name="T29" fmla="*/ 14 h 603"/>
                <a:gd name="T30" fmla="*/ 333 w 603"/>
                <a:gd name="T31" fmla="*/ 1 h 603"/>
                <a:gd name="T32" fmla="*/ 270 w 603"/>
                <a:gd name="T33" fmla="*/ 1 h 603"/>
                <a:gd name="T34" fmla="*/ 212 w 603"/>
                <a:gd name="T35" fmla="*/ 14 h 603"/>
                <a:gd name="T36" fmla="*/ 157 w 603"/>
                <a:gd name="T37" fmla="*/ 37 h 603"/>
                <a:gd name="T38" fmla="*/ 109 w 603"/>
                <a:gd name="T39" fmla="*/ 69 h 603"/>
                <a:gd name="T40" fmla="*/ 69 w 603"/>
                <a:gd name="T41" fmla="*/ 110 h 603"/>
                <a:gd name="T42" fmla="*/ 37 w 603"/>
                <a:gd name="T43" fmla="*/ 158 h 603"/>
                <a:gd name="T44" fmla="*/ 13 w 603"/>
                <a:gd name="T45" fmla="*/ 212 h 603"/>
                <a:gd name="T46" fmla="*/ 1 w 603"/>
                <a:gd name="T47" fmla="*/ 271 h 603"/>
                <a:gd name="T48" fmla="*/ 1 w 603"/>
                <a:gd name="T49" fmla="*/ 333 h 603"/>
                <a:gd name="T50" fmla="*/ 13 w 603"/>
                <a:gd name="T51" fmla="*/ 391 h 603"/>
                <a:gd name="T52" fmla="*/ 37 w 603"/>
                <a:gd name="T53" fmla="*/ 446 h 603"/>
                <a:gd name="T54" fmla="*/ 69 w 603"/>
                <a:gd name="T55" fmla="*/ 494 h 603"/>
                <a:gd name="T56" fmla="*/ 109 w 603"/>
                <a:gd name="T57" fmla="*/ 534 h 603"/>
                <a:gd name="T58" fmla="*/ 157 w 603"/>
                <a:gd name="T59" fmla="*/ 567 h 603"/>
                <a:gd name="T60" fmla="*/ 212 w 603"/>
                <a:gd name="T61" fmla="*/ 590 h 603"/>
                <a:gd name="T62" fmla="*/ 270 w 603"/>
                <a:gd name="T63" fmla="*/ 60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3" h="603">
                  <a:moveTo>
                    <a:pt x="301" y="603"/>
                  </a:moveTo>
                  <a:lnTo>
                    <a:pt x="333" y="602"/>
                  </a:lnTo>
                  <a:lnTo>
                    <a:pt x="363" y="598"/>
                  </a:lnTo>
                  <a:lnTo>
                    <a:pt x="391" y="590"/>
                  </a:lnTo>
                  <a:lnTo>
                    <a:pt x="419" y="579"/>
                  </a:lnTo>
                  <a:lnTo>
                    <a:pt x="445" y="567"/>
                  </a:lnTo>
                  <a:lnTo>
                    <a:pt x="471" y="552"/>
                  </a:lnTo>
                  <a:lnTo>
                    <a:pt x="494" y="534"/>
                  </a:lnTo>
                  <a:lnTo>
                    <a:pt x="515" y="515"/>
                  </a:lnTo>
                  <a:lnTo>
                    <a:pt x="534" y="494"/>
                  </a:lnTo>
                  <a:lnTo>
                    <a:pt x="551" y="471"/>
                  </a:lnTo>
                  <a:lnTo>
                    <a:pt x="566" y="446"/>
                  </a:lnTo>
                  <a:lnTo>
                    <a:pt x="579" y="419"/>
                  </a:lnTo>
                  <a:lnTo>
                    <a:pt x="589" y="391"/>
                  </a:lnTo>
                  <a:lnTo>
                    <a:pt x="598" y="363"/>
                  </a:lnTo>
                  <a:lnTo>
                    <a:pt x="602" y="333"/>
                  </a:lnTo>
                  <a:lnTo>
                    <a:pt x="603" y="302"/>
                  </a:lnTo>
                  <a:lnTo>
                    <a:pt x="602" y="271"/>
                  </a:lnTo>
                  <a:lnTo>
                    <a:pt x="598" y="241"/>
                  </a:lnTo>
                  <a:lnTo>
                    <a:pt x="589" y="212"/>
                  </a:lnTo>
                  <a:lnTo>
                    <a:pt x="579" y="184"/>
                  </a:lnTo>
                  <a:lnTo>
                    <a:pt x="566" y="158"/>
                  </a:lnTo>
                  <a:lnTo>
                    <a:pt x="551" y="133"/>
                  </a:lnTo>
                  <a:lnTo>
                    <a:pt x="534" y="110"/>
                  </a:lnTo>
                  <a:lnTo>
                    <a:pt x="515" y="89"/>
                  </a:lnTo>
                  <a:lnTo>
                    <a:pt x="494" y="69"/>
                  </a:lnTo>
                  <a:lnTo>
                    <a:pt x="471" y="52"/>
                  </a:lnTo>
                  <a:lnTo>
                    <a:pt x="445" y="37"/>
                  </a:lnTo>
                  <a:lnTo>
                    <a:pt x="419" y="24"/>
                  </a:lnTo>
                  <a:lnTo>
                    <a:pt x="391" y="14"/>
                  </a:lnTo>
                  <a:lnTo>
                    <a:pt x="363" y="6"/>
                  </a:lnTo>
                  <a:lnTo>
                    <a:pt x="333" y="1"/>
                  </a:lnTo>
                  <a:lnTo>
                    <a:pt x="301" y="0"/>
                  </a:lnTo>
                  <a:lnTo>
                    <a:pt x="270" y="1"/>
                  </a:lnTo>
                  <a:lnTo>
                    <a:pt x="240" y="6"/>
                  </a:lnTo>
                  <a:lnTo>
                    <a:pt x="212" y="14"/>
                  </a:lnTo>
                  <a:lnTo>
                    <a:pt x="184" y="24"/>
                  </a:lnTo>
                  <a:lnTo>
                    <a:pt x="157" y="37"/>
                  </a:lnTo>
                  <a:lnTo>
                    <a:pt x="132" y="52"/>
                  </a:lnTo>
                  <a:lnTo>
                    <a:pt x="109" y="69"/>
                  </a:lnTo>
                  <a:lnTo>
                    <a:pt x="88" y="89"/>
                  </a:lnTo>
                  <a:lnTo>
                    <a:pt x="69" y="110"/>
                  </a:lnTo>
                  <a:lnTo>
                    <a:pt x="51" y="133"/>
                  </a:lnTo>
                  <a:lnTo>
                    <a:pt x="37" y="158"/>
                  </a:lnTo>
                  <a:lnTo>
                    <a:pt x="24" y="184"/>
                  </a:lnTo>
                  <a:lnTo>
                    <a:pt x="13" y="212"/>
                  </a:lnTo>
                  <a:lnTo>
                    <a:pt x="5" y="241"/>
                  </a:lnTo>
                  <a:lnTo>
                    <a:pt x="1" y="271"/>
                  </a:lnTo>
                  <a:lnTo>
                    <a:pt x="0" y="302"/>
                  </a:lnTo>
                  <a:lnTo>
                    <a:pt x="1" y="333"/>
                  </a:lnTo>
                  <a:lnTo>
                    <a:pt x="5" y="363"/>
                  </a:lnTo>
                  <a:lnTo>
                    <a:pt x="13" y="391"/>
                  </a:lnTo>
                  <a:lnTo>
                    <a:pt x="24" y="419"/>
                  </a:lnTo>
                  <a:lnTo>
                    <a:pt x="37" y="446"/>
                  </a:lnTo>
                  <a:lnTo>
                    <a:pt x="51" y="471"/>
                  </a:lnTo>
                  <a:lnTo>
                    <a:pt x="69" y="494"/>
                  </a:lnTo>
                  <a:lnTo>
                    <a:pt x="88" y="515"/>
                  </a:lnTo>
                  <a:lnTo>
                    <a:pt x="109" y="534"/>
                  </a:lnTo>
                  <a:lnTo>
                    <a:pt x="132" y="552"/>
                  </a:lnTo>
                  <a:lnTo>
                    <a:pt x="157" y="567"/>
                  </a:lnTo>
                  <a:lnTo>
                    <a:pt x="184" y="579"/>
                  </a:lnTo>
                  <a:lnTo>
                    <a:pt x="212" y="590"/>
                  </a:lnTo>
                  <a:lnTo>
                    <a:pt x="240" y="598"/>
                  </a:lnTo>
                  <a:lnTo>
                    <a:pt x="270" y="602"/>
                  </a:lnTo>
                  <a:lnTo>
                    <a:pt x="301" y="603"/>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p:cNvSpPr>
              <a:spLocks/>
            </p:cNvSpPr>
            <p:nvPr/>
          </p:nvSpPr>
          <p:spPr bwMode="auto">
            <a:xfrm>
              <a:off x="2786516" y="3794334"/>
              <a:ext cx="202213" cy="202213"/>
            </a:xfrm>
            <a:custGeom>
              <a:avLst/>
              <a:gdLst>
                <a:gd name="T0" fmla="*/ 253 w 458"/>
                <a:gd name="T1" fmla="*/ 456 h 458"/>
                <a:gd name="T2" fmla="*/ 297 w 458"/>
                <a:gd name="T3" fmla="*/ 447 h 458"/>
                <a:gd name="T4" fmla="*/ 338 w 458"/>
                <a:gd name="T5" fmla="*/ 430 h 458"/>
                <a:gd name="T6" fmla="*/ 375 w 458"/>
                <a:gd name="T7" fmla="*/ 406 h 458"/>
                <a:gd name="T8" fmla="*/ 406 w 458"/>
                <a:gd name="T9" fmla="*/ 375 h 458"/>
                <a:gd name="T10" fmla="*/ 430 w 458"/>
                <a:gd name="T11" fmla="*/ 338 h 458"/>
                <a:gd name="T12" fmla="*/ 447 w 458"/>
                <a:gd name="T13" fmla="*/ 297 h 458"/>
                <a:gd name="T14" fmla="*/ 456 w 458"/>
                <a:gd name="T15" fmla="*/ 253 h 458"/>
                <a:gd name="T16" fmla="*/ 456 w 458"/>
                <a:gd name="T17" fmla="*/ 206 h 458"/>
                <a:gd name="T18" fmla="*/ 447 w 458"/>
                <a:gd name="T19" fmla="*/ 162 h 458"/>
                <a:gd name="T20" fmla="*/ 430 w 458"/>
                <a:gd name="T21" fmla="*/ 120 h 458"/>
                <a:gd name="T22" fmla="*/ 406 w 458"/>
                <a:gd name="T23" fmla="*/ 83 h 458"/>
                <a:gd name="T24" fmla="*/ 375 w 458"/>
                <a:gd name="T25" fmla="*/ 52 h 458"/>
                <a:gd name="T26" fmla="*/ 338 w 458"/>
                <a:gd name="T27" fmla="*/ 28 h 458"/>
                <a:gd name="T28" fmla="*/ 297 w 458"/>
                <a:gd name="T29" fmla="*/ 11 h 458"/>
                <a:gd name="T30" fmla="*/ 253 w 458"/>
                <a:gd name="T31" fmla="*/ 1 h 458"/>
                <a:gd name="T32" fmla="*/ 206 w 458"/>
                <a:gd name="T33" fmla="*/ 1 h 458"/>
                <a:gd name="T34" fmla="*/ 162 w 458"/>
                <a:gd name="T35" fmla="*/ 11 h 458"/>
                <a:gd name="T36" fmla="*/ 120 w 458"/>
                <a:gd name="T37" fmla="*/ 28 h 458"/>
                <a:gd name="T38" fmla="*/ 83 w 458"/>
                <a:gd name="T39" fmla="*/ 52 h 458"/>
                <a:gd name="T40" fmla="*/ 52 w 458"/>
                <a:gd name="T41" fmla="*/ 83 h 458"/>
                <a:gd name="T42" fmla="*/ 28 w 458"/>
                <a:gd name="T43" fmla="*/ 120 h 458"/>
                <a:gd name="T44" fmla="*/ 11 w 458"/>
                <a:gd name="T45" fmla="*/ 162 h 458"/>
                <a:gd name="T46" fmla="*/ 1 w 458"/>
                <a:gd name="T47" fmla="*/ 206 h 458"/>
                <a:gd name="T48" fmla="*/ 1 w 458"/>
                <a:gd name="T49" fmla="*/ 253 h 458"/>
                <a:gd name="T50" fmla="*/ 11 w 458"/>
                <a:gd name="T51" fmla="*/ 297 h 458"/>
                <a:gd name="T52" fmla="*/ 28 w 458"/>
                <a:gd name="T53" fmla="*/ 338 h 458"/>
                <a:gd name="T54" fmla="*/ 52 w 458"/>
                <a:gd name="T55" fmla="*/ 375 h 458"/>
                <a:gd name="T56" fmla="*/ 83 w 458"/>
                <a:gd name="T57" fmla="*/ 406 h 458"/>
                <a:gd name="T58" fmla="*/ 120 w 458"/>
                <a:gd name="T59" fmla="*/ 430 h 458"/>
                <a:gd name="T60" fmla="*/ 162 w 458"/>
                <a:gd name="T61" fmla="*/ 447 h 458"/>
                <a:gd name="T62" fmla="*/ 206 w 458"/>
                <a:gd name="T63" fmla="*/ 45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8" h="458">
                  <a:moveTo>
                    <a:pt x="229" y="458"/>
                  </a:moveTo>
                  <a:lnTo>
                    <a:pt x="253" y="456"/>
                  </a:lnTo>
                  <a:lnTo>
                    <a:pt x="276" y="453"/>
                  </a:lnTo>
                  <a:lnTo>
                    <a:pt x="297" y="447"/>
                  </a:lnTo>
                  <a:lnTo>
                    <a:pt x="318" y="439"/>
                  </a:lnTo>
                  <a:lnTo>
                    <a:pt x="338" y="430"/>
                  </a:lnTo>
                  <a:lnTo>
                    <a:pt x="357" y="418"/>
                  </a:lnTo>
                  <a:lnTo>
                    <a:pt x="375" y="406"/>
                  </a:lnTo>
                  <a:lnTo>
                    <a:pt x="391" y="391"/>
                  </a:lnTo>
                  <a:lnTo>
                    <a:pt x="406" y="375"/>
                  </a:lnTo>
                  <a:lnTo>
                    <a:pt x="418" y="357"/>
                  </a:lnTo>
                  <a:lnTo>
                    <a:pt x="430" y="338"/>
                  </a:lnTo>
                  <a:lnTo>
                    <a:pt x="439" y="318"/>
                  </a:lnTo>
                  <a:lnTo>
                    <a:pt x="447" y="297"/>
                  </a:lnTo>
                  <a:lnTo>
                    <a:pt x="453" y="276"/>
                  </a:lnTo>
                  <a:lnTo>
                    <a:pt x="456" y="253"/>
                  </a:lnTo>
                  <a:lnTo>
                    <a:pt x="458" y="229"/>
                  </a:lnTo>
                  <a:lnTo>
                    <a:pt x="456" y="206"/>
                  </a:lnTo>
                  <a:lnTo>
                    <a:pt x="453" y="183"/>
                  </a:lnTo>
                  <a:lnTo>
                    <a:pt x="447" y="162"/>
                  </a:lnTo>
                  <a:lnTo>
                    <a:pt x="439" y="140"/>
                  </a:lnTo>
                  <a:lnTo>
                    <a:pt x="430" y="120"/>
                  </a:lnTo>
                  <a:lnTo>
                    <a:pt x="418" y="102"/>
                  </a:lnTo>
                  <a:lnTo>
                    <a:pt x="406" y="83"/>
                  </a:lnTo>
                  <a:lnTo>
                    <a:pt x="391" y="67"/>
                  </a:lnTo>
                  <a:lnTo>
                    <a:pt x="375" y="52"/>
                  </a:lnTo>
                  <a:lnTo>
                    <a:pt x="357" y="39"/>
                  </a:lnTo>
                  <a:lnTo>
                    <a:pt x="338" y="28"/>
                  </a:lnTo>
                  <a:lnTo>
                    <a:pt x="318" y="19"/>
                  </a:lnTo>
                  <a:lnTo>
                    <a:pt x="297" y="11"/>
                  </a:lnTo>
                  <a:lnTo>
                    <a:pt x="276" y="5"/>
                  </a:lnTo>
                  <a:lnTo>
                    <a:pt x="253" y="1"/>
                  </a:lnTo>
                  <a:lnTo>
                    <a:pt x="229" y="0"/>
                  </a:lnTo>
                  <a:lnTo>
                    <a:pt x="206" y="1"/>
                  </a:lnTo>
                  <a:lnTo>
                    <a:pt x="183" y="5"/>
                  </a:lnTo>
                  <a:lnTo>
                    <a:pt x="162" y="11"/>
                  </a:lnTo>
                  <a:lnTo>
                    <a:pt x="141" y="19"/>
                  </a:lnTo>
                  <a:lnTo>
                    <a:pt x="120" y="28"/>
                  </a:lnTo>
                  <a:lnTo>
                    <a:pt x="102" y="39"/>
                  </a:lnTo>
                  <a:lnTo>
                    <a:pt x="83" y="52"/>
                  </a:lnTo>
                  <a:lnTo>
                    <a:pt x="67" y="67"/>
                  </a:lnTo>
                  <a:lnTo>
                    <a:pt x="52" y="83"/>
                  </a:lnTo>
                  <a:lnTo>
                    <a:pt x="39" y="102"/>
                  </a:lnTo>
                  <a:lnTo>
                    <a:pt x="28" y="120"/>
                  </a:lnTo>
                  <a:lnTo>
                    <a:pt x="19" y="140"/>
                  </a:lnTo>
                  <a:lnTo>
                    <a:pt x="11" y="162"/>
                  </a:lnTo>
                  <a:lnTo>
                    <a:pt x="5" y="183"/>
                  </a:lnTo>
                  <a:lnTo>
                    <a:pt x="1" y="206"/>
                  </a:lnTo>
                  <a:lnTo>
                    <a:pt x="0" y="229"/>
                  </a:lnTo>
                  <a:lnTo>
                    <a:pt x="1" y="253"/>
                  </a:lnTo>
                  <a:lnTo>
                    <a:pt x="5" y="276"/>
                  </a:lnTo>
                  <a:lnTo>
                    <a:pt x="11" y="297"/>
                  </a:lnTo>
                  <a:lnTo>
                    <a:pt x="19" y="318"/>
                  </a:lnTo>
                  <a:lnTo>
                    <a:pt x="28" y="338"/>
                  </a:lnTo>
                  <a:lnTo>
                    <a:pt x="39" y="357"/>
                  </a:lnTo>
                  <a:lnTo>
                    <a:pt x="52" y="375"/>
                  </a:lnTo>
                  <a:lnTo>
                    <a:pt x="67" y="391"/>
                  </a:lnTo>
                  <a:lnTo>
                    <a:pt x="83" y="406"/>
                  </a:lnTo>
                  <a:lnTo>
                    <a:pt x="102" y="418"/>
                  </a:lnTo>
                  <a:lnTo>
                    <a:pt x="120" y="430"/>
                  </a:lnTo>
                  <a:lnTo>
                    <a:pt x="141" y="439"/>
                  </a:lnTo>
                  <a:lnTo>
                    <a:pt x="162" y="447"/>
                  </a:lnTo>
                  <a:lnTo>
                    <a:pt x="183" y="453"/>
                  </a:lnTo>
                  <a:lnTo>
                    <a:pt x="206" y="456"/>
                  </a:lnTo>
                  <a:lnTo>
                    <a:pt x="229" y="458"/>
                  </a:lnTo>
                  <a:close/>
                </a:path>
              </a:pathLst>
            </a:cu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7" name="Rectangle 8"/>
            <p:cNvSpPr>
              <a:spLocks noChangeArrowheads="1"/>
            </p:cNvSpPr>
            <p:nvPr/>
          </p:nvSpPr>
          <p:spPr bwMode="auto">
            <a:xfrm>
              <a:off x="7292847" y="3243414"/>
              <a:ext cx="340569" cy="835460"/>
            </a:xfrm>
            <a:prstGeom prst="rect">
              <a:avLst/>
            </a:prstGeom>
            <a:solidFill>
              <a:schemeClr val="tx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10"/>
            <p:cNvSpPr>
              <a:spLocks/>
            </p:cNvSpPr>
            <p:nvPr/>
          </p:nvSpPr>
          <p:spPr bwMode="auto">
            <a:xfrm>
              <a:off x="7360251" y="3596400"/>
              <a:ext cx="203100" cy="203100"/>
            </a:xfrm>
            <a:custGeom>
              <a:avLst/>
              <a:gdLst>
                <a:gd name="T0" fmla="*/ 252 w 457"/>
                <a:gd name="T1" fmla="*/ 456 h 457"/>
                <a:gd name="T2" fmla="*/ 297 w 457"/>
                <a:gd name="T3" fmla="*/ 447 h 457"/>
                <a:gd name="T4" fmla="*/ 339 w 457"/>
                <a:gd name="T5" fmla="*/ 430 h 457"/>
                <a:gd name="T6" fmla="*/ 374 w 457"/>
                <a:gd name="T7" fmla="*/ 405 h 457"/>
                <a:gd name="T8" fmla="*/ 405 w 457"/>
                <a:gd name="T9" fmla="*/ 374 h 457"/>
                <a:gd name="T10" fmla="*/ 430 w 457"/>
                <a:gd name="T11" fmla="*/ 337 h 457"/>
                <a:gd name="T12" fmla="*/ 447 w 457"/>
                <a:gd name="T13" fmla="*/ 296 h 457"/>
                <a:gd name="T14" fmla="*/ 456 w 457"/>
                <a:gd name="T15" fmla="*/ 251 h 457"/>
                <a:gd name="T16" fmla="*/ 456 w 457"/>
                <a:gd name="T17" fmla="*/ 205 h 457"/>
                <a:gd name="T18" fmla="*/ 447 w 457"/>
                <a:gd name="T19" fmla="*/ 160 h 457"/>
                <a:gd name="T20" fmla="*/ 430 w 457"/>
                <a:gd name="T21" fmla="*/ 120 h 457"/>
                <a:gd name="T22" fmla="*/ 405 w 457"/>
                <a:gd name="T23" fmla="*/ 83 h 457"/>
                <a:gd name="T24" fmla="*/ 374 w 457"/>
                <a:gd name="T25" fmla="*/ 52 h 457"/>
                <a:gd name="T26" fmla="*/ 339 w 457"/>
                <a:gd name="T27" fmla="*/ 28 h 457"/>
                <a:gd name="T28" fmla="*/ 297 w 457"/>
                <a:gd name="T29" fmla="*/ 10 h 457"/>
                <a:gd name="T30" fmla="*/ 252 w 457"/>
                <a:gd name="T31" fmla="*/ 1 h 457"/>
                <a:gd name="T32" fmla="*/ 206 w 457"/>
                <a:gd name="T33" fmla="*/ 1 h 457"/>
                <a:gd name="T34" fmla="*/ 161 w 457"/>
                <a:gd name="T35" fmla="*/ 10 h 457"/>
                <a:gd name="T36" fmla="*/ 120 w 457"/>
                <a:gd name="T37" fmla="*/ 28 h 457"/>
                <a:gd name="T38" fmla="*/ 83 w 457"/>
                <a:gd name="T39" fmla="*/ 52 h 457"/>
                <a:gd name="T40" fmla="*/ 52 w 457"/>
                <a:gd name="T41" fmla="*/ 83 h 457"/>
                <a:gd name="T42" fmla="*/ 28 w 457"/>
                <a:gd name="T43" fmla="*/ 120 h 457"/>
                <a:gd name="T44" fmla="*/ 10 w 457"/>
                <a:gd name="T45" fmla="*/ 160 h 457"/>
                <a:gd name="T46" fmla="*/ 1 w 457"/>
                <a:gd name="T47" fmla="*/ 205 h 457"/>
                <a:gd name="T48" fmla="*/ 1 w 457"/>
                <a:gd name="T49" fmla="*/ 251 h 457"/>
                <a:gd name="T50" fmla="*/ 10 w 457"/>
                <a:gd name="T51" fmla="*/ 296 h 457"/>
                <a:gd name="T52" fmla="*/ 28 w 457"/>
                <a:gd name="T53" fmla="*/ 337 h 457"/>
                <a:gd name="T54" fmla="*/ 52 w 457"/>
                <a:gd name="T55" fmla="*/ 374 h 457"/>
                <a:gd name="T56" fmla="*/ 83 w 457"/>
                <a:gd name="T57" fmla="*/ 405 h 457"/>
                <a:gd name="T58" fmla="*/ 120 w 457"/>
                <a:gd name="T59" fmla="*/ 430 h 457"/>
                <a:gd name="T60" fmla="*/ 161 w 457"/>
                <a:gd name="T61" fmla="*/ 447 h 457"/>
                <a:gd name="T62" fmla="*/ 206 w 457"/>
                <a:gd name="T63" fmla="*/ 45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7" h="457">
                  <a:moveTo>
                    <a:pt x="229" y="457"/>
                  </a:moveTo>
                  <a:lnTo>
                    <a:pt x="252" y="456"/>
                  </a:lnTo>
                  <a:lnTo>
                    <a:pt x="275" y="453"/>
                  </a:lnTo>
                  <a:lnTo>
                    <a:pt x="297" y="447"/>
                  </a:lnTo>
                  <a:lnTo>
                    <a:pt x="318" y="439"/>
                  </a:lnTo>
                  <a:lnTo>
                    <a:pt x="339" y="430"/>
                  </a:lnTo>
                  <a:lnTo>
                    <a:pt x="357" y="418"/>
                  </a:lnTo>
                  <a:lnTo>
                    <a:pt x="374" y="405"/>
                  </a:lnTo>
                  <a:lnTo>
                    <a:pt x="390" y="390"/>
                  </a:lnTo>
                  <a:lnTo>
                    <a:pt x="405" y="374"/>
                  </a:lnTo>
                  <a:lnTo>
                    <a:pt x="418" y="356"/>
                  </a:lnTo>
                  <a:lnTo>
                    <a:pt x="430" y="337"/>
                  </a:lnTo>
                  <a:lnTo>
                    <a:pt x="440" y="317"/>
                  </a:lnTo>
                  <a:lnTo>
                    <a:pt x="447" y="296"/>
                  </a:lnTo>
                  <a:lnTo>
                    <a:pt x="453" y="274"/>
                  </a:lnTo>
                  <a:lnTo>
                    <a:pt x="456" y="251"/>
                  </a:lnTo>
                  <a:lnTo>
                    <a:pt x="457" y="228"/>
                  </a:lnTo>
                  <a:lnTo>
                    <a:pt x="456" y="205"/>
                  </a:lnTo>
                  <a:lnTo>
                    <a:pt x="453" y="182"/>
                  </a:lnTo>
                  <a:lnTo>
                    <a:pt x="447" y="160"/>
                  </a:lnTo>
                  <a:lnTo>
                    <a:pt x="440" y="139"/>
                  </a:lnTo>
                  <a:lnTo>
                    <a:pt x="430" y="120"/>
                  </a:lnTo>
                  <a:lnTo>
                    <a:pt x="418" y="100"/>
                  </a:lnTo>
                  <a:lnTo>
                    <a:pt x="405" y="83"/>
                  </a:lnTo>
                  <a:lnTo>
                    <a:pt x="390" y="67"/>
                  </a:lnTo>
                  <a:lnTo>
                    <a:pt x="374" y="52"/>
                  </a:lnTo>
                  <a:lnTo>
                    <a:pt x="357" y="39"/>
                  </a:lnTo>
                  <a:lnTo>
                    <a:pt x="339" y="28"/>
                  </a:lnTo>
                  <a:lnTo>
                    <a:pt x="318" y="18"/>
                  </a:lnTo>
                  <a:lnTo>
                    <a:pt x="297" y="10"/>
                  </a:lnTo>
                  <a:lnTo>
                    <a:pt x="275" y="5"/>
                  </a:lnTo>
                  <a:lnTo>
                    <a:pt x="252" y="1"/>
                  </a:lnTo>
                  <a:lnTo>
                    <a:pt x="229" y="0"/>
                  </a:lnTo>
                  <a:lnTo>
                    <a:pt x="206" y="1"/>
                  </a:lnTo>
                  <a:lnTo>
                    <a:pt x="183" y="5"/>
                  </a:lnTo>
                  <a:lnTo>
                    <a:pt x="161" y="10"/>
                  </a:lnTo>
                  <a:lnTo>
                    <a:pt x="140" y="18"/>
                  </a:lnTo>
                  <a:lnTo>
                    <a:pt x="120" y="28"/>
                  </a:lnTo>
                  <a:lnTo>
                    <a:pt x="101" y="39"/>
                  </a:lnTo>
                  <a:lnTo>
                    <a:pt x="83" y="52"/>
                  </a:lnTo>
                  <a:lnTo>
                    <a:pt x="67" y="67"/>
                  </a:lnTo>
                  <a:lnTo>
                    <a:pt x="52" y="83"/>
                  </a:lnTo>
                  <a:lnTo>
                    <a:pt x="39" y="100"/>
                  </a:lnTo>
                  <a:lnTo>
                    <a:pt x="28" y="120"/>
                  </a:lnTo>
                  <a:lnTo>
                    <a:pt x="18" y="139"/>
                  </a:lnTo>
                  <a:lnTo>
                    <a:pt x="10" y="160"/>
                  </a:lnTo>
                  <a:lnTo>
                    <a:pt x="5" y="182"/>
                  </a:lnTo>
                  <a:lnTo>
                    <a:pt x="1" y="205"/>
                  </a:lnTo>
                  <a:lnTo>
                    <a:pt x="0" y="228"/>
                  </a:lnTo>
                  <a:lnTo>
                    <a:pt x="1" y="251"/>
                  </a:lnTo>
                  <a:lnTo>
                    <a:pt x="5" y="274"/>
                  </a:lnTo>
                  <a:lnTo>
                    <a:pt x="10" y="296"/>
                  </a:lnTo>
                  <a:lnTo>
                    <a:pt x="18" y="317"/>
                  </a:lnTo>
                  <a:lnTo>
                    <a:pt x="28" y="337"/>
                  </a:lnTo>
                  <a:lnTo>
                    <a:pt x="39" y="356"/>
                  </a:lnTo>
                  <a:lnTo>
                    <a:pt x="52" y="374"/>
                  </a:lnTo>
                  <a:lnTo>
                    <a:pt x="67" y="390"/>
                  </a:lnTo>
                  <a:lnTo>
                    <a:pt x="83" y="405"/>
                  </a:lnTo>
                  <a:lnTo>
                    <a:pt x="101" y="418"/>
                  </a:lnTo>
                  <a:lnTo>
                    <a:pt x="120" y="430"/>
                  </a:lnTo>
                  <a:lnTo>
                    <a:pt x="140" y="439"/>
                  </a:lnTo>
                  <a:lnTo>
                    <a:pt x="161" y="447"/>
                  </a:lnTo>
                  <a:lnTo>
                    <a:pt x="183" y="453"/>
                  </a:lnTo>
                  <a:lnTo>
                    <a:pt x="206" y="456"/>
                  </a:lnTo>
                  <a:lnTo>
                    <a:pt x="229" y="457"/>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1"/>
            <p:cNvSpPr>
              <a:spLocks/>
            </p:cNvSpPr>
            <p:nvPr/>
          </p:nvSpPr>
          <p:spPr bwMode="auto">
            <a:xfrm>
              <a:off x="7327879" y="3286165"/>
              <a:ext cx="267843" cy="267844"/>
            </a:xfrm>
            <a:custGeom>
              <a:avLst/>
              <a:gdLst>
                <a:gd name="T0" fmla="*/ 333 w 603"/>
                <a:gd name="T1" fmla="*/ 602 h 603"/>
                <a:gd name="T2" fmla="*/ 391 w 603"/>
                <a:gd name="T3" fmla="*/ 590 h 603"/>
                <a:gd name="T4" fmla="*/ 445 w 603"/>
                <a:gd name="T5" fmla="*/ 567 h 603"/>
                <a:gd name="T6" fmla="*/ 494 w 603"/>
                <a:gd name="T7" fmla="*/ 534 h 603"/>
                <a:gd name="T8" fmla="*/ 534 w 603"/>
                <a:gd name="T9" fmla="*/ 494 h 603"/>
                <a:gd name="T10" fmla="*/ 566 w 603"/>
                <a:gd name="T11" fmla="*/ 446 h 603"/>
                <a:gd name="T12" fmla="*/ 589 w 603"/>
                <a:gd name="T13" fmla="*/ 391 h 603"/>
                <a:gd name="T14" fmla="*/ 602 w 603"/>
                <a:gd name="T15" fmla="*/ 333 h 603"/>
                <a:gd name="T16" fmla="*/ 602 w 603"/>
                <a:gd name="T17" fmla="*/ 271 h 603"/>
                <a:gd name="T18" fmla="*/ 589 w 603"/>
                <a:gd name="T19" fmla="*/ 212 h 603"/>
                <a:gd name="T20" fmla="*/ 566 w 603"/>
                <a:gd name="T21" fmla="*/ 158 h 603"/>
                <a:gd name="T22" fmla="*/ 534 w 603"/>
                <a:gd name="T23" fmla="*/ 110 h 603"/>
                <a:gd name="T24" fmla="*/ 494 w 603"/>
                <a:gd name="T25" fmla="*/ 69 h 603"/>
                <a:gd name="T26" fmla="*/ 445 w 603"/>
                <a:gd name="T27" fmla="*/ 37 h 603"/>
                <a:gd name="T28" fmla="*/ 391 w 603"/>
                <a:gd name="T29" fmla="*/ 14 h 603"/>
                <a:gd name="T30" fmla="*/ 333 w 603"/>
                <a:gd name="T31" fmla="*/ 1 h 603"/>
                <a:gd name="T32" fmla="*/ 270 w 603"/>
                <a:gd name="T33" fmla="*/ 1 h 603"/>
                <a:gd name="T34" fmla="*/ 212 w 603"/>
                <a:gd name="T35" fmla="*/ 14 h 603"/>
                <a:gd name="T36" fmla="*/ 157 w 603"/>
                <a:gd name="T37" fmla="*/ 37 h 603"/>
                <a:gd name="T38" fmla="*/ 109 w 603"/>
                <a:gd name="T39" fmla="*/ 69 h 603"/>
                <a:gd name="T40" fmla="*/ 69 w 603"/>
                <a:gd name="T41" fmla="*/ 110 h 603"/>
                <a:gd name="T42" fmla="*/ 37 w 603"/>
                <a:gd name="T43" fmla="*/ 158 h 603"/>
                <a:gd name="T44" fmla="*/ 13 w 603"/>
                <a:gd name="T45" fmla="*/ 212 h 603"/>
                <a:gd name="T46" fmla="*/ 1 w 603"/>
                <a:gd name="T47" fmla="*/ 271 h 603"/>
                <a:gd name="T48" fmla="*/ 1 w 603"/>
                <a:gd name="T49" fmla="*/ 333 h 603"/>
                <a:gd name="T50" fmla="*/ 13 w 603"/>
                <a:gd name="T51" fmla="*/ 391 h 603"/>
                <a:gd name="T52" fmla="*/ 37 w 603"/>
                <a:gd name="T53" fmla="*/ 446 h 603"/>
                <a:gd name="T54" fmla="*/ 69 w 603"/>
                <a:gd name="T55" fmla="*/ 494 h 603"/>
                <a:gd name="T56" fmla="*/ 109 w 603"/>
                <a:gd name="T57" fmla="*/ 534 h 603"/>
                <a:gd name="T58" fmla="*/ 157 w 603"/>
                <a:gd name="T59" fmla="*/ 567 h 603"/>
                <a:gd name="T60" fmla="*/ 212 w 603"/>
                <a:gd name="T61" fmla="*/ 590 h 603"/>
                <a:gd name="T62" fmla="*/ 270 w 603"/>
                <a:gd name="T63" fmla="*/ 60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3" h="603">
                  <a:moveTo>
                    <a:pt x="301" y="603"/>
                  </a:moveTo>
                  <a:lnTo>
                    <a:pt x="333" y="602"/>
                  </a:lnTo>
                  <a:lnTo>
                    <a:pt x="363" y="598"/>
                  </a:lnTo>
                  <a:lnTo>
                    <a:pt x="391" y="590"/>
                  </a:lnTo>
                  <a:lnTo>
                    <a:pt x="419" y="579"/>
                  </a:lnTo>
                  <a:lnTo>
                    <a:pt x="445" y="567"/>
                  </a:lnTo>
                  <a:lnTo>
                    <a:pt x="471" y="552"/>
                  </a:lnTo>
                  <a:lnTo>
                    <a:pt x="494" y="534"/>
                  </a:lnTo>
                  <a:lnTo>
                    <a:pt x="515" y="515"/>
                  </a:lnTo>
                  <a:lnTo>
                    <a:pt x="534" y="494"/>
                  </a:lnTo>
                  <a:lnTo>
                    <a:pt x="551" y="471"/>
                  </a:lnTo>
                  <a:lnTo>
                    <a:pt x="566" y="446"/>
                  </a:lnTo>
                  <a:lnTo>
                    <a:pt x="579" y="419"/>
                  </a:lnTo>
                  <a:lnTo>
                    <a:pt x="589" y="391"/>
                  </a:lnTo>
                  <a:lnTo>
                    <a:pt x="598" y="363"/>
                  </a:lnTo>
                  <a:lnTo>
                    <a:pt x="602" y="333"/>
                  </a:lnTo>
                  <a:lnTo>
                    <a:pt x="603" y="302"/>
                  </a:lnTo>
                  <a:lnTo>
                    <a:pt x="602" y="271"/>
                  </a:lnTo>
                  <a:lnTo>
                    <a:pt x="598" y="241"/>
                  </a:lnTo>
                  <a:lnTo>
                    <a:pt x="589" y="212"/>
                  </a:lnTo>
                  <a:lnTo>
                    <a:pt x="579" y="184"/>
                  </a:lnTo>
                  <a:lnTo>
                    <a:pt x="566" y="158"/>
                  </a:lnTo>
                  <a:lnTo>
                    <a:pt x="551" y="133"/>
                  </a:lnTo>
                  <a:lnTo>
                    <a:pt x="534" y="110"/>
                  </a:lnTo>
                  <a:lnTo>
                    <a:pt x="515" y="89"/>
                  </a:lnTo>
                  <a:lnTo>
                    <a:pt x="494" y="69"/>
                  </a:lnTo>
                  <a:lnTo>
                    <a:pt x="471" y="52"/>
                  </a:lnTo>
                  <a:lnTo>
                    <a:pt x="445" y="37"/>
                  </a:lnTo>
                  <a:lnTo>
                    <a:pt x="419" y="24"/>
                  </a:lnTo>
                  <a:lnTo>
                    <a:pt x="391" y="14"/>
                  </a:lnTo>
                  <a:lnTo>
                    <a:pt x="363" y="6"/>
                  </a:lnTo>
                  <a:lnTo>
                    <a:pt x="333" y="1"/>
                  </a:lnTo>
                  <a:lnTo>
                    <a:pt x="301" y="0"/>
                  </a:lnTo>
                  <a:lnTo>
                    <a:pt x="270" y="1"/>
                  </a:lnTo>
                  <a:lnTo>
                    <a:pt x="240" y="6"/>
                  </a:lnTo>
                  <a:lnTo>
                    <a:pt x="212" y="14"/>
                  </a:lnTo>
                  <a:lnTo>
                    <a:pt x="184" y="24"/>
                  </a:lnTo>
                  <a:lnTo>
                    <a:pt x="157" y="37"/>
                  </a:lnTo>
                  <a:lnTo>
                    <a:pt x="132" y="52"/>
                  </a:lnTo>
                  <a:lnTo>
                    <a:pt x="109" y="69"/>
                  </a:lnTo>
                  <a:lnTo>
                    <a:pt x="88" y="89"/>
                  </a:lnTo>
                  <a:lnTo>
                    <a:pt x="69" y="110"/>
                  </a:lnTo>
                  <a:lnTo>
                    <a:pt x="51" y="133"/>
                  </a:lnTo>
                  <a:lnTo>
                    <a:pt x="37" y="158"/>
                  </a:lnTo>
                  <a:lnTo>
                    <a:pt x="24" y="184"/>
                  </a:lnTo>
                  <a:lnTo>
                    <a:pt x="13" y="212"/>
                  </a:lnTo>
                  <a:lnTo>
                    <a:pt x="5" y="241"/>
                  </a:lnTo>
                  <a:lnTo>
                    <a:pt x="1" y="271"/>
                  </a:lnTo>
                  <a:lnTo>
                    <a:pt x="0" y="302"/>
                  </a:lnTo>
                  <a:lnTo>
                    <a:pt x="1" y="333"/>
                  </a:lnTo>
                  <a:lnTo>
                    <a:pt x="5" y="363"/>
                  </a:lnTo>
                  <a:lnTo>
                    <a:pt x="13" y="391"/>
                  </a:lnTo>
                  <a:lnTo>
                    <a:pt x="24" y="419"/>
                  </a:lnTo>
                  <a:lnTo>
                    <a:pt x="37" y="446"/>
                  </a:lnTo>
                  <a:lnTo>
                    <a:pt x="51" y="471"/>
                  </a:lnTo>
                  <a:lnTo>
                    <a:pt x="69" y="494"/>
                  </a:lnTo>
                  <a:lnTo>
                    <a:pt x="88" y="515"/>
                  </a:lnTo>
                  <a:lnTo>
                    <a:pt x="109" y="534"/>
                  </a:lnTo>
                  <a:lnTo>
                    <a:pt x="132" y="552"/>
                  </a:lnTo>
                  <a:lnTo>
                    <a:pt x="157" y="567"/>
                  </a:lnTo>
                  <a:lnTo>
                    <a:pt x="184" y="579"/>
                  </a:lnTo>
                  <a:lnTo>
                    <a:pt x="212" y="590"/>
                  </a:lnTo>
                  <a:lnTo>
                    <a:pt x="240" y="598"/>
                  </a:lnTo>
                  <a:lnTo>
                    <a:pt x="270" y="602"/>
                  </a:lnTo>
                  <a:lnTo>
                    <a:pt x="301" y="603"/>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2"/>
            <p:cNvSpPr>
              <a:spLocks/>
            </p:cNvSpPr>
            <p:nvPr/>
          </p:nvSpPr>
          <p:spPr bwMode="auto">
            <a:xfrm>
              <a:off x="7347833" y="3321148"/>
              <a:ext cx="227933" cy="115297"/>
            </a:xfrm>
            <a:custGeom>
              <a:avLst/>
              <a:gdLst>
                <a:gd name="T0" fmla="*/ 513 w 513"/>
                <a:gd name="T1" fmla="*/ 260 h 260"/>
                <a:gd name="T2" fmla="*/ 510 w 513"/>
                <a:gd name="T3" fmla="*/ 230 h 260"/>
                <a:gd name="T4" fmla="*/ 506 w 513"/>
                <a:gd name="T5" fmla="*/ 201 h 260"/>
                <a:gd name="T6" fmla="*/ 500 w 513"/>
                <a:gd name="T7" fmla="*/ 175 h 260"/>
                <a:gd name="T8" fmla="*/ 492 w 513"/>
                <a:gd name="T9" fmla="*/ 149 h 260"/>
                <a:gd name="T10" fmla="*/ 483 w 513"/>
                <a:gd name="T11" fmla="*/ 126 h 260"/>
                <a:gd name="T12" fmla="*/ 473 w 513"/>
                <a:gd name="T13" fmla="*/ 104 h 260"/>
                <a:gd name="T14" fmla="*/ 460 w 513"/>
                <a:gd name="T15" fmla="*/ 85 h 260"/>
                <a:gd name="T16" fmla="*/ 446 w 513"/>
                <a:gd name="T17" fmla="*/ 67 h 260"/>
                <a:gd name="T18" fmla="*/ 430 w 513"/>
                <a:gd name="T19" fmla="*/ 51 h 260"/>
                <a:gd name="T20" fmla="*/ 412 w 513"/>
                <a:gd name="T21" fmla="*/ 39 h 260"/>
                <a:gd name="T22" fmla="*/ 392 w 513"/>
                <a:gd name="T23" fmla="*/ 26 h 260"/>
                <a:gd name="T24" fmla="*/ 370 w 513"/>
                <a:gd name="T25" fmla="*/ 17 h 260"/>
                <a:gd name="T26" fmla="*/ 346 w 513"/>
                <a:gd name="T27" fmla="*/ 10 h 260"/>
                <a:gd name="T28" fmla="*/ 321 w 513"/>
                <a:gd name="T29" fmla="*/ 4 h 260"/>
                <a:gd name="T30" fmla="*/ 292 w 513"/>
                <a:gd name="T31" fmla="*/ 1 h 260"/>
                <a:gd name="T32" fmla="*/ 262 w 513"/>
                <a:gd name="T33" fmla="*/ 0 h 260"/>
                <a:gd name="T34" fmla="*/ 232 w 513"/>
                <a:gd name="T35" fmla="*/ 1 h 260"/>
                <a:gd name="T36" fmla="*/ 203 w 513"/>
                <a:gd name="T37" fmla="*/ 4 h 260"/>
                <a:gd name="T38" fmla="*/ 176 w 513"/>
                <a:gd name="T39" fmla="*/ 10 h 260"/>
                <a:gd name="T40" fmla="*/ 150 w 513"/>
                <a:gd name="T41" fmla="*/ 17 h 260"/>
                <a:gd name="T42" fmla="*/ 127 w 513"/>
                <a:gd name="T43" fmla="*/ 26 h 260"/>
                <a:gd name="T44" fmla="*/ 105 w 513"/>
                <a:gd name="T45" fmla="*/ 39 h 260"/>
                <a:gd name="T46" fmla="*/ 86 w 513"/>
                <a:gd name="T47" fmla="*/ 51 h 260"/>
                <a:gd name="T48" fmla="*/ 68 w 513"/>
                <a:gd name="T49" fmla="*/ 67 h 260"/>
                <a:gd name="T50" fmla="*/ 52 w 513"/>
                <a:gd name="T51" fmla="*/ 85 h 260"/>
                <a:gd name="T52" fmla="*/ 40 w 513"/>
                <a:gd name="T53" fmla="*/ 104 h 260"/>
                <a:gd name="T54" fmla="*/ 27 w 513"/>
                <a:gd name="T55" fmla="*/ 126 h 260"/>
                <a:gd name="T56" fmla="*/ 18 w 513"/>
                <a:gd name="T57" fmla="*/ 149 h 260"/>
                <a:gd name="T58" fmla="*/ 11 w 513"/>
                <a:gd name="T59" fmla="*/ 175 h 260"/>
                <a:gd name="T60" fmla="*/ 5 w 513"/>
                <a:gd name="T61" fmla="*/ 201 h 260"/>
                <a:gd name="T62" fmla="*/ 2 w 513"/>
                <a:gd name="T63" fmla="*/ 230 h 260"/>
                <a:gd name="T64" fmla="*/ 0 w 513"/>
                <a:gd name="T65" fmla="*/ 260 h 260"/>
                <a:gd name="T66" fmla="*/ 513 w 513"/>
                <a:gd name="T67"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3" h="260">
                  <a:moveTo>
                    <a:pt x="513" y="260"/>
                  </a:moveTo>
                  <a:lnTo>
                    <a:pt x="510" y="230"/>
                  </a:lnTo>
                  <a:lnTo>
                    <a:pt x="506" y="201"/>
                  </a:lnTo>
                  <a:lnTo>
                    <a:pt x="500" y="175"/>
                  </a:lnTo>
                  <a:lnTo>
                    <a:pt x="492" y="149"/>
                  </a:lnTo>
                  <a:lnTo>
                    <a:pt x="483" y="126"/>
                  </a:lnTo>
                  <a:lnTo>
                    <a:pt x="473" y="104"/>
                  </a:lnTo>
                  <a:lnTo>
                    <a:pt x="460" y="85"/>
                  </a:lnTo>
                  <a:lnTo>
                    <a:pt x="446" y="67"/>
                  </a:lnTo>
                  <a:lnTo>
                    <a:pt x="430" y="51"/>
                  </a:lnTo>
                  <a:lnTo>
                    <a:pt x="412" y="39"/>
                  </a:lnTo>
                  <a:lnTo>
                    <a:pt x="392" y="26"/>
                  </a:lnTo>
                  <a:lnTo>
                    <a:pt x="370" y="17"/>
                  </a:lnTo>
                  <a:lnTo>
                    <a:pt x="346" y="10"/>
                  </a:lnTo>
                  <a:lnTo>
                    <a:pt x="321" y="4"/>
                  </a:lnTo>
                  <a:lnTo>
                    <a:pt x="292" y="1"/>
                  </a:lnTo>
                  <a:lnTo>
                    <a:pt x="262" y="0"/>
                  </a:lnTo>
                  <a:lnTo>
                    <a:pt x="232" y="1"/>
                  </a:lnTo>
                  <a:lnTo>
                    <a:pt x="203" y="4"/>
                  </a:lnTo>
                  <a:lnTo>
                    <a:pt x="176" y="10"/>
                  </a:lnTo>
                  <a:lnTo>
                    <a:pt x="150" y="17"/>
                  </a:lnTo>
                  <a:lnTo>
                    <a:pt x="127" y="26"/>
                  </a:lnTo>
                  <a:lnTo>
                    <a:pt x="105" y="39"/>
                  </a:lnTo>
                  <a:lnTo>
                    <a:pt x="86" y="51"/>
                  </a:lnTo>
                  <a:lnTo>
                    <a:pt x="68" y="67"/>
                  </a:lnTo>
                  <a:lnTo>
                    <a:pt x="52" y="85"/>
                  </a:lnTo>
                  <a:lnTo>
                    <a:pt x="40" y="104"/>
                  </a:lnTo>
                  <a:lnTo>
                    <a:pt x="27" y="126"/>
                  </a:lnTo>
                  <a:lnTo>
                    <a:pt x="18" y="149"/>
                  </a:lnTo>
                  <a:lnTo>
                    <a:pt x="11" y="175"/>
                  </a:lnTo>
                  <a:lnTo>
                    <a:pt x="5" y="201"/>
                  </a:lnTo>
                  <a:lnTo>
                    <a:pt x="2" y="230"/>
                  </a:lnTo>
                  <a:lnTo>
                    <a:pt x="0" y="260"/>
                  </a:lnTo>
                  <a:lnTo>
                    <a:pt x="513" y="26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0"/>
            <p:cNvSpPr>
              <a:spLocks/>
            </p:cNvSpPr>
            <p:nvPr/>
          </p:nvSpPr>
          <p:spPr bwMode="auto">
            <a:xfrm>
              <a:off x="7362025" y="3840741"/>
              <a:ext cx="203100" cy="203100"/>
            </a:xfrm>
            <a:custGeom>
              <a:avLst/>
              <a:gdLst>
                <a:gd name="T0" fmla="*/ 252 w 457"/>
                <a:gd name="T1" fmla="*/ 456 h 457"/>
                <a:gd name="T2" fmla="*/ 297 w 457"/>
                <a:gd name="T3" fmla="*/ 447 h 457"/>
                <a:gd name="T4" fmla="*/ 339 w 457"/>
                <a:gd name="T5" fmla="*/ 430 h 457"/>
                <a:gd name="T6" fmla="*/ 374 w 457"/>
                <a:gd name="T7" fmla="*/ 405 h 457"/>
                <a:gd name="T8" fmla="*/ 405 w 457"/>
                <a:gd name="T9" fmla="*/ 374 h 457"/>
                <a:gd name="T10" fmla="*/ 430 w 457"/>
                <a:gd name="T11" fmla="*/ 337 h 457"/>
                <a:gd name="T12" fmla="*/ 447 w 457"/>
                <a:gd name="T13" fmla="*/ 296 h 457"/>
                <a:gd name="T14" fmla="*/ 456 w 457"/>
                <a:gd name="T15" fmla="*/ 251 h 457"/>
                <a:gd name="T16" fmla="*/ 456 w 457"/>
                <a:gd name="T17" fmla="*/ 205 h 457"/>
                <a:gd name="T18" fmla="*/ 447 w 457"/>
                <a:gd name="T19" fmla="*/ 160 h 457"/>
                <a:gd name="T20" fmla="*/ 430 w 457"/>
                <a:gd name="T21" fmla="*/ 120 h 457"/>
                <a:gd name="T22" fmla="*/ 405 w 457"/>
                <a:gd name="T23" fmla="*/ 83 h 457"/>
                <a:gd name="T24" fmla="*/ 374 w 457"/>
                <a:gd name="T25" fmla="*/ 52 h 457"/>
                <a:gd name="T26" fmla="*/ 339 w 457"/>
                <a:gd name="T27" fmla="*/ 28 h 457"/>
                <a:gd name="T28" fmla="*/ 297 w 457"/>
                <a:gd name="T29" fmla="*/ 10 h 457"/>
                <a:gd name="T30" fmla="*/ 252 w 457"/>
                <a:gd name="T31" fmla="*/ 1 h 457"/>
                <a:gd name="T32" fmla="*/ 206 w 457"/>
                <a:gd name="T33" fmla="*/ 1 h 457"/>
                <a:gd name="T34" fmla="*/ 161 w 457"/>
                <a:gd name="T35" fmla="*/ 10 h 457"/>
                <a:gd name="T36" fmla="*/ 120 w 457"/>
                <a:gd name="T37" fmla="*/ 28 h 457"/>
                <a:gd name="T38" fmla="*/ 83 w 457"/>
                <a:gd name="T39" fmla="*/ 52 h 457"/>
                <a:gd name="T40" fmla="*/ 52 w 457"/>
                <a:gd name="T41" fmla="*/ 83 h 457"/>
                <a:gd name="T42" fmla="*/ 28 w 457"/>
                <a:gd name="T43" fmla="*/ 120 h 457"/>
                <a:gd name="T44" fmla="*/ 10 w 457"/>
                <a:gd name="T45" fmla="*/ 160 h 457"/>
                <a:gd name="T46" fmla="*/ 1 w 457"/>
                <a:gd name="T47" fmla="*/ 205 h 457"/>
                <a:gd name="T48" fmla="*/ 1 w 457"/>
                <a:gd name="T49" fmla="*/ 251 h 457"/>
                <a:gd name="T50" fmla="*/ 10 w 457"/>
                <a:gd name="T51" fmla="*/ 296 h 457"/>
                <a:gd name="T52" fmla="*/ 28 w 457"/>
                <a:gd name="T53" fmla="*/ 337 h 457"/>
                <a:gd name="T54" fmla="*/ 52 w 457"/>
                <a:gd name="T55" fmla="*/ 374 h 457"/>
                <a:gd name="T56" fmla="*/ 83 w 457"/>
                <a:gd name="T57" fmla="*/ 405 h 457"/>
                <a:gd name="T58" fmla="*/ 120 w 457"/>
                <a:gd name="T59" fmla="*/ 430 h 457"/>
                <a:gd name="T60" fmla="*/ 161 w 457"/>
                <a:gd name="T61" fmla="*/ 447 h 457"/>
                <a:gd name="T62" fmla="*/ 206 w 457"/>
                <a:gd name="T63" fmla="*/ 45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7" h="457">
                  <a:moveTo>
                    <a:pt x="229" y="457"/>
                  </a:moveTo>
                  <a:lnTo>
                    <a:pt x="252" y="456"/>
                  </a:lnTo>
                  <a:lnTo>
                    <a:pt x="275" y="453"/>
                  </a:lnTo>
                  <a:lnTo>
                    <a:pt x="297" y="447"/>
                  </a:lnTo>
                  <a:lnTo>
                    <a:pt x="318" y="439"/>
                  </a:lnTo>
                  <a:lnTo>
                    <a:pt x="339" y="430"/>
                  </a:lnTo>
                  <a:lnTo>
                    <a:pt x="357" y="418"/>
                  </a:lnTo>
                  <a:lnTo>
                    <a:pt x="374" y="405"/>
                  </a:lnTo>
                  <a:lnTo>
                    <a:pt x="390" y="390"/>
                  </a:lnTo>
                  <a:lnTo>
                    <a:pt x="405" y="374"/>
                  </a:lnTo>
                  <a:lnTo>
                    <a:pt x="418" y="356"/>
                  </a:lnTo>
                  <a:lnTo>
                    <a:pt x="430" y="337"/>
                  </a:lnTo>
                  <a:lnTo>
                    <a:pt x="440" y="317"/>
                  </a:lnTo>
                  <a:lnTo>
                    <a:pt x="447" y="296"/>
                  </a:lnTo>
                  <a:lnTo>
                    <a:pt x="453" y="274"/>
                  </a:lnTo>
                  <a:lnTo>
                    <a:pt x="456" y="251"/>
                  </a:lnTo>
                  <a:lnTo>
                    <a:pt x="457" y="228"/>
                  </a:lnTo>
                  <a:lnTo>
                    <a:pt x="456" y="205"/>
                  </a:lnTo>
                  <a:lnTo>
                    <a:pt x="453" y="182"/>
                  </a:lnTo>
                  <a:lnTo>
                    <a:pt x="447" y="160"/>
                  </a:lnTo>
                  <a:lnTo>
                    <a:pt x="440" y="139"/>
                  </a:lnTo>
                  <a:lnTo>
                    <a:pt x="430" y="120"/>
                  </a:lnTo>
                  <a:lnTo>
                    <a:pt x="418" y="100"/>
                  </a:lnTo>
                  <a:lnTo>
                    <a:pt x="405" y="83"/>
                  </a:lnTo>
                  <a:lnTo>
                    <a:pt x="390" y="67"/>
                  </a:lnTo>
                  <a:lnTo>
                    <a:pt x="374" y="52"/>
                  </a:lnTo>
                  <a:lnTo>
                    <a:pt x="357" y="39"/>
                  </a:lnTo>
                  <a:lnTo>
                    <a:pt x="339" y="28"/>
                  </a:lnTo>
                  <a:lnTo>
                    <a:pt x="318" y="18"/>
                  </a:lnTo>
                  <a:lnTo>
                    <a:pt x="297" y="10"/>
                  </a:lnTo>
                  <a:lnTo>
                    <a:pt x="275" y="5"/>
                  </a:lnTo>
                  <a:lnTo>
                    <a:pt x="252" y="1"/>
                  </a:lnTo>
                  <a:lnTo>
                    <a:pt x="229" y="0"/>
                  </a:lnTo>
                  <a:lnTo>
                    <a:pt x="206" y="1"/>
                  </a:lnTo>
                  <a:lnTo>
                    <a:pt x="183" y="5"/>
                  </a:lnTo>
                  <a:lnTo>
                    <a:pt x="161" y="10"/>
                  </a:lnTo>
                  <a:lnTo>
                    <a:pt x="140" y="18"/>
                  </a:lnTo>
                  <a:lnTo>
                    <a:pt x="120" y="28"/>
                  </a:lnTo>
                  <a:lnTo>
                    <a:pt x="101" y="39"/>
                  </a:lnTo>
                  <a:lnTo>
                    <a:pt x="83" y="52"/>
                  </a:lnTo>
                  <a:lnTo>
                    <a:pt x="67" y="67"/>
                  </a:lnTo>
                  <a:lnTo>
                    <a:pt x="52" y="83"/>
                  </a:lnTo>
                  <a:lnTo>
                    <a:pt x="39" y="100"/>
                  </a:lnTo>
                  <a:lnTo>
                    <a:pt x="28" y="120"/>
                  </a:lnTo>
                  <a:lnTo>
                    <a:pt x="18" y="139"/>
                  </a:lnTo>
                  <a:lnTo>
                    <a:pt x="10" y="160"/>
                  </a:lnTo>
                  <a:lnTo>
                    <a:pt x="5" y="182"/>
                  </a:lnTo>
                  <a:lnTo>
                    <a:pt x="1" y="205"/>
                  </a:lnTo>
                  <a:lnTo>
                    <a:pt x="0" y="228"/>
                  </a:lnTo>
                  <a:lnTo>
                    <a:pt x="1" y="251"/>
                  </a:lnTo>
                  <a:lnTo>
                    <a:pt x="5" y="274"/>
                  </a:lnTo>
                  <a:lnTo>
                    <a:pt x="10" y="296"/>
                  </a:lnTo>
                  <a:lnTo>
                    <a:pt x="18" y="317"/>
                  </a:lnTo>
                  <a:lnTo>
                    <a:pt x="28" y="337"/>
                  </a:lnTo>
                  <a:lnTo>
                    <a:pt x="39" y="356"/>
                  </a:lnTo>
                  <a:lnTo>
                    <a:pt x="52" y="374"/>
                  </a:lnTo>
                  <a:lnTo>
                    <a:pt x="67" y="390"/>
                  </a:lnTo>
                  <a:lnTo>
                    <a:pt x="83" y="405"/>
                  </a:lnTo>
                  <a:lnTo>
                    <a:pt x="101" y="418"/>
                  </a:lnTo>
                  <a:lnTo>
                    <a:pt x="120" y="430"/>
                  </a:lnTo>
                  <a:lnTo>
                    <a:pt x="140" y="439"/>
                  </a:lnTo>
                  <a:lnTo>
                    <a:pt x="161" y="447"/>
                  </a:lnTo>
                  <a:lnTo>
                    <a:pt x="183" y="453"/>
                  </a:lnTo>
                  <a:lnTo>
                    <a:pt x="206" y="456"/>
                  </a:lnTo>
                  <a:lnTo>
                    <a:pt x="229" y="457"/>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4"/>
            <p:cNvSpPr>
              <a:spLocks/>
            </p:cNvSpPr>
            <p:nvPr/>
          </p:nvSpPr>
          <p:spPr bwMode="auto">
            <a:xfrm>
              <a:off x="7378876" y="3856262"/>
              <a:ext cx="169398" cy="86029"/>
            </a:xfrm>
            <a:custGeom>
              <a:avLst/>
              <a:gdLst>
                <a:gd name="T0" fmla="*/ 382 w 382"/>
                <a:gd name="T1" fmla="*/ 195 h 195"/>
                <a:gd name="T2" fmla="*/ 379 w 382"/>
                <a:gd name="T3" fmla="*/ 172 h 195"/>
                <a:gd name="T4" fmla="*/ 376 w 382"/>
                <a:gd name="T5" fmla="*/ 151 h 195"/>
                <a:gd name="T6" fmla="*/ 373 w 382"/>
                <a:gd name="T7" fmla="*/ 130 h 195"/>
                <a:gd name="T8" fmla="*/ 367 w 382"/>
                <a:gd name="T9" fmla="*/ 112 h 195"/>
                <a:gd name="T10" fmla="*/ 360 w 382"/>
                <a:gd name="T11" fmla="*/ 95 h 195"/>
                <a:gd name="T12" fmla="*/ 352 w 382"/>
                <a:gd name="T13" fmla="*/ 79 h 195"/>
                <a:gd name="T14" fmla="*/ 343 w 382"/>
                <a:gd name="T15" fmla="*/ 64 h 195"/>
                <a:gd name="T16" fmla="*/ 332 w 382"/>
                <a:gd name="T17" fmla="*/ 51 h 195"/>
                <a:gd name="T18" fmla="*/ 320 w 382"/>
                <a:gd name="T19" fmla="*/ 39 h 195"/>
                <a:gd name="T20" fmla="*/ 307 w 382"/>
                <a:gd name="T21" fmla="*/ 29 h 195"/>
                <a:gd name="T22" fmla="*/ 292 w 382"/>
                <a:gd name="T23" fmla="*/ 20 h 195"/>
                <a:gd name="T24" fmla="*/ 276 w 382"/>
                <a:gd name="T25" fmla="*/ 13 h 195"/>
                <a:gd name="T26" fmla="*/ 257 w 382"/>
                <a:gd name="T27" fmla="*/ 7 h 195"/>
                <a:gd name="T28" fmla="*/ 239 w 382"/>
                <a:gd name="T29" fmla="*/ 4 h 195"/>
                <a:gd name="T30" fmla="*/ 218 w 382"/>
                <a:gd name="T31" fmla="*/ 1 h 195"/>
                <a:gd name="T32" fmla="*/ 195 w 382"/>
                <a:gd name="T33" fmla="*/ 0 h 195"/>
                <a:gd name="T34" fmla="*/ 172 w 382"/>
                <a:gd name="T35" fmla="*/ 1 h 195"/>
                <a:gd name="T36" fmla="*/ 151 w 382"/>
                <a:gd name="T37" fmla="*/ 4 h 195"/>
                <a:gd name="T38" fmla="*/ 131 w 382"/>
                <a:gd name="T39" fmla="*/ 7 h 195"/>
                <a:gd name="T40" fmla="*/ 112 w 382"/>
                <a:gd name="T41" fmla="*/ 13 h 195"/>
                <a:gd name="T42" fmla="*/ 95 w 382"/>
                <a:gd name="T43" fmla="*/ 20 h 195"/>
                <a:gd name="T44" fmla="*/ 79 w 382"/>
                <a:gd name="T45" fmla="*/ 29 h 195"/>
                <a:gd name="T46" fmla="*/ 64 w 382"/>
                <a:gd name="T47" fmla="*/ 39 h 195"/>
                <a:gd name="T48" fmla="*/ 51 w 382"/>
                <a:gd name="T49" fmla="*/ 51 h 195"/>
                <a:gd name="T50" fmla="*/ 40 w 382"/>
                <a:gd name="T51" fmla="*/ 64 h 195"/>
                <a:gd name="T52" fmla="*/ 29 w 382"/>
                <a:gd name="T53" fmla="*/ 79 h 195"/>
                <a:gd name="T54" fmla="*/ 20 w 382"/>
                <a:gd name="T55" fmla="*/ 95 h 195"/>
                <a:gd name="T56" fmla="*/ 13 w 382"/>
                <a:gd name="T57" fmla="*/ 112 h 195"/>
                <a:gd name="T58" fmla="*/ 7 w 382"/>
                <a:gd name="T59" fmla="*/ 130 h 195"/>
                <a:gd name="T60" fmla="*/ 4 w 382"/>
                <a:gd name="T61" fmla="*/ 151 h 195"/>
                <a:gd name="T62" fmla="*/ 2 w 382"/>
                <a:gd name="T63" fmla="*/ 172 h 195"/>
                <a:gd name="T64" fmla="*/ 0 w 382"/>
                <a:gd name="T65" fmla="*/ 195 h 195"/>
                <a:gd name="T66" fmla="*/ 382 w 382"/>
                <a:gd name="T6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2" h="195">
                  <a:moveTo>
                    <a:pt x="382" y="195"/>
                  </a:moveTo>
                  <a:lnTo>
                    <a:pt x="379" y="172"/>
                  </a:lnTo>
                  <a:lnTo>
                    <a:pt x="376" y="151"/>
                  </a:lnTo>
                  <a:lnTo>
                    <a:pt x="373" y="130"/>
                  </a:lnTo>
                  <a:lnTo>
                    <a:pt x="367" y="112"/>
                  </a:lnTo>
                  <a:lnTo>
                    <a:pt x="360" y="95"/>
                  </a:lnTo>
                  <a:lnTo>
                    <a:pt x="352" y="79"/>
                  </a:lnTo>
                  <a:lnTo>
                    <a:pt x="343" y="64"/>
                  </a:lnTo>
                  <a:lnTo>
                    <a:pt x="332" y="51"/>
                  </a:lnTo>
                  <a:lnTo>
                    <a:pt x="320" y="39"/>
                  </a:lnTo>
                  <a:lnTo>
                    <a:pt x="307" y="29"/>
                  </a:lnTo>
                  <a:lnTo>
                    <a:pt x="292" y="20"/>
                  </a:lnTo>
                  <a:lnTo>
                    <a:pt x="276" y="13"/>
                  </a:lnTo>
                  <a:lnTo>
                    <a:pt x="257" y="7"/>
                  </a:lnTo>
                  <a:lnTo>
                    <a:pt x="239" y="4"/>
                  </a:lnTo>
                  <a:lnTo>
                    <a:pt x="218" y="1"/>
                  </a:lnTo>
                  <a:lnTo>
                    <a:pt x="195" y="0"/>
                  </a:lnTo>
                  <a:lnTo>
                    <a:pt x="172" y="1"/>
                  </a:lnTo>
                  <a:lnTo>
                    <a:pt x="151" y="4"/>
                  </a:lnTo>
                  <a:lnTo>
                    <a:pt x="131" y="7"/>
                  </a:lnTo>
                  <a:lnTo>
                    <a:pt x="112" y="13"/>
                  </a:lnTo>
                  <a:lnTo>
                    <a:pt x="95" y="20"/>
                  </a:lnTo>
                  <a:lnTo>
                    <a:pt x="79" y="29"/>
                  </a:lnTo>
                  <a:lnTo>
                    <a:pt x="64" y="39"/>
                  </a:lnTo>
                  <a:lnTo>
                    <a:pt x="51" y="51"/>
                  </a:lnTo>
                  <a:lnTo>
                    <a:pt x="40" y="64"/>
                  </a:lnTo>
                  <a:lnTo>
                    <a:pt x="29" y="79"/>
                  </a:lnTo>
                  <a:lnTo>
                    <a:pt x="20" y="95"/>
                  </a:lnTo>
                  <a:lnTo>
                    <a:pt x="13" y="112"/>
                  </a:lnTo>
                  <a:lnTo>
                    <a:pt x="7" y="130"/>
                  </a:lnTo>
                  <a:lnTo>
                    <a:pt x="4" y="151"/>
                  </a:lnTo>
                  <a:lnTo>
                    <a:pt x="2" y="172"/>
                  </a:lnTo>
                  <a:lnTo>
                    <a:pt x="0" y="195"/>
                  </a:lnTo>
                  <a:lnTo>
                    <a:pt x="382" y="19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4"/>
            <p:cNvSpPr>
              <a:spLocks/>
            </p:cNvSpPr>
            <p:nvPr/>
          </p:nvSpPr>
          <p:spPr bwMode="auto">
            <a:xfrm>
              <a:off x="2803979" y="3818866"/>
              <a:ext cx="169398" cy="86029"/>
            </a:xfrm>
            <a:custGeom>
              <a:avLst/>
              <a:gdLst>
                <a:gd name="T0" fmla="*/ 382 w 382"/>
                <a:gd name="T1" fmla="*/ 195 h 195"/>
                <a:gd name="T2" fmla="*/ 379 w 382"/>
                <a:gd name="T3" fmla="*/ 172 h 195"/>
                <a:gd name="T4" fmla="*/ 376 w 382"/>
                <a:gd name="T5" fmla="*/ 151 h 195"/>
                <a:gd name="T6" fmla="*/ 373 w 382"/>
                <a:gd name="T7" fmla="*/ 130 h 195"/>
                <a:gd name="T8" fmla="*/ 367 w 382"/>
                <a:gd name="T9" fmla="*/ 112 h 195"/>
                <a:gd name="T10" fmla="*/ 360 w 382"/>
                <a:gd name="T11" fmla="*/ 95 h 195"/>
                <a:gd name="T12" fmla="*/ 352 w 382"/>
                <a:gd name="T13" fmla="*/ 79 h 195"/>
                <a:gd name="T14" fmla="*/ 343 w 382"/>
                <a:gd name="T15" fmla="*/ 64 h 195"/>
                <a:gd name="T16" fmla="*/ 332 w 382"/>
                <a:gd name="T17" fmla="*/ 51 h 195"/>
                <a:gd name="T18" fmla="*/ 320 w 382"/>
                <a:gd name="T19" fmla="*/ 39 h 195"/>
                <a:gd name="T20" fmla="*/ 307 w 382"/>
                <a:gd name="T21" fmla="*/ 29 h 195"/>
                <a:gd name="T22" fmla="*/ 292 w 382"/>
                <a:gd name="T23" fmla="*/ 20 h 195"/>
                <a:gd name="T24" fmla="*/ 276 w 382"/>
                <a:gd name="T25" fmla="*/ 13 h 195"/>
                <a:gd name="T26" fmla="*/ 257 w 382"/>
                <a:gd name="T27" fmla="*/ 7 h 195"/>
                <a:gd name="T28" fmla="*/ 239 w 382"/>
                <a:gd name="T29" fmla="*/ 4 h 195"/>
                <a:gd name="T30" fmla="*/ 218 w 382"/>
                <a:gd name="T31" fmla="*/ 1 h 195"/>
                <a:gd name="T32" fmla="*/ 195 w 382"/>
                <a:gd name="T33" fmla="*/ 0 h 195"/>
                <a:gd name="T34" fmla="*/ 172 w 382"/>
                <a:gd name="T35" fmla="*/ 1 h 195"/>
                <a:gd name="T36" fmla="*/ 151 w 382"/>
                <a:gd name="T37" fmla="*/ 4 h 195"/>
                <a:gd name="T38" fmla="*/ 131 w 382"/>
                <a:gd name="T39" fmla="*/ 7 h 195"/>
                <a:gd name="T40" fmla="*/ 112 w 382"/>
                <a:gd name="T41" fmla="*/ 13 h 195"/>
                <a:gd name="T42" fmla="*/ 95 w 382"/>
                <a:gd name="T43" fmla="*/ 20 h 195"/>
                <a:gd name="T44" fmla="*/ 79 w 382"/>
                <a:gd name="T45" fmla="*/ 29 h 195"/>
                <a:gd name="T46" fmla="*/ 64 w 382"/>
                <a:gd name="T47" fmla="*/ 39 h 195"/>
                <a:gd name="T48" fmla="*/ 51 w 382"/>
                <a:gd name="T49" fmla="*/ 51 h 195"/>
                <a:gd name="T50" fmla="*/ 40 w 382"/>
                <a:gd name="T51" fmla="*/ 64 h 195"/>
                <a:gd name="T52" fmla="*/ 29 w 382"/>
                <a:gd name="T53" fmla="*/ 79 h 195"/>
                <a:gd name="T54" fmla="*/ 20 w 382"/>
                <a:gd name="T55" fmla="*/ 95 h 195"/>
                <a:gd name="T56" fmla="*/ 13 w 382"/>
                <a:gd name="T57" fmla="*/ 112 h 195"/>
                <a:gd name="T58" fmla="*/ 7 w 382"/>
                <a:gd name="T59" fmla="*/ 130 h 195"/>
                <a:gd name="T60" fmla="*/ 4 w 382"/>
                <a:gd name="T61" fmla="*/ 151 h 195"/>
                <a:gd name="T62" fmla="*/ 2 w 382"/>
                <a:gd name="T63" fmla="*/ 172 h 195"/>
                <a:gd name="T64" fmla="*/ 0 w 382"/>
                <a:gd name="T65" fmla="*/ 195 h 195"/>
                <a:gd name="T66" fmla="*/ 382 w 382"/>
                <a:gd name="T6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2" h="195">
                  <a:moveTo>
                    <a:pt x="382" y="195"/>
                  </a:moveTo>
                  <a:lnTo>
                    <a:pt x="379" y="172"/>
                  </a:lnTo>
                  <a:lnTo>
                    <a:pt x="376" y="151"/>
                  </a:lnTo>
                  <a:lnTo>
                    <a:pt x="373" y="130"/>
                  </a:lnTo>
                  <a:lnTo>
                    <a:pt x="367" y="112"/>
                  </a:lnTo>
                  <a:lnTo>
                    <a:pt x="360" y="95"/>
                  </a:lnTo>
                  <a:lnTo>
                    <a:pt x="352" y="79"/>
                  </a:lnTo>
                  <a:lnTo>
                    <a:pt x="343" y="64"/>
                  </a:lnTo>
                  <a:lnTo>
                    <a:pt x="332" y="51"/>
                  </a:lnTo>
                  <a:lnTo>
                    <a:pt x="320" y="39"/>
                  </a:lnTo>
                  <a:lnTo>
                    <a:pt x="307" y="29"/>
                  </a:lnTo>
                  <a:lnTo>
                    <a:pt x="292" y="20"/>
                  </a:lnTo>
                  <a:lnTo>
                    <a:pt x="276" y="13"/>
                  </a:lnTo>
                  <a:lnTo>
                    <a:pt x="257" y="7"/>
                  </a:lnTo>
                  <a:lnTo>
                    <a:pt x="239" y="4"/>
                  </a:lnTo>
                  <a:lnTo>
                    <a:pt x="218" y="1"/>
                  </a:lnTo>
                  <a:lnTo>
                    <a:pt x="195" y="0"/>
                  </a:lnTo>
                  <a:lnTo>
                    <a:pt x="172" y="1"/>
                  </a:lnTo>
                  <a:lnTo>
                    <a:pt x="151" y="4"/>
                  </a:lnTo>
                  <a:lnTo>
                    <a:pt x="131" y="7"/>
                  </a:lnTo>
                  <a:lnTo>
                    <a:pt x="112" y="13"/>
                  </a:lnTo>
                  <a:lnTo>
                    <a:pt x="95" y="20"/>
                  </a:lnTo>
                  <a:lnTo>
                    <a:pt x="79" y="29"/>
                  </a:lnTo>
                  <a:lnTo>
                    <a:pt x="64" y="39"/>
                  </a:lnTo>
                  <a:lnTo>
                    <a:pt x="51" y="51"/>
                  </a:lnTo>
                  <a:lnTo>
                    <a:pt x="40" y="64"/>
                  </a:lnTo>
                  <a:lnTo>
                    <a:pt x="29" y="79"/>
                  </a:lnTo>
                  <a:lnTo>
                    <a:pt x="20" y="95"/>
                  </a:lnTo>
                  <a:lnTo>
                    <a:pt x="13" y="112"/>
                  </a:lnTo>
                  <a:lnTo>
                    <a:pt x="7" y="130"/>
                  </a:lnTo>
                  <a:lnTo>
                    <a:pt x="4" y="151"/>
                  </a:lnTo>
                  <a:lnTo>
                    <a:pt x="2" y="172"/>
                  </a:lnTo>
                  <a:lnTo>
                    <a:pt x="0" y="195"/>
                  </a:lnTo>
                  <a:lnTo>
                    <a:pt x="382" y="19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4"/>
            <p:cNvSpPr>
              <a:spLocks/>
            </p:cNvSpPr>
            <p:nvPr/>
          </p:nvSpPr>
          <p:spPr bwMode="auto">
            <a:xfrm>
              <a:off x="2801630" y="3575115"/>
              <a:ext cx="169398" cy="86029"/>
            </a:xfrm>
            <a:custGeom>
              <a:avLst/>
              <a:gdLst>
                <a:gd name="T0" fmla="*/ 382 w 382"/>
                <a:gd name="T1" fmla="*/ 195 h 195"/>
                <a:gd name="T2" fmla="*/ 379 w 382"/>
                <a:gd name="T3" fmla="*/ 172 h 195"/>
                <a:gd name="T4" fmla="*/ 376 w 382"/>
                <a:gd name="T5" fmla="*/ 151 h 195"/>
                <a:gd name="T6" fmla="*/ 373 w 382"/>
                <a:gd name="T7" fmla="*/ 130 h 195"/>
                <a:gd name="T8" fmla="*/ 367 w 382"/>
                <a:gd name="T9" fmla="*/ 112 h 195"/>
                <a:gd name="T10" fmla="*/ 360 w 382"/>
                <a:gd name="T11" fmla="*/ 95 h 195"/>
                <a:gd name="T12" fmla="*/ 352 w 382"/>
                <a:gd name="T13" fmla="*/ 79 h 195"/>
                <a:gd name="T14" fmla="*/ 343 w 382"/>
                <a:gd name="T15" fmla="*/ 64 h 195"/>
                <a:gd name="T16" fmla="*/ 332 w 382"/>
                <a:gd name="T17" fmla="*/ 51 h 195"/>
                <a:gd name="T18" fmla="*/ 320 w 382"/>
                <a:gd name="T19" fmla="*/ 39 h 195"/>
                <a:gd name="T20" fmla="*/ 307 w 382"/>
                <a:gd name="T21" fmla="*/ 29 h 195"/>
                <a:gd name="T22" fmla="*/ 292 w 382"/>
                <a:gd name="T23" fmla="*/ 20 h 195"/>
                <a:gd name="T24" fmla="*/ 276 w 382"/>
                <a:gd name="T25" fmla="*/ 13 h 195"/>
                <a:gd name="T26" fmla="*/ 257 w 382"/>
                <a:gd name="T27" fmla="*/ 7 h 195"/>
                <a:gd name="T28" fmla="*/ 239 w 382"/>
                <a:gd name="T29" fmla="*/ 4 h 195"/>
                <a:gd name="T30" fmla="*/ 218 w 382"/>
                <a:gd name="T31" fmla="*/ 1 h 195"/>
                <a:gd name="T32" fmla="*/ 195 w 382"/>
                <a:gd name="T33" fmla="*/ 0 h 195"/>
                <a:gd name="T34" fmla="*/ 172 w 382"/>
                <a:gd name="T35" fmla="*/ 1 h 195"/>
                <a:gd name="T36" fmla="*/ 151 w 382"/>
                <a:gd name="T37" fmla="*/ 4 h 195"/>
                <a:gd name="T38" fmla="*/ 131 w 382"/>
                <a:gd name="T39" fmla="*/ 7 h 195"/>
                <a:gd name="T40" fmla="*/ 112 w 382"/>
                <a:gd name="T41" fmla="*/ 13 h 195"/>
                <a:gd name="T42" fmla="*/ 95 w 382"/>
                <a:gd name="T43" fmla="*/ 20 h 195"/>
                <a:gd name="T44" fmla="*/ 79 w 382"/>
                <a:gd name="T45" fmla="*/ 29 h 195"/>
                <a:gd name="T46" fmla="*/ 64 w 382"/>
                <a:gd name="T47" fmla="*/ 39 h 195"/>
                <a:gd name="T48" fmla="*/ 51 w 382"/>
                <a:gd name="T49" fmla="*/ 51 h 195"/>
                <a:gd name="T50" fmla="*/ 40 w 382"/>
                <a:gd name="T51" fmla="*/ 64 h 195"/>
                <a:gd name="T52" fmla="*/ 29 w 382"/>
                <a:gd name="T53" fmla="*/ 79 h 195"/>
                <a:gd name="T54" fmla="*/ 20 w 382"/>
                <a:gd name="T55" fmla="*/ 95 h 195"/>
                <a:gd name="T56" fmla="*/ 13 w 382"/>
                <a:gd name="T57" fmla="*/ 112 h 195"/>
                <a:gd name="T58" fmla="*/ 7 w 382"/>
                <a:gd name="T59" fmla="*/ 130 h 195"/>
                <a:gd name="T60" fmla="*/ 4 w 382"/>
                <a:gd name="T61" fmla="*/ 151 h 195"/>
                <a:gd name="T62" fmla="*/ 2 w 382"/>
                <a:gd name="T63" fmla="*/ 172 h 195"/>
                <a:gd name="T64" fmla="*/ 0 w 382"/>
                <a:gd name="T65" fmla="*/ 195 h 195"/>
                <a:gd name="T66" fmla="*/ 382 w 382"/>
                <a:gd name="T6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2" h="195">
                  <a:moveTo>
                    <a:pt x="382" y="195"/>
                  </a:moveTo>
                  <a:lnTo>
                    <a:pt x="379" y="172"/>
                  </a:lnTo>
                  <a:lnTo>
                    <a:pt x="376" y="151"/>
                  </a:lnTo>
                  <a:lnTo>
                    <a:pt x="373" y="130"/>
                  </a:lnTo>
                  <a:lnTo>
                    <a:pt x="367" y="112"/>
                  </a:lnTo>
                  <a:lnTo>
                    <a:pt x="360" y="95"/>
                  </a:lnTo>
                  <a:lnTo>
                    <a:pt x="352" y="79"/>
                  </a:lnTo>
                  <a:lnTo>
                    <a:pt x="343" y="64"/>
                  </a:lnTo>
                  <a:lnTo>
                    <a:pt x="332" y="51"/>
                  </a:lnTo>
                  <a:lnTo>
                    <a:pt x="320" y="39"/>
                  </a:lnTo>
                  <a:lnTo>
                    <a:pt x="307" y="29"/>
                  </a:lnTo>
                  <a:lnTo>
                    <a:pt x="292" y="20"/>
                  </a:lnTo>
                  <a:lnTo>
                    <a:pt x="276" y="13"/>
                  </a:lnTo>
                  <a:lnTo>
                    <a:pt x="257" y="7"/>
                  </a:lnTo>
                  <a:lnTo>
                    <a:pt x="239" y="4"/>
                  </a:lnTo>
                  <a:lnTo>
                    <a:pt x="218" y="1"/>
                  </a:lnTo>
                  <a:lnTo>
                    <a:pt x="195" y="0"/>
                  </a:lnTo>
                  <a:lnTo>
                    <a:pt x="172" y="1"/>
                  </a:lnTo>
                  <a:lnTo>
                    <a:pt x="151" y="4"/>
                  </a:lnTo>
                  <a:lnTo>
                    <a:pt x="131" y="7"/>
                  </a:lnTo>
                  <a:lnTo>
                    <a:pt x="112" y="13"/>
                  </a:lnTo>
                  <a:lnTo>
                    <a:pt x="95" y="20"/>
                  </a:lnTo>
                  <a:lnTo>
                    <a:pt x="79" y="29"/>
                  </a:lnTo>
                  <a:lnTo>
                    <a:pt x="64" y="39"/>
                  </a:lnTo>
                  <a:lnTo>
                    <a:pt x="51" y="51"/>
                  </a:lnTo>
                  <a:lnTo>
                    <a:pt x="40" y="64"/>
                  </a:lnTo>
                  <a:lnTo>
                    <a:pt x="29" y="79"/>
                  </a:lnTo>
                  <a:lnTo>
                    <a:pt x="20" y="95"/>
                  </a:lnTo>
                  <a:lnTo>
                    <a:pt x="13" y="112"/>
                  </a:lnTo>
                  <a:lnTo>
                    <a:pt x="7" y="130"/>
                  </a:lnTo>
                  <a:lnTo>
                    <a:pt x="4" y="151"/>
                  </a:lnTo>
                  <a:lnTo>
                    <a:pt x="2" y="172"/>
                  </a:lnTo>
                  <a:lnTo>
                    <a:pt x="0" y="195"/>
                  </a:lnTo>
                  <a:lnTo>
                    <a:pt x="382" y="19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4"/>
            <p:cNvSpPr>
              <a:spLocks/>
            </p:cNvSpPr>
            <p:nvPr/>
          </p:nvSpPr>
          <p:spPr bwMode="auto">
            <a:xfrm>
              <a:off x="7377102" y="3618130"/>
              <a:ext cx="169398" cy="86029"/>
            </a:xfrm>
            <a:custGeom>
              <a:avLst/>
              <a:gdLst>
                <a:gd name="T0" fmla="*/ 382 w 382"/>
                <a:gd name="T1" fmla="*/ 195 h 195"/>
                <a:gd name="T2" fmla="*/ 379 w 382"/>
                <a:gd name="T3" fmla="*/ 172 h 195"/>
                <a:gd name="T4" fmla="*/ 376 w 382"/>
                <a:gd name="T5" fmla="*/ 151 h 195"/>
                <a:gd name="T6" fmla="*/ 373 w 382"/>
                <a:gd name="T7" fmla="*/ 130 h 195"/>
                <a:gd name="T8" fmla="*/ 367 w 382"/>
                <a:gd name="T9" fmla="*/ 112 h 195"/>
                <a:gd name="T10" fmla="*/ 360 w 382"/>
                <a:gd name="T11" fmla="*/ 95 h 195"/>
                <a:gd name="T12" fmla="*/ 352 w 382"/>
                <a:gd name="T13" fmla="*/ 79 h 195"/>
                <a:gd name="T14" fmla="*/ 343 w 382"/>
                <a:gd name="T15" fmla="*/ 64 h 195"/>
                <a:gd name="T16" fmla="*/ 332 w 382"/>
                <a:gd name="T17" fmla="*/ 51 h 195"/>
                <a:gd name="T18" fmla="*/ 320 w 382"/>
                <a:gd name="T19" fmla="*/ 39 h 195"/>
                <a:gd name="T20" fmla="*/ 307 w 382"/>
                <a:gd name="T21" fmla="*/ 29 h 195"/>
                <a:gd name="T22" fmla="*/ 292 w 382"/>
                <a:gd name="T23" fmla="*/ 20 h 195"/>
                <a:gd name="T24" fmla="*/ 276 w 382"/>
                <a:gd name="T25" fmla="*/ 13 h 195"/>
                <a:gd name="T26" fmla="*/ 257 w 382"/>
                <a:gd name="T27" fmla="*/ 7 h 195"/>
                <a:gd name="T28" fmla="*/ 239 w 382"/>
                <a:gd name="T29" fmla="*/ 4 h 195"/>
                <a:gd name="T30" fmla="*/ 218 w 382"/>
                <a:gd name="T31" fmla="*/ 1 h 195"/>
                <a:gd name="T32" fmla="*/ 195 w 382"/>
                <a:gd name="T33" fmla="*/ 0 h 195"/>
                <a:gd name="T34" fmla="*/ 172 w 382"/>
                <a:gd name="T35" fmla="*/ 1 h 195"/>
                <a:gd name="T36" fmla="*/ 151 w 382"/>
                <a:gd name="T37" fmla="*/ 4 h 195"/>
                <a:gd name="T38" fmla="*/ 131 w 382"/>
                <a:gd name="T39" fmla="*/ 7 h 195"/>
                <a:gd name="T40" fmla="*/ 112 w 382"/>
                <a:gd name="T41" fmla="*/ 13 h 195"/>
                <a:gd name="T42" fmla="*/ 95 w 382"/>
                <a:gd name="T43" fmla="*/ 20 h 195"/>
                <a:gd name="T44" fmla="*/ 79 w 382"/>
                <a:gd name="T45" fmla="*/ 29 h 195"/>
                <a:gd name="T46" fmla="*/ 64 w 382"/>
                <a:gd name="T47" fmla="*/ 39 h 195"/>
                <a:gd name="T48" fmla="*/ 51 w 382"/>
                <a:gd name="T49" fmla="*/ 51 h 195"/>
                <a:gd name="T50" fmla="*/ 40 w 382"/>
                <a:gd name="T51" fmla="*/ 64 h 195"/>
                <a:gd name="T52" fmla="*/ 29 w 382"/>
                <a:gd name="T53" fmla="*/ 79 h 195"/>
                <a:gd name="T54" fmla="*/ 20 w 382"/>
                <a:gd name="T55" fmla="*/ 95 h 195"/>
                <a:gd name="T56" fmla="*/ 13 w 382"/>
                <a:gd name="T57" fmla="*/ 112 h 195"/>
                <a:gd name="T58" fmla="*/ 7 w 382"/>
                <a:gd name="T59" fmla="*/ 130 h 195"/>
                <a:gd name="T60" fmla="*/ 4 w 382"/>
                <a:gd name="T61" fmla="*/ 151 h 195"/>
                <a:gd name="T62" fmla="*/ 2 w 382"/>
                <a:gd name="T63" fmla="*/ 172 h 195"/>
                <a:gd name="T64" fmla="*/ 0 w 382"/>
                <a:gd name="T65" fmla="*/ 195 h 195"/>
                <a:gd name="T66" fmla="*/ 382 w 382"/>
                <a:gd name="T6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2" h="195">
                  <a:moveTo>
                    <a:pt x="382" y="195"/>
                  </a:moveTo>
                  <a:lnTo>
                    <a:pt x="379" y="172"/>
                  </a:lnTo>
                  <a:lnTo>
                    <a:pt x="376" y="151"/>
                  </a:lnTo>
                  <a:lnTo>
                    <a:pt x="373" y="130"/>
                  </a:lnTo>
                  <a:lnTo>
                    <a:pt x="367" y="112"/>
                  </a:lnTo>
                  <a:lnTo>
                    <a:pt x="360" y="95"/>
                  </a:lnTo>
                  <a:lnTo>
                    <a:pt x="352" y="79"/>
                  </a:lnTo>
                  <a:lnTo>
                    <a:pt x="343" y="64"/>
                  </a:lnTo>
                  <a:lnTo>
                    <a:pt x="332" y="51"/>
                  </a:lnTo>
                  <a:lnTo>
                    <a:pt x="320" y="39"/>
                  </a:lnTo>
                  <a:lnTo>
                    <a:pt x="307" y="29"/>
                  </a:lnTo>
                  <a:lnTo>
                    <a:pt x="292" y="20"/>
                  </a:lnTo>
                  <a:lnTo>
                    <a:pt x="276" y="13"/>
                  </a:lnTo>
                  <a:lnTo>
                    <a:pt x="257" y="7"/>
                  </a:lnTo>
                  <a:lnTo>
                    <a:pt x="239" y="4"/>
                  </a:lnTo>
                  <a:lnTo>
                    <a:pt x="218" y="1"/>
                  </a:lnTo>
                  <a:lnTo>
                    <a:pt x="195" y="0"/>
                  </a:lnTo>
                  <a:lnTo>
                    <a:pt x="172" y="1"/>
                  </a:lnTo>
                  <a:lnTo>
                    <a:pt x="151" y="4"/>
                  </a:lnTo>
                  <a:lnTo>
                    <a:pt x="131" y="7"/>
                  </a:lnTo>
                  <a:lnTo>
                    <a:pt x="112" y="13"/>
                  </a:lnTo>
                  <a:lnTo>
                    <a:pt x="95" y="20"/>
                  </a:lnTo>
                  <a:lnTo>
                    <a:pt x="79" y="29"/>
                  </a:lnTo>
                  <a:lnTo>
                    <a:pt x="64" y="39"/>
                  </a:lnTo>
                  <a:lnTo>
                    <a:pt x="51" y="51"/>
                  </a:lnTo>
                  <a:lnTo>
                    <a:pt x="40" y="64"/>
                  </a:lnTo>
                  <a:lnTo>
                    <a:pt x="29" y="79"/>
                  </a:lnTo>
                  <a:lnTo>
                    <a:pt x="20" y="95"/>
                  </a:lnTo>
                  <a:lnTo>
                    <a:pt x="13" y="112"/>
                  </a:lnTo>
                  <a:lnTo>
                    <a:pt x="7" y="130"/>
                  </a:lnTo>
                  <a:lnTo>
                    <a:pt x="4" y="151"/>
                  </a:lnTo>
                  <a:lnTo>
                    <a:pt x="2" y="172"/>
                  </a:lnTo>
                  <a:lnTo>
                    <a:pt x="0" y="195"/>
                  </a:lnTo>
                  <a:lnTo>
                    <a:pt x="382" y="19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2"/>
            <p:cNvSpPr>
              <a:spLocks/>
            </p:cNvSpPr>
            <p:nvPr/>
          </p:nvSpPr>
          <p:spPr bwMode="auto">
            <a:xfrm>
              <a:off x="2774711" y="3281838"/>
              <a:ext cx="227933" cy="115297"/>
            </a:xfrm>
            <a:custGeom>
              <a:avLst/>
              <a:gdLst>
                <a:gd name="T0" fmla="*/ 513 w 513"/>
                <a:gd name="T1" fmla="*/ 260 h 260"/>
                <a:gd name="T2" fmla="*/ 510 w 513"/>
                <a:gd name="T3" fmla="*/ 230 h 260"/>
                <a:gd name="T4" fmla="*/ 506 w 513"/>
                <a:gd name="T5" fmla="*/ 201 h 260"/>
                <a:gd name="T6" fmla="*/ 500 w 513"/>
                <a:gd name="T7" fmla="*/ 175 h 260"/>
                <a:gd name="T8" fmla="*/ 492 w 513"/>
                <a:gd name="T9" fmla="*/ 149 h 260"/>
                <a:gd name="T10" fmla="*/ 483 w 513"/>
                <a:gd name="T11" fmla="*/ 126 h 260"/>
                <a:gd name="T12" fmla="*/ 473 w 513"/>
                <a:gd name="T13" fmla="*/ 104 h 260"/>
                <a:gd name="T14" fmla="*/ 460 w 513"/>
                <a:gd name="T15" fmla="*/ 85 h 260"/>
                <a:gd name="T16" fmla="*/ 446 w 513"/>
                <a:gd name="T17" fmla="*/ 67 h 260"/>
                <a:gd name="T18" fmla="*/ 430 w 513"/>
                <a:gd name="T19" fmla="*/ 51 h 260"/>
                <a:gd name="T20" fmla="*/ 412 w 513"/>
                <a:gd name="T21" fmla="*/ 39 h 260"/>
                <a:gd name="T22" fmla="*/ 392 w 513"/>
                <a:gd name="T23" fmla="*/ 26 h 260"/>
                <a:gd name="T24" fmla="*/ 370 w 513"/>
                <a:gd name="T25" fmla="*/ 17 h 260"/>
                <a:gd name="T26" fmla="*/ 346 w 513"/>
                <a:gd name="T27" fmla="*/ 10 h 260"/>
                <a:gd name="T28" fmla="*/ 321 w 513"/>
                <a:gd name="T29" fmla="*/ 4 h 260"/>
                <a:gd name="T30" fmla="*/ 292 w 513"/>
                <a:gd name="T31" fmla="*/ 1 h 260"/>
                <a:gd name="T32" fmla="*/ 262 w 513"/>
                <a:gd name="T33" fmla="*/ 0 h 260"/>
                <a:gd name="T34" fmla="*/ 232 w 513"/>
                <a:gd name="T35" fmla="*/ 1 h 260"/>
                <a:gd name="T36" fmla="*/ 203 w 513"/>
                <a:gd name="T37" fmla="*/ 4 h 260"/>
                <a:gd name="T38" fmla="*/ 176 w 513"/>
                <a:gd name="T39" fmla="*/ 10 h 260"/>
                <a:gd name="T40" fmla="*/ 150 w 513"/>
                <a:gd name="T41" fmla="*/ 17 h 260"/>
                <a:gd name="T42" fmla="*/ 127 w 513"/>
                <a:gd name="T43" fmla="*/ 26 h 260"/>
                <a:gd name="T44" fmla="*/ 105 w 513"/>
                <a:gd name="T45" fmla="*/ 39 h 260"/>
                <a:gd name="T46" fmla="*/ 86 w 513"/>
                <a:gd name="T47" fmla="*/ 51 h 260"/>
                <a:gd name="T48" fmla="*/ 68 w 513"/>
                <a:gd name="T49" fmla="*/ 67 h 260"/>
                <a:gd name="T50" fmla="*/ 52 w 513"/>
                <a:gd name="T51" fmla="*/ 85 h 260"/>
                <a:gd name="T52" fmla="*/ 40 w 513"/>
                <a:gd name="T53" fmla="*/ 104 h 260"/>
                <a:gd name="T54" fmla="*/ 27 w 513"/>
                <a:gd name="T55" fmla="*/ 126 h 260"/>
                <a:gd name="T56" fmla="*/ 18 w 513"/>
                <a:gd name="T57" fmla="*/ 149 h 260"/>
                <a:gd name="T58" fmla="*/ 11 w 513"/>
                <a:gd name="T59" fmla="*/ 175 h 260"/>
                <a:gd name="T60" fmla="*/ 5 w 513"/>
                <a:gd name="T61" fmla="*/ 201 h 260"/>
                <a:gd name="T62" fmla="*/ 2 w 513"/>
                <a:gd name="T63" fmla="*/ 230 h 260"/>
                <a:gd name="T64" fmla="*/ 0 w 513"/>
                <a:gd name="T65" fmla="*/ 260 h 260"/>
                <a:gd name="T66" fmla="*/ 513 w 513"/>
                <a:gd name="T67"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3" h="260">
                  <a:moveTo>
                    <a:pt x="513" y="260"/>
                  </a:moveTo>
                  <a:lnTo>
                    <a:pt x="510" y="230"/>
                  </a:lnTo>
                  <a:lnTo>
                    <a:pt x="506" y="201"/>
                  </a:lnTo>
                  <a:lnTo>
                    <a:pt x="500" y="175"/>
                  </a:lnTo>
                  <a:lnTo>
                    <a:pt x="492" y="149"/>
                  </a:lnTo>
                  <a:lnTo>
                    <a:pt x="483" y="126"/>
                  </a:lnTo>
                  <a:lnTo>
                    <a:pt x="473" y="104"/>
                  </a:lnTo>
                  <a:lnTo>
                    <a:pt x="460" y="85"/>
                  </a:lnTo>
                  <a:lnTo>
                    <a:pt x="446" y="67"/>
                  </a:lnTo>
                  <a:lnTo>
                    <a:pt x="430" y="51"/>
                  </a:lnTo>
                  <a:lnTo>
                    <a:pt x="412" y="39"/>
                  </a:lnTo>
                  <a:lnTo>
                    <a:pt x="392" y="26"/>
                  </a:lnTo>
                  <a:lnTo>
                    <a:pt x="370" y="17"/>
                  </a:lnTo>
                  <a:lnTo>
                    <a:pt x="346" y="10"/>
                  </a:lnTo>
                  <a:lnTo>
                    <a:pt x="321" y="4"/>
                  </a:lnTo>
                  <a:lnTo>
                    <a:pt x="292" y="1"/>
                  </a:lnTo>
                  <a:lnTo>
                    <a:pt x="262" y="0"/>
                  </a:lnTo>
                  <a:lnTo>
                    <a:pt x="232" y="1"/>
                  </a:lnTo>
                  <a:lnTo>
                    <a:pt x="203" y="4"/>
                  </a:lnTo>
                  <a:lnTo>
                    <a:pt x="176" y="10"/>
                  </a:lnTo>
                  <a:lnTo>
                    <a:pt x="150" y="17"/>
                  </a:lnTo>
                  <a:lnTo>
                    <a:pt x="127" y="26"/>
                  </a:lnTo>
                  <a:lnTo>
                    <a:pt x="105" y="39"/>
                  </a:lnTo>
                  <a:lnTo>
                    <a:pt x="86" y="51"/>
                  </a:lnTo>
                  <a:lnTo>
                    <a:pt x="68" y="67"/>
                  </a:lnTo>
                  <a:lnTo>
                    <a:pt x="52" y="85"/>
                  </a:lnTo>
                  <a:lnTo>
                    <a:pt x="40" y="104"/>
                  </a:lnTo>
                  <a:lnTo>
                    <a:pt x="27" y="126"/>
                  </a:lnTo>
                  <a:lnTo>
                    <a:pt x="18" y="149"/>
                  </a:lnTo>
                  <a:lnTo>
                    <a:pt x="11" y="175"/>
                  </a:lnTo>
                  <a:lnTo>
                    <a:pt x="5" y="201"/>
                  </a:lnTo>
                  <a:lnTo>
                    <a:pt x="2" y="230"/>
                  </a:lnTo>
                  <a:lnTo>
                    <a:pt x="0" y="260"/>
                  </a:lnTo>
                  <a:lnTo>
                    <a:pt x="513" y="26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cxnSp>
          <p:nvCxnSpPr>
            <p:cNvPr id="6" name="Straight Arrow Connector 5"/>
            <p:cNvCxnSpPr>
              <a:endCxn id="69" idx="1"/>
            </p:cNvCxnSpPr>
            <p:nvPr/>
          </p:nvCxnSpPr>
          <p:spPr>
            <a:xfrm>
              <a:off x="2786516" y="5181600"/>
              <a:ext cx="1394663" cy="7694"/>
            </a:xfrm>
            <a:prstGeom prst="straightConnector1">
              <a:avLst/>
            </a:prstGeom>
            <a:ln w="38100">
              <a:solidFill>
                <a:srgbClr val="0865A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69" idx="3"/>
            </p:cNvCxnSpPr>
            <p:nvPr/>
          </p:nvCxnSpPr>
          <p:spPr>
            <a:xfrm flipH="1">
              <a:off x="6321271" y="5181600"/>
              <a:ext cx="1180675" cy="7694"/>
            </a:xfrm>
            <a:prstGeom prst="straightConnector1">
              <a:avLst/>
            </a:prstGeom>
            <a:ln w="38100">
              <a:solidFill>
                <a:srgbClr val="0865A2"/>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181179" y="4950767"/>
              <a:ext cx="2140093" cy="477054"/>
            </a:xfrm>
            <a:prstGeom prst="rect">
              <a:avLst/>
            </a:prstGeom>
            <a:noFill/>
          </p:spPr>
          <p:txBody>
            <a:bodyPr wrap="square" rtlCol="0">
              <a:spAutoFit/>
            </a:bodyPr>
            <a:lstStyle/>
            <a:p>
              <a:r>
                <a:rPr lang="en-US" sz="2500" b="1" dirty="0">
                  <a:solidFill>
                    <a:srgbClr val="0865A2"/>
                  </a:solidFill>
                </a:rPr>
                <a:t>Signal Spacing</a:t>
              </a:r>
            </a:p>
          </p:txBody>
        </p:sp>
        <p:sp>
          <p:nvSpPr>
            <p:cNvPr id="4" name="Rectangle 3"/>
            <p:cNvSpPr/>
            <p:nvPr/>
          </p:nvSpPr>
          <p:spPr>
            <a:xfrm>
              <a:off x="2700844" y="4253079"/>
              <a:ext cx="107825" cy="290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7448032" y="4250974"/>
              <a:ext cx="107825" cy="290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773806" y="5043174"/>
              <a:ext cx="0" cy="276849"/>
            </a:xfrm>
            <a:prstGeom prst="line">
              <a:avLst/>
            </a:prstGeom>
            <a:ln w="38100">
              <a:solidFill>
                <a:srgbClr val="0865A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503975" y="5043173"/>
              <a:ext cx="0" cy="276849"/>
            </a:xfrm>
            <a:prstGeom prst="line">
              <a:avLst/>
            </a:prstGeom>
            <a:ln w="38100">
              <a:solidFill>
                <a:srgbClr val="0865A2"/>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8171748" y="-44267"/>
            <a:ext cx="972255" cy="1323439"/>
            <a:chOff x="7997104" y="549813"/>
            <a:chExt cx="1146896" cy="1418328"/>
          </a:xfrm>
        </p:grpSpPr>
        <p:sp>
          <p:nvSpPr>
            <p:cNvPr id="73" name="12-Point Star 72"/>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74" name="TextBox 73"/>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pic>
        <p:nvPicPr>
          <p:cNvPr id="71" name="Picture 70" descr="PageCurl.png"/>
          <p:cNvPicPr>
            <a:picLocks noChangeAspect="1"/>
          </p:cNvPicPr>
          <p:nvPr/>
        </p:nvPicPr>
        <p:blipFill>
          <a:blip r:embed="rId4" cstate="print"/>
          <a:stretch>
            <a:fillRect/>
          </a:stretch>
        </p:blipFill>
        <p:spPr>
          <a:xfrm rot="16200000">
            <a:off x="8207063" y="5921060"/>
            <a:ext cx="1208955" cy="664925"/>
          </a:xfrm>
          <a:prstGeom prst="rect">
            <a:avLst/>
          </a:prstGeom>
        </p:spPr>
      </p:pic>
      <p:sp>
        <p:nvSpPr>
          <p:cNvPr id="76" name="Rectangle 75"/>
          <p:cNvSpPr/>
          <p:nvPr/>
        </p:nvSpPr>
        <p:spPr>
          <a:xfrm>
            <a:off x="8734345" y="6496846"/>
            <a:ext cx="418618" cy="369287"/>
          </a:xfrm>
          <a:prstGeom prst="rect">
            <a:avLst/>
          </a:prstGeom>
        </p:spPr>
        <p:txBody>
          <a:bodyPr wrap="none" lIns="91397" tIns="45698" rIns="91397" bIns="45698">
            <a:spAutoFit/>
          </a:bodyPr>
          <a:lstStyle/>
          <a:p>
            <a:pPr algn="r"/>
            <a:r>
              <a:rPr lang="en-US" dirty="0" smtClean="0"/>
              <a:t>92</a:t>
            </a:r>
            <a:endParaRPr lang="en-US" dirty="0"/>
          </a:p>
        </p:txBody>
      </p:sp>
      <p:sp>
        <p:nvSpPr>
          <p:cNvPr id="78" name="Pentagon 77"/>
          <p:cNvSpPr/>
          <p:nvPr/>
        </p:nvSpPr>
        <p:spPr bwMode="auto">
          <a:xfrm>
            <a:off x="-14177" y="0"/>
            <a:ext cx="1600200" cy="411480"/>
          </a:xfrm>
          <a:prstGeom prst="homePlate">
            <a:avLst/>
          </a:prstGeom>
          <a:solidFill>
            <a:schemeClr val="accent3">
              <a:lumMod val="75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CONTROL</a:t>
            </a:r>
          </a:p>
        </p:txBody>
      </p:sp>
      <p:sp>
        <p:nvSpPr>
          <p:cNvPr id="2" name="TextBox 1"/>
          <p:cNvSpPr txBox="1"/>
          <p:nvPr/>
        </p:nvSpPr>
        <p:spPr>
          <a:xfrm>
            <a:off x="1655843" y="1022329"/>
            <a:ext cx="7103711" cy="2677656"/>
          </a:xfrm>
          <a:prstGeom prst="rect">
            <a:avLst/>
          </a:prstGeom>
          <a:noFill/>
        </p:spPr>
        <p:txBody>
          <a:bodyPr wrap="square" rtlCol="0">
            <a:spAutoFit/>
          </a:bodyPr>
          <a:lstStyle/>
          <a:p>
            <a:r>
              <a:rPr lang="en-US" sz="3200" b="1" dirty="0"/>
              <a:t>Signal Spacing</a:t>
            </a:r>
          </a:p>
          <a:p>
            <a:pPr lvl="1"/>
            <a:endParaRPr lang="en-US" sz="2800" dirty="0" smtClean="0"/>
          </a:p>
          <a:p>
            <a:pPr marL="342900" indent="-342900">
              <a:buClr>
                <a:schemeClr val="accent6"/>
              </a:buClr>
              <a:buFont typeface="Arial" panose="020B0604020202020204" pitchFamily="34" charset="0"/>
              <a:buChar char="•"/>
            </a:pPr>
            <a:r>
              <a:rPr lang="en-US" sz="2800" dirty="0" smtClean="0"/>
              <a:t>The </a:t>
            </a:r>
            <a:r>
              <a:rPr lang="en-US" sz="2800" dirty="0"/>
              <a:t>distance between consecutive traffic signals along a facility, measured from stop bar to stop bar in the direction of analysis</a:t>
            </a:r>
          </a:p>
          <a:p>
            <a:endParaRPr lang="en-US" sz="2400" dirty="0"/>
          </a:p>
        </p:txBody>
      </p:sp>
    </p:spTree>
    <p:custDataLst>
      <p:tags r:id="rId1"/>
    </p:custDataLst>
    <p:extLst>
      <p:ext uri="{BB962C8B-B14F-4D97-AF65-F5344CB8AC3E}">
        <p14:creationId xmlns:p14="http://schemas.microsoft.com/office/powerpoint/2010/main" val="28828952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Freeform 10"/>
          <p:cNvSpPr>
            <a:spLocks/>
          </p:cNvSpPr>
          <p:nvPr/>
        </p:nvSpPr>
        <p:spPr bwMode="auto">
          <a:xfrm>
            <a:off x="7361995" y="4890352"/>
            <a:ext cx="208516" cy="203100"/>
          </a:xfrm>
          <a:custGeom>
            <a:avLst/>
            <a:gdLst>
              <a:gd name="T0" fmla="*/ 252 w 457"/>
              <a:gd name="T1" fmla="*/ 456 h 457"/>
              <a:gd name="T2" fmla="*/ 297 w 457"/>
              <a:gd name="T3" fmla="*/ 447 h 457"/>
              <a:gd name="T4" fmla="*/ 339 w 457"/>
              <a:gd name="T5" fmla="*/ 430 h 457"/>
              <a:gd name="T6" fmla="*/ 374 w 457"/>
              <a:gd name="T7" fmla="*/ 405 h 457"/>
              <a:gd name="T8" fmla="*/ 405 w 457"/>
              <a:gd name="T9" fmla="*/ 374 h 457"/>
              <a:gd name="T10" fmla="*/ 430 w 457"/>
              <a:gd name="T11" fmla="*/ 337 h 457"/>
              <a:gd name="T12" fmla="*/ 447 w 457"/>
              <a:gd name="T13" fmla="*/ 296 h 457"/>
              <a:gd name="T14" fmla="*/ 456 w 457"/>
              <a:gd name="T15" fmla="*/ 251 h 457"/>
              <a:gd name="T16" fmla="*/ 456 w 457"/>
              <a:gd name="T17" fmla="*/ 205 h 457"/>
              <a:gd name="T18" fmla="*/ 447 w 457"/>
              <a:gd name="T19" fmla="*/ 160 h 457"/>
              <a:gd name="T20" fmla="*/ 430 w 457"/>
              <a:gd name="T21" fmla="*/ 120 h 457"/>
              <a:gd name="T22" fmla="*/ 405 w 457"/>
              <a:gd name="T23" fmla="*/ 83 h 457"/>
              <a:gd name="T24" fmla="*/ 374 w 457"/>
              <a:gd name="T25" fmla="*/ 52 h 457"/>
              <a:gd name="T26" fmla="*/ 339 w 457"/>
              <a:gd name="T27" fmla="*/ 28 h 457"/>
              <a:gd name="T28" fmla="*/ 297 w 457"/>
              <a:gd name="T29" fmla="*/ 10 h 457"/>
              <a:gd name="T30" fmla="*/ 252 w 457"/>
              <a:gd name="T31" fmla="*/ 1 h 457"/>
              <a:gd name="T32" fmla="*/ 206 w 457"/>
              <a:gd name="T33" fmla="*/ 1 h 457"/>
              <a:gd name="T34" fmla="*/ 161 w 457"/>
              <a:gd name="T35" fmla="*/ 10 h 457"/>
              <a:gd name="T36" fmla="*/ 120 w 457"/>
              <a:gd name="T37" fmla="*/ 28 h 457"/>
              <a:gd name="T38" fmla="*/ 83 w 457"/>
              <a:gd name="T39" fmla="*/ 52 h 457"/>
              <a:gd name="T40" fmla="*/ 52 w 457"/>
              <a:gd name="T41" fmla="*/ 83 h 457"/>
              <a:gd name="T42" fmla="*/ 28 w 457"/>
              <a:gd name="T43" fmla="*/ 120 h 457"/>
              <a:gd name="T44" fmla="*/ 10 w 457"/>
              <a:gd name="T45" fmla="*/ 160 h 457"/>
              <a:gd name="T46" fmla="*/ 1 w 457"/>
              <a:gd name="T47" fmla="*/ 205 h 457"/>
              <a:gd name="T48" fmla="*/ 1 w 457"/>
              <a:gd name="T49" fmla="*/ 251 h 457"/>
              <a:gd name="T50" fmla="*/ 10 w 457"/>
              <a:gd name="T51" fmla="*/ 296 h 457"/>
              <a:gd name="T52" fmla="*/ 28 w 457"/>
              <a:gd name="T53" fmla="*/ 337 h 457"/>
              <a:gd name="T54" fmla="*/ 52 w 457"/>
              <a:gd name="T55" fmla="*/ 374 h 457"/>
              <a:gd name="T56" fmla="*/ 83 w 457"/>
              <a:gd name="T57" fmla="*/ 405 h 457"/>
              <a:gd name="T58" fmla="*/ 120 w 457"/>
              <a:gd name="T59" fmla="*/ 430 h 457"/>
              <a:gd name="T60" fmla="*/ 161 w 457"/>
              <a:gd name="T61" fmla="*/ 447 h 457"/>
              <a:gd name="T62" fmla="*/ 206 w 457"/>
              <a:gd name="T63" fmla="*/ 45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7" h="457">
                <a:moveTo>
                  <a:pt x="229" y="457"/>
                </a:moveTo>
                <a:lnTo>
                  <a:pt x="252" y="456"/>
                </a:lnTo>
                <a:lnTo>
                  <a:pt x="275" y="453"/>
                </a:lnTo>
                <a:lnTo>
                  <a:pt x="297" y="447"/>
                </a:lnTo>
                <a:lnTo>
                  <a:pt x="318" y="439"/>
                </a:lnTo>
                <a:lnTo>
                  <a:pt x="339" y="430"/>
                </a:lnTo>
                <a:lnTo>
                  <a:pt x="357" y="418"/>
                </a:lnTo>
                <a:lnTo>
                  <a:pt x="374" y="405"/>
                </a:lnTo>
                <a:lnTo>
                  <a:pt x="390" y="390"/>
                </a:lnTo>
                <a:lnTo>
                  <a:pt x="405" y="374"/>
                </a:lnTo>
                <a:lnTo>
                  <a:pt x="418" y="356"/>
                </a:lnTo>
                <a:lnTo>
                  <a:pt x="430" y="337"/>
                </a:lnTo>
                <a:lnTo>
                  <a:pt x="440" y="317"/>
                </a:lnTo>
                <a:lnTo>
                  <a:pt x="447" y="296"/>
                </a:lnTo>
                <a:lnTo>
                  <a:pt x="453" y="274"/>
                </a:lnTo>
                <a:lnTo>
                  <a:pt x="456" y="251"/>
                </a:lnTo>
                <a:lnTo>
                  <a:pt x="457" y="228"/>
                </a:lnTo>
                <a:lnTo>
                  <a:pt x="456" y="205"/>
                </a:lnTo>
                <a:lnTo>
                  <a:pt x="453" y="182"/>
                </a:lnTo>
                <a:lnTo>
                  <a:pt x="447" y="160"/>
                </a:lnTo>
                <a:lnTo>
                  <a:pt x="440" y="139"/>
                </a:lnTo>
                <a:lnTo>
                  <a:pt x="430" y="120"/>
                </a:lnTo>
                <a:lnTo>
                  <a:pt x="418" y="100"/>
                </a:lnTo>
                <a:lnTo>
                  <a:pt x="405" y="83"/>
                </a:lnTo>
                <a:lnTo>
                  <a:pt x="390" y="67"/>
                </a:lnTo>
                <a:lnTo>
                  <a:pt x="374" y="52"/>
                </a:lnTo>
                <a:lnTo>
                  <a:pt x="357" y="39"/>
                </a:lnTo>
                <a:lnTo>
                  <a:pt x="339" y="28"/>
                </a:lnTo>
                <a:lnTo>
                  <a:pt x="318" y="18"/>
                </a:lnTo>
                <a:lnTo>
                  <a:pt x="297" y="10"/>
                </a:lnTo>
                <a:lnTo>
                  <a:pt x="275" y="5"/>
                </a:lnTo>
                <a:lnTo>
                  <a:pt x="252" y="1"/>
                </a:lnTo>
                <a:lnTo>
                  <a:pt x="229" y="0"/>
                </a:lnTo>
                <a:lnTo>
                  <a:pt x="206" y="1"/>
                </a:lnTo>
                <a:lnTo>
                  <a:pt x="183" y="5"/>
                </a:lnTo>
                <a:lnTo>
                  <a:pt x="161" y="10"/>
                </a:lnTo>
                <a:lnTo>
                  <a:pt x="140" y="18"/>
                </a:lnTo>
                <a:lnTo>
                  <a:pt x="120" y="28"/>
                </a:lnTo>
                <a:lnTo>
                  <a:pt x="101" y="39"/>
                </a:lnTo>
                <a:lnTo>
                  <a:pt x="83" y="52"/>
                </a:lnTo>
                <a:lnTo>
                  <a:pt x="67" y="67"/>
                </a:lnTo>
                <a:lnTo>
                  <a:pt x="52" y="83"/>
                </a:lnTo>
                <a:lnTo>
                  <a:pt x="39" y="100"/>
                </a:lnTo>
                <a:lnTo>
                  <a:pt x="28" y="120"/>
                </a:lnTo>
                <a:lnTo>
                  <a:pt x="18" y="139"/>
                </a:lnTo>
                <a:lnTo>
                  <a:pt x="10" y="160"/>
                </a:lnTo>
                <a:lnTo>
                  <a:pt x="5" y="182"/>
                </a:lnTo>
                <a:lnTo>
                  <a:pt x="1" y="205"/>
                </a:lnTo>
                <a:lnTo>
                  <a:pt x="0" y="228"/>
                </a:lnTo>
                <a:lnTo>
                  <a:pt x="1" y="251"/>
                </a:lnTo>
                <a:lnTo>
                  <a:pt x="5" y="274"/>
                </a:lnTo>
                <a:lnTo>
                  <a:pt x="10" y="296"/>
                </a:lnTo>
                <a:lnTo>
                  <a:pt x="18" y="317"/>
                </a:lnTo>
                <a:lnTo>
                  <a:pt x="28" y="337"/>
                </a:lnTo>
                <a:lnTo>
                  <a:pt x="39" y="356"/>
                </a:lnTo>
                <a:lnTo>
                  <a:pt x="52" y="374"/>
                </a:lnTo>
                <a:lnTo>
                  <a:pt x="67" y="390"/>
                </a:lnTo>
                <a:lnTo>
                  <a:pt x="83" y="405"/>
                </a:lnTo>
                <a:lnTo>
                  <a:pt x="101" y="418"/>
                </a:lnTo>
                <a:lnTo>
                  <a:pt x="120" y="430"/>
                </a:lnTo>
                <a:lnTo>
                  <a:pt x="140" y="439"/>
                </a:lnTo>
                <a:lnTo>
                  <a:pt x="161" y="447"/>
                </a:lnTo>
                <a:lnTo>
                  <a:pt x="183" y="453"/>
                </a:lnTo>
                <a:lnTo>
                  <a:pt x="206" y="456"/>
                </a:lnTo>
                <a:lnTo>
                  <a:pt x="229" y="457"/>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7" tIns="45698" rIns="91397" bIns="45698" numCol="1" anchor="t" anchorCtr="0" compatLnSpc="1">
            <a:prstTxWarp prst="textNoShape">
              <a:avLst/>
            </a:prstTxWarp>
          </a:bodyPr>
          <a:lstStyle/>
          <a:p>
            <a:endParaRPr lang="en-US" dirty="0"/>
          </a:p>
        </p:txBody>
      </p:sp>
      <p:sp>
        <p:nvSpPr>
          <p:cNvPr id="160" name="Freeform 10"/>
          <p:cNvSpPr>
            <a:spLocks/>
          </p:cNvSpPr>
          <p:nvPr/>
        </p:nvSpPr>
        <p:spPr bwMode="auto">
          <a:xfrm>
            <a:off x="7366968" y="4889722"/>
            <a:ext cx="203100" cy="203100"/>
          </a:xfrm>
          <a:custGeom>
            <a:avLst/>
            <a:gdLst>
              <a:gd name="T0" fmla="*/ 252 w 457"/>
              <a:gd name="T1" fmla="*/ 456 h 457"/>
              <a:gd name="T2" fmla="*/ 297 w 457"/>
              <a:gd name="T3" fmla="*/ 447 h 457"/>
              <a:gd name="T4" fmla="*/ 339 w 457"/>
              <a:gd name="T5" fmla="*/ 430 h 457"/>
              <a:gd name="T6" fmla="*/ 374 w 457"/>
              <a:gd name="T7" fmla="*/ 405 h 457"/>
              <a:gd name="T8" fmla="*/ 405 w 457"/>
              <a:gd name="T9" fmla="*/ 374 h 457"/>
              <a:gd name="T10" fmla="*/ 430 w 457"/>
              <a:gd name="T11" fmla="*/ 337 h 457"/>
              <a:gd name="T12" fmla="*/ 447 w 457"/>
              <a:gd name="T13" fmla="*/ 296 h 457"/>
              <a:gd name="T14" fmla="*/ 456 w 457"/>
              <a:gd name="T15" fmla="*/ 251 h 457"/>
              <a:gd name="T16" fmla="*/ 456 w 457"/>
              <a:gd name="T17" fmla="*/ 205 h 457"/>
              <a:gd name="T18" fmla="*/ 447 w 457"/>
              <a:gd name="T19" fmla="*/ 160 h 457"/>
              <a:gd name="T20" fmla="*/ 430 w 457"/>
              <a:gd name="T21" fmla="*/ 120 h 457"/>
              <a:gd name="T22" fmla="*/ 405 w 457"/>
              <a:gd name="T23" fmla="*/ 83 h 457"/>
              <a:gd name="T24" fmla="*/ 374 w 457"/>
              <a:gd name="T25" fmla="*/ 52 h 457"/>
              <a:gd name="T26" fmla="*/ 339 w 457"/>
              <a:gd name="T27" fmla="*/ 28 h 457"/>
              <a:gd name="T28" fmla="*/ 297 w 457"/>
              <a:gd name="T29" fmla="*/ 10 h 457"/>
              <a:gd name="T30" fmla="*/ 252 w 457"/>
              <a:gd name="T31" fmla="*/ 1 h 457"/>
              <a:gd name="T32" fmla="*/ 206 w 457"/>
              <a:gd name="T33" fmla="*/ 1 h 457"/>
              <a:gd name="T34" fmla="*/ 161 w 457"/>
              <a:gd name="T35" fmla="*/ 10 h 457"/>
              <a:gd name="T36" fmla="*/ 120 w 457"/>
              <a:gd name="T37" fmla="*/ 28 h 457"/>
              <a:gd name="T38" fmla="*/ 83 w 457"/>
              <a:gd name="T39" fmla="*/ 52 h 457"/>
              <a:gd name="T40" fmla="*/ 52 w 457"/>
              <a:gd name="T41" fmla="*/ 83 h 457"/>
              <a:gd name="T42" fmla="*/ 28 w 457"/>
              <a:gd name="T43" fmla="*/ 120 h 457"/>
              <a:gd name="T44" fmla="*/ 10 w 457"/>
              <a:gd name="T45" fmla="*/ 160 h 457"/>
              <a:gd name="T46" fmla="*/ 1 w 457"/>
              <a:gd name="T47" fmla="*/ 205 h 457"/>
              <a:gd name="T48" fmla="*/ 1 w 457"/>
              <a:gd name="T49" fmla="*/ 251 h 457"/>
              <a:gd name="T50" fmla="*/ 10 w 457"/>
              <a:gd name="T51" fmla="*/ 296 h 457"/>
              <a:gd name="T52" fmla="*/ 28 w 457"/>
              <a:gd name="T53" fmla="*/ 337 h 457"/>
              <a:gd name="T54" fmla="*/ 52 w 457"/>
              <a:gd name="T55" fmla="*/ 374 h 457"/>
              <a:gd name="T56" fmla="*/ 83 w 457"/>
              <a:gd name="T57" fmla="*/ 405 h 457"/>
              <a:gd name="T58" fmla="*/ 120 w 457"/>
              <a:gd name="T59" fmla="*/ 430 h 457"/>
              <a:gd name="T60" fmla="*/ 161 w 457"/>
              <a:gd name="T61" fmla="*/ 447 h 457"/>
              <a:gd name="T62" fmla="*/ 206 w 457"/>
              <a:gd name="T63" fmla="*/ 45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7" h="457">
                <a:moveTo>
                  <a:pt x="229" y="457"/>
                </a:moveTo>
                <a:lnTo>
                  <a:pt x="252" y="456"/>
                </a:lnTo>
                <a:lnTo>
                  <a:pt x="275" y="453"/>
                </a:lnTo>
                <a:lnTo>
                  <a:pt x="297" y="447"/>
                </a:lnTo>
                <a:lnTo>
                  <a:pt x="318" y="439"/>
                </a:lnTo>
                <a:lnTo>
                  <a:pt x="339" y="430"/>
                </a:lnTo>
                <a:lnTo>
                  <a:pt x="357" y="418"/>
                </a:lnTo>
                <a:lnTo>
                  <a:pt x="374" y="405"/>
                </a:lnTo>
                <a:lnTo>
                  <a:pt x="390" y="390"/>
                </a:lnTo>
                <a:lnTo>
                  <a:pt x="405" y="374"/>
                </a:lnTo>
                <a:lnTo>
                  <a:pt x="418" y="356"/>
                </a:lnTo>
                <a:lnTo>
                  <a:pt x="430" y="337"/>
                </a:lnTo>
                <a:lnTo>
                  <a:pt x="440" y="317"/>
                </a:lnTo>
                <a:lnTo>
                  <a:pt x="447" y="296"/>
                </a:lnTo>
                <a:lnTo>
                  <a:pt x="453" y="274"/>
                </a:lnTo>
                <a:lnTo>
                  <a:pt x="456" y="251"/>
                </a:lnTo>
                <a:lnTo>
                  <a:pt x="457" y="228"/>
                </a:lnTo>
                <a:lnTo>
                  <a:pt x="456" y="205"/>
                </a:lnTo>
                <a:lnTo>
                  <a:pt x="453" y="182"/>
                </a:lnTo>
                <a:lnTo>
                  <a:pt x="447" y="160"/>
                </a:lnTo>
                <a:lnTo>
                  <a:pt x="440" y="139"/>
                </a:lnTo>
                <a:lnTo>
                  <a:pt x="430" y="120"/>
                </a:lnTo>
                <a:lnTo>
                  <a:pt x="418" y="100"/>
                </a:lnTo>
                <a:lnTo>
                  <a:pt x="405" y="83"/>
                </a:lnTo>
                <a:lnTo>
                  <a:pt x="390" y="67"/>
                </a:lnTo>
                <a:lnTo>
                  <a:pt x="374" y="52"/>
                </a:lnTo>
                <a:lnTo>
                  <a:pt x="357" y="39"/>
                </a:lnTo>
                <a:lnTo>
                  <a:pt x="339" y="28"/>
                </a:lnTo>
                <a:lnTo>
                  <a:pt x="318" y="18"/>
                </a:lnTo>
                <a:lnTo>
                  <a:pt x="297" y="10"/>
                </a:lnTo>
                <a:lnTo>
                  <a:pt x="275" y="5"/>
                </a:lnTo>
                <a:lnTo>
                  <a:pt x="252" y="1"/>
                </a:lnTo>
                <a:lnTo>
                  <a:pt x="229" y="0"/>
                </a:lnTo>
                <a:lnTo>
                  <a:pt x="206" y="1"/>
                </a:lnTo>
                <a:lnTo>
                  <a:pt x="183" y="5"/>
                </a:lnTo>
                <a:lnTo>
                  <a:pt x="161" y="10"/>
                </a:lnTo>
                <a:lnTo>
                  <a:pt x="140" y="18"/>
                </a:lnTo>
                <a:lnTo>
                  <a:pt x="120" y="28"/>
                </a:lnTo>
                <a:lnTo>
                  <a:pt x="101" y="39"/>
                </a:lnTo>
                <a:lnTo>
                  <a:pt x="83" y="52"/>
                </a:lnTo>
                <a:lnTo>
                  <a:pt x="67" y="67"/>
                </a:lnTo>
                <a:lnTo>
                  <a:pt x="52" y="83"/>
                </a:lnTo>
                <a:lnTo>
                  <a:pt x="39" y="100"/>
                </a:lnTo>
                <a:lnTo>
                  <a:pt x="28" y="120"/>
                </a:lnTo>
                <a:lnTo>
                  <a:pt x="18" y="139"/>
                </a:lnTo>
                <a:lnTo>
                  <a:pt x="10" y="160"/>
                </a:lnTo>
                <a:lnTo>
                  <a:pt x="5" y="182"/>
                </a:lnTo>
                <a:lnTo>
                  <a:pt x="1" y="205"/>
                </a:lnTo>
                <a:lnTo>
                  <a:pt x="0" y="228"/>
                </a:lnTo>
                <a:lnTo>
                  <a:pt x="1" y="251"/>
                </a:lnTo>
                <a:lnTo>
                  <a:pt x="5" y="274"/>
                </a:lnTo>
                <a:lnTo>
                  <a:pt x="10" y="296"/>
                </a:lnTo>
                <a:lnTo>
                  <a:pt x="18" y="317"/>
                </a:lnTo>
                <a:lnTo>
                  <a:pt x="28" y="337"/>
                </a:lnTo>
                <a:lnTo>
                  <a:pt x="39" y="356"/>
                </a:lnTo>
                <a:lnTo>
                  <a:pt x="52" y="374"/>
                </a:lnTo>
                <a:lnTo>
                  <a:pt x="67" y="390"/>
                </a:lnTo>
                <a:lnTo>
                  <a:pt x="83" y="405"/>
                </a:lnTo>
                <a:lnTo>
                  <a:pt x="101" y="418"/>
                </a:lnTo>
                <a:lnTo>
                  <a:pt x="120" y="430"/>
                </a:lnTo>
                <a:lnTo>
                  <a:pt x="140" y="439"/>
                </a:lnTo>
                <a:lnTo>
                  <a:pt x="161" y="447"/>
                </a:lnTo>
                <a:lnTo>
                  <a:pt x="183" y="453"/>
                </a:lnTo>
                <a:lnTo>
                  <a:pt x="206" y="456"/>
                </a:lnTo>
                <a:lnTo>
                  <a:pt x="229" y="457"/>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7" tIns="45698" rIns="91397" bIns="45698" numCol="1" anchor="t" anchorCtr="0" compatLnSpc="1">
            <a:prstTxWarp prst="textNoShape">
              <a:avLst/>
            </a:prstTxWarp>
          </a:bodyPr>
          <a:lstStyle/>
          <a:p>
            <a:endParaRPr lang="en-US" dirty="0"/>
          </a:p>
        </p:txBody>
      </p:sp>
      <p:sp>
        <p:nvSpPr>
          <p:cNvPr id="2" name="Title 1"/>
          <p:cNvSpPr>
            <a:spLocks noGrp="1"/>
          </p:cNvSpPr>
          <p:nvPr>
            <p:ph type="title"/>
          </p:nvPr>
        </p:nvSpPr>
        <p:spPr>
          <a:xfrm>
            <a:off x="1714547" y="-5376"/>
            <a:ext cx="7735296" cy="884238"/>
          </a:xfrm>
        </p:spPr>
        <p:txBody>
          <a:bodyPr>
            <a:normAutofit/>
          </a:bodyPr>
          <a:lstStyle/>
          <a:p>
            <a:r>
              <a:rPr lang="en-US" sz="3200" b="1" dirty="0"/>
              <a:t>Arrival Type</a:t>
            </a:r>
          </a:p>
        </p:txBody>
      </p:sp>
      <p:sp>
        <p:nvSpPr>
          <p:cNvPr id="3" name="Content Placeholder 2"/>
          <p:cNvSpPr>
            <a:spLocks noGrp="1"/>
          </p:cNvSpPr>
          <p:nvPr>
            <p:ph idx="1"/>
          </p:nvPr>
        </p:nvSpPr>
        <p:spPr>
          <a:xfrm>
            <a:off x="951504" y="1216556"/>
            <a:ext cx="7735296" cy="4909612"/>
          </a:xfrm>
        </p:spPr>
        <p:txBody>
          <a:bodyPr>
            <a:normAutofit/>
          </a:bodyPr>
          <a:lstStyle/>
          <a:p>
            <a:r>
              <a:rPr lang="en-US" sz="2800" dirty="0" smtClean="0"/>
              <a:t>A </a:t>
            </a:r>
            <a:r>
              <a:rPr lang="en-US" sz="2800" dirty="0"/>
              <a:t>generalized categorization of the quality of progression between signalized intersections, ranging from 1 to 6</a:t>
            </a:r>
          </a:p>
          <a:p>
            <a:r>
              <a:rPr lang="en-US" sz="2800" dirty="0"/>
              <a:t>Uncoordinated signals are represented by arrival type 3, and coordinated signals are represented by arrival type 4 or higher </a:t>
            </a:r>
            <a:endParaRPr lang="en-US" sz="2400" dirty="0"/>
          </a:p>
        </p:txBody>
      </p:sp>
      <p:sp>
        <p:nvSpPr>
          <p:cNvPr id="74" name="Slide Number Placeholder 73"/>
          <p:cNvSpPr>
            <a:spLocks noGrp="1"/>
          </p:cNvSpPr>
          <p:nvPr>
            <p:ph type="sldNum" sz="quarter" idx="4294967295"/>
          </p:nvPr>
        </p:nvSpPr>
        <p:spPr>
          <a:xfrm>
            <a:off x="3211513" y="6480175"/>
            <a:ext cx="5932487" cy="365125"/>
          </a:xfrm>
        </p:spPr>
        <p:txBody>
          <a:bodyPr/>
          <a:lstStyle/>
          <a:p>
            <a:r>
              <a:rPr lang="en-US" smtClean="0"/>
              <a:t>71</a:t>
            </a:r>
            <a:endParaRPr lang="en-US"/>
          </a:p>
        </p:txBody>
      </p:sp>
      <p:sp>
        <p:nvSpPr>
          <p:cNvPr id="75" name="Rectangle 74"/>
          <p:cNvSpPr/>
          <p:nvPr/>
        </p:nvSpPr>
        <p:spPr>
          <a:xfrm>
            <a:off x="7355439" y="5959462"/>
            <a:ext cx="1608469" cy="893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sp>
        <p:nvSpPr>
          <p:cNvPr id="76" name="Rectangle 75"/>
          <p:cNvSpPr/>
          <p:nvPr/>
        </p:nvSpPr>
        <p:spPr>
          <a:xfrm>
            <a:off x="0" y="5049808"/>
            <a:ext cx="8770385" cy="893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sp>
        <p:nvSpPr>
          <p:cNvPr id="77" name="Rectangle 76"/>
          <p:cNvSpPr/>
          <p:nvPr/>
        </p:nvSpPr>
        <p:spPr>
          <a:xfrm>
            <a:off x="6720" y="5121725"/>
            <a:ext cx="9144001" cy="73152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sp>
        <p:nvSpPr>
          <p:cNvPr id="78" name="Rectangle 77"/>
          <p:cNvSpPr/>
          <p:nvPr/>
        </p:nvSpPr>
        <p:spPr>
          <a:xfrm rot="16200000">
            <a:off x="7449473" y="5988670"/>
            <a:ext cx="1002373" cy="73152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sp>
        <p:nvSpPr>
          <p:cNvPr id="79" name="Rectangle 78"/>
          <p:cNvSpPr/>
          <p:nvPr/>
        </p:nvSpPr>
        <p:spPr>
          <a:xfrm rot="16200000">
            <a:off x="2720772" y="5989862"/>
            <a:ext cx="1004755" cy="73152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sp>
        <p:nvSpPr>
          <p:cNvPr id="80" name="Rectangle 79"/>
          <p:cNvSpPr/>
          <p:nvPr/>
        </p:nvSpPr>
        <p:spPr>
          <a:xfrm rot="16200000">
            <a:off x="7706203" y="4511507"/>
            <a:ext cx="488915" cy="73152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sp>
        <p:nvSpPr>
          <p:cNvPr id="81" name="Rectangle 80"/>
          <p:cNvSpPr/>
          <p:nvPr/>
        </p:nvSpPr>
        <p:spPr>
          <a:xfrm rot="16200000">
            <a:off x="2972643" y="4512168"/>
            <a:ext cx="487593" cy="73152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grpSp>
        <p:nvGrpSpPr>
          <p:cNvPr id="82" name="Group 81"/>
          <p:cNvGrpSpPr/>
          <p:nvPr/>
        </p:nvGrpSpPr>
        <p:grpSpPr>
          <a:xfrm rot="16200000">
            <a:off x="7449470" y="6168737"/>
            <a:ext cx="1002372" cy="371382"/>
            <a:chOff x="152400" y="3639880"/>
            <a:chExt cx="7690147" cy="371382"/>
          </a:xfrm>
        </p:grpSpPr>
        <p:cxnSp>
          <p:nvCxnSpPr>
            <p:cNvPr id="83" name="Straight Connector 82"/>
            <p:cNvCxnSpPr/>
            <p:nvPr/>
          </p:nvCxnSpPr>
          <p:spPr>
            <a:xfrm flipH="1">
              <a:off x="152400" y="4011262"/>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52400" y="3830489"/>
              <a:ext cx="767203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170509" y="3639880"/>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rot="16200000">
            <a:off x="7718996" y="4694457"/>
            <a:ext cx="473155" cy="371382"/>
            <a:chOff x="152400" y="3639880"/>
            <a:chExt cx="7690147" cy="371382"/>
          </a:xfrm>
        </p:grpSpPr>
        <p:cxnSp>
          <p:nvCxnSpPr>
            <p:cNvPr id="87" name="Straight Connector 86"/>
            <p:cNvCxnSpPr/>
            <p:nvPr/>
          </p:nvCxnSpPr>
          <p:spPr>
            <a:xfrm flipH="1">
              <a:off x="152400" y="4011262"/>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52400" y="3830489"/>
              <a:ext cx="767203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70509" y="3639880"/>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rot="16200000">
            <a:off x="2716816" y="6165974"/>
            <a:ext cx="1012669" cy="371382"/>
            <a:chOff x="152400" y="3639880"/>
            <a:chExt cx="7690147" cy="371382"/>
          </a:xfrm>
        </p:grpSpPr>
        <p:cxnSp>
          <p:nvCxnSpPr>
            <p:cNvPr id="91" name="Straight Connector 90"/>
            <p:cNvCxnSpPr/>
            <p:nvPr/>
          </p:nvCxnSpPr>
          <p:spPr>
            <a:xfrm flipH="1">
              <a:off x="152400" y="4011262"/>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152400" y="3830489"/>
              <a:ext cx="767203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170509" y="3639880"/>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rot="16200000">
            <a:off x="2991493" y="4704104"/>
            <a:ext cx="473155" cy="371382"/>
            <a:chOff x="152400" y="3639880"/>
            <a:chExt cx="7690147" cy="371382"/>
          </a:xfrm>
        </p:grpSpPr>
        <p:cxnSp>
          <p:nvCxnSpPr>
            <p:cNvPr id="95" name="Straight Connector 94"/>
            <p:cNvCxnSpPr/>
            <p:nvPr/>
          </p:nvCxnSpPr>
          <p:spPr>
            <a:xfrm flipH="1">
              <a:off x="152400" y="4011262"/>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52400" y="3830489"/>
              <a:ext cx="767203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170509" y="3639880"/>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8316419" y="5324940"/>
            <a:ext cx="834301" cy="371382"/>
            <a:chOff x="152400" y="3639880"/>
            <a:chExt cx="7690147" cy="371382"/>
          </a:xfrm>
        </p:grpSpPr>
        <p:cxnSp>
          <p:nvCxnSpPr>
            <p:cNvPr id="99" name="Straight Connector 98"/>
            <p:cNvCxnSpPr/>
            <p:nvPr/>
          </p:nvCxnSpPr>
          <p:spPr>
            <a:xfrm flipH="1">
              <a:off x="152400" y="4011262"/>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52400" y="3830489"/>
              <a:ext cx="767203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70509" y="3639880"/>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3588906" y="5320022"/>
            <a:ext cx="3995989" cy="371382"/>
            <a:chOff x="152400" y="3639880"/>
            <a:chExt cx="7690147" cy="371382"/>
          </a:xfrm>
        </p:grpSpPr>
        <p:cxnSp>
          <p:nvCxnSpPr>
            <p:cNvPr id="103" name="Straight Connector 102"/>
            <p:cNvCxnSpPr/>
            <p:nvPr/>
          </p:nvCxnSpPr>
          <p:spPr>
            <a:xfrm flipH="1">
              <a:off x="152400" y="4011262"/>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152400" y="3830489"/>
              <a:ext cx="767203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170509" y="3639880"/>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6721" y="5329858"/>
            <a:ext cx="2850668" cy="371382"/>
            <a:chOff x="152400" y="3639880"/>
            <a:chExt cx="7690147" cy="371382"/>
          </a:xfrm>
        </p:grpSpPr>
        <p:cxnSp>
          <p:nvCxnSpPr>
            <p:cNvPr id="107" name="Straight Connector 106"/>
            <p:cNvCxnSpPr/>
            <p:nvPr/>
          </p:nvCxnSpPr>
          <p:spPr>
            <a:xfrm flipH="1">
              <a:off x="152400" y="4011262"/>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152400" y="3830489"/>
              <a:ext cx="7672038"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170509" y="3639880"/>
              <a:ext cx="7672038"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0" name="Rectangle 109"/>
          <p:cNvSpPr/>
          <p:nvPr/>
        </p:nvSpPr>
        <p:spPr>
          <a:xfrm>
            <a:off x="7469409" y="5715230"/>
            <a:ext cx="115410" cy="1228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sp>
        <p:nvSpPr>
          <p:cNvPr id="111" name="Rectangle 110"/>
          <p:cNvSpPr/>
          <p:nvPr/>
        </p:nvSpPr>
        <p:spPr>
          <a:xfrm>
            <a:off x="2735269" y="5723652"/>
            <a:ext cx="115410" cy="1228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sp>
        <p:nvSpPr>
          <p:cNvPr id="112" name="Rectangle 111"/>
          <p:cNvSpPr/>
          <p:nvPr/>
        </p:nvSpPr>
        <p:spPr>
          <a:xfrm>
            <a:off x="5636540" y="5715990"/>
            <a:ext cx="115410" cy="1228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sp>
        <p:nvSpPr>
          <p:cNvPr id="113" name="Rectangle 112"/>
          <p:cNvSpPr/>
          <p:nvPr/>
        </p:nvSpPr>
        <p:spPr>
          <a:xfrm>
            <a:off x="1038620" y="5724897"/>
            <a:ext cx="115410" cy="1228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sp>
        <p:nvSpPr>
          <p:cNvPr id="114" name="Rectangle 8"/>
          <p:cNvSpPr>
            <a:spLocks noChangeArrowheads="1"/>
          </p:cNvSpPr>
          <p:nvPr/>
        </p:nvSpPr>
        <p:spPr bwMode="auto">
          <a:xfrm>
            <a:off x="2724499" y="4493724"/>
            <a:ext cx="340569" cy="835460"/>
          </a:xfrm>
          <a:prstGeom prst="rect">
            <a:avLst/>
          </a:prstGeom>
          <a:solidFill>
            <a:schemeClr val="tx1"/>
          </a:solidFill>
          <a:ln w="9525">
            <a:solidFill>
              <a:srgbClr val="000000"/>
            </a:solidFill>
            <a:miter lim="800000"/>
            <a:headEnd/>
            <a:tailEnd/>
          </a:ln>
        </p:spPr>
        <p:txBody>
          <a:bodyPr vert="horz" wrap="square" lIns="91397" tIns="45698" rIns="91397" bIns="45698" numCol="1" anchor="t" anchorCtr="0" compatLnSpc="1">
            <a:prstTxWarp prst="textNoShape">
              <a:avLst/>
            </a:prstTxWarp>
          </a:bodyPr>
          <a:lstStyle/>
          <a:p>
            <a:endParaRPr lang="en-US" dirty="0"/>
          </a:p>
        </p:txBody>
      </p:sp>
      <p:sp>
        <p:nvSpPr>
          <p:cNvPr id="115" name="Freeform 9"/>
          <p:cNvSpPr>
            <a:spLocks/>
          </p:cNvSpPr>
          <p:nvPr/>
        </p:nvSpPr>
        <p:spPr bwMode="auto">
          <a:xfrm>
            <a:off x="2793677" y="5087062"/>
            <a:ext cx="202213" cy="202213"/>
          </a:xfrm>
          <a:custGeom>
            <a:avLst/>
            <a:gdLst>
              <a:gd name="T0" fmla="*/ 253 w 458"/>
              <a:gd name="T1" fmla="*/ 456 h 458"/>
              <a:gd name="T2" fmla="*/ 297 w 458"/>
              <a:gd name="T3" fmla="*/ 447 h 458"/>
              <a:gd name="T4" fmla="*/ 338 w 458"/>
              <a:gd name="T5" fmla="*/ 430 h 458"/>
              <a:gd name="T6" fmla="*/ 375 w 458"/>
              <a:gd name="T7" fmla="*/ 406 h 458"/>
              <a:gd name="T8" fmla="*/ 406 w 458"/>
              <a:gd name="T9" fmla="*/ 375 h 458"/>
              <a:gd name="T10" fmla="*/ 430 w 458"/>
              <a:gd name="T11" fmla="*/ 338 h 458"/>
              <a:gd name="T12" fmla="*/ 447 w 458"/>
              <a:gd name="T13" fmla="*/ 297 h 458"/>
              <a:gd name="T14" fmla="*/ 456 w 458"/>
              <a:gd name="T15" fmla="*/ 253 h 458"/>
              <a:gd name="T16" fmla="*/ 456 w 458"/>
              <a:gd name="T17" fmla="*/ 206 h 458"/>
              <a:gd name="T18" fmla="*/ 447 w 458"/>
              <a:gd name="T19" fmla="*/ 162 h 458"/>
              <a:gd name="T20" fmla="*/ 430 w 458"/>
              <a:gd name="T21" fmla="*/ 120 h 458"/>
              <a:gd name="T22" fmla="*/ 406 w 458"/>
              <a:gd name="T23" fmla="*/ 83 h 458"/>
              <a:gd name="T24" fmla="*/ 375 w 458"/>
              <a:gd name="T25" fmla="*/ 52 h 458"/>
              <a:gd name="T26" fmla="*/ 338 w 458"/>
              <a:gd name="T27" fmla="*/ 28 h 458"/>
              <a:gd name="T28" fmla="*/ 297 w 458"/>
              <a:gd name="T29" fmla="*/ 11 h 458"/>
              <a:gd name="T30" fmla="*/ 253 w 458"/>
              <a:gd name="T31" fmla="*/ 1 h 458"/>
              <a:gd name="T32" fmla="*/ 206 w 458"/>
              <a:gd name="T33" fmla="*/ 1 h 458"/>
              <a:gd name="T34" fmla="*/ 162 w 458"/>
              <a:gd name="T35" fmla="*/ 11 h 458"/>
              <a:gd name="T36" fmla="*/ 120 w 458"/>
              <a:gd name="T37" fmla="*/ 28 h 458"/>
              <a:gd name="T38" fmla="*/ 83 w 458"/>
              <a:gd name="T39" fmla="*/ 52 h 458"/>
              <a:gd name="T40" fmla="*/ 52 w 458"/>
              <a:gd name="T41" fmla="*/ 83 h 458"/>
              <a:gd name="T42" fmla="*/ 28 w 458"/>
              <a:gd name="T43" fmla="*/ 120 h 458"/>
              <a:gd name="T44" fmla="*/ 11 w 458"/>
              <a:gd name="T45" fmla="*/ 162 h 458"/>
              <a:gd name="T46" fmla="*/ 1 w 458"/>
              <a:gd name="T47" fmla="*/ 206 h 458"/>
              <a:gd name="T48" fmla="*/ 1 w 458"/>
              <a:gd name="T49" fmla="*/ 253 h 458"/>
              <a:gd name="T50" fmla="*/ 11 w 458"/>
              <a:gd name="T51" fmla="*/ 297 h 458"/>
              <a:gd name="T52" fmla="*/ 28 w 458"/>
              <a:gd name="T53" fmla="*/ 338 h 458"/>
              <a:gd name="T54" fmla="*/ 52 w 458"/>
              <a:gd name="T55" fmla="*/ 375 h 458"/>
              <a:gd name="T56" fmla="*/ 83 w 458"/>
              <a:gd name="T57" fmla="*/ 406 h 458"/>
              <a:gd name="T58" fmla="*/ 120 w 458"/>
              <a:gd name="T59" fmla="*/ 430 h 458"/>
              <a:gd name="T60" fmla="*/ 162 w 458"/>
              <a:gd name="T61" fmla="*/ 447 h 458"/>
              <a:gd name="T62" fmla="*/ 206 w 458"/>
              <a:gd name="T63" fmla="*/ 45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8" h="458">
                <a:moveTo>
                  <a:pt x="229" y="458"/>
                </a:moveTo>
                <a:lnTo>
                  <a:pt x="253" y="456"/>
                </a:lnTo>
                <a:lnTo>
                  <a:pt x="276" y="453"/>
                </a:lnTo>
                <a:lnTo>
                  <a:pt x="297" y="447"/>
                </a:lnTo>
                <a:lnTo>
                  <a:pt x="318" y="439"/>
                </a:lnTo>
                <a:lnTo>
                  <a:pt x="338" y="430"/>
                </a:lnTo>
                <a:lnTo>
                  <a:pt x="357" y="418"/>
                </a:lnTo>
                <a:lnTo>
                  <a:pt x="375" y="406"/>
                </a:lnTo>
                <a:lnTo>
                  <a:pt x="391" y="391"/>
                </a:lnTo>
                <a:lnTo>
                  <a:pt x="406" y="375"/>
                </a:lnTo>
                <a:lnTo>
                  <a:pt x="418" y="357"/>
                </a:lnTo>
                <a:lnTo>
                  <a:pt x="430" y="338"/>
                </a:lnTo>
                <a:lnTo>
                  <a:pt x="439" y="318"/>
                </a:lnTo>
                <a:lnTo>
                  <a:pt x="447" y="297"/>
                </a:lnTo>
                <a:lnTo>
                  <a:pt x="453" y="276"/>
                </a:lnTo>
                <a:lnTo>
                  <a:pt x="456" y="253"/>
                </a:lnTo>
                <a:lnTo>
                  <a:pt x="458" y="229"/>
                </a:lnTo>
                <a:lnTo>
                  <a:pt x="456" y="206"/>
                </a:lnTo>
                <a:lnTo>
                  <a:pt x="453" y="183"/>
                </a:lnTo>
                <a:lnTo>
                  <a:pt x="447" y="162"/>
                </a:lnTo>
                <a:lnTo>
                  <a:pt x="439" y="140"/>
                </a:lnTo>
                <a:lnTo>
                  <a:pt x="430" y="120"/>
                </a:lnTo>
                <a:lnTo>
                  <a:pt x="418" y="102"/>
                </a:lnTo>
                <a:lnTo>
                  <a:pt x="406" y="83"/>
                </a:lnTo>
                <a:lnTo>
                  <a:pt x="391" y="67"/>
                </a:lnTo>
                <a:lnTo>
                  <a:pt x="375" y="52"/>
                </a:lnTo>
                <a:lnTo>
                  <a:pt x="357" y="39"/>
                </a:lnTo>
                <a:lnTo>
                  <a:pt x="338" y="28"/>
                </a:lnTo>
                <a:lnTo>
                  <a:pt x="318" y="19"/>
                </a:lnTo>
                <a:lnTo>
                  <a:pt x="297" y="11"/>
                </a:lnTo>
                <a:lnTo>
                  <a:pt x="276" y="5"/>
                </a:lnTo>
                <a:lnTo>
                  <a:pt x="253" y="1"/>
                </a:lnTo>
                <a:lnTo>
                  <a:pt x="229" y="0"/>
                </a:lnTo>
                <a:lnTo>
                  <a:pt x="206" y="1"/>
                </a:lnTo>
                <a:lnTo>
                  <a:pt x="183" y="5"/>
                </a:lnTo>
                <a:lnTo>
                  <a:pt x="162" y="11"/>
                </a:lnTo>
                <a:lnTo>
                  <a:pt x="141" y="19"/>
                </a:lnTo>
                <a:lnTo>
                  <a:pt x="120" y="28"/>
                </a:lnTo>
                <a:lnTo>
                  <a:pt x="102" y="39"/>
                </a:lnTo>
                <a:lnTo>
                  <a:pt x="83" y="52"/>
                </a:lnTo>
                <a:lnTo>
                  <a:pt x="67" y="67"/>
                </a:lnTo>
                <a:lnTo>
                  <a:pt x="52" y="83"/>
                </a:lnTo>
                <a:lnTo>
                  <a:pt x="39" y="102"/>
                </a:lnTo>
                <a:lnTo>
                  <a:pt x="28" y="120"/>
                </a:lnTo>
                <a:lnTo>
                  <a:pt x="19" y="140"/>
                </a:lnTo>
                <a:lnTo>
                  <a:pt x="11" y="162"/>
                </a:lnTo>
                <a:lnTo>
                  <a:pt x="5" y="183"/>
                </a:lnTo>
                <a:lnTo>
                  <a:pt x="1" y="206"/>
                </a:lnTo>
                <a:lnTo>
                  <a:pt x="0" y="229"/>
                </a:lnTo>
                <a:lnTo>
                  <a:pt x="1" y="253"/>
                </a:lnTo>
                <a:lnTo>
                  <a:pt x="5" y="276"/>
                </a:lnTo>
                <a:lnTo>
                  <a:pt x="11" y="297"/>
                </a:lnTo>
                <a:lnTo>
                  <a:pt x="19" y="318"/>
                </a:lnTo>
                <a:lnTo>
                  <a:pt x="28" y="338"/>
                </a:lnTo>
                <a:lnTo>
                  <a:pt x="39" y="357"/>
                </a:lnTo>
                <a:lnTo>
                  <a:pt x="52" y="375"/>
                </a:lnTo>
                <a:lnTo>
                  <a:pt x="67" y="391"/>
                </a:lnTo>
                <a:lnTo>
                  <a:pt x="83" y="406"/>
                </a:lnTo>
                <a:lnTo>
                  <a:pt x="102" y="418"/>
                </a:lnTo>
                <a:lnTo>
                  <a:pt x="120" y="430"/>
                </a:lnTo>
                <a:lnTo>
                  <a:pt x="141" y="439"/>
                </a:lnTo>
                <a:lnTo>
                  <a:pt x="162" y="447"/>
                </a:lnTo>
                <a:lnTo>
                  <a:pt x="183" y="453"/>
                </a:lnTo>
                <a:lnTo>
                  <a:pt x="206" y="456"/>
                </a:lnTo>
                <a:lnTo>
                  <a:pt x="229" y="458"/>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7" tIns="45698" rIns="91397" bIns="45698" numCol="1" anchor="t" anchorCtr="0" compatLnSpc="1">
            <a:prstTxWarp prst="textNoShape">
              <a:avLst/>
            </a:prstTxWarp>
          </a:bodyPr>
          <a:lstStyle/>
          <a:p>
            <a:endParaRPr lang="en-US" dirty="0"/>
          </a:p>
        </p:txBody>
      </p:sp>
      <p:sp>
        <p:nvSpPr>
          <p:cNvPr id="116" name="Freeform 10"/>
          <p:cNvSpPr>
            <a:spLocks/>
          </p:cNvSpPr>
          <p:nvPr/>
        </p:nvSpPr>
        <p:spPr bwMode="auto">
          <a:xfrm>
            <a:off x="2791903" y="4846708"/>
            <a:ext cx="203100" cy="203100"/>
          </a:xfrm>
          <a:custGeom>
            <a:avLst/>
            <a:gdLst>
              <a:gd name="T0" fmla="*/ 252 w 457"/>
              <a:gd name="T1" fmla="*/ 456 h 457"/>
              <a:gd name="T2" fmla="*/ 297 w 457"/>
              <a:gd name="T3" fmla="*/ 447 h 457"/>
              <a:gd name="T4" fmla="*/ 339 w 457"/>
              <a:gd name="T5" fmla="*/ 430 h 457"/>
              <a:gd name="T6" fmla="*/ 374 w 457"/>
              <a:gd name="T7" fmla="*/ 405 h 457"/>
              <a:gd name="T8" fmla="*/ 405 w 457"/>
              <a:gd name="T9" fmla="*/ 374 h 457"/>
              <a:gd name="T10" fmla="*/ 430 w 457"/>
              <a:gd name="T11" fmla="*/ 337 h 457"/>
              <a:gd name="T12" fmla="*/ 447 w 457"/>
              <a:gd name="T13" fmla="*/ 296 h 457"/>
              <a:gd name="T14" fmla="*/ 456 w 457"/>
              <a:gd name="T15" fmla="*/ 251 h 457"/>
              <a:gd name="T16" fmla="*/ 456 w 457"/>
              <a:gd name="T17" fmla="*/ 205 h 457"/>
              <a:gd name="T18" fmla="*/ 447 w 457"/>
              <a:gd name="T19" fmla="*/ 160 h 457"/>
              <a:gd name="T20" fmla="*/ 430 w 457"/>
              <a:gd name="T21" fmla="*/ 120 h 457"/>
              <a:gd name="T22" fmla="*/ 405 w 457"/>
              <a:gd name="T23" fmla="*/ 83 h 457"/>
              <a:gd name="T24" fmla="*/ 374 w 457"/>
              <a:gd name="T25" fmla="*/ 52 h 457"/>
              <a:gd name="T26" fmla="*/ 339 w 457"/>
              <a:gd name="T27" fmla="*/ 28 h 457"/>
              <a:gd name="T28" fmla="*/ 297 w 457"/>
              <a:gd name="T29" fmla="*/ 10 h 457"/>
              <a:gd name="T30" fmla="*/ 252 w 457"/>
              <a:gd name="T31" fmla="*/ 1 h 457"/>
              <a:gd name="T32" fmla="*/ 206 w 457"/>
              <a:gd name="T33" fmla="*/ 1 h 457"/>
              <a:gd name="T34" fmla="*/ 161 w 457"/>
              <a:gd name="T35" fmla="*/ 10 h 457"/>
              <a:gd name="T36" fmla="*/ 120 w 457"/>
              <a:gd name="T37" fmla="*/ 28 h 457"/>
              <a:gd name="T38" fmla="*/ 83 w 457"/>
              <a:gd name="T39" fmla="*/ 52 h 457"/>
              <a:gd name="T40" fmla="*/ 52 w 457"/>
              <a:gd name="T41" fmla="*/ 83 h 457"/>
              <a:gd name="T42" fmla="*/ 28 w 457"/>
              <a:gd name="T43" fmla="*/ 120 h 457"/>
              <a:gd name="T44" fmla="*/ 10 w 457"/>
              <a:gd name="T45" fmla="*/ 160 h 457"/>
              <a:gd name="T46" fmla="*/ 1 w 457"/>
              <a:gd name="T47" fmla="*/ 205 h 457"/>
              <a:gd name="T48" fmla="*/ 1 w 457"/>
              <a:gd name="T49" fmla="*/ 251 h 457"/>
              <a:gd name="T50" fmla="*/ 10 w 457"/>
              <a:gd name="T51" fmla="*/ 296 h 457"/>
              <a:gd name="T52" fmla="*/ 28 w 457"/>
              <a:gd name="T53" fmla="*/ 337 h 457"/>
              <a:gd name="T54" fmla="*/ 52 w 457"/>
              <a:gd name="T55" fmla="*/ 374 h 457"/>
              <a:gd name="T56" fmla="*/ 83 w 457"/>
              <a:gd name="T57" fmla="*/ 405 h 457"/>
              <a:gd name="T58" fmla="*/ 120 w 457"/>
              <a:gd name="T59" fmla="*/ 430 h 457"/>
              <a:gd name="T60" fmla="*/ 161 w 457"/>
              <a:gd name="T61" fmla="*/ 447 h 457"/>
              <a:gd name="T62" fmla="*/ 206 w 457"/>
              <a:gd name="T63" fmla="*/ 45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7" h="457">
                <a:moveTo>
                  <a:pt x="229" y="457"/>
                </a:moveTo>
                <a:lnTo>
                  <a:pt x="252" y="456"/>
                </a:lnTo>
                <a:lnTo>
                  <a:pt x="275" y="453"/>
                </a:lnTo>
                <a:lnTo>
                  <a:pt x="297" y="447"/>
                </a:lnTo>
                <a:lnTo>
                  <a:pt x="318" y="439"/>
                </a:lnTo>
                <a:lnTo>
                  <a:pt x="339" y="430"/>
                </a:lnTo>
                <a:lnTo>
                  <a:pt x="357" y="418"/>
                </a:lnTo>
                <a:lnTo>
                  <a:pt x="374" y="405"/>
                </a:lnTo>
                <a:lnTo>
                  <a:pt x="390" y="390"/>
                </a:lnTo>
                <a:lnTo>
                  <a:pt x="405" y="374"/>
                </a:lnTo>
                <a:lnTo>
                  <a:pt x="418" y="356"/>
                </a:lnTo>
                <a:lnTo>
                  <a:pt x="430" y="337"/>
                </a:lnTo>
                <a:lnTo>
                  <a:pt x="440" y="317"/>
                </a:lnTo>
                <a:lnTo>
                  <a:pt x="447" y="296"/>
                </a:lnTo>
                <a:lnTo>
                  <a:pt x="453" y="274"/>
                </a:lnTo>
                <a:lnTo>
                  <a:pt x="456" y="251"/>
                </a:lnTo>
                <a:lnTo>
                  <a:pt x="457" y="228"/>
                </a:lnTo>
                <a:lnTo>
                  <a:pt x="456" y="205"/>
                </a:lnTo>
                <a:lnTo>
                  <a:pt x="453" y="182"/>
                </a:lnTo>
                <a:lnTo>
                  <a:pt x="447" y="160"/>
                </a:lnTo>
                <a:lnTo>
                  <a:pt x="440" y="139"/>
                </a:lnTo>
                <a:lnTo>
                  <a:pt x="430" y="120"/>
                </a:lnTo>
                <a:lnTo>
                  <a:pt x="418" y="100"/>
                </a:lnTo>
                <a:lnTo>
                  <a:pt x="405" y="83"/>
                </a:lnTo>
                <a:lnTo>
                  <a:pt x="390" y="67"/>
                </a:lnTo>
                <a:lnTo>
                  <a:pt x="374" y="52"/>
                </a:lnTo>
                <a:lnTo>
                  <a:pt x="357" y="39"/>
                </a:lnTo>
                <a:lnTo>
                  <a:pt x="339" y="28"/>
                </a:lnTo>
                <a:lnTo>
                  <a:pt x="318" y="18"/>
                </a:lnTo>
                <a:lnTo>
                  <a:pt x="297" y="10"/>
                </a:lnTo>
                <a:lnTo>
                  <a:pt x="275" y="5"/>
                </a:lnTo>
                <a:lnTo>
                  <a:pt x="252" y="1"/>
                </a:lnTo>
                <a:lnTo>
                  <a:pt x="229" y="0"/>
                </a:lnTo>
                <a:lnTo>
                  <a:pt x="206" y="1"/>
                </a:lnTo>
                <a:lnTo>
                  <a:pt x="183" y="5"/>
                </a:lnTo>
                <a:lnTo>
                  <a:pt x="161" y="10"/>
                </a:lnTo>
                <a:lnTo>
                  <a:pt x="140" y="18"/>
                </a:lnTo>
                <a:lnTo>
                  <a:pt x="120" y="28"/>
                </a:lnTo>
                <a:lnTo>
                  <a:pt x="101" y="39"/>
                </a:lnTo>
                <a:lnTo>
                  <a:pt x="83" y="52"/>
                </a:lnTo>
                <a:lnTo>
                  <a:pt x="67" y="67"/>
                </a:lnTo>
                <a:lnTo>
                  <a:pt x="52" y="83"/>
                </a:lnTo>
                <a:lnTo>
                  <a:pt x="39" y="100"/>
                </a:lnTo>
                <a:lnTo>
                  <a:pt x="28" y="120"/>
                </a:lnTo>
                <a:lnTo>
                  <a:pt x="18" y="139"/>
                </a:lnTo>
                <a:lnTo>
                  <a:pt x="10" y="160"/>
                </a:lnTo>
                <a:lnTo>
                  <a:pt x="5" y="182"/>
                </a:lnTo>
                <a:lnTo>
                  <a:pt x="1" y="205"/>
                </a:lnTo>
                <a:lnTo>
                  <a:pt x="0" y="228"/>
                </a:lnTo>
                <a:lnTo>
                  <a:pt x="1" y="251"/>
                </a:lnTo>
                <a:lnTo>
                  <a:pt x="5" y="274"/>
                </a:lnTo>
                <a:lnTo>
                  <a:pt x="10" y="296"/>
                </a:lnTo>
                <a:lnTo>
                  <a:pt x="18" y="317"/>
                </a:lnTo>
                <a:lnTo>
                  <a:pt x="28" y="337"/>
                </a:lnTo>
                <a:lnTo>
                  <a:pt x="39" y="356"/>
                </a:lnTo>
                <a:lnTo>
                  <a:pt x="52" y="374"/>
                </a:lnTo>
                <a:lnTo>
                  <a:pt x="67" y="390"/>
                </a:lnTo>
                <a:lnTo>
                  <a:pt x="83" y="405"/>
                </a:lnTo>
                <a:lnTo>
                  <a:pt x="101" y="418"/>
                </a:lnTo>
                <a:lnTo>
                  <a:pt x="120" y="430"/>
                </a:lnTo>
                <a:lnTo>
                  <a:pt x="140" y="439"/>
                </a:lnTo>
                <a:lnTo>
                  <a:pt x="161" y="447"/>
                </a:lnTo>
                <a:lnTo>
                  <a:pt x="183" y="453"/>
                </a:lnTo>
                <a:lnTo>
                  <a:pt x="206" y="456"/>
                </a:lnTo>
                <a:lnTo>
                  <a:pt x="229" y="457"/>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7" tIns="45698" rIns="91397" bIns="45698" numCol="1" anchor="t" anchorCtr="0" compatLnSpc="1">
            <a:prstTxWarp prst="textNoShape">
              <a:avLst/>
            </a:prstTxWarp>
          </a:bodyPr>
          <a:lstStyle/>
          <a:p>
            <a:endParaRPr lang="en-US" dirty="0"/>
          </a:p>
        </p:txBody>
      </p:sp>
      <p:sp>
        <p:nvSpPr>
          <p:cNvPr id="117" name="Freeform 11"/>
          <p:cNvSpPr>
            <a:spLocks/>
          </p:cNvSpPr>
          <p:nvPr/>
        </p:nvSpPr>
        <p:spPr bwMode="auto">
          <a:xfrm>
            <a:off x="2760866" y="4539842"/>
            <a:ext cx="267843" cy="267844"/>
          </a:xfrm>
          <a:custGeom>
            <a:avLst/>
            <a:gdLst>
              <a:gd name="T0" fmla="*/ 333 w 603"/>
              <a:gd name="T1" fmla="*/ 602 h 603"/>
              <a:gd name="T2" fmla="*/ 391 w 603"/>
              <a:gd name="T3" fmla="*/ 590 h 603"/>
              <a:gd name="T4" fmla="*/ 445 w 603"/>
              <a:gd name="T5" fmla="*/ 567 h 603"/>
              <a:gd name="T6" fmla="*/ 494 w 603"/>
              <a:gd name="T7" fmla="*/ 534 h 603"/>
              <a:gd name="T8" fmla="*/ 534 w 603"/>
              <a:gd name="T9" fmla="*/ 494 h 603"/>
              <a:gd name="T10" fmla="*/ 566 w 603"/>
              <a:gd name="T11" fmla="*/ 446 h 603"/>
              <a:gd name="T12" fmla="*/ 589 w 603"/>
              <a:gd name="T13" fmla="*/ 391 h 603"/>
              <a:gd name="T14" fmla="*/ 602 w 603"/>
              <a:gd name="T15" fmla="*/ 333 h 603"/>
              <a:gd name="T16" fmla="*/ 602 w 603"/>
              <a:gd name="T17" fmla="*/ 271 h 603"/>
              <a:gd name="T18" fmla="*/ 589 w 603"/>
              <a:gd name="T19" fmla="*/ 212 h 603"/>
              <a:gd name="T20" fmla="*/ 566 w 603"/>
              <a:gd name="T21" fmla="*/ 158 h 603"/>
              <a:gd name="T22" fmla="*/ 534 w 603"/>
              <a:gd name="T23" fmla="*/ 110 h 603"/>
              <a:gd name="T24" fmla="*/ 494 w 603"/>
              <a:gd name="T25" fmla="*/ 69 h 603"/>
              <a:gd name="T26" fmla="*/ 445 w 603"/>
              <a:gd name="T27" fmla="*/ 37 h 603"/>
              <a:gd name="T28" fmla="*/ 391 w 603"/>
              <a:gd name="T29" fmla="*/ 14 h 603"/>
              <a:gd name="T30" fmla="*/ 333 w 603"/>
              <a:gd name="T31" fmla="*/ 1 h 603"/>
              <a:gd name="T32" fmla="*/ 270 w 603"/>
              <a:gd name="T33" fmla="*/ 1 h 603"/>
              <a:gd name="T34" fmla="*/ 212 w 603"/>
              <a:gd name="T35" fmla="*/ 14 h 603"/>
              <a:gd name="T36" fmla="*/ 157 w 603"/>
              <a:gd name="T37" fmla="*/ 37 h 603"/>
              <a:gd name="T38" fmla="*/ 109 w 603"/>
              <a:gd name="T39" fmla="*/ 69 h 603"/>
              <a:gd name="T40" fmla="*/ 69 w 603"/>
              <a:gd name="T41" fmla="*/ 110 h 603"/>
              <a:gd name="T42" fmla="*/ 37 w 603"/>
              <a:gd name="T43" fmla="*/ 158 h 603"/>
              <a:gd name="T44" fmla="*/ 13 w 603"/>
              <a:gd name="T45" fmla="*/ 212 h 603"/>
              <a:gd name="T46" fmla="*/ 1 w 603"/>
              <a:gd name="T47" fmla="*/ 271 h 603"/>
              <a:gd name="T48" fmla="*/ 1 w 603"/>
              <a:gd name="T49" fmla="*/ 333 h 603"/>
              <a:gd name="T50" fmla="*/ 13 w 603"/>
              <a:gd name="T51" fmla="*/ 391 h 603"/>
              <a:gd name="T52" fmla="*/ 37 w 603"/>
              <a:gd name="T53" fmla="*/ 446 h 603"/>
              <a:gd name="T54" fmla="*/ 69 w 603"/>
              <a:gd name="T55" fmla="*/ 494 h 603"/>
              <a:gd name="T56" fmla="*/ 109 w 603"/>
              <a:gd name="T57" fmla="*/ 534 h 603"/>
              <a:gd name="T58" fmla="*/ 157 w 603"/>
              <a:gd name="T59" fmla="*/ 567 h 603"/>
              <a:gd name="T60" fmla="*/ 212 w 603"/>
              <a:gd name="T61" fmla="*/ 590 h 603"/>
              <a:gd name="T62" fmla="*/ 270 w 603"/>
              <a:gd name="T63" fmla="*/ 60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3" h="603">
                <a:moveTo>
                  <a:pt x="301" y="603"/>
                </a:moveTo>
                <a:lnTo>
                  <a:pt x="333" y="602"/>
                </a:lnTo>
                <a:lnTo>
                  <a:pt x="363" y="598"/>
                </a:lnTo>
                <a:lnTo>
                  <a:pt x="391" y="590"/>
                </a:lnTo>
                <a:lnTo>
                  <a:pt x="419" y="579"/>
                </a:lnTo>
                <a:lnTo>
                  <a:pt x="445" y="567"/>
                </a:lnTo>
                <a:lnTo>
                  <a:pt x="471" y="552"/>
                </a:lnTo>
                <a:lnTo>
                  <a:pt x="494" y="534"/>
                </a:lnTo>
                <a:lnTo>
                  <a:pt x="515" y="515"/>
                </a:lnTo>
                <a:lnTo>
                  <a:pt x="534" y="494"/>
                </a:lnTo>
                <a:lnTo>
                  <a:pt x="551" y="471"/>
                </a:lnTo>
                <a:lnTo>
                  <a:pt x="566" y="446"/>
                </a:lnTo>
                <a:lnTo>
                  <a:pt x="579" y="419"/>
                </a:lnTo>
                <a:lnTo>
                  <a:pt x="589" y="391"/>
                </a:lnTo>
                <a:lnTo>
                  <a:pt x="598" y="363"/>
                </a:lnTo>
                <a:lnTo>
                  <a:pt x="602" y="333"/>
                </a:lnTo>
                <a:lnTo>
                  <a:pt x="603" y="302"/>
                </a:lnTo>
                <a:lnTo>
                  <a:pt x="602" y="271"/>
                </a:lnTo>
                <a:lnTo>
                  <a:pt x="598" y="241"/>
                </a:lnTo>
                <a:lnTo>
                  <a:pt x="589" y="212"/>
                </a:lnTo>
                <a:lnTo>
                  <a:pt x="579" y="184"/>
                </a:lnTo>
                <a:lnTo>
                  <a:pt x="566" y="158"/>
                </a:lnTo>
                <a:lnTo>
                  <a:pt x="551" y="133"/>
                </a:lnTo>
                <a:lnTo>
                  <a:pt x="534" y="110"/>
                </a:lnTo>
                <a:lnTo>
                  <a:pt x="515" y="89"/>
                </a:lnTo>
                <a:lnTo>
                  <a:pt x="494" y="69"/>
                </a:lnTo>
                <a:lnTo>
                  <a:pt x="471" y="52"/>
                </a:lnTo>
                <a:lnTo>
                  <a:pt x="445" y="37"/>
                </a:lnTo>
                <a:lnTo>
                  <a:pt x="419" y="24"/>
                </a:lnTo>
                <a:lnTo>
                  <a:pt x="391" y="14"/>
                </a:lnTo>
                <a:lnTo>
                  <a:pt x="363" y="6"/>
                </a:lnTo>
                <a:lnTo>
                  <a:pt x="333" y="1"/>
                </a:lnTo>
                <a:lnTo>
                  <a:pt x="301" y="0"/>
                </a:lnTo>
                <a:lnTo>
                  <a:pt x="270" y="1"/>
                </a:lnTo>
                <a:lnTo>
                  <a:pt x="240" y="6"/>
                </a:lnTo>
                <a:lnTo>
                  <a:pt x="212" y="14"/>
                </a:lnTo>
                <a:lnTo>
                  <a:pt x="184" y="24"/>
                </a:lnTo>
                <a:lnTo>
                  <a:pt x="157" y="37"/>
                </a:lnTo>
                <a:lnTo>
                  <a:pt x="132" y="52"/>
                </a:lnTo>
                <a:lnTo>
                  <a:pt x="109" y="69"/>
                </a:lnTo>
                <a:lnTo>
                  <a:pt x="88" y="89"/>
                </a:lnTo>
                <a:lnTo>
                  <a:pt x="69" y="110"/>
                </a:lnTo>
                <a:lnTo>
                  <a:pt x="51" y="133"/>
                </a:lnTo>
                <a:lnTo>
                  <a:pt x="37" y="158"/>
                </a:lnTo>
                <a:lnTo>
                  <a:pt x="24" y="184"/>
                </a:lnTo>
                <a:lnTo>
                  <a:pt x="13" y="212"/>
                </a:lnTo>
                <a:lnTo>
                  <a:pt x="5" y="241"/>
                </a:lnTo>
                <a:lnTo>
                  <a:pt x="1" y="271"/>
                </a:lnTo>
                <a:lnTo>
                  <a:pt x="0" y="302"/>
                </a:lnTo>
                <a:lnTo>
                  <a:pt x="1" y="333"/>
                </a:lnTo>
                <a:lnTo>
                  <a:pt x="5" y="363"/>
                </a:lnTo>
                <a:lnTo>
                  <a:pt x="13" y="391"/>
                </a:lnTo>
                <a:lnTo>
                  <a:pt x="24" y="419"/>
                </a:lnTo>
                <a:lnTo>
                  <a:pt x="37" y="446"/>
                </a:lnTo>
                <a:lnTo>
                  <a:pt x="51" y="471"/>
                </a:lnTo>
                <a:lnTo>
                  <a:pt x="69" y="494"/>
                </a:lnTo>
                <a:lnTo>
                  <a:pt x="88" y="515"/>
                </a:lnTo>
                <a:lnTo>
                  <a:pt x="109" y="534"/>
                </a:lnTo>
                <a:lnTo>
                  <a:pt x="132" y="552"/>
                </a:lnTo>
                <a:lnTo>
                  <a:pt x="157" y="567"/>
                </a:lnTo>
                <a:lnTo>
                  <a:pt x="184" y="579"/>
                </a:lnTo>
                <a:lnTo>
                  <a:pt x="212" y="590"/>
                </a:lnTo>
                <a:lnTo>
                  <a:pt x="240" y="598"/>
                </a:lnTo>
                <a:lnTo>
                  <a:pt x="270" y="602"/>
                </a:lnTo>
                <a:lnTo>
                  <a:pt x="301" y="603"/>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7" tIns="45698" rIns="91397" bIns="45698" numCol="1" anchor="t" anchorCtr="0" compatLnSpc="1">
            <a:prstTxWarp prst="textNoShape">
              <a:avLst/>
            </a:prstTxWarp>
          </a:bodyPr>
          <a:lstStyle/>
          <a:p>
            <a:endParaRPr lang="en-US" dirty="0"/>
          </a:p>
        </p:txBody>
      </p:sp>
      <p:sp>
        <p:nvSpPr>
          <p:cNvPr id="118" name="Freeform 11"/>
          <p:cNvSpPr>
            <a:spLocks/>
          </p:cNvSpPr>
          <p:nvPr/>
        </p:nvSpPr>
        <p:spPr bwMode="auto">
          <a:xfrm>
            <a:off x="2761478" y="4538762"/>
            <a:ext cx="267843" cy="267844"/>
          </a:xfrm>
          <a:custGeom>
            <a:avLst/>
            <a:gdLst>
              <a:gd name="T0" fmla="*/ 333 w 603"/>
              <a:gd name="T1" fmla="*/ 602 h 603"/>
              <a:gd name="T2" fmla="*/ 391 w 603"/>
              <a:gd name="T3" fmla="*/ 590 h 603"/>
              <a:gd name="T4" fmla="*/ 445 w 603"/>
              <a:gd name="T5" fmla="*/ 567 h 603"/>
              <a:gd name="T6" fmla="*/ 494 w 603"/>
              <a:gd name="T7" fmla="*/ 534 h 603"/>
              <a:gd name="T8" fmla="*/ 534 w 603"/>
              <a:gd name="T9" fmla="*/ 494 h 603"/>
              <a:gd name="T10" fmla="*/ 566 w 603"/>
              <a:gd name="T11" fmla="*/ 446 h 603"/>
              <a:gd name="T12" fmla="*/ 589 w 603"/>
              <a:gd name="T13" fmla="*/ 391 h 603"/>
              <a:gd name="T14" fmla="*/ 602 w 603"/>
              <a:gd name="T15" fmla="*/ 333 h 603"/>
              <a:gd name="T16" fmla="*/ 602 w 603"/>
              <a:gd name="T17" fmla="*/ 271 h 603"/>
              <a:gd name="T18" fmla="*/ 589 w 603"/>
              <a:gd name="T19" fmla="*/ 212 h 603"/>
              <a:gd name="T20" fmla="*/ 566 w 603"/>
              <a:gd name="T21" fmla="*/ 158 h 603"/>
              <a:gd name="T22" fmla="*/ 534 w 603"/>
              <a:gd name="T23" fmla="*/ 110 h 603"/>
              <a:gd name="T24" fmla="*/ 494 w 603"/>
              <a:gd name="T25" fmla="*/ 69 h 603"/>
              <a:gd name="T26" fmla="*/ 445 w 603"/>
              <a:gd name="T27" fmla="*/ 37 h 603"/>
              <a:gd name="T28" fmla="*/ 391 w 603"/>
              <a:gd name="T29" fmla="*/ 14 h 603"/>
              <a:gd name="T30" fmla="*/ 333 w 603"/>
              <a:gd name="T31" fmla="*/ 1 h 603"/>
              <a:gd name="T32" fmla="*/ 270 w 603"/>
              <a:gd name="T33" fmla="*/ 1 h 603"/>
              <a:gd name="T34" fmla="*/ 212 w 603"/>
              <a:gd name="T35" fmla="*/ 14 h 603"/>
              <a:gd name="T36" fmla="*/ 157 w 603"/>
              <a:gd name="T37" fmla="*/ 37 h 603"/>
              <a:gd name="T38" fmla="*/ 109 w 603"/>
              <a:gd name="T39" fmla="*/ 69 h 603"/>
              <a:gd name="T40" fmla="*/ 69 w 603"/>
              <a:gd name="T41" fmla="*/ 110 h 603"/>
              <a:gd name="T42" fmla="*/ 37 w 603"/>
              <a:gd name="T43" fmla="*/ 158 h 603"/>
              <a:gd name="T44" fmla="*/ 13 w 603"/>
              <a:gd name="T45" fmla="*/ 212 h 603"/>
              <a:gd name="T46" fmla="*/ 1 w 603"/>
              <a:gd name="T47" fmla="*/ 271 h 603"/>
              <a:gd name="T48" fmla="*/ 1 w 603"/>
              <a:gd name="T49" fmla="*/ 333 h 603"/>
              <a:gd name="T50" fmla="*/ 13 w 603"/>
              <a:gd name="T51" fmla="*/ 391 h 603"/>
              <a:gd name="T52" fmla="*/ 37 w 603"/>
              <a:gd name="T53" fmla="*/ 446 h 603"/>
              <a:gd name="T54" fmla="*/ 69 w 603"/>
              <a:gd name="T55" fmla="*/ 494 h 603"/>
              <a:gd name="T56" fmla="*/ 109 w 603"/>
              <a:gd name="T57" fmla="*/ 534 h 603"/>
              <a:gd name="T58" fmla="*/ 157 w 603"/>
              <a:gd name="T59" fmla="*/ 567 h 603"/>
              <a:gd name="T60" fmla="*/ 212 w 603"/>
              <a:gd name="T61" fmla="*/ 590 h 603"/>
              <a:gd name="T62" fmla="*/ 270 w 603"/>
              <a:gd name="T63" fmla="*/ 60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3" h="603">
                <a:moveTo>
                  <a:pt x="301" y="603"/>
                </a:moveTo>
                <a:lnTo>
                  <a:pt x="333" y="602"/>
                </a:lnTo>
                <a:lnTo>
                  <a:pt x="363" y="598"/>
                </a:lnTo>
                <a:lnTo>
                  <a:pt x="391" y="590"/>
                </a:lnTo>
                <a:lnTo>
                  <a:pt x="419" y="579"/>
                </a:lnTo>
                <a:lnTo>
                  <a:pt x="445" y="567"/>
                </a:lnTo>
                <a:lnTo>
                  <a:pt x="471" y="552"/>
                </a:lnTo>
                <a:lnTo>
                  <a:pt x="494" y="534"/>
                </a:lnTo>
                <a:lnTo>
                  <a:pt x="515" y="515"/>
                </a:lnTo>
                <a:lnTo>
                  <a:pt x="534" y="494"/>
                </a:lnTo>
                <a:lnTo>
                  <a:pt x="551" y="471"/>
                </a:lnTo>
                <a:lnTo>
                  <a:pt x="566" y="446"/>
                </a:lnTo>
                <a:lnTo>
                  <a:pt x="579" y="419"/>
                </a:lnTo>
                <a:lnTo>
                  <a:pt x="589" y="391"/>
                </a:lnTo>
                <a:lnTo>
                  <a:pt x="598" y="363"/>
                </a:lnTo>
                <a:lnTo>
                  <a:pt x="602" y="333"/>
                </a:lnTo>
                <a:lnTo>
                  <a:pt x="603" y="302"/>
                </a:lnTo>
                <a:lnTo>
                  <a:pt x="602" y="271"/>
                </a:lnTo>
                <a:lnTo>
                  <a:pt x="598" y="241"/>
                </a:lnTo>
                <a:lnTo>
                  <a:pt x="589" y="212"/>
                </a:lnTo>
                <a:lnTo>
                  <a:pt x="579" y="184"/>
                </a:lnTo>
                <a:lnTo>
                  <a:pt x="566" y="158"/>
                </a:lnTo>
                <a:lnTo>
                  <a:pt x="551" y="133"/>
                </a:lnTo>
                <a:lnTo>
                  <a:pt x="534" y="110"/>
                </a:lnTo>
                <a:lnTo>
                  <a:pt x="515" y="89"/>
                </a:lnTo>
                <a:lnTo>
                  <a:pt x="494" y="69"/>
                </a:lnTo>
                <a:lnTo>
                  <a:pt x="471" y="52"/>
                </a:lnTo>
                <a:lnTo>
                  <a:pt x="445" y="37"/>
                </a:lnTo>
                <a:lnTo>
                  <a:pt x="419" y="24"/>
                </a:lnTo>
                <a:lnTo>
                  <a:pt x="391" y="14"/>
                </a:lnTo>
                <a:lnTo>
                  <a:pt x="363" y="6"/>
                </a:lnTo>
                <a:lnTo>
                  <a:pt x="333" y="1"/>
                </a:lnTo>
                <a:lnTo>
                  <a:pt x="301" y="0"/>
                </a:lnTo>
                <a:lnTo>
                  <a:pt x="270" y="1"/>
                </a:lnTo>
                <a:lnTo>
                  <a:pt x="240" y="6"/>
                </a:lnTo>
                <a:lnTo>
                  <a:pt x="212" y="14"/>
                </a:lnTo>
                <a:lnTo>
                  <a:pt x="184" y="24"/>
                </a:lnTo>
                <a:lnTo>
                  <a:pt x="157" y="37"/>
                </a:lnTo>
                <a:lnTo>
                  <a:pt x="132" y="52"/>
                </a:lnTo>
                <a:lnTo>
                  <a:pt x="109" y="69"/>
                </a:lnTo>
                <a:lnTo>
                  <a:pt x="88" y="89"/>
                </a:lnTo>
                <a:lnTo>
                  <a:pt x="69" y="110"/>
                </a:lnTo>
                <a:lnTo>
                  <a:pt x="51" y="133"/>
                </a:lnTo>
                <a:lnTo>
                  <a:pt x="37" y="158"/>
                </a:lnTo>
                <a:lnTo>
                  <a:pt x="24" y="184"/>
                </a:lnTo>
                <a:lnTo>
                  <a:pt x="13" y="212"/>
                </a:lnTo>
                <a:lnTo>
                  <a:pt x="5" y="241"/>
                </a:lnTo>
                <a:lnTo>
                  <a:pt x="1" y="271"/>
                </a:lnTo>
                <a:lnTo>
                  <a:pt x="0" y="302"/>
                </a:lnTo>
                <a:lnTo>
                  <a:pt x="1" y="333"/>
                </a:lnTo>
                <a:lnTo>
                  <a:pt x="5" y="363"/>
                </a:lnTo>
                <a:lnTo>
                  <a:pt x="13" y="391"/>
                </a:lnTo>
                <a:lnTo>
                  <a:pt x="24" y="419"/>
                </a:lnTo>
                <a:lnTo>
                  <a:pt x="37" y="446"/>
                </a:lnTo>
                <a:lnTo>
                  <a:pt x="51" y="471"/>
                </a:lnTo>
                <a:lnTo>
                  <a:pt x="69" y="494"/>
                </a:lnTo>
                <a:lnTo>
                  <a:pt x="88" y="515"/>
                </a:lnTo>
                <a:lnTo>
                  <a:pt x="109" y="534"/>
                </a:lnTo>
                <a:lnTo>
                  <a:pt x="132" y="552"/>
                </a:lnTo>
                <a:lnTo>
                  <a:pt x="157" y="567"/>
                </a:lnTo>
                <a:lnTo>
                  <a:pt x="184" y="579"/>
                </a:lnTo>
                <a:lnTo>
                  <a:pt x="212" y="590"/>
                </a:lnTo>
                <a:lnTo>
                  <a:pt x="240" y="598"/>
                </a:lnTo>
                <a:lnTo>
                  <a:pt x="270" y="602"/>
                </a:lnTo>
                <a:lnTo>
                  <a:pt x="301" y="603"/>
                </a:lnTo>
                <a:close/>
              </a:path>
            </a:pathLst>
          </a:custGeom>
          <a:solidFill>
            <a:srgbClr val="FF0000"/>
          </a:solidFill>
          <a:ln>
            <a:noFill/>
          </a:ln>
          <a:extLst/>
        </p:spPr>
        <p:txBody>
          <a:bodyPr vert="horz" wrap="square" lIns="91397" tIns="45698" rIns="91397" bIns="45698" numCol="1" anchor="t" anchorCtr="0" compatLnSpc="1">
            <a:prstTxWarp prst="textNoShape">
              <a:avLst/>
            </a:prstTxWarp>
          </a:bodyPr>
          <a:lstStyle/>
          <a:p>
            <a:endParaRPr lang="en-US" dirty="0"/>
          </a:p>
        </p:txBody>
      </p:sp>
      <p:sp>
        <p:nvSpPr>
          <p:cNvPr id="119" name="Freeform 12"/>
          <p:cNvSpPr>
            <a:spLocks/>
          </p:cNvSpPr>
          <p:nvPr/>
        </p:nvSpPr>
        <p:spPr bwMode="auto">
          <a:xfrm>
            <a:off x="2780374" y="4562900"/>
            <a:ext cx="227933" cy="115297"/>
          </a:xfrm>
          <a:custGeom>
            <a:avLst/>
            <a:gdLst>
              <a:gd name="T0" fmla="*/ 513 w 513"/>
              <a:gd name="T1" fmla="*/ 260 h 260"/>
              <a:gd name="T2" fmla="*/ 510 w 513"/>
              <a:gd name="T3" fmla="*/ 230 h 260"/>
              <a:gd name="T4" fmla="*/ 506 w 513"/>
              <a:gd name="T5" fmla="*/ 201 h 260"/>
              <a:gd name="T6" fmla="*/ 500 w 513"/>
              <a:gd name="T7" fmla="*/ 175 h 260"/>
              <a:gd name="T8" fmla="*/ 492 w 513"/>
              <a:gd name="T9" fmla="*/ 149 h 260"/>
              <a:gd name="T10" fmla="*/ 483 w 513"/>
              <a:gd name="T11" fmla="*/ 126 h 260"/>
              <a:gd name="T12" fmla="*/ 473 w 513"/>
              <a:gd name="T13" fmla="*/ 104 h 260"/>
              <a:gd name="T14" fmla="*/ 460 w 513"/>
              <a:gd name="T15" fmla="*/ 85 h 260"/>
              <a:gd name="T16" fmla="*/ 446 w 513"/>
              <a:gd name="T17" fmla="*/ 67 h 260"/>
              <a:gd name="T18" fmla="*/ 430 w 513"/>
              <a:gd name="T19" fmla="*/ 51 h 260"/>
              <a:gd name="T20" fmla="*/ 412 w 513"/>
              <a:gd name="T21" fmla="*/ 39 h 260"/>
              <a:gd name="T22" fmla="*/ 392 w 513"/>
              <a:gd name="T23" fmla="*/ 26 h 260"/>
              <a:gd name="T24" fmla="*/ 370 w 513"/>
              <a:gd name="T25" fmla="*/ 17 h 260"/>
              <a:gd name="T26" fmla="*/ 346 w 513"/>
              <a:gd name="T27" fmla="*/ 10 h 260"/>
              <a:gd name="T28" fmla="*/ 321 w 513"/>
              <a:gd name="T29" fmla="*/ 4 h 260"/>
              <a:gd name="T30" fmla="*/ 292 w 513"/>
              <a:gd name="T31" fmla="*/ 1 h 260"/>
              <a:gd name="T32" fmla="*/ 262 w 513"/>
              <a:gd name="T33" fmla="*/ 0 h 260"/>
              <a:gd name="T34" fmla="*/ 232 w 513"/>
              <a:gd name="T35" fmla="*/ 1 h 260"/>
              <a:gd name="T36" fmla="*/ 203 w 513"/>
              <a:gd name="T37" fmla="*/ 4 h 260"/>
              <a:gd name="T38" fmla="*/ 176 w 513"/>
              <a:gd name="T39" fmla="*/ 10 h 260"/>
              <a:gd name="T40" fmla="*/ 150 w 513"/>
              <a:gd name="T41" fmla="*/ 17 h 260"/>
              <a:gd name="T42" fmla="*/ 127 w 513"/>
              <a:gd name="T43" fmla="*/ 26 h 260"/>
              <a:gd name="T44" fmla="*/ 105 w 513"/>
              <a:gd name="T45" fmla="*/ 39 h 260"/>
              <a:gd name="T46" fmla="*/ 86 w 513"/>
              <a:gd name="T47" fmla="*/ 51 h 260"/>
              <a:gd name="T48" fmla="*/ 68 w 513"/>
              <a:gd name="T49" fmla="*/ 67 h 260"/>
              <a:gd name="T50" fmla="*/ 52 w 513"/>
              <a:gd name="T51" fmla="*/ 85 h 260"/>
              <a:gd name="T52" fmla="*/ 40 w 513"/>
              <a:gd name="T53" fmla="*/ 104 h 260"/>
              <a:gd name="T54" fmla="*/ 27 w 513"/>
              <a:gd name="T55" fmla="*/ 126 h 260"/>
              <a:gd name="T56" fmla="*/ 18 w 513"/>
              <a:gd name="T57" fmla="*/ 149 h 260"/>
              <a:gd name="T58" fmla="*/ 11 w 513"/>
              <a:gd name="T59" fmla="*/ 175 h 260"/>
              <a:gd name="T60" fmla="*/ 5 w 513"/>
              <a:gd name="T61" fmla="*/ 201 h 260"/>
              <a:gd name="T62" fmla="*/ 2 w 513"/>
              <a:gd name="T63" fmla="*/ 230 h 260"/>
              <a:gd name="T64" fmla="*/ 0 w 513"/>
              <a:gd name="T65" fmla="*/ 260 h 260"/>
              <a:gd name="T66" fmla="*/ 513 w 513"/>
              <a:gd name="T67"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3" h="260">
                <a:moveTo>
                  <a:pt x="513" y="260"/>
                </a:moveTo>
                <a:lnTo>
                  <a:pt x="510" y="230"/>
                </a:lnTo>
                <a:lnTo>
                  <a:pt x="506" y="201"/>
                </a:lnTo>
                <a:lnTo>
                  <a:pt x="500" y="175"/>
                </a:lnTo>
                <a:lnTo>
                  <a:pt x="492" y="149"/>
                </a:lnTo>
                <a:lnTo>
                  <a:pt x="483" y="126"/>
                </a:lnTo>
                <a:lnTo>
                  <a:pt x="473" y="104"/>
                </a:lnTo>
                <a:lnTo>
                  <a:pt x="460" y="85"/>
                </a:lnTo>
                <a:lnTo>
                  <a:pt x="446" y="67"/>
                </a:lnTo>
                <a:lnTo>
                  <a:pt x="430" y="51"/>
                </a:lnTo>
                <a:lnTo>
                  <a:pt x="412" y="39"/>
                </a:lnTo>
                <a:lnTo>
                  <a:pt x="392" y="26"/>
                </a:lnTo>
                <a:lnTo>
                  <a:pt x="370" y="17"/>
                </a:lnTo>
                <a:lnTo>
                  <a:pt x="346" y="10"/>
                </a:lnTo>
                <a:lnTo>
                  <a:pt x="321" y="4"/>
                </a:lnTo>
                <a:lnTo>
                  <a:pt x="292" y="1"/>
                </a:lnTo>
                <a:lnTo>
                  <a:pt x="262" y="0"/>
                </a:lnTo>
                <a:lnTo>
                  <a:pt x="232" y="1"/>
                </a:lnTo>
                <a:lnTo>
                  <a:pt x="203" y="4"/>
                </a:lnTo>
                <a:lnTo>
                  <a:pt x="176" y="10"/>
                </a:lnTo>
                <a:lnTo>
                  <a:pt x="150" y="17"/>
                </a:lnTo>
                <a:lnTo>
                  <a:pt x="127" y="26"/>
                </a:lnTo>
                <a:lnTo>
                  <a:pt x="105" y="39"/>
                </a:lnTo>
                <a:lnTo>
                  <a:pt x="86" y="51"/>
                </a:lnTo>
                <a:lnTo>
                  <a:pt x="68" y="67"/>
                </a:lnTo>
                <a:lnTo>
                  <a:pt x="52" y="85"/>
                </a:lnTo>
                <a:lnTo>
                  <a:pt x="40" y="104"/>
                </a:lnTo>
                <a:lnTo>
                  <a:pt x="27" y="126"/>
                </a:lnTo>
                <a:lnTo>
                  <a:pt x="18" y="149"/>
                </a:lnTo>
                <a:lnTo>
                  <a:pt x="11" y="175"/>
                </a:lnTo>
                <a:lnTo>
                  <a:pt x="5" y="201"/>
                </a:lnTo>
                <a:lnTo>
                  <a:pt x="2" y="230"/>
                </a:lnTo>
                <a:lnTo>
                  <a:pt x="0" y="260"/>
                </a:lnTo>
                <a:lnTo>
                  <a:pt x="513" y="26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7" tIns="45698" rIns="91397" bIns="45698" numCol="1" anchor="t" anchorCtr="0" compatLnSpc="1">
            <a:prstTxWarp prst="textNoShape">
              <a:avLst/>
            </a:prstTxWarp>
          </a:bodyPr>
          <a:lstStyle/>
          <a:p>
            <a:endParaRPr lang="en-US" dirty="0"/>
          </a:p>
        </p:txBody>
      </p:sp>
      <p:sp>
        <p:nvSpPr>
          <p:cNvPr id="120" name="Freeform 9"/>
          <p:cNvSpPr>
            <a:spLocks/>
          </p:cNvSpPr>
          <p:nvPr/>
        </p:nvSpPr>
        <p:spPr bwMode="auto">
          <a:xfrm>
            <a:off x="2793234" y="5087660"/>
            <a:ext cx="202213" cy="202213"/>
          </a:xfrm>
          <a:custGeom>
            <a:avLst/>
            <a:gdLst>
              <a:gd name="T0" fmla="*/ 253 w 458"/>
              <a:gd name="T1" fmla="*/ 456 h 458"/>
              <a:gd name="T2" fmla="*/ 297 w 458"/>
              <a:gd name="T3" fmla="*/ 447 h 458"/>
              <a:gd name="T4" fmla="*/ 338 w 458"/>
              <a:gd name="T5" fmla="*/ 430 h 458"/>
              <a:gd name="T6" fmla="*/ 375 w 458"/>
              <a:gd name="T7" fmla="*/ 406 h 458"/>
              <a:gd name="T8" fmla="*/ 406 w 458"/>
              <a:gd name="T9" fmla="*/ 375 h 458"/>
              <a:gd name="T10" fmla="*/ 430 w 458"/>
              <a:gd name="T11" fmla="*/ 338 h 458"/>
              <a:gd name="T12" fmla="*/ 447 w 458"/>
              <a:gd name="T13" fmla="*/ 297 h 458"/>
              <a:gd name="T14" fmla="*/ 456 w 458"/>
              <a:gd name="T15" fmla="*/ 253 h 458"/>
              <a:gd name="T16" fmla="*/ 456 w 458"/>
              <a:gd name="T17" fmla="*/ 206 h 458"/>
              <a:gd name="T18" fmla="*/ 447 w 458"/>
              <a:gd name="T19" fmla="*/ 162 h 458"/>
              <a:gd name="T20" fmla="*/ 430 w 458"/>
              <a:gd name="T21" fmla="*/ 120 h 458"/>
              <a:gd name="T22" fmla="*/ 406 w 458"/>
              <a:gd name="T23" fmla="*/ 83 h 458"/>
              <a:gd name="T24" fmla="*/ 375 w 458"/>
              <a:gd name="T25" fmla="*/ 52 h 458"/>
              <a:gd name="T26" fmla="*/ 338 w 458"/>
              <a:gd name="T27" fmla="*/ 28 h 458"/>
              <a:gd name="T28" fmla="*/ 297 w 458"/>
              <a:gd name="T29" fmla="*/ 11 h 458"/>
              <a:gd name="T30" fmla="*/ 253 w 458"/>
              <a:gd name="T31" fmla="*/ 1 h 458"/>
              <a:gd name="T32" fmla="*/ 206 w 458"/>
              <a:gd name="T33" fmla="*/ 1 h 458"/>
              <a:gd name="T34" fmla="*/ 162 w 458"/>
              <a:gd name="T35" fmla="*/ 11 h 458"/>
              <a:gd name="T36" fmla="*/ 120 w 458"/>
              <a:gd name="T37" fmla="*/ 28 h 458"/>
              <a:gd name="T38" fmla="*/ 83 w 458"/>
              <a:gd name="T39" fmla="*/ 52 h 458"/>
              <a:gd name="T40" fmla="*/ 52 w 458"/>
              <a:gd name="T41" fmla="*/ 83 h 458"/>
              <a:gd name="T42" fmla="*/ 28 w 458"/>
              <a:gd name="T43" fmla="*/ 120 h 458"/>
              <a:gd name="T44" fmla="*/ 11 w 458"/>
              <a:gd name="T45" fmla="*/ 162 h 458"/>
              <a:gd name="T46" fmla="*/ 1 w 458"/>
              <a:gd name="T47" fmla="*/ 206 h 458"/>
              <a:gd name="T48" fmla="*/ 1 w 458"/>
              <a:gd name="T49" fmla="*/ 253 h 458"/>
              <a:gd name="T50" fmla="*/ 11 w 458"/>
              <a:gd name="T51" fmla="*/ 297 h 458"/>
              <a:gd name="T52" fmla="*/ 28 w 458"/>
              <a:gd name="T53" fmla="*/ 338 h 458"/>
              <a:gd name="T54" fmla="*/ 52 w 458"/>
              <a:gd name="T55" fmla="*/ 375 h 458"/>
              <a:gd name="T56" fmla="*/ 83 w 458"/>
              <a:gd name="T57" fmla="*/ 406 h 458"/>
              <a:gd name="T58" fmla="*/ 120 w 458"/>
              <a:gd name="T59" fmla="*/ 430 h 458"/>
              <a:gd name="T60" fmla="*/ 162 w 458"/>
              <a:gd name="T61" fmla="*/ 447 h 458"/>
              <a:gd name="T62" fmla="*/ 206 w 458"/>
              <a:gd name="T63" fmla="*/ 45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8" h="458">
                <a:moveTo>
                  <a:pt x="229" y="458"/>
                </a:moveTo>
                <a:lnTo>
                  <a:pt x="253" y="456"/>
                </a:lnTo>
                <a:lnTo>
                  <a:pt x="276" y="453"/>
                </a:lnTo>
                <a:lnTo>
                  <a:pt x="297" y="447"/>
                </a:lnTo>
                <a:lnTo>
                  <a:pt x="318" y="439"/>
                </a:lnTo>
                <a:lnTo>
                  <a:pt x="338" y="430"/>
                </a:lnTo>
                <a:lnTo>
                  <a:pt x="357" y="418"/>
                </a:lnTo>
                <a:lnTo>
                  <a:pt x="375" y="406"/>
                </a:lnTo>
                <a:lnTo>
                  <a:pt x="391" y="391"/>
                </a:lnTo>
                <a:lnTo>
                  <a:pt x="406" y="375"/>
                </a:lnTo>
                <a:lnTo>
                  <a:pt x="418" y="357"/>
                </a:lnTo>
                <a:lnTo>
                  <a:pt x="430" y="338"/>
                </a:lnTo>
                <a:lnTo>
                  <a:pt x="439" y="318"/>
                </a:lnTo>
                <a:lnTo>
                  <a:pt x="447" y="297"/>
                </a:lnTo>
                <a:lnTo>
                  <a:pt x="453" y="276"/>
                </a:lnTo>
                <a:lnTo>
                  <a:pt x="456" y="253"/>
                </a:lnTo>
                <a:lnTo>
                  <a:pt x="458" y="229"/>
                </a:lnTo>
                <a:lnTo>
                  <a:pt x="456" y="206"/>
                </a:lnTo>
                <a:lnTo>
                  <a:pt x="453" y="183"/>
                </a:lnTo>
                <a:lnTo>
                  <a:pt x="447" y="162"/>
                </a:lnTo>
                <a:lnTo>
                  <a:pt x="439" y="140"/>
                </a:lnTo>
                <a:lnTo>
                  <a:pt x="430" y="120"/>
                </a:lnTo>
                <a:lnTo>
                  <a:pt x="418" y="102"/>
                </a:lnTo>
                <a:lnTo>
                  <a:pt x="406" y="83"/>
                </a:lnTo>
                <a:lnTo>
                  <a:pt x="391" y="67"/>
                </a:lnTo>
                <a:lnTo>
                  <a:pt x="375" y="52"/>
                </a:lnTo>
                <a:lnTo>
                  <a:pt x="357" y="39"/>
                </a:lnTo>
                <a:lnTo>
                  <a:pt x="338" y="28"/>
                </a:lnTo>
                <a:lnTo>
                  <a:pt x="318" y="19"/>
                </a:lnTo>
                <a:lnTo>
                  <a:pt x="297" y="11"/>
                </a:lnTo>
                <a:lnTo>
                  <a:pt x="276" y="5"/>
                </a:lnTo>
                <a:lnTo>
                  <a:pt x="253" y="1"/>
                </a:lnTo>
                <a:lnTo>
                  <a:pt x="229" y="0"/>
                </a:lnTo>
                <a:lnTo>
                  <a:pt x="206" y="1"/>
                </a:lnTo>
                <a:lnTo>
                  <a:pt x="183" y="5"/>
                </a:lnTo>
                <a:lnTo>
                  <a:pt x="162" y="11"/>
                </a:lnTo>
                <a:lnTo>
                  <a:pt x="141" y="19"/>
                </a:lnTo>
                <a:lnTo>
                  <a:pt x="120" y="28"/>
                </a:lnTo>
                <a:lnTo>
                  <a:pt x="102" y="39"/>
                </a:lnTo>
                <a:lnTo>
                  <a:pt x="83" y="52"/>
                </a:lnTo>
                <a:lnTo>
                  <a:pt x="67" y="67"/>
                </a:lnTo>
                <a:lnTo>
                  <a:pt x="52" y="83"/>
                </a:lnTo>
                <a:lnTo>
                  <a:pt x="39" y="102"/>
                </a:lnTo>
                <a:lnTo>
                  <a:pt x="28" y="120"/>
                </a:lnTo>
                <a:lnTo>
                  <a:pt x="19" y="140"/>
                </a:lnTo>
                <a:lnTo>
                  <a:pt x="11" y="162"/>
                </a:lnTo>
                <a:lnTo>
                  <a:pt x="5" y="183"/>
                </a:lnTo>
                <a:lnTo>
                  <a:pt x="1" y="206"/>
                </a:lnTo>
                <a:lnTo>
                  <a:pt x="0" y="229"/>
                </a:lnTo>
                <a:lnTo>
                  <a:pt x="1" y="253"/>
                </a:lnTo>
                <a:lnTo>
                  <a:pt x="5" y="276"/>
                </a:lnTo>
                <a:lnTo>
                  <a:pt x="11" y="297"/>
                </a:lnTo>
                <a:lnTo>
                  <a:pt x="19" y="318"/>
                </a:lnTo>
                <a:lnTo>
                  <a:pt x="28" y="338"/>
                </a:lnTo>
                <a:lnTo>
                  <a:pt x="39" y="357"/>
                </a:lnTo>
                <a:lnTo>
                  <a:pt x="52" y="375"/>
                </a:lnTo>
                <a:lnTo>
                  <a:pt x="67" y="391"/>
                </a:lnTo>
                <a:lnTo>
                  <a:pt x="83" y="406"/>
                </a:lnTo>
                <a:lnTo>
                  <a:pt x="102" y="418"/>
                </a:lnTo>
                <a:lnTo>
                  <a:pt x="120" y="430"/>
                </a:lnTo>
                <a:lnTo>
                  <a:pt x="141" y="439"/>
                </a:lnTo>
                <a:lnTo>
                  <a:pt x="162" y="447"/>
                </a:lnTo>
                <a:lnTo>
                  <a:pt x="183" y="453"/>
                </a:lnTo>
                <a:lnTo>
                  <a:pt x="206" y="456"/>
                </a:lnTo>
                <a:lnTo>
                  <a:pt x="229" y="458"/>
                </a:lnTo>
                <a:close/>
              </a:path>
            </a:pathLst>
          </a:custGeom>
          <a:solidFill>
            <a:schemeClr val="bg1">
              <a:lumMod val="65000"/>
            </a:schemeClr>
          </a:solidFill>
          <a:ln>
            <a:noFill/>
          </a:ln>
          <a:extLst/>
        </p:spPr>
        <p:txBody>
          <a:bodyPr vert="horz" wrap="square" lIns="91397" tIns="45698" rIns="91397" bIns="45698" numCol="1" anchor="t" anchorCtr="0" compatLnSpc="1">
            <a:prstTxWarp prst="textNoShape">
              <a:avLst/>
            </a:prstTxWarp>
          </a:bodyPr>
          <a:lstStyle/>
          <a:p>
            <a:endParaRPr lang="en-US" dirty="0"/>
          </a:p>
        </p:txBody>
      </p:sp>
      <p:sp>
        <p:nvSpPr>
          <p:cNvPr id="121" name="Freeform 14"/>
          <p:cNvSpPr>
            <a:spLocks/>
          </p:cNvSpPr>
          <p:nvPr/>
        </p:nvSpPr>
        <p:spPr bwMode="auto">
          <a:xfrm>
            <a:off x="2810528" y="5106570"/>
            <a:ext cx="169398" cy="86029"/>
          </a:xfrm>
          <a:custGeom>
            <a:avLst/>
            <a:gdLst>
              <a:gd name="T0" fmla="*/ 382 w 382"/>
              <a:gd name="T1" fmla="*/ 195 h 195"/>
              <a:gd name="T2" fmla="*/ 379 w 382"/>
              <a:gd name="T3" fmla="*/ 172 h 195"/>
              <a:gd name="T4" fmla="*/ 376 w 382"/>
              <a:gd name="T5" fmla="*/ 151 h 195"/>
              <a:gd name="T6" fmla="*/ 373 w 382"/>
              <a:gd name="T7" fmla="*/ 130 h 195"/>
              <a:gd name="T8" fmla="*/ 367 w 382"/>
              <a:gd name="T9" fmla="*/ 112 h 195"/>
              <a:gd name="T10" fmla="*/ 360 w 382"/>
              <a:gd name="T11" fmla="*/ 95 h 195"/>
              <a:gd name="T12" fmla="*/ 352 w 382"/>
              <a:gd name="T13" fmla="*/ 79 h 195"/>
              <a:gd name="T14" fmla="*/ 343 w 382"/>
              <a:gd name="T15" fmla="*/ 64 h 195"/>
              <a:gd name="T16" fmla="*/ 332 w 382"/>
              <a:gd name="T17" fmla="*/ 51 h 195"/>
              <a:gd name="T18" fmla="*/ 320 w 382"/>
              <a:gd name="T19" fmla="*/ 39 h 195"/>
              <a:gd name="T20" fmla="*/ 307 w 382"/>
              <a:gd name="T21" fmla="*/ 29 h 195"/>
              <a:gd name="T22" fmla="*/ 292 w 382"/>
              <a:gd name="T23" fmla="*/ 20 h 195"/>
              <a:gd name="T24" fmla="*/ 276 w 382"/>
              <a:gd name="T25" fmla="*/ 13 h 195"/>
              <a:gd name="T26" fmla="*/ 257 w 382"/>
              <a:gd name="T27" fmla="*/ 7 h 195"/>
              <a:gd name="T28" fmla="*/ 239 w 382"/>
              <a:gd name="T29" fmla="*/ 4 h 195"/>
              <a:gd name="T30" fmla="*/ 218 w 382"/>
              <a:gd name="T31" fmla="*/ 1 h 195"/>
              <a:gd name="T32" fmla="*/ 195 w 382"/>
              <a:gd name="T33" fmla="*/ 0 h 195"/>
              <a:gd name="T34" fmla="*/ 172 w 382"/>
              <a:gd name="T35" fmla="*/ 1 h 195"/>
              <a:gd name="T36" fmla="*/ 151 w 382"/>
              <a:gd name="T37" fmla="*/ 4 h 195"/>
              <a:gd name="T38" fmla="*/ 131 w 382"/>
              <a:gd name="T39" fmla="*/ 7 h 195"/>
              <a:gd name="T40" fmla="*/ 112 w 382"/>
              <a:gd name="T41" fmla="*/ 13 h 195"/>
              <a:gd name="T42" fmla="*/ 95 w 382"/>
              <a:gd name="T43" fmla="*/ 20 h 195"/>
              <a:gd name="T44" fmla="*/ 79 w 382"/>
              <a:gd name="T45" fmla="*/ 29 h 195"/>
              <a:gd name="T46" fmla="*/ 64 w 382"/>
              <a:gd name="T47" fmla="*/ 39 h 195"/>
              <a:gd name="T48" fmla="*/ 51 w 382"/>
              <a:gd name="T49" fmla="*/ 51 h 195"/>
              <a:gd name="T50" fmla="*/ 40 w 382"/>
              <a:gd name="T51" fmla="*/ 64 h 195"/>
              <a:gd name="T52" fmla="*/ 29 w 382"/>
              <a:gd name="T53" fmla="*/ 79 h 195"/>
              <a:gd name="T54" fmla="*/ 20 w 382"/>
              <a:gd name="T55" fmla="*/ 95 h 195"/>
              <a:gd name="T56" fmla="*/ 13 w 382"/>
              <a:gd name="T57" fmla="*/ 112 h 195"/>
              <a:gd name="T58" fmla="*/ 7 w 382"/>
              <a:gd name="T59" fmla="*/ 130 h 195"/>
              <a:gd name="T60" fmla="*/ 4 w 382"/>
              <a:gd name="T61" fmla="*/ 151 h 195"/>
              <a:gd name="T62" fmla="*/ 2 w 382"/>
              <a:gd name="T63" fmla="*/ 172 h 195"/>
              <a:gd name="T64" fmla="*/ 0 w 382"/>
              <a:gd name="T65" fmla="*/ 195 h 195"/>
              <a:gd name="T66" fmla="*/ 382 w 382"/>
              <a:gd name="T6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2" h="195">
                <a:moveTo>
                  <a:pt x="382" y="195"/>
                </a:moveTo>
                <a:lnTo>
                  <a:pt x="379" y="172"/>
                </a:lnTo>
                <a:lnTo>
                  <a:pt x="376" y="151"/>
                </a:lnTo>
                <a:lnTo>
                  <a:pt x="373" y="130"/>
                </a:lnTo>
                <a:lnTo>
                  <a:pt x="367" y="112"/>
                </a:lnTo>
                <a:lnTo>
                  <a:pt x="360" y="95"/>
                </a:lnTo>
                <a:lnTo>
                  <a:pt x="352" y="79"/>
                </a:lnTo>
                <a:lnTo>
                  <a:pt x="343" y="64"/>
                </a:lnTo>
                <a:lnTo>
                  <a:pt x="332" y="51"/>
                </a:lnTo>
                <a:lnTo>
                  <a:pt x="320" y="39"/>
                </a:lnTo>
                <a:lnTo>
                  <a:pt x="307" y="29"/>
                </a:lnTo>
                <a:lnTo>
                  <a:pt x="292" y="20"/>
                </a:lnTo>
                <a:lnTo>
                  <a:pt x="276" y="13"/>
                </a:lnTo>
                <a:lnTo>
                  <a:pt x="257" y="7"/>
                </a:lnTo>
                <a:lnTo>
                  <a:pt x="239" y="4"/>
                </a:lnTo>
                <a:lnTo>
                  <a:pt x="218" y="1"/>
                </a:lnTo>
                <a:lnTo>
                  <a:pt x="195" y="0"/>
                </a:lnTo>
                <a:lnTo>
                  <a:pt x="172" y="1"/>
                </a:lnTo>
                <a:lnTo>
                  <a:pt x="151" y="4"/>
                </a:lnTo>
                <a:lnTo>
                  <a:pt x="131" y="7"/>
                </a:lnTo>
                <a:lnTo>
                  <a:pt x="112" y="13"/>
                </a:lnTo>
                <a:lnTo>
                  <a:pt x="95" y="20"/>
                </a:lnTo>
                <a:lnTo>
                  <a:pt x="79" y="29"/>
                </a:lnTo>
                <a:lnTo>
                  <a:pt x="64" y="39"/>
                </a:lnTo>
                <a:lnTo>
                  <a:pt x="51" y="51"/>
                </a:lnTo>
                <a:lnTo>
                  <a:pt x="40" y="64"/>
                </a:lnTo>
                <a:lnTo>
                  <a:pt x="29" y="79"/>
                </a:lnTo>
                <a:lnTo>
                  <a:pt x="20" y="95"/>
                </a:lnTo>
                <a:lnTo>
                  <a:pt x="13" y="112"/>
                </a:lnTo>
                <a:lnTo>
                  <a:pt x="7" y="130"/>
                </a:lnTo>
                <a:lnTo>
                  <a:pt x="4" y="151"/>
                </a:lnTo>
                <a:lnTo>
                  <a:pt x="2" y="172"/>
                </a:lnTo>
                <a:lnTo>
                  <a:pt x="0" y="195"/>
                </a:lnTo>
                <a:lnTo>
                  <a:pt x="382" y="19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7" tIns="45698" rIns="91397" bIns="45698" numCol="1" anchor="t" anchorCtr="0" compatLnSpc="1">
            <a:prstTxWarp prst="textNoShape">
              <a:avLst/>
            </a:prstTxWarp>
          </a:bodyPr>
          <a:lstStyle/>
          <a:p>
            <a:endParaRPr lang="en-US" dirty="0"/>
          </a:p>
        </p:txBody>
      </p:sp>
      <p:sp>
        <p:nvSpPr>
          <p:cNvPr id="122" name="Freeform 13"/>
          <p:cNvSpPr>
            <a:spLocks/>
          </p:cNvSpPr>
          <p:nvPr/>
        </p:nvSpPr>
        <p:spPr bwMode="auto">
          <a:xfrm>
            <a:off x="2809641" y="4867108"/>
            <a:ext cx="169398" cy="86029"/>
          </a:xfrm>
          <a:custGeom>
            <a:avLst/>
            <a:gdLst>
              <a:gd name="T0" fmla="*/ 383 w 383"/>
              <a:gd name="T1" fmla="*/ 194 h 194"/>
              <a:gd name="T2" fmla="*/ 380 w 383"/>
              <a:gd name="T3" fmla="*/ 170 h 194"/>
              <a:gd name="T4" fmla="*/ 377 w 383"/>
              <a:gd name="T5" fmla="*/ 150 h 194"/>
              <a:gd name="T6" fmla="*/ 372 w 383"/>
              <a:gd name="T7" fmla="*/ 130 h 194"/>
              <a:gd name="T8" fmla="*/ 366 w 383"/>
              <a:gd name="T9" fmla="*/ 112 h 194"/>
              <a:gd name="T10" fmla="*/ 360 w 383"/>
              <a:gd name="T11" fmla="*/ 94 h 194"/>
              <a:gd name="T12" fmla="*/ 351 w 383"/>
              <a:gd name="T13" fmla="*/ 78 h 194"/>
              <a:gd name="T14" fmla="*/ 342 w 383"/>
              <a:gd name="T15" fmla="*/ 63 h 194"/>
              <a:gd name="T16" fmla="*/ 332 w 383"/>
              <a:gd name="T17" fmla="*/ 51 h 194"/>
              <a:gd name="T18" fmla="*/ 320 w 383"/>
              <a:gd name="T19" fmla="*/ 39 h 194"/>
              <a:gd name="T20" fmla="*/ 307 w 383"/>
              <a:gd name="T21" fmla="*/ 29 h 194"/>
              <a:gd name="T22" fmla="*/ 292 w 383"/>
              <a:gd name="T23" fmla="*/ 20 h 194"/>
              <a:gd name="T24" fmla="*/ 275 w 383"/>
              <a:gd name="T25" fmla="*/ 13 h 194"/>
              <a:gd name="T26" fmla="*/ 257 w 383"/>
              <a:gd name="T27" fmla="*/ 7 h 194"/>
              <a:gd name="T28" fmla="*/ 239 w 383"/>
              <a:gd name="T29" fmla="*/ 3 h 194"/>
              <a:gd name="T30" fmla="*/ 218 w 383"/>
              <a:gd name="T31" fmla="*/ 1 h 194"/>
              <a:gd name="T32" fmla="*/ 195 w 383"/>
              <a:gd name="T33" fmla="*/ 0 h 194"/>
              <a:gd name="T34" fmla="*/ 172 w 383"/>
              <a:gd name="T35" fmla="*/ 1 h 194"/>
              <a:gd name="T36" fmla="*/ 151 w 383"/>
              <a:gd name="T37" fmla="*/ 3 h 194"/>
              <a:gd name="T38" fmla="*/ 131 w 383"/>
              <a:gd name="T39" fmla="*/ 7 h 194"/>
              <a:gd name="T40" fmla="*/ 112 w 383"/>
              <a:gd name="T41" fmla="*/ 13 h 194"/>
              <a:gd name="T42" fmla="*/ 95 w 383"/>
              <a:gd name="T43" fmla="*/ 20 h 194"/>
              <a:gd name="T44" fmla="*/ 80 w 383"/>
              <a:gd name="T45" fmla="*/ 29 h 194"/>
              <a:gd name="T46" fmla="*/ 65 w 383"/>
              <a:gd name="T47" fmla="*/ 39 h 194"/>
              <a:gd name="T48" fmla="*/ 51 w 383"/>
              <a:gd name="T49" fmla="*/ 51 h 194"/>
              <a:gd name="T50" fmla="*/ 39 w 383"/>
              <a:gd name="T51" fmla="*/ 63 h 194"/>
              <a:gd name="T52" fmla="*/ 29 w 383"/>
              <a:gd name="T53" fmla="*/ 78 h 194"/>
              <a:gd name="T54" fmla="*/ 21 w 383"/>
              <a:gd name="T55" fmla="*/ 94 h 194"/>
              <a:gd name="T56" fmla="*/ 13 w 383"/>
              <a:gd name="T57" fmla="*/ 112 h 194"/>
              <a:gd name="T58" fmla="*/ 7 w 383"/>
              <a:gd name="T59" fmla="*/ 130 h 194"/>
              <a:gd name="T60" fmla="*/ 4 w 383"/>
              <a:gd name="T61" fmla="*/ 150 h 194"/>
              <a:gd name="T62" fmla="*/ 1 w 383"/>
              <a:gd name="T63" fmla="*/ 170 h 194"/>
              <a:gd name="T64" fmla="*/ 0 w 383"/>
              <a:gd name="T65" fmla="*/ 194 h 194"/>
              <a:gd name="T66" fmla="*/ 383 w 383"/>
              <a:gd name="T67"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3" h="194">
                <a:moveTo>
                  <a:pt x="383" y="194"/>
                </a:moveTo>
                <a:lnTo>
                  <a:pt x="380" y="170"/>
                </a:lnTo>
                <a:lnTo>
                  <a:pt x="377" y="150"/>
                </a:lnTo>
                <a:lnTo>
                  <a:pt x="372" y="130"/>
                </a:lnTo>
                <a:lnTo>
                  <a:pt x="366" y="112"/>
                </a:lnTo>
                <a:lnTo>
                  <a:pt x="360" y="94"/>
                </a:lnTo>
                <a:lnTo>
                  <a:pt x="351" y="78"/>
                </a:lnTo>
                <a:lnTo>
                  <a:pt x="342" y="63"/>
                </a:lnTo>
                <a:lnTo>
                  <a:pt x="332" y="51"/>
                </a:lnTo>
                <a:lnTo>
                  <a:pt x="320" y="39"/>
                </a:lnTo>
                <a:lnTo>
                  <a:pt x="307" y="29"/>
                </a:lnTo>
                <a:lnTo>
                  <a:pt x="292" y="20"/>
                </a:lnTo>
                <a:lnTo>
                  <a:pt x="275" y="13"/>
                </a:lnTo>
                <a:lnTo>
                  <a:pt x="257" y="7"/>
                </a:lnTo>
                <a:lnTo>
                  <a:pt x="239" y="3"/>
                </a:lnTo>
                <a:lnTo>
                  <a:pt x="218" y="1"/>
                </a:lnTo>
                <a:lnTo>
                  <a:pt x="195" y="0"/>
                </a:lnTo>
                <a:lnTo>
                  <a:pt x="172" y="1"/>
                </a:lnTo>
                <a:lnTo>
                  <a:pt x="151" y="3"/>
                </a:lnTo>
                <a:lnTo>
                  <a:pt x="131" y="7"/>
                </a:lnTo>
                <a:lnTo>
                  <a:pt x="112" y="13"/>
                </a:lnTo>
                <a:lnTo>
                  <a:pt x="95" y="20"/>
                </a:lnTo>
                <a:lnTo>
                  <a:pt x="80" y="29"/>
                </a:lnTo>
                <a:lnTo>
                  <a:pt x="65" y="39"/>
                </a:lnTo>
                <a:lnTo>
                  <a:pt x="51" y="51"/>
                </a:lnTo>
                <a:lnTo>
                  <a:pt x="39" y="63"/>
                </a:lnTo>
                <a:lnTo>
                  <a:pt x="29" y="78"/>
                </a:lnTo>
                <a:lnTo>
                  <a:pt x="21" y="94"/>
                </a:lnTo>
                <a:lnTo>
                  <a:pt x="13" y="112"/>
                </a:lnTo>
                <a:lnTo>
                  <a:pt x="7" y="130"/>
                </a:lnTo>
                <a:lnTo>
                  <a:pt x="4" y="150"/>
                </a:lnTo>
                <a:lnTo>
                  <a:pt x="1" y="170"/>
                </a:lnTo>
                <a:lnTo>
                  <a:pt x="0" y="194"/>
                </a:lnTo>
                <a:lnTo>
                  <a:pt x="383" y="19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7" tIns="45698" rIns="91397" bIns="45698" numCol="1" anchor="t" anchorCtr="0" compatLnSpc="1">
            <a:prstTxWarp prst="textNoShape">
              <a:avLst/>
            </a:prstTxWarp>
          </a:bodyPr>
          <a:lstStyle/>
          <a:p>
            <a:endParaRPr lang="en-US" dirty="0"/>
          </a:p>
        </p:txBody>
      </p:sp>
      <p:sp>
        <p:nvSpPr>
          <p:cNvPr id="123" name="Rectangle 8"/>
          <p:cNvSpPr>
            <a:spLocks noChangeArrowheads="1"/>
          </p:cNvSpPr>
          <p:nvPr/>
        </p:nvSpPr>
        <p:spPr bwMode="auto">
          <a:xfrm>
            <a:off x="7299566" y="4536736"/>
            <a:ext cx="340569" cy="835460"/>
          </a:xfrm>
          <a:prstGeom prst="rect">
            <a:avLst/>
          </a:prstGeom>
          <a:solidFill>
            <a:schemeClr val="tx1"/>
          </a:solidFill>
          <a:ln w="9525">
            <a:solidFill>
              <a:srgbClr val="000000"/>
            </a:solidFill>
            <a:miter lim="800000"/>
            <a:headEnd/>
            <a:tailEnd/>
          </a:ln>
        </p:spPr>
        <p:txBody>
          <a:bodyPr vert="horz" wrap="square" lIns="91397" tIns="45698" rIns="91397" bIns="45698" numCol="1" anchor="t" anchorCtr="0" compatLnSpc="1">
            <a:prstTxWarp prst="textNoShape">
              <a:avLst/>
            </a:prstTxWarp>
          </a:bodyPr>
          <a:lstStyle/>
          <a:p>
            <a:endParaRPr lang="en-US" dirty="0"/>
          </a:p>
        </p:txBody>
      </p:sp>
      <p:sp>
        <p:nvSpPr>
          <p:cNvPr id="124" name="Freeform 9"/>
          <p:cNvSpPr>
            <a:spLocks/>
          </p:cNvSpPr>
          <p:nvPr/>
        </p:nvSpPr>
        <p:spPr bwMode="auto">
          <a:xfrm>
            <a:off x="7368744" y="5130076"/>
            <a:ext cx="202213" cy="202213"/>
          </a:xfrm>
          <a:custGeom>
            <a:avLst/>
            <a:gdLst>
              <a:gd name="T0" fmla="*/ 253 w 458"/>
              <a:gd name="T1" fmla="*/ 456 h 458"/>
              <a:gd name="T2" fmla="*/ 297 w 458"/>
              <a:gd name="T3" fmla="*/ 447 h 458"/>
              <a:gd name="T4" fmla="*/ 338 w 458"/>
              <a:gd name="T5" fmla="*/ 430 h 458"/>
              <a:gd name="T6" fmla="*/ 375 w 458"/>
              <a:gd name="T7" fmla="*/ 406 h 458"/>
              <a:gd name="T8" fmla="*/ 406 w 458"/>
              <a:gd name="T9" fmla="*/ 375 h 458"/>
              <a:gd name="T10" fmla="*/ 430 w 458"/>
              <a:gd name="T11" fmla="*/ 338 h 458"/>
              <a:gd name="T12" fmla="*/ 447 w 458"/>
              <a:gd name="T13" fmla="*/ 297 h 458"/>
              <a:gd name="T14" fmla="*/ 456 w 458"/>
              <a:gd name="T15" fmla="*/ 253 h 458"/>
              <a:gd name="T16" fmla="*/ 456 w 458"/>
              <a:gd name="T17" fmla="*/ 206 h 458"/>
              <a:gd name="T18" fmla="*/ 447 w 458"/>
              <a:gd name="T19" fmla="*/ 162 h 458"/>
              <a:gd name="T20" fmla="*/ 430 w 458"/>
              <a:gd name="T21" fmla="*/ 120 h 458"/>
              <a:gd name="T22" fmla="*/ 406 w 458"/>
              <a:gd name="T23" fmla="*/ 83 h 458"/>
              <a:gd name="T24" fmla="*/ 375 w 458"/>
              <a:gd name="T25" fmla="*/ 52 h 458"/>
              <a:gd name="T26" fmla="*/ 338 w 458"/>
              <a:gd name="T27" fmla="*/ 28 h 458"/>
              <a:gd name="T28" fmla="*/ 297 w 458"/>
              <a:gd name="T29" fmla="*/ 11 h 458"/>
              <a:gd name="T30" fmla="*/ 253 w 458"/>
              <a:gd name="T31" fmla="*/ 1 h 458"/>
              <a:gd name="T32" fmla="*/ 206 w 458"/>
              <a:gd name="T33" fmla="*/ 1 h 458"/>
              <a:gd name="T34" fmla="*/ 162 w 458"/>
              <a:gd name="T35" fmla="*/ 11 h 458"/>
              <a:gd name="T36" fmla="*/ 120 w 458"/>
              <a:gd name="T37" fmla="*/ 28 h 458"/>
              <a:gd name="T38" fmla="*/ 83 w 458"/>
              <a:gd name="T39" fmla="*/ 52 h 458"/>
              <a:gd name="T40" fmla="*/ 52 w 458"/>
              <a:gd name="T41" fmla="*/ 83 h 458"/>
              <a:gd name="T42" fmla="*/ 28 w 458"/>
              <a:gd name="T43" fmla="*/ 120 h 458"/>
              <a:gd name="T44" fmla="*/ 11 w 458"/>
              <a:gd name="T45" fmla="*/ 162 h 458"/>
              <a:gd name="T46" fmla="*/ 1 w 458"/>
              <a:gd name="T47" fmla="*/ 206 h 458"/>
              <a:gd name="T48" fmla="*/ 1 w 458"/>
              <a:gd name="T49" fmla="*/ 253 h 458"/>
              <a:gd name="T50" fmla="*/ 11 w 458"/>
              <a:gd name="T51" fmla="*/ 297 h 458"/>
              <a:gd name="T52" fmla="*/ 28 w 458"/>
              <a:gd name="T53" fmla="*/ 338 h 458"/>
              <a:gd name="T54" fmla="*/ 52 w 458"/>
              <a:gd name="T55" fmla="*/ 375 h 458"/>
              <a:gd name="T56" fmla="*/ 83 w 458"/>
              <a:gd name="T57" fmla="*/ 406 h 458"/>
              <a:gd name="T58" fmla="*/ 120 w 458"/>
              <a:gd name="T59" fmla="*/ 430 h 458"/>
              <a:gd name="T60" fmla="*/ 162 w 458"/>
              <a:gd name="T61" fmla="*/ 447 h 458"/>
              <a:gd name="T62" fmla="*/ 206 w 458"/>
              <a:gd name="T63" fmla="*/ 45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8" h="458">
                <a:moveTo>
                  <a:pt x="229" y="458"/>
                </a:moveTo>
                <a:lnTo>
                  <a:pt x="253" y="456"/>
                </a:lnTo>
                <a:lnTo>
                  <a:pt x="276" y="453"/>
                </a:lnTo>
                <a:lnTo>
                  <a:pt x="297" y="447"/>
                </a:lnTo>
                <a:lnTo>
                  <a:pt x="318" y="439"/>
                </a:lnTo>
                <a:lnTo>
                  <a:pt x="338" y="430"/>
                </a:lnTo>
                <a:lnTo>
                  <a:pt x="357" y="418"/>
                </a:lnTo>
                <a:lnTo>
                  <a:pt x="375" y="406"/>
                </a:lnTo>
                <a:lnTo>
                  <a:pt x="391" y="391"/>
                </a:lnTo>
                <a:lnTo>
                  <a:pt x="406" y="375"/>
                </a:lnTo>
                <a:lnTo>
                  <a:pt x="418" y="357"/>
                </a:lnTo>
                <a:lnTo>
                  <a:pt x="430" y="338"/>
                </a:lnTo>
                <a:lnTo>
                  <a:pt x="439" y="318"/>
                </a:lnTo>
                <a:lnTo>
                  <a:pt x="447" y="297"/>
                </a:lnTo>
                <a:lnTo>
                  <a:pt x="453" y="276"/>
                </a:lnTo>
                <a:lnTo>
                  <a:pt x="456" y="253"/>
                </a:lnTo>
                <a:lnTo>
                  <a:pt x="458" y="229"/>
                </a:lnTo>
                <a:lnTo>
                  <a:pt x="456" y="206"/>
                </a:lnTo>
                <a:lnTo>
                  <a:pt x="453" y="183"/>
                </a:lnTo>
                <a:lnTo>
                  <a:pt x="447" y="162"/>
                </a:lnTo>
                <a:lnTo>
                  <a:pt x="439" y="140"/>
                </a:lnTo>
                <a:lnTo>
                  <a:pt x="430" y="120"/>
                </a:lnTo>
                <a:lnTo>
                  <a:pt x="418" y="102"/>
                </a:lnTo>
                <a:lnTo>
                  <a:pt x="406" y="83"/>
                </a:lnTo>
                <a:lnTo>
                  <a:pt x="391" y="67"/>
                </a:lnTo>
                <a:lnTo>
                  <a:pt x="375" y="52"/>
                </a:lnTo>
                <a:lnTo>
                  <a:pt x="357" y="39"/>
                </a:lnTo>
                <a:lnTo>
                  <a:pt x="338" y="28"/>
                </a:lnTo>
                <a:lnTo>
                  <a:pt x="318" y="19"/>
                </a:lnTo>
                <a:lnTo>
                  <a:pt x="297" y="11"/>
                </a:lnTo>
                <a:lnTo>
                  <a:pt x="276" y="5"/>
                </a:lnTo>
                <a:lnTo>
                  <a:pt x="253" y="1"/>
                </a:lnTo>
                <a:lnTo>
                  <a:pt x="229" y="0"/>
                </a:lnTo>
                <a:lnTo>
                  <a:pt x="206" y="1"/>
                </a:lnTo>
                <a:lnTo>
                  <a:pt x="183" y="5"/>
                </a:lnTo>
                <a:lnTo>
                  <a:pt x="162" y="11"/>
                </a:lnTo>
                <a:lnTo>
                  <a:pt x="141" y="19"/>
                </a:lnTo>
                <a:lnTo>
                  <a:pt x="120" y="28"/>
                </a:lnTo>
                <a:lnTo>
                  <a:pt x="102" y="39"/>
                </a:lnTo>
                <a:lnTo>
                  <a:pt x="83" y="52"/>
                </a:lnTo>
                <a:lnTo>
                  <a:pt x="67" y="67"/>
                </a:lnTo>
                <a:lnTo>
                  <a:pt x="52" y="83"/>
                </a:lnTo>
                <a:lnTo>
                  <a:pt x="39" y="102"/>
                </a:lnTo>
                <a:lnTo>
                  <a:pt x="28" y="120"/>
                </a:lnTo>
                <a:lnTo>
                  <a:pt x="19" y="140"/>
                </a:lnTo>
                <a:lnTo>
                  <a:pt x="11" y="162"/>
                </a:lnTo>
                <a:lnTo>
                  <a:pt x="5" y="183"/>
                </a:lnTo>
                <a:lnTo>
                  <a:pt x="1" y="206"/>
                </a:lnTo>
                <a:lnTo>
                  <a:pt x="0" y="229"/>
                </a:lnTo>
                <a:lnTo>
                  <a:pt x="1" y="253"/>
                </a:lnTo>
                <a:lnTo>
                  <a:pt x="5" y="276"/>
                </a:lnTo>
                <a:lnTo>
                  <a:pt x="11" y="297"/>
                </a:lnTo>
                <a:lnTo>
                  <a:pt x="19" y="318"/>
                </a:lnTo>
                <a:lnTo>
                  <a:pt x="28" y="338"/>
                </a:lnTo>
                <a:lnTo>
                  <a:pt x="39" y="357"/>
                </a:lnTo>
                <a:lnTo>
                  <a:pt x="52" y="375"/>
                </a:lnTo>
                <a:lnTo>
                  <a:pt x="67" y="391"/>
                </a:lnTo>
                <a:lnTo>
                  <a:pt x="83" y="406"/>
                </a:lnTo>
                <a:lnTo>
                  <a:pt x="102" y="418"/>
                </a:lnTo>
                <a:lnTo>
                  <a:pt x="120" y="430"/>
                </a:lnTo>
                <a:lnTo>
                  <a:pt x="141" y="439"/>
                </a:lnTo>
                <a:lnTo>
                  <a:pt x="162" y="447"/>
                </a:lnTo>
                <a:lnTo>
                  <a:pt x="183" y="453"/>
                </a:lnTo>
                <a:lnTo>
                  <a:pt x="206" y="456"/>
                </a:lnTo>
                <a:lnTo>
                  <a:pt x="229" y="458"/>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7" tIns="45698" rIns="91397" bIns="45698" numCol="1" anchor="t" anchorCtr="0" compatLnSpc="1">
            <a:prstTxWarp prst="textNoShape">
              <a:avLst/>
            </a:prstTxWarp>
          </a:bodyPr>
          <a:lstStyle/>
          <a:p>
            <a:endParaRPr lang="en-US" dirty="0"/>
          </a:p>
        </p:txBody>
      </p:sp>
      <p:sp>
        <p:nvSpPr>
          <p:cNvPr id="126" name="Freeform 11"/>
          <p:cNvSpPr>
            <a:spLocks/>
          </p:cNvSpPr>
          <p:nvPr/>
        </p:nvSpPr>
        <p:spPr bwMode="auto">
          <a:xfrm>
            <a:off x="7335931" y="4582855"/>
            <a:ext cx="267843" cy="267844"/>
          </a:xfrm>
          <a:custGeom>
            <a:avLst/>
            <a:gdLst>
              <a:gd name="T0" fmla="*/ 333 w 603"/>
              <a:gd name="T1" fmla="*/ 602 h 603"/>
              <a:gd name="T2" fmla="*/ 391 w 603"/>
              <a:gd name="T3" fmla="*/ 590 h 603"/>
              <a:gd name="T4" fmla="*/ 445 w 603"/>
              <a:gd name="T5" fmla="*/ 567 h 603"/>
              <a:gd name="T6" fmla="*/ 494 w 603"/>
              <a:gd name="T7" fmla="*/ 534 h 603"/>
              <a:gd name="T8" fmla="*/ 534 w 603"/>
              <a:gd name="T9" fmla="*/ 494 h 603"/>
              <a:gd name="T10" fmla="*/ 566 w 603"/>
              <a:gd name="T11" fmla="*/ 446 h 603"/>
              <a:gd name="T12" fmla="*/ 589 w 603"/>
              <a:gd name="T13" fmla="*/ 391 h 603"/>
              <a:gd name="T14" fmla="*/ 602 w 603"/>
              <a:gd name="T15" fmla="*/ 333 h 603"/>
              <a:gd name="T16" fmla="*/ 602 w 603"/>
              <a:gd name="T17" fmla="*/ 271 h 603"/>
              <a:gd name="T18" fmla="*/ 589 w 603"/>
              <a:gd name="T19" fmla="*/ 212 h 603"/>
              <a:gd name="T20" fmla="*/ 566 w 603"/>
              <a:gd name="T21" fmla="*/ 158 h 603"/>
              <a:gd name="T22" fmla="*/ 534 w 603"/>
              <a:gd name="T23" fmla="*/ 110 h 603"/>
              <a:gd name="T24" fmla="*/ 494 w 603"/>
              <a:gd name="T25" fmla="*/ 69 h 603"/>
              <a:gd name="T26" fmla="*/ 445 w 603"/>
              <a:gd name="T27" fmla="*/ 37 h 603"/>
              <a:gd name="T28" fmla="*/ 391 w 603"/>
              <a:gd name="T29" fmla="*/ 14 h 603"/>
              <a:gd name="T30" fmla="*/ 333 w 603"/>
              <a:gd name="T31" fmla="*/ 1 h 603"/>
              <a:gd name="T32" fmla="*/ 270 w 603"/>
              <a:gd name="T33" fmla="*/ 1 h 603"/>
              <a:gd name="T34" fmla="*/ 212 w 603"/>
              <a:gd name="T35" fmla="*/ 14 h 603"/>
              <a:gd name="T36" fmla="*/ 157 w 603"/>
              <a:gd name="T37" fmla="*/ 37 h 603"/>
              <a:gd name="T38" fmla="*/ 109 w 603"/>
              <a:gd name="T39" fmla="*/ 69 h 603"/>
              <a:gd name="T40" fmla="*/ 69 w 603"/>
              <a:gd name="T41" fmla="*/ 110 h 603"/>
              <a:gd name="T42" fmla="*/ 37 w 603"/>
              <a:gd name="T43" fmla="*/ 158 h 603"/>
              <a:gd name="T44" fmla="*/ 13 w 603"/>
              <a:gd name="T45" fmla="*/ 212 h 603"/>
              <a:gd name="T46" fmla="*/ 1 w 603"/>
              <a:gd name="T47" fmla="*/ 271 h 603"/>
              <a:gd name="T48" fmla="*/ 1 w 603"/>
              <a:gd name="T49" fmla="*/ 333 h 603"/>
              <a:gd name="T50" fmla="*/ 13 w 603"/>
              <a:gd name="T51" fmla="*/ 391 h 603"/>
              <a:gd name="T52" fmla="*/ 37 w 603"/>
              <a:gd name="T53" fmla="*/ 446 h 603"/>
              <a:gd name="T54" fmla="*/ 69 w 603"/>
              <a:gd name="T55" fmla="*/ 494 h 603"/>
              <a:gd name="T56" fmla="*/ 109 w 603"/>
              <a:gd name="T57" fmla="*/ 534 h 603"/>
              <a:gd name="T58" fmla="*/ 157 w 603"/>
              <a:gd name="T59" fmla="*/ 567 h 603"/>
              <a:gd name="T60" fmla="*/ 212 w 603"/>
              <a:gd name="T61" fmla="*/ 590 h 603"/>
              <a:gd name="T62" fmla="*/ 270 w 603"/>
              <a:gd name="T63" fmla="*/ 60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3" h="603">
                <a:moveTo>
                  <a:pt x="301" y="603"/>
                </a:moveTo>
                <a:lnTo>
                  <a:pt x="333" y="602"/>
                </a:lnTo>
                <a:lnTo>
                  <a:pt x="363" y="598"/>
                </a:lnTo>
                <a:lnTo>
                  <a:pt x="391" y="590"/>
                </a:lnTo>
                <a:lnTo>
                  <a:pt x="419" y="579"/>
                </a:lnTo>
                <a:lnTo>
                  <a:pt x="445" y="567"/>
                </a:lnTo>
                <a:lnTo>
                  <a:pt x="471" y="552"/>
                </a:lnTo>
                <a:lnTo>
                  <a:pt x="494" y="534"/>
                </a:lnTo>
                <a:lnTo>
                  <a:pt x="515" y="515"/>
                </a:lnTo>
                <a:lnTo>
                  <a:pt x="534" y="494"/>
                </a:lnTo>
                <a:lnTo>
                  <a:pt x="551" y="471"/>
                </a:lnTo>
                <a:lnTo>
                  <a:pt x="566" y="446"/>
                </a:lnTo>
                <a:lnTo>
                  <a:pt x="579" y="419"/>
                </a:lnTo>
                <a:lnTo>
                  <a:pt x="589" y="391"/>
                </a:lnTo>
                <a:lnTo>
                  <a:pt x="598" y="363"/>
                </a:lnTo>
                <a:lnTo>
                  <a:pt x="602" y="333"/>
                </a:lnTo>
                <a:lnTo>
                  <a:pt x="603" y="302"/>
                </a:lnTo>
                <a:lnTo>
                  <a:pt x="602" y="271"/>
                </a:lnTo>
                <a:lnTo>
                  <a:pt x="598" y="241"/>
                </a:lnTo>
                <a:lnTo>
                  <a:pt x="589" y="212"/>
                </a:lnTo>
                <a:lnTo>
                  <a:pt x="579" y="184"/>
                </a:lnTo>
                <a:lnTo>
                  <a:pt x="566" y="158"/>
                </a:lnTo>
                <a:lnTo>
                  <a:pt x="551" y="133"/>
                </a:lnTo>
                <a:lnTo>
                  <a:pt x="534" y="110"/>
                </a:lnTo>
                <a:lnTo>
                  <a:pt x="515" y="89"/>
                </a:lnTo>
                <a:lnTo>
                  <a:pt x="494" y="69"/>
                </a:lnTo>
                <a:lnTo>
                  <a:pt x="471" y="52"/>
                </a:lnTo>
                <a:lnTo>
                  <a:pt x="445" y="37"/>
                </a:lnTo>
                <a:lnTo>
                  <a:pt x="419" y="24"/>
                </a:lnTo>
                <a:lnTo>
                  <a:pt x="391" y="14"/>
                </a:lnTo>
                <a:lnTo>
                  <a:pt x="363" y="6"/>
                </a:lnTo>
                <a:lnTo>
                  <a:pt x="333" y="1"/>
                </a:lnTo>
                <a:lnTo>
                  <a:pt x="301" y="0"/>
                </a:lnTo>
                <a:lnTo>
                  <a:pt x="270" y="1"/>
                </a:lnTo>
                <a:lnTo>
                  <a:pt x="240" y="6"/>
                </a:lnTo>
                <a:lnTo>
                  <a:pt x="212" y="14"/>
                </a:lnTo>
                <a:lnTo>
                  <a:pt x="184" y="24"/>
                </a:lnTo>
                <a:lnTo>
                  <a:pt x="157" y="37"/>
                </a:lnTo>
                <a:lnTo>
                  <a:pt x="132" y="52"/>
                </a:lnTo>
                <a:lnTo>
                  <a:pt x="109" y="69"/>
                </a:lnTo>
                <a:lnTo>
                  <a:pt x="88" y="89"/>
                </a:lnTo>
                <a:lnTo>
                  <a:pt x="69" y="110"/>
                </a:lnTo>
                <a:lnTo>
                  <a:pt x="51" y="133"/>
                </a:lnTo>
                <a:lnTo>
                  <a:pt x="37" y="158"/>
                </a:lnTo>
                <a:lnTo>
                  <a:pt x="24" y="184"/>
                </a:lnTo>
                <a:lnTo>
                  <a:pt x="13" y="212"/>
                </a:lnTo>
                <a:lnTo>
                  <a:pt x="5" y="241"/>
                </a:lnTo>
                <a:lnTo>
                  <a:pt x="1" y="271"/>
                </a:lnTo>
                <a:lnTo>
                  <a:pt x="0" y="302"/>
                </a:lnTo>
                <a:lnTo>
                  <a:pt x="1" y="333"/>
                </a:lnTo>
                <a:lnTo>
                  <a:pt x="5" y="363"/>
                </a:lnTo>
                <a:lnTo>
                  <a:pt x="13" y="391"/>
                </a:lnTo>
                <a:lnTo>
                  <a:pt x="24" y="419"/>
                </a:lnTo>
                <a:lnTo>
                  <a:pt x="37" y="446"/>
                </a:lnTo>
                <a:lnTo>
                  <a:pt x="51" y="471"/>
                </a:lnTo>
                <a:lnTo>
                  <a:pt x="69" y="494"/>
                </a:lnTo>
                <a:lnTo>
                  <a:pt x="88" y="515"/>
                </a:lnTo>
                <a:lnTo>
                  <a:pt x="109" y="534"/>
                </a:lnTo>
                <a:lnTo>
                  <a:pt x="132" y="552"/>
                </a:lnTo>
                <a:lnTo>
                  <a:pt x="157" y="567"/>
                </a:lnTo>
                <a:lnTo>
                  <a:pt x="184" y="579"/>
                </a:lnTo>
                <a:lnTo>
                  <a:pt x="212" y="590"/>
                </a:lnTo>
                <a:lnTo>
                  <a:pt x="240" y="598"/>
                </a:lnTo>
                <a:lnTo>
                  <a:pt x="270" y="602"/>
                </a:lnTo>
                <a:lnTo>
                  <a:pt x="301" y="603"/>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7" tIns="45698" rIns="91397" bIns="45698" numCol="1" anchor="t" anchorCtr="0" compatLnSpc="1">
            <a:prstTxWarp prst="textNoShape">
              <a:avLst/>
            </a:prstTxWarp>
          </a:bodyPr>
          <a:lstStyle/>
          <a:p>
            <a:endParaRPr lang="en-US" dirty="0"/>
          </a:p>
        </p:txBody>
      </p:sp>
      <p:sp>
        <p:nvSpPr>
          <p:cNvPr id="127" name="Freeform 11"/>
          <p:cNvSpPr>
            <a:spLocks/>
          </p:cNvSpPr>
          <p:nvPr/>
        </p:nvSpPr>
        <p:spPr bwMode="auto">
          <a:xfrm>
            <a:off x="7337337" y="4581969"/>
            <a:ext cx="267843" cy="267844"/>
          </a:xfrm>
          <a:custGeom>
            <a:avLst/>
            <a:gdLst>
              <a:gd name="T0" fmla="*/ 333 w 603"/>
              <a:gd name="T1" fmla="*/ 602 h 603"/>
              <a:gd name="T2" fmla="*/ 391 w 603"/>
              <a:gd name="T3" fmla="*/ 590 h 603"/>
              <a:gd name="T4" fmla="*/ 445 w 603"/>
              <a:gd name="T5" fmla="*/ 567 h 603"/>
              <a:gd name="T6" fmla="*/ 494 w 603"/>
              <a:gd name="T7" fmla="*/ 534 h 603"/>
              <a:gd name="T8" fmla="*/ 534 w 603"/>
              <a:gd name="T9" fmla="*/ 494 h 603"/>
              <a:gd name="T10" fmla="*/ 566 w 603"/>
              <a:gd name="T11" fmla="*/ 446 h 603"/>
              <a:gd name="T12" fmla="*/ 589 w 603"/>
              <a:gd name="T13" fmla="*/ 391 h 603"/>
              <a:gd name="T14" fmla="*/ 602 w 603"/>
              <a:gd name="T15" fmla="*/ 333 h 603"/>
              <a:gd name="T16" fmla="*/ 602 w 603"/>
              <a:gd name="T17" fmla="*/ 271 h 603"/>
              <a:gd name="T18" fmla="*/ 589 w 603"/>
              <a:gd name="T19" fmla="*/ 212 h 603"/>
              <a:gd name="T20" fmla="*/ 566 w 603"/>
              <a:gd name="T21" fmla="*/ 158 h 603"/>
              <a:gd name="T22" fmla="*/ 534 w 603"/>
              <a:gd name="T23" fmla="*/ 110 h 603"/>
              <a:gd name="T24" fmla="*/ 494 w 603"/>
              <a:gd name="T25" fmla="*/ 69 h 603"/>
              <a:gd name="T26" fmla="*/ 445 w 603"/>
              <a:gd name="T27" fmla="*/ 37 h 603"/>
              <a:gd name="T28" fmla="*/ 391 w 603"/>
              <a:gd name="T29" fmla="*/ 14 h 603"/>
              <a:gd name="T30" fmla="*/ 333 w 603"/>
              <a:gd name="T31" fmla="*/ 1 h 603"/>
              <a:gd name="T32" fmla="*/ 270 w 603"/>
              <a:gd name="T33" fmla="*/ 1 h 603"/>
              <a:gd name="T34" fmla="*/ 212 w 603"/>
              <a:gd name="T35" fmla="*/ 14 h 603"/>
              <a:gd name="T36" fmla="*/ 157 w 603"/>
              <a:gd name="T37" fmla="*/ 37 h 603"/>
              <a:gd name="T38" fmla="*/ 109 w 603"/>
              <a:gd name="T39" fmla="*/ 69 h 603"/>
              <a:gd name="T40" fmla="*/ 69 w 603"/>
              <a:gd name="T41" fmla="*/ 110 h 603"/>
              <a:gd name="T42" fmla="*/ 37 w 603"/>
              <a:gd name="T43" fmla="*/ 158 h 603"/>
              <a:gd name="T44" fmla="*/ 13 w 603"/>
              <a:gd name="T45" fmla="*/ 212 h 603"/>
              <a:gd name="T46" fmla="*/ 1 w 603"/>
              <a:gd name="T47" fmla="*/ 271 h 603"/>
              <a:gd name="T48" fmla="*/ 1 w 603"/>
              <a:gd name="T49" fmla="*/ 333 h 603"/>
              <a:gd name="T50" fmla="*/ 13 w 603"/>
              <a:gd name="T51" fmla="*/ 391 h 603"/>
              <a:gd name="T52" fmla="*/ 37 w 603"/>
              <a:gd name="T53" fmla="*/ 446 h 603"/>
              <a:gd name="T54" fmla="*/ 69 w 603"/>
              <a:gd name="T55" fmla="*/ 494 h 603"/>
              <a:gd name="T56" fmla="*/ 109 w 603"/>
              <a:gd name="T57" fmla="*/ 534 h 603"/>
              <a:gd name="T58" fmla="*/ 157 w 603"/>
              <a:gd name="T59" fmla="*/ 567 h 603"/>
              <a:gd name="T60" fmla="*/ 212 w 603"/>
              <a:gd name="T61" fmla="*/ 590 h 603"/>
              <a:gd name="T62" fmla="*/ 270 w 603"/>
              <a:gd name="T63" fmla="*/ 60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3" h="603">
                <a:moveTo>
                  <a:pt x="301" y="603"/>
                </a:moveTo>
                <a:lnTo>
                  <a:pt x="333" y="602"/>
                </a:lnTo>
                <a:lnTo>
                  <a:pt x="363" y="598"/>
                </a:lnTo>
                <a:lnTo>
                  <a:pt x="391" y="590"/>
                </a:lnTo>
                <a:lnTo>
                  <a:pt x="419" y="579"/>
                </a:lnTo>
                <a:lnTo>
                  <a:pt x="445" y="567"/>
                </a:lnTo>
                <a:lnTo>
                  <a:pt x="471" y="552"/>
                </a:lnTo>
                <a:lnTo>
                  <a:pt x="494" y="534"/>
                </a:lnTo>
                <a:lnTo>
                  <a:pt x="515" y="515"/>
                </a:lnTo>
                <a:lnTo>
                  <a:pt x="534" y="494"/>
                </a:lnTo>
                <a:lnTo>
                  <a:pt x="551" y="471"/>
                </a:lnTo>
                <a:lnTo>
                  <a:pt x="566" y="446"/>
                </a:lnTo>
                <a:lnTo>
                  <a:pt x="579" y="419"/>
                </a:lnTo>
                <a:lnTo>
                  <a:pt x="589" y="391"/>
                </a:lnTo>
                <a:lnTo>
                  <a:pt x="598" y="363"/>
                </a:lnTo>
                <a:lnTo>
                  <a:pt x="602" y="333"/>
                </a:lnTo>
                <a:lnTo>
                  <a:pt x="603" y="302"/>
                </a:lnTo>
                <a:lnTo>
                  <a:pt x="602" y="271"/>
                </a:lnTo>
                <a:lnTo>
                  <a:pt x="598" y="241"/>
                </a:lnTo>
                <a:lnTo>
                  <a:pt x="589" y="212"/>
                </a:lnTo>
                <a:lnTo>
                  <a:pt x="579" y="184"/>
                </a:lnTo>
                <a:lnTo>
                  <a:pt x="566" y="158"/>
                </a:lnTo>
                <a:lnTo>
                  <a:pt x="551" y="133"/>
                </a:lnTo>
                <a:lnTo>
                  <a:pt x="534" y="110"/>
                </a:lnTo>
                <a:lnTo>
                  <a:pt x="515" y="89"/>
                </a:lnTo>
                <a:lnTo>
                  <a:pt x="494" y="69"/>
                </a:lnTo>
                <a:lnTo>
                  <a:pt x="471" y="52"/>
                </a:lnTo>
                <a:lnTo>
                  <a:pt x="445" y="37"/>
                </a:lnTo>
                <a:lnTo>
                  <a:pt x="419" y="24"/>
                </a:lnTo>
                <a:lnTo>
                  <a:pt x="391" y="14"/>
                </a:lnTo>
                <a:lnTo>
                  <a:pt x="363" y="6"/>
                </a:lnTo>
                <a:lnTo>
                  <a:pt x="333" y="1"/>
                </a:lnTo>
                <a:lnTo>
                  <a:pt x="301" y="0"/>
                </a:lnTo>
                <a:lnTo>
                  <a:pt x="270" y="1"/>
                </a:lnTo>
                <a:lnTo>
                  <a:pt x="240" y="6"/>
                </a:lnTo>
                <a:lnTo>
                  <a:pt x="212" y="14"/>
                </a:lnTo>
                <a:lnTo>
                  <a:pt x="184" y="24"/>
                </a:lnTo>
                <a:lnTo>
                  <a:pt x="157" y="37"/>
                </a:lnTo>
                <a:lnTo>
                  <a:pt x="132" y="52"/>
                </a:lnTo>
                <a:lnTo>
                  <a:pt x="109" y="69"/>
                </a:lnTo>
                <a:lnTo>
                  <a:pt x="88" y="89"/>
                </a:lnTo>
                <a:lnTo>
                  <a:pt x="69" y="110"/>
                </a:lnTo>
                <a:lnTo>
                  <a:pt x="51" y="133"/>
                </a:lnTo>
                <a:lnTo>
                  <a:pt x="37" y="158"/>
                </a:lnTo>
                <a:lnTo>
                  <a:pt x="24" y="184"/>
                </a:lnTo>
                <a:lnTo>
                  <a:pt x="13" y="212"/>
                </a:lnTo>
                <a:lnTo>
                  <a:pt x="5" y="241"/>
                </a:lnTo>
                <a:lnTo>
                  <a:pt x="1" y="271"/>
                </a:lnTo>
                <a:lnTo>
                  <a:pt x="0" y="302"/>
                </a:lnTo>
                <a:lnTo>
                  <a:pt x="1" y="333"/>
                </a:lnTo>
                <a:lnTo>
                  <a:pt x="5" y="363"/>
                </a:lnTo>
                <a:lnTo>
                  <a:pt x="13" y="391"/>
                </a:lnTo>
                <a:lnTo>
                  <a:pt x="24" y="419"/>
                </a:lnTo>
                <a:lnTo>
                  <a:pt x="37" y="446"/>
                </a:lnTo>
                <a:lnTo>
                  <a:pt x="51" y="471"/>
                </a:lnTo>
                <a:lnTo>
                  <a:pt x="69" y="494"/>
                </a:lnTo>
                <a:lnTo>
                  <a:pt x="88" y="515"/>
                </a:lnTo>
                <a:lnTo>
                  <a:pt x="109" y="534"/>
                </a:lnTo>
                <a:lnTo>
                  <a:pt x="132" y="552"/>
                </a:lnTo>
                <a:lnTo>
                  <a:pt x="157" y="567"/>
                </a:lnTo>
                <a:lnTo>
                  <a:pt x="184" y="579"/>
                </a:lnTo>
                <a:lnTo>
                  <a:pt x="212" y="590"/>
                </a:lnTo>
                <a:lnTo>
                  <a:pt x="240" y="598"/>
                </a:lnTo>
                <a:lnTo>
                  <a:pt x="270" y="602"/>
                </a:lnTo>
                <a:lnTo>
                  <a:pt x="301" y="603"/>
                </a:lnTo>
                <a:close/>
              </a:path>
            </a:pathLst>
          </a:custGeom>
          <a:solidFill>
            <a:srgbClr val="FF0000"/>
          </a:solidFill>
          <a:ln>
            <a:noFill/>
          </a:ln>
          <a:extLst/>
        </p:spPr>
        <p:txBody>
          <a:bodyPr vert="horz" wrap="square" lIns="91397" tIns="45698" rIns="91397" bIns="45698" numCol="1" anchor="t" anchorCtr="0" compatLnSpc="1">
            <a:prstTxWarp prst="textNoShape">
              <a:avLst/>
            </a:prstTxWarp>
          </a:bodyPr>
          <a:lstStyle/>
          <a:p>
            <a:endParaRPr lang="en-US" dirty="0"/>
          </a:p>
        </p:txBody>
      </p:sp>
      <p:sp>
        <p:nvSpPr>
          <p:cNvPr id="128" name="Freeform 12"/>
          <p:cNvSpPr>
            <a:spLocks/>
          </p:cNvSpPr>
          <p:nvPr/>
        </p:nvSpPr>
        <p:spPr bwMode="auto">
          <a:xfrm>
            <a:off x="7355443" y="4605914"/>
            <a:ext cx="227933" cy="115297"/>
          </a:xfrm>
          <a:custGeom>
            <a:avLst/>
            <a:gdLst>
              <a:gd name="T0" fmla="*/ 513 w 513"/>
              <a:gd name="T1" fmla="*/ 260 h 260"/>
              <a:gd name="T2" fmla="*/ 510 w 513"/>
              <a:gd name="T3" fmla="*/ 230 h 260"/>
              <a:gd name="T4" fmla="*/ 506 w 513"/>
              <a:gd name="T5" fmla="*/ 201 h 260"/>
              <a:gd name="T6" fmla="*/ 500 w 513"/>
              <a:gd name="T7" fmla="*/ 175 h 260"/>
              <a:gd name="T8" fmla="*/ 492 w 513"/>
              <a:gd name="T9" fmla="*/ 149 h 260"/>
              <a:gd name="T10" fmla="*/ 483 w 513"/>
              <a:gd name="T11" fmla="*/ 126 h 260"/>
              <a:gd name="T12" fmla="*/ 473 w 513"/>
              <a:gd name="T13" fmla="*/ 104 h 260"/>
              <a:gd name="T14" fmla="*/ 460 w 513"/>
              <a:gd name="T15" fmla="*/ 85 h 260"/>
              <a:gd name="T16" fmla="*/ 446 w 513"/>
              <a:gd name="T17" fmla="*/ 67 h 260"/>
              <a:gd name="T18" fmla="*/ 430 w 513"/>
              <a:gd name="T19" fmla="*/ 51 h 260"/>
              <a:gd name="T20" fmla="*/ 412 w 513"/>
              <a:gd name="T21" fmla="*/ 39 h 260"/>
              <a:gd name="T22" fmla="*/ 392 w 513"/>
              <a:gd name="T23" fmla="*/ 26 h 260"/>
              <a:gd name="T24" fmla="*/ 370 w 513"/>
              <a:gd name="T25" fmla="*/ 17 h 260"/>
              <a:gd name="T26" fmla="*/ 346 w 513"/>
              <a:gd name="T27" fmla="*/ 10 h 260"/>
              <a:gd name="T28" fmla="*/ 321 w 513"/>
              <a:gd name="T29" fmla="*/ 4 h 260"/>
              <a:gd name="T30" fmla="*/ 292 w 513"/>
              <a:gd name="T31" fmla="*/ 1 h 260"/>
              <a:gd name="T32" fmla="*/ 262 w 513"/>
              <a:gd name="T33" fmla="*/ 0 h 260"/>
              <a:gd name="T34" fmla="*/ 232 w 513"/>
              <a:gd name="T35" fmla="*/ 1 h 260"/>
              <a:gd name="T36" fmla="*/ 203 w 513"/>
              <a:gd name="T37" fmla="*/ 4 h 260"/>
              <a:gd name="T38" fmla="*/ 176 w 513"/>
              <a:gd name="T39" fmla="*/ 10 h 260"/>
              <a:gd name="T40" fmla="*/ 150 w 513"/>
              <a:gd name="T41" fmla="*/ 17 h 260"/>
              <a:gd name="T42" fmla="*/ 127 w 513"/>
              <a:gd name="T43" fmla="*/ 26 h 260"/>
              <a:gd name="T44" fmla="*/ 105 w 513"/>
              <a:gd name="T45" fmla="*/ 39 h 260"/>
              <a:gd name="T46" fmla="*/ 86 w 513"/>
              <a:gd name="T47" fmla="*/ 51 h 260"/>
              <a:gd name="T48" fmla="*/ 68 w 513"/>
              <a:gd name="T49" fmla="*/ 67 h 260"/>
              <a:gd name="T50" fmla="*/ 52 w 513"/>
              <a:gd name="T51" fmla="*/ 85 h 260"/>
              <a:gd name="T52" fmla="*/ 40 w 513"/>
              <a:gd name="T53" fmla="*/ 104 h 260"/>
              <a:gd name="T54" fmla="*/ 27 w 513"/>
              <a:gd name="T55" fmla="*/ 126 h 260"/>
              <a:gd name="T56" fmla="*/ 18 w 513"/>
              <a:gd name="T57" fmla="*/ 149 h 260"/>
              <a:gd name="T58" fmla="*/ 11 w 513"/>
              <a:gd name="T59" fmla="*/ 175 h 260"/>
              <a:gd name="T60" fmla="*/ 5 w 513"/>
              <a:gd name="T61" fmla="*/ 201 h 260"/>
              <a:gd name="T62" fmla="*/ 2 w 513"/>
              <a:gd name="T63" fmla="*/ 230 h 260"/>
              <a:gd name="T64" fmla="*/ 0 w 513"/>
              <a:gd name="T65" fmla="*/ 260 h 260"/>
              <a:gd name="T66" fmla="*/ 513 w 513"/>
              <a:gd name="T67"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3" h="260">
                <a:moveTo>
                  <a:pt x="513" y="260"/>
                </a:moveTo>
                <a:lnTo>
                  <a:pt x="510" y="230"/>
                </a:lnTo>
                <a:lnTo>
                  <a:pt x="506" y="201"/>
                </a:lnTo>
                <a:lnTo>
                  <a:pt x="500" y="175"/>
                </a:lnTo>
                <a:lnTo>
                  <a:pt x="492" y="149"/>
                </a:lnTo>
                <a:lnTo>
                  <a:pt x="483" y="126"/>
                </a:lnTo>
                <a:lnTo>
                  <a:pt x="473" y="104"/>
                </a:lnTo>
                <a:lnTo>
                  <a:pt x="460" y="85"/>
                </a:lnTo>
                <a:lnTo>
                  <a:pt x="446" y="67"/>
                </a:lnTo>
                <a:lnTo>
                  <a:pt x="430" y="51"/>
                </a:lnTo>
                <a:lnTo>
                  <a:pt x="412" y="39"/>
                </a:lnTo>
                <a:lnTo>
                  <a:pt x="392" y="26"/>
                </a:lnTo>
                <a:lnTo>
                  <a:pt x="370" y="17"/>
                </a:lnTo>
                <a:lnTo>
                  <a:pt x="346" y="10"/>
                </a:lnTo>
                <a:lnTo>
                  <a:pt x="321" y="4"/>
                </a:lnTo>
                <a:lnTo>
                  <a:pt x="292" y="1"/>
                </a:lnTo>
                <a:lnTo>
                  <a:pt x="262" y="0"/>
                </a:lnTo>
                <a:lnTo>
                  <a:pt x="232" y="1"/>
                </a:lnTo>
                <a:lnTo>
                  <a:pt x="203" y="4"/>
                </a:lnTo>
                <a:lnTo>
                  <a:pt x="176" y="10"/>
                </a:lnTo>
                <a:lnTo>
                  <a:pt x="150" y="17"/>
                </a:lnTo>
                <a:lnTo>
                  <a:pt x="127" y="26"/>
                </a:lnTo>
                <a:lnTo>
                  <a:pt x="105" y="39"/>
                </a:lnTo>
                <a:lnTo>
                  <a:pt x="86" y="51"/>
                </a:lnTo>
                <a:lnTo>
                  <a:pt x="68" y="67"/>
                </a:lnTo>
                <a:lnTo>
                  <a:pt x="52" y="85"/>
                </a:lnTo>
                <a:lnTo>
                  <a:pt x="40" y="104"/>
                </a:lnTo>
                <a:lnTo>
                  <a:pt x="27" y="126"/>
                </a:lnTo>
                <a:lnTo>
                  <a:pt x="18" y="149"/>
                </a:lnTo>
                <a:lnTo>
                  <a:pt x="11" y="175"/>
                </a:lnTo>
                <a:lnTo>
                  <a:pt x="5" y="201"/>
                </a:lnTo>
                <a:lnTo>
                  <a:pt x="2" y="230"/>
                </a:lnTo>
                <a:lnTo>
                  <a:pt x="0" y="260"/>
                </a:lnTo>
                <a:lnTo>
                  <a:pt x="513" y="26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7" tIns="45698" rIns="91397" bIns="45698" numCol="1" anchor="t" anchorCtr="0" compatLnSpc="1">
            <a:prstTxWarp prst="textNoShape">
              <a:avLst/>
            </a:prstTxWarp>
          </a:bodyPr>
          <a:lstStyle/>
          <a:p>
            <a:endParaRPr lang="en-US" dirty="0"/>
          </a:p>
        </p:txBody>
      </p:sp>
      <p:sp>
        <p:nvSpPr>
          <p:cNvPr id="129" name="Freeform 9"/>
          <p:cNvSpPr>
            <a:spLocks/>
          </p:cNvSpPr>
          <p:nvPr/>
        </p:nvSpPr>
        <p:spPr bwMode="auto">
          <a:xfrm>
            <a:off x="7368302" y="5130674"/>
            <a:ext cx="202213" cy="202213"/>
          </a:xfrm>
          <a:custGeom>
            <a:avLst/>
            <a:gdLst>
              <a:gd name="T0" fmla="*/ 253 w 458"/>
              <a:gd name="T1" fmla="*/ 456 h 458"/>
              <a:gd name="T2" fmla="*/ 297 w 458"/>
              <a:gd name="T3" fmla="*/ 447 h 458"/>
              <a:gd name="T4" fmla="*/ 338 w 458"/>
              <a:gd name="T5" fmla="*/ 430 h 458"/>
              <a:gd name="T6" fmla="*/ 375 w 458"/>
              <a:gd name="T7" fmla="*/ 406 h 458"/>
              <a:gd name="T8" fmla="*/ 406 w 458"/>
              <a:gd name="T9" fmla="*/ 375 h 458"/>
              <a:gd name="T10" fmla="*/ 430 w 458"/>
              <a:gd name="T11" fmla="*/ 338 h 458"/>
              <a:gd name="T12" fmla="*/ 447 w 458"/>
              <a:gd name="T13" fmla="*/ 297 h 458"/>
              <a:gd name="T14" fmla="*/ 456 w 458"/>
              <a:gd name="T15" fmla="*/ 253 h 458"/>
              <a:gd name="T16" fmla="*/ 456 w 458"/>
              <a:gd name="T17" fmla="*/ 206 h 458"/>
              <a:gd name="T18" fmla="*/ 447 w 458"/>
              <a:gd name="T19" fmla="*/ 162 h 458"/>
              <a:gd name="T20" fmla="*/ 430 w 458"/>
              <a:gd name="T21" fmla="*/ 120 h 458"/>
              <a:gd name="T22" fmla="*/ 406 w 458"/>
              <a:gd name="T23" fmla="*/ 83 h 458"/>
              <a:gd name="T24" fmla="*/ 375 w 458"/>
              <a:gd name="T25" fmla="*/ 52 h 458"/>
              <a:gd name="T26" fmla="*/ 338 w 458"/>
              <a:gd name="T27" fmla="*/ 28 h 458"/>
              <a:gd name="T28" fmla="*/ 297 w 458"/>
              <a:gd name="T29" fmla="*/ 11 h 458"/>
              <a:gd name="T30" fmla="*/ 253 w 458"/>
              <a:gd name="T31" fmla="*/ 1 h 458"/>
              <a:gd name="T32" fmla="*/ 206 w 458"/>
              <a:gd name="T33" fmla="*/ 1 h 458"/>
              <a:gd name="T34" fmla="*/ 162 w 458"/>
              <a:gd name="T35" fmla="*/ 11 h 458"/>
              <a:gd name="T36" fmla="*/ 120 w 458"/>
              <a:gd name="T37" fmla="*/ 28 h 458"/>
              <a:gd name="T38" fmla="*/ 83 w 458"/>
              <a:gd name="T39" fmla="*/ 52 h 458"/>
              <a:gd name="T40" fmla="*/ 52 w 458"/>
              <a:gd name="T41" fmla="*/ 83 h 458"/>
              <a:gd name="T42" fmla="*/ 28 w 458"/>
              <a:gd name="T43" fmla="*/ 120 h 458"/>
              <a:gd name="T44" fmla="*/ 11 w 458"/>
              <a:gd name="T45" fmla="*/ 162 h 458"/>
              <a:gd name="T46" fmla="*/ 1 w 458"/>
              <a:gd name="T47" fmla="*/ 206 h 458"/>
              <a:gd name="T48" fmla="*/ 1 w 458"/>
              <a:gd name="T49" fmla="*/ 253 h 458"/>
              <a:gd name="T50" fmla="*/ 11 w 458"/>
              <a:gd name="T51" fmla="*/ 297 h 458"/>
              <a:gd name="T52" fmla="*/ 28 w 458"/>
              <a:gd name="T53" fmla="*/ 338 h 458"/>
              <a:gd name="T54" fmla="*/ 52 w 458"/>
              <a:gd name="T55" fmla="*/ 375 h 458"/>
              <a:gd name="T56" fmla="*/ 83 w 458"/>
              <a:gd name="T57" fmla="*/ 406 h 458"/>
              <a:gd name="T58" fmla="*/ 120 w 458"/>
              <a:gd name="T59" fmla="*/ 430 h 458"/>
              <a:gd name="T60" fmla="*/ 162 w 458"/>
              <a:gd name="T61" fmla="*/ 447 h 458"/>
              <a:gd name="T62" fmla="*/ 206 w 458"/>
              <a:gd name="T63" fmla="*/ 45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8" h="458">
                <a:moveTo>
                  <a:pt x="229" y="458"/>
                </a:moveTo>
                <a:lnTo>
                  <a:pt x="253" y="456"/>
                </a:lnTo>
                <a:lnTo>
                  <a:pt x="276" y="453"/>
                </a:lnTo>
                <a:lnTo>
                  <a:pt x="297" y="447"/>
                </a:lnTo>
                <a:lnTo>
                  <a:pt x="318" y="439"/>
                </a:lnTo>
                <a:lnTo>
                  <a:pt x="338" y="430"/>
                </a:lnTo>
                <a:lnTo>
                  <a:pt x="357" y="418"/>
                </a:lnTo>
                <a:lnTo>
                  <a:pt x="375" y="406"/>
                </a:lnTo>
                <a:lnTo>
                  <a:pt x="391" y="391"/>
                </a:lnTo>
                <a:lnTo>
                  <a:pt x="406" y="375"/>
                </a:lnTo>
                <a:lnTo>
                  <a:pt x="418" y="357"/>
                </a:lnTo>
                <a:lnTo>
                  <a:pt x="430" y="338"/>
                </a:lnTo>
                <a:lnTo>
                  <a:pt x="439" y="318"/>
                </a:lnTo>
                <a:lnTo>
                  <a:pt x="447" y="297"/>
                </a:lnTo>
                <a:lnTo>
                  <a:pt x="453" y="276"/>
                </a:lnTo>
                <a:lnTo>
                  <a:pt x="456" y="253"/>
                </a:lnTo>
                <a:lnTo>
                  <a:pt x="458" y="229"/>
                </a:lnTo>
                <a:lnTo>
                  <a:pt x="456" y="206"/>
                </a:lnTo>
                <a:lnTo>
                  <a:pt x="453" y="183"/>
                </a:lnTo>
                <a:lnTo>
                  <a:pt x="447" y="162"/>
                </a:lnTo>
                <a:lnTo>
                  <a:pt x="439" y="140"/>
                </a:lnTo>
                <a:lnTo>
                  <a:pt x="430" y="120"/>
                </a:lnTo>
                <a:lnTo>
                  <a:pt x="418" y="102"/>
                </a:lnTo>
                <a:lnTo>
                  <a:pt x="406" y="83"/>
                </a:lnTo>
                <a:lnTo>
                  <a:pt x="391" y="67"/>
                </a:lnTo>
                <a:lnTo>
                  <a:pt x="375" y="52"/>
                </a:lnTo>
                <a:lnTo>
                  <a:pt x="357" y="39"/>
                </a:lnTo>
                <a:lnTo>
                  <a:pt x="338" y="28"/>
                </a:lnTo>
                <a:lnTo>
                  <a:pt x="318" y="19"/>
                </a:lnTo>
                <a:lnTo>
                  <a:pt x="297" y="11"/>
                </a:lnTo>
                <a:lnTo>
                  <a:pt x="276" y="5"/>
                </a:lnTo>
                <a:lnTo>
                  <a:pt x="253" y="1"/>
                </a:lnTo>
                <a:lnTo>
                  <a:pt x="229" y="0"/>
                </a:lnTo>
                <a:lnTo>
                  <a:pt x="206" y="1"/>
                </a:lnTo>
                <a:lnTo>
                  <a:pt x="183" y="5"/>
                </a:lnTo>
                <a:lnTo>
                  <a:pt x="162" y="11"/>
                </a:lnTo>
                <a:lnTo>
                  <a:pt x="141" y="19"/>
                </a:lnTo>
                <a:lnTo>
                  <a:pt x="120" y="28"/>
                </a:lnTo>
                <a:lnTo>
                  <a:pt x="102" y="39"/>
                </a:lnTo>
                <a:lnTo>
                  <a:pt x="83" y="52"/>
                </a:lnTo>
                <a:lnTo>
                  <a:pt x="67" y="67"/>
                </a:lnTo>
                <a:lnTo>
                  <a:pt x="52" y="83"/>
                </a:lnTo>
                <a:lnTo>
                  <a:pt x="39" y="102"/>
                </a:lnTo>
                <a:lnTo>
                  <a:pt x="28" y="120"/>
                </a:lnTo>
                <a:lnTo>
                  <a:pt x="19" y="140"/>
                </a:lnTo>
                <a:lnTo>
                  <a:pt x="11" y="162"/>
                </a:lnTo>
                <a:lnTo>
                  <a:pt x="5" y="183"/>
                </a:lnTo>
                <a:lnTo>
                  <a:pt x="1" y="206"/>
                </a:lnTo>
                <a:lnTo>
                  <a:pt x="0" y="229"/>
                </a:lnTo>
                <a:lnTo>
                  <a:pt x="1" y="253"/>
                </a:lnTo>
                <a:lnTo>
                  <a:pt x="5" y="276"/>
                </a:lnTo>
                <a:lnTo>
                  <a:pt x="11" y="297"/>
                </a:lnTo>
                <a:lnTo>
                  <a:pt x="19" y="318"/>
                </a:lnTo>
                <a:lnTo>
                  <a:pt x="28" y="338"/>
                </a:lnTo>
                <a:lnTo>
                  <a:pt x="39" y="357"/>
                </a:lnTo>
                <a:lnTo>
                  <a:pt x="52" y="375"/>
                </a:lnTo>
                <a:lnTo>
                  <a:pt x="67" y="391"/>
                </a:lnTo>
                <a:lnTo>
                  <a:pt x="83" y="406"/>
                </a:lnTo>
                <a:lnTo>
                  <a:pt x="102" y="418"/>
                </a:lnTo>
                <a:lnTo>
                  <a:pt x="120" y="430"/>
                </a:lnTo>
                <a:lnTo>
                  <a:pt x="141" y="439"/>
                </a:lnTo>
                <a:lnTo>
                  <a:pt x="162" y="447"/>
                </a:lnTo>
                <a:lnTo>
                  <a:pt x="183" y="453"/>
                </a:lnTo>
                <a:lnTo>
                  <a:pt x="206" y="456"/>
                </a:lnTo>
                <a:lnTo>
                  <a:pt x="229" y="458"/>
                </a:lnTo>
                <a:close/>
              </a:path>
            </a:pathLst>
          </a:custGeom>
          <a:solidFill>
            <a:schemeClr val="bg1">
              <a:lumMod val="65000"/>
            </a:schemeClr>
          </a:solidFill>
          <a:ln>
            <a:noFill/>
          </a:ln>
          <a:extLst/>
        </p:spPr>
        <p:txBody>
          <a:bodyPr vert="horz" wrap="square" lIns="91397" tIns="45698" rIns="91397" bIns="45698" numCol="1" anchor="t" anchorCtr="0" compatLnSpc="1">
            <a:prstTxWarp prst="textNoShape">
              <a:avLst/>
            </a:prstTxWarp>
          </a:bodyPr>
          <a:lstStyle/>
          <a:p>
            <a:endParaRPr lang="en-US" dirty="0"/>
          </a:p>
        </p:txBody>
      </p:sp>
      <p:sp>
        <p:nvSpPr>
          <p:cNvPr id="130" name="Freeform 14"/>
          <p:cNvSpPr>
            <a:spLocks/>
          </p:cNvSpPr>
          <p:nvPr/>
        </p:nvSpPr>
        <p:spPr bwMode="auto">
          <a:xfrm>
            <a:off x="7385593" y="5149588"/>
            <a:ext cx="169398" cy="86029"/>
          </a:xfrm>
          <a:custGeom>
            <a:avLst/>
            <a:gdLst>
              <a:gd name="T0" fmla="*/ 382 w 382"/>
              <a:gd name="T1" fmla="*/ 195 h 195"/>
              <a:gd name="T2" fmla="*/ 379 w 382"/>
              <a:gd name="T3" fmla="*/ 172 h 195"/>
              <a:gd name="T4" fmla="*/ 376 w 382"/>
              <a:gd name="T5" fmla="*/ 151 h 195"/>
              <a:gd name="T6" fmla="*/ 373 w 382"/>
              <a:gd name="T7" fmla="*/ 130 h 195"/>
              <a:gd name="T8" fmla="*/ 367 w 382"/>
              <a:gd name="T9" fmla="*/ 112 h 195"/>
              <a:gd name="T10" fmla="*/ 360 w 382"/>
              <a:gd name="T11" fmla="*/ 95 h 195"/>
              <a:gd name="T12" fmla="*/ 352 w 382"/>
              <a:gd name="T13" fmla="*/ 79 h 195"/>
              <a:gd name="T14" fmla="*/ 343 w 382"/>
              <a:gd name="T15" fmla="*/ 64 h 195"/>
              <a:gd name="T16" fmla="*/ 332 w 382"/>
              <a:gd name="T17" fmla="*/ 51 h 195"/>
              <a:gd name="T18" fmla="*/ 320 w 382"/>
              <a:gd name="T19" fmla="*/ 39 h 195"/>
              <a:gd name="T20" fmla="*/ 307 w 382"/>
              <a:gd name="T21" fmla="*/ 29 h 195"/>
              <a:gd name="T22" fmla="*/ 292 w 382"/>
              <a:gd name="T23" fmla="*/ 20 h 195"/>
              <a:gd name="T24" fmla="*/ 276 w 382"/>
              <a:gd name="T25" fmla="*/ 13 h 195"/>
              <a:gd name="T26" fmla="*/ 257 w 382"/>
              <a:gd name="T27" fmla="*/ 7 h 195"/>
              <a:gd name="T28" fmla="*/ 239 w 382"/>
              <a:gd name="T29" fmla="*/ 4 h 195"/>
              <a:gd name="T30" fmla="*/ 218 w 382"/>
              <a:gd name="T31" fmla="*/ 1 h 195"/>
              <a:gd name="T32" fmla="*/ 195 w 382"/>
              <a:gd name="T33" fmla="*/ 0 h 195"/>
              <a:gd name="T34" fmla="*/ 172 w 382"/>
              <a:gd name="T35" fmla="*/ 1 h 195"/>
              <a:gd name="T36" fmla="*/ 151 w 382"/>
              <a:gd name="T37" fmla="*/ 4 h 195"/>
              <a:gd name="T38" fmla="*/ 131 w 382"/>
              <a:gd name="T39" fmla="*/ 7 h 195"/>
              <a:gd name="T40" fmla="*/ 112 w 382"/>
              <a:gd name="T41" fmla="*/ 13 h 195"/>
              <a:gd name="T42" fmla="*/ 95 w 382"/>
              <a:gd name="T43" fmla="*/ 20 h 195"/>
              <a:gd name="T44" fmla="*/ 79 w 382"/>
              <a:gd name="T45" fmla="*/ 29 h 195"/>
              <a:gd name="T46" fmla="*/ 64 w 382"/>
              <a:gd name="T47" fmla="*/ 39 h 195"/>
              <a:gd name="T48" fmla="*/ 51 w 382"/>
              <a:gd name="T49" fmla="*/ 51 h 195"/>
              <a:gd name="T50" fmla="*/ 40 w 382"/>
              <a:gd name="T51" fmla="*/ 64 h 195"/>
              <a:gd name="T52" fmla="*/ 29 w 382"/>
              <a:gd name="T53" fmla="*/ 79 h 195"/>
              <a:gd name="T54" fmla="*/ 20 w 382"/>
              <a:gd name="T55" fmla="*/ 95 h 195"/>
              <a:gd name="T56" fmla="*/ 13 w 382"/>
              <a:gd name="T57" fmla="*/ 112 h 195"/>
              <a:gd name="T58" fmla="*/ 7 w 382"/>
              <a:gd name="T59" fmla="*/ 130 h 195"/>
              <a:gd name="T60" fmla="*/ 4 w 382"/>
              <a:gd name="T61" fmla="*/ 151 h 195"/>
              <a:gd name="T62" fmla="*/ 2 w 382"/>
              <a:gd name="T63" fmla="*/ 172 h 195"/>
              <a:gd name="T64" fmla="*/ 0 w 382"/>
              <a:gd name="T65" fmla="*/ 195 h 195"/>
              <a:gd name="T66" fmla="*/ 382 w 382"/>
              <a:gd name="T6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2" h="195">
                <a:moveTo>
                  <a:pt x="382" y="195"/>
                </a:moveTo>
                <a:lnTo>
                  <a:pt x="379" y="172"/>
                </a:lnTo>
                <a:lnTo>
                  <a:pt x="376" y="151"/>
                </a:lnTo>
                <a:lnTo>
                  <a:pt x="373" y="130"/>
                </a:lnTo>
                <a:lnTo>
                  <a:pt x="367" y="112"/>
                </a:lnTo>
                <a:lnTo>
                  <a:pt x="360" y="95"/>
                </a:lnTo>
                <a:lnTo>
                  <a:pt x="352" y="79"/>
                </a:lnTo>
                <a:lnTo>
                  <a:pt x="343" y="64"/>
                </a:lnTo>
                <a:lnTo>
                  <a:pt x="332" y="51"/>
                </a:lnTo>
                <a:lnTo>
                  <a:pt x="320" y="39"/>
                </a:lnTo>
                <a:lnTo>
                  <a:pt x="307" y="29"/>
                </a:lnTo>
                <a:lnTo>
                  <a:pt x="292" y="20"/>
                </a:lnTo>
                <a:lnTo>
                  <a:pt x="276" y="13"/>
                </a:lnTo>
                <a:lnTo>
                  <a:pt x="257" y="7"/>
                </a:lnTo>
                <a:lnTo>
                  <a:pt x="239" y="4"/>
                </a:lnTo>
                <a:lnTo>
                  <a:pt x="218" y="1"/>
                </a:lnTo>
                <a:lnTo>
                  <a:pt x="195" y="0"/>
                </a:lnTo>
                <a:lnTo>
                  <a:pt x="172" y="1"/>
                </a:lnTo>
                <a:lnTo>
                  <a:pt x="151" y="4"/>
                </a:lnTo>
                <a:lnTo>
                  <a:pt x="131" y="7"/>
                </a:lnTo>
                <a:lnTo>
                  <a:pt x="112" y="13"/>
                </a:lnTo>
                <a:lnTo>
                  <a:pt x="95" y="20"/>
                </a:lnTo>
                <a:lnTo>
                  <a:pt x="79" y="29"/>
                </a:lnTo>
                <a:lnTo>
                  <a:pt x="64" y="39"/>
                </a:lnTo>
                <a:lnTo>
                  <a:pt x="51" y="51"/>
                </a:lnTo>
                <a:lnTo>
                  <a:pt x="40" y="64"/>
                </a:lnTo>
                <a:lnTo>
                  <a:pt x="29" y="79"/>
                </a:lnTo>
                <a:lnTo>
                  <a:pt x="20" y="95"/>
                </a:lnTo>
                <a:lnTo>
                  <a:pt x="13" y="112"/>
                </a:lnTo>
                <a:lnTo>
                  <a:pt x="7" y="130"/>
                </a:lnTo>
                <a:lnTo>
                  <a:pt x="4" y="151"/>
                </a:lnTo>
                <a:lnTo>
                  <a:pt x="2" y="172"/>
                </a:lnTo>
                <a:lnTo>
                  <a:pt x="0" y="195"/>
                </a:lnTo>
                <a:lnTo>
                  <a:pt x="382" y="19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7" tIns="45698" rIns="91397" bIns="45698" numCol="1" anchor="t" anchorCtr="0" compatLnSpc="1">
            <a:prstTxWarp prst="textNoShape">
              <a:avLst/>
            </a:prstTxWarp>
          </a:bodyPr>
          <a:lstStyle/>
          <a:p>
            <a:endParaRPr lang="en-US" dirty="0"/>
          </a:p>
        </p:txBody>
      </p:sp>
      <p:sp>
        <p:nvSpPr>
          <p:cNvPr id="132" name="TextBox 131"/>
          <p:cNvSpPr txBox="1"/>
          <p:nvPr/>
        </p:nvSpPr>
        <p:spPr>
          <a:xfrm>
            <a:off x="4805414" y="4267200"/>
            <a:ext cx="1343463" cy="307777"/>
          </a:xfrm>
          <a:prstGeom prst="rect">
            <a:avLst/>
          </a:prstGeom>
          <a:noFill/>
        </p:spPr>
        <p:txBody>
          <a:bodyPr wrap="square" lIns="91397" tIns="45698" rIns="91397" bIns="45698" rtlCol="0">
            <a:spAutoFit/>
          </a:bodyPr>
          <a:lstStyle/>
          <a:p>
            <a:r>
              <a:rPr lang="en-US" sz="1400" b="1" dirty="0">
                <a:latin typeface="Franklin Gothic Book" pitchFamily="34" charset="0"/>
              </a:rPr>
              <a:t>Coordinated</a:t>
            </a:r>
          </a:p>
        </p:txBody>
      </p:sp>
      <p:cxnSp>
        <p:nvCxnSpPr>
          <p:cNvPr id="133" name="Straight Arrow Connector 132"/>
          <p:cNvCxnSpPr/>
          <p:nvPr/>
        </p:nvCxnSpPr>
        <p:spPr>
          <a:xfrm flipH="1">
            <a:off x="3228068" y="4518163"/>
            <a:ext cx="1577345" cy="2167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5905389" y="4513275"/>
            <a:ext cx="1279182" cy="6869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9" name="Rectangle 138"/>
          <p:cNvSpPr/>
          <p:nvPr/>
        </p:nvSpPr>
        <p:spPr>
          <a:xfrm>
            <a:off x="1038620" y="5572122"/>
            <a:ext cx="115410" cy="1228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sp>
        <p:nvSpPr>
          <p:cNvPr id="140" name="Rectangle 139"/>
          <p:cNvSpPr/>
          <p:nvPr/>
        </p:nvSpPr>
        <p:spPr>
          <a:xfrm>
            <a:off x="2734200" y="5562597"/>
            <a:ext cx="115410" cy="1228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sp>
        <p:nvSpPr>
          <p:cNvPr id="141" name="Rectangle 140"/>
          <p:cNvSpPr/>
          <p:nvPr/>
        </p:nvSpPr>
        <p:spPr>
          <a:xfrm>
            <a:off x="5636540" y="5563499"/>
            <a:ext cx="115410" cy="1228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sp>
        <p:nvSpPr>
          <p:cNvPr id="142" name="Rectangle 141"/>
          <p:cNvSpPr/>
          <p:nvPr/>
        </p:nvSpPr>
        <p:spPr>
          <a:xfrm>
            <a:off x="7464090" y="5562448"/>
            <a:ext cx="115410" cy="1228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dirty="0"/>
          </a:p>
        </p:txBody>
      </p:sp>
      <p:grpSp>
        <p:nvGrpSpPr>
          <p:cNvPr id="143" name="Group 142"/>
          <p:cNvGrpSpPr/>
          <p:nvPr/>
        </p:nvGrpSpPr>
        <p:grpSpPr>
          <a:xfrm>
            <a:off x="1138031" y="4939326"/>
            <a:ext cx="1405399" cy="881876"/>
            <a:chOff x="1138027" y="4939325"/>
            <a:chExt cx="1405399" cy="881876"/>
          </a:xfrm>
        </p:grpSpPr>
        <p:grpSp>
          <p:nvGrpSpPr>
            <p:cNvPr id="144" name="Group 5"/>
            <p:cNvGrpSpPr>
              <a:grpSpLocks noChangeAspect="1"/>
            </p:cNvGrpSpPr>
            <p:nvPr/>
          </p:nvGrpSpPr>
          <p:grpSpPr bwMode="auto">
            <a:xfrm>
              <a:off x="1860696" y="5073111"/>
              <a:ext cx="682730" cy="748090"/>
              <a:chOff x="67" y="2199"/>
              <a:chExt cx="966" cy="993"/>
            </a:xfrm>
          </p:grpSpPr>
          <p:sp>
            <p:nvSpPr>
              <p:cNvPr id="152" name="AutoShape 4"/>
              <p:cNvSpPr>
                <a:spLocks noChangeAspect="1" noChangeArrowheads="1" noTextEdit="1"/>
              </p:cNvSpPr>
              <p:nvPr/>
            </p:nvSpPr>
            <p:spPr bwMode="auto">
              <a:xfrm>
                <a:off x="67" y="2199"/>
                <a:ext cx="966" cy="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8"/>
              <p:cNvSpPr>
                <a:spLocks/>
              </p:cNvSpPr>
              <p:nvPr/>
            </p:nvSpPr>
            <p:spPr bwMode="auto">
              <a:xfrm>
                <a:off x="219" y="2678"/>
                <a:ext cx="784" cy="382"/>
              </a:xfrm>
              <a:custGeom>
                <a:avLst/>
                <a:gdLst>
                  <a:gd name="T0" fmla="*/ 694 w 784"/>
                  <a:gd name="T1" fmla="*/ 192 h 382"/>
                  <a:gd name="T2" fmla="*/ 656 w 784"/>
                  <a:gd name="T3" fmla="*/ 170 h 382"/>
                  <a:gd name="T4" fmla="*/ 617 w 784"/>
                  <a:gd name="T5" fmla="*/ 159 h 382"/>
                  <a:gd name="T6" fmla="*/ 580 w 784"/>
                  <a:gd name="T7" fmla="*/ 152 h 382"/>
                  <a:gd name="T8" fmla="*/ 550 w 784"/>
                  <a:gd name="T9" fmla="*/ 150 h 382"/>
                  <a:gd name="T10" fmla="*/ 519 w 784"/>
                  <a:gd name="T11" fmla="*/ 154 h 382"/>
                  <a:gd name="T12" fmla="*/ 514 w 784"/>
                  <a:gd name="T13" fmla="*/ 154 h 382"/>
                  <a:gd name="T14" fmla="*/ 504 w 784"/>
                  <a:gd name="T15" fmla="*/ 149 h 382"/>
                  <a:gd name="T16" fmla="*/ 502 w 784"/>
                  <a:gd name="T17" fmla="*/ 144 h 382"/>
                  <a:gd name="T18" fmla="*/ 487 w 784"/>
                  <a:gd name="T19" fmla="*/ 113 h 382"/>
                  <a:gd name="T20" fmla="*/ 469 w 784"/>
                  <a:gd name="T21" fmla="*/ 85 h 382"/>
                  <a:gd name="T22" fmla="*/ 447 w 784"/>
                  <a:gd name="T23" fmla="*/ 62 h 382"/>
                  <a:gd name="T24" fmla="*/ 422 w 784"/>
                  <a:gd name="T25" fmla="*/ 40 h 382"/>
                  <a:gd name="T26" fmla="*/ 395 w 784"/>
                  <a:gd name="T27" fmla="*/ 23 h 382"/>
                  <a:gd name="T28" fmla="*/ 364 w 784"/>
                  <a:gd name="T29" fmla="*/ 10 h 382"/>
                  <a:gd name="T30" fmla="*/ 330 w 784"/>
                  <a:gd name="T31" fmla="*/ 3 h 382"/>
                  <a:gd name="T32" fmla="*/ 293 w 784"/>
                  <a:gd name="T33" fmla="*/ 0 h 382"/>
                  <a:gd name="T34" fmla="*/ 273 w 784"/>
                  <a:gd name="T35" fmla="*/ 2 h 382"/>
                  <a:gd name="T36" fmla="*/ 237 w 784"/>
                  <a:gd name="T37" fmla="*/ 7 h 382"/>
                  <a:gd name="T38" fmla="*/ 203 w 784"/>
                  <a:gd name="T39" fmla="*/ 17 h 382"/>
                  <a:gd name="T40" fmla="*/ 172 w 784"/>
                  <a:gd name="T41" fmla="*/ 30 h 382"/>
                  <a:gd name="T42" fmla="*/ 145 w 784"/>
                  <a:gd name="T43" fmla="*/ 48 h 382"/>
                  <a:gd name="T44" fmla="*/ 120 w 784"/>
                  <a:gd name="T45" fmla="*/ 72 h 382"/>
                  <a:gd name="T46" fmla="*/ 87 w 784"/>
                  <a:gd name="T47" fmla="*/ 110 h 382"/>
                  <a:gd name="T48" fmla="*/ 68 w 784"/>
                  <a:gd name="T49" fmla="*/ 138 h 382"/>
                  <a:gd name="T50" fmla="*/ 38 w 784"/>
                  <a:gd name="T51" fmla="*/ 197 h 382"/>
                  <a:gd name="T52" fmla="*/ 18 w 784"/>
                  <a:gd name="T53" fmla="*/ 260 h 382"/>
                  <a:gd name="T54" fmla="*/ 6 w 784"/>
                  <a:gd name="T55" fmla="*/ 322 h 382"/>
                  <a:gd name="T56" fmla="*/ 0 w 784"/>
                  <a:gd name="T57" fmla="*/ 380 h 382"/>
                  <a:gd name="T58" fmla="*/ 30 w 784"/>
                  <a:gd name="T59" fmla="*/ 380 h 382"/>
                  <a:gd name="T60" fmla="*/ 52 w 784"/>
                  <a:gd name="T61" fmla="*/ 382 h 382"/>
                  <a:gd name="T62" fmla="*/ 57 w 784"/>
                  <a:gd name="T63" fmla="*/ 362 h 382"/>
                  <a:gd name="T64" fmla="*/ 75 w 784"/>
                  <a:gd name="T65" fmla="*/ 327 h 382"/>
                  <a:gd name="T66" fmla="*/ 105 w 784"/>
                  <a:gd name="T67" fmla="*/ 300 h 382"/>
                  <a:gd name="T68" fmla="*/ 143 w 784"/>
                  <a:gd name="T69" fmla="*/ 285 h 382"/>
                  <a:gd name="T70" fmla="*/ 165 w 784"/>
                  <a:gd name="T71" fmla="*/ 284 h 382"/>
                  <a:gd name="T72" fmla="*/ 205 w 784"/>
                  <a:gd name="T73" fmla="*/ 292 h 382"/>
                  <a:gd name="T74" fmla="*/ 240 w 784"/>
                  <a:gd name="T75" fmla="*/ 312 h 382"/>
                  <a:gd name="T76" fmla="*/ 265 w 784"/>
                  <a:gd name="T77" fmla="*/ 344 h 382"/>
                  <a:gd name="T78" fmla="*/ 278 w 784"/>
                  <a:gd name="T79" fmla="*/ 382 h 382"/>
                  <a:gd name="T80" fmla="*/ 497 w 784"/>
                  <a:gd name="T81" fmla="*/ 382 h 382"/>
                  <a:gd name="T82" fmla="*/ 510 w 784"/>
                  <a:gd name="T83" fmla="*/ 344 h 382"/>
                  <a:gd name="T84" fmla="*/ 535 w 784"/>
                  <a:gd name="T85" fmla="*/ 312 h 382"/>
                  <a:gd name="T86" fmla="*/ 570 w 784"/>
                  <a:gd name="T87" fmla="*/ 292 h 382"/>
                  <a:gd name="T88" fmla="*/ 610 w 784"/>
                  <a:gd name="T89" fmla="*/ 284 h 382"/>
                  <a:gd name="T90" fmla="*/ 632 w 784"/>
                  <a:gd name="T91" fmla="*/ 285 h 382"/>
                  <a:gd name="T92" fmla="*/ 671 w 784"/>
                  <a:gd name="T93" fmla="*/ 300 h 382"/>
                  <a:gd name="T94" fmla="*/ 701 w 784"/>
                  <a:gd name="T95" fmla="*/ 327 h 382"/>
                  <a:gd name="T96" fmla="*/ 719 w 784"/>
                  <a:gd name="T97" fmla="*/ 362 h 382"/>
                  <a:gd name="T98" fmla="*/ 784 w 784"/>
                  <a:gd name="T99" fmla="*/ 382 h 382"/>
                  <a:gd name="T100" fmla="*/ 781 w 784"/>
                  <a:gd name="T101" fmla="*/ 345 h 382"/>
                  <a:gd name="T102" fmla="*/ 766 w 784"/>
                  <a:gd name="T103" fmla="*/ 285 h 382"/>
                  <a:gd name="T104" fmla="*/ 741 w 784"/>
                  <a:gd name="T105" fmla="*/ 239 h 382"/>
                  <a:gd name="T106" fmla="*/ 711 w 784"/>
                  <a:gd name="T107" fmla="*/ 205 h 382"/>
                  <a:gd name="T108" fmla="*/ 694 w 784"/>
                  <a:gd name="T109" fmla="*/ 19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382">
                    <a:moveTo>
                      <a:pt x="694" y="192"/>
                    </a:moveTo>
                    <a:lnTo>
                      <a:pt x="694" y="192"/>
                    </a:lnTo>
                    <a:lnTo>
                      <a:pt x="676" y="180"/>
                    </a:lnTo>
                    <a:lnTo>
                      <a:pt x="656" y="170"/>
                    </a:lnTo>
                    <a:lnTo>
                      <a:pt x="635" y="164"/>
                    </a:lnTo>
                    <a:lnTo>
                      <a:pt x="617" y="159"/>
                    </a:lnTo>
                    <a:lnTo>
                      <a:pt x="599" y="155"/>
                    </a:lnTo>
                    <a:lnTo>
                      <a:pt x="580" y="152"/>
                    </a:lnTo>
                    <a:lnTo>
                      <a:pt x="550" y="150"/>
                    </a:lnTo>
                    <a:lnTo>
                      <a:pt x="550" y="150"/>
                    </a:lnTo>
                    <a:lnTo>
                      <a:pt x="529" y="152"/>
                    </a:lnTo>
                    <a:lnTo>
                      <a:pt x="519" y="154"/>
                    </a:lnTo>
                    <a:lnTo>
                      <a:pt x="519" y="154"/>
                    </a:lnTo>
                    <a:lnTo>
                      <a:pt x="514" y="154"/>
                    </a:lnTo>
                    <a:lnTo>
                      <a:pt x="509" y="152"/>
                    </a:lnTo>
                    <a:lnTo>
                      <a:pt x="504" y="149"/>
                    </a:lnTo>
                    <a:lnTo>
                      <a:pt x="502" y="144"/>
                    </a:lnTo>
                    <a:lnTo>
                      <a:pt x="502" y="144"/>
                    </a:lnTo>
                    <a:lnTo>
                      <a:pt x="494" y="128"/>
                    </a:lnTo>
                    <a:lnTo>
                      <a:pt x="487" y="113"/>
                    </a:lnTo>
                    <a:lnTo>
                      <a:pt x="479" y="98"/>
                    </a:lnTo>
                    <a:lnTo>
                      <a:pt x="469" y="85"/>
                    </a:lnTo>
                    <a:lnTo>
                      <a:pt x="459" y="73"/>
                    </a:lnTo>
                    <a:lnTo>
                      <a:pt x="447" y="62"/>
                    </a:lnTo>
                    <a:lnTo>
                      <a:pt x="435" y="50"/>
                    </a:lnTo>
                    <a:lnTo>
                      <a:pt x="422" y="40"/>
                    </a:lnTo>
                    <a:lnTo>
                      <a:pt x="409" y="32"/>
                    </a:lnTo>
                    <a:lnTo>
                      <a:pt x="395" y="23"/>
                    </a:lnTo>
                    <a:lnTo>
                      <a:pt x="380" y="17"/>
                    </a:lnTo>
                    <a:lnTo>
                      <a:pt x="364" y="10"/>
                    </a:lnTo>
                    <a:lnTo>
                      <a:pt x="347" y="7"/>
                    </a:lnTo>
                    <a:lnTo>
                      <a:pt x="330" y="3"/>
                    </a:lnTo>
                    <a:lnTo>
                      <a:pt x="312" y="2"/>
                    </a:lnTo>
                    <a:lnTo>
                      <a:pt x="293" y="0"/>
                    </a:lnTo>
                    <a:lnTo>
                      <a:pt x="293" y="0"/>
                    </a:lnTo>
                    <a:lnTo>
                      <a:pt x="273" y="2"/>
                    </a:lnTo>
                    <a:lnTo>
                      <a:pt x="255" y="3"/>
                    </a:lnTo>
                    <a:lnTo>
                      <a:pt x="237" y="7"/>
                    </a:lnTo>
                    <a:lnTo>
                      <a:pt x="220" y="10"/>
                    </a:lnTo>
                    <a:lnTo>
                      <a:pt x="203" y="17"/>
                    </a:lnTo>
                    <a:lnTo>
                      <a:pt x="187" y="23"/>
                    </a:lnTo>
                    <a:lnTo>
                      <a:pt x="172" y="30"/>
                    </a:lnTo>
                    <a:lnTo>
                      <a:pt x="158" y="40"/>
                    </a:lnTo>
                    <a:lnTo>
                      <a:pt x="145" y="48"/>
                    </a:lnTo>
                    <a:lnTo>
                      <a:pt x="132" y="60"/>
                    </a:lnTo>
                    <a:lnTo>
                      <a:pt x="120" y="72"/>
                    </a:lnTo>
                    <a:lnTo>
                      <a:pt x="108" y="83"/>
                    </a:lnTo>
                    <a:lnTo>
                      <a:pt x="87" y="110"/>
                    </a:lnTo>
                    <a:lnTo>
                      <a:pt x="68" y="138"/>
                    </a:lnTo>
                    <a:lnTo>
                      <a:pt x="68" y="138"/>
                    </a:lnTo>
                    <a:lnTo>
                      <a:pt x="52" y="167"/>
                    </a:lnTo>
                    <a:lnTo>
                      <a:pt x="38" y="197"/>
                    </a:lnTo>
                    <a:lnTo>
                      <a:pt x="28" y="229"/>
                    </a:lnTo>
                    <a:lnTo>
                      <a:pt x="18" y="260"/>
                    </a:lnTo>
                    <a:lnTo>
                      <a:pt x="12" y="292"/>
                    </a:lnTo>
                    <a:lnTo>
                      <a:pt x="6" y="322"/>
                    </a:lnTo>
                    <a:lnTo>
                      <a:pt x="1" y="352"/>
                    </a:lnTo>
                    <a:lnTo>
                      <a:pt x="0" y="380"/>
                    </a:lnTo>
                    <a:lnTo>
                      <a:pt x="30" y="380"/>
                    </a:lnTo>
                    <a:lnTo>
                      <a:pt x="30" y="380"/>
                    </a:lnTo>
                    <a:lnTo>
                      <a:pt x="35" y="382"/>
                    </a:lnTo>
                    <a:lnTo>
                      <a:pt x="52" y="382"/>
                    </a:lnTo>
                    <a:lnTo>
                      <a:pt x="52" y="382"/>
                    </a:lnTo>
                    <a:lnTo>
                      <a:pt x="57" y="362"/>
                    </a:lnTo>
                    <a:lnTo>
                      <a:pt x="63" y="344"/>
                    </a:lnTo>
                    <a:lnTo>
                      <a:pt x="75" y="327"/>
                    </a:lnTo>
                    <a:lnTo>
                      <a:pt x="90" y="312"/>
                    </a:lnTo>
                    <a:lnTo>
                      <a:pt x="105" y="300"/>
                    </a:lnTo>
                    <a:lnTo>
                      <a:pt x="123" y="292"/>
                    </a:lnTo>
                    <a:lnTo>
                      <a:pt x="143" y="285"/>
                    </a:lnTo>
                    <a:lnTo>
                      <a:pt x="165" y="284"/>
                    </a:lnTo>
                    <a:lnTo>
                      <a:pt x="165" y="284"/>
                    </a:lnTo>
                    <a:lnTo>
                      <a:pt x="185" y="285"/>
                    </a:lnTo>
                    <a:lnTo>
                      <a:pt x="205" y="292"/>
                    </a:lnTo>
                    <a:lnTo>
                      <a:pt x="223" y="300"/>
                    </a:lnTo>
                    <a:lnTo>
                      <a:pt x="240" y="312"/>
                    </a:lnTo>
                    <a:lnTo>
                      <a:pt x="253" y="327"/>
                    </a:lnTo>
                    <a:lnTo>
                      <a:pt x="265" y="344"/>
                    </a:lnTo>
                    <a:lnTo>
                      <a:pt x="273" y="362"/>
                    </a:lnTo>
                    <a:lnTo>
                      <a:pt x="278" y="382"/>
                    </a:lnTo>
                    <a:lnTo>
                      <a:pt x="497" y="382"/>
                    </a:lnTo>
                    <a:lnTo>
                      <a:pt x="497" y="382"/>
                    </a:lnTo>
                    <a:lnTo>
                      <a:pt x="502" y="362"/>
                    </a:lnTo>
                    <a:lnTo>
                      <a:pt x="510" y="344"/>
                    </a:lnTo>
                    <a:lnTo>
                      <a:pt x="522" y="327"/>
                    </a:lnTo>
                    <a:lnTo>
                      <a:pt x="535" y="312"/>
                    </a:lnTo>
                    <a:lnTo>
                      <a:pt x="552" y="300"/>
                    </a:lnTo>
                    <a:lnTo>
                      <a:pt x="570" y="292"/>
                    </a:lnTo>
                    <a:lnTo>
                      <a:pt x="590" y="285"/>
                    </a:lnTo>
                    <a:lnTo>
                      <a:pt x="610" y="284"/>
                    </a:lnTo>
                    <a:lnTo>
                      <a:pt x="610" y="284"/>
                    </a:lnTo>
                    <a:lnTo>
                      <a:pt x="632" y="285"/>
                    </a:lnTo>
                    <a:lnTo>
                      <a:pt x="652" y="292"/>
                    </a:lnTo>
                    <a:lnTo>
                      <a:pt x="671" y="300"/>
                    </a:lnTo>
                    <a:lnTo>
                      <a:pt x="686" y="312"/>
                    </a:lnTo>
                    <a:lnTo>
                      <a:pt x="701" y="327"/>
                    </a:lnTo>
                    <a:lnTo>
                      <a:pt x="712" y="344"/>
                    </a:lnTo>
                    <a:lnTo>
                      <a:pt x="719" y="362"/>
                    </a:lnTo>
                    <a:lnTo>
                      <a:pt x="724" y="382"/>
                    </a:lnTo>
                    <a:lnTo>
                      <a:pt x="784" y="382"/>
                    </a:lnTo>
                    <a:lnTo>
                      <a:pt x="784" y="382"/>
                    </a:lnTo>
                    <a:lnTo>
                      <a:pt x="781" y="345"/>
                    </a:lnTo>
                    <a:lnTo>
                      <a:pt x="774" y="314"/>
                    </a:lnTo>
                    <a:lnTo>
                      <a:pt x="766" y="285"/>
                    </a:lnTo>
                    <a:lnTo>
                      <a:pt x="754" y="260"/>
                    </a:lnTo>
                    <a:lnTo>
                      <a:pt x="741" y="239"/>
                    </a:lnTo>
                    <a:lnTo>
                      <a:pt x="726" y="220"/>
                    </a:lnTo>
                    <a:lnTo>
                      <a:pt x="711" y="205"/>
                    </a:lnTo>
                    <a:lnTo>
                      <a:pt x="694" y="192"/>
                    </a:lnTo>
                    <a:lnTo>
                      <a:pt x="694" y="192"/>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9"/>
              <p:cNvSpPr>
                <a:spLocks noEditPoints="1"/>
              </p:cNvSpPr>
              <p:nvPr/>
            </p:nvSpPr>
            <p:spPr bwMode="auto">
              <a:xfrm>
                <a:off x="69" y="2648"/>
                <a:ext cx="964" cy="544"/>
              </a:xfrm>
              <a:custGeom>
                <a:avLst/>
                <a:gdLst>
                  <a:gd name="T0" fmla="*/ 774 w 964"/>
                  <a:gd name="T1" fmla="*/ 158 h 544"/>
                  <a:gd name="T2" fmla="*/ 675 w 964"/>
                  <a:gd name="T3" fmla="*/ 152 h 544"/>
                  <a:gd name="T4" fmla="*/ 614 w 964"/>
                  <a:gd name="T5" fmla="*/ 63 h 544"/>
                  <a:gd name="T6" fmla="*/ 520 w 964"/>
                  <a:gd name="T7" fmla="*/ 10 h 544"/>
                  <a:gd name="T8" fmla="*/ 422 w 964"/>
                  <a:gd name="T9" fmla="*/ 0 h 544"/>
                  <a:gd name="T10" fmla="*/ 307 w 964"/>
                  <a:gd name="T11" fmla="*/ 33 h 544"/>
                  <a:gd name="T12" fmla="*/ 223 w 964"/>
                  <a:gd name="T13" fmla="*/ 107 h 544"/>
                  <a:gd name="T14" fmla="*/ 148 w 964"/>
                  <a:gd name="T15" fmla="*/ 249 h 544"/>
                  <a:gd name="T16" fmla="*/ 80 w 964"/>
                  <a:gd name="T17" fmla="*/ 410 h 544"/>
                  <a:gd name="T18" fmla="*/ 48 w 964"/>
                  <a:gd name="T19" fmla="*/ 382 h 544"/>
                  <a:gd name="T20" fmla="*/ 11 w 964"/>
                  <a:gd name="T21" fmla="*/ 394 h 544"/>
                  <a:gd name="T22" fmla="*/ 1 w 964"/>
                  <a:gd name="T23" fmla="*/ 432 h 544"/>
                  <a:gd name="T24" fmla="*/ 33 w 964"/>
                  <a:gd name="T25" fmla="*/ 464 h 544"/>
                  <a:gd name="T26" fmla="*/ 78 w 964"/>
                  <a:gd name="T27" fmla="*/ 441 h 544"/>
                  <a:gd name="T28" fmla="*/ 202 w 964"/>
                  <a:gd name="T29" fmla="*/ 452 h 544"/>
                  <a:gd name="T30" fmla="*/ 272 w 964"/>
                  <a:gd name="T31" fmla="*/ 537 h 544"/>
                  <a:gd name="T32" fmla="*/ 337 w 964"/>
                  <a:gd name="T33" fmla="*/ 542 h 544"/>
                  <a:gd name="T34" fmla="*/ 425 w 964"/>
                  <a:gd name="T35" fmla="*/ 464 h 544"/>
                  <a:gd name="T36" fmla="*/ 650 w 964"/>
                  <a:gd name="T37" fmla="*/ 464 h 544"/>
                  <a:gd name="T38" fmla="*/ 739 w 964"/>
                  <a:gd name="T39" fmla="*/ 542 h 544"/>
                  <a:gd name="T40" fmla="*/ 804 w 964"/>
                  <a:gd name="T41" fmla="*/ 537 h 544"/>
                  <a:gd name="T42" fmla="*/ 874 w 964"/>
                  <a:gd name="T43" fmla="*/ 452 h 544"/>
                  <a:gd name="T44" fmla="*/ 961 w 964"/>
                  <a:gd name="T45" fmla="*/ 437 h 544"/>
                  <a:gd name="T46" fmla="*/ 959 w 964"/>
                  <a:gd name="T47" fmla="*/ 364 h 544"/>
                  <a:gd name="T48" fmla="*/ 926 w 964"/>
                  <a:gd name="T49" fmla="*/ 267 h 544"/>
                  <a:gd name="T50" fmla="*/ 846 w 964"/>
                  <a:gd name="T51" fmla="*/ 429 h 544"/>
                  <a:gd name="T52" fmla="*/ 809 w 964"/>
                  <a:gd name="T53" fmla="*/ 499 h 544"/>
                  <a:gd name="T54" fmla="*/ 729 w 964"/>
                  <a:gd name="T55" fmla="*/ 507 h 544"/>
                  <a:gd name="T56" fmla="*/ 677 w 964"/>
                  <a:gd name="T57" fmla="*/ 429 h 544"/>
                  <a:gd name="T58" fmla="*/ 714 w 964"/>
                  <a:gd name="T59" fmla="*/ 359 h 544"/>
                  <a:gd name="T60" fmla="*/ 794 w 964"/>
                  <a:gd name="T61" fmla="*/ 352 h 544"/>
                  <a:gd name="T62" fmla="*/ 846 w 964"/>
                  <a:gd name="T63" fmla="*/ 429 h 544"/>
                  <a:gd name="T64" fmla="*/ 385 w 964"/>
                  <a:gd name="T65" fmla="*/ 477 h 544"/>
                  <a:gd name="T66" fmla="*/ 315 w 964"/>
                  <a:gd name="T67" fmla="*/ 514 h 544"/>
                  <a:gd name="T68" fmla="*/ 237 w 964"/>
                  <a:gd name="T69" fmla="*/ 462 h 544"/>
                  <a:gd name="T70" fmla="*/ 245 w 964"/>
                  <a:gd name="T71" fmla="*/ 382 h 544"/>
                  <a:gd name="T72" fmla="*/ 315 w 964"/>
                  <a:gd name="T73" fmla="*/ 345 h 544"/>
                  <a:gd name="T74" fmla="*/ 392 w 964"/>
                  <a:gd name="T75" fmla="*/ 397 h 544"/>
                  <a:gd name="T76" fmla="*/ 869 w 964"/>
                  <a:gd name="T77" fmla="*/ 392 h 544"/>
                  <a:gd name="T78" fmla="*/ 782 w 964"/>
                  <a:gd name="T79" fmla="*/ 315 h 544"/>
                  <a:gd name="T80" fmla="*/ 685 w 964"/>
                  <a:gd name="T81" fmla="*/ 342 h 544"/>
                  <a:gd name="T82" fmla="*/ 428 w 964"/>
                  <a:gd name="T83" fmla="*/ 412 h 544"/>
                  <a:gd name="T84" fmla="*/ 355 w 964"/>
                  <a:gd name="T85" fmla="*/ 322 h 544"/>
                  <a:gd name="T86" fmla="*/ 255 w 964"/>
                  <a:gd name="T87" fmla="*/ 330 h 544"/>
                  <a:gd name="T88" fmla="*/ 185 w 964"/>
                  <a:gd name="T89" fmla="*/ 412 h 544"/>
                  <a:gd name="T90" fmla="*/ 156 w 964"/>
                  <a:gd name="T91" fmla="*/ 352 h 544"/>
                  <a:gd name="T92" fmla="*/ 218 w 964"/>
                  <a:gd name="T93" fmla="*/ 168 h 544"/>
                  <a:gd name="T94" fmla="*/ 295 w 964"/>
                  <a:gd name="T95" fmla="*/ 78 h 544"/>
                  <a:gd name="T96" fmla="*/ 387 w 964"/>
                  <a:gd name="T97" fmla="*/ 37 h 544"/>
                  <a:gd name="T98" fmla="*/ 480 w 964"/>
                  <a:gd name="T99" fmla="*/ 33 h 544"/>
                  <a:gd name="T100" fmla="*/ 572 w 964"/>
                  <a:gd name="T101" fmla="*/ 70 h 544"/>
                  <a:gd name="T102" fmla="*/ 637 w 964"/>
                  <a:gd name="T103" fmla="*/ 143 h 544"/>
                  <a:gd name="T104" fmla="*/ 664 w 964"/>
                  <a:gd name="T105" fmla="*/ 184 h 544"/>
                  <a:gd name="T106" fmla="*/ 730 w 964"/>
                  <a:gd name="T107" fmla="*/ 182 h 544"/>
                  <a:gd name="T108" fmla="*/ 844 w 964"/>
                  <a:gd name="T109" fmla="*/ 222 h 544"/>
                  <a:gd name="T110" fmla="*/ 916 w 964"/>
                  <a:gd name="T111" fmla="*/ 315 h 544"/>
                  <a:gd name="T112" fmla="*/ 31 w 964"/>
                  <a:gd name="T113" fmla="*/ 424 h 544"/>
                  <a:gd name="T114" fmla="*/ 45 w 964"/>
                  <a:gd name="T115" fmla="*/ 414 h 544"/>
                  <a:gd name="T116" fmla="*/ 48 w 964"/>
                  <a:gd name="T117" fmla="*/ 431 h 544"/>
                  <a:gd name="T118" fmla="*/ 31 w 964"/>
                  <a:gd name="T119" fmla="*/ 427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4" h="544">
                    <a:moveTo>
                      <a:pt x="861" y="197"/>
                    </a:moveTo>
                    <a:lnTo>
                      <a:pt x="861" y="197"/>
                    </a:lnTo>
                    <a:lnTo>
                      <a:pt x="839" y="184"/>
                    </a:lnTo>
                    <a:lnTo>
                      <a:pt x="817" y="172"/>
                    </a:lnTo>
                    <a:lnTo>
                      <a:pt x="795" y="165"/>
                    </a:lnTo>
                    <a:lnTo>
                      <a:pt x="774" y="158"/>
                    </a:lnTo>
                    <a:lnTo>
                      <a:pt x="754" y="153"/>
                    </a:lnTo>
                    <a:lnTo>
                      <a:pt x="734" y="152"/>
                    </a:lnTo>
                    <a:lnTo>
                      <a:pt x="700" y="150"/>
                    </a:lnTo>
                    <a:lnTo>
                      <a:pt x="700" y="150"/>
                    </a:lnTo>
                    <a:lnTo>
                      <a:pt x="675" y="152"/>
                    </a:lnTo>
                    <a:lnTo>
                      <a:pt x="675" y="152"/>
                    </a:lnTo>
                    <a:lnTo>
                      <a:pt x="667" y="135"/>
                    </a:lnTo>
                    <a:lnTo>
                      <a:pt x="659" y="118"/>
                    </a:lnTo>
                    <a:lnTo>
                      <a:pt x="649" y="103"/>
                    </a:lnTo>
                    <a:lnTo>
                      <a:pt x="637" y="90"/>
                    </a:lnTo>
                    <a:lnTo>
                      <a:pt x="625" y="77"/>
                    </a:lnTo>
                    <a:lnTo>
                      <a:pt x="614" y="63"/>
                    </a:lnTo>
                    <a:lnTo>
                      <a:pt x="600" y="53"/>
                    </a:lnTo>
                    <a:lnTo>
                      <a:pt x="585" y="42"/>
                    </a:lnTo>
                    <a:lnTo>
                      <a:pt x="570" y="32"/>
                    </a:lnTo>
                    <a:lnTo>
                      <a:pt x="555" y="23"/>
                    </a:lnTo>
                    <a:lnTo>
                      <a:pt x="539" y="17"/>
                    </a:lnTo>
                    <a:lnTo>
                      <a:pt x="520" y="10"/>
                    </a:lnTo>
                    <a:lnTo>
                      <a:pt x="502" y="5"/>
                    </a:lnTo>
                    <a:lnTo>
                      <a:pt x="484" y="2"/>
                    </a:lnTo>
                    <a:lnTo>
                      <a:pt x="463" y="0"/>
                    </a:lnTo>
                    <a:lnTo>
                      <a:pt x="443" y="0"/>
                    </a:lnTo>
                    <a:lnTo>
                      <a:pt x="443" y="0"/>
                    </a:lnTo>
                    <a:lnTo>
                      <a:pt x="422" y="0"/>
                    </a:lnTo>
                    <a:lnTo>
                      <a:pt x="400" y="3"/>
                    </a:lnTo>
                    <a:lnTo>
                      <a:pt x="380" y="7"/>
                    </a:lnTo>
                    <a:lnTo>
                      <a:pt x="360" y="12"/>
                    </a:lnTo>
                    <a:lnTo>
                      <a:pt x="342" y="18"/>
                    </a:lnTo>
                    <a:lnTo>
                      <a:pt x="323" y="25"/>
                    </a:lnTo>
                    <a:lnTo>
                      <a:pt x="307" y="33"/>
                    </a:lnTo>
                    <a:lnTo>
                      <a:pt x="292" y="43"/>
                    </a:lnTo>
                    <a:lnTo>
                      <a:pt x="277" y="55"/>
                    </a:lnTo>
                    <a:lnTo>
                      <a:pt x="262" y="67"/>
                    </a:lnTo>
                    <a:lnTo>
                      <a:pt x="248" y="80"/>
                    </a:lnTo>
                    <a:lnTo>
                      <a:pt x="235" y="93"/>
                    </a:lnTo>
                    <a:lnTo>
                      <a:pt x="223" y="107"/>
                    </a:lnTo>
                    <a:lnTo>
                      <a:pt x="212" y="122"/>
                    </a:lnTo>
                    <a:lnTo>
                      <a:pt x="192" y="153"/>
                    </a:lnTo>
                    <a:lnTo>
                      <a:pt x="192" y="153"/>
                    </a:lnTo>
                    <a:lnTo>
                      <a:pt x="175" y="184"/>
                    </a:lnTo>
                    <a:lnTo>
                      <a:pt x="160" y="217"/>
                    </a:lnTo>
                    <a:lnTo>
                      <a:pt x="148" y="249"/>
                    </a:lnTo>
                    <a:lnTo>
                      <a:pt x="138" y="282"/>
                    </a:lnTo>
                    <a:lnTo>
                      <a:pt x="131" y="315"/>
                    </a:lnTo>
                    <a:lnTo>
                      <a:pt x="125" y="349"/>
                    </a:lnTo>
                    <a:lnTo>
                      <a:pt x="121" y="380"/>
                    </a:lnTo>
                    <a:lnTo>
                      <a:pt x="120" y="410"/>
                    </a:lnTo>
                    <a:lnTo>
                      <a:pt x="80" y="410"/>
                    </a:lnTo>
                    <a:lnTo>
                      <a:pt x="80" y="410"/>
                    </a:lnTo>
                    <a:lnTo>
                      <a:pt x="73" y="399"/>
                    </a:lnTo>
                    <a:lnTo>
                      <a:pt x="65" y="390"/>
                    </a:lnTo>
                    <a:lnTo>
                      <a:pt x="60" y="387"/>
                    </a:lnTo>
                    <a:lnTo>
                      <a:pt x="53" y="384"/>
                    </a:lnTo>
                    <a:lnTo>
                      <a:pt x="48" y="382"/>
                    </a:lnTo>
                    <a:lnTo>
                      <a:pt x="41" y="382"/>
                    </a:lnTo>
                    <a:lnTo>
                      <a:pt x="41" y="382"/>
                    </a:lnTo>
                    <a:lnTo>
                      <a:pt x="33" y="384"/>
                    </a:lnTo>
                    <a:lnTo>
                      <a:pt x="25" y="385"/>
                    </a:lnTo>
                    <a:lnTo>
                      <a:pt x="18" y="389"/>
                    </a:lnTo>
                    <a:lnTo>
                      <a:pt x="11" y="394"/>
                    </a:lnTo>
                    <a:lnTo>
                      <a:pt x="6" y="400"/>
                    </a:lnTo>
                    <a:lnTo>
                      <a:pt x="3" y="407"/>
                    </a:lnTo>
                    <a:lnTo>
                      <a:pt x="1" y="415"/>
                    </a:lnTo>
                    <a:lnTo>
                      <a:pt x="0" y="424"/>
                    </a:lnTo>
                    <a:lnTo>
                      <a:pt x="0" y="424"/>
                    </a:lnTo>
                    <a:lnTo>
                      <a:pt x="1" y="432"/>
                    </a:lnTo>
                    <a:lnTo>
                      <a:pt x="3" y="439"/>
                    </a:lnTo>
                    <a:lnTo>
                      <a:pt x="6" y="446"/>
                    </a:lnTo>
                    <a:lnTo>
                      <a:pt x="11" y="452"/>
                    </a:lnTo>
                    <a:lnTo>
                      <a:pt x="18" y="457"/>
                    </a:lnTo>
                    <a:lnTo>
                      <a:pt x="25" y="461"/>
                    </a:lnTo>
                    <a:lnTo>
                      <a:pt x="33" y="464"/>
                    </a:lnTo>
                    <a:lnTo>
                      <a:pt x="41" y="464"/>
                    </a:lnTo>
                    <a:lnTo>
                      <a:pt x="41" y="464"/>
                    </a:lnTo>
                    <a:lnTo>
                      <a:pt x="53" y="462"/>
                    </a:lnTo>
                    <a:lnTo>
                      <a:pt x="63" y="457"/>
                    </a:lnTo>
                    <a:lnTo>
                      <a:pt x="71" y="451"/>
                    </a:lnTo>
                    <a:lnTo>
                      <a:pt x="78" y="441"/>
                    </a:lnTo>
                    <a:lnTo>
                      <a:pt x="130" y="441"/>
                    </a:lnTo>
                    <a:lnTo>
                      <a:pt x="130" y="441"/>
                    </a:lnTo>
                    <a:lnTo>
                      <a:pt x="135" y="442"/>
                    </a:lnTo>
                    <a:lnTo>
                      <a:pt x="200" y="442"/>
                    </a:lnTo>
                    <a:lnTo>
                      <a:pt x="200" y="442"/>
                    </a:lnTo>
                    <a:lnTo>
                      <a:pt x="202" y="452"/>
                    </a:lnTo>
                    <a:lnTo>
                      <a:pt x="205" y="464"/>
                    </a:lnTo>
                    <a:lnTo>
                      <a:pt x="212" y="482"/>
                    </a:lnTo>
                    <a:lnTo>
                      <a:pt x="223" y="501"/>
                    </a:lnTo>
                    <a:lnTo>
                      <a:pt x="237" y="516"/>
                    </a:lnTo>
                    <a:lnTo>
                      <a:pt x="253" y="527"/>
                    </a:lnTo>
                    <a:lnTo>
                      <a:pt x="272" y="537"/>
                    </a:lnTo>
                    <a:lnTo>
                      <a:pt x="293" y="542"/>
                    </a:lnTo>
                    <a:lnTo>
                      <a:pt x="303" y="544"/>
                    </a:lnTo>
                    <a:lnTo>
                      <a:pt x="315" y="544"/>
                    </a:lnTo>
                    <a:lnTo>
                      <a:pt x="315" y="544"/>
                    </a:lnTo>
                    <a:lnTo>
                      <a:pt x="325" y="544"/>
                    </a:lnTo>
                    <a:lnTo>
                      <a:pt x="337" y="542"/>
                    </a:lnTo>
                    <a:lnTo>
                      <a:pt x="357" y="537"/>
                    </a:lnTo>
                    <a:lnTo>
                      <a:pt x="375" y="527"/>
                    </a:lnTo>
                    <a:lnTo>
                      <a:pt x="392" y="516"/>
                    </a:lnTo>
                    <a:lnTo>
                      <a:pt x="405" y="501"/>
                    </a:lnTo>
                    <a:lnTo>
                      <a:pt x="417" y="482"/>
                    </a:lnTo>
                    <a:lnTo>
                      <a:pt x="425" y="464"/>
                    </a:lnTo>
                    <a:lnTo>
                      <a:pt x="427" y="452"/>
                    </a:lnTo>
                    <a:lnTo>
                      <a:pt x="428" y="442"/>
                    </a:lnTo>
                    <a:lnTo>
                      <a:pt x="647" y="442"/>
                    </a:lnTo>
                    <a:lnTo>
                      <a:pt x="647" y="442"/>
                    </a:lnTo>
                    <a:lnTo>
                      <a:pt x="649" y="452"/>
                    </a:lnTo>
                    <a:lnTo>
                      <a:pt x="650" y="464"/>
                    </a:lnTo>
                    <a:lnTo>
                      <a:pt x="659" y="482"/>
                    </a:lnTo>
                    <a:lnTo>
                      <a:pt x="670" y="501"/>
                    </a:lnTo>
                    <a:lnTo>
                      <a:pt x="684" y="516"/>
                    </a:lnTo>
                    <a:lnTo>
                      <a:pt x="700" y="527"/>
                    </a:lnTo>
                    <a:lnTo>
                      <a:pt x="719" y="537"/>
                    </a:lnTo>
                    <a:lnTo>
                      <a:pt x="739" y="542"/>
                    </a:lnTo>
                    <a:lnTo>
                      <a:pt x="750" y="544"/>
                    </a:lnTo>
                    <a:lnTo>
                      <a:pt x="760" y="544"/>
                    </a:lnTo>
                    <a:lnTo>
                      <a:pt x="760" y="544"/>
                    </a:lnTo>
                    <a:lnTo>
                      <a:pt x="772" y="544"/>
                    </a:lnTo>
                    <a:lnTo>
                      <a:pt x="782" y="542"/>
                    </a:lnTo>
                    <a:lnTo>
                      <a:pt x="804" y="537"/>
                    </a:lnTo>
                    <a:lnTo>
                      <a:pt x="822" y="527"/>
                    </a:lnTo>
                    <a:lnTo>
                      <a:pt x="839" y="516"/>
                    </a:lnTo>
                    <a:lnTo>
                      <a:pt x="852" y="501"/>
                    </a:lnTo>
                    <a:lnTo>
                      <a:pt x="864" y="482"/>
                    </a:lnTo>
                    <a:lnTo>
                      <a:pt x="871" y="464"/>
                    </a:lnTo>
                    <a:lnTo>
                      <a:pt x="874" y="452"/>
                    </a:lnTo>
                    <a:lnTo>
                      <a:pt x="876" y="442"/>
                    </a:lnTo>
                    <a:lnTo>
                      <a:pt x="949" y="442"/>
                    </a:lnTo>
                    <a:lnTo>
                      <a:pt x="949" y="442"/>
                    </a:lnTo>
                    <a:lnTo>
                      <a:pt x="956" y="441"/>
                    </a:lnTo>
                    <a:lnTo>
                      <a:pt x="961" y="437"/>
                    </a:lnTo>
                    <a:lnTo>
                      <a:pt x="961" y="437"/>
                    </a:lnTo>
                    <a:lnTo>
                      <a:pt x="964" y="432"/>
                    </a:lnTo>
                    <a:lnTo>
                      <a:pt x="964" y="427"/>
                    </a:lnTo>
                    <a:lnTo>
                      <a:pt x="964" y="427"/>
                    </a:lnTo>
                    <a:lnTo>
                      <a:pt x="964" y="405"/>
                    </a:lnTo>
                    <a:lnTo>
                      <a:pt x="962" y="384"/>
                    </a:lnTo>
                    <a:lnTo>
                      <a:pt x="959" y="364"/>
                    </a:lnTo>
                    <a:lnTo>
                      <a:pt x="956" y="345"/>
                    </a:lnTo>
                    <a:lnTo>
                      <a:pt x="951" y="327"/>
                    </a:lnTo>
                    <a:lnTo>
                      <a:pt x="946" y="310"/>
                    </a:lnTo>
                    <a:lnTo>
                      <a:pt x="941" y="295"/>
                    </a:lnTo>
                    <a:lnTo>
                      <a:pt x="934" y="280"/>
                    </a:lnTo>
                    <a:lnTo>
                      <a:pt x="926" y="267"/>
                    </a:lnTo>
                    <a:lnTo>
                      <a:pt x="919" y="254"/>
                    </a:lnTo>
                    <a:lnTo>
                      <a:pt x="901" y="232"/>
                    </a:lnTo>
                    <a:lnTo>
                      <a:pt x="882" y="212"/>
                    </a:lnTo>
                    <a:lnTo>
                      <a:pt x="861" y="197"/>
                    </a:lnTo>
                    <a:lnTo>
                      <a:pt x="861" y="197"/>
                    </a:lnTo>
                    <a:close/>
                    <a:moveTo>
                      <a:pt x="846" y="429"/>
                    </a:moveTo>
                    <a:lnTo>
                      <a:pt x="846" y="429"/>
                    </a:lnTo>
                    <a:lnTo>
                      <a:pt x="844" y="446"/>
                    </a:lnTo>
                    <a:lnTo>
                      <a:pt x="839" y="462"/>
                    </a:lnTo>
                    <a:lnTo>
                      <a:pt x="831" y="477"/>
                    </a:lnTo>
                    <a:lnTo>
                      <a:pt x="821" y="489"/>
                    </a:lnTo>
                    <a:lnTo>
                      <a:pt x="809" y="499"/>
                    </a:lnTo>
                    <a:lnTo>
                      <a:pt x="794" y="507"/>
                    </a:lnTo>
                    <a:lnTo>
                      <a:pt x="779" y="512"/>
                    </a:lnTo>
                    <a:lnTo>
                      <a:pt x="760" y="514"/>
                    </a:lnTo>
                    <a:lnTo>
                      <a:pt x="760" y="514"/>
                    </a:lnTo>
                    <a:lnTo>
                      <a:pt x="744" y="512"/>
                    </a:lnTo>
                    <a:lnTo>
                      <a:pt x="729" y="507"/>
                    </a:lnTo>
                    <a:lnTo>
                      <a:pt x="714" y="499"/>
                    </a:lnTo>
                    <a:lnTo>
                      <a:pt x="702" y="489"/>
                    </a:lnTo>
                    <a:lnTo>
                      <a:pt x="690" y="477"/>
                    </a:lnTo>
                    <a:lnTo>
                      <a:pt x="684" y="462"/>
                    </a:lnTo>
                    <a:lnTo>
                      <a:pt x="679" y="446"/>
                    </a:lnTo>
                    <a:lnTo>
                      <a:pt x="677" y="429"/>
                    </a:lnTo>
                    <a:lnTo>
                      <a:pt x="677" y="429"/>
                    </a:lnTo>
                    <a:lnTo>
                      <a:pt x="679" y="412"/>
                    </a:lnTo>
                    <a:lnTo>
                      <a:pt x="684" y="397"/>
                    </a:lnTo>
                    <a:lnTo>
                      <a:pt x="690" y="382"/>
                    </a:lnTo>
                    <a:lnTo>
                      <a:pt x="702" y="370"/>
                    </a:lnTo>
                    <a:lnTo>
                      <a:pt x="714" y="359"/>
                    </a:lnTo>
                    <a:lnTo>
                      <a:pt x="729" y="352"/>
                    </a:lnTo>
                    <a:lnTo>
                      <a:pt x="744" y="347"/>
                    </a:lnTo>
                    <a:lnTo>
                      <a:pt x="760" y="345"/>
                    </a:lnTo>
                    <a:lnTo>
                      <a:pt x="760" y="345"/>
                    </a:lnTo>
                    <a:lnTo>
                      <a:pt x="779" y="347"/>
                    </a:lnTo>
                    <a:lnTo>
                      <a:pt x="794" y="352"/>
                    </a:lnTo>
                    <a:lnTo>
                      <a:pt x="809" y="359"/>
                    </a:lnTo>
                    <a:lnTo>
                      <a:pt x="821" y="370"/>
                    </a:lnTo>
                    <a:lnTo>
                      <a:pt x="831" y="382"/>
                    </a:lnTo>
                    <a:lnTo>
                      <a:pt x="839" y="397"/>
                    </a:lnTo>
                    <a:lnTo>
                      <a:pt x="844" y="412"/>
                    </a:lnTo>
                    <a:lnTo>
                      <a:pt x="846" y="429"/>
                    </a:lnTo>
                    <a:lnTo>
                      <a:pt x="846" y="429"/>
                    </a:lnTo>
                    <a:close/>
                    <a:moveTo>
                      <a:pt x="398" y="429"/>
                    </a:moveTo>
                    <a:lnTo>
                      <a:pt x="398" y="429"/>
                    </a:lnTo>
                    <a:lnTo>
                      <a:pt x="397" y="446"/>
                    </a:lnTo>
                    <a:lnTo>
                      <a:pt x="392" y="462"/>
                    </a:lnTo>
                    <a:lnTo>
                      <a:pt x="385" y="477"/>
                    </a:lnTo>
                    <a:lnTo>
                      <a:pt x="373" y="489"/>
                    </a:lnTo>
                    <a:lnTo>
                      <a:pt x="362" y="499"/>
                    </a:lnTo>
                    <a:lnTo>
                      <a:pt x="347" y="507"/>
                    </a:lnTo>
                    <a:lnTo>
                      <a:pt x="332" y="512"/>
                    </a:lnTo>
                    <a:lnTo>
                      <a:pt x="315" y="514"/>
                    </a:lnTo>
                    <a:lnTo>
                      <a:pt x="315" y="514"/>
                    </a:lnTo>
                    <a:lnTo>
                      <a:pt x="297" y="512"/>
                    </a:lnTo>
                    <a:lnTo>
                      <a:pt x="282" y="507"/>
                    </a:lnTo>
                    <a:lnTo>
                      <a:pt x="267" y="499"/>
                    </a:lnTo>
                    <a:lnTo>
                      <a:pt x="255" y="489"/>
                    </a:lnTo>
                    <a:lnTo>
                      <a:pt x="245" y="477"/>
                    </a:lnTo>
                    <a:lnTo>
                      <a:pt x="237" y="462"/>
                    </a:lnTo>
                    <a:lnTo>
                      <a:pt x="232" y="446"/>
                    </a:lnTo>
                    <a:lnTo>
                      <a:pt x="230" y="429"/>
                    </a:lnTo>
                    <a:lnTo>
                      <a:pt x="230" y="429"/>
                    </a:lnTo>
                    <a:lnTo>
                      <a:pt x="232" y="412"/>
                    </a:lnTo>
                    <a:lnTo>
                      <a:pt x="237" y="397"/>
                    </a:lnTo>
                    <a:lnTo>
                      <a:pt x="245" y="382"/>
                    </a:lnTo>
                    <a:lnTo>
                      <a:pt x="255" y="370"/>
                    </a:lnTo>
                    <a:lnTo>
                      <a:pt x="267" y="359"/>
                    </a:lnTo>
                    <a:lnTo>
                      <a:pt x="282" y="352"/>
                    </a:lnTo>
                    <a:lnTo>
                      <a:pt x="297" y="347"/>
                    </a:lnTo>
                    <a:lnTo>
                      <a:pt x="315" y="345"/>
                    </a:lnTo>
                    <a:lnTo>
                      <a:pt x="315" y="345"/>
                    </a:lnTo>
                    <a:lnTo>
                      <a:pt x="332" y="347"/>
                    </a:lnTo>
                    <a:lnTo>
                      <a:pt x="347" y="352"/>
                    </a:lnTo>
                    <a:lnTo>
                      <a:pt x="362" y="359"/>
                    </a:lnTo>
                    <a:lnTo>
                      <a:pt x="373" y="370"/>
                    </a:lnTo>
                    <a:lnTo>
                      <a:pt x="385" y="382"/>
                    </a:lnTo>
                    <a:lnTo>
                      <a:pt x="392" y="397"/>
                    </a:lnTo>
                    <a:lnTo>
                      <a:pt x="397" y="412"/>
                    </a:lnTo>
                    <a:lnTo>
                      <a:pt x="398" y="429"/>
                    </a:lnTo>
                    <a:lnTo>
                      <a:pt x="398" y="429"/>
                    </a:lnTo>
                    <a:close/>
                    <a:moveTo>
                      <a:pt x="874" y="412"/>
                    </a:moveTo>
                    <a:lnTo>
                      <a:pt x="874" y="412"/>
                    </a:lnTo>
                    <a:lnTo>
                      <a:pt x="869" y="392"/>
                    </a:lnTo>
                    <a:lnTo>
                      <a:pt x="862" y="374"/>
                    </a:lnTo>
                    <a:lnTo>
                      <a:pt x="851" y="357"/>
                    </a:lnTo>
                    <a:lnTo>
                      <a:pt x="836" y="342"/>
                    </a:lnTo>
                    <a:lnTo>
                      <a:pt x="821" y="330"/>
                    </a:lnTo>
                    <a:lnTo>
                      <a:pt x="802" y="322"/>
                    </a:lnTo>
                    <a:lnTo>
                      <a:pt x="782" y="315"/>
                    </a:lnTo>
                    <a:lnTo>
                      <a:pt x="760" y="314"/>
                    </a:lnTo>
                    <a:lnTo>
                      <a:pt x="760" y="314"/>
                    </a:lnTo>
                    <a:lnTo>
                      <a:pt x="740" y="315"/>
                    </a:lnTo>
                    <a:lnTo>
                      <a:pt x="720" y="322"/>
                    </a:lnTo>
                    <a:lnTo>
                      <a:pt x="702" y="330"/>
                    </a:lnTo>
                    <a:lnTo>
                      <a:pt x="685" y="342"/>
                    </a:lnTo>
                    <a:lnTo>
                      <a:pt x="672" y="357"/>
                    </a:lnTo>
                    <a:lnTo>
                      <a:pt x="660" y="374"/>
                    </a:lnTo>
                    <a:lnTo>
                      <a:pt x="652" y="392"/>
                    </a:lnTo>
                    <a:lnTo>
                      <a:pt x="647" y="412"/>
                    </a:lnTo>
                    <a:lnTo>
                      <a:pt x="428" y="412"/>
                    </a:lnTo>
                    <a:lnTo>
                      <a:pt x="428" y="412"/>
                    </a:lnTo>
                    <a:lnTo>
                      <a:pt x="423" y="392"/>
                    </a:lnTo>
                    <a:lnTo>
                      <a:pt x="415" y="374"/>
                    </a:lnTo>
                    <a:lnTo>
                      <a:pt x="403" y="357"/>
                    </a:lnTo>
                    <a:lnTo>
                      <a:pt x="390" y="342"/>
                    </a:lnTo>
                    <a:lnTo>
                      <a:pt x="373" y="330"/>
                    </a:lnTo>
                    <a:lnTo>
                      <a:pt x="355" y="322"/>
                    </a:lnTo>
                    <a:lnTo>
                      <a:pt x="335" y="315"/>
                    </a:lnTo>
                    <a:lnTo>
                      <a:pt x="315" y="314"/>
                    </a:lnTo>
                    <a:lnTo>
                      <a:pt x="315" y="314"/>
                    </a:lnTo>
                    <a:lnTo>
                      <a:pt x="293" y="315"/>
                    </a:lnTo>
                    <a:lnTo>
                      <a:pt x="273" y="322"/>
                    </a:lnTo>
                    <a:lnTo>
                      <a:pt x="255" y="330"/>
                    </a:lnTo>
                    <a:lnTo>
                      <a:pt x="240" y="342"/>
                    </a:lnTo>
                    <a:lnTo>
                      <a:pt x="225" y="357"/>
                    </a:lnTo>
                    <a:lnTo>
                      <a:pt x="213" y="374"/>
                    </a:lnTo>
                    <a:lnTo>
                      <a:pt x="207" y="392"/>
                    </a:lnTo>
                    <a:lnTo>
                      <a:pt x="202" y="412"/>
                    </a:lnTo>
                    <a:lnTo>
                      <a:pt x="185" y="412"/>
                    </a:lnTo>
                    <a:lnTo>
                      <a:pt x="185" y="412"/>
                    </a:lnTo>
                    <a:lnTo>
                      <a:pt x="180" y="410"/>
                    </a:lnTo>
                    <a:lnTo>
                      <a:pt x="150" y="410"/>
                    </a:lnTo>
                    <a:lnTo>
                      <a:pt x="150" y="410"/>
                    </a:lnTo>
                    <a:lnTo>
                      <a:pt x="151" y="382"/>
                    </a:lnTo>
                    <a:lnTo>
                      <a:pt x="156" y="352"/>
                    </a:lnTo>
                    <a:lnTo>
                      <a:pt x="162" y="322"/>
                    </a:lnTo>
                    <a:lnTo>
                      <a:pt x="168" y="290"/>
                    </a:lnTo>
                    <a:lnTo>
                      <a:pt x="178" y="259"/>
                    </a:lnTo>
                    <a:lnTo>
                      <a:pt x="188" y="227"/>
                    </a:lnTo>
                    <a:lnTo>
                      <a:pt x="202" y="197"/>
                    </a:lnTo>
                    <a:lnTo>
                      <a:pt x="218" y="168"/>
                    </a:lnTo>
                    <a:lnTo>
                      <a:pt x="218" y="168"/>
                    </a:lnTo>
                    <a:lnTo>
                      <a:pt x="237" y="140"/>
                    </a:lnTo>
                    <a:lnTo>
                      <a:pt x="258" y="113"/>
                    </a:lnTo>
                    <a:lnTo>
                      <a:pt x="270" y="102"/>
                    </a:lnTo>
                    <a:lnTo>
                      <a:pt x="282" y="90"/>
                    </a:lnTo>
                    <a:lnTo>
                      <a:pt x="295" y="78"/>
                    </a:lnTo>
                    <a:lnTo>
                      <a:pt x="308" y="70"/>
                    </a:lnTo>
                    <a:lnTo>
                      <a:pt x="322" y="60"/>
                    </a:lnTo>
                    <a:lnTo>
                      <a:pt x="337" y="53"/>
                    </a:lnTo>
                    <a:lnTo>
                      <a:pt x="353" y="47"/>
                    </a:lnTo>
                    <a:lnTo>
                      <a:pt x="370" y="40"/>
                    </a:lnTo>
                    <a:lnTo>
                      <a:pt x="387" y="37"/>
                    </a:lnTo>
                    <a:lnTo>
                      <a:pt x="405" y="33"/>
                    </a:lnTo>
                    <a:lnTo>
                      <a:pt x="423" y="32"/>
                    </a:lnTo>
                    <a:lnTo>
                      <a:pt x="443" y="30"/>
                    </a:lnTo>
                    <a:lnTo>
                      <a:pt x="443" y="30"/>
                    </a:lnTo>
                    <a:lnTo>
                      <a:pt x="462" y="32"/>
                    </a:lnTo>
                    <a:lnTo>
                      <a:pt x="480" y="33"/>
                    </a:lnTo>
                    <a:lnTo>
                      <a:pt x="497" y="37"/>
                    </a:lnTo>
                    <a:lnTo>
                      <a:pt x="514" y="40"/>
                    </a:lnTo>
                    <a:lnTo>
                      <a:pt x="530" y="47"/>
                    </a:lnTo>
                    <a:lnTo>
                      <a:pt x="545" y="53"/>
                    </a:lnTo>
                    <a:lnTo>
                      <a:pt x="559" y="62"/>
                    </a:lnTo>
                    <a:lnTo>
                      <a:pt x="572" y="70"/>
                    </a:lnTo>
                    <a:lnTo>
                      <a:pt x="585" y="80"/>
                    </a:lnTo>
                    <a:lnTo>
                      <a:pt x="597" y="92"/>
                    </a:lnTo>
                    <a:lnTo>
                      <a:pt x="609" y="103"/>
                    </a:lnTo>
                    <a:lnTo>
                      <a:pt x="619" y="115"/>
                    </a:lnTo>
                    <a:lnTo>
                      <a:pt x="629" y="128"/>
                    </a:lnTo>
                    <a:lnTo>
                      <a:pt x="637" y="143"/>
                    </a:lnTo>
                    <a:lnTo>
                      <a:pt x="644" y="158"/>
                    </a:lnTo>
                    <a:lnTo>
                      <a:pt x="652" y="174"/>
                    </a:lnTo>
                    <a:lnTo>
                      <a:pt x="652" y="174"/>
                    </a:lnTo>
                    <a:lnTo>
                      <a:pt x="654" y="179"/>
                    </a:lnTo>
                    <a:lnTo>
                      <a:pt x="659" y="182"/>
                    </a:lnTo>
                    <a:lnTo>
                      <a:pt x="664" y="184"/>
                    </a:lnTo>
                    <a:lnTo>
                      <a:pt x="669" y="184"/>
                    </a:lnTo>
                    <a:lnTo>
                      <a:pt x="669" y="184"/>
                    </a:lnTo>
                    <a:lnTo>
                      <a:pt x="679" y="182"/>
                    </a:lnTo>
                    <a:lnTo>
                      <a:pt x="700" y="180"/>
                    </a:lnTo>
                    <a:lnTo>
                      <a:pt x="700" y="180"/>
                    </a:lnTo>
                    <a:lnTo>
                      <a:pt x="730" y="182"/>
                    </a:lnTo>
                    <a:lnTo>
                      <a:pt x="749" y="185"/>
                    </a:lnTo>
                    <a:lnTo>
                      <a:pt x="767" y="189"/>
                    </a:lnTo>
                    <a:lnTo>
                      <a:pt x="785" y="194"/>
                    </a:lnTo>
                    <a:lnTo>
                      <a:pt x="806" y="200"/>
                    </a:lnTo>
                    <a:lnTo>
                      <a:pt x="826" y="210"/>
                    </a:lnTo>
                    <a:lnTo>
                      <a:pt x="844" y="222"/>
                    </a:lnTo>
                    <a:lnTo>
                      <a:pt x="844" y="222"/>
                    </a:lnTo>
                    <a:lnTo>
                      <a:pt x="861" y="235"/>
                    </a:lnTo>
                    <a:lnTo>
                      <a:pt x="876" y="250"/>
                    </a:lnTo>
                    <a:lnTo>
                      <a:pt x="891" y="269"/>
                    </a:lnTo>
                    <a:lnTo>
                      <a:pt x="904" y="290"/>
                    </a:lnTo>
                    <a:lnTo>
                      <a:pt x="916" y="315"/>
                    </a:lnTo>
                    <a:lnTo>
                      <a:pt x="924" y="344"/>
                    </a:lnTo>
                    <a:lnTo>
                      <a:pt x="931" y="375"/>
                    </a:lnTo>
                    <a:lnTo>
                      <a:pt x="934" y="412"/>
                    </a:lnTo>
                    <a:lnTo>
                      <a:pt x="874" y="412"/>
                    </a:lnTo>
                    <a:close/>
                    <a:moveTo>
                      <a:pt x="31" y="424"/>
                    </a:moveTo>
                    <a:lnTo>
                      <a:pt x="31" y="424"/>
                    </a:lnTo>
                    <a:lnTo>
                      <a:pt x="31" y="419"/>
                    </a:lnTo>
                    <a:lnTo>
                      <a:pt x="33" y="415"/>
                    </a:lnTo>
                    <a:lnTo>
                      <a:pt x="36" y="414"/>
                    </a:lnTo>
                    <a:lnTo>
                      <a:pt x="41" y="414"/>
                    </a:lnTo>
                    <a:lnTo>
                      <a:pt x="41" y="414"/>
                    </a:lnTo>
                    <a:lnTo>
                      <a:pt x="45" y="414"/>
                    </a:lnTo>
                    <a:lnTo>
                      <a:pt x="48" y="415"/>
                    </a:lnTo>
                    <a:lnTo>
                      <a:pt x="50" y="419"/>
                    </a:lnTo>
                    <a:lnTo>
                      <a:pt x="51" y="424"/>
                    </a:lnTo>
                    <a:lnTo>
                      <a:pt x="51" y="424"/>
                    </a:lnTo>
                    <a:lnTo>
                      <a:pt x="50" y="427"/>
                    </a:lnTo>
                    <a:lnTo>
                      <a:pt x="48" y="431"/>
                    </a:lnTo>
                    <a:lnTo>
                      <a:pt x="45" y="432"/>
                    </a:lnTo>
                    <a:lnTo>
                      <a:pt x="41" y="434"/>
                    </a:lnTo>
                    <a:lnTo>
                      <a:pt x="41" y="434"/>
                    </a:lnTo>
                    <a:lnTo>
                      <a:pt x="36" y="432"/>
                    </a:lnTo>
                    <a:lnTo>
                      <a:pt x="33" y="431"/>
                    </a:lnTo>
                    <a:lnTo>
                      <a:pt x="31" y="427"/>
                    </a:lnTo>
                    <a:lnTo>
                      <a:pt x="31" y="424"/>
                    </a:lnTo>
                    <a:lnTo>
                      <a:pt x="31" y="424"/>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5" name="Freeform 10"/>
              <p:cNvSpPr>
                <a:spLocks/>
              </p:cNvSpPr>
              <p:nvPr/>
            </p:nvSpPr>
            <p:spPr bwMode="auto">
              <a:xfrm>
                <a:off x="299" y="2993"/>
                <a:ext cx="168" cy="169"/>
              </a:xfrm>
              <a:custGeom>
                <a:avLst/>
                <a:gdLst>
                  <a:gd name="T0" fmla="*/ 85 w 168"/>
                  <a:gd name="T1" fmla="*/ 0 h 169"/>
                  <a:gd name="T2" fmla="*/ 85 w 168"/>
                  <a:gd name="T3" fmla="*/ 0 h 169"/>
                  <a:gd name="T4" fmla="*/ 67 w 168"/>
                  <a:gd name="T5" fmla="*/ 2 h 169"/>
                  <a:gd name="T6" fmla="*/ 52 w 168"/>
                  <a:gd name="T7" fmla="*/ 7 h 169"/>
                  <a:gd name="T8" fmla="*/ 37 w 168"/>
                  <a:gd name="T9" fmla="*/ 14 h 169"/>
                  <a:gd name="T10" fmla="*/ 25 w 168"/>
                  <a:gd name="T11" fmla="*/ 25 h 169"/>
                  <a:gd name="T12" fmla="*/ 15 w 168"/>
                  <a:gd name="T13" fmla="*/ 37 h 169"/>
                  <a:gd name="T14" fmla="*/ 7 w 168"/>
                  <a:gd name="T15" fmla="*/ 52 h 169"/>
                  <a:gd name="T16" fmla="*/ 2 w 168"/>
                  <a:gd name="T17" fmla="*/ 67 h 169"/>
                  <a:gd name="T18" fmla="*/ 0 w 168"/>
                  <a:gd name="T19" fmla="*/ 84 h 169"/>
                  <a:gd name="T20" fmla="*/ 0 w 168"/>
                  <a:gd name="T21" fmla="*/ 84 h 169"/>
                  <a:gd name="T22" fmla="*/ 2 w 168"/>
                  <a:gd name="T23" fmla="*/ 101 h 169"/>
                  <a:gd name="T24" fmla="*/ 7 w 168"/>
                  <a:gd name="T25" fmla="*/ 117 h 169"/>
                  <a:gd name="T26" fmla="*/ 15 w 168"/>
                  <a:gd name="T27" fmla="*/ 132 h 169"/>
                  <a:gd name="T28" fmla="*/ 25 w 168"/>
                  <a:gd name="T29" fmla="*/ 144 h 169"/>
                  <a:gd name="T30" fmla="*/ 37 w 168"/>
                  <a:gd name="T31" fmla="*/ 154 h 169"/>
                  <a:gd name="T32" fmla="*/ 52 w 168"/>
                  <a:gd name="T33" fmla="*/ 162 h 169"/>
                  <a:gd name="T34" fmla="*/ 67 w 168"/>
                  <a:gd name="T35" fmla="*/ 167 h 169"/>
                  <a:gd name="T36" fmla="*/ 85 w 168"/>
                  <a:gd name="T37" fmla="*/ 169 h 169"/>
                  <a:gd name="T38" fmla="*/ 85 w 168"/>
                  <a:gd name="T39" fmla="*/ 169 h 169"/>
                  <a:gd name="T40" fmla="*/ 102 w 168"/>
                  <a:gd name="T41" fmla="*/ 167 h 169"/>
                  <a:gd name="T42" fmla="*/ 117 w 168"/>
                  <a:gd name="T43" fmla="*/ 162 h 169"/>
                  <a:gd name="T44" fmla="*/ 132 w 168"/>
                  <a:gd name="T45" fmla="*/ 154 h 169"/>
                  <a:gd name="T46" fmla="*/ 143 w 168"/>
                  <a:gd name="T47" fmla="*/ 144 h 169"/>
                  <a:gd name="T48" fmla="*/ 155 w 168"/>
                  <a:gd name="T49" fmla="*/ 132 h 169"/>
                  <a:gd name="T50" fmla="*/ 162 w 168"/>
                  <a:gd name="T51" fmla="*/ 117 h 169"/>
                  <a:gd name="T52" fmla="*/ 167 w 168"/>
                  <a:gd name="T53" fmla="*/ 101 h 169"/>
                  <a:gd name="T54" fmla="*/ 168 w 168"/>
                  <a:gd name="T55" fmla="*/ 84 h 169"/>
                  <a:gd name="T56" fmla="*/ 168 w 168"/>
                  <a:gd name="T57" fmla="*/ 84 h 169"/>
                  <a:gd name="T58" fmla="*/ 167 w 168"/>
                  <a:gd name="T59" fmla="*/ 67 h 169"/>
                  <a:gd name="T60" fmla="*/ 162 w 168"/>
                  <a:gd name="T61" fmla="*/ 52 h 169"/>
                  <a:gd name="T62" fmla="*/ 155 w 168"/>
                  <a:gd name="T63" fmla="*/ 37 h 169"/>
                  <a:gd name="T64" fmla="*/ 143 w 168"/>
                  <a:gd name="T65" fmla="*/ 25 h 169"/>
                  <a:gd name="T66" fmla="*/ 132 w 168"/>
                  <a:gd name="T67" fmla="*/ 14 h 169"/>
                  <a:gd name="T68" fmla="*/ 117 w 168"/>
                  <a:gd name="T69" fmla="*/ 7 h 169"/>
                  <a:gd name="T70" fmla="*/ 102 w 168"/>
                  <a:gd name="T71" fmla="*/ 2 h 169"/>
                  <a:gd name="T72" fmla="*/ 85 w 168"/>
                  <a:gd name="T73" fmla="*/ 0 h 169"/>
                  <a:gd name="T74" fmla="*/ 85 w 168"/>
                  <a:gd name="T7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9">
                    <a:moveTo>
                      <a:pt x="85" y="0"/>
                    </a:moveTo>
                    <a:lnTo>
                      <a:pt x="85" y="0"/>
                    </a:lnTo>
                    <a:lnTo>
                      <a:pt x="67" y="2"/>
                    </a:lnTo>
                    <a:lnTo>
                      <a:pt x="52" y="7"/>
                    </a:lnTo>
                    <a:lnTo>
                      <a:pt x="37" y="14"/>
                    </a:lnTo>
                    <a:lnTo>
                      <a:pt x="25" y="25"/>
                    </a:lnTo>
                    <a:lnTo>
                      <a:pt x="15" y="37"/>
                    </a:lnTo>
                    <a:lnTo>
                      <a:pt x="7" y="52"/>
                    </a:lnTo>
                    <a:lnTo>
                      <a:pt x="2" y="67"/>
                    </a:lnTo>
                    <a:lnTo>
                      <a:pt x="0" y="84"/>
                    </a:lnTo>
                    <a:lnTo>
                      <a:pt x="0" y="84"/>
                    </a:lnTo>
                    <a:lnTo>
                      <a:pt x="2" y="101"/>
                    </a:lnTo>
                    <a:lnTo>
                      <a:pt x="7" y="117"/>
                    </a:lnTo>
                    <a:lnTo>
                      <a:pt x="15" y="132"/>
                    </a:lnTo>
                    <a:lnTo>
                      <a:pt x="25" y="144"/>
                    </a:lnTo>
                    <a:lnTo>
                      <a:pt x="37" y="154"/>
                    </a:lnTo>
                    <a:lnTo>
                      <a:pt x="52" y="162"/>
                    </a:lnTo>
                    <a:lnTo>
                      <a:pt x="67" y="167"/>
                    </a:lnTo>
                    <a:lnTo>
                      <a:pt x="85" y="169"/>
                    </a:lnTo>
                    <a:lnTo>
                      <a:pt x="85" y="169"/>
                    </a:lnTo>
                    <a:lnTo>
                      <a:pt x="102" y="167"/>
                    </a:lnTo>
                    <a:lnTo>
                      <a:pt x="117" y="162"/>
                    </a:lnTo>
                    <a:lnTo>
                      <a:pt x="132" y="154"/>
                    </a:lnTo>
                    <a:lnTo>
                      <a:pt x="143" y="144"/>
                    </a:lnTo>
                    <a:lnTo>
                      <a:pt x="155" y="132"/>
                    </a:lnTo>
                    <a:lnTo>
                      <a:pt x="162" y="117"/>
                    </a:lnTo>
                    <a:lnTo>
                      <a:pt x="167" y="101"/>
                    </a:lnTo>
                    <a:lnTo>
                      <a:pt x="168" y="84"/>
                    </a:lnTo>
                    <a:lnTo>
                      <a:pt x="168" y="84"/>
                    </a:lnTo>
                    <a:lnTo>
                      <a:pt x="167" y="67"/>
                    </a:lnTo>
                    <a:lnTo>
                      <a:pt x="162" y="52"/>
                    </a:lnTo>
                    <a:lnTo>
                      <a:pt x="155" y="37"/>
                    </a:lnTo>
                    <a:lnTo>
                      <a:pt x="143" y="25"/>
                    </a:lnTo>
                    <a:lnTo>
                      <a:pt x="132" y="14"/>
                    </a:lnTo>
                    <a:lnTo>
                      <a:pt x="117" y="7"/>
                    </a:lnTo>
                    <a:lnTo>
                      <a:pt x="102" y="2"/>
                    </a:lnTo>
                    <a:lnTo>
                      <a:pt x="85" y="0"/>
                    </a:lnTo>
                    <a:lnTo>
                      <a:pt x="8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11"/>
              <p:cNvSpPr>
                <a:spLocks/>
              </p:cNvSpPr>
              <p:nvPr/>
            </p:nvSpPr>
            <p:spPr bwMode="auto">
              <a:xfrm>
                <a:off x="746" y="2993"/>
                <a:ext cx="169" cy="169"/>
              </a:xfrm>
              <a:custGeom>
                <a:avLst/>
                <a:gdLst>
                  <a:gd name="T0" fmla="*/ 83 w 169"/>
                  <a:gd name="T1" fmla="*/ 0 h 169"/>
                  <a:gd name="T2" fmla="*/ 83 w 169"/>
                  <a:gd name="T3" fmla="*/ 0 h 169"/>
                  <a:gd name="T4" fmla="*/ 67 w 169"/>
                  <a:gd name="T5" fmla="*/ 2 h 169"/>
                  <a:gd name="T6" fmla="*/ 52 w 169"/>
                  <a:gd name="T7" fmla="*/ 7 h 169"/>
                  <a:gd name="T8" fmla="*/ 37 w 169"/>
                  <a:gd name="T9" fmla="*/ 14 h 169"/>
                  <a:gd name="T10" fmla="*/ 25 w 169"/>
                  <a:gd name="T11" fmla="*/ 25 h 169"/>
                  <a:gd name="T12" fmla="*/ 13 w 169"/>
                  <a:gd name="T13" fmla="*/ 37 h 169"/>
                  <a:gd name="T14" fmla="*/ 7 w 169"/>
                  <a:gd name="T15" fmla="*/ 52 h 169"/>
                  <a:gd name="T16" fmla="*/ 2 w 169"/>
                  <a:gd name="T17" fmla="*/ 67 h 169"/>
                  <a:gd name="T18" fmla="*/ 0 w 169"/>
                  <a:gd name="T19" fmla="*/ 84 h 169"/>
                  <a:gd name="T20" fmla="*/ 0 w 169"/>
                  <a:gd name="T21" fmla="*/ 84 h 169"/>
                  <a:gd name="T22" fmla="*/ 2 w 169"/>
                  <a:gd name="T23" fmla="*/ 101 h 169"/>
                  <a:gd name="T24" fmla="*/ 7 w 169"/>
                  <a:gd name="T25" fmla="*/ 117 h 169"/>
                  <a:gd name="T26" fmla="*/ 13 w 169"/>
                  <a:gd name="T27" fmla="*/ 132 h 169"/>
                  <a:gd name="T28" fmla="*/ 25 w 169"/>
                  <a:gd name="T29" fmla="*/ 144 h 169"/>
                  <a:gd name="T30" fmla="*/ 37 w 169"/>
                  <a:gd name="T31" fmla="*/ 154 h 169"/>
                  <a:gd name="T32" fmla="*/ 52 w 169"/>
                  <a:gd name="T33" fmla="*/ 162 h 169"/>
                  <a:gd name="T34" fmla="*/ 67 w 169"/>
                  <a:gd name="T35" fmla="*/ 167 h 169"/>
                  <a:gd name="T36" fmla="*/ 83 w 169"/>
                  <a:gd name="T37" fmla="*/ 169 h 169"/>
                  <a:gd name="T38" fmla="*/ 83 w 169"/>
                  <a:gd name="T39" fmla="*/ 169 h 169"/>
                  <a:gd name="T40" fmla="*/ 102 w 169"/>
                  <a:gd name="T41" fmla="*/ 167 h 169"/>
                  <a:gd name="T42" fmla="*/ 117 w 169"/>
                  <a:gd name="T43" fmla="*/ 162 h 169"/>
                  <a:gd name="T44" fmla="*/ 132 w 169"/>
                  <a:gd name="T45" fmla="*/ 154 h 169"/>
                  <a:gd name="T46" fmla="*/ 144 w 169"/>
                  <a:gd name="T47" fmla="*/ 144 h 169"/>
                  <a:gd name="T48" fmla="*/ 154 w 169"/>
                  <a:gd name="T49" fmla="*/ 132 h 169"/>
                  <a:gd name="T50" fmla="*/ 162 w 169"/>
                  <a:gd name="T51" fmla="*/ 117 h 169"/>
                  <a:gd name="T52" fmla="*/ 167 w 169"/>
                  <a:gd name="T53" fmla="*/ 101 h 169"/>
                  <a:gd name="T54" fmla="*/ 169 w 169"/>
                  <a:gd name="T55" fmla="*/ 84 h 169"/>
                  <a:gd name="T56" fmla="*/ 169 w 169"/>
                  <a:gd name="T57" fmla="*/ 84 h 169"/>
                  <a:gd name="T58" fmla="*/ 167 w 169"/>
                  <a:gd name="T59" fmla="*/ 67 h 169"/>
                  <a:gd name="T60" fmla="*/ 162 w 169"/>
                  <a:gd name="T61" fmla="*/ 52 h 169"/>
                  <a:gd name="T62" fmla="*/ 154 w 169"/>
                  <a:gd name="T63" fmla="*/ 37 h 169"/>
                  <a:gd name="T64" fmla="*/ 144 w 169"/>
                  <a:gd name="T65" fmla="*/ 25 h 169"/>
                  <a:gd name="T66" fmla="*/ 132 w 169"/>
                  <a:gd name="T67" fmla="*/ 14 h 169"/>
                  <a:gd name="T68" fmla="*/ 117 w 169"/>
                  <a:gd name="T69" fmla="*/ 7 h 169"/>
                  <a:gd name="T70" fmla="*/ 102 w 169"/>
                  <a:gd name="T71" fmla="*/ 2 h 169"/>
                  <a:gd name="T72" fmla="*/ 83 w 169"/>
                  <a:gd name="T73" fmla="*/ 0 h 169"/>
                  <a:gd name="T74" fmla="*/ 83 w 169"/>
                  <a:gd name="T7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9" h="169">
                    <a:moveTo>
                      <a:pt x="83" y="0"/>
                    </a:moveTo>
                    <a:lnTo>
                      <a:pt x="83" y="0"/>
                    </a:lnTo>
                    <a:lnTo>
                      <a:pt x="67" y="2"/>
                    </a:lnTo>
                    <a:lnTo>
                      <a:pt x="52" y="7"/>
                    </a:lnTo>
                    <a:lnTo>
                      <a:pt x="37" y="14"/>
                    </a:lnTo>
                    <a:lnTo>
                      <a:pt x="25" y="25"/>
                    </a:lnTo>
                    <a:lnTo>
                      <a:pt x="13" y="37"/>
                    </a:lnTo>
                    <a:lnTo>
                      <a:pt x="7" y="52"/>
                    </a:lnTo>
                    <a:lnTo>
                      <a:pt x="2" y="67"/>
                    </a:lnTo>
                    <a:lnTo>
                      <a:pt x="0" y="84"/>
                    </a:lnTo>
                    <a:lnTo>
                      <a:pt x="0" y="84"/>
                    </a:lnTo>
                    <a:lnTo>
                      <a:pt x="2" y="101"/>
                    </a:lnTo>
                    <a:lnTo>
                      <a:pt x="7" y="117"/>
                    </a:lnTo>
                    <a:lnTo>
                      <a:pt x="13" y="132"/>
                    </a:lnTo>
                    <a:lnTo>
                      <a:pt x="25" y="144"/>
                    </a:lnTo>
                    <a:lnTo>
                      <a:pt x="37" y="154"/>
                    </a:lnTo>
                    <a:lnTo>
                      <a:pt x="52" y="162"/>
                    </a:lnTo>
                    <a:lnTo>
                      <a:pt x="67" y="167"/>
                    </a:lnTo>
                    <a:lnTo>
                      <a:pt x="83" y="169"/>
                    </a:lnTo>
                    <a:lnTo>
                      <a:pt x="83" y="169"/>
                    </a:lnTo>
                    <a:lnTo>
                      <a:pt x="102" y="167"/>
                    </a:lnTo>
                    <a:lnTo>
                      <a:pt x="117" y="162"/>
                    </a:lnTo>
                    <a:lnTo>
                      <a:pt x="132" y="154"/>
                    </a:lnTo>
                    <a:lnTo>
                      <a:pt x="144" y="144"/>
                    </a:lnTo>
                    <a:lnTo>
                      <a:pt x="154" y="132"/>
                    </a:lnTo>
                    <a:lnTo>
                      <a:pt x="162" y="117"/>
                    </a:lnTo>
                    <a:lnTo>
                      <a:pt x="167" y="101"/>
                    </a:lnTo>
                    <a:lnTo>
                      <a:pt x="169" y="84"/>
                    </a:lnTo>
                    <a:lnTo>
                      <a:pt x="169" y="84"/>
                    </a:lnTo>
                    <a:lnTo>
                      <a:pt x="167" y="67"/>
                    </a:lnTo>
                    <a:lnTo>
                      <a:pt x="162" y="52"/>
                    </a:lnTo>
                    <a:lnTo>
                      <a:pt x="154" y="37"/>
                    </a:lnTo>
                    <a:lnTo>
                      <a:pt x="144" y="25"/>
                    </a:lnTo>
                    <a:lnTo>
                      <a:pt x="132" y="14"/>
                    </a:lnTo>
                    <a:lnTo>
                      <a:pt x="117" y="7"/>
                    </a:lnTo>
                    <a:lnTo>
                      <a:pt x="102" y="2"/>
                    </a:lnTo>
                    <a:lnTo>
                      <a:pt x="83" y="0"/>
                    </a:lnTo>
                    <a:lnTo>
                      <a:pt x="8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16"/>
              <p:cNvSpPr>
                <a:spLocks/>
              </p:cNvSpPr>
              <p:nvPr/>
            </p:nvSpPr>
            <p:spPr bwMode="auto">
              <a:xfrm>
                <a:off x="97" y="2795"/>
                <a:ext cx="22" cy="20"/>
              </a:xfrm>
              <a:custGeom>
                <a:avLst/>
                <a:gdLst>
                  <a:gd name="T0" fmla="*/ 10 w 22"/>
                  <a:gd name="T1" fmla="*/ 20 h 20"/>
                  <a:gd name="T2" fmla="*/ 10 w 22"/>
                  <a:gd name="T3" fmla="*/ 20 h 20"/>
                  <a:gd name="T4" fmla="*/ 15 w 22"/>
                  <a:gd name="T5" fmla="*/ 20 h 20"/>
                  <a:gd name="T6" fmla="*/ 18 w 22"/>
                  <a:gd name="T7" fmla="*/ 16 h 20"/>
                  <a:gd name="T8" fmla="*/ 20 w 22"/>
                  <a:gd name="T9" fmla="*/ 13 h 20"/>
                  <a:gd name="T10" fmla="*/ 22 w 22"/>
                  <a:gd name="T11" fmla="*/ 10 h 20"/>
                  <a:gd name="T12" fmla="*/ 22 w 22"/>
                  <a:gd name="T13" fmla="*/ 10 h 20"/>
                  <a:gd name="T14" fmla="*/ 20 w 22"/>
                  <a:gd name="T15" fmla="*/ 6 h 20"/>
                  <a:gd name="T16" fmla="*/ 18 w 22"/>
                  <a:gd name="T17" fmla="*/ 3 h 20"/>
                  <a:gd name="T18" fmla="*/ 15 w 22"/>
                  <a:gd name="T19" fmla="*/ 0 h 20"/>
                  <a:gd name="T20" fmla="*/ 10 w 22"/>
                  <a:gd name="T21" fmla="*/ 0 h 20"/>
                  <a:gd name="T22" fmla="*/ 10 w 22"/>
                  <a:gd name="T23" fmla="*/ 0 h 20"/>
                  <a:gd name="T24" fmla="*/ 7 w 22"/>
                  <a:gd name="T25" fmla="*/ 0 h 20"/>
                  <a:gd name="T26" fmla="*/ 3 w 22"/>
                  <a:gd name="T27" fmla="*/ 3 h 20"/>
                  <a:gd name="T28" fmla="*/ 2 w 22"/>
                  <a:gd name="T29" fmla="*/ 6 h 20"/>
                  <a:gd name="T30" fmla="*/ 0 w 22"/>
                  <a:gd name="T31" fmla="*/ 10 h 20"/>
                  <a:gd name="T32" fmla="*/ 0 w 22"/>
                  <a:gd name="T33" fmla="*/ 10 h 20"/>
                  <a:gd name="T34" fmla="*/ 2 w 22"/>
                  <a:gd name="T35" fmla="*/ 13 h 20"/>
                  <a:gd name="T36" fmla="*/ 3 w 22"/>
                  <a:gd name="T37" fmla="*/ 16 h 20"/>
                  <a:gd name="T38" fmla="*/ 7 w 22"/>
                  <a:gd name="T39" fmla="*/ 20 h 20"/>
                  <a:gd name="T40" fmla="*/ 10 w 22"/>
                  <a:gd name="T41" fmla="*/ 20 h 20"/>
                  <a:gd name="T42" fmla="*/ 10 w 22"/>
                  <a:gd name="T4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0">
                    <a:moveTo>
                      <a:pt x="10" y="20"/>
                    </a:moveTo>
                    <a:lnTo>
                      <a:pt x="10" y="20"/>
                    </a:lnTo>
                    <a:lnTo>
                      <a:pt x="15" y="20"/>
                    </a:lnTo>
                    <a:lnTo>
                      <a:pt x="18" y="16"/>
                    </a:lnTo>
                    <a:lnTo>
                      <a:pt x="20" y="13"/>
                    </a:lnTo>
                    <a:lnTo>
                      <a:pt x="22" y="10"/>
                    </a:lnTo>
                    <a:lnTo>
                      <a:pt x="22" y="10"/>
                    </a:lnTo>
                    <a:lnTo>
                      <a:pt x="20" y="6"/>
                    </a:lnTo>
                    <a:lnTo>
                      <a:pt x="18" y="3"/>
                    </a:lnTo>
                    <a:lnTo>
                      <a:pt x="15" y="0"/>
                    </a:lnTo>
                    <a:lnTo>
                      <a:pt x="10" y="0"/>
                    </a:lnTo>
                    <a:lnTo>
                      <a:pt x="10" y="0"/>
                    </a:lnTo>
                    <a:lnTo>
                      <a:pt x="7" y="0"/>
                    </a:lnTo>
                    <a:lnTo>
                      <a:pt x="3" y="3"/>
                    </a:lnTo>
                    <a:lnTo>
                      <a:pt x="2" y="6"/>
                    </a:lnTo>
                    <a:lnTo>
                      <a:pt x="0" y="10"/>
                    </a:lnTo>
                    <a:lnTo>
                      <a:pt x="0" y="10"/>
                    </a:lnTo>
                    <a:lnTo>
                      <a:pt x="2" y="13"/>
                    </a:lnTo>
                    <a:lnTo>
                      <a:pt x="3" y="16"/>
                    </a:lnTo>
                    <a:lnTo>
                      <a:pt x="7" y="20"/>
                    </a:lnTo>
                    <a:lnTo>
                      <a:pt x="10" y="20"/>
                    </a:lnTo>
                    <a:lnTo>
                      <a:pt x="10" y="20"/>
                    </a:lnTo>
                    <a:close/>
                  </a:path>
                </a:pathLst>
              </a:custGeom>
              <a:solidFill>
                <a:srgbClr val="8C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5" name="Group 5"/>
            <p:cNvGrpSpPr>
              <a:grpSpLocks noChangeAspect="1"/>
            </p:cNvGrpSpPr>
            <p:nvPr/>
          </p:nvGrpSpPr>
          <p:grpSpPr bwMode="auto">
            <a:xfrm>
              <a:off x="1138027" y="4939325"/>
              <a:ext cx="682730" cy="748090"/>
              <a:chOff x="67" y="2199"/>
              <a:chExt cx="966" cy="993"/>
            </a:xfrm>
          </p:grpSpPr>
          <p:sp>
            <p:nvSpPr>
              <p:cNvPr id="146" name="AutoShape 4"/>
              <p:cNvSpPr>
                <a:spLocks noChangeAspect="1" noChangeArrowheads="1" noTextEdit="1"/>
              </p:cNvSpPr>
              <p:nvPr/>
            </p:nvSpPr>
            <p:spPr bwMode="auto">
              <a:xfrm>
                <a:off x="67" y="2199"/>
                <a:ext cx="966" cy="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Freeform 8"/>
              <p:cNvSpPr>
                <a:spLocks/>
              </p:cNvSpPr>
              <p:nvPr/>
            </p:nvSpPr>
            <p:spPr bwMode="auto">
              <a:xfrm>
                <a:off x="219" y="2678"/>
                <a:ext cx="784" cy="382"/>
              </a:xfrm>
              <a:custGeom>
                <a:avLst/>
                <a:gdLst>
                  <a:gd name="T0" fmla="*/ 694 w 784"/>
                  <a:gd name="T1" fmla="*/ 192 h 382"/>
                  <a:gd name="T2" fmla="*/ 656 w 784"/>
                  <a:gd name="T3" fmla="*/ 170 h 382"/>
                  <a:gd name="T4" fmla="*/ 617 w 784"/>
                  <a:gd name="T5" fmla="*/ 159 h 382"/>
                  <a:gd name="T6" fmla="*/ 580 w 784"/>
                  <a:gd name="T7" fmla="*/ 152 h 382"/>
                  <a:gd name="T8" fmla="*/ 550 w 784"/>
                  <a:gd name="T9" fmla="*/ 150 h 382"/>
                  <a:gd name="T10" fmla="*/ 519 w 784"/>
                  <a:gd name="T11" fmla="*/ 154 h 382"/>
                  <a:gd name="T12" fmla="*/ 514 w 784"/>
                  <a:gd name="T13" fmla="*/ 154 h 382"/>
                  <a:gd name="T14" fmla="*/ 504 w 784"/>
                  <a:gd name="T15" fmla="*/ 149 h 382"/>
                  <a:gd name="T16" fmla="*/ 502 w 784"/>
                  <a:gd name="T17" fmla="*/ 144 h 382"/>
                  <a:gd name="T18" fmla="*/ 487 w 784"/>
                  <a:gd name="T19" fmla="*/ 113 h 382"/>
                  <a:gd name="T20" fmla="*/ 469 w 784"/>
                  <a:gd name="T21" fmla="*/ 85 h 382"/>
                  <a:gd name="T22" fmla="*/ 447 w 784"/>
                  <a:gd name="T23" fmla="*/ 62 h 382"/>
                  <a:gd name="T24" fmla="*/ 422 w 784"/>
                  <a:gd name="T25" fmla="*/ 40 h 382"/>
                  <a:gd name="T26" fmla="*/ 395 w 784"/>
                  <a:gd name="T27" fmla="*/ 23 h 382"/>
                  <a:gd name="T28" fmla="*/ 364 w 784"/>
                  <a:gd name="T29" fmla="*/ 10 h 382"/>
                  <a:gd name="T30" fmla="*/ 330 w 784"/>
                  <a:gd name="T31" fmla="*/ 3 h 382"/>
                  <a:gd name="T32" fmla="*/ 293 w 784"/>
                  <a:gd name="T33" fmla="*/ 0 h 382"/>
                  <a:gd name="T34" fmla="*/ 273 w 784"/>
                  <a:gd name="T35" fmla="*/ 2 h 382"/>
                  <a:gd name="T36" fmla="*/ 237 w 784"/>
                  <a:gd name="T37" fmla="*/ 7 h 382"/>
                  <a:gd name="T38" fmla="*/ 203 w 784"/>
                  <a:gd name="T39" fmla="*/ 17 h 382"/>
                  <a:gd name="T40" fmla="*/ 172 w 784"/>
                  <a:gd name="T41" fmla="*/ 30 h 382"/>
                  <a:gd name="T42" fmla="*/ 145 w 784"/>
                  <a:gd name="T43" fmla="*/ 48 h 382"/>
                  <a:gd name="T44" fmla="*/ 120 w 784"/>
                  <a:gd name="T45" fmla="*/ 72 h 382"/>
                  <a:gd name="T46" fmla="*/ 87 w 784"/>
                  <a:gd name="T47" fmla="*/ 110 h 382"/>
                  <a:gd name="T48" fmla="*/ 68 w 784"/>
                  <a:gd name="T49" fmla="*/ 138 h 382"/>
                  <a:gd name="T50" fmla="*/ 38 w 784"/>
                  <a:gd name="T51" fmla="*/ 197 h 382"/>
                  <a:gd name="T52" fmla="*/ 18 w 784"/>
                  <a:gd name="T53" fmla="*/ 260 h 382"/>
                  <a:gd name="T54" fmla="*/ 6 w 784"/>
                  <a:gd name="T55" fmla="*/ 322 h 382"/>
                  <a:gd name="T56" fmla="*/ 0 w 784"/>
                  <a:gd name="T57" fmla="*/ 380 h 382"/>
                  <a:gd name="T58" fmla="*/ 30 w 784"/>
                  <a:gd name="T59" fmla="*/ 380 h 382"/>
                  <a:gd name="T60" fmla="*/ 52 w 784"/>
                  <a:gd name="T61" fmla="*/ 382 h 382"/>
                  <a:gd name="T62" fmla="*/ 57 w 784"/>
                  <a:gd name="T63" fmla="*/ 362 h 382"/>
                  <a:gd name="T64" fmla="*/ 75 w 784"/>
                  <a:gd name="T65" fmla="*/ 327 h 382"/>
                  <a:gd name="T66" fmla="*/ 105 w 784"/>
                  <a:gd name="T67" fmla="*/ 300 h 382"/>
                  <a:gd name="T68" fmla="*/ 143 w 784"/>
                  <a:gd name="T69" fmla="*/ 285 h 382"/>
                  <a:gd name="T70" fmla="*/ 165 w 784"/>
                  <a:gd name="T71" fmla="*/ 284 h 382"/>
                  <a:gd name="T72" fmla="*/ 205 w 784"/>
                  <a:gd name="T73" fmla="*/ 292 h 382"/>
                  <a:gd name="T74" fmla="*/ 240 w 784"/>
                  <a:gd name="T75" fmla="*/ 312 h 382"/>
                  <a:gd name="T76" fmla="*/ 265 w 784"/>
                  <a:gd name="T77" fmla="*/ 344 h 382"/>
                  <a:gd name="T78" fmla="*/ 278 w 784"/>
                  <a:gd name="T79" fmla="*/ 382 h 382"/>
                  <a:gd name="T80" fmla="*/ 497 w 784"/>
                  <a:gd name="T81" fmla="*/ 382 h 382"/>
                  <a:gd name="T82" fmla="*/ 510 w 784"/>
                  <a:gd name="T83" fmla="*/ 344 h 382"/>
                  <a:gd name="T84" fmla="*/ 535 w 784"/>
                  <a:gd name="T85" fmla="*/ 312 h 382"/>
                  <a:gd name="T86" fmla="*/ 570 w 784"/>
                  <a:gd name="T87" fmla="*/ 292 h 382"/>
                  <a:gd name="T88" fmla="*/ 610 w 784"/>
                  <a:gd name="T89" fmla="*/ 284 h 382"/>
                  <a:gd name="T90" fmla="*/ 632 w 784"/>
                  <a:gd name="T91" fmla="*/ 285 h 382"/>
                  <a:gd name="T92" fmla="*/ 671 w 784"/>
                  <a:gd name="T93" fmla="*/ 300 h 382"/>
                  <a:gd name="T94" fmla="*/ 701 w 784"/>
                  <a:gd name="T95" fmla="*/ 327 h 382"/>
                  <a:gd name="T96" fmla="*/ 719 w 784"/>
                  <a:gd name="T97" fmla="*/ 362 h 382"/>
                  <a:gd name="T98" fmla="*/ 784 w 784"/>
                  <a:gd name="T99" fmla="*/ 382 h 382"/>
                  <a:gd name="T100" fmla="*/ 781 w 784"/>
                  <a:gd name="T101" fmla="*/ 345 h 382"/>
                  <a:gd name="T102" fmla="*/ 766 w 784"/>
                  <a:gd name="T103" fmla="*/ 285 h 382"/>
                  <a:gd name="T104" fmla="*/ 741 w 784"/>
                  <a:gd name="T105" fmla="*/ 239 h 382"/>
                  <a:gd name="T106" fmla="*/ 711 w 784"/>
                  <a:gd name="T107" fmla="*/ 205 h 382"/>
                  <a:gd name="T108" fmla="*/ 694 w 784"/>
                  <a:gd name="T109" fmla="*/ 19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382">
                    <a:moveTo>
                      <a:pt x="694" y="192"/>
                    </a:moveTo>
                    <a:lnTo>
                      <a:pt x="694" y="192"/>
                    </a:lnTo>
                    <a:lnTo>
                      <a:pt x="676" y="180"/>
                    </a:lnTo>
                    <a:lnTo>
                      <a:pt x="656" y="170"/>
                    </a:lnTo>
                    <a:lnTo>
                      <a:pt x="635" y="164"/>
                    </a:lnTo>
                    <a:lnTo>
                      <a:pt x="617" y="159"/>
                    </a:lnTo>
                    <a:lnTo>
                      <a:pt x="599" y="155"/>
                    </a:lnTo>
                    <a:lnTo>
                      <a:pt x="580" y="152"/>
                    </a:lnTo>
                    <a:lnTo>
                      <a:pt x="550" y="150"/>
                    </a:lnTo>
                    <a:lnTo>
                      <a:pt x="550" y="150"/>
                    </a:lnTo>
                    <a:lnTo>
                      <a:pt x="529" y="152"/>
                    </a:lnTo>
                    <a:lnTo>
                      <a:pt x="519" y="154"/>
                    </a:lnTo>
                    <a:lnTo>
                      <a:pt x="519" y="154"/>
                    </a:lnTo>
                    <a:lnTo>
                      <a:pt x="514" y="154"/>
                    </a:lnTo>
                    <a:lnTo>
                      <a:pt x="509" y="152"/>
                    </a:lnTo>
                    <a:lnTo>
                      <a:pt x="504" y="149"/>
                    </a:lnTo>
                    <a:lnTo>
                      <a:pt x="502" y="144"/>
                    </a:lnTo>
                    <a:lnTo>
                      <a:pt x="502" y="144"/>
                    </a:lnTo>
                    <a:lnTo>
                      <a:pt x="494" y="128"/>
                    </a:lnTo>
                    <a:lnTo>
                      <a:pt x="487" y="113"/>
                    </a:lnTo>
                    <a:lnTo>
                      <a:pt x="479" y="98"/>
                    </a:lnTo>
                    <a:lnTo>
                      <a:pt x="469" y="85"/>
                    </a:lnTo>
                    <a:lnTo>
                      <a:pt x="459" y="73"/>
                    </a:lnTo>
                    <a:lnTo>
                      <a:pt x="447" y="62"/>
                    </a:lnTo>
                    <a:lnTo>
                      <a:pt x="435" y="50"/>
                    </a:lnTo>
                    <a:lnTo>
                      <a:pt x="422" y="40"/>
                    </a:lnTo>
                    <a:lnTo>
                      <a:pt x="409" y="32"/>
                    </a:lnTo>
                    <a:lnTo>
                      <a:pt x="395" y="23"/>
                    </a:lnTo>
                    <a:lnTo>
                      <a:pt x="380" y="17"/>
                    </a:lnTo>
                    <a:lnTo>
                      <a:pt x="364" y="10"/>
                    </a:lnTo>
                    <a:lnTo>
                      <a:pt x="347" y="7"/>
                    </a:lnTo>
                    <a:lnTo>
                      <a:pt x="330" y="3"/>
                    </a:lnTo>
                    <a:lnTo>
                      <a:pt x="312" y="2"/>
                    </a:lnTo>
                    <a:lnTo>
                      <a:pt x="293" y="0"/>
                    </a:lnTo>
                    <a:lnTo>
                      <a:pt x="293" y="0"/>
                    </a:lnTo>
                    <a:lnTo>
                      <a:pt x="273" y="2"/>
                    </a:lnTo>
                    <a:lnTo>
                      <a:pt x="255" y="3"/>
                    </a:lnTo>
                    <a:lnTo>
                      <a:pt x="237" y="7"/>
                    </a:lnTo>
                    <a:lnTo>
                      <a:pt x="220" y="10"/>
                    </a:lnTo>
                    <a:lnTo>
                      <a:pt x="203" y="17"/>
                    </a:lnTo>
                    <a:lnTo>
                      <a:pt x="187" y="23"/>
                    </a:lnTo>
                    <a:lnTo>
                      <a:pt x="172" y="30"/>
                    </a:lnTo>
                    <a:lnTo>
                      <a:pt x="158" y="40"/>
                    </a:lnTo>
                    <a:lnTo>
                      <a:pt x="145" y="48"/>
                    </a:lnTo>
                    <a:lnTo>
                      <a:pt x="132" y="60"/>
                    </a:lnTo>
                    <a:lnTo>
                      <a:pt x="120" y="72"/>
                    </a:lnTo>
                    <a:lnTo>
                      <a:pt x="108" y="83"/>
                    </a:lnTo>
                    <a:lnTo>
                      <a:pt x="87" y="110"/>
                    </a:lnTo>
                    <a:lnTo>
                      <a:pt x="68" y="138"/>
                    </a:lnTo>
                    <a:lnTo>
                      <a:pt x="68" y="138"/>
                    </a:lnTo>
                    <a:lnTo>
                      <a:pt x="52" y="167"/>
                    </a:lnTo>
                    <a:lnTo>
                      <a:pt x="38" y="197"/>
                    </a:lnTo>
                    <a:lnTo>
                      <a:pt x="28" y="229"/>
                    </a:lnTo>
                    <a:lnTo>
                      <a:pt x="18" y="260"/>
                    </a:lnTo>
                    <a:lnTo>
                      <a:pt x="12" y="292"/>
                    </a:lnTo>
                    <a:lnTo>
                      <a:pt x="6" y="322"/>
                    </a:lnTo>
                    <a:lnTo>
                      <a:pt x="1" y="352"/>
                    </a:lnTo>
                    <a:lnTo>
                      <a:pt x="0" y="380"/>
                    </a:lnTo>
                    <a:lnTo>
                      <a:pt x="30" y="380"/>
                    </a:lnTo>
                    <a:lnTo>
                      <a:pt x="30" y="380"/>
                    </a:lnTo>
                    <a:lnTo>
                      <a:pt x="35" y="382"/>
                    </a:lnTo>
                    <a:lnTo>
                      <a:pt x="52" y="382"/>
                    </a:lnTo>
                    <a:lnTo>
                      <a:pt x="52" y="382"/>
                    </a:lnTo>
                    <a:lnTo>
                      <a:pt x="57" y="362"/>
                    </a:lnTo>
                    <a:lnTo>
                      <a:pt x="63" y="344"/>
                    </a:lnTo>
                    <a:lnTo>
                      <a:pt x="75" y="327"/>
                    </a:lnTo>
                    <a:lnTo>
                      <a:pt x="90" y="312"/>
                    </a:lnTo>
                    <a:lnTo>
                      <a:pt x="105" y="300"/>
                    </a:lnTo>
                    <a:lnTo>
                      <a:pt x="123" y="292"/>
                    </a:lnTo>
                    <a:lnTo>
                      <a:pt x="143" y="285"/>
                    </a:lnTo>
                    <a:lnTo>
                      <a:pt x="165" y="284"/>
                    </a:lnTo>
                    <a:lnTo>
                      <a:pt x="165" y="284"/>
                    </a:lnTo>
                    <a:lnTo>
                      <a:pt x="185" y="285"/>
                    </a:lnTo>
                    <a:lnTo>
                      <a:pt x="205" y="292"/>
                    </a:lnTo>
                    <a:lnTo>
                      <a:pt x="223" y="300"/>
                    </a:lnTo>
                    <a:lnTo>
                      <a:pt x="240" y="312"/>
                    </a:lnTo>
                    <a:lnTo>
                      <a:pt x="253" y="327"/>
                    </a:lnTo>
                    <a:lnTo>
                      <a:pt x="265" y="344"/>
                    </a:lnTo>
                    <a:lnTo>
                      <a:pt x="273" y="362"/>
                    </a:lnTo>
                    <a:lnTo>
                      <a:pt x="278" y="382"/>
                    </a:lnTo>
                    <a:lnTo>
                      <a:pt x="497" y="382"/>
                    </a:lnTo>
                    <a:lnTo>
                      <a:pt x="497" y="382"/>
                    </a:lnTo>
                    <a:lnTo>
                      <a:pt x="502" y="362"/>
                    </a:lnTo>
                    <a:lnTo>
                      <a:pt x="510" y="344"/>
                    </a:lnTo>
                    <a:lnTo>
                      <a:pt x="522" y="327"/>
                    </a:lnTo>
                    <a:lnTo>
                      <a:pt x="535" y="312"/>
                    </a:lnTo>
                    <a:lnTo>
                      <a:pt x="552" y="300"/>
                    </a:lnTo>
                    <a:lnTo>
                      <a:pt x="570" y="292"/>
                    </a:lnTo>
                    <a:lnTo>
                      <a:pt x="590" y="285"/>
                    </a:lnTo>
                    <a:lnTo>
                      <a:pt x="610" y="284"/>
                    </a:lnTo>
                    <a:lnTo>
                      <a:pt x="610" y="284"/>
                    </a:lnTo>
                    <a:lnTo>
                      <a:pt x="632" y="285"/>
                    </a:lnTo>
                    <a:lnTo>
                      <a:pt x="652" y="292"/>
                    </a:lnTo>
                    <a:lnTo>
                      <a:pt x="671" y="300"/>
                    </a:lnTo>
                    <a:lnTo>
                      <a:pt x="686" y="312"/>
                    </a:lnTo>
                    <a:lnTo>
                      <a:pt x="701" y="327"/>
                    </a:lnTo>
                    <a:lnTo>
                      <a:pt x="712" y="344"/>
                    </a:lnTo>
                    <a:lnTo>
                      <a:pt x="719" y="362"/>
                    </a:lnTo>
                    <a:lnTo>
                      <a:pt x="724" y="382"/>
                    </a:lnTo>
                    <a:lnTo>
                      <a:pt x="784" y="382"/>
                    </a:lnTo>
                    <a:lnTo>
                      <a:pt x="784" y="382"/>
                    </a:lnTo>
                    <a:lnTo>
                      <a:pt x="781" y="345"/>
                    </a:lnTo>
                    <a:lnTo>
                      <a:pt x="774" y="314"/>
                    </a:lnTo>
                    <a:lnTo>
                      <a:pt x="766" y="285"/>
                    </a:lnTo>
                    <a:lnTo>
                      <a:pt x="754" y="260"/>
                    </a:lnTo>
                    <a:lnTo>
                      <a:pt x="741" y="239"/>
                    </a:lnTo>
                    <a:lnTo>
                      <a:pt x="726" y="220"/>
                    </a:lnTo>
                    <a:lnTo>
                      <a:pt x="711" y="205"/>
                    </a:lnTo>
                    <a:lnTo>
                      <a:pt x="694" y="192"/>
                    </a:lnTo>
                    <a:lnTo>
                      <a:pt x="694" y="192"/>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9"/>
              <p:cNvSpPr>
                <a:spLocks noEditPoints="1"/>
              </p:cNvSpPr>
              <p:nvPr/>
            </p:nvSpPr>
            <p:spPr bwMode="auto">
              <a:xfrm>
                <a:off x="69" y="2648"/>
                <a:ext cx="964" cy="544"/>
              </a:xfrm>
              <a:custGeom>
                <a:avLst/>
                <a:gdLst>
                  <a:gd name="T0" fmla="*/ 774 w 964"/>
                  <a:gd name="T1" fmla="*/ 158 h 544"/>
                  <a:gd name="T2" fmla="*/ 675 w 964"/>
                  <a:gd name="T3" fmla="*/ 152 h 544"/>
                  <a:gd name="T4" fmla="*/ 614 w 964"/>
                  <a:gd name="T5" fmla="*/ 63 h 544"/>
                  <a:gd name="T6" fmla="*/ 520 w 964"/>
                  <a:gd name="T7" fmla="*/ 10 h 544"/>
                  <a:gd name="T8" fmla="*/ 422 w 964"/>
                  <a:gd name="T9" fmla="*/ 0 h 544"/>
                  <a:gd name="T10" fmla="*/ 307 w 964"/>
                  <a:gd name="T11" fmla="*/ 33 h 544"/>
                  <a:gd name="T12" fmla="*/ 223 w 964"/>
                  <a:gd name="T13" fmla="*/ 107 h 544"/>
                  <a:gd name="T14" fmla="*/ 148 w 964"/>
                  <a:gd name="T15" fmla="*/ 249 h 544"/>
                  <a:gd name="T16" fmla="*/ 80 w 964"/>
                  <a:gd name="T17" fmla="*/ 410 h 544"/>
                  <a:gd name="T18" fmla="*/ 48 w 964"/>
                  <a:gd name="T19" fmla="*/ 382 h 544"/>
                  <a:gd name="T20" fmla="*/ 11 w 964"/>
                  <a:gd name="T21" fmla="*/ 394 h 544"/>
                  <a:gd name="T22" fmla="*/ 1 w 964"/>
                  <a:gd name="T23" fmla="*/ 432 h 544"/>
                  <a:gd name="T24" fmla="*/ 33 w 964"/>
                  <a:gd name="T25" fmla="*/ 464 h 544"/>
                  <a:gd name="T26" fmla="*/ 78 w 964"/>
                  <a:gd name="T27" fmla="*/ 441 h 544"/>
                  <a:gd name="T28" fmla="*/ 202 w 964"/>
                  <a:gd name="T29" fmla="*/ 452 h 544"/>
                  <a:gd name="T30" fmla="*/ 272 w 964"/>
                  <a:gd name="T31" fmla="*/ 537 h 544"/>
                  <a:gd name="T32" fmla="*/ 337 w 964"/>
                  <a:gd name="T33" fmla="*/ 542 h 544"/>
                  <a:gd name="T34" fmla="*/ 425 w 964"/>
                  <a:gd name="T35" fmla="*/ 464 h 544"/>
                  <a:gd name="T36" fmla="*/ 650 w 964"/>
                  <a:gd name="T37" fmla="*/ 464 h 544"/>
                  <a:gd name="T38" fmla="*/ 739 w 964"/>
                  <a:gd name="T39" fmla="*/ 542 h 544"/>
                  <a:gd name="T40" fmla="*/ 804 w 964"/>
                  <a:gd name="T41" fmla="*/ 537 h 544"/>
                  <a:gd name="T42" fmla="*/ 874 w 964"/>
                  <a:gd name="T43" fmla="*/ 452 h 544"/>
                  <a:gd name="T44" fmla="*/ 961 w 964"/>
                  <a:gd name="T45" fmla="*/ 437 h 544"/>
                  <a:gd name="T46" fmla="*/ 959 w 964"/>
                  <a:gd name="T47" fmla="*/ 364 h 544"/>
                  <a:gd name="T48" fmla="*/ 926 w 964"/>
                  <a:gd name="T49" fmla="*/ 267 h 544"/>
                  <a:gd name="T50" fmla="*/ 846 w 964"/>
                  <a:gd name="T51" fmla="*/ 429 h 544"/>
                  <a:gd name="T52" fmla="*/ 809 w 964"/>
                  <a:gd name="T53" fmla="*/ 499 h 544"/>
                  <a:gd name="T54" fmla="*/ 729 w 964"/>
                  <a:gd name="T55" fmla="*/ 507 h 544"/>
                  <a:gd name="T56" fmla="*/ 677 w 964"/>
                  <a:gd name="T57" fmla="*/ 429 h 544"/>
                  <a:gd name="T58" fmla="*/ 714 w 964"/>
                  <a:gd name="T59" fmla="*/ 359 h 544"/>
                  <a:gd name="T60" fmla="*/ 794 w 964"/>
                  <a:gd name="T61" fmla="*/ 352 h 544"/>
                  <a:gd name="T62" fmla="*/ 846 w 964"/>
                  <a:gd name="T63" fmla="*/ 429 h 544"/>
                  <a:gd name="T64" fmla="*/ 385 w 964"/>
                  <a:gd name="T65" fmla="*/ 477 h 544"/>
                  <a:gd name="T66" fmla="*/ 315 w 964"/>
                  <a:gd name="T67" fmla="*/ 514 h 544"/>
                  <a:gd name="T68" fmla="*/ 237 w 964"/>
                  <a:gd name="T69" fmla="*/ 462 h 544"/>
                  <a:gd name="T70" fmla="*/ 245 w 964"/>
                  <a:gd name="T71" fmla="*/ 382 h 544"/>
                  <a:gd name="T72" fmla="*/ 315 w 964"/>
                  <a:gd name="T73" fmla="*/ 345 h 544"/>
                  <a:gd name="T74" fmla="*/ 392 w 964"/>
                  <a:gd name="T75" fmla="*/ 397 h 544"/>
                  <a:gd name="T76" fmla="*/ 869 w 964"/>
                  <a:gd name="T77" fmla="*/ 392 h 544"/>
                  <a:gd name="T78" fmla="*/ 782 w 964"/>
                  <a:gd name="T79" fmla="*/ 315 h 544"/>
                  <a:gd name="T80" fmla="*/ 685 w 964"/>
                  <a:gd name="T81" fmla="*/ 342 h 544"/>
                  <a:gd name="T82" fmla="*/ 428 w 964"/>
                  <a:gd name="T83" fmla="*/ 412 h 544"/>
                  <a:gd name="T84" fmla="*/ 355 w 964"/>
                  <a:gd name="T85" fmla="*/ 322 h 544"/>
                  <a:gd name="T86" fmla="*/ 255 w 964"/>
                  <a:gd name="T87" fmla="*/ 330 h 544"/>
                  <a:gd name="T88" fmla="*/ 185 w 964"/>
                  <a:gd name="T89" fmla="*/ 412 h 544"/>
                  <a:gd name="T90" fmla="*/ 156 w 964"/>
                  <a:gd name="T91" fmla="*/ 352 h 544"/>
                  <a:gd name="T92" fmla="*/ 218 w 964"/>
                  <a:gd name="T93" fmla="*/ 168 h 544"/>
                  <a:gd name="T94" fmla="*/ 295 w 964"/>
                  <a:gd name="T95" fmla="*/ 78 h 544"/>
                  <a:gd name="T96" fmla="*/ 387 w 964"/>
                  <a:gd name="T97" fmla="*/ 37 h 544"/>
                  <a:gd name="T98" fmla="*/ 480 w 964"/>
                  <a:gd name="T99" fmla="*/ 33 h 544"/>
                  <a:gd name="T100" fmla="*/ 572 w 964"/>
                  <a:gd name="T101" fmla="*/ 70 h 544"/>
                  <a:gd name="T102" fmla="*/ 637 w 964"/>
                  <a:gd name="T103" fmla="*/ 143 h 544"/>
                  <a:gd name="T104" fmla="*/ 664 w 964"/>
                  <a:gd name="T105" fmla="*/ 184 h 544"/>
                  <a:gd name="T106" fmla="*/ 730 w 964"/>
                  <a:gd name="T107" fmla="*/ 182 h 544"/>
                  <a:gd name="T108" fmla="*/ 844 w 964"/>
                  <a:gd name="T109" fmla="*/ 222 h 544"/>
                  <a:gd name="T110" fmla="*/ 916 w 964"/>
                  <a:gd name="T111" fmla="*/ 315 h 544"/>
                  <a:gd name="T112" fmla="*/ 31 w 964"/>
                  <a:gd name="T113" fmla="*/ 424 h 544"/>
                  <a:gd name="T114" fmla="*/ 45 w 964"/>
                  <a:gd name="T115" fmla="*/ 414 h 544"/>
                  <a:gd name="T116" fmla="*/ 48 w 964"/>
                  <a:gd name="T117" fmla="*/ 431 h 544"/>
                  <a:gd name="T118" fmla="*/ 31 w 964"/>
                  <a:gd name="T119" fmla="*/ 427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4" h="544">
                    <a:moveTo>
                      <a:pt x="861" y="197"/>
                    </a:moveTo>
                    <a:lnTo>
                      <a:pt x="861" y="197"/>
                    </a:lnTo>
                    <a:lnTo>
                      <a:pt x="839" y="184"/>
                    </a:lnTo>
                    <a:lnTo>
                      <a:pt x="817" y="172"/>
                    </a:lnTo>
                    <a:lnTo>
                      <a:pt x="795" y="165"/>
                    </a:lnTo>
                    <a:lnTo>
                      <a:pt x="774" y="158"/>
                    </a:lnTo>
                    <a:lnTo>
                      <a:pt x="754" y="153"/>
                    </a:lnTo>
                    <a:lnTo>
                      <a:pt x="734" y="152"/>
                    </a:lnTo>
                    <a:lnTo>
                      <a:pt x="700" y="150"/>
                    </a:lnTo>
                    <a:lnTo>
                      <a:pt x="700" y="150"/>
                    </a:lnTo>
                    <a:lnTo>
                      <a:pt x="675" y="152"/>
                    </a:lnTo>
                    <a:lnTo>
                      <a:pt x="675" y="152"/>
                    </a:lnTo>
                    <a:lnTo>
                      <a:pt x="667" y="135"/>
                    </a:lnTo>
                    <a:lnTo>
                      <a:pt x="659" y="118"/>
                    </a:lnTo>
                    <a:lnTo>
                      <a:pt x="649" y="103"/>
                    </a:lnTo>
                    <a:lnTo>
                      <a:pt x="637" y="90"/>
                    </a:lnTo>
                    <a:lnTo>
                      <a:pt x="625" y="77"/>
                    </a:lnTo>
                    <a:lnTo>
                      <a:pt x="614" y="63"/>
                    </a:lnTo>
                    <a:lnTo>
                      <a:pt x="600" y="53"/>
                    </a:lnTo>
                    <a:lnTo>
                      <a:pt x="585" y="42"/>
                    </a:lnTo>
                    <a:lnTo>
                      <a:pt x="570" y="32"/>
                    </a:lnTo>
                    <a:lnTo>
                      <a:pt x="555" y="23"/>
                    </a:lnTo>
                    <a:lnTo>
                      <a:pt x="539" y="17"/>
                    </a:lnTo>
                    <a:lnTo>
                      <a:pt x="520" y="10"/>
                    </a:lnTo>
                    <a:lnTo>
                      <a:pt x="502" y="5"/>
                    </a:lnTo>
                    <a:lnTo>
                      <a:pt x="484" y="2"/>
                    </a:lnTo>
                    <a:lnTo>
                      <a:pt x="463" y="0"/>
                    </a:lnTo>
                    <a:lnTo>
                      <a:pt x="443" y="0"/>
                    </a:lnTo>
                    <a:lnTo>
                      <a:pt x="443" y="0"/>
                    </a:lnTo>
                    <a:lnTo>
                      <a:pt x="422" y="0"/>
                    </a:lnTo>
                    <a:lnTo>
                      <a:pt x="400" y="3"/>
                    </a:lnTo>
                    <a:lnTo>
                      <a:pt x="380" y="7"/>
                    </a:lnTo>
                    <a:lnTo>
                      <a:pt x="360" y="12"/>
                    </a:lnTo>
                    <a:lnTo>
                      <a:pt x="342" y="18"/>
                    </a:lnTo>
                    <a:lnTo>
                      <a:pt x="323" y="25"/>
                    </a:lnTo>
                    <a:lnTo>
                      <a:pt x="307" y="33"/>
                    </a:lnTo>
                    <a:lnTo>
                      <a:pt x="292" y="43"/>
                    </a:lnTo>
                    <a:lnTo>
                      <a:pt x="277" y="55"/>
                    </a:lnTo>
                    <a:lnTo>
                      <a:pt x="262" y="67"/>
                    </a:lnTo>
                    <a:lnTo>
                      <a:pt x="248" y="80"/>
                    </a:lnTo>
                    <a:lnTo>
                      <a:pt x="235" y="93"/>
                    </a:lnTo>
                    <a:lnTo>
                      <a:pt x="223" y="107"/>
                    </a:lnTo>
                    <a:lnTo>
                      <a:pt x="212" y="122"/>
                    </a:lnTo>
                    <a:lnTo>
                      <a:pt x="192" y="153"/>
                    </a:lnTo>
                    <a:lnTo>
                      <a:pt x="192" y="153"/>
                    </a:lnTo>
                    <a:lnTo>
                      <a:pt x="175" y="184"/>
                    </a:lnTo>
                    <a:lnTo>
                      <a:pt x="160" y="217"/>
                    </a:lnTo>
                    <a:lnTo>
                      <a:pt x="148" y="249"/>
                    </a:lnTo>
                    <a:lnTo>
                      <a:pt x="138" y="282"/>
                    </a:lnTo>
                    <a:lnTo>
                      <a:pt x="131" y="315"/>
                    </a:lnTo>
                    <a:lnTo>
                      <a:pt x="125" y="349"/>
                    </a:lnTo>
                    <a:lnTo>
                      <a:pt x="121" y="380"/>
                    </a:lnTo>
                    <a:lnTo>
                      <a:pt x="120" y="410"/>
                    </a:lnTo>
                    <a:lnTo>
                      <a:pt x="80" y="410"/>
                    </a:lnTo>
                    <a:lnTo>
                      <a:pt x="80" y="410"/>
                    </a:lnTo>
                    <a:lnTo>
                      <a:pt x="73" y="399"/>
                    </a:lnTo>
                    <a:lnTo>
                      <a:pt x="65" y="390"/>
                    </a:lnTo>
                    <a:lnTo>
                      <a:pt x="60" y="387"/>
                    </a:lnTo>
                    <a:lnTo>
                      <a:pt x="53" y="384"/>
                    </a:lnTo>
                    <a:lnTo>
                      <a:pt x="48" y="382"/>
                    </a:lnTo>
                    <a:lnTo>
                      <a:pt x="41" y="382"/>
                    </a:lnTo>
                    <a:lnTo>
                      <a:pt x="41" y="382"/>
                    </a:lnTo>
                    <a:lnTo>
                      <a:pt x="33" y="384"/>
                    </a:lnTo>
                    <a:lnTo>
                      <a:pt x="25" y="385"/>
                    </a:lnTo>
                    <a:lnTo>
                      <a:pt x="18" y="389"/>
                    </a:lnTo>
                    <a:lnTo>
                      <a:pt x="11" y="394"/>
                    </a:lnTo>
                    <a:lnTo>
                      <a:pt x="6" y="400"/>
                    </a:lnTo>
                    <a:lnTo>
                      <a:pt x="3" y="407"/>
                    </a:lnTo>
                    <a:lnTo>
                      <a:pt x="1" y="415"/>
                    </a:lnTo>
                    <a:lnTo>
                      <a:pt x="0" y="424"/>
                    </a:lnTo>
                    <a:lnTo>
                      <a:pt x="0" y="424"/>
                    </a:lnTo>
                    <a:lnTo>
                      <a:pt x="1" y="432"/>
                    </a:lnTo>
                    <a:lnTo>
                      <a:pt x="3" y="439"/>
                    </a:lnTo>
                    <a:lnTo>
                      <a:pt x="6" y="446"/>
                    </a:lnTo>
                    <a:lnTo>
                      <a:pt x="11" y="452"/>
                    </a:lnTo>
                    <a:lnTo>
                      <a:pt x="18" y="457"/>
                    </a:lnTo>
                    <a:lnTo>
                      <a:pt x="25" y="461"/>
                    </a:lnTo>
                    <a:lnTo>
                      <a:pt x="33" y="464"/>
                    </a:lnTo>
                    <a:lnTo>
                      <a:pt x="41" y="464"/>
                    </a:lnTo>
                    <a:lnTo>
                      <a:pt x="41" y="464"/>
                    </a:lnTo>
                    <a:lnTo>
                      <a:pt x="53" y="462"/>
                    </a:lnTo>
                    <a:lnTo>
                      <a:pt x="63" y="457"/>
                    </a:lnTo>
                    <a:lnTo>
                      <a:pt x="71" y="451"/>
                    </a:lnTo>
                    <a:lnTo>
                      <a:pt x="78" y="441"/>
                    </a:lnTo>
                    <a:lnTo>
                      <a:pt x="130" y="441"/>
                    </a:lnTo>
                    <a:lnTo>
                      <a:pt x="130" y="441"/>
                    </a:lnTo>
                    <a:lnTo>
                      <a:pt x="135" y="442"/>
                    </a:lnTo>
                    <a:lnTo>
                      <a:pt x="200" y="442"/>
                    </a:lnTo>
                    <a:lnTo>
                      <a:pt x="200" y="442"/>
                    </a:lnTo>
                    <a:lnTo>
                      <a:pt x="202" y="452"/>
                    </a:lnTo>
                    <a:lnTo>
                      <a:pt x="205" y="464"/>
                    </a:lnTo>
                    <a:lnTo>
                      <a:pt x="212" y="482"/>
                    </a:lnTo>
                    <a:lnTo>
                      <a:pt x="223" y="501"/>
                    </a:lnTo>
                    <a:lnTo>
                      <a:pt x="237" y="516"/>
                    </a:lnTo>
                    <a:lnTo>
                      <a:pt x="253" y="527"/>
                    </a:lnTo>
                    <a:lnTo>
                      <a:pt x="272" y="537"/>
                    </a:lnTo>
                    <a:lnTo>
                      <a:pt x="293" y="542"/>
                    </a:lnTo>
                    <a:lnTo>
                      <a:pt x="303" y="544"/>
                    </a:lnTo>
                    <a:lnTo>
                      <a:pt x="315" y="544"/>
                    </a:lnTo>
                    <a:lnTo>
                      <a:pt x="315" y="544"/>
                    </a:lnTo>
                    <a:lnTo>
                      <a:pt x="325" y="544"/>
                    </a:lnTo>
                    <a:lnTo>
                      <a:pt x="337" y="542"/>
                    </a:lnTo>
                    <a:lnTo>
                      <a:pt x="357" y="537"/>
                    </a:lnTo>
                    <a:lnTo>
                      <a:pt x="375" y="527"/>
                    </a:lnTo>
                    <a:lnTo>
                      <a:pt x="392" y="516"/>
                    </a:lnTo>
                    <a:lnTo>
                      <a:pt x="405" y="501"/>
                    </a:lnTo>
                    <a:lnTo>
                      <a:pt x="417" y="482"/>
                    </a:lnTo>
                    <a:lnTo>
                      <a:pt x="425" y="464"/>
                    </a:lnTo>
                    <a:lnTo>
                      <a:pt x="427" y="452"/>
                    </a:lnTo>
                    <a:lnTo>
                      <a:pt x="428" y="442"/>
                    </a:lnTo>
                    <a:lnTo>
                      <a:pt x="647" y="442"/>
                    </a:lnTo>
                    <a:lnTo>
                      <a:pt x="647" y="442"/>
                    </a:lnTo>
                    <a:lnTo>
                      <a:pt x="649" y="452"/>
                    </a:lnTo>
                    <a:lnTo>
                      <a:pt x="650" y="464"/>
                    </a:lnTo>
                    <a:lnTo>
                      <a:pt x="659" y="482"/>
                    </a:lnTo>
                    <a:lnTo>
                      <a:pt x="670" y="501"/>
                    </a:lnTo>
                    <a:lnTo>
                      <a:pt x="684" y="516"/>
                    </a:lnTo>
                    <a:lnTo>
                      <a:pt x="700" y="527"/>
                    </a:lnTo>
                    <a:lnTo>
                      <a:pt x="719" y="537"/>
                    </a:lnTo>
                    <a:lnTo>
                      <a:pt x="739" y="542"/>
                    </a:lnTo>
                    <a:lnTo>
                      <a:pt x="750" y="544"/>
                    </a:lnTo>
                    <a:lnTo>
                      <a:pt x="760" y="544"/>
                    </a:lnTo>
                    <a:lnTo>
                      <a:pt x="760" y="544"/>
                    </a:lnTo>
                    <a:lnTo>
                      <a:pt x="772" y="544"/>
                    </a:lnTo>
                    <a:lnTo>
                      <a:pt x="782" y="542"/>
                    </a:lnTo>
                    <a:lnTo>
                      <a:pt x="804" y="537"/>
                    </a:lnTo>
                    <a:lnTo>
                      <a:pt x="822" y="527"/>
                    </a:lnTo>
                    <a:lnTo>
                      <a:pt x="839" y="516"/>
                    </a:lnTo>
                    <a:lnTo>
                      <a:pt x="852" y="501"/>
                    </a:lnTo>
                    <a:lnTo>
                      <a:pt x="864" y="482"/>
                    </a:lnTo>
                    <a:lnTo>
                      <a:pt x="871" y="464"/>
                    </a:lnTo>
                    <a:lnTo>
                      <a:pt x="874" y="452"/>
                    </a:lnTo>
                    <a:lnTo>
                      <a:pt x="876" y="442"/>
                    </a:lnTo>
                    <a:lnTo>
                      <a:pt x="949" y="442"/>
                    </a:lnTo>
                    <a:lnTo>
                      <a:pt x="949" y="442"/>
                    </a:lnTo>
                    <a:lnTo>
                      <a:pt x="956" y="441"/>
                    </a:lnTo>
                    <a:lnTo>
                      <a:pt x="961" y="437"/>
                    </a:lnTo>
                    <a:lnTo>
                      <a:pt x="961" y="437"/>
                    </a:lnTo>
                    <a:lnTo>
                      <a:pt x="964" y="432"/>
                    </a:lnTo>
                    <a:lnTo>
                      <a:pt x="964" y="427"/>
                    </a:lnTo>
                    <a:lnTo>
                      <a:pt x="964" y="427"/>
                    </a:lnTo>
                    <a:lnTo>
                      <a:pt x="964" y="405"/>
                    </a:lnTo>
                    <a:lnTo>
                      <a:pt x="962" y="384"/>
                    </a:lnTo>
                    <a:lnTo>
                      <a:pt x="959" y="364"/>
                    </a:lnTo>
                    <a:lnTo>
                      <a:pt x="956" y="345"/>
                    </a:lnTo>
                    <a:lnTo>
                      <a:pt x="951" y="327"/>
                    </a:lnTo>
                    <a:lnTo>
                      <a:pt x="946" y="310"/>
                    </a:lnTo>
                    <a:lnTo>
                      <a:pt x="941" y="295"/>
                    </a:lnTo>
                    <a:lnTo>
                      <a:pt x="934" y="280"/>
                    </a:lnTo>
                    <a:lnTo>
                      <a:pt x="926" y="267"/>
                    </a:lnTo>
                    <a:lnTo>
                      <a:pt x="919" y="254"/>
                    </a:lnTo>
                    <a:lnTo>
                      <a:pt x="901" y="232"/>
                    </a:lnTo>
                    <a:lnTo>
                      <a:pt x="882" y="212"/>
                    </a:lnTo>
                    <a:lnTo>
                      <a:pt x="861" y="197"/>
                    </a:lnTo>
                    <a:lnTo>
                      <a:pt x="861" y="197"/>
                    </a:lnTo>
                    <a:close/>
                    <a:moveTo>
                      <a:pt x="846" y="429"/>
                    </a:moveTo>
                    <a:lnTo>
                      <a:pt x="846" y="429"/>
                    </a:lnTo>
                    <a:lnTo>
                      <a:pt x="844" y="446"/>
                    </a:lnTo>
                    <a:lnTo>
                      <a:pt x="839" y="462"/>
                    </a:lnTo>
                    <a:lnTo>
                      <a:pt x="831" y="477"/>
                    </a:lnTo>
                    <a:lnTo>
                      <a:pt x="821" y="489"/>
                    </a:lnTo>
                    <a:lnTo>
                      <a:pt x="809" y="499"/>
                    </a:lnTo>
                    <a:lnTo>
                      <a:pt x="794" y="507"/>
                    </a:lnTo>
                    <a:lnTo>
                      <a:pt x="779" y="512"/>
                    </a:lnTo>
                    <a:lnTo>
                      <a:pt x="760" y="514"/>
                    </a:lnTo>
                    <a:lnTo>
                      <a:pt x="760" y="514"/>
                    </a:lnTo>
                    <a:lnTo>
                      <a:pt x="744" y="512"/>
                    </a:lnTo>
                    <a:lnTo>
                      <a:pt x="729" y="507"/>
                    </a:lnTo>
                    <a:lnTo>
                      <a:pt x="714" y="499"/>
                    </a:lnTo>
                    <a:lnTo>
                      <a:pt x="702" y="489"/>
                    </a:lnTo>
                    <a:lnTo>
                      <a:pt x="690" y="477"/>
                    </a:lnTo>
                    <a:lnTo>
                      <a:pt x="684" y="462"/>
                    </a:lnTo>
                    <a:lnTo>
                      <a:pt x="679" y="446"/>
                    </a:lnTo>
                    <a:lnTo>
                      <a:pt x="677" y="429"/>
                    </a:lnTo>
                    <a:lnTo>
                      <a:pt x="677" y="429"/>
                    </a:lnTo>
                    <a:lnTo>
                      <a:pt x="679" y="412"/>
                    </a:lnTo>
                    <a:lnTo>
                      <a:pt x="684" y="397"/>
                    </a:lnTo>
                    <a:lnTo>
                      <a:pt x="690" y="382"/>
                    </a:lnTo>
                    <a:lnTo>
                      <a:pt x="702" y="370"/>
                    </a:lnTo>
                    <a:lnTo>
                      <a:pt x="714" y="359"/>
                    </a:lnTo>
                    <a:lnTo>
                      <a:pt x="729" y="352"/>
                    </a:lnTo>
                    <a:lnTo>
                      <a:pt x="744" y="347"/>
                    </a:lnTo>
                    <a:lnTo>
                      <a:pt x="760" y="345"/>
                    </a:lnTo>
                    <a:lnTo>
                      <a:pt x="760" y="345"/>
                    </a:lnTo>
                    <a:lnTo>
                      <a:pt x="779" y="347"/>
                    </a:lnTo>
                    <a:lnTo>
                      <a:pt x="794" y="352"/>
                    </a:lnTo>
                    <a:lnTo>
                      <a:pt x="809" y="359"/>
                    </a:lnTo>
                    <a:lnTo>
                      <a:pt x="821" y="370"/>
                    </a:lnTo>
                    <a:lnTo>
                      <a:pt x="831" y="382"/>
                    </a:lnTo>
                    <a:lnTo>
                      <a:pt x="839" y="397"/>
                    </a:lnTo>
                    <a:lnTo>
                      <a:pt x="844" y="412"/>
                    </a:lnTo>
                    <a:lnTo>
                      <a:pt x="846" y="429"/>
                    </a:lnTo>
                    <a:lnTo>
                      <a:pt x="846" y="429"/>
                    </a:lnTo>
                    <a:close/>
                    <a:moveTo>
                      <a:pt x="398" y="429"/>
                    </a:moveTo>
                    <a:lnTo>
                      <a:pt x="398" y="429"/>
                    </a:lnTo>
                    <a:lnTo>
                      <a:pt x="397" y="446"/>
                    </a:lnTo>
                    <a:lnTo>
                      <a:pt x="392" y="462"/>
                    </a:lnTo>
                    <a:lnTo>
                      <a:pt x="385" y="477"/>
                    </a:lnTo>
                    <a:lnTo>
                      <a:pt x="373" y="489"/>
                    </a:lnTo>
                    <a:lnTo>
                      <a:pt x="362" y="499"/>
                    </a:lnTo>
                    <a:lnTo>
                      <a:pt x="347" y="507"/>
                    </a:lnTo>
                    <a:lnTo>
                      <a:pt x="332" y="512"/>
                    </a:lnTo>
                    <a:lnTo>
                      <a:pt x="315" y="514"/>
                    </a:lnTo>
                    <a:lnTo>
                      <a:pt x="315" y="514"/>
                    </a:lnTo>
                    <a:lnTo>
                      <a:pt x="297" y="512"/>
                    </a:lnTo>
                    <a:lnTo>
                      <a:pt x="282" y="507"/>
                    </a:lnTo>
                    <a:lnTo>
                      <a:pt x="267" y="499"/>
                    </a:lnTo>
                    <a:lnTo>
                      <a:pt x="255" y="489"/>
                    </a:lnTo>
                    <a:lnTo>
                      <a:pt x="245" y="477"/>
                    </a:lnTo>
                    <a:lnTo>
                      <a:pt x="237" y="462"/>
                    </a:lnTo>
                    <a:lnTo>
                      <a:pt x="232" y="446"/>
                    </a:lnTo>
                    <a:lnTo>
                      <a:pt x="230" y="429"/>
                    </a:lnTo>
                    <a:lnTo>
                      <a:pt x="230" y="429"/>
                    </a:lnTo>
                    <a:lnTo>
                      <a:pt x="232" y="412"/>
                    </a:lnTo>
                    <a:lnTo>
                      <a:pt x="237" y="397"/>
                    </a:lnTo>
                    <a:lnTo>
                      <a:pt x="245" y="382"/>
                    </a:lnTo>
                    <a:lnTo>
                      <a:pt x="255" y="370"/>
                    </a:lnTo>
                    <a:lnTo>
                      <a:pt x="267" y="359"/>
                    </a:lnTo>
                    <a:lnTo>
                      <a:pt x="282" y="352"/>
                    </a:lnTo>
                    <a:lnTo>
                      <a:pt x="297" y="347"/>
                    </a:lnTo>
                    <a:lnTo>
                      <a:pt x="315" y="345"/>
                    </a:lnTo>
                    <a:lnTo>
                      <a:pt x="315" y="345"/>
                    </a:lnTo>
                    <a:lnTo>
                      <a:pt x="332" y="347"/>
                    </a:lnTo>
                    <a:lnTo>
                      <a:pt x="347" y="352"/>
                    </a:lnTo>
                    <a:lnTo>
                      <a:pt x="362" y="359"/>
                    </a:lnTo>
                    <a:lnTo>
                      <a:pt x="373" y="370"/>
                    </a:lnTo>
                    <a:lnTo>
                      <a:pt x="385" y="382"/>
                    </a:lnTo>
                    <a:lnTo>
                      <a:pt x="392" y="397"/>
                    </a:lnTo>
                    <a:lnTo>
                      <a:pt x="397" y="412"/>
                    </a:lnTo>
                    <a:lnTo>
                      <a:pt x="398" y="429"/>
                    </a:lnTo>
                    <a:lnTo>
                      <a:pt x="398" y="429"/>
                    </a:lnTo>
                    <a:close/>
                    <a:moveTo>
                      <a:pt x="874" y="412"/>
                    </a:moveTo>
                    <a:lnTo>
                      <a:pt x="874" y="412"/>
                    </a:lnTo>
                    <a:lnTo>
                      <a:pt x="869" y="392"/>
                    </a:lnTo>
                    <a:lnTo>
                      <a:pt x="862" y="374"/>
                    </a:lnTo>
                    <a:lnTo>
                      <a:pt x="851" y="357"/>
                    </a:lnTo>
                    <a:lnTo>
                      <a:pt x="836" y="342"/>
                    </a:lnTo>
                    <a:lnTo>
                      <a:pt x="821" y="330"/>
                    </a:lnTo>
                    <a:lnTo>
                      <a:pt x="802" y="322"/>
                    </a:lnTo>
                    <a:lnTo>
                      <a:pt x="782" y="315"/>
                    </a:lnTo>
                    <a:lnTo>
                      <a:pt x="760" y="314"/>
                    </a:lnTo>
                    <a:lnTo>
                      <a:pt x="760" y="314"/>
                    </a:lnTo>
                    <a:lnTo>
                      <a:pt x="740" y="315"/>
                    </a:lnTo>
                    <a:lnTo>
                      <a:pt x="720" y="322"/>
                    </a:lnTo>
                    <a:lnTo>
                      <a:pt x="702" y="330"/>
                    </a:lnTo>
                    <a:lnTo>
                      <a:pt x="685" y="342"/>
                    </a:lnTo>
                    <a:lnTo>
                      <a:pt x="672" y="357"/>
                    </a:lnTo>
                    <a:lnTo>
                      <a:pt x="660" y="374"/>
                    </a:lnTo>
                    <a:lnTo>
                      <a:pt x="652" y="392"/>
                    </a:lnTo>
                    <a:lnTo>
                      <a:pt x="647" y="412"/>
                    </a:lnTo>
                    <a:lnTo>
                      <a:pt x="428" y="412"/>
                    </a:lnTo>
                    <a:lnTo>
                      <a:pt x="428" y="412"/>
                    </a:lnTo>
                    <a:lnTo>
                      <a:pt x="423" y="392"/>
                    </a:lnTo>
                    <a:lnTo>
                      <a:pt x="415" y="374"/>
                    </a:lnTo>
                    <a:lnTo>
                      <a:pt x="403" y="357"/>
                    </a:lnTo>
                    <a:lnTo>
                      <a:pt x="390" y="342"/>
                    </a:lnTo>
                    <a:lnTo>
                      <a:pt x="373" y="330"/>
                    </a:lnTo>
                    <a:lnTo>
                      <a:pt x="355" y="322"/>
                    </a:lnTo>
                    <a:lnTo>
                      <a:pt x="335" y="315"/>
                    </a:lnTo>
                    <a:lnTo>
                      <a:pt x="315" y="314"/>
                    </a:lnTo>
                    <a:lnTo>
                      <a:pt x="315" y="314"/>
                    </a:lnTo>
                    <a:lnTo>
                      <a:pt x="293" y="315"/>
                    </a:lnTo>
                    <a:lnTo>
                      <a:pt x="273" y="322"/>
                    </a:lnTo>
                    <a:lnTo>
                      <a:pt x="255" y="330"/>
                    </a:lnTo>
                    <a:lnTo>
                      <a:pt x="240" y="342"/>
                    </a:lnTo>
                    <a:lnTo>
                      <a:pt x="225" y="357"/>
                    </a:lnTo>
                    <a:lnTo>
                      <a:pt x="213" y="374"/>
                    </a:lnTo>
                    <a:lnTo>
                      <a:pt x="207" y="392"/>
                    </a:lnTo>
                    <a:lnTo>
                      <a:pt x="202" y="412"/>
                    </a:lnTo>
                    <a:lnTo>
                      <a:pt x="185" y="412"/>
                    </a:lnTo>
                    <a:lnTo>
                      <a:pt x="185" y="412"/>
                    </a:lnTo>
                    <a:lnTo>
                      <a:pt x="180" y="410"/>
                    </a:lnTo>
                    <a:lnTo>
                      <a:pt x="150" y="410"/>
                    </a:lnTo>
                    <a:lnTo>
                      <a:pt x="150" y="410"/>
                    </a:lnTo>
                    <a:lnTo>
                      <a:pt x="151" y="382"/>
                    </a:lnTo>
                    <a:lnTo>
                      <a:pt x="156" y="352"/>
                    </a:lnTo>
                    <a:lnTo>
                      <a:pt x="162" y="322"/>
                    </a:lnTo>
                    <a:lnTo>
                      <a:pt x="168" y="290"/>
                    </a:lnTo>
                    <a:lnTo>
                      <a:pt x="178" y="259"/>
                    </a:lnTo>
                    <a:lnTo>
                      <a:pt x="188" y="227"/>
                    </a:lnTo>
                    <a:lnTo>
                      <a:pt x="202" y="197"/>
                    </a:lnTo>
                    <a:lnTo>
                      <a:pt x="218" y="168"/>
                    </a:lnTo>
                    <a:lnTo>
                      <a:pt x="218" y="168"/>
                    </a:lnTo>
                    <a:lnTo>
                      <a:pt x="237" y="140"/>
                    </a:lnTo>
                    <a:lnTo>
                      <a:pt x="258" y="113"/>
                    </a:lnTo>
                    <a:lnTo>
                      <a:pt x="270" y="102"/>
                    </a:lnTo>
                    <a:lnTo>
                      <a:pt x="282" y="90"/>
                    </a:lnTo>
                    <a:lnTo>
                      <a:pt x="295" y="78"/>
                    </a:lnTo>
                    <a:lnTo>
                      <a:pt x="308" y="70"/>
                    </a:lnTo>
                    <a:lnTo>
                      <a:pt x="322" y="60"/>
                    </a:lnTo>
                    <a:lnTo>
                      <a:pt x="337" y="53"/>
                    </a:lnTo>
                    <a:lnTo>
                      <a:pt x="353" y="47"/>
                    </a:lnTo>
                    <a:lnTo>
                      <a:pt x="370" y="40"/>
                    </a:lnTo>
                    <a:lnTo>
                      <a:pt x="387" y="37"/>
                    </a:lnTo>
                    <a:lnTo>
                      <a:pt x="405" y="33"/>
                    </a:lnTo>
                    <a:lnTo>
                      <a:pt x="423" y="32"/>
                    </a:lnTo>
                    <a:lnTo>
                      <a:pt x="443" y="30"/>
                    </a:lnTo>
                    <a:lnTo>
                      <a:pt x="443" y="30"/>
                    </a:lnTo>
                    <a:lnTo>
                      <a:pt x="462" y="32"/>
                    </a:lnTo>
                    <a:lnTo>
                      <a:pt x="480" y="33"/>
                    </a:lnTo>
                    <a:lnTo>
                      <a:pt x="497" y="37"/>
                    </a:lnTo>
                    <a:lnTo>
                      <a:pt x="514" y="40"/>
                    </a:lnTo>
                    <a:lnTo>
                      <a:pt x="530" y="47"/>
                    </a:lnTo>
                    <a:lnTo>
                      <a:pt x="545" y="53"/>
                    </a:lnTo>
                    <a:lnTo>
                      <a:pt x="559" y="62"/>
                    </a:lnTo>
                    <a:lnTo>
                      <a:pt x="572" y="70"/>
                    </a:lnTo>
                    <a:lnTo>
                      <a:pt x="585" y="80"/>
                    </a:lnTo>
                    <a:lnTo>
                      <a:pt x="597" y="92"/>
                    </a:lnTo>
                    <a:lnTo>
                      <a:pt x="609" y="103"/>
                    </a:lnTo>
                    <a:lnTo>
                      <a:pt x="619" y="115"/>
                    </a:lnTo>
                    <a:lnTo>
                      <a:pt x="629" y="128"/>
                    </a:lnTo>
                    <a:lnTo>
                      <a:pt x="637" y="143"/>
                    </a:lnTo>
                    <a:lnTo>
                      <a:pt x="644" y="158"/>
                    </a:lnTo>
                    <a:lnTo>
                      <a:pt x="652" y="174"/>
                    </a:lnTo>
                    <a:lnTo>
                      <a:pt x="652" y="174"/>
                    </a:lnTo>
                    <a:lnTo>
                      <a:pt x="654" y="179"/>
                    </a:lnTo>
                    <a:lnTo>
                      <a:pt x="659" y="182"/>
                    </a:lnTo>
                    <a:lnTo>
                      <a:pt x="664" y="184"/>
                    </a:lnTo>
                    <a:lnTo>
                      <a:pt x="669" y="184"/>
                    </a:lnTo>
                    <a:lnTo>
                      <a:pt x="669" y="184"/>
                    </a:lnTo>
                    <a:lnTo>
                      <a:pt x="679" y="182"/>
                    </a:lnTo>
                    <a:lnTo>
                      <a:pt x="700" y="180"/>
                    </a:lnTo>
                    <a:lnTo>
                      <a:pt x="700" y="180"/>
                    </a:lnTo>
                    <a:lnTo>
                      <a:pt x="730" y="182"/>
                    </a:lnTo>
                    <a:lnTo>
                      <a:pt x="749" y="185"/>
                    </a:lnTo>
                    <a:lnTo>
                      <a:pt x="767" y="189"/>
                    </a:lnTo>
                    <a:lnTo>
                      <a:pt x="785" y="194"/>
                    </a:lnTo>
                    <a:lnTo>
                      <a:pt x="806" y="200"/>
                    </a:lnTo>
                    <a:lnTo>
                      <a:pt x="826" y="210"/>
                    </a:lnTo>
                    <a:lnTo>
                      <a:pt x="844" y="222"/>
                    </a:lnTo>
                    <a:lnTo>
                      <a:pt x="844" y="222"/>
                    </a:lnTo>
                    <a:lnTo>
                      <a:pt x="861" y="235"/>
                    </a:lnTo>
                    <a:lnTo>
                      <a:pt x="876" y="250"/>
                    </a:lnTo>
                    <a:lnTo>
                      <a:pt x="891" y="269"/>
                    </a:lnTo>
                    <a:lnTo>
                      <a:pt x="904" y="290"/>
                    </a:lnTo>
                    <a:lnTo>
                      <a:pt x="916" y="315"/>
                    </a:lnTo>
                    <a:lnTo>
                      <a:pt x="924" y="344"/>
                    </a:lnTo>
                    <a:lnTo>
                      <a:pt x="931" y="375"/>
                    </a:lnTo>
                    <a:lnTo>
                      <a:pt x="934" y="412"/>
                    </a:lnTo>
                    <a:lnTo>
                      <a:pt x="874" y="412"/>
                    </a:lnTo>
                    <a:close/>
                    <a:moveTo>
                      <a:pt x="31" y="424"/>
                    </a:moveTo>
                    <a:lnTo>
                      <a:pt x="31" y="424"/>
                    </a:lnTo>
                    <a:lnTo>
                      <a:pt x="31" y="419"/>
                    </a:lnTo>
                    <a:lnTo>
                      <a:pt x="33" y="415"/>
                    </a:lnTo>
                    <a:lnTo>
                      <a:pt x="36" y="414"/>
                    </a:lnTo>
                    <a:lnTo>
                      <a:pt x="41" y="414"/>
                    </a:lnTo>
                    <a:lnTo>
                      <a:pt x="41" y="414"/>
                    </a:lnTo>
                    <a:lnTo>
                      <a:pt x="45" y="414"/>
                    </a:lnTo>
                    <a:lnTo>
                      <a:pt x="48" y="415"/>
                    </a:lnTo>
                    <a:lnTo>
                      <a:pt x="50" y="419"/>
                    </a:lnTo>
                    <a:lnTo>
                      <a:pt x="51" y="424"/>
                    </a:lnTo>
                    <a:lnTo>
                      <a:pt x="51" y="424"/>
                    </a:lnTo>
                    <a:lnTo>
                      <a:pt x="50" y="427"/>
                    </a:lnTo>
                    <a:lnTo>
                      <a:pt x="48" y="431"/>
                    </a:lnTo>
                    <a:lnTo>
                      <a:pt x="45" y="432"/>
                    </a:lnTo>
                    <a:lnTo>
                      <a:pt x="41" y="434"/>
                    </a:lnTo>
                    <a:lnTo>
                      <a:pt x="41" y="434"/>
                    </a:lnTo>
                    <a:lnTo>
                      <a:pt x="36" y="432"/>
                    </a:lnTo>
                    <a:lnTo>
                      <a:pt x="33" y="431"/>
                    </a:lnTo>
                    <a:lnTo>
                      <a:pt x="31" y="427"/>
                    </a:lnTo>
                    <a:lnTo>
                      <a:pt x="31" y="424"/>
                    </a:lnTo>
                    <a:lnTo>
                      <a:pt x="31" y="424"/>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10"/>
              <p:cNvSpPr>
                <a:spLocks/>
              </p:cNvSpPr>
              <p:nvPr/>
            </p:nvSpPr>
            <p:spPr bwMode="auto">
              <a:xfrm>
                <a:off x="299" y="2993"/>
                <a:ext cx="168" cy="169"/>
              </a:xfrm>
              <a:custGeom>
                <a:avLst/>
                <a:gdLst>
                  <a:gd name="T0" fmla="*/ 85 w 168"/>
                  <a:gd name="T1" fmla="*/ 0 h 169"/>
                  <a:gd name="T2" fmla="*/ 85 w 168"/>
                  <a:gd name="T3" fmla="*/ 0 h 169"/>
                  <a:gd name="T4" fmla="*/ 67 w 168"/>
                  <a:gd name="T5" fmla="*/ 2 h 169"/>
                  <a:gd name="T6" fmla="*/ 52 w 168"/>
                  <a:gd name="T7" fmla="*/ 7 h 169"/>
                  <a:gd name="T8" fmla="*/ 37 w 168"/>
                  <a:gd name="T9" fmla="*/ 14 h 169"/>
                  <a:gd name="T10" fmla="*/ 25 w 168"/>
                  <a:gd name="T11" fmla="*/ 25 h 169"/>
                  <a:gd name="T12" fmla="*/ 15 w 168"/>
                  <a:gd name="T13" fmla="*/ 37 h 169"/>
                  <a:gd name="T14" fmla="*/ 7 w 168"/>
                  <a:gd name="T15" fmla="*/ 52 h 169"/>
                  <a:gd name="T16" fmla="*/ 2 w 168"/>
                  <a:gd name="T17" fmla="*/ 67 h 169"/>
                  <a:gd name="T18" fmla="*/ 0 w 168"/>
                  <a:gd name="T19" fmla="*/ 84 h 169"/>
                  <a:gd name="T20" fmla="*/ 0 w 168"/>
                  <a:gd name="T21" fmla="*/ 84 h 169"/>
                  <a:gd name="T22" fmla="*/ 2 w 168"/>
                  <a:gd name="T23" fmla="*/ 101 h 169"/>
                  <a:gd name="T24" fmla="*/ 7 w 168"/>
                  <a:gd name="T25" fmla="*/ 117 h 169"/>
                  <a:gd name="T26" fmla="*/ 15 w 168"/>
                  <a:gd name="T27" fmla="*/ 132 h 169"/>
                  <a:gd name="T28" fmla="*/ 25 w 168"/>
                  <a:gd name="T29" fmla="*/ 144 h 169"/>
                  <a:gd name="T30" fmla="*/ 37 w 168"/>
                  <a:gd name="T31" fmla="*/ 154 h 169"/>
                  <a:gd name="T32" fmla="*/ 52 w 168"/>
                  <a:gd name="T33" fmla="*/ 162 h 169"/>
                  <a:gd name="T34" fmla="*/ 67 w 168"/>
                  <a:gd name="T35" fmla="*/ 167 h 169"/>
                  <a:gd name="T36" fmla="*/ 85 w 168"/>
                  <a:gd name="T37" fmla="*/ 169 h 169"/>
                  <a:gd name="T38" fmla="*/ 85 w 168"/>
                  <a:gd name="T39" fmla="*/ 169 h 169"/>
                  <a:gd name="T40" fmla="*/ 102 w 168"/>
                  <a:gd name="T41" fmla="*/ 167 h 169"/>
                  <a:gd name="T42" fmla="*/ 117 w 168"/>
                  <a:gd name="T43" fmla="*/ 162 h 169"/>
                  <a:gd name="T44" fmla="*/ 132 w 168"/>
                  <a:gd name="T45" fmla="*/ 154 h 169"/>
                  <a:gd name="T46" fmla="*/ 143 w 168"/>
                  <a:gd name="T47" fmla="*/ 144 h 169"/>
                  <a:gd name="T48" fmla="*/ 155 w 168"/>
                  <a:gd name="T49" fmla="*/ 132 h 169"/>
                  <a:gd name="T50" fmla="*/ 162 w 168"/>
                  <a:gd name="T51" fmla="*/ 117 h 169"/>
                  <a:gd name="T52" fmla="*/ 167 w 168"/>
                  <a:gd name="T53" fmla="*/ 101 h 169"/>
                  <a:gd name="T54" fmla="*/ 168 w 168"/>
                  <a:gd name="T55" fmla="*/ 84 h 169"/>
                  <a:gd name="T56" fmla="*/ 168 w 168"/>
                  <a:gd name="T57" fmla="*/ 84 h 169"/>
                  <a:gd name="T58" fmla="*/ 167 w 168"/>
                  <a:gd name="T59" fmla="*/ 67 h 169"/>
                  <a:gd name="T60" fmla="*/ 162 w 168"/>
                  <a:gd name="T61" fmla="*/ 52 h 169"/>
                  <a:gd name="T62" fmla="*/ 155 w 168"/>
                  <a:gd name="T63" fmla="*/ 37 h 169"/>
                  <a:gd name="T64" fmla="*/ 143 w 168"/>
                  <a:gd name="T65" fmla="*/ 25 h 169"/>
                  <a:gd name="T66" fmla="*/ 132 w 168"/>
                  <a:gd name="T67" fmla="*/ 14 h 169"/>
                  <a:gd name="T68" fmla="*/ 117 w 168"/>
                  <a:gd name="T69" fmla="*/ 7 h 169"/>
                  <a:gd name="T70" fmla="*/ 102 w 168"/>
                  <a:gd name="T71" fmla="*/ 2 h 169"/>
                  <a:gd name="T72" fmla="*/ 85 w 168"/>
                  <a:gd name="T73" fmla="*/ 0 h 169"/>
                  <a:gd name="T74" fmla="*/ 85 w 168"/>
                  <a:gd name="T7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9">
                    <a:moveTo>
                      <a:pt x="85" y="0"/>
                    </a:moveTo>
                    <a:lnTo>
                      <a:pt x="85" y="0"/>
                    </a:lnTo>
                    <a:lnTo>
                      <a:pt x="67" y="2"/>
                    </a:lnTo>
                    <a:lnTo>
                      <a:pt x="52" y="7"/>
                    </a:lnTo>
                    <a:lnTo>
                      <a:pt x="37" y="14"/>
                    </a:lnTo>
                    <a:lnTo>
                      <a:pt x="25" y="25"/>
                    </a:lnTo>
                    <a:lnTo>
                      <a:pt x="15" y="37"/>
                    </a:lnTo>
                    <a:lnTo>
                      <a:pt x="7" y="52"/>
                    </a:lnTo>
                    <a:lnTo>
                      <a:pt x="2" y="67"/>
                    </a:lnTo>
                    <a:lnTo>
                      <a:pt x="0" y="84"/>
                    </a:lnTo>
                    <a:lnTo>
                      <a:pt x="0" y="84"/>
                    </a:lnTo>
                    <a:lnTo>
                      <a:pt x="2" y="101"/>
                    </a:lnTo>
                    <a:lnTo>
                      <a:pt x="7" y="117"/>
                    </a:lnTo>
                    <a:lnTo>
                      <a:pt x="15" y="132"/>
                    </a:lnTo>
                    <a:lnTo>
                      <a:pt x="25" y="144"/>
                    </a:lnTo>
                    <a:lnTo>
                      <a:pt x="37" y="154"/>
                    </a:lnTo>
                    <a:lnTo>
                      <a:pt x="52" y="162"/>
                    </a:lnTo>
                    <a:lnTo>
                      <a:pt x="67" y="167"/>
                    </a:lnTo>
                    <a:lnTo>
                      <a:pt x="85" y="169"/>
                    </a:lnTo>
                    <a:lnTo>
                      <a:pt x="85" y="169"/>
                    </a:lnTo>
                    <a:lnTo>
                      <a:pt x="102" y="167"/>
                    </a:lnTo>
                    <a:lnTo>
                      <a:pt x="117" y="162"/>
                    </a:lnTo>
                    <a:lnTo>
                      <a:pt x="132" y="154"/>
                    </a:lnTo>
                    <a:lnTo>
                      <a:pt x="143" y="144"/>
                    </a:lnTo>
                    <a:lnTo>
                      <a:pt x="155" y="132"/>
                    </a:lnTo>
                    <a:lnTo>
                      <a:pt x="162" y="117"/>
                    </a:lnTo>
                    <a:lnTo>
                      <a:pt x="167" y="101"/>
                    </a:lnTo>
                    <a:lnTo>
                      <a:pt x="168" y="84"/>
                    </a:lnTo>
                    <a:lnTo>
                      <a:pt x="168" y="84"/>
                    </a:lnTo>
                    <a:lnTo>
                      <a:pt x="167" y="67"/>
                    </a:lnTo>
                    <a:lnTo>
                      <a:pt x="162" y="52"/>
                    </a:lnTo>
                    <a:lnTo>
                      <a:pt x="155" y="37"/>
                    </a:lnTo>
                    <a:lnTo>
                      <a:pt x="143" y="25"/>
                    </a:lnTo>
                    <a:lnTo>
                      <a:pt x="132" y="14"/>
                    </a:lnTo>
                    <a:lnTo>
                      <a:pt x="117" y="7"/>
                    </a:lnTo>
                    <a:lnTo>
                      <a:pt x="102" y="2"/>
                    </a:lnTo>
                    <a:lnTo>
                      <a:pt x="85" y="0"/>
                    </a:lnTo>
                    <a:lnTo>
                      <a:pt x="8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11"/>
              <p:cNvSpPr>
                <a:spLocks/>
              </p:cNvSpPr>
              <p:nvPr/>
            </p:nvSpPr>
            <p:spPr bwMode="auto">
              <a:xfrm>
                <a:off x="746" y="2993"/>
                <a:ext cx="169" cy="169"/>
              </a:xfrm>
              <a:custGeom>
                <a:avLst/>
                <a:gdLst>
                  <a:gd name="T0" fmla="*/ 83 w 169"/>
                  <a:gd name="T1" fmla="*/ 0 h 169"/>
                  <a:gd name="T2" fmla="*/ 83 w 169"/>
                  <a:gd name="T3" fmla="*/ 0 h 169"/>
                  <a:gd name="T4" fmla="*/ 67 w 169"/>
                  <a:gd name="T5" fmla="*/ 2 h 169"/>
                  <a:gd name="T6" fmla="*/ 52 w 169"/>
                  <a:gd name="T7" fmla="*/ 7 h 169"/>
                  <a:gd name="T8" fmla="*/ 37 w 169"/>
                  <a:gd name="T9" fmla="*/ 14 h 169"/>
                  <a:gd name="T10" fmla="*/ 25 w 169"/>
                  <a:gd name="T11" fmla="*/ 25 h 169"/>
                  <a:gd name="T12" fmla="*/ 13 w 169"/>
                  <a:gd name="T13" fmla="*/ 37 h 169"/>
                  <a:gd name="T14" fmla="*/ 7 w 169"/>
                  <a:gd name="T15" fmla="*/ 52 h 169"/>
                  <a:gd name="T16" fmla="*/ 2 w 169"/>
                  <a:gd name="T17" fmla="*/ 67 h 169"/>
                  <a:gd name="T18" fmla="*/ 0 w 169"/>
                  <a:gd name="T19" fmla="*/ 84 h 169"/>
                  <a:gd name="T20" fmla="*/ 0 w 169"/>
                  <a:gd name="T21" fmla="*/ 84 h 169"/>
                  <a:gd name="T22" fmla="*/ 2 w 169"/>
                  <a:gd name="T23" fmla="*/ 101 h 169"/>
                  <a:gd name="T24" fmla="*/ 7 w 169"/>
                  <a:gd name="T25" fmla="*/ 117 h 169"/>
                  <a:gd name="T26" fmla="*/ 13 w 169"/>
                  <a:gd name="T27" fmla="*/ 132 h 169"/>
                  <a:gd name="T28" fmla="*/ 25 w 169"/>
                  <a:gd name="T29" fmla="*/ 144 h 169"/>
                  <a:gd name="T30" fmla="*/ 37 w 169"/>
                  <a:gd name="T31" fmla="*/ 154 h 169"/>
                  <a:gd name="T32" fmla="*/ 52 w 169"/>
                  <a:gd name="T33" fmla="*/ 162 h 169"/>
                  <a:gd name="T34" fmla="*/ 67 w 169"/>
                  <a:gd name="T35" fmla="*/ 167 h 169"/>
                  <a:gd name="T36" fmla="*/ 83 w 169"/>
                  <a:gd name="T37" fmla="*/ 169 h 169"/>
                  <a:gd name="T38" fmla="*/ 83 w 169"/>
                  <a:gd name="T39" fmla="*/ 169 h 169"/>
                  <a:gd name="T40" fmla="*/ 102 w 169"/>
                  <a:gd name="T41" fmla="*/ 167 h 169"/>
                  <a:gd name="T42" fmla="*/ 117 w 169"/>
                  <a:gd name="T43" fmla="*/ 162 h 169"/>
                  <a:gd name="T44" fmla="*/ 132 w 169"/>
                  <a:gd name="T45" fmla="*/ 154 h 169"/>
                  <a:gd name="T46" fmla="*/ 144 w 169"/>
                  <a:gd name="T47" fmla="*/ 144 h 169"/>
                  <a:gd name="T48" fmla="*/ 154 w 169"/>
                  <a:gd name="T49" fmla="*/ 132 h 169"/>
                  <a:gd name="T50" fmla="*/ 162 w 169"/>
                  <a:gd name="T51" fmla="*/ 117 h 169"/>
                  <a:gd name="T52" fmla="*/ 167 w 169"/>
                  <a:gd name="T53" fmla="*/ 101 h 169"/>
                  <a:gd name="T54" fmla="*/ 169 w 169"/>
                  <a:gd name="T55" fmla="*/ 84 h 169"/>
                  <a:gd name="T56" fmla="*/ 169 w 169"/>
                  <a:gd name="T57" fmla="*/ 84 h 169"/>
                  <a:gd name="T58" fmla="*/ 167 w 169"/>
                  <a:gd name="T59" fmla="*/ 67 h 169"/>
                  <a:gd name="T60" fmla="*/ 162 w 169"/>
                  <a:gd name="T61" fmla="*/ 52 h 169"/>
                  <a:gd name="T62" fmla="*/ 154 w 169"/>
                  <a:gd name="T63" fmla="*/ 37 h 169"/>
                  <a:gd name="T64" fmla="*/ 144 w 169"/>
                  <a:gd name="T65" fmla="*/ 25 h 169"/>
                  <a:gd name="T66" fmla="*/ 132 w 169"/>
                  <a:gd name="T67" fmla="*/ 14 h 169"/>
                  <a:gd name="T68" fmla="*/ 117 w 169"/>
                  <a:gd name="T69" fmla="*/ 7 h 169"/>
                  <a:gd name="T70" fmla="*/ 102 w 169"/>
                  <a:gd name="T71" fmla="*/ 2 h 169"/>
                  <a:gd name="T72" fmla="*/ 83 w 169"/>
                  <a:gd name="T73" fmla="*/ 0 h 169"/>
                  <a:gd name="T74" fmla="*/ 83 w 169"/>
                  <a:gd name="T7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9" h="169">
                    <a:moveTo>
                      <a:pt x="83" y="0"/>
                    </a:moveTo>
                    <a:lnTo>
                      <a:pt x="83" y="0"/>
                    </a:lnTo>
                    <a:lnTo>
                      <a:pt x="67" y="2"/>
                    </a:lnTo>
                    <a:lnTo>
                      <a:pt x="52" y="7"/>
                    </a:lnTo>
                    <a:lnTo>
                      <a:pt x="37" y="14"/>
                    </a:lnTo>
                    <a:lnTo>
                      <a:pt x="25" y="25"/>
                    </a:lnTo>
                    <a:lnTo>
                      <a:pt x="13" y="37"/>
                    </a:lnTo>
                    <a:lnTo>
                      <a:pt x="7" y="52"/>
                    </a:lnTo>
                    <a:lnTo>
                      <a:pt x="2" y="67"/>
                    </a:lnTo>
                    <a:lnTo>
                      <a:pt x="0" y="84"/>
                    </a:lnTo>
                    <a:lnTo>
                      <a:pt x="0" y="84"/>
                    </a:lnTo>
                    <a:lnTo>
                      <a:pt x="2" y="101"/>
                    </a:lnTo>
                    <a:lnTo>
                      <a:pt x="7" y="117"/>
                    </a:lnTo>
                    <a:lnTo>
                      <a:pt x="13" y="132"/>
                    </a:lnTo>
                    <a:lnTo>
                      <a:pt x="25" y="144"/>
                    </a:lnTo>
                    <a:lnTo>
                      <a:pt x="37" y="154"/>
                    </a:lnTo>
                    <a:lnTo>
                      <a:pt x="52" y="162"/>
                    </a:lnTo>
                    <a:lnTo>
                      <a:pt x="67" y="167"/>
                    </a:lnTo>
                    <a:lnTo>
                      <a:pt x="83" y="169"/>
                    </a:lnTo>
                    <a:lnTo>
                      <a:pt x="83" y="169"/>
                    </a:lnTo>
                    <a:lnTo>
                      <a:pt x="102" y="167"/>
                    </a:lnTo>
                    <a:lnTo>
                      <a:pt x="117" y="162"/>
                    </a:lnTo>
                    <a:lnTo>
                      <a:pt x="132" y="154"/>
                    </a:lnTo>
                    <a:lnTo>
                      <a:pt x="144" y="144"/>
                    </a:lnTo>
                    <a:lnTo>
                      <a:pt x="154" y="132"/>
                    </a:lnTo>
                    <a:lnTo>
                      <a:pt x="162" y="117"/>
                    </a:lnTo>
                    <a:lnTo>
                      <a:pt x="167" y="101"/>
                    </a:lnTo>
                    <a:lnTo>
                      <a:pt x="169" y="84"/>
                    </a:lnTo>
                    <a:lnTo>
                      <a:pt x="169" y="84"/>
                    </a:lnTo>
                    <a:lnTo>
                      <a:pt x="167" y="67"/>
                    </a:lnTo>
                    <a:lnTo>
                      <a:pt x="162" y="52"/>
                    </a:lnTo>
                    <a:lnTo>
                      <a:pt x="154" y="37"/>
                    </a:lnTo>
                    <a:lnTo>
                      <a:pt x="144" y="25"/>
                    </a:lnTo>
                    <a:lnTo>
                      <a:pt x="132" y="14"/>
                    </a:lnTo>
                    <a:lnTo>
                      <a:pt x="117" y="7"/>
                    </a:lnTo>
                    <a:lnTo>
                      <a:pt x="102" y="2"/>
                    </a:lnTo>
                    <a:lnTo>
                      <a:pt x="83" y="0"/>
                    </a:lnTo>
                    <a:lnTo>
                      <a:pt x="8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16"/>
              <p:cNvSpPr>
                <a:spLocks/>
              </p:cNvSpPr>
              <p:nvPr/>
            </p:nvSpPr>
            <p:spPr bwMode="auto">
              <a:xfrm>
                <a:off x="97" y="2795"/>
                <a:ext cx="22" cy="20"/>
              </a:xfrm>
              <a:custGeom>
                <a:avLst/>
                <a:gdLst>
                  <a:gd name="T0" fmla="*/ 10 w 22"/>
                  <a:gd name="T1" fmla="*/ 20 h 20"/>
                  <a:gd name="T2" fmla="*/ 10 w 22"/>
                  <a:gd name="T3" fmla="*/ 20 h 20"/>
                  <a:gd name="T4" fmla="*/ 15 w 22"/>
                  <a:gd name="T5" fmla="*/ 20 h 20"/>
                  <a:gd name="T6" fmla="*/ 18 w 22"/>
                  <a:gd name="T7" fmla="*/ 16 h 20"/>
                  <a:gd name="T8" fmla="*/ 20 w 22"/>
                  <a:gd name="T9" fmla="*/ 13 h 20"/>
                  <a:gd name="T10" fmla="*/ 22 w 22"/>
                  <a:gd name="T11" fmla="*/ 10 h 20"/>
                  <a:gd name="T12" fmla="*/ 22 w 22"/>
                  <a:gd name="T13" fmla="*/ 10 h 20"/>
                  <a:gd name="T14" fmla="*/ 20 w 22"/>
                  <a:gd name="T15" fmla="*/ 6 h 20"/>
                  <a:gd name="T16" fmla="*/ 18 w 22"/>
                  <a:gd name="T17" fmla="*/ 3 h 20"/>
                  <a:gd name="T18" fmla="*/ 15 w 22"/>
                  <a:gd name="T19" fmla="*/ 0 h 20"/>
                  <a:gd name="T20" fmla="*/ 10 w 22"/>
                  <a:gd name="T21" fmla="*/ 0 h 20"/>
                  <a:gd name="T22" fmla="*/ 10 w 22"/>
                  <a:gd name="T23" fmla="*/ 0 h 20"/>
                  <a:gd name="T24" fmla="*/ 7 w 22"/>
                  <a:gd name="T25" fmla="*/ 0 h 20"/>
                  <a:gd name="T26" fmla="*/ 3 w 22"/>
                  <a:gd name="T27" fmla="*/ 3 h 20"/>
                  <a:gd name="T28" fmla="*/ 2 w 22"/>
                  <a:gd name="T29" fmla="*/ 6 h 20"/>
                  <a:gd name="T30" fmla="*/ 0 w 22"/>
                  <a:gd name="T31" fmla="*/ 10 h 20"/>
                  <a:gd name="T32" fmla="*/ 0 w 22"/>
                  <a:gd name="T33" fmla="*/ 10 h 20"/>
                  <a:gd name="T34" fmla="*/ 2 w 22"/>
                  <a:gd name="T35" fmla="*/ 13 h 20"/>
                  <a:gd name="T36" fmla="*/ 3 w 22"/>
                  <a:gd name="T37" fmla="*/ 16 h 20"/>
                  <a:gd name="T38" fmla="*/ 7 w 22"/>
                  <a:gd name="T39" fmla="*/ 20 h 20"/>
                  <a:gd name="T40" fmla="*/ 10 w 22"/>
                  <a:gd name="T41" fmla="*/ 20 h 20"/>
                  <a:gd name="T42" fmla="*/ 10 w 22"/>
                  <a:gd name="T4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0">
                    <a:moveTo>
                      <a:pt x="10" y="20"/>
                    </a:moveTo>
                    <a:lnTo>
                      <a:pt x="10" y="20"/>
                    </a:lnTo>
                    <a:lnTo>
                      <a:pt x="15" y="20"/>
                    </a:lnTo>
                    <a:lnTo>
                      <a:pt x="18" y="16"/>
                    </a:lnTo>
                    <a:lnTo>
                      <a:pt x="20" y="13"/>
                    </a:lnTo>
                    <a:lnTo>
                      <a:pt x="22" y="10"/>
                    </a:lnTo>
                    <a:lnTo>
                      <a:pt x="22" y="10"/>
                    </a:lnTo>
                    <a:lnTo>
                      <a:pt x="20" y="6"/>
                    </a:lnTo>
                    <a:lnTo>
                      <a:pt x="18" y="3"/>
                    </a:lnTo>
                    <a:lnTo>
                      <a:pt x="15" y="0"/>
                    </a:lnTo>
                    <a:lnTo>
                      <a:pt x="10" y="0"/>
                    </a:lnTo>
                    <a:lnTo>
                      <a:pt x="10" y="0"/>
                    </a:lnTo>
                    <a:lnTo>
                      <a:pt x="7" y="0"/>
                    </a:lnTo>
                    <a:lnTo>
                      <a:pt x="3" y="3"/>
                    </a:lnTo>
                    <a:lnTo>
                      <a:pt x="2" y="6"/>
                    </a:lnTo>
                    <a:lnTo>
                      <a:pt x="0" y="10"/>
                    </a:lnTo>
                    <a:lnTo>
                      <a:pt x="0" y="10"/>
                    </a:lnTo>
                    <a:lnTo>
                      <a:pt x="2" y="13"/>
                    </a:lnTo>
                    <a:lnTo>
                      <a:pt x="3" y="16"/>
                    </a:lnTo>
                    <a:lnTo>
                      <a:pt x="7" y="20"/>
                    </a:lnTo>
                    <a:lnTo>
                      <a:pt x="10" y="20"/>
                    </a:lnTo>
                    <a:lnTo>
                      <a:pt x="10" y="20"/>
                    </a:lnTo>
                    <a:close/>
                  </a:path>
                </a:pathLst>
              </a:custGeom>
              <a:solidFill>
                <a:srgbClr val="8C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58" name="TextBox 157"/>
          <p:cNvSpPr txBox="1"/>
          <p:nvPr/>
        </p:nvSpPr>
        <p:spPr>
          <a:xfrm>
            <a:off x="4709027" y="4436194"/>
            <a:ext cx="1343463" cy="307777"/>
          </a:xfrm>
          <a:prstGeom prst="rect">
            <a:avLst/>
          </a:prstGeom>
          <a:noFill/>
        </p:spPr>
        <p:txBody>
          <a:bodyPr wrap="square" lIns="91397" tIns="45698" rIns="91397" bIns="45698" rtlCol="0">
            <a:spAutoFit/>
          </a:bodyPr>
          <a:lstStyle/>
          <a:p>
            <a:r>
              <a:rPr lang="en-US" sz="1400" b="1" dirty="0">
                <a:latin typeface="Franklin Gothic Book" pitchFamily="34" charset="0"/>
              </a:rPr>
              <a:t>Uncoordinated</a:t>
            </a:r>
          </a:p>
        </p:txBody>
      </p:sp>
      <p:sp>
        <p:nvSpPr>
          <p:cNvPr id="164" name="Freeform 10"/>
          <p:cNvSpPr>
            <a:spLocks/>
          </p:cNvSpPr>
          <p:nvPr/>
        </p:nvSpPr>
        <p:spPr bwMode="auto">
          <a:xfrm>
            <a:off x="7368781" y="4889460"/>
            <a:ext cx="203100" cy="203100"/>
          </a:xfrm>
          <a:custGeom>
            <a:avLst/>
            <a:gdLst>
              <a:gd name="T0" fmla="*/ 252 w 457"/>
              <a:gd name="T1" fmla="*/ 456 h 457"/>
              <a:gd name="T2" fmla="*/ 297 w 457"/>
              <a:gd name="T3" fmla="*/ 447 h 457"/>
              <a:gd name="T4" fmla="*/ 339 w 457"/>
              <a:gd name="T5" fmla="*/ 430 h 457"/>
              <a:gd name="T6" fmla="*/ 374 w 457"/>
              <a:gd name="T7" fmla="*/ 405 h 457"/>
              <a:gd name="T8" fmla="*/ 405 w 457"/>
              <a:gd name="T9" fmla="*/ 374 h 457"/>
              <a:gd name="T10" fmla="*/ 430 w 457"/>
              <a:gd name="T11" fmla="*/ 337 h 457"/>
              <a:gd name="T12" fmla="*/ 447 w 457"/>
              <a:gd name="T13" fmla="*/ 296 h 457"/>
              <a:gd name="T14" fmla="*/ 456 w 457"/>
              <a:gd name="T15" fmla="*/ 251 h 457"/>
              <a:gd name="T16" fmla="*/ 456 w 457"/>
              <a:gd name="T17" fmla="*/ 205 h 457"/>
              <a:gd name="T18" fmla="*/ 447 w 457"/>
              <a:gd name="T19" fmla="*/ 160 h 457"/>
              <a:gd name="T20" fmla="*/ 430 w 457"/>
              <a:gd name="T21" fmla="*/ 120 h 457"/>
              <a:gd name="T22" fmla="*/ 405 w 457"/>
              <a:gd name="T23" fmla="*/ 83 h 457"/>
              <a:gd name="T24" fmla="*/ 374 w 457"/>
              <a:gd name="T25" fmla="*/ 52 h 457"/>
              <a:gd name="T26" fmla="*/ 339 w 457"/>
              <a:gd name="T27" fmla="*/ 28 h 457"/>
              <a:gd name="T28" fmla="*/ 297 w 457"/>
              <a:gd name="T29" fmla="*/ 10 h 457"/>
              <a:gd name="T30" fmla="*/ 252 w 457"/>
              <a:gd name="T31" fmla="*/ 1 h 457"/>
              <a:gd name="T32" fmla="*/ 206 w 457"/>
              <a:gd name="T33" fmla="*/ 1 h 457"/>
              <a:gd name="T34" fmla="*/ 161 w 457"/>
              <a:gd name="T35" fmla="*/ 10 h 457"/>
              <a:gd name="T36" fmla="*/ 120 w 457"/>
              <a:gd name="T37" fmla="*/ 28 h 457"/>
              <a:gd name="T38" fmla="*/ 83 w 457"/>
              <a:gd name="T39" fmla="*/ 52 h 457"/>
              <a:gd name="T40" fmla="*/ 52 w 457"/>
              <a:gd name="T41" fmla="*/ 83 h 457"/>
              <a:gd name="T42" fmla="*/ 28 w 457"/>
              <a:gd name="T43" fmla="*/ 120 h 457"/>
              <a:gd name="T44" fmla="*/ 10 w 457"/>
              <a:gd name="T45" fmla="*/ 160 h 457"/>
              <a:gd name="T46" fmla="*/ 1 w 457"/>
              <a:gd name="T47" fmla="*/ 205 h 457"/>
              <a:gd name="T48" fmla="*/ 1 w 457"/>
              <a:gd name="T49" fmla="*/ 251 h 457"/>
              <a:gd name="T50" fmla="*/ 10 w 457"/>
              <a:gd name="T51" fmla="*/ 296 h 457"/>
              <a:gd name="T52" fmla="*/ 28 w 457"/>
              <a:gd name="T53" fmla="*/ 337 h 457"/>
              <a:gd name="T54" fmla="*/ 52 w 457"/>
              <a:gd name="T55" fmla="*/ 374 h 457"/>
              <a:gd name="T56" fmla="*/ 83 w 457"/>
              <a:gd name="T57" fmla="*/ 405 h 457"/>
              <a:gd name="T58" fmla="*/ 120 w 457"/>
              <a:gd name="T59" fmla="*/ 430 h 457"/>
              <a:gd name="T60" fmla="*/ 161 w 457"/>
              <a:gd name="T61" fmla="*/ 447 h 457"/>
              <a:gd name="T62" fmla="*/ 206 w 457"/>
              <a:gd name="T63" fmla="*/ 45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7" h="457">
                <a:moveTo>
                  <a:pt x="229" y="457"/>
                </a:moveTo>
                <a:lnTo>
                  <a:pt x="252" y="456"/>
                </a:lnTo>
                <a:lnTo>
                  <a:pt x="275" y="453"/>
                </a:lnTo>
                <a:lnTo>
                  <a:pt x="297" y="447"/>
                </a:lnTo>
                <a:lnTo>
                  <a:pt x="318" y="439"/>
                </a:lnTo>
                <a:lnTo>
                  <a:pt x="339" y="430"/>
                </a:lnTo>
                <a:lnTo>
                  <a:pt x="357" y="418"/>
                </a:lnTo>
                <a:lnTo>
                  <a:pt x="374" y="405"/>
                </a:lnTo>
                <a:lnTo>
                  <a:pt x="390" y="390"/>
                </a:lnTo>
                <a:lnTo>
                  <a:pt x="405" y="374"/>
                </a:lnTo>
                <a:lnTo>
                  <a:pt x="418" y="356"/>
                </a:lnTo>
                <a:lnTo>
                  <a:pt x="430" y="337"/>
                </a:lnTo>
                <a:lnTo>
                  <a:pt x="440" y="317"/>
                </a:lnTo>
                <a:lnTo>
                  <a:pt x="447" y="296"/>
                </a:lnTo>
                <a:lnTo>
                  <a:pt x="453" y="274"/>
                </a:lnTo>
                <a:lnTo>
                  <a:pt x="456" y="251"/>
                </a:lnTo>
                <a:lnTo>
                  <a:pt x="457" y="228"/>
                </a:lnTo>
                <a:lnTo>
                  <a:pt x="456" y="205"/>
                </a:lnTo>
                <a:lnTo>
                  <a:pt x="453" y="182"/>
                </a:lnTo>
                <a:lnTo>
                  <a:pt x="447" y="160"/>
                </a:lnTo>
                <a:lnTo>
                  <a:pt x="440" y="139"/>
                </a:lnTo>
                <a:lnTo>
                  <a:pt x="430" y="120"/>
                </a:lnTo>
                <a:lnTo>
                  <a:pt x="418" y="100"/>
                </a:lnTo>
                <a:lnTo>
                  <a:pt x="405" y="83"/>
                </a:lnTo>
                <a:lnTo>
                  <a:pt x="390" y="67"/>
                </a:lnTo>
                <a:lnTo>
                  <a:pt x="374" y="52"/>
                </a:lnTo>
                <a:lnTo>
                  <a:pt x="357" y="39"/>
                </a:lnTo>
                <a:lnTo>
                  <a:pt x="339" y="28"/>
                </a:lnTo>
                <a:lnTo>
                  <a:pt x="318" y="18"/>
                </a:lnTo>
                <a:lnTo>
                  <a:pt x="297" y="10"/>
                </a:lnTo>
                <a:lnTo>
                  <a:pt x="275" y="5"/>
                </a:lnTo>
                <a:lnTo>
                  <a:pt x="252" y="1"/>
                </a:lnTo>
                <a:lnTo>
                  <a:pt x="229" y="0"/>
                </a:lnTo>
                <a:lnTo>
                  <a:pt x="206" y="1"/>
                </a:lnTo>
                <a:lnTo>
                  <a:pt x="183" y="5"/>
                </a:lnTo>
                <a:lnTo>
                  <a:pt x="161" y="10"/>
                </a:lnTo>
                <a:lnTo>
                  <a:pt x="140" y="18"/>
                </a:lnTo>
                <a:lnTo>
                  <a:pt x="120" y="28"/>
                </a:lnTo>
                <a:lnTo>
                  <a:pt x="101" y="39"/>
                </a:lnTo>
                <a:lnTo>
                  <a:pt x="83" y="52"/>
                </a:lnTo>
                <a:lnTo>
                  <a:pt x="67" y="67"/>
                </a:lnTo>
                <a:lnTo>
                  <a:pt x="52" y="83"/>
                </a:lnTo>
                <a:lnTo>
                  <a:pt x="39" y="100"/>
                </a:lnTo>
                <a:lnTo>
                  <a:pt x="28" y="120"/>
                </a:lnTo>
                <a:lnTo>
                  <a:pt x="18" y="139"/>
                </a:lnTo>
                <a:lnTo>
                  <a:pt x="10" y="160"/>
                </a:lnTo>
                <a:lnTo>
                  <a:pt x="5" y="182"/>
                </a:lnTo>
                <a:lnTo>
                  <a:pt x="1" y="205"/>
                </a:lnTo>
                <a:lnTo>
                  <a:pt x="0" y="228"/>
                </a:lnTo>
                <a:lnTo>
                  <a:pt x="1" y="251"/>
                </a:lnTo>
                <a:lnTo>
                  <a:pt x="5" y="274"/>
                </a:lnTo>
                <a:lnTo>
                  <a:pt x="10" y="296"/>
                </a:lnTo>
                <a:lnTo>
                  <a:pt x="18" y="317"/>
                </a:lnTo>
                <a:lnTo>
                  <a:pt x="28" y="337"/>
                </a:lnTo>
                <a:lnTo>
                  <a:pt x="39" y="356"/>
                </a:lnTo>
                <a:lnTo>
                  <a:pt x="52" y="374"/>
                </a:lnTo>
                <a:lnTo>
                  <a:pt x="67" y="390"/>
                </a:lnTo>
                <a:lnTo>
                  <a:pt x="83" y="405"/>
                </a:lnTo>
                <a:lnTo>
                  <a:pt x="101" y="418"/>
                </a:lnTo>
                <a:lnTo>
                  <a:pt x="120" y="430"/>
                </a:lnTo>
                <a:lnTo>
                  <a:pt x="140" y="439"/>
                </a:lnTo>
                <a:lnTo>
                  <a:pt x="161" y="447"/>
                </a:lnTo>
                <a:lnTo>
                  <a:pt x="183" y="453"/>
                </a:lnTo>
                <a:lnTo>
                  <a:pt x="206" y="456"/>
                </a:lnTo>
                <a:lnTo>
                  <a:pt x="229" y="457"/>
                </a:lnTo>
                <a:close/>
              </a:path>
            </a:pathLst>
          </a:custGeom>
          <a:solidFill>
            <a:srgbClr val="FFFF00"/>
          </a:solidFill>
          <a:ln>
            <a:noFill/>
          </a:ln>
          <a:extLst/>
        </p:spPr>
        <p:txBody>
          <a:bodyPr vert="horz" wrap="square" lIns="91397" tIns="45698" rIns="91397" bIns="45698" numCol="1" anchor="t" anchorCtr="0" compatLnSpc="1">
            <a:prstTxWarp prst="textNoShape">
              <a:avLst/>
            </a:prstTxWarp>
          </a:bodyPr>
          <a:lstStyle/>
          <a:p>
            <a:endParaRPr lang="en-US" dirty="0"/>
          </a:p>
        </p:txBody>
      </p:sp>
      <p:sp>
        <p:nvSpPr>
          <p:cNvPr id="163" name="Freeform 10"/>
          <p:cNvSpPr>
            <a:spLocks/>
          </p:cNvSpPr>
          <p:nvPr/>
        </p:nvSpPr>
        <p:spPr bwMode="auto">
          <a:xfrm>
            <a:off x="7369704" y="4890352"/>
            <a:ext cx="203100" cy="203100"/>
          </a:xfrm>
          <a:custGeom>
            <a:avLst/>
            <a:gdLst>
              <a:gd name="T0" fmla="*/ 252 w 457"/>
              <a:gd name="T1" fmla="*/ 456 h 457"/>
              <a:gd name="T2" fmla="*/ 297 w 457"/>
              <a:gd name="T3" fmla="*/ 447 h 457"/>
              <a:gd name="T4" fmla="*/ 339 w 457"/>
              <a:gd name="T5" fmla="*/ 430 h 457"/>
              <a:gd name="T6" fmla="*/ 374 w 457"/>
              <a:gd name="T7" fmla="*/ 405 h 457"/>
              <a:gd name="T8" fmla="*/ 405 w 457"/>
              <a:gd name="T9" fmla="*/ 374 h 457"/>
              <a:gd name="T10" fmla="*/ 430 w 457"/>
              <a:gd name="T11" fmla="*/ 337 h 457"/>
              <a:gd name="T12" fmla="*/ 447 w 457"/>
              <a:gd name="T13" fmla="*/ 296 h 457"/>
              <a:gd name="T14" fmla="*/ 456 w 457"/>
              <a:gd name="T15" fmla="*/ 251 h 457"/>
              <a:gd name="T16" fmla="*/ 456 w 457"/>
              <a:gd name="T17" fmla="*/ 205 h 457"/>
              <a:gd name="T18" fmla="*/ 447 w 457"/>
              <a:gd name="T19" fmla="*/ 160 h 457"/>
              <a:gd name="T20" fmla="*/ 430 w 457"/>
              <a:gd name="T21" fmla="*/ 120 h 457"/>
              <a:gd name="T22" fmla="*/ 405 w 457"/>
              <a:gd name="T23" fmla="*/ 83 h 457"/>
              <a:gd name="T24" fmla="*/ 374 w 457"/>
              <a:gd name="T25" fmla="*/ 52 h 457"/>
              <a:gd name="T26" fmla="*/ 339 w 457"/>
              <a:gd name="T27" fmla="*/ 28 h 457"/>
              <a:gd name="T28" fmla="*/ 297 w 457"/>
              <a:gd name="T29" fmla="*/ 10 h 457"/>
              <a:gd name="T30" fmla="*/ 252 w 457"/>
              <a:gd name="T31" fmla="*/ 1 h 457"/>
              <a:gd name="T32" fmla="*/ 206 w 457"/>
              <a:gd name="T33" fmla="*/ 1 h 457"/>
              <a:gd name="T34" fmla="*/ 161 w 457"/>
              <a:gd name="T35" fmla="*/ 10 h 457"/>
              <a:gd name="T36" fmla="*/ 120 w 457"/>
              <a:gd name="T37" fmla="*/ 28 h 457"/>
              <a:gd name="T38" fmla="*/ 83 w 457"/>
              <a:gd name="T39" fmla="*/ 52 h 457"/>
              <a:gd name="T40" fmla="*/ 52 w 457"/>
              <a:gd name="T41" fmla="*/ 83 h 457"/>
              <a:gd name="T42" fmla="*/ 28 w 457"/>
              <a:gd name="T43" fmla="*/ 120 h 457"/>
              <a:gd name="T44" fmla="*/ 10 w 457"/>
              <a:gd name="T45" fmla="*/ 160 h 457"/>
              <a:gd name="T46" fmla="*/ 1 w 457"/>
              <a:gd name="T47" fmla="*/ 205 h 457"/>
              <a:gd name="T48" fmla="*/ 1 w 457"/>
              <a:gd name="T49" fmla="*/ 251 h 457"/>
              <a:gd name="T50" fmla="*/ 10 w 457"/>
              <a:gd name="T51" fmla="*/ 296 h 457"/>
              <a:gd name="T52" fmla="*/ 28 w 457"/>
              <a:gd name="T53" fmla="*/ 337 h 457"/>
              <a:gd name="T54" fmla="*/ 52 w 457"/>
              <a:gd name="T55" fmla="*/ 374 h 457"/>
              <a:gd name="T56" fmla="*/ 83 w 457"/>
              <a:gd name="T57" fmla="*/ 405 h 457"/>
              <a:gd name="T58" fmla="*/ 120 w 457"/>
              <a:gd name="T59" fmla="*/ 430 h 457"/>
              <a:gd name="T60" fmla="*/ 161 w 457"/>
              <a:gd name="T61" fmla="*/ 447 h 457"/>
              <a:gd name="T62" fmla="*/ 206 w 457"/>
              <a:gd name="T63" fmla="*/ 45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7" h="457">
                <a:moveTo>
                  <a:pt x="229" y="457"/>
                </a:moveTo>
                <a:lnTo>
                  <a:pt x="252" y="456"/>
                </a:lnTo>
                <a:lnTo>
                  <a:pt x="275" y="453"/>
                </a:lnTo>
                <a:lnTo>
                  <a:pt x="297" y="447"/>
                </a:lnTo>
                <a:lnTo>
                  <a:pt x="318" y="439"/>
                </a:lnTo>
                <a:lnTo>
                  <a:pt x="339" y="430"/>
                </a:lnTo>
                <a:lnTo>
                  <a:pt x="357" y="418"/>
                </a:lnTo>
                <a:lnTo>
                  <a:pt x="374" y="405"/>
                </a:lnTo>
                <a:lnTo>
                  <a:pt x="390" y="390"/>
                </a:lnTo>
                <a:lnTo>
                  <a:pt x="405" y="374"/>
                </a:lnTo>
                <a:lnTo>
                  <a:pt x="418" y="356"/>
                </a:lnTo>
                <a:lnTo>
                  <a:pt x="430" y="337"/>
                </a:lnTo>
                <a:lnTo>
                  <a:pt x="440" y="317"/>
                </a:lnTo>
                <a:lnTo>
                  <a:pt x="447" y="296"/>
                </a:lnTo>
                <a:lnTo>
                  <a:pt x="453" y="274"/>
                </a:lnTo>
                <a:lnTo>
                  <a:pt x="456" y="251"/>
                </a:lnTo>
                <a:lnTo>
                  <a:pt x="457" y="228"/>
                </a:lnTo>
                <a:lnTo>
                  <a:pt x="456" y="205"/>
                </a:lnTo>
                <a:lnTo>
                  <a:pt x="453" y="182"/>
                </a:lnTo>
                <a:lnTo>
                  <a:pt x="447" y="160"/>
                </a:lnTo>
                <a:lnTo>
                  <a:pt x="440" y="139"/>
                </a:lnTo>
                <a:lnTo>
                  <a:pt x="430" y="120"/>
                </a:lnTo>
                <a:lnTo>
                  <a:pt x="418" y="100"/>
                </a:lnTo>
                <a:lnTo>
                  <a:pt x="405" y="83"/>
                </a:lnTo>
                <a:lnTo>
                  <a:pt x="390" y="67"/>
                </a:lnTo>
                <a:lnTo>
                  <a:pt x="374" y="52"/>
                </a:lnTo>
                <a:lnTo>
                  <a:pt x="357" y="39"/>
                </a:lnTo>
                <a:lnTo>
                  <a:pt x="339" y="28"/>
                </a:lnTo>
                <a:lnTo>
                  <a:pt x="318" y="18"/>
                </a:lnTo>
                <a:lnTo>
                  <a:pt x="297" y="10"/>
                </a:lnTo>
                <a:lnTo>
                  <a:pt x="275" y="5"/>
                </a:lnTo>
                <a:lnTo>
                  <a:pt x="252" y="1"/>
                </a:lnTo>
                <a:lnTo>
                  <a:pt x="229" y="0"/>
                </a:lnTo>
                <a:lnTo>
                  <a:pt x="206" y="1"/>
                </a:lnTo>
                <a:lnTo>
                  <a:pt x="183" y="5"/>
                </a:lnTo>
                <a:lnTo>
                  <a:pt x="161" y="10"/>
                </a:lnTo>
                <a:lnTo>
                  <a:pt x="140" y="18"/>
                </a:lnTo>
                <a:lnTo>
                  <a:pt x="120" y="28"/>
                </a:lnTo>
                <a:lnTo>
                  <a:pt x="101" y="39"/>
                </a:lnTo>
                <a:lnTo>
                  <a:pt x="83" y="52"/>
                </a:lnTo>
                <a:lnTo>
                  <a:pt x="67" y="67"/>
                </a:lnTo>
                <a:lnTo>
                  <a:pt x="52" y="83"/>
                </a:lnTo>
                <a:lnTo>
                  <a:pt x="39" y="100"/>
                </a:lnTo>
                <a:lnTo>
                  <a:pt x="28" y="120"/>
                </a:lnTo>
                <a:lnTo>
                  <a:pt x="18" y="139"/>
                </a:lnTo>
                <a:lnTo>
                  <a:pt x="10" y="160"/>
                </a:lnTo>
                <a:lnTo>
                  <a:pt x="5" y="182"/>
                </a:lnTo>
                <a:lnTo>
                  <a:pt x="1" y="205"/>
                </a:lnTo>
                <a:lnTo>
                  <a:pt x="0" y="228"/>
                </a:lnTo>
                <a:lnTo>
                  <a:pt x="1" y="251"/>
                </a:lnTo>
                <a:lnTo>
                  <a:pt x="5" y="274"/>
                </a:lnTo>
                <a:lnTo>
                  <a:pt x="10" y="296"/>
                </a:lnTo>
                <a:lnTo>
                  <a:pt x="18" y="317"/>
                </a:lnTo>
                <a:lnTo>
                  <a:pt x="28" y="337"/>
                </a:lnTo>
                <a:lnTo>
                  <a:pt x="39" y="356"/>
                </a:lnTo>
                <a:lnTo>
                  <a:pt x="52" y="374"/>
                </a:lnTo>
                <a:lnTo>
                  <a:pt x="67" y="390"/>
                </a:lnTo>
                <a:lnTo>
                  <a:pt x="83" y="405"/>
                </a:lnTo>
                <a:lnTo>
                  <a:pt x="101" y="418"/>
                </a:lnTo>
                <a:lnTo>
                  <a:pt x="120" y="430"/>
                </a:lnTo>
                <a:lnTo>
                  <a:pt x="140" y="439"/>
                </a:lnTo>
                <a:lnTo>
                  <a:pt x="161" y="447"/>
                </a:lnTo>
                <a:lnTo>
                  <a:pt x="183" y="453"/>
                </a:lnTo>
                <a:lnTo>
                  <a:pt x="206" y="456"/>
                </a:lnTo>
                <a:lnTo>
                  <a:pt x="229" y="457"/>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7" tIns="45698" rIns="91397" bIns="45698" numCol="1" anchor="t" anchorCtr="0" compatLnSpc="1">
            <a:prstTxWarp prst="textNoShape">
              <a:avLst/>
            </a:prstTxWarp>
          </a:bodyPr>
          <a:lstStyle/>
          <a:p>
            <a:endParaRPr lang="en-US" dirty="0"/>
          </a:p>
        </p:txBody>
      </p:sp>
      <p:sp>
        <p:nvSpPr>
          <p:cNvPr id="161" name="Freeform 13"/>
          <p:cNvSpPr>
            <a:spLocks/>
          </p:cNvSpPr>
          <p:nvPr/>
        </p:nvSpPr>
        <p:spPr bwMode="auto">
          <a:xfrm>
            <a:off x="7384706" y="4910121"/>
            <a:ext cx="169398" cy="86029"/>
          </a:xfrm>
          <a:custGeom>
            <a:avLst/>
            <a:gdLst>
              <a:gd name="T0" fmla="*/ 383 w 383"/>
              <a:gd name="T1" fmla="*/ 194 h 194"/>
              <a:gd name="T2" fmla="*/ 380 w 383"/>
              <a:gd name="T3" fmla="*/ 170 h 194"/>
              <a:gd name="T4" fmla="*/ 377 w 383"/>
              <a:gd name="T5" fmla="*/ 150 h 194"/>
              <a:gd name="T6" fmla="*/ 372 w 383"/>
              <a:gd name="T7" fmla="*/ 130 h 194"/>
              <a:gd name="T8" fmla="*/ 366 w 383"/>
              <a:gd name="T9" fmla="*/ 112 h 194"/>
              <a:gd name="T10" fmla="*/ 360 w 383"/>
              <a:gd name="T11" fmla="*/ 94 h 194"/>
              <a:gd name="T12" fmla="*/ 351 w 383"/>
              <a:gd name="T13" fmla="*/ 78 h 194"/>
              <a:gd name="T14" fmla="*/ 342 w 383"/>
              <a:gd name="T15" fmla="*/ 63 h 194"/>
              <a:gd name="T16" fmla="*/ 332 w 383"/>
              <a:gd name="T17" fmla="*/ 51 h 194"/>
              <a:gd name="T18" fmla="*/ 320 w 383"/>
              <a:gd name="T19" fmla="*/ 39 h 194"/>
              <a:gd name="T20" fmla="*/ 307 w 383"/>
              <a:gd name="T21" fmla="*/ 29 h 194"/>
              <a:gd name="T22" fmla="*/ 292 w 383"/>
              <a:gd name="T23" fmla="*/ 20 h 194"/>
              <a:gd name="T24" fmla="*/ 275 w 383"/>
              <a:gd name="T25" fmla="*/ 13 h 194"/>
              <a:gd name="T26" fmla="*/ 257 w 383"/>
              <a:gd name="T27" fmla="*/ 7 h 194"/>
              <a:gd name="T28" fmla="*/ 239 w 383"/>
              <a:gd name="T29" fmla="*/ 3 h 194"/>
              <a:gd name="T30" fmla="*/ 218 w 383"/>
              <a:gd name="T31" fmla="*/ 1 h 194"/>
              <a:gd name="T32" fmla="*/ 195 w 383"/>
              <a:gd name="T33" fmla="*/ 0 h 194"/>
              <a:gd name="T34" fmla="*/ 172 w 383"/>
              <a:gd name="T35" fmla="*/ 1 h 194"/>
              <a:gd name="T36" fmla="*/ 151 w 383"/>
              <a:gd name="T37" fmla="*/ 3 h 194"/>
              <a:gd name="T38" fmla="*/ 131 w 383"/>
              <a:gd name="T39" fmla="*/ 7 h 194"/>
              <a:gd name="T40" fmla="*/ 112 w 383"/>
              <a:gd name="T41" fmla="*/ 13 h 194"/>
              <a:gd name="T42" fmla="*/ 95 w 383"/>
              <a:gd name="T43" fmla="*/ 20 h 194"/>
              <a:gd name="T44" fmla="*/ 80 w 383"/>
              <a:gd name="T45" fmla="*/ 29 h 194"/>
              <a:gd name="T46" fmla="*/ 65 w 383"/>
              <a:gd name="T47" fmla="*/ 39 h 194"/>
              <a:gd name="T48" fmla="*/ 51 w 383"/>
              <a:gd name="T49" fmla="*/ 51 h 194"/>
              <a:gd name="T50" fmla="*/ 39 w 383"/>
              <a:gd name="T51" fmla="*/ 63 h 194"/>
              <a:gd name="T52" fmla="*/ 29 w 383"/>
              <a:gd name="T53" fmla="*/ 78 h 194"/>
              <a:gd name="T54" fmla="*/ 21 w 383"/>
              <a:gd name="T55" fmla="*/ 94 h 194"/>
              <a:gd name="T56" fmla="*/ 13 w 383"/>
              <a:gd name="T57" fmla="*/ 112 h 194"/>
              <a:gd name="T58" fmla="*/ 7 w 383"/>
              <a:gd name="T59" fmla="*/ 130 h 194"/>
              <a:gd name="T60" fmla="*/ 4 w 383"/>
              <a:gd name="T61" fmla="*/ 150 h 194"/>
              <a:gd name="T62" fmla="*/ 1 w 383"/>
              <a:gd name="T63" fmla="*/ 170 h 194"/>
              <a:gd name="T64" fmla="*/ 0 w 383"/>
              <a:gd name="T65" fmla="*/ 194 h 194"/>
              <a:gd name="T66" fmla="*/ 383 w 383"/>
              <a:gd name="T67"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3" h="194">
                <a:moveTo>
                  <a:pt x="383" y="194"/>
                </a:moveTo>
                <a:lnTo>
                  <a:pt x="380" y="170"/>
                </a:lnTo>
                <a:lnTo>
                  <a:pt x="377" y="150"/>
                </a:lnTo>
                <a:lnTo>
                  <a:pt x="372" y="130"/>
                </a:lnTo>
                <a:lnTo>
                  <a:pt x="366" y="112"/>
                </a:lnTo>
                <a:lnTo>
                  <a:pt x="360" y="94"/>
                </a:lnTo>
                <a:lnTo>
                  <a:pt x="351" y="78"/>
                </a:lnTo>
                <a:lnTo>
                  <a:pt x="342" y="63"/>
                </a:lnTo>
                <a:lnTo>
                  <a:pt x="332" y="51"/>
                </a:lnTo>
                <a:lnTo>
                  <a:pt x="320" y="39"/>
                </a:lnTo>
                <a:lnTo>
                  <a:pt x="307" y="29"/>
                </a:lnTo>
                <a:lnTo>
                  <a:pt x="292" y="20"/>
                </a:lnTo>
                <a:lnTo>
                  <a:pt x="275" y="13"/>
                </a:lnTo>
                <a:lnTo>
                  <a:pt x="257" y="7"/>
                </a:lnTo>
                <a:lnTo>
                  <a:pt x="239" y="3"/>
                </a:lnTo>
                <a:lnTo>
                  <a:pt x="218" y="1"/>
                </a:lnTo>
                <a:lnTo>
                  <a:pt x="195" y="0"/>
                </a:lnTo>
                <a:lnTo>
                  <a:pt x="172" y="1"/>
                </a:lnTo>
                <a:lnTo>
                  <a:pt x="151" y="3"/>
                </a:lnTo>
                <a:lnTo>
                  <a:pt x="131" y="7"/>
                </a:lnTo>
                <a:lnTo>
                  <a:pt x="112" y="13"/>
                </a:lnTo>
                <a:lnTo>
                  <a:pt x="95" y="20"/>
                </a:lnTo>
                <a:lnTo>
                  <a:pt x="80" y="29"/>
                </a:lnTo>
                <a:lnTo>
                  <a:pt x="65" y="39"/>
                </a:lnTo>
                <a:lnTo>
                  <a:pt x="51" y="51"/>
                </a:lnTo>
                <a:lnTo>
                  <a:pt x="39" y="63"/>
                </a:lnTo>
                <a:lnTo>
                  <a:pt x="29" y="78"/>
                </a:lnTo>
                <a:lnTo>
                  <a:pt x="21" y="94"/>
                </a:lnTo>
                <a:lnTo>
                  <a:pt x="13" y="112"/>
                </a:lnTo>
                <a:lnTo>
                  <a:pt x="7" y="130"/>
                </a:lnTo>
                <a:lnTo>
                  <a:pt x="4" y="150"/>
                </a:lnTo>
                <a:lnTo>
                  <a:pt x="1" y="170"/>
                </a:lnTo>
                <a:lnTo>
                  <a:pt x="0" y="194"/>
                </a:lnTo>
                <a:lnTo>
                  <a:pt x="383" y="19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7" tIns="45698" rIns="91397" bIns="45698" numCol="1" anchor="t" anchorCtr="0" compatLnSpc="1">
            <a:prstTxWarp prst="textNoShape">
              <a:avLst/>
            </a:prstTxWarp>
          </a:bodyPr>
          <a:lstStyle/>
          <a:p>
            <a:endParaRPr lang="en-US" dirty="0"/>
          </a:p>
        </p:txBody>
      </p:sp>
      <p:pic>
        <p:nvPicPr>
          <p:cNvPr id="125" name="Picture 124" descr="PageCurl.png"/>
          <p:cNvPicPr>
            <a:picLocks noChangeAspect="1"/>
          </p:cNvPicPr>
          <p:nvPr/>
        </p:nvPicPr>
        <p:blipFill>
          <a:blip r:embed="rId4" cstate="print"/>
          <a:stretch>
            <a:fillRect/>
          </a:stretch>
        </p:blipFill>
        <p:spPr>
          <a:xfrm rot="16200000">
            <a:off x="8207063" y="5921060"/>
            <a:ext cx="1208955" cy="664925"/>
          </a:xfrm>
          <a:prstGeom prst="rect">
            <a:avLst/>
          </a:prstGeom>
        </p:spPr>
      </p:pic>
      <p:sp>
        <p:nvSpPr>
          <p:cNvPr id="135" name="Rectangle 134"/>
          <p:cNvSpPr/>
          <p:nvPr/>
        </p:nvSpPr>
        <p:spPr>
          <a:xfrm>
            <a:off x="8734345" y="6496846"/>
            <a:ext cx="418618" cy="369287"/>
          </a:xfrm>
          <a:prstGeom prst="rect">
            <a:avLst/>
          </a:prstGeom>
        </p:spPr>
        <p:txBody>
          <a:bodyPr wrap="none" lIns="91397" tIns="45698" rIns="91397" bIns="45698">
            <a:spAutoFit/>
          </a:bodyPr>
          <a:lstStyle/>
          <a:p>
            <a:pPr algn="r"/>
            <a:r>
              <a:rPr lang="en-US" dirty="0" smtClean="0"/>
              <a:t>95</a:t>
            </a:r>
            <a:endParaRPr lang="en-US" dirty="0"/>
          </a:p>
        </p:txBody>
      </p:sp>
      <p:sp>
        <p:nvSpPr>
          <p:cNvPr id="137" name="Pentagon 136"/>
          <p:cNvSpPr/>
          <p:nvPr/>
        </p:nvSpPr>
        <p:spPr bwMode="auto">
          <a:xfrm>
            <a:off x="-14177" y="0"/>
            <a:ext cx="1600200" cy="411480"/>
          </a:xfrm>
          <a:prstGeom prst="homePlate">
            <a:avLst/>
          </a:prstGeom>
          <a:solidFill>
            <a:schemeClr val="accent3">
              <a:lumMod val="75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CONTROL</a:t>
            </a:r>
          </a:p>
        </p:txBody>
      </p:sp>
    </p:spTree>
    <p:custDataLst>
      <p:tags r:id="rId1"/>
    </p:custDataLst>
    <p:extLst>
      <p:ext uri="{BB962C8B-B14F-4D97-AF65-F5344CB8AC3E}">
        <p14:creationId xmlns:p14="http://schemas.microsoft.com/office/powerpoint/2010/main" val="1973474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500"/>
                                  </p:stCondLst>
                                  <p:childTnLst>
                                    <p:anim calcmode="lin" valueType="num">
                                      <p:cBhvr additive="base">
                                        <p:cTn id="6" dur="5000"/>
                                        <p:tgtEl>
                                          <p:spTgt spid="143"/>
                                        </p:tgtEl>
                                        <p:attrNameLst>
                                          <p:attrName>ppt_x</p:attrName>
                                        </p:attrNameLst>
                                      </p:cBhvr>
                                      <p:tavLst>
                                        <p:tav tm="0">
                                          <p:val>
                                            <p:strVal val="ppt_x"/>
                                          </p:val>
                                        </p:tav>
                                        <p:tav tm="100000">
                                          <p:val>
                                            <p:strVal val="1+ppt_w/2"/>
                                          </p:val>
                                        </p:tav>
                                      </p:tavLst>
                                    </p:anim>
                                    <p:anim calcmode="lin" valueType="num">
                                      <p:cBhvr additive="base">
                                        <p:cTn id="7" dur="5000"/>
                                        <p:tgtEl>
                                          <p:spTgt spid="143"/>
                                        </p:tgtEl>
                                        <p:attrNameLst>
                                          <p:attrName>ppt_y</p:attrName>
                                        </p:attrNameLst>
                                      </p:cBhvr>
                                      <p:tavLst>
                                        <p:tav tm="0">
                                          <p:val>
                                            <p:strVal val="ppt_y"/>
                                          </p:val>
                                        </p:tav>
                                        <p:tav tm="100000">
                                          <p:val>
                                            <p:strVal val="ppt_y"/>
                                          </p:val>
                                        </p:tav>
                                      </p:tavLst>
                                    </p:anim>
                                    <p:set>
                                      <p:cBhvr>
                                        <p:cTn id="8" dur="1" fill="hold">
                                          <p:stCondLst>
                                            <p:cond delay="4999"/>
                                          </p:stCondLst>
                                        </p:cTn>
                                        <p:tgtEl>
                                          <p:spTgt spid="14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0"/>
                                        </p:tgtEl>
                                        <p:attrNameLst>
                                          <p:attrName>style.visibility</p:attrName>
                                        </p:attrNameLst>
                                      </p:cBhvr>
                                      <p:to>
                                        <p:strVal val="hidden"/>
                                      </p:to>
                                    </p:set>
                                  </p:childTnLst>
                                </p:cTn>
                              </p:par>
                              <p:par>
                                <p:cTn id="13" presetID="1" presetClass="exit" presetSubtype="0" fill="hold" grpId="0" nodeType="withEffect">
                                  <p:stCondLst>
                                    <p:cond delay="3000"/>
                                  </p:stCondLst>
                                  <p:childTnLst>
                                    <p:set>
                                      <p:cBhvr>
                                        <p:cTn id="14" dur="1" fill="hold">
                                          <p:stCondLst>
                                            <p:cond delay="0"/>
                                          </p:stCondLst>
                                        </p:cTn>
                                        <p:tgtEl>
                                          <p:spTgt spid="127"/>
                                        </p:tgtEl>
                                        <p:attrNameLst>
                                          <p:attrName>style.visibility</p:attrName>
                                        </p:attrNameLst>
                                      </p:cBhvr>
                                      <p:to>
                                        <p:strVal val="hidden"/>
                                      </p:to>
                                    </p:set>
                                  </p:childTnLst>
                                </p:cTn>
                              </p:par>
                              <p:par>
                                <p:cTn id="15" presetID="1" presetClass="exit" presetSubtype="0" fill="hold" grpId="0" nodeType="withEffect">
                                  <p:stCondLst>
                                    <p:cond delay="3000"/>
                                  </p:stCondLst>
                                  <p:childTnLst>
                                    <p:set>
                                      <p:cBhvr>
                                        <p:cTn id="16" dur="1" fill="hold">
                                          <p:stCondLst>
                                            <p:cond delay="0"/>
                                          </p:stCondLst>
                                        </p:cTn>
                                        <p:tgtEl>
                                          <p:spTgt spid="12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3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58"/>
                                        </p:tgtEl>
                                        <p:attrNameLst>
                                          <p:attrName>style.visibility</p:attrName>
                                        </p:attrNameLst>
                                      </p:cBhvr>
                                      <p:to>
                                        <p:strVal val="visible"/>
                                      </p:to>
                                    </p:set>
                                  </p:childTnLst>
                                </p:cTn>
                              </p:par>
                              <p:par>
                                <p:cTn id="23" presetID="2" presetClass="entr" presetSubtype="8" decel="50000" fill="hold" nodeType="withEffect">
                                  <p:stCondLst>
                                    <p:cond delay="0"/>
                                  </p:stCondLst>
                                  <p:childTnLst>
                                    <p:set>
                                      <p:cBhvr>
                                        <p:cTn id="24" dur="1" fill="hold">
                                          <p:stCondLst>
                                            <p:cond delay="0"/>
                                          </p:stCondLst>
                                        </p:cTn>
                                        <p:tgtEl>
                                          <p:spTgt spid="143"/>
                                        </p:tgtEl>
                                        <p:attrNameLst>
                                          <p:attrName>style.visibility</p:attrName>
                                        </p:attrNameLst>
                                      </p:cBhvr>
                                      <p:to>
                                        <p:strVal val="visible"/>
                                      </p:to>
                                    </p:set>
                                    <p:anim calcmode="lin" valueType="num">
                                      <p:cBhvr additive="base">
                                        <p:cTn id="25" dur="2000" fill="hold"/>
                                        <p:tgtEl>
                                          <p:spTgt spid="143"/>
                                        </p:tgtEl>
                                        <p:attrNameLst>
                                          <p:attrName>ppt_x</p:attrName>
                                        </p:attrNameLst>
                                      </p:cBhvr>
                                      <p:tavLst>
                                        <p:tav tm="0">
                                          <p:val>
                                            <p:strVal val="0-#ppt_w/2"/>
                                          </p:val>
                                        </p:tav>
                                        <p:tav tm="100000">
                                          <p:val>
                                            <p:strVal val="#ppt_x"/>
                                          </p:val>
                                        </p:tav>
                                      </p:tavLst>
                                    </p:anim>
                                    <p:anim calcmode="lin" valueType="num">
                                      <p:cBhvr additive="base">
                                        <p:cTn id="26" dur="2000" fill="hold"/>
                                        <p:tgtEl>
                                          <p:spTgt spid="143"/>
                                        </p:tgtEl>
                                        <p:attrNameLst>
                                          <p:attrName>ppt_y</p:attrName>
                                        </p:attrNameLst>
                                      </p:cBhvr>
                                      <p:tavLst>
                                        <p:tav tm="0">
                                          <p:val>
                                            <p:strVal val="#ppt_y"/>
                                          </p:val>
                                        </p:tav>
                                        <p:tav tm="100000">
                                          <p:val>
                                            <p:strVal val="#ppt_y"/>
                                          </p:val>
                                        </p:tav>
                                      </p:tavLst>
                                    </p:anim>
                                  </p:childTnLst>
                                </p:cTn>
                              </p:par>
                              <p:par>
                                <p:cTn id="27" presetID="1" presetClass="entr" presetSubtype="0" fill="hold" grpId="1" nodeType="withEffect">
                                  <p:stCondLst>
                                    <p:cond delay="0"/>
                                  </p:stCondLst>
                                  <p:childTnLst>
                                    <p:set>
                                      <p:cBhvr>
                                        <p:cTn id="28" dur="1" fill="hold">
                                          <p:stCondLst>
                                            <p:cond delay="0"/>
                                          </p:stCondLst>
                                        </p:cTn>
                                        <p:tgtEl>
                                          <p:spTgt spid="118"/>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childTnLst>
                          </p:cTn>
                        </p:par>
                        <p:par>
                          <p:cTn id="31" fill="hold">
                            <p:stCondLst>
                              <p:cond delay="3000"/>
                            </p:stCondLst>
                            <p:childTnLst>
                              <p:par>
                                <p:cTn id="32" presetID="1" presetClass="exit" presetSubtype="0" fill="hold" grpId="2" nodeType="afterEffect">
                                  <p:stCondLst>
                                    <p:cond delay="0"/>
                                  </p:stCondLst>
                                  <p:childTnLst>
                                    <p:set>
                                      <p:cBhvr>
                                        <p:cTn id="33" dur="1" fill="hold">
                                          <p:stCondLst>
                                            <p:cond delay="0"/>
                                          </p:stCondLst>
                                        </p:cTn>
                                        <p:tgtEl>
                                          <p:spTgt spid="118"/>
                                        </p:tgtEl>
                                        <p:attrNameLst>
                                          <p:attrName>style.visibility</p:attrName>
                                        </p:attrNameLst>
                                      </p:cBhvr>
                                      <p:to>
                                        <p:strVal val="hidden"/>
                                      </p:to>
                                    </p:set>
                                  </p:childTnLst>
                                </p:cTn>
                              </p:par>
                            </p:childTnLst>
                          </p:cTn>
                        </p:par>
                        <p:par>
                          <p:cTn id="34" fill="hold">
                            <p:stCondLst>
                              <p:cond delay="3000"/>
                            </p:stCondLst>
                            <p:childTnLst>
                              <p:par>
                                <p:cTn id="35" presetID="1" presetClass="exit" presetSubtype="0" fill="hold" grpId="2" nodeType="afterEffect">
                                  <p:stCondLst>
                                    <p:cond delay="0"/>
                                  </p:stCondLst>
                                  <p:childTnLst>
                                    <p:set>
                                      <p:cBhvr>
                                        <p:cTn id="36" dur="1" fill="hold">
                                          <p:stCondLst>
                                            <p:cond delay="0"/>
                                          </p:stCondLst>
                                        </p:cTn>
                                        <p:tgtEl>
                                          <p:spTgt spid="120"/>
                                        </p:tgtEl>
                                        <p:attrNameLst>
                                          <p:attrName>style.visibility</p:attrName>
                                        </p:attrNameLst>
                                      </p:cBhvr>
                                      <p:to>
                                        <p:strVal val="hidden"/>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4.72222E-6 -7.40741E-7 L 0.52378 0.00463 " pathEditMode="relative" rAng="0" ptsTypes="AA">
                                      <p:cBhvr>
                                        <p:cTn id="39" dur="5000" fill="hold"/>
                                        <p:tgtEl>
                                          <p:spTgt spid="143"/>
                                        </p:tgtEl>
                                        <p:attrNameLst>
                                          <p:attrName>ppt_x</p:attrName>
                                          <p:attrName>ppt_y</p:attrName>
                                        </p:attrNameLst>
                                      </p:cBhvr>
                                      <p:rCtr x="26181" y="231"/>
                                    </p:animMotion>
                                  </p:childTnLst>
                                </p:cTn>
                              </p:par>
                              <p:par>
                                <p:cTn id="40" presetID="1" presetClass="entr" presetSubtype="0" fill="hold" grpId="1" nodeType="withEffect">
                                  <p:stCondLst>
                                    <p:cond delay="1000"/>
                                  </p:stCondLst>
                                  <p:childTnLst>
                                    <p:set>
                                      <p:cBhvr>
                                        <p:cTn id="41" dur="1" fill="hold">
                                          <p:stCondLst>
                                            <p:cond delay="0"/>
                                          </p:stCondLst>
                                        </p:cTn>
                                        <p:tgtEl>
                                          <p:spTgt spid="129"/>
                                        </p:tgtEl>
                                        <p:attrNameLst>
                                          <p:attrName>style.visibility</p:attrName>
                                        </p:attrNameLst>
                                      </p:cBhvr>
                                      <p:to>
                                        <p:strVal val="visible"/>
                                      </p:to>
                                    </p:set>
                                  </p:childTnLst>
                                </p:cTn>
                              </p:par>
                              <p:par>
                                <p:cTn id="42" presetID="1" presetClass="exit" presetSubtype="0" fill="hold" grpId="0" nodeType="withEffect">
                                  <p:stCondLst>
                                    <p:cond delay="1000"/>
                                  </p:stCondLst>
                                  <p:childTnLst>
                                    <p:set>
                                      <p:cBhvr>
                                        <p:cTn id="43" dur="1" fill="hold">
                                          <p:stCondLst>
                                            <p:cond delay="0"/>
                                          </p:stCondLst>
                                        </p:cTn>
                                        <p:tgtEl>
                                          <p:spTgt spid="163"/>
                                        </p:tgtEl>
                                        <p:attrNameLst>
                                          <p:attrName>style.visibility</p:attrName>
                                        </p:attrNameLst>
                                      </p:cBhvr>
                                      <p:to>
                                        <p:strVal val="hidden"/>
                                      </p:to>
                                    </p:set>
                                  </p:childTnLst>
                                </p:cTn>
                              </p:par>
                              <p:par>
                                <p:cTn id="44" presetID="1" presetClass="entr" presetSubtype="0" fill="hold" grpId="1" nodeType="withEffect">
                                  <p:stCondLst>
                                    <p:cond delay="2500"/>
                                  </p:stCondLst>
                                  <p:childTnLst>
                                    <p:set>
                                      <p:cBhvr>
                                        <p:cTn id="45" dur="1" fill="hold">
                                          <p:stCondLst>
                                            <p:cond delay="0"/>
                                          </p:stCondLst>
                                        </p:cTn>
                                        <p:tgtEl>
                                          <p:spTgt spid="163"/>
                                        </p:tgtEl>
                                        <p:attrNameLst>
                                          <p:attrName>style.visibility</p:attrName>
                                        </p:attrNameLst>
                                      </p:cBhvr>
                                      <p:to>
                                        <p:strVal val="visible"/>
                                      </p:to>
                                    </p:set>
                                  </p:childTnLst>
                                </p:cTn>
                              </p:par>
                              <p:par>
                                <p:cTn id="46" presetID="1" presetClass="entr" presetSubtype="0" fill="hold" grpId="1" nodeType="withEffect">
                                  <p:stCondLst>
                                    <p:cond delay="2500"/>
                                  </p:stCondLst>
                                  <p:childTnLst>
                                    <p:set>
                                      <p:cBhvr>
                                        <p:cTn id="47" dur="1" fill="hold">
                                          <p:stCondLst>
                                            <p:cond delay="0"/>
                                          </p:stCondLst>
                                        </p:cTn>
                                        <p:tgtEl>
                                          <p:spTgt spid="127"/>
                                        </p:tgtEl>
                                        <p:attrNameLst>
                                          <p:attrName>style.visibility</p:attrName>
                                        </p:attrNameLst>
                                      </p:cBhvr>
                                      <p:to>
                                        <p:strVal val="visible"/>
                                      </p:to>
                                    </p:set>
                                  </p:childTnLst>
                                </p:cTn>
                              </p:par>
                              <p:par>
                                <p:cTn id="48" presetID="1" presetClass="exit" presetSubtype="0" fill="hold" grpId="2" nodeType="withEffect">
                                  <p:stCondLst>
                                    <p:cond delay="6500"/>
                                  </p:stCondLst>
                                  <p:childTnLst>
                                    <p:set>
                                      <p:cBhvr>
                                        <p:cTn id="49" dur="1" fill="hold">
                                          <p:stCondLst>
                                            <p:cond delay="0"/>
                                          </p:stCondLst>
                                        </p:cTn>
                                        <p:tgtEl>
                                          <p:spTgt spid="127"/>
                                        </p:tgtEl>
                                        <p:attrNameLst>
                                          <p:attrName>style.visibility</p:attrName>
                                        </p:attrNameLst>
                                      </p:cBhvr>
                                      <p:to>
                                        <p:strVal val="hidden"/>
                                      </p:to>
                                    </p:set>
                                  </p:childTnLst>
                                </p:cTn>
                              </p:par>
                              <p:par>
                                <p:cTn id="50" presetID="1" presetClass="exit" presetSubtype="0" fill="hold" grpId="2" nodeType="withEffect">
                                  <p:stCondLst>
                                    <p:cond delay="6500"/>
                                  </p:stCondLst>
                                  <p:childTnLst>
                                    <p:set>
                                      <p:cBhvr>
                                        <p:cTn id="51" dur="1" fill="hold">
                                          <p:stCondLst>
                                            <p:cond delay="0"/>
                                          </p:stCondLst>
                                        </p:cTn>
                                        <p:tgtEl>
                                          <p:spTgt spid="129"/>
                                        </p:tgtEl>
                                        <p:attrNameLst>
                                          <p:attrName>style.visibility</p:attrName>
                                        </p:attrNameLst>
                                      </p:cBhvr>
                                      <p:to>
                                        <p:strVal val="hidden"/>
                                      </p:to>
                                    </p:set>
                                  </p:childTnLst>
                                </p:cTn>
                              </p:par>
                            </p:childTnLst>
                          </p:cTn>
                        </p:par>
                        <p:par>
                          <p:cTn id="52" fill="hold">
                            <p:stCondLst>
                              <p:cond delay="9500"/>
                            </p:stCondLst>
                            <p:childTnLst>
                              <p:par>
                                <p:cTn id="53" presetID="42" presetClass="path" presetSubtype="0" accel="50000" decel="50000" fill="hold" nodeType="afterEffect">
                                  <p:stCondLst>
                                    <p:cond delay="500"/>
                                  </p:stCondLst>
                                  <p:childTnLst>
                                    <p:animMotion origin="layout" path="M 0.52378 0.00463 L 0.99045 0.00486 " pathEditMode="relative" rAng="0" ptsTypes="AA">
                                      <p:cBhvr>
                                        <p:cTn id="54" dur="3000" fill="hold"/>
                                        <p:tgtEl>
                                          <p:spTgt spid="143"/>
                                        </p:tgtEl>
                                        <p:attrNameLst>
                                          <p:attrName>ppt_x</p:attrName>
                                          <p:attrName>ppt_y</p:attrName>
                                        </p:attrNameLst>
                                      </p:cBhvr>
                                      <p:rCtr x="23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8" grpId="1" animBg="1"/>
      <p:bldP spid="118" grpId="2" animBg="1"/>
      <p:bldP spid="120" grpId="0" animBg="1"/>
      <p:bldP spid="120" grpId="1" animBg="1"/>
      <p:bldP spid="120" grpId="2" animBg="1"/>
      <p:bldP spid="127" grpId="0" animBg="1"/>
      <p:bldP spid="127" grpId="1" animBg="1"/>
      <p:bldP spid="127" grpId="2" animBg="1"/>
      <p:bldP spid="129" grpId="0" animBg="1"/>
      <p:bldP spid="129" grpId="1" animBg="1"/>
      <p:bldP spid="129" grpId="2" animBg="1"/>
      <p:bldP spid="132" grpId="0"/>
      <p:bldP spid="158" grpId="0"/>
      <p:bldP spid="163" grpId="0" animBg="1"/>
      <p:bldP spid="163"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4077696" cy="884238"/>
          </a:xfrm>
        </p:spPr>
        <p:txBody>
          <a:bodyPr>
            <a:normAutofit/>
          </a:bodyPr>
          <a:lstStyle/>
          <a:p>
            <a:r>
              <a:rPr lang="en-US" sz="3200" b="1" dirty="0"/>
              <a:t>Signal Type</a:t>
            </a:r>
          </a:p>
        </p:txBody>
      </p:sp>
      <p:sp>
        <p:nvSpPr>
          <p:cNvPr id="7" name="Content Placeholder 6"/>
          <p:cNvSpPr>
            <a:spLocks noGrp="1"/>
          </p:cNvSpPr>
          <p:nvPr>
            <p:ph idx="1"/>
          </p:nvPr>
        </p:nvSpPr>
        <p:spPr>
          <a:xfrm>
            <a:off x="1586022" y="1066800"/>
            <a:ext cx="7253177" cy="4953000"/>
          </a:xfrm>
        </p:spPr>
        <p:txBody>
          <a:bodyPr>
            <a:normAutofit fontScale="85000" lnSpcReduction="10000"/>
          </a:bodyPr>
          <a:lstStyle/>
          <a:p>
            <a:endParaRPr lang="en-US" sz="2400" b="1" dirty="0"/>
          </a:p>
          <a:p>
            <a:pPr lvl="1"/>
            <a:r>
              <a:rPr lang="en-US" sz="3600" b="1" dirty="0"/>
              <a:t>Pretimed</a:t>
            </a:r>
            <a:r>
              <a:rPr lang="en-US" sz="2000" dirty="0"/>
              <a:t> </a:t>
            </a:r>
          </a:p>
          <a:p>
            <a:pPr marL="456986" lvl="1" indent="0">
              <a:buNone/>
            </a:pPr>
            <a:r>
              <a:rPr lang="en-US" sz="2000" dirty="0"/>
              <a:t>– </a:t>
            </a:r>
            <a:r>
              <a:rPr lang="en-US" sz="2600" dirty="0" smtClean="0"/>
              <a:t>Uses </a:t>
            </a:r>
            <a:r>
              <a:rPr lang="en-US" sz="2600" dirty="0"/>
              <a:t>a preset sequence of phase times with no use of vehicle detection </a:t>
            </a:r>
          </a:p>
          <a:p>
            <a:pPr lvl="1"/>
            <a:endParaRPr lang="en-US" sz="2600" dirty="0"/>
          </a:p>
          <a:p>
            <a:pPr lvl="1"/>
            <a:r>
              <a:rPr lang="en-US" sz="3600" b="1" dirty="0"/>
              <a:t>Coordinated Actuated </a:t>
            </a:r>
          </a:p>
          <a:p>
            <a:pPr marL="456986" lvl="1" indent="0">
              <a:buNone/>
            </a:pPr>
            <a:r>
              <a:rPr lang="en-US" sz="2600" dirty="0"/>
              <a:t>– </a:t>
            </a:r>
            <a:r>
              <a:rPr lang="en-US" sz="2600" dirty="0" smtClean="0"/>
              <a:t>Uses a </a:t>
            </a:r>
            <a:r>
              <a:rPr lang="en-US" sz="2600" dirty="0"/>
              <a:t>fixed cycle length while the amount of green time for the main street through phase varies, utilizing unused time from the minor phases. </a:t>
            </a:r>
          </a:p>
          <a:p>
            <a:pPr lvl="1"/>
            <a:endParaRPr lang="en-US" sz="2600" dirty="0"/>
          </a:p>
          <a:p>
            <a:pPr lvl="1"/>
            <a:r>
              <a:rPr lang="en-US" sz="3600" b="1" dirty="0"/>
              <a:t>Fully Actuated </a:t>
            </a:r>
          </a:p>
          <a:p>
            <a:pPr marL="456986" lvl="1" indent="0">
              <a:buNone/>
            </a:pPr>
            <a:r>
              <a:rPr lang="en-US" sz="2000" dirty="0"/>
              <a:t>– </a:t>
            </a:r>
            <a:r>
              <a:rPr lang="en-US" dirty="0" smtClean="0"/>
              <a:t>Uses </a:t>
            </a:r>
            <a:r>
              <a:rPr lang="en-US" dirty="0"/>
              <a:t>vehicle detection for all signal phases on both the main and side street approaches </a:t>
            </a:r>
          </a:p>
          <a:p>
            <a:endParaRPr lang="en-US" sz="3800" dirty="0"/>
          </a:p>
          <a:p>
            <a:endParaRPr lang="en-US" sz="2400" b="1" dirty="0"/>
          </a:p>
        </p:txBody>
      </p:sp>
      <p:pic>
        <p:nvPicPr>
          <p:cNvPr id="18" name="Picture 6" descr="http://www.freefoto.com/images/41/13/41_13_68---Green-Traffic-light_web.jpg">
            <a:hlinkClick r:id="rId4"/>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381000" y="1524000"/>
            <a:ext cx="1172619" cy="2871231"/>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pic>
        <p:nvPicPr>
          <p:cNvPr id="19" name="Picture 18" descr="PageCurl.png"/>
          <p:cNvPicPr>
            <a:picLocks noChangeAspect="1"/>
          </p:cNvPicPr>
          <p:nvPr/>
        </p:nvPicPr>
        <p:blipFill>
          <a:blip r:embed="rId7" cstate="print"/>
          <a:stretch>
            <a:fillRect/>
          </a:stretch>
        </p:blipFill>
        <p:spPr>
          <a:xfrm rot="16200000">
            <a:off x="8207063" y="5921060"/>
            <a:ext cx="1208955" cy="664925"/>
          </a:xfrm>
          <a:prstGeom prst="rect">
            <a:avLst/>
          </a:prstGeom>
        </p:spPr>
      </p:pic>
      <p:sp>
        <p:nvSpPr>
          <p:cNvPr id="20" name="Rectangle 19"/>
          <p:cNvSpPr/>
          <p:nvPr/>
        </p:nvSpPr>
        <p:spPr>
          <a:xfrm>
            <a:off x="8734345" y="6496846"/>
            <a:ext cx="418618" cy="369287"/>
          </a:xfrm>
          <a:prstGeom prst="rect">
            <a:avLst/>
          </a:prstGeom>
        </p:spPr>
        <p:txBody>
          <a:bodyPr wrap="none" lIns="91397" tIns="45698" rIns="91397" bIns="45698">
            <a:spAutoFit/>
          </a:bodyPr>
          <a:lstStyle/>
          <a:p>
            <a:pPr algn="r"/>
            <a:r>
              <a:rPr lang="en-US" dirty="0" smtClean="0"/>
              <a:t>96</a:t>
            </a:r>
            <a:endParaRPr lang="en-US" dirty="0"/>
          </a:p>
        </p:txBody>
      </p:sp>
      <p:sp>
        <p:nvSpPr>
          <p:cNvPr id="22" name="Pentagon 21"/>
          <p:cNvSpPr/>
          <p:nvPr/>
        </p:nvSpPr>
        <p:spPr bwMode="auto">
          <a:xfrm>
            <a:off x="-14177" y="0"/>
            <a:ext cx="1600200" cy="411480"/>
          </a:xfrm>
          <a:prstGeom prst="homePlate">
            <a:avLst/>
          </a:prstGeom>
          <a:solidFill>
            <a:schemeClr val="accent3">
              <a:lumMod val="75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CONTROL</a:t>
            </a:r>
          </a:p>
        </p:txBody>
      </p:sp>
    </p:spTree>
    <p:custDataLst>
      <p:tags r:id="rId1"/>
    </p:custDataLst>
    <p:extLst>
      <p:ext uri="{BB962C8B-B14F-4D97-AF65-F5344CB8AC3E}">
        <p14:creationId xmlns:p14="http://schemas.microsoft.com/office/powerpoint/2010/main" val="2801814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 Day Two</a:t>
            </a:r>
            <a:endParaRPr lang="en-US" dirty="0"/>
          </a:p>
        </p:txBody>
      </p:sp>
      <p:sp>
        <p:nvSpPr>
          <p:cNvPr id="3" name="Content Placeholder 2"/>
          <p:cNvSpPr>
            <a:spLocks noGrp="1"/>
          </p:cNvSpPr>
          <p:nvPr>
            <p:ph idx="1"/>
          </p:nvPr>
        </p:nvSpPr>
        <p:spPr/>
        <p:txBody>
          <a:bodyPr>
            <a:normAutofit fontScale="62500" lnSpcReduction="20000"/>
          </a:bodyPr>
          <a:lstStyle/>
          <a:p>
            <a:pPr marL="0" indent="0" defTabSz="1370959">
              <a:buNone/>
              <a:tabLst>
                <a:tab pos="1142466" algn="r"/>
                <a:tab pos="1942192" algn="l"/>
              </a:tabLst>
            </a:pPr>
            <a:r>
              <a:rPr lang="en-US" sz="2800" dirty="0" smtClean="0">
                <a:solidFill>
                  <a:schemeClr val="accent6">
                    <a:lumMod val="75000"/>
                  </a:schemeClr>
                </a:solidFill>
              </a:rPr>
              <a:t>8:30 AM		</a:t>
            </a:r>
            <a:r>
              <a:rPr lang="en-US" sz="2800" b="1" dirty="0" smtClean="0">
                <a:solidFill>
                  <a:schemeClr val="accent6"/>
                </a:solidFill>
                <a:latin typeface="Arial Black" panose="020B0A04020102020204" pitchFamily="34" charset="0"/>
              </a:rPr>
              <a:t>9</a:t>
            </a:r>
            <a:r>
              <a:rPr lang="en-US" sz="2800" dirty="0" smtClean="0"/>
              <a:t>   Multimodal </a:t>
            </a:r>
            <a:r>
              <a:rPr lang="en-US" sz="2800" dirty="0"/>
              <a:t>LOS </a:t>
            </a:r>
            <a:r>
              <a:rPr lang="en-US" sz="2800" dirty="0" smtClean="0"/>
              <a:t>Review		Martin</a:t>
            </a:r>
            <a:endParaRPr lang="en-US" sz="2800" dirty="0"/>
          </a:p>
          <a:p>
            <a:pPr marL="0" indent="0" defTabSz="1370959">
              <a:buNone/>
              <a:tabLst>
                <a:tab pos="1142466" algn="r"/>
                <a:tab pos="1942192" algn="l"/>
              </a:tabLst>
            </a:pPr>
            <a:r>
              <a:rPr lang="en-US" sz="2800" dirty="0" smtClean="0">
                <a:solidFill>
                  <a:schemeClr val="accent6">
                    <a:lumMod val="75000"/>
                  </a:schemeClr>
                </a:solidFill>
              </a:rPr>
              <a:t>9:00 </a:t>
            </a:r>
            <a:r>
              <a:rPr lang="en-US" sz="2800" dirty="0">
                <a:solidFill>
                  <a:schemeClr val="accent6">
                    <a:lumMod val="75000"/>
                  </a:schemeClr>
                </a:solidFill>
              </a:rPr>
              <a:t>AM</a:t>
            </a:r>
            <a:r>
              <a:rPr lang="en-US" sz="2800" dirty="0"/>
              <a:t>	</a:t>
            </a:r>
            <a:r>
              <a:rPr lang="en-US" sz="2800" dirty="0" smtClean="0"/>
              <a:t>	</a:t>
            </a:r>
            <a:r>
              <a:rPr lang="en-US" sz="2800" b="1" dirty="0" smtClean="0">
                <a:solidFill>
                  <a:schemeClr val="accent6"/>
                </a:solidFill>
                <a:latin typeface="Arial Black" panose="020B0A04020102020204" pitchFamily="34" charset="0"/>
              </a:rPr>
              <a:t>10</a:t>
            </a:r>
            <a:r>
              <a:rPr lang="en-US" sz="2800" dirty="0" smtClean="0"/>
              <a:t> </a:t>
            </a:r>
            <a:r>
              <a:rPr lang="en-US" sz="2800" dirty="0"/>
              <a:t>ARTPLAN – Bus </a:t>
            </a:r>
            <a:r>
              <a:rPr lang="en-US" sz="2800" dirty="0" smtClean="0"/>
              <a:t>Analysis		Martin</a:t>
            </a:r>
            <a:endParaRPr lang="en-US" sz="2800" dirty="0"/>
          </a:p>
          <a:p>
            <a:pPr marL="0" indent="0" defTabSz="1370959">
              <a:buNone/>
              <a:tabLst>
                <a:tab pos="1142466" algn="r"/>
                <a:tab pos="1942192" algn="l"/>
              </a:tabLst>
            </a:pPr>
            <a:r>
              <a:rPr lang="en-US" sz="2800" dirty="0" smtClean="0">
                <a:solidFill>
                  <a:schemeClr val="accent6">
                    <a:lumMod val="75000"/>
                  </a:schemeClr>
                </a:solidFill>
              </a:rPr>
              <a:t>9:40 AM		</a:t>
            </a:r>
            <a:r>
              <a:rPr lang="en-US" sz="2800" b="1" dirty="0" smtClean="0">
                <a:solidFill>
                  <a:schemeClr val="accent6"/>
                </a:solidFill>
                <a:latin typeface="Arial Black" panose="020B0A04020102020204" pitchFamily="34" charset="0"/>
              </a:rPr>
              <a:t>11</a:t>
            </a:r>
            <a:r>
              <a:rPr lang="en-US" sz="2800" dirty="0" smtClean="0"/>
              <a:t> </a:t>
            </a:r>
            <a:r>
              <a:rPr lang="en-US" sz="2800" dirty="0"/>
              <a:t>Monroe Street Video Data </a:t>
            </a:r>
            <a:r>
              <a:rPr lang="en-US" sz="2800" dirty="0" smtClean="0"/>
              <a:t>Collection	Martin</a:t>
            </a:r>
            <a:endParaRPr lang="en-US" sz="2800" dirty="0"/>
          </a:p>
          <a:p>
            <a:pPr defTabSz="1370959">
              <a:spcBef>
                <a:spcPts val="1200"/>
              </a:spcBef>
              <a:spcAft>
                <a:spcPts val="1200"/>
              </a:spcAft>
              <a:buClr>
                <a:schemeClr val="accent4">
                  <a:lumMod val="75000"/>
                </a:schemeClr>
              </a:buClr>
              <a:buFont typeface="Arial" panose="020B0604020202020204" pitchFamily="34" charset="0"/>
              <a:buChar char="◄"/>
              <a:tabLst>
                <a:tab pos="1942192" algn="l"/>
              </a:tabLst>
            </a:pPr>
            <a:r>
              <a:rPr lang="en-US" sz="2800" dirty="0">
                <a:solidFill>
                  <a:schemeClr val="accent4">
                    <a:lumMod val="75000"/>
                  </a:schemeClr>
                </a:solidFill>
              </a:rPr>
              <a:t>10:10 AM Break</a:t>
            </a:r>
            <a:endParaRPr lang="en-US" sz="2800" dirty="0"/>
          </a:p>
          <a:p>
            <a:pPr marL="0" indent="0" defTabSz="1370959">
              <a:buNone/>
              <a:tabLst>
                <a:tab pos="1142466" algn="r"/>
                <a:tab pos="1942192" algn="l"/>
              </a:tabLst>
            </a:pPr>
            <a:r>
              <a:rPr lang="en-US" sz="2800" dirty="0" smtClean="0">
                <a:solidFill>
                  <a:schemeClr val="accent6">
                    <a:lumMod val="75000"/>
                  </a:schemeClr>
                </a:solidFill>
              </a:rPr>
              <a:t>10:25 AM		</a:t>
            </a:r>
            <a:r>
              <a:rPr lang="en-US" sz="2800" b="1" dirty="0" smtClean="0">
                <a:solidFill>
                  <a:schemeClr val="accent6"/>
                </a:solidFill>
                <a:latin typeface="Arial Black" panose="020B0A04020102020204" pitchFamily="34" charset="0"/>
              </a:rPr>
              <a:t>12</a:t>
            </a:r>
            <a:r>
              <a:rPr lang="en-US" sz="2800" dirty="0" smtClean="0"/>
              <a:t> </a:t>
            </a:r>
            <a:r>
              <a:rPr lang="en-US" sz="2800" dirty="0"/>
              <a:t>Monroe Street ARTPLAN </a:t>
            </a:r>
            <a:r>
              <a:rPr lang="en-US" sz="2800" dirty="0" smtClean="0"/>
              <a:t>analysis	Martin</a:t>
            </a:r>
            <a:endParaRPr lang="en-US" sz="2800" dirty="0">
              <a:solidFill>
                <a:schemeClr val="accent6">
                  <a:lumMod val="75000"/>
                </a:schemeClr>
              </a:solidFill>
            </a:endParaRPr>
          </a:p>
          <a:p>
            <a:pPr marL="0" indent="0" defTabSz="1370959">
              <a:buNone/>
              <a:tabLst>
                <a:tab pos="1142466" algn="r"/>
                <a:tab pos="1942192" algn="l"/>
              </a:tabLst>
            </a:pPr>
            <a:endParaRPr lang="en-US" sz="2800" dirty="0"/>
          </a:p>
          <a:p>
            <a:pPr defTabSz="1370959">
              <a:spcBef>
                <a:spcPts val="1200"/>
              </a:spcBef>
              <a:spcAft>
                <a:spcPts val="1200"/>
              </a:spcAft>
              <a:buClr>
                <a:schemeClr val="accent4">
                  <a:lumMod val="75000"/>
                </a:schemeClr>
              </a:buClr>
              <a:buFont typeface="Arial" panose="020B0604020202020204" pitchFamily="34" charset="0"/>
              <a:buChar char="◄"/>
              <a:tabLst>
                <a:tab pos="1942192" algn="l"/>
              </a:tabLst>
            </a:pPr>
            <a:r>
              <a:rPr lang="en-US" sz="2800" dirty="0">
                <a:solidFill>
                  <a:schemeClr val="accent4">
                    <a:lumMod val="75000"/>
                  </a:schemeClr>
                </a:solidFill>
              </a:rPr>
              <a:t>11:45 AM Lunch</a:t>
            </a:r>
          </a:p>
          <a:p>
            <a:pPr marL="0" indent="0" defTabSz="1370959">
              <a:buNone/>
              <a:tabLst>
                <a:tab pos="1142466" algn="r"/>
                <a:tab pos="1942192" algn="l"/>
              </a:tabLst>
            </a:pPr>
            <a:r>
              <a:rPr lang="en-US" sz="2800" dirty="0" smtClean="0">
                <a:solidFill>
                  <a:schemeClr val="accent6">
                    <a:lumMod val="75000"/>
                  </a:schemeClr>
                </a:solidFill>
              </a:rPr>
              <a:t>1:00 PM	</a:t>
            </a:r>
            <a:r>
              <a:rPr lang="en-US" sz="2800" dirty="0"/>
              <a:t>	</a:t>
            </a:r>
            <a:r>
              <a:rPr lang="en-US" sz="2800" b="1" dirty="0">
                <a:solidFill>
                  <a:schemeClr val="accent6"/>
                </a:solidFill>
                <a:latin typeface="Arial Black" panose="020B0A04020102020204" pitchFamily="34" charset="0"/>
              </a:rPr>
              <a:t>13</a:t>
            </a:r>
            <a:r>
              <a:rPr lang="en-US" sz="2800" dirty="0"/>
              <a:t> FREEPLAN – Freeway </a:t>
            </a:r>
            <a:r>
              <a:rPr lang="en-US" sz="2800" dirty="0" smtClean="0"/>
              <a:t>analysis</a:t>
            </a:r>
            <a:r>
              <a:rPr lang="en-US" sz="2800" dirty="0">
                <a:solidFill>
                  <a:schemeClr val="accent6">
                    <a:lumMod val="75000"/>
                  </a:schemeClr>
                </a:solidFill>
              </a:rPr>
              <a:t>	</a:t>
            </a:r>
            <a:r>
              <a:rPr lang="en-US" sz="2800" dirty="0" smtClean="0"/>
              <a:t>Martin</a:t>
            </a:r>
            <a:endParaRPr lang="en-US" sz="2800" dirty="0"/>
          </a:p>
          <a:p>
            <a:pPr defTabSz="1370959">
              <a:spcBef>
                <a:spcPts val="1200"/>
              </a:spcBef>
              <a:spcAft>
                <a:spcPts val="1200"/>
              </a:spcAft>
              <a:buClr>
                <a:schemeClr val="accent4">
                  <a:lumMod val="75000"/>
                </a:schemeClr>
              </a:buClr>
              <a:buFont typeface="Arial" panose="020B0604020202020204" pitchFamily="34" charset="0"/>
              <a:buChar char="◄"/>
              <a:tabLst>
                <a:tab pos="1942192" algn="l"/>
              </a:tabLst>
            </a:pPr>
            <a:r>
              <a:rPr lang="en-US" sz="2800" dirty="0">
                <a:solidFill>
                  <a:schemeClr val="accent4">
                    <a:lumMod val="75000"/>
                  </a:schemeClr>
                </a:solidFill>
              </a:rPr>
              <a:t>2:30 PM Break</a:t>
            </a:r>
          </a:p>
          <a:p>
            <a:pPr marL="0" indent="0" defTabSz="1370959">
              <a:buNone/>
              <a:tabLst>
                <a:tab pos="1142466" algn="r"/>
                <a:tab pos="1942192" algn="l"/>
              </a:tabLst>
            </a:pPr>
            <a:r>
              <a:rPr lang="en-US" sz="2800" dirty="0" smtClean="0">
                <a:solidFill>
                  <a:schemeClr val="accent6">
                    <a:lumMod val="75000"/>
                  </a:schemeClr>
                </a:solidFill>
              </a:rPr>
              <a:t>2:45 </a:t>
            </a:r>
            <a:r>
              <a:rPr lang="en-US" sz="2800" dirty="0">
                <a:solidFill>
                  <a:schemeClr val="accent6">
                    <a:lumMod val="75000"/>
                  </a:schemeClr>
                </a:solidFill>
              </a:rPr>
              <a:t>PM	</a:t>
            </a:r>
            <a:r>
              <a:rPr lang="en-US" sz="2800" dirty="0" smtClean="0">
                <a:solidFill>
                  <a:schemeClr val="accent6">
                    <a:lumMod val="75000"/>
                  </a:schemeClr>
                </a:solidFill>
              </a:rPr>
              <a:t>	</a:t>
            </a:r>
            <a:r>
              <a:rPr lang="en-US" sz="2800" b="1" dirty="0" smtClean="0">
                <a:solidFill>
                  <a:schemeClr val="accent6"/>
                </a:solidFill>
                <a:latin typeface="Arial Black" panose="020B0A04020102020204" pitchFamily="34" charset="0"/>
              </a:rPr>
              <a:t>14</a:t>
            </a:r>
            <a:r>
              <a:rPr lang="en-US" sz="2800" dirty="0" smtClean="0">
                <a:solidFill>
                  <a:schemeClr val="accent6">
                    <a:lumMod val="75000"/>
                  </a:schemeClr>
                </a:solidFill>
              </a:rPr>
              <a:t> </a:t>
            </a:r>
            <a:r>
              <a:rPr lang="en-US" sz="2800" dirty="0"/>
              <a:t>Future Year Analysis, LOS Applications</a:t>
            </a:r>
            <a:r>
              <a:rPr lang="en-US" sz="2800" dirty="0">
                <a:solidFill>
                  <a:schemeClr val="accent6">
                    <a:lumMod val="75000"/>
                  </a:schemeClr>
                </a:solidFill>
              </a:rPr>
              <a:t>	</a:t>
            </a:r>
            <a:r>
              <a:rPr lang="en-US" sz="2800" dirty="0" smtClean="0"/>
              <a:t>Martin</a:t>
            </a:r>
            <a:r>
              <a:rPr lang="en-US" sz="2800" dirty="0">
                <a:solidFill>
                  <a:schemeClr val="accent6">
                    <a:lumMod val="75000"/>
                  </a:schemeClr>
                </a:solidFill>
              </a:rPr>
              <a:t>	</a:t>
            </a:r>
          </a:p>
          <a:p>
            <a:pPr marL="0" indent="0" defTabSz="1370959">
              <a:buNone/>
              <a:tabLst>
                <a:tab pos="1142466" algn="r"/>
                <a:tab pos="1942192" algn="l"/>
              </a:tabLst>
            </a:pPr>
            <a:r>
              <a:rPr lang="en-US" sz="2800" dirty="0" smtClean="0">
                <a:solidFill>
                  <a:schemeClr val="accent6">
                    <a:lumMod val="75000"/>
                  </a:schemeClr>
                </a:solidFill>
              </a:rPr>
              <a:t>4:00 PM	</a:t>
            </a:r>
            <a:r>
              <a:rPr lang="en-US" sz="2800" dirty="0"/>
              <a:t>	</a:t>
            </a:r>
            <a:r>
              <a:rPr lang="en-US" sz="2800" b="1" dirty="0">
                <a:solidFill>
                  <a:schemeClr val="accent6"/>
                </a:solidFill>
                <a:latin typeface="Arial Black" panose="020B0A04020102020204" pitchFamily="34" charset="0"/>
              </a:rPr>
              <a:t>15 </a:t>
            </a:r>
            <a:r>
              <a:rPr lang="en-US" sz="2800" dirty="0" smtClean="0"/>
              <a:t>Wrap-Up			Martin</a:t>
            </a:r>
            <a:endParaRPr lang="en-US" sz="2800" dirty="0"/>
          </a:p>
          <a:p>
            <a:pPr defTabSz="1370959">
              <a:spcBef>
                <a:spcPts val="1200"/>
              </a:spcBef>
              <a:spcAft>
                <a:spcPts val="1200"/>
              </a:spcAft>
              <a:buClr>
                <a:schemeClr val="accent4">
                  <a:lumMod val="75000"/>
                </a:schemeClr>
              </a:buClr>
              <a:buFont typeface="Arial" panose="020B0604020202020204" pitchFamily="34" charset="0"/>
              <a:buChar char="◄"/>
              <a:tabLst>
                <a:tab pos="1942192" algn="l"/>
              </a:tabLst>
            </a:pPr>
            <a:r>
              <a:rPr lang="en-US" sz="2800" dirty="0">
                <a:solidFill>
                  <a:schemeClr val="accent4">
                    <a:lumMod val="75000"/>
                  </a:schemeClr>
                </a:solidFill>
              </a:rPr>
              <a:t>4:30 PM Adjourn</a:t>
            </a:r>
          </a:p>
          <a:p>
            <a:pPr marL="0" indent="0">
              <a:buNone/>
            </a:pPr>
            <a:endParaRPr lang="en-US" dirty="0" smtClean="0"/>
          </a:p>
          <a:p>
            <a:endParaRPr lang="en-US" dirty="0"/>
          </a:p>
        </p:txBody>
      </p:sp>
      <p:sp>
        <p:nvSpPr>
          <p:cNvPr id="5" name="Pentagon 4"/>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Tree>
    <p:custDataLst>
      <p:tags r:id="rId1"/>
    </p:custDataLst>
    <p:extLst>
      <p:ext uri="{BB962C8B-B14F-4D97-AF65-F5344CB8AC3E}">
        <p14:creationId xmlns:p14="http://schemas.microsoft.com/office/powerpoint/2010/main" val="29162224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634" y="-30100"/>
            <a:ext cx="3429000" cy="669540"/>
          </a:xfrm>
        </p:spPr>
        <p:txBody>
          <a:bodyPr>
            <a:normAutofit/>
          </a:bodyPr>
          <a:lstStyle/>
          <a:p>
            <a:r>
              <a:rPr lang="en-US" sz="3200" b="1" dirty="0" smtClean="0"/>
              <a:t>Cycle Length</a:t>
            </a:r>
            <a:endParaRPr lang="en-US" sz="3200" b="1" dirty="0"/>
          </a:p>
        </p:txBody>
      </p:sp>
      <p:pic>
        <p:nvPicPr>
          <p:cNvPr id="62" name="Picture 61" descr="PageCurl.png"/>
          <p:cNvPicPr>
            <a:picLocks noChangeAspect="1"/>
          </p:cNvPicPr>
          <p:nvPr/>
        </p:nvPicPr>
        <p:blipFill>
          <a:blip r:embed="rId4" cstate="print"/>
          <a:stretch>
            <a:fillRect/>
          </a:stretch>
        </p:blipFill>
        <p:spPr>
          <a:xfrm rot="16200000">
            <a:off x="8207063" y="5921060"/>
            <a:ext cx="1208955" cy="664925"/>
          </a:xfrm>
          <a:prstGeom prst="rect">
            <a:avLst/>
          </a:prstGeom>
        </p:spPr>
      </p:pic>
      <p:sp>
        <p:nvSpPr>
          <p:cNvPr id="63" name="Rectangle 62"/>
          <p:cNvSpPr/>
          <p:nvPr/>
        </p:nvSpPr>
        <p:spPr>
          <a:xfrm>
            <a:off x="8734345" y="6496846"/>
            <a:ext cx="418618" cy="369287"/>
          </a:xfrm>
          <a:prstGeom prst="rect">
            <a:avLst/>
          </a:prstGeom>
        </p:spPr>
        <p:txBody>
          <a:bodyPr wrap="none" lIns="91397" tIns="45698" rIns="91397" bIns="45698">
            <a:spAutoFit/>
          </a:bodyPr>
          <a:lstStyle/>
          <a:p>
            <a:pPr algn="r"/>
            <a:r>
              <a:rPr lang="en-US" dirty="0" smtClean="0">
                <a:solidFill>
                  <a:prstClr val="black"/>
                </a:solidFill>
              </a:rPr>
              <a:t>97</a:t>
            </a:r>
            <a:endParaRPr lang="en-US" dirty="0">
              <a:solidFill>
                <a:prstClr val="black"/>
              </a:solidFill>
            </a:endParaRPr>
          </a:p>
        </p:txBody>
      </p:sp>
      <p:sp>
        <p:nvSpPr>
          <p:cNvPr id="81" name="Pentagon 80"/>
          <p:cNvSpPr/>
          <p:nvPr/>
        </p:nvSpPr>
        <p:spPr bwMode="auto">
          <a:xfrm>
            <a:off x="-14177" y="0"/>
            <a:ext cx="1600200" cy="411480"/>
          </a:xfrm>
          <a:prstGeom prst="homePlate">
            <a:avLst/>
          </a:prstGeom>
          <a:solidFill>
            <a:schemeClr val="accent3">
              <a:lumMod val="75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prstClr val="white"/>
                </a:solidFill>
                <a:latin typeface="Arial" charset="0"/>
              </a:rPr>
              <a:t>CONTROL</a:t>
            </a:r>
          </a:p>
        </p:txBody>
      </p:sp>
      <p:sp>
        <p:nvSpPr>
          <p:cNvPr id="3" name="Content Placeholder 2"/>
          <p:cNvSpPr>
            <a:spLocks noGrp="1"/>
          </p:cNvSpPr>
          <p:nvPr>
            <p:ph idx="1"/>
          </p:nvPr>
        </p:nvSpPr>
        <p:spPr>
          <a:xfrm>
            <a:off x="951505" y="1600204"/>
            <a:ext cx="3763202" cy="4525963"/>
          </a:xfrm>
        </p:spPr>
        <p:txBody>
          <a:bodyPr/>
          <a:lstStyle/>
          <a:p>
            <a:pPr marL="342739" lvl="1" indent="-342739">
              <a:buClr>
                <a:schemeClr val="accent6">
                  <a:lumMod val="75000"/>
                </a:schemeClr>
              </a:buClr>
            </a:pPr>
            <a:r>
              <a:rPr lang="en-US" altLang="en-US" b="1" dirty="0"/>
              <a:t>The total time </a:t>
            </a:r>
            <a:r>
              <a:rPr lang="en-US" altLang="en-US" b="1" dirty="0" smtClean="0"/>
              <a:t>for </a:t>
            </a:r>
            <a:r>
              <a:rPr lang="en-US" altLang="en-US" b="1" dirty="0"/>
              <a:t>the signal to complete one complete sequence of indications</a:t>
            </a:r>
          </a:p>
          <a:p>
            <a:endParaRPr lang="en-US" dirty="0"/>
          </a:p>
        </p:txBody>
      </p:sp>
      <p:grpSp>
        <p:nvGrpSpPr>
          <p:cNvPr id="82" name="Group 4"/>
          <p:cNvGrpSpPr>
            <a:grpSpLocks/>
          </p:cNvGrpSpPr>
          <p:nvPr/>
        </p:nvGrpSpPr>
        <p:grpSpPr bwMode="auto">
          <a:xfrm>
            <a:off x="5453303" y="2201787"/>
            <a:ext cx="3025775" cy="3124200"/>
            <a:chOff x="478" y="2400"/>
            <a:chExt cx="1102" cy="1152"/>
          </a:xfrm>
        </p:grpSpPr>
        <p:grpSp>
          <p:nvGrpSpPr>
            <p:cNvPr id="83" name="Group 5"/>
            <p:cNvGrpSpPr>
              <a:grpSpLocks/>
            </p:cNvGrpSpPr>
            <p:nvPr/>
          </p:nvGrpSpPr>
          <p:grpSpPr bwMode="auto">
            <a:xfrm>
              <a:off x="478" y="2400"/>
              <a:ext cx="1102" cy="1152"/>
              <a:chOff x="478" y="2400"/>
              <a:chExt cx="1102" cy="1152"/>
            </a:xfrm>
          </p:grpSpPr>
          <p:sp>
            <p:nvSpPr>
              <p:cNvPr id="559" name="Freeform 6"/>
              <p:cNvSpPr>
                <a:spLocks/>
              </p:cNvSpPr>
              <p:nvPr/>
            </p:nvSpPr>
            <p:spPr bwMode="auto">
              <a:xfrm>
                <a:off x="478" y="2726"/>
                <a:ext cx="1102" cy="688"/>
              </a:xfrm>
              <a:custGeom>
                <a:avLst/>
                <a:gdLst>
                  <a:gd name="T0" fmla="*/ 653 w 1102"/>
                  <a:gd name="T1" fmla="*/ 48 h 688"/>
                  <a:gd name="T2" fmla="*/ 774 w 1102"/>
                  <a:gd name="T3" fmla="*/ 73 h 688"/>
                  <a:gd name="T4" fmla="*/ 897 w 1102"/>
                  <a:gd name="T5" fmla="*/ 123 h 688"/>
                  <a:gd name="T6" fmla="*/ 977 w 1102"/>
                  <a:gd name="T7" fmla="*/ 177 h 688"/>
                  <a:gd name="T8" fmla="*/ 1021 w 1102"/>
                  <a:gd name="T9" fmla="*/ 231 h 688"/>
                  <a:gd name="T10" fmla="*/ 1048 w 1102"/>
                  <a:gd name="T11" fmla="*/ 285 h 688"/>
                  <a:gd name="T12" fmla="*/ 1056 w 1102"/>
                  <a:gd name="T13" fmla="*/ 373 h 688"/>
                  <a:gd name="T14" fmla="*/ 1031 w 1102"/>
                  <a:gd name="T15" fmla="*/ 442 h 688"/>
                  <a:gd name="T16" fmla="*/ 989 w 1102"/>
                  <a:gd name="T17" fmla="*/ 498 h 688"/>
                  <a:gd name="T18" fmla="*/ 916 w 1102"/>
                  <a:gd name="T19" fmla="*/ 552 h 688"/>
                  <a:gd name="T20" fmla="*/ 818 w 1102"/>
                  <a:gd name="T21" fmla="*/ 600 h 688"/>
                  <a:gd name="T22" fmla="*/ 680 w 1102"/>
                  <a:gd name="T23" fmla="*/ 634 h 688"/>
                  <a:gd name="T24" fmla="*/ 578 w 1102"/>
                  <a:gd name="T25" fmla="*/ 644 h 688"/>
                  <a:gd name="T26" fmla="*/ 495 w 1102"/>
                  <a:gd name="T27" fmla="*/ 644 h 688"/>
                  <a:gd name="T28" fmla="*/ 349 w 1102"/>
                  <a:gd name="T29" fmla="*/ 619 h 688"/>
                  <a:gd name="T30" fmla="*/ 261 w 1102"/>
                  <a:gd name="T31" fmla="*/ 592 h 688"/>
                  <a:gd name="T32" fmla="*/ 188 w 1102"/>
                  <a:gd name="T33" fmla="*/ 552 h 688"/>
                  <a:gd name="T34" fmla="*/ 125 w 1102"/>
                  <a:gd name="T35" fmla="*/ 509 h 688"/>
                  <a:gd name="T36" fmla="*/ 69 w 1102"/>
                  <a:gd name="T37" fmla="*/ 442 h 688"/>
                  <a:gd name="T38" fmla="*/ 44 w 1102"/>
                  <a:gd name="T39" fmla="*/ 373 h 688"/>
                  <a:gd name="T40" fmla="*/ 48 w 1102"/>
                  <a:gd name="T41" fmla="*/ 300 h 688"/>
                  <a:gd name="T42" fmla="*/ 67 w 1102"/>
                  <a:gd name="T43" fmla="*/ 248 h 688"/>
                  <a:gd name="T44" fmla="*/ 113 w 1102"/>
                  <a:gd name="T45" fmla="*/ 189 h 688"/>
                  <a:gd name="T46" fmla="*/ 194 w 1102"/>
                  <a:gd name="T47" fmla="*/ 129 h 688"/>
                  <a:gd name="T48" fmla="*/ 267 w 1102"/>
                  <a:gd name="T49" fmla="*/ 93 h 688"/>
                  <a:gd name="T50" fmla="*/ 349 w 1102"/>
                  <a:gd name="T51" fmla="*/ 68 h 688"/>
                  <a:gd name="T52" fmla="*/ 321 w 1102"/>
                  <a:gd name="T53" fmla="*/ 29 h 688"/>
                  <a:gd name="T54" fmla="*/ 236 w 1102"/>
                  <a:gd name="T55" fmla="*/ 60 h 688"/>
                  <a:gd name="T56" fmla="*/ 159 w 1102"/>
                  <a:gd name="T57" fmla="*/ 100 h 688"/>
                  <a:gd name="T58" fmla="*/ 65 w 1102"/>
                  <a:gd name="T59" fmla="*/ 179 h 688"/>
                  <a:gd name="T60" fmla="*/ 25 w 1102"/>
                  <a:gd name="T61" fmla="*/ 237 h 688"/>
                  <a:gd name="T62" fmla="*/ 6 w 1102"/>
                  <a:gd name="T63" fmla="*/ 288 h 688"/>
                  <a:gd name="T64" fmla="*/ 2 w 1102"/>
                  <a:gd name="T65" fmla="*/ 381 h 688"/>
                  <a:gd name="T66" fmla="*/ 44 w 1102"/>
                  <a:gd name="T67" fmla="*/ 482 h 688"/>
                  <a:gd name="T68" fmla="*/ 111 w 1102"/>
                  <a:gd name="T69" fmla="*/ 553 h 688"/>
                  <a:gd name="T70" fmla="*/ 182 w 1102"/>
                  <a:gd name="T71" fmla="*/ 601 h 688"/>
                  <a:gd name="T72" fmla="*/ 269 w 1102"/>
                  <a:gd name="T73" fmla="*/ 638 h 688"/>
                  <a:gd name="T74" fmla="*/ 390 w 1102"/>
                  <a:gd name="T75" fmla="*/ 673 h 688"/>
                  <a:gd name="T76" fmla="*/ 522 w 1102"/>
                  <a:gd name="T77" fmla="*/ 686 h 688"/>
                  <a:gd name="T78" fmla="*/ 605 w 1102"/>
                  <a:gd name="T79" fmla="*/ 686 h 688"/>
                  <a:gd name="T80" fmla="*/ 712 w 1102"/>
                  <a:gd name="T81" fmla="*/ 673 h 688"/>
                  <a:gd name="T82" fmla="*/ 854 w 1102"/>
                  <a:gd name="T83" fmla="*/ 630 h 688"/>
                  <a:gd name="T84" fmla="*/ 954 w 1102"/>
                  <a:gd name="T85" fmla="*/ 578 h 688"/>
                  <a:gd name="T86" fmla="*/ 1033 w 1102"/>
                  <a:gd name="T87" fmla="*/ 511 h 688"/>
                  <a:gd name="T88" fmla="*/ 1075 w 1102"/>
                  <a:gd name="T89" fmla="*/ 450 h 688"/>
                  <a:gd name="T90" fmla="*/ 1100 w 1102"/>
                  <a:gd name="T91" fmla="*/ 361 h 688"/>
                  <a:gd name="T92" fmla="*/ 1091 w 1102"/>
                  <a:gd name="T93" fmla="*/ 273 h 688"/>
                  <a:gd name="T94" fmla="*/ 1056 w 1102"/>
                  <a:gd name="T95" fmla="*/ 204 h 688"/>
                  <a:gd name="T96" fmla="*/ 1004 w 1102"/>
                  <a:gd name="T97" fmla="*/ 146 h 688"/>
                  <a:gd name="T98" fmla="*/ 916 w 1102"/>
                  <a:gd name="T99" fmla="*/ 85 h 688"/>
                  <a:gd name="T100" fmla="*/ 785 w 1102"/>
                  <a:gd name="T101" fmla="*/ 31 h 688"/>
                  <a:gd name="T102" fmla="*/ 661 w 1102"/>
                  <a:gd name="T103" fmla="*/ 6 h 688"/>
                  <a:gd name="T104" fmla="*/ 551 w 1102"/>
                  <a:gd name="T105" fmla="*/ 4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02" h="688">
                    <a:moveTo>
                      <a:pt x="551" y="43"/>
                    </a:moveTo>
                    <a:lnTo>
                      <a:pt x="605" y="43"/>
                    </a:lnTo>
                    <a:lnTo>
                      <a:pt x="630" y="45"/>
                    </a:lnTo>
                    <a:lnTo>
                      <a:pt x="653" y="48"/>
                    </a:lnTo>
                    <a:lnTo>
                      <a:pt x="680" y="52"/>
                    </a:lnTo>
                    <a:lnTo>
                      <a:pt x="705" y="56"/>
                    </a:lnTo>
                    <a:lnTo>
                      <a:pt x="728" y="62"/>
                    </a:lnTo>
                    <a:lnTo>
                      <a:pt x="774" y="73"/>
                    </a:lnTo>
                    <a:lnTo>
                      <a:pt x="818" y="87"/>
                    </a:lnTo>
                    <a:lnTo>
                      <a:pt x="839" y="95"/>
                    </a:lnTo>
                    <a:lnTo>
                      <a:pt x="858" y="104"/>
                    </a:lnTo>
                    <a:lnTo>
                      <a:pt x="897" y="123"/>
                    </a:lnTo>
                    <a:lnTo>
                      <a:pt x="914" y="135"/>
                    </a:lnTo>
                    <a:lnTo>
                      <a:pt x="931" y="143"/>
                    </a:lnTo>
                    <a:lnTo>
                      <a:pt x="947" y="156"/>
                    </a:lnTo>
                    <a:lnTo>
                      <a:pt x="977" y="177"/>
                    </a:lnTo>
                    <a:lnTo>
                      <a:pt x="989" y="189"/>
                    </a:lnTo>
                    <a:lnTo>
                      <a:pt x="998" y="202"/>
                    </a:lnTo>
                    <a:lnTo>
                      <a:pt x="1010" y="217"/>
                    </a:lnTo>
                    <a:lnTo>
                      <a:pt x="1021" y="231"/>
                    </a:lnTo>
                    <a:lnTo>
                      <a:pt x="1031" y="244"/>
                    </a:lnTo>
                    <a:lnTo>
                      <a:pt x="1037" y="256"/>
                    </a:lnTo>
                    <a:lnTo>
                      <a:pt x="1044" y="269"/>
                    </a:lnTo>
                    <a:lnTo>
                      <a:pt x="1048" y="285"/>
                    </a:lnTo>
                    <a:lnTo>
                      <a:pt x="1056" y="313"/>
                    </a:lnTo>
                    <a:lnTo>
                      <a:pt x="1060" y="346"/>
                    </a:lnTo>
                    <a:lnTo>
                      <a:pt x="1060" y="342"/>
                    </a:lnTo>
                    <a:lnTo>
                      <a:pt x="1056" y="373"/>
                    </a:lnTo>
                    <a:lnTo>
                      <a:pt x="1048" y="402"/>
                    </a:lnTo>
                    <a:lnTo>
                      <a:pt x="1044" y="417"/>
                    </a:lnTo>
                    <a:lnTo>
                      <a:pt x="1037" y="431"/>
                    </a:lnTo>
                    <a:lnTo>
                      <a:pt x="1031" y="442"/>
                    </a:lnTo>
                    <a:lnTo>
                      <a:pt x="1021" y="456"/>
                    </a:lnTo>
                    <a:lnTo>
                      <a:pt x="1010" y="469"/>
                    </a:lnTo>
                    <a:lnTo>
                      <a:pt x="998" y="484"/>
                    </a:lnTo>
                    <a:lnTo>
                      <a:pt x="989" y="498"/>
                    </a:lnTo>
                    <a:lnTo>
                      <a:pt x="977" y="509"/>
                    </a:lnTo>
                    <a:lnTo>
                      <a:pt x="947" y="530"/>
                    </a:lnTo>
                    <a:lnTo>
                      <a:pt x="931" y="544"/>
                    </a:lnTo>
                    <a:lnTo>
                      <a:pt x="916" y="552"/>
                    </a:lnTo>
                    <a:lnTo>
                      <a:pt x="897" y="563"/>
                    </a:lnTo>
                    <a:lnTo>
                      <a:pt x="858" y="582"/>
                    </a:lnTo>
                    <a:lnTo>
                      <a:pt x="839" y="592"/>
                    </a:lnTo>
                    <a:lnTo>
                      <a:pt x="818" y="600"/>
                    </a:lnTo>
                    <a:lnTo>
                      <a:pt x="774" y="613"/>
                    </a:lnTo>
                    <a:lnTo>
                      <a:pt x="728" y="625"/>
                    </a:lnTo>
                    <a:lnTo>
                      <a:pt x="705" y="630"/>
                    </a:lnTo>
                    <a:lnTo>
                      <a:pt x="680" y="634"/>
                    </a:lnTo>
                    <a:lnTo>
                      <a:pt x="653" y="638"/>
                    </a:lnTo>
                    <a:lnTo>
                      <a:pt x="630" y="642"/>
                    </a:lnTo>
                    <a:lnTo>
                      <a:pt x="605" y="644"/>
                    </a:lnTo>
                    <a:lnTo>
                      <a:pt x="578" y="644"/>
                    </a:lnTo>
                    <a:lnTo>
                      <a:pt x="549" y="646"/>
                    </a:lnTo>
                    <a:lnTo>
                      <a:pt x="553" y="646"/>
                    </a:lnTo>
                    <a:lnTo>
                      <a:pt x="522" y="644"/>
                    </a:lnTo>
                    <a:lnTo>
                      <a:pt x="495" y="644"/>
                    </a:lnTo>
                    <a:lnTo>
                      <a:pt x="472" y="642"/>
                    </a:lnTo>
                    <a:lnTo>
                      <a:pt x="447" y="638"/>
                    </a:lnTo>
                    <a:lnTo>
                      <a:pt x="397" y="630"/>
                    </a:lnTo>
                    <a:lnTo>
                      <a:pt x="349" y="619"/>
                    </a:lnTo>
                    <a:lnTo>
                      <a:pt x="326" y="613"/>
                    </a:lnTo>
                    <a:lnTo>
                      <a:pt x="305" y="607"/>
                    </a:lnTo>
                    <a:lnTo>
                      <a:pt x="284" y="600"/>
                    </a:lnTo>
                    <a:lnTo>
                      <a:pt x="261" y="592"/>
                    </a:lnTo>
                    <a:lnTo>
                      <a:pt x="244" y="582"/>
                    </a:lnTo>
                    <a:lnTo>
                      <a:pt x="223" y="573"/>
                    </a:lnTo>
                    <a:lnTo>
                      <a:pt x="206" y="563"/>
                    </a:lnTo>
                    <a:lnTo>
                      <a:pt x="188" y="552"/>
                    </a:lnTo>
                    <a:lnTo>
                      <a:pt x="169" y="544"/>
                    </a:lnTo>
                    <a:lnTo>
                      <a:pt x="156" y="530"/>
                    </a:lnTo>
                    <a:lnTo>
                      <a:pt x="138" y="519"/>
                    </a:lnTo>
                    <a:lnTo>
                      <a:pt x="125" y="509"/>
                    </a:lnTo>
                    <a:lnTo>
                      <a:pt x="100" y="484"/>
                    </a:lnTo>
                    <a:lnTo>
                      <a:pt x="90" y="469"/>
                    </a:lnTo>
                    <a:lnTo>
                      <a:pt x="79" y="456"/>
                    </a:lnTo>
                    <a:lnTo>
                      <a:pt x="69" y="442"/>
                    </a:lnTo>
                    <a:lnTo>
                      <a:pt x="63" y="431"/>
                    </a:lnTo>
                    <a:lnTo>
                      <a:pt x="56" y="417"/>
                    </a:lnTo>
                    <a:lnTo>
                      <a:pt x="52" y="402"/>
                    </a:lnTo>
                    <a:lnTo>
                      <a:pt x="44" y="373"/>
                    </a:lnTo>
                    <a:lnTo>
                      <a:pt x="42" y="358"/>
                    </a:lnTo>
                    <a:lnTo>
                      <a:pt x="42" y="321"/>
                    </a:lnTo>
                    <a:lnTo>
                      <a:pt x="44" y="312"/>
                    </a:lnTo>
                    <a:lnTo>
                      <a:pt x="48" y="300"/>
                    </a:lnTo>
                    <a:lnTo>
                      <a:pt x="50" y="288"/>
                    </a:lnTo>
                    <a:lnTo>
                      <a:pt x="58" y="265"/>
                    </a:lnTo>
                    <a:lnTo>
                      <a:pt x="63" y="256"/>
                    </a:lnTo>
                    <a:lnTo>
                      <a:pt x="67" y="248"/>
                    </a:lnTo>
                    <a:lnTo>
                      <a:pt x="83" y="225"/>
                    </a:lnTo>
                    <a:lnTo>
                      <a:pt x="90" y="216"/>
                    </a:lnTo>
                    <a:lnTo>
                      <a:pt x="96" y="206"/>
                    </a:lnTo>
                    <a:lnTo>
                      <a:pt x="113" y="189"/>
                    </a:lnTo>
                    <a:lnTo>
                      <a:pt x="158" y="152"/>
                    </a:lnTo>
                    <a:lnTo>
                      <a:pt x="171" y="144"/>
                    </a:lnTo>
                    <a:lnTo>
                      <a:pt x="182" y="135"/>
                    </a:lnTo>
                    <a:lnTo>
                      <a:pt x="194" y="129"/>
                    </a:lnTo>
                    <a:lnTo>
                      <a:pt x="209" y="121"/>
                    </a:lnTo>
                    <a:lnTo>
                      <a:pt x="223" y="114"/>
                    </a:lnTo>
                    <a:lnTo>
                      <a:pt x="252" y="98"/>
                    </a:lnTo>
                    <a:lnTo>
                      <a:pt x="267" y="93"/>
                    </a:lnTo>
                    <a:lnTo>
                      <a:pt x="284" y="87"/>
                    </a:lnTo>
                    <a:lnTo>
                      <a:pt x="300" y="81"/>
                    </a:lnTo>
                    <a:lnTo>
                      <a:pt x="332" y="71"/>
                    </a:lnTo>
                    <a:lnTo>
                      <a:pt x="349" y="68"/>
                    </a:lnTo>
                    <a:lnTo>
                      <a:pt x="351" y="68"/>
                    </a:lnTo>
                    <a:lnTo>
                      <a:pt x="340" y="25"/>
                    </a:lnTo>
                    <a:lnTo>
                      <a:pt x="342" y="25"/>
                    </a:lnTo>
                    <a:lnTo>
                      <a:pt x="321" y="29"/>
                    </a:lnTo>
                    <a:lnTo>
                      <a:pt x="284" y="43"/>
                    </a:lnTo>
                    <a:lnTo>
                      <a:pt x="269" y="48"/>
                    </a:lnTo>
                    <a:lnTo>
                      <a:pt x="252" y="54"/>
                    </a:lnTo>
                    <a:lnTo>
                      <a:pt x="236" y="60"/>
                    </a:lnTo>
                    <a:lnTo>
                      <a:pt x="204" y="75"/>
                    </a:lnTo>
                    <a:lnTo>
                      <a:pt x="190" y="83"/>
                    </a:lnTo>
                    <a:lnTo>
                      <a:pt x="175" y="91"/>
                    </a:lnTo>
                    <a:lnTo>
                      <a:pt x="159" y="100"/>
                    </a:lnTo>
                    <a:lnTo>
                      <a:pt x="148" y="110"/>
                    </a:lnTo>
                    <a:lnTo>
                      <a:pt x="134" y="118"/>
                    </a:lnTo>
                    <a:lnTo>
                      <a:pt x="86" y="158"/>
                    </a:lnTo>
                    <a:lnTo>
                      <a:pt x="65" y="179"/>
                    </a:lnTo>
                    <a:lnTo>
                      <a:pt x="56" y="192"/>
                    </a:lnTo>
                    <a:lnTo>
                      <a:pt x="48" y="202"/>
                    </a:lnTo>
                    <a:lnTo>
                      <a:pt x="33" y="225"/>
                    </a:lnTo>
                    <a:lnTo>
                      <a:pt x="25" y="237"/>
                    </a:lnTo>
                    <a:lnTo>
                      <a:pt x="19" y="250"/>
                    </a:lnTo>
                    <a:lnTo>
                      <a:pt x="15" y="262"/>
                    </a:lnTo>
                    <a:lnTo>
                      <a:pt x="8" y="277"/>
                    </a:lnTo>
                    <a:lnTo>
                      <a:pt x="6" y="288"/>
                    </a:lnTo>
                    <a:lnTo>
                      <a:pt x="2" y="300"/>
                    </a:lnTo>
                    <a:lnTo>
                      <a:pt x="0" y="344"/>
                    </a:lnTo>
                    <a:lnTo>
                      <a:pt x="0" y="361"/>
                    </a:lnTo>
                    <a:lnTo>
                      <a:pt x="2" y="381"/>
                    </a:lnTo>
                    <a:lnTo>
                      <a:pt x="17" y="433"/>
                    </a:lnTo>
                    <a:lnTo>
                      <a:pt x="25" y="450"/>
                    </a:lnTo>
                    <a:lnTo>
                      <a:pt x="35" y="465"/>
                    </a:lnTo>
                    <a:lnTo>
                      <a:pt x="44" y="482"/>
                    </a:lnTo>
                    <a:lnTo>
                      <a:pt x="56" y="496"/>
                    </a:lnTo>
                    <a:lnTo>
                      <a:pt x="69" y="511"/>
                    </a:lnTo>
                    <a:lnTo>
                      <a:pt x="98" y="540"/>
                    </a:lnTo>
                    <a:lnTo>
                      <a:pt x="111" y="553"/>
                    </a:lnTo>
                    <a:lnTo>
                      <a:pt x="129" y="565"/>
                    </a:lnTo>
                    <a:lnTo>
                      <a:pt x="146" y="578"/>
                    </a:lnTo>
                    <a:lnTo>
                      <a:pt x="165" y="590"/>
                    </a:lnTo>
                    <a:lnTo>
                      <a:pt x="182" y="601"/>
                    </a:lnTo>
                    <a:lnTo>
                      <a:pt x="204" y="611"/>
                    </a:lnTo>
                    <a:lnTo>
                      <a:pt x="225" y="621"/>
                    </a:lnTo>
                    <a:lnTo>
                      <a:pt x="246" y="630"/>
                    </a:lnTo>
                    <a:lnTo>
                      <a:pt x="269" y="638"/>
                    </a:lnTo>
                    <a:lnTo>
                      <a:pt x="290" y="646"/>
                    </a:lnTo>
                    <a:lnTo>
                      <a:pt x="315" y="655"/>
                    </a:lnTo>
                    <a:lnTo>
                      <a:pt x="338" y="661"/>
                    </a:lnTo>
                    <a:lnTo>
                      <a:pt x="390" y="673"/>
                    </a:lnTo>
                    <a:lnTo>
                      <a:pt x="440" y="680"/>
                    </a:lnTo>
                    <a:lnTo>
                      <a:pt x="469" y="684"/>
                    </a:lnTo>
                    <a:lnTo>
                      <a:pt x="495" y="686"/>
                    </a:lnTo>
                    <a:lnTo>
                      <a:pt x="522" y="686"/>
                    </a:lnTo>
                    <a:lnTo>
                      <a:pt x="549" y="688"/>
                    </a:lnTo>
                    <a:lnTo>
                      <a:pt x="553" y="688"/>
                    </a:lnTo>
                    <a:lnTo>
                      <a:pt x="578" y="686"/>
                    </a:lnTo>
                    <a:lnTo>
                      <a:pt x="605" y="686"/>
                    </a:lnTo>
                    <a:lnTo>
                      <a:pt x="634" y="684"/>
                    </a:lnTo>
                    <a:lnTo>
                      <a:pt x="661" y="680"/>
                    </a:lnTo>
                    <a:lnTo>
                      <a:pt x="687" y="676"/>
                    </a:lnTo>
                    <a:lnTo>
                      <a:pt x="712" y="673"/>
                    </a:lnTo>
                    <a:lnTo>
                      <a:pt x="739" y="667"/>
                    </a:lnTo>
                    <a:lnTo>
                      <a:pt x="785" y="655"/>
                    </a:lnTo>
                    <a:lnTo>
                      <a:pt x="833" y="638"/>
                    </a:lnTo>
                    <a:lnTo>
                      <a:pt x="854" y="630"/>
                    </a:lnTo>
                    <a:lnTo>
                      <a:pt x="877" y="621"/>
                    </a:lnTo>
                    <a:lnTo>
                      <a:pt x="916" y="601"/>
                    </a:lnTo>
                    <a:lnTo>
                      <a:pt x="935" y="590"/>
                    </a:lnTo>
                    <a:lnTo>
                      <a:pt x="954" y="578"/>
                    </a:lnTo>
                    <a:lnTo>
                      <a:pt x="973" y="565"/>
                    </a:lnTo>
                    <a:lnTo>
                      <a:pt x="1004" y="540"/>
                    </a:lnTo>
                    <a:lnTo>
                      <a:pt x="1020" y="525"/>
                    </a:lnTo>
                    <a:lnTo>
                      <a:pt x="1033" y="511"/>
                    </a:lnTo>
                    <a:lnTo>
                      <a:pt x="1044" y="496"/>
                    </a:lnTo>
                    <a:lnTo>
                      <a:pt x="1056" y="482"/>
                    </a:lnTo>
                    <a:lnTo>
                      <a:pt x="1066" y="465"/>
                    </a:lnTo>
                    <a:lnTo>
                      <a:pt x="1075" y="450"/>
                    </a:lnTo>
                    <a:lnTo>
                      <a:pt x="1083" y="433"/>
                    </a:lnTo>
                    <a:lnTo>
                      <a:pt x="1091" y="413"/>
                    </a:lnTo>
                    <a:lnTo>
                      <a:pt x="1098" y="381"/>
                    </a:lnTo>
                    <a:lnTo>
                      <a:pt x="1100" y="361"/>
                    </a:lnTo>
                    <a:lnTo>
                      <a:pt x="1102" y="346"/>
                    </a:lnTo>
                    <a:lnTo>
                      <a:pt x="1102" y="342"/>
                    </a:lnTo>
                    <a:lnTo>
                      <a:pt x="1098" y="306"/>
                    </a:lnTo>
                    <a:lnTo>
                      <a:pt x="1091" y="273"/>
                    </a:lnTo>
                    <a:lnTo>
                      <a:pt x="1083" y="254"/>
                    </a:lnTo>
                    <a:lnTo>
                      <a:pt x="1075" y="237"/>
                    </a:lnTo>
                    <a:lnTo>
                      <a:pt x="1066" y="221"/>
                    </a:lnTo>
                    <a:lnTo>
                      <a:pt x="1056" y="204"/>
                    </a:lnTo>
                    <a:lnTo>
                      <a:pt x="1044" y="191"/>
                    </a:lnTo>
                    <a:lnTo>
                      <a:pt x="1033" y="175"/>
                    </a:lnTo>
                    <a:lnTo>
                      <a:pt x="1020" y="162"/>
                    </a:lnTo>
                    <a:lnTo>
                      <a:pt x="1004" y="146"/>
                    </a:lnTo>
                    <a:lnTo>
                      <a:pt x="973" y="121"/>
                    </a:lnTo>
                    <a:lnTo>
                      <a:pt x="954" y="108"/>
                    </a:lnTo>
                    <a:lnTo>
                      <a:pt x="937" y="96"/>
                    </a:lnTo>
                    <a:lnTo>
                      <a:pt x="916" y="85"/>
                    </a:lnTo>
                    <a:lnTo>
                      <a:pt x="877" y="66"/>
                    </a:lnTo>
                    <a:lnTo>
                      <a:pt x="854" y="56"/>
                    </a:lnTo>
                    <a:lnTo>
                      <a:pt x="833" y="48"/>
                    </a:lnTo>
                    <a:lnTo>
                      <a:pt x="785" y="31"/>
                    </a:lnTo>
                    <a:lnTo>
                      <a:pt x="739" y="20"/>
                    </a:lnTo>
                    <a:lnTo>
                      <a:pt x="712" y="14"/>
                    </a:lnTo>
                    <a:lnTo>
                      <a:pt x="687" y="10"/>
                    </a:lnTo>
                    <a:lnTo>
                      <a:pt x="661" y="6"/>
                    </a:lnTo>
                    <a:lnTo>
                      <a:pt x="634" y="2"/>
                    </a:lnTo>
                    <a:lnTo>
                      <a:pt x="605" y="0"/>
                    </a:lnTo>
                    <a:lnTo>
                      <a:pt x="551" y="0"/>
                    </a:lnTo>
                    <a:lnTo>
                      <a:pt x="551" y="43"/>
                    </a:lnTo>
                    <a:close/>
                  </a:path>
                </a:pathLst>
              </a:custGeom>
              <a:solidFill>
                <a:srgbClr val="0000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 name="Freeform 7"/>
              <p:cNvSpPr>
                <a:spLocks/>
              </p:cNvSpPr>
              <p:nvPr/>
            </p:nvSpPr>
            <p:spPr bwMode="auto">
              <a:xfrm>
                <a:off x="649" y="2736"/>
                <a:ext cx="175" cy="154"/>
              </a:xfrm>
              <a:custGeom>
                <a:avLst/>
                <a:gdLst>
                  <a:gd name="T0" fmla="*/ 0 w 175"/>
                  <a:gd name="T1" fmla="*/ 0 h 154"/>
                  <a:gd name="T2" fmla="*/ 175 w 175"/>
                  <a:gd name="T3" fmla="*/ 37 h 154"/>
                  <a:gd name="T4" fmla="*/ 40 w 175"/>
                  <a:gd name="T5" fmla="*/ 154 h 154"/>
                  <a:gd name="T6" fmla="*/ 98 w 175"/>
                  <a:gd name="T7" fmla="*/ 58 h 154"/>
                  <a:gd name="T8" fmla="*/ 0 w 175"/>
                  <a:gd name="T9" fmla="*/ 0 h 154"/>
                </a:gdLst>
                <a:ahLst/>
                <a:cxnLst>
                  <a:cxn ang="0">
                    <a:pos x="T0" y="T1"/>
                  </a:cxn>
                  <a:cxn ang="0">
                    <a:pos x="T2" y="T3"/>
                  </a:cxn>
                  <a:cxn ang="0">
                    <a:pos x="T4" y="T5"/>
                  </a:cxn>
                  <a:cxn ang="0">
                    <a:pos x="T6" y="T7"/>
                  </a:cxn>
                  <a:cxn ang="0">
                    <a:pos x="T8" y="T9"/>
                  </a:cxn>
                </a:cxnLst>
                <a:rect l="0" t="0" r="r" b="b"/>
                <a:pathLst>
                  <a:path w="175" h="154">
                    <a:moveTo>
                      <a:pt x="0" y="0"/>
                    </a:moveTo>
                    <a:lnTo>
                      <a:pt x="175" y="37"/>
                    </a:lnTo>
                    <a:lnTo>
                      <a:pt x="40" y="154"/>
                    </a:lnTo>
                    <a:lnTo>
                      <a:pt x="98" y="58"/>
                    </a:lnTo>
                    <a:lnTo>
                      <a:pt x="0" y="0"/>
                    </a:lnTo>
                    <a:close/>
                  </a:path>
                </a:pathLst>
              </a:custGeom>
              <a:solidFill>
                <a:srgbClr val="0000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1" name="Freeform 8"/>
              <p:cNvSpPr>
                <a:spLocks/>
              </p:cNvSpPr>
              <p:nvPr/>
            </p:nvSpPr>
            <p:spPr bwMode="auto">
              <a:xfrm>
                <a:off x="530" y="2690"/>
                <a:ext cx="338" cy="303"/>
              </a:xfrm>
              <a:custGeom>
                <a:avLst/>
                <a:gdLst>
                  <a:gd name="T0" fmla="*/ 130 w 338"/>
                  <a:gd name="T1" fmla="*/ 29 h 303"/>
                  <a:gd name="T2" fmla="*/ 115 w 338"/>
                  <a:gd name="T3" fmla="*/ 67 h 303"/>
                  <a:gd name="T4" fmla="*/ 290 w 338"/>
                  <a:gd name="T5" fmla="*/ 104 h 303"/>
                  <a:gd name="T6" fmla="*/ 280 w 338"/>
                  <a:gd name="T7" fmla="*/ 67 h 303"/>
                  <a:gd name="T8" fmla="*/ 146 w 338"/>
                  <a:gd name="T9" fmla="*/ 184 h 303"/>
                  <a:gd name="T10" fmla="*/ 177 w 338"/>
                  <a:gd name="T11" fmla="*/ 211 h 303"/>
                  <a:gd name="T12" fmla="*/ 246 w 338"/>
                  <a:gd name="T13" fmla="*/ 96 h 303"/>
                  <a:gd name="T14" fmla="*/ 130 w 338"/>
                  <a:gd name="T15" fmla="*/ 29 h 303"/>
                  <a:gd name="T16" fmla="*/ 0 w 338"/>
                  <a:gd name="T17" fmla="*/ 0 h 303"/>
                  <a:gd name="T18" fmla="*/ 205 w 338"/>
                  <a:gd name="T19" fmla="*/ 121 h 303"/>
                  <a:gd name="T20" fmla="*/ 200 w 338"/>
                  <a:gd name="T21" fmla="*/ 92 h 303"/>
                  <a:gd name="T22" fmla="*/ 73 w 338"/>
                  <a:gd name="T23" fmla="*/ 303 h 303"/>
                  <a:gd name="T24" fmla="*/ 338 w 338"/>
                  <a:gd name="T25" fmla="*/ 71 h 303"/>
                  <a:gd name="T26" fmla="*/ 0 w 338"/>
                  <a:gd name="T27" fmla="*/ 0 h 303"/>
                  <a:gd name="T28" fmla="*/ 130 w 338"/>
                  <a:gd name="T29" fmla="*/ 2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8" h="303">
                    <a:moveTo>
                      <a:pt x="130" y="29"/>
                    </a:moveTo>
                    <a:lnTo>
                      <a:pt x="115" y="67"/>
                    </a:lnTo>
                    <a:lnTo>
                      <a:pt x="290" y="104"/>
                    </a:lnTo>
                    <a:lnTo>
                      <a:pt x="280" y="67"/>
                    </a:lnTo>
                    <a:lnTo>
                      <a:pt x="146" y="184"/>
                    </a:lnTo>
                    <a:lnTo>
                      <a:pt x="177" y="211"/>
                    </a:lnTo>
                    <a:lnTo>
                      <a:pt x="246" y="96"/>
                    </a:lnTo>
                    <a:lnTo>
                      <a:pt x="130" y="29"/>
                    </a:lnTo>
                    <a:lnTo>
                      <a:pt x="0" y="0"/>
                    </a:lnTo>
                    <a:lnTo>
                      <a:pt x="205" y="121"/>
                    </a:lnTo>
                    <a:lnTo>
                      <a:pt x="200" y="92"/>
                    </a:lnTo>
                    <a:lnTo>
                      <a:pt x="73" y="303"/>
                    </a:lnTo>
                    <a:lnTo>
                      <a:pt x="338" y="71"/>
                    </a:lnTo>
                    <a:lnTo>
                      <a:pt x="0" y="0"/>
                    </a:lnTo>
                    <a:lnTo>
                      <a:pt x="130" y="29"/>
                    </a:lnTo>
                    <a:close/>
                  </a:path>
                </a:pathLst>
              </a:custGeom>
              <a:solidFill>
                <a:srgbClr val="0000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2" name="Rectangle 9"/>
              <p:cNvSpPr>
                <a:spLocks noChangeArrowheads="1"/>
              </p:cNvSpPr>
              <p:nvPr/>
            </p:nvSpPr>
            <p:spPr bwMode="auto">
              <a:xfrm>
                <a:off x="843" y="2525"/>
                <a:ext cx="311" cy="979"/>
              </a:xfrm>
              <a:prstGeom prst="rect">
                <a:avLst/>
              </a:prstGeom>
              <a:solidFill>
                <a:srgbClr val="000000"/>
              </a:solidFill>
              <a:ln w="0">
                <a:solidFill>
                  <a:srgbClr val="000000"/>
                </a:solidFill>
                <a:miter lim="800000"/>
                <a:headEnd/>
                <a:tailEnd/>
              </a:ln>
            </p:spPr>
            <p:txBody>
              <a:bodyPr/>
              <a:lstStyle/>
              <a:p>
                <a:endParaRPr lang="en-US"/>
              </a:p>
            </p:txBody>
          </p:sp>
          <p:sp>
            <p:nvSpPr>
              <p:cNvPr id="563" name="Rectangle 10"/>
              <p:cNvSpPr>
                <a:spLocks noChangeArrowheads="1"/>
              </p:cNvSpPr>
              <p:nvPr/>
            </p:nvSpPr>
            <p:spPr bwMode="auto">
              <a:xfrm>
                <a:off x="881" y="2492"/>
                <a:ext cx="311" cy="980"/>
              </a:xfrm>
              <a:prstGeom prst="rect">
                <a:avLst/>
              </a:prstGeom>
              <a:solidFill>
                <a:srgbClr val="9191A1"/>
              </a:solidFill>
              <a:ln w="0">
                <a:solidFill>
                  <a:srgbClr val="000000"/>
                </a:solidFill>
                <a:miter lim="800000"/>
                <a:headEnd/>
                <a:tailEnd/>
              </a:ln>
            </p:spPr>
            <p:txBody>
              <a:bodyPr/>
              <a:lstStyle/>
              <a:p>
                <a:endParaRPr lang="en-US"/>
              </a:p>
            </p:txBody>
          </p:sp>
          <p:sp>
            <p:nvSpPr>
              <p:cNvPr id="564" name="Freeform 11"/>
              <p:cNvSpPr>
                <a:spLocks/>
              </p:cNvSpPr>
              <p:nvPr/>
            </p:nvSpPr>
            <p:spPr bwMode="auto">
              <a:xfrm>
                <a:off x="743" y="3003"/>
                <a:ext cx="549" cy="549"/>
              </a:xfrm>
              <a:custGeom>
                <a:avLst/>
                <a:gdLst>
                  <a:gd name="T0" fmla="*/ 81 w 549"/>
                  <a:gd name="T1" fmla="*/ 81 h 549"/>
                  <a:gd name="T2" fmla="*/ 182 w 549"/>
                  <a:gd name="T3" fmla="*/ 248 h 549"/>
                  <a:gd name="T4" fmla="*/ 0 w 549"/>
                  <a:gd name="T5" fmla="*/ 313 h 549"/>
                  <a:gd name="T6" fmla="*/ 194 w 549"/>
                  <a:gd name="T7" fmla="*/ 338 h 549"/>
                  <a:gd name="T8" fmla="*/ 132 w 549"/>
                  <a:gd name="T9" fmla="*/ 522 h 549"/>
                  <a:gd name="T10" fmla="*/ 271 w 549"/>
                  <a:gd name="T11" fmla="*/ 386 h 549"/>
                  <a:gd name="T12" fmla="*/ 376 w 549"/>
                  <a:gd name="T13" fmla="*/ 549 h 549"/>
                  <a:gd name="T14" fmla="*/ 357 w 549"/>
                  <a:gd name="T15" fmla="*/ 355 h 549"/>
                  <a:gd name="T16" fmla="*/ 549 w 549"/>
                  <a:gd name="T17" fmla="*/ 374 h 549"/>
                  <a:gd name="T18" fmla="*/ 386 w 549"/>
                  <a:gd name="T19" fmla="*/ 269 h 549"/>
                  <a:gd name="T20" fmla="*/ 522 w 549"/>
                  <a:gd name="T21" fmla="*/ 131 h 549"/>
                  <a:gd name="T22" fmla="*/ 338 w 549"/>
                  <a:gd name="T23" fmla="*/ 192 h 549"/>
                  <a:gd name="T24" fmla="*/ 313 w 549"/>
                  <a:gd name="T25" fmla="*/ 0 h 549"/>
                  <a:gd name="T26" fmla="*/ 248 w 549"/>
                  <a:gd name="T27" fmla="*/ 182 h 549"/>
                  <a:gd name="T28" fmla="*/ 81 w 549"/>
                  <a:gd name="T29" fmla="*/ 81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9" h="549">
                    <a:moveTo>
                      <a:pt x="81" y="81"/>
                    </a:moveTo>
                    <a:lnTo>
                      <a:pt x="182" y="248"/>
                    </a:lnTo>
                    <a:lnTo>
                      <a:pt x="0" y="313"/>
                    </a:lnTo>
                    <a:lnTo>
                      <a:pt x="194" y="338"/>
                    </a:lnTo>
                    <a:lnTo>
                      <a:pt x="132" y="522"/>
                    </a:lnTo>
                    <a:lnTo>
                      <a:pt x="271" y="386"/>
                    </a:lnTo>
                    <a:lnTo>
                      <a:pt x="376" y="549"/>
                    </a:lnTo>
                    <a:lnTo>
                      <a:pt x="357" y="355"/>
                    </a:lnTo>
                    <a:lnTo>
                      <a:pt x="549" y="374"/>
                    </a:lnTo>
                    <a:lnTo>
                      <a:pt x="386" y="269"/>
                    </a:lnTo>
                    <a:lnTo>
                      <a:pt x="522" y="131"/>
                    </a:lnTo>
                    <a:lnTo>
                      <a:pt x="338" y="192"/>
                    </a:lnTo>
                    <a:lnTo>
                      <a:pt x="313" y="0"/>
                    </a:lnTo>
                    <a:lnTo>
                      <a:pt x="248" y="182"/>
                    </a:lnTo>
                    <a:lnTo>
                      <a:pt x="81" y="81"/>
                    </a:lnTo>
                    <a:close/>
                  </a:path>
                </a:pathLst>
              </a:custGeom>
              <a:solidFill>
                <a:srgbClr val="ADFF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5" name="Oval 12"/>
              <p:cNvSpPr>
                <a:spLocks noChangeArrowheads="1"/>
              </p:cNvSpPr>
              <p:nvPr/>
            </p:nvSpPr>
            <p:spPr bwMode="auto">
              <a:xfrm>
                <a:off x="918" y="3166"/>
                <a:ext cx="253" cy="254"/>
              </a:xfrm>
              <a:prstGeom prst="ellipse">
                <a:avLst/>
              </a:prstGeom>
              <a:solidFill>
                <a:srgbClr val="61FFA3"/>
              </a:solidFill>
              <a:ln w="0">
                <a:solidFill>
                  <a:srgbClr val="000000"/>
                </a:solidFill>
                <a:round/>
                <a:headEnd/>
                <a:tailEnd/>
              </a:ln>
            </p:spPr>
            <p:txBody>
              <a:bodyPr/>
              <a:lstStyle/>
              <a:p>
                <a:endParaRPr lang="en-US"/>
              </a:p>
            </p:txBody>
          </p:sp>
          <p:sp>
            <p:nvSpPr>
              <p:cNvPr id="566" name="Freeform 13"/>
              <p:cNvSpPr>
                <a:spLocks/>
              </p:cNvSpPr>
              <p:nvPr/>
            </p:nvSpPr>
            <p:spPr bwMode="auto">
              <a:xfrm>
                <a:off x="916" y="3157"/>
                <a:ext cx="253" cy="126"/>
              </a:xfrm>
              <a:custGeom>
                <a:avLst/>
                <a:gdLst>
                  <a:gd name="T0" fmla="*/ 6 w 253"/>
                  <a:gd name="T1" fmla="*/ 126 h 126"/>
                  <a:gd name="T2" fmla="*/ 13 w 253"/>
                  <a:gd name="T3" fmla="*/ 107 h 126"/>
                  <a:gd name="T4" fmla="*/ 23 w 253"/>
                  <a:gd name="T5" fmla="*/ 90 h 126"/>
                  <a:gd name="T6" fmla="*/ 36 w 253"/>
                  <a:gd name="T7" fmla="*/ 74 h 126"/>
                  <a:gd name="T8" fmla="*/ 50 w 253"/>
                  <a:gd name="T9" fmla="*/ 61 h 126"/>
                  <a:gd name="T10" fmla="*/ 67 w 253"/>
                  <a:gd name="T11" fmla="*/ 50 h 126"/>
                  <a:gd name="T12" fmla="*/ 86 w 253"/>
                  <a:gd name="T13" fmla="*/ 42 h 126"/>
                  <a:gd name="T14" fmla="*/ 105 w 253"/>
                  <a:gd name="T15" fmla="*/ 36 h 126"/>
                  <a:gd name="T16" fmla="*/ 127 w 253"/>
                  <a:gd name="T17" fmla="*/ 34 h 126"/>
                  <a:gd name="T18" fmla="*/ 148 w 253"/>
                  <a:gd name="T19" fmla="*/ 36 h 126"/>
                  <a:gd name="T20" fmla="*/ 167 w 253"/>
                  <a:gd name="T21" fmla="*/ 42 h 126"/>
                  <a:gd name="T22" fmla="*/ 186 w 253"/>
                  <a:gd name="T23" fmla="*/ 50 h 126"/>
                  <a:gd name="T24" fmla="*/ 201 w 253"/>
                  <a:gd name="T25" fmla="*/ 61 h 126"/>
                  <a:gd name="T26" fmla="*/ 217 w 253"/>
                  <a:gd name="T27" fmla="*/ 74 h 126"/>
                  <a:gd name="T28" fmla="*/ 230 w 253"/>
                  <a:gd name="T29" fmla="*/ 90 h 126"/>
                  <a:gd name="T30" fmla="*/ 240 w 253"/>
                  <a:gd name="T31" fmla="*/ 107 h 126"/>
                  <a:gd name="T32" fmla="*/ 247 w 253"/>
                  <a:gd name="T33" fmla="*/ 126 h 126"/>
                  <a:gd name="T34" fmla="*/ 253 w 253"/>
                  <a:gd name="T35" fmla="*/ 126 h 126"/>
                  <a:gd name="T36" fmla="*/ 251 w 253"/>
                  <a:gd name="T37" fmla="*/ 101 h 126"/>
                  <a:gd name="T38" fmla="*/ 244 w 253"/>
                  <a:gd name="T39" fmla="*/ 78 h 126"/>
                  <a:gd name="T40" fmla="*/ 232 w 253"/>
                  <a:gd name="T41" fmla="*/ 55 h 126"/>
                  <a:gd name="T42" fmla="*/ 217 w 253"/>
                  <a:gd name="T43" fmla="*/ 38 h 126"/>
                  <a:gd name="T44" fmla="*/ 198 w 253"/>
                  <a:gd name="T45" fmla="*/ 21 h 126"/>
                  <a:gd name="T46" fmla="*/ 176 w 253"/>
                  <a:gd name="T47" fmla="*/ 9 h 126"/>
                  <a:gd name="T48" fmla="*/ 151 w 253"/>
                  <a:gd name="T49" fmla="*/ 2 h 126"/>
                  <a:gd name="T50" fmla="*/ 127 w 253"/>
                  <a:gd name="T51" fmla="*/ 0 h 126"/>
                  <a:gd name="T52" fmla="*/ 102 w 253"/>
                  <a:gd name="T53" fmla="*/ 2 h 126"/>
                  <a:gd name="T54" fmla="*/ 79 w 253"/>
                  <a:gd name="T55" fmla="*/ 9 h 126"/>
                  <a:gd name="T56" fmla="*/ 55 w 253"/>
                  <a:gd name="T57" fmla="*/ 21 h 126"/>
                  <a:gd name="T58" fmla="*/ 21 w 253"/>
                  <a:gd name="T59" fmla="*/ 55 h 126"/>
                  <a:gd name="T60" fmla="*/ 9 w 253"/>
                  <a:gd name="T61" fmla="*/ 78 h 126"/>
                  <a:gd name="T62" fmla="*/ 2 w 253"/>
                  <a:gd name="T63" fmla="*/ 101 h 126"/>
                  <a:gd name="T64" fmla="*/ 0 w 253"/>
                  <a:gd name="T65" fmla="*/ 126 h 126"/>
                  <a:gd name="T66" fmla="*/ 6 w 253"/>
                  <a:gd name="T6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3" h="126">
                    <a:moveTo>
                      <a:pt x="6" y="126"/>
                    </a:moveTo>
                    <a:lnTo>
                      <a:pt x="13" y="107"/>
                    </a:lnTo>
                    <a:lnTo>
                      <a:pt x="23" y="90"/>
                    </a:lnTo>
                    <a:lnTo>
                      <a:pt x="36" y="74"/>
                    </a:lnTo>
                    <a:lnTo>
                      <a:pt x="50" y="61"/>
                    </a:lnTo>
                    <a:lnTo>
                      <a:pt x="67" y="50"/>
                    </a:lnTo>
                    <a:lnTo>
                      <a:pt x="86" y="42"/>
                    </a:lnTo>
                    <a:lnTo>
                      <a:pt x="105" y="36"/>
                    </a:lnTo>
                    <a:lnTo>
                      <a:pt x="127" y="34"/>
                    </a:lnTo>
                    <a:lnTo>
                      <a:pt x="148" y="36"/>
                    </a:lnTo>
                    <a:lnTo>
                      <a:pt x="167" y="42"/>
                    </a:lnTo>
                    <a:lnTo>
                      <a:pt x="186" y="50"/>
                    </a:lnTo>
                    <a:lnTo>
                      <a:pt x="201" y="61"/>
                    </a:lnTo>
                    <a:lnTo>
                      <a:pt x="217" y="74"/>
                    </a:lnTo>
                    <a:lnTo>
                      <a:pt x="230" y="90"/>
                    </a:lnTo>
                    <a:lnTo>
                      <a:pt x="240" y="107"/>
                    </a:lnTo>
                    <a:lnTo>
                      <a:pt x="247" y="126"/>
                    </a:lnTo>
                    <a:lnTo>
                      <a:pt x="253" y="126"/>
                    </a:lnTo>
                    <a:lnTo>
                      <a:pt x="251" y="101"/>
                    </a:lnTo>
                    <a:lnTo>
                      <a:pt x="244" y="78"/>
                    </a:lnTo>
                    <a:lnTo>
                      <a:pt x="232" y="55"/>
                    </a:lnTo>
                    <a:lnTo>
                      <a:pt x="217" y="38"/>
                    </a:lnTo>
                    <a:lnTo>
                      <a:pt x="198" y="21"/>
                    </a:lnTo>
                    <a:lnTo>
                      <a:pt x="176" y="9"/>
                    </a:lnTo>
                    <a:lnTo>
                      <a:pt x="151" y="2"/>
                    </a:lnTo>
                    <a:lnTo>
                      <a:pt x="127" y="0"/>
                    </a:lnTo>
                    <a:lnTo>
                      <a:pt x="102" y="2"/>
                    </a:lnTo>
                    <a:lnTo>
                      <a:pt x="79" y="9"/>
                    </a:lnTo>
                    <a:lnTo>
                      <a:pt x="55" y="21"/>
                    </a:lnTo>
                    <a:lnTo>
                      <a:pt x="21" y="55"/>
                    </a:lnTo>
                    <a:lnTo>
                      <a:pt x="9" y="78"/>
                    </a:lnTo>
                    <a:lnTo>
                      <a:pt x="2" y="101"/>
                    </a:lnTo>
                    <a:lnTo>
                      <a:pt x="0" y="126"/>
                    </a:lnTo>
                    <a:lnTo>
                      <a:pt x="6" y="126"/>
                    </a:lnTo>
                    <a:close/>
                  </a:path>
                </a:pathLst>
              </a:custGeom>
              <a:solidFill>
                <a:srgbClr val="000000"/>
              </a:solidFill>
              <a:ln w="0">
                <a:solidFill>
                  <a:srgbClr val="000000"/>
                </a:solidFill>
                <a:prstDash val="solid"/>
                <a:round/>
                <a:headEnd/>
                <a:tailEnd/>
              </a:ln>
            </p:spPr>
            <p:txBody>
              <a:bodyPr/>
              <a:lstStyle/>
              <a:p>
                <a:endParaRPr lang="en-US"/>
              </a:p>
            </p:txBody>
          </p:sp>
          <p:sp>
            <p:nvSpPr>
              <p:cNvPr id="567" name="Freeform 14"/>
              <p:cNvSpPr>
                <a:spLocks/>
              </p:cNvSpPr>
              <p:nvPr/>
            </p:nvSpPr>
            <p:spPr bwMode="auto">
              <a:xfrm>
                <a:off x="756" y="2698"/>
                <a:ext cx="555" cy="547"/>
              </a:xfrm>
              <a:custGeom>
                <a:avLst/>
                <a:gdLst>
                  <a:gd name="T0" fmla="*/ 70 w 555"/>
                  <a:gd name="T1" fmla="*/ 94 h 547"/>
                  <a:gd name="T2" fmla="*/ 181 w 555"/>
                  <a:gd name="T3" fmla="*/ 255 h 547"/>
                  <a:gd name="T4" fmla="*/ 0 w 555"/>
                  <a:gd name="T5" fmla="*/ 332 h 547"/>
                  <a:gd name="T6" fmla="*/ 196 w 555"/>
                  <a:gd name="T7" fmla="*/ 345 h 547"/>
                  <a:gd name="T8" fmla="*/ 143 w 555"/>
                  <a:gd name="T9" fmla="*/ 533 h 547"/>
                  <a:gd name="T10" fmla="*/ 275 w 555"/>
                  <a:gd name="T11" fmla="*/ 389 h 547"/>
                  <a:gd name="T12" fmla="*/ 390 w 555"/>
                  <a:gd name="T13" fmla="*/ 547 h 547"/>
                  <a:gd name="T14" fmla="*/ 359 w 555"/>
                  <a:gd name="T15" fmla="*/ 355 h 547"/>
                  <a:gd name="T16" fmla="*/ 555 w 555"/>
                  <a:gd name="T17" fmla="*/ 364 h 547"/>
                  <a:gd name="T18" fmla="*/ 384 w 555"/>
                  <a:gd name="T19" fmla="*/ 267 h 547"/>
                  <a:gd name="T20" fmla="*/ 515 w 555"/>
                  <a:gd name="T21" fmla="*/ 121 h 547"/>
                  <a:gd name="T22" fmla="*/ 333 w 555"/>
                  <a:gd name="T23" fmla="*/ 192 h 547"/>
                  <a:gd name="T24" fmla="*/ 298 w 555"/>
                  <a:gd name="T25" fmla="*/ 0 h 547"/>
                  <a:gd name="T26" fmla="*/ 242 w 555"/>
                  <a:gd name="T27" fmla="*/ 188 h 547"/>
                  <a:gd name="T28" fmla="*/ 70 w 555"/>
                  <a:gd name="T29" fmla="*/ 94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5" h="547">
                    <a:moveTo>
                      <a:pt x="70" y="94"/>
                    </a:moveTo>
                    <a:lnTo>
                      <a:pt x="181" y="255"/>
                    </a:lnTo>
                    <a:lnTo>
                      <a:pt x="0" y="332"/>
                    </a:lnTo>
                    <a:lnTo>
                      <a:pt x="196" y="345"/>
                    </a:lnTo>
                    <a:lnTo>
                      <a:pt x="143" y="533"/>
                    </a:lnTo>
                    <a:lnTo>
                      <a:pt x="275" y="389"/>
                    </a:lnTo>
                    <a:lnTo>
                      <a:pt x="390" y="547"/>
                    </a:lnTo>
                    <a:lnTo>
                      <a:pt x="359" y="355"/>
                    </a:lnTo>
                    <a:lnTo>
                      <a:pt x="555" y="364"/>
                    </a:lnTo>
                    <a:lnTo>
                      <a:pt x="384" y="267"/>
                    </a:lnTo>
                    <a:lnTo>
                      <a:pt x="515" y="121"/>
                    </a:lnTo>
                    <a:lnTo>
                      <a:pt x="333" y="192"/>
                    </a:lnTo>
                    <a:lnTo>
                      <a:pt x="298" y="0"/>
                    </a:lnTo>
                    <a:lnTo>
                      <a:pt x="242" y="188"/>
                    </a:lnTo>
                    <a:lnTo>
                      <a:pt x="70" y="9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8" name="Oval 15"/>
              <p:cNvSpPr>
                <a:spLocks noChangeArrowheads="1"/>
              </p:cNvSpPr>
              <p:nvPr/>
            </p:nvSpPr>
            <p:spPr bwMode="auto">
              <a:xfrm>
                <a:off x="916" y="2861"/>
                <a:ext cx="253" cy="253"/>
              </a:xfrm>
              <a:prstGeom prst="ellipse">
                <a:avLst/>
              </a:prstGeom>
              <a:solidFill>
                <a:srgbClr val="FF9900"/>
              </a:solidFill>
              <a:ln w="0">
                <a:solidFill>
                  <a:srgbClr val="000000"/>
                </a:solidFill>
                <a:round/>
                <a:headEnd/>
                <a:tailEnd/>
              </a:ln>
            </p:spPr>
            <p:txBody>
              <a:bodyPr/>
              <a:lstStyle/>
              <a:p>
                <a:endParaRPr lang="en-US"/>
              </a:p>
            </p:txBody>
          </p:sp>
          <p:sp>
            <p:nvSpPr>
              <p:cNvPr id="569" name="Freeform 16"/>
              <p:cNvSpPr>
                <a:spLocks/>
              </p:cNvSpPr>
              <p:nvPr/>
            </p:nvSpPr>
            <p:spPr bwMode="auto">
              <a:xfrm>
                <a:off x="916" y="2851"/>
                <a:ext cx="253" cy="129"/>
              </a:xfrm>
              <a:custGeom>
                <a:avLst/>
                <a:gdLst>
                  <a:gd name="T0" fmla="*/ 6 w 253"/>
                  <a:gd name="T1" fmla="*/ 129 h 129"/>
                  <a:gd name="T2" fmla="*/ 13 w 253"/>
                  <a:gd name="T3" fmla="*/ 110 h 129"/>
                  <a:gd name="T4" fmla="*/ 23 w 253"/>
                  <a:gd name="T5" fmla="*/ 92 h 129"/>
                  <a:gd name="T6" fmla="*/ 36 w 253"/>
                  <a:gd name="T7" fmla="*/ 77 h 129"/>
                  <a:gd name="T8" fmla="*/ 50 w 253"/>
                  <a:gd name="T9" fmla="*/ 64 h 129"/>
                  <a:gd name="T10" fmla="*/ 67 w 253"/>
                  <a:gd name="T11" fmla="*/ 52 h 129"/>
                  <a:gd name="T12" fmla="*/ 86 w 253"/>
                  <a:gd name="T13" fmla="*/ 44 h 129"/>
                  <a:gd name="T14" fmla="*/ 105 w 253"/>
                  <a:gd name="T15" fmla="*/ 39 h 129"/>
                  <a:gd name="T16" fmla="*/ 127 w 253"/>
                  <a:gd name="T17" fmla="*/ 37 h 129"/>
                  <a:gd name="T18" fmla="*/ 148 w 253"/>
                  <a:gd name="T19" fmla="*/ 39 h 129"/>
                  <a:gd name="T20" fmla="*/ 167 w 253"/>
                  <a:gd name="T21" fmla="*/ 44 h 129"/>
                  <a:gd name="T22" fmla="*/ 186 w 253"/>
                  <a:gd name="T23" fmla="*/ 52 h 129"/>
                  <a:gd name="T24" fmla="*/ 201 w 253"/>
                  <a:gd name="T25" fmla="*/ 64 h 129"/>
                  <a:gd name="T26" fmla="*/ 217 w 253"/>
                  <a:gd name="T27" fmla="*/ 77 h 129"/>
                  <a:gd name="T28" fmla="*/ 230 w 253"/>
                  <a:gd name="T29" fmla="*/ 92 h 129"/>
                  <a:gd name="T30" fmla="*/ 240 w 253"/>
                  <a:gd name="T31" fmla="*/ 110 h 129"/>
                  <a:gd name="T32" fmla="*/ 247 w 253"/>
                  <a:gd name="T33" fmla="*/ 129 h 129"/>
                  <a:gd name="T34" fmla="*/ 253 w 253"/>
                  <a:gd name="T35" fmla="*/ 129 h 129"/>
                  <a:gd name="T36" fmla="*/ 251 w 253"/>
                  <a:gd name="T37" fmla="*/ 102 h 129"/>
                  <a:gd name="T38" fmla="*/ 244 w 253"/>
                  <a:gd name="T39" fmla="*/ 79 h 129"/>
                  <a:gd name="T40" fmla="*/ 232 w 253"/>
                  <a:gd name="T41" fmla="*/ 58 h 129"/>
                  <a:gd name="T42" fmla="*/ 217 w 253"/>
                  <a:gd name="T43" fmla="*/ 39 h 129"/>
                  <a:gd name="T44" fmla="*/ 198 w 253"/>
                  <a:gd name="T45" fmla="*/ 21 h 129"/>
                  <a:gd name="T46" fmla="*/ 176 w 253"/>
                  <a:gd name="T47" fmla="*/ 10 h 129"/>
                  <a:gd name="T48" fmla="*/ 151 w 253"/>
                  <a:gd name="T49" fmla="*/ 2 h 129"/>
                  <a:gd name="T50" fmla="*/ 127 w 253"/>
                  <a:gd name="T51" fmla="*/ 0 h 129"/>
                  <a:gd name="T52" fmla="*/ 102 w 253"/>
                  <a:gd name="T53" fmla="*/ 2 h 129"/>
                  <a:gd name="T54" fmla="*/ 79 w 253"/>
                  <a:gd name="T55" fmla="*/ 10 h 129"/>
                  <a:gd name="T56" fmla="*/ 55 w 253"/>
                  <a:gd name="T57" fmla="*/ 21 h 129"/>
                  <a:gd name="T58" fmla="*/ 38 w 253"/>
                  <a:gd name="T59" fmla="*/ 39 h 129"/>
                  <a:gd name="T60" fmla="*/ 21 w 253"/>
                  <a:gd name="T61" fmla="*/ 58 h 129"/>
                  <a:gd name="T62" fmla="*/ 9 w 253"/>
                  <a:gd name="T63" fmla="*/ 79 h 129"/>
                  <a:gd name="T64" fmla="*/ 2 w 253"/>
                  <a:gd name="T65" fmla="*/ 102 h 129"/>
                  <a:gd name="T66" fmla="*/ 0 w 253"/>
                  <a:gd name="T67" fmla="*/ 129 h 129"/>
                  <a:gd name="T68" fmla="*/ 6 w 253"/>
                  <a:gd name="T6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3" h="129">
                    <a:moveTo>
                      <a:pt x="6" y="129"/>
                    </a:moveTo>
                    <a:lnTo>
                      <a:pt x="13" y="110"/>
                    </a:lnTo>
                    <a:lnTo>
                      <a:pt x="23" y="92"/>
                    </a:lnTo>
                    <a:lnTo>
                      <a:pt x="36" y="77"/>
                    </a:lnTo>
                    <a:lnTo>
                      <a:pt x="50" y="64"/>
                    </a:lnTo>
                    <a:lnTo>
                      <a:pt x="67" y="52"/>
                    </a:lnTo>
                    <a:lnTo>
                      <a:pt x="86" y="44"/>
                    </a:lnTo>
                    <a:lnTo>
                      <a:pt x="105" y="39"/>
                    </a:lnTo>
                    <a:lnTo>
                      <a:pt x="127" y="37"/>
                    </a:lnTo>
                    <a:lnTo>
                      <a:pt x="148" y="39"/>
                    </a:lnTo>
                    <a:lnTo>
                      <a:pt x="167" y="44"/>
                    </a:lnTo>
                    <a:lnTo>
                      <a:pt x="186" y="52"/>
                    </a:lnTo>
                    <a:lnTo>
                      <a:pt x="201" y="64"/>
                    </a:lnTo>
                    <a:lnTo>
                      <a:pt x="217" y="77"/>
                    </a:lnTo>
                    <a:lnTo>
                      <a:pt x="230" y="92"/>
                    </a:lnTo>
                    <a:lnTo>
                      <a:pt x="240" y="110"/>
                    </a:lnTo>
                    <a:lnTo>
                      <a:pt x="247" y="129"/>
                    </a:lnTo>
                    <a:lnTo>
                      <a:pt x="253" y="129"/>
                    </a:lnTo>
                    <a:lnTo>
                      <a:pt x="251" y="102"/>
                    </a:lnTo>
                    <a:lnTo>
                      <a:pt x="244" y="79"/>
                    </a:lnTo>
                    <a:lnTo>
                      <a:pt x="232" y="58"/>
                    </a:lnTo>
                    <a:lnTo>
                      <a:pt x="217" y="39"/>
                    </a:lnTo>
                    <a:lnTo>
                      <a:pt x="198" y="21"/>
                    </a:lnTo>
                    <a:lnTo>
                      <a:pt x="176" y="10"/>
                    </a:lnTo>
                    <a:lnTo>
                      <a:pt x="151" y="2"/>
                    </a:lnTo>
                    <a:lnTo>
                      <a:pt x="127" y="0"/>
                    </a:lnTo>
                    <a:lnTo>
                      <a:pt x="102" y="2"/>
                    </a:lnTo>
                    <a:lnTo>
                      <a:pt x="79" y="10"/>
                    </a:lnTo>
                    <a:lnTo>
                      <a:pt x="55" y="21"/>
                    </a:lnTo>
                    <a:lnTo>
                      <a:pt x="38" y="39"/>
                    </a:lnTo>
                    <a:lnTo>
                      <a:pt x="21" y="58"/>
                    </a:lnTo>
                    <a:lnTo>
                      <a:pt x="9" y="79"/>
                    </a:lnTo>
                    <a:lnTo>
                      <a:pt x="2" y="102"/>
                    </a:lnTo>
                    <a:lnTo>
                      <a:pt x="0" y="129"/>
                    </a:lnTo>
                    <a:lnTo>
                      <a:pt x="6" y="129"/>
                    </a:lnTo>
                    <a:close/>
                  </a:path>
                </a:pathLst>
              </a:custGeom>
              <a:solidFill>
                <a:srgbClr val="000000"/>
              </a:solidFill>
              <a:ln w="0">
                <a:solidFill>
                  <a:srgbClr val="000000"/>
                </a:solidFill>
                <a:prstDash val="solid"/>
                <a:round/>
                <a:headEnd/>
                <a:tailEnd/>
              </a:ln>
            </p:spPr>
            <p:txBody>
              <a:bodyPr/>
              <a:lstStyle/>
              <a:p>
                <a:endParaRPr lang="en-US"/>
              </a:p>
            </p:txBody>
          </p:sp>
          <p:sp>
            <p:nvSpPr>
              <p:cNvPr id="570" name="Rectangle 17"/>
              <p:cNvSpPr>
                <a:spLocks noChangeArrowheads="1"/>
              </p:cNvSpPr>
              <p:nvPr/>
            </p:nvSpPr>
            <p:spPr bwMode="auto">
              <a:xfrm>
                <a:off x="991" y="2400"/>
                <a:ext cx="2" cy="4"/>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1" name="Rectangle 18"/>
              <p:cNvSpPr>
                <a:spLocks noChangeArrowheads="1"/>
              </p:cNvSpPr>
              <p:nvPr/>
            </p:nvSpPr>
            <p:spPr bwMode="auto">
              <a:xfrm>
                <a:off x="991" y="2404"/>
                <a:ext cx="4" cy="4"/>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2" name="Rectangle 19"/>
              <p:cNvSpPr>
                <a:spLocks noChangeArrowheads="1"/>
              </p:cNvSpPr>
              <p:nvPr/>
            </p:nvSpPr>
            <p:spPr bwMode="auto">
              <a:xfrm>
                <a:off x="991" y="2408"/>
                <a:ext cx="5" cy="4"/>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3" name="Rectangle 20"/>
              <p:cNvSpPr>
                <a:spLocks noChangeArrowheads="1"/>
              </p:cNvSpPr>
              <p:nvPr/>
            </p:nvSpPr>
            <p:spPr bwMode="auto">
              <a:xfrm>
                <a:off x="991" y="2412"/>
                <a:ext cx="7" cy="3"/>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4" name="Rectangle 21"/>
              <p:cNvSpPr>
                <a:spLocks noChangeArrowheads="1"/>
              </p:cNvSpPr>
              <p:nvPr/>
            </p:nvSpPr>
            <p:spPr bwMode="auto">
              <a:xfrm>
                <a:off x="989" y="2415"/>
                <a:ext cx="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5" name="Rectangle 22"/>
              <p:cNvSpPr>
                <a:spLocks noChangeArrowheads="1"/>
              </p:cNvSpPr>
              <p:nvPr/>
            </p:nvSpPr>
            <p:spPr bwMode="auto">
              <a:xfrm>
                <a:off x="989" y="2417"/>
                <a:ext cx="11" cy="4"/>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6" name="Rectangle 23"/>
              <p:cNvSpPr>
                <a:spLocks noChangeArrowheads="1"/>
              </p:cNvSpPr>
              <p:nvPr/>
            </p:nvSpPr>
            <p:spPr bwMode="auto">
              <a:xfrm>
                <a:off x="989" y="2421"/>
                <a:ext cx="13" cy="4"/>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7" name="Rectangle 24"/>
              <p:cNvSpPr>
                <a:spLocks noChangeArrowheads="1"/>
              </p:cNvSpPr>
              <p:nvPr/>
            </p:nvSpPr>
            <p:spPr bwMode="auto">
              <a:xfrm>
                <a:off x="989" y="2425"/>
                <a:ext cx="15" cy="6"/>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8" name="Rectangle 25"/>
              <p:cNvSpPr>
                <a:spLocks noChangeArrowheads="1"/>
              </p:cNvSpPr>
              <p:nvPr/>
            </p:nvSpPr>
            <p:spPr bwMode="auto">
              <a:xfrm>
                <a:off x="989" y="2431"/>
                <a:ext cx="17" cy="4"/>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9" name="Rectangle 26"/>
              <p:cNvSpPr>
                <a:spLocks noChangeArrowheads="1"/>
              </p:cNvSpPr>
              <p:nvPr/>
            </p:nvSpPr>
            <p:spPr bwMode="auto">
              <a:xfrm>
                <a:off x="989" y="2435"/>
                <a:ext cx="19" cy="5"/>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0" name="Rectangle 27"/>
              <p:cNvSpPr>
                <a:spLocks noChangeArrowheads="1"/>
              </p:cNvSpPr>
              <p:nvPr/>
            </p:nvSpPr>
            <p:spPr bwMode="auto">
              <a:xfrm>
                <a:off x="989" y="2440"/>
                <a:ext cx="21"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1" name="Rectangle 28"/>
              <p:cNvSpPr>
                <a:spLocks noChangeArrowheads="1"/>
              </p:cNvSpPr>
              <p:nvPr/>
            </p:nvSpPr>
            <p:spPr bwMode="auto">
              <a:xfrm>
                <a:off x="987" y="2442"/>
                <a:ext cx="23"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2" name="Rectangle 29"/>
              <p:cNvSpPr>
                <a:spLocks noChangeArrowheads="1"/>
              </p:cNvSpPr>
              <p:nvPr/>
            </p:nvSpPr>
            <p:spPr bwMode="auto">
              <a:xfrm>
                <a:off x="987" y="2444"/>
                <a:ext cx="25" cy="4"/>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3" name="Rectangle 30"/>
              <p:cNvSpPr>
                <a:spLocks noChangeArrowheads="1"/>
              </p:cNvSpPr>
              <p:nvPr/>
            </p:nvSpPr>
            <p:spPr bwMode="auto">
              <a:xfrm>
                <a:off x="987" y="2448"/>
                <a:ext cx="27" cy="6"/>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4" name="Rectangle 31"/>
              <p:cNvSpPr>
                <a:spLocks noChangeArrowheads="1"/>
              </p:cNvSpPr>
              <p:nvPr/>
            </p:nvSpPr>
            <p:spPr bwMode="auto">
              <a:xfrm>
                <a:off x="987" y="2454"/>
                <a:ext cx="29" cy="4"/>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5" name="Rectangle 32"/>
              <p:cNvSpPr>
                <a:spLocks noChangeArrowheads="1"/>
              </p:cNvSpPr>
              <p:nvPr/>
            </p:nvSpPr>
            <p:spPr bwMode="auto">
              <a:xfrm>
                <a:off x="987" y="2458"/>
                <a:ext cx="31" cy="3"/>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6" name="Rectangle 33"/>
              <p:cNvSpPr>
                <a:spLocks noChangeArrowheads="1"/>
              </p:cNvSpPr>
              <p:nvPr/>
            </p:nvSpPr>
            <p:spPr bwMode="auto">
              <a:xfrm>
                <a:off x="1006" y="2460"/>
                <a:ext cx="12"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7" name="Rectangle 34"/>
              <p:cNvSpPr>
                <a:spLocks noChangeArrowheads="1"/>
              </p:cNvSpPr>
              <p:nvPr/>
            </p:nvSpPr>
            <p:spPr bwMode="auto">
              <a:xfrm>
                <a:off x="987" y="2461"/>
                <a:ext cx="32" cy="6"/>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8" name="Rectangle 35"/>
              <p:cNvSpPr>
                <a:spLocks noChangeArrowheads="1"/>
              </p:cNvSpPr>
              <p:nvPr/>
            </p:nvSpPr>
            <p:spPr bwMode="auto">
              <a:xfrm>
                <a:off x="991" y="2461"/>
                <a:ext cx="2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9" name="Rectangle 36"/>
              <p:cNvSpPr>
                <a:spLocks noChangeArrowheads="1"/>
              </p:cNvSpPr>
              <p:nvPr/>
            </p:nvSpPr>
            <p:spPr bwMode="auto">
              <a:xfrm>
                <a:off x="987" y="2463"/>
                <a:ext cx="32"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90" name="Rectangle 37"/>
              <p:cNvSpPr>
                <a:spLocks noChangeArrowheads="1"/>
              </p:cNvSpPr>
              <p:nvPr/>
            </p:nvSpPr>
            <p:spPr bwMode="auto">
              <a:xfrm>
                <a:off x="987" y="2467"/>
                <a:ext cx="3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91" name="Rectangle 38"/>
              <p:cNvSpPr>
                <a:spLocks noChangeArrowheads="1"/>
              </p:cNvSpPr>
              <p:nvPr/>
            </p:nvSpPr>
            <p:spPr bwMode="auto">
              <a:xfrm>
                <a:off x="985" y="2469"/>
                <a:ext cx="3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92" name="Rectangle 39"/>
              <p:cNvSpPr>
                <a:spLocks noChangeArrowheads="1"/>
              </p:cNvSpPr>
              <p:nvPr/>
            </p:nvSpPr>
            <p:spPr bwMode="auto">
              <a:xfrm>
                <a:off x="1219" y="2469"/>
                <a:ext cx="4"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93" name="Rectangle 40"/>
              <p:cNvSpPr>
                <a:spLocks noChangeArrowheads="1"/>
              </p:cNvSpPr>
              <p:nvPr/>
            </p:nvSpPr>
            <p:spPr bwMode="auto">
              <a:xfrm>
                <a:off x="1217" y="2471"/>
                <a:ext cx="6"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94" name="Rectangle 41"/>
              <p:cNvSpPr>
                <a:spLocks noChangeArrowheads="1"/>
              </p:cNvSpPr>
              <p:nvPr/>
            </p:nvSpPr>
            <p:spPr bwMode="auto">
              <a:xfrm>
                <a:off x="985" y="2471"/>
                <a:ext cx="38"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95" name="Rectangle 42"/>
              <p:cNvSpPr>
                <a:spLocks noChangeArrowheads="1"/>
              </p:cNvSpPr>
              <p:nvPr/>
            </p:nvSpPr>
            <p:spPr bwMode="auto">
              <a:xfrm>
                <a:off x="1213" y="2473"/>
                <a:ext cx="8"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96" name="Rectangle 43"/>
              <p:cNvSpPr>
                <a:spLocks noChangeArrowheads="1"/>
              </p:cNvSpPr>
              <p:nvPr/>
            </p:nvSpPr>
            <p:spPr bwMode="auto">
              <a:xfrm>
                <a:off x="1211" y="2475"/>
                <a:ext cx="10"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97" name="Rectangle 44"/>
              <p:cNvSpPr>
                <a:spLocks noChangeArrowheads="1"/>
              </p:cNvSpPr>
              <p:nvPr/>
            </p:nvSpPr>
            <p:spPr bwMode="auto">
              <a:xfrm>
                <a:off x="1208" y="2477"/>
                <a:ext cx="11"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98" name="Rectangle 45"/>
              <p:cNvSpPr>
                <a:spLocks noChangeArrowheads="1"/>
              </p:cNvSpPr>
              <p:nvPr/>
            </p:nvSpPr>
            <p:spPr bwMode="auto">
              <a:xfrm>
                <a:off x="985" y="2475"/>
                <a:ext cx="40" cy="6"/>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99" name="Rectangle 46"/>
              <p:cNvSpPr>
                <a:spLocks noChangeArrowheads="1"/>
              </p:cNvSpPr>
              <p:nvPr/>
            </p:nvSpPr>
            <p:spPr bwMode="auto">
              <a:xfrm>
                <a:off x="1206" y="2479"/>
                <a:ext cx="13"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0" name="Rectangle 47"/>
              <p:cNvSpPr>
                <a:spLocks noChangeArrowheads="1"/>
              </p:cNvSpPr>
              <p:nvPr/>
            </p:nvSpPr>
            <p:spPr bwMode="auto">
              <a:xfrm>
                <a:off x="1204" y="2481"/>
                <a:ext cx="13"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1" name="Rectangle 48"/>
              <p:cNvSpPr>
                <a:spLocks noChangeArrowheads="1"/>
              </p:cNvSpPr>
              <p:nvPr/>
            </p:nvSpPr>
            <p:spPr bwMode="auto">
              <a:xfrm>
                <a:off x="985" y="2481"/>
                <a:ext cx="42" cy="3"/>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2" name="Rectangle 49"/>
              <p:cNvSpPr>
                <a:spLocks noChangeArrowheads="1"/>
              </p:cNvSpPr>
              <p:nvPr/>
            </p:nvSpPr>
            <p:spPr bwMode="auto">
              <a:xfrm>
                <a:off x="1200" y="2483"/>
                <a:ext cx="17" cy="1"/>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3" name="Rectangle 50"/>
              <p:cNvSpPr>
                <a:spLocks noChangeArrowheads="1"/>
              </p:cNvSpPr>
              <p:nvPr/>
            </p:nvSpPr>
            <p:spPr bwMode="auto">
              <a:xfrm>
                <a:off x="1198" y="2484"/>
                <a:ext cx="17"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 name="Rectangle 51"/>
              <p:cNvSpPr>
                <a:spLocks noChangeArrowheads="1"/>
              </p:cNvSpPr>
              <p:nvPr/>
            </p:nvSpPr>
            <p:spPr bwMode="auto">
              <a:xfrm>
                <a:off x="985" y="2484"/>
                <a:ext cx="44"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5" name="Rectangle 52"/>
              <p:cNvSpPr>
                <a:spLocks noChangeArrowheads="1"/>
              </p:cNvSpPr>
              <p:nvPr/>
            </p:nvSpPr>
            <p:spPr bwMode="auto">
              <a:xfrm>
                <a:off x="1194" y="2486"/>
                <a:ext cx="21"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6" name="Rectangle 53"/>
              <p:cNvSpPr>
                <a:spLocks noChangeArrowheads="1"/>
              </p:cNvSpPr>
              <p:nvPr/>
            </p:nvSpPr>
            <p:spPr bwMode="auto">
              <a:xfrm>
                <a:off x="1192" y="2488"/>
                <a:ext cx="21"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7" name="Rectangle 54"/>
              <p:cNvSpPr>
                <a:spLocks noChangeArrowheads="1"/>
              </p:cNvSpPr>
              <p:nvPr/>
            </p:nvSpPr>
            <p:spPr bwMode="auto">
              <a:xfrm>
                <a:off x="1188" y="2490"/>
                <a:ext cx="25"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8" name="Rectangle 55"/>
              <p:cNvSpPr>
                <a:spLocks noChangeArrowheads="1"/>
              </p:cNvSpPr>
              <p:nvPr/>
            </p:nvSpPr>
            <p:spPr bwMode="auto">
              <a:xfrm>
                <a:off x="985" y="2488"/>
                <a:ext cx="46" cy="6"/>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9" name="Rectangle 56"/>
              <p:cNvSpPr>
                <a:spLocks noChangeArrowheads="1"/>
              </p:cNvSpPr>
              <p:nvPr/>
            </p:nvSpPr>
            <p:spPr bwMode="auto">
              <a:xfrm>
                <a:off x="1187" y="2492"/>
                <a:ext cx="24"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0" name="Rectangle 57"/>
              <p:cNvSpPr>
                <a:spLocks noChangeArrowheads="1"/>
              </p:cNvSpPr>
              <p:nvPr/>
            </p:nvSpPr>
            <p:spPr bwMode="auto">
              <a:xfrm>
                <a:off x="985" y="2494"/>
                <a:ext cx="4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1" name="Rectangle 58"/>
              <p:cNvSpPr>
                <a:spLocks noChangeArrowheads="1"/>
              </p:cNvSpPr>
              <p:nvPr/>
            </p:nvSpPr>
            <p:spPr bwMode="auto">
              <a:xfrm>
                <a:off x="1185" y="2494"/>
                <a:ext cx="26"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2" name="Rectangle 59"/>
              <p:cNvSpPr>
                <a:spLocks noChangeArrowheads="1"/>
              </p:cNvSpPr>
              <p:nvPr/>
            </p:nvSpPr>
            <p:spPr bwMode="auto">
              <a:xfrm>
                <a:off x="983" y="2496"/>
                <a:ext cx="5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3" name="Rectangle 60"/>
              <p:cNvSpPr>
                <a:spLocks noChangeArrowheads="1"/>
              </p:cNvSpPr>
              <p:nvPr/>
            </p:nvSpPr>
            <p:spPr bwMode="auto">
              <a:xfrm>
                <a:off x="1181" y="2496"/>
                <a:ext cx="2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4" name="Rectangle 61"/>
              <p:cNvSpPr>
                <a:spLocks noChangeArrowheads="1"/>
              </p:cNvSpPr>
              <p:nvPr/>
            </p:nvSpPr>
            <p:spPr bwMode="auto">
              <a:xfrm>
                <a:off x="1179" y="2498"/>
                <a:ext cx="2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5" name="Rectangle 62"/>
              <p:cNvSpPr>
                <a:spLocks noChangeArrowheads="1"/>
              </p:cNvSpPr>
              <p:nvPr/>
            </p:nvSpPr>
            <p:spPr bwMode="auto">
              <a:xfrm>
                <a:off x="1175" y="2500"/>
                <a:ext cx="33"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6" name="Rectangle 63"/>
              <p:cNvSpPr>
                <a:spLocks noChangeArrowheads="1"/>
              </p:cNvSpPr>
              <p:nvPr/>
            </p:nvSpPr>
            <p:spPr bwMode="auto">
              <a:xfrm>
                <a:off x="983" y="2498"/>
                <a:ext cx="52" cy="6"/>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7" name="Rectangle 64"/>
              <p:cNvSpPr>
                <a:spLocks noChangeArrowheads="1"/>
              </p:cNvSpPr>
              <p:nvPr/>
            </p:nvSpPr>
            <p:spPr bwMode="auto">
              <a:xfrm>
                <a:off x="1173" y="2502"/>
                <a:ext cx="33"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8" name="Rectangle 65"/>
              <p:cNvSpPr>
                <a:spLocks noChangeArrowheads="1"/>
              </p:cNvSpPr>
              <p:nvPr/>
            </p:nvSpPr>
            <p:spPr bwMode="auto">
              <a:xfrm>
                <a:off x="1169" y="2504"/>
                <a:ext cx="37"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9" name="Rectangle 66"/>
              <p:cNvSpPr>
                <a:spLocks noChangeArrowheads="1"/>
              </p:cNvSpPr>
              <p:nvPr/>
            </p:nvSpPr>
            <p:spPr bwMode="auto">
              <a:xfrm>
                <a:off x="983" y="2504"/>
                <a:ext cx="54"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0" name="Rectangle 67"/>
              <p:cNvSpPr>
                <a:spLocks noChangeArrowheads="1"/>
              </p:cNvSpPr>
              <p:nvPr/>
            </p:nvSpPr>
            <p:spPr bwMode="auto">
              <a:xfrm>
                <a:off x="1167" y="2506"/>
                <a:ext cx="37"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1" name="Rectangle 68"/>
              <p:cNvSpPr>
                <a:spLocks noChangeArrowheads="1"/>
              </p:cNvSpPr>
              <p:nvPr/>
            </p:nvSpPr>
            <p:spPr bwMode="auto">
              <a:xfrm>
                <a:off x="1165" y="2508"/>
                <a:ext cx="39" cy="1"/>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2" name="Rectangle 69"/>
              <p:cNvSpPr>
                <a:spLocks noChangeArrowheads="1"/>
              </p:cNvSpPr>
              <p:nvPr/>
            </p:nvSpPr>
            <p:spPr bwMode="auto">
              <a:xfrm>
                <a:off x="983" y="2508"/>
                <a:ext cx="56" cy="3"/>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3" name="Rectangle 70"/>
              <p:cNvSpPr>
                <a:spLocks noChangeArrowheads="1"/>
              </p:cNvSpPr>
              <p:nvPr/>
            </p:nvSpPr>
            <p:spPr bwMode="auto">
              <a:xfrm>
                <a:off x="1162" y="2509"/>
                <a:ext cx="40"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4" name="Rectangle 71"/>
              <p:cNvSpPr>
                <a:spLocks noChangeArrowheads="1"/>
              </p:cNvSpPr>
              <p:nvPr/>
            </p:nvSpPr>
            <p:spPr bwMode="auto">
              <a:xfrm>
                <a:off x="1162" y="2509"/>
                <a:ext cx="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5" name="Rectangle 72"/>
              <p:cNvSpPr>
                <a:spLocks noChangeArrowheads="1"/>
              </p:cNvSpPr>
              <p:nvPr/>
            </p:nvSpPr>
            <p:spPr bwMode="auto">
              <a:xfrm>
                <a:off x="1160" y="2511"/>
                <a:ext cx="42"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6" name="Rectangle 73"/>
              <p:cNvSpPr>
                <a:spLocks noChangeArrowheads="1"/>
              </p:cNvSpPr>
              <p:nvPr/>
            </p:nvSpPr>
            <p:spPr bwMode="auto">
              <a:xfrm>
                <a:off x="1160" y="2511"/>
                <a:ext cx="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7" name="Rectangle 74"/>
              <p:cNvSpPr>
                <a:spLocks noChangeArrowheads="1"/>
              </p:cNvSpPr>
              <p:nvPr/>
            </p:nvSpPr>
            <p:spPr bwMode="auto">
              <a:xfrm>
                <a:off x="1156" y="2513"/>
                <a:ext cx="44"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8" name="Rectangle 75"/>
              <p:cNvSpPr>
                <a:spLocks noChangeArrowheads="1"/>
              </p:cNvSpPr>
              <p:nvPr/>
            </p:nvSpPr>
            <p:spPr bwMode="auto">
              <a:xfrm>
                <a:off x="1156" y="2513"/>
                <a:ext cx="1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9" name="Rectangle 76"/>
              <p:cNvSpPr>
                <a:spLocks noChangeArrowheads="1"/>
              </p:cNvSpPr>
              <p:nvPr/>
            </p:nvSpPr>
            <p:spPr bwMode="auto">
              <a:xfrm>
                <a:off x="983" y="2511"/>
                <a:ext cx="58" cy="6"/>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0" name="Rectangle 77"/>
              <p:cNvSpPr>
                <a:spLocks noChangeArrowheads="1"/>
              </p:cNvSpPr>
              <p:nvPr/>
            </p:nvSpPr>
            <p:spPr bwMode="auto">
              <a:xfrm>
                <a:off x="1154" y="2515"/>
                <a:ext cx="46"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1" name="Rectangle 78"/>
              <p:cNvSpPr>
                <a:spLocks noChangeArrowheads="1"/>
              </p:cNvSpPr>
              <p:nvPr/>
            </p:nvSpPr>
            <p:spPr bwMode="auto">
              <a:xfrm>
                <a:off x="1154" y="2515"/>
                <a:ext cx="1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2" name="Rectangle 79"/>
              <p:cNvSpPr>
                <a:spLocks noChangeArrowheads="1"/>
              </p:cNvSpPr>
              <p:nvPr/>
            </p:nvSpPr>
            <p:spPr bwMode="auto">
              <a:xfrm>
                <a:off x="1150" y="2517"/>
                <a:ext cx="48"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3" name="Rectangle 80"/>
              <p:cNvSpPr>
                <a:spLocks noChangeArrowheads="1"/>
              </p:cNvSpPr>
              <p:nvPr/>
            </p:nvSpPr>
            <p:spPr bwMode="auto">
              <a:xfrm>
                <a:off x="1150" y="2517"/>
                <a:ext cx="23"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4" name="Rectangle 81"/>
              <p:cNvSpPr>
                <a:spLocks noChangeArrowheads="1"/>
              </p:cNvSpPr>
              <p:nvPr/>
            </p:nvSpPr>
            <p:spPr bwMode="auto">
              <a:xfrm>
                <a:off x="983" y="2517"/>
                <a:ext cx="60"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5" name="Rectangle 82"/>
              <p:cNvSpPr>
                <a:spLocks noChangeArrowheads="1"/>
              </p:cNvSpPr>
              <p:nvPr/>
            </p:nvSpPr>
            <p:spPr bwMode="auto">
              <a:xfrm>
                <a:off x="1148" y="2519"/>
                <a:ext cx="50"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6" name="Rectangle 83"/>
              <p:cNvSpPr>
                <a:spLocks noChangeArrowheads="1"/>
              </p:cNvSpPr>
              <p:nvPr/>
            </p:nvSpPr>
            <p:spPr bwMode="auto">
              <a:xfrm>
                <a:off x="1148" y="2519"/>
                <a:ext cx="2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7" name="Rectangle 84"/>
              <p:cNvSpPr>
                <a:spLocks noChangeArrowheads="1"/>
              </p:cNvSpPr>
              <p:nvPr/>
            </p:nvSpPr>
            <p:spPr bwMode="auto">
              <a:xfrm>
                <a:off x="1144" y="2521"/>
                <a:ext cx="52"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8" name="Rectangle 85"/>
              <p:cNvSpPr>
                <a:spLocks noChangeArrowheads="1"/>
              </p:cNvSpPr>
              <p:nvPr/>
            </p:nvSpPr>
            <p:spPr bwMode="auto">
              <a:xfrm>
                <a:off x="1144" y="2521"/>
                <a:ext cx="3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9" name="Rectangle 86"/>
              <p:cNvSpPr>
                <a:spLocks noChangeArrowheads="1"/>
              </p:cNvSpPr>
              <p:nvPr/>
            </p:nvSpPr>
            <p:spPr bwMode="auto">
              <a:xfrm>
                <a:off x="983" y="2521"/>
                <a:ext cx="61"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40" name="Rectangle 87"/>
              <p:cNvSpPr>
                <a:spLocks noChangeArrowheads="1"/>
              </p:cNvSpPr>
              <p:nvPr/>
            </p:nvSpPr>
            <p:spPr bwMode="auto">
              <a:xfrm>
                <a:off x="1142" y="2523"/>
                <a:ext cx="54"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41" name="Rectangle 88"/>
              <p:cNvSpPr>
                <a:spLocks noChangeArrowheads="1"/>
              </p:cNvSpPr>
              <p:nvPr/>
            </p:nvSpPr>
            <p:spPr bwMode="auto">
              <a:xfrm>
                <a:off x="1142" y="2523"/>
                <a:ext cx="3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42" name="Rectangle 89"/>
              <p:cNvSpPr>
                <a:spLocks noChangeArrowheads="1"/>
              </p:cNvSpPr>
              <p:nvPr/>
            </p:nvSpPr>
            <p:spPr bwMode="auto">
              <a:xfrm>
                <a:off x="1140" y="2525"/>
                <a:ext cx="54"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43" name="Rectangle 90"/>
              <p:cNvSpPr>
                <a:spLocks noChangeArrowheads="1"/>
              </p:cNvSpPr>
              <p:nvPr/>
            </p:nvSpPr>
            <p:spPr bwMode="auto">
              <a:xfrm>
                <a:off x="1140" y="2525"/>
                <a:ext cx="3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44" name="Rectangle 91"/>
              <p:cNvSpPr>
                <a:spLocks noChangeArrowheads="1"/>
              </p:cNvSpPr>
              <p:nvPr/>
            </p:nvSpPr>
            <p:spPr bwMode="auto">
              <a:xfrm>
                <a:off x="1137" y="2527"/>
                <a:ext cx="55"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45" name="Rectangle 92"/>
              <p:cNvSpPr>
                <a:spLocks noChangeArrowheads="1"/>
              </p:cNvSpPr>
              <p:nvPr/>
            </p:nvSpPr>
            <p:spPr bwMode="auto">
              <a:xfrm>
                <a:off x="1137" y="2527"/>
                <a:ext cx="4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46" name="Rectangle 93"/>
              <p:cNvSpPr>
                <a:spLocks noChangeArrowheads="1"/>
              </p:cNvSpPr>
              <p:nvPr/>
            </p:nvSpPr>
            <p:spPr bwMode="auto">
              <a:xfrm>
                <a:off x="981" y="2525"/>
                <a:ext cx="65" cy="6"/>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47" name="Rectangle 94"/>
              <p:cNvSpPr>
                <a:spLocks noChangeArrowheads="1"/>
              </p:cNvSpPr>
              <p:nvPr/>
            </p:nvSpPr>
            <p:spPr bwMode="auto">
              <a:xfrm>
                <a:off x="1135" y="2529"/>
                <a:ext cx="57"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48" name="Rectangle 95"/>
              <p:cNvSpPr>
                <a:spLocks noChangeArrowheads="1"/>
              </p:cNvSpPr>
              <p:nvPr/>
            </p:nvSpPr>
            <p:spPr bwMode="auto">
              <a:xfrm>
                <a:off x="1135" y="2529"/>
                <a:ext cx="4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49" name="Rectangle 96"/>
              <p:cNvSpPr>
                <a:spLocks noChangeArrowheads="1"/>
              </p:cNvSpPr>
              <p:nvPr/>
            </p:nvSpPr>
            <p:spPr bwMode="auto">
              <a:xfrm>
                <a:off x="1131" y="2531"/>
                <a:ext cx="59" cy="1"/>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0" name="Rectangle 97"/>
              <p:cNvSpPr>
                <a:spLocks noChangeArrowheads="1"/>
              </p:cNvSpPr>
              <p:nvPr/>
            </p:nvSpPr>
            <p:spPr bwMode="auto">
              <a:xfrm>
                <a:off x="1131" y="2531"/>
                <a:ext cx="54"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1" name="Rectangle 98"/>
              <p:cNvSpPr>
                <a:spLocks noChangeArrowheads="1"/>
              </p:cNvSpPr>
              <p:nvPr/>
            </p:nvSpPr>
            <p:spPr bwMode="auto">
              <a:xfrm>
                <a:off x="981" y="2531"/>
                <a:ext cx="67" cy="3"/>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2" name="Rectangle 99"/>
              <p:cNvSpPr>
                <a:spLocks noChangeArrowheads="1"/>
              </p:cNvSpPr>
              <p:nvPr/>
            </p:nvSpPr>
            <p:spPr bwMode="auto">
              <a:xfrm>
                <a:off x="1129" y="2532"/>
                <a:ext cx="61"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3" name="Rectangle 100"/>
              <p:cNvSpPr>
                <a:spLocks noChangeArrowheads="1"/>
              </p:cNvSpPr>
              <p:nvPr/>
            </p:nvSpPr>
            <p:spPr bwMode="auto">
              <a:xfrm>
                <a:off x="1129" y="2532"/>
                <a:ext cx="5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4" name="Rectangle 101"/>
              <p:cNvSpPr>
                <a:spLocks noChangeArrowheads="1"/>
              </p:cNvSpPr>
              <p:nvPr/>
            </p:nvSpPr>
            <p:spPr bwMode="auto">
              <a:xfrm>
                <a:off x="1125" y="2534"/>
                <a:ext cx="63"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5" name="Rectangle 102"/>
              <p:cNvSpPr>
                <a:spLocks noChangeArrowheads="1"/>
              </p:cNvSpPr>
              <p:nvPr/>
            </p:nvSpPr>
            <p:spPr bwMode="auto">
              <a:xfrm>
                <a:off x="1125" y="2534"/>
                <a:ext cx="63"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6" name="Rectangle 103"/>
              <p:cNvSpPr>
                <a:spLocks noChangeArrowheads="1"/>
              </p:cNvSpPr>
              <p:nvPr/>
            </p:nvSpPr>
            <p:spPr bwMode="auto">
              <a:xfrm>
                <a:off x="981" y="2534"/>
                <a:ext cx="69"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7" name="Rectangle 104"/>
              <p:cNvSpPr>
                <a:spLocks noChangeArrowheads="1"/>
              </p:cNvSpPr>
              <p:nvPr/>
            </p:nvSpPr>
            <p:spPr bwMode="auto">
              <a:xfrm>
                <a:off x="1123" y="2536"/>
                <a:ext cx="65"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8" name="Rectangle 105"/>
              <p:cNvSpPr>
                <a:spLocks noChangeArrowheads="1"/>
              </p:cNvSpPr>
              <p:nvPr/>
            </p:nvSpPr>
            <p:spPr bwMode="auto">
              <a:xfrm>
                <a:off x="1123" y="2536"/>
                <a:ext cx="6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9" name="Rectangle 106"/>
              <p:cNvSpPr>
                <a:spLocks noChangeArrowheads="1"/>
              </p:cNvSpPr>
              <p:nvPr/>
            </p:nvSpPr>
            <p:spPr bwMode="auto">
              <a:xfrm>
                <a:off x="1121" y="2538"/>
                <a:ext cx="6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60" name="Rectangle 107"/>
              <p:cNvSpPr>
                <a:spLocks noChangeArrowheads="1"/>
              </p:cNvSpPr>
              <p:nvPr/>
            </p:nvSpPr>
            <p:spPr bwMode="auto">
              <a:xfrm>
                <a:off x="791" y="2540"/>
                <a:ext cx="6"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61" name="Rectangle 108"/>
              <p:cNvSpPr>
                <a:spLocks noChangeArrowheads="1"/>
              </p:cNvSpPr>
              <p:nvPr/>
            </p:nvSpPr>
            <p:spPr bwMode="auto">
              <a:xfrm>
                <a:off x="1117" y="2540"/>
                <a:ext cx="7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62" name="Rectangle 109"/>
              <p:cNvSpPr>
                <a:spLocks noChangeArrowheads="1"/>
              </p:cNvSpPr>
              <p:nvPr/>
            </p:nvSpPr>
            <p:spPr bwMode="auto">
              <a:xfrm>
                <a:off x="793" y="2542"/>
                <a:ext cx="10"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63" name="Rectangle 110"/>
              <p:cNvSpPr>
                <a:spLocks noChangeArrowheads="1"/>
              </p:cNvSpPr>
              <p:nvPr/>
            </p:nvSpPr>
            <p:spPr bwMode="auto">
              <a:xfrm>
                <a:off x="981" y="2538"/>
                <a:ext cx="71" cy="6"/>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64" name="Rectangle 111"/>
              <p:cNvSpPr>
                <a:spLocks noChangeArrowheads="1"/>
              </p:cNvSpPr>
              <p:nvPr/>
            </p:nvSpPr>
            <p:spPr bwMode="auto">
              <a:xfrm>
                <a:off x="1010" y="2542"/>
                <a:ext cx="33"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65" name="Rectangle 112"/>
              <p:cNvSpPr>
                <a:spLocks noChangeArrowheads="1"/>
              </p:cNvSpPr>
              <p:nvPr/>
            </p:nvSpPr>
            <p:spPr bwMode="auto">
              <a:xfrm>
                <a:off x="1115" y="2542"/>
                <a:ext cx="7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66" name="Rectangle 113"/>
              <p:cNvSpPr>
                <a:spLocks noChangeArrowheads="1"/>
              </p:cNvSpPr>
              <p:nvPr/>
            </p:nvSpPr>
            <p:spPr bwMode="auto">
              <a:xfrm>
                <a:off x="795" y="2544"/>
                <a:ext cx="15"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67" name="Rectangle 114"/>
              <p:cNvSpPr>
                <a:spLocks noChangeArrowheads="1"/>
              </p:cNvSpPr>
              <p:nvPr/>
            </p:nvSpPr>
            <p:spPr bwMode="auto">
              <a:xfrm>
                <a:off x="1112" y="2544"/>
                <a:ext cx="73"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68" name="Rectangle 115"/>
              <p:cNvSpPr>
                <a:spLocks noChangeArrowheads="1"/>
              </p:cNvSpPr>
              <p:nvPr/>
            </p:nvSpPr>
            <p:spPr bwMode="auto">
              <a:xfrm>
                <a:off x="797" y="2546"/>
                <a:ext cx="1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69" name="Rectangle 116"/>
              <p:cNvSpPr>
                <a:spLocks noChangeArrowheads="1"/>
              </p:cNvSpPr>
              <p:nvPr/>
            </p:nvSpPr>
            <p:spPr bwMode="auto">
              <a:xfrm>
                <a:off x="981" y="2544"/>
                <a:ext cx="73"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0" name="Rectangle 117"/>
              <p:cNvSpPr>
                <a:spLocks noChangeArrowheads="1"/>
              </p:cNvSpPr>
              <p:nvPr/>
            </p:nvSpPr>
            <p:spPr bwMode="auto">
              <a:xfrm>
                <a:off x="998" y="2544"/>
                <a:ext cx="5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1" name="Rectangle 118"/>
              <p:cNvSpPr>
                <a:spLocks noChangeArrowheads="1"/>
              </p:cNvSpPr>
              <p:nvPr/>
            </p:nvSpPr>
            <p:spPr bwMode="auto">
              <a:xfrm>
                <a:off x="991" y="2546"/>
                <a:ext cx="63"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2" name="Rectangle 119"/>
              <p:cNvSpPr>
                <a:spLocks noChangeArrowheads="1"/>
              </p:cNvSpPr>
              <p:nvPr/>
            </p:nvSpPr>
            <p:spPr bwMode="auto">
              <a:xfrm>
                <a:off x="1110" y="2546"/>
                <a:ext cx="73"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3" name="Rectangle 120"/>
              <p:cNvSpPr>
                <a:spLocks noChangeArrowheads="1"/>
              </p:cNvSpPr>
              <p:nvPr/>
            </p:nvSpPr>
            <p:spPr bwMode="auto">
              <a:xfrm>
                <a:off x="799" y="2548"/>
                <a:ext cx="25"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4" name="Rectangle 121"/>
              <p:cNvSpPr>
                <a:spLocks noChangeArrowheads="1"/>
              </p:cNvSpPr>
              <p:nvPr/>
            </p:nvSpPr>
            <p:spPr bwMode="auto">
              <a:xfrm>
                <a:off x="1106" y="2548"/>
                <a:ext cx="7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5" name="Rectangle 122"/>
              <p:cNvSpPr>
                <a:spLocks noChangeArrowheads="1"/>
              </p:cNvSpPr>
              <p:nvPr/>
            </p:nvSpPr>
            <p:spPr bwMode="auto">
              <a:xfrm>
                <a:off x="801" y="2550"/>
                <a:ext cx="28"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6" name="Rectangle 123"/>
              <p:cNvSpPr>
                <a:spLocks noChangeArrowheads="1"/>
              </p:cNvSpPr>
              <p:nvPr/>
            </p:nvSpPr>
            <p:spPr bwMode="auto">
              <a:xfrm>
                <a:off x="981" y="2548"/>
                <a:ext cx="75"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7" name="Rectangle 124"/>
              <p:cNvSpPr>
                <a:spLocks noChangeArrowheads="1"/>
              </p:cNvSpPr>
              <p:nvPr/>
            </p:nvSpPr>
            <p:spPr bwMode="auto">
              <a:xfrm>
                <a:off x="985" y="2548"/>
                <a:ext cx="71"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8" name="Rectangle 125"/>
              <p:cNvSpPr>
                <a:spLocks noChangeArrowheads="1"/>
              </p:cNvSpPr>
              <p:nvPr/>
            </p:nvSpPr>
            <p:spPr bwMode="auto">
              <a:xfrm>
                <a:off x="981" y="2550"/>
                <a:ext cx="75"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9" name="Rectangle 126"/>
              <p:cNvSpPr>
                <a:spLocks noChangeArrowheads="1"/>
              </p:cNvSpPr>
              <p:nvPr/>
            </p:nvSpPr>
            <p:spPr bwMode="auto">
              <a:xfrm>
                <a:off x="1104" y="2550"/>
                <a:ext cx="7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80" name="Rectangle 127"/>
              <p:cNvSpPr>
                <a:spLocks noChangeArrowheads="1"/>
              </p:cNvSpPr>
              <p:nvPr/>
            </p:nvSpPr>
            <p:spPr bwMode="auto">
              <a:xfrm>
                <a:off x="804" y="2552"/>
                <a:ext cx="33"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81" name="Rectangle 128"/>
              <p:cNvSpPr>
                <a:spLocks noChangeArrowheads="1"/>
              </p:cNvSpPr>
              <p:nvPr/>
            </p:nvSpPr>
            <p:spPr bwMode="auto">
              <a:xfrm>
                <a:off x="979" y="2552"/>
                <a:ext cx="7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82" name="Rectangle 129"/>
              <p:cNvSpPr>
                <a:spLocks noChangeArrowheads="1"/>
              </p:cNvSpPr>
              <p:nvPr/>
            </p:nvSpPr>
            <p:spPr bwMode="auto">
              <a:xfrm>
                <a:off x="979" y="2552"/>
                <a:ext cx="77"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83" name="Rectangle 130"/>
              <p:cNvSpPr>
                <a:spLocks noChangeArrowheads="1"/>
              </p:cNvSpPr>
              <p:nvPr/>
            </p:nvSpPr>
            <p:spPr bwMode="auto">
              <a:xfrm>
                <a:off x="1102" y="2552"/>
                <a:ext cx="7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84" name="Rectangle 131"/>
              <p:cNvSpPr>
                <a:spLocks noChangeArrowheads="1"/>
              </p:cNvSpPr>
              <p:nvPr/>
            </p:nvSpPr>
            <p:spPr bwMode="auto">
              <a:xfrm>
                <a:off x="806" y="2554"/>
                <a:ext cx="37"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85" name="Rectangle 132"/>
              <p:cNvSpPr>
                <a:spLocks noChangeArrowheads="1"/>
              </p:cNvSpPr>
              <p:nvPr/>
            </p:nvSpPr>
            <p:spPr bwMode="auto">
              <a:xfrm>
                <a:off x="1098" y="2554"/>
                <a:ext cx="8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86" name="Rectangle 133"/>
              <p:cNvSpPr>
                <a:spLocks noChangeArrowheads="1"/>
              </p:cNvSpPr>
              <p:nvPr/>
            </p:nvSpPr>
            <p:spPr bwMode="auto">
              <a:xfrm>
                <a:off x="808" y="2556"/>
                <a:ext cx="43" cy="1"/>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87" name="Rectangle 134"/>
              <p:cNvSpPr>
                <a:spLocks noChangeArrowheads="1"/>
              </p:cNvSpPr>
              <p:nvPr/>
            </p:nvSpPr>
            <p:spPr bwMode="auto">
              <a:xfrm>
                <a:off x="849" y="2556"/>
                <a:ext cx="2"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88" name="Rectangle 135"/>
              <p:cNvSpPr>
                <a:spLocks noChangeArrowheads="1"/>
              </p:cNvSpPr>
              <p:nvPr/>
            </p:nvSpPr>
            <p:spPr bwMode="auto">
              <a:xfrm>
                <a:off x="979" y="2554"/>
                <a:ext cx="79" cy="3"/>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89" name="Rectangle 136"/>
              <p:cNvSpPr>
                <a:spLocks noChangeArrowheads="1"/>
              </p:cNvSpPr>
              <p:nvPr/>
            </p:nvSpPr>
            <p:spPr bwMode="auto">
              <a:xfrm>
                <a:off x="1096" y="2556"/>
                <a:ext cx="81"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 name="Rectangle 137"/>
              <p:cNvSpPr>
                <a:spLocks noChangeArrowheads="1"/>
              </p:cNvSpPr>
              <p:nvPr/>
            </p:nvSpPr>
            <p:spPr bwMode="auto">
              <a:xfrm>
                <a:off x="810" y="2557"/>
                <a:ext cx="46"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1" name="Rectangle 138"/>
              <p:cNvSpPr>
                <a:spLocks noChangeArrowheads="1"/>
              </p:cNvSpPr>
              <p:nvPr/>
            </p:nvSpPr>
            <p:spPr bwMode="auto">
              <a:xfrm>
                <a:off x="849" y="2557"/>
                <a:ext cx="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2" name="Rectangle 139"/>
              <p:cNvSpPr>
                <a:spLocks noChangeArrowheads="1"/>
              </p:cNvSpPr>
              <p:nvPr/>
            </p:nvSpPr>
            <p:spPr bwMode="auto">
              <a:xfrm>
                <a:off x="1092" y="2557"/>
                <a:ext cx="8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3" name="Rectangle 140"/>
              <p:cNvSpPr>
                <a:spLocks noChangeArrowheads="1"/>
              </p:cNvSpPr>
              <p:nvPr/>
            </p:nvSpPr>
            <p:spPr bwMode="auto">
              <a:xfrm>
                <a:off x="812" y="2559"/>
                <a:ext cx="52"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4" name="Rectangle 141"/>
              <p:cNvSpPr>
                <a:spLocks noChangeArrowheads="1"/>
              </p:cNvSpPr>
              <p:nvPr/>
            </p:nvSpPr>
            <p:spPr bwMode="auto">
              <a:xfrm>
                <a:off x="847" y="2559"/>
                <a:ext cx="1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5" name="Rectangle 142"/>
              <p:cNvSpPr>
                <a:spLocks noChangeArrowheads="1"/>
              </p:cNvSpPr>
              <p:nvPr/>
            </p:nvSpPr>
            <p:spPr bwMode="auto">
              <a:xfrm>
                <a:off x="979" y="2557"/>
                <a:ext cx="81" cy="4"/>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6" name="Rectangle 143"/>
              <p:cNvSpPr>
                <a:spLocks noChangeArrowheads="1"/>
              </p:cNvSpPr>
              <p:nvPr/>
            </p:nvSpPr>
            <p:spPr bwMode="auto">
              <a:xfrm>
                <a:off x="1091" y="2559"/>
                <a:ext cx="8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7" name="Rectangle 144"/>
              <p:cNvSpPr>
                <a:spLocks noChangeArrowheads="1"/>
              </p:cNvSpPr>
              <p:nvPr/>
            </p:nvSpPr>
            <p:spPr bwMode="auto">
              <a:xfrm>
                <a:off x="1091" y="2559"/>
                <a:ext cx="1"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8" name="Rectangle 145"/>
              <p:cNvSpPr>
                <a:spLocks noChangeArrowheads="1"/>
              </p:cNvSpPr>
              <p:nvPr/>
            </p:nvSpPr>
            <p:spPr bwMode="auto">
              <a:xfrm>
                <a:off x="814" y="2561"/>
                <a:ext cx="56"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9" name="Rectangle 146"/>
              <p:cNvSpPr>
                <a:spLocks noChangeArrowheads="1"/>
              </p:cNvSpPr>
              <p:nvPr/>
            </p:nvSpPr>
            <p:spPr bwMode="auto">
              <a:xfrm>
                <a:off x="845" y="2561"/>
                <a:ext cx="2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00" name="Rectangle 147"/>
              <p:cNvSpPr>
                <a:spLocks noChangeArrowheads="1"/>
              </p:cNvSpPr>
              <p:nvPr/>
            </p:nvSpPr>
            <p:spPr bwMode="auto">
              <a:xfrm>
                <a:off x="1087" y="2561"/>
                <a:ext cx="8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01" name="Rectangle 148"/>
              <p:cNvSpPr>
                <a:spLocks noChangeArrowheads="1"/>
              </p:cNvSpPr>
              <p:nvPr/>
            </p:nvSpPr>
            <p:spPr bwMode="auto">
              <a:xfrm>
                <a:off x="1087" y="2561"/>
                <a:ext cx="9"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02" name="Rectangle 149"/>
              <p:cNvSpPr>
                <a:spLocks noChangeArrowheads="1"/>
              </p:cNvSpPr>
              <p:nvPr/>
            </p:nvSpPr>
            <p:spPr bwMode="auto">
              <a:xfrm>
                <a:off x="816" y="2563"/>
                <a:ext cx="61"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03" name="Rectangle 150"/>
              <p:cNvSpPr>
                <a:spLocks noChangeArrowheads="1"/>
              </p:cNvSpPr>
              <p:nvPr/>
            </p:nvSpPr>
            <p:spPr bwMode="auto">
              <a:xfrm>
                <a:off x="845" y="2563"/>
                <a:ext cx="3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04" name="Rectangle 151"/>
              <p:cNvSpPr>
                <a:spLocks noChangeArrowheads="1"/>
              </p:cNvSpPr>
              <p:nvPr/>
            </p:nvSpPr>
            <p:spPr bwMode="auto">
              <a:xfrm>
                <a:off x="1085" y="2563"/>
                <a:ext cx="8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05" name="Rectangle 152"/>
              <p:cNvSpPr>
                <a:spLocks noChangeArrowheads="1"/>
              </p:cNvSpPr>
              <p:nvPr/>
            </p:nvSpPr>
            <p:spPr bwMode="auto">
              <a:xfrm>
                <a:off x="1085" y="2563"/>
                <a:ext cx="13"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06" name="Rectangle 153"/>
              <p:cNvSpPr>
                <a:spLocks noChangeArrowheads="1"/>
              </p:cNvSpPr>
              <p:nvPr/>
            </p:nvSpPr>
            <p:spPr bwMode="auto">
              <a:xfrm>
                <a:off x="818" y="2565"/>
                <a:ext cx="65"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07" name="Rectangle 154"/>
              <p:cNvSpPr>
                <a:spLocks noChangeArrowheads="1"/>
              </p:cNvSpPr>
              <p:nvPr/>
            </p:nvSpPr>
            <p:spPr bwMode="auto">
              <a:xfrm>
                <a:off x="843" y="2565"/>
                <a:ext cx="4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08" name="Rectangle 155"/>
              <p:cNvSpPr>
                <a:spLocks noChangeArrowheads="1"/>
              </p:cNvSpPr>
              <p:nvPr/>
            </p:nvSpPr>
            <p:spPr bwMode="auto">
              <a:xfrm>
                <a:off x="979" y="2561"/>
                <a:ext cx="83" cy="6"/>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09" name="Rectangle 156"/>
              <p:cNvSpPr>
                <a:spLocks noChangeArrowheads="1"/>
              </p:cNvSpPr>
              <p:nvPr/>
            </p:nvSpPr>
            <p:spPr bwMode="auto">
              <a:xfrm>
                <a:off x="1083" y="2565"/>
                <a:ext cx="9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0" name="Rectangle 157"/>
              <p:cNvSpPr>
                <a:spLocks noChangeArrowheads="1"/>
              </p:cNvSpPr>
              <p:nvPr/>
            </p:nvSpPr>
            <p:spPr bwMode="auto">
              <a:xfrm>
                <a:off x="1083" y="2565"/>
                <a:ext cx="19"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1" name="Rectangle 158"/>
              <p:cNvSpPr>
                <a:spLocks noChangeArrowheads="1"/>
              </p:cNvSpPr>
              <p:nvPr/>
            </p:nvSpPr>
            <p:spPr bwMode="auto">
              <a:xfrm>
                <a:off x="820" y="2567"/>
                <a:ext cx="71"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2" name="Rectangle 159"/>
              <p:cNvSpPr>
                <a:spLocks noChangeArrowheads="1"/>
              </p:cNvSpPr>
              <p:nvPr/>
            </p:nvSpPr>
            <p:spPr bwMode="auto">
              <a:xfrm>
                <a:off x="843" y="2567"/>
                <a:ext cx="4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 name="Rectangle 160"/>
              <p:cNvSpPr>
                <a:spLocks noChangeArrowheads="1"/>
              </p:cNvSpPr>
              <p:nvPr/>
            </p:nvSpPr>
            <p:spPr bwMode="auto">
              <a:xfrm>
                <a:off x="1079" y="2567"/>
                <a:ext cx="9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4" name="Rectangle 161"/>
              <p:cNvSpPr>
                <a:spLocks noChangeArrowheads="1"/>
              </p:cNvSpPr>
              <p:nvPr/>
            </p:nvSpPr>
            <p:spPr bwMode="auto">
              <a:xfrm>
                <a:off x="1079" y="2567"/>
                <a:ext cx="25"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5" name="Rectangle 162"/>
              <p:cNvSpPr>
                <a:spLocks noChangeArrowheads="1"/>
              </p:cNvSpPr>
              <p:nvPr/>
            </p:nvSpPr>
            <p:spPr bwMode="auto">
              <a:xfrm>
                <a:off x="822" y="2569"/>
                <a:ext cx="75"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6" name="Rectangle 163"/>
              <p:cNvSpPr>
                <a:spLocks noChangeArrowheads="1"/>
              </p:cNvSpPr>
              <p:nvPr/>
            </p:nvSpPr>
            <p:spPr bwMode="auto">
              <a:xfrm>
                <a:off x="841" y="2569"/>
                <a:ext cx="5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7" name="Rectangle 164"/>
              <p:cNvSpPr>
                <a:spLocks noChangeArrowheads="1"/>
              </p:cNvSpPr>
              <p:nvPr/>
            </p:nvSpPr>
            <p:spPr bwMode="auto">
              <a:xfrm>
                <a:off x="979" y="2567"/>
                <a:ext cx="85" cy="4"/>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8" name="Rectangle 165"/>
              <p:cNvSpPr>
                <a:spLocks noChangeArrowheads="1"/>
              </p:cNvSpPr>
              <p:nvPr/>
            </p:nvSpPr>
            <p:spPr bwMode="auto">
              <a:xfrm>
                <a:off x="1077" y="2569"/>
                <a:ext cx="9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9" name="Rectangle 166"/>
              <p:cNvSpPr>
                <a:spLocks noChangeArrowheads="1"/>
              </p:cNvSpPr>
              <p:nvPr/>
            </p:nvSpPr>
            <p:spPr bwMode="auto">
              <a:xfrm>
                <a:off x="1077" y="2569"/>
                <a:ext cx="29"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0" name="Rectangle 167"/>
              <p:cNvSpPr>
                <a:spLocks noChangeArrowheads="1"/>
              </p:cNvSpPr>
              <p:nvPr/>
            </p:nvSpPr>
            <p:spPr bwMode="auto">
              <a:xfrm>
                <a:off x="824" y="2571"/>
                <a:ext cx="80"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1" name="Rectangle 168"/>
              <p:cNvSpPr>
                <a:spLocks noChangeArrowheads="1"/>
              </p:cNvSpPr>
              <p:nvPr/>
            </p:nvSpPr>
            <p:spPr bwMode="auto">
              <a:xfrm>
                <a:off x="841" y="2571"/>
                <a:ext cx="63"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2" name="Rectangle 169"/>
              <p:cNvSpPr>
                <a:spLocks noChangeArrowheads="1"/>
              </p:cNvSpPr>
              <p:nvPr/>
            </p:nvSpPr>
            <p:spPr bwMode="auto">
              <a:xfrm>
                <a:off x="1073" y="2571"/>
                <a:ext cx="9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3" name="Rectangle 170"/>
              <p:cNvSpPr>
                <a:spLocks noChangeArrowheads="1"/>
              </p:cNvSpPr>
              <p:nvPr/>
            </p:nvSpPr>
            <p:spPr bwMode="auto">
              <a:xfrm>
                <a:off x="1073" y="2571"/>
                <a:ext cx="35"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4" name="Rectangle 171"/>
              <p:cNvSpPr>
                <a:spLocks noChangeArrowheads="1"/>
              </p:cNvSpPr>
              <p:nvPr/>
            </p:nvSpPr>
            <p:spPr bwMode="auto">
              <a:xfrm>
                <a:off x="826" y="2573"/>
                <a:ext cx="84"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5" name="Rectangle 172"/>
              <p:cNvSpPr>
                <a:spLocks noChangeArrowheads="1"/>
              </p:cNvSpPr>
              <p:nvPr/>
            </p:nvSpPr>
            <p:spPr bwMode="auto">
              <a:xfrm>
                <a:off x="839" y="2573"/>
                <a:ext cx="7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6" name="Rectangle 173"/>
              <p:cNvSpPr>
                <a:spLocks noChangeArrowheads="1"/>
              </p:cNvSpPr>
              <p:nvPr/>
            </p:nvSpPr>
            <p:spPr bwMode="auto">
              <a:xfrm>
                <a:off x="979" y="2571"/>
                <a:ext cx="87" cy="4"/>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7" name="Rectangle 174"/>
              <p:cNvSpPr>
                <a:spLocks noChangeArrowheads="1"/>
              </p:cNvSpPr>
              <p:nvPr/>
            </p:nvSpPr>
            <p:spPr bwMode="auto">
              <a:xfrm>
                <a:off x="1071" y="2573"/>
                <a:ext cx="9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8" name="Rectangle 175"/>
              <p:cNvSpPr>
                <a:spLocks noChangeArrowheads="1"/>
              </p:cNvSpPr>
              <p:nvPr/>
            </p:nvSpPr>
            <p:spPr bwMode="auto">
              <a:xfrm>
                <a:off x="1071" y="2573"/>
                <a:ext cx="41"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9" name="Rectangle 176"/>
              <p:cNvSpPr>
                <a:spLocks noChangeArrowheads="1"/>
              </p:cNvSpPr>
              <p:nvPr/>
            </p:nvSpPr>
            <p:spPr bwMode="auto">
              <a:xfrm>
                <a:off x="829" y="2575"/>
                <a:ext cx="8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0" name="Rectangle 177"/>
              <p:cNvSpPr>
                <a:spLocks noChangeArrowheads="1"/>
              </p:cNvSpPr>
              <p:nvPr/>
            </p:nvSpPr>
            <p:spPr bwMode="auto">
              <a:xfrm>
                <a:off x="839" y="2575"/>
                <a:ext cx="7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1" name="Rectangle 178"/>
              <p:cNvSpPr>
                <a:spLocks noChangeArrowheads="1"/>
              </p:cNvSpPr>
              <p:nvPr/>
            </p:nvSpPr>
            <p:spPr bwMode="auto">
              <a:xfrm>
                <a:off x="831" y="2577"/>
                <a:ext cx="92"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2" name="Rectangle 179"/>
              <p:cNvSpPr>
                <a:spLocks noChangeArrowheads="1"/>
              </p:cNvSpPr>
              <p:nvPr/>
            </p:nvSpPr>
            <p:spPr bwMode="auto">
              <a:xfrm>
                <a:off x="837" y="2577"/>
                <a:ext cx="8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3" name="Rectangle 180"/>
              <p:cNvSpPr>
                <a:spLocks noChangeArrowheads="1"/>
              </p:cNvSpPr>
              <p:nvPr/>
            </p:nvSpPr>
            <p:spPr bwMode="auto">
              <a:xfrm>
                <a:off x="979" y="2575"/>
                <a:ext cx="188"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4" name="Rectangle 181"/>
              <p:cNvSpPr>
                <a:spLocks noChangeArrowheads="1"/>
              </p:cNvSpPr>
              <p:nvPr/>
            </p:nvSpPr>
            <p:spPr bwMode="auto">
              <a:xfrm>
                <a:off x="979" y="2575"/>
                <a:ext cx="135"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5" name="Rectangle 182"/>
              <p:cNvSpPr>
                <a:spLocks noChangeArrowheads="1"/>
              </p:cNvSpPr>
              <p:nvPr/>
            </p:nvSpPr>
            <p:spPr bwMode="auto">
              <a:xfrm>
                <a:off x="979" y="2577"/>
                <a:ext cx="13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6" name="Rectangle 183"/>
              <p:cNvSpPr>
                <a:spLocks noChangeArrowheads="1"/>
              </p:cNvSpPr>
              <p:nvPr/>
            </p:nvSpPr>
            <p:spPr bwMode="auto">
              <a:xfrm>
                <a:off x="833" y="2579"/>
                <a:ext cx="98"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 name="Rectangle 184"/>
              <p:cNvSpPr>
                <a:spLocks noChangeArrowheads="1"/>
              </p:cNvSpPr>
              <p:nvPr/>
            </p:nvSpPr>
            <p:spPr bwMode="auto">
              <a:xfrm>
                <a:off x="837" y="2579"/>
                <a:ext cx="9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8" name="Rectangle 185"/>
              <p:cNvSpPr>
                <a:spLocks noChangeArrowheads="1"/>
              </p:cNvSpPr>
              <p:nvPr/>
            </p:nvSpPr>
            <p:spPr bwMode="auto">
              <a:xfrm>
                <a:off x="977" y="2579"/>
                <a:ext cx="18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9" name="Rectangle 186"/>
              <p:cNvSpPr>
                <a:spLocks noChangeArrowheads="1"/>
              </p:cNvSpPr>
              <p:nvPr/>
            </p:nvSpPr>
            <p:spPr bwMode="auto">
              <a:xfrm>
                <a:off x="977" y="2579"/>
                <a:ext cx="140"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0" name="Rectangle 187"/>
              <p:cNvSpPr>
                <a:spLocks noChangeArrowheads="1"/>
              </p:cNvSpPr>
              <p:nvPr/>
            </p:nvSpPr>
            <p:spPr bwMode="auto">
              <a:xfrm>
                <a:off x="835" y="2581"/>
                <a:ext cx="102" cy="1"/>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1" name="Rectangle 188"/>
              <p:cNvSpPr>
                <a:spLocks noChangeArrowheads="1"/>
              </p:cNvSpPr>
              <p:nvPr/>
            </p:nvSpPr>
            <p:spPr bwMode="auto">
              <a:xfrm>
                <a:off x="835" y="2581"/>
                <a:ext cx="102"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2" name="Rectangle 189"/>
              <p:cNvSpPr>
                <a:spLocks noChangeArrowheads="1"/>
              </p:cNvSpPr>
              <p:nvPr/>
            </p:nvSpPr>
            <p:spPr bwMode="auto">
              <a:xfrm>
                <a:off x="935" y="2581"/>
                <a:ext cx="2" cy="1"/>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3" name="Rectangle 190"/>
              <p:cNvSpPr>
                <a:spLocks noChangeArrowheads="1"/>
              </p:cNvSpPr>
              <p:nvPr/>
            </p:nvSpPr>
            <p:spPr bwMode="auto">
              <a:xfrm>
                <a:off x="837" y="2582"/>
                <a:ext cx="10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4" name="Rectangle 191"/>
              <p:cNvSpPr>
                <a:spLocks noChangeArrowheads="1"/>
              </p:cNvSpPr>
              <p:nvPr/>
            </p:nvSpPr>
            <p:spPr bwMode="auto">
              <a:xfrm>
                <a:off x="933" y="2582"/>
                <a:ext cx="12"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5" name="Rectangle 192"/>
              <p:cNvSpPr>
                <a:spLocks noChangeArrowheads="1"/>
              </p:cNvSpPr>
              <p:nvPr/>
            </p:nvSpPr>
            <p:spPr bwMode="auto">
              <a:xfrm>
                <a:off x="977" y="2581"/>
                <a:ext cx="186" cy="3"/>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6" name="Rectangle 193"/>
              <p:cNvSpPr>
                <a:spLocks noChangeArrowheads="1"/>
              </p:cNvSpPr>
              <p:nvPr/>
            </p:nvSpPr>
            <p:spPr bwMode="auto">
              <a:xfrm>
                <a:off x="977" y="2581"/>
                <a:ext cx="140" cy="1"/>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7" name="Rectangle 194"/>
              <p:cNvSpPr>
                <a:spLocks noChangeArrowheads="1"/>
              </p:cNvSpPr>
              <p:nvPr/>
            </p:nvSpPr>
            <p:spPr bwMode="auto">
              <a:xfrm>
                <a:off x="977" y="2582"/>
                <a:ext cx="142"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8" name="Rectangle 195"/>
              <p:cNvSpPr>
                <a:spLocks noChangeArrowheads="1"/>
              </p:cNvSpPr>
              <p:nvPr/>
            </p:nvSpPr>
            <p:spPr bwMode="auto">
              <a:xfrm>
                <a:off x="839" y="2584"/>
                <a:ext cx="11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9" name="Rectangle 196"/>
              <p:cNvSpPr>
                <a:spLocks noChangeArrowheads="1"/>
              </p:cNvSpPr>
              <p:nvPr/>
            </p:nvSpPr>
            <p:spPr bwMode="auto">
              <a:xfrm>
                <a:off x="931" y="2584"/>
                <a:ext cx="19"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0" name="Rectangle 197"/>
              <p:cNvSpPr>
                <a:spLocks noChangeArrowheads="1"/>
              </p:cNvSpPr>
              <p:nvPr/>
            </p:nvSpPr>
            <p:spPr bwMode="auto">
              <a:xfrm>
                <a:off x="841" y="2586"/>
                <a:ext cx="11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1" name="Rectangle 198"/>
              <p:cNvSpPr>
                <a:spLocks noChangeArrowheads="1"/>
              </p:cNvSpPr>
              <p:nvPr/>
            </p:nvSpPr>
            <p:spPr bwMode="auto">
              <a:xfrm>
                <a:off x="929" y="2586"/>
                <a:ext cx="29"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2" name="Rectangle 199"/>
              <p:cNvSpPr>
                <a:spLocks noChangeArrowheads="1"/>
              </p:cNvSpPr>
              <p:nvPr/>
            </p:nvSpPr>
            <p:spPr bwMode="auto">
              <a:xfrm>
                <a:off x="977" y="2584"/>
                <a:ext cx="185"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3" name="Rectangle 200"/>
              <p:cNvSpPr>
                <a:spLocks noChangeArrowheads="1"/>
              </p:cNvSpPr>
              <p:nvPr/>
            </p:nvSpPr>
            <p:spPr bwMode="auto">
              <a:xfrm>
                <a:off x="977" y="2584"/>
                <a:ext cx="144"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4" name="Rectangle 201"/>
              <p:cNvSpPr>
                <a:spLocks noChangeArrowheads="1"/>
              </p:cNvSpPr>
              <p:nvPr/>
            </p:nvSpPr>
            <p:spPr bwMode="auto">
              <a:xfrm>
                <a:off x="977" y="2586"/>
                <a:ext cx="14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5" name="Rectangle 202"/>
              <p:cNvSpPr>
                <a:spLocks noChangeArrowheads="1"/>
              </p:cNvSpPr>
              <p:nvPr/>
            </p:nvSpPr>
            <p:spPr bwMode="auto">
              <a:xfrm>
                <a:off x="843" y="2588"/>
                <a:ext cx="12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6" name="Rectangle 203"/>
              <p:cNvSpPr>
                <a:spLocks noChangeArrowheads="1"/>
              </p:cNvSpPr>
              <p:nvPr/>
            </p:nvSpPr>
            <p:spPr bwMode="auto">
              <a:xfrm>
                <a:off x="927" y="2588"/>
                <a:ext cx="37"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 name="Rectangle 204"/>
              <p:cNvSpPr>
                <a:spLocks noChangeArrowheads="1"/>
              </p:cNvSpPr>
              <p:nvPr/>
            </p:nvSpPr>
            <p:spPr bwMode="auto">
              <a:xfrm>
                <a:off x="845" y="2590"/>
                <a:ext cx="12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8" name="Rectangle 205"/>
              <p:cNvSpPr>
                <a:spLocks noChangeArrowheads="1"/>
              </p:cNvSpPr>
              <p:nvPr/>
            </p:nvSpPr>
            <p:spPr bwMode="auto">
              <a:xfrm>
                <a:off x="925" y="2590"/>
                <a:ext cx="4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84" name="Group 206"/>
            <p:cNvGrpSpPr>
              <a:grpSpLocks/>
            </p:cNvGrpSpPr>
            <p:nvPr/>
          </p:nvGrpSpPr>
          <p:grpSpPr bwMode="auto">
            <a:xfrm>
              <a:off x="847" y="2467"/>
              <a:ext cx="468" cy="250"/>
              <a:chOff x="847" y="2467"/>
              <a:chExt cx="468" cy="250"/>
            </a:xfrm>
          </p:grpSpPr>
          <p:sp>
            <p:nvSpPr>
              <p:cNvPr id="359" name="Rectangle 207"/>
              <p:cNvSpPr>
                <a:spLocks noChangeArrowheads="1"/>
              </p:cNvSpPr>
              <p:nvPr/>
            </p:nvSpPr>
            <p:spPr bwMode="auto">
              <a:xfrm>
                <a:off x="977" y="2588"/>
                <a:ext cx="183"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0" name="Rectangle 208"/>
              <p:cNvSpPr>
                <a:spLocks noChangeArrowheads="1"/>
              </p:cNvSpPr>
              <p:nvPr/>
            </p:nvSpPr>
            <p:spPr bwMode="auto">
              <a:xfrm>
                <a:off x="977" y="2588"/>
                <a:ext cx="148"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1" name="Rectangle 209"/>
              <p:cNvSpPr>
                <a:spLocks noChangeArrowheads="1"/>
              </p:cNvSpPr>
              <p:nvPr/>
            </p:nvSpPr>
            <p:spPr bwMode="auto">
              <a:xfrm>
                <a:off x="977" y="2590"/>
                <a:ext cx="150"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2" name="Rectangle 210"/>
              <p:cNvSpPr>
                <a:spLocks noChangeArrowheads="1"/>
              </p:cNvSpPr>
              <p:nvPr/>
            </p:nvSpPr>
            <p:spPr bwMode="auto">
              <a:xfrm>
                <a:off x="847" y="2592"/>
                <a:ext cx="31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3" name="Rectangle 211"/>
              <p:cNvSpPr>
                <a:spLocks noChangeArrowheads="1"/>
              </p:cNvSpPr>
              <p:nvPr/>
            </p:nvSpPr>
            <p:spPr bwMode="auto">
              <a:xfrm>
                <a:off x="925" y="2592"/>
                <a:ext cx="202"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4" name="Rectangle 212"/>
              <p:cNvSpPr>
                <a:spLocks noChangeArrowheads="1"/>
              </p:cNvSpPr>
              <p:nvPr/>
            </p:nvSpPr>
            <p:spPr bwMode="auto">
              <a:xfrm>
                <a:off x="849" y="2594"/>
                <a:ext cx="30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5" name="Rectangle 213"/>
              <p:cNvSpPr>
                <a:spLocks noChangeArrowheads="1"/>
              </p:cNvSpPr>
              <p:nvPr/>
            </p:nvSpPr>
            <p:spPr bwMode="auto">
              <a:xfrm>
                <a:off x="923" y="2594"/>
                <a:ext cx="20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6" name="Rectangle 214"/>
              <p:cNvSpPr>
                <a:spLocks noChangeArrowheads="1"/>
              </p:cNvSpPr>
              <p:nvPr/>
            </p:nvSpPr>
            <p:spPr bwMode="auto">
              <a:xfrm>
                <a:off x="852" y="2596"/>
                <a:ext cx="30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7" name="Rectangle 215"/>
              <p:cNvSpPr>
                <a:spLocks noChangeArrowheads="1"/>
              </p:cNvSpPr>
              <p:nvPr/>
            </p:nvSpPr>
            <p:spPr bwMode="auto">
              <a:xfrm>
                <a:off x="922" y="2596"/>
                <a:ext cx="209"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8" name="Rectangle 216"/>
              <p:cNvSpPr>
                <a:spLocks noChangeArrowheads="1"/>
              </p:cNvSpPr>
              <p:nvPr/>
            </p:nvSpPr>
            <p:spPr bwMode="auto">
              <a:xfrm>
                <a:off x="854" y="2598"/>
                <a:ext cx="30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9" name="Rectangle 217"/>
              <p:cNvSpPr>
                <a:spLocks noChangeArrowheads="1"/>
              </p:cNvSpPr>
              <p:nvPr/>
            </p:nvSpPr>
            <p:spPr bwMode="auto">
              <a:xfrm>
                <a:off x="920" y="2598"/>
                <a:ext cx="213"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0" name="Rectangle 218"/>
              <p:cNvSpPr>
                <a:spLocks noChangeArrowheads="1"/>
              </p:cNvSpPr>
              <p:nvPr/>
            </p:nvSpPr>
            <p:spPr bwMode="auto">
              <a:xfrm>
                <a:off x="856" y="2600"/>
                <a:ext cx="29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1" name="Rectangle 219"/>
              <p:cNvSpPr>
                <a:spLocks noChangeArrowheads="1"/>
              </p:cNvSpPr>
              <p:nvPr/>
            </p:nvSpPr>
            <p:spPr bwMode="auto">
              <a:xfrm>
                <a:off x="920" y="2600"/>
                <a:ext cx="213"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2" name="Rectangle 220"/>
              <p:cNvSpPr>
                <a:spLocks noChangeArrowheads="1"/>
              </p:cNvSpPr>
              <p:nvPr/>
            </p:nvSpPr>
            <p:spPr bwMode="auto">
              <a:xfrm>
                <a:off x="858" y="2602"/>
                <a:ext cx="29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3" name="Rectangle 221"/>
              <p:cNvSpPr>
                <a:spLocks noChangeArrowheads="1"/>
              </p:cNvSpPr>
              <p:nvPr/>
            </p:nvSpPr>
            <p:spPr bwMode="auto">
              <a:xfrm>
                <a:off x="918" y="2602"/>
                <a:ext cx="217"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4" name="Rectangle 222"/>
              <p:cNvSpPr>
                <a:spLocks noChangeArrowheads="1"/>
              </p:cNvSpPr>
              <p:nvPr/>
            </p:nvSpPr>
            <p:spPr bwMode="auto">
              <a:xfrm>
                <a:off x="860" y="2604"/>
                <a:ext cx="292"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5" name="Rectangle 223"/>
              <p:cNvSpPr>
                <a:spLocks noChangeArrowheads="1"/>
              </p:cNvSpPr>
              <p:nvPr/>
            </p:nvSpPr>
            <p:spPr bwMode="auto">
              <a:xfrm>
                <a:off x="916" y="2604"/>
                <a:ext cx="221" cy="1"/>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6" name="Rectangle 224"/>
              <p:cNvSpPr>
                <a:spLocks noChangeArrowheads="1"/>
              </p:cNvSpPr>
              <p:nvPr/>
            </p:nvSpPr>
            <p:spPr bwMode="auto">
              <a:xfrm>
                <a:off x="862" y="2605"/>
                <a:ext cx="29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7" name="Rectangle 225"/>
              <p:cNvSpPr>
                <a:spLocks noChangeArrowheads="1"/>
              </p:cNvSpPr>
              <p:nvPr/>
            </p:nvSpPr>
            <p:spPr bwMode="auto">
              <a:xfrm>
                <a:off x="916" y="2605"/>
                <a:ext cx="221"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8" name="Rectangle 226"/>
              <p:cNvSpPr>
                <a:spLocks noChangeArrowheads="1"/>
              </p:cNvSpPr>
              <p:nvPr/>
            </p:nvSpPr>
            <p:spPr bwMode="auto">
              <a:xfrm>
                <a:off x="864" y="2607"/>
                <a:ext cx="28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 name="Rectangle 227"/>
              <p:cNvSpPr>
                <a:spLocks noChangeArrowheads="1"/>
              </p:cNvSpPr>
              <p:nvPr/>
            </p:nvSpPr>
            <p:spPr bwMode="auto">
              <a:xfrm>
                <a:off x="914" y="2607"/>
                <a:ext cx="225"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0" name="Rectangle 228"/>
              <p:cNvSpPr>
                <a:spLocks noChangeArrowheads="1"/>
              </p:cNvSpPr>
              <p:nvPr/>
            </p:nvSpPr>
            <p:spPr bwMode="auto">
              <a:xfrm>
                <a:off x="866" y="2609"/>
                <a:ext cx="28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1" name="Rectangle 229"/>
              <p:cNvSpPr>
                <a:spLocks noChangeArrowheads="1"/>
              </p:cNvSpPr>
              <p:nvPr/>
            </p:nvSpPr>
            <p:spPr bwMode="auto">
              <a:xfrm>
                <a:off x="914" y="2609"/>
                <a:ext cx="225"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2" name="Rectangle 230"/>
              <p:cNvSpPr>
                <a:spLocks noChangeArrowheads="1"/>
              </p:cNvSpPr>
              <p:nvPr/>
            </p:nvSpPr>
            <p:spPr bwMode="auto">
              <a:xfrm>
                <a:off x="868" y="2611"/>
                <a:ext cx="28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3" name="Rectangle 231"/>
              <p:cNvSpPr>
                <a:spLocks noChangeArrowheads="1"/>
              </p:cNvSpPr>
              <p:nvPr/>
            </p:nvSpPr>
            <p:spPr bwMode="auto">
              <a:xfrm>
                <a:off x="912" y="2611"/>
                <a:ext cx="228"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4" name="Rectangle 232"/>
              <p:cNvSpPr>
                <a:spLocks noChangeArrowheads="1"/>
              </p:cNvSpPr>
              <p:nvPr/>
            </p:nvSpPr>
            <p:spPr bwMode="auto">
              <a:xfrm>
                <a:off x="870" y="2613"/>
                <a:ext cx="27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5" name="Rectangle 233"/>
              <p:cNvSpPr>
                <a:spLocks noChangeArrowheads="1"/>
              </p:cNvSpPr>
              <p:nvPr/>
            </p:nvSpPr>
            <p:spPr bwMode="auto">
              <a:xfrm>
                <a:off x="912" y="2613"/>
                <a:ext cx="228"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6" name="Rectangle 234"/>
              <p:cNvSpPr>
                <a:spLocks noChangeArrowheads="1"/>
              </p:cNvSpPr>
              <p:nvPr/>
            </p:nvSpPr>
            <p:spPr bwMode="auto">
              <a:xfrm>
                <a:off x="872" y="2615"/>
                <a:ext cx="27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7" name="Rectangle 235"/>
              <p:cNvSpPr>
                <a:spLocks noChangeArrowheads="1"/>
              </p:cNvSpPr>
              <p:nvPr/>
            </p:nvSpPr>
            <p:spPr bwMode="auto">
              <a:xfrm>
                <a:off x="910" y="2615"/>
                <a:ext cx="232"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8" name="Rectangle 236"/>
              <p:cNvSpPr>
                <a:spLocks noChangeArrowheads="1"/>
              </p:cNvSpPr>
              <p:nvPr/>
            </p:nvSpPr>
            <p:spPr bwMode="auto">
              <a:xfrm>
                <a:off x="874" y="2617"/>
                <a:ext cx="27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9" name="Rectangle 237"/>
              <p:cNvSpPr>
                <a:spLocks noChangeArrowheads="1"/>
              </p:cNvSpPr>
              <p:nvPr/>
            </p:nvSpPr>
            <p:spPr bwMode="auto">
              <a:xfrm>
                <a:off x="910" y="2617"/>
                <a:ext cx="232"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0" name="Rectangle 238"/>
              <p:cNvSpPr>
                <a:spLocks noChangeArrowheads="1"/>
              </p:cNvSpPr>
              <p:nvPr/>
            </p:nvSpPr>
            <p:spPr bwMode="auto">
              <a:xfrm>
                <a:off x="877" y="2619"/>
                <a:ext cx="26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1" name="Rectangle 239"/>
              <p:cNvSpPr>
                <a:spLocks noChangeArrowheads="1"/>
              </p:cNvSpPr>
              <p:nvPr/>
            </p:nvSpPr>
            <p:spPr bwMode="auto">
              <a:xfrm>
                <a:off x="908" y="2619"/>
                <a:ext cx="23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2" name="Rectangle 240"/>
              <p:cNvSpPr>
                <a:spLocks noChangeArrowheads="1"/>
              </p:cNvSpPr>
              <p:nvPr/>
            </p:nvSpPr>
            <p:spPr bwMode="auto">
              <a:xfrm>
                <a:off x="879" y="2621"/>
                <a:ext cx="263"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3" name="Rectangle 241"/>
              <p:cNvSpPr>
                <a:spLocks noChangeArrowheads="1"/>
              </p:cNvSpPr>
              <p:nvPr/>
            </p:nvSpPr>
            <p:spPr bwMode="auto">
              <a:xfrm>
                <a:off x="908" y="2621"/>
                <a:ext cx="234"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4" name="Rectangle 242"/>
              <p:cNvSpPr>
                <a:spLocks noChangeArrowheads="1"/>
              </p:cNvSpPr>
              <p:nvPr/>
            </p:nvSpPr>
            <p:spPr bwMode="auto">
              <a:xfrm>
                <a:off x="881" y="2623"/>
                <a:ext cx="26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5" name="Rectangle 243"/>
              <p:cNvSpPr>
                <a:spLocks noChangeArrowheads="1"/>
              </p:cNvSpPr>
              <p:nvPr/>
            </p:nvSpPr>
            <p:spPr bwMode="auto">
              <a:xfrm>
                <a:off x="908" y="2623"/>
                <a:ext cx="234"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6" name="Rectangle 244"/>
              <p:cNvSpPr>
                <a:spLocks noChangeArrowheads="1"/>
              </p:cNvSpPr>
              <p:nvPr/>
            </p:nvSpPr>
            <p:spPr bwMode="auto">
              <a:xfrm>
                <a:off x="883" y="2625"/>
                <a:ext cx="25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7" name="Rectangle 245"/>
              <p:cNvSpPr>
                <a:spLocks noChangeArrowheads="1"/>
              </p:cNvSpPr>
              <p:nvPr/>
            </p:nvSpPr>
            <p:spPr bwMode="auto">
              <a:xfrm>
                <a:off x="906" y="2625"/>
                <a:ext cx="234"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8" name="Rectangle 246"/>
              <p:cNvSpPr>
                <a:spLocks noChangeArrowheads="1"/>
              </p:cNvSpPr>
              <p:nvPr/>
            </p:nvSpPr>
            <p:spPr bwMode="auto">
              <a:xfrm>
                <a:off x="885" y="2627"/>
                <a:ext cx="25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 name="Rectangle 247"/>
              <p:cNvSpPr>
                <a:spLocks noChangeArrowheads="1"/>
              </p:cNvSpPr>
              <p:nvPr/>
            </p:nvSpPr>
            <p:spPr bwMode="auto">
              <a:xfrm>
                <a:off x="906" y="2627"/>
                <a:ext cx="234"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0" name="Rectangle 248"/>
              <p:cNvSpPr>
                <a:spLocks noChangeArrowheads="1"/>
              </p:cNvSpPr>
              <p:nvPr/>
            </p:nvSpPr>
            <p:spPr bwMode="auto">
              <a:xfrm>
                <a:off x="1016" y="2627"/>
                <a:ext cx="21"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1" name="Rectangle 249"/>
              <p:cNvSpPr>
                <a:spLocks noChangeArrowheads="1"/>
              </p:cNvSpPr>
              <p:nvPr/>
            </p:nvSpPr>
            <p:spPr bwMode="auto">
              <a:xfrm>
                <a:off x="887" y="2629"/>
                <a:ext cx="252"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2" name="Rectangle 250"/>
              <p:cNvSpPr>
                <a:spLocks noChangeArrowheads="1"/>
              </p:cNvSpPr>
              <p:nvPr/>
            </p:nvSpPr>
            <p:spPr bwMode="auto">
              <a:xfrm>
                <a:off x="904" y="2629"/>
                <a:ext cx="235" cy="1"/>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3" name="Rectangle 251"/>
              <p:cNvSpPr>
                <a:spLocks noChangeArrowheads="1"/>
              </p:cNvSpPr>
              <p:nvPr/>
            </p:nvSpPr>
            <p:spPr bwMode="auto">
              <a:xfrm>
                <a:off x="1010" y="2629"/>
                <a:ext cx="33" cy="1"/>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4" name="Rectangle 252"/>
              <p:cNvSpPr>
                <a:spLocks noChangeArrowheads="1"/>
              </p:cNvSpPr>
              <p:nvPr/>
            </p:nvSpPr>
            <p:spPr bwMode="auto">
              <a:xfrm>
                <a:off x="889" y="2630"/>
                <a:ext cx="25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5" name="Rectangle 253"/>
              <p:cNvSpPr>
                <a:spLocks noChangeArrowheads="1"/>
              </p:cNvSpPr>
              <p:nvPr/>
            </p:nvSpPr>
            <p:spPr bwMode="auto">
              <a:xfrm>
                <a:off x="904" y="2630"/>
                <a:ext cx="235"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6" name="Rectangle 254"/>
              <p:cNvSpPr>
                <a:spLocks noChangeArrowheads="1"/>
              </p:cNvSpPr>
              <p:nvPr/>
            </p:nvSpPr>
            <p:spPr bwMode="auto">
              <a:xfrm>
                <a:off x="1006" y="2630"/>
                <a:ext cx="40"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7" name="Rectangle 255"/>
              <p:cNvSpPr>
                <a:spLocks noChangeArrowheads="1"/>
              </p:cNvSpPr>
              <p:nvPr/>
            </p:nvSpPr>
            <p:spPr bwMode="auto">
              <a:xfrm>
                <a:off x="891" y="2632"/>
                <a:ext cx="24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8" name="Rectangle 256"/>
              <p:cNvSpPr>
                <a:spLocks noChangeArrowheads="1"/>
              </p:cNvSpPr>
              <p:nvPr/>
            </p:nvSpPr>
            <p:spPr bwMode="auto">
              <a:xfrm>
                <a:off x="904" y="2632"/>
                <a:ext cx="233"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9" name="Rectangle 257"/>
              <p:cNvSpPr>
                <a:spLocks noChangeArrowheads="1"/>
              </p:cNvSpPr>
              <p:nvPr/>
            </p:nvSpPr>
            <p:spPr bwMode="auto">
              <a:xfrm>
                <a:off x="1002" y="2632"/>
                <a:ext cx="48"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0" name="Rectangle 258"/>
              <p:cNvSpPr>
                <a:spLocks noChangeArrowheads="1"/>
              </p:cNvSpPr>
              <p:nvPr/>
            </p:nvSpPr>
            <p:spPr bwMode="auto">
              <a:xfrm>
                <a:off x="893" y="2634"/>
                <a:ext cx="24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1" name="Rectangle 259"/>
              <p:cNvSpPr>
                <a:spLocks noChangeArrowheads="1"/>
              </p:cNvSpPr>
              <p:nvPr/>
            </p:nvSpPr>
            <p:spPr bwMode="auto">
              <a:xfrm>
                <a:off x="904" y="2634"/>
                <a:ext cx="233"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2" name="Rectangle 260"/>
              <p:cNvSpPr>
                <a:spLocks noChangeArrowheads="1"/>
              </p:cNvSpPr>
              <p:nvPr/>
            </p:nvSpPr>
            <p:spPr bwMode="auto">
              <a:xfrm>
                <a:off x="1000" y="2634"/>
                <a:ext cx="52"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3" name="Rectangle 261"/>
              <p:cNvSpPr>
                <a:spLocks noChangeArrowheads="1"/>
              </p:cNvSpPr>
              <p:nvPr/>
            </p:nvSpPr>
            <p:spPr bwMode="auto">
              <a:xfrm>
                <a:off x="895" y="2636"/>
                <a:ext cx="24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4" name="Rectangle 262"/>
              <p:cNvSpPr>
                <a:spLocks noChangeArrowheads="1"/>
              </p:cNvSpPr>
              <p:nvPr/>
            </p:nvSpPr>
            <p:spPr bwMode="auto">
              <a:xfrm>
                <a:off x="902" y="2636"/>
                <a:ext cx="235"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5" name="Rectangle 263"/>
              <p:cNvSpPr>
                <a:spLocks noChangeArrowheads="1"/>
              </p:cNvSpPr>
              <p:nvPr/>
            </p:nvSpPr>
            <p:spPr bwMode="auto">
              <a:xfrm>
                <a:off x="996" y="2636"/>
                <a:ext cx="60"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6" name="Rectangle 264"/>
              <p:cNvSpPr>
                <a:spLocks noChangeArrowheads="1"/>
              </p:cNvSpPr>
              <p:nvPr/>
            </p:nvSpPr>
            <p:spPr bwMode="auto">
              <a:xfrm>
                <a:off x="897" y="2638"/>
                <a:ext cx="24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7" name="Rectangle 265"/>
              <p:cNvSpPr>
                <a:spLocks noChangeArrowheads="1"/>
              </p:cNvSpPr>
              <p:nvPr/>
            </p:nvSpPr>
            <p:spPr bwMode="auto">
              <a:xfrm>
                <a:off x="902" y="2638"/>
                <a:ext cx="240"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8" name="Rectangle 266"/>
              <p:cNvSpPr>
                <a:spLocks noChangeArrowheads="1"/>
              </p:cNvSpPr>
              <p:nvPr/>
            </p:nvSpPr>
            <p:spPr bwMode="auto">
              <a:xfrm>
                <a:off x="995" y="2638"/>
                <a:ext cx="63"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 name="Rectangle 267"/>
              <p:cNvSpPr>
                <a:spLocks noChangeArrowheads="1"/>
              </p:cNvSpPr>
              <p:nvPr/>
            </p:nvSpPr>
            <p:spPr bwMode="auto">
              <a:xfrm>
                <a:off x="900" y="2640"/>
                <a:ext cx="25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0" name="Rectangle 268"/>
              <p:cNvSpPr>
                <a:spLocks noChangeArrowheads="1"/>
              </p:cNvSpPr>
              <p:nvPr/>
            </p:nvSpPr>
            <p:spPr bwMode="auto">
              <a:xfrm>
                <a:off x="902" y="2640"/>
                <a:ext cx="248"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1" name="Rectangle 269"/>
              <p:cNvSpPr>
                <a:spLocks noChangeArrowheads="1"/>
              </p:cNvSpPr>
              <p:nvPr/>
            </p:nvSpPr>
            <p:spPr bwMode="auto">
              <a:xfrm>
                <a:off x="995" y="2640"/>
                <a:ext cx="63"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2" name="Rectangle 270"/>
              <p:cNvSpPr>
                <a:spLocks noChangeArrowheads="1"/>
              </p:cNvSpPr>
              <p:nvPr/>
            </p:nvSpPr>
            <p:spPr bwMode="auto">
              <a:xfrm>
                <a:off x="902" y="2642"/>
                <a:ext cx="25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3" name="Rectangle 271"/>
              <p:cNvSpPr>
                <a:spLocks noChangeArrowheads="1"/>
              </p:cNvSpPr>
              <p:nvPr/>
            </p:nvSpPr>
            <p:spPr bwMode="auto">
              <a:xfrm>
                <a:off x="902" y="2642"/>
                <a:ext cx="248"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4" name="Rectangle 272"/>
              <p:cNvSpPr>
                <a:spLocks noChangeArrowheads="1"/>
              </p:cNvSpPr>
              <p:nvPr/>
            </p:nvSpPr>
            <p:spPr bwMode="auto">
              <a:xfrm>
                <a:off x="993" y="2642"/>
                <a:ext cx="67"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5" name="Rectangle 273"/>
              <p:cNvSpPr>
                <a:spLocks noChangeArrowheads="1"/>
              </p:cNvSpPr>
              <p:nvPr/>
            </p:nvSpPr>
            <p:spPr bwMode="auto">
              <a:xfrm>
                <a:off x="904" y="2644"/>
                <a:ext cx="25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6" name="Rectangle 274"/>
              <p:cNvSpPr>
                <a:spLocks noChangeArrowheads="1"/>
              </p:cNvSpPr>
              <p:nvPr/>
            </p:nvSpPr>
            <p:spPr bwMode="auto">
              <a:xfrm>
                <a:off x="904" y="2644"/>
                <a:ext cx="248"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7" name="Rectangle 275"/>
              <p:cNvSpPr>
                <a:spLocks noChangeArrowheads="1"/>
              </p:cNvSpPr>
              <p:nvPr/>
            </p:nvSpPr>
            <p:spPr bwMode="auto">
              <a:xfrm>
                <a:off x="991" y="2644"/>
                <a:ext cx="71"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8" name="Rectangle 276"/>
              <p:cNvSpPr>
                <a:spLocks noChangeArrowheads="1"/>
              </p:cNvSpPr>
              <p:nvPr/>
            </p:nvSpPr>
            <p:spPr bwMode="auto">
              <a:xfrm>
                <a:off x="906" y="2646"/>
                <a:ext cx="26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9" name="Rectangle 277"/>
              <p:cNvSpPr>
                <a:spLocks noChangeArrowheads="1"/>
              </p:cNvSpPr>
              <p:nvPr/>
            </p:nvSpPr>
            <p:spPr bwMode="auto">
              <a:xfrm>
                <a:off x="906" y="2646"/>
                <a:ext cx="24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0" name="Rectangle 278"/>
              <p:cNvSpPr>
                <a:spLocks noChangeArrowheads="1"/>
              </p:cNvSpPr>
              <p:nvPr/>
            </p:nvSpPr>
            <p:spPr bwMode="auto">
              <a:xfrm>
                <a:off x="991" y="2646"/>
                <a:ext cx="71"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1" name="Rectangle 279"/>
              <p:cNvSpPr>
                <a:spLocks noChangeArrowheads="1"/>
              </p:cNvSpPr>
              <p:nvPr/>
            </p:nvSpPr>
            <p:spPr bwMode="auto">
              <a:xfrm>
                <a:off x="908" y="2648"/>
                <a:ext cx="26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2" name="Rectangle 280"/>
              <p:cNvSpPr>
                <a:spLocks noChangeArrowheads="1"/>
              </p:cNvSpPr>
              <p:nvPr/>
            </p:nvSpPr>
            <p:spPr bwMode="auto">
              <a:xfrm>
                <a:off x="908" y="2648"/>
                <a:ext cx="244"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3" name="Rectangle 281"/>
              <p:cNvSpPr>
                <a:spLocks noChangeArrowheads="1"/>
              </p:cNvSpPr>
              <p:nvPr/>
            </p:nvSpPr>
            <p:spPr bwMode="auto">
              <a:xfrm>
                <a:off x="989" y="2648"/>
                <a:ext cx="75"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4" name="Rectangle 282"/>
              <p:cNvSpPr>
                <a:spLocks noChangeArrowheads="1"/>
              </p:cNvSpPr>
              <p:nvPr/>
            </p:nvSpPr>
            <p:spPr bwMode="auto">
              <a:xfrm>
                <a:off x="910" y="2650"/>
                <a:ext cx="27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5" name="Rectangle 283"/>
              <p:cNvSpPr>
                <a:spLocks noChangeArrowheads="1"/>
              </p:cNvSpPr>
              <p:nvPr/>
            </p:nvSpPr>
            <p:spPr bwMode="auto">
              <a:xfrm>
                <a:off x="910" y="2650"/>
                <a:ext cx="242"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6" name="Rectangle 284"/>
              <p:cNvSpPr>
                <a:spLocks noChangeArrowheads="1"/>
              </p:cNvSpPr>
              <p:nvPr/>
            </p:nvSpPr>
            <p:spPr bwMode="auto">
              <a:xfrm>
                <a:off x="987" y="2650"/>
                <a:ext cx="79"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7" name="Rectangle 285"/>
              <p:cNvSpPr>
                <a:spLocks noChangeArrowheads="1"/>
              </p:cNvSpPr>
              <p:nvPr/>
            </p:nvSpPr>
            <p:spPr bwMode="auto">
              <a:xfrm>
                <a:off x="912" y="2652"/>
                <a:ext cx="275"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8" name="Rectangle 286"/>
              <p:cNvSpPr>
                <a:spLocks noChangeArrowheads="1"/>
              </p:cNvSpPr>
              <p:nvPr/>
            </p:nvSpPr>
            <p:spPr bwMode="auto">
              <a:xfrm>
                <a:off x="912" y="2652"/>
                <a:ext cx="240" cy="1"/>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9" name="Rectangle 287"/>
              <p:cNvSpPr>
                <a:spLocks noChangeArrowheads="1"/>
              </p:cNvSpPr>
              <p:nvPr/>
            </p:nvSpPr>
            <p:spPr bwMode="auto">
              <a:xfrm>
                <a:off x="987" y="2652"/>
                <a:ext cx="79" cy="1"/>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0" name="Rectangle 288"/>
              <p:cNvSpPr>
                <a:spLocks noChangeArrowheads="1"/>
              </p:cNvSpPr>
              <p:nvPr/>
            </p:nvSpPr>
            <p:spPr bwMode="auto">
              <a:xfrm>
                <a:off x="914" y="2653"/>
                <a:ext cx="27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1" name="Rectangle 289"/>
              <p:cNvSpPr>
                <a:spLocks noChangeArrowheads="1"/>
              </p:cNvSpPr>
              <p:nvPr/>
            </p:nvSpPr>
            <p:spPr bwMode="auto">
              <a:xfrm>
                <a:off x="914" y="2653"/>
                <a:ext cx="240"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2" name="Rectangle 290"/>
              <p:cNvSpPr>
                <a:spLocks noChangeArrowheads="1"/>
              </p:cNvSpPr>
              <p:nvPr/>
            </p:nvSpPr>
            <p:spPr bwMode="auto">
              <a:xfrm>
                <a:off x="987" y="2653"/>
                <a:ext cx="79"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3" name="Rectangle 291"/>
              <p:cNvSpPr>
                <a:spLocks noChangeArrowheads="1"/>
              </p:cNvSpPr>
              <p:nvPr/>
            </p:nvSpPr>
            <p:spPr bwMode="auto">
              <a:xfrm>
                <a:off x="916" y="2655"/>
                <a:ext cx="28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4" name="Rectangle 292"/>
              <p:cNvSpPr>
                <a:spLocks noChangeArrowheads="1"/>
              </p:cNvSpPr>
              <p:nvPr/>
            </p:nvSpPr>
            <p:spPr bwMode="auto">
              <a:xfrm>
                <a:off x="916" y="2655"/>
                <a:ext cx="238"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5" name="Rectangle 293"/>
              <p:cNvSpPr>
                <a:spLocks noChangeArrowheads="1"/>
              </p:cNvSpPr>
              <p:nvPr/>
            </p:nvSpPr>
            <p:spPr bwMode="auto">
              <a:xfrm>
                <a:off x="985" y="2655"/>
                <a:ext cx="82"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6" name="Rectangle 294"/>
              <p:cNvSpPr>
                <a:spLocks noChangeArrowheads="1"/>
              </p:cNvSpPr>
              <p:nvPr/>
            </p:nvSpPr>
            <p:spPr bwMode="auto">
              <a:xfrm>
                <a:off x="918" y="2657"/>
                <a:ext cx="28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7" name="Rectangle 295"/>
              <p:cNvSpPr>
                <a:spLocks noChangeArrowheads="1"/>
              </p:cNvSpPr>
              <p:nvPr/>
            </p:nvSpPr>
            <p:spPr bwMode="auto">
              <a:xfrm>
                <a:off x="918" y="2657"/>
                <a:ext cx="23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8" name="Rectangle 296"/>
              <p:cNvSpPr>
                <a:spLocks noChangeArrowheads="1"/>
              </p:cNvSpPr>
              <p:nvPr/>
            </p:nvSpPr>
            <p:spPr bwMode="auto">
              <a:xfrm>
                <a:off x="985" y="2657"/>
                <a:ext cx="82"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9" name="Rectangle 297"/>
              <p:cNvSpPr>
                <a:spLocks noChangeArrowheads="1"/>
              </p:cNvSpPr>
              <p:nvPr/>
            </p:nvSpPr>
            <p:spPr bwMode="auto">
              <a:xfrm>
                <a:off x="920" y="2659"/>
                <a:ext cx="29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50" name="Rectangle 298"/>
              <p:cNvSpPr>
                <a:spLocks noChangeArrowheads="1"/>
              </p:cNvSpPr>
              <p:nvPr/>
            </p:nvSpPr>
            <p:spPr bwMode="auto">
              <a:xfrm>
                <a:off x="920" y="2659"/>
                <a:ext cx="234"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51" name="Rectangle 299"/>
              <p:cNvSpPr>
                <a:spLocks noChangeArrowheads="1"/>
              </p:cNvSpPr>
              <p:nvPr/>
            </p:nvSpPr>
            <p:spPr bwMode="auto">
              <a:xfrm>
                <a:off x="985" y="2659"/>
                <a:ext cx="82"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52" name="Rectangle 300"/>
              <p:cNvSpPr>
                <a:spLocks noChangeArrowheads="1"/>
              </p:cNvSpPr>
              <p:nvPr/>
            </p:nvSpPr>
            <p:spPr bwMode="auto">
              <a:xfrm>
                <a:off x="922" y="2661"/>
                <a:ext cx="29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53" name="Rectangle 301"/>
              <p:cNvSpPr>
                <a:spLocks noChangeArrowheads="1"/>
              </p:cNvSpPr>
              <p:nvPr/>
            </p:nvSpPr>
            <p:spPr bwMode="auto">
              <a:xfrm>
                <a:off x="922" y="2661"/>
                <a:ext cx="232"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54" name="Rectangle 302"/>
              <p:cNvSpPr>
                <a:spLocks noChangeArrowheads="1"/>
              </p:cNvSpPr>
              <p:nvPr/>
            </p:nvSpPr>
            <p:spPr bwMode="auto">
              <a:xfrm>
                <a:off x="983" y="2661"/>
                <a:ext cx="86"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55" name="Rectangle 303"/>
              <p:cNvSpPr>
                <a:spLocks noChangeArrowheads="1"/>
              </p:cNvSpPr>
              <p:nvPr/>
            </p:nvSpPr>
            <p:spPr bwMode="auto">
              <a:xfrm>
                <a:off x="925" y="2663"/>
                <a:ext cx="29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56" name="Rectangle 304"/>
              <p:cNvSpPr>
                <a:spLocks noChangeArrowheads="1"/>
              </p:cNvSpPr>
              <p:nvPr/>
            </p:nvSpPr>
            <p:spPr bwMode="auto">
              <a:xfrm>
                <a:off x="925" y="2663"/>
                <a:ext cx="229"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57" name="Rectangle 305"/>
              <p:cNvSpPr>
                <a:spLocks noChangeArrowheads="1"/>
              </p:cNvSpPr>
              <p:nvPr/>
            </p:nvSpPr>
            <p:spPr bwMode="auto">
              <a:xfrm>
                <a:off x="983" y="2663"/>
                <a:ext cx="86"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58" name="Rectangle 306"/>
              <p:cNvSpPr>
                <a:spLocks noChangeArrowheads="1"/>
              </p:cNvSpPr>
              <p:nvPr/>
            </p:nvSpPr>
            <p:spPr bwMode="auto">
              <a:xfrm>
                <a:off x="1223" y="2467"/>
                <a:ext cx="2"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59" name="Rectangle 307"/>
              <p:cNvSpPr>
                <a:spLocks noChangeArrowheads="1"/>
              </p:cNvSpPr>
              <p:nvPr/>
            </p:nvSpPr>
            <p:spPr bwMode="auto">
              <a:xfrm>
                <a:off x="927" y="2665"/>
                <a:ext cx="30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0" name="Rectangle 308"/>
              <p:cNvSpPr>
                <a:spLocks noChangeArrowheads="1"/>
              </p:cNvSpPr>
              <p:nvPr/>
            </p:nvSpPr>
            <p:spPr bwMode="auto">
              <a:xfrm>
                <a:off x="927" y="2665"/>
                <a:ext cx="227"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 name="Rectangle 309"/>
              <p:cNvSpPr>
                <a:spLocks noChangeArrowheads="1"/>
              </p:cNvSpPr>
              <p:nvPr/>
            </p:nvSpPr>
            <p:spPr bwMode="auto">
              <a:xfrm>
                <a:off x="983" y="2665"/>
                <a:ext cx="86"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2" name="Rectangle 310"/>
              <p:cNvSpPr>
                <a:spLocks noChangeArrowheads="1"/>
              </p:cNvSpPr>
              <p:nvPr/>
            </p:nvSpPr>
            <p:spPr bwMode="auto">
              <a:xfrm>
                <a:off x="929" y="2667"/>
                <a:ext cx="30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3" name="Rectangle 311"/>
              <p:cNvSpPr>
                <a:spLocks noChangeArrowheads="1"/>
              </p:cNvSpPr>
              <p:nvPr/>
            </p:nvSpPr>
            <p:spPr bwMode="auto">
              <a:xfrm>
                <a:off x="929" y="2667"/>
                <a:ext cx="225"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 name="Rectangle 312"/>
              <p:cNvSpPr>
                <a:spLocks noChangeArrowheads="1"/>
              </p:cNvSpPr>
              <p:nvPr/>
            </p:nvSpPr>
            <p:spPr bwMode="auto">
              <a:xfrm>
                <a:off x="983" y="2667"/>
                <a:ext cx="86"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5" name="Rectangle 313"/>
              <p:cNvSpPr>
                <a:spLocks noChangeArrowheads="1"/>
              </p:cNvSpPr>
              <p:nvPr/>
            </p:nvSpPr>
            <p:spPr bwMode="auto">
              <a:xfrm>
                <a:off x="931" y="2669"/>
                <a:ext cx="311"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6" name="Rectangle 314"/>
              <p:cNvSpPr>
                <a:spLocks noChangeArrowheads="1"/>
              </p:cNvSpPr>
              <p:nvPr/>
            </p:nvSpPr>
            <p:spPr bwMode="auto">
              <a:xfrm>
                <a:off x="931" y="2669"/>
                <a:ext cx="30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7" name="Rectangle 315"/>
              <p:cNvSpPr>
                <a:spLocks noChangeArrowheads="1"/>
              </p:cNvSpPr>
              <p:nvPr/>
            </p:nvSpPr>
            <p:spPr bwMode="auto">
              <a:xfrm>
                <a:off x="931" y="2669"/>
                <a:ext cx="223"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8" name="Rectangle 316"/>
              <p:cNvSpPr>
                <a:spLocks noChangeArrowheads="1"/>
              </p:cNvSpPr>
              <p:nvPr/>
            </p:nvSpPr>
            <p:spPr bwMode="auto">
              <a:xfrm>
                <a:off x="983" y="2669"/>
                <a:ext cx="86"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9" name="Rectangle 317"/>
              <p:cNvSpPr>
                <a:spLocks noChangeArrowheads="1"/>
              </p:cNvSpPr>
              <p:nvPr/>
            </p:nvSpPr>
            <p:spPr bwMode="auto">
              <a:xfrm>
                <a:off x="933" y="2671"/>
                <a:ext cx="315"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0" name="Rectangle 318"/>
              <p:cNvSpPr>
                <a:spLocks noChangeArrowheads="1"/>
              </p:cNvSpPr>
              <p:nvPr/>
            </p:nvSpPr>
            <p:spPr bwMode="auto">
              <a:xfrm>
                <a:off x="933" y="2671"/>
                <a:ext cx="303"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 name="Rectangle 319"/>
              <p:cNvSpPr>
                <a:spLocks noChangeArrowheads="1"/>
              </p:cNvSpPr>
              <p:nvPr/>
            </p:nvSpPr>
            <p:spPr bwMode="auto">
              <a:xfrm>
                <a:off x="933" y="2671"/>
                <a:ext cx="221"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2" name="Rectangle 320"/>
              <p:cNvSpPr>
                <a:spLocks noChangeArrowheads="1"/>
              </p:cNvSpPr>
              <p:nvPr/>
            </p:nvSpPr>
            <p:spPr bwMode="auto">
              <a:xfrm>
                <a:off x="983" y="2671"/>
                <a:ext cx="86"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3" name="Rectangle 321"/>
              <p:cNvSpPr>
                <a:spLocks noChangeArrowheads="1"/>
              </p:cNvSpPr>
              <p:nvPr/>
            </p:nvSpPr>
            <p:spPr bwMode="auto">
              <a:xfrm>
                <a:off x="929" y="2673"/>
                <a:ext cx="325"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4" name="Rectangle 322"/>
              <p:cNvSpPr>
                <a:spLocks noChangeArrowheads="1"/>
              </p:cNvSpPr>
              <p:nvPr/>
            </p:nvSpPr>
            <p:spPr bwMode="auto">
              <a:xfrm>
                <a:off x="929" y="2673"/>
                <a:ext cx="30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5" name="Rectangle 323"/>
              <p:cNvSpPr>
                <a:spLocks noChangeArrowheads="1"/>
              </p:cNvSpPr>
              <p:nvPr/>
            </p:nvSpPr>
            <p:spPr bwMode="auto">
              <a:xfrm>
                <a:off x="929" y="2673"/>
                <a:ext cx="225"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6" name="Rectangle 324"/>
              <p:cNvSpPr>
                <a:spLocks noChangeArrowheads="1"/>
              </p:cNvSpPr>
              <p:nvPr/>
            </p:nvSpPr>
            <p:spPr bwMode="auto">
              <a:xfrm>
                <a:off x="983" y="2673"/>
                <a:ext cx="86"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7" name="Rectangle 325"/>
              <p:cNvSpPr>
                <a:spLocks noChangeArrowheads="1"/>
              </p:cNvSpPr>
              <p:nvPr/>
            </p:nvSpPr>
            <p:spPr bwMode="auto">
              <a:xfrm>
                <a:off x="927" y="2675"/>
                <a:ext cx="332"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8" name="Rectangle 326"/>
              <p:cNvSpPr>
                <a:spLocks noChangeArrowheads="1"/>
              </p:cNvSpPr>
              <p:nvPr/>
            </p:nvSpPr>
            <p:spPr bwMode="auto">
              <a:xfrm>
                <a:off x="927" y="2675"/>
                <a:ext cx="30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9" name="Rectangle 327"/>
              <p:cNvSpPr>
                <a:spLocks noChangeArrowheads="1"/>
              </p:cNvSpPr>
              <p:nvPr/>
            </p:nvSpPr>
            <p:spPr bwMode="auto">
              <a:xfrm>
                <a:off x="927" y="2675"/>
                <a:ext cx="227"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0" name="Rectangle 328"/>
              <p:cNvSpPr>
                <a:spLocks noChangeArrowheads="1"/>
              </p:cNvSpPr>
              <p:nvPr/>
            </p:nvSpPr>
            <p:spPr bwMode="auto">
              <a:xfrm>
                <a:off x="983" y="2675"/>
                <a:ext cx="86"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 name="Rectangle 329"/>
              <p:cNvSpPr>
                <a:spLocks noChangeArrowheads="1"/>
              </p:cNvSpPr>
              <p:nvPr/>
            </p:nvSpPr>
            <p:spPr bwMode="auto">
              <a:xfrm>
                <a:off x="923" y="2677"/>
                <a:ext cx="342" cy="1"/>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2" name="Rectangle 330"/>
              <p:cNvSpPr>
                <a:spLocks noChangeArrowheads="1"/>
              </p:cNvSpPr>
              <p:nvPr/>
            </p:nvSpPr>
            <p:spPr bwMode="auto">
              <a:xfrm>
                <a:off x="923" y="2677"/>
                <a:ext cx="313"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3" name="Rectangle 331"/>
              <p:cNvSpPr>
                <a:spLocks noChangeArrowheads="1"/>
              </p:cNvSpPr>
              <p:nvPr/>
            </p:nvSpPr>
            <p:spPr bwMode="auto">
              <a:xfrm>
                <a:off x="923" y="2677"/>
                <a:ext cx="231" cy="1"/>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4" name="Rectangle 332"/>
              <p:cNvSpPr>
                <a:spLocks noChangeArrowheads="1"/>
              </p:cNvSpPr>
              <p:nvPr/>
            </p:nvSpPr>
            <p:spPr bwMode="auto">
              <a:xfrm>
                <a:off x="983" y="2677"/>
                <a:ext cx="86" cy="1"/>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5" name="Rectangle 333"/>
              <p:cNvSpPr>
                <a:spLocks noChangeArrowheads="1"/>
              </p:cNvSpPr>
              <p:nvPr/>
            </p:nvSpPr>
            <p:spPr bwMode="auto">
              <a:xfrm>
                <a:off x="922" y="2678"/>
                <a:ext cx="351"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6" name="Rectangle 334"/>
              <p:cNvSpPr>
                <a:spLocks noChangeArrowheads="1"/>
              </p:cNvSpPr>
              <p:nvPr/>
            </p:nvSpPr>
            <p:spPr bwMode="auto">
              <a:xfrm>
                <a:off x="922" y="2678"/>
                <a:ext cx="31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7" name="Rectangle 335"/>
              <p:cNvSpPr>
                <a:spLocks noChangeArrowheads="1"/>
              </p:cNvSpPr>
              <p:nvPr/>
            </p:nvSpPr>
            <p:spPr bwMode="auto">
              <a:xfrm>
                <a:off x="922" y="2678"/>
                <a:ext cx="232"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8" name="Rectangle 336"/>
              <p:cNvSpPr>
                <a:spLocks noChangeArrowheads="1"/>
              </p:cNvSpPr>
              <p:nvPr/>
            </p:nvSpPr>
            <p:spPr bwMode="auto">
              <a:xfrm>
                <a:off x="985" y="2678"/>
                <a:ext cx="82"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9" name="Rectangle 337"/>
              <p:cNvSpPr>
                <a:spLocks noChangeArrowheads="1"/>
              </p:cNvSpPr>
              <p:nvPr/>
            </p:nvSpPr>
            <p:spPr bwMode="auto">
              <a:xfrm>
                <a:off x="920" y="2680"/>
                <a:ext cx="35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90" name="Rectangle 338"/>
              <p:cNvSpPr>
                <a:spLocks noChangeArrowheads="1"/>
              </p:cNvSpPr>
              <p:nvPr/>
            </p:nvSpPr>
            <p:spPr bwMode="auto">
              <a:xfrm>
                <a:off x="920" y="2680"/>
                <a:ext cx="31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91" name="Rectangle 339"/>
              <p:cNvSpPr>
                <a:spLocks noChangeArrowheads="1"/>
              </p:cNvSpPr>
              <p:nvPr/>
            </p:nvSpPr>
            <p:spPr bwMode="auto">
              <a:xfrm>
                <a:off x="920" y="2680"/>
                <a:ext cx="234"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92" name="Rectangle 340"/>
              <p:cNvSpPr>
                <a:spLocks noChangeArrowheads="1"/>
              </p:cNvSpPr>
              <p:nvPr/>
            </p:nvSpPr>
            <p:spPr bwMode="auto">
              <a:xfrm>
                <a:off x="985" y="2680"/>
                <a:ext cx="82"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93" name="Rectangle 341"/>
              <p:cNvSpPr>
                <a:spLocks noChangeArrowheads="1"/>
              </p:cNvSpPr>
              <p:nvPr/>
            </p:nvSpPr>
            <p:spPr bwMode="auto">
              <a:xfrm>
                <a:off x="916" y="2682"/>
                <a:ext cx="368"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94" name="Rectangle 342"/>
              <p:cNvSpPr>
                <a:spLocks noChangeArrowheads="1"/>
              </p:cNvSpPr>
              <p:nvPr/>
            </p:nvSpPr>
            <p:spPr bwMode="auto">
              <a:xfrm>
                <a:off x="916" y="2682"/>
                <a:ext cx="32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95" name="Rectangle 343"/>
              <p:cNvSpPr>
                <a:spLocks noChangeArrowheads="1"/>
              </p:cNvSpPr>
              <p:nvPr/>
            </p:nvSpPr>
            <p:spPr bwMode="auto">
              <a:xfrm>
                <a:off x="916" y="2682"/>
                <a:ext cx="238"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96" name="Rectangle 344"/>
              <p:cNvSpPr>
                <a:spLocks noChangeArrowheads="1"/>
              </p:cNvSpPr>
              <p:nvPr/>
            </p:nvSpPr>
            <p:spPr bwMode="auto">
              <a:xfrm>
                <a:off x="985" y="2682"/>
                <a:ext cx="82"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97" name="Rectangle 345"/>
              <p:cNvSpPr>
                <a:spLocks noChangeArrowheads="1"/>
              </p:cNvSpPr>
              <p:nvPr/>
            </p:nvSpPr>
            <p:spPr bwMode="auto">
              <a:xfrm>
                <a:off x="914" y="2684"/>
                <a:ext cx="376"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98" name="Rectangle 346"/>
              <p:cNvSpPr>
                <a:spLocks noChangeArrowheads="1"/>
              </p:cNvSpPr>
              <p:nvPr/>
            </p:nvSpPr>
            <p:spPr bwMode="auto">
              <a:xfrm>
                <a:off x="914" y="2684"/>
                <a:ext cx="32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99" name="Rectangle 347"/>
              <p:cNvSpPr>
                <a:spLocks noChangeArrowheads="1"/>
              </p:cNvSpPr>
              <p:nvPr/>
            </p:nvSpPr>
            <p:spPr bwMode="auto">
              <a:xfrm>
                <a:off x="914" y="2684"/>
                <a:ext cx="240"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0" name="Rectangle 348"/>
              <p:cNvSpPr>
                <a:spLocks noChangeArrowheads="1"/>
              </p:cNvSpPr>
              <p:nvPr/>
            </p:nvSpPr>
            <p:spPr bwMode="auto">
              <a:xfrm>
                <a:off x="987" y="2684"/>
                <a:ext cx="79"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1" name="Rectangle 349"/>
              <p:cNvSpPr>
                <a:spLocks noChangeArrowheads="1"/>
              </p:cNvSpPr>
              <p:nvPr/>
            </p:nvSpPr>
            <p:spPr bwMode="auto">
              <a:xfrm>
                <a:off x="910" y="2686"/>
                <a:ext cx="386"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2" name="Rectangle 350"/>
              <p:cNvSpPr>
                <a:spLocks noChangeArrowheads="1"/>
              </p:cNvSpPr>
              <p:nvPr/>
            </p:nvSpPr>
            <p:spPr bwMode="auto">
              <a:xfrm>
                <a:off x="910" y="2686"/>
                <a:ext cx="32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3" name="Rectangle 351"/>
              <p:cNvSpPr>
                <a:spLocks noChangeArrowheads="1"/>
              </p:cNvSpPr>
              <p:nvPr/>
            </p:nvSpPr>
            <p:spPr bwMode="auto">
              <a:xfrm>
                <a:off x="910" y="2686"/>
                <a:ext cx="242"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4" name="Rectangle 352"/>
              <p:cNvSpPr>
                <a:spLocks noChangeArrowheads="1"/>
              </p:cNvSpPr>
              <p:nvPr/>
            </p:nvSpPr>
            <p:spPr bwMode="auto">
              <a:xfrm>
                <a:off x="987" y="2686"/>
                <a:ext cx="79"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5" name="Rectangle 353"/>
              <p:cNvSpPr>
                <a:spLocks noChangeArrowheads="1"/>
              </p:cNvSpPr>
              <p:nvPr/>
            </p:nvSpPr>
            <p:spPr bwMode="auto">
              <a:xfrm>
                <a:off x="908" y="2688"/>
                <a:ext cx="396"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6" name="Rectangle 354"/>
              <p:cNvSpPr>
                <a:spLocks noChangeArrowheads="1"/>
              </p:cNvSpPr>
              <p:nvPr/>
            </p:nvSpPr>
            <p:spPr bwMode="auto">
              <a:xfrm>
                <a:off x="908" y="2688"/>
                <a:ext cx="32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7" name="Rectangle 355"/>
              <p:cNvSpPr>
                <a:spLocks noChangeArrowheads="1"/>
              </p:cNvSpPr>
              <p:nvPr/>
            </p:nvSpPr>
            <p:spPr bwMode="auto">
              <a:xfrm>
                <a:off x="908" y="2688"/>
                <a:ext cx="244"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8" name="Rectangle 356"/>
              <p:cNvSpPr>
                <a:spLocks noChangeArrowheads="1"/>
              </p:cNvSpPr>
              <p:nvPr/>
            </p:nvSpPr>
            <p:spPr bwMode="auto">
              <a:xfrm>
                <a:off x="987" y="2688"/>
                <a:ext cx="79"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9" name="Rectangle 357"/>
              <p:cNvSpPr>
                <a:spLocks noChangeArrowheads="1"/>
              </p:cNvSpPr>
              <p:nvPr/>
            </p:nvSpPr>
            <p:spPr bwMode="auto">
              <a:xfrm>
                <a:off x="906" y="2690"/>
                <a:ext cx="403"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0" name="Rectangle 358"/>
              <p:cNvSpPr>
                <a:spLocks noChangeArrowheads="1"/>
              </p:cNvSpPr>
              <p:nvPr/>
            </p:nvSpPr>
            <p:spPr bwMode="auto">
              <a:xfrm>
                <a:off x="906" y="2690"/>
                <a:ext cx="32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1" name="Rectangle 359"/>
              <p:cNvSpPr>
                <a:spLocks noChangeArrowheads="1"/>
              </p:cNvSpPr>
              <p:nvPr/>
            </p:nvSpPr>
            <p:spPr bwMode="auto">
              <a:xfrm>
                <a:off x="906" y="2690"/>
                <a:ext cx="24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2" name="Rectangle 360"/>
              <p:cNvSpPr>
                <a:spLocks noChangeArrowheads="1"/>
              </p:cNvSpPr>
              <p:nvPr/>
            </p:nvSpPr>
            <p:spPr bwMode="auto">
              <a:xfrm>
                <a:off x="989" y="2690"/>
                <a:ext cx="75"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3" name="Rectangle 361"/>
              <p:cNvSpPr>
                <a:spLocks noChangeArrowheads="1"/>
              </p:cNvSpPr>
              <p:nvPr/>
            </p:nvSpPr>
            <p:spPr bwMode="auto">
              <a:xfrm>
                <a:off x="902" y="2692"/>
                <a:ext cx="413"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4" name="Rectangle 362"/>
              <p:cNvSpPr>
                <a:spLocks noChangeArrowheads="1"/>
              </p:cNvSpPr>
              <p:nvPr/>
            </p:nvSpPr>
            <p:spPr bwMode="auto">
              <a:xfrm>
                <a:off x="902" y="2692"/>
                <a:ext cx="333"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5" name="Rectangle 363"/>
              <p:cNvSpPr>
                <a:spLocks noChangeArrowheads="1"/>
              </p:cNvSpPr>
              <p:nvPr/>
            </p:nvSpPr>
            <p:spPr bwMode="auto">
              <a:xfrm>
                <a:off x="902" y="2692"/>
                <a:ext cx="250"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6" name="Rectangle 364"/>
              <p:cNvSpPr>
                <a:spLocks noChangeArrowheads="1"/>
              </p:cNvSpPr>
              <p:nvPr/>
            </p:nvSpPr>
            <p:spPr bwMode="auto">
              <a:xfrm>
                <a:off x="991" y="2692"/>
                <a:ext cx="71"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7" name="Rectangle 365"/>
              <p:cNvSpPr>
                <a:spLocks noChangeArrowheads="1"/>
              </p:cNvSpPr>
              <p:nvPr/>
            </p:nvSpPr>
            <p:spPr bwMode="auto">
              <a:xfrm>
                <a:off x="900" y="2694"/>
                <a:ext cx="406"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8" name="Rectangle 366"/>
              <p:cNvSpPr>
                <a:spLocks noChangeArrowheads="1"/>
              </p:cNvSpPr>
              <p:nvPr/>
            </p:nvSpPr>
            <p:spPr bwMode="auto">
              <a:xfrm>
                <a:off x="900" y="2694"/>
                <a:ext cx="33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9" name="Rectangle 367"/>
              <p:cNvSpPr>
                <a:spLocks noChangeArrowheads="1"/>
              </p:cNvSpPr>
              <p:nvPr/>
            </p:nvSpPr>
            <p:spPr bwMode="auto">
              <a:xfrm>
                <a:off x="900" y="2694"/>
                <a:ext cx="252"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0" name="Rectangle 368"/>
              <p:cNvSpPr>
                <a:spLocks noChangeArrowheads="1"/>
              </p:cNvSpPr>
              <p:nvPr/>
            </p:nvSpPr>
            <p:spPr bwMode="auto">
              <a:xfrm>
                <a:off x="991" y="2694"/>
                <a:ext cx="71"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1" name="Rectangle 369"/>
              <p:cNvSpPr>
                <a:spLocks noChangeArrowheads="1"/>
              </p:cNvSpPr>
              <p:nvPr/>
            </p:nvSpPr>
            <p:spPr bwMode="auto">
              <a:xfrm>
                <a:off x="899" y="2696"/>
                <a:ext cx="397"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2" name="Rectangle 370"/>
              <p:cNvSpPr>
                <a:spLocks noChangeArrowheads="1"/>
              </p:cNvSpPr>
              <p:nvPr/>
            </p:nvSpPr>
            <p:spPr bwMode="auto">
              <a:xfrm>
                <a:off x="899" y="2696"/>
                <a:ext cx="33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3" name="Rectangle 371"/>
              <p:cNvSpPr>
                <a:spLocks noChangeArrowheads="1"/>
              </p:cNvSpPr>
              <p:nvPr/>
            </p:nvSpPr>
            <p:spPr bwMode="auto">
              <a:xfrm>
                <a:off x="902" y="2696"/>
                <a:ext cx="248"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4" name="Rectangle 372"/>
              <p:cNvSpPr>
                <a:spLocks noChangeArrowheads="1"/>
              </p:cNvSpPr>
              <p:nvPr/>
            </p:nvSpPr>
            <p:spPr bwMode="auto">
              <a:xfrm>
                <a:off x="993" y="2696"/>
                <a:ext cx="67"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5" name="Rectangle 373"/>
              <p:cNvSpPr>
                <a:spLocks noChangeArrowheads="1"/>
              </p:cNvSpPr>
              <p:nvPr/>
            </p:nvSpPr>
            <p:spPr bwMode="auto">
              <a:xfrm>
                <a:off x="895" y="2698"/>
                <a:ext cx="38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6" name="Rectangle 374"/>
              <p:cNvSpPr>
                <a:spLocks noChangeArrowheads="1"/>
              </p:cNvSpPr>
              <p:nvPr/>
            </p:nvSpPr>
            <p:spPr bwMode="auto">
              <a:xfrm>
                <a:off x="895" y="2698"/>
                <a:ext cx="34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7" name="Rectangle 375"/>
              <p:cNvSpPr>
                <a:spLocks noChangeArrowheads="1"/>
              </p:cNvSpPr>
              <p:nvPr/>
            </p:nvSpPr>
            <p:spPr bwMode="auto">
              <a:xfrm>
                <a:off x="902" y="2698"/>
                <a:ext cx="248"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8" name="Rectangle 376"/>
              <p:cNvSpPr>
                <a:spLocks noChangeArrowheads="1"/>
              </p:cNvSpPr>
              <p:nvPr/>
            </p:nvSpPr>
            <p:spPr bwMode="auto">
              <a:xfrm>
                <a:off x="995" y="2698"/>
                <a:ext cx="63"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9" name="Rectangle 377"/>
              <p:cNvSpPr>
                <a:spLocks noChangeArrowheads="1"/>
              </p:cNvSpPr>
              <p:nvPr/>
            </p:nvSpPr>
            <p:spPr bwMode="auto">
              <a:xfrm>
                <a:off x="893" y="2700"/>
                <a:ext cx="382" cy="1"/>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0" name="Rectangle 378"/>
              <p:cNvSpPr>
                <a:spLocks noChangeArrowheads="1"/>
              </p:cNvSpPr>
              <p:nvPr/>
            </p:nvSpPr>
            <p:spPr bwMode="auto">
              <a:xfrm>
                <a:off x="893" y="2700"/>
                <a:ext cx="342"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1" name="Rectangle 379"/>
              <p:cNvSpPr>
                <a:spLocks noChangeArrowheads="1"/>
              </p:cNvSpPr>
              <p:nvPr/>
            </p:nvSpPr>
            <p:spPr bwMode="auto">
              <a:xfrm>
                <a:off x="902" y="2700"/>
                <a:ext cx="248" cy="1"/>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2" name="Rectangle 380"/>
              <p:cNvSpPr>
                <a:spLocks noChangeArrowheads="1"/>
              </p:cNvSpPr>
              <p:nvPr/>
            </p:nvSpPr>
            <p:spPr bwMode="auto">
              <a:xfrm>
                <a:off x="995" y="2700"/>
                <a:ext cx="63" cy="1"/>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3" name="Rectangle 381"/>
              <p:cNvSpPr>
                <a:spLocks noChangeArrowheads="1"/>
              </p:cNvSpPr>
              <p:nvPr/>
            </p:nvSpPr>
            <p:spPr bwMode="auto">
              <a:xfrm>
                <a:off x="889" y="2701"/>
                <a:ext cx="376"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4" name="Rectangle 382"/>
              <p:cNvSpPr>
                <a:spLocks noChangeArrowheads="1"/>
              </p:cNvSpPr>
              <p:nvPr/>
            </p:nvSpPr>
            <p:spPr bwMode="auto">
              <a:xfrm>
                <a:off x="889" y="2701"/>
                <a:ext cx="34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5" name="Rectangle 383"/>
              <p:cNvSpPr>
                <a:spLocks noChangeArrowheads="1"/>
              </p:cNvSpPr>
              <p:nvPr/>
            </p:nvSpPr>
            <p:spPr bwMode="auto">
              <a:xfrm>
                <a:off x="902" y="2701"/>
                <a:ext cx="248"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6" name="Rectangle 384"/>
              <p:cNvSpPr>
                <a:spLocks noChangeArrowheads="1"/>
              </p:cNvSpPr>
              <p:nvPr/>
            </p:nvSpPr>
            <p:spPr bwMode="auto">
              <a:xfrm>
                <a:off x="996" y="2701"/>
                <a:ext cx="60"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7" name="Rectangle 385"/>
              <p:cNvSpPr>
                <a:spLocks noChangeArrowheads="1"/>
              </p:cNvSpPr>
              <p:nvPr/>
            </p:nvSpPr>
            <p:spPr bwMode="auto">
              <a:xfrm>
                <a:off x="887" y="2703"/>
                <a:ext cx="36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8" name="Rectangle 386"/>
              <p:cNvSpPr>
                <a:spLocks noChangeArrowheads="1"/>
              </p:cNvSpPr>
              <p:nvPr/>
            </p:nvSpPr>
            <p:spPr bwMode="auto">
              <a:xfrm>
                <a:off x="887" y="2703"/>
                <a:ext cx="34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9" name="Rectangle 387"/>
              <p:cNvSpPr>
                <a:spLocks noChangeArrowheads="1"/>
              </p:cNvSpPr>
              <p:nvPr/>
            </p:nvSpPr>
            <p:spPr bwMode="auto">
              <a:xfrm>
                <a:off x="904" y="2703"/>
                <a:ext cx="244"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0" name="Rectangle 388"/>
              <p:cNvSpPr>
                <a:spLocks noChangeArrowheads="1"/>
              </p:cNvSpPr>
              <p:nvPr/>
            </p:nvSpPr>
            <p:spPr bwMode="auto">
              <a:xfrm>
                <a:off x="1000" y="2703"/>
                <a:ext cx="52"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1" name="Rectangle 389"/>
              <p:cNvSpPr>
                <a:spLocks noChangeArrowheads="1"/>
              </p:cNvSpPr>
              <p:nvPr/>
            </p:nvSpPr>
            <p:spPr bwMode="auto">
              <a:xfrm>
                <a:off x="885" y="2705"/>
                <a:ext cx="361"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2" name="Rectangle 390"/>
              <p:cNvSpPr>
                <a:spLocks noChangeArrowheads="1"/>
              </p:cNvSpPr>
              <p:nvPr/>
            </p:nvSpPr>
            <p:spPr bwMode="auto">
              <a:xfrm>
                <a:off x="885" y="2705"/>
                <a:ext cx="34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3" name="Rectangle 391"/>
              <p:cNvSpPr>
                <a:spLocks noChangeArrowheads="1"/>
              </p:cNvSpPr>
              <p:nvPr/>
            </p:nvSpPr>
            <p:spPr bwMode="auto">
              <a:xfrm>
                <a:off x="904" y="2705"/>
                <a:ext cx="244"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4" name="Rectangle 392"/>
              <p:cNvSpPr>
                <a:spLocks noChangeArrowheads="1"/>
              </p:cNvSpPr>
              <p:nvPr/>
            </p:nvSpPr>
            <p:spPr bwMode="auto">
              <a:xfrm>
                <a:off x="1002" y="2705"/>
                <a:ext cx="48"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5" name="Rectangle 393"/>
              <p:cNvSpPr>
                <a:spLocks noChangeArrowheads="1"/>
              </p:cNvSpPr>
              <p:nvPr/>
            </p:nvSpPr>
            <p:spPr bwMode="auto">
              <a:xfrm>
                <a:off x="881" y="2707"/>
                <a:ext cx="354"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6" name="Rectangle 394"/>
              <p:cNvSpPr>
                <a:spLocks noChangeArrowheads="1"/>
              </p:cNvSpPr>
              <p:nvPr/>
            </p:nvSpPr>
            <p:spPr bwMode="auto">
              <a:xfrm>
                <a:off x="881" y="2707"/>
                <a:ext cx="35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7" name="Rectangle 395"/>
              <p:cNvSpPr>
                <a:spLocks noChangeArrowheads="1"/>
              </p:cNvSpPr>
              <p:nvPr/>
            </p:nvSpPr>
            <p:spPr bwMode="auto">
              <a:xfrm>
                <a:off x="904" y="2707"/>
                <a:ext cx="244"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8" name="Rectangle 396"/>
              <p:cNvSpPr>
                <a:spLocks noChangeArrowheads="1"/>
              </p:cNvSpPr>
              <p:nvPr/>
            </p:nvSpPr>
            <p:spPr bwMode="auto">
              <a:xfrm>
                <a:off x="1006" y="2707"/>
                <a:ext cx="40"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9" name="Rectangle 397"/>
              <p:cNvSpPr>
                <a:spLocks noChangeArrowheads="1"/>
              </p:cNvSpPr>
              <p:nvPr/>
            </p:nvSpPr>
            <p:spPr bwMode="auto">
              <a:xfrm>
                <a:off x="879" y="2709"/>
                <a:ext cx="34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0" name="Rectangle 398"/>
              <p:cNvSpPr>
                <a:spLocks noChangeArrowheads="1"/>
              </p:cNvSpPr>
              <p:nvPr/>
            </p:nvSpPr>
            <p:spPr bwMode="auto">
              <a:xfrm>
                <a:off x="904" y="2709"/>
                <a:ext cx="244"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1" name="Rectangle 399"/>
              <p:cNvSpPr>
                <a:spLocks noChangeArrowheads="1"/>
              </p:cNvSpPr>
              <p:nvPr/>
            </p:nvSpPr>
            <p:spPr bwMode="auto">
              <a:xfrm>
                <a:off x="1010" y="2709"/>
                <a:ext cx="33"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2" name="Rectangle 400"/>
              <p:cNvSpPr>
                <a:spLocks noChangeArrowheads="1"/>
              </p:cNvSpPr>
              <p:nvPr/>
            </p:nvSpPr>
            <p:spPr bwMode="auto">
              <a:xfrm>
                <a:off x="875" y="2711"/>
                <a:ext cx="34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3" name="Rectangle 401"/>
              <p:cNvSpPr>
                <a:spLocks noChangeArrowheads="1"/>
              </p:cNvSpPr>
              <p:nvPr/>
            </p:nvSpPr>
            <p:spPr bwMode="auto">
              <a:xfrm>
                <a:off x="906" y="2711"/>
                <a:ext cx="240"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4" name="Rectangle 402"/>
              <p:cNvSpPr>
                <a:spLocks noChangeArrowheads="1"/>
              </p:cNvSpPr>
              <p:nvPr/>
            </p:nvSpPr>
            <p:spPr bwMode="auto">
              <a:xfrm>
                <a:off x="1016" y="2711"/>
                <a:ext cx="21" cy="2"/>
              </a:xfrm>
              <a:prstGeom prst="rect">
                <a:avLst/>
              </a:prstGeom>
              <a:solidFill>
                <a:srgbClr val="FF8F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5" name="Rectangle 403"/>
              <p:cNvSpPr>
                <a:spLocks noChangeArrowheads="1"/>
              </p:cNvSpPr>
              <p:nvPr/>
            </p:nvSpPr>
            <p:spPr bwMode="auto">
              <a:xfrm>
                <a:off x="874" y="2713"/>
                <a:ext cx="33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6" name="Rectangle 404"/>
              <p:cNvSpPr>
                <a:spLocks noChangeArrowheads="1"/>
              </p:cNvSpPr>
              <p:nvPr/>
            </p:nvSpPr>
            <p:spPr bwMode="auto">
              <a:xfrm>
                <a:off x="906" y="2713"/>
                <a:ext cx="240"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7" name="Rectangle 405"/>
              <p:cNvSpPr>
                <a:spLocks noChangeArrowheads="1"/>
              </p:cNvSpPr>
              <p:nvPr/>
            </p:nvSpPr>
            <p:spPr bwMode="auto">
              <a:xfrm>
                <a:off x="872" y="2715"/>
                <a:ext cx="32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8" name="Rectangle 406"/>
              <p:cNvSpPr>
                <a:spLocks noChangeArrowheads="1"/>
              </p:cNvSpPr>
              <p:nvPr/>
            </p:nvSpPr>
            <p:spPr bwMode="auto">
              <a:xfrm>
                <a:off x="908" y="2715"/>
                <a:ext cx="23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85" name="Group 407"/>
            <p:cNvGrpSpPr>
              <a:grpSpLocks/>
            </p:cNvGrpSpPr>
            <p:nvPr/>
          </p:nvGrpSpPr>
          <p:grpSpPr bwMode="auto">
            <a:xfrm>
              <a:off x="778" y="2717"/>
              <a:ext cx="410" cy="159"/>
              <a:chOff x="778" y="2717"/>
              <a:chExt cx="410" cy="159"/>
            </a:xfrm>
          </p:grpSpPr>
          <p:sp>
            <p:nvSpPr>
              <p:cNvPr id="125" name="Rectangle 408"/>
              <p:cNvSpPr>
                <a:spLocks noChangeArrowheads="1"/>
              </p:cNvSpPr>
              <p:nvPr/>
            </p:nvSpPr>
            <p:spPr bwMode="auto">
              <a:xfrm>
                <a:off x="868" y="2717"/>
                <a:ext cx="31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 name="Rectangle 409"/>
              <p:cNvSpPr>
                <a:spLocks noChangeArrowheads="1"/>
              </p:cNvSpPr>
              <p:nvPr/>
            </p:nvSpPr>
            <p:spPr bwMode="auto">
              <a:xfrm>
                <a:off x="908" y="2717"/>
                <a:ext cx="23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7" name="Rectangle 410"/>
              <p:cNvSpPr>
                <a:spLocks noChangeArrowheads="1"/>
              </p:cNvSpPr>
              <p:nvPr/>
            </p:nvSpPr>
            <p:spPr bwMode="auto">
              <a:xfrm>
                <a:off x="866" y="2719"/>
                <a:ext cx="30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8" name="Rectangle 411"/>
              <p:cNvSpPr>
                <a:spLocks noChangeArrowheads="1"/>
              </p:cNvSpPr>
              <p:nvPr/>
            </p:nvSpPr>
            <p:spPr bwMode="auto">
              <a:xfrm>
                <a:off x="908" y="2719"/>
                <a:ext cx="23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9" name="Rectangle 412"/>
              <p:cNvSpPr>
                <a:spLocks noChangeArrowheads="1"/>
              </p:cNvSpPr>
              <p:nvPr/>
            </p:nvSpPr>
            <p:spPr bwMode="auto">
              <a:xfrm>
                <a:off x="862" y="2721"/>
                <a:ext cx="303"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0" name="Rectangle 413"/>
              <p:cNvSpPr>
                <a:spLocks noChangeArrowheads="1"/>
              </p:cNvSpPr>
              <p:nvPr/>
            </p:nvSpPr>
            <p:spPr bwMode="auto">
              <a:xfrm>
                <a:off x="910" y="2721"/>
                <a:ext cx="232"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1" name="Rectangle 414"/>
              <p:cNvSpPr>
                <a:spLocks noChangeArrowheads="1"/>
              </p:cNvSpPr>
              <p:nvPr/>
            </p:nvSpPr>
            <p:spPr bwMode="auto">
              <a:xfrm>
                <a:off x="860" y="2723"/>
                <a:ext cx="29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2" name="Rectangle 415"/>
              <p:cNvSpPr>
                <a:spLocks noChangeArrowheads="1"/>
              </p:cNvSpPr>
              <p:nvPr/>
            </p:nvSpPr>
            <p:spPr bwMode="auto">
              <a:xfrm>
                <a:off x="910" y="2723"/>
                <a:ext cx="232"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 name="Rectangle 416"/>
              <p:cNvSpPr>
                <a:spLocks noChangeArrowheads="1"/>
              </p:cNvSpPr>
              <p:nvPr/>
            </p:nvSpPr>
            <p:spPr bwMode="auto">
              <a:xfrm>
                <a:off x="858" y="2725"/>
                <a:ext cx="286"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4" name="Rectangle 417"/>
              <p:cNvSpPr>
                <a:spLocks noChangeArrowheads="1"/>
              </p:cNvSpPr>
              <p:nvPr/>
            </p:nvSpPr>
            <p:spPr bwMode="auto">
              <a:xfrm>
                <a:off x="912" y="2725"/>
                <a:ext cx="228" cy="1"/>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5" name="Rectangle 418"/>
              <p:cNvSpPr>
                <a:spLocks noChangeArrowheads="1"/>
              </p:cNvSpPr>
              <p:nvPr/>
            </p:nvSpPr>
            <p:spPr bwMode="auto">
              <a:xfrm>
                <a:off x="854" y="2726"/>
                <a:ext cx="28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6" name="Rectangle 419"/>
              <p:cNvSpPr>
                <a:spLocks noChangeArrowheads="1"/>
              </p:cNvSpPr>
              <p:nvPr/>
            </p:nvSpPr>
            <p:spPr bwMode="auto">
              <a:xfrm>
                <a:off x="912" y="2726"/>
                <a:ext cx="223"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7" name="Rectangle 420"/>
              <p:cNvSpPr>
                <a:spLocks noChangeArrowheads="1"/>
              </p:cNvSpPr>
              <p:nvPr/>
            </p:nvSpPr>
            <p:spPr bwMode="auto">
              <a:xfrm>
                <a:off x="852" y="2728"/>
                <a:ext cx="27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 name="Rectangle 421"/>
              <p:cNvSpPr>
                <a:spLocks noChangeArrowheads="1"/>
              </p:cNvSpPr>
              <p:nvPr/>
            </p:nvSpPr>
            <p:spPr bwMode="auto">
              <a:xfrm>
                <a:off x="914" y="2728"/>
                <a:ext cx="215"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9" name="Rectangle 422"/>
              <p:cNvSpPr>
                <a:spLocks noChangeArrowheads="1"/>
              </p:cNvSpPr>
              <p:nvPr/>
            </p:nvSpPr>
            <p:spPr bwMode="auto">
              <a:xfrm>
                <a:off x="851" y="2730"/>
                <a:ext cx="28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0" name="Rectangle 423"/>
              <p:cNvSpPr>
                <a:spLocks noChangeArrowheads="1"/>
              </p:cNvSpPr>
              <p:nvPr/>
            </p:nvSpPr>
            <p:spPr bwMode="auto">
              <a:xfrm>
                <a:off x="914" y="2730"/>
                <a:ext cx="217"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1" name="Rectangle 424"/>
              <p:cNvSpPr>
                <a:spLocks noChangeArrowheads="1"/>
              </p:cNvSpPr>
              <p:nvPr/>
            </p:nvSpPr>
            <p:spPr bwMode="auto">
              <a:xfrm>
                <a:off x="847" y="2732"/>
                <a:ext cx="28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2" name="Rectangle 425"/>
              <p:cNvSpPr>
                <a:spLocks noChangeArrowheads="1"/>
              </p:cNvSpPr>
              <p:nvPr/>
            </p:nvSpPr>
            <p:spPr bwMode="auto">
              <a:xfrm>
                <a:off x="916" y="2732"/>
                <a:ext cx="215"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 name="Rectangle 426"/>
              <p:cNvSpPr>
                <a:spLocks noChangeArrowheads="1"/>
              </p:cNvSpPr>
              <p:nvPr/>
            </p:nvSpPr>
            <p:spPr bwMode="auto">
              <a:xfrm>
                <a:off x="845" y="2734"/>
                <a:ext cx="28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4" name="Rectangle 427"/>
              <p:cNvSpPr>
                <a:spLocks noChangeArrowheads="1"/>
              </p:cNvSpPr>
              <p:nvPr/>
            </p:nvSpPr>
            <p:spPr bwMode="auto">
              <a:xfrm>
                <a:off x="916" y="2734"/>
                <a:ext cx="217"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5" name="Rectangle 428"/>
              <p:cNvSpPr>
                <a:spLocks noChangeArrowheads="1"/>
              </p:cNvSpPr>
              <p:nvPr/>
            </p:nvSpPr>
            <p:spPr bwMode="auto">
              <a:xfrm>
                <a:off x="841" y="2736"/>
                <a:ext cx="29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6" name="Rectangle 429"/>
              <p:cNvSpPr>
                <a:spLocks noChangeArrowheads="1"/>
              </p:cNvSpPr>
              <p:nvPr/>
            </p:nvSpPr>
            <p:spPr bwMode="auto">
              <a:xfrm>
                <a:off x="918" y="2736"/>
                <a:ext cx="215"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3" name="Rectangle 430"/>
              <p:cNvSpPr>
                <a:spLocks noChangeArrowheads="1"/>
              </p:cNvSpPr>
              <p:nvPr/>
            </p:nvSpPr>
            <p:spPr bwMode="auto">
              <a:xfrm>
                <a:off x="839" y="2738"/>
                <a:ext cx="29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5" name="Rectangle 431"/>
              <p:cNvSpPr>
                <a:spLocks noChangeArrowheads="1"/>
              </p:cNvSpPr>
              <p:nvPr/>
            </p:nvSpPr>
            <p:spPr bwMode="auto">
              <a:xfrm>
                <a:off x="920" y="2738"/>
                <a:ext cx="213"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7" name="Rectangle 432"/>
              <p:cNvSpPr>
                <a:spLocks noChangeArrowheads="1"/>
              </p:cNvSpPr>
              <p:nvPr/>
            </p:nvSpPr>
            <p:spPr bwMode="auto">
              <a:xfrm>
                <a:off x="837" y="2740"/>
                <a:ext cx="29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 name="Rectangle 433"/>
              <p:cNvSpPr>
                <a:spLocks noChangeArrowheads="1"/>
              </p:cNvSpPr>
              <p:nvPr/>
            </p:nvSpPr>
            <p:spPr bwMode="auto">
              <a:xfrm>
                <a:off x="920" y="2740"/>
                <a:ext cx="213"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5" name="Rectangle 434"/>
              <p:cNvSpPr>
                <a:spLocks noChangeArrowheads="1"/>
              </p:cNvSpPr>
              <p:nvPr/>
            </p:nvSpPr>
            <p:spPr bwMode="auto">
              <a:xfrm>
                <a:off x="833" y="2742"/>
                <a:ext cx="30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6" name="Rectangle 435"/>
              <p:cNvSpPr>
                <a:spLocks noChangeArrowheads="1"/>
              </p:cNvSpPr>
              <p:nvPr/>
            </p:nvSpPr>
            <p:spPr bwMode="auto">
              <a:xfrm>
                <a:off x="922" y="2742"/>
                <a:ext cx="209"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7" name="Rectangle 436"/>
              <p:cNvSpPr>
                <a:spLocks noChangeArrowheads="1"/>
              </p:cNvSpPr>
              <p:nvPr/>
            </p:nvSpPr>
            <p:spPr bwMode="auto">
              <a:xfrm>
                <a:off x="831" y="2744"/>
                <a:ext cx="30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8" name="Rectangle 437"/>
              <p:cNvSpPr>
                <a:spLocks noChangeArrowheads="1"/>
              </p:cNvSpPr>
              <p:nvPr/>
            </p:nvSpPr>
            <p:spPr bwMode="auto">
              <a:xfrm>
                <a:off x="923" y="2744"/>
                <a:ext cx="20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9" name="Rectangle 438"/>
              <p:cNvSpPr>
                <a:spLocks noChangeArrowheads="1"/>
              </p:cNvSpPr>
              <p:nvPr/>
            </p:nvSpPr>
            <p:spPr bwMode="auto">
              <a:xfrm>
                <a:off x="827" y="2746"/>
                <a:ext cx="310"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0" name="Rectangle 439"/>
              <p:cNvSpPr>
                <a:spLocks noChangeArrowheads="1"/>
              </p:cNvSpPr>
              <p:nvPr/>
            </p:nvSpPr>
            <p:spPr bwMode="auto">
              <a:xfrm>
                <a:off x="831" y="2746"/>
                <a:ext cx="30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1" name="Rectangle 440"/>
              <p:cNvSpPr>
                <a:spLocks noChangeArrowheads="1"/>
              </p:cNvSpPr>
              <p:nvPr/>
            </p:nvSpPr>
            <p:spPr bwMode="auto">
              <a:xfrm>
                <a:off x="925" y="2746"/>
                <a:ext cx="202"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2" name="Rectangle 441"/>
              <p:cNvSpPr>
                <a:spLocks noChangeArrowheads="1"/>
              </p:cNvSpPr>
              <p:nvPr/>
            </p:nvSpPr>
            <p:spPr bwMode="auto">
              <a:xfrm>
                <a:off x="826" y="2748"/>
                <a:ext cx="311" cy="1"/>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3" name="Rectangle 442"/>
              <p:cNvSpPr>
                <a:spLocks noChangeArrowheads="1"/>
              </p:cNvSpPr>
              <p:nvPr/>
            </p:nvSpPr>
            <p:spPr bwMode="auto">
              <a:xfrm>
                <a:off x="831" y="2748"/>
                <a:ext cx="306"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 name="Rectangle 443"/>
              <p:cNvSpPr>
                <a:spLocks noChangeArrowheads="1"/>
              </p:cNvSpPr>
              <p:nvPr/>
            </p:nvSpPr>
            <p:spPr bwMode="auto">
              <a:xfrm>
                <a:off x="925" y="2748"/>
                <a:ext cx="202" cy="1"/>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 name="Rectangle 444"/>
              <p:cNvSpPr>
                <a:spLocks noChangeArrowheads="1"/>
              </p:cNvSpPr>
              <p:nvPr/>
            </p:nvSpPr>
            <p:spPr bwMode="auto">
              <a:xfrm>
                <a:off x="824" y="2749"/>
                <a:ext cx="315"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 name="Rectangle 445"/>
              <p:cNvSpPr>
                <a:spLocks noChangeArrowheads="1"/>
              </p:cNvSpPr>
              <p:nvPr/>
            </p:nvSpPr>
            <p:spPr bwMode="auto">
              <a:xfrm>
                <a:off x="831" y="2749"/>
                <a:ext cx="30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7" name="Rectangle 446"/>
              <p:cNvSpPr>
                <a:spLocks noChangeArrowheads="1"/>
              </p:cNvSpPr>
              <p:nvPr/>
            </p:nvSpPr>
            <p:spPr bwMode="auto">
              <a:xfrm>
                <a:off x="927" y="2749"/>
                <a:ext cx="198"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8" name="Rectangle 447"/>
              <p:cNvSpPr>
                <a:spLocks noChangeArrowheads="1"/>
              </p:cNvSpPr>
              <p:nvPr/>
            </p:nvSpPr>
            <p:spPr bwMode="auto">
              <a:xfrm>
                <a:off x="820" y="2751"/>
                <a:ext cx="31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9" name="Rectangle 448"/>
              <p:cNvSpPr>
                <a:spLocks noChangeArrowheads="1"/>
              </p:cNvSpPr>
              <p:nvPr/>
            </p:nvSpPr>
            <p:spPr bwMode="auto">
              <a:xfrm>
                <a:off x="833" y="2751"/>
                <a:ext cx="30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 name="Rectangle 449"/>
              <p:cNvSpPr>
                <a:spLocks noChangeArrowheads="1"/>
              </p:cNvSpPr>
              <p:nvPr/>
            </p:nvSpPr>
            <p:spPr bwMode="auto">
              <a:xfrm>
                <a:off x="929" y="2751"/>
                <a:ext cx="194"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1" name="Rectangle 450"/>
              <p:cNvSpPr>
                <a:spLocks noChangeArrowheads="1"/>
              </p:cNvSpPr>
              <p:nvPr/>
            </p:nvSpPr>
            <p:spPr bwMode="auto">
              <a:xfrm>
                <a:off x="818" y="2753"/>
                <a:ext cx="322"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2" name="Rectangle 451"/>
              <p:cNvSpPr>
                <a:spLocks noChangeArrowheads="1"/>
              </p:cNvSpPr>
              <p:nvPr/>
            </p:nvSpPr>
            <p:spPr bwMode="auto">
              <a:xfrm>
                <a:off x="833" y="2753"/>
                <a:ext cx="30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3" name="Rectangle 452"/>
              <p:cNvSpPr>
                <a:spLocks noChangeArrowheads="1"/>
              </p:cNvSpPr>
              <p:nvPr/>
            </p:nvSpPr>
            <p:spPr bwMode="auto">
              <a:xfrm>
                <a:off x="931" y="2753"/>
                <a:ext cx="190"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4" name="Rectangle 453"/>
              <p:cNvSpPr>
                <a:spLocks noChangeArrowheads="1"/>
              </p:cNvSpPr>
              <p:nvPr/>
            </p:nvSpPr>
            <p:spPr bwMode="auto">
              <a:xfrm>
                <a:off x="814" y="2755"/>
                <a:ext cx="142"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 name="Rectangle 454"/>
              <p:cNvSpPr>
                <a:spLocks noChangeArrowheads="1"/>
              </p:cNvSpPr>
              <p:nvPr/>
            </p:nvSpPr>
            <p:spPr bwMode="auto">
              <a:xfrm>
                <a:off x="835" y="2755"/>
                <a:ext cx="12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 name="Rectangle 455"/>
              <p:cNvSpPr>
                <a:spLocks noChangeArrowheads="1"/>
              </p:cNvSpPr>
              <p:nvPr/>
            </p:nvSpPr>
            <p:spPr bwMode="auto">
              <a:xfrm>
                <a:off x="933" y="2755"/>
                <a:ext cx="23"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7" name="Rectangle 456"/>
              <p:cNvSpPr>
                <a:spLocks noChangeArrowheads="1"/>
              </p:cNvSpPr>
              <p:nvPr/>
            </p:nvSpPr>
            <p:spPr bwMode="auto">
              <a:xfrm>
                <a:off x="812" y="2757"/>
                <a:ext cx="133"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8" name="Rectangle 457"/>
              <p:cNvSpPr>
                <a:spLocks noChangeArrowheads="1"/>
              </p:cNvSpPr>
              <p:nvPr/>
            </p:nvSpPr>
            <p:spPr bwMode="auto">
              <a:xfrm>
                <a:off x="835" y="2757"/>
                <a:ext cx="11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9" name="Rectangle 458"/>
              <p:cNvSpPr>
                <a:spLocks noChangeArrowheads="1"/>
              </p:cNvSpPr>
              <p:nvPr/>
            </p:nvSpPr>
            <p:spPr bwMode="auto">
              <a:xfrm>
                <a:off x="935" y="2757"/>
                <a:ext cx="10"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0" name="Rectangle 459"/>
              <p:cNvSpPr>
                <a:spLocks noChangeArrowheads="1"/>
              </p:cNvSpPr>
              <p:nvPr/>
            </p:nvSpPr>
            <p:spPr bwMode="auto">
              <a:xfrm>
                <a:off x="968" y="2755"/>
                <a:ext cx="172"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1" name="Rectangle 460"/>
              <p:cNvSpPr>
                <a:spLocks noChangeArrowheads="1"/>
              </p:cNvSpPr>
              <p:nvPr/>
            </p:nvSpPr>
            <p:spPr bwMode="auto">
              <a:xfrm>
                <a:off x="968" y="2755"/>
                <a:ext cx="151"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2" name="Rectangle 461"/>
              <p:cNvSpPr>
                <a:spLocks noChangeArrowheads="1"/>
              </p:cNvSpPr>
              <p:nvPr/>
            </p:nvSpPr>
            <p:spPr bwMode="auto">
              <a:xfrm>
                <a:off x="968" y="2757"/>
                <a:ext cx="149"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3" name="Rectangle 462"/>
              <p:cNvSpPr>
                <a:spLocks noChangeArrowheads="1"/>
              </p:cNvSpPr>
              <p:nvPr/>
            </p:nvSpPr>
            <p:spPr bwMode="auto">
              <a:xfrm>
                <a:off x="810" y="2759"/>
                <a:ext cx="121"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4" name="Rectangle 463"/>
              <p:cNvSpPr>
                <a:spLocks noChangeArrowheads="1"/>
              </p:cNvSpPr>
              <p:nvPr/>
            </p:nvSpPr>
            <p:spPr bwMode="auto">
              <a:xfrm>
                <a:off x="837" y="2759"/>
                <a:ext cx="9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 name="Rectangle 464"/>
              <p:cNvSpPr>
                <a:spLocks noChangeArrowheads="1"/>
              </p:cNvSpPr>
              <p:nvPr/>
            </p:nvSpPr>
            <p:spPr bwMode="auto">
              <a:xfrm>
                <a:off x="806" y="2761"/>
                <a:ext cx="114"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6" name="Rectangle 465"/>
              <p:cNvSpPr>
                <a:spLocks noChangeArrowheads="1"/>
              </p:cNvSpPr>
              <p:nvPr/>
            </p:nvSpPr>
            <p:spPr bwMode="auto">
              <a:xfrm>
                <a:off x="837" y="2761"/>
                <a:ext cx="83"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 name="Rectangle 466"/>
              <p:cNvSpPr>
                <a:spLocks noChangeArrowheads="1"/>
              </p:cNvSpPr>
              <p:nvPr/>
            </p:nvSpPr>
            <p:spPr bwMode="auto">
              <a:xfrm>
                <a:off x="968" y="2759"/>
                <a:ext cx="174"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8" name="Rectangle 467"/>
              <p:cNvSpPr>
                <a:spLocks noChangeArrowheads="1"/>
              </p:cNvSpPr>
              <p:nvPr/>
            </p:nvSpPr>
            <p:spPr bwMode="auto">
              <a:xfrm>
                <a:off x="968" y="2759"/>
                <a:ext cx="149"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9" name="Rectangle 468"/>
              <p:cNvSpPr>
                <a:spLocks noChangeArrowheads="1"/>
              </p:cNvSpPr>
              <p:nvPr/>
            </p:nvSpPr>
            <p:spPr bwMode="auto">
              <a:xfrm>
                <a:off x="968" y="2761"/>
                <a:ext cx="147"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0" name="Rectangle 469"/>
              <p:cNvSpPr>
                <a:spLocks noChangeArrowheads="1"/>
              </p:cNvSpPr>
              <p:nvPr/>
            </p:nvSpPr>
            <p:spPr bwMode="auto">
              <a:xfrm>
                <a:off x="804" y="2763"/>
                <a:ext cx="104"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1" name="Rectangle 470"/>
              <p:cNvSpPr>
                <a:spLocks noChangeArrowheads="1"/>
              </p:cNvSpPr>
              <p:nvPr/>
            </p:nvSpPr>
            <p:spPr bwMode="auto">
              <a:xfrm>
                <a:off x="839" y="2763"/>
                <a:ext cx="6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 name="Rectangle 471"/>
              <p:cNvSpPr>
                <a:spLocks noChangeArrowheads="1"/>
              </p:cNvSpPr>
              <p:nvPr/>
            </p:nvSpPr>
            <p:spPr bwMode="auto">
              <a:xfrm>
                <a:off x="803" y="2765"/>
                <a:ext cx="94"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3" name="Rectangle 472"/>
              <p:cNvSpPr>
                <a:spLocks noChangeArrowheads="1"/>
              </p:cNvSpPr>
              <p:nvPr/>
            </p:nvSpPr>
            <p:spPr bwMode="auto">
              <a:xfrm>
                <a:off x="839" y="2765"/>
                <a:ext cx="5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4" name="Rectangle 473"/>
              <p:cNvSpPr>
                <a:spLocks noChangeArrowheads="1"/>
              </p:cNvSpPr>
              <p:nvPr/>
            </p:nvSpPr>
            <p:spPr bwMode="auto">
              <a:xfrm>
                <a:off x="799" y="2767"/>
                <a:ext cx="84"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 name="Rectangle 474"/>
              <p:cNvSpPr>
                <a:spLocks noChangeArrowheads="1"/>
              </p:cNvSpPr>
              <p:nvPr/>
            </p:nvSpPr>
            <p:spPr bwMode="auto">
              <a:xfrm>
                <a:off x="841" y="2767"/>
                <a:ext cx="4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 name="Rectangle 475"/>
              <p:cNvSpPr>
                <a:spLocks noChangeArrowheads="1"/>
              </p:cNvSpPr>
              <p:nvPr/>
            </p:nvSpPr>
            <p:spPr bwMode="auto">
              <a:xfrm>
                <a:off x="968" y="2763"/>
                <a:ext cx="176" cy="6"/>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7" name="Rectangle 476"/>
              <p:cNvSpPr>
                <a:spLocks noChangeArrowheads="1"/>
              </p:cNvSpPr>
              <p:nvPr/>
            </p:nvSpPr>
            <p:spPr bwMode="auto">
              <a:xfrm>
                <a:off x="968" y="2763"/>
                <a:ext cx="14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8" name="Rectangle 477"/>
              <p:cNvSpPr>
                <a:spLocks noChangeArrowheads="1"/>
              </p:cNvSpPr>
              <p:nvPr/>
            </p:nvSpPr>
            <p:spPr bwMode="auto">
              <a:xfrm>
                <a:off x="968" y="2765"/>
                <a:ext cx="144"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9" name="Rectangle 478"/>
              <p:cNvSpPr>
                <a:spLocks noChangeArrowheads="1"/>
              </p:cNvSpPr>
              <p:nvPr/>
            </p:nvSpPr>
            <p:spPr bwMode="auto">
              <a:xfrm>
                <a:off x="968" y="2767"/>
                <a:ext cx="140"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0" name="Rectangle 479"/>
              <p:cNvSpPr>
                <a:spLocks noChangeArrowheads="1"/>
              </p:cNvSpPr>
              <p:nvPr/>
            </p:nvSpPr>
            <p:spPr bwMode="auto">
              <a:xfrm>
                <a:off x="797" y="2769"/>
                <a:ext cx="75"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1" name="Rectangle 480"/>
              <p:cNvSpPr>
                <a:spLocks noChangeArrowheads="1"/>
              </p:cNvSpPr>
              <p:nvPr/>
            </p:nvSpPr>
            <p:spPr bwMode="auto">
              <a:xfrm>
                <a:off x="841" y="2769"/>
                <a:ext cx="3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 name="Rectangle 481"/>
              <p:cNvSpPr>
                <a:spLocks noChangeArrowheads="1"/>
              </p:cNvSpPr>
              <p:nvPr/>
            </p:nvSpPr>
            <p:spPr bwMode="auto">
              <a:xfrm>
                <a:off x="793" y="2771"/>
                <a:ext cx="67"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 name="Rectangle 482"/>
              <p:cNvSpPr>
                <a:spLocks noChangeArrowheads="1"/>
              </p:cNvSpPr>
              <p:nvPr/>
            </p:nvSpPr>
            <p:spPr bwMode="auto">
              <a:xfrm>
                <a:off x="843" y="2771"/>
                <a:ext cx="1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 name="Rectangle 483"/>
              <p:cNvSpPr>
                <a:spLocks noChangeArrowheads="1"/>
              </p:cNvSpPr>
              <p:nvPr/>
            </p:nvSpPr>
            <p:spPr bwMode="auto">
              <a:xfrm>
                <a:off x="968" y="2769"/>
                <a:ext cx="178"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 name="Rectangle 484"/>
              <p:cNvSpPr>
                <a:spLocks noChangeArrowheads="1"/>
              </p:cNvSpPr>
              <p:nvPr/>
            </p:nvSpPr>
            <p:spPr bwMode="auto">
              <a:xfrm>
                <a:off x="968" y="2769"/>
                <a:ext cx="138"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6" name="Rectangle 485"/>
              <p:cNvSpPr>
                <a:spLocks noChangeArrowheads="1"/>
              </p:cNvSpPr>
              <p:nvPr/>
            </p:nvSpPr>
            <p:spPr bwMode="auto">
              <a:xfrm>
                <a:off x="968" y="2771"/>
                <a:ext cx="13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7" name="Rectangle 486"/>
              <p:cNvSpPr>
                <a:spLocks noChangeArrowheads="1"/>
              </p:cNvSpPr>
              <p:nvPr/>
            </p:nvSpPr>
            <p:spPr bwMode="auto">
              <a:xfrm>
                <a:off x="791" y="2773"/>
                <a:ext cx="58" cy="1"/>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8" name="Rectangle 487"/>
              <p:cNvSpPr>
                <a:spLocks noChangeArrowheads="1"/>
              </p:cNvSpPr>
              <p:nvPr/>
            </p:nvSpPr>
            <p:spPr bwMode="auto">
              <a:xfrm>
                <a:off x="843" y="2773"/>
                <a:ext cx="6"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9" name="Rectangle 488"/>
              <p:cNvSpPr>
                <a:spLocks noChangeArrowheads="1"/>
              </p:cNvSpPr>
              <p:nvPr/>
            </p:nvSpPr>
            <p:spPr bwMode="auto">
              <a:xfrm>
                <a:off x="789" y="2774"/>
                <a:ext cx="46"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0" name="Rectangle 489"/>
              <p:cNvSpPr>
                <a:spLocks noChangeArrowheads="1"/>
              </p:cNvSpPr>
              <p:nvPr/>
            </p:nvSpPr>
            <p:spPr bwMode="auto">
              <a:xfrm>
                <a:off x="785" y="2776"/>
                <a:ext cx="3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1" name="Rectangle 490"/>
              <p:cNvSpPr>
                <a:spLocks noChangeArrowheads="1"/>
              </p:cNvSpPr>
              <p:nvPr/>
            </p:nvSpPr>
            <p:spPr bwMode="auto">
              <a:xfrm>
                <a:off x="968" y="2773"/>
                <a:ext cx="180" cy="5"/>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2" name="Rectangle 491"/>
              <p:cNvSpPr>
                <a:spLocks noChangeArrowheads="1"/>
              </p:cNvSpPr>
              <p:nvPr/>
            </p:nvSpPr>
            <p:spPr bwMode="auto">
              <a:xfrm>
                <a:off x="968" y="2773"/>
                <a:ext cx="134" cy="1"/>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3" name="Rectangle 492"/>
              <p:cNvSpPr>
                <a:spLocks noChangeArrowheads="1"/>
              </p:cNvSpPr>
              <p:nvPr/>
            </p:nvSpPr>
            <p:spPr bwMode="auto">
              <a:xfrm>
                <a:off x="968" y="2774"/>
                <a:ext cx="130"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4" name="Rectangle 493"/>
              <p:cNvSpPr>
                <a:spLocks noChangeArrowheads="1"/>
              </p:cNvSpPr>
              <p:nvPr/>
            </p:nvSpPr>
            <p:spPr bwMode="auto">
              <a:xfrm>
                <a:off x="968" y="2776"/>
                <a:ext cx="128"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 name="Rectangle 494"/>
              <p:cNvSpPr>
                <a:spLocks noChangeArrowheads="1"/>
              </p:cNvSpPr>
              <p:nvPr/>
            </p:nvSpPr>
            <p:spPr bwMode="auto">
              <a:xfrm>
                <a:off x="783" y="2778"/>
                <a:ext cx="2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 name="Rectangle 495"/>
              <p:cNvSpPr>
                <a:spLocks noChangeArrowheads="1"/>
              </p:cNvSpPr>
              <p:nvPr/>
            </p:nvSpPr>
            <p:spPr bwMode="auto">
              <a:xfrm>
                <a:off x="966" y="2778"/>
                <a:ext cx="18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 name="Rectangle 496"/>
              <p:cNvSpPr>
                <a:spLocks noChangeArrowheads="1"/>
              </p:cNvSpPr>
              <p:nvPr/>
            </p:nvSpPr>
            <p:spPr bwMode="auto">
              <a:xfrm>
                <a:off x="966" y="2778"/>
                <a:ext cx="126"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8" name="Rectangle 497"/>
              <p:cNvSpPr>
                <a:spLocks noChangeArrowheads="1"/>
              </p:cNvSpPr>
              <p:nvPr/>
            </p:nvSpPr>
            <p:spPr bwMode="auto">
              <a:xfrm>
                <a:off x="779" y="2780"/>
                <a:ext cx="22"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9" name="Rectangle 498"/>
              <p:cNvSpPr>
                <a:spLocks noChangeArrowheads="1"/>
              </p:cNvSpPr>
              <p:nvPr/>
            </p:nvSpPr>
            <p:spPr bwMode="auto">
              <a:xfrm>
                <a:off x="1056" y="2780"/>
                <a:ext cx="9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0" name="Rectangle 499"/>
              <p:cNvSpPr>
                <a:spLocks noChangeArrowheads="1"/>
              </p:cNvSpPr>
              <p:nvPr/>
            </p:nvSpPr>
            <p:spPr bwMode="auto">
              <a:xfrm>
                <a:off x="1056" y="2780"/>
                <a:ext cx="33"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1" name="Rectangle 500"/>
              <p:cNvSpPr>
                <a:spLocks noChangeArrowheads="1"/>
              </p:cNvSpPr>
              <p:nvPr/>
            </p:nvSpPr>
            <p:spPr bwMode="auto">
              <a:xfrm>
                <a:off x="778" y="2782"/>
                <a:ext cx="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2" name="Rectangle 501"/>
              <p:cNvSpPr>
                <a:spLocks noChangeArrowheads="1"/>
              </p:cNvSpPr>
              <p:nvPr/>
            </p:nvSpPr>
            <p:spPr bwMode="auto">
              <a:xfrm>
                <a:off x="966" y="2780"/>
                <a:ext cx="88"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3" name="Rectangle 502"/>
              <p:cNvSpPr>
                <a:spLocks noChangeArrowheads="1"/>
              </p:cNvSpPr>
              <p:nvPr/>
            </p:nvSpPr>
            <p:spPr bwMode="auto">
              <a:xfrm>
                <a:off x="966" y="2780"/>
                <a:ext cx="88" cy="4"/>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4" name="Rectangle 503"/>
              <p:cNvSpPr>
                <a:spLocks noChangeArrowheads="1"/>
              </p:cNvSpPr>
              <p:nvPr/>
            </p:nvSpPr>
            <p:spPr bwMode="auto">
              <a:xfrm>
                <a:off x="1058" y="2782"/>
                <a:ext cx="94"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5" name="Rectangle 504"/>
              <p:cNvSpPr>
                <a:spLocks noChangeArrowheads="1"/>
              </p:cNvSpPr>
              <p:nvPr/>
            </p:nvSpPr>
            <p:spPr bwMode="auto">
              <a:xfrm>
                <a:off x="1058" y="2782"/>
                <a:ext cx="29"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 name="Rectangle 505"/>
              <p:cNvSpPr>
                <a:spLocks noChangeArrowheads="1"/>
              </p:cNvSpPr>
              <p:nvPr/>
            </p:nvSpPr>
            <p:spPr bwMode="auto">
              <a:xfrm>
                <a:off x="1060" y="2784"/>
                <a:ext cx="9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7" name="Rectangle 506"/>
              <p:cNvSpPr>
                <a:spLocks noChangeArrowheads="1"/>
              </p:cNvSpPr>
              <p:nvPr/>
            </p:nvSpPr>
            <p:spPr bwMode="auto">
              <a:xfrm>
                <a:off x="1060" y="2784"/>
                <a:ext cx="23"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8" name="Rectangle 507"/>
              <p:cNvSpPr>
                <a:spLocks noChangeArrowheads="1"/>
              </p:cNvSpPr>
              <p:nvPr/>
            </p:nvSpPr>
            <p:spPr bwMode="auto">
              <a:xfrm>
                <a:off x="966" y="2784"/>
                <a:ext cx="86"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9" name="Rectangle 508"/>
              <p:cNvSpPr>
                <a:spLocks noChangeArrowheads="1"/>
              </p:cNvSpPr>
              <p:nvPr/>
            </p:nvSpPr>
            <p:spPr bwMode="auto">
              <a:xfrm>
                <a:off x="970" y="2784"/>
                <a:ext cx="82"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0" name="Rectangle 509"/>
              <p:cNvSpPr>
                <a:spLocks noChangeArrowheads="1"/>
              </p:cNvSpPr>
              <p:nvPr/>
            </p:nvSpPr>
            <p:spPr bwMode="auto">
              <a:xfrm>
                <a:off x="975" y="2786"/>
                <a:ext cx="77"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1" name="Rectangle 510"/>
              <p:cNvSpPr>
                <a:spLocks noChangeArrowheads="1"/>
              </p:cNvSpPr>
              <p:nvPr/>
            </p:nvSpPr>
            <p:spPr bwMode="auto">
              <a:xfrm>
                <a:off x="1064" y="2786"/>
                <a:ext cx="8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2" name="Rectangle 511"/>
              <p:cNvSpPr>
                <a:spLocks noChangeArrowheads="1"/>
              </p:cNvSpPr>
              <p:nvPr/>
            </p:nvSpPr>
            <p:spPr bwMode="auto">
              <a:xfrm>
                <a:off x="1064" y="2786"/>
                <a:ext cx="13"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3" name="Rectangle 512"/>
              <p:cNvSpPr>
                <a:spLocks noChangeArrowheads="1"/>
              </p:cNvSpPr>
              <p:nvPr/>
            </p:nvSpPr>
            <p:spPr bwMode="auto">
              <a:xfrm>
                <a:off x="1066" y="2788"/>
                <a:ext cx="8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 name="Rectangle 513"/>
              <p:cNvSpPr>
                <a:spLocks noChangeArrowheads="1"/>
              </p:cNvSpPr>
              <p:nvPr/>
            </p:nvSpPr>
            <p:spPr bwMode="auto">
              <a:xfrm>
                <a:off x="1066" y="2788"/>
                <a:ext cx="7"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5" name="Rectangle 514"/>
              <p:cNvSpPr>
                <a:spLocks noChangeArrowheads="1"/>
              </p:cNvSpPr>
              <p:nvPr/>
            </p:nvSpPr>
            <p:spPr bwMode="auto">
              <a:xfrm>
                <a:off x="966" y="2788"/>
                <a:ext cx="84"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 name="Rectangle 515"/>
              <p:cNvSpPr>
                <a:spLocks noChangeArrowheads="1"/>
              </p:cNvSpPr>
              <p:nvPr/>
            </p:nvSpPr>
            <p:spPr bwMode="auto">
              <a:xfrm>
                <a:off x="979" y="2788"/>
                <a:ext cx="71"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7" name="Rectangle 516"/>
              <p:cNvSpPr>
                <a:spLocks noChangeArrowheads="1"/>
              </p:cNvSpPr>
              <p:nvPr/>
            </p:nvSpPr>
            <p:spPr bwMode="auto">
              <a:xfrm>
                <a:off x="985" y="2790"/>
                <a:ext cx="65"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 name="Rectangle 517"/>
              <p:cNvSpPr>
                <a:spLocks noChangeArrowheads="1"/>
              </p:cNvSpPr>
              <p:nvPr/>
            </p:nvSpPr>
            <p:spPr bwMode="auto">
              <a:xfrm>
                <a:off x="1067" y="2790"/>
                <a:ext cx="8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9" name="Rectangle 518"/>
              <p:cNvSpPr>
                <a:spLocks noChangeArrowheads="1"/>
              </p:cNvSpPr>
              <p:nvPr/>
            </p:nvSpPr>
            <p:spPr bwMode="auto">
              <a:xfrm>
                <a:off x="966" y="2792"/>
                <a:ext cx="82"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0" name="Rectangle 519"/>
              <p:cNvSpPr>
                <a:spLocks noChangeArrowheads="1"/>
              </p:cNvSpPr>
              <p:nvPr/>
            </p:nvSpPr>
            <p:spPr bwMode="auto">
              <a:xfrm>
                <a:off x="991" y="2792"/>
                <a:ext cx="57"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1" name="Rectangle 520"/>
              <p:cNvSpPr>
                <a:spLocks noChangeArrowheads="1"/>
              </p:cNvSpPr>
              <p:nvPr/>
            </p:nvSpPr>
            <p:spPr bwMode="auto">
              <a:xfrm>
                <a:off x="1069" y="2792"/>
                <a:ext cx="8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2" name="Rectangle 521"/>
              <p:cNvSpPr>
                <a:spLocks noChangeArrowheads="1"/>
              </p:cNvSpPr>
              <p:nvPr/>
            </p:nvSpPr>
            <p:spPr bwMode="auto">
              <a:xfrm>
                <a:off x="1071" y="2794"/>
                <a:ext cx="8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3" name="Rectangle 522"/>
              <p:cNvSpPr>
                <a:spLocks noChangeArrowheads="1"/>
              </p:cNvSpPr>
              <p:nvPr/>
            </p:nvSpPr>
            <p:spPr bwMode="auto">
              <a:xfrm>
                <a:off x="966" y="2794"/>
                <a:ext cx="80" cy="3"/>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4" name="Rectangle 523"/>
              <p:cNvSpPr>
                <a:spLocks noChangeArrowheads="1"/>
              </p:cNvSpPr>
              <p:nvPr/>
            </p:nvSpPr>
            <p:spPr bwMode="auto">
              <a:xfrm>
                <a:off x="998" y="2794"/>
                <a:ext cx="48" cy="2"/>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5" name="Rectangle 524"/>
              <p:cNvSpPr>
                <a:spLocks noChangeArrowheads="1"/>
              </p:cNvSpPr>
              <p:nvPr/>
            </p:nvSpPr>
            <p:spPr bwMode="auto">
              <a:xfrm>
                <a:off x="1010" y="2796"/>
                <a:ext cx="33" cy="1"/>
              </a:xfrm>
              <a:prstGeom prst="rect">
                <a:avLst/>
              </a:prstGeom>
              <a:solidFill>
                <a:srgbClr val="FF71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 name="Rectangle 525"/>
              <p:cNvSpPr>
                <a:spLocks noChangeArrowheads="1"/>
              </p:cNvSpPr>
              <p:nvPr/>
            </p:nvSpPr>
            <p:spPr bwMode="auto">
              <a:xfrm>
                <a:off x="1073" y="2796"/>
                <a:ext cx="83"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 name="Rectangle 526"/>
              <p:cNvSpPr>
                <a:spLocks noChangeArrowheads="1"/>
              </p:cNvSpPr>
              <p:nvPr/>
            </p:nvSpPr>
            <p:spPr bwMode="auto">
              <a:xfrm>
                <a:off x="1077" y="2797"/>
                <a:ext cx="8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8" name="Rectangle 527"/>
              <p:cNvSpPr>
                <a:spLocks noChangeArrowheads="1"/>
              </p:cNvSpPr>
              <p:nvPr/>
            </p:nvSpPr>
            <p:spPr bwMode="auto">
              <a:xfrm>
                <a:off x="966" y="2797"/>
                <a:ext cx="78"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9" name="Rectangle 528"/>
              <p:cNvSpPr>
                <a:spLocks noChangeArrowheads="1"/>
              </p:cNvSpPr>
              <p:nvPr/>
            </p:nvSpPr>
            <p:spPr bwMode="auto">
              <a:xfrm>
                <a:off x="1079" y="2799"/>
                <a:ext cx="7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0" name="Rectangle 529"/>
              <p:cNvSpPr>
                <a:spLocks noChangeArrowheads="1"/>
              </p:cNvSpPr>
              <p:nvPr/>
            </p:nvSpPr>
            <p:spPr bwMode="auto">
              <a:xfrm>
                <a:off x="1081" y="2801"/>
                <a:ext cx="7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1" name="Rectangle 530"/>
              <p:cNvSpPr>
                <a:spLocks noChangeArrowheads="1"/>
              </p:cNvSpPr>
              <p:nvPr/>
            </p:nvSpPr>
            <p:spPr bwMode="auto">
              <a:xfrm>
                <a:off x="966" y="2801"/>
                <a:ext cx="77"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2" name="Rectangle 531"/>
              <p:cNvSpPr>
                <a:spLocks noChangeArrowheads="1"/>
              </p:cNvSpPr>
              <p:nvPr/>
            </p:nvSpPr>
            <p:spPr bwMode="auto">
              <a:xfrm>
                <a:off x="1083" y="2803"/>
                <a:ext cx="7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3" name="Rectangle 532"/>
              <p:cNvSpPr>
                <a:spLocks noChangeArrowheads="1"/>
              </p:cNvSpPr>
              <p:nvPr/>
            </p:nvSpPr>
            <p:spPr bwMode="auto">
              <a:xfrm>
                <a:off x="1085" y="2805"/>
                <a:ext cx="7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4" name="Rectangle 533"/>
              <p:cNvSpPr>
                <a:spLocks noChangeArrowheads="1"/>
              </p:cNvSpPr>
              <p:nvPr/>
            </p:nvSpPr>
            <p:spPr bwMode="auto">
              <a:xfrm>
                <a:off x="966" y="2805"/>
                <a:ext cx="75"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5" name="Rectangle 534"/>
              <p:cNvSpPr>
                <a:spLocks noChangeArrowheads="1"/>
              </p:cNvSpPr>
              <p:nvPr/>
            </p:nvSpPr>
            <p:spPr bwMode="auto">
              <a:xfrm>
                <a:off x="1087" y="2807"/>
                <a:ext cx="7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 name="Rectangle 535"/>
              <p:cNvSpPr>
                <a:spLocks noChangeArrowheads="1"/>
              </p:cNvSpPr>
              <p:nvPr/>
            </p:nvSpPr>
            <p:spPr bwMode="auto">
              <a:xfrm>
                <a:off x="966" y="2809"/>
                <a:ext cx="73"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 name="Rectangle 536"/>
              <p:cNvSpPr>
                <a:spLocks noChangeArrowheads="1"/>
              </p:cNvSpPr>
              <p:nvPr/>
            </p:nvSpPr>
            <p:spPr bwMode="auto">
              <a:xfrm>
                <a:off x="1089" y="2809"/>
                <a:ext cx="73"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8" name="Rectangle 537"/>
              <p:cNvSpPr>
                <a:spLocks noChangeArrowheads="1"/>
              </p:cNvSpPr>
              <p:nvPr/>
            </p:nvSpPr>
            <p:spPr bwMode="auto">
              <a:xfrm>
                <a:off x="1092" y="2811"/>
                <a:ext cx="7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9" name="Rectangle 538"/>
              <p:cNvSpPr>
                <a:spLocks noChangeArrowheads="1"/>
              </p:cNvSpPr>
              <p:nvPr/>
            </p:nvSpPr>
            <p:spPr bwMode="auto">
              <a:xfrm>
                <a:off x="966" y="2811"/>
                <a:ext cx="71"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 name="Rectangle 539"/>
              <p:cNvSpPr>
                <a:spLocks noChangeArrowheads="1"/>
              </p:cNvSpPr>
              <p:nvPr/>
            </p:nvSpPr>
            <p:spPr bwMode="auto">
              <a:xfrm>
                <a:off x="1094" y="2813"/>
                <a:ext cx="6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1" name="Rectangle 540"/>
              <p:cNvSpPr>
                <a:spLocks noChangeArrowheads="1"/>
              </p:cNvSpPr>
              <p:nvPr/>
            </p:nvSpPr>
            <p:spPr bwMode="auto">
              <a:xfrm>
                <a:off x="1096" y="2815"/>
                <a:ext cx="6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2" name="Rectangle 541"/>
              <p:cNvSpPr>
                <a:spLocks noChangeArrowheads="1"/>
              </p:cNvSpPr>
              <p:nvPr/>
            </p:nvSpPr>
            <p:spPr bwMode="auto">
              <a:xfrm>
                <a:off x="966" y="2815"/>
                <a:ext cx="69"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3" name="Rectangle 542"/>
              <p:cNvSpPr>
                <a:spLocks noChangeArrowheads="1"/>
              </p:cNvSpPr>
              <p:nvPr/>
            </p:nvSpPr>
            <p:spPr bwMode="auto">
              <a:xfrm>
                <a:off x="1098" y="2817"/>
                <a:ext cx="6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4" name="Rectangle 543"/>
              <p:cNvSpPr>
                <a:spLocks noChangeArrowheads="1"/>
              </p:cNvSpPr>
              <p:nvPr/>
            </p:nvSpPr>
            <p:spPr bwMode="auto">
              <a:xfrm>
                <a:off x="1100" y="2819"/>
                <a:ext cx="6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5" name="Rectangle 544"/>
              <p:cNvSpPr>
                <a:spLocks noChangeArrowheads="1"/>
              </p:cNvSpPr>
              <p:nvPr/>
            </p:nvSpPr>
            <p:spPr bwMode="auto">
              <a:xfrm>
                <a:off x="966" y="2819"/>
                <a:ext cx="67" cy="3"/>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6" name="Rectangle 545"/>
              <p:cNvSpPr>
                <a:spLocks noChangeArrowheads="1"/>
              </p:cNvSpPr>
              <p:nvPr/>
            </p:nvSpPr>
            <p:spPr bwMode="auto">
              <a:xfrm>
                <a:off x="1102" y="2821"/>
                <a:ext cx="65"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 name="Rectangle 546"/>
              <p:cNvSpPr>
                <a:spLocks noChangeArrowheads="1"/>
              </p:cNvSpPr>
              <p:nvPr/>
            </p:nvSpPr>
            <p:spPr bwMode="auto">
              <a:xfrm>
                <a:off x="966" y="2822"/>
                <a:ext cx="6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8" name="Rectangle 547"/>
              <p:cNvSpPr>
                <a:spLocks noChangeArrowheads="1"/>
              </p:cNvSpPr>
              <p:nvPr/>
            </p:nvSpPr>
            <p:spPr bwMode="auto">
              <a:xfrm>
                <a:off x="1104" y="2822"/>
                <a:ext cx="63"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9" name="Rectangle 548"/>
              <p:cNvSpPr>
                <a:spLocks noChangeArrowheads="1"/>
              </p:cNvSpPr>
              <p:nvPr/>
            </p:nvSpPr>
            <p:spPr bwMode="auto">
              <a:xfrm>
                <a:off x="966" y="2824"/>
                <a:ext cx="63"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0" name="Rectangle 549"/>
              <p:cNvSpPr>
                <a:spLocks noChangeArrowheads="1"/>
              </p:cNvSpPr>
              <p:nvPr/>
            </p:nvSpPr>
            <p:spPr bwMode="auto">
              <a:xfrm>
                <a:off x="1108" y="2824"/>
                <a:ext cx="61"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1" name="Rectangle 550"/>
              <p:cNvSpPr>
                <a:spLocks noChangeArrowheads="1"/>
              </p:cNvSpPr>
              <p:nvPr/>
            </p:nvSpPr>
            <p:spPr bwMode="auto">
              <a:xfrm>
                <a:off x="1108" y="2824"/>
                <a:ext cx="5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2" name="Rectangle 551"/>
              <p:cNvSpPr>
                <a:spLocks noChangeArrowheads="1"/>
              </p:cNvSpPr>
              <p:nvPr/>
            </p:nvSpPr>
            <p:spPr bwMode="auto">
              <a:xfrm>
                <a:off x="964" y="2826"/>
                <a:ext cx="6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3" name="Rectangle 552"/>
              <p:cNvSpPr>
                <a:spLocks noChangeArrowheads="1"/>
              </p:cNvSpPr>
              <p:nvPr/>
            </p:nvSpPr>
            <p:spPr bwMode="auto">
              <a:xfrm>
                <a:off x="1110" y="2826"/>
                <a:ext cx="5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4" name="Rectangle 553"/>
              <p:cNvSpPr>
                <a:spLocks noChangeArrowheads="1"/>
              </p:cNvSpPr>
              <p:nvPr/>
            </p:nvSpPr>
            <p:spPr bwMode="auto">
              <a:xfrm>
                <a:off x="1110" y="2826"/>
                <a:ext cx="5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5" name="Rectangle 554"/>
              <p:cNvSpPr>
                <a:spLocks noChangeArrowheads="1"/>
              </p:cNvSpPr>
              <p:nvPr/>
            </p:nvSpPr>
            <p:spPr bwMode="auto">
              <a:xfrm>
                <a:off x="1112" y="2828"/>
                <a:ext cx="57"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6" name="Rectangle 555"/>
              <p:cNvSpPr>
                <a:spLocks noChangeArrowheads="1"/>
              </p:cNvSpPr>
              <p:nvPr/>
            </p:nvSpPr>
            <p:spPr bwMode="auto">
              <a:xfrm>
                <a:off x="1112" y="2828"/>
                <a:ext cx="5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 name="Rectangle 556"/>
              <p:cNvSpPr>
                <a:spLocks noChangeArrowheads="1"/>
              </p:cNvSpPr>
              <p:nvPr/>
            </p:nvSpPr>
            <p:spPr bwMode="auto">
              <a:xfrm>
                <a:off x="964" y="2828"/>
                <a:ext cx="63"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 name="Rectangle 557"/>
              <p:cNvSpPr>
                <a:spLocks noChangeArrowheads="1"/>
              </p:cNvSpPr>
              <p:nvPr/>
            </p:nvSpPr>
            <p:spPr bwMode="auto">
              <a:xfrm>
                <a:off x="1114" y="2830"/>
                <a:ext cx="57"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9" name="Rectangle 558"/>
              <p:cNvSpPr>
                <a:spLocks noChangeArrowheads="1"/>
              </p:cNvSpPr>
              <p:nvPr/>
            </p:nvSpPr>
            <p:spPr bwMode="auto">
              <a:xfrm>
                <a:off x="1114" y="2830"/>
                <a:ext cx="4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0" name="Rectangle 559"/>
              <p:cNvSpPr>
                <a:spLocks noChangeArrowheads="1"/>
              </p:cNvSpPr>
              <p:nvPr/>
            </p:nvSpPr>
            <p:spPr bwMode="auto">
              <a:xfrm>
                <a:off x="1115" y="2832"/>
                <a:ext cx="56"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1" name="Rectangle 560"/>
              <p:cNvSpPr>
                <a:spLocks noChangeArrowheads="1"/>
              </p:cNvSpPr>
              <p:nvPr/>
            </p:nvSpPr>
            <p:spPr bwMode="auto">
              <a:xfrm>
                <a:off x="1115" y="2832"/>
                <a:ext cx="4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2" name="Rectangle 561"/>
              <p:cNvSpPr>
                <a:spLocks noChangeArrowheads="1"/>
              </p:cNvSpPr>
              <p:nvPr/>
            </p:nvSpPr>
            <p:spPr bwMode="auto">
              <a:xfrm>
                <a:off x="964" y="2832"/>
                <a:ext cx="61"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3" name="Rectangle 562"/>
              <p:cNvSpPr>
                <a:spLocks noChangeArrowheads="1"/>
              </p:cNvSpPr>
              <p:nvPr/>
            </p:nvSpPr>
            <p:spPr bwMode="auto">
              <a:xfrm>
                <a:off x="1117" y="2834"/>
                <a:ext cx="56"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4" name="Rectangle 563"/>
              <p:cNvSpPr>
                <a:spLocks noChangeArrowheads="1"/>
              </p:cNvSpPr>
              <p:nvPr/>
            </p:nvSpPr>
            <p:spPr bwMode="auto">
              <a:xfrm>
                <a:off x="1117" y="2834"/>
                <a:ext cx="4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5" name="Rectangle 564"/>
              <p:cNvSpPr>
                <a:spLocks noChangeArrowheads="1"/>
              </p:cNvSpPr>
              <p:nvPr/>
            </p:nvSpPr>
            <p:spPr bwMode="auto">
              <a:xfrm>
                <a:off x="1121" y="2836"/>
                <a:ext cx="52"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6" name="Rectangle 565"/>
              <p:cNvSpPr>
                <a:spLocks noChangeArrowheads="1"/>
              </p:cNvSpPr>
              <p:nvPr/>
            </p:nvSpPr>
            <p:spPr bwMode="auto">
              <a:xfrm>
                <a:off x="1121" y="2836"/>
                <a:ext cx="33"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7" name="Rectangle 566"/>
              <p:cNvSpPr>
                <a:spLocks noChangeArrowheads="1"/>
              </p:cNvSpPr>
              <p:nvPr/>
            </p:nvSpPr>
            <p:spPr bwMode="auto">
              <a:xfrm>
                <a:off x="964" y="2836"/>
                <a:ext cx="59"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8" name="Rectangle 567"/>
              <p:cNvSpPr>
                <a:spLocks noChangeArrowheads="1"/>
              </p:cNvSpPr>
              <p:nvPr/>
            </p:nvSpPr>
            <p:spPr bwMode="auto">
              <a:xfrm>
                <a:off x="1123" y="2838"/>
                <a:ext cx="50"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9" name="Rectangle 568"/>
              <p:cNvSpPr>
                <a:spLocks noChangeArrowheads="1"/>
              </p:cNvSpPr>
              <p:nvPr/>
            </p:nvSpPr>
            <p:spPr bwMode="auto">
              <a:xfrm>
                <a:off x="1123" y="2838"/>
                <a:ext cx="2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0" name="Rectangle 569"/>
              <p:cNvSpPr>
                <a:spLocks noChangeArrowheads="1"/>
              </p:cNvSpPr>
              <p:nvPr/>
            </p:nvSpPr>
            <p:spPr bwMode="auto">
              <a:xfrm>
                <a:off x="964" y="2840"/>
                <a:ext cx="57"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1" name="Rectangle 570"/>
              <p:cNvSpPr>
                <a:spLocks noChangeArrowheads="1"/>
              </p:cNvSpPr>
              <p:nvPr/>
            </p:nvSpPr>
            <p:spPr bwMode="auto">
              <a:xfrm>
                <a:off x="1125" y="2840"/>
                <a:ext cx="50"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2" name="Rectangle 571"/>
              <p:cNvSpPr>
                <a:spLocks noChangeArrowheads="1"/>
              </p:cNvSpPr>
              <p:nvPr/>
            </p:nvSpPr>
            <p:spPr bwMode="auto">
              <a:xfrm>
                <a:off x="1125" y="2840"/>
                <a:ext cx="2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3" name="Rectangle 572"/>
              <p:cNvSpPr>
                <a:spLocks noChangeArrowheads="1"/>
              </p:cNvSpPr>
              <p:nvPr/>
            </p:nvSpPr>
            <p:spPr bwMode="auto">
              <a:xfrm>
                <a:off x="1127" y="2842"/>
                <a:ext cx="48"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4" name="Rectangle 573"/>
              <p:cNvSpPr>
                <a:spLocks noChangeArrowheads="1"/>
              </p:cNvSpPr>
              <p:nvPr/>
            </p:nvSpPr>
            <p:spPr bwMode="auto">
              <a:xfrm>
                <a:off x="1127" y="2842"/>
                <a:ext cx="1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5" name="Rectangle 574"/>
              <p:cNvSpPr>
                <a:spLocks noChangeArrowheads="1"/>
              </p:cNvSpPr>
              <p:nvPr/>
            </p:nvSpPr>
            <p:spPr bwMode="auto">
              <a:xfrm>
                <a:off x="964" y="2842"/>
                <a:ext cx="55"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6" name="Rectangle 575"/>
              <p:cNvSpPr>
                <a:spLocks noChangeArrowheads="1"/>
              </p:cNvSpPr>
              <p:nvPr/>
            </p:nvSpPr>
            <p:spPr bwMode="auto">
              <a:xfrm>
                <a:off x="1129" y="2844"/>
                <a:ext cx="48"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 name="Rectangle 576"/>
              <p:cNvSpPr>
                <a:spLocks noChangeArrowheads="1"/>
              </p:cNvSpPr>
              <p:nvPr/>
            </p:nvSpPr>
            <p:spPr bwMode="auto">
              <a:xfrm>
                <a:off x="1129" y="2844"/>
                <a:ext cx="15"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8" name="Rectangle 577"/>
              <p:cNvSpPr>
                <a:spLocks noChangeArrowheads="1"/>
              </p:cNvSpPr>
              <p:nvPr/>
            </p:nvSpPr>
            <p:spPr bwMode="auto">
              <a:xfrm>
                <a:off x="1131" y="2846"/>
                <a:ext cx="46" cy="1"/>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9" name="Rectangle 578"/>
              <p:cNvSpPr>
                <a:spLocks noChangeArrowheads="1"/>
              </p:cNvSpPr>
              <p:nvPr/>
            </p:nvSpPr>
            <p:spPr bwMode="auto">
              <a:xfrm>
                <a:off x="1131" y="2846"/>
                <a:ext cx="9" cy="1"/>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0" name="Rectangle 579"/>
              <p:cNvSpPr>
                <a:spLocks noChangeArrowheads="1"/>
              </p:cNvSpPr>
              <p:nvPr/>
            </p:nvSpPr>
            <p:spPr bwMode="auto">
              <a:xfrm>
                <a:off x="964" y="2846"/>
                <a:ext cx="54" cy="3"/>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1" name="Rectangle 580"/>
              <p:cNvSpPr>
                <a:spLocks noChangeArrowheads="1"/>
              </p:cNvSpPr>
              <p:nvPr/>
            </p:nvSpPr>
            <p:spPr bwMode="auto">
              <a:xfrm>
                <a:off x="1133" y="2847"/>
                <a:ext cx="44"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2" name="Rectangle 581"/>
              <p:cNvSpPr>
                <a:spLocks noChangeArrowheads="1"/>
              </p:cNvSpPr>
              <p:nvPr/>
            </p:nvSpPr>
            <p:spPr bwMode="auto">
              <a:xfrm>
                <a:off x="1133" y="2847"/>
                <a:ext cx="6"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 name="Rectangle 582"/>
              <p:cNvSpPr>
                <a:spLocks noChangeArrowheads="1"/>
              </p:cNvSpPr>
              <p:nvPr/>
            </p:nvSpPr>
            <p:spPr bwMode="auto">
              <a:xfrm>
                <a:off x="1137" y="2849"/>
                <a:ext cx="42"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4" name="Rectangle 583"/>
              <p:cNvSpPr>
                <a:spLocks noChangeArrowheads="1"/>
              </p:cNvSpPr>
              <p:nvPr/>
            </p:nvSpPr>
            <p:spPr bwMode="auto">
              <a:xfrm>
                <a:off x="964" y="2849"/>
                <a:ext cx="52"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5" name="Rectangle 584"/>
              <p:cNvSpPr>
                <a:spLocks noChangeArrowheads="1"/>
              </p:cNvSpPr>
              <p:nvPr/>
            </p:nvSpPr>
            <p:spPr bwMode="auto">
              <a:xfrm>
                <a:off x="1139" y="2851"/>
                <a:ext cx="40"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6" name="Rectangle 585"/>
              <p:cNvSpPr>
                <a:spLocks noChangeArrowheads="1"/>
              </p:cNvSpPr>
              <p:nvPr/>
            </p:nvSpPr>
            <p:spPr bwMode="auto">
              <a:xfrm>
                <a:off x="964" y="2853"/>
                <a:ext cx="50"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7" name="Rectangle 586"/>
              <p:cNvSpPr>
                <a:spLocks noChangeArrowheads="1"/>
              </p:cNvSpPr>
              <p:nvPr/>
            </p:nvSpPr>
            <p:spPr bwMode="auto">
              <a:xfrm>
                <a:off x="1140" y="2853"/>
                <a:ext cx="41"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8" name="Rectangle 587"/>
              <p:cNvSpPr>
                <a:spLocks noChangeArrowheads="1"/>
              </p:cNvSpPr>
              <p:nvPr/>
            </p:nvSpPr>
            <p:spPr bwMode="auto">
              <a:xfrm>
                <a:off x="1142" y="2855"/>
                <a:ext cx="3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9" name="Rectangle 588"/>
              <p:cNvSpPr>
                <a:spLocks noChangeArrowheads="1"/>
              </p:cNvSpPr>
              <p:nvPr/>
            </p:nvSpPr>
            <p:spPr bwMode="auto">
              <a:xfrm>
                <a:off x="964" y="2855"/>
                <a:ext cx="48"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0" name="Rectangle 589"/>
              <p:cNvSpPr>
                <a:spLocks noChangeArrowheads="1"/>
              </p:cNvSpPr>
              <p:nvPr/>
            </p:nvSpPr>
            <p:spPr bwMode="auto">
              <a:xfrm>
                <a:off x="1144" y="2857"/>
                <a:ext cx="37"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1" name="Rectangle 590"/>
              <p:cNvSpPr>
                <a:spLocks noChangeArrowheads="1"/>
              </p:cNvSpPr>
              <p:nvPr/>
            </p:nvSpPr>
            <p:spPr bwMode="auto">
              <a:xfrm>
                <a:off x="1146" y="2859"/>
                <a:ext cx="37"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2" name="Rectangle 591"/>
              <p:cNvSpPr>
                <a:spLocks noChangeArrowheads="1"/>
              </p:cNvSpPr>
              <p:nvPr/>
            </p:nvSpPr>
            <p:spPr bwMode="auto">
              <a:xfrm>
                <a:off x="964" y="2859"/>
                <a:ext cx="46"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3" name="Rectangle 592"/>
              <p:cNvSpPr>
                <a:spLocks noChangeArrowheads="1"/>
              </p:cNvSpPr>
              <p:nvPr/>
            </p:nvSpPr>
            <p:spPr bwMode="auto">
              <a:xfrm>
                <a:off x="1150" y="2861"/>
                <a:ext cx="33"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4" name="Rectangle 593"/>
              <p:cNvSpPr>
                <a:spLocks noChangeArrowheads="1"/>
              </p:cNvSpPr>
              <p:nvPr/>
            </p:nvSpPr>
            <p:spPr bwMode="auto">
              <a:xfrm>
                <a:off x="1152" y="2863"/>
                <a:ext cx="33"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5" name="Rectangle 594"/>
              <p:cNvSpPr>
                <a:spLocks noChangeArrowheads="1"/>
              </p:cNvSpPr>
              <p:nvPr/>
            </p:nvSpPr>
            <p:spPr bwMode="auto">
              <a:xfrm>
                <a:off x="964" y="2863"/>
                <a:ext cx="44" cy="4"/>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6" name="Rectangle 595"/>
              <p:cNvSpPr>
                <a:spLocks noChangeArrowheads="1"/>
              </p:cNvSpPr>
              <p:nvPr/>
            </p:nvSpPr>
            <p:spPr bwMode="auto">
              <a:xfrm>
                <a:off x="1154" y="2865"/>
                <a:ext cx="31"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7" name="Rectangle 596"/>
              <p:cNvSpPr>
                <a:spLocks noChangeArrowheads="1"/>
              </p:cNvSpPr>
              <p:nvPr/>
            </p:nvSpPr>
            <p:spPr bwMode="auto">
              <a:xfrm>
                <a:off x="1156" y="2867"/>
                <a:ext cx="2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 name="Rectangle 597"/>
              <p:cNvSpPr>
                <a:spLocks noChangeArrowheads="1"/>
              </p:cNvSpPr>
              <p:nvPr/>
            </p:nvSpPr>
            <p:spPr bwMode="auto">
              <a:xfrm>
                <a:off x="964" y="2867"/>
                <a:ext cx="42" cy="3"/>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9" name="Rectangle 598"/>
              <p:cNvSpPr>
                <a:spLocks noChangeArrowheads="1"/>
              </p:cNvSpPr>
              <p:nvPr/>
            </p:nvSpPr>
            <p:spPr bwMode="auto">
              <a:xfrm>
                <a:off x="964" y="2867"/>
                <a:ext cx="42" cy="3"/>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0" name="Rectangle 599"/>
              <p:cNvSpPr>
                <a:spLocks noChangeArrowheads="1"/>
              </p:cNvSpPr>
              <p:nvPr/>
            </p:nvSpPr>
            <p:spPr bwMode="auto">
              <a:xfrm>
                <a:off x="1158" y="2869"/>
                <a:ext cx="29" cy="1"/>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1" name="Rectangle 600"/>
              <p:cNvSpPr>
                <a:spLocks noChangeArrowheads="1"/>
              </p:cNvSpPr>
              <p:nvPr/>
            </p:nvSpPr>
            <p:spPr bwMode="auto">
              <a:xfrm>
                <a:off x="964" y="2870"/>
                <a:ext cx="40"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2" name="Rectangle 601"/>
              <p:cNvSpPr>
                <a:spLocks noChangeArrowheads="1"/>
              </p:cNvSpPr>
              <p:nvPr/>
            </p:nvSpPr>
            <p:spPr bwMode="auto">
              <a:xfrm>
                <a:off x="966" y="2870"/>
                <a:ext cx="38"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3" name="Rectangle 602"/>
              <p:cNvSpPr>
                <a:spLocks noChangeArrowheads="1"/>
              </p:cNvSpPr>
              <p:nvPr/>
            </p:nvSpPr>
            <p:spPr bwMode="auto">
              <a:xfrm>
                <a:off x="1160" y="2870"/>
                <a:ext cx="27"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4" name="Rectangle 603"/>
              <p:cNvSpPr>
                <a:spLocks noChangeArrowheads="1"/>
              </p:cNvSpPr>
              <p:nvPr/>
            </p:nvSpPr>
            <p:spPr bwMode="auto">
              <a:xfrm>
                <a:off x="964" y="2872"/>
                <a:ext cx="38"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5" name="Rectangle 604"/>
              <p:cNvSpPr>
                <a:spLocks noChangeArrowheads="1"/>
              </p:cNvSpPr>
              <p:nvPr/>
            </p:nvSpPr>
            <p:spPr bwMode="auto">
              <a:xfrm>
                <a:off x="973" y="2872"/>
                <a:ext cx="29"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6" name="Rectangle 605"/>
              <p:cNvSpPr>
                <a:spLocks noChangeArrowheads="1"/>
              </p:cNvSpPr>
              <p:nvPr/>
            </p:nvSpPr>
            <p:spPr bwMode="auto">
              <a:xfrm>
                <a:off x="1162" y="2872"/>
                <a:ext cx="26"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7" name="Rectangle 606"/>
              <p:cNvSpPr>
                <a:spLocks noChangeArrowheads="1"/>
              </p:cNvSpPr>
              <p:nvPr/>
            </p:nvSpPr>
            <p:spPr bwMode="auto">
              <a:xfrm>
                <a:off x="962" y="2874"/>
                <a:ext cx="40"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 name="Rectangle 607"/>
              <p:cNvSpPr>
                <a:spLocks noChangeArrowheads="1"/>
              </p:cNvSpPr>
              <p:nvPr/>
            </p:nvSpPr>
            <p:spPr bwMode="auto">
              <a:xfrm>
                <a:off x="981" y="2874"/>
                <a:ext cx="21" cy="2"/>
              </a:xfrm>
              <a:prstGeom prst="rect">
                <a:avLst/>
              </a:prstGeom>
              <a:solidFill>
                <a:srgbClr val="FF52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86" name="Rectangle 608"/>
            <p:cNvSpPr>
              <a:spLocks noChangeArrowheads="1"/>
            </p:cNvSpPr>
            <p:nvPr/>
          </p:nvSpPr>
          <p:spPr bwMode="auto">
            <a:xfrm>
              <a:off x="1171" y="2880"/>
              <a:ext cx="19"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 name="Rectangle 609"/>
            <p:cNvSpPr>
              <a:spLocks noChangeArrowheads="1"/>
            </p:cNvSpPr>
            <p:nvPr/>
          </p:nvSpPr>
          <p:spPr bwMode="auto">
            <a:xfrm>
              <a:off x="962" y="2880"/>
              <a:ext cx="36" cy="4"/>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 name="Rectangle 610"/>
            <p:cNvSpPr>
              <a:spLocks noChangeArrowheads="1"/>
            </p:cNvSpPr>
            <p:nvPr/>
          </p:nvSpPr>
          <p:spPr bwMode="auto">
            <a:xfrm>
              <a:off x="962" y="2886"/>
              <a:ext cx="33" cy="4"/>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4" name="Rectangle 611"/>
            <p:cNvSpPr>
              <a:spLocks noChangeArrowheads="1"/>
            </p:cNvSpPr>
            <p:nvPr/>
          </p:nvSpPr>
          <p:spPr bwMode="auto">
            <a:xfrm>
              <a:off x="1181" y="2888"/>
              <a:ext cx="13"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7" name="Rectangle 612"/>
            <p:cNvSpPr>
              <a:spLocks noChangeArrowheads="1"/>
            </p:cNvSpPr>
            <p:nvPr/>
          </p:nvSpPr>
          <p:spPr bwMode="auto">
            <a:xfrm>
              <a:off x="962" y="2894"/>
              <a:ext cx="29" cy="3"/>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8" name="Rectangle 613"/>
            <p:cNvSpPr>
              <a:spLocks noChangeArrowheads="1"/>
            </p:cNvSpPr>
            <p:nvPr/>
          </p:nvSpPr>
          <p:spPr bwMode="auto">
            <a:xfrm>
              <a:off x="1188" y="2895"/>
              <a:ext cx="8"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9" name="Rectangle 614"/>
            <p:cNvSpPr>
              <a:spLocks noChangeArrowheads="1"/>
            </p:cNvSpPr>
            <p:nvPr/>
          </p:nvSpPr>
          <p:spPr bwMode="auto">
            <a:xfrm>
              <a:off x="962" y="2903"/>
              <a:ext cx="23" cy="4"/>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 name="Rectangle 615"/>
            <p:cNvSpPr>
              <a:spLocks noChangeArrowheads="1"/>
            </p:cNvSpPr>
            <p:nvPr/>
          </p:nvSpPr>
          <p:spPr bwMode="auto">
            <a:xfrm>
              <a:off x="962" y="2911"/>
              <a:ext cx="19" cy="4"/>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5" name="Rectangle 616"/>
            <p:cNvSpPr>
              <a:spLocks noChangeArrowheads="1"/>
            </p:cNvSpPr>
            <p:nvPr/>
          </p:nvSpPr>
          <p:spPr bwMode="auto">
            <a:xfrm>
              <a:off x="962" y="2920"/>
              <a:ext cx="13" cy="2"/>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7" name="Rectangle 617"/>
            <p:cNvSpPr>
              <a:spLocks noChangeArrowheads="1"/>
            </p:cNvSpPr>
            <p:nvPr/>
          </p:nvSpPr>
          <p:spPr bwMode="auto">
            <a:xfrm>
              <a:off x="960" y="2928"/>
              <a:ext cx="11" cy="4"/>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 name="Rectangle 618"/>
            <p:cNvSpPr>
              <a:spLocks noChangeArrowheads="1"/>
            </p:cNvSpPr>
            <p:nvPr/>
          </p:nvSpPr>
          <p:spPr bwMode="auto">
            <a:xfrm>
              <a:off x="960" y="2934"/>
              <a:ext cx="8" cy="4"/>
            </a:xfrm>
            <a:prstGeom prst="rect">
              <a:avLst/>
            </a:prstGeom>
            <a:solidFill>
              <a:srgbClr val="FF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 name="Oval 619"/>
            <p:cNvSpPr>
              <a:spLocks noChangeArrowheads="1"/>
            </p:cNvSpPr>
            <p:nvPr/>
          </p:nvSpPr>
          <p:spPr bwMode="auto">
            <a:xfrm>
              <a:off x="916" y="2556"/>
              <a:ext cx="253" cy="253"/>
            </a:xfrm>
            <a:prstGeom prst="ellipse">
              <a:avLst/>
            </a:prstGeom>
            <a:solidFill>
              <a:srgbClr val="FF0055"/>
            </a:solidFill>
            <a:ln w="0">
              <a:solidFill>
                <a:srgbClr val="000000"/>
              </a:solidFill>
              <a:round/>
              <a:headEnd/>
              <a:tailEnd/>
            </a:ln>
          </p:spPr>
          <p:txBody>
            <a:bodyPr/>
            <a:lstStyle/>
            <a:p>
              <a:endParaRPr lang="en-US"/>
            </a:p>
          </p:txBody>
        </p:sp>
        <p:sp>
          <p:nvSpPr>
            <p:cNvPr id="111" name="Freeform 620"/>
            <p:cNvSpPr>
              <a:spLocks/>
            </p:cNvSpPr>
            <p:nvPr/>
          </p:nvSpPr>
          <p:spPr bwMode="auto">
            <a:xfrm>
              <a:off x="916" y="2546"/>
              <a:ext cx="253" cy="129"/>
            </a:xfrm>
            <a:custGeom>
              <a:avLst/>
              <a:gdLst>
                <a:gd name="T0" fmla="*/ 6 w 253"/>
                <a:gd name="T1" fmla="*/ 129 h 129"/>
                <a:gd name="T2" fmla="*/ 13 w 253"/>
                <a:gd name="T3" fmla="*/ 109 h 129"/>
                <a:gd name="T4" fmla="*/ 23 w 253"/>
                <a:gd name="T5" fmla="*/ 92 h 129"/>
                <a:gd name="T6" fmla="*/ 36 w 253"/>
                <a:gd name="T7" fmla="*/ 77 h 129"/>
                <a:gd name="T8" fmla="*/ 50 w 253"/>
                <a:gd name="T9" fmla="*/ 63 h 129"/>
                <a:gd name="T10" fmla="*/ 67 w 253"/>
                <a:gd name="T11" fmla="*/ 52 h 129"/>
                <a:gd name="T12" fmla="*/ 86 w 253"/>
                <a:gd name="T13" fmla="*/ 44 h 129"/>
                <a:gd name="T14" fmla="*/ 105 w 253"/>
                <a:gd name="T15" fmla="*/ 38 h 129"/>
                <a:gd name="T16" fmla="*/ 127 w 253"/>
                <a:gd name="T17" fmla="*/ 36 h 129"/>
                <a:gd name="T18" fmla="*/ 148 w 253"/>
                <a:gd name="T19" fmla="*/ 38 h 129"/>
                <a:gd name="T20" fmla="*/ 167 w 253"/>
                <a:gd name="T21" fmla="*/ 44 h 129"/>
                <a:gd name="T22" fmla="*/ 186 w 253"/>
                <a:gd name="T23" fmla="*/ 52 h 129"/>
                <a:gd name="T24" fmla="*/ 201 w 253"/>
                <a:gd name="T25" fmla="*/ 63 h 129"/>
                <a:gd name="T26" fmla="*/ 217 w 253"/>
                <a:gd name="T27" fmla="*/ 77 h 129"/>
                <a:gd name="T28" fmla="*/ 230 w 253"/>
                <a:gd name="T29" fmla="*/ 92 h 129"/>
                <a:gd name="T30" fmla="*/ 240 w 253"/>
                <a:gd name="T31" fmla="*/ 109 h 129"/>
                <a:gd name="T32" fmla="*/ 247 w 253"/>
                <a:gd name="T33" fmla="*/ 129 h 129"/>
                <a:gd name="T34" fmla="*/ 253 w 253"/>
                <a:gd name="T35" fmla="*/ 129 h 129"/>
                <a:gd name="T36" fmla="*/ 251 w 253"/>
                <a:gd name="T37" fmla="*/ 102 h 129"/>
                <a:gd name="T38" fmla="*/ 244 w 253"/>
                <a:gd name="T39" fmla="*/ 79 h 129"/>
                <a:gd name="T40" fmla="*/ 232 w 253"/>
                <a:gd name="T41" fmla="*/ 58 h 129"/>
                <a:gd name="T42" fmla="*/ 217 w 253"/>
                <a:gd name="T43" fmla="*/ 38 h 129"/>
                <a:gd name="T44" fmla="*/ 198 w 253"/>
                <a:gd name="T45" fmla="*/ 21 h 129"/>
                <a:gd name="T46" fmla="*/ 176 w 253"/>
                <a:gd name="T47" fmla="*/ 10 h 129"/>
                <a:gd name="T48" fmla="*/ 151 w 253"/>
                <a:gd name="T49" fmla="*/ 2 h 129"/>
                <a:gd name="T50" fmla="*/ 127 w 253"/>
                <a:gd name="T51" fmla="*/ 0 h 129"/>
                <a:gd name="T52" fmla="*/ 102 w 253"/>
                <a:gd name="T53" fmla="*/ 2 h 129"/>
                <a:gd name="T54" fmla="*/ 79 w 253"/>
                <a:gd name="T55" fmla="*/ 10 h 129"/>
                <a:gd name="T56" fmla="*/ 55 w 253"/>
                <a:gd name="T57" fmla="*/ 21 h 129"/>
                <a:gd name="T58" fmla="*/ 38 w 253"/>
                <a:gd name="T59" fmla="*/ 38 h 129"/>
                <a:gd name="T60" fmla="*/ 21 w 253"/>
                <a:gd name="T61" fmla="*/ 58 h 129"/>
                <a:gd name="T62" fmla="*/ 9 w 253"/>
                <a:gd name="T63" fmla="*/ 79 h 129"/>
                <a:gd name="T64" fmla="*/ 2 w 253"/>
                <a:gd name="T65" fmla="*/ 102 h 129"/>
                <a:gd name="T66" fmla="*/ 0 w 253"/>
                <a:gd name="T67" fmla="*/ 129 h 129"/>
                <a:gd name="T68" fmla="*/ 6 w 253"/>
                <a:gd name="T6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3" h="129">
                  <a:moveTo>
                    <a:pt x="6" y="129"/>
                  </a:moveTo>
                  <a:lnTo>
                    <a:pt x="13" y="109"/>
                  </a:lnTo>
                  <a:lnTo>
                    <a:pt x="23" y="92"/>
                  </a:lnTo>
                  <a:lnTo>
                    <a:pt x="36" y="77"/>
                  </a:lnTo>
                  <a:lnTo>
                    <a:pt x="50" y="63"/>
                  </a:lnTo>
                  <a:lnTo>
                    <a:pt x="67" y="52"/>
                  </a:lnTo>
                  <a:lnTo>
                    <a:pt x="86" y="44"/>
                  </a:lnTo>
                  <a:lnTo>
                    <a:pt x="105" y="38"/>
                  </a:lnTo>
                  <a:lnTo>
                    <a:pt x="127" y="36"/>
                  </a:lnTo>
                  <a:lnTo>
                    <a:pt x="148" y="38"/>
                  </a:lnTo>
                  <a:lnTo>
                    <a:pt x="167" y="44"/>
                  </a:lnTo>
                  <a:lnTo>
                    <a:pt x="186" y="52"/>
                  </a:lnTo>
                  <a:lnTo>
                    <a:pt x="201" y="63"/>
                  </a:lnTo>
                  <a:lnTo>
                    <a:pt x="217" y="77"/>
                  </a:lnTo>
                  <a:lnTo>
                    <a:pt x="230" y="92"/>
                  </a:lnTo>
                  <a:lnTo>
                    <a:pt x="240" y="109"/>
                  </a:lnTo>
                  <a:lnTo>
                    <a:pt x="247" y="129"/>
                  </a:lnTo>
                  <a:lnTo>
                    <a:pt x="253" y="129"/>
                  </a:lnTo>
                  <a:lnTo>
                    <a:pt x="251" y="102"/>
                  </a:lnTo>
                  <a:lnTo>
                    <a:pt x="244" y="79"/>
                  </a:lnTo>
                  <a:lnTo>
                    <a:pt x="232" y="58"/>
                  </a:lnTo>
                  <a:lnTo>
                    <a:pt x="217" y="38"/>
                  </a:lnTo>
                  <a:lnTo>
                    <a:pt x="198" y="21"/>
                  </a:lnTo>
                  <a:lnTo>
                    <a:pt x="176" y="10"/>
                  </a:lnTo>
                  <a:lnTo>
                    <a:pt x="151" y="2"/>
                  </a:lnTo>
                  <a:lnTo>
                    <a:pt x="127" y="0"/>
                  </a:lnTo>
                  <a:lnTo>
                    <a:pt x="102" y="2"/>
                  </a:lnTo>
                  <a:lnTo>
                    <a:pt x="79" y="10"/>
                  </a:lnTo>
                  <a:lnTo>
                    <a:pt x="55" y="21"/>
                  </a:lnTo>
                  <a:lnTo>
                    <a:pt x="38" y="38"/>
                  </a:lnTo>
                  <a:lnTo>
                    <a:pt x="21" y="58"/>
                  </a:lnTo>
                  <a:lnTo>
                    <a:pt x="9" y="79"/>
                  </a:lnTo>
                  <a:lnTo>
                    <a:pt x="2" y="102"/>
                  </a:lnTo>
                  <a:lnTo>
                    <a:pt x="0" y="129"/>
                  </a:lnTo>
                  <a:lnTo>
                    <a:pt x="6" y="129"/>
                  </a:lnTo>
                  <a:close/>
                </a:path>
              </a:pathLst>
            </a:custGeom>
            <a:solidFill>
              <a:srgbClr val="000000"/>
            </a:solidFill>
            <a:ln w="0">
              <a:solidFill>
                <a:srgbClr val="000000"/>
              </a:solidFill>
              <a:prstDash val="solid"/>
              <a:round/>
              <a:headEnd/>
              <a:tailEnd/>
            </a:ln>
          </p:spPr>
          <p:txBody>
            <a:bodyPr/>
            <a:lstStyle/>
            <a:p>
              <a:endParaRPr lang="en-US"/>
            </a:p>
          </p:txBody>
        </p:sp>
      </p:grpSp>
    </p:spTree>
    <p:custDataLst>
      <p:tags r:id="rId1"/>
    </p:custDataLst>
    <p:extLst>
      <p:ext uri="{BB962C8B-B14F-4D97-AF65-F5344CB8AC3E}">
        <p14:creationId xmlns:p14="http://schemas.microsoft.com/office/powerpoint/2010/main" val="9348276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0" y="5593108"/>
            <a:ext cx="7802132" cy="32764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71" name="Rectangle 70"/>
          <p:cNvSpPr/>
          <p:nvPr/>
        </p:nvSpPr>
        <p:spPr>
          <a:xfrm>
            <a:off x="6868860" y="4450110"/>
            <a:ext cx="1687741" cy="268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87" name="Down Arrow 86"/>
          <p:cNvSpPr/>
          <p:nvPr/>
        </p:nvSpPr>
        <p:spPr>
          <a:xfrm rot="16200000">
            <a:off x="7003545" y="4495573"/>
            <a:ext cx="177297" cy="177866"/>
          </a:xfrm>
          <a:prstGeom prst="downArrow">
            <a:avLst>
              <a:gd name="adj1" fmla="val 24010"/>
              <a:gd name="adj2" fmla="val 62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08" name="TextBox 107"/>
          <p:cNvSpPr txBox="1"/>
          <p:nvPr/>
        </p:nvSpPr>
        <p:spPr>
          <a:xfrm>
            <a:off x="7181126" y="4465278"/>
            <a:ext cx="854577" cy="261598"/>
          </a:xfrm>
          <a:prstGeom prst="rect">
            <a:avLst/>
          </a:prstGeom>
          <a:noFill/>
        </p:spPr>
        <p:txBody>
          <a:bodyPr wrap="square" lIns="91397" tIns="45698" rIns="91397" bIns="45698" rtlCol="0">
            <a:spAutoFit/>
          </a:bodyPr>
          <a:lstStyle/>
          <a:p>
            <a:r>
              <a:rPr lang="en-US" sz="1100" b="1" dirty="0" smtClean="0">
                <a:solidFill>
                  <a:schemeClr val="bg1"/>
                </a:solidFill>
                <a:latin typeface="Franklin Gothic Book" pitchFamily="34" charset="0"/>
              </a:rPr>
              <a:t>22 </a:t>
            </a:r>
            <a:r>
              <a:rPr lang="en-US" sz="1100" b="1" dirty="0">
                <a:solidFill>
                  <a:schemeClr val="bg1"/>
                </a:solidFill>
                <a:latin typeface="Franklin Gothic Book" pitchFamily="34" charset="0"/>
              </a:rPr>
              <a:t>s</a:t>
            </a:r>
          </a:p>
        </p:txBody>
      </p:sp>
      <p:sp>
        <p:nvSpPr>
          <p:cNvPr id="2" name="Title 1"/>
          <p:cNvSpPr>
            <a:spLocks noGrp="1"/>
          </p:cNvSpPr>
          <p:nvPr>
            <p:ph type="title"/>
          </p:nvPr>
        </p:nvSpPr>
        <p:spPr>
          <a:xfrm>
            <a:off x="1733634" y="-30100"/>
            <a:ext cx="3429000" cy="669540"/>
          </a:xfrm>
        </p:spPr>
        <p:txBody>
          <a:bodyPr>
            <a:normAutofit/>
          </a:bodyPr>
          <a:lstStyle/>
          <a:p>
            <a:r>
              <a:rPr lang="en-US" sz="3200" b="1" dirty="0" smtClean="0"/>
              <a:t>Cycle Length</a:t>
            </a:r>
            <a:endParaRPr lang="en-US" sz="3200" b="1" dirty="0"/>
          </a:p>
        </p:txBody>
      </p:sp>
      <p:sp>
        <p:nvSpPr>
          <p:cNvPr id="7" name="Content Placeholder 6"/>
          <p:cNvSpPr>
            <a:spLocks noGrp="1"/>
          </p:cNvSpPr>
          <p:nvPr>
            <p:ph idx="1"/>
          </p:nvPr>
        </p:nvSpPr>
        <p:spPr>
          <a:xfrm>
            <a:off x="762000" y="1295400"/>
            <a:ext cx="4534896" cy="2133595"/>
          </a:xfrm>
        </p:spPr>
        <p:txBody>
          <a:bodyPr>
            <a:noAutofit/>
          </a:bodyPr>
          <a:lstStyle/>
          <a:p>
            <a:pPr>
              <a:buFont typeface="Arial" panose="020B0604020202020204" pitchFamily="34" charset="0"/>
              <a:buChar char="•"/>
            </a:pPr>
            <a:r>
              <a:rPr lang="en-US" sz="2800" dirty="0" smtClean="0"/>
              <a:t>The </a:t>
            </a:r>
            <a:r>
              <a:rPr lang="en-US" sz="2800" dirty="0"/>
              <a:t>amount of time (in seconds) that is provided to service all movements at a signalized </a:t>
            </a:r>
            <a:r>
              <a:rPr lang="en-US" sz="2800" dirty="0" smtClean="0"/>
              <a:t>intersection </a:t>
            </a:r>
            <a:endParaRPr lang="en-US" sz="2800" dirty="0"/>
          </a:p>
        </p:txBody>
      </p:sp>
      <p:sp>
        <p:nvSpPr>
          <p:cNvPr id="69" name="Rectangle 68"/>
          <p:cNvSpPr/>
          <p:nvPr/>
        </p:nvSpPr>
        <p:spPr>
          <a:xfrm>
            <a:off x="5379443" y="4450110"/>
            <a:ext cx="1148366" cy="268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70" name="Rectangle 69"/>
          <p:cNvSpPr/>
          <p:nvPr/>
        </p:nvSpPr>
        <p:spPr>
          <a:xfrm>
            <a:off x="6527809" y="4450110"/>
            <a:ext cx="341047" cy="2687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72" name="Rectangle 71"/>
          <p:cNvSpPr/>
          <p:nvPr/>
        </p:nvSpPr>
        <p:spPr>
          <a:xfrm>
            <a:off x="8556597" y="4450110"/>
            <a:ext cx="341047" cy="2687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74" name="Rectangle 73"/>
          <p:cNvSpPr/>
          <p:nvPr/>
        </p:nvSpPr>
        <p:spPr>
          <a:xfrm>
            <a:off x="2307817" y="4450110"/>
            <a:ext cx="341047" cy="2687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76" name="Rectangle 75"/>
          <p:cNvSpPr/>
          <p:nvPr/>
        </p:nvSpPr>
        <p:spPr>
          <a:xfrm>
            <a:off x="5057827" y="4450110"/>
            <a:ext cx="341047" cy="2687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93" name="Rectangle 92"/>
          <p:cNvSpPr/>
          <p:nvPr/>
        </p:nvSpPr>
        <p:spPr>
          <a:xfrm>
            <a:off x="2553884" y="4450110"/>
            <a:ext cx="94976" cy="2687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95" name="Rectangle 94"/>
          <p:cNvSpPr/>
          <p:nvPr/>
        </p:nvSpPr>
        <p:spPr>
          <a:xfrm>
            <a:off x="5351384" y="4450110"/>
            <a:ext cx="94976" cy="2687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96" name="Rectangle 95"/>
          <p:cNvSpPr/>
          <p:nvPr/>
        </p:nvSpPr>
        <p:spPr>
          <a:xfrm>
            <a:off x="6821368" y="4450110"/>
            <a:ext cx="94976" cy="2687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00" name="Rectangle 99"/>
          <p:cNvSpPr/>
          <p:nvPr/>
        </p:nvSpPr>
        <p:spPr>
          <a:xfrm>
            <a:off x="8850156" y="4450110"/>
            <a:ext cx="94976" cy="2687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nvGrpSpPr>
          <p:cNvPr id="8" name="Group 7"/>
          <p:cNvGrpSpPr/>
          <p:nvPr/>
        </p:nvGrpSpPr>
        <p:grpSpPr>
          <a:xfrm>
            <a:off x="2648861" y="4450109"/>
            <a:ext cx="2408965" cy="276779"/>
            <a:chOff x="2648861" y="4450108"/>
            <a:chExt cx="2408965" cy="276779"/>
          </a:xfrm>
        </p:grpSpPr>
        <p:sp>
          <p:nvSpPr>
            <p:cNvPr id="75" name="Rectangle 74"/>
            <p:cNvSpPr/>
            <p:nvPr/>
          </p:nvSpPr>
          <p:spPr>
            <a:xfrm>
              <a:off x="2648861" y="4450108"/>
              <a:ext cx="2408965" cy="268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own Arrow 91"/>
            <p:cNvSpPr/>
            <p:nvPr/>
          </p:nvSpPr>
          <p:spPr>
            <a:xfrm rot="10800000">
              <a:off x="2743623" y="4495856"/>
              <a:ext cx="177866" cy="177297"/>
            </a:xfrm>
            <a:prstGeom prst="downArrow">
              <a:avLst>
                <a:gd name="adj1" fmla="val 24010"/>
                <a:gd name="adj2" fmla="val 62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2921489" y="4465277"/>
              <a:ext cx="854577" cy="261610"/>
            </a:xfrm>
            <a:prstGeom prst="rect">
              <a:avLst/>
            </a:prstGeom>
            <a:noFill/>
          </p:spPr>
          <p:txBody>
            <a:bodyPr wrap="square" rtlCol="0">
              <a:spAutoFit/>
            </a:bodyPr>
            <a:lstStyle/>
            <a:p>
              <a:r>
                <a:rPr lang="en-US" sz="1100" b="1" dirty="0" smtClean="0">
                  <a:solidFill>
                    <a:schemeClr val="bg1"/>
                  </a:solidFill>
                  <a:latin typeface="Franklin Gothic Book" pitchFamily="34" charset="0"/>
                </a:rPr>
                <a:t>32 </a:t>
              </a:r>
              <a:r>
                <a:rPr lang="en-US" sz="1100" b="1" dirty="0">
                  <a:solidFill>
                    <a:schemeClr val="bg1"/>
                  </a:solidFill>
                  <a:latin typeface="Franklin Gothic Book" pitchFamily="34" charset="0"/>
                </a:rPr>
                <a:t>s</a:t>
              </a:r>
            </a:p>
          </p:txBody>
        </p:sp>
      </p:grpSp>
      <p:grpSp>
        <p:nvGrpSpPr>
          <p:cNvPr id="9" name="Group 8"/>
          <p:cNvGrpSpPr/>
          <p:nvPr/>
        </p:nvGrpSpPr>
        <p:grpSpPr>
          <a:xfrm>
            <a:off x="5508255" y="4465289"/>
            <a:ext cx="1032442" cy="261610"/>
            <a:chOff x="5508255" y="4465277"/>
            <a:chExt cx="1032442" cy="261610"/>
          </a:xfrm>
        </p:grpSpPr>
        <p:sp>
          <p:nvSpPr>
            <p:cNvPr id="91" name="Bent-Up Arrow 90"/>
            <p:cNvSpPr/>
            <p:nvPr/>
          </p:nvSpPr>
          <p:spPr>
            <a:xfrm rot="10800000">
              <a:off x="5508255" y="4495855"/>
              <a:ext cx="177866" cy="177297"/>
            </a:xfrm>
            <a:prstGeom prst="bentUpArrow">
              <a:avLst>
                <a:gd name="adj1" fmla="val 21906"/>
                <a:gd name="adj2" fmla="val 43566"/>
                <a:gd name="adj3" fmla="val 466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5686120" y="4465277"/>
              <a:ext cx="854577" cy="261610"/>
            </a:xfrm>
            <a:prstGeom prst="rect">
              <a:avLst/>
            </a:prstGeom>
            <a:noFill/>
          </p:spPr>
          <p:txBody>
            <a:bodyPr wrap="square" rtlCol="0">
              <a:spAutoFit/>
            </a:bodyPr>
            <a:lstStyle/>
            <a:p>
              <a:r>
                <a:rPr lang="en-US" sz="1100" b="1" dirty="0" smtClean="0">
                  <a:solidFill>
                    <a:schemeClr val="bg1"/>
                  </a:solidFill>
                  <a:latin typeface="Franklin Gothic Book" pitchFamily="34" charset="0"/>
                </a:rPr>
                <a:t>10 </a:t>
              </a:r>
              <a:r>
                <a:rPr lang="en-US" sz="1100" b="1" dirty="0">
                  <a:solidFill>
                    <a:schemeClr val="bg1"/>
                  </a:solidFill>
                  <a:latin typeface="Franklin Gothic Book" pitchFamily="34" charset="0"/>
                </a:rPr>
                <a:t>s</a:t>
              </a:r>
            </a:p>
          </p:txBody>
        </p:sp>
      </p:grpSp>
      <p:cxnSp>
        <p:nvCxnSpPr>
          <p:cNvPr id="112" name="Straight Connector 111"/>
          <p:cNvCxnSpPr/>
          <p:nvPr/>
        </p:nvCxnSpPr>
        <p:spPr>
          <a:xfrm>
            <a:off x="8945132" y="5593108"/>
            <a:ext cx="0" cy="6552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165973" y="5593108"/>
            <a:ext cx="0" cy="6552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238210" y="5920754"/>
            <a:ext cx="3707690"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5953630" y="5920754"/>
            <a:ext cx="2896530"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5062369" y="5667131"/>
            <a:ext cx="854577" cy="525281"/>
          </a:xfrm>
          <a:prstGeom prst="rect">
            <a:avLst/>
          </a:prstGeom>
          <a:noFill/>
        </p:spPr>
        <p:txBody>
          <a:bodyPr wrap="square" lIns="91397" tIns="45698" rIns="91397" bIns="45698" rtlCol="0">
            <a:spAutoFit/>
          </a:bodyPr>
          <a:lstStyle/>
          <a:p>
            <a:pPr algn="ctr"/>
            <a:r>
              <a:rPr lang="en-US" sz="1400" b="1" dirty="0">
                <a:latin typeface="Franklin Gothic Book" pitchFamily="34" charset="0"/>
              </a:rPr>
              <a:t>90 seconds</a:t>
            </a:r>
          </a:p>
        </p:txBody>
      </p:sp>
      <p:cxnSp>
        <p:nvCxnSpPr>
          <p:cNvPr id="117" name="Straight Connector 116"/>
          <p:cNvCxnSpPr/>
          <p:nvPr/>
        </p:nvCxnSpPr>
        <p:spPr>
          <a:xfrm>
            <a:off x="1176239" y="3909748"/>
            <a:ext cx="2161" cy="3354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8926400" y="3909748"/>
            <a:ext cx="2161" cy="3354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7712729" y="4077461"/>
            <a:ext cx="1147052" cy="2273"/>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506582" y="4079732"/>
            <a:ext cx="1293792"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6821372" y="3826112"/>
            <a:ext cx="854577" cy="525281"/>
          </a:xfrm>
          <a:prstGeom prst="rect">
            <a:avLst/>
          </a:prstGeom>
          <a:noFill/>
        </p:spPr>
        <p:txBody>
          <a:bodyPr wrap="square" lIns="91397" tIns="45698" rIns="91397" bIns="45698" rtlCol="0">
            <a:spAutoFit/>
          </a:bodyPr>
          <a:lstStyle/>
          <a:p>
            <a:pPr algn="ctr"/>
            <a:r>
              <a:rPr lang="en-US" sz="1400" b="1" dirty="0">
                <a:latin typeface="Franklin Gothic Book" pitchFamily="34" charset="0"/>
              </a:rPr>
              <a:t>40 seconds</a:t>
            </a:r>
          </a:p>
        </p:txBody>
      </p:sp>
      <p:cxnSp>
        <p:nvCxnSpPr>
          <p:cNvPr id="122" name="Straight Connector 121"/>
          <p:cNvCxnSpPr/>
          <p:nvPr/>
        </p:nvCxnSpPr>
        <p:spPr>
          <a:xfrm flipH="1" flipV="1">
            <a:off x="3667247" y="4071373"/>
            <a:ext cx="1684138" cy="8359"/>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1246842" y="4071375"/>
            <a:ext cx="1508052" cy="7222"/>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2781720" y="3826112"/>
            <a:ext cx="854577" cy="525281"/>
          </a:xfrm>
          <a:prstGeom prst="rect">
            <a:avLst/>
          </a:prstGeom>
          <a:noFill/>
        </p:spPr>
        <p:txBody>
          <a:bodyPr wrap="square" lIns="91397" tIns="45698" rIns="91397" bIns="45698" rtlCol="0">
            <a:spAutoFit/>
          </a:bodyPr>
          <a:lstStyle/>
          <a:p>
            <a:pPr algn="ctr"/>
            <a:r>
              <a:rPr lang="en-US" sz="1400" b="1" dirty="0">
                <a:latin typeface="Franklin Gothic Book" pitchFamily="34" charset="0"/>
              </a:rPr>
              <a:t>50 seconds</a:t>
            </a:r>
          </a:p>
        </p:txBody>
      </p:sp>
      <p:pic>
        <p:nvPicPr>
          <p:cNvPr id="62" name="Picture 61" descr="PageCurl.png"/>
          <p:cNvPicPr>
            <a:picLocks noChangeAspect="1"/>
          </p:cNvPicPr>
          <p:nvPr/>
        </p:nvPicPr>
        <p:blipFill>
          <a:blip r:embed="rId4" cstate="print"/>
          <a:stretch>
            <a:fillRect/>
          </a:stretch>
        </p:blipFill>
        <p:spPr>
          <a:xfrm rot="16200000">
            <a:off x="8207063" y="5921060"/>
            <a:ext cx="1208955" cy="664925"/>
          </a:xfrm>
          <a:prstGeom prst="rect">
            <a:avLst/>
          </a:prstGeom>
        </p:spPr>
      </p:pic>
      <p:sp>
        <p:nvSpPr>
          <p:cNvPr id="63" name="Rectangle 62"/>
          <p:cNvSpPr/>
          <p:nvPr/>
        </p:nvSpPr>
        <p:spPr>
          <a:xfrm>
            <a:off x="8734345" y="6496846"/>
            <a:ext cx="418618" cy="369287"/>
          </a:xfrm>
          <a:prstGeom prst="rect">
            <a:avLst/>
          </a:prstGeom>
        </p:spPr>
        <p:txBody>
          <a:bodyPr wrap="none" lIns="91397" tIns="45698" rIns="91397" bIns="45698">
            <a:spAutoFit/>
          </a:bodyPr>
          <a:lstStyle/>
          <a:p>
            <a:pPr algn="r"/>
            <a:r>
              <a:rPr lang="en-US" dirty="0" smtClean="0"/>
              <a:t>97</a:t>
            </a:r>
            <a:endParaRPr lang="en-US" dirty="0"/>
          </a:p>
        </p:txBody>
      </p:sp>
      <p:sp>
        <p:nvSpPr>
          <p:cNvPr id="65" name="Freeform 64"/>
          <p:cNvSpPr/>
          <p:nvPr/>
        </p:nvSpPr>
        <p:spPr>
          <a:xfrm rot="16200000">
            <a:off x="5610462" y="219268"/>
            <a:ext cx="3477506" cy="3477506"/>
          </a:xfrm>
          <a:custGeom>
            <a:avLst/>
            <a:gdLst>
              <a:gd name="connsiteX0" fmla="*/ 2824044 w 2824044"/>
              <a:gd name="connsiteY0" fmla="*/ 1259622 h 2824044"/>
              <a:gd name="connsiteX1" fmla="*/ 2824044 w 2824044"/>
              <a:gd name="connsiteY1" fmla="*/ 1564422 h 2824044"/>
              <a:gd name="connsiteX2" fmla="*/ 1564421 w 2824044"/>
              <a:gd name="connsiteY2" fmla="*/ 1564422 h 2824044"/>
              <a:gd name="connsiteX3" fmla="*/ 1564421 w 2824044"/>
              <a:gd name="connsiteY3" fmla="*/ 2824044 h 2824044"/>
              <a:gd name="connsiteX4" fmla="*/ 1259621 w 2824044"/>
              <a:gd name="connsiteY4" fmla="*/ 2824044 h 2824044"/>
              <a:gd name="connsiteX5" fmla="*/ 1259621 w 2824044"/>
              <a:gd name="connsiteY5" fmla="*/ 1564422 h 2824044"/>
              <a:gd name="connsiteX6" fmla="*/ 0 w 2824044"/>
              <a:gd name="connsiteY6" fmla="*/ 1564422 h 2824044"/>
              <a:gd name="connsiteX7" fmla="*/ 0 w 2824044"/>
              <a:gd name="connsiteY7" fmla="*/ 1259622 h 2824044"/>
              <a:gd name="connsiteX8" fmla="*/ 1259621 w 2824044"/>
              <a:gd name="connsiteY8" fmla="*/ 1259622 h 2824044"/>
              <a:gd name="connsiteX9" fmla="*/ 1259621 w 2824044"/>
              <a:gd name="connsiteY9" fmla="*/ 0 h 2824044"/>
              <a:gd name="connsiteX10" fmla="*/ 1564421 w 2824044"/>
              <a:gd name="connsiteY10" fmla="*/ 0 h 2824044"/>
              <a:gd name="connsiteX11" fmla="*/ 1564421 w 2824044"/>
              <a:gd name="connsiteY11" fmla="*/ 1259622 h 282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4044" h="2824044">
                <a:moveTo>
                  <a:pt x="2824044" y="1259622"/>
                </a:moveTo>
                <a:lnTo>
                  <a:pt x="2824044" y="1564422"/>
                </a:lnTo>
                <a:lnTo>
                  <a:pt x="1564421" y="1564422"/>
                </a:lnTo>
                <a:lnTo>
                  <a:pt x="1564421" y="2824044"/>
                </a:lnTo>
                <a:lnTo>
                  <a:pt x="1259621" y="2824044"/>
                </a:lnTo>
                <a:lnTo>
                  <a:pt x="1259621" y="1564422"/>
                </a:lnTo>
                <a:lnTo>
                  <a:pt x="0" y="1564422"/>
                </a:lnTo>
                <a:lnTo>
                  <a:pt x="0" y="1259622"/>
                </a:lnTo>
                <a:lnTo>
                  <a:pt x="1259621" y="1259622"/>
                </a:lnTo>
                <a:lnTo>
                  <a:pt x="1259621" y="0"/>
                </a:lnTo>
                <a:lnTo>
                  <a:pt x="1564421" y="0"/>
                </a:lnTo>
                <a:lnTo>
                  <a:pt x="1564421" y="1259622"/>
                </a:lnTo>
                <a:close/>
              </a:path>
            </a:pathLst>
          </a:cu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nvGrpSpPr>
          <p:cNvPr id="6" name="Group 5"/>
          <p:cNvGrpSpPr/>
          <p:nvPr/>
        </p:nvGrpSpPr>
        <p:grpSpPr>
          <a:xfrm>
            <a:off x="1159451" y="4450109"/>
            <a:ext cx="1148366" cy="276779"/>
            <a:chOff x="1159447" y="4450108"/>
            <a:chExt cx="1148366" cy="276779"/>
          </a:xfrm>
        </p:grpSpPr>
        <p:sp>
          <p:nvSpPr>
            <p:cNvPr id="73" name="Rectangle 72"/>
            <p:cNvSpPr/>
            <p:nvPr/>
          </p:nvSpPr>
          <p:spPr>
            <a:xfrm>
              <a:off x="1159447" y="4450108"/>
              <a:ext cx="1148366" cy="268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Bent-Up Arrow 87"/>
            <p:cNvSpPr/>
            <p:nvPr/>
          </p:nvSpPr>
          <p:spPr>
            <a:xfrm rot="5400000">
              <a:off x="1247127" y="4495571"/>
              <a:ext cx="177297" cy="177866"/>
            </a:xfrm>
            <a:prstGeom prst="bentUpArrow">
              <a:avLst>
                <a:gd name="adj1" fmla="val 21906"/>
                <a:gd name="adj2" fmla="val 43566"/>
                <a:gd name="adj3" fmla="val 466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1371090" y="4465277"/>
              <a:ext cx="854577" cy="261610"/>
            </a:xfrm>
            <a:prstGeom prst="rect">
              <a:avLst/>
            </a:prstGeom>
            <a:noFill/>
          </p:spPr>
          <p:txBody>
            <a:bodyPr wrap="square" rtlCol="0">
              <a:spAutoFit/>
            </a:bodyPr>
            <a:lstStyle/>
            <a:p>
              <a:r>
                <a:rPr lang="en-US" sz="1100" b="1" dirty="0" smtClean="0">
                  <a:solidFill>
                    <a:schemeClr val="bg1"/>
                  </a:solidFill>
                  <a:latin typeface="Franklin Gothic Book" pitchFamily="34" charset="0"/>
                </a:rPr>
                <a:t>10 </a:t>
              </a:r>
              <a:r>
                <a:rPr lang="en-US" sz="1100" b="1" dirty="0">
                  <a:solidFill>
                    <a:schemeClr val="bg1"/>
                  </a:solidFill>
                  <a:latin typeface="Franklin Gothic Book" pitchFamily="34" charset="0"/>
                </a:rPr>
                <a:t>s</a:t>
              </a:r>
            </a:p>
          </p:txBody>
        </p:sp>
      </p:grpSp>
      <p:sp>
        <p:nvSpPr>
          <p:cNvPr id="147" name="Rectangle 146"/>
          <p:cNvSpPr/>
          <p:nvPr/>
        </p:nvSpPr>
        <p:spPr>
          <a:xfrm>
            <a:off x="6860959" y="4897127"/>
            <a:ext cx="1687741" cy="268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48" name="Down Arrow 147"/>
          <p:cNvSpPr/>
          <p:nvPr/>
        </p:nvSpPr>
        <p:spPr>
          <a:xfrm rot="16200000">
            <a:off x="6995644" y="4942590"/>
            <a:ext cx="177297" cy="177866"/>
          </a:xfrm>
          <a:prstGeom prst="downArrow">
            <a:avLst>
              <a:gd name="adj1" fmla="val 24010"/>
              <a:gd name="adj2" fmla="val 62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49" name="TextBox 148"/>
          <p:cNvSpPr txBox="1"/>
          <p:nvPr/>
        </p:nvSpPr>
        <p:spPr>
          <a:xfrm>
            <a:off x="7173225" y="4912297"/>
            <a:ext cx="854577" cy="261598"/>
          </a:xfrm>
          <a:prstGeom prst="rect">
            <a:avLst/>
          </a:prstGeom>
          <a:noFill/>
        </p:spPr>
        <p:txBody>
          <a:bodyPr wrap="square" lIns="91397" tIns="45698" rIns="91397" bIns="45698" rtlCol="0">
            <a:spAutoFit/>
          </a:bodyPr>
          <a:lstStyle/>
          <a:p>
            <a:r>
              <a:rPr lang="en-US" sz="1100" b="1" dirty="0" smtClean="0">
                <a:solidFill>
                  <a:schemeClr val="bg1"/>
                </a:solidFill>
                <a:latin typeface="Franklin Gothic Book" pitchFamily="34" charset="0"/>
              </a:rPr>
              <a:t>22 </a:t>
            </a:r>
            <a:r>
              <a:rPr lang="en-US" sz="1100" b="1" dirty="0">
                <a:solidFill>
                  <a:schemeClr val="bg1"/>
                </a:solidFill>
                <a:latin typeface="Franklin Gothic Book" pitchFamily="34" charset="0"/>
              </a:rPr>
              <a:t>s</a:t>
            </a:r>
          </a:p>
        </p:txBody>
      </p:sp>
      <p:sp>
        <p:nvSpPr>
          <p:cNvPr id="150" name="Rectangle 149"/>
          <p:cNvSpPr/>
          <p:nvPr/>
        </p:nvSpPr>
        <p:spPr>
          <a:xfrm>
            <a:off x="5371542" y="4897127"/>
            <a:ext cx="1148366" cy="268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51" name="Rectangle 150"/>
          <p:cNvSpPr/>
          <p:nvPr/>
        </p:nvSpPr>
        <p:spPr>
          <a:xfrm>
            <a:off x="6519908" y="4897127"/>
            <a:ext cx="341047" cy="2687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52" name="Rectangle 151"/>
          <p:cNvSpPr/>
          <p:nvPr/>
        </p:nvSpPr>
        <p:spPr>
          <a:xfrm>
            <a:off x="8548697" y="4897127"/>
            <a:ext cx="341047" cy="2687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53" name="Rectangle 152"/>
          <p:cNvSpPr/>
          <p:nvPr/>
        </p:nvSpPr>
        <p:spPr>
          <a:xfrm>
            <a:off x="2299916" y="4897127"/>
            <a:ext cx="341047" cy="2687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54" name="Rectangle 153"/>
          <p:cNvSpPr/>
          <p:nvPr/>
        </p:nvSpPr>
        <p:spPr>
          <a:xfrm>
            <a:off x="5049927" y="4897127"/>
            <a:ext cx="341047" cy="2687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55" name="Rectangle 154"/>
          <p:cNvSpPr/>
          <p:nvPr/>
        </p:nvSpPr>
        <p:spPr>
          <a:xfrm>
            <a:off x="2545983" y="4897127"/>
            <a:ext cx="94976" cy="2687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56" name="Rectangle 155"/>
          <p:cNvSpPr/>
          <p:nvPr/>
        </p:nvSpPr>
        <p:spPr>
          <a:xfrm>
            <a:off x="5343483" y="4897127"/>
            <a:ext cx="94976" cy="2687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57" name="Rectangle 156"/>
          <p:cNvSpPr/>
          <p:nvPr/>
        </p:nvSpPr>
        <p:spPr>
          <a:xfrm>
            <a:off x="6813467" y="4897127"/>
            <a:ext cx="94976" cy="2687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58" name="Rectangle 157"/>
          <p:cNvSpPr/>
          <p:nvPr/>
        </p:nvSpPr>
        <p:spPr>
          <a:xfrm>
            <a:off x="8842255" y="4897127"/>
            <a:ext cx="94976" cy="2687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nvGrpSpPr>
          <p:cNvPr id="159" name="Group 158"/>
          <p:cNvGrpSpPr/>
          <p:nvPr/>
        </p:nvGrpSpPr>
        <p:grpSpPr>
          <a:xfrm>
            <a:off x="2640960" y="4897127"/>
            <a:ext cx="2408965" cy="276779"/>
            <a:chOff x="2648861" y="4450108"/>
            <a:chExt cx="2408965" cy="276779"/>
          </a:xfrm>
        </p:grpSpPr>
        <p:sp>
          <p:nvSpPr>
            <p:cNvPr id="160" name="Rectangle 159"/>
            <p:cNvSpPr/>
            <p:nvPr/>
          </p:nvSpPr>
          <p:spPr>
            <a:xfrm>
              <a:off x="2648861" y="4450108"/>
              <a:ext cx="2408965" cy="268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Down Arrow 160"/>
            <p:cNvSpPr/>
            <p:nvPr/>
          </p:nvSpPr>
          <p:spPr>
            <a:xfrm rot="10800000">
              <a:off x="2743623" y="4495856"/>
              <a:ext cx="177866" cy="177297"/>
            </a:xfrm>
            <a:prstGeom prst="downArrow">
              <a:avLst>
                <a:gd name="adj1" fmla="val 24010"/>
                <a:gd name="adj2" fmla="val 621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p:cNvSpPr txBox="1"/>
            <p:nvPr/>
          </p:nvSpPr>
          <p:spPr>
            <a:xfrm>
              <a:off x="2921489" y="4465277"/>
              <a:ext cx="854577" cy="261610"/>
            </a:xfrm>
            <a:prstGeom prst="rect">
              <a:avLst/>
            </a:prstGeom>
            <a:noFill/>
          </p:spPr>
          <p:txBody>
            <a:bodyPr wrap="square" rtlCol="0">
              <a:spAutoFit/>
            </a:bodyPr>
            <a:lstStyle/>
            <a:p>
              <a:r>
                <a:rPr lang="en-US" sz="1100" b="1" dirty="0" smtClean="0">
                  <a:solidFill>
                    <a:schemeClr val="bg1"/>
                  </a:solidFill>
                  <a:latin typeface="Franklin Gothic Book" pitchFamily="34" charset="0"/>
                </a:rPr>
                <a:t>32 </a:t>
              </a:r>
              <a:r>
                <a:rPr lang="en-US" sz="1100" b="1" dirty="0">
                  <a:solidFill>
                    <a:schemeClr val="bg1"/>
                  </a:solidFill>
                  <a:latin typeface="Franklin Gothic Book" pitchFamily="34" charset="0"/>
                </a:rPr>
                <a:t>s</a:t>
              </a:r>
            </a:p>
          </p:txBody>
        </p:sp>
      </p:grpSp>
      <p:grpSp>
        <p:nvGrpSpPr>
          <p:cNvPr id="163" name="Group 162"/>
          <p:cNvGrpSpPr/>
          <p:nvPr/>
        </p:nvGrpSpPr>
        <p:grpSpPr>
          <a:xfrm>
            <a:off x="5500354" y="4912307"/>
            <a:ext cx="1032442" cy="261610"/>
            <a:chOff x="5508255" y="4465277"/>
            <a:chExt cx="1032442" cy="261610"/>
          </a:xfrm>
        </p:grpSpPr>
        <p:sp>
          <p:nvSpPr>
            <p:cNvPr id="164" name="Bent-Up Arrow 163"/>
            <p:cNvSpPr/>
            <p:nvPr/>
          </p:nvSpPr>
          <p:spPr>
            <a:xfrm>
              <a:off x="5508255" y="4495855"/>
              <a:ext cx="177866" cy="177297"/>
            </a:xfrm>
            <a:prstGeom prst="bentUpArrow">
              <a:avLst>
                <a:gd name="adj1" fmla="val 21906"/>
                <a:gd name="adj2" fmla="val 43566"/>
                <a:gd name="adj3" fmla="val 466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p:cNvSpPr txBox="1"/>
            <p:nvPr/>
          </p:nvSpPr>
          <p:spPr>
            <a:xfrm>
              <a:off x="5686120" y="4465277"/>
              <a:ext cx="854577" cy="261610"/>
            </a:xfrm>
            <a:prstGeom prst="rect">
              <a:avLst/>
            </a:prstGeom>
            <a:noFill/>
          </p:spPr>
          <p:txBody>
            <a:bodyPr wrap="square" rtlCol="0">
              <a:spAutoFit/>
            </a:bodyPr>
            <a:lstStyle/>
            <a:p>
              <a:r>
                <a:rPr lang="en-US" sz="1100" b="1" dirty="0" smtClean="0">
                  <a:solidFill>
                    <a:schemeClr val="bg1"/>
                  </a:solidFill>
                  <a:latin typeface="Franklin Gothic Book" pitchFamily="34" charset="0"/>
                </a:rPr>
                <a:t>10 </a:t>
              </a:r>
              <a:r>
                <a:rPr lang="en-US" sz="1100" b="1" dirty="0">
                  <a:solidFill>
                    <a:schemeClr val="bg1"/>
                  </a:solidFill>
                  <a:latin typeface="Franklin Gothic Book" pitchFamily="34" charset="0"/>
                </a:rPr>
                <a:t>s</a:t>
              </a:r>
            </a:p>
          </p:txBody>
        </p:sp>
      </p:grpSp>
      <p:grpSp>
        <p:nvGrpSpPr>
          <p:cNvPr id="166" name="Group 165"/>
          <p:cNvGrpSpPr/>
          <p:nvPr/>
        </p:nvGrpSpPr>
        <p:grpSpPr>
          <a:xfrm>
            <a:off x="1151546" y="4897127"/>
            <a:ext cx="1148366" cy="276779"/>
            <a:chOff x="1159447" y="4450108"/>
            <a:chExt cx="1148366" cy="276779"/>
          </a:xfrm>
        </p:grpSpPr>
        <p:sp>
          <p:nvSpPr>
            <p:cNvPr id="167" name="Rectangle 166"/>
            <p:cNvSpPr/>
            <p:nvPr/>
          </p:nvSpPr>
          <p:spPr>
            <a:xfrm>
              <a:off x="1159447" y="4450108"/>
              <a:ext cx="1148366" cy="2687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Bent-Up Arrow 167"/>
            <p:cNvSpPr/>
            <p:nvPr/>
          </p:nvSpPr>
          <p:spPr>
            <a:xfrm rot="16200000">
              <a:off x="1247127" y="4495571"/>
              <a:ext cx="177297" cy="177866"/>
            </a:xfrm>
            <a:prstGeom prst="bentUpArrow">
              <a:avLst>
                <a:gd name="adj1" fmla="val 21906"/>
                <a:gd name="adj2" fmla="val 43566"/>
                <a:gd name="adj3" fmla="val 466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1371090" y="4465277"/>
              <a:ext cx="854577" cy="261610"/>
            </a:xfrm>
            <a:prstGeom prst="rect">
              <a:avLst/>
            </a:prstGeom>
            <a:noFill/>
          </p:spPr>
          <p:txBody>
            <a:bodyPr wrap="square" rtlCol="0">
              <a:spAutoFit/>
            </a:bodyPr>
            <a:lstStyle/>
            <a:p>
              <a:r>
                <a:rPr lang="en-US" sz="1100" b="1" dirty="0" smtClean="0">
                  <a:solidFill>
                    <a:schemeClr val="bg1"/>
                  </a:solidFill>
                  <a:latin typeface="Franklin Gothic Book" pitchFamily="34" charset="0"/>
                </a:rPr>
                <a:t>10 </a:t>
              </a:r>
              <a:r>
                <a:rPr lang="en-US" sz="1100" b="1" dirty="0">
                  <a:solidFill>
                    <a:schemeClr val="bg1"/>
                  </a:solidFill>
                  <a:latin typeface="Franklin Gothic Book" pitchFamily="34" charset="0"/>
                </a:rPr>
                <a:t>s</a:t>
              </a:r>
            </a:p>
          </p:txBody>
        </p:sp>
      </p:grpSp>
      <p:cxnSp>
        <p:nvCxnSpPr>
          <p:cNvPr id="101" name="Straight Connector 100"/>
          <p:cNvCxnSpPr/>
          <p:nvPr/>
        </p:nvCxnSpPr>
        <p:spPr>
          <a:xfrm>
            <a:off x="5444204" y="3909748"/>
            <a:ext cx="2161" cy="16368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Bent Arrow 11"/>
          <p:cNvSpPr/>
          <p:nvPr/>
        </p:nvSpPr>
        <p:spPr>
          <a:xfrm flipH="1">
            <a:off x="7060800" y="1780465"/>
            <a:ext cx="387219" cy="533400"/>
          </a:xfrm>
          <a:prstGeom prst="bentArrow">
            <a:avLst/>
          </a:prstGeom>
        </p:spPr>
        <p:style>
          <a:lnRef idx="2">
            <a:schemeClr val="accent3">
              <a:shade val="50000"/>
            </a:schemeClr>
          </a:lnRef>
          <a:fillRef idx="1">
            <a:schemeClr val="accent3"/>
          </a:fillRef>
          <a:effectRef idx="0">
            <a:schemeClr val="accent3"/>
          </a:effectRef>
          <a:fontRef idx="minor">
            <a:schemeClr val="lt1"/>
          </a:fontRef>
        </p:style>
        <p:txBody>
          <a:bodyPr lIns="91397" tIns="45698" rIns="91397" bIns="45698" rtlCol="0" anchor="ctr"/>
          <a:lstStyle/>
          <a:p>
            <a:pPr algn="ctr"/>
            <a:endParaRPr lang="en-US">
              <a:solidFill>
                <a:schemeClr val="tx1"/>
              </a:solidFill>
            </a:endParaRPr>
          </a:p>
        </p:txBody>
      </p:sp>
      <p:sp>
        <p:nvSpPr>
          <p:cNvPr id="170" name="Bent Arrow 169"/>
          <p:cNvSpPr/>
          <p:nvPr/>
        </p:nvSpPr>
        <p:spPr>
          <a:xfrm rot="10800000" flipH="1">
            <a:off x="7213294" y="1588240"/>
            <a:ext cx="387219" cy="533400"/>
          </a:xfrm>
          <a:prstGeom prst="bentArrow">
            <a:avLst/>
          </a:prstGeom>
        </p:spPr>
        <p:style>
          <a:lnRef idx="2">
            <a:schemeClr val="accent3">
              <a:shade val="50000"/>
            </a:schemeClr>
          </a:lnRef>
          <a:fillRef idx="1">
            <a:schemeClr val="accent3"/>
          </a:fillRef>
          <a:effectRef idx="0">
            <a:schemeClr val="accent3"/>
          </a:effectRef>
          <a:fontRef idx="minor">
            <a:schemeClr val="lt1"/>
          </a:fontRef>
        </p:style>
        <p:txBody>
          <a:bodyPr lIns="91397" tIns="45698" rIns="91397" bIns="45698" rtlCol="0" anchor="ctr"/>
          <a:lstStyle/>
          <a:p>
            <a:pPr algn="ctr"/>
            <a:endParaRPr lang="en-US">
              <a:solidFill>
                <a:schemeClr val="tx1"/>
              </a:solidFill>
            </a:endParaRPr>
          </a:p>
        </p:txBody>
      </p:sp>
      <p:sp>
        <p:nvSpPr>
          <p:cNvPr id="171" name="Rectangle 170"/>
          <p:cNvSpPr/>
          <p:nvPr/>
        </p:nvSpPr>
        <p:spPr>
          <a:xfrm rot="5400000">
            <a:off x="6851952" y="2671633"/>
            <a:ext cx="1192133" cy="1702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72" name="Rectangle 171"/>
          <p:cNvSpPr/>
          <p:nvPr/>
        </p:nvSpPr>
        <p:spPr>
          <a:xfrm rot="5400000">
            <a:off x="6670164" y="1071433"/>
            <a:ext cx="1192133" cy="1702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74" name="Right Arrow 173"/>
          <p:cNvSpPr/>
          <p:nvPr/>
        </p:nvSpPr>
        <p:spPr>
          <a:xfrm rot="16200000">
            <a:off x="6064742" y="2180619"/>
            <a:ext cx="2761030" cy="22860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lIns="91397" tIns="45698" rIns="91397" bIns="45698" rtlCol="0" anchor="ctr"/>
          <a:lstStyle/>
          <a:p>
            <a:pPr algn="ctr"/>
            <a:endParaRPr lang="en-US"/>
          </a:p>
        </p:txBody>
      </p:sp>
      <p:sp>
        <p:nvSpPr>
          <p:cNvPr id="176" name="Right Arrow 175"/>
          <p:cNvSpPr/>
          <p:nvPr/>
        </p:nvSpPr>
        <p:spPr>
          <a:xfrm rot="5400000">
            <a:off x="5879490" y="1506194"/>
            <a:ext cx="2761030" cy="22860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lIns="91397" tIns="45698" rIns="91397" bIns="45698" rtlCol="0" anchor="ctr"/>
          <a:lstStyle/>
          <a:p>
            <a:pPr algn="ctr"/>
            <a:endParaRPr lang="en-US"/>
          </a:p>
        </p:txBody>
      </p:sp>
      <p:sp>
        <p:nvSpPr>
          <p:cNvPr id="178" name="Bent Arrow 177"/>
          <p:cNvSpPr/>
          <p:nvPr/>
        </p:nvSpPr>
        <p:spPr>
          <a:xfrm rot="16200000" flipH="1">
            <a:off x="7215431" y="1781458"/>
            <a:ext cx="387219" cy="533400"/>
          </a:xfrm>
          <a:prstGeom prst="bentArrow">
            <a:avLst/>
          </a:prstGeom>
        </p:spPr>
        <p:style>
          <a:lnRef idx="2">
            <a:schemeClr val="accent3">
              <a:shade val="50000"/>
            </a:schemeClr>
          </a:lnRef>
          <a:fillRef idx="1">
            <a:schemeClr val="accent3"/>
          </a:fillRef>
          <a:effectRef idx="0">
            <a:schemeClr val="accent3"/>
          </a:effectRef>
          <a:fontRef idx="minor">
            <a:schemeClr val="lt1"/>
          </a:fontRef>
        </p:style>
        <p:txBody>
          <a:bodyPr lIns="91397" tIns="45698" rIns="91397" bIns="45698" rtlCol="0" anchor="ctr"/>
          <a:lstStyle/>
          <a:p>
            <a:pPr algn="ctr"/>
            <a:endParaRPr lang="en-US">
              <a:solidFill>
                <a:schemeClr val="tx1"/>
              </a:solidFill>
            </a:endParaRPr>
          </a:p>
        </p:txBody>
      </p:sp>
      <p:sp>
        <p:nvSpPr>
          <p:cNvPr id="179" name="Bent Arrow 178"/>
          <p:cNvSpPr/>
          <p:nvPr/>
        </p:nvSpPr>
        <p:spPr>
          <a:xfrm rot="5400000" flipH="1">
            <a:off x="7087209" y="1486031"/>
            <a:ext cx="387219" cy="533400"/>
          </a:xfrm>
          <a:prstGeom prst="bentArrow">
            <a:avLst/>
          </a:prstGeom>
        </p:spPr>
        <p:style>
          <a:lnRef idx="2">
            <a:schemeClr val="accent3">
              <a:shade val="50000"/>
            </a:schemeClr>
          </a:lnRef>
          <a:fillRef idx="1">
            <a:schemeClr val="accent3"/>
          </a:fillRef>
          <a:effectRef idx="0">
            <a:schemeClr val="accent3"/>
          </a:effectRef>
          <a:fontRef idx="minor">
            <a:schemeClr val="lt1"/>
          </a:fontRef>
        </p:style>
        <p:txBody>
          <a:bodyPr lIns="91397" tIns="45698" rIns="91397" bIns="45698" rtlCol="0" anchor="ctr"/>
          <a:lstStyle/>
          <a:p>
            <a:pPr algn="ctr"/>
            <a:endParaRPr lang="en-US">
              <a:solidFill>
                <a:schemeClr val="tx1"/>
              </a:solidFill>
            </a:endParaRPr>
          </a:p>
        </p:txBody>
      </p:sp>
      <p:sp>
        <p:nvSpPr>
          <p:cNvPr id="180" name="Rectangle 179"/>
          <p:cNvSpPr/>
          <p:nvPr/>
        </p:nvSpPr>
        <p:spPr>
          <a:xfrm>
            <a:off x="5936073" y="1946871"/>
            <a:ext cx="1192133" cy="1702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81" name="Rectangle 180"/>
          <p:cNvSpPr/>
          <p:nvPr/>
        </p:nvSpPr>
        <p:spPr>
          <a:xfrm>
            <a:off x="7547515" y="1801800"/>
            <a:ext cx="1192133" cy="1702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82" name="Right Arrow 181"/>
          <p:cNvSpPr/>
          <p:nvPr/>
        </p:nvSpPr>
        <p:spPr>
          <a:xfrm rot="10800000">
            <a:off x="6332211" y="1746626"/>
            <a:ext cx="2761030" cy="22860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lIns="91397" tIns="45698" rIns="91397" bIns="45698" rtlCol="0" anchor="ctr"/>
          <a:lstStyle/>
          <a:p>
            <a:pPr algn="ctr"/>
            <a:endParaRPr lang="en-US"/>
          </a:p>
        </p:txBody>
      </p:sp>
      <p:sp>
        <p:nvSpPr>
          <p:cNvPr id="183" name="Right Arrow 182"/>
          <p:cNvSpPr/>
          <p:nvPr/>
        </p:nvSpPr>
        <p:spPr>
          <a:xfrm>
            <a:off x="5614840" y="1927666"/>
            <a:ext cx="2761030" cy="22860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lIns="91397" tIns="45698" rIns="91397" bIns="45698" rtlCol="0" anchor="ctr"/>
          <a:lstStyle/>
          <a:p>
            <a:pPr algn="ctr"/>
            <a:endParaRPr lang="en-US"/>
          </a:p>
        </p:txBody>
      </p:sp>
      <p:sp>
        <p:nvSpPr>
          <p:cNvPr id="81" name="Pentagon 80"/>
          <p:cNvSpPr/>
          <p:nvPr/>
        </p:nvSpPr>
        <p:spPr bwMode="auto">
          <a:xfrm>
            <a:off x="-14177" y="0"/>
            <a:ext cx="1600200" cy="411480"/>
          </a:xfrm>
          <a:prstGeom prst="homePlate">
            <a:avLst/>
          </a:prstGeom>
          <a:solidFill>
            <a:schemeClr val="accent3">
              <a:lumMod val="75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CONTROL</a:t>
            </a:r>
          </a:p>
        </p:txBody>
      </p:sp>
    </p:spTree>
    <p:custDataLst>
      <p:tags r:id="rId1"/>
    </p:custDataLst>
    <p:extLst>
      <p:ext uri="{BB962C8B-B14F-4D97-AF65-F5344CB8AC3E}">
        <p14:creationId xmlns:p14="http://schemas.microsoft.com/office/powerpoint/2010/main" val="152127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6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0" presetClass="exit" presetSubtype="0" fill="hold" grpId="1" nodeType="withEffect">
                                  <p:stCondLst>
                                    <p:cond delay="5000"/>
                                  </p:stCondLst>
                                  <p:childTnLst>
                                    <p:animEffect transition="out" filter="fade">
                                      <p:cBhvr>
                                        <p:cTn id="17" dur="1000"/>
                                        <p:tgtEl>
                                          <p:spTgt spid="12"/>
                                        </p:tgtEl>
                                      </p:cBhvr>
                                    </p:animEffect>
                                    <p:set>
                                      <p:cBhvr>
                                        <p:cTn id="18" dur="1" fill="hold">
                                          <p:stCondLst>
                                            <p:cond delay="999"/>
                                          </p:stCondLst>
                                        </p:cTn>
                                        <p:tgtEl>
                                          <p:spTgt spid="12"/>
                                        </p:tgtEl>
                                        <p:attrNameLst>
                                          <p:attrName>style.visibility</p:attrName>
                                        </p:attrNameLst>
                                      </p:cBhvr>
                                      <p:to>
                                        <p:strVal val="hidden"/>
                                      </p:to>
                                    </p:set>
                                  </p:childTnLst>
                                </p:cTn>
                              </p:par>
                              <p:par>
                                <p:cTn id="19" presetID="10" presetClass="exit" presetSubtype="0" fill="hold" grpId="1" nodeType="withEffect">
                                  <p:stCondLst>
                                    <p:cond delay="5000"/>
                                  </p:stCondLst>
                                  <p:childTnLst>
                                    <p:animEffect transition="out" filter="fade">
                                      <p:cBhvr>
                                        <p:cTn id="20" dur="1000"/>
                                        <p:tgtEl>
                                          <p:spTgt spid="170"/>
                                        </p:tgtEl>
                                      </p:cBhvr>
                                    </p:animEffect>
                                    <p:set>
                                      <p:cBhvr>
                                        <p:cTn id="21" dur="1" fill="hold">
                                          <p:stCondLst>
                                            <p:cond delay="999"/>
                                          </p:stCondLst>
                                        </p:cTn>
                                        <p:tgtEl>
                                          <p:spTgt spid="170"/>
                                        </p:tgtEl>
                                        <p:attrNameLst>
                                          <p:attrName>style.visibility</p:attrName>
                                        </p:attrNameLst>
                                      </p:cBhvr>
                                      <p:to>
                                        <p:strVal val="hidden"/>
                                      </p:to>
                                    </p:set>
                                  </p:childTnLst>
                                </p:cTn>
                              </p:par>
                              <p:par>
                                <p:cTn id="22" presetID="1" presetClass="entr" presetSubtype="0" fill="hold" grpId="0" nodeType="withEffect">
                                  <p:stCondLst>
                                    <p:cond delay="5000"/>
                                  </p:stCondLst>
                                  <p:childTnLst>
                                    <p:set>
                                      <p:cBhvr>
                                        <p:cTn id="23" dur="1" fill="hold">
                                          <p:stCondLst>
                                            <p:cond delay="0"/>
                                          </p:stCondLst>
                                        </p:cTn>
                                        <p:tgtEl>
                                          <p:spTgt spid="74"/>
                                        </p:tgtEl>
                                        <p:attrNameLst>
                                          <p:attrName>style.visibility</p:attrName>
                                        </p:attrNameLst>
                                      </p:cBhvr>
                                      <p:to>
                                        <p:strVal val="visible"/>
                                      </p:to>
                                    </p:set>
                                  </p:childTnLst>
                                </p:cTn>
                              </p:par>
                              <p:par>
                                <p:cTn id="24" presetID="1" presetClass="entr" presetSubtype="0" fill="hold" grpId="0" nodeType="withEffect">
                                  <p:stCondLst>
                                    <p:cond delay="5000"/>
                                  </p:stCondLst>
                                  <p:childTnLst>
                                    <p:set>
                                      <p:cBhvr>
                                        <p:cTn id="25" dur="1" fill="hold">
                                          <p:stCondLst>
                                            <p:cond delay="0"/>
                                          </p:stCondLst>
                                        </p:cTn>
                                        <p:tgtEl>
                                          <p:spTgt spid="93"/>
                                        </p:tgtEl>
                                        <p:attrNameLst>
                                          <p:attrName>style.visibility</p:attrName>
                                        </p:attrNameLst>
                                      </p:cBhvr>
                                      <p:to>
                                        <p:strVal val="visible"/>
                                      </p:to>
                                    </p:set>
                                  </p:childTnLst>
                                </p:cTn>
                              </p:par>
                              <p:par>
                                <p:cTn id="26" presetID="1" presetClass="entr" presetSubtype="0" fill="hold" grpId="0" nodeType="withEffect">
                                  <p:stCondLst>
                                    <p:cond delay="5000"/>
                                  </p:stCondLst>
                                  <p:childTnLst>
                                    <p:set>
                                      <p:cBhvr>
                                        <p:cTn id="27" dur="1" fill="hold">
                                          <p:stCondLst>
                                            <p:cond delay="0"/>
                                          </p:stCondLst>
                                        </p:cTn>
                                        <p:tgtEl>
                                          <p:spTgt spid="153"/>
                                        </p:tgtEl>
                                        <p:attrNameLst>
                                          <p:attrName>style.visibility</p:attrName>
                                        </p:attrNameLst>
                                      </p:cBhvr>
                                      <p:to>
                                        <p:strVal val="visible"/>
                                      </p:to>
                                    </p:set>
                                  </p:childTnLst>
                                </p:cTn>
                              </p:par>
                              <p:par>
                                <p:cTn id="28" presetID="1" presetClass="entr" presetSubtype="0" fill="hold" grpId="0" nodeType="withEffect">
                                  <p:stCondLst>
                                    <p:cond delay="5000"/>
                                  </p:stCondLst>
                                  <p:childTnLst>
                                    <p:set>
                                      <p:cBhvr>
                                        <p:cTn id="29" dur="1" fill="hold">
                                          <p:stCondLst>
                                            <p:cond delay="0"/>
                                          </p:stCondLst>
                                        </p:cTn>
                                        <p:tgtEl>
                                          <p:spTgt spid="155"/>
                                        </p:tgtEl>
                                        <p:attrNameLst>
                                          <p:attrName>style.visibility</p:attrName>
                                        </p:attrNameLst>
                                      </p:cBhvr>
                                      <p:to>
                                        <p:strVal val="visible"/>
                                      </p:to>
                                    </p:set>
                                  </p:childTnLst>
                                </p:cTn>
                              </p:par>
                              <p:par>
                                <p:cTn id="30" presetID="22" presetClass="entr" presetSubtype="4" fill="hold" grpId="0" nodeType="withEffect">
                                  <p:stCondLst>
                                    <p:cond delay="5000"/>
                                  </p:stCondLst>
                                  <p:childTnLst>
                                    <p:set>
                                      <p:cBhvr>
                                        <p:cTn id="31" dur="1" fill="hold">
                                          <p:stCondLst>
                                            <p:cond delay="0"/>
                                          </p:stCondLst>
                                        </p:cTn>
                                        <p:tgtEl>
                                          <p:spTgt spid="174"/>
                                        </p:tgtEl>
                                        <p:attrNameLst>
                                          <p:attrName>style.visibility</p:attrName>
                                        </p:attrNameLst>
                                      </p:cBhvr>
                                      <p:to>
                                        <p:strVal val="visible"/>
                                      </p:to>
                                    </p:set>
                                    <p:animEffect transition="in" filter="wipe(down)">
                                      <p:cBhvr>
                                        <p:cTn id="32" dur="500"/>
                                        <p:tgtEl>
                                          <p:spTgt spid="174"/>
                                        </p:tgtEl>
                                      </p:cBhvr>
                                    </p:animEffect>
                                  </p:childTnLst>
                                </p:cTn>
                              </p:par>
                              <p:par>
                                <p:cTn id="33" presetID="22" presetClass="entr" presetSubtype="1" fill="hold" grpId="0" nodeType="withEffect">
                                  <p:stCondLst>
                                    <p:cond delay="5000"/>
                                  </p:stCondLst>
                                  <p:childTnLst>
                                    <p:set>
                                      <p:cBhvr>
                                        <p:cTn id="34" dur="1" fill="hold">
                                          <p:stCondLst>
                                            <p:cond delay="0"/>
                                          </p:stCondLst>
                                        </p:cTn>
                                        <p:tgtEl>
                                          <p:spTgt spid="176"/>
                                        </p:tgtEl>
                                        <p:attrNameLst>
                                          <p:attrName>style.visibility</p:attrName>
                                        </p:attrNameLst>
                                      </p:cBhvr>
                                      <p:to>
                                        <p:strVal val="visible"/>
                                      </p:to>
                                    </p:set>
                                    <p:animEffect transition="in" filter="wipe(up)">
                                      <p:cBhvr>
                                        <p:cTn id="35" dur="500"/>
                                        <p:tgtEl>
                                          <p:spTgt spid="176"/>
                                        </p:tgtEl>
                                      </p:cBhvr>
                                    </p:animEffect>
                                  </p:childTnLst>
                                </p:cTn>
                              </p:par>
                              <p:par>
                                <p:cTn id="36" presetID="1" presetClass="exit" presetSubtype="0" fill="hold" grpId="0" nodeType="withEffect">
                                  <p:stCondLst>
                                    <p:cond delay="6000"/>
                                  </p:stCondLst>
                                  <p:childTnLst>
                                    <p:set>
                                      <p:cBhvr>
                                        <p:cTn id="37" dur="1" fill="hold">
                                          <p:stCondLst>
                                            <p:cond delay="0"/>
                                          </p:stCondLst>
                                        </p:cTn>
                                        <p:tgtEl>
                                          <p:spTgt spid="171"/>
                                        </p:tgtEl>
                                        <p:attrNameLst>
                                          <p:attrName>style.visibility</p:attrName>
                                        </p:attrNameLst>
                                      </p:cBhvr>
                                      <p:to>
                                        <p:strVal val="hidden"/>
                                      </p:to>
                                    </p:set>
                                  </p:childTnLst>
                                </p:cTn>
                              </p:par>
                              <p:par>
                                <p:cTn id="38" presetID="1" presetClass="exit" presetSubtype="0" fill="hold" grpId="0" nodeType="withEffect">
                                  <p:stCondLst>
                                    <p:cond delay="6000"/>
                                  </p:stCondLst>
                                  <p:childTnLst>
                                    <p:set>
                                      <p:cBhvr>
                                        <p:cTn id="39" dur="1" fill="hold">
                                          <p:stCondLst>
                                            <p:cond delay="0"/>
                                          </p:stCondLst>
                                        </p:cTn>
                                        <p:tgtEl>
                                          <p:spTgt spid="172"/>
                                        </p:tgtEl>
                                        <p:attrNameLst>
                                          <p:attrName>style.visibility</p:attrName>
                                        </p:attrNameLst>
                                      </p:cBhvr>
                                      <p:to>
                                        <p:strVal val="hidden"/>
                                      </p:to>
                                    </p:set>
                                  </p:childTnLst>
                                </p:cTn>
                              </p:par>
                              <p:par>
                                <p:cTn id="40" presetID="1" presetClass="entr" presetSubtype="0" fill="hold" nodeType="withEffect">
                                  <p:stCondLst>
                                    <p:cond delay="6000"/>
                                  </p:stCondLst>
                                  <p:childTnLst>
                                    <p:set>
                                      <p:cBhvr>
                                        <p:cTn id="41" dur="1" fill="hold">
                                          <p:stCondLst>
                                            <p:cond delay="0"/>
                                          </p:stCondLst>
                                        </p:cTn>
                                        <p:tgtEl>
                                          <p:spTgt spid="8"/>
                                        </p:tgtEl>
                                        <p:attrNameLst>
                                          <p:attrName>style.visibility</p:attrName>
                                        </p:attrNameLst>
                                      </p:cBhvr>
                                      <p:to>
                                        <p:strVal val="visible"/>
                                      </p:to>
                                    </p:set>
                                  </p:childTnLst>
                                </p:cTn>
                              </p:par>
                              <p:par>
                                <p:cTn id="42" presetID="1" presetClass="entr" presetSubtype="0" fill="hold" nodeType="withEffect">
                                  <p:stCondLst>
                                    <p:cond delay="6000"/>
                                  </p:stCondLst>
                                  <p:childTnLst>
                                    <p:set>
                                      <p:cBhvr>
                                        <p:cTn id="43" dur="1" fill="hold">
                                          <p:stCondLst>
                                            <p:cond delay="0"/>
                                          </p:stCondLst>
                                        </p:cTn>
                                        <p:tgtEl>
                                          <p:spTgt spid="159"/>
                                        </p:tgtEl>
                                        <p:attrNameLst>
                                          <p:attrName>style.visibility</p:attrName>
                                        </p:attrNameLst>
                                      </p:cBhvr>
                                      <p:to>
                                        <p:strVal val="visible"/>
                                      </p:to>
                                    </p:set>
                                  </p:childTnLst>
                                </p:cTn>
                              </p:par>
                              <p:par>
                                <p:cTn id="44" presetID="1" presetClass="entr" presetSubtype="0" fill="hold" grpId="0" nodeType="withEffect">
                                  <p:stCondLst>
                                    <p:cond delay="15000"/>
                                  </p:stCondLst>
                                  <p:childTnLst>
                                    <p:set>
                                      <p:cBhvr>
                                        <p:cTn id="45" dur="1" fill="hold">
                                          <p:stCondLst>
                                            <p:cond delay="0"/>
                                          </p:stCondLst>
                                        </p:cTn>
                                        <p:tgtEl>
                                          <p:spTgt spid="76"/>
                                        </p:tgtEl>
                                        <p:attrNameLst>
                                          <p:attrName>style.visibility</p:attrName>
                                        </p:attrNameLst>
                                      </p:cBhvr>
                                      <p:to>
                                        <p:strVal val="visible"/>
                                      </p:to>
                                    </p:set>
                                  </p:childTnLst>
                                </p:cTn>
                              </p:par>
                              <p:par>
                                <p:cTn id="46" presetID="1" presetClass="entr" presetSubtype="0" fill="hold" grpId="0" nodeType="withEffect">
                                  <p:stCondLst>
                                    <p:cond delay="15000"/>
                                  </p:stCondLst>
                                  <p:childTnLst>
                                    <p:set>
                                      <p:cBhvr>
                                        <p:cTn id="47" dur="1" fill="hold">
                                          <p:stCondLst>
                                            <p:cond delay="0"/>
                                          </p:stCondLst>
                                        </p:cTn>
                                        <p:tgtEl>
                                          <p:spTgt spid="95"/>
                                        </p:tgtEl>
                                        <p:attrNameLst>
                                          <p:attrName>style.visibility</p:attrName>
                                        </p:attrNameLst>
                                      </p:cBhvr>
                                      <p:to>
                                        <p:strVal val="visible"/>
                                      </p:to>
                                    </p:set>
                                  </p:childTnLst>
                                </p:cTn>
                              </p:par>
                              <p:par>
                                <p:cTn id="48" presetID="1" presetClass="entr" presetSubtype="0" fill="hold" grpId="0" nodeType="withEffect">
                                  <p:stCondLst>
                                    <p:cond delay="15000"/>
                                  </p:stCondLst>
                                  <p:childTnLst>
                                    <p:set>
                                      <p:cBhvr>
                                        <p:cTn id="49" dur="1" fill="hold">
                                          <p:stCondLst>
                                            <p:cond delay="0"/>
                                          </p:stCondLst>
                                        </p:cTn>
                                        <p:tgtEl>
                                          <p:spTgt spid="154"/>
                                        </p:tgtEl>
                                        <p:attrNameLst>
                                          <p:attrName>style.visibility</p:attrName>
                                        </p:attrNameLst>
                                      </p:cBhvr>
                                      <p:to>
                                        <p:strVal val="visible"/>
                                      </p:to>
                                    </p:set>
                                  </p:childTnLst>
                                </p:cTn>
                              </p:par>
                              <p:par>
                                <p:cTn id="50" presetID="1" presetClass="entr" presetSubtype="0" fill="hold" grpId="0" nodeType="withEffect">
                                  <p:stCondLst>
                                    <p:cond delay="15000"/>
                                  </p:stCondLst>
                                  <p:childTnLst>
                                    <p:set>
                                      <p:cBhvr>
                                        <p:cTn id="51" dur="1" fill="hold">
                                          <p:stCondLst>
                                            <p:cond delay="0"/>
                                          </p:stCondLst>
                                        </p:cTn>
                                        <p:tgtEl>
                                          <p:spTgt spid="156"/>
                                        </p:tgtEl>
                                        <p:attrNameLst>
                                          <p:attrName>style.visibility</p:attrName>
                                        </p:attrNameLst>
                                      </p:cBhvr>
                                      <p:to>
                                        <p:strVal val="visible"/>
                                      </p:to>
                                    </p:set>
                                  </p:childTnLst>
                                </p:cTn>
                              </p:par>
                              <p:par>
                                <p:cTn id="52" presetID="22" presetClass="exit" presetSubtype="4" fill="hold" grpId="1" nodeType="withEffect">
                                  <p:stCondLst>
                                    <p:cond delay="15000"/>
                                  </p:stCondLst>
                                  <p:childTnLst>
                                    <p:animEffect transition="out" filter="wipe(down)">
                                      <p:cBhvr>
                                        <p:cTn id="53" dur="500"/>
                                        <p:tgtEl>
                                          <p:spTgt spid="174"/>
                                        </p:tgtEl>
                                      </p:cBhvr>
                                    </p:animEffect>
                                    <p:set>
                                      <p:cBhvr>
                                        <p:cTn id="54" dur="1" fill="hold">
                                          <p:stCondLst>
                                            <p:cond delay="499"/>
                                          </p:stCondLst>
                                        </p:cTn>
                                        <p:tgtEl>
                                          <p:spTgt spid="174"/>
                                        </p:tgtEl>
                                        <p:attrNameLst>
                                          <p:attrName>style.visibility</p:attrName>
                                        </p:attrNameLst>
                                      </p:cBhvr>
                                      <p:to>
                                        <p:strVal val="hidden"/>
                                      </p:to>
                                    </p:set>
                                  </p:childTnLst>
                                </p:cTn>
                              </p:par>
                              <p:par>
                                <p:cTn id="55" presetID="22" presetClass="exit" presetSubtype="1" fill="hold" grpId="1" nodeType="withEffect">
                                  <p:stCondLst>
                                    <p:cond delay="15000"/>
                                  </p:stCondLst>
                                  <p:childTnLst>
                                    <p:animEffect transition="out" filter="wipe(up)">
                                      <p:cBhvr>
                                        <p:cTn id="56" dur="500"/>
                                        <p:tgtEl>
                                          <p:spTgt spid="176"/>
                                        </p:tgtEl>
                                      </p:cBhvr>
                                    </p:animEffect>
                                    <p:set>
                                      <p:cBhvr>
                                        <p:cTn id="57" dur="1" fill="hold">
                                          <p:stCondLst>
                                            <p:cond delay="499"/>
                                          </p:stCondLst>
                                        </p:cTn>
                                        <p:tgtEl>
                                          <p:spTgt spid="176"/>
                                        </p:tgtEl>
                                        <p:attrNameLst>
                                          <p:attrName>style.visibility</p:attrName>
                                        </p:attrNameLst>
                                      </p:cBhvr>
                                      <p:to>
                                        <p:strVal val="hidden"/>
                                      </p:to>
                                    </p:set>
                                  </p:childTnLst>
                                </p:cTn>
                              </p:par>
                              <p:par>
                                <p:cTn id="58" presetID="1" presetClass="entr" presetSubtype="0" fill="hold" grpId="0" nodeType="withEffect">
                                  <p:stCondLst>
                                    <p:cond delay="18000"/>
                                  </p:stCondLst>
                                  <p:childTnLst>
                                    <p:set>
                                      <p:cBhvr>
                                        <p:cTn id="59" dur="1" fill="hold">
                                          <p:stCondLst>
                                            <p:cond delay="0"/>
                                          </p:stCondLst>
                                        </p:cTn>
                                        <p:tgtEl>
                                          <p:spTgt spid="179"/>
                                        </p:tgtEl>
                                        <p:attrNameLst>
                                          <p:attrName>style.visibility</p:attrName>
                                        </p:attrNameLst>
                                      </p:cBhvr>
                                      <p:to>
                                        <p:strVal val="visible"/>
                                      </p:to>
                                    </p:set>
                                  </p:childTnLst>
                                </p:cTn>
                              </p:par>
                              <p:par>
                                <p:cTn id="60" presetID="1" presetClass="entr" presetSubtype="0" fill="hold" grpId="0" nodeType="withEffect">
                                  <p:stCondLst>
                                    <p:cond delay="18000"/>
                                  </p:stCondLst>
                                  <p:childTnLst>
                                    <p:set>
                                      <p:cBhvr>
                                        <p:cTn id="61" dur="1" fill="hold">
                                          <p:stCondLst>
                                            <p:cond delay="0"/>
                                          </p:stCondLst>
                                        </p:cTn>
                                        <p:tgtEl>
                                          <p:spTgt spid="178"/>
                                        </p:tgtEl>
                                        <p:attrNameLst>
                                          <p:attrName>style.visibility</p:attrName>
                                        </p:attrNameLst>
                                      </p:cBhvr>
                                      <p:to>
                                        <p:strVal val="visible"/>
                                      </p:to>
                                    </p:set>
                                  </p:childTnLst>
                                </p:cTn>
                              </p:par>
                              <p:par>
                                <p:cTn id="62" presetID="10" presetClass="exit" presetSubtype="0" fill="hold" grpId="1" nodeType="withEffect">
                                  <p:stCondLst>
                                    <p:cond delay="24000"/>
                                  </p:stCondLst>
                                  <p:childTnLst>
                                    <p:animEffect transition="out" filter="fade">
                                      <p:cBhvr>
                                        <p:cTn id="63" dur="1000"/>
                                        <p:tgtEl>
                                          <p:spTgt spid="178"/>
                                        </p:tgtEl>
                                      </p:cBhvr>
                                    </p:animEffect>
                                    <p:set>
                                      <p:cBhvr>
                                        <p:cTn id="64" dur="1" fill="hold">
                                          <p:stCondLst>
                                            <p:cond delay="999"/>
                                          </p:stCondLst>
                                        </p:cTn>
                                        <p:tgtEl>
                                          <p:spTgt spid="178"/>
                                        </p:tgtEl>
                                        <p:attrNameLst>
                                          <p:attrName>style.visibility</p:attrName>
                                        </p:attrNameLst>
                                      </p:cBhvr>
                                      <p:to>
                                        <p:strVal val="hidden"/>
                                      </p:to>
                                    </p:set>
                                  </p:childTnLst>
                                </p:cTn>
                              </p:par>
                              <p:par>
                                <p:cTn id="65" presetID="10" presetClass="exit" presetSubtype="0" fill="hold" grpId="1" nodeType="withEffect">
                                  <p:stCondLst>
                                    <p:cond delay="24000"/>
                                  </p:stCondLst>
                                  <p:childTnLst>
                                    <p:animEffect transition="out" filter="fade">
                                      <p:cBhvr>
                                        <p:cTn id="66" dur="1000"/>
                                        <p:tgtEl>
                                          <p:spTgt spid="179"/>
                                        </p:tgtEl>
                                      </p:cBhvr>
                                    </p:animEffect>
                                    <p:set>
                                      <p:cBhvr>
                                        <p:cTn id="67" dur="1" fill="hold">
                                          <p:stCondLst>
                                            <p:cond delay="999"/>
                                          </p:stCondLst>
                                        </p:cTn>
                                        <p:tgtEl>
                                          <p:spTgt spid="179"/>
                                        </p:tgtEl>
                                        <p:attrNameLst>
                                          <p:attrName>style.visibility</p:attrName>
                                        </p:attrNameLst>
                                      </p:cBhvr>
                                      <p:to>
                                        <p:strVal val="hidden"/>
                                      </p:to>
                                    </p:set>
                                  </p:childTnLst>
                                </p:cTn>
                              </p:par>
                              <p:par>
                                <p:cTn id="68" presetID="22" presetClass="entr" presetSubtype="2" fill="hold" grpId="0" nodeType="withEffect">
                                  <p:stCondLst>
                                    <p:cond delay="25000"/>
                                  </p:stCondLst>
                                  <p:childTnLst>
                                    <p:set>
                                      <p:cBhvr>
                                        <p:cTn id="69" dur="1" fill="hold">
                                          <p:stCondLst>
                                            <p:cond delay="0"/>
                                          </p:stCondLst>
                                        </p:cTn>
                                        <p:tgtEl>
                                          <p:spTgt spid="182"/>
                                        </p:tgtEl>
                                        <p:attrNameLst>
                                          <p:attrName>style.visibility</p:attrName>
                                        </p:attrNameLst>
                                      </p:cBhvr>
                                      <p:to>
                                        <p:strVal val="visible"/>
                                      </p:to>
                                    </p:set>
                                    <p:animEffect transition="in" filter="wipe(right)">
                                      <p:cBhvr>
                                        <p:cTn id="70" dur="500"/>
                                        <p:tgtEl>
                                          <p:spTgt spid="182"/>
                                        </p:tgtEl>
                                      </p:cBhvr>
                                    </p:animEffect>
                                  </p:childTnLst>
                                </p:cTn>
                              </p:par>
                              <p:par>
                                <p:cTn id="71" presetID="22" presetClass="entr" presetSubtype="8" fill="hold" grpId="0" nodeType="withEffect">
                                  <p:stCondLst>
                                    <p:cond delay="25000"/>
                                  </p:stCondLst>
                                  <p:childTnLst>
                                    <p:set>
                                      <p:cBhvr>
                                        <p:cTn id="72" dur="1" fill="hold">
                                          <p:stCondLst>
                                            <p:cond delay="0"/>
                                          </p:stCondLst>
                                        </p:cTn>
                                        <p:tgtEl>
                                          <p:spTgt spid="183"/>
                                        </p:tgtEl>
                                        <p:attrNameLst>
                                          <p:attrName>style.visibility</p:attrName>
                                        </p:attrNameLst>
                                      </p:cBhvr>
                                      <p:to>
                                        <p:strVal val="visible"/>
                                      </p:to>
                                    </p:set>
                                    <p:animEffect transition="in" filter="wipe(left)">
                                      <p:cBhvr>
                                        <p:cTn id="73" dur="500"/>
                                        <p:tgtEl>
                                          <p:spTgt spid="183"/>
                                        </p:tgtEl>
                                      </p:cBhvr>
                                    </p:animEffect>
                                  </p:childTnLst>
                                </p:cTn>
                              </p:par>
                              <p:par>
                                <p:cTn id="74" presetID="1" presetClass="exit" presetSubtype="0" fill="hold" grpId="0" nodeType="withEffect">
                                  <p:stCondLst>
                                    <p:cond delay="18000"/>
                                  </p:stCondLst>
                                  <p:childTnLst>
                                    <p:set>
                                      <p:cBhvr>
                                        <p:cTn id="75" dur="1" fill="hold">
                                          <p:stCondLst>
                                            <p:cond delay="0"/>
                                          </p:stCondLst>
                                        </p:cTn>
                                        <p:tgtEl>
                                          <p:spTgt spid="180"/>
                                        </p:tgtEl>
                                        <p:attrNameLst>
                                          <p:attrName>style.visibility</p:attrName>
                                        </p:attrNameLst>
                                      </p:cBhvr>
                                      <p:to>
                                        <p:strVal val="hidden"/>
                                      </p:to>
                                    </p:set>
                                  </p:childTnLst>
                                </p:cTn>
                              </p:par>
                              <p:par>
                                <p:cTn id="76" presetID="1" presetClass="exit" presetSubtype="0" fill="hold" grpId="0" nodeType="withEffect">
                                  <p:stCondLst>
                                    <p:cond delay="18000"/>
                                  </p:stCondLst>
                                  <p:childTnLst>
                                    <p:set>
                                      <p:cBhvr>
                                        <p:cTn id="77" dur="1" fill="hold">
                                          <p:stCondLst>
                                            <p:cond delay="0"/>
                                          </p:stCondLst>
                                        </p:cTn>
                                        <p:tgtEl>
                                          <p:spTgt spid="181"/>
                                        </p:tgtEl>
                                        <p:attrNameLst>
                                          <p:attrName>style.visibility</p:attrName>
                                        </p:attrNameLst>
                                      </p:cBhvr>
                                      <p:to>
                                        <p:strVal val="hidden"/>
                                      </p:to>
                                    </p:set>
                                  </p:childTnLst>
                                </p:cTn>
                              </p:par>
                              <p:par>
                                <p:cTn id="78" presetID="22" presetClass="exit" presetSubtype="4" fill="hold" grpId="1" nodeType="withEffect">
                                  <p:stCondLst>
                                    <p:cond delay="29000"/>
                                  </p:stCondLst>
                                  <p:childTnLst>
                                    <p:animEffect transition="out" filter="wipe(down)">
                                      <p:cBhvr>
                                        <p:cTn id="79" dur="500"/>
                                        <p:tgtEl>
                                          <p:spTgt spid="182"/>
                                        </p:tgtEl>
                                      </p:cBhvr>
                                    </p:animEffect>
                                    <p:set>
                                      <p:cBhvr>
                                        <p:cTn id="80" dur="1" fill="hold">
                                          <p:stCondLst>
                                            <p:cond delay="499"/>
                                          </p:stCondLst>
                                        </p:cTn>
                                        <p:tgtEl>
                                          <p:spTgt spid="182"/>
                                        </p:tgtEl>
                                        <p:attrNameLst>
                                          <p:attrName>style.visibility</p:attrName>
                                        </p:attrNameLst>
                                      </p:cBhvr>
                                      <p:to>
                                        <p:strVal val="hidden"/>
                                      </p:to>
                                    </p:set>
                                  </p:childTnLst>
                                </p:cTn>
                              </p:par>
                              <p:par>
                                <p:cTn id="81" presetID="22" presetClass="exit" presetSubtype="1" fill="hold" grpId="1" nodeType="withEffect">
                                  <p:stCondLst>
                                    <p:cond delay="2000"/>
                                  </p:stCondLst>
                                  <p:childTnLst>
                                    <p:animEffect transition="out" filter="wipe(up)">
                                      <p:cBhvr>
                                        <p:cTn id="82" dur="500"/>
                                        <p:tgtEl>
                                          <p:spTgt spid="183"/>
                                        </p:tgtEl>
                                      </p:cBhvr>
                                    </p:animEffect>
                                    <p:set>
                                      <p:cBhvr>
                                        <p:cTn id="83" dur="1" fill="hold">
                                          <p:stCondLst>
                                            <p:cond delay="499"/>
                                          </p:stCondLst>
                                        </p:cTn>
                                        <p:tgtEl>
                                          <p:spTgt spid="183"/>
                                        </p:tgtEl>
                                        <p:attrNameLst>
                                          <p:attrName>style.visibility</p:attrName>
                                        </p:attrNameLst>
                                      </p:cBhvr>
                                      <p:to>
                                        <p:strVal val="hidden"/>
                                      </p:to>
                                    </p:set>
                                  </p:childTnLst>
                                </p:cTn>
                              </p:par>
                              <p:par>
                                <p:cTn id="84" presetID="1" presetClass="entr" presetSubtype="0" fill="hold" nodeType="withEffect">
                                  <p:stCondLst>
                                    <p:cond delay="15000"/>
                                  </p:stCondLst>
                                  <p:childTnLst>
                                    <p:set>
                                      <p:cBhvr>
                                        <p:cTn id="85" dur="1" fill="hold">
                                          <p:stCondLst>
                                            <p:cond delay="0"/>
                                          </p:stCondLst>
                                        </p:cTn>
                                        <p:tgtEl>
                                          <p:spTgt spid="9"/>
                                        </p:tgtEl>
                                        <p:attrNameLst>
                                          <p:attrName>style.visibility</p:attrName>
                                        </p:attrNameLst>
                                      </p:cBhvr>
                                      <p:to>
                                        <p:strVal val="visible"/>
                                      </p:to>
                                    </p:set>
                                  </p:childTnLst>
                                </p:cTn>
                              </p:par>
                              <p:par>
                                <p:cTn id="86" presetID="1" presetClass="entr" presetSubtype="0" fill="hold" nodeType="withEffect">
                                  <p:stCondLst>
                                    <p:cond delay="15000"/>
                                  </p:stCondLst>
                                  <p:childTnLst>
                                    <p:set>
                                      <p:cBhvr>
                                        <p:cTn id="87" dur="1" fill="hold">
                                          <p:stCondLst>
                                            <p:cond delay="0"/>
                                          </p:stCondLst>
                                        </p:cTn>
                                        <p:tgtEl>
                                          <p:spTgt spid="163"/>
                                        </p:tgtEl>
                                        <p:attrNameLst>
                                          <p:attrName>style.visibility</p:attrName>
                                        </p:attrNameLst>
                                      </p:cBhvr>
                                      <p:to>
                                        <p:strVal val="visible"/>
                                      </p:to>
                                    </p:set>
                                  </p:childTnLst>
                                </p:cTn>
                              </p:par>
                              <p:par>
                                <p:cTn id="88" presetID="1" presetClass="entr" presetSubtype="0" fill="hold" grpId="0" nodeType="withEffect">
                                  <p:stCondLst>
                                    <p:cond delay="24000"/>
                                  </p:stCondLst>
                                  <p:childTnLst>
                                    <p:set>
                                      <p:cBhvr>
                                        <p:cTn id="89" dur="1" fill="hold">
                                          <p:stCondLst>
                                            <p:cond delay="0"/>
                                          </p:stCondLst>
                                        </p:cTn>
                                        <p:tgtEl>
                                          <p:spTgt spid="70"/>
                                        </p:tgtEl>
                                        <p:attrNameLst>
                                          <p:attrName>style.visibility</p:attrName>
                                        </p:attrNameLst>
                                      </p:cBhvr>
                                      <p:to>
                                        <p:strVal val="visible"/>
                                      </p:to>
                                    </p:set>
                                  </p:childTnLst>
                                </p:cTn>
                              </p:par>
                              <p:par>
                                <p:cTn id="90" presetID="1" presetClass="entr" presetSubtype="0" fill="hold" grpId="0" nodeType="withEffect">
                                  <p:stCondLst>
                                    <p:cond delay="24000"/>
                                  </p:stCondLst>
                                  <p:childTnLst>
                                    <p:set>
                                      <p:cBhvr>
                                        <p:cTn id="91" dur="1" fill="hold">
                                          <p:stCondLst>
                                            <p:cond delay="0"/>
                                          </p:stCondLst>
                                        </p:cTn>
                                        <p:tgtEl>
                                          <p:spTgt spid="96"/>
                                        </p:tgtEl>
                                        <p:attrNameLst>
                                          <p:attrName>style.visibility</p:attrName>
                                        </p:attrNameLst>
                                      </p:cBhvr>
                                      <p:to>
                                        <p:strVal val="visible"/>
                                      </p:to>
                                    </p:set>
                                  </p:childTnLst>
                                </p:cTn>
                              </p:par>
                              <p:par>
                                <p:cTn id="92" presetID="1" presetClass="entr" presetSubtype="0" fill="hold" grpId="0" nodeType="withEffect">
                                  <p:stCondLst>
                                    <p:cond delay="24000"/>
                                  </p:stCondLst>
                                  <p:childTnLst>
                                    <p:set>
                                      <p:cBhvr>
                                        <p:cTn id="93" dur="1" fill="hold">
                                          <p:stCondLst>
                                            <p:cond delay="0"/>
                                          </p:stCondLst>
                                        </p:cTn>
                                        <p:tgtEl>
                                          <p:spTgt spid="151"/>
                                        </p:tgtEl>
                                        <p:attrNameLst>
                                          <p:attrName>style.visibility</p:attrName>
                                        </p:attrNameLst>
                                      </p:cBhvr>
                                      <p:to>
                                        <p:strVal val="visible"/>
                                      </p:to>
                                    </p:set>
                                  </p:childTnLst>
                                </p:cTn>
                              </p:par>
                              <p:par>
                                <p:cTn id="94" presetID="1" presetClass="entr" presetSubtype="0" fill="hold" grpId="0" nodeType="withEffect">
                                  <p:stCondLst>
                                    <p:cond delay="24000"/>
                                  </p:stCondLst>
                                  <p:childTnLst>
                                    <p:set>
                                      <p:cBhvr>
                                        <p:cTn id="95" dur="1" fill="hold">
                                          <p:stCondLst>
                                            <p:cond delay="0"/>
                                          </p:stCondLst>
                                        </p:cTn>
                                        <p:tgtEl>
                                          <p:spTgt spid="157"/>
                                        </p:tgtEl>
                                        <p:attrNameLst>
                                          <p:attrName>style.visibility</p:attrName>
                                        </p:attrNameLst>
                                      </p:cBhvr>
                                      <p:to>
                                        <p:strVal val="visible"/>
                                      </p:to>
                                    </p:set>
                                  </p:childTnLst>
                                </p:cTn>
                              </p:par>
                              <p:par>
                                <p:cTn id="96" presetID="1" presetClass="entr" presetSubtype="0" fill="hold" grpId="0" nodeType="withEffect">
                                  <p:stCondLst>
                                    <p:cond delay="18000"/>
                                  </p:stCondLst>
                                  <p:childTnLst>
                                    <p:set>
                                      <p:cBhvr>
                                        <p:cTn id="97" dur="1" fill="hold">
                                          <p:stCondLst>
                                            <p:cond delay="0"/>
                                          </p:stCondLst>
                                        </p:cTn>
                                        <p:tgtEl>
                                          <p:spTgt spid="150"/>
                                        </p:tgtEl>
                                        <p:attrNameLst>
                                          <p:attrName>style.visibility</p:attrName>
                                        </p:attrNameLst>
                                      </p:cBhvr>
                                      <p:to>
                                        <p:strVal val="visible"/>
                                      </p:to>
                                    </p:set>
                                  </p:childTnLst>
                                </p:cTn>
                              </p:par>
                              <p:par>
                                <p:cTn id="98" presetID="1" presetClass="entr" presetSubtype="0" fill="hold" grpId="0" nodeType="withEffect">
                                  <p:stCondLst>
                                    <p:cond delay="18000"/>
                                  </p:stCondLst>
                                  <p:childTnLst>
                                    <p:set>
                                      <p:cBhvr>
                                        <p:cTn id="99" dur="1" fill="hold">
                                          <p:stCondLst>
                                            <p:cond delay="0"/>
                                          </p:stCondLst>
                                        </p:cTn>
                                        <p:tgtEl>
                                          <p:spTgt spid="69"/>
                                        </p:tgtEl>
                                        <p:attrNameLst>
                                          <p:attrName>style.visibility</p:attrName>
                                        </p:attrNameLst>
                                      </p:cBhvr>
                                      <p:to>
                                        <p:strVal val="visible"/>
                                      </p:to>
                                    </p:set>
                                  </p:childTnLst>
                                </p:cTn>
                              </p:par>
                              <p:par>
                                <p:cTn id="100" presetID="1" presetClass="entr" presetSubtype="0" fill="hold" grpId="0" nodeType="withEffect">
                                  <p:stCondLst>
                                    <p:cond delay="25000"/>
                                  </p:stCondLst>
                                  <p:childTnLst>
                                    <p:set>
                                      <p:cBhvr>
                                        <p:cTn id="101" dur="1" fill="hold">
                                          <p:stCondLst>
                                            <p:cond delay="0"/>
                                          </p:stCondLst>
                                        </p:cTn>
                                        <p:tgtEl>
                                          <p:spTgt spid="71"/>
                                        </p:tgtEl>
                                        <p:attrNameLst>
                                          <p:attrName>style.visibility</p:attrName>
                                        </p:attrNameLst>
                                      </p:cBhvr>
                                      <p:to>
                                        <p:strVal val="visible"/>
                                      </p:to>
                                    </p:set>
                                  </p:childTnLst>
                                </p:cTn>
                              </p:par>
                              <p:par>
                                <p:cTn id="102" presetID="1" presetClass="entr" presetSubtype="0" fill="hold" grpId="0" nodeType="withEffect">
                                  <p:stCondLst>
                                    <p:cond delay="25000"/>
                                  </p:stCondLst>
                                  <p:childTnLst>
                                    <p:set>
                                      <p:cBhvr>
                                        <p:cTn id="103" dur="1" fill="hold">
                                          <p:stCondLst>
                                            <p:cond delay="0"/>
                                          </p:stCondLst>
                                        </p:cTn>
                                        <p:tgtEl>
                                          <p:spTgt spid="87"/>
                                        </p:tgtEl>
                                        <p:attrNameLst>
                                          <p:attrName>style.visibility</p:attrName>
                                        </p:attrNameLst>
                                      </p:cBhvr>
                                      <p:to>
                                        <p:strVal val="visible"/>
                                      </p:to>
                                    </p:set>
                                  </p:childTnLst>
                                </p:cTn>
                              </p:par>
                              <p:par>
                                <p:cTn id="104" presetID="1" presetClass="entr" presetSubtype="0" fill="hold" grpId="0" nodeType="withEffect">
                                  <p:stCondLst>
                                    <p:cond delay="25000"/>
                                  </p:stCondLst>
                                  <p:childTnLst>
                                    <p:set>
                                      <p:cBhvr>
                                        <p:cTn id="105" dur="1" fill="hold">
                                          <p:stCondLst>
                                            <p:cond delay="0"/>
                                          </p:stCondLst>
                                        </p:cTn>
                                        <p:tgtEl>
                                          <p:spTgt spid="108"/>
                                        </p:tgtEl>
                                        <p:attrNameLst>
                                          <p:attrName>style.visibility</p:attrName>
                                        </p:attrNameLst>
                                      </p:cBhvr>
                                      <p:to>
                                        <p:strVal val="visible"/>
                                      </p:to>
                                    </p:set>
                                  </p:childTnLst>
                                </p:cTn>
                              </p:par>
                              <p:par>
                                <p:cTn id="106" presetID="1" presetClass="entr" presetSubtype="0" fill="hold" grpId="0" nodeType="withEffect">
                                  <p:stCondLst>
                                    <p:cond delay="25000"/>
                                  </p:stCondLst>
                                  <p:childTnLst>
                                    <p:set>
                                      <p:cBhvr>
                                        <p:cTn id="107" dur="1" fill="hold">
                                          <p:stCondLst>
                                            <p:cond delay="0"/>
                                          </p:stCondLst>
                                        </p:cTn>
                                        <p:tgtEl>
                                          <p:spTgt spid="147"/>
                                        </p:tgtEl>
                                        <p:attrNameLst>
                                          <p:attrName>style.visibility</p:attrName>
                                        </p:attrNameLst>
                                      </p:cBhvr>
                                      <p:to>
                                        <p:strVal val="visible"/>
                                      </p:to>
                                    </p:set>
                                  </p:childTnLst>
                                </p:cTn>
                              </p:par>
                              <p:par>
                                <p:cTn id="108" presetID="1" presetClass="entr" presetSubtype="0" fill="hold" grpId="0" nodeType="withEffect">
                                  <p:stCondLst>
                                    <p:cond delay="25000"/>
                                  </p:stCondLst>
                                  <p:childTnLst>
                                    <p:set>
                                      <p:cBhvr>
                                        <p:cTn id="109" dur="1" fill="hold">
                                          <p:stCondLst>
                                            <p:cond delay="0"/>
                                          </p:stCondLst>
                                        </p:cTn>
                                        <p:tgtEl>
                                          <p:spTgt spid="148"/>
                                        </p:tgtEl>
                                        <p:attrNameLst>
                                          <p:attrName>style.visibility</p:attrName>
                                        </p:attrNameLst>
                                      </p:cBhvr>
                                      <p:to>
                                        <p:strVal val="visible"/>
                                      </p:to>
                                    </p:set>
                                  </p:childTnLst>
                                </p:cTn>
                              </p:par>
                              <p:par>
                                <p:cTn id="110" presetID="1" presetClass="entr" presetSubtype="0" fill="hold" grpId="0" nodeType="withEffect">
                                  <p:stCondLst>
                                    <p:cond delay="25000"/>
                                  </p:stCondLst>
                                  <p:childTnLst>
                                    <p:set>
                                      <p:cBhvr>
                                        <p:cTn id="111" dur="1" fill="hold">
                                          <p:stCondLst>
                                            <p:cond delay="0"/>
                                          </p:stCondLst>
                                        </p:cTn>
                                        <p:tgtEl>
                                          <p:spTgt spid="149"/>
                                        </p:tgtEl>
                                        <p:attrNameLst>
                                          <p:attrName>style.visibility</p:attrName>
                                        </p:attrNameLst>
                                      </p:cBhvr>
                                      <p:to>
                                        <p:strVal val="visible"/>
                                      </p:to>
                                    </p:set>
                                  </p:childTnLst>
                                </p:cTn>
                              </p:par>
                              <p:par>
                                <p:cTn id="112" presetID="1" presetClass="entr" presetSubtype="0" fill="hold" grpId="0" nodeType="withEffect">
                                  <p:stCondLst>
                                    <p:cond delay="29000"/>
                                  </p:stCondLst>
                                  <p:childTnLst>
                                    <p:set>
                                      <p:cBhvr>
                                        <p:cTn id="113" dur="1" fill="hold">
                                          <p:stCondLst>
                                            <p:cond delay="0"/>
                                          </p:stCondLst>
                                        </p:cTn>
                                        <p:tgtEl>
                                          <p:spTgt spid="72"/>
                                        </p:tgtEl>
                                        <p:attrNameLst>
                                          <p:attrName>style.visibility</p:attrName>
                                        </p:attrNameLst>
                                      </p:cBhvr>
                                      <p:to>
                                        <p:strVal val="visible"/>
                                      </p:to>
                                    </p:set>
                                  </p:childTnLst>
                                </p:cTn>
                              </p:par>
                              <p:par>
                                <p:cTn id="114" presetID="1" presetClass="entr" presetSubtype="0" fill="hold" grpId="0" nodeType="withEffect">
                                  <p:stCondLst>
                                    <p:cond delay="29000"/>
                                  </p:stCondLst>
                                  <p:childTnLst>
                                    <p:set>
                                      <p:cBhvr>
                                        <p:cTn id="115" dur="1" fill="hold">
                                          <p:stCondLst>
                                            <p:cond delay="0"/>
                                          </p:stCondLst>
                                        </p:cTn>
                                        <p:tgtEl>
                                          <p:spTgt spid="100"/>
                                        </p:tgtEl>
                                        <p:attrNameLst>
                                          <p:attrName>style.visibility</p:attrName>
                                        </p:attrNameLst>
                                      </p:cBhvr>
                                      <p:to>
                                        <p:strVal val="visible"/>
                                      </p:to>
                                    </p:set>
                                  </p:childTnLst>
                                </p:cTn>
                              </p:par>
                              <p:par>
                                <p:cTn id="116" presetID="1" presetClass="entr" presetSubtype="0" fill="hold" grpId="0" nodeType="withEffect">
                                  <p:stCondLst>
                                    <p:cond delay="29000"/>
                                  </p:stCondLst>
                                  <p:childTnLst>
                                    <p:set>
                                      <p:cBhvr>
                                        <p:cTn id="117" dur="1" fill="hold">
                                          <p:stCondLst>
                                            <p:cond delay="0"/>
                                          </p:stCondLst>
                                        </p:cTn>
                                        <p:tgtEl>
                                          <p:spTgt spid="152"/>
                                        </p:tgtEl>
                                        <p:attrNameLst>
                                          <p:attrName>style.visibility</p:attrName>
                                        </p:attrNameLst>
                                      </p:cBhvr>
                                      <p:to>
                                        <p:strVal val="visible"/>
                                      </p:to>
                                    </p:set>
                                  </p:childTnLst>
                                </p:cTn>
                              </p:par>
                              <p:par>
                                <p:cTn id="118" presetID="1" presetClass="entr" presetSubtype="0" fill="hold" grpId="0" nodeType="withEffect">
                                  <p:stCondLst>
                                    <p:cond delay="29000"/>
                                  </p:stCondLst>
                                  <p:childTnLst>
                                    <p:set>
                                      <p:cBhvr>
                                        <p:cTn id="119" dur="1" fill="hold">
                                          <p:stCondLst>
                                            <p:cond delay="0"/>
                                          </p:stCondLst>
                                        </p:cTn>
                                        <p:tgtEl>
                                          <p:spTgt spid="158"/>
                                        </p:tgtEl>
                                        <p:attrNameLst>
                                          <p:attrName>style.visibility</p:attrName>
                                        </p:attrNameLst>
                                      </p:cBhvr>
                                      <p:to>
                                        <p:strVal val="visible"/>
                                      </p:to>
                                    </p:set>
                                  </p:childTnLst>
                                </p:cTn>
                              </p:par>
                              <p:par>
                                <p:cTn id="120" presetID="10" presetClass="exit" presetSubtype="0" fill="hold" grpId="2" nodeType="withEffect">
                                  <p:stCondLst>
                                    <p:cond delay="29000"/>
                                  </p:stCondLst>
                                  <p:childTnLst>
                                    <p:animEffect transition="out" filter="fade">
                                      <p:cBhvr>
                                        <p:cTn id="121" dur="500"/>
                                        <p:tgtEl>
                                          <p:spTgt spid="183"/>
                                        </p:tgtEl>
                                      </p:cBhvr>
                                    </p:animEffect>
                                    <p:set>
                                      <p:cBhvr>
                                        <p:cTn id="122" dur="1" fill="hold">
                                          <p:stCondLst>
                                            <p:cond delay="499"/>
                                          </p:stCondLst>
                                        </p:cTn>
                                        <p:tgtEl>
                                          <p:spTgt spid="183"/>
                                        </p:tgtEl>
                                        <p:attrNameLst>
                                          <p:attrName>style.visibility</p:attrName>
                                        </p:attrNameLst>
                                      </p:cBhvr>
                                      <p:to>
                                        <p:strVal val="hidden"/>
                                      </p:to>
                                    </p:set>
                                  </p:childTnLst>
                                </p:cTn>
                              </p:par>
                              <p:par>
                                <p:cTn id="123" presetID="1" presetClass="entr" presetSubtype="0" fill="hold" grpId="1" nodeType="withEffect">
                                  <p:stCondLst>
                                    <p:cond delay="30000"/>
                                  </p:stCondLst>
                                  <p:childTnLst>
                                    <p:set>
                                      <p:cBhvr>
                                        <p:cTn id="124" dur="1" fill="hold">
                                          <p:stCondLst>
                                            <p:cond delay="0"/>
                                          </p:stCondLst>
                                        </p:cTn>
                                        <p:tgtEl>
                                          <p:spTgt spid="181"/>
                                        </p:tgtEl>
                                        <p:attrNameLst>
                                          <p:attrName>style.visibility</p:attrName>
                                        </p:attrNameLst>
                                      </p:cBhvr>
                                      <p:to>
                                        <p:strVal val="visible"/>
                                      </p:to>
                                    </p:set>
                                  </p:childTnLst>
                                </p:cTn>
                              </p:par>
                              <p:par>
                                <p:cTn id="125" presetID="1" presetClass="entr" presetSubtype="0" fill="hold" grpId="1" nodeType="withEffect">
                                  <p:stCondLst>
                                    <p:cond delay="30000"/>
                                  </p:stCondLst>
                                  <p:childTnLst>
                                    <p:set>
                                      <p:cBhvr>
                                        <p:cTn id="126" dur="1" fill="hold">
                                          <p:stCondLst>
                                            <p:cond delay="0"/>
                                          </p:stCondLst>
                                        </p:cTn>
                                        <p:tgtEl>
                                          <p:spTgt spid="180"/>
                                        </p:tgtEl>
                                        <p:attrNameLst>
                                          <p:attrName>style.visibility</p:attrName>
                                        </p:attrNameLst>
                                      </p:cBhvr>
                                      <p:to>
                                        <p:strVal val="visible"/>
                                      </p:to>
                                    </p:set>
                                  </p:childTnLst>
                                </p:cTn>
                              </p:par>
                              <p:par>
                                <p:cTn id="127" presetID="1" presetClass="entr" presetSubtype="0" fill="hold" grpId="1" nodeType="withEffect">
                                  <p:stCondLst>
                                    <p:cond delay="17000"/>
                                  </p:stCondLst>
                                  <p:childTnLst>
                                    <p:set>
                                      <p:cBhvr>
                                        <p:cTn id="128" dur="1" fill="hold">
                                          <p:stCondLst>
                                            <p:cond delay="0"/>
                                          </p:stCondLst>
                                        </p:cTn>
                                        <p:tgtEl>
                                          <p:spTgt spid="172"/>
                                        </p:tgtEl>
                                        <p:attrNameLst>
                                          <p:attrName>style.visibility</p:attrName>
                                        </p:attrNameLst>
                                      </p:cBhvr>
                                      <p:to>
                                        <p:strVal val="visible"/>
                                      </p:to>
                                    </p:set>
                                  </p:childTnLst>
                                </p:cTn>
                              </p:par>
                              <p:par>
                                <p:cTn id="129" presetID="1" presetClass="entr" presetSubtype="0" fill="hold" grpId="1" nodeType="withEffect">
                                  <p:stCondLst>
                                    <p:cond delay="17000"/>
                                  </p:stCondLst>
                                  <p:childTnLst>
                                    <p:set>
                                      <p:cBhvr>
                                        <p:cTn id="130"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1" grpId="0" animBg="1"/>
      <p:bldP spid="87" grpId="0" animBg="1"/>
      <p:bldP spid="108" grpId="0"/>
      <p:bldP spid="69" grpId="0" animBg="1"/>
      <p:bldP spid="70" grpId="0" animBg="1"/>
      <p:bldP spid="72" grpId="0" animBg="1"/>
      <p:bldP spid="74" grpId="0" animBg="1"/>
      <p:bldP spid="76" grpId="0" animBg="1"/>
      <p:bldP spid="93" grpId="0" animBg="1"/>
      <p:bldP spid="95" grpId="0" animBg="1"/>
      <p:bldP spid="96" grpId="0" animBg="1"/>
      <p:bldP spid="100" grpId="0" animBg="1"/>
      <p:bldP spid="147" grpId="0" animBg="1"/>
      <p:bldP spid="148" grpId="0" animBg="1"/>
      <p:bldP spid="149" grpId="0"/>
      <p:bldP spid="150" grpId="0" animBg="1"/>
      <p:bldP spid="151" grpId="0" animBg="1"/>
      <p:bldP spid="152" grpId="0" animBg="1"/>
      <p:bldP spid="153" grpId="0" animBg="1"/>
      <p:bldP spid="154" grpId="0" animBg="1"/>
      <p:bldP spid="155" grpId="0" animBg="1"/>
      <p:bldP spid="156" grpId="0" animBg="1"/>
      <p:bldP spid="157" grpId="0" animBg="1"/>
      <p:bldP spid="158" grpId="0" animBg="1"/>
      <p:bldP spid="12" grpId="0" animBg="1"/>
      <p:bldP spid="12" grpId="1" animBg="1"/>
      <p:bldP spid="170" grpId="0" animBg="1"/>
      <p:bldP spid="170" grpId="1" animBg="1"/>
      <p:bldP spid="171" grpId="0" animBg="1"/>
      <p:bldP spid="171" grpId="1" animBg="1"/>
      <p:bldP spid="172" grpId="0" animBg="1"/>
      <p:bldP spid="172" grpId="1" animBg="1"/>
      <p:bldP spid="174" grpId="0" animBg="1"/>
      <p:bldP spid="174" grpId="1" animBg="1"/>
      <p:bldP spid="176" grpId="0" animBg="1"/>
      <p:bldP spid="176" grpId="1" animBg="1"/>
      <p:bldP spid="178" grpId="0" animBg="1"/>
      <p:bldP spid="178" grpId="1" animBg="1"/>
      <p:bldP spid="179" grpId="0" animBg="1"/>
      <p:bldP spid="179" grpId="1" animBg="1"/>
      <p:bldP spid="180" grpId="0" animBg="1"/>
      <p:bldP spid="180" grpId="1" animBg="1"/>
      <p:bldP spid="181" grpId="0" animBg="1"/>
      <p:bldP spid="181" grpId="1" animBg="1"/>
      <p:bldP spid="182" grpId="0" animBg="1"/>
      <p:bldP spid="182" grpId="1" animBg="1"/>
      <p:bldP spid="183" grpId="0" animBg="1"/>
      <p:bldP spid="183" grpId="1" animBg="1"/>
      <p:bldP spid="183" grpId="2"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0483" name="Rectangle 3"/>
          <p:cNvSpPr>
            <a:spLocks noGrp="1" noChangeArrowheads="1"/>
          </p:cNvSpPr>
          <p:nvPr>
            <p:ph idx="1"/>
          </p:nvPr>
        </p:nvSpPr>
        <p:spPr>
          <a:xfrm>
            <a:off x="951504" y="1798637"/>
            <a:ext cx="4992096" cy="4525963"/>
          </a:xfrm>
        </p:spPr>
        <p:txBody>
          <a:bodyPr/>
          <a:lstStyle/>
          <a:p>
            <a:r>
              <a:rPr lang="en-US" altLang="en-US" sz="2800" b="1" dirty="0"/>
              <a:t>Green Time</a:t>
            </a:r>
          </a:p>
          <a:p>
            <a:pPr lvl="1"/>
            <a:r>
              <a:rPr lang="en-US" altLang="en-US" dirty="0"/>
              <a:t>the amount of time within a given phase </a:t>
            </a:r>
            <a:r>
              <a:rPr lang="en-US" altLang="en-US" dirty="0" smtClean="0"/>
              <a:t>during </a:t>
            </a:r>
            <a:r>
              <a:rPr lang="en-US" altLang="en-US" dirty="0"/>
              <a:t>which the green indication is present (G)</a:t>
            </a:r>
          </a:p>
        </p:txBody>
      </p:sp>
      <p:grpSp>
        <p:nvGrpSpPr>
          <p:cNvPr id="1940484" name="Group 4"/>
          <p:cNvGrpSpPr>
            <a:grpSpLocks/>
          </p:cNvGrpSpPr>
          <p:nvPr/>
        </p:nvGrpSpPr>
        <p:grpSpPr bwMode="auto">
          <a:xfrm>
            <a:off x="6553200" y="1143000"/>
            <a:ext cx="1614139" cy="4113213"/>
            <a:chOff x="1909" y="1685"/>
            <a:chExt cx="498" cy="1350"/>
          </a:xfrm>
        </p:grpSpPr>
        <p:pic>
          <p:nvPicPr>
            <p:cNvPr id="1940485" name="Picture 5" descr="ryg12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9" y="1685"/>
              <a:ext cx="498" cy="1350"/>
            </a:xfrm>
            <a:prstGeom prst="rect">
              <a:avLst/>
            </a:prstGeom>
            <a:noFill/>
            <a:extLst>
              <a:ext uri="{909E8E84-426E-40DD-AFC4-6F175D3DCCD1}">
                <a14:hiddenFill xmlns:a14="http://schemas.microsoft.com/office/drawing/2010/main">
                  <a:solidFill>
                    <a:srgbClr val="FFFFFF"/>
                  </a:solidFill>
                </a14:hiddenFill>
              </a:ext>
            </a:extLst>
          </p:spPr>
        </p:pic>
        <p:sp>
          <p:nvSpPr>
            <p:cNvPr id="1940486" name="Oval 6"/>
            <p:cNvSpPr>
              <a:spLocks noChangeArrowheads="1"/>
            </p:cNvSpPr>
            <p:nvPr/>
          </p:nvSpPr>
          <p:spPr bwMode="auto">
            <a:xfrm>
              <a:off x="1957" y="2623"/>
              <a:ext cx="369" cy="328"/>
            </a:xfrm>
            <a:prstGeom prst="ellipse">
              <a:avLst/>
            </a:prstGeom>
            <a:gradFill rotWithShape="0">
              <a:gsLst>
                <a:gs pos="0">
                  <a:srgbClr val="0AE214">
                    <a:gamma/>
                    <a:shade val="46275"/>
                    <a:invGamma/>
                  </a:srgbClr>
                </a:gs>
                <a:gs pos="100000">
                  <a:srgbClr val="0AE214"/>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0487" name="Oval 7"/>
            <p:cNvSpPr>
              <a:spLocks noChangeArrowheads="1"/>
            </p:cNvSpPr>
            <p:nvPr/>
          </p:nvSpPr>
          <p:spPr bwMode="auto">
            <a:xfrm>
              <a:off x="1974" y="2184"/>
              <a:ext cx="368" cy="336"/>
            </a:xfrm>
            <a:prstGeom prst="ellipse">
              <a:avLst/>
            </a:prstGeom>
            <a:solidFill>
              <a:srgbClr val="93930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0488" name="Oval 8"/>
            <p:cNvSpPr>
              <a:spLocks noChangeArrowheads="1"/>
            </p:cNvSpPr>
            <p:nvPr/>
          </p:nvSpPr>
          <p:spPr bwMode="auto">
            <a:xfrm>
              <a:off x="1990" y="1752"/>
              <a:ext cx="344" cy="296"/>
            </a:xfrm>
            <a:prstGeom prst="ellipse">
              <a:avLst/>
            </a:prstGeom>
            <a:solidFill>
              <a:srgbClr val="960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40489" name="Oval 9"/>
            <p:cNvSpPr>
              <a:spLocks noChangeArrowheads="1"/>
            </p:cNvSpPr>
            <p:nvPr/>
          </p:nvSpPr>
          <p:spPr bwMode="auto">
            <a:xfrm>
              <a:off x="1965" y="2623"/>
              <a:ext cx="369" cy="328"/>
            </a:xfrm>
            <a:prstGeom prst="ellipse">
              <a:avLst/>
            </a:prstGeom>
            <a:solidFill>
              <a:srgbClr val="01FF0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 name="Pentagon 10"/>
          <p:cNvSpPr/>
          <p:nvPr/>
        </p:nvSpPr>
        <p:spPr bwMode="auto">
          <a:xfrm>
            <a:off x="-14177" y="0"/>
            <a:ext cx="1600200" cy="411480"/>
          </a:xfrm>
          <a:prstGeom prst="homePlate">
            <a:avLst/>
          </a:prstGeom>
          <a:solidFill>
            <a:schemeClr val="accent3">
              <a:lumMod val="75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CONTROL</a:t>
            </a:r>
          </a:p>
        </p:txBody>
      </p:sp>
      <p:sp>
        <p:nvSpPr>
          <p:cNvPr id="13" name="Title 1"/>
          <p:cNvSpPr>
            <a:spLocks noGrp="1"/>
          </p:cNvSpPr>
          <p:nvPr>
            <p:ph type="title"/>
          </p:nvPr>
        </p:nvSpPr>
        <p:spPr>
          <a:xfrm>
            <a:off x="1733634" y="-30100"/>
            <a:ext cx="3429000" cy="669540"/>
          </a:xfrm>
        </p:spPr>
        <p:txBody>
          <a:bodyPr>
            <a:normAutofit/>
          </a:bodyPr>
          <a:lstStyle/>
          <a:p>
            <a:r>
              <a:rPr lang="en-US" sz="3200" b="1" dirty="0" smtClean="0"/>
              <a:t>Green Time</a:t>
            </a:r>
            <a:endParaRPr lang="en-US" sz="3200" b="1" dirty="0"/>
          </a:p>
        </p:txBody>
      </p:sp>
    </p:spTree>
    <p:custDataLst>
      <p:tags r:id="rId1"/>
    </p:custDataLst>
    <p:extLst>
      <p:ext uri="{BB962C8B-B14F-4D97-AF65-F5344CB8AC3E}">
        <p14:creationId xmlns:p14="http://schemas.microsoft.com/office/powerpoint/2010/main" val="36544144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4" name="Rectangle 2"/>
          <p:cNvSpPr>
            <a:spLocks noGrp="1" noChangeArrowheads="1"/>
          </p:cNvSpPr>
          <p:nvPr>
            <p:ph type="title"/>
          </p:nvPr>
        </p:nvSpPr>
        <p:spPr>
          <a:xfrm>
            <a:off x="1610998" y="5262"/>
            <a:ext cx="7735296" cy="406218"/>
          </a:xfrm>
        </p:spPr>
        <p:txBody>
          <a:bodyPr>
            <a:noAutofit/>
          </a:bodyPr>
          <a:lstStyle/>
          <a:p>
            <a:r>
              <a:rPr lang="en-US" altLang="en-US" sz="2800" b="1" dirty="0"/>
              <a:t>Basic Signal Operations Terms</a:t>
            </a:r>
          </a:p>
        </p:txBody>
      </p:sp>
      <p:sp>
        <p:nvSpPr>
          <p:cNvPr id="1487875" name="Rectangle 3"/>
          <p:cNvSpPr>
            <a:spLocks noGrp="1" noChangeArrowheads="1"/>
          </p:cNvSpPr>
          <p:nvPr>
            <p:ph idx="1"/>
          </p:nvPr>
        </p:nvSpPr>
        <p:spPr>
          <a:xfrm>
            <a:off x="990600" y="1981200"/>
            <a:ext cx="3849096" cy="4525963"/>
          </a:xfrm>
        </p:spPr>
        <p:txBody>
          <a:bodyPr/>
          <a:lstStyle/>
          <a:p>
            <a:pPr>
              <a:buFont typeface="Arial" panose="020B0604020202020204" pitchFamily="34" charset="0"/>
              <a:buChar char="•"/>
            </a:pPr>
            <a:r>
              <a:rPr lang="en-US" altLang="en-US" b="1" dirty="0"/>
              <a:t>Lost </a:t>
            </a:r>
            <a:r>
              <a:rPr lang="en-US" altLang="en-US" b="1" dirty="0" smtClean="0"/>
              <a:t>Time - </a:t>
            </a:r>
            <a:r>
              <a:rPr lang="en-US" altLang="en-US" sz="2400" dirty="0"/>
              <a:t>T</a:t>
            </a:r>
            <a:r>
              <a:rPr lang="en-US" altLang="en-US" sz="2400" dirty="0" smtClean="0"/>
              <a:t>he </a:t>
            </a:r>
            <a:r>
              <a:rPr lang="en-US" altLang="en-US" sz="2400" dirty="0"/>
              <a:t>amount of time during which the intersection is not used effectively. (L).  Default is 4 seconds per </a:t>
            </a:r>
            <a:r>
              <a:rPr lang="en-US" altLang="en-US" sz="2400" dirty="0" smtClean="0"/>
              <a:t>movement.</a:t>
            </a:r>
            <a:endParaRPr lang="en-US" altLang="en-US" sz="2400" dirty="0"/>
          </a:p>
        </p:txBody>
      </p:sp>
      <p:grpSp>
        <p:nvGrpSpPr>
          <p:cNvPr id="1487876" name="Group 4"/>
          <p:cNvGrpSpPr>
            <a:grpSpLocks/>
          </p:cNvGrpSpPr>
          <p:nvPr/>
        </p:nvGrpSpPr>
        <p:grpSpPr bwMode="auto">
          <a:xfrm>
            <a:off x="4953000" y="2133600"/>
            <a:ext cx="3629025" cy="3592513"/>
            <a:chOff x="4003" y="2587"/>
            <a:chExt cx="1581" cy="1501"/>
          </a:xfrm>
        </p:grpSpPr>
        <p:sp>
          <p:nvSpPr>
            <p:cNvPr id="1487877" name="Oval 5"/>
            <p:cNvSpPr>
              <a:spLocks noChangeArrowheads="1"/>
            </p:cNvSpPr>
            <p:nvPr/>
          </p:nvSpPr>
          <p:spPr bwMode="auto">
            <a:xfrm>
              <a:off x="4146" y="3192"/>
              <a:ext cx="229" cy="203"/>
            </a:xfrm>
            <a:prstGeom prst="ellipse">
              <a:avLst/>
            </a:prstGeom>
            <a:gradFill rotWithShape="0">
              <a:gsLst>
                <a:gs pos="0">
                  <a:srgbClr val="00FF00">
                    <a:gamma/>
                    <a:shade val="46275"/>
                    <a:invGamma/>
                  </a:srgbClr>
                </a:gs>
                <a:gs pos="100000">
                  <a:srgbClr val="00FF00"/>
                </a:gs>
              </a:gsLst>
              <a:lin ang="5400000" scaled="1"/>
            </a:gradFill>
            <a:ln w="31750">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7878" name="Rectangle 6"/>
            <p:cNvSpPr>
              <a:spLocks noChangeArrowheads="1"/>
            </p:cNvSpPr>
            <p:nvPr/>
          </p:nvSpPr>
          <p:spPr bwMode="auto">
            <a:xfrm>
              <a:off x="4021" y="2587"/>
              <a:ext cx="1563" cy="1496"/>
            </a:xfrm>
            <a:prstGeom prst="rect">
              <a:avLst/>
            </a:prstGeom>
            <a:gradFill rotWithShape="0">
              <a:gsLst>
                <a:gs pos="0">
                  <a:srgbClr val="339966"/>
                </a:gs>
                <a:gs pos="50000">
                  <a:srgbClr val="00CC66"/>
                </a:gs>
                <a:gs pos="100000">
                  <a:srgbClr val="339966"/>
                </a:gs>
              </a:gsLst>
              <a:lin ang="2700000" scaled="1"/>
            </a:gradFill>
            <a:ln w="0" cap="sq">
              <a:solidFill>
                <a:srgbClr val="000000"/>
              </a:solidFill>
              <a:miter lim="800000"/>
              <a:headEnd/>
              <a:tailEnd/>
            </a:ln>
          </p:spPr>
          <p:txBody>
            <a:bodyPr/>
            <a:lstStyle/>
            <a:p>
              <a:endParaRPr lang="en-US"/>
            </a:p>
          </p:txBody>
        </p:sp>
        <p:sp>
          <p:nvSpPr>
            <p:cNvPr id="1487879" name="Freeform 7"/>
            <p:cNvSpPr>
              <a:spLocks/>
            </p:cNvSpPr>
            <p:nvPr/>
          </p:nvSpPr>
          <p:spPr bwMode="auto">
            <a:xfrm>
              <a:off x="4006" y="2587"/>
              <a:ext cx="1563" cy="1500"/>
            </a:xfrm>
            <a:custGeom>
              <a:avLst/>
              <a:gdLst>
                <a:gd name="T0" fmla="*/ 0 w 7427"/>
                <a:gd name="T1" fmla="*/ 2584 h 7413"/>
                <a:gd name="T2" fmla="*/ 2311 w 7427"/>
                <a:gd name="T3" fmla="*/ 2588 h 7413"/>
                <a:gd name="T4" fmla="*/ 2335 w 7427"/>
                <a:gd name="T5" fmla="*/ 2588 h 7413"/>
                <a:gd name="T6" fmla="*/ 2360 w 7427"/>
                <a:gd name="T7" fmla="*/ 2584 h 7413"/>
                <a:gd name="T8" fmla="*/ 2390 w 7427"/>
                <a:gd name="T9" fmla="*/ 2577 h 7413"/>
                <a:gd name="T10" fmla="*/ 2460 w 7427"/>
                <a:gd name="T11" fmla="*/ 2556 h 7413"/>
                <a:gd name="T12" fmla="*/ 2495 w 7427"/>
                <a:gd name="T13" fmla="*/ 2538 h 7413"/>
                <a:gd name="T14" fmla="*/ 2526 w 7427"/>
                <a:gd name="T15" fmla="*/ 2514 h 7413"/>
                <a:gd name="T16" fmla="*/ 2550 w 7427"/>
                <a:gd name="T17" fmla="*/ 2483 h 7413"/>
                <a:gd name="T18" fmla="*/ 2567 w 7427"/>
                <a:gd name="T19" fmla="*/ 2446 h 7413"/>
                <a:gd name="T20" fmla="*/ 2587 w 7427"/>
                <a:gd name="T21" fmla="*/ 2370 h 7413"/>
                <a:gd name="T22" fmla="*/ 2591 w 7427"/>
                <a:gd name="T23" fmla="*/ 2336 h 7413"/>
                <a:gd name="T24" fmla="*/ 2594 w 7427"/>
                <a:gd name="T25" fmla="*/ 2308 h 7413"/>
                <a:gd name="T26" fmla="*/ 2594 w 7427"/>
                <a:gd name="T27" fmla="*/ 2284 h 7413"/>
                <a:gd name="T28" fmla="*/ 2594 w 7427"/>
                <a:gd name="T29" fmla="*/ 0 h 7413"/>
                <a:gd name="T30" fmla="*/ 4833 w 7427"/>
                <a:gd name="T31" fmla="*/ 4 h 7413"/>
                <a:gd name="T32" fmla="*/ 4833 w 7427"/>
                <a:gd name="T33" fmla="*/ 2270 h 7413"/>
                <a:gd name="T34" fmla="*/ 4833 w 7427"/>
                <a:gd name="T35" fmla="*/ 2294 h 7413"/>
                <a:gd name="T36" fmla="*/ 4836 w 7427"/>
                <a:gd name="T37" fmla="*/ 2321 h 7413"/>
                <a:gd name="T38" fmla="*/ 4843 w 7427"/>
                <a:gd name="T39" fmla="*/ 2356 h 7413"/>
                <a:gd name="T40" fmla="*/ 4863 w 7427"/>
                <a:gd name="T41" fmla="*/ 2432 h 7413"/>
                <a:gd name="T42" fmla="*/ 4881 w 7427"/>
                <a:gd name="T43" fmla="*/ 2470 h 7413"/>
                <a:gd name="T44" fmla="*/ 4905 w 7427"/>
                <a:gd name="T45" fmla="*/ 2501 h 7413"/>
                <a:gd name="T46" fmla="*/ 4933 w 7427"/>
                <a:gd name="T47" fmla="*/ 2525 h 7413"/>
                <a:gd name="T48" fmla="*/ 4964 w 7427"/>
                <a:gd name="T49" fmla="*/ 2542 h 7413"/>
                <a:gd name="T50" fmla="*/ 5023 w 7427"/>
                <a:gd name="T51" fmla="*/ 2566 h 7413"/>
                <a:gd name="T52" fmla="*/ 5051 w 7427"/>
                <a:gd name="T53" fmla="*/ 2573 h 7413"/>
                <a:gd name="T54" fmla="*/ 5071 w 7427"/>
                <a:gd name="T55" fmla="*/ 2577 h 7413"/>
                <a:gd name="T56" fmla="*/ 5084 w 7427"/>
                <a:gd name="T57" fmla="*/ 2580 h 7413"/>
                <a:gd name="T58" fmla="*/ 5088 w 7427"/>
                <a:gd name="T59" fmla="*/ 2580 h 7413"/>
                <a:gd name="T60" fmla="*/ 7419 w 7427"/>
                <a:gd name="T61" fmla="*/ 2588 h 7413"/>
                <a:gd name="T62" fmla="*/ 7427 w 7427"/>
                <a:gd name="T63" fmla="*/ 4822 h 7413"/>
                <a:gd name="T64" fmla="*/ 5109 w 7427"/>
                <a:gd name="T65" fmla="*/ 4815 h 7413"/>
                <a:gd name="T66" fmla="*/ 5102 w 7427"/>
                <a:gd name="T67" fmla="*/ 4815 h 7413"/>
                <a:gd name="T68" fmla="*/ 5084 w 7427"/>
                <a:gd name="T69" fmla="*/ 4812 h 7413"/>
                <a:gd name="T70" fmla="*/ 5029 w 7427"/>
                <a:gd name="T71" fmla="*/ 4812 h 7413"/>
                <a:gd name="T72" fmla="*/ 4992 w 7427"/>
                <a:gd name="T73" fmla="*/ 4818 h 7413"/>
                <a:gd name="T74" fmla="*/ 4957 w 7427"/>
                <a:gd name="T75" fmla="*/ 4826 h 7413"/>
                <a:gd name="T76" fmla="*/ 4922 w 7427"/>
                <a:gd name="T77" fmla="*/ 4842 h 7413"/>
                <a:gd name="T78" fmla="*/ 4895 w 7427"/>
                <a:gd name="T79" fmla="*/ 4868 h 7413"/>
                <a:gd name="T80" fmla="*/ 4871 w 7427"/>
                <a:gd name="T81" fmla="*/ 4901 h 7413"/>
                <a:gd name="T82" fmla="*/ 4857 w 7427"/>
                <a:gd name="T83" fmla="*/ 4943 h 7413"/>
                <a:gd name="T84" fmla="*/ 4839 w 7427"/>
                <a:gd name="T85" fmla="*/ 5033 h 7413"/>
                <a:gd name="T86" fmla="*/ 4833 w 7427"/>
                <a:gd name="T87" fmla="*/ 5074 h 7413"/>
                <a:gd name="T88" fmla="*/ 4833 w 7427"/>
                <a:gd name="T89" fmla="*/ 5144 h 7413"/>
                <a:gd name="T90" fmla="*/ 4833 w 7427"/>
                <a:gd name="T91" fmla="*/ 7413 h 7413"/>
                <a:gd name="T92" fmla="*/ 2594 w 7427"/>
                <a:gd name="T93" fmla="*/ 7409 h 7413"/>
                <a:gd name="T94" fmla="*/ 2587 w 7427"/>
                <a:gd name="T95" fmla="*/ 5118 h 7413"/>
                <a:gd name="T96" fmla="*/ 2587 w 7427"/>
                <a:gd name="T97" fmla="*/ 5091 h 7413"/>
                <a:gd name="T98" fmla="*/ 2583 w 7427"/>
                <a:gd name="T99" fmla="*/ 5063 h 7413"/>
                <a:gd name="T100" fmla="*/ 2577 w 7427"/>
                <a:gd name="T101" fmla="*/ 5026 h 7413"/>
                <a:gd name="T102" fmla="*/ 2556 w 7427"/>
                <a:gd name="T103" fmla="*/ 4950 h 7413"/>
                <a:gd name="T104" fmla="*/ 2539 w 7427"/>
                <a:gd name="T105" fmla="*/ 4912 h 7413"/>
                <a:gd name="T106" fmla="*/ 2515 w 7427"/>
                <a:gd name="T107" fmla="*/ 4881 h 7413"/>
                <a:gd name="T108" fmla="*/ 2487 w 7427"/>
                <a:gd name="T109" fmla="*/ 4857 h 7413"/>
                <a:gd name="T110" fmla="*/ 2453 w 7427"/>
                <a:gd name="T111" fmla="*/ 4842 h 7413"/>
                <a:gd name="T112" fmla="*/ 2388 w 7427"/>
                <a:gd name="T113" fmla="*/ 4826 h 7413"/>
                <a:gd name="T114" fmla="*/ 2357 w 7427"/>
                <a:gd name="T115" fmla="*/ 4818 h 7413"/>
                <a:gd name="T116" fmla="*/ 2311 w 7427"/>
                <a:gd name="T117" fmla="*/ 4818 h 7413"/>
                <a:gd name="T118" fmla="*/ 0 w 7427"/>
                <a:gd name="T119" fmla="*/ 4822 h 7413"/>
                <a:gd name="T120" fmla="*/ 0 w 7427"/>
                <a:gd name="T121" fmla="*/ 2584 h 7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27" h="7413">
                  <a:moveTo>
                    <a:pt x="0" y="2584"/>
                  </a:moveTo>
                  <a:lnTo>
                    <a:pt x="2311" y="2588"/>
                  </a:lnTo>
                  <a:lnTo>
                    <a:pt x="2335" y="2588"/>
                  </a:lnTo>
                  <a:lnTo>
                    <a:pt x="2360" y="2584"/>
                  </a:lnTo>
                  <a:lnTo>
                    <a:pt x="2390" y="2577"/>
                  </a:lnTo>
                  <a:lnTo>
                    <a:pt x="2460" y="2556"/>
                  </a:lnTo>
                  <a:lnTo>
                    <a:pt x="2495" y="2538"/>
                  </a:lnTo>
                  <a:lnTo>
                    <a:pt x="2526" y="2514"/>
                  </a:lnTo>
                  <a:lnTo>
                    <a:pt x="2550" y="2483"/>
                  </a:lnTo>
                  <a:lnTo>
                    <a:pt x="2567" y="2446"/>
                  </a:lnTo>
                  <a:lnTo>
                    <a:pt x="2587" y="2370"/>
                  </a:lnTo>
                  <a:lnTo>
                    <a:pt x="2591" y="2336"/>
                  </a:lnTo>
                  <a:lnTo>
                    <a:pt x="2594" y="2308"/>
                  </a:lnTo>
                  <a:lnTo>
                    <a:pt x="2594" y="2284"/>
                  </a:lnTo>
                  <a:lnTo>
                    <a:pt x="2594" y="0"/>
                  </a:lnTo>
                  <a:lnTo>
                    <a:pt x="4833" y="4"/>
                  </a:lnTo>
                  <a:lnTo>
                    <a:pt x="4833" y="2270"/>
                  </a:lnTo>
                  <a:lnTo>
                    <a:pt x="4833" y="2294"/>
                  </a:lnTo>
                  <a:lnTo>
                    <a:pt x="4836" y="2321"/>
                  </a:lnTo>
                  <a:lnTo>
                    <a:pt x="4843" y="2356"/>
                  </a:lnTo>
                  <a:lnTo>
                    <a:pt x="4863" y="2432"/>
                  </a:lnTo>
                  <a:lnTo>
                    <a:pt x="4881" y="2470"/>
                  </a:lnTo>
                  <a:lnTo>
                    <a:pt x="4905" y="2501"/>
                  </a:lnTo>
                  <a:lnTo>
                    <a:pt x="4933" y="2525"/>
                  </a:lnTo>
                  <a:lnTo>
                    <a:pt x="4964" y="2542"/>
                  </a:lnTo>
                  <a:lnTo>
                    <a:pt x="5023" y="2566"/>
                  </a:lnTo>
                  <a:lnTo>
                    <a:pt x="5051" y="2573"/>
                  </a:lnTo>
                  <a:lnTo>
                    <a:pt x="5071" y="2577"/>
                  </a:lnTo>
                  <a:lnTo>
                    <a:pt x="5084" y="2580"/>
                  </a:lnTo>
                  <a:lnTo>
                    <a:pt x="5088" y="2580"/>
                  </a:lnTo>
                  <a:lnTo>
                    <a:pt x="7419" y="2588"/>
                  </a:lnTo>
                  <a:lnTo>
                    <a:pt x="7427" y="4822"/>
                  </a:lnTo>
                  <a:lnTo>
                    <a:pt x="5109" y="4815"/>
                  </a:lnTo>
                  <a:lnTo>
                    <a:pt x="5102" y="4815"/>
                  </a:lnTo>
                  <a:lnTo>
                    <a:pt x="5084" y="4812"/>
                  </a:lnTo>
                  <a:lnTo>
                    <a:pt x="5029" y="4812"/>
                  </a:lnTo>
                  <a:lnTo>
                    <a:pt x="4992" y="4818"/>
                  </a:lnTo>
                  <a:lnTo>
                    <a:pt x="4957" y="4826"/>
                  </a:lnTo>
                  <a:lnTo>
                    <a:pt x="4922" y="4842"/>
                  </a:lnTo>
                  <a:lnTo>
                    <a:pt x="4895" y="4868"/>
                  </a:lnTo>
                  <a:lnTo>
                    <a:pt x="4871" y="4901"/>
                  </a:lnTo>
                  <a:lnTo>
                    <a:pt x="4857" y="4943"/>
                  </a:lnTo>
                  <a:lnTo>
                    <a:pt x="4839" y="5033"/>
                  </a:lnTo>
                  <a:lnTo>
                    <a:pt x="4833" y="5074"/>
                  </a:lnTo>
                  <a:lnTo>
                    <a:pt x="4833" y="5144"/>
                  </a:lnTo>
                  <a:lnTo>
                    <a:pt x="4833" y="7413"/>
                  </a:lnTo>
                  <a:lnTo>
                    <a:pt x="2594" y="7409"/>
                  </a:lnTo>
                  <a:lnTo>
                    <a:pt x="2587" y="5118"/>
                  </a:lnTo>
                  <a:lnTo>
                    <a:pt x="2587" y="5091"/>
                  </a:lnTo>
                  <a:lnTo>
                    <a:pt x="2583" y="5063"/>
                  </a:lnTo>
                  <a:lnTo>
                    <a:pt x="2577" y="5026"/>
                  </a:lnTo>
                  <a:lnTo>
                    <a:pt x="2556" y="4950"/>
                  </a:lnTo>
                  <a:lnTo>
                    <a:pt x="2539" y="4912"/>
                  </a:lnTo>
                  <a:lnTo>
                    <a:pt x="2515" y="4881"/>
                  </a:lnTo>
                  <a:lnTo>
                    <a:pt x="2487" y="4857"/>
                  </a:lnTo>
                  <a:lnTo>
                    <a:pt x="2453" y="4842"/>
                  </a:lnTo>
                  <a:lnTo>
                    <a:pt x="2388" y="4826"/>
                  </a:lnTo>
                  <a:lnTo>
                    <a:pt x="2357" y="4818"/>
                  </a:lnTo>
                  <a:lnTo>
                    <a:pt x="2311" y="4818"/>
                  </a:lnTo>
                  <a:lnTo>
                    <a:pt x="0" y="4822"/>
                  </a:lnTo>
                  <a:lnTo>
                    <a:pt x="0" y="2584"/>
                  </a:lnTo>
                  <a:close/>
                </a:path>
              </a:pathLst>
            </a:custGeom>
            <a:solidFill>
              <a:schemeClr val="bg1">
                <a:lumMod val="50000"/>
              </a:schemeClr>
            </a:solidFill>
            <a:ln w="0" cap="sq">
              <a:solidFill>
                <a:srgbClr val="000000"/>
              </a:solidFill>
              <a:prstDash val="solid"/>
              <a:miter lim="800000"/>
              <a:headEnd/>
              <a:tailEnd/>
            </a:ln>
          </p:spPr>
          <p:txBody>
            <a:bodyPr/>
            <a:lstStyle/>
            <a:p>
              <a:endParaRPr lang="en-US"/>
            </a:p>
          </p:txBody>
        </p:sp>
        <p:sp>
          <p:nvSpPr>
            <p:cNvPr id="1487880" name="Freeform 8"/>
            <p:cNvSpPr>
              <a:spLocks/>
            </p:cNvSpPr>
            <p:nvPr/>
          </p:nvSpPr>
          <p:spPr bwMode="auto">
            <a:xfrm>
              <a:off x="4722" y="3603"/>
              <a:ext cx="134" cy="485"/>
            </a:xfrm>
            <a:custGeom>
              <a:avLst/>
              <a:gdLst>
                <a:gd name="T0" fmla="*/ 4 w 641"/>
                <a:gd name="T1" fmla="*/ 138 h 2404"/>
                <a:gd name="T2" fmla="*/ 17 w 641"/>
                <a:gd name="T3" fmla="*/ 118 h 2404"/>
                <a:gd name="T4" fmla="*/ 28 w 641"/>
                <a:gd name="T5" fmla="*/ 100 h 2404"/>
                <a:gd name="T6" fmla="*/ 37 w 641"/>
                <a:gd name="T7" fmla="*/ 87 h 2404"/>
                <a:gd name="T8" fmla="*/ 52 w 641"/>
                <a:gd name="T9" fmla="*/ 69 h 2404"/>
                <a:gd name="T10" fmla="*/ 69 w 641"/>
                <a:gd name="T11" fmla="*/ 48 h 2404"/>
                <a:gd name="T12" fmla="*/ 79 w 641"/>
                <a:gd name="T13" fmla="*/ 35 h 2404"/>
                <a:gd name="T14" fmla="*/ 93 w 641"/>
                <a:gd name="T15" fmla="*/ 24 h 2404"/>
                <a:gd name="T16" fmla="*/ 107 w 641"/>
                <a:gd name="T17" fmla="*/ 14 h 2404"/>
                <a:gd name="T18" fmla="*/ 117 w 641"/>
                <a:gd name="T19" fmla="*/ 10 h 2404"/>
                <a:gd name="T20" fmla="*/ 131 w 641"/>
                <a:gd name="T21" fmla="*/ 4 h 2404"/>
                <a:gd name="T22" fmla="*/ 179 w 641"/>
                <a:gd name="T23" fmla="*/ 0 h 2404"/>
                <a:gd name="T24" fmla="*/ 193 w 641"/>
                <a:gd name="T25" fmla="*/ 8 h 2404"/>
                <a:gd name="T26" fmla="*/ 207 w 641"/>
                <a:gd name="T27" fmla="*/ 10 h 2404"/>
                <a:gd name="T28" fmla="*/ 217 w 641"/>
                <a:gd name="T29" fmla="*/ 17 h 2404"/>
                <a:gd name="T30" fmla="*/ 231 w 641"/>
                <a:gd name="T31" fmla="*/ 28 h 2404"/>
                <a:gd name="T32" fmla="*/ 249 w 641"/>
                <a:gd name="T33" fmla="*/ 38 h 2404"/>
                <a:gd name="T34" fmla="*/ 269 w 641"/>
                <a:gd name="T35" fmla="*/ 59 h 2404"/>
                <a:gd name="T36" fmla="*/ 286 w 641"/>
                <a:gd name="T37" fmla="*/ 80 h 2404"/>
                <a:gd name="T38" fmla="*/ 297 w 641"/>
                <a:gd name="T39" fmla="*/ 93 h 2404"/>
                <a:gd name="T40" fmla="*/ 307 w 641"/>
                <a:gd name="T41" fmla="*/ 111 h 2404"/>
                <a:gd name="T42" fmla="*/ 317 w 641"/>
                <a:gd name="T43" fmla="*/ 124 h 2404"/>
                <a:gd name="T44" fmla="*/ 324 w 641"/>
                <a:gd name="T45" fmla="*/ 1176 h 2404"/>
                <a:gd name="T46" fmla="*/ 331 w 641"/>
                <a:gd name="T47" fmla="*/ 1208 h 2404"/>
                <a:gd name="T48" fmla="*/ 335 w 641"/>
                <a:gd name="T49" fmla="*/ 1239 h 2404"/>
                <a:gd name="T50" fmla="*/ 341 w 641"/>
                <a:gd name="T51" fmla="*/ 1256 h 2404"/>
                <a:gd name="T52" fmla="*/ 345 w 641"/>
                <a:gd name="T53" fmla="*/ 1272 h 2404"/>
                <a:gd name="T54" fmla="*/ 352 w 641"/>
                <a:gd name="T55" fmla="*/ 1290 h 2404"/>
                <a:gd name="T56" fmla="*/ 355 w 641"/>
                <a:gd name="T57" fmla="*/ 1304 h 2404"/>
                <a:gd name="T58" fmla="*/ 363 w 641"/>
                <a:gd name="T59" fmla="*/ 1322 h 2404"/>
                <a:gd name="T60" fmla="*/ 369 w 641"/>
                <a:gd name="T61" fmla="*/ 1335 h 2404"/>
                <a:gd name="T62" fmla="*/ 376 w 641"/>
                <a:gd name="T63" fmla="*/ 1353 h 2404"/>
                <a:gd name="T64" fmla="*/ 383 w 641"/>
                <a:gd name="T65" fmla="*/ 1366 h 2404"/>
                <a:gd name="T66" fmla="*/ 390 w 641"/>
                <a:gd name="T67" fmla="*/ 1383 h 2404"/>
                <a:gd name="T68" fmla="*/ 400 w 641"/>
                <a:gd name="T69" fmla="*/ 1397 h 2404"/>
                <a:gd name="T70" fmla="*/ 407 w 641"/>
                <a:gd name="T71" fmla="*/ 1414 h 2404"/>
                <a:gd name="T72" fmla="*/ 418 w 641"/>
                <a:gd name="T73" fmla="*/ 1428 h 2404"/>
                <a:gd name="T74" fmla="*/ 431 w 641"/>
                <a:gd name="T75" fmla="*/ 1442 h 2404"/>
                <a:gd name="T76" fmla="*/ 442 w 641"/>
                <a:gd name="T77" fmla="*/ 1460 h 2404"/>
                <a:gd name="T78" fmla="*/ 455 w 641"/>
                <a:gd name="T79" fmla="*/ 1473 h 2404"/>
                <a:gd name="T80" fmla="*/ 469 w 641"/>
                <a:gd name="T81" fmla="*/ 1487 h 2404"/>
                <a:gd name="T82" fmla="*/ 483 w 641"/>
                <a:gd name="T83" fmla="*/ 1500 h 2404"/>
                <a:gd name="T84" fmla="*/ 507 w 641"/>
                <a:gd name="T85" fmla="*/ 1524 h 2404"/>
                <a:gd name="T86" fmla="*/ 521 w 641"/>
                <a:gd name="T87" fmla="*/ 1542 h 2404"/>
                <a:gd name="T88" fmla="*/ 534 w 641"/>
                <a:gd name="T89" fmla="*/ 1556 h 2404"/>
                <a:gd name="T90" fmla="*/ 549 w 641"/>
                <a:gd name="T91" fmla="*/ 1572 h 2404"/>
                <a:gd name="T92" fmla="*/ 562 w 641"/>
                <a:gd name="T93" fmla="*/ 1594 h 2404"/>
                <a:gd name="T94" fmla="*/ 576 w 641"/>
                <a:gd name="T95" fmla="*/ 1611 h 2404"/>
                <a:gd name="T96" fmla="*/ 583 w 641"/>
                <a:gd name="T97" fmla="*/ 1631 h 2404"/>
                <a:gd name="T98" fmla="*/ 593 w 641"/>
                <a:gd name="T99" fmla="*/ 1655 h 2404"/>
                <a:gd name="T100" fmla="*/ 604 w 641"/>
                <a:gd name="T101" fmla="*/ 1680 h 2404"/>
                <a:gd name="T102" fmla="*/ 613 w 641"/>
                <a:gd name="T103" fmla="*/ 1708 h 2404"/>
                <a:gd name="T104" fmla="*/ 617 w 641"/>
                <a:gd name="T105" fmla="*/ 1728 h 2404"/>
                <a:gd name="T106" fmla="*/ 624 w 641"/>
                <a:gd name="T107" fmla="*/ 1752 h 2404"/>
                <a:gd name="T108" fmla="*/ 628 w 641"/>
                <a:gd name="T109" fmla="*/ 1780 h 2404"/>
                <a:gd name="T110" fmla="*/ 635 w 641"/>
                <a:gd name="T111" fmla="*/ 1811 h 2404"/>
                <a:gd name="T112" fmla="*/ 639 w 641"/>
                <a:gd name="T113" fmla="*/ 1866 h 2404"/>
                <a:gd name="T114" fmla="*/ 641 w 641"/>
                <a:gd name="T115" fmla="*/ 2404 h 2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1" h="2404">
                  <a:moveTo>
                    <a:pt x="4" y="2404"/>
                  </a:moveTo>
                  <a:lnTo>
                    <a:pt x="0" y="146"/>
                  </a:lnTo>
                  <a:lnTo>
                    <a:pt x="4" y="138"/>
                  </a:lnTo>
                  <a:lnTo>
                    <a:pt x="7" y="135"/>
                  </a:lnTo>
                  <a:lnTo>
                    <a:pt x="13" y="120"/>
                  </a:lnTo>
                  <a:lnTo>
                    <a:pt x="17" y="118"/>
                  </a:lnTo>
                  <a:lnTo>
                    <a:pt x="21" y="111"/>
                  </a:lnTo>
                  <a:lnTo>
                    <a:pt x="24" y="107"/>
                  </a:lnTo>
                  <a:lnTo>
                    <a:pt x="28" y="100"/>
                  </a:lnTo>
                  <a:lnTo>
                    <a:pt x="31" y="96"/>
                  </a:lnTo>
                  <a:lnTo>
                    <a:pt x="35" y="90"/>
                  </a:lnTo>
                  <a:lnTo>
                    <a:pt x="37" y="87"/>
                  </a:lnTo>
                  <a:lnTo>
                    <a:pt x="41" y="80"/>
                  </a:lnTo>
                  <a:lnTo>
                    <a:pt x="48" y="72"/>
                  </a:lnTo>
                  <a:lnTo>
                    <a:pt x="52" y="69"/>
                  </a:lnTo>
                  <a:lnTo>
                    <a:pt x="55" y="63"/>
                  </a:lnTo>
                  <a:lnTo>
                    <a:pt x="63" y="56"/>
                  </a:lnTo>
                  <a:lnTo>
                    <a:pt x="69" y="48"/>
                  </a:lnTo>
                  <a:lnTo>
                    <a:pt x="72" y="45"/>
                  </a:lnTo>
                  <a:lnTo>
                    <a:pt x="72" y="41"/>
                  </a:lnTo>
                  <a:lnTo>
                    <a:pt x="79" y="35"/>
                  </a:lnTo>
                  <a:lnTo>
                    <a:pt x="83" y="32"/>
                  </a:lnTo>
                  <a:lnTo>
                    <a:pt x="87" y="32"/>
                  </a:lnTo>
                  <a:lnTo>
                    <a:pt x="93" y="24"/>
                  </a:lnTo>
                  <a:lnTo>
                    <a:pt x="96" y="21"/>
                  </a:lnTo>
                  <a:lnTo>
                    <a:pt x="100" y="21"/>
                  </a:lnTo>
                  <a:lnTo>
                    <a:pt x="107" y="14"/>
                  </a:lnTo>
                  <a:lnTo>
                    <a:pt x="111" y="14"/>
                  </a:lnTo>
                  <a:lnTo>
                    <a:pt x="114" y="10"/>
                  </a:lnTo>
                  <a:lnTo>
                    <a:pt x="117" y="10"/>
                  </a:lnTo>
                  <a:lnTo>
                    <a:pt x="120" y="8"/>
                  </a:lnTo>
                  <a:lnTo>
                    <a:pt x="127" y="8"/>
                  </a:lnTo>
                  <a:lnTo>
                    <a:pt x="131" y="4"/>
                  </a:lnTo>
                  <a:lnTo>
                    <a:pt x="142" y="4"/>
                  </a:lnTo>
                  <a:lnTo>
                    <a:pt x="144" y="0"/>
                  </a:lnTo>
                  <a:lnTo>
                    <a:pt x="179" y="0"/>
                  </a:lnTo>
                  <a:lnTo>
                    <a:pt x="183" y="4"/>
                  </a:lnTo>
                  <a:lnTo>
                    <a:pt x="190" y="4"/>
                  </a:lnTo>
                  <a:lnTo>
                    <a:pt x="193" y="8"/>
                  </a:lnTo>
                  <a:lnTo>
                    <a:pt x="199" y="8"/>
                  </a:lnTo>
                  <a:lnTo>
                    <a:pt x="203" y="10"/>
                  </a:lnTo>
                  <a:lnTo>
                    <a:pt x="207" y="10"/>
                  </a:lnTo>
                  <a:lnTo>
                    <a:pt x="210" y="14"/>
                  </a:lnTo>
                  <a:lnTo>
                    <a:pt x="214" y="14"/>
                  </a:lnTo>
                  <a:lnTo>
                    <a:pt x="217" y="17"/>
                  </a:lnTo>
                  <a:lnTo>
                    <a:pt x="221" y="17"/>
                  </a:lnTo>
                  <a:lnTo>
                    <a:pt x="227" y="24"/>
                  </a:lnTo>
                  <a:lnTo>
                    <a:pt x="231" y="28"/>
                  </a:lnTo>
                  <a:lnTo>
                    <a:pt x="234" y="28"/>
                  </a:lnTo>
                  <a:lnTo>
                    <a:pt x="241" y="35"/>
                  </a:lnTo>
                  <a:lnTo>
                    <a:pt x="249" y="38"/>
                  </a:lnTo>
                  <a:lnTo>
                    <a:pt x="255" y="45"/>
                  </a:lnTo>
                  <a:lnTo>
                    <a:pt x="262" y="52"/>
                  </a:lnTo>
                  <a:lnTo>
                    <a:pt x="269" y="59"/>
                  </a:lnTo>
                  <a:lnTo>
                    <a:pt x="276" y="65"/>
                  </a:lnTo>
                  <a:lnTo>
                    <a:pt x="280" y="72"/>
                  </a:lnTo>
                  <a:lnTo>
                    <a:pt x="286" y="80"/>
                  </a:lnTo>
                  <a:lnTo>
                    <a:pt x="289" y="83"/>
                  </a:lnTo>
                  <a:lnTo>
                    <a:pt x="293" y="90"/>
                  </a:lnTo>
                  <a:lnTo>
                    <a:pt x="297" y="93"/>
                  </a:lnTo>
                  <a:lnTo>
                    <a:pt x="300" y="100"/>
                  </a:lnTo>
                  <a:lnTo>
                    <a:pt x="304" y="104"/>
                  </a:lnTo>
                  <a:lnTo>
                    <a:pt x="307" y="111"/>
                  </a:lnTo>
                  <a:lnTo>
                    <a:pt x="310" y="114"/>
                  </a:lnTo>
                  <a:lnTo>
                    <a:pt x="313" y="120"/>
                  </a:lnTo>
                  <a:lnTo>
                    <a:pt x="317" y="124"/>
                  </a:lnTo>
                  <a:lnTo>
                    <a:pt x="321" y="131"/>
                  </a:lnTo>
                  <a:lnTo>
                    <a:pt x="324" y="135"/>
                  </a:lnTo>
                  <a:lnTo>
                    <a:pt x="324" y="1176"/>
                  </a:lnTo>
                  <a:lnTo>
                    <a:pt x="328" y="1184"/>
                  </a:lnTo>
                  <a:lnTo>
                    <a:pt x="328" y="1204"/>
                  </a:lnTo>
                  <a:lnTo>
                    <a:pt x="331" y="1208"/>
                  </a:lnTo>
                  <a:lnTo>
                    <a:pt x="331" y="1217"/>
                  </a:lnTo>
                  <a:lnTo>
                    <a:pt x="335" y="1224"/>
                  </a:lnTo>
                  <a:lnTo>
                    <a:pt x="335" y="1239"/>
                  </a:lnTo>
                  <a:lnTo>
                    <a:pt x="337" y="1245"/>
                  </a:lnTo>
                  <a:lnTo>
                    <a:pt x="337" y="1248"/>
                  </a:lnTo>
                  <a:lnTo>
                    <a:pt x="341" y="1256"/>
                  </a:lnTo>
                  <a:lnTo>
                    <a:pt x="341" y="1266"/>
                  </a:lnTo>
                  <a:lnTo>
                    <a:pt x="345" y="1270"/>
                  </a:lnTo>
                  <a:lnTo>
                    <a:pt x="345" y="1272"/>
                  </a:lnTo>
                  <a:lnTo>
                    <a:pt x="348" y="1280"/>
                  </a:lnTo>
                  <a:lnTo>
                    <a:pt x="348" y="1283"/>
                  </a:lnTo>
                  <a:lnTo>
                    <a:pt x="352" y="1290"/>
                  </a:lnTo>
                  <a:lnTo>
                    <a:pt x="352" y="1294"/>
                  </a:lnTo>
                  <a:lnTo>
                    <a:pt x="355" y="1300"/>
                  </a:lnTo>
                  <a:lnTo>
                    <a:pt x="355" y="1304"/>
                  </a:lnTo>
                  <a:lnTo>
                    <a:pt x="359" y="1311"/>
                  </a:lnTo>
                  <a:lnTo>
                    <a:pt x="359" y="1314"/>
                  </a:lnTo>
                  <a:lnTo>
                    <a:pt x="363" y="1322"/>
                  </a:lnTo>
                  <a:lnTo>
                    <a:pt x="365" y="1325"/>
                  </a:lnTo>
                  <a:lnTo>
                    <a:pt x="365" y="1331"/>
                  </a:lnTo>
                  <a:lnTo>
                    <a:pt x="369" y="1335"/>
                  </a:lnTo>
                  <a:lnTo>
                    <a:pt x="369" y="1342"/>
                  </a:lnTo>
                  <a:lnTo>
                    <a:pt x="372" y="1346"/>
                  </a:lnTo>
                  <a:lnTo>
                    <a:pt x="376" y="1353"/>
                  </a:lnTo>
                  <a:lnTo>
                    <a:pt x="376" y="1355"/>
                  </a:lnTo>
                  <a:lnTo>
                    <a:pt x="379" y="1362"/>
                  </a:lnTo>
                  <a:lnTo>
                    <a:pt x="383" y="1366"/>
                  </a:lnTo>
                  <a:lnTo>
                    <a:pt x="387" y="1373"/>
                  </a:lnTo>
                  <a:lnTo>
                    <a:pt x="387" y="1377"/>
                  </a:lnTo>
                  <a:lnTo>
                    <a:pt x="390" y="1383"/>
                  </a:lnTo>
                  <a:lnTo>
                    <a:pt x="393" y="1386"/>
                  </a:lnTo>
                  <a:lnTo>
                    <a:pt x="396" y="1394"/>
                  </a:lnTo>
                  <a:lnTo>
                    <a:pt x="400" y="1397"/>
                  </a:lnTo>
                  <a:lnTo>
                    <a:pt x="400" y="1404"/>
                  </a:lnTo>
                  <a:lnTo>
                    <a:pt x="403" y="1408"/>
                  </a:lnTo>
                  <a:lnTo>
                    <a:pt x="407" y="1414"/>
                  </a:lnTo>
                  <a:lnTo>
                    <a:pt x="411" y="1418"/>
                  </a:lnTo>
                  <a:lnTo>
                    <a:pt x="414" y="1425"/>
                  </a:lnTo>
                  <a:lnTo>
                    <a:pt x="418" y="1428"/>
                  </a:lnTo>
                  <a:lnTo>
                    <a:pt x="420" y="1436"/>
                  </a:lnTo>
                  <a:lnTo>
                    <a:pt x="424" y="1438"/>
                  </a:lnTo>
                  <a:lnTo>
                    <a:pt x="431" y="1442"/>
                  </a:lnTo>
                  <a:lnTo>
                    <a:pt x="435" y="1449"/>
                  </a:lnTo>
                  <a:lnTo>
                    <a:pt x="438" y="1452"/>
                  </a:lnTo>
                  <a:lnTo>
                    <a:pt x="442" y="1460"/>
                  </a:lnTo>
                  <a:lnTo>
                    <a:pt x="448" y="1463"/>
                  </a:lnTo>
                  <a:lnTo>
                    <a:pt x="451" y="1466"/>
                  </a:lnTo>
                  <a:lnTo>
                    <a:pt x="455" y="1473"/>
                  </a:lnTo>
                  <a:lnTo>
                    <a:pt x="462" y="1476"/>
                  </a:lnTo>
                  <a:lnTo>
                    <a:pt x="466" y="1484"/>
                  </a:lnTo>
                  <a:lnTo>
                    <a:pt x="469" y="1487"/>
                  </a:lnTo>
                  <a:lnTo>
                    <a:pt x="475" y="1490"/>
                  </a:lnTo>
                  <a:lnTo>
                    <a:pt x="479" y="1497"/>
                  </a:lnTo>
                  <a:lnTo>
                    <a:pt x="483" y="1500"/>
                  </a:lnTo>
                  <a:lnTo>
                    <a:pt x="490" y="1508"/>
                  </a:lnTo>
                  <a:lnTo>
                    <a:pt x="503" y="1521"/>
                  </a:lnTo>
                  <a:lnTo>
                    <a:pt x="507" y="1524"/>
                  </a:lnTo>
                  <a:lnTo>
                    <a:pt x="514" y="1532"/>
                  </a:lnTo>
                  <a:lnTo>
                    <a:pt x="517" y="1535"/>
                  </a:lnTo>
                  <a:lnTo>
                    <a:pt x="521" y="1542"/>
                  </a:lnTo>
                  <a:lnTo>
                    <a:pt x="528" y="1545"/>
                  </a:lnTo>
                  <a:lnTo>
                    <a:pt x="531" y="1552"/>
                  </a:lnTo>
                  <a:lnTo>
                    <a:pt x="534" y="1556"/>
                  </a:lnTo>
                  <a:lnTo>
                    <a:pt x="538" y="1563"/>
                  </a:lnTo>
                  <a:lnTo>
                    <a:pt x="545" y="1566"/>
                  </a:lnTo>
                  <a:lnTo>
                    <a:pt x="549" y="1572"/>
                  </a:lnTo>
                  <a:lnTo>
                    <a:pt x="552" y="1576"/>
                  </a:lnTo>
                  <a:lnTo>
                    <a:pt x="558" y="1590"/>
                  </a:lnTo>
                  <a:lnTo>
                    <a:pt x="562" y="1594"/>
                  </a:lnTo>
                  <a:lnTo>
                    <a:pt x="569" y="1600"/>
                  </a:lnTo>
                  <a:lnTo>
                    <a:pt x="573" y="1607"/>
                  </a:lnTo>
                  <a:lnTo>
                    <a:pt x="576" y="1611"/>
                  </a:lnTo>
                  <a:lnTo>
                    <a:pt x="580" y="1618"/>
                  </a:lnTo>
                  <a:lnTo>
                    <a:pt x="580" y="1625"/>
                  </a:lnTo>
                  <a:lnTo>
                    <a:pt x="583" y="1631"/>
                  </a:lnTo>
                  <a:lnTo>
                    <a:pt x="586" y="1635"/>
                  </a:lnTo>
                  <a:lnTo>
                    <a:pt x="593" y="1649"/>
                  </a:lnTo>
                  <a:lnTo>
                    <a:pt x="593" y="1655"/>
                  </a:lnTo>
                  <a:lnTo>
                    <a:pt x="600" y="1670"/>
                  </a:lnTo>
                  <a:lnTo>
                    <a:pt x="604" y="1673"/>
                  </a:lnTo>
                  <a:lnTo>
                    <a:pt x="604" y="1680"/>
                  </a:lnTo>
                  <a:lnTo>
                    <a:pt x="607" y="1686"/>
                  </a:lnTo>
                  <a:lnTo>
                    <a:pt x="607" y="1694"/>
                  </a:lnTo>
                  <a:lnTo>
                    <a:pt x="613" y="1708"/>
                  </a:lnTo>
                  <a:lnTo>
                    <a:pt x="613" y="1714"/>
                  </a:lnTo>
                  <a:lnTo>
                    <a:pt x="617" y="1721"/>
                  </a:lnTo>
                  <a:lnTo>
                    <a:pt x="617" y="1728"/>
                  </a:lnTo>
                  <a:lnTo>
                    <a:pt x="621" y="1738"/>
                  </a:lnTo>
                  <a:lnTo>
                    <a:pt x="621" y="1745"/>
                  </a:lnTo>
                  <a:lnTo>
                    <a:pt x="624" y="1752"/>
                  </a:lnTo>
                  <a:lnTo>
                    <a:pt x="624" y="1760"/>
                  </a:lnTo>
                  <a:lnTo>
                    <a:pt x="628" y="1766"/>
                  </a:lnTo>
                  <a:lnTo>
                    <a:pt x="628" y="1780"/>
                  </a:lnTo>
                  <a:lnTo>
                    <a:pt x="631" y="1787"/>
                  </a:lnTo>
                  <a:lnTo>
                    <a:pt x="631" y="1804"/>
                  </a:lnTo>
                  <a:lnTo>
                    <a:pt x="635" y="1811"/>
                  </a:lnTo>
                  <a:lnTo>
                    <a:pt x="635" y="1824"/>
                  </a:lnTo>
                  <a:lnTo>
                    <a:pt x="639" y="1835"/>
                  </a:lnTo>
                  <a:lnTo>
                    <a:pt x="639" y="1866"/>
                  </a:lnTo>
                  <a:lnTo>
                    <a:pt x="641" y="1874"/>
                  </a:lnTo>
                  <a:lnTo>
                    <a:pt x="641" y="1997"/>
                  </a:lnTo>
                  <a:lnTo>
                    <a:pt x="641" y="2404"/>
                  </a:lnTo>
                  <a:lnTo>
                    <a:pt x="4" y="2404"/>
                  </a:lnTo>
                  <a:close/>
                </a:path>
              </a:pathLst>
            </a:custGeom>
            <a:gradFill rotWithShape="0">
              <a:gsLst>
                <a:gs pos="0">
                  <a:srgbClr val="339966"/>
                </a:gs>
                <a:gs pos="50000">
                  <a:srgbClr val="00CC66"/>
                </a:gs>
                <a:gs pos="100000">
                  <a:srgbClr val="339966"/>
                </a:gs>
              </a:gsLst>
              <a:lin ang="2700000" scaled="1"/>
            </a:gradFill>
            <a:ln>
              <a:noFill/>
            </a:ln>
            <a:effectLst/>
            <a:extLst>
              <a:ext uri="{91240B29-F687-4F45-9708-019B960494DF}">
                <a14:hiddenLine xmlns:a14="http://schemas.microsoft.com/office/drawing/2010/main" w="0" cap="sq"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87881" name="Freeform 9"/>
            <p:cNvSpPr>
              <a:spLocks/>
            </p:cNvSpPr>
            <p:nvPr/>
          </p:nvSpPr>
          <p:spPr bwMode="auto">
            <a:xfrm>
              <a:off x="4723" y="2595"/>
              <a:ext cx="133" cy="487"/>
            </a:xfrm>
            <a:custGeom>
              <a:avLst/>
              <a:gdLst>
                <a:gd name="T0" fmla="*/ 635 w 637"/>
                <a:gd name="T1" fmla="*/ 2284 h 2415"/>
                <a:gd name="T2" fmla="*/ 627 w 637"/>
                <a:gd name="T3" fmla="*/ 2297 h 2415"/>
                <a:gd name="T4" fmla="*/ 617 w 637"/>
                <a:gd name="T5" fmla="*/ 2315 h 2415"/>
                <a:gd name="T6" fmla="*/ 607 w 637"/>
                <a:gd name="T7" fmla="*/ 2328 h 2415"/>
                <a:gd name="T8" fmla="*/ 596 w 637"/>
                <a:gd name="T9" fmla="*/ 2346 h 2415"/>
                <a:gd name="T10" fmla="*/ 579 w 637"/>
                <a:gd name="T11" fmla="*/ 2367 h 2415"/>
                <a:gd name="T12" fmla="*/ 569 w 637"/>
                <a:gd name="T13" fmla="*/ 2376 h 2415"/>
                <a:gd name="T14" fmla="*/ 552 w 637"/>
                <a:gd name="T15" fmla="*/ 2391 h 2415"/>
                <a:gd name="T16" fmla="*/ 537 w 637"/>
                <a:gd name="T17" fmla="*/ 2400 h 2415"/>
                <a:gd name="T18" fmla="*/ 527 w 637"/>
                <a:gd name="T19" fmla="*/ 2404 h 2415"/>
                <a:gd name="T20" fmla="*/ 517 w 637"/>
                <a:gd name="T21" fmla="*/ 2411 h 2415"/>
                <a:gd name="T22" fmla="*/ 469 w 637"/>
                <a:gd name="T23" fmla="*/ 2415 h 2415"/>
                <a:gd name="T24" fmla="*/ 451 w 637"/>
                <a:gd name="T25" fmla="*/ 2408 h 2415"/>
                <a:gd name="T26" fmla="*/ 441 w 637"/>
                <a:gd name="T27" fmla="*/ 2404 h 2415"/>
                <a:gd name="T28" fmla="*/ 427 w 637"/>
                <a:gd name="T29" fmla="*/ 2398 h 2415"/>
                <a:gd name="T30" fmla="*/ 416 w 637"/>
                <a:gd name="T31" fmla="*/ 2394 h 2415"/>
                <a:gd name="T32" fmla="*/ 403 w 637"/>
                <a:gd name="T33" fmla="*/ 2384 h 2415"/>
                <a:gd name="T34" fmla="*/ 386 w 637"/>
                <a:gd name="T35" fmla="*/ 2370 h 2415"/>
                <a:gd name="T36" fmla="*/ 359 w 637"/>
                <a:gd name="T37" fmla="*/ 2343 h 2415"/>
                <a:gd name="T38" fmla="*/ 344 w 637"/>
                <a:gd name="T39" fmla="*/ 2325 h 2415"/>
                <a:gd name="T40" fmla="*/ 327 w 637"/>
                <a:gd name="T41" fmla="*/ 2308 h 2415"/>
                <a:gd name="T42" fmla="*/ 313 w 637"/>
                <a:gd name="T43" fmla="*/ 1218 h 2415"/>
                <a:gd name="T44" fmla="*/ 306 w 637"/>
                <a:gd name="T45" fmla="*/ 1180 h 2415"/>
                <a:gd name="T46" fmla="*/ 303 w 637"/>
                <a:gd name="T47" fmla="*/ 1149 h 2415"/>
                <a:gd name="T48" fmla="*/ 296 w 637"/>
                <a:gd name="T49" fmla="*/ 1128 h 2415"/>
                <a:gd name="T50" fmla="*/ 293 w 637"/>
                <a:gd name="T51" fmla="*/ 1114 h 2415"/>
                <a:gd name="T52" fmla="*/ 285 w 637"/>
                <a:gd name="T53" fmla="*/ 1097 h 2415"/>
                <a:gd name="T54" fmla="*/ 282 w 637"/>
                <a:gd name="T55" fmla="*/ 1084 h 2415"/>
                <a:gd name="T56" fmla="*/ 276 w 637"/>
                <a:gd name="T57" fmla="*/ 1070 h 2415"/>
                <a:gd name="T58" fmla="*/ 269 w 637"/>
                <a:gd name="T59" fmla="*/ 1056 h 2415"/>
                <a:gd name="T60" fmla="*/ 258 w 637"/>
                <a:gd name="T61" fmla="*/ 1035 h 2415"/>
                <a:gd name="T62" fmla="*/ 248 w 637"/>
                <a:gd name="T63" fmla="*/ 1018 h 2415"/>
                <a:gd name="T64" fmla="*/ 237 w 637"/>
                <a:gd name="T65" fmla="*/ 1001 h 2415"/>
                <a:gd name="T66" fmla="*/ 221 w 637"/>
                <a:gd name="T67" fmla="*/ 980 h 2415"/>
                <a:gd name="T68" fmla="*/ 203 w 637"/>
                <a:gd name="T69" fmla="*/ 963 h 2415"/>
                <a:gd name="T70" fmla="*/ 186 w 637"/>
                <a:gd name="T71" fmla="*/ 948 h 2415"/>
                <a:gd name="T72" fmla="*/ 165 w 637"/>
                <a:gd name="T73" fmla="*/ 935 h 2415"/>
                <a:gd name="T74" fmla="*/ 147 w 637"/>
                <a:gd name="T75" fmla="*/ 921 h 2415"/>
                <a:gd name="T76" fmla="*/ 127 w 637"/>
                <a:gd name="T77" fmla="*/ 908 h 2415"/>
                <a:gd name="T78" fmla="*/ 113 w 637"/>
                <a:gd name="T79" fmla="*/ 893 h 2415"/>
                <a:gd name="T80" fmla="*/ 96 w 637"/>
                <a:gd name="T81" fmla="*/ 880 h 2415"/>
                <a:gd name="T82" fmla="*/ 83 w 637"/>
                <a:gd name="T83" fmla="*/ 860 h 2415"/>
                <a:gd name="T84" fmla="*/ 72 w 637"/>
                <a:gd name="T85" fmla="*/ 845 h 2415"/>
                <a:gd name="T86" fmla="*/ 59 w 637"/>
                <a:gd name="T87" fmla="*/ 821 h 2415"/>
                <a:gd name="T88" fmla="*/ 44 w 637"/>
                <a:gd name="T89" fmla="*/ 790 h 2415"/>
                <a:gd name="T90" fmla="*/ 37 w 637"/>
                <a:gd name="T91" fmla="*/ 766 h 2415"/>
                <a:gd name="T92" fmla="*/ 27 w 637"/>
                <a:gd name="T93" fmla="*/ 738 h 2415"/>
                <a:gd name="T94" fmla="*/ 24 w 637"/>
                <a:gd name="T95" fmla="*/ 714 h 2415"/>
                <a:gd name="T96" fmla="*/ 17 w 637"/>
                <a:gd name="T97" fmla="*/ 694 h 2415"/>
                <a:gd name="T98" fmla="*/ 13 w 637"/>
                <a:gd name="T99" fmla="*/ 663 h 2415"/>
                <a:gd name="T100" fmla="*/ 6 w 637"/>
                <a:gd name="T101" fmla="*/ 624 h 2415"/>
                <a:gd name="T102" fmla="*/ 3 w 637"/>
                <a:gd name="T103" fmla="*/ 556 h 2415"/>
                <a:gd name="T104" fmla="*/ 0 w 637"/>
                <a:gd name="T105" fmla="*/ 0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7" h="2415">
                  <a:moveTo>
                    <a:pt x="637" y="4"/>
                  </a:moveTo>
                  <a:lnTo>
                    <a:pt x="637" y="2277"/>
                  </a:lnTo>
                  <a:lnTo>
                    <a:pt x="635" y="2284"/>
                  </a:lnTo>
                  <a:lnTo>
                    <a:pt x="631" y="2288"/>
                  </a:lnTo>
                  <a:lnTo>
                    <a:pt x="627" y="2294"/>
                  </a:lnTo>
                  <a:lnTo>
                    <a:pt x="627" y="2297"/>
                  </a:lnTo>
                  <a:lnTo>
                    <a:pt x="624" y="2304"/>
                  </a:lnTo>
                  <a:lnTo>
                    <a:pt x="620" y="2308"/>
                  </a:lnTo>
                  <a:lnTo>
                    <a:pt x="617" y="2315"/>
                  </a:lnTo>
                  <a:lnTo>
                    <a:pt x="613" y="2319"/>
                  </a:lnTo>
                  <a:lnTo>
                    <a:pt x="609" y="2325"/>
                  </a:lnTo>
                  <a:lnTo>
                    <a:pt x="607" y="2328"/>
                  </a:lnTo>
                  <a:lnTo>
                    <a:pt x="607" y="2332"/>
                  </a:lnTo>
                  <a:lnTo>
                    <a:pt x="603" y="2339"/>
                  </a:lnTo>
                  <a:lnTo>
                    <a:pt x="596" y="2346"/>
                  </a:lnTo>
                  <a:lnTo>
                    <a:pt x="589" y="2352"/>
                  </a:lnTo>
                  <a:lnTo>
                    <a:pt x="585" y="2360"/>
                  </a:lnTo>
                  <a:lnTo>
                    <a:pt x="579" y="2367"/>
                  </a:lnTo>
                  <a:lnTo>
                    <a:pt x="579" y="2370"/>
                  </a:lnTo>
                  <a:lnTo>
                    <a:pt x="572" y="2376"/>
                  </a:lnTo>
                  <a:lnTo>
                    <a:pt x="569" y="2376"/>
                  </a:lnTo>
                  <a:lnTo>
                    <a:pt x="561" y="2384"/>
                  </a:lnTo>
                  <a:lnTo>
                    <a:pt x="554" y="2391"/>
                  </a:lnTo>
                  <a:lnTo>
                    <a:pt x="552" y="2391"/>
                  </a:lnTo>
                  <a:lnTo>
                    <a:pt x="545" y="2398"/>
                  </a:lnTo>
                  <a:lnTo>
                    <a:pt x="541" y="2398"/>
                  </a:lnTo>
                  <a:lnTo>
                    <a:pt x="537" y="2400"/>
                  </a:lnTo>
                  <a:lnTo>
                    <a:pt x="534" y="2400"/>
                  </a:lnTo>
                  <a:lnTo>
                    <a:pt x="530" y="2404"/>
                  </a:lnTo>
                  <a:lnTo>
                    <a:pt x="527" y="2404"/>
                  </a:lnTo>
                  <a:lnTo>
                    <a:pt x="524" y="2408"/>
                  </a:lnTo>
                  <a:lnTo>
                    <a:pt x="517" y="2408"/>
                  </a:lnTo>
                  <a:lnTo>
                    <a:pt x="517" y="2411"/>
                  </a:lnTo>
                  <a:lnTo>
                    <a:pt x="506" y="2411"/>
                  </a:lnTo>
                  <a:lnTo>
                    <a:pt x="503" y="2415"/>
                  </a:lnTo>
                  <a:lnTo>
                    <a:pt x="469" y="2415"/>
                  </a:lnTo>
                  <a:lnTo>
                    <a:pt x="465" y="2411"/>
                  </a:lnTo>
                  <a:lnTo>
                    <a:pt x="455" y="2411"/>
                  </a:lnTo>
                  <a:lnTo>
                    <a:pt x="451" y="2408"/>
                  </a:lnTo>
                  <a:lnTo>
                    <a:pt x="447" y="2408"/>
                  </a:lnTo>
                  <a:lnTo>
                    <a:pt x="444" y="2404"/>
                  </a:lnTo>
                  <a:lnTo>
                    <a:pt x="441" y="2404"/>
                  </a:lnTo>
                  <a:lnTo>
                    <a:pt x="434" y="2400"/>
                  </a:lnTo>
                  <a:lnTo>
                    <a:pt x="431" y="2400"/>
                  </a:lnTo>
                  <a:lnTo>
                    <a:pt x="427" y="2398"/>
                  </a:lnTo>
                  <a:lnTo>
                    <a:pt x="423" y="2398"/>
                  </a:lnTo>
                  <a:lnTo>
                    <a:pt x="420" y="2394"/>
                  </a:lnTo>
                  <a:lnTo>
                    <a:pt x="416" y="2394"/>
                  </a:lnTo>
                  <a:lnTo>
                    <a:pt x="410" y="2387"/>
                  </a:lnTo>
                  <a:lnTo>
                    <a:pt x="407" y="2384"/>
                  </a:lnTo>
                  <a:lnTo>
                    <a:pt x="403" y="2384"/>
                  </a:lnTo>
                  <a:lnTo>
                    <a:pt x="399" y="2380"/>
                  </a:lnTo>
                  <a:lnTo>
                    <a:pt x="392" y="2376"/>
                  </a:lnTo>
                  <a:lnTo>
                    <a:pt x="386" y="2370"/>
                  </a:lnTo>
                  <a:lnTo>
                    <a:pt x="379" y="2363"/>
                  </a:lnTo>
                  <a:lnTo>
                    <a:pt x="372" y="2356"/>
                  </a:lnTo>
                  <a:lnTo>
                    <a:pt x="359" y="2343"/>
                  </a:lnTo>
                  <a:lnTo>
                    <a:pt x="351" y="2336"/>
                  </a:lnTo>
                  <a:lnTo>
                    <a:pt x="348" y="2332"/>
                  </a:lnTo>
                  <a:lnTo>
                    <a:pt x="344" y="2325"/>
                  </a:lnTo>
                  <a:lnTo>
                    <a:pt x="341" y="2321"/>
                  </a:lnTo>
                  <a:lnTo>
                    <a:pt x="333" y="2315"/>
                  </a:lnTo>
                  <a:lnTo>
                    <a:pt x="327" y="2308"/>
                  </a:lnTo>
                  <a:lnTo>
                    <a:pt x="320" y="2294"/>
                  </a:lnTo>
                  <a:lnTo>
                    <a:pt x="313" y="2288"/>
                  </a:lnTo>
                  <a:lnTo>
                    <a:pt x="313" y="1218"/>
                  </a:lnTo>
                  <a:lnTo>
                    <a:pt x="309" y="1215"/>
                  </a:lnTo>
                  <a:lnTo>
                    <a:pt x="309" y="1187"/>
                  </a:lnTo>
                  <a:lnTo>
                    <a:pt x="306" y="1180"/>
                  </a:lnTo>
                  <a:lnTo>
                    <a:pt x="306" y="1167"/>
                  </a:lnTo>
                  <a:lnTo>
                    <a:pt x="303" y="1160"/>
                  </a:lnTo>
                  <a:lnTo>
                    <a:pt x="303" y="1149"/>
                  </a:lnTo>
                  <a:lnTo>
                    <a:pt x="300" y="1145"/>
                  </a:lnTo>
                  <a:lnTo>
                    <a:pt x="300" y="1136"/>
                  </a:lnTo>
                  <a:lnTo>
                    <a:pt x="296" y="1128"/>
                  </a:lnTo>
                  <a:lnTo>
                    <a:pt x="296" y="1125"/>
                  </a:lnTo>
                  <a:lnTo>
                    <a:pt x="293" y="1118"/>
                  </a:lnTo>
                  <a:lnTo>
                    <a:pt x="293" y="1114"/>
                  </a:lnTo>
                  <a:lnTo>
                    <a:pt x="289" y="1108"/>
                  </a:lnTo>
                  <a:lnTo>
                    <a:pt x="289" y="1104"/>
                  </a:lnTo>
                  <a:lnTo>
                    <a:pt x="285" y="1097"/>
                  </a:lnTo>
                  <a:lnTo>
                    <a:pt x="285" y="1094"/>
                  </a:lnTo>
                  <a:lnTo>
                    <a:pt x="282" y="1090"/>
                  </a:lnTo>
                  <a:lnTo>
                    <a:pt x="282" y="1084"/>
                  </a:lnTo>
                  <a:lnTo>
                    <a:pt x="278" y="1080"/>
                  </a:lnTo>
                  <a:lnTo>
                    <a:pt x="278" y="1073"/>
                  </a:lnTo>
                  <a:lnTo>
                    <a:pt x="276" y="1070"/>
                  </a:lnTo>
                  <a:lnTo>
                    <a:pt x="272" y="1062"/>
                  </a:lnTo>
                  <a:lnTo>
                    <a:pt x="272" y="1059"/>
                  </a:lnTo>
                  <a:lnTo>
                    <a:pt x="269" y="1056"/>
                  </a:lnTo>
                  <a:lnTo>
                    <a:pt x="269" y="1049"/>
                  </a:lnTo>
                  <a:lnTo>
                    <a:pt x="261" y="1042"/>
                  </a:lnTo>
                  <a:lnTo>
                    <a:pt x="258" y="1035"/>
                  </a:lnTo>
                  <a:lnTo>
                    <a:pt x="258" y="1031"/>
                  </a:lnTo>
                  <a:lnTo>
                    <a:pt x="254" y="1025"/>
                  </a:lnTo>
                  <a:lnTo>
                    <a:pt x="248" y="1018"/>
                  </a:lnTo>
                  <a:lnTo>
                    <a:pt x="248" y="1014"/>
                  </a:lnTo>
                  <a:lnTo>
                    <a:pt x="245" y="1007"/>
                  </a:lnTo>
                  <a:lnTo>
                    <a:pt x="237" y="1001"/>
                  </a:lnTo>
                  <a:lnTo>
                    <a:pt x="234" y="994"/>
                  </a:lnTo>
                  <a:lnTo>
                    <a:pt x="227" y="987"/>
                  </a:lnTo>
                  <a:lnTo>
                    <a:pt x="221" y="980"/>
                  </a:lnTo>
                  <a:lnTo>
                    <a:pt x="217" y="976"/>
                  </a:lnTo>
                  <a:lnTo>
                    <a:pt x="210" y="970"/>
                  </a:lnTo>
                  <a:lnTo>
                    <a:pt x="203" y="963"/>
                  </a:lnTo>
                  <a:lnTo>
                    <a:pt x="199" y="959"/>
                  </a:lnTo>
                  <a:lnTo>
                    <a:pt x="193" y="956"/>
                  </a:lnTo>
                  <a:lnTo>
                    <a:pt x="186" y="948"/>
                  </a:lnTo>
                  <a:lnTo>
                    <a:pt x="179" y="946"/>
                  </a:lnTo>
                  <a:lnTo>
                    <a:pt x="171" y="939"/>
                  </a:lnTo>
                  <a:lnTo>
                    <a:pt x="165" y="935"/>
                  </a:lnTo>
                  <a:lnTo>
                    <a:pt x="158" y="928"/>
                  </a:lnTo>
                  <a:lnTo>
                    <a:pt x="151" y="924"/>
                  </a:lnTo>
                  <a:lnTo>
                    <a:pt x="147" y="921"/>
                  </a:lnTo>
                  <a:lnTo>
                    <a:pt x="140" y="918"/>
                  </a:lnTo>
                  <a:lnTo>
                    <a:pt x="134" y="911"/>
                  </a:lnTo>
                  <a:lnTo>
                    <a:pt x="127" y="908"/>
                  </a:lnTo>
                  <a:lnTo>
                    <a:pt x="123" y="904"/>
                  </a:lnTo>
                  <a:lnTo>
                    <a:pt x="120" y="897"/>
                  </a:lnTo>
                  <a:lnTo>
                    <a:pt x="113" y="893"/>
                  </a:lnTo>
                  <a:lnTo>
                    <a:pt x="107" y="887"/>
                  </a:lnTo>
                  <a:lnTo>
                    <a:pt x="103" y="884"/>
                  </a:lnTo>
                  <a:lnTo>
                    <a:pt x="96" y="880"/>
                  </a:lnTo>
                  <a:lnTo>
                    <a:pt x="92" y="873"/>
                  </a:lnTo>
                  <a:lnTo>
                    <a:pt x="86" y="866"/>
                  </a:lnTo>
                  <a:lnTo>
                    <a:pt x="83" y="860"/>
                  </a:lnTo>
                  <a:lnTo>
                    <a:pt x="79" y="856"/>
                  </a:lnTo>
                  <a:lnTo>
                    <a:pt x="75" y="849"/>
                  </a:lnTo>
                  <a:lnTo>
                    <a:pt x="72" y="845"/>
                  </a:lnTo>
                  <a:lnTo>
                    <a:pt x="68" y="838"/>
                  </a:lnTo>
                  <a:lnTo>
                    <a:pt x="65" y="836"/>
                  </a:lnTo>
                  <a:lnTo>
                    <a:pt x="59" y="821"/>
                  </a:lnTo>
                  <a:lnTo>
                    <a:pt x="51" y="808"/>
                  </a:lnTo>
                  <a:lnTo>
                    <a:pt x="51" y="804"/>
                  </a:lnTo>
                  <a:lnTo>
                    <a:pt x="44" y="790"/>
                  </a:lnTo>
                  <a:lnTo>
                    <a:pt x="44" y="783"/>
                  </a:lnTo>
                  <a:lnTo>
                    <a:pt x="37" y="770"/>
                  </a:lnTo>
                  <a:lnTo>
                    <a:pt x="37" y="766"/>
                  </a:lnTo>
                  <a:lnTo>
                    <a:pt x="33" y="759"/>
                  </a:lnTo>
                  <a:lnTo>
                    <a:pt x="33" y="753"/>
                  </a:lnTo>
                  <a:lnTo>
                    <a:pt x="27" y="738"/>
                  </a:lnTo>
                  <a:lnTo>
                    <a:pt x="27" y="731"/>
                  </a:lnTo>
                  <a:lnTo>
                    <a:pt x="24" y="725"/>
                  </a:lnTo>
                  <a:lnTo>
                    <a:pt x="24" y="714"/>
                  </a:lnTo>
                  <a:lnTo>
                    <a:pt x="20" y="707"/>
                  </a:lnTo>
                  <a:lnTo>
                    <a:pt x="20" y="700"/>
                  </a:lnTo>
                  <a:lnTo>
                    <a:pt x="17" y="694"/>
                  </a:lnTo>
                  <a:lnTo>
                    <a:pt x="17" y="680"/>
                  </a:lnTo>
                  <a:lnTo>
                    <a:pt x="13" y="670"/>
                  </a:lnTo>
                  <a:lnTo>
                    <a:pt x="13" y="663"/>
                  </a:lnTo>
                  <a:lnTo>
                    <a:pt x="9" y="656"/>
                  </a:lnTo>
                  <a:lnTo>
                    <a:pt x="9" y="632"/>
                  </a:lnTo>
                  <a:lnTo>
                    <a:pt x="6" y="624"/>
                  </a:lnTo>
                  <a:lnTo>
                    <a:pt x="6" y="608"/>
                  </a:lnTo>
                  <a:lnTo>
                    <a:pt x="3" y="600"/>
                  </a:lnTo>
                  <a:lnTo>
                    <a:pt x="3" y="556"/>
                  </a:lnTo>
                  <a:lnTo>
                    <a:pt x="0" y="549"/>
                  </a:lnTo>
                  <a:lnTo>
                    <a:pt x="0" y="459"/>
                  </a:lnTo>
                  <a:lnTo>
                    <a:pt x="0" y="0"/>
                  </a:lnTo>
                  <a:lnTo>
                    <a:pt x="637" y="4"/>
                  </a:lnTo>
                  <a:close/>
                </a:path>
              </a:pathLst>
            </a:custGeom>
            <a:gradFill rotWithShape="0">
              <a:gsLst>
                <a:gs pos="0">
                  <a:srgbClr val="339966"/>
                </a:gs>
                <a:gs pos="50000">
                  <a:srgbClr val="00CC66"/>
                </a:gs>
                <a:gs pos="100000">
                  <a:srgbClr val="339966"/>
                </a:gs>
              </a:gsLst>
              <a:lin ang="2700000" scaled="1"/>
            </a:gradFill>
            <a:ln>
              <a:noFill/>
            </a:ln>
            <a:effectLst/>
            <a:extLst>
              <a:ext uri="{91240B29-F687-4F45-9708-019B960494DF}">
                <a14:hiddenLine xmlns:a14="http://schemas.microsoft.com/office/drawing/2010/main" w="0" cap="sq"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87882" name="Line 10"/>
            <p:cNvSpPr>
              <a:spLocks noChangeShapeType="1"/>
            </p:cNvSpPr>
            <p:nvPr/>
          </p:nvSpPr>
          <p:spPr bwMode="auto">
            <a:xfrm>
              <a:off x="4642" y="2590"/>
              <a:ext cx="0" cy="486"/>
            </a:xfrm>
            <a:prstGeom prst="line">
              <a:avLst/>
            </a:prstGeom>
            <a:noFill/>
            <a:ln w="12700">
              <a:solidFill>
                <a:schemeClr val="bg1"/>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487883" name="Line 11"/>
            <p:cNvSpPr>
              <a:spLocks noChangeShapeType="1"/>
            </p:cNvSpPr>
            <p:nvPr/>
          </p:nvSpPr>
          <p:spPr bwMode="auto">
            <a:xfrm>
              <a:off x="4943" y="2590"/>
              <a:ext cx="1" cy="471"/>
            </a:xfrm>
            <a:prstGeom prst="line">
              <a:avLst/>
            </a:prstGeom>
            <a:noFill/>
            <a:ln w="12700">
              <a:solidFill>
                <a:schemeClr val="bg1"/>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487884" name="Line 12"/>
            <p:cNvSpPr>
              <a:spLocks noChangeShapeType="1"/>
            </p:cNvSpPr>
            <p:nvPr/>
          </p:nvSpPr>
          <p:spPr bwMode="auto">
            <a:xfrm flipV="1">
              <a:off x="4943" y="3586"/>
              <a:ext cx="1" cy="499"/>
            </a:xfrm>
            <a:prstGeom prst="line">
              <a:avLst/>
            </a:prstGeom>
            <a:noFill/>
            <a:ln w="12700">
              <a:solidFill>
                <a:schemeClr val="bg1"/>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487885" name="Line 13"/>
            <p:cNvSpPr>
              <a:spLocks noChangeShapeType="1"/>
            </p:cNvSpPr>
            <p:nvPr/>
          </p:nvSpPr>
          <p:spPr bwMode="auto">
            <a:xfrm flipV="1">
              <a:off x="4642" y="3598"/>
              <a:ext cx="0" cy="487"/>
            </a:xfrm>
            <a:prstGeom prst="line">
              <a:avLst/>
            </a:prstGeom>
            <a:noFill/>
            <a:ln w="12700">
              <a:solidFill>
                <a:schemeClr val="bg1"/>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487886" name="Line 14"/>
            <p:cNvSpPr>
              <a:spLocks noChangeShapeType="1"/>
            </p:cNvSpPr>
            <p:nvPr/>
          </p:nvSpPr>
          <p:spPr bwMode="auto">
            <a:xfrm flipV="1">
              <a:off x="4716" y="2790"/>
              <a:ext cx="1" cy="271"/>
            </a:xfrm>
            <a:prstGeom prst="line">
              <a:avLst/>
            </a:prstGeom>
            <a:noFill/>
            <a:ln w="12700">
              <a:solidFill>
                <a:schemeClr val="bg1"/>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487887" name="Line 15"/>
            <p:cNvSpPr>
              <a:spLocks noChangeShapeType="1"/>
            </p:cNvSpPr>
            <p:nvPr/>
          </p:nvSpPr>
          <p:spPr bwMode="auto">
            <a:xfrm flipV="1">
              <a:off x="4850" y="3622"/>
              <a:ext cx="0" cy="270"/>
            </a:xfrm>
            <a:prstGeom prst="line">
              <a:avLst/>
            </a:prstGeom>
            <a:noFill/>
            <a:ln w="12700">
              <a:solidFill>
                <a:schemeClr val="bg1"/>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487888" name="Group 16"/>
            <p:cNvGrpSpPr>
              <a:grpSpLocks/>
            </p:cNvGrpSpPr>
            <p:nvPr/>
          </p:nvGrpSpPr>
          <p:grpSpPr bwMode="auto">
            <a:xfrm>
              <a:off x="4724" y="2972"/>
              <a:ext cx="51" cy="107"/>
              <a:chOff x="1494" y="1841"/>
              <a:chExt cx="80" cy="176"/>
            </a:xfrm>
          </p:grpSpPr>
          <p:sp>
            <p:nvSpPr>
              <p:cNvPr id="1487889" name="Freeform 17"/>
              <p:cNvSpPr>
                <a:spLocks/>
              </p:cNvSpPr>
              <p:nvPr/>
            </p:nvSpPr>
            <p:spPr bwMode="auto">
              <a:xfrm>
                <a:off x="1494" y="1841"/>
                <a:ext cx="80" cy="176"/>
              </a:xfrm>
              <a:custGeom>
                <a:avLst/>
                <a:gdLst>
                  <a:gd name="T0" fmla="*/ 221 w 239"/>
                  <a:gd name="T1" fmla="*/ 0 h 528"/>
                  <a:gd name="T2" fmla="*/ 228 w 239"/>
                  <a:gd name="T3" fmla="*/ 4 h 528"/>
                  <a:gd name="T4" fmla="*/ 232 w 239"/>
                  <a:gd name="T5" fmla="*/ 11 h 528"/>
                  <a:gd name="T6" fmla="*/ 232 w 239"/>
                  <a:gd name="T7" fmla="*/ 31 h 528"/>
                  <a:gd name="T8" fmla="*/ 236 w 239"/>
                  <a:gd name="T9" fmla="*/ 55 h 528"/>
                  <a:gd name="T10" fmla="*/ 236 w 239"/>
                  <a:gd name="T11" fmla="*/ 90 h 528"/>
                  <a:gd name="T12" fmla="*/ 239 w 239"/>
                  <a:gd name="T13" fmla="*/ 169 h 528"/>
                  <a:gd name="T14" fmla="*/ 239 w 239"/>
                  <a:gd name="T15" fmla="*/ 259 h 528"/>
                  <a:gd name="T16" fmla="*/ 239 w 239"/>
                  <a:gd name="T17" fmla="*/ 352 h 528"/>
                  <a:gd name="T18" fmla="*/ 236 w 239"/>
                  <a:gd name="T19" fmla="*/ 434 h 528"/>
                  <a:gd name="T20" fmla="*/ 236 w 239"/>
                  <a:gd name="T21" fmla="*/ 469 h 528"/>
                  <a:gd name="T22" fmla="*/ 232 w 239"/>
                  <a:gd name="T23" fmla="*/ 493 h 528"/>
                  <a:gd name="T24" fmla="*/ 232 w 239"/>
                  <a:gd name="T25" fmla="*/ 517 h 528"/>
                  <a:gd name="T26" fmla="*/ 228 w 239"/>
                  <a:gd name="T27" fmla="*/ 524 h 528"/>
                  <a:gd name="T28" fmla="*/ 221 w 239"/>
                  <a:gd name="T29" fmla="*/ 528 h 528"/>
                  <a:gd name="T30" fmla="*/ 18 w 239"/>
                  <a:gd name="T31" fmla="*/ 528 h 528"/>
                  <a:gd name="T32" fmla="*/ 11 w 239"/>
                  <a:gd name="T33" fmla="*/ 524 h 528"/>
                  <a:gd name="T34" fmla="*/ 8 w 239"/>
                  <a:gd name="T35" fmla="*/ 517 h 528"/>
                  <a:gd name="T36" fmla="*/ 8 w 239"/>
                  <a:gd name="T37" fmla="*/ 493 h 528"/>
                  <a:gd name="T38" fmla="*/ 4 w 239"/>
                  <a:gd name="T39" fmla="*/ 469 h 528"/>
                  <a:gd name="T40" fmla="*/ 4 w 239"/>
                  <a:gd name="T41" fmla="*/ 434 h 528"/>
                  <a:gd name="T42" fmla="*/ 0 w 239"/>
                  <a:gd name="T43" fmla="*/ 348 h 528"/>
                  <a:gd name="T44" fmla="*/ 0 w 239"/>
                  <a:gd name="T45" fmla="*/ 252 h 528"/>
                  <a:gd name="T46" fmla="*/ 0 w 239"/>
                  <a:gd name="T47" fmla="*/ 162 h 528"/>
                  <a:gd name="T48" fmla="*/ 4 w 239"/>
                  <a:gd name="T49" fmla="*/ 86 h 528"/>
                  <a:gd name="T50" fmla="*/ 4 w 239"/>
                  <a:gd name="T51" fmla="*/ 55 h 528"/>
                  <a:gd name="T52" fmla="*/ 8 w 239"/>
                  <a:gd name="T53" fmla="*/ 31 h 528"/>
                  <a:gd name="T54" fmla="*/ 8 w 239"/>
                  <a:gd name="T55" fmla="*/ 11 h 528"/>
                  <a:gd name="T56" fmla="*/ 11 w 239"/>
                  <a:gd name="T57" fmla="*/ 4 h 528"/>
                  <a:gd name="T58" fmla="*/ 18 w 239"/>
                  <a:gd name="T59" fmla="*/ 0 h 528"/>
                  <a:gd name="T60" fmla="*/ 221 w 239"/>
                  <a:gd name="T61"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9" h="528">
                    <a:moveTo>
                      <a:pt x="221" y="0"/>
                    </a:moveTo>
                    <a:lnTo>
                      <a:pt x="228" y="4"/>
                    </a:lnTo>
                    <a:lnTo>
                      <a:pt x="232" y="11"/>
                    </a:lnTo>
                    <a:lnTo>
                      <a:pt x="232" y="31"/>
                    </a:lnTo>
                    <a:lnTo>
                      <a:pt x="236" y="55"/>
                    </a:lnTo>
                    <a:lnTo>
                      <a:pt x="236" y="90"/>
                    </a:lnTo>
                    <a:lnTo>
                      <a:pt x="239" y="169"/>
                    </a:lnTo>
                    <a:lnTo>
                      <a:pt x="239" y="259"/>
                    </a:lnTo>
                    <a:lnTo>
                      <a:pt x="239" y="352"/>
                    </a:lnTo>
                    <a:lnTo>
                      <a:pt x="236" y="434"/>
                    </a:lnTo>
                    <a:lnTo>
                      <a:pt x="236" y="469"/>
                    </a:lnTo>
                    <a:lnTo>
                      <a:pt x="232" y="493"/>
                    </a:lnTo>
                    <a:lnTo>
                      <a:pt x="232" y="517"/>
                    </a:lnTo>
                    <a:lnTo>
                      <a:pt x="228" y="524"/>
                    </a:lnTo>
                    <a:lnTo>
                      <a:pt x="221" y="528"/>
                    </a:lnTo>
                    <a:lnTo>
                      <a:pt x="18" y="528"/>
                    </a:lnTo>
                    <a:lnTo>
                      <a:pt x="11" y="524"/>
                    </a:lnTo>
                    <a:lnTo>
                      <a:pt x="8" y="517"/>
                    </a:lnTo>
                    <a:lnTo>
                      <a:pt x="8" y="493"/>
                    </a:lnTo>
                    <a:lnTo>
                      <a:pt x="4" y="469"/>
                    </a:lnTo>
                    <a:lnTo>
                      <a:pt x="4" y="434"/>
                    </a:lnTo>
                    <a:lnTo>
                      <a:pt x="0" y="348"/>
                    </a:lnTo>
                    <a:lnTo>
                      <a:pt x="0" y="252"/>
                    </a:lnTo>
                    <a:lnTo>
                      <a:pt x="0" y="162"/>
                    </a:lnTo>
                    <a:lnTo>
                      <a:pt x="4" y="86"/>
                    </a:lnTo>
                    <a:lnTo>
                      <a:pt x="4" y="55"/>
                    </a:lnTo>
                    <a:lnTo>
                      <a:pt x="8" y="31"/>
                    </a:lnTo>
                    <a:lnTo>
                      <a:pt x="8" y="11"/>
                    </a:lnTo>
                    <a:lnTo>
                      <a:pt x="11" y="4"/>
                    </a:lnTo>
                    <a:lnTo>
                      <a:pt x="18" y="0"/>
                    </a:lnTo>
                    <a:lnTo>
                      <a:pt x="221"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890" name="Freeform 18"/>
              <p:cNvSpPr>
                <a:spLocks/>
              </p:cNvSpPr>
              <p:nvPr/>
            </p:nvSpPr>
            <p:spPr bwMode="auto">
              <a:xfrm>
                <a:off x="1499" y="1950"/>
                <a:ext cx="70" cy="20"/>
              </a:xfrm>
              <a:custGeom>
                <a:avLst/>
                <a:gdLst>
                  <a:gd name="T0" fmla="*/ 197 w 210"/>
                  <a:gd name="T1" fmla="*/ 0 h 58"/>
                  <a:gd name="T2" fmla="*/ 210 w 210"/>
                  <a:gd name="T3" fmla="*/ 42 h 58"/>
                  <a:gd name="T4" fmla="*/ 206 w 210"/>
                  <a:gd name="T5" fmla="*/ 42 h 58"/>
                  <a:gd name="T6" fmla="*/ 199 w 210"/>
                  <a:gd name="T7" fmla="*/ 44 h 58"/>
                  <a:gd name="T8" fmla="*/ 175 w 210"/>
                  <a:gd name="T9" fmla="*/ 51 h 58"/>
                  <a:gd name="T10" fmla="*/ 103 w 210"/>
                  <a:gd name="T11" fmla="*/ 58 h 58"/>
                  <a:gd name="T12" fmla="*/ 35 w 210"/>
                  <a:gd name="T13" fmla="*/ 51 h 58"/>
                  <a:gd name="T14" fmla="*/ 9 w 210"/>
                  <a:gd name="T15" fmla="*/ 44 h 58"/>
                  <a:gd name="T16" fmla="*/ 3 w 210"/>
                  <a:gd name="T17" fmla="*/ 42 h 58"/>
                  <a:gd name="T18" fmla="*/ 0 w 210"/>
                  <a:gd name="T19" fmla="*/ 42 h 58"/>
                  <a:gd name="T20" fmla="*/ 13 w 210"/>
                  <a:gd name="T21" fmla="*/ 0 h 58"/>
                  <a:gd name="T22" fmla="*/ 197 w 210"/>
                  <a:gd name="T2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58">
                    <a:moveTo>
                      <a:pt x="197" y="0"/>
                    </a:moveTo>
                    <a:lnTo>
                      <a:pt x="210" y="42"/>
                    </a:lnTo>
                    <a:lnTo>
                      <a:pt x="206" y="42"/>
                    </a:lnTo>
                    <a:lnTo>
                      <a:pt x="199" y="44"/>
                    </a:lnTo>
                    <a:lnTo>
                      <a:pt x="175" y="51"/>
                    </a:lnTo>
                    <a:lnTo>
                      <a:pt x="103" y="58"/>
                    </a:lnTo>
                    <a:lnTo>
                      <a:pt x="35" y="51"/>
                    </a:lnTo>
                    <a:lnTo>
                      <a:pt x="9" y="44"/>
                    </a:lnTo>
                    <a:lnTo>
                      <a:pt x="3" y="42"/>
                    </a:lnTo>
                    <a:lnTo>
                      <a:pt x="0" y="42"/>
                    </a:lnTo>
                    <a:lnTo>
                      <a:pt x="13" y="0"/>
                    </a:lnTo>
                    <a:lnTo>
                      <a:pt x="197"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891" name="Freeform 19"/>
              <p:cNvSpPr>
                <a:spLocks/>
              </p:cNvSpPr>
              <p:nvPr/>
            </p:nvSpPr>
            <p:spPr bwMode="auto">
              <a:xfrm>
                <a:off x="1503" y="1861"/>
                <a:ext cx="62" cy="10"/>
              </a:xfrm>
              <a:custGeom>
                <a:avLst/>
                <a:gdLst>
                  <a:gd name="T0" fmla="*/ 184 w 184"/>
                  <a:gd name="T1" fmla="*/ 0 h 31"/>
                  <a:gd name="T2" fmla="*/ 176 w 184"/>
                  <a:gd name="T3" fmla="*/ 27 h 31"/>
                  <a:gd name="T4" fmla="*/ 169 w 184"/>
                  <a:gd name="T5" fmla="*/ 27 h 31"/>
                  <a:gd name="T6" fmla="*/ 152 w 184"/>
                  <a:gd name="T7" fmla="*/ 31 h 31"/>
                  <a:gd name="T8" fmla="*/ 90 w 184"/>
                  <a:gd name="T9" fmla="*/ 31 h 31"/>
                  <a:gd name="T10" fmla="*/ 31 w 184"/>
                  <a:gd name="T11" fmla="*/ 31 h 31"/>
                  <a:gd name="T12" fmla="*/ 14 w 184"/>
                  <a:gd name="T13" fmla="*/ 27 h 31"/>
                  <a:gd name="T14" fmla="*/ 7 w 184"/>
                  <a:gd name="T15" fmla="*/ 27 h 31"/>
                  <a:gd name="T16" fmla="*/ 0 w 184"/>
                  <a:gd name="T17" fmla="*/ 0 h 31"/>
                  <a:gd name="T18" fmla="*/ 184 w 184"/>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31">
                    <a:moveTo>
                      <a:pt x="184" y="0"/>
                    </a:moveTo>
                    <a:lnTo>
                      <a:pt x="176" y="27"/>
                    </a:lnTo>
                    <a:lnTo>
                      <a:pt x="169" y="27"/>
                    </a:lnTo>
                    <a:lnTo>
                      <a:pt x="152" y="31"/>
                    </a:lnTo>
                    <a:lnTo>
                      <a:pt x="90" y="31"/>
                    </a:lnTo>
                    <a:lnTo>
                      <a:pt x="31" y="31"/>
                    </a:lnTo>
                    <a:lnTo>
                      <a:pt x="14" y="27"/>
                    </a:lnTo>
                    <a:lnTo>
                      <a:pt x="7" y="27"/>
                    </a:lnTo>
                    <a:lnTo>
                      <a:pt x="0" y="0"/>
                    </a:lnTo>
                    <a:lnTo>
                      <a:pt x="184"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892" name="Freeform 20"/>
              <p:cNvSpPr>
                <a:spLocks/>
              </p:cNvSpPr>
              <p:nvPr/>
            </p:nvSpPr>
            <p:spPr bwMode="auto">
              <a:xfrm>
                <a:off x="1502" y="1872"/>
                <a:ext cx="63" cy="76"/>
              </a:xfrm>
              <a:custGeom>
                <a:avLst/>
                <a:gdLst>
                  <a:gd name="T0" fmla="*/ 180 w 190"/>
                  <a:gd name="T1" fmla="*/ 0 h 226"/>
                  <a:gd name="T2" fmla="*/ 188 w 190"/>
                  <a:gd name="T3" fmla="*/ 6 h 226"/>
                  <a:gd name="T4" fmla="*/ 188 w 190"/>
                  <a:gd name="T5" fmla="*/ 16 h 226"/>
                  <a:gd name="T6" fmla="*/ 190 w 190"/>
                  <a:gd name="T7" fmla="*/ 37 h 226"/>
                  <a:gd name="T8" fmla="*/ 190 w 190"/>
                  <a:gd name="T9" fmla="*/ 110 h 226"/>
                  <a:gd name="T10" fmla="*/ 190 w 190"/>
                  <a:gd name="T11" fmla="*/ 186 h 226"/>
                  <a:gd name="T12" fmla="*/ 188 w 190"/>
                  <a:gd name="T13" fmla="*/ 210 h 226"/>
                  <a:gd name="T14" fmla="*/ 188 w 190"/>
                  <a:gd name="T15" fmla="*/ 220 h 226"/>
                  <a:gd name="T16" fmla="*/ 180 w 190"/>
                  <a:gd name="T17" fmla="*/ 226 h 226"/>
                  <a:gd name="T18" fmla="*/ 11 w 190"/>
                  <a:gd name="T19" fmla="*/ 226 h 226"/>
                  <a:gd name="T20" fmla="*/ 4 w 190"/>
                  <a:gd name="T21" fmla="*/ 220 h 226"/>
                  <a:gd name="T22" fmla="*/ 4 w 190"/>
                  <a:gd name="T23" fmla="*/ 186 h 226"/>
                  <a:gd name="T24" fmla="*/ 0 w 190"/>
                  <a:gd name="T25" fmla="*/ 151 h 226"/>
                  <a:gd name="T26" fmla="*/ 0 w 190"/>
                  <a:gd name="T27" fmla="*/ 110 h 226"/>
                  <a:gd name="T28" fmla="*/ 0 w 190"/>
                  <a:gd name="T29" fmla="*/ 72 h 226"/>
                  <a:gd name="T30" fmla="*/ 4 w 190"/>
                  <a:gd name="T31" fmla="*/ 37 h 226"/>
                  <a:gd name="T32" fmla="*/ 4 w 190"/>
                  <a:gd name="T33" fmla="*/ 6 h 226"/>
                  <a:gd name="T34" fmla="*/ 11 w 190"/>
                  <a:gd name="T35" fmla="*/ 0 h 226"/>
                  <a:gd name="T36" fmla="*/ 18 w 190"/>
                  <a:gd name="T37" fmla="*/ 0 h 226"/>
                  <a:gd name="T38" fmla="*/ 39 w 190"/>
                  <a:gd name="T39" fmla="*/ 2 h 226"/>
                  <a:gd name="T40" fmla="*/ 98 w 190"/>
                  <a:gd name="T41" fmla="*/ 6 h 226"/>
                  <a:gd name="T42" fmla="*/ 156 w 190"/>
                  <a:gd name="T43" fmla="*/ 2 h 226"/>
                  <a:gd name="T44" fmla="*/ 173 w 190"/>
                  <a:gd name="T45" fmla="*/ 0 h 226"/>
                  <a:gd name="T46" fmla="*/ 180 w 190"/>
                  <a:gd name="T4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226">
                    <a:moveTo>
                      <a:pt x="180" y="0"/>
                    </a:moveTo>
                    <a:lnTo>
                      <a:pt x="188" y="6"/>
                    </a:lnTo>
                    <a:lnTo>
                      <a:pt x="188" y="16"/>
                    </a:lnTo>
                    <a:lnTo>
                      <a:pt x="190" y="37"/>
                    </a:lnTo>
                    <a:lnTo>
                      <a:pt x="190" y="110"/>
                    </a:lnTo>
                    <a:lnTo>
                      <a:pt x="190" y="186"/>
                    </a:lnTo>
                    <a:lnTo>
                      <a:pt x="188" y="210"/>
                    </a:lnTo>
                    <a:lnTo>
                      <a:pt x="188" y="220"/>
                    </a:lnTo>
                    <a:lnTo>
                      <a:pt x="180" y="226"/>
                    </a:lnTo>
                    <a:lnTo>
                      <a:pt x="11" y="226"/>
                    </a:lnTo>
                    <a:lnTo>
                      <a:pt x="4" y="220"/>
                    </a:lnTo>
                    <a:lnTo>
                      <a:pt x="4" y="186"/>
                    </a:lnTo>
                    <a:lnTo>
                      <a:pt x="0" y="151"/>
                    </a:lnTo>
                    <a:lnTo>
                      <a:pt x="0" y="110"/>
                    </a:lnTo>
                    <a:lnTo>
                      <a:pt x="0" y="72"/>
                    </a:lnTo>
                    <a:lnTo>
                      <a:pt x="4" y="37"/>
                    </a:lnTo>
                    <a:lnTo>
                      <a:pt x="4" y="6"/>
                    </a:lnTo>
                    <a:lnTo>
                      <a:pt x="11" y="0"/>
                    </a:lnTo>
                    <a:lnTo>
                      <a:pt x="18" y="0"/>
                    </a:lnTo>
                    <a:lnTo>
                      <a:pt x="39" y="2"/>
                    </a:lnTo>
                    <a:lnTo>
                      <a:pt x="98" y="6"/>
                    </a:lnTo>
                    <a:lnTo>
                      <a:pt x="156" y="2"/>
                    </a:lnTo>
                    <a:lnTo>
                      <a:pt x="173" y="0"/>
                    </a:lnTo>
                    <a:lnTo>
                      <a:pt x="180"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893" name="Freeform 21"/>
              <p:cNvSpPr>
                <a:spLocks/>
              </p:cNvSpPr>
              <p:nvPr/>
            </p:nvSpPr>
            <p:spPr bwMode="auto">
              <a:xfrm>
                <a:off x="1505" y="1975"/>
                <a:ext cx="58" cy="35"/>
              </a:xfrm>
              <a:custGeom>
                <a:avLst/>
                <a:gdLst>
                  <a:gd name="T0" fmla="*/ 176 w 176"/>
                  <a:gd name="T1" fmla="*/ 103 h 103"/>
                  <a:gd name="T2" fmla="*/ 176 w 176"/>
                  <a:gd name="T3" fmla="*/ 11 h 103"/>
                  <a:gd name="T4" fmla="*/ 172 w 176"/>
                  <a:gd name="T5" fmla="*/ 4 h 103"/>
                  <a:gd name="T6" fmla="*/ 165 w 176"/>
                  <a:gd name="T7" fmla="*/ 0 h 103"/>
                  <a:gd name="T8" fmla="*/ 10 w 176"/>
                  <a:gd name="T9" fmla="*/ 0 h 103"/>
                  <a:gd name="T10" fmla="*/ 3 w 176"/>
                  <a:gd name="T11" fmla="*/ 4 h 103"/>
                  <a:gd name="T12" fmla="*/ 0 w 176"/>
                  <a:gd name="T13" fmla="*/ 11 h 103"/>
                  <a:gd name="T14" fmla="*/ 0 w 176"/>
                  <a:gd name="T15" fmla="*/ 35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03">
                    <a:moveTo>
                      <a:pt x="176" y="103"/>
                    </a:moveTo>
                    <a:lnTo>
                      <a:pt x="176" y="11"/>
                    </a:lnTo>
                    <a:lnTo>
                      <a:pt x="172" y="4"/>
                    </a:lnTo>
                    <a:lnTo>
                      <a:pt x="165" y="0"/>
                    </a:lnTo>
                    <a:lnTo>
                      <a:pt x="10" y="0"/>
                    </a:lnTo>
                    <a:lnTo>
                      <a:pt x="3" y="4"/>
                    </a:lnTo>
                    <a:lnTo>
                      <a:pt x="0" y="11"/>
                    </a:lnTo>
                    <a:lnTo>
                      <a:pt x="0" y="35"/>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894" name="Freeform 22"/>
              <p:cNvSpPr>
                <a:spLocks/>
              </p:cNvSpPr>
              <p:nvPr/>
            </p:nvSpPr>
            <p:spPr bwMode="auto">
              <a:xfrm>
                <a:off x="1505" y="1843"/>
                <a:ext cx="58" cy="14"/>
              </a:xfrm>
              <a:custGeom>
                <a:avLst/>
                <a:gdLst>
                  <a:gd name="T0" fmla="*/ 176 w 176"/>
                  <a:gd name="T1" fmla="*/ 0 h 41"/>
                  <a:gd name="T2" fmla="*/ 176 w 176"/>
                  <a:gd name="T3" fmla="*/ 34 h 41"/>
                  <a:gd name="T4" fmla="*/ 172 w 176"/>
                  <a:gd name="T5" fmla="*/ 37 h 41"/>
                  <a:gd name="T6" fmla="*/ 165 w 176"/>
                  <a:gd name="T7" fmla="*/ 41 h 41"/>
                  <a:gd name="T8" fmla="*/ 10 w 176"/>
                  <a:gd name="T9" fmla="*/ 41 h 41"/>
                  <a:gd name="T10" fmla="*/ 3 w 176"/>
                  <a:gd name="T11" fmla="*/ 37 h 41"/>
                  <a:gd name="T12" fmla="*/ 0 w 176"/>
                  <a:gd name="T13" fmla="*/ 34 h 41"/>
                  <a:gd name="T14" fmla="*/ 0 w 176"/>
                  <a:gd name="T15" fmla="*/ 28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41">
                    <a:moveTo>
                      <a:pt x="176" y="0"/>
                    </a:moveTo>
                    <a:lnTo>
                      <a:pt x="176" y="34"/>
                    </a:lnTo>
                    <a:lnTo>
                      <a:pt x="172" y="37"/>
                    </a:lnTo>
                    <a:lnTo>
                      <a:pt x="165" y="41"/>
                    </a:lnTo>
                    <a:lnTo>
                      <a:pt x="10" y="41"/>
                    </a:lnTo>
                    <a:lnTo>
                      <a:pt x="3" y="37"/>
                    </a:lnTo>
                    <a:lnTo>
                      <a:pt x="0" y="34"/>
                    </a:lnTo>
                    <a:lnTo>
                      <a:pt x="0" y="28"/>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895" name="Freeform 23"/>
              <p:cNvSpPr>
                <a:spLocks/>
              </p:cNvSpPr>
              <p:nvPr/>
            </p:nvSpPr>
            <p:spPr bwMode="auto">
              <a:xfrm>
                <a:off x="1567" y="1912"/>
                <a:ext cx="4" cy="46"/>
              </a:xfrm>
              <a:custGeom>
                <a:avLst/>
                <a:gdLst>
                  <a:gd name="T0" fmla="*/ 10 w 14"/>
                  <a:gd name="T1" fmla="*/ 138 h 138"/>
                  <a:gd name="T2" fmla="*/ 10 w 14"/>
                  <a:gd name="T3" fmla="*/ 128 h 138"/>
                  <a:gd name="T4" fmla="*/ 14 w 14"/>
                  <a:gd name="T5" fmla="*/ 103 h 138"/>
                  <a:gd name="T6" fmla="*/ 14 w 14"/>
                  <a:gd name="T7" fmla="*/ 51 h 138"/>
                  <a:gd name="T8" fmla="*/ 14 w 14"/>
                  <a:gd name="T9" fmla="*/ 18 h 138"/>
                  <a:gd name="T10" fmla="*/ 10 w 14"/>
                  <a:gd name="T11" fmla="*/ 3 h 138"/>
                  <a:gd name="T12" fmla="*/ 10 w 14"/>
                  <a:gd name="T13" fmla="*/ 0 h 138"/>
                  <a:gd name="T14" fmla="*/ 3 w 14"/>
                  <a:gd name="T15" fmla="*/ 0 h 138"/>
                  <a:gd name="T16" fmla="*/ 3 w 14"/>
                  <a:gd name="T17" fmla="*/ 51 h 138"/>
                  <a:gd name="T18" fmla="*/ 3 w 14"/>
                  <a:gd name="T19" fmla="*/ 86 h 138"/>
                  <a:gd name="T20" fmla="*/ 0 w 14"/>
                  <a:gd name="T21" fmla="*/ 100 h 138"/>
                  <a:gd name="T22" fmla="*/ 0 w 14"/>
                  <a:gd name="T23" fmla="*/ 103 h 138"/>
                  <a:gd name="T24" fmla="*/ 10 w 14"/>
                  <a:gd name="T2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8">
                    <a:moveTo>
                      <a:pt x="10" y="138"/>
                    </a:moveTo>
                    <a:lnTo>
                      <a:pt x="10" y="128"/>
                    </a:lnTo>
                    <a:lnTo>
                      <a:pt x="14" y="103"/>
                    </a:lnTo>
                    <a:lnTo>
                      <a:pt x="14" y="51"/>
                    </a:lnTo>
                    <a:lnTo>
                      <a:pt x="14" y="18"/>
                    </a:lnTo>
                    <a:lnTo>
                      <a:pt x="10" y="3"/>
                    </a:lnTo>
                    <a:lnTo>
                      <a:pt x="10" y="0"/>
                    </a:lnTo>
                    <a:lnTo>
                      <a:pt x="3" y="0"/>
                    </a:lnTo>
                    <a:lnTo>
                      <a:pt x="3" y="51"/>
                    </a:lnTo>
                    <a:lnTo>
                      <a:pt x="3" y="86"/>
                    </a:lnTo>
                    <a:lnTo>
                      <a:pt x="0" y="100"/>
                    </a:lnTo>
                    <a:lnTo>
                      <a:pt x="0" y="103"/>
                    </a:lnTo>
                    <a:lnTo>
                      <a:pt x="10" y="138"/>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896" name="Freeform 24"/>
              <p:cNvSpPr>
                <a:spLocks/>
              </p:cNvSpPr>
              <p:nvPr/>
            </p:nvSpPr>
            <p:spPr bwMode="auto">
              <a:xfrm>
                <a:off x="1565" y="1871"/>
                <a:ext cx="6" cy="37"/>
              </a:xfrm>
              <a:custGeom>
                <a:avLst/>
                <a:gdLst>
                  <a:gd name="T0" fmla="*/ 11 w 18"/>
                  <a:gd name="T1" fmla="*/ 0 h 110"/>
                  <a:gd name="T2" fmla="*/ 11 w 18"/>
                  <a:gd name="T3" fmla="*/ 6 h 110"/>
                  <a:gd name="T4" fmla="*/ 14 w 18"/>
                  <a:gd name="T5" fmla="*/ 17 h 110"/>
                  <a:gd name="T6" fmla="*/ 18 w 18"/>
                  <a:gd name="T7" fmla="*/ 55 h 110"/>
                  <a:gd name="T8" fmla="*/ 18 w 18"/>
                  <a:gd name="T9" fmla="*/ 110 h 110"/>
                  <a:gd name="T10" fmla="*/ 7 w 18"/>
                  <a:gd name="T11" fmla="*/ 110 h 110"/>
                  <a:gd name="T12" fmla="*/ 7 w 18"/>
                  <a:gd name="T13" fmla="*/ 55 h 110"/>
                  <a:gd name="T14" fmla="*/ 4 w 18"/>
                  <a:gd name="T15" fmla="*/ 17 h 110"/>
                  <a:gd name="T16" fmla="*/ 0 w 18"/>
                  <a:gd name="T17" fmla="*/ 6 h 110"/>
                  <a:gd name="T18" fmla="*/ 0 w 18"/>
                  <a:gd name="T19" fmla="*/ 0 h 110"/>
                  <a:gd name="T20" fmla="*/ 11 w 18"/>
                  <a:gd name="T21"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0">
                    <a:moveTo>
                      <a:pt x="11" y="0"/>
                    </a:moveTo>
                    <a:lnTo>
                      <a:pt x="11" y="6"/>
                    </a:lnTo>
                    <a:lnTo>
                      <a:pt x="14" y="17"/>
                    </a:lnTo>
                    <a:lnTo>
                      <a:pt x="18" y="55"/>
                    </a:lnTo>
                    <a:lnTo>
                      <a:pt x="18" y="110"/>
                    </a:lnTo>
                    <a:lnTo>
                      <a:pt x="7" y="110"/>
                    </a:lnTo>
                    <a:lnTo>
                      <a:pt x="7" y="55"/>
                    </a:lnTo>
                    <a:lnTo>
                      <a:pt x="4" y="17"/>
                    </a:lnTo>
                    <a:lnTo>
                      <a:pt x="0" y="6"/>
                    </a:lnTo>
                    <a:lnTo>
                      <a:pt x="0" y="0"/>
                    </a:lnTo>
                    <a:lnTo>
                      <a:pt x="11"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897" name="Freeform 25"/>
              <p:cNvSpPr>
                <a:spLocks/>
              </p:cNvSpPr>
              <p:nvPr/>
            </p:nvSpPr>
            <p:spPr bwMode="auto">
              <a:xfrm>
                <a:off x="1497" y="1912"/>
                <a:ext cx="3" cy="46"/>
              </a:xfrm>
              <a:custGeom>
                <a:avLst/>
                <a:gdLst>
                  <a:gd name="T0" fmla="*/ 3 w 10"/>
                  <a:gd name="T1" fmla="*/ 138 h 138"/>
                  <a:gd name="T2" fmla="*/ 3 w 10"/>
                  <a:gd name="T3" fmla="*/ 103 h 138"/>
                  <a:gd name="T4" fmla="*/ 0 w 10"/>
                  <a:gd name="T5" fmla="*/ 51 h 138"/>
                  <a:gd name="T6" fmla="*/ 0 w 10"/>
                  <a:gd name="T7" fmla="*/ 0 h 138"/>
                  <a:gd name="T8" fmla="*/ 10 w 10"/>
                  <a:gd name="T9" fmla="*/ 0 h 138"/>
                  <a:gd name="T10" fmla="*/ 10 w 10"/>
                  <a:gd name="T11" fmla="*/ 51 h 138"/>
                  <a:gd name="T12" fmla="*/ 10 w 10"/>
                  <a:gd name="T13" fmla="*/ 103 h 138"/>
                  <a:gd name="T14" fmla="*/ 3 w 10"/>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38">
                    <a:moveTo>
                      <a:pt x="3" y="138"/>
                    </a:moveTo>
                    <a:lnTo>
                      <a:pt x="3" y="103"/>
                    </a:lnTo>
                    <a:lnTo>
                      <a:pt x="0" y="51"/>
                    </a:lnTo>
                    <a:lnTo>
                      <a:pt x="0" y="0"/>
                    </a:lnTo>
                    <a:lnTo>
                      <a:pt x="10" y="0"/>
                    </a:lnTo>
                    <a:lnTo>
                      <a:pt x="10" y="51"/>
                    </a:lnTo>
                    <a:lnTo>
                      <a:pt x="10" y="103"/>
                    </a:lnTo>
                    <a:lnTo>
                      <a:pt x="3" y="138"/>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898" name="Freeform 26"/>
              <p:cNvSpPr>
                <a:spLocks/>
              </p:cNvSpPr>
              <p:nvPr/>
            </p:nvSpPr>
            <p:spPr bwMode="auto">
              <a:xfrm>
                <a:off x="1497" y="1871"/>
                <a:ext cx="5" cy="37"/>
              </a:xfrm>
              <a:custGeom>
                <a:avLst/>
                <a:gdLst>
                  <a:gd name="T0" fmla="*/ 7 w 16"/>
                  <a:gd name="T1" fmla="*/ 0 h 110"/>
                  <a:gd name="T2" fmla="*/ 7 w 16"/>
                  <a:gd name="T3" fmla="*/ 6 h 110"/>
                  <a:gd name="T4" fmla="*/ 3 w 16"/>
                  <a:gd name="T5" fmla="*/ 17 h 110"/>
                  <a:gd name="T6" fmla="*/ 0 w 16"/>
                  <a:gd name="T7" fmla="*/ 55 h 110"/>
                  <a:gd name="T8" fmla="*/ 0 w 16"/>
                  <a:gd name="T9" fmla="*/ 110 h 110"/>
                  <a:gd name="T10" fmla="*/ 10 w 16"/>
                  <a:gd name="T11" fmla="*/ 110 h 110"/>
                  <a:gd name="T12" fmla="*/ 10 w 16"/>
                  <a:gd name="T13" fmla="*/ 55 h 110"/>
                  <a:gd name="T14" fmla="*/ 14 w 16"/>
                  <a:gd name="T15" fmla="*/ 17 h 110"/>
                  <a:gd name="T16" fmla="*/ 16 w 16"/>
                  <a:gd name="T17" fmla="*/ 6 h 110"/>
                  <a:gd name="T18" fmla="*/ 16 w 16"/>
                  <a:gd name="T19" fmla="*/ 0 h 110"/>
                  <a:gd name="T20" fmla="*/ 7 w 16"/>
                  <a:gd name="T21"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10">
                    <a:moveTo>
                      <a:pt x="7" y="0"/>
                    </a:moveTo>
                    <a:lnTo>
                      <a:pt x="7" y="6"/>
                    </a:lnTo>
                    <a:lnTo>
                      <a:pt x="3" y="17"/>
                    </a:lnTo>
                    <a:lnTo>
                      <a:pt x="0" y="55"/>
                    </a:lnTo>
                    <a:lnTo>
                      <a:pt x="0" y="110"/>
                    </a:lnTo>
                    <a:lnTo>
                      <a:pt x="10" y="110"/>
                    </a:lnTo>
                    <a:lnTo>
                      <a:pt x="10" y="55"/>
                    </a:lnTo>
                    <a:lnTo>
                      <a:pt x="14" y="17"/>
                    </a:lnTo>
                    <a:lnTo>
                      <a:pt x="16" y="6"/>
                    </a:lnTo>
                    <a:lnTo>
                      <a:pt x="16" y="0"/>
                    </a:lnTo>
                    <a:lnTo>
                      <a:pt x="7" y="0"/>
                    </a:lnTo>
                    <a:close/>
                  </a:path>
                </a:pathLst>
              </a:custGeom>
              <a:solidFill>
                <a:srgbClr val="FF0000"/>
              </a:solidFill>
              <a:ln w="0" cap="sq">
                <a:solidFill>
                  <a:srgbClr val="000000"/>
                </a:solidFill>
                <a:prstDash val="solid"/>
                <a:miter lim="800000"/>
                <a:headEnd/>
                <a:tailEnd/>
              </a:ln>
            </p:spPr>
            <p:txBody>
              <a:bodyPr/>
              <a:lstStyle/>
              <a:p>
                <a:endParaRPr lang="en-US"/>
              </a:p>
            </p:txBody>
          </p:sp>
        </p:grpSp>
        <p:grpSp>
          <p:nvGrpSpPr>
            <p:cNvPr id="1487899" name="Group 27"/>
            <p:cNvGrpSpPr>
              <a:grpSpLocks/>
            </p:cNvGrpSpPr>
            <p:nvPr/>
          </p:nvGrpSpPr>
          <p:grpSpPr bwMode="auto">
            <a:xfrm>
              <a:off x="4569" y="3001"/>
              <a:ext cx="49" cy="107"/>
              <a:chOff x="1257" y="1697"/>
              <a:chExt cx="79" cy="176"/>
            </a:xfrm>
          </p:grpSpPr>
          <p:sp>
            <p:nvSpPr>
              <p:cNvPr id="1487900" name="Freeform 28"/>
              <p:cNvSpPr>
                <a:spLocks/>
              </p:cNvSpPr>
              <p:nvPr/>
            </p:nvSpPr>
            <p:spPr bwMode="auto">
              <a:xfrm>
                <a:off x="1257" y="1697"/>
                <a:ext cx="79" cy="176"/>
              </a:xfrm>
              <a:custGeom>
                <a:avLst/>
                <a:gdLst>
                  <a:gd name="T0" fmla="*/ 221 w 235"/>
                  <a:gd name="T1" fmla="*/ 0 h 527"/>
                  <a:gd name="T2" fmla="*/ 228 w 235"/>
                  <a:gd name="T3" fmla="*/ 4 h 527"/>
                  <a:gd name="T4" fmla="*/ 232 w 235"/>
                  <a:gd name="T5" fmla="*/ 10 h 527"/>
                  <a:gd name="T6" fmla="*/ 232 w 235"/>
                  <a:gd name="T7" fmla="*/ 55 h 527"/>
                  <a:gd name="T8" fmla="*/ 235 w 235"/>
                  <a:gd name="T9" fmla="*/ 89 h 527"/>
                  <a:gd name="T10" fmla="*/ 235 w 235"/>
                  <a:gd name="T11" fmla="*/ 258 h 527"/>
                  <a:gd name="T12" fmla="*/ 235 w 235"/>
                  <a:gd name="T13" fmla="*/ 435 h 527"/>
                  <a:gd name="T14" fmla="*/ 232 w 235"/>
                  <a:gd name="T15" fmla="*/ 469 h 527"/>
                  <a:gd name="T16" fmla="*/ 232 w 235"/>
                  <a:gd name="T17" fmla="*/ 517 h 527"/>
                  <a:gd name="T18" fmla="*/ 228 w 235"/>
                  <a:gd name="T19" fmla="*/ 525 h 527"/>
                  <a:gd name="T20" fmla="*/ 221 w 235"/>
                  <a:gd name="T21" fmla="*/ 527 h 527"/>
                  <a:gd name="T22" fmla="*/ 14 w 235"/>
                  <a:gd name="T23" fmla="*/ 527 h 527"/>
                  <a:gd name="T24" fmla="*/ 7 w 235"/>
                  <a:gd name="T25" fmla="*/ 525 h 527"/>
                  <a:gd name="T26" fmla="*/ 4 w 235"/>
                  <a:gd name="T27" fmla="*/ 517 h 527"/>
                  <a:gd name="T28" fmla="*/ 4 w 235"/>
                  <a:gd name="T29" fmla="*/ 435 h 527"/>
                  <a:gd name="T30" fmla="*/ 0 w 235"/>
                  <a:gd name="T31" fmla="*/ 348 h 527"/>
                  <a:gd name="T32" fmla="*/ 0 w 235"/>
                  <a:gd name="T33" fmla="*/ 252 h 527"/>
                  <a:gd name="T34" fmla="*/ 0 w 235"/>
                  <a:gd name="T35" fmla="*/ 162 h 527"/>
                  <a:gd name="T36" fmla="*/ 4 w 235"/>
                  <a:gd name="T37" fmla="*/ 87 h 527"/>
                  <a:gd name="T38" fmla="*/ 4 w 235"/>
                  <a:gd name="T39" fmla="*/ 10 h 527"/>
                  <a:gd name="T40" fmla="*/ 7 w 235"/>
                  <a:gd name="T41" fmla="*/ 4 h 527"/>
                  <a:gd name="T42" fmla="*/ 14 w 235"/>
                  <a:gd name="T43" fmla="*/ 0 h 527"/>
                  <a:gd name="T44" fmla="*/ 221 w 235"/>
                  <a:gd name="T45" fmla="*/ 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5" h="527">
                    <a:moveTo>
                      <a:pt x="221" y="0"/>
                    </a:moveTo>
                    <a:lnTo>
                      <a:pt x="228" y="4"/>
                    </a:lnTo>
                    <a:lnTo>
                      <a:pt x="232" y="10"/>
                    </a:lnTo>
                    <a:lnTo>
                      <a:pt x="232" y="55"/>
                    </a:lnTo>
                    <a:lnTo>
                      <a:pt x="235" y="89"/>
                    </a:lnTo>
                    <a:lnTo>
                      <a:pt x="235" y="258"/>
                    </a:lnTo>
                    <a:lnTo>
                      <a:pt x="235" y="435"/>
                    </a:lnTo>
                    <a:lnTo>
                      <a:pt x="232" y="469"/>
                    </a:lnTo>
                    <a:lnTo>
                      <a:pt x="232" y="517"/>
                    </a:lnTo>
                    <a:lnTo>
                      <a:pt x="228" y="525"/>
                    </a:lnTo>
                    <a:lnTo>
                      <a:pt x="221" y="527"/>
                    </a:lnTo>
                    <a:lnTo>
                      <a:pt x="14" y="527"/>
                    </a:lnTo>
                    <a:lnTo>
                      <a:pt x="7" y="525"/>
                    </a:lnTo>
                    <a:lnTo>
                      <a:pt x="4" y="517"/>
                    </a:lnTo>
                    <a:lnTo>
                      <a:pt x="4" y="435"/>
                    </a:lnTo>
                    <a:lnTo>
                      <a:pt x="0" y="348"/>
                    </a:lnTo>
                    <a:lnTo>
                      <a:pt x="0" y="252"/>
                    </a:lnTo>
                    <a:lnTo>
                      <a:pt x="0" y="162"/>
                    </a:lnTo>
                    <a:lnTo>
                      <a:pt x="4" y="87"/>
                    </a:lnTo>
                    <a:lnTo>
                      <a:pt x="4" y="10"/>
                    </a:lnTo>
                    <a:lnTo>
                      <a:pt x="7" y="4"/>
                    </a:lnTo>
                    <a:lnTo>
                      <a:pt x="14" y="0"/>
                    </a:lnTo>
                    <a:lnTo>
                      <a:pt x="221"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01" name="Freeform 29"/>
              <p:cNvSpPr>
                <a:spLocks/>
              </p:cNvSpPr>
              <p:nvPr/>
            </p:nvSpPr>
            <p:spPr bwMode="auto">
              <a:xfrm>
                <a:off x="1262" y="1807"/>
                <a:ext cx="70" cy="19"/>
              </a:xfrm>
              <a:custGeom>
                <a:avLst/>
                <a:gdLst>
                  <a:gd name="T0" fmla="*/ 194 w 210"/>
                  <a:gd name="T1" fmla="*/ 0 h 59"/>
                  <a:gd name="T2" fmla="*/ 210 w 210"/>
                  <a:gd name="T3" fmla="*/ 41 h 59"/>
                  <a:gd name="T4" fmla="*/ 207 w 210"/>
                  <a:gd name="T5" fmla="*/ 41 h 59"/>
                  <a:gd name="T6" fmla="*/ 200 w 210"/>
                  <a:gd name="T7" fmla="*/ 44 h 59"/>
                  <a:gd name="T8" fmla="*/ 172 w 210"/>
                  <a:gd name="T9" fmla="*/ 51 h 59"/>
                  <a:gd name="T10" fmla="*/ 104 w 210"/>
                  <a:gd name="T11" fmla="*/ 59 h 59"/>
                  <a:gd name="T12" fmla="*/ 34 w 210"/>
                  <a:gd name="T13" fmla="*/ 51 h 59"/>
                  <a:gd name="T14" fmla="*/ 10 w 210"/>
                  <a:gd name="T15" fmla="*/ 44 h 59"/>
                  <a:gd name="T16" fmla="*/ 3 w 210"/>
                  <a:gd name="T17" fmla="*/ 41 h 59"/>
                  <a:gd name="T18" fmla="*/ 0 w 210"/>
                  <a:gd name="T19" fmla="*/ 41 h 59"/>
                  <a:gd name="T20" fmla="*/ 14 w 210"/>
                  <a:gd name="T21" fmla="*/ 0 h 59"/>
                  <a:gd name="T22" fmla="*/ 194 w 210"/>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59">
                    <a:moveTo>
                      <a:pt x="194" y="0"/>
                    </a:moveTo>
                    <a:lnTo>
                      <a:pt x="210" y="41"/>
                    </a:lnTo>
                    <a:lnTo>
                      <a:pt x="207" y="41"/>
                    </a:lnTo>
                    <a:lnTo>
                      <a:pt x="200" y="44"/>
                    </a:lnTo>
                    <a:lnTo>
                      <a:pt x="172" y="51"/>
                    </a:lnTo>
                    <a:lnTo>
                      <a:pt x="104" y="59"/>
                    </a:lnTo>
                    <a:lnTo>
                      <a:pt x="34" y="51"/>
                    </a:lnTo>
                    <a:lnTo>
                      <a:pt x="10" y="44"/>
                    </a:lnTo>
                    <a:lnTo>
                      <a:pt x="3" y="41"/>
                    </a:lnTo>
                    <a:lnTo>
                      <a:pt x="0" y="41"/>
                    </a:lnTo>
                    <a:lnTo>
                      <a:pt x="14" y="0"/>
                    </a:lnTo>
                    <a:lnTo>
                      <a:pt x="194"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02" name="Freeform 30"/>
              <p:cNvSpPr>
                <a:spLocks/>
              </p:cNvSpPr>
              <p:nvPr/>
            </p:nvSpPr>
            <p:spPr bwMode="auto">
              <a:xfrm>
                <a:off x="1267" y="1717"/>
                <a:ext cx="60" cy="10"/>
              </a:xfrm>
              <a:custGeom>
                <a:avLst/>
                <a:gdLst>
                  <a:gd name="T0" fmla="*/ 180 w 180"/>
                  <a:gd name="T1" fmla="*/ 0 h 30"/>
                  <a:gd name="T2" fmla="*/ 172 w 180"/>
                  <a:gd name="T3" fmla="*/ 28 h 30"/>
                  <a:gd name="T4" fmla="*/ 165 w 180"/>
                  <a:gd name="T5" fmla="*/ 28 h 30"/>
                  <a:gd name="T6" fmla="*/ 148 w 180"/>
                  <a:gd name="T7" fmla="*/ 30 h 30"/>
                  <a:gd name="T8" fmla="*/ 90 w 180"/>
                  <a:gd name="T9" fmla="*/ 30 h 30"/>
                  <a:gd name="T10" fmla="*/ 31 w 180"/>
                  <a:gd name="T11" fmla="*/ 30 h 30"/>
                  <a:gd name="T12" fmla="*/ 14 w 180"/>
                  <a:gd name="T13" fmla="*/ 28 h 30"/>
                  <a:gd name="T14" fmla="*/ 7 w 180"/>
                  <a:gd name="T15" fmla="*/ 28 h 30"/>
                  <a:gd name="T16" fmla="*/ 0 w 180"/>
                  <a:gd name="T17" fmla="*/ 0 h 30"/>
                  <a:gd name="T18" fmla="*/ 180 w 18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30">
                    <a:moveTo>
                      <a:pt x="180" y="0"/>
                    </a:moveTo>
                    <a:lnTo>
                      <a:pt x="172" y="28"/>
                    </a:lnTo>
                    <a:lnTo>
                      <a:pt x="165" y="28"/>
                    </a:lnTo>
                    <a:lnTo>
                      <a:pt x="148" y="30"/>
                    </a:lnTo>
                    <a:lnTo>
                      <a:pt x="90" y="30"/>
                    </a:lnTo>
                    <a:lnTo>
                      <a:pt x="31" y="30"/>
                    </a:lnTo>
                    <a:lnTo>
                      <a:pt x="14" y="28"/>
                    </a:lnTo>
                    <a:lnTo>
                      <a:pt x="7" y="28"/>
                    </a:lnTo>
                    <a:lnTo>
                      <a:pt x="0" y="0"/>
                    </a:lnTo>
                    <a:lnTo>
                      <a:pt x="180"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03" name="Freeform 31"/>
              <p:cNvSpPr>
                <a:spLocks/>
              </p:cNvSpPr>
              <p:nvPr/>
            </p:nvSpPr>
            <p:spPr bwMode="auto">
              <a:xfrm>
                <a:off x="1264" y="1728"/>
                <a:ext cx="65" cy="75"/>
              </a:xfrm>
              <a:custGeom>
                <a:avLst/>
                <a:gdLst>
                  <a:gd name="T0" fmla="*/ 180 w 194"/>
                  <a:gd name="T1" fmla="*/ 0 h 224"/>
                  <a:gd name="T2" fmla="*/ 188 w 194"/>
                  <a:gd name="T3" fmla="*/ 3 h 224"/>
                  <a:gd name="T4" fmla="*/ 190 w 194"/>
                  <a:gd name="T5" fmla="*/ 7 h 224"/>
                  <a:gd name="T6" fmla="*/ 190 w 194"/>
                  <a:gd name="T7" fmla="*/ 18 h 224"/>
                  <a:gd name="T8" fmla="*/ 194 w 194"/>
                  <a:gd name="T9" fmla="*/ 38 h 224"/>
                  <a:gd name="T10" fmla="*/ 194 w 194"/>
                  <a:gd name="T11" fmla="*/ 110 h 224"/>
                  <a:gd name="T12" fmla="*/ 194 w 194"/>
                  <a:gd name="T13" fmla="*/ 187 h 224"/>
                  <a:gd name="T14" fmla="*/ 190 w 194"/>
                  <a:gd name="T15" fmla="*/ 211 h 224"/>
                  <a:gd name="T16" fmla="*/ 190 w 194"/>
                  <a:gd name="T17" fmla="*/ 220 h 224"/>
                  <a:gd name="T18" fmla="*/ 188 w 194"/>
                  <a:gd name="T19" fmla="*/ 224 h 224"/>
                  <a:gd name="T20" fmla="*/ 180 w 194"/>
                  <a:gd name="T21" fmla="*/ 224 h 224"/>
                  <a:gd name="T22" fmla="*/ 15 w 194"/>
                  <a:gd name="T23" fmla="*/ 224 h 224"/>
                  <a:gd name="T24" fmla="*/ 8 w 194"/>
                  <a:gd name="T25" fmla="*/ 220 h 224"/>
                  <a:gd name="T26" fmla="*/ 8 w 194"/>
                  <a:gd name="T27" fmla="*/ 211 h 224"/>
                  <a:gd name="T28" fmla="*/ 4 w 194"/>
                  <a:gd name="T29" fmla="*/ 187 h 224"/>
                  <a:gd name="T30" fmla="*/ 0 w 194"/>
                  <a:gd name="T31" fmla="*/ 152 h 224"/>
                  <a:gd name="T32" fmla="*/ 0 w 194"/>
                  <a:gd name="T33" fmla="*/ 110 h 224"/>
                  <a:gd name="T34" fmla="*/ 0 w 194"/>
                  <a:gd name="T35" fmla="*/ 73 h 224"/>
                  <a:gd name="T36" fmla="*/ 4 w 194"/>
                  <a:gd name="T37" fmla="*/ 38 h 224"/>
                  <a:gd name="T38" fmla="*/ 8 w 194"/>
                  <a:gd name="T39" fmla="*/ 14 h 224"/>
                  <a:gd name="T40" fmla="*/ 8 w 194"/>
                  <a:gd name="T41" fmla="*/ 7 h 224"/>
                  <a:gd name="T42" fmla="*/ 15 w 194"/>
                  <a:gd name="T43" fmla="*/ 0 h 224"/>
                  <a:gd name="T44" fmla="*/ 22 w 194"/>
                  <a:gd name="T45" fmla="*/ 0 h 224"/>
                  <a:gd name="T46" fmla="*/ 42 w 194"/>
                  <a:gd name="T47" fmla="*/ 3 h 224"/>
                  <a:gd name="T48" fmla="*/ 98 w 194"/>
                  <a:gd name="T49" fmla="*/ 7 h 224"/>
                  <a:gd name="T50" fmla="*/ 129 w 194"/>
                  <a:gd name="T51" fmla="*/ 7 h 224"/>
                  <a:gd name="T52" fmla="*/ 156 w 194"/>
                  <a:gd name="T53" fmla="*/ 3 h 224"/>
                  <a:gd name="T54" fmla="*/ 173 w 194"/>
                  <a:gd name="T55" fmla="*/ 0 h 224"/>
                  <a:gd name="T56" fmla="*/ 180 w 194"/>
                  <a:gd name="T5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4" h="224">
                    <a:moveTo>
                      <a:pt x="180" y="0"/>
                    </a:moveTo>
                    <a:lnTo>
                      <a:pt x="188" y="3"/>
                    </a:lnTo>
                    <a:lnTo>
                      <a:pt x="190" y="7"/>
                    </a:lnTo>
                    <a:lnTo>
                      <a:pt x="190" y="18"/>
                    </a:lnTo>
                    <a:lnTo>
                      <a:pt x="194" y="38"/>
                    </a:lnTo>
                    <a:lnTo>
                      <a:pt x="194" y="110"/>
                    </a:lnTo>
                    <a:lnTo>
                      <a:pt x="194" y="187"/>
                    </a:lnTo>
                    <a:lnTo>
                      <a:pt x="190" y="211"/>
                    </a:lnTo>
                    <a:lnTo>
                      <a:pt x="190" y="220"/>
                    </a:lnTo>
                    <a:lnTo>
                      <a:pt x="188" y="224"/>
                    </a:lnTo>
                    <a:lnTo>
                      <a:pt x="180" y="224"/>
                    </a:lnTo>
                    <a:lnTo>
                      <a:pt x="15" y="224"/>
                    </a:lnTo>
                    <a:lnTo>
                      <a:pt x="8" y="220"/>
                    </a:lnTo>
                    <a:lnTo>
                      <a:pt x="8" y="211"/>
                    </a:lnTo>
                    <a:lnTo>
                      <a:pt x="4" y="187"/>
                    </a:lnTo>
                    <a:lnTo>
                      <a:pt x="0" y="152"/>
                    </a:lnTo>
                    <a:lnTo>
                      <a:pt x="0" y="110"/>
                    </a:lnTo>
                    <a:lnTo>
                      <a:pt x="0" y="73"/>
                    </a:lnTo>
                    <a:lnTo>
                      <a:pt x="4" y="38"/>
                    </a:lnTo>
                    <a:lnTo>
                      <a:pt x="8" y="14"/>
                    </a:lnTo>
                    <a:lnTo>
                      <a:pt x="8" y="7"/>
                    </a:lnTo>
                    <a:lnTo>
                      <a:pt x="15" y="0"/>
                    </a:lnTo>
                    <a:lnTo>
                      <a:pt x="22" y="0"/>
                    </a:lnTo>
                    <a:lnTo>
                      <a:pt x="42" y="3"/>
                    </a:lnTo>
                    <a:lnTo>
                      <a:pt x="98" y="7"/>
                    </a:lnTo>
                    <a:lnTo>
                      <a:pt x="129" y="7"/>
                    </a:lnTo>
                    <a:lnTo>
                      <a:pt x="156" y="3"/>
                    </a:lnTo>
                    <a:lnTo>
                      <a:pt x="173" y="0"/>
                    </a:lnTo>
                    <a:lnTo>
                      <a:pt x="180"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04" name="Freeform 32"/>
              <p:cNvSpPr>
                <a:spLocks/>
              </p:cNvSpPr>
              <p:nvPr/>
            </p:nvSpPr>
            <p:spPr bwMode="auto">
              <a:xfrm>
                <a:off x="1267" y="1832"/>
                <a:ext cx="60" cy="34"/>
              </a:xfrm>
              <a:custGeom>
                <a:avLst/>
                <a:gdLst>
                  <a:gd name="T0" fmla="*/ 180 w 180"/>
                  <a:gd name="T1" fmla="*/ 104 h 104"/>
                  <a:gd name="T2" fmla="*/ 180 w 180"/>
                  <a:gd name="T3" fmla="*/ 11 h 104"/>
                  <a:gd name="T4" fmla="*/ 176 w 180"/>
                  <a:gd name="T5" fmla="*/ 4 h 104"/>
                  <a:gd name="T6" fmla="*/ 165 w 180"/>
                  <a:gd name="T7" fmla="*/ 0 h 104"/>
                  <a:gd name="T8" fmla="*/ 14 w 180"/>
                  <a:gd name="T9" fmla="*/ 0 h 104"/>
                  <a:gd name="T10" fmla="*/ 3 w 180"/>
                  <a:gd name="T11" fmla="*/ 4 h 104"/>
                  <a:gd name="T12" fmla="*/ 0 w 180"/>
                  <a:gd name="T13" fmla="*/ 11 h 104"/>
                  <a:gd name="T14" fmla="*/ 0 w 180"/>
                  <a:gd name="T15" fmla="*/ 35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104">
                    <a:moveTo>
                      <a:pt x="180" y="104"/>
                    </a:moveTo>
                    <a:lnTo>
                      <a:pt x="180" y="11"/>
                    </a:lnTo>
                    <a:lnTo>
                      <a:pt x="176" y="4"/>
                    </a:lnTo>
                    <a:lnTo>
                      <a:pt x="165" y="0"/>
                    </a:lnTo>
                    <a:lnTo>
                      <a:pt x="14" y="0"/>
                    </a:lnTo>
                    <a:lnTo>
                      <a:pt x="3" y="4"/>
                    </a:lnTo>
                    <a:lnTo>
                      <a:pt x="0" y="11"/>
                    </a:lnTo>
                    <a:lnTo>
                      <a:pt x="0" y="35"/>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05" name="Freeform 33"/>
              <p:cNvSpPr>
                <a:spLocks/>
              </p:cNvSpPr>
              <p:nvPr/>
            </p:nvSpPr>
            <p:spPr bwMode="auto">
              <a:xfrm>
                <a:off x="1267" y="1699"/>
                <a:ext cx="60" cy="14"/>
              </a:xfrm>
              <a:custGeom>
                <a:avLst/>
                <a:gdLst>
                  <a:gd name="T0" fmla="*/ 180 w 180"/>
                  <a:gd name="T1" fmla="*/ 0 h 42"/>
                  <a:gd name="T2" fmla="*/ 180 w 180"/>
                  <a:gd name="T3" fmla="*/ 35 h 42"/>
                  <a:gd name="T4" fmla="*/ 176 w 180"/>
                  <a:gd name="T5" fmla="*/ 39 h 42"/>
                  <a:gd name="T6" fmla="*/ 165 w 180"/>
                  <a:gd name="T7" fmla="*/ 42 h 42"/>
                  <a:gd name="T8" fmla="*/ 14 w 180"/>
                  <a:gd name="T9" fmla="*/ 42 h 42"/>
                  <a:gd name="T10" fmla="*/ 3 w 180"/>
                  <a:gd name="T11" fmla="*/ 39 h 42"/>
                  <a:gd name="T12" fmla="*/ 0 w 180"/>
                  <a:gd name="T13" fmla="*/ 35 h 42"/>
                  <a:gd name="T14" fmla="*/ 0 w 180"/>
                  <a:gd name="T15" fmla="*/ 2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42">
                    <a:moveTo>
                      <a:pt x="180" y="0"/>
                    </a:moveTo>
                    <a:lnTo>
                      <a:pt x="180" y="35"/>
                    </a:lnTo>
                    <a:lnTo>
                      <a:pt x="176" y="39"/>
                    </a:lnTo>
                    <a:lnTo>
                      <a:pt x="165" y="42"/>
                    </a:lnTo>
                    <a:lnTo>
                      <a:pt x="14" y="42"/>
                    </a:lnTo>
                    <a:lnTo>
                      <a:pt x="3" y="39"/>
                    </a:lnTo>
                    <a:lnTo>
                      <a:pt x="0" y="35"/>
                    </a:lnTo>
                    <a:lnTo>
                      <a:pt x="0" y="28"/>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06" name="Freeform 34"/>
              <p:cNvSpPr>
                <a:spLocks/>
              </p:cNvSpPr>
              <p:nvPr/>
            </p:nvSpPr>
            <p:spPr bwMode="auto">
              <a:xfrm>
                <a:off x="1330" y="1769"/>
                <a:ext cx="3" cy="46"/>
              </a:xfrm>
              <a:custGeom>
                <a:avLst/>
                <a:gdLst>
                  <a:gd name="T0" fmla="*/ 11 w 11"/>
                  <a:gd name="T1" fmla="*/ 138 h 138"/>
                  <a:gd name="T2" fmla="*/ 11 w 11"/>
                  <a:gd name="T3" fmla="*/ 51 h 138"/>
                  <a:gd name="T4" fmla="*/ 11 w 11"/>
                  <a:gd name="T5" fmla="*/ 0 h 138"/>
                  <a:gd name="T6" fmla="*/ 4 w 11"/>
                  <a:gd name="T7" fmla="*/ 0 h 138"/>
                  <a:gd name="T8" fmla="*/ 4 w 11"/>
                  <a:gd name="T9" fmla="*/ 17 h 138"/>
                  <a:gd name="T10" fmla="*/ 0 w 11"/>
                  <a:gd name="T11" fmla="*/ 51 h 138"/>
                  <a:gd name="T12" fmla="*/ 0 w 11"/>
                  <a:gd name="T13" fmla="*/ 103 h 138"/>
                  <a:gd name="T14" fmla="*/ 11 w 11"/>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8">
                    <a:moveTo>
                      <a:pt x="11" y="138"/>
                    </a:moveTo>
                    <a:lnTo>
                      <a:pt x="11" y="51"/>
                    </a:lnTo>
                    <a:lnTo>
                      <a:pt x="11" y="0"/>
                    </a:lnTo>
                    <a:lnTo>
                      <a:pt x="4" y="0"/>
                    </a:lnTo>
                    <a:lnTo>
                      <a:pt x="4" y="17"/>
                    </a:lnTo>
                    <a:lnTo>
                      <a:pt x="0" y="51"/>
                    </a:lnTo>
                    <a:lnTo>
                      <a:pt x="0" y="103"/>
                    </a:lnTo>
                    <a:lnTo>
                      <a:pt x="11" y="138"/>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07" name="Freeform 35"/>
              <p:cNvSpPr>
                <a:spLocks/>
              </p:cNvSpPr>
              <p:nvPr/>
            </p:nvSpPr>
            <p:spPr bwMode="auto">
              <a:xfrm>
                <a:off x="1329" y="1727"/>
                <a:ext cx="6" cy="37"/>
              </a:xfrm>
              <a:custGeom>
                <a:avLst/>
                <a:gdLst>
                  <a:gd name="T0" fmla="*/ 10 w 18"/>
                  <a:gd name="T1" fmla="*/ 0 h 110"/>
                  <a:gd name="T2" fmla="*/ 10 w 18"/>
                  <a:gd name="T3" fmla="*/ 7 h 110"/>
                  <a:gd name="T4" fmla="*/ 14 w 18"/>
                  <a:gd name="T5" fmla="*/ 18 h 110"/>
                  <a:gd name="T6" fmla="*/ 18 w 18"/>
                  <a:gd name="T7" fmla="*/ 55 h 110"/>
                  <a:gd name="T8" fmla="*/ 18 w 18"/>
                  <a:gd name="T9" fmla="*/ 110 h 110"/>
                  <a:gd name="T10" fmla="*/ 7 w 18"/>
                  <a:gd name="T11" fmla="*/ 110 h 110"/>
                  <a:gd name="T12" fmla="*/ 7 w 18"/>
                  <a:gd name="T13" fmla="*/ 94 h 110"/>
                  <a:gd name="T14" fmla="*/ 3 w 18"/>
                  <a:gd name="T15" fmla="*/ 55 h 110"/>
                  <a:gd name="T16" fmla="*/ 3 w 18"/>
                  <a:gd name="T17" fmla="*/ 18 h 110"/>
                  <a:gd name="T18" fmla="*/ 0 w 18"/>
                  <a:gd name="T19" fmla="*/ 7 h 110"/>
                  <a:gd name="T20" fmla="*/ 0 w 18"/>
                  <a:gd name="T21" fmla="*/ 0 h 110"/>
                  <a:gd name="T22" fmla="*/ 10 w 18"/>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10">
                    <a:moveTo>
                      <a:pt x="10" y="0"/>
                    </a:moveTo>
                    <a:lnTo>
                      <a:pt x="10" y="7"/>
                    </a:lnTo>
                    <a:lnTo>
                      <a:pt x="14" y="18"/>
                    </a:lnTo>
                    <a:lnTo>
                      <a:pt x="18" y="55"/>
                    </a:lnTo>
                    <a:lnTo>
                      <a:pt x="18" y="110"/>
                    </a:lnTo>
                    <a:lnTo>
                      <a:pt x="7" y="110"/>
                    </a:lnTo>
                    <a:lnTo>
                      <a:pt x="7" y="94"/>
                    </a:lnTo>
                    <a:lnTo>
                      <a:pt x="3" y="55"/>
                    </a:lnTo>
                    <a:lnTo>
                      <a:pt x="3" y="18"/>
                    </a:lnTo>
                    <a:lnTo>
                      <a:pt x="0" y="7"/>
                    </a:lnTo>
                    <a:lnTo>
                      <a:pt x="0" y="0"/>
                    </a:lnTo>
                    <a:lnTo>
                      <a:pt x="10"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08" name="Freeform 36"/>
              <p:cNvSpPr>
                <a:spLocks/>
              </p:cNvSpPr>
              <p:nvPr/>
            </p:nvSpPr>
            <p:spPr bwMode="auto">
              <a:xfrm>
                <a:off x="1260" y="1769"/>
                <a:ext cx="3" cy="46"/>
              </a:xfrm>
              <a:custGeom>
                <a:avLst/>
                <a:gdLst>
                  <a:gd name="T0" fmla="*/ 0 w 10"/>
                  <a:gd name="T1" fmla="*/ 138 h 138"/>
                  <a:gd name="T2" fmla="*/ 0 w 10"/>
                  <a:gd name="T3" fmla="*/ 51 h 138"/>
                  <a:gd name="T4" fmla="*/ 0 w 10"/>
                  <a:gd name="T5" fmla="*/ 0 h 138"/>
                  <a:gd name="T6" fmla="*/ 7 w 10"/>
                  <a:gd name="T7" fmla="*/ 0 h 138"/>
                  <a:gd name="T8" fmla="*/ 7 w 10"/>
                  <a:gd name="T9" fmla="*/ 3 h 138"/>
                  <a:gd name="T10" fmla="*/ 10 w 10"/>
                  <a:gd name="T11" fmla="*/ 17 h 138"/>
                  <a:gd name="T12" fmla="*/ 10 w 10"/>
                  <a:gd name="T13" fmla="*/ 51 h 138"/>
                  <a:gd name="T14" fmla="*/ 10 w 10"/>
                  <a:gd name="T15" fmla="*/ 103 h 138"/>
                  <a:gd name="T16" fmla="*/ 0 w 10"/>
                  <a:gd name="T17"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8">
                    <a:moveTo>
                      <a:pt x="0" y="138"/>
                    </a:moveTo>
                    <a:lnTo>
                      <a:pt x="0" y="51"/>
                    </a:lnTo>
                    <a:lnTo>
                      <a:pt x="0" y="0"/>
                    </a:lnTo>
                    <a:lnTo>
                      <a:pt x="7" y="0"/>
                    </a:lnTo>
                    <a:lnTo>
                      <a:pt x="7" y="3"/>
                    </a:lnTo>
                    <a:lnTo>
                      <a:pt x="10" y="17"/>
                    </a:lnTo>
                    <a:lnTo>
                      <a:pt x="10" y="51"/>
                    </a:lnTo>
                    <a:lnTo>
                      <a:pt x="10" y="103"/>
                    </a:lnTo>
                    <a:lnTo>
                      <a:pt x="0" y="138"/>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09" name="Freeform 37"/>
              <p:cNvSpPr>
                <a:spLocks/>
              </p:cNvSpPr>
              <p:nvPr/>
            </p:nvSpPr>
            <p:spPr bwMode="auto">
              <a:xfrm>
                <a:off x="1259" y="1727"/>
                <a:ext cx="5" cy="37"/>
              </a:xfrm>
              <a:custGeom>
                <a:avLst/>
                <a:gdLst>
                  <a:gd name="T0" fmla="*/ 7 w 16"/>
                  <a:gd name="T1" fmla="*/ 0 h 110"/>
                  <a:gd name="T2" fmla="*/ 7 w 16"/>
                  <a:gd name="T3" fmla="*/ 7 h 110"/>
                  <a:gd name="T4" fmla="*/ 3 w 16"/>
                  <a:gd name="T5" fmla="*/ 18 h 110"/>
                  <a:gd name="T6" fmla="*/ 0 w 16"/>
                  <a:gd name="T7" fmla="*/ 55 h 110"/>
                  <a:gd name="T8" fmla="*/ 0 w 16"/>
                  <a:gd name="T9" fmla="*/ 110 h 110"/>
                  <a:gd name="T10" fmla="*/ 10 w 16"/>
                  <a:gd name="T11" fmla="*/ 110 h 110"/>
                  <a:gd name="T12" fmla="*/ 10 w 16"/>
                  <a:gd name="T13" fmla="*/ 104 h 110"/>
                  <a:gd name="T14" fmla="*/ 13 w 16"/>
                  <a:gd name="T15" fmla="*/ 94 h 110"/>
                  <a:gd name="T16" fmla="*/ 13 w 16"/>
                  <a:gd name="T17" fmla="*/ 55 h 110"/>
                  <a:gd name="T18" fmla="*/ 16 w 16"/>
                  <a:gd name="T19" fmla="*/ 18 h 110"/>
                  <a:gd name="T20" fmla="*/ 16 w 16"/>
                  <a:gd name="T21" fmla="*/ 0 h 110"/>
                  <a:gd name="T22" fmla="*/ 7 w 16"/>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10">
                    <a:moveTo>
                      <a:pt x="7" y="0"/>
                    </a:moveTo>
                    <a:lnTo>
                      <a:pt x="7" y="7"/>
                    </a:lnTo>
                    <a:lnTo>
                      <a:pt x="3" y="18"/>
                    </a:lnTo>
                    <a:lnTo>
                      <a:pt x="0" y="55"/>
                    </a:lnTo>
                    <a:lnTo>
                      <a:pt x="0" y="110"/>
                    </a:lnTo>
                    <a:lnTo>
                      <a:pt x="10" y="110"/>
                    </a:lnTo>
                    <a:lnTo>
                      <a:pt x="10" y="104"/>
                    </a:lnTo>
                    <a:lnTo>
                      <a:pt x="13" y="94"/>
                    </a:lnTo>
                    <a:lnTo>
                      <a:pt x="13" y="55"/>
                    </a:lnTo>
                    <a:lnTo>
                      <a:pt x="16" y="18"/>
                    </a:lnTo>
                    <a:lnTo>
                      <a:pt x="16" y="0"/>
                    </a:lnTo>
                    <a:lnTo>
                      <a:pt x="7" y="0"/>
                    </a:lnTo>
                    <a:close/>
                  </a:path>
                </a:pathLst>
              </a:custGeom>
              <a:solidFill>
                <a:srgbClr val="FF0000"/>
              </a:solidFill>
              <a:ln w="0" cap="sq">
                <a:solidFill>
                  <a:srgbClr val="000000"/>
                </a:solidFill>
                <a:prstDash val="solid"/>
                <a:miter lim="800000"/>
                <a:headEnd/>
                <a:tailEnd/>
              </a:ln>
            </p:spPr>
            <p:txBody>
              <a:bodyPr/>
              <a:lstStyle/>
              <a:p>
                <a:endParaRPr lang="en-US"/>
              </a:p>
            </p:txBody>
          </p:sp>
        </p:grpSp>
        <p:grpSp>
          <p:nvGrpSpPr>
            <p:cNvPr id="1487910" name="Group 38"/>
            <p:cNvGrpSpPr>
              <a:grpSpLocks/>
            </p:cNvGrpSpPr>
            <p:nvPr/>
          </p:nvGrpSpPr>
          <p:grpSpPr bwMode="auto">
            <a:xfrm>
              <a:off x="4658" y="2981"/>
              <a:ext cx="50" cy="107"/>
              <a:chOff x="1379" y="1463"/>
              <a:chExt cx="80" cy="177"/>
            </a:xfrm>
          </p:grpSpPr>
          <p:sp>
            <p:nvSpPr>
              <p:cNvPr id="1487911" name="Freeform 39"/>
              <p:cNvSpPr>
                <a:spLocks/>
              </p:cNvSpPr>
              <p:nvPr/>
            </p:nvSpPr>
            <p:spPr bwMode="auto">
              <a:xfrm>
                <a:off x="1379" y="1463"/>
                <a:ext cx="80" cy="177"/>
              </a:xfrm>
              <a:custGeom>
                <a:avLst/>
                <a:gdLst>
                  <a:gd name="T0" fmla="*/ 224 w 238"/>
                  <a:gd name="T1" fmla="*/ 0 h 531"/>
                  <a:gd name="T2" fmla="*/ 230 w 238"/>
                  <a:gd name="T3" fmla="*/ 11 h 531"/>
                  <a:gd name="T4" fmla="*/ 230 w 238"/>
                  <a:gd name="T5" fmla="*/ 31 h 531"/>
                  <a:gd name="T6" fmla="*/ 234 w 238"/>
                  <a:gd name="T7" fmla="*/ 55 h 531"/>
                  <a:gd name="T8" fmla="*/ 234 w 238"/>
                  <a:gd name="T9" fmla="*/ 90 h 531"/>
                  <a:gd name="T10" fmla="*/ 238 w 238"/>
                  <a:gd name="T11" fmla="*/ 169 h 531"/>
                  <a:gd name="T12" fmla="*/ 238 w 238"/>
                  <a:gd name="T13" fmla="*/ 259 h 531"/>
                  <a:gd name="T14" fmla="*/ 238 w 238"/>
                  <a:gd name="T15" fmla="*/ 353 h 531"/>
                  <a:gd name="T16" fmla="*/ 234 w 238"/>
                  <a:gd name="T17" fmla="*/ 434 h 531"/>
                  <a:gd name="T18" fmla="*/ 234 w 238"/>
                  <a:gd name="T19" fmla="*/ 469 h 531"/>
                  <a:gd name="T20" fmla="*/ 230 w 238"/>
                  <a:gd name="T21" fmla="*/ 493 h 531"/>
                  <a:gd name="T22" fmla="*/ 230 w 238"/>
                  <a:gd name="T23" fmla="*/ 517 h 531"/>
                  <a:gd name="T24" fmla="*/ 228 w 238"/>
                  <a:gd name="T25" fmla="*/ 528 h 531"/>
                  <a:gd name="T26" fmla="*/ 224 w 238"/>
                  <a:gd name="T27" fmla="*/ 531 h 531"/>
                  <a:gd name="T28" fmla="*/ 17 w 238"/>
                  <a:gd name="T29" fmla="*/ 531 h 531"/>
                  <a:gd name="T30" fmla="*/ 10 w 238"/>
                  <a:gd name="T31" fmla="*/ 528 h 531"/>
                  <a:gd name="T32" fmla="*/ 7 w 238"/>
                  <a:gd name="T33" fmla="*/ 517 h 531"/>
                  <a:gd name="T34" fmla="*/ 7 w 238"/>
                  <a:gd name="T35" fmla="*/ 493 h 531"/>
                  <a:gd name="T36" fmla="*/ 4 w 238"/>
                  <a:gd name="T37" fmla="*/ 469 h 531"/>
                  <a:gd name="T38" fmla="*/ 4 w 238"/>
                  <a:gd name="T39" fmla="*/ 434 h 531"/>
                  <a:gd name="T40" fmla="*/ 0 w 238"/>
                  <a:gd name="T41" fmla="*/ 349 h 531"/>
                  <a:gd name="T42" fmla="*/ 0 w 238"/>
                  <a:gd name="T43" fmla="*/ 255 h 531"/>
                  <a:gd name="T44" fmla="*/ 0 w 238"/>
                  <a:gd name="T45" fmla="*/ 165 h 531"/>
                  <a:gd name="T46" fmla="*/ 4 w 238"/>
                  <a:gd name="T47" fmla="*/ 86 h 531"/>
                  <a:gd name="T48" fmla="*/ 4 w 238"/>
                  <a:gd name="T49" fmla="*/ 55 h 531"/>
                  <a:gd name="T50" fmla="*/ 7 w 238"/>
                  <a:gd name="T51" fmla="*/ 31 h 531"/>
                  <a:gd name="T52" fmla="*/ 7 w 238"/>
                  <a:gd name="T53" fmla="*/ 11 h 531"/>
                  <a:gd name="T54" fmla="*/ 10 w 238"/>
                  <a:gd name="T55" fmla="*/ 3 h 531"/>
                  <a:gd name="T56" fmla="*/ 17 w 238"/>
                  <a:gd name="T57" fmla="*/ 0 h 531"/>
                  <a:gd name="T58" fmla="*/ 224 w 238"/>
                  <a:gd name="T5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8" h="531">
                    <a:moveTo>
                      <a:pt x="224" y="0"/>
                    </a:moveTo>
                    <a:lnTo>
                      <a:pt x="230" y="11"/>
                    </a:lnTo>
                    <a:lnTo>
                      <a:pt x="230" y="31"/>
                    </a:lnTo>
                    <a:lnTo>
                      <a:pt x="234" y="55"/>
                    </a:lnTo>
                    <a:lnTo>
                      <a:pt x="234" y="90"/>
                    </a:lnTo>
                    <a:lnTo>
                      <a:pt x="238" y="169"/>
                    </a:lnTo>
                    <a:lnTo>
                      <a:pt x="238" y="259"/>
                    </a:lnTo>
                    <a:lnTo>
                      <a:pt x="238" y="353"/>
                    </a:lnTo>
                    <a:lnTo>
                      <a:pt x="234" y="434"/>
                    </a:lnTo>
                    <a:lnTo>
                      <a:pt x="234" y="469"/>
                    </a:lnTo>
                    <a:lnTo>
                      <a:pt x="230" y="493"/>
                    </a:lnTo>
                    <a:lnTo>
                      <a:pt x="230" y="517"/>
                    </a:lnTo>
                    <a:lnTo>
                      <a:pt x="228" y="528"/>
                    </a:lnTo>
                    <a:lnTo>
                      <a:pt x="224" y="531"/>
                    </a:lnTo>
                    <a:lnTo>
                      <a:pt x="17" y="531"/>
                    </a:lnTo>
                    <a:lnTo>
                      <a:pt x="10" y="528"/>
                    </a:lnTo>
                    <a:lnTo>
                      <a:pt x="7" y="517"/>
                    </a:lnTo>
                    <a:lnTo>
                      <a:pt x="7" y="493"/>
                    </a:lnTo>
                    <a:lnTo>
                      <a:pt x="4" y="469"/>
                    </a:lnTo>
                    <a:lnTo>
                      <a:pt x="4" y="434"/>
                    </a:lnTo>
                    <a:lnTo>
                      <a:pt x="0" y="349"/>
                    </a:lnTo>
                    <a:lnTo>
                      <a:pt x="0" y="255"/>
                    </a:lnTo>
                    <a:lnTo>
                      <a:pt x="0" y="165"/>
                    </a:lnTo>
                    <a:lnTo>
                      <a:pt x="4" y="86"/>
                    </a:lnTo>
                    <a:lnTo>
                      <a:pt x="4" y="55"/>
                    </a:lnTo>
                    <a:lnTo>
                      <a:pt x="7" y="31"/>
                    </a:lnTo>
                    <a:lnTo>
                      <a:pt x="7" y="11"/>
                    </a:lnTo>
                    <a:lnTo>
                      <a:pt x="10" y="3"/>
                    </a:lnTo>
                    <a:lnTo>
                      <a:pt x="17" y="0"/>
                    </a:lnTo>
                    <a:lnTo>
                      <a:pt x="224"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12" name="Freeform 40"/>
              <p:cNvSpPr>
                <a:spLocks/>
              </p:cNvSpPr>
              <p:nvPr/>
            </p:nvSpPr>
            <p:spPr bwMode="auto">
              <a:xfrm>
                <a:off x="1384" y="1572"/>
                <a:ext cx="70" cy="21"/>
              </a:xfrm>
              <a:custGeom>
                <a:avLst/>
                <a:gdLst>
                  <a:gd name="T0" fmla="*/ 197 w 211"/>
                  <a:gd name="T1" fmla="*/ 0 h 63"/>
                  <a:gd name="T2" fmla="*/ 211 w 211"/>
                  <a:gd name="T3" fmla="*/ 42 h 63"/>
                  <a:gd name="T4" fmla="*/ 208 w 211"/>
                  <a:gd name="T5" fmla="*/ 42 h 63"/>
                  <a:gd name="T6" fmla="*/ 201 w 211"/>
                  <a:gd name="T7" fmla="*/ 46 h 63"/>
                  <a:gd name="T8" fmla="*/ 177 w 211"/>
                  <a:gd name="T9" fmla="*/ 53 h 63"/>
                  <a:gd name="T10" fmla="*/ 105 w 211"/>
                  <a:gd name="T11" fmla="*/ 63 h 63"/>
                  <a:gd name="T12" fmla="*/ 35 w 211"/>
                  <a:gd name="T13" fmla="*/ 53 h 63"/>
                  <a:gd name="T14" fmla="*/ 11 w 211"/>
                  <a:gd name="T15" fmla="*/ 46 h 63"/>
                  <a:gd name="T16" fmla="*/ 4 w 211"/>
                  <a:gd name="T17" fmla="*/ 42 h 63"/>
                  <a:gd name="T18" fmla="*/ 0 w 211"/>
                  <a:gd name="T19" fmla="*/ 42 h 63"/>
                  <a:gd name="T20" fmla="*/ 15 w 211"/>
                  <a:gd name="T21" fmla="*/ 0 h 63"/>
                  <a:gd name="T22" fmla="*/ 197 w 211"/>
                  <a:gd name="T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63">
                    <a:moveTo>
                      <a:pt x="197" y="0"/>
                    </a:moveTo>
                    <a:lnTo>
                      <a:pt x="211" y="42"/>
                    </a:lnTo>
                    <a:lnTo>
                      <a:pt x="208" y="42"/>
                    </a:lnTo>
                    <a:lnTo>
                      <a:pt x="201" y="46"/>
                    </a:lnTo>
                    <a:lnTo>
                      <a:pt x="177" y="53"/>
                    </a:lnTo>
                    <a:lnTo>
                      <a:pt x="105" y="63"/>
                    </a:lnTo>
                    <a:lnTo>
                      <a:pt x="35" y="53"/>
                    </a:lnTo>
                    <a:lnTo>
                      <a:pt x="11" y="46"/>
                    </a:lnTo>
                    <a:lnTo>
                      <a:pt x="4" y="42"/>
                    </a:lnTo>
                    <a:lnTo>
                      <a:pt x="0" y="42"/>
                    </a:lnTo>
                    <a:lnTo>
                      <a:pt x="15" y="0"/>
                    </a:lnTo>
                    <a:lnTo>
                      <a:pt x="197"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13" name="Freeform 41"/>
              <p:cNvSpPr>
                <a:spLocks/>
              </p:cNvSpPr>
              <p:nvPr/>
            </p:nvSpPr>
            <p:spPr bwMode="auto">
              <a:xfrm>
                <a:off x="1389" y="1482"/>
                <a:ext cx="60" cy="12"/>
              </a:xfrm>
              <a:custGeom>
                <a:avLst/>
                <a:gdLst>
                  <a:gd name="T0" fmla="*/ 182 w 182"/>
                  <a:gd name="T1" fmla="*/ 0 h 34"/>
                  <a:gd name="T2" fmla="*/ 175 w 182"/>
                  <a:gd name="T3" fmla="*/ 27 h 34"/>
                  <a:gd name="T4" fmla="*/ 169 w 182"/>
                  <a:gd name="T5" fmla="*/ 27 h 34"/>
                  <a:gd name="T6" fmla="*/ 151 w 182"/>
                  <a:gd name="T7" fmla="*/ 31 h 34"/>
                  <a:gd name="T8" fmla="*/ 123 w 182"/>
                  <a:gd name="T9" fmla="*/ 34 h 34"/>
                  <a:gd name="T10" fmla="*/ 92 w 182"/>
                  <a:gd name="T11" fmla="*/ 34 h 34"/>
                  <a:gd name="T12" fmla="*/ 58 w 182"/>
                  <a:gd name="T13" fmla="*/ 34 h 34"/>
                  <a:gd name="T14" fmla="*/ 31 w 182"/>
                  <a:gd name="T15" fmla="*/ 31 h 34"/>
                  <a:gd name="T16" fmla="*/ 13 w 182"/>
                  <a:gd name="T17" fmla="*/ 27 h 34"/>
                  <a:gd name="T18" fmla="*/ 7 w 182"/>
                  <a:gd name="T19" fmla="*/ 27 h 34"/>
                  <a:gd name="T20" fmla="*/ 0 w 182"/>
                  <a:gd name="T21" fmla="*/ 0 h 34"/>
                  <a:gd name="T22" fmla="*/ 182 w 182"/>
                  <a:gd name="T2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2" h="34">
                    <a:moveTo>
                      <a:pt x="182" y="0"/>
                    </a:moveTo>
                    <a:lnTo>
                      <a:pt x="175" y="27"/>
                    </a:lnTo>
                    <a:lnTo>
                      <a:pt x="169" y="27"/>
                    </a:lnTo>
                    <a:lnTo>
                      <a:pt x="151" y="31"/>
                    </a:lnTo>
                    <a:lnTo>
                      <a:pt x="123" y="34"/>
                    </a:lnTo>
                    <a:lnTo>
                      <a:pt x="92" y="34"/>
                    </a:lnTo>
                    <a:lnTo>
                      <a:pt x="58" y="34"/>
                    </a:lnTo>
                    <a:lnTo>
                      <a:pt x="31" y="31"/>
                    </a:lnTo>
                    <a:lnTo>
                      <a:pt x="13" y="27"/>
                    </a:lnTo>
                    <a:lnTo>
                      <a:pt x="7" y="27"/>
                    </a:lnTo>
                    <a:lnTo>
                      <a:pt x="0" y="0"/>
                    </a:lnTo>
                    <a:lnTo>
                      <a:pt x="182"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14" name="Freeform 42"/>
              <p:cNvSpPr>
                <a:spLocks/>
              </p:cNvSpPr>
              <p:nvPr/>
            </p:nvSpPr>
            <p:spPr bwMode="auto">
              <a:xfrm>
                <a:off x="1387" y="1494"/>
                <a:ext cx="65" cy="76"/>
              </a:xfrm>
              <a:custGeom>
                <a:avLst/>
                <a:gdLst>
                  <a:gd name="T0" fmla="*/ 179 w 193"/>
                  <a:gd name="T1" fmla="*/ 0 h 228"/>
                  <a:gd name="T2" fmla="*/ 186 w 193"/>
                  <a:gd name="T3" fmla="*/ 8 h 228"/>
                  <a:gd name="T4" fmla="*/ 186 w 193"/>
                  <a:gd name="T5" fmla="*/ 17 h 228"/>
                  <a:gd name="T6" fmla="*/ 190 w 193"/>
                  <a:gd name="T7" fmla="*/ 39 h 228"/>
                  <a:gd name="T8" fmla="*/ 193 w 193"/>
                  <a:gd name="T9" fmla="*/ 72 h 228"/>
                  <a:gd name="T10" fmla="*/ 193 w 193"/>
                  <a:gd name="T11" fmla="*/ 111 h 228"/>
                  <a:gd name="T12" fmla="*/ 193 w 193"/>
                  <a:gd name="T13" fmla="*/ 152 h 228"/>
                  <a:gd name="T14" fmla="*/ 190 w 193"/>
                  <a:gd name="T15" fmla="*/ 186 h 228"/>
                  <a:gd name="T16" fmla="*/ 186 w 193"/>
                  <a:gd name="T17" fmla="*/ 210 h 228"/>
                  <a:gd name="T18" fmla="*/ 186 w 193"/>
                  <a:gd name="T19" fmla="*/ 221 h 228"/>
                  <a:gd name="T20" fmla="*/ 179 w 193"/>
                  <a:gd name="T21" fmla="*/ 228 h 228"/>
                  <a:gd name="T22" fmla="*/ 11 w 193"/>
                  <a:gd name="T23" fmla="*/ 228 h 228"/>
                  <a:gd name="T24" fmla="*/ 4 w 193"/>
                  <a:gd name="T25" fmla="*/ 221 h 228"/>
                  <a:gd name="T26" fmla="*/ 4 w 193"/>
                  <a:gd name="T27" fmla="*/ 186 h 228"/>
                  <a:gd name="T28" fmla="*/ 0 w 193"/>
                  <a:gd name="T29" fmla="*/ 152 h 228"/>
                  <a:gd name="T30" fmla="*/ 0 w 193"/>
                  <a:gd name="T31" fmla="*/ 111 h 228"/>
                  <a:gd name="T32" fmla="*/ 4 w 193"/>
                  <a:gd name="T33" fmla="*/ 39 h 228"/>
                  <a:gd name="T34" fmla="*/ 4 w 193"/>
                  <a:gd name="T35" fmla="*/ 8 h 228"/>
                  <a:gd name="T36" fmla="*/ 11 w 193"/>
                  <a:gd name="T37" fmla="*/ 0 h 228"/>
                  <a:gd name="T38" fmla="*/ 17 w 193"/>
                  <a:gd name="T39" fmla="*/ 0 h 228"/>
                  <a:gd name="T40" fmla="*/ 38 w 193"/>
                  <a:gd name="T41" fmla="*/ 4 h 228"/>
                  <a:gd name="T42" fmla="*/ 96 w 193"/>
                  <a:gd name="T43" fmla="*/ 8 h 228"/>
                  <a:gd name="T44" fmla="*/ 155 w 193"/>
                  <a:gd name="T45" fmla="*/ 4 h 228"/>
                  <a:gd name="T46" fmla="*/ 173 w 193"/>
                  <a:gd name="T47" fmla="*/ 0 h 228"/>
                  <a:gd name="T48" fmla="*/ 179 w 193"/>
                  <a:gd name="T4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228">
                    <a:moveTo>
                      <a:pt x="179" y="0"/>
                    </a:moveTo>
                    <a:lnTo>
                      <a:pt x="186" y="8"/>
                    </a:lnTo>
                    <a:lnTo>
                      <a:pt x="186" y="17"/>
                    </a:lnTo>
                    <a:lnTo>
                      <a:pt x="190" y="39"/>
                    </a:lnTo>
                    <a:lnTo>
                      <a:pt x="193" y="72"/>
                    </a:lnTo>
                    <a:lnTo>
                      <a:pt x="193" y="111"/>
                    </a:lnTo>
                    <a:lnTo>
                      <a:pt x="193" y="152"/>
                    </a:lnTo>
                    <a:lnTo>
                      <a:pt x="190" y="186"/>
                    </a:lnTo>
                    <a:lnTo>
                      <a:pt x="186" y="210"/>
                    </a:lnTo>
                    <a:lnTo>
                      <a:pt x="186" y="221"/>
                    </a:lnTo>
                    <a:lnTo>
                      <a:pt x="179" y="228"/>
                    </a:lnTo>
                    <a:lnTo>
                      <a:pt x="11" y="228"/>
                    </a:lnTo>
                    <a:lnTo>
                      <a:pt x="4" y="221"/>
                    </a:lnTo>
                    <a:lnTo>
                      <a:pt x="4" y="186"/>
                    </a:lnTo>
                    <a:lnTo>
                      <a:pt x="0" y="152"/>
                    </a:lnTo>
                    <a:lnTo>
                      <a:pt x="0" y="111"/>
                    </a:lnTo>
                    <a:lnTo>
                      <a:pt x="4" y="39"/>
                    </a:lnTo>
                    <a:lnTo>
                      <a:pt x="4" y="8"/>
                    </a:lnTo>
                    <a:lnTo>
                      <a:pt x="11" y="0"/>
                    </a:lnTo>
                    <a:lnTo>
                      <a:pt x="17" y="0"/>
                    </a:lnTo>
                    <a:lnTo>
                      <a:pt x="38" y="4"/>
                    </a:lnTo>
                    <a:lnTo>
                      <a:pt x="96" y="8"/>
                    </a:lnTo>
                    <a:lnTo>
                      <a:pt x="155" y="4"/>
                    </a:lnTo>
                    <a:lnTo>
                      <a:pt x="173" y="0"/>
                    </a:lnTo>
                    <a:lnTo>
                      <a:pt x="179"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15" name="Freeform 43"/>
              <p:cNvSpPr>
                <a:spLocks/>
              </p:cNvSpPr>
              <p:nvPr/>
            </p:nvSpPr>
            <p:spPr bwMode="auto">
              <a:xfrm>
                <a:off x="1390" y="1597"/>
                <a:ext cx="58" cy="35"/>
              </a:xfrm>
              <a:custGeom>
                <a:avLst/>
                <a:gdLst>
                  <a:gd name="T0" fmla="*/ 175 w 175"/>
                  <a:gd name="T1" fmla="*/ 103 h 103"/>
                  <a:gd name="T2" fmla="*/ 175 w 175"/>
                  <a:gd name="T3" fmla="*/ 13 h 103"/>
                  <a:gd name="T4" fmla="*/ 172 w 175"/>
                  <a:gd name="T5" fmla="*/ 4 h 103"/>
                  <a:gd name="T6" fmla="*/ 166 w 175"/>
                  <a:gd name="T7" fmla="*/ 0 h 103"/>
                  <a:gd name="T8" fmla="*/ 10 w 175"/>
                  <a:gd name="T9" fmla="*/ 0 h 103"/>
                  <a:gd name="T10" fmla="*/ 4 w 175"/>
                  <a:gd name="T11" fmla="*/ 4 h 103"/>
                  <a:gd name="T12" fmla="*/ 0 w 175"/>
                  <a:gd name="T13" fmla="*/ 13 h 103"/>
                  <a:gd name="T14" fmla="*/ 0 w 175"/>
                  <a:gd name="T15" fmla="*/ 37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03">
                    <a:moveTo>
                      <a:pt x="175" y="103"/>
                    </a:moveTo>
                    <a:lnTo>
                      <a:pt x="175" y="13"/>
                    </a:lnTo>
                    <a:lnTo>
                      <a:pt x="172" y="4"/>
                    </a:lnTo>
                    <a:lnTo>
                      <a:pt x="166" y="0"/>
                    </a:lnTo>
                    <a:lnTo>
                      <a:pt x="10" y="0"/>
                    </a:lnTo>
                    <a:lnTo>
                      <a:pt x="4" y="4"/>
                    </a:lnTo>
                    <a:lnTo>
                      <a:pt x="0" y="13"/>
                    </a:lnTo>
                    <a:lnTo>
                      <a:pt x="0" y="37"/>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16" name="Freeform 44"/>
              <p:cNvSpPr>
                <a:spLocks/>
              </p:cNvSpPr>
              <p:nvPr/>
            </p:nvSpPr>
            <p:spPr bwMode="auto">
              <a:xfrm>
                <a:off x="1390" y="1465"/>
                <a:ext cx="58" cy="14"/>
              </a:xfrm>
              <a:custGeom>
                <a:avLst/>
                <a:gdLst>
                  <a:gd name="T0" fmla="*/ 175 w 175"/>
                  <a:gd name="T1" fmla="*/ 0 h 42"/>
                  <a:gd name="T2" fmla="*/ 175 w 175"/>
                  <a:gd name="T3" fmla="*/ 35 h 42"/>
                  <a:gd name="T4" fmla="*/ 172 w 175"/>
                  <a:gd name="T5" fmla="*/ 42 h 42"/>
                  <a:gd name="T6" fmla="*/ 166 w 175"/>
                  <a:gd name="T7" fmla="*/ 42 h 42"/>
                  <a:gd name="T8" fmla="*/ 10 w 175"/>
                  <a:gd name="T9" fmla="*/ 42 h 42"/>
                  <a:gd name="T10" fmla="*/ 4 w 175"/>
                  <a:gd name="T11" fmla="*/ 42 h 42"/>
                  <a:gd name="T12" fmla="*/ 0 w 175"/>
                  <a:gd name="T13" fmla="*/ 35 h 42"/>
                  <a:gd name="T14" fmla="*/ 0 w 175"/>
                  <a:gd name="T15" fmla="*/ 28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42">
                    <a:moveTo>
                      <a:pt x="175" y="0"/>
                    </a:moveTo>
                    <a:lnTo>
                      <a:pt x="175" y="35"/>
                    </a:lnTo>
                    <a:lnTo>
                      <a:pt x="172" y="42"/>
                    </a:lnTo>
                    <a:lnTo>
                      <a:pt x="166" y="42"/>
                    </a:lnTo>
                    <a:lnTo>
                      <a:pt x="10" y="42"/>
                    </a:lnTo>
                    <a:lnTo>
                      <a:pt x="4" y="42"/>
                    </a:lnTo>
                    <a:lnTo>
                      <a:pt x="0" y="35"/>
                    </a:lnTo>
                    <a:lnTo>
                      <a:pt x="0" y="28"/>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17" name="Freeform 45"/>
              <p:cNvSpPr>
                <a:spLocks/>
              </p:cNvSpPr>
              <p:nvPr/>
            </p:nvSpPr>
            <p:spPr bwMode="auto">
              <a:xfrm>
                <a:off x="1453" y="1534"/>
                <a:ext cx="3" cy="47"/>
              </a:xfrm>
              <a:custGeom>
                <a:avLst/>
                <a:gdLst>
                  <a:gd name="T0" fmla="*/ 7 w 9"/>
                  <a:gd name="T1" fmla="*/ 140 h 140"/>
                  <a:gd name="T2" fmla="*/ 7 w 9"/>
                  <a:gd name="T3" fmla="*/ 130 h 140"/>
                  <a:gd name="T4" fmla="*/ 9 w 9"/>
                  <a:gd name="T5" fmla="*/ 106 h 140"/>
                  <a:gd name="T6" fmla="*/ 9 w 9"/>
                  <a:gd name="T7" fmla="*/ 55 h 140"/>
                  <a:gd name="T8" fmla="*/ 9 w 9"/>
                  <a:gd name="T9" fmla="*/ 0 h 140"/>
                  <a:gd name="T10" fmla="*/ 0 w 9"/>
                  <a:gd name="T11" fmla="*/ 0 h 140"/>
                  <a:gd name="T12" fmla="*/ 0 w 9"/>
                  <a:gd name="T13" fmla="*/ 51 h 140"/>
                  <a:gd name="T14" fmla="*/ 0 w 9"/>
                  <a:gd name="T15" fmla="*/ 103 h 140"/>
                  <a:gd name="T16" fmla="*/ 7 w 9"/>
                  <a:gd name="T17"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40">
                    <a:moveTo>
                      <a:pt x="7" y="140"/>
                    </a:moveTo>
                    <a:lnTo>
                      <a:pt x="7" y="130"/>
                    </a:lnTo>
                    <a:lnTo>
                      <a:pt x="9" y="106"/>
                    </a:lnTo>
                    <a:lnTo>
                      <a:pt x="9" y="55"/>
                    </a:lnTo>
                    <a:lnTo>
                      <a:pt x="9" y="0"/>
                    </a:lnTo>
                    <a:lnTo>
                      <a:pt x="0" y="0"/>
                    </a:lnTo>
                    <a:lnTo>
                      <a:pt x="0" y="51"/>
                    </a:lnTo>
                    <a:lnTo>
                      <a:pt x="0" y="103"/>
                    </a:lnTo>
                    <a:lnTo>
                      <a:pt x="7" y="14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18" name="Freeform 46"/>
              <p:cNvSpPr>
                <a:spLocks/>
              </p:cNvSpPr>
              <p:nvPr/>
            </p:nvSpPr>
            <p:spPr bwMode="auto">
              <a:xfrm>
                <a:off x="1451" y="1494"/>
                <a:ext cx="5" cy="35"/>
              </a:xfrm>
              <a:custGeom>
                <a:avLst/>
                <a:gdLst>
                  <a:gd name="T0" fmla="*/ 10 w 16"/>
                  <a:gd name="T1" fmla="*/ 0 h 107"/>
                  <a:gd name="T2" fmla="*/ 10 w 16"/>
                  <a:gd name="T3" fmla="*/ 4 h 107"/>
                  <a:gd name="T4" fmla="*/ 14 w 16"/>
                  <a:gd name="T5" fmla="*/ 17 h 107"/>
                  <a:gd name="T6" fmla="*/ 16 w 16"/>
                  <a:gd name="T7" fmla="*/ 52 h 107"/>
                  <a:gd name="T8" fmla="*/ 16 w 16"/>
                  <a:gd name="T9" fmla="*/ 107 h 107"/>
                  <a:gd name="T10" fmla="*/ 7 w 16"/>
                  <a:gd name="T11" fmla="*/ 107 h 107"/>
                  <a:gd name="T12" fmla="*/ 7 w 16"/>
                  <a:gd name="T13" fmla="*/ 56 h 107"/>
                  <a:gd name="T14" fmla="*/ 3 w 16"/>
                  <a:gd name="T15" fmla="*/ 17 h 107"/>
                  <a:gd name="T16" fmla="*/ 0 w 16"/>
                  <a:gd name="T17" fmla="*/ 4 h 107"/>
                  <a:gd name="T18" fmla="*/ 0 w 16"/>
                  <a:gd name="T19" fmla="*/ 0 h 107"/>
                  <a:gd name="T20" fmla="*/ 10 w 16"/>
                  <a:gd name="T2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07">
                    <a:moveTo>
                      <a:pt x="10" y="0"/>
                    </a:moveTo>
                    <a:lnTo>
                      <a:pt x="10" y="4"/>
                    </a:lnTo>
                    <a:lnTo>
                      <a:pt x="14" y="17"/>
                    </a:lnTo>
                    <a:lnTo>
                      <a:pt x="16" y="52"/>
                    </a:lnTo>
                    <a:lnTo>
                      <a:pt x="16" y="107"/>
                    </a:lnTo>
                    <a:lnTo>
                      <a:pt x="7" y="107"/>
                    </a:lnTo>
                    <a:lnTo>
                      <a:pt x="7" y="56"/>
                    </a:lnTo>
                    <a:lnTo>
                      <a:pt x="3" y="17"/>
                    </a:lnTo>
                    <a:lnTo>
                      <a:pt x="0" y="4"/>
                    </a:lnTo>
                    <a:lnTo>
                      <a:pt x="0" y="0"/>
                    </a:lnTo>
                    <a:lnTo>
                      <a:pt x="10"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19" name="Freeform 47"/>
              <p:cNvSpPr>
                <a:spLocks/>
              </p:cNvSpPr>
              <p:nvPr/>
            </p:nvSpPr>
            <p:spPr bwMode="auto">
              <a:xfrm>
                <a:off x="1382" y="1534"/>
                <a:ext cx="4" cy="47"/>
              </a:xfrm>
              <a:custGeom>
                <a:avLst/>
                <a:gdLst>
                  <a:gd name="T0" fmla="*/ 3 w 13"/>
                  <a:gd name="T1" fmla="*/ 140 h 140"/>
                  <a:gd name="T2" fmla="*/ 3 w 13"/>
                  <a:gd name="T3" fmla="*/ 106 h 140"/>
                  <a:gd name="T4" fmla="*/ 0 w 13"/>
                  <a:gd name="T5" fmla="*/ 55 h 140"/>
                  <a:gd name="T6" fmla="*/ 3 w 13"/>
                  <a:gd name="T7" fmla="*/ 16 h 140"/>
                  <a:gd name="T8" fmla="*/ 3 w 13"/>
                  <a:gd name="T9" fmla="*/ 0 h 140"/>
                  <a:gd name="T10" fmla="*/ 10 w 13"/>
                  <a:gd name="T11" fmla="*/ 0 h 140"/>
                  <a:gd name="T12" fmla="*/ 10 w 13"/>
                  <a:gd name="T13" fmla="*/ 51 h 140"/>
                  <a:gd name="T14" fmla="*/ 13 w 13"/>
                  <a:gd name="T15" fmla="*/ 85 h 140"/>
                  <a:gd name="T16" fmla="*/ 13 w 13"/>
                  <a:gd name="T17" fmla="*/ 103 h 140"/>
                  <a:gd name="T18" fmla="*/ 3 w 13"/>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0">
                    <a:moveTo>
                      <a:pt x="3" y="140"/>
                    </a:moveTo>
                    <a:lnTo>
                      <a:pt x="3" y="106"/>
                    </a:lnTo>
                    <a:lnTo>
                      <a:pt x="0" y="55"/>
                    </a:lnTo>
                    <a:lnTo>
                      <a:pt x="3" y="16"/>
                    </a:lnTo>
                    <a:lnTo>
                      <a:pt x="3" y="0"/>
                    </a:lnTo>
                    <a:lnTo>
                      <a:pt x="10" y="0"/>
                    </a:lnTo>
                    <a:lnTo>
                      <a:pt x="10" y="51"/>
                    </a:lnTo>
                    <a:lnTo>
                      <a:pt x="13" y="85"/>
                    </a:lnTo>
                    <a:lnTo>
                      <a:pt x="13" y="103"/>
                    </a:lnTo>
                    <a:lnTo>
                      <a:pt x="3" y="14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20" name="Freeform 48"/>
              <p:cNvSpPr>
                <a:spLocks/>
              </p:cNvSpPr>
              <p:nvPr/>
            </p:nvSpPr>
            <p:spPr bwMode="auto">
              <a:xfrm>
                <a:off x="1382" y="1494"/>
                <a:ext cx="5" cy="35"/>
              </a:xfrm>
              <a:custGeom>
                <a:avLst/>
                <a:gdLst>
                  <a:gd name="T0" fmla="*/ 6 w 17"/>
                  <a:gd name="T1" fmla="*/ 0 h 107"/>
                  <a:gd name="T2" fmla="*/ 6 w 17"/>
                  <a:gd name="T3" fmla="*/ 4 h 107"/>
                  <a:gd name="T4" fmla="*/ 3 w 17"/>
                  <a:gd name="T5" fmla="*/ 17 h 107"/>
                  <a:gd name="T6" fmla="*/ 0 w 17"/>
                  <a:gd name="T7" fmla="*/ 52 h 107"/>
                  <a:gd name="T8" fmla="*/ 0 w 17"/>
                  <a:gd name="T9" fmla="*/ 107 h 107"/>
                  <a:gd name="T10" fmla="*/ 10 w 17"/>
                  <a:gd name="T11" fmla="*/ 107 h 107"/>
                  <a:gd name="T12" fmla="*/ 10 w 17"/>
                  <a:gd name="T13" fmla="*/ 56 h 107"/>
                  <a:gd name="T14" fmla="*/ 13 w 17"/>
                  <a:gd name="T15" fmla="*/ 17 h 107"/>
                  <a:gd name="T16" fmla="*/ 17 w 17"/>
                  <a:gd name="T17" fmla="*/ 4 h 107"/>
                  <a:gd name="T18" fmla="*/ 17 w 17"/>
                  <a:gd name="T19" fmla="*/ 0 h 107"/>
                  <a:gd name="T20" fmla="*/ 6 w 17"/>
                  <a:gd name="T2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7">
                    <a:moveTo>
                      <a:pt x="6" y="0"/>
                    </a:moveTo>
                    <a:lnTo>
                      <a:pt x="6" y="4"/>
                    </a:lnTo>
                    <a:lnTo>
                      <a:pt x="3" y="17"/>
                    </a:lnTo>
                    <a:lnTo>
                      <a:pt x="0" y="52"/>
                    </a:lnTo>
                    <a:lnTo>
                      <a:pt x="0" y="107"/>
                    </a:lnTo>
                    <a:lnTo>
                      <a:pt x="10" y="107"/>
                    </a:lnTo>
                    <a:lnTo>
                      <a:pt x="10" y="56"/>
                    </a:lnTo>
                    <a:lnTo>
                      <a:pt x="13" y="17"/>
                    </a:lnTo>
                    <a:lnTo>
                      <a:pt x="17" y="4"/>
                    </a:lnTo>
                    <a:lnTo>
                      <a:pt x="17" y="0"/>
                    </a:lnTo>
                    <a:lnTo>
                      <a:pt x="6" y="0"/>
                    </a:lnTo>
                    <a:close/>
                  </a:path>
                </a:pathLst>
              </a:custGeom>
              <a:solidFill>
                <a:srgbClr val="FF0000"/>
              </a:solidFill>
              <a:ln w="0" cap="sq">
                <a:solidFill>
                  <a:srgbClr val="000000"/>
                </a:solidFill>
                <a:prstDash val="solid"/>
                <a:miter lim="800000"/>
                <a:headEnd/>
                <a:tailEnd/>
              </a:ln>
            </p:spPr>
            <p:txBody>
              <a:bodyPr/>
              <a:lstStyle/>
              <a:p>
                <a:endParaRPr lang="en-US"/>
              </a:p>
            </p:txBody>
          </p:sp>
        </p:grpSp>
        <p:grpSp>
          <p:nvGrpSpPr>
            <p:cNvPr id="1487921" name="Group 49"/>
            <p:cNvGrpSpPr>
              <a:grpSpLocks/>
            </p:cNvGrpSpPr>
            <p:nvPr/>
          </p:nvGrpSpPr>
          <p:grpSpPr bwMode="auto">
            <a:xfrm>
              <a:off x="4805" y="3607"/>
              <a:ext cx="50" cy="106"/>
              <a:chOff x="1622" y="2889"/>
              <a:chExt cx="79" cy="176"/>
            </a:xfrm>
          </p:grpSpPr>
          <p:sp>
            <p:nvSpPr>
              <p:cNvPr id="1487922" name="Freeform 50"/>
              <p:cNvSpPr>
                <a:spLocks/>
              </p:cNvSpPr>
              <p:nvPr/>
            </p:nvSpPr>
            <p:spPr bwMode="auto">
              <a:xfrm>
                <a:off x="1622" y="2889"/>
                <a:ext cx="79" cy="176"/>
              </a:xfrm>
              <a:custGeom>
                <a:avLst/>
                <a:gdLst>
                  <a:gd name="T0" fmla="*/ 225 w 239"/>
                  <a:gd name="T1" fmla="*/ 528 h 528"/>
                  <a:gd name="T2" fmla="*/ 228 w 239"/>
                  <a:gd name="T3" fmla="*/ 525 h 528"/>
                  <a:gd name="T4" fmla="*/ 232 w 239"/>
                  <a:gd name="T5" fmla="*/ 517 h 528"/>
                  <a:gd name="T6" fmla="*/ 232 w 239"/>
                  <a:gd name="T7" fmla="*/ 497 h 528"/>
                  <a:gd name="T8" fmla="*/ 235 w 239"/>
                  <a:gd name="T9" fmla="*/ 473 h 528"/>
                  <a:gd name="T10" fmla="*/ 235 w 239"/>
                  <a:gd name="T11" fmla="*/ 442 h 528"/>
                  <a:gd name="T12" fmla="*/ 239 w 239"/>
                  <a:gd name="T13" fmla="*/ 363 h 528"/>
                  <a:gd name="T14" fmla="*/ 239 w 239"/>
                  <a:gd name="T15" fmla="*/ 273 h 528"/>
                  <a:gd name="T16" fmla="*/ 239 w 239"/>
                  <a:gd name="T17" fmla="*/ 177 h 528"/>
                  <a:gd name="T18" fmla="*/ 235 w 239"/>
                  <a:gd name="T19" fmla="*/ 94 h 528"/>
                  <a:gd name="T20" fmla="*/ 235 w 239"/>
                  <a:gd name="T21" fmla="*/ 59 h 528"/>
                  <a:gd name="T22" fmla="*/ 232 w 239"/>
                  <a:gd name="T23" fmla="*/ 35 h 528"/>
                  <a:gd name="T24" fmla="*/ 232 w 239"/>
                  <a:gd name="T25" fmla="*/ 11 h 528"/>
                  <a:gd name="T26" fmla="*/ 225 w 239"/>
                  <a:gd name="T27" fmla="*/ 0 h 528"/>
                  <a:gd name="T28" fmla="*/ 18 w 239"/>
                  <a:gd name="T29" fmla="*/ 0 h 528"/>
                  <a:gd name="T30" fmla="*/ 11 w 239"/>
                  <a:gd name="T31" fmla="*/ 4 h 528"/>
                  <a:gd name="T32" fmla="*/ 7 w 239"/>
                  <a:gd name="T33" fmla="*/ 11 h 528"/>
                  <a:gd name="T34" fmla="*/ 7 w 239"/>
                  <a:gd name="T35" fmla="*/ 35 h 528"/>
                  <a:gd name="T36" fmla="*/ 4 w 239"/>
                  <a:gd name="T37" fmla="*/ 59 h 528"/>
                  <a:gd name="T38" fmla="*/ 4 w 239"/>
                  <a:gd name="T39" fmla="*/ 94 h 528"/>
                  <a:gd name="T40" fmla="*/ 0 w 239"/>
                  <a:gd name="T41" fmla="*/ 180 h 528"/>
                  <a:gd name="T42" fmla="*/ 0 w 239"/>
                  <a:gd name="T43" fmla="*/ 276 h 528"/>
                  <a:gd name="T44" fmla="*/ 0 w 239"/>
                  <a:gd name="T45" fmla="*/ 366 h 528"/>
                  <a:gd name="T46" fmla="*/ 4 w 239"/>
                  <a:gd name="T47" fmla="*/ 442 h 528"/>
                  <a:gd name="T48" fmla="*/ 4 w 239"/>
                  <a:gd name="T49" fmla="*/ 473 h 528"/>
                  <a:gd name="T50" fmla="*/ 7 w 239"/>
                  <a:gd name="T51" fmla="*/ 497 h 528"/>
                  <a:gd name="T52" fmla="*/ 7 w 239"/>
                  <a:gd name="T53" fmla="*/ 517 h 528"/>
                  <a:gd name="T54" fmla="*/ 11 w 239"/>
                  <a:gd name="T55" fmla="*/ 525 h 528"/>
                  <a:gd name="T56" fmla="*/ 18 w 239"/>
                  <a:gd name="T57" fmla="*/ 528 h 528"/>
                  <a:gd name="T58" fmla="*/ 225 w 239"/>
                  <a:gd name="T59"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9" h="528">
                    <a:moveTo>
                      <a:pt x="225" y="528"/>
                    </a:moveTo>
                    <a:lnTo>
                      <a:pt x="228" y="525"/>
                    </a:lnTo>
                    <a:lnTo>
                      <a:pt x="232" y="517"/>
                    </a:lnTo>
                    <a:lnTo>
                      <a:pt x="232" y="497"/>
                    </a:lnTo>
                    <a:lnTo>
                      <a:pt x="235" y="473"/>
                    </a:lnTo>
                    <a:lnTo>
                      <a:pt x="235" y="442"/>
                    </a:lnTo>
                    <a:lnTo>
                      <a:pt x="239" y="363"/>
                    </a:lnTo>
                    <a:lnTo>
                      <a:pt x="239" y="273"/>
                    </a:lnTo>
                    <a:lnTo>
                      <a:pt x="239" y="177"/>
                    </a:lnTo>
                    <a:lnTo>
                      <a:pt x="235" y="94"/>
                    </a:lnTo>
                    <a:lnTo>
                      <a:pt x="235" y="59"/>
                    </a:lnTo>
                    <a:lnTo>
                      <a:pt x="232" y="35"/>
                    </a:lnTo>
                    <a:lnTo>
                      <a:pt x="232" y="11"/>
                    </a:lnTo>
                    <a:lnTo>
                      <a:pt x="225" y="0"/>
                    </a:lnTo>
                    <a:lnTo>
                      <a:pt x="18" y="0"/>
                    </a:lnTo>
                    <a:lnTo>
                      <a:pt x="11" y="4"/>
                    </a:lnTo>
                    <a:lnTo>
                      <a:pt x="7" y="11"/>
                    </a:lnTo>
                    <a:lnTo>
                      <a:pt x="7" y="35"/>
                    </a:lnTo>
                    <a:lnTo>
                      <a:pt x="4" y="59"/>
                    </a:lnTo>
                    <a:lnTo>
                      <a:pt x="4" y="94"/>
                    </a:lnTo>
                    <a:lnTo>
                      <a:pt x="0" y="180"/>
                    </a:lnTo>
                    <a:lnTo>
                      <a:pt x="0" y="276"/>
                    </a:lnTo>
                    <a:lnTo>
                      <a:pt x="0" y="366"/>
                    </a:lnTo>
                    <a:lnTo>
                      <a:pt x="4" y="442"/>
                    </a:lnTo>
                    <a:lnTo>
                      <a:pt x="4" y="473"/>
                    </a:lnTo>
                    <a:lnTo>
                      <a:pt x="7" y="497"/>
                    </a:lnTo>
                    <a:lnTo>
                      <a:pt x="7" y="517"/>
                    </a:lnTo>
                    <a:lnTo>
                      <a:pt x="11" y="525"/>
                    </a:lnTo>
                    <a:lnTo>
                      <a:pt x="18" y="528"/>
                    </a:lnTo>
                    <a:lnTo>
                      <a:pt x="225" y="528"/>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23" name="Freeform 51"/>
              <p:cNvSpPr>
                <a:spLocks/>
              </p:cNvSpPr>
              <p:nvPr/>
            </p:nvSpPr>
            <p:spPr bwMode="auto">
              <a:xfrm>
                <a:off x="1627" y="2937"/>
                <a:ext cx="70" cy="19"/>
              </a:xfrm>
              <a:custGeom>
                <a:avLst/>
                <a:gdLst>
                  <a:gd name="T0" fmla="*/ 196 w 210"/>
                  <a:gd name="T1" fmla="*/ 59 h 59"/>
                  <a:gd name="T2" fmla="*/ 210 w 210"/>
                  <a:gd name="T3" fmla="*/ 18 h 59"/>
                  <a:gd name="T4" fmla="*/ 206 w 210"/>
                  <a:gd name="T5" fmla="*/ 18 h 59"/>
                  <a:gd name="T6" fmla="*/ 200 w 210"/>
                  <a:gd name="T7" fmla="*/ 14 h 59"/>
                  <a:gd name="T8" fmla="*/ 175 w 210"/>
                  <a:gd name="T9" fmla="*/ 11 h 59"/>
                  <a:gd name="T10" fmla="*/ 103 w 210"/>
                  <a:gd name="T11" fmla="*/ 0 h 59"/>
                  <a:gd name="T12" fmla="*/ 34 w 210"/>
                  <a:gd name="T13" fmla="*/ 11 h 59"/>
                  <a:gd name="T14" fmla="*/ 9 w 210"/>
                  <a:gd name="T15" fmla="*/ 18 h 59"/>
                  <a:gd name="T16" fmla="*/ 3 w 210"/>
                  <a:gd name="T17" fmla="*/ 20 h 59"/>
                  <a:gd name="T18" fmla="*/ 0 w 210"/>
                  <a:gd name="T19" fmla="*/ 20 h 59"/>
                  <a:gd name="T20" fmla="*/ 13 w 210"/>
                  <a:gd name="T21" fmla="*/ 59 h 59"/>
                  <a:gd name="T22" fmla="*/ 196 w 210"/>
                  <a:gd name="T2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59">
                    <a:moveTo>
                      <a:pt x="196" y="59"/>
                    </a:moveTo>
                    <a:lnTo>
                      <a:pt x="210" y="18"/>
                    </a:lnTo>
                    <a:lnTo>
                      <a:pt x="206" y="18"/>
                    </a:lnTo>
                    <a:lnTo>
                      <a:pt x="200" y="14"/>
                    </a:lnTo>
                    <a:lnTo>
                      <a:pt x="175" y="11"/>
                    </a:lnTo>
                    <a:lnTo>
                      <a:pt x="103" y="0"/>
                    </a:lnTo>
                    <a:lnTo>
                      <a:pt x="34" y="11"/>
                    </a:lnTo>
                    <a:lnTo>
                      <a:pt x="9" y="18"/>
                    </a:lnTo>
                    <a:lnTo>
                      <a:pt x="3" y="20"/>
                    </a:lnTo>
                    <a:lnTo>
                      <a:pt x="0" y="20"/>
                    </a:lnTo>
                    <a:lnTo>
                      <a:pt x="13" y="59"/>
                    </a:lnTo>
                    <a:lnTo>
                      <a:pt x="196" y="59"/>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24" name="Freeform 52"/>
              <p:cNvSpPr>
                <a:spLocks/>
              </p:cNvSpPr>
              <p:nvPr/>
            </p:nvSpPr>
            <p:spPr bwMode="auto">
              <a:xfrm>
                <a:off x="1631" y="3035"/>
                <a:ext cx="61" cy="11"/>
              </a:xfrm>
              <a:custGeom>
                <a:avLst/>
                <a:gdLst>
                  <a:gd name="T0" fmla="*/ 183 w 183"/>
                  <a:gd name="T1" fmla="*/ 31 h 31"/>
                  <a:gd name="T2" fmla="*/ 176 w 183"/>
                  <a:gd name="T3" fmla="*/ 4 h 31"/>
                  <a:gd name="T4" fmla="*/ 152 w 183"/>
                  <a:gd name="T5" fmla="*/ 4 h 31"/>
                  <a:gd name="T6" fmla="*/ 125 w 183"/>
                  <a:gd name="T7" fmla="*/ 0 h 31"/>
                  <a:gd name="T8" fmla="*/ 93 w 183"/>
                  <a:gd name="T9" fmla="*/ 0 h 31"/>
                  <a:gd name="T10" fmla="*/ 35 w 183"/>
                  <a:gd name="T11" fmla="*/ 4 h 31"/>
                  <a:gd name="T12" fmla="*/ 7 w 183"/>
                  <a:gd name="T13" fmla="*/ 4 h 31"/>
                  <a:gd name="T14" fmla="*/ 0 w 183"/>
                  <a:gd name="T15" fmla="*/ 31 h 31"/>
                  <a:gd name="T16" fmla="*/ 183 w 183"/>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31">
                    <a:moveTo>
                      <a:pt x="183" y="31"/>
                    </a:moveTo>
                    <a:lnTo>
                      <a:pt x="176" y="4"/>
                    </a:lnTo>
                    <a:lnTo>
                      <a:pt x="152" y="4"/>
                    </a:lnTo>
                    <a:lnTo>
                      <a:pt x="125" y="0"/>
                    </a:lnTo>
                    <a:lnTo>
                      <a:pt x="93" y="0"/>
                    </a:lnTo>
                    <a:lnTo>
                      <a:pt x="35" y="4"/>
                    </a:lnTo>
                    <a:lnTo>
                      <a:pt x="7" y="4"/>
                    </a:lnTo>
                    <a:lnTo>
                      <a:pt x="0" y="31"/>
                    </a:lnTo>
                    <a:lnTo>
                      <a:pt x="183" y="31"/>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25" name="Freeform 53"/>
              <p:cNvSpPr>
                <a:spLocks/>
              </p:cNvSpPr>
              <p:nvPr/>
            </p:nvSpPr>
            <p:spPr bwMode="auto">
              <a:xfrm>
                <a:off x="1630" y="2960"/>
                <a:ext cx="64" cy="74"/>
              </a:xfrm>
              <a:custGeom>
                <a:avLst/>
                <a:gdLst>
                  <a:gd name="T0" fmla="*/ 180 w 193"/>
                  <a:gd name="T1" fmla="*/ 224 h 224"/>
                  <a:gd name="T2" fmla="*/ 187 w 193"/>
                  <a:gd name="T3" fmla="*/ 221 h 224"/>
                  <a:gd name="T4" fmla="*/ 187 w 193"/>
                  <a:gd name="T5" fmla="*/ 210 h 224"/>
                  <a:gd name="T6" fmla="*/ 191 w 193"/>
                  <a:gd name="T7" fmla="*/ 190 h 224"/>
                  <a:gd name="T8" fmla="*/ 193 w 193"/>
                  <a:gd name="T9" fmla="*/ 155 h 224"/>
                  <a:gd name="T10" fmla="*/ 193 w 193"/>
                  <a:gd name="T11" fmla="*/ 113 h 224"/>
                  <a:gd name="T12" fmla="*/ 193 w 193"/>
                  <a:gd name="T13" fmla="*/ 72 h 224"/>
                  <a:gd name="T14" fmla="*/ 191 w 193"/>
                  <a:gd name="T15" fmla="*/ 38 h 224"/>
                  <a:gd name="T16" fmla="*/ 187 w 193"/>
                  <a:gd name="T17" fmla="*/ 14 h 224"/>
                  <a:gd name="T18" fmla="*/ 187 w 193"/>
                  <a:gd name="T19" fmla="*/ 4 h 224"/>
                  <a:gd name="T20" fmla="*/ 180 w 193"/>
                  <a:gd name="T21" fmla="*/ 0 h 224"/>
                  <a:gd name="T22" fmla="*/ 11 w 193"/>
                  <a:gd name="T23" fmla="*/ 0 h 224"/>
                  <a:gd name="T24" fmla="*/ 4 w 193"/>
                  <a:gd name="T25" fmla="*/ 4 h 224"/>
                  <a:gd name="T26" fmla="*/ 4 w 193"/>
                  <a:gd name="T27" fmla="*/ 41 h 224"/>
                  <a:gd name="T28" fmla="*/ 0 w 193"/>
                  <a:gd name="T29" fmla="*/ 117 h 224"/>
                  <a:gd name="T30" fmla="*/ 4 w 193"/>
                  <a:gd name="T31" fmla="*/ 190 h 224"/>
                  <a:gd name="T32" fmla="*/ 4 w 193"/>
                  <a:gd name="T33" fmla="*/ 221 h 224"/>
                  <a:gd name="T34" fmla="*/ 11 w 193"/>
                  <a:gd name="T35" fmla="*/ 224 h 224"/>
                  <a:gd name="T36" fmla="*/ 39 w 193"/>
                  <a:gd name="T37" fmla="*/ 224 h 224"/>
                  <a:gd name="T38" fmla="*/ 97 w 193"/>
                  <a:gd name="T39" fmla="*/ 221 h 224"/>
                  <a:gd name="T40" fmla="*/ 156 w 193"/>
                  <a:gd name="T41" fmla="*/ 224 h 224"/>
                  <a:gd name="T42" fmla="*/ 180 w 193"/>
                  <a:gd name="T4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3" h="224">
                    <a:moveTo>
                      <a:pt x="180" y="224"/>
                    </a:moveTo>
                    <a:lnTo>
                      <a:pt x="187" y="221"/>
                    </a:lnTo>
                    <a:lnTo>
                      <a:pt x="187" y="210"/>
                    </a:lnTo>
                    <a:lnTo>
                      <a:pt x="191" y="190"/>
                    </a:lnTo>
                    <a:lnTo>
                      <a:pt x="193" y="155"/>
                    </a:lnTo>
                    <a:lnTo>
                      <a:pt x="193" y="113"/>
                    </a:lnTo>
                    <a:lnTo>
                      <a:pt x="193" y="72"/>
                    </a:lnTo>
                    <a:lnTo>
                      <a:pt x="191" y="38"/>
                    </a:lnTo>
                    <a:lnTo>
                      <a:pt x="187" y="14"/>
                    </a:lnTo>
                    <a:lnTo>
                      <a:pt x="187" y="4"/>
                    </a:lnTo>
                    <a:lnTo>
                      <a:pt x="180" y="0"/>
                    </a:lnTo>
                    <a:lnTo>
                      <a:pt x="11" y="0"/>
                    </a:lnTo>
                    <a:lnTo>
                      <a:pt x="4" y="4"/>
                    </a:lnTo>
                    <a:lnTo>
                      <a:pt x="4" y="41"/>
                    </a:lnTo>
                    <a:lnTo>
                      <a:pt x="0" y="117"/>
                    </a:lnTo>
                    <a:lnTo>
                      <a:pt x="4" y="190"/>
                    </a:lnTo>
                    <a:lnTo>
                      <a:pt x="4" y="221"/>
                    </a:lnTo>
                    <a:lnTo>
                      <a:pt x="11" y="224"/>
                    </a:lnTo>
                    <a:lnTo>
                      <a:pt x="39" y="224"/>
                    </a:lnTo>
                    <a:lnTo>
                      <a:pt x="97" y="221"/>
                    </a:lnTo>
                    <a:lnTo>
                      <a:pt x="156" y="224"/>
                    </a:lnTo>
                    <a:lnTo>
                      <a:pt x="180" y="224"/>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26" name="Freeform 54"/>
              <p:cNvSpPr>
                <a:spLocks/>
              </p:cNvSpPr>
              <p:nvPr/>
            </p:nvSpPr>
            <p:spPr bwMode="auto">
              <a:xfrm>
                <a:off x="1632" y="2897"/>
                <a:ext cx="59" cy="34"/>
              </a:xfrm>
              <a:custGeom>
                <a:avLst/>
                <a:gdLst>
                  <a:gd name="T0" fmla="*/ 177 w 177"/>
                  <a:gd name="T1" fmla="*/ 0 h 103"/>
                  <a:gd name="T2" fmla="*/ 177 w 177"/>
                  <a:gd name="T3" fmla="*/ 92 h 103"/>
                  <a:gd name="T4" fmla="*/ 173 w 177"/>
                  <a:gd name="T5" fmla="*/ 103 h 103"/>
                  <a:gd name="T6" fmla="*/ 166 w 177"/>
                  <a:gd name="T7" fmla="*/ 103 h 103"/>
                  <a:gd name="T8" fmla="*/ 15 w 177"/>
                  <a:gd name="T9" fmla="*/ 103 h 103"/>
                  <a:gd name="T10" fmla="*/ 4 w 177"/>
                  <a:gd name="T11" fmla="*/ 99 h 103"/>
                  <a:gd name="T12" fmla="*/ 0 w 177"/>
                  <a:gd name="T13" fmla="*/ 92 h 103"/>
                  <a:gd name="T14" fmla="*/ 0 w 177"/>
                  <a:gd name="T15" fmla="*/ 68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103">
                    <a:moveTo>
                      <a:pt x="177" y="0"/>
                    </a:moveTo>
                    <a:lnTo>
                      <a:pt x="177" y="92"/>
                    </a:lnTo>
                    <a:lnTo>
                      <a:pt x="173" y="103"/>
                    </a:lnTo>
                    <a:lnTo>
                      <a:pt x="166" y="103"/>
                    </a:lnTo>
                    <a:lnTo>
                      <a:pt x="15" y="103"/>
                    </a:lnTo>
                    <a:lnTo>
                      <a:pt x="4" y="99"/>
                    </a:lnTo>
                    <a:lnTo>
                      <a:pt x="0" y="92"/>
                    </a:lnTo>
                    <a:lnTo>
                      <a:pt x="0" y="68"/>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27" name="Freeform 55"/>
              <p:cNvSpPr>
                <a:spLocks/>
              </p:cNvSpPr>
              <p:nvPr/>
            </p:nvSpPr>
            <p:spPr bwMode="auto">
              <a:xfrm>
                <a:off x="1632" y="3051"/>
                <a:ext cx="59" cy="13"/>
              </a:xfrm>
              <a:custGeom>
                <a:avLst/>
                <a:gdLst>
                  <a:gd name="T0" fmla="*/ 177 w 177"/>
                  <a:gd name="T1" fmla="*/ 41 h 41"/>
                  <a:gd name="T2" fmla="*/ 177 w 177"/>
                  <a:gd name="T3" fmla="*/ 3 h 41"/>
                  <a:gd name="T4" fmla="*/ 173 w 177"/>
                  <a:gd name="T5" fmla="*/ 0 h 41"/>
                  <a:gd name="T6" fmla="*/ 166 w 177"/>
                  <a:gd name="T7" fmla="*/ 0 h 41"/>
                  <a:gd name="T8" fmla="*/ 15 w 177"/>
                  <a:gd name="T9" fmla="*/ 0 h 41"/>
                  <a:gd name="T10" fmla="*/ 4 w 177"/>
                  <a:gd name="T11" fmla="*/ 0 h 41"/>
                  <a:gd name="T12" fmla="*/ 0 w 177"/>
                  <a:gd name="T13" fmla="*/ 3 h 41"/>
                  <a:gd name="T14" fmla="*/ 0 w 177"/>
                  <a:gd name="T15" fmla="*/ 13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1">
                    <a:moveTo>
                      <a:pt x="177" y="41"/>
                    </a:moveTo>
                    <a:lnTo>
                      <a:pt x="177" y="3"/>
                    </a:lnTo>
                    <a:lnTo>
                      <a:pt x="173" y="0"/>
                    </a:lnTo>
                    <a:lnTo>
                      <a:pt x="166" y="0"/>
                    </a:lnTo>
                    <a:lnTo>
                      <a:pt x="15" y="0"/>
                    </a:lnTo>
                    <a:lnTo>
                      <a:pt x="4" y="0"/>
                    </a:lnTo>
                    <a:lnTo>
                      <a:pt x="0" y="3"/>
                    </a:lnTo>
                    <a:lnTo>
                      <a:pt x="0" y="13"/>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28" name="Freeform 56"/>
              <p:cNvSpPr>
                <a:spLocks/>
              </p:cNvSpPr>
              <p:nvPr/>
            </p:nvSpPr>
            <p:spPr bwMode="auto">
              <a:xfrm>
                <a:off x="1695" y="2948"/>
                <a:ext cx="4" cy="46"/>
              </a:xfrm>
              <a:custGeom>
                <a:avLst/>
                <a:gdLst>
                  <a:gd name="T0" fmla="*/ 7 w 11"/>
                  <a:gd name="T1" fmla="*/ 0 h 138"/>
                  <a:gd name="T2" fmla="*/ 7 w 11"/>
                  <a:gd name="T3" fmla="*/ 10 h 138"/>
                  <a:gd name="T4" fmla="*/ 11 w 11"/>
                  <a:gd name="T5" fmla="*/ 34 h 138"/>
                  <a:gd name="T6" fmla="*/ 11 w 11"/>
                  <a:gd name="T7" fmla="*/ 86 h 138"/>
                  <a:gd name="T8" fmla="*/ 11 w 11"/>
                  <a:gd name="T9" fmla="*/ 138 h 138"/>
                  <a:gd name="T10" fmla="*/ 0 w 11"/>
                  <a:gd name="T11" fmla="*/ 138 h 138"/>
                  <a:gd name="T12" fmla="*/ 0 w 11"/>
                  <a:gd name="T13" fmla="*/ 86 h 138"/>
                  <a:gd name="T14" fmla="*/ 0 w 11"/>
                  <a:gd name="T15" fmla="*/ 38 h 138"/>
                  <a:gd name="T16" fmla="*/ 7 w 11"/>
                  <a:gd name="T1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38">
                    <a:moveTo>
                      <a:pt x="7" y="0"/>
                    </a:moveTo>
                    <a:lnTo>
                      <a:pt x="7" y="10"/>
                    </a:lnTo>
                    <a:lnTo>
                      <a:pt x="11" y="34"/>
                    </a:lnTo>
                    <a:lnTo>
                      <a:pt x="11" y="86"/>
                    </a:lnTo>
                    <a:lnTo>
                      <a:pt x="11" y="138"/>
                    </a:lnTo>
                    <a:lnTo>
                      <a:pt x="0" y="138"/>
                    </a:lnTo>
                    <a:lnTo>
                      <a:pt x="0" y="86"/>
                    </a:lnTo>
                    <a:lnTo>
                      <a:pt x="0" y="38"/>
                    </a:lnTo>
                    <a:lnTo>
                      <a:pt x="7"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29" name="Freeform 57"/>
              <p:cNvSpPr>
                <a:spLocks/>
              </p:cNvSpPr>
              <p:nvPr/>
            </p:nvSpPr>
            <p:spPr bwMode="auto">
              <a:xfrm>
                <a:off x="1693" y="3000"/>
                <a:ext cx="6" cy="35"/>
              </a:xfrm>
              <a:custGeom>
                <a:avLst/>
                <a:gdLst>
                  <a:gd name="T0" fmla="*/ 10 w 17"/>
                  <a:gd name="T1" fmla="*/ 107 h 107"/>
                  <a:gd name="T2" fmla="*/ 10 w 17"/>
                  <a:gd name="T3" fmla="*/ 104 h 107"/>
                  <a:gd name="T4" fmla="*/ 13 w 17"/>
                  <a:gd name="T5" fmla="*/ 90 h 107"/>
                  <a:gd name="T6" fmla="*/ 17 w 17"/>
                  <a:gd name="T7" fmla="*/ 56 h 107"/>
                  <a:gd name="T8" fmla="*/ 17 w 17"/>
                  <a:gd name="T9" fmla="*/ 0 h 107"/>
                  <a:gd name="T10" fmla="*/ 6 w 17"/>
                  <a:gd name="T11" fmla="*/ 0 h 107"/>
                  <a:gd name="T12" fmla="*/ 6 w 17"/>
                  <a:gd name="T13" fmla="*/ 52 h 107"/>
                  <a:gd name="T14" fmla="*/ 2 w 17"/>
                  <a:gd name="T15" fmla="*/ 90 h 107"/>
                  <a:gd name="T16" fmla="*/ 0 w 17"/>
                  <a:gd name="T17" fmla="*/ 101 h 107"/>
                  <a:gd name="T18" fmla="*/ 0 w 17"/>
                  <a:gd name="T19" fmla="*/ 107 h 107"/>
                  <a:gd name="T20" fmla="*/ 10 w 17"/>
                  <a:gd name="T21"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7">
                    <a:moveTo>
                      <a:pt x="10" y="107"/>
                    </a:moveTo>
                    <a:lnTo>
                      <a:pt x="10" y="104"/>
                    </a:lnTo>
                    <a:lnTo>
                      <a:pt x="13" y="90"/>
                    </a:lnTo>
                    <a:lnTo>
                      <a:pt x="17" y="56"/>
                    </a:lnTo>
                    <a:lnTo>
                      <a:pt x="17" y="0"/>
                    </a:lnTo>
                    <a:lnTo>
                      <a:pt x="6" y="0"/>
                    </a:lnTo>
                    <a:lnTo>
                      <a:pt x="6" y="52"/>
                    </a:lnTo>
                    <a:lnTo>
                      <a:pt x="2" y="90"/>
                    </a:lnTo>
                    <a:lnTo>
                      <a:pt x="0" y="101"/>
                    </a:lnTo>
                    <a:lnTo>
                      <a:pt x="0" y="107"/>
                    </a:lnTo>
                    <a:lnTo>
                      <a:pt x="10" y="107"/>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30" name="Freeform 58"/>
              <p:cNvSpPr>
                <a:spLocks/>
              </p:cNvSpPr>
              <p:nvPr/>
            </p:nvSpPr>
            <p:spPr bwMode="auto">
              <a:xfrm>
                <a:off x="1624" y="2948"/>
                <a:ext cx="5" cy="46"/>
              </a:xfrm>
              <a:custGeom>
                <a:avLst/>
                <a:gdLst>
                  <a:gd name="T0" fmla="*/ 4 w 15"/>
                  <a:gd name="T1" fmla="*/ 0 h 138"/>
                  <a:gd name="T2" fmla="*/ 4 w 15"/>
                  <a:gd name="T3" fmla="*/ 34 h 138"/>
                  <a:gd name="T4" fmla="*/ 0 w 15"/>
                  <a:gd name="T5" fmla="*/ 86 h 138"/>
                  <a:gd name="T6" fmla="*/ 4 w 15"/>
                  <a:gd name="T7" fmla="*/ 120 h 138"/>
                  <a:gd name="T8" fmla="*/ 4 w 15"/>
                  <a:gd name="T9" fmla="*/ 138 h 138"/>
                  <a:gd name="T10" fmla="*/ 11 w 15"/>
                  <a:gd name="T11" fmla="*/ 138 h 138"/>
                  <a:gd name="T12" fmla="*/ 11 w 15"/>
                  <a:gd name="T13" fmla="*/ 86 h 138"/>
                  <a:gd name="T14" fmla="*/ 15 w 15"/>
                  <a:gd name="T15" fmla="*/ 51 h 138"/>
                  <a:gd name="T16" fmla="*/ 15 w 15"/>
                  <a:gd name="T17" fmla="*/ 38 h 138"/>
                  <a:gd name="T18" fmla="*/ 4 w 15"/>
                  <a:gd name="T1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38">
                    <a:moveTo>
                      <a:pt x="4" y="0"/>
                    </a:moveTo>
                    <a:lnTo>
                      <a:pt x="4" y="34"/>
                    </a:lnTo>
                    <a:lnTo>
                      <a:pt x="0" y="86"/>
                    </a:lnTo>
                    <a:lnTo>
                      <a:pt x="4" y="120"/>
                    </a:lnTo>
                    <a:lnTo>
                      <a:pt x="4" y="138"/>
                    </a:lnTo>
                    <a:lnTo>
                      <a:pt x="11" y="138"/>
                    </a:lnTo>
                    <a:lnTo>
                      <a:pt x="11" y="86"/>
                    </a:lnTo>
                    <a:lnTo>
                      <a:pt x="15" y="51"/>
                    </a:lnTo>
                    <a:lnTo>
                      <a:pt x="15" y="38"/>
                    </a:lnTo>
                    <a:lnTo>
                      <a:pt x="4"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31" name="Freeform 59"/>
              <p:cNvSpPr>
                <a:spLocks/>
              </p:cNvSpPr>
              <p:nvPr/>
            </p:nvSpPr>
            <p:spPr bwMode="auto">
              <a:xfrm>
                <a:off x="1624" y="3000"/>
                <a:ext cx="6" cy="35"/>
              </a:xfrm>
              <a:custGeom>
                <a:avLst/>
                <a:gdLst>
                  <a:gd name="T0" fmla="*/ 8 w 17"/>
                  <a:gd name="T1" fmla="*/ 107 h 107"/>
                  <a:gd name="T2" fmla="*/ 8 w 17"/>
                  <a:gd name="T3" fmla="*/ 104 h 107"/>
                  <a:gd name="T4" fmla="*/ 4 w 17"/>
                  <a:gd name="T5" fmla="*/ 90 h 107"/>
                  <a:gd name="T6" fmla="*/ 0 w 17"/>
                  <a:gd name="T7" fmla="*/ 56 h 107"/>
                  <a:gd name="T8" fmla="*/ 0 w 17"/>
                  <a:gd name="T9" fmla="*/ 0 h 107"/>
                  <a:gd name="T10" fmla="*/ 11 w 17"/>
                  <a:gd name="T11" fmla="*/ 0 h 107"/>
                  <a:gd name="T12" fmla="*/ 11 w 17"/>
                  <a:gd name="T13" fmla="*/ 52 h 107"/>
                  <a:gd name="T14" fmla="*/ 15 w 17"/>
                  <a:gd name="T15" fmla="*/ 90 h 107"/>
                  <a:gd name="T16" fmla="*/ 17 w 17"/>
                  <a:gd name="T17" fmla="*/ 101 h 107"/>
                  <a:gd name="T18" fmla="*/ 17 w 17"/>
                  <a:gd name="T19" fmla="*/ 107 h 107"/>
                  <a:gd name="T20" fmla="*/ 8 w 17"/>
                  <a:gd name="T21"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7">
                    <a:moveTo>
                      <a:pt x="8" y="107"/>
                    </a:moveTo>
                    <a:lnTo>
                      <a:pt x="8" y="104"/>
                    </a:lnTo>
                    <a:lnTo>
                      <a:pt x="4" y="90"/>
                    </a:lnTo>
                    <a:lnTo>
                      <a:pt x="0" y="56"/>
                    </a:lnTo>
                    <a:lnTo>
                      <a:pt x="0" y="0"/>
                    </a:lnTo>
                    <a:lnTo>
                      <a:pt x="11" y="0"/>
                    </a:lnTo>
                    <a:lnTo>
                      <a:pt x="11" y="52"/>
                    </a:lnTo>
                    <a:lnTo>
                      <a:pt x="15" y="90"/>
                    </a:lnTo>
                    <a:lnTo>
                      <a:pt x="17" y="101"/>
                    </a:lnTo>
                    <a:lnTo>
                      <a:pt x="17" y="107"/>
                    </a:lnTo>
                    <a:lnTo>
                      <a:pt x="8" y="107"/>
                    </a:lnTo>
                    <a:close/>
                  </a:path>
                </a:pathLst>
              </a:custGeom>
              <a:solidFill>
                <a:srgbClr val="FF0000"/>
              </a:solidFill>
              <a:ln w="0" cap="sq">
                <a:solidFill>
                  <a:srgbClr val="000000"/>
                </a:solidFill>
                <a:prstDash val="solid"/>
                <a:miter lim="800000"/>
                <a:headEnd/>
                <a:tailEnd/>
              </a:ln>
            </p:spPr>
            <p:txBody>
              <a:bodyPr/>
              <a:lstStyle/>
              <a:p>
                <a:endParaRPr lang="en-US"/>
              </a:p>
            </p:txBody>
          </p:sp>
        </p:grpSp>
        <p:grpSp>
          <p:nvGrpSpPr>
            <p:cNvPr id="1487932" name="Group 60"/>
            <p:cNvGrpSpPr>
              <a:grpSpLocks/>
            </p:cNvGrpSpPr>
            <p:nvPr/>
          </p:nvGrpSpPr>
          <p:grpSpPr bwMode="auto">
            <a:xfrm>
              <a:off x="4802" y="3733"/>
              <a:ext cx="49" cy="106"/>
              <a:chOff x="1617" y="3098"/>
              <a:chExt cx="78" cy="175"/>
            </a:xfrm>
          </p:grpSpPr>
          <p:sp>
            <p:nvSpPr>
              <p:cNvPr id="1487933" name="Freeform 61"/>
              <p:cNvSpPr>
                <a:spLocks/>
              </p:cNvSpPr>
              <p:nvPr/>
            </p:nvSpPr>
            <p:spPr bwMode="auto">
              <a:xfrm>
                <a:off x="1617" y="3098"/>
                <a:ext cx="78" cy="175"/>
              </a:xfrm>
              <a:custGeom>
                <a:avLst/>
                <a:gdLst>
                  <a:gd name="T0" fmla="*/ 221 w 234"/>
                  <a:gd name="T1" fmla="*/ 527 h 527"/>
                  <a:gd name="T2" fmla="*/ 228 w 234"/>
                  <a:gd name="T3" fmla="*/ 524 h 527"/>
                  <a:gd name="T4" fmla="*/ 230 w 234"/>
                  <a:gd name="T5" fmla="*/ 518 h 527"/>
                  <a:gd name="T6" fmla="*/ 230 w 234"/>
                  <a:gd name="T7" fmla="*/ 472 h 527"/>
                  <a:gd name="T8" fmla="*/ 234 w 234"/>
                  <a:gd name="T9" fmla="*/ 441 h 527"/>
                  <a:gd name="T10" fmla="*/ 234 w 234"/>
                  <a:gd name="T11" fmla="*/ 269 h 527"/>
                  <a:gd name="T12" fmla="*/ 234 w 234"/>
                  <a:gd name="T13" fmla="*/ 93 h 527"/>
                  <a:gd name="T14" fmla="*/ 230 w 234"/>
                  <a:gd name="T15" fmla="*/ 58 h 527"/>
                  <a:gd name="T16" fmla="*/ 230 w 234"/>
                  <a:gd name="T17" fmla="*/ 10 h 527"/>
                  <a:gd name="T18" fmla="*/ 228 w 234"/>
                  <a:gd name="T19" fmla="*/ 3 h 527"/>
                  <a:gd name="T20" fmla="*/ 221 w 234"/>
                  <a:gd name="T21" fmla="*/ 0 h 527"/>
                  <a:gd name="T22" fmla="*/ 13 w 234"/>
                  <a:gd name="T23" fmla="*/ 0 h 527"/>
                  <a:gd name="T24" fmla="*/ 7 w 234"/>
                  <a:gd name="T25" fmla="*/ 3 h 527"/>
                  <a:gd name="T26" fmla="*/ 4 w 234"/>
                  <a:gd name="T27" fmla="*/ 10 h 527"/>
                  <a:gd name="T28" fmla="*/ 4 w 234"/>
                  <a:gd name="T29" fmla="*/ 93 h 527"/>
                  <a:gd name="T30" fmla="*/ 0 w 234"/>
                  <a:gd name="T31" fmla="*/ 179 h 527"/>
                  <a:gd name="T32" fmla="*/ 0 w 234"/>
                  <a:gd name="T33" fmla="*/ 273 h 527"/>
                  <a:gd name="T34" fmla="*/ 0 w 234"/>
                  <a:gd name="T35" fmla="*/ 362 h 527"/>
                  <a:gd name="T36" fmla="*/ 4 w 234"/>
                  <a:gd name="T37" fmla="*/ 441 h 527"/>
                  <a:gd name="T38" fmla="*/ 4 w 234"/>
                  <a:gd name="T39" fmla="*/ 518 h 527"/>
                  <a:gd name="T40" fmla="*/ 7 w 234"/>
                  <a:gd name="T41" fmla="*/ 524 h 527"/>
                  <a:gd name="T42" fmla="*/ 13 w 234"/>
                  <a:gd name="T43" fmla="*/ 527 h 527"/>
                  <a:gd name="T44" fmla="*/ 221 w 234"/>
                  <a:gd name="T45"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4" h="527">
                    <a:moveTo>
                      <a:pt x="221" y="527"/>
                    </a:moveTo>
                    <a:lnTo>
                      <a:pt x="228" y="524"/>
                    </a:lnTo>
                    <a:lnTo>
                      <a:pt x="230" y="518"/>
                    </a:lnTo>
                    <a:lnTo>
                      <a:pt x="230" y="472"/>
                    </a:lnTo>
                    <a:lnTo>
                      <a:pt x="234" y="441"/>
                    </a:lnTo>
                    <a:lnTo>
                      <a:pt x="234" y="269"/>
                    </a:lnTo>
                    <a:lnTo>
                      <a:pt x="234" y="93"/>
                    </a:lnTo>
                    <a:lnTo>
                      <a:pt x="230" y="58"/>
                    </a:lnTo>
                    <a:lnTo>
                      <a:pt x="230" y="10"/>
                    </a:lnTo>
                    <a:lnTo>
                      <a:pt x="228" y="3"/>
                    </a:lnTo>
                    <a:lnTo>
                      <a:pt x="221" y="0"/>
                    </a:lnTo>
                    <a:lnTo>
                      <a:pt x="13" y="0"/>
                    </a:lnTo>
                    <a:lnTo>
                      <a:pt x="7" y="3"/>
                    </a:lnTo>
                    <a:lnTo>
                      <a:pt x="4" y="10"/>
                    </a:lnTo>
                    <a:lnTo>
                      <a:pt x="4" y="93"/>
                    </a:lnTo>
                    <a:lnTo>
                      <a:pt x="0" y="179"/>
                    </a:lnTo>
                    <a:lnTo>
                      <a:pt x="0" y="273"/>
                    </a:lnTo>
                    <a:lnTo>
                      <a:pt x="0" y="362"/>
                    </a:lnTo>
                    <a:lnTo>
                      <a:pt x="4" y="441"/>
                    </a:lnTo>
                    <a:lnTo>
                      <a:pt x="4" y="518"/>
                    </a:lnTo>
                    <a:lnTo>
                      <a:pt x="7" y="524"/>
                    </a:lnTo>
                    <a:lnTo>
                      <a:pt x="13" y="527"/>
                    </a:lnTo>
                    <a:lnTo>
                      <a:pt x="221" y="527"/>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34" name="Freeform 62"/>
              <p:cNvSpPr>
                <a:spLocks/>
              </p:cNvSpPr>
              <p:nvPr/>
            </p:nvSpPr>
            <p:spPr bwMode="auto">
              <a:xfrm>
                <a:off x="1622" y="3145"/>
                <a:ext cx="70" cy="19"/>
              </a:xfrm>
              <a:custGeom>
                <a:avLst/>
                <a:gdLst>
                  <a:gd name="T0" fmla="*/ 193 w 211"/>
                  <a:gd name="T1" fmla="*/ 59 h 59"/>
                  <a:gd name="T2" fmla="*/ 211 w 211"/>
                  <a:gd name="T3" fmla="*/ 18 h 59"/>
                  <a:gd name="T4" fmla="*/ 208 w 211"/>
                  <a:gd name="T5" fmla="*/ 18 h 59"/>
                  <a:gd name="T6" fmla="*/ 201 w 211"/>
                  <a:gd name="T7" fmla="*/ 14 h 59"/>
                  <a:gd name="T8" fmla="*/ 173 w 211"/>
                  <a:gd name="T9" fmla="*/ 11 h 59"/>
                  <a:gd name="T10" fmla="*/ 105 w 211"/>
                  <a:gd name="T11" fmla="*/ 0 h 59"/>
                  <a:gd name="T12" fmla="*/ 35 w 211"/>
                  <a:gd name="T13" fmla="*/ 11 h 59"/>
                  <a:gd name="T14" fmla="*/ 11 w 211"/>
                  <a:gd name="T15" fmla="*/ 14 h 59"/>
                  <a:gd name="T16" fmla="*/ 4 w 211"/>
                  <a:gd name="T17" fmla="*/ 18 h 59"/>
                  <a:gd name="T18" fmla="*/ 0 w 211"/>
                  <a:gd name="T19" fmla="*/ 18 h 59"/>
                  <a:gd name="T20" fmla="*/ 15 w 211"/>
                  <a:gd name="T21" fmla="*/ 59 h 59"/>
                  <a:gd name="T22" fmla="*/ 193 w 211"/>
                  <a:gd name="T2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59">
                    <a:moveTo>
                      <a:pt x="193" y="59"/>
                    </a:moveTo>
                    <a:lnTo>
                      <a:pt x="211" y="18"/>
                    </a:lnTo>
                    <a:lnTo>
                      <a:pt x="208" y="18"/>
                    </a:lnTo>
                    <a:lnTo>
                      <a:pt x="201" y="14"/>
                    </a:lnTo>
                    <a:lnTo>
                      <a:pt x="173" y="11"/>
                    </a:lnTo>
                    <a:lnTo>
                      <a:pt x="105" y="0"/>
                    </a:lnTo>
                    <a:lnTo>
                      <a:pt x="35" y="11"/>
                    </a:lnTo>
                    <a:lnTo>
                      <a:pt x="11" y="14"/>
                    </a:lnTo>
                    <a:lnTo>
                      <a:pt x="4" y="18"/>
                    </a:lnTo>
                    <a:lnTo>
                      <a:pt x="0" y="18"/>
                    </a:lnTo>
                    <a:lnTo>
                      <a:pt x="15" y="59"/>
                    </a:lnTo>
                    <a:lnTo>
                      <a:pt x="193" y="59"/>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35" name="Freeform 63"/>
              <p:cNvSpPr>
                <a:spLocks/>
              </p:cNvSpPr>
              <p:nvPr/>
            </p:nvSpPr>
            <p:spPr bwMode="auto">
              <a:xfrm>
                <a:off x="1627" y="3244"/>
                <a:ext cx="59" cy="10"/>
              </a:xfrm>
              <a:custGeom>
                <a:avLst/>
                <a:gdLst>
                  <a:gd name="T0" fmla="*/ 178 w 178"/>
                  <a:gd name="T1" fmla="*/ 30 h 30"/>
                  <a:gd name="T2" fmla="*/ 172 w 178"/>
                  <a:gd name="T3" fmla="*/ 3 h 30"/>
                  <a:gd name="T4" fmla="*/ 147 w 178"/>
                  <a:gd name="T5" fmla="*/ 3 h 30"/>
                  <a:gd name="T6" fmla="*/ 120 w 178"/>
                  <a:gd name="T7" fmla="*/ 0 h 30"/>
                  <a:gd name="T8" fmla="*/ 90 w 178"/>
                  <a:gd name="T9" fmla="*/ 0 h 30"/>
                  <a:gd name="T10" fmla="*/ 58 w 178"/>
                  <a:gd name="T11" fmla="*/ 0 h 30"/>
                  <a:gd name="T12" fmla="*/ 31 w 178"/>
                  <a:gd name="T13" fmla="*/ 3 h 30"/>
                  <a:gd name="T14" fmla="*/ 7 w 178"/>
                  <a:gd name="T15" fmla="*/ 3 h 30"/>
                  <a:gd name="T16" fmla="*/ 0 w 178"/>
                  <a:gd name="T17" fmla="*/ 30 h 30"/>
                  <a:gd name="T18" fmla="*/ 178 w 178"/>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30">
                    <a:moveTo>
                      <a:pt x="178" y="30"/>
                    </a:moveTo>
                    <a:lnTo>
                      <a:pt x="172" y="3"/>
                    </a:lnTo>
                    <a:lnTo>
                      <a:pt x="147" y="3"/>
                    </a:lnTo>
                    <a:lnTo>
                      <a:pt x="120" y="0"/>
                    </a:lnTo>
                    <a:lnTo>
                      <a:pt x="90" y="0"/>
                    </a:lnTo>
                    <a:lnTo>
                      <a:pt x="58" y="0"/>
                    </a:lnTo>
                    <a:lnTo>
                      <a:pt x="31" y="3"/>
                    </a:lnTo>
                    <a:lnTo>
                      <a:pt x="7" y="3"/>
                    </a:lnTo>
                    <a:lnTo>
                      <a:pt x="0" y="30"/>
                    </a:lnTo>
                    <a:lnTo>
                      <a:pt x="178" y="3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36" name="Freeform 64"/>
              <p:cNvSpPr>
                <a:spLocks/>
              </p:cNvSpPr>
              <p:nvPr/>
            </p:nvSpPr>
            <p:spPr bwMode="auto">
              <a:xfrm>
                <a:off x="1624" y="3167"/>
                <a:ext cx="65" cy="76"/>
              </a:xfrm>
              <a:custGeom>
                <a:avLst/>
                <a:gdLst>
                  <a:gd name="T0" fmla="*/ 180 w 194"/>
                  <a:gd name="T1" fmla="*/ 228 h 228"/>
                  <a:gd name="T2" fmla="*/ 186 w 194"/>
                  <a:gd name="T3" fmla="*/ 224 h 228"/>
                  <a:gd name="T4" fmla="*/ 190 w 194"/>
                  <a:gd name="T5" fmla="*/ 221 h 228"/>
                  <a:gd name="T6" fmla="*/ 190 w 194"/>
                  <a:gd name="T7" fmla="*/ 210 h 228"/>
                  <a:gd name="T8" fmla="*/ 194 w 194"/>
                  <a:gd name="T9" fmla="*/ 189 h 228"/>
                  <a:gd name="T10" fmla="*/ 194 w 194"/>
                  <a:gd name="T11" fmla="*/ 117 h 228"/>
                  <a:gd name="T12" fmla="*/ 194 w 194"/>
                  <a:gd name="T13" fmla="*/ 41 h 228"/>
                  <a:gd name="T14" fmla="*/ 190 w 194"/>
                  <a:gd name="T15" fmla="*/ 17 h 228"/>
                  <a:gd name="T16" fmla="*/ 190 w 194"/>
                  <a:gd name="T17" fmla="*/ 7 h 228"/>
                  <a:gd name="T18" fmla="*/ 186 w 194"/>
                  <a:gd name="T19" fmla="*/ 3 h 228"/>
                  <a:gd name="T20" fmla="*/ 180 w 194"/>
                  <a:gd name="T21" fmla="*/ 0 h 228"/>
                  <a:gd name="T22" fmla="*/ 15 w 194"/>
                  <a:gd name="T23" fmla="*/ 0 h 228"/>
                  <a:gd name="T24" fmla="*/ 8 w 194"/>
                  <a:gd name="T25" fmla="*/ 3 h 228"/>
                  <a:gd name="T26" fmla="*/ 4 w 194"/>
                  <a:gd name="T27" fmla="*/ 7 h 228"/>
                  <a:gd name="T28" fmla="*/ 4 w 194"/>
                  <a:gd name="T29" fmla="*/ 41 h 228"/>
                  <a:gd name="T30" fmla="*/ 0 w 194"/>
                  <a:gd name="T31" fmla="*/ 75 h 228"/>
                  <a:gd name="T32" fmla="*/ 0 w 194"/>
                  <a:gd name="T33" fmla="*/ 117 h 228"/>
                  <a:gd name="T34" fmla="*/ 4 w 194"/>
                  <a:gd name="T35" fmla="*/ 189 h 228"/>
                  <a:gd name="T36" fmla="*/ 4 w 194"/>
                  <a:gd name="T37" fmla="*/ 221 h 228"/>
                  <a:gd name="T38" fmla="*/ 8 w 194"/>
                  <a:gd name="T39" fmla="*/ 224 h 228"/>
                  <a:gd name="T40" fmla="*/ 15 w 194"/>
                  <a:gd name="T41" fmla="*/ 228 h 228"/>
                  <a:gd name="T42" fmla="*/ 21 w 194"/>
                  <a:gd name="T43" fmla="*/ 228 h 228"/>
                  <a:gd name="T44" fmla="*/ 42 w 194"/>
                  <a:gd name="T45" fmla="*/ 224 h 228"/>
                  <a:gd name="T46" fmla="*/ 98 w 194"/>
                  <a:gd name="T47" fmla="*/ 221 h 228"/>
                  <a:gd name="T48" fmla="*/ 128 w 194"/>
                  <a:gd name="T49" fmla="*/ 221 h 228"/>
                  <a:gd name="T50" fmla="*/ 155 w 194"/>
                  <a:gd name="T51" fmla="*/ 224 h 228"/>
                  <a:gd name="T52" fmla="*/ 173 w 194"/>
                  <a:gd name="T53" fmla="*/ 228 h 228"/>
                  <a:gd name="T54" fmla="*/ 180 w 194"/>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4" h="228">
                    <a:moveTo>
                      <a:pt x="180" y="228"/>
                    </a:moveTo>
                    <a:lnTo>
                      <a:pt x="186" y="224"/>
                    </a:lnTo>
                    <a:lnTo>
                      <a:pt x="190" y="221"/>
                    </a:lnTo>
                    <a:lnTo>
                      <a:pt x="190" y="210"/>
                    </a:lnTo>
                    <a:lnTo>
                      <a:pt x="194" y="189"/>
                    </a:lnTo>
                    <a:lnTo>
                      <a:pt x="194" y="117"/>
                    </a:lnTo>
                    <a:lnTo>
                      <a:pt x="194" y="41"/>
                    </a:lnTo>
                    <a:lnTo>
                      <a:pt x="190" y="17"/>
                    </a:lnTo>
                    <a:lnTo>
                      <a:pt x="190" y="7"/>
                    </a:lnTo>
                    <a:lnTo>
                      <a:pt x="186" y="3"/>
                    </a:lnTo>
                    <a:lnTo>
                      <a:pt x="180" y="0"/>
                    </a:lnTo>
                    <a:lnTo>
                      <a:pt x="15" y="0"/>
                    </a:lnTo>
                    <a:lnTo>
                      <a:pt x="8" y="3"/>
                    </a:lnTo>
                    <a:lnTo>
                      <a:pt x="4" y="7"/>
                    </a:lnTo>
                    <a:lnTo>
                      <a:pt x="4" y="41"/>
                    </a:lnTo>
                    <a:lnTo>
                      <a:pt x="0" y="75"/>
                    </a:lnTo>
                    <a:lnTo>
                      <a:pt x="0" y="117"/>
                    </a:lnTo>
                    <a:lnTo>
                      <a:pt x="4" y="189"/>
                    </a:lnTo>
                    <a:lnTo>
                      <a:pt x="4" y="221"/>
                    </a:lnTo>
                    <a:lnTo>
                      <a:pt x="8" y="224"/>
                    </a:lnTo>
                    <a:lnTo>
                      <a:pt x="15" y="228"/>
                    </a:lnTo>
                    <a:lnTo>
                      <a:pt x="21" y="228"/>
                    </a:lnTo>
                    <a:lnTo>
                      <a:pt x="42" y="224"/>
                    </a:lnTo>
                    <a:lnTo>
                      <a:pt x="98" y="221"/>
                    </a:lnTo>
                    <a:lnTo>
                      <a:pt x="128" y="221"/>
                    </a:lnTo>
                    <a:lnTo>
                      <a:pt x="155" y="224"/>
                    </a:lnTo>
                    <a:lnTo>
                      <a:pt x="173" y="228"/>
                    </a:lnTo>
                    <a:lnTo>
                      <a:pt x="180" y="228"/>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37" name="Freeform 65"/>
              <p:cNvSpPr>
                <a:spLocks/>
              </p:cNvSpPr>
              <p:nvPr/>
            </p:nvSpPr>
            <p:spPr bwMode="auto">
              <a:xfrm>
                <a:off x="1627" y="3105"/>
                <a:ext cx="59" cy="34"/>
              </a:xfrm>
              <a:custGeom>
                <a:avLst/>
                <a:gdLst>
                  <a:gd name="T0" fmla="*/ 178 w 178"/>
                  <a:gd name="T1" fmla="*/ 0 h 103"/>
                  <a:gd name="T2" fmla="*/ 178 w 178"/>
                  <a:gd name="T3" fmla="*/ 90 h 103"/>
                  <a:gd name="T4" fmla="*/ 175 w 178"/>
                  <a:gd name="T5" fmla="*/ 99 h 103"/>
                  <a:gd name="T6" fmla="*/ 165 w 178"/>
                  <a:gd name="T7" fmla="*/ 103 h 103"/>
                  <a:gd name="T8" fmla="*/ 13 w 178"/>
                  <a:gd name="T9" fmla="*/ 103 h 103"/>
                  <a:gd name="T10" fmla="*/ 3 w 178"/>
                  <a:gd name="T11" fmla="*/ 99 h 103"/>
                  <a:gd name="T12" fmla="*/ 0 w 178"/>
                  <a:gd name="T13" fmla="*/ 90 h 103"/>
                  <a:gd name="T14" fmla="*/ 0 w 178"/>
                  <a:gd name="T15" fmla="*/ 68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103">
                    <a:moveTo>
                      <a:pt x="178" y="0"/>
                    </a:moveTo>
                    <a:lnTo>
                      <a:pt x="178" y="90"/>
                    </a:lnTo>
                    <a:lnTo>
                      <a:pt x="175" y="99"/>
                    </a:lnTo>
                    <a:lnTo>
                      <a:pt x="165" y="103"/>
                    </a:lnTo>
                    <a:lnTo>
                      <a:pt x="13" y="103"/>
                    </a:lnTo>
                    <a:lnTo>
                      <a:pt x="3" y="99"/>
                    </a:lnTo>
                    <a:lnTo>
                      <a:pt x="0" y="90"/>
                    </a:lnTo>
                    <a:lnTo>
                      <a:pt x="0" y="68"/>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38" name="Freeform 66"/>
              <p:cNvSpPr>
                <a:spLocks/>
              </p:cNvSpPr>
              <p:nvPr/>
            </p:nvSpPr>
            <p:spPr bwMode="auto">
              <a:xfrm>
                <a:off x="1627" y="3257"/>
                <a:ext cx="59" cy="14"/>
              </a:xfrm>
              <a:custGeom>
                <a:avLst/>
                <a:gdLst>
                  <a:gd name="T0" fmla="*/ 178 w 178"/>
                  <a:gd name="T1" fmla="*/ 42 h 42"/>
                  <a:gd name="T2" fmla="*/ 178 w 178"/>
                  <a:gd name="T3" fmla="*/ 7 h 42"/>
                  <a:gd name="T4" fmla="*/ 175 w 178"/>
                  <a:gd name="T5" fmla="*/ 0 h 42"/>
                  <a:gd name="T6" fmla="*/ 165 w 178"/>
                  <a:gd name="T7" fmla="*/ 0 h 42"/>
                  <a:gd name="T8" fmla="*/ 13 w 178"/>
                  <a:gd name="T9" fmla="*/ 0 h 42"/>
                  <a:gd name="T10" fmla="*/ 3 w 178"/>
                  <a:gd name="T11" fmla="*/ 4 h 42"/>
                  <a:gd name="T12" fmla="*/ 0 w 178"/>
                  <a:gd name="T13" fmla="*/ 7 h 42"/>
                  <a:gd name="T14" fmla="*/ 0 w 178"/>
                  <a:gd name="T15" fmla="*/ 1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42">
                    <a:moveTo>
                      <a:pt x="178" y="42"/>
                    </a:moveTo>
                    <a:lnTo>
                      <a:pt x="178" y="7"/>
                    </a:lnTo>
                    <a:lnTo>
                      <a:pt x="175" y="0"/>
                    </a:lnTo>
                    <a:lnTo>
                      <a:pt x="165" y="0"/>
                    </a:lnTo>
                    <a:lnTo>
                      <a:pt x="13" y="0"/>
                    </a:lnTo>
                    <a:lnTo>
                      <a:pt x="3" y="4"/>
                    </a:lnTo>
                    <a:lnTo>
                      <a:pt x="0" y="7"/>
                    </a:lnTo>
                    <a:lnTo>
                      <a:pt x="0" y="15"/>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39" name="Freeform 67"/>
              <p:cNvSpPr>
                <a:spLocks/>
              </p:cNvSpPr>
              <p:nvPr/>
            </p:nvSpPr>
            <p:spPr bwMode="auto">
              <a:xfrm>
                <a:off x="1690" y="3155"/>
                <a:ext cx="3" cy="47"/>
              </a:xfrm>
              <a:custGeom>
                <a:avLst/>
                <a:gdLst>
                  <a:gd name="T0" fmla="*/ 11 w 11"/>
                  <a:gd name="T1" fmla="*/ 0 h 142"/>
                  <a:gd name="T2" fmla="*/ 11 w 11"/>
                  <a:gd name="T3" fmla="*/ 90 h 142"/>
                  <a:gd name="T4" fmla="*/ 11 w 11"/>
                  <a:gd name="T5" fmla="*/ 142 h 142"/>
                  <a:gd name="T6" fmla="*/ 4 w 11"/>
                  <a:gd name="T7" fmla="*/ 142 h 142"/>
                  <a:gd name="T8" fmla="*/ 4 w 11"/>
                  <a:gd name="T9" fmla="*/ 125 h 142"/>
                  <a:gd name="T10" fmla="*/ 0 w 11"/>
                  <a:gd name="T11" fmla="*/ 90 h 142"/>
                  <a:gd name="T12" fmla="*/ 0 w 11"/>
                  <a:gd name="T13" fmla="*/ 38 h 142"/>
                  <a:gd name="T14" fmla="*/ 11 w 11"/>
                  <a:gd name="T15" fmla="*/ 0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2">
                    <a:moveTo>
                      <a:pt x="11" y="0"/>
                    </a:moveTo>
                    <a:lnTo>
                      <a:pt x="11" y="90"/>
                    </a:lnTo>
                    <a:lnTo>
                      <a:pt x="11" y="142"/>
                    </a:lnTo>
                    <a:lnTo>
                      <a:pt x="4" y="142"/>
                    </a:lnTo>
                    <a:lnTo>
                      <a:pt x="4" y="125"/>
                    </a:lnTo>
                    <a:lnTo>
                      <a:pt x="0" y="90"/>
                    </a:lnTo>
                    <a:lnTo>
                      <a:pt x="0" y="38"/>
                    </a:lnTo>
                    <a:lnTo>
                      <a:pt x="11"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40" name="Freeform 68"/>
              <p:cNvSpPr>
                <a:spLocks/>
              </p:cNvSpPr>
              <p:nvPr/>
            </p:nvSpPr>
            <p:spPr bwMode="auto">
              <a:xfrm>
                <a:off x="1689" y="3207"/>
                <a:ext cx="5" cy="37"/>
              </a:xfrm>
              <a:custGeom>
                <a:avLst/>
                <a:gdLst>
                  <a:gd name="T0" fmla="*/ 10 w 16"/>
                  <a:gd name="T1" fmla="*/ 110 h 110"/>
                  <a:gd name="T2" fmla="*/ 10 w 16"/>
                  <a:gd name="T3" fmla="*/ 103 h 110"/>
                  <a:gd name="T4" fmla="*/ 14 w 16"/>
                  <a:gd name="T5" fmla="*/ 92 h 110"/>
                  <a:gd name="T6" fmla="*/ 16 w 16"/>
                  <a:gd name="T7" fmla="*/ 55 h 110"/>
                  <a:gd name="T8" fmla="*/ 16 w 16"/>
                  <a:gd name="T9" fmla="*/ 0 h 110"/>
                  <a:gd name="T10" fmla="*/ 7 w 16"/>
                  <a:gd name="T11" fmla="*/ 0 h 110"/>
                  <a:gd name="T12" fmla="*/ 7 w 16"/>
                  <a:gd name="T13" fmla="*/ 17 h 110"/>
                  <a:gd name="T14" fmla="*/ 3 w 16"/>
                  <a:gd name="T15" fmla="*/ 55 h 110"/>
                  <a:gd name="T16" fmla="*/ 3 w 16"/>
                  <a:gd name="T17" fmla="*/ 92 h 110"/>
                  <a:gd name="T18" fmla="*/ 0 w 16"/>
                  <a:gd name="T19" fmla="*/ 103 h 110"/>
                  <a:gd name="T20" fmla="*/ 0 w 16"/>
                  <a:gd name="T21" fmla="*/ 110 h 110"/>
                  <a:gd name="T22" fmla="*/ 10 w 16"/>
                  <a:gd name="T2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10">
                    <a:moveTo>
                      <a:pt x="10" y="110"/>
                    </a:moveTo>
                    <a:lnTo>
                      <a:pt x="10" y="103"/>
                    </a:lnTo>
                    <a:lnTo>
                      <a:pt x="14" y="92"/>
                    </a:lnTo>
                    <a:lnTo>
                      <a:pt x="16" y="55"/>
                    </a:lnTo>
                    <a:lnTo>
                      <a:pt x="16" y="0"/>
                    </a:lnTo>
                    <a:lnTo>
                      <a:pt x="7" y="0"/>
                    </a:lnTo>
                    <a:lnTo>
                      <a:pt x="7" y="17"/>
                    </a:lnTo>
                    <a:lnTo>
                      <a:pt x="3" y="55"/>
                    </a:lnTo>
                    <a:lnTo>
                      <a:pt x="3" y="92"/>
                    </a:lnTo>
                    <a:lnTo>
                      <a:pt x="0" y="103"/>
                    </a:lnTo>
                    <a:lnTo>
                      <a:pt x="0" y="110"/>
                    </a:lnTo>
                    <a:lnTo>
                      <a:pt x="10" y="110"/>
                    </a:lnTo>
                    <a:close/>
                  </a:path>
                </a:pathLst>
              </a:custGeom>
              <a:solidFill>
                <a:srgbClr val="FF0000"/>
              </a:solidFill>
              <a:ln w="0" cap="sq">
                <a:solidFill>
                  <a:srgbClr val="000000"/>
                </a:solidFill>
                <a:prstDash val="solid"/>
                <a:miter lim="800000"/>
                <a:headEnd/>
                <a:tailEnd/>
              </a:ln>
            </p:spPr>
            <p:txBody>
              <a:bodyPr/>
              <a:lstStyle/>
              <a:p>
                <a:endParaRPr lang="en-US"/>
              </a:p>
            </p:txBody>
          </p:sp>
        </p:grpSp>
        <p:grpSp>
          <p:nvGrpSpPr>
            <p:cNvPr id="1487941" name="Group 69"/>
            <p:cNvGrpSpPr>
              <a:grpSpLocks/>
            </p:cNvGrpSpPr>
            <p:nvPr/>
          </p:nvGrpSpPr>
          <p:grpSpPr bwMode="auto">
            <a:xfrm>
              <a:off x="4876" y="3617"/>
              <a:ext cx="49" cy="106"/>
              <a:chOff x="1735" y="3289"/>
              <a:chExt cx="78" cy="176"/>
            </a:xfrm>
          </p:grpSpPr>
          <p:sp>
            <p:nvSpPr>
              <p:cNvPr id="1487942" name="Freeform 70"/>
              <p:cNvSpPr>
                <a:spLocks/>
              </p:cNvSpPr>
              <p:nvPr/>
            </p:nvSpPr>
            <p:spPr bwMode="auto">
              <a:xfrm>
                <a:off x="1735" y="3289"/>
                <a:ext cx="78" cy="176"/>
              </a:xfrm>
              <a:custGeom>
                <a:avLst/>
                <a:gdLst>
                  <a:gd name="T0" fmla="*/ 220 w 235"/>
                  <a:gd name="T1" fmla="*/ 530 h 530"/>
                  <a:gd name="T2" fmla="*/ 224 w 235"/>
                  <a:gd name="T3" fmla="*/ 527 h 530"/>
                  <a:gd name="T4" fmla="*/ 228 w 235"/>
                  <a:gd name="T5" fmla="*/ 517 h 530"/>
                  <a:gd name="T6" fmla="*/ 228 w 235"/>
                  <a:gd name="T7" fmla="*/ 497 h 530"/>
                  <a:gd name="T8" fmla="*/ 231 w 235"/>
                  <a:gd name="T9" fmla="*/ 471 h 530"/>
                  <a:gd name="T10" fmla="*/ 231 w 235"/>
                  <a:gd name="T11" fmla="*/ 441 h 530"/>
                  <a:gd name="T12" fmla="*/ 235 w 235"/>
                  <a:gd name="T13" fmla="*/ 361 h 530"/>
                  <a:gd name="T14" fmla="*/ 235 w 235"/>
                  <a:gd name="T15" fmla="*/ 272 h 530"/>
                  <a:gd name="T16" fmla="*/ 235 w 235"/>
                  <a:gd name="T17" fmla="*/ 175 h 530"/>
                  <a:gd name="T18" fmla="*/ 231 w 235"/>
                  <a:gd name="T19" fmla="*/ 92 h 530"/>
                  <a:gd name="T20" fmla="*/ 231 w 235"/>
                  <a:gd name="T21" fmla="*/ 61 h 530"/>
                  <a:gd name="T22" fmla="*/ 228 w 235"/>
                  <a:gd name="T23" fmla="*/ 33 h 530"/>
                  <a:gd name="T24" fmla="*/ 228 w 235"/>
                  <a:gd name="T25" fmla="*/ 13 h 530"/>
                  <a:gd name="T26" fmla="*/ 224 w 235"/>
                  <a:gd name="T27" fmla="*/ 3 h 530"/>
                  <a:gd name="T28" fmla="*/ 220 w 235"/>
                  <a:gd name="T29" fmla="*/ 0 h 530"/>
                  <a:gd name="T30" fmla="*/ 14 w 235"/>
                  <a:gd name="T31" fmla="*/ 0 h 530"/>
                  <a:gd name="T32" fmla="*/ 7 w 235"/>
                  <a:gd name="T33" fmla="*/ 3 h 530"/>
                  <a:gd name="T34" fmla="*/ 3 w 235"/>
                  <a:gd name="T35" fmla="*/ 13 h 530"/>
                  <a:gd name="T36" fmla="*/ 3 w 235"/>
                  <a:gd name="T37" fmla="*/ 96 h 530"/>
                  <a:gd name="T38" fmla="*/ 0 w 235"/>
                  <a:gd name="T39" fmla="*/ 179 h 530"/>
                  <a:gd name="T40" fmla="*/ 0 w 235"/>
                  <a:gd name="T41" fmla="*/ 276 h 530"/>
                  <a:gd name="T42" fmla="*/ 0 w 235"/>
                  <a:gd name="T43" fmla="*/ 365 h 530"/>
                  <a:gd name="T44" fmla="*/ 3 w 235"/>
                  <a:gd name="T45" fmla="*/ 444 h 530"/>
                  <a:gd name="T46" fmla="*/ 3 w 235"/>
                  <a:gd name="T47" fmla="*/ 517 h 530"/>
                  <a:gd name="T48" fmla="*/ 7 w 235"/>
                  <a:gd name="T49" fmla="*/ 527 h 530"/>
                  <a:gd name="T50" fmla="*/ 14 w 235"/>
                  <a:gd name="T51" fmla="*/ 530 h 530"/>
                  <a:gd name="T52" fmla="*/ 220 w 235"/>
                  <a:gd name="T53" fmla="*/ 53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5" h="530">
                    <a:moveTo>
                      <a:pt x="220" y="530"/>
                    </a:moveTo>
                    <a:lnTo>
                      <a:pt x="224" y="527"/>
                    </a:lnTo>
                    <a:lnTo>
                      <a:pt x="228" y="517"/>
                    </a:lnTo>
                    <a:lnTo>
                      <a:pt x="228" y="497"/>
                    </a:lnTo>
                    <a:lnTo>
                      <a:pt x="231" y="471"/>
                    </a:lnTo>
                    <a:lnTo>
                      <a:pt x="231" y="441"/>
                    </a:lnTo>
                    <a:lnTo>
                      <a:pt x="235" y="361"/>
                    </a:lnTo>
                    <a:lnTo>
                      <a:pt x="235" y="272"/>
                    </a:lnTo>
                    <a:lnTo>
                      <a:pt x="235" y="175"/>
                    </a:lnTo>
                    <a:lnTo>
                      <a:pt x="231" y="92"/>
                    </a:lnTo>
                    <a:lnTo>
                      <a:pt x="231" y="61"/>
                    </a:lnTo>
                    <a:lnTo>
                      <a:pt x="228" y="33"/>
                    </a:lnTo>
                    <a:lnTo>
                      <a:pt x="228" y="13"/>
                    </a:lnTo>
                    <a:lnTo>
                      <a:pt x="224" y="3"/>
                    </a:lnTo>
                    <a:lnTo>
                      <a:pt x="220" y="0"/>
                    </a:lnTo>
                    <a:lnTo>
                      <a:pt x="14" y="0"/>
                    </a:lnTo>
                    <a:lnTo>
                      <a:pt x="7" y="3"/>
                    </a:lnTo>
                    <a:lnTo>
                      <a:pt x="3" y="13"/>
                    </a:lnTo>
                    <a:lnTo>
                      <a:pt x="3" y="96"/>
                    </a:lnTo>
                    <a:lnTo>
                      <a:pt x="0" y="179"/>
                    </a:lnTo>
                    <a:lnTo>
                      <a:pt x="0" y="276"/>
                    </a:lnTo>
                    <a:lnTo>
                      <a:pt x="0" y="365"/>
                    </a:lnTo>
                    <a:lnTo>
                      <a:pt x="3" y="444"/>
                    </a:lnTo>
                    <a:lnTo>
                      <a:pt x="3" y="517"/>
                    </a:lnTo>
                    <a:lnTo>
                      <a:pt x="7" y="527"/>
                    </a:lnTo>
                    <a:lnTo>
                      <a:pt x="14" y="530"/>
                    </a:lnTo>
                    <a:lnTo>
                      <a:pt x="220" y="53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43" name="Freeform 71"/>
              <p:cNvSpPr>
                <a:spLocks/>
              </p:cNvSpPr>
              <p:nvPr/>
            </p:nvSpPr>
            <p:spPr bwMode="auto">
              <a:xfrm>
                <a:off x="1738" y="3336"/>
                <a:ext cx="70" cy="20"/>
              </a:xfrm>
              <a:custGeom>
                <a:avLst/>
                <a:gdLst>
                  <a:gd name="T0" fmla="*/ 197 w 210"/>
                  <a:gd name="T1" fmla="*/ 62 h 62"/>
                  <a:gd name="T2" fmla="*/ 210 w 210"/>
                  <a:gd name="T3" fmla="*/ 17 h 62"/>
                  <a:gd name="T4" fmla="*/ 207 w 210"/>
                  <a:gd name="T5" fmla="*/ 17 h 62"/>
                  <a:gd name="T6" fmla="*/ 200 w 210"/>
                  <a:gd name="T7" fmla="*/ 14 h 62"/>
                  <a:gd name="T8" fmla="*/ 176 w 210"/>
                  <a:gd name="T9" fmla="*/ 10 h 62"/>
                  <a:gd name="T10" fmla="*/ 107 w 210"/>
                  <a:gd name="T11" fmla="*/ 0 h 62"/>
                  <a:gd name="T12" fmla="*/ 38 w 210"/>
                  <a:gd name="T13" fmla="*/ 10 h 62"/>
                  <a:gd name="T14" fmla="*/ 10 w 210"/>
                  <a:gd name="T15" fmla="*/ 17 h 62"/>
                  <a:gd name="T16" fmla="*/ 4 w 210"/>
                  <a:gd name="T17" fmla="*/ 21 h 62"/>
                  <a:gd name="T18" fmla="*/ 0 w 210"/>
                  <a:gd name="T19" fmla="*/ 21 h 62"/>
                  <a:gd name="T20" fmla="*/ 14 w 210"/>
                  <a:gd name="T21" fmla="*/ 62 h 62"/>
                  <a:gd name="T22" fmla="*/ 197 w 210"/>
                  <a:gd name="T2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62">
                    <a:moveTo>
                      <a:pt x="197" y="62"/>
                    </a:moveTo>
                    <a:lnTo>
                      <a:pt x="210" y="17"/>
                    </a:lnTo>
                    <a:lnTo>
                      <a:pt x="207" y="17"/>
                    </a:lnTo>
                    <a:lnTo>
                      <a:pt x="200" y="14"/>
                    </a:lnTo>
                    <a:lnTo>
                      <a:pt x="176" y="10"/>
                    </a:lnTo>
                    <a:lnTo>
                      <a:pt x="107" y="0"/>
                    </a:lnTo>
                    <a:lnTo>
                      <a:pt x="38" y="10"/>
                    </a:lnTo>
                    <a:lnTo>
                      <a:pt x="10" y="17"/>
                    </a:lnTo>
                    <a:lnTo>
                      <a:pt x="4" y="21"/>
                    </a:lnTo>
                    <a:lnTo>
                      <a:pt x="0" y="21"/>
                    </a:lnTo>
                    <a:lnTo>
                      <a:pt x="14" y="62"/>
                    </a:lnTo>
                    <a:lnTo>
                      <a:pt x="197" y="62"/>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44" name="Freeform 72"/>
              <p:cNvSpPr>
                <a:spLocks/>
              </p:cNvSpPr>
              <p:nvPr/>
            </p:nvSpPr>
            <p:spPr bwMode="auto">
              <a:xfrm>
                <a:off x="1744" y="3435"/>
                <a:ext cx="60" cy="10"/>
              </a:xfrm>
              <a:custGeom>
                <a:avLst/>
                <a:gdLst>
                  <a:gd name="T0" fmla="*/ 180 w 180"/>
                  <a:gd name="T1" fmla="*/ 31 h 31"/>
                  <a:gd name="T2" fmla="*/ 173 w 180"/>
                  <a:gd name="T3" fmla="*/ 3 h 31"/>
                  <a:gd name="T4" fmla="*/ 149 w 180"/>
                  <a:gd name="T5" fmla="*/ 3 h 31"/>
                  <a:gd name="T6" fmla="*/ 121 w 180"/>
                  <a:gd name="T7" fmla="*/ 0 h 31"/>
                  <a:gd name="T8" fmla="*/ 90 w 180"/>
                  <a:gd name="T9" fmla="*/ 0 h 31"/>
                  <a:gd name="T10" fmla="*/ 59 w 180"/>
                  <a:gd name="T11" fmla="*/ 0 h 31"/>
                  <a:gd name="T12" fmla="*/ 31 w 180"/>
                  <a:gd name="T13" fmla="*/ 3 h 31"/>
                  <a:gd name="T14" fmla="*/ 7 w 180"/>
                  <a:gd name="T15" fmla="*/ 3 h 31"/>
                  <a:gd name="T16" fmla="*/ 0 w 180"/>
                  <a:gd name="T17" fmla="*/ 31 h 31"/>
                  <a:gd name="T18" fmla="*/ 180 w 180"/>
                  <a:gd name="T1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31">
                    <a:moveTo>
                      <a:pt x="180" y="31"/>
                    </a:moveTo>
                    <a:lnTo>
                      <a:pt x="173" y="3"/>
                    </a:lnTo>
                    <a:lnTo>
                      <a:pt x="149" y="3"/>
                    </a:lnTo>
                    <a:lnTo>
                      <a:pt x="121" y="0"/>
                    </a:lnTo>
                    <a:lnTo>
                      <a:pt x="90" y="0"/>
                    </a:lnTo>
                    <a:lnTo>
                      <a:pt x="59" y="0"/>
                    </a:lnTo>
                    <a:lnTo>
                      <a:pt x="31" y="3"/>
                    </a:lnTo>
                    <a:lnTo>
                      <a:pt x="7" y="3"/>
                    </a:lnTo>
                    <a:lnTo>
                      <a:pt x="0" y="31"/>
                    </a:lnTo>
                    <a:lnTo>
                      <a:pt x="180" y="31"/>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45" name="Freeform 73"/>
              <p:cNvSpPr>
                <a:spLocks/>
              </p:cNvSpPr>
              <p:nvPr/>
            </p:nvSpPr>
            <p:spPr bwMode="auto">
              <a:xfrm>
                <a:off x="1741" y="3359"/>
                <a:ext cx="65" cy="74"/>
              </a:xfrm>
              <a:custGeom>
                <a:avLst/>
                <a:gdLst>
                  <a:gd name="T0" fmla="*/ 180 w 193"/>
                  <a:gd name="T1" fmla="*/ 224 h 224"/>
                  <a:gd name="T2" fmla="*/ 190 w 193"/>
                  <a:gd name="T3" fmla="*/ 221 h 224"/>
                  <a:gd name="T4" fmla="*/ 190 w 193"/>
                  <a:gd name="T5" fmla="*/ 210 h 224"/>
                  <a:gd name="T6" fmla="*/ 193 w 193"/>
                  <a:gd name="T7" fmla="*/ 189 h 224"/>
                  <a:gd name="T8" fmla="*/ 193 w 193"/>
                  <a:gd name="T9" fmla="*/ 117 h 224"/>
                  <a:gd name="T10" fmla="*/ 193 w 193"/>
                  <a:gd name="T11" fmla="*/ 41 h 224"/>
                  <a:gd name="T12" fmla="*/ 190 w 193"/>
                  <a:gd name="T13" fmla="*/ 17 h 224"/>
                  <a:gd name="T14" fmla="*/ 190 w 193"/>
                  <a:gd name="T15" fmla="*/ 7 h 224"/>
                  <a:gd name="T16" fmla="*/ 180 w 193"/>
                  <a:gd name="T17" fmla="*/ 0 h 224"/>
                  <a:gd name="T18" fmla="*/ 11 w 193"/>
                  <a:gd name="T19" fmla="*/ 0 h 224"/>
                  <a:gd name="T20" fmla="*/ 4 w 193"/>
                  <a:gd name="T21" fmla="*/ 7 h 224"/>
                  <a:gd name="T22" fmla="*/ 4 w 193"/>
                  <a:gd name="T23" fmla="*/ 41 h 224"/>
                  <a:gd name="T24" fmla="*/ 0 w 193"/>
                  <a:gd name="T25" fmla="*/ 75 h 224"/>
                  <a:gd name="T26" fmla="*/ 0 w 193"/>
                  <a:gd name="T27" fmla="*/ 117 h 224"/>
                  <a:gd name="T28" fmla="*/ 4 w 193"/>
                  <a:gd name="T29" fmla="*/ 189 h 224"/>
                  <a:gd name="T30" fmla="*/ 4 w 193"/>
                  <a:gd name="T31" fmla="*/ 221 h 224"/>
                  <a:gd name="T32" fmla="*/ 11 w 193"/>
                  <a:gd name="T33" fmla="*/ 224 h 224"/>
                  <a:gd name="T34" fmla="*/ 38 w 193"/>
                  <a:gd name="T35" fmla="*/ 224 h 224"/>
                  <a:gd name="T36" fmla="*/ 97 w 193"/>
                  <a:gd name="T37" fmla="*/ 221 h 224"/>
                  <a:gd name="T38" fmla="*/ 156 w 193"/>
                  <a:gd name="T39" fmla="*/ 224 h 224"/>
                  <a:gd name="T40" fmla="*/ 180 w 193"/>
                  <a:gd name="T4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24">
                    <a:moveTo>
                      <a:pt x="180" y="224"/>
                    </a:moveTo>
                    <a:lnTo>
                      <a:pt x="190" y="221"/>
                    </a:lnTo>
                    <a:lnTo>
                      <a:pt x="190" y="210"/>
                    </a:lnTo>
                    <a:lnTo>
                      <a:pt x="193" y="189"/>
                    </a:lnTo>
                    <a:lnTo>
                      <a:pt x="193" y="117"/>
                    </a:lnTo>
                    <a:lnTo>
                      <a:pt x="193" y="41"/>
                    </a:lnTo>
                    <a:lnTo>
                      <a:pt x="190" y="17"/>
                    </a:lnTo>
                    <a:lnTo>
                      <a:pt x="190" y="7"/>
                    </a:lnTo>
                    <a:lnTo>
                      <a:pt x="180" y="0"/>
                    </a:lnTo>
                    <a:lnTo>
                      <a:pt x="11" y="0"/>
                    </a:lnTo>
                    <a:lnTo>
                      <a:pt x="4" y="7"/>
                    </a:lnTo>
                    <a:lnTo>
                      <a:pt x="4" y="41"/>
                    </a:lnTo>
                    <a:lnTo>
                      <a:pt x="0" y="75"/>
                    </a:lnTo>
                    <a:lnTo>
                      <a:pt x="0" y="117"/>
                    </a:lnTo>
                    <a:lnTo>
                      <a:pt x="4" y="189"/>
                    </a:lnTo>
                    <a:lnTo>
                      <a:pt x="4" y="221"/>
                    </a:lnTo>
                    <a:lnTo>
                      <a:pt x="11" y="224"/>
                    </a:lnTo>
                    <a:lnTo>
                      <a:pt x="38" y="224"/>
                    </a:lnTo>
                    <a:lnTo>
                      <a:pt x="97" y="221"/>
                    </a:lnTo>
                    <a:lnTo>
                      <a:pt x="156" y="224"/>
                    </a:lnTo>
                    <a:lnTo>
                      <a:pt x="180" y="224"/>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46" name="Freeform 74"/>
              <p:cNvSpPr>
                <a:spLocks/>
              </p:cNvSpPr>
              <p:nvPr/>
            </p:nvSpPr>
            <p:spPr bwMode="auto">
              <a:xfrm>
                <a:off x="1744" y="3297"/>
                <a:ext cx="60" cy="34"/>
              </a:xfrm>
              <a:custGeom>
                <a:avLst/>
                <a:gdLst>
                  <a:gd name="T0" fmla="*/ 180 w 180"/>
                  <a:gd name="T1" fmla="*/ 0 h 103"/>
                  <a:gd name="T2" fmla="*/ 180 w 180"/>
                  <a:gd name="T3" fmla="*/ 90 h 103"/>
                  <a:gd name="T4" fmla="*/ 177 w 180"/>
                  <a:gd name="T5" fmla="*/ 99 h 103"/>
                  <a:gd name="T6" fmla="*/ 166 w 180"/>
                  <a:gd name="T7" fmla="*/ 103 h 103"/>
                  <a:gd name="T8" fmla="*/ 15 w 180"/>
                  <a:gd name="T9" fmla="*/ 103 h 103"/>
                  <a:gd name="T10" fmla="*/ 4 w 180"/>
                  <a:gd name="T11" fmla="*/ 99 h 103"/>
                  <a:gd name="T12" fmla="*/ 0 w 180"/>
                  <a:gd name="T13" fmla="*/ 90 h 103"/>
                  <a:gd name="T14" fmla="*/ 0 w 180"/>
                  <a:gd name="T15" fmla="*/ 65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103">
                    <a:moveTo>
                      <a:pt x="180" y="0"/>
                    </a:moveTo>
                    <a:lnTo>
                      <a:pt x="180" y="90"/>
                    </a:lnTo>
                    <a:lnTo>
                      <a:pt x="177" y="99"/>
                    </a:lnTo>
                    <a:lnTo>
                      <a:pt x="166" y="103"/>
                    </a:lnTo>
                    <a:lnTo>
                      <a:pt x="15" y="103"/>
                    </a:lnTo>
                    <a:lnTo>
                      <a:pt x="4" y="99"/>
                    </a:lnTo>
                    <a:lnTo>
                      <a:pt x="0" y="90"/>
                    </a:lnTo>
                    <a:lnTo>
                      <a:pt x="0" y="65"/>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47" name="Freeform 75"/>
              <p:cNvSpPr>
                <a:spLocks/>
              </p:cNvSpPr>
              <p:nvPr/>
            </p:nvSpPr>
            <p:spPr bwMode="auto">
              <a:xfrm>
                <a:off x="1744" y="3449"/>
                <a:ext cx="60" cy="14"/>
              </a:xfrm>
              <a:custGeom>
                <a:avLst/>
                <a:gdLst>
                  <a:gd name="T0" fmla="*/ 180 w 180"/>
                  <a:gd name="T1" fmla="*/ 42 h 42"/>
                  <a:gd name="T2" fmla="*/ 180 w 180"/>
                  <a:gd name="T3" fmla="*/ 4 h 42"/>
                  <a:gd name="T4" fmla="*/ 177 w 180"/>
                  <a:gd name="T5" fmla="*/ 0 h 42"/>
                  <a:gd name="T6" fmla="*/ 166 w 180"/>
                  <a:gd name="T7" fmla="*/ 0 h 42"/>
                  <a:gd name="T8" fmla="*/ 15 w 180"/>
                  <a:gd name="T9" fmla="*/ 0 h 42"/>
                  <a:gd name="T10" fmla="*/ 4 w 180"/>
                  <a:gd name="T11" fmla="*/ 0 h 42"/>
                  <a:gd name="T12" fmla="*/ 0 w 180"/>
                  <a:gd name="T13" fmla="*/ 4 h 42"/>
                  <a:gd name="T14" fmla="*/ 0 w 180"/>
                  <a:gd name="T15" fmla="*/ 1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42">
                    <a:moveTo>
                      <a:pt x="180" y="42"/>
                    </a:moveTo>
                    <a:lnTo>
                      <a:pt x="180" y="4"/>
                    </a:lnTo>
                    <a:lnTo>
                      <a:pt x="177" y="0"/>
                    </a:lnTo>
                    <a:lnTo>
                      <a:pt x="166" y="0"/>
                    </a:lnTo>
                    <a:lnTo>
                      <a:pt x="15" y="0"/>
                    </a:lnTo>
                    <a:lnTo>
                      <a:pt x="4" y="0"/>
                    </a:lnTo>
                    <a:lnTo>
                      <a:pt x="0" y="4"/>
                    </a:lnTo>
                    <a:lnTo>
                      <a:pt x="0" y="15"/>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48" name="Freeform 76"/>
              <p:cNvSpPr>
                <a:spLocks/>
              </p:cNvSpPr>
              <p:nvPr/>
            </p:nvSpPr>
            <p:spPr bwMode="auto">
              <a:xfrm>
                <a:off x="1807" y="3347"/>
                <a:ext cx="4" cy="47"/>
              </a:xfrm>
              <a:custGeom>
                <a:avLst/>
                <a:gdLst>
                  <a:gd name="T0" fmla="*/ 7 w 11"/>
                  <a:gd name="T1" fmla="*/ 0 h 142"/>
                  <a:gd name="T2" fmla="*/ 7 w 11"/>
                  <a:gd name="T3" fmla="*/ 11 h 142"/>
                  <a:gd name="T4" fmla="*/ 11 w 11"/>
                  <a:gd name="T5" fmla="*/ 35 h 142"/>
                  <a:gd name="T6" fmla="*/ 11 w 11"/>
                  <a:gd name="T7" fmla="*/ 86 h 142"/>
                  <a:gd name="T8" fmla="*/ 11 w 11"/>
                  <a:gd name="T9" fmla="*/ 142 h 142"/>
                  <a:gd name="T10" fmla="*/ 3 w 11"/>
                  <a:gd name="T11" fmla="*/ 142 h 142"/>
                  <a:gd name="T12" fmla="*/ 3 w 11"/>
                  <a:gd name="T13" fmla="*/ 125 h 142"/>
                  <a:gd name="T14" fmla="*/ 0 w 11"/>
                  <a:gd name="T15" fmla="*/ 90 h 142"/>
                  <a:gd name="T16" fmla="*/ 0 w 11"/>
                  <a:gd name="T17" fmla="*/ 38 h 142"/>
                  <a:gd name="T18" fmla="*/ 7 w 11"/>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42">
                    <a:moveTo>
                      <a:pt x="7" y="0"/>
                    </a:moveTo>
                    <a:lnTo>
                      <a:pt x="7" y="11"/>
                    </a:lnTo>
                    <a:lnTo>
                      <a:pt x="11" y="35"/>
                    </a:lnTo>
                    <a:lnTo>
                      <a:pt x="11" y="86"/>
                    </a:lnTo>
                    <a:lnTo>
                      <a:pt x="11" y="142"/>
                    </a:lnTo>
                    <a:lnTo>
                      <a:pt x="3" y="142"/>
                    </a:lnTo>
                    <a:lnTo>
                      <a:pt x="3" y="125"/>
                    </a:lnTo>
                    <a:lnTo>
                      <a:pt x="0" y="90"/>
                    </a:lnTo>
                    <a:lnTo>
                      <a:pt x="0" y="38"/>
                    </a:lnTo>
                    <a:lnTo>
                      <a:pt x="7"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49" name="Freeform 77"/>
              <p:cNvSpPr>
                <a:spLocks/>
              </p:cNvSpPr>
              <p:nvPr/>
            </p:nvSpPr>
            <p:spPr bwMode="auto">
              <a:xfrm>
                <a:off x="1806" y="3399"/>
                <a:ext cx="6" cy="36"/>
              </a:xfrm>
              <a:custGeom>
                <a:avLst/>
                <a:gdLst>
                  <a:gd name="T0" fmla="*/ 11 w 18"/>
                  <a:gd name="T1" fmla="*/ 107 h 107"/>
                  <a:gd name="T2" fmla="*/ 11 w 18"/>
                  <a:gd name="T3" fmla="*/ 103 h 107"/>
                  <a:gd name="T4" fmla="*/ 15 w 18"/>
                  <a:gd name="T5" fmla="*/ 89 h 107"/>
                  <a:gd name="T6" fmla="*/ 15 w 18"/>
                  <a:gd name="T7" fmla="*/ 55 h 107"/>
                  <a:gd name="T8" fmla="*/ 18 w 18"/>
                  <a:gd name="T9" fmla="*/ 17 h 107"/>
                  <a:gd name="T10" fmla="*/ 18 w 18"/>
                  <a:gd name="T11" fmla="*/ 0 h 107"/>
                  <a:gd name="T12" fmla="*/ 7 w 18"/>
                  <a:gd name="T13" fmla="*/ 0 h 107"/>
                  <a:gd name="T14" fmla="*/ 7 w 18"/>
                  <a:gd name="T15" fmla="*/ 17 h 107"/>
                  <a:gd name="T16" fmla="*/ 4 w 18"/>
                  <a:gd name="T17" fmla="*/ 52 h 107"/>
                  <a:gd name="T18" fmla="*/ 4 w 18"/>
                  <a:gd name="T19" fmla="*/ 89 h 107"/>
                  <a:gd name="T20" fmla="*/ 0 w 18"/>
                  <a:gd name="T21" fmla="*/ 100 h 107"/>
                  <a:gd name="T22" fmla="*/ 0 w 18"/>
                  <a:gd name="T23" fmla="*/ 107 h 107"/>
                  <a:gd name="T24" fmla="*/ 11 w 18"/>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07">
                    <a:moveTo>
                      <a:pt x="11" y="107"/>
                    </a:moveTo>
                    <a:lnTo>
                      <a:pt x="11" y="103"/>
                    </a:lnTo>
                    <a:lnTo>
                      <a:pt x="15" y="89"/>
                    </a:lnTo>
                    <a:lnTo>
                      <a:pt x="15" y="55"/>
                    </a:lnTo>
                    <a:lnTo>
                      <a:pt x="18" y="17"/>
                    </a:lnTo>
                    <a:lnTo>
                      <a:pt x="18" y="0"/>
                    </a:lnTo>
                    <a:lnTo>
                      <a:pt x="7" y="0"/>
                    </a:lnTo>
                    <a:lnTo>
                      <a:pt x="7" y="17"/>
                    </a:lnTo>
                    <a:lnTo>
                      <a:pt x="4" y="52"/>
                    </a:lnTo>
                    <a:lnTo>
                      <a:pt x="4" y="89"/>
                    </a:lnTo>
                    <a:lnTo>
                      <a:pt x="0" y="100"/>
                    </a:lnTo>
                    <a:lnTo>
                      <a:pt x="0" y="107"/>
                    </a:lnTo>
                    <a:lnTo>
                      <a:pt x="11" y="107"/>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50" name="Freeform 78"/>
              <p:cNvSpPr>
                <a:spLocks/>
              </p:cNvSpPr>
              <p:nvPr/>
            </p:nvSpPr>
            <p:spPr bwMode="auto">
              <a:xfrm>
                <a:off x="1737" y="3347"/>
                <a:ext cx="3" cy="47"/>
              </a:xfrm>
              <a:custGeom>
                <a:avLst/>
                <a:gdLst>
                  <a:gd name="T0" fmla="*/ 0 w 9"/>
                  <a:gd name="T1" fmla="*/ 0 h 142"/>
                  <a:gd name="T2" fmla="*/ 0 w 9"/>
                  <a:gd name="T3" fmla="*/ 86 h 142"/>
                  <a:gd name="T4" fmla="*/ 0 w 9"/>
                  <a:gd name="T5" fmla="*/ 142 h 142"/>
                  <a:gd name="T6" fmla="*/ 7 w 9"/>
                  <a:gd name="T7" fmla="*/ 142 h 142"/>
                  <a:gd name="T8" fmla="*/ 7 w 9"/>
                  <a:gd name="T9" fmla="*/ 90 h 142"/>
                  <a:gd name="T10" fmla="*/ 9 w 9"/>
                  <a:gd name="T11" fmla="*/ 55 h 142"/>
                  <a:gd name="T12" fmla="*/ 9 w 9"/>
                  <a:gd name="T13" fmla="*/ 38 h 142"/>
                  <a:gd name="T14" fmla="*/ 0 w 9"/>
                  <a:gd name="T15" fmla="*/ 0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42">
                    <a:moveTo>
                      <a:pt x="0" y="0"/>
                    </a:moveTo>
                    <a:lnTo>
                      <a:pt x="0" y="86"/>
                    </a:lnTo>
                    <a:lnTo>
                      <a:pt x="0" y="142"/>
                    </a:lnTo>
                    <a:lnTo>
                      <a:pt x="7" y="142"/>
                    </a:lnTo>
                    <a:lnTo>
                      <a:pt x="7" y="90"/>
                    </a:lnTo>
                    <a:lnTo>
                      <a:pt x="9" y="55"/>
                    </a:lnTo>
                    <a:lnTo>
                      <a:pt x="9" y="38"/>
                    </a:lnTo>
                    <a:lnTo>
                      <a:pt x="0"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51" name="Freeform 79"/>
              <p:cNvSpPr>
                <a:spLocks/>
              </p:cNvSpPr>
              <p:nvPr/>
            </p:nvSpPr>
            <p:spPr bwMode="auto">
              <a:xfrm>
                <a:off x="1736" y="3399"/>
                <a:ext cx="5" cy="36"/>
              </a:xfrm>
              <a:custGeom>
                <a:avLst/>
                <a:gdLst>
                  <a:gd name="T0" fmla="*/ 7 w 17"/>
                  <a:gd name="T1" fmla="*/ 107 h 107"/>
                  <a:gd name="T2" fmla="*/ 7 w 17"/>
                  <a:gd name="T3" fmla="*/ 103 h 107"/>
                  <a:gd name="T4" fmla="*/ 4 w 17"/>
                  <a:gd name="T5" fmla="*/ 89 h 107"/>
                  <a:gd name="T6" fmla="*/ 0 w 17"/>
                  <a:gd name="T7" fmla="*/ 55 h 107"/>
                  <a:gd name="T8" fmla="*/ 0 w 17"/>
                  <a:gd name="T9" fmla="*/ 0 h 107"/>
                  <a:gd name="T10" fmla="*/ 11 w 17"/>
                  <a:gd name="T11" fmla="*/ 0 h 107"/>
                  <a:gd name="T12" fmla="*/ 11 w 17"/>
                  <a:gd name="T13" fmla="*/ 52 h 107"/>
                  <a:gd name="T14" fmla="*/ 13 w 17"/>
                  <a:gd name="T15" fmla="*/ 89 h 107"/>
                  <a:gd name="T16" fmla="*/ 17 w 17"/>
                  <a:gd name="T17" fmla="*/ 100 h 107"/>
                  <a:gd name="T18" fmla="*/ 17 w 17"/>
                  <a:gd name="T19" fmla="*/ 107 h 107"/>
                  <a:gd name="T20" fmla="*/ 7 w 17"/>
                  <a:gd name="T21"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7">
                    <a:moveTo>
                      <a:pt x="7" y="107"/>
                    </a:moveTo>
                    <a:lnTo>
                      <a:pt x="7" y="103"/>
                    </a:lnTo>
                    <a:lnTo>
                      <a:pt x="4" y="89"/>
                    </a:lnTo>
                    <a:lnTo>
                      <a:pt x="0" y="55"/>
                    </a:lnTo>
                    <a:lnTo>
                      <a:pt x="0" y="0"/>
                    </a:lnTo>
                    <a:lnTo>
                      <a:pt x="11" y="0"/>
                    </a:lnTo>
                    <a:lnTo>
                      <a:pt x="11" y="52"/>
                    </a:lnTo>
                    <a:lnTo>
                      <a:pt x="13" y="89"/>
                    </a:lnTo>
                    <a:lnTo>
                      <a:pt x="17" y="100"/>
                    </a:lnTo>
                    <a:lnTo>
                      <a:pt x="17" y="107"/>
                    </a:lnTo>
                    <a:lnTo>
                      <a:pt x="7" y="107"/>
                    </a:lnTo>
                    <a:close/>
                  </a:path>
                </a:pathLst>
              </a:custGeom>
              <a:solidFill>
                <a:srgbClr val="FF0000"/>
              </a:solidFill>
              <a:ln w="0" cap="sq">
                <a:solidFill>
                  <a:srgbClr val="000000"/>
                </a:solidFill>
                <a:prstDash val="solid"/>
                <a:miter lim="800000"/>
                <a:headEnd/>
                <a:tailEnd/>
              </a:ln>
            </p:spPr>
            <p:txBody>
              <a:bodyPr/>
              <a:lstStyle/>
              <a:p>
                <a:endParaRPr lang="en-US"/>
              </a:p>
            </p:txBody>
          </p:sp>
        </p:grpSp>
        <p:grpSp>
          <p:nvGrpSpPr>
            <p:cNvPr id="1487952" name="Group 80"/>
            <p:cNvGrpSpPr>
              <a:grpSpLocks/>
            </p:cNvGrpSpPr>
            <p:nvPr/>
          </p:nvGrpSpPr>
          <p:grpSpPr bwMode="auto">
            <a:xfrm>
              <a:off x="4960" y="3612"/>
              <a:ext cx="50" cy="107"/>
              <a:chOff x="1867" y="3013"/>
              <a:chExt cx="79" cy="176"/>
            </a:xfrm>
          </p:grpSpPr>
          <p:sp>
            <p:nvSpPr>
              <p:cNvPr id="1487953" name="Freeform 81"/>
              <p:cNvSpPr>
                <a:spLocks/>
              </p:cNvSpPr>
              <p:nvPr/>
            </p:nvSpPr>
            <p:spPr bwMode="auto">
              <a:xfrm>
                <a:off x="1867" y="3013"/>
                <a:ext cx="79" cy="176"/>
              </a:xfrm>
              <a:custGeom>
                <a:avLst/>
                <a:gdLst>
                  <a:gd name="T0" fmla="*/ 223 w 237"/>
                  <a:gd name="T1" fmla="*/ 528 h 528"/>
                  <a:gd name="T2" fmla="*/ 230 w 237"/>
                  <a:gd name="T3" fmla="*/ 517 h 528"/>
                  <a:gd name="T4" fmla="*/ 230 w 237"/>
                  <a:gd name="T5" fmla="*/ 497 h 528"/>
                  <a:gd name="T6" fmla="*/ 234 w 237"/>
                  <a:gd name="T7" fmla="*/ 473 h 528"/>
                  <a:gd name="T8" fmla="*/ 234 w 237"/>
                  <a:gd name="T9" fmla="*/ 441 h 528"/>
                  <a:gd name="T10" fmla="*/ 237 w 237"/>
                  <a:gd name="T11" fmla="*/ 359 h 528"/>
                  <a:gd name="T12" fmla="*/ 237 w 237"/>
                  <a:gd name="T13" fmla="*/ 269 h 528"/>
                  <a:gd name="T14" fmla="*/ 237 w 237"/>
                  <a:gd name="T15" fmla="*/ 175 h 528"/>
                  <a:gd name="T16" fmla="*/ 234 w 237"/>
                  <a:gd name="T17" fmla="*/ 92 h 528"/>
                  <a:gd name="T18" fmla="*/ 234 w 237"/>
                  <a:gd name="T19" fmla="*/ 59 h 528"/>
                  <a:gd name="T20" fmla="*/ 230 w 237"/>
                  <a:gd name="T21" fmla="*/ 35 h 528"/>
                  <a:gd name="T22" fmla="*/ 230 w 237"/>
                  <a:gd name="T23" fmla="*/ 9 h 528"/>
                  <a:gd name="T24" fmla="*/ 227 w 237"/>
                  <a:gd name="T25" fmla="*/ 3 h 528"/>
                  <a:gd name="T26" fmla="*/ 223 w 237"/>
                  <a:gd name="T27" fmla="*/ 0 h 528"/>
                  <a:gd name="T28" fmla="*/ 17 w 237"/>
                  <a:gd name="T29" fmla="*/ 0 h 528"/>
                  <a:gd name="T30" fmla="*/ 9 w 237"/>
                  <a:gd name="T31" fmla="*/ 3 h 528"/>
                  <a:gd name="T32" fmla="*/ 6 w 237"/>
                  <a:gd name="T33" fmla="*/ 9 h 528"/>
                  <a:gd name="T34" fmla="*/ 6 w 237"/>
                  <a:gd name="T35" fmla="*/ 35 h 528"/>
                  <a:gd name="T36" fmla="*/ 2 w 237"/>
                  <a:gd name="T37" fmla="*/ 59 h 528"/>
                  <a:gd name="T38" fmla="*/ 2 w 237"/>
                  <a:gd name="T39" fmla="*/ 92 h 528"/>
                  <a:gd name="T40" fmla="*/ 0 w 237"/>
                  <a:gd name="T41" fmla="*/ 179 h 528"/>
                  <a:gd name="T42" fmla="*/ 0 w 237"/>
                  <a:gd name="T43" fmla="*/ 272 h 528"/>
                  <a:gd name="T44" fmla="*/ 0 w 237"/>
                  <a:gd name="T45" fmla="*/ 362 h 528"/>
                  <a:gd name="T46" fmla="*/ 2 w 237"/>
                  <a:gd name="T47" fmla="*/ 441 h 528"/>
                  <a:gd name="T48" fmla="*/ 2 w 237"/>
                  <a:gd name="T49" fmla="*/ 473 h 528"/>
                  <a:gd name="T50" fmla="*/ 6 w 237"/>
                  <a:gd name="T51" fmla="*/ 497 h 528"/>
                  <a:gd name="T52" fmla="*/ 6 w 237"/>
                  <a:gd name="T53" fmla="*/ 517 h 528"/>
                  <a:gd name="T54" fmla="*/ 9 w 237"/>
                  <a:gd name="T55" fmla="*/ 524 h 528"/>
                  <a:gd name="T56" fmla="*/ 17 w 237"/>
                  <a:gd name="T57" fmla="*/ 528 h 528"/>
                  <a:gd name="T58" fmla="*/ 223 w 237"/>
                  <a:gd name="T59"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528">
                    <a:moveTo>
                      <a:pt x="223" y="528"/>
                    </a:moveTo>
                    <a:lnTo>
                      <a:pt x="230" y="517"/>
                    </a:lnTo>
                    <a:lnTo>
                      <a:pt x="230" y="497"/>
                    </a:lnTo>
                    <a:lnTo>
                      <a:pt x="234" y="473"/>
                    </a:lnTo>
                    <a:lnTo>
                      <a:pt x="234" y="441"/>
                    </a:lnTo>
                    <a:lnTo>
                      <a:pt x="237" y="359"/>
                    </a:lnTo>
                    <a:lnTo>
                      <a:pt x="237" y="269"/>
                    </a:lnTo>
                    <a:lnTo>
                      <a:pt x="237" y="175"/>
                    </a:lnTo>
                    <a:lnTo>
                      <a:pt x="234" y="92"/>
                    </a:lnTo>
                    <a:lnTo>
                      <a:pt x="234" y="59"/>
                    </a:lnTo>
                    <a:lnTo>
                      <a:pt x="230" y="35"/>
                    </a:lnTo>
                    <a:lnTo>
                      <a:pt x="230" y="9"/>
                    </a:lnTo>
                    <a:lnTo>
                      <a:pt x="227" y="3"/>
                    </a:lnTo>
                    <a:lnTo>
                      <a:pt x="223" y="0"/>
                    </a:lnTo>
                    <a:lnTo>
                      <a:pt x="17" y="0"/>
                    </a:lnTo>
                    <a:lnTo>
                      <a:pt x="9" y="3"/>
                    </a:lnTo>
                    <a:lnTo>
                      <a:pt x="6" y="9"/>
                    </a:lnTo>
                    <a:lnTo>
                      <a:pt x="6" y="35"/>
                    </a:lnTo>
                    <a:lnTo>
                      <a:pt x="2" y="59"/>
                    </a:lnTo>
                    <a:lnTo>
                      <a:pt x="2" y="92"/>
                    </a:lnTo>
                    <a:lnTo>
                      <a:pt x="0" y="179"/>
                    </a:lnTo>
                    <a:lnTo>
                      <a:pt x="0" y="272"/>
                    </a:lnTo>
                    <a:lnTo>
                      <a:pt x="0" y="362"/>
                    </a:lnTo>
                    <a:lnTo>
                      <a:pt x="2" y="441"/>
                    </a:lnTo>
                    <a:lnTo>
                      <a:pt x="2" y="473"/>
                    </a:lnTo>
                    <a:lnTo>
                      <a:pt x="6" y="497"/>
                    </a:lnTo>
                    <a:lnTo>
                      <a:pt x="6" y="517"/>
                    </a:lnTo>
                    <a:lnTo>
                      <a:pt x="9" y="524"/>
                    </a:lnTo>
                    <a:lnTo>
                      <a:pt x="17" y="528"/>
                    </a:lnTo>
                    <a:lnTo>
                      <a:pt x="223" y="528"/>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54" name="Freeform 82"/>
              <p:cNvSpPr>
                <a:spLocks/>
              </p:cNvSpPr>
              <p:nvPr/>
            </p:nvSpPr>
            <p:spPr bwMode="auto">
              <a:xfrm>
                <a:off x="1871" y="3060"/>
                <a:ext cx="70" cy="19"/>
              </a:xfrm>
              <a:custGeom>
                <a:avLst/>
                <a:gdLst>
                  <a:gd name="T0" fmla="*/ 197 w 210"/>
                  <a:gd name="T1" fmla="*/ 59 h 59"/>
                  <a:gd name="T2" fmla="*/ 210 w 210"/>
                  <a:gd name="T3" fmla="*/ 17 h 59"/>
                  <a:gd name="T4" fmla="*/ 208 w 210"/>
                  <a:gd name="T5" fmla="*/ 17 h 59"/>
                  <a:gd name="T6" fmla="*/ 200 w 210"/>
                  <a:gd name="T7" fmla="*/ 14 h 59"/>
                  <a:gd name="T8" fmla="*/ 176 w 210"/>
                  <a:gd name="T9" fmla="*/ 10 h 59"/>
                  <a:gd name="T10" fmla="*/ 103 w 210"/>
                  <a:gd name="T11" fmla="*/ 0 h 59"/>
                  <a:gd name="T12" fmla="*/ 35 w 210"/>
                  <a:gd name="T13" fmla="*/ 10 h 59"/>
                  <a:gd name="T14" fmla="*/ 11 w 210"/>
                  <a:gd name="T15" fmla="*/ 14 h 59"/>
                  <a:gd name="T16" fmla="*/ 4 w 210"/>
                  <a:gd name="T17" fmla="*/ 17 h 59"/>
                  <a:gd name="T18" fmla="*/ 0 w 210"/>
                  <a:gd name="T19" fmla="*/ 17 h 59"/>
                  <a:gd name="T20" fmla="*/ 14 w 210"/>
                  <a:gd name="T21" fmla="*/ 59 h 59"/>
                  <a:gd name="T22" fmla="*/ 197 w 210"/>
                  <a:gd name="T2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59">
                    <a:moveTo>
                      <a:pt x="197" y="59"/>
                    </a:moveTo>
                    <a:lnTo>
                      <a:pt x="210" y="17"/>
                    </a:lnTo>
                    <a:lnTo>
                      <a:pt x="208" y="17"/>
                    </a:lnTo>
                    <a:lnTo>
                      <a:pt x="200" y="14"/>
                    </a:lnTo>
                    <a:lnTo>
                      <a:pt x="176" y="10"/>
                    </a:lnTo>
                    <a:lnTo>
                      <a:pt x="103" y="0"/>
                    </a:lnTo>
                    <a:lnTo>
                      <a:pt x="35" y="10"/>
                    </a:lnTo>
                    <a:lnTo>
                      <a:pt x="11" y="14"/>
                    </a:lnTo>
                    <a:lnTo>
                      <a:pt x="4" y="17"/>
                    </a:lnTo>
                    <a:lnTo>
                      <a:pt x="0" y="17"/>
                    </a:lnTo>
                    <a:lnTo>
                      <a:pt x="14" y="59"/>
                    </a:lnTo>
                    <a:lnTo>
                      <a:pt x="197" y="59"/>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55" name="Freeform 83"/>
              <p:cNvSpPr>
                <a:spLocks/>
              </p:cNvSpPr>
              <p:nvPr/>
            </p:nvSpPr>
            <p:spPr bwMode="auto">
              <a:xfrm>
                <a:off x="1876" y="3157"/>
                <a:ext cx="61" cy="12"/>
              </a:xfrm>
              <a:custGeom>
                <a:avLst/>
                <a:gdLst>
                  <a:gd name="T0" fmla="*/ 183 w 183"/>
                  <a:gd name="T1" fmla="*/ 35 h 35"/>
                  <a:gd name="T2" fmla="*/ 176 w 183"/>
                  <a:gd name="T3" fmla="*/ 7 h 35"/>
                  <a:gd name="T4" fmla="*/ 168 w 183"/>
                  <a:gd name="T5" fmla="*/ 7 h 35"/>
                  <a:gd name="T6" fmla="*/ 152 w 183"/>
                  <a:gd name="T7" fmla="*/ 4 h 35"/>
                  <a:gd name="T8" fmla="*/ 124 w 183"/>
                  <a:gd name="T9" fmla="*/ 0 h 35"/>
                  <a:gd name="T10" fmla="*/ 93 w 183"/>
                  <a:gd name="T11" fmla="*/ 0 h 35"/>
                  <a:gd name="T12" fmla="*/ 62 w 183"/>
                  <a:gd name="T13" fmla="*/ 0 h 35"/>
                  <a:gd name="T14" fmla="*/ 34 w 183"/>
                  <a:gd name="T15" fmla="*/ 4 h 35"/>
                  <a:gd name="T16" fmla="*/ 14 w 183"/>
                  <a:gd name="T17" fmla="*/ 7 h 35"/>
                  <a:gd name="T18" fmla="*/ 6 w 183"/>
                  <a:gd name="T19" fmla="*/ 7 h 35"/>
                  <a:gd name="T20" fmla="*/ 0 w 183"/>
                  <a:gd name="T21" fmla="*/ 35 h 35"/>
                  <a:gd name="T22" fmla="*/ 183 w 183"/>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35">
                    <a:moveTo>
                      <a:pt x="183" y="35"/>
                    </a:moveTo>
                    <a:lnTo>
                      <a:pt x="176" y="7"/>
                    </a:lnTo>
                    <a:lnTo>
                      <a:pt x="168" y="7"/>
                    </a:lnTo>
                    <a:lnTo>
                      <a:pt x="152" y="4"/>
                    </a:lnTo>
                    <a:lnTo>
                      <a:pt x="124" y="0"/>
                    </a:lnTo>
                    <a:lnTo>
                      <a:pt x="93" y="0"/>
                    </a:lnTo>
                    <a:lnTo>
                      <a:pt x="62" y="0"/>
                    </a:lnTo>
                    <a:lnTo>
                      <a:pt x="34" y="4"/>
                    </a:lnTo>
                    <a:lnTo>
                      <a:pt x="14" y="7"/>
                    </a:lnTo>
                    <a:lnTo>
                      <a:pt x="6" y="7"/>
                    </a:lnTo>
                    <a:lnTo>
                      <a:pt x="0" y="35"/>
                    </a:lnTo>
                    <a:lnTo>
                      <a:pt x="183" y="35"/>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56" name="Freeform 84"/>
              <p:cNvSpPr>
                <a:spLocks/>
              </p:cNvSpPr>
              <p:nvPr/>
            </p:nvSpPr>
            <p:spPr bwMode="auto">
              <a:xfrm>
                <a:off x="1875" y="3081"/>
                <a:ext cx="64" cy="76"/>
              </a:xfrm>
              <a:custGeom>
                <a:avLst/>
                <a:gdLst>
                  <a:gd name="T0" fmla="*/ 179 w 193"/>
                  <a:gd name="T1" fmla="*/ 228 h 228"/>
                  <a:gd name="T2" fmla="*/ 186 w 193"/>
                  <a:gd name="T3" fmla="*/ 221 h 228"/>
                  <a:gd name="T4" fmla="*/ 186 w 193"/>
                  <a:gd name="T5" fmla="*/ 211 h 228"/>
                  <a:gd name="T6" fmla="*/ 189 w 193"/>
                  <a:gd name="T7" fmla="*/ 190 h 228"/>
                  <a:gd name="T8" fmla="*/ 193 w 193"/>
                  <a:gd name="T9" fmla="*/ 156 h 228"/>
                  <a:gd name="T10" fmla="*/ 193 w 193"/>
                  <a:gd name="T11" fmla="*/ 118 h 228"/>
                  <a:gd name="T12" fmla="*/ 193 w 193"/>
                  <a:gd name="T13" fmla="*/ 77 h 228"/>
                  <a:gd name="T14" fmla="*/ 189 w 193"/>
                  <a:gd name="T15" fmla="*/ 42 h 228"/>
                  <a:gd name="T16" fmla="*/ 186 w 193"/>
                  <a:gd name="T17" fmla="*/ 18 h 228"/>
                  <a:gd name="T18" fmla="*/ 186 w 193"/>
                  <a:gd name="T19" fmla="*/ 7 h 228"/>
                  <a:gd name="T20" fmla="*/ 179 w 193"/>
                  <a:gd name="T21" fmla="*/ 0 h 228"/>
                  <a:gd name="T22" fmla="*/ 9 w 193"/>
                  <a:gd name="T23" fmla="*/ 0 h 228"/>
                  <a:gd name="T24" fmla="*/ 3 w 193"/>
                  <a:gd name="T25" fmla="*/ 7 h 228"/>
                  <a:gd name="T26" fmla="*/ 3 w 193"/>
                  <a:gd name="T27" fmla="*/ 42 h 228"/>
                  <a:gd name="T28" fmla="*/ 0 w 193"/>
                  <a:gd name="T29" fmla="*/ 77 h 228"/>
                  <a:gd name="T30" fmla="*/ 0 w 193"/>
                  <a:gd name="T31" fmla="*/ 118 h 228"/>
                  <a:gd name="T32" fmla="*/ 3 w 193"/>
                  <a:gd name="T33" fmla="*/ 190 h 228"/>
                  <a:gd name="T34" fmla="*/ 3 w 193"/>
                  <a:gd name="T35" fmla="*/ 221 h 228"/>
                  <a:gd name="T36" fmla="*/ 9 w 193"/>
                  <a:gd name="T37" fmla="*/ 228 h 228"/>
                  <a:gd name="T38" fmla="*/ 17 w 193"/>
                  <a:gd name="T39" fmla="*/ 228 h 228"/>
                  <a:gd name="T40" fmla="*/ 37 w 193"/>
                  <a:gd name="T41" fmla="*/ 225 h 228"/>
                  <a:gd name="T42" fmla="*/ 96 w 193"/>
                  <a:gd name="T43" fmla="*/ 221 h 228"/>
                  <a:gd name="T44" fmla="*/ 155 w 193"/>
                  <a:gd name="T45" fmla="*/ 225 h 228"/>
                  <a:gd name="T46" fmla="*/ 171 w 193"/>
                  <a:gd name="T47" fmla="*/ 228 h 228"/>
                  <a:gd name="T48" fmla="*/ 179 w 193"/>
                  <a:gd name="T4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228">
                    <a:moveTo>
                      <a:pt x="179" y="228"/>
                    </a:moveTo>
                    <a:lnTo>
                      <a:pt x="186" y="221"/>
                    </a:lnTo>
                    <a:lnTo>
                      <a:pt x="186" y="211"/>
                    </a:lnTo>
                    <a:lnTo>
                      <a:pt x="189" y="190"/>
                    </a:lnTo>
                    <a:lnTo>
                      <a:pt x="193" y="156"/>
                    </a:lnTo>
                    <a:lnTo>
                      <a:pt x="193" y="118"/>
                    </a:lnTo>
                    <a:lnTo>
                      <a:pt x="193" y="77"/>
                    </a:lnTo>
                    <a:lnTo>
                      <a:pt x="189" y="42"/>
                    </a:lnTo>
                    <a:lnTo>
                      <a:pt x="186" y="18"/>
                    </a:lnTo>
                    <a:lnTo>
                      <a:pt x="186" y="7"/>
                    </a:lnTo>
                    <a:lnTo>
                      <a:pt x="179" y="0"/>
                    </a:lnTo>
                    <a:lnTo>
                      <a:pt x="9" y="0"/>
                    </a:lnTo>
                    <a:lnTo>
                      <a:pt x="3" y="7"/>
                    </a:lnTo>
                    <a:lnTo>
                      <a:pt x="3" y="42"/>
                    </a:lnTo>
                    <a:lnTo>
                      <a:pt x="0" y="77"/>
                    </a:lnTo>
                    <a:lnTo>
                      <a:pt x="0" y="118"/>
                    </a:lnTo>
                    <a:lnTo>
                      <a:pt x="3" y="190"/>
                    </a:lnTo>
                    <a:lnTo>
                      <a:pt x="3" y="221"/>
                    </a:lnTo>
                    <a:lnTo>
                      <a:pt x="9" y="228"/>
                    </a:lnTo>
                    <a:lnTo>
                      <a:pt x="17" y="228"/>
                    </a:lnTo>
                    <a:lnTo>
                      <a:pt x="37" y="225"/>
                    </a:lnTo>
                    <a:lnTo>
                      <a:pt x="96" y="221"/>
                    </a:lnTo>
                    <a:lnTo>
                      <a:pt x="155" y="225"/>
                    </a:lnTo>
                    <a:lnTo>
                      <a:pt x="171" y="228"/>
                    </a:lnTo>
                    <a:lnTo>
                      <a:pt x="179" y="228"/>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57" name="Freeform 85"/>
              <p:cNvSpPr>
                <a:spLocks/>
              </p:cNvSpPr>
              <p:nvPr/>
            </p:nvSpPr>
            <p:spPr bwMode="auto">
              <a:xfrm>
                <a:off x="1877" y="3019"/>
                <a:ext cx="59" cy="35"/>
              </a:xfrm>
              <a:custGeom>
                <a:avLst/>
                <a:gdLst>
                  <a:gd name="T0" fmla="*/ 176 w 176"/>
                  <a:gd name="T1" fmla="*/ 0 h 103"/>
                  <a:gd name="T2" fmla="*/ 176 w 176"/>
                  <a:gd name="T3" fmla="*/ 90 h 103"/>
                  <a:gd name="T4" fmla="*/ 173 w 176"/>
                  <a:gd name="T5" fmla="*/ 100 h 103"/>
                  <a:gd name="T6" fmla="*/ 165 w 176"/>
                  <a:gd name="T7" fmla="*/ 103 h 103"/>
                  <a:gd name="T8" fmla="*/ 14 w 176"/>
                  <a:gd name="T9" fmla="*/ 103 h 103"/>
                  <a:gd name="T10" fmla="*/ 3 w 176"/>
                  <a:gd name="T11" fmla="*/ 100 h 103"/>
                  <a:gd name="T12" fmla="*/ 0 w 176"/>
                  <a:gd name="T13" fmla="*/ 90 h 103"/>
                  <a:gd name="T14" fmla="*/ 0 w 176"/>
                  <a:gd name="T15" fmla="*/ 70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03">
                    <a:moveTo>
                      <a:pt x="176" y="0"/>
                    </a:moveTo>
                    <a:lnTo>
                      <a:pt x="176" y="90"/>
                    </a:lnTo>
                    <a:lnTo>
                      <a:pt x="173" y="100"/>
                    </a:lnTo>
                    <a:lnTo>
                      <a:pt x="165" y="103"/>
                    </a:lnTo>
                    <a:lnTo>
                      <a:pt x="14" y="103"/>
                    </a:lnTo>
                    <a:lnTo>
                      <a:pt x="3" y="100"/>
                    </a:lnTo>
                    <a:lnTo>
                      <a:pt x="0" y="90"/>
                    </a:lnTo>
                    <a:lnTo>
                      <a:pt x="0" y="7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58" name="Freeform 86"/>
              <p:cNvSpPr>
                <a:spLocks/>
              </p:cNvSpPr>
              <p:nvPr/>
            </p:nvSpPr>
            <p:spPr bwMode="auto">
              <a:xfrm>
                <a:off x="1877" y="3172"/>
                <a:ext cx="59" cy="14"/>
              </a:xfrm>
              <a:custGeom>
                <a:avLst/>
                <a:gdLst>
                  <a:gd name="T0" fmla="*/ 176 w 176"/>
                  <a:gd name="T1" fmla="*/ 42 h 42"/>
                  <a:gd name="T2" fmla="*/ 176 w 176"/>
                  <a:gd name="T3" fmla="*/ 7 h 42"/>
                  <a:gd name="T4" fmla="*/ 173 w 176"/>
                  <a:gd name="T5" fmla="*/ 0 h 42"/>
                  <a:gd name="T6" fmla="*/ 165 w 176"/>
                  <a:gd name="T7" fmla="*/ 0 h 42"/>
                  <a:gd name="T8" fmla="*/ 14 w 176"/>
                  <a:gd name="T9" fmla="*/ 0 h 42"/>
                  <a:gd name="T10" fmla="*/ 3 w 176"/>
                  <a:gd name="T11" fmla="*/ 3 h 42"/>
                  <a:gd name="T12" fmla="*/ 0 w 176"/>
                  <a:gd name="T13" fmla="*/ 7 h 42"/>
                  <a:gd name="T14" fmla="*/ 0 w 176"/>
                  <a:gd name="T15" fmla="*/ 14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42">
                    <a:moveTo>
                      <a:pt x="176" y="42"/>
                    </a:moveTo>
                    <a:lnTo>
                      <a:pt x="176" y="7"/>
                    </a:lnTo>
                    <a:lnTo>
                      <a:pt x="173" y="0"/>
                    </a:lnTo>
                    <a:lnTo>
                      <a:pt x="165" y="0"/>
                    </a:lnTo>
                    <a:lnTo>
                      <a:pt x="14" y="0"/>
                    </a:lnTo>
                    <a:lnTo>
                      <a:pt x="3" y="3"/>
                    </a:lnTo>
                    <a:lnTo>
                      <a:pt x="0" y="7"/>
                    </a:lnTo>
                    <a:lnTo>
                      <a:pt x="0" y="14"/>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59" name="Freeform 87"/>
              <p:cNvSpPr>
                <a:spLocks/>
              </p:cNvSpPr>
              <p:nvPr/>
            </p:nvSpPr>
            <p:spPr bwMode="auto">
              <a:xfrm>
                <a:off x="1941" y="3070"/>
                <a:ext cx="3" cy="47"/>
              </a:xfrm>
              <a:custGeom>
                <a:avLst/>
                <a:gdLst>
                  <a:gd name="T0" fmla="*/ 6 w 9"/>
                  <a:gd name="T1" fmla="*/ 0 h 140"/>
                  <a:gd name="T2" fmla="*/ 6 w 9"/>
                  <a:gd name="T3" fmla="*/ 9 h 140"/>
                  <a:gd name="T4" fmla="*/ 9 w 9"/>
                  <a:gd name="T5" fmla="*/ 33 h 140"/>
                  <a:gd name="T6" fmla="*/ 9 w 9"/>
                  <a:gd name="T7" fmla="*/ 85 h 140"/>
                  <a:gd name="T8" fmla="*/ 9 w 9"/>
                  <a:gd name="T9" fmla="*/ 140 h 140"/>
                  <a:gd name="T10" fmla="*/ 0 w 9"/>
                  <a:gd name="T11" fmla="*/ 140 h 140"/>
                  <a:gd name="T12" fmla="*/ 0 w 9"/>
                  <a:gd name="T13" fmla="*/ 88 h 140"/>
                  <a:gd name="T14" fmla="*/ 0 w 9"/>
                  <a:gd name="T15" fmla="*/ 37 h 140"/>
                  <a:gd name="T16" fmla="*/ 6 w 9"/>
                  <a:gd name="T1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40">
                    <a:moveTo>
                      <a:pt x="6" y="0"/>
                    </a:moveTo>
                    <a:lnTo>
                      <a:pt x="6" y="9"/>
                    </a:lnTo>
                    <a:lnTo>
                      <a:pt x="9" y="33"/>
                    </a:lnTo>
                    <a:lnTo>
                      <a:pt x="9" y="85"/>
                    </a:lnTo>
                    <a:lnTo>
                      <a:pt x="9" y="140"/>
                    </a:lnTo>
                    <a:lnTo>
                      <a:pt x="0" y="140"/>
                    </a:lnTo>
                    <a:lnTo>
                      <a:pt x="0" y="88"/>
                    </a:lnTo>
                    <a:lnTo>
                      <a:pt x="0" y="37"/>
                    </a:lnTo>
                    <a:lnTo>
                      <a:pt x="6"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60" name="Freeform 88"/>
              <p:cNvSpPr>
                <a:spLocks/>
              </p:cNvSpPr>
              <p:nvPr/>
            </p:nvSpPr>
            <p:spPr bwMode="auto">
              <a:xfrm>
                <a:off x="1938" y="3122"/>
                <a:ext cx="6" cy="35"/>
              </a:xfrm>
              <a:custGeom>
                <a:avLst/>
                <a:gdLst>
                  <a:gd name="T0" fmla="*/ 10 w 17"/>
                  <a:gd name="T1" fmla="*/ 107 h 107"/>
                  <a:gd name="T2" fmla="*/ 10 w 17"/>
                  <a:gd name="T3" fmla="*/ 104 h 107"/>
                  <a:gd name="T4" fmla="*/ 14 w 17"/>
                  <a:gd name="T5" fmla="*/ 90 h 107"/>
                  <a:gd name="T6" fmla="*/ 17 w 17"/>
                  <a:gd name="T7" fmla="*/ 56 h 107"/>
                  <a:gd name="T8" fmla="*/ 17 w 17"/>
                  <a:gd name="T9" fmla="*/ 0 h 107"/>
                  <a:gd name="T10" fmla="*/ 8 w 17"/>
                  <a:gd name="T11" fmla="*/ 0 h 107"/>
                  <a:gd name="T12" fmla="*/ 8 w 17"/>
                  <a:gd name="T13" fmla="*/ 56 h 107"/>
                  <a:gd name="T14" fmla="*/ 4 w 17"/>
                  <a:gd name="T15" fmla="*/ 90 h 107"/>
                  <a:gd name="T16" fmla="*/ 0 w 17"/>
                  <a:gd name="T17" fmla="*/ 104 h 107"/>
                  <a:gd name="T18" fmla="*/ 0 w 17"/>
                  <a:gd name="T19" fmla="*/ 107 h 107"/>
                  <a:gd name="T20" fmla="*/ 10 w 17"/>
                  <a:gd name="T21"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7">
                    <a:moveTo>
                      <a:pt x="10" y="107"/>
                    </a:moveTo>
                    <a:lnTo>
                      <a:pt x="10" y="104"/>
                    </a:lnTo>
                    <a:lnTo>
                      <a:pt x="14" y="90"/>
                    </a:lnTo>
                    <a:lnTo>
                      <a:pt x="17" y="56"/>
                    </a:lnTo>
                    <a:lnTo>
                      <a:pt x="17" y="0"/>
                    </a:lnTo>
                    <a:lnTo>
                      <a:pt x="8" y="0"/>
                    </a:lnTo>
                    <a:lnTo>
                      <a:pt x="8" y="56"/>
                    </a:lnTo>
                    <a:lnTo>
                      <a:pt x="4" y="90"/>
                    </a:lnTo>
                    <a:lnTo>
                      <a:pt x="0" y="104"/>
                    </a:lnTo>
                    <a:lnTo>
                      <a:pt x="0" y="107"/>
                    </a:lnTo>
                    <a:lnTo>
                      <a:pt x="10" y="107"/>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61" name="Freeform 89"/>
              <p:cNvSpPr>
                <a:spLocks/>
              </p:cNvSpPr>
              <p:nvPr/>
            </p:nvSpPr>
            <p:spPr bwMode="auto">
              <a:xfrm>
                <a:off x="1869" y="3070"/>
                <a:ext cx="5" cy="47"/>
              </a:xfrm>
              <a:custGeom>
                <a:avLst/>
                <a:gdLst>
                  <a:gd name="T0" fmla="*/ 3 w 14"/>
                  <a:gd name="T1" fmla="*/ 0 h 140"/>
                  <a:gd name="T2" fmla="*/ 3 w 14"/>
                  <a:gd name="T3" fmla="*/ 33 h 140"/>
                  <a:gd name="T4" fmla="*/ 0 w 14"/>
                  <a:gd name="T5" fmla="*/ 85 h 140"/>
                  <a:gd name="T6" fmla="*/ 3 w 14"/>
                  <a:gd name="T7" fmla="*/ 123 h 140"/>
                  <a:gd name="T8" fmla="*/ 3 w 14"/>
                  <a:gd name="T9" fmla="*/ 140 h 140"/>
                  <a:gd name="T10" fmla="*/ 11 w 14"/>
                  <a:gd name="T11" fmla="*/ 140 h 140"/>
                  <a:gd name="T12" fmla="*/ 11 w 14"/>
                  <a:gd name="T13" fmla="*/ 88 h 140"/>
                  <a:gd name="T14" fmla="*/ 14 w 14"/>
                  <a:gd name="T15" fmla="*/ 55 h 140"/>
                  <a:gd name="T16" fmla="*/ 14 w 14"/>
                  <a:gd name="T17" fmla="*/ 37 h 140"/>
                  <a:gd name="T18" fmla="*/ 3 w 14"/>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0">
                    <a:moveTo>
                      <a:pt x="3" y="0"/>
                    </a:moveTo>
                    <a:lnTo>
                      <a:pt x="3" y="33"/>
                    </a:lnTo>
                    <a:lnTo>
                      <a:pt x="0" y="85"/>
                    </a:lnTo>
                    <a:lnTo>
                      <a:pt x="3" y="123"/>
                    </a:lnTo>
                    <a:lnTo>
                      <a:pt x="3" y="140"/>
                    </a:lnTo>
                    <a:lnTo>
                      <a:pt x="11" y="140"/>
                    </a:lnTo>
                    <a:lnTo>
                      <a:pt x="11" y="88"/>
                    </a:lnTo>
                    <a:lnTo>
                      <a:pt x="14" y="55"/>
                    </a:lnTo>
                    <a:lnTo>
                      <a:pt x="14" y="37"/>
                    </a:lnTo>
                    <a:lnTo>
                      <a:pt x="3" y="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62" name="Freeform 90"/>
              <p:cNvSpPr>
                <a:spLocks/>
              </p:cNvSpPr>
              <p:nvPr/>
            </p:nvSpPr>
            <p:spPr bwMode="auto">
              <a:xfrm>
                <a:off x="1869" y="3122"/>
                <a:ext cx="6" cy="35"/>
              </a:xfrm>
              <a:custGeom>
                <a:avLst/>
                <a:gdLst>
                  <a:gd name="T0" fmla="*/ 7 w 18"/>
                  <a:gd name="T1" fmla="*/ 107 h 107"/>
                  <a:gd name="T2" fmla="*/ 7 w 18"/>
                  <a:gd name="T3" fmla="*/ 104 h 107"/>
                  <a:gd name="T4" fmla="*/ 3 w 18"/>
                  <a:gd name="T5" fmla="*/ 90 h 107"/>
                  <a:gd name="T6" fmla="*/ 0 w 18"/>
                  <a:gd name="T7" fmla="*/ 56 h 107"/>
                  <a:gd name="T8" fmla="*/ 0 w 18"/>
                  <a:gd name="T9" fmla="*/ 0 h 107"/>
                  <a:gd name="T10" fmla="*/ 11 w 18"/>
                  <a:gd name="T11" fmla="*/ 0 h 107"/>
                  <a:gd name="T12" fmla="*/ 11 w 18"/>
                  <a:gd name="T13" fmla="*/ 56 h 107"/>
                  <a:gd name="T14" fmla="*/ 14 w 18"/>
                  <a:gd name="T15" fmla="*/ 90 h 107"/>
                  <a:gd name="T16" fmla="*/ 18 w 18"/>
                  <a:gd name="T17" fmla="*/ 104 h 107"/>
                  <a:gd name="T18" fmla="*/ 18 w 18"/>
                  <a:gd name="T19" fmla="*/ 107 h 107"/>
                  <a:gd name="T20" fmla="*/ 7 w 18"/>
                  <a:gd name="T21"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07">
                    <a:moveTo>
                      <a:pt x="7" y="107"/>
                    </a:moveTo>
                    <a:lnTo>
                      <a:pt x="7" y="104"/>
                    </a:lnTo>
                    <a:lnTo>
                      <a:pt x="3" y="90"/>
                    </a:lnTo>
                    <a:lnTo>
                      <a:pt x="0" y="56"/>
                    </a:lnTo>
                    <a:lnTo>
                      <a:pt x="0" y="0"/>
                    </a:lnTo>
                    <a:lnTo>
                      <a:pt x="11" y="0"/>
                    </a:lnTo>
                    <a:lnTo>
                      <a:pt x="11" y="56"/>
                    </a:lnTo>
                    <a:lnTo>
                      <a:pt x="14" y="90"/>
                    </a:lnTo>
                    <a:lnTo>
                      <a:pt x="18" y="104"/>
                    </a:lnTo>
                    <a:lnTo>
                      <a:pt x="18" y="107"/>
                    </a:lnTo>
                    <a:lnTo>
                      <a:pt x="7" y="107"/>
                    </a:lnTo>
                    <a:close/>
                  </a:path>
                </a:pathLst>
              </a:custGeom>
              <a:solidFill>
                <a:srgbClr val="FF0000"/>
              </a:solidFill>
              <a:ln w="0" cap="sq">
                <a:solidFill>
                  <a:srgbClr val="000000"/>
                </a:solidFill>
                <a:prstDash val="solid"/>
                <a:miter lim="800000"/>
                <a:headEnd/>
                <a:tailEnd/>
              </a:ln>
            </p:spPr>
            <p:txBody>
              <a:bodyPr/>
              <a:lstStyle/>
              <a:p>
                <a:endParaRPr lang="en-US"/>
              </a:p>
            </p:txBody>
          </p:sp>
        </p:grpSp>
        <p:sp>
          <p:nvSpPr>
            <p:cNvPr id="1487963" name="Freeform 91"/>
            <p:cNvSpPr>
              <a:spLocks/>
            </p:cNvSpPr>
            <p:nvPr/>
          </p:nvSpPr>
          <p:spPr bwMode="auto">
            <a:xfrm>
              <a:off x="4011" y="3274"/>
              <a:ext cx="516" cy="131"/>
            </a:xfrm>
            <a:custGeom>
              <a:avLst/>
              <a:gdLst>
                <a:gd name="T0" fmla="*/ 2319 w 2453"/>
                <a:gd name="T1" fmla="*/ 4 h 650"/>
                <a:gd name="T2" fmla="*/ 2339 w 2453"/>
                <a:gd name="T3" fmla="*/ 18 h 650"/>
                <a:gd name="T4" fmla="*/ 2357 w 2453"/>
                <a:gd name="T5" fmla="*/ 28 h 650"/>
                <a:gd name="T6" fmla="*/ 2370 w 2453"/>
                <a:gd name="T7" fmla="*/ 35 h 650"/>
                <a:gd name="T8" fmla="*/ 2388 w 2453"/>
                <a:gd name="T9" fmla="*/ 50 h 650"/>
                <a:gd name="T10" fmla="*/ 2409 w 2453"/>
                <a:gd name="T11" fmla="*/ 70 h 650"/>
                <a:gd name="T12" fmla="*/ 2422 w 2453"/>
                <a:gd name="T13" fmla="*/ 87 h 650"/>
                <a:gd name="T14" fmla="*/ 2433 w 2453"/>
                <a:gd name="T15" fmla="*/ 101 h 650"/>
                <a:gd name="T16" fmla="*/ 2443 w 2453"/>
                <a:gd name="T17" fmla="*/ 114 h 650"/>
                <a:gd name="T18" fmla="*/ 2447 w 2453"/>
                <a:gd name="T19" fmla="*/ 129 h 650"/>
                <a:gd name="T20" fmla="*/ 2453 w 2453"/>
                <a:gd name="T21" fmla="*/ 146 h 650"/>
                <a:gd name="T22" fmla="*/ 2449 w 2453"/>
                <a:gd name="T23" fmla="*/ 197 h 650"/>
                <a:gd name="T24" fmla="*/ 2443 w 2453"/>
                <a:gd name="T25" fmla="*/ 212 h 650"/>
                <a:gd name="T26" fmla="*/ 2440 w 2453"/>
                <a:gd name="T27" fmla="*/ 221 h 650"/>
                <a:gd name="T28" fmla="*/ 2429 w 2453"/>
                <a:gd name="T29" fmla="*/ 236 h 650"/>
                <a:gd name="T30" fmla="*/ 2420 w 2453"/>
                <a:gd name="T31" fmla="*/ 252 h 650"/>
                <a:gd name="T32" fmla="*/ 2405 w 2453"/>
                <a:gd name="T33" fmla="*/ 270 h 650"/>
                <a:gd name="T34" fmla="*/ 2392 w 2453"/>
                <a:gd name="T35" fmla="*/ 284 h 650"/>
                <a:gd name="T36" fmla="*/ 2370 w 2453"/>
                <a:gd name="T37" fmla="*/ 300 h 650"/>
                <a:gd name="T38" fmla="*/ 2357 w 2453"/>
                <a:gd name="T39" fmla="*/ 315 h 650"/>
                <a:gd name="T40" fmla="*/ 2343 w 2453"/>
                <a:gd name="T41" fmla="*/ 326 h 650"/>
                <a:gd name="T42" fmla="*/ 1260 w 2453"/>
                <a:gd name="T43" fmla="*/ 335 h 650"/>
                <a:gd name="T44" fmla="*/ 1229 w 2453"/>
                <a:gd name="T45" fmla="*/ 342 h 650"/>
                <a:gd name="T46" fmla="*/ 1198 w 2453"/>
                <a:gd name="T47" fmla="*/ 346 h 650"/>
                <a:gd name="T48" fmla="*/ 1181 w 2453"/>
                <a:gd name="T49" fmla="*/ 353 h 650"/>
                <a:gd name="T50" fmla="*/ 1163 w 2453"/>
                <a:gd name="T51" fmla="*/ 356 h 650"/>
                <a:gd name="T52" fmla="*/ 1143 w 2453"/>
                <a:gd name="T53" fmla="*/ 363 h 650"/>
                <a:gd name="T54" fmla="*/ 1128 w 2453"/>
                <a:gd name="T55" fmla="*/ 370 h 650"/>
                <a:gd name="T56" fmla="*/ 1112 w 2453"/>
                <a:gd name="T57" fmla="*/ 374 h 650"/>
                <a:gd name="T58" fmla="*/ 1098 w 2453"/>
                <a:gd name="T59" fmla="*/ 381 h 650"/>
                <a:gd name="T60" fmla="*/ 1073 w 2453"/>
                <a:gd name="T61" fmla="*/ 390 h 650"/>
                <a:gd name="T62" fmla="*/ 1060 w 2453"/>
                <a:gd name="T63" fmla="*/ 401 h 650"/>
                <a:gd name="T64" fmla="*/ 1040 w 2453"/>
                <a:gd name="T65" fmla="*/ 408 h 650"/>
                <a:gd name="T66" fmla="*/ 1018 w 2453"/>
                <a:gd name="T67" fmla="*/ 422 h 650"/>
                <a:gd name="T68" fmla="*/ 1005 w 2453"/>
                <a:gd name="T69" fmla="*/ 436 h 650"/>
                <a:gd name="T70" fmla="*/ 988 w 2453"/>
                <a:gd name="T71" fmla="*/ 449 h 650"/>
                <a:gd name="T72" fmla="*/ 963 w 2453"/>
                <a:gd name="T73" fmla="*/ 470 h 650"/>
                <a:gd name="T74" fmla="*/ 950 w 2453"/>
                <a:gd name="T75" fmla="*/ 484 h 650"/>
                <a:gd name="T76" fmla="*/ 933 w 2453"/>
                <a:gd name="T77" fmla="*/ 501 h 650"/>
                <a:gd name="T78" fmla="*/ 918 w 2453"/>
                <a:gd name="T79" fmla="*/ 515 h 650"/>
                <a:gd name="T80" fmla="*/ 902 w 2453"/>
                <a:gd name="T81" fmla="*/ 528 h 650"/>
                <a:gd name="T82" fmla="*/ 884 w 2453"/>
                <a:gd name="T83" fmla="*/ 543 h 650"/>
                <a:gd name="T84" fmla="*/ 860 w 2453"/>
                <a:gd name="T85" fmla="*/ 560 h 650"/>
                <a:gd name="T86" fmla="*/ 828 w 2453"/>
                <a:gd name="T87" fmla="*/ 576 h 650"/>
                <a:gd name="T88" fmla="*/ 804 w 2453"/>
                <a:gd name="T89" fmla="*/ 591 h 650"/>
                <a:gd name="T90" fmla="*/ 780 w 2453"/>
                <a:gd name="T91" fmla="*/ 602 h 650"/>
                <a:gd name="T92" fmla="*/ 743 w 2453"/>
                <a:gd name="T93" fmla="*/ 615 h 650"/>
                <a:gd name="T94" fmla="*/ 718 w 2453"/>
                <a:gd name="T95" fmla="*/ 618 h 650"/>
                <a:gd name="T96" fmla="*/ 698 w 2453"/>
                <a:gd name="T97" fmla="*/ 626 h 650"/>
                <a:gd name="T98" fmla="*/ 663 w 2453"/>
                <a:gd name="T99" fmla="*/ 632 h 650"/>
                <a:gd name="T100" fmla="*/ 639 w 2453"/>
                <a:gd name="T101" fmla="*/ 635 h 650"/>
                <a:gd name="T102" fmla="*/ 605 w 2453"/>
                <a:gd name="T103" fmla="*/ 642 h 650"/>
                <a:gd name="T104" fmla="*/ 532 w 2453"/>
                <a:gd name="T105" fmla="*/ 646 h 650"/>
                <a:gd name="T106" fmla="*/ 0 w 2453"/>
                <a:gd name="T107" fmla="*/ 65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53" h="650">
                  <a:moveTo>
                    <a:pt x="4" y="0"/>
                  </a:moveTo>
                  <a:lnTo>
                    <a:pt x="2312" y="0"/>
                  </a:lnTo>
                  <a:lnTo>
                    <a:pt x="2319" y="4"/>
                  </a:lnTo>
                  <a:lnTo>
                    <a:pt x="2322" y="8"/>
                  </a:lnTo>
                  <a:lnTo>
                    <a:pt x="2337" y="15"/>
                  </a:lnTo>
                  <a:lnTo>
                    <a:pt x="2339" y="18"/>
                  </a:lnTo>
                  <a:lnTo>
                    <a:pt x="2346" y="22"/>
                  </a:lnTo>
                  <a:lnTo>
                    <a:pt x="2350" y="26"/>
                  </a:lnTo>
                  <a:lnTo>
                    <a:pt x="2357" y="28"/>
                  </a:lnTo>
                  <a:lnTo>
                    <a:pt x="2361" y="32"/>
                  </a:lnTo>
                  <a:lnTo>
                    <a:pt x="2364" y="32"/>
                  </a:lnTo>
                  <a:lnTo>
                    <a:pt x="2370" y="35"/>
                  </a:lnTo>
                  <a:lnTo>
                    <a:pt x="2378" y="42"/>
                  </a:lnTo>
                  <a:lnTo>
                    <a:pt x="2381" y="46"/>
                  </a:lnTo>
                  <a:lnTo>
                    <a:pt x="2388" y="50"/>
                  </a:lnTo>
                  <a:lnTo>
                    <a:pt x="2394" y="56"/>
                  </a:lnTo>
                  <a:lnTo>
                    <a:pt x="2402" y="63"/>
                  </a:lnTo>
                  <a:lnTo>
                    <a:pt x="2409" y="70"/>
                  </a:lnTo>
                  <a:lnTo>
                    <a:pt x="2416" y="77"/>
                  </a:lnTo>
                  <a:lnTo>
                    <a:pt x="2422" y="83"/>
                  </a:lnTo>
                  <a:lnTo>
                    <a:pt x="2422" y="87"/>
                  </a:lnTo>
                  <a:lnTo>
                    <a:pt x="2429" y="94"/>
                  </a:lnTo>
                  <a:lnTo>
                    <a:pt x="2433" y="98"/>
                  </a:lnTo>
                  <a:lnTo>
                    <a:pt x="2433" y="101"/>
                  </a:lnTo>
                  <a:lnTo>
                    <a:pt x="2436" y="105"/>
                  </a:lnTo>
                  <a:lnTo>
                    <a:pt x="2436" y="108"/>
                  </a:lnTo>
                  <a:lnTo>
                    <a:pt x="2443" y="114"/>
                  </a:lnTo>
                  <a:lnTo>
                    <a:pt x="2443" y="122"/>
                  </a:lnTo>
                  <a:lnTo>
                    <a:pt x="2447" y="125"/>
                  </a:lnTo>
                  <a:lnTo>
                    <a:pt x="2447" y="129"/>
                  </a:lnTo>
                  <a:lnTo>
                    <a:pt x="2449" y="132"/>
                  </a:lnTo>
                  <a:lnTo>
                    <a:pt x="2449" y="142"/>
                  </a:lnTo>
                  <a:lnTo>
                    <a:pt x="2453" y="146"/>
                  </a:lnTo>
                  <a:lnTo>
                    <a:pt x="2453" y="184"/>
                  </a:lnTo>
                  <a:lnTo>
                    <a:pt x="2449" y="188"/>
                  </a:lnTo>
                  <a:lnTo>
                    <a:pt x="2449" y="197"/>
                  </a:lnTo>
                  <a:lnTo>
                    <a:pt x="2447" y="201"/>
                  </a:lnTo>
                  <a:lnTo>
                    <a:pt x="2447" y="208"/>
                  </a:lnTo>
                  <a:lnTo>
                    <a:pt x="2443" y="212"/>
                  </a:lnTo>
                  <a:lnTo>
                    <a:pt x="2443" y="215"/>
                  </a:lnTo>
                  <a:lnTo>
                    <a:pt x="2440" y="218"/>
                  </a:lnTo>
                  <a:lnTo>
                    <a:pt x="2440" y="221"/>
                  </a:lnTo>
                  <a:lnTo>
                    <a:pt x="2436" y="225"/>
                  </a:lnTo>
                  <a:lnTo>
                    <a:pt x="2436" y="228"/>
                  </a:lnTo>
                  <a:lnTo>
                    <a:pt x="2429" y="236"/>
                  </a:lnTo>
                  <a:lnTo>
                    <a:pt x="2429" y="239"/>
                  </a:lnTo>
                  <a:lnTo>
                    <a:pt x="2426" y="245"/>
                  </a:lnTo>
                  <a:lnTo>
                    <a:pt x="2420" y="252"/>
                  </a:lnTo>
                  <a:lnTo>
                    <a:pt x="2412" y="260"/>
                  </a:lnTo>
                  <a:lnTo>
                    <a:pt x="2412" y="263"/>
                  </a:lnTo>
                  <a:lnTo>
                    <a:pt x="2405" y="270"/>
                  </a:lnTo>
                  <a:lnTo>
                    <a:pt x="2402" y="273"/>
                  </a:lnTo>
                  <a:lnTo>
                    <a:pt x="2398" y="280"/>
                  </a:lnTo>
                  <a:lnTo>
                    <a:pt x="2392" y="284"/>
                  </a:lnTo>
                  <a:lnTo>
                    <a:pt x="2385" y="291"/>
                  </a:lnTo>
                  <a:lnTo>
                    <a:pt x="2378" y="298"/>
                  </a:lnTo>
                  <a:lnTo>
                    <a:pt x="2370" y="300"/>
                  </a:lnTo>
                  <a:lnTo>
                    <a:pt x="2367" y="304"/>
                  </a:lnTo>
                  <a:lnTo>
                    <a:pt x="2364" y="311"/>
                  </a:lnTo>
                  <a:lnTo>
                    <a:pt x="2357" y="315"/>
                  </a:lnTo>
                  <a:lnTo>
                    <a:pt x="2354" y="318"/>
                  </a:lnTo>
                  <a:lnTo>
                    <a:pt x="2346" y="322"/>
                  </a:lnTo>
                  <a:lnTo>
                    <a:pt x="2343" y="326"/>
                  </a:lnTo>
                  <a:lnTo>
                    <a:pt x="2337" y="328"/>
                  </a:lnTo>
                  <a:lnTo>
                    <a:pt x="2330" y="335"/>
                  </a:lnTo>
                  <a:lnTo>
                    <a:pt x="1260" y="335"/>
                  </a:lnTo>
                  <a:lnTo>
                    <a:pt x="1253" y="339"/>
                  </a:lnTo>
                  <a:lnTo>
                    <a:pt x="1236" y="339"/>
                  </a:lnTo>
                  <a:lnTo>
                    <a:pt x="1229" y="342"/>
                  </a:lnTo>
                  <a:lnTo>
                    <a:pt x="1215" y="342"/>
                  </a:lnTo>
                  <a:lnTo>
                    <a:pt x="1209" y="346"/>
                  </a:lnTo>
                  <a:lnTo>
                    <a:pt x="1198" y="346"/>
                  </a:lnTo>
                  <a:lnTo>
                    <a:pt x="1194" y="350"/>
                  </a:lnTo>
                  <a:lnTo>
                    <a:pt x="1184" y="350"/>
                  </a:lnTo>
                  <a:lnTo>
                    <a:pt x="1181" y="353"/>
                  </a:lnTo>
                  <a:lnTo>
                    <a:pt x="1174" y="353"/>
                  </a:lnTo>
                  <a:lnTo>
                    <a:pt x="1170" y="356"/>
                  </a:lnTo>
                  <a:lnTo>
                    <a:pt x="1163" y="356"/>
                  </a:lnTo>
                  <a:lnTo>
                    <a:pt x="1160" y="359"/>
                  </a:lnTo>
                  <a:lnTo>
                    <a:pt x="1150" y="359"/>
                  </a:lnTo>
                  <a:lnTo>
                    <a:pt x="1143" y="363"/>
                  </a:lnTo>
                  <a:lnTo>
                    <a:pt x="1139" y="366"/>
                  </a:lnTo>
                  <a:lnTo>
                    <a:pt x="1132" y="366"/>
                  </a:lnTo>
                  <a:lnTo>
                    <a:pt x="1128" y="370"/>
                  </a:lnTo>
                  <a:lnTo>
                    <a:pt x="1122" y="370"/>
                  </a:lnTo>
                  <a:lnTo>
                    <a:pt x="1119" y="374"/>
                  </a:lnTo>
                  <a:lnTo>
                    <a:pt x="1112" y="374"/>
                  </a:lnTo>
                  <a:lnTo>
                    <a:pt x="1108" y="377"/>
                  </a:lnTo>
                  <a:lnTo>
                    <a:pt x="1101" y="381"/>
                  </a:lnTo>
                  <a:lnTo>
                    <a:pt x="1098" y="381"/>
                  </a:lnTo>
                  <a:lnTo>
                    <a:pt x="1084" y="387"/>
                  </a:lnTo>
                  <a:lnTo>
                    <a:pt x="1080" y="390"/>
                  </a:lnTo>
                  <a:lnTo>
                    <a:pt x="1073" y="390"/>
                  </a:lnTo>
                  <a:lnTo>
                    <a:pt x="1071" y="394"/>
                  </a:lnTo>
                  <a:lnTo>
                    <a:pt x="1064" y="398"/>
                  </a:lnTo>
                  <a:lnTo>
                    <a:pt x="1060" y="401"/>
                  </a:lnTo>
                  <a:lnTo>
                    <a:pt x="1049" y="401"/>
                  </a:lnTo>
                  <a:lnTo>
                    <a:pt x="1043" y="405"/>
                  </a:lnTo>
                  <a:lnTo>
                    <a:pt x="1040" y="408"/>
                  </a:lnTo>
                  <a:lnTo>
                    <a:pt x="1032" y="411"/>
                  </a:lnTo>
                  <a:lnTo>
                    <a:pt x="1025" y="418"/>
                  </a:lnTo>
                  <a:lnTo>
                    <a:pt x="1018" y="422"/>
                  </a:lnTo>
                  <a:lnTo>
                    <a:pt x="1016" y="425"/>
                  </a:lnTo>
                  <a:lnTo>
                    <a:pt x="1008" y="432"/>
                  </a:lnTo>
                  <a:lnTo>
                    <a:pt x="1005" y="436"/>
                  </a:lnTo>
                  <a:lnTo>
                    <a:pt x="998" y="438"/>
                  </a:lnTo>
                  <a:lnTo>
                    <a:pt x="994" y="442"/>
                  </a:lnTo>
                  <a:lnTo>
                    <a:pt x="988" y="449"/>
                  </a:lnTo>
                  <a:lnTo>
                    <a:pt x="974" y="464"/>
                  </a:lnTo>
                  <a:lnTo>
                    <a:pt x="970" y="466"/>
                  </a:lnTo>
                  <a:lnTo>
                    <a:pt x="963" y="470"/>
                  </a:lnTo>
                  <a:lnTo>
                    <a:pt x="960" y="477"/>
                  </a:lnTo>
                  <a:lnTo>
                    <a:pt x="953" y="480"/>
                  </a:lnTo>
                  <a:lnTo>
                    <a:pt x="950" y="484"/>
                  </a:lnTo>
                  <a:lnTo>
                    <a:pt x="942" y="491"/>
                  </a:lnTo>
                  <a:lnTo>
                    <a:pt x="939" y="494"/>
                  </a:lnTo>
                  <a:lnTo>
                    <a:pt x="933" y="501"/>
                  </a:lnTo>
                  <a:lnTo>
                    <a:pt x="929" y="504"/>
                  </a:lnTo>
                  <a:lnTo>
                    <a:pt x="922" y="512"/>
                  </a:lnTo>
                  <a:lnTo>
                    <a:pt x="918" y="515"/>
                  </a:lnTo>
                  <a:lnTo>
                    <a:pt x="911" y="519"/>
                  </a:lnTo>
                  <a:lnTo>
                    <a:pt x="908" y="525"/>
                  </a:lnTo>
                  <a:lnTo>
                    <a:pt x="902" y="528"/>
                  </a:lnTo>
                  <a:lnTo>
                    <a:pt x="898" y="532"/>
                  </a:lnTo>
                  <a:lnTo>
                    <a:pt x="891" y="539"/>
                  </a:lnTo>
                  <a:lnTo>
                    <a:pt x="884" y="543"/>
                  </a:lnTo>
                  <a:lnTo>
                    <a:pt x="880" y="546"/>
                  </a:lnTo>
                  <a:lnTo>
                    <a:pt x="874" y="552"/>
                  </a:lnTo>
                  <a:lnTo>
                    <a:pt x="860" y="560"/>
                  </a:lnTo>
                  <a:lnTo>
                    <a:pt x="856" y="563"/>
                  </a:lnTo>
                  <a:lnTo>
                    <a:pt x="843" y="570"/>
                  </a:lnTo>
                  <a:lnTo>
                    <a:pt x="828" y="576"/>
                  </a:lnTo>
                  <a:lnTo>
                    <a:pt x="826" y="580"/>
                  </a:lnTo>
                  <a:lnTo>
                    <a:pt x="812" y="587"/>
                  </a:lnTo>
                  <a:lnTo>
                    <a:pt x="804" y="591"/>
                  </a:lnTo>
                  <a:lnTo>
                    <a:pt x="801" y="594"/>
                  </a:lnTo>
                  <a:lnTo>
                    <a:pt x="788" y="602"/>
                  </a:lnTo>
                  <a:lnTo>
                    <a:pt x="780" y="602"/>
                  </a:lnTo>
                  <a:lnTo>
                    <a:pt x="767" y="608"/>
                  </a:lnTo>
                  <a:lnTo>
                    <a:pt x="756" y="608"/>
                  </a:lnTo>
                  <a:lnTo>
                    <a:pt x="743" y="615"/>
                  </a:lnTo>
                  <a:lnTo>
                    <a:pt x="736" y="615"/>
                  </a:lnTo>
                  <a:lnTo>
                    <a:pt x="729" y="618"/>
                  </a:lnTo>
                  <a:lnTo>
                    <a:pt x="718" y="618"/>
                  </a:lnTo>
                  <a:lnTo>
                    <a:pt x="712" y="622"/>
                  </a:lnTo>
                  <a:lnTo>
                    <a:pt x="705" y="622"/>
                  </a:lnTo>
                  <a:lnTo>
                    <a:pt x="698" y="626"/>
                  </a:lnTo>
                  <a:lnTo>
                    <a:pt x="688" y="629"/>
                  </a:lnTo>
                  <a:lnTo>
                    <a:pt x="674" y="629"/>
                  </a:lnTo>
                  <a:lnTo>
                    <a:pt x="663" y="632"/>
                  </a:lnTo>
                  <a:lnTo>
                    <a:pt x="657" y="632"/>
                  </a:lnTo>
                  <a:lnTo>
                    <a:pt x="646" y="635"/>
                  </a:lnTo>
                  <a:lnTo>
                    <a:pt x="639" y="635"/>
                  </a:lnTo>
                  <a:lnTo>
                    <a:pt x="629" y="639"/>
                  </a:lnTo>
                  <a:lnTo>
                    <a:pt x="611" y="639"/>
                  </a:lnTo>
                  <a:lnTo>
                    <a:pt x="605" y="642"/>
                  </a:lnTo>
                  <a:lnTo>
                    <a:pt x="578" y="642"/>
                  </a:lnTo>
                  <a:lnTo>
                    <a:pt x="570" y="646"/>
                  </a:lnTo>
                  <a:lnTo>
                    <a:pt x="532" y="646"/>
                  </a:lnTo>
                  <a:lnTo>
                    <a:pt x="522" y="650"/>
                  </a:lnTo>
                  <a:lnTo>
                    <a:pt x="401" y="650"/>
                  </a:lnTo>
                  <a:lnTo>
                    <a:pt x="0" y="650"/>
                  </a:lnTo>
                  <a:lnTo>
                    <a:pt x="4" y="0"/>
                  </a:lnTo>
                  <a:close/>
                </a:path>
              </a:pathLst>
            </a:custGeom>
            <a:gradFill rotWithShape="0">
              <a:gsLst>
                <a:gs pos="0">
                  <a:srgbClr val="339966"/>
                </a:gs>
                <a:gs pos="50000">
                  <a:srgbClr val="00CC66"/>
                </a:gs>
                <a:gs pos="100000">
                  <a:srgbClr val="339966"/>
                </a:gs>
              </a:gsLst>
              <a:lin ang="2700000" scaled="1"/>
            </a:gradFill>
            <a:ln>
              <a:noFill/>
            </a:ln>
            <a:effectLst/>
            <a:extLst>
              <a:ext uri="{91240B29-F687-4F45-9708-019B960494DF}">
                <a14:hiddenLine xmlns:a14="http://schemas.microsoft.com/office/drawing/2010/main" w="0" cap="sq"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87964" name="Freeform 92"/>
            <p:cNvSpPr>
              <a:spLocks/>
            </p:cNvSpPr>
            <p:nvPr/>
          </p:nvSpPr>
          <p:spPr bwMode="auto">
            <a:xfrm>
              <a:off x="5058" y="3273"/>
              <a:ext cx="507" cy="132"/>
            </a:xfrm>
            <a:custGeom>
              <a:avLst/>
              <a:gdLst>
                <a:gd name="T0" fmla="*/ 134 w 2411"/>
                <a:gd name="T1" fmla="*/ 648 h 652"/>
                <a:gd name="T2" fmla="*/ 114 w 2411"/>
                <a:gd name="T3" fmla="*/ 634 h 652"/>
                <a:gd name="T4" fmla="*/ 96 w 2411"/>
                <a:gd name="T5" fmla="*/ 624 h 652"/>
                <a:gd name="T6" fmla="*/ 83 w 2411"/>
                <a:gd name="T7" fmla="*/ 617 h 652"/>
                <a:gd name="T8" fmla="*/ 66 w 2411"/>
                <a:gd name="T9" fmla="*/ 604 h 652"/>
                <a:gd name="T10" fmla="*/ 44 w 2411"/>
                <a:gd name="T11" fmla="*/ 582 h 652"/>
                <a:gd name="T12" fmla="*/ 31 w 2411"/>
                <a:gd name="T13" fmla="*/ 565 h 652"/>
                <a:gd name="T14" fmla="*/ 20 w 2411"/>
                <a:gd name="T15" fmla="*/ 551 h 652"/>
                <a:gd name="T16" fmla="*/ 11 w 2411"/>
                <a:gd name="T17" fmla="*/ 538 h 652"/>
                <a:gd name="T18" fmla="*/ 7 w 2411"/>
                <a:gd name="T19" fmla="*/ 523 h 652"/>
                <a:gd name="T20" fmla="*/ 0 w 2411"/>
                <a:gd name="T21" fmla="*/ 506 h 652"/>
                <a:gd name="T22" fmla="*/ 3 w 2411"/>
                <a:gd name="T23" fmla="*/ 455 h 652"/>
                <a:gd name="T24" fmla="*/ 11 w 2411"/>
                <a:gd name="T25" fmla="*/ 440 h 652"/>
                <a:gd name="T26" fmla="*/ 13 w 2411"/>
                <a:gd name="T27" fmla="*/ 431 h 652"/>
                <a:gd name="T28" fmla="*/ 24 w 2411"/>
                <a:gd name="T29" fmla="*/ 416 h 652"/>
                <a:gd name="T30" fmla="*/ 35 w 2411"/>
                <a:gd name="T31" fmla="*/ 400 h 652"/>
                <a:gd name="T32" fmla="*/ 48 w 2411"/>
                <a:gd name="T33" fmla="*/ 383 h 652"/>
                <a:gd name="T34" fmla="*/ 62 w 2411"/>
                <a:gd name="T35" fmla="*/ 368 h 652"/>
                <a:gd name="T36" fmla="*/ 83 w 2411"/>
                <a:gd name="T37" fmla="*/ 352 h 652"/>
                <a:gd name="T38" fmla="*/ 96 w 2411"/>
                <a:gd name="T39" fmla="*/ 337 h 652"/>
                <a:gd name="T40" fmla="*/ 110 w 2411"/>
                <a:gd name="T41" fmla="*/ 328 h 652"/>
                <a:gd name="T42" fmla="*/ 1190 w 2411"/>
                <a:gd name="T43" fmla="*/ 317 h 652"/>
                <a:gd name="T44" fmla="*/ 1227 w 2411"/>
                <a:gd name="T45" fmla="*/ 310 h 652"/>
                <a:gd name="T46" fmla="*/ 1259 w 2411"/>
                <a:gd name="T47" fmla="*/ 306 h 652"/>
                <a:gd name="T48" fmla="*/ 1279 w 2411"/>
                <a:gd name="T49" fmla="*/ 300 h 652"/>
                <a:gd name="T50" fmla="*/ 1301 w 2411"/>
                <a:gd name="T51" fmla="*/ 296 h 652"/>
                <a:gd name="T52" fmla="*/ 1314 w 2411"/>
                <a:gd name="T53" fmla="*/ 289 h 652"/>
                <a:gd name="T54" fmla="*/ 1331 w 2411"/>
                <a:gd name="T55" fmla="*/ 286 h 652"/>
                <a:gd name="T56" fmla="*/ 1345 w 2411"/>
                <a:gd name="T57" fmla="*/ 278 h 652"/>
                <a:gd name="T58" fmla="*/ 1362 w 2411"/>
                <a:gd name="T59" fmla="*/ 272 h 652"/>
                <a:gd name="T60" fmla="*/ 1376 w 2411"/>
                <a:gd name="T61" fmla="*/ 265 h 652"/>
                <a:gd name="T62" fmla="*/ 1393 w 2411"/>
                <a:gd name="T63" fmla="*/ 258 h 652"/>
                <a:gd name="T64" fmla="*/ 1407 w 2411"/>
                <a:gd name="T65" fmla="*/ 247 h 652"/>
                <a:gd name="T66" fmla="*/ 1424 w 2411"/>
                <a:gd name="T67" fmla="*/ 238 h 652"/>
                <a:gd name="T68" fmla="*/ 1439 w 2411"/>
                <a:gd name="T69" fmla="*/ 227 h 652"/>
                <a:gd name="T70" fmla="*/ 1455 w 2411"/>
                <a:gd name="T71" fmla="*/ 217 h 652"/>
                <a:gd name="T72" fmla="*/ 1472 w 2411"/>
                <a:gd name="T73" fmla="*/ 203 h 652"/>
                <a:gd name="T74" fmla="*/ 1490 w 2411"/>
                <a:gd name="T75" fmla="*/ 190 h 652"/>
                <a:gd name="T76" fmla="*/ 1503 w 2411"/>
                <a:gd name="T77" fmla="*/ 175 h 652"/>
                <a:gd name="T78" fmla="*/ 1518 w 2411"/>
                <a:gd name="T79" fmla="*/ 162 h 652"/>
                <a:gd name="T80" fmla="*/ 1542 w 2411"/>
                <a:gd name="T81" fmla="*/ 140 h 652"/>
                <a:gd name="T82" fmla="*/ 1559 w 2411"/>
                <a:gd name="T83" fmla="*/ 127 h 652"/>
                <a:gd name="T84" fmla="*/ 1579 w 2411"/>
                <a:gd name="T85" fmla="*/ 113 h 652"/>
                <a:gd name="T86" fmla="*/ 1597 w 2411"/>
                <a:gd name="T87" fmla="*/ 103 h 652"/>
                <a:gd name="T88" fmla="*/ 1614 w 2411"/>
                <a:gd name="T89" fmla="*/ 92 h 652"/>
                <a:gd name="T90" fmla="*/ 1638 w 2411"/>
                <a:gd name="T91" fmla="*/ 79 h 652"/>
                <a:gd name="T92" fmla="*/ 1659 w 2411"/>
                <a:gd name="T93" fmla="*/ 72 h 652"/>
                <a:gd name="T94" fmla="*/ 1687 w 2411"/>
                <a:gd name="T95" fmla="*/ 61 h 652"/>
                <a:gd name="T96" fmla="*/ 1704 w 2411"/>
                <a:gd name="T97" fmla="*/ 55 h 652"/>
                <a:gd name="T98" fmla="*/ 1731 w 2411"/>
                <a:gd name="T99" fmla="*/ 44 h 652"/>
                <a:gd name="T100" fmla="*/ 1755 w 2411"/>
                <a:gd name="T101" fmla="*/ 37 h 652"/>
                <a:gd name="T102" fmla="*/ 1776 w 2411"/>
                <a:gd name="T103" fmla="*/ 30 h 652"/>
                <a:gd name="T104" fmla="*/ 1797 w 2411"/>
                <a:gd name="T105" fmla="*/ 28 h 652"/>
                <a:gd name="T106" fmla="*/ 1818 w 2411"/>
                <a:gd name="T107" fmla="*/ 20 h 652"/>
                <a:gd name="T108" fmla="*/ 1845 w 2411"/>
                <a:gd name="T109" fmla="*/ 17 h 652"/>
                <a:gd name="T110" fmla="*/ 1869 w 2411"/>
                <a:gd name="T111" fmla="*/ 10 h 652"/>
                <a:gd name="T112" fmla="*/ 1914 w 2411"/>
                <a:gd name="T113" fmla="*/ 6 h 652"/>
                <a:gd name="T114" fmla="*/ 1952 w 2411"/>
                <a:gd name="T115" fmla="*/ 0 h 652"/>
                <a:gd name="T116" fmla="*/ 2411 w 2411"/>
                <a:gd name="T117"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11" h="652">
                  <a:moveTo>
                    <a:pt x="2411" y="652"/>
                  </a:moveTo>
                  <a:lnTo>
                    <a:pt x="141" y="652"/>
                  </a:lnTo>
                  <a:lnTo>
                    <a:pt x="134" y="648"/>
                  </a:lnTo>
                  <a:lnTo>
                    <a:pt x="131" y="644"/>
                  </a:lnTo>
                  <a:lnTo>
                    <a:pt x="117" y="637"/>
                  </a:lnTo>
                  <a:lnTo>
                    <a:pt x="114" y="634"/>
                  </a:lnTo>
                  <a:lnTo>
                    <a:pt x="107" y="631"/>
                  </a:lnTo>
                  <a:lnTo>
                    <a:pt x="103" y="628"/>
                  </a:lnTo>
                  <a:lnTo>
                    <a:pt x="96" y="624"/>
                  </a:lnTo>
                  <a:lnTo>
                    <a:pt x="93" y="620"/>
                  </a:lnTo>
                  <a:lnTo>
                    <a:pt x="90" y="620"/>
                  </a:lnTo>
                  <a:lnTo>
                    <a:pt x="83" y="617"/>
                  </a:lnTo>
                  <a:lnTo>
                    <a:pt x="75" y="610"/>
                  </a:lnTo>
                  <a:lnTo>
                    <a:pt x="72" y="606"/>
                  </a:lnTo>
                  <a:lnTo>
                    <a:pt x="66" y="604"/>
                  </a:lnTo>
                  <a:lnTo>
                    <a:pt x="59" y="596"/>
                  </a:lnTo>
                  <a:lnTo>
                    <a:pt x="51" y="589"/>
                  </a:lnTo>
                  <a:lnTo>
                    <a:pt x="44" y="582"/>
                  </a:lnTo>
                  <a:lnTo>
                    <a:pt x="38" y="576"/>
                  </a:lnTo>
                  <a:lnTo>
                    <a:pt x="31" y="569"/>
                  </a:lnTo>
                  <a:lnTo>
                    <a:pt x="31" y="565"/>
                  </a:lnTo>
                  <a:lnTo>
                    <a:pt x="24" y="558"/>
                  </a:lnTo>
                  <a:lnTo>
                    <a:pt x="20" y="554"/>
                  </a:lnTo>
                  <a:lnTo>
                    <a:pt x="20" y="551"/>
                  </a:lnTo>
                  <a:lnTo>
                    <a:pt x="17" y="548"/>
                  </a:lnTo>
                  <a:lnTo>
                    <a:pt x="17" y="545"/>
                  </a:lnTo>
                  <a:lnTo>
                    <a:pt x="11" y="538"/>
                  </a:lnTo>
                  <a:lnTo>
                    <a:pt x="11" y="530"/>
                  </a:lnTo>
                  <a:lnTo>
                    <a:pt x="7" y="527"/>
                  </a:lnTo>
                  <a:lnTo>
                    <a:pt x="7" y="523"/>
                  </a:lnTo>
                  <a:lnTo>
                    <a:pt x="3" y="521"/>
                  </a:lnTo>
                  <a:lnTo>
                    <a:pt x="3" y="510"/>
                  </a:lnTo>
                  <a:lnTo>
                    <a:pt x="0" y="506"/>
                  </a:lnTo>
                  <a:lnTo>
                    <a:pt x="0" y="468"/>
                  </a:lnTo>
                  <a:lnTo>
                    <a:pt x="3" y="466"/>
                  </a:lnTo>
                  <a:lnTo>
                    <a:pt x="3" y="455"/>
                  </a:lnTo>
                  <a:lnTo>
                    <a:pt x="7" y="451"/>
                  </a:lnTo>
                  <a:lnTo>
                    <a:pt x="7" y="444"/>
                  </a:lnTo>
                  <a:lnTo>
                    <a:pt x="11" y="440"/>
                  </a:lnTo>
                  <a:lnTo>
                    <a:pt x="11" y="438"/>
                  </a:lnTo>
                  <a:lnTo>
                    <a:pt x="13" y="434"/>
                  </a:lnTo>
                  <a:lnTo>
                    <a:pt x="13" y="431"/>
                  </a:lnTo>
                  <a:lnTo>
                    <a:pt x="17" y="427"/>
                  </a:lnTo>
                  <a:lnTo>
                    <a:pt x="17" y="424"/>
                  </a:lnTo>
                  <a:lnTo>
                    <a:pt x="24" y="416"/>
                  </a:lnTo>
                  <a:lnTo>
                    <a:pt x="24" y="413"/>
                  </a:lnTo>
                  <a:lnTo>
                    <a:pt x="27" y="407"/>
                  </a:lnTo>
                  <a:lnTo>
                    <a:pt x="35" y="400"/>
                  </a:lnTo>
                  <a:lnTo>
                    <a:pt x="41" y="392"/>
                  </a:lnTo>
                  <a:lnTo>
                    <a:pt x="41" y="389"/>
                  </a:lnTo>
                  <a:lnTo>
                    <a:pt x="48" y="383"/>
                  </a:lnTo>
                  <a:lnTo>
                    <a:pt x="51" y="379"/>
                  </a:lnTo>
                  <a:lnTo>
                    <a:pt x="55" y="372"/>
                  </a:lnTo>
                  <a:lnTo>
                    <a:pt x="62" y="368"/>
                  </a:lnTo>
                  <a:lnTo>
                    <a:pt x="68" y="361"/>
                  </a:lnTo>
                  <a:lnTo>
                    <a:pt x="75" y="355"/>
                  </a:lnTo>
                  <a:lnTo>
                    <a:pt x="83" y="352"/>
                  </a:lnTo>
                  <a:lnTo>
                    <a:pt x="86" y="348"/>
                  </a:lnTo>
                  <a:lnTo>
                    <a:pt x="90" y="341"/>
                  </a:lnTo>
                  <a:lnTo>
                    <a:pt x="96" y="337"/>
                  </a:lnTo>
                  <a:lnTo>
                    <a:pt x="99" y="334"/>
                  </a:lnTo>
                  <a:lnTo>
                    <a:pt x="107" y="330"/>
                  </a:lnTo>
                  <a:lnTo>
                    <a:pt x="110" y="328"/>
                  </a:lnTo>
                  <a:lnTo>
                    <a:pt x="117" y="324"/>
                  </a:lnTo>
                  <a:lnTo>
                    <a:pt x="123" y="317"/>
                  </a:lnTo>
                  <a:lnTo>
                    <a:pt x="1190" y="317"/>
                  </a:lnTo>
                  <a:lnTo>
                    <a:pt x="1196" y="313"/>
                  </a:lnTo>
                  <a:lnTo>
                    <a:pt x="1220" y="313"/>
                  </a:lnTo>
                  <a:lnTo>
                    <a:pt x="1227" y="310"/>
                  </a:lnTo>
                  <a:lnTo>
                    <a:pt x="1242" y="310"/>
                  </a:lnTo>
                  <a:lnTo>
                    <a:pt x="1248" y="306"/>
                  </a:lnTo>
                  <a:lnTo>
                    <a:pt x="1259" y="306"/>
                  </a:lnTo>
                  <a:lnTo>
                    <a:pt x="1262" y="302"/>
                  </a:lnTo>
                  <a:lnTo>
                    <a:pt x="1273" y="302"/>
                  </a:lnTo>
                  <a:lnTo>
                    <a:pt x="1279" y="300"/>
                  </a:lnTo>
                  <a:lnTo>
                    <a:pt x="1283" y="300"/>
                  </a:lnTo>
                  <a:lnTo>
                    <a:pt x="1290" y="296"/>
                  </a:lnTo>
                  <a:lnTo>
                    <a:pt x="1301" y="296"/>
                  </a:lnTo>
                  <a:lnTo>
                    <a:pt x="1303" y="293"/>
                  </a:lnTo>
                  <a:lnTo>
                    <a:pt x="1310" y="293"/>
                  </a:lnTo>
                  <a:lnTo>
                    <a:pt x="1314" y="289"/>
                  </a:lnTo>
                  <a:lnTo>
                    <a:pt x="1321" y="289"/>
                  </a:lnTo>
                  <a:lnTo>
                    <a:pt x="1325" y="286"/>
                  </a:lnTo>
                  <a:lnTo>
                    <a:pt x="1331" y="286"/>
                  </a:lnTo>
                  <a:lnTo>
                    <a:pt x="1334" y="282"/>
                  </a:lnTo>
                  <a:lnTo>
                    <a:pt x="1341" y="282"/>
                  </a:lnTo>
                  <a:lnTo>
                    <a:pt x="1345" y="278"/>
                  </a:lnTo>
                  <a:lnTo>
                    <a:pt x="1352" y="275"/>
                  </a:lnTo>
                  <a:lnTo>
                    <a:pt x="1356" y="275"/>
                  </a:lnTo>
                  <a:lnTo>
                    <a:pt x="1362" y="272"/>
                  </a:lnTo>
                  <a:lnTo>
                    <a:pt x="1365" y="272"/>
                  </a:lnTo>
                  <a:lnTo>
                    <a:pt x="1373" y="269"/>
                  </a:lnTo>
                  <a:lnTo>
                    <a:pt x="1376" y="265"/>
                  </a:lnTo>
                  <a:lnTo>
                    <a:pt x="1383" y="265"/>
                  </a:lnTo>
                  <a:lnTo>
                    <a:pt x="1386" y="262"/>
                  </a:lnTo>
                  <a:lnTo>
                    <a:pt x="1393" y="258"/>
                  </a:lnTo>
                  <a:lnTo>
                    <a:pt x="1397" y="254"/>
                  </a:lnTo>
                  <a:lnTo>
                    <a:pt x="1400" y="254"/>
                  </a:lnTo>
                  <a:lnTo>
                    <a:pt x="1407" y="247"/>
                  </a:lnTo>
                  <a:lnTo>
                    <a:pt x="1413" y="245"/>
                  </a:lnTo>
                  <a:lnTo>
                    <a:pt x="1417" y="241"/>
                  </a:lnTo>
                  <a:lnTo>
                    <a:pt x="1424" y="238"/>
                  </a:lnTo>
                  <a:lnTo>
                    <a:pt x="1428" y="234"/>
                  </a:lnTo>
                  <a:lnTo>
                    <a:pt x="1435" y="230"/>
                  </a:lnTo>
                  <a:lnTo>
                    <a:pt x="1439" y="227"/>
                  </a:lnTo>
                  <a:lnTo>
                    <a:pt x="1445" y="223"/>
                  </a:lnTo>
                  <a:lnTo>
                    <a:pt x="1448" y="220"/>
                  </a:lnTo>
                  <a:lnTo>
                    <a:pt x="1455" y="217"/>
                  </a:lnTo>
                  <a:lnTo>
                    <a:pt x="1463" y="210"/>
                  </a:lnTo>
                  <a:lnTo>
                    <a:pt x="1469" y="206"/>
                  </a:lnTo>
                  <a:lnTo>
                    <a:pt x="1472" y="203"/>
                  </a:lnTo>
                  <a:lnTo>
                    <a:pt x="1479" y="196"/>
                  </a:lnTo>
                  <a:lnTo>
                    <a:pt x="1483" y="192"/>
                  </a:lnTo>
                  <a:lnTo>
                    <a:pt x="1490" y="190"/>
                  </a:lnTo>
                  <a:lnTo>
                    <a:pt x="1494" y="186"/>
                  </a:lnTo>
                  <a:lnTo>
                    <a:pt x="1496" y="179"/>
                  </a:lnTo>
                  <a:lnTo>
                    <a:pt x="1503" y="175"/>
                  </a:lnTo>
                  <a:lnTo>
                    <a:pt x="1507" y="172"/>
                  </a:lnTo>
                  <a:lnTo>
                    <a:pt x="1514" y="168"/>
                  </a:lnTo>
                  <a:lnTo>
                    <a:pt x="1518" y="162"/>
                  </a:lnTo>
                  <a:lnTo>
                    <a:pt x="1524" y="158"/>
                  </a:lnTo>
                  <a:lnTo>
                    <a:pt x="1538" y="144"/>
                  </a:lnTo>
                  <a:lnTo>
                    <a:pt x="1542" y="140"/>
                  </a:lnTo>
                  <a:lnTo>
                    <a:pt x="1549" y="138"/>
                  </a:lnTo>
                  <a:lnTo>
                    <a:pt x="1551" y="134"/>
                  </a:lnTo>
                  <a:lnTo>
                    <a:pt x="1559" y="127"/>
                  </a:lnTo>
                  <a:lnTo>
                    <a:pt x="1562" y="124"/>
                  </a:lnTo>
                  <a:lnTo>
                    <a:pt x="1577" y="116"/>
                  </a:lnTo>
                  <a:lnTo>
                    <a:pt x="1579" y="113"/>
                  </a:lnTo>
                  <a:lnTo>
                    <a:pt x="1586" y="110"/>
                  </a:lnTo>
                  <a:lnTo>
                    <a:pt x="1590" y="107"/>
                  </a:lnTo>
                  <a:lnTo>
                    <a:pt x="1597" y="103"/>
                  </a:lnTo>
                  <a:lnTo>
                    <a:pt x="1601" y="96"/>
                  </a:lnTo>
                  <a:lnTo>
                    <a:pt x="1607" y="92"/>
                  </a:lnTo>
                  <a:lnTo>
                    <a:pt x="1614" y="92"/>
                  </a:lnTo>
                  <a:lnTo>
                    <a:pt x="1617" y="89"/>
                  </a:lnTo>
                  <a:lnTo>
                    <a:pt x="1632" y="83"/>
                  </a:lnTo>
                  <a:lnTo>
                    <a:pt x="1638" y="79"/>
                  </a:lnTo>
                  <a:lnTo>
                    <a:pt x="1641" y="79"/>
                  </a:lnTo>
                  <a:lnTo>
                    <a:pt x="1656" y="72"/>
                  </a:lnTo>
                  <a:lnTo>
                    <a:pt x="1659" y="72"/>
                  </a:lnTo>
                  <a:lnTo>
                    <a:pt x="1673" y="65"/>
                  </a:lnTo>
                  <a:lnTo>
                    <a:pt x="1680" y="61"/>
                  </a:lnTo>
                  <a:lnTo>
                    <a:pt x="1687" y="61"/>
                  </a:lnTo>
                  <a:lnTo>
                    <a:pt x="1689" y="58"/>
                  </a:lnTo>
                  <a:lnTo>
                    <a:pt x="1697" y="55"/>
                  </a:lnTo>
                  <a:lnTo>
                    <a:pt x="1704" y="55"/>
                  </a:lnTo>
                  <a:lnTo>
                    <a:pt x="1717" y="48"/>
                  </a:lnTo>
                  <a:lnTo>
                    <a:pt x="1724" y="48"/>
                  </a:lnTo>
                  <a:lnTo>
                    <a:pt x="1731" y="44"/>
                  </a:lnTo>
                  <a:lnTo>
                    <a:pt x="1735" y="44"/>
                  </a:lnTo>
                  <a:lnTo>
                    <a:pt x="1748" y="37"/>
                  </a:lnTo>
                  <a:lnTo>
                    <a:pt x="1755" y="37"/>
                  </a:lnTo>
                  <a:lnTo>
                    <a:pt x="1763" y="34"/>
                  </a:lnTo>
                  <a:lnTo>
                    <a:pt x="1770" y="34"/>
                  </a:lnTo>
                  <a:lnTo>
                    <a:pt x="1776" y="30"/>
                  </a:lnTo>
                  <a:lnTo>
                    <a:pt x="1783" y="30"/>
                  </a:lnTo>
                  <a:lnTo>
                    <a:pt x="1790" y="28"/>
                  </a:lnTo>
                  <a:lnTo>
                    <a:pt x="1797" y="28"/>
                  </a:lnTo>
                  <a:lnTo>
                    <a:pt x="1803" y="24"/>
                  </a:lnTo>
                  <a:lnTo>
                    <a:pt x="1811" y="24"/>
                  </a:lnTo>
                  <a:lnTo>
                    <a:pt x="1818" y="20"/>
                  </a:lnTo>
                  <a:lnTo>
                    <a:pt x="1825" y="20"/>
                  </a:lnTo>
                  <a:lnTo>
                    <a:pt x="1831" y="17"/>
                  </a:lnTo>
                  <a:lnTo>
                    <a:pt x="1845" y="17"/>
                  </a:lnTo>
                  <a:lnTo>
                    <a:pt x="1853" y="13"/>
                  </a:lnTo>
                  <a:lnTo>
                    <a:pt x="1862" y="13"/>
                  </a:lnTo>
                  <a:lnTo>
                    <a:pt x="1869" y="10"/>
                  </a:lnTo>
                  <a:lnTo>
                    <a:pt x="1883" y="10"/>
                  </a:lnTo>
                  <a:lnTo>
                    <a:pt x="1890" y="6"/>
                  </a:lnTo>
                  <a:lnTo>
                    <a:pt x="1914" y="6"/>
                  </a:lnTo>
                  <a:lnTo>
                    <a:pt x="1921" y="2"/>
                  </a:lnTo>
                  <a:lnTo>
                    <a:pt x="1941" y="2"/>
                  </a:lnTo>
                  <a:lnTo>
                    <a:pt x="1952" y="0"/>
                  </a:lnTo>
                  <a:lnTo>
                    <a:pt x="1963" y="0"/>
                  </a:lnTo>
                  <a:lnTo>
                    <a:pt x="2411" y="0"/>
                  </a:lnTo>
                  <a:lnTo>
                    <a:pt x="2411" y="652"/>
                  </a:lnTo>
                  <a:close/>
                </a:path>
              </a:pathLst>
            </a:custGeom>
            <a:gradFill rotWithShape="0">
              <a:gsLst>
                <a:gs pos="0">
                  <a:srgbClr val="339966"/>
                </a:gs>
                <a:gs pos="50000">
                  <a:srgbClr val="00CC66"/>
                </a:gs>
                <a:gs pos="100000">
                  <a:srgbClr val="339966"/>
                </a:gs>
              </a:gsLst>
              <a:lin ang="2700000" scaled="1"/>
            </a:gradFill>
            <a:ln>
              <a:noFill/>
            </a:ln>
            <a:effectLst/>
            <a:extLst>
              <a:ext uri="{91240B29-F687-4F45-9708-019B960494DF}">
                <a14:hiddenLine xmlns:a14="http://schemas.microsoft.com/office/drawing/2010/main" w="0" cap="sq"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87965" name="Line 93"/>
            <p:cNvSpPr>
              <a:spLocks noChangeShapeType="1"/>
            </p:cNvSpPr>
            <p:nvPr/>
          </p:nvSpPr>
          <p:spPr bwMode="auto">
            <a:xfrm>
              <a:off x="5028" y="3489"/>
              <a:ext cx="537" cy="1"/>
            </a:xfrm>
            <a:prstGeom prst="line">
              <a:avLst/>
            </a:prstGeom>
            <a:noFill/>
            <a:ln w="12700">
              <a:solidFill>
                <a:schemeClr val="bg1"/>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487966" name="Line 94"/>
            <p:cNvSpPr>
              <a:spLocks noChangeShapeType="1"/>
            </p:cNvSpPr>
            <p:nvPr/>
          </p:nvSpPr>
          <p:spPr bwMode="auto">
            <a:xfrm>
              <a:off x="4013" y="3196"/>
              <a:ext cx="538" cy="1"/>
            </a:xfrm>
            <a:prstGeom prst="line">
              <a:avLst/>
            </a:prstGeom>
            <a:noFill/>
            <a:ln w="12700">
              <a:solidFill>
                <a:schemeClr val="bg1"/>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487967" name="Line 95"/>
            <p:cNvSpPr>
              <a:spLocks noChangeShapeType="1"/>
            </p:cNvSpPr>
            <p:nvPr/>
          </p:nvSpPr>
          <p:spPr bwMode="auto">
            <a:xfrm>
              <a:off x="4003" y="3489"/>
              <a:ext cx="538" cy="1"/>
            </a:xfrm>
            <a:prstGeom prst="line">
              <a:avLst/>
            </a:prstGeom>
            <a:noFill/>
            <a:ln w="12700">
              <a:solidFill>
                <a:schemeClr val="bg1"/>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487968" name="Line 96"/>
            <p:cNvSpPr>
              <a:spLocks noChangeShapeType="1"/>
            </p:cNvSpPr>
            <p:nvPr/>
          </p:nvSpPr>
          <p:spPr bwMode="auto">
            <a:xfrm>
              <a:off x="5032" y="3196"/>
              <a:ext cx="537" cy="1"/>
            </a:xfrm>
            <a:prstGeom prst="line">
              <a:avLst/>
            </a:prstGeom>
            <a:noFill/>
            <a:ln w="12700">
              <a:solidFill>
                <a:schemeClr val="bg1"/>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487969" name="Line 97"/>
            <p:cNvSpPr>
              <a:spLocks noChangeShapeType="1"/>
            </p:cNvSpPr>
            <p:nvPr/>
          </p:nvSpPr>
          <p:spPr bwMode="auto">
            <a:xfrm>
              <a:off x="4232" y="3405"/>
              <a:ext cx="282" cy="1"/>
            </a:xfrm>
            <a:prstGeom prst="line">
              <a:avLst/>
            </a:prstGeom>
            <a:noFill/>
            <a:ln w="12700">
              <a:solidFill>
                <a:schemeClr val="bg1"/>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487970" name="Line 98"/>
            <p:cNvSpPr>
              <a:spLocks noChangeShapeType="1"/>
            </p:cNvSpPr>
            <p:nvPr/>
          </p:nvSpPr>
          <p:spPr bwMode="auto">
            <a:xfrm>
              <a:off x="5075" y="3270"/>
              <a:ext cx="282" cy="1"/>
            </a:xfrm>
            <a:prstGeom prst="line">
              <a:avLst/>
            </a:prstGeom>
            <a:noFill/>
            <a:ln w="12700">
              <a:solidFill>
                <a:schemeClr val="bg1"/>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487971" name="Group 99"/>
            <p:cNvGrpSpPr>
              <a:grpSpLocks/>
            </p:cNvGrpSpPr>
            <p:nvPr/>
          </p:nvGrpSpPr>
          <p:grpSpPr bwMode="auto">
            <a:xfrm>
              <a:off x="4252" y="3346"/>
              <a:ext cx="111" cy="49"/>
              <a:chOff x="746" y="2459"/>
              <a:chExt cx="176" cy="80"/>
            </a:xfrm>
          </p:grpSpPr>
          <p:sp>
            <p:nvSpPr>
              <p:cNvPr id="1487972" name="Freeform 100"/>
              <p:cNvSpPr>
                <a:spLocks/>
              </p:cNvSpPr>
              <p:nvPr/>
            </p:nvSpPr>
            <p:spPr bwMode="auto">
              <a:xfrm>
                <a:off x="746" y="2459"/>
                <a:ext cx="176" cy="80"/>
              </a:xfrm>
              <a:custGeom>
                <a:avLst/>
                <a:gdLst>
                  <a:gd name="T0" fmla="*/ 0 w 528"/>
                  <a:gd name="T1" fmla="*/ 225 h 239"/>
                  <a:gd name="T2" fmla="*/ 4 w 528"/>
                  <a:gd name="T3" fmla="*/ 228 h 239"/>
                  <a:gd name="T4" fmla="*/ 11 w 528"/>
                  <a:gd name="T5" fmla="*/ 232 h 239"/>
                  <a:gd name="T6" fmla="*/ 32 w 528"/>
                  <a:gd name="T7" fmla="*/ 232 h 239"/>
                  <a:gd name="T8" fmla="*/ 56 w 528"/>
                  <a:gd name="T9" fmla="*/ 235 h 239"/>
                  <a:gd name="T10" fmla="*/ 90 w 528"/>
                  <a:gd name="T11" fmla="*/ 235 h 239"/>
                  <a:gd name="T12" fmla="*/ 170 w 528"/>
                  <a:gd name="T13" fmla="*/ 239 h 239"/>
                  <a:gd name="T14" fmla="*/ 260 w 528"/>
                  <a:gd name="T15" fmla="*/ 239 h 239"/>
                  <a:gd name="T16" fmla="*/ 352 w 528"/>
                  <a:gd name="T17" fmla="*/ 239 h 239"/>
                  <a:gd name="T18" fmla="*/ 435 w 528"/>
                  <a:gd name="T19" fmla="*/ 235 h 239"/>
                  <a:gd name="T20" fmla="*/ 470 w 528"/>
                  <a:gd name="T21" fmla="*/ 235 h 239"/>
                  <a:gd name="T22" fmla="*/ 494 w 528"/>
                  <a:gd name="T23" fmla="*/ 232 h 239"/>
                  <a:gd name="T24" fmla="*/ 518 w 528"/>
                  <a:gd name="T25" fmla="*/ 232 h 239"/>
                  <a:gd name="T26" fmla="*/ 525 w 528"/>
                  <a:gd name="T27" fmla="*/ 228 h 239"/>
                  <a:gd name="T28" fmla="*/ 528 w 528"/>
                  <a:gd name="T29" fmla="*/ 225 h 239"/>
                  <a:gd name="T30" fmla="*/ 528 w 528"/>
                  <a:gd name="T31" fmla="*/ 18 h 239"/>
                  <a:gd name="T32" fmla="*/ 525 w 528"/>
                  <a:gd name="T33" fmla="*/ 11 h 239"/>
                  <a:gd name="T34" fmla="*/ 518 w 528"/>
                  <a:gd name="T35" fmla="*/ 7 h 239"/>
                  <a:gd name="T36" fmla="*/ 494 w 528"/>
                  <a:gd name="T37" fmla="*/ 7 h 239"/>
                  <a:gd name="T38" fmla="*/ 470 w 528"/>
                  <a:gd name="T39" fmla="*/ 4 h 239"/>
                  <a:gd name="T40" fmla="*/ 435 w 528"/>
                  <a:gd name="T41" fmla="*/ 4 h 239"/>
                  <a:gd name="T42" fmla="*/ 348 w 528"/>
                  <a:gd name="T43" fmla="*/ 0 h 239"/>
                  <a:gd name="T44" fmla="*/ 252 w 528"/>
                  <a:gd name="T45" fmla="*/ 0 h 239"/>
                  <a:gd name="T46" fmla="*/ 162 w 528"/>
                  <a:gd name="T47" fmla="*/ 0 h 239"/>
                  <a:gd name="T48" fmla="*/ 87 w 528"/>
                  <a:gd name="T49" fmla="*/ 4 h 239"/>
                  <a:gd name="T50" fmla="*/ 56 w 528"/>
                  <a:gd name="T51" fmla="*/ 4 h 239"/>
                  <a:gd name="T52" fmla="*/ 32 w 528"/>
                  <a:gd name="T53" fmla="*/ 7 h 239"/>
                  <a:gd name="T54" fmla="*/ 11 w 528"/>
                  <a:gd name="T55" fmla="*/ 7 h 239"/>
                  <a:gd name="T56" fmla="*/ 4 w 528"/>
                  <a:gd name="T57" fmla="*/ 11 h 239"/>
                  <a:gd name="T58" fmla="*/ 0 w 528"/>
                  <a:gd name="T59" fmla="*/ 18 h 239"/>
                  <a:gd name="T60" fmla="*/ 0 w 528"/>
                  <a:gd name="T61" fmla="*/ 22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8" h="239">
                    <a:moveTo>
                      <a:pt x="0" y="225"/>
                    </a:moveTo>
                    <a:lnTo>
                      <a:pt x="4" y="228"/>
                    </a:lnTo>
                    <a:lnTo>
                      <a:pt x="11" y="232"/>
                    </a:lnTo>
                    <a:lnTo>
                      <a:pt x="32" y="232"/>
                    </a:lnTo>
                    <a:lnTo>
                      <a:pt x="56" y="235"/>
                    </a:lnTo>
                    <a:lnTo>
                      <a:pt x="90" y="235"/>
                    </a:lnTo>
                    <a:lnTo>
                      <a:pt x="170" y="239"/>
                    </a:lnTo>
                    <a:lnTo>
                      <a:pt x="260" y="239"/>
                    </a:lnTo>
                    <a:lnTo>
                      <a:pt x="352" y="239"/>
                    </a:lnTo>
                    <a:lnTo>
                      <a:pt x="435" y="235"/>
                    </a:lnTo>
                    <a:lnTo>
                      <a:pt x="470" y="235"/>
                    </a:lnTo>
                    <a:lnTo>
                      <a:pt x="494" y="232"/>
                    </a:lnTo>
                    <a:lnTo>
                      <a:pt x="518" y="232"/>
                    </a:lnTo>
                    <a:lnTo>
                      <a:pt x="525" y="228"/>
                    </a:lnTo>
                    <a:lnTo>
                      <a:pt x="528" y="225"/>
                    </a:lnTo>
                    <a:lnTo>
                      <a:pt x="528" y="18"/>
                    </a:lnTo>
                    <a:lnTo>
                      <a:pt x="525" y="11"/>
                    </a:lnTo>
                    <a:lnTo>
                      <a:pt x="518" y="7"/>
                    </a:lnTo>
                    <a:lnTo>
                      <a:pt x="494" y="7"/>
                    </a:lnTo>
                    <a:lnTo>
                      <a:pt x="470" y="4"/>
                    </a:lnTo>
                    <a:lnTo>
                      <a:pt x="435" y="4"/>
                    </a:lnTo>
                    <a:lnTo>
                      <a:pt x="348" y="0"/>
                    </a:lnTo>
                    <a:lnTo>
                      <a:pt x="252" y="0"/>
                    </a:lnTo>
                    <a:lnTo>
                      <a:pt x="162" y="0"/>
                    </a:lnTo>
                    <a:lnTo>
                      <a:pt x="87" y="4"/>
                    </a:lnTo>
                    <a:lnTo>
                      <a:pt x="56" y="4"/>
                    </a:lnTo>
                    <a:lnTo>
                      <a:pt x="32" y="7"/>
                    </a:lnTo>
                    <a:lnTo>
                      <a:pt x="11" y="7"/>
                    </a:lnTo>
                    <a:lnTo>
                      <a:pt x="4" y="11"/>
                    </a:lnTo>
                    <a:lnTo>
                      <a:pt x="0" y="18"/>
                    </a:lnTo>
                    <a:lnTo>
                      <a:pt x="0" y="225"/>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73" name="Freeform 101"/>
              <p:cNvSpPr>
                <a:spLocks/>
              </p:cNvSpPr>
              <p:nvPr/>
            </p:nvSpPr>
            <p:spPr bwMode="auto">
              <a:xfrm>
                <a:off x="855" y="2464"/>
                <a:ext cx="15" cy="70"/>
              </a:xfrm>
              <a:custGeom>
                <a:avLst/>
                <a:gdLst>
                  <a:gd name="T0" fmla="*/ 0 w 44"/>
                  <a:gd name="T1" fmla="*/ 196 h 210"/>
                  <a:gd name="T2" fmla="*/ 35 w 44"/>
                  <a:gd name="T3" fmla="*/ 210 h 210"/>
                  <a:gd name="T4" fmla="*/ 35 w 44"/>
                  <a:gd name="T5" fmla="*/ 200 h 210"/>
                  <a:gd name="T6" fmla="*/ 42 w 44"/>
                  <a:gd name="T7" fmla="*/ 175 h 210"/>
                  <a:gd name="T8" fmla="*/ 44 w 44"/>
                  <a:gd name="T9" fmla="*/ 106 h 210"/>
                  <a:gd name="T10" fmla="*/ 38 w 44"/>
                  <a:gd name="T11" fmla="*/ 37 h 210"/>
                  <a:gd name="T12" fmla="*/ 35 w 44"/>
                  <a:gd name="T13" fmla="*/ 9 h 210"/>
                  <a:gd name="T14" fmla="*/ 31 w 44"/>
                  <a:gd name="T15" fmla="*/ 3 h 210"/>
                  <a:gd name="T16" fmla="*/ 31 w 44"/>
                  <a:gd name="T17" fmla="*/ 0 h 210"/>
                  <a:gd name="T18" fmla="*/ 0 w 44"/>
                  <a:gd name="T19" fmla="*/ 13 h 210"/>
                  <a:gd name="T20" fmla="*/ 0 w 44"/>
                  <a:gd name="T21" fmla="*/ 19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10">
                    <a:moveTo>
                      <a:pt x="0" y="196"/>
                    </a:moveTo>
                    <a:lnTo>
                      <a:pt x="35" y="210"/>
                    </a:lnTo>
                    <a:lnTo>
                      <a:pt x="35" y="200"/>
                    </a:lnTo>
                    <a:lnTo>
                      <a:pt x="42" y="175"/>
                    </a:lnTo>
                    <a:lnTo>
                      <a:pt x="44" y="106"/>
                    </a:lnTo>
                    <a:lnTo>
                      <a:pt x="38" y="37"/>
                    </a:lnTo>
                    <a:lnTo>
                      <a:pt x="35" y="9"/>
                    </a:lnTo>
                    <a:lnTo>
                      <a:pt x="31" y="3"/>
                    </a:lnTo>
                    <a:lnTo>
                      <a:pt x="31" y="0"/>
                    </a:lnTo>
                    <a:lnTo>
                      <a:pt x="0" y="13"/>
                    </a:lnTo>
                    <a:lnTo>
                      <a:pt x="0" y="196"/>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7974" name="Freeform 102"/>
              <p:cNvSpPr>
                <a:spLocks/>
              </p:cNvSpPr>
              <p:nvPr/>
            </p:nvSpPr>
            <p:spPr bwMode="auto">
              <a:xfrm>
                <a:off x="765" y="2470"/>
                <a:ext cx="12" cy="60"/>
              </a:xfrm>
              <a:custGeom>
                <a:avLst/>
                <a:gdLst>
                  <a:gd name="T0" fmla="*/ 0 w 35"/>
                  <a:gd name="T1" fmla="*/ 180 h 180"/>
                  <a:gd name="T2" fmla="*/ 28 w 35"/>
                  <a:gd name="T3" fmla="*/ 173 h 180"/>
                  <a:gd name="T4" fmla="*/ 28 w 35"/>
                  <a:gd name="T5" fmla="*/ 166 h 180"/>
                  <a:gd name="T6" fmla="*/ 31 w 35"/>
                  <a:gd name="T7" fmla="*/ 149 h 180"/>
                  <a:gd name="T8" fmla="*/ 35 w 35"/>
                  <a:gd name="T9" fmla="*/ 122 h 180"/>
                  <a:gd name="T10" fmla="*/ 35 w 35"/>
                  <a:gd name="T11" fmla="*/ 90 h 180"/>
                  <a:gd name="T12" fmla="*/ 35 w 35"/>
                  <a:gd name="T13" fmla="*/ 59 h 180"/>
                  <a:gd name="T14" fmla="*/ 31 w 35"/>
                  <a:gd name="T15" fmla="*/ 32 h 180"/>
                  <a:gd name="T16" fmla="*/ 28 w 35"/>
                  <a:gd name="T17" fmla="*/ 11 h 180"/>
                  <a:gd name="T18" fmla="*/ 28 w 35"/>
                  <a:gd name="T19" fmla="*/ 4 h 180"/>
                  <a:gd name="T20" fmla="*/ 0 w 35"/>
                  <a:gd name="T21" fmla="*/ 0 h 180"/>
                  <a:gd name="T22" fmla="*/ 0 w 35"/>
                  <a:gd name="T23"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80">
                    <a:moveTo>
                      <a:pt x="0" y="180"/>
                    </a:moveTo>
                    <a:lnTo>
                      <a:pt x="28" y="173"/>
                    </a:lnTo>
                    <a:lnTo>
                      <a:pt x="28" y="166"/>
                    </a:lnTo>
                    <a:lnTo>
                      <a:pt x="31" y="149"/>
                    </a:lnTo>
                    <a:lnTo>
                      <a:pt x="35" y="122"/>
                    </a:lnTo>
                    <a:lnTo>
                      <a:pt x="35" y="90"/>
                    </a:lnTo>
                    <a:lnTo>
                      <a:pt x="35" y="59"/>
                    </a:lnTo>
                    <a:lnTo>
                      <a:pt x="31" y="32"/>
                    </a:lnTo>
                    <a:lnTo>
                      <a:pt x="28" y="11"/>
                    </a:lnTo>
                    <a:lnTo>
                      <a:pt x="28" y="4"/>
                    </a:lnTo>
                    <a:lnTo>
                      <a:pt x="0" y="0"/>
                    </a:lnTo>
                    <a:lnTo>
                      <a:pt x="0" y="180"/>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7975" name="Freeform 103"/>
              <p:cNvSpPr>
                <a:spLocks/>
              </p:cNvSpPr>
              <p:nvPr/>
            </p:nvSpPr>
            <p:spPr bwMode="auto">
              <a:xfrm>
                <a:off x="777" y="2467"/>
                <a:ext cx="76" cy="65"/>
              </a:xfrm>
              <a:custGeom>
                <a:avLst/>
                <a:gdLst>
                  <a:gd name="T0" fmla="*/ 0 w 227"/>
                  <a:gd name="T1" fmla="*/ 180 h 193"/>
                  <a:gd name="T2" fmla="*/ 6 w 227"/>
                  <a:gd name="T3" fmla="*/ 187 h 193"/>
                  <a:gd name="T4" fmla="*/ 17 w 227"/>
                  <a:gd name="T5" fmla="*/ 187 h 193"/>
                  <a:gd name="T6" fmla="*/ 37 w 227"/>
                  <a:gd name="T7" fmla="*/ 191 h 193"/>
                  <a:gd name="T8" fmla="*/ 72 w 227"/>
                  <a:gd name="T9" fmla="*/ 193 h 193"/>
                  <a:gd name="T10" fmla="*/ 110 w 227"/>
                  <a:gd name="T11" fmla="*/ 193 h 193"/>
                  <a:gd name="T12" fmla="*/ 151 w 227"/>
                  <a:gd name="T13" fmla="*/ 193 h 193"/>
                  <a:gd name="T14" fmla="*/ 186 w 227"/>
                  <a:gd name="T15" fmla="*/ 191 h 193"/>
                  <a:gd name="T16" fmla="*/ 210 w 227"/>
                  <a:gd name="T17" fmla="*/ 187 h 193"/>
                  <a:gd name="T18" fmla="*/ 221 w 227"/>
                  <a:gd name="T19" fmla="*/ 187 h 193"/>
                  <a:gd name="T20" fmla="*/ 227 w 227"/>
                  <a:gd name="T21" fmla="*/ 180 h 193"/>
                  <a:gd name="T22" fmla="*/ 227 w 227"/>
                  <a:gd name="T23" fmla="*/ 11 h 193"/>
                  <a:gd name="T24" fmla="*/ 221 w 227"/>
                  <a:gd name="T25" fmla="*/ 4 h 193"/>
                  <a:gd name="T26" fmla="*/ 186 w 227"/>
                  <a:gd name="T27" fmla="*/ 4 h 193"/>
                  <a:gd name="T28" fmla="*/ 148 w 227"/>
                  <a:gd name="T29" fmla="*/ 0 h 193"/>
                  <a:gd name="T30" fmla="*/ 107 w 227"/>
                  <a:gd name="T31" fmla="*/ 0 h 193"/>
                  <a:gd name="T32" fmla="*/ 68 w 227"/>
                  <a:gd name="T33" fmla="*/ 0 h 193"/>
                  <a:gd name="T34" fmla="*/ 37 w 227"/>
                  <a:gd name="T35" fmla="*/ 4 h 193"/>
                  <a:gd name="T36" fmla="*/ 6 w 227"/>
                  <a:gd name="T37" fmla="*/ 4 h 193"/>
                  <a:gd name="T38" fmla="*/ 0 w 227"/>
                  <a:gd name="T39" fmla="*/ 11 h 193"/>
                  <a:gd name="T40" fmla="*/ 0 w 227"/>
                  <a:gd name="T41" fmla="*/ 18 h 193"/>
                  <a:gd name="T42" fmla="*/ 2 w 227"/>
                  <a:gd name="T43" fmla="*/ 39 h 193"/>
                  <a:gd name="T44" fmla="*/ 6 w 227"/>
                  <a:gd name="T45" fmla="*/ 97 h 193"/>
                  <a:gd name="T46" fmla="*/ 6 w 227"/>
                  <a:gd name="T47" fmla="*/ 129 h 193"/>
                  <a:gd name="T48" fmla="*/ 2 w 227"/>
                  <a:gd name="T49" fmla="*/ 156 h 193"/>
                  <a:gd name="T50" fmla="*/ 0 w 227"/>
                  <a:gd name="T51" fmla="*/ 173 h 193"/>
                  <a:gd name="T52" fmla="*/ 0 w 227"/>
                  <a:gd name="T53" fmla="*/ 18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193">
                    <a:moveTo>
                      <a:pt x="0" y="180"/>
                    </a:moveTo>
                    <a:lnTo>
                      <a:pt x="6" y="187"/>
                    </a:lnTo>
                    <a:lnTo>
                      <a:pt x="17" y="187"/>
                    </a:lnTo>
                    <a:lnTo>
                      <a:pt x="37" y="191"/>
                    </a:lnTo>
                    <a:lnTo>
                      <a:pt x="72" y="193"/>
                    </a:lnTo>
                    <a:lnTo>
                      <a:pt x="110" y="193"/>
                    </a:lnTo>
                    <a:lnTo>
                      <a:pt x="151" y="193"/>
                    </a:lnTo>
                    <a:lnTo>
                      <a:pt x="186" y="191"/>
                    </a:lnTo>
                    <a:lnTo>
                      <a:pt x="210" y="187"/>
                    </a:lnTo>
                    <a:lnTo>
                      <a:pt x="221" y="187"/>
                    </a:lnTo>
                    <a:lnTo>
                      <a:pt x="227" y="180"/>
                    </a:lnTo>
                    <a:lnTo>
                      <a:pt x="227" y="11"/>
                    </a:lnTo>
                    <a:lnTo>
                      <a:pt x="221" y="4"/>
                    </a:lnTo>
                    <a:lnTo>
                      <a:pt x="186" y="4"/>
                    </a:lnTo>
                    <a:lnTo>
                      <a:pt x="148" y="0"/>
                    </a:lnTo>
                    <a:lnTo>
                      <a:pt x="107" y="0"/>
                    </a:lnTo>
                    <a:lnTo>
                      <a:pt x="68" y="0"/>
                    </a:lnTo>
                    <a:lnTo>
                      <a:pt x="37" y="4"/>
                    </a:lnTo>
                    <a:lnTo>
                      <a:pt x="6" y="4"/>
                    </a:lnTo>
                    <a:lnTo>
                      <a:pt x="0" y="11"/>
                    </a:lnTo>
                    <a:lnTo>
                      <a:pt x="0" y="18"/>
                    </a:lnTo>
                    <a:lnTo>
                      <a:pt x="2" y="39"/>
                    </a:lnTo>
                    <a:lnTo>
                      <a:pt x="6" y="97"/>
                    </a:lnTo>
                    <a:lnTo>
                      <a:pt x="6" y="129"/>
                    </a:lnTo>
                    <a:lnTo>
                      <a:pt x="2" y="156"/>
                    </a:lnTo>
                    <a:lnTo>
                      <a:pt x="0" y="173"/>
                    </a:lnTo>
                    <a:lnTo>
                      <a:pt x="0" y="18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76" name="Freeform 104"/>
              <p:cNvSpPr>
                <a:spLocks/>
              </p:cNvSpPr>
              <p:nvPr/>
            </p:nvSpPr>
            <p:spPr bwMode="auto">
              <a:xfrm>
                <a:off x="876" y="2470"/>
                <a:ext cx="39" cy="60"/>
              </a:xfrm>
              <a:custGeom>
                <a:avLst/>
                <a:gdLst>
                  <a:gd name="T0" fmla="*/ 118 w 118"/>
                  <a:gd name="T1" fmla="*/ 180 h 180"/>
                  <a:gd name="T2" fmla="*/ 14 w 118"/>
                  <a:gd name="T3" fmla="*/ 180 h 180"/>
                  <a:gd name="T4" fmla="*/ 4 w 118"/>
                  <a:gd name="T5" fmla="*/ 177 h 180"/>
                  <a:gd name="T6" fmla="*/ 0 w 118"/>
                  <a:gd name="T7" fmla="*/ 166 h 180"/>
                  <a:gd name="T8" fmla="*/ 0 w 118"/>
                  <a:gd name="T9" fmla="*/ 15 h 180"/>
                  <a:gd name="T10" fmla="*/ 4 w 118"/>
                  <a:gd name="T11" fmla="*/ 4 h 180"/>
                  <a:gd name="T12" fmla="*/ 14 w 118"/>
                  <a:gd name="T13" fmla="*/ 0 h 180"/>
                  <a:gd name="T14" fmla="*/ 41 w 118"/>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80">
                    <a:moveTo>
                      <a:pt x="118" y="180"/>
                    </a:moveTo>
                    <a:lnTo>
                      <a:pt x="14" y="180"/>
                    </a:lnTo>
                    <a:lnTo>
                      <a:pt x="4" y="177"/>
                    </a:lnTo>
                    <a:lnTo>
                      <a:pt x="0" y="166"/>
                    </a:lnTo>
                    <a:lnTo>
                      <a:pt x="0" y="15"/>
                    </a:lnTo>
                    <a:lnTo>
                      <a:pt x="4" y="4"/>
                    </a:lnTo>
                    <a:lnTo>
                      <a:pt x="14" y="0"/>
                    </a:lnTo>
                    <a:lnTo>
                      <a:pt x="41"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77" name="Freeform 105"/>
              <p:cNvSpPr>
                <a:spLocks/>
              </p:cNvSpPr>
              <p:nvPr/>
            </p:nvSpPr>
            <p:spPr bwMode="auto">
              <a:xfrm>
                <a:off x="817" y="2533"/>
                <a:ext cx="46" cy="4"/>
              </a:xfrm>
              <a:custGeom>
                <a:avLst/>
                <a:gdLst>
                  <a:gd name="T0" fmla="*/ 138 w 138"/>
                  <a:gd name="T1" fmla="*/ 7 h 11"/>
                  <a:gd name="T2" fmla="*/ 128 w 138"/>
                  <a:gd name="T3" fmla="*/ 7 h 11"/>
                  <a:gd name="T4" fmla="*/ 103 w 138"/>
                  <a:gd name="T5" fmla="*/ 11 h 11"/>
                  <a:gd name="T6" fmla="*/ 52 w 138"/>
                  <a:gd name="T7" fmla="*/ 11 h 11"/>
                  <a:gd name="T8" fmla="*/ 0 w 138"/>
                  <a:gd name="T9" fmla="*/ 11 h 11"/>
                  <a:gd name="T10" fmla="*/ 0 w 138"/>
                  <a:gd name="T11" fmla="*/ 0 h 11"/>
                  <a:gd name="T12" fmla="*/ 52 w 138"/>
                  <a:gd name="T13" fmla="*/ 0 h 11"/>
                  <a:gd name="T14" fmla="*/ 103 w 138"/>
                  <a:gd name="T15" fmla="*/ 0 h 11"/>
                  <a:gd name="T16" fmla="*/ 138 w 138"/>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1">
                    <a:moveTo>
                      <a:pt x="138" y="7"/>
                    </a:moveTo>
                    <a:lnTo>
                      <a:pt x="128" y="7"/>
                    </a:lnTo>
                    <a:lnTo>
                      <a:pt x="103" y="11"/>
                    </a:lnTo>
                    <a:lnTo>
                      <a:pt x="52" y="11"/>
                    </a:lnTo>
                    <a:lnTo>
                      <a:pt x="0" y="11"/>
                    </a:lnTo>
                    <a:lnTo>
                      <a:pt x="0" y="0"/>
                    </a:lnTo>
                    <a:lnTo>
                      <a:pt x="52" y="0"/>
                    </a:lnTo>
                    <a:lnTo>
                      <a:pt x="103" y="0"/>
                    </a:lnTo>
                    <a:lnTo>
                      <a:pt x="138" y="7"/>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7978" name="Freeform 106"/>
              <p:cNvSpPr>
                <a:spLocks/>
              </p:cNvSpPr>
              <p:nvPr/>
            </p:nvSpPr>
            <p:spPr bwMode="auto">
              <a:xfrm>
                <a:off x="777" y="2531"/>
                <a:ext cx="36" cy="6"/>
              </a:xfrm>
              <a:custGeom>
                <a:avLst/>
                <a:gdLst>
                  <a:gd name="T0" fmla="*/ 0 w 107"/>
                  <a:gd name="T1" fmla="*/ 10 h 17"/>
                  <a:gd name="T2" fmla="*/ 2 w 107"/>
                  <a:gd name="T3" fmla="*/ 10 h 17"/>
                  <a:gd name="T4" fmla="*/ 17 w 107"/>
                  <a:gd name="T5" fmla="*/ 13 h 17"/>
                  <a:gd name="T6" fmla="*/ 52 w 107"/>
                  <a:gd name="T7" fmla="*/ 17 h 17"/>
                  <a:gd name="T8" fmla="*/ 107 w 107"/>
                  <a:gd name="T9" fmla="*/ 17 h 17"/>
                  <a:gd name="T10" fmla="*/ 107 w 107"/>
                  <a:gd name="T11" fmla="*/ 6 h 17"/>
                  <a:gd name="T12" fmla="*/ 52 w 107"/>
                  <a:gd name="T13" fmla="*/ 6 h 17"/>
                  <a:gd name="T14" fmla="*/ 17 w 107"/>
                  <a:gd name="T15" fmla="*/ 2 h 17"/>
                  <a:gd name="T16" fmla="*/ 2 w 107"/>
                  <a:gd name="T17" fmla="*/ 0 h 17"/>
                  <a:gd name="T18" fmla="*/ 0 w 107"/>
                  <a:gd name="T19" fmla="*/ 0 h 17"/>
                  <a:gd name="T20" fmla="*/ 0 w 107"/>
                  <a:gd name="T21"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7">
                    <a:moveTo>
                      <a:pt x="0" y="10"/>
                    </a:moveTo>
                    <a:lnTo>
                      <a:pt x="2" y="10"/>
                    </a:lnTo>
                    <a:lnTo>
                      <a:pt x="17" y="13"/>
                    </a:lnTo>
                    <a:lnTo>
                      <a:pt x="52" y="17"/>
                    </a:lnTo>
                    <a:lnTo>
                      <a:pt x="107" y="17"/>
                    </a:lnTo>
                    <a:lnTo>
                      <a:pt x="107" y="6"/>
                    </a:lnTo>
                    <a:lnTo>
                      <a:pt x="52" y="6"/>
                    </a:lnTo>
                    <a:lnTo>
                      <a:pt x="17" y="2"/>
                    </a:lnTo>
                    <a:lnTo>
                      <a:pt x="2" y="0"/>
                    </a:lnTo>
                    <a:lnTo>
                      <a:pt x="0" y="0"/>
                    </a:lnTo>
                    <a:lnTo>
                      <a:pt x="0" y="10"/>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7979" name="Freeform 107"/>
              <p:cNvSpPr>
                <a:spLocks/>
              </p:cNvSpPr>
              <p:nvPr/>
            </p:nvSpPr>
            <p:spPr bwMode="auto">
              <a:xfrm>
                <a:off x="817" y="2463"/>
                <a:ext cx="46" cy="4"/>
              </a:xfrm>
              <a:custGeom>
                <a:avLst/>
                <a:gdLst>
                  <a:gd name="T0" fmla="*/ 138 w 138"/>
                  <a:gd name="T1" fmla="*/ 0 h 11"/>
                  <a:gd name="T2" fmla="*/ 52 w 138"/>
                  <a:gd name="T3" fmla="*/ 0 h 11"/>
                  <a:gd name="T4" fmla="*/ 0 w 138"/>
                  <a:gd name="T5" fmla="*/ 0 h 11"/>
                  <a:gd name="T6" fmla="*/ 0 w 138"/>
                  <a:gd name="T7" fmla="*/ 7 h 11"/>
                  <a:gd name="T8" fmla="*/ 4 w 138"/>
                  <a:gd name="T9" fmla="*/ 7 h 11"/>
                  <a:gd name="T10" fmla="*/ 18 w 138"/>
                  <a:gd name="T11" fmla="*/ 11 h 11"/>
                  <a:gd name="T12" fmla="*/ 52 w 138"/>
                  <a:gd name="T13" fmla="*/ 11 h 11"/>
                  <a:gd name="T14" fmla="*/ 103 w 138"/>
                  <a:gd name="T15" fmla="*/ 11 h 11"/>
                  <a:gd name="T16" fmla="*/ 138 w 13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1">
                    <a:moveTo>
                      <a:pt x="138" y="0"/>
                    </a:moveTo>
                    <a:lnTo>
                      <a:pt x="52" y="0"/>
                    </a:lnTo>
                    <a:lnTo>
                      <a:pt x="0" y="0"/>
                    </a:lnTo>
                    <a:lnTo>
                      <a:pt x="0" y="7"/>
                    </a:lnTo>
                    <a:lnTo>
                      <a:pt x="4" y="7"/>
                    </a:lnTo>
                    <a:lnTo>
                      <a:pt x="18" y="11"/>
                    </a:lnTo>
                    <a:lnTo>
                      <a:pt x="52" y="11"/>
                    </a:lnTo>
                    <a:lnTo>
                      <a:pt x="103" y="11"/>
                    </a:lnTo>
                    <a:lnTo>
                      <a:pt x="138" y="0"/>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7980" name="Freeform 108"/>
              <p:cNvSpPr>
                <a:spLocks/>
              </p:cNvSpPr>
              <p:nvPr/>
            </p:nvSpPr>
            <p:spPr bwMode="auto">
              <a:xfrm>
                <a:off x="777" y="2462"/>
                <a:ext cx="36" cy="5"/>
              </a:xfrm>
              <a:custGeom>
                <a:avLst/>
                <a:gdLst>
                  <a:gd name="T0" fmla="*/ 0 w 107"/>
                  <a:gd name="T1" fmla="*/ 8 h 17"/>
                  <a:gd name="T2" fmla="*/ 2 w 107"/>
                  <a:gd name="T3" fmla="*/ 8 h 17"/>
                  <a:gd name="T4" fmla="*/ 17 w 107"/>
                  <a:gd name="T5" fmla="*/ 4 h 17"/>
                  <a:gd name="T6" fmla="*/ 52 w 107"/>
                  <a:gd name="T7" fmla="*/ 0 h 17"/>
                  <a:gd name="T8" fmla="*/ 107 w 107"/>
                  <a:gd name="T9" fmla="*/ 0 h 17"/>
                  <a:gd name="T10" fmla="*/ 107 w 107"/>
                  <a:gd name="T11" fmla="*/ 11 h 17"/>
                  <a:gd name="T12" fmla="*/ 52 w 107"/>
                  <a:gd name="T13" fmla="*/ 11 h 17"/>
                  <a:gd name="T14" fmla="*/ 17 w 107"/>
                  <a:gd name="T15" fmla="*/ 15 h 17"/>
                  <a:gd name="T16" fmla="*/ 2 w 107"/>
                  <a:gd name="T17" fmla="*/ 17 h 17"/>
                  <a:gd name="T18" fmla="*/ 0 w 107"/>
                  <a:gd name="T19" fmla="*/ 17 h 17"/>
                  <a:gd name="T20" fmla="*/ 0 w 107"/>
                  <a:gd name="T21"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7">
                    <a:moveTo>
                      <a:pt x="0" y="8"/>
                    </a:moveTo>
                    <a:lnTo>
                      <a:pt x="2" y="8"/>
                    </a:lnTo>
                    <a:lnTo>
                      <a:pt x="17" y="4"/>
                    </a:lnTo>
                    <a:lnTo>
                      <a:pt x="52" y="0"/>
                    </a:lnTo>
                    <a:lnTo>
                      <a:pt x="107" y="0"/>
                    </a:lnTo>
                    <a:lnTo>
                      <a:pt x="107" y="11"/>
                    </a:lnTo>
                    <a:lnTo>
                      <a:pt x="52" y="11"/>
                    </a:lnTo>
                    <a:lnTo>
                      <a:pt x="17" y="15"/>
                    </a:lnTo>
                    <a:lnTo>
                      <a:pt x="2" y="17"/>
                    </a:lnTo>
                    <a:lnTo>
                      <a:pt x="0" y="17"/>
                    </a:lnTo>
                    <a:lnTo>
                      <a:pt x="0" y="8"/>
                    </a:lnTo>
                    <a:close/>
                  </a:path>
                </a:pathLst>
              </a:custGeom>
              <a:solidFill>
                <a:srgbClr val="29CAFF"/>
              </a:solidFill>
              <a:ln w="0" cap="sq">
                <a:solidFill>
                  <a:srgbClr val="000000"/>
                </a:solidFill>
                <a:prstDash val="solid"/>
                <a:miter lim="800000"/>
                <a:headEnd/>
                <a:tailEnd/>
              </a:ln>
            </p:spPr>
            <p:txBody>
              <a:bodyPr/>
              <a:lstStyle/>
              <a:p>
                <a:endParaRPr lang="en-US"/>
              </a:p>
            </p:txBody>
          </p:sp>
        </p:grpSp>
        <p:grpSp>
          <p:nvGrpSpPr>
            <p:cNvPr id="1487981" name="Group 109"/>
            <p:cNvGrpSpPr>
              <a:grpSpLocks/>
            </p:cNvGrpSpPr>
            <p:nvPr/>
          </p:nvGrpSpPr>
          <p:grpSpPr bwMode="auto">
            <a:xfrm>
              <a:off x="4382" y="3346"/>
              <a:ext cx="111" cy="49"/>
              <a:chOff x="951" y="2459"/>
              <a:chExt cx="176" cy="80"/>
            </a:xfrm>
          </p:grpSpPr>
          <p:sp>
            <p:nvSpPr>
              <p:cNvPr id="1487982" name="Freeform 110"/>
              <p:cNvSpPr>
                <a:spLocks/>
              </p:cNvSpPr>
              <p:nvPr/>
            </p:nvSpPr>
            <p:spPr bwMode="auto">
              <a:xfrm>
                <a:off x="951" y="2459"/>
                <a:ext cx="176" cy="80"/>
              </a:xfrm>
              <a:custGeom>
                <a:avLst/>
                <a:gdLst>
                  <a:gd name="T0" fmla="*/ 0 w 530"/>
                  <a:gd name="T1" fmla="*/ 221 h 239"/>
                  <a:gd name="T2" fmla="*/ 2 w 530"/>
                  <a:gd name="T3" fmla="*/ 228 h 239"/>
                  <a:gd name="T4" fmla="*/ 13 w 530"/>
                  <a:gd name="T5" fmla="*/ 232 h 239"/>
                  <a:gd name="T6" fmla="*/ 33 w 530"/>
                  <a:gd name="T7" fmla="*/ 232 h 239"/>
                  <a:gd name="T8" fmla="*/ 57 w 530"/>
                  <a:gd name="T9" fmla="*/ 235 h 239"/>
                  <a:gd name="T10" fmla="*/ 89 w 530"/>
                  <a:gd name="T11" fmla="*/ 235 h 239"/>
                  <a:gd name="T12" fmla="*/ 168 w 530"/>
                  <a:gd name="T13" fmla="*/ 239 h 239"/>
                  <a:gd name="T14" fmla="*/ 258 w 530"/>
                  <a:gd name="T15" fmla="*/ 239 h 239"/>
                  <a:gd name="T16" fmla="*/ 351 w 530"/>
                  <a:gd name="T17" fmla="*/ 239 h 239"/>
                  <a:gd name="T18" fmla="*/ 434 w 530"/>
                  <a:gd name="T19" fmla="*/ 235 h 239"/>
                  <a:gd name="T20" fmla="*/ 469 w 530"/>
                  <a:gd name="T21" fmla="*/ 235 h 239"/>
                  <a:gd name="T22" fmla="*/ 493 w 530"/>
                  <a:gd name="T23" fmla="*/ 232 h 239"/>
                  <a:gd name="T24" fmla="*/ 517 w 530"/>
                  <a:gd name="T25" fmla="*/ 232 h 239"/>
                  <a:gd name="T26" fmla="*/ 527 w 530"/>
                  <a:gd name="T27" fmla="*/ 228 h 239"/>
                  <a:gd name="T28" fmla="*/ 530 w 530"/>
                  <a:gd name="T29" fmla="*/ 221 h 239"/>
                  <a:gd name="T30" fmla="*/ 530 w 530"/>
                  <a:gd name="T31" fmla="*/ 15 h 239"/>
                  <a:gd name="T32" fmla="*/ 527 w 530"/>
                  <a:gd name="T33" fmla="*/ 11 h 239"/>
                  <a:gd name="T34" fmla="*/ 517 w 530"/>
                  <a:gd name="T35" fmla="*/ 7 h 239"/>
                  <a:gd name="T36" fmla="*/ 493 w 530"/>
                  <a:gd name="T37" fmla="*/ 7 h 239"/>
                  <a:gd name="T38" fmla="*/ 469 w 530"/>
                  <a:gd name="T39" fmla="*/ 4 h 239"/>
                  <a:gd name="T40" fmla="*/ 434 w 530"/>
                  <a:gd name="T41" fmla="*/ 4 h 239"/>
                  <a:gd name="T42" fmla="*/ 351 w 530"/>
                  <a:gd name="T43" fmla="*/ 0 h 239"/>
                  <a:gd name="T44" fmla="*/ 254 w 530"/>
                  <a:gd name="T45" fmla="*/ 0 h 239"/>
                  <a:gd name="T46" fmla="*/ 165 w 530"/>
                  <a:gd name="T47" fmla="*/ 0 h 239"/>
                  <a:gd name="T48" fmla="*/ 89 w 530"/>
                  <a:gd name="T49" fmla="*/ 4 h 239"/>
                  <a:gd name="T50" fmla="*/ 57 w 530"/>
                  <a:gd name="T51" fmla="*/ 4 h 239"/>
                  <a:gd name="T52" fmla="*/ 33 w 530"/>
                  <a:gd name="T53" fmla="*/ 7 h 239"/>
                  <a:gd name="T54" fmla="*/ 13 w 530"/>
                  <a:gd name="T55" fmla="*/ 7 h 239"/>
                  <a:gd name="T56" fmla="*/ 2 w 530"/>
                  <a:gd name="T57" fmla="*/ 11 h 239"/>
                  <a:gd name="T58" fmla="*/ 0 w 530"/>
                  <a:gd name="T59" fmla="*/ 15 h 239"/>
                  <a:gd name="T60" fmla="*/ 0 w 530"/>
                  <a:gd name="T61" fmla="*/ 22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0" h="239">
                    <a:moveTo>
                      <a:pt x="0" y="221"/>
                    </a:moveTo>
                    <a:lnTo>
                      <a:pt x="2" y="228"/>
                    </a:lnTo>
                    <a:lnTo>
                      <a:pt x="13" y="232"/>
                    </a:lnTo>
                    <a:lnTo>
                      <a:pt x="33" y="232"/>
                    </a:lnTo>
                    <a:lnTo>
                      <a:pt x="57" y="235"/>
                    </a:lnTo>
                    <a:lnTo>
                      <a:pt x="89" y="235"/>
                    </a:lnTo>
                    <a:lnTo>
                      <a:pt x="168" y="239"/>
                    </a:lnTo>
                    <a:lnTo>
                      <a:pt x="258" y="239"/>
                    </a:lnTo>
                    <a:lnTo>
                      <a:pt x="351" y="239"/>
                    </a:lnTo>
                    <a:lnTo>
                      <a:pt x="434" y="235"/>
                    </a:lnTo>
                    <a:lnTo>
                      <a:pt x="469" y="235"/>
                    </a:lnTo>
                    <a:lnTo>
                      <a:pt x="493" y="232"/>
                    </a:lnTo>
                    <a:lnTo>
                      <a:pt x="517" y="232"/>
                    </a:lnTo>
                    <a:lnTo>
                      <a:pt x="527" y="228"/>
                    </a:lnTo>
                    <a:lnTo>
                      <a:pt x="530" y="221"/>
                    </a:lnTo>
                    <a:lnTo>
                      <a:pt x="530" y="15"/>
                    </a:lnTo>
                    <a:lnTo>
                      <a:pt x="527" y="11"/>
                    </a:lnTo>
                    <a:lnTo>
                      <a:pt x="517" y="7"/>
                    </a:lnTo>
                    <a:lnTo>
                      <a:pt x="493" y="7"/>
                    </a:lnTo>
                    <a:lnTo>
                      <a:pt x="469" y="4"/>
                    </a:lnTo>
                    <a:lnTo>
                      <a:pt x="434" y="4"/>
                    </a:lnTo>
                    <a:lnTo>
                      <a:pt x="351" y="0"/>
                    </a:lnTo>
                    <a:lnTo>
                      <a:pt x="254" y="0"/>
                    </a:lnTo>
                    <a:lnTo>
                      <a:pt x="165" y="0"/>
                    </a:lnTo>
                    <a:lnTo>
                      <a:pt x="89" y="4"/>
                    </a:lnTo>
                    <a:lnTo>
                      <a:pt x="57" y="4"/>
                    </a:lnTo>
                    <a:lnTo>
                      <a:pt x="33" y="7"/>
                    </a:lnTo>
                    <a:lnTo>
                      <a:pt x="13" y="7"/>
                    </a:lnTo>
                    <a:lnTo>
                      <a:pt x="2" y="11"/>
                    </a:lnTo>
                    <a:lnTo>
                      <a:pt x="0" y="15"/>
                    </a:lnTo>
                    <a:lnTo>
                      <a:pt x="0" y="221"/>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83" name="Freeform 111"/>
              <p:cNvSpPr>
                <a:spLocks/>
              </p:cNvSpPr>
              <p:nvPr/>
            </p:nvSpPr>
            <p:spPr bwMode="auto">
              <a:xfrm>
                <a:off x="1060" y="2464"/>
                <a:ext cx="16" cy="70"/>
              </a:xfrm>
              <a:custGeom>
                <a:avLst/>
                <a:gdLst>
                  <a:gd name="T0" fmla="*/ 0 w 48"/>
                  <a:gd name="T1" fmla="*/ 193 h 210"/>
                  <a:gd name="T2" fmla="*/ 34 w 48"/>
                  <a:gd name="T3" fmla="*/ 210 h 210"/>
                  <a:gd name="T4" fmla="*/ 34 w 48"/>
                  <a:gd name="T5" fmla="*/ 206 h 210"/>
                  <a:gd name="T6" fmla="*/ 38 w 48"/>
                  <a:gd name="T7" fmla="*/ 200 h 210"/>
                  <a:gd name="T8" fmla="*/ 41 w 48"/>
                  <a:gd name="T9" fmla="*/ 172 h 210"/>
                  <a:gd name="T10" fmla="*/ 48 w 48"/>
                  <a:gd name="T11" fmla="*/ 103 h 210"/>
                  <a:gd name="T12" fmla="*/ 41 w 48"/>
                  <a:gd name="T13" fmla="*/ 34 h 210"/>
                  <a:gd name="T14" fmla="*/ 34 w 48"/>
                  <a:gd name="T15" fmla="*/ 9 h 210"/>
                  <a:gd name="T16" fmla="*/ 32 w 48"/>
                  <a:gd name="T17" fmla="*/ 3 h 210"/>
                  <a:gd name="T18" fmla="*/ 32 w 48"/>
                  <a:gd name="T19" fmla="*/ 0 h 210"/>
                  <a:gd name="T20" fmla="*/ 0 w 48"/>
                  <a:gd name="T21" fmla="*/ 13 h 210"/>
                  <a:gd name="T22" fmla="*/ 0 w 48"/>
                  <a:gd name="T23" fmla="*/ 19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210">
                    <a:moveTo>
                      <a:pt x="0" y="193"/>
                    </a:moveTo>
                    <a:lnTo>
                      <a:pt x="34" y="210"/>
                    </a:lnTo>
                    <a:lnTo>
                      <a:pt x="34" y="206"/>
                    </a:lnTo>
                    <a:lnTo>
                      <a:pt x="38" y="200"/>
                    </a:lnTo>
                    <a:lnTo>
                      <a:pt x="41" y="172"/>
                    </a:lnTo>
                    <a:lnTo>
                      <a:pt x="48" y="103"/>
                    </a:lnTo>
                    <a:lnTo>
                      <a:pt x="41" y="34"/>
                    </a:lnTo>
                    <a:lnTo>
                      <a:pt x="34" y="9"/>
                    </a:lnTo>
                    <a:lnTo>
                      <a:pt x="32" y="3"/>
                    </a:lnTo>
                    <a:lnTo>
                      <a:pt x="32" y="0"/>
                    </a:lnTo>
                    <a:lnTo>
                      <a:pt x="0" y="13"/>
                    </a:lnTo>
                    <a:lnTo>
                      <a:pt x="0" y="193"/>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7984" name="Freeform 112"/>
              <p:cNvSpPr>
                <a:spLocks/>
              </p:cNvSpPr>
              <p:nvPr/>
            </p:nvSpPr>
            <p:spPr bwMode="auto">
              <a:xfrm>
                <a:off x="971" y="2469"/>
                <a:ext cx="10" cy="61"/>
              </a:xfrm>
              <a:custGeom>
                <a:avLst/>
                <a:gdLst>
                  <a:gd name="T0" fmla="*/ 0 w 31"/>
                  <a:gd name="T1" fmla="*/ 183 h 183"/>
                  <a:gd name="T2" fmla="*/ 28 w 31"/>
                  <a:gd name="T3" fmla="*/ 176 h 183"/>
                  <a:gd name="T4" fmla="*/ 28 w 31"/>
                  <a:gd name="T5" fmla="*/ 169 h 183"/>
                  <a:gd name="T6" fmla="*/ 31 w 31"/>
                  <a:gd name="T7" fmla="*/ 152 h 183"/>
                  <a:gd name="T8" fmla="*/ 31 w 31"/>
                  <a:gd name="T9" fmla="*/ 90 h 183"/>
                  <a:gd name="T10" fmla="*/ 31 w 31"/>
                  <a:gd name="T11" fmla="*/ 31 h 183"/>
                  <a:gd name="T12" fmla="*/ 28 w 31"/>
                  <a:gd name="T13" fmla="*/ 14 h 183"/>
                  <a:gd name="T14" fmla="*/ 28 w 31"/>
                  <a:gd name="T15" fmla="*/ 7 h 183"/>
                  <a:gd name="T16" fmla="*/ 0 w 31"/>
                  <a:gd name="T17" fmla="*/ 0 h 183"/>
                  <a:gd name="T18" fmla="*/ 0 w 31"/>
                  <a:gd name="T19"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83">
                    <a:moveTo>
                      <a:pt x="0" y="183"/>
                    </a:moveTo>
                    <a:lnTo>
                      <a:pt x="28" y="176"/>
                    </a:lnTo>
                    <a:lnTo>
                      <a:pt x="28" y="169"/>
                    </a:lnTo>
                    <a:lnTo>
                      <a:pt x="31" y="152"/>
                    </a:lnTo>
                    <a:lnTo>
                      <a:pt x="31" y="90"/>
                    </a:lnTo>
                    <a:lnTo>
                      <a:pt x="31" y="31"/>
                    </a:lnTo>
                    <a:lnTo>
                      <a:pt x="28" y="14"/>
                    </a:lnTo>
                    <a:lnTo>
                      <a:pt x="28" y="7"/>
                    </a:lnTo>
                    <a:lnTo>
                      <a:pt x="0" y="0"/>
                    </a:lnTo>
                    <a:lnTo>
                      <a:pt x="0" y="183"/>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7985" name="Freeform 113"/>
              <p:cNvSpPr>
                <a:spLocks/>
              </p:cNvSpPr>
              <p:nvPr/>
            </p:nvSpPr>
            <p:spPr bwMode="auto">
              <a:xfrm>
                <a:off x="981" y="2467"/>
                <a:ext cx="76" cy="64"/>
              </a:xfrm>
              <a:custGeom>
                <a:avLst/>
                <a:gdLst>
                  <a:gd name="T0" fmla="*/ 0 w 228"/>
                  <a:gd name="T1" fmla="*/ 182 h 193"/>
                  <a:gd name="T2" fmla="*/ 7 w 228"/>
                  <a:gd name="T3" fmla="*/ 189 h 193"/>
                  <a:gd name="T4" fmla="*/ 18 w 228"/>
                  <a:gd name="T5" fmla="*/ 189 h 193"/>
                  <a:gd name="T6" fmla="*/ 42 w 228"/>
                  <a:gd name="T7" fmla="*/ 193 h 193"/>
                  <a:gd name="T8" fmla="*/ 114 w 228"/>
                  <a:gd name="T9" fmla="*/ 193 h 193"/>
                  <a:gd name="T10" fmla="*/ 186 w 228"/>
                  <a:gd name="T11" fmla="*/ 193 h 193"/>
                  <a:gd name="T12" fmla="*/ 211 w 228"/>
                  <a:gd name="T13" fmla="*/ 189 h 193"/>
                  <a:gd name="T14" fmla="*/ 221 w 228"/>
                  <a:gd name="T15" fmla="*/ 189 h 193"/>
                  <a:gd name="T16" fmla="*/ 228 w 228"/>
                  <a:gd name="T17" fmla="*/ 182 h 193"/>
                  <a:gd name="T18" fmla="*/ 228 w 228"/>
                  <a:gd name="T19" fmla="*/ 13 h 193"/>
                  <a:gd name="T20" fmla="*/ 221 w 228"/>
                  <a:gd name="T21" fmla="*/ 6 h 193"/>
                  <a:gd name="T22" fmla="*/ 211 w 228"/>
                  <a:gd name="T23" fmla="*/ 6 h 193"/>
                  <a:gd name="T24" fmla="*/ 186 w 228"/>
                  <a:gd name="T25" fmla="*/ 2 h 193"/>
                  <a:gd name="T26" fmla="*/ 153 w 228"/>
                  <a:gd name="T27" fmla="*/ 0 h 193"/>
                  <a:gd name="T28" fmla="*/ 111 w 228"/>
                  <a:gd name="T29" fmla="*/ 0 h 193"/>
                  <a:gd name="T30" fmla="*/ 73 w 228"/>
                  <a:gd name="T31" fmla="*/ 0 h 193"/>
                  <a:gd name="T32" fmla="*/ 39 w 228"/>
                  <a:gd name="T33" fmla="*/ 2 h 193"/>
                  <a:gd name="T34" fmla="*/ 18 w 228"/>
                  <a:gd name="T35" fmla="*/ 6 h 193"/>
                  <a:gd name="T36" fmla="*/ 7 w 228"/>
                  <a:gd name="T37" fmla="*/ 6 h 193"/>
                  <a:gd name="T38" fmla="*/ 0 w 228"/>
                  <a:gd name="T39" fmla="*/ 13 h 193"/>
                  <a:gd name="T40" fmla="*/ 0 w 228"/>
                  <a:gd name="T41" fmla="*/ 20 h 193"/>
                  <a:gd name="T42" fmla="*/ 4 w 228"/>
                  <a:gd name="T43" fmla="*/ 41 h 193"/>
                  <a:gd name="T44" fmla="*/ 7 w 228"/>
                  <a:gd name="T45" fmla="*/ 68 h 193"/>
                  <a:gd name="T46" fmla="*/ 7 w 228"/>
                  <a:gd name="T47" fmla="*/ 99 h 193"/>
                  <a:gd name="T48" fmla="*/ 4 w 228"/>
                  <a:gd name="T49" fmla="*/ 158 h 193"/>
                  <a:gd name="T50" fmla="*/ 0 w 228"/>
                  <a:gd name="T51" fmla="*/ 175 h 193"/>
                  <a:gd name="T52" fmla="*/ 0 w 228"/>
                  <a:gd name="T53" fmla="*/ 18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193">
                    <a:moveTo>
                      <a:pt x="0" y="182"/>
                    </a:moveTo>
                    <a:lnTo>
                      <a:pt x="7" y="189"/>
                    </a:lnTo>
                    <a:lnTo>
                      <a:pt x="18" y="189"/>
                    </a:lnTo>
                    <a:lnTo>
                      <a:pt x="42" y="193"/>
                    </a:lnTo>
                    <a:lnTo>
                      <a:pt x="114" y="193"/>
                    </a:lnTo>
                    <a:lnTo>
                      <a:pt x="186" y="193"/>
                    </a:lnTo>
                    <a:lnTo>
                      <a:pt x="211" y="189"/>
                    </a:lnTo>
                    <a:lnTo>
                      <a:pt x="221" y="189"/>
                    </a:lnTo>
                    <a:lnTo>
                      <a:pt x="228" y="182"/>
                    </a:lnTo>
                    <a:lnTo>
                      <a:pt x="228" y="13"/>
                    </a:lnTo>
                    <a:lnTo>
                      <a:pt x="221" y="6"/>
                    </a:lnTo>
                    <a:lnTo>
                      <a:pt x="211" y="6"/>
                    </a:lnTo>
                    <a:lnTo>
                      <a:pt x="186" y="2"/>
                    </a:lnTo>
                    <a:lnTo>
                      <a:pt x="153" y="0"/>
                    </a:lnTo>
                    <a:lnTo>
                      <a:pt x="111" y="0"/>
                    </a:lnTo>
                    <a:lnTo>
                      <a:pt x="73" y="0"/>
                    </a:lnTo>
                    <a:lnTo>
                      <a:pt x="39" y="2"/>
                    </a:lnTo>
                    <a:lnTo>
                      <a:pt x="18" y="6"/>
                    </a:lnTo>
                    <a:lnTo>
                      <a:pt x="7" y="6"/>
                    </a:lnTo>
                    <a:lnTo>
                      <a:pt x="0" y="13"/>
                    </a:lnTo>
                    <a:lnTo>
                      <a:pt x="0" y="20"/>
                    </a:lnTo>
                    <a:lnTo>
                      <a:pt x="4" y="41"/>
                    </a:lnTo>
                    <a:lnTo>
                      <a:pt x="7" y="68"/>
                    </a:lnTo>
                    <a:lnTo>
                      <a:pt x="7" y="99"/>
                    </a:lnTo>
                    <a:lnTo>
                      <a:pt x="4" y="158"/>
                    </a:lnTo>
                    <a:lnTo>
                      <a:pt x="0" y="175"/>
                    </a:lnTo>
                    <a:lnTo>
                      <a:pt x="0" y="182"/>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7986" name="Freeform 114"/>
              <p:cNvSpPr>
                <a:spLocks/>
              </p:cNvSpPr>
              <p:nvPr/>
            </p:nvSpPr>
            <p:spPr bwMode="auto">
              <a:xfrm>
                <a:off x="1080" y="2470"/>
                <a:ext cx="39" cy="59"/>
              </a:xfrm>
              <a:custGeom>
                <a:avLst/>
                <a:gdLst>
                  <a:gd name="T0" fmla="*/ 117 w 117"/>
                  <a:gd name="T1" fmla="*/ 177 h 177"/>
                  <a:gd name="T2" fmla="*/ 14 w 117"/>
                  <a:gd name="T3" fmla="*/ 177 h 177"/>
                  <a:gd name="T4" fmla="*/ 3 w 117"/>
                  <a:gd name="T5" fmla="*/ 173 h 177"/>
                  <a:gd name="T6" fmla="*/ 0 w 117"/>
                  <a:gd name="T7" fmla="*/ 166 h 177"/>
                  <a:gd name="T8" fmla="*/ 0 w 117"/>
                  <a:gd name="T9" fmla="*/ 11 h 177"/>
                  <a:gd name="T10" fmla="*/ 3 w 117"/>
                  <a:gd name="T11" fmla="*/ 4 h 177"/>
                  <a:gd name="T12" fmla="*/ 14 w 117"/>
                  <a:gd name="T13" fmla="*/ 0 h 177"/>
                  <a:gd name="T14" fmla="*/ 42 w 117"/>
                  <a:gd name="T15" fmla="*/ 0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77">
                    <a:moveTo>
                      <a:pt x="117" y="177"/>
                    </a:moveTo>
                    <a:lnTo>
                      <a:pt x="14" y="177"/>
                    </a:lnTo>
                    <a:lnTo>
                      <a:pt x="3" y="173"/>
                    </a:lnTo>
                    <a:lnTo>
                      <a:pt x="0" y="166"/>
                    </a:lnTo>
                    <a:lnTo>
                      <a:pt x="0" y="11"/>
                    </a:lnTo>
                    <a:lnTo>
                      <a:pt x="3" y="4"/>
                    </a:lnTo>
                    <a:lnTo>
                      <a:pt x="14" y="0"/>
                    </a:lnTo>
                    <a:lnTo>
                      <a:pt x="42"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87" name="Freeform 115"/>
              <p:cNvSpPr>
                <a:spLocks/>
              </p:cNvSpPr>
              <p:nvPr/>
            </p:nvSpPr>
            <p:spPr bwMode="auto">
              <a:xfrm>
                <a:off x="953" y="2470"/>
                <a:ext cx="16" cy="59"/>
              </a:xfrm>
              <a:custGeom>
                <a:avLst/>
                <a:gdLst>
                  <a:gd name="T0" fmla="*/ 0 w 49"/>
                  <a:gd name="T1" fmla="*/ 177 h 177"/>
                  <a:gd name="T2" fmla="*/ 42 w 49"/>
                  <a:gd name="T3" fmla="*/ 177 h 177"/>
                  <a:gd name="T4" fmla="*/ 45 w 49"/>
                  <a:gd name="T5" fmla="*/ 173 h 177"/>
                  <a:gd name="T6" fmla="*/ 49 w 49"/>
                  <a:gd name="T7" fmla="*/ 166 h 177"/>
                  <a:gd name="T8" fmla="*/ 49 w 49"/>
                  <a:gd name="T9" fmla="*/ 11 h 177"/>
                  <a:gd name="T10" fmla="*/ 45 w 49"/>
                  <a:gd name="T11" fmla="*/ 4 h 177"/>
                  <a:gd name="T12" fmla="*/ 42 w 49"/>
                  <a:gd name="T13" fmla="*/ 0 h 177"/>
                  <a:gd name="T14" fmla="*/ 31 w 49"/>
                  <a:gd name="T15" fmla="*/ 0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177">
                    <a:moveTo>
                      <a:pt x="0" y="177"/>
                    </a:moveTo>
                    <a:lnTo>
                      <a:pt x="42" y="177"/>
                    </a:lnTo>
                    <a:lnTo>
                      <a:pt x="45" y="173"/>
                    </a:lnTo>
                    <a:lnTo>
                      <a:pt x="49" y="166"/>
                    </a:lnTo>
                    <a:lnTo>
                      <a:pt x="49" y="11"/>
                    </a:lnTo>
                    <a:lnTo>
                      <a:pt x="45" y="4"/>
                    </a:lnTo>
                    <a:lnTo>
                      <a:pt x="42" y="0"/>
                    </a:lnTo>
                    <a:lnTo>
                      <a:pt x="31"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88" name="Freeform 116"/>
              <p:cNvSpPr>
                <a:spLocks/>
              </p:cNvSpPr>
              <p:nvPr/>
            </p:nvSpPr>
            <p:spPr bwMode="auto">
              <a:xfrm>
                <a:off x="1023" y="2532"/>
                <a:ext cx="46" cy="3"/>
              </a:xfrm>
              <a:custGeom>
                <a:avLst/>
                <a:gdLst>
                  <a:gd name="T0" fmla="*/ 138 w 138"/>
                  <a:gd name="T1" fmla="*/ 11 h 11"/>
                  <a:gd name="T2" fmla="*/ 52 w 138"/>
                  <a:gd name="T3" fmla="*/ 11 h 11"/>
                  <a:gd name="T4" fmla="*/ 0 w 138"/>
                  <a:gd name="T5" fmla="*/ 11 h 11"/>
                  <a:gd name="T6" fmla="*/ 0 w 138"/>
                  <a:gd name="T7" fmla="*/ 4 h 11"/>
                  <a:gd name="T8" fmla="*/ 13 w 138"/>
                  <a:gd name="T9" fmla="*/ 4 h 11"/>
                  <a:gd name="T10" fmla="*/ 48 w 138"/>
                  <a:gd name="T11" fmla="*/ 0 h 11"/>
                  <a:gd name="T12" fmla="*/ 100 w 138"/>
                  <a:gd name="T13" fmla="*/ 0 h 11"/>
                  <a:gd name="T14" fmla="*/ 138 w 138"/>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1">
                    <a:moveTo>
                      <a:pt x="138" y="11"/>
                    </a:moveTo>
                    <a:lnTo>
                      <a:pt x="52" y="11"/>
                    </a:lnTo>
                    <a:lnTo>
                      <a:pt x="0" y="11"/>
                    </a:lnTo>
                    <a:lnTo>
                      <a:pt x="0" y="4"/>
                    </a:lnTo>
                    <a:lnTo>
                      <a:pt x="13" y="4"/>
                    </a:lnTo>
                    <a:lnTo>
                      <a:pt x="48" y="0"/>
                    </a:lnTo>
                    <a:lnTo>
                      <a:pt x="100" y="0"/>
                    </a:lnTo>
                    <a:lnTo>
                      <a:pt x="138" y="11"/>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7989" name="Freeform 117"/>
              <p:cNvSpPr>
                <a:spLocks/>
              </p:cNvSpPr>
              <p:nvPr/>
            </p:nvSpPr>
            <p:spPr bwMode="auto">
              <a:xfrm>
                <a:off x="981" y="2531"/>
                <a:ext cx="36" cy="6"/>
              </a:xfrm>
              <a:custGeom>
                <a:avLst/>
                <a:gdLst>
                  <a:gd name="T0" fmla="*/ 0 w 107"/>
                  <a:gd name="T1" fmla="*/ 10 h 17"/>
                  <a:gd name="T2" fmla="*/ 4 w 107"/>
                  <a:gd name="T3" fmla="*/ 10 h 17"/>
                  <a:gd name="T4" fmla="*/ 18 w 107"/>
                  <a:gd name="T5" fmla="*/ 13 h 17"/>
                  <a:gd name="T6" fmla="*/ 52 w 107"/>
                  <a:gd name="T7" fmla="*/ 17 h 17"/>
                  <a:gd name="T8" fmla="*/ 107 w 107"/>
                  <a:gd name="T9" fmla="*/ 17 h 17"/>
                  <a:gd name="T10" fmla="*/ 107 w 107"/>
                  <a:gd name="T11" fmla="*/ 6 h 17"/>
                  <a:gd name="T12" fmla="*/ 55 w 107"/>
                  <a:gd name="T13" fmla="*/ 6 h 17"/>
                  <a:gd name="T14" fmla="*/ 18 w 107"/>
                  <a:gd name="T15" fmla="*/ 2 h 17"/>
                  <a:gd name="T16" fmla="*/ 7 w 107"/>
                  <a:gd name="T17" fmla="*/ 0 h 17"/>
                  <a:gd name="T18" fmla="*/ 0 w 107"/>
                  <a:gd name="T19" fmla="*/ 0 h 17"/>
                  <a:gd name="T20" fmla="*/ 0 w 107"/>
                  <a:gd name="T21"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7">
                    <a:moveTo>
                      <a:pt x="0" y="10"/>
                    </a:moveTo>
                    <a:lnTo>
                      <a:pt x="4" y="10"/>
                    </a:lnTo>
                    <a:lnTo>
                      <a:pt x="18" y="13"/>
                    </a:lnTo>
                    <a:lnTo>
                      <a:pt x="52" y="17"/>
                    </a:lnTo>
                    <a:lnTo>
                      <a:pt x="107" y="17"/>
                    </a:lnTo>
                    <a:lnTo>
                      <a:pt x="107" y="6"/>
                    </a:lnTo>
                    <a:lnTo>
                      <a:pt x="55" y="6"/>
                    </a:lnTo>
                    <a:lnTo>
                      <a:pt x="18" y="2"/>
                    </a:lnTo>
                    <a:lnTo>
                      <a:pt x="7" y="0"/>
                    </a:lnTo>
                    <a:lnTo>
                      <a:pt x="0" y="0"/>
                    </a:lnTo>
                    <a:lnTo>
                      <a:pt x="0" y="10"/>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7990" name="Freeform 118"/>
              <p:cNvSpPr>
                <a:spLocks/>
              </p:cNvSpPr>
              <p:nvPr/>
            </p:nvSpPr>
            <p:spPr bwMode="auto">
              <a:xfrm>
                <a:off x="1023" y="2462"/>
                <a:ext cx="46" cy="5"/>
              </a:xfrm>
              <a:custGeom>
                <a:avLst/>
                <a:gdLst>
                  <a:gd name="T0" fmla="*/ 138 w 138"/>
                  <a:gd name="T1" fmla="*/ 4 h 15"/>
                  <a:gd name="T2" fmla="*/ 103 w 138"/>
                  <a:gd name="T3" fmla="*/ 4 h 15"/>
                  <a:gd name="T4" fmla="*/ 52 w 138"/>
                  <a:gd name="T5" fmla="*/ 0 h 15"/>
                  <a:gd name="T6" fmla="*/ 0 w 138"/>
                  <a:gd name="T7" fmla="*/ 0 h 15"/>
                  <a:gd name="T8" fmla="*/ 0 w 138"/>
                  <a:gd name="T9" fmla="*/ 11 h 15"/>
                  <a:gd name="T10" fmla="*/ 48 w 138"/>
                  <a:gd name="T11" fmla="*/ 11 h 15"/>
                  <a:gd name="T12" fmla="*/ 86 w 138"/>
                  <a:gd name="T13" fmla="*/ 15 h 15"/>
                  <a:gd name="T14" fmla="*/ 100 w 138"/>
                  <a:gd name="T15" fmla="*/ 15 h 15"/>
                  <a:gd name="T16" fmla="*/ 138 w 138"/>
                  <a:gd name="T17"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5">
                    <a:moveTo>
                      <a:pt x="138" y="4"/>
                    </a:moveTo>
                    <a:lnTo>
                      <a:pt x="103" y="4"/>
                    </a:lnTo>
                    <a:lnTo>
                      <a:pt x="52" y="0"/>
                    </a:lnTo>
                    <a:lnTo>
                      <a:pt x="0" y="0"/>
                    </a:lnTo>
                    <a:lnTo>
                      <a:pt x="0" y="11"/>
                    </a:lnTo>
                    <a:lnTo>
                      <a:pt x="48" y="11"/>
                    </a:lnTo>
                    <a:lnTo>
                      <a:pt x="86" y="15"/>
                    </a:lnTo>
                    <a:lnTo>
                      <a:pt x="100" y="15"/>
                    </a:lnTo>
                    <a:lnTo>
                      <a:pt x="138" y="4"/>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7991" name="Freeform 119"/>
              <p:cNvSpPr>
                <a:spLocks/>
              </p:cNvSpPr>
              <p:nvPr/>
            </p:nvSpPr>
            <p:spPr bwMode="auto">
              <a:xfrm>
                <a:off x="981" y="2462"/>
                <a:ext cx="36" cy="5"/>
              </a:xfrm>
              <a:custGeom>
                <a:avLst/>
                <a:gdLst>
                  <a:gd name="T0" fmla="*/ 0 w 107"/>
                  <a:gd name="T1" fmla="*/ 8 h 17"/>
                  <a:gd name="T2" fmla="*/ 4 w 107"/>
                  <a:gd name="T3" fmla="*/ 8 h 17"/>
                  <a:gd name="T4" fmla="*/ 18 w 107"/>
                  <a:gd name="T5" fmla="*/ 4 h 17"/>
                  <a:gd name="T6" fmla="*/ 52 w 107"/>
                  <a:gd name="T7" fmla="*/ 0 h 17"/>
                  <a:gd name="T8" fmla="*/ 107 w 107"/>
                  <a:gd name="T9" fmla="*/ 0 h 17"/>
                  <a:gd name="T10" fmla="*/ 107 w 107"/>
                  <a:gd name="T11" fmla="*/ 11 h 17"/>
                  <a:gd name="T12" fmla="*/ 55 w 107"/>
                  <a:gd name="T13" fmla="*/ 11 h 17"/>
                  <a:gd name="T14" fmla="*/ 18 w 107"/>
                  <a:gd name="T15" fmla="*/ 15 h 17"/>
                  <a:gd name="T16" fmla="*/ 7 w 107"/>
                  <a:gd name="T17" fmla="*/ 17 h 17"/>
                  <a:gd name="T18" fmla="*/ 0 w 107"/>
                  <a:gd name="T19" fmla="*/ 17 h 17"/>
                  <a:gd name="T20" fmla="*/ 0 w 107"/>
                  <a:gd name="T21"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7">
                    <a:moveTo>
                      <a:pt x="0" y="8"/>
                    </a:moveTo>
                    <a:lnTo>
                      <a:pt x="4" y="8"/>
                    </a:lnTo>
                    <a:lnTo>
                      <a:pt x="18" y="4"/>
                    </a:lnTo>
                    <a:lnTo>
                      <a:pt x="52" y="0"/>
                    </a:lnTo>
                    <a:lnTo>
                      <a:pt x="107" y="0"/>
                    </a:lnTo>
                    <a:lnTo>
                      <a:pt x="107" y="11"/>
                    </a:lnTo>
                    <a:lnTo>
                      <a:pt x="55" y="11"/>
                    </a:lnTo>
                    <a:lnTo>
                      <a:pt x="18" y="15"/>
                    </a:lnTo>
                    <a:lnTo>
                      <a:pt x="7" y="17"/>
                    </a:lnTo>
                    <a:lnTo>
                      <a:pt x="0" y="17"/>
                    </a:lnTo>
                    <a:lnTo>
                      <a:pt x="0" y="8"/>
                    </a:lnTo>
                    <a:close/>
                  </a:path>
                </a:pathLst>
              </a:custGeom>
              <a:solidFill>
                <a:srgbClr val="29CAFF"/>
              </a:solidFill>
              <a:ln w="0" cap="sq">
                <a:solidFill>
                  <a:srgbClr val="000000"/>
                </a:solidFill>
                <a:prstDash val="solid"/>
                <a:miter lim="800000"/>
                <a:headEnd/>
                <a:tailEnd/>
              </a:ln>
            </p:spPr>
            <p:txBody>
              <a:bodyPr/>
              <a:lstStyle/>
              <a:p>
                <a:endParaRPr lang="en-US"/>
              </a:p>
            </p:txBody>
          </p:sp>
        </p:grpSp>
        <p:grpSp>
          <p:nvGrpSpPr>
            <p:cNvPr id="1487992" name="Group 120"/>
            <p:cNvGrpSpPr>
              <a:grpSpLocks/>
            </p:cNvGrpSpPr>
            <p:nvPr/>
          </p:nvGrpSpPr>
          <p:grpSpPr bwMode="auto">
            <a:xfrm>
              <a:off x="4357" y="3502"/>
              <a:ext cx="112" cy="47"/>
              <a:chOff x="911" y="2715"/>
              <a:chExt cx="178" cy="79"/>
            </a:xfrm>
          </p:grpSpPr>
          <p:sp>
            <p:nvSpPr>
              <p:cNvPr id="1487993" name="Freeform 121"/>
              <p:cNvSpPr>
                <a:spLocks/>
              </p:cNvSpPr>
              <p:nvPr/>
            </p:nvSpPr>
            <p:spPr bwMode="auto">
              <a:xfrm>
                <a:off x="911" y="2715"/>
                <a:ext cx="178" cy="79"/>
              </a:xfrm>
              <a:custGeom>
                <a:avLst/>
                <a:gdLst>
                  <a:gd name="T0" fmla="*/ 0 w 532"/>
                  <a:gd name="T1" fmla="*/ 224 h 239"/>
                  <a:gd name="T2" fmla="*/ 4 w 532"/>
                  <a:gd name="T3" fmla="*/ 228 h 239"/>
                  <a:gd name="T4" fmla="*/ 13 w 532"/>
                  <a:gd name="T5" fmla="*/ 231 h 239"/>
                  <a:gd name="T6" fmla="*/ 35 w 532"/>
                  <a:gd name="T7" fmla="*/ 231 h 239"/>
                  <a:gd name="T8" fmla="*/ 59 w 532"/>
                  <a:gd name="T9" fmla="*/ 235 h 239"/>
                  <a:gd name="T10" fmla="*/ 90 w 532"/>
                  <a:gd name="T11" fmla="*/ 235 h 239"/>
                  <a:gd name="T12" fmla="*/ 169 w 532"/>
                  <a:gd name="T13" fmla="*/ 239 h 239"/>
                  <a:gd name="T14" fmla="*/ 258 w 532"/>
                  <a:gd name="T15" fmla="*/ 239 h 239"/>
                  <a:gd name="T16" fmla="*/ 355 w 532"/>
                  <a:gd name="T17" fmla="*/ 239 h 239"/>
                  <a:gd name="T18" fmla="*/ 438 w 532"/>
                  <a:gd name="T19" fmla="*/ 235 h 239"/>
                  <a:gd name="T20" fmla="*/ 473 w 532"/>
                  <a:gd name="T21" fmla="*/ 235 h 239"/>
                  <a:gd name="T22" fmla="*/ 497 w 532"/>
                  <a:gd name="T23" fmla="*/ 231 h 239"/>
                  <a:gd name="T24" fmla="*/ 521 w 532"/>
                  <a:gd name="T25" fmla="*/ 231 h 239"/>
                  <a:gd name="T26" fmla="*/ 532 w 532"/>
                  <a:gd name="T27" fmla="*/ 224 h 239"/>
                  <a:gd name="T28" fmla="*/ 532 w 532"/>
                  <a:gd name="T29" fmla="*/ 18 h 239"/>
                  <a:gd name="T30" fmla="*/ 528 w 532"/>
                  <a:gd name="T31" fmla="*/ 11 h 239"/>
                  <a:gd name="T32" fmla="*/ 521 w 532"/>
                  <a:gd name="T33" fmla="*/ 7 h 239"/>
                  <a:gd name="T34" fmla="*/ 497 w 532"/>
                  <a:gd name="T35" fmla="*/ 7 h 239"/>
                  <a:gd name="T36" fmla="*/ 473 w 532"/>
                  <a:gd name="T37" fmla="*/ 3 h 239"/>
                  <a:gd name="T38" fmla="*/ 438 w 532"/>
                  <a:gd name="T39" fmla="*/ 3 h 239"/>
                  <a:gd name="T40" fmla="*/ 352 w 532"/>
                  <a:gd name="T41" fmla="*/ 0 h 239"/>
                  <a:gd name="T42" fmla="*/ 256 w 532"/>
                  <a:gd name="T43" fmla="*/ 0 h 239"/>
                  <a:gd name="T44" fmla="*/ 166 w 532"/>
                  <a:gd name="T45" fmla="*/ 0 h 239"/>
                  <a:gd name="T46" fmla="*/ 90 w 532"/>
                  <a:gd name="T47" fmla="*/ 3 h 239"/>
                  <a:gd name="T48" fmla="*/ 59 w 532"/>
                  <a:gd name="T49" fmla="*/ 3 h 239"/>
                  <a:gd name="T50" fmla="*/ 35 w 532"/>
                  <a:gd name="T51" fmla="*/ 7 h 239"/>
                  <a:gd name="T52" fmla="*/ 13 w 532"/>
                  <a:gd name="T53" fmla="*/ 7 h 239"/>
                  <a:gd name="T54" fmla="*/ 4 w 532"/>
                  <a:gd name="T55" fmla="*/ 11 h 239"/>
                  <a:gd name="T56" fmla="*/ 0 w 532"/>
                  <a:gd name="T57" fmla="*/ 18 h 239"/>
                  <a:gd name="T58" fmla="*/ 0 w 532"/>
                  <a:gd name="T59" fmla="*/ 22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2" h="239">
                    <a:moveTo>
                      <a:pt x="0" y="224"/>
                    </a:moveTo>
                    <a:lnTo>
                      <a:pt x="4" y="228"/>
                    </a:lnTo>
                    <a:lnTo>
                      <a:pt x="13" y="231"/>
                    </a:lnTo>
                    <a:lnTo>
                      <a:pt x="35" y="231"/>
                    </a:lnTo>
                    <a:lnTo>
                      <a:pt x="59" y="235"/>
                    </a:lnTo>
                    <a:lnTo>
                      <a:pt x="90" y="235"/>
                    </a:lnTo>
                    <a:lnTo>
                      <a:pt x="169" y="239"/>
                    </a:lnTo>
                    <a:lnTo>
                      <a:pt x="258" y="239"/>
                    </a:lnTo>
                    <a:lnTo>
                      <a:pt x="355" y="239"/>
                    </a:lnTo>
                    <a:lnTo>
                      <a:pt x="438" y="235"/>
                    </a:lnTo>
                    <a:lnTo>
                      <a:pt x="473" y="235"/>
                    </a:lnTo>
                    <a:lnTo>
                      <a:pt x="497" y="231"/>
                    </a:lnTo>
                    <a:lnTo>
                      <a:pt x="521" y="231"/>
                    </a:lnTo>
                    <a:lnTo>
                      <a:pt x="532" y="224"/>
                    </a:lnTo>
                    <a:lnTo>
                      <a:pt x="532" y="18"/>
                    </a:lnTo>
                    <a:lnTo>
                      <a:pt x="528" y="11"/>
                    </a:lnTo>
                    <a:lnTo>
                      <a:pt x="521" y="7"/>
                    </a:lnTo>
                    <a:lnTo>
                      <a:pt x="497" y="7"/>
                    </a:lnTo>
                    <a:lnTo>
                      <a:pt x="473" y="3"/>
                    </a:lnTo>
                    <a:lnTo>
                      <a:pt x="438" y="3"/>
                    </a:lnTo>
                    <a:lnTo>
                      <a:pt x="352" y="0"/>
                    </a:lnTo>
                    <a:lnTo>
                      <a:pt x="256" y="0"/>
                    </a:lnTo>
                    <a:lnTo>
                      <a:pt x="166" y="0"/>
                    </a:lnTo>
                    <a:lnTo>
                      <a:pt x="90" y="3"/>
                    </a:lnTo>
                    <a:lnTo>
                      <a:pt x="59" y="3"/>
                    </a:lnTo>
                    <a:lnTo>
                      <a:pt x="35" y="7"/>
                    </a:lnTo>
                    <a:lnTo>
                      <a:pt x="13" y="7"/>
                    </a:lnTo>
                    <a:lnTo>
                      <a:pt x="4" y="11"/>
                    </a:lnTo>
                    <a:lnTo>
                      <a:pt x="0" y="18"/>
                    </a:lnTo>
                    <a:lnTo>
                      <a:pt x="0" y="224"/>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7994" name="Freeform 122"/>
              <p:cNvSpPr>
                <a:spLocks/>
              </p:cNvSpPr>
              <p:nvPr/>
            </p:nvSpPr>
            <p:spPr bwMode="auto">
              <a:xfrm>
                <a:off x="1021" y="2719"/>
                <a:ext cx="16" cy="70"/>
              </a:xfrm>
              <a:custGeom>
                <a:avLst/>
                <a:gdLst>
                  <a:gd name="T0" fmla="*/ 0 w 48"/>
                  <a:gd name="T1" fmla="*/ 197 h 210"/>
                  <a:gd name="T2" fmla="*/ 35 w 48"/>
                  <a:gd name="T3" fmla="*/ 210 h 210"/>
                  <a:gd name="T4" fmla="*/ 38 w 48"/>
                  <a:gd name="T5" fmla="*/ 201 h 210"/>
                  <a:gd name="T6" fmla="*/ 41 w 48"/>
                  <a:gd name="T7" fmla="*/ 177 h 210"/>
                  <a:gd name="T8" fmla="*/ 48 w 48"/>
                  <a:gd name="T9" fmla="*/ 107 h 210"/>
                  <a:gd name="T10" fmla="*/ 41 w 48"/>
                  <a:gd name="T11" fmla="*/ 39 h 210"/>
                  <a:gd name="T12" fmla="*/ 38 w 48"/>
                  <a:gd name="T13" fmla="*/ 11 h 210"/>
                  <a:gd name="T14" fmla="*/ 35 w 48"/>
                  <a:gd name="T15" fmla="*/ 4 h 210"/>
                  <a:gd name="T16" fmla="*/ 35 w 48"/>
                  <a:gd name="T17" fmla="*/ 0 h 210"/>
                  <a:gd name="T18" fmla="*/ 0 w 48"/>
                  <a:gd name="T19" fmla="*/ 13 h 210"/>
                  <a:gd name="T20" fmla="*/ 0 w 48"/>
                  <a:gd name="T21" fmla="*/ 19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210">
                    <a:moveTo>
                      <a:pt x="0" y="197"/>
                    </a:moveTo>
                    <a:lnTo>
                      <a:pt x="35" y="210"/>
                    </a:lnTo>
                    <a:lnTo>
                      <a:pt x="38" y="201"/>
                    </a:lnTo>
                    <a:lnTo>
                      <a:pt x="41" y="177"/>
                    </a:lnTo>
                    <a:lnTo>
                      <a:pt x="48" y="107"/>
                    </a:lnTo>
                    <a:lnTo>
                      <a:pt x="41" y="39"/>
                    </a:lnTo>
                    <a:lnTo>
                      <a:pt x="38" y="11"/>
                    </a:lnTo>
                    <a:lnTo>
                      <a:pt x="35" y="4"/>
                    </a:lnTo>
                    <a:lnTo>
                      <a:pt x="35" y="0"/>
                    </a:lnTo>
                    <a:lnTo>
                      <a:pt x="0" y="13"/>
                    </a:lnTo>
                    <a:lnTo>
                      <a:pt x="0" y="197"/>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7995" name="Freeform 123"/>
              <p:cNvSpPr>
                <a:spLocks/>
              </p:cNvSpPr>
              <p:nvPr/>
            </p:nvSpPr>
            <p:spPr bwMode="auto">
              <a:xfrm>
                <a:off x="925" y="2724"/>
                <a:ext cx="17" cy="61"/>
              </a:xfrm>
              <a:custGeom>
                <a:avLst/>
                <a:gdLst>
                  <a:gd name="T0" fmla="*/ 0 w 52"/>
                  <a:gd name="T1" fmla="*/ 184 h 184"/>
                  <a:gd name="T2" fmla="*/ 46 w 52"/>
                  <a:gd name="T3" fmla="*/ 177 h 184"/>
                  <a:gd name="T4" fmla="*/ 46 w 52"/>
                  <a:gd name="T5" fmla="*/ 170 h 184"/>
                  <a:gd name="T6" fmla="*/ 49 w 52"/>
                  <a:gd name="T7" fmla="*/ 153 h 184"/>
                  <a:gd name="T8" fmla="*/ 52 w 52"/>
                  <a:gd name="T9" fmla="*/ 125 h 184"/>
                  <a:gd name="T10" fmla="*/ 52 w 52"/>
                  <a:gd name="T11" fmla="*/ 94 h 184"/>
                  <a:gd name="T12" fmla="*/ 52 w 52"/>
                  <a:gd name="T13" fmla="*/ 63 h 184"/>
                  <a:gd name="T14" fmla="*/ 49 w 52"/>
                  <a:gd name="T15" fmla="*/ 35 h 184"/>
                  <a:gd name="T16" fmla="*/ 46 w 52"/>
                  <a:gd name="T17" fmla="*/ 15 h 184"/>
                  <a:gd name="T18" fmla="*/ 46 w 52"/>
                  <a:gd name="T19" fmla="*/ 8 h 184"/>
                  <a:gd name="T20" fmla="*/ 0 w 52"/>
                  <a:gd name="T21" fmla="*/ 0 h 184"/>
                  <a:gd name="T22" fmla="*/ 0 w 52"/>
                  <a:gd name="T23"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84">
                    <a:moveTo>
                      <a:pt x="0" y="184"/>
                    </a:moveTo>
                    <a:lnTo>
                      <a:pt x="46" y="177"/>
                    </a:lnTo>
                    <a:lnTo>
                      <a:pt x="46" y="170"/>
                    </a:lnTo>
                    <a:lnTo>
                      <a:pt x="49" y="153"/>
                    </a:lnTo>
                    <a:lnTo>
                      <a:pt x="52" y="125"/>
                    </a:lnTo>
                    <a:lnTo>
                      <a:pt x="52" y="94"/>
                    </a:lnTo>
                    <a:lnTo>
                      <a:pt x="52" y="63"/>
                    </a:lnTo>
                    <a:lnTo>
                      <a:pt x="49" y="35"/>
                    </a:lnTo>
                    <a:lnTo>
                      <a:pt x="46" y="15"/>
                    </a:lnTo>
                    <a:lnTo>
                      <a:pt x="46" y="8"/>
                    </a:lnTo>
                    <a:lnTo>
                      <a:pt x="0" y="0"/>
                    </a:lnTo>
                    <a:lnTo>
                      <a:pt x="0" y="184"/>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7996" name="Freeform 124"/>
              <p:cNvSpPr>
                <a:spLocks/>
              </p:cNvSpPr>
              <p:nvPr/>
            </p:nvSpPr>
            <p:spPr bwMode="auto">
              <a:xfrm>
                <a:off x="943" y="2723"/>
                <a:ext cx="75" cy="64"/>
              </a:xfrm>
              <a:custGeom>
                <a:avLst/>
                <a:gdLst>
                  <a:gd name="T0" fmla="*/ 0 w 225"/>
                  <a:gd name="T1" fmla="*/ 179 h 192"/>
                  <a:gd name="T2" fmla="*/ 4 w 225"/>
                  <a:gd name="T3" fmla="*/ 186 h 192"/>
                  <a:gd name="T4" fmla="*/ 15 w 225"/>
                  <a:gd name="T5" fmla="*/ 186 h 192"/>
                  <a:gd name="T6" fmla="*/ 35 w 225"/>
                  <a:gd name="T7" fmla="*/ 190 h 192"/>
                  <a:gd name="T8" fmla="*/ 70 w 225"/>
                  <a:gd name="T9" fmla="*/ 192 h 192"/>
                  <a:gd name="T10" fmla="*/ 107 w 225"/>
                  <a:gd name="T11" fmla="*/ 192 h 192"/>
                  <a:gd name="T12" fmla="*/ 187 w 225"/>
                  <a:gd name="T13" fmla="*/ 190 h 192"/>
                  <a:gd name="T14" fmla="*/ 211 w 225"/>
                  <a:gd name="T15" fmla="*/ 186 h 192"/>
                  <a:gd name="T16" fmla="*/ 221 w 225"/>
                  <a:gd name="T17" fmla="*/ 186 h 192"/>
                  <a:gd name="T18" fmla="*/ 225 w 225"/>
                  <a:gd name="T19" fmla="*/ 179 h 192"/>
                  <a:gd name="T20" fmla="*/ 225 w 225"/>
                  <a:gd name="T21" fmla="*/ 10 h 192"/>
                  <a:gd name="T22" fmla="*/ 221 w 225"/>
                  <a:gd name="T23" fmla="*/ 2 h 192"/>
                  <a:gd name="T24" fmla="*/ 187 w 225"/>
                  <a:gd name="T25" fmla="*/ 2 h 192"/>
                  <a:gd name="T26" fmla="*/ 107 w 225"/>
                  <a:gd name="T27" fmla="*/ 0 h 192"/>
                  <a:gd name="T28" fmla="*/ 35 w 225"/>
                  <a:gd name="T29" fmla="*/ 2 h 192"/>
                  <a:gd name="T30" fmla="*/ 4 w 225"/>
                  <a:gd name="T31" fmla="*/ 2 h 192"/>
                  <a:gd name="T32" fmla="*/ 0 w 225"/>
                  <a:gd name="T33" fmla="*/ 10 h 192"/>
                  <a:gd name="T34" fmla="*/ 0 w 225"/>
                  <a:gd name="T35" fmla="*/ 17 h 192"/>
                  <a:gd name="T36" fmla="*/ 4 w 225"/>
                  <a:gd name="T37" fmla="*/ 37 h 192"/>
                  <a:gd name="T38" fmla="*/ 4 w 225"/>
                  <a:gd name="T39" fmla="*/ 96 h 192"/>
                  <a:gd name="T40" fmla="*/ 4 w 225"/>
                  <a:gd name="T41" fmla="*/ 155 h 192"/>
                  <a:gd name="T42" fmla="*/ 0 w 225"/>
                  <a:gd name="T43" fmla="*/ 172 h 192"/>
                  <a:gd name="T44" fmla="*/ 0 w 225"/>
                  <a:gd name="T45" fmla="*/ 17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5" h="192">
                    <a:moveTo>
                      <a:pt x="0" y="179"/>
                    </a:moveTo>
                    <a:lnTo>
                      <a:pt x="4" y="186"/>
                    </a:lnTo>
                    <a:lnTo>
                      <a:pt x="15" y="186"/>
                    </a:lnTo>
                    <a:lnTo>
                      <a:pt x="35" y="190"/>
                    </a:lnTo>
                    <a:lnTo>
                      <a:pt x="70" y="192"/>
                    </a:lnTo>
                    <a:lnTo>
                      <a:pt x="107" y="192"/>
                    </a:lnTo>
                    <a:lnTo>
                      <a:pt x="187" y="190"/>
                    </a:lnTo>
                    <a:lnTo>
                      <a:pt x="211" y="186"/>
                    </a:lnTo>
                    <a:lnTo>
                      <a:pt x="221" y="186"/>
                    </a:lnTo>
                    <a:lnTo>
                      <a:pt x="225" y="179"/>
                    </a:lnTo>
                    <a:lnTo>
                      <a:pt x="225" y="10"/>
                    </a:lnTo>
                    <a:lnTo>
                      <a:pt x="221" y="2"/>
                    </a:lnTo>
                    <a:lnTo>
                      <a:pt x="187" y="2"/>
                    </a:lnTo>
                    <a:lnTo>
                      <a:pt x="107" y="0"/>
                    </a:lnTo>
                    <a:lnTo>
                      <a:pt x="35" y="2"/>
                    </a:lnTo>
                    <a:lnTo>
                      <a:pt x="4" y="2"/>
                    </a:lnTo>
                    <a:lnTo>
                      <a:pt x="0" y="10"/>
                    </a:lnTo>
                    <a:lnTo>
                      <a:pt x="0" y="17"/>
                    </a:lnTo>
                    <a:lnTo>
                      <a:pt x="4" y="37"/>
                    </a:lnTo>
                    <a:lnTo>
                      <a:pt x="4" y="96"/>
                    </a:lnTo>
                    <a:lnTo>
                      <a:pt x="4" y="155"/>
                    </a:lnTo>
                    <a:lnTo>
                      <a:pt x="0" y="172"/>
                    </a:lnTo>
                    <a:lnTo>
                      <a:pt x="0" y="179"/>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7997" name="Freeform 125"/>
              <p:cNvSpPr>
                <a:spLocks/>
              </p:cNvSpPr>
              <p:nvPr/>
            </p:nvSpPr>
            <p:spPr bwMode="auto">
              <a:xfrm>
                <a:off x="1041" y="2725"/>
                <a:ext cx="40" cy="59"/>
              </a:xfrm>
              <a:custGeom>
                <a:avLst/>
                <a:gdLst>
                  <a:gd name="T0" fmla="*/ 120 w 120"/>
                  <a:gd name="T1" fmla="*/ 176 h 176"/>
                  <a:gd name="T2" fmla="*/ 13 w 120"/>
                  <a:gd name="T3" fmla="*/ 176 h 176"/>
                  <a:gd name="T4" fmla="*/ 4 w 120"/>
                  <a:gd name="T5" fmla="*/ 173 h 176"/>
                  <a:gd name="T6" fmla="*/ 0 w 120"/>
                  <a:gd name="T7" fmla="*/ 166 h 176"/>
                  <a:gd name="T8" fmla="*/ 0 w 120"/>
                  <a:gd name="T9" fmla="*/ 14 h 176"/>
                  <a:gd name="T10" fmla="*/ 4 w 120"/>
                  <a:gd name="T11" fmla="*/ 4 h 176"/>
                  <a:gd name="T12" fmla="*/ 13 w 120"/>
                  <a:gd name="T13" fmla="*/ 0 h 176"/>
                  <a:gd name="T14" fmla="*/ 41 w 120"/>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76">
                    <a:moveTo>
                      <a:pt x="120" y="176"/>
                    </a:moveTo>
                    <a:lnTo>
                      <a:pt x="13" y="176"/>
                    </a:lnTo>
                    <a:lnTo>
                      <a:pt x="4" y="173"/>
                    </a:lnTo>
                    <a:lnTo>
                      <a:pt x="0" y="166"/>
                    </a:lnTo>
                    <a:lnTo>
                      <a:pt x="0" y="14"/>
                    </a:lnTo>
                    <a:lnTo>
                      <a:pt x="4" y="4"/>
                    </a:lnTo>
                    <a:lnTo>
                      <a:pt x="13" y="0"/>
                    </a:lnTo>
                    <a:lnTo>
                      <a:pt x="41"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98" name="Freeform 126"/>
              <p:cNvSpPr>
                <a:spLocks/>
              </p:cNvSpPr>
              <p:nvPr/>
            </p:nvSpPr>
            <p:spPr bwMode="auto">
              <a:xfrm>
                <a:off x="914" y="2725"/>
                <a:ext cx="9" cy="59"/>
              </a:xfrm>
              <a:custGeom>
                <a:avLst/>
                <a:gdLst>
                  <a:gd name="T0" fmla="*/ 0 w 28"/>
                  <a:gd name="T1" fmla="*/ 176 h 176"/>
                  <a:gd name="T2" fmla="*/ 24 w 28"/>
                  <a:gd name="T3" fmla="*/ 176 h 176"/>
                  <a:gd name="T4" fmla="*/ 28 w 28"/>
                  <a:gd name="T5" fmla="*/ 173 h 176"/>
                  <a:gd name="T6" fmla="*/ 28 w 28"/>
                  <a:gd name="T7" fmla="*/ 166 h 176"/>
                  <a:gd name="T8" fmla="*/ 28 w 28"/>
                  <a:gd name="T9" fmla="*/ 14 h 176"/>
                  <a:gd name="T10" fmla="*/ 24 w 28"/>
                  <a:gd name="T11" fmla="*/ 4 h 176"/>
                  <a:gd name="T12" fmla="*/ 24 w 28"/>
                  <a:gd name="T13" fmla="*/ 0 h 176"/>
                  <a:gd name="T14" fmla="*/ 17 w 28"/>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76">
                    <a:moveTo>
                      <a:pt x="0" y="176"/>
                    </a:moveTo>
                    <a:lnTo>
                      <a:pt x="24" y="176"/>
                    </a:lnTo>
                    <a:lnTo>
                      <a:pt x="28" y="173"/>
                    </a:lnTo>
                    <a:lnTo>
                      <a:pt x="28" y="166"/>
                    </a:lnTo>
                    <a:lnTo>
                      <a:pt x="28" y="14"/>
                    </a:lnTo>
                    <a:lnTo>
                      <a:pt x="24" y="4"/>
                    </a:lnTo>
                    <a:lnTo>
                      <a:pt x="24" y="0"/>
                    </a:lnTo>
                    <a:lnTo>
                      <a:pt x="17"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7999" name="Freeform 127"/>
              <p:cNvSpPr>
                <a:spLocks/>
              </p:cNvSpPr>
              <p:nvPr/>
            </p:nvSpPr>
            <p:spPr bwMode="auto">
              <a:xfrm>
                <a:off x="984" y="2788"/>
                <a:ext cx="46" cy="4"/>
              </a:xfrm>
              <a:custGeom>
                <a:avLst/>
                <a:gdLst>
                  <a:gd name="T0" fmla="*/ 138 w 138"/>
                  <a:gd name="T1" fmla="*/ 7 h 10"/>
                  <a:gd name="T2" fmla="*/ 128 w 138"/>
                  <a:gd name="T3" fmla="*/ 7 h 10"/>
                  <a:gd name="T4" fmla="*/ 104 w 138"/>
                  <a:gd name="T5" fmla="*/ 10 h 10"/>
                  <a:gd name="T6" fmla="*/ 52 w 138"/>
                  <a:gd name="T7" fmla="*/ 10 h 10"/>
                  <a:gd name="T8" fmla="*/ 0 w 138"/>
                  <a:gd name="T9" fmla="*/ 10 h 10"/>
                  <a:gd name="T10" fmla="*/ 0 w 138"/>
                  <a:gd name="T11" fmla="*/ 0 h 10"/>
                  <a:gd name="T12" fmla="*/ 52 w 138"/>
                  <a:gd name="T13" fmla="*/ 0 h 10"/>
                  <a:gd name="T14" fmla="*/ 104 w 138"/>
                  <a:gd name="T15" fmla="*/ 0 h 10"/>
                  <a:gd name="T16" fmla="*/ 138 w 138"/>
                  <a:gd name="T1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0">
                    <a:moveTo>
                      <a:pt x="138" y="7"/>
                    </a:moveTo>
                    <a:lnTo>
                      <a:pt x="128" y="7"/>
                    </a:lnTo>
                    <a:lnTo>
                      <a:pt x="104" y="10"/>
                    </a:lnTo>
                    <a:lnTo>
                      <a:pt x="52" y="10"/>
                    </a:lnTo>
                    <a:lnTo>
                      <a:pt x="0" y="10"/>
                    </a:lnTo>
                    <a:lnTo>
                      <a:pt x="0" y="0"/>
                    </a:lnTo>
                    <a:lnTo>
                      <a:pt x="52" y="0"/>
                    </a:lnTo>
                    <a:lnTo>
                      <a:pt x="104" y="0"/>
                    </a:lnTo>
                    <a:lnTo>
                      <a:pt x="138" y="7"/>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00" name="Freeform 128"/>
              <p:cNvSpPr>
                <a:spLocks/>
              </p:cNvSpPr>
              <p:nvPr/>
            </p:nvSpPr>
            <p:spPr bwMode="auto">
              <a:xfrm>
                <a:off x="942" y="2786"/>
                <a:ext cx="36" cy="6"/>
              </a:xfrm>
              <a:custGeom>
                <a:avLst/>
                <a:gdLst>
                  <a:gd name="T0" fmla="*/ 0 w 108"/>
                  <a:gd name="T1" fmla="*/ 9 h 16"/>
                  <a:gd name="T2" fmla="*/ 3 w 108"/>
                  <a:gd name="T3" fmla="*/ 9 h 16"/>
                  <a:gd name="T4" fmla="*/ 18 w 108"/>
                  <a:gd name="T5" fmla="*/ 13 h 16"/>
                  <a:gd name="T6" fmla="*/ 52 w 108"/>
                  <a:gd name="T7" fmla="*/ 16 h 16"/>
                  <a:gd name="T8" fmla="*/ 108 w 108"/>
                  <a:gd name="T9" fmla="*/ 16 h 16"/>
                  <a:gd name="T10" fmla="*/ 108 w 108"/>
                  <a:gd name="T11" fmla="*/ 6 h 16"/>
                  <a:gd name="T12" fmla="*/ 55 w 108"/>
                  <a:gd name="T13" fmla="*/ 6 h 16"/>
                  <a:gd name="T14" fmla="*/ 18 w 108"/>
                  <a:gd name="T15" fmla="*/ 2 h 16"/>
                  <a:gd name="T16" fmla="*/ 7 w 108"/>
                  <a:gd name="T17" fmla="*/ 0 h 16"/>
                  <a:gd name="T18" fmla="*/ 0 w 108"/>
                  <a:gd name="T19" fmla="*/ 0 h 16"/>
                  <a:gd name="T20" fmla="*/ 0 w 108"/>
                  <a:gd name="T2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6">
                    <a:moveTo>
                      <a:pt x="0" y="9"/>
                    </a:moveTo>
                    <a:lnTo>
                      <a:pt x="3" y="9"/>
                    </a:lnTo>
                    <a:lnTo>
                      <a:pt x="18" y="13"/>
                    </a:lnTo>
                    <a:lnTo>
                      <a:pt x="52" y="16"/>
                    </a:lnTo>
                    <a:lnTo>
                      <a:pt x="108" y="16"/>
                    </a:lnTo>
                    <a:lnTo>
                      <a:pt x="108" y="6"/>
                    </a:lnTo>
                    <a:lnTo>
                      <a:pt x="55" y="6"/>
                    </a:lnTo>
                    <a:lnTo>
                      <a:pt x="18" y="2"/>
                    </a:lnTo>
                    <a:lnTo>
                      <a:pt x="7" y="0"/>
                    </a:lnTo>
                    <a:lnTo>
                      <a:pt x="0" y="0"/>
                    </a:lnTo>
                    <a:lnTo>
                      <a:pt x="0" y="9"/>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01" name="Freeform 129"/>
              <p:cNvSpPr>
                <a:spLocks/>
              </p:cNvSpPr>
              <p:nvPr/>
            </p:nvSpPr>
            <p:spPr bwMode="auto">
              <a:xfrm>
                <a:off x="984" y="2718"/>
                <a:ext cx="46" cy="4"/>
              </a:xfrm>
              <a:custGeom>
                <a:avLst/>
                <a:gdLst>
                  <a:gd name="T0" fmla="*/ 138 w 138"/>
                  <a:gd name="T1" fmla="*/ 0 h 10"/>
                  <a:gd name="T2" fmla="*/ 52 w 138"/>
                  <a:gd name="T3" fmla="*/ 0 h 10"/>
                  <a:gd name="T4" fmla="*/ 0 w 138"/>
                  <a:gd name="T5" fmla="*/ 0 h 10"/>
                  <a:gd name="T6" fmla="*/ 0 w 138"/>
                  <a:gd name="T7" fmla="*/ 7 h 10"/>
                  <a:gd name="T8" fmla="*/ 4 w 138"/>
                  <a:gd name="T9" fmla="*/ 7 h 10"/>
                  <a:gd name="T10" fmla="*/ 17 w 138"/>
                  <a:gd name="T11" fmla="*/ 10 h 10"/>
                  <a:gd name="T12" fmla="*/ 52 w 138"/>
                  <a:gd name="T13" fmla="*/ 10 h 10"/>
                  <a:gd name="T14" fmla="*/ 104 w 138"/>
                  <a:gd name="T15" fmla="*/ 10 h 10"/>
                  <a:gd name="T16" fmla="*/ 138 w 13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0">
                    <a:moveTo>
                      <a:pt x="138" y="0"/>
                    </a:moveTo>
                    <a:lnTo>
                      <a:pt x="52" y="0"/>
                    </a:lnTo>
                    <a:lnTo>
                      <a:pt x="0" y="0"/>
                    </a:lnTo>
                    <a:lnTo>
                      <a:pt x="0" y="7"/>
                    </a:lnTo>
                    <a:lnTo>
                      <a:pt x="4" y="7"/>
                    </a:lnTo>
                    <a:lnTo>
                      <a:pt x="17" y="10"/>
                    </a:lnTo>
                    <a:lnTo>
                      <a:pt x="52" y="10"/>
                    </a:lnTo>
                    <a:lnTo>
                      <a:pt x="104" y="10"/>
                    </a:lnTo>
                    <a:lnTo>
                      <a:pt x="138" y="0"/>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02" name="Freeform 130"/>
              <p:cNvSpPr>
                <a:spLocks/>
              </p:cNvSpPr>
              <p:nvPr/>
            </p:nvSpPr>
            <p:spPr bwMode="auto">
              <a:xfrm>
                <a:off x="942" y="2717"/>
                <a:ext cx="36" cy="6"/>
              </a:xfrm>
              <a:custGeom>
                <a:avLst/>
                <a:gdLst>
                  <a:gd name="T0" fmla="*/ 0 w 108"/>
                  <a:gd name="T1" fmla="*/ 7 h 18"/>
                  <a:gd name="T2" fmla="*/ 3 w 108"/>
                  <a:gd name="T3" fmla="*/ 7 h 18"/>
                  <a:gd name="T4" fmla="*/ 18 w 108"/>
                  <a:gd name="T5" fmla="*/ 4 h 18"/>
                  <a:gd name="T6" fmla="*/ 52 w 108"/>
                  <a:gd name="T7" fmla="*/ 0 h 18"/>
                  <a:gd name="T8" fmla="*/ 108 w 108"/>
                  <a:gd name="T9" fmla="*/ 0 h 18"/>
                  <a:gd name="T10" fmla="*/ 108 w 108"/>
                  <a:gd name="T11" fmla="*/ 11 h 18"/>
                  <a:gd name="T12" fmla="*/ 55 w 108"/>
                  <a:gd name="T13" fmla="*/ 11 h 18"/>
                  <a:gd name="T14" fmla="*/ 18 w 108"/>
                  <a:gd name="T15" fmla="*/ 14 h 18"/>
                  <a:gd name="T16" fmla="*/ 7 w 108"/>
                  <a:gd name="T17" fmla="*/ 18 h 18"/>
                  <a:gd name="T18" fmla="*/ 0 w 108"/>
                  <a:gd name="T19" fmla="*/ 18 h 18"/>
                  <a:gd name="T20" fmla="*/ 0 w 108"/>
                  <a:gd name="T21"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8">
                    <a:moveTo>
                      <a:pt x="0" y="7"/>
                    </a:moveTo>
                    <a:lnTo>
                      <a:pt x="3" y="7"/>
                    </a:lnTo>
                    <a:lnTo>
                      <a:pt x="18" y="4"/>
                    </a:lnTo>
                    <a:lnTo>
                      <a:pt x="52" y="0"/>
                    </a:lnTo>
                    <a:lnTo>
                      <a:pt x="108" y="0"/>
                    </a:lnTo>
                    <a:lnTo>
                      <a:pt x="108" y="11"/>
                    </a:lnTo>
                    <a:lnTo>
                      <a:pt x="55" y="11"/>
                    </a:lnTo>
                    <a:lnTo>
                      <a:pt x="18" y="14"/>
                    </a:lnTo>
                    <a:lnTo>
                      <a:pt x="7" y="18"/>
                    </a:lnTo>
                    <a:lnTo>
                      <a:pt x="0" y="18"/>
                    </a:lnTo>
                    <a:lnTo>
                      <a:pt x="0" y="7"/>
                    </a:lnTo>
                    <a:close/>
                  </a:path>
                </a:pathLst>
              </a:custGeom>
              <a:solidFill>
                <a:srgbClr val="00EB00"/>
              </a:solidFill>
              <a:ln w="0" cap="sq">
                <a:solidFill>
                  <a:srgbClr val="000000"/>
                </a:solidFill>
                <a:prstDash val="solid"/>
                <a:miter lim="800000"/>
                <a:headEnd/>
                <a:tailEnd/>
              </a:ln>
            </p:spPr>
            <p:txBody>
              <a:bodyPr/>
              <a:lstStyle/>
              <a:p>
                <a:endParaRPr lang="en-US"/>
              </a:p>
            </p:txBody>
          </p:sp>
        </p:grpSp>
        <p:grpSp>
          <p:nvGrpSpPr>
            <p:cNvPr id="1488003" name="Group 131"/>
            <p:cNvGrpSpPr>
              <a:grpSpLocks/>
            </p:cNvGrpSpPr>
            <p:nvPr/>
          </p:nvGrpSpPr>
          <p:grpSpPr bwMode="auto">
            <a:xfrm>
              <a:off x="5080" y="3282"/>
              <a:ext cx="112" cy="48"/>
              <a:chOff x="2058" y="2353"/>
              <a:chExt cx="177" cy="79"/>
            </a:xfrm>
          </p:grpSpPr>
          <p:sp>
            <p:nvSpPr>
              <p:cNvPr id="1488004" name="Freeform 132"/>
              <p:cNvSpPr>
                <a:spLocks/>
              </p:cNvSpPr>
              <p:nvPr/>
            </p:nvSpPr>
            <p:spPr bwMode="auto">
              <a:xfrm>
                <a:off x="2058" y="2353"/>
                <a:ext cx="177" cy="79"/>
              </a:xfrm>
              <a:custGeom>
                <a:avLst/>
                <a:gdLst>
                  <a:gd name="T0" fmla="*/ 531 w 531"/>
                  <a:gd name="T1" fmla="*/ 224 h 237"/>
                  <a:gd name="T2" fmla="*/ 528 w 531"/>
                  <a:gd name="T3" fmla="*/ 228 h 237"/>
                  <a:gd name="T4" fmla="*/ 517 w 531"/>
                  <a:gd name="T5" fmla="*/ 231 h 237"/>
                  <a:gd name="T6" fmla="*/ 497 w 531"/>
                  <a:gd name="T7" fmla="*/ 231 h 237"/>
                  <a:gd name="T8" fmla="*/ 473 w 531"/>
                  <a:gd name="T9" fmla="*/ 234 h 237"/>
                  <a:gd name="T10" fmla="*/ 442 w 531"/>
                  <a:gd name="T11" fmla="*/ 234 h 237"/>
                  <a:gd name="T12" fmla="*/ 363 w 531"/>
                  <a:gd name="T13" fmla="*/ 237 h 237"/>
                  <a:gd name="T14" fmla="*/ 273 w 531"/>
                  <a:gd name="T15" fmla="*/ 237 h 237"/>
                  <a:gd name="T16" fmla="*/ 179 w 531"/>
                  <a:gd name="T17" fmla="*/ 237 h 237"/>
                  <a:gd name="T18" fmla="*/ 96 w 531"/>
                  <a:gd name="T19" fmla="*/ 234 h 237"/>
                  <a:gd name="T20" fmla="*/ 63 w 531"/>
                  <a:gd name="T21" fmla="*/ 234 h 237"/>
                  <a:gd name="T22" fmla="*/ 37 w 531"/>
                  <a:gd name="T23" fmla="*/ 231 h 237"/>
                  <a:gd name="T24" fmla="*/ 13 w 531"/>
                  <a:gd name="T25" fmla="*/ 231 h 237"/>
                  <a:gd name="T26" fmla="*/ 4 w 531"/>
                  <a:gd name="T27" fmla="*/ 228 h 237"/>
                  <a:gd name="T28" fmla="*/ 0 w 531"/>
                  <a:gd name="T29" fmla="*/ 224 h 237"/>
                  <a:gd name="T30" fmla="*/ 0 w 531"/>
                  <a:gd name="T31" fmla="*/ 17 h 237"/>
                  <a:gd name="T32" fmla="*/ 4 w 531"/>
                  <a:gd name="T33" fmla="*/ 11 h 237"/>
                  <a:gd name="T34" fmla="*/ 13 w 531"/>
                  <a:gd name="T35" fmla="*/ 7 h 237"/>
                  <a:gd name="T36" fmla="*/ 37 w 531"/>
                  <a:gd name="T37" fmla="*/ 7 h 237"/>
                  <a:gd name="T38" fmla="*/ 63 w 531"/>
                  <a:gd name="T39" fmla="*/ 3 h 237"/>
                  <a:gd name="T40" fmla="*/ 96 w 531"/>
                  <a:gd name="T41" fmla="*/ 3 h 237"/>
                  <a:gd name="T42" fmla="*/ 179 w 531"/>
                  <a:gd name="T43" fmla="*/ 0 h 237"/>
                  <a:gd name="T44" fmla="*/ 276 w 531"/>
                  <a:gd name="T45" fmla="*/ 0 h 237"/>
                  <a:gd name="T46" fmla="*/ 365 w 531"/>
                  <a:gd name="T47" fmla="*/ 0 h 237"/>
                  <a:gd name="T48" fmla="*/ 445 w 531"/>
                  <a:gd name="T49" fmla="*/ 3 h 237"/>
                  <a:gd name="T50" fmla="*/ 473 w 531"/>
                  <a:gd name="T51" fmla="*/ 3 h 237"/>
                  <a:gd name="T52" fmla="*/ 497 w 531"/>
                  <a:gd name="T53" fmla="*/ 7 h 237"/>
                  <a:gd name="T54" fmla="*/ 517 w 531"/>
                  <a:gd name="T55" fmla="*/ 7 h 237"/>
                  <a:gd name="T56" fmla="*/ 528 w 531"/>
                  <a:gd name="T57" fmla="*/ 11 h 237"/>
                  <a:gd name="T58" fmla="*/ 531 w 531"/>
                  <a:gd name="T59" fmla="*/ 17 h 237"/>
                  <a:gd name="T60" fmla="*/ 531 w 531"/>
                  <a:gd name="T61" fmla="*/ 22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1" h="237">
                    <a:moveTo>
                      <a:pt x="531" y="224"/>
                    </a:moveTo>
                    <a:lnTo>
                      <a:pt x="528" y="228"/>
                    </a:lnTo>
                    <a:lnTo>
                      <a:pt x="517" y="231"/>
                    </a:lnTo>
                    <a:lnTo>
                      <a:pt x="497" y="231"/>
                    </a:lnTo>
                    <a:lnTo>
                      <a:pt x="473" y="234"/>
                    </a:lnTo>
                    <a:lnTo>
                      <a:pt x="442" y="234"/>
                    </a:lnTo>
                    <a:lnTo>
                      <a:pt x="363" y="237"/>
                    </a:lnTo>
                    <a:lnTo>
                      <a:pt x="273" y="237"/>
                    </a:lnTo>
                    <a:lnTo>
                      <a:pt x="179" y="237"/>
                    </a:lnTo>
                    <a:lnTo>
                      <a:pt x="96" y="234"/>
                    </a:lnTo>
                    <a:lnTo>
                      <a:pt x="63" y="234"/>
                    </a:lnTo>
                    <a:lnTo>
                      <a:pt x="37" y="231"/>
                    </a:lnTo>
                    <a:lnTo>
                      <a:pt x="13" y="231"/>
                    </a:lnTo>
                    <a:lnTo>
                      <a:pt x="4" y="228"/>
                    </a:lnTo>
                    <a:lnTo>
                      <a:pt x="0" y="224"/>
                    </a:lnTo>
                    <a:lnTo>
                      <a:pt x="0" y="17"/>
                    </a:lnTo>
                    <a:lnTo>
                      <a:pt x="4" y="11"/>
                    </a:lnTo>
                    <a:lnTo>
                      <a:pt x="13" y="7"/>
                    </a:lnTo>
                    <a:lnTo>
                      <a:pt x="37" y="7"/>
                    </a:lnTo>
                    <a:lnTo>
                      <a:pt x="63" y="3"/>
                    </a:lnTo>
                    <a:lnTo>
                      <a:pt x="96" y="3"/>
                    </a:lnTo>
                    <a:lnTo>
                      <a:pt x="179" y="0"/>
                    </a:lnTo>
                    <a:lnTo>
                      <a:pt x="276" y="0"/>
                    </a:lnTo>
                    <a:lnTo>
                      <a:pt x="365" y="0"/>
                    </a:lnTo>
                    <a:lnTo>
                      <a:pt x="445" y="3"/>
                    </a:lnTo>
                    <a:lnTo>
                      <a:pt x="473" y="3"/>
                    </a:lnTo>
                    <a:lnTo>
                      <a:pt x="497" y="7"/>
                    </a:lnTo>
                    <a:lnTo>
                      <a:pt x="517" y="7"/>
                    </a:lnTo>
                    <a:lnTo>
                      <a:pt x="528" y="11"/>
                    </a:lnTo>
                    <a:lnTo>
                      <a:pt x="531" y="17"/>
                    </a:lnTo>
                    <a:lnTo>
                      <a:pt x="531" y="224"/>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8005" name="Freeform 133"/>
              <p:cNvSpPr>
                <a:spLocks/>
              </p:cNvSpPr>
              <p:nvPr/>
            </p:nvSpPr>
            <p:spPr bwMode="auto">
              <a:xfrm>
                <a:off x="2109" y="2357"/>
                <a:ext cx="16" cy="70"/>
              </a:xfrm>
              <a:custGeom>
                <a:avLst/>
                <a:gdLst>
                  <a:gd name="T0" fmla="*/ 48 w 48"/>
                  <a:gd name="T1" fmla="*/ 196 h 210"/>
                  <a:gd name="T2" fmla="*/ 14 w 48"/>
                  <a:gd name="T3" fmla="*/ 210 h 210"/>
                  <a:gd name="T4" fmla="*/ 11 w 48"/>
                  <a:gd name="T5" fmla="*/ 199 h 210"/>
                  <a:gd name="T6" fmla="*/ 7 w 48"/>
                  <a:gd name="T7" fmla="*/ 175 h 210"/>
                  <a:gd name="T8" fmla="*/ 0 w 48"/>
                  <a:gd name="T9" fmla="*/ 103 h 210"/>
                  <a:gd name="T10" fmla="*/ 11 w 48"/>
                  <a:gd name="T11" fmla="*/ 34 h 210"/>
                  <a:gd name="T12" fmla="*/ 14 w 48"/>
                  <a:gd name="T13" fmla="*/ 10 h 210"/>
                  <a:gd name="T14" fmla="*/ 18 w 48"/>
                  <a:gd name="T15" fmla="*/ 3 h 210"/>
                  <a:gd name="T16" fmla="*/ 18 w 48"/>
                  <a:gd name="T17" fmla="*/ 0 h 210"/>
                  <a:gd name="T18" fmla="*/ 48 w 48"/>
                  <a:gd name="T19" fmla="*/ 13 h 210"/>
                  <a:gd name="T20" fmla="*/ 48 w 48"/>
                  <a:gd name="T21" fmla="*/ 19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210">
                    <a:moveTo>
                      <a:pt x="48" y="196"/>
                    </a:moveTo>
                    <a:lnTo>
                      <a:pt x="14" y="210"/>
                    </a:lnTo>
                    <a:lnTo>
                      <a:pt x="11" y="199"/>
                    </a:lnTo>
                    <a:lnTo>
                      <a:pt x="7" y="175"/>
                    </a:lnTo>
                    <a:lnTo>
                      <a:pt x="0" y="103"/>
                    </a:lnTo>
                    <a:lnTo>
                      <a:pt x="11" y="34"/>
                    </a:lnTo>
                    <a:lnTo>
                      <a:pt x="14" y="10"/>
                    </a:lnTo>
                    <a:lnTo>
                      <a:pt x="18" y="3"/>
                    </a:lnTo>
                    <a:lnTo>
                      <a:pt x="18" y="0"/>
                    </a:lnTo>
                    <a:lnTo>
                      <a:pt x="48" y="13"/>
                    </a:lnTo>
                    <a:lnTo>
                      <a:pt x="48" y="196"/>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06" name="Freeform 134"/>
              <p:cNvSpPr>
                <a:spLocks/>
              </p:cNvSpPr>
              <p:nvPr/>
            </p:nvSpPr>
            <p:spPr bwMode="auto">
              <a:xfrm>
                <a:off x="2204" y="2362"/>
                <a:ext cx="10" cy="61"/>
              </a:xfrm>
              <a:custGeom>
                <a:avLst/>
                <a:gdLst>
                  <a:gd name="T0" fmla="*/ 31 w 31"/>
                  <a:gd name="T1" fmla="*/ 183 h 183"/>
                  <a:gd name="T2" fmla="*/ 4 w 31"/>
                  <a:gd name="T3" fmla="*/ 177 h 183"/>
                  <a:gd name="T4" fmla="*/ 4 w 31"/>
                  <a:gd name="T5" fmla="*/ 152 h 183"/>
                  <a:gd name="T6" fmla="*/ 0 w 31"/>
                  <a:gd name="T7" fmla="*/ 124 h 183"/>
                  <a:gd name="T8" fmla="*/ 0 w 31"/>
                  <a:gd name="T9" fmla="*/ 94 h 183"/>
                  <a:gd name="T10" fmla="*/ 4 w 31"/>
                  <a:gd name="T11" fmla="*/ 35 h 183"/>
                  <a:gd name="T12" fmla="*/ 4 w 31"/>
                  <a:gd name="T13" fmla="*/ 8 h 183"/>
                  <a:gd name="T14" fmla="*/ 31 w 31"/>
                  <a:gd name="T15" fmla="*/ 0 h 183"/>
                  <a:gd name="T16" fmla="*/ 31 w 31"/>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83">
                    <a:moveTo>
                      <a:pt x="31" y="183"/>
                    </a:moveTo>
                    <a:lnTo>
                      <a:pt x="4" y="177"/>
                    </a:lnTo>
                    <a:lnTo>
                      <a:pt x="4" y="152"/>
                    </a:lnTo>
                    <a:lnTo>
                      <a:pt x="0" y="124"/>
                    </a:lnTo>
                    <a:lnTo>
                      <a:pt x="0" y="94"/>
                    </a:lnTo>
                    <a:lnTo>
                      <a:pt x="4" y="35"/>
                    </a:lnTo>
                    <a:lnTo>
                      <a:pt x="4" y="8"/>
                    </a:lnTo>
                    <a:lnTo>
                      <a:pt x="31" y="0"/>
                    </a:lnTo>
                    <a:lnTo>
                      <a:pt x="31" y="183"/>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07" name="Freeform 135"/>
              <p:cNvSpPr>
                <a:spLocks/>
              </p:cNvSpPr>
              <p:nvPr/>
            </p:nvSpPr>
            <p:spPr bwMode="auto">
              <a:xfrm>
                <a:off x="2128" y="2361"/>
                <a:ext cx="76" cy="64"/>
              </a:xfrm>
              <a:custGeom>
                <a:avLst/>
                <a:gdLst>
                  <a:gd name="T0" fmla="*/ 228 w 228"/>
                  <a:gd name="T1" fmla="*/ 180 h 193"/>
                  <a:gd name="T2" fmla="*/ 221 w 228"/>
                  <a:gd name="T3" fmla="*/ 186 h 193"/>
                  <a:gd name="T4" fmla="*/ 210 w 228"/>
                  <a:gd name="T5" fmla="*/ 186 h 193"/>
                  <a:gd name="T6" fmla="*/ 190 w 228"/>
                  <a:gd name="T7" fmla="*/ 189 h 193"/>
                  <a:gd name="T8" fmla="*/ 155 w 228"/>
                  <a:gd name="T9" fmla="*/ 193 h 193"/>
                  <a:gd name="T10" fmla="*/ 118 w 228"/>
                  <a:gd name="T11" fmla="*/ 193 h 193"/>
                  <a:gd name="T12" fmla="*/ 76 w 228"/>
                  <a:gd name="T13" fmla="*/ 193 h 193"/>
                  <a:gd name="T14" fmla="*/ 42 w 228"/>
                  <a:gd name="T15" fmla="*/ 189 h 193"/>
                  <a:gd name="T16" fmla="*/ 17 w 228"/>
                  <a:gd name="T17" fmla="*/ 186 h 193"/>
                  <a:gd name="T18" fmla="*/ 7 w 228"/>
                  <a:gd name="T19" fmla="*/ 186 h 193"/>
                  <a:gd name="T20" fmla="*/ 0 w 228"/>
                  <a:gd name="T21" fmla="*/ 180 h 193"/>
                  <a:gd name="T22" fmla="*/ 0 w 228"/>
                  <a:gd name="T23" fmla="*/ 11 h 193"/>
                  <a:gd name="T24" fmla="*/ 7 w 228"/>
                  <a:gd name="T25" fmla="*/ 3 h 193"/>
                  <a:gd name="T26" fmla="*/ 42 w 228"/>
                  <a:gd name="T27" fmla="*/ 3 h 193"/>
                  <a:gd name="T28" fmla="*/ 76 w 228"/>
                  <a:gd name="T29" fmla="*/ 0 h 193"/>
                  <a:gd name="T30" fmla="*/ 118 w 228"/>
                  <a:gd name="T31" fmla="*/ 0 h 193"/>
                  <a:gd name="T32" fmla="*/ 190 w 228"/>
                  <a:gd name="T33" fmla="*/ 3 h 193"/>
                  <a:gd name="T34" fmla="*/ 221 w 228"/>
                  <a:gd name="T35" fmla="*/ 3 h 193"/>
                  <a:gd name="T36" fmla="*/ 228 w 228"/>
                  <a:gd name="T37" fmla="*/ 11 h 193"/>
                  <a:gd name="T38" fmla="*/ 228 w 228"/>
                  <a:gd name="T39" fmla="*/ 18 h 193"/>
                  <a:gd name="T40" fmla="*/ 225 w 228"/>
                  <a:gd name="T41" fmla="*/ 38 h 193"/>
                  <a:gd name="T42" fmla="*/ 221 w 228"/>
                  <a:gd name="T43" fmla="*/ 97 h 193"/>
                  <a:gd name="T44" fmla="*/ 225 w 228"/>
                  <a:gd name="T45" fmla="*/ 155 h 193"/>
                  <a:gd name="T46" fmla="*/ 228 w 228"/>
                  <a:gd name="T47" fmla="*/ 173 h 193"/>
                  <a:gd name="T48" fmla="*/ 228 w 228"/>
                  <a:gd name="T49" fmla="*/ 18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8" h="193">
                    <a:moveTo>
                      <a:pt x="228" y="180"/>
                    </a:moveTo>
                    <a:lnTo>
                      <a:pt x="221" y="186"/>
                    </a:lnTo>
                    <a:lnTo>
                      <a:pt x="210" y="186"/>
                    </a:lnTo>
                    <a:lnTo>
                      <a:pt x="190" y="189"/>
                    </a:lnTo>
                    <a:lnTo>
                      <a:pt x="155" y="193"/>
                    </a:lnTo>
                    <a:lnTo>
                      <a:pt x="118" y="193"/>
                    </a:lnTo>
                    <a:lnTo>
                      <a:pt x="76" y="193"/>
                    </a:lnTo>
                    <a:lnTo>
                      <a:pt x="42" y="189"/>
                    </a:lnTo>
                    <a:lnTo>
                      <a:pt x="17" y="186"/>
                    </a:lnTo>
                    <a:lnTo>
                      <a:pt x="7" y="186"/>
                    </a:lnTo>
                    <a:lnTo>
                      <a:pt x="0" y="180"/>
                    </a:lnTo>
                    <a:lnTo>
                      <a:pt x="0" y="11"/>
                    </a:lnTo>
                    <a:lnTo>
                      <a:pt x="7" y="3"/>
                    </a:lnTo>
                    <a:lnTo>
                      <a:pt x="42" y="3"/>
                    </a:lnTo>
                    <a:lnTo>
                      <a:pt x="76" y="0"/>
                    </a:lnTo>
                    <a:lnTo>
                      <a:pt x="118" y="0"/>
                    </a:lnTo>
                    <a:lnTo>
                      <a:pt x="190" y="3"/>
                    </a:lnTo>
                    <a:lnTo>
                      <a:pt x="221" y="3"/>
                    </a:lnTo>
                    <a:lnTo>
                      <a:pt x="228" y="11"/>
                    </a:lnTo>
                    <a:lnTo>
                      <a:pt x="228" y="18"/>
                    </a:lnTo>
                    <a:lnTo>
                      <a:pt x="225" y="38"/>
                    </a:lnTo>
                    <a:lnTo>
                      <a:pt x="221" y="97"/>
                    </a:lnTo>
                    <a:lnTo>
                      <a:pt x="225" y="155"/>
                    </a:lnTo>
                    <a:lnTo>
                      <a:pt x="228" y="173"/>
                    </a:lnTo>
                    <a:lnTo>
                      <a:pt x="228" y="180"/>
                    </a:lnTo>
                    <a:close/>
                  </a:path>
                </a:pathLst>
              </a:custGeom>
              <a:solidFill>
                <a:srgbClr val="FF0000"/>
              </a:solidFill>
              <a:ln w="0" cap="sq">
                <a:solidFill>
                  <a:srgbClr val="000000"/>
                </a:solidFill>
                <a:prstDash val="solid"/>
                <a:miter lim="800000"/>
                <a:headEnd/>
                <a:tailEnd/>
              </a:ln>
            </p:spPr>
            <p:txBody>
              <a:bodyPr/>
              <a:lstStyle/>
              <a:p>
                <a:endParaRPr lang="en-US"/>
              </a:p>
            </p:txBody>
          </p:sp>
          <p:sp>
            <p:nvSpPr>
              <p:cNvPr id="1488008" name="Freeform 136"/>
              <p:cNvSpPr>
                <a:spLocks/>
              </p:cNvSpPr>
              <p:nvPr/>
            </p:nvSpPr>
            <p:spPr bwMode="auto">
              <a:xfrm>
                <a:off x="2066" y="2363"/>
                <a:ext cx="39" cy="60"/>
              </a:xfrm>
              <a:custGeom>
                <a:avLst/>
                <a:gdLst>
                  <a:gd name="T0" fmla="*/ 0 w 118"/>
                  <a:gd name="T1" fmla="*/ 179 h 179"/>
                  <a:gd name="T2" fmla="*/ 103 w 118"/>
                  <a:gd name="T3" fmla="*/ 179 h 179"/>
                  <a:gd name="T4" fmla="*/ 114 w 118"/>
                  <a:gd name="T5" fmla="*/ 175 h 179"/>
                  <a:gd name="T6" fmla="*/ 118 w 118"/>
                  <a:gd name="T7" fmla="*/ 166 h 179"/>
                  <a:gd name="T8" fmla="*/ 118 w 118"/>
                  <a:gd name="T9" fmla="*/ 13 h 179"/>
                  <a:gd name="T10" fmla="*/ 114 w 118"/>
                  <a:gd name="T11" fmla="*/ 4 h 179"/>
                  <a:gd name="T12" fmla="*/ 103 w 118"/>
                  <a:gd name="T13" fmla="*/ 0 h 179"/>
                  <a:gd name="T14" fmla="*/ 76 w 118"/>
                  <a:gd name="T15" fmla="*/ 0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79">
                    <a:moveTo>
                      <a:pt x="0" y="179"/>
                    </a:moveTo>
                    <a:lnTo>
                      <a:pt x="103" y="179"/>
                    </a:lnTo>
                    <a:lnTo>
                      <a:pt x="114" y="175"/>
                    </a:lnTo>
                    <a:lnTo>
                      <a:pt x="118" y="166"/>
                    </a:lnTo>
                    <a:lnTo>
                      <a:pt x="118" y="13"/>
                    </a:lnTo>
                    <a:lnTo>
                      <a:pt x="114" y="4"/>
                    </a:lnTo>
                    <a:lnTo>
                      <a:pt x="103" y="0"/>
                    </a:lnTo>
                    <a:lnTo>
                      <a:pt x="76"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009" name="Freeform 137"/>
              <p:cNvSpPr>
                <a:spLocks/>
              </p:cNvSpPr>
              <p:nvPr/>
            </p:nvSpPr>
            <p:spPr bwMode="auto">
              <a:xfrm>
                <a:off x="2216" y="2363"/>
                <a:ext cx="17" cy="60"/>
              </a:xfrm>
              <a:custGeom>
                <a:avLst/>
                <a:gdLst>
                  <a:gd name="T0" fmla="*/ 50 w 50"/>
                  <a:gd name="T1" fmla="*/ 179 h 179"/>
                  <a:gd name="T2" fmla="*/ 8 w 50"/>
                  <a:gd name="T3" fmla="*/ 179 h 179"/>
                  <a:gd name="T4" fmla="*/ 4 w 50"/>
                  <a:gd name="T5" fmla="*/ 175 h 179"/>
                  <a:gd name="T6" fmla="*/ 0 w 50"/>
                  <a:gd name="T7" fmla="*/ 166 h 179"/>
                  <a:gd name="T8" fmla="*/ 0 w 50"/>
                  <a:gd name="T9" fmla="*/ 13 h 179"/>
                  <a:gd name="T10" fmla="*/ 4 w 50"/>
                  <a:gd name="T11" fmla="*/ 4 h 179"/>
                  <a:gd name="T12" fmla="*/ 8 w 50"/>
                  <a:gd name="T13" fmla="*/ 0 h 179"/>
                  <a:gd name="T14" fmla="*/ 18 w 50"/>
                  <a:gd name="T15" fmla="*/ 0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79">
                    <a:moveTo>
                      <a:pt x="50" y="179"/>
                    </a:moveTo>
                    <a:lnTo>
                      <a:pt x="8" y="179"/>
                    </a:lnTo>
                    <a:lnTo>
                      <a:pt x="4" y="175"/>
                    </a:lnTo>
                    <a:lnTo>
                      <a:pt x="0" y="166"/>
                    </a:lnTo>
                    <a:lnTo>
                      <a:pt x="0" y="13"/>
                    </a:lnTo>
                    <a:lnTo>
                      <a:pt x="4" y="4"/>
                    </a:lnTo>
                    <a:lnTo>
                      <a:pt x="8" y="0"/>
                    </a:lnTo>
                    <a:lnTo>
                      <a:pt x="18"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010" name="Freeform 138"/>
              <p:cNvSpPr>
                <a:spLocks/>
              </p:cNvSpPr>
              <p:nvPr/>
            </p:nvSpPr>
            <p:spPr bwMode="auto">
              <a:xfrm>
                <a:off x="2116" y="2426"/>
                <a:ext cx="46" cy="4"/>
              </a:xfrm>
              <a:custGeom>
                <a:avLst/>
                <a:gdLst>
                  <a:gd name="T0" fmla="*/ 0 w 138"/>
                  <a:gd name="T1" fmla="*/ 7 h 10"/>
                  <a:gd name="T2" fmla="*/ 11 w 138"/>
                  <a:gd name="T3" fmla="*/ 7 h 10"/>
                  <a:gd name="T4" fmla="*/ 35 w 138"/>
                  <a:gd name="T5" fmla="*/ 10 h 10"/>
                  <a:gd name="T6" fmla="*/ 87 w 138"/>
                  <a:gd name="T7" fmla="*/ 10 h 10"/>
                  <a:gd name="T8" fmla="*/ 138 w 138"/>
                  <a:gd name="T9" fmla="*/ 10 h 10"/>
                  <a:gd name="T10" fmla="*/ 138 w 138"/>
                  <a:gd name="T11" fmla="*/ 0 h 10"/>
                  <a:gd name="T12" fmla="*/ 90 w 138"/>
                  <a:gd name="T13" fmla="*/ 0 h 10"/>
                  <a:gd name="T14" fmla="*/ 39 w 138"/>
                  <a:gd name="T15" fmla="*/ 0 h 10"/>
                  <a:gd name="T16" fmla="*/ 0 w 138"/>
                  <a:gd name="T1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0">
                    <a:moveTo>
                      <a:pt x="0" y="7"/>
                    </a:moveTo>
                    <a:lnTo>
                      <a:pt x="11" y="7"/>
                    </a:lnTo>
                    <a:lnTo>
                      <a:pt x="35" y="10"/>
                    </a:lnTo>
                    <a:lnTo>
                      <a:pt x="87" y="10"/>
                    </a:lnTo>
                    <a:lnTo>
                      <a:pt x="138" y="10"/>
                    </a:lnTo>
                    <a:lnTo>
                      <a:pt x="138" y="0"/>
                    </a:lnTo>
                    <a:lnTo>
                      <a:pt x="90" y="0"/>
                    </a:lnTo>
                    <a:lnTo>
                      <a:pt x="39" y="0"/>
                    </a:lnTo>
                    <a:lnTo>
                      <a:pt x="0" y="7"/>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11" name="Freeform 139"/>
              <p:cNvSpPr>
                <a:spLocks/>
              </p:cNvSpPr>
              <p:nvPr/>
            </p:nvSpPr>
            <p:spPr bwMode="auto">
              <a:xfrm>
                <a:off x="2168" y="2424"/>
                <a:ext cx="36" cy="6"/>
              </a:xfrm>
              <a:custGeom>
                <a:avLst/>
                <a:gdLst>
                  <a:gd name="T0" fmla="*/ 107 w 107"/>
                  <a:gd name="T1" fmla="*/ 11 h 18"/>
                  <a:gd name="T2" fmla="*/ 104 w 107"/>
                  <a:gd name="T3" fmla="*/ 11 h 18"/>
                  <a:gd name="T4" fmla="*/ 89 w 107"/>
                  <a:gd name="T5" fmla="*/ 15 h 18"/>
                  <a:gd name="T6" fmla="*/ 56 w 107"/>
                  <a:gd name="T7" fmla="*/ 18 h 18"/>
                  <a:gd name="T8" fmla="*/ 0 w 107"/>
                  <a:gd name="T9" fmla="*/ 18 h 18"/>
                  <a:gd name="T10" fmla="*/ 0 w 107"/>
                  <a:gd name="T11" fmla="*/ 8 h 18"/>
                  <a:gd name="T12" fmla="*/ 52 w 107"/>
                  <a:gd name="T13" fmla="*/ 8 h 18"/>
                  <a:gd name="T14" fmla="*/ 89 w 107"/>
                  <a:gd name="T15" fmla="*/ 4 h 18"/>
                  <a:gd name="T16" fmla="*/ 104 w 107"/>
                  <a:gd name="T17" fmla="*/ 0 h 18"/>
                  <a:gd name="T18" fmla="*/ 107 w 107"/>
                  <a:gd name="T19" fmla="*/ 0 h 18"/>
                  <a:gd name="T20" fmla="*/ 107 w 107"/>
                  <a:gd name="T21"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8">
                    <a:moveTo>
                      <a:pt x="107" y="11"/>
                    </a:moveTo>
                    <a:lnTo>
                      <a:pt x="104" y="11"/>
                    </a:lnTo>
                    <a:lnTo>
                      <a:pt x="89" y="15"/>
                    </a:lnTo>
                    <a:lnTo>
                      <a:pt x="56" y="18"/>
                    </a:lnTo>
                    <a:lnTo>
                      <a:pt x="0" y="18"/>
                    </a:lnTo>
                    <a:lnTo>
                      <a:pt x="0" y="8"/>
                    </a:lnTo>
                    <a:lnTo>
                      <a:pt x="52" y="8"/>
                    </a:lnTo>
                    <a:lnTo>
                      <a:pt x="89" y="4"/>
                    </a:lnTo>
                    <a:lnTo>
                      <a:pt x="104" y="0"/>
                    </a:lnTo>
                    <a:lnTo>
                      <a:pt x="107" y="0"/>
                    </a:lnTo>
                    <a:lnTo>
                      <a:pt x="107" y="11"/>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12" name="Freeform 140"/>
              <p:cNvSpPr>
                <a:spLocks/>
              </p:cNvSpPr>
              <p:nvPr/>
            </p:nvSpPr>
            <p:spPr bwMode="auto">
              <a:xfrm>
                <a:off x="2116" y="2356"/>
                <a:ext cx="46" cy="3"/>
              </a:xfrm>
              <a:custGeom>
                <a:avLst/>
                <a:gdLst>
                  <a:gd name="T0" fmla="*/ 0 w 138"/>
                  <a:gd name="T1" fmla="*/ 0 h 9"/>
                  <a:gd name="T2" fmla="*/ 87 w 138"/>
                  <a:gd name="T3" fmla="*/ 0 h 9"/>
                  <a:gd name="T4" fmla="*/ 138 w 138"/>
                  <a:gd name="T5" fmla="*/ 0 h 9"/>
                  <a:gd name="T6" fmla="*/ 138 w 138"/>
                  <a:gd name="T7" fmla="*/ 6 h 9"/>
                  <a:gd name="T8" fmla="*/ 135 w 138"/>
                  <a:gd name="T9" fmla="*/ 6 h 9"/>
                  <a:gd name="T10" fmla="*/ 125 w 138"/>
                  <a:gd name="T11" fmla="*/ 9 h 9"/>
                  <a:gd name="T12" fmla="*/ 90 w 138"/>
                  <a:gd name="T13" fmla="*/ 9 h 9"/>
                  <a:gd name="T14" fmla="*/ 39 w 138"/>
                  <a:gd name="T15" fmla="*/ 9 h 9"/>
                  <a:gd name="T16" fmla="*/ 0 w 138"/>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9">
                    <a:moveTo>
                      <a:pt x="0" y="0"/>
                    </a:moveTo>
                    <a:lnTo>
                      <a:pt x="87" y="0"/>
                    </a:lnTo>
                    <a:lnTo>
                      <a:pt x="138" y="0"/>
                    </a:lnTo>
                    <a:lnTo>
                      <a:pt x="138" y="6"/>
                    </a:lnTo>
                    <a:lnTo>
                      <a:pt x="135" y="6"/>
                    </a:lnTo>
                    <a:lnTo>
                      <a:pt x="125" y="9"/>
                    </a:lnTo>
                    <a:lnTo>
                      <a:pt x="90" y="9"/>
                    </a:lnTo>
                    <a:lnTo>
                      <a:pt x="39" y="9"/>
                    </a:lnTo>
                    <a:lnTo>
                      <a:pt x="0" y="0"/>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13" name="Freeform 141"/>
              <p:cNvSpPr>
                <a:spLocks/>
              </p:cNvSpPr>
              <p:nvPr/>
            </p:nvSpPr>
            <p:spPr bwMode="auto">
              <a:xfrm>
                <a:off x="2168" y="2355"/>
                <a:ext cx="36" cy="6"/>
              </a:xfrm>
              <a:custGeom>
                <a:avLst/>
                <a:gdLst>
                  <a:gd name="T0" fmla="*/ 107 w 107"/>
                  <a:gd name="T1" fmla="*/ 7 h 17"/>
                  <a:gd name="T2" fmla="*/ 104 w 107"/>
                  <a:gd name="T3" fmla="*/ 7 h 17"/>
                  <a:gd name="T4" fmla="*/ 89 w 107"/>
                  <a:gd name="T5" fmla="*/ 4 h 17"/>
                  <a:gd name="T6" fmla="*/ 56 w 107"/>
                  <a:gd name="T7" fmla="*/ 0 h 17"/>
                  <a:gd name="T8" fmla="*/ 0 w 107"/>
                  <a:gd name="T9" fmla="*/ 0 h 17"/>
                  <a:gd name="T10" fmla="*/ 0 w 107"/>
                  <a:gd name="T11" fmla="*/ 10 h 17"/>
                  <a:gd name="T12" fmla="*/ 52 w 107"/>
                  <a:gd name="T13" fmla="*/ 10 h 17"/>
                  <a:gd name="T14" fmla="*/ 89 w 107"/>
                  <a:gd name="T15" fmla="*/ 13 h 17"/>
                  <a:gd name="T16" fmla="*/ 104 w 107"/>
                  <a:gd name="T17" fmla="*/ 17 h 17"/>
                  <a:gd name="T18" fmla="*/ 107 w 107"/>
                  <a:gd name="T19" fmla="*/ 17 h 17"/>
                  <a:gd name="T20" fmla="*/ 107 w 107"/>
                  <a:gd name="T21"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7">
                    <a:moveTo>
                      <a:pt x="107" y="7"/>
                    </a:moveTo>
                    <a:lnTo>
                      <a:pt x="104" y="7"/>
                    </a:lnTo>
                    <a:lnTo>
                      <a:pt x="89" y="4"/>
                    </a:lnTo>
                    <a:lnTo>
                      <a:pt x="56" y="0"/>
                    </a:lnTo>
                    <a:lnTo>
                      <a:pt x="0" y="0"/>
                    </a:lnTo>
                    <a:lnTo>
                      <a:pt x="0" y="10"/>
                    </a:lnTo>
                    <a:lnTo>
                      <a:pt x="52" y="10"/>
                    </a:lnTo>
                    <a:lnTo>
                      <a:pt x="89" y="13"/>
                    </a:lnTo>
                    <a:lnTo>
                      <a:pt x="104" y="17"/>
                    </a:lnTo>
                    <a:lnTo>
                      <a:pt x="107" y="17"/>
                    </a:lnTo>
                    <a:lnTo>
                      <a:pt x="107" y="7"/>
                    </a:lnTo>
                    <a:close/>
                  </a:path>
                </a:pathLst>
              </a:custGeom>
              <a:solidFill>
                <a:srgbClr val="29CAFF"/>
              </a:solidFill>
              <a:ln w="0" cap="sq">
                <a:solidFill>
                  <a:srgbClr val="000000"/>
                </a:solidFill>
                <a:prstDash val="solid"/>
                <a:miter lim="800000"/>
                <a:headEnd/>
                <a:tailEnd/>
              </a:ln>
            </p:spPr>
            <p:txBody>
              <a:bodyPr/>
              <a:lstStyle/>
              <a:p>
                <a:endParaRPr lang="en-US"/>
              </a:p>
            </p:txBody>
          </p:sp>
        </p:grpSp>
        <p:grpSp>
          <p:nvGrpSpPr>
            <p:cNvPr id="1488014" name="Group 142"/>
            <p:cNvGrpSpPr>
              <a:grpSpLocks/>
            </p:cNvGrpSpPr>
            <p:nvPr/>
          </p:nvGrpSpPr>
          <p:grpSpPr bwMode="auto">
            <a:xfrm>
              <a:off x="5191" y="3212"/>
              <a:ext cx="111" cy="47"/>
              <a:chOff x="2559" y="2237"/>
              <a:chExt cx="176" cy="78"/>
            </a:xfrm>
          </p:grpSpPr>
          <p:sp>
            <p:nvSpPr>
              <p:cNvPr id="1488015" name="Freeform 143"/>
              <p:cNvSpPr>
                <a:spLocks/>
              </p:cNvSpPr>
              <p:nvPr/>
            </p:nvSpPr>
            <p:spPr bwMode="auto">
              <a:xfrm>
                <a:off x="2559" y="2237"/>
                <a:ext cx="176" cy="78"/>
              </a:xfrm>
              <a:custGeom>
                <a:avLst/>
                <a:gdLst>
                  <a:gd name="T0" fmla="*/ 528 w 528"/>
                  <a:gd name="T1" fmla="*/ 221 h 234"/>
                  <a:gd name="T2" fmla="*/ 517 w 528"/>
                  <a:gd name="T3" fmla="*/ 230 h 234"/>
                  <a:gd name="T4" fmla="*/ 473 w 528"/>
                  <a:gd name="T5" fmla="*/ 230 h 234"/>
                  <a:gd name="T6" fmla="*/ 441 w 528"/>
                  <a:gd name="T7" fmla="*/ 234 h 234"/>
                  <a:gd name="T8" fmla="*/ 269 w 528"/>
                  <a:gd name="T9" fmla="*/ 234 h 234"/>
                  <a:gd name="T10" fmla="*/ 93 w 528"/>
                  <a:gd name="T11" fmla="*/ 234 h 234"/>
                  <a:gd name="T12" fmla="*/ 59 w 528"/>
                  <a:gd name="T13" fmla="*/ 230 h 234"/>
                  <a:gd name="T14" fmla="*/ 11 w 528"/>
                  <a:gd name="T15" fmla="*/ 230 h 234"/>
                  <a:gd name="T16" fmla="*/ 3 w 528"/>
                  <a:gd name="T17" fmla="*/ 227 h 234"/>
                  <a:gd name="T18" fmla="*/ 0 w 528"/>
                  <a:gd name="T19" fmla="*/ 221 h 234"/>
                  <a:gd name="T20" fmla="*/ 0 w 528"/>
                  <a:gd name="T21" fmla="*/ 13 h 234"/>
                  <a:gd name="T22" fmla="*/ 3 w 528"/>
                  <a:gd name="T23" fmla="*/ 6 h 234"/>
                  <a:gd name="T24" fmla="*/ 11 w 528"/>
                  <a:gd name="T25" fmla="*/ 3 h 234"/>
                  <a:gd name="T26" fmla="*/ 93 w 528"/>
                  <a:gd name="T27" fmla="*/ 3 h 234"/>
                  <a:gd name="T28" fmla="*/ 180 w 528"/>
                  <a:gd name="T29" fmla="*/ 0 h 234"/>
                  <a:gd name="T30" fmla="*/ 272 w 528"/>
                  <a:gd name="T31" fmla="*/ 0 h 234"/>
                  <a:gd name="T32" fmla="*/ 362 w 528"/>
                  <a:gd name="T33" fmla="*/ 0 h 234"/>
                  <a:gd name="T34" fmla="*/ 441 w 528"/>
                  <a:gd name="T35" fmla="*/ 3 h 234"/>
                  <a:gd name="T36" fmla="*/ 517 w 528"/>
                  <a:gd name="T37" fmla="*/ 3 h 234"/>
                  <a:gd name="T38" fmla="*/ 528 w 528"/>
                  <a:gd name="T39" fmla="*/ 13 h 234"/>
                  <a:gd name="T40" fmla="*/ 528 w 528"/>
                  <a:gd name="T41" fmla="*/ 22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8" h="234">
                    <a:moveTo>
                      <a:pt x="528" y="221"/>
                    </a:moveTo>
                    <a:lnTo>
                      <a:pt x="517" y="230"/>
                    </a:lnTo>
                    <a:lnTo>
                      <a:pt x="473" y="230"/>
                    </a:lnTo>
                    <a:lnTo>
                      <a:pt x="441" y="234"/>
                    </a:lnTo>
                    <a:lnTo>
                      <a:pt x="269" y="234"/>
                    </a:lnTo>
                    <a:lnTo>
                      <a:pt x="93" y="234"/>
                    </a:lnTo>
                    <a:lnTo>
                      <a:pt x="59" y="230"/>
                    </a:lnTo>
                    <a:lnTo>
                      <a:pt x="11" y="230"/>
                    </a:lnTo>
                    <a:lnTo>
                      <a:pt x="3" y="227"/>
                    </a:lnTo>
                    <a:lnTo>
                      <a:pt x="0" y="221"/>
                    </a:lnTo>
                    <a:lnTo>
                      <a:pt x="0" y="13"/>
                    </a:lnTo>
                    <a:lnTo>
                      <a:pt x="3" y="6"/>
                    </a:lnTo>
                    <a:lnTo>
                      <a:pt x="11" y="3"/>
                    </a:lnTo>
                    <a:lnTo>
                      <a:pt x="93" y="3"/>
                    </a:lnTo>
                    <a:lnTo>
                      <a:pt x="180" y="0"/>
                    </a:lnTo>
                    <a:lnTo>
                      <a:pt x="272" y="0"/>
                    </a:lnTo>
                    <a:lnTo>
                      <a:pt x="362" y="0"/>
                    </a:lnTo>
                    <a:lnTo>
                      <a:pt x="441" y="3"/>
                    </a:lnTo>
                    <a:lnTo>
                      <a:pt x="517" y="3"/>
                    </a:lnTo>
                    <a:lnTo>
                      <a:pt x="528" y="13"/>
                    </a:lnTo>
                    <a:lnTo>
                      <a:pt x="528" y="221"/>
                    </a:lnTo>
                    <a:close/>
                  </a:path>
                </a:pathLst>
              </a:custGeom>
              <a:solidFill>
                <a:srgbClr val="FFFF00"/>
              </a:solidFill>
              <a:ln w="0" cap="sq">
                <a:solidFill>
                  <a:srgbClr val="000000"/>
                </a:solidFill>
                <a:prstDash val="solid"/>
                <a:miter lim="800000"/>
                <a:headEnd/>
                <a:tailEnd/>
              </a:ln>
            </p:spPr>
            <p:txBody>
              <a:bodyPr/>
              <a:lstStyle/>
              <a:p>
                <a:endParaRPr lang="en-US"/>
              </a:p>
            </p:txBody>
          </p:sp>
          <p:sp>
            <p:nvSpPr>
              <p:cNvPr id="1488016" name="Freeform 144"/>
              <p:cNvSpPr>
                <a:spLocks/>
              </p:cNvSpPr>
              <p:nvPr/>
            </p:nvSpPr>
            <p:spPr bwMode="auto">
              <a:xfrm>
                <a:off x="2611" y="2240"/>
                <a:ext cx="15" cy="70"/>
              </a:xfrm>
              <a:custGeom>
                <a:avLst/>
                <a:gdLst>
                  <a:gd name="T0" fmla="*/ 45 w 45"/>
                  <a:gd name="T1" fmla="*/ 197 h 212"/>
                  <a:gd name="T2" fmla="*/ 10 w 45"/>
                  <a:gd name="T3" fmla="*/ 212 h 212"/>
                  <a:gd name="T4" fmla="*/ 10 w 45"/>
                  <a:gd name="T5" fmla="*/ 201 h 212"/>
                  <a:gd name="T6" fmla="*/ 7 w 45"/>
                  <a:gd name="T7" fmla="*/ 177 h 212"/>
                  <a:gd name="T8" fmla="*/ 0 w 45"/>
                  <a:gd name="T9" fmla="*/ 107 h 212"/>
                  <a:gd name="T10" fmla="*/ 7 w 45"/>
                  <a:gd name="T11" fmla="*/ 39 h 212"/>
                  <a:gd name="T12" fmla="*/ 10 w 45"/>
                  <a:gd name="T13" fmla="*/ 11 h 212"/>
                  <a:gd name="T14" fmla="*/ 14 w 45"/>
                  <a:gd name="T15" fmla="*/ 4 h 212"/>
                  <a:gd name="T16" fmla="*/ 14 w 45"/>
                  <a:gd name="T17" fmla="*/ 0 h 212"/>
                  <a:gd name="T18" fmla="*/ 45 w 45"/>
                  <a:gd name="T19" fmla="*/ 15 h 212"/>
                  <a:gd name="T20" fmla="*/ 45 w 45"/>
                  <a:gd name="T21" fmla="*/ 19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212">
                    <a:moveTo>
                      <a:pt x="45" y="197"/>
                    </a:moveTo>
                    <a:lnTo>
                      <a:pt x="10" y="212"/>
                    </a:lnTo>
                    <a:lnTo>
                      <a:pt x="10" y="201"/>
                    </a:lnTo>
                    <a:lnTo>
                      <a:pt x="7" y="177"/>
                    </a:lnTo>
                    <a:lnTo>
                      <a:pt x="0" y="107"/>
                    </a:lnTo>
                    <a:lnTo>
                      <a:pt x="7" y="39"/>
                    </a:lnTo>
                    <a:lnTo>
                      <a:pt x="10" y="11"/>
                    </a:lnTo>
                    <a:lnTo>
                      <a:pt x="14" y="4"/>
                    </a:lnTo>
                    <a:lnTo>
                      <a:pt x="14" y="0"/>
                    </a:lnTo>
                    <a:lnTo>
                      <a:pt x="45" y="15"/>
                    </a:lnTo>
                    <a:lnTo>
                      <a:pt x="45" y="197"/>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17" name="Freeform 145"/>
              <p:cNvSpPr>
                <a:spLocks/>
              </p:cNvSpPr>
              <p:nvPr/>
            </p:nvSpPr>
            <p:spPr bwMode="auto">
              <a:xfrm>
                <a:off x="2704" y="2246"/>
                <a:ext cx="11" cy="59"/>
              </a:xfrm>
              <a:custGeom>
                <a:avLst/>
                <a:gdLst>
                  <a:gd name="T0" fmla="*/ 35 w 35"/>
                  <a:gd name="T1" fmla="*/ 179 h 179"/>
                  <a:gd name="T2" fmla="*/ 4 w 35"/>
                  <a:gd name="T3" fmla="*/ 172 h 179"/>
                  <a:gd name="T4" fmla="*/ 4 w 35"/>
                  <a:gd name="T5" fmla="*/ 148 h 179"/>
                  <a:gd name="T6" fmla="*/ 0 w 35"/>
                  <a:gd name="T7" fmla="*/ 120 h 179"/>
                  <a:gd name="T8" fmla="*/ 0 w 35"/>
                  <a:gd name="T9" fmla="*/ 89 h 179"/>
                  <a:gd name="T10" fmla="*/ 0 w 35"/>
                  <a:gd name="T11" fmla="*/ 59 h 179"/>
                  <a:gd name="T12" fmla="*/ 4 w 35"/>
                  <a:gd name="T13" fmla="*/ 32 h 179"/>
                  <a:gd name="T14" fmla="*/ 4 w 35"/>
                  <a:gd name="T15" fmla="*/ 6 h 179"/>
                  <a:gd name="T16" fmla="*/ 35 w 35"/>
                  <a:gd name="T17" fmla="*/ 0 h 179"/>
                  <a:gd name="T18" fmla="*/ 35 w 35"/>
                  <a:gd name="T1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179">
                    <a:moveTo>
                      <a:pt x="35" y="179"/>
                    </a:moveTo>
                    <a:lnTo>
                      <a:pt x="4" y="172"/>
                    </a:lnTo>
                    <a:lnTo>
                      <a:pt x="4" y="148"/>
                    </a:lnTo>
                    <a:lnTo>
                      <a:pt x="0" y="120"/>
                    </a:lnTo>
                    <a:lnTo>
                      <a:pt x="0" y="89"/>
                    </a:lnTo>
                    <a:lnTo>
                      <a:pt x="0" y="59"/>
                    </a:lnTo>
                    <a:lnTo>
                      <a:pt x="4" y="32"/>
                    </a:lnTo>
                    <a:lnTo>
                      <a:pt x="4" y="6"/>
                    </a:lnTo>
                    <a:lnTo>
                      <a:pt x="35" y="0"/>
                    </a:lnTo>
                    <a:lnTo>
                      <a:pt x="35" y="179"/>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18" name="Freeform 146"/>
              <p:cNvSpPr>
                <a:spLocks/>
              </p:cNvSpPr>
              <p:nvPr/>
            </p:nvSpPr>
            <p:spPr bwMode="auto">
              <a:xfrm>
                <a:off x="2628" y="2243"/>
                <a:ext cx="76" cy="65"/>
              </a:xfrm>
              <a:custGeom>
                <a:avLst/>
                <a:gdLst>
                  <a:gd name="T0" fmla="*/ 227 w 227"/>
                  <a:gd name="T1" fmla="*/ 179 h 193"/>
                  <a:gd name="T2" fmla="*/ 221 w 227"/>
                  <a:gd name="T3" fmla="*/ 186 h 193"/>
                  <a:gd name="T4" fmla="*/ 210 w 227"/>
                  <a:gd name="T5" fmla="*/ 186 h 193"/>
                  <a:gd name="T6" fmla="*/ 190 w 227"/>
                  <a:gd name="T7" fmla="*/ 190 h 193"/>
                  <a:gd name="T8" fmla="*/ 155 w 227"/>
                  <a:gd name="T9" fmla="*/ 193 h 193"/>
                  <a:gd name="T10" fmla="*/ 117 w 227"/>
                  <a:gd name="T11" fmla="*/ 193 h 193"/>
                  <a:gd name="T12" fmla="*/ 76 w 227"/>
                  <a:gd name="T13" fmla="*/ 193 h 193"/>
                  <a:gd name="T14" fmla="*/ 41 w 227"/>
                  <a:gd name="T15" fmla="*/ 190 h 193"/>
                  <a:gd name="T16" fmla="*/ 17 w 227"/>
                  <a:gd name="T17" fmla="*/ 186 h 193"/>
                  <a:gd name="T18" fmla="*/ 6 w 227"/>
                  <a:gd name="T19" fmla="*/ 186 h 193"/>
                  <a:gd name="T20" fmla="*/ 0 w 227"/>
                  <a:gd name="T21" fmla="*/ 179 h 193"/>
                  <a:gd name="T22" fmla="*/ 0 w 227"/>
                  <a:gd name="T23" fmla="*/ 13 h 193"/>
                  <a:gd name="T24" fmla="*/ 3 w 227"/>
                  <a:gd name="T25" fmla="*/ 7 h 193"/>
                  <a:gd name="T26" fmla="*/ 6 w 227"/>
                  <a:gd name="T27" fmla="*/ 4 h 193"/>
                  <a:gd name="T28" fmla="*/ 41 w 227"/>
                  <a:gd name="T29" fmla="*/ 4 h 193"/>
                  <a:gd name="T30" fmla="*/ 80 w 227"/>
                  <a:gd name="T31" fmla="*/ 0 h 193"/>
                  <a:gd name="T32" fmla="*/ 120 w 227"/>
                  <a:gd name="T33" fmla="*/ 0 h 193"/>
                  <a:gd name="T34" fmla="*/ 159 w 227"/>
                  <a:gd name="T35" fmla="*/ 0 h 193"/>
                  <a:gd name="T36" fmla="*/ 190 w 227"/>
                  <a:gd name="T37" fmla="*/ 4 h 193"/>
                  <a:gd name="T38" fmla="*/ 221 w 227"/>
                  <a:gd name="T39" fmla="*/ 4 h 193"/>
                  <a:gd name="T40" fmla="*/ 224 w 227"/>
                  <a:gd name="T41" fmla="*/ 7 h 193"/>
                  <a:gd name="T42" fmla="*/ 227 w 227"/>
                  <a:gd name="T43" fmla="*/ 13 h 193"/>
                  <a:gd name="T44" fmla="*/ 227 w 227"/>
                  <a:gd name="T45" fmla="*/ 21 h 193"/>
                  <a:gd name="T46" fmla="*/ 224 w 227"/>
                  <a:gd name="T47" fmla="*/ 41 h 193"/>
                  <a:gd name="T48" fmla="*/ 221 w 227"/>
                  <a:gd name="T49" fmla="*/ 96 h 193"/>
                  <a:gd name="T50" fmla="*/ 221 w 227"/>
                  <a:gd name="T51" fmla="*/ 127 h 193"/>
                  <a:gd name="T52" fmla="*/ 224 w 227"/>
                  <a:gd name="T53" fmla="*/ 155 h 193"/>
                  <a:gd name="T54" fmla="*/ 227 w 227"/>
                  <a:gd name="T55" fmla="*/ 173 h 193"/>
                  <a:gd name="T56" fmla="*/ 227 w 227"/>
                  <a:gd name="T57" fmla="*/ 17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7" h="193">
                    <a:moveTo>
                      <a:pt x="227" y="179"/>
                    </a:moveTo>
                    <a:lnTo>
                      <a:pt x="221" y="186"/>
                    </a:lnTo>
                    <a:lnTo>
                      <a:pt x="210" y="186"/>
                    </a:lnTo>
                    <a:lnTo>
                      <a:pt x="190" y="190"/>
                    </a:lnTo>
                    <a:lnTo>
                      <a:pt x="155" y="193"/>
                    </a:lnTo>
                    <a:lnTo>
                      <a:pt x="117" y="193"/>
                    </a:lnTo>
                    <a:lnTo>
                      <a:pt x="76" y="193"/>
                    </a:lnTo>
                    <a:lnTo>
                      <a:pt x="41" y="190"/>
                    </a:lnTo>
                    <a:lnTo>
                      <a:pt x="17" y="186"/>
                    </a:lnTo>
                    <a:lnTo>
                      <a:pt x="6" y="186"/>
                    </a:lnTo>
                    <a:lnTo>
                      <a:pt x="0" y="179"/>
                    </a:lnTo>
                    <a:lnTo>
                      <a:pt x="0" y="13"/>
                    </a:lnTo>
                    <a:lnTo>
                      <a:pt x="3" y="7"/>
                    </a:lnTo>
                    <a:lnTo>
                      <a:pt x="6" y="4"/>
                    </a:lnTo>
                    <a:lnTo>
                      <a:pt x="41" y="4"/>
                    </a:lnTo>
                    <a:lnTo>
                      <a:pt x="80" y="0"/>
                    </a:lnTo>
                    <a:lnTo>
                      <a:pt x="120" y="0"/>
                    </a:lnTo>
                    <a:lnTo>
                      <a:pt x="159" y="0"/>
                    </a:lnTo>
                    <a:lnTo>
                      <a:pt x="190" y="4"/>
                    </a:lnTo>
                    <a:lnTo>
                      <a:pt x="221" y="4"/>
                    </a:lnTo>
                    <a:lnTo>
                      <a:pt x="224" y="7"/>
                    </a:lnTo>
                    <a:lnTo>
                      <a:pt x="227" y="13"/>
                    </a:lnTo>
                    <a:lnTo>
                      <a:pt x="227" y="21"/>
                    </a:lnTo>
                    <a:lnTo>
                      <a:pt x="224" y="41"/>
                    </a:lnTo>
                    <a:lnTo>
                      <a:pt x="221" y="96"/>
                    </a:lnTo>
                    <a:lnTo>
                      <a:pt x="221" y="127"/>
                    </a:lnTo>
                    <a:lnTo>
                      <a:pt x="224" y="155"/>
                    </a:lnTo>
                    <a:lnTo>
                      <a:pt x="227" y="173"/>
                    </a:lnTo>
                    <a:lnTo>
                      <a:pt x="227" y="179"/>
                    </a:lnTo>
                    <a:close/>
                  </a:path>
                </a:pathLst>
              </a:custGeom>
              <a:solidFill>
                <a:srgbClr val="FFFF00"/>
              </a:solidFill>
              <a:ln w="0" cap="sq">
                <a:solidFill>
                  <a:srgbClr val="000000"/>
                </a:solidFill>
                <a:prstDash val="solid"/>
                <a:miter lim="800000"/>
                <a:headEnd/>
                <a:tailEnd/>
              </a:ln>
            </p:spPr>
            <p:txBody>
              <a:bodyPr/>
              <a:lstStyle/>
              <a:p>
                <a:endParaRPr lang="en-US"/>
              </a:p>
            </p:txBody>
          </p:sp>
          <p:sp>
            <p:nvSpPr>
              <p:cNvPr id="1488019" name="Freeform 147"/>
              <p:cNvSpPr>
                <a:spLocks/>
              </p:cNvSpPr>
              <p:nvPr/>
            </p:nvSpPr>
            <p:spPr bwMode="auto">
              <a:xfrm>
                <a:off x="2566" y="2246"/>
                <a:ext cx="39" cy="59"/>
              </a:xfrm>
              <a:custGeom>
                <a:avLst/>
                <a:gdLst>
                  <a:gd name="T0" fmla="*/ 0 w 118"/>
                  <a:gd name="T1" fmla="*/ 179 h 179"/>
                  <a:gd name="T2" fmla="*/ 105 w 118"/>
                  <a:gd name="T3" fmla="*/ 179 h 179"/>
                  <a:gd name="T4" fmla="*/ 114 w 118"/>
                  <a:gd name="T5" fmla="*/ 176 h 179"/>
                  <a:gd name="T6" fmla="*/ 118 w 118"/>
                  <a:gd name="T7" fmla="*/ 166 h 179"/>
                  <a:gd name="T8" fmla="*/ 118 w 118"/>
                  <a:gd name="T9" fmla="*/ 14 h 179"/>
                  <a:gd name="T10" fmla="*/ 114 w 118"/>
                  <a:gd name="T11" fmla="*/ 4 h 179"/>
                  <a:gd name="T12" fmla="*/ 105 w 118"/>
                  <a:gd name="T13" fmla="*/ 0 h 179"/>
                  <a:gd name="T14" fmla="*/ 77 w 118"/>
                  <a:gd name="T15" fmla="*/ 0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79">
                    <a:moveTo>
                      <a:pt x="0" y="179"/>
                    </a:moveTo>
                    <a:lnTo>
                      <a:pt x="105" y="179"/>
                    </a:lnTo>
                    <a:lnTo>
                      <a:pt x="114" y="176"/>
                    </a:lnTo>
                    <a:lnTo>
                      <a:pt x="118" y="166"/>
                    </a:lnTo>
                    <a:lnTo>
                      <a:pt x="118" y="14"/>
                    </a:lnTo>
                    <a:lnTo>
                      <a:pt x="114" y="4"/>
                    </a:lnTo>
                    <a:lnTo>
                      <a:pt x="105" y="0"/>
                    </a:lnTo>
                    <a:lnTo>
                      <a:pt x="77"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020" name="Freeform 148"/>
              <p:cNvSpPr>
                <a:spLocks/>
              </p:cNvSpPr>
              <p:nvPr/>
            </p:nvSpPr>
            <p:spPr bwMode="auto">
              <a:xfrm>
                <a:off x="2718" y="2246"/>
                <a:ext cx="15" cy="59"/>
              </a:xfrm>
              <a:custGeom>
                <a:avLst/>
                <a:gdLst>
                  <a:gd name="T0" fmla="*/ 45 w 45"/>
                  <a:gd name="T1" fmla="*/ 179 h 179"/>
                  <a:gd name="T2" fmla="*/ 4 w 45"/>
                  <a:gd name="T3" fmla="*/ 179 h 179"/>
                  <a:gd name="T4" fmla="*/ 0 w 45"/>
                  <a:gd name="T5" fmla="*/ 176 h 179"/>
                  <a:gd name="T6" fmla="*/ 0 w 45"/>
                  <a:gd name="T7" fmla="*/ 166 h 179"/>
                  <a:gd name="T8" fmla="*/ 0 w 45"/>
                  <a:gd name="T9" fmla="*/ 14 h 179"/>
                  <a:gd name="T10" fmla="*/ 0 w 45"/>
                  <a:gd name="T11" fmla="*/ 4 h 179"/>
                  <a:gd name="T12" fmla="*/ 4 w 45"/>
                  <a:gd name="T13" fmla="*/ 0 h 179"/>
                  <a:gd name="T14" fmla="*/ 13 w 45"/>
                  <a:gd name="T15" fmla="*/ 0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79">
                    <a:moveTo>
                      <a:pt x="45" y="179"/>
                    </a:moveTo>
                    <a:lnTo>
                      <a:pt x="4" y="179"/>
                    </a:lnTo>
                    <a:lnTo>
                      <a:pt x="0" y="176"/>
                    </a:lnTo>
                    <a:lnTo>
                      <a:pt x="0" y="166"/>
                    </a:lnTo>
                    <a:lnTo>
                      <a:pt x="0" y="14"/>
                    </a:lnTo>
                    <a:lnTo>
                      <a:pt x="0" y="4"/>
                    </a:lnTo>
                    <a:lnTo>
                      <a:pt x="4" y="0"/>
                    </a:lnTo>
                    <a:lnTo>
                      <a:pt x="13"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021" name="Freeform 149"/>
              <p:cNvSpPr>
                <a:spLocks/>
              </p:cNvSpPr>
              <p:nvPr/>
            </p:nvSpPr>
            <p:spPr bwMode="auto">
              <a:xfrm>
                <a:off x="2618" y="2309"/>
                <a:ext cx="46" cy="3"/>
              </a:xfrm>
              <a:custGeom>
                <a:avLst/>
                <a:gdLst>
                  <a:gd name="T0" fmla="*/ 0 w 138"/>
                  <a:gd name="T1" fmla="*/ 7 h 10"/>
                  <a:gd name="T2" fmla="*/ 10 w 138"/>
                  <a:gd name="T3" fmla="*/ 7 h 10"/>
                  <a:gd name="T4" fmla="*/ 34 w 138"/>
                  <a:gd name="T5" fmla="*/ 10 h 10"/>
                  <a:gd name="T6" fmla="*/ 87 w 138"/>
                  <a:gd name="T7" fmla="*/ 10 h 10"/>
                  <a:gd name="T8" fmla="*/ 138 w 138"/>
                  <a:gd name="T9" fmla="*/ 10 h 10"/>
                  <a:gd name="T10" fmla="*/ 138 w 138"/>
                  <a:gd name="T11" fmla="*/ 0 h 10"/>
                  <a:gd name="T12" fmla="*/ 87 w 138"/>
                  <a:gd name="T13" fmla="*/ 0 h 10"/>
                  <a:gd name="T14" fmla="*/ 34 w 138"/>
                  <a:gd name="T15" fmla="*/ 0 h 10"/>
                  <a:gd name="T16" fmla="*/ 0 w 138"/>
                  <a:gd name="T1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0">
                    <a:moveTo>
                      <a:pt x="0" y="7"/>
                    </a:moveTo>
                    <a:lnTo>
                      <a:pt x="10" y="7"/>
                    </a:lnTo>
                    <a:lnTo>
                      <a:pt x="34" y="10"/>
                    </a:lnTo>
                    <a:lnTo>
                      <a:pt x="87" y="10"/>
                    </a:lnTo>
                    <a:lnTo>
                      <a:pt x="138" y="10"/>
                    </a:lnTo>
                    <a:lnTo>
                      <a:pt x="138" y="0"/>
                    </a:lnTo>
                    <a:lnTo>
                      <a:pt x="87" y="0"/>
                    </a:lnTo>
                    <a:lnTo>
                      <a:pt x="34" y="0"/>
                    </a:lnTo>
                    <a:lnTo>
                      <a:pt x="0" y="7"/>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22" name="Freeform 150"/>
              <p:cNvSpPr>
                <a:spLocks/>
              </p:cNvSpPr>
              <p:nvPr/>
            </p:nvSpPr>
            <p:spPr bwMode="auto">
              <a:xfrm>
                <a:off x="2668" y="2308"/>
                <a:ext cx="36" cy="5"/>
              </a:xfrm>
              <a:custGeom>
                <a:avLst/>
                <a:gdLst>
                  <a:gd name="T0" fmla="*/ 107 w 107"/>
                  <a:gd name="T1" fmla="*/ 11 h 17"/>
                  <a:gd name="T2" fmla="*/ 104 w 107"/>
                  <a:gd name="T3" fmla="*/ 11 h 17"/>
                  <a:gd name="T4" fmla="*/ 90 w 107"/>
                  <a:gd name="T5" fmla="*/ 14 h 17"/>
                  <a:gd name="T6" fmla="*/ 56 w 107"/>
                  <a:gd name="T7" fmla="*/ 14 h 17"/>
                  <a:gd name="T8" fmla="*/ 18 w 107"/>
                  <a:gd name="T9" fmla="*/ 17 h 17"/>
                  <a:gd name="T10" fmla="*/ 0 w 107"/>
                  <a:gd name="T11" fmla="*/ 17 h 17"/>
                  <a:gd name="T12" fmla="*/ 0 w 107"/>
                  <a:gd name="T13" fmla="*/ 4 h 17"/>
                  <a:gd name="T14" fmla="*/ 56 w 107"/>
                  <a:gd name="T15" fmla="*/ 4 h 17"/>
                  <a:gd name="T16" fmla="*/ 90 w 107"/>
                  <a:gd name="T17" fmla="*/ 4 h 17"/>
                  <a:gd name="T18" fmla="*/ 104 w 107"/>
                  <a:gd name="T19" fmla="*/ 0 h 17"/>
                  <a:gd name="T20" fmla="*/ 107 w 107"/>
                  <a:gd name="T21" fmla="*/ 0 h 17"/>
                  <a:gd name="T22" fmla="*/ 107 w 107"/>
                  <a:gd name="T23"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7">
                    <a:moveTo>
                      <a:pt x="107" y="11"/>
                    </a:moveTo>
                    <a:lnTo>
                      <a:pt x="104" y="11"/>
                    </a:lnTo>
                    <a:lnTo>
                      <a:pt x="90" y="14"/>
                    </a:lnTo>
                    <a:lnTo>
                      <a:pt x="56" y="14"/>
                    </a:lnTo>
                    <a:lnTo>
                      <a:pt x="18" y="17"/>
                    </a:lnTo>
                    <a:lnTo>
                      <a:pt x="0" y="17"/>
                    </a:lnTo>
                    <a:lnTo>
                      <a:pt x="0" y="4"/>
                    </a:lnTo>
                    <a:lnTo>
                      <a:pt x="56" y="4"/>
                    </a:lnTo>
                    <a:lnTo>
                      <a:pt x="90" y="4"/>
                    </a:lnTo>
                    <a:lnTo>
                      <a:pt x="104" y="0"/>
                    </a:lnTo>
                    <a:lnTo>
                      <a:pt x="107" y="0"/>
                    </a:lnTo>
                    <a:lnTo>
                      <a:pt x="107" y="11"/>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23" name="Freeform 151"/>
              <p:cNvSpPr>
                <a:spLocks/>
              </p:cNvSpPr>
              <p:nvPr/>
            </p:nvSpPr>
            <p:spPr bwMode="auto">
              <a:xfrm>
                <a:off x="2618" y="2239"/>
                <a:ext cx="46" cy="3"/>
              </a:xfrm>
              <a:custGeom>
                <a:avLst/>
                <a:gdLst>
                  <a:gd name="T0" fmla="*/ 0 w 138"/>
                  <a:gd name="T1" fmla="*/ 0 h 11"/>
                  <a:gd name="T2" fmla="*/ 87 w 138"/>
                  <a:gd name="T3" fmla="*/ 0 h 11"/>
                  <a:gd name="T4" fmla="*/ 138 w 138"/>
                  <a:gd name="T5" fmla="*/ 0 h 11"/>
                  <a:gd name="T6" fmla="*/ 138 w 138"/>
                  <a:gd name="T7" fmla="*/ 7 h 11"/>
                  <a:gd name="T8" fmla="*/ 135 w 138"/>
                  <a:gd name="T9" fmla="*/ 7 h 11"/>
                  <a:gd name="T10" fmla="*/ 120 w 138"/>
                  <a:gd name="T11" fmla="*/ 11 h 11"/>
                  <a:gd name="T12" fmla="*/ 87 w 138"/>
                  <a:gd name="T13" fmla="*/ 11 h 11"/>
                  <a:gd name="T14" fmla="*/ 34 w 138"/>
                  <a:gd name="T15" fmla="*/ 11 h 11"/>
                  <a:gd name="T16" fmla="*/ 0 w 13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1">
                    <a:moveTo>
                      <a:pt x="0" y="0"/>
                    </a:moveTo>
                    <a:lnTo>
                      <a:pt x="87" y="0"/>
                    </a:lnTo>
                    <a:lnTo>
                      <a:pt x="138" y="0"/>
                    </a:lnTo>
                    <a:lnTo>
                      <a:pt x="138" y="7"/>
                    </a:lnTo>
                    <a:lnTo>
                      <a:pt x="135" y="7"/>
                    </a:lnTo>
                    <a:lnTo>
                      <a:pt x="120" y="11"/>
                    </a:lnTo>
                    <a:lnTo>
                      <a:pt x="87" y="11"/>
                    </a:lnTo>
                    <a:lnTo>
                      <a:pt x="34" y="11"/>
                    </a:lnTo>
                    <a:lnTo>
                      <a:pt x="0" y="0"/>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24" name="Freeform 152"/>
              <p:cNvSpPr>
                <a:spLocks/>
              </p:cNvSpPr>
              <p:nvPr/>
            </p:nvSpPr>
            <p:spPr bwMode="auto">
              <a:xfrm>
                <a:off x="2668" y="2238"/>
                <a:ext cx="36" cy="5"/>
              </a:xfrm>
              <a:custGeom>
                <a:avLst/>
                <a:gdLst>
                  <a:gd name="T0" fmla="*/ 107 w 107"/>
                  <a:gd name="T1" fmla="*/ 6 h 17"/>
                  <a:gd name="T2" fmla="*/ 90 w 107"/>
                  <a:gd name="T3" fmla="*/ 6 h 17"/>
                  <a:gd name="T4" fmla="*/ 56 w 107"/>
                  <a:gd name="T5" fmla="*/ 3 h 17"/>
                  <a:gd name="T6" fmla="*/ 18 w 107"/>
                  <a:gd name="T7" fmla="*/ 3 h 17"/>
                  <a:gd name="T8" fmla="*/ 8 w 107"/>
                  <a:gd name="T9" fmla="*/ 0 h 17"/>
                  <a:gd name="T10" fmla="*/ 0 w 107"/>
                  <a:gd name="T11" fmla="*/ 0 h 17"/>
                  <a:gd name="T12" fmla="*/ 0 w 107"/>
                  <a:gd name="T13" fmla="*/ 10 h 17"/>
                  <a:gd name="T14" fmla="*/ 4 w 107"/>
                  <a:gd name="T15" fmla="*/ 10 h 17"/>
                  <a:gd name="T16" fmla="*/ 18 w 107"/>
                  <a:gd name="T17" fmla="*/ 14 h 17"/>
                  <a:gd name="T18" fmla="*/ 56 w 107"/>
                  <a:gd name="T19" fmla="*/ 14 h 17"/>
                  <a:gd name="T20" fmla="*/ 90 w 107"/>
                  <a:gd name="T21" fmla="*/ 17 h 17"/>
                  <a:gd name="T22" fmla="*/ 107 w 107"/>
                  <a:gd name="T23" fmla="*/ 17 h 17"/>
                  <a:gd name="T24" fmla="*/ 107 w 107"/>
                  <a:gd name="T25"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7">
                    <a:moveTo>
                      <a:pt x="107" y="6"/>
                    </a:moveTo>
                    <a:lnTo>
                      <a:pt x="90" y="6"/>
                    </a:lnTo>
                    <a:lnTo>
                      <a:pt x="56" y="3"/>
                    </a:lnTo>
                    <a:lnTo>
                      <a:pt x="18" y="3"/>
                    </a:lnTo>
                    <a:lnTo>
                      <a:pt x="8" y="0"/>
                    </a:lnTo>
                    <a:lnTo>
                      <a:pt x="0" y="0"/>
                    </a:lnTo>
                    <a:lnTo>
                      <a:pt x="0" y="10"/>
                    </a:lnTo>
                    <a:lnTo>
                      <a:pt x="4" y="10"/>
                    </a:lnTo>
                    <a:lnTo>
                      <a:pt x="18" y="14"/>
                    </a:lnTo>
                    <a:lnTo>
                      <a:pt x="56" y="14"/>
                    </a:lnTo>
                    <a:lnTo>
                      <a:pt x="90" y="17"/>
                    </a:lnTo>
                    <a:lnTo>
                      <a:pt x="107" y="17"/>
                    </a:lnTo>
                    <a:lnTo>
                      <a:pt x="107" y="6"/>
                    </a:lnTo>
                    <a:close/>
                  </a:path>
                </a:pathLst>
              </a:custGeom>
              <a:solidFill>
                <a:srgbClr val="29CAFF"/>
              </a:solidFill>
              <a:ln w="0" cap="sq">
                <a:solidFill>
                  <a:srgbClr val="000000"/>
                </a:solidFill>
                <a:prstDash val="solid"/>
                <a:miter lim="800000"/>
                <a:headEnd/>
                <a:tailEnd/>
              </a:ln>
            </p:spPr>
            <p:txBody>
              <a:bodyPr/>
              <a:lstStyle/>
              <a:p>
                <a:endParaRPr lang="en-US"/>
              </a:p>
            </p:txBody>
          </p:sp>
        </p:grpSp>
        <p:grpSp>
          <p:nvGrpSpPr>
            <p:cNvPr id="1488025" name="Group 153"/>
            <p:cNvGrpSpPr>
              <a:grpSpLocks/>
            </p:cNvGrpSpPr>
            <p:nvPr/>
          </p:nvGrpSpPr>
          <p:grpSpPr bwMode="auto">
            <a:xfrm>
              <a:off x="4347" y="3421"/>
              <a:ext cx="111" cy="47"/>
              <a:chOff x="1184" y="2583"/>
              <a:chExt cx="176" cy="78"/>
            </a:xfrm>
          </p:grpSpPr>
          <p:sp>
            <p:nvSpPr>
              <p:cNvPr id="1488026" name="Freeform 154"/>
              <p:cNvSpPr>
                <a:spLocks/>
              </p:cNvSpPr>
              <p:nvPr/>
            </p:nvSpPr>
            <p:spPr bwMode="auto">
              <a:xfrm>
                <a:off x="1184" y="2583"/>
                <a:ext cx="176" cy="78"/>
              </a:xfrm>
              <a:custGeom>
                <a:avLst/>
                <a:gdLst>
                  <a:gd name="T0" fmla="*/ 0 w 528"/>
                  <a:gd name="T1" fmla="*/ 221 h 234"/>
                  <a:gd name="T2" fmla="*/ 4 w 528"/>
                  <a:gd name="T3" fmla="*/ 228 h 234"/>
                  <a:gd name="T4" fmla="*/ 11 w 528"/>
                  <a:gd name="T5" fmla="*/ 230 h 234"/>
                  <a:gd name="T6" fmla="*/ 55 w 528"/>
                  <a:gd name="T7" fmla="*/ 230 h 234"/>
                  <a:gd name="T8" fmla="*/ 87 w 528"/>
                  <a:gd name="T9" fmla="*/ 234 h 234"/>
                  <a:gd name="T10" fmla="*/ 259 w 528"/>
                  <a:gd name="T11" fmla="*/ 234 h 234"/>
                  <a:gd name="T12" fmla="*/ 435 w 528"/>
                  <a:gd name="T13" fmla="*/ 234 h 234"/>
                  <a:gd name="T14" fmla="*/ 469 w 528"/>
                  <a:gd name="T15" fmla="*/ 230 h 234"/>
                  <a:gd name="T16" fmla="*/ 517 w 528"/>
                  <a:gd name="T17" fmla="*/ 230 h 234"/>
                  <a:gd name="T18" fmla="*/ 525 w 528"/>
                  <a:gd name="T19" fmla="*/ 228 h 234"/>
                  <a:gd name="T20" fmla="*/ 528 w 528"/>
                  <a:gd name="T21" fmla="*/ 221 h 234"/>
                  <a:gd name="T22" fmla="*/ 528 w 528"/>
                  <a:gd name="T23" fmla="*/ 13 h 234"/>
                  <a:gd name="T24" fmla="*/ 525 w 528"/>
                  <a:gd name="T25" fmla="*/ 7 h 234"/>
                  <a:gd name="T26" fmla="*/ 517 w 528"/>
                  <a:gd name="T27" fmla="*/ 3 h 234"/>
                  <a:gd name="T28" fmla="*/ 435 w 528"/>
                  <a:gd name="T29" fmla="*/ 3 h 234"/>
                  <a:gd name="T30" fmla="*/ 348 w 528"/>
                  <a:gd name="T31" fmla="*/ 0 h 234"/>
                  <a:gd name="T32" fmla="*/ 252 w 528"/>
                  <a:gd name="T33" fmla="*/ 0 h 234"/>
                  <a:gd name="T34" fmla="*/ 162 w 528"/>
                  <a:gd name="T35" fmla="*/ 0 h 234"/>
                  <a:gd name="T36" fmla="*/ 87 w 528"/>
                  <a:gd name="T37" fmla="*/ 3 h 234"/>
                  <a:gd name="T38" fmla="*/ 11 w 528"/>
                  <a:gd name="T39" fmla="*/ 3 h 234"/>
                  <a:gd name="T40" fmla="*/ 4 w 528"/>
                  <a:gd name="T41" fmla="*/ 7 h 234"/>
                  <a:gd name="T42" fmla="*/ 0 w 528"/>
                  <a:gd name="T43" fmla="*/ 13 h 234"/>
                  <a:gd name="T44" fmla="*/ 0 w 528"/>
                  <a:gd name="T45" fmla="*/ 22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8" h="234">
                    <a:moveTo>
                      <a:pt x="0" y="221"/>
                    </a:moveTo>
                    <a:lnTo>
                      <a:pt x="4" y="228"/>
                    </a:lnTo>
                    <a:lnTo>
                      <a:pt x="11" y="230"/>
                    </a:lnTo>
                    <a:lnTo>
                      <a:pt x="55" y="230"/>
                    </a:lnTo>
                    <a:lnTo>
                      <a:pt x="87" y="234"/>
                    </a:lnTo>
                    <a:lnTo>
                      <a:pt x="259" y="234"/>
                    </a:lnTo>
                    <a:lnTo>
                      <a:pt x="435" y="234"/>
                    </a:lnTo>
                    <a:lnTo>
                      <a:pt x="469" y="230"/>
                    </a:lnTo>
                    <a:lnTo>
                      <a:pt x="517" y="230"/>
                    </a:lnTo>
                    <a:lnTo>
                      <a:pt x="525" y="228"/>
                    </a:lnTo>
                    <a:lnTo>
                      <a:pt x="528" y="221"/>
                    </a:lnTo>
                    <a:lnTo>
                      <a:pt x="528" y="13"/>
                    </a:lnTo>
                    <a:lnTo>
                      <a:pt x="525" y="7"/>
                    </a:lnTo>
                    <a:lnTo>
                      <a:pt x="517" y="3"/>
                    </a:lnTo>
                    <a:lnTo>
                      <a:pt x="435" y="3"/>
                    </a:lnTo>
                    <a:lnTo>
                      <a:pt x="348" y="0"/>
                    </a:lnTo>
                    <a:lnTo>
                      <a:pt x="252" y="0"/>
                    </a:lnTo>
                    <a:lnTo>
                      <a:pt x="162" y="0"/>
                    </a:lnTo>
                    <a:lnTo>
                      <a:pt x="87" y="3"/>
                    </a:lnTo>
                    <a:lnTo>
                      <a:pt x="11" y="3"/>
                    </a:lnTo>
                    <a:lnTo>
                      <a:pt x="4" y="7"/>
                    </a:lnTo>
                    <a:lnTo>
                      <a:pt x="0" y="13"/>
                    </a:lnTo>
                    <a:lnTo>
                      <a:pt x="0" y="221"/>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27" name="Freeform 155"/>
              <p:cNvSpPr>
                <a:spLocks/>
              </p:cNvSpPr>
              <p:nvPr/>
            </p:nvSpPr>
            <p:spPr bwMode="auto">
              <a:xfrm>
                <a:off x="1292" y="2586"/>
                <a:ext cx="16" cy="70"/>
              </a:xfrm>
              <a:custGeom>
                <a:avLst/>
                <a:gdLst>
                  <a:gd name="T0" fmla="*/ 0 w 49"/>
                  <a:gd name="T1" fmla="*/ 197 h 212"/>
                  <a:gd name="T2" fmla="*/ 35 w 49"/>
                  <a:gd name="T3" fmla="*/ 212 h 212"/>
                  <a:gd name="T4" fmla="*/ 39 w 49"/>
                  <a:gd name="T5" fmla="*/ 201 h 212"/>
                  <a:gd name="T6" fmla="*/ 42 w 49"/>
                  <a:gd name="T7" fmla="*/ 177 h 212"/>
                  <a:gd name="T8" fmla="*/ 49 w 49"/>
                  <a:gd name="T9" fmla="*/ 108 h 212"/>
                  <a:gd name="T10" fmla="*/ 42 w 49"/>
                  <a:gd name="T11" fmla="*/ 39 h 212"/>
                  <a:gd name="T12" fmla="*/ 39 w 49"/>
                  <a:gd name="T13" fmla="*/ 11 h 212"/>
                  <a:gd name="T14" fmla="*/ 35 w 49"/>
                  <a:gd name="T15" fmla="*/ 4 h 212"/>
                  <a:gd name="T16" fmla="*/ 35 w 49"/>
                  <a:gd name="T17" fmla="*/ 0 h 212"/>
                  <a:gd name="T18" fmla="*/ 0 w 49"/>
                  <a:gd name="T19" fmla="*/ 15 h 212"/>
                  <a:gd name="T20" fmla="*/ 0 w 49"/>
                  <a:gd name="T21" fmla="*/ 19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212">
                    <a:moveTo>
                      <a:pt x="0" y="197"/>
                    </a:moveTo>
                    <a:lnTo>
                      <a:pt x="35" y="212"/>
                    </a:lnTo>
                    <a:lnTo>
                      <a:pt x="39" y="201"/>
                    </a:lnTo>
                    <a:lnTo>
                      <a:pt x="42" y="177"/>
                    </a:lnTo>
                    <a:lnTo>
                      <a:pt x="49" y="108"/>
                    </a:lnTo>
                    <a:lnTo>
                      <a:pt x="42" y="39"/>
                    </a:lnTo>
                    <a:lnTo>
                      <a:pt x="39" y="11"/>
                    </a:lnTo>
                    <a:lnTo>
                      <a:pt x="35" y="4"/>
                    </a:lnTo>
                    <a:lnTo>
                      <a:pt x="35" y="0"/>
                    </a:lnTo>
                    <a:lnTo>
                      <a:pt x="0" y="15"/>
                    </a:lnTo>
                    <a:lnTo>
                      <a:pt x="0" y="197"/>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28" name="Freeform 156"/>
              <p:cNvSpPr>
                <a:spLocks/>
              </p:cNvSpPr>
              <p:nvPr/>
            </p:nvSpPr>
            <p:spPr bwMode="auto">
              <a:xfrm>
                <a:off x="1197" y="2591"/>
                <a:ext cx="17" cy="60"/>
              </a:xfrm>
              <a:custGeom>
                <a:avLst/>
                <a:gdLst>
                  <a:gd name="T0" fmla="*/ 0 w 51"/>
                  <a:gd name="T1" fmla="*/ 182 h 182"/>
                  <a:gd name="T2" fmla="*/ 44 w 51"/>
                  <a:gd name="T3" fmla="*/ 176 h 182"/>
                  <a:gd name="T4" fmla="*/ 44 w 51"/>
                  <a:gd name="T5" fmla="*/ 169 h 182"/>
                  <a:gd name="T6" fmla="*/ 48 w 51"/>
                  <a:gd name="T7" fmla="*/ 151 h 182"/>
                  <a:gd name="T8" fmla="*/ 51 w 51"/>
                  <a:gd name="T9" fmla="*/ 123 h 182"/>
                  <a:gd name="T10" fmla="*/ 51 w 51"/>
                  <a:gd name="T11" fmla="*/ 93 h 182"/>
                  <a:gd name="T12" fmla="*/ 51 w 51"/>
                  <a:gd name="T13" fmla="*/ 62 h 182"/>
                  <a:gd name="T14" fmla="*/ 48 w 51"/>
                  <a:gd name="T15" fmla="*/ 35 h 182"/>
                  <a:gd name="T16" fmla="*/ 44 w 51"/>
                  <a:gd name="T17" fmla="*/ 17 h 182"/>
                  <a:gd name="T18" fmla="*/ 44 w 51"/>
                  <a:gd name="T19" fmla="*/ 11 h 182"/>
                  <a:gd name="T20" fmla="*/ 0 w 51"/>
                  <a:gd name="T21" fmla="*/ 0 h 182"/>
                  <a:gd name="T22" fmla="*/ 0 w 51"/>
                  <a:gd name="T2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182">
                    <a:moveTo>
                      <a:pt x="0" y="182"/>
                    </a:moveTo>
                    <a:lnTo>
                      <a:pt x="44" y="176"/>
                    </a:lnTo>
                    <a:lnTo>
                      <a:pt x="44" y="169"/>
                    </a:lnTo>
                    <a:lnTo>
                      <a:pt x="48" y="151"/>
                    </a:lnTo>
                    <a:lnTo>
                      <a:pt x="51" y="123"/>
                    </a:lnTo>
                    <a:lnTo>
                      <a:pt x="51" y="93"/>
                    </a:lnTo>
                    <a:lnTo>
                      <a:pt x="51" y="62"/>
                    </a:lnTo>
                    <a:lnTo>
                      <a:pt x="48" y="35"/>
                    </a:lnTo>
                    <a:lnTo>
                      <a:pt x="44" y="17"/>
                    </a:lnTo>
                    <a:lnTo>
                      <a:pt x="44" y="11"/>
                    </a:lnTo>
                    <a:lnTo>
                      <a:pt x="0" y="0"/>
                    </a:lnTo>
                    <a:lnTo>
                      <a:pt x="0" y="182"/>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29" name="Freeform 157"/>
              <p:cNvSpPr>
                <a:spLocks/>
              </p:cNvSpPr>
              <p:nvPr/>
            </p:nvSpPr>
            <p:spPr bwMode="auto">
              <a:xfrm>
                <a:off x="1215" y="2589"/>
                <a:ext cx="75" cy="65"/>
              </a:xfrm>
              <a:custGeom>
                <a:avLst/>
                <a:gdLst>
                  <a:gd name="T0" fmla="*/ 0 w 224"/>
                  <a:gd name="T1" fmla="*/ 183 h 193"/>
                  <a:gd name="T2" fmla="*/ 3 w 224"/>
                  <a:gd name="T3" fmla="*/ 190 h 193"/>
                  <a:gd name="T4" fmla="*/ 13 w 224"/>
                  <a:gd name="T5" fmla="*/ 190 h 193"/>
                  <a:gd name="T6" fmla="*/ 37 w 224"/>
                  <a:gd name="T7" fmla="*/ 193 h 193"/>
                  <a:gd name="T8" fmla="*/ 110 w 224"/>
                  <a:gd name="T9" fmla="*/ 193 h 193"/>
                  <a:gd name="T10" fmla="*/ 186 w 224"/>
                  <a:gd name="T11" fmla="*/ 193 h 193"/>
                  <a:gd name="T12" fmla="*/ 210 w 224"/>
                  <a:gd name="T13" fmla="*/ 190 h 193"/>
                  <a:gd name="T14" fmla="*/ 221 w 224"/>
                  <a:gd name="T15" fmla="*/ 190 h 193"/>
                  <a:gd name="T16" fmla="*/ 224 w 224"/>
                  <a:gd name="T17" fmla="*/ 183 h 193"/>
                  <a:gd name="T18" fmla="*/ 224 w 224"/>
                  <a:gd name="T19" fmla="*/ 15 h 193"/>
                  <a:gd name="T20" fmla="*/ 221 w 224"/>
                  <a:gd name="T21" fmla="*/ 4 h 193"/>
                  <a:gd name="T22" fmla="*/ 186 w 224"/>
                  <a:gd name="T23" fmla="*/ 4 h 193"/>
                  <a:gd name="T24" fmla="*/ 107 w 224"/>
                  <a:gd name="T25" fmla="*/ 0 h 193"/>
                  <a:gd name="T26" fmla="*/ 35 w 224"/>
                  <a:gd name="T27" fmla="*/ 4 h 193"/>
                  <a:gd name="T28" fmla="*/ 3 w 224"/>
                  <a:gd name="T29" fmla="*/ 4 h 193"/>
                  <a:gd name="T30" fmla="*/ 0 w 224"/>
                  <a:gd name="T31" fmla="*/ 15 h 193"/>
                  <a:gd name="T32" fmla="*/ 0 w 224"/>
                  <a:gd name="T33" fmla="*/ 21 h 193"/>
                  <a:gd name="T34" fmla="*/ 3 w 224"/>
                  <a:gd name="T35" fmla="*/ 42 h 193"/>
                  <a:gd name="T36" fmla="*/ 3 w 224"/>
                  <a:gd name="T37" fmla="*/ 97 h 193"/>
                  <a:gd name="T38" fmla="*/ 3 w 224"/>
                  <a:gd name="T39" fmla="*/ 155 h 193"/>
                  <a:gd name="T40" fmla="*/ 0 w 224"/>
                  <a:gd name="T41" fmla="*/ 177 h 193"/>
                  <a:gd name="T42" fmla="*/ 0 w 224"/>
                  <a:gd name="T43" fmla="*/ 18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193">
                    <a:moveTo>
                      <a:pt x="0" y="183"/>
                    </a:moveTo>
                    <a:lnTo>
                      <a:pt x="3" y="190"/>
                    </a:lnTo>
                    <a:lnTo>
                      <a:pt x="13" y="190"/>
                    </a:lnTo>
                    <a:lnTo>
                      <a:pt x="37" y="193"/>
                    </a:lnTo>
                    <a:lnTo>
                      <a:pt x="110" y="193"/>
                    </a:lnTo>
                    <a:lnTo>
                      <a:pt x="186" y="193"/>
                    </a:lnTo>
                    <a:lnTo>
                      <a:pt x="210" y="190"/>
                    </a:lnTo>
                    <a:lnTo>
                      <a:pt x="221" y="190"/>
                    </a:lnTo>
                    <a:lnTo>
                      <a:pt x="224" y="183"/>
                    </a:lnTo>
                    <a:lnTo>
                      <a:pt x="224" y="15"/>
                    </a:lnTo>
                    <a:lnTo>
                      <a:pt x="221" y="4"/>
                    </a:lnTo>
                    <a:lnTo>
                      <a:pt x="186" y="4"/>
                    </a:lnTo>
                    <a:lnTo>
                      <a:pt x="107" y="0"/>
                    </a:lnTo>
                    <a:lnTo>
                      <a:pt x="35" y="4"/>
                    </a:lnTo>
                    <a:lnTo>
                      <a:pt x="3" y="4"/>
                    </a:lnTo>
                    <a:lnTo>
                      <a:pt x="0" y="15"/>
                    </a:lnTo>
                    <a:lnTo>
                      <a:pt x="0" y="21"/>
                    </a:lnTo>
                    <a:lnTo>
                      <a:pt x="3" y="42"/>
                    </a:lnTo>
                    <a:lnTo>
                      <a:pt x="3" y="97"/>
                    </a:lnTo>
                    <a:lnTo>
                      <a:pt x="3" y="155"/>
                    </a:lnTo>
                    <a:lnTo>
                      <a:pt x="0" y="177"/>
                    </a:lnTo>
                    <a:lnTo>
                      <a:pt x="0" y="183"/>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30" name="Freeform 158"/>
              <p:cNvSpPr>
                <a:spLocks/>
              </p:cNvSpPr>
              <p:nvPr/>
            </p:nvSpPr>
            <p:spPr bwMode="auto">
              <a:xfrm>
                <a:off x="1313" y="2592"/>
                <a:ext cx="40" cy="59"/>
              </a:xfrm>
              <a:custGeom>
                <a:avLst/>
                <a:gdLst>
                  <a:gd name="T0" fmla="*/ 121 w 121"/>
                  <a:gd name="T1" fmla="*/ 179 h 179"/>
                  <a:gd name="T2" fmla="*/ 14 w 121"/>
                  <a:gd name="T3" fmla="*/ 179 h 179"/>
                  <a:gd name="T4" fmla="*/ 3 w 121"/>
                  <a:gd name="T5" fmla="*/ 176 h 179"/>
                  <a:gd name="T6" fmla="*/ 0 w 121"/>
                  <a:gd name="T7" fmla="*/ 166 h 179"/>
                  <a:gd name="T8" fmla="*/ 0 w 121"/>
                  <a:gd name="T9" fmla="*/ 14 h 179"/>
                  <a:gd name="T10" fmla="*/ 3 w 121"/>
                  <a:gd name="T11" fmla="*/ 4 h 179"/>
                  <a:gd name="T12" fmla="*/ 10 w 121"/>
                  <a:gd name="T13" fmla="*/ 0 h 179"/>
                  <a:gd name="T14" fmla="*/ 14 w 121"/>
                  <a:gd name="T15" fmla="*/ 0 h 179"/>
                  <a:gd name="T16" fmla="*/ 42 w 121"/>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179">
                    <a:moveTo>
                      <a:pt x="121" y="179"/>
                    </a:moveTo>
                    <a:lnTo>
                      <a:pt x="14" y="179"/>
                    </a:lnTo>
                    <a:lnTo>
                      <a:pt x="3" y="176"/>
                    </a:lnTo>
                    <a:lnTo>
                      <a:pt x="0" y="166"/>
                    </a:lnTo>
                    <a:lnTo>
                      <a:pt x="0" y="14"/>
                    </a:lnTo>
                    <a:lnTo>
                      <a:pt x="3" y="4"/>
                    </a:lnTo>
                    <a:lnTo>
                      <a:pt x="10" y="0"/>
                    </a:lnTo>
                    <a:lnTo>
                      <a:pt x="14" y="0"/>
                    </a:lnTo>
                    <a:lnTo>
                      <a:pt x="42"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031" name="Freeform 159"/>
              <p:cNvSpPr>
                <a:spLocks/>
              </p:cNvSpPr>
              <p:nvPr/>
            </p:nvSpPr>
            <p:spPr bwMode="auto">
              <a:xfrm>
                <a:off x="1185" y="2592"/>
                <a:ext cx="9" cy="59"/>
              </a:xfrm>
              <a:custGeom>
                <a:avLst/>
                <a:gdLst>
                  <a:gd name="T0" fmla="*/ 0 w 27"/>
                  <a:gd name="T1" fmla="*/ 179 h 179"/>
                  <a:gd name="T2" fmla="*/ 24 w 27"/>
                  <a:gd name="T3" fmla="*/ 179 h 179"/>
                  <a:gd name="T4" fmla="*/ 27 w 27"/>
                  <a:gd name="T5" fmla="*/ 176 h 179"/>
                  <a:gd name="T6" fmla="*/ 27 w 27"/>
                  <a:gd name="T7" fmla="*/ 166 h 179"/>
                  <a:gd name="T8" fmla="*/ 27 w 27"/>
                  <a:gd name="T9" fmla="*/ 14 h 179"/>
                  <a:gd name="T10" fmla="*/ 27 w 27"/>
                  <a:gd name="T11" fmla="*/ 4 h 179"/>
                  <a:gd name="T12" fmla="*/ 24 w 27"/>
                  <a:gd name="T13" fmla="*/ 0 h 179"/>
                  <a:gd name="T14" fmla="*/ 17 w 27"/>
                  <a:gd name="T15" fmla="*/ 0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79">
                    <a:moveTo>
                      <a:pt x="0" y="179"/>
                    </a:moveTo>
                    <a:lnTo>
                      <a:pt x="24" y="179"/>
                    </a:lnTo>
                    <a:lnTo>
                      <a:pt x="27" y="176"/>
                    </a:lnTo>
                    <a:lnTo>
                      <a:pt x="27" y="166"/>
                    </a:lnTo>
                    <a:lnTo>
                      <a:pt x="27" y="14"/>
                    </a:lnTo>
                    <a:lnTo>
                      <a:pt x="27" y="4"/>
                    </a:lnTo>
                    <a:lnTo>
                      <a:pt x="24" y="0"/>
                    </a:lnTo>
                    <a:lnTo>
                      <a:pt x="17"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032" name="Freeform 160"/>
              <p:cNvSpPr>
                <a:spLocks/>
              </p:cNvSpPr>
              <p:nvPr/>
            </p:nvSpPr>
            <p:spPr bwMode="auto">
              <a:xfrm>
                <a:off x="1255" y="2655"/>
                <a:ext cx="46" cy="4"/>
              </a:xfrm>
              <a:custGeom>
                <a:avLst/>
                <a:gdLst>
                  <a:gd name="T0" fmla="*/ 138 w 138"/>
                  <a:gd name="T1" fmla="*/ 7 h 11"/>
                  <a:gd name="T2" fmla="*/ 128 w 138"/>
                  <a:gd name="T3" fmla="*/ 7 h 11"/>
                  <a:gd name="T4" fmla="*/ 104 w 138"/>
                  <a:gd name="T5" fmla="*/ 11 h 11"/>
                  <a:gd name="T6" fmla="*/ 51 w 138"/>
                  <a:gd name="T7" fmla="*/ 11 h 11"/>
                  <a:gd name="T8" fmla="*/ 0 w 138"/>
                  <a:gd name="T9" fmla="*/ 11 h 11"/>
                  <a:gd name="T10" fmla="*/ 0 w 138"/>
                  <a:gd name="T11" fmla="*/ 0 h 11"/>
                  <a:gd name="T12" fmla="*/ 51 w 138"/>
                  <a:gd name="T13" fmla="*/ 0 h 11"/>
                  <a:gd name="T14" fmla="*/ 104 w 138"/>
                  <a:gd name="T15" fmla="*/ 0 h 11"/>
                  <a:gd name="T16" fmla="*/ 138 w 138"/>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1">
                    <a:moveTo>
                      <a:pt x="138" y="7"/>
                    </a:moveTo>
                    <a:lnTo>
                      <a:pt x="128" y="7"/>
                    </a:lnTo>
                    <a:lnTo>
                      <a:pt x="104" y="11"/>
                    </a:lnTo>
                    <a:lnTo>
                      <a:pt x="51" y="11"/>
                    </a:lnTo>
                    <a:lnTo>
                      <a:pt x="0" y="11"/>
                    </a:lnTo>
                    <a:lnTo>
                      <a:pt x="0" y="0"/>
                    </a:lnTo>
                    <a:lnTo>
                      <a:pt x="51" y="0"/>
                    </a:lnTo>
                    <a:lnTo>
                      <a:pt x="104" y="0"/>
                    </a:lnTo>
                    <a:lnTo>
                      <a:pt x="138" y="7"/>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33" name="Freeform 161"/>
              <p:cNvSpPr>
                <a:spLocks/>
              </p:cNvSpPr>
              <p:nvPr/>
            </p:nvSpPr>
            <p:spPr bwMode="auto">
              <a:xfrm>
                <a:off x="1214" y="2653"/>
                <a:ext cx="35" cy="6"/>
              </a:xfrm>
              <a:custGeom>
                <a:avLst/>
                <a:gdLst>
                  <a:gd name="T0" fmla="*/ 0 w 107"/>
                  <a:gd name="T1" fmla="*/ 11 h 20"/>
                  <a:gd name="T2" fmla="*/ 4 w 107"/>
                  <a:gd name="T3" fmla="*/ 11 h 20"/>
                  <a:gd name="T4" fmla="*/ 17 w 107"/>
                  <a:gd name="T5" fmla="*/ 14 h 20"/>
                  <a:gd name="T6" fmla="*/ 52 w 107"/>
                  <a:gd name="T7" fmla="*/ 18 h 20"/>
                  <a:gd name="T8" fmla="*/ 90 w 107"/>
                  <a:gd name="T9" fmla="*/ 20 h 20"/>
                  <a:gd name="T10" fmla="*/ 107 w 107"/>
                  <a:gd name="T11" fmla="*/ 20 h 20"/>
                  <a:gd name="T12" fmla="*/ 107 w 107"/>
                  <a:gd name="T13" fmla="*/ 7 h 20"/>
                  <a:gd name="T14" fmla="*/ 55 w 107"/>
                  <a:gd name="T15" fmla="*/ 7 h 20"/>
                  <a:gd name="T16" fmla="*/ 17 w 107"/>
                  <a:gd name="T17" fmla="*/ 3 h 20"/>
                  <a:gd name="T18" fmla="*/ 7 w 107"/>
                  <a:gd name="T19" fmla="*/ 0 h 20"/>
                  <a:gd name="T20" fmla="*/ 0 w 107"/>
                  <a:gd name="T21" fmla="*/ 0 h 20"/>
                  <a:gd name="T22" fmla="*/ 0 w 107"/>
                  <a:gd name="T2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20">
                    <a:moveTo>
                      <a:pt x="0" y="11"/>
                    </a:moveTo>
                    <a:lnTo>
                      <a:pt x="4" y="11"/>
                    </a:lnTo>
                    <a:lnTo>
                      <a:pt x="17" y="14"/>
                    </a:lnTo>
                    <a:lnTo>
                      <a:pt x="52" y="18"/>
                    </a:lnTo>
                    <a:lnTo>
                      <a:pt x="90" y="20"/>
                    </a:lnTo>
                    <a:lnTo>
                      <a:pt x="107" y="20"/>
                    </a:lnTo>
                    <a:lnTo>
                      <a:pt x="107" y="7"/>
                    </a:lnTo>
                    <a:lnTo>
                      <a:pt x="55" y="7"/>
                    </a:lnTo>
                    <a:lnTo>
                      <a:pt x="17" y="3"/>
                    </a:lnTo>
                    <a:lnTo>
                      <a:pt x="7" y="0"/>
                    </a:lnTo>
                    <a:lnTo>
                      <a:pt x="0" y="0"/>
                    </a:lnTo>
                    <a:lnTo>
                      <a:pt x="0" y="11"/>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34" name="Freeform 162"/>
              <p:cNvSpPr>
                <a:spLocks/>
              </p:cNvSpPr>
              <p:nvPr/>
            </p:nvSpPr>
            <p:spPr bwMode="auto">
              <a:xfrm>
                <a:off x="1255" y="2585"/>
                <a:ext cx="46" cy="3"/>
              </a:xfrm>
              <a:custGeom>
                <a:avLst/>
                <a:gdLst>
                  <a:gd name="T0" fmla="*/ 138 w 138"/>
                  <a:gd name="T1" fmla="*/ 2 h 10"/>
                  <a:gd name="T2" fmla="*/ 104 w 138"/>
                  <a:gd name="T3" fmla="*/ 2 h 10"/>
                  <a:gd name="T4" fmla="*/ 51 w 138"/>
                  <a:gd name="T5" fmla="*/ 0 h 10"/>
                  <a:gd name="T6" fmla="*/ 0 w 138"/>
                  <a:gd name="T7" fmla="*/ 0 h 10"/>
                  <a:gd name="T8" fmla="*/ 0 w 138"/>
                  <a:gd name="T9" fmla="*/ 6 h 10"/>
                  <a:gd name="T10" fmla="*/ 3 w 138"/>
                  <a:gd name="T11" fmla="*/ 6 h 10"/>
                  <a:gd name="T12" fmla="*/ 18 w 138"/>
                  <a:gd name="T13" fmla="*/ 10 h 10"/>
                  <a:gd name="T14" fmla="*/ 51 w 138"/>
                  <a:gd name="T15" fmla="*/ 10 h 10"/>
                  <a:gd name="T16" fmla="*/ 104 w 138"/>
                  <a:gd name="T17" fmla="*/ 10 h 10"/>
                  <a:gd name="T18" fmla="*/ 138 w 138"/>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0">
                    <a:moveTo>
                      <a:pt x="138" y="2"/>
                    </a:moveTo>
                    <a:lnTo>
                      <a:pt x="104" y="2"/>
                    </a:lnTo>
                    <a:lnTo>
                      <a:pt x="51" y="0"/>
                    </a:lnTo>
                    <a:lnTo>
                      <a:pt x="0" y="0"/>
                    </a:lnTo>
                    <a:lnTo>
                      <a:pt x="0" y="6"/>
                    </a:lnTo>
                    <a:lnTo>
                      <a:pt x="3" y="6"/>
                    </a:lnTo>
                    <a:lnTo>
                      <a:pt x="18" y="10"/>
                    </a:lnTo>
                    <a:lnTo>
                      <a:pt x="51" y="10"/>
                    </a:lnTo>
                    <a:lnTo>
                      <a:pt x="104" y="10"/>
                    </a:lnTo>
                    <a:lnTo>
                      <a:pt x="138" y="2"/>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35" name="Freeform 163"/>
              <p:cNvSpPr>
                <a:spLocks/>
              </p:cNvSpPr>
              <p:nvPr/>
            </p:nvSpPr>
            <p:spPr bwMode="auto">
              <a:xfrm>
                <a:off x="1214" y="2584"/>
                <a:ext cx="35" cy="5"/>
              </a:xfrm>
              <a:custGeom>
                <a:avLst/>
                <a:gdLst>
                  <a:gd name="T0" fmla="*/ 0 w 107"/>
                  <a:gd name="T1" fmla="*/ 6 h 17"/>
                  <a:gd name="T2" fmla="*/ 17 w 107"/>
                  <a:gd name="T3" fmla="*/ 6 h 17"/>
                  <a:gd name="T4" fmla="*/ 52 w 107"/>
                  <a:gd name="T5" fmla="*/ 4 h 17"/>
                  <a:gd name="T6" fmla="*/ 90 w 107"/>
                  <a:gd name="T7" fmla="*/ 4 h 17"/>
                  <a:gd name="T8" fmla="*/ 100 w 107"/>
                  <a:gd name="T9" fmla="*/ 0 h 17"/>
                  <a:gd name="T10" fmla="*/ 107 w 107"/>
                  <a:gd name="T11" fmla="*/ 0 h 17"/>
                  <a:gd name="T12" fmla="*/ 107 w 107"/>
                  <a:gd name="T13" fmla="*/ 10 h 17"/>
                  <a:gd name="T14" fmla="*/ 55 w 107"/>
                  <a:gd name="T15" fmla="*/ 10 h 17"/>
                  <a:gd name="T16" fmla="*/ 17 w 107"/>
                  <a:gd name="T17" fmla="*/ 14 h 17"/>
                  <a:gd name="T18" fmla="*/ 7 w 107"/>
                  <a:gd name="T19" fmla="*/ 17 h 17"/>
                  <a:gd name="T20" fmla="*/ 0 w 107"/>
                  <a:gd name="T21" fmla="*/ 17 h 17"/>
                  <a:gd name="T22" fmla="*/ 0 w 107"/>
                  <a:gd name="T23"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7">
                    <a:moveTo>
                      <a:pt x="0" y="6"/>
                    </a:moveTo>
                    <a:lnTo>
                      <a:pt x="17" y="6"/>
                    </a:lnTo>
                    <a:lnTo>
                      <a:pt x="52" y="4"/>
                    </a:lnTo>
                    <a:lnTo>
                      <a:pt x="90" y="4"/>
                    </a:lnTo>
                    <a:lnTo>
                      <a:pt x="100" y="0"/>
                    </a:lnTo>
                    <a:lnTo>
                      <a:pt x="107" y="0"/>
                    </a:lnTo>
                    <a:lnTo>
                      <a:pt x="107" y="10"/>
                    </a:lnTo>
                    <a:lnTo>
                      <a:pt x="55" y="10"/>
                    </a:lnTo>
                    <a:lnTo>
                      <a:pt x="17" y="14"/>
                    </a:lnTo>
                    <a:lnTo>
                      <a:pt x="7" y="17"/>
                    </a:lnTo>
                    <a:lnTo>
                      <a:pt x="0" y="17"/>
                    </a:lnTo>
                    <a:lnTo>
                      <a:pt x="0" y="6"/>
                    </a:lnTo>
                    <a:close/>
                  </a:path>
                </a:pathLst>
              </a:custGeom>
              <a:solidFill>
                <a:srgbClr val="00EB00"/>
              </a:solidFill>
              <a:ln w="0" cap="sq">
                <a:solidFill>
                  <a:srgbClr val="000000"/>
                </a:solidFill>
                <a:prstDash val="solid"/>
                <a:miter lim="800000"/>
                <a:headEnd/>
                <a:tailEnd/>
              </a:ln>
            </p:spPr>
            <p:txBody>
              <a:bodyPr/>
              <a:lstStyle/>
              <a:p>
                <a:endParaRPr lang="en-US"/>
              </a:p>
            </p:txBody>
          </p:sp>
        </p:grpSp>
        <p:grpSp>
          <p:nvGrpSpPr>
            <p:cNvPr id="1488036" name="Group 164"/>
            <p:cNvGrpSpPr>
              <a:grpSpLocks/>
            </p:cNvGrpSpPr>
            <p:nvPr/>
          </p:nvGrpSpPr>
          <p:grpSpPr bwMode="auto">
            <a:xfrm>
              <a:off x="4204" y="3428"/>
              <a:ext cx="111" cy="47"/>
              <a:chOff x="1769" y="2593"/>
              <a:chExt cx="176" cy="78"/>
            </a:xfrm>
          </p:grpSpPr>
          <p:sp>
            <p:nvSpPr>
              <p:cNvPr id="1488037" name="Freeform 165"/>
              <p:cNvSpPr>
                <a:spLocks/>
              </p:cNvSpPr>
              <p:nvPr/>
            </p:nvSpPr>
            <p:spPr bwMode="auto">
              <a:xfrm>
                <a:off x="1769" y="2593"/>
                <a:ext cx="176" cy="78"/>
              </a:xfrm>
              <a:custGeom>
                <a:avLst/>
                <a:gdLst>
                  <a:gd name="T0" fmla="*/ 0 w 528"/>
                  <a:gd name="T1" fmla="*/ 221 h 234"/>
                  <a:gd name="T2" fmla="*/ 3 w 528"/>
                  <a:gd name="T3" fmla="*/ 227 h 234"/>
                  <a:gd name="T4" fmla="*/ 11 w 528"/>
                  <a:gd name="T5" fmla="*/ 230 h 234"/>
                  <a:gd name="T6" fmla="*/ 55 w 528"/>
                  <a:gd name="T7" fmla="*/ 230 h 234"/>
                  <a:gd name="T8" fmla="*/ 90 w 528"/>
                  <a:gd name="T9" fmla="*/ 234 h 234"/>
                  <a:gd name="T10" fmla="*/ 259 w 528"/>
                  <a:gd name="T11" fmla="*/ 234 h 234"/>
                  <a:gd name="T12" fmla="*/ 434 w 528"/>
                  <a:gd name="T13" fmla="*/ 234 h 234"/>
                  <a:gd name="T14" fmla="*/ 469 w 528"/>
                  <a:gd name="T15" fmla="*/ 230 h 234"/>
                  <a:gd name="T16" fmla="*/ 517 w 528"/>
                  <a:gd name="T17" fmla="*/ 230 h 234"/>
                  <a:gd name="T18" fmla="*/ 524 w 528"/>
                  <a:gd name="T19" fmla="*/ 227 h 234"/>
                  <a:gd name="T20" fmla="*/ 528 w 528"/>
                  <a:gd name="T21" fmla="*/ 221 h 234"/>
                  <a:gd name="T22" fmla="*/ 528 w 528"/>
                  <a:gd name="T23" fmla="*/ 13 h 234"/>
                  <a:gd name="T24" fmla="*/ 524 w 528"/>
                  <a:gd name="T25" fmla="*/ 10 h 234"/>
                  <a:gd name="T26" fmla="*/ 517 w 528"/>
                  <a:gd name="T27" fmla="*/ 6 h 234"/>
                  <a:gd name="T28" fmla="*/ 493 w 528"/>
                  <a:gd name="T29" fmla="*/ 6 h 234"/>
                  <a:gd name="T30" fmla="*/ 469 w 528"/>
                  <a:gd name="T31" fmla="*/ 4 h 234"/>
                  <a:gd name="T32" fmla="*/ 434 w 528"/>
                  <a:gd name="T33" fmla="*/ 4 h 234"/>
                  <a:gd name="T34" fmla="*/ 349 w 528"/>
                  <a:gd name="T35" fmla="*/ 0 h 234"/>
                  <a:gd name="T36" fmla="*/ 252 w 528"/>
                  <a:gd name="T37" fmla="*/ 0 h 234"/>
                  <a:gd name="T38" fmla="*/ 162 w 528"/>
                  <a:gd name="T39" fmla="*/ 0 h 234"/>
                  <a:gd name="T40" fmla="*/ 86 w 528"/>
                  <a:gd name="T41" fmla="*/ 4 h 234"/>
                  <a:gd name="T42" fmla="*/ 55 w 528"/>
                  <a:gd name="T43" fmla="*/ 4 h 234"/>
                  <a:gd name="T44" fmla="*/ 31 w 528"/>
                  <a:gd name="T45" fmla="*/ 6 h 234"/>
                  <a:gd name="T46" fmla="*/ 11 w 528"/>
                  <a:gd name="T47" fmla="*/ 6 h 234"/>
                  <a:gd name="T48" fmla="*/ 3 w 528"/>
                  <a:gd name="T49" fmla="*/ 10 h 234"/>
                  <a:gd name="T50" fmla="*/ 0 w 528"/>
                  <a:gd name="T51" fmla="*/ 13 h 234"/>
                  <a:gd name="T52" fmla="*/ 0 w 528"/>
                  <a:gd name="T53" fmla="*/ 22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8" h="234">
                    <a:moveTo>
                      <a:pt x="0" y="221"/>
                    </a:moveTo>
                    <a:lnTo>
                      <a:pt x="3" y="227"/>
                    </a:lnTo>
                    <a:lnTo>
                      <a:pt x="11" y="230"/>
                    </a:lnTo>
                    <a:lnTo>
                      <a:pt x="55" y="230"/>
                    </a:lnTo>
                    <a:lnTo>
                      <a:pt x="90" y="234"/>
                    </a:lnTo>
                    <a:lnTo>
                      <a:pt x="259" y="234"/>
                    </a:lnTo>
                    <a:lnTo>
                      <a:pt x="434" y="234"/>
                    </a:lnTo>
                    <a:lnTo>
                      <a:pt x="469" y="230"/>
                    </a:lnTo>
                    <a:lnTo>
                      <a:pt x="517" y="230"/>
                    </a:lnTo>
                    <a:lnTo>
                      <a:pt x="524" y="227"/>
                    </a:lnTo>
                    <a:lnTo>
                      <a:pt x="528" y="221"/>
                    </a:lnTo>
                    <a:lnTo>
                      <a:pt x="528" y="13"/>
                    </a:lnTo>
                    <a:lnTo>
                      <a:pt x="524" y="10"/>
                    </a:lnTo>
                    <a:lnTo>
                      <a:pt x="517" y="6"/>
                    </a:lnTo>
                    <a:lnTo>
                      <a:pt x="493" y="6"/>
                    </a:lnTo>
                    <a:lnTo>
                      <a:pt x="469" y="4"/>
                    </a:lnTo>
                    <a:lnTo>
                      <a:pt x="434" y="4"/>
                    </a:lnTo>
                    <a:lnTo>
                      <a:pt x="349" y="0"/>
                    </a:lnTo>
                    <a:lnTo>
                      <a:pt x="252" y="0"/>
                    </a:lnTo>
                    <a:lnTo>
                      <a:pt x="162" y="0"/>
                    </a:lnTo>
                    <a:lnTo>
                      <a:pt x="86" y="4"/>
                    </a:lnTo>
                    <a:lnTo>
                      <a:pt x="55" y="4"/>
                    </a:lnTo>
                    <a:lnTo>
                      <a:pt x="31" y="6"/>
                    </a:lnTo>
                    <a:lnTo>
                      <a:pt x="11" y="6"/>
                    </a:lnTo>
                    <a:lnTo>
                      <a:pt x="3" y="10"/>
                    </a:lnTo>
                    <a:lnTo>
                      <a:pt x="0" y="13"/>
                    </a:lnTo>
                    <a:lnTo>
                      <a:pt x="0" y="221"/>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38" name="Freeform 166"/>
              <p:cNvSpPr>
                <a:spLocks/>
              </p:cNvSpPr>
              <p:nvPr/>
            </p:nvSpPr>
            <p:spPr bwMode="auto">
              <a:xfrm>
                <a:off x="1878" y="2597"/>
                <a:ext cx="17" cy="71"/>
              </a:xfrm>
              <a:custGeom>
                <a:avLst/>
                <a:gdLst>
                  <a:gd name="T0" fmla="*/ 0 w 50"/>
                  <a:gd name="T1" fmla="*/ 193 h 211"/>
                  <a:gd name="T2" fmla="*/ 32 w 50"/>
                  <a:gd name="T3" fmla="*/ 211 h 211"/>
                  <a:gd name="T4" fmla="*/ 32 w 50"/>
                  <a:gd name="T5" fmla="*/ 208 h 211"/>
                  <a:gd name="T6" fmla="*/ 35 w 50"/>
                  <a:gd name="T7" fmla="*/ 201 h 211"/>
                  <a:gd name="T8" fmla="*/ 42 w 50"/>
                  <a:gd name="T9" fmla="*/ 173 h 211"/>
                  <a:gd name="T10" fmla="*/ 50 w 50"/>
                  <a:gd name="T11" fmla="*/ 103 h 211"/>
                  <a:gd name="T12" fmla="*/ 42 w 50"/>
                  <a:gd name="T13" fmla="*/ 35 h 211"/>
                  <a:gd name="T14" fmla="*/ 35 w 50"/>
                  <a:gd name="T15" fmla="*/ 11 h 211"/>
                  <a:gd name="T16" fmla="*/ 32 w 50"/>
                  <a:gd name="T17" fmla="*/ 4 h 211"/>
                  <a:gd name="T18" fmla="*/ 32 w 50"/>
                  <a:gd name="T19" fmla="*/ 0 h 211"/>
                  <a:gd name="T20" fmla="*/ 0 w 50"/>
                  <a:gd name="T21" fmla="*/ 15 h 211"/>
                  <a:gd name="T22" fmla="*/ 0 w 50"/>
                  <a:gd name="T23" fmla="*/ 19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211">
                    <a:moveTo>
                      <a:pt x="0" y="193"/>
                    </a:moveTo>
                    <a:lnTo>
                      <a:pt x="32" y="211"/>
                    </a:lnTo>
                    <a:lnTo>
                      <a:pt x="32" y="208"/>
                    </a:lnTo>
                    <a:lnTo>
                      <a:pt x="35" y="201"/>
                    </a:lnTo>
                    <a:lnTo>
                      <a:pt x="42" y="173"/>
                    </a:lnTo>
                    <a:lnTo>
                      <a:pt x="50" y="103"/>
                    </a:lnTo>
                    <a:lnTo>
                      <a:pt x="42" y="35"/>
                    </a:lnTo>
                    <a:lnTo>
                      <a:pt x="35" y="11"/>
                    </a:lnTo>
                    <a:lnTo>
                      <a:pt x="32" y="4"/>
                    </a:lnTo>
                    <a:lnTo>
                      <a:pt x="32" y="0"/>
                    </a:lnTo>
                    <a:lnTo>
                      <a:pt x="0" y="15"/>
                    </a:lnTo>
                    <a:lnTo>
                      <a:pt x="0" y="193"/>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39" name="Freeform 167"/>
              <p:cNvSpPr>
                <a:spLocks/>
              </p:cNvSpPr>
              <p:nvPr/>
            </p:nvSpPr>
            <p:spPr bwMode="auto">
              <a:xfrm>
                <a:off x="1782" y="2602"/>
                <a:ext cx="17" cy="61"/>
              </a:xfrm>
              <a:custGeom>
                <a:avLst/>
                <a:gdLst>
                  <a:gd name="T0" fmla="*/ 0 w 52"/>
                  <a:gd name="T1" fmla="*/ 182 h 182"/>
                  <a:gd name="T2" fmla="*/ 48 w 52"/>
                  <a:gd name="T3" fmla="*/ 175 h 182"/>
                  <a:gd name="T4" fmla="*/ 48 w 52"/>
                  <a:gd name="T5" fmla="*/ 169 h 182"/>
                  <a:gd name="T6" fmla="*/ 52 w 52"/>
                  <a:gd name="T7" fmla="*/ 147 h 182"/>
                  <a:gd name="T8" fmla="*/ 52 w 52"/>
                  <a:gd name="T9" fmla="*/ 88 h 182"/>
                  <a:gd name="T10" fmla="*/ 52 w 52"/>
                  <a:gd name="T11" fmla="*/ 31 h 182"/>
                  <a:gd name="T12" fmla="*/ 48 w 52"/>
                  <a:gd name="T13" fmla="*/ 13 h 182"/>
                  <a:gd name="T14" fmla="*/ 48 w 52"/>
                  <a:gd name="T15" fmla="*/ 6 h 182"/>
                  <a:gd name="T16" fmla="*/ 0 w 52"/>
                  <a:gd name="T17" fmla="*/ 0 h 182"/>
                  <a:gd name="T18" fmla="*/ 0 w 52"/>
                  <a:gd name="T1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182">
                    <a:moveTo>
                      <a:pt x="0" y="182"/>
                    </a:moveTo>
                    <a:lnTo>
                      <a:pt x="48" y="175"/>
                    </a:lnTo>
                    <a:lnTo>
                      <a:pt x="48" y="169"/>
                    </a:lnTo>
                    <a:lnTo>
                      <a:pt x="52" y="147"/>
                    </a:lnTo>
                    <a:lnTo>
                      <a:pt x="52" y="88"/>
                    </a:lnTo>
                    <a:lnTo>
                      <a:pt x="52" y="31"/>
                    </a:lnTo>
                    <a:lnTo>
                      <a:pt x="48" y="13"/>
                    </a:lnTo>
                    <a:lnTo>
                      <a:pt x="48" y="6"/>
                    </a:lnTo>
                    <a:lnTo>
                      <a:pt x="0" y="0"/>
                    </a:lnTo>
                    <a:lnTo>
                      <a:pt x="0" y="182"/>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40" name="Freeform 168"/>
              <p:cNvSpPr>
                <a:spLocks/>
              </p:cNvSpPr>
              <p:nvPr/>
            </p:nvSpPr>
            <p:spPr bwMode="auto">
              <a:xfrm>
                <a:off x="1800" y="2600"/>
                <a:ext cx="75" cy="64"/>
              </a:xfrm>
              <a:custGeom>
                <a:avLst/>
                <a:gdLst>
                  <a:gd name="T0" fmla="*/ 0 w 225"/>
                  <a:gd name="T1" fmla="*/ 183 h 194"/>
                  <a:gd name="T2" fmla="*/ 8 w 225"/>
                  <a:gd name="T3" fmla="*/ 190 h 194"/>
                  <a:gd name="T4" fmla="*/ 17 w 225"/>
                  <a:gd name="T5" fmla="*/ 190 h 194"/>
                  <a:gd name="T6" fmla="*/ 39 w 225"/>
                  <a:gd name="T7" fmla="*/ 194 h 194"/>
                  <a:gd name="T8" fmla="*/ 111 w 225"/>
                  <a:gd name="T9" fmla="*/ 194 h 194"/>
                  <a:gd name="T10" fmla="*/ 186 w 225"/>
                  <a:gd name="T11" fmla="*/ 194 h 194"/>
                  <a:gd name="T12" fmla="*/ 210 w 225"/>
                  <a:gd name="T13" fmla="*/ 190 h 194"/>
                  <a:gd name="T14" fmla="*/ 221 w 225"/>
                  <a:gd name="T15" fmla="*/ 190 h 194"/>
                  <a:gd name="T16" fmla="*/ 225 w 225"/>
                  <a:gd name="T17" fmla="*/ 183 h 194"/>
                  <a:gd name="T18" fmla="*/ 225 w 225"/>
                  <a:gd name="T19" fmla="*/ 14 h 194"/>
                  <a:gd name="T20" fmla="*/ 225 w 225"/>
                  <a:gd name="T21" fmla="*/ 8 h 194"/>
                  <a:gd name="T22" fmla="*/ 221 w 225"/>
                  <a:gd name="T23" fmla="*/ 4 h 194"/>
                  <a:gd name="T24" fmla="*/ 186 w 225"/>
                  <a:gd name="T25" fmla="*/ 4 h 194"/>
                  <a:gd name="T26" fmla="*/ 152 w 225"/>
                  <a:gd name="T27" fmla="*/ 0 h 194"/>
                  <a:gd name="T28" fmla="*/ 111 w 225"/>
                  <a:gd name="T29" fmla="*/ 0 h 194"/>
                  <a:gd name="T30" fmla="*/ 72 w 225"/>
                  <a:gd name="T31" fmla="*/ 0 h 194"/>
                  <a:gd name="T32" fmla="*/ 39 w 225"/>
                  <a:gd name="T33" fmla="*/ 4 h 194"/>
                  <a:gd name="T34" fmla="*/ 8 w 225"/>
                  <a:gd name="T35" fmla="*/ 4 h 194"/>
                  <a:gd name="T36" fmla="*/ 4 w 225"/>
                  <a:gd name="T37" fmla="*/ 8 h 194"/>
                  <a:gd name="T38" fmla="*/ 0 w 225"/>
                  <a:gd name="T39" fmla="*/ 14 h 194"/>
                  <a:gd name="T40" fmla="*/ 0 w 225"/>
                  <a:gd name="T41" fmla="*/ 21 h 194"/>
                  <a:gd name="T42" fmla="*/ 4 w 225"/>
                  <a:gd name="T43" fmla="*/ 41 h 194"/>
                  <a:gd name="T44" fmla="*/ 8 w 225"/>
                  <a:gd name="T45" fmla="*/ 69 h 194"/>
                  <a:gd name="T46" fmla="*/ 8 w 225"/>
                  <a:gd name="T47" fmla="*/ 100 h 194"/>
                  <a:gd name="T48" fmla="*/ 4 w 225"/>
                  <a:gd name="T49" fmla="*/ 159 h 194"/>
                  <a:gd name="T50" fmla="*/ 0 w 225"/>
                  <a:gd name="T51" fmla="*/ 177 h 194"/>
                  <a:gd name="T52" fmla="*/ 0 w 225"/>
                  <a:gd name="T53" fmla="*/ 18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5" h="194">
                    <a:moveTo>
                      <a:pt x="0" y="183"/>
                    </a:moveTo>
                    <a:lnTo>
                      <a:pt x="8" y="190"/>
                    </a:lnTo>
                    <a:lnTo>
                      <a:pt x="17" y="190"/>
                    </a:lnTo>
                    <a:lnTo>
                      <a:pt x="39" y="194"/>
                    </a:lnTo>
                    <a:lnTo>
                      <a:pt x="111" y="194"/>
                    </a:lnTo>
                    <a:lnTo>
                      <a:pt x="186" y="194"/>
                    </a:lnTo>
                    <a:lnTo>
                      <a:pt x="210" y="190"/>
                    </a:lnTo>
                    <a:lnTo>
                      <a:pt x="221" y="190"/>
                    </a:lnTo>
                    <a:lnTo>
                      <a:pt x="225" y="183"/>
                    </a:lnTo>
                    <a:lnTo>
                      <a:pt x="225" y="14"/>
                    </a:lnTo>
                    <a:lnTo>
                      <a:pt x="225" y="8"/>
                    </a:lnTo>
                    <a:lnTo>
                      <a:pt x="221" y="4"/>
                    </a:lnTo>
                    <a:lnTo>
                      <a:pt x="186" y="4"/>
                    </a:lnTo>
                    <a:lnTo>
                      <a:pt x="152" y="0"/>
                    </a:lnTo>
                    <a:lnTo>
                      <a:pt x="111" y="0"/>
                    </a:lnTo>
                    <a:lnTo>
                      <a:pt x="72" y="0"/>
                    </a:lnTo>
                    <a:lnTo>
                      <a:pt x="39" y="4"/>
                    </a:lnTo>
                    <a:lnTo>
                      <a:pt x="8" y="4"/>
                    </a:lnTo>
                    <a:lnTo>
                      <a:pt x="4" y="8"/>
                    </a:lnTo>
                    <a:lnTo>
                      <a:pt x="0" y="14"/>
                    </a:lnTo>
                    <a:lnTo>
                      <a:pt x="0" y="21"/>
                    </a:lnTo>
                    <a:lnTo>
                      <a:pt x="4" y="41"/>
                    </a:lnTo>
                    <a:lnTo>
                      <a:pt x="8" y="69"/>
                    </a:lnTo>
                    <a:lnTo>
                      <a:pt x="8" y="100"/>
                    </a:lnTo>
                    <a:lnTo>
                      <a:pt x="4" y="159"/>
                    </a:lnTo>
                    <a:lnTo>
                      <a:pt x="0" y="177"/>
                    </a:lnTo>
                    <a:lnTo>
                      <a:pt x="0" y="183"/>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41" name="Freeform 169"/>
              <p:cNvSpPr>
                <a:spLocks/>
              </p:cNvSpPr>
              <p:nvPr/>
            </p:nvSpPr>
            <p:spPr bwMode="auto">
              <a:xfrm>
                <a:off x="1899" y="2602"/>
                <a:ext cx="39" cy="60"/>
              </a:xfrm>
              <a:custGeom>
                <a:avLst/>
                <a:gdLst>
                  <a:gd name="T0" fmla="*/ 117 w 117"/>
                  <a:gd name="T1" fmla="*/ 178 h 178"/>
                  <a:gd name="T2" fmla="*/ 14 w 117"/>
                  <a:gd name="T3" fmla="*/ 178 h 178"/>
                  <a:gd name="T4" fmla="*/ 11 w 117"/>
                  <a:gd name="T5" fmla="*/ 178 h 178"/>
                  <a:gd name="T6" fmla="*/ 0 w 117"/>
                  <a:gd name="T7" fmla="*/ 175 h 178"/>
                  <a:gd name="T8" fmla="*/ 0 w 117"/>
                  <a:gd name="T9" fmla="*/ 165 h 178"/>
                  <a:gd name="T10" fmla="*/ 0 w 117"/>
                  <a:gd name="T11" fmla="*/ 13 h 178"/>
                  <a:gd name="T12" fmla="*/ 3 w 117"/>
                  <a:gd name="T13" fmla="*/ 3 h 178"/>
                  <a:gd name="T14" fmla="*/ 14 w 117"/>
                  <a:gd name="T15" fmla="*/ 0 h 178"/>
                  <a:gd name="T16" fmla="*/ 42 w 117"/>
                  <a:gd name="T1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78">
                    <a:moveTo>
                      <a:pt x="117" y="178"/>
                    </a:moveTo>
                    <a:lnTo>
                      <a:pt x="14" y="178"/>
                    </a:lnTo>
                    <a:lnTo>
                      <a:pt x="11" y="178"/>
                    </a:lnTo>
                    <a:lnTo>
                      <a:pt x="0" y="175"/>
                    </a:lnTo>
                    <a:lnTo>
                      <a:pt x="0" y="165"/>
                    </a:lnTo>
                    <a:lnTo>
                      <a:pt x="0" y="13"/>
                    </a:lnTo>
                    <a:lnTo>
                      <a:pt x="3" y="3"/>
                    </a:lnTo>
                    <a:lnTo>
                      <a:pt x="14" y="0"/>
                    </a:lnTo>
                    <a:lnTo>
                      <a:pt x="42"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042" name="Freeform 170"/>
              <p:cNvSpPr>
                <a:spLocks/>
              </p:cNvSpPr>
              <p:nvPr/>
            </p:nvSpPr>
            <p:spPr bwMode="auto">
              <a:xfrm>
                <a:off x="1771" y="2602"/>
                <a:ext cx="8" cy="60"/>
              </a:xfrm>
              <a:custGeom>
                <a:avLst/>
                <a:gdLst>
                  <a:gd name="T0" fmla="*/ 0 w 24"/>
                  <a:gd name="T1" fmla="*/ 178 h 178"/>
                  <a:gd name="T2" fmla="*/ 24 w 24"/>
                  <a:gd name="T3" fmla="*/ 178 h 178"/>
                  <a:gd name="T4" fmla="*/ 24 w 24"/>
                  <a:gd name="T5" fmla="*/ 175 h 178"/>
                  <a:gd name="T6" fmla="*/ 24 w 24"/>
                  <a:gd name="T7" fmla="*/ 165 h 178"/>
                  <a:gd name="T8" fmla="*/ 24 w 24"/>
                  <a:gd name="T9" fmla="*/ 13 h 178"/>
                  <a:gd name="T10" fmla="*/ 24 w 24"/>
                  <a:gd name="T11" fmla="*/ 3 h 178"/>
                  <a:gd name="T12" fmla="*/ 24 w 24"/>
                  <a:gd name="T13" fmla="*/ 0 h 178"/>
                  <a:gd name="T14" fmla="*/ 17 w 24"/>
                  <a:gd name="T15" fmla="*/ 0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8">
                    <a:moveTo>
                      <a:pt x="0" y="178"/>
                    </a:moveTo>
                    <a:lnTo>
                      <a:pt x="24" y="178"/>
                    </a:lnTo>
                    <a:lnTo>
                      <a:pt x="24" y="175"/>
                    </a:lnTo>
                    <a:lnTo>
                      <a:pt x="24" y="165"/>
                    </a:lnTo>
                    <a:lnTo>
                      <a:pt x="24" y="13"/>
                    </a:lnTo>
                    <a:lnTo>
                      <a:pt x="24" y="3"/>
                    </a:lnTo>
                    <a:lnTo>
                      <a:pt x="24" y="0"/>
                    </a:lnTo>
                    <a:lnTo>
                      <a:pt x="17"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043" name="Freeform 171"/>
              <p:cNvSpPr>
                <a:spLocks/>
              </p:cNvSpPr>
              <p:nvPr/>
            </p:nvSpPr>
            <p:spPr bwMode="auto">
              <a:xfrm>
                <a:off x="1840" y="2665"/>
                <a:ext cx="47" cy="4"/>
              </a:xfrm>
              <a:custGeom>
                <a:avLst/>
                <a:gdLst>
                  <a:gd name="T0" fmla="*/ 142 w 142"/>
                  <a:gd name="T1" fmla="*/ 7 h 10"/>
                  <a:gd name="T2" fmla="*/ 132 w 142"/>
                  <a:gd name="T3" fmla="*/ 7 h 10"/>
                  <a:gd name="T4" fmla="*/ 108 w 142"/>
                  <a:gd name="T5" fmla="*/ 10 h 10"/>
                  <a:gd name="T6" fmla="*/ 56 w 142"/>
                  <a:gd name="T7" fmla="*/ 10 h 10"/>
                  <a:gd name="T8" fmla="*/ 0 w 142"/>
                  <a:gd name="T9" fmla="*/ 10 h 10"/>
                  <a:gd name="T10" fmla="*/ 0 w 142"/>
                  <a:gd name="T11" fmla="*/ 4 h 10"/>
                  <a:gd name="T12" fmla="*/ 18 w 142"/>
                  <a:gd name="T13" fmla="*/ 4 h 10"/>
                  <a:gd name="T14" fmla="*/ 53 w 142"/>
                  <a:gd name="T15" fmla="*/ 0 h 10"/>
                  <a:gd name="T16" fmla="*/ 105 w 142"/>
                  <a:gd name="T17" fmla="*/ 0 h 10"/>
                  <a:gd name="T18" fmla="*/ 142 w 142"/>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0">
                    <a:moveTo>
                      <a:pt x="142" y="7"/>
                    </a:moveTo>
                    <a:lnTo>
                      <a:pt x="132" y="7"/>
                    </a:lnTo>
                    <a:lnTo>
                      <a:pt x="108" y="10"/>
                    </a:lnTo>
                    <a:lnTo>
                      <a:pt x="56" y="10"/>
                    </a:lnTo>
                    <a:lnTo>
                      <a:pt x="0" y="10"/>
                    </a:lnTo>
                    <a:lnTo>
                      <a:pt x="0" y="4"/>
                    </a:lnTo>
                    <a:lnTo>
                      <a:pt x="18" y="4"/>
                    </a:lnTo>
                    <a:lnTo>
                      <a:pt x="53" y="0"/>
                    </a:lnTo>
                    <a:lnTo>
                      <a:pt x="105" y="0"/>
                    </a:lnTo>
                    <a:lnTo>
                      <a:pt x="142" y="7"/>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44" name="Freeform 172"/>
              <p:cNvSpPr>
                <a:spLocks/>
              </p:cNvSpPr>
              <p:nvPr/>
            </p:nvSpPr>
            <p:spPr bwMode="auto">
              <a:xfrm>
                <a:off x="1799" y="2664"/>
                <a:ext cx="37" cy="6"/>
              </a:xfrm>
              <a:custGeom>
                <a:avLst/>
                <a:gdLst>
                  <a:gd name="T0" fmla="*/ 0 w 110"/>
                  <a:gd name="T1" fmla="*/ 10 h 16"/>
                  <a:gd name="T2" fmla="*/ 7 w 110"/>
                  <a:gd name="T3" fmla="*/ 10 h 16"/>
                  <a:gd name="T4" fmla="*/ 17 w 110"/>
                  <a:gd name="T5" fmla="*/ 13 h 16"/>
                  <a:gd name="T6" fmla="*/ 55 w 110"/>
                  <a:gd name="T7" fmla="*/ 13 h 16"/>
                  <a:gd name="T8" fmla="*/ 93 w 110"/>
                  <a:gd name="T9" fmla="*/ 16 h 16"/>
                  <a:gd name="T10" fmla="*/ 110 w 110"/>
                  <a:gd name="T11" fmla="*/ 16 h 16"/>
                  <a:gd name="T12" fmla="*/ 110 w 110"/>
                  <a:gd name="T13" fmla="*/ 7 h 16"/>
                  <a:gd name="T14" fmla="*/ 55 w 110"/>
                  <a:gd name="T15" fmla="*/ 7 h 16"/>
                  <a:gd name="T16" fmla="*/ 17 w 110"/>
                  <a:gd name="T17" fmla="*/ 3 h 16"/>
                  <a:gd name="T18" fmla="*/ 7 w 110"/>
                  <a:gd name="T19" fmla="*/ 0 h 16"/>
                  <a:gd name="T20" fmla="*/ 0 w 110"/>
                  <a:gd name="T21" fmla="*/ 0 h 16"/>
                  <a:gd name="T22" fmla="*/ 0 w 110"/>
                  <a:gd name="T23"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 h="16">
                    <a:moveTo>
                      <a:pt x="0" y="10"/>
                    </a:moveTo>
                    <a:lnTo>
                      <a:pt x="7" y="10"/>
                    </a:lnTo>
                    <a:lnTo>
                      <a:pt x="17" y="13"/>
                    </a:lnTo>
                    <a:lnTo>
                      <a:pt x="55" y="13"/>
                    </a:lnTo>
                    <a:lnTo>
                      <a:pt x="93" y="16"/>
                    </a:lnTo>
                    <a:lnTo>
                      <a:pt x="110" y="16"/>
                    </a:lnTo>
                    <a:lnTo>
                      <a:pt x="110" y="7"/>
                    </a:lnTo>
                    <a:lnTo>
                      <a:pt x="55" y="7"/>
                    </a:lnTo>
                    <a:lnTo>
                      <a:pt x="17" y="3"/>
                    </a:lnTo>
                    <a:lnTo>
                      <a:pt x="7" y="0"/>
                    </a:lnTo>
                    <a:lnTo>
                      <a:pt x="0" y="0"/>
                    </a:lnTo>
                    <a:lnTo>
                      <a:pt x="0" y="10"/>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45" name="Freeform 173"/>
              <p:cNvSpPr>
                <a:spLocks/>
              </p:cNvSpPr>
              <p:nvPr/>
            </p:nvSpPr>
            <p:spPr bwMode="auto">
              <a:xfrm>
                <a:off x="1840" y="2595"/>
                <a:ext cx="47" cy="4"/>
              </a:xfrm>
              <a:custGeom>
                <a:avLst/>
                <a:gdLst>
                  <a:gd name="T0" fmla="*/ 142 w 142"/>
                  <a:gd name="T1" fmla="*/ 4 h 11"/>
                  <a:gd name="T2" fmla="*/ 108 w 142"/>
                  <a:gd name="T3" fmla="*/ 4 h 11"/>
                  <a:gd name="T4" fmla="*/ 56 w 142"/>
                  <a:gd name="T5" fmla="*/ 0 h 11"/>
                  <a:gd name="T6" fmla="*/ 0 w 142"/>
                  <a:gd name="T7" fmla="*/ 0 h 11"/>
                  <a:gd name="T8" fmla="*/ 0 w 142"/>
                  <a:gd name="T9" fmla="*/ 11 h 11"/>
                  <a:gd name="T10" fmla="*/ 53 w 142"/>
                  <a:gd name="T11" fmla="*/ 11 h 11"/>
                  <a:gd name="T12" fmla="*/ 105 w 142"/>
                  <a:gd name="T13" fmla="*/ 11 h 11"/>
                  <a:gd name="T14" fmla="*/ 142 w 142"/>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1">
                    <a:moveTo>
                      <a:pt x="142" y="4"/>
                    </a:moveTo>
                    <a:lnTo>
                      <a:pt x="108" y="4"/>
                    </a:lnTo>
                    <a:lnTo>
                      <a:pt x="56" y="0"/>
                    </a:lnTo>
                    <a:lnTo>
                      <a:pt x="0" y="0"/>
                    </a:lnTo>
                    <a:lnTo>
                      <a:pt x="0" y="11"/>
                    </a:lnTo>
                    <a:lnTo>
                      <a:pt x="53" y="11"/>
                    </a:lnTo>
                    <a:lnTo>
                      <a:pt x="105" y="11"/>
                    </a:lnTo>
                    <a:lnTo>
                      <a:pt x="142" y="4"/>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46" name="Freeform 174"/>
              <p:cNvSpPr>
                <a:spLocks/>
              </p:cNvSpPr>
              <p:nvPr/>
            </p:nvSpPr>
            <p:spPr bwMode="auto">
              <a:xfrm>
                <a:off x="1799" y="2595"/>
                <a:ext cx="37" cy="6"/>
              </a:xfrm>
              <a:custGeom>
                <a:avLst/>
                <a:gdLst>
                  <a:gd name="T0" fmla="*/ 0 w 110"/>
                  <a:gd name="T1" fmla="*/ 7 h 18"/>
                  <a:gd name="T2" fmla="*/ 7 w 110"/>
                  <a:gd name="T3" fmla="*/ 7 h 18"/>
                  <a:gd name="T4" fmla="*/ 17 w 110"/>
                  <a:gd name="T5" fmla="*/ 4 h 18"/>
                  <a:gd name="T6" fmla="*/ 55 w 110"/>
                  <a:gd name="T7" fmla="*/ 0 h 18"/>
                  <a:gd name="T8" fmla="*/ 110 w 110"/>
                  <a:gd name="T9" fmla="*/ 0 h 18"/>
                  <a:gd name="T10" fmla="*/ 110 w 110"/>
                  <a:gd name="T11" fmla="*/ 11 h 18"/>
                  <a:gd name="T12" fmla="*/ 55 w 110"/>
                  <a:gd name="T13" fmla="*/ 11 h 18"/>
                  <a:gd name="T14" fmla="*/ 17 w 110"/>
                  <a:gd name="T15" fmla="*/ 14 h 18"/>
                  <a:gd name="T16" fmla="*/ 7 w 110"/>
                  <a:gd name="T17" fmla="*/ 18 h 18"/>
                  <a:gd name="T18" fmla="*/ 0 w 110"/>
                  <a:gd name="T19" fmla="*/ 18 h 18"/>
                  <a:gd name="T20" fmla="*/ 0 w 110"/>
                  <a:gd name="T21"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8">
                    <a:moveTo>
                      <a:pt x="0" y="7"/>
                    </a:moveTo>
                    <a:lnTo>
                      <a:pt x="7" y="7"/>
                    </a:lnTo>
                    <a:lnTo>
                      <a:pt x="17" y="4"/>
                    </a:lnTo>
                    <a:lnTo>
                      <a:pt x="55" y="0"/>
                    </a:lnTo>
                    <a:lnTo>
                      <a:pt x="110" y="0"/>
                    </a:lnTo>
                    <a:lnTo>
                      <a:pt x="110" y="11"/>
                    </a:lnTo>
                    <a:lnTo>
                      <a:pt x="55" y="11"/>
                    </a:lnTo>
                    <a:lnTo>
                      <a:pt x="17" y="14"/>
                    </a:lnTo>
                    <a:lnTo>
                      <a:pt x="7" y="18"/>
                    </a:lnTo>
                    <a:lnTo>
                      <a:pt x="0" y="18"/>
                    </a:lnTo>
                    <a:lnTo>
                      <a:pt x="0" y="7"/>
                    </a:lnTo>
                    <a:close/>
                  </a:path>
                </a:pathLst>
              </a:custGeom>
              <a:solidFill>
                <a:srgbClr val="00EB00"/>
              </a:solidFill>
              <a:ln w="0" cap="sq">
                <a:solidFill>
                  <a:srgbClr val="000000"/>
                </a:solidFill>
                <a:prstDash val="solid"/>
                <a:miter lim="800000"/>
                <a:headEnd/>
                <a:tailEnd/>
              </a:ln>
            </p:spPr>
            <p:txBody>
              <a:bodyPr/>
              <a:lstStyle/>
              <a:p>
                <a:endParaRPr lang="en-US"/>
              </a:p>
            </p:txBody>
          </p:sp>
        </p:grpSp>
        <p:grpSp>
          <p:nvGrpSpPr>
            <p:cNvPr id="1488047" name="Group 175"/>
            <p:cNvGrpSpPr>
              <a:grpSpLocks/>
            </p:cNvGrpSpPr>
            <p:nvPr/>
          </p:nvGrpSpPr>
          <p:grpSpPr bwMode="auto">
            <a:xfrm>
              <a:off x="4236" y="3504"/>
              <a:ext cx="112" cy="47"/>
              <a:chOff x="2328" y="2710"/>
              <a:chExt cx="177" cy="78"/>
            </a:xfrm>
          </p:grpSpPr>
          <p:sp>
            <p:nvSpPr>
              <p:cNvPr id="1488048" name="Freeform 176"/>
              <p:cNvSpPr>
                <a:spLocks/>
              </p:cNvSpPr>
              <p:nvPr/>
            </p:nvSpPr>
            <p:spPr bwMode="auto">
              <a:xfrm>
                <a:off x="2328" y="2710"/>
                <a:ext cx="177" cy="78"/>
              </a:xfrm>
              <a:custGeom>
                <a:avLst/>
                <a:gdLst>
                  <a:gd name="T0" fmla="*/ 0 w 532"/>
                  <a:gd name="T1" fmla="*/ 220 h 234"/>
                  <a:gd name="T2" fmla="*/ 11 w 532"/>
                  <a:gd name="T3" fmla="*/ 230 h 234"/>
                  <a:gd name="T4" fmla="*/ 55 w 532"/>
                  <a:gd name="T5" fmla="*/ 230 h 234"/>
                  <a:gd name="T6" fmla="*/ 90 w 532"/>
                  <a:gd name="T7" fmla="*/ 234 h 234"/>
                  <a:gd name="T8" fmla="*/ 259 w 532"/>
                  <a:gd name="T9" fmla="*/ 234 h 234"/>
                  <a:gd name="T10" fmla="*/ 435 w 532"/>
                  <a:gd name="T11" fmla="*/ 234 h 234"/>
                  <a:gd name="T12" fmla="*/ 469 w 532"/>
                  <a:gd name="T13" fmla="*/ 230 h 234"/>
                  <a:gd name="T14" fmla="*/ 517 w 532"/>
                  <a:gd name="T15" fmla="*/ 230 h 234"/>
                  <a:gd name="T16" fmla="*/ 528 w 532"/>
                  <a:gd name="T17" fmla="*/ 228 h 234"/>
                  <a:gd name="T18" fmla="*/ 532 w 532"/>
                  <a:gd name="T19" fmla="*/ 220 h 234"/>
                  <a:gd name="T20" fmla="*/ 532 w 532"/>
                  <a:gd name="T21" fmla="*/ 13 h 234"/>
                  <a:gd name="T22" fmla="*/ 528 w 532"/>
                  <a:gd name="T23" fmla="*/ 7 h 234"/>
                  <a:gd name="T24" fmla="*/ 517 w 532"/>
                  <a:gd name="T25" fmla="*/ 3 h 234"/>
                  <a:gd name="T26" fmla="*/ 435 w 532"/>
                  <a:gd name="T27" fmla="*/ 3 h 234"/>
                  <a:gd name="T28" fmla="*/ 349 w 532"/>
                  <a:gd name="T29" fmla="*/ 0 h 234"/>
                  <a:gd name="T30" fmla="*/ 256 w 532"/>
                  <a:gd name="T31" fmla="*/ 0 h 234"/>
                  <a:gd name="T32" fmla="*/ 166 w 532"/>
                  <a:gd name="T33" fmla="*/ 0 h 234"/>
                  <a:gd name="T34" fmla="*/ 87 w 532"/>
                  <a:gd name="T35" fmla="*/ 3 h 234"/>
                  <a:gd name="T36" fmla="*/ 11 w 532"/>
                  <a:gd name="T37" fmla="*/ 3 h 234"/>
                  <a:gd name="T38" fmla="*/ 0 w 532"/>
                  <a:gd name="T39" fmla="*/ 13 h 234"/>
                  <a:gd name="T40" fmla="*/ 0 w 532"/>
                  <a:gd name="T41" fmla="*/ 22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2" h="234">
                    <a:moveTo>
                      <a:pt x="0" y="220"/>
                    </a:moveTo>
                    <a:lnTo>
                      <a:pt x="11" y="230"/>
                    </a:lnTo>
                    <a:lnTo>
                      <a:pt x="55" y="230"/>
                    </a:lnTo>
                    <a:lnTo>
                      <a:pt x="90" y="234"/>
                    </a:lnTo>
                    <a:lnTo>
                      <a:pt x="259" y="234"/>
                    </a:lnTo>
                    <a:lnTo>
                      <a:pt x="435" y="234"/>
                    </a:lnTo>
                    <a:lnTo>
                      <a:pt x="469" y="230"/>
                    </a:lnTo>
                    <a:lnTo>
                      <a:pt x="517" y="230"/>
                    </a:lnTo>
                    <a:lnTo>
                      <a:pt x="528" y="228"/>
                    </a:lnTo>
                    <a:lnTo>
                      <a:pt x="532" y="220"/>
                    </a:lnTo>
                    <a:lnTo>
                      <a:pt x="532" y="13"/>
                    </a:lnTo>
                    <a:lnTo>
                      <a:pt x="528" y="7"/>
                    </a:lnTo>
                    <a:lnTo>
                      <a:pt x="517" y="3"/>
                    </a:lnTo>
                    <a:lnTo>
                      <a:pt x="435" y="3"/>
                    </a:lnTo>
                    <a:lnTo>
                      <a:pt x="349" y="0"/>
                    </a:lnTo>
                    <a:lnTo>
                      <a:pt x="256" y="0"/>
                    </a:lnTo>
                    <a:lnTo>
                      <a:pt x="166" y="0"/>
                    </a:lnTo>
                    <a:lnTo>
                      <a:pt x="87" y="3"/>
                    </a:lnTo>
                    <a:lnTo>
                      <a:pt x="11" y="3"/>
                    </a:lnTo>
                    <a:lnTo>
                      <a:pt x="0" y="13"/>
                    </a:lnTo>
                    <a:lnTo>
                      <a:pt x="0" y="220"/>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49" name="Freeform 177"/>
              <p:cNvSpPr>
                <a:spLocks/>
              </p:cNvSpPr>
              <p:nvPr/>
            </p:nvSpPr>
            <p:spPr bwMode="auto">
              <a:xfrm>
                <a:off x="2437" y="2715"/>
                <a:ext cx="16" cy="70"/>
              </a:xfrm>
              <a:custGeom>
                <a:avLst/>
                <a:gdLst>
                  <a:gd name="T0" fmla="*/ 0 w 49"/>
                  <a:gd name="T1" fmla="*/ 193 h 211"/>
                  <a:gd name="T2" fmla="*/ 35 w 49"/>
                  <a:gd name="T3" fmla="*/ 211 h 211"/>
                  <a:gd name="T4" fmla="*/ 35 w 49"/>
                  <a:gd name="T5" fmla="*/ 207 h 211"/>
                  <a:gd name="T6" fmla="*/ 38 w 49"/>
                  <a:gd name="T7" fmla="*/ 200 h 211"/>
                  <a:gd name="T8" fmla="*/ 42 w 49"/>
                  <a:gd name="T9" fmla="*/ 173 h 211"/>
                  <a:gd name="T10" fmla="*/ 49 w 49"/>
                  <a:gd name="T11" fmla="*/ 104 h 211"/>
                  <a:gd name="T12" fmla="*/ 42 w 49"/>
                  <a:gd name="T13" fmla="*/ 35 h 211"/>
                  <a:gd name="T14" fmla="*/ 35 w 49"/>
                  <a:gd name="T15" fmla="*/ 11 h 211"/>
                  <a:gd name="T16" fmla="*/ 31 w 49"/>
                  <a:gd name="T17" fmla="*/ 3 h 211"/>
                  <a:gd name="T18" fmla="*/ 31 w 49"/>
                  <a:gd name="T19" fmla="*/ 0 h 211"/>
                  <a:gd name="T20" fmla="*/ 0 w 49"/>
                  <a:gd name="T21" fmla="*/ 14 h 211"/>
                  <a:gd name="T22" fmla="*/ 0 w 49"/>
                  <a:gd name="T23" fmla="*/ 19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211">
                    <a:moveTo>
                      <a:pt x="0" y="193"/>
                    </a:moveTo>
                    <a:lnTo>
                      <a:pt x="35" y="211"/>
                    </a:lnTo>
                    <a:lnTo>
                      <a:pt x="35" y="207"/>
                    </a:lnTo>
                    <a:lnTo>
                      <a:pt x="38" y="200"/>
                    </a:lnTo>
                    <a:lnTo>
                      <a:pt x="42" y="173"/>
                    </a:lnTo>
                    <a:lnTo>
                      <a:pt x="49" y="104"/>
                    </a:lnTo>
                    <a:lnTo>
                      <a:pt x="42" y="35"/>
                    </a:lnTo>
                    <a:lnTo>
                      <a:pt x="35" y="11"/>
                    </a:lnTo>
                    <a:lnTo>
                      <a:pt x="31" y="3"/>
                    </a:lnTo>
                    <a:lnTo>
                      <a:pt x="31" y="0"/>
                    </a:lnTo>
                    <a:lnTo>
                      <a:pt x="0" y="14"/>
                    </a:lnTo>
                    <a:lnTo>
                      <a:pt x="0" y="193"/>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50" name="Freeform 178"/>
              <p:cNvSpPr>
                <a:spLocks/>
              </p:cNvSpPr>
              <p:nvPr/>
            </p:nvSpPr>
            <p:spPr bwMode="auto">
              <a:xfrm>
                <a:off x="2342" y="2719"/>
                <a:ext cx="17" cy="61"/>
              </a:xfrm>
              <a:custGeom>
                <a:avLst/>
                <a:gdLst>
                  <a:gd name="T0" fmla="*/ 0 w 52"/>
                  <a:gd name="T1" fmla="*/ 183 h 183"/>
                  <a:gd name="T2" fmla="*/ 45 w 52"/>
                  <a:gd name="T3" fmla="*/ 173 h 183"/>
                  <a:gd name="T4" fmla="*/ 45 w 52"/>
                  <a:gd name="T5" fmla="*/ 166 h 183"/>
                  <a:gd name="T6" fmla="*/ 48 w 52"/>
                  <a:gd name="T7" fmla="*/ 149 h 183"/>
                  <a:gd name="T8" fmla="*/ 52 w 52"/>
                  <a:gd name="T9" fmla="*/ 121 h 183"/>
                  <a:gd name="T10" fmla="*/ 52 w 52"/>
                  <a:gd name="T11" fmla="*/ 90 h 183"/>
                  <a:gd name="T12" fmla="*/ 52 w 52"/>
                  <a:gd name="T13" fmla="*/ 59 h 183"/>
                  <a:gd name="T14" fmla="*/ 48 w 52"/>
                  <a:gd name="T15" fmla="*/ 31 h 183"/>
                  <a:gd name="T16" fmla="*/ 45 w 52"/>
                  <a:gd name="T17" fmla="*/ 13 h 183"/>
                  <a:gd name="T18" fmla="*/ 45 w 52"/>
                  <a:gd name="T19" fmla="*/ 7 h 183"/>
                  <a:gd name="T20" fmla="*/ 0 w 52"/>
                  <a:gd name="T21" fmla="*/ 0 h 183"/>
                  <a:gd name="T22" fmla="*/ 0 w 52"/>
                  <a:gd name="T23"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83">
                    <a:moveTo>
                      <a:pt x="0" y="183"/>
                    </a:moveTo>
                    <a:lnTo>
                      <a:pt x="45" y="173"/>
                    </a:lnTo>
                    <a:lnTo>
                      <a:pt x="45" y="166"/>
                    </a:lnTo>
                    <a:lnTo>
                      <a:pt x="48" y="149"/>
                    </a:lnTo>
                    <a:lnTo>
                      <a:pt x="52" y="121"/>
                    </a:lnTo>
                    <a:lnTo>
                      <a:pt x="52" y="90"/>
                    </a:lnTo>
                    <a:lnTo>
                      <a:pt x="52" y="59"/>
                    </a:lnTo>
                    <a:lnTo>
                      <a:pt x="48" y="31"/>
                    </a:lnTo>
                    <a:lnTo>
                      <a:pt x="45" y="13"/>
                    </a:lnTo>
                    <a:lnTo>
                      <a:pt x="45" y="7"/>
                    </a:lnTo>
                    <a:lnTo>
                      <a:pt x="0" y="0"/>
                    </a:lnTo>
                    <a:lnTo>
                      <a:pt x="0" y="183"/>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51" name="Freeform 179"/>
              <p:cNvSpPr>
                <a:spLocks/>
              </p:cNvSpPr>
              <p:nvPr/>
            </p:nvSpPr>
            <p:spPr bwMode="auto">
              <a:xfrm>
                <a:off x="2359" y="2717"/>
                <a:ext cx="76" cy="64"/>
              </a:xfrm>
              <a:custGeom>
                <a:avLst/>
                <a:gdLst>
                  <a:gd name="T0" fmla="*/ 0 w 228"/>
                  <a:gd name="T1" fmla="*/ 184 h 193"/>
                  <a:gd name="T2" fmla="*/ 7 w 228"/>
                  <a:gd name="T3" fmla="*/ 190 h 193"/>
                  <a:gd name="T4" fmla="*/ 17 w 228"/>
                  <a:gd name="T5" fmla="*/ 190 h 193"/>
                  <a:gd name="T6" fmla="*/ 38 w 228"/>
                  <a:gd name="T7" fmla="*/ 193 h 193"/>
                  <a:gd name="T8" fmla="*/ 110 w 228"/>
                  <a:gd name="T9" fmla="*/ 193 h 193"/>
                  <a:gd name="T10" fmla="*/ 186 w 228"/>
                  <a:gd name="T11" fmla="*/ 193 h 193"/>
                  <a:gd name="T12" fmla="*/ 210 w 228"/>
                  <a:gd name="T13" fmla="*/ 190 h 193"/>
                  <a:gd name="T14" fmla="*/ 221 w 228"/>
                  <a:gd name="T15" fmla="*/ 190 h 193"/>
                  <a:gd name="T16" fmla="*/ 228 w 228"/>
                  <a:gd name="T17" fmla="*/ 184 h 193"/>
                  <a:gd name="T18" fmla="*/ 228 w 228"/>
                  <a:gd name="T19" fmla="*/ 14 h 193"/>
                  <a:gd name="T20" fmla="*/ 224 w 228"/>
                  <a:gd name="T21" fmla="*/ 7 h 193"/>
                  <a:gd name="T22" fmla="*/ 221 w 228"/>
                  <a:gd name="T23" fmla="*/ 4 h 193"/>
                  <a:gd name="T24" fmla="*/ 186 w 228"/>
                  <a:gd name="T25" fmla="*/ 4 h 193"/>
                  <a:gd name="T26" fmla="*/ 151 w 228"/>
                  <a:gd name="T27" fmla="*/ 0 h 193"/>
                  <a:gd name="T28" fmla="*/ 110 w 228"/>
                  <a:gd name="T29" fmla="*/ 0 h 193"/>
                  <a:gd name="T30" fmla="*/ 72 w 228"/>
                  <a:gd name="T31" fmla="*/ 0 h 193"/>
                  <a:gd name="T32" fmla="*/ 38 w 228"/>
                  <a:gd name="T33" fmla="*/ 4 h 193"/>
                  <a:gd name="T34" fmla="*/ 7 w 228"/>
                  <a:gd name="T35" fmla="*/ 4 h 193"/>
                  <a:gd name="T36" fmla="*/ 3 w 228"/>
                  <a:gd name="T37" fmla="*/ 7 h 193"/>
                  <a:gd name="T38" fmla="*/ 0 w 228"/>
                  <a:gd name="T39" fmla="*/ 14 h 193"/>
                  <a:gd name="T40" fmla="*/ 0 w 228"/>
                  <a:gd name="T41" fmla="*/ 20 h 193"/>
                  <a:gd name="T42" fmla="*/ 3 w 228"/>
                  <a:gd name="T43" fmla="*/ 42 h 193"/>
                  <a:gd name="T44" fmla="*/ 7 w 228"/>
                  <a:gd name="T45" fmla="*/ 70 h 193"/>
                  <a:gd name="T46" fmla="*/ 7 w 228"/>
                  <a:gd name="T47" fmla="*/ 101 h 193"/>
                  <a:gd name="T48" fmla="*/ 3 w 228"/>
                  <a:gd name="T49" fmla="*/ 158 h 193"/>
                  <a:gd name="T50" fmla="*/ 0 w 228"/>
                  <a:gd name="T51" fmla="*/ 176 h 193"/>
                  <a:gd name="T52" fmla="*/ 0 w 228"/>
                  <a:gd name="T53" fmla="*/ 184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193">
                    <a:moveTo>
                      <a:pt x="0" y="184"/>
                    </a:moveTo>
                    <a:lnTo>
                      <a:pt x="7" y="190"/>
                    </a:lnTo>
                    <a:lnTo>
                      <a:pt x="17" y="190"/>
                    </a:lnTo>
                    <a:lnTo>
                      <a:pt x="38" y="193"/>
                    </a:lnTo>
                    <a:lnTo>
                      <a:pt x="110" y="193"/>
                    </a:lnTo>
                    <a:lnTo>
                      <a:pt x="186" y="193"/>
                    </a:lnTo>
                    <a:lnTo>
                      <a:pt x="210" y="190"/>
                    </a:lnTo>
                    <a:lnTo>
                      <a:pt x="221" y="190"/>
                    </a:lnTo>
                    <a:lnTo>
                      <a:pt x="228" y="184"/>
                    </a:lnTo>
                    <a:lnTo>
                      <a:pt x="228" y="14"/>
                    </a:lnTo>
                    <a:lnTo>
                      <a:pt x="224" y="7"/>
                    </a:lnTo>
                    <a:lnTo>
                      <a:pt x="221" y="4"/>
                    </a:lnTo>
                    <a:lnTo>
                      <a:pt x="186" y="4"/>
                    </a:lnTo>
                    <a:lnTo>
                      <a:pt x="151" y="0"/>
                    </a:lnTo>
                    <a:lnTo>
                      <a:pt x="110" y="0"/>
                    </a:lnTo>
                    <a:lnTo>
                      <a:pt x="72" y="0"/>
                    </a:lnTo>
                    <a:lnTo>
                      <a:pt x="38" y="4"/>
                    </a:lnTo>
                    <a:lnTo>
                      <a:pt x="7" y="4"/>
                    </a:lnTo>
                    <a:lnTo>
                      <a:pt x="3" y="7"/>
                    </a:lnTo>
                    <a:lnTo>
                      <a:pt x="0" y="14"/>
                    </a:lnTo>
                    <a:lnTo>
                      <a:pt x="0" y="20"/>
                    </a:lnTo>
                    <a:lnTo>
                      <a:pt x="3" y="42"/>
                    </a:lnTo>
                    <a:lnTo>
                      <a:pt x="7" y="70"/>
                    </a:lnTo>
                    <a:lnTo>
                      <a:pt x="7" y="101"/>
                    </a:lnTo>
                    <a:lnTo>
                      <a:pt x="3" y="158"/>
                    </a:lnTo>
                    <a:lnTo>
                      <a:pt x="0" y="176"/>
                    </a:lnTo>
                    <a:lnTo>
                      <a:pt x="0" y="184"/>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52" name="Freeform 180"/>
              <p:cNvSpPr>
                <a:spLocks/>
              </p:cNvSpPr>
              <p:nvPr/>
            </p:nvSpPr>
            <p:spPr bwMode="auto">
              <a:xfrm>
                <a:off x="2458" y="2719"/>
                <a:ext cx="39" cy="60"/>
              </a:xfrm>
              <a:custGeom>
                <a:avLst/>
                <a:gdLst>
                  <a:gd name="T0" fmla="*/ 118 w 118"/>
                  <a:gd name="T1" fmla="*/ 179 h 179"/>
                  <a:gd name="T2" fmla="*/ 15 w 118"/>
                  <a:gd name="T3" fmla="*/ 179 h 179"/>
                  <a:gd name="T4" fmla="*/ 4 w 118"/>
                  <a:gd name="T5" fmla="*/ 177 h 179"/>
                  <a:gd name="T6" fmla="*/ 0 w 118"/>
                  <a:gd name="T7" fmla="*/ 169 h 179"/>
                  <a:gd name="T8" fmla="*/ 0 w 118"/>
                  <a:gd name="T9" fmla="*/ 166 h 179"/>
                  <a:gd name="T10" fmla="*/ 0 w 118"/>
                  <a:gd name="T11" fmla="*/ 13 h 179"/>
                  <a:gd name="T12" fmla="*/ 4 w 118"/>
                  <a:gd name="T13" fmla="*/ 4 h 179"/>
                  <a:gd name="T14" fmla="*/ 15 w 118"/>
                  <a:gd name="T15" fmla="*/ 0 h 179"/>
                  <a:gd name="T16" fmla="*/ 42 w 118"/>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179">
                    <a:moveTo>
                      <a:pt x="118" y="179"/>
                    </a:moveTo>
                    <a:lnTo>
                      <a:pt x="15" y="179"/>
                    </a:lnTo>
                    <a:lnTo>
                      <a:pt x="4" y="177"/>
                    </a:lnTo>
                    <a:lnTo>
                      <a:pt x="0" y="169"/>
                    </a:lnTo>
                    <a:lnTo>
                      <a:pt x="0" y="166"/>
                    </a:lnTo>
                    <a:lnTo>
                      <a:pt x="0" y="13"/>
                    </a:lnTo>
                    <a:lnTo>
                      <a:pt x="4" y="4"/>
                    </a:lnTo>
                    <a:lnTo>
                      <a:pt x="15" y="0"/>
                    </a:lnTo>
                    <a:lnTo>
                      <a:pt x="42"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053" name="Freeform 181"/>
              <p:cNvSpPr>
                <a:spLocks/>
              </p:cNvSpPr>
              <p:nvPr/>
            </p:nvSpPr>
            <p:spPr bwMode="auto">
              <a:xfrm>
                <a:off x="2330" y="2719"/>
                <a:ext cx="8" cy="60"/>
              </a:xfrm>
              <a:custGeom>
                <a:avLst/>
                <a:gdLst>
                  <a:gd name="T0" fmla="*/ 0 w 24"/>
                  <a:gd name="T1" fmla="*/ 179 h 179"/>
                  <a:gd name="T2" fmla="*/ 24 w 24"/>
                  <a:gd name="T3" fmla="*/ 179 h 179"/>
                  <a:gd name="T4" fmla="*/ 24 w 24"/>
                  <a:gd name="T5" fmla="*/ 177 h 179"/>
                  <a:gd name="T6" fmla="*/ 24 w 24"/>
                  <a:gd name="T7" fmla="*/ 166 h 179"/>
                  <a:gd name="T8" fmla="*/ 24 w 24"/>
                  <a:gd name="T9" fmla="*/ 13 h 179"/>
                  <a:gd name="T10" fmla="*/ 24 w 24"/>
                  <a:gd name="T11" fmla="*/ 4 h 179"/>
                  <a:gd name="T12" fmla="*/ 24 w 24"/>
                  <a:gd name="T13" fmla="*/ 0 h 179"/>
                  <a:gd name="T14" fmla="*/ 17 w 24"/>
                  <a:gd name="T15" fmla="*/ 0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9">
                    <a:moveTo>
                      <a:pt x="0" y="179"/>
                    </a:moveTo>
                    <a:lnTo>
                      <a:pt x="24" y="179"/>
                    </a:lnTo>
                    <a:lnTo>
                      <a:pt x="24" y="177"/>
                    </a:lnTo>
                    <a:lnTo>
                      <a:pt x="24" y="166"/>
                    </a:lnTo>
                    <a:lnTo>
                      <a:pt x="24" y="13"/>
                    </a:lnTo>
                    <a:lnTo>
                      <a:pt x="24" y="4"/>
                    </a:lnTo>
                    <a:lnTo>
                      <a:pt x="24" y="0"/>
                    </a:lnTo>
                    <a:lnTo>
                      <a:pt x="17"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054" name="Freeform 182"/>
              <p:cNvSpPr>
                <a:spLocks/>
              </p:cNvSpPr>
              <p:nvPr/>
            </p:nvSpPr>
            <p:spPr bwMode="auto">
              <a:xfrm>
                <a:off x="2399" y="2783"/>
                <a:ext cx="47" cy="3"/>
              </a:xfrm>
              <a:custGeom>
                <a:avLst/>
                <a:gdLst>
                  <a:gd name="T0" fmla="*/ 140 w 140"/>
                  <a:gd name="T1" fmla="*/ 7 h 11"/>
                  <a:gd name="T2" fmla="*/ 131 w 140"/>
                  <a:gd name="T3" fmla="*/ 7 h 11"/>
                  <a:gd name="T4" fmla="*/ 107 w 140"/>
                  <a:gd name="T5" fmla="*/ 11 h 11"/>
                  <a:gd name="T6" fmla="*/ 54 w 140"/>
                  <a:gd name="T7" fmla="*/ 11 h 11"/>
                  <a:gd name="T8" fmla="*/ 0 w 140"/>
                  <a:gd name="T9" fmla="*/ 11 h 11"/>
                  <a:gd name="T10" fmla="*/ 0 w 140"/>
                  <a:gd name="T11" fmla="*/ 3 h 11"/>
                  <a:gd name="T12" fmla="*/ 17 w 140"/>
                  <a:gd name="T13" fmla="*/ 3 h 11"/>
                  <a:gd name="T14" fmla="*/ 52 w 140"/>
                  <a:gd name="T15" fmla="*/ 0 h 11"/>
                  <a:gd name="T16" fmla="*/ 103 w 140"/>
                  <a:gd name="T17" fmla="*/ 0 h 11"/>
                  <a:gd name="T18" fmla="*/ 140 w 140"/>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1">
                    <a:moveTo>
                      <a:pt x="140" y="7"/>
                    </a:moveTo>
                    <a:lnTo>
                      <a:pt x="131" y="7"/>
                    </a:lnTo>
                    <a:lnTo>
                      <a:pt x="107" y="11"/>
                    </a:lnTo>
                    <a:lnTo>
                      <a:pt x="54" y="11"/>
                    </a:lnTo>
                    <a:lnTo>
                      <a:pt x="0" y="11"/>
                    </a:lnTo>
                    <a:lnTo>
                      <a:pt x="0" y="3"/>
                    </a:lnTo>
                    <a:lnTo>
                      <a:pt x="17" y="3"/>
                    </a:lnTo>
                    <a:lnTo>
                      <a:pt x="52" y="0"/>
                    </a:lnTo>
                    <a:lnTo>
                      <a:pt x="103" y="0"/>
                    </a:lnTo>
                    <a:lnTo>
                      <a:pt x="140" y="7"/>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55" name="Freeform 183"/>
              <p:cNvSpPr>
                <a:spLocks/>
              </p:cNvSpPr>
              <p:nvPr/>
            </p:nvSpPr>
            <p:spPr bwMode="auto">
              <a:xfrm>
                <a:off x="2359" y="2781"/>
                <a:ext cx="36" cy="6"/>
              </a:xfrm>
              <a:custGeom>
                <a:avLst/>
                <a:gdLst>
                  <a:gd name="T0" fmla="*/ 0 w 107"/>
                  <a:gd name="T1" fmla="*/ 11 h 17"/>
                  <a:gd name="T2" fmla="*/ 3 w 107"/>
                  <a:gd name="T3" fmla="*/ 11 h 17"/>
                  <a:gd name="T4" fmla="*/ 17 w 107"/>
                  <a:gd name="T5" fmla="*/ 15 h 17"/>
                  <a:gd name="T6" fmla="*/ 51 w 107"/>
                  <a:gd name="T7" fmla="*/ 15 h 17"/>
                  <a:gd name="T8" fmla="*/ 90 w 107"/>
                  <a:gd name="T9" fmla="*/ 17 h 17"/>
                  <a:gd name="T10" fmla="*/ 107 w 107"/>
                  <a:gd name="T11" fmla="*/ 17 h 17"/>
                  <a:gd name="T12" fmla="*/ 107 w 107"/>
                  <a:gd name="T13" fmla="*/ 7 h 17"/>
                  <a:gd name="T14" fmla="*/ 51 w 107"/>
                  <a:gd name="T15" fmla="*/ 7 h 17"/>
                  <a:gd name="T16" fmla="*/ 17 w 107"/>
                  <a:gd name="T17" fmla="*/ 4 h 17"/>
                  <a:gd name="T18" fmla="*/ 3 w 107"/>
                  <a:gd name="T19" fmla="*/ 0 h 17"/>
                  <a:gd name="T20" fmla="*/ 0 w 107"/>
                  <a:gd name="T21" fmla="*/ 0 h 17"/>
                  <a:gd name="T22" fmla="*/ 0 w 107"/>
                  <a:gd name="T23"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7">
                    <a:moveTo>
                      <a:pt x="0" y="11"/>
                    </a:moveTo>
                    <a:lnTo>
                      <a:pt x="3" y="11"/>
                    </a:lnTo>
                    <a:lnTo>
                      <a:pt x="17" y="15"/>
                    </a:lnTo>
                    <a:lnTo>
                      <a:pt x="51" y="15"/>
                    </a:lnTo>
                    <a:lnTo>
                      <a:pt x="90" y="17"/>
                    </a:lnTo>
                    <a:lnTo>
                      <a:pt x="107" y="17"/>
                    </a:lnTo>
                    <a:lnTo>
                      <a:pt x="107" y="7"/>
                    </a:lnTo>
                    <a:lnTo>
                      <a:pt x="51" y="7"/>
                    </a:lnTo>
                    <a:lnTo>
                      <a:pt x="17" y="4"/>
                    </a:lnTo>
                    <a:lnTo>
                      <a:pt x="3" y="0"/>
                    </a:lnTo>
                    <a:lnTo>
                      <a:pt x="0" y="0"/>
                    </a:lnTo>
                    <a:lnTo>
                      <a:pt x="0" y="11"/>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56" name="Freeform 184"/>
              <p:cNvSpPr>
                <a:spLocks/>
              </p:cNvSpPr>
              <p:nvPr/>
            </p:nvSpPr>
            <p:spPr bwMode="auto">
              <a:xfrm>
                <a:off x="2399" y="2713"/>
                <a:ext cx="47" cy="3"/>
              </a:xfrm>
              <a:custGeom>
                <a:avLst/>
                <a:gdLst>
                  <a:gd name="T0" fmla="*/ 140 w 140"/>
                  <a:gd name="T1" fmla="*/ 3 h 9"/>
                  <a:gd name="T2" fmla="*/ 107 w 140"/>
                  <a:gd name="T3" fmla="*/ 3 h 9"/>
                  <a:gd name="T4" fmla="*/ 54 w 140"/>
                  <a:gd name="T5" fmla="*/ 0 h 9"/>
                  <a:gd name="T6" fmla="*/ 0 w 140"/>
                  <a:gd name="T7" fmla="*/ 0 h 9"/>
                  <a:gd name="T8" fmla="*/ 0 w 140"/>
                  <a:gd name="T9" fmla="*/ 9 h 9"/>
                  <a:gd name="T10" fmla="*/ 52 w 140"/>
                  <a:gd name="T11" fmla="*/ 9 h 9"/>
                  <a:gd name="T12" fmla="*/ 103 w 140"/>
                  <a:gd name="T13" fmla="*/ 9 h 9"/>
                  <a:gd name="T14" fmla="*/ 140 w 140"/>
                  <a:gd name="T15" fmla="*/ 3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9">
                    <a:moveTo>
                      <a:pt x="140" y="3"/>
                    </a:moveTo>
                    <a:lnTo>
                      <a:pt x="107" y="3"/>
                    </a:lnTo>
                    <a:lnTo>
                      <a:pt x="54" y="0"/>
                    </a:lnTo>
                    <a:lnTo>
                      <a:pt x="0" y="0"/>
                    </a:lnTo>
                    <a:lnTo>
                      <a:pt x="0" y="9"/>
                    </a:lnTo>
                    <a:lnTo>
                      <a:pt x="52" y="9"/>
                    </a:lnTo>
                    <a:lnTo>
                      <a:pt x="103" y="9"/>
                    </a:lnTo>
                    <a:lnTo>
                      <a:pt x="140" y="3"/>
                    </a:lnTo>
                    <a:close/>
                  </a:path>
                </a:pathLst>
              </a:custGeom>
              <a:solidFill>
                <a:srgbClr val="00EB00"/>
              </a:solidFill>
              <a:ln w="0" cap="sq">
                <a:solidFill>
                  <a:srgbClr val="000000"/>
                </a:solidFill>
                <a:prstDash val="solid"/>
                <a:miter lim="800000"/>
                <a:headEnd/>
                <a:tailEnd/>
              </a:ln>
            </p:spPr>
            <p:txBody>
              <a:bodyPr/>
              <a:lstStyle/>
              <a:p>
                <a:endParaRPr lang="en-US"/>
              </a:p>
            </p:txBody>
          </p:sp>
          <p:sp>
            <p:nvSpPr>
              <p:cNvPr id="1488057" name="Freeform 185"/>
              <p:cNvSpPr>
                <a:spLocks/>
              </p:cNvSpPr>
              <p:nvPr/>
            </p:nvSpPr>
            <p:spPr bwMode="auto">
              <a:xfrm>
                <a:off x="2359" y="2711"/>
                <a:ext cx="36" cy="7"/>
              </a:xfrm>
              <a:custGeom>
                <a:avLst/>
                <a:gdLst>
                  <a:gd name="T0" fmla="*/ 0 w 107"/>
                  <a:gd name="T1" fmla="*/ 10 h 21"/>
                  <a:gd name="T2" fmla="*/ 3 w 107"/>
                  <a:gd name="T3" fmla="*/ 10 h 21"/>
                  <a:gd name="T4" fmla="*/ 17 w 107"/>
                  <a:gd name="T5" fmla="*/ 7 h 21"/>
                  <a:gd name="T6" fmla="*/ 51 w 107"/>
                  <a:gd name="T7" fmla="*/ 4 h 21"/>
                  <a:gd name="T8" fmla="*/ 90 w 107"/>
                  <a:gd name="T9" fmla="*/ 4 h 21"/>
                  <a:gd name="T10" fmla="*/ 99 w 107"/>
                  <a:gd name="T11" fmla="*/ 0 h 21"/>
                  <a:gd name="T12" fmla="*/ 107 w 107"/>
                  <a:gd name="T13" fmla="*/ 0 h 21"/>
                  <a:gd name="T14" fmla="*/ 107 w 107"/>
                  <a:gd name="T15" fmla="*/ 13 h 21"/>
                  <a:gd name="T16" fmla="*/ 51 w 107"/>
                  <a:gd name="T17" fmla="*/ 13 h 21"/>
                  <a:gd name="T18" fmla="*/ 17 w 107"/>
                  <a:gd name="T19" fmla="*/ 17 h 21"/>
                  <a:gd name="T20" fmla="*/ 3 w 107"/>
                  <a:gd name="T21" fmla="*/ 21 h 21"/>
                  <a:gd name="T22" fmla="*/ 0 w 107"/>
                  <a:gd name="T23" fmla="*/ 21 h 21"/>
                  <a:gd name="T24" fmla="*/ 0 w 107"/>
                  <a:gd name="T2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21">
                    <a:moveTo>
                      <a:pt x="0" y="10"/>
                    </a:moveTo>
                    <a:lnTo>
                      <a:pt x="3" y="10"/>
                    </a:lnTo>
                    <a:lnTo>
                      <a:pt x="17" y="7"/>
                    </a:lnTo>
                    <a:lnTo>
                      <a:pt x="51" y="4"/>
                    </a:lnTo>
                    <a:lnTo>
                      <a:pt x="90" y="4"/>
                    </a:lnTo>
                    <a:lnTo>
                      <a:pt x="99" y="0"/>
                    </a:lnTo>
                    <a:lnTo>
                      <a:pt x="107" y="0"/>
                    </a:lnTo>
                    <a:lnTo>
                      <a:pt x="107" y="13"/>
                    </a:lnTo>
                    <a:lnTo>
                      <a:pt x="51" y="13"/>
                    </a:lnTo>
                    <a:lnTo>
                      <a:pt x="17" y="17"/>
                    </a:lnTo>
                    <a:lnTo>
                      <a:pt x="3" y="21"/>
                    </a:lnTo>
                    <a:lnTo>
                      <a:pt x="0" y="21"/>
                    </a:lnTo>
                    <a:lnTo>
                      <a:pt x="0" y="10"/>
                    </a:lnTo>
                    <a:close/>
                  </a:path>
                </a:pathLst>
              </a:custGeom>
              <a:solidFill>
                <a:srgbClr val="00EB00"/>
              </a:solidFill>
              <a:ln w="0" cap="sq">
                <a:solidFill>
                  <a:srgbClr val="000000"/>
                </a:solidFill>
                <a:prstDash val="solid"/>
                <a:miter lim="800000"/>
                <a:headEnd/>
                <a:tailEnd/>
              </a:ln>
            </p:spPr>
            <p:txBody>
              <a:bodyPr/>
              <a:lstStyle/>
              <a:p>
                <a:endParaRPr lang="en-US"/>
              </a:p>
            </p:txBody>
          </p:sp>
        </p:grpSp>
        <p:grpSp>
          <p:nvGrpSpPr>
            <p:cNvPr id="1488058" name="Group 186"/>
            <p:cNvGrpSpPr>
              <a:grpSpLocks/>
            </p:cNvGrpSpPr>
            <p:nvPr/>
          </p:nvGrpSpPr>
          <p:grpSpPr bwMode="auto">
            <a:xfrm>
              <a:off x="5075" y="3134"/>
              <a:ext cx="111" cy="48"/>
              <a:chOff x="2298" y="2108"/>
              <a:chExt cx="176" cy="79"/>
            </a:xfrm>
          </p:grpSpPr>
          <p:sp>
            <p:nvSpPr>
              <p:cNvPr id="1488059" name="Freeform 187"/>
              <p:cNvSpPr>
                <a:spLocks/>
              </p:cNvSpPr>
              <p:nvPr/>
            </p:nvSpPr>
            <p:spPr bwMode="auto">
              <a:xfrm>
                <a:off x="2298" y="2108"/>
                <a:ext cx="176" cy="79"/>
              </a:xfrm>
              <a:custGeom>
                <a:avLst/>
                <a:gdLst>
                  <a:gd name="T0" fmla="*/ 527 w 527"/>
                  <a:gd name="T1" fmla="*/ 225 h 238"/>
                  <a:gd name="T2" fmla="*/ 524 w 527"/>
                  <a:gd name="T3" fmla="*/ 228 h 238"/>
                  <a:gd name="T4" fmla="*/ 518 w 527"/>
                  <a:gd name="T5" fmla="*/ 231 h 238"/>
                  <a:gd name="T6" fmla="*/ 496 w 527"/>
                  <a:gd name="T7" fmla="*/ 231 h 238"/>
                  <a:gd name="T8" fmla="*/ 472 w 527"/>
                  <a:gd name="T9" fmla="*/ 234 h 238"/>
                  <a:gd name="T10" fmla="*/ 441 w 527"/>
                  <a:gd name="T11" fmla="*/ 234 h 238"/>
                  <a:gd name="T12" fmla="*/ 358 w 527"/>
                  <a:gd name="T13" fmla="*/ 238 h 238"/>
                  <a:gd name="T14" fmla="*/ 269 w 527"/>
                  <a:gd name="T15" fmla="*/ 238 h 238"/>
                  <a:gd name="T16" fmla="*/ 176 w 527"/>
                  <a:gd name="T17" fmla="*/ 238 h 238"/>
                  <a:gd name="T18" fmla="*/ 93 w 527"/>
                  <a:gd name="T19" fmla="*/ 234 h 238"/>
                  <a:gd name="T20" fmla="*/ 58 w 527"/>
                  <a:gd name="T21" fmla="*/ 234 h 238"/>
                  <a:gd name="T22" fmla="*/ 34 w 527"/>
                  <a:gd name="T23" fmla="*/ 231 h 238"/>
                  <a:gd name="T24" fmla="*/ 10 w 527"/>
                  <a:gd name="T25" fmla="*/ 231 h 238"/>
                  <a:gd name="T26" fmla="*/ 3 w 527"/>
                  <a:gd name="T27" fmla="*/ 228 h 238"/>
                  <a:gd name="T28" fmla="*/ 0 w 527"/>
                  <a:gd name="T29" fmla="*/ 225 h 238"/>
                  <a:gd name="T30" fmla="*/ 0 w 527"/>
                  <a:gd name="T31" fmla="*/ 17 h 238"/>
                  <a:gd name="T32" fmla="*/ 3 w 527"/>
                  <a:gd name="T33" fmla="*/ 10 h 238"/>
                  <a:gd name="T34" fmla="*/ 10 w 527"/>
                  <a:gd name="T35" fmla="*/ 8 h 238"/>
                  <a:gd name="T36" fmla="*/ 34 w 527"/>
                  <a:gd name="T37" fmla="*/ 8 h 238"/>
                  <a:gd name="T38" fmla="*/ 58 w 527"/>
                  <a:gd name="T39" fmla="*/ 4 h 238"/>
                  <a:gd name="T40" fmla="*/ 93 w 527"/>
                  <a:gd name="T41" fmla="*/ 4 h 238"/>
                  <a:gd name="T42" fmla="*/ 179 w 527"/>
                  <a:gd name="T43" fmla="*/ 0 h 238"/>
                  <a:gd name="T44" fmla="*/ 276 w 527"/>
                  <a:gd name="T45" fmla="*/ 0 h 238"/>
                  <a:gd name="T46" fmla="*/ 365 w 527"/>
                  <a:gd name="T47" fmla="*/ 0 h 238"/>
                  <a:gd name="T48" fmla="*/ 441 w 527"/>
                  <a:gd name="T49" fmla="*/ 4 h 238"/>
                  <a:gd name="T50" fmla="*/ 472 w 527"/>
                  <a:gd name="T51" fmla="*/ 4 h 238"/>
                  <a:gd name="T52" fmla="*/ 496 w 527"/>
                  <a:gd name="T53" fmla="*/ 8 h 238"/>
                  <a:gd name="T54" fmla="*/ 518 w 527"/>
                  <a:gd name="T55" fmla="*/ 8 h 238"/>
                  <a:gd name="T56" fmla="*/ 524 w 527"/>
                  <a:gd name="T57" fmla="*/ 10 h 238"/>
                  <a:gd name="T58" fmla="*/ 527 w 527"/>
                  <a:gd name="T59" fmla="*/ 17 h 238"/>
                  <a:gd name="T60" fmla="*/ 527 w 527"/>
                  <a:gd name="T61" fmla="*/ 22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7" h="238">
                    <a:moveTo>
                      <a:pt x="527" y="225"/>
                    </a:moveTo>
                    <a:lnTo>
                      <a:pt x="524" y="228"/>
                    </a:lnTo>
                    <a:lnTo>
                      <a:pt x="518" y="231"/>
                    </a:lnTo>
                    <a:lnTo>
                      <a:pt x="496" y="231"/>
                    </a:lnTo>
                    <a:lnTo>
                      <a:pt x="472" y="234"/>
                    </a:lnTo>
                    <a:lnTo>
                      <a:pt x="441" y="234"/>
                    </a:lnTo>
                    <a:lnTo>
                      <a:pt x="358" y="238"/>
                    </a:lnTo>
                    <a:lnTo>
                      <a:pt x="269" y="238"/>
                    </a:lnTo>
                    <a:lnTo>
                      <a:pt x="176" y="238"/>
                    </a:lnTo>
                    <a:lnTo>
                      <a:pt x="93" y="234"/>
                    </a:lnTo>
                    <a:lnTo>
                      <a:pt x="58" y="234"/>
                    </a:lnTo>
                    <a:lnTo>
                      <a:pt x="34" y="231"/>
                    </a:lnTo>
                    <a:lnTo>
                      <a:pt x="10" y="231"/>
                    </a:lnTo>
                    <a:lnTo>
                      <a:pt x="3" y="228"/>
                    </a:lnTo>
                    <a:lnTo>
                      <a:pt x="0" y="225"/>
                    </a:lnTo>
                    <a:lnTo>
                      <a:pt x="0" y="17"/>
                    </a:lnTo>
                    <a:lnTo>
                      <a:pt x="3" y="10"/>
                    </a:lnTo>
                    <a:lnTo>
                      <a:pt x="10" y="8"/>
                    </a:lnTo>
                    <a:lnTo>
                      <a:pt x="34" y="8"/>
                    </a:lnTo>
                    <a:lnTo>
                      <a:pt x="58" y="4"/>
                    </a:lnTo>
                    <a:lnTo>
                      <a:pt x="93" y="4"/>
                    </a:lnTo>
                    <a:lnTo>
                      <a:pt x="179" y="0"/>
                    </a:lnTo>
                    <a:lnTo>
                      <a:pt x="276" y="0"/>
                    </a:lnTo>
                    <a:lnTo>
                      <a:pt x="365" y="0"/>
                    </a:lnTo>
                    <a:lnTo>
                      <a:pt x="441" y="4"/>
                    </a:lnTo>
                    <a:lnTo>
                      <a:pt x="472" y="4"/>
                    </a:lnTo>
                    <a:lnTo>
                      <a:pt x="496" y="8"/>
                    </a:lnTo>
                    <a:lnTo>
                      <a:pt x="518" y="8"/>
                    </a:lnTo>
                    <a:lnTo>
                      <a:pt x="524" y="10"/>
                    </a:lnTo>
                    <a:lnTo>
                      <a:pt x="527" y="17"/>
                    </a:lnTo>
                    <a:lnTo>
                      <a:pt x="527" y="225"/>
                    </a:lnTo>
                    <a:close/>
                  </a:path>
                </a:pathLst>
              </a:custGeom>
              <a:solidFill>
                <a:srgbClr val="FFFF00"/>
              </a:solidFill>
              <a:ln w="0" cap="sq">
                <a:solidFill>
                  <a:srgbClr val="000000"/>
                </a:solidFill>
                <a:prstDash val="solid"/>
                <a:miter lim="800000"/>
                <a:headEnd/>
                <a:tailEnd/>
              </a:ln>
            </p:spPr>
            <p:txBody>
              <a:bodyPr/>
              <a:lstStyle/>
              <a:p>
                <a:endParaRPr lang="en-US"/>
              </a:p>
            </p:txBody>
          </p:sp>
          <p:sp>
            <p:nvSpPr>
              <p:cNvPr id="1488060" name="Freeform 188"/>
              <p:cNvSpPr>
                <a:spLocks/>
              </p:cNvSpPr>
              <p:nvPr/>
            </p:nvSpPr>
            <p:spPr bwMode="auto">
              <a:xfrm>
                <a:off x="2350" y="2112"/>
                <a:ext cx="15" cy="71"/>
              </a:xfrm>
              <a:custGeom>
                <a:avLst/>
                <a:gdLst>
                  <a:gd name="T0" fmla="*/ 45 w 45"/>
                  <a:gd name="T1" fmla="*/ 196 h 211"/>
                  <a:gd name="T2" fmla="*/ 13 w 45"/>
                  <a:gd name="T3" fmla="*/ 211 h 211"/>
                  <a:gd name="T4" fmla="*/ 11 w 45"/>
                  <a:gd name="T5" fmla="*/ 200 h 211"/>
                  <a:gd name="T6" fmla="*/ 7 w 45"/>
                  <a:gd name="T7" fmla="*/ 176 h 211"/>
                  <a:gd name="T8" fmla="*/ 0 w 45"/>
                  <a:gd name="T9" fmla="*/ 104 h 211"/>
                  <a:gd name="T10" fmla="*/ 7 w 45"/>
                  <a:gd name="T11" fmla="*/ 34 h 211"/>
                  <a:gd name="T12" fmla="*/ 11 w 45"/>
                  <a:gd name="T13" fmla="*/ 10 h 211"/>
                  <a:gd name="T14" fmla="*/ 13 w 45"/>
                  <a:gd name="T15" fmla="*/ 0 h 211"/>
                  <a:gd name="T16" fmla="*/ 45 w 45"/>
                  <a:gd name="T17" fmla="*/ 14 h 211"/>
                  <a:gd name="T18" fmla="*/ 45 w 45"/>
                  <a:gd name="T19" fmla="*/ 19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211">
                    <a:moveTo>
                      <a:pt x="45" y="196"/>
                    </a:moveTo>
                    <a:lnTo>
                      <a:pt x="13" y="211"/>
                    </a:lnTo>
                    <a:lnTo>
                      <a:pt x="11" y="200"/>
                    </a:lnTo>
                    <a:lnTo>
                      <a:pt x="7" y="176"/>
                    </a:lnTo>
                    <a:lnTo>
                      <a:pt x="0" y="104"/>
                    </a:lnTo>
                    <a:lnTo>
                      <a:pt x="7" y="34"/>
                    </a:lnTo>
                    <a:lnTo>
                      <a:pt x="11" y="10"/>
                    </a:lnTo>
                    <a:lnTo>
                      <a:pt x="13" y="0"/>
                    </a:lnTo>
                    <a:lnTo>
                      <a:pt x="45" y="14"/>
                    </a:lnTo>
                    <a:lnTo>
                      <a:pt x="45" y="196"/>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61" name="Freeform 189"/>
              <p:cNvSpPr>
                <a:spLocks/>
              </p:cNvSpPr>
              <p:nvPr/>
            </p:nvSpPr>
            <p:spPr bwMode="auto">
              <a:xfrm>
                <a:off x="2444" y="2117"/>
                <a:ext cx="10" cy="61"/>
              </a:xfrm>
              <a:custGeom>
                <a:avLst/>
                <a:gdLst>
                  <a:gd name="T0" fmla="*/ 30 w 30"/>
                  <a:gd name="T1" fmla="*/ 182 h 182"/>
                  <a:gd name="T2" fmla="*/ 3 w 30"/>
                  <a:gd name="T3" fmla="*/ 175 h 182"/>
                  <a:gd name="T4" fmla="*/ 3 w 30"/>
                  <a:gd name="T5" fmla="*/ 151 h 182"/>
                  <a:gd name="T6" fmla="*/ 0 w 30"/>
                  <a:gd name="T7" fmla="*/ 124 h 182"/>
                  <a:gd name="T8" fmla="*/ 0 w 30"/>
                  <a:gd name="T9" fmla="*/ 92 h 182"/>
                  <a:gd name="T10" fmla="*/ 3 w 30"/>
                  <a:gd name="T11" fmla="*/ 35 h 182"/>
                  <a:gd name="T12" fmla="*/ 3 w 30"/>
                  <a:gd name="T13" fmla="*/ 7 h 182"/>
                  <a:gd name="T14" fmla="*/ 30 w 30"/>
                  <a:gd name="T15" fmla="*/ 0 h 182"/>
                  <a:gd name="T16" fmla="*/ 30 w 30"/>
                  <a:gd name="T1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82">
                    <a:moveTo>
                      <a:pt x="30" y="182"/>
                    </a:moveTo>
                    <a:lnTo>
                      <a:pt x="3" y="175"/>
                    </a:lnTo>
                    <a:lnTo>
                      <a:pt x="3" y="151"/>
                    </a:lnTo>
                    <a:lnTo>
                      <a:pt x="0" y="124"/>
                    </a:lnTo>
                    <a:lnTo>
                      <a:pt x="0" y="92"/>
                    </a:lnTo>
                    <a:lnTo>
                      <a:pt x="3" y="35"/>
                    </a:lnTo>
                    <a:lnTo>
                      <a:pt x="3" y="7"/>
                    </a:lnTo>
                    <a:lnTo>
                      <a:pt x="30" y="0"/>
                    </a:lnTo>
                    <a:lnTo>
                      <a:pt x="30" y="182"/>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62" name="Freeform 190"/>
              <p:cNvSpPr>
                <a:spLocks/>
              </p:cNvSpPr>
              <p:nvPr/>
            </p:nvSpPr>
            <p:spPr bwMode="auto">
              <a:xfrm>
                <a:off x="2368" y="2116"/>
                <a:ext cx="75" cy="64"/>
              </a:xfrm>
              <a:custGeom>
                <a:avLst/>
                <a:gdLst>
                  <a:gd name="T0" fmla="*/ 225 w 225"/>
                  <a:gd name="T1" fmla="*/ 179 h 194"/>
                  <a:gd name="T2" fmla="*/ 225 w 225"/>
                  <a:gd name="T3" fmla="*/ 183 h 194"/>
                  <a:gd name="T4" fmla="*/ 218 w 225"/>
                  <a:gd name="T5" fmla="*/ 186 h 194"/>
                  <a:gd name="T6" fmla="*/ 207 w 225"/>
                  <a:gd name="T7" fmla="*/ 186 h 194"/>
                  <a:gd name="T8" fmla="*/ 186 w 225"/>
                  <a:gd name="T9" fmla="*/ 190 h 194"/>
                  <a:gd name="T10" fmla="*/ 152 w 225"/>
                  <a:gd name="T11" fmla="*/ 194 h 194"/>
                  <a:gd name="T12" fmla="*/ 114 w 225"/>
                  <a:gd name="T13" fmla="*/ 194 h 194"/>
                  <a:gd name="T14" fmla="*/ 72 w 225"/>
                  <a:gd name="T15" fmla="*/ 194 h 194"/>
                  <a:gd name="T16" fmla="*/ 39 w 225"/>
                  <a:gd name="T17" fmla="*/ 190 h 194"/>
                  <a:gd name="T18" fmla="*/ 14 w 225"/>
                  <a:gd name="T19" fmla="*/ 186 h 194"/>
                  <a:gd name="T20" fmla="*/ 4 w 225"/>
                  <a:gd name="T21" fmla="*/ 186 h 194"/>
                  <a:gd name="T22" fmla="*/ 0 w 225"/>
                  <a:gd name="T23" fmla="*/ 179 h 194"/>
                  <a:gd name="T24" fmla="*/ 0 w 225"/>
                  <a:gd name="T25" fmla="*/ 11 h 194"/>
                  <a:gd name="T26" fmla="*/ 4 w 225"/>
                  <a:gd name="T27" fmla="*/ 4 h 194"/>
                  <a:gd name="T28" fmla="*/ 41 w 225"/>
                  <a:gd name="T29" fmla="*/ 4 h 194"/>
                  <a:gd name="T30" fmla="*/ 118 w 225"/>
                  <a:gd name="T31" fmla="*/ 0 h 194"/>
                  <a:gd name="T32" fmla="*/ 155 w 225"/>
                  <a:gd name="T33" fmla="*/ 0 h 194"/>
                  <a:gd name="T34" fmla="*/ 186 w 225"/>
                  <a:gd name="T35" fmla="*/ 4 h 194"/>
                  <a:gd name="T36" fmla="*/ 218 w 225"/>
                  <a:gd name="T37" fmla="*/ 4 h 194"/>
                  <a:gd name="T38" fmla="*/ 225 w 225"/>
                  <a:gd name="T39" fmla="*/ 8 h 194"/>
                  <a:gd name="T40" fmla="*/ 225 w 225"/>
                  <a:gd name="T41" fmla="*/ 11 h 194"/>
                  <a:gd name="T42" fmla="*/ 225 w 225"/>
                  <a:gd name="T43" fmla="*/ 17 h 194"/>
                  <a:gd name="T44" fmla="*/ 221 w 225"/>
                  <a:gd name="T45" fmla="*/ 39 h 194"/>
                  <a:gd name="T46" fmla="*/ 218 w 225"/>
                  <a:gd name="T47" fmla="*/ 96 h 194"/>
                  <a:gd name="T48" fmla="*/ 221 w 225"/>
                  <a:gd name="T49" fmla="*/ 155 h 194"/>
                  <a:gd name="T50" fmla="*/ 225 w 225"/>
                  <a:gd name="T51" fmla="*/ 173 h 194"/>
                  <a:gd name="T52" fmla="*/ 225 w 225"/>
                  <a:gd name="T53" fmla="*/ 17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5" h="194">
                    <a:moveTo>
                      <a:pt x="225" y="179"/>
                    </a:moveTo>
                    <a:lnTo>
                      <a:pt x="225" y="183"/>
                    </a:lnTo>
                    <a:lnTo>
                      <a:pt x="218" y="186"/>
                    </a:lnTo>
                    <a:lnTo>
                      <a:pt x="207" y="186"/>
                    </a:lnTo>
                    <a:lnTo>
                      <a:pt x="186" y="190"/>
                    </a:lnTo>
                    <a:lnTo>
                      <a:pt x="152" y="194"/>
                    </a:lnTo>
                    <a:lnTo>
                      <a:pt x="114" y="194"/>
                    </a:lnTo>
                    <a:lnTo>
                      <a:pt x="72" y="194"/>
                    </a:lnTo>
                    <a:lnTo>
                      <a:pt x="39" y="190"/>
                    </a:lnTo>
                    <a:lnTo>
                      <a:pt x="14" y="186"/>
                    </a:lnTo>
                    <a:lnTo>
                      <a:pt x="4" y="186"/>
                    </a:lnTo>
                    <a:lnTo>
                      <a:pt x="0" y="179"/>
                    </a:lnTo>
                    <a:lnTo>
                      <a:pt x="0" y="11"/>
                    </a:lnTo>
                    <a:lnTo>
                      <a:pt x="4" y="4"/>
                    </a:lnTo>
                    <a:lnTo>
                      <a:pt x="41" y="4"/>
                    </a:lnTo>
                    <a:lnTo>
                      <a:pt x="118" y="0"/>
                    </a:lnTo>
                    <a:lnTo>
                      <a:pt x="155" y="0"/>
                    </a:lnTo>
                    <a:lnTo>
                      <a:pt x="186" y="4"/>
                    </a:lnTo>
                    <a:lnTo>
                      <a:pt x="218" y="4"/>
                    </a:lnTo>
                    <a:lnTo>
                      <a:pt x="225" y="8"/>
                    </a:lnTo>
                    <a:lnTo>
                      <a:pt x="225" y="11"/>
                    </a:lnTo>
                    <a:lnTo>
                      <a:pt x="225" y="17"/>
                    </a:lnTo>
                    <a:lnTo>
                      <a:pt x="221" y="39"/>
                    </a:lnTo>
                    <a:lnTo>
                      <a:pt x="218" y="96"/>
                    </a:lnTo>
                    <a:lnTo>
                      <a:pt x="221" y="155"/>
                    </a:lnTo>
                    <a:lnTo>
                      <a:pt x="225" y="173"/>
                    </a:lnTo>
                    <a:lnTo>
                      <a:pt x="225" y="179"/>
                    </a:lnTo>
                    <a:close/>
                  </a:path>
                </a:pathLst>
              </a:custGeom>
              <a:solidFill>
                <a:srgbClr val="FFFF00"/>
              </a:solidFill>
              <a:ln w="0" cap="sq">
                <a:solidFill>
                  <a:srgbClr val="000000"/>
                </a:solidFill>
                <a:prstDash val="solid"/>
                <a:miter lim="800000"/>
                <a:headEnd/>
                <a:tailEnd/>
              </a:ln>
            </p:spPr>
            <p:txBody>
              <a:bodyPr/>
              <a:lstStyle/>
              <a:p>
                <a:endParaRPr lang="en-US"/>
              </a:p>
            </p:txBody>
          </p:sp>
          <p:sp>
            <p:nvSpPr>
              <p:cNvPr id="1488063" name="Freeform 191"/>
              <p:cNvSpPr>
                <a:spLocks/>
              </p:cNvSpPr>
              <p:nvPr/>
            </p:nvSpPr>
            <p:spPr bwMode="auto">
              <a:xfrm>
                <a:off x="2305" y="2118"/>
                <a:ext cx="39" cy="60"/>
              </a:xfrm>
              <a:custGeom>
                <a:avLst/>
                <a:gdLst>
                  <a:gd name="T0" fmla="*/ 0 w 117"/>
                  <a:gd name="T1" fmla="*/ 178 h 178"/>
                  <a:gd name="T2" fmla="*/ 103 w 117"/>
                  <a:gd name="T3" fmla="*/ 178 h 178"/>
                  <a:gd name="T4" fmla="*/ 114 w 117"/>
                  <a:gd name="T5" fmla="*/ 175 h 178"/>
                  <a:gd name="T6" fmla="*/ 117 w 117"/>
                  <a:gd name="T7" fmla="*/ 165 h 178"/>
                  <a:gd name="T8" fmla="*/ 117 w 117"/>
                  <a:gd name="T9" fmla="*/ 13 h 178"/>
                  <a:gd name="T10" fmla="*/ 114 w 117"/>
                  <a:gd name="T11" fmla="*/ 3 h 178"/>
                  <a:gd name="T12" fmla="*/ 103 w 117"/>
                  <a:gd name="T13" fmla="*/ 0 h 178"/>
                  <a:gd name="T14" fmla="*/ 75 w 117"/>
                  <a:gd name="T15" fmla="*/ 0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78">
                    <a:moveTo>
                      <a:pt x="0" y="178"/>
                    </a:moveTo>
                    <a:lnTo>
                      <a:pt x="103" y="178"/>
                    </a:lnTo>
                    <a:lnTo>
                      <a:pt x="114" y="175"/>
                    </a:lnTo>
                    <a:lnTo>
                      <a:pt x="117" y="165"/>
                    </a:lnTo>
                    <a:lnTo>
                      <a:pt x="117" y="13"/>
                    </a:lnTo>
                    <a:lnTo>
                      <a:pt x="114" y="3"/>
                    </a:lnTo>
                    <a:lnTo>
                      <a:pt x="103" y="0"/>
                    </a:lnTo>
                    <a:lnTo>
                      <a:pt x="75"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064" name="Freeform 192"/>
              <p:cNvSpPr>
                <a:spLocks/>
              </p:cNvSpPr>
              <p:nvPr/>
            </p:nvSpPr>
            <p:spPr bwMode="auto">
              <a:xfrm>
                <a:off x="2457" y="2118"/>
                <a:ext cx="15" cy="60"/>
              </a:xfrm>
              <a:custGeom>
                <a:avLst/>
                <a:gdLst>
                  <a:gd name="T0" fmla="*/ 45 w 45"/>
                  <a:gd name="T1" fmla="*/ 178 h 178"/>
                  <a:gd name="T2" fmla="*/ 3 w 45"/>
                  <a:gd name="T3" fmla="*/ 178 h 178"/>
                  <a:gd name="T4" fmla="*/ 0 w 45"/>
                  <a:gd name="T5" fmla="*/ 175 h 178"/>
                  <a:gd name="T6" fmla="*/ 0 w 45"/>
                  <a:gd name="T7" fmla="*/ 165 h 178"/>
                  <a:gd name="T8" fmla="*/ 0 w 45"/>
                  <a:gd name="T9" fmla="*/ 13 h 178"/>
                  <a:gd name="T10" fmla="*/ 0 w 45"/>
                  <a:gd name="T11" fmla="*/ 3 h 178"/>
                  <a:gd name="T12" fmla="*/ 3 w 45"/>
                  <a:gd name="T13" fmla="*/ 0 h 178"/>
                  <a:gd name="T14" fmla="*/ 14 w 45"/>
                  <a:gd name="T15" fmla="*/ 0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78">
                    <a:moveTo>
                      <a:pt x="45" y="178"/>
                    </a:moveTo>
                    <a:lnTo>
                      <a:pt x="3" y="178"/>
                    </a:lnTo>
                    <a:lnTo>
                      <a:pt x="0" y="175"/>
                    </a:lnTo>
                    <a:lnTo>
                      <a:pt x="0" y="165"/>
                    </a:lnTo>
                    <a:lnTo>
                      <a:pt x="0" y="13"/>
                    </a:lnTo>
                    <a:lnTo>
                      <a:pt x="0" y="3"/>
                    </a:lnTo>
                    <a:lnTo>
                      <a:pt x="3" y="0"/>
                    </a:lnTo>
                    <a:lnTo>
                      <a:pt x="14"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065" name="Freeform 193"/>
              <p:cNvSpPr>
                <a:spLocks/>
              </p:cNvSpPr>
              <p:nvPr/>
            </p:nvSpPr>
            <p:spPr bwMode="auto">
              <a:xfrm>
                <a:off x="2357" y="2181"/>
                <a:ext cx="46" cy="4"/>
              </a:xfrm>
              <a:custGeom>
                <a:avLst/>
                <a:gdLst>
                  <a:gd name="T0" fmla="*/ 0 w 138"/>
                  <a:gd name="T1" fmla="*/ 7 h 10"/>
                  <a:gd name="T2" fmla="*/ 10 w 138"/>
                  <a:gd name="T3" fmla="*/ 7 h 10"/>
                  <a:gd name="T4" fmla="*/ 34 w 138"/>
                  <a:gd name="T5" fmla="*/ 10 h 10"/>
                  <a:gd name="T6" fmla="*/ 86 w 138"/>
                  <a:gd name="T7" fmla="*/ 10 h 10"/>
                  <a:gd name="T8" fmla="*/ 138 w 138"/>
                  <a:gd name="T9" fmla="*/ 10 h 10"/>
                  <a:gd name="T10" fmla="*/ 138 w 138"/>
                  <a:gd name="T11" fmla="*/ 0 h 10"/>
                  <a:gd name="T12" fmla="*/ 86 w 138"/>
                  <a:gd name="T13" fmla="*/ 0 h 10"/>
                  <a:gd name="T14" fmla="*/ 34 w 138"/>
                  <a:gd name="T15" fmla="*/ 0 h 10"/>
                  <a:gd name="T16" fmla="*/ 0 w 138"/>
                  <a:gd name="T1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0">
                    <a:moveTo>
                      <a:pt x="0" y="7"/>
                    </a:moveTo>
                    <a:lnTo>
                      <a:pt x="10" y="7"/>
                    </a:lnTo>
                    <a:lnTo>
                      <a:pt x="34" y="10"/>
                    </a:lnTo>
                    <a:lnTo>
                      <a:pt x="86" y="10"/>
                    </a:lnTo>
                    <a:lnTo>
                      <a:pt x="138" y="10"/>
                    </a:lnTo>
                    <a:lnTo>
                      <a:pt x="138" y="0"/>
                    </a:lnTo>
                    <a:lnTo>
                      <a:pt x="86" y="0"/>
                    </a:lnTo>
                    <a:lnTo>
                      <a:pt x="34" y="0"/>
                    </a:lnTo>
                    <a:lnTo>
                      <a:pt x="0" y="7"/>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66" name="Freeform 194"/>
              <p:cNvSpPr>
                <a:spLocks/>
              </p:cNvSpPr>
              <p:nvPr/>
            </p:nvSpPr>
            <p:spPr bwMode="auto">
              <a:xfrm>
                <a:off x="2407" y="2179"/>
                <a:ext cx="37" cy="6"/>
              </a:xfrm>
              <a:custGeom>
                <a:avLst/>
                <a:gdLst>
                  <a:gd name="T0" fmla="*/ 110 w 110"/>
                  <a:gd name="T1" fmla="*/ 11 h 17"/>
                  <a:gd name="T2" fmla="*/ 103 w 110"/>
                  <a:gd name="T3" fmla="*/ 11 h 17"/>
                  <a:gd name="T4" fmla="*/ 92 w 110"/>
                  <a:gd name="T5" fmla="*/ 14 h 17"/>
                  <a:gd name="T6" fmla="*/ 55 w 110"/>
                  <a:gd name="T7" fmla="*/ 17 h 17"/>
                  <a:gd name="T8" fmla="*/ 0 w 110"/>
                  <a:gd name="T9" fmla="*/ 17 h 17"/>
                  <a:gd name="T10" fmla="*/ 0 w 110"/>
                  <a:gd name="T11" fmla="*/ 7 h 17"/>
                  <a:gd name="T12" fmla="*/ 55 w 110"/>
                  <a:gd name="T13" fmla="*/ 7 h 17"/>
                  <a:gd name="T14" fmla="*/ 92 w 110"/>
                  <a:gd name="T15" fmla="*/ 4 h 17"/>
                  <a:gd name="T16" fmla="*/ 103 w 110"/>
                  <a:gd name="T17" fmla="*/ 0 h 17"/>
                  <a:gd name="T18" fmla="*/ 110 w 110"/>
                  <a:gd name="T19" fmla="*/ 0 h 17"/>
                  <a:gd name="T20" fmla="*/ 110 w 110"/>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7">
                    <a:moveTo>
                      <a:pt x="110" y="11"/>
                    </a:moveTo>
                    <a:lnTo>
                      <a:pt x="103" y="11"/>
                    </a:lnTo>
                    <a:lnTo>
                      <a:pt x="92" y="14"/>
                    </a:lnTo>
                    <a:lnTo>
                      <a:pt x="55" y="17"/>
                    </a:lnTo>
                    <a:lnTo>
                      <a:pt x="0" y="17"/>
                    </a:lnTo>
                    <a:lnTo>
                      <a:pt x="0" y="7"/>
                    </a:lnTo>
                    <a:lnTo>
                      <a:pt x="55" y="7"/>
                    </a:lnTo>
                    <a:lnTo>
                      <a:pt x="92" y="4"/>
                    </a:lnTo>
                    <a:lnTo>
                      <a:pt x="103" y="0"/>
                    </a:lnTo>
                    <a:lnTo>
                      <a:pt x="110" y="0"/>
                    </a:lnTo>
                    <a:lnTo>
                      <a:pt x="110" y="11"/>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67" name="Freeform 195"/>
              <p:cNvSpPr>
                <a:spLocks/>
              </p:cNvSpPr>
              <p:nvPr/>
            </p:nvSpPr>
            <p:spPr bwMode="auto">
              <a:xfrm>
                <a:off x="2357" y="2111"/>
                <a:ext cx="46" cy="4"/>
              </a:xfrm>
              <a:custGeom>
                <a:avLst/>
                <a:gdLst>
                  <a:gd name="T0" fmla="*/ 0 w 138"/>
                  <a:gd name="T1" fmla="*/ 0 h 11"/>
                  <a:gd name="T2" fmla="*/ 86 w 138"/>
                  <a:gd name="T3" fmla="*/ 0 h 11"/>
                  <a:gd name="T4" fmla="*/ 138 w 138"/>
                  <a:gd name="T5" fmla="*/ 0 h 11"/>
                  <a:gd name="T6" fmla="*/ 138 w 138"/>
                  <a:gd name="T7" fmla="*/ 7 h 11"/>
                  <a:gd name="T8" fmla="*/ 134 w 138"/>
                  <a:gd name="T9" fmla="*/ 7 h 11"/>
                  <a:gd name="T10" fmla="*/ 121 w 138"/>
                  <a:gd name="T11" fmla="*/ 11 h 11"/>
                  <a:gd name="T12" fmla="*/ 86 w 138"/>
                  <a:gd name="T13" fmla="*/ 11 h 11"/>
                  <a:gd name="T14" fmla="*/ 34 w 138"/>
                  <a:gd name="T15" fmla="*/ 11 h 11"/>
                  <a:gd name="T16" fmla="*/ 0 w 13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1">
                    <a:moveTo>
                      <a:pt x="0" y="0"/>
                    </a:moveTo>
                    <a:lnTo>
                      <a:pt x="86" y="0"/>
                    </a:lnTo>
                    <a:lnTo>
                      <a:pt x="138" y="0"/>
                    </a:lnTo>
                    <a:lnTo>
                      <a:pt x="138" y="7"/>
                    </a:lnTo>
                    <a:lnTo>
                      <a:pt x="134" y="7"/>
                    </a:lnTo>
                    <a:lnTo>
                      <a:pt x="121" y="11"/>
                    </a:lnTo>
                    <a:lnTo>
                      <a:pt x="86" y="11"/>
                    </a:lnTo>
                    <a:lnTo>
                      <a:pt x="34" y="11"/>
                    </a:lnTo>
                    <a:lnTo>
                      <a:pt x="0" y="0"/>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68" name="Freeform 196"/>
              <p:cNvSpPr>
                <a:spLocks/>
              </p:cNvSpPr>
              <p:nvPr/>
            </p:nvSpPr>
            <p:spPr bwMode="auto">
              <a:xfrm>
                <a:off x="2407" y="2110"/>
                <a:ext cx="37" cy="6"/>
              </a:xfrm>
              <a:custGeom>
                <a:avLst/>
                <a:gdLst>
                  <a:gd name="T0" fmla="*/ 110 w 110"/>
                  <a:gd name="T1" fmla="*/ 6 h 16"/>
                  <a:gd name="T2" fmla="*/ 103 w 110"/>
                  <a:gd name="T3" fmla="*/ 6 h 16"/>
                  <a:gd name="T4" fmla="*/ 92 w 110"/>
                  <a:gd name="T5" fmla="*/ 2 h 16"/>
                  <a:gd name="T6" fmla="*/ 55 w 110"/>
                  <a:gd name="T7" fmla="*/ 0 h 16"/>
                  <a:gd name="T8" fmla="*/ 0 w 110"/>
                  <a:gd name="T9" fmla="*/ 0 h 16"/>
                  <a:gd name="T10" fmla="*/ 0 w 110"/>
                  <a:gd name="T11" fmla="*/ 9 h 16"/>
                  <a:gd name="T12" fmla="*/ 55 w 110"/>
                  <a:gd name="T13" fmla="*/ 9 h 16"/>
                  <a:gd name="T14" fmla="*/ 92 w 110"/>
                  <a:gd name="T15" fmla="*/ 13 h 16"/>
                  <a:gd name="T16" fmla="*/ 103 w 110"/>
                  <a:gd name="T17" fmla="*/ 16 h 16"/>
                  <a:gd name="T18" fmla="*/ 110 w 110"/>
                  <a:gd name="T19" fmla="*/ 16 h 16"/>
                  <a:gd name="T20" fmla="*/ 110 w 110"/>
                  <a:gd name="T21"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6">
                    <a:moveTo>
                      <a:pt x="110" y="6"/>
                    </a:moveTo>
                    <a:lnTo>
                      <a:pt x="103" y="6"/>
                    </a:lnTo>
                    <a:lnTo>
                      <a:pt x="92" y="2"/>
                    </a:lnTo>
                    <a:lnTo>
                      <a:pt x="55" y="0"/>
                    </a:lnTo>
                    <a:lnTo>
                      <a:pt x="0" y="0"/>
                    </a:lnTo>
                    <a:lnTo>
                      <a:pt x="0" y="9"/>
                    </a:lnTo>
                    <a:lnTo>
                      <a:pt x="55" y="9"/>
                    </a:lnTo>
                    <a:lnTo>
                      <a:pt x="92" y="13"/>
                    </a:lnTo>
                    <a:lnTo>
                      <a:pt x="103" y="16"/>
                    </a:lnTo>
                    <a:lnTo>
                      <a:pt x="110" y="16"/>
                    </a:lnTo>
                    <a:lnTo>
                      <a:pt x="110" y="6"/>
                    </a:lnTo>
                    <a:close/>
                  </a:path>
                </a:pathLst>
              </a:custGeom>
              <a:solidFill>
                <a:srgbClr val="29CAFF"/>
              </a:solidFill>
              <a:ln w="0" cap="sq">
                <a:solidFill>
                  <a:srgbClr val="000000"/>
                </a:solidFill>
                <a:prstDash val="solid"/>
                <a:miter lim="800000"/>
                <a:headEnd/>
                <a:tailEnd/>
              </a:ln>
            </p:spPr>
            <p:txBody>
              <a:bodyPr/>
              <a:lstStyle/>
              <a:p>
                <a:endParaRPr lang="en-US"/>
              </a:p>
            </p:txBody>
          </p:sp>
        </p:grpSp>
        <p:grpSp>
          <p:nvGrpSpPr>
            <p:cNvPr id="1488069" name="Group 197"/>
            <p:cNvGrpSpPr>
              <a:grpSpLocks/>
            </p:cNvGrpSpPr>
            <p:nvPr/>
          </p:nvGrpSpPr>
          <p:grpSpPr bwMode="auto">
            <a:xfrm>
              <a:off x="5072" y="3218"/>
              <a:ext cx="111" cy="47"/>
              <a:chOff x="562" y="2237"/>
              <a:chExt cx="177" cy="78"/>
            </a:xfrm>
          </p:grpSpPr>
          <p:sp>
            <p:nvSpPr>
              <p:cNvPr id="1488070" name="Freeform 198"/>
              <p:cNvSpPr>
                <a:spLocks/>
              </p:cNvSpPr>
              <p:nvPr/>
            </p:nvSpPr>
            <p:spPr bwMode="auto">
              <a:xfrm>
                <a:off x="562" y="2237"/>
                <a:ext cx="177" cy="78"/>
              </a:xfrm>
              <a:custGeom>
                <a:avLst/>
                <a:gdLst>
                  <a:gd name="T0" fmla="*/ 532 w 532"/>
                  <a:gd name="T1" fmla="*/ 221 h 234"/>
                  <a:gd name="T2" fmla="*/ 528 w 532"/>
                  <a:gd name="T3" fmla="*/ 227 h 234"/>
                  <a:gd name="T4" fmla="*/ 518 w 532"/>
                  <a:gd name="T5" fmla="*/ 230 h 234"/>
                  <a:gd name="T6" fmla="*/ 473 w 532"/>
                  <a:gd name="T7" fmla="*/ 230 h 234"/>
                  <a:gd name="T8" fmla="*/ 442 w 532"/>
                  <a:gd name="T9" fmla="*/ 234 h 234"/>
                  <a:gd name="T10" fmla="*/ 273 w 532"/>
                  <a:gd name="T11" fmla="*/ 234 h 234"/>
                  <a:gd name="T12" fmla="*/ 94 w 532"/>
                  <a:gd name="T13" fmla="*/ 234 h 234"/>
                  <a:gd name="T14" fmla="*/ 63 w 532"/>
                  <a:gd name="T15" fmla="*/ 230 h 234"/>
                  <a:gd name="T16" fmla="*/ 15 w 532"/>
                  <a:gd name="T17" fmla="*/ 230 h 234"/>
                  <a:gd name="T18" fmla="*/ 4 w 532"/>
                  <a:gd name="T19" fmla="*/ 227 h 234"/>
                  <a:gd name="T20" fmla="*/ 0 w 532"/>
                  <a:gd name="T21" fmla="*/ 221 h 234"/>
                  <a:gd name="T22" fmla="*/ 0 w 532"/>
                  <a:gd name="T23" fmla="*/ 13 h 234"/>
                  <a:gd name="T24" fmla="*/ 4 w 532"/>
                  <a:gd name="T25" fmla="*/ 6 h 234"/>
                  <a:gd name="T26" fmla="*/ 15 w 532"/>
                  <a:gd name="T27" fmla="*/ 3 h 234"/>
                  <a:gd name="T28" fmla="*/ 98 w 532"/>
                  <a:gd name="T29" fmla="*/ 3 h 234"/>
                  <a:gd name="T30" fmla="*/ 180 w 532"/>
                  <a:gd name="T31" fmla="*/ 0 h 234"/>
                  <a:gd name="T32" fmla="*/ 276 w 532"/>
                  <a:gd name="T33" fmla="*/ 0 h 234"/>
                  <a:gd name="T34" fmla="*/ 366 w 532"/>
                  <a:gd name="T35" fmla="*/ 0 h 234"/>
                  <a:gd name="T36" fmla="*/ 446 w 532"/>
                  <a:gd name="T37" fmla="*/ 3 h 234"/>
                  <a:gd name="T38" fmla="*/ 518 w 532"/>
                  <a:gd name="T39" fmla="*/ 3 h 234"/>
                  <a:gd name="T40" fmla="*/ 528 w 532"/>
                  <a:gd name="T41" fmla="*/ 6 h 234"/>
                  <a:gd name="T42" fmla="*/ 532 w 532"/>
                  <a:gd name="T43" fmla="*/ 13 h 234"/>
                  <a:gd name="T44" fmla="*/ 532 w 532"/>
                  <a:gd name="T45" fmla="*/ 22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2" h="234">
                    <a:moveTo>
                      <a:pt x="532" y="221"/>
                    </a:moveTo>
                    <a:lnTo>
                      <a:pt x="528" y="227"/>
                    </a:lnTo>
                    <a:lnTo>
                      <a:pt x="518" y="230"/>
                    </a:lnTo>
                    <a:lnTo>
                      <a:pt x="473" y="230"/>
                    </a:lnTo>
                    <a:lnTo>
                      <a:pt x="442" y="234"/>
                    </a:lnTo>
                    <a:lnTo>
                      <a:pt x="273" y="234"/>
                    </a:lnTo>
                    <a:lnTo>
                      <a:pt x="94" y="234"/>
                    </a:lnTo>
                    <a:lnTo>
                      <a:pt x="63" y="230"/>
                    </a:lnTo>
                    <a:lnTo>
                      <a:pt x="15" y="230"/>
                    </a:lnTo>
                    <a:lnTo>
                      <a:pt x="4" y="227"/>
                    </a:lnTo>
                    <a:lnTo>
                      <a:pt x="0" y="221"/>
                    </a:lnTo>
                    <a:lnTo>
                      <a:pt x="0" y="13"/>
                    </a:lnTo>
                    <a:lnTo>
                      <a:pt x="4" y="6"/>
                    </a:lnTo>
                    <a:lnTo>
                      <a:pt x="15" y="3"/>
                    </a:lnTo>
                    <a:lnTo>
                      <a:pt x="98" y="3"/>
                    </a:lnTo>
                    <a:lnTo>
                      <a:pt x="180" y="0"/>
                    </a:lnTo>
                    <a:lnTo>
                      <a:pt x="276" y="0"/>
                    </a:lnTo>
                    <a:lnTo>
                      <a:pt x="366" y="0"/>
                    </a:lnTo>
                    <a:lnTo>
                      <a:pt x="446" y="3"/>
                    </a:lnTo>
                    <a:lnTo>
                      <a:pt x="518" y="3"/>
                    </a:lnTo>
                    <a:lnTo>
                      <a:pt x="528" y="6"/>
                    </a:lnTo>
                    <a:lnTo>
                      <a:pt x="532" y="13"/>
                    </a:lnTo>
                    <a:lnTo>
                      <a:pt x="532" y="221"/>
                    </a:lnTo>
                    <a:close/>
                  </a:path>
                </a:pathLst>
              </a:custGeom>
              <a:solidFill>
                <a:srgbClr val="FFFF00"/>
              </a:solidFill>
              <a:ln w="0" cap="sq">
                <a:solidFill>
                  <a:srgbClr val="000000"/>
                </a:solidFill>
                <a:prstDash val="solid"/>
                <a:miter lim="800000"/>
                <a:headEnd/>
                <a:tailEnd/>
              </a:ln>
            </p:spPr>
            <p:txBody>
              <a:bodyPr/>
              <a:lstStyle/>
              <a:p>
                <a:endParaRPr lang="en-US"/>
              </a:p>
            </p:txBody>
          </p:sp>
          <p:sp>
            <p:nvSpPr>
              <p:cNvPr id="1488071" name="Freeform 199"/>
              <p:cNvSpPr>
                <a:spLocks/>
              </p:cNvSpPr>
              <p:nvPr/>
            </p:nvSpPr>
            <p:spPr bwMode="auto">
              <a:xfrm>
                <a:off x="613" y="2240"/>
                <a:ext cx="17" cy="70"/>
              </a:xfrm>
              <a:custGeom>
                <a:avLst/>
                <a:gdLst>
                  <a:gd name="T0" fmla="*/ 49 w 49"/>
                  <a:gd name="T1" fmla="*/ 197 h 212"/>
                  <a:gd name="T2" fmla="*/ 15 w 49"/>
                  <a:gd name="T3" fmla="*/ 212 h 212"/>
                  <a:gd name="T4" fmla="*/ 11 w 49"/>
                  <a:gd name="T5" fmla="*/ 201 h 212"/>
                  <a:gd name="T6" fmla="*/ 7 w 49"/>
                  <a:gd name="T7" fmla="*/ 177 h 212"/>
                  <a:gd name="T8" fmla="*/ 0 w 49"/>
                  <a:gd name="T9" fmla="*/ 107 h 212"/>
                  <a:gd name="T10" fmla="*/ 11 w 49"/>
                  <a:gd name="T11" fmla="*/ 39 h 212"/>
                  <a:gd name="T12" fmla="*/ 15 w 49"/>
                  <a:gd name="T13" fmla="*/ 11 h 212"/>
                  <a:gd name="T14" fmla="*/ 18 w 49"/>
                  <a:gd name="T15" fmla="*/ 4 h 212"/>
                  <a:gd name="T16" fmla="*/ 18 w 49"/>
                  <a:gd name="T17" fmla="*/ 0 h 212"/>
                  <a:gd name="T18" fmla="*/ 49 w 49"/>
                  <a:gd name="T19" fmla="*/ 15 h 212"/>
                  <a:gd name="T20" fmla="*/ 49 w 49"/>
                  <a:gd name="T21" fmla="*/ 19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212">
                    <a:moveTo>
                      <a:pt x="49" y="197"/>
                    </a:moveTo>
                    <a:lnTo>
                      <a:pt x="15" y="212"/>
                    </a:lnTo>
                    <a:lnTo>
                      <a:pt x="11" y="201"/>
                    </a:lnTo>
                    <a:lnTo>
                      <a:pt x="7" y="177"/>
                    </a:lnTo>
                    <a:lnTo>
                      <a:pt x="0" y="107"/>
                    </a:lnTo>
                    <a:lnTo>
                      <a:pt x="11" y="39"/>
                    </a:lnTo>
                    <a:lnTo>
                      <a:pt x="15" y="11"/>
                    </a:lnTo>
                    <a:lnTo>
                      <a:pt x="18" y="4"/>
                    </a:lnTo>
                    <a:lnTo>
                      <a:pt x="18" y="0"/>
                    </a:lnTo>
                    <a:lnTo>
                      <a:pt x="49" y="15"/>
                    </a:lnTo>
                    <a:lnTo>
                      <a:pt x="49" y="197"/>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72" name="Freeform 200"/>
              <p:cNvSpPr>
                <a:spLocks/>
              </p:cNvSpPr>
              <p:nvPr/>
            </p:nvSpPr>
            <p:spPr bwMode="auto">
              <a:xfrm>
                <a:off x="708" y="2246"/>
                <a:ext cx="10" cy="59"/>
              </a:xfrm>
              <a:custGeom>
                <a:avLst/>
                <a:gdLst>
                  <a:gd name="T0" fmla="*/ 32 w 32"/>
                  <a:gd name="T1" fmla="*/ 179 h 179"/>
                  <a:gd name="T2" fmla="*/ 4 w 32"/>
                  <a:gd name="T3" fmla="*/ 172 h 179"/>
                  <a:gd name="T4" fmla="*/ 4 w 32"/>
                  <a:gd name="T5" fmla="*/ 148 h 179"/>
                  <a:gd name="T6" fmla="*/ 0 w 32"/>
                  <a:gd name="T7" fmla="*/ 120 h 179"/>
                  <a:gd name="T8" fmla="*/ 0 w 32"/>
                  <a:gd name="T9" fmla="*/ 89 h 179"/>
                  <a:gd name="T10" fmla="*/ 0 w 32"/>
                  <a:gd name="T11" fmla="*/ 59 h 179"/>
                  <a:gd name="T12" fmla="*/ 4 w 32"/>
                  <a:gd name="T13" fmla="*/ 32 h 179"/>
                  <a:gd name="T14" fmla="*/ 4 w 32"/>
                  <a:gd name="T15" fmla="*/ 6 h 179"/>
                  <a:gd name="T16" fmla="*/ 32 w 32"/>
                  <a:gd name="T17" fmla="*/ 0 h 179"/>
                  <a:gd name="T18" fmla="*/ 32 w 32"/>
                  <a:gd name="T1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79">
                    <a:moveTo>
                      <a:pt x="32" y="179"/>
                    </a:moveTo>
                    <a:lnTo>
                      <a:pt x="4" y="172"/>
                    </a:lnTo>
                    <a:lnTo>
                      <a:pt x="4" y="148"/>
                    </a:lnTo>
                    <a:lnTo>
                      <a:pt x="0" y="120"/>
                    </a:lnTo>
                    <a:lnTo>
                      <a:pt x="0" y="89"/>
                    </a:lnTo>
                    <a:lnTo>
                      <a:pt x="0" y="59"/>
                    </a:lnTo>
                    <a:lnTo>
                      <a:pt x="4" y="32"/>
                    </a:lnTo>
                    <a:lnTo>
                      <a:pt x="4" y="6"/>
                    </a:lnTo>
                    <a:lnTo>
                      <a:pt x="32" y="0"/>
                    </a:lnTo>
                    <a:lnTo>
                      <a:pt x="32" y="179"/>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73" name="Freeform 201"/>
              <p:cNvSpPr>
                <a:spLocks/>
              </p:cNvSpPr>
              <p:nvPr/>
            </p:nvSpPr>
            <p:spPr bwMode="auto">
              <a:xfrm>
                <a:off x="632" y="2243"/>
                <a:ext cx="76" cy="65"/>
              </a:xfrm>
              <a:custGeom>
                <a:avLst/>
                <a:gdLst>
                  <a:gd name="T0" fmla="*/ 228 w 228"/>
                  <a:gd name="T1" fmla="*/ 179 h 193"/>
                  <a:gd name="T2" fmla="*/ 221 w 228"/>
                  <a:gd name="T3" fmla="*/ 186 h 193"/>
                  <a:gd name="T4" fmla="*/ 212 w 228"/>
                  <a:gd name="T5" fmla="*/ 186 h 193"/>
                  <a:gd name="T6" fmla="*/ 190 w 228"/>
                  <a:gd name="T7" fmla="*/ 190 h 193"/>
                  <a:gd name="T8" fmla="*/ 156 w 228"/>
                  <a:gd name="T9" fmla="*/ 193 h 193"/>
                  <a:gd name="T10" fmla="*/ 114 w 228"/>
                  <a:gd name="T11" fmla="*/ 193 h 193"/>
                  <a:gd name="T12" fmla="*/ 42 w 228"/>
                  <a:gd name="T13" fmla="*/ 190 h 193"/>
                  <a:gd name="T14" fmla="*/ 18 w 228"/>
                  <a:gd name="T15" fmla="*/ 186 h 193"/>
                  <a:gd name="T16" fmla="*/ 8 w 228"/>
                  <a:gd name="T17" fmla="*/ 186 h 193"/>
                  <a:gd name="T18" fmla="*/ 0 w 228"/>
                  <a:gd name="T19" fmla="*/ 179 h 193"/>
                  <a:gd name="T20" fmla="*/ 0 w 228"/>
                  <a:gd name="T21" fmla="*/ 13 h 193"/>
                  <a:gd name="T22" fmla="*/ 4 w 228"/>
                  <a:gd name="T23" fmla="*/ 7 h 193"/>
                  <a:gd name="T24" fmla="*/ 8 w 228"/>
                  <a:gd name="T25" fmla="*/ 4 h 193"/>
                  <a:gd name="T26" fmla="*/ 42 w 228"/>
                  <a:gd name="T27" fmla="*/ 4 h 193"/>
                  <a:gd name="T28" fmla="*/ 77 w 228"/>
                  <a:gd name="T29" fmla="*/ 0 h 193"/>
                  <a:gd name="T30" fmla="*/ 118 w 228"/>
                  <a:gd name="T31" fmla="*/ 0 h 193"/>
                  <a:gd name="T32" fmla="*/ 190 w 228"/>
                  <a:gd name="T33" fmla="*/ 4 h 193"/>
                  <a:gd name="T34" fmla="*/ 221 w 228"/>
                  <a:gd name="T35" fmla="*/ 4 h 193"/>
                  <a:gd name="T36" fmla="*/ 225 w 228"/>
                  <a:gd name="T37" fmla="*/ 7 h 193"/>
                  <a:gd name="T38" fmla="*/ 228 w 228"/>
                  <a:gd name="T39" fmla="*/ 13 h 193"/>
                  <a:gd name="T40" fmla="*/ 228 w 228"/>
                  <a:gd name="T41" fmla="*/ 21 h 193"/>
                  <a:gd name="T42" fmla="*/ 225 w 228"/>
                  <a:gd name="T43" fmla="*/ 41 h 193"/>
                  <a:gd name="T44" fmla="*/ 221 w 228"/>
                  <a:gd name="T45" fmla="*/ 96 h 193"/>
                  <a:gd name="T46" fmla="*/ 221 w 228"/>
                  <a:gd name="T47" fmla="*/ 127 h 193"/>
                  <a:gd name="T48" fmla="*/ 225 w 228"/>
                  <a:gd name="T49" fmla="*/ 155 h 193"/>
                  <a:gd name="T50" fmla="*/ 228 w 228"/>
                  <a:gd name="T51" fmla="*/ 173 h 193"/>
                  <a:gd name="T52" fmla="*/ 228 w 228"/>
                  <a:gd name="T53" fmla="*/ 17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193">
                    <a:moveTo>
                      <a:pt x="228" y="179"/>
                    </a:moveTo>
                    <a:lnTo>
                      <a:pt x="221" y="186"/>
                    </a:lnTo>
                    <a:lnTo>
                      <a:pt x="212" y="186"/>
                    </a:lnTo>
                    <a:lnTo>
                      <a:pt x="190" y="190"/>
                    </a:lnTo>
                    <a:lnTo>
                      <a:pt x="156" y="193"/>
                    </a:lnTo>
                    <a:lnTo>
                      <a:pt x="114" y="193"/>
                    </a:lnTo>
                    <a:lnTo>
                      <a:pt x="42" y="190"/>
                    </a:lnTo>
                    <a:lnTo>
                      <a:pt x="18" y="186"/>
                    </a:lnTo>
                    <a:lnTo>
                      <a:pt x="8" y="186"/>
                    </a:lnTo>
                    <a:lnTo>
                      <a:pt x="0" y="179"/>
                    </a:lnTo>
                    <a:lnTo>
                      <a:pt x="0" y="13"/>
                    </a:lnTo>
                    <a:lnTo>
                      <a:pt x="4" y="7"/>
                    </a:lnTo>
                    <a:lnTo>
                      <a:pt x="8" y="4"/>
                    </a:lnTo>
                    <a:lnTo>
                      <a:pt x="42" y="4"/>
                    </a:lnTo>
                    <a:lnTo>
                      <a:pt x="77" y="0"/>
                    </a:lnTo>
                    <a:lnTo>
                      <a:pt x="118" y="0"/>
                    </a:lnTo>
                    <a:lnTo>
                      <a:pt x="190" y="4"/>
                    </a:lnTo>
                    <a:lnTo>
                      <a:pt x="221" y="4"/>
                    </a:lnTo>
                    <a:lnTo>
                      <a:pt x="225" y="7"/>
                    </a:lnTo>
                    <a:lnTo>
                      <a:pt x="228" y="13"/>
                    </a:lnTo>
                    <a:lnTo>
                      <a:pt x="228" y="21"/>
                    </a:lnTo>
                    <a:lnTo>
                      <a:pt x="225" y="41"/>
                    </a:lnTo>
                    <a:lnTo>
                      <a:pt x="221" y="96"/>
                    </a:lnTo>
                    <a:lnTo>
                      <a:pt x="221" y="127"/>
                    </a:lnTo>
                    <a:lnTo>
                      <a:pt x="225" y="155"/>
                    </a:lnTo>
                    <a:lnTo>
                      <a:pt x="228" y="173"/>
                    </a:lnTo>
                    <a:lnTo>
                      <a:pt x="228" y="179"/>
                    </a:lnTo>
                    <a:close/>
                  </a:path>
                </a:pathLst>
              </a:custGeom>
              <a:solidFill>
                <a:srgbClr val="FFFF00"/>
              </a:solidFill>
              <a:ln w="0" cap="sq">
                <a:solidFill>
                  <a:srgbClr val="000000"/>
                </a:solidFill>
                <a:prstDash val="solid"/>
                <a:miter lim="800000"/>
                <a:headEnd/>
                <a:tailEnd/>
              </a:ln>
            </p:spPr>
            <p:txBody>
              <a:bodyPr/>
              <a:lstStyle/>
              <a:p>
                <a:endParaRPr lang="en-US"/>
              </a:p>
            </p:txBody>
          </p:sp>
          <p:sp>
            <p:nvSpPr>
              <p:cNvPr id="1488074" name="Freeform 202"/>
              <p:cNvSpPr>
                <a:spLocks/>
              </p:cNvSpPr>
              <p:nvPr/>
            </p:nvSpPr>
            <p:spPr bwMode="auto">
              <a:xfrm>
                <a:off x="570" y="2246"/>
                <a:ext cx="39" cy="59"/>
              </a:xfrm>
              <a:custGeom>
                <a:avLst/>
                <a:gdLst>
                  <a:gd name="T0" fmla="*/ 0 w 118"/>
                  <a:gd name="T1" fmla="*/ 179 h 179"/>
                  <a:gd name="T2" fmla="*/ 104 w 118"/>
                  <a:gd name="T3" fmla="*/ 179 h 179"/>
                  <a:gd name="T4" fmla="*/ 114 w 118"/>
                  <a:gd name="T5" fmla="*/ 176 h 179"/>
                  <a:gd name="T6" fmla="*/ 118 w 118"/>
                  <a:gd name="T7" fmla="*/ 166 h 179"/>
                  <a:gd name="T8" fmla="*/ 118 w 118"/>
                  <a:gd name="T9" fmla="*/ 14 h 179"/>
                  <a:gd name="T10" fmla="*/ 114 w 118"/>
                  <a:gd name="T11" fmla="*/ 4 h 179"/>
                  <a:gd name="T12" fmla="*/ 104 w 118"/>
                  <a:gd name="T13" fmla="*/ 0 h 179"/>
                  <a:gd name="T14" fmla="*/ 76 w 118"/>
                  <a:gd name="T15" fmla="*/ 0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79">
                    <a:moveTo>
                      <a:pt x="0" y="179"/>
                    </a:moveTo>
                    <a:lnTo>
                      <a:pt x="104" y="179"/>
                    </a:lnTo>
                    <a:lnTo>
                      <a:pt x="114" y="176"/>
                    </a:lnTo>
                    <a:lnTo>
                      <a:pt x="118" y="166"/>
                    </a:lnTo>
                    <a:lnTo>
                      <a:pt x="118" y="14"/>
                    </a:lnTo>
                    <a:lnTo>
                      <a:pt x="114" y="4"/>
                    </a:lnTo>
                    <a:lnTo>
                      <a:pt x="104" y="0"/>
                    </a:lnTo>
                    <a:lnTo>
                      <a:pt x="76"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075" name="Freeform 203"/>
              <p:cNvSpPr>
                <a:spLocks/>
              </p:cNvSpPr>
              <p:nvPr/>
            </p:nvSpPr>
            <p:spPr bwMode="auto">
              <a:xfrm>
                <a:off x="721" y="2246"/>
                <a:ext cx="16" cy="59"/>
              </a:xfrm>
              <a:custGeom>
                <a:avLst/>
                <a:gdLst>
                  <a:gd name="T0" fmla="*/ 48 w 48"/>
                  <a:gd name="T1" fmla="*/ 179 h 179"/>
                  <a:gd name="T2" fmla="*/ 6 w 48"/>
                  <a:gd name="T3" fmla="*/ 179 h 179"/>
                  <a:gd name="T4" fmla="*/ 3 w 48"/>
                  <a:gd name="T5" fmla="*/ 176 h 179"/>
                  <a:gd name="T6" fmla="*/ 0 w 48"/>
                  <a:gd name="T7" fmla="*/ 166 h 179"/>
                  <a:gd name="T8" fmla="*/ 0 w 48"/>
                  <a:gd name="T9" fmla="*/ 14 h 179"/>
                  <a:gd name="T10" fmla="*/ 3 w 48"/>
                  <a:gd name="T11" fmla="*/ 4 h 179"/>
                  <a:gd name="T12" fmla="*/ 6 w 48"/>
                  <a:gd name="T13" fmla="*/ 0 h 179"/>
                  <a:gd name="T14" fmla="*/ 17 w 48"/>
                  <a:gd name="T15" fmla="*/ 0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79">
                    <a:moveTo>
                      <a:pt x="48" y="179"/>
                    </a:moveTo>
                    <a:lnTo>
                      <a:pt x="6" y="179"/>
                    </a:lnTo>
                    <a:lnTo>
                      <a:pt x="3" y="176"/>
                    </a:lnTo>
                    <a:lnTo>
                      <a:pt x="0" y="166"/>
                    </a:lnTo>
                    <a:lnTo>
                      <a:pt x="0" y="14"/>
                    </a:lnTo>
                    <a:lnTo>
                      <a:pt x="3" y="4"/>
                    </a:lnTo>
                    <a:lnTo>
                      <a:pt x="6" y="0"/>
                    </a:lnTo>
                    <a:lnTo>
                      <a:pt x="17" y="0"/>
                    </a:lnTo>
                  </a:path>
                </a:pathLst>
              </a:custGeom>
              <a:noFill/>
              <a:ln w="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076" name="Freeform 204"/>
              <p:cNvSpPr>
                <a:spLocks/>
              </p:cNvSpPr>
              <p:nvPr/>
            </p:nvSpPr>
            <p:spPr bwMode="auto">
              <a:xfrm>
                <a:off x="621" y="2309"/>
                <a:ext cx="46" cy="3"/>
              </a:xfrm>
              <a:custGeom>
                <a:avLst/>
                <a:gdLst>
                  <a:gd name="T0" fmla="*/ 0 w 138"/>
                  <a:gd name="T1" fmla="*/ 7 h 10"/>
                  <a:gd name="T2" fmla="*/ 9 w 138"/>
                  <a:gd name="T3" fmla="*/ 7 h 10"/>
                  <a:gd name="T4" fmla="*/ 33 w 138"/>
                  <a:gd name="T5" fmla="*/ 10 h 10"/>
                  <a:gd name="T6" fmla="*/ 85 w 138"/>
                  <a:gd name="T7" fmla="*/ 10 h 10"/>
                  <a:gd name="T8" fmla="*/ 138 w 138"/>
                  <a:gd name="T9" fmla="*/ 10 h 10"/>
                  <a:gd name="T10" fmla="*/ 138 w 138"/>
                  <a:gd name="T11" fmla="*/ 0 h 10"/>
                  <a:gd name="T12" fmla="*/ 89 w 138"/>
                  <a:gd name="T13" fmla="*/ 0 h 10"/>
                  <a:gd name="T14" fmla="*/ 37 w 138"/>
                  <a:gd name="T15" fmla="*/ 0 h 10"/>
                  <a:gd name="T16" fmla="*/ 0 w 138"/>
                  <a:gd name="T1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0">
                    <a:moveTo>
                      <a:pt x="0" y="7"/>
                    </a:moveTo>
                    <a:lnTo>
                      <a:pt x="9" y="7"/>
                    </a:lnTo>
                    <a:lnTo>
                      <a:pt x="33" y="10"/>
                    </a:lnTo>
                    <a:lnTo>
                      <a:pt x="85" y="10"/>
                    </a:lnTo>
                    <a:lnTo>
                      <a:pt x="138" y="10"/>
                    </a:lnTo>
                    <a:lnTo>
                      <a:pt x="138" y="0"/>
                    </a:lnTo>
                    <a:lnTo>
                      <a:pt x="89" y="0"/>
                    </a:lnTo>
                    <a:lnTo>
                      <a:pt x="37" y="0"/>
                    </a:lnTo>
                    <a:lnTo>
                      <a:pt x="0" y="7"/>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77" name="Freeform 205"/>
              <p:cNvSpPr>
                <a:spLocks/>
              </p:cNvSpPr>
              <p:nvPr/>
            </p:nvSpPr>
            <p:spPr bwMode="auto">
              <a:xfrm>
                <a:off x="672" y="2308"/>
                <a:ext cx="36" cy="5"/>
              </a:xfrm>
              <a:custGeom>
                <a:avLst/>
                <a:gdLst>
                  <a:gd name="T0" fmla="*/ 106 w 106"/>
                  <a:gd name="T1" fmla="*/ 11 h 17"/>
                  <a:gd name="T2" fmla="*/ 103 w 106"/>
                  <a:gd name="T3" fmla="*/ 11 h 17"/>
                  <a:gd name="T4" fmla="*/ 90 w 106"/>
                  <a:gd name="T5" fmla="*/ 14 h 17"/>
                  <a:gd name="T6" fmla="*/ 55 w 106"/>
                  <a:gd name="T7" fmla="*/ 14 h 17"/>
                  <a:gd name="T8" fmla="*/ 16 w 106"/>
                  <a:gd name="T9" fmla="*/ 17 h 17"/>
                  <a:gd name="T10" fmla="*/ 0 w 106"/>
                  <a:gd name="T11" fmla="*/ 17 h 17"/>
                  <a:gd name="T12" fmla="*/ 0 w 106"/>
                  <a:gd name="T13" fmla="*/ 4 h 17"/>
                  <a:gd name="T14" fmla="*/ 51 w 106"/>
                  <a:gd name="T15" fmla="*/ 4 h 17"/>
                  <a:gd name="T16" fmla="*/ 90 w 106"/>
                  <a:gd name="T17" fmla="*/ 4 h 17"/>
                  <a:gd name="T18" fmla="*/ 99 w 106"/>
                  <a:gd name="T19" fmla="*/ 0 h 17"/>
                  <a:gd name="T20" fmla="*/ 106 w 106"/>
                  <a:gd name="T21" fmla="*/ 0 h 17"/>
                  <a:gd name="T22" fmla="*/ 106 w 106"/>
                  <a:gd name="T23"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7">
                    <a:moveTo>
                      <a:pt x="106" y="11"/>
                    </a:moveTo>
                    <a:lnTo>
                      <a:pt x="103" y="11"/>
                    </a:lnTo>
                    <a:lnTo>
                      <a:pt x="90" y="14"/>
                    </a:lnTo>
                    <a:lnTo>
                      <a:pt x="55" y="14"/>
                    </a:lnTo>
                    <a:lnTo>
                      <a:pt x="16" y="17"/>
                    </a:lnTo>
                    <a:lnTo>
                      <a:pt x="0" y="17"/>
                    </a:lnTo>
                    <a:lnTo>
                      <a:pt x="0" y="4"/>
                    </a:lnTo>
                    <a:lnTo>
                      <a:pt x="51" y="4"/>
                    </a:lnTo>
                    <a:lnTo>
                      <a:pt x="90" y="4"/>
                    </a:lnTo>
                    <a:lnTo>
                      <a:pt x="99" y="0"/>
                    </a:lnTo>
                    <a:lnTo>
                      <a:pt x="106" y="0"/>
                    </a:lnTo>
                    <a:lnTo>
                      <a:pt x="106" y="11"/>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78" name="Freeform 206"/>
              <p:cNvSpPr>
                <a:spLocks/>
              </p:cNvSpPr>
              <p:nvPr/>
            </p:nvSpPr>
            <p:spPr bwMode="auto">
              <a:xfrm>
                <a:off x="621" y="2239"/>
                <a:ext cx="46" cy="3"/>
              </a:xfrm>
              <a:custGeom>
                <a:avLst/>
                <a:gdLst>
                  <a:gd name="T0" fmla="*/ 0 w 138"/>
                  <a:gd name="T1" fmla="*/ 0 h 11"/>
                  <a:gd name="T2" fmla="*/ 85 w 138"/>
                  <a:gd name="T3" fmla="*/ 0 h 11"/>
                  <a:gd name="T4" fmla="*/ 138 w 138"/>
                  <a:gd name="T5" fmla="*/ 0 h 11"/>
                  <a:gd name="T6" fmla="*/ 138 w 138"/>
                  <a:gd name="T7" fmla="*/ 7 h 11"/>
                  <a:gd name="T8" fmla="*/ 134 w 138"/>
                  <a:gd name="T9" fmla="*/ 7 h 11"/>
                  <a:gd name="T10" fmla="*/ 123 w 138"/>
                  <a:gd name="T11" fmla="*/ 11 h 11"/>
                  <a:gd name="T12" fmla="*/ 89 w 138"/>
                  <a:gd name="T13" fmla="*/ 11 h 11"/>
                  <a:gd name="T14" fmla="*/ 37 w 138"/>
                  <a:gd name="T15" fmla="*/ 11 h 11"/>
                  <a:gd name="T16" fmla="*/ 0 w 13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1">
                    <a:moveTo>
                      <a:pt x="0" y="0"/>
                    </a:moveTo>
                    <a:lnTo>
                      <a:pt x="85" y="0"/>
                    </a:lnTo>
                    <a:lnTo>
                      <a:pt x="138" y="0"/>
                    </a:lnTo>
                    <a:lnTo>
                      <a:pt x="138" y="7"/>
                    </a:lnTo>
                    <a:lnTo>
                      <a:pt x="134" y="7"/>
                    </a:lnTo>
                    <a:lnTo>
                      <a:pt x="123" y="11"/>
                    </a:lnTo>
                    <a:lnTo>
                      <a:pt x="89" y="11"/>
                    </a:lnTo>
                    <a:lnTo>
                      <a:pt x="37" y="11"/>
                    </a:lnTo>
                    <a:lnTo>
                      <a:pt x="0" y="0"/>
                    </a:lnTo>
                    <a:close/>
                  </a:path>
                </a:pathLst>
              </a:custGeom>
              <a:solidFill>
                <a:srgbClr val="29CAFF"/>
              </a:solidFill>
              <a:ln w="0" cap="sq">
                <a:solidFill>
                  <a:srgbClr val="000000"/>
                </a:solidFill>
                <a:prstDash val="solid"/>
                <a:miter lim="800000"/>
                <a:headEnd/>
                <a:tailEnd/>
              </a:ln>
            </p:spPr>
            <p:txBody>
              <a:bodyPr/>
              <a:lstStyle/>
              <a:p>
                <a:endParaRPr lang="en-US"/>
              </a:p>
            </p:txBody>
          </p:sp>
          <p:sp>
            <p:nvSpPr>
              <p:cNvPr id="1488079" name="Freeform 207"/>
              <p:cNvSpPr>
                <a:spLocks/>
              </p:cNvSpPr>
              <p:nvPr/>
            </p:nvSpPr>
            <p:spPr bwMode="auto">
              <a:xfrm>
                <a:off x="672" y="2238"/>
                <a:ext cx="36" cy="5"/>
              </a:xfrm>
              <a:custGeom>
                <a:avLst/>
                <a:gdLst>
                  <a:gd name="T0" fmla="*/ 106 w 106"/>
                  <a:gd name="T1" fmla="*/ 6 h 17"/>
                  <a:gd name="T2" fmla="*/ 90 w 106"/>
                  <a:gd name="T3" fmla="*/ 6 h 17"/>
                  <a:gd name="T4" fmla="*/ 55 w 106"/>
                  <a:gd name="T5" fmla="*/ 3 h 17"/>
                  <a:gd name="T6" fmla="*/ 16 w 106"/>
                  <a:gd name="T7" fmla="*/ 3 h 17"/>
                  <a:gd name="T8" fmla="*/ 7 w 106"/>
                  <a:gd name="T9" fmla="*/ 0 h 17"/>
                  <a:gd name="T10" fmla="*/ 0 w 106"/>
                  <a:gd name="T11" fmla="*/ 0 h 17"/>
                  <a:gd name="T12" fmla="*/ 0 w 106"/>
                  <a:gd name="T13" fmla="*/ 10 h 17"/>
                  <a:gd name="T14" fmla="*/ 3 w 106"/>
                  <a:gd name="T15" fmla="*/ 10 h 17"/>
                  <a:gd name="T16" fmla="*/ 16 w 106"/>
                  <a:gd name="T17" fmla="*/ 14 h 17"/>
                  <a:gd name="T18" fmla="*/ 51 w 106"/>
                  <a:gd name="T19" fmla="*/ 14 h 17"/>
                  <a:gd name="T20" fmla="*/ 90 w 106"/>
                  <a:gd name="T21" fmla="*/ 17 h 17"/>
                  <a:gd name="T22" fmla="*/ 106 w 106"/>
                  <a:gd name="T23" fmla="*/ 17 h 17"/>
                  <a:gd name="T24" fmla="*/ 106 w 106"/>
                  <a:gd name="T25"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7">
                    <a:moveTo>
                      <a:pt x="106" y="6"/>
                    </a:moveTo>
                    <a:lnTo>
                      <a:pt x="90" y="6"/>
                    </a:lnTo>
                    <a:lnTo>
                      <a:pt x="55" y="3"/>
                    </a:lnTo>
                    <a:lnTo>
                      <a:pt x="16" y="3"/>
                    </a:lnTo>
                    <a:lnTo>
                      <a:pt x="7" y="0"/>
                    </a:lnTo>
                    <a:lnTo>
                      <a:pt x="0" y="0"/>
                    </a:lnTo>
                    <a:lnTo>
                      <a:pt x="0" y="10"/>
                    </a:lnTo>
                    <a:lnTo>
                      <a:pt x="3" y="10"/>
                    </a:lnTo>
                    <a:lnTo>
                      <a:pt x="16" y="14"/>
                    </a:lnTo>
                    <a:lnTo>
                      <a:pt x="51" y="14"/>
                    </a:lnTo>
                    <a:lnTo>
                      <a:pt x="90" y="17"/>
                    </a:lnTo>
                    <a:lnTo>
                      <a:pt x="106" y="17"/>
                    </a:lnTo>
                    <a:lnTo>
                      <a:pt x="106" y="6"/>
                    </a:lnTo>
                    <a:close/>
                  </a:path>
                </a:pathLst>
              </a:custGeom>
              <a:solidFill>
                <a:srgbClr val="29CAFF"/>
              </a:solidFill>
              <a:ln w="0" cap="sq">
                <a:solidFill>
                  <a:srgbClr val="000000"/>
                </a:solidFill>
                <a:prstDash val="solid"/>
                <a:miter lim="800000"/>
                <a:headEnd/>
                <a:tailEnd/>
              </a:ln>
            </p:spPr>
            <p:txBody>
              <a:bodyPr/>
              <a:lstStyle/>
              <a:p>
                <a:endParaRPr lang="en-US"/>
              </a:p>
            </p:txBody>
          </p:sp>
        </p:grpSp>
        <p:sp>
          <p:nvSpPr>
            <p:cNvPr id="1488080" name="Oval 208"/>
            <p:cNvSpPr>
              <a:spLocks noChangeArrowheads="1"/>
            </p:cNvSpPr>
            <p:nvPr/>
          </p:nvSpPr>
          <p:spPr bwMode="auto">
            <a:xfrm>
              <a:off x="4602" y="3155"/>
              <a:ext cx="373" cy="391"/>
            </a:xfrm>
            <a:prstGeom prst="ellipse">
              <a:avLst/>
            </a:prstGeom>
            <a:noFill/>
            <a:ln w="31750">
              <a:solidFill>
                <a:srgbClr val="FF0000"/>
              </a:solidFill>
              <a:round/>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8081" name="Line 209"/>
            <p:cNvSpPr>
              <a:spLocks noChangeShapeType="1"/>
            </p:cNvSpPr>
            <p:nvPr/>
          </p:nvSpPr>
          <p:spPr bwMode="auto">
            <a:xfrm flipH="1">
              <a:off x="4663" y="3173"/>
              <a:ext cx="209" cy="336"/>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2" name="Pentagon 211"/>
          <p:cNvSpPr/>
          <p:nvPr/>
        </p:nvSpPr>
        <p:spPr bwMode="auto">
          <a:xfrm>
            <a:off x="-14177" y="0"/>
            <a:ext cx="1600200" cy="411480"/>
          </a:xfrm>
          <a:prstGeom prst="homePlate">
            <a:avLst/>
          </a:prstGeom>
          <a:solidFill>
            <a:schemeClr val="accent3">
              <a:lumMod val="75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CONTROL</a:t>
            </a:r>
          </a:p>
        </p:txBody>
      </p:sp>
    </p:spTree>
    <p:custDataLst>
      <p:tags r:id="rId1"/>
    </p:custDataLst>
    <p:extLst>
      <p:ext uri="{BB962C8B-B14F-4D97-AF65-F5344CB8AC3E}">
        <p14:creationId xmlns:p14="http://schemas.microsoft.com/office/powerpoint/2010/main" val="23844560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1371600" y="2743204"/>
            <a:ext cx="7315200" cy="3050595"/>
          </a:xfrm>
          <a:prstGeom prst="roundRect">
            <a:avLst>
              <a:gd name="adj" fmla="val 811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0" name="Rounded Rectangle 9"/>
          <p:cNvSpPr/>
          <p:nvPr/>
        </p:nvSpPr>
        <p:spPr>
          <a:xfrm>
            <a:off x="5463540" y="4261285"/>
            <a:ext cx="3124200" cy="1385455"/>
          </a:xfrm>
          <a:prstGeom prst="roundRect">
            <a:avLst/>
          </a:prstGeom>
          <a:solidFill>
            <a:schemeClr val="bg1"/>
          </a:solidFill>
          <a:ln/>
        </p:spPr>
        <p:style>
          <a:lnRef idx="2">
            <a:schemeClr val="accent6"/>
          </a:lnRef>
          <a:fillRef idx="1">
            <a:schemeClr val="lt1"/>
          </a:fillRef>
          <a:effectRef idx="0">
            <a:schemeClr val="accent6"/>
          </a:effectRef>
          <a:fontRef idx="minor">
            <a:schemeClr val="dk1"/>
          </a:fontRef>
        </p:style>
        <p:txBody>
          <a:bodyPr lIns="91397" tIns="45698" rIns="91397" bIns="45698" rtlCol="0" anchor="ctr"/>
          <a:lstStyle/>
          <a:p>
            <a:pPr algn="ctr"/>
            <a:endParaRPr lang="en-US">
              <a:solidFill>
                <a:srgbClr val="5A506B"/>
              </a:solidFill>
            </a:endParaRPr>
          </a:p>
        </p:txBody>
      </p:sp>
      <p:sp>
        <p:nvSpPr>
          <p:cNvPr id="3" name="Content Placeholder 2"/>
          <p:cNvSpPr>
            <a:spLocks noGrp="1"/>
          </p:cNvSpPr>
          <p:nvPr>
            <p:ph idx="1"/>
          </p:nvPr>
        </p:nvSpPr>
        <p:spPr>
          <a:xfrm>
            <a:off x="942477" y="988407"/>
            <a:ext cx="7735296" cy="4525963"/>
          </a:xfrm>
        </p:spPr>
        <p:txBody>
          <a:bodyPr>
            <a:normAutofit/>
          </a:bodyPr>
          <a:lstStyle/>
          <a:p>
            <a:pPr marL="0" indent="0">
              <a:buNone/>
            </a:pPr>
            <a:r>
              <a:rPr lang="en-US" sz="3600" b="1" dirty="0"/>
              <a:t>Effective Green Ratio (g/C) </a:t>
            </a:r>
            <a:endParaRPr lang="en-US" sz="3600" b="1" dirty="0" smtClean="0"/>
          </a:p>
          <a:p>
            <a:pPr>
              <a:buFont typeface="Arial" panose="020B0604020202020204" pitchFamily="34" charset="0"/>
              <a:buChar char="•"/>
            </a:pPr>
            <a:r>
              <a:rPr lang="en-US" sz="2400" dirty="0" smtClean="0"/>
              <a:t>The </a:t>
            </a:r>
            <a:r>
              <a:rPr lang="en-US" sz="2400" dirty="0"/>
              <a:t>ratio of the effective green time of a phase to the cycle length</a:t>
            </a:r>
          </a:p>
          <a:p>
            <a:pPr marL="0" indent="0">
              <a:buNone/>
            </a:pPr>
            <a:endParaRPr lang="en-US" sz="2400" dirty="0"/>
          </a:p>
        </p:txBody>
      </p:sp>
      <p:sp>
        <p:nvSpPr>
          <p:cNvPr id="5" name="Rounded Rectangle 4"/>
          <p:cNvSpPr/>
          <p:nvPr/>
        </p:nvSpPr>
        <p:spPr>
          <a:xfrm>
            <a:off x="1501140" y="4248582"/>
            <a:ext cx="3124200" cy="1385455"/>
          </a:xfrm>
          <a:prstGeom prst="roundRect">
            <a:avLst/>
          </a:prstGeom>
          <a:ln/>
        </p:spPr>
        <p:style>
          <a:lnRef idx="2">
            <a:schemeClr val="accent6"/>
          </a:lnRef>
          <a:fillRef idx="1">
            <a:schemeClr val="lt1"/>
          </a:fillRef>
          <a:effectRef idx="0">
            <a:schemeClr val="accent6"/>
          </a:effectRef>
          <a:fontRef idx="minor">
            <a:schemeClr val="dk1"/>
          </a:fontRef>
        </p:style>
        <p:txBody>
          <a:bodyPr lIns="91397" tIns="45698" rIns="91397" bIns="45698" rtlCol="0" anchor="ctr"/>
          <a:lstStyle/>
          <a:p>
            <a:pPr algn="ctr"/>
            <a:endParaRPr lang="en-US">
              <a:solidFill>
                <a:srgbClr val="5A506B"/>
              </a:solidFill>
            </a:endParaRPr>
          </a:p>
        </p:txBody>
      </p:sp>
      <p:sp>
        <p:nvSpPr>
          <p:cNvPr id="7" name="TextBox 6"/>
          <p:cNvSpPr txBox="1"/>
          <p:nvPr/>
        </p:nvSpPr>
        <p:spPr>
          <a:xfrm>
            <a:off x="1501140" y="4330106"/>
            <a:ext cx="3124200" cy="1200329"/>
          </a:xfrm>
          <a:prstGeom prst="rect">
            <a:avLst/>
          </a:prstGeom>
          <a:noFill/>
        </p:spPr>
        <p:txBody>
          <a:bodyPr wrap="square" lIns="91397" tIns="45698" rIns="91397" bIns="45698" rtlCol="0">
            <a:spAutoFit/>
          </a:bodyPr>
          <a:lstStyle/>
          <a:p>
            <a:pPr algn="ctr"/>
            <a:r>
              <a:rPr lang="en-US" sz="2800" dirty="0">
                <a:solidFill>
                  <a:srgbClr val="5A506B"/>
                </a:solidFill>
                <a:latin typeface="Arial" panose="020B0604020202020204" pitchFamily="34" charset="0"/>
                <a:cs typeface="Arial" panose="020B0604020202020204" pitchFamily="34" charset="0"/>
              </a:rPr>
              <a:t>Pretimed Signals</a:t>
            </a:r>
          </a:p>
          <a:p>
            <a:pPr algn="ctr"/>
            <a:endParaRPr lang="en-US" sz="700" dirty="0">
              <a:solidFill>
                <a:srgbClr val="5A506B"/>
              </a:solidFill>
              <a:latin typeface="Arial" panose="020B0604020202020204" pitchFamily="34" charset="0"/>
              <a:cs typeface="Arial" panose="020B0604020202020204" pitchFamily="34" charset="0"/>
            </a:endParaRPr>
          </a:p>
          <a:p>
            <a:pPr algn="ctr"/>
            <a:r>
              <a:rPr lang="en-US" sz="3600" dirty="0">
                <a:solidFill>
                  <a:srgbClr val="5A506B"/>
                </a:solidFill>
                <a:latin typeface="Arial" panose="020B0604020202020204" pitchFamily="34" charset="0"/>
                <a:cs typeface="Arial" panose="020B0604020202020204" pitchFamily="34" charset="0"/>
              </a:rPr>
              <a:t>g/C ≈ G/C</a:t>
            </a:r>
          </a:p>
        </p:txBody>
      </p:sp>
      <p:sp>
        <p:nvSpPr>
          <p:cNvPr id="8" name="TextBox 7"/>
          <p:cNvSpPr txBox="1"/>
          <p:nvPr/>
        </p:nvSpPr>
        <p:spPr>
          <a:xfrm>
            <a:off x="5463540" y="4353848"/>
            <a:ext cx="3124200" cy="1200329"/>
          </a:xfrm>
          <a:prstGeom prst="rect">
            <a:avLst/>
          </a:prstGeom>
          <a:noFill/>
        </p:spPr>
        <p:txBody>
          <a:bodyPr wrap="square" lIns="91397" tIns="45698" rIns="91397" bIns="45698" rtlCol="0">
            <a:spAutoFit/>
          </a:bodyPr>
          <a:lstStyle/>
          <a:p>
            <a:pPr algn="ctr"/>
            <a:r>
              <a:rPr lang="en-US" sz="2800" dirty="0">
                <a:solidFill>
                  <a:srgbClr val="5A506B"/>
                </a:solidFill>
                <a:latin typeface="Arial" panose="020B0604020202020204" pitchFamily="34" charset="0"/>
                <a:cs typeface="Arial" panose="020B0604020202020204" pitchFamily="34" charset="0"/>
              </a:rPr>
              <a:t>Actuated Signals</a:t>
            </a:r>
          </a:p>
          <a:p>
            <a:pPr algn="ctr"/>
            <a:endParaRPr lang="en-US" sz="800" dirty="0">
              <a:solidFill>
                <a:srgbClr val="5A506B"/>
              </a:solidFill>
              <a:latin typeface="Arial" panose="020B0604020202020204" pitchFamily="34" charset="0"/>
              <a:cs typeface="Arial" panose="020B0604020202020204" pitchFamily="34" charset="0"/>
            </a:endParaRPr>
          </a:p>
          <a:p>
            <a:pPr algn="ctr"/>
            <a:r>
              <a:rPr lang="en-US" sz="3600" dirty="0">
                <a:solidFill>
                  <a:srgbClr val="5A506B"/>
                </a:solidFill>
                <a:latin typeface="Arial" panose="020B0604020202020204" pitchFamily="34" charset="0"/>
                <a:cs typeface="Arial" panose="020B0604020202020204" pitchFamily="34" charset="0"/>
              </a:rPr>
              <a:t>g/C ≈ (G+4)/C</a:t>
            </a:r>
          </a:p>
        </p:txBody>
      </p:sp>
      <p:grpSp>
        <p:nvGrpSpPr>
          <p:cNvPr id="11" name="Group 10"/>
          <p:cNvGrpSpPr/>
          <p:nvPr/>
        </p:nvGrpSpPr>
        <p:grpSpPr>
          <a:xfrm>
            <a:off x="8171748" y="-44267"/>
            <a:ext cx="972255" cy="1323439"/>
            <a:chOff x="7997104" y="549813"/>
            <a:chExt cx="1146896" cy="1418328"/>
          </a:xfrm>
        </p:grpSpPr>
        <p:sp>
          <p:nvSpPr>
            <p:cNvPr id="12" name="12-Point Star 11"/>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13" name="TextBox 12"/>
            <p:cNvSpPr txBox="1"/>
            <p:nvPr/>
          </p:nvSpPr>
          <p:spPr>
            <a:xfrm rot="900000">
              <a:off x="8333675" y="549813"/>
              <a:ext cx="454296" cy="1418328"/>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pic>
        <p:nvPicPr>
          <p:cNvPr id="14" name="Picture 13" descr="PageCurl.png"/>
          <p:cNvPicPr>
            <a:picLocks noChangeAspect="1"/>
          </p:cNvPicPr>
          <p:nvPr/>
        </p:nvPicPr>
        <p:blipFill>
          <a:blip r:embed="rId4" cstate="print"/>
          <a:stretch>
            <a:fillRect/>
          </a:stretch>
        </p:blipFill>
        <p:spPr>
          <a:xfrm rot="16200000">
            <a:off x="7962900" y="5676900"/>
            <a:ext cx="1524000" cy="838200"/>
          </a:xfrm>
          <a:prstGeom prst="rect">
            <a:avLst/>
          </a:prstGeom>
        </p:spPr>
      </p:pic>
      <p:sp>
        <p:nvSpPr>
          <p:cNvPr id="15" name="TextBox 14"/>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98</a:t>
            </a:r>
            <a:endParaRPr lang="en-US" dirty="0"/>
          </a:p>
        </p:txBody>
      </p:sp>
      <p:sp>
        <p:nvSpPr>
          <p:cNvPr id="18" name="Rectangle 17"/>
          <p:cNvSpPr/>
          <p:nvPr/>
        </p:nvSpPr>
        <p:spPr>
          <a:xfrm>
            <a:off x="2362200" y="2944651"/>
            <a:ext cx="5686347" cy="1200329"/>
          </a:xfrm>
          <a:prstGeom prst="rect">
            <a:avLst/>
          </a:prstGeom>
        </p:spPr>
        <p:txBody>
          <a:bodyPr wrap="square" lIns="91397" tIns="45698" rIns="91397" bIns="45698">
            <a:spAutoFit/>
          </a:bodyPr>
          <a:lstStyle/>
          <a:p>
            <a:r>
              <a:rPr lang="en-US" sz="2400" dirty="0"/>
              <a:t>Indicates the proportion of the cycle length that traffic may move through the intersection for a particular movement </a:t>
            </a:r>
          </a:p>
        </p:txBody>
      </p:sp>
      <p:sp>
        <p:nvSpPr>
          <p:cNvPr id="16" name="Pentagon 15"/>
          <p:cNvSpPr/>
          <p:nvPr/>
        </p:nvSpPr>
        <p:spPr bwMode="auto">
          <a:xfrm>
            <a:off x="-14177" y="0"/>
            <a:ext cx="1600200" cy="411480"/>
          </a:xfrm>
          <a:prstGeom prst="homePlate">
            <a:avLst/>
          </a:prstGeom>
          <a:solidFill>
            <a:schemeClr val="accent3">
              <a:lumMod val="75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CONTROL</a:t>
            </a:r>
          </a:p>
        </p:txBody>
      </p:sp>
      <p:sp>
        <p:nvSpPr>
          <p:cNvPr id="17" name="Rectangle 2"/>
          <p:cNvSpPr>
            <a:spLocks noGrp="1" noChangeArrowheads="1"/>
          </p:cNvSpPr>
          <p:nvPr>
            <p:ph type="title"/>
          </p:nvPr>
        </p:nvSpPr>
        <p:spPr>
          <a:xfrm>
            <a:off x="1610998" y="5262"/>
            <a:ext cx="7735296" cy="406218"/>
          </a:xfrm>
        </p:spPr>
        <p:txBody>
          <a:bodyPr>
            <a:noAutofit/>
          </a:bodyPr>
          <a:lstStyle/>
          <a:p>
            <a:r>
              <a:rPr lang="en-US" altLang="en-US" sz="2800" b="1" dirty="0"/>
              <a:t>Basic Signal Operations Terms</a:t>
            </a:r>
          </a:p>
        </p:txBody>
      </p:sp>
    </p:spTree>
    <p:custDataLst>
      <p:tags r:id="rId1"/>
    </p:custDataLst>
    <p:extLst>
      <p:ext uri="{BB962C8B-B14F-4D97-AF65-F5344CB8AC3E}">
        <p14:creationId xmlns:p14="http://schemas.microsoft.com/office/powerpoint/2010/main" val="7903303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
            <a:ext cx="3652692" cy="411480"/>
          </a:xfrm>
        </p:spPr>
        <p:txBody>
          <a:bodyPr>
            <a:normAutofit fontScale="90000"/>
          </a:bodyPr>
          <a:lstStyle/>
          <a:p>
            <a:r>
              <a:rPr lang="en-US" sz="2800" b="1" dirty="0"/>
              <a:t>Signal Timing</a:t>
            </a:r>
          </a:p>
        </p:txBody>
      </p:sp>
      <p:sp>
        <p:nvSpPr>
          <p:cNvPr id="7" name="Content Placeholder 6"/>
          <p:cNvSpPr>
            <a:spLocks noGrp="1"/>
          </p:cNvSpPr>
          <p:nvPr>
            <p:ph idx="1"/>
          </p:nvPr>
        </p:nvSpPr>
        <p:spPr>
          <a:xfrm>
            <a:off x="5638800" y="6021194"/>
            <a:ext cx="2438400" cy="762000"/>
          </a:xfrm>
        </p:spPr>
        <p:txBody>
          <a:bodyPr>
            <a:normAutofit/>
          </a:bodyPr>
          <a:lstStyle/>
          <a:p>
            <a:pPr lvl="1"/>
            <a:r>
              <a:rPr lang="en-US" sz="2000" b="1" dirty="0"/>
              <a:t>Through g/C</a:t>
            </a:r>
          </a:p>
          <a:p>
            <a:pPr lvl="1"/>
            <a:r>
              <a:rPr lang="en-US" sz="2000" b="1" dirty="0"/>
              <a:t>Left g/C</a:t>
            </a:r>
          </a:p>
          <a:p>
            <a:endParaRPr lang="en-US" sz="2400" b="1" dirty="0"/>
          </a:p>
          <a:p>
            <a:endParaRPr lang="en-US" sz="2400" dirty="0"/>
          </a:p>
          <a:p>
            <a:endParaRPr lang="en-US" sz="2400" b="1" dirty="0"/>
          </a:p>
        </p:txBody>
      </p:sp>
      <p:pic>
        <p:nvPicPr>
          <p:cNvPr id="1638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3862" y="690511"/>
            <a:ext cx="7552774" cy="52544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097" y="7315200"/>
            <a:ext cx="9090953" cy="6324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PageCurl.png"/>
          <p:cNvPicPr>
            <a:picLocks noChangeAspect="1"/>
          </p:cNvPicPr>
          <p:nvPr/>
        </p:nvPicPr>
        <p:blipFill>
          <a:blip r:embed="rId5" cstate="print"/>
          <a:stretch>
            <a:fillRect/>
          </a:stretch>
        </p:blipFill>
        <p:spPr>
          <a:xfrm rot="16200000">
            <a:off x="8070274" y="5784276"/>
            <a:ext cx="1385453" cy="761999"/>
          </a:xfrm>
          <a:prstGeom prst="rect">
            <a:avLst/>
          </a:prstGeom>
        </p:spPr>
      </p:pic>
      <p:sp>
        <p:nvSpPr>
          <p:cNvPr id="10" name="Rectangle 9"/>
          <p:cNvSpPr/>
          <p:nvPr/>
        </p:nvSpPr>
        <p:spPr>
          <a:xfrm>
            <a:off x="8666636" y="6496846"/>
            <a:ext cx="535636" cy="369287"/>
          </a:xfrm>
          <a:prstGeom prst="rect">
            <a:avLst/>
          </a:prstGeom>
        </p:spPr>
        <p:txBody>
          <a:bodyPr wrap="none" lIns="91397" tIns="45698" rIns="91397" bIns="45698">
            <a:spAutoFit/>
          </a:bodyPr>
          <a:lstStyle/>
          <a:p>
            <a:pPr algn="r"/>
            <a:r>
              <a:rPr lang="en-US" dirty="0" smtClean="0"/>
              <a:t>100</a:t>
            </a:r>
            <a:endParaRPr lang="en-US" dirty="0"/>
          </a:p>
        </p:txBody>
      </p:sp>
      <p:sp>
        <p:nvSpPr>
          <p:cNvPr id="11" name="Pentagon 10"/>
          <p:cNvSpPr/>
          <p:nvPr/>
        </p:nvSpPr>
        <p:spPr bwMode="auto">
          <a:xfrm>
            <a:off x="-14177" y="0"/>
            <a:ext cx="1600200" cy="411480"/>
          </a:xfrm>
          <a:prstGeom prst="homePlate">
            <a:avLst/>
          </a:prstGeom>
          <a:solidFill>
            <a:schemeClr val="accent3">
              <a:lumMod val="75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CONTROL</a:t>
            </a:r>
          </a:p>
        </p:txBody>
      </p:sp>
    </p:spTree>
    <p:custDataLst>
      <p:tags r:id="rId1"/>
    </p:custDataLst>
    <p:extLst>
      <p:ext uri="{BB962C8B-B14F-4D97-AF65-F5344CB8AC3E}">
        <p14:creationId xmlns:p14="http://schemas.microsoft.com/office/powerpoint/2010/main" val="93290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42" presetClass="path" presetSubtype="0" accel="50000" decel="50000" fill="hold" nodeType="withEffect">
                                  <p:stCondLst>
                                    <p:cond delay="0"/>
                                  </p:stCondLst>
                                  <p:childTnLst>
                                    <p:animMotion origin="layout" path="M 0.04879 -0.86111 L 0.00712 -1.06111 " pathEditMode="fixed" rAng="0" ptsTypes="AA">
                                      <p:cBhvr>
                                        <p:cTn id="11" dur="2000" fill="hold"/>
                                        <p:tgtEl>
                                          <p:spTgt spid="6"/>
                                        </p:tgtEl>
                                        <p:attrNameLst>
                                          <p:attrName>ppt_x</p:attrName>
                                          <p:attrName>ppt_y</p:attrName>
                                        </p:attrNameLst>
                                      </p:cBhvr>
                                      <p:rCtr x="-2083" y="-1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04800" y="533400"/>
            <a:ext cx="8229600" cy="1143000"/>
          </a:xfrm>
          <a:prstGeom prst="rect">
            <a:avLst/>
          </a:prstGeom>
        </p:spPr>
        <p:txBody>
          <a:bodyPr lIns="91397" tIns="45698" rIns="91397" bIns="45698"/>
          <a:lstStyle>
            <a:lvl1pPr algn="l" defTabSz="914400" rtl="0" eaLnBrk="1" latinLnBrk="0" hangingPunct="1">
              <a:spcBef>
                <a:spcPct val="0"/>
              </a:spcBef>
              <a:buNone/>
              <a:defRPr sz="3600" kern="1200">
                <a:solidFill>
                  <a:srgbClr val="0070C0"/>
                </a:solidFill>
                <a:latin typeface="+mj-lt"/>
                <a:ea typeface="+mj-ea"/>
                <a:cs typeface="+mj-cs"/>
              </a:defRPr>
            </a:lvl1pPr>
          </a:lstStyle>
          <a:p>
            <a:endParaRPr lang="en-US" dirty="0"/>
          </a:p>
        </p:txBody>
      </p:sp>
      <p:sp>
        <p:nvSpPr>
          <p:cNvPr id="10" name="Title 1"/>
          <p:cNvSpPr>
            <a:spLocks noGrp="1"/>
          </p:cNvSpPr>
          <p:nvPr>
            <p:ph type="title"/>
          </p:nvPr>
        </p:nvSpPr>
        <p:spPr>
          <a:xfrm>
            <a:off x="1645444" y="-10427"/>
            <a:ext cx="4419600" cy="660890"/>
          </a:xfrm>
        </p:spPr>
        <p:txBody>
          <a:bodyPr>
            <a:normAutofit/>
          </a:bodyPr>
          <a:lstStyle/>
          <a:p>
            <a:r>
              <a:rPr lang="en-US" sz="2800" b="1" dirty="0"/>
              <a:t>Left-Turn Phasing</a:t>
            </a:r>
          </a:p>
        </p:txBody>
      </p:sp>
      <p:sp>
        <p:nvSpPr>
          <p:cNvPr id="44035" name="Rectangle 3"/>
          <p:cNvSpPr>
            <a:spLocks noGrp="1" noChangeArrowheads="1"/>
          </p:cNvSpPr>
          <p:nvPr>
            <p:ph idx="1"/>
          </p:nvPr>
        </p:nvSpPr>
        <p:spPr>
          <a:xfrm>
            <a:off x="615748" y="1447800"/>
            <a:ext cx="5449296" cy="5135563"/>
          </a:xfrm>
        </p:spPr>
        <p:txBody>
          <a:bodyPr>
            <a:normAutofit/>
          </a:bodyPr>
          <a:lstStyle/>
          <a:p>
            <a:pPr>
              <a:buFont typeface="Arial" panose="020B0604020202020204" pitchFamily="34" charset="0"/>
              <a:buChar char="•"/>
            </a:pPr>
            <a:r>
              <a:rPr lang="en-US" sz="2800" b="1" dirty="0"/>
              <a:t>Protected turn</a:t>
            </a:r>
            <a:r>
              <a:rPr lang="en-US" sz="2800" dirty="0"/>
              <a:t> – Green arrow</a:t>
            </a:r>
            <a:endParaRPr lang="en-US" sz="1800" dirty="0"/>
          </a:p>
          <a:p>
            <a:pPr>
              <a:buFont typeface="Arial" panose="020B0604020202020204" pitchFamily="34" charset="0"/>
              <a:buChar char="•"/>
            </a:pPr>
            <a:endParaRPr lang="en-US" sz="2800" b="1" dirty="0"/>
          </a:p>
          <a:p>
            <a:pPr>
              <a:buFont typeface="Arial" panose="020B0604020202020204" pitchFamily="34" charset="0"/>
              <a:buChar char="•"/>
            </a:pPr>
            <a:r>
              <a:rPr lang="en-US" sz="2800" b="1" dirty="0"/>
              <a:t>Permissive turn</a:t>
            </a:r>
            <a:r>
              <a:rPr lang="en-US" sz="2800" dirty="0"/>
              <a:t> – Green ball (or flashing yellow arrow) where left turns have to yield to oncoming traffic</a:t>
            </a:r>
            <a:endParaRPr lang="en-US" sz="1800" dirty="0"/>
          </a:p>
          <a:p>
            <a:pPr>
              <a:buFont typeface="Arial" panose="020B0604020202020204" pitchFamily="34" charset="0"/>
              <a:buChar char="•"/>
            </a:pPr>
            <a:endParaRPr lang="en-US" sz="2800" b="1" dirty="0"/>
          </a:p>
          <a:p>
            <a:pPr>
              <a:buFont typeface="Arial" panose="020B0604020202020204" pitchFamily="34" charset="0"/>
              <a:buChar char="•"/>
            </a:pPr>
            <a:r>
              <a:rPr lang="en-US" sz="2800" b="1" dirty="0"/>
              <a:t>Protected + Permissive turn</a:t>
            </a:r>
            <a:r>
              <a:rPr lang="en-US" sz="2800" dirty="0"/>
              <a:t> – Starts as green arrow, changes to green ball (or vice versa) </a:t>
            </a:r>
          </a:p>
        </p:txBody>
      </p:sp>
      <p:pic>
        <p:nvPicPr>
          <p:cNvPr id="33796" name="Picture 6" descr="34091394"/>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bwMode="auto">
          <a:xfrm>
            <a:off x="6400805" y="3085003"/>
            <a:ext cx="2648457" cy="3614365"/>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pic>
        <p:nvPicPr>
          <p:cNvPr id="3074" name="Picture 2" descr="http://t0.gstatic.com/images?q=tbn:ANd9GcSRNrBaKVxK7OAODxskMgkyQrF6Z946pbPnlXO9kuZlDotRrZ_6">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00801" y="377106"/>
            <a:ext cx="2677032" cy="2665136"/>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sp>
        <p:nvSpPr>
          <p:cNvPr id="12" name="Pentagon 11"/>
          <p:cNvSpPr/>
          <p:nvPr/>
        </p:nvSpPr>
        <p:spPr bwMode="auto">
          <a:xfrm>
            <a:off x="-14177" y="0"/>
            <a:ext cx="1600200" cy="411480"/>
          </a:xfrm>
          <a:prstGeom prst="homePlate">
            <a:avLst/>
          </a:prstGeom>
          <a:solidFill>
            <a:schemeClr val="accent3">
              <a:lumMod val="75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CONTROL</a:t>
            </a:r>
          </a:p>
        </p:txBody>
      </p:sp>
    </p:spTree>
    <p:custDataLst>
      <p:tags r:id="rId1"/>
    </p:custDataLst>
    <p:extLst>
      <p:ext uri="{BB962C8B-B14F-4D97-AF65-F5344CB8AC3E}">
        <p14:creationId xmlns:p14="http://schemas.microsoft.com/office/powerpoint/2010/main" val="213920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539" y="471854"/>
            <a:ext cx="6172200" cy="6172200"/>
          </a:xfrm>
          <a:prstGeom prst="rect">
            <a:avLst/>
          </a:prstGeom>
        </p:spPr>
      </p:pic>
      <p:sp>
        <p:nvSpPr>
          <p:cNvPr id="8" name="Cloud Callout 7"/>
          <p:cNvSpPr/>
          <p:nvPr/>
        </p:nvSpPr>
        <p:spPr bwMode="auto">
          <a:xfrm>
            <a:off x="5867400" y="203463"/>
            <a:ext cx="2993924" cy="1737851"/>
          </a:xfrm>
          <a:prstGeom prst="cloudCallout">
            <a:avLst>
              <a:gd name="adj1" fmla="val -49386"/>
              <a:gd name="adj2" fmla="val 62500"/>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dirty="0">
              <a:solidFill>
                <a:schemeClr val="tx1"/>
              </a:solidFill>
              <a:latin typeface="Arial" charset="0"/>
            </a:endParaRPr>
          </a:p>
        </p:txBody>
      </p:sp>
      <p:sp>
        <p:nvSpPr>
          <p:cNvPr id="11" name="Rectangle 10"/>
          <p:cNvSpPr/>
          <p:nvPr/>
        </p:nvSpPr>
        <p:spPr>
          <a:xfrm rot="20984136">
            <a:off x="6256079" y="692316"/>
            <a:ext cx="2417264" cy="579596"/>
          </a:xfrm>
          <a:prstGeom prst="rect">
            <a:avLst/>
          </a:prstGeom>
          <a:noFill/>
        </p:spPr>
        <p:txBody>
          <a:bodyPr wrap="none" lIns="91397" tIns="45698" rIns="91397" bIns="45698">
            <a:spAutoFit/>
          </a:bodyPr>
          <a:lstStyle/>
          <a:p>
            <a:pPr algn="ctr"/>
            <a:r>
              <a:rPr lang="en-US" sz="3200" b="1" dirty="0">
                <a:ln w="19050">
                  <a:solidFill>
                    <a:schemeClr val="tx2">
                      <a:tint val="1000"/>
                    </a:schemeClr>
                  </a:solidFill>
                  <a:prstDash val="solid"/>
                </a:ln>
                <a:solidFill>
                  <a:schemeClr val="tx2">
                    <a:lumMod val="20000"/>
                    <a:lumOff val="80000"/>
                  </a:schemeClr>
                </a:solidFill>
                <a:effectLst>
                  <a:outerShdw blurRad="50000" dist="50800" dir="7500000" algn="tl">
                    <a:srgbClr val="000000">
                      <a:shade val="5000"/>
                      <a:alpha val="35000"/>
                    </a:srgbClr>
                  </a:outerShdw>
                </a:effectLst>
                <a:latin typeface="+mj-lt"/>
              </a:rPr>
              <a:t>QUESTIONS?</a:t>
            </a:r>
          </a:p>
        </p:txBody>
      </p:sp>
      <p:sp>
        <p:nvSpPr>
          <p:cNvPr id="9" name="Pentagon 8"/>
          <p:cNvSpPr/>
          <p:nvPr/>
        </p:nvSpPr>
        <p:spPr bwMode="auto">
          <a:xfrm>
            <a:off x="0" y="-9604"/>
            <a:ext cx="2590800" cy="411480"/>
          </a:xfrm>
          <a:prstGeom prst="homePlate">
            <a:avLst/>
          </a:prstGeom>
          <a:solidFill>
            <a:schemeClr val="tx1">
              <a:lumMod val="50000"/>
              <a:lumOff val="50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bg1"/>
                </a:solidFill>
                <a:latin typeface="Arial" charset="0"/>
              </a:rPr>
              <a:t>INPUT VARIABLES</a:t>
            </a:r>
            <a:endParaRPr lang="en-US" sz="2000" dirty="0">
              <a:solidFill>
                <a:schemeClr val="bg1"/>
              </a:solidFill>
              <a:latin typeface="Arial" charset="0"/>
            </a:endParaRPr>
          </a:p>
        </p:txBody>
      </p:sp>
      <p:grpSp>
        <p:nvGrpSpPr>
          <p:cNvPr id="10" name="Group 9"/>
          <p:cNvGrpSpPr/>
          <p:nvPr/>
        </p:nvGrpSpPr>
        <p:grpSpPr>
          <a:xfrm>
            <a:off x="0" y="401876"/>
            <a:ext cx="1600200" cy="1219200"/>
            <a:chOff x="4572000" y="4138993"/>
            <a:chExt cx="1600200" cy="1237152"/>
          </a:xfrm>
        </p:grpSpPr>
        <p:sp>
          <p:nvSpPr>
            <p:cNvPr id="12" name="Pentagon 11"/>
            <p:cNvSpPr/>
            <p:nvPr/>
          </p:nvSpPr>
          <p:spPr bwMode="auto">
            <a:xfrm>
              <a:off x="4572000" y="4138993"/>
              <a:ext cx="1600200" cy="411480"/>
            </a:xfrm>
            <a:prstGeom prst="homePlate">
              <a:avLst/>
            </a:prstGeom>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ROADWAY</a:t>
              </a:r>
            </a:p>
          </p:txBody>
        </p:sp>
        <p:sp>
          <p:nvSpPr>
            <p:cNvPr id="13" name="Pentagon 12"/>
            <p:cNvSpPr/>
            <p:nvPr/>
          </p:nvSpPr>
          <p:spPr bwMode="auto">
            <a:xfrm>
              <a:off x="4572000" y="4550473"/>
              <a:ext cx="1600200" cy="411480"/>
            </a:xfrm>
            <a:prstGeom prst="homePlate">
              <a:avLst/>
            </a:prstGeom>
            <a:solidFill>
              <a:srgbClr val="F7931C"/>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TRAFFIC</a:t>
              </a:r>
            </a:p>
          </p:txBody>
        </p:sp>
        <p:sp>
          <p:nvSpPr>
            <p:cNvPr id="14" name="Pentagon 13"/>
            <p:cNvSpPr/>
            <p:nvPr/>
          </p:nvSpPr>
          <p:spPr bwMode="auto">
            <a:xfrm>
              <a:off x="4572000" y="4964665"/>
              <a:ext cx="1600200" cy="411480"/>
            </a:xfrm>
            <a:prstGeom prst="homePlate">
              <a:avLst/>
            </a:prstGeom>
            <a:solidFill>
              <a:schemeClr val="accent3">
                <a:lumMod val="75000"/>
              </a:schemeClr>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a:solidFill>
                    <a:schemeClr val="bg1"/>
                  </a:solidFill>
                  <a:latin typeface="Arial" charset="0"/>
                </a:rPr>
                <a:t>CONTROL</a:t>
              </a:r>
            </a:p>
          </p:txBody>
        </p:sp>
      </p:grpSp>
    </p:spTree>
    <p:custDataLst>
      <p:tags r:id="rId1"/>
    </p:custDataLst>
    <p:extLst>
      <p:ext uri="{BB962C8B-B14F-4D97-AF65-F5344CB8AC3E}">
        <p14:creationId xmlns:p14="http://schemas.microsoft.com/office/powerpoint/2010/main" val="3771153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87216" y="3343211"/>
            <a:ext cx="4934484" cy="931494"/>
            <a:chOff x="34167" y="192234"/>
            <a:chExt cx="1947033" cy="367546"/>
          </a:xfrm>
        </p:grpSpPr>
        <p:sp>
          <p:nvSpPr>
            <p:cNvPr id="6" name="Freeform 5"/>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5168" y="192234"/>
              <a:ext cx="72891" cy="145730"/>
            </a:xfrm>
            <a:prstGeom prst="rect">
              <a:avLst/>
            </a:prstGeom>
          </p:spPr>
          <p:txBody>
            <a:bodyPr wrap="none">
              <a:spAutoFit/>
            </a:bodyPr>
            <a:lstStyle/>
            <a:p>
              <a:endParaRPr lang="en-US" dirty="0">
                <a:solidFill>
                  <a:schemeClr val="bg1"/>
                </a:solidFill>
              </a:endParaRPr>
            </a:p>
          </p:txBody>
        </p:sp>
        <p:sp>
          <p:nvSpPr>
            <p:cNvPr id="8" name="Freeform 7"/>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b="1" dirty="0" smtClean="0"/>
              <a:t>Data Sources</a:t>
            </a:r>
            <a:endParaRPr lang="en-US" b="1" dirty="0"/>
          </a:p>
        </p:txBody>
      </p:sp>
      <p:sp>
        <p:nvSpPr>
          <p:cNvPr id="4" name="Text Placeholder 3"/>
          <p:cNvSpPr>
            <a:spLocks noGrp="1"/>
          </p:cNvSpPr>
          <p:nvPr>
            <p:ph type="body" idx="10"/>
          </p:nvPr>
        </p:nvSpPr>
        <p:spPr/>
        <p:txBody>
          <a:bodyPr/>
          <a:lstStyle/>
          <a:p>
            <a:r>
              <a:rPr lang="en-US" dirty="0" smtClean="0"/>
              <a:t>Agenda Item 3</a:t>
            </a:r>
            <a:endParaRPr lang="en-US" dirty="0"/>
          </a:p>
        </p:txBody>
      </p:sp>
    </p:spTree>
    <p:custDataLst>
      <p:tags r:id="rId1"/>
    </p:custDataLst>
    <p:extLst>
      <p:ext uri="{BB962C8B-B14F-4D97-AF65-F5344CB8AC3E}">
        <p14:creationId xmlns:p14="http://schemas.microsoft.com/office/powerpoint/2010/main" val="14258408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604" y="838200"/>
            <a:ext cx="7735296" cy="4525963"/>
          </a:xfrm>
        </p:spPr>
        <p:txBody>
          <a:bodyPr>
            <a:normAutofit/>
          </a:bodyPr>
          <a:lstStyle/>
          <a:p>
            <a:pPr marL="0" indent="0" algn="ctr">
              <a:buNone/>
            </a:pPr>
            <a:r>
              <a:rPr lang="en-US" sz="2400" dirty="0">
                <a:solidFill>
                  <a:srgbClr val="0865A2"/>
                </a:solidFill>
              </a:rPr>
              <a:t>The goal of this segment of training is to successfully locate the key input parameters for a given roadway</a:t>
            </a:r>
          </a:p>
          <a:p>
            <a:pPr marL="0" indent="0" algn="ctr">
              <a:buNone/>
            </a:pPr>
            <a:r>
              <a:rPr lang="en-US" sz="2800" b="1" dirty="0"/>
              <a:t>using </a:t>
            </a:r>
            <a:r>
              <a:rPr lang="en-US" sz="2800" b="1" dirty="0" smtClean="0"/>
              <a:t>free </a:t>
            </a:r>
            <a:r>
              <a:rPr lang="en-US" sz="2800" b="1" dirty="0"/>
              <a:t>sources</a:t>
            </a:r>
          </a:p>
          <a:p>
            <a:pPr marL="0" indent="0" algn="ctr">
              <a:buNone/>
            </a:pPr>
            <a:endParaRPr lang="en-US" sz="2400" dirty="0">
              <a:solidFill>
                <a:srgbClr val="0865A2"/>
              </a:solidFill>
            </a:endParaRPr>
          </a:p>
        </p:txBody>
      </p:sp>
      <p:cxnSp>
        <p:nvCxnSpPr>
          <p:cNvPr id="5" name="Straight Arrow Connector 4"/>
          <p:cNvCxnSpPr/>
          <p:nvPr/>
        </p:nvCxnSpPr>
        <p:spPr>
          <a:xfrm>
            <a:off x="2209800" y="1859419"/>
            <a:ext cx="457200" cy="0"/>
          </a:xfrm>
          <a:prstGeom prst="straightConnector1">
            <a:avLst/>
          </a:prstGeom>
          <a:ln w="76200">
            <a:solidFill>
              <a:srgbClr val="EB642D"/>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086600" y="1859419"/>
            <a:ext cx="457200" cy="0"/>
          </a:xfrm>
          <a:prstGeom prst="straightConnector1">
            <a:avLst/>
          </a:prstGeom>
          <a:ln w="76200">
            <a:solidFill>
              <a:srgbClr val="EB642D"/>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nvPr>
        </p:nvGraphicFramePr>
        <p:xfrm>
          <a:off x="1752600" y="2362200"/>
          <a:ext cx="6461760" cy="3660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p:cNvPicPr>
            <a:picLocks noChangeAspect="1"/>
          </p:cNvPicPr>
          <p:nvPr/>
        </p:nvPicPr>
        <p:blipFill>
          <a:blip r:embed="rId9"/>
          <a:stretch>
            <a:fillRect/>
          </a:stretch>
        </p:blipFill>
        <p:spPr>
          <a:xfrm>
            <a:off x="7681390" y="2362197"/>
            <a:ext cx="841910" cy="728662"/>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5393" y="4548454"/>
            <a:ext cx="710560" cy="71056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04544" y="3944151"/>
            <a:ext cx="1597800" cy="548470"/>
          </a:xfrm>
          <a:prstGeom prst="rect">
            <a:avLst/>
          </a:prstGeom>
        </p:spPr>
      </p:pic>
      <p:pic>
        <p:nvPicPr>
          <p:cNvPr id="12" name="Picture 11"/>
          <p:cNvPicPr>
            <a:picLocks/>
          </p:cNvPicPr>
          <p:nvPr/>
        </p:nvPicPr>
        <p:blipFill>
          <a:blip r:embed="rId12">
            <a:extLst>
              <a:ext uri="{28A0092B-C50C-407E-A947-70E740481C1C}">
                <a14:useLocalDpi xmlns:a14="http://schemas.microsoft.com/office/drawing/2010/main" val="0"/>
              </a:ext>
            </a:extLst>
          </a:blip>
          <a:stretch>
            <a:fillRect/>
          </a:stretch>
        </p:blipFill>
        <p:spPr>
          <a:xfrm>
            <a:off x="7681389" y="3109274"/>
            <a:ext cx="731520" cy="731520"/>
          </a:xfrm>
          <a:prstGeom prst="rect">
            <a:avLst/>
          </a:prstGeom>
        </p:spPr>
      </p:pic>
      <p:grpSp>
        <p:nvGrpSpPr>
          <p:cNvPr id="13" name="Group 12"/>
          <p:cNvGrpSpPr/>
          <p:nvPr/>
        </p:nvGrpSpPr>
        <p:grpSpPr>
          <a:xfrm>
            <a:off x="76204" y="72944"/>
            <a:ext cx="1947033" cy="369332"/>
            <a:chOff x="34167" y="192234"/>
            <a:chExt cx="1947033" cy="369332"/>
          </a:xfrm>
        </p:grpSpPr>
        <p:sp>
          <p:nvSpPr>
            <p:cNvPr id="14" name="Freeform 13"/>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16" name="Freeform 15"/>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91678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Z:\MKTG\(01) Job Chargeable\Florida DOT Level of Service Handbook\Graphics\PPT_FDOT_LO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9999" r="88334"/>
          <a:stretch/>
        </p:blipFill>
        <p:spPr bwMode="auto">
          <a:xfrm>
            <a:off x="2743204" y="838200"/>
            <a:ext cx="5205663"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69087" y="838200"/>
            <a:ext cx="4153896" cy="630476"/>
          </a:xfrm>
        </p:spPr>
        <p:txBody>
          <a:bodyPr>
            <a:normAutofit fontScale="90000"/>
          </a:bodyPr>
          <a:lstStyle/>
          <a:p>
            <a:r>
              <a:rPr lang="en-US" b="1" dirty="0" smtClean="0">
                <a:solidFill>
                  <a:schemeClr val="tx1"/>
                </a:solidFill>
              </a:rPr>
              <a:t>Course Objectives</a:t>
            </a:r>
            <a:endParaRPr lang="en-US" b="1" dirty="0">
              <a:solidFill>
                <a:schemeClr val="tx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07548986"/>
              </p:ext>
            </p:extLst>
          </p:nvPr>
        </p:nvGraphicFramePr>
        <p:xfrm>
          <a:off x="950913" y="1600200"/>
          <a:ext cx="7735887"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57400" y="2576601"/>
            <a:ext cx="699999" cy="699999"/>
          </a:xfrm>
          <a:prstGeom prst="rect">
            <a:avLst/>
          </a:prstGeom>
        </p:spPr>
      </p:pic>
      <p:sp>
        <p:nvSpPr>
          <p:cNvPr id="8" name="Pentagon 7"/>
          <p:cNvSpPr/>
          <p:nvPr/>
        </p:nvSpPr>
        <p:spPr bwMode="auto">
          <a:xfrm>
            <a:off x="2209801" y="4648200"/>
            <a:ext cx="533399" cy="368968"/>
          </a:xfrm>
          <a:prstGeom prst="homePlate">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pic>
        <p:nvPicPr>
          <p:cNvPr id="9" name="Picture 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5486400"/>
            <a:ext cx="577986" cy="497676"/>
          </a:xfrm>
          <a:prstGeom prst="rect">
            <a:avLst/>
          </a:prstGeom>
          <a:noFill/>
          <a:ln>
            <a:noFill/>
          </a:ln>
          <a:effectLst/>
          <a:scene3d>
            <a:camera prst="isometricOffAxis1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Pentagon 10"/>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81200" y="1524000"/>
            <a:ext cx="914400" cy="914400"/>
          </a:xfrm>
          <a:prstGeom prst="rect">
            <a:avLst/>
          </a:prstGeom>
        </p:spPr>
      </p:pic>
    </p:spTree>
    <p:custDataLst>
      <p:tags r:id="rId1"/>
    </p:custDataLst>
    <p:extLst>
      <p:ext uri="{BB962C8B-B14F-4D97-AF65-F5344CB8AC3E}">
        <p14:creationId xmlns:p14="http://schemas.microsoft.com/office/powerpoint/2010/main" val="675022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0"/>
          <p:cNvGraphicFramePr>
            <a:graphicFrameLocks/>
          </p:cNvGraphicFramePr>
          <p:nvPr>
            <p:extLst/>
          </p:nvPr>
        </p:nvGraphicFramePr>
        <p:xfrm>
          <a:off x="762000" y="764185"/>
          <a:ext cx="7661997" cy="59251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4"/>
          <p:cNvSpPr>
            <a:spLocks noGrp="1"/>
          </p:cNvSpPr>
          <p:nvPr>
            <p:ph type="title"/>
          </p:nvPr>
        </p:nvSpPr>
        <p:spPr>
          <a:xfrm>
            <a:off x="1524000" y="567011"/>
            <a:ext cx="7735296" cy="884238"/>
          </a:xfrm>
        </p:spPr>
        <p:txBody>
          <a:bodyPr>
            <a:normAutofit/>
          </a:bodyPr>
          <a:lstStyle/>
          <a:p>
            <a:r>
              <a:rPr lang="en-US" sz="2800" b="1" dirty="0"/>
              <a:t>Most Important Variables - Reminder</a:t>
            </a:r>
            <a:endParaRPr lang="en-US" sz="3200" b="1" dirty="0"/>
          </a:p>
        </p:txBody>
      </p:sp>
      <p:sp>
        <p:nvSpPr>
          <p:cNvPr id="6" name="Content Placeholder 5"/>
          <p:cNvSpPr>
            <a:spLocks noGrp="1"/>
          </p:cNvSpPr>
          <p:nvPr>
            <p:ph idx="1"/>
          </p:nvPr>
        </p:nvSpPr>
        <p:spPr>
          <a:xfrm>
            <a:off x="3442111" y="2923827"/>
            <a:ext cx="2340864" cy="4525963"/>
          </a:xfrm>
        </p:spPr>
        <p:txBody>
          <a:bodyPr>
            <a:normAutofit/>
          </a:bodyPr>
          <a:lstStyle/>
          <a:p>
            <a:r>
              <a:rPr lang="en-US" sz="1800" dirty="0"/>
              <a:t>Number of lanes</a:t>
            </a:r>
          </a:p>
          <a:p>
            <a:r>
              <a:rPr lang="en-US" sz="1800" dirty="0"/>
              <a:t>Left turn lanes</a:t>
            </a:r>
          </a:p>
          <a:p>
            <a:r>
              <a:rPr lang="en-US" sz="1800" dirty="0"/>
              <a:t>AADT</a:t>
            </a:r>
          </a:p>
          <a:p>
            <a:r>
              <a:rPr lang="en-US" sz="1800" dirty="0"/>
              <a:t>K</a:t>
            </a:r>
          </a:p>
          <a:p>
            <a:r>
              <a:rPr lang="en-US" sz="1800" dirty="0"/>
              <a:t>D</a:t>
            </a:r>
          </a:p>
          <a:p>
            <a:r>
              <a:rPr lang="en-US" sz="1800" dirty="0"/>
              <a:t>Signal spacing</a:t>
            </a:r>
          </a:p>
          <a:p>
            <a:r>
              <a:rPr lang="en-US" sz="1800" dirty="0"/>
              <a:t>g/C</a:t>
            </a:r>
          </a:p>
        </p:txBody>
      </p:sp>
      <p:sp>
        <p:nvSpPr>
          <p:cNvPr id="10" name="Content Placeholder 9"/>
          <p:cNvSpPr>
            <a:spLocks noGrp="1"/>
          </p:cNvSpPr>
          <p:nvPr>
            <p:ph sz="quarter" idx="4294967295"/>
          </p:nvPr>
        </p:nvSpPr>
        <p:spPr>
          <a:xfrm>
            <a:off x="6103032" y="2886613"/>
            <a:ext cx="2336797" cy="2846388"/>
          </a:xfrm>
        </p:spPr>
        <p:txBody>
          <a:bodyPr>
            <a:normAutofit/>
          </a:bodyPr>
          <a:lstStyle/>
          <a:p>
            <a:r>
              <a:rPr lang="en-US" sz="1800" dirty="0"/>
              <a:t>Paved shoulder/ bicycle Lane</a:t>
            </a:r>
          </a:p>
          <a:p>
            <a:r>
              <a:rPr lang="en-US" sz="1800" dirty="0"/>
              <a:t>Sidewalk</a:t>
            </a:r>
          </a:p>
          <a:p>
            <a:r>
              <a:rPr lang="en-US" sz="1800" dirty="0"/>
              <a:t>Bus frequency</a:t>
            </a:r>
          </a:p>
          <a:p>
            <a:endParaRPr lang="en-US" sz="2000" dirty="0"/>
          </a:p>
        </p:txBody>
      </p:sp>
      <p:pic>
        <p:nvPicPr>
          <p:cNvPr id="13" name="Picture 12" descr="2009horz2 copy.jpg"/>
          <p:cNvPicPr>
            <a:picLocks noChangeAspect="1"/>
          </p:cNvPicPr>
          <p:nvPr/>
        </p:nvPicPr>
        <p:blipFill>
          <a:blip r:embed="rId9" cstate="print"/>
          <a:srcRect l="71384" t="17880" r="2828" b="50000"/>
          <a:stretch>
            <a:fillRect/>
          </a:stretch>
        </p:blipFill>
        <p:spPr>
          <a:xfrm>
            <a:off x="3419988" y="1990567"/>
            <a:ext cx="2340864" cy="938176"/>
          </a:xfrm>
          <a:prstGeom prst="rect">
            <a:avLst/>
          </a:prstGeom>
        </p:spPr>
      </p:pic>
      <p:grpSp>
        <p:nvGrpSpPr>
          <p:cNvPr id="2" name="Group 15"/>
          <p:cNvGrpSpPr/>
          <p:nvPr/>
        </p:nvGrpSpPr>
        <p:grpSpPr>
          <a:xfrm>
            <a:off x="6103032" y="1969690"/>
            <a:ext cx="2336797" cy="919244"/>
            <a:chOff x="6354620" y="914861"/>
            <a:chExt cx="2789380" cy="914400"/>
          </a:xfrm>
        </p:grpSpPr>
        <p:pic>
          <p:nvPicPr>
            <p:cNvPr id="12" name="Picture 11" descr="2009horz2 copy.jpg"/>
            <p:cNvPicPr>
              <a:picLocks noChangeAspect="1"/>
            </p:cNvPicPr>
            <p:nvPr/>
          </p:nvPicPr>
          <p:blipFill>
            <a:blip r:embed="rId9" cstate="print"/>
            <a:srcRect l="38268" r="28552" b="51031"/>
            <a:stretch>
              <a:fillRect/>
            </a:stretch>
          </p:blipFill>
          <p:spPr>
            <a:xfrm>
              <a:off x="6354620" y="914861"/>
              <a:ext cx="1924559" cy="914400"/>
            </a:xfrm>
            <a:prstGeom prst="rect">
              <a:avLst/>
            </a:prstGeom>
            <a:noFill/>
            <a:ln>
              <a:noFill/>
            </a:ln>
          </p:spPr>
        </p:pic>
        <p:pic>
          <p:nvPicPr>
            <p:cNvPr id="15" name="Picture 14" descr="2009horz2 copy.jpg"/>
            <p:cNvPicPr>
              <a:picLocks noChangeAspect="1"/>
            </p:cNvPicPr>
            <p:nvPr/>
          </p:nvPicPr>
          <p:blipFill>
            <a:blip r:embed="rId9" cstate="print"/>
            <a:srcRect l="56072" t="50478" r="28552"/>
            <a:stretch>
              <a:fillRect/>
            </a:stretch>
          </p:blipFill>
          <p:spPr>
            <a:xfrm>
              <a:off x="8266544" y="917170"/>
              <a:ext cx="877456" cy="909782"/>
            </a:xfrm>
            <a:prstGeom prst="rect">
              <a:avLst/>
            </a:prstGeom>
            <a:noFill/>
            <a:ln>
              <a:noFill/>
            </a:ln>
          </p:spPr>
        </p:pic>
      </p:grpSp>
      <p:sp>
        <p:nvSpPr>
          <p:cNvPr id="18" name="Rectangle 17"/>
          <p:cNvSpPr/>
          <p:nvPr/>
        </p:nvSpPr>
        <p:spPr>
          <a:xfrm>
            <a:off x="6030681" y="1000883"/>
            <a:ext cx="2481498" cy="5471374"/>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nvGrpSpPr>
          <p:cNvPr id="4" name="Group 3"/>
          <p:cNvGrpSpPr/>
          <p:nvPr/>
        </p:nvGrpSpPr>
        <p:grpSpPr>
          <a:xfrm>
            <a:off x="782038" y="1969690"/>
            <a:ext cx="2312585" cy="3991128"/>
            <a:chOff x="632115" y="2057404"/>
            <a:chExt cx="2312585" cy="3991128"/>
          </a:xfrm>
        </p:grpSpPr>
        <p:pic>
          <p:nvPicPr>
            <p:cNvPr id="19" name="Picture 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32119" y="2057404"/>
              <a:ext cx="2312581" cy="1528443"/>
            </a:xfrm>
            <a:prstGeom prst="rect">
              <a:avLst/>
            </a:prstGeom>
            <a:noFill/>
            <a:ln w="19050">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32115" y="3618638"/>
              <a:ext cx="2312580" cy="1205206"/>
            </a:xfrm>
            <a:prstGeom prst="rect">
              <a:avLst/>
            </a:prstGeom>
            <a:noFill/>
            <a:ln w="19050">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32115" y="4849704"/>
              <a:ext cx="2312580" cy="1151628"/>
            </a:xfrm>
            <a:prstGeom prst="rect">
              <a:avLst/>
            </a:prstGeom>
            <a:noFill/>
            <a:ln w="19050">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125714" y="3249309"/>
              <a:ext cx="1325382" cy="338510"/>
            </a:xfrm>
            <a:prstGeom prst="rect">
              <a:avLst/>
            </a:prstGeom>
            <a:noFill/>
          </p:spPr>
          <p:txBody>
            <a:bodyPr wrap="square" lIns="91397" tIns="45698" rIns="91397" bIns="45698" rtlCol="0">
              <a:spAutoFit/>
            </a:bodyPr>
            <a:lstStyle/>
            <a:p>
              <a:pPr algn="ctr"/>
              <a:r>
                <a:rPr lang="en-US" sz="1600" b="1" dirty="0">
                  <a:ln>
                    <a:solidFill>
                      <a:sysClr val="windowText" lastClr="0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Urbanized</a:t>
              </a:r>
            </a:p>
          </p:txBody>
        </p:sp>
        <p:sp>
          <p:nvSpPr>
            <p:cNvPr id="29" name="TextBox 28"/>
            <p:cNvSpPr txBox="1"/>
            <p:nvPr/>
          </p:nvSpPr>
          <p:spPr>
            <a:xfrm>
              <a:off x="632115" y="4509477"/>
              <a:ext cx="2312580" cy="338510"/>
            </a:xfrm>
            <a:prstGeom prst="rect">
              <a:avLst/>
            </a:prstGeom>
            <a:noFill/>
          </p:spPr>
          <p:txBody>
            <a:bodyPr wrap="square" lIns="91397" tIns="45698" rIns="91397" bIns="45698" rtlCol="0">
              <a:spAutoFit/>
            </a:bodyPr>
            <a:lstStyle/>
            <a:p>
              <a:pPr algn="ctr"/>
              <a:r>
                <a:rPr lang="en-US" sz="1600" b="1" dirty="0">
                  <a:ln>
                    <a:solidFill>
                      <a:sysClr val="windowText" lastClr="0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Transitioning/Urban</a:t>
              </a:r>
            </a:p>
          </p:txBody>
        </p:sp>
        <p:sp>
          <p:nvSpPr>
            <p:cNvPr id="30" name="TextBox 29"/>
            <p:cNvSpPr txBox="1"/>
            <p:nvPr/>
          </p:nvSpPr>
          <p:spPr>
            <a:xfrm>
              <a:off x="1125714" y="5710022"/>
              <a:ext cx="1325382" cy="338510"/>
            </a:xfrm>
            <a:prstGeom prst="rect">
              <a:avLst/>
            </a:prstGeom>
            <a:noFill/>
          </p:spPr>
          <p:txBody>
            <a:bodyPr wrap="square" lIns="91397" tIns="45698" rIns="91397" bIns="45698" rtlCol="0">
              <a:spAutoFit/>
            </a:bodyPr>
            <a:lstStyle/>
            <a:p>
              <a:pPr algn="ctr"/>
              <a:r>
                <a:rPr lang="en-US" sz="1600" b="1" dirty="0">
                  <a:ln>
                    <a:solidFill>
                      <a:sysClr val="windowText" lastClr="0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Rural</a:t>
              </a:r>
            </a:p>
          </p:txBody>
        </p:sp>
      </p:grpSp>
      <p:grpSp>
        <p:nvGrpSpPr>
          <p:cNvPr id="20" name="Group 19"/>
          <p:cNvGrpSpPr/>
          <p:nvPr/>
        </p:nvGrpSpPr>
        <p:grpSpPr>
          <a:xfrm>
            <a:off x="76204" y="72944"/>
            <a:ext cx="1947033" cy="369332"/>
            <a:chOff x="34167" y="192234"/>
            <a:chExt cx="1947033" cy="369332"/>
          </a:xfrm>
        </p:grpSpPr>
        <p:sp>
          <p:nvSpPr>
            <p:cNvPr id="25" name="Freeform 24"/>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27" name="Freeform 26"/>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7938731" y="-126049"/>
            <a:ext cx="1146896" cy="1323439"/>
            <a:chOff x="7997104" y="597258"/>
            <a:chExt cx="1146896" cy="1323439"/>
          </a:xfrm>
        </p:grpSpPr>
        <p:sp>
          <p:nvSpPr>
            <p:cNvPr id="22" name="12-Point Star 21"/>
            <p:cNvSpPr/>
            <p:nvPr/>
          </p:nvSpPr>
          <p:spPr bwMode="auto">
            <a:xfrm>
              <a:off x="7997104" y="764182"/>
              <a:ext cx="1146896" cy="1146896"/>
            </a:xfrm>
            <a:prstGeom prst="star12">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a:solidFill>
                  <a:schemeClr val="tx1"/>
                </a:solidFill>
                <a:latin typeface="Arial" charset="0"/>
              </a:endParaRPr>
            </a:p>
          </p:txBody>
        </p:sp>
        <p:sp>
          <p:nvSpPr>
            <p:cNvPr id="24" name="TextBox 23"/>
            <p:cNvSpPr txBox="1"/>
            <p:nvPr/>
          </p:nvSpPr>
          <p:spPr>
            <a:xfrm rot="900000">
              <a:off x="8333674" y="597258"/>
              <a:ext cx="454297" cy="1323439"/>
            </a:xfrm>
            <a:prstGeom prst="rect">
              <a:avLst/>
            </a:prstGeom>
            <a:noFill/>
          </p:spPr>
          <p:txBody>
            <a:bodyPr wrap="square" rtlCol="0">
              <a:spAutoFit/>
            </a:bodyPr>
            <a:lstStyle/>
            <a:p>
              <a:r>
                <a:rPr lang="en-US" sz="8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pSp>
    </p:spTree>
    <p:custDataLst>
      <p:tags r:id="rId1"/>
    </p:custDataLst>
    <p:extLst>
      <p:ext uri="{BB962C8B-B14F-4D97-AF65-F5344CB8AC3E}">
        <p14:creationId xmlns:p14="http://schemas.microsoft.com/office/powerpoint/2010/main" val="42536211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b="1" dirty="0" smtClean="0">
                <a:solidFill>
                  <a:schemeClr val="accent4"/>
                </a:solidFill>
              </a:rPr>
              <a:t>Transitioning </a:t>
            </a:r>
            <a:r>
              <a:rPr lang="en-US" sz="2400" b="1" dirty="0">
                <a:solidFill>
                  <a:schemeClr val="accent4"/>
                </a:solidFill>
              </a:rPr>
              <a:t>areas </a:t>
            </a:r>
            <a:r>
              <a:rPr lang="en-US" sz="2400" dirty="0"/>
              <a:t>are adjacent and contiguous to an urbanized area and may become urbanized in the next 20 years based on growth characteristics</a:t>
            </a:r>
          </a:p>
          <a:p>
            <a:endParaRPr lang="en-US" sz="2400" dirty="0"/>
          </a:p>
          <a:p>
            <a:pPr>
              <a:buFont typeface="Arial" panose="020B0604020202020204" pitchFamily="34" charset="0"/>
              <a:buChar char="•"/>
            </a:pPr>
            <a:r>
              <a:rPr lang="en-US" sz="2400" b="1" dirty="0">
                <a:solidFill>
                  <a:schemeClr val="accent4"/>
                </a:solidFill>
              </a:rPr>
              <a:t>Urban areas </a:t>
            </a:r>
            <a:r>
              <a:rPr lang="en-US" sz="2400" dirty="0"/>
              <a:t>are developed cities that are not within contiguous to an urbanized area, and have a population between 5,000-50,000</a:t>
            </a:r>
          </a:p>
        </p:txBody>
      </p:sp>
      <p:grpSp>
        <p:nvGrpSpPr>
          <p:cNvPr id="5" name="Group 4"/>
          <p:cNvGrpSpPr/>
          <p:nvPr/>
        </p:nvGrpSpPr>
        <p:grpSpPr>
          <a:xfrm>
            <a:off x="76204" y="72944"/>
            <a:ext cx="1947033" cy="369332"/>
            <a:chOff x="34167" y="192234"/>
            <a:chExt cx="1947033" cy="369332"/>
          </a:xfrm>
        </p:grpSpPr>
        <p:sp>
          <p:nvSpPr>
            <p:cNvPr id="6" name="Freeform 5"/>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8" name="Freeform 7"/>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p:cNvSpPr>
            <a:spLocks noGrp="1"/>
          </p:cNvSpPr>
          <p:nvPr>
            <p:ph type="title"/>
          </p:nvPr>
        </p:nvSpPr>
        <p:spPr>
          <a:xfrm>
            <a:off x="951504" y="533400"/>
            <a:ext cx="7735296" cy="884238"/>
          </a:xfrm>
        </p:spPr>
        <p:txBody>
          <a:bodyPr>
            <a:normAutofit/>
          </a:bodyPr>
          <a:lstStyle/>
          <a:p>
            <a:r>
              <a:rPr lang="en-US" sz="4000" b="1" dirty="0"/>
              <a:t>Area Type </a:t>
            </a:r>
          </a:p>
        </p:txBody>
      </p:sp>
      <p:pic>
        <p:nvPicPr>
          <p:cNvPr id="10" name="Picture 9" descr="PageCurl.png"/>
          <p:cNvPicPr>
            <a:picLocks noChangeAspect="1"/>
          </p:cNvPicPr>
          <p:nvPr/>
        </p:nvPicPr>
        <p:blipFill>
          <a:blip r:embed="rId4" cstate="print"/>
          <a:stretch>
            <a:fillRect/>
          </a:stretch>
        </p:blipFill>
        <p:spPr>
          <a:xfrm rot="16200000">
            <a:off x="7962900" y="5676900"/>
            <a:ext cx="1524000" cy="838200"/>
          </a:xfrm>
          <a:prstGeom prst="rect">
            <a:avLst/>
          </a:prstGeom>
        </p:spPr>
      </p:pic>
      <p:sp>
        <p:nvSpPr>
          <p:cNvPr id="11" name="TextBox 10"/>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59</a:t>
            </a:r>
            <a:endParaRPr lang="en-US" dirty="0"/>
          </a:p>
        </p:txBody>
      </p:sp>
    </p:spTree>
    <p:custDataLst>
      <p:tags r:id="rId1"/>
    </p:custDataLst>
    <p:extLst>
      <p:ext uri="{BB962C8B-B14F-4D97-AF65-F5344CB8AC3E}">
        <p14:creationId xmlns:p14="http://schemas.microsoft.com/office/powerpoint/2010/main" val="40122107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600204"/>
            <a:ext cx="7924800" cy="4525963"/>
          </a:xfrm>
        </p:spPr>
        <p:txBody>
          <a:bodyPr>
            <a:normAutofit/>
          </a:bodyPr>
          <a:lstStyle/>
          <a:p>
            <a:pPr marL="0" indent="0">
              <a:buNone/>
            </a:pPr>
            <a:r>
              <a:rPr lang="en-US" sz="2400" dirty="0" smtClean="0"/>
              <a:t>If </a:t>
            </a:r>
            <a:r>
              <a:rPr lang="en-US" sz="2400" dirty="0"/>
              <a:t>the population is less than 5,000:</a:t>
            </a:r>
          </a:p>
          <a:p>
            <a:r>
              <a:rPr lang="en-US" sz="2400" dirty="0"/>
              <a:t>View the area on an aerial software (Google </a:t>
            </a:r>
            <a:r>
              <a:rPr lang="en-US" sz="2400" dirty="0" smtClean="0"/>
              <a:t>Maps or Earth)</a:t>
            </a:r>
            <a:endParaRPr lang="en-US" sz="2400" dirty="0"/>
          </a:p>
          <a:p>
            <a:r>
              <a:rPr lang="en-US" sz="2400" dirty="0"/>
              <a:t>If there is little or no development present, the area type is </a:t>
            </a:r>
            <a:r>
              <a:rPr lang="en-US" sz="2400" b="1" dirty="0">
                <a:solidFill>
                  <a:schemeClr val="accent4"/>
                </a:solidFill>
              </a:rPr>
              <a:t>rural undeveloped</a:t>
            </a:r>
          </a:p>
          <a:p>
            <a:r>
              <a:rPr lang="en-US" sz="2400" dirty="0"/>
              <a:t>If the area appears to be developed with residential or commercial developments, the area type is </a:t>
            </a:r>
            <a:r>
              <a:rPr lang="en-US" sz="2400" b="1" dirty="0">
                <a:solidFill>
                  <a:schemeClr val="accent4"/>
                </a:solidFill>
              </a:rPr>
              <a:t>rural developed</a:t>
            </a:r>
          </a:p>
        </p:txBody>
      </p:sp>
      <p:grpSp>
        <p:nvGrpSpPr>
          <p:cNvPr id="5" name="Group 4"/>
          <p:cNvGrpSpPr/>
          <p:nvPr/>
        </p:nvGrpSpPr>
        <p:grpSpPr>
          <a:xfrm>
            <a:off x="76204" y="72944"/>
            <a:ext cx="1947033" cy="369332"/>
            <a:chOff x="34167" y="192234"/>
            <a:chExt cx="1947033" cy="369332"/>
          </a:xfrm>
        </p:grpSpPr>
        <p:sp>
          <p:nvSpPr>
            <p:cNvPr id="6" name="Freeform 5"/>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8" name="Freeform 7"/>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p:cNvSpPr>
            <a:spLocks noGrp="1"/>
          </p:cNvSpPr>
          <p:nvPr>
            <p:ph type="title"/>
          </p:nvPr>
        </p:nvSpPr>
        <p:spPr>
          <a:xfrm>
            <a:off x="951504" y="533400"/>
            <a:ext cx="7735296" cy="884238"/>
          </a:xfrm>
        </p:spPr>
        <p:txBody>
          <a:bodyPr>
            <a:normAutofit/>
          </a:bodyPr>
          <a:lstStyle/>
          <a:p>
            <a:r>
              <a:rPr lang="en-US" sz="4000" b="1" dirty="0"/>
              <a:t>Area Type </a:t>
            </a:r>
          </a:p>
        </p:txBody>
      </p:sp>
    </p:spTree>
    <p:custDataLst>
      <p:tags r:id="rId1"/>
    </p:custDataLst>
    <p:extLst>
      <p:ext uri="{BB962C8B-B14F-4D97-AF65-F5344CB8AC3E}">
        <p14:creationId xmlns:p14="http://schemas.microsoft.com/office/powerpoint/2010/main" val="34743152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Area Type </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400" dirty="0"/>
              <a:t>Ask District LOS </a:t>
            </a:r>
            <a:r>
              <a:rPr lang="en-US" sz="2400" dirty="0" smtClean="0"/>
              <a:t>Coordinator  - particularly for transitioning area                                       </a:t>
            </a:r>
          </a:p>
          <a:p>
            <a:pPr marL="457200" indent="-457200">
              <a:buFont typeface="+mj-lt"/>
              <a:buAutoNum type="arabicPeriod"/>
            </a:pPr>
            <a:r>
              <a:rPr lang="en-US" sz="2400" dirty="0" smtClean="0"/>
              <a:t>If </a:t>
            </a:r>
            <a:r>
              <a:rPr lang="en-US" sz="2400" dirty="0"/>
              <a:t>available, obtain area type GIS data</a:t>
            </a:r>
          </a:p>
          <a:p>
            <a:pPr marL="457200" indent="-457200">
              <a:buFont typeface="+mj-lt"/>
              <a:buAutoNum type="arabicPeriod"/>
            </a:pPr>
            <a:r>
              <a:rPr lang="en-US" sz="2400" dirty="0"/>
              <a:t>Determine if your study roadway is within the urbanized boundary of an </a:t>
            </a:r>
            <a:r>
              <a:rPr lang="en-US" sz="2400" dirty="0" smtClean="0"/>
              <a:t>MPO</a:t>
            </a:r>
          </a:p>
          <a:p>
            <a:pPr marL="457200" indent="-457200">
              <a:buFont typeface="+mj-lt"/>
              <a:buAutoNum type="arabicPeriod"/>
            </a:pPr>
            <a:r>
              <a:rPr lang="en-US" sz="2400" dirty="0" smtClean="0"/>
              <a:t>If </a:t>
            </a:r>
            <a:r>
              <a:rPr lang="en-US" sz="2400" dirty="0"/>
              <a:t>within MPO but outside the urbanized boundary, confirm location using this interactive MPO/Urban area map (</a:t>
            </a:r>
            <a:r>
              <a:rPr lang="en-US" sz="2400" dirty="0">
                <a:hlinkClick r:id="rId4"/>
              </a:rPr>
              <a:t>http://transport.cfgis.org/</a:t>
            </a:r>
            <a:r>
              <a:rPr lang="en-US" sz="2400" dirty="0"/>
              <a:t>). Turn on Urban areas 2012 and MPO Boundaries under RCI 2012 and Jurisdictional Boundaries, found under the base data tab</a:t>
            </a:r>
          </a:p>
        </p:txBody>
      </p:sp>
      <p:grpSp>
        <p:nvGrpSpPr>
          <p:cNvPr id="13" name="Group 12"/>
          <p:cNvGrpSpPr/>
          <p:nvPr/>
        </p:nvGrpSpPr>
        <p:grpSpPr>
          <a:xfrm>
            <a:off x="76204" y="72944"/>
            <a:ext cx="1947033" cy="369332"/>
            <a:chOff x="34167" y="192234"/>
            <a:chExt cx="1947033" cy="369332"/>
          </a:xfrm>
        </p:grpSpPr>
        <p:sp>
          <p:nvSpPr>
            <p:cNvPr id="14" name="Freeform 13"/>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16" name="Freeform 15"/>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PageCurl.png"/>
          <p:cNvPicPr>
            <a:picLocks noChangeAspect="1"/>
          </p:cNvPicPr>
          <p:nvPr/>
        </p:nvPicPr>
        <p:blipFill>
          <a:blip r:embed="rId5" cstate="print"/>
          <a:stretch>
            <a:fillRect/>
          </a:stretch>
        </p:blipFill>
        <p:spPr>
          <a:xfrm rot="16200000">
            <a:off x="7962900" y="5676900"/>
            <a:ext cx="1524000" cy="838200"/>
          </a:xfrm>
          <a:prstGeom prst="rect">
            <a:avLst/>
          </a:prstGeom>
        </p:spPr>
      </p:pic>
      <p:sp>
        <p:nvSpPr>
          <p:cNvPr id="9" name="TextBox 8"/>
          <p:cNvSpPr txBox="1"/>
          <p:nvPr/>
        </p:nvSpPr>
        <p:spPr>
          <a:xfrm>
            <a:off x="8382000" y="6488668"/>
            <a:ext cx="762000" cy="369332"/>
          </a:xfrm>
          <a:prstGeom prst="rect">
            <a:avLst/>
          </a:prstGeom>
          <a:noFill/>
        </p:spPr>
        <p:txBody>
          <a:bodyPr wrap="square" lIns="91397" tIns="45698" rIns="91397" bIns="45698" rtlCol="0">
            <a:spAutoFit/>
          </a:bodyPr>
          <a:lstStyle/>
          <a:p>
            <a:pPr algn="r"/>
            <a:r>
              <a:rPr lang="en-US" dirty="0" smtClean="0"/>
              <a:t>58</a:t>
            </a:r>
            <a:endParaRPr lang="en-US" dirty="0"/>
          </a:p>
        </p:txBody>
      </p:sp>
    </p:spTree>
    <p:custDataLst>
      <p:tags r:id="rId1"/>
    </p:custDataLst>
    <p:extLst>
      <p:ext uri="{BB962C8B-B14F-4D97-AF65-F5344CB8AC3E}">
        <p14:creationId xmlns:p14="http://schemas.microsoft.com/office/powerpoint/2010/main" val="3916495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3354" y="2123413"/>
            <a:ext cx="7791603" cy="4193333"/>
          </a:xfrm>
          <a:prstGeom prst="rect">
            <a:avLst/>
          </a:prstGeom>
          <a:noFill/>
          <a:ln w="34925">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4000" b="1" dirty="0"/>
              <a:t>Area Type </a:t>
            </a:r>
            <a:r>
              <a:rPr lang="en-US" sz="4000" dirty="0">
                <a:solidFill>
                  <a:schemeClr val="accent5"/>
                </a:solidFill>
              </a:rPr>
              <a:t>(</a:t>
            </a:r>
            <a:r>
              <a:rPr lang="en-US" sz="4000" dirty="0">
                <a:solidFill>
                  <a:schemeClr val="accent5"/>
                </a:solidFill>
                <a:hlinkClick r:id="rId5"/>
              </a:rPr>
              <a:t>TransPort</a:t>
            </a:r>
            <a:r>
              <a:rPr lang="en-US" sz="4000" dirty="0">
                <a:solidFill>
                  <a:schemeClr val="accent5"/>
                </a:solidFill>
              </a:rPr>
              <a:t>)</a:t>
            </a:r>
          </a:p>
        </p:txBody>
      </p:sp>
      <p:sp>
        <p:nvSpPr>
          <p:cNvPr id="3" name="Content Placeholder 2"/>
          <p:cNvSpPr>
            <a:spLocks noGrp="1"/>
          </p:cNvSpPr>
          <p:nvPr>
            <p:ph idx="1"/>
          </p:nvPr>
        </p:nvSpPr>
        <p:spPr/>
        <p:txBody>
          <a:bodyPr>
            <a:normAutofit/>
          </a:bodyPr>
          <a:lstStyle/>
          <a:p>
            <a:pPr marL="0" indent="0">
              <a:buNone/>
            </a:pPr>
            <a:r>
              <a:rPr lang="en-US" sz="2200" dirty="0"/>
              <a:t>Example: Mahan Dr. &amp; Dempsey Mayo Rd. (Tallahassee)</a:t>
            </a:r>
          </a:p>
        </p:txBody>
      </p:sp>
      <p:grpSp>
        <p:nvGrpSpPr>
          <p:cNvPr id="7" name="Group 6"/>
          <p:cNvGrpSpPr/>
          <p:nvPr/>
        </p:nvGrpSpPr>
        <p:grpSpPr>
          <a:xfrm>
            <a:off x="76204" y="72944"/>
            <a:ext cx="1947033" cy="369332"/>
            <a:chOff x="34167" y="192234"/>
            <a:chExt cx="1947033" cy="369332"/>
          </a:xfrm>
        </p:grpSpPr>
        <p:sp>
          <p:nvSpPr>
            <p:cNvPr id="8" name="Freeform 7"/>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10" name="Freeform 9"/>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4948915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004" y="2131271"/>
            <a:ext cx="7791603" cy="4193333"/>
          </a:xfrm>
          <a:prstGeom prst="rect">
            <a:avLst/>
          </a:prstGeom>
          <a:noFill/>
          <a:ln w="34925">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normAutofit/>
          </a:bodyPr>
          <a:lstStyle/>
          <a:p>
            <a:pPr marL="0" indent="0">
              <a:buNone/>
            </a:pPr>
            <a:r>
              <a:rPr lang="en-US" sz="2200" dirty="0"/>
              <a:t>Example: Mahan Dr. &amp; Dempsey Mayo Rd. (Tallahassee)</a:t>
            </a:r>
          </a:p>
        </p:txBody>
      </p:sp>
      <p:sp>
        <p:nvSpPr>
          <p:cNvPr id="15" name="TextBox 14"/>
          <p:cNvSpPr txBox="1"/>
          <p:nvPr/>
        </p:nvSpPr>
        <p:spPr>
          <a:xfrm>
            <a:off x="175252" y="3370534"/>
            <a:ext cx="1904455" cy="2031325"/>
          </a:xfrm>
          <a:prstGeom prst="rect">
            <a:avLst/>
          </a:prstGeom>
          <a:solidFill>
            <a:schemeClr val="accent2">
              <a:lumMod val="20000"/>
              <a:lumOff val="80000"/>
            </a:schemeClr>
          </a:solidFill>
          <a:ln w="38100">
            <a:noFill/>
          </a:ln>
        </p:spPr>
        <p:txBody>
          <a:bodyPr wrap="square" lIns="91397" tIns="45698" rIns="91397" bIns="45698" rtlCol="0">
            <a:spAutoFit/>
          </a:bodyPr>
          <a:lstStyle/>
          <a:p>
            <a:r>
              <a:rPr lang="en-US" dirty="0" smtClean="0">
                <a:latin typeface="Arial" panose="020B0604020202020204" pitchFamily="34" charset="0"/>
                <a:cs typeface="Arial" panose="020B0604020202020204" pitchFamily="34" charset="0"/>
              </a:rPr>
              <a:t>Intersection is within the urban/urbanized boundary (pink)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Area </a:t>
            </a:r>
            <a:r>
              <a:rPr lang="en-US" dirty="0" smtClean="0">
                <a:latin typeface="Arial" panose="020B0604020202020204" pitchFamily="34" charset="0"/>
                <a:cs typeface="Arial" panose="020B0604020202020204" pitchFamily="34" charset="0"/>
              </a:rPr>
              <a:t>type is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a:t>
            </a:r>
            <a:r>
              <a:rPr lang="en-US" dirty="0" smtClean="0">
                <a:latin typeface="Arial" panose="020B0604020202020204" pitchFamily="34" charset="0"/>
                <a:cs typeface="Arial" panose="020B0604020202020204" pitchFamily="34" charset="0"/>
              </a:rPr>
              <a:t>ther </a:t>
            </a:r>
            <a:r>
              <a:rPr lang="en-US" dirty="0">
                <a:latin typeface="Arial" panose="020B0604020202020204" pitchFamily="34" charset="0"/>
                <a:cs typeface="Arial" panose="020B0604020202020204" pitchFamily="34" charset="0"/>
              </a:rPr>
              <a:t>u</a:t>
            </a:r>
            <a:r>
              <a:rPr lang="en-US" dirty="0" smtClean="0">
                <a:latin typeface="Arial" panose="020B0604020202020204" pitchFamily="34" charset="0"/>
                <a:cs typeface="Arial" panose="020B0604020202020204" pitchFamily="34" charset="0"/>
              </a:rPr>
              <a:t>rbanized</a:t>
            </a:r>
            <a:endParaRPr lang="en-US" dirty="0">
              <a:latin typeface="Arial" panose="020B0604020202020204" pitchFamily="34" charset="0"/>
              <a:cs typeface="Arial" panose="020B0604020202020204" pitchFamily="34" charset="0"/>
            </a:endParaRPr>
          </a:p>
        </p:txBody>
      </p:sp>
      <p:sp>
        <p:nvSpPr>
          <p:cNvPr id="6" name="Rectangle 5"/>
          <p:cNvSpPr/>
          <p:nvPr/>
        </p:nvSpPr>
        <p:spPr>
          <a:xfrm>
            <a:off x="4581566" y="3056300"/>
            <a:ext cx="1689138" cy="914400"/>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14339"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4" y="7038230"/>
            <a:ext cx="6237579" cy="3580175"/>
          </a:xfrm>
          <a:prstGeom prst="rect">
            <a:avLst/>
          </a:prstGeom>
          <a:noFill/>
          <a:ln w="254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4581570" y="3513500"/>
            <a:ext cx="1077279" cy="533400"/>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1" name="Right Arrow 10"/>
          <p:cNvSpPr/>
          <p:nvPr/>
        </p:nvSpPr>
        <p:spPr>
          <a:xfrm rot="13500000">
            <a:off x="4505366" y="6726637"/>
            <a:ext cx="152400" cy="152400"/>
          </a:xfrm>
          <a:prstGeom prst="rightArrow">
            <a:avLst/>
          </a:prstGeom>
          <a:solidFill>
            <a:schemeClr val="bg1"/>
          </a:solidFill>
          <a:ln w="9525">
            <a:solidFill>
              <a:schemeClr val="tx1"/>
            </a:solidFill>
          </a:ln>
          <a:effectLst>
            <a:outerShdw blurRad="25400" dist="1905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14340"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67455" y="2521016"/>
            <a:ext cx="5905500" cy="3407019"/>
          </a:xfrm>
          <a:prstGeom prst="rect">
            <a:avLst/>
          </a:prstGeom>
          <a:noFill/>
          <a:ln w="25400">
            <a:solidFill>
              <a:srgbClr val="5A506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5-Point Star 6"/>
          <p:cNvSpPr/>
          <p:nvPr/>
        </p:nvSpPr>
        <p:spPr>
          <a:xfrm>
            <a:off x="5120205" y="4098329"/>
            <a:ext cx="141942" cy="141942"/>
          </a:xfrm>
          <a:prstGeom prst="star5">
            <a:avLst/>
          </a:prstGeom>
          <a:solidFill>
            <a:srgbClr val="0865A2"/>
          </a:solidFill>
          <a:ln>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nvGrpSpPr>
          <p:cNvPr id="14" name="Group 13"/>
          <p:cNvGrpSpPr/>
          <p:nvPr/>
        </p:nvGrpSpPr>
        <p:grpSpPr>
          <a:xfrm>
            <a:off x="76204" y="72944"/>
            <a:ext cx="1947033" cy="369332"/>
            <a:chOff x="34167" y="192234"/>
            <a:chExt cx="1947033" cy="369332"/>
          </a:xfrm>
        </p:grpSpPr>
        <p:sp>
          <p:nvSpPr>
            <p:cNvPr id="17" name="Freeform 16"/>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19" name="Freeform 18"/>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1"/>
          <p:cNvSpPr>
            <a:spLocks noGrp="1"/>
          </p:cNvSpPr>
          <p:nvPr>
            <p:ph type="title"/>
          </p:nvPr>
        </p:nvSpPr>
        <p:spPr>
          <a:xfrm>
            <a:off x="951504" y="533400"/>
            <a:ext cx="7735296" cy="884238"/>
          </a:xfrm>
        </p:spPr>
        <p:txBody>
          <a:bodyPr>
            <a:normAutofit/>
          </a:bodyPr>
          <a:lstStyle/>
          <a:p>
            <a:r>
              <a:rPr lang="en-US" sz="4000" b="1" dirty="0"/>
              <a:t>Area Type </a:t>
            </a:r>
            <a:r>
              <a:rPr lang="en-US" sz="4000" dirty="0">
                <a:solidFill>
                  <a:schemeClr val="accent5"/>
                </a:solidFill>
              </a:rPr>
              <a:t>(</a:t>
            </a:r>
            <a:r>
              <a:rPr lang="en-US" sz="4000" dirty="0">
                <a:solidFill>
                  <a:schemeClr val="accent5"/>
                </a:solidFill>
                <a:hlinkClick r:id="rId7"/>
              </a:rPr>
              <a:t>TransPort</a:t>
            </a:r>
            <a:r>
              <a:rPr lang="en-US" sz="4000" dirty="0">
                <a:solidFill>
                  <a:schemeClr val="accent5"/>
                </a:solidFill>
              </a:rPr>
              <a:t>)</a:t>
            </a:r>
          </a:p>
        </p:txBody>
      </p:sp>
    </p:spTree>
    <p:custDataLst>
      <p:tags r:id="rId1"/>
    </p:custDataLst>
    <p:extLst>
      <p:ext uri="{BB962C8B-B14F-4D97-AF65-F5344CB8AC3E}">
        <p14:creationId xmlns:p14="http://schemas.microsoft.com/office/powerpoint/2010/main" val="33784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23000" decel="22857" fill="hold" grpId="0" nodeType="afterEffect">
                                  <p:stCondLst>
                                    <p:cond delay="0"/>
                                  </p:stCondLst>
                                  <p:childTnLst>
                                    <p:animMotion origin="layout" path="M 0.00035 0.00926 L 0.00139 -0.53865 " pathEditMode="fixed" rAng="0" ptsTypes="AA">
                                      <p:cBhvr>
                                        <p:cTn id="6" dur="1750" fill="hold"/>
                                        <p:tgtEl>
                                          <p:spTgt spid="11"/>
                                        </p:tgtEl>
                                        <p:attrNameLst>
                                          <p:attrName>ppt_x</p:attrName>
                                          <p:attrName>ppt_y</p:attrName>
                                        </p:attrNameLst>
                                      </p:cBhvr>
                                      <p:rCtr x="52" y="-27407"/>
                                    </p:animMotion>
                                  </p:childTnLst>
                                </p:cTn>
                              </p:par>
                            </p:childTnLst>
                          </p:cTn>
                        </p:par>
                        <p:par>
                          <p:cTn id="7" fill="hold">
                            <p:stCondLst>
                              <p:cond delay="1750"/>
                            </p:stCondLst>
                            <p:childTnLst>
                              <p:par>
                                <p:cTn id="8" presetID="6" presetClass="emph" presetSubtype="0" fill="hold" grpId="1" nodeType="afterEffect">
                                  <p:stCondLst>
                                    <p:cond delay="0"/>
                                  </p:stCondLst>
                                  <p:childTnLst>
                                    <p:animScale>
                                      <p:cBhvr>
                                        <p:cTn id="9" dur="500" fill="hold"/>
                                        <p:tgtEl>
                                          <p:spTgt spid="11"/>
                                        </p:tgtEl>
                                      </p:cBhvr>
                                      <p:by x="50000" y="50000"/>
                                    </p:animScale>
                                  </p:childTnLst>
                                </p:cTn>
                              </p:par>
                            </p:childTnLst>
                          </p:cTn>
                        </p:par>
                        <p:par>
                          <p:cTn id="10" fill="hold">
                            <p:stCondLst>
                              <p:cond delay="2250"/>
                            </p:stCondLst>
                            <p:childTnLst>
                              <p:par>
                                <p:cTn id="11" presetID="42" presetClass="path" presetSubtype="0" accel="50000" decel="50000" fill="hold" grpId="3" nodeType="afterEffect">
                                  <p:stCondLst>
                                    <p:cond delay="0"/>
                                  </p:stCondLst>
                                  <p:childTnLst>
                                    <p:animMotion origin="layout" path="M 0.00139 -0.53866 L 0.18472 -0.40764 " pathEditMode="relative" rAng="0" ptsTypes="AA">
                                      <p:cBhvr>
                                        <p:cTn id="12" dur="1250" fill="hold"/>
                                        <p:tgtEl>
                                          <p:spTgt spid="11"/>
                                        </p:tgtEl>
                                        <p:attrNameLst>
                                          <p:attrName>ppt_x</p:attrName>
                                          <p:attrName>ppt_y</p:attrName>
                                        </p:attrNameLst>
                                      </p:cBhvr>
                                      <p:rCtr x="9167" y="6551"/>
                                    </p:animMotion>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250"/>
                                        <p:tgtEl>
                                          <p:spTgt spid="6"/>
                                        </p:tgtEl>
                                      </p:cBhvr>
                                    </p:animEffect>
                                  </p:childTnLst>
                                </p:cTn>
                              </p:par>
                            </p:childTnLst>
                          </p:cTn>
                        </p:par>
                        <p:par>
                          <p:cTn id="16" fill="hold">
                            <p:stCondLst>
                              <p:cond delay="3500"/>
                            </p:stCondLst>
                            <p:childTnLst>
                              <p:par>
                                <p:cTn id="17" presetID="6" presetClass="emph" presetSubtype="0" fill="hold" grpId="2" nodeType="afterEffect">
                                  <p:stCondLst>
                                    <p:cond delay="0"/>
                                  </p:stCondLst>
                                  <p:childTnLst>
                                    <p:animScale>
                                      <p:cBhvr>
                                        <p:cTn id="18" dur="500" fill="hold"/>
                                        <p:tgtEl>
                                          <p:spTgt spid="11"/>
                                        </p:tgtEl>
                                      </p:cBhvr>
                                      <p:by x="200000" y="200000"/>
                                    </p:animScale>
                                  </p:childTnLst>
                                </p:cTn>
                              </p:par>
                            </p:childTnLst>
                          </p:cTn>
                        </p:par>
                        <p:par>
                          <p:cTn id="19" fill="hold">
                            <p:stCondLst>
                              <p:cond delay="4000"/>
                            </p:stCondLst>
                            <p:childTnLst>
                              <p:par>
                                <p:cTn id="20" presetID="53" presetClass="entr" presetSubtype="16" fill="hold" nodeType="afterEffect">
                                  <p:stCondLst>
                                    <p:cond delay="0"/>
                                  </p:stCondLst>
                                  <p:childTnLst>
                                    <p:set>
                                      <p:cBhvr>
                                        <p:cTn id="21" dur="1" fill="hold">
                                          <p:stCondLst>
                                            <p:cond delay="0"/>
                                          </p:stCondLst>
                                        </p:cTn>
                                        <p:tgtEl>
                                          <p:spTgt spid="14339"/>
                                        </p:tgtEl>
                                        <p:attrNameLst>
                                          <p:attrName>style.visibility</p:attrName>
                                        </p:attrNameLst>
                                      </p:cBhvr>
                                      <p:to>
                                        <p:strVal val="visible"/>
                                      </p:to>
                                    </p:set>
                                    <p:anim calcmode="lin" valueType="num">
                                      <p:cBhvr>
                                        <p:cTn id="22" dur="1000" fill="hold"/>
                                        <p:tgtEl>
                                          <p:spTgt spid="14339"/>
                                        </p:tgtEl>
                                        <p:attrNameLst>
                                          <p:attrName>ppt_w</p:attrName>
                                        </p:attrNameLst>
                                      </p:cBhvr>
                                      <p:tavLst>
                                        <p:tav tm="0">
                                          <p:val>
                                            <p:fltVal val="0"/>
                                          </p:val>
                                        </p:tav>
                                        <p:tav tm="100000">
                                          <p:val>
                                            <p:strVal val="#ppt_w"/>
                                          </p:val>
                                        </p:tav>
                                      </p:tavLst>
                                    </p:anim>
                                    <p:anim calcmode="lin" valueType="num">
                                      <p:cBhvr>
                                        <p:cTn id="23" dur="1000" fill="hold"/>
                                        <p:tgtEl>
                                          <p:spTgt spid="14339"/>
                                        </p:tgtEl>
                                        <p:attrNameLst>
                                          <p:attrName>ppt_h</p:attrName>
                                        </p:attrNameLst>
                                      </p:cBhvr>
                                      <p:tavLst>
                                        <p:tav tm="0">
                                          <p:val>
                                            <p:fltVal val="0"/>
                                          </p:val>
                                        </p:tav>
                                        <p:tav tm="100000">
                                          <p:val>
                                            <p:strVal val="#ppt_h"/>
                                          </p:val>
                                        </p:tav>
                                      </p:tavLst>
                                    </p:anim>
                                    <p:animEffect transition="in" filter="fade">
                                      <p:cBhvr>
                                        <p:cTn id="24" dur="1000"/>
                                        <p:tgtEl>
                                          <p:spTgt spid="14339"/>
                                        </p:tgtEl>
                                      </p:cBhvr>
                                    </p:animEffect>
                                  </p:childTnLst>
                                </p:cTn>
                              </p:par>
                              <p:par>
                                <p:cTn id="25" presetID="42" presetClass="path" presetSubtype="0" fill="hold" nodeType="withEffect">
                                  <p:stCondLst>
                                    <p:cond delay="0"/>
                                  </p:stCondLst>
                                  <p:childTnLst>
                                    <p:animMotion origin="layout" path="M 0.55208 -0.79259 L 0.2059 -0.65139 " pathEditMode="relative" rAng="0" ptsTypes="AA">
                                      <p:cBhvr>
                                        <p:cTn id="26" dur="1000" fill="hold"/>
                                        <p:tgtEl>
                                          <p:spTgt spid="14339"/>
                                        </p:tgtEl>
                                        <p:attrNameLst>
                                          <p:attrName>ppt_x</p:attrName>
                                          <p:attrName>ppt_y</p:attrName>
                                        </p:attrNameLst>
                                      </p:cBhvr>
                                      <p:rCtr x="-17309" y="706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4" nodeType="clickEffect">
                                  <p:stCondLst>
                                    <p:cond delay="0"/>
                                  </p:stCondLst>
                                  <p:childTnLst>
                                    <p:animMotion origin="layout" path="M 0.18472 -0.40764 L 0.00139 -0.46852 " pathEditMode="relative" rAng="0" ptsTypes="AA">
                                      <p:cBhvr>
                                        <p:cTn id="30" dur="2000" fill="hold"/>
                                        <p:tgtEl>
                                          <p:spTgt spid="11"/>
                                        </p:tgtEl>
                                        <p:attrNameLst>
                                          <p:attrName>ppt_x</p:attrName>
                                          <p:attrName>ppt_y</p:attrName>
                                        </p:attrNameLst>
                                      </p:cBhvr>
                                      <p:rCtr x="-9167" y="-3056"/>
                                    </p:animMotion>
                                  </p:childTnLst>
                                </p:cTn>
                              </p:par>
                            </p:childTnLst>
                          </p:cTn>
                        </p:par>
                        <p:par>
                          <p:cTn id="31" fill="hold">
                            <p:stCondLst>
                              <p:cond delay="2000"/>
                            </p:stCondLst>
                            <p:childTnLst>
                              <p:par>
                                <p:cTn id="32" presetID="6" presetClass="emph" presetSubtype="0" fill="hold" grpId="5" nodeType="afterEffect">
                                  <p:stCondLst>
                                    <p:cond delay="0"/>
                                  </p:stCondLst>
                                  <p:childTnLst>
                                    <p:animScale>
                                      <p:cBhvr>
                                        <p:cTn id="33" dur="500" fill="hold"/>
                                        <p:tgtEl>
                                          <p:spTgt spid="11"/>
                                        </p:tgtEl>
                                      </p:cBhvr>
                                      <p:by x="50000" y="50000"/>
                                    </p:animScale>
                                  </p:childTnLst>
                                </p:cTn>
                              </p:par>
                            </p:childTnLst>
                          </p:cTn>
                        </p:par>
                        <p:par>
                          <p:cTn id="34" fill="hold">
                            <p:stCondLst>
                              <p:cond delay="2500"/>
                            </p:stCondLst>
                            <p:childTnLst>
                              <p:par>
                                <p:cTn id="35" presetID="42" presetClass="path" presetSubtype="0" accel="50000" decel="50000" fill="hold" grpId="6" nodeType="afterEffect">
                                  <p:stCondLst>
                                    <p:cond delay="0"/>
                                  </p:stCondLst>
                                  <p:childTnLst>
                                    <p:animMotion origin="layout" path="M 0.00139 -0.46852 L 0.11805 -0.40186 " pathEditMode="relative" rAng="0" ptsTypes="AA">
                                      <p:cBhvr>
                                        <p:cTn id="36" dur="1250" fill="hold"/>
                                        <p:tgtEl>
                                          <p:spTgt spid="11"/>
                                        </p:tgtEl>
                                        <p:attrNameLst>
                                          <p:attrName>ppt_x</p:attrName>
                                          <p:attrName>ppt_y</p:attrName>
                                        </p:attrNameLst>
                                      </p:cBhvr>
                                      <p:rCtr x="5833" y="3333"/>
                                    </p:animMotion>
                                  </p:childTnLst>
                                </p:cTn>
                              </p:par>
                              <p:par>
                                <p:cTn id="37" presetID="22" presetClass="entr" presetSubtype="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1250"/>
                                        <p:tgtEl>
                                          <p:spTgt spid="16"/>
                                        </p:tgtEl>
                                      </p:cBhvr>
                                    </p:animEffect>
                                  </p:childTnLst>
                                </p:cTn>
                              </p:par>
                            </p:childTnLst>
                          </p:cTn>
                        </p:par>
                        <p:par>
                          <p:cTn id="40" fill="hold">
                            <p:stCondLst>
                              <p:cond delay="3750"/>
                            </p:stCondLst>
                            <p:childTnLst>
                              <p:par>
                                <p:cTn id="41" presetID="6" presetClass="emph" presetSubtype="0" fill="hold" grpId="7" nodeType="afterEffect">
                                  <p:stCondLst>
                                    <p:cond delay="0"/>
                                  </p:stCondLst>
                                  <p:childTnLst>
                                    <p:animScale>
                                      <p:cBhvr>
                                        <p:cTn id="42" dur="500" fill="hold"/>
                                        <p:tgtEl>
                                          <p:spTgt spid="11"/>
                                        </p:tgtEl>
                                      </p:cBhvr>
                                      <p:by x="200000" y="200000"/>
                                    </p:animScale>
                                  </p:childTnLst>
                                </p:cTn>
                              </p:par>
                            </p:childTnLst>
                          </p:cTn>
                        </p:par>
                        <p:par>
                          <p:cTn id="43" fill="hold">
                            <p:stCondLst>
                              <p:cond delay="4250"/>
                            </p:stCondLst>
                            <p:childTnLst>
                              <p:par>
                                <p:cTn id="44" presetID="53" presetClass="entr" presetSubtype="16" fill="hold" nodeType="afterEffect">
                                  <p:stCondLst>
                                    <p:cond delay="0"/>
                                  </p:stCondLst>
                                  <p:childTnLst>
                                    <p:set>
                                      <p:cBhvr>
                                        <p:cTn id="45" dur="1" fill="hold">
                                          <p:stCondLst>
                                            <p:cond delay="0"/>
                                          </p:stCondLst>
                                        </p:cTn>
                                        <p:tgtEl>
                                          <p:spTgt spid="14340"/>
                                        </p:tgtEl>
                                        <p:attrNameLst>
                                          <p:attrName>style.visibility</p:attrName>
                                        </p:attrNameLst>
                                      </p:cBhvr>
                                      <p:to>
                                        <p:strVal val="visible"/>
                                      </p:to>
                                    </p:set>
                                    <p:anim calcmode="lin" valueType="num">
                                      <p:cBhvr>
                                        <p:cTn id="46" dur="1000" fill="hold"/>
                                        <p:tgtEl>
                                          <p:spTgt spid="14340"/>
                                        </p:tgtEl>
                                        <p:attrNameLst>
                                          <p:attrName>ppt_w</p:attrName>
                                        </p:attrNameLst>
                                      </p:cBhvr>
                                      <p:tavLst>
                                        <p:tav tm="0">
                                          <p:val>
                                            <p:fltVal val="0"/>
                                          </p:val>
                                        </p:tav>
                                        <p:tav tm="100000">
                                          <p:val>
                                            <p:strVal val="#ppt_w"/>
                                          </p:val>
                                        </p:tav>
                                      </p:tavLst>
                                    </p:anim>
                                    <p:anim calcmode="lin" valueType="num">
                                      <p:cBhvr>
                                        <p:cTn id="47" dur="1000" fill="hold"/>
                                        <p:tgtEl>
                                          <p:spTgt spid="14340"/>
                                        </p:tgtEl>
                                        <p:attrNameLst>
                                          <p:attrName>ppt_h</p:attrName>
                                        </p:attrNameLst>
                                      </p:cBhvr>
                                      <p:tavLst>
                                        <p:tav tm="0">
                                          <p:val>
                                            <p:fltVal val="0"/>
                                          </p:val>
                                        </p:tav>
                                        <p:tav tm="100000">
                                          <p:val>
                                            <p:strVal val="#ppt_h"/>
                                          </p:val>
                                        </p:tav>
                                      </p:tavLst>
                                    </p:anim>
                                    <p:animEffect transition="in" filter="fade">
                                      <p:cBhvr>
                                        <p:cTn id="48" dur="1000"/>
                                        <p:tgtEl>
                                          <p:spTgt spid="14340"/>
                                        </p:tgtEl>
                                      </p:cBhvr>
                                    </p:animEffect>
                                  </p:childTnLst>
                                </p:cTn>
                              </p:par>
                              <p:par>
                                <p:cTn id="49" presetID="42" presetClass="path" presetSubtype="0" fill="hold" nodeType="withEffect">
                                  <p:stCondLst>
                                    <p:cond delay="0"/>
                                  </p:stCondLst>
                                  <p:childTnLst>
                                    <p:animMotion origin="layout" path="M 6.93889E-18 -0.10647 L -0.00833 -0.00647 " pathEditMode="fixed" rAng="0" ptsTypes="AA">
                                      <p:cBhvr>
                                        <p:cTn id="50" dur="1000" fill="hold"/>
                                        <p:tgtEl>
                                          <p:spTgt spid="14340"/>
                                        </p:tgtEl>
                                        <p:attrNameLst>
                                          <p:attrName>ppt_x</p:attrName>
                                          <p:attrName>ppt_y</p:attrName>
                                        </p:attrNameLst>
                                      </p:cBhvr>
                                      <p:rCtr x="-417" y="5000"/>
                                    </p:animMotion>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1000" fill="hold"/>
                                        <p:tgtEl>
                                          <p:spTgt spid="7"/>
                                        </p:tgtEl>
                                        <p:attrNameLst>
                                          <p:attrName>ppt_w</p:attrName>
                                        </p:attrNameLst>
                                      </p:cBhvr>
                                      <p:tavLst>
                                        <p:tav tm="0">
                                          <p:val>
                                            <p:fltVal val="0"/>
                                          </p:val>
                                        </p:tav>
                                        <p:tav tm="100000">
                                          <p:val>
                                            <p:strVal val="#ppt_w"/>
                                          </p:val>
                                        </p:tav>
                                      </p:tavLst>
                                    </p:anim>
                                    <p:anim calcmode="lin" valueType="num">
                                      <p:cBhvr>
                                        <p:cTn id="56" dur="1000" fill="hold"/>
                                        <p:tgtEl>
                                          <p:spTgt spid="7"/>
                                        </p:tgtEl>
                                        <p:attrNameLst>
                                          <p:attrName>ppt_h</p:attrName>
                                        </p:attrNameLst>
                                      </p:cBhvr>
                                      <p:tavLst>
                                        <p:tav tm="0">
                                          <p:val>
                                            <p:fltVal val="0"/>
                                          </p:val>
                                        </p:tav>
                                        <p:tav tm="100000">
                                          <p:val>
                                            <p:strVal val="#ppt_h"/>
                                          </p:val>
                                        </p:tav>
                                      </p:tavLst>
                                    </p:anim>
                                    <p:anim calcmode="lin" valueType="num">
                                      <p:cBhvr>
                                        <p:cTn id="57" dur="1000" fill="hold"/>
                                        <p:tgtEl>
                                          <p:spTgt spid="7"/>
                                        </p:tgtEl>
                                        <p:attrNameLst>
                                          <p:attrName>style.rotation</p:attrName>
                                        </p:attrNameLst>
                                      </p:cBhvr>
                                      <p:tavLst>
                                        <p:tav tm="0">
                                          <p:val>
                                            <p:fltVal val="90"/>
                                          </p:val>
                                        </p:tav>
                                        <p:tav tm="100000">
                                          <p:val>
                                            <p:fltVal val="0"/>
                                          </p:val>
                                        </p:tav>
                                      </p:tavLst>
                                    </p:anim>
                                    <p:animEffect transition="in" filter="fade">
                                      <p:cBhvr>
                                        <p:cTn id="58" dur="1000"/>
                                        <p:tgtEl>
                                          <p:spTgt spid="7"/>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16" grpId="0" animBg="1"/>
      <p:bldP spid="11" grpId="0" animBg="1"/>
      <p:bldP spid="11" grpId="1" animBg="1"/>
      <p:bldP spid="11" grpId="2" animBg="1"/>
      <p:bldP spid="11" grpId="3" animBg="1"/>
      <p:bldP spid="11" grpId="4" animBg="1"/>
      <p:bldP spid="11" grpId="5" animBg="1"/>
      <p:bldP spid="11" grpId="6" animBg="1"/>
      <p:bldP spid="11" grpId="7"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503" y="17932"/>
            <a:ext cx="7735296" cy="884238"/>
          </a:xfrm>
        </p:spPr>
        <p:txBody>
          <a:bodyPr>
            <a:normAutofit fontScale="90000"/>
          </a:bodyPr>
          <a:lstStyle/>
          <a:p>
            <a:pPr algn="ctr"/>
            <a:r>
              <a:rPr lang="en-US" b="1" dirty="0" smtClean="0"/>
              <a:t>Florida Transportation Information   (FTI) video</a:t>
            </a:r>
            <a:endParaRPr lang="en-US" b="1" dirty="0"/>
          </a:p>
        </p:txBody>
      </p:sp>
      <p:pic>
        <p:nvPicPr>
          <p:cNvPr id="5" name="Picture 4"/>
          <p:cNvPicPr>
            <a:picLocks noChangeAspect="1"/>
          </p:cNvPicPr>
          <p:nvPr/>
        </p:nvPicPr>
        <p:blipFill>
          <a:blip r:embed="rId5"/>
          <a:stretch>
            <a:fillRect/>
          </a:stretch>
        </p:blipFill>
        <p:spPr>
          <a:xfrm>
            <a:off x="556119" y="1143000"/>
            <a:ext cx="8526065" cy="4800600"/>
          </a:xfrm>
          <a:prstGeom prst="rect">
            <a:avLst/>
          </a:prstGeom>
        </p:spPr>
      </p:pic>
      <p:pic>
        <p:nvPicPr>
          <p:cNvPr id="3" name="Picture 2"/>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3657600" y="1295400"/>
            <a:ext cx="4343400" cy="439784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757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503" y="17932"/>
            <a:ext cx="7735296" cy="884238"/>
          </a:xfrm>
        </p:spPr>
        <p:txBody>
          <a:bodyPr>
            <a:normAutofit fontScale="90000"/>
          </a:bodyPr>
          <a:lstStyle/>
          <a:p>
            <a:pPr algn="ctr"/>
            <a:r>
              <a:rPr lang="en-US" b="1" dirty="0" smtClean="0"/>
              <a:t>Florida Transportation Information   DVD</a:t>
            </a:r>
            <a:endParaRPr lang="en-US" b="1" dirty="0"/>
          </a:p>
        </p:txBody>
      </p:sp>
      <p:pic>
        <p:nvPicPr>
          <p:cNvPr id="3" name="Picture 2"/>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657600" y="1295400"/>
            <a:ext cx="4343400" cy="439784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a:off x="2427989" y="1335606"/>
            <a:ext cx="4782323" cy="4388919"/>
          </a:xfrm>
          <a:prstGeom prst="rect">
            <a:avLst/>
          </a:prstGeom>
        </p:spPr>
      </p:pic>
      <p:pic>
        <p:nvPicPr>
          <p:cNvPr id="8" name="Picture 7"/>
          <p:cNvPicPr>
            <a:picLocks noChangeAspect="1"/>
          </p:cNvPicPr>
          <p:nvPr/>
        </p:nvPicPr>
        <p:blipFill>
          <a:blip r:embed="rId7"/>
          <a:stretch>
            <a:fillRect/>
          </a:stretch>
        </p:blipFill>
        <p:spPr>
          <a:xfrm>
            <a:off x="1428250" y="1219200"/>
            <a:ext cx="6781800" cy="5326994"/>
          </a:xfrm>
          <a:prstGeom prst="rect">
            <a:avLst/>
          </a:prstGeom>
        </p:spPr>
      </p:pic>
      <p:cxnSp>
        <p:nvCxnSpPr>
          <p:cNvPr id="12" name="Straight Arrow Connector 11"/>
          <p:cNvCxnSpPr/>
          <p:nvPr/>
        </p:nvCxnSpPr>
        <p:spPr>
          <a:xfrm flipH="1">
            <a:off x="7182123" y="2455495"/>
            <a:ext cx="1505723" cy="12440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7995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 presetClass="exit" presetSubtype="0" fill="hold" nodeType="afterEffect">
                                  <p:stCondLst>
                                    <p:cond delay="500"/>
                                  </p:stCondLst>
                                  <p:childTnLst>
                                    <p:set>
                                      <p:cBhvr>
                                        <p:cTn id="13" dur="1" fill="hold">
                                          <p:stCondLst>
                                            <p:cond delay="0"/>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50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10458" y="2470837"/>
            <a:ext cx="3962400" cy="830952"/>
          </a:xfrm>
          <a:prstGeom prst="rect">
            <a:avLst/>
          </a:prstGeom>
          <a:solidFill>
            <a:schemeClr val="accent2">
              <a:lumMod val="20000"/>
              <a:lumOff val="80000"/>
            </a:schemeClr>
          </a:solidFill>
        </p:spPr>
        <p:txBody>
          <a:bodyPr wrap="square" lIns="91397" tIns="45698" rIns="91397" bIns="45698" rtlCol="0">
            <a:spAutoFit/>
          </a:bodyPr>
          <a:lstStyle/>
          <a:p>
            <a:r>
              <a:rPr lang="en-US" sz="2400" dirty="0">
                <a:latin typeface="Arial" panose="020B0604020202020204" pitchFamily="34" charset="0"/>
                <a:cs typeface="Arial" panose="020B0604020202020204" pitchFamily="34" charset="0"/>
              </a:rPr>
              <a:t>Example for a core freeway in an urbanized area </a:t>
            </a:r>
          </a:p>
        </p:txBody>
      </p:sp>
      <p:sp>
        <p:nvSpPr>
          <p:cNvPr id="2" name="Title 1"/>
          <p:cNvSpPr>
            <a:spLocks noGrp="1"/>
          </p:cNvSpPr>
          <p:nvPr>
            <p:ph type="title"/>
          </p:nvPr>
        </p:nvSpPr>
        <p:spPr>
          <a:xfrm>
            <a:off x="335186" y="542923"/>
            <a:ext cx="8622407" cy="884238"/>
          </a:xfrm>
        </p:spPr>
        <p:txBody>
          <a:bodyPr>
            <a:normAutofit/>
          </a:bodyPr>
          <a:lstStyle/>
          <a:p>
            <a:r>
              <a:rPr lang="en-US" sz="3200" b="1" dirty="0"/>
              <a:t>Percent Heavy Vehicles </a:t>
            </a:r>
            <a:r>
              <a:rPr lang="en-US" sz="2800" i="1" dirty="0" smtClean="0">
                <a:solidFill>
                  <a:schemeClr val="accent5"/>
                </a:solidFill>
              </a:rPr>
              <a:t>(From back of GSVTs</a:t>
            </a:r>
            <a:r>
              <a:rPr lang="en-US" sz="2800" i="1" dirty="0">
                <a:solidFill>
                  <a:schemeClr val="accent5"/>
                </a:solidFill>
              </a:rPr>
              <a:t>)</a:t>
            </a:r>
            <a:endParaRPr lang="en-US" sz="3200" i="1" dirty="0">
              <a:solidFill>
                <a:schemeClr val="accent5"/>
              </a:solidFill>
            </a:endParaRPr>
          </a:p>
        </p:txBody>
      </p:sp>
      <p:pic>
        <p:nvPicPr>
          <p:cNvPr id="1126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34611" y="1295400"/>
            <a:ext cx="4309389"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6309057" y="1429117"/>
            <a:ext cx="2335550" cy="381000"/>
          </a:xfrm>
          <a:prstGeom prst="roundRect">
            <a:avLst>
              <a:gd name="adj" fmla="val 44035"/>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cxnSp>
        <p:nvCxnSpPr>
          <p:cNvPr id="7" name="Straight Arrow Connector 6"/>
          <p:cNvCxnSpPr>
            <a:endCxn id="14" idx="2"/>
          </p:cNvCxnSpPr>
          <p:nvPr/>
        </p:nvCxnSpPr>
        <p:spPr>
          <a:xfrm flipV="1">
            <a:off x="4572858" y="2119944"/>
            <a:ext cx="1902205" cy="796286"/>
          </a:xfrm>
          <a:prstGeom prst="straightConnector1">
            <a:avLst/>
          </a:prstGeom>
          <a:ln w="28575">
            <a:solidFill>
              <a:srgbClr val="0865A2"/>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475063" y="2005644"/>
            <a:ext cx="304800" cy="228600"/>
          </a:xfrm>
          <a:prstGeom prst="ellipse">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5" name="Rectangle 14"/>
          <p:cNvSpPr/>
          <p:nvPr/>
        </p:nvSpPr>
        <p:spPr>
          <a:xfrm>
            <a:off x="5215607" y="3293852"/>
            <a:ext cx="2057400" cy="838200"/>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1126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0503" y="3871222"/>
            <a:ext cx="4640437" cy="1702011"/>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3136900" y="4775200"/>
            <a:ext cx="533400" cy="228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7" name="TextBox 16"/>
          <p:cNvSpPr txBox="1"/>
          <p:nvPr/>
        </p:nvSpPr>
        <p:spPr>
          <a:xfrm>
            <a:off x="1066800" y="5778504"/>
            <a:ext cx="3429000" cy="461620"/>
          </a:xfrm>
          <a:prstGeom prst="rect">
            <a:avLst/>
          </a:prstGeom>
          <a:noFill/>
        </p:spPr>
        <p:txBody>
          <a:bodyPr wrap="square" lIns="91397" tIns="45698" rIns="91397" bIns="45698" rtlCol="0">
            <a:spAutoFit/>
          </a:bodyPr>
          <a:lstStyle/>
          <a:p>
            <a:r>
              <a:rPr lang="en-US" sz="2400" dirty="0">
                <a:latin typeface="Arial" panose="020B0604020202020204" pitchFamily="34" charset="0"/>
                <a:cs typeface="Arial" panose="020B0604020202020204" pitchFamily="34" charset="0"/>
              </a:rPr>
              <a:t>% Heavy Vehicles = 4.0</a:t>
            </a:r>
          </a:p>
        </p:txBody>
      </p:sp>
      <p:grpSp>
        <p:nvGrpSpPr>
          <p:cNvPr id="13" name="Group 12"/>
          <p:cNvGrpSpPr/>
          <p:nvPr/>
        </p:nvGrpSpPr>
        <p:grpSpPr>
          <a:xfrm>
            <a:off x="76204" y="72944"/>
            <a:ext cx="1947033" cy="369332"/>
            <a:chOff x="34167" y="192234"/>
            <a:chExt cx="1947033" cy="369332"/>
          </a:xfrm>
        </p:grpSpPr>
        <p:sp>
          <p:nvSpPr>
            <p:cNvPr id="20" name="Freeform 19"/>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22" name="Freeform 21"/>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907031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100"/>
                                        <p:tgtEl>
                                          <p:spTgt spid="5"/>
                                        </p:tgtEl>
                                      </p:cBhvr>
                                    </p:animEffect>
                                  </p:childTnLst>
                                </p:cTn>
                              </p:par>
                            </p:childTnLst>
                          </p:cTn>
                        </p:par>
                        <p:par>
                          <p:cTn id="8" fill="hold">
                            <p:stCondLst>
                              <p:cond delay="11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600"/>
                            </p:stCondLst>
                            <p:childTnLst>
                              <p:par>
                                <p:cTn id="13" presetID="21"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1100"/>
                                        <p:tgtEl>
                                          <p:spTgt spid="14"/>
                                        </p:tgtEl>
                                      </p:cBhvr>
                                    </p:animEffect>
                                  </p:childTnLst>
                                </p:cTn>
                              </p:par>
                            </p:childTnLst>
                          </p:cTn>
                        </p:par>
                        <p:par>
                          <p:cTn id="16" fill="hold">
                            <p:stCondLst>
                              <p:cond delay="27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3200"/>
                            </p:stCondLst>
                            <p:childTnLst>
                              <p:par>
                                <p:cTn id="21" presetID="53" presetClass="entr" presetSubtype="16" fill="hold" nodeType="afterEffect">
                                  <p:stCondLst>
                                    <p:cond delay="0"/>
                                  </p:stCondLst>
                                  <p:childTnLst>
                                    <p:set>
                                      <p:cBhvr>
                                        <p:cTn id="22" dur="1" fill="hold">
                                          <p:stCondLst>
                                            <p:cond delay="0"/>
                                          </p:stCondLst>
                                        </p:cTn>
                                        <p:tgtEl>
                                          <p:spTgt spid="11268"/>
                                        </p:tgtEl>
                                        <p:attrNameLst>
                                          <p:attrName>style.visibility</p:attrName>
                                        </p:attrNameLst>
                                      </p:cBhvr>
                                      <p:to>
                                        <p:strVal val="visible"/>
                                      </p:to>
                                    </p:set>
                                    <p:anim calcmode="lin" valueType="num">
                                      <p:cBhvr>
                                        <p:cTn id="23" dur="1500" fill="hold"/>
                                        <p:tgtEl>
                                          <p:spTgt spid="11268"/>
                                        </p:tgtEl>
                                        <p:attrNameLst>
                                          <p:attrName>ppt_w</p:attrName>
                                        </p:attrNameLst>
                                      </p:cBhvr>
                                      <p:tavLst>
                                        <p:tav tm="0">
                                          <p:val>
                                            <p:fltVal val="0"/>
                                          </p:val>
                                        </p:tav>
                                        <p:tav tm="100000">
                                          <p:val>
                                            <p:strVal val="#ppt_w"/>
                                          </p:val>
                                        </p:tav>
                                      </p:tavLst>
                                    </p:anim>
                                    <p:anim calcmode="lin" valueType="num">
                                      <p:cBhvr>
                                        <p:cTn id="24" dur="1500" fill="hold"/>
                                        <p:tgtEl>
                                          <p:spTgt spid="11268"/>
                                        </p:tgtEl>
                                        <p:attrNameLst>
                                          <p:attrName>ppt_h</p:attrName>
                                        </p:attrNameLst>
                                      </p:cBhvr>
                                      <p:tavLst>
                                        <p:tav tm="0">
                                          <p:val>
                                            <p:fltVal val="0"/>
                                          </p:val>
                                        </p:tav>
                                        <p:tav tm="100000">
                                          <p:val>
                                            <p:strVal val="#ppt_h"/>
                                          </p:val>
                                        </p:tav>
                                      </p:tavLst>
                                    </p:anim>
                                    <p:animEffect transition="in" filter="fade">
                                      <p:cBhvr>
                                        <p:cTn id="25" dur="1500"/>
                                        <p:tgtEl>
                                          <p:spTgt spid="11268"/>
                                        </p:tgtEl>
                                      </p:cBhvr>
                                    </p:animEffect>
                                  </p:childTnLst>
                                </p:cTn>
                              </p:par>
                              <p:par>
                                <p:cTn id="26" presetID="42" presetClass="path" presetSubtype="0" accel="50000" decel="50000" fill="hold" nodeType="withEffect">
                                  <p:stCondLst>
                                    <p:cond delay="0"/>
                                  </p:stCondLst>
                                  <p:childTnLst>
                                    <p:animMotion origin="layout" path="M 0.38454 -0.15834 L 0.0012 0.00024 " pathEditMode="fixed" rAng="0" ptsTypes="AA">
                                      <p:cBhvr>
                                        <p:cTn id="27" dur="1500" fill="hold"/>
                                        <p:tgtEl>
                                          <p:spTgt spid="11268"/>
                                        </p:tgtEl>
                                        <p:attrNameLst>
                                          <p:attrName>ppt_x</p:attrName>
                                          <p:attrName>ppt_y</p:attrName>
                                        </p:attrNameLst>
                                      </p:cBhvr>
                                      <p:rCtr x="-19167" y="7917"/>
                                    </p:animMotion>
                                  </p:childTnLst>
                                </p:cTn>
                              </p:par>
                              <p:par>
                                <p:cTn id="28" presetID="1" presetClass="entr" presetSubtype="0" fill="hold" nodeType="withEffect">
                                  <p:stCondLst>
                                    <p:cond delay="0"/>
                                  </p:stCondLst>
                                  <p:childTnLst>
                                    <p:set>
                                      <p:cBhvr>
                                        <p:cTn id="29" dur="1" fill="hold">
                                          <p:stCondLst>
                                            <p:cond delay="0"/>
                                          </p:stCondLst>
                                        </p:cTn>
                                        <p:tgtEl>
                                          <p:spTgt spid="1126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1100"/>
                                        <p:tgtEl>
                                          <p:spTgt spid="16"/>
                                        </p:tgtEl>
                                      </p:cBhvr>
                                    </p:animEffect>
                                  </p:childTnLst>
                                </p:cTn>
                              </p:par>
                            </p:childTnLst>
                          </p:cTn>
                        </p:par>
                        <p:par>
                          <p:cTn id="35" fill="hold">
                            <p:stCondLst>
                              <p:cond delay="1100"/>
                            </p:stCondLst>
                            <p:childTnLst>
                              <p:par>
                                <p:cTn id="36" presetID="1"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dirty="0"/>
              <a:t>Find the following parameters for Interstate I-4 in Orlando (D5) between Princeton St and Par St:</a:t>
            </a:r>
          </a:p>
          <a:p>
            <a:r>
              <a:rPr lang="en-US" sz="2800" dirty="0"/>
              <a:t>Area Type</a:t>
            </a:r>
          </a:p>
          <a:p>
            <a:r>
              <a:rPr lang="en-US" sz="2800" dirty="0"/>
              <a:t>Peak Direction</a:t>
            </a:r>
          </a:p>
          <a:p>
            <a:r>
              <a:rPr lang="en-US" sz="2800" dirty="0"/>
              <a:t>AADT</a:t>
            </a:r>
          </a:p>
          <a:p>
            <a:r>
              <a:rPr lang="en-US" sz="2800" dirty="0"/>
              <a:t>K-Factor</a:t>
            </a:r>
          </a:p>
          <a:p>
            <a:r>
              <a:rPr lang="en-US" sz="2800" dirty="0"/>
              <a:t>D-Factor </a:t>
            </a:r>
          </a:p>
          <a:p>
            <a:r>
              <a:rPr lang="en-US" sz="2800" dirty="0"/>
              <a:t>% Heavy Vehicles</a:t>
            </a:r>
          </a:p>
          <a:p>
            <a:endParaRPr lang="en-US" sz="2800" dirty="0"/>
          </a:p>
        </p:txBody>
      </p:sp>
      <p:grpSp>
        <p:nvGrpSpPr>
          <p:cNvPr id="5" name="Group 4"/>
          <p:cNvGrpSpPr/>
          <p:nvPr/>
        </p:nvGrpSpPr>
        <p:grpSpPr>
          <a:xfrm>
            <a:off x="76204" y="72944"/>
            <a:ext cx="1947033" cy="369332"/>
            <a:chOff x="34167" y="192234"/>
            <a:chExt cx="1947033" cy="369332"/>
          </a:xfrm>
        </p:grpSpPr>
        <p:sp>
          <p:nvSpPr>
            <p:cNvPr id="6" name="Freeform 5"/>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8" name="Freeform 7"/>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a:xfrm>
            <a:off x="2438400" y="-3400"/>
            <a:ext cx="6705600" cy="442119"/>
          </a:xfrm>
        </p:spPr>
        <p:txBody>
          <a:bodyPr>
            <a:noAutofit/>
          </a:bodyPr>
          <a:lstStyle/>
          <a:p>
            <a:pPr algn="ctr"/>
            <a:r>
              <a:rPr lang="en-US" sz="3200" b="1" dirty="0" smtClean="0"/>
              <a:t>Example 1</a:t>
            </a:r>
            <a:endParaRPr lang="en-US" sz="3200" b="1" dirty="0"/>
          </a:p>
        </p:txBody>
      </p:sp>
    </p:spTree>
    <p:custDataLst>
      <p:tags r:id="rId1"/>
    </p:custDataLst>
    <p:extLst>
      <p:ext uri="{BB962C8B-B14F-4D97-AF65-F5344CB8AC3E}">
        <p14:creationId xmlns:p14="http://schemas.microsoft.com/office/powerpoint/2010/main" val="1576379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8575" y="4267200"/>
            <a:ext cx="8305800" cy="2033570"/>
          </a:xfrm>
        </p:spPr>
        <p:txBody>
          <a:bodyPr/>
          <a:lstStyle/>
          <a:p>
            <a:pPr>
              <a:buFont typeface="Arial" panose="020B0604020202020204" pitchFamily="34" charset="0"/>
              <a:buChar char="•"/>
            </a:pPr>
            <a:r>
              <a:rPr lang="en-US" dirty="0" smtClean="0"/>
              <a:t>Name </a:t>
            </a:r>
          </a:p>
          <a:p>
            <a:pPr>
              <a:buFont typeface="Arial" panose="020B0604020202020204" pitchFamily="34" charset="0"/>
              <a:buChar char="•"/>
            </a:pPr>
            <a:r>
              <a:rPr lang="en-US" dirty="0" smtClean="0"/>
              <a:t>Agency</a:t>
            </a:r>
          </a:p>
          <a:p>
            <a:pPr>
              <a:buFont typeface="Arial" panose="020B0604020202020204" pitchFamily="34" charset="0"/>
              <a:buChar char="•"/>
            </a:pPr>
            <a:r>
              <a:rPr lang="en-US" dirty="0" smtClean="0"/>
              <a:t>Experience with Q/LOS</a:t>
            </a:r>
            <a:endParaRPr lang="en-US" dirty="0"/>
          </a:p>
        </p:txBody>
      </p:sp>
      <p:sp>
        <p:nvSpPr>
          <p:cNvPr id="10" name="TextBox 9"/>
          <p:cNvSpPr txBox="1"/>
          <p:nvPr/>
        </p:nvSpPr>
        <p:spPr>
          <a:xfrm>
            <a:off x="1466351" y="884150"/>
            <a:ext cx="6705601" cy="1877393"/>
          </a:xfrm>
          <a:prstGeom prst="rect">
            <a:avLst/>
          </a:prstGeom>
          <a:noFill/>
        </p:spPr>
        <p:txBody>
          <a:bodyPr wrap="square" lIns="91397" tIns="45698" rIns="91397" bIns="45698" rtlCol="0">
            <a:spAutoFit/>
          </a:bodyPr>
          <a:lstStyle/>
          <a:p>
            <a:r>
              <a:rPr lang="en-US" sz="4400" b="1" dirty="0">
                <a:latin typeface="Arial" panose="020B0604020202020204" pitchFamily="34" charset="0"/>
                <a:cs typeface="Arial" panose="020B0604020202020204" pitchFamily="34" charset="0"/>
              </a:rPr>
              <a:t>Quality/Level of </a:t>
            </a:r>
            <a:r>
              <a:rPr lang="en-US" sz="4400" b="1" dirty="0" smtClean="0">
                <a:latin typeface="Arial" panose="020B0604020202020204" pitchFamily="34" charset="0"/>
                <a:cs typeface="Arial" panose="020B0604020202020204" pitchFamily="34" charset="0"/>
              </a:rPr>
              <a:t>Service</a:t>
            </a:r>
          </a:p>
          <a:p>
            <a:endParaRPr lang="en-US" sz="4400" b="1" dirty="0" smtClean="0">
              <a:latin typeface="Arial" panose="020B0604020202020204" pitchFamily="34" charset="0"/>
              <a:cs typeface="Arial" panose="020B0604020202020204" pitchFamily="34" charset="0"/>
            </a:endParaRPr>
          </a:p>
          <a:p>
            <a:pPr algn="ctr"/>
            <a:r>
              <a:rPr lang="en-US" sz="2800" dirty="0"/>
              <a:t>Introduction and Key Concepts</a:t>
            </a:r>
            <a:endParaRPr lang="en-US" sz="28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1063" y="3863185"/>
            <a:ext cx="3048000" cy="3048000"/>
          </a:xfrm>
          <a:prstGeom prst="rect">
            <a:avLst/>
          </a:prstGeom>
        </p:spPr>
      </p:pic>
      <p:sp>
        <p:nvSpPr>
          <p:cNvPr id="9" name="Pentagon 8"/>
          <p:cNvSpPr/>
          <p:nvPr/>
        </p:nvSpPr>
        <p:spPr bwMode="auto">
          <a:xfrm>
            <a:off x="0" y="-9604"/>
            <a:ext cx="2590800" cy="411480"/>
          </a:xfrm>
          <a:prstGeom prst="homePlate">
            <a:avLst/>
          </a:prstGeom>
          <a:solidFill>
            <a:schemeClr val="accent2"/>
          </a:solidFill>
          <a:ln>
            <a:noFill/>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397" tIns="45698" rIns="91397" bIns="45698" numCol="1" rtlCol="0" anchor="t" anchorCtr="0" compatLnSpc="1">
            <a:prstTxWarp prst="textNoShape">
              <a:avLst/>
            </a:prstTxWarp>
          </a:bodyPr>
          <a:lstStyle/>
          <a:p>
            <a:pPr eaLnBrk="0" fontAlgn="base" hangingPunct="0">
              <a:spcBef>
                <a:spcPct val="0"/>
              </a:spcBef>
              <a:spcAft>
                <a:spcPct val="0"/>
              </a:spcAft>
            </a:pPr>
            <a:r>
              <a:rPr lang="en-US" sz="2000" dirty="0" smtClean="0">
                <a:solidFill>
                  <a:schemeClr val="tx1"/>
                </a:solidFill>
                <a:latin typeface="Arial" charset="0"/>
              </a:rPr>
              <a:t>INTRODUCTION</a:t>
            </a:r>
            <a:endParaRPr lang="en-US" sz="2000" dirty="0">
              <a:solidFill>
                <a:schemeClr val="tx1"/>
              </a:solidFill>
              <a:latin typeface="Arial" charset="0"/>
            </a:endParaRPr>
          </a:p>
        </p:txBody>
      </p:sp>
      <p:sp>
        <p:nvSpPr>
          <p:cNvPr id="12" name="Text Placeholder 2"/>
          <p:cNvSpPr>
            <a:spLocks noGrp="1"/>
          </p:cNvSpPr>
          <p:nvPr>
            <p:ph type="body" idx="10"/>
          </p:nvPr>
        </p:nvSpPr>
        <p:spPr>
          <a:xfrm>
            <a:off x="175034" y="3429002"/>
            <a:ext cx="8664166" cy="663595"/>
          </a:xfrm>
        </p:spPr>
        <p:txBody>
          <a:bodyPr/>
          <a:lstStyle/>
          <a:p>
            <a:r>
              <a:rPr lang="en-US" dirty="0" smtClean="0"/>
              <a:t>Agenda Item 1</a:t>
            </a:r>
            <a:endParaRPr lang="en-US" dirty="0"/>
          </a:p>
        </p:txBody>
      </p:sp>
    </p:spTree>
    <p:custDataLst>
      <p:tags r:id="rId1"/>
    </p:custDataLst>
    <p:extLst>
      <p:ext uri="{BB962C8B-B14F-4D97-AF65-F5344CB8AC3E}">
        <p14:creationId xmlns:p14="http://schemas.microsoft.com/office/powerpoint/2010/main" val="123732132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5352" y="685800"/>
            <a:ext cx="7735296" cy="4525963"/>
          </a:xfrm>
        </p:spPr>
        <p:txBody>
          <a:bodyPr>
            <a:normAutofit/>
          </a:bodyPr>
          <a:lstStyle/>
          <a:p>
            <a:pPr marL="0" indent="0">
              <a:buNone/>
            </a:pPr>
            <a:r>
              <a:rPr lang="en-US" b="1" dirty="0" smtClean="0"/>
              <a:t>Area Type</a:t>
            </a:r>
          </a:p>
          <a:p>
            <a:pPr marL="0" indent="0">
              <a:buNone/>
            </a:pPr>
            <a:endParaRPr lang="en-US" sz="2400"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2500" t="12917" r="15833" b="21323"/>
          <a:stretch/>
        </p:blipFill>
        <p:spPr>
          <a:xfrm>
            <a:off x="1371600" y="1524000"/>
            <a:ext cx="6553200" cy="4267200"/>
          </a:xfrm>
          <a:prstGeom prst="rect">
            <a:avLst/>
          </a:prstGeom>
        </p:spPr>
      </p:pic>
      <p:sp>
        <p:nvSpPr>
          <p:cNvPr id="5" name="Rectangle 4"/>
          <p:cNvSpPr/>
          <p:nvPr/>
        </p:nvSpPr>
        <p:spPr>
          <a:xfrm>
            <a:off x="4419600" y="2590800"/>
            <a:ext cx="457200" cy="1600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3"/>
          <p:cNvSpPr>
            <a:spLocks noGrp="1"/>
          </p:cNvSpPr>
          <p:nvPr>
            <p:ph type="title"/>
          </p:nvPr>
        </p:nvSpPr>
        <p:spPr>
          <a:xfrm>
            <a:off x="2438400" y="-3400"/>
            <a:ext cx="6705600" cy="442119"/>
          </a:xfrm>
        </p:spPr>
        <p:txBody>
          <a:bodyPr>
            <a:noAutofit/>
          </a:bodyPr>
          <a:lstStyle/>
          <a:p>
            <a:pPr algn="ctr"/>
            <a:r>
              <a:rPr lang="en-US" sz="3200" b="1" dirty="0" smtClean="0"/>
              <a:t>Example 1</a:t>
            </a:r>
            <a:endParaRPr lang="en-US" sz="3200" b="1" dirty="0"/>
          </a:p>
        </p:txBody>
      </p:sp>
      <p:grpSp>
        <p:nvGrpSpPr>
          <p:cNvPr id="14" name="Group 13"/>
          <p:cNvGrpSpPr/>
          <p:nvPr/>
        </p:nvGrpSpPr>
        <p:grpSpPr>
          <a:xfrm>
            <a:off x="76204" y="72944"/>
            <a:ext cx="1947033" cy="369332"/>
            <a:chOff x="34167" y="192234"/>
            <a:chExt cx="1947033" cy="369332"/>
          </a:xfrm>
        </p:grpSpPr>
        <p:sp>
          <p:nvSpPr>
            <p:cNvPr id="15" name="Freeform 14"/>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17" name="Freeform 16"/>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669421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Data Sources Example Problem</a:t>
            </a:r>
            <a:endParaRPr lang="en-US" dirty="0">
              <a:solidFill>
                <a:schemeClr val="bg1"/>
              </a:solidFill>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2400" y="2241728"/>
            <a:ext cx="3581400" cy="434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H="1">
            <a:off x="5591175" y="2920132"/>
            <a:ext cx="27432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1085352" y="685800"/>
            <a:ext cx="7735296" cy="4525963"/>
          </a:xfrm>
          <a:prstGeom prst="rect">
            <a:avLst/>
          </a:prstGeom>
        </p:spPr>
        <p:txBody>
          <a:bodyPr vert="horz" lIns="0" tIns="0" rIns="0" bIns="0" rtlCol="0">
            <a:normAutofit/>
          </a:bodyPr>
          <a:lstStyle>
            <a:lvl1pPr marL="342739" indent="-342739" algn="l" defTabSz="913972" rtl="0" eaLnBrk="1" latinLnBrk="0" hangingPunct="1">
              <a:spcBef>
                <a:spcPct val="20000"/>
              </a:spcBef>
              <a:buClr>
                <a:schemeClr val="accent6">
                  <a:lumMod val="75000"/>
                </a:schemeClr>
              </a:buClr>
              <a:buFont typeface="Wingdings" pitchFamily="2" charset="2"/>
              <a:buChar char="§"/>
              <a:defRPr sz="3200" kern="1200">
                <a:solidFill>
                  <a:schemeClr val="tx1"/>
                </a:solidFill>
                <a:latin typeface="Arial" pitchFamily="34" charset="0"/>
                <a:ea typeface="+mn-ea"/>
                <a:cs typeface="Arial" pitchFamily="34" charset="0"/>
              </a:defRPr>
            </a:lvl1pPr>
            <a:lvl2pPr marL="742602" indent="-285616" algn="l" defTabSz="913972" rtl="0" eaLnBrk="1" latinLnBrk="0" hangingPunct="1">
              <a:spcBef>
                <a:spcPct val="20000"/>
              </a:spcBef>
              <a:buClr>
                <a:schemeClr val="accent4">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2466" indent="-228492" algn="l" defTabSz="913972" rtl="0" eaLnBrk="1" latinLnBrk="0" hangingPunct="1">
              <a:spcBef>
                <a:spcPct val="20000"/>
              </a:spcBef>
              <a:buClr>
                <a:srgbClr val="0070C0"/>
              </a:buClr>
              <a:buFont typeface="Wingdings" pitchFamily="2" charset="2"/>
              <a:buChar char="§"/>
              <a:defRPr sz="2400" kern="1200">
                <a:solidFill>
                  <a:schemeClr val="tx1"/>
                </a:solidFill>
                <a:latin typeface="Arial" pitchFamily="34" charset="0"/>
                <a:ea typeface="+mn-ea"/>
                <a:cs typeface="Arial" pitchFamily="34" charset="0"/>
              </a:defRPr>
            </a:lvl3pPr>
            <a:lvl4pPr marL="1599451" indent="-228492" algn="l" defTabSz="913972" rtl="0" eaLnBrk="1" latinLnBrk="0" hangingPunct="1">
              <a:spcBef>
                <a:spcPct val="20000"/>
              </a:spcBef>
              <a:buClr>
                <a:schemeClr val="accent6">
                  <a:lumMod val="75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6438" indent="-228492" algn="l" defTabSz="913972" rtl="0" eaLnBrk="1" latinLnBrk="0" hangingPunct="1">
              <a:spcBef>
                <a:spcPct val="20000"/>
              </a:spcBef>
              <a:buClr>
                <a:schemeClr val="accent4">
                  <a:lumMod val="75000"/>
                </a:schemeClr>
              </a:buClr>
              <a:buFont typeface="Wingdings" pitchFamily="2" charset="2"/>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b="1" dirty="0" smtClean="0"/>
              <a:t>Area Type</a:t>
            </a:r>
          </a:p>
          <a:p>
            <a:pPr marL="0" indent="0">
              <a:buFont typeface="Wingdings" pitchFamily="2" charset="2"/>
              <a:buNone/>
            </a:pPr>
            <a:endParaRPr lang="en-US" sz="2400" dirty="0"/>
          </a:p>
        </p:txBody>
      </p:sp>
      <p:sp>
        <p:nvSpPr>
          <p:cNvPr id="4" name="Content Placeholder 3"/>
          <p:cNvSpPr>
            <a:spLocks noGrp="1"/>
          </p:cNvSpPr>
          <p:nvPr>
            <p:ph idx="1"/>
          </p:nvPr>
        </p:nvSpPr>
        <p:spPr>
          <a:xfrm>
            <a:off x="1085352" y="1374568"/>
            <a:ext cx="7735296" cy="4525963"/>
          </a:xfrm>
        </p:spPr>
        <p:txBody>
          <a:bodyPr/>
          <a:lstStyle/>
          <a:p>
            <a:r>
              <a:rPr lang="en-US" sz="2400" dirty="0"/>
              <a:t>The study roadway is in Orlando, FL:</a:t>
            </a:r>
          </a:p>
          <a:p>
            <a:endParaRPr lang="en-US" dirty="0"/>
          </a:p>
        </p:txBody>
      </p:sp>
      <p:grpSp>
        <p:nvGrpSpPr>
          <p:cNvPr id="15" name="Group 14"/>
          <p:cNvGrpSpPr/>
          <p:nvPr/>
        </p:nvGrpSpPr>
        <p:grpSpPr>
          <a:xfrm>
            <a:off x="76204" y="72944"/>
            <a:ext cx="1947033" cy="369332"/>
            <a:chOff x="34167" y="192234"/>
            <a:chExt cx="1947033" cy="369332"/>
          </a:xfrm>
        </p:grpSpPr>
        <p:sp>
          <p:nvSpPr>
            <p:cNvPr id="16" name="Freeform 15"/>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18" name="Freeform 17"/>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3"/>
          <p:cNvSpPr txBox="1">
            <a:spLocks/>
          </p:cNvSpPr>
          <p:nvPr/>
        </p:nvSpPr>
        <p:spPr>
          <a:xfrm>
            <a:off x="2438400" y="-3400"/>
            <a:ext cx="67056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dirty="0" smtClean="0"/>
              <a:t>Example 1</a:t>
            </a:r>
            <a:endParaRPr lang="en-US" sz="3200" b="1" dirty="0"/>
          </a:p>
        </p:txBody>
      </p:sp>
    </p:spTree>
    <p:custDataLst>
      <p:tags r:id="rId1"/>
    </p:custDataLst>
    <p:extLst>
      <p:ext uri="{BB962C8B-B14F-4D97-AF65-F5344CB8AC3E}">
        <p14:creationId xmlns:p14="http://schemas.microsoft.com/office/powerpoint/2010/main" val="1236763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8200" y="3657600"/>
            <a:ext cx="7162800" cy="8382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2" name="Title 1"/>
          <p:cNvSpPr>
            <a:spLocks noGrp="1"/>
          </p:cNvSpPr>
          <p:nvPr>
            <p:ph type="title"/>
          </p:nvPr>
        </p:nvSpPr>
        <p:spPr/>
        <p:txBody>
          <a:bodyPr>
            <a:normAutofit/>
          </a:bodyPr>
          <a:lstStyle/>
          <a:p>
            <a:r>
              <a:rPr lang="en-US" dirty="0">
                <a:solidFill>
                  <a:schemeClr val="bg1"/>
                </a:solidFill>
              </a:rPr>
              <a:t>Data Sources Example Problem</a:t>
            </a:r>
          </a:p>
        </p:txBody>
      </p:sp>
      <p:sp>
        <p:nvSpPr>
          <p:cNvPr id="3" name="Content Placeholder 2"/>
          <p:cNvSpPr>
            <a:spLocks noGrp="1"/>
          </p:cNvSpPr>
          <p:nvPr>
            <p:ph idx="1"/>
          </p:nvPr>
        </p:nvSpPr>
        <p:spPr>
          <a:xfrm>
            <a:off x="1066800" y="987477"/>
            <a:ext cx="7735296" cy="4525963"/>
          </a:xfrm>
        </p:spPr>
        <p:txBody>
          <a:bodyPr>
            <a:normAutofit/>
          </a:bodyPr>
          <a:lstStyle/>
          <a:p>
            <a:pPr marL="0" indent="0">
              <a:buNone/>
            </a:pPr>
            <a:r>
              <a:rPr lang="en-US" b="1" dirty="0" smtClean="0"/>
              <a:t>Area Type</a:t>
            </a:r>
          </a:p>
          <a:p>
            <a:r>
              <a:rPr lang="en-US" sz="2400" dirty="0"/>
              <a:t>The study roadway (I-4) is within the urbanized area of the map</a:t>
            </a:r>
          </a:p>
          <a:p>
            <a:pPr marL="0" indent="0">
              <a:buNone/>
            </a:pPr>
            <a:endParaRPr lang="en-US" sz="2400" dirty="0"/>
          </a:p>
          <a:p>
            <a:pPr marL="0" indent="0">
              <a:buNone/>
            </a:pPr>
            <a:r>
              <a:rPr lang="en-US" sz="2400" dirty="0"/>
              <a:t>	</a:t>
            </a:r>
            <a:r>
              <a:rPr lang="en-US" sz="2400" b="1" dirty="0"/>
              <a:t>Orlando is classified as an urbanized area</a:t>
            </a:r>
          </a:p>
          <a:p>
            <a:pPr marL="0" indent="0">
              <a:buNone/>
            </a:pPr>
            <a:endParaRPr lang="en-US" sz="2400" dirty="0"/>
          </a:p>
          <a:p>
            <a:pPr marL="0" indent="0">
              <a:buNone/>
            </a:pPr>
            <a:r>
              <a:rPr lang="en-US" sz="2400" dirty="0" smtClean="0"/>
              <a:t>Side </a:t>
            </a:r>
            <a:r>
              <a:rPr lang="en-US" sz="2400" dirty="0"/>
              <a:t>note: </a:t>
            </a:r>
            <a:r>
              <a:rPr lang="en-US" sz="1800" dirty="0"/>
              <a:t>Orlando is one of the 7 urbanized areas the State of </a:t>
            </a:r>
            <a:endParaRPr lang="en-US" sz="1800" dirty="0" smtClean="0"/>
          </a:p>
          <a:p>
            <a:pPr marL="0" indent="0">
              <a:buNone/>
            </a:pPr>
            <a:r>
              <a:rPr lang="en-US" sz="1800" dirty="0" smtClean="0"/>
              <a:t>Florida </a:t>
            </a:r>
            <a:r>
              <a:rPr lang="en-US" sz="1800" dirty="0"/>
              <a:t>considers a “Large Urbanized” area</a:t>
            </a:r>
          </a:p>
          <a:p>
            <a:endParaRPr lang="en-US" sz="2400" dirty="0"/>
          </a:p>
        </p:txBody>
      </p:sp>
      <p:cxnSp>
        <p:nvCxnSpPr>
          <p:cNvPr id="5" name="Straight Arrow Connector 4"/>
          <p:cNvCxnSpPr/>
          <p:nvPr/>
        </p:nvCxnSpPr>
        <p:spPr>
          <a:xfrm>
            <a:off x="838200" y="2971800"/>
            <a:ext cx="1100453" cy="0"/>
          </a:xfrm>
          <a:prstGeom prst="straightConnector1">
            <a:avLst/>
          </a:prstGeom>
          <a:ln w="38100">
            <a:solidFill>
              <a:srgbClr val="EB642D"/>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76204" y="72944"/>
            <a:ext cx="1947033" cy="369332"/>
            <a:chOff x="34167" y="192234"/>
            <a:chExt cx="1947033" cy="369332"/>
          </a:xfrm>
        </p:grpSpPr>
        <p:sp>
          <p:nvSpPr>
            <p:cNvPr id="15" name="Freeform 14"/>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17" name="Freeform 16"/>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itle 3"/>
          <p:cNvSpPr txBox="1">
            <a:spLocks/>
          </p:cNvSpPr>
          <p:nvPr/>
        </p:nvSpPr>
        <p:spPr>
          <a:xfrm>
            <a:off x="2438400" y="-3400"/>
            <a:ext cx="67056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dirty="0" smtClean="0"/>
              <a:t>Example 1</a:t>
            </a:r>
            <a:endParaRPr lang="en-US" sz="3200" b="1" dirty="0"/>
          </a:p>
        </p:txBody>
      </p:sp>
    </p:spTree>
    <p:custDataLst>
      <p:tags r:id="rId1"/>
    </p:custDataLst>
    <p:extLst>
      <p:ext uri="{BB962C8B-B14F-4D97-AF65-F5344CB8AC3E}">
        <p14:creationId xmlns:p14="http://schemas.microsoft.com/office/powerpoint/2010/main" val="1318562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Data Sources Example Problem</a:t>
            </a:r>
          </a:p>
        </p:txBody>
      </p:sp>
      <p:sp>
        <p:nvSpPr>
          <p:cNvPr id="3" name="Content Placeholder 2"/>
          <p:cNvSpPr>
            <a:spLocks noGrp="1"/>
          </p:cNvSpPr>
          <p:nvPr>
            <p:ph idx="1"/>
          </p:nvPr>
        </p:nvSpPr>
        <p:spPr>
          <a:xfrm>
            <a:off x="1597478" y="1049104"/>
            <a:ext cx="6443347" cy="457200"/>
          </a:xfrm>
        </p:spPr>
        <p:txBody>
          <a:bodyPr>
            <a:normAutofit/>
          </a:bodyPr>
          <a:lstStyle/>
          <a:p>
            <a:pPr marL="0" indent="0">
              <a:buNone/>
            </a:pPr>
            <a:r>
              <a:rPr lang="en-US" sz="2800" dirty="0"/>
              <a:t>District 5 Urban/Transitioning Area Maps</a:t>
            </a:r>
            <a:endParaRPr lang="en-US" sz="2800" b="1" dirty="0"/>
          </a:p>
        </p:txBody>
      </p:sp>
      <p:pic>
        <p:nvPicPr>
          <p:cNvPr id="1536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75851" y="1506304"/>
            <a:ext cx="7086600" cy="439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4105275" y="2962275"/>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grpSp>
        <p:nvGrpSpPr>
          <p:cNvPr id="13" name="Group 12"/>
          <p:cNvGrpSpPr/>
          <p:nvPr/>
        </p:nvGrpSpPr>
        <p:grpSpPr>
          <a:xfrm>
            <a:off x="76204" y="72944"/>
            <a:ext cx="1947033" cy="369332"/>
            <a:chOff x="34167" y="192234"/>
            <a:chExt cx="1947033" cy="369332"/>
          </a:xfrm>
        </p:grpSpPr>
        <p:sp>
          <p:nvSpPr>
            <p:cNvPr id="14" name="Freeform 13"/>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16" name="Freeform 15"/>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3"/>
          <p:cNvSpPr txBox="1">
            <a:spLocks/>
          </p:cNvSpPr>
          <p:nvPr/>
        </p:nvSpPr>
        <p:spPr>
          <a:xfrm>
            <a:off x="2438400" y="-3400"/>
            <a:ext cx="67056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dirty="0" smtClean="0"/>
              <a:t>Example 1</a:t>
            </a:r>
            <a:endParaRPr lang="en-US" sz="3200" b="1" dirty="0"/>
          </a:p>
        </p:txBody>
      </p:sp>
    </p:spTree>
    <p:custDataLst>
      <p:tags r:id="rId1"/>
    </p:custDataLst>
    <p:extLst>
      <p:ext uri="{BB962C8B-B14F-4D97-AF65-F5344CB8AC3E}">
        <p14:creationId xmlns:p14="http://schemas.microsoft.com/office/powerpoint/2010/main" val="3383564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Data Sources Example Problem</a:t>
            </a:r>
          </a:p>
        </p:txBody>
      </p:sp>
      <p:sp>
        <p:nvSpPr>
          <p:cNvPr id="3" name="Content Placeholder 2"/>
          <p:cNvSpPr>
            <a:spLocks noGrp="1"/>
          </p:cNvSpPr>
          <p:nvPr>
            <p:ph idx="1"/>
          </p:nvPr>
        </p:nvSpPr>
        <p:spPr>
          <a:xfrm>
            <a:off x="929380" y="1143000"/>
            <a:ext cx="7757419" cy="4190999"/>
          </a:xfrm>
        </p:spPr>
        <p:txBody>
          <a:bodyPr>
            <a:normAutofit/>
          </a:bodyPr>
          <a:lstStyle/>
          <a:p>
            <a:pPr marL="0" indent="0">
              <a:buNone/>
            </a:pPr>
            <a:r>
              <a:rPr lang="en-US" b="1" dirty="0" smtClean="0"/>
              <a:t>Determine:</a:t>
            </a:r>
          </a:p>
          <a:p>
            <a:r>
              <a:rPr lang="en-US" dirty="0" smtClean="0"/>
              <a:t>AADT</a:t>
            </a:r>
          </a:p>
          <a:p>
            <a:r>
              <a:rPr lang="en-US" dirty="0" smtClean="0"/>
              <a:t>K-Factor</a:t>
            </a:r>
          </a:p>
          <a:p>
            <a:r>
              <a:rPr lang="en-US" dirty="0" smtClean="0"/>
              <a:t>D-Factor</a:t>
            </a:r>
          </a:p>
          <a:p>
            <a:r>
              <a:rPr lang="en-US" dirty="0" smtClean="0"/>
              <a:t>Peak Direction</a:t>
            </a:r>
          </a:p>
          <a:p>
            <a:r>
              <a:rPr lang="en-US" dirty="0" smtClean="0"/>
              <a:t>% Heavy Vehicles</a:t>
            </a:r>
            <a:endParaRPr lang="en-US" dirty="0"/>
          </a:p>
        </p:txBody>
      </p:sp>
      <p:grpSp>
        <p:nvGrpSpPr>
          <p:cNvPr id="11" name="Group 10"/>
          <p:cNvGrpSpPr/>
          <p:nvPr/>
        </p:nvGrpSpPr>
        <p:grpSpPr>
          <a:xfrm>
            <a:off x="76204" y="72944"/>
            <a:ext cx="1947033" cy="369332"/>
            <a:chOff x="34167" y="192234"/>
            <a:chExt cx="1947033" cy="369332"/>
          </a:xfrm>
        </p:grpSpPr>
        <p:sp>
          <p:nvSpPr>
            <p:cNvPr id="12" name="Freeform 11"/>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14" name="Freeform 13"/>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itle 3"/>
          <p:cNvSpPr txBox="1">
            <a:spLocks/>
          </p:cNvSpPr>
          <p:nvPr/>
        </p:nvSpPr>
        <p:spPr>
          <a:xfrm>
            <a:off x="2438400" y="-3400"/>
            <a:ext cx="67056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smtClean="0"/>
              <a:t>Example 1</a:t>
            </a:r>
            <a:endParaRPr lang="en-US" sz="3200" b="1" dirty="0"/>
          </a:p>
        </p:txBody>
      </p:sp>
    </p:spTree>
    <p:custDataLst>
      <p:tags r:id="rId1"/>
    </p:custDataLst>
    <p:extLst>
      <p:ext uri="{BB962C8B-B14F-4D97-AF65-F5344CB8AC3E}">
        <p14:creationId xmlns:p14="http://schemas.microsoft.com/office/powerpoint/2010/main" val="233450500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Data Sources Example Problem</a:t>
            </a:r>
          </a:p>
        </p:txBody>
      </p:sp>
      <p:grpSp>
        <p:nvGrpSpPr>
          <p:cNvPr id="13" name="Group 12"/>
          <p:cNvGrpSpPr/>
          <p:nvPr/>
        </p:nvGrpSpPr>
        <p:grpSpPr>
          <a:xfrm>
            <a:off x="76204" y="72944"/>
            <a:ext cx="1947033" cy="369332"/>
            <a:chOff x="34167" y="192234"/>
            <a:chExt cx="1947033" cy="369332"/>
          </a:xfrm>
        </p:grpSpPr>
        <p:sp>
          <p:nvSpPr>
            <p:cNvPr id="14" name="Freeform 13"/>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16" name="Freeform 15"/>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3"/>
          <p:cNvSpPr txBox="1">
            <a:spLocks/>
          </p:cNvSpPr>
          <p:nvPr/>
        </p:nvSpPr>
        <p:spPr>
          <a:xfrm>
            <a:off x="2438400" y="-3400"/>
            <a:ext cx="67056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dirty="0" smtClean="0"/>
              <a:t>Example 1</a:t>
            </a:r>
            <a:endParaRPr lang="en-US" sz="3200" b="1" dirty="0"/>
          </a:p>
        </p:txBody>
      </p:sp>
      <p:pic>
        <p:nvPicPr>
          <p:cNvPr id="3" name="Picture 2"/>
          <p:cNvPicPr>
            <a:picLocks noChangeAspect="1"/>
          </p:cNvPicPr>
          <p:nvPr/>
        </p:nvPicPr>
        <p:blipFill>
          <a:blip r:embed="rId5"/>
          <a:stretch>
            <a:fillRect/>
          </a:stretch>
        </p:blipFill>
        <p:spPr>
          <a:xfrm>
            <a:off x="495301" y="494478"/>
            <a:ext cx="8305800" cy="6115872"/>
          </a:xfrm>
          <a:prstGeom prst="rect">
            <a:avLst/>
          </a:prstGeom>
        </p:spPr>
      </p:pic>
      <p:pic>
        <p:nvPicPr>
          <p:cNvPr id="4" name="Picture 3"/>
          <p:cNvPicPr>
            <a:picLocks noChangeAspect="1"/>
          </p:cNvPicPr>
          <p:nvPr/>
        </p:nvPicPr>
        <p:blipFill>
          <a:blip r:embed="rId6"/>
          <a:stretch>
            <a:fillRect/>
          </a:stretch>
        </p:blipFill>
        <p:spPr>
          <a:xfrm>
            <a:off x="270013" y="3276600"/>
            <a:ext cx="3314700" cy="1876425"/>
          </a:xfrm>
          <a:prstGeom prst="rect">
            <a:avLst/>
          </a:prstGeom>
        </p:spPr>
      </p:pic>
      <p:pic>
        <p:nvPicPr>
          <p:cNvPr id="11" name="Picture 10"/>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8153400" y="5791200"/>
            <a:ext cx="837996" cy="84850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6099404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442912" y="457200"/>
            <a:ext cx="8320088" cy="6126392"/>
          </a:xfrm>
          <a:prstGeom prst="rect">
            <a:avLst/>
          </a:prstGeom>
        </p:spPr>
      </p:pic>
      <p:sp>
        <p:nvSpPr>
          <p:cNvPr id="5" name="Rectangle 4"/>
          <p:cNvSpPr/>
          <p:nvPr/>
        </p:nvSpPr>
        <p:spPr>
          <a:xfrm>
            <a:off x="3429000" y="1676400"/>
            <a:ext cx="875923"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cxnSp>
        <p:nvCxnSpPr>
          <p:cNvPr id="7" name="Straight Arrow Connector 6"/>
          <p:cNvCxnSpPr/>
          <p:nvPr/>
        </p:nvCxnSpPr>
        <p:spPr>
          <a:xfrm flipV="1">
            <a:off x="1168400" y="1219200"/>
            <a:ext cx="533400" cy="3907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76204" y="72944"/>
            <a:ext cx="1947033" cy="369332"/>
            <a:chOff x="34167" y="192234"/>
            <a:chExt cx="1947033" cy="369332"/>
          </a:xfrm>
        </p:grpSpPr>
        <p:sp>
          <p:nvSpPr>
            <p:cNvPr id="16" name="Freeform 15"/>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18" name="Freeform 17"/>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3"/>
          <p:cNvSpPr txBox="1">
            <a:spLocks/>
          </p:cNvSpPr>
          <p:nvPr/>
        </p:nvSpPr>
        <p:spPr>
          <a:xfrm>
            <a:off x="2438400" y="-3400"/>
            <a:ext cx="67056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dirty="0" smtClean="0"/>
              <a:t>Example 1</a:t>
            </a:r>
            <a:endParaRPr lang="en-US" sz="3200" b="1" dirty="0"/>
          </a:p>
        </p:txBody>
      </p:sp>
      <p:pic>
        <p:nvPicPr>
          <p:cNvPr id="13" name="Picture 12"/>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8153400" y="5791200"/>
            <a:ext cx="837996" cy="84850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98684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438422" y="702345"/>
            <a:ext cx="8523275" cy="5622256"/>
          </a:xfrm>
          <a:prstGeom prst="rect">
            <a:avLst/>
          </a:prstGeom>
        </p:spPr>
      </p:pic>
      <p:sp>
        <p:nvSpPr>
          <p:cNvPr id="8" name="Oval 7"/>
          <p:cNvSpPr/>
          <p:nvPr/>
        </p:nvSpPr>
        <p:spPr>
          <a:xfrm>
            <a:off x="2459418" y="2323753"/>
            <a:ext cx="512382" cy="2670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1" name="Oval 10"/>
          <p:cNvSpPr/>
          <p:nvPr/>
        </p:nvSpPr>
        <p:spPr>
          <a:xfrm rot="1568287">
            <a:off x="4985553" y="4851674"/>
            <a:ext cx="1011501" cy="3538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cxnSp>
        <p:nvCxnSpPr>
          <p:cNvPr id="6" name="Straight Arrow Connector 5"/>
          <p:cNvCxnSpPr/>
          <p:nvPr/>
        </p:nvCxnSpPr>
        <p:spPr>
          <a:xfrm>
            <a:off x="2884714" y="3344515"/>
            <a:ext cx="7620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023237" y="1524000"/>
            <a:ext cx="872363"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76204" y="72944"/>
            <a:ext cx="1947033" cy="369332"/>
            <a:chOff x="34167" y="192234"/>
            <a:chExt cx="1947033" cy="369332"/>
          </a:xfrm>
        </p:grpSpPr>
        <p:sp>
          <p:nvSpPr>
            <p:cNvPr id="19" name="Freeform 18"/>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21" name="Freeform 20"/>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3"/>
          <p:cNvSpPr txBox="1">
            <a:spLocks/>
          </p:cNvSpPr>
          <p:nvPr/>
        </p:nvSpPr>
        <p:spPr>
          <a:xfrm>
            <a:off x="2438400" y="-3400"/>
            <a:ext cx="67056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dirty="0" smtClean="0"/>
              <a:t>Example 1</a:t>
            </a:r>
            <a:endParaRPr lang="en-US" sz="3200" b="1" dirty="0"/>
          </a:p>
        </p:txBody>
      </p:sp>
      <p:pic>
        <p:nvPicPr>
          <p:cNvPr id="7" name="Picture 6"/>
          <p:cNvPicPr>
            <a:picLocks noChangeAspect="1"/>
          </p:cNvPicPr>
          <p:nvPr/>
        </p:nvPicPr>
        <p:blipFill>
          <a:blip r:embed="rId6"/>
          <a:stretch>
            <a:fillRect/>
          </a:stretch>
        </p:blipFill>
        <p:spPr>
          <a:xfrm>
            <a:off x="6468769" y="2181224"/>
            <a:ext cx="2370431" cy="3217891"/>
          </a:xfrm>
          <a:prstGeom prst="rect">
            <a:avLst/>
          </a:prstGeom>
        </p:spPr>
      </p:pic>
      <p:pic>
        <p:nvPicPr>
          <p:cNvPr id="17" name="Picture 16"/>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8153400" y="5791200"/>
            <a:ext cx="837996" cy="84850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762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childTnLst>
                          </p:cTn>
                        </p:par>
                        <p:par>
                          <p:cTn id="15" fill="hold">
                            <p:stCondLst>
                              <p:cond delay="2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4" y="72944"/>
            <a:ext cx="1947033" cy="369332"/>
            <a:chOff x="34167" y="192234"/>
            <a:chExt cx="1947033" cy="369332"/>
          </a:xfrm>
        </p:grpSpPr>
        <p:sp>
          <p:nvSpPr>
            <p:cNvPr id="19" name="Freeform 18"/>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21" name="Freeform 20"/>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3"/>
          <p:cNvSpPr txBox="1">
            <a:spLocks/>
          </p:cNvSpPr>
          <p:nvPr/>
        </p:nvSpPr>
        <p:spPr>
          <a:xfrm>
            <a:off x="2438400" y="-3400"/>
            <a:ext cx="67056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dirty="0" smtClean="0"/>
              <a:t>Example 1</a:t>
            </a:r>
            <a:endParaRPr lang="en-US" sz="3200" b="1" dirty="0"/>
          </a:p>
        </p:txBody>
      </p:sp>
      <p:pic>
        <p:nvPicPr>
          <p:cNvPr id="2" name="Picture 1"/>
          <p:cNvPicPr>
            <a:picLocks noChangeAspect="1"/>
          </p:cNvPicPr>
          <p:nvPr/>
        </p:nvPicPr>
        <p:blipFill rotWithShape="1">
          <a:blip r:embed="rId5"/>
          <a:srcRect l="472" r="17054" b="20671"/>
          <a:stretch/>
        </p:blipFill>
        <p:spPr>
          <a:xfrm>
            <a:off x="152400" y="692295"/>
            <a:ext cx="8915400" cy="5556105"/>
          </a:xfrm>
          <a:prstGeom prst="rect">
            <a:avLst/>
          </a:prstGeom>
        </p:spPr>
      </p:pic>
      <p:sp>
        <p:nvSpPr>
          <p:cNvPr id="14" name="Rounded Rectangle 13"/>
          <p:cNvSpPr/>
          <p:nvPr/>
        </p:nvSpPr>
        <p:spPr>
          <a:xfrm>
            <a:off x="330078" y="4191000"/>
            <a:ext cx="8737722" cy="762000"/>
          </a:xfrm>
          <a:prstGeom prst="roundRect">
            <a:avLst/>
          </a:prstGeom>
          <a:noFill/>
          <a:ln w="38100">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15" name="Picture 14"/>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8153400" y="5791200"/>
            <a:ext cx="837996" cy="84850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1935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Data Sources Example Problem</a:t>
            </a:r>
          </a:p>
        </p:txBody>
      </p:sp>
      <p:sp>
        <p:nvSpPr>
          <p:cNvPr id="3" name="Content Placeholder 2"/>
          <p:cNvSpPr>
            <a:spLocks noGrp="1"/>
          </p:cNvSpPr>
          <p:nvPr>
            <p:ph idx="1"/>
          </p:nvPr>
        </p:nvSpPr>
        <p:spPr/>
        <p:txBody>
          <a:bodyPr>
            <a:normAutofit/>
          </a:bodyPr>
          <a:lstStyle/>
          <a:p>
            <a:pPr marL="0" indent="0">
              <a:buNone/>
            </a:pPr>
            <a:endParaRPr lang="en-US" sz="2800" dirty="0"/>
          </a:p>
          <a:p>
            <a:endParaRPr lang="en-US" sz="2800" dirty="0"/>
          </a:p>
        </p:txBody>
      </p:sp>
      <p:pic>
        <p:nvPicPr>
          <p:cNvPr id="1126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4" y="914400"/>
            <a:ext cx="4309389"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6553200" y="1066800"/>
            <a:ext cx="1219200" cy="381000"/>
          </a:xfrm>
          <a:prstGeom prst="ellipse">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cxnSp>
        <p:nvCxnSpPr>
          <p:cNvPr id="7" name="Straight Arrow Connector 6"/>
          <p:cNvCxnSpPr>
            <a:endCxn id="14" idx="2"/>
          </p:cNvCxnSpPr>
          <p:nvPr/>
        </p:nvCxnSpPr>
        <p:spPr>
          <a:xfrm>
            <a:off x="4267200" y="1066800"/>
            <a:ext cx="2021456" cy="672144"/>
          </a:xfrm>
          <a:prstGeom prst="straightConnector1">
            <a:avLst/>
          </a:prstGeom>
          <a:ln w="28575">
            <a:solidFill>
              <a:srgbClr val="0865A2"/>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288656" y="1624644"/>
            <a:ext cx="304800" cy="228600"/>
          </a:xfrm>
          <a:prstGeom prst="ellipse">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5" name="Rectangle 14"/>
          <p:cNvSpPr/>
          <p:nvPr/>
        </p:nvSpPr>
        <p:spPr>
          <a:xfrm>
            <a:off x="5029200" y="2912852"/>
            <a:ext cx="2057400" cy="838200"/>
          </a:xfrm>
          <a:prstGeom prst="rect">
            <a:avLst/>
          </a:prstGeom>
          <a:noFill/>
          <a:ln w="28575">
            <a:solidFill>
              <a:srgbClr val="0865A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pic>
        <p:nvPicPr>
          <p:cNvPr id="1126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1341" y="2590800"/>
            <a:ext cx="4640437" cy="1702011"/>
          </a:xfrm>
          <a:prstGeom prst="rect">
            <a:avLst/>
          </a:prstGeom>
          <a:noFill/>
          <a:ln w="38100">
            <a:solidFill>
              <a:srgbClr val="0865A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3124200" y="3483302"/>
            <a:ext cx="533400" cy="2286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a:p>
        </p:txBody>
      </p:sp>
      <p:sp>
        <p:nvSpPr>
          <p:cNvPr id="17" name="TextBox 16"/>
          <p:cNvSpPr txBox="1"/>
          <p:nvPr/>
        </p:nvSpPr>
        <p:spPr>
          <a:xfrm>
            <a:off x="811823" y="4475377"/>
            <a:ext cx="3429000" cy="461620"/>
          </a:xfrm>
          <a:prstGeom prst="rect">
            <a:avLst/>
          </a:prstGeom>
          <a:noFill/>
        </p:spPr>
        <p:txBody>
          <a:bodyPr wrap="square" lIns="91397" tIns="45698" rIns="91397" bIns="45698" rtlCol="0">
            <a:spAutoFit/>
          </a:bodyPr>
          <a:lstStyle/>
          <a:p>
            <a:r>
              <a:rPr lang="en-US" sz="2400" dirty="0">
                <a:latin typeface="Arial" panose="020B0604020202020204" pitchFamily="34" charset="0"/>
                <a:cs typeface="Arial" panose="020B0604020202020204" pitchFamily="34" charset="0"/>
              </a:rPr>
              <a:t>% Heavy Vehicles = 4.0</a:t>
            </a:r>
          </a:p>
        </p:txBody>
      </p:sp>
      <p:grpSp>
        <p:nvGrpSpPr>
          <p:cNvPr id="23" name="Group 22"/>
          <p:cNvGrpSpPr/>
          <p:nvPr/>
        </p:nvGrpSpPr>
        <p:grpSpPr>
          <a:xfrm>
            <a:off x="76204" y="72944"/>
            <a:ext cx="1947033" cy="369332"/>
            <a:chOff x="34167" y="192234"/>
            <a:chExt cx="1947033" cy="369332"/>
          </a:xfrm>
        </p:grpSpPr>
        <p:sp>
          <p:nvSpPr>
            <p:cNvPr id="24" name="Freeform 23"/>
            <p:cNvSpPr/>
            <p:nvPr/>
          </p:nvSpPr>
          <p:spPr>
            <a:xfrm>
              <a:off x="288040" y="194020"/>
              <a:ext cx="1693160" cy="365760"/>
            </a:xfrm>
            <a:custGeom>
              <a:avLst/>
              <a:gdLst>
                <a:gd name="connsiteX0" fmla="*/ 0 w 1693160"/>
                <a:gd name="connsiteY0" fmla="*/ 0 h 365760"/>
                <a:gd name="connsiteX1" fmla="*/ 1510280 w 1693160"/>
                <a:gd name="connsiteY1" fmla="*/ 0 h 365760"/>
                <a:gd name="connsiteX2" fmla="*/ 1693160 w 1693160"/>
                <a:gd name="connsiteY2" fmla="*/ 182880 h 365760"/>
                <a:gd name="connsiteX3" fmla="*/ 1510280 w 1693160"/>
                <a:gd name="connsiteY3" fmla="*/ 365760 h 365760"/>
                <a:gd name="connsiteX4" fmla="*/ 0 w 1693160"/>
                <a:gd name="connsiteY4" fmla="*/ 365760 h 365760"/>
                <a:gd name="connsiteX5" fmla="*/ 0 w 1693160"/>
                <a:gd name="connsiteY5" fmla="*/ 362647 h 365760"/>
                <a:gd name="connsiteX6" fmla="*/ 23176 w 1693160"/>
                <a:gd name="connsiteY6" fmla="*/ 360311 h 365760"/>
                <a:gd name="connsiteX7" fmla="*/ 167785 w 1693160"/>
                <a:gd name="connsiteY7" fmla="*/ 182881 h 365760"/>
                <a:gd name="connsiteX8" fmla="*/ 23176 w 1693160"/>
                <a:gd name="connsiteY8" fmla="*/ 5451 h 365760"/>
                <a:gd name="connsiteX9" fmla="*/ 0 w 1693160"/>
                <a:gd name="connsiteY9" fmla="*/ 3115 h 365760"/>
                <a:gd name="connsiteX10" fmla="*/ 0 w 1693160"/>
                <a:gd name="connsiteY10"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3160" h="365760">
                  <a:moveTo>
                    <a:pt x="0" y="0"/>
                  </a:moveTo>
                  <a:lnTo>
                    <a:pt x="1510280" y="0"/>
                  </a:lnTo>
                  <a:lnTo>
                    <a:pt x="1693160" y="182880"/>
                  </a:lnTo>
                  <a:lnTo>
                    <a:pt x="1510280" y="365760"/>
                  </a:lnTo>
                  <a:lnTo>
                    <a:pt x="0" y="365760"/>
                  </a:lnTo>
                  <a:lnTo>
                    <a:pt x="0" y="362647"/>
                  </a:lnTo>
                  <a:lnTo>
                    <a:pt x="23176" y="360311"/>
                  </a:lnTo>
                  <a:cubicBezTo>
                    <a:pt x="105704" y="343423"/>
                    <a:pt x="167785" y="270402"/>
                    <a:pt x="167785" y="182881"/>
                  </a:cubicBezTo>
                  <a:cubicBezTo>
                    <a:pt x="167785" y="95360"/>
                    <a:pt x="105704" y="22339"/>
                    <a:pt x="23176" y="5451"/>
                  </a:cubicBezTo>
                  <a:lnTo>
                    <a:pt x="0" y="311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45168" y="192234"/>
              <a:ext cx="1402628" cy="369332"/>
            </a:xfrm>
            <a:prstGeom prst="rect">
              <a:avLst/>
            </a:prstGeom>
          </p:spPr>
          <p:txBody>
            <a:bodyPr wrap="none">
              <a:spAutoFit/>
            </a:bodyPr>
            <a:lstStyle/>
            <a:p>
              <a:r>
                <a:rPr lang="en-US" dirty="0">
                  <a:solidFill>
                    <a:schemeClr val="bg1"/>
                  </a:solidFill>
                </a:rPr>
                <a:t>Data Sources</a:t>
              </a:r>
            </a:p>
          </p:txBody>
        </p:sp>
        <p:sp>
          <p:nvSpPr>
            <p:cNvPr id="26" name="Freeform 25"/>
            <p:cNvSpPr/>
            <p:nvPr/>
          </p:nvSpPr>
          <p:spPr>
            <a:xfrm>
              <a:off x="34167" y="195791"/>
              <a:ext cx="362218" cy="362218"/>
            </a:xfrm>
            <a:custGeom>
              <a:avLst/>
              <a:gdLst>
                <a:gd name="connsiteX0" fmla="*/ 181109 w 362218"/>
                <a:gd name="connsiteY0" fmla="*/ 0 h 362218"/>
                <a:gd name="connsiteX1" fmla="*/ 194433 w 362218"/>
                <a:gd name="connsiteY1" fmla="*/ 1343 h 362218"/>
                <a:gd name="connsiteX2" fmla="*/ 217609 w 362218"/>
                <a:gd name="connsiteY2" fmla="*/ 3679 h 362218"/>
                <a:gd name="connsiteX3" fmla="*/ 362218 w 362218"/>
                <a:gd name="connsiteY3" fmla="*/ 181109 h 362218"/>
                <a:gd name="connsiteX4" fmla="*/ 217609 w 362218"/>
                <a:gd name="connsiteY4" fmla="*/ 358539 h 362218"/>
                <a:gd name="connsiteX5" fmla="*/ 194433 w 362218"/>
                <a:gd name="connsiteY5" fmla="*/ 360875 h 362218"/>
                <a:gd name="connsiteX6" fmla="*/ 181109 w 362218"/>
                <a:gd name="connsiteY6" fmla="*/ 362218 h 362218"/>
                <a:gd name="connsiteX7" fmla="*/ 0 w 362218"/>
                <a:gd name="connsiteY7" fmla="*/ 181109 h 362218"/>
                <a:gd name="connsiteX8" fmla="*/ 181109 w 362218"/>
                <a:gd name="connsiteY8" fmla="*/ 0 h 3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18" h="362218">
                  <a:moveTo>
                    <a:pt x="181109" y="0"/>
                  </a:moveTo>
                  <a:lnTo>
                    <a:pt x="194433" y="1343"/>
                  </a:lnTo>
                  <a:lnTo>
                    <a:pt x="217609" y="3679"/>
                  </a:lnTo>
                  <a:cubicBezTo>
                    <a:pt x="300137" y="20567"/>
                    <a:pt x="362218" y="93588"/>
                    <a:pt x="362218" y="181109"/>
                  </a:cubicBezTo>
                  <a:cubicBezTo>
                    <a:pt x="362218" y="268630"/>
                    <a:pt x="300137" y="341651"/>
                    <a:pt x="217609" y="358539"/>
                  </a:cubicBezTo>
                  <a:lnTo>
                    <a:pt x="194433" y="360875"/>
                  </a:lnTo>
                  <a:lnTo>
                    <a:pt x="181109" y="362218"/>
                  </a:lnTo>
                  <a:cubicBezTo>
                    <a:pt x="81085" y="362218"/>
                    <a:pt x="0" y="281133"/>
                    <a:pt x="0" y="181109"/>
                  </a:cubicBezTo>
                  <a:cubicBezTo>
                    <a:pt x="0" y="81085"/>
                    <a:pt x="81085" y="0"/>
                    <a:pt x="18110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itle 3"/>
          <p:cNvSpPr txBox="1">
            <a:spLocks/>
          </p:cNvSpPr>
          <p:nvPr/>
        </p:nvSpPr>
        <p:spPr>
          <a:xfrm>
            <a:off x="2438400" y="-3400"/>
            <a:ext cx="6705600" cy="442119"/>
          </a:xfrm>
          <a:prstGeom prst="rect">
            <a:avLst/>
          </a:prstGeom>
        </p:spPr>
        <p:txBody>
          <a:bodyPr vert="horz" lIns="0" tIns="0" rIns="0" bIns="0" rtlCol="0" anchor="t" anchorCtr="0">
            <a:noAutofit/>
          </a:bodyPr>
          <a:lstStyle>
            <a:lvl1pPr algn="l" defTabSz="913972" rtl="0" eaLnBrk="1" latinLnBrk="0" hangingPunct="1">
              <a:spcBef>
                <a:spcPct val="0"/>
              </a:spcBef>
              <a:buNone/>
              <a:defRPr sz="3800" b="0" i="0" u="none" kern="1200">
                <a:solidFill>
                  <a:schemeClr val="tx2"/>
                </a:solidFill>
                <a:latin typeface="Arial" pitchFamily="34" charset="0"/>
                <a:ea typeface="+mj-ea"/>
                <a:cs typeface="Arial" pitchFamily="34" charset="0"/>
              </a:defRPr>
            </a:lvl1pPr>
          </a:lstStyle>
          <a:p>
            <a:pPr algn="ctr"/>
            <a:r>
              <a:rPr lang="en-US" sz="3200" b="1" dirty="0" smtClean="0"/>
              <a:t>Example 1</a:t>
            </a:r>
            <a:endParaRPr lang="en-US" sz="3200" b="1" dirty="0"/>
          </a:p>
        </p:txBody>
      </p:sp>
    </p:spTree>
    <p:custDataLst>
      <p:tags r:id="rId1"/>
    </p:custDataLst>
    <p:extLst>
      <p:ext uri="{BB962C8B-B14F-4D97-AF65-F5344CB8AC3E}">
        <p14:creationId xmlns:p14="http://schemas.microsoft.com/office/powerpoint/2010/main" val="3727383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100"/>
                                        <p:tgtEl>
                                          <p:spTgt spid="5"/>
                                        </p:tgtEl>
                                      </p:cBhvr>
                                    </p:animEffect>
                                  </p:childTnLst>
                                </p:cTn>
                              </p:par>
                            </p:childTnLst>
                          </p:cTn>
                        </p:par>
                        <p:par>
                          <p:cTn id="8" fill="hold">
                            <p:stCondLst>
                              <p:cond delay="11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600"/>
                            </p:stCondLst>
                            <p:childTnLst>
                              <p:par>
                                <p:cTn id="13" presetID="21"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1100"/>
                                        <p:tgtEl>
                                          <p:spTgt spid="14"/>
                                        </p:tgtEl>
                                      </p:cBhvr>
                                    </p:animEffect>
                                  </p:childTnLst>
                                </p:cTn>
                              </p:par>
                            </p:childTnLst>
                          </p:cTn>
                        </p:par>
                        <p:par>
                          <p:cTn id="16" fill="hold">
                            <p:stCondLst>
                              <p:cond delay="27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3200"/>
                            </p:stCondLst>
                            <p:childTnLst>
                              <p:par>
                                <p:cTn id="21" presetID="53" presetClass="entr" presetSubtype="16" fill="hold" nodeType="afterEffect">
                                  <p:stCondLst>
                                    <p:cond delay="0"/>
                                  </p:stCondLst>
                                  <p:childTnLst>
                                    <p:set>
                                      <p:cBhvr>
                                        <p:cTn id="22" dur="1" fill="hold">
                                          <p:stCondLst>
                                            <p:cond delay="0"/>
                                          </p:stCondLst>
                                        </p:cTn>
                                        <p:tgtEl>
                                          <p:spTgt spid="11268"/>
                                        </p:tgtEl>
                                        <p:attrNameLst>
                                          <p:attrName>style.visibility</p:attrName>
                                        </p:attrNameLst>
                                      </p:cBhvr>
                                      <p:to>
                                        <p:strVal val="visible"/>
                                      </p:to>
                                    </p:set>
                                    <p:anim calcmode="lin" valueType="num">
                                      <p:cBhvr>
                                        <p:cTn id="23" dur="1500" fill="hold"/>
                                        <p:tgtEl>
                                          <p:spTgt spid="11268"/>
                                        </p:tgtEl>
                                        <p:attrNameLst>
                                          <p:attrName>ppt_w</p:attrName>
                                        </p:attrNameLst>
                                      </p:cBhvr>
                                      <p:tavLst>
                                        <p:tav tm="0">
                                          <p:val>
                                            <p:fltVal val="0"/>
                                          </p:val>
                                        </p:tav>
                                        <p:tav tm="100000">
                                          <p:val>
                                            <p:strVal val="#ppt_w"/>
                                          </p:val>
                                        </p:tav>
                                      </p:tavLst>
                                    </p:anim>
                                    <p:anim calcmode="lin" valueType="num">
                                      <p:cBhvr>
                                        <p:cTn id="24" dur="1500" fill="hold"/>
                                        <p:tgtEl>
                                          <p:spTgt spid="11268"/>
                                        </p:tgtEl>
                                        <p:attrNameLst>
                                          <p:attrName>ppt_h</p:attrName>
                                        </p:attrNameLst>
                                      </p:cBhvr>
                                      <p:tavLst>
                                        <p:tav tm="0">
                                          <p:val>
                                            <p:fltVal val="0"/>
                                          </p:val>
                                        </p:tav>
                                        <p:tav tm="100000">
                                          <p:val>
                                            <p:strVal val="#ppt_h"/>
                                          </p:val>
                                        </p:tav>
                                      </p:tavLst>
                                    </p:anim>
                                    <p:animEffect transition="in" filter="fade">
                                      <p:cBhvr>
                                        <p:cTn id="25" dur="1500"/>
                                        <p:tgtEl>
                                          <p:spTgt spid="11268"/>
                                        </p:tgtEl>
                                      </p:cBhvr>
                                    </p:animEffect>
                                  </p:childTnLst>
                                </p:cTn>
                              </p:par>
                              <p:par>
                                <p:cTn id="26" presetID="42" presetClass="path" presetSubtype="0" accel="50000" decel="50000" fill="hold" nodeType="withEffect">
                                  <p:stCondLst>
                                    <p:cond delay="0"/>
                                  </p:stCondLst>
                                  <p:childTnLst>
                                    <p:animMotion origin="layout" path="M 0.39827 0.08032 L 0.0066 0.0831 " pathEditMode="fixed" rAng="0" ptsTypes="AA">
                                      <p:cBhvr>
                                        <p:cTn id="27" dur="1500" fill="hold"/>
                                        <p:tgtEl>
                                          <p:spTgt spid="11268"/>
                                        </p:tgtEl>
                                        <p:attrNameLst>
                                          <p:attrName>ppt_x</p:attrName>
                                          <p:attrName>ppt_y</p:attrName>
                                        </p:attrNameLst>
                                      </p:cBhvr>
                                      <p:rCtr x="-19583" y="139"/>
                                    </p:animMotion>
                                  </p:childTnLst>
                                </p:cTn>
                              </p:par>
                              <p:par>
                                <p:cTn id="28" presetID="1" presetClass="entr" presetSubtype="0" fill="hold" nodeType="withEffect">
                                  <p:stCondLst>
                                    <p:cond delay="0"/>
                                  </p:stCondLst>
                                  <p:childTnLst>
                                    <p:set>
                                      <p:cBhvr>
                                        <p:cTn id="29" dur="1" fill="hold">
                                          <p:stCondLst>
                                            <p:cond delay="0"/>
                                          </p:stCondLst>
                                        </p:cTn>
                                        <p:tgtEl>
                                          <p:spTgt spid="1126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1100"/>
                                        <p:tgtEl>
                                          <p:spTgt spid="16"/>
                                        </p:tgtEl>
                                      </p:cBhvr>
                                    </p:animEffect>
                                  </p:childTnLst>
                                </p:cTn>
                              </p:par>
                            </p:childTnLst>
                          </p:cTn>
                        </p:par>
                        <p:par>
                          <p:cTn id="35" fill="hold">
                            <p:stCondLst>
                              <p:cond delay="1100"/>
                            </p:stCondLst>
                            <p:childTnLst>
                              <p:par>
                                <p:cTn id="36" presetID="1"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QUANDARYGAMESETTING" val="&lt;QuandaryGameSetting&gt;&lt;GameOptions&gt;&lt;skipWelcome&gt;False&lt;/skipWelcome&gt;&lt;option Version=&quot;1&quot;&gt;&lt;skipOptionScreen&gt;False&lt;/skipOptionScreen&gt;&lt;scoringOption&gt;0&lt;/scoringOption&gt;&lt;questionPerGame&gt;0&lt;/questionPerGame&gt;&lt;loopGame&gt;off&lt;/loopGame&gt;&lt;timeBetweenGames&gt;0&lt;/timeBetweenGames&gt;&lt;skipWelcomeMovie&gt;False&lt;/skipWelcomeMovie&gt;&lt;gameMode&gt;0&lt;/gameMode&gt;&lt;numTeams&gt;0&lt;/numTeams&gt;&lt;UseTeamsFromParticipantList&gt;True&lt;/UseTeamsFromParticipantList&gt;&lt;/option&gt;&lt;/GameOptions&gt;&lt;QuandaryTopicsStore /&gt;&lt;/QuandaryGameSetting&gt;"/>
  <p:tag name="MMPROD_UIDATA" val="&lt;database version=&quot;10.0&quot;&gt;&lt;object type=&quot;1&quot; unique_id=&quot;10001&quot;&gt;&lt;object type=&quot;2&quot; unique_id=&quot;38546&quot;&gt;&lt;object type=&quot;3&quot; unique_id=&quot;38547&quot;&gt;&lt;property id=&quot;20148&quot; value=&quot;5&quot;/&gt;&lt;property id=&quot;20300&quot; value=&quot;Slide 1 - &amp;quot;2015  Quality/Level of Service Training  Planning Level Analysis&amp;quot;&quot;/&gt;&lt;property id=&quot;20307&quot; value=&quot;256&quot;/&gt;&lt;/object&gt;&lt;object type=&quot;3&quot; unique_id=&quot;38548&quot;&gt;&lt;property id=&quot;20148&quot; value=&quot;5&quot;/&gt;&lt;property id=&quot;20300&quot; value=&quot;Slide 2 - &amp;quot;Introductions&amp;quot;&quot;/&gt;&lt;property id=&quot;20307&quot; value=&quot;257&quot;/&gt;&lt;/object&gt;&lt;object type=&quot;3&quot; unique_id=&quot;38549&quot;&gt;&lt;property id=&quot;20148&quot; value=&quot;5&quot;/&gt;&lt;property id=&quot;20300&quot; value=&quot;Slide 3 - &amp;quot;Housekeeping&amp;quot;&quot;/&gt;&lt;property id=&quot;20307&quot; value=&quot;260&quot;/&gt;&lt;/object&gt;&lt;object type=&quot;3&quot; unique_id=&quot;38550&quot;&gt;&lt;property id=&quot;20148&quot; value=&quot;5&quot;/&gt;&lt;property id=&quot;20300&quot; value=&quot;Slide 6 - &amp;quot;Agenda – Day One&amp;quot;&quot;/&gt;&lt;property id=&quot;20307&quot; value=&quot;259&quot;/&gt;&lt;/object&gt;&lt;object type=&quot;3&quot; unique_id=&quot;38551&quot;&gt;&lt;property id=&quot;20148&quot; value=&quot;5&quot;/&gt;&lt;property id=&quot;20300&quot; value=&quot;Slide 8 - &amp;quot;Course Objectives&amp;quot;&quot;/&gt;&lt;property id=&quot;20307&quot; value=&quot;289&quot;/&gt;&lt;/object&gt;&lt;object type=&quot;3&quot; unique_id=&quot;38552&quot;&gt;&lt;property id=&quot;20148&quot; value=&quot;5&quot;/&gt;&lt;property id=&quot;20300&quot; value=&quot;Slide 5 - &amp;quot;Overview of Course Material&amp;quot;&quot;/&gt;&lt;property id=&quot;20307&quot; value=&quot;290&quot;/&gt;&lt;/object&gt;&lt;object type=&quot;3&quot; unique_id=&quot;38554&quot;&gt;&lt;property id=&quot;20148&quot; value=&quot;5&quot;/&gt;&lt;property id=&quot;20300&quot; value=&quot;Slide 9&quot;/&gt;&lt;property id=&quot;20307&quot; value=&quot;883&quot;/&gt;&lt;/object&gt;&lt;object type=&quot;3&quot; unique_id=&quot;38555&quot;&gt;&lt;property id=&quot;20148&quot; value=&quot;5&quot;/&gt;&lt;property id=&quot;20300&quot; value=&quot;Slide 10&quot;/&gt;&lt;property id=&quot;20307&quot; value=&quot;884&quot;/&gt;&lt;/object&gt;&lt;object type=&quot;3&quot; unique_id=&quot;38556&quot;&gt;&lt;property id=&quot;20148&quot; value=&quot;5&quot;/&gt;&lt;property id=&quot;20300&quot; value=&quot;Slide 11&quot;/&gt;&lt;property id=&quot;20307&quot; value=&quot;885&quot;/&gt;&lt;/object&gt;&lt;object type=&quot;3&quot; unique_id=&quot;38558&quot;&gt;&lt;property id=&quot;20148&quot; value=&quot;5&quot;/&gt;&lt;property id=&quot;20300&quot; value=&quot;Slide 13 - &amp;quot;Concepts Apply to All Modes&amp;quot;&quot;/&gt;&lt;property id=&quot;20307&quot; value=&quot;887&quot;/&gt;&lt;/object&gt;&lt;object type=&quot;3&quot; unique_id=&quot;38559&quot;&gt;&lt;property id=&quot;20148&quot; value=&quot;5&quot;/&gt;&lt;property id=&quot;20300&quot; value=&quot;Slide 14 - &amp;quot;Quality of Service and Capacity Analyses&amp;quot;&quot;/&gt;&lt;property id=&quot;20307&quot; value=&quot;888&quot;/&gt;&lt;/object&gt;&lt;object type=&quot;3&quot; unique_id=&quot;38560&quot;&gt;&lt;property id=&quot;20148&quot; value=&quot;5&quot;/&gt;&lt;property id=&quot;20300&quot; value=&quot;Slide 15 - &amp;quot;Five Important Definitions&amp;quot;&quot;/&gt;&lt;property id=&quot;20307&quot; value=&quot;889&quot;/&gt;&lt;/object&gt;&lt;object type=&quot;3&quot; unique_id=&quot;38561&quot;&gt;&lt;property id=&quot;20148&quot; value=&quot;5&quot;/&gt;&lt;property id=&quot;20300&quot; value=&quot;Slide 16 - &amp;quot;Five Important Definitions&amp;quot;&quot;/&gt;&lt;property id=&quot;20307&quot; value=&quot;890&quot;/&gt;&lt;/object&gt;&lt;object type=&quot;3&quot; unique_id=&quot;38562&quot;&gt;&lt;property id=&quot;20148&quot; value=&quot;5&quot;/&gt;&lt;property id=&quot;20300&quot; value=&quot;Slide 17 - &amp;quot;Five Important Definitions&amp;quot;&quot;/&gt;&lt;property id=&quot;20307&quot; value=&quot;891&quot;/&gt;&lt;/object&gt;&lt;object type=&quot;3&quot; unique_id=&quot;38563&quot;&gt;&lt;property id=&quot;20148&quot; value=&quot;5&quot;/&gt;&lt;property id=&quot;20300&quot; value=&quot;Slide 18 - &amp;quot;Five Important Definitions&amp;quot;&quot;/&gt;&lt;property id=&quot;20307&quot; value=&quot;892&quot;/&gt;&lt;/object&gt;&lt;object type=&quot;3&quot; unique_id=&quot;38564&quot;&gt;&lt;property id=&quot;20148&quot; value=&quot;5&quot;/&gt;&lt;property id=&quot;20300&quot; value=&quot;Slide 19 - &amp;quot;Five Important Definitions&amp;quot;&quot;/&gt;&lt;property id=&quot;20307&quot; value=&quot;1084&quot;/&gt;&lt;/object&gt;&lt;object type=&quot;3&quot; unique_id=&quot;38565&quot;&gt;&lt;property id=&quot;20148&quot; value=&quot;5&quot;/&gt;&lt;property id=&quot;20300&quot; value=&quot;Slide 20 - &amp;quot;Five Important Definitions&amp;quot;&quot;/&gt;&lt;property id=&quot;20307&quot; value=&quot;894&quot;/&gt;&lt;/object&gt;&lt;object type=&quot;3&quot; unique_id=&quot;38566&quot;&gt;&lt;property id=&quot;20148&quot; value=&quot;5&quot;/&gt;&lt;property id=&quot;20300&quot; value=&quot;Slide 21 - &amp;quot;Five Important Definitions&amp;quot;&quot;/&gt;&lt;property id=&quot;20307&quot; value=&quot;893&quot;/&gt;&lt;/object&gt;&lt;object type=&quot;3&quot; unique_id=&quot;38567&quot;&gt;&lt;property id=&quot;20148&quot; value=&quot;5&quot;/&gt;&lt;property id=&quot;20300&quot; value=&quot;Slide 22 - &amp;quot;TRB’s Highway Capacity Manual is  “The National Document”&amp;quot;&quot;/&gt;&lt;property id=&quot;20307&quot; value=&quot;895&quot;/&gt;&lt;/object&gt;&lt;object type=&quot;3&quot; unique_id=&quot;38568&quot;&gt;&lt;property id=&quot;20148&quot; value=&quot;5&quot;/&gt;&lt;property id=&quot;20300&quot; value=&quot;Slide 23 - &amp;quot;Positive Aspects and Limitations of the HCM&amp;quot;&quot;/&gt;&lt;property id=&quot;20307&quot; value=&quot;896&quot;/&gt;&lt;/object&gt;&lt;object type=&quot;3&quot; unique_id=&quot;38569&quot;&gt;&lt;property id=&quot;20148&quot; value=&quot;5&quot;/&gt;&lt;property id=&quot;20300&quot; value=&quot;Slide 24 - &amp;quot;Types of Analyses&amp;quot;&quot;/&gt;&lt;property id=&quot;20307&quot; value=&quot;1094&quot;/&gt;&lt;/object&gt;&lt;object type=&quot;3&quot; unique_id=&quot;38570&quot;&gt;&lt;property id=&quot;20148&quot; value=&quot;5&quot;/&gt;&lt;property id=&quot;20300&quot; value=&quot;Slide 25 - &amp;quot;Which Tool is Appropriate?&amp;quot;&quot;/&gt;&lt;property id=&quot;20307&quot; value=&quot;1082&quot;/&gt;&lt;/object&gt;&lt;object type=&quot;3&quot; unique_id=&quot;38573&quot;&gt;&lt;property id=&quot;20148&quot; value=&quot;5&quot;/&gt;&lt;property id=&quot;20300&quot; value=&quot;Slide 26 - &amp;quot;LOS - Operational, Conceptual and Generalized Planning Techniques&amp;quot;&quot;/&gt;&lt;property id=&quot;20307&quot; value=&quot;900&quot;/&gt;&lt;/object&gt;&lt;object type=&quot;3&quot; unique_id=&quot;38575&quot;&gt;&lt;property id=&quot;20148&quot; value=&quot;5&quot;/&gt;&lt;property id=&quot;20300&quot; value=&quot;Slide 27 - &amp;quot;LOS Planning Analysis Tools&amp;quot;&quot;/&gt;&lt;property id=&quot;20307&quot; value=&quot;902&quot;/&gt;&lt;/object&gt;&lt;object type=&quot;3&quot; unique_id=&quot;38576&quot;&gt;&lt;property id=&quot;20148&quot; value=&quot;5&quot;/&gt;&lt;property id=&quot;20300&quot; value=&quot;Slide 28 - &amp;quot;LOS and Capacity&amp;quot;&quot;/&gt;&lt;property id=&quot;20307&quot; value=&quot;294&quot;/&gt;&lt;/object&gt;&lt;object type=&quot;3&quot; unique_id=&quot;38579&quot;&gt;&lt;property id=&quot;20148&quot; value=&quot;5&quot;/&gt;&lt;property id=&quot;20300&quot; value=&quot;Slide 29 - &amp;quot;FDOT Guidance on Applying Capacity and LOS Tools&amp;quot;&quot;/&gt;&lt;property id=&quot;20307&quot; value=&quot;909&quot;/&gt;&lt;/object&gt;&lt;object type=&quot;3&quot; unique_id=&quot;38580&quot;&gt;&lt;property id=&quot;20148&quot; value=&quot;5&quot;/&gt;&lt;property id=&quot;20300&quot; value=&quot;Slide 31 - &amp;quot;Highway System Structure&amp;quot;&quot;/&gt;&lt;property id=&quot;20307&quot; value=&quot;915&quot;/&gt;&lt;/object&gt;&lt;object type=&quot;3&quot; unique_id=&quot;38581&quot;&gt;&lt;property id=&quot;20148&quot; value=&quot;5&quot;/&gt;&lt;property id=&quot;20300&quot; value=&quot;Slide 32&quot;/&gt;&lt;property id=&quot;20307&quot; value=&quot;1085&quot;/&gt;&lt;/object&gt;&lt;object type=&quot;3&quot; unique_id=&quot;38582&quot;&gt;&lt;property id=&quot;20148&quot; value=&quot;5&quot;/&gt;&lt;property id=&quot;20300&quot; value=&quot;Slide 33 - &amp;quot;Uninterrupted Flow Highway Rural Two Lane &amp;quot;&quot;/&gt;&lt;property id=&quot;20307&quot; value=&quot;1086&quot;/&gt;&lt;/object&gt;&lt;object type=&quot;3&quot; unique_id=&quot;38583&quot;&gt;&lt;property id=&quot;20148&quot; value=&quot;5&quot;/&gt;&lt;property id=&quot;20300&quot; value=&quot;Slide 35 - &amp;quot;Freeway&amp;quot;&quot;/&gt;&lt;property id=&quot;20307&quot; value=&quot;1087&quot;/&gt;&lt;/object&gt;&lt;object type=&quot;3&quot; unique_id=&quot;38584&quot;&gt;&lt;property id=&quot;20148&quot; value=&quot;5&quot;/&gt;&lt;property id=&quot;20300&quot; value=&quot;Slide 36 - &amp;quot;Generalized HCM Highway System Structure&amp;quot;&quot;/&gt;&lt;property id=&quot;20307&quot; value=&quot;917&quot;/&gt;&lt;/object&gt;&lt;object type=&quot;3&quot; unique_id=&quot;38585&quot;&gt;&lt;property id=&quot;20148&quot; value=&quot;5&quot;/&gt;&lt;property id=&quot;20300&quot; value=&quot;Slide 37 - &amp;quot;Segmentation&amp;quot;&quot;/&gt;&lt;property id=&quot;20307&quot; value=&quot;918&quot;/&gt;&lt;/object&gt;&lt;object type=&quot;3&quot; unique_id=&quot;38588&quot;&gt;&lt;property id=&quot;20148&quot; value=&quot;5&quot;/&gt;&lt;property id=&quot;20300&quot; value=&quot;Slide 39&quot;/&gt;&lt;property id=&quot;20307&quot; value=&quot;961&quot;/&gt;&lt;/object&gt;&lt;object type=&quot;3&quot; unique_id=&quot;38589&quot;&gt;&lt;property id=&quot;20148&quot; value=&quot;5&quot;/&gt;&lt;property id=&quot;20300&quot; value=&quot;Slide 40 - &amp;quot;Affecting LOS and Capacity&amp;quot;&quot;/&gt;&lt;property id=&quot;20307&quot; value=&quot;919&quot;/&gt;&lt;/object&gt;&lt;object type=&quot;3&quot; unique_id=&quot;38590&quot;&gt;&lt;property id=&quot;20148&quot; value=&quot;5&quot;/&gt;&lt;property id=&quot;20300&quot; value=&quot;Slide 42 - &amp;quot;Key Factors Affecting LOS and Capacity&amp;quot;&quot;/&gt;&lt;property id=&quot;20307&quot; value=&quot;920&quot;/&gt;&lt;/object&gt;&lt;object type=&quot;3&quot; unique_id=&quot;38591&quot;&gt;&lt;property id=&quot;20148&quot; value=&quot;5&quot;/&gt;&lt;property id=&quot;20300&quot; value=&quot;Slide 43&quot;/&gt;&lt;property id=&quot;20307&quot; value=&quot;921&quot;/&gt;&lt;/object&gt;&lt;object type=&quot;3&quot; unique_id=&quot;38592&quot;&gt;&lt;property id=&quot;20148&quot; value=&quot;5&quot;/&gt;&lt;property id=&quot;20300&quot; value=&quot;Slide 44&quot;/&gt;&lt;property id=&quot;20307&quot; value=&quot;922&quot;/&gt;&lt;/object&gt;&lt;object type=&quot;3&quot; unique_id=&quot;38595&quot;&gt;&lt;property id=&quot;20148&quot; value=&quot;5&quot;/&gt;&lt;property id=&quot;20300&quot; value=&quot;Slide 41 - &amp;quot;Classes of Variables&amp;quot;&quot;/&gt;&lt;property id=&quot;20307&quot; value=&quot;1089&quot;/&gt;&lt;/object&gt;&lt;object type=&quot;3&quot; unique_id=&quot;38596&quot;&gt;&lt;property id=&quot;20148&quot; value=&quot;5&quot;/&gt;&lt;property id=&quot;20300&quot; value=&quot;Slide 45 - &amp;quot;Key Factors Which Highly Influence Results&amp;quot;&quot;/&gt;&lt;property id=&quot;20307&quot; value=&quot;964&quot;/&gt;&lt;/object&gt;&lt;object type=&quot;3&quot; unique_id=&quot;38598&quot;&gt;&lt;property id=&quot;20148&quot; value=&quot;5&quot;/&gt;&lt;property id=&quot;20300&quot; value=&quot;Slide 48&quot;/&gt;&lt;property id=&quot;20307&quot; value=&quot;630&quot;/&gt;&lt;/object&gt;&lt;object type=&quot;3&quot; unique_id=&quot;38600&quot;&gt;&lt;property id=&quot;20148&quot; value=&quot;5&quot;/&gt;&lt;property id=&quot;20300&quot; value=&quot;Slide 49&quot;/&gt;&lt;property id=&quot;20307&quot; value=&quot;632&quot;/&gt;&lt;/object&gt;&lt;object type=&quot;3&quot; unique_id=&quot;38602&quot;&gt;&lt;property id=&quot;20148&quot; value=&quot;5&quot;/&gt;&lt;property id=&quot;20300&quot; value=&quot;Slide 50&quot;/&gt;&lt;property id=&quot;20307&quot; value=&quot;634&quot;/&gt;&lt;/object&gt;&lt;object type=&quot;3&quot; unique_id=&quot;38603&quot;&gt;&lt;property id=&quot;20148&quot; value=&quot;5&quot;/&gt;&lt;property id=&quot;20300&quot; value=&quot;Slide 51&quot;/&gt;&lt;property id=&quot;20307&quot; value=&quot;635&quot;/&gt;&lt;/object&gt;&lt;object type=&quot;3&quot; unique_id=&quot;38604&quot;&gt;&lt;property id=&quot;20148&quot; value=&quot;5&quot;/&gt;&lt;property id=&quot;20300&quot; value=&quot;Slide 52&quot;/&gt;&lt;property id=&quot;20307&quot; value=&quot;636&quot;/&gt;&lt;/object&gt;&lt;object type=&quot;3&quot; unique_id=&quot;38606&quot;&gt;&lt;property id=&quot;20148&quot; value=&quot;5&quot;/&gt;&lt;property id=&quot;20300&quot; value=&quot;Slide 53 - &amp;quot;Number of Through Lanes&amp;quot;&quot;/&gt;&lt;property id=&quot;20307&quot; value=&quot;321&quot;/&gt;&lt;/object&gt;&lt;object type=&quot;3&quot; unique_id=&quot;38607&quot;&gt;&lt;property id=&quot;20148&quot; value=&quot;5&quot;/&gt;&lt;property id=&quot;20300&quot; value=&quot;Slide 54 - &amp;quot;Exclusive Turn Lanes&amp;quot;&quot;/&gt;&lt;property id=&quot;20307&quot; value=&quot;299&quot;/&gt;&lt;/object&gt;&lt;object type=&quot;3&quot; unique_id=&quot;38609&quot;&gt;&lt;property id=&quot;20148&quot; value=&quot;5&quot;/&gt;&lt;property id=&quot;20300&quot; value=&quot;Slide 56 - &amp;quot;Bicycles &amp;quot;&quot;/&gt;&lt;property id=&quot;20307&quot; value=&quot;641&quot;/&gt;&lt;/object&gt;&lt;object type=&quot;3&quot; unique_id=&quot;38610&quot;&gt;&lt;property id=&quot;20148&quot; value=&quot;5&quot;/&gt;&lt;property id=&quot;20300&quot; value=&quot;Slide 57 - &amp;quot;Pedestrians&amp;quot;&quot;/&gt;&lt;property id=&quot;20307&quot; value=&quot;1058&quot;/&gt;&lt;/object&gt;&lt;object type=&quot;3&quot; unique_id=&quot;38611&quot;&gt;&lt;property id=&quot;20148&quot; value=&quot;5&quot;/&gt;&lt;property id=&quot;20300&quot; value=&quot;Slide 55 - &amp;quot;Median&amp;quot;&quot;/&gt;&lt;property id=&quot;20307&quot; value=&quot;1065&quot;/&gt;&lt;/object&gt;&lt;object type=&quot;3&quot; unique_id=&quot;38613&quot;&gt;&lt;property id=&quot;20148&quot; value=&quot;5&quot;/&gt;&lt;property id=&quot;20300&quot; value=&quot;Slide 59 - &amp;quot;Annual Average Daily Traffic&amp;quot;&quot;/&gt;&lt;property id=&quot;20307&quot; value=&quot;966&quot;/&gt;&lt;/object&gt;&lt;object type=&quot;3&quot; unique_id=&quot;38615&quot;&gt;&lt;property id=&quot;20148&quot; value=&quot;5&quot;/&gt;&lt;property id=&quot;20300&quot; value=&quot;Slide 60 - &amp;quot;K-factor&amp;quot;&quot;/&gt;&lt;property id=&quot;20307&quot; value=&quot;298&quot;/&gt;&lt;/object&gt;&lt;object type=&quot;3&quot; unique_id=&quot;38616&quot;&gt;&lt;property id=&quot;20148&quot; value=&quot;5&quot;/&gt;&lt;property id=&quot;20300&quot; value=&quot;Slide 61&quot;/&gt;&lt;property id=&quot;20307&quot; value=&quot;728&quot;/&gt;&lt;/object&gt;&lt;object type=&quot;3&quot; unique_id=&quot;38617&quot;&gt;&lt;property id=&quot;20148&quot; value=&quot;5&quot;/&gt;&lt;property id=&quot;20300&quot; value=&quot;Slide 62&quot;/&gt;&lt;property id=&quot;20307&quot; value=&quot;629&quot;/&gt;&lt;/object&gt;&lt;object type=&quot;3&quot; unique_id=&quot;38619&quot;&gt;&lt;property id=&quot;20148&quot; value=&quot;5&quot;/&gt;&lt;property id=&quot;20300&quot; value=&quot;Slide 66 - &amp;quot;Bus Frequency&amp;quot;&quot;/&gt;&lt;property id=&quot;20307&quot; value=&quot;642&quot;/&gt;&lt;/object&gt;&lt;object type=&quot;3&quot; unique_id=&quot;38620&quot;&gt;&lt;property id=&quot;20148&quot; value=&quot;5&quot;/&gt;&lt;property id=&quot;20300&quot; value=&quot;Slide 63 - &amp;quot;Peak Hour Factor (PHF) &amp;quot;&quot;/&gt;&lt;property id=&quot;20307&quot; value=&quot;1059&quot;/&gt;&lt;/object&gt;&lt;object type=&quot;3&quot; unique_id=&quot;38621&quot;&gt;&lt;property id=&quot;20148&quot; value=&quot;5&quot;/&gt;&lt;property id=&quot;20300&quot; value=&quot;Slide 64&quot;/&gt;&lt;property id=&quot;20307&quot; value=&quot;1060&quot;/&gt;&lt;/object&gt;&lt;object type=&quot;3&quot; unique_id=&quot;38622&quot;&gt;&lt;property id=&quot;20148&quot; value=&quot;5&quot;/&gt;&lt;property id=&quot;20300&quot; value=&quot;Slide 65 - &amp;quot;Local Adjustment Factor&amp;quot;&quot;/&gt;&lt;property id=&quot;20307&quot; value=&quot;1061&quot;/&gt;&lt;/object&gt;&lt;object type=&quot;3&quot; unique_id=&quot;38624&quot;&gt;&lt;property id=&quot;20148&quot; value=&quot;5&quot;/&gt;&lt;property id=&quot;20300&quot; value=&quot;Slide 70 - &amp;quot;Cycle Length&amp;quot;&quot;/&gt;&lt;property id=&quot;20307&quot; value=&quot;855&quot;/&gt;&lt;/object&gt;&lt;object type=&quot;3&quot; unique_id=&quot;38626&quot;&gt;&lt;property id=&quot;20148&quot; value=&quot;5&quot;/&gt;&lt;property id=&quot;20300&quot; value=&quot;Slide 72&quot;/&gt;&lt;property id=&quot;20307&quot; value=&quot;857&quot;/&gt;&lt;/object&gt;&lt;object type=&quot;3&quot; unique_id=&quot;38627&quot;&gt;&lt;property id=&quot;20148&quot; value=&quot;5&quot;/&gt;&lt;property id=&quot;20300&quot; value=&quot;Slide 73 - &amp;quot;Signal Timing&amp;quot;&quot;/&gt;&lt;property id=&quot;20307&quot; value=&quot;858&quot;/&gt;&lt;/object&gt;&lt;object type=&quot;3&quot; unique_id=&quot;38628&quot;&gt;&lt;property id=&quot;20148&quot; value=&quot;5&quot;/&gt;&lt;property id=&quot;20300&quot; value=&quot;Slide 69 - &amp;quot;Signal Type&amp;quot;&quot;/&gt;&lt;property id=&quot;20307&quot; value=&quot;859&quot;/&gt;&lt;/object&gt;&lt;object type=&quot;3&quot; unique_id=&quot;38629&quot;&gt;&lt;property id=&quot;20148&quot; value=&quot;5&quot;/&gt;&lt;property id=&quot;20300&quot; value=&quot;Slide 74 - &amp;quot;Left-Turn Phasing&amp;quot;&quot;/&gt;&lt;property id=&quot;20307&quot; value=&quot;860&quot;/&gt;&lt;/object&gt;&lt;object type=&quot;3&quot; unique_id=&quot;38630&quot;&gt;&lt;property id=&quot;20148&quot; value=&quot;5&quot;/&gt;&lt;property id=&quot;20300&quot; value=&quot;Slide 67&quot;/&gt;&lt;property id=&quot;20307&quot; value=&quot;1066&quot;/&gt;&lt;/object&gt;&lt;object type=&quot;3&quot; unique_id=&quot;38631&quot;&gt;&lt;property id=&quot;20148&quot; value=&quot;5&quot;/&gt;&lt;property id=&quot;20300&quot; value=&quot;Slide 68 - &amp;quot;Arrival Type&amp;quot;&quot;/&gt;&lt;property id=&quot;20307&quot; value=&quot;861&quot;/&gt;&lt;/object&gt;&lt;object type=&quot;3&quot; unique_id=&quot;38632&quot;&gt;&lt;property id=&quot;20148&quot; value=&quot;5&quot;/&gt;&lt;property id=&quot;20300&quot; value=&quot;Slide 76 - &amp;quot;Data Sources&amp;quot;&quot;/&gt;&lt;property id=&quot;20307&quot; value=&quot;729&quot;/&gt;&lt;/object&gt;&lt;object type=&quot;3&quot; unique_id=&quot;38633&quot;&gt;&lt;property id=&quot;20148&quot; value=&quot;5&quot;/&gt;&lt;property id=&quot;20300&quot; value=&quot;Slide 77 - &amp;quot;Data Sources&amp;quot;&quot;/&gt;&lt;property id=&quot;20307&quot; value=&quot;730&quot;/&gt;&lt;/object&gt;&lt;object type=&quot;3&quot; unique_id=&quot;38635&quot;&gt;&lt;property id=&quot;20148&quot; value=&quot;5&quot;/&gt;&lt;property id=&quot;20300&quot; value=&quot;Slide 81 - &amp;quot;Area Type &amp;quot;&quot;/&gt;&lt;property id=&quot;20307&quot; value=&quot;732&quot;/&gt;&lt;/object&gt;&lt;object type=&quot;3&quot; unique_id=&quot;38636&quot;&gt;&lt;property id=&quot;20148&quot; value=&quot;5&quot;/&gt;&lt;property id=&quot;20300&quot; value=&quot;Slide 79 - &amp;quot;Area Type &amp;quot;&quot;/&gt;&lt;property id=&quot;20307&quot; value=&quot;733&quot;/&gt;&lt;/object&gt;&lt;object type=&quot;3&quot; unique_id=&quot;38637&quot;&gt;&lt;property id=&quot;20148&quot; value=&quot;5&quot;/&gt;&lt;property id=&quot;20300&quot; value=&quot;Slide 80 - &amp;quot;Area Type &amp;quot;&quot;/&gt;&lt;property id=&quot;20307&quot; value=&quot;734&quot;/&gt;&lt;/object&gt;&lt;object type=&quot;3&quot; unique_id=&quot;38638&quot;&gt;&lt;property id=&quot;20148&quot; value=&quot;5&quot;/&gt;&lt;property id=&quot;20300&quot; value=&quot;Slide 82 - &amp;quot;Area Type (MPOAC.org)&amp;quot;&quot;/&gt;&lt;property id=&quot;20307&quot; value=&quot;735&quot;/&gt;&lt;/object&gt;&lt;object type=&quot;3&quot; unique_id=&quot;38639&quot;&gt;&lt;property id=&quot;20148&quot; value=&quot;5&quot;/&gt;&lt;property id=&quot;20300&quot; value=&quot;Slide 83 - &amp;quot;Area Type (TransPort)&amp;quot;&quot;/&gt;&lt;property id=&quot;20307&quot; value=&quot;736&quot;/&gt;&lt;/object&gt;&lt;object type=&quot;3&quot; unique_id=&quot;38640&quot;&gt;&lt;property id=&quot;20148&quot; value=&quot;5&quot;/&gt;&lt;property id=&quot;20300&quot; value=&quot;Slide 84 - &amp;quot;Area Type (TransPort)&amp;quot;&quot;/&gt;&lt;property id=&quot;20307&quot; value=&quot;737&quot;/&gt;&lt;/object&gt;&lt;object type=&quot;3&quot; unique_id=&quot;38641&quot;&gt;&lt;property id=&quot;20148&quot; value=&quot;5&quot;/&gt;&lt;property id=&quot;20300&quot; value=&quot;Slide 86 - &amp;quot;AADT, K-Factor, D-Factor&amp;quot;&quot;/&gt;&lt;property id=&quot;20307&quot; value=&quot;738&quot;/&gt;&lt;/object&gt;&lt;object type=&quot;3&quot; unique_id=&quot;38642&quot;&gt;&lt;property id=&quot;20148&quot; value=&quot;5&quot;/&gt;&lt;property id=&quot;20300&quot; value=&quot;Slide 87 - &amp;quot;(Florida Traffic Online)&amp;quot;&quot;/&gt;&lt;property id=&quot;20307&quot; value=&quot;739&quot;/&gt;&lt;/object&gt;&lt;object type=&quot;3&quot; unique_id=&quot;38648&quot;&gt;&lt;property id=&quot;20148&quot; value=&quot;5&quot;/&gt;&lt;property id=&quot;20300&quot; value=&quot;Slide 88 - &amp;quot;Percent Heavy Vehicles (From back of GSVTs)&amp;quot;&quot;/&gt;&lt;property id=&quot;20307&quot; value=&quot;745&quot;/&gt;&lt;/object&gt;&lt;object type=&quot;3&quot; unique_id=&quot;38649&quot;&gt;&lt;property id=&quot;20148&quot; value=&quot;5&quot;/&gt;&lt;property id=&quot;20300&quot; value=&quot;Slide 89 - &amp;quot;Example 1&amp;quot;&quot;/&gt;&lt;property id=&quot;20307&quot; value=&quot;746&quot;/&gt;&lt;/object&gt;&lt;object type=&quot;3&quot; unique_id=&quot;38653&quot;&gt;&lt;property id=&quot;20148&quot; value=&quot;5&quot;/&gt;&lt;property id=&quot;20300&quot; value=&quot;Slide 93 - &amp;quot;Data Sources Example Problem&amp;quot;&quot;/&gt;&lt;property id=&quot;20307&quot; value=&quot;750&quot;/&gt;&lt;/object&gt;&lt;object type=&quot;3&quot; unique_id=&quot;38661&quot;&gt;&lt;property id=&quot;20148&quot; value=&quot;5&quot;/&gt;&lt;property id=&quot;20300&quot; value=&quot;Slide 98 - &amp;quot;Data Sources Example Problem&amp;quot;&quot;/&gt;&lt;property id=&quot;20307&quot; value=&quot;758&quot;/&gt;&lt;/object&gt;&lt;object type=&quot;3&quot; unique_id=&quot;38663&quot;&gt;&lt;property id=&quot;20148&quot; value=&quot;5&quot;/&gt;&lt;property id=&quot;20300&quot; value=&quot;Slide 99 - &amp;quot;Data Sources Example Problem&amp;quot;&quot;/&gt;&lt;property id=&quot;20307&quot; value=&quot;760&quot;/&gt;&lt;/object&gt;&lt;object type=&quot;3&quot; unique_id=&quot;38664&quot;&gt;&lt;property id=&quot;20148&quot; value=&quot;5&quot;/&gt;&lt;property id=&quot;20300&quot; value=&quot;Slide 100&quot;/&gt;&lt;property id=&quot;20307&quot; value=&quot;761&quot;/&gt;&lt;/object&gt;&lt;object type=&quot;3&quot; unique_id=&quot;38683&quot;&gt;&lt;property id=&quot;20148&quot; value=&quot;5&quot;/&gt;&lt;property id=&quot;20300&quot; value=&quot;Slide 110 - &amp;quot;Table Format&amp;quot;&quot;/&gt;&lt;property id=&quot;20307&quot; value=&quot;946&quot;/&gt;&lt;/object&gt;&lt;object type=&quot;3&quot; unique_id=&quot;38709&quot;&gt;&lt;property id=&quot;20148&quot; value=&quot;5&quot;/&gt;&lt;property id=&quot;20300&quot; value=&quot;Slide 159 - &amp;quot;HIGHPLAN&amp;quot;&quot;/&gt;&lt;property id=&quot;20307&quot; value=&quot;805&quot;/&gt;&lt;/object&gt;&lt;object type=&quot;3&quot; unique_id=&quot;38710&quot;&gt;&lt;property id=&quot;20148&quot; value=&quot;5&quot;/&gt;&lt;property id=&quot;20300&quot; value=&quot;Slide 160 - &amp;quot;HIGHPLAN&amp;quot;&quot;/&gt;&lt;property id=&quot;20307&quot; value=&quot;806&quot;/&gt;&lt;/object&gt;&lt;object type=&quot;3&quot; unique_id=&quot;38711&quot;&gt;&lt;property id=&quot;20148&quot; value=&quot;5&quot;/&gt;&lt;property id=&quot;20300&quot; value=&quot;Slide 161 - &amp;quot;HIGHPLAN&amp;quot;&quot;/&gt;&lt;property id=&quot;20307&quot; value=&quot;807&quot;/&gt;&lt;/object&gt;&lt;object type=&quot;3&quot; unique_id=&quot;38723&quot;&gt;&lt;property id=&quot;20148&quot; value=&quot;5&quot;/&gt;&lt;property id=&quot;20300&quot; value=&quot;Slide 175 - &amp;quot;HIGHPLAN&amp;quot;&quot;/&gt;&lt;property id=&quot;20307&quot; value=&quot;819&quot;/&gt;&lt;/object&gt;&lt;object type=&quot;3&quot; unique_id=&quot;38726&quot;&gt;&lt;property id=&quot;20148&quot; value=&quot;5&quot;/&gt;&lt;property id=&quot;20300&quot; value=&quot;Slide 180&quot;/&gt;&lt;property id=&quot;20307&quot; value=&quot;849&quot;/&gt;&lt;/object&gt;&lt;object type=&quot;3&quot; unique_id=&quot;38727&quot;&gt;&lt;property id=&quot;20148&quot; value=&quot;5&quot;/&gt;&lt;property id=&quot;20300&quot; value=&quot;Slide 181 - &amp;quot;ARTPLAN&amp;quot;&quot;/&gt;&lt;property id=&quot;20307&quot; value=&quot;850&quot;/&gt;&lt;/object&gt;&lt;object type=&quot;3&quot; unique_id=&quot;38728&quot;&gt;&lt;property id=&quot;20148&quot; value=&quot;5&quot;/&gt;&lt;property id=&quot;20300&quot; value=&quot;Slide 182&quot;/&gt;&lt;property id=&quot;20307&quot; value=&quot;851&quot;/&gt;&lt;/object&gt;&lt;object type=&quot;3&quot; unique_id=&quot;38730&quot;&gt;&lt;property id=&quot;20148&quot; value=&quot;5&quot;/&gt;&lt;property id=&quot;20300&quot; value=&quot;Slide 183 - &amp;quot;Multimodal Analysis&amp;quot;&quot;/&gt;&lt;property id=&quot;20307&quot; value=&quot;853&quot;/&gt;&lt;/object&gt;&lt;object type=&quot;3&quot; unique_id=&quot;38731&quot;&gt;&lt;property id=&quot;20148&quot; value=&quot;5&quot;/&gt;&lt;property id=&quot;20300&quot; value=&quot;Slide 184&quot;/&gt;&lt;property id=&quot;20307&quot; value=&quot;854&quot;/&gt;&lt;/object&gt;&lt;object type=&quot;3&quot; unique_id=&quot;38732&quot;&gt;&lt;property id=&quot;20148&quot; value=&quot;5&quot;/&gt;&lt;property id=&quot;20300&quot; value=&quot;Slide 185 - &amp;quot;Importance of Signalized Intersections&amp;quot;&quot;/&gt;&lt;property id=&quot;20307&quot; value=&quot;999&quot;/&gt;&lt;/object&gt;&lt;object type=&quot;3&quot; unique_id=&quot;38734&quot;&gt;&lt;property id=&quot;20148&quot; value=&quot;5&quot;/&gt;&lt;property id=&quot;20300&quot; value=&quot;Slide 186&quot;/&gt;&lt;property id=&quot;20307&quot; value=&quot;1092&quot;/&gt;&lt;/object&gt;&lt;object type=&quot;3&quot; unique_id=&quot;38735&quot;&gt;&lt;property id=&quot;20148&quot; value=&quot;5&quot;/&gt;&lt;property id=&quot;20300&quot; value=&quot;Slide 192 - &amp;quot;Inputting g/C&amp;quot;&quot;/&gt;&lt;property id=&quot;20307&quot; value=&quot;1099&quot;/&gt;&lt;/object&gt;&lt;object type=&quot;3&quot; unique_id=&quot;38741&quot;&gt;&lt;property id=&quot;20148&quot; value=&quot;5&quot;/&gt;&lt;property id=&quot;20300&quot; value=&quot;Slide 203 - &amp;quot;ARTPLAN&amp;quot;&quot;/&gt;&lt;property id=&quot;20307&quot; value=&quot;876&quot;/&gt;&lt;/object&gt;&lt;object type=&quot;3&quot; unique_id=&quot;38742&quot;&gt;&lt;property id=&quot;20148&quot; value=&quot;5&quot;/&gt;&lt;property id=&quot;20300&quot; value=&quot;Slide 209 - &amp;quot;Multimodal LOS&amp;quot;&quot;/&gt;&lt;property id=&quot;20307&quot; value=&quot;1002&quot;/&gt;&lt;/object&gt;&lt;object type=&quot;3&quot; unique_id=&quot;38743&quot;&gt;&lt;property id=&quot;20148&quot; value=&quot;5&quot;/&gt;&lt;property id=&quot;20300&quot; value=&quot;Slide 210 - &amp;quot;Is the purpose of the roadway to serve automobiles or people?&amp;quot;&quot;/&gt;&lt;property id=&quot;20307&quot; value=&quot;1011&quot;/&gt;&lt;/object&gt;&lt;object type=&quot;3&quot; unique_id=&quot;38744&quot;&gt;&lt;property id=&quot;20148&quot; value=&quot;5&quot;/&gt;&lt;property id=&quot;20300&quot; value=&quot;Slide 211&quot;/&gt;&lt;property id=&quot;20307&quot; value=&quot;1012&quot;/&gt;&lt;/object&gt;&lt;object type=&quot;3&quot; unique_id=&quot;38745&quot;&gt;&lt;property id=&quot;20148&quot; value=&quot;5&quot;/&gt;&lt;property id=&quot;20300&quot; value=&quot;Slide 212 - &amp;quot;Bicycle/Pedestrian/Bus Level of Service Analyses&amp;quot;&quot;/&gt;&lt;property id=&quot;20307&quot; value=&quot;1013&quot;/&gt;&lt;/object&gt;&lt;object type=&quot;3&quot; unique_id=&quot;38746&quot;&gt;&lt;property id=&quot;20148&quot; value=&quot;5&quot;/&gt;&lt;property id=&quot;20300&quot; value=&quot;Slide 213&quot;/&gt;&lt;property id=&quot;20307&quot; value=&quot;1014&quot;/&gt;&lt;/object&gt;&lt;object type=&quot;3&quot; unique_id=&quot;38747&quot;&gt;&lt;property id=&quot;20148&quot; value=&quot;5&quot;/&gt;&lt;property id=&quot;20300&quot; value=&quot;Slide 214&quot;/&gt;&lt;property id=&quot;20307&quot; value=&quot;1015&quot;/&gt;&lt;/object&gt;&lt;object type=&quot;3&quot; unique_id=&quot;38748&quot;&gt;&lt;property id=&quot;20148&quot; value=&quot;5&quot;/&gt;&lt;property id=&quot;20300&quot; value=&quot;Slide 215&quot;/&gt;&lt;property id=&quot;20307&quot; value=&quot;1016&quot;/&gt;&lt;/object&gt;&lt;object type=&quot;3&quot; unique_id=&quot;38750&quot;&gt;&lt;property id=&quot;20148&quot; value=&quot;5&quot;/&gt;&lt;property id=&quot;20300&quot; value=&quot;Slide 217&quot;/&gt;&lt;property id=&quot;20307&quot; value=&quot;1006&quot;/&gt;&lt;/object&gt;&lt;object type=&quot;3&quot; unique_id=&quot;38751&quot;&gt;&lt;property id=&quot;20148&quot; value=&quot;5&quot;/&gt;&lt;property id=&quot;20300&quot; value=&quot;Slide 218&quot;/&gt;&lt;property id=&quot;20307&quot; value=&quot;1100&quot;/&gt;&lt;/object&gt;&lt;object type=&quot;3&quot; unique_id=&quot;38752&quot;&gt;&lt;property id=&quot;20148&quot; value=&quot;5&quot;/&gt;&lt;property id=&quot;20300&quot; value=&quot;Slide 219&quot;/&gt;&lt;property id=&quot;20307&quot; value=&quot;1007&quot;/&gt;&lt;/object&gt;&lt;object type=&quot;3&quot; unique_id=&quot;38753&quot;&gt;&lt;property id=&quot;20148&quot; value=&quot;5&quot;/&gt;&lt;property id=&quot;20300&quot; value=&quot;Slide 220&quot;/&gt;&lt;property id=&quot;20307&quot; value=&quot;1008&quot;/&gt;&lt;/object&gt;&lt;object type=&quot;3&quot; unique_id=&quot;38754&quot;&gt;&lt;property id=&quot;20148&quot; value=&quot;5&quot;/&gt;&lt;property id=&quot;20300&quot; value=&quot;Slide 221&quot;/&gt;&lt;property id=&quot;20307&quot; value=&quot;1017&quot;/&gt;&lt;/object&gt;&lt;object type=&quot;3&quot; unique_id=&quot;38755&quot;&gt;&lt;property id=&quot;20148&quot; value=&quot;5&quot;/&gt;&lt;property id=&quot;20300&quot; value=&quot;Slide 222&quot;/&gt;&lt;property id=&quot;20307&quot; value=&quot;1018&quot;/&gt;&lt;/object&gt;&lt;object type=&quot;3&quot; unique_id=&quot;38756&quot;&gt;&lt;property id=&quot;20148&quot; value=&quot;5&quot;/&gt;&lt;property id=&quot;20300&quot; value=&quot;Slide 223 - &amp;quot;Factors Affecting Bicycling Quality of Service&amp;quot;&quot;/&gt;&lt;property id=&quot;20307&quot; value=&quot;1019&quot;/&gt;&lt;/object&gt;&lt;object type=&quot;3&quot; unique_id=&quot;38757&quot;&gt;&lt;property id=&quot;20148&quot; value=&quot;5&quot;/&gt;&lt;property id=&quot;20300&quot; value=&quot;Slide 224&quot;/&gt;&lt;property id=&quot;20307&quot; value=&quot;1021&quot;/&gt;&lt;/object&gt;&lt;object type=&quot;3&quot; unique_id=&quot;38758&quot;&gt;&lt;property id=&quot;20148&quot; value=&quot;5&quot;/&gt;&lt;property id=&quot;20300&quot; value=&quot;Slide 225&quot;/&gt;&lt;property id=&quot;20307&quot; value=&quot;1022&quot;/&gt;&lt;/object&gt;&lt;object type=&quot;3&quot; unique_id=&quot;38759&quot;&gt;&lt;property id=&quot;20148&quot; value=&quot;5&quot;/&gt;&lt;property id=&quot;20300&quot; value=&quot;Slide 226 - &amp;quot;Conceptual Planning Level of Analysis&amp;quot;&quot;/&gt;&lt;property id=&quot;20307&quot; value=&quot;1023&quot;/&gt;&lt;/object&gt;&lt;object type=&quot;3&quot; unique_id=&quot;38760&quot;&gt;&lt;property id=&quot;20148&quot; value=&quot;5&quot;/&gt;&lt;property id=&quot;20300&quot; value=&quot;Slide 227 - &amp;quot;Is the Bicycle Lane/Paved Shoulder at least 3 feet?&amp;quot;&quot;/&gt;&lt;property id=&quot;20307&quot; value=&quot;1024&quot;/&gt;&lt;/object&gt;&lt;object type=&quot;3&quot; unique_id=&quot;38762&quot;&gt;&lt;property id=&quot;20148&quot; value=&quot;5&quot;/&gt;&lt;property id=&quot;20300&quot; value=&quot;Slide 228 - &amp;quot;Outside Lane Width&amp;quot;&quot;/&gt;&lt;property id=&quot;20307&quot; value=&quot;1026&quot;/&gt;&lt;/object&gt;&lt;object type=&quot;3&quot; unique_id=&quot;38763&quot;&gt;&lt;property id=&quot;20148&quot; value=&quot;5&quot;/&gt;&lt;property id=&quot;20300&quot; value=&quot;Slide 229 - &amp;quot;Pavement Condition&amp;quot;&quot;/&gt;&lt;property id=&quot;20307&quot; value=&quot;1027&quot;/&gt;&lt;/object&gt;&lt;object type=&quot;3&quot; unique_id=&quot;38764&quot;&gt;&lt;property id=&quot;20148&quot; value=&quot;5&quot;/&gt;&lt;property id=&quot;20300&quot; value=&quot;Slide 230 - &amp;quot;Potential Applications of Bicycle LOS&amp;quot;&quot;/&gt;&lt;property id=&quot;20307&quot; value=&quot;1028&quot;/&gt;&lt;/object&gt;&lt;object type=&quot;3&quot; unique_id=&quot;38765&quot;&gt;&lt;property id=&quot;20148&quot; value=&quot;5&quot;/&gt;&lt;property id=&quot;20300&quot; value=&quot;Slide 231&quot;/&gt;&lt;property id=&quot;20307&quot; value=&quot;1029&quot;/&gt;&lt;/object&gt;&lt;object type=&quot;3&quot; unique_id=&quot;38766&quot;&gt;&lt;property id=&quot;20148&quot; value=&quot;5&quot;/&gt;&lt;property id=&quot;20300&quot; value=&quot;Slide 232 - &amp;quot;ARTPLAN: Bicycle LOS Demonstration&amp;quot;&quot;/&gt;&lt;property id=&quot;20307&quot; value=&quot;1030&quot;/&gt;&lt;/object&gt;&lt;object type=&quot;3&quot; unique_id=&quot;38768&quot;&gt;&lt;property id=&quot;20148&quot; value=&quot;5&quot;/&gt;&lt;property id=&quot;20300&quot; value=&quot;Slide 234&quot;/&gt;&lt;property id=&quot;20307&quot; value=&quot;1032&quot;/&gt;&lt;/object&gt;&lt;object type=&quot;3&quot; unique_id=&quot;38769&quot;&gt;&lt;property id=&quot;20148&quot; value=&quot;5&quot;/&gt;&lt;property id=&quot;20300&quot; value=&quot;Slide 235 - &amp;quot;Factors Affecting Pedestrian Quality of Service&amp;quot;&quot;/&gt;&lt;property id=&quot;20307&quot; value=&quot;1033&quot;/&gt;&lt;/object&gt;&lt;object type=&quot;3&quot; unique_id=&quot;38770&quot;&gt;&lt;property id=&quot;20148&quot; value=&quot;5&quot;/&gt;&lt;property id=&quot;20300&quot; value=&quot;Slide 236 - &amp;quot;Input Variables&amp;quot;&quot;/&gt;&lt;property id=&quot;20307&quot; value=&quot;1106&quot;/&gt;&lt;/object&gt;&lt;object type=&quot;3&quot; unique_id=&quot;38771&quot;&gt;&lt;property id=&quot;20148&quot; value=&quot;5&quot;/&gt;&lt;property id=&quot;20300&quot; value=&quot;Slide 237&quot;/&gt;&lt;property id=&quot;20307&quot; value=&quot;1107&quot;/&gt;&lt;/object&gt;&lt;object type=&quot;3&quot; unique_id=&quot;38772&quot;&gt;&lt;property id=&quot;20148&quot; value=&quot;5&quot;/&gt;&lt;property id=&quot;20300&quot; value=&quot;Slide 238&quot;/&gt;&lt;property id=&quot;20307&quot; value=&quot;1034&quot;/&gt;&lt;/object&gt;&lt;object type=&quot;3&quot; unique_id=&quot;38773&quot;&gt;&lt;property id=&quot;20148&quot; value=&quot;5&quot;/&gt;&lt;property id=&quot;20300&quot; value=&quot;Slide 239&quot;/&gt;&lt;property id=&quot;20307&quot; value=&quot;1035&quot;/&gt;&lt;/object&gt;&lt;object type=&quot;3&quot; unique_id=&quot;38774&quot;&gt;&lt;property id=&quot;20148&quot; value=&quot;5&quot;/&gt;&lt;property id=&quot;20300&quot; value=&quot;Slide 240&quot;/&gt;&lt;property id=&quot;20307&quot; value=&quot;1036&quot;/&gt;&lt;/object&gt;&lt;object type=&quot;3&quot; unique_id=&quot;38775&quot;&gt;&lt;property id=&quot;20148&quot; value=&quot;5&quot;/&gt;&lt;property id=&quot;20300&quot; value=&quot;Slide 241&quot;/&gt;&lt;property id=&quot;20307&quot; value=&quot;1037&quot;/&gt;&lt;/object&gt;&lt;object type=&quot;3&quot; unique_id=&quot;38776&quot;&gt;&lt;property id=&quot;20148&quot; value=&quot;5&quot;/&gt;&lt;property id=&quot;20300&quot; value=&quot;Slide 242&quot;/&gt;&lt;property id=&quot;20307&quot; value=&quot;1067&quot;/&gt;&lt;/object&gt;&lt;object type=&quot;3&quot; unique_id=&quot;38777&quot;&gt;&lt;property id=&quot;20148&quot; value=&quot;5&quot;/&gt;&lt;property id=&quot;20300&quot; value=&quot;Slide 243 - &amp;quot;Potential Applications&amp;quot;&quot;/&gt;&lt;property id=&quot;20307&quot; value=&quot;1038&quot;/&gt;&lt;/object&gt;&lt;object type=&quot;3&quot; unique_id=&quot;38778&quot;&gt;&lt;property id=&quot;20148&quot; value=&quot;5&quot;/&gt;&lt;property id=&quot;20300&quot; value=&quot;Slide 244&quot;/&gt;&lt;property id=&quot;20307&quot; value=&quot;1039&quot;/&gt;&lt;/object&gt;&lt;object type=&quot;3&quot; unique_id=&quot;38780&quot;&gt;&lt;property id=&quot;20148&quot; value=&quot;5&quot;/&gt;&lt;property id=&quot;20300&quot; value=&quot;Slide 249&quot;/&gt;&lt;property id=&quot;20307&quot; value=&quot;1041&quot;/&gt;&lt;/object&gt;&lt;object type=&quot;3&quot; unique_id=&quot;38782&quot;&gt;&lt;property id=&quot;20148&quot; value=&quot;5&quot;/&gt;&lt;property id=&quot;20300&quot; value=&quot;Slide 255 - &amp;quot;Input Variables&amp;quot;&quot;/&gt;&lt;property id=&quot;20307&quot; value=&quot;1009&quot;/&gt;&lt;/object&gt;&lt;object type=&quot;3&quot; unique_id=&quot;38783&quot;&gt;&lt;property id=&quot;20148&quot; value=&quot;5&quot;/&gt;&lt;property id=&quot;20300&quot; value=&quot;Slide 257 - &amp;quot;Bus Frequency Adjustments&amp;quot;&quot;/&gt;&lt;property id=&quot;20307&quot; value=&quot;1104&quot;/&gt;&lt;/object&gt;&lt;object type=&quot;3&quot; unique_id=&quot;38784&quot;&gt;&lt;property id=&quot;20148&quot; value=&quot;5&quot;/&gt;&lt;property id=&quot;20300&quot; value=&quot;Slide 258 - &amp;quot;Bus Frequency Adjustments (Crossing Difficulty)&amp;quot;&quot;/&gt;&lt;property id=&quot;20307&quot; value=&quot;1105&quot;/&gt;&lt;/object&gt;&lt;object type=&quot;3&quot; unique_id=&quot;38787&quot;&gt;&lt;property id=&quot;20148&quot; value=&quot;5&quot;/&gt;&lt;property id=&quot;20300&quot; value=&quot;Slide 272&quot;/&gt;&lt;property id=&quot;20307&quot; value=&quot;968&quot;/&gt;&lt;/object&gt;&lt;object type=&quot;3&quot; unique_id=&quot;38788&quot;&gt;&lt;property id=&quot;20148&quot; value=&quot;5&quot;/&gt;&lt;property id=&quot;20300&quot; value=&quot;Slide 273&quot;/&gt;&lt;property id=&quot;20307&quot; value=&quot;969&quot;/&gt;&lt;/object&gt;&lt;object type=&quot;3&quot; unique_id=&quot;38789&quot;&gt;&lt;property id=&quot;20148&quot; value=&quot;5&quot;/&gt;&lt;property id=&quot;20300&quot; value=&quot;Slide 271 - &amp;quot;Freeway Capacity and LOS Analysis&amp;quot;&quot;/&gt;&lt;property id=&quot;20307&quot; value=&quot;1043&quot;/&gt;&lt;/object&gt;&lt;object type=&quot;3&quot; unique_id=&quot;38791&quot;&gt;&lt;property id=&quot;20148&quot; value=&quot;5&quot;/&gt;&lt;property id=&quot;20300&quot; value=&quot;Slide 274&quot;/&gt;&lt;property id=&quot;20307&quot; value=&quot;1045&quot;/&gt;&lt;/object&gt;&lt;object type=&quot;3&quot; unique_id=&quot;38792&quot;&gt;&lt;property id=&quot;20148&quot; value=&quot;5&quot;/&gt;&lt;property id=&quot;20300&quot; value=&quot;Slide 275&quot;/&gt;&lt;property id=&quot;20307&quot; value=&quot;1046&quot;/&gt;&lt;/object&gt;&lt;object type=&quot;3&quot; unique_id=&quot;38793&quot;&gt;&lt;property id=&quot;20148&quot; value=&quot;5&quot;/&gt;&lt;property id=&quot;20300&quot; value=&quot;Slide 276&quot;/&gt;&lt;property id=&quot;20307&quot; value=&quot;1047&quot;/&gt;&lt;/object&gt;&lt;object type=&quot;3&quot; unique_id=&quot;38794&quot;&gt;&lt;property id=&quot;20148&quot; value=&quot;5&quot;/&gt;&lt;property id=&quot;20300&quot; value=&quot;Slide 277&quot;/&gt;&lt;property id=&quot;20307&quot; value=&quot;1048&quot;/&gt;&lt;/object&gt;&lt;object type=&quot;3&quot; unique_id=&quot;38795&quot;&gt;&lt;property id=&quot;20148&quot; value=&quot;5&quot;/&gt;&lt;property id=&quot;20300&quot; value=&quot;Slide 278 - &amp;quot;Freeway Level of Service Analysis&amp;quot;&quot;/&gt;&lt;property id=&quot;20307&quot; value=&quot;1049&quot;/&gt;&lt;/object&gt;&lt;object type=&quot;3&quot; unique_id=&quot;38796&quot;&gt;&lt;property id=&quot;20148&quot; value=&quot;5&quot;/&gt;&lt;property id=&quot;20300&quot; value=&quot;Slide 279&quot;/&gt;&lt;property id=&quot;20307&quot; value=&quot;1050&quot;/&gt;&lt;/object&gt;&lt;object type=&quot;3&quot; unique_id=&quot;38797&quot;&gt;&lt;property id=&quot;20148&quot; value=&quot;5&quot;/&gt;&lt;property id=&quot;20300&quot; value=&quot;Slide 280&quot;/&gt;&lt;property id=&quot;20307&quot; value=&quot;1051&quot;/&gt;&lt;/object&gt;&lt;object type=&quot;3&quot; unique_id=&quot;38798&quot;&gt;&lt;property id=&quot;20148&quot; value=&quot;5&quot;/&gt;&lt;property id=&quot;20300&quot; value=&quot;Slide 281 - &amp;quot;Auxiliary Lane&amp;quot;&quot;/&gt;&lt;property id=&quot;20307&quot; value=&quot;1052&quot;/&gt;&lt;/object&gt;&lt;object type=&quot;3&quot; unique_id=&quot;38799&quot;&gt;&lt;property id=&quot;20148&quot; value=&quot;5&quot;/&gt;&lt;property id=&quot;20300&quot; value=&quot;Slide 282&quot;/&gt;&lt;property id=&quot;20307&quot; value=&quot;1053&quot;/&gt;&lt;/object&gt;&lt;object type=&quot;3&quot; unique_id=&quot;38800&quot;&gt;&lt;property id=&quot;20148&quot; value=&quot;5&quot;/&gt;&lt;property id=&quot;20300&quot; value=&quot;Slide 283&quot;/&gt;&lt;property id=&quot;20307&quot; value=&quot;970&quot;/&gt;&lt;/object&gt;&lt;object type=&quot;3&quot; unique_id=&quot;38801&quot;&gt;&lt;property id=&quot;20148&quot; value=&quot;5&quot;/&gt;&lt;property id=&quot;20300&quot; value=&quot;Slide 284&quot;/&gt;&lt;property id=&quot;20307&quot; value=&quot;971&quot;/&gt;&lt;/object&gt;&lt;object type=&quot;3&quot; unique_id=&quot;38802&quot;&gt;&lt;property id=&quot;20148&quot; value=&quot;5&quot;/&gt;&lt;property id=&quot;20300&quot; value=&quot;Slide 285&quot;/&gt;&lt;property id=&quot;20307&quot; value=&quot;972&quot;/&gt;&lt;/object&gt;&lt;object type=&quot;3&quot; unique_id=&quot;38803&quot;&gt;&lt;property id=&quot;20148&quot; value=&quot;5&quot;/&gt;&lt;property id=&quot;20300&quot; value=&quot;Slide 286&quot;/&gt;&lt;property id=&quot;20307&quot; value=&quot;973&quot;/&gt;&lt;/object&gt;&lt;object type=&quot;3&quot; unique_id=&quot;38817&quot;&gt;&lt;property id=&quot;20148&quot; value=&quot;5&quot;/&gt;&lt;property id=&quot;20300&quot; value=&quot;Slide 287 - &amp;quot;Example 1&amp;quot;&quot;/&gt;&lt;property id=&quot;20307&quot; value=&quot;987&quot;/&gt;&lt;/object&gt;&lt;object type=&quot;3&quot; unique_id=&quot;38819&quot;&gt;&lt;property id=&quot;20148&quot; value=&quot;5&quot;/&gt;&lt;property id=&quot;20300&quot; value=&quot;Slide 297&quot;/&gt;&lt;property id=&quot;20307&quot; value=&quot;989&quot;/&gt;&lt;/object&gt;&lt;object type=&quot;3&quot; unique_id=&quot;38823&quot;&gt;&lt;property id=&quot;20148&quot; value=&quot;5&quot;/&gt;&lt;property id=&quot;20300&quot; value=&quot;Slide 267 - &amp;quot;Monroe Street data collection  &amp;quot;&quot;/&gt;&lt;property id=&quot;20307&quot; value=&quot;1068&quot;/&gt;&lt;/object&gt;&lt;object type=&quot;3&quot; unique_id=&quot;38824&quot;&gt;&lt;property id=&quot;20148&quot; value=&quot;5&quot;/&gt;&lt;property id=&quot;20300&quot; value=&quot;Slide 315 - &amp;quot;LOS  APPLICATIONS&amp;quot;&quot;/&gt;&lt;property id=&quot;20307&quot; value=&quot;1069&quot;/&gt;&lt;/object&gt;&lt;object type=&quot;3&quot; unique_id=&quot;38825&quot;&gt;&lt;property id=&quot;20148&quot; value=&quot;5&quot;/&gt;&lt;property id=&quot;20300&quot; value=&quot;Slide 316 - &amp;quot;Planning Uses of LOS Techniques&amp;quot;&quot;/&gt;&lt;property id=&quot;20307&quot; value=&quot;1070&quot;/&gt;&lt;/object&gt;&lt;object type=&quot;3&quot; unique_id=&quot;38826&quot;&gt;&lt;property id=&quot;20148&quot; value=&quot;5&quot;/&gt;&lt;property id=&quot;20300&quot; value=&quot;Slide 320 - &amp;quot;Transportation Impact Handbook&amp;quot;&quot;/&gt;&lt;property id=&quot;20307&quot; value=&quot;1071&quot;/&gt;&lt;/object&gt;&lt;object type=&quot;3&quot; unique_id=&quot;38827&quot;&gt;&lt;property id=&quot;20148&quot; value=&quot;5&quot;/&gt;&lt;property id=&quot;20300&quot; value=&quot;Slide 321 - &amp;quot;Transportation Impact Handbook Website&amp;quot;&quot;/&gt;&lt;property id=&quot;20307&quot; value=&quot;1072&quot;/&gt;&lt;/object&gt;&lt;object type=&quot;3&quot; unique_id=&quot;38828&quot;&gt;&lt;property id=&quot;20148&quot; value=&quot;5&quot;/&gt;&lt;property id=&quot;20300&quot; value=&quot;Slide 327 - &amp;quot;SIS Deficiencies/Priorities&amp;quot;&quot;/&gt;&lt;property id=&quot;20307&quot; value=&quot;1073&quot;/&gt;&lt;/object&gt;&lt;object type=&quot;3&quot; unique_id=&quot;38832&quot;&gt;&lt;property id=&quot;20148&quot; value=&quot;5&quot;/&gt;&lt;property id=&quot;20300&quot; value=&quot;Slide 318 - &amp;quot;Future Year Analysis&amp;quot;&quot;/&gt;&lt;property id=&quot;20307&quot; value=&quot;1077&quot;/&gt;&lt;/object&gt;&lt;object type=&quot;3&quot; unique_id=&quot;38833&quot;&gt;&lt;property id=&quot;20148&quot; value=&quot;5&quot;/&gt;&lt;property id=&quot;20300&quot; value=&quot;Slide 324 - &amp;quot;Maximum Acceptable Capacity Volumes for Arterials&amp;quot;&quot;/&gt;&lt;property id=&quot;20307&quot; value=&quot;1079&quot;/&gt;&lt;/object&gt;&lt;object type=&quot;3&quot; unique_id=&quot;38834&quot;&gt;&lt;property id=&quot;20148&quot; value=&quot;5&quot;/&gt;&lt;property id=&quot;20300&quot; value=&quot;Slide 325 - &amp;quot;Maximum Acceptable Capacity Volumes for Freeways&amp;quot;&quot;/&gt;&lt;property id=&quot;20307&quot; value=&quot;1080&quot;/&gt;&lt;/object&gt;&lt;object type=&quot;3&quot; unique_id=&quot;38835&quot;&gt;&lt;property id=&quot;20148&quot; value=&quot;5&quot;/&gt;&lt;property id=&quot;20300&quot; value=&quot;Slide 326 - &amp;quot;Maximum Acceptable Capacity Volumes for Highways&amp;quot;&quot;/&gt;&lt;property id=&quot;20307&quot; value=&quot;1081&quot;/&gt;&lt;/object&gt;&lt;object type=&quot;3&quot; unique_id=&quot;38839&quot;&gt;&lt;property id=&quot;20148&quot; value=&quot;5&quot;/&gt;&lt;property id=&quot;20300&quot; value=&quot;Slide 331 - &amp;quot;Wrap-Up&amp;quot;&quot;/&gt;&lt;property id=&quot;20307&quot; value=&quot;880&quot;/&gt;&lt;/object&gt;&lt;object type=&quot;3&quot; unique_id=&quot;38840&quot;&gt;&lt;property id=&quot;20148&quot; value=&quot;5&quot;/&gt;&lt;property id=&quot;20300&quot; value=&quot;Slide 333 - &amp;quot;Wrap-Up&amp;quot;&quot;/&gt;&lt;property id=&quot;20307&quot; value=&quot;881&quot;/&gt;&lt;/object&gt;&lt;object type=&quot;3&quot; unique_id=&quot;48697&quot;&gt;&lt;property id=&quot;20148&quot; value=&quot;5&quot;/&gt;&lt;property id=&quot;20300&quot; value=&quot;Slide 12 - &amp;quot;4 Dimensions of Mobility&amp;quot;&quot;/&gt;&lt;property id=&quot;20307&quot; value=&quot;1108&quot;/&gt;&lt;/object&gt;&lt;object type=&quot;3&quot; unique_id=&quot;50806&quot;&gt;&lt;property id=&quot;20148&quot; value=&quot;5&quot;/&gt;&lt;property id=&quot;20300&quot; value=&quot;Slide 30 - &amp;quot;Traffic Analysis Handbook&amp;quot;&quot;/&gt;&lt;property id=&quot;20307&quot; value=&quot;1109&quot;/&gt;&lt;/object&gt;&lt;object type=&quot;3&quot; unique_id=&quot;50827&quot;&gt;&lt;property id=&quot;20148&quot; value=&quot;5&quot;/&gt;&lt;property id=&quot;20300&quot; value=&quot;Slide 190 - &amp;quot;Turn Lanes&amp;quot;&quot;/&gt;&lt;property id=&quot;20307&quot; value=&quot;1110&quot;/&gt;&lt;/object&gt;&lt;object type=&quot;3&quot; unique_id=&quot;55901&quot;&gt;&lt;property id=&quot;20148&quot; value=&quot;5&quot;/&gt;&lt;property id=&quot;20300&quot; value=&quot;Slide 330 - &amp;quot;Course Objectives&amp;quot;&quot;/&gt;&lt;property id=&quot;20307&quot; value=&quot;1131&quot;/&gt;&lt;/object&gt;&lt;object type=&quot;3&quot; unique_id=&quot;59619&quot;&gt;&lt;property id=&quot;20148&quot; value=&quot;5&quot;/&gt;&lt;property id=&quot;20300&quot; value=&quot;Slide 189 - &amp;quot;Add-on / Drop-off lanes &amp;quot;&quot;/&gt;&lt;property id=&quot;20307&quot; value=&quot;1133&quot;/&gt;&lt;/object&gt;&lt;object type=&quot;3&quot; unique_id=&quot;59620&quot;&gt;&lt;property id=&quot;20148&quot; value=&quot;5&quot;/&gt;&lt;property id=&quot;20300&quot; value=&quot;Slide 216 - &amp;quot;+ video 60 seconds  Different segment types  May have for next week &amp;quot;&quot;/&gt;&lt;property id=&quot;20307&quot; value=&quot;1134&quot;/&gt;&lt;/object&gt;&lt;object type=&quot;3&quot; unique_id=&quot;59621&quot;&gt;&lt;property id=&quot;20148&quot; value=&quot;5&quot;/&gt;&lt;property id=&quot;20300&quot; value=&quot;Slide 317 - &amp;quot;Future Year Analysis&amp;quot;&quot;/&gt;&lt;property id=&quot;20307&quot; value=&quot;1135&quot;/&gt;&lt;/object&gt;&lt;object type=&quot;3&quot; unique_id=&quot;59622&quot;&gt;&lt;property id=&quot;20148&quot; value=&quot;5&quot;/&gt;&lt;property id=&quot;20300&quot; value=&quot;Slide 332 - &amp;quot;Complete Evaluation Form&amp;quot;&quot;/&gt;&lt;property id=&quot;20307&quot; value=&quot;1136&quot;/&gt;&lt;/object&gt;&lt;object type=&quot;3&quot; unique_id=&quot;59624&quot;&gt;&lt;property id=&quot;20148&quot; value=&quot;5&quot;/&gt;&lt;property id=&quot;20300&quot; value=&quot;Slide 7 - &amp;quot;Agenda – Day Two&amp;quot;&quot;/&gt;&lt;property id=&quot;20307&quot; value=&quot;1165&quot;/&gt;&lt;/object&gt;&lt;object type=&quot;3&quot; unique_id=&quot;59625&quot;&gt;&lt;property id=&quot;20148&quot; value=&quot;5&quot;/&gt;&lt;property id=&quot;20300&quot; value=&quot;Slide 38&quot;/&gt;&lt;property id=&quot;20307&quot; value=&quot;1159&quot;/&gt;&lt;/object&gt;&lt;object type=&quot;3&quot; unique_id=&quot;59627&quot;&gt;&lt;property id=&quot;20148&quot; value=&quot;5&quot;/&gt;&lt;property id=&quot;20300&quot; value=&quot;Slide 71 - &amp;quot;Basic Signal Operations Terms&amp;quot;&quot;/&gt;&lt;property id=&quot;20307&quot; value=&quot;1138&quot;/&gt;&lt;/object&gt;&lt;object type=&quot;3&quot; unique_id=&quot;59630&quot;&gt;&lt;property id=&quot;20148&quot; value=&quot;5&quot;/&gt;&lt;property id=&quot;20300&quot; value=&quot;Slide 188 - &amp;quot;   Number of Through Lanes&amp;quot;&quot;/&gt;&lt;property id=&quot;20307&quot; value=&quot;1139&quot;/&gt;&lt;/object&gt;&lt;object type=&quot;3&quot; unique_id=&quot;59631&quot;&gt;&lt;property id=&quot;20148&quot; value=&quot;5&quot;/&gt;&lt;property id=&quot;20300&quot; value=&quot;Slide 191&quot;/&gt;&lt;property id=&quot;20307&quot; value=&quot;1140&quot;/&gt;&lt;/object&gt;&lt;object type=&quot;3&quot; unique_id=&quot;59633&quot;&gt;&lt;property id=&quot;20148&quot; value=&quot;5&quot;/&gt;&lt;property id=&quot;20300&quot; value=&quot;Slide 245 - &amp;quot;ARTPLAN:  Pedestrian LOS Demonstration&amp;quot;&quot;/&gt;&lt;property id=&quot;20307&quot; value=&quot;1157&quot;/&gt;&lt;/object&gt;&lt;object type=&quot;3&quot; unique_id=&quot;59635&quot;&gt;&lt;property id=&quot;20148&quot; value=&quot;5&quot;/&gt;&lt;property id=&quot;20300&quot; value=&quot;Slide 250&quot;/&gt;&lt;property id=&quot;20307&quot; value=&quot;1147&quot;/&gt;&lt;/object&gt;&lt;object type=&quot;3&quot; unique_id=&quot;59637&quot;&gt;&lt;property id=&quot;20148&quot; value=&quot;5&quot;/&gt;&lt;property id=&quot;20300&quot; value=&quot;Slide 251 - &amp;quot;Key Factors Affecting Transit QOS&amp;quot;&quot;/&gt;&lt;property id=&quot;20307&quot; value=&quot;1149&quot;/&gt;&lt;/object&gt;&lt;object type=&quot;3&quot; unique_id=&quot;59638&quot;&gt;&lt;property id=&quot;20148&quot; value=&quot;5&quot;/&gt;&lt;property id=&quot;20300&quot; value=&quot;Slide 252 - &amp;quot;Conceptual Planning&amp;quot;&quot;/&gt;&lt;property id=&quot;20307&quot; value=&quot;1153&quot;/&gt;&lt;/object&gt;&lt;object type=&quot;3&quot; unique_id=&quot;59639&quot;&gt;&lt;property id=&quot;20148&quot; value=&quot;5&quot;/&gt;&lt;property id=&quot;20300&quot; value=&quot;Slide 253 - &amp;quot;Headways&amp;quot;&quot;/&gt;&lt;property id=&quot;20307&quot; value=&quot;1150&quot;/&gt;&lt;/object&gt;&lt;object type=&quot;3&quot; unique_id=&quot;59641&quot;&gt;&lt;property id=&quot;20148&quot; value=&quot;5&quot;/&gt;&lt;property id=&quot;20300&quot; value=&quot;Slide 254 - &amp;quot;Bus Frequency Adjustments&amp;quot;&quot;/&gt;&lt;property id=&quot;20307&quot; value=&quot;1152&quot;/&gt;&lt;/object&gt;&lt;object type=&quot;3&quot; unique_id=&quot;59642&quot;&gt;&lt;property id=&quot;20148&quot; value=&quot;5&quot;/&gt;&lt;property id=&quot;20300&quot; value=&quot;Slide 256 - &amp;quot;Input Variables&amp;quot;&quot;/&gt;&lt;property id=&quot;20307&quot; value=&quot;1154&quot;/&gt;&lt;/object&gt;&lt;object type=&quot;3&quot; unique_id=&quot;59644&quot;&gt;&lt;property id=&quot;20148&quot; value=&quot;5&quot;/&gt;&lt;property id=&quot;20300&quot; value=&quot;Slide 262&quot;/&gt;&lt;property id=&quot;20307&quot; value=&quot;1156&quot;/&gt;&lt;/object&gt;&lt;object type=&quot;3&quot; unique_id=&quot;59645&quot;&gt;&lt;property id=&quot;20148&quot; value=&quot;5&quot;/&gt;&lt;property id=&quot;20300&quot; value=&quot;Slide 263 - &amp;quot;ARTPLAN&amp;quot;&quot;/&gt;&lt;property id=&quot;20307&quot; value=&quot;1141&quot;/&gt;&lt;/object&gt;&lt;object type=&quot;3&quot; unique_id=&quot;59649&quot;&gt;&lt;property id=&quot;20148&quot; value=&quot;5&quot;/&gt;&lt;property id=&quot;20300&quot; value=&quot;Slide 270 - &amp;quot;Monroe Street ARTPLAN ANALYSIS &amp;quot;&quot;/&gt;&lt;property id=&quot;20307&quot; value=&quot;1145&quot;/&gt;&lt;/object&gt;&lt;object type=&quot;3&quot; unique_id=&quot;59650&quot;&gt;&lt;property id=&quot;20148&quot; value=&quot;5&quot;/&gt;&lt;property id=&quot;20300&quot; value=&quot;Slide 314 - &amp;quot;Applications  &amp;quot;&quot;/&gt;&lt;property id=&quot;20307&quot; value=&quot;1144&quot;/&gt;&lt;/object&gt;&lt;object type=&quot;3&quot; unique_id=&quot;59651&quot;&gt;&lt;property id=&quot;20148&quot; value=&quot;5&quot;/&gt;&lt;property id=&quot;20300&quot; value=&quot;Slide 319 - &amp;quot;Future Year Analysis&amp;quot;&quot;/&gt;&lt;property id=&quot;20307&quot; value=&quot;1142&quot;/&gt;&lt;/object&gt;&lt;object type=&quot;3&quot; unique_id=&quot;59652&quot;&gt;&lt;property id=&quot;20148&quot; value=&quot;5&quot;/&gt;&lt;property id=&quot;20300&quot; value=&quot;Slide 322 - &amp;quot;Maximum Acceptable Capacity Volumes&amp;quot;&quot;/&gt;&lt;property id=&quot;20307&quot; value=&quot;1143&quot;/&gt;&lt;/object&gt;&lt;object type=&quot;3&quot; unique_id=&quot;61619&quot;&gt;&lt;property id=&quot;20148&quot; value=&quot;5&quot;/&gt;&lt;property id=&quot;20300&quot; value=&quot;Slide 4 - &amp;quot;www.dot.state.fl.us/planning/systems/programs/SM/los/pdfs/2013%20QLOS%20Handbook.pdf&amp;quot;&quot;/&gt;&lt;property id=&quot;20307&quot; value=&quot;1166&quot;/&gt;&lt;/object&gt;&lt;object type=&quot;3&quot; unique_id=&quot;65206&quot;&gt;&lt;property id=&quot;20148&quot; value=&quot;5&quot;/&gt;&lt;property id=&quot;20300&quot; value=&quot;Slide 75&quot;/&gt;&lt;property id=&quot;20307&quot; value=&quot;1167&quot;/&gt;&lt;/object&gt;&lt;object type=&quot;3&quot; unique_id=&quot;65207&quot;&gt;&lt;property id=&quot;20148&quot; value=&quot;5&quot;/&gt;&lt;property id=&quot;20300&quot; value=&quot;Slide 78 - &amp;quot;Most Important Variables - Reminder&amp;quot;&quot;/&gt;&lt;property id=&quot;20307&quot; value=&quot;1168&quot;/&gt;&lt;/object&gt;&lt;object type=&quot;3&quot; unique_id=&quot;65209&quot;&gt;&lt;property id=&quot;20148&quot; value=&quot;5&quot;/&gt;&lt;property id=&quot;20300&quot; value=&quot;Slide 208&quot;/&gt;&lt;property id=&quot;20307&quot; value=&quot;1170&quot;/&gt;&lt;/object&gt;&lt;object type=&quot;3&quot; unique_id=&quot;65210&quot;&gt;&lt;property id=&quot;20148&quot; value=&quot;5&quot;/&gt;&lt;property id=&quot;20300&quot; value=&quot;Slide 248 - &amp;quot;ARTPLAN – Bus Analysis&amp;quot;&quot;/&gt;&lt;property id=&quot;20307&quot; value=&quot;1173&quot;/&gt;&lt;/object&gt;&lt;object type=&quot;3&quot; unique_id=&quot;65211&quot;&gt;&lt;property id=&quot;20148&quot; value=&quot;5&quot;/&gt;&lt;property id=&quot;20300&quot; value=&quot;Slide 266&quot;/&gt;&lt;property id=&quot;20307&quot; value=&quot;1171&quot;/&gt;&lt;/object&gt;&lt;object type=&quot;3&quot; unique_id=&quot;65212&quot;&gt;&lt;property id=&quot;20148&quot; value=&quot;5&quot;/&gt;&lt;property id=&quot;20300&quot; value=&quot;Slide 313&quot;/&gt;&lt;property id=&quot;20307&quot; value=&quot;1172&quot;/&gt;&lt;/object&gt;&lt;object type=&quot;3&quot; unique_id=&quot;65213&quot;&gt;&lt;property id=&quot;20148&quot; value=&quot;5&quot;/&gt;&lt;property id=&quot;20300&quot; value=&quot;Slide 329 - &amp;quot;WRAP-UP&amp;quot;&quot;/&gt;&lt;property id=&quot;20307&quot; value=&quot;1174&quot;/&gt;&lt;/object&gt;&lt;object type=&quot;3&quot; unique_id=&quot;65627&quot;&gt;&lt;property id=&quot;20148&quot; value=&quot;5&quot;/&gt;&lt;property id=&quot;20300&quot; value=&quot;Slide 46 - &amp;quot;Key Factors Which Highly Influence Results&amp;quot;&quot;/&gt;&lt;property id=&quot;20307&quot; value=&quot;1257&quot;/&gt;&lt;/object&gt;&lt;object type=&quot;3&quot; unique_id=&quot;65630&quot;&gt;&lt;property id=&quot;20148&quot; value=&quot;5&quot;/&gt;&lt;property id=&quot;20300&quot; value=&quot;Slide 113 - &amp;quot;Table Footnote Abbreviations&amp;quot;&quot;/&gt;&lt;property id=&quot;20307&quot; value=&quot;1255&quot;/&gt;&lt;/object&gt;&lt;object type=&quot;3&quot; unique_id=&quot;65640&quot;&gt;&lt;property id=&quot;20148&quot; value=&quot;5&quot;/&gt;&lt;property id=&quot;20300&quot; value=&quot;Slide 166&quot;/&gt;&lt;property id=&quot;20307&quot; value=&quot;1188&quot;/&gt;&lt;/object&gt;&lt;object type=&quot;3&quot; unique_id=&quot;65641&quot;&gt;&lt;property id=&quot;20148&quot; value=&quot;5&quot;/&gt;&lt;property id=&quot;20300&quot; value=&quot;Slide 167&quot;/&gt;&lt;property id=&quot;20307&quot; value=&quot;1189&quot;/&gt;&lt;/object&gt;&lt;object type=&quot;3&quot; unique_id=&quot;65642&quot;&gt;&lt;property id=&quot;20148&quot; value=&quot;5&quot;/&gt;&lt;property id=&quot;20300&quot; value=&quot;Slide 168&quot;/&gt;&lt;property id=&quot;20307&quot; value=&quot;1190&quot;/&gt;&lt;/object&gt;&lt;object type=&quot;3&quot; unique_id=&quot;65644&quot;&gt;&lt;property id=&quot;20148&quot; value=&quot;5&quot;/&gt;&lt;property id=&quot;20300&quot; value=&quot;Slide 171&quot;/&gt;&lt;property id=&quot;20307&quot; value=&quot;1194&quot;/&gt;&lt;/object&gt;&lt;object type=&quot;3&quot; unique_id=&quot;65645&quot;&gt;&lt;property id=&quot;20148&quot; value=&quot;5&quot;/&gt;&lt;property id=&quot;20300&quot; value=&quot;Slide 172&quot;/&gt;&lt;property id=&quot;20307&quot; value=&quot;1195&quot;/&gt;&lt;/object&gt;&lt;object type=&quot;3&quot; unique_id=&quot;65646&quot;&gt;&lt;property id=&quot;20148&quot; value=&quot;5&quot;/&gt;&lt;property id=&quot;20300&quot; value=&quot;Slide 173&quot;/&gt;&lt;property id=&quot;20307&quot; value=&quot;1196&quot;/&gt;&lt;/object&gt;&lt;object type=&quot;3&quot; unique_id=&quot;65656&quot;&gt;&lt;property id=&quot;20148&quot; value=&quot;5&quot;/&gt;&lt;property id=&quot;20300&quot; value=&quot;Slide 176&quot;/&gt;&lt;property id=&quot;20307&quot; value=&quot;1200&quot;/&gt;&lt;/object&gt;&lt;object type=&quot;3&quot; unique_id=&quot;65657&quot;&gt;&lt;property id=&quot;20148&quot; value=&quot;5&quot;/&gt;&lt;property id=&quot;20300&quot; value=&quot;Slide 177&quot;/&gt;&lt;property id=&quot;20307&quot; value=&quot;1201&quot;/&gt;&lt;/object&gt;&lt;object type=&quot;3&quot; unique_id=&quot;65658&quot;&gt;&lt;property id=&quot;20148&quot; value=&quot;5&quot;/&gt;&lt;property id=&quot;20300&quot; value=&quot;Slide 178&quot;/&gt;&lt;property id=&quot;20307&quot; value=&quot;1202&quot;/&gt;&lt;/object&gt;&lt;object type=&quot;3&quot; unique_id=&quot;65659&quot;&gt;&lt;property id=&quot;20148&quot; value=&quot;5&quot;/&gt;&lt;property id=&quot;20300&quot; value=&quot;Slide 179 - &amp;quot;HIGHPLAN&amp;quot;&quot;/&gt;&lt;property id=&quot;20307&quot; value=&quot;1242&quot;/&gt;&lt;/object&gt;&lt;object type=&quot;3&quot; unique_id=&quot;65660&quot;&gt;&lt;property id=&quot;20148&quot; value=&quot;5&quot;/&gt;&lt;property id=&quot;20300&quot; value=&quot;Slide 187 - &amp;quot;Number of Signalized Intersections&amp;quot;&quot;/&gt;&lt;property id=&quot;20307&quot; value=&quot;1258&quot;/&gt;&lt;/object&gt;&lt;object type=&quot;3&quot; unique_id=&quot;65673&quot;&gt;&lt;property id=&quot;20148&quot; value=&quot;5&quot;/&gt;&lt;property id=&quot;20300&quot; value=&quot;Slide 194&quot;/&gt;&lt;property id=&quot;20307&quot; value=&quot;1215&quot;/&gt;&lt;/object&gt;&lt;object type=&quot;3&quot; unique_id=&quot;65674&quot;&gt;&lt;property id=&quot;20148&quot; value=&quot;5&quot;/&gt;&lt;property id=&quot;20300&quot; value=&quot;Slide 195&quot;/&gt;&lt;property id=&quot;20307&quot; value=&quot;1216&quot;/&gt;&lt;/object&gt;&lt;object type=&quot;3&quot; unique_id=&quot;65675&quot;&gt;&lt;property id=&quot;20148&quot; value=&quot;5&quot;/&gt;&lt;property id=&quot;20300&quot; value=&quot;Slide 196&quot;/&gt;&lt;property id=&quot;20307&quot; value=&quot;1217&quot;/&gt;&lt;/object&gt;&lt;object type=&quot;3&quot; unique_id=&quot;65676&quot;&gt;&lt;property id=&quot;20148&quot; value=&quot;5&quot;/&gt;&lt;property id=&quot;20300&quot; value=&quot;Slide 197 - &amp;quot;ARTPLAN&amp;quot;&quot;/&gt;&lt;property id=&quot;20307&quot; value=&quot;1246&quot;/&gt;&lt;/object&gt;&lt;object type=&quot;3&quot; unique_id=&quot;65677&quot;&gt;&lt;property id=&quot;20148&quot; value=&quot;5&quot;/&gt;&lt;property id=&quot;20300&quot; value=&quot;Slide 199&quot;/&gt;&lt;property id=&quot;20307&quot; value=&quot;1212&quot;/&gt;&lt;/object&gt;&lt;object type=&quot;3&quot; unique_id=&quot;65678&quot;&gt;&lt;property id=&quot;20148&quot; value=&quot;5&quot;/&gt;&lt;property id=&quot;20300&quot; value=&quot;Slide 200&quot;/&gt;&lt;property id=&quot;20307&quot; value=&quot;1213&quot;/&gt;&lt;/object&gt;&lt;object type=&quot;3&quot; unique_id=&quot;65679&quot;&gt;&lt;property id=&quot;20148&quot; value=&quot;5&quot;/&gt;&lt;property id=&quot;20300&quot; value=&quot;Slide 201&quot;/&gt;&lt;property id=&quot;20307&quot; value=&quot;1214&quot;/&gt;&lt;/object&gt;&lt;object type=&quot;3&quot; unique_id=&quot;65681&quot;&gt;&lt;property id=&quot;20148&quot; value=&quot;5&quot;/&gt;&lt;property id=&quot;20300&quot; value=&quot;Slide 204&quot;/&gt;&lt;property id=&quot;20307&quot; value=&quot;1218&quot;/&gt;&lt;/object&gt;&lt;object type=&quot;3&quot; unique_id=&quot;65682&quot;&gt;&lt;property id=&quot;20148&quot; value=&quot;5&quot;/&gt;&lt;property id=&quot;20300&quot; value=&quot;Slide 205&quot;/&gt;&lt;property id=&quot;20307&quot; value=&quot;1219&quot;/&gt;&lt;/object&gt;&lt;object type=&quot;3&quot; unique_id=&quot;65683&quot;&gt;&lt;property id=&quot;20148&quot; value=&quot;5&quot;/&gt;&lt;property id=&quot;20300&quot; value=&quot;Slide 206&quot;/&gt;&lt;property id=&quot;20307&quot; value=&quot;1220&quot;/&gt;&lt;/object&gt;&lt;object type=&quot;3&quot; unique_id=&quot;65685&quot;&gt;&lt;property id=&quot;20148&quot; value=&quot;5&quot;/&gt;&lt;property id=&quot;20300&quot; value=&quot;Slide 233 - &amp;quot;Example 1&amp;quot;&quot;/&gt;&lt;property id=&quot;20307&quot; value=&quot;1175&quot;/&gt;&lt;/object&gt;&lt;object type=&quot;3&quot; unique_id=&quot;65687&quot;&gt;&lt;property id=&quot;20148&quot; value=&quot;5&quot;/&gt;&lt;property id=&quot;20300&quot; value=&quot;Slide 259&quot;/&gt;&lt;property id=&quot;20307&quot; value=&quot;1177&quot;/&gt;&lt;/object&gt;&lt;object type=&quot;3&quot; unique_id=&quot;65688&quot;&gt;&lt;property id=&quot;20148&quot; value=&quot;5&quot;/&gt;&lt;property id=&quot;20300&quot; value=&quot;Slide 264&quot;/&gt;&lt;property id=&quot;20307&quot; value=&quot;1249&quot;/&gt;&lt;/object&gt;&lt;object type=&quot;3&quot; unique_id=&quot;65689&quot;&gt;&lt;property id=&quot;20148&quot; value=&quot;5&quot;/&gt;&lt;property id=&quot;20300&quot; value=&quot;Slide 269 - &amp;quot;Data Collection Sheet&amp;quot;&quot;/&gt;&lt;property id=&quot;20307&quot; value=&quot;1236&quot;/&gt;&lt;/object&gt;&lt;object type=&quot;3&quot; unique_id=&quot;65690&quot;&gt;&lt;property id=&quot;20148&quot; value=&quot;5&quot;/&gt;&lt;property id=&quot;20300&quot; value=&quot;Slide 288&quot;/&gt;&lt;property id=&quot;20307&quot; value=&quot;1221&quot;/&gt;&lt;/object&gt;&lt;object type=&quot;3&quot; unique_id=&quot;65691&quot;&gt;&lt;property id=&quot;20148&quot; value=&quot;5&quot;/&gt;&lt;property id=&quot;20300&quot; value=&quot;Slide 289&quot;/&gt;&lt;property id=&quot;20307&quot; value=&quot;1222&quot;/&gt;&lt;/object&gt;&lt;object type=&quot;3&quot; unique_id=&quot;65692&quot;&gt;&lt;property id=&quot;20148&quot; value=&quot;5&quot;/&gt;&lt;property id=&quot;20300&quot; value=&quot;Slide 290&quot;/&gt;&lt;property id=&quot;20307&quot; value=&quot;1223&quot;/&gt;&lt;/object&gt;&lt;object type=&quot;3&quot; unique_id=&quot;65694&quot;&gt;&lt;property id=&quot;20148&quot; value=&quot;5&quot;/&gt;&lt;property id=&quot;20300&quot; value=&quot;Slide 293&quot;/&gt;&lt;property id=&quot;20307&quot; value=&quot;1224&quot;/&gt;&lt;/object&gt;&lt;object type=&quot;3&quot; unique_id=&quot;65695&quot;&gt;&lt;property id=&quot;20148&quot; value=&quot;5&quot;/&gt;&lt;property id=&quot;20300&quot; value=&quot;Slide 294&quot;/&gt;&lt;property id=&quot;20307&quot; value=&quot;1225&quot;/&gt;&lt;/object&gt;&lt;object type=&quot;3&quot; unique_id=&quot;65696&quot;&gt;&lt;property id=&quot;20148&quot; value=&quot;5&quot;/&gt;&lt;property id=&quot;20300&quot; value=&quot;Slide 295&quot;/&gt;&lt;property id=&quot;20307&quot; value=&quot;1226&quot;/&gt;&lt;/object&gt;&lt;object type=&quot;3&quot; unique_id=&quot;65698&quot;&gt;&lt;property id=&quot;20148&quot; value=&quot;5&quot;/&gt;&lt;property id=&quot;20300&quot; value=&quot;Slide 298&quot;/&gt;&lt;property id=&quot;20307&quot; value=&quot;1227&quot;/&gt;&lt;/object&gt;&lt;object type=&quot;3&quot; unique_id=&quot;65699&quot;&gt;&lt;property id=&quot;20148&quot; value=&quot;5&quot;/&gt;&lt;property id=&quot;20300&quot; value=&quot;Slide 299&quot;/&gt;&lt;property id=&quot;20307&quot; value=&quot;1228&quot;/&gt;&lt;/object&gt;&lt;object type=&quot;3&quot; unique_id=&quot;65700&quot;&gt;&lt;property id=&quot;20148&quot; value=&quot;5&quot;/&gt;&lt;property id=&quot;20300&quot; value=&quot;Slide 300&quot;/&gt;&lt;property id=&quot;20307&quot; value=&quot;1229&quot;/&gt;&lt;/object&gt;&lt;object type=&quot;3&quot; unique_id=&quot;65702&quot;&gt;&lt;property id=&quot;20148&quot; value=&quot;5&quot;/&gt;&lt;property id=&quot;20300&quot; value=&quot;Slide 303&quot;/&gt;&lt;property id=&quot;20307&quot; value=&quot;1230&quot;/&gt;&lt;/object&gt;&lt;object type=&quot;3&quot; unique_id=&quot;65703&quot;&gt;&lt;property id=&quot;20148&quot; value=&quot;5&quot;/&gt;&lt;property id=&quot;20300&quot; value=&quot;Slide 304&quot;/&gt;&lt;property id=&quot;20307&quot; value=&quot;1231&quot;/&gt;&lt;/object&gt;&lt;object type=&quot;3&quot; unique_id=&quot;65704&quot;&gt;&lt;property id=&quot;20148&quot; value=&quot;5&quot;/&gt;&lt;property id=&quot;20300&quot; value=&quot;Slide 305&quot;/&gt;&lt;property id=&quot;20307&quot; value=&quot;1232&quot;/&gt;&lt;/object&gt;&lt;object type=&quot;3&quot; unique_id=&quot;65706&quot;&gt;&lt;property id=&quot;20148&quot; value=&quot;5&quot;/&gt;&lt;property id=&quot;20300&quot; value=&quot;Slide 308&quot;/&gt;&lt;property id=&quot;20307&quot; value=&quot;1233&quot;/&gt;&lt;/object&gt;&lt;object type=&quot;3&quot; unique_id=&quot;65707&quot;&gt;&lt;property id=&quot;20148&quot; value=&quot;5&quot;/&gt;&lt;property id=&quot;20300&quot; value=&quot;Slide 309&quot;/&gt;&lt;property id=&quot;20307&quot; value=&quot;1234&quot;/&gt;&lt;/object&gt;&lt;object type=&quot;3&quot; unique_id=&quot;65708&quot;&gt;&lt;property id=&quot;20148&quot; value=&quot;5&quot;/&gt;&lt;property id=&quot;20300&quot; value=&quot;Slide 310&quot;/&gt;&lt;property id=&quot;20307&quot; value=&quot;1235&quot;/&gt;&lt;/object&gt;&lt;object type=&quot;3&quot; unique_id=&quot;79250&quot;&gt;&lt;property id=&quot;20148&quot; value=&quot;5&quot;/&gt;&lt;property id=&quot;20300&quot; value=&quot;Slide 268 - &amp;quot;Table Workshop&amp;quot;&quot;/&gt;&lt;property id=&quot;20307&quot; value=&quot;1275&quot;/&gt;&lt;/object&gt;&lt;object type=&quot;3&quot; unique_id=&quot;79269&quot;&gt;&lt;property id=&quot;20148&quot; value=&quot;5&quot;/&gt;&lt;property id=&quot;20300&quot; value=&quot;Slide 34 - &amp;quot;Uninterrupted Flow Highway Multilane Rural &amp;quot;&quot;/&gt;&lt;property id=&quot;20307&quot; value=&quot;1293&quot;/&gt;&lt;/object&gt;&lt;object type=&quot;3&quot; unique_id=&quot;79270&quot;&gt;&lt;property id=&quot;20148&quot; value=&quot;5&quot;/&gt;&lt;property id=&quot;20300&quot; value=&quot;Slide 47&quot;/&gt;&lt;property id=&quot;20307&quot; value=&quot;1294&quot;/&gt;&lt;/object&gt;&lt;object type=&quot;3&quot; unique_id=&quot;79271&quot;&gt;&lt;property id=&quot;20148&quot; value=&quot;5&quot;/&gt;&lt;property id=&quot;20300&quot; value=&quot;Slide 58&quot;/&gt;&lt;property id=&quot;20307&quot; value=&quot;1295&quot;/&gt;&lt;/object&gt;&lt;object type=&quot;3&quot; unique_id=&quot;79274&quot;&gt;&lt;property id=&quot;20148&quot; value=&quot;5&quot;/&gt;&lt;property id=&quot;20300&quot; value=&quot;Slide 90 - &amp;quot;Example 1&amp;quot;&quot;/&gt;&lt;property id=&quot;20307&quot; value=&quot;1299&quot;/&gt;&lt;/object&gt;&lt;object type=&quot;3&quot; unique_id=&quot;79275&quot;&gt;&lt;property id=&quot;20148&quot; value=&quot;5&quot;/&gt;&lt;property id=&quot;20300&quot; value=&quot;Slide 91 - &amp;quot;Data Sources Example Problem&amp;quot;&quot;/&gt;&lt;property id=&quot;20307&quot; value=&quot;1300&quot;/&gt;&lt;/object&gt;&lt;object type=&quot;3&quot; unique_id=&quot;79276&quot;&gt;&lt;property id=&quot;20148&quot; value=&quot;5&quot;/&gt;&lt;property id=&quot;20300&quot; value=&quot;Slide 92 - &amp;quot;Data Sources Example Problem&amp;quot;&quot;/&gt;&lt;property id=&quot;20307&quot; value=&quot;1301&quot;/&gt;&lt;/object&gt;&lt;object type=&quot;3&quot; unique_id=&quot;79277&quot;&gt;&lt;property id=&quot;20148&quot; value=&quot;5&quot;/&gt;&lt;property id=&quot;20300&quot; value=&quot;Slide 94 - &amp;quot;Data Sources Example Problem&amp;quot;&quot;/&gt;&lt;property id=&quot;20307&quot; value=&quot;1302&quot;/&gt;&lt;/object&gt;&lt;object type=&quot;3&quot; unique_id=&quot;79278&quot;&gt;&lt;property id=&quot;20148&quot; value=&quot;5&quot;/&gt;&lt;property id=&quot;20300&quot; value=&quot;Slide 95 - &amp;quot;Data Sources Example Problem&amp;quot;&quot;/&gt;&lt;property id=&quot;20307&quot; value=&quot;1303&quot;/&gt;&lt;/object&gt;&lt;object type=&quot;3&quot; unique_id=&quot;79279&quot;&gt;&lt;property id=&quot;20148&quot; value=&quot;5&quot;/&gt;&lt;property id=&quot;20300&quot; value=&quot;Slide 96 - &amp;quot;Data Sources Example Problem&amp;quot;&quot;/&gt;&lt;property id=&quot;20307&quot; value=&quot;1304&quot;/&gt;&lt;/object&gt;&lt;object type=&quot;3&quot; unique_id=&quot;79280&quot;&gt;&lt;property id=&quot;20148&quot; value=&quot;5&quot;/&gt;&lt;property id=&quot;20300&quot; value=&quot;Slide 97 - &amp;quot;Data Sources Example Problem&amp;quot;&quot;/&gt;&lt;property id=&quot;20307&quot; value=&quot;1305&quot;/&gt;&lt;/object&gt;&lt;object type=&quot;3&quot; unique_id=&quot;79283&quot;&gt;&lt;property id=&quot;20148&quot; value=&quot;5&quot;/&gt;&lt;property id=&quot;20300&quot; value=&quot;Slide 102 - &amp;quot;Format of the Training Modules&amp;quot;&quot;/&gt;&lt;property id=&quot;20307&quot; value=&quot;1307&quot;/&gt;&lt;/object&gt;&lt;object type=&quot;3&quot; unique_id=&quot;79284&quot;&gt;&lt;property id=&quot;20148&quot; value=&quot;5&quot;/&gt;&lt;property id=&quot;20300&quot; value=&quot;Slide 103 - &amp;quot;Generalized Service Volume Tables&amp;quot;&quot;/&gt;&lt;property id=&quot;20307&quot; value=&quot;1308&quot;/&gt;&lt;/object&gt;&lt;object type=&quot;3&quot; unique_id=&quot;79285&quot;&gt;&lt;property id=&quot;20148&quot; value=&quot;5&quot;/&gt;&lt;property id=&quot;20300&quot; value=&quot;Slide 104 - &amp;quot;Generalized Service Volume Tables&amp;quot;&quot;/&gt;&lt;property id=&quot;20307&quot; value=&quot;1366&quot;/&gt;&lt;/object&gt;&lt;object type=&quot;3&quot; unique_id=&quot;79286&quot;&gt;&lt;property id=&quot;20148&quot; value=&quot;5&quot;/&gt;&lt;property id=&quot;20300&quot; value=&quot;Slide 105 - &amp;quot;Generalized Service Volume Tables&amp;quot;&quot;/&gt;&lt;property id=&quot;20307&quot; value=&quot;1309&quot;/&gt;&lt;/object&gt;&lt;object type=&quot;3&quot; unique_id=&quot;79287&quot;&gt;&lt;property id=&quot;20148&quot; value=&quot;5&quot;/&gt;&lt;property id=&quot;20300&quot; value=&quot;Slide 106 - &amp;quot;Generalized Service Volume Tables&amp;quot;&quot;/&gt;&lt;property id=&quot;20307&quot; value=&quot;1310&quot;/&gt;&lt;/object&gt;&lt;object type=&quot;3&quot; unique_id=&quot;79288&quot;&gt;&lt;property id=&quot;20148&quot; value=&quot;5&quot;/&gt;&lt;property id=&quot;20300&quot; value=&quot;Slide 107 - &amp;quot;Assumptions&amp;quot;&quot;/&gt;&lt;property id=&quot;20307&quot; value=&quot;1311&quot;/&gt;&lt;/object&gt;&lt;object type=&quot;3&quot; unique_id=&quot;79291&quot;&gt;&lt;property id=&quot;20148&quot; value=&quot;5&quot;/&gt;&lt;property id=&quot;20300&quot; value=&quot;Slide 109 - &amp;quot;LOS Thresholds&amp;quot;&quot;/&gt;&lt;property id=&quot;20307&quot; value=&quot;1314&quot;/&gt;&lt;/object&gt;&lt;object type=&quot;3&quot; unique_id=&quot;79292&quot;&gt;&lt;property id=&quot;20148&quot; value=&quot;5&quot;/&gt;&lt;property id=&quot;20300&quot; value=&quot;Slide 111 - &amp;quot;How the Tables Were Developed&amp;quot;&quot;/&gt;&lt;property id=&quot;20307&quot; value=&quot;1315&quot;/&gt;&lt;/object&gt;&lt;object type=&quot;3&quot; unique_id=&quot;79293&quot;&gt;&lt;property id=&quot;20148&quot; value=&quot;5&quot;/&gt;&lt;property id=&quot;20300&quot; value=&quot;Slide 112 - &amp;quot;Most Important Generalized Assumptions&amp;quot;&quot;/&gt;&lt;property id=&quot;20307&quot; value=&quot;1316&quot;/&gt;&lt;/object&gt;&lt;object type=&quot;3&quot; unique_id=&quot;79294&quot;&gt;&lt;property id=&quot;20148&quot; value=&quot;5&quot;/&gt;&lt;property id=&quot;20300&quot; value=&quot;Slide 114 - &amp;quot;Generalized Service Volume Tables&amp;quot;&quot;/&gt;&lt;property id=&quot;20307&quot; value=&quot;1317&quot;/&gt;&lt;/object&gt;&lt;object type=&quot;3&quot; unique_id=&quot;79295&quot;&gt;&lt;property id=&quot;20148&quot; value=&quot;5&quot;/&gt;&lt;property id=&quot;20300&quot; value=&quot;Slide 115&quot;/&gt;&lt;property id=&quot;20307&quot; value=&quot;1318&quot;/&gt;&lt;/object&gt;&lt;object type=&quot;3&quot; unique_id=&quot;79296&quot;&gt;&lt;property id=&quot;20148&quot; value=&quot;5&quot;/&gt;&lt;property id=&quot;20300&quot; value=&quot;Slide 116 - &amp;quot;Asterisks on the Tables&amp;quot;&quot;/&gt;&lt;property id=&quot;20307&quot; value=&quot;1319&quot;/&gt;&lt;/object&gt;&lt;object type=&quot;3&quot; unique_id=&quot;79297&quot;&gt;&lt;property id=&quot;20148&quot; value=&quot;5&quot;/&gt;&lt;property id=&quot;20300&quot; value=&quot;Slide 117 - &amp;quot;Process for Using Tables&amp;quot;&quot;/&gt;&lt;property id=&quot;20307&quot; value=&quot;1320&quot;/&gt;&lt;/object&gt;&lt;object type=&quot;3&quot; unique_id=&quot;79298&quot;&gt;&lt;property id=&quot;20148&quot; value=&quot;5&quot;/&gt;&lt;property id=&quot;20300&quot; value=&quot;Slide 118 - &amp;quot;Process for Using Tables&amp;quot;&quot;/&gt;&lt;property id=&quot;20307&quot; value=&quot;1321&quot;/&gt;&lt;/object&gt;&lt;object type=&quot;3&quot; unique_id=&quot;79323&quot;&gt;&lt;property id=&quot;20148&quot; value=&quot;5&quot;/&gt;&lt;property id=&quot;20300&quot; value=&quot;Slide 147 - &amp;quot;The Tables Are Not Biased&amp;quot;&quot;/&gt;&lt;property id=&quot;20307&quot; value=&quot;1346&quot;/&gt;&lt;/object&gt;&lt;object type=&quot;3&quot; unique_id=&quot;79324&quot;&gt;&lt;property id=&quot;20148&quot; value=&quot;5&quot;/&gt;&lt;property id=&quot;20300&quot; value=&quot;Slide 148&quot;/&gt;&lt;property id=&quot;20307&quot; value=&quot;1347&quot;/&gt;&lt;/object&gt;&lt;object type=&quot;3&quot; unique_id=&quot;79325&quot;&gt;&lt;property id=&quot;20148&quot; value=&quot;5&quot;/&gt;&lt;property id=&quot;20300&quot; value=&quot;Slide 149&quot;/&gt;&lt;property id=&quot;20307&quot; value=&quot;1348&quot;/&gt;&lt;/object&gt;&lt;object type=&quot;3&quot; unique_id=&quot;79326&quot;&gt;&lt;property id=&quot;20148&quot; value=&quot;5&quot;/&gt;&lt;property id=&quot;20300&quot; value=&quot;Slide 150&quot;/&gt;&lt;property id=&quot;20307&quot; value=&quot;1349&quot;/&gt;&lt;/object&gt;&lt;object type=&quot;3&quot; unique_id=&quot;79327&quot;&gt;&lt;property id=&quot;20148&quot; value=&quot;5&quot;/&gt;&lt;property id=&quot;20300&quot; value=&quot;Slide 151 - &amp;quot;Capabilities&amp;quot;&quot;/&gt;&lt;property id=&quot;20307&quot; value=&quot;1350&quot;/&gt;&lt;/object&gt;&lt;object type=&quot;3&quot; unique_id=&quot;79328&quot;&gt;&lt;property id=&quot;20148&quot; value=&quot;5&quot;/&gt;&lt;property id=&quot;20300&quot; value=&quot;Slide 152 - &amp;quot;Limitations&amp;quot;&quot;/&gt;&lt;property id=&quot;20307&quot; value=&quot;1351&quot;/&gt;&lt;/object&gt;&lt;object type=&quot;3&quot; unique_id=&quot;79329&quot;&gt;&lt;property id=&quot;20148&quot; value=&quot;5&quot;/&gt;&lt;property id=&quot;20300&quot; value=&quot;Slide 153 - &amp;quot;Key Differences Between Other Tools&amp;quot;&quot;/&gt;&lt;property id=&quot;20307&quot; value=&quot;1352&quot;/&gt;&lt;/object&gt;&lt;object type=&quot;3&quot; unique_id=&quot;79330&quot;&gt;&lt;property id=&quot;20148&quot; value=&quot;5&quot;/&gt;&lt;property id=&quot;20300&quot; value=&quot;Slide 154&quot;/&gt;&lt;property id=&quot;20307&quot; value=&quot;1353&quot;/&gt;&lt;/object&gt;&lt;object type=&quot;3&quot; unique_id=&quot;79331&quot;&gt;&lt;property id=&quot;20148&quot; value=&quot;5&quot;/&gt;&lt;property id=&quot;20300&quot; value=&quot;Slide 155 - &amp;quot;Key Differences Between Other Tools&amp;quot;&quot;/&gt;&lt;property id=&quot;20307&quot; value=&quot;1354&quot;/&gt;&lt;/object&gt;&lt;object type=&quot;3&quot; unique_id=&quot;79332&quot;&gt;&lt;property id=&quot;20148&quot; value=&quot;5&quot;/&gt;&lt;property id=&quot;20300&quot; value=&quot;Slide 156&quot;/&gt;&lt;property id=&quot;20307&quot; value=&quot;1355&quot;/&gt;&lt;/object&gt;&lt;object type=&quot;3&quot; unique_id=&quot;79333&quot;&gt;&lt;property id=&quot;20148&quot; value=&quot;5&quot;/&gt;&lt;property id=&quot;20300&quot; value=&quot;Slide 157 - &amp;quot;Documentation&amp;quot;&quot;/&gt;&lt;property id=&quot;20307&quot; value=&quot;1356&quot;/&gt;&lt;/object&gt;&lt;object type=&quot;3&quot; unique_id=&quot;79334&quot;&gt;&lt;property id=&quot;20148&quot; value=&quot;5&quot;/&gt;&lt;property id=&quot;20300&quot; value=&quot;Slide 158&quot;/&gt;&lt;property id=&quot;20307&quot; value=&quot;1357&quot;/&gt;&lt;/object&gt;&lt;object type=&quot;3&quot; unique_id=&quot;79335&quot;&gt;&lt;property id=&quot;20148&quot; value=&quot;5&quot;/&gt;&lt;property id=&quot;20300&quot; value=&quot;Slide 162 - &amp;quot;HIGHPLAN - Definitions&amp;quot;&quot;/&gt;&lt;property id=&quot;20307&quot; value=&quot;1358&quot;/&gt;&lt;/object&gt;&lt;object type=&quot;3&quot; unique_id=&quot;79337&quot;&gt;&lt;property id=&quot;20148&quot; value=&quot;5&quot;/&gt;&lt;property id=&quot;20300&quot; value=&quot;Slide 163 - &amp;quot;HIGHPLAN - Definitions&amp;quot;&quot;/&gt;&lt;property id=&quot;20307&quot; value=&quot;1360&quot;/&gt;&lt;/object&gt;&lt;object type=&quot;3&quot; unique_id=&quot;79338&quot;&gt;&lt;property id=&quot;20148&quot; value=&quot;5&quot;/&gt;&lt;property id=&quot;20300&quot; value=&quot;Slide 164 - &amp;quot;HIGHPLAN - Definitions&amp;quot;&quot;/&gt;&lt;property id=&quot;20307&quot; value=&quot;1361&quot;/&gt;&lt;/object&gt;&lt;object type=&quot;3&quot; unique_id=&quot;79339&quot;&gt;&lt;property id=&quot;20148&quot; value=&quot;5&quot;/&gt;&lt;property id=&quot;20300&quot; value=&quot;Slide 165 - &amp;quot;HIGHPLAN&amp;quot;&quot;/&gt;&lt;property id=&quot;20307&quot; value=&quot;1362&quot;/&gt;&lt;/object&gt;&lt;object type=&quot;3&quot; unique_id=&quot;79340&quot;&gt;&lt;property id=&quot;20148&quot; value=&quot;5&quot;/&gt;&lt;property id=&quot;20300&quot; value=&quot;Slide 169 - &amp;quot;HIGHPLAN&amp;quot;&quot;/&gt;&lt;property id=&quot;20307&quot; value=&quot;1363&quot;/&gt;&lt;/object&gt;&lt;object type=&quot;3&quot; unique_id=&quot;79341&quot;&gt;&lt;property id=&quot;20148&quot; value=&quot;5&quot;/&gt;&lt;property id=&quot;20300&quot; value=&quot;Slide 170 - &amp;quot;HIGHPLAN&amp;quot;&quot;/&gt;&lt;property id=&quot;20307&quot; value=&quot;1364&quot;/&gt;&lt;/object&gt;&lt;object type=&quot;3&quot; unique_id=&quot;79342&quot;&gt;&lt;property id=&quot;20148&quot; value=&quot;5&quot;/&gt;&lt;property id=&quot;20300&quot; value=&quot;Slide 174 - &amp;quot;HIGHPLAN&amp;quot;&quot;/&gt;&lt;property id=&quot;20307&quot; value=&quot;1365&quot;/&gt;&lt;/object&gt;&lt;object type=&quot;3&quot; unique_id=&quot;79344&quot;&gt;&lt;property id=&quot;20148&quot; value=&quot;5&quot;/&gt;&lt;property id=&quot;20300&quot; value=&quot;Slide 193 - &amp;quot;ARTPLAN&amp;quot;&quot;/&gt;&lt;property id=&quot;20307&quot; value=&quot;1297&quot;/&gt;&lt;/object&gt;&lt;object type=&quot;3&quot; unique_id=&quot;79345&quot;&gt;&lt;property id=&quot;20148&quot; value=&quot;5&quot;/&gt;&lt;property id=&quot;20300&quot; value=&quot;Slide 198 - &amp;quot;ARTPLAN&amp;quot;&quot;/&gt;&lt;property id=&quot;20307&quot; value=&quot;1287&quot;/&gt;&lt;/object&gt;&lt;object type=&quot;3&quot; unique_id=&quot;79346&quot;&gt;&lt;property id=&quot;20148&quot; value=&quot;5&quot;/&gt;&lt;property id=&quot;20300&quot; value=&quot;Slide 202 - &amp;quot;ARTPLAN&amp;quot;&quot;/&gt;&lt;property id=&quot;20307&quot; value=&quot;1291&quot;/&gt;&lt;/object&gt;&lt;object type=&quot;3&quot; unique_id=&quot;79347&quot;&gt;&lt;property id=&quot;20148&quot; value=&quot;5&quot;/&gt;&lt;property id=&quot;20300&quot; value=&quot;Slide 207 - &amp;quot;ARTPLAN&amp;quot;&quot;/&gt;&lt;property id=&quot;20307&quot; value=&quot;1292&quot;/&gt;&lt;/object&gt;&lt;object type=&quot;3&quot; unique_id=&quot;79348&quot;&gt;&lt;property id=&quot;20148&quot; value=&quot;5&quot;/&gt;&lt;property id=&quot;20300&quot; value=&quot;Slide 247 - &amp;quot;Agenda – Day Two&amp;quot;&quot;/&gt;&lt;property id=&quot;20307&quot; value=&quot;1367&quot;/&gt;&lt;/object&gt;&lt;object type=&quot;3&quot; unique_id=&quot;79349&quot;&gt;&lt;property id=&quot;20148&quot; value=&quot;5&quot;/&gt;&lt;property id=&quot;20300&quot; value=&quot;Slide 265 - &amp;quot;ARTPLAN&amp;quot;&quot;/&gt;&lt;property id=&quot;20307&quot; value=&quot;1370&quot;/&gt;&lt;/object&gt;&lt;object type=&quot;3&quot; unique_id=&quot;96096&quot;&gt;&lt;property id=&quot;20148&quot; value=&quot;5&quot;/&gt;&lt;property id=&quot;20300&quot; value=&quot;Slide 108 - &amp;quot;Threshold Differences &amp;quot;&quot;/&gt;&lt;property id=&quot;20307&quot; value=&quot;1374&quot;/&gt;&lt;/object&gt;&lt;object type=&quot;3&quot; unique_id=&quot;102884&quot;&gt;&lt;property id=&quot;20148&quot; value=&quot;5&quot;/&gt;&lt;property id=&quot;20300&quot; value=&quot;Slide 119 - &amp;quot;Example 1.A&amp;quot;&quot;/&gt;&lt;property id=&quot;20307&quot; value=&quot;1387&quot;/&gt;&lt;/object&gt;&lt;object type=&quot;3&quot; unique_id=&quot;102885&quot;&gt;&lt;property id=&quot;20148&quot; value=&quot;5&quot;/&gt;&lt;property id=&quot;20300&quot; value=&quot;Slide 120&quot;/&gt;&lt;property id=&quot;20307&quot; value=&quot;1388&quot;/&gt;&lt;/object&gt;&lt;object type=&quot;3&quot; unique_id=&quot;102886&quot;&gt;&lt;property id=&quot;20148&quot; value=&quot;5&quot;/&gt;&lt;property id=&quot;20300&quot; value=&quot;Slide 121 - &amp;quot;Example 1.A&amp;quot;&quot;/&gt;&lt;property id=&quot;20307&quot; value=&quot;1389&quot;/&gt;&lt;/object&gt;&lt;object type=&quot;3&quot; unique_id=&quot;102887&quot;&gt;&lt;property id=&quot;20148&quot; value=&quot;5&quot;/&gt;&lt;property id=&quot;20300&quot; value=&quot;Slide 122 - &amp;quot;Freeways&amp;quot;&quot;/&gt;&lt;property id=&quot;20307&quot; value=&quot;1390&quot;/&gt;&lt;/object&gt;&lt;object type=&quot;3&quot; unique_id=&quot;102888&quot;&gt;&lt;property id=&quot;20148&quot; value=&quot;5&quot;/&gt;&lt;property id=&quot;20300&quot; value=&quot;Slide 123 - &amp;quot;Example 1.B&amp;quot;&quot;/&gt;&lt;property id=&quot;20307&quot; value=&quot;1391&quot;/&gt;&lt;/object&gt;&lt;object type=&quot;3&quot; unique_id=&quot;102889&quot;&gt;&lt;property id=&quot;20148&quot; value=&quot;5&quot;/&gt;&lt;property id=&quot;20300&quot; value=&quot;Slide 124 - &amp;quot;Example 2.A&amp;quot;&quot;/&gt;&lt;property id=&quot;20307&quot; value=&quot;1392&quot;/&gt;&lt;/object&gt;&lt;object type=&quot;3&quot; unique_id=&quot;102890&quot;&gt;&lt;property id=&quot;20148&quot; value=&quot;5&quot;/&gt;&lt;property id=&quot;20300&quot; value=&quot;Slide 125&quot;/&gt;&lt;property id=&quot;20307&quot; value=&quot;1393&quot;/&gt;&lt;/object&gt;&lt;object type=&quot;3&quot; unique_id=&quot;102891&quot;&gt;&lt;property id=&quot;20148&quot; value=&quot;5&quot;/&gt;&lt;property id=&quot;20300&quot; value=&quot;Slide 126 - &amp;quot;Example 2.A&amp;quot;&quot;/&gt;&lt;property id=&quot;20307&quot; value=&quot;1394&quot;/&gt;&lt;/object&gt;&lt;object type=&quot;3&quot; unique_id=&quot;102892&quot;&gt;&lt;property id=&quot;20148&quot; value=&quot;5&quot;/&gt;&lt;property id=&quot;20300&quot; value=&quot;Slide 127 - &amp;quot;Example 2.B&amp;quot;&quot;/&gt;&lt;property id=&quot;20307&quot; value=&quot;1395&quot;/&gt;&lt;/object&gt;&lt;object type=&quot;3&quot; unique_id=&quot;102893&quot;&gt;&lt;property id=&quot;20148&quot; value=&quot;5&quot;/&gt;&lt;property id=&quot;20300&quot; value=&quot;Slide 128 - &amp;quot;Uninterrupted Flow Highways&amp;quot;&quot;/&gt;&lt;property id=&quot;20307&quot; value=&quot;1396&quot;/&gt;&lt;/object&gt;&lt;object type=&quot;3&quot; unique_id=&quot;102894&quot;&gt;&lt;property id=&quot;20148&quot; value=&quot;5&quot;/&gt;&lt;property id=&quot;20300&quot; value=&quot;Slide 129 - &amp;quot;Other Adjustments&amp;quot;&quot;/&gt;&lt;property id=&quot;20307&quot; value=&quot;1397&quot;/&gt;&lt;/object&gt;&lt;object type=&quot;3&quot; unique_id=&quot;102895&quot;&gt;&lt;property id=&quot;20148&quot; value=&quot;5&quot;/&gt;&lt;property id=&quot;20300&quot; value=&quot;Slide 130&quot;/&gt;&lt;property id=&quot;20307&quot; value=&quot;1398&quot;/&gt;&lt;/object&gt;&lt;object type=&quot;3&quot; unique_id=&quot;102896&quot;&gt;&lt;property id=&quot;20148&quot; value=&quot;5&quot;/&gt;&lt;property id=&quot;20300&quot; value=&quot;Slide 131&quot;/&gt;&lt;property id=&quot;20307&quot; value=&quot;1399&quot;/&gt;&lt;/object&gt;&lt;object type=&quot;3&quot; unique_id=&quot;102897&quot;&gt;&lt;property id=&quot;20148&quot; value=&quot;5&quot;/&gt;&lt;property id=&quot;20300&quot; value=&quot;Slide 132 - &amp;quot;Multimodal LOS&amp;quot;&quot;/&gt;&lt;property id=&quot;20307&quot; value=&quot;1400&quot;/&gt;&lt;/object&gt;&lt;object type=&quot;3&quot; unique_id=&quot;102898&quot;&gt;&lt;property id=&quot;20148&quot; value=&quot;5&quot;/&gt;&lt;property id=&quot;20300&quot; value=&quot;Slide 133 - &amp;quot;Multimodal LOS&amp;quot;&quot;/&gt;&lt;property id=&quot;20307&quot; value=&quot;1401&quot;/&gt;&lt;/object&gt;&lt;object type=&quot;3&quot; unique_id=&quot;102899&quot;&gt;&lt;property id=&quot;20148&quot; value=&quot;5&quot;/&gt;&lt;property id=&quot;20300&quot; value=&quot;Slide 134 - &amp;quot;Multimodal LOS&amp;quot;&quot;/&gt;&lt;property id=&quot;20307&quot; value=&quot;1402&quot;/&gt;&lt;/object&gt;&lt;object type=&quot;3&quot; unique_id=&quot;102900&quot;&gt;&lt;property id=&quot;20148&quot; value=&quot;5&quot;/&gt;&lt;property id=&quot;20300&quot; value=&quot;Slide 135&quot;/&gt;&lt;property id=&quot;20307&quot; value=&quot;1403&quot;/&gt;&lt;/object&gt;&lt;object type=&quot;3&quot; unique_id=&quot;102901&quot;&gt;&lt;property id=&quot;20148&quot; value=&quot;5&quot;/&gt;&lt;property id=&quot;20300&quot; value=&quot;Slide 136&quot;/&gt;&lt;property id=&quot;20307&quot; value=&quot;1404&quot;/&gt;&lt;/object&gt;&lt;object type=&quot;3&quot; unique_id=&quot;102902&quot;&gt;&lt;property id=&quot;20148&quot; value=&quot;5&quot;/&gt;&lt;property id=&quot;20300&quot; value=&quot;Slide 137&quot;/&gt;&lt;property id=&quot;20307&quot; value=&quot;1405&quot;/&gt;&lt;/object&gt;&lt;object type=&quot;3&quot; unique_id=&quot;102903&quot;&gt;&lt;property id=&quot;20148&quot; value=&quot;5&quot;/&gt;&lt;property id=&quot;20300&quot; value=&quot;Slide 138&quot;/&gt;&lt;property id=&quot;20307&quot; value=&quot;1406&quot;/&gt;&lt;/object&gt;&lt;object type=&quot;3&quot; unique_id=&quot;102904&quot;&gt;&lt;property id=&quot;20148&quot; value=&quot;5&quot;/&gt;&lt;property id=&quot;20300&quot; value=&quot;Slide 139 - &amp;quot;Example 5&amp;quot;&quot;/&gt;&lt;property id=&quot;20307&quot; value=&quot;1407&quot;/&gt;&lt;/object&gt;&lt;object type=&quot;3&quot; unique_id=&quot;102905&quot;&gt;&lt;property id=&quot;20148&quot; value=&quot;5&quot;/&gt;&lt;property id=&quot;20300&quot; value=&quot;Slide 140&quot;/&gt;&lt;property id=&quot;20307&quot; value=&quot;1408&quot;/&gt;&lt;/object&gt;&lt;object type=&quot;3&quot; unique_id=&quot;102906&quot;&gt;&lt;property id=&quot;20148&quot; value=&quot;5&quot;/&gt;&lt;property id=&quot;20300&quot; value=&quot;Slide 141&quot;/&gt;&lt;property id=&quot;20307&quot; value=&quot;1409&quot;/&gt;&lt;/object&gt;&lt;object type=&quot;3&quot; unique_id=&quot;102907&quot;&gt;&lt;property id=&quot;20148&quot; value=&quot;5&quot;/&gt;&lt;property id=&quot;20300&quot; value=&quot;Slide 142&quot;/&gt;&lt;property id=&quot;20307&quot; value=&quot;1410&quot;/&gt;&lt;/object&gt;&lt;object type=&quot;3&quot; unique_id=&quot;102908&quot;&gt;&lt;property id=&quot;20148&quot; value=&quot;5&quot;/&gt;&lt;property id=&quot;20300&quot; value=&quot;Slide 143&quot;/&gt;&lt;property id=&quot;20307&quot; value=&quot;1411&quot;/&gt;&lt;/object&gt;&lt;object type=&quot;3&quot; unique_id=&quot;102909&quot;&gt;&lt;property id=&quot;20148&quot; value=&quot;5&quot;/&gt;&lt;property id=&quot;20300&quot; value=&quot;Slide 144&quot;/&gt;&lt;property id=&quot;20307&quot; value=&quot;1412&quot;/&gt;&lt;/object&gt;&lt;object type=&quot;3&quot; unique_id=&quot;102910&quot;&gt;&lt;property id=&quot;20148&quot; value=&quot;5&quot;/&gt;&lt;property id=&quot;20300&quot; value=&quot;Slide 145&quot;/&gt;&lt;property id=&quot;20307&quot; value=&quot;1413&quot;/&gt;&lt;/object&gt;&lt;object type=&quot;3&quot; unique_id=&quot;102911&quot;&gt;&lt;property id=&quot;20148&quot; value=&quot;5&quot;/&gt;&lt;property id=&quot;20300&quot; value=&quot;Slide 260&quot;/&gt;&lt;property id=&quot;20307&quot; value=&quot;1375&quot;/&gt;&lt;/object&gt;&lt;object type=&quot;3&quot; unique_id=&quot;102912&quot;&gt;&lt;property id=&quot;20148&quot; value=&quot;5&quot;/&gt;&lt;property id=&quot;20300&quot; value=&quot;Slide 261&quot;/&gt;&lt;property id=&quot;20307&quot; value=&quot;1376&quot;/&gt;&lt;/object&gt;&lt;object type=&quot;3&quot; unique_id=&quot;102913&quot;&gt;&lt;property id=&quot;20148&quot; value=&quot;5&quot;/&gt;&lt;property id=&quot;20300&quot; value=&quot;Slide 291 - &amp;quot;Example 1&amp;quot;&quot;/&gt;&lt;property id=&quot;20307&quot; value=&quot;1414&quot;/&gt;&lt;/object&gt;&lt;object type=&quot;3&quot; unique_id=&quot;102914&quot;&gt;&lt;property id=&quot;20148&quot; value=&quot;5&quot;/&gt;&lt;property id=&quot;20300&quot; value=&quot;Slide 292&quot;/&gt;&lt;property id=&quot;20307&quot; value=&quot;1377&quot;/&gt;&lt;/object&gt;&lt;object type=&quot;3&quot; unique_id=&quot;102915&quot;&gt;&lt;property id=&quot;20148&quot; value=&quot;5&quot;/&gt;&lt;property id=&quot;20300&quot; value=&quot;Slide 296&quot;/&gt;&lt;property id=&quot;20307&quot; value=&quot;1378&quot;/&gt;&lt;/object&gt;&lt;object type=&quot;3&quot; unique_id=&quot;102916&quot;&gt;&lt;property id=&quot;20148&quot; value=&quot;5&quot;/&gt;&lt;property id=&quot;20300&quot; value=&quot;Slide 301&quot;/&gt;&lt;property id=&quot;20307&quot; value=&quot;1415&quot;/&gt;&lt;/object&gt;&lt;object type=&quot;3&quot; unique_id=&quot;102917&quot;&gt;&lt;property id=&quot;20148&quot; value=&quot;5&quot;/&gt;&lt;property id=&quot;20300&quot; value=&quot;Slide 302&quot;/&gt;&lt;property id=&quot;20307&quot; value=&quot;1379&quot;/&gt;&lt;/object&gt;&lt;object type=&quot;3&quot; unique_id=&quot;102918&quot;&gt;&lt;property id=&quot;20148&quot; value=&quot;5&quot;/&gt;&lt;property id=&quot;20300&quot; value=&quot;Slide 306&quot;/&gt;&lt;property id=&quot;20307&quot; value=&quot;1380&quot;/&gt;&lt;/object&gt;&lt;object type=&quot;3&quot; unique_id=&quot;102919&quot;&gt;&lt;property id=&quot;20148&quot; value=&quot;5&quot;/&gt;&lt;property id=&quot;20300&quot; value=&quot;Slide 307&quot;/&gt;&lt;property id=&quot;20307&quot; value=&quot;1381&quot;/&gt;&lt;/object&gt;&lt;object type=&quot;3&quot; unique_id=&quot;102920&quot;&gt;&lt;property id=&quot;20148&quot; value=&quot;5&quot;/&gt;&lt;property id=&quot;20300&quot; value=&quot;Slide 311&quot;/&gt;&lt;property id=&quot;20307&quot; value=&quot;1382&quot;/&gt;&lt;/object&gt;&lt;object type=&quot;3&quot; unique_id=&quot;102921&quot;&gt;&lt;property id=&quot;20148&quot; value=&quot;5&quot;/&gt;&lt;property id=&quot;20300&quot; value=&quot;Slide 312&quot;/&gt;&lt;property id=&quot;20307&quot; value=&quot;1383&quot;/&gt;&lt;/object&gt;&lt;object type=&quot;3&quot; unique_id=&quot;102922&quot;&gt;&lt;property id=&quot;20148&quot; value=&quot;5&quot;/&gt;&lt;property id=&quot;20300&quot; value=&quot;Slide 328 - &amp;quot;Performance Measures Using LOS&amp;quot;&quot;/&gt;&lt;property id=&quot;20307&quot; value=&quot;1384&quot;/&gt;&lt;/object&gt;&lt;object type=&quot;3&quot; unique_id=&quot;104356&quot;&gt;&lt;property id=&quot;20148&quot; value=&quot;5&quot;/&gt;&lt;property id=&quot;20300&quot; value=&quot;Slide 146 - &amp;quot;Local Government can Create Own Tables&amp;quot;&quot;/&gt;&lt;property id=&quot;20307&quot; value=&quot;1416&quot;/&gt;&lt;/object&gt;&lt;object type=&quot;3&quot; unique_id=&quot;104357&quot;&gt;&lt;property id=&quot;20148&quot; value=&quot;5&quot;/&gt;&lt;property id=&quot;20300&quot; value=&quot;Slide 323 - &amp;quot;Precursor to HCM Analysis&amp;quot;&quot;/&gt;&lt;property id=&quot;20307&quot; value=&quot;1417&quot;/&gt;&lt;/object&gt;&lt;object type=&quot;3&quot; unique_id=&quot;108098&quot;&gt;&lt;property id=&quot;20148&quot; value=&quot;5&quot;/&gt;&lt;property id=&quot;20300&quot; value=&quot;Slide 85 - &amp;quot;Show FTI video&amp;quot;&quot;/&gt;&lt;property id=&quot;20307&quot; value=&quot;1419&quot;/&gt;&lt;/object&gt;&lt;object type=&quot;3&quot; unique_id=&quot;108099&quot;&gt;&lt;property id=&quot;20148&quot; value=&quot;5&quot;/&gt;&lt;property id=&quot;20300&quot; value=&quot;Slide 101&quot;/&gt;&lt;property id=&quot;20307&quot; value=&quot;1420&quot;/&gt;&lt;/object&gt;&lt;object type=&quot;3&quot; unique_id=&quot;108100&quot;&gt;&lt;property id=&quot;20148&quot; value=&quot;5&quot;/&gt;&lt;property id=&quot;20300&quot; value=&quot;Slide 246 - &amp;quot;Example 1&amp;quot;&quot;/&gt;&lt;property id=&quot;20307&quot; value=&quot;1418&quot;/&gt;&lt;/object&gt;&lt;/object&gt;&lt;object type=&quot;8&quot; unique_id=&quot;39144&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7B2186-B4E8-4259-A532-857D271A840A}&quot;/&gt;&lt;isInvalidForFieldText val=&quot;0&quot;/&gt;&lt;Image&gt;&lt;filename val=&quot;C:\FTI2013\data\asimages\{C37B2186-B4E8-4259-A532-857D271A840A}_1.png&quot;/&gt;&lt;left val=&quot;360&quot;/&gt;&lt;top val=&quot;8&quot;/&gt;&lt;width val=&quot;564&quot;/&gt;&lt;height val=&quot;570&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7B2186-B4E8-4259-A532-857D271A840A}&quot;/&gt;&lt;isInvalidForFieldText val=&quot;0&quot;/&gt;&lt;Image&gt;&lt;filename val=&quot;C:\FTI2013\data\asimages\{C37B2186-B4E8-4259-A532-857D271A840A}_1.png&quot;/&gt;&lt;left val=&quot;360&quot;/&gt;&lt;top val=&quot;8&quot;/&gt;&lt;width val=&quot;564&quot;/&gt;&lt;height val=&quot;570&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7B2186-B4E8-4259-A532-857D271A840A}&quot;/&gt;&lt;isInvalidForFieldText val=&quot;0&quot;/&gt;&lt;Image&gt;&lt;filename val=&quot;C:\FTI2013\data\asimages\{C37B2186-B4E8-4259-A532-857D271A840A}_1.png&quot;/&gt;&lt;left val=&quot;360&quot;/&gt;&lt;top val=&quot;8&quot;/&gt;&lt;width val=&quot;564&quot;/&gt;&lt;height val=&quot;570&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7B2186-B4E8-4259-A532-857D271A840A}&quot;/&gt;&lt;isInvalidForFieldText val=&quot;0&quot;/&gt;&lt;Image&gt;&lt;filename val=&quot;C:\FTI2013\data\asimages\{C37B2186-B4E8-4259-A532-857D271A840A}_1.png&quot;/&gt;&lt;left val=&quot;360&quot;/&gt;&lt;top val=&quot;8&quot;/&gt;&lt;width val=&quot;564&quot;/&gt;&lt;height val=&quot;570&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7B2186-B4E8-4259-A532-857D271A840A}&quot;/&gt;&lt;isInvalidForFieldText val=&quot;0&quot;/&gt;&lt;Image&gt;&lt;filename val=&quot;C:\FTI2013\data\asimages\{C37B2186-B4E8-4259-A532-857D271A840A}_1.png&quot;/&gt;&lt;left val=&quot;360&quot;/&gt;&lt;top val=&quot;8&quot;/&gt;&lt;width val=&quot;564&quot;/&gt;&lt;height val=&quot;570&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7B2186-B4E8-4259-A532-857D271A840A}&quot;/&gt;&lt;isInvalidForFieldText val=&quot;0&quot;/&gt;&lt;Image&gt;&lt;filename val=&quot;C:\FTI2013\data\asimages\{C37B2186-B4E8-4259-A532-857D271A840A}_1.png&quot;/&gt;&lt;left val=&quot;360&quot;/&gt;&lt;top val=&quot;8&quot;/&gt;&lt;width val=&quot;564&quot;/&gt;&lt;height val=&quot;570&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5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5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5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7B2186-B4E8-4259-A532-857D271A840A}&quot;/&gt;&lt;isInvalidForFieldText val=&quot;0&quot;/&gt;&lt;Image&gt;&lt;filename val=&quot;C:\FTI2013\data\asimages\{C37B2186-B4E8-4259-A532-857D271A840A}_1.png&quot;/&gt;&lt;left val=&quot;360&quot;/&gt;&lt;top val=&quot;8&quot;/&gt;&lt;width val=&quot;564&quot;/&gt;&lt;height val=&quot;570&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0.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7B2186-B4E8-4259-A532-857D271A840A}&quot;/&gt;&lt;isInvalidForFieldText val=&quot;0&quot;/&gt;&lt;Image&gt;&lt;filename val=&quot;C:\FTI2013\data\asimages\{C37B2186-B4E8-4259-A532-857D271A840A}_1.png&quot;/&gt;&lt;left val=&quot;360&quot;/&gt;&lt;top val=&quot;8&quot;/&gt;&lt;width val=&quot;564&quot;/&gt;&lt;height val=&quot;570&quot;/&gt;&lt;hasText val=&quot;1&quot;/&gt;&lt;/Image&gt;&lt;/ThreeDShapeInfo&gt;"/>
</p:tagLst>
</file>

<file path=ppt/tags/tag9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7B2186-B4E8-4259-A532-857D271A840A}&quot;/&gt;&lt;isInvalidForFieldText val=&quot;0&quot;/&gt;&lt;Image&gt;&lt;filename val=&quot;C:\FTI2013\data\asimages\{C37B2186-B4E8-4259-A532-857D271A840A}_1.png&quot;/&gt;&lt;left val=&quot;360&quot;/&gt;&lt;top val=&quot;8&quot;/&gt;&lt;width val=&quot;564&quot;/&gt;&lt;height val=&quot;570&quot;/&gt;&lt;hasText val=&quot;1&quot;/&gt;&lt;/Image&gt;&lt;/ThreeDShapeInfo&gt;"/>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C4384"/>
      </a:dk2>
      <a:lt2>
        <a:srgbClr val="92723E"/>
      </a:lt2>
      <a:accent1>
        <a:srgbClr val="4F4A71"/>
      </a:accent1>
      <a:accent2>
        <a:srgbClr val="F7931C"/>
      </a:accent2>
      <a:accent3>
        <a:srgbClr val="0CDE0C"/>
      </a:accent3>
      <a:accent4>
        <a:srgbClr val="D92E2A"/>
      </a:accent4>
      <a:accent5>
        <a:srgbClr val="0071BC"/>
      </a:accent5>
      <a:accent6>
        <a:srgbClr val="F26521"/>
      </a:accent6>
      <a:hlink>
        <a:srgbClr val="0000FF"/>
      </a:hlink>
      <a:folHlink>
        <a:srgbClr val="4F4A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998BECFD596814A8DB3627BB42FC7B6" ma:contentTypeVersion="0" ma:contentTypeDescription="Create a new document." ma:contentTypeScope="" ma:versionID="c2bacf47b831844483b05a7e9444b627">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36DF63-C50D-4431-9CFE-E11ECD5CB254}">
  <ds:schemaRefs>
    <ds:schemaRef ds:uri="http://schemas.microsoft.com/office/2006/documentManagement/types"/>
    <ds:schemaRef ds:uri="http://schemas.microsoft.com/office/infopath/2007/PartnerControls"/>
    <ds:schemaRef ds:uri="http://www.w3.org/XML/1998/namespace"/>
    <ds:schemaRef ds:uri="http://purl.org/dc/dcmitype/"/>
    <ds:schemaRef ds:uri="http://schemas.openxmlformats.org/package/2006/metadata/core-properties"/>
    <ds:schemaRef ds:uri="http://purl.org/dc/term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F54C7E3A-3235-4E3D-80DC-4E4D2D84E0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7CCB4D6-6B1F-4550-BE01-963FD1D6EF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59565</TotalTime>
  <Words>15469</Words>
  <Application>Microsoft Office PowerPoint</Application>
  <PresentationFormat>On-screen Show (4:3)</PresentationFormat>
  <Paragraphs>4183</Paragraphs>
  <Slides>344</Slides>
  <Notes>333</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3</vt:i4>
      </vt:variant>
      <vt:variant>
        <vt:lpstr>Slide Titles</vt:lpstr>
      </vt:variant>
      <vt:variant>
        <vt:i4>344</vt:i4>
      </vt:variant>
    </vt:vector>
  </HeadingPairs>
  <TitlesOfParts>
    <vt:vector size="362" baseType="lpstr">
      <vt:lpstr>Aharoni</vt:lpstr>
      <vt:lpstr>Arial</vt:lpstr>
      <vt:lpstr>Arial Black</vt:lpstr>
      <vt:lpstr>Calibri</vt:lpstr>
      <vt:lpstr>Calibri Light</vt:lpstr>
      <vt:lpstr>Corbel</vt:lpstr>
      <vt:lpstr>Franklin Gothic Book</vt:lpstr>
      <vt:lpstr>Segoe UI</vt:lpstr>
      <vt:lpstr>Segoe UI Semibold</vt:lpstr>
      <vt:lpstr>Segoe UI Semilight</vt:lpstr>
      <vt:lpstr>Segoe UI Symbol</vt:lpstr>
      <vt:lpstr>Tahoma</vt:lpstr>
      <vt:lpstr>Times New Roman</vt:lpstr>
      <vt:lpstr>Wingdings</vt:lpstr>
      <vt:lpstr>Office Theme</vt:lpstr>
      <vt:lpstr>Worksheet</vt:lpstr>
      <vt:lpstr>Document</vt:lpstr>
      <vt:lpstr>Photo Editor Photo</vt:lpstr>
      <vt:lpstr>2015  Quality/Level of Service Training  Planning Level Analysis</vt:lpstr>
      <vt:lpstr>Introductions</vt:lpstr>
      <vt:lpstr>Housekeeping</vt:lpstr>
      <vt:lpstr>www.dot.state.fl.us/planning/systems/programs/SM/los/pdfs/2013%20QLOS%20Handbook.pdf</vt:lpstr>
      <vt:lpstr>Overview of Course Material</vt:lpstr>
      <vt:lpstr>Agenda – Day One</vt:lpstr>
      <vt:lpstr>Agenda – Day Two</vt:lpstr>
      <vt:lpstr>Course Objectives</vt:lpstr>
      <vt:lpstr>PowerPoint Presentation</vt:lpstr>
      <vt:lpstr>PowerPoint Presentation</vt:lpstr>
      <vt:lpstr>PowerPoint Presentation</vt:lpstr>
      <vt:lpstr>4 Dimensions of Mobility</vt:lpstr>
      <vt:lpstr>Concepts Apply to All Modes</vt:lpstr>
      <vt:lpstr>Quality of Service and Capacity Analyses</vt:lpstr>
      <vt:lpstr>Five Important Definitions</vt:lpstr>
      <vt:lpstr>Five Important Definitions</vt:lpstr>
      <vt:lpstr>Five Important Definitions</vt:lpstr>
      <vt:lpstr>Five Important Definitions</vt:lpstr>
      <vt:lpstr>Five Important Definitions</vt:lpstr>
      <vt:lpstr>Five Important Definitions</vt:lpstr>
      <vt:lpstr>Five Important Definitions</vt:lpstr>
      <vt:lpstr>TRB’s Highway Capacity Manual is  “The National Document”</vt:lpstr>
      <vt:lpstr>Positive Aspects and Limitations of the HCM</vt:lpstr>
      <vt:lpstr>Types of Analyses</vt:lpstr>
      <vt:lpstr>Which Tool is Appropriate?</vt:lpstr>
      <vt:lpstr>LOS - Operational, Conceptual and Generalized Planning Techniques</vt:lpstr>
      <vt:lpstr>LOS Planning Analysis Tools</vt:lpstr>
      <vt:lpstr>LOS and Capacity</vt:lpstr>
      <vt:lpstr>FDOT Guidance on Applying Capacity and LOS Tools</vt:lpstr>
      <vt:lpstr>Traffic Analysis Handbook</vt:lpstr>
      <vt:lpstr>Types of Roadways</vt:lpstr>
      <vt:lpstr>PowerPoint Presentation</vt:lpstr>
      <vt:lpstr>PowerPoint Presentation</vt:lpstr>
      <vt:lpstr>Uninterrupted Flow Highway Rural Two Lane </vt:lpstr>
      <vt:lpstr>Uninterrupted Flow Highway Multilane Rural </vt:lpstr>
      <vt:lpstr>Generalized HCM Highway System Structure</vt:lpstr>
      <vt:lpstr>Segmentation</vt:lpstr>
      <vt:lpstr>PowerPoint Presentation</vt:lpstr>
      <vt:lpstr>PowerPoint Presentation</vt:lpstr>
      <vt:lpstr>Affecting LOS and Capacity</vt:lpstr>
      <vt:lpstr>Key Factors Affecting LOS and Capacity</vt:lpstr>
      <vt:lpstr>Key Factors Affecting LOS and Capacity</vt:lpstr>
      <vt:lpstr>Key Factors Affecting LOS and Capacity</vt:lpstr>
      <vt:lpstr>Key Factors Which Highly Influence Results</vt:lpstr>
      <vt:lpstr>Key Factors Which Highly Influence Results</vt:lpstr>
      <vt:lpstr>PowerPoint Presentation</vt:lpstr>
      <vt:lpstr>PowerPoint Presentation</vt:lpstr>
      <vt:lpstr>PowerPoint Presentation</vt:lpstr>
      <vt:lpstr>PowerPoint Presentation</vt:lpstr>
      <vt:lpstr>PowerPoint Presentation</vt:lpstr>
      <vt:lpstr>PowerPoint Presentation</vt:lpstr>
      <vt:lpstr>Number of Through Lanes</vt:lpstr>
      <vt:lpstr>Exclusive Turn Lanes</vt:lpstr>
      <vt:lpstr>Median</vt:lpstr>
      <vt:lpstr>Bicycles </vt:lpstr>
      <vt:lpstr>Pedestrians</vt:lpstr>
      <vt:lpstr>PowerPoint Presentation</vt:lpstr>
      <vt:lpstr>Annual Average Daily Traffic</vt:lpstr>
      <vt:lpstr>K-factor</vt:lpstr>
      <vt:lpstr>PowerPoint Presentation</vt:lpstr>
      <vt:lpstr>PowerPoint Presentation</vt:lpstr>
      <vt:lpstr>Peak Hour Factor (PHF) </vt:lpstr>
      <vt:lpstr>PowerPoint Presentation</vt:lpstr>
      <vt:lpstr>Local Adjustment Factor</vt:lpstr>
      <vt:lpstr>Bus Frequency</vt:lpstr>
      <vt:lpstr>PowerPoint Presentation</vt:lpstr>
      <vt:lpstr>PowerPoint Presentation</vt:lpstr>
      <vt:lpstr>Arrival Type</vt:lpstr>
      <vt:lpstr>Signal Type</vt:lpstr>
      <vt:lpstr>Cycle Length</vt:lpstr>
      <vt:lpstr>Cycle Length</vt:lpstr>
      <vt:lpstr>Green Time</vt:lpstr>
      <vt:lpstr>Basic Signal Operations Terms</vt:lpstr>
      <vt:lpstr>Basic Signal Operations Terms</vt:lpstr>
      <vt:lpstr>Signal Timing</vt:lpstr>
      <vt:lpstr>Left-Turn Phasing</vt:lpstr>
      <vt:lpstr>PowerPoint Presentation</vt:lpstr>
      <vt:lpstr>Data Sources</vt:lpstr>
      <vt:lpstr>PowerPoint Presentation</vt:lpstr>
      <vt:lpstr>Most Important Variables - Reminder</vt:lpstr>
      <vt:lpstr>Area Type </vt:lpstr>
      <vt:lpstr>Area Type </vt:lpstr>
      <vt:lpstr>Area Type </vt:lpstr>
      <vt:lpstr>Area Type (TransPort)</vt:lpstr>
      <vt:lpstr>Area Type (TransPort)</vt:lpstr>
      <vt:lpstr>Florida Transportation Information   (FTI) video</vt:lpstr>
      <vt:lpstr>Florida Transportation Information   DVD</vt:lpstr>
      <vt:lpstr>Percent Heavy Vehicles (From back of GSVTs)</vt:lpstr>
      <vt:lpstr>Example 1</vt:lpstr>
      <vt:lpstr>Example 1</vt:lpstr>
      <vt:lpstr>Data Sources Example Problem</vt:lpstr>
      <vt:lpstr>Data Sources Example Problem</vt:lpstr>
      <vt:lpstr>Data Sources Example Problem</vt:lpstr>
      <vt:lpstr>Data Sources Example Problem</vt:lpstr>
      <vt:lpstr>Data Sources Example Problem</vt:lpstr>
      <vt:lpstr>PowerPoint Presentation</vt:lpstr>
      <vt:lpstr>PowerPoint Presentation</vt:lpstr>
      <vt:lpstr>PowerPoint Presentation</vt:lpstr>
      <vt:lpstr>Data Sources Example Problem</vt:lpstr>
      <vt:lpstr>Why do we recommend ½ of daily trucks?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Format of the Training Modules</vt:lpstr>
      <vt:lpstr>Generalized Service Volume Tables</vt:lpstr>
      <vt:lpstr>Generalized Service Volume Tables</vt:lpstr>
      <vt:lpstr>Generalized Service Volume Tables</vt:lpstr>
      <vt:lpstr>Generalized Service Volume Tables</vt:lpstr>
      <vt:lpstr>Assumptions</vt:lpstr>
      <vt:lpstr>Threshold Differences </vt:lpstr>
      <vt:lpstr>LOS Thresholds</vt:lpstr>
      <vt:lpstr>Table Format</vt:lpstr>
      <vt:lpstr>How the Tables Were Developed</vt:lpstr>
      <vt:lpstr>Organization of the Tables</vt:lpstr>
      <vt:lpstr>Most Important Generalized Assumptions</vt:lpstr>
      <vt:lpstr>Table Footnote Abbreviations</vt:lpstr>
      <vt:lpstr>Table Footnote Abbreviations</vt:lpstr>
      <vt:lpstr>Table Footnote Abbreviations</vt:lpstr>
      <vt:lpstr>Generalized Service Volume Tables</vt:lpstr>
      <vt:lpstr>PowerPoint Presentation</vt:lpstr>
      <vt:lpstr>Asterisks on the Tables</vt:lpstr>
      <vt:lpstr>Process for Using Tables</vt:lpstr>
      <vt:lpstr>Process for Using Tables</vt:lpstr>
      <vt:lpstr>Example 1.A</vt:lpstr>
      <vt:lpstr>PowerPoint Presentation</vt:lpstr>
      <vt:lpstr>Example 1.A</vt:lpstr>
      <vt:lpstr>Freeways</vt:lpstr>
      <vt:lpstr>Example 1.B</vt:lpstr>
      <vt:lpstr>Example 2.A</vt:lpstr>
      <vt:lpstr>PowerPoint Presentation</vt:lpstr>
      <vt:lpstr>Example 2.A</vt:lpstr>
      <vt:lpstr>Example 2.B</vt:lpstr>
      <vt:lpstr>Uninterrupted Flow Highways</vt:lpstr>
      <vt:lpstr>Other Adjustments</vt:lpstr>
      <vt:lpstr>PowerPoint Presentation</vt:lpstr>
      <vt:lpstr>PowerPoint Presentation</vt:lpstr>
      <vt:lpstr>Multimodal LOS</vt:lpstr>
      <vt:lpstr>Multimodal LOS</vt:lpstr>
      <vt:lpstr>Multimodal LOS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Government can Create Own Tables</vt:lpstr>
      <vt:lpstr>The Tables Are Not Biased</vt:lpstr>
      <vt:lpstr>PowerPoint Presentation</vt:lpstr>
      <vt:lpstr>PowerPoint Presentation</vt:lpstr>
      <vt:lpstr>Capabilities</vt:lpstr>
      <vt:lpstr>Limitations</vt:lpstr>
      <vt:lpstr>Key Differences Between Other Tools</vt:lpstr>
      <vt:lpstr>PowerPoint Presentation</vt:lpstr>
      <vt:lpstr>Key Differences Between Other Tools</vt:lpstr>
      <vt:lpstr>PowerPoint Presentation</vt:lpstr>
      <vt:lpstr>Documentation</vt:lpstr>
      <vt:lpstr>PowerPoint Presentation</vt:lpstr>
      <vt:lpstr>HIGHPLAN</vt:lpstr>
      <vt:lpstr>HIGHPLAN</vt:lpstr>
      <vt:lpstr>HIGHPLAN</vt:lpstr>
      <vt:lpstr>HIGHPLAN - Definitions</vt:lpstr>
      <vt:lpstr>HIGHPLAN - Definitions</vt:lpstr>
      <vt:lpstr>HIGHPLAN - Definitions</vt:lpstr>
      <vt:lpstr>HIGHPLAN</vt:lpstr>
      <vt:lpstr>PowerPoint Presentation</vt:lpstr>
      <vt:lpstr>PowerPoint Presentation</vt:lpstr>
      <vt:lpstr>PowerPoint Presentation</vt:lpstr>
      <vt:lpstr>HIGHPLAN</vt:lpstr>
      <vt:lpstr>HIGHPLAN</vt:lpstr>
      <vt:lpstr>PowerPoint Presentation</vt:lpstr>
      <vt:lpstr>PowerPoint Presentation</vt:lpstr>
      <vt:lpstr>PowerPoint Presentation</vt:lpstr>
      <vt:lpstr>HIGHPLAN</vt:lpstr>
      <vt:lpstr>HIGHPLAN</vt:lpstr>
      <vt:lpstr>PowerPoint Presentation</vt:lpstr>
      <vt:lpstr>PowerPoint Presentation</vt:lpstr>
      <vt:lpstr>PowerPoint Presentation</vt:lpstr>
      <vt:lpstr>HIGHPLAN</vt:lpstr>
      <vt:lpstr>PowerPoint Presentation</vt:lpstr>
      <vt:lpstr>ARTPLAN</vt:lpstr>
      <vt:lpstr>PowerPoint Presentation</vt:lpstr>
      <vt:lpstr>Multimodal Analysis</vt:lpstr>
      <vt:lpstr>PowerPoint Presentation</vt:lpstr>
      <vt:lpstr>Importance of Signalized Intersections</vt:lpstr>
      <vt:lpstr>PowerPoint Presentation</vt:lpstr>
      <vt:lpstr>Number of Signalized Intersections</vt:lpstr>
      <vt:lpstr>   Number of Through Lanes</vt:lpstr>
      <vt:lpstr>Turn Lanes</vt:lpstr>
      <vt:lpstr>PowerPoint Presentation</vt:lpstr>
      <vt:lpstr>Inputting g/C</vt:lpstr>
      <vt:lpstr>Computing Percent Turns</vt:lpstr>
      <vt:lpstr>ARTPLAN</vt:lpstr>
      <vt:lpstr>PowerPoint Presentation</vt:lpstr>
      <vt:lpstr>ARTPLAN</vt:lpstr>
      <vt:lpstr>PowerPoint Presentation</vt:lpstr>
      <vt:lpstr>ARTPLAN</vt:lpstr>
      <vt:lpstr>ARTPLAN</vt:lpstr>
      <vt:lpstr>PowerPoint Presentation</vt:lpstr>
      <vt:lpstr>PowerPoint Presentation</vt:lpstr>
      <vt:lpstr>PowerPoint Presentation</vt:lpstr>
      <vt:lpstr>ARTPLAN</vt:lpstr>
      <vt:lpstr>ARTPLAN</vt:lpstr>
      <vt:lpstr>PowerPoint Presentation</vt:lpstr>
      <vt:lpstr>PowerPoint Presentation</vt:lpstr>
      <vt:lpstr>PowerPoint Presentation</vt:lpstr>
      <vt:lpstr>ARTPLAN</vt:lpstr>
      <vt:lpstr>ARTPLAN</vt:lpstr>
      <vt:lpstr>PowerPoint Presentation</vt:lpstr>
      <vt:lpstr>PowerPoint Presentation</vt:lpstr>
      <vt:lpstr>PowerPoint Presentation</vt:lpstr>
      <vt:lpstr>ARTPLAN</vt:lpstr>
      <vt:lpstr>PowerPoint Presentation</vt:lpstr>
      <vt:lpstr>Multimodal LOS</vt:lpstr>
      <vt:lpstr>Is the purpose of the roadway to serve automobiles or people?</vt:lpstr>
      <vt:lpstr>PowerPoint Presentation</vt:lpstr>
      <vt:lpstr>Bicycle/Pedestrian/Bus Level of Service Analyses</vt:lpstr>
      <vt:lpstr>PowerPoint Presentation</vt:lpstr>
      <vt:lpstr>PowerPoint Presentation</vt:lpstr>
      <vt:lpstr>PowerPoint Presentation</vt:lpstr>
      <vt:lpstr>+ video 60 seconds  Different segment types  May have for next week </vt:lpstr>
      <vt:lpstr>PowerPoint Presentation</vt:lpstr>
      <vt:lpstr>PowerPoint Presentation</vt:lpstr>
      <vt:lpstr>7 ft. Bike Lane</vt:lpstr>
      <vt:lpstr>PowerPoint Presentation</vt:lpstr>
      <vt:lpstr>PowerPoint Presentation</vt:lpstr>
      <vt:lpstr>PowerPoint Presentation</vt:lpstr>
      <vt:lpstr>PowerPoint Presentation</vt:lpstr>
      <vt:lpstr>Factors Affecting Bicycling Quality of Service</vt:lpstr>
      <vt:lpstr>PowerPoint Presentation</vt:lpstr>
      <vt:lpstr>PowerPoint Presentation</vt:lpstr>
      <vt:lpstr>Conceptual Planning Level of Analysis</vt:lpstr>
      <vt:lpstr>Is the Bicycle Lane/Paved Shoulder at least 3 feet?</vt:lpstr>
      <vt:lpstr>Outside Lane Width</vt:lpstr>
      <vt:lpstr>Pavement Condition</vt:lpstr>
      <vt:lpstr>Potential Applications of Bicycle LOS</vt:lpstr>
      <vt:lpstr>Ohio Bicycle Trunk Routes</vt:lpstr>
      <vt:lpstr>ARTPLAN: Bicycle LOS Example</vt:lpstr>
      <vt:lpstr>Example 1</vt:lpstr>
      <vt:lpstr>PowerPoint Presentation</vt:lpstr>
      <vt:lpstr>Factors Affecting Pedestrian Quality of Service</vt:lpstr>
      <vt:lpstr>Input Variables</vt:lpstr>
      <vt:lpstr>PowerPoint Presentation</vt:lpstr>
      <vt:lpstr>PowerPoint Presentation</vt:lpstr>
      <vt:lpstr>PowerPoint Presentation</vt:lpstr>
      <vt:lpstr>PowerPoint Presentation</vt:lpstr>
      <vt:lpstr>PowerPoint Presentation</vt:lpstr>
      <vt:lpstr>Pedestrian Sub Link Screen</vt:lpstr>
      <vt:lpstr>Potential Applications</vt:lpstr>
      <vt:lpstr>PowerPoint Presentation</vt:lpstr>
      <vt:lpstr>Colorado Springs MPO LRTP Networks</vt:lpstr>
      <vt:lpstr>ARTPLAN: Pedestrian LOS Example</vt:lpstr>
      <vt:lpstr>Example 1</vt:lpstr>
      <vt:lpstr>Agenda – Day Two</vt:lpstr>
      <vt:lpstr>ARTPLAN – Bus Analysis</vt:lpstr>
      <vt:lpstr>PowerPoint Presentation</vt:lpstr>
      <vt:lpstr>PowerPoint Presentation</vt:lpstr>
      <vt:lpstr>Key Factors Affecting Transit QOS</vt:lpstr>
      <vt:lpstr>Conceptual Planning</vt:lpstr>
      <vt:lpstr>Headways</vt:lpstr>
      <vt:lpstr>Bus Frequency Adjustments</vt:lpstr>
      <vt:lpstr>Input Variables</vt:lpstr>
      <vt:lpstr>Input Variables</vt:lpstr>
      <vt:lpstr>PowerPoint Presentation</vt:lpstr>
      <vt:lpstr>PowerPoint Presentation</vt:lpstr>
      <vt:lpstr>PowerPoint Presentation</vt:lpstr>
      <vt:lpstr>PowerPoint Presentation</vt:lpstr>
      <vt:lpstr>ARTPLAN</vt:lpstr>
      <vt:lpstr>PowerPoint Presentation</vt:lpstr>
      <vt:lpstr>ARTPLAN</vt:lpstr>
      <vt:lpstr>PowerPoint Presentation</vt:lpstr>
      <vt:lpstr>Monroe Street data collection  </vt:lpstr>
      <vt:lpstr>Table Workshop</vt:lpstr>
      <vt:lpstr>Data Collection Sheet</vt:lpstr>
      <vt:lpstr>Monroe Street ARTPLAN ANALYSIS </vt:lpstr>
      <vt:lpstr>Freeway Capacity and LOS Analysis</vt:lpstr>
      <vt:lpstr>PowerPoint Presentation</vt:lpstr>
      <vt:lpstr>PowerPoint Presentation</vt:lpstr>
      <vt:lpstr>PowerPoint Presentation</vt:lpstr>
      <vt:lpstr>PowerPoint Presentation</vt:lpstr>
      <vt:lpstr>PowerPoint Presentation</vt:lpstr>
      <vt:lpstr>PowerPoint Presentation</vt:lpstr>
      <vt:lpstr>Freeway Level of Service Analysis</vt:lpstr>
      <vt:lpstr>PowerPoint Presentation</vt:lpstr>
      <vt:lpstr>PowerPoint Presentation</vt:lpstr>
      <vt:lpstr>Auxiliary Lane</vt:lpstr>
      <vt:lpstr>PowerPoint Presentation</vt:lpstr>
      <vt:lpstr>PowerPoint Presentation</vt:lpstr>
      <vt:lpstr>PowerPoint Presentation</vt:lpstr>
      <vt:lpstr>PowerPoint Presentation</vt:lpstr>
      <vt:lpstr>PowerPoint Presentation</vt:lpstr>
      <vt:lpstr>Example 1</vt:lpstr>
      <vt:lpstr>PowerPoint Presentation</vt:lpstr>
      <vt:lpstr>PowerPoint Presentation</vt:lpstr>
      <vt:lpstr>PowerPoint Presentation</vt:lpstr>
      <vt:lpstr>Example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Applications  </vt:lpstr>
      <vt:lpstr>LOS  APPLICATIONS</vt:lpstr>
      <vt:lpstr>Planning Uses of LOS Techniques</vt:lpstr>
      <vt:lpstr>Future Year Analysis</vt:lpstr>
      <vt:lpstr>Future Year Analysis</vt:lpstr>
      <vt:lpstr>Future Year Analysis</vt:lpstr>
      <vt:lpstr>Transportation Impact Handbook</vt:lpstr>
      <vt:lpstr>Transportation Impact Handbook Website</vt:lpstr>
      <vt:lpstr>Maximum Acceptable Capacity Volumes</vt:lpstr>
      <vt:lpstr>Maximum Acceptable Capacity Volumes for Arterials</vt:lpstr>
      <vt:lpstr>Maximum Acceptable Capacity Volumes for Freeways</vt:lpstr>
      <vt:lpstr>Maximum Acceptable Capacity Volumes for Highways</vt:lpstr>
      <vt:lpstr>Precursor to HCM Analysis</vt:lpstr>
      <vt:lpstr>SIS Deficiencies/Priorities</vt:lpstr>
      <vt:lpstr>Performance Measures Using LOS</vt:lpstr>
      <vt:lpstr>WRAP-UP</vt:lpstr>
      <vt:lpstr>Course Objectives</vt:lpstr>
      <vt:lpstr>Wrap-Up</vt:lpstr>
      <vt:lpstr>Wrap-Up</vt:lpstr>
    </vt:vector>
  </TitlesOfParts>
  <Company>Kimley-Horn and Associates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QUALITY/ LEVEL OF SERVICE PRESENTATION</dc:title>
  <dc:creator>megan.flaherty</dc:creator>
  <cp:lastModifiedBy>Hicks, Nathan</cp:lastModifiedBy>
  <cp:revision>1753</cp:revision>
  <cp:lastPrinted>2015-03-02T15:30:38Z</cp:lastPrinted>
  <dcterms:created xsi:type="dcterms:W3CDTF">2013-02-05T23:13:56Z</dcterms:created>
  <dcterms:modified xsi:type="dcterms:W3CDTF">2015-06-12T14:52:11Z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0x010100E998BECFD596814A8DB3627BB42FC7B6</vt:lpwstr>
  </property>
</Properties>
</file>