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0"/>
  </p:notesMasterIdLst>
  <p:sldIdLst>
    <p:sldId id="559" r:id="rId6"/>
    <p:sldId id="563" r:id="rId7"/>
    <p:sldId id="261" r:id="rId8"/>
    <p:sldId id="562" r:id="rId9"/>
    <p:sldId id="560" r:id="rId10"/>
    <p:sldId id="262" r:id="rId11"/>
    <p:sldId id="263" r:id="rId12"/>
    <p:sldId id="266" r:id="rId13"/>
    <p:sldId id="561" r:id="rId14"/>
    <p:sldId id="264" r:id="rId15"/>
    <p:sldId id="267" r:id="rId16"/>
    <p:sldId id="268" r:id="rId17"/>
    <p:sldId id="2145705518"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BC8720-AAC0-8D22-52BD-7A4665C7BCCA}" name="Garrett, Harrison" initials="GH" userId="S::Harrison.Garrett@kimley-horn.com::8693105d-55b4-42ee-b4ae-15974ef036a7" providerId="AD"/>
  <p188:author id="{F7A41D82-E4EC-9B77-B830-12170F1A82DE}" name="Cicone, Laura" initials="LC" userId="S::Laura.Cicone@kimley-horn.com::d60addc7-6562-4f44-a0de-68d71e52773b" providerId="AD"/>
  <p188:author id="{988D4AC6-3CC9-62FC-C9DB-D816EC4C9258}" name="Neidhart, Mike" initials="MN" userId="S::Mike.Neidhart@dot.state.fl.us::8135f22e-3f11-4c57-99ed-a93554401d24" providerId="AD"/>
  <p188:author id="{C87407E2-C244-EA5A-D583-374A6D1DC5C9}" name="Nuckols, Ryan" initials="RN" userId="S::Ryan.Nuckols@kimley-horn.com::b9712a78-ebaa-4463-a061-d761b04c1b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rewicz, Andrew" initials="JA" lastIdx="19" clrIdx="0">
    <p:extLst>
      <p:ext uri="{19B8F6BF-5375-455C-9EA6-DF929625EA0E}">
        <p15:presenceInfo xmlns:p15="http://schemas.microsoft.com/office/powerpoint/2012/main" userId="S::Andrew.Jurewicz@kimley-horn.com::08c2a69e-7f28-4fac-9cb4-6ddf938ff3b7" providerId="AD"/>
      </p:ext>
    </p:extLst>
  </p:cmAuthor>
  <p:cmAuthor id="2" name="Nuckols, Ryan" initials="NR" lastIdx="36" clrIdx="1">
    <p:extLst>
      <p:ext uri="{19B8F6BF-5375-455C-9EA6-DF929625EA0E}">
        <p15:presenceInfo xmlns:p15="http://schemas.microsoft.com/office/powerpoint/2012/main" userId="S::Ryan.Nuckols@kimley-horn.com::b9712a78-ebaa-4463-a061-d761b04c1bd0" providerId="AD"/>
      </p:ext>
    </p:extLst>
  </p:cmAuthor>
  <p:cmAuthor id="3" name="Cardenas, Andrea" initials="CA" lastIdx="2" clrIdx="2">
    <p:extLst>
      <p:ext uri="{19B8F6BF-5375-455C-9EA6-DF929625EA0E}">
        <p15:presenceInfo xmlns:p15="http://schemas.microsoft.com/office/powerpoint/2012/main" userId="S::Andrea.Cardenas@kimley-horn.com::c6bda071-3d3e-4981-bc4e-95c8049299f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67884"/>
    <a:srgbClr val="255259"/>
    <a:srgbClr val="699363"/>
    <a:srgbClr val="386458"/>
    <a:srgbClr val="404C42"/>
    <a:srgbClr val="689363"/>
    <a:srgbClr val="DEECA8"/>
    <a:srgbClr val="A8CA2C"/>
    <a:srgbClr val="D9ECEF"/>
    <a:srgbClr val="C6E3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146" autoAdjust="0"/>
  </p:normalViewPr>
  <p:slideViewPr>
    <p:cSldViewPr snapToGrid="0">
      <p:cViewPr varScale="1">
        <p:scale>
          <a:sx n="71" d="100"/>
          <a:sy n="71" d="100"/>
        </p:scale>
        <p:origin x="19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rett, Harrison" userId="S::harrison.garrett@dot.state.fl.us::a2e4f46f-ebee-48c9-8b37-86e658d8c2f1" providerId="AD" clId="Web-{E19EAD1E-BD3C-4E44-EA51-711F5B7FE6A7}"/>
    <pc:docChg chg="mod">
      <pc:chgData name="Garrett, Harrison" userId="S::harrison.garrett@dot.state.fl.us::a2e4f46f-ebee-48c9-8b37-86e658d8c2f1" providerId="AD" clId="Web-{E19EAD1E-BD3C-4E44-EA51-711F5B7FE6A7}" dt="2025-11-20T15:19:05.433" v="0" actId="33475"/>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73957-4F1F-4CAE-B4E4-16027F02FCAE}" type="datetimeFigureOut">
              <a:rPr lang="en-US" smtClean="0"/>
              <a:t>11/20/2025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066183-494F-48EA-AA7B-0C0AA4D1824E}" type="slidenum">
              <a:rPr lang="en-US" smtClean="0"/>
              <a:t>‹#›</a:t>
            </a:fld>
            <a:endParaRPr lang="en-US"/>
          </a:p>
        </p:txBody>
      </p:sp>
    </p:spTree>
    <p:extLst>
      <p:ext uri="{BB962C8B-B14F-4D97-AF65-F5344CB8AC3E}">
        <p14:creationId xmlns:p14="http://schemas.microsoft.com/office/powerpoint/2010/main" val="734768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2B0A10-6CCD-44B8-ADDC-B8A3B3A8A373}" type="slidenum">
              <a:rPr lang="en-US" smtClean="0"/>
              <a:pPr/>
              <a:t>1</a:t>
            </a:fld>
            <a:endParaRPr lang="en-US"/>
          </a:p>
        </p:txBody>
      </p:sp>
    </p:spTree>
    <p:extLst>
      <p:ext uri="{BB962C8B-B14F-4D97-AF65-F5344CB8AC3E}">
        <p14:creationId xmlns:p14="http://schemas.microsoft.com/office/powerpoint/2010/main" val="2475626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buFont typeface="Arial" panose="020B0604020202020204" pitchFamily="34" charset="0"/>
              <a:buChar char="•"/>
            </a:pPr>
            <a:r>
              <a:rPr lang="en-US" sz="2000"/>
              <a:t>STBG (federal fund code) </a:t>
            </a:r>
            <a:r>
              <a:rPr lang="en-US" sz="2000" b="0"/>
              <a:t>is split by the State into </a:t>
            </a:r>
            <a:r>
              <a:rPr lang="en-US" sz="2000"/>
              <a:t>SU, SN, SL, SA, and SM </a:t>
            </a:r>
          </a:p>
          <a:p>
            <a:pPr marL="1028700" lvl="1" indent="-571500" algn="just">
              <a:buFont typeface="Arial" panose="020B0604020202020204" pitchFamily="34" charset="0"/>
              <a:buChar char="•"/>
            </a:pPr>
            <a:r>
              <a:rPr lang="en-US" sz="3600"/>
              <a:t>SU for urban areas with population of 50,000 or more</a:t>
            </a:r>
          </a:p>
          <a:p>
            <a:pPr marL="1028700" lvl="1" indent="-571500" algn="just">
              <a:buFont typeface="Arial" panose="020B0604020202020204" pitchFamily="34" charset="0"/>
              <a:buChar char="•"/>
            </a:pPr>
            <a:r>
              <a:rPr lang="en-US" sz="3600"/>
              <a:t>SN, SL, SA for area with population under 50,000</a:t>
            </a:r>
          </a:p>
          <a:p>
            <a:pPr marL="1028700" lvl="1" indent="-571500" algn="just">
              <a:buFont typeface="Arial" panose="020B0604020202020204" pitchFamily="34" charset="0"/>
              <a:buChar char="•"/>
            </a:pPr>
            <a:r>
              <a:rPr lang="en-US" sz="3600"/>
              <a:t>SM for areas with population between 5,000 and 49,999</a:t>
            </a:r>
          </a:p>
          <a:p>
            <a:pPr marL="342900" indent="-342900" algn="just">
              <a:buFont typeface="Arial" panose="020B0604020202020204" pitchFamily="34" charset="0"/>
              <a:buChar char="•"/>
            </a:pPr>
            <a:r>
              <a:rPr lang="en-US" sz="2000"/>
              <a:t>Part of FHWA IIJA Act </a:t>
            </a:r>
            <a:r>
              <a:rPr lang="en-US" sz="2000" b="0"/>
              <a:t>that was effective 11/15/2021</a:t>
            </a:r>
          </a:p>
          <a:p>
            <a:pPr marL="285750" indent="-285750" algn="just"/>
            <a:endParaRPr lang="en-US"/>
          </a:p>
        </p:txBody>
      </p:sp>
      <p:sp>
        <p:nvSpPr>
          <p:cNvPr id="4" name="Slide Number Placeholder 3"/>
          <p:cNvSpPr>
            <a:spLocks noGrp="1"/>
          </p:cNvSpPr>
          <p:nvPr>
            <p:ph type="sldNum" sz="quarter" idx="5"/>
          </p:nvPr>
        </p:nvSpPr>
        <p:spPr/>
        <p:txBody>
          <a:bodyPr/>
          <a:lstStyle/>
          <a:p>
            <a:fld id="{C6066183-494F-48EA-AA7B-0C0AA4D1824E}" type="slidenum">
              <a:rPr lang="en-US" smtClean="0"/>
              <a:t>10</a:t>
            </a:fld>
            <a:endParaRPr lang="en-US"/>
          </a:p>
        </p:txBody>
      </p:sp>
    </p:spTree>
    <p:extLst>
      <p:ext uri="{BB962C8B-B14F-4D97-AF65-F5344CB8AC3E}">
        <p14:creationId xmlns:p14="http://schemas.microsoft.com/office/powerpoint/2010/main" val="3215148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a:t>FTA 5305(d) funds can be use for:</a:t>
            </a:r>
          </a:p>
          <a:p>
            <a:pPr marL="742950" lvl="1" indent="-285750">
              <a:buFont typeface="Arial" panose="020B0604020202020204" pitchFamily="34" charset="0"/>
              <a:buChar char="•"/>
            </a:pPr>
            <a:r>
              <a:rPr lang="en-US" sz="1800"/>
              <a:t>Allowable and allocable expenditures (2 CFR 200)</a:t>
            </a:r>
          </a:p>
          <a:p>
            <a:pPr marL="742950" lvl="1" indent="-285750">
              <a:buFont typeface="Arial" panose="020B0604020202020204" pitchFamily="34" charset="0"/>
              <a:buChar char="•"/>
            </a:pPr>
            <a:r>
              <a:rPr lang="en-US" sz="1800"/>
              <a:t>Transit planning activities</a:t>
            </a:r>
          </a:p>
          <a:p>
            <a:pPr marL="742950" lvl="1" indent="-285750">
              <a:buFont typeface="Arial" panose="020B0604020202020204" pitchFamily="34" charset="0"/>
              <a:buChar char="•"/>
            </a:pPr>
            <a:r>
              <a:rPr lang="en-US" sz="1800"/>
              <a:t>Third-party professional services by a consultant</a:t>
            </a:r>
          </a:p>
          <a:p>
            <a:pPr marL="742950" lvl="1" indent="-285750">
              <a:buFont typeface="Arial" panose="020B0604020202020204" pitchFamily="34" charset="0"/>
              <a:buChar char="•"/>
            </a:pPr>
            <a:r>
              <a:rPr lang="en-US" sz="1800"/>
              <a:t>Automatically converted to PL funds through the CPG</a:t>
            </a:r>
          </a:p>
          <a:p>
            <a:pPr marL="742950" lvl="1" indent="-285750">
              <a:buFont typeface="Arial" panose="020B0604020202020204" pitchFamily="34" charset="0"/>
              <a:buChar char="•"/>
            </a:pPr>
            <a:endParaRPr lang="en-US" sz="1800"/>
          </a:p>
          <a:p>
            <a:pPr marL="342900" indent="-342900">
              <a:buFont typeface="Arial" panose="020B0604020202020204" pitchFamily="34" charset="0"/>
              <a:buChar char="•"/>
            </a:pPr>
            <a:r>
              <a:rPr lang="en-US" sz="2000"/>
              <a:t>FTA 5307 funds can be use for:</a:t>
            </a:r>
          </a:p>
          <a:p>
            <a:pPr marL="742950" lvl="1" indent="-285750">
              <a:buFont typeface="Arial" panose="020B0604020202020204" pitchFamily="34" charset="0"/>
              <a:buChar char="•"/>
            </a:pPr>
            <a:r>
              <a:rPr lang="en-US" sz="1800"/>
              <a:t>Capital projects and associated capital maintenance items</a:t>
            </a:r>
          </a:p>
          <a:p>
            <a:pPr marL="742950" lvl="1" indent="-285750">
              <a:buFont typeface="Arial" panose="020B0604020202020204" pitchFamily="34" charset="0"/>
              <a:buChar char="•"/>
            </a:pPr>
            <a:r>
              <a:rPr lang="en-US" sz="1800"/>
              <a:t>Planning</a:t>
            </a:r>
          </a:p>
          <a:p>
            <a:pPr marL="742950" lvl="1" indent="-285750">
              <a:buFont typeface="Arial" panose="020B0604020202020204" pitchFamily="34" charset="0"/>
              <a:buChar char="•"/>
            </a:pPr>
            <a:r>
              <a:rPr lang="en-US" sz="1800"/>
              <a:t>Transit Enhancements</a:t>
            </a:r>
          </a:p>
          <a:p>
            <a:pPr marL="742950" lvl="1" indent="-285750">
              <a:buFont typeface="Arial" panose="020B0604020202020204" pitchFamily="34" charset="0"/>
              <a:buChar char="•"/>
            </a:pPr>
            <a:r>
              <a:rPr lang="en-US" sz="1800"/>
              <a:t>Operating assistance</a:t>
            </a:r>
          </a:p>
          <a:p>
            <a:pPr marL="285750" indent="-285750" algn="just"/>
            <a:endParaRPr lang="en-US"/>
          </a:p>
        </p:txBody>
      </p:sp>
      <p:sp>
        <p:nvSpPr>
          <p:cNvPr id="4" name="Slide Number Placeholder 3"/>
          <p:cNvSpPr>
            <a:spLocks noGrp="1"/>
          </p:cNvSpPr>
          <p:nvPr>
            <p:ph type="sldNum" sz="quarter" idx="5"/>
          </p:nvPr>
        </p:nvSpPr>
        <p:spPr/>
        <p:txBody>
          <a:bodyPr/>
          <a:lstStyle/>
          <a:p>
            <a:fld id="{C6066183-494F-48EA-AA7B-0C0AA4D1824E}" type="slidenum">
              <a:rPr lang="en-US" smtClean="0"/>
              <a:t>11</a:t>
            </a:fld>
            <a:endParaRPr lang="en-US"/>
          </a:p>
        </p:txBody>
      </p:sp>
    </p:spTree>
    <p:extLst>
      <p:ext uri="{BB962C8B-B14F-4D97-AF65-F5344CB8AC3E}">
        <p14:creationId xmlns:p14="http://schemas.microsoft.com/office/powerpoint/2010/main" val="1620289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0"/>
              <a:t>Any other state or federal funds that are applied to the planning program are considered local funds</a:t>
            </a:r>
          </a:p>
          <a:p>
            <a:pPr marL="285750" indent="-285750">
              <a:buFont typeface="Arial" panose="020B0604020202020204" pitchFamily="34" charset="0"/>
              <a:buChar char="•"/>
            </a:pPr>
            <a:r>
              <a:rPr lang="en-US" sz="1200" b="0"/>
              <a:t>Local funds are required as a match for FTA funds</a:t>
            </a:r>
          </a:p>
          <a:p>
            <a:pPr marL="285750" indent="-285750">
              <a:buFont typeface="Arial" panose="020B0604020202020204" pitchFamily="34" charset="0"/>
              <a:buChar char="•"/>
            </a:pPr>
            <a:r>
              <a:rPr lang="en-US" sz="1200" b="0"/>
              <a:t>Local funds are programmed when a portion of the funding for a project is being provided from an outside source.  This source could be a city, a county, an expressway authority, etc.</a:t>
            </a:r>
          </a:p>
        </p:txBody>
      </p:sp>
      <p:sp>
        <p:nvSpPr>
          <p:cNvPr id="4" name="Slide Number Placeholder 3"/>
          <p:cNvSpPr>
            <a:spLocks noGrp="1"/>
          </p:cNvSpPr>
          <p:nvPr>
            <p:ph type="sldNum" sz="quarter" idx="5"/>
          </p:nvPr>
        </p:nvSpPr>
        <p:spPr/>
        <p:txBody>
          <a:bodyPr/>
          <a:lstStyle/>
          <a:p>
            <a:fld id="{C6066183-494F-48EA-AA7B-0C0AA4D1824E}" type="slidenum">
              <a:rPr lang="en-US" smtClean="0"/>
              <a:t>12</a:t>
            </a:fld>
            <a:endParaRPr lang="en-US"/>
          </a:p>
        </p:txBody>
      </p:sp>
    </p:spTree>
    <p:extLst>
      <p:ext uri="{BB962C8B-B14F-4D97-AF65-F5344CB8AC3E}">
        <p14:creationId xmlns:p14="http://schemas.microsoft.com/office/powerpoint/2010/main" val="4088692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b="0" i="0" u="none" strike="noStrike" baseline="0">
                <a:solidFill>
                  <a:srgbClr val="000000"/>
                </a:solidFill>
                <a:latin typeface="+mn-lt"/>
              </a:rPr>
              <a:t>Recap – What we reviewed:</a:t>
            </a:r>
          </a:p>
          <a:p>
            <a:pPr marL="171450" indent="-171450">
              <a:buFont typeface="Arial" panose="020B0604020202020204" pitchFamily="34" charset="0"/>
              <a:buChar char="•"/>
            </a:pPr>
            <a:r>
              <a:rPr lang="en-US"/>
              <a:t>STBG</a:t>
            </a:r>
          </a:p>
          <a:p>
            <a:pPr marL="628650" lvl="1" indent="-171450">
              <a:buFont typeface="Arial" panose="020B0604020202020204" pitchFamily="34" charset="0"/>
              <a:buChar char="•"/>
            </a:pPr>
            <a:r>
              <a:rPr lang="en-US"/>
              <a:t>Federal-aid highway flexible funding program</a:t>
            </a:r>
          </a:p>
          <a:p>
            <a:pPr marL="628650" lvl="1" indent="-171450">
              <a:buFont typeface="Arial" panose="020B0604020202020204" pitchFamily="34" charset="0"/>
              <a:buChar char="•"/>
            </a:pPr>
            <a:r>
              <a:rPr lang="en-US"/>
              <a:t>Splits into SU, SN, SL, SA, and SM</a:t>
            </a:r>
          </a:p>
          <a:p>
            <a:pPr marL="628650" lvl="1" indent="-171450">
              <a:buFont typeface="Arial" panose="020B0604020202020204" pitchFamily="34" charset="0"/>
              <a:buChar char="•"/>
            </a:pPr>
            <a:r>
              <a:rPr lang="en-US"/>
              <a:t>Unexpended funds do not necessarily carry forward</a:t>
            </a:r>
          </a:p>
          <a:p>
            <a:pPr marL="171450" indent="-171450">
              <a:buFont typeface="Arial" panose="020B0604020202020204" pitchFamily="34" charset="0"/>
              <a:buChar char="•"/>
            </a:pPr>
            <a:r>
              <a:rPr lang="en-US"/>
              <a:t>FTA </a:t>
            </a:r>
          </a:p>
          <a:p>
            <a:pPr marL="628650" lvl="1" indent="-171450">
              <a:buFont typeface="Arial" panose="020B0604020202020204" pitchFamily="34" charset="0"/>
              <a:buChar char="•"/>
            </a:pPr>
            <a:r>
              <a:rPr lang="en-US"/>
              <a:t>FTA5305(d) </a:t>
            </a:r>
          </a:p>
          <a:p>
            <a:pPr marL="1085850" lvl="2" indent="-171450">
              <a:buFont typeface="Arial" panose="020B0604020202020204" pitchFamily="34" charset="0"/>
              <a:buChar char="•"/>
            </a:pPr>
            <a:r>
              <a:rPr lang="en-US"/>
              <a:t>Allowable and allocable expenditures</a:t>
            </a:r>
          </a:p>
          <a:p>
            <a:pPr marL="1085850" lvl="2" indent="-171450">
              <a:buFont typeface="Arial" panose="020B0604020202020204" pitchFamily="34" charset="0"/>
              <a:buChar char="•"/>
            </a:pPr>
            <a:r>
              <a:rPr lang="en-US"/>
              <a:t>Third-party services</a:t>
            </a:r>
          </a:p>
          <a:p>
            <a:pPr marL="1085850" lvl="2" indent="-171450">
              <a:buFont typeface="Arial" panose="020B0604020202020204" pitchFamily="34" charset="0"/>
              <a:buChar char="•"/>
            </a:pPr>
            <a:r>
              <a:rPr lang="en-US"/>
              <a:t>Converts to PL funds via CPG</a:t>
            </a:r>
          </a:p>
          <a:p>
            <a:pPr marL="628650" lvl="1" indent="-171450">
              <a:buFont typeface="Arial" panose="020B0604020202020204" pitchFamily="34" charset="0"/>
              <a:buChar char="•"/>
            </a:pPr>
            <a:r>
              <a:rPr lang="en-US"/>
              <a:t>FTA 5307</a:t>
            </a:r>
          </a:p>
          <a:p>
            <a:pPr marL="1085850" lvl="2" indent="-171450">
              <a:buFont typeface="Arial" panose="020B0604020202020204" pitchFamily="34" charset="0"/>
              <a:buChar char="•"/>
            </a:pPr>
            <a:r>
              <a:rPr lang="en-US"/>
              <a:t>Capital projects &amp; associated maintenance items</a:t>
            </a:r>
          </a:p>
          <a:p>
            <a:pPr marL="1085850" lvl="2" indent="-171450">
              <a:buFont typeface="Arial" panose="020B0604020202020204" pitchFamily="34" charset="0"/>
              <a:buChar char="•"/>
            </a:pPr>
            <a:r>
              <a:rPr lang="en-US"/>
              <a:t>Transit Enhancements</a:t>
            </a:r>
          </a:p>
          <a:p>
            <a:pPr marL="1085850" lvl="2" indent="-171450">
              <a:buFont typeface="Arial" panose="020B0604020202020204" pitchFamily="34" charset="0"/>
              <a:buChar char="•"/>
            </a:pPr>
            <a:r>
              <a:rPr lang="en-US"/>
              <a:t>Operating Assistance</a:t>
            </a:r>
          </a:p>
          <a:p>
            <a:pPr marL="171450" indent="-171450">
              <a:buFont typeface="Arial" panose="020B0604020202020204" pitchFamily="34" charset="0"/>
              <a:buChar char="•"/>
            </a:pPr>
            <a:r>
              <a:rPr lang="en-US"/>
              <a:t>Local Funds</a:t>
            </a:r>
          </a:p>
          <a:p>
            <a:pPr marL="628650" lvl="1" indent="-171450">
              <a:buFont typeface="Arial" panose="020B0604020202020204" pitchFamily="34" charset="0"/>
              <a:buChar char="•"/>
            </a:pPr>
            <a:r>
              <a:rPr lang="en-US"/>
              <a:t>Any other state or federal planning funds</a:t>
            </a:r>
          </a:p>
          <a:p>
            <a:pPr marL="628650" lvl="1" indent="-171450">
              <a:buFont typeface="Arial" panose="020B0604020202020204" pitchFamily="34" charset="0"/>
              <a:buChar char="•"/>
            </a:pPr>
            <a:r>
              <a:rPr lang="en-US"/>
              <a:t>Required to match FTA funds</a:t>
            </a:r>
          </a:p>
          <a:p>
            <a:pPr marL="0" indent="0">
              <a:lnSpc>
                <a:spcPct val="150000"/>
              </a:lnSpc>
              <a:spcBef>
                <a:spcPts val="0"/>
              </a:spcBef>
              <a:buFont typeface="Arial" panose="020B0604020202020204" pitchFamily="34" charset="0"/>
              <a:buNone/>
            </a:pPr>
            <a:endParaRPr lang="en-US" sz="1200"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66183-494F-48EA-AA7B-0C0AA4D182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389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MPO Handbook, Chapter 3</a:t>
            </a:r>
          </a:p>
          <a:p>
            <a:pPr marL="171450" indent="-171450">
              <a:buFont typeface="Arial" panose="020B0604020202020204" pitchFamily="34" charset="0"/>
              <a:buChar char="•"/>
            </a:pPr>
            <a:r>
              <a:rPr lang="en-US"/>
              <a:t>IIJA Metropolitan Planning Program Fact Sheet</a:t>
            </a:r>
          </a:p>
          <a:p>
            <a:pPr marL="171450" indent="-171450">
              <a:buFont typeface="Arial" panose="020B0604020202020204" pitchFamily="34" charset="0"/>
              <a:buChar char="•"/>
            </a:pPr>
            <a:r>
              <a:rPr lang="en-US"/>
              <a:t>IIJA STBG Fact Sheet</a:t>
            </a:r>
          </a:p>
          <a:p>
            <a:pPr marL="171450" indent="-171450">
              <a:buFont typeface="Arial" panose="020B0604020202020204" pitchFamily="34" charset="0"/>
              <a:buChar char="•"/>
            </a:pPr>
            <a:r>
              <a:rPr lang="en-US"/>
              <a:t>U.S.C. Title 49, Section 5305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U.S.C. Title 49, Section 5307</a:t>
            </a:r>
          </a:p>
        </p:txBody>
      </p:sp>
      <p:sp>
        <p:nvSpPr>
          <p:cNvPr id="4" name="Slide Number Placeholder 3"/>
          <p:cNvSpPr>
            <a:spLocks noGrp="1"/>
          </p:cNvSpPr>
          <p:nvPr>
            <p:ph type="sldNum" sz="quarter" idx="5"/>
          </p:nvPr>
        </p:nvSpPr>
        <p:spPr/>
        <p:txBody>
          <a:bodyPr/>
          <a:lstStyle/>
          <a:p>
            <a:fld id="{C6066183-494F-48EA-AA7B-0C0AA4D1824E}" type="slidenum">
              <a:rPr lang="en-US" smtClean="0"/>
              <a:t>14</a:t>
            </a:fld>
            <a:endParaRPr lang="en-US"/>
          </a:p>
        </p:txBody>
      </p:sp>
    </p:spTree>
    <p:extLst>
      <p:ext uri="{BB962C8B-B14F-4D97-AF65-F5344CB8AC3E}">
        <p14:creationId xmlns:p14="http://schemas.microsoft.com/office/powerpoint/2010/main" val="2942125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Once Florida receives it’s allocation from FHWA, there is a 3-step process for how each MPO receives its allocation.</a:t>
            </a:r>
          </a:p>
          <a:p>
            <a:endParaRPr lang="en-US" sz="1200"/>
          </a:p>
          <a:p>
            <a:r>
              <a:rPr lang="en-US" sz="1200"/>
              <a:t>Step 1 – Money is taken “off the top” to pay for the administration of the MPOAC and to pay for the annual NARC and AMPO dues.</a:t>
            </a:r>
          </a:p>
          <a:p>
            <a:r>
              <a:rPr lang="en-US" sz="1200"/>
              <a:t>Step 2 – each MPO receives a Base Allocation of $350,000</a:t>
            </a:r>
          </a:p>
          <a:p>
            <a:r>
              <a:rPr lang="en-US" sz="1200"/>
              <a:t>Step 3 – the remaining amount of funds are split between the MPOs based upon each MPO’s Urban Area Population</a:t>
            </a:r>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Population data is initially b</a:t>
            </a:r>
            <a:r>
              <a:rPr lang="en-US"/>
              <a:t>ased on 2020 Census, but is updated annually with BEBR population information</a:t>
            </a:r>
          </a:p>
        </p:txBody>
      </p:sp>
      <p:sp>
        <p:nvSpPr>
          <p:cNvPr id="4" name="Slide Number Placeholder 3"/>
          <p:cNvSpPr>
            <a:spLocks noGrp="1"/>
          </p:cNvSpPr>
          <p:nvPr>
            <p:ph type="sldNum" sz="quarter" idx="5"/>
          </p:nvPr>
        </p:nvSpPr>
        <p:spPr/>
        <p:txBody>
          <a:bodyPr/>
          <a:lstStyle/>
          <a:p>
            <a:fld id="{C6066183-494F-48EA-AA7B-0C0AA4D1824E}" type="slidenum">
              <a:rPr lang="en-US" smtClean="0"/>
              <a:t>2</a:t>
            </a:fld>
            <a:endParaRPr lang="en-US"/>
          </a:p>
        </p:txBody>
      </p:sp>
    </p:spTree>
    <p:extLst>
      <p:ext uri="{BB962C8B-B14F-4D97-AF65-F5344CB8AC3E}">
        <p14:creationId xmlns:p14="http://schemas.microsoft.com/office/powerpoint/2010/main" val="2497725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en-US"/>
              <a:t>The UPWP details </a:t>
            </a:r>
            <a:r>
              <a:rPr lang="en-US" b="1">
                <a:solidFill>
                  <a:srgbClr val="C00000"/>
                </a:solidFill>
              </a:rPr>
              <a:t>what</a:t>
            </a:r>
            <a:r>
              <a:rPr lang="en-US"/>
              <a:t> funds the MPO receives and </a:t>
            </a:r>
            <a:r>
              <a:rPr lang="en-US" b="1">
                <a:solidFill>
                  <a:srgbClr val="C00000"/>
                </a:solidFill>
              </a:rPr>
              <a:t>how </a:t>
            </a:r>
            <a:r>
              <a:rPr lang="en-US"/>
              <a:t>the MPO will spend it</a:t>
            </a:r>
          </a:p>
          <a:p>
            <a:pPr marL="342900" indent="-342900"/>
            <a:endParaRPr lang="en-US"/>
          </a:p>
          <a:p>
            <a:pPr marL="342900" indent="-342900"/>
            <a:r>
              <a:rPr lang="en-US"/>
              <a:t>The UPWP is primarily funded with </a:t>
            </a:r>
            <a:r>
              <a:rPr lang="en-US" b="1"/>
              <a:t>FHWA PL Funds</a:t>
            </a:r>
            <a:r>
              <a:rPr lang="en-US"/>
              <a:t>  </a:t>
            </a:r>
          </a:p>
          <a:p>
            <a:endParaRPr lang="en-US"/>
          </a:p>
          <a:p>
            <a:r>
              <a:rPr lang="en-US"/>
              <a:t>Metropolitan Planning (PL) Funds: FHWA Metropolitan Planning (PL) funds are distributed through a formula developed by FDOT in consultation with the MPOs and approved by the FHWA.</a:t>
            </a:r>
          </a:p>
          <a:p>
            <a:endParaRPr lang="en-US"/>
          </a:p>
          <a:p>
            <a:r>
              <a:rPr lang="en-US"/>
              <a:t>FTA Funds: FTA funds are secured annually through the FTA Metropolitan Planning Program, Section 5303(d).  An MPO may also elect to use FTA Section 5307 funds for planning purposes.  When used for planning purposes, these funds must be shown in the UPWP.</a:t>
            </a:r>
          </a:p>
          <a:p>
            <a:endParaRPr lang="en-US"/>
          </a:p>
          <a:p>
            <a:r>
              <a:rPr lang="en-US"/>
              <a:t>STBG Funds (Formally known as STP): STBG funds are available to MPOs for planning purposes.  The MPO and District cooperatively choose how to use STBG funds.</a:t>
            </a:r>
          </a:p>
          <a:p>
            <a:endParaRPr lang="en-US"/>
          </a:p>
          <a:p>
            <a:r>
              <a:rPr lang="en-US"/>
              <a:t>Additional FHWA Program Funds: MPOs may receive additional FHWA program funds for metropolitan transportation planning purposes.  These funds must be shown in the relevant tasks in the UPWP.</a:t>
            </a:r>
            <a:endParaRPr lang="en-US">
              <a:solidFill>
                <a:schemeClr val="tx1"/>
              </a:solidFill>
            </a:endParaRPr>
          </a:p>
        </p:txBody>
      </p:sp>
      <p:sp>
        <p:nvSpPr>
          <p:cNvPr id="4" name="Slide Number Placeholder 3"/>
          <p:cNvSpPr>
            <a:spLocks noGrp="1"/>
          </p:cNvSpPr>
          <p:nvPr>
            <p:ph type="sldNum" sz="quarter" idx="5"/>
          </p:nvPr>
        </p:nvSpPr>
        <p:spPr/>
        <p:txBody>
          <a:bodyPr/>
          <a:lstStyle/>
          <a:p>
            <a:fld id="{C6066183-494F-48EA-AA7B-0C0AA4D1824E}" type="slidenum">
              <a:rPr lang="en-US" smtClean="0"/>
              <a:t>3</a:t>
            </a:fld>
            <a:endParaRPr lang="en-US"/>
          </a:p>
        </p:txBody>
      </p:sp>
    </p:spTree>
    <p:extLst>
      <p:ext uri="{BB962C8B-B14F-4D97-AF65-F5344CB8AC3E}">
        <p14:creationId xmlns:p14="http://schemas.microsoft.com/office/powerpoint/2010/main" val="2168274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Local Funds: </a:t>
            </a:r>
            <a:r>
              <a:rPr lang="en-US">
                <a:solidFill>
                  <a:schemeClr val="tx1"/>
                </a:solidFill>
              </a:rPr>
              <a:t>Local funds are required as a match for FTA funds and may be used to meet a project’s costs for other Federal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State Funds: </a:t>
            </a:r>
            <a:r>
              <a:rPr lang="en-US">
                <a:solidFill>
                  <a:schemeClr val="tx1"/>
                </a:solidFill>
              </a:rPr>
              <a:t>State funds are used as a non-Federal match for FTA funds, or provided to MPOs in a vendor relationship with FDOT.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Matching Funds: </a:t>
            </a:r>
            <a:r>
              <a:rPr lang="en-US">
                <a:solidFill>
                  <a:schemeClr val="tx1"/>
                </a:solidFill>
              </a:rPr>
              <a:t>In order to secure FTA funds, the State and/or local government must place matching funds on a project.  The State and local matching funds must be shown in FDOT’s Work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bg1"/>
              </a:solidFill>
            </a:endParaRP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C6066183-494F-48EA-AA7B-0C0AA4D1824E}" type="slidenum">
              <a:rPr lang="en-US" smtClean="0"/>
              <a:t>4</a:t>
            </a:fld>
            <a:endParaRPr lang="en-US"/>
          </a:p>
        </p:txBody>
      </p:sp>
    </p:spTree>
    <p:extLst>
      <p:ext uri="{BB962C8B-B14F-4D97-AF65-F5344CB8AC3E}">
        <p14:creationId xmlns:p14="http://schemas.microsoft.com/office/powerpoint/2010/main" val="1107703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lvl="0" indent="-171450" algn="just">
              <a:buFont typeface="Arial" panose="020B0604020202020204" pitchFamily="34" charset="0"/>
              <a:buChar char="•"/>
            </a:pPr>
            <a:r>
              <a:rPr lang="en-US"/>
              <a:t>Allocations during Year-1 and Year-2 will have the same FPN number. The segment number will change at the beginning of each Year 1 (</a:t>
            </a:r>
            <a:r>
              <a:rPr lang="en-US" err="1"/>
              <a:t>xxxxxx</a:t>
            </a:r>
            <a:r>
              <a:rPr lang="en-US"/>
              <a:t>-x-xx-xx)</a:t>
            </a:r>
          </a:p>
          <a:p>
            <a:endParaRPr lang="en-US"/>
          </a:p>
        </p:txBody>
      </p:sp>
      <p:sp>
        <p:nvSpPr>
          <p:cNvPr id="4" name="Slide Number Placeholder 3"/>
          <p:cNvSpPr>
            <a:spLocks noGrp="1"/>
          </p:cNvSpPr>
          <p:nvPr>
            <p:ph type="sldNum" sz="quarter" idx="5"/>
          </p:nvPr>
        </p:nvSpPr>
        <p:spPr/>
        <p:txBody>
          <a:bodyPr/>
          <a:lstStyle/>
          <a:p>
            <a:fld id="{C6066183-494F-48EA-AA7B-0C0AA4D1824E}" type="slidenum">
              <a:rPr lang="en-US" smtClean="0"/>
              <a:t>5</a:t>
            </a:fld>
            <a:endParaRPr lang="en-US"/>
          </a:p>
        </p:txBody>
      </p:sp>
    </p:spTree>
    <p:extLst>
      <p:ext uri="{BB962C8B-B14F-4D97-AF65-F5344CB8AC3E}">
        <p14:creationId xmlns:p14="http://schemas.microsoft.com/office/powerpoint/2010/main" val="2961375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r>
              <a:rPr lang="en-US"/>
              <a:t>Since 2008, the PL Funds have been placed in a 2-year UPWP budget (instead of a single year)</a:t>
            </a:r>
          </a:p>
          <a:p>
            <a:pPr marL="628650" lvl="1" indent="-171450" algn="just">
              <a:buFont typeface="Arial" panose="020B0604020202020204" pitchFamily="34" charset="0"/>
              <a:buChar char="•"/>
            </a:pPr>
            <a:r>
              <a:rPr lang="en-US"/>
              <a:t>This allows PL funds from current Year-1 to “flow” seamlessly to current Year-2 without de-obligating</a:t>
            </a:r>
          </a:p>
          <a:p>
            <a:pPr marL="628650" lvl="1" indent="-171450" algn="just">
              <a:buFont typeface="Arial" panose="020B0604020202020204" pitchFamily="34" charset="0"/>
              <a:buChar char="•"/>
            </a:pPr>
            <a:r>
              <a:rPr lang="en-US"/>
              <a:t>Any unexpended funds at the end of current Year-2, will be available to the MPOs at the beginning of the next UPWP Year-2 </a:t>
            </a:r>
          </a:p>
          <a:p>
            <a:pPr marL="1085850" lvl="2" indent="-171450" algn="just">
              <a:buFont typeface="Arial" panose="020B0604020202020204" pitchFamily="34" charset="0"/>
              <a:buChar char="•"/>
            </a:pPr>
            <a:r>
              <a:rPr lang="en-US"/>
              <a:t>This allows for funds to be reconciled during next UPWP Year-1</a:t>
            </a:r>
          </a:p>
          <a:p>
            <a:pPr marL="628650" lvl="1" indent="-171450" algn="just">
              <a:buFont typeface="Arial" panose="020B0604020202020204" pitchFamily="34" charset="0"/>
              <a:buChar char="•"/>
            </a:pPr>
            <a:r>
              <a:rPr lang="en-US"/>
              <a:t>Funds are always drawn down 1</a:t>
            </a:r>
            <a:r>
              <a:rPr lang="en-US" baseline="30000"/>
              <a:t>st</a:t>
            </a:r>
            <a:r>
              <a:rPr lang="en-US"/>
              <a:t> in, 1</a:t>
            </a:r>
            <a:r>
              <a:rPr lang="en-US" baseline="30000"/>
              <a:t>st</a:t>
            </a:r>
            <a:r>
              <a:rPr lang="en-US"/>
              <a:t> out</a:t>
            </a:r>
          </a:p>
          <a:p>
            <a:pPr marL="285750" indent="-285750" algn="just"/>
            <a:r>
              <a:rPr lang="en-US"/>
              <a:t>If unexpended funds from Year-2 are required in the next (immediate) UPWP Year-1, then the funds need to be de-obligated by April 1.</a:t>
            </a:r>
          </a:p>
          <a:p>
            <a:pPr marL="857250" lvl="1" indent="-171450" algn="just">
              <a:buFont typeface="Arial" panose="020B0604020202020204" pitchFamily="34" charset="0"/>
              <a:buChar char="•"/>
            </a:pPr>
            <a:r>
              <a:rPr lang="en-US"/>
              <a:t>If the MPO wishes to de-obligate year 1 funds in year 2, these funds may or may not be available in year 1 of the new UPWP. This depends whether budget is available, and is determined by the Central Office Work Program and Budget Office</a:t>
            </a:r>
          </a:p>
          <a:p>
            <a:pPr marL="857250" lvl="1" indent="-171450" algn="just">
              <a:buFont typeface="Arial" panose="020B0604020202020204" pitchFamily="34" charset="0"/>
              <a:buChar char="•"/>
            </a:pPr>
            <a:endParaRPr lang="en-US"/>
          </a:p>
          <a:p>
            <a:pPr marL="857250" lvl="1" indent="-171450" algn="just">
              <a:buFont typeface="Arial" panose="020B0604020202020204" pitchFamily="34" charset="0"/>
              <a:buChar char="•"/>
            </a:pPr>
            <a:r>
              <a:rPr lang="en-US"/>
              <a:t>Allocations during Year-1 and Year-2 will have the same FPN number.  The segment number will change at the beginning of each Year-1  (</a:t>
            </a:r>
            <a:r>
              <a:rPr lang="en-US" err="1"/>
              <a:t>xxxxxx</a:t>
            </a:r>
            <a:r>
              <a:rPr lang="en-US"/>
              <a:t>-x-xx-xx)</a:t>
            </a:r>
          </a:p>
          <a:p>
            <a:endParaRPr lang="en-US"/>
          </a:p>
        </p:txBody>
      </p:sp>
      <p:sp>
        <p:nvSpPr>
          <p:cNvPr id="4" name="Slide Number Placeholder 3"/>
          <p:cNvSpPr>
            <a:spLocks noGrp="1"/>
          </p:cNvSpPr>
          <p:nvPr>
            <p:ph type="sldNum" sz="quarter" idx="5"/>
          </p:nvPr>
        </p:nvSpPr>
        <p:spPr/>
        <p:txBody>
          <a:bodyPr/>
          <a:lstStyle/>
          <a:p>
            <a:fld id="{C6066183-494F-48EA-AA7B-0C0AA4D1824E}" type="slidenum">
              <a:rPr lang="en-US" smtClean="0"/>
              <a:t>6</a:t>
            </a:fld>
            <a:endParaRPr lang="en-US"/>
          </a:p>
        </p:txBody>
      </p:sp>
    </p:spTree>
    <p:extLst>
      <p:ext uri="{BB962C8B-B14F-4D97-AF65-F5344CB8AC3E}">
        <p14:creationId xmlns:p14="http://schemas.microsoft.com/office/powerpoint/2010/main" val="2799086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dirty="0"/>
              <a:t>PL funds can be used for:</a:t>
            </a:r>
          </a:p>
          <a:p>
            <a:pPr marL="171450" indent="-171450" algn="just">
              <a:buFont typeface="Arial" panose="020B0604020202020204" pitchFamily="34" charset="0"/>
              <a:buChar char="•"/>
            </a:pPr>
            <a:r>
              <a:rPr lang="en-US" dirty="0"/>
              <a:t>Allowable and allocable expenditures (2 CFR 200)</a:t>
            </a:r>
          </a:p>
          <a:p>
            <a:pPr marL="171450" indent="-171450" algn="just">
              <a:buFont typeface="Arial" panose="020B0604020202020204" pitchFamily="34" charset="0"/>
              <a:buChar char="•"/>
            </a:pPr>
            <a:r>
              <a:rPr lang="en-US" dirty="0"/>
              <a:t>Direct costs such as MPO staff salaries, fringe benefit</a:t>
            </a:r>
          </a:p>
          <a:p>
            <a:pPr marL="171450" indent="-171450" algn="just">
              <a:buFont typeface="Arial" panose="020B0604020202020204" pitchFamily="34" charset="0"/>
              <a:buChar char="•"/>
            </a:pPr>
            <a:r>
              <a:rPr lang="en-US" dirty="0"/>
              <a:t>Indirect costs such as printing, legal ads, brochures —  large MPOs may propose an indirect rate that must be approved by the cognizant agency (FHWA)</a:t>
            </a:r>
          </a:p>
          <a:p>
            <a:pPr marL="628650" lvl="1" indent="-171450" algn="just">
              <a:buFont typeface="Arial" panose="020B0604020202020204" pitchFamily="34" charset="0"/>
              <a:buChar char="•"/>
            </a:pPr>
            <a:r>
              <a:rPr lang="en-US" dirty="0"/>
              <a:t>An Indirect rate is applied consistently to each task.</a:t>
            </a:r>
          </a:p>
          <a:p>
            <a:pPr marL="628650" lvl="1" indent="-171450" algn="just">
              <a:buFont typeface="Arial" panose="020B0604020202020204" pitchFamily="34" charset="0"/>
              <a:buChar char="•"/>
            </a:pPr>
            <a:r>
              <a:rPr lang="en-US" dirty="0"/>
              <a:t>De minimis rate updated to 15% October 2024</a:t>
            </a:r>
          </a:p>
          <a:p>
            <a:pPr marL="171450" indent="-171450" algn="just">
              <a:buFont typeface="Arial" panose="020B0604020202020204" pitchFamily="34" charset="0"/>
              <a:buChar char="•"/>
            </a:pPr>
            <a:r>
              <a:rPr lang="en-US" dirty="0"/>
              <a:t>Third-party professional services by a consultant</a:t>
            </a:r>
          </a:p>
          <a:p>
            <a:pPr marL="171450" indent="-171450" algn="just">
              <a:buFont typeface="Arial" panose="020B0604020202020204" pitchFamily="34" charset="0"/>
              <a:buChar char="•"/>
            </a:pPr>
            <a:r>
              <a:rPr lang="en-US" dirty="0"/>
              <a:t>Travel and per diem reimbursements</a:t>
            </a:r>
          </a:p>
          <a:p>
            <a:pPr marL="285750" indent="-285750" algn="just"/>
            <a:endParaRPr lang="en-US" dirty="0"/>
          </a:p>
          <a:p>
            <a:pPr marL="285750" marR="0" lvl="0" indent="-285750" algn="just" defTabSz="914400" rtl="0" eaLnBrk="1" fontAlgn="auto" latinLnBrk="0" hangingPunct="1">
              <a:lnSpc>
                <a:spcPct val="100000"/>
              </a:lnSpc>
              <a:spcBef>
                <a:spcPts val="0"/>
              </a:spcBef>
              <a:spcAft>
                <a:spcPts val="0"/>
              </a:spcAft>
              <a:buClrTx/>
              <a:buSzTx/>
              <a:buFontTx/>
              <a:buNone/>
              <a:tabLst/>
              <a:defRPr/>
            </a:pPr>
            <a:r>
              <a:rPr lang="en-US" sz="1200" dirty="0"/>
              <a:t>If your MPO has an “indirect rate”, make sure that you are not authorizing payment for items included in “indirect rate.”</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lang="en-US" sz="1200" dirty="0"/>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lang="en-US" sz="1200" dirty="0"/>
          </a:p>
          <a:p>
            <a:pPr marL="285750" indent="-285750" algn="just"/>
            <a:endParaRPr lang="en-US" dirty="0"/>
          </a:p>
          <a:p>
            <a:endParaRPr lang="en-US" dirty="0"/>
          </a:p>
        </p:txBody>
      </p:sp>
      <p:sp>
        <p:nvSpPr>
          <p:cNvPr id="4" name="Slide Number Placeholder 3"/>
          <p:cNvSpPr>
            <a:spLocks noGrp="1"/>
          </p:cNvSpPr>
          <p:nvPr>
            <p:ph type="sldNum" sz="quarter" idx="5"/>
          </p:nvPr>
        </p:nvSpPr>
        <p:spPr/>
        <p:txBody>
          <a:bodyPr/>
          <a:lstStyle/>
          <a:p>
            <a:fld id="{C6066183-494F-48EA-AA7B-0C0AA4D1824E}" type="slidenum">
              <a:rPr lang="en-US" smtClean="0"/>
              <a:t>7</a:t>
            </a:fld>
            <a:endParaRPr lang="en-US"/>
          </a:p>
        </p:txBody>
      </p:sp>
    </p:spTree>
    <p:extLst>
      <p:ext uri="{BB962C8B-B14F-4D97-AF65-F5344CB8AC3E}">
        <p14:creationId xmlns:p14="http://schemas.microsoft.com/office/powerpoint/2010/main" val="809651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buFont typeface="Arial" panose="020B0604020202020204" pitchFamily="34" charset="0"/>
              <a:buChar char="•"/>
            </a:pPr>
            <a:r>
              <a:rPr lang="en-US" sz="2000"/>
              <a:t>STBG Funds can be used for:</a:t>
            </a:r>
          </a:p>
          <a:p>
            <a:pPr marL="742950" lvl="1" indent="-285750" algn="just">
              <a:buFont typeface="Arial" panose="020B0604020202020204" pitchFamily="34" charset="0"/>
              <a:buChar char="•"/>
            </a:pPr>
            <a:r>
              <a:rPr lang="en-US" sz="1800"/>
              <a:t>Projects “on” or “off-system” (If off-system the projects need to be on the Federal Aid System unless sidewalk or trails)</a:t>
            </a:r>
          </a:p>
          <a:p>
            <a:pPr marL="742950" lvl="1" indent="-285750" algn="just">
              <a:buFont typeface="Arial" panose="020B0604020202020204" pitchFamily="34" charset="0"/>
              <a:buChar char="•"/>
            </a:pPr>
            <a:r>
              <a:rPr lang="en-US" sz="1800"/>
              <a:t>Planning activities and studies</a:t>
            </a:r>
          </a:p>
          <a:p>
            <a:pPr marL="342900" indent="-342900" algn="just">
              <a:buFont typeface="Arial" panose="020B0604020202020204" pitchFamily="34" charset="0"/>
              <a:buChar char="•"/>
            </a:pPr>
            <a:r>
              <a:rPr lang="en-US" sz="2000"/>
              <a:t>State provides 100% soft match with toll credits (not actual $ that can be expended)</a:t>
            </a:r>
            <a:endParaRPr lang="en-US"/>
          </a:p>
          <a:p>
            <a:pPr marL="285750" indent="-285750" algn="just"/>
            <a:endParaRPr lang="en-US"/>
          </a:p>
          <a:p>
            <a:pPr marL="171450" indent="-171450">
              <a:buFont typeface="Arial" panose="020B0604020202020204" pitchFamily="34" charset="0"/>
              <a:buChar char="•"/>
            </a:pPr>
            <a:r>
              <a:rPr lang="en-US" sz="1200" b="1"/>
              <a:t>MPO Agreement:  </a:t>
            </a:r>
            <a:r>
              <a:rPr lang="en-US" sz="1200"/>
              <a:t>Form # 525-010-02; MPO Agreement and Exhibits B &amp; C</a:t>
            </a:r>
          </a:p>
          <a:p>
            <a:pPr marL="171450" indent="-171450">
              <a:buFont typeface="Arial" panose="020B0604020202020204" pitchFamily="34" charset="0"/>
              <a:buChar char="•"/>
            </a:pPr>
            <a:r>
              <a:rPr lang="en-US" sz="1200" b="1"/>
              <a:t>Fund Type:  </a:t>
            </a:r>
            <a:r>
              <a:rPr lang="en-US" sz="1200"/>
              <a:t>SU, SN, SL, SA</a:t>
            </a:r>
          </a:p>
          <a:p>
            <a:pPr marL="171450" indent="-171450">
              <a:buFont typeface="Arial" panose="020B0604020202020204" pitchFamily="34" charset="0"/>
              <a:buChar char="•"/>
            </a:pPr>
            <a:r>
              <a:rPr lang="en-US" sz="1200" b="1"/>
              <a:t>Contract Term:  </a:t>
            </a:r>
            <a:r>
              <a:rPr lang="en-US" sz="1200"/>
              <a:t>2-year contract</a:t>
            </a:r>
          </a:p>
          <a:p>
            <a:pPr marL="171450" indent="-171450">
              <a:buFont typeface="Arial" panose="020B0604020202020204" pitchFamily="34" charset="0"/>
              <a:buChar char="•"/>
            </a:pPr>
            <a:r>
              <a:rPr lang="en-US" sz="1200" b="1"/>
              <a:t>Eligible Expenditures</a:t>
            </a:r>
            <a:r>
              <a:rPr lang="en-US" sz="1200"/>
              <a:t>: 2 CFR 200</a:t>
            </a:r>
          </a:p>
          <a:p>
            <a:pPr marL="285750" indent="-285750" algn="just"/>
            <a:endParaRPr lang="en-US"/>
          </a:p>
        </p:txBody>
      </p:sp>
      <p:sp>
        <p:nvSpPr>
          <p:cNvPr id="4" name="Slide Number Placeholder 3"/>
          <p:cNvSpPr>
            <a:spLocks noGrp="1"/>
          </p:cNvSpPr>
          <p:nvPr>
            <p:ph type="sldNum" sz="quarter" idx="5"/>
          </p:nvPr>
        </p:nvSpPr>
        <p:spPr/>
        <p:txBody>
          <a:bodyPr/>
          <a:lstStyle/>
          <a:p>
            <a:fld id="{C6066183-494F-48EA-AA7B-0C0AA4D1824E}" type="slidenum">
              <a:rPr lang="en-US" smtClean="0"/>
              <a:t>8</a:t>
            </a:fld>
            <a:endParaRPr lang="en-US"/>
          </a:p>
        </p:txBody>
      </p:sp>
    </p:spTree>
    <p:extLst>
      <p:ext uri="{BB962C8B-B14F-4D97-AF65-F5344CB8AC3E}">
        <p14:creationId xmlns:p14="http://schemas.microsoft.com/office/powerpoint/2010/main" val="1131062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buFont typeface="Arial" panose="020B0604020202020204" pitchFamily="34" charset="0"/>
              <a:buChar char="•"/>
            </a:pPr>
            <a:r>
              <a:rPr lang="en-US" sz="2000" b="0"/>
              <a:t>Federal-aid highway flexible funding program that funds a broad range of surface transportation capital needs including: roads, transit, seaports, spaceports, airport access, vanpool, and bicycle and pedestrian facilities.</a:t>
            </a:r>
          </a:p>
          <a:p>
            <a:pPr marL="342900" indent="-342900" algn="just">
              <a:buFont typeface="Arial" panose="020B0604020202020204" pitchFamily="34" charset="0"/>
              <a:buChar char="•"/>
            </a:pPr>
            <a:r>
              <a:rPr lang="en-US" sz="2000"/>
              <a:t>Unexpended funds do not necessarily carry forward</a:t>
            </a:r>
          </a:p>
          <a:p>
            <a:pPr marL="285750" indent="-285750" algn="just"/>
            <a:endParaRPr lang="en-US"/>
          </a:p>
        </p:txBody>
      </p:sp>
      <p:sp>
        <p:nvSpPr>
          <p:cNvPr id="4" name="Slide Number Placeholder 3"/>
          <p:cNvSpPr>
            <a:spLocks noGrp="1"/>
          </p:cNvSpPr>
          <p:nvPr>
            <p:ph type="sldNum" sz="quarter" idx="5"/>
          </p:nvPr>
        </p:nvSpPr>
        <p:spPr/>
        <p:txBody>
          <a:bodyPr/>
          <a:lstStyle/>
          <a:p>
            <a:fld id="{C6066183-494F-48EA-AA7B-0C0AA4D1824E}" type="slidenum">
              <a:rPr lang="en-US" smtClean="0"/>
              <a:t>9</a:t>
            </a:fld>
            <a:endParaRPr lang="en-US"/>
          </a:p>
        </p:txBody>
      </p:sp>
    </p:spTree>
    <p:extLst>
      <p:ext uri="{BB962C8B-B14F-4D97-AF65-F5344CB8AC3E}">
        <p14:creationId xmlns:p14="http://schemas.microsoft.com/office/powerpoint/2010/main" val="15258049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C21E5-8335-42AF-A921-729BEF4483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B86930-E19A-4183-9AB2-62405E3156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A29A4F-3418-4719-9818-A64677BB36AC}"/>
              </a:ext>
            </a:extLst>
          </p:cNvPr>
          <p:cNvSpPr>
            <a:spLocks noGrp="1"/>
          </p:cNvSpPr>
          <p:nvPr>
            <p:ph type="dt" sz="half" idx="10"/>
          </p:nvPr>
        </p:nvSpPr>
        <p:spPr/>
        <p:txBody>
          <a:bodyPr/>
          <a:lstStyle/>
          <a:p>
            <a:fld id="{31EE928A-AA96-46DE-9120-CBD6955BC0B6}" type="datetime1">
              <a:rPr lang="en-US" smtClean="0"/>
              <a:t>11/20/2025</a:t>
            </a:fld>
            <a:endParaRPr lang="en-US"/>
          </a:p>
        </p:txBody>
      </p:sp>
      <p:sp>
        <p:nvSpPr>
          <p:cNvPr id="5" name="Footer Placeholder 4">
            <a:extLst>
              <a:ext uri="{FF2B5EF4-FFF2-40B4-BE49-F238E27FC236}">
                <a16:creationId xmlns:a16="http://schemas.microsoft.com/office/drawing/2014/main" id="{EC81C546-E19F-460F-804E-92044375D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662056-BAA0-43DF-B626-947E0C262B48}"/>
              </a:ext>
            </a:extLst>
          </p:cNvPr>
          <p:cNvSpPr>
            <a:spLocks noGrp="1"/>
          </p:cNvSpPr>
          <p:nvPr>
            <p:ph type="sldNum" sz="quarter" idx="12"/>
          </p:nvPr>
        </p:nvSpPr>
        <p:spPr/>
        <p:txBody>
          <a:bodyPr/>
          <a:lstStyle/>
          <a:p>
            <a:fld id="{840CE578-6964-40BE-83D3-BE9D90C51816}" type="slidenum">
              <a:rPr lang="en-US" smtClean="0"/>
              <a:t>‹#›</a:t>
            </a:fld>
            <a:endParaRPr lang="en-US"/>
          </a:p>
        </p:txBody>
      </p:sp>
      <p:pic>
        <p:nvPicPr>
          <p:cNvPr id="8" name="Picture 7">
            <a:extLst>
              <a:ext uri="{FF2B5EF4-FFF2-40B4-BE49-F238E27FC236}">
                <a16:creationId xmlns:a16="http://schemas.microsoft.com/office/drawing/2014/main" id="{BFE1B22F-3D9F-48E8-86C2-5CC8463631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5" y="0"/>
            <a:ext cx="12188950" cy="6857999"/>
          </a:xfrm>
          <a:prstGeom prst="rect">
            <a:avLst/>
          </a:prstGeom>
        </p:spPr>
      </p:pic>
    </p:spTree>
    <p:extLst>
      <p:ext uri="{BB962C8B-B14F-4D97-AF65-F5344CB8AC3E}">
        <p14:creationId xmlns:p14="http://schemas.microsoft.com/office/powerpoint/2010/main" val="3589803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4B323-0D0F-4F35-BEB8-2E4AF3F175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A119B0-462B-489A-8442-197650D8AF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B1DA95-42F1-4134-BB75-72D069788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F75403-9460-4CBF-8701-02474B9508A1}"/>
              </a:ext>
            </a:extLst>
          </p:cNvPr>
          <p:cNvSpPr>
            <a:spLocks noGrp="1"/>
          </p:cNvSpPr>
          <p:nvPr>
            <p:ph type="dt" sz="half" idx="10"/>
          </p:nvPr>
        </p:nvSpPr>
        <p:spPr/>
        <p:txBody>
          <a:bodyPr/>
          <a:lstStyle/>
          <a:p>
            <a:fld id="{EE26346D-7498-45A2-8080-4DF7A4799ABC}" type="datetime1">
              <a:rPr lang="en-US" smtClean="0"/>
              <a:t>11/20/2025</a:t>
            </a:fld>
            <a:endParaRPr lang="en-US"/>
          </a:p>
        </p:txBody>
      </p:sp>
      <p:sp>
        <p:nvSpPr>
          <p:cNvPr id="6" name="Footer Placeholder 5">
            <a:extLst>
              <a:ext uri="{FF2B5EF4-FFF2-40B4-BE49-F238E27FC236}">
                <a16:creationId xmlns:a16="http://schemas.microsoft.com/office/drawing/2014/main" id="{1F0B48F5-8F56-49F4-8239-5AC0B8F4D4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74669E-48F6-44DD-9966-CED44D3415E2}"/>
              </a:ext>
            </a:extLst>
          </p:cNvPr>
          <p:cNvSpPr>
            <a:spLocks noGrp="1"/>
          </p:cNvSpPr>
          <p:nvPr>
            <p:ph type="sldNum" sz="quarter" idx="12"/>
          </p:nvPr>
        </p:nvSpPr>
        <p:spPr/>
        <p:txBody>
          <a:bodyPr/>
          <a:lstStyle/>
          <a:p>
            <a:fld id="{840CE578-6964-40BE-83D3-BE9D90C51816}" type="slidenum">
              <a:rPr lang="en-US" smtClean="0"/>
              <a:t>‹#›</a:t>
            </a:fld>
            <a:endParaRPr lang="en-US"/>
          </a:p>
        </p:txBody>
      </p:sp>
    </p:spTree>
    <p:extLst>
      <p:ext uri="{BB962C8B-B14F-4D97-AF65-F5344CB8AC3E}">
        <p14:creationId xmlns:p14="http://schemas.microsoft.com/office/powerpoint/2010/main" val="1497111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2DC51-5808-484C-B986-D5E6183617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EFD971-7074-49E6-BD0F-29E75A6BBF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26DFD-DB45-4B55-9CCE-57A3C4AE4126}"/>
              </a:ext>
            </a:extLst>
          </p:cNvPr>
          <p:cNvSpPr>
            <a:spLocks noGrp="1"/>
          </p:cNvSpPr>
          <p:nvPr>
            <p:ph type="dt" sz="half" idx="10"/>
          </p:nvPr>
        </p:nvSpPr>
        <p:spPr/>
        <p:txBody>
          <a:bodyPr/>
          <a:lstStyle/>
          <a:p>
            <a:fld id="{1CBE10A7-3623-4923-93EC-DF9C8813FB64}" type="datetime1">
              <a:rPr lang="en-US" smtClean="0"/>
              <a:t>11/20/2025</a:t>
            </a:fld>
            <a:endParaRPr lang="en-US"/>
          </a:p>
        </p:txBody>
      </p:sp>
      <p:sp>
        <p:nvSpPr>
          <p:cNvPr id="5" name="Footer Placeholder 4">
            <a:extLst>
              <a:ext uri="{FF2B5EF4-FFF2-40B4-BE49-F238E27FC236}">
                <a16:creationId xmlns:a16="http://schemas.microsoft.com/office/drawing/2014/main" id="{DB1EC3BC-B0B7-45AC-A699-F5EEB62AF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F57DA-DAEA-4E0E-A52C-B8F39F5AEFF1}"/>
              </a:ext>
            </a:extLst>
          </p:cNvPr>
          <p:cNvSpPr>
            <a:spLocks noGrp="1"/>
          </p:cNvSpPr>
          <p:nvPr>
            <p:ph type="sldNum" sz="quarter" idx="12"/>
          </p:nvPr>
        </p:nvSpPr>
        <p:spPr/>
        <p:txBody>
          <a:bodyPr/>
          <a:lstStyle/>
          <a:p>
            <a:fld id="{840CE578-6964-40BE-83D3-BE9D90C51816}" type="slidenum">
              <a:rPr lang="en-US" smtClean="0"/>
              <a:t>‹#›</a:t>
            </a:fld>
            <a:endParaRPr lang="en-US"/>
          </a:p>
        </p:txBody>
      </p:sp>
    </p:spTree>
    <p:extLst>
      <p:ext uri="{BB962C8B-B14F-4D97-AF65-F5344CB8AC3E}">
        <p14:creationId xmlns:p14="http://schemas.microsoft.com/office/powerpoint/2010/main" val="987640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6321FC-D930-4D9A-9BCE-33E9FA97C6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1D3BD-8067-413F-9353-05331D54C3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BC052-CEF9-4242-9D66-331061904805}"/>
              </a:ext>
            </a:extLst>
          </p:cNvPr>
          <p:cNvSpPr>
            <a:spLocks noGrp="1"/>
          </p:cNvSpPr>
          <p:nvPr>
            <p:ph type="dt" sz="half" idx="10"/>
          </p:nvPr>
        </p:nvSpPr>
        <p:spPr/>
        <p:txBody>
          <a:bodyPr/>
          <a:lstStyle/>
          <a:p>
            <a:fld id="{7B8357BA-9C54-4712-8EAF-AF170BE73898}" type="datetime1">
              <a:rPr lang="en-US" smtClean="0"/>
              <a:t>11/20/2025</a:t>
            </a:fld>
            <a:endParaRPr lang="en-US"/>
          </a:p>
        </p:txBody>
      </p:sp>
      <p:sp>
        <p:nvSpPr>
          <p:cNvPr id="5" name="Footer Placeholder 4">
            <a:extLst>
              <a:ext uri="{FF2B5EF4-FFF2-40B4-BE49-F238E27FC236}">
                <a16:creationId xmlns:a16="http://schemas.microsoft.com/office/drawing/2014/main" id="{0CB06C86-850E-4D4C-AF5C-E5A3D62919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D48AB-58E0-4DBF-A895-2B5DBE5FBD7C}"/>
              </a:ext>
            </a:extLst>
          </p:cNvPr>
          <p:cNvSpPr>
            <a:spLocks noGrp="1"/>
          </p:cNvSpPr>
          <p:nvPr>
            <p:ph type="sldNum" sz="quarter" idx="12"/>
          </p:nvPr>
        </p:nvSpPr>
        <p:spPr/>
        <p:txBody>
          <a:bodyPr/>
          <a:lstStyle/>
          <a:p>
            <a:fld id="{840CE578-6964-40BE-83D3-BE9D90C51816}" type="slidenum">
              <a:rPr lang="en-US" smtClean="0"/>
              <a:t>‹#›</a:t>
            </a:fld>
            <a:endParaRPr lang="en-US"/>
          </a:p>
        </p:txBody>
      </p:sp>
    </p:spTree>
    <p:extLst>
      <p:ext uri="{BB962C8B-B14F-4D97-AF65-F5344CB8AC3E}">
        <p14:creationId xmlns:p14="http://schemas.microsoft.com/office/powerpoint/2010/main" val="1044274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79FE72-170E-4485-A6BD-63EB466099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0"/>
            <a:ext cx="12188952" cy="6857999"/>
          </a:xfrm>
          <a:prstGeom prst="rect">
            <a:avLst/>
          </a:prstGeom>
        </p:spPr>
      </p:pic>
    </p:spTree>
    <p:extLst>
      <p:ext uri="{BB962C8B-B14F-4D97-AF65-F5344CB8AC3E}">
        <p14:creationId xmlns:p14="http://schemas.microsoft.com/office/powerpoint/2010/main" val="94667234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79FE72-170E-4485-A6BD-63EB466099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0"/>
            <a:ext cx="12188952" cy="6857999"/>
          </a:xfrm>
          <a:prstGeom prst="rect">
            <a:avLst/>
          </a:prstGeom>
        </p:spPr>
      </p:pic>
    </p:spTree>
    <p:extLst>
      <p:ext uri="{BB962C8B-B14F-4D97-AF65-F5344CB8AC3E}">
        <p14:creationId xmlns:p14="http://schemas.microsoft.com/office/powerpoint/2010/main" val="94667234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E182D8-351A-4FBA-9B76-E52C2C4D20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37" y="0"/>
            <a:ext cx="12188952" cy="6857999"/>
          </a:xfrm>
          <a:prstGeom prst="rect">
            <a:avLst/>
          </a:prstGeom>
        </p:spPr>
      </p:pic>
      <p:sp>
        <p:nvSpPr>
          <p:cNvPr id="2" name="Title 1">
            <a:extLst>
              <a:ext uri="{FF2B5EF4-FFF2-40B4-BE49-F238E27FC236}">
                <a16:creationId xmlns:a16="http://schemas.microsoft.com/office/drawing/2014/main" id="{67056EDB-9227-48BA-9F16-C0E8F76FE687}"/>
              </a:ext>
            </a:extLst>
          </p:cNvPr>
          <p:cNvSpPr>
            <a:spLocks noGrp="1"/>
          </p:cNvSpPr>
          <p:nvPr>
            <p:ph type="title"/>
          </p:nvPr>
        </p:nvSpPr>
        <p:spPr/>
        <p:txBody>
          <a:bodyPr/>
          <a:lstStyle>
            <a:lvl1pPr>
              <a:defRPr>
                <a:solidFill>
                  <a:srgbClr val="25525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6A99062-87EE-4E9C-84F6-B5BFC4C2D6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D0020-3EFD-4628-BF5E-CFAC5A2AEA54}"/>
              </a:ext>
            </a:extLst>
          </p:cNvPr>
          <p:cNvSpPr>
            <a:spLocks noGrp="1"/>
          </p:cNvSpPr>
          <p:nvPr>
            <p:ph type="dt" sz="half" idx="10"/>
          </p:nvPr>
        </p:nvSpPr>
        <p:spPr/>
        <p:txBody>
          <a:bodyPr/>
          <a:lstStyle/>
          <a:p>
            <a:fld id="{529BF159-4C97-4FFB-9AC4-449383835834}" type="datetime1">
              <a:rPr lang="en-US" smtClean="0"/>
              <a:t>11/20/2025</a:t>
            </a:fld>
            <a:endParaRPr lang="en-US"/>
          </a:p>
        </p:txBody>
      </p:sp>
      <p:sp>
        <p:nvSpPr>
          <p:cNvPr id="5" name="Footer Placeholder 4">
            <a:extLst>
              <a:ext uri="{FF2B5EF4-FFF2-40B4-BE49-F238E27FC236}">
                <a16:creationId xmlns:a16="http://schemas.microsoft.com/office/drawing/2014/main" id="{06C3FEB6-C354-4CD1-88B8-25A1844A85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038CA-2BF9-4F3F-9E0A-1E88F9F6721D}"/>
              </a:ext>
            </a:extLst>
          </p:cNvPr>
          <p:cNvSpPr>
            <a:spLocks noGrp="1"/>
          </p:cNvSpPr>
          <p:nvPr>
            <p:ph type="sldNum" sz="quarter" idx="12"/>
          </p:nvPr>
        </p:nvSpPr>
        <p:spPr>
          <a:xfrm>
            <a:off x="9200803" y="6389602"/>
            <a:ext cx="2743200" cy="365125"/>
          </a:xfrm>
        </p:spPr>
        <p:txBody>
          <a:bodyPr/>
          <a:lstStyle>
            <a:lvl1pPr>
              <a:defRPr>
                <a:solidFill>
                  <a:schemeClr val="bg1"/>
                </a:solidFill>
              </a:defRPr>
            </a:lvl1pPr>
          </a:lstStyle>
          <a:p>
            <a:fld id="{840CE578-6964-40BE-83D3-BE9D90C51816}" type="slidenum">
              <a:rPr lang="en-US" smtClean="0"/>
              <a:pPr/>
              <a:t>‹#›</a:t>
            </a:fld>
            <a:endParaRPr lang="en-US"/>
          </a:p>
        </p:txBody>
      </p:sp>
    </p:spTree>
    <p:extLst>
      <p:ext uri="{BB962C8B-B14F-4D97-AF65-F5344CB8AC3E}">
        <p14:creationId xmlns:p14="http://schemas.microsoft.com/office/powerpoint/2010/main" val="4255965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E182D8-351A-4FBA-9B76-E52C2C4D20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37" y="0"/>
            <a:ext cx="12188952" cy="6857999"/>
          </a:xfrm>
          <a:prstGeom prst="rect">
            <a:avLst/>
          </a:prstGeom>
        </p:spPr>
      </p:pic>
      <p:pic>
        <p:nvPicPr>
          <p:cNvPr id="7" name="Picture 6" descr="A person using a calculator&#10;&#10;Description automatically generated">
            <a:extLst>
              <a:ext uri="{FF2B5EF4-FFF2-40B4-BE49-F238E27FC236}">
                <a16:creationId xmlns:a16="http://schemas.microsoft.com/office/drawing/2014/main" id="{12A8AC60-EC89-A3CC-2A16-A3EC169C1321}"/>
              </a:ext>
            </a:extLst>
          </p:cNvPr>
          <p:cNvPicPr>
            <a:picLocks noChangeAspect="1"/>
          </p:cNvPicPr>
          <p:nvPr userDrawn="1"/>
        </p:nvPicPr>
        <p:blipFill rotWithShape="1">
          <a:blip r:embed="rId3">
            <a:alphaModFix amt="20000"/>
            <a:extLst>
              <a:ext uri="{28A0092B-C50C-407E-A947-70E740481C1C}">
                <a14:useLocalDpi xmlns:a14="http://schemas.microsoft.com/office/drawing/2010/main" val="0"/>
              </a:ext>
            </a:extLst>
          </a:blip>
          <a:srcRect l="12312" t="20549"/>
          <a:stretch/>
        </p:blipFill>
        <p:spPr>
          <a:xfrm>
            <a:off x="-1" y="-1979"/>
            <a:ext cx="12192001" cy="7364493"/>
          </a:xfrm>
          <a:prstGeom prst="rect">
            <a:avLst/>
          </a:prstGeom>
        </p:spPr>
      </p:pic>
      <p:sp>
        <p:nvSpPr>
          <p:cNvPr id="2" name="Title 1">
            <a:extLst>
              <a:ext uri="{FF2B5EF4-FFF2-40B4-BE49-F238E27FC236}">
                <a16:creationId xmlns:a16="http://schemas.microsoft.com/office/drawing/2014/main" id="{67056EDB-9227-48BA-9F16-C0E8F76FE687}"/>
              </a:ext>
            </a:extLst>
          </p:cNvPr>
          <p:cNvSpPr>
            <a:spLocks noGrp="1"/>
          </p:cNvSpPr>
          <p:nvPr>
            <p:ph type="title"/>
          </p:nvPr>
        </p:nvSpPr>
        <p:spPr/>
        <p:txBody>
          <a:bodyPr/>
          <a:lstStyle>
            <a:lvl1pPr>
              <a:defRPr>
                <a:solidFill>
                  <a:srgbClr val="25525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6A99062-87EE-4E9C-84F6-B5BFC4C2D6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D0020-3EFD-4628-BF5E-CFAC5A2AEA54}"/>
              </a:ext>
            </a:extLst>
          </p:cNvPr>
          <p:cNvSpPr>
            <a:spLocks noGrp="1"/>
          </p:cNvSpPr>
          <p:nvPr>
            <p:ph type="dt" sz="half" idx="10"/>
          </p:nvPr>
        </p:nvSpPr>
        <p:spPr/>
        <p:txBody>
          <a:bodyPr/>
          <a:lstStyle/>
          <a:p>
            <a:fld id="{529BF159-4C97-4FFB-9AC4-449383835834}" type="datetime1">
              <a:rPr lang="en-US" smtClean="0"/>
              <a:t>11/20/2025</a:t>
            </a:fld>
            <a:endParaRPr lang="en-US"/>
          </a:p>
        </p:txBody>
      </p:sp>
      <p:sp>
        <p:nvSpPr>
          <p:cNvPr id="5" name="Footer Placeholder 4">
            <a:extLst>
              <a:ext uri="{FF2B5EF4-FFF2-40B4-BE49-F238E27FC236}">
                <a16:creationId xmlns:a16="http://schemas.microsoft.com/office/drawing/2014/main" id="{06C3FEB6-C354-4CD1-88B8-25A1844A85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038CA-2BF9-4F3F-9E0A-1E88F9F6721D}"/>
              </a:ext>
            </a:extLst>
          </p:cNvPr>
          <p:cNvSpPr>
            <a:spLocks noGrp="1"/>
          </p:cNvSpPr>
          <p:nvPr>
            <p:ph type="sldNum" sz="quarter" idx="12"/>
          </p:nvPr>
        </p:nvSpPr>
        <p:spPr>
          <a:xfrm>
            <a:off x="9200803" y="6389602"/>
            <a:ext cx="2743200" cy="365125"/>
          </a:xfrm>
        </p:spPr>
        <p:txBody>
          <a:bodyPr/>
          <a:lstStyle>
            <a:lvl1pPr>
              <a:defRPr>
                <a:solidFill>
                  <a:schemeClr val="bg1"/>
                </a:solidFill>
              </a:defRPr>
            </a:lvl1pPr>
          </a:lstStyle>
          <a:p>
            <a:fld id="{840CE578-6964-40BE-83D3-BE9D90C51816}" type="slidenum">
              <a:rPr lang="en-US" smtClean="0"/>
              <a:pPr/>
              <a:t>‹#›</a:t>
            </a:fld>
            <a:endParaRPr lang="en-US"/>
          </a:p>
        </p:txBody>
      </p:sp>
    </p:spTree>
    <p:extLst>
      <p:ext uri="{BB962C8B-B14F-4D97-AF65-F5344CB8AC3E}">
        <p14:creationId xmlns:p14="http://schemas.microsoft.com/office/powerpoint/2010/main" val="2053952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B6F220-984A-4CA4-BCCC-20EACBF9CB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5" y="0"/>
            <a:ext cx="12188950" cy="6857999"/>
          </a:xfrm>
          <a:prstGeom prst="rect">
            <a:avLst/>
          </a:prstGeom>
        </p:spPr>
      </p:pic>
      <p:sp>
        <p:nvSpPr>
          <p:cNvPr id="2" name="Title 1">
            <a:extLst>
              <a:ext uri="{FF2B5EF4-FFF2-40B4-BE49-F238E27FC236}">
                <a16:creationId xmlns:a16="http://schemas.microsoft.com/office/drawing/2014/main" id="{3DCDBCE9-3AD6-4DF8-B827-41F27568077F}"/>
              </a:ext>
            </a:extLst>
          </p:cNvPr>
          <p:cNvSpPr>
            <a:spLocks noGrp="1"/>
          </p:cNvSpPr>
          <p:nvPr>
            <p:ph type="title"/>
          </p:nvPr>
        </p:nvSpPr>
        <p:spPr>
          <a:xfrm>
            <a:off x="788458" y="228600"/>
            <a:ext cx="5585883" cy="2057401"/>
          </a:xfrm>
        </p:spPr>
        <p:txBody>
          <a:bodyPr anchor="b"/>
          <a:lstStyle>
            <a:lvl1pPr>
              <a:defRPr sz="60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D30A77D7-08FA-4D26-AE42-485B28E9082B}"/>
              </a:ext>
            </a:extLst>
          </p:cNvPr>
          <p:cNvSpPr>
            <a:spLocks noGrp="1"/>
          </p:cNvSpPr>
          <p:nvPr>
            <p:ph type="dt" sz="half" idx="10"/>
          </p:nvPr>
        </p:nvSpPr>
        <p:spPr/>
        <p:txBody>
          <a:bodyPr/>
          <a:lstStyle/>
          <a:p>
            <a:fld id="{D1AACA48-7BE9-43DE-845C-1C4B1953E72A}" type="datetime1">
              <a:rPr lang="en-US" smtClean="0"/>
              <a:t>11/20/2025</a:t>
            </a:fld>
            <a:endParaRPr lang="en-US"/>
          </a:p>
        </p:txBody>
      </p:sp>
      <p:sp>
        <p:nvSpPr>
          <p:cNvPr id="5" name="Footer Placeholder 4">
            <a:extLst>
              <a:ext uri="{FF2B5EF4-FFF2-40B4-BE49-F238E27FC236}">
                <a16:creationId xmlns:a16="http://schemas.microsoft.com/office/drawing/2014/main" id="{6CDABBD9-6B9E-4007-88B0-591D2B93248C}"/>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B68E9CBE-6274-4774-AAD6-BF146FD6EF3F}"/>
              </a:ext>
            </a:extLst>
          </p:cNvPr>
          <p:cNvSpPr>
            <a:spLocks noGrp="1"/>
          </p:cNvSpPr>
          <p:nvPr>
            <p:ph type="sldNum" sz="quarter" idx="12"/>
          </p:nvPr>
        </p:nvSpPr>
        <p:spPr>
          <a:xfrm>
            <a:off x="9200803" y="6389602"/>
            <a:ext cx="2743200" cy="365125"/>
          </a:xfrm>
        </p:spPr>
        <p:txBody>
          <a:bodyPr/>
          <a:lstStyle>
            <a:lvl1pPr>
              <a:defRPr>
                <a:solidFill>
                  <a:schemeClr val="bg1"/>
                </a:solidFill>
              </a:defRPr>
            </a:lvl1pPr>
          </a:lstStyle>
          <a:p>
            <a:fld id="{840CE578-6964-40BE-83D3-BE9D90C51816}" type="slidenum">
              <a:rPr lang="en-US" smtClean="0"/>
              <a:pPr/>
              <a:t>‹#›</a:t>
            </a:fld>
            <a:endParaRPr lang="en-US"/>
          </a:p>
        </p:txBody>
      </p:sp>
    </p:spTree>
    <p:extLst>
      <p:ext uri="{BB962C8B-B14F-4D97-AF65-F5344CB8AC3E}">
        <p14:creationId xmlns:p14="http://schemas.microsoft.com/office/powerpoint/2010/main" val="192625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88044-D4F8-435C-8506-BC743B1BDC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5A37D-1049-4CCC-862D-5FE7CB5213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3B9608-60D2-4546-98AB-C9F2BB7730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66E54C-C5A3-44B1-8A05-DB7FC4E1B8B2}"/>
              </a:ext>
            </a:extLst>
          </p:cNvPr>
          <p:cNvSpPr>
            <a:spLocks noGrp="1"/>
          </p:cNvSpPr>
          <p:nvPr>
            <p:ph type="dt" sz="half" idx="10"/>
          </p:nvPr>
        </p:nvSpPr>
        <p:spPr/>
        <p:txBody>
          <a:bodyPr/>
          <a:lstStyle/>
          <a:p>
            <a:fld id="{C68D72EA-2B8F-4D8E-9E81-FC6C9D62ABE6}" type="datetime1">
              <a:rPr lang="en-US" smtClean="0"/>
              <a:t>11/20/2025</a:t>
            </a:fld>
            <a:endParaRPr lang="en-US"/>
          </a:p>
        </p:txBody>
      </p:sp>
      <p:sp>
        <p:nvSpPr>
          <p:cNvPr id="6" name="Footer Placeholder 5">
            <a:extLst>
              <a:ext uri="{FF2B5EF4-FFF2-40B4-BE49-F238E27FC236}">
                <a16:creationId xmlns:a16="http://schemas.microsoft.com/office/drawing/2014/main" id="{450A6FBB-38F7-43C3-8302-A75D5DAB96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41B685-0B35-4E76-8EBA-4949DF2BC78A}"/>
              </a:ext>
            </a:extLst>
          </p:cNvPr>
          <p:cNvSpPr>
            <a:spLocks noGrp="1"/>
          </p:cNvSpPr>
          <p:nvPr>
            <p:ph type="sldNum" sz="quarter" idx="12"/>
          </p:nvPr>
        </p:nvSpPr>
        <p:spPr/>
        <p:txBody>
          <a:bodyPr/>
          <a:lstStyle/>
          <a:p>
            <a:fld id="{840CE578-6964-40BE-83D3-BE9D90C51816}" type="slidenum">
              <a:rPr lang="en-US" smtClean="0"/>
              <a:t>‹#›</a:t>
            </a:fld>
            <a:endParaRPr lang="en-US"/>
          </a:p>
        </p:txBody>
      </p:sp>
    </p:spTree>
    <p:extLst>
      <p:ext uri="{BB962C8B-B14F-4D97-AF65-F5344CB8AC3E}">
        <p14:creationId xmlns:p14="http://schemas.microsoft.com/office/powerpoint/2010/main" val="2638873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60B07-0F0F-4762-B936-BC3E56F31F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EB1FF6-ABB7-416F-AAEC-1D65D32632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E8C75-AA26-4034-82A4-56635518F9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DDB8B0-F78F-428D-B665-CB0751DE1F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EFA7D1-E609-4C08-9DBE-1890C3EA88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C313D3-6937-46E8-8F80-E2A21E5F8322}"/>
              </a:ext>
            </a:extLst>
          </p:cNvPr>
          <p:cNvSpPr>
            <a:spLocks noGrp="1"/>
          </p:cNvSpPr>
          <p:nvPr>
            <p:ph type="dt" sz="half" idx="10"/>
          </p:nvPr>
        </p:nvSpPr>
        <p:spPr/>
        <p:txBody>
          <a:bodyPr/>
          <a:lstStyle/>
          <a:p>
            <a:fld id="{8A2CB4FC-3C31-49FA-ACB0-DD47617A8794}" type="datetime1">
              <a:rPr lang="en-US" smtClean="0"/>
              <a:t>11/20/2025</a:t>
            </a:fld>
            <a:endParaRPr lang="en-US"/>
          </a:p>
        </p:txBody>
      </p:sp>
      <p:sp>
        <p:nvSpPr>
          <p:cNvPr id="8" name="Footer Placeholder 7">
            <a:extLst>
              <a:ext uri="{FF2B5EF4-FFF2-40B4-BE49-F238E27FC236}">
                <a16:creationId xmlns:a16="http://schemas.microsoft.com/office/drawing/2014/main" id="{FDEB118D-AC84-4A61-8ECC-2EDCA8169E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787423-DDF6-4448-9745-E734CB06F603}"/>
              </a:ext>
            </a:extLst>
          </p:cNvPr>
          <p:cNvSpPr>
            <a:spLocks noGrp="1"/>
          </p:cNvSpPr>
          <p:nvPr>
            <p:ph type="sldNum" sz="quarter" idx="12"/>
          </p:nvPr>
        </p:nvSpPr>
        <p:spPr/>
        <p:txBody>
          <a:bodyPr/>
          <a:lstStyle/>
          <a:p>
            <a:fld id="{840CE578-6964-40BE-83D3-BE9D90C51816}" type="slidenum">
              <a:rPr lang="en-US" smtClean="0"/>
              <a:t>‹#›</a:t>
            </a:fld>
            <a:endParaRPr lang="en-US"/>
          </a:p>
        </p:txBody>
      </p:sp>
    </p:spTree>
    <p:extLst>
      <p:ext uri="{BB962C8B-B14F-4D97-AF65-F5344CB8AC3E}">
        <p14:creationId xmlns:p14="http://schemas.microsoft.com/office/powerpoint/2010/main" val="397651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1583-CCB9-4019-A5CA-380A28084A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37BAFF-2F7B-4D93-AA9C-5990715AA065}"/>
              </a:ext>
            </a:extLst>
          </p:cNvPr>
          <p:cNvSpPr>
            <a:spLocks noGrp="1"/>
          </p:cNvSpPr>
          <p:nvPr>
            <p:ph type="dt" sz="half" idx="10"/>
          </p:nvPr>
        </p:nvSpPr>
        <p:spPr/>
        <p:txBody>
          <a:bodyPr/>
          <a:lstStyle/>
          <a:p>
            <a:fld id="{4A6F64D0-D115-4299-9897-89F3D6CAC783}" type="datetime1">
              <a:rPr lang="en-US" smtClean="0"/>
              <a:t>11/20/2025</a:t>
            </a:fld>
            <a:endParaRPr lang="en-US"/>
          </a:p>
        </p:txBody>
      </p:sp>
      <p:sp>
        <p:nvSpPr>
          <p:cNvPr id="4" name="Footer Placeholder 3">
            <a:extLst>
              <a:ext uri="{FF2B5EF4-FFF2-40B4-BE49-F238E27FC236}">
                <a16:creationId xmlns:a16="http://schemas.microsoft.com/office/drawing/2014/main" id="{53F062C9-AD55-469C-8A7F-FA216686E1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D0D3F2-BA55-400B-A5C4-80254CF267C8}"/>
              </a:ext>
            </a:extLst>
          </p:cNvPr>
          <p:cNvSpPr>
            <a:spLocks noGrp="1"/>
          </p:cNvSpPr>
          <p:nvPr>
            <p:ph type="sldNum" sz="quarter" idx="12"/>
          </p:nvPr>
        </p:nvSpPr>
        <p:spPr/>
        <p:txBody>
          <a:bodyPr/>
          <a:lstStyle/>
          <a:p>
            <a:fld id="{840CE578-6964-40BE-83D3-BE9D90C51816}" type="slidenum">
              <a:rPr lang="en-US" smtClean="0"/>
              <a:t>‹#›</a:t>
            </a:fld>
            <a:endParaRPr lang="en-US"/>
          </a:p>
        </p:txBody>
      </p:sp>
    </p:spTree>
    <p:extLst>
      <p:ext uri="{BB962C8B-B14F-4D97-AF65-F5344CB8AC3E}">
        <p14:creationId xmlns:p14="http://schemas.microsoft.com/office/powerpoint/2010/main" val="9870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61642A-494A-4B19-B41D-77576D161F8C}"/>
              </a:ext>
            </a:extLst>
          </p:cNvPr>
          <p:cNvSpPr>
            <a:spLocks noGrp="1"/>
          </p:cNvSpPr>
          <p:nvPr>
            <p:ph type="dt" sz="half" idx="10"/>
          </p:nvPr>
        </p:nvSpPr>
        <p:spPr/>
        <p:txBody>
          <a:bodyPr/>
          <a:lstStyle/>
          <a:p>
            <a:fld id="{94BC4794-5707-4E11-8558-73D163ABA08E}" type="datetime1">
              <a:rPr lang="en-US" smtClean="0"/>
              <a:t>11/20/2025</a:t>
            </a:fld>
            <a:endParaRPr lang="en-US"/>
          </a:p>
        </p:txBody>
      </p:sp>
      <p:sp>
        <p:nvSpPr>
          <p:cNvPr id="3" name="Footer Placeholder 2">
            <a:extLst>
              <a:ext uri="{FF2B5EF4-FFF2-40B4-BE49-F238E27FC236}">
                <a16:creationId xmlns:a16="http://schemas.microsoft.com/office/drawing/2014/main" id="{6E607783-5634-4DA2-A9B8-6A9D897472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09706B-EA4A-485C-903D-586ABD63AAB8}"/>
              </a:ext>
            </a:extLst>
          </p:cNvPr>
          <p:cNvSpPr>
            <a:spLocks noGrp="1"/>
          </p:cNvSpPr>
          <p:nvPr>
            <p:ph type="sldNum" sz="quarter" idx="12"/>
          </p:nvPr>
        </p:nvSpPr>
        <p:spPr/>
        <p:txBody>
          <a:bodyPr/>
          <a:lstStyle/>
          <a:p>
            <a:fld id="{840CE578-6964-40BE-83D3-BE9D90C51816}" type="slidenum">
              <a:rPr lang="en-US" smtClean="0"/>
              <a:t>‹#›</a:t>
            </a:fld>
            <a:endParaRPr lang="en-US"/>
          </a:p>
        </p:txBody>
      </p:sp>
    </p:spTree>
    <p:extLst>
      <p:ext uri="{BB962C8B-B14F-4D97-AF65-F5344CB8AC3E}">
        <p14:creationId xmlns:p14="http://schemas.microsoft.com/office/powerpoint/2010/main" val="3901899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0480D-7F9B-4F62-ABA0-CF6C3EFEE4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07314A-A5C0-40AC-8083-89793C84F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9FAFE8-ED38-4B5D-895C-8B03E40AA3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D48FF-C593-484C-8B99-970EDD5282D1}"/>
              </a:ext>
            </a:extLst>
          </p:cNvPr>
          <p:cNvSpPr>
            <a:spLocks noGrp="1"/>
          </p:cNvSpPr>
          <p:nvPr>
            <p:ph type="dt" sz="half" idx="10"/>
          </p:nvPr>
        </p:nvSpPr>
        <p:spPr/>
        <p:txBody>
          <a:bodyPr/>
          <a:lstStyle/>
          <a:p>
            <a:fld id="{655C7856-9C39-4B06-9828-48ADBD6591B5}" type="datetime1">
              <a:rPr lang="en-US" smtClean="0"/>
              <a:t>11/20/2025</a:t>
            </a:fld>
            <a:endParaRPr lang="en-US"/>
          </a:p>
        </p:txBody>
      </p:sp>
      <p:sp>
        <p:nvSpPr>
          <p:cNvPr id="6" name="Footer Placeholder 5">
            <a:extLst>
              <a:ext uri="{FF2B5EF4-FFF2-40B4-BE49-F238E27FC236}">
                <a16:creationId xmlns:a16="http://schemas.microsoft.com/office/drawing/2014/main" id="{470DAC2F-B0EC-4072-83CA-06071A25C3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C57B9-CF16-41EB-80D6-DFE7A2B85477}"/>
              </a:ext>
            </a:extLst>
          </p:cNvPr>
          <p:cNvSpPr>
            <a:spLocks noGrp="1"/>
          </p:cNvSpPr>
          <p:nvPr>
            <p:ph type="sldNum" sz="quarter" idx="12"/>
          </p:nvPr>
        </p:nvSpPr>
        <p:spPr/>
        <p:txBody>
          <a:bodyPr/>
          <a:lstStyle/>
          <a:p>
            <a:fld id="{840CE578-6964-40BE-83D3-BE9D90C51816}" type="slidenum">
              <a:rPr lang="en-US" smtClean="0"/>
              <a:t>‹#›</a:t>
            </a:fld>
            <a:endParaRPr lang="en-US"/>
          </a:p>
        </p:txBody>
      </p:sp>
    </p:spTree>
    <p:extLst>
      <p:ext uri="{BB962C8B-B14F-4D97-AF65-F5344CB8AC3E}">
        <p14:creationId xmlns:p14="http://schemas.microsoft.com/office/powerpoint/2010/main" val="2118202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E2BD3D-E1BE-49B7-B1A1-4B14EA179B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88B7A4-4405-490A-8EB6-B42F3D5110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711BFB-5F35-4491-9CF0-094EE023A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DD5CB6-12FB-4C02-9FCF-947D0615A259}" type="datetime1">
              <a:rPr lang="en-US" smtClean="0"/>
              <a:t>11/20/2025</a:t>
            </a:fld>
            <a:endParaRPr lang="en-US"/>
          </a:p>
        </p:txBody>
      </p:sp>
      <p:sp>
        <p:nvSpPr>
          <p:cNvPr id="5" name="Footer Placeholder 4">
            <a:extLst>
              <a:ext uri="{FF2B5EF4-FFF2-40B4-BE49-F238E27FC236}">
                <a16:creationId xmlns:a16="http://schemas.microsoft.com/office/drawing/2014/main" id="{363D8BBA-CC40-4C7D-B7EF-3ACD91308A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45CEFA-B93B-4AC0-8179-8A24AE5631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CE578-6964-40BE-83D3-BE9D90C51816}" type="slidenum">
              <a:rPr lang="en-US" smtClean="0"/>
              <a:t>‹#›</a:t>
            </a:fld>
            <a:endParaRPr lang="en-US"/>
          </a:p>
        </p:txBody>
      </p:sp>
    </p:spTree>
    <p:extLst>
      <p:ext uri="{BB962C8B-B14F-4D97-AF65-F5344CB8AC3E}">
        <p14:creationId xmlns:p14="http://schemas.microsoft.com/office/powerpoint/2010/main" val="2802165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hyperlink" Target="https://www.fdot.gov/planning/policy/metrosupport/mpohandbook.shtm" TargetMode="External"/><Relationship Id="rId7" Type="http://schemas.openxmlformats.org/officeDocument/2006/relationships/hyperlink" Target="https://uscode.house.gov/view.xhtml?req=granuleid:USC-prelim-title49-section5307&amp;num=0&amp;edition=prelim"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s://uscode.house.gov/view.xhtml?req=granuleid:USC-prelim-title49-section5305&amp;num=0&amp;edition=prelim" TargetMode="External"/><Relationship Id="rId5" Type="http://schemas.openxmlformats.org/officeDocument/2006/relationships/hyperlink" Target="https://www.fhwa.dot.gov/bipartisan-infrastructure-law/stbg.cfm" TargetMode="External"/><Relationship Id="rId4" Type="http://schemas.openxmlformats.org/officeDocument/2006/relationships/hyperlink" Target="https://www.fhwa.dot.gov/bipartisan-infrastructure-law/metro_planning.cf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0ED3E2-D968-408D-A10A-D0BC66D33D49}"/>
              </a:ext>
            </a:extLst>
          </p:cNvPr>
          <p:cNvSpPr>
            <a:spLocks noGrp="1"/>
          </p:cNvSpPr>
          <p:nvPr>
            <p:ph type="sldNum" sz="quarter" idx="4294967295"/>
          </p:nvPr>
        </p:nvSpPr>
        <p:spPr>
          <a:xfrm>
            <a:off x="0" y="6321425"/>
            <a:ext cx="665163" cy="365125"/>
          </a:xfrm>
        </p:spPr>
        <p:txBody>
          <a:bodyPr/>
          <a:lstStyle/>
          <a:p>
            <a:fld id="{6EFA8406-D672-4E03-9ABF-F4A7E3A351AA}" type="slidenum">
              <a:rPr lang="en-US" smtClean="0">
                <a:solidFill>
                  <a:srgbClr val="000000">
                    <a:tint val="75000"/>
                  </a:srgbClr>
                </a:solidFill>
              </a:rPr>
              <a:pPr/>
              <a:t>1</a:t>
            </a:fld>
            <a:endParaRPr lang="en-US">
              <a:solidFill>
                <a:srgbClr val="000000">
                  <a:tint val="75000"/>
                </a:srgbClr>
              </a:solidFill>
            </a:endParaRPr>
          </a:p>
        </p:txBody>
      </p:sp>
      <p:sp>
        <p:nvSpPr>
          <p:cNvPr id="10" name="TextBox 9">
            <a:extLst>
              <a:ext uri="{FF2B5EF4-FFF2-40B4-BE49-F238E27FC236}">
                <a16:creationId xmlns:a16="http://schemas.microsoft.com/office/drawing/2014/main" id="{7C3E74D1-2EDF-4814-BC16-85793E78AB48}"/>
              </a:ext>
            </a:extLst>
          </p:cNvPr>
          <p:cNvSpPr txBox="1"/>
          <p:nvPr/>
        </p:nvSpPr>
        <p:spPr>
          <a:xfrm>
            <a:off x="498315" y="1081529"/>
            <a:ext cx="6560598" cy="954107"/>
          </a:xfrm>
          <a:prstGeom prst="rect">
            <a:avLst/>
          </a:prstGeom>
          <a:noFill/>
          <a:effectLst>
            <a:outerShdw blurRad="50800" dist="38100" dir="2700000" algn="tl" rotWithShape="0">
              <a:prstClr val="black"/>
            </a:outerShdw>
          </a:effectLst>
        </p:spPr>
        <p:txBody>
          <a:bodyPr wrap="square" rtlCol="0">
            <a:spAutoFit/>
          </a:bodyPr>
          <a:lstStyle/>
          <a:p>
            <a:r>
              <a:rPr lang="en-US" sz="2000" b="1">
                <a:solidFill>
                  <a:schemeClr val="bg1"/>
                </a:solidFill>
              </a:rPr>
              <a:t>FHWA Planning (PL) Grants Administration &amp; MPO Funding</a:t>
            </a:r>
          </a:p>
          <a:p>
            <a:r>
              <a:rPr lang="en-US" sz="3600">
                <a:solidFill>
                  <a:schemeClr val="bg1"/>
                </a:solidFill>
              </a:rPr>
              <a:t>MPO TRAINING 101</a:t>
            </a:r>
          </a:p>
        </p:txBody>
      </p:sp>
      <p:sp>
        <p:nvSpPr>
          <p:cNvPr id="11" name="Rectangle 10">
            <a:extLst>
              <a:ext uri="{FF2B5EF4-FFF2-40B4-BE49-F238E27FC236}">
                <a16:creationId xmlns:a16="http://schemas.microsoft.com/office/drawing/2014/main" id="{5792A801-82B1-4E99-BB81-C5D4F2AB4565}"/>
              </a:ext>
            </a:extLst>
          </p:cNvPr>
          <p:cNvSpPr/>
          <p:nvPr/>
        </p:nvSpPr>
        <p:spPr>
          <a:xfrm flipV="1">
            <a:off x="498315" y="1463023"/>
            <a:ext cx="6560598" cy="45719"/>
          </a:xfrm>
          <a:prstGeom prst="rect">
            <a:avLst/>
          </a:prstGeom>
          <a:solidFill>
            <a:srgbClr val="57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855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614DDD9-246C-0763-F4E8-09976A894010}"/>
              </a:ext>
            </a:extLst>
          </p:cNvPr>
          <p:cNvSpPr/>
          <p:nvPr/>
        </p:nvSpPr>
        <p:spPr>
          <a:xfrm>
            <a:off x="6886065" y="1502600"/>
            <a:ext cx="4076101" cy="4076101"/>
          </a:xfrm>
          <a:prstGeom prst="ellipse">
            <a:avLst/>
          </a:prstGeom>
          <a:solidFill>
            <a:srgbClr val="DEECA8">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FBDBCF-D886-43A4-9322-1B1468A4115D}"/>
              </a:ext>
            </a:extLst>
          </p:cNvPr>
          <p:cNvSpPr>
            <a:spLocks noGrp="1"/>
          </p:cNvSpPr>
          <p:nvPr>
            <p:ph type="title"/>
          </p:nvPr>
        </p:nvSpPr>
        <p:spPr>
          <a:xfrm>
            <a:off x="838200" y="365125"/>
            <a:ext cx="11268192" cy="1344377"/>
          </a:xfrm>
        </p:spPr>
        <p:txBody>
          <a:bodyPr/>
          <a:lstStyle/>
          <a:p>
            <a:r>
              <a:rPr lang="en-US"/>
              <a:t>State Transportation Block Grant (STBG) Funds</a:t>
            </a:r>
          </a:p>
        </p:txBody>
      </p:sp>
      <p:sp>
        <p:nvSpPr>
          <p:cNvPr id="4" name="Slide Number Placeholder 3">
            <a:extLst>
              <a:ext uri="{FF2B5EF4-FFF2-40B4-BE49-F238E27FC236}">
                <a16:creationId xmlns:a16="http://schemas.microsoft.com/office/drawing/2014/main" id="{25CDB1AD-D481-40DB-946E-FC5C6A0B2F6C}"/>
              </a:ext>
            </a:extLst>
          </p:cNvPr>
          <p:cNvSpPr>
            <a:spLocks noGrp="1"/>
          </p:cNvSpPr>
          <p:nvPr>
            <p:ph type="sldNum" sz="quarter" idx="12"/>
          </p:nvPr>
        </p:nvSpPr>
        <p:spPr/>
        <p:txBody>
          <a:bodyPr/>
          <a:lstStyle/>
          <a:p>
            <a:fld id="{840CE578-6964-40BE-83D3-BE9D90C51816}" type="slidenum">
              <a:rPr lang="en-US" smtClean="0"/>
              <a:t>10</a:t>
            </a:fld>
            <a:endParaRPr lang="en-US"/>
          </a:p>
        </p:txBody>
      </p:sp>
      <p:sp>
        <p:nvSpPr>
          <p:cNvPr id="5" name="Content Placeholder 5">
            <a:extLst>
              <a:ext uri="{FF2B5EF4-FFF2-40B4-BE49-F238E27FC236}">
                <a16:creationId xmlns:a16="http://schemas.microsoft.com/office/drawing/2014/main" id="{B48639BF-984F-4B3D-A8D0-D1DEE01A7377}"/>
              </a:ext>
            </a:extLst>
          </p:cNvPr>
          <p:cNvSpPr>
            <a:spLocks noGrp="1"/>
          </p:cNvSpPr>
          <p:nvPr>
            <p:ph idx="1"/>
          </p:nvPr>
        </p:nvSpPr>
        <p:spPr>
          <a:xfrm>
            <a:off x="838200" y="2517895"/>
            <a:ext cx="8229600" cy="2647507"/>
          </a:xfrm>
        </p:spPr>
        <p:txBody>
          <a:bodyPr>
            <a:normAutofit/>
          </a:bodyPr>
          <a:lstStyle/>
          <a:p>
            <a:pPr marL="0" indent="0" algn="just">
              <a:buNone/>
            </a:pPr>
            <a:r>
              <a:rPr lang="en-US" b="1">
                <a:solidFill>
                  <a:srgbClr val="255259"/>
                </a:solidFill>
              </a:rPr>
              <a:t>STBG</a:t>
            </a:r>
            <a:r>
              <a:rPr lang="en-US">
                <a:solidFill>
                  <a:srgbClr val="255259"/>
                </a:solidFill>
              </a:rPr>
              <a:t> is split into </a:t>
            </a:r>
            <a:r>
              <a:rPr lang="en-US" b="1">
                <a:solidFill>
                  <a:srgbClr val="255259"/>
                </a:solidFill>
              </a:rPr>
              <a:t>SU, SN, SL, SA, and SM</a:t>
            </a:r>
          </a:p>
          <a:p>
            <a:pPr lvl="1" algn="just"/>
            <a:r>
              <a:rPr lang="en-US"/>
              <a:t>SU: population of 50,000 or more</a:t>
            </a:r>
          </a:p>
          <a:p>
            <a:pPr lvl="1" algn="just"/>
            <a:r>
              <a:rPr lang="en-US"/>
              <a:t>SN, SL, SA: population under 50,000</a:t>
            </a:r>
          </a:p>
          <a:p>
            <a:pPr lvl="1" algn="just"/>
            <a:r>
              <a:rPr lang="en-US"/>
              <a:t>SM: populations of 5,000 to 49,000</a:t>
            </a:r>
          </a:p>
          <a:p>
            <a:pPr marL="0" indent="0" algn="just">
              <a:buNone/>
            </a:pPr>
            <a:r>
              <a:rPr lang="en-US">
                <a:solidFill>
                  <a:srgbClr val="255259"/>
                </a:solidFill>
              </a:rPr>
              <a:t>Part of IIJA</a:t>
            </a:r>
            <a:endParaRPr lang="en-US" b="1">
              <a:solidFill>
                <a:srgbClr val="255259"/>
              </a:solidFill>
            </a:endParaRPr>
          </a:p>
          <a:p>
            <a:pPr marL="0" indent="0">
              <a:buNone/>
            </a:pPr>
            <a:endParaRPr lang="en-US"/>
          </a:p>
        </p:txBody>
      </p:sp>
      <p:pic>
        <p:nvPicPr>
          <p:cNvPr id="6" name="Graphic 5">
            <a:extLst>
              <a:ext uri="{FF2B5EF4-FFF2-40B4-BE49-F238E27FC236}">
                <a16:creationId xmlns:a16="http://schemas.microsoft.com/office/drawing/2014/main" id="{9AFBBF5A-30CE-4DBC-3B04-53AF9A904C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3544" y="2307265"/>
            <a:ext cx="2647507" cy="2647507"/>
          </a:xfrm>
          <a:prstGeom prst="rect">
            <a:avLst/>
          </a:prstGeom>
        </p:spPr>
      </p:pic>
    </p:spTree>
    <p:extLst>
      <p:ext uri="{BB962C8B-B14F-4D97-AF65-F5344CB8AC3E}">
        <p14:creationId xmlns:p14="http://schemas.microsoft.com/office/powerpoint/2010/main" val="634485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90547B-4B9E-DCB7-F288-57F6DFFD9786}"/>
              </a:ext>
            </a:extLst>
          </p:cNvPr>
          <p:cNvSpPr/>
          <p:nvPr/>
        </p:nvSpPr>
        <p:spPr>
          <a:xfrm>
            <a:off x="1076753" y="2346463"/>
            <a:ext cx="4355217" cy="3898473"/>
          </a:xfrm>
          <a:prstGeom prst="rect">
            <a:avLst/>
          </a:prstGeom>
          <a:solidFill>
            <a:srgbClr val="DEECA8">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FBDBCF-D886-43A4-9322-1B1468A4115D}"/>
              </a:ext>
            </a:extLst>
          </p:cNvPr>
          <p:cNvSpPr>
            <a:spLocks noGrp="1"/>
          </p:cNvSpPr>
          <p:nvPr>
            <p:ph type="title"/>
          </p:nvPr>
        </p:nvSpPr>
        <p:spPr/>
        <p:txBody>
          <a:bodyPr/>
          <a:lstStyle/>
          <a:p>
            <a:r>
              <a:rPr lang="en-US">
                <a:solidFill>
                  <a:srgbClr val="255259"/>
                </a:solidFill>
              </a:rPr>
              <a:t>Fund Type: FTA Funds</a:t>
            </a:r>
          </a:p>
        </p:txBody>
      </p:sp>
      <p:sp>
        <p:nvSpPr>
          <p:cNvPr id="4" name="Slide Number Placeholder 3">
            <a:extLst>
              <a:ext uri="{FF2B5EF4-FFF2-40B4-BE49-F238E27FC236}">
                <a16:creationId xmlns:a16="http://schemas.microsoft.com/office/drawing/2014/main" id="{25CDB1AD-D481-40DB-946E-FC5C6A0B2F6C}"/>
              </a:ext>
            </a:extLst>
          </p:cNvPr>
          <p:cNvSpPr>
            <a:spLocks noGrp="1"/>
          </p:cNvSpPr>
          <p:nvPr>
            <p:ph type="sldNum" sz="quarter" idx="12"/>
          </p:nvPr>
        </p:nvSpPr>
        <p:spPr/>
        <p:txBody>
          <a:bodyPr/>
          <a:lstStyle/>
          <a:p>
            <a:fld id="{840CE578-6964-40BE-83D3-BE9D90C51816}" type="slidenum">
              <a:rPr lang="en-US" smtClean="0"/>
              <a:t>11</a:t>
            </a:fld>
            <a:endParaRPr lang="en-US"/>
          </a:p>
        </p:txBody>
      </p:sp>
      <p:sp>
        <p:nvSpPr>
          <p:cNvPr id="7" name="Content Placeholder 5">
            <a:extLst>
              <a:ext uri="{FF2B5EF4-FFF2-40B4-BE49-F238E27FC236}">
                <a16:creationId xmlns:a16="http://schemas.microsoft.com/office/drawing/2014/main" id="{835C5D13-B8F4-4087-A89E-583D7E4342A9}"/>
              </a:ext>
            </a:extLst>
          </p:cNvPr>
          <p:cNvSpPr txBox="1">
            <a:spLocks/>
          </p:cNvSpPr>
          <p:nvPr/>
        </p:nvSpPr>
        <p:spPr>
          <a:xfrm>
            <a:off x="1691760" y="2573794"/>
            <a:ext cx="3581400" cy="36711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solidFill>
                  <a:srgbClr val="255259"/>
                </a:solidFill>
              </a:rPr>
              <a:t>FTA 5305(d)</a:t>
            </a:r>
          </a:p>
          <a:p>
            <a:pPr>
              <a:buClr>
                <a:srgbClr val="367884"/>
              </a:buClr>
            </a:pPr>
            <a:r>
              <a:rPr lang="en-US" sz="2400"/>
              <a:t>Allowable and allocable expenditures (2 CFR 200)</a:t>
            </a:r>
          </a:p>
          <a:p>
            <a:pPr>
              <a:buClr>
                <a:srgbClr val="367884"/>
              </a:buClr>
            </a:pPr>
            <a:r>
              <a:rPr lang="en-US" sz="2400"/>
              <a:t>Transit planning activities </a:t>
            </a:r>
          </a:p>
          <a:p>
            <a:pPr>
              <a:buClr>
                <a:srgbClr val="367884"/>
              </a:buClr>
            </a:pPr>
            <a:r>
              <a:rPr lang="en-US" sz="2400"/>
              <a:t>Third-party services </a:t>
            </a:r>
          </a:p>
          <a:p>
            <a:pPr>
              <a:buClr>
                <a:srgbClr val="367884"/>
              </a:buClr>
            </a:pPr>
            <a:r>
              <a:rPr lang="en-US" sz="2400"/>
              <a:t>Automatically converted to PL Funds via the Consolidated Planning Grant (CPG)</a:t>
            </a:r>
          </a:p>
        </p:txBody>
      </p:sp>
      <p:sp>
        <p:nvSpPr>
          <p:cNvPr id="6" name="Rectangle 5">
            <a:extLst>
              <a:ext uri="{FF2B5EF4-FFF2-40B4-BE49-F238E27FC236}">
                <a16:creationId xmlns:a16="http://schemas.microsoft.com/office/drawing/2014/main" id="{66AC6507-F415-2E1E-CEF2-CCA876AFB124}"/>
              </a:ext>
            </a:extLst>
          </p:cNvPr>
          <p:cNvSpPr/>
          <p:nvPr/>
        </p:nvSpPr>
        <p:spPr>
          <a:xfrm>
            <a:off x="6488817" y="2388164"/>
            <a:ext cx="4864983" cy="2895022"/>
          </a:xfrm>
          <a:prstGeom prst="rect">
            <a:avLst/>
          </a:prstGeom>
          <a:solidFill>
            <a:srgbClr val="DEECA8">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F4E683F-8E38-83A3-714F-F4BA002E1582}"/>
              </a:ext>
            </a:extLst>
          </p:cNvPr>
          <p:cNvSpPr txBox="1"/>
          <p:nvPr/>
        </p:nvSpPr>
        <p:spPr>
          <a:xfrm>
            <a:off x="7156321" y="2573794"/>
            <a:ext cx="4173599" cy="2431435"/>
          </a:xfrm>
          <a:prstGeom prst="rect">
            <a:avLst/>
          </a:prstGeom>
          <a:noFill/>
        </p:spPr>
        <p:txBody>
          <a:bodyPr wrap="square" lIns="91440" tIns="45720" rIns="91440" bIns="45720" anchor="t">
            <a:spAutoFit/>
          </a:bodyPr>
          <a:lstStyle/>
          <a:p>
            <a:pPr marL="285750" indent="-285750"/>
            <a:r>
              <a:rPr lang="en-US" sz="3200" b="1">
                <a:solidFill>
                  <a:srgbClr val="255259"/>
                </a:solidFill>
              </a:rPr>
              <a:t>FTA 5307</a:t>
            </a:r>
          </a:p>
          <a:p>
            <a:pPr marL="285750" indent="-285750">
              <a:buClr>
                <a:srgbClr val="367884"/>
              </a:buClr>
              <a:buFont typeface="Arial" panose="020B0604020202020204" pitchFamily="34" charset="0"/>
              <a:buChar char="•"/>
            </a:pPr>
            <a:r>
              <a:rPr lang="en-US" sz="2400"/>
              <a:t>Capital projects &amp; associated maintenance items</a:t>
            </a:r>
          </a:p>
          <a:p>
            <a:pPr marL="285750" indent="-285750">
              <a:buClr>
                <a:srgbClr val="367884"/>
              </a:buClr>
              <a:buFont typeface="Arial" panose="020B0604020202020204" pitchFamily="34" charset="0"/>
              <a:buChar char="•"/>
            </a:pPr>
            <a:r>
              <a:rPr lang="en-US" sz="2400"/>
              <a:t>Planning</a:t>
            </a:r>
          </a:p>
          <a:p>
            <a:pPr marL="285750" indent="-285750">
              <a:buClr>
                <a:srgbClr val="367884"/>
              </a:buClr>
              <a:buFont typeface="Arial" panose="020B0604020202020204" pitchFamily="34" charset="0"/>
              <a:buChar char="•"/>
            </a:pPr>
            <a:r>
              <a:rPr lang="en-US" sz="2400"/>
              <a:t>Transit Enhancements</a:t>
            </a:r>
          </a:p>
          <a:p>
            <a:pPr marL="285750" indent="-285750">
              <a:buClr>
                <a:srgbClr val="367884"/>
              </a:buClr>
              <a:buFont typeface="Arial" panose="020B0604020202020204" pitchFamily="34" charset="0"/>
              <a:buChar char="•"/>
            </a:pPr>
            <a:r>
              <a:rPr lang="en-US" sz="2400"/>
              <a:t>Operating assistance</a:t>
            </a:r>
          </a:p>
        </p:txBody>
      </p:sp>
      <p:grpSp>
        <p:nvGrpSpPr>
          <p:cNvPr id="8" name="Group 7">
            <a:extLst>
              <a:ext uri="{FF2B5EF4-FFF2-40B4-BE49-F238E27FC236}">
                <a16:creationId xmlns:a16="http://schemas.microsoft.com/office/drawing/2014/main" id="{FF1C09EC-DCFC-3D5E-3216-69E1878012C4}"/>
              </a:ext>
            </a:extLst>
          </p:cNvPr>
          <p:cNvGrpSpPr/>
          <p:nvPr/>
        </p:nvGrpSpPr>
        <p:grpSpPr>
          <a:xfrm>
            <a:off x="461749" y="1967050"/>
            <a:ext cx="1230011" cy="1230011"/>
            <a:chOff x="693420" y="3170494"/>
            <a:chExt cx="739140" cy="739140"/>
          </a:xfrm>
        </p:grpSpPr>
        <p:sp>
          <p:nvSpPr>
            <p:cNvPr id="9" name="Oval 8">
              <a:extLst>
                <a:ext uri="{FF2B5EF4-FFF2-40B4-BE49-F238E27FC236}">
                  <a16:creationId xmlns:a16="http://schemas.microsoft.com/office/drawing/2014/main" id="{A3F4E3FD-812B-31F7-BFA9-5A09F9C46084}"/>
                </a:ext>
              </a:extLst>
            </p:cNvPr>
            <p:cNvSpPr/>
            <p:nvPr/>
          </p:nvSpPr>
          <p:spPr>
            <a:xfrm>
              <a:off x="693420" y="3170494"/>
              <a:ext cx="739140" cy="739140"/>
            </a:xfrm>
            <a:prstGeom prst="ellipse">
              <a:avLst/>
            </a:prstGeom>
            <a:solidFill>
              <a:srgbClr val="D9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88296344-139F-320E-F693-3E8CD6D826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917" y="3314649"/>
              <a:ext cx="480801" cy="440901"/>
            </a:xfrm>
            <a:prstGeom prst="rect">
              <a:avLst/>
            </a:prstGeom>
          </p:spPr>
        </p:pic>
      </p:grpSp>
      <p:grpSp>
        <p:nvGrpSpPr>
          <p:cNvPr id="11" name="Group 10">
            <a:extLst>
              <a:ext uri="{FF2B5EF4-FFF2-40B4-BE49-F238E27FC236}">
                <a16:creationId xmlns:a16="http://schemas.microsoft.com/office/drawing/2014/main" id="{5E5A69A1-CD8E-9108-5A08-C2DC7A87D6F0}"/>
              </a:ext>
            </a:extLst>
          </p:cNvPr>
          <p:cNvGrpSpPr/>
          <p:nvPr/>
        </p:nvGrpSpPr>
        <p:grpSpPr>
          <a:xfrm>
            <a:off x="5876177" y="1967050"/>
            <a:ext cx="1230011" cy="1230011"/>
            <a:chOff x="693420" y="3170494"/>
            <a:chExt cx="739140" cy="739140"/>
          </a:xfrm>
        </p:grpSpPr>
        <p:sp>
          <p:nvSpPr>
            <p:cNvPr id="12" name="Oval 11">
              <a:extLst>
                <a:ext uri="{FF2B5EF4-FFF2-40B4-BE49-F238E27FC236}">
                  <a16:creationId xmlns:a16="http://schemas.microsoft.com/office/drawing/2014/main" id="{2F12744C-D30F-FBB8-4889-0F81E7D7FB47}"/>
                </a:ext>
              </a:extLst>
            </p:cNvPr>
            <p:cNvSpPr/>
            <p:nvPr/>
          </p:nvSpPr>
          <p:spPr>
            <a:xfrm>
              <a:off x="693420" y="3170494"/>
              <a:ext cx="739140" cy="739140"/>
            </a:xfrm>
            <a:prstGeom prst="ellipse">
              <a:avLst/>
            </a:prstGeom>
            <a:solidFill>
              <a:srgbClr val="D9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C7A7F15E-90FF-64BF-072B-F50DD26304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917" y="3314649"/>
              <a:ext cx="480801" cy="440901"/>
            </a:xfrm>
            <a:prstGeom prst="rect">
              <a:avLst/>
            </a:prstGeom>
          </p:spPr>
        </p:pic>
      </p:grpSp>
    </p:spTree>
    <p:extLst>
      <p:ext uri="{BB962C8B-B14F-4D97-AF65-F5344CB8AC3E}">
        <p14:creationId xmlns:p14="http://schemas.microsoft.com/office/powerpoint/2010/main" val="3308874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BDBCF-D886-43A4-9322-1B1468A4115D}"/>
              </a:ext>
            </a:extLst>
          </p:cNvPr>
          <p:cNvSpPr>
            <a:spLocks noGrp="1"/>
          </p:cNvSpPr>
          <p:nvPr>
            <p:ph type="title"/>
          </p:nvPr>
        </p:nvSpPr>
        <p:spPr/>
        <p:txBody>
          <a:bodyPr/>
          <a:lstStyle/>
          <a:p>
            <a:r>
              <a:rPr lang="en-US">
                <a:solidFill>
                  <a:srgbClr val="255259"/>
                </a:solidFill>
              </a:rPr>
              <a:t>Fund Type: Local Funds</a:t>
            </a:r>
          </a:p>
        </p:txBody>
      </p:sp>
      <p:sp>
        <p:nvSpPr>
          <p:cNvPr id="4" name="Slide Number Placeholder 3">
            <a:extLst>
              <a:ext uri="{FF2B5EF4-FFF2-40B4-BE49-F238E27FC236}">
                <a16:creationId xmlns:a16="http://schemas.microsoft.com/office/drawing/2014/main" id="{25CDB1AD-D481-40DB-946E-FC5C6A0B2F6C}"/>
              </a:ext>
            </a:extLst>
          </p:cNvPr>
          <p:cNvSpPr>
            <a:spLocks noGrp="1"/>
          </p:cNvSpPr>
          <p:nvPr>
            <p:ph type="sldNum" sz="quarter" idx="12"/>
          </p:nvPr>
        </p:nvSpPr>
        <p:spPr/>
        <p:txBody>
          <a:bodyPr/>
          <a:lstStyle/>
          <a:p>
            <a:fld id="{840CE578-6964-40BE-83D3-BE9D90C51816}" type="slidenum">
              <a:rPr lang="en-US" smtClean="0"/>
              <a:t>12</a:t>
            </a:fld>
            <a:endParaRPr lang="en-US"/>
          </a:p>
        </p:txBody>
      </p:sp>
      <p:sp>
        <p:nvSpPr>
          <p:cNvPr id="7" name="Content Placeholder 5">
            <a:extLst>
              <a:ext uri="{FF2B5EF4-FFF2-40B4-BE49-F238E27FC236}">
                <a16:creationId xmlns:a16="http://schemas.microsoft.com/office/drawing/2014/main" id="{835C5D13-B8F4-4087-A89E-583D7E4342A9}"/>
              </a:ext>
            </a:extLst>
          </p:cNvPr>
          <p:cNvSpPr txBox="1">
            <a:spLocks/>
          </p:cNvSpPr>
          <p:nvPr/>
        </p:nvSpPr>
        <p:spPr>
          <a:xfrm>
            <a:off x="838200" y="1791140"/>
            <a:ext cx="8229600" cy="2936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endParaRPr lang="en-US" sz="1800"/>
          </a:p>
        </p:txBody>
      </p:sp>
      <p:sp>
        <p:nvSpPr>
          <p:cNvPr id="8" name="Oval 7">
            <a:extLst>
              <a:ext uri="{FF2B5EF4-FFF2-40B4-BE49-F238E27FC236}">
                <a16:creationId xmlns:a16="http://schemas.microsoft.com/office/drawing/2014/main" id="{459B9B46-F4AD-83FD-CB31-BA256C02C8B2}"/>
              </a:ext>
            </a:extLst>
          </p:cNvPr>
          <p:cNvSpPr/>
          <p:nvPr/>
        </p:nvSpPr>
        <p:spPr>
          <a:xfrm>
            <a:off x="6886065" y="1502600"/>
            <a:ext cx="4076101" cy="4076101"/>
          </a:xfrm>
          <a:prstGeom prst="ellipse">
            <a:avLst/>
          </a:prstGeom>
          <a:solidFill>
            <a:srgbClr val="DEECA8">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E02464-03E3-4D8C-AE16-D2066B0F070A}"/>
              </a:ext>
            </a:extLst>
          </p:cNvPr>
          <p:cNvSpPr txBox="1"/>
          <p:nvPr/>
        </p:nvSpPr>
        <p:spPr>
          <a:xfrm>
            <a:off x="838200" y="1690688"/>
            <a:ext cx="5870944" cy="4093428"/>
          </a:xfrm>
          <a:prstGeom prst="rect">
            <a:avLst/>
          </a:prstGeom>
          <a:noFill/>
        </p:spPr>
        <p:txBody>
          <a:bodyPr wrap="square">
            <a:spAutoFit/>
          </a:bodyPr>
          <a:lstStyle/>
          <a:p>
            <a:pPr marL="285750" indent="-285750">
              <a:buFont typeface="Arial" panose="020B0604020202020204" pitchFamily="34" charset="0"/>
              <a:buChar char="•"/>
            </a:pPr>
            <a:r>
              <a:rPr lang="en-US" sz="3200" b="0"/>
              <a:t>Any other state or</a:t>
            </a:r>
            <a:r>
              <a:rPr lang="en-US" sz="3200"/>
              <a:t> </a:t>
            </a:r>
            <a:r>
              <a:rPr lang="en-US" sz="3200" b="0"/>
              <a:t>federal planning funds  </a:t>
            </a:r>
          </a:p>
          <a:p>
            <a:pPr marL="285750" indent="-285750">
              <a:buFont typeface="Arial" panose="020B0604020202020204" pitchFamily="34" charset="0"/>
              <a:buChar char="•"/>
            </a:pPr>
            <a:r>
              <a:rPr lang="en-US" sz="3200"/>
              <a:t>R</a:t>
            </a:r>
            <a:r>
              <a:rPr lang="en-US" sz="3200" b="0"/>
              <a:t>equired as match for FTA funds</a:t>
            </a:r>
          </a:p>
          <a:p>
            <a:pPr marL="285750" indent="-285750">
              <a:buFont typeface="Arial" panose="020B0604020202020204" pitchFamily="34" charset="0"/>
              <a:buChar char="•"/>
            </a:pPr>
            <a:r>
              <a:rPr lang="en-US" sz="3200"/>
              <a:t>Programmed when funding portions from an outside source</a:t>
            </a:r>
          </a:p>
          <a:p>
            <a:pPr marL="742950" lvl="1" indent="-285750">
              <a:buFont typeface="Arial" panose="020B0604020202020204" pitchFamily="34" charset="0"/>
              <a:buChar char="•"/>
            </a:pPr>
            <a:r>
              <a:rPr lang="en-US" sz="2800"/>
              <a:t>Examples: </a:t>
            </a:r>
            <a:endParaRPr lang="en-US" sz="2800" b="0"/>
          </a:p>
          <a:p>
            <a:pPr marL="1200150" lvl="2" indent="-285750">
              <a:buFont typeface="Arial" panose="020B0604020202020204" pitchFamily="34" charset="0"/>
              <a:buChar char="•"/>
            </a:pPr>
            <a:r>
              <a:rPr lang="en-US" sz="2400" b="0"/>
              <a:t>City</a:t>
            </a:r>
          </a:p>
          <a:p>
            <a:pPr marL="1200150" lvl="2" indent="-285750">
              <a:buFont typeface="Arial" panose="020B0604020202020204" pitchFamily="34" charset="0"/>
              <a:buChar char="•"/>
            </a:pPr>
            <a:r>
              <a:rPr lang="en-US" sz="2400"/>
              <a:t>C</a:t>
            </a:r>
            <a:r>
              <a:rPr lang="en-US" sz="2400" b="0"/>
              <a:t>ounty</a:t>
            </a:r>
          </a:p>
          <a:p>
            <a:pPr marL="1200150" lvl="2" indent="-285750">
              <a:buFont typeface="Arial" panose="020B0604020202020204" pitchFamily="34" charset="0"/>
              <a:buChar char="•"/>
            </a:pPr>
            <a:r>
              <a:rPr lang="en-US" sz="2400"/>
              <a:t>E</a:t>
            </a:r>
            <a:r>
              <a:rPr lang="en-US" sz="2400" b="0"/>
              <a:t>xpressway authority</a:t>
            </a:r>
          </a:p>
        </p:txBody>
      </p:sp>
      <p:pic>
        <p:nvPicPr>
          <p:cNvPr id="5" name="Graphic 4">
            <a:extLst>
              <a:ext uri="{FF2B5EF4-FFF2-40B4-BE49-F238E27FC236}">
                <a16:creationId xmlns:a16="http://schemas.microsoft.com/office/drawing/2014/main" id="{94BF225B-A09A-4076-6E9D-BD44544D24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0215" y="2043328"/>
            <a:ext cx="2395170" cy="3037175"/>
          </a:xfrm>
          <a:prstGeom prst="rect">
            <a:avLst/>
          </a:prstGeom>
        </p:spPr>
      </p:pic>
    </p:spTree>
    <p:extLst>
      <p:ext uri="{BB962C8B-B14F-4D97-AF65-F5344CB8AC3E}">
        <p14:creationId xmlns:p14="http://schemas.microsoft.com/office/powerpoint/2010/main" val="3351454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815880B-235A-4176-9023-AE8F2734AB59}"/>
              </a:ext>
            </a:extLst>
          </p:cNvPr>
          <p:cNvPicPr>
            <a:picLocks noChangeAspect="1"/>
          </p:cNvPicPr>
          <p:nvPr/>
        </p:nvPicPr>
        <p:blipFill>
          <a:blip r:embed="rId3">
            <a:alphaModFix amt="85000"/>
          </a:blip>
          <a:stretch>
            <a:fillRect/>
          </a:stretch>
        </p:blipFill>
        <p:spPr>
          <a:xfrm>
            <a:off x="1" y="1825625"/>
            <a:ext cx="11395884" cy="4876124"/>
          </a:xfrm>
          <a:prstGeom prst="rect">
            <a:avLst/>
          </a:prstGeom>
        </p:spPr>
      </p:pic>
      <p:sp>
        <p:nvSpPr>
          <p:cNvPr id="11" name="Rectangle 10">
            <a:extLst>
              <a:ext uri="{FF2B5EF4-FFF2-40B4-BE49-F238E27FC236}">
                <a16:creationId xmlns:a16="http://schemas.microsoft.com/office/drawing/2014/main" id="{A4199AB1-811B-4270-BB41-9BAB89227B88}"/>
              </a:ext>
            </a:extLst>
          </p:cNvPr>
          <p:cNvSpPr/>
          <p:nvPr/>
        </p:nvSpPr>
        <p:spPr>
          <a:xfrm>
            <a:off x="331296" y="1612987"/>
            <a:ext cx="10793730" cy="47766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87CFB771-2626-4B3F-A6EC-E4E7C8B82423}"/>
              </a:ext>
            </a:extLst>
          </p:cNvPr>
          <p:cNvSpPr/>
          <p:nvPr/>
        </p:nvSpPr>
        <p:spPr>
          <a:xfrm>
            <a:off x="9081110" y="-68547"/>
            <a:ext cx="3642707" cy="36427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5B70F5-8012-467E-B449-855561D4E86E}"/>
              </a:ext>
            </a:extLst>
          </p:cNvPr>
          <p:cNvSpPr>
            <a:spLocks noGrp="1"/>
          </p:cNvSpPr>
          <p:nvPr>
            <p:ph type="title"/>
          </p:nvPr>
        </p:nvSpPr>
        <p:spPr/>
        <p:txBody>
          <a:bodyPr/>
          <a:lstStyle/>
          <a:p>
            <a:r>
              <a:rPr lang="en-US" b="1">
                <a:solidFill>
                  <a:srgbClr val="12626E"/>
                </a:solidFill>
              </a:rPr>
              <a:t>Recap</a:t>
            </a:r>
          </a:p>
        </p:txBody>
      </p:sp>
      <p:sp>
        <p:nvSpPr>
          <p:cNvPr id="3" name="Content Placeholder 2">
            <a:extLst>
              <a:ext uri="{FF2B5EF4-FFF2-40B4-BE49-F238E27FC236}">
                <a16:creationId xmlns:a16="http://schemas.microsoft.com/office/drawing/2014/main" id="{435713B1-C978-40A1-B0F9-86A277B938ED}"/>
              </a:ext>
            </a:extLst>
          </p:cNvPr>
          <p:cNvSpPr>
            <a:spLocks noGrp="1"/>
          </p:cNvSpPr>
          <p:nvPr>
            <p:ph idx="1"/>
          </p:nvPr>
        </p:nvSpPr>
        <p:spPr>
          <a:xfrm>
            <a:off x="520287" y="1612988"/>
            <a:ext cx="10401204" cy="4550328"/>
          </a:xfrm>
        </p:spPr>
        <p:txBody>
          <a:bodyPr>
            <a:normAutofit fontScale="70000" lnSpcReduction="20000"/>
          </a:bodyPr>
          <a:lstStyle/>
          <a:p>
            <a:pPr marL="0" indent="0">
              <a:lnSpc>
                <a:spcPct val="150000"/>
              </a:lnSpc>
              <a:spcBef>
                <a:spcPts val="0"/>
              </a:spcBef>
              <a:buNone/>
            </a:pPr>
            <a:r>
              <a:rPr lang="en-US" sz="3200" b="1" i="1">
                <a:solidFill>
                  <a:srgbClr val="14636F"/>
                </a:solidFill>
              </a:rPr>
              <a:t>What we reviewed:</a:t>
            </a:r>
          </a:p>
          <a:p>
            <a:r>
              <a:rPr lang="en-US"/>
              <a:t>STBG</a:t>
            </a:r>
          </a:p>
          <a:p>
            <a:pPr lvl="1"/>
            <a:r>
              <a:rPr lang="en-US"/>
              <a:t>Federal-aid highway flexible funding program</a:t>
            </a:r>
          </a:p>
          <a:p>
            <a:pPr lvl="1"/>
            <a:r>
              <a:rPr lang="en-US"/>
              <a:t>Splits into SU, SN, SL, SA, and SM</a:t>
            </a:r>
          </a:p>
          <a:p>
            <a:pPr lvl="1"/>
            <a:r>
              <a:rPr lang="en-US"/>
              <a:t>Unexpended funds do not necessarily carry forward</a:t>
            </a:r>
          </a:p>
          <a:p>
            <a:r>
              <a:rPr lang="en-US"/>
              <a:t>FTA </a:t>
            </a:r>
          </a:p>
          <a:p>
            <a:pPr lvl="1"/>
            <a:r>
              <a:rPr lang="en-US"/>
              <a:t>FTA5305(d) </a:t>
            </a:r>
          </a:p>
          <a:p>
            <a:pPr lvl="2"/>
            <a:r>
              <a:rPr lang="en-US"/>
              <a:t>Allowable and allocable expenditures</a:t>
            </a:r>
          </a:p>
          <a:p>
            <a:pPr lvl="2"/>
            <a:r>
              <a:rPr lang="en-US"/>
              <a:t>Third-party services</a:t>
            </a:r>
          </a:p>
          <a:p>
            <a:pPr lvl="2"/>
            <a:r>
              <a:rPr lang="en-US"/>
              <a:t>Converts to PL funds via CPG</a:t>
            </a:r>
          </a:p>
          <a:p>
            <a:pPr lvl="1"/>
            <a:r>
              <a:rPr lang="en-US"/>
              <a:t>FTA 5307</a:t>
            </a:r>
          </a:p>
          <a:p>
            <a:pPr lvl="2"/>
            <a:r>
              <a:rPr lang="en-US"/>
              <a:t>Capital projects &amp; associated maintenance items</a:t>
            </a:r>
          </a:p>
          <a:p>
            <a:pPr lvl="2"/>
            <a:r>
              <a:rPr lang="en-US"/>
              <a:t>Transit Enhancements</a:t>
            </a:r>
          </a:p>
          <a:p>
            <a:pPr lvl="2"/>
            <a:r>
              <a:rPr lang="en-US"/>
              <a:t>Operating Assistance</a:t>
            </a:r>
          </a:p>
          <a:p>
            <a:r>
              <a:rPr lang="en-US"/>
              <a:t>Local Funds</a:t>
            </a:r>
          </a:p>
          <a:p>
            <a:pPr lvl="1"/>
            <a:r>
              <a:rPr lang="en-US"/>
              <a:t>Any other state or federal planning funds</a:t>
            </a:r>
          </a:p>
          <a:p>
            <a:pPr lvl="1"/>
            <a:r>
              <a:rPr lang="en-US"/>
              <a:t>Required to match FTA funds</a:t>
            </a:r>
          </a:p>
          <a:p>
            <a:pPr marL="0" indent="0">
              <a:lnSpc>
                <a:spcPct val="150000"/>
              </a:lnSpc>
              <a:spcBef>
                <a:spcPts val="0"/>
              </a:spcBef>
              <a:buNone/>
            </a:pPr>
            <a:endParaRPr lang="en-US" sz="2400" b="1"/>
          </a:p>
        </p:txBody>
      </p:sp>
      <p:pic>
        <p:nvPicPr>
          <p:cNvPr id="17" name="Picture 16">
            <a:extLst>
              <a:ext uri="{FF2B5EF4-FFF2-40B4-BE49-F238E27FC236}">
                <a16:creationId xmlns:a16="http://schemas.microsoft.com/office/drawing/2014/main" id="{D92F2C52-DC5A-477D-B2D1-771C056938CE}"/>
              </a:ext>
            </a:extLst>
          </p:cNvPr>
          <p:cNvPicPr>
            <a:picLocks noChangeAspect="1"/>
          </p:cNvPicPr>
          <p:nvPr/>
        </p:nvPicPr>
        <p:blipFill rotWithShape="1">
          <a:blip r:embed="rId4">
            <a:extLst>
              <a:ext uri="{28A0092B-C50C-407E-A947-70E740481C1C}">
                <a14:useLocalDpi xmlns:a14="http://schemas.microsoft.com/office/drawing/2010/main" val="0"/>
              </a:ext>
            </a:extLst>
          </a:blip>
          <a:srcRect l="74514" t="68050"/>
          <a:stretch/>
        </p:blipFill>
        <p:spPr>
          <a:xfrm>
            <a:off x="9085453" y="4666893"/>
            <a:ext cx="3106547" cy="2191108"/>
          </a:xfrm>
          <a:prstGeom prst="rect">
            <a:avLst/>
          </a:prstGeom>
        </p:spPr>
      </p:pic>
      <p:sp>
        <p:nvSpPr>
          <p:cNvPr id="4" name="Slide Number Placeholder 3">
            <a:extLst>
              <a:ext uri="{FF2B5EF4-FFF2-40B4-BE49-F238E27FC236}">
                <a16:creationId xmlns:a16="http://schemas.microsoft.com/office/drawing/2014/main" id="{29F61D85-8D3D-4F15-BC8A-B59E7F3A78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CE578-6964-40BE-83D3-BE9D90C5181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F458BCDF-1734-A897-2D61-901ED58655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12135" y="571465"/>
            <a:ext cx="2048569" cy="2453224"/>
          </a:xfrm>
          <a:prstGeom prst="rect">
            <a:avLst/>
          </a:prstGeom>
        </p:spPr>
      </p:pic>
    </p:spTree>
    <p:extLst>
      <p:ext uri="{BB962C8B-B14F-4D97-AF65-F5344CB8AC3E}">
        <p14:creationId xmlns:p14="http://schemas.microsoft.com/office/powerpoint/2010/main" val="3405412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FC52BC-BE9F-46F4-8EE6-AF10637676D2}"/>
              </a:ext>
            </a:extLst>
          </p:cNvPr>
          <p:cNvSpPr>
            <a:spLocks noGrp="1"/>
          </p:cNvSpPr>
          <p:nvPr>
            <p:ph type="title"/>
          </p:nvPr>
        </p:nvSpPr>
        <p:spPr>
          <a:xfrm>
            <a:off x="361739" y="367058"/>
            <a:ext cx="5585883" cy="2057401"/>
          </a:xfrm>
          <a:effectLst/>
        </p:spPr>
        <p:txBody>
          <a:bodyPr>
            <a:normAutofit/>
          </a:bodyPr>
          <a:lstStyle/>
          <a:p>
            <a:r>
              <a:rPr lang="en-US" sz="6600" b="1"/>
              <a:t>Resources</a:t>
            </a:r>
          </a:p>
        </p:txBody>
      </p:sp>
      <p:sp>
        <p:nvSpPr>
          <p:cNvPr id="2" name="Slide Number Placeholder 1">
            <a:extLst>
              <a:ext uri="{FF2B5EF4-FFF2-40B4-BE49-F238E27FC236}">
                <a16:creationId xmlns:a16="http://schemas.microsoft.com/office/drawing/2014/main" id="{BC624470-F161-4EDD-B358-3A9E92E83E5C}"/>
              </a:ext>
            </a:extLst>
          </p:cNvPr>
          <p:cNvSpPr>
            <a:spLocks noGrp="1"/>
          </p:cNvSpPr>
          <p:nvPr>
            <p:ph type="sldNum" sz="quarter" idx="12"/>
          </p:nvPr>
        </p:nvSpPr>
        <p:spPr>
          <a:xfrm>
            <a:off x="9214607" y="6356350"/>
            <a:ext cx="2743200" cy="365125"/>
          </a:xfrm>
        </p:spPr>
        <p:txBody>
          <a:bodyPr/>
          <a:lstStyle/>
          <a:p>
            <a:fld id="{840CE578-6964-40BE-83D3-BE9D90C51816}" type="slidenum">
              <a:rPr lang="en-US" smtClean="0"/>
              <a:t>14</a:t>
            </a:fld>
            <a:endParaRPr lang="en-US"/>
          </a:p>
        </p:txBody>
      </p:sp>
      <p:sp>
        <p:nvSpPr>
          <p:cNvPr id="12" name="Freeform: Shape 11">
            <a:extLst>
              <a:ext uri="{FF2B5EF4-FFF2-40B4-BE49-F238E27FC236}">
                <a16:creationId xmlns:a16="http://schemas.microsoft.com/office/drawing/2014/main" id="{E86863C6-7192-0AE4-E914-A2A00E73A9BB}"/>
              </a:ext>
            </a:extLst>
          </p:cNvPr>
          <p:cNvSpPr/>
          <p:nvPr/>
        </p:nvSpPr>
        <p:spPr>
          <a:xfrm>
            <a:off x="4203048" y="1436915"/>
            <a:ext cx="4966925" cy="3624943"/>
          </a:xfrm>
          <a:custGeom>
            <a:avLst/>
            <a:gdLst>
              <a:gd name="connsiteX0" fmla="*/ 4876800 w 4898572"/>
              <a:gd name="connsiteY0" fmla="*/ 272143 h 2318657"/>
              <a:gd name="connsiteX1" fmla="*/ 4898572 w 4898572"/>
              <a:gd name="connsiteY1" fmla="*/ 1088572 h 2318657"/>
              <a:gd name="connsiteX2" fmla="*/ 4822372 w 4898572"/>
              <a:gd name="connsiteY2" fmla="*/ 1774372 h 2318657"/>
              <a:gd name="connsiteX3" fmla="*/ 4702629 w 4898572"/>
              <a:gd name="connsiteY3" fmla="*/ 2318657 h 2318657"/>
              <a:gd name="connsiteX4" fmla="*/ 0 w 4898572"/>
              <a:gd name="connsiteY4" fmla="*/ 2318657 h 2318657"/>
              <a:gd name="connsiteX5" fmla="*/ 0 w 4898572"/>
              <a:gd name="connsiteY5" fmla="*/ 0 h 2318657"/>
              <a:gd name="connsiteX6" fmla="*/ 4844143 w 4898572"/>
              <a:gd name="connsiteY6" fmla="*/ 0 h 2318657"/>
              <a:gd name="connsiteX7" fmla="*/ 4876800 w 4898572"/>
              <a:gd name="connsiteY7" fmla="*/ 272143 h 2318657"/>
              <a:gd name="connsiteX0" fmla="*/ 4876800 w 4898572"/>
              <a:gd name="connsiteY0" fmla="*/ 272143 h 3592286"/>
              <a:gd name="connsiteX1" fmla="*/ 4898572 w 4898572"/>
              <a:gd name="connsiteY1" fmla="*/ 1088572 h 3592286"/>
              <a:gd name="connsiteX2" fmla="*/ 4822372 w 4898572"/>
              <a:gd name="connsiteY2" fmla="*/ 1774372 h 3592286"/>
              <a:gd name="connsiteX3" fmla="*/ 4702629 w 4898572"/>
              <a:gd name="connsiteY3" fmla="*/ 2318657 h 3592286"/>
              <a:gd name="connsiteX4" fmla="*/ 0 w 4898572"/>
              <a:gd name="connsiteY4" fmla="*/ 3592286 h 3592286"/>
              <a:gd name="connsiteX5" fmla="*/ 0 w 4898572"/>
              <a:gd name="connsiteY5" fmla="*/ 0 h 3592286"/>
              <a:gd name="connsiteX6" fmla="*/ 4844143 w 4898572"/>
              <a:gd name="connsiteY6" fmla="*/ 0 h 3592286"/>
              <a:gd name="connsiteX7" fmla="*/ 4876800 w 4898572"/>
              <a:gd name="connsiteY7" fmla="*/ 272143 h 3592286"/>
              <a:gd name="connsiteX0" fmla="*/ 4876800 w 4898572"/>
              <a:gd name="connsiteY0" fmla="*/ 272143 h 3624943"/>
              <a:gd name="connsiteX1" fmla="*/ 4898572 w 4898572"/>
              <a:gd name="connsiteY1" fmla="*/ 1088572 h 3624943"/>
              <a:gd name="connsiteX2" fmla="*/ 4822372 w 4898572"/>
              <a:gd name="connsiteY2" fmla="*/ 1774372 h 3624943"/>
              <a:gd name="connsiteX3" fmla="*/ 4207268 w 4898572"/>
              <a:gd name="connsiteY3" fmla="*/ 3624943 h 3624943"/>
              <a:gd name="connsiteX4" fmla="*/ 0 w 4898572"/>
              <a:gd name="connsiteY4" fmla="*/ 3592286 h 3624943"/>
              <a:gd name="connsiteX5" fmla="*/ 0 w 4898572"/>
              <a:gd name="connsiteY5" fmla="*/ 0 h 3624943"/>
              <a:gd name="connsiteX6" fmla="*/ 4844143 w 4898572"/>
              <a:gd name="connsiteY6" fmla="*/ 0 h 3624943"/>
              <a:gd name="connsiteX7" fmla="*/ 4876800 w 4898572"/>
              <a:gd name="connsiteY7" fmla="*/ 272143 h 3624943"/>
              <a:gd name="connsiteX0" fmla="*/ 4876800 w 4898572"/>
              <a:gd name="connsiteY0" fmla="*/ 272143 h 3624943"/>
              <a:gd name="connsiteX1" fmla="*/ 4898572 w 4898572"/>
              <a:gd name="connsiteY1" fmla="*/ 1088572 h 3624943"/>
              <a:gd name="connsiteX2" fmla="*/ 4657253 w 4898572"/>
              <a:gd name="connsiteY2" fmla="*/ 2579915 h 3624943"/>
              <a:gd name="connsiteX3" fmla="*/ 4207268 w 4898572"/>
              <a:gd name="connsiteY3" fmla="*/ 3624943 h 3624943"/>
              <a:gd name="connsiteX4" fmla="*/ 0 w 4898572"/>
              <a:gd name="connsiteY4" fmla="*/ 3592286 h 3624943"/>
              <a:gd name="connsiteX5" fmla="*/ 0 w 4898572"/>
              <a:gd name="connsiteY5" fmla="*/ 0 h 3624943"/>
              <a:gd name="connsiteX6" fmla="*/ 4844143 w 4898572"/>
              <a:gd name="connsiteY6" fmla="*/ 0 h 3624943"/>
              <a:gd name="connsiteX7" fmla="*/ 4876800 w 4898572"/>
              <a:gd name="connsiteY7" fmla="*/ 272143 h 3624943"/>
              <a:gd name="connsiteX0" fmla="*/ 4876800 w 4898572"/>
              <a:gd name="connsiteY0" fmla="*/ 272143 h 3624943"/>
              <a:gd name="connsiteX1" fmla="*/ 4898572 w 4898572"/>
              <a:gd name="connsiteY1" fmla="*/ 1088572 h 3624943"/>
              <a:gd name="connsiteX2" fmla="*/ 4657253 w 4898572"/>
              <a:gd name="connsiteY2" fmla="*/ 2579915 h 3624943"/>
              <a:gd name="connsiteX3" fmla="*/ 4207268 w 4898572"/>
              <a:gd name="connsiteY3" fmla="*/ 3624943 h 3624943"/>
              <a:gd name="connsiteX4" fmla="*/ 0 w 4898572"/>
              <a:gd name="connsiteY4" fmla="*/ 3592286 h 3624943"/>
              <a:gd name="connsiteX5" fmla="*/ 0 w 4898572"/>
              <a:gd name="connsiteY5" fmla="*/ 0 h 3624943"/>
              <a:gd name="connsiteX6" fmla="*/ 4844143 w 4898572"/>
              <a:gd name="connsiteY6" fmla="*/ 0 h 3624943"/>
              <a:gd name="connsiteX7" fmla="*/ 4876800 w 4898572"/>
              <a:gd name="connsiteY7" fmla="*/ 272143 h 3624943"/>
              <a:gd name="connsiteX0" fmla="*/ 4876800 w 4898572"/>
              <a:gd name="connsiteY0" fmla="*/ 272143 h 3624943"/>
              <a:gd name="connsiteX1" fmla="*/ 4898572 w 4898572"/>
              <a:gd name="connsiteY1" fmla="*/ 1088572 h 3624943"/>
              <a:gd name="connsiteX2" fmla="*/ 4657253 w 4898572"/>
              <a:gd name="connsiteY2" fmla="*/ 2579915 h 3624943"/>
              <a:gd name="connsiteX3" fmla="*/ 4207268 w 4898572"/>
              <a:gd name="connsiteY3" fmla="*/ 3624943 h 3624943"/>
              <a:gd name="connsiteX4" fmla="*/ 0 w 4898572"/>
              <a:gd name="connsiteY4" fmla="*/ 3592286 h 3624943"/>
              <a:gd name="connsiteX5" fmla="*/ 0 w 4898572"/>
              <a:gd name="connsiteY5" fmla="*/ 0 h 3624943"/>
              <a:gd name="connsiteX6" fmla="*/ 4844143 w 4898572"/>
              <a:gd name="connsiteY6" fmla="*/ 0 h 3624943"/>
              <a:gd name="connsiteX7" fmla="*/ 4876800 w 4898572"/>
              <a:gd name="connsiteY7" fmla="*/ 272143 h 3624943"/>
              <a:gd name="connsiteX0" fmla="*/ 4876800 w 4887564"/>
              <a:gd name="connsiteY0" fmla="*/ 272143 h 3624943"/>
              <a:gd name="connsiteX1" fmla="*/ 4887564 w 4887564"/>
              <a:gd name="connsiteY1" fmla="*/ 1371601 h 3624943"/>
              <a:gd name="connsiteX2" fmla="*/ 4657253 w 4887564"/>
              <a:gd name="connsiteY2" fmla="*/ 2579915 h 3624943"/>
              <a:gd name="connsiteX3" fmla="*/ 4207268 w 4887564"/>
              <a:gd name="connsiteY3" fmla="*/ 3624943 h 3624943"/>
              <a:gd name="connsiteX4" fmla="*/ 0 w 4887564"/>
              <a:gd name="connsiteY4" fmla="*/ 3592286 h 3624943"/>
              <a:gd name="connsiteX5" fmla="*/ 0 w 4887564"/>
              <a:gd name="connsiteY5" fmla="*/ 0 h 3624943"/>
              <a:gd name="connsiteX6" fmla="*/ 4844143 w 4887564"/>
              <a:gd name="connsiteY6" fmla="*/ 0 h 3624943"/>
              <a:gd name="connsiteX7" fmla="*/ 4876800 w 4887564"/>
              <a:gd name="connsiteY7" fmla="*/ 272143 h 3624943"/>
              <a:gd name="connsiteX0" fmla="*/ 4909824 w 4909824"/>
              <a:gd name="connsiteY0" fmla="*/ 478972 h 3624943"/>
              <a:gd name="connsiteX1" fmla="*/ 4887564 w 4909824"/>
              <a:gd name="connsiteY1" fmla="*/ 1371601 h 3624943"/>
              <a:gd name="connsiteX2" fmla="*/ 4657253 w 4909824"/>
              <a:gd name="connsiteY2" fmla="*/ 2579915 h 3624943"/>
              <a:gd name="connsiteX3" fmla="*/ 4207268 w 4909824"/>
              <a:gd name="connsiteY3" fmla="*/ 3624943 h 3624943"/>
              <a:gd name="connsiteX4" fmla="*/ 0 w 4909824"/>
              <a:gd name="connsiteY4" fmla="*/ 3592286 h 3624943"/>
              <a:gd name="connsiteX5" fmla="*/ 0 w 4909824"/>
              <a:gd name="connsiteY5" fmla="*/ 0 h 3624943"/>
              <a:gd name="connsiteX6" fmla="*/ 4844143 w 4909824"/>
              <a:gd name="connsiteY6" fmla="*/ 0 h 3624943"/>
              <a:gd name="connsiteX7" fmla="*/ 4909824 w 4909824"/>
              <a:gd name="connsiteY7" fmla="*/ 478972 h 3624943"/>
              <a:gd name="connsiteX0" fmla="*/ 4909824 w 4913828"/>
              <a:gd name="connsiteY0" fmla="*/ 478972 h 3624943"/>
              <a:gd name="connsiteX1" fmla="*/ 4887564 w 4913828"/>
              <a:gd name="connsiteY1" fmla="*/ 1371601 h 3624943"/>
              <a:gd name="connsiteX2" fmla="*/ 4657253 w 4913828"/>
              <a:gd name="connsiteY2" fmla="*/ 2579915 h 3624943"/>
              <a:gd name="connsiteX3" fmla="*/ 4207268 w 4913828"/>
              <a:gd name="connsiteY3" fmla="*/ 3624943 h 3624943"/>
              <a:gd name="connsiteX4" fmla="*/ 0 w 4913828"/>
              <a:gd name="connsiteY4" fmla="*/ 3592286 h 3624943"/>
              <a:gd name="connsiteX5" fmla="*/ 0 w 4913828"/>
              <a:gd name="connsiteY5" fmla="*/ 0 h 3624943"/>
              <a:gd name="connsiteX6" fmla="*/ 4844143 w 4913828"/>
              <a:gd name="connsiteY6" fmla="*/ 0 h 3624943"/>
              <a:gd name="connsiteX7" fmla="*/ 4909824 w 4913828"/>
              <a:gd name="connsiteY7" fmla="*/ 478972 h 362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3828" h="3624943">
                <a:moveTo>
                  <a:pt x="4909824" y="478972"/>
                </a:moveTo>
                <a:cubicBezTo>
                  <a:pt x="4924420" y="928915"/>
                  <a:pt x="4894984" y="1074058"/>
                  <a:pt x="4887564" y="1371601"/>
                </a:cubicBezTo>
                <a:cubicBezTo>
                  <a:pt x="4807124" y="1868715"/>
                  <a:pt x="4825758" y="1843315"/>
                  <a:pt x="4657253" y="2579915"/>
                </a:cubicBezTo>
                <a:cubicBezTo>
                  <a:pt x="4463226" y="3058886"/>
                  <a:pt x="4357263" y="3276600"/>
                  <a:pt x="4207268" y="3624943"/>
                </a:cubicBezTo>
                <a:lnTo>
                  <a:pt x="0" y="3592286"/>
                </a:lnTo>
                <a:lnTo>
                  <a:pt x="0" y="0"/>
                </a:lnTo>
                <a:lnTo>
                  <a:pt x="4844143" y="0"/>
                </a:lnTo>
                <a:lnTo>
                  <a:pt x="4909824" y="478972"/>
                </a:lnTo>
                <a:close/>
              </a:path>
            </a:pathLst>
          </a:custGeom>
          <a:gradFill flip="none" rotWithShape="1">
            <a:gsLst>
              <a:gs pos="100000">
                <a:srgbClr val="699363">
                  <a:alpha val="19000"/>
                </a:srgbClr>
              </a:gs>
              <a:gs pos="74000">
                <a:srgbClr val="4F7A5D">
                  <a:alpha val="67000"/>
                </a:srgbClr>
              </a:gs>
              <a:gs pos="32000">
                <a:srgbClr val="386458">
                  <a:alpha val="7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425567C-E770-40A8-9C4A-C56BE05A0552}"/>
              </a:ext>
            </a:extLst>
          </p:cNvPr>
          <p:cNvSpPr txBox="1"/>
          <p:nvPr/>
        </p:nvSpPr>
        <p:spPr>
          <a:xfrm>
            <a:off x="4537019" y="1670289"/>
            <a:ext cx="5341857" cy="2862322"/>
          </a:xfrm>
          <a:prstGeom prst="rect">
            <a:avLst/>
          </a:prstGeom>
          <a:noFill/>
        </p:spPr>
        <p:txBody>
          <a:bodyPr wrap="square" rtlCol="0">
            <a:spAutoFit/>
          </a:bodyPr>
          <a:lstStyle/>
          <a:p>
            <a:pPr marL="171450" indent="-171450">
              <a:spcAft>
                <a:spcPts val="1800"/>
              </a:spcAft>
              <a:buClr>
                <a:srgbClr val="A8CA2C"/>
              </a:buClr>
              <a:buFont typeface="Arial" panose="020B0604020202020204" pitchFamily="34" charset="0"/>
              <a:buChar char="•"/>
            </a:pPr>
            <a:r>
              <a:rPr lang="en-US" sz="2000">
                <a:solidFill>
                  <a:schemeClr val="bg1"/>
                </a:solidFill>
                <a:hlinkClick r:id="rId3">
                  <a:extLst>
                    <a:ext uri="{A12FA001-AC4F-418D-AE19-62706E023703}">
                      <ahyp:hlinkClr xmlns:ahyp="http://schemas.microsoft.com/office/drawing/2018/hyperlinkcolor" val="tx"/>
                    </a:ext>
                  </a:extLst>
                </a:hlinkClick>
              </a:rPr>
              <a:t>MPO Handbook, Chapter 3</a:t>
            </a:r>
            <a:endParaRPr lang="en-US" sz="2000">
              <a:solidFill>
                <a:schemeClr val="bg1"/>
              </a:solidFill>
            </a:endParaRPr>
          </a:p>
          <a:p>
            <a:pPr marL="171450" indent="-171450">
              <a:spcAft>
                <a:spcPts val="1800"/>
              </a:spcAft>
              <a:buClr>
                <a:srgbClr val="A8CA2C"/>
              </a:buClr>
              <a:buFont typeface="Arial" panose="020B0604020202020204" pitchFamily="34" charset="0"/>
              <a:buChar char="•"/>
            </a:pPr>
            <a:r>
              <a:rPr lang="en-US" sz="2000" dirty="0">
                <a:solidFill>
                  <a:schemeClr val="bg1"/>
                </a:solidFill>
                <a:hlinkClick r:id="rId4">
                  <a:extLst>
                    <a:ext uri="{A12FA001-AC4F-418D-AE19-62706E023703}">
                      <ahyp:hlinkClr xmlns:ahyp="http://schemas.microsoft.com/office/drawing/2018/hyperlinkcolor" val="tx"/>
                    </a:ext>
                  </a:extLst>
                </a:hlinkClick>
              </a:rPr>
              <a:t>IIJA Metropolitan Planning </a:t>
            </a:r>
            <a:br>
              <a:rPr lang="en-US" sz="2000" dirty="0">
                <a:solidFill>
                  <a:schemeClr val="bg1"/>
                </a:solidFill>
                <a:hlinkClick r:id="rId4">
                  <a:extLst>
                    <a:ext uri="{A12FA001-AC4F-418D-AE19-62706E023703}">
                      <ahyp:hlinkClr xmlns:ahyp="http://schemas.microsoft.com/office/drawing/2018/hyperlinkcolor" val="tx"/>
                    </a:ext>
                  </a:extLst>
                </a:hlinkClick>
              </a:rPr>
            </a:br>
            <a:r>
              <a:rPr lang="en-US" sz="2000" dirty="0">
                <a:solidFill>
                  <a:schemeClr val="bg1"/>
                </a:solidFill>
                <a:hlinkClick r:id="rId4">
                  <a:extLst>
                    <a:ext uri="{A12FA001-AC4F-418D-AE19-62706E023703}">
                      <ahyp:hlinkClr xmlns:ahyp="http://schemas.microsoft.com/office/drawing/2018/hyperlinkcolor" val="tx"/>
                    </a:ext>
                  </a:extLst>
                </a:hlinkClick>
              </a:rPr>
              <a:t>Program Fact Sheet</a:t>
            </a:r>
            <a:endParaRPr lang="en-US" sz="2000" dirty="0">
              <a:solidFill>
                <a:schemeClr val="bg1"/>
              </a:solidFill>
            </a:endParaRPr>
          </a:p>
          <a:p>
            <a:pPr marL="171450" indent="-171450">
              <a:spcAft>
                <a:spcPts val="1800"/>
              </a:spcAft>
              <a:buClr>
                <a:srgbClr val="A8CA2C"/>
              </a:buClr>
              <a:buFont typeface="Arial" panose="020B0604020202020204" pitchFamily="34" charset="0"/>
              <a:buChar char="•"/>
            </a:pPr>
            <a:r>
              <a:rPr lang="en-US" sz="2000" dirty="0">
                <a:solidFill>
                  <a:schemeClr val="bg1"/>
                </a:solidFill>
                <a:hlinkClick r:id="rId5">
                  <a:extLst>
                    <a:ext uri="{A12FA001-AC4F-418D-AE19-62706E023703}">
                      <ahyp:hlinkClr xmlns:ahyp="http://schemas.microsoft.com/office/drawing/2018/hyperlinkcolor" val="tx"/>
                    </a:ext>
                  </a:extLst>
                </a:hlinkClick>
              </a:rPr>
              <a:t>IIJA STBG Fact Sheet</a:t>
            </a:r>
            <a:endParaRPr lang="en-US" sz="2000" dirty="0">
              <a:solidFill>
                <a:schemeClr val="bg1"/>
              </a:solidFill>
            </a:endParaRPr>
          </a:p>
          <a:p>
            <a:pPr marL="171450" indent="-171450">
              <a:spcAft>
                <a:spcPts val="1800"/>
              </a:spcAft>
              <a:buClr>
                <a:srgbClr val="A8CA2C"/>
              </a:buClr>
              <a:buFont typeface="Arial" panose="020B0604020202020204" pitchFamily="34" charset="0"/>
              <a:buChar char="•"/>
            </a:pPr>
            <a:r>
              <a:rPr lang="en-US" sz="2000" dirty="0">
                <a:solidFill>
                  <a:schemeClr val="bg1"/>
                </a:solidFill>
                <a:hlinkClick r:id="rId6">
                  <a:extLst>
                    <a:ext uri="{A12FA001-AC4F-418D-AE19-62706E023703}">
                      <ahyp:hlinkClr xmlns:ahyp="http://schemas.microsoft.com/office/drawing/2018/hyperlinkcolor" val="tx"/>
                    </a:ext>
                  </a:extLst>
                </a:hlinkClick>
              </a:rPr>
              <a:t>U.S.C. Title 49, Section 5305</a:t>
            </a:r>
            <a:endParaRPr lang="en-US" sz="2000" dirty="0">
              <a:solidFill>
                <a:schemeClr val="bg1"/>
              </a:solidFill>
            </a:endParaRPr>
          </a:p>
          <a:p>
            <a:pPr marL="171450" marR="0" lvl="0" indent="-171450" algn="l" defTabSz="914400" rtl="0" eaLnBrk="1" fontAlgn="auto" latinLnBrk="0" hangingPunct="1">
              <a:spcBef>
                <a:spcPts val="0"/>
              </a:spcBef>
              <a:spcAft>
                <a:spcPts val="1800"/>
              </a:spcAft>
              <a:buClr>
                <a:srgbClr val="A8CA2C"/>
              </a:buClr>
              <a:buSzTx/>
              <a:buFont typeface="Arial" panose="020B0604020202020204" pitchFamily="34" charset="0"/>
              <a:buChar char="•"/>
              <a:tabLst/>
              <a:defRPr/>
            </a:pPr>
            <a:r>
              <a:rPr lang="en-US" sz="2000" dirty="0">
                <a:solidFill>
                  <a:schemeClr val="bg1"/>
                </a:solidFill>
                <a:hlinkClick r:id="rId7">
                  <a:extLst>
                    <a:ext uri="{A12FA001-AC4F-418D-AE19-62706E023703}">
                      <ahyp:hlinkClr xmlns:ahyp="http://schemas.microsoft.com/office/drawing/2018/hyperlinkcolor" val="tx"/>
                    </a:ext>
                  </a:extLst>
                </a:hlinkClick>
              </a:rPr>
              <a:t>U.S.C. Title 49, Section 5307</a:t>
            </a:r>
            <a:endParaRPr lang="en-US" sz="2000" dirty="0">
              <a:solidFill>
                <a:schemeClr val="bg1"/>
              </a:solidFill>
            </a:endParaRPr>
          </a:p>
        </p:txBody>
      </p:sp>
      <p:cxnSp>
        <p:nvCxnSpPr>
          <p:cNvPr id="14" name="Straight Connector 13">
            <a:extLst>
              <a:ext uri="{FF2B5EF4-FFF2-40B4-BE49-F238E27FC236}">
                <a16:creationId xmlns:a16="http://schemas.microsoft.com/office/drawing/2014/main" id="{FEC2180F-0AA3-F709-E03B-A66CD4C54380}"/>
              </a:ext>
            </a:extLst>
          </p:cNvPr>
          <p:cNvCxnSpPr>
            <a:cxnSpLocks/>
            <a:endCxn id="12" idx="4"/>
          </p:cNvCxnSpPr>
          <p:nvPr/>
        </p:nvCxnSpPr>
        <p:spPr>
          <a:xfrm>
            <a:off x="4203048" y="1436914"/>
            <a:ext cx="0" cy="35922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497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BDBCF-D886-43A4-9322-1B1468A4115D}"/>
              </a:ext>
            </a:extLst>
          </p:cNvPr>
          <p:cNvSpPr>
            <a:spLocks noGrp="1"/>
          </p:cNvSpPr>
          <p:nvPr>
            <p:ph type="title"/>
          </p:nvPr>
        </p:nvSpPr>
        <p:spPr/>
        <p:txBody>
          <a:bodyPr/>
          <a:lstStyle/>
          <a:p>
            <a:r>
              <a:rPr lang="en-US"/>
              <a:t>Florida PL Funding Formula</a:t>
            </a:r>
          </a:p>
        </p:txBody>
      </p:sp>
      <p:sp>
        <p:nvSpPr>
          <p:cNvPr id="5" name="Content Placeholder 4">
            <a:extLst>
              <a:ext uri="{FF2B5EF4-FFF2-40B4-BE49-F238E27FC236}">
                <a16:creationId xmlns:a16="http://schemas.microsoft.com/office/drawing/2014/main" id="{9ABE0FE6-7CFF-D6EC-FAE1-72DCBD55A417}"/>
              </a:ext>
            </a:extLst>
          </p:cNvPr>
          <p:cNvSpPr>
            <a:spLocks noGrp="1"/>
          </p:cNvSpPr>
          <p:nvPr>
            <p:ph idx="1"/>
          </p:nvPr>
        </p:nvSpPr>
        <p:spPr>
          <a:xfrm>
            <a:off x="838200" y="1825625"/>
            <a:ext cx="10515600" cy="884259"/>
          </a:xfrm>
        </p:spPr>
        <p:txBody>
          <a:bodyPr/>
          <a:lstStyle/>
          <a:p>
            <a:pPr marL="0" indent="0">
              <a:buNone/>
            </a:pPr>
            <a:r>
              <a:rPr lang="en-US" b="1">
                <a:solidFill>
                  <a:srgbClr val="255259"/>
                </a:solidFill>
              </a:rPr>
              <a:t>Once Florida receives allocation</a:t>
            </a:r>
          </a:p>
          <a:p>
            <a:pPr lvl="2"/>
            <a:endParaRPr lang="en-US"/>
          </a:p>
        </p:txBody>
      </p:sp>
      <p:sp>
        <p:nvSpPr>
          <p:cNvPr id="4" name="Slide Number Placeholder 3">
            <a:extLst>
              <a:ext uri="{FF2B5EF4-FFF2-40B4-BE49-F238E27FC236}">
                <a16:creationId xmlns:a16="http://schemas.microsoft.com/office/drawing/2014/main" id="{25CDB1AD-D481-40DB-946E-FC5C6A0B2F6C}"/>
              </a:ext>
            </a:extLst>
          </p:cNvPr>
          <p:cNvSpPr>
            <a:spLocks noGrp="1"/>
          </p:cNvSpPr>
          <p:nvPr>
            <p:ph type="sldNum" sz="quarter" idx="12"/>
          </p:nvPr>
        </p:nvSpPr>
        <p:spPr/>
        <p:txBody>
          <a:bodyPr/>
          <a:lstStyle/>
          <a:p>
            <a:fld id="{840CE578-6964-40BE-83D3-BE9D90C51816}" type="slidenum">
              <a:rPr lang="en-US" smtClean="0"/>
              <a:t>2</a:t>
            </a:fld>
            <a:endParaRPr lang="en-US"/>
          </a:p>
        </p:txBody>
      </p:sp>
      <p:sp>
        <p:nvSpPr>
          <p:cNvPr id="6" name="TextBox 5">
            <a:extLst>
              <a:ext uri="{FF2B5EF4-FFF2-40B4-BE49-F238E27FC236}">
                <a16:creationId xmlns:a16="http://schemas.microsoft.com/office/drawing/2014/main" id="{A45CB992-7D6E-0CD0-C753-09554AE74FEA}"/>
              </a:ext>
            </a:extLst>
          </p:cNvPr>
          <p:cNvSpPr txBox="1"/>
          <p:nvPr/>
        </p:nvSpPr>
        <p:spPr>
          <a:xfrm>
            <a:off x="-42068" y="5989492"/>
            <a:ext cx="7229333" cy="400110"/>
          </a:xfrm>
          <a:prstGeom prst="rect">
            <a:avLst/>
          </a:prstGeom>
          <a:noFill/>
        </p:spPr>
        <p:txBody>
          <a:bodyPr wrap="square">
            <a:spAutoFit/>
          </a:bodyPr>
          <a:lstStyle/>
          <a:p>
            <a:pPr lvl="1"/>
            <a:r>
              <a:rPr lang="en-US" sz="2000" i="1">
                <a:solidFill>
                  <a:srgbClr val="367884"/>
                </a:solidFill>
              </a:rPr>
              <a:t>Population data based on 2020 Census, updated with BEBR date</a:t>
            </a:r>
          </a:p>
        </p:txBody>
      </p:sp>
      <p:sp>
        <p:nvSpPr>
          <p:cNvPr id="8" name="Rectangle 7">
            <a:extLst>
              <a:ext uri="{FF2B5EF4-FFF2-40B4-BE49-F238E27FC236}">
                <a16:creationId xmlns:a16="http://schemas.microsoft.com/office/drawing/2014/main" id="{68C7BCE1-5859-F497-04F5-0D5FF5A9F6D6}"/>
              </a:ext>
            </a:extLst>
          </p:cNvPr>
          <p:cNvSpPr/>
          <p:nvPr/>
        </p:nvSpPr>
        <p:spPr>
          <a:xfrm>
            <a:off x="422725" y="2463710"/>
            <a:ext cx="3667302" cy="2587261"/>
          </a:xfrm>
          <a:prstGeom prst="rect">
            <a:avLst/>
          </a:prstGeom>
          <a:solidFill>
            <a:srgbClr val="DEECA8">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9D95BEA5-2F2C-4F6B-9A5F-FA653BD18E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738" y="4296676"/>
            <a:ext cx="2611861" cy="1146874"/>
          </a:xfrm>
          <a:prstGeom prst="rect">
            <a:avLst/>
          </a:prstGeom>
        </p:spPr>
      </p:pic>
      <p:sp>
        <p:nvSpPr>
          <p:cNvPr id="12" name="TextBox 11">
            <a:extLst>
              <a:ext uri="{FF2B5EF4-FFF2-40B4-BE49-F238E27FC236}">
                <a16:creationId xmlns:a16="http://schemas.microsoft.com/office/drawing/2014/main" id="{884E2FE4-A8D1-0630-EE91-022AA48A0A24}"/>
              </a:ext>
            </a:extLst>
          </p:cNvPr>
          <p:cNvSpPr txBox="1"/>
          <p:nvPr/>
        </p:nvSpPr>
        <p:spPr>
          <a:xfrm>
            <a:off x="210451" y="2463710"/>
            <a:ext cx="4112437" cy="1554272"/>
          </a:xfrm>
          <a:prstGeom prst="rect">
            <a:avLst/>
          </a:prstGeom>
          <a:noFill/>
        </p:spPr>
        <p:txBody>
          <a:bodyPr wrap="square">
            <a:spAutoFit/>
          </a:bodyPr>
          <a:lstStyle/>
          <a:p>
            <a:pPr lvl="1">
              <a:spcAft>
                <a:spcPts val="1800"/>
              </a:spcAft>
            </a:pPr>
            <a:r>
              <a:rPr lang="en-US" sz="2800" b="1"/>
              <a:t>MPOAC received </a:t>
            </a:r>
            <a:br>
              <a:rPr lang="en-US" sz="2800" b="1"/>
            </a:br>
            <a:r>
              <a:rPr lang="en-US" sz="2800" b="1"/>
              <a:t>off-the-top allocation</a:t>
            </a:r>
          </a:p>
          <a:p>
            <a:pPr lvl="1">
              <a:spcAft>
                <a:spcPts val="1800"/>
              </a:spcAft>
            </a:pPr>
            <a:r>
              <a:rPr lang="en-US" sz="2400"/>
              <a:t>NARC and AMPO dues</a:t>
            </a:r>
          </a:p>
        </p:txBody>
      </p:sp>
      <p:sp>
        <p:nvSpPr>
          <p:cNvPr id="13" name="Rectangle 12">
            <a:extLst>
              <a:ext uri="{FF2B5EF4-FFF2-40B4-BE49-F238E27FC236}">
                <a16:creationId xmlns:a16="http://schemas.microsoft.com/office/drawing/2014/main" id="{08E3E2B0-AFFE-AA48-07F5-E504239A337E}"/>
              </a:ext>
            </a:extLst>
          </p:cNvPr>
          <p:cNvSpPr/>
          <p:nvPr/>
        </p:nvSpPr>
        <p:spPr>
          <a:xfrm>
            <a:off x="4493182" y="2474559"/>
            <a:ext cx="3375932" cy="2587261"/>
          </a:xfrm>
          <a:prstGeom prst="rect">
            <a:avLst/>
          </a:prstGeom>
          <a:solidFill>
            <a:srgbClr val="DEECA8">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DA487A0-065C-857A-1DDD-9181D2A62546}"/>
              </a:ext>
            </a:extLst>
          </p:cNvPr>
          <p:cNvSpPr/>
          <p:nvPr/>
        </p:nvSpPr>
        <p:spPr>
          <a:xfrm>
            <a:off x="8217441" y="2451793"/>
            <a:ext cx="3551833" cy="2587261"/>
          </a:xfrm>
          <a:prstGeom prst="rect">
            <a:avLst/>
          </a:prstGeom>
          <a:solidFill>
            <a:srgbClr val="DEECA8">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3F06060-9BBE-5C08-0D77-9479109E006A}"/>
              </a:ext>
            </a:extLst>
          </p:cNvPr>
          <p:cNvSpPr txBox="1"/>
          <p:nvPr/>
        </p:nvSpPr>
        <p:spPr>
          <a:xfrm>
            <a:off x="4267483" y="2482242"/>
            <a:ext cx="3744328" cy="1631216"/>
          </a:xfrm>
          <a:prstGeom prst="rect">
            <a:avLst/>
          </a:prstGeom>
          <a:noFill/>
        </p:spPr>
        <p:txBody>
          <a:bodyPr wrap="square">
            <a:spAutoFit/>
          </a:bodyPr>
          <a:lstStyle/>
          <a:p>
            <a:pPr lvl="1"/>
            <a:r>
              <a:rPr lang="en-US" sz="2800" b="1"/>
              <a:t>Each MPO receives Base Allocation:</a:t>
            </a:r>
          </a:p>
          <a:p>
            <a:pPr lvl="1"/>
            <a:r>
              <a:rPr lang="en-US" sz="4400" b="1">
                <a:solidFill>
                  <a:srgbClr val="367884"/>
                </a:solidFill>
              </a:rPr>
              <a:t>$350,000</a:t>
            </a:r>
          </a:p>
        </p:txBody>
      </p:sp>
      <p:sp>
        <p:nvSpPr>
          <p:cNvPr id="22" name="TextBox 21">
            <a:extLst>
              <a:ext uri="{FF2B5EF4-FFF2-40B4-BE49-F238E27FC236}">
                <a16:creationId xmlns:a16="http://schemas.microsoft.com/office/drawing/2014/main" id="{BF990094-43EC-CBF1-BD51-B14C465E6042}"/>
              </a:ext>
            </a:extLst>
          </p:cNvPr>
          <p:cNvSpPr txBox="1"/>
          <p:nvPr/>
        </p:nvSpPr>
        <p:spPr>
          <a:xfrm>
            <a:off x="7923544" y="2482242"/>
            <a:ext cx="4631871" cy="1231106"/>
          </a:xfrm>
          <a:prstGeom prst="rect">
            <a:avLst/>
          </a:prstGeom>
          <a:noFill/>
        </p:spPr>
        <p:txBody>
          <a:bodyPr wrap="square">
            <a:spAutoFit/>
          </a:bodyPr>
          <a:lstStyle/>
          <a:p>
            <a:pPr lvl="1"/>
            <a:r>
              <a:rPr lang="en-US" sz="2800" b="1"/>
              <a:t>Remaining funds split between MPOs</a:t>
            </a:r>
          </a:p>
          <a:p>
            <a:pPr lvl="1"/>
            <a:r>
              <a:rPr lang="en-US"/>
              <a:t>Based on urban area population</a:t>
            </a:r>
          </a:p>
        </p:txBody>
      </p:sp>
      <p:sp>
        <p:nvSpPr>
          <p:cNvPr id="7" name="TextBox 6">
            <a:extLst>
              <a:ext uri="{FF2B5EF4-FFF2-40B4-BE49-F238E27FC236}">
                <a16:creationId xmlns:a16="http://schemas.microsoft.com/office/drawing/2014/main" id="{3F0B0748-0E5F-8F53-BE5C-1458B4997D93}"/>
              </a:ext>
            </a:extLst>
          </p:cNvPr>
          <p:cNvSpPr txBox="1"/>
          <p:nvPr/>
        </p:nvSpPr>
        <p:spPr>
          <a:xfrm>
            <a:off x="245831" y="2282958"/>
            <a:ext cx="751114" cy="769441"/>
          </a:xfrm>
          <a:prstGeom prst="rect">
            <a:avLst/>
          </a:prstGeom>
          <a:noFill/>
        </p:spPr>
        <p:txBody>
          <a:bodyPr wrap="square" rtlCol="0">
            <a:spAutoFit/>
          </a:bodyPr>
          <a:lstStyle/>
          <a:p>
            <a:r>
              <a:rPr lang="en-US" sz="4400" b="1">
                <a:solidFill>
                  <a:srgbClr val="255259"/>
                </a:solidFill>
              </a:rPr>
              <a:t>1</a:t>
            </a:r>
          </a:p>
        </p:txBody>
      </p:sp>
      <p:sp>
        <p:nvSpPr>
          <p:cNvPr id="14" name="TextBox 13">
            <a:extLst>
              <a:ext uri="{FF2B5EF4-FFF2-40B4-BE49-F238E27FC236}">
                <a16:creationId xmlns:a16="http://schemas.microsoft.com/office/drawing/2014/main" id="{54B9F50B-DA43-C0DE-FF9B-C50408598DCF}"/>
              </a:ext>
            </a:extLst>
          </p:cNvPr>
          <p:cNvSpPr txBox="1"/>
          <p:nvPr/>
        </p:nvSpPr>
        <p:spPr>
          <a:xfrm>
            <a:off x="4271743" y="2267836"/>
            <a:ext cx="751114" cy="769441"/>
          </a:xfrm>
          <a:prstGeom prst="rect">
            <a:avLst/>
          </a:prstGeom>
          <a:noFill/>
        </p:spPr>
        <p:txBody>
          <a:bodyPr wrap="square" rtlCol="0">
            <a:spAutoFit/>
          </a:bodyPr>
          <a:lstStyle/>
          <a:p>
            <a:r>
              <a:rPr lang="en-US" sz="4400" b="1">
                <a:solidFill>
                  <a:srgbClr val="255259"/>
                </a:solidFill>
              </a:rPr>
              <a:t>2</a:t>
            </a:r>
          </a:p>
        </p:txBody>
      </p:sp>
      <p:sp>
        <p:nvSpPr>
          <p:cNvPr id="16" name="TextBox 15">
            <a:extLst>
              <a:ext uri="{FF2B5EF4-FFF2-40B4-BE49-F238E27FC236}">
                <a16:creationId xmlns:a16="http://schemas.microsoft.com/office/drawing/2014/main" id="{75FE43D4-72A7-3DDA-38E5-C268EB11804B}"/>
              </a:ext>
            </a:extLst>
          </p:cNvPr>
          <p:cNvSpPr txBox="1"/>
          <p:nvPr/>
        </p:nvSpPr>
        <p:spPr>
          <a:xfrm>
            <a:off x="7996003" y="2245070"/>
            <a:ext cx="751114" cy="769441"/>
          </a:xfrm>
          <a:prstGeom prst="rect">
            <a:avLst/>
          </a:prstGeom>
          <a:noFill/>
        </p:spPr>
        <p:txBody>
          <a:bodyPr wrap="square" rtlCol="0">
            <a:spAutoFit/>
          </a:bodyPr>
          <a:lstStyle/>
          <a:p>
            <a:r>
              <a:rPr lang="en-US" sz="4400" b="1">
                <a:solidFill>
                  <a:srgbClr val="255259"/>
                </a:solidFill>
              </a:rPr>
              <a:t>3</a:t>
            </a:r>
          </a:p>
        </p:txBody>
      </p:sp>
      <p:pic>
        <p:nvPicPr>
          <p:cNvPr id="50" name="Picture 5">
            <a:extLst>
              <a:ext uri="{FF2B5EF4-FFF2-40B4-BE49-F238E27FC236}">
                <a16:creationId xmlns:a16="http://schemas.microsoft.com/office/drawing/2014/main" id="{CB16EC3D-2EB9-45F1-98C1-7C05027B91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22644" y="3811322"/>
            <a:ext cx="2163397" cy="2163397"/>
          </a:xfrm>
          <a:prstGeom prst="rect">
            <a:avLst/>
          </a:prstGeom>
        </p:spPr>
      </p:pic>
    </p:spTree>
    <p:extLst>
      <p:ext uri="{BB962C8B-B14F-4D97-AF65-F5344CB8AC3E}">
        <p14:creationId xmlns:p14="http://schemas.microsoft.com/office/powerpoint/2010/main" val="2976444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BDBCF-D886-43A4-9322-1B1468A4115D}"/>
              </a:ext>
            </a:extLst>
          </p:cNvPr>
          <p:cNvSpPr>
            <a:spLocks noGrp="1"/>
          </p:cNvSpPr>
          <p:nvPr>
            <p:ph type="title"/>
          </p:nvPr>
        </p:nvSpPr>
        <p:spPr>
          <a:xfrm>
            <a:off x="838200" y="330835"/>
            <a:ext cx="10515600" cy="1325563"/>
          </a:xfrm>
        </p:spPr>
        <p:txBody>
          <a:bodyPr/>
          <a:lstStyle/>
          <a:p>
            <a:r>
              <a:rPr lang="en-US"/>
              <a:t>PL Funds</a:t>
            </a:r>
          </a:p>
        </p:txBody>
      </p:sp>
      <p:sp>
        <p:nvSpPr>
          <p:cNvPr id="4" name="Slide Number Placeholder 3">
            <a:extLst>
              <a:ext uri="{FF2B5EF4-FFF2-40B4-BE49-F238E27FC236}">
                <a16:creationId xmlns:a16="http://schemas.microsoft.com/office/drawing/2014/main" id="{25CDB1AD-D481-40DB-946E-FC5C6A0B2F6C}"/>
              </a:ext>
            </a:extLst>
          </p:cNvPr>
          <p:cNvSpPr>
            <a:spLocks noGrp="1"/>
          </p:cNvSpPr>
          <p:nvPr>
            <p:ph type="sldNum" sz="quarter" idx="12"/>
          </p:nvPr>
        </p:nvSpPr>
        <p:spPr/>
        <p:txBody>
          <a:bodyPr/>
          <a:lstStyle/>
          <a:p>
            <a:fld id="{840CE578-6964-40BE-83D3-BE9D90C51816}" type="slidenum">
              <a:rPr lang="en-US" smtClean="0"/>
              <a:t>3</a:t>
            </a:fld>
            <a:endParaRPr lang="en-US"/>
          </a:p>
        </p:txBody>
      </p:sp>
      <p:grpSp>
        <p:nvGrpSpPr>
          <p:cNvPr id="33" name="Group 32">
            <a:extLst>
              <a:ext uri="{FF2B5EF4-FFF2-40B4-BE49-F238E27FC236}">
                <a16:creationId xmlns:a16="http://schemas.microsoft.com/office/drawing/2014/main" id="{C5CA08F1-1628-46B4-0E93-E3428A248821}"/>
              </a:ext>
            </a:extLst>
          </p:cNvPr>
          <p:cNvGrpSpPr/>
          <p:nvPr/>
        </p:nvGrpSpPr>
        <p:grpSpPr>
          <a:xfrm>
            <a:off x="573210" y="3968298"/>
            <a:ext cx="5239722" cy="1724319"/>
            <a:chOff x="717288" y="2741539"/>
            <a:chExt cx="5239722" cy="1724319"/>
          </a:xfrm>
        </p:grpSpPr>
        <p:sp>
          <p:nvSpPr>
            <p:cNvPr id="6" name="TextBox 5">
              <a:extLst>
                <a:ext uri="{FF2B5EF4-FFF2-40B4-BE49-F238E27FC236}">
                  <a16:creationId xmlns:a16="http://schemas.microsoft.com/office/drawing/2014/main" id="{B7AE3506-C64A-4B23-B0B9-46FED8A2AD94}"/>
                </a:ext>
              </a:extLst>
            </p:cNvPr>
            <p:cNvSpPr txBox="1"/>
            <p:nvPr/>
          </p:nvSpPr>
          <p:spPr>
            <a:xfrm>
              <a:off x="1482392" y="2830092"/>
              <a:ext cx="4397574" cy="523220"/>
            </a:xfrm>
            <a:prstGeom prst="rect">
              <a:avLst/>
            </a:prstGeom>
            <a:noFill/>
          </p:spPr>
          <p:txBody>
            <a:bodyPr wrap="square">
              <a:spAutoFit/>
            </a:bodyPr>
            <a:lstStyle/>
            <a:p>
              <a:pPr lvl="0"/>
              <a:r>
                <a:rPr lang="en-US" sz="2800" b="1"/>
                <a:t>FTA Section 5307 Funds</a:t>
              </a:r>
            </a:p>
          </p:txBody>
        </p:sp>
        <p:sp>
          <p:nvSpPr>
            <p:cNvPr id="12" name="TextBox 11">
              <a:extLst>
                <a:ext uri="{FF2B5EF4-FFF2-40B4-BE49-F238E27FC236}">
                  <a16:creationId xmlns:a16="http://schemas.microsoft.com/office/drawing/2014/main" id="{3C27BEFC-C6C5-9BB5-D083-790D92A7E977}"/>
                </a:ext>
              </a:extLst>
            </p:cNvPr>
            <p:cNvSpPr txBox="1"/>
            <p:nvPr/>
          </p:nvSpPr>
          <p:spPr>
            <a:xfrm>
              <a:off x="1704854" y="3265529"/>
              <a:ext cx="4252156" cy="1200329"/>
            </a:xfrm>
            <a:prstGeom prst="rect">
              <a:avLst/>
            </a:prstGeom>
            <a:noFill/>
          </p:spPr>
          <p:txBody>
            <a:bodyPr wrap="square">
              <a:spAutoFit/>
            </a:bodyPr>
            <a:lstStyle/>
            <a:p>
              <a:pPr marL="285750" lvl="0" indent="-285750">
                <a:buFont typeface="Arial" panose="020B0604020202020204" pitchFamily="34" charset="0"/>
                <a:buChar char="•"/>
              </a:pPr>
              <a:r>
                <a:rPr lang="en-US" baseline="0" dirty="0"/>
                <a:t>Secured annually</a:t>
              </a:r>
            </a:p>
            <a:p>
              <a:pPr marL="285750" lvl="0" indent="-285750">
                <a:buFont typeface="Arial" panose="020B0604020202020204" pitchFamily="34" charset="0"/>
                <a:buChar char="•"/>
              </a:pPr>
              <a:r>
                <a:rPr lang="en-US" baseline="0" dirty="0"/>
                <a:t>FTA Section 5307 funds</a:t>
              </a:r>
            </a:p>
            <a:p>
              <a:pPr marL="285750" lvl="0" indent="-285750">
                <a:buFont typeface="Arial" panose="020B0604020202020204" pitchFamily="34" charset="0"/>
                <a:buChar char="•"/>
              </a:pPr>
              <a:r>
                <a:rPr lang="en-US" dirty="0"/>
                <a:t>M</a:t>
              </a:r>
              <a:r>
                <a:rPr lang="en-US" baseline="0" dirty="0"/>
                <a:t>ust be shown in the UPWP when used for planning</a:t>
              </a:r>
            </a:p>
          </p:txBody>
        </p:sp>
        <p:grpSp>
          <p:nvGrpSpPr>
            <p:cNvPr id="20" name="Group 19">
              <a:extLst>
                <a:ext uri="{FF2B5EF4-FFF2-40B4-BE49-F238E27FC236}">
                  <a16:creationId xmlns:a16="http://schemas.microsoft.com/office/drawing/2014/main" id="{D1DC62A6-FCE6-CFBE-5888-3C835BEDE60C}"/>
                </a:ext>
              </a:extLst>
            </p:cNvPr>
            <p:cNvGrpSpPr/>
            <p:nvPr/>
          </p:nvGrpSpPr>
          <p:grpSpPr>
            <a:xfrm>
              <a:off x="717288" y="2741539"/>
              <a:ext cx="739140" cy="739140"/>
              <a:chOff x="693420" y="3170494"/>
              <a:chExt cx="739140" cy="739140"/>
            </a:xfrm>
          </p:grpSpPr>
          <p:sp>
            <p:nvSpPr>
              <p:cNvPr id="19" name="Oval 18">
                <a:extLst>
                  <a:ext uri="{FF2B5EF4-FFF2-40B4-BE49-F238E27FC236}">
                    <a16:creationId xmlns:a16="http://schemas.microsoft.com/office/drawing/2014/main" id="{3206FCA3-30F0-3D21-2D41-D8F2C780BF6C}"/>
                  </a:ext>
                </a:extLst>
              </p:cNvPr>
              <p:cNvSpPr/>
              <p:nvPr/>
            </p:nvSpPr>
            <p:spPr>
              <a:xfrm>
                <a:off x="693420" y="3170494"/>
                <a:ext cx="739140" cy="739140"/>
              </a:xfrm>
              <a:prstGeom prst="ellipse">
                <a:avLst/>
              </a:prstGeom>
              <a:solidFill>
                <a:srgbClr val="D9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611F19A9-96EC-8230-0226-E34F374F6C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917" y="3314649"/>
                <a:ext cx="480801" cy="440901"/>
              </a:xfrm>
              <a:prstGeom prst="rect">
                <a:avLst/>
              </a:prstGeom>
            </p:spPr>
          </p:pic>
        </p:grpSp>
      </p:grpSp>
      <p:grpSp>
        <p:nvGrpSpPr>
          <p:cNvPr id="32" name="Group 31">
            <a:extLst>
              <a:ext uri="{FF2B5EF4-FFF2-40B4-BE49-F238E27FC236}">
                <a16:creationId xmlns:a16="http://schemas.microsoft.com/office/drawing/2014/main" id="{A8FCB14F-5A1D-6AE7-BEFB-5E9F446F93EB}"/>
              </a:ext>
            </a:extLst>
          </p:cNvPr>
          <p:cNvGrpSpPr/>
          <p:nvPr/>
        </p:nvGrpSpPr>
        <p:grpSpPr>
          <a:xfrm>
            <a:off x="709155" y="1538160"/>
            <a:ext cx="5518803" cy="1343433"/>
            <a:chOff x="693420" y="1368904"/>
            <a:chExt cx="5518803" cy="1343433"/>
          </a:xfrm>
        </p:grpSpPr>
        <p:sp>
          <p:nvSpPr>
            <p:cNvPr id="5" name="TextBox 4">
              <a:extLst>
                <a:ext uri="{FF2B5EF4-FFF2-40B4-BE49-F238E27FC236}">
                  <a16:creationId xmlns:a16="http://schemas.microsoft.com/office/drawing/2014/main" id="{66D36367-C1AE-D31C-B05A-CC5CEF562486}"/>
                </a:ext>
              </a:extLst>
            </p:cNvPr>
            <p:cNvSpPr txBox="1"/>
            <p:nvPr/>
          </p:nvSpPr>
          <p:spPr>
            <a:xfrm>
              <a:off x="1486970" y="1368904"/>
              <a:ext cx="4234815" cy="973157"/>
            </a:xfrm>
            <a:prstGeom prst="rect">
              <a:avLst/>
            </a:prstGeom>
            <a:noFill/>
          </p:spPr>
          <p:txBody>
            <a:bodyPr wrap="square">
              <a:spAutoFit/>
            </a:bodyPr>
            <a:lstStyle/>
            <a:p>
              <a:pPr lvl="0"/>
              <a:r>
                <a:rPr lang="en-US" sz="2800" b="1" dirty="0"/>
                <a:t>Metropolitan Planning (PL) Funds</a:t>
              </a:r>
            </a:p>
          </p:txBody>
        </p:sp>
        <p:sp>
          <p:nvSpPr>
            <p:cNvPr id="10" name="TextBox 9">
              <a:extLst>
                <a:ext uri="{FF2B5EF4-FFF2-40B4-BE49-F238E27FC236}">
                  <a16:creationId xmlns:a16="http://schemas.microsoft.com/office/drawing/2014/main" id="{6C14C2CB-1138-FF17-E09B-8C2EACFA885E}"/>
                </a:ext>
              </a:extLst>
            </p:cNvPr>
            <p:cNvSpPr txBox="1"/>
            <p:nvPr/>
          </p:nvSpPr>
          <p:spPr>
            <a:xfrm>
              <a:off x="1701769" y="2343005"/>
              <a:ext cx="4510454" cy="369332"/>
            </a:xfrm>
            <a:prstGeom prst="rect">
              <a:avLst/>
            </a:prstGeom>
            <a:noFill/>
          </p:spPr>
          <p:txBody>
            <a:bodyPr wrap="square">
              <a:spAutoFit/>
            </a:bodyPr>
            <a:lstStyle/>
            <a:p>
              <a:pPr marL="285750" lvl="0" indent="-285750">
                <a:buFont typeface="Arial" panose="020B0604020202020204" pitchFamily="34" charset="0"/>
                <a:buChar char="•"/>
              </a:pPr>
              <a:r>
                <a:rPr lang="en-US" baseline="0"/>
                <a:t>Distributed through FDOT formula</a:t>
              </a:r>
            </a:p>
          </p:txBody>
        </p:sp>
        <p:grpSp>
          <p:nvGrpSpPr>
            <p:cNvPr id="21" name="Group 20">
              <a:extLst>
                <a:ext uri="{FF2B5EF4-FFF2-40B4-BE49-F238E27FC236}">
                  <a16:creationId xmlns:a16="http://schemas.microsoft.com/office/drawing/2014/main" id="{B955BEBC-60D3-FFEA-326D-F36D0688CC3B}"/>
                </a:ext>
              </a:extLst>
            </p:cNvPr>
            <p:cNvGrpSpPr/>
            <p:nvPr/>
          </p:nvGrpSpPr>
          <p:grpSpPr>
            <a:xfrm>
              <a:off x="693420" y="1480836"/>
              <a:ext cx="739140" cy="739140"/>
              <a:chOff x="693420" y="3170494"/>
              <a:chExt cx="739140" cy="739140"/>
            </a:xfrm>
          </p:grpSpPr>
          <p:sp>
            <p:nvSpPr>
              <p:cNvPr id="22" name="Oval 21">
                <a:extLst>
                  <a:ext uri="{FF2B5EF4-FFF2-40B4-BE49-F238E27FC236}">
                    <a16:creationId xmlns:a16="http://schemas.microsoft.com/office/drawing/2014/main" id="{A4DDB53E-4EC8-63A1-7F77-CA39EAF26E90}"/>
                  </a:ext>
                </a:extLst>
              </p:cNvPr>
              <p:cNvSpPr/>
              <p:nvPr/>
            </p:nvSpPr>
            <p:spPr>
              <a:xfrm>
                <a:off x="693420" y="3170494"/>
                <a:ext cx="739140" cy="739140"/>
              </a:xfrm>
              <a:prstGeom prst="ellipse">
                <a:avLst/>
              </a:prstGeom>
              <a:solidFill>
                <a:srgbClr val="D9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370EE87E-1E19-77F8-ECAA-7FB08C992F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917" y="3314649"/>
                <a:ext cx="480801" cy="440901"/>
              </a:xfrm>
              <a:prstGeom prst="rect">
                <a:avLst/>
              </a:prstGeom>
            </p:spPr>
          </p:pic>
        </p:grpSp>
      </p:grpSp>
      <p:grpSp>
        <p:nvGrpSpPr>
          <p:cNvPr id="24" name="Group 23">
            <a:extLst>
              <a:ext uri="{FF2B5EF4-FFF2-40B4-BE49-F238E27FC236}">
                <a16:creationId xmlns:a16="http://schemas.microsoft.com/office/drawing/2014/main" id="{2CAFAA56-4ABC-36F7-B2C2-7EB33916BC88}"/>
              </a:ext>
            </a:extLst>
          </p:cNvPr>
          <p:cNvGrpSpPr/>
          <p:nvPr/>
        </p:nvGrpSpPr>
        <p:grpSpPr>
          <a:xfrm>
            <a:off x="6179365" y="3968298"/>
            <a:ext cx="5262489" cy="1793401"/>
            <a:chOff x="6212223" y="1365939"/>
            <a:chExt cx="5262489" cy="1793401"/>
          </a:xfrm>
        </p:grpSpPr>
        <p:sp>
          <p:nvSpPr>
            <p:cNvPr id="8" name="TextBox 7">
              <a:extLst>
                <a:ext uri="{FF2B5EF4-FFF2-40B4-BE49-F238E27FC236}">
                  <a16:creationId xmlns:a16="http://schemas.microsoft.com/office/drawing/2014/main" id="{D294439D-6EBC-E6C6-42C2-0DD64FD19561}"/>
                </a:ext>
              </a:extLst>
            </p:cNvPr>
            <p:cNvSpPr txBox="1"/>
            <p:nvPr/>
          </p:nvSpPr>
          <p:spPr>
            <a:xfrm>
              <a:off x="7083514" y="1365939"/>
              <a:ext cx="4138134" cy="954107"/>
            </a:xfrm>
            <a:prstGeom prst="rect">
              <a:avLst/>
            </a:prstGeom>
            <a:noFill/>
          </p:spPr>
          <p:txBody>
            <a:bodyPr wrap="square">
              <a:spAutoFit/>
            </a:bodyPr>
            <a:lstStyle/>
            <a:p>
              <a:pPr lvl="0"/>
              <a:r>
                <a:rPr lang="en-US" sz="2800" b="1"/>
                <a:t>Additional FHWA Program Funds</a:t>
              </a:r>
            </a:p>
          </p:txBody>
        </p:sp>
        <p:sp>
          <p:nvSpPr>
            <p:cNvPr id="16" name="TextBox 15">
              <a:extLst>
                <a:ext uri="{FF2B5EF4-FFF2-40B4-BE49-F238E27FC236}">
                  <a16:creationId xmlns:a16="http://schemas.microsoft.com/office/drawing/2014/main" id="{95B91CE4-CE5F-A5E8-7ADC-DB259407A4D8}"/>
                </a:ext>
              </a:extLst>
            </p:cNvPr>
            <p:cNvSpPr txBox="1"/>
            <p:nvPr/>
          </p:nvSpPr>
          <p:spPr>
            <a:xfrm>
              <a:off x="7336577" y="2236010"/>
              <a:ext cx="4138135" cy="923330"/>
            </a:xfrm>
            <a:prstGeom prst="rect">
              <a:avLst/>
            </a:prstGeom>
            <a:noFill/>
          </p:spPr>
          <p:txBody>
            <a:bodyPr wrap="square">
              <a:spAutoFit/>
            </a:bodyPr>
            <a:lstStyle/>
            <a:p>
              <a:pPr marL="285750" lvl="0" indent="-285750">
                <a:buFont typeface="Arial" panose="020B0604020202020204" pitchFamily="34" charset="0"/>
                <a:buChar char="•"/>
              </a:pPr>
              <a:r>
                <a:rPr lang="en-US" baseline="0" dirty="0"/>
                <a:t>For metropolitan transportation planning purposes </a:t>
              </a:r>
            </a:p>
            <a:p>
              <a:pPr marL="285750" lvl="0" indent="-285750">
                <a:buFont typeface="Arial" panose="020B0604020202020204" pitchFamily="34" charset="0"/>
                <a:buChar char="•"/>
              </a:pPr>
              <a:r>
                <a:rPr lang="en-US" baseline="0" dirty="0"/>
                <a:t>Must be shown in the UPWP</a:t>
              </a:r>
            </a:p>
          </p:txBody>
        </p:sp>
        <p:grpSp>
          <p:nvGrpSpPr>
            <p:cNvPr id="25" name="Group 24">
              <a:extLst>
                <a:ext uri="{FF2B5EF4-FFF2-40B4-BE49-F238E27FC236}">
                  <a16:creationId xmlns:a16="http://schemas.microsoft.com/office/drawing/2014/main" id="{1BC05BA7-3CCB-6AA4-EC99-EBE2FA315F94}"/>
                </a:ext>
              </a:extLst>
            </p:cNvPr>
            <p:cNvGrpSpPr/>
            <p:nvPr/>
          </p:nvGrpSpPr>
          <p:grpSpPr>
            <a:xfrm>
              <a:off x="6212223" y="1478388"/>
              <a:ext cx="739140" cy="739140"/>
              <a:chOff x="693420" y="3170494"/>
              <a:chExt cx="739140" cy="739140"/>
            </a:xfrm>
          </p:grpSpPr>
          <p:sp>
            <p:nvSpPr>
              <p:cNvPr id="26" name="Oval 25">
                <a:extLst>
                  <a:ext uri="{FF2B5EF4-FFF2-40B4-BE49-F238E27FC236}">
                    <a16:creationId xmlns:a16="http://schemas.microsoft.com/office/drawing/2014/main" id="{4CC70B0A-2986-47F3-D375-2F310D2263FD}"/>
                  </a:ext>
                </a:extLst>
              </p:cNvPr>
              <p:cNvSpPr/>
              <p:nvPr/>
            </p:nvSpPr>
            <p:spPr>
              <a:xfrm>
                <a:off x="693420" y="3170494"/>
                <a:ext cx="739140" cy="739140"/>
              </a:xfrm>
              <a:prstGeom prst="ellipse">
                <a:avLst/>
              </a:prstGeom>
              <a:solidFill>
                <a:srgbClr val="D9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BA1B7FA1-6C7A-16F9-A1F9-9428DA8EDA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917" y="3314649"/>
                <a:ext cx="480801" cy="440901"/>
              </a:xfrm>
              <a:prstGeom prst="rect">
                <a:avLst/>
              </a:prstGeom>
            </p:spPr>
          </p:pic>
        </p:grpSp>
      </p:grpSp>
      <p:grpSp>
        <p:nvGrpSpPr>
          <p:cNvPr id="31" name="Group 30">
            <a:extLst>
              <a:ext uri="{FF2B5EF4-FFF2-40B4-BE49-F238E27FC236}">
                <a16:creationId xmlns:a16="http://schemas.microsoft.com/office/drawing/2014/main" id="{8359DEB8-CF67-BD2F-4E71-83DFC8CB0300}"/>
              </a:ext>
            </a:extLst>
          </p:cNvPr>
          <p:cNvGrpSpPr/>
          <p:nvPr/>
        </p:nvGrpSpPr>
        <p:grpSpPr>
          <a:xfrm>
            <a:off x="6202698" y="1536219"/>
            <a:ext cx="5249247" cy="2432079"/>
            <a:chOff x="717288" y="4512715"/>
            <a:chExt cx="5249247" cy="2432079"/>
          </a:xfrm>
        </p:grpSpPr>
        <p:grpSp>
          <p:nvGrpSpPr>
            <p:cNvPr id="3" name="Group 2">
              <a:extLst>
                <a:ext uri="{FF2B5EF4-FFF2-40B4-BE49-F238E27FC236}">
                  <a16:creationId xmlns:a16="http://schemas.microsoft.com/office/drawing/2014/main" id="{A874538F-2F4B-56CD-0BBE-9615A8E41C6D}"/>
                </a:ext>
              </a:extLst>
            </p:cNvPr>
            <p:cNvGrpSpPr/>
            <p:nvPr/>
          </p:nvGrpSpPr>
          <p:grpSpPr>
            <a:xfrm>
              <a:off x="717288" y="4512715"/>
              <a:ext cx="739140" cy="739140"/>
              <a:chOff x="693420" y="3170494"/>
              <a:chExt cx="739140" cy="739140"/>
            </a:xfrm>
          </p:grpSpPr>
          <p:sp>
            <p:nvSpPr>
              <p:cNvPr id="9" name="Oval 8">
                <a:extLst>
                  <a:ext uri="{FF2B5EF4-FFF2-40B4-BE49-F238E27FC236}">
                    <a16:creationId xmlns:a16="http://schemas.microsoft.com/office/drawing/2014/main" id="{6DD8003D-9D24-836A-A0F8-A2FB4C0EBE3F}"/>
                  </a:ext>
                </a:extLst>
              </p:cNvPr>
              <p:cNvSpPr/>
              <p:nvPr/>
            </p:nvSpPr>
            <p:spPr>
              <a:xfrm>
                <a:off x="693420" y="3170494"/>
                <a:ext cx="739140" cy="739140"/>
              </a:xfrm>
              <a:prstGeom prst="ellipse">
                <a:avLst/>
              </a:prstGeom>
              <a:solidFill>
                <a:srgbClr val="D9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4B0565B0-5D74-935B-5CF3-07F83E2CBF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917" y="3314649"/>
                <a:ext cx="480801" cy="440901"/>
              </a:xfrm>
              <a:prstGeom prst="rect">
                <a:avLst/>
              </a:prstGeom>
            </p:spPr>
          </p:pic>
        </p:grpSp>
        <p:sp>
          <p:nvSpPr>
            <p:cNvPr id="15" name="TextBox 14">
              <a:extLst>
                <a:ext uri="{FF2B5EF4-FFF2-40B4-BE49-F238E27FC236}">
                  <a16:creationId xmlns:a16="http://schemas.microsoft.com/office/drawing/2014/main" id="{EB9D2683-D9E3-C303-5671-75DD64284709}"/>
                </a:ext>
              </a:extLst>
            </p:cNvPr>
            <p:cNvSpPr txBox="1"/>
            <p:nvPr/>
          </p:nvSpPr>
          <p:spPr>
            <a:xfrm>
              <a:off x="1701769" y="5190468"/>
              <a:ext cx="4264766" cy="1754326"/>
            </a:xfrm>
            <a:prstGeom prst="rect">
              <a:avLst/>
            </a:prstGeom>
            <a:noFill/>
          </p:spPr>
          <p:txBody>
            <a:bodyPr wrap="square">
              <a:spAutoFit/>
            </a:bodyPr>
            <a:lstStyle/>
            <a:p>
              <a:pPr marL="285750" lvl="0" indent="-285750">
                <a:buFont typeface="Arial" panose="020B0604020202020204" pitchFamily="34" charset="0"/>
                <a:buChar char="•"/>
              </a:pPr>
              <a:r>
                <a:rPr lang="en-US" dirty="0"/>
                <a:t>FTA 5305(d) funds that were not subject to the Consolidated Planning Grant (CPG) and not converted to PL funds.</a:t>
              </a:r>
            </a:p>
            <a:p>
              <a:pPr marL="285750" indent="-285750">
                <a:buFont typeface="Arial" panose="020B0604020202020204" pitchFamily="34" charset="0"/>
                <a:buChar char="•"/>
              </a:pPr>
              <a:r>
                <a:rPr lang="en-US" dirty="0"/>
                <a:t>M</a:t>
              </a:r>
              <a:r>
                <a:rPr lang="en-US" baseline="0" dirty="0"/>
                <a:t>ust be shown in the UPWP when used for planning</a:t>
              </a:r>
            </a:p>
            <a:p>
              <a:pPr marL="285750" lvl="0" indent="-285750">
                <a:buFont typeface="Arial" panose="020B0604020202020204" pitchFamily="34" charset="0"/>
                <a:buChar char="•"/>
              </a:pPr>
              <a:endParaRPr lang="en-US" baseline="0" dirty="0"/>
            </a:p>
          </p:txBody>
        </p:sp>
        <p:sp>
          <p:nvSpPr>
            <p:cNvPr id="17" name="TextBox 16">
              <a:extLst>
                <a:ext uri="{FF2B5EF4-FFF2-40B4-BE49-F238E27FC236}">
                  <a16:creationId xmlns:a16="http://schemas.microsoft.com/office/drawing/2014/main" id="{28CD29B0-68F0-B589-19FF-FB04A94AAF64}"/>
                </a:ext>
              </a:extLst>
            </p:cNvPr>
            <p:cNvSpPr txBox="1"/>
            <p:nvPr/>
          </p:nvSpPr>
          <p:spPr>
            <a:xfrm>
              <a:off x="1559436" y="4664927"/>
              <a:ext cx="4397574" cy="523220"/>
            </a:xfrm>
            <a:prstGeom prst="rect">
              <a:avLst/>
            </a:prstGeom>
            <a:noFill/>
          </p:spPr>
          <p:txBody>
            <a:bodyPr wrap="square">
              <a:spAutoFit/>
            </a:bodyPr>
            <a:lstStyle/>
            <a:p>
              <a:pPr lvl="0"/>
              <a:r>
                <a:rPr lang="en-US" sz="2800" b="1"/>
                <a:t>FTA 5305(d) Funds</a:t>
              </a:r>
            </a:p>
          </p:txBody>
        </p:sp>
      </p:grpSp>
    </p:spTree>
    <p:extLst>
      <p:ext uri="{BB962C8B-B14F-4D97-AF65-F5344CB8AC3E}">
        <p14:creationId xmlns:p14="http://schemas.microsoft.com/office/powerpoint/2010/main" val="3124790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BDBCF-D886-43A4-9322-1B1468A4115D}"/>
              </a:ext>
            </a:extLst>
          </p:cNvPr>
          <p:cNvSpPr>
            <a:spLocks noGrp="1"/>
          </p:cNvSpPr>
          <p:nvPr>
            <p:ph type="title"/>
          </p:nvPr>
        </p:nvSpPr>
        <p:spPr/>
        <p:txBody>
          <a:bodyPr/>
          <a:lstStyle/>
          <a:p>
            <a:r>
              <a:rPr lang="en-US" dirty="0"/>
              <a:t>PL Funds (continued)</a:t>
            </a:r>
          </a:p>
        </p:txBody>
      </p:sp>
      <p:sp>
        <p:nvSpPr>
          <p:cNvPr id="4" name="Slide Number Placeholder 3">
            <a:extLst>
              <a:ext uri="{FF2B5EF4-FFF2-40B4-BE49-F238E27FC236}">
                <a16:creationId xmlns:a16="http://schemas.microsoft.com/office/drawing/2014/main" id="{25CDB1AD-D481-40DB-946E-FC5C6A0B2F6C}"/>
              </a:ext>
            </a:extLst>
          </p:cNvPr>
          <p:cNvSpPr>
            <a:spLocks noGrp="1"/>
          </p:cNvSpPr>
          <p:nvPr>
            <p:ph type="sldNum" sz="quarter" idx="12"/>
          </p:nvPr>
        </p:nvSpPr>
        <p:spPr/>
        <p:txBody>
          <a:bodyPr/>
          <a:lstStyle/>
          <a:p>
            <a:fld id="{840CE578-6964-40BE-83D3-BE9D90C51816}" type="slidenum">
              <a:rPr lang="en-US" smtClean="0"/>
              <a:t>4</a:t>
            </a:fld>
            <a:endParaRPr lang="en-US"/>
          </a:p>
        </p:txBody>
      </p:sp>
      <p:grpSp>
        <p:nvGrpSpPr>
          <p:cNvPr id="19" name="Group 18">
            <a:extLst>
              <a:ext uri="{FF2B5EF4-FFF2-40B4-BE49-F238E27FC236}">
                <a16:creationId xmlns:a16="http://schemas.microsoft.com/office/drawing/2014/main" id="{653C1AA2-52A4-F8FB-BD5C-517CC39CAF71}"/>
              </a:ext>
            </a:extLst>
          </p:cNvPr>
          <p:cNvGrpSpPr/>
          <p:nvPr/>
        </p:nvGrpSpPr>
        <p:grpSpPr>
          <a:xfrm>
            <a:off x="713232" y="3844507"/>
            <a:ext cx="5856263" cy="1336632"/>
            <a:chOff x="693420" y="1725210"/>
            <a:chExt cx="5856263" cy="1336632"/>
          </a:xfrm>
        </p:grpSpPr>
        <p:sp>
          <p:nvSpPr>
            <p:cNvPr id="3" name="TextBox 2">
              <a:extLst>
                <a:ext uri="{FF2B5EF4-FFF2-40B4-BE49-F238E27FC236}">
                  <a16:creationId xmlns:a16="http://schemas.microsoft.com/office/drawing/2014/main" id="{FD183172-F22B-39EB-D2A1-F4692B27AEFE}"/>
                </a:ext>
              </a:extLst>
            </p:cNvPr>
            <p:cNvSpPr txBox="1"/>
            <p:nvPr/>
          </p:nvSpPr>
          <p:spPr>
            <a:xfrm>
              <a:off x="1432560" y="1844196"/>
              <a:ext cx="5117123" cy="523220"/>
            </a:xfrm>
            <a:prstGeom prst="rect">
              <a:avLst/>
            </a:prstGeom>
            <a:noFill/>
          </p:spPr>
          <p:txBody>
            <a:bodyPr wrap="square">
              <a:spAutoFit/>
            </a:bodyPr>
            <a:lstStyle/>
            <a:p>
              <a:pPr lvl="0"/>
              <a:r>
                <a:rPr lang="en-US" sz="2800" b="1"/>
                <a:t>Local Funds</a:t>
              </a:r>
            </a:p>
          </p:txBody>
        </p:sp>
        <p:sp>
          <p:nvSpPr>
            <p:cNvPr id="5" name="TextBox 4">
              <a:extLst>
                <a:ext uri="{FF2B5EF4-FFF2-40B4-BE49-F238E27FC236}">
                  <a16:creationId xmlns:a16="http://schemas.microsoft.com/office/drawing/2014/main" id="{ABB5FE00-9C0B-CEDD-F866-564184922547}"/>
                </a:ext>
              </a:extLst>
            </p:cNvPr>
            <p:cNvSpPr txBox="1"/>
            <p:nvPr/>
          </p:nvSpPr>
          <p:spPr>
            <a:xfrm>
              <a:off x="1432560" y="2415511"/>
              <a:ext cx="4510454" cy="646331"/>
            </a:xfrm>
            <a:prstGeom prst="rect">
              <a:avLst/>
            </a:prstGeom>
            <a:noFill/>
          </p:spPr>
          <p:txBody>
            <a:bodyPr wrap="square">
              <a:spAutoFit/>
            </a:bodyPr>
            <a:lstStyle/>
            <a:p>
              <a:pPr marL="285750" lvl="0" indent="-285750">
                <a:buFont typeface="Arial" panose="020B0604020202020204" pitchFamily="34" charset="0"/>
                <a:buChar char="•"/>
              </a:pPr>
              <a:r>
                <a:rPr lang="en-US" dirty="0">
                  <a:solidFill>
                    <a:schemeClr val="tx1"/>
                  </a:solidFill>
                </a:rPr>
                <a:t>Required as a match for FTA funds</a:t>
              </a:r>
            </a:p>
            <a:p>
              <a:pPr marL="285750" lvl="0" indent="-285750">
                <a:buFont typeface="Arial" panose="020B0604020202020204" pitchFamily="34" charset="0"/>
                <a:buChar char="•"/>
              </a:pPr>
              <a:r>
                <a:rPr lang="en-US" dirty="0">
                  <a:solidFill>
                    <a:schemeClr val="tx1"/>
                  </a:solidFill>
                </a:rPr>
                <a:t>May use to supplement project costs</a:t>
              </a:r>
            </a:p>
          </p:txBody>
        </p:sp>
        <p:grpSp>
          <p:nvGrpSpPr>
            <p:cNvPr id="6" name="Group 5">
              <a:extLst>
                <a:ext uri="{FF2B5EF4-FFF2-40B4-BE49-F238E27FC236}">
                  <a16:creationId xmlns:a16="http://schemas.microsoft.com/office/drawing/2014/main" id="{F5075998-EFC3-927F-624C-7B74F87728E3}"/>
                </a:ext>
              </a:extLst>
            </p:cNvPr>
            <p:cNvGrpSpPr/>
            <p:nvPr/>
          </p:nvGrpSpPr>
          <p:grpSpPr>
            <a:xfrm>
              <a:off x="693420" y="1725210"/>
              <a:ext cx="739140" cy="739140"/>
              <a:chOff x="693420" y="3170494"/>
              <a:chExt cx="739140" cy="739140"/>
            </a:xfrm>
          </p:grpSpPr>
          <p:sp>
            <p:nvSpPr>
              <p:cNvPr id="7" name="Oval 6">
                <a:extLst>
                  <a:ext uri="{FF2B5EF4-FFF2-40B4-BE49-F238E27FC236}">
                    <a16:creationId xmlns:a16="http://schemas.microsoft.com/office/drawing/2014/main" id="{F2770852-A216-600B-A28F-7B0204CA8D2F}"/>
                  </a:ext>
                </a:extLst>
              </p:cNvPr>
              <p:cNvSpPr/>
              <p:nvPr/>
            </p:nvSpPr>
            <p:spPr>
              <a:xfrm>
                <a:off x="693420" y="3170494"/>
                <a:ext cx="739140" cy="739140"/>
              </a:xfrm>
              <a:prstGeom prst="ellipse">
                <a:avLst/>
              </a:prstGeom>
              <a:solidFill>
                <a:srgbClr val="D9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59949879-09DC-E508-9102-B92DC1A895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917" y="3314649"/>
                <a:ext cx="480801" cy="440901"/>
              </a:xfrm>
              <a:prstGeom prst="rect">
                <a:avLst/>
              </a:prstGeom>
            </p:spPr>
          </p:pic>
        </p:grpSp>
      </p:grpSp>
      <p:grpSp>
        <p:nvGrpSpPr>
          <p:cNvPr id="20" name="Group 19">
            <a:extLst>
              <a:ext uri="{FF2B5EF4-FFF2-40B4-BE49-F238E27FC236}">
                <a16:creationId xmlns:a16="http://schemas.microsoft.com/office/drawing/2014/main" id="{4615457B-C9DF-967C-8C09-FA5C7E28A079}"/>
              </a:ext>
            </a:extLst>
          </p:cNvPr>
          <p:cNvGrpSpPr/>
          <p:nvPr/>
        </p:nvGrpSpPr>
        <p:grpSpPr>
          <a:xfrm>
            <a:off x="6064241" y="1698682"/>
            <a:ext cx="5856263" cy="1243823"/>
            <a:chOff x="693420" y="3929865"/>
            <a:chExt cx="5856263" cy="1243823"/>
          </a:xfrm>
        </p:grpSpPr>
        <p:sp>
          <p:nvSpPr>
            <p:cNvPr id="9" name="TextBox 8">
              <a:extLst>
                <a:ext uri="{FF2B5EF4-FFF2-40B4-BE49-F238E27FC236}">
                  <a16:creationId xmlns:a16="http://schemas.microsoft.com/office/drawing/2014/main" id="{54924ABB-FB77-398A-1E85-6A51DB265CCA}"/>
                </a:ext>
              </a:extLst>
            </p:cNvPr>
            <p:cNvSpPr txBox="1"/>
            <p:nvPr/>
          </p:nvSpPr>
          <p:spPr>
            <a:xfrm>
              <a:off x="1432560" y="4048851"/>
              <a:ext cx="5117123" cy="523220"/>
            </a:xfrm>
            <a:prstGeom prst="rect">
              <a:avLst/>
            </a:prstGeom>
            <a:noFill/>
          </p:spPr>
          <p:txBody>
            <a:bodyPr wrap="square">
              <a:spAutoFit/>
            </a:bodyPr>
            <a:lstStyle/>
            <a:p>
              <a:pPr lvl="0"/>
              <a:r>
                <a:rPr lang="en-US" sz="2800" b="1"/>
                <a:t>State Funds</a:t>
              </a:r>
            </a:p>
          </p:txBody>
        </p:sp>
        <p:sp>
          <p:nvSpPr>
            <p:cNvPr id="10" name="TextBox 9">
              <a:extLst>
                <a:ext uri="{FF2B5EF4-FFF2-40B4-BE49-F238E27FC236}">
                  <a16:creationId xmlns:a16="http://schemas.microsoft.com/office/drawing/2014/main" id="{738F774E-49E0-B31D-B62C-DBA1B3DB52AD}"/>
                </a:ext>
              </a:extLst>
            </p:cNvPr>
            <p:cNvSpPr txBox="1"/>
            <p:nvPr/>
          </p:nvSpPr>
          <p:spPr>
            <a:xfrm>
              <a:off x="1432560" y="4527357"/>
              <a:ext cx="4510454" cy="646331"/>
            </a:xfrm>
            <a:prstGeom prst="rect">
              <a:avLst/>
            </a:prstGeom>
            <a:noFill/>
          </p:spPr>
          <p:txBody>
            <a:bodyPr wrap="square">
              <a:spAutoFit/>
            </a:bodyPr>
            <a:lstStyle/>
            <a:p>
              <a:pPr marL="285750" lvl="0" indent="-285750">
                <a:buFont typeface="Arial" panose="020B0604020202020204" pitchFamily="34" charset="0"/>
                <a:buChar char="•"/>
              </a:pPr>
              <a:r>
                <a:rPr lang="en-US" dirty="0">
                  <a:solidFill>
                    <a:schemeClr val="tx1"/>
                  </a:solidFill>
                </a:rPr>
                <a:t>Non-Federal match for FTA funds</a:t>
              </a:r>
            </a:p>
            <a:p>
              <a:pPr marL="285750" lvl="0" indent="-285750">
                <a:buFont typeface="Arial" panose="020B0604020202020204" pitchFamily="34" charset="0"/>
                <a:buChar char="•"/>
              </a:pPr>
              <a:r>
                <a:rPr lang="en-US" dirty="0">
                  <a:solidFill>
                    <a:schemeClr val="tx1"/>
                  </a:solidFill>
                </a:rPr>
                <a:t>Provided to MPOs in a vendor relationship</a:t>
              </a:r>
            </a:p>
          </p:txBody>
        </p:sp>
        <p:grpSp>
          <p:nvGrpSpPr>
            <p:cNvPr id="11" name="Group 10">
              <a:extLst>
                <a:ext uri="{FF2B5EF4-FFF2-40B4-BE49-F238E27FC236}">
                  <a16:creationId xmlns:a16="http://schemas.microsoft.com/office/drawing/2014/main" id="{8555673B-F907-8573-E413-22DA05025423}"/>
                </a:ext>
              </a:extLst>
            </p:cNvPr>
            <p:cNvGrpSpPr/>
            <p:nvPr/>
          </p:nvGrpSpPr>
          <p:grpSpPr>
            <a:xfrm>
              <a:off x="693420" y="3929865"/>
              <a:ext cx="739140" cy="739140"/>
              <a:chOff x="693420" y="3170494"/>
              <a:chExt cx="739140" cy="739140"/>
            </a:xfrm>
          </p:grpSpPr>
          <p:sp>
            <p:nvSpPr>
              <p:cNvPr id="12" name="Oval 11">
                <a:extLst>
                  <a:ext uri="{FF2B5EF4-FFF2-40B4-BE49-F238E27FC236}">
                    <a16:creationId xmlns:a16="http://schemas.microsoft.com/office/drawing/2014/main" id="{81BD2B99-7C9F-2B05-33D8-DCF97A6F7A05}"/>
                  </a:ext>
                </a:extLst>
              </p:cNvPr>
              <p:cNvSpPr/>
              <p:nvPr/>
            </p:nvSpPr>
            <p:spPr>
              <a:xfrm>
                <a:off x="693420" y="3170494"/>
                <a:ext cx="739140" cy="739140"/>
              </a:xfrm>
              <a:prstGeom prst="ellipse">
                <a:avLst/>
              </a:prstGeom>
              <a:solidFill>
                <a:srgbClr val="D9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D197219-89D9-1BB7-D403-8F58084C9A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917" y="3314649"/>
                <a:ext cx="480801" cy="440901"/>
              </a:xfrm>
              <a:prstGeom prst="rect">
                <a:avLst/>
              </a:prstGeom>
            </p:spPr>
          </p:pic>
        </p:grpSp>
      </p:grpSp>
      <p:grpSp>
        <p:nvGrpSpPr>
          <p:cNvPr id="21" name="Group 20">
            <a:extLst>
              <a:ext uri="{FF2B5EF4-FFF2-40B4-BE49-F238E27FC236}">
                <a16:creationId xmlns:a16="http://schemas.microsoft.com/office/drawing/2014/main" id="{40522829-E7B3-B30F-5FFD-6E79DFDDC06C}"/>
              </a:ext>
            </a:extLst>
          </p:cNvPr>
          <p:cNvGrpSpPr/>
          <p:nvPr/>
        </p:nvGrpSpPr>
        <p:grpSpPr>
          <a:xfrm>
            <a:off x="6064241" y="3834675"/>
            <a:ext cx="6034618" cy="1704345"/>
            <a:chOff x="5909385" y="1628990"/>
            <a:chExt cx="6034618" cy="1704345"/>
          </a:xfrm>
        </p:grpSpPr>
        <p:sp>
          <p:nvSpPr>
            <p:cNvPr id="14" name="TextBox 13">
              <a:extLst>
                <a:ext uri="{FF2B5EF4-FFF2-40B4-BE49-F238E27FC236}">
                  <a16:creationId xmlns:a16="http://schemas.microsoft.com/office/drawing/2014/main" id="{55E83040-2F22-F95F-CC5D-F7754DD0DC7C}"/>
                </a:ext>
              </a:extLst>
            </p:cNvPr>
            <p:cNvSpPr txBox="1"/>
            <p:nvPr/>
          </p:nvSpPr>
          <p:spPr>
            <a:xfrm>
              <a:off x="6648525" y="1767799"/>
              <a:ext cx="5117123" cy="523220"/>
            </a:xfrm>
            <a:prstGeom prst="rect">
              <a:avLst/>
            </a:prstGeom>
            <a:noFill/>
          </p:spPr>
          <p:txBody>
            <a:bodyPr wrap="square">
              <a:spAutoFit/>
            </a:bodyPr>
            <a:lstStyle/>
            <a:p>
              <a:pPr lvl="0"/>
              <a:r>
                <a:rPr lang="en-US" sz="2800" b="1"/>
                <a:t>Matching Funds</a:t>
              </a:r>
            </a:p>
          </p:txBody>
        </p:sp>
        <p:sp>
          <p:nvSpPr>
            <p:cNvPr id="15" name="TextBox 14">
              <a:extLst>
                <a:ext uri="{FF2B5EF4-FFF2-40B4-BE49-F238E27FC236}">
                  <a16:creationId xmlns:a16="http://schemas.microsoft.com/office/drawing/2014/main" id="{06B25F67-4A78-4D15-4E49-CDD45880A65F}"/>
                </a:ext>
              </a:extLst>
            </p:cNvPr>
            <p:cNvSpPr txBox="1"/>
            <p:nvPr/>
          </p:nvSpPr>
          <p:spPr>
            <a:xfrm>
              <a:off x="6112078" y="2410005"/>
              <a:ext cx="5831925" cy="923330"/>
            </a:xfrm>
            <a:prstGeom prst="rect">
              <a:avLst/>
            </a:prstGeom>
            <a:noFill/>
          </p:spPr>
          <p:txBody>
            <a:bodyPr wrap="square">
              <a:spAutoFit/>
            </a:bodyPr>
            <a:lstStyle/>
            <a:p>
              <a:pPr marL="285750" lvl="0" indent="-285750">
                <a:buFont typeface="Arial" panose="020B0604020202020204" pitchFamily="34" charset="0"/>
                <a:buChar char="•"/>
              </a:pPr>
              <a:r>
                <a:rPr lang="en-US">
                  <a:solidFill>
                    <a:schemeClr val="tx1"/>
                  </a:solidFill>
                </a:rPr>
                <a:t>Matching funds must be placed on a project to secure FTA funds</a:t>
              </a:r>
            </a:p>
            <a:p>
              <a:pPr marL="285750" lvl="0" indent="-285750">
                <a:buFont typeface="Arial" panose="020B0604020202020204" pitchFamily="34" charset="0"/>
                <a:buChar char="•"/>
              </a:pPr>
              <a:r>
                <a:rPr lang="en-US">
                  <a:solidFill>
                    <a:schemeClr val="tx1"/>
                  </a:solidFill>
                </a:rPr>
                <a:t>The matching funds must be shown in Work Program</a:t>
              </a:r>
            </a:p>
          </p:txBody>
        </p:sp>
        <p:grpSp>
          <p:nvGrpSpPr>
            <p:cNvPr id="16" name="Group 15">
              <a:extLst>
                <a:ext uri="{FF2B5EF4-FFF2-40B4-BE49-F238E27FC236}">
                  <a16:creationId xmlns:a16="http://schemas.microsoft.com/office/drawing/2014/main" id="{160DC0B4-5779-EED4-CAB5-50A1D6E8886D}"/>
                </a:ext>
              </a:extLst>
            </p:cNvPr>
            <p:cNvGrpSpPr/>
            <p:nvPr/>
          </p:nvGrpSpPr>
          <p:grpSpPr>
            <a:xfrm>
              <a:off x="5909385" y="1628990"/>
              <a:ext cx="739140" cy="739140"/>
              <a:chOff x="693420" y="3170494"/>
              <a:chExt cx="739140" cy="739140"/>
            </a:xfrm>
          </p:grpSpPr>
          <p:sp>
            <p:nvSpPr>
              <p:cNvPr id="17" name="Oval 16">
                <a:extLst>
                  <a:ext uri="{FF2B5EF4-FFF2-40B4-BE49-F238E27FC236}">
                    <a16:creationId xmlns:a16="http://schemas.microsoft.com/office/drawing/2014/main" id="{D040B106-F18D-3B41-11E1-8611553F0813}"/>
                  </a:ext>
                </a:extLst>
              </p:cNvPr>
              <p:cNvSpPr/>
              <p:nvPr/>
            </p:nvSpPr>
            <p:spPr>
              <a:xfrm>
                <a:off x="693420" y="3170494"/>
                <a:ext cx="739140" cy="739140"/>
              </a:xfrm>
              <a:prstGeom prst="ellipse">
                <a:avLst/>
              </a:prstGeom>
              <a:solidFill>
                <a:srgbClr val="D9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0308624E-81C0-8F9D-4340-BECF172235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917" y="3314649"/>
                <a:ext cx="480801" cy="440901"/>
              </a:xfrm>
              <a:prstGeom prst="rect">
                <a:avLst/>
              </a:prstGeom>
            </p:spPr>
          </p:pic>
        </p:grpSp>
      </p:grpSp>
      <p:grpSp>
        <p:nvGrpSpPr>
          <p:cNvPr id="28" name="Group 27">
            <a:extLst>
              <a:ext uri="{FF2B5EF4-FFF2-40B4-BE49-F238E27FC236}">
                <a16:creationId xmlns:a16="http://schemas.microsoft.com/office/drawing/2014/main" id="{CE203AD3-E3EE-335C-948B-6A9CE92752F9}"/>
              </a:ext>
            </a:extLst>
          </p:cNvPr>
          <p:cNvGrpSpPr/>
          <p:nvPr/>
        </p:nvGrpSpPr>
        <p:grpSpPr>
          <a:xfrm>
            <a:off x="713232" y="1704211"/>
            <a:ext cx="5296211" cy="1524488"/>
            <a:chOff x="418203" y="1704211"/>
            <a:chExt cx="5296211" cy="1524488"/>
          </a:xfrm>
        </p:grpSpPr>
        <p:sp>
          <p:nvSpPr>
            <p:cNvPr id="23" name="TextBox 6">
              <a:extLst>
                <a:ext uri="{FF2B5EF4-FFF2-40B4-BE49-F238E27FC236}">
                  <a16:creationId xmlns:a16="http://schemas.microsoft.com/office/drawing/2014/main" id="{AA5F1E79-83A9-0B0D-1B80-421AA77A1A3D}"/>
                </a:ext>
              </a:extLst>
            </p:cNvPr>
            <p:cNvSpPr txBox="1"/>
            <p:nvPr/>
          </p:nvSpPr>
          <p:spPr>
            <a:xfrm>
              <a:off x="1316840" y="1807206"/>
              <a:ext cx="4397574"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800" b="1" dirty="0"/>
                <a:t>STBG Funds</a:t>
              </a:r>
            </a:p>
          </p:txBody>
        </p:sp>
        <p:sp>
          <p:nvSpPr>
            <p:cNvPr id="24" name="TextBox 13">
              <a:extLst>
                <a:ext uri="{FF2B5EF4-FFF2-40B4-BE49-F238E27FC236}">
                  <a16:creationId xmlns:a16="http://schemas.microsoft.com/office/drawing/2014/main" id="{6C347708-35B7-4C10-BB45-15EB777FC001}"/>
                </a:ext>
              </a:extLst>
            </p:cNvPr>
            <p:cNvSpPr txBox="1"/>
            <p:nvPr/>
          </p:nvSpPr>
          <p:spPr>
            <a:xfrm>
              <a:off x="1542558" y="2305369"/>
              <a:ext cx="3872310"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Font typeface="Arial" panose="020B0604020202020204" pitchFamily="34" charset="0"/>
                <a:buChar char="•"/>
              </a:pPr>
              <a:r>
                <a:rPr lang="en-US" baseline="0" dirty="0"/>
                <a:t>Available for planning purposes</a:t>
              </a:r>
            </a:p>
            <a:p>
              <a:pPr marL="285750" lvl="0" indent="-285750">
                <a:buFont typeface="Arial" panose="020B0604020202020204" pitchFamily="34" charset="0"/>
                <a:buChar char="•"/>
              </a:pPr>
              <a:r>
                <a:rPr lang="en-US" baseline="0" dirty="0"/>
                <a:t>The MPO and District determine STBG fund</a:t>
              </a:r>
            </a:p>
          </p:txBody>
        </p:sp>
        <p:grpSp>
          <p:nvGrpSpPr>
            <p:cNvPr id="25" name="Group 24">
              <a:extLst>
                <a:ext uri="{FF2B5EF4-FFF2-40B4-BE49-F238E27FC236}">
                  <a16:creationId xmlns:a16="http://schemas.microsoft.com/office/drawing/2014/main" id="{4DE90A70-A0E5-A8ED-4F0B-6715DFFCCDF8}"/>
                </a:ext>
              </a:extLst>
            </p:cNvPr>
            <p:cNvGrpSpPr/>
            <p:nvPr/>
          </p:nvGrpSpPr>
          <p:grpSpPr>
            <a:xfrm>
              <a:off x="418203" y="1704211"/>
              <a:ext cx="739140" cy="739140"/>
              <a:chOff x="6059823" y="3660661"/>
              <a:chExt cx="739140" cy="739140"/>
            </a:xfrm>
          </p:grpSpPr>
          <p:sp>
            <p:nvSpPr>
              <p:cNvPr id="26" name="Oval 25">
                <a:extLst>
                  <a:ext uri="{FF2B5EF4-FFF2-40B4-BE49-F238E27FC236}">
                    <a16:creationId xmlns:a16="http://schemas.microsoft.com/office/drawing/2014/main" id="{058EB468-8017-2862-422E-D3B940DC9CEA}"/>
                  </a:ext>
                </a:extLst>
              </p:cNvPr>
              <p:cNvSpPr/>
              <p:nvPr/>
            </p:nvSpPr>
            <p:spPr>
              <a:xfrm>
                <a:off x="6059823" y="3660661"/>
                <a:ext cx="739140" cy="739140"/>
              </a:xfrm>
              <a:prstGeom prst="ellipse">
                <a:avLst/>
              </a:prstGeom>
              <a:solidFill>
                <a:srgbClr val="D9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 name="Graphic 29">
                <a:extLst>
                  <a:ext uri="{FF2B5EF4-FFF2-40B4-BE49-F238E27FC236}">
                    <a16:creationId xmlns:a16="http://schemas.microsoft.com/office/drawing/2014/main" id="{837BCF29-6BE0-C038-9566-C0BF6A910A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9320" y="3804816"/>
                <a:ext cx="480801" cy="440901"/>
              </a:xfrm>
              <a:prstGeom prst="rect">
                <a:avLst/>
              </a:prstGeom>
            </p:spPr>
          </p:pic>
        </p:grpSp>
      </p:grpSp>
    </p:spTree>
    <p:extLst>
      <p:ext uri="{BB962C8B-B14F-4D97-AF65-F5344CB8AC3E}">
        <p14:creationId xmlns:p14="http://schemas.microsoft.com/office/powerpoint/2010/main" val="2502353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BDBCF-D886-43A4-9322-1B1468A4115D}"/>
              </a:ext>
            </a:extLst>
          </p:cNvPr>
          <p:cNvSpPr>
            <a:spLocks noGrp="1"/>
          </p:cNvSpPr>
          <p:nvPr>
            <p:ph type="title"/>
          </p:nvPr>
        </p:nvSpPr>
        <p:spPr/>
        <p:txBody>
          <a:bodyPr/>
          <a:lstStyle/>
          <a:p>
            <a:r>
              <a:rPr lang="en-US"/>
              <a:t>Fund Type: PL Funds</a:t>
            </a:r>
          </a:p>
        </p:txBody>
      </p:sp>
      <p:sp>
        <p:nvSpPr>
          <p:cNvPr id="4" name="Slide Number Placeholder 3">
            <a:extLst>
              <a:ext uri="{FF2B5EF4-FFF2-40B4-BE49-F238E27FC236}">
                <a16:creationId xmlns:a16="http://schemas.microsoft.com/office/drawing/2014/main" id="{25CDB1AD-D481-40DB-946E-FC5C6A0B2F6C}"/>
              </a:ext>
            </a:extLst>
          </p:cNvPr>
          <p:cNvSpPr>
            <a:spLocks noGrp="1"/>
          </p:cNvSpPr>
          <p:nvPr>
            <p:ph type="sldNum" sz="quarter" idx="12"/>
          </p:nvPr>
        </p:nvSpPr>
        <p:spPr/>
        <p:txBody>
          <a:bodyPr/>
          <a:lstStyle/>
          <a:p>
            <a:fld id="{840CE578-6964-40BE-83D3-BE9D90C51816}" type="slidenum">
              <a:rPr lang="en-US" smtClean="0"/>
              <a:t>5</a:t>
            </a:fld>
            <a:endParaRPr lang="en-US"/>
          </a:p>
        </p:txBody>
      </p:sp>
      <p:sp>
        <p:nvSpPr>
          <p:cNvPr id="5" name="Content Placeholder 5">
            <a:extLst>
              <a:ext uri="{FF2B5EF4-FFF2-40B4-BE49-F238E27FC236}">
                <a16:creationId xmlns:a16="http://schemas.microsoft.com/office/drawing/2014/main" id="{B48639BF-984F-4B3D-A8D0-D1DEE01A7377}"/>
              </a:ext>
            </a:extLst>
          </p:cNvPr>
          <p:cNvSpPr>
            <a:spLocks noGrp="1"/>
          </p:cNvSpPr>
          <p:nvPr>
            <p:ph idx="1"/>
          </p:nvPr>
        </p:nvSpPr>
        <p:spPr>
          <a:xfrm>
            <a:off x="838200" y="2427955"/>
            <a:ext cx="5131697" cy="3435349"/>
          </a:xfrm>
        </p:spPr>
        <p:txBody>
          <a:bodyPr>
            <a:normAutofit/>
          </a:bodyPr>
          <a:lstStyle/>
          <a:p>
            <a:r>
              <a:rPr lang="en-US" sz="2800"/>
              <a:t>Year 1 &amp; 2 allocations – same FPN Number</a:t>
            </a:r>
          </a:p>
          <a:p>
            <a:r>
              <a:rPr lang="en-US" sz="2800"/>
              <a:t>Segment number changes at beginning of Year 1  </a:t>
            </a:r>
            <a:endParaRPr lang="en-US"/>
          </a:p>
          <a:p>
            <a:pPr marL="0" indent="0">
              <a:buNone/>
            </a:pPr>
            <a:r>
              <a:rPr lang="en-US" sz="4000"/>
              <a:t>	</a:t>
            </a:r>
            <a:r>
              <a:rPr lang="en-US" sz="4000" err="1"/>
              <a:t>xxxxxx</a:t>
            </a:r>
            <a:r>
              <a:rPr lang="en-US" sz="4000"/>
              <a:t>-</a:t>
            </a:r>
            <a:r>
              <a:rPr lang="en-US" sz="4000">
                <a:solidFill>
                  <a:srgbClr val="FF0000"/>
                </a:solidFill>
              </a:rPr>
              <a:t>x</a:t>
            </a:r>
            <a:r>
              <a:rPr lang="en-US" sz="4000"/>
              <a:t>-xx-xx</a:t>
            </a:r>
          </a:p>
          <a:p>
            <a:pPr marL="0" indent="0">
              <a:buNone/>
            </a:pPr>
            <a:endParaRPr lang="en-US"/>
          </a:p>
        </p:txBody>
      </p:sp>
      <p:grpSp>
        <p:nvGrpSpPr>
          <p:cNvPr id="10" name="Group 9">
            <a:extLst>
              <a:ext uri="{FF2B5EF4-FFF2-40B4-BE49-F238E27FC236}">
                <a16:creationId xmlns:a16="http://schemas.microsoft.com/office/drawing/2014/main" id="{4E7F86F1-EACE-189E-3D80-44131C2441D5}"/>
              </a:ext>
            </a:extLst>
          </p:cNvPr>
          <p:cNvGrpSpPr/>
          <p:nvPr/>
        </p:nvGrpSpPr>
        <p:grpSpPr>
          <a:xfrm>
            <a:off x="6886065" y="1300581"/>
            <a:ext cx="4076101" cy="4076101"/>
            <a:chOff x="6577722" y="896630"/>
            <a:chExt cx="4786711" cy="4786711"/>
          </a:xfrm>
        </p:grpSpPr>
        <p:sp>
          <p:nvSpPr>
            <p:cNvPr id="9" name="Oval 8">
              <a:extLst>
                <a:ext uri="{FF2B5EF4-FFF2-40B4-BE49-F238E27FC236}">
                  <a16:creationId xmlns:a16="http://schemas.microsoft.com/office/drawing/2014/main" id="{46CBBCE3-19B8-1CB2-41BA-C611661F01FF}"/>
                </a:ext>
              </a:extLst>
            </p:cNvPr>
            <p:cNvSpPr/>
            <p:nvPr/>
          </p:nvSpPr>
          <p:spPr>
            <a:xfrm>
              <a:off x="6577722" y="896630"/>
              <a:ext cx="4786711" cy="4786711"/>
            </a:xfrm>
            <a:prstGeom prst="ellipse">
              <a:avLst/>
            </a:prstGeom>
            <a:solidFill>
              <a:srgbClr val="DEECA8">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D3315D53-9377-31F4-89C3-E7656EDDF2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59396" y="1468995"/>
              <a:ext cx="3223360" cy="3641978"/>
            </a:xfrm>
            <a:prstGeom prst="rect">
              <a:avLst/>
            </a:prstGeom>
          </p:spPr>
        </p:pic>
      </p:grpSp>
    </p:spTree>
    <p:extLst>
      <p:ext uri="{BB962C8B-B14F-4D97-AF65-F5344CB8AC3E}">
        <p14:creationId xmlns:p14="http://schemas.microsoft.com/office/powerpoint/2010/main" val="384613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FD2004-6BED-9206-3AA5-93D0CB14BA0F}"/>
              </a:ext>
            </a:extLst>
          </p:cNvPr>
          <p:cNvSpPr/>
          <p:nvPr/>
        </p:nvSpPr>
        <p:spPr>
          <a:xfrm>
            <a:off x="838200" y="1998609"/>
            <a:ext cx="5109433" cy="2906696"/>
          </a:xfrm>
          <a:prstGeom prst="rect">
            <a:avLst/>
          </a:prstGeom>
          <a:solidFill>
            <a:srgbClr val="DEECA8">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FBDBCF-D886-43A4-9322-1B1468A4115D}"/>
              </a:ext>
            </a:extLst>
          </p:cNvPr>
          <p:cNvSpPr>
            <a:spLocks noGrp="1"/>
          </p:cNvSpPr>
          <p:nvPr>
            <p:ph type="title"/>
          </p:nvPr>
        </p:nvSpPr>
        <p:spPr/>
        <p:txBody>
          <a:bodyPr/>
          <a:lstStyle/>
          <a:p>
            <a:r>
              <a:rPr lang="en-US"/>
              <a:t>Fund Type: PL Funds</a:t>
            </a:r>
          </a:p>
        </p:txBody>
      </p:sp>
      <p:sp>
        <p:nvSpPr>
          <p:cNvPr id="5" name="Content Placeholder 5">
            <a:extLst>
              <a:ext uri="{FF2B5EF4-FFF2-40B4-BE49-F238E27FC236}">
                <a16:creationId xmlns:a16="http://schemas.microsoft.com/office/drawing/2014/main" id="{B48639BF-984F-4B3D-A8D0-D1DEE01A7377}"/>
              </a:ext>
            </a:extLst>
          </p:cNvPr>
          <p:cNvSpPr>
            <a:spLocks noGrp="1"/>
          </p:cNvSpPr>
          <p:nvPr>
            <p:ph idx="1"/>
          </p:nvPr>
        </p:nvSpPr>
        <p:spPr>
          <a:xfrm>
            <a:off x="891365" y="2077740"/>
            <a:ext cx="5017955" cy="4351338"/>
          </a:xfrm>
        </p:spPr>
        <p:txBody>
          <a:bodyPr>
            <a:normAutofit/>
          </a:bodyPr>
          <a:lstStyle/>
          <a:p>
            <a:pPr marL="0" indent="0">
              <a:buNone/>
            </a:pPr>
            <a:r>
              <a:rPr lang="en-US" b="1">
                <a:solidFill>
                  <a:srgbClr val="255259"/>
                </a:solidFill>
              </a:rPr>
              <a:t>PL Funds placed into 2-year UPWP budget </a:t>
            </a:r>
          </a:p>
          <a:p>
            <a:pPr lvl="1"/>
            <a:r>
              <a:rPr lang="en-US"/>
              <a:t>Avoids de-obligation of funds from Year 1 into Year 2</a:t>
            </a:r>
          </a:p>
          <a:p>
            <a:pPr lvl="1"/>
            <a:r>
              <a:rPr lang="en-US"/>
              <a:t>Unexpected funds transfer into next Year 2</a:t>
            </a:r>
          </a:p>
          <a:p>
            <a:pPr lvl="1"/>
            <a:r>
              <a:rPr lang="en-US"/>
              <a:t>Drawn down – first in, first out</a:t>
            </a:r>
          </a:p>
        </p:txBody>
      </p:sp>
      <p:sp>
        <p:nvSpPr>
          <p:cNvPr id="4" name="Slide Number Placeholder 3">
            <a:extLst>
              <a:ext uri="{FF2B5EF4-FFF2-40B4-BE49-F238E27FC236}">
                <a16:creationId xmlns:a16="http://schemas.microsoft.com/office/drawing/2014/main" id="{25CDB1AD-D481-40DB-946E-FC5C6A0B2F6C}"/>
              </a:ext>
            </a:extLst>
          </p:cNvPr>
          <p:cNvSpPr>
            <a:spLocks noGrp="1"/>
          </p:cNvSpPr>
          <p:nvPr>
            <p:ph type="sldNum" sz="quarter" idx="12"/>
          </p:nvPr>
        </p:nvSpPr>
        <p:spPr/>
        <p:txBody>
          <a:bodyPr/>
          <a:lstStyle/>
          <a:p>
            <a:fld id="{840CE578-6964-40BE-83D3-BE9D90C51816}" type="slidenum">
              <a:rPr lang="en-US" smtClean="0"/>
              <a:t>6</a:t>
            </a:fld>
            <a:endParaRPr lang="en-US"/>
          </a:p>
        </p:txBody>
      </p:sp>
      <p:sp>
        <p:nvSpPr>
          <p:cNvPr id="11" name="Rectangle 10">
            <a:extLst>
              <a:ext uri="{FF2B5EF4-FFF2-40B4-BE49-F238E27FC236}">
                <a16:creationId xmlns:a16="http://schemas.microsoft.com/office/drawing/2014/main" id="{62E143A0-C9CE-64A4-4AF2-1CA70ECC4DCE}"/>
              </a:ext>
            </a:extLst>
          </p:cNvPr>
          <p:cNvSpPr/>
          <p:nvPr/>
        </p:nvSpPr>
        <p:spPr>
          <a:xfrm>
            <a:off x="6186675" y="1998608"/>
            <a:ext cx="5109433" cy="2906696"/>
          </a:xfrm>
          <a:prstGeom prst="rect">
            <a:avLst/>
          </a:prstGeom>
          <a:solidFill>
            <a:srgbClr val="DEECA8">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5">
            <a:extLst>
              <a:ext uri="{FF2B5EF4-FFF2-40B4-BE49-F238E27FC236}">
                <a16:creationId xmlns:a16="http://schemas.microsoft.com/office/drawing/2014/main" id="{34C35BB0-78E6-924F-2814-369A50F339CF}"/>
              </a:ext>
            </a:extLst>
          </p:cNvPr>
          <p:cNvSpPr txBox="1">
            <a:spLocks/>
          </p:cNvSpPr>
          <p:nvPr/>
        </p:nvSpPr>
        <p:spPr>
          <a:xfrm>
            <a:off x="6229516" y="2051773"/>
            <a:ext cx="4648288" cy="25308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rgbClr val="255259"/>
                </a:solidFill>
              </a:rPr>
              <a:t>Unexpected Year 2 funds are required in next Year 1</a:t>
            </a:r>
          </a:p>
          <a:p>
            <a:pPr lvl="1"/>
            <a:r>
              <a:rPr lang="en-US"/>
              <a:t>De-obligated by April 1</a:t>
            </a:r>
          </a:p>
          <a:p>
            <a:pPr lvl="1"/>
            <a:r>
              <a:rPr lang="en-US"/>
              <a:t>Dependent on available budget</a:t>
            </a:r>
          </a:p>
        </p:txBody>
      </p:sp>
    </p:spTree>
    <p:extLst>
      <p:ext uri="{BB962C8B-B14F-4D97-AF65-F5344CB8AC3E}">
        <p14:creationId xmlns:p14="http://schemas.microsoft.com/office/powerpoint/2010/main" val="1747053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BDBCF-D886-43A4-9322-1B1468A4115D}"/>
              </a:ext>
            </a:extLst>
          </p:cNvPr>
          <p:cNvSpPr>
            <a:spLocks noGrp="1"/>
          </p:cNvSpPr>
          <p:nvPr>
            <p:ph type="title"/>
          </p:nvPr>
        </p:nvSpPr>
        <p:spPr/>
        <p:txBody>
          <a:bodyPr/>
          <a:lstStyle/>
          <a:p>
            <a:r>
              <a:rPr lang="en-US"/>
              <a:t>Fund Type: PL Funds</a:t>
            </a:r>
          </a:p>
        </p:txBody>
      </p:sp>
      <p:sp>
        <p:nvSpPr>
          <p:cNvPr id="4" name="Slide Number Placeholder 3">
            <a:extLst>
              <a:ext uri="{FF2B5EF4-FFF2-40B4-BE49-F238E27FC236}">
                <a16:creationId xmlns:a16="http://schemas.microsoft.com/office/drawing/2014/main" id="{25CDB1AD-D481-40DB-946E-FC5C6A0B2F6C}"/>
              </a:ext>
            </a:extLst>
          </p:cNvPr>
          <p:cNvSpPr>
            <a:spLocks noGrp="1"/>
          </p:cNvSpPr>
          <p:nvPr>
            <p:ph type="sldNum" sz="quarter" idx="12"/>
          </p:nvPr>
        </p:nvSpPr>
        <p:spPr/>
        <p:txBody>
          <a:bodyPr/>
          <a:lstStyle/>
          <a:p>
            <a:fld id="{840CE578-6964-40BE-83D3-BE9D90C51816}" type="slidenum">
              <a:rPr lang="en-US" smtClean="0"/>
              <a:t>7</a:t>
            </a:fld>
            <a:endParaRPr lang="en-US"/>
          </a:p>
        </p:txBody>
      </p:sp>
      <p:sp>
        <p:nvSpPr>
          <p:cNvPr id="5" name="Content Placeholder 5">
            <a:extLst>
              <a:ext uri="{FF2B5EF4-FFF2-40B4-BE49-F238E27FC236}">
                <a16:creationId xmlns:a16="http://schemas.microsoft.com/office/drawing/2014/main" id="{B48639BF-984F-4B3D-A8D0-D1DEE01A7377}"/>
              </a:ext>
            </a:extLst>
          </p:cNvPr>
          <p:cNvSpPr>
            <a:spLocks noGrp="1"/>
          </p:cNvSpPr>
          <p:nvPr>
            <p:ph idx="1"/>
          </p:nvPr>
        </p:nvSpPr>
        <p:spPr>
          <a:xfrm>
            <a:off x="838200" y="1715298"/>
            <a:ext cx="5745480" cy="3435349"/>
          </a:xfrm>
        </p:spPr>
        <p:txBody>
          <a:bodyPr>
            <a:normAutofit lnSpcReduction="10000"/>
          </a:bodyPr>
          <a:lstStyle/>
          <a:p>
            <a:pPr marL="0" indent="0">
              <a:buNone/>
            </a:pPr>
            <a:r>
              <a:rPr lang="en-US" b="1">
                <a:solidFill>
                  <a:srgbClr val="255259"/>
                </a:solidFill>
              </a:rPr>
              <a:t>Used for:</a:t>
            </a:r>
          </a:p>
          <a:p>
            <a:pPr marL="742950" lvl="1" indent="-285750"/>
            <a:r>
              <a:rPr lang="en-US"/>
              <a:t>Allowable and allocable expenditures (2 CFR 200)</a:t>
            </a:r>
          </a:p>
          <a:p>
            <a:pPr marL="742950" lvl="1" indent="-285750"/>
            <a:r>
              <a:rPr lang="en-US"/>
              <a:t>Direct &amp; indirect costs</a:t>
            </a:r>
          </a:p>
          <a:p>
            <a:pPr marL="742950" lvl="1" indent="-285750"/>
            <a:r>
              <a:rPr lang="en-US"/>
              <a:t>Third-party services </a:t>
            </a:r>
          </a:p>
          <a:p>
            <a:pPr marL="742950" lvl="1" indent="-285750"/>
            <a:r>
              <a:rPr lang="en-US"/>
              <a:t>Travel &amp; Per diem reimbursements </a:t>
            </a:r>
          </a:p>
          <a:p>
            <a:pPr marL="457200" lvl="1" indent="0">
              <a:buNone/>
            </a:pPr>
            <a:endParaRPr lang="en-US"/>
          </a:p>
          <a:p>
            <a:pPr marL="0" indent="0">
              <a:buNone/>
            </a:pPr>
            <a:r>
              <a:rPr lang="en-US" b="1">
                <a:solidFill>
                  <a:srgbClr val="255259"/>
                </a:solidFill>
              </a:rPr>
              <a:t>Indirect Rate – do not authorize payment for items included</a:t>
            </a:r>
          </a:p>
          <a:p>
            <a:pPr marL="0" indent="0">
              <a:buNone/>
            </a:pPr>
            <a:endParaRPr lang="en-US"/>
          </a:p>
        </p:txBody>
      </p:sp>
      <p:sp>
        <p:nvSpPr>
          <p:cNvPr id="8" name="Oval 7">
            <a:extLst>
              <a:ext uri="{FF2B5EF4-FFF2-40B4-BE49-F238E27FC236}">
                <a16:creationId xmlns:a16="http://schemas.microsoft.com/office/drawing/2014/main" id="{563C551E-6C7A-87AA-ED30-F27F6BCCBC77}"/>
              </a:ext>
            </a:extLst>
          </p:cNvPr>
          <p:cNvSpPr/>
          <p:nvPr/>
        </p:nvSpPr>
        <p:spPr>
          <a:xfrm>
            <a:off x="6886065" y="1300581"/>
            <a:ext cx="4076101" cy="4076101"/>
          </a:xfrm>
          <a:prstGeom prst="ellipse">
            <a:avLst/>
          </a:prstGeom>
          <a:solidFill>
            <a:srgbClr val="DEECA8">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57BDFC79-E7DF-55B4-437B-41A0E78ACA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2541" y="1874727"/>
            <a:ext cx="2580922" cy="2885276"/>
          </a:xfrm>
          <a:prstGeom prst="rect">
            <a:avLst/>
          </a:prstGeom>
        </p:spPr>
      </p:pic>
    </p:spTree>
    <p:extLst>
      <p:ext uri="{BB962C8B-B14F-4D97-AF65-F5344CB8AC3E}">
        <p14:creationId xmlns:p14="http://schemas.microsoft.com/office/powerpoint/2010/main" val="1144906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BDBCF-D886-43A4-9322-1B1468A4115D}"/>
              </a:ext>
            </a:extLst>
          </p:cNvPr>
          <p:cNvSpPr>
            <a:spLocks noGrp="1"/>
          </p:cNvSpPr>
          <p:nvPr>
            <p:ph type="title"/>
          </p:nvPr>
        </p:nvSpPr>
        <p:spPr>
          <a:xfrm>
            <a:off x="838200" y="365125"/>
            <a:ext cx="11512785" cy="1344377"/>
          </a:xfrm>
        </p:spPr>
        <p:txBody>
          <a:bodyPr/>
          <a:lstStyle/>
          <a:p>
            <a:r>
              <a:rPr lang="en-US"/>
              <a:t>State Transportation Block Grant (STBG) Funds</a:t>
            </a:r>
          </a:p>
        </p:txBody>
      </p:sp>
      <p:sp>
        <p:nvSpPr>
          <p:cNvPr id="4" name="Slide Number Placeholder 3">
            <a:extLst>
              <a:ext uri="{FF2B5EF4-FFF2-40B4-BE49-F238E27FC236}">
                <a16:creationId xmlns:a16="http://schemas.microsoft.com/office/drawing/2014/main" id="{25CDB1AD-D481-40DB-946E-FC5C6A0B2F6C}"/>
              </a:ext>
            </a:extLst>
          </p:cNvPr>
          <p:cNvSpPr>
            <a:spLocks noGrp="1"/>
          </p:cNvSpPr>
          <p:nvPr>
            <p:ph type="sldNum" sz="quarter" idx="12"/>
          </p:nvPr>
        </p:nvSpPr>
        <p:spPr/>
        <p:txBody>
          <a:bodyPr/>
          <a:lstStyle/>
          <a:p>
            <a:fld id="{840CE578-6964-40BE-83D3-BE9D90C51816}" type="slidenum">
              <a:rPr lang="en-US" smtClean="0"/>
              <a:t>8</a:t>
            </a:fld>
            <a:endParaRPr lang="en-US"/>
          </a:p>
        </p:txBody>
      </p:sp>
      <p:sp>
        <p:nvSpPr>
          <p:cNvPr id="6" name="Oval 5">
            <a:extLst>
              <a:ext uri="{FF2B5EF4-FFF2-40B4-BE49-F238E27FC236}">
                <a16:creationId xmlns:a16="http://schemas.microsoft.com/office/drawing/2014/main" id="{5DFEE2BF-E94D-2887-E188-8C7CE22985B0}"/>
              </a:ext>
            </a:extLst>
          </p:cNvPr>
          <p:cNvSpPr/>
          <p:nvPr/>
        </p:nvSpPr>
        <p:spPr>
          <a:xfrm>
            <a:off x="6886065" y="1502600"/>
            <a:ext cx="4076101" cy="4076101"/>
          </a:xfrm>
          <a:prstGeom prst="ellipse">
            <a:avLst/>
          </a:prstGeom>
          <a:solidFill>
            <a:srgbClr val="DEECA8">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5">
            <a:extLst>
              <a:ext uri="{FF2B5EF4-FFF2-40B4-BE49-F238E27FC236}">
                <a16:creationId xmlns:a16="http://schemas.microsoft.com/office/drawing/2014/main" id="{835C5D13-B8F4-4087-A89E-583D7E4342A9}"/>
              </a:ext>
            </a:extLst>
          </p:cNvPr>
          <p:cNvSpPr txBox="1">
            <a:spLocks/>
          </p:cNvSpPr>
          <p:nvPr/>
        </p:nvSpPr>
        <p:spPr>
          <a:xfrm>
            <a:off x="838200" y="2147466"/>
            <a:ext cx="5411993" cy="27863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255259"/>
                </a:solidFill>
              </a:rPr>
              <a:t>Used for:</a:t>
            </a:r>
          </a:p>
          <a:p>
            <a:pPr lvl="1"/>
            <a:r>
              <a:rPr lang="en-US"/>
              <a:t>Projects on or off-system</a:t>
            </a:r>
          </a:p>
          <a:p>
            <a:pPr lvl="1"/>
            <a:r>
              <a:rPr lang="en-US"/>
              <a:t>Planning activities and studies</a:t>
            </a:r>
          </a:p>
          <a:p>
            <a:pPr marL="0" indent="0">
              <a:buNone/>
            </a:pPr>
            <a:r>
              <a:rPr lang="en-US" b="1">
                <a:solidFill>
                  <a:srgbClr val="255259"/>
                </a:solidFill>
              </a:rPr>
              <a:t>State provides 100% soft match with toll credits</a:t>
            </a:r>
          </a:p>
        </p:txBody>
      </p:sp>
      <p:pic>
        <p:nvPicPr>
          <p:cNvPr id="5" name="Graphic 4">
            <a:extLst>
              <a:ext uri="{FF2B5EF4-FFF2-40B4-BE49-F238E27FC236}">
                <a16:creationId xmlns:a16="http://schemas.microsoft.com/office/drawing/2014/main" id="{24BBC87B-9D77-CBB3-A1D4-C7590DC8D1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1627" y="2341613"/>
            <a:ext cx="2604976" cy="2604976"/>
          </a:xfrm>
          <a:prstGeom prst="rect">
            <a:avLst/>
          </a:prstGeom>
        </p:spPr>
      </p:pic>
    </p:spTree>
    <p:extLst>
      <p:ext uri="{BB962C8B-B14F-4D97-AF65-F5344CB8AC3E}">
        <p14:creationId xmlns:p14="http://schemas.microsoft.com/office/powerpoint/2010/main" val="3239154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BDBCF-D886-43A4-9322-1B1468A4115D}"/>
              </a:ext>
            </a:extLst>
          </p:cNvPr>
          <p:cNvSpPr>
            <a:spLocks noGrp="1"/>
          </p:cNvSpPr>
          <p:nvPr>
            <p:ph type="title"/>
          </p:nvPr>
        </p:nvSpPr>
        <p:spPr>
          <a:xfrm>
            <a:off x="838200" y="365125"/>
            <a:ext cx="11569229" cy="1344377"/>
          </a:xfrm>
        </p:spPr>
        <p:txBody>
          <a:bodyPr/>
          <a:lstStyle/>
          <a:p>
            <a:r>
              <a:rPr lang="en-US"/>
              <a:t>State Transportation Block Grant (STBG) Funds</a:t>
            </a:r>
          </a:p>
        </p:txBody>
      </p:sp>
      <p:sp>
        <p:nvSpPr>
          <p:cNvPr id="4" name="Slide Number Placeholder 3">
            <a:extLst>
              <a:ext uri="{FF2B5EF4-FFF2-40B4-BE49-F238E27FC236}">
                <a16:creationId xmlns:a16="http://schemas.microsoft.com/office/drawing/2014/main" id="{25CDB1AD-D481-40DB-946E-FC5C6A0B2F6C}"/>
              </a:ext>
            </a:extLst>
          </p:cNvPr>
          <p:cNvSpPr>
            <a:spLocks noGrp="1"/>
          </p:cNvSpPr>
          <p:nvPr>
            <p:ph type="sldNum" sz="quarter" idx="12"/>
          </p:nvPr>
        </p:nvSpPr>
        <p:spPr/>
        <p:txBody>
          <a:bodyPr/>
          <a:lstStyle/>
          <a:p>
            <a:fld id="{840CE578-6964-40BE-83D3-BE9D90C51816}" type="slidenum">
              <a:rPr lang="en-US" smtClean="0"/>
              <a:t>9</a:t>
            </a:fld>
            <a:endParaRPr lang="en-US"/>
          </a:p>
        </p:txBody>
      </p:sp>
      <p:sp>
        <p:nvSpPr>
          <p:cNvPr id="5" name="Content Placeholder 5">
            <a:extLst>
              <a:ext uri="{FF2B5EF4-FFF2-40B4-BE49-F238E27FC236}">
                <a16:creationId xmlns:a16="http://schemas.microsoft.com/office/drawing/2014/main" id="{B48639BF-984F-4B3D-A8D0-D1DEE01A7377}"/>
              </a:ext>
            </a:extLst>
          </p:cNvPr>
          <p:cNvSpPr>
            <a:spLocks noGrp="1"/>
          </p:cNvSpPr>
          <p:nvPr>
            <p:ph idx="1"/>
          </p:nvPr>
        </p:nvSpPr>
        <p:spPr>
          <a:xfrm>
            <a:off x="838199" y="1709502"/>
            <a:ext cx="6132756" cy="4551449"/>
          </a:xfrm>
        </p:spPr>
        <p:txBody>
          <a:bodyPr>
            <a:normAutofit/>
          </a:bodyPr>
          <a:lstStyle/>
          <a:p>
            <a:pPr marL="0" indent="0">
              <a:buNone/>
            </a:pPr>
            <a:r>
              <a:rPr lang="en-US" b="1">
                <a:solidFill>
                  <a:srgbClr val="255259"/>
                </a:solidFill>
              </a:rPr>
              <a:t>Federal-aid highway flexible funding program</a:t>
            </a:r>
          </a:p>
          <a:p>
            <a:pPr lvl="1"/>
            <a:r>
              <a:rPr lang="en-US"/>
              <a:t>Roads</a:t>
            </a:r>
          </a:p>
          <a:p>
            <a:pPr lvl="1"/>
            <a:r>
              <a:rPr lang="en-US"/>
              <a:t>Transit</a:t>
            </a:r>
          </a:p>
          <a:p>
            <a:pPr lvl="1"/>
            <a:r>
              <a:rPr lang="en-US"/>
              <a:t>Seaports</a:t>
            </a:r>
          </a:p>
          <a:p>
            <a:pPr lvl="1"/>
            <a:r>
              <a:rPr lang="en-US"/>
              <a:t>Airport Access</a:t>
            </a:r>
          </a:p>
          <a:p>
            <a:pPr lvl="1"/>
            <a:r>
              <a:rPr lang="en-US"/>
              <a:t>Vanpool</a:t>
            </a:r>
          </a:p>
          <a:p>
            <a:pPr lvl="1"/>
            <a:r>
              <a:rPr lang="en-US"/>
              <a:t>Bicycle &amp; Pedestrian Facilities</a:t>
            </a:r>
          </a:p>
          <a:p>
            <a:pPr marL="0" indent="0">
              <a:buNone/>
            </a:pPr>
            <a:r>
              <a:rPr lang="en-US" b="1">
                <a:solidFill>
                  <a:srgbClr val="255259"/>
                </a:solidFill>
              </a:rPr>
              <a:t>Unexpended funds do not necessarily carry forward</a:t>
            </a:r>
          </a:p>
          <a:p>
            <a:endParaRPr lang="en-US" b="1"/>
          </a:p>
          <a:p>
            <a:pPr marL="0" indent="0">
              <a:buNone/>
            </a:pPr>
            <a:endParaRPr lang="en-US"/>
          </a:p>
        </p:txBody>
      </p:sp>
      <p:sp>
        <p:nvSpPr>
          <p:cNvPr id="10" name="Oval 9">
            <a:extLst>
              <a:ext uri="{FF2B5EF4-FFF2-40B4-BE49-F238E27FC236}">
                <a16:creationId xmlns:a16="http://schemas.microsoft.com/office/drawing/2014/main" id="{CBEF1A7C-AB95-DA84-5987-3AD5559056B8}"/>
              </a:ext>
            </a:extLst>
          </p:cNvPr>
          <p:cNvSpPr/>
          <p:nvPr/>
        </p:nvSpPr>
        <p:spPr>
          <a:xfrm>
            <a:off x="6886065" y="1502600"/>
            <a:ext cx="4076101" cy="4076101"/>
          </a:xfrm>
          <a:prstGeom prst="ellipse">
            <a:avLst/>
          </a:prstGeom>
          <a:solidFill>
            <a:srgbClr val="DEECA8">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4539220-7FB8-95CC-F196-B8279A4DD2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61227" y="2172316"/>
            <a:ext cx="2538338" cy="2835620"/>
          </a:xfrm>
          <a:prstGeom prst="rect">
            <a:avLst/>
          </a:prstGeom>
        </p:spPr>
      </p:pic>
    </p:spTree>
    <p:extLst>
      <p:ext uri="{BB962C8B-B14F-4D97-AF65-F5344CB8AC3E}">
        <p14:creationId xmlns:p14="http://schemas.microsoft.com/office/powerpoint/2010/main" val="1454444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19B7687B665C45B40F21657DB55315" ma:contentTypeVersion="7" ma:contentTypeDescription="Create a new document." ma:contentTypeScope="" ma:versionID="12be4a3a50a369a9040e85de9ac9d4b4">
  <xsd:schema xmlns:xsd="http://www.w3.org/2001/XMLSchema" xmlns:xs="http://www.w3.org/2001/XMLSchema" xmlns:p="http://schemas.microsoft.com/office/2006/metadata/properties" xmlns:ns2="82bee8c8-2ae8-4d1a-ac1a-617ac59eadb9" targetNamespace="http://schemas.microsoft.com/office/2006/metadata/properties" ma:root="true" ma:fieldsID="922cfbcb40b08797532a29d5fcc5653c" ns2:_="">
    <xsd:import namespace="82bee8c8-2ae8-4d1a-ac1a-617ac59eadb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bee8c8-2ae8-4d1a-ac1a-617ac59ead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haredContentType xmlns="Microsoft.SharePoint.Taxonomy.ContentTypeSync" SourceId="90d9232b-3ef6-462c-bf90-a33a2db08da6" ContentTypeId="0x01" PreviousValue="false"/>
</file>

<file path=customXml/itemProps1.xml><?xml version="1.0" encoding="utf-8"?>
<ds:datastoreItem xmlns:ds="http://schemas.openxmlformats.org/officeDocument/2006/customXml" ds:itemID="{D4A97730-2134-4884-8B5F-5FD279ED1E72}">
  <ds:schemaRefs>
    <ds:schemaRef ds:uri="http://schemas.microsoft.com/sharepoint/v3/contenttype/forms"/>
  </ds:schemaRefs>
</ds:datastoreItem>
</file>

<file path=customXml/itemProps2.xml><?xml version="1.0" encoding="utf-8"?>
<ds:datastoreItem xmlns:ds="http://schemas.openxmlformats.org/officeDocument/2006/customXml" ds:itemID="{19D4CC7C-2843-4C32-AC29-BD447D489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bee8c8-2ae8-4d1a-ac1a-617ac59ead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F131FF-277E-4D9B-87EB-136419CC05EA}">
  <ds:schemaRefs>
    <ds:schemaRef ds:uri="http://www.w3.org/XML/1998/namespace"/>
    <ds:schemaRef ds:uri="http://purl.org/dc/terms/"/>
    <ds:schemaRef ds:uri="http://purl.org/dc/elements/1.1/"/>
    <ds:schemaRef ds:uri="ba704c32-1311-40a0-b101-ff6fed9d22ec"/>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d77f16a7-3e50-40ad-8394-7e00c2f8f412"/>
    <ds:schemaRef ds:uri="http://schemas.microsoft.com/office/2006/metadata/properties"/>
  </ds:schemaRefs>
</ds:datastoreItem>
</file>

<file path=customXml/itemProps4.xml><?xml version="1.0" encoding="utf-8"?>
<ds:datastoreItem xmlns:ds="http://schemas.openxmlformats.org/officeDocument/2006/customXml" ds:itemID="{5C32E356-8EE9-4992-B5EF-B052AAA7BCC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1772</Words>
  <Application>Microsoft Office PowerPoint</Application>
  <PresentationFormat>Widescreen</PresentationFormat>
  <Paragraphs>254</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Florida PL Funding Formula</vt:lpstr>
      <vt:lpstr>PL Funds</vt:lpstr>
      <vt:lpstr>PL Funds (continued)</vt:lpstr>
      <vt:lpstr>Fund Type: PL Funds</vt:lpstr>
      <vt:lpstr>Fund Type: PL Funds</vt:lpstr>
      <vt:lpstr>Fund Type: PL Funds</vt:lpstr>
      <vt:lpstr>State Transportation Block Grant (STBG) Funds</vt:lpstr>
      <vt:lpstr>State Transportation Block Grant (STBG) Funds</vt:lpstr>
      <vt:lpstr>State Transportation Block Grant (STBG) Funds</vt:lpstr>
      <vt:lpstr>Fund Type: FTA Funds</vt:lpstr>
      <vt:lpstr>Fund Type: Local Funds</vt:lpstr>
      <vt:lpstr>Recap</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Keys, Lauren</dc:creator>
  <cp:lastModifiedBy>Nuckols, Ryan</cp:lastModifiedBy>
  <cp:revision>14</cp:revision>
  <dcterms:created xsi:type="dcterms:W3CDTF">2022-10-04T20:20:21Z</dcterms:created>
  <dcterms:modified xsi:type="dcterms:W3CDTF">2025-11-20T15:19:05Z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0x010100D019B7687B665C45B40F21657DB55315</vt:lpwstr>
  </property>
  <property fmtid="{D5CDD505-2E9C-101B-9397-08002B2CF9AE}" pid="3" name="MediaServiceImageTags">
    <vt:lpwstr/>
  </property>
  <property fmtid="{D5CDD505-2E9C-101B-9397-08002B2CF9AE}" pid="4" name="MSIP_Label_9b1b62f4-cb9b-4766-8dff-64a7ed23e056_Enabled">
    <vt:lpwstr>true</vt:lpwstr>
  </property>
  <property fmtid="{D5CDD505-2E9C-101B-9397-08002B2CF9AE}" pid="5" name="MSIP_Label_9b1b62f4-cb9b-4766-8dff-64a7ed23e056_SetDate">
    <vt:lpwstr>2025-11-20T15:19:05Z</vt:lpwstr>
  </property>
  <property fmtid="{D5CDD505-2E9C-101B-9397-08002B2CF9AE}" pid="6" name="MSIP_Label_9b1b62f4-cb9b-4766-8dff-64a7ed23e056_Method">
    <vt:lpwstr>Standard</vt:lpwstr>
  </property>
  <property fmtid="{D5CDD505-2E9C-101B-9397-08002B2CF9AE}" pid="7" name="MSIP_Label_9b1b62f4-cb9b-4766-8dff-64a7ed23e056_Name">
    <vt:lpwstr>Public</vt:lpwstr>
  </property>
  <property fmtid="{D5CDD505-2E9C-101B-9397-08002B2CF9AE}" pid="8" name="MSIP_Label_9b1b62f4-cb9b-4766-8dff-64a7ed23e056_SiteId">
    <vt:lpwstr>db21de5d-bc9c-420c-8f3f-8f08f85b5ada</vt:lpwstr>
  </property>
  <property fmtid="{D5CDD505-2E9C-101B-9397-08002B2CF9AE}" pid="9" name="MSIP_Label_9b1b62f4-cb9b-4766-8dff-64a7ed23e056_ActionId">
    <vt:lpwstr>74cf9b2c-3a2d-4e04-b4ee-27b1b1443ef3</vt:lpwstr>
  </property>
  <property fmtid="{D5CDD505-2E9C-101B-9397-08002B2CF9AE}" pid="10" name="MSIP_Label_9b1b62f4-cb9b-4766-8dff-64a7ed23e056_ContentBits">
    <vt:lpwstr>0</vt:lpwstr>
  </property>
  <property fmtid="{D5CDD505-2E9C-101B-9397-08002B2CF9AE}" pid="11" name="MSIP_Label_9b1b62f4-cb9b-4766-8dff-64a7ed23e056_Tag">
    <vt:lpwstr>10, 3, 0, 2</vt:lpwstr>
  </property>
</Properties>
</file>