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21945600"/>
  <p:notesSz cx="7315200" cy="96012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283"/>
    <a:srgbClr val="7D653B"/>
    <a:srgbClr val="BB9D59"/>
    <a:srgbClr val="F7F5F3"/>
    <a:srgbClr val="9CBEBD"/>
    <a:srgbClr val="61ACFF"/>
    <a:srgbClr val="B8FEEF"/>
    <a:srgbClr val="90EBF0"/>
    <a:srgbClr val="A3DAFF"/>
    <a:srgbClr val="71B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36" autoAdjust="0"/>
  </p:normalViewPr>
  <p:slideViewPr>
    <p:cSldViewPr>
      <p:cViewPr varScale="1">
        <p:scale>
          <a:sx n="34" d="100"/>
          <a:sy n="34" d="100"/>
        </p:scale>
        <p:origin x="1260" y="78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29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9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5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8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11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3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0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56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4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8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5CA7B-9660-4CBD-B23A-3A561C1F9B03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34290-D46B-4E55-A400-DE69C3FA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6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57200" y="457200"/>
            <a:ext cx="32004000" cy="210312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rgbClr val="F7F5F3"/>
              </a:gs>
              <a:gs pos="10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 w="152400">
            <a:solidFill>
              <a:srgbClr val="1F4283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16208"/>
            <a:ext cx="32918400" cy="178510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1000" b="1" cap="small">
                <a:latin typeface="Cambria" panose="02040503050406030204" pitchFamily="18" charset="0"/>
              </a:rPr>
              <a:t>What is a PD&amp;E Study?</a:t>
            </a:r>
            <a:endParaRPr lang="en-US" sz="11000" b="1" cap="small" dirty="0">
              <a:latin typeface="Cambria" panose="020405030504060302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005840" y="2560320"/>
            <a:ext cx="31089600" cy="0"/>
          </a:xfrm>
          <a:prstGeom prst="line">
            <a:avLst/>
          </a:prstGeom>
          <a:ln w="127000" cap="rnd">
            <a:gradFill flip="none" rotWithShape="1">
              <a:gsLst>
                <a:gs pos="0">
                  <a:srgbClr val="1F4283"/>
                </a:gs>
                <a:gs pos="46000">
                  <a:schemeClr val="tx2">
                    <a:lumMod val="60000"/>
                    <a:lumOff val="40000"/>
                  </a:schemeClr>
                </a:gs>
                <a:gs pos="78000">
                  <a:srgbClr val="BB9D59"/>
                </a:gs>
                <a:gs pos="100000">
                  <a:srgbClr val="7D653B"/>
                </a:gs>
              </a:gsLst>
              <a:lin ang="10800000" scaled="0"/>
              <a:tileRect/>
            </a:gradFill>
            <a:round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A2AF8406-F07F-471C-98E3-0D68451A9A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26" y="19394712"/>
            <a:ext cx="3657600" cy="1828800"/>
          </a:xfrm>
          <a:prstGeom prst="rect">
            <a:avLst/>
          </a:prstGeom>
        </p:spPr>
      </p:pic>
      <p:pic>
        <p:nvPicPr>
          <p:cNvPr id="9" name="Picture 8" descr="Shape, arrow&#10;&#10;Description automatically generated">
            <a:extLst>
              <a:ext uri="{FF2B5EF4-FFF2-40B4-BE49-F238E27FC236}">
                <a16:creationId xmlns:a16="http://schemas.microsoft.com/office/drawing/2014/main" id="{530999D1-E6FA-4AE3-AA44-B23DD50F2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26" y="991731"/>
            <a:ext cx="3429000" cy="27432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4FB51E80-76E3-44B5-9097-58371C5FB6DC}"/>
              </a:ext>
            </a:extLst>
          </p:cNvPr>
          <p:cNvGrpSpPr/>
          <p:nvPr/>
        </p:nvGrpSpPr>
        <p:grpSpPr>
          <a:xfrm>
            <a:off x="22399629" y="5105400"/>
            <a:ext cx="8841783" cy="12923502"/>
            <a:chOff x="7967792" y="1586929"/>
            <a:chExt cx="2299896" cy="4296462"/>
          </a:xfrm>
        </p:grpSpPr>
        <p:sp>
          <p:nvSpPr>
            <p:cNvPr id="12" name="object 7">
              <a:extLst>
                <a:ext uri="{FF2B5EF4-FFF2-40B4-BE49-F238E27FC236}">
                  <a16:creationId xmlns:a16="http://schemas.microsoft.com/office/drawing/2014/main" id="{14CF346E-4027-4250-BC71-25B6C590262F}"/>
                </a:ext>
              </a:extLst>
            </p:cNvPr>
            <p:cNvSpPr txBox="1"/>
            <p:nvPr/>
          </p:nvSpPr>
          <p:spPr>
            <a:xfrm>
              <a:off x="8298553" y="1831532"/>
              <a:ext cx="1969135" cy="254524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000000"/>
              </a:solidFill>
            </a:ln>
          </p:spPr>
          <p:txBody>
            <a:bodyPr vert="horz" wrap="square" lIns="0" tIns="87630" rIns="0" bIns="0" rtlCol="0">
              <a:spAutoFit/>
            </a:bodyPr>
            <a:lstStyle/>
            <a:p>
              <a:pPr marL="646430" algn="ctr">
                <a:lnSpc>
                  <a:spcPct val="100000"/>
                </a:lnSpc>
                <a:spcBef>
                  <a:spcPts val="690"/>
                </a:spcBef>
              </a:pPr>
              <a:r>
                <a:rPr sz="4400" b="1" dirty="0">
                  <a:latin typeface="Calibri"/>
                  <a:cs typeface="Calibri"/>
                </a:rPr>
                <a:t>PLANNING</a:t>
              </a:r>
              <a:endParaRPr sz="4400">
                <a:latin typeface="Calibri"/>
                <a:cs typeface="Calibri"/>
              </a:endParaRPr>
            </a:p>
          </p:txBody>
        </p:sp>
        <p:sp>
          <p:nvSpPr>
            <p:cNvPr id="14" name="object 8">
              <a:extLst>
                <a:ext uri="{FF2B5EF4-FFF2-40B4-BE49-F238E27FC236}">
                  <a16:creationId xmlns:a16="http://schemas.microsoft.com/office/drawing/2014/main" id="{59CFB5AF-0F79-496A-B40C-11D002AAFD1B}"/>
                </a:ext>
              </a:extLst>
            </p:cNvPr>
            <p:cNvSpPr/>
            <p:nvPr/>
          </p:nvSpPr>
          <p:spPr>
            <a:xfrm>
              <a:off x="8298553" y="3346986"/>
              <a:ext cx="1969135" cy="367030"/>
            </a:xfrm>
            <a:custGeom>
              <a:avLst/>
              <a:gdLst/>
              <a:ahLst/>
              <a:cxnLst/>
              <a:rect l="l" t="t" r="r" b="b"/>
              <a:pathLst>
                <a:path w="1969134" h="367029">
                  <a:moveTo>
                    <a:pt x="0" y="366522"/>
                  </a:moveTo>
                  <a:lnTo>
                    <a:pt x="0" y="0"/>
                  </a:lnTo>
                  <a:lnTo>
                    <a:pt x="1969007" y="0"/>
                  </a:lnTo>
                  <a:lnTo>
                    <a:pt x="1969007" y="366522"/>
                  </a:lnTo>
                  <a:lnTo>
                    <a:pt x="0" y="366522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9">
              <a:extLst>
                <a:ext uri="{FF2B5EF4-FFF2-40B4-BE49-F238E27FC236}">
                  <a16:creationId xmlns:a16="http://schemas.microsoft.com/office/drawing/2014/main" id="{982ABE28-624A-4B0D-A0AB-9B549B3E2D59}"/>
                </a:ext>
              </a:extLst>
            </p:cNvPr>
            <p:cNvSpPr txBox="1"/>
            <p:nvPr/>
          </p:nvSpPr>
          <p:spPr>
            <a:xfrm>
              <a:off x="8298553" y="3426266"/>
              <a:ext cx="1969135" cy="22937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en-US" sz="4400" b="1">
                  <a:latin typeface="Calibri"/>
                  <a:cs typeface="Calibri"/>
                </a:rPr>
                <a:t>FINAL DESIGN &amp; </a:t>
              </a:r>
              <a:r>
                <a:rPr sz="4400" b="1">
                  <a:latin typeface="Calibri"/>
                  <a:cs typeface="Calibri"/>
                </a:rPr>
                <a:t>ENGINEERING</a:t>
              </a:r>
              <a:endParaRPr sz="4400">
                <a:latin typeface="Calibri"/>
                <a:cs typeface="Calibri"/>
              </a:endParaRPr>
            </a:p>
          </p:txBody>
        </p:sp>
        <p:sp>
          <p:nvSpPr>
            <p:cNvPr id="16" name="object 10">
              <a:extLst>
                <a:ext uri="{FF2B5EF4-FFF2-40B4-BE49-F238E27FC236}">
                  <a16:creationId xmlns:a16="http://schemas.microsoft.com/office/drawing/2014/main" id="{56FE8A33-02EA-4A7E-873F-42ADEAFD6461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298553" y="4107359"/>
              <a:ext cx="1969135" cy="36820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000000"/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509270">
                <a:lnSpc>
                  <a:spcPts val="1330"/>
                </a:lnSpc>
              </a:pPr>
              <a:endParaRPr lang="en-US" sz="4400" b="1" spc="-20">
                <a:latin typeface="Calibri"/>
                <a:cs typeface="Calibri"/>
              </a:endParaRPr>
            </a:p>
            <a:p>
              <a:pPr marL="509270">
                <a:lnSpc>
                  <a:spcPts val="1330"/>
                </a:lnSpc>
              </a:pPr>
              <a:endParaRPr lang="en-US" sz="4400" b="1" spc="-20">
                <a:latin typeface="Calibri"/>
                <a:cs typeface="Calibri"/>
              </a:endParaRPr>
            </a:p>
            <a:p>
              <a:pPr marL="509270">
                <a:lnSpc>
                  <a:spcPts val="1330"/>
                </a:lnSpc>
              </a:pPr>
              <a:endParaRPr lang="en-US" sz="4400" b="1" spc="-20">
                <a:latin typeface="Calibri"/>
                <a:cs typeface="Calibri"/>
              </a:endParaRPr>
            </a:p>
            <a:p>
              <a:pPr marL="509270">
                <a:lnSpc>
                  <a:spcPts val="1330"/>
                </a:lnSpc>
              </a:pPr>
              <a:endParaRPr lang="en-US" sz="4400" b="1" spc="-20">
                <a:latin typeface="Calibri"/>
                <a:cs typeface="Calibri"/>
              </a:endParaRPr>
            </a:p>
            <a:p>
              <a:pPr marL="509270">
                <a:lnSpc>
                  <a:spcPts val="1330"/>
                </a:lnSpc>
              </a:pPr>
              <a:r>
                <a:rPr sz="4400" b="1" spc="-20">
                  <a:latin typeface="Calibri"/>
                  <a:cs typeface="Calibri"/>
                </a:rPr>
                <a:t>RIGHT</a:t>
              </a:r>
              <a:r>
                <a:rPr sz="4400" b="1" spc="-20" dirty="0">
                  <a:latin typeface="Calibri"/>
                  <a:cs typeface="Calibri"/>
                </a:rPr>
                <a:t>‐OF</a:t>
              </a:r>
              <a:r>
                <a:rPr sz="4400" b="1" spc="-20">
                  <a:latin typeface="Calibri"/>
                  <a:cs typeface="Calibri"/>
                </a:rPr>
                <a:t>‐WAY</a:t>
              </a:r>
              <a:r>
                <a:rPr lang="en-US" sz="4400">
                  <a:latin typeface="Calibri"/>
                  <a:cs typeface="Calibri"/>
                </a:rPr>
                <a:t> </a:t>
              </a:r>
              <a:r>
                <a:rPr sz="4400" b="1" spc="-10">
                  <a:latin typeface="Calibri"/>
                  <a:cs typeface="Calibri"/>
                </a:rPr>
                <a:t>ACQUISITION</a:t>
              </a:r>
              <a:endParaRPr lang="en-US" sz="4400" b="1" spc="-10">
                <a:latin typeface="Calibri"/>
                <a:cs typeface="Calibri"/>
              </a:endParaRPr>
            </a:p>
            <a:p>
              <a:pPr marL="509270">
                <a:lnSpc>
                  <a:spcPts val="1330"/>
                </a:lnSpc>
              </a:pPr>
              <a:endParaRPr sz="4400">
                <a:latin typeface="Calibri"/>
                <a:cs typeface="Calibri"/>
              </a:endParaRPr>
            </a:p>
          </p:txBody>
        </p:sp>
        <p:sp>
          <p:nvSpPr>
            <p:cNvPr id="17" name="object 11">
              <a:extLst>
                <a:ext uri="{FF2B5EF4-FFF2-40B4-BE49-F238E27FC236}">
                  <a16:creationId xmlns:a16="http://schemas.microsoft.com/office/drawing/2014/main" id="{1694700D-C616-4F22-A099-4B9BC0D15F11}"/>
                </a:ext>
              </a:extLst>
            </p:cNvPr>
            <p:cNvSpPr txBox="1"/>
            <p:nvPr/>
          </p:nvSpPr>
          <p:spPr>
            <a:xfrm>
              <a:off x="8298553" y="2482836"/>
              <a:ext cx="1969135" cy="524333"/>
            </a:xfrm>
            <a:prstGeom prst="rect">
              <a:avLst/>
            </a:prstGeom>
            <a:solidFill>
              <a:srgbClr val="1E487C"/>
            </a:solidFill>
            <a:ln w="3175">
              <a:solidFill>
                <a:srgbClr val="000000"/>
              </a:solidFill>
            </a:ln>
          </p:spPr>
          <p:txBody>
            <a:bodyPr vert="horz" wrap="square" lIns="0" tIns="111760" rIns="0" bIns="0" rtlCol="0">
              <a:spAutoFit/>
            </a:bodyPr>
            <a:lstStyle/>
            <a:p>
              <a:pPr marL="210820" marR="202565" algn="ctr">
                <a:lnSpc>
                  <a:spcPct val="111000"/>
                </a:lnSpc>
                <a:spcBef>
                  <a:spcPts val="880"/>
                </a:spcBef>
              </a:pPr>
              <a:r>
                <a:rPr sz="4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PROJECT</a:t>
              </a:r>
              <a:r>
                <a:rPr sz="4400" b="1" spc="-4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4400" b="1" spc="-5" dirty="0">
                  <a:solidFill>
                    <a:srgbClr val="FFFFFF"/>
                  </a:solidFill>
                  <a:latin typeface="Calibri"/>
                  <a:cs typeface="Calibri"/>
                </a:rPr>
                <a:t>DEVELOPMENT  </a:t>
              </a:r>
              <a:r>
                <a:rPr sz="4400" b="1" dirty="0">
                  <a:solidFill>
                    <a:srgbClr val="FFFFFF"/>
                  </a:solidFill>
                  <a:latin typeface="Calibri"/>
                  <a:cs typeface="Calibri"/>
                </a:rPr>
                <a:t>&amp; </a:t>
              </a:r>
              <a:r>
                <a:rPr sz="4400" b="1" spc="-5" dirty="0">
                  <a:solidFill>
                    <a:srgbClr val="FFFFFF"/>
                  </a:solidFill>
                  <a:latin typeface="Calibri"/>
                  <a:cs typeface="Calibri"/>
                </a:rPr>
                <a:t>ENVIRONMENT  </a:t>
              </a:r>
              <a:r>
                <a:rPr sz="4400" b="1" dirty="0">
                  <a:solidFill>
                    <a:srgbClr val="FFFFFF"/>
                  </a:solidFill>
                  <a:latin typeface="Calibri"/>
                  <a:cs typeface="Calibri"/>
                </a:rPr>
                <a:t>(PD&amp;E)</a:t>
              </a:r>
              <a:r>
                <a:rPr sz="4400" b="1" spc="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4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STUDY</a:t>
              </a:r>
              <a:endParaRPr sz="4400">
                <a:latin typeface="Calibri"/>
                <a:cs typeface="Calibri"/>
              </a:endParaRPr>
            </a:p>
          </p:txBody>
        </p:sp>
        <p:sp>
          <p:nvSpPr>
            <p:cNvPr id="18" name="object 12">
              <a:extLst>
                <a:ext uri="{FF2B5EF4-FFF2-40B4-BE49-F238E27FC236}">
                  <a16:creationId xmlns:a16="http://schemas.microsoft.com/office/drawing/2014/main" id="{5FCB6CCD-D229-44BF-8939-E8CCB8B1831B}"/>
                </a:ext>
              </a:extLst>
            </p:cNvPr>
            <p:cNvSpPr txBox="1"/>
            <p:nvPr/>
          </p:nvSpPr>
          <p:spPr>
            <a:xfrm>
              <a:off x="8298553" y="4861286"/>
              <a:ext cx="1969135" cy="254737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000000"/>
              </a:solidFill>
            </a:ln>
          </p:spPr>
          <p:txBody>
            <a:bodyPr vert="horz" wrap="square" lIns="0" tIns="88265" rIns="0" bIns="0" rtlCol="0">
              <a:spAutoFit/>
            </a:bodyPr>
            <a:lstStyle/>
            <a:p>
              <a:pPr marL="476884" algn="ctr">
                <a:lnSpc>
                  <a:spcPct val="100000"/>
                </a:lnSpc>
                <a:spcBef>
                  <a:spcPts val="695"/>
                </a:spcBef>
              </a:pPr>
              <a:r>
                <a:rPr sz="4400" b="1" spc="-5" dirty="0">
                  <a:latin typeface="Calibri"/>
                  <a:cs typeface="Calibri"/>
                </a:rPr>
                <a:t>CONSTRUCTION</a:t>
              </a:r>
              <a:endParaRPr sz="4400">
                <a:latin typeface="Calibri"/>
                <a:cs typeface="Calibri"/>
              </a:endParaRPr>
            </a:p>
          </p:txBody>
        </p:sp>
        <p:sp>
          <p:nvSpPr>
            <p:cNvPr id="19" name="object 13">
              <a:extLst>
                <a:ext uri="{FF2B5EF4-FFF2-40B4-BE49-F238E27FC236}">
                  <a16:creationId xmlns:a16="http://schemas.microsoft.com/office/drawing/2014/main" id="{521E450D-44A2-4E97-974B-B4D55BAD8206}"/>
                </a:ext>
              </a:extLst>
            </p:cNvPr>
            <p:cNvSpPr txBox="1"/>
            <p:nvPr/>
          </p:nvSpPr>
          <p:spPr>
            <a:xfrm>
              <a:off x="8298553" y="5517923"/>
              <a:ext cx="1969135" cy="254524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000000"/>
              </a:solidFill>
            </a:ln>
          </p:spPr>
          <p:txBody>
            <a:bodyPr vert="horz" wrap="square" lIns="0" tIns="87630" rIns="0" bIns="0" rtlCol="0">
              <a:spAutoFit/>
            </a:bodyPr>
            <a:lstStyle/>
            <a:p>
              <a:pPr marL="501650" algn="ctr">
                <a:lnSpc>
                  <a:spcPct val="100000"/>
                </a:lnSpc>
                <a:spcBef>
                  <a:spcPts val="690"/>
                </a:spcBef>
              </a:pPr>
              <a:r>
                <a:rPr sz="4400" b="1" dirty="0">
                  <a:latin typeface="Calibri"/>
                  <a:cs typeface="Calibri"/>
                </a:rPr>
                <a:t>MAINTENANCE</a:t>
              </a:r>
              <a:endParaRPr sz="4400">
                <a:latin typeface="Calibri"/>
                <a:cs typeface="Calibri"/>
              </a:endParaRPr>
            </a:p>
          </p:txBody>
        </p:sp>
        <p:sp>
          <p:nvSpPr>
            <p:cNvPr id="20" name="object 14">
              <a:extLst>
                <a:ext uri="{FF2B5EF4-FFF2-40B4-BE49-F238E27FC236}">
                  <a16:creationId xmlns:a16="http://schemas.microsoft.com/office/drawing/2014/main" id="{E8D0AC75-E337-467E-9524-06DAC43D2FF5}"/>
                </a:ext>
              </a:extLst>
            </p:cNvPr>
            <p:cNvSpPr/>
            <p:nvPr/>
          </p:nvSpPr>
          <p:spPr>
            <a:xfrm>
              <a:off x="9225906" y="2103054"/>
              <a:ext cx="114300" cy="351790"/>
            </a:xfrm>
            <a:custGeom>
              <a:avLst/>
              <a:gdLst/>
              <a:ahLst/>
              <a:cxnLst/>
              <a:rect l="l" t="t" r="r" b="b"/>
              <a:pathLst>
                <a:path w="114300" h="351789">
                  <a:moveTo>
                    <a:pt x="114300" y="236982"/>
                  </a:moveTo>
                  <a:lnTo>
                    <a:pt x="0" y="236982"/>
                  </a:lnTo>
                  <a:lnTo>
                    <a:pt x="38100" y="313182"/>
                  </a:lnTo>
                  <a:lnTo>
                    <a:pt x="38100" y="256032"/>
                  </a:lnTo>
                  <a:lnTo>
                    <a:pt x="76200" y="256032"/>
                  </a:lnTo>
                  <a:lnTo>
                    <a:pt x="76200" y="313182"/>
                  </a:lnTo>
                  <a:lnTo>
                    <a:pt x="114300" y="236982"/>
                  </a:lnTo>
                  <a:close/>
                </a:path>
                <a:path w="114300" h="351789">
                  <a:moveTo>
                    <a:pt x="76200" y="236982"/>
                  </a:moveTo>
                  <a:lnTo>
                    <a:pt x="76200" y="0"/>
                  </a:lnTo>
                  <a:lnTo>
                    <a:pt x="38100" y="0"/>
                  </a:lnTo>
                  <a:lnTo>
                    <a:pt x="38100" y="236982"/>
                  </a:lnTo>
                  <a:lnTo>
                    <a:pt x="76200" y="236982"/>
                  </a:lnTo>
                  <a:close/>
                </a:path>
                <a:path w="114300" h="351789">
                  <a:moveTo>
                    <a:pt x="76200" y="313182"/>
                  </a:moveTo>
                  <a:lnTo>
                    <a:pt x="76200" y="256032"/>
                  </a:lnTo>
                  <a:lnTo>
                    <a:pt x="38100" y="256032"/>
                  </a:lnTo>
                  <a:lnTo>
                    <a:pt x="38100" y="313182"/>
                  </a:lnTo>
                  <a:lnTo>
                    <a:pt x="57150" y="351282"/>
                  </a:lnTo>
                  <a:lnTo>
                    <a:pt x="76200" y="313182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5">
              <a:extLst>
                <a:ext uri="{FF2B5EF4-FFF2-40B4-BE49-F238E27FC236}">
                  <a16:creationId xmlns:a16="http://schemas.microsoft.com/office/drawing/2014/main" id="{66D2E060-A652-4CE6-AEB9-8EC8A3CD7E0C}"/>
                </a:ext>
              </a:extLst>
            </p:cNvPr>
            <p:cNvSpPr/>
            <p:nvPr/>
          </p:nvSpPr>
          <p:spPr>
            <a:xfrm>
              <a:off x="9225906" y="3029634"/>
              <a:ext cx="114300" cy="307975"/>
            </a:xfrm>
            <a:custGeom>
              <a:avLst/>
              <a:gdLst/>
              <a:ahLst/>
              <a:cxnLst/>
              <a:rect l="l" t="t" r="r" b="b"/>
              <a:pathLst>
                <a:path w="114300" h="307975">
                  <a:moveTo>
                    <a:pt x="114300" y="193548"/>
                  </a:moveTo>
                  <a:lnTo>
                    <a:pt x="0" y="193548"/>
                  </a:lnTo>
                  <a:lnTo>
                    <a:pt x="38100" y="269748"/>
                  </a:lnTo>
                  <a:lnTo>
                    <a:pt x="38100" y="212598"/>
                  </a:lnTo>
                  <a:lnTo>
                    <a:pt x="76200" y="212598"/>
                  </a:lnTo>
                  <a:lnTo>
                    <a:pt x="76200" y="269748"/>
                  </a:lnTo>
                  <a:lnTo>
                    <a:pt x="114300" y="193548"/>
                  </a:lnTo>
                  <a:close/>
                </a:path>
                <a:path w="114300" h="307975">
                  <a:moveTo>
                    <a:pt x="76200" y="193548"/>
                  </a:moveTo>
                  <a:lnTo>
                    <a:pt x="76200" y="0"/>
                  </a:lnTo>
                  <a:lnTo>
                    <a:pt x="38100" y="0"/>
                  </a:lnTo>
                  <a:lnTo>
                    <a:pt x="38100" y="193548"/>
                  </a:lnTo>
                  <a:lnTo>
                    <a:pt x="76200" y="193548"/>
                  </a:lnTo>
                  <a:close/>
                </a:path>
                <a:path w="114300" h="307975">
                  <a:moveTo>
                    <a:pt x="76200" y="269748"/>
                  </a:moveTo>
                  <a:lnTo>
                    <a:pt x="76200" y="212598"/>
                  </a:lnTo>
                  <a:lnTo>
                    <a:pt x="38100" y="212598"/>
                  </a:lnTo>
                  <a:lnTo>
                    <a:pt x="38100" y="269748"/>
                  </a:lnTo>
                  <a:lnTo>
                    <a:pt x="57150" y="307848"/>
                  </a:lnTo>
                  <a:lnTo>
                    <a:pt x="76200" y="269748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16">
              <a:extLst>
                <a:ext uri="{FF2B5EF4-FFF2-40B4-BE49-F238E27FC236}">
                  <a16:creationId xmlns:a16="http://schemas.microsoft.com/office/drawing/2014/main" id="{8AB00223-AB4A-49E5-A8B8-11BEC05077F9}"/>
                </a:ext>
              </a:extLst>
            </p:cNvPr>
            <p:cNvSpPr/>
            <p:nvPr/>
          </p:nvSpPr>
          <p:spPr>
            <a:xfrm>
              <a:off x="9225906" y="3732506"/>
              <a:ext cx="114300" cy="356235"/>
            </a:xfrm>
            <a:custGeom>
              <a:avLst/>
              <a:gdLst/>
              <a:ahLst/>
              <a:cxnLst/>
              <a:rect l="l" t="t" r="r" b="b"/>
              <a:pathLst>
                <a:path w="114300" h="356235">
                  <a:moveTo>
                    <a:pt x="114300" y="241553"/>
                  </a:moveTo>
                  <a:lnTo>
                    <a:pt x="0" y="241553"/>
                  </a:lnTo>
                  <a:lnTo>
                    <a:pt x="38100" y="317753"/>
                  </a:lnTo>
                  <a:lnTo>
                    <a:pt x="38100" y="260603"/>
                  </a:lnTo>
                  <a:lnTo>
                    <a:pt x="76200" y="260603"/>
                  </a:lnTo>
                  <a:lnTo>
                    <a:pt x="76200" y="317753"/>
                  </a:lnTo>
                  <a:lnTo>
                    <a:pt x="114300" y="241553"/>
                  </a:lnTo>
                  <a:close/>
                </a:path>
                <a:path w="114300" h="356235">
                  <a:moveTo>
                    <a:pt x="76200" y="241553"/>
                  </a:moveTo>
                  <a:lnTo>
                    <a:pt x="76200" y="0"/>
                  </a:lnTo>
                  <a:lnTo>
                    <a:pt x="38100" y="0"/>
                  </a:lnTo>
                  <a:lnTo>
                    <a:pt x="38100" y="241553"/>
                  </a:lnTo>
                  <a:lnTo>
                    <a:pt x="76200" y="241553"/>
                  </a:lnTo>
                  <a:close/>
                </a:path>
                <a:path w="114300" h="356235">
                  <a:moveTo>
                    <a:pt x="76200" y="317753"/>
                  </a:moveTo>
                  <a:lnTo>
                    <a:pt x="76200" y="260603"/>
                  </a:lnTo>
                  <a:lnTo>
                    <a:pt x="38100" y="260603"/>
                  </a:lnTo>
                  <a:lnTo>
                    <a:pt x="38100" y="317753"/>
                  </a:lnTo>
                  <a:lnTo>
                    <a:pt x="57150" y="355853"/>
                  </a:lnTo>
                  <a:lnTo>
                    <a:pt x="76200" y="317753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>
              <a:extLst>
                <a:ext uri="{FF2B5EF4-FFF2-40B4-BE49-F238E27FC236}">
                  <a16:creationId xmlns:a16="http://schemas.microsoft.com/office/drawing/2014/main" id="{EF19EE52-C05E-4695-B505-A2DAE698B852}"/>
                </a:ext>
              </a:extLst>
            </p:cNvPr>
            <p:cNvSpPr/>
            <p:nvPr/>
          </p:nvSpPr>
          <p:spPr>
            <a:xfrm>
              <a:off x="9225906" y="4492119"/>
              <a:ext cx="114300" cy="360045"/>
            </a:xfrm>
            <a:custGeom>
              <a:avLst/>
              <a:gdLst/>
              <a:ahLst/>
              <a:cxnLst/>
              <a:rect l="l" t="t" r="r" b="b"/>
              <a:pathLst>
                <a:path w="114300" h="360045">
                  <a:moveTo>
                    <a:pt x="114300" y="245363"/>
                  </a:moveTo>
                  <a:lnTo>
                    <a:pt x="0" y="245363"/>
                  </a:lnTo>
                  <a:lnTo>
                    <a:pt x="38100" y="321563"/>
                  </a:lnTo>
                  <a:lnTo>
                    <a:pt x="38100" y="264413"/>
                  </a:lnTo>
                  <a:lnTo>
                    <a:pt x="76200" y="264413"/>
                  </a:lnTo>
                  <a:lnTo>
                    <a:pt x="76200" y="321563"/>
                  </a:lnTo>
                  <a:lnTo>
                    <a:pt x="114300" y="245363"/>
                  </a:lnTo>
                  <a:close/>
                </a:path>
                <a:path w="114300" h="360045">
                  <a:moveTo>
                    <a:pt x="76200" y="245363"/>
                  </a:moveTo>
                  <a:lnTo>
                    <a:pt x="76200" y="0"/>
                  </a:lnTo>
                  <a:lnTo>
                    <a:pt x="38100" y="0"/>
                  </a:lnTo>
                  <a:lnTo>
                    <a:pt x="38100" y="245363"/>
                  </a:lnTo>
                  <a:lnTo>
                    <a:pt x="76200" y="245363"/>
                  </a:lnTo>
                  <a:close/>
                </a:path>
                <a:path w="114300" h="360045">
                  <a:moveTo>
                    <a:pt x="76200" y="321563"/>
                  </a:moveTo>
                  <a:lnTo>
                    <a:pt x="76200" y="264413"/>
                  </a:lnTo>
                  <a:lnTo>
                    <a:pt x="38100" y="264413"/>
                  </a:lnTo>
                  <a:lnTo>
                    <a:pt x="38100" y="321563"/>
                  </a:lnTo>
                  <a:lnTo>
                    <a:pt x="57150" y="359663"/>
                  </a:lnTo>
                  <a:lnTo>
                    <a:pt x="76200" y="321563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>
              <a:extLst>
                <a:ext uri="{FF2B5EF4-FFF2-40B4-BE49-F238E27FC236}">
                  <a16:creationId xmlns:a16="http://schemas.microsoft.com/office/drawing/2014/main" id="{4269C205-C031-486D-847C-46493EE9D79E}"/>
                </a:ext>
              </a:extLst>
            </p:cNvPr>
            <p:cNvSpPr/>
            <p:nvPr/>
          </p:nvSpPr>
          <p:spPr>
            <a:xfrm>
              <a:off x="9225906" y="5132808"/>
              <a:ext cx="114300" cy="356870"/>
            </a:xfrm>
            <a:custGeom>
              <a:avLst/>
              <a:gdLst/>
              <a:ahLst/>
              <a:cxnLst/>
              <a:rect l="l" t="t" r="r" b="b"/>
              <a:pathLst>
                <a:path w="114300" h="356870">
                  <a:moveTo>
                    <a:pt x="114300" y="242315"/>
                  </a:moveTo>
                  <a:lnTo>
                    <a:pt x="0" y="242315"/>
                  </a:lnTo>
                  <a:lnTo>
                    <a:pt x="38100" y="318515"/>
                  </a:lnTo>
                  <a:lnTo>
                    <a:pt x="38100" y="261365"/>
                  </a:lnTo>
                  <a:lnTo>
                    <a:pt x="76200" y="261365"/>
                  </a:lnTo>
                  <a:lnTo>
                    <a:pt x="76200" y="318515"/>
                  </a:lnTo>
                  <a:lnTo>
                    <a:pt x="114300" y="242315"/>
                  </a:lnTo>
                  <a:close/>
                </a:path>
                <a:path w="114300" h="356870">
                  <a:moveTo>
                    <a:pt x="76200" y="242315"/>
                  </a:moveTo>
                  <a:lnTo>
                    <a:pt x="76200" y="0"/>
                  </a:lnTo>
                  <a:lnTo>
                    <a:pt x="38100" y="0"/>
                  </a:lnTo>
                  <a:lnTo>
                    <a:pt x="38100" y="242315"/>
                  </a:lnTo>
                  <a:lnTo>
                    <a:pt x="76200" y="242315"/>
                  </a:lnTo>
                  <a:close/>
                </a:path>
                <a:path w="114300" h="356870">
                  <a:moveTo>
                    <a:pt x="76200" y="318515"/>
                  </a:moveTo>
                  <a:lnTo>
                    <a:pt x="76200" y="261365"/>
                  </a:lnTo>
                  <a:lnTo>
                    <a:pt x="38100" y="261365"/>
                  </a:lnTo>
                  <a:lnTo>
                    <a:pt x="38100" y="318515"/>
                  </a:lnTo>
                  <a:lnTo>
                    <a:pt x="57150" y="356615"/>
                  </a:lnTo>
                  <a:lnTo>
                    <a:pt x="76200" y="318515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>
              <a:extLst>
                <a:ext uri="{FF2B5EF4-FFF2-40B4-BE49-F238E27FC236}">
                  <a16:creationId xmlns:a16="http://schemas.microsoft.com/office/drawing/2014/main" id="{34DB8DA2-5A88-48E3-ADAA-F0D7310ED13E}"/>
                </a:ext>
              </a:extLst>
            </p:cNvPr>
            <p:cNvSpPr txBox="1"/>
            <p:nvPr/>
          </p:nvSpPr>
          <p:spPr>
            <a:xfrm>
              <a:off x="8310997" y="1593523"/>
              <a:ext cx="462915" cy="22915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4400" i="1" spc="-5" dirty="0">
                  <a:latin typeface="Calibri"/>
                  <a:cs typeface="Calibri"/>
                </a:rPr>
                <a:t>Phase</a:t>
              </a:r>
              <a:r>
                <a:rPr sz="4400" i="1" spc="-70" dirty="0">
                  <a:latin typeface="Calibri"/>
                  <a:cs typeface="Calibri"/>
                </a:rPr>
                <a:t> </a:t>
              </a:r>
              <a:r>
                <a:rPr sz="4400" i="1" spc="-5" dirty="0">
                  <a:latin typeface="Calibri"/>
                  <a:cs typeface="Calibri"/>
                </a:rPr>
                <a:t>1</a:t>
              </a:r>
              <a:endParaRPr sz="4400">
                <a:latin typeface="Calibri"/>
                <a:cs typeface="Calibri"/>
              </a:endParaRPr>
            </a:p>
          </p:txBody>
        </p:sp>
        <p:sp>
          <p:nvSpPr>
            <p:cNvPr id="26" name="object 20">
              <a:extLst>
                <a:ext uri="{FF2B5EF4-FFF2-40B4-BE49-F238E27FC236}">
                  <a16:creationId xmlns:a16="http://schemas.microsoft.com/office/drawing/2014/main" id="{37B00899-E9BC-4882-9C86-B7A537029814}"/>
                </a:ext>
              </a:extLst>
            </p:cNvPr>
            <p:cNvSpPr txBox="1"/>
            <p:nvPr/>
          </p:nvSpPr>
          <p:spPr>
            <a:xfrm>
              <a:off x="8310997" y="2270191"/>
              <a:ext cx="462915" cy="19304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>
              <a:defPPr>
                <a:defRPr lang="en-US"/>
              </a:defPPr>
              <a:lvl1pPr marL="12700">
                <a:lnSpc>
                  <a:spcPct val="100000"/>
                </a:lnSpc>
                <a:spcBef>
                  <a:spcPts val="95"/>
                </a:spcBef>
                <a:defRPr sz="4400" i="1" spc="-5">
                  <a:latin typeface="Calibri"/>
                  <a:cs typeface="Calibri"/>
                </a:defRPr>
              </a:lvl1pPr>
            </a:lstStyle>
            <a:p>
              <a:r>
                <a:rPr dirty="0"/>
                <a:t>Phase 2</a:t>
              </a:r>
              <a:endParaRPr/>
            </a:p>
          </p:txBody>
        </p:sp>
        <p:sp>
          <p:nvSpPr>
            <p:cNvPr id="27" name="object 21">
              <a:extLst>
                <a:ext uri="{FF2B5EF4-FFF2-40B4-BE49-F238E27FC236}">
                  <a16:creationId xmlns:a16="http://schemas.microsoft.com/office/drawing/2014/main" id="{B39716E0-4729-4539-9FEA-65B276986C01}"/>
                </a:ext>
              </a:extLst>
            </p:cNvPr>
            <p:cNvSpPr txBox="1"/>
            <p:nvPr/>
          </p:nvSpPr>
          <p:spPr>
            <a:xfrm>
              <a:off x="8310997" y="3270032"/>
              <a:ext cx="1497965" cy="9194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ts val="1235"/>
                </a:lnSpc>
                <a:spcBef>
                  <a:spcPts val="95"/>
                </a:spcBef>
              </a:pPr>
              <a:r>
                <a:rPr sz="4400" i="1" spc="-5">
                  <a:latin typeface="Calibri"/>
                  <a:cs typeface="Calibri"/>
                </a:rPr>
                <a:t>Phas</a:t>
              </a:r>
              <a:r>
                <a:rPr lang="en-US" sz="4400" i="1" spc="-5">
                  <a:latin typeface="Calibri"/>
                  <a:cs typeface="Calibri"/>
                </a:rPr>
                <a:t>e 3</a:t>
              </a:r>
              <a:endParaRPr sz="4400">
                <a:latin typeface="Calibri"/>
                <a:cs typeface="Calibri"/>
              </a:endParaRPr>
            </a:p>
          </p:txBody>
        </p:sp>
        <p:sp>
          <p:nvSpPr>
            <p:cNvPr id="28" name="object 22">
              <a:extLst>
                <a:ext uri="{FF2B5EF4-FFF2-40B4-BE49-F238E27FC236}">
                  <a16:creationId xmlns:a16="http://schemas.microsoft.com/office/drawing/2014/main" id="{24C3F11C-1A79-4266-A93D-0A6720F6FBDD}"/>
                </a:ext>
              </a:extLst>
            </p:cNvPr>
            <p:cNvSpPr txBox="1"/>
            <p:nvPr/>
          </p:nvSpPr>
          <p:spPr>
            <a:xfrm>
              <a:off x="8310997" y="3878202"/>
              <a:ext cx="462915" cy="22915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4400" i="1" spc="-5" dirty="0">
                  <a:latin typeface="Calibri"/>
                  <a:cs typeface="Calibri"/>
                </a:rPr>
                <a:t>Phase</a:t>
              </a:r>
              <a:r>
                <a:rPr sz="4400" i="1" spc="-70" dirty="0">
                  <a:latin typeface="Calibri"/>
                  <a:cs typeface="Calibri"/>
                </a:rPr>
                <a:t> </a:t>
              </a:r>
              <a:r>
                <a:rPr sz="4400" i="1" spc="-5" dirty="0">
                  <a:latin typeface="Calibri"/>
                  <a:cs typeface="Calibri"/>
                </a:rPr>
                <a:t>4</a:t>
              </a:r>
              <a:endParaRPr sz="4400">
                <a:latin typeface="Calibri"/>
                <a:cs typeface="Calibri"/>
              </a:endParaRPr>
            </a:p>
          </p:txBody>
        </p:sp>
        <p:sp>
          <p:nvSpPr>
            <p:cNvPr id="29" name="object 23">
              <a:extLst>
                <a:ext uri="{FF2B5EF4-FFF2-40B4-BE49-F238E27FC236}">
                  <a16:creationId xmlns:a16="http://schemas.microsoft.com/office/drawing/2014/main" id="{C1348881-229B-49CE-985F-AAEA078B1265}"/>
                </a:ext>
              </a:extLst>
            </p:cNvPr>
            <p:cNvSpPr txBox="1"/>
            <p:nvPr/>
          </p:nvSpPr>
          <p:spPr>
            <a:xfrm>
              <a:off x="8314592" y="4637081"/>
              <a:ext cx="462915" cy="22915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4400" i="1" spc="-5" dirty="0">
                  <a:latin typeface="Calibri"/>
                  <a:cs typeface="Calibri"/>
                </a:rPr>
                <a:t>Phase</a:t>
              </a:r>
              <a:r>
                <a:rPr sz="4400" i="1" spc="-70" dirty="0">
                  <a:latin typeface="Calibri"/>
                  <a:cs typeface="Calibri"/>
                </a:rPr>
                <a:t> </a:t>
              </a:r>
              <a:r>
                <a:rPr sz="4400" i="1" spc="-5" dirty="0">
                  <a:latin typeface="Calibri"/>
                  <a:cs typeface="Calibri"/>
                </a:rPr>
                <a:t>5</a:t>
              </a:r>
              <a:endParaRPr sz="4400">
                <a:latin typeface="Calibri"/>
                <a:cs typeface="Calibri"/>
              </a:endParaRPr>
            </a:p>
          </p:txBody>
        </p:sp>
        <p:sp>
          <p:nvSpPr>
            <p:cNvPr id="30" name="object 24">
              <a:extLst>
                <a:ext uri="{FF2B5EF4-FFF2-40B4-BE49-F238E27FC236}">
                  <a16:creationId xmlns:a16="http://schemas.microsoft.com/office/drawing/2014/main" id="{05218C4E-E53C-47B1-890F-231EE3FD1733}"/>
                </a:ext>
              </a:extLst>
            </p:cNvPr>
            <p:cNvSpPr txBox="1"/>
            <p:nvPr/>
          </p:nvSpPr>
          <p:spPr>
            <a:xfrm>
              <a:off x="8310997" y="5255903"/>
              <a:ext cx="462915" cy="19304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>
              <a:defPPr>
                <a:defRPr lang="en-US"/>
              </a:defPPr>
              <a:lvl1pPr marL="12700">
                <a:lnSpc>
                  <a:spcPct val="100000"/>
                </a:lnSpc>
                <a:spcBef>
                  <a:spcPts val="95"/>
                </a:spcBef>
                <a:defRPr sz="4400" i="1" spc="-5">
                  <a:latin typeface="Calibri"/>
                  <a:cs typeface="Calibri"/>
                </a:defRPr>
              </a:lvl1pPr>
            </a:lstStyle>
            <a:p>
              <a:r>
                <a:rPr dirty="0"/>
                <a:t>Phase 6</a:t>
              </a:r>
              <a:endParaRPr/>
            </a:p>
          </p:txBody>
        </p:sp>
        <p:sp>
          <p:nvSpPr>
            <p:cNvPr id="31" name="object 25">
              <a:extLst>
                <a:ext uri="{FF2B5EF4-FFF2-40B4-BE49-F238E27FC236}">
                  <a16:creationId xmlns:a16="http://schemas.microsoft.com/office/drawing/2014/main" id="{8F28C705-934C-4E8A-A7D9-DC4A66530380}"/>
                </a:ext>
              </a:extLst>
            </p:cNvPr>
            <p:cNvSpPr/>
            <p:nvPr/>
          </p:nvSpPr>
          <p:spPr>
            <a:xfrm>
              <a:off x="8086717" y="1586929"/>
              <a:ext cx="211836" cy="4296462"/>
            </a:xfrm>
            <a:custGeom>
              <a:avLst/>
              <a:gdLst/>
              <a:ahLst/>
              <a:cxnLst/>
              <a:rect l="l" t="t" r="r" b="b"/>
              <a:pathLst>
                <a:path w="146684" h="4798060">
                  <a:moveTo>
                    <a:pt x="146303" y="4797552"/>
                  </a:moveTo>
                  <a:lnTo>
                    <a:pt x="0" y="4797552"/>
                  </a:lnTo>
                  <a:lnTo>
                    <a:pt x="0" y="0"/>
                  </a:lnTo>
                  <a:lnTo>
                    <a:pt x="145541" y="0"/>
                  </a:lnTo>
                </a:path>
              </a:pathLst>
            </a:custGeom>
            <a:ln w="38100">
              <a:solidFill>
                <a:srgbClr val="1E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26">
              <a:extLst>
                <a:ext uri="{FF2B5EF4-FFF2-40B4-BE49-F238E27FC236}">
                  <a16:creationId xmlns:a16="http://schemas.microsoft.com/office/drawing/2014/main" id="{6346CABD-A438-4197-9B90-55EFA87DAF0A}"/>
                </a:ext>
              </a:extLst>
            </p:cNvPr>
            <p:cNvSpPr txBox="1"/>
            <p:nvPr/>
          </p:nvSpPr>
          <p:spPr>
            <a:xfrm>
              <a:off x="7967792" y="2282115"/>
              <a:ext cx="77573" cy="2439315"/>
            </a:xfrm>
            <a:prstGeom prst="rect">
              <a:avLst/>
            </a:prstGeom>
          </p:spPr>
          <p:txBody>
            <a:bodyPr vert="vert270" wrap="square" lIns="0" tIns="0" rIns="0" bIns="0" rtlCol="0">
              <a:spAutoFit/>
            </a:bodyPr>
            <a:lstStyle/>
            <a:p>
              <a:pPr marL="12700">
                <a:lnSpc>
                  <a:spcPts val="1240"/>
                </a:lnSpc>
              </a:pPr>
              <a:r>
                <a:rPr sz="5400" b="1" spc="-5" dirty="0">
                  <a:latin typeface="Calibri"/>
                  <a:cs typeface="Calibri"/>
                </a:rPr>
                <a:t>PUBLIC</a:t>
              </a:r>
              <a:r>
                <a:rPr sz="5400" b="1" spc="-20" dirty="0">
                  <a:latin typeface="Calibri"/>
                  <a:cs typeface="Calibri"/>
                </a:rPr>
                <a:t> </a:t>
              </a:r>
              <a:r>
                <a:rPr sz="5400" b="1" spc="-15" dirty="0">
                  <a:latin typeface="Calibri"/>
                  <a:cs typeface="Calibri"/>
                </a:rPr>
                <a:t>INVOLVEMENT</a:t>
              </a:r>
              <a:endParaRPr sz="5400">
                <a:latin typeface="Calibri"/>
                <a:cs typeface="Calibri"/>
              </a:endParaRPr>
            </a:p>
          </p:txBody>
        </p:sp>
      </p:grpSp>
      <p:sp>
        <p:nvSpPr>
          <p:cNvPr id="33" name="object 6">
            <a:extLst>
              <a:ext uri="{FF2B5EF4-FFF2-40B4-BE49-F238E27FC236}">
                <a16:creationId xmlns:a16="http://schemas.microsoft.com/office/drawing/2014/main" id="{D3A0B2F2-D4FC-45CC-BA03-3CFD7654EE08}"/>
              </a:ext>
            </a:extLst>
          </p:cNvPr>
          <p:cNvSpPr txBox="1"/>
          <p:nvPr/>
        </p:nvSpPr>
        <p:spPr>
          <a:xfrm>
            <a:off x="914401" y="4614818"/>
            <a:ext cx="20116800" cy="109132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100"/>
              </a:spcBef>
              <a:tabLst>
                <a:tab pos="201930" algn="l"/>
              </a:tabLst>
            </a:pPr>
            <a:r>
              <a:rPr sz="6000" spc="-10" dirty="0">
                <a:latin typeface="Calibri"/>
                <a:cs typeface="Calibri"/>
              </a:rPr>
              <a:t>What </a:t>
            </a:r>
            <a:r>
              <a:rPr sz="6000" dirty="0">
                <a:latin typeface="Calibri"/>
                <a:cs typeface="Calibri"/>
              </a:rPr>
              <a:t>is a </a:t>
            </a:r>
            <a:r>
              <a:rPr sz="6000" spc="-10" dirty="0">
                <a:latin typeface="Calibri"/>
                <a:cs typeface="Calibri"/>
              </a:rPr>
              <a:t>Project Development </a:t>
            </a:r>
            <a:r>
              <a:rPr sz="6000" dirty="0">
                <a:latin typeface="Calibri"/>
                <a:cs typeface="Calibri"/>
              </a:rPr>
              <a:t>and </a:t>
            </a:r>
            <a:r>
              <a:rPr sz="6000" spc="-15" dirty="0">
                <a:latin typeface="Calibri"/>
                <a:cs typeface="Calibri"/>
              </a:rPr>
              <a:t>Environment  </a:t>
            </a:r>
            <a:r>
              <a:rPr sz="6000" spc="-5" dirty="0">
                <a:latin typeface="Calibri"/>
                <a:cs typeface="Calibri"/>
              </a:rPr>
              <a:t>(PD&amp;E)</a:t>
            </a:r>
            <a:r>
              <a:rPr sz="6000" spc="-15" dirty="0">
                <a:latin typeface="Calibri"/>
                <a:cs typeface="Calibri"/>
              </a:rPr>
              <a:t> </a:t>
            </a:r>
            <a:r>
              <a:rPr sz="6000" spc="-5">
                <a:latin typeface="Calibri"/>
                <a:cs typeface="Calibri"/>
              </a:rPr>
              <a:t>Study?</a:t>
            </a:r>
            <a:endParaRPr lang="en-US" sz="6000" spc="-5">
              <a:latin typeface="Calibri"/>
              <a:cs typeface="Calibri"/>
            </a:endParaRPr>
          </a:p>
          <a:p>
            <a:pPr marL="201295" marR="5080" indent="-18923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01930" algn="l"/>
              </a:tabLst>
            </a:pPr>
            <a:endParaRPr lang="en-US" sz="6000" spc="-5">
              <a:latin typeface="Calibri"/>
              <a:cs typeface="Calibri"/>
            </a:endParaRPr>
          </a:p>
          <a:p>
            <a:pPr marL="869315" marR="5080" indent="-85725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201930" algn="l"/>
              </a:tabLst>
            </a:pPr>
            <a:r>
              <a:rPr sz="6000">
                <a:latin typeface="Calibri"/>
                <a:cs typeface="Calibri"/>
              </a:rPr>
              <a:t>A </a:t>
            </a:r>
            <a:r>
              <a:rPr sz="6000" spc="-10" dirty="0">
                <a:latin typeface="Calibri"/>
                <a:cs typeface="Calibri"/>
              </a:rPr>
              <a:t>process </a:t>
            </a:r>
            <a:r>
              <a:rPr sz="6000" spc="-15" dirty="0">
                <a:latin typeface="Calibri"/>
                <a:cs typeface="Calibri"/>
              </a:rPr>
              <a:t>followed </a:t>
            </a:r>
            <a:r>
              <a:rPr sz="6000" spc="-10" dirty="0">
                <a:latin typeface="Calibri"/>
                <a:cs typeface="Calibri"/>
              </a:rPr>
              <a:t>by </a:t>
            </a:r>
            <a:r>
              <a:rPr sz="6000" spc="-20" dirty="0">
                <a:latin typeface="Calibri"/>
                <a:cs typeface="Calibri"/>
              </a:rPr>
              <a:t>FDOT </a:t>
            </a:r>
            <a:r>
              <a:rPr sz="6000" spc="-15" dirty="0">
                <a:latin typeface="Calibri"/>
                <a:cs typeface="Calibri"/>
              </a:rPr>
              <a:t>to</a:t>
            </a:r>
            <a:r>
              <a:rPr sz="6000" dirty="0">
                <a:latin typeface="Calibri"/>
                <a:cs typeface="Calibri"/>
              </a:rPr>
              <a:t> </a:t>
            </a:r>
            <a:r>
              <a:rPr sz="6000" spc="-15" dirty="0">
                <a:latin typeface="Calibri"/>
                <a:cs typeface="Calibri"/>
              </a:rPr>
              <a:t>evaluate:</a:t>
            </a:r>
            <a:endParaRPr sz="6000">
              <a:latin typeface="Calibri"/>
              <a:cs typeface="Calibri"/>
            </a:endParaRPr>
          </a:p>
          <a:p>
            <a:pPr marL="1155065" lvl="2" indent="-387350">
              <a:lnSpc>
                <a:spcPct val="100000"/>
              </a:lnSpc>
              <a:spcBef>
                <a:spcPts val="1825"/>
              </a:spcBef>
              <a:buFont typeface="Wingdings"/>
              <a:buChar char=""/>
              <a:tabLst>
                <a:tab pos="1155065" algn="l"/>
                <a:tab pos="1155700" algn="l"/>
              </a:tabLst>
            </a:pPr>
            <a:r>
              <a:rPr sz="5400" spc="-10" dirty="0">
                <a:latin typeface="Calibri"/>
                <a:cs typeface="Calibri"/>
              </a:rPr>
              <a:t>Engineering</a:t>
            </a:r>
            <a:r>
              <a:rPr sz="5400" spc="15" dirty="0">
                <a:latin typeface="Calibri"/>
                <a:cs typeface="Calibri"/>
              </a:rPr>
              <a:t> </a:t>
            </a:r>
            <a:r>
              <a:rPr sz="5400" spc="-10" dirty="0">
                <a:latin typeface="Calibri"/>
                <a:cs typeface="Calibri"/>
              </a:rPr>
              <a:t>Alternatives</a:t>
            </a:r>
            <a:endParaRPr sz="5400">
              <a:latin typeface="Calibri"/>
              <a:cs typeface="Calibri"/>
            </a:endParaRPr>
          </a:p>
          <a:p>
            <a:pPr marL="1155065" lvl="2" indent="-387350">
              <a:lnSpc>
                <a:spcPct val="100000"/>
              </a:lnSpc>
              <a:spcBef>
                <a:spcPts val="1800"/>
              </a:spcBef>
              <a:buFont typeface="Wingdings"/>
              <a:buChar char=""/>
              <a:tabLst>
                <a:tab pos="1155065" algn="l"/>
                <a:tab pos="1155700" algn="l"/>
              </a:tabLst>
            </a:pPr>
            <a:r>
              <a:rPr sz="5400" spc="-15" dirty="0">
                <a:latin typeface="Calibri"/>
                <a:cs typeface="Calibri"/>
              </a:rPr>
              <a:t>Environmental</a:t>
            </a:r>
            <a:r>
              <a:rPr sz="5400" spc="10" dirty="0">
                <a:latin typeface="Calibri"/>
                <a:cs typeface="Calibri"/>
              </a:rPr>
              <a:t> </a:t>
            </a:r>
            <a:r>
              <a:rPr sz="5400" spc="-5" dirty="0">
                <a:latin typeface="Calibri"/>
                <a:cs typeface="Calibri"/>
              </a:rPr>
              <a:t>Impacts</a:t>
            </a:r>
            <a:endParaRPr sz="5400">
              <a:latin typeface="Calibri"/>
              <a:cs typeface="Calibri"/>
            </a:endParaRPr>
          </a:p>
          <a:p>
            <a:pPr marL="1155065" marR="843280" lvl="2" indent="-387350">
              <a:lnSpc>
                <a:spcPct val="100000"/>
              </a:lnSpc>
              <a:spcBef>
                <a:spcPts val="1800"/>
              </a:spcBef>
              <a:buFont typeface="Wingdings"/>
              <a:buChar char=""/>
              <a:tabLst>
                <a:tab pos="1155065" algn="l"/>
                <a:tab pos="1155700" algn="l"/>
              </a:tabLst>
            </a:pPr>
            <a:r>
              <a:rPr sz="5400" spc="-5" dirty="0">
                <a:latin typeface="Calibri"/>
                <a:cs typeface="Calibri"/>
              </a:rPr>
              <a:t>Social, </a:t>
            </a:r>
            <a:r>
              <a:rPr sz="5400" spc="-10" dirty="0">
                <a:latin typeface="Calibri"/>
                <a:cs typeface="Calibri"/>
              </a:rPr>
              <a:t>Cultural </a:t>
            </a:r>
            <a:r>
              <a:rPr sz="5400" spc="-5" dirty="0">
                <a:latin typeface="Calibri"/>
                <a:cs typeface="Calibri"/>
              </a:rPr>
              <a:t>and </a:t>
            </a:r>
            <a:r>
              <a:rPr sz="5400" spc="-15" dirty="0">
                <a:latin typeface="Calibri"/>
                <a:cs typeface="Calibri"/>
              </a:rPr>
              <a:t>Economic </a:t>
            </a:r>
            <a:r>
              <a:rPr sz="5400" spc="-10" dirty="0">
                <a:latin typeface="Calibri"/>
                <a:cs typeface="Calibri"/>
              </a:rPr>
              <a:t>impacts  </a:t>
            </a:r>
            <a:r>
              <a:rPr sz="5400" spc="-5" dirty="0">
                <a:latin typeface="Calibri"/>
                <a:cs typeface="Calibri"/>
              </a:rPr>
              <a:t>associated with a </a:t>
            </a:r>
            <a:r>
              <a:rPr sz="5400" spc="-10" dirty="0">
                <a:latin typeface="Calibri"/>
                <a:cs typeface="Calibri"/>
              </a:rPr>
              <a:t>planned </a:t>
            </a:r>
            <a:r>
              <a:rPr sz="5400" spc="-10">
                <a:latin typeface="Calibri"/>
                <a:cs typeface="Calibri"/>
              </a:rPr>
              <a:t>transportation  project</a:t>
            </a:r>
            <a:endParaRPr lang="en-US" sz="5400" spc="-10">
              <a:latin typeface="Calibri"/>
              <a:cs typeface="Calibri"/>
            </a:endParaRPr>
          </a:p>
          <a:p>
            <a:pPr marL="767715" marR="843280" lvl="2">
              <a:lnSpc>
                <a:spcPct val="100000"/>
              </a:lnSpc>
              <a:spcBef>
                <a:spcPts val="1800"/>
              </a:spcBef>
              <a:tabLst>
                <a:tab pos="1155065" algn="l"/>
                <a:tab pos="1155700" algn="l"/>
              </a:tabLst>
            </a:pPr>
            <a:endParaRPr sz="5400">
              <a:latin typeface="Calibri"/>
              <a:cs typeface="Calibri"/>
            </a:endParaRPr>
          </a:p>
          <a:p>
            <a:pPr marL="869315" marR="5080" lvl="1" indent="-857250"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201930" algn="l"/>
              </a:tabLst>
            </a:pPr>
            <a:r>
              <a:rPr sz="6000" dirty="0">
                <a:latin typeface="Calibri"/>
                <a:cs typeface="Calibri"/>
              </a:rPr>
              <a:t>Mandated by the National Environmental  Policy Act (</a:t>
            </a:r>
            <a:r>
              <a:rPr sz="6000">
                <a:latin typeface="Calibri"/>
                <a:cs typeface="Calibri"/>
              </a:rPr>
              <a:t>NEPA)</a:t>
            </a:r>
            <a:endParaRPr lang="en-US" sz="6000">
              <a:latin typeface="Calibri"/>
              <a:cs typeface="Calibri"/>
            </a:endParaRPr>
          </a:p>
          <a:p>
            <a:pPr marL="760730" marR="352425" lvl="1" indent="-370840">
              <a:lnSpc>
                <a:spcPct val="100000"/>
              </a:lnSpc>
              <a:spcBef>
                <a:spcPts val="1775"/>
              </a:spcBef>
              <a:buFont typeface="Courier New"/>
              <a:buChar char="o"/>
              <a:tabLst>
                <a:tab pos="761365" algn="l"/>
              </a:tabLst>
            </a:pPr>
            <a:endParaRPr sz="6000">
              <a:latin typeface="Calibri"/>
              <a:cs typeface="Calibri"/>
            </a:endParaRPr>
          </a:p>
          <a:p>
            <a:pPr marL="869315" marR="5080" lvl="1" indent="-85725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201930" algn="l"/>
              </a:tabLst>
            </a:pPr>
            <a:r>
              <a:rPr sz="6000" dirty="0">
                <a:latin typeface="Calibri"/>
                <a:cs typeface="Calibri"/>
              </a:rPr>
              <a:t>Required when Federal Funds are Involved</a:t>
            </a:r>
            <a:endParaRPr sz="60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4248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100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Courier New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Hayden</dc:creator>
  <cp:lastModifiedBy>John Scarlatos</cp:lastModifiedBy>
  <cp:revision>85</cp:revision>
  <dcterms:created xsi:type="dcterms:W3CDTF">2014-01-29T13:43:37Z</dcterms:created>
  <dcterms:modified xsi:type="dcterms:W3CDTF">2021-06-11T13:25:58Z</dcterms:modified>
</cp:coreProperties>
</file>