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CFF"/>
    <a:srgbClr val="B8FEEF"/>
    <a:srgbClr val="90EBF0"/>
    <a:srgbClr val="A3DAFF"/>
    <a:srgbClr val="71B5FF"/>
    <a:srgbClr val="A38989"/>
    <a:srgbClr val="B9CDE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36" autoAdjust="0"/>
  </p:normalViewPr>
  <p:slideViewPr>
    <p:cSldViewPr>
      <p:cViewPr varScale="1">
        <p:scale>
          <a:sx n="23" d="100"/>
          <a:sy n="23" d="100"/>
        </p:scale>
        <p:origin x="605" y="5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9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8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1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3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5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8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5CA7B-9660-4CBD-B23A-3A561C1F9B03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6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57200" y="457200"/>
            <a:ext cx="32004000" cy="21031200"/>
          </a:xfrm>
          <a:prstGeom prst="rect">
            <a:avLst/>
          </a:prstGeom>
          <a:solidFill>
            <a:srgbClr val="B9CDE5"/>
          </a:solidFill>
          <a:ln w="152400">
            <a:solidFill>
              <a:srgbClr val="A38989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170432" y="3807559"/>
            <a:ext cx="3058668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/>
            <a:r>
              <a:rPr lang="en-US" sz="5500" b="0" i="0" u="none" strike="noStrike" baseline="0" dirty="0">
                <a:solidFill>
                  <a:srgbClr val="000000"/>
                </a:solidFill>
                <a:latin typeface="Arial Narrow"/>
              </a:rPr>
              <a:t> </a:t>
            </a:r>
            <a:r>
              <a:rPr lang="en-US" sz="6000" b="1" dirty="0">
                <a:latin typeface="Arial Narrow"/>
              </a:rPr>
              <a:t>The Florida Department of Transportation is required to comply with various</a:t>
            </a:r>
          </a:p>
          <a:p>
            <a:pPr marR="0" algn="ctr"/>
            <a:r>
              <a:rPr lang="en-US" sz="6000" b="1" i="0" u="none" strike="noStrike" baseline="0" dirty="0">
                <a:latin typeface="Arial Narrow"/>
              </a:rPr>
              <a:t>non-discrimination laws and regulations, including Title VI of the Civil Rights Act of 1964.</a:t>
            </a:r>
          </a:p>
          <a:p>
            <a:pPr marR="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 </a:t>
            </a:r>
            <a:endParaRPr lang="en-US" sz="6000" b="0" i="0" u="none" strike="noStrike" baseline="0" dirty="0">
              <a:solidFill>
                <a:srgbClr val="000064"/>
              </a:solidFill>
              <a:latin typeface="Arial Narrow"/>
            </a:endParaRPr>
          </a:p>
          <a:p>
            <a:pPr marR="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Public participation is solicited without regard to race, color,</a:t>
            </a:r>
          </a:p>
          <a:p>
            <a:pPr marR="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national origin, age, sex, religion, disability or family status.</a:t>
            </a:r>
          </a:p>
          <a:p>
            <a:pPr marR="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 </a:t>
            </a:r>
            <a:endParaRPr lang="en-US" sz="6000" b="0" i="0" u="none" strike="noStrike" baseline="0" dirty="0">
              <a:solidFill>
                <a:srgbClr val="000064"/>
              </a:solidFill>
              <a:latin typeface="Arial Narrow"/>
            </a:endParaRPr>
          </a:p>
          <a:p>
            <a:pPr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Persons wishing to express their concerns about Title VI may do so by contacting either: </a:t>
            </a:r>
            <a:endParaRPr lang="en-US" sz="6000" dirty="0"/>
          </a:p>
        </p:txBody>
      </p:sp>
      <p:sp>
        <p:nvSpPr>
          <p:cNvPr id="37" name="TextBox 36"/>
          <p:cNvSpPr txBox="1"/>
          <p:nvPr/>
        </p:nvSpPr>
        <p:spPr>
          <a:xfrm>
            <a:off x="2971800" y="10862447"/>
            <a:ext cx="128016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District Four</a:t>
            </a:r>
          </a:p>
          <a:p>
            <a:pPr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Florida Department of Transportation</a:t>
            </a:r>
          </a:p>
          <a:p>
            <a:pPr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District Four Title VI Coordinator</a:t>
            </a:r>
          </a:p>
          <a:p>
            <a:pPr algn="ctr"/>
            <a:r>
              <a:rPr lang="en-US" sz="6000" dirty="0">
                <a:solidFill>
                  <a:srgbClr val="000064"/>
                </a:solidFill>
                <a:latin typeface="Arial Narrow"/>
              </a:rPr>
              <a:t>Sharon Singh </a:t>
            </a:r>
            <a:r>
              <a:rPr lang="en-US" sz="6000" dirty="0" err="1">
                <a:solidFill>
                  <a:srgbClr val="000064"/>
                </a:solidFill>
                <a:latin typeface="Arial Narrow"/>
              </a:rPr>
              <a:t>Hagyan</a:t>
            </a:r>
            <a:endParaRPr lang="en-US" sz="6000" b="0" i="0" u="none" strike="noStrike" baseline="0" dirty="0">
              <a:solidFill>
                <a:srgbClr val="000064"/>
              </a:solidFill>
              <a:latin typeface="Arial Narrow"/>
            </a:endParaRPr>
          </a:p>
          <a:p>
            <a:pPr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3400 West Commercial Boulevard</a:t>
            </a:r>
          </a:p>
          <a:p>
            <a:pPr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Fort Lauderdale, Florida</a:t>
            </a:r>
            <a:r>
              <a:rPr lang="en-US" sz="6000" b="0" i="0" u="none" strike="noStrike" dirty="0">
                <a:solidFill>
                  <a:srgbClr val="000064"/>
                </a:solidFill>
                <a:latin typeface="Arial Narrow"/>
              </a:rPr>
              <a:t> </a:t>
            </a:r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33309-3421</a:t>
            </a:r>
          </a:p>
          <a:p>
            <a:pPr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(954) 777-4190 or</a:t>
            </a:r>
          </a:p>
          <a:p>
            <a:pPr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Toll free at (866) 336-8435, ext. </a:t>
            </a:r>
            <a:r>
              <a:rPr lang="en-US" sz="6000" dirty="0">
                <a:solidFill>
                  <a:srgbClr val="000064"/>
                </a:solidFill>
                <a:latin typeface="Arial Narrow"/>
              </a:rPr>
              <a:t>4190 Sharon.SinghHagyan</a:t>
            </a:r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@dot.state.fl.us</a:t>
            </a:r>
            <a:endParaRPr lang="en-US" sz="6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145000" y="10862447"/>
            <a:ext cx="128016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8489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Tallahassee Office</a:t>
            </a:r>
          </a:p>
          <a:p>
            <a:pPr marR="84890" algn="ctr"/>
            <a:r>
              <a:rPr lang="en-US" sz="6000" b="1" i="0" u="none" strike="noStrike" baseline="0" dirty="0">
                <a:solidFill>
                  <a:srgbClr val="000064"/>
                </a:solidFill>
                <a:latin typeface="Arial Narrow"/>
              </a:rPr>
              <a:t>Florida Department of Transportation</a:t>
            </a:r>
          </a:p>
          <a:p>
            <a:pPr marR="84890"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State Title VI Coordinator</a:t>
            </a:r>
          </a:p>
          <a:p>
            <a:pPr marR="84890" algn="ctr"/>
            <a:r>
              <a:rPr lang="en-US" sz="6000" dirty="0">
                <a:solidFill>
                  <a:srgbClr val="000064"/>
                </a:solidFill>
                <a:latin typeface="Arial Narrow"/>
              </a:rPr>
              <a:t>Jacqueline </a:t>
            </a:r>
            <a:r>
              <a:rPr lang="en-US" sz="6000" dirty="0" err="1">
                <a:solidFill>
                  <a:srgbClr val="000064"/>
                </a:solidFill>
                <a:latin typeface="Arial Narrow"/>
              </a:rPr>
              <a:t>Paramore</a:t>
            </a:r>
            <a:endParaRPr lang="en-US" sz="6000" dirty="0">
              <a:solidFill>
                <a:srgbClr val="000064"/>
              </a:solidFill>
              <a:latin typeface="Arial Narrow"/>
            </a:endParaRPr>
          </a:p>
          <a:p>
            <a:pPr marR="84890"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Equal Opportunity Office</a:t>
            </a:r>
          </a:p>
          <a:p>
            <a:pPr marR="84890" algn="ctr"/>
            <a:r>
              <a:rPr lang="nl-NL" sz="6000" b="0" i="0" u="none" strike="noStrike" baseline="0" dirty="0">
                <a:solidFill>
                  <a:srgbClr val="000064"/>
                </a:solidFill>
                <a:latin typeface="Arial Narrow"/>
              </a:rPr>
              <a:t>605 Suwannee Street, MS 65</a:t>
            </a:r>
          </a:p>
          <a:p>
            <a:pPr marR="84890"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Tallahassee, Florida 32399-0450</a:t>
            </a:r>
          </a:p>
          <a:p>
            <a:pPr marR="84890" algn="ctr"/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(850) 414-4753</a:t>
            </a:r>
          </a:p>
          <a:p>
            <a:pPr marR="84890" algn="ctr"/>
            <a:r>
              <a:rPr lang="en-US" sz="6000" dirty="0">
                <a:solidFill>
                  <a:srgbClr val="000064"/>
                </a:solidFill>
                <a:latin typeface="Arial Narrow"/>
              </a:rPr>
              <a:t>jacqueline.paramore</a:t>
            </a:r>
            <a:r>
              <a:rPr lang="en-US" sz="6000" b="0" i="0" u="none" strike="noStrike" baseline="0" dirty="0">
                <a:solidFill>
                  <a:srgbClr val="000064"/>
                </a:solidFill>
                <a:latin typeface="Arial Narrow"/>
              </a:rPr>
              <a:t>@dot.state.fl.us </a:t>
            </a:r>
            <a:endParaRPr lang="en-US" sz="6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005840"/>
            <a:ext cx="32004000" cy="221599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3800" b="1" dirty="0">
                <a:latin typeface="Chaparral Pro" pitchFamily="18" charset="0"/>
              </a:rPr>
              <a:t>Title VI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51560" y="2880360"/>
            <a:ext cx="30815280" cy="0"/>
          </a:xfrm>
          <a:prstGeom prst="line">
            <a:avLst/>
          </a:prstGeom>
          <a:ln w="127000" cap="rnd"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0800000" scaled="0"/>
              <a:tileRect/>
            </a:gradFill>
            <a:round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8" y="19229832"/>
            <a:ext cx="3657600" cy="1828800"/>
          </a:xfrm>
          <a:prstGeom prst="rect">
            <a:avLst/>
          </a:prstGeom>
        </p:spPr>
      </p:pic>
      <p:pic>
        <p:nvPicPr>
          <p:cNvPr id="14" name="Picture 13" descr="Shape, arrow&#10;&#10;Description automatically generated">
            <a:extLst>
              <a:ext uri="{FF2B5EF4-FFF2-40B4-BE49-F238E27FC236}">
                <a16:creationId xmlns:a16="http://schemas.microsoft.com/office/drawing/2014/main" id="{CA21043C-2C8D-49C8-92A4-2F8BF62A6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8" y="1448931"/>
            <a:ext cx="3429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24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163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Chaparral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Hayden</dc:creator>
  <cp:lastModifiedBy>Aniruddha Gotmare, P.E.</cp:lastModifiedBy>
  <cp:revision>44</cp:revision>
  <dcterms:created xsi:type="dcterms:W3CDTF">2014-01-29T13:43:37Z</dcterms:created>
  <dcterms:modified xsi:type="dcterms:W3CDTF">2021-06-16T14:18:31Z</dcterms:modified>
</cp:coreProperties>
</file>