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ACFF"/>
    <a:srgbClr val="B8FEEF"/>
    <a:srgbClr val="90EBF0"/>
    <a:srgbClr val="A3DAFF"/>
    <a:srgbClr val="71B5FF"/>
    <a:srgbClr val="A38989"/>
    <a:srgbClr val="B9CDE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36" autoAdjust="0"/>
  </p:normalViewPr>
  <p:slideViewPr>
    <p:cSldViewPr>
      <p:cViewPr varScale="1">
        <p:scale>
          <a:sx n="34" d="100"/>
          <a:sy n="34" d="100"/>
        </p:scale>
        <p:origin x="1260" y="126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29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9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2814321"/>
            <a:ext cx="26660477" cy="599186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59" y="2814321"/>
            <a:ext cx="79444213" cy="599186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5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8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117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16388081"/>
            <a:ext cx="53052343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2" y="16388081"/>
            <a:ext cx="53052347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32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04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0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56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4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8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5CA7B-9660-4CBD-B23A-3A561C1F9B03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6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457200" y="457200"/>
            <a:ext cx="32004000" cy="21031200"/>
          </a:xfrm>
          <a:prstGeom prst="rect">
            <a:avLst/>
          </a:prstGeom>
          <a:solidFill>
            <a:srgbClr val="B9CDE5"/>
          </a:solidFill>
          <a:ln w="152400">
            <a:solidFill>
              <a:srgbClr val="A38989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0" y="664369"/>
            <a:ext cx="32004000" cy="221599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3800" b="1">
                <a:latin typeface="Chaparral Pro" pitchFamily="18" charset="0"/>
              </a:rPr>
              <a:t>Federal-State Partnership</a:t>
            </a:r>
            <a:endParaRPr lang="en-US" sz="13800" b="1" dirty="0">
              <a:latin typeface="Chaparral Pro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051560" y="2880360"/>
            <a:ext cx="30815280" cy="0"/>
          </a:xfrm>
          <a:prstGeom prst="line">
            <a:avLst/>
          </a:prstGeom>
          <a:ln w="127000" cap="rnd">
            <a:gradFill flip="none"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0800000" scaled="0"/>
              <a:tileRect/>
            </a:gradFill>
            <a:round/>
            <a:tailEnd type="non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8" y="19229832"/>
            <a:ext cx="3657600" cy="1828800"/>
          </a:xfrm>
          <a:prstGeom prst="rect">
            <a:avLst/>
          </a:prstGeom>
        </p:spPr>
      </p:pic>
      <p:pic>
        <p:nvPicPr>
          <p:cNvPr id="14" name="Picture 13" descr="Shape, arrow&#10;&#10;Description automatically generated">
            <a:extLst>
              <a:ext uri="{FF2B5EF4-FFF2-40B4-BE49-F238E27FC236}">
                <a16:creationId xmlns:a16="http://schemas.microsoft.com/office/drawing/2014/main" id="{CA21043C-2C8D-49C8-92A4-2F8BF62A64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8" y="1448931"/>
            <a:ext cx="3429000" cy="2743200"/>
          </a:xfrm>
          <a:prstGeom prst="rect">
            <a:avLst/>
          </a:prstGeom>
        </p:spPr>
      </p:pic>
      <p:sp>
        <p:nvSpPr>
          <p:cNvPr id="11" name="object 6">
            <a:extLst>
              <a:ext uri="{FF2B5EF4-FFF2-40B4-BE49-F238E27FC236}">
                <a16:creationId xmlns:a16="http://schemas.microsoft.com/office/drawing/2014/main" id="{0210C3B6-A992-4FA0-8011-19F8A15D0607}"/>
              </a:ext>
            </a:extLst>
          </p:cNvPr>
          <p:cNvSpPr txBox="1"/>
          <p:nvPr/>
        </p:nvSpPr>
        <p:spPr>
          <a:xfrm>
            <a:off x="4573143" y="5631832"/>
            <a:ext cx="24612600" cy="1118799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9000"/>
              </a:lnSpc>
              <a:spcBef>
                <a:spcPts val="95"/>
              </a:spcBef>
            </a:pPr>
            <a:r>
              <a:rPr sz="8800" spc="-5" dirty="0">
                <a:latin typeface="Calibri"/>
                <a:cs typeface="Calibri"/>
              </a:rPr>
              <a:t>The </a:t>
            </a:r>
            <a:r>
              <a:rPr sz="8800" spc="-20" dirty="0">
                <a:latin typeface="Calibri"/>
                <a:cs typeface="Calibri"/>
              </a:rPr>
              <a:t>environmental </a:t>
            </a:r>
            <a:r>
              <a:rPr sz="8800" spc="-45" dirty="0">
                <a:latin typeface="Calibri"/>
                <a:cs typeface="Calibri"/>
              </a:rPr>
              <a:t>review, </a:t>
            </a:r>
            <a:r>
              <a:rPr sz="8800" spc="-15" dirty="0">
                <a:latin typeface="Calibri"/>
                <a:cs typeface="Calibri"/>
              </a:rPr>
              <a:t>consultation, </a:t>
            </a:r>
            <a:r>
              <a:rPr sz="8800" spc="-5" dirty="0">
                <a:latin typeface="Calibri"/>
                <a:cs typeface="Calibri"/>
              </a:rPr>
              <a:t>and other actions  </a:t>
            </a:r>
            <a:r>
              <a:rPr sz="8800" spc="-15" dirty="0">
                <a:latin typeface="Calibri"/>
                <a:cs typeface="Calibri"/>
              </a:rPr>
              <a:t>required </a:t>
            </a:r>
            <a:r>
              <a:rPr sz="8800" spc="-10" dirty="0">
                <a:latin typeface="Calibri"/>
                <a:cs typeface="Calibri"/>
              </a:rPr>
              <a:t>by applicable </a:t>
            </a:r>
            <a:r>
              <a:rPr sz="8800" spc="-25" dirty="0">
                <a:latin typeface="Calibri"/>
                <a:cs typeface="Calibri"/>
              </a:rPr>
              <a:t>federal </a:t>
            </a:r>
            <a:r>
              <a:rPr sz="8800" spc="-20" dirty="0">
                <a:latin typeface="Calibri"/>
                <a:cs typeface="Calibri"/>
              </a:rPr>
              <a:t>environmental </a:t>
            </a:r>
            <a:r>
              <a:rPr sz="8800" spc="-15" dirty="0">
                <a:latin typeface="Calibri"/>
                <a:cs typeface="Calibri"/>
              </a:rPr>
              <a:t>laws </a:t>
            </a:r>
            <a:r>
              <a:rPr sz="8800" spc="-25" dirty="0">
                <a:latin typeface="Calibri"/>
                <a:cs typeface="Calibri"/>
              </a:rPr>
              <a:t>for </a:t>
            </a:r>
            <a:r>
              <a:rPr sz="8800" spc="-5" dirty="0">
                <a:latin typeface="Calibri"/>
                <a:cs typeface="Calibri"/>
              </a:rPr>
              <a:t>this  </a:t>
            </a:r>
            <a:r>
              <a:rPr sz="8800" spc="-10" dirty="0">
                <a:latin typeface="Calibri"/>
                <a:cs typeface="Calibri"/>
              </a:rPr>
              <a:t>project </a:t>
            </a:r>
            <a:r>
              <a:rPr sz="8800" spc="-15" dirty="0">
                <a:latin typeface="Calibri"/>
                <a:cs typeface="Calibri"/>
              </a:rPr>
              <a:t>are </a:t>
            </a:r>
            <a:r>
              <a:rPr sz="8800" dirty="0">
                <a:latin typeface="Calibri"/>
                <a:cs typeface="Calibri"/>
              </a:rPr>
              <a:t>being, </a:t>
            </a:r>
            <a:r>
              <a:rPr sz="8800" spc="-5" dirty="0">
                <a:latin typeface="Calibri"/>
                <a:cs typeface="Calibri"/>
              </a:rPr>
              <a:t>or </a:t>
            </a:r>
            <a:r>
              <a:rPr sz="8800" spc="-25" dirty="0">
                <a:latin typeface="Calibri"/>
                <a:cs typeface="Calibri"/>
              </a:rPr>
              <a:t>have </a:t>
            </a:r>
            <a:r>
              <a:rPr sz="8800" spc="-5" dirty="0">
                <a:latin typeface="Calibri"/>
                <a:cs typeface="Calibri"/>
              </a:rPr>
              <a:t>been, </a:t>
            </a:r>
            <a:r>
              <a:rPr sz="8800" spc="-10" dirty="0">
                <a:latin typeface="Calibri"/>
                <a:cs typeface="Calibri"/>
              </a:rPr>
              <a:t>carried </a:t>
            </a:r>
            <a:r>
              <a:rPr sz="8800" spc="-5" dirty="0">
                <a:latin typeface="Calibri"/>
                <a:cs typeface="Calibri"/>
              </a:rPr>
              <a:t>out by the </a:t>
            </a:r>
            <a:r>
              <a:rPr sz="8800" spc="-25" dirty="0">
                <a:latin typeface="Calibri"/>
                <a:cs typeface="Calibri"/>
              </a:rPr>
              <a:t>FDOT  </a:t>
            </a:r>
            <a:r>
              <a:rPr sz="8800" spc="-15" dirty="0">
                <a:latin typeface="Calibri"/>
                <a:cs typeface="Calibri"/>
              </a:rPr>
              <a:t>pursuant </a:t>
            </a:r>
            <a:r>
              <a:rPr sz="8800" spc="-20" dirty="0">
                <a:latin typeface="Calibri"/>
                <a:cs typeface="Calibri"/>
              </a:rPr>
              <a:t>to </a:t>
            </a:r>
            <a:r>
              <a:rPr sz="8800" dirty="0">
                <a:latin typeface="Calibri"/>
                <a:cs typeface="Calibri"/>
              </a:rPr>
              <a:t>23 </a:t>
            </a:r>
            <a:r>
              <a:rPr sz="8800" spc="-20" dirty="0">
                <a:latin typeface="Calibri"/>
                <a:cs typeface="Calibri"/>
              </a:rPr>
              <a:t>U.S.C. </a:t>
            </a:r>
            <a:r>
              <a:rPr sz="8800" dirty="0">
                <a:latin typeface="Calibri"/>
                <a:cs typeface="Calibri"/>
              </a:rPr>
              <a:t>327 </a:t>
            </a:r>
            <a:r>
              <a:rPr sz="8800" spc="-5" dirty="0">
                <a:latin typeface="Calibri"/>
                <a:cs typeface="Calibri"/>
              </a:rPr>
              <a:t>and </a:t>
            </a:r>
            <a:r>
              <a:rPr sz="8800" dirty="0">
                <a:latin typeface="Calibri"/>
                <a:cs typeface="Calibri"/>
              </a:rPr>
              <a:t>a </a:t>
            </a:r>
            <a:r>
              <a:rPr sz="8800" spc="-10" dirty="0">
                <a:latin typeface="Calibri"/>
                <a:cs typeface="Calibri"/>
              </a:rPr>
              <a:t>Memorandum </a:t>
            </a:r>
            <a:r>
              <a:rPr sz="8800" spc="-5" dirty="0">
                <a:latin typeface="Calibri"/>
                <a:cs typeface="Calibri"/>
              </a:rPr>
              <a:t>of  </a:t>
            </a:r>
            <a:r>
              <a:rPr sz="8800" spc="-10" dirty="0">
                <a:latin typeface="Calibri"/>
                <a:cs typeface="Calibri"/>
              </a:rPr>
              <a:t>Understanding </a:t>
            </a:r>
            <a:r>
              <a:rPr sz="8800" spc="-15" dirty="0">
                <a:latin typeface="Calibri"/>
                <a:cs typeface="Calibri"/>
              </a:rPr>
              <a:t>dated </a:t>
            </a:r>
            <a:r>
              <a:rPr sz="8800" dirty="0">
                <a:latin typeface="Calibri"/>
                <a:cs typeface="Calibri"/>
              </a:rPr>
              <a:t>December 14, 2016, and </a:t>
            </a:r>
            <a:r>
              <a:rPr sz="8800" spc="-20" dirty="0">
                <a:latin typeface="Calibri"/>
                <a:cs typeface="Calibri"/>
              </a:rPr>
              <a:t>executed </a:t>
            </a:r>
            <a:r>
              <a:rPr sz="8800" spc="-5" dirty="0">
                <a:latin typeface="Calibri"/>
                <a:cs typeface="Calibri"/>
              </a:rPr>
              <a:t>by  the </a:t>
            </a:r>
            <a:r>
              <a:rPr sz="8800" spc="-15" dirty="0">
                <a:latin typeface="Calibri"/>
                <a:cs typeface="Calibri"/>
              </a:rPr>
              <a:t>Federal </a:t>
            </a:r>
            <a:r>
              <a:rPr sz="8800" spc="-20" dirty="0">
                <a:latin typeface="Calibri"/>
                <a:cs typeface="Calibri"/>
              </a:rPr>
              <a:t>Highway </a:t>
            </a:r>
            <a:r>
              <a:rPr sz="8800" spc="-15" dirty="0">
                <a:latin typeface="Calibri"/>
                <a:cs typeface="Calibri"/>
              </a:rPr>
              <a:t>Administration </a:t>
            </a:r>
            <a:r>
              <a:rPr sz="8800" spc="-25" dirty="0">
                <a:latin typeface="Calibri"/>
                <a:cs typeface="Calibri"/>
              </a:rPr>
              <a:t>(FHWA) </a:t>
            </a:r>
            <a:r>
              <a:rPr sz="8800" spc="-5" dirty="0">
                <a:latin typeface="Calibri"/>
                <a:cs typeface="Calibri"/>
              </a:rPr>
              <a:t>and</a:t>
            </a:r>
            <a:r>
              <a:rPr sz="8800" spc="50" dirty="0">
                <a:latin typeface="Calibri"/>
                <a:cs typeface="Calibri"/>
              </a:rPr>
              <a:t> </a:t>
            </a:r>
            <a:r>
              <a:rPr sz="8800" spc="-75" dirty="0">
                <a:latin typeface="Calibri"/>
                <a:cs typeface="Calibri"/>
              </a:rPr>
              <a:t>FDOT.</a:t>
            </a:r>
            <a:endParaRPr sz="8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4248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66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Chaparral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Hayden</dc:creator>
  <cp:lastModifiedBy>John Scarlatos</cp:lastModifiedBy>
  <cp:revision>45</cp:revision>
  <dcterms:created xsi:type="dcterms:W3CDTF">2014-01-29T13:43:37Z</dcterms:created>
  <dcterms:modified xsi:type="dcterms:W3CDTF">2021-06-17T20:38:08Z</dcterms:modified>
</cp:coreProperties>
</file>