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handoutMasterIdLst>
    <p:handoutMasterId r:id="rId16"/>
  </p:handoutMasterIdLst>
  <p:sldIdLst>
    <p:sldId id="257" r:id="rId2"/>
    <p:sldId id="258" r:id="rId3"/>
    <p:sldId id="263" r:id="rId4"/>
    <p:sldId id="259" r:id="rId5"/>
    <p:sldId id="261" r:id="rId6"/>
    <p:sldId id="262" r:id="rId7"/>
    <p:sldId id="264" r:id="rId8"/>
    <p:sldId id="272" r:id="rId9"/>
    <p:sldId id="273" r:id="rId10"/>
    <p:sldId id="267" r:id="rId11"/>
    <p:sldId id="270" r:id="rId12"/>
    <p:sldId id="269" r:id="rId13"/>
    <p:sldId id="275"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walter, Maria" initials="SM" lastIdx="1" clrIdx="0">
    <p:extLst>
      <p:ext uri="{19B8F6BF-5375-455C-9EA6-DF929625EA0E}">
        <p15:presenceInfo xmlns:p15="http://schemas.microsoft.com/office/powerpoint/2012/main" userId="S-1-5-21-2116170847-593825418-1780572237-50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9900"/>
    <a:srgbClr val="0066FF"/>
    <a:srgbClr val="66FF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74662" autoAdjust="0"/>
  </p:normalViewPr>
  <p:slideViewPr>
    <p:cSldViewPr snapToGrid="0">
      <p:cViewPr varScale="1">
        <p:scale>
          <a:sx n="81" d="100"/>
          <a:sy n="81" d="100"/>
        </p:scale>
        <p:origin x="175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25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6T08:12:47.747" idx="1">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FC9F5-7427-416A-876F-1BAA5CDA7FD0}"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n-US"/>
        </a:p>
      </dgm:t>
    </dgm:pt>
    <dgm:pt modelId="{97E14544-7819-4B98-8463-77E52035AAE0}">
      <dgm:prSet phldrT="[Text]" custT="1"/>
      <dgm:spPr/>
      <dgm:t>
        <a:bodyPr/>
        <a:lstStyle/>
        <a:p>
          <a:r>
            <a:rPr lang="en-US" sz="1200" b="1" dirty="0"/>
            <a:t>JULY</a:t>
          </a:r>
        </a:p>
        <a:p>
          <a:r>
            <a:rPr lang="en-US" sz="900" dirty="0"/>
            <a:t>Final Adoption of Work Program (AD)</a:t>
          </a:r>
        </a:p>
        <a:p>
          <a:r>
            <a:rPr lang="en-US" sz="900" dirty="0"/>
            <a:t>System opens for tentative activities (G1)</a:t>
          </a:r>
        </a:p>
      </dgm:t>
    </dgm:pt>
    <dgm:pt modelId="{7FBD596A-1EC2-4D8A-B616-E9B1796BECC6}" type="parTrans" cxnId="{5E3DDBE1-8431-4A60-9FAD-7EB2F6BB2309}">
      <dgm:prSet/>
      <dgm:spPr/>
      <dgm:t>
        <a:bodyPr/>
        <a:lstStyle/>
        <a:p>
          <a:endParaRPr lang="en-US"/>
        </a:p>
      </dgm:t>
    </dgm:pt>
    <dgm:pt modelId="{D5166DDA-A504-4285-AD00-1EED18175DAB}" type="sibTrans" cxnId="{5E3DDBE1-8431-4A60-9FAD-7EB2F6BB2309}">
      <dgm:prSet/>
      <dgm:spPr>
        <a:solidFill>
          <a:schemeClr val="accent1">
            <a:lumMod val="75000"/>
          </a:schemeClr>
        </a:solidFill>
      </dgm:spPr>
      <dgm:t>
        <a:bodyPr/>
        <a:lstStyle/>
        <a:p>
          <a:endParaRPr lang="en-US"/>
        </a:p>
      </dgm:t>
    </dgm:pt>
    <dgm:pt modelId="{3F1D4D2C-23A2-43C3-B601-A1635F42F0D9}">
      <dgm:prSet phldrT="[Text]" custT="1"/>
      <dgm:spPr/>
      <dgm:t>
        <a:bodyPr/>
        <a:lstStyle/>
        <a:p>
          <a:r>
            <a:rPr lang="en-US" sz="1200" b="1" dirty="0"/>
            <a:t>AUGUST-OCTOBER</a:t>
          </a:r>
        </a:p>
        <a:p>
          <a:r>
            <a:rPr lang="en-US" sz="900" dirty="0"/>
            <a:t>Assimilation of the Tentative Work Program (G1</a:t>
          </a:r>
          <a:r>
            <a:rPr lang="en-US" sz="1400" dirty="0"/>
            <a:t>)</a:t>
          </a:r>
        </a:p>
      </dgm:t>
    </dgm:pt>
    <dgm:pt modelId="{5DA1605A-9EE1-447E-B329-786043598BC4}" type="parTrans" cxnId="{CBFC3F17-174B-41EC-A85B-84DD5A2E95EE}">
      <dgm:prSet/>
      <dgm:spPr/>
      <dgm:t>
        <a:bodyPr/>
        <a:lstStyle/>
        <a:p>
          <a:endParaRPr lang="en-US"/>
        </a:p>
      </dgm:t>
    </dgm:pt>
    <dgm:pt modelId="{A958598E-7E56-48D8-9170-CE1E068E2C82}" type="sibTrans" cxnId="{CBFC3F17-174B-41EC-A85B-84DD5A2E95EE}">
      <dgm:prSet/>
      <dgm:spPr/>
      <dgm:t>
        <a:bodyPr/>
        <a:lstStyle/>
        <a:p>
          <a:endParaRPr lang="en-US"/>
        </a:p>
      </dgm:t>
    </dgm:pt>
    <dgm:pt modelId="{5E028FAD-708A-4F58-9EA0-6438B84F99C0}">
      <dgm:prSet phldrT="[Text]" custT="1"/>
      <dgm:spPr/>
      <dgm:t>
        <a:bodyPr/>
        <a:lstStyle/>
        <a:p>
          <a:r>
            <a:rPr lang="en-US" sz="1200" b="1" dirty="0"/>
            <a:t>NOVEMBER</a:t>
          </a:r>
        </a:p>
        <a:p>
          <a:r>
            <a:rPr lang="en-US" sz="900" dirty="0"/>
            <a:t>System closes to balance the Tentative Work Program (G1)</a:t>
          </a:r>
        </a:p>
      </dgm:t>
    </dgm:pt>
    <dgm:pt modelId="{0EF09F8D-8CD7-438D-87B0-67E9875D3BE1}" type="parTrans" cxnId="{606664EC-DC40-445D-B3CB-E30672A18103}">
      <dgm:prSet/>
      <dgm:spPr/>
      <dgm:t>
        <a:bodyPr/>
        <a:lstStyle/>
        <a:p>
          <a:endParaRPr lang="en-US"/>
        </a:p>
      </dgm:t>
    </dgm:pt>
    <dgm:pt modelId="{F742DA45-F176-4A1F-800E-8308407A3FC3}" type="sibTrans" cxnId="{606664EC-DC40-445D-B3CB-E30672A18103}">
      <dgm:prSet/>
      <dgm:spPr/>
      <dgm:t>
        <a:bodyPr/>
        <a:lstStyle/>
        <a:p>
          <a:endParaRPr lang="en-US"/>
        </a:p>
      </dgm:t>
    </dgm:pt>
    <dgm:pt modelId="{7EF511AB-EF4D-4AD6-820B-D1932819F01C}">
      <dgm:prSet phldrT="[Text]" custT="1"/>
      <dgm:spPr/>
      <dgm:t>
        <a:bodyPr/>
        <a:lstStyle/>
        <a:p>
          <a:r>
            <a:rPr lang="en-US" sz="1200" b="1" dirty="0"/>
            <a:t>DECEMBER</a:t>
          </a:r>
        </a:p>
        <a:p>
          <a:r>
            <a:rPr lang="en-US" sz="900" dirty="0"/>
            <a:t>Hold Work Program E-Public Hearing &amp; present tentative to the TPO’s</a:t>
          </a:r>
        </a:p>
      </dgm:t>
    </dgm:pt>
    <dgm:pt modelId="{C13924E7-3434-4BA4-BC58-C261CEFA2102}" type="parTrans" cxnId="{E89A2B00-33BF-4E9F-AEA2-055768F4DCB3}">
      <dgm:prSet/>
      <dgm:spPr/>
      <dgm:t>
        <a:bodyPr/>
        <a:lstStyle/>
        <a:p>
          <a:endParaRPr lang="en-US"/>
        </a:p>
      </dgm:t>
    </dgm:pt>
    <dgm:pt modelId="{CB2174F8-36FA-4D38-BB35-D494D2AF093B}" type="sibTrans" cxnId="{E89A2B00-33BF-4E9F-AEA2-055768F4DCB3}">
      <dgm:prSet/>
      <dgm:spPr/>
      <dgm:t>
        <a:bodyPr/>
        <a:lstStyle/>
        <a:p>
          <a:endParaRPr lang="en-US"/>
        </a:p>
      </dgm:t>
    </dgm:pt>
    <dgm:pt modelId="{017226A9-2D7C-4D5A-896E-F6E4E451BD99}">
      <dgm:prSet phldrT="[Text]" custT="1"/>
      <dgm:spPr/>
      <dgm:t>
        <a:bodyPr/>
        <a:lstStyle/>
        <a:p>
          <a:r>
            <a:rPr lang="en-US" sz="1200" b="1" dirty="0"/>
            <a:t>JANUARY</a:t>
          </a:r>
        </a:p>
        <a:p>
          <a:r>
            <a:rPr lang="en-US" sz="900" dirty="0"/>
            <a:t>Secretary Review by Central Office &amp; Florida Transportation Commission Assessment</a:t>
          </a:r>
        </a:p>
      </dgm:t>
    </dgm:pt>
    <dgm:pt modelId="{A74E00CB-199D-4808-A564-F255399CCB0C}" type="parTrans" cxnId="{AD6E2694-39B8-41AA-B667-63A46F12AE3D}">
      <dgm:prSet/>
      <dgm:spPr/>
      <dgm:t>
        <a:bodyPr/>
        <a:lstStyle/>
        <a:p>
          <a:endParaRPr lang="en-US"/>
        </a:p>
      </dgm:t>
    </dgm:pt>
    <dgm:pt modelId="{EE143E86-63FA-4AAC-B6AF-160E91EF7DE2}" type="sibTrans" cxnId="{AD6E2694-39B8-41AA-B667-63A46F12AE3D}">
      <dgm:prSet/>
      <dgm:spPr/>
      <dgm:t>
        <a:bodyPr/>
        <a:lstStyle/>
        <a:p>
          <a:endParaRPr lang="en-US"/>
        </a:p>
      </dgm:t>
    </dgm:pt>
    <dgm:pt modelId="{EA80853C-3572-4D67-8CFA-F41CFAE8C0E2}">
      <dgm:prSet custT="1"/>
      <dgm:spPr/>
      <dgm:t>
        <a:bodyPr/>
        <a:lstStyle/>
        <a:p>
          <a:r>
            <a:rPr lang="en-US" sz="1200" b="1" dirty="0"/>
            <a:t>FEBRUARY</a:t>
          </a:r>
        </a:p>
        <a:p>
          <a:r>
            <a:rPr lang="en-US" sz="900" dirty="0"/>
            <a:t>Central Office submits Tentative to Governor’s Office &amp; Legislature</a:t>
          </a:r>
        </a:p>
      </dgm:t>
    </dgm:pt>
    <dgm:pt modelId="{F60CBE91-5729-4860-A4C7-1D6B51D3068B}" type="parTrans" cxnId="{3A4A89E2-6D66-4103-975B-95A263E9D21F}">
      <dgm:prSet/>
      <dgm:spPr/>
      <dgm:t>
        <a:bodyPr/>
        <a:lstStyle/>
        <a:p>
          <a:endParaRPr lang="en-US"/>
        </a:p>
      </dgm:t>
    </dgm:pt>
    <dgm:pt modelId="{76DD7B7C-005B-4B1B-A9F8-34BFF6E8F484}" type="sibTrans" cxnId="{3A4A89E2-6D66-4103-975B-95A263E9D21F}">
      <dgm:prSet/>
      <dgm:spPr/>
      <dgm:t>
        <a:bodyPr/>
        <a:lstStyle/>
        <a:p>
          <a:endParaRPr lang="en-US"/>
        </a:p>
      </dgm:t>
    </dgm:pt>
    <dgm:pt modelId="{37D2A853-BB09-4A09-88C5-9E1F97915B0B}">
      <dgm:prSet custT="1"/>
      <dgm:spPr/>
      <dgm:t>
        <a:bodyPr/>
        <a:lstStyle/>
        <a:p>
          <a:r>
            <a:rPr lang="en-US" sz="1200" b="1" dirty="0"/>
            <a:t>MARCH</a:t>
          </a:r>
        </a:p>
        <a:p>
          <a:r>
            <a:rPr lang="en-US" sz="900" dirty="0"/>
            <a:t>Statewide Public Hearing</a:t>
          </a:r>
        </a:p>
        <a:p>
          <a:r>
            <a:rPr lang="en-US" sz="900" dirty="0"/>
            <a:t>Legislature Convenes</a:t>
          </a:r>
        </a:p>
      </dgm:t>
    </dgm:pt>
    <dgm:pt modelId="{E47FCA21-C5E0-491B-A2C3-5F96C40177BA}" type="parTrans" cxnId="{FD766513-F239-4C61-BC45-3E1D58ECBB58}">
      <dgm:prSet/>
      <dgm:spPr/>
      <dgm:t>
        <a:bodyPr/>
        <a:lstStyle/>
        <a:p>
          <a:endParaRPr lang="en-US"/>
        </a:p>
      </dgm:t>
    </dgm:pt>
    <dgm:pt modelId="{54542F70-85FA-42A4-AE19-5633630570CE}" type="sibTrans" cxnId="{FD766513-F239-4C61-BC45-3E1D58ECBB58}">
      <dgm:prSet/>
      <dgm:spPr/>
      <dgm:t>
        <a:bodyPr/>
        <a:lstStyle/>
        <a:p>
          <a:endParaRPr lang="en-US"/>
        </a:p>
      </dgm:t>
    </dgm:pt>
    <dgm:pt modelId="{18698D89-B648-4B9A-A5BF-BE2AF0044C4B}">
      <dgm:prSet custT="1"/>
      <dgm:spPr/>
      <dgm:t>
        <a:bodyPr/>
        <a:lstStyle/>
        <a:p>
          <a:r>
            <a:rPr lang="en-US" sz="1200" b="1" dirty="0"/>
            <a:t>APRIL-JUNE</a:t>
          </a:r>
        </a:p>
        <a:p>
          <a:r>
            <a:rPr lang="en-US" sz="900" dirty="0"/>
            <a:t>Address concerns and make final decisions</a:t>
          </a:r>
        </a:p>
      </dgm:t>
    </dgm:pt>
    <dgm:pt modelId="{D12C1BED-6030-4631-8F31-EA673C5FA02E}" type="parTrans" cxnId="{55E39F80-A3DA-4C17-974A-7C97393E7C2B}">
      <dgm:prSet/>
      <dgm:spPr/>
      <dgm:t>
        <a:bodyPr/>
        <a:lstStyle/>
        <a:p>
          <a:endParaRPr lang="en-US"/>
        </a:p>
      </dgm:t>
    </dgm:pt>
    <dgm:pt modelId="{454A0304-4933-43D8-93AE-C22334840D1B}" type="sibTrans" cxnId="{55E39F80-A3DA-4C17-974A-7C97393E7C2B}">
      <dgm:prSet/>
      <dgm:spPr/>
      <dgm:t>
        <a:bodyPr/>
        <a:lstStyle/>
        <a:p>
          <a:endParaRPr lang="en-US"/>
        </a:p>
      </dgm:t>
    </dgm:pt>
    <dgm:pt modelId="{D615B65B-2CAA-4B7C-99E7-2E46C15061B7}" type="pres">
      <dgm:prSet presAssocID="{628FC9F5-7427-416A-876F-1BAA5CDA7FD0}" presName="Name0" presStyleCnt="0">
        <dgm:presLayoutVars>
          <dgm:dir/>
          <dgm:resizeHandles val="exact"/>
        </dgm:presLayoutVars>
      </dgm:prSet>
      <dgm:spPr/>
    </dgm:pt>
    <dgm:pt modelId="{4BBC0031-175F-4C43-9554-D27DAD08304A}" type="pres">
      <dgm:prSet presAssocID="{628FC9F5-7427-416A-876F-1BAA5CDA7FD0}" presName="cycle" presStyleCnt="0"/>
      <dgm:spPr/>
    </dgm:pt>
    <dgm:pt modelId="{77290496-8CE1-4CBD-AA6A-57763528FC20}" type="pres">
      <dgm:prSet presAssocID="{97E14544-7819-4B98-8463-77E52035AAE0}" presName="nodeFirstNode" presStyleLbl="node1" presStyleIdx="0" presStyleCnt="8" custScaleX="147523" custScaleY="170931" custRadScaleRad="86744" custRadScaleInc="0">
        <dgm:presLayoutVars>
          <dgm:bulletEnabled val="1"/>
        </dgm:presLayoutVars>
      </dgm:prSet>
      <dgm:spPr/>
    </dgm:pt>
    <dgm:pt modelId="{BF3ADC5F-FE90-46A8-9F63-8EE064328EB2}" type="pres">
      <dgm:prSet presAssocID="{D5166DDA-A504-4285-AD00-1EED18175DAB}" presName="sibTransFirstNode" presStyleLbl="bgShp" presStyleIdx="0" presStyleCnt="1"/>
      <dgm:spPr/>
    </dgm:pt>
    <dgm:pt modelId="{5FFD9C3B-A835-4386-9570-65CBDEDAD46F}" type="pres">
      <dgm:prSet presAssocID="{3F1D4D2C-23A2-43C3-B601-A1635F42F0D9}" presName="nodeFollowingNodes" presStyleLbl="node1" presStyleIdx="1" presStyleCnt="8" custScaleX="177178" custScaleY="147014" custRadScaleRad="82917" custRadScaleInc="55223">
        <dgm:presLayoutVars>
          <dgm:bulletEnabled val="1"/>
        </dgm:presLayoutVars>
      </dgm:prSet>
      <dgm:spPr/>
    </dgm:pt>
    <dgm:pt modelId="{D7D27C9C-E92F-4EC9-B435-B10182D6FB57}" type="pres">
      <dgm:prSet presAssocID="{5E028FAD-708A-4F58-9EA0-6438B84F99C0}" presName="nodeFollowingNodes" presStyleLbl="node1" presStyleIdx="2" presStyleCnt="8" custScaleX="131645" custScaleY="177153" custRadScaleRad="96348" custRadScaleInc="33424">
        <dgm:presLayoutVars>
          <dgm:bulletEnabled val="1"/>
        </dgm:presLayoutVars>
      </dgm:prSet>
      <dgm:spPr/>
    </dgm:pt>
    <dgm:pt modelId="{EE5E1796-F970-4DEE-A138-812BA8B52207}" type="pres">
      <dgm:prSet presAssocID="{7EF511AB-EF4D-4AD6-820B-D1932819F01C}" presName="nodeFollowingNodes" presStyleLbl="node1" presStyleIdx="3" presStyleCnt="8" custScaleX="138022" custScaleY="169237" custRadScaleRad="124083" custRadScaleInc="-1570">
        <dgm:presLayoutVars>
          <dgm:bulletEnabled val="1"/>
        </dgm:presLayoutVars>
      </dgm:prSet>
      <dgm:spPr/>
    </dgm:pt>
    <dgm:pt modelId="{6A2B874E-DB46-4068-811E-A5B678AF3456}" type="pres">
      <dgm:prSet presAssocID="{017226A9-2D7C-4D5A-896E-F6E4E451BD99}" presName="nodeFollowingNodes" presStyleLbl="node1" presStyleIdx="4" presStyleCnt="8" custScaleX="121192" custScaleY="193067" custRadScaleRad="105252" custRadScaleInc="-6452">
        <dgm:presLayoutVars>
          <dgm:bulletEnabled val="1"/>
        </dgm:presLayoutVars>
      </dgm:prSet>
      <dgm:spPr/>
    </dgm:pt>
    <dgm:pt modelId="{CF7FFD73-5289-4A56-80F4-6A995C590353}" type="pres">
      <dgm:prSet presAssocID="{EA80853C-3572-4D67-8CFA-F41CFAE8C0E2}" presName="nodeFollowingNodes" presStyleLbl="node1" presStyleIdx="5" presStyleCnt="8" custScaleX="152591" custScaleY="129635" custRadScaleRad="108510" custRadScaleInc="23623">
        <dgm:presLayoutVars>
          <dgm:bulletEnabled val="1"/>
        </dgm:presLayoutVars>
      </dgm:prSet>
      <dgm:spPr/>
    </dgm:pt>
    <dgm:pt modelId="{740020D7-0243-4DC6-A442-22043A60CE23}" type="pres">
      <dgm:prSet presAssocID="{37D2A853-BB09-4A09-88C5-9E1F97915B0B}" presName="nodeFollowingNodes" presStyleLbl="node1" presStyleIdx="6" presStyleCnt="8" custScaleX="127760" custScaleY="151656" custRadScaleRad="97533" custRadScaleInc="-21263">
        <dgm:presLayoutVars>
          <dgm:bulletEnabled val="1"/>
        </dgm:presLayoutVars>
      </dgm:prSet>
      <dgm:spPr/>
    </dgm:pt>
    <dgm:pt modelId="{5BD11E84-DA69-4239-A6BB-064E04FA6DF2}" type="pres">
      <dgm:prSet presAssocID="{18698D89-B648-4B9A-A5BF-BE2AF0044C4B}" presName="nodeFollowingNodes" presStyleLbl="node1" presStyleIdx="7" presStyleCnt="8" custScaleX="124570" custScaleY="130134" custRadScaleRad="103705" custRadScaleInc="-49434">
        <dgm:presLayoutVars>
          <dgm:bulletEnabled val="1"/>
        </dgm:presLayoutVars>
      </dgm:prSet>
      <dgm:spPr/>
    </dgm:pt>
  </dgm:ptLst>
  <dgm:cxnLst>
    <dgm:cxn modelId="{E89A2B00-33BF-4E9F-AEA2-055768F4DCB3}" srcId="{628FC9F5-7427-416A-876F-1BAA5CDA7FD0}" destId="{7EF511AB-EF4D-4AD6-820B-D1932819F01C}" srcOrd="3" destOrd="0" parTransId="{C13924E7-3434-4BA4-BC58-C261CEFA2102}" sibTransId="{CB2174F8-36FA-4D38-BB35-D494D2AF093B}"/>
    <dgm:cxn modelId="{6A42AA07-8661-40A7-9205-972F5F8FC517}" type="presOf" srcId="{18698D89-B648-4B9A-A5BF-BE2AF0044C4B}" destId="{5BD11E84-DA69-4239-A6BB-064E04FA6DF2}" srcOrd="0" destOrd="0" presId="urn:microsoft.com/office/officeart/2005/8/layout/cycle3"/>
    <dgm:cxn modelId="{FD766513-F239-4C61-BC45-3E1D58ECBB58}" srcId="{628FC9F5-7427-416A-876F-1BAA5CDA7FD0}" destId="{37D2A853-BB09-4A09-88C5-9E1F97915B0B}" srcOrd="6" destOrd="0" parTransId="{E47FCA21-C5E0-491B-A2C3-5F96C40177BA}" sibTransId="{54542F70-85FA-42A4-AE19-5633630570CE}"/>
    <dgm:cxn modelId="{A52F5B16-5B0B-4448-8590-29B5D102D1B9}" type="presOf" srcId="{D5166DDA-A504-4285-AD00-1EED18175DAB}" destId="{BF3ADC5F-FE90-46A8-9F63-8EE064328EB2}" srcOrd="0" destOrd="0" presId="urn:microsoft.com/office/officeart/2005/8/layout/cycle3"/>
    <dgm:cxn modelId="{CBFC3F17-174B-41EC-A85B-84DD5A2E95EE}" srcId="{628FC9F5-7427-416A-876F-1BAA5CDA7FD0}" destId="{3F1D4D2C-23A2-43C3-B601-A1635F42F0D9}" srcOrd="1" destOrd="0" parTransId="{5DA1605A-9EE1-447E-B329-786043598BC4}" sibTransId="{A958598E-7E56-48D8-9170-CE1E068E2C82}"/>
    <dgm:cxn modelId="{01B7FF19-02D8-491A-A4FA-23CA319330CE}" type="presOf" srcId="{97E14544-7819-4B98-8463-77E52035AAE0}" destId="{77290496-8CE1-4CBD-AA6A-57763528FC20}" srcOrd="0" destOrd="0" presId="urn:microsoft.com/office/officeart/2005/8/layout/cycle3"/>
    <dgm:cxn modelId="{B905A828-3A02-4DF0-8331-84BAB54CB593}" type="presOf" srcId="{017226A9-2D7C-4D5A-896E-F6E4E451BD99}" destId="{6A2B874E-DB46-4068-811E-A5B678AF3456}" srcOrd="0" destOrd="0" presId="urn:microsoft.com/office/officeart/2005/8/layout/cycle3"/>
    <dgm:cxn modelId="{55E39F80-A3DA-4C17-974A-7C97393E7C2B}" srcId="{628FC9F5-7427-416A-876F-1BAA5CDA7FD0}" destId="{18698D89-B648-4B9A-A5BF-BE2AF0044C4B}" srcOrd="7" destOrd="0" parTransId="{D12C1BED-6030-4631-8F31-EA673C5FA02E}" sibTransId="{454A0304-4933-43D8-93AE-C22334840D1B}"/>
    <dgm:cxn modelId="{AD6E2694-39B8-41AA-B667-63A46F12AE3D}" srcId="{628FC9F5-7427-416A-876F-1BAA5CDA7FD0}" destId="{017226A9-2D7C-4D5A-896E-F6E4E451BD99}" srcOrd="4" destOrd="0" parTransId="{A74E00CB-199D-4808-A564-F255399CCB0C}" sibTransId="{EE143E86-63FA-4AAC-B6AF-160E91EF7DE2}"/>
    <dgm:cxn modelId="{D53AA19B-CD5D-47F4-BBD7-EC964FFB8030}" type="presOf" srcId="{3F1D4D2C-23A2-43C3-B601-A1635F42F0D9}" destId="{5FFD9C3B-A835-4386-9570-65CBDEDAD46F}" srcOrd="0" destOrd="0" presId="urn:microsoft.com/office/officeart/2005/8/layout/cycle3"/>
    <dgm:cxn modelId="{E614649D-921B-46F9-9F0F-96A8AEA42F6F}" type="presOf" srcId="{628FC9F5-7427-416A-876F-1BAA5CDA7FD0}" destId="{D615B65B-2CAA-4B7C-99E7-2E46C15061B7}" srcOrd="0" destOrd="0" presId="urn:microsoft.com/office/officeart/2005/8/layout/cycle3"/>
    <dgm:cxn modelId="{A81BF9A9-6B11-4CF9-85D7-702B871AB51B}" type="presOf" srcId="{37D2A853-BB09-4A09-88C5-9E1F97915B0B}" destId="{740020D7-0243-4DC6-A442-22043A60CE23}" srcOrd="0" destOrd="0" presId="urn:microsoft.com/office/officeart/2005/8/layout/cycle3"/>
    <dgm:cxn modelId="{41F259CE-1297-44FA-AF93-383CD4E150F7}" type="presOf" srcId="{5E028FAD-708A-4F58-9EA0-6438B84F99C0}" destId="{D7D27C9C-E92F-4EC9-B435-B10182D6FB57}" srcOrd="0" destOrd="0" presId="urn:microsoft.com/office/officeart/2005/8/layout/cycle3"/>
    <dgm:cxn modelId="{5E3DDBE1-8431-4A60-9FAD-7EB2F6BB2309}" srcId="{628FC9F5-7427-416A-876F-1BAA5CDA7FD0}" destId="{97E14544-7819-4B98-8463-77E52035AAE0}" srcOrd="0" destOrd="0" parTransId="{7FBD596A-1EC2-4D8A-B616-E9B1796BECC6}" sibTransId="{D5166DDA-A504-4285-AD00-1EED18175DAB}"/>
    <dgm:cxn modelId="{3A4A89E2-6D66-4103-975B-95A263E9D21F}" srcId="{628FC9F5-7427-416A-876F-1BAA5CDA7FD0}" destId="{EA80853C-3572-4D67-8CFA-F41CFAE8C0E2}" srcOrd="5" destOrd="0" parTransId="{F60CBE91-5729-4860-A4C7-1D6B51D3068B}" sibTransId="{76DD7B7C-005B-4B1B-A9F8-34BFF6E8F484}"/>
    <dgm:cxn modelId="{606664EC-DC40-445D-B3CB-E30672A18103}" srcId="{628FC9F5-7427-416A-876F-1BAA5CDA7FD0}" destId="{5E028FAD-708A-4F58-9EA0-6438B84F99C0}" srcOrd="2" destOrd="0" parTransId="{0EF09F8D-8CD7-438D-87B0-67E9875D3BE1}" sibTransId="{F742DA45-F176-4A1F-800E-8308407A3FC3}"/>
    <dgm:cxn modelId="{7D0940EF-6C4B-46AA-B4E7-8545800C71EA}" type="presOf" srcId="{7EF511AB-EF4D-4AD6-820B-D1932819F01C}" destId="{EE5E1796-F970-4DEE-A138-812BA8B52207}" srcOrd="0" destOrd="0" presId="urn:microsoft.com/office/officeart/2005/8/layout/cycle3"/>
    <dgm:cxn modelId="{F996E4EF-98A6-4480-9FC7-EB5FBE1DA9BF}" type="presOf" srcId="{EA80853C-3572-4D67-8CFA-F41CFAE8C0E2}" destId="{CF7FFD73-5289-4A56-80F4-6A995C590353}" srcOrd="0" destOrd="0" presId="urn:microsoft.com/office/officeart/2005/8/layout/cycle3"/>
    <dgm:cxn modelId="{D92C875E-B30C-4EE7-B90C-661A589E3D6A}" type="presParOf" srcId="{D615B65B-2CAA-4B7C-99E7-2E46C15061B7}" destId="{4BBC0031-175F-4C43-9554-D27DAD08304A}" srcOrd="0" destOrd="0" presId="urn:microsoft.com/office/officeart/2005/8/layout/cycle3"/>
    <dgm:cxn modelId="{7C45B336-99E7-4F5B-A71D-C4DB110E9092}" type="presParOf" srcId="{4BBC0031-175F-4C43-9554-D27DAD08304A}" destId="{77290496-8CE1-4CBD-AA6A-57763528FC20}" srcOrd="0" destOrd="0" presId="urn:microsoft.com/office/officeart/2005/8/layout/cycle3"/>
    <dgm:cxn modelId="{DBA45A31-4404-44B8-A9D6-FE5C97EADEF5}" type="presParOf" srcId="{4BBC0031-175F-4C43-9554-D27DAD08304A}" destId="{BF3ADC5F-FE90-46A8-9F63-8EE064328EB2}" srcOrd="1" destOrd="0" presId="urn:microsoft.com/office/officeart/2005/8/layout/cycle3"/>
    <dgm:cxn modelId="{BA4025BB-28F0-4D6E-89C5-60DEE0239644}" type="presParOf" srcId="{4BBC0031-175F-4C43-9554-D27DAD08304A}" destId="{5FFD9C3B-A835-4386-9570-65CBDEDAD46F}" srcOrd="2" destOrd="0" presId="urn:microsoft.com/office/officeart/2005/8/layout/cycle3"/>
    <dgm:cxn modelId="{71DC8C5D-827D-4122-8356-2C9FC513FC25}" type="presParOf" srcId="{4BBC0031-175F-4C43-9554-D27DAD08304A}" destId="{D7D27C9C-E92F-4EC9-B435-B10182D6FB57}" srcOrd="3" destOrd="0" presId="urn:microsoft.com/office/officeart/2005/8/layout/cycle3"/>
    <dgm:cxn modelId="{7D474327-00C2-445A-BC8C-6D6B987D8832}" type="presParOf" srcId="{4BBC0031-175F-4C43-9554-D27DAD08304A}" destId="{EE5E1796-F970-4DEE-A138-812BA8B52207}" srcOrd="4" destOrd="0" presId="urn:microsoft.com/office/officeart/2005/8/layout/cycle3"/>
    <dgm:cxn modelId="{AF2DA2CC-1313-41D2-B62B-FE40FA580349}" type="presParOf" srcId="{4BBC0031-175F-4C43-9554-D27DAD08304A}" destId="{6A2B874E-DB46-4068-811E-A5B678AF3456}" srcOrd="5" destOrd="0" presId="urn:microsoft.com/office/officeart/2005/8/layout/cycle3"/>
    <dgm:cxn modelId="{1F764FD7-0AD3-41B3-BE99-0471C5B03B4D}" type="presParOf" srcId="{4BBC0031-175F-4C43-9554-D27DAD08304A}" destId="{CF7FFD73-5289-4A56-80F4-6A995C590353}" srcOrd="6" destOrd="0" presId="urn:microsoft.com/office/officeart/2005/8/layout/cycle3"/>
    <dgm:cxn modelId="{D8009E27-61F2-4B1A-B05E-F2A3AAC54F66}" type="presParOf" srcId="{4BBC0031-175F-4C43-9554-D27DAD08304A}" destId="{740020D7-0243-4DC6-A442-22043A60CE23}" srcOrd="7" destOrd="0" presId="urn:microsoft.com/office/officeart/2005/8/layout/cycle3"/>
    <dgm:cxn modelId="{304F3E06-0FD2-46B5-9B46-2731D7625FA8}" type="presParOf" srcId="{4BBC0031-175F-4C43-9554-D27DAD08304A}" destId="{5BD11E84-DA69-4239-A6BB-064E04FA6DF2}" srcOrd="8"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28FC9F5-7427-416A-876F-1BAA5CDA7FD0}"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n-US"/>
        </a:p>
      </dgm:t>
    </dgm:pt>
    <dgm:pt modelId="{97E14544-7819-4B98-8463-77E52035AAE0}">
      <dgm:prSet phldrT="[Text]" custT="1"/>
      <dgm:spPr/>
      <dgm:t>
        <a:bodyPr/>
        <a:lstStyle/>
        <a:p>
          <a:r>
            <a:rPr lang="en-US" sz="1200" b="1" dirty="0"/>
            <a:t>JULY</a:t>
          </a:r>
        </a:p>
        <a:p>
          <a:r>
            <a:rPr lang="en-US" sz="900" dirty="0"/>
            <a:t>Final Adoption of Work Program (AD)</a:t>
          </a:r>
        </a:p>
        <a:p>
          <a:r>
            <a:rPr lang="en-US" sz="900" dirty="0"/>
            <a:t>System opens for Tentative activities (G1)</a:t>
          </a:r>
        </a:p>
      </dgm:t>
    </dgm:pt>
    <dgm:pt modelId="{7FBD596A-1EC2-4D8A-B616-E9B1796BECC6}" type="parTrans" cxnId="{5E3DDBE1-8431-4A60-9FAD-7EB2F6BB2309}">
      <dgm:prSet/>
      <dgm:spPr/>
      <dgm:t>
        <a:bodyPr/>
        <a:lstStyle/>
        <a:p>
          <a:endParaRPr lang="en-US"/>
        </a:p>
      </dgm:t>
    </dgm:pt>
    <dgm:pt modelId="{D5166DDA-A504-4285-AD00-1EED18175DAB}" type="sibTrans" cxnId="{5E3DDBE1-8431-4A60-9FAD-7EB2F6BB2309}">
      <dgm:prSet/>
      <dgm:spPr>
        <a:solidFill>
          <a:schemeClr val="accent1">
            <a:lumMod val="75000"/>
          </a:schemeClr>
        </a:solidFill>
      </dgm:spPr>
      <dgm:t>
        <a:bodyPr/>
        <a:lstStyle/>
        <a:p>
          <a:endParaRPr lang="en-US"/>
        </a:p>
      </dgm:t>
    </dgm:pt>
    <dgm:pt modelId="{3F1D4D2C-23A2-43C3-B601-A1635F42F0D9}">
      <dgm:prSet phldrT="[Text]" custT="1"/>
      <dgm:spPr/>
      <dgm:t>
        <a:bodyPr/>
        <a:lstStyle/>
        <a:p>
          <a:r>
            <a:rPr lang="en-US" sz="1200" b="1" dirty="0"/>
            <a:t>AUGUST</a:t>
          </a:r>
        </a:p>
        <a:p>
          <a:r>
            <a:rPr lang="en-US" sz="900" dirty="0"/>
            <a:t>Assimilation of the Tentative Work Program (G1)</a:t>
          </a:r>
        </a:p>
      </dgm:t>
    </dgm:pt>
    <dgm:pt modelId="{5DA1605A-9EE1-447E-B329-786043598BC4}" type="parTrans" cxnId="{CBFC3F17-174B-41EC-A85B-84DD5A2E95EE}">
      <dgm:prSet/>
      <dgm:spPr/>
      <dgm:t>
        <a:bodyPr/>
        <a:lstStyle/>
        <a:p>
          <a:endParaRPr lang="en-US"/>
        </a:p>
      </dgm:t>
    </dgm:pt>
    <dgm:pt modelId="{A958598E-7E56-48D8-9170-CE1E068E2C82}" type="sibTrans" cxnId="{CBFC3F17-174B-41EC-A85B-84DD5A2E95EE}">
      <dgm:prSet/>
      <dgm:spPr/>
      <dgm:t>
        <a:bodyPr/>
        <a:lstStyle/>
        <a:p>
          <a:endParaRPr lang="en-US"/>
        </a:p>
      </dgm:t>
    </dgm:pt>
    <dgm:pt modelId="{5E028FAD-708A-4F58-9EA0-6438B84F99C0}">
      <dgm:prSet phldrT="[Text]" custT="1"/>
      <dgm:spPr/>
      <dgm:t>
        <a:bodyPr/>
        <a:lstStyle/>
        <a:p>
          <a:r>
            <a:rPr lang="en-US" sz="1200" b="1" dirty="0"/>
            <a:t>SEPTEMBER</a:t>
          </a:r>
        </a:p>
        <a:p>
          <a:r>
            <a:rPr lang="en-US" sz="900" dirty="0"/>
            <a:t>System closes to balance the </a:t>
          </a:r>
        </a:p>
        <a:p>
          <a:r>
            <a:rPr lang="en-US" sz="900" dirty="0"/>
            <a:t>Tentative (G1)</a:t>
          </a:r>
        </a:p>
      </dgm:t>
    </dgm:pt>
    <dgm:pt modelId="{0EF09F8D-8CD7-438D-87B0-67E9875D3BE1}" type="parTrans" cxnId="{606664EC-DC40-445D-B3CB-E30672A18103}">
      <dgm:prSet/>
      <dgm:spPr/>
      <dgm:t>
        <a:bodyPr/>
        <a:lstStyle/>
        <a:p>
          <a:endParaRPr lang="en-US"/>
        </a:p>
      </dgm:t>
    </dgm:pt>
    <dgm:pt modelId="{F742DA45-F176-4A1F-800E-8308407A3FC3}" type="sibTrans" cxnId="{606664EC-DC40-445D-B3CB-E30672A18103}">
      <dgm:prSet/>
      <dgm:spPr/>
      <dgm:t>
        <a:bodyPr/>
        <a:lstStyle/>
        <a:p>
          <a:endParaRPr lang="en-US"/>
        </a:p>
      </dgm:t>
    </dgm:pt>
    <dgm:pt modelId="{7EF511AB-EF4D-4AD6-820B-D1932819F01C}">
      <dgm:prSet phldrT="[Text]" custT="1"/>
      <dgm:spPr/>
      <dgm:t>
        <a:bodyPr/>
        <a:lstStyle/>
        <a:p>
          <a:r>
            <a:rPr lang="en-US" sz="1200" b="1" dirty="0"/>
            <a:t>OCTOBER</a:t>
          </a:r>
        </a:p>
        <a:p>
          <a:r>
            <a:rPr lang="en-US" sz="900" dirty="0"/>
            <a:t>Hold Work Program E-Public Hearing &amp; present Tentative (G1) to the TPO’s</a:t>
          </a:r>
        </a:p>
      </dgm:t>
    </dgm:pt>
    <dgm:pt modelId="{C13924E7-3434-4BA4-BC58-C261CEFA2102}" type="parTrans" cxnId="{E89A2B00-33BF-4E9F-AEA2-055768F4DCB3}">
      <dgm:prSet/>
      <dgm:spPr/>
      <dgm:t>
        <a:bodyPr/>
        <a:lstStyle/>
        <a:p>
          <a:endParaRPr lang="en-US"/>
        </a:p>
      </dgm:t>
    </dgm:pt>
    <dgm:pt modelId="{CB2174F8-36FA-4D38-BB35-D494D2AF093B}" type="sibTrans" cxnId="{E89A2B00-33BF-4E9F-AEA2-055768F4DCB3}">
      <dgm:prSet/>
      <dgm:spPr/>
      <dgm:t>
        <a:bodyPr/>
        <a:lstStyle/>
        <a:p>
          <a:endParaRPr lang="en-US"/>
        </a:p>
      </dgm:t>
    </dgm:pt>
    <dgm:pt modelId="{017226A9-2D7C-4D5A-896E-F6E4E451BD99}">
      <dgm:prSet phldrT="[Text]" custT="1"/>
      <dgm:spPr/>
      <dgm:t>
        <a:bodyPr/>
        <a:lstStyle/>
        <a:p>
          <a:r>
            <a:rPr lang="en-US" sz="1200" b="1" dirty="0"/>
            <a:t>NOVEMBER</a:t>
          </a:r>
        </a:p>
        <a:p>
          <a:r>
            <a:rPr lang="en-US" sz="900" dirty="0"/>
            <a:t>Secretary Review by Central Office &amp; Florida Transportation Commission Assessment</a:t>
          </a:r>
        </a:p>
      </dgm:t>
    </dgm:pt>
    <dgm:pt modelId="{A74E00CB-199D-4808-A564-F255399CCB0C}" type="parTrans" cxnId="{AD6E2694-39B8-41AA-B667-63A46F12AE3D}">
      <dgm:prSet/>
      <dgm:spPr/>
      <dgm:t>
        <a:bodyPr/>
        <a:lstStyle/>
        <a:p>
          <a:endParaRPr lang="en-US"/>
        </a:p>
      </dgm:t>
    </dgm:pt>
    <dgm:pt modelId="{EE143E86-63FA-4AAC-B6AF-160E91EF7DE2}" type="sibTrans" cxnId="{AD6E2694-39B8-41AA-B667-63A46F12AE3D}">
      <dgm:prSet/>
      <dgm:spPr/>
      <dgm:t>
        <a:bodyPr/>
        <a:lstStyle/>
        <a:p>
          <a:endParaRPr lang="en-US"/>
        </a:p>
      </dgm:t>
    </dgm:pt>
    <dgm:pt modelId="{EA80853C-3572-4D67-8CFA-F41CFAE8C0E2}">
      <dgm:prSet custT="1"/>
      <dgm:spPr/>
      <dgm:t>
        <a:bodyPr/>
        <a:lstStyle/>
        <a:p>
          <a:r>
            <a:rPr lang="en-US" sz="1200" b="1" dirty="0"/>
            <a:t>DECEMBER</a:t>
          </a:r>
        </a:p>
        <a:p>
          <a:r>
            <a:rPr lang="en-US" sz="900" dirty="0"/>
            <a:t>Central Office submits Tentative (G1) to Governor’s Office &amp; Legislature</a:t>
          </a:r>
        </a:p>
      </dgm:t>
    </dgm:pt>
    <dgm:pt modelId="{F60CBE91-5729-4860-A4C7-1D6B51D3068B}" type="parTrans" cxnId="{3A4A89E2-6D66-4103-975B-95A263E9D21F}">
      <dgm:prSet/>
      <dgm:spPr/>
      <dgm:t>
        <a:bodyPr/>
        <a:lstStyle/>
        <a:p>
          <a:endParaRPr lang="en-US"/>
        </a:p>
      </dgm:t>
    </dgm:pt>
    <dgm:pt modelId="{76DD7B7C-005B-4B1B-A9F8-34BFF6E8F484}" type="sibTrans" cxnId="{3A4A89E2-6D66-4103-975B-95A263E9D21F}">
      <dgm:prSet/>
      <dgm:spPr/>
      <dgm:t>
        <a:bodyPr/>
        <a:lstStyle/>
        <a:p>
          <a:endParaRPr lang="en-US"/>
        </a:p>
      </dgm:t>
    </dgm:pt>
    <dgm:pt modelId="{37D2A853-BB09-4A09-88C5-9E1F97915B0B}">
      <dgm:prSet custT="1"/>
      <dgm:spPr/>
      <dgm:t>
        <a:bodyPr/>
        <a:lstStyle/>
        <a:p>
          <a:r>
            <a:rPr lang="en-US" sz="1200" b="1" dirty="0"/>
            <a:t>JANUARY</a:t>
          </a:r>
        </a:p>
        <a:p>
          <a:r>
            <a:rPr lang="en-US" sz="900" dirty="0"/>
            <a:t>Statewide Public Hearing</a:t>
          </a:r>
        </a:p>
        <a:p>
          <a:r>
            <a:rPr lang="en-US" sz="900" dirty="0"/>
            <a:t>Legislature Convenes</a:t>
          </a:r>
        </a:p>
      </dgm:t>
    </dgm:pt>
    <dgm:pt modelId="{E47FCA21-C5E0-491B-A2C3-5F96C40177BA}" type="parTrans" cxnId="{FD766513-F239-4C61-BC45-3E1D58ECBB58}">
      <dgm:prSet/>
      <dgm:spPr/>
      <dgm:t>
        <a:bodyPr/>
        <a:lstStyle/>
        <a:p>
          <a:endParaRPr lang="en-US"/>
        </a:p>
      </dgm:t>
    </dgm:pt>
    <dgm:pt modelId="{54542F70-85FA-42A4-AE19-5633630570CE}" type="sibTrans" cxnId="{FD766513-F239-4C61-BC45-3E1D58ECBB58}">
      <dgm:prSet/>
      <dgm:spPr/>
      <dgm:t>
        <a:bodyPr/>
        <a:lstStyle/>
        <a:p>
          <a:endParaRPr lang="en-US"/>
        </a:p>
      </dgm:t>
    </dgm:pt>
    <dgm:pt modelId="{18698D89-B648-4B9A-A5BF-BE2AF0044C4B}">
      <dgm:prSet custT="1"/>
      <dgm:spPr/>
      <dgm:t>
        <a:bodyPr/>
        <a:lstStyle/>
        <a:p>
          <a:r>
            <a:rPr lang="en-US" sz="1200" b="1" dirty="0"/>
            <a:t>FEBRUARY-JUNE</a:t>
          </a:r>
        </a:p>
        <a:p>
          <a:r>
            <a:rPr lang="en-US" sz="900" dirty="0"/>
            <a:t>Address concerns and make final decisions</a:t>
          </a:r>
        </a:p>
      </dgm:t>
    </dgm:pt>
    <dgm:pt modelId="{D12C1BED-6030-4631-8F31-EA673C5FA02E}" type="parTrans" cxnId="{55E39F80-A3DA-4C17-974A-7C97393E7C2B}">
      <dgm:prSet/>
      <dgm:spPr/>
      <dgm:t>
        <a:bodyPr/>
        <a:lstStyle/>
        <a:p>
          <a:endParaRPr lang="en-US"/>
        </a:p>
      </dgm:t>
    </dgm:pt>
    <dgm:pt modelId="{454A0304-4933-43D8-93AE-C22334840D1B}" type="sibTrans" cxnId="{55E39F80-A3DA-4C17-974A-7C97393E7C2B}">
      <dgm:prSet/>
      <dgm:spPr/>
      <dgm:t>
        <a:bodyPr/>
        <a:lstStyle/>
        <a:p>
          <a:endParaRPr lang="en-US"/>
        </a:p>
      </dgm:t>
    </dgm:pt>
    <dgm:pt modelId="{D615B65B-2CAA-4B7C-99E7-2E46C15061B7}" type="pres">
      <dgm:prSet presAssocID="{628FC9F5-7427-416A-876F-1BAA5CDA7FD0}" presName="Name0" presStyleCnt="0">
        <dgm:presLayoutVars>
          <dgm:dir/>
          <dgm:resizeHandles val="exact"/>
        </dgm:presLayoutVars>
      </dgm:prSet>
      <dgm:spPr/>
    </dgm:pt>
    <dgm:pt modelId="{4BBC0031-175F-4C43-9554-D27DAD08304A}" type="pres">
      <dgm:prSet presAssocID="{628FC9F5-7427-416A-876F-1BAA5CDA7FD0}" presName="cycle" presStyleCnt="0"/>
      <dgm:spPr/>
    </dgm:pt>
    <dgm:pt modelId="{77290496-8CE1-4CBD-AA6A-57763528FC20}" type="pres">
      <dgm:prSet presAssocID="{97E14544-7819-4B98-8463-77E52035AAE0}" presName="nodeFirstNode" presStyleLbl="node1" presStyleIdx="0" presStyleCnt="8" custScaleX="148181" custScaleY="168329" custRadScaleRad="86744" custRadScaleInc="0">
        <dgm:presLayoutVars>
          <dgm:bulletEnabled val="1"/>
        </dgm:presLayoutVars>
      </dgm:prSet>
      <dgm:spPr/>
    </dgm:pt>
    <dgm:pt modelId="{BF3ADC5F-FE90-46A8-9F63-8EE064328EB2}" type="pres">
      <dgm:prSet presAssocID="{D5166DDA-A504-4285-AD00-1EED18175DAB}" presName="sibTransFirstNode" presStyleLbl="bgShp" presStyleIdx="0" presStyleCnt="1" custScaleX="92395"/>
      <dgm:spPr/>
    </dgm:pt>
    <dgm:pt modelId="{5FFD9C3B-A835-4386-9570-65CBDEDAD46F}" type="pres">
      <dgm:prSet presAssocID="{3F1D4D2C-23A2-43C3-B601-A1635F42F0D9}" presName="nodeFollowingNodes" presStyleLbl="node1" presStyleIdx="1" presStyleCnt="8" custScaleX="132675" custScaleY="121102" custRadScaleRad="111874" custRadScaleInc="56278">
        <dgm:presLayoutVars>
          <dgm:bulletEnabled val="1"/>
        </dgm:presLayoutVars>
      </dgm:prSet>
      <dgm:spPr/>
    </dgm:pt>
    <dgm:pt modelId="{D7D27C9C-E92F-4EC9-B435-B10182D6FB57}" type="pres">
      <dgm:prSet presAssocID="{5E028FAD-708A-4F58-9EA0-6438B84F99C0}" presName="nodeFollowingNodes" presStyleLbl="node1" presStyleIdx="2" presStyleCnt="8" custScaleX="123706" custScaleY="136784" custRadScaleRad="105234" custRadScaleInc="15741">
        <dgm:presLayoutVars>
          <dgm:bulletEnabled val="1"/>
        </dgm:presLayoutVars>
      </dgm:prSet>
      <dgm:spPr/>
    </dgm:pt>
    <dgm:pt modelId="{EE5E1796-F970-4DEE-A138-812BA8B52207}" type="pres">
      <dgm:prSet presAssocID="{7EF511AB-EF4D-4AD6-820B-D1932819F01C}" presName="nodeFollowingNodes" presStyleLbl="node1" presStyleIdx="3" presStyleCnt="8" custScaleX="148873" custScaleY="130796" custRadScaleRad="118422" custRadScaleInc="-31474">
        <dgm:presLayoutVars>
          <dgm:bulletEnabled val="1"/>
        </dgm:presLayoutVars>
      </dgm:prSet>
      <dgm:spPr/>
    </dgm:pt>
    <dgm:pt modelId="{6A2B874E-DB46-4068-811E-A5B678AF3456}" type="pres">
      <dgm:prSet presAssocID="{017226A9-2D7C-4D5A-896E-F6E4E451BD99}" presName="nodeFollowingNodes" presStyleLbl="node1" presStyleIdx="4" presStyleCnt="8" custScaleX="121192" custScaleY="193067" custRadScaleRad="85262" custRadScaleInc="5529">
        <dgm:presLayoutVars>
          <dgm:bulletEnabled val="1"/>
        </dgm:presLayoutVars>
      </dgm:prSet>
      <dgm:spPr/>
    </dgm:pt>
    <dgm:pt modelId="{CF7FFD73-5289-4A56-80F4-6A995C590353}" type="pres">
      <dgm:prSet presAssocID="{EA80853C-3572-4D67-8CFA-F41CFAE8C0E2}" presName="nodeFollowingNodes" presStyleLbl="node1" presStyleIdx="5" presStyleCnt="8" custScaleX="123566" custScaleY="139619" custRadScaleRad="113153" custRadScaleInc="23322">
        <dgm:presLayoutVars>
          <dgm:bulletEnabled val="1"/>
        </dgm:presLayoutVars>
      </dgm:prSet>
      <dgm:spPr/>
    </dgm:pt>
    <dgm:pt modelId="{740020D7-0243-4DC6-A442-22043A60CE23}" type="pres">
      <dgm:prSet presAssocID="{37D2A853-BB09-4A09-88C5-9E1F97915B0B}" presName="nodeFollowingNodes" presStyleLbl="node1" presStyleIdx="6" presStyleCnt="8" custScaleX="106756" custScaleY="151656" custRadScaleRad="101626" custRadScaleInc="-18738">
        <dgm:presLayoutVars>
          <dgm:bulletEnabled val="1"/>
        </dgm:presLayoutVars>
      </dgm:prSet>
      <dgm:spPr/>
    </dgm:pt>
    <dgm:pt modelId="{5BD11E84-DA69-4239-A6BB-064E04FA6DF2}" type="pres">
      <dgm:prSet presAssocID="{18698D89-B648-4B9A-A5BF-BE2AF0044C4B}" presName="nodeFollowingNodes" presStyleLbl="node1" presStyleIdx="7" presStyleCnt="8" custScaleX="124570" custScaleY="130134" custRadScaleRad="99038" custRadScaleInc="-46252">
        <dgm:presLayoutVars>
          <dgm:bulletEnabled val="1"/>
        </dgm:presLayoutVars>
      </dgm:prSet>
      <dgm:spPr/>
    </dgm:pt>
  </dgm:ptLst>
  <dgm:cxnLst>
    <dgm:cxn modelId="{E89A2B00-33BF-4E9F-AEA2-055768F4DCB3}" srcId="{628FC9F5-7427-416A-876F-1BAA5CDA7FD0}" destId="{7EF511AB-EF4D-4AD6-820B-D1932819F01C}" srcOrd="3" destOrd="0" parTransId="{C13924E7-3434-4BA4-BC58-C261CEFA2102}" sibTransId="{CB2174F8-36FA-4D38-BB35-D494D2AF093B}"/>
    <dgm:cxn modelId="{6A42AA07-8661-40A7-9205-972F5F8FC517}" type="presOf" srcId="{18698D89-B648-4B9A-A5BF-BE2AF0044C4B}" destId="{5BD11E84-DA69-4239-A6BB-064E04FA6DF2}" srcOrd="0" destOrd="0" presId="urn:microsoft.com/office/officeart/2005/8/layout/cycle3"/>
    <dgm:cxn modelId="{FD766513-F239-4C61-BC45-3E1D58ECBB58}" srcId="{628FC9F5-7427-416A-876F-1BAA5CDA7FD0}" destId="{37D2A853-BB09-4A09-88C5-9E1F97915B0B}" srcOrd="6" destOrd="0" parTransId="{E47FCA21-C5E0-491B-A2C3-5F96C40177BA}" sibTransId="{54542F70-85FA-42A4-AE19-5633630570CE}"/>
    <dgm:cxn modelId="{A52F5B16-5B0B-4448-8590-29B5D102D1B9}" type="presOf" srcId="{D5166DDA-A504-4285-AD00-1EED18175DAB}" destId="{BF3ADC5F-FE90-46A8-9F63-8EE064328EB2}" srcOrd="0" destOrd="0" presId="urn:microsoft.com/office/officeart/2005/8/layout/cycle3"/>
    <dgm:cxn modelId="{CBFC3F17-174B-41EC-A85B-84DD5A2E95EE}" srcId="{628FC9F5-7427-416A-876F-1BAA5CDA7FD0}" destId="{3F1D4D2C-23A2-43C3-B601-A1635F42F0D9}" srcOrd="1" destOrd="0" parTransId="{5DA1605A-9EE1-447E-B329-786043598BC4}" sibTransId="{A958598E-7E56-48D8-9170-CE1E068E2C82}"/>
    <dgm:cxn modelId="{01B7FF19-02D8-491A-A4FA-23CA319330CE}" type="presOf" srcId="{97E14544-7819-4B98-8463-77E52035AAE0}" destId="{77290496-8CE1-4CBD-AA6A-57763528FC20}" srcOrd="0" destOrd="0" presId="urn:microsoft.com/office/officeart/2005/8/layout/cycle3"/>
    <dgm:cxn modelId="{B905A828-3A02-4DF0-8331-84BAB54CB593}" type="presOf" srcId="{017226A9-2D7C-4D5A-896E-F6E4E451BD99}" destId="{6A2B874E-DB46-4068-811E-A5B678AF3456}" srcOrd="0" destOrd="0" presId="urn:microsoft.com/office/officeart/2005/8/layout/cycle3"/>
    <dgm:cxn modelId="{55E39F80-A3DA-4C17-974A-7C97393E7C2B}" srcId="{628FC9F5-7427-416A-876F-1BAA5CDA7FD0}" destId="{18698D89-B648-4B9A-A5BF-BE2AF0044C4B}" srcOrd="7" destOrd="0" parTransId="{D12C1BED-6030-4631-8F31-EA673C5FA02E}" sibTransId="{454A0304-4933-43D8-93AE-C22334840D1B}"/>
    <dgm:cxn modelId="{AD6E2694-39B8-41AA-B667-63A46F12AE3D}" srcId="{628FC9F5-7427-416A-876F-1BAA5CDA7FD0}" destId="{017226A9-2D7C-4D5A-896E-F6E4E451BD99}" srcOrd="4" destOrd="0" parTransId="{A74E00CB-199D-4808-A564-F255399CCB0C}" sibTransId="{EE143E86-63FA-4AAC-B6AF-160E91EF7DE2}"/>
    <dgm:cxn modelId="{D53AA19B-CD5D-47F4-BBD7-EC964FFB8030}" type="presOf" srcId="{3F1D4D2C-23A2-43C3-B601-A1635F42F0D9}" destId="{5FFD9C3B-A835-4386-9570-65CBDEDAD46F}" srcOrd="0" destOrd="0" presId="urn:microsoft.com/office/officeart/2005/8/layout/cycle3"/>
    <dgm:cxn modelId="{E614649D-921B-46F9-9F0F-96A8AEA42F6F}" type="presOf" srcId="{628FC9F5-7427-416A-876F-1BAA5CDA7FD0}" destId="{D615B65B-2CAA-4B7C-99E7-2E46C15061B7}" srcOrd="0" destOrd="0" presId="urn:microsoft.com/office/officeart/2005/8/layout/cycle3"/>
    <dgm:cxn modelId="{A81BF9A9-6B11-4CF9-85D7-702B871AB51B}" type="presOf" srcId="{37D2A853-BB09-4A09-88C5-9E1F97915B0B}" destId="{740020D7-0243-4DC6-A442-22043A60CE23}" srcOrd="0" destOrd="0" presId="urn:microsoft.com/office/officeart/2005/8/layout/cycle3"/>
    <dgm:cxn modelId="{41F259CE-1297-44FA-AF93-383CD4E150F7}" type="presOf" srcId="{5E028FAD-708A-4F58-9EA0-6438B84F99C0}" destId="{D7D27C9C-E92F-4EC9-B435-B10182D6FB57}" srcOrd="0" destOrd="0" presId="urn:microsoft.com/office/officeart/2005/8/layout/cycle3"/>
    <dgm:cxn modelId="{5E3DDBE1-8431-4A60-9FAD-7EB2F6BB2309}" srcId="{628FC9F5-7427-416A-876F-1BAA5CDA7FD0}" destId="{97E14544-7819-4B98-8463-77E52035AAE0}" srcOrd="0" destOrd="0" parTransId="{7FBD596A-1EC2-4D8A-B616-E9B1796BECC6}" sibTransId="{D5166DDA-A504-4285-AD00-1EED18175DAB}"/>
    <dgm:cxn modelId="{3A4A89E2-6D66-4103-975B-95A263E9D21F}" srcId="{628FC9F5-7427-416A-876F-1BAA5CDA7FD0}" destId="{EA80853C-3572-4D67-8CFA-F41CFAE8C0E2}" srcOrd="5" destOrd="0" parTransId="{F60CBE91-5729-4860-A4C7-1D6B51D3068B}" sibTransId="{76DD7B7C-005B-4B1B-A9F8-34BFF6E8F484}"/>
    <dgm:cxn modelId="{606664EC-DC40-445D-B3CB-E30672A18103}" srcId="{628FC9F5-7427-416A-876F-1BAA5CDA7FD0}" destId="{5E028FAD-708A-4F58-9EA0-6438B84F99C0}" srcOrd="2" destOrd="0" parTransId="{0EF09F8D-8CD7-438D-87B0-67E9875D3BE1}" sibTransId="{F742DA45-F176-4A1F-800E-8308407A3FC3}"/>
    <dgm:cxn modelId="{7D0940EF-6C4B-46AA-B4E7-8545800C71EA}" type="presOf" srcId="{7EF511AB-EF4D-4AD6-820B-D1932819F01C}" destId="{EE5E1796-F970-4DEE-A138-812BA8B52207}" srcOrd="0" destOrd="0" presId="urn:microsoft.com/office/officeart/2005/8/layout/cycle3"/>
    <dgm:cxn modelId="{F996E4EF-98A6-4480-9FC7-EB5FBE1DA9BF}" type="presOf" srcId="{EA80853C-3572-4D67-8CFA-F41CFAE8C0E2}" destId="{CF7FFD73-5289-4A56-80F4-6A995C590353}" srcOrd="0" destOrd="0" presId="urn:microsoft.com/office/officeart/2005/8/layout/cycle3"/>
    <dgm:cxn modelId="{D92C875E-B30C-4EE7-B90C-661A589E3D6A}" type="presParOf" srcId="{D615B65B-2CAA-4B7C-99E7-2E46C15061B7}" destId="{4BBC0031-175F-4C43-9554-D27DAD08304A}" srcOrd="0" destOrd="0" presId="urn:microsoft.com/office/officeart/2005/8/layout/cycle3"/>
    <dgm:cxn modelId="{7C45B336-99E7-4F5B-A71D-C4DB110E9092}" type="presParOf" srcId="{4BBC0031-175F-4C43-9554-D27DAD08304A}" destId="{77290496-8CE1-4CBD-AA6A-57763528FC20}" srcOrd="0" destOrd="0" presId="urn:microsoft.com/office/officeart/2005/8/layout/cycle3"/>
    <dgm:cxn modelId="{DBA45A31-4404-44B8-A9D6-FE5C97EADEF5}" type="presParOf" srcId="{4BBC0031-175F-4C43-9554-D27DAD08304A}" destId="{BF3ADC5F-FE90-46A8-9F63-8EE064328EB2}" srcOrd="1" destOrd="0" presId="urn:microsoft.com/office/officeart/2005/8/layout/cycle3"/>
    <dgm:cxn modelId="{BA4025BB-28F0-4D6E-89C5-60DEE0239644}" type="presParOf" srcId="{4BBC0031-175F-4C43-9554-D27DAD08304A}" destId="{5FFD9C3B-A835-4386-9570-65CBDEDAD46F}" srcOrd="2" destOrd="0" presId="urn:microsoft.com/office/officeart/2005/8/layout/cycle3"/>
    <dgm:cxn modelId="{71DC8C5D-827D-4122-8356-2C9FC513FC25}" type="presParOf" srcId="{4BBC0031-175F-4C43-9554-D27DAD08304A}" destId="{D7D27C9C-E92F-4EC9-B435-B10182D6FB57}" srcOrd="3" destOrd="0" presId="urn:microsoft.com/office/officeart/2005/8/layout/cycle3"/>
    <dgm:cxn modelId="{7D474327-00C2-445A-BC8C-6D6B987D8832}" type="presParOf" srcId="{4BBC0031-175F-4C43-9554-D27DAD08304A}" destId="{EE5E1796-F970-4DEE-A138-812BA8B52207}" srcOrd="4" destOrd="0" presId="urn:microsoft.com/office/officeart/2005/8/layout/cycle3"/>
    <dgm:cxn modelId="{AF2DA2CC-1313-41D2-B62B-FE40FA580349}" type="presParOf" srcId="{4BBC0031-175F-4C43-9554-D27DAD08304A}" destId="{6A2B874E-DB46-4068-811E-A5B678AF3456}" srcOrd="5" destOrd="0" presId="urn:microsoft.com/office/officeart/2005/8/layout/cycle3"/>
    <dgm:cxn modelId="{1F764FD7-0AD3-41B3-BE99-0471C5B03B4D}" type="presParOf" srcId="{4BBC0031-175F-4C43-9554-D27DAD08304A}" destId="{CF7FFD73-5289-4A56-80F4-6A995C590353}" srcOrd="6" destOrd="0" presId="urn:microsoft.com/office/officeart/2005/8/layout/cycle3"/>
    <dgm:cxn modelId="{D8009E27-61F2-4B1A-B05E-F2A3AAC54F66}" type="presParOf" srcId="{4BBC0031-175F-4C43-9554-D27DAD08304A}" destId="{740020D7-0243-4DC6-A442-22043A60CE23}" srcOrd="7" destOrd="0" presId="urn:microsoft.com/office/officeart/2005/8/layout/cycle3"/>
    <dgm:cxn modelId="{304F3E06-0FD2-46B5-9B46-2731D7625FA8}" type="presParOf" srcId="{4BBC0031-175F-4C43-9554-D27DAD08304A}" destId="{5BD11E84-DA69-4239-A6BB-064E04FA6DF2}" srcOrd="8" destOrd="0" presId="urn:microsoft.com/office/officeart/2005/8/layout/cycle3"/>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C0714-B79E-466C-AA19-0D06416B9A6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39A119-6E99-4623-835C-0563FCD5DF5D}">
      <dgm:prSet/>
      <dgm:spPr/>
      <dgm:t>
        <a:bodyPr/>
        <a:lstStyle/>
        <a:p>
          <a:r>
            <a:rPr lang="en-US" i="1"/>
            <a:t>Can a project be submitted for TRIP funds that does not originate from a Regional Transportation Plan?  </a:t>
          </a:r>
          <a:endParaRPr lang="en-US"/>
        </a:p>
      </dgm:t>
    </dgm:pt>
    <dgm:pt modelId="{68BDB4BD-098C-47A5-85E7-21DE6DA2AE6E}" type="parTrans" cxnId="{42E54817-366E-4854-9FFF-A043F3B68C8B}">
      <dgm:prSet/>
      <dgm:spPr/>
      <dgm:t>
        <a:bodyPr/>
        <a:lstStyle/>
        <a:p>
          <a:endParaRPr lang="en-US"/>
        </a:p>
      </dgm:t>
    </dgm:pt>
    <dgm:pt modelId="{20869C55-3D7B-4AE4-93DB-5F76BAF534F0}" type="sibTrans" cxnId="{42E54817-366E-4854-9FFF-A043F3B68C8B}">
      <dgm:prSet/>
      <dgm:spPr/>
      <dgm:t>
        <a:bodyPr/>
        <a:lstStyle/>
        <a:p>
          <a:endParaRPr lang="en-US"/>
        </a:p>
      </dgm:t>
    </dgm:pt>
    <dgm:pt modelId="{B5CC0AC6-8224-4F14-A539-E983C25769C0}">
      <dgm:prSet/>
      <dgm:spPr/>
      <dgm:t>
        <a:bodyPr/>
        <a:lstStyle/>
        <a:p>
          <a:r>
            <a:rPr lang="en-US"/>
            <a:t>No. The project must come from an approved Regional Transportation Plan.</a:t>
          </a:r>
        </a:p>
      </dgm:t>
    </dgm:pt>
    <dgm:pt modelId="{6D7B1B40-E713-4262-BD00-45D5648A12E0}" type="parTrans" cxnId="{3E5A3E56-7327-43B9-9AF0-81F1A79C00D1}">
      <dgm:prSet/>
      <dgm:spPr/>
      <dgm:t>
        <a:bodyPr/>
        <a:lstStyle/>
        <a:p>
          <a:endParaRPr lang="en-US"/>
        </a:p>
      </dgm:t>
    </dgm:pt>
    <dgm:pt modelId="{A9739D4D-59B3-4E41-ABDD-CEFAA5DFEA65}" type="sibTrans" cxnId="{3E5A3E56-7327-43B9-9AF0-81F1A79C00D1}">
      <dgm:prSet/>
      <dgm:spPr/>
      <dgm:t>
        <a:bodyPr/>
        <a:lstStyle/>
        <a:p>
          <a:endParaRPr lang="en-US"/>
        </a:p>
      </dgm:t>
    </dgm:pt>
    <dgm:pt modelId="{FB8BF6DB-5C5B-4786-AD6A-A01B85DB7FFF}">
      <dgm:prSet/>
      <dgm:spPr/>
      <dgm:t>
        <a:bodyPr/>
        <a:lstStyle/>
        <a:p>
          <a:r>
            <a:rPr lang="en-US" i="1"/>
            <a:t>What does it mean for a project to be "consistent with the Strategic Intermodal System Plan"? </a:t>
          </a:r>
          <a:endParaRPr lang="en-US"/>
        </a:p>
      </dgm:t>
    </dgm:pt>
    <dgm:pt modelId="{425D1D04-39D5-4B3A-B80C-BFBFD54FFA3F}" type="parTrans" cxnId="{96269327-5BD6-4469-A437-8B98B5F2A162}">
      <dgm:prSet/>
      <dgm:spPr/>
      <dgm:t>
        <a:bodyPr/>
        <a:lstStyle/>
        <a:p>
          <a:endParaRPr lang="en-US"/>
        </a:p>
      </dgm:t>
    </dgm:pt>
    <dgm:pt modelId="{30D9B469-DFFD-4BDC-88E8-74911A8A7325}" type="sibTrans" cxnId="{96269327-5BD6-4469-A437-8B98B5F2A162}">
      <dgm:prSet/>
      <dgm:spPr/>
      <dgm:t>
        <a:bodyPr/>
        <a:lstStyle/>
        <a:p>
          <a:endParaRPr lang="en-US"/>
        </a:p>
      </dgm:t>
    </dgm:pt>
    <dgm:pt modelId="{AE5E27E7-1A11-4AEC-B599-82CAD43A0520}">
      <dgm:prSet/>
      <dgm:spPr/>
      <dgm:t>
        <a:bodyPr/>
        <a:lstStyle/>
        <a:p>
          <a:r>
            <a:rPr lang="en-US"/>
            <a:t>Being consistent with the SIS means that the project serves a national, statewide, or regional function, and it serves an integral part of an interconnected regional network.</a:t>
          </a:r>
        </a:p>
      </dgm:t>
    </dgm:pt>
    <dgm:pt modelId="{08788D94-7FE2-47AB-97C4-690BE2808A42}" type="parTrans" cxnId="{480D1C77-9556-42F7-B9F7-11B0A23363F3}">
      <dgm:prSet/>
      <dgm:spPr/>
      <dgm:t>
        <a:bodyPr/>
        <a:lstStyle/>
        <a:p>
          <a:endParaRPr lang="en-US"/>
        </a:p>
      </dgm:t>
    </dgm:pt>
    <dgm:pt modelId="{2382B74E-48C9-4989-AAD7-E3A4962ABB32}" type="sibTrans" cxnId="{480D1C77-9556-42F7-B9F7-11B0A23363F3}">
      <dgm:prSet/>
      <dgm:spPr/>
      <dgm:t>
        <a:bodyPr/>
        <a:lstStyle/>
        <a:p>
          <a:endParaRPr lang="en-US"/>
        </a:p>
      </dgm:t>
    </dgm:pt>
    <dgm:pt modelId="{C883277A-5ECA-4C45-986B-F5C7FA1F0A1C}">
      <dgm:prSet/>
      <dgm:spPr/>
      <dgm:t>
        <a:bodyPr/>
        <a:lstStyle/>
        <a:p>
          <a:r>
            <a:rPr lang="en-US" i="1"/>
            <a:t>If an eligible rural county is granted a waiver or reduction for its share of the non-TRIP match of project costs, can TRIP funds be used to cover the balance? </a:t>
          </a:r>
          <a:endParaRPr lang="en-US"/>
        </a:p>
      </dgm:t>
    </dgm:pt>
    <dgm:pt modelId="{8AFF54DD-AB43-42BD-9109-AB9FE9D0B465}" type="parTrans" cxnId="{7581C172-549F-40C8-8092-3F757F8C4D93}">
      <dgm:prSet/>
      <dgm:spPr/>
      <dgm:t>
        <a:bodyPr/>
        <a:lstStyle/>
        <a:p>
          <a:endParaRPr lang="en-US"/>
        </a:p>
      </dgm:t>
    </dgm:pt>
    <dgm:pt modelId="{305035DD-11C7-454A-8049-FFA51697067C}" type="sibTrans" cxnId="{7581C172-549F-40C8-8092-3F757F8C4D93}">
      <dgm:prSet/>
      <dgm:spPr/>
      <dgm:t>
        <a:bodyPr/>
        <a:lstStyle/>
        <a:p>
          <a:endParaRPr lang="en-US"/>
        </a:p>
      </dgm:t>
    </dgm:pt>
    <dgm:pt modelId="{028A45D8-C352-4382-B70A-3822EB0CA49B}">
      <dgm:prSet/>
      <dgm:spPr/>
      <dgm:t>
        <a:bodyPr/>
        <a:lstStyle/>
        <a:p>
          <a:r>
            <a:rPr lang="en-US"/>
            <a:t>In those instances where a match has been waived or reduced, the scope of the project will 		have to be reduced.</a:t>
          </a:r>
        </a:p>
      </dgm:t>
    </dgm:pt>
    <dgm:pt modelId="{8E17A101-CBD3-46CA-AAEE-078839CA86FD}" type="parTrans" cxnId="{015E0FB9-4E71-4E16-A967-79608215C341}">
      <dgm:prSet/>
      <dgm:spPr/>
      <dgm:t>
        <a:bodyPr/>
        <a:lstStyle/>
        <a:p>
          <a:endParaRPr lang="en-US"/>
        </a:p>
      </dgm:t>
    </dgm:pt>
    <dgm:pt modelId="{24A9C233-76DA-416F-AAD7-5148FFA2A5C1}" type="sibTrans" cxnId="{015E0FB9-4E71-4E16-A967-79608215C341}">
      <dgm:prSet/>
      <dgm:spPr/>
      <dgm:t>
        <a:bodyPr/>
        <a:lstStyle/>
        <a:p>
          <a:endParaRPr lang="en-US"/>
        </a:p>
      </dgm:t>
    </dgm:pt>
    <dgm:pt modelId="{A51AD3F0-6A59-4D56-A919-5A87FAB40A76}">
      <dgm:prSet/>
      <dgm:spPr/>
      <dgm:t>
        <a:bodyPr/>
        <a:lstStyle/>
        <a:p>
          <a:r>
            <a:rPr lang="en-US" i="1"/>
            <a:t>Who decides what is regionally significant and what are the criteria?</a:t>
          </a:r>
          <a:endParaRPr lang="en-US"/>
        </a:p>
      </dgm:t>
    </dgm:pt>
    <dgm:pt modelId="{62F8539B-C94E-475F-B22E-DE80DA112EAF}" type="parTrans" cxnId="{BD0BF5EB-FBEF-42D1-99EF-70CE4A6ABA32}">
      <dgm:prSet/>
      <dgm:spPr/>
      <dgm:t>
        <a:bodyPr/>
        <a:lstStyle/>
        <a:p>
          <a:endParaRPr lang="en-US"/>
        </a:p>
      </dgm:t>
    </dgm:pt>
    <dgm:pt modelId="{16C0C81D-ABC2-4C55-BC0D-DFA49BB04B65}" type="sibTrans" cxnId="{BD0BF5EB-FBEF-42D1-99EF-70CE4A6ABA32}">
      <dgm:prSet/>
      <dgm:spPr/>
      <dgm:t>
        <a:bodyPr/>
        <a:lstStyle/>
        <a:p>
          <a:endParaRPr lang="en-US"/>
        </a:p>
      </dgm:t>
    </dgm:pt>
    <dgm:pt modelId="{E1345720-4DBB-4867-BE4C-DBDA9CECF850}">
      <dgm:prSet/>
      <dgm:spPr/>
      <dgm:t>
        <a:bodyPr/>
        <a:lstStyle/>
        <a:p>
          <a:r>
            <a:rPr lang="en-US"/>
            <a:t>Regional transportation areas designate regionally significant facilities. The definition of "regionally significant" is expected to vary according to the characteristics and policies of each region.  FDOT has provided guidance for these designations and identified characteristics for consideration.  This information can be found within the resources webpage.</a:t>
          </a:r>
        </a:p>
      </dgm:t>
    </dgm:pt>
    <dgm:pt modelId="{592DF310-E4F9-4953-9CB5-C20DB0C1771F}" type="parTrans" cxnId="{42DAEAB3-AB81-40E7-B2DC-7FDA4F70F832}">
      <dgm:prSet/>
      <dgm:spPr/>
      <dgm:t>
        <a:bodyPr/>
        <a:lstStyle/>
        <a:p>
          <a:endParaRPr lang="en-US"/>
        </a:p>
      </dgm:t>
    </dgm:pt>
    <dgm:pt modelId="{D41DD223-748C-4847-A633-EAAEE9B558EE}" type="sibTrans" cxnId="{42DAEAB3-AB81-40E7-B2DC-7FDA4F70F832}">
      <dgm:prSet/>
      <dgm:spPr/>
      <dgm:t>
        <a:bodyPr/>
        <a:lstStyle/>
        <a:p>
          <a:endParaRPr lang="en-US"/>
        </a:p>
      </dgm:t>
    </dgm:pt>
    <dgm:pt modelId="{0F98868F-B703-4BBA-B462-0CFDDBD0059C}" type="pres">
      <dgm:prSet presAssocID="{521C0714-B79E-466C-AA19-0D06416B9A66}" presName="linear" presStyleCnt="0">
        <dgm:presLayoutVars>
          <dgm:animLvl val="lvl"/>
          <dgm:resizeHandles val="exact"/>
        </dgm:presLayoutVars>
      </dgm:prSet>
      <dgm:spPr/>
    </dgm:pt>
    <dgm:pt modelId="{845F7E85-52E4-409E-A495-0B5DC827CDBD}" type="pres">
      <dgm:prSet presAssocID="{D939A119-6E99-4623-835C-0563FCD5DF5D}" presName="parentText" presStyleLbl="node1" presStyleIdx="0" presStyleCnt="4">
        <dgm:presLayoutVars>
          <dgm:chMax val="0"/>
          <dgm:bulletEnabled val="1"/>
        </dgm:presLayoutVars>
      </dgm:prSet>
      <dgm:spPr/>
    </dgm:pt>
    <dgm:pt modelId="{675CF8AE-AF76-4789-95CF-2F55143F0719}" type="pres">
      <dgm:prSet presAssocID="{D939A119-6E99-4623-835C-0563FCD5DF5D}" presName="childText" presStyleLbl="revTx" presStyleIdx="0" presStyleCnt="4">
        <dgm:presLayoutVars>
          <dgm:bulletEnabled val="1"/>
        </dgm:presLayoutVars>
      </dgm:prSet>
      <dgm:spPr/>
    </dgm:pt>
    <dgm:pt modelId="{34BCF4EF-8807-4902-B3F8-41187574406E}" type="pres">
      <dgm:prSet presAssocID="{FB8BF6DB-5C5B-4786-AD6A-A01B85DB7FFF}" presName="parentText" presStyleLbl="node1" presStyleIdx="1" presStyleCnt="4">
        <dgm:presLayoutVars>
          <dgm:chMax val="0"/>
          <dgm:bulletEnabled val="1"/>
        </dgm:presLayoutVars>
      </dgm:prSet>
      <dgm:spPr/>
    </dgm:pt>
    <dgm:pt modelId="{58A4769B-6CED-4967-BBB4-4C9E601A634F}" type="pres">
      <dgm:prSet presAssocID="{FB8BF6DB-5C5B-4786-AD6A-A01B85DB7FFF}" presName="childText" presStyleLbl="revTx" presStyleIdx="1" presStyleCnt="4">
        <dgm:presLayoutVars>
          <dgm:bulletEnabled val="1"/>
        </dgm:presLayoutVars>
      </dgm:prSet>
      <dgm:spPr/>
    </dgm:pt>
    <dgm:pt modelId="{53989449-060C-4474-AA38-047C92AB9EF2}" type="pres">
      <dgm:prSet presAssocID="{C883277A-5ECA-4C45-986B-F5C7FA1F0A1C}" presName="parentText" presStyleLbl="node1" presStyleIdx="2" presStyleCnt="4">
        <dgm:presLayoutVars>
          <dgm:chMax val="0"/>
          <dgm:bulletEnabled val="1"/>
        </dgm:presLayoutVars>
      </dgm:prSet>
      <dgm:spPr/>
    </dgm:pt>
    <dgm:pt modelId="{03F25A72-934A-4B4B-8FCC-447D42001D91}" type="pres">
      <dgm:prSet presAssocID="{C883277A-5ECA-4C45-986B-F5C7FA1F0A1C}" presName="childText" presStyleLbl="revTx" presStyleIdx="2" presStyleCnt="4">
        <dgm:presLayoutVars>
          <dgm:bulletEnabled val="1"/>
        </dgm:presLayoutVars>
      </dgm:prSet>
      <dgm:spPr/>
    </dgm:pt>
    <dgm:pt modelId="{FD7F2BCF-2FE6-4FF0-B31E-5D36A77E1043}" type="pres">
      <dgm:prSet presAssocID="{A51AD3F0-6A59-4D56-A919-5A87FAB40A76}" presName="parentText" presStyleLbl="node1" presStyleIdx="3" presStyleCnt="4">
        <dgm:presLayoutVars>
          <dgm:chMax val="0"/>
          <dgm:bulletEnabled val="1"/>
        </dgm:presLayoutVars>
      </dgm:prSet>
      <dgm:spPr/>
    </dgm:pt>
    <dgm:pt modelId="{76151CD3-F45D-4A92-A34A-B9A73027A880}" type="pres">
      <dgm:prSet presAssocID="{A51AD3F0-6A59-4D56-A919-5A87FAB40A76}" presName="childText" presStyleLbl="revTx" presStyleIdx="3" presStyleCnt="4">
        <dgm:presLayoutVars>
          <dgm:bulletEnabled val="1"/>
        </dgm:presLayoutVars>
      </dgm:prSet>
      <dgm:spPr/>
    </dgm:pt>
  </dgm:ptLst>
  <dgm:cxnLst>
    <dgm:cxn modelId="{090C1411-B765-45F3-90E7-D27A9D9143EC}" type="presOf" srcId="{D939A119-6E99-4623-835C-0563FCD5DF5D}" destId="{845F7E85-52E4-409E-A495-0B5DC827CDBD}" srcOrd="0" destOrd="0" presId="urn:microsoft.com/office/officeart/2005/8/layout/vList2"/>
    <dgm:cxn modelId="{C5012B16-5842-44C0-9CE0-85CEE3A454C7}" type="presOf" srcId="{AE5E27E7-1A11-4AEC-B599-82CAD43A0520}" destId="{58A4769B-6CED-4967-BBB4-4C9E601A634F}" srcOrd="0" destOrd="0" presId="urn:microsoft.com/office/officeart/2005/8/layout/vList2"/>
    <dgm:cxn modelId="{42E54817-366E-4854-9FFF-A043F3B68C8B}" srcId="{521C0714-B79E-466C-AA19-0D06416B9A66}" destId="{D939A119-6E99-4623-835C-0563FCD5DF5D}" srcOrd="0" destOrd="0" parTransId="{68BDB4BD-098C-47A5-85E7-21DE6DA2AE6E}" sibTransId="{20869C55-3D7B-4AE4-93DB-5F76BAF534F0}"/>
    <dgm:cxn modelId="{1109CC25-A665-4A6C-B7B6-E5A5BE51851C}" type="presOf" srcId="{521C0714-B79E-466C-AA19-0D06416B9A66}" destId="{0F98868F-B703-4BBA-B462-0CFDDBD0059C}" srcOrd="0" destOrd="0" presId="urn:microsoft.com/office/officeart/2005/8/layout/vList2"/>
    <dgm:cxn modelId="{96269327-5BD6-4469-A437-8B98B5F2A162}" srcId="{521C0714-B79E-466C-AA19-0D06416B9A66}" destId="{FB8BF6DB-5C5B-4786-AD6A-A01B85DB7FFF}" srcOrd="1" destOrd="0" parTransId="{425D1D04-39D5-4B3A-B80C-BFBFD54FFA3F}" sibTransId="{30D9B469-DFFD-4BDC-88E8-74911A8A7325}"/>
    <dgm:cxn modelId="{FC708F6B-8348-43F2-BA93-9E89B8350047}" type="presOf" srcId="{A51AD3F0-6A59-4D56-A919-5A87FAB40A76}" destId="{FD7F2BCF-2FE6-4FF0-B31E-5D36A77E1043}" srcOrd="0" destOrd="0" presId="urn:microsoft.com/office/officeart/2005/8/layout/vList2"/>
    <dgm:cxn modelId="{7581C172-549F-40C8-8092-3F757F8C4D93}" srcId="{521C0714-B79E-466C-AA19-0D06416B9A66}" destId="{C883277A-5ECA-4C45-986B-F5C7FA1F0A1C}" srcOrd="2" destOrd="0" parTransId="{8AFF54DD-AB43-42BD-9109-AB9FE9D0B465}" sibTransId="{305035DD-11C7-454A-8049-FFA51697067C}"/>
    <dgm:cxn modelId="{3E5A3E56-7327-43B9-9AF0-81F1A79C00D1}" srcId="{D939A119-6E99-4623-835C-0563FCD5DF5D}" destId="{B5CC0AC6-8224-4F14-A539-E983C25769C0}" srcOrd="0" destOrd="0" parTransId="{6D7B1B40-E713-4262-BD00-45D5648A12E0}" sibTransId="{A9739D4D-59B3-4E41-ABDD-CEFAA5DFEA65}"/>
    <dgm:cxn modelId="{480D1C77-9556-42F7-B9F7-11B0A23363F3}" srcId="{FB8BF6DB-5C5B-4786-AD6A-A01B85DB7FFF}" destId="{AE5E27E7-1A11-4AEC-B599-82CAD43A0520}" srcOrd="0" destOrd="0" parTransId="{08788D94-7FE2-47AB-97C4-690BE2808A42}" sibTransId="{2382B74E-48C9-4989-AAD7-E3A4962ABB32}"/>
    <dgm:cxn modelId="{37B37458-3006-4D83-8E44-6004A484270E}" type="presOf" srcId="{C883277A-5ECA-4C45-986B-F5C7FA1F0A1C}" destId="{53989449-060C-4474-AA38-047C92AB9EF2}" srcOrd="0" destOrd="0" presId="urn:microsoft.com/office/officeart/2005/8/layout/vList2"/>
    <dgm:cxn modelId="{271C6195-D0AB-4C93-B448-AD7D77B67DD4}" type="presOf" srcId="{FB8BF6DB-5C5B-4786-AD6A-A01B85DB7FFF}" destId="{34BCF4EF-8807-4902-B3F8-41187574406E}" srcOrd="0" destOrd="0" presId="urn:microsoft.com/office/officeart/2005/8/layout/vList2"/>
    <dgm:cxn modelId="{42DAEAB3-AB81-40E7-B2DC-7FDA4F70F832}" srcId="{A51AD3F0-6A59-4D56-A919-5A87FAB40A76}" destId="{E1345720-4DBB-4867-BE4C-DBDA9CECF850}" srcOrd="0" destOrd="0" parTransId="{592DF310-E4F9-4953-9CB5-C20DB0C1771F}" sibTransId="{D41DD223-748C-4847-A633-EAAEE9B558EE}"/>
    <dgm:cxn modelId="{015E0FB9-4E71-4E16-A967-79608215C341}" srcId="{C883277A-5ECA-4C45-986B-F5C7FA1F0A1C}" destId="{028A45D8-C352-4382-B70A-3822EB0CA49B}" srcOrd="0" destOrd="0" parTransId="{8E17A101-CBD3-46CA-AAEE-078839CA86FD}" sibTransId="{24A9C233-76DA-416F-AAD7-5148FFA2A5C1}"/>
    <dgm:cxn modelId="{1CC18ADF-1E76-482D-BAD5-3182AD9E6EA4}" type="presOf" srcId="{E1345720-4DBB-4867-BE4C-DBDA9CECF850}" destId="{76151CD3-F45D-4A92-A34A-B9A73027A880}" srcOrd="0" destOrd="0" presId="urn:microsoft.com/office/officeart/2005/8/layout/vList2"/>
    <dgm:cxn modelId="{BD0BF5EB-FBEF-42D1-99EF-70CE4A6ABA32}" srcId="{521C0714-B79E-466C-AA19-0D06416B9A66}" destId="{A51AD3F0-6A59-4D56-A919-5A87FAB40A76}" srcOrd="3" destOrd="0" parTransId="{62F8539B-C94E-475F-B22E-DE80DA112EAF}" sibTransId="{16C0C81D-ABC2-4C55-BC0D-DFA49BB04B65}"/>
    <dgm:cxn modelId="{9256E8F1-14D5-4BE2-82F3-1F654E7F226A}" type="presOf" srcId="{028A45D8-C352-4382-B70A-3822EB0CA49B}" destId="{03F25A72-934A-4B4B-8FCC-447D42001D91}" srcOrd="0" destOrd="0" presId="urn:microsoft.com/office/officeart/2005/8/layout/vList2"/>
    <dgm:cxn modelId="{526C72FA-CE35-4430-973A-3BCDEB0D3177}" type="presOf" srcId="{B5CC0AC6-8224-4F14-A539-E983C25769C0}" destId="{675CF8AE-AF76-4789-95CF-2F55143F0719}" srcOrd="0" destOrd="0" presId="urn:microsoft.com/office/officeart/2005/8/layout/vList2"/>
    <dgm:cxn modelId="{0E0D5146-9CD8-473C-813A-7F76D607F324}" type="presParOf" srcId="{0F98868F-B703-4BBA-B462-0CFDDBD0059C}" destId="{845F7E85-52E4-409E-A495-0B5DC827CDBD}" srcOrd="0" destOrd="0" presId="urn:microsoft.com/office/officeart/2005/8/layout/vList2"/>
    <dgm:cxn modelId="{1EAF819C-8732-4254-AB3E-100C923FBDB1}" type="presParOf" srcId="{0F98868F-B703-4BBA-B462-0CFDDBD0059C}" destId="{675CF8AE-AF76-4789-95CF-2F55143F0719}" srcOrd="1" destOrd="0" presId="urn:microsoft.com/office/officeart/2005/8/layout/vList2"/>
    <dgm:cxn modelId="{85FEEEC1-3EAD-4906-821F-5129E7D83109}" type="presParOf" srcId="{0F98868F-B703-4BBA-B462-0CFDDBD0059C}" destId="{34BCF4EF-8807-4902-B3F8-41187574406E}" srcOrd="2" destOrd="0" presId="urn:microsoft.com/office/officeart/2005/8/layout/vList2"/>
    <dgm:cxn modelId="{CE482FFE-7664-4A3C-9284-17CFACE091D1}" type="presParOf" srcId="{0F98868F-B703-4BBA-B462-0CFDDBD0059C}" destId="{58A4769B-6CED-4967-BBB4-4C9E601A634F}" srcOrd="3" destOrd="0" presId="urn:microsoft.com/office/officeart/2005/8/layout/vList2"/>
    <dgm:cxn modelId="{74536E80-FA72-4112-9A47-3DB74CCFA424}" type="presParOf" srcId="{0F98868F-B703-4BBA-B462-0CFDDBD0059C}" destId="{53989449-060C-4474-AA38-047C92AB9EF2}" srcOrd="4" destOrd="0" presId="urn:microsoft.com/office/officeart/2005/8/layout/vList2"/>
    <dgm:cxn modelId="{6194DFAE-CEA1-4299-8B16-AF7C1BFE203C}" type="presParOf" srcId="{0F98868F-B703-4BBA-B462-0CFDDBD0059C}" destId="{03F25A72-934A-4B4B-8FCC-447D42001D91}" srcOrd="5" destOrd="0" presId="urn:microsoft.com/office/officeart/2005/8/layout/vList2"/>
    <dgm:cxn modelId="{953376B2-84EF-4287-BD2C-C2CC1BF47393}" type="presParOf" srcId="{0F98868F-B703-4BBA-B462-0CFDDBD0059C}" destId="{FD7F2BCF-2FE6-4FF0-B31E-5D36A77E1043}" srcOrd="6" destOrd="0" presId="urn:microsoft.com/office/officeart/2005/8/layout/vList2"/>
    <dgm:cxn modelId="{366D96CF-8A4B-4A70-BCE4-65EE83F36612}" type="presParOf" srcId="{0F98868F-B703-4BBA-B462-0CFDDBD0059C}" destId="{76151CD3-F45D-4A92-A34A-B9A73027A88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ADC5F-FE90-46A8-9F63-8EE064328EB2}">
      <dsp:nvSpPr>
        <dsp:cNvPr id="0" name=""/>
        <dsp:cNvSpPr/>
      </dsp:nvSpPr>
      <dsp:spPr>
        <a:xfrm>
          <a:off x="240952" y="315767"/>
          <a:ext cx="4029101" cy="4029101"/>
        </a:xfrm>
        <a:prstGeom prst="circularArrow">
          <a:avLst>
            <a:gd name="adj1" fmla="val 5544"/>
            <a:gd name="adj2" fmla="val 330680"/>
            <a:gd name="adj3" fmla="val 14104652"/>
            <a:gd name="adj4" fmla="val 17188983"/>
            <a:gd name="adj5" fmla="val 5757"/>
          </a:avLst>
        </a:prstGeom>
        <a:solidFill>
          <a:schemeClr val="accent1">
            <a:lumMod val="75000"/>
          </a:schemeClr>
        </a:solidFill>
        <a:ln>
          <a:noFill/>
        </a:ln>
        <a:effectLst/>
      </dsp:spPr>
      <dsp:style>
        <a:lnRef idx="0">
          <a:scrgbClr r="0" g="0" b="0"/>
        </a:lnRef>
        <a:fillRef idx="1">
          <a:scrgbClr r="0" g="0" b="0"/>
        </a:fillRef>
        <a:effectRef idx="1">
          <a:scrgbClr r="0" g="0" b="0"/>
        </a:effectRef>
        <a:fontRef idx="minor"/>
      </dsp:style>
    </dsp:sp>
    <dsp:sp modelId="{77290496-8CE1-4CBD-AA6A-57763528FC20}">
      <dsp:nvSpPr>
        <dsp:cNvPr id="0" name=""/>
        <dsp:cNvSpPr/>
      </dsp:nvSpPr>
      <dsp:spPr>
        <a:xfrm>
          <a:off x="1449123" y="268555"/>
          <a:ext cx="1612760" cy="934331"/>
        </a:xfrm>
        <a:prstGeom prst="round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JULY</a:t>
          </a:r>
        </a:p>
        <a:p>
          <a:pPr marL="0" lvl="0" indent="0" algn="ctr" defTabSz="533400">
            <a:lnSpc>
              <a:spcPct val="90000"/>
            </a:lnSpc>
            <a:spcBef>
              <a:spcPct val="0"/>
            </a:spcBef>
            <a:spcAft>
              <a:spcPct val="35000"/>
            </a:spcAft>
            <a:buNone/>
          </a:pPr>
          <a:r>
            <a:rPr lang="en-US" sz="900" kern="1200" dirty="0"/>
            <a:t>Final Adoption of Work Program (AD)</a:t>
          </a:r>
        </a:p>
        <a:p>
          <a:pPr marL="0" lvl="0" indent="0" algn="ctr" defTabSz="533400">
            <a:lnSpc>
              <a:spcPct val="90000"/>
            </a:lnSpc>
            <a:spcBef>
              <a:spcPct val="0"/>
            </a:spcBef>
            <a:spcAft>
              <a:spcPct val="35000"/>
            </a:spcAft>
            <a:buNone/>
          </a:pPr>
          <a:r>
            <a:rPr lang="en-US" sz="900" kern="1200" dirty="0"/>
            <a:t>System opens for tentative activities (G1)</a:t>
          </a:r>
        </a:p>
      </dsp:txBody>
      <dsp:txXfrm>
        <a:off x="1494733" y="314165"/>
        <a:ext cx="1521540" cy="843111"/>
      </dsp:txXfrm>
    </dsp:sp>
    <dsp:sp modelId="{5FFD9C3B-A835-4386-9570-65CBDEDAD46F}">
      <dsp:nvSpPr>
        <dsp:cNvPr id="0" name=""/>
        <dsp:cNvSpPr/>
      </dsp:nvSpPr>
      <dsp:spPr>
        <a:xfrm>
          <a:off x="2595286" y="1269714"/>
          <a:ext cx="1936956" cy="803598"/>
        </a:xfrm>
        <a:prstGeom prst="round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AUGUST-OCTOBER</a:t>
          </a:r>
        </a:p>
        <a:p>
          <a:pPr marL="0" lvl="0" indent="0" algn="ctr" defTabSz="533400">
            <a:lnSpc>
              <a:spcPct val="90000"/>
            </a:lnSpc>
            <a:spcBef>
              <a:spcPct val="0"/>
            </a:spcBef>
            <a:spcAft>
              <a:spcPct val="35000"/>
            </a:spcAft>
            <a:buNone/>
          </a:pPr>
          <a:r>
            <a:rPr lang="en-US" sz="900" kern="1200" dirty="0"/>
            <a:t>Assimilation of the Tentative Work Program (G1</a:t>
          </a:r>
          <a:r>
            <a:rPr lang="en-US" sz="1400" kern="1200" dirty="0"/>
            <a:t>)</a:t>
          </a:r>
        </a:p>
      </dsp:txBody>
      <dsp:txXfrm>
        <a:off x="2634514" y="1308942"/>
        <a:ext cx="1858500" cy="725142"/>
      </dsp:txXfrm>
    </dsp:sp>
    <dsp:sp modelId="{D7D27C9C-E92F-4EC9-B435-B10182D6FB57}">
      <dsp:nvSpPr>
        <dsp:cNvPr id="0" name=""/>
        <dsp:cNvSpPr/>
      </dsp:nvSpPr>
      <dsp:spPr>
        <a:xfrm>
          <a:off x="3146469" y="2124741"/>
          <a:ext cx="1439178" cy="968341"/>
        </a:xfrm>
        <a:prstGeom prst="round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NOVEMBER</a:t>
          </a:r>
        </a:p>
        <a:p>
          <a:pPr marL="0" lvl="0" indent="0" algn="ctr" defTabSz="533400">
            <a:lnSpc>
              <a:spcPct val="90000"/>
            </a:lnSpc>
            <a:spcBef>
              <a:spcPct val="0"/>
            </a:spcBef>
            <a:spcAft>
              <a:spcPct val="35000"/>
            </a:spcAft>
            <a:buNone/>
          </a:pPr>
          <a:r>
            <a:rPr lang="en-US" sz="900" kern="1200" dirty="0"/>
            <a:t>System closes to balance the Tentative Work Program (G1)</a:t>
          </a:r>
        </a:p>
      </dsp:txBody>
      <dsp:txXfrm>
        <a:off x="3193740" y="2172012"/>
        <a:ext cx="1344636" cy="873799"/>
      </dsp:txXfrm>
    </dsp:sp>
    <dsp:sp modelId="{EE5E1796-F970-4DEE-A138-812BA8B52207}">
      <dsp:nvSpPr>
        <dsp:cNvPr id="0" name=""/>
        <dsp:cNvSpPr/>
      </dsp:nvSpPr>
      <dsp:spPr>
        <a:xfrm>
          <a:off x="3023349" y="3254496"/>
          <a:ext cx="1508893" cy="925071"/>
        </a:xfrm>
        <a:prstGeom prst="round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DECEMBER</a:t>
          </a:r>
        </a:p>
        <a:p>
          <a:pPr marL="0" lvl="0" indent="0" algn="ctr" defTabSz="533400">
            <a:lnSpc>
              <a:spcPct val="90000"/>
            </a:lnSpc>
            <a:spcBef>
              <a:spcPct val="0"/>
            </a:spcBef>
            <a:spcAft>
              <a:spcPct val="35000"/>
            </a:spcAft>
            <a:buNone/>
          </a:pPr>
          <a:r>
            <a:rPr lang="en-US" sz="900" kern="1200" dirty="0"/>
            <a:t>Hold Work Program E-Public Hearing &amp; present tentative to the TPO’s</a:t>
          </a:r>
        </a:p>
      </dsp:txBody>
      <dsp:txXfrm>
        <a:off x="3068507" y="3299654"/>
        <a:ext cx="1418577" cy="834755"/>
      </dsp:txXfrm>
    </dsp:sp>
    <dsp:sp modelId="{6A2B874E-DB46-4068-811E-A5B678AF3456}">
      <dsp:nvSpPr>
        <dsp:cNvPr id="0" name=""/>
        <dsp:cNvSpPr/>
      </dsp:nvSpPr>
      <dsp:spPr>
        <a:xfrm>
          <a:off x="1674481" y="3457424"/>
          <a:ext cx="1324903" cy="1055329"/>
        </a:xfrm>
        <a:prstGeom prst="roundRect">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JANUARY</a:t>
          </a:r>
        </a:p>
        <a:p>
          <a:pPr marL="0" lvl="0" indent="0" algn="ctr" defTabSz="533400">
            <a:lnSpc>
              <a:spcPct val="90000"/>
            </a:lnSpc>
            <a:spcBef>
              <a:spcPct val="0"/>
            </a:spcBef>
            <a:spcAft>
              <a:spcPct val="35000"/>
            </a:spcAft>
            <a:buNone/>
          </a:pPr>
          <a:r>
            <a:rPr lang="en-US" sz="900" kern="1200" dirty="0"/>
            <a:t>Secretary Review by Central Office &amp; Florida Transportation Commission Assessment</a:t>
          </a:r>
        </a:p>
      </dsp:txBody>
      <dsp:txXfrm>
        <a:off x="1725998" y="3508941"/>
        <a:ext cx="1221869" cy="952295"/>
      </dsp:txXfrm>
    </dsp:sp>
    <dsp:sp modelId="{CF7FFD73-5289-4A56-80F4-6A995C590353}">
      <dsp:nvSpPr>
        <dsp:cNvPr id="0" name=""/>
        <dsp:cNvSpPr/>
      </dsp:nvSpPr>
      <dsp:spPr>
        <a:xfrm>
          <a:off x="0" y="2955824"/>
          <a:ext cx="1668165" cy="708602"/>
        </a:xfrm>
        <a:prstGeom prst="round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FEBRUARY</a:t>
          </a:r>
        </a:p>
        <a:p>
          <a:pPr marL="0" lvl="0" indent="0" algn="ctr" defTabSz="533400">
            <a:lnSpc>
              <a:spcPct val="90000"/>
            </a:lnSpc>
            <a:spcBef>
              <a:spcPct val="0"/>
            </a:spcBef>
            <a:spcAft>
              <a:spcPct val="35000"/>
            </a:spcAft>
            <a:buNone/>
          </a:pPr>
          <a:r>
            <a:rPr lang="en-US" sz="900" kern="1200" dirty="0"/>
            <a:t>Central Office submits Tentative to Governor’s Office &amp; Legislature</a:t>
          </a:r>
        </a:p>
      </dsp:txBody>
      <dsp:txXfrm>
        <a:off x="34591" y="2990415"/>
        <a:ext cx="1598983" cy="639420"/>
      </dsp:txXfrm>
    </dsp:sp>
    <dsp:sp modelId="{740020D7-0243-4DC6-A442-22043A60CE23}">
      <dsp:nvSpPr>
        <dsp:cNvPr id="0" name=""/>
        <dsp:cNvSpPr/>
      </dsp:nvSpPr>
      <dsp:spPr>
        <a:xfrm>
          <a:off x="-100199" y="2059487"/>
          <a:ext cx="1396706" cy="828971"/>
        </a:xfrm>
        <a:prstGeom prst="round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MARCH</a:t>
          </a:r>
        </a:p>
        <a:p>
          <a:pPr marL="0" lvl="0" indent="0" algn="ctr" defTabSz="533400">
            <a:lnSpc>
              <a:spcPct val="90000"/>
            </a:lnSpc>
            <a:spcBef>
              <a:spcPct val="0"/>
            </a:spcBef>
            <a:spcAft>
              <a:spcPct val="35000"/>
            </a:spcAft>
            <a:buNone/>
          </a:pPr>
          <a:r>
            <a:rPr lang="en-US" sz="900" kern="1200" dirty="0"/>
            <a:t>Statewide Public Hearing</a:t>
          </a:r>
        </a:p>
        <a:p>
          <a:pPr marL="0" lvl="0" indent="0" algn="ctr" defTabSz="533400">
            <a:lnSpc>
              <a:spcPct val="90000"/>
            </a:lnSpc>
            <a:spcBef>
              <a:spcPct val="0"/>
            </a:spcBef>
            <a:spcAft>
              <a:spcPct val="35000"/>
            </a:spcAft>
            <a:buNone/>
          </a:pPr>
          <a:r>
            <a:rPr lang="en-US" sz="900" kern="1200" dirty="0"/>
            <a:t>Legislature Convenes</a:t>
          </a:r>
        </a:p>
      </dsp:txBody>
      <dsp:txXfrm>
        <a:off x="-59732" y="2099954"/>
        <a:ext cx="1315772" cy="748037"/>
      </dsp:txXfrm>
    </dsp:sp>
    <dsp:sp modelId="{5BD11E84-DA69-4239-A6BB-064E04FA6DF2}">
      <dsp:nvSpPr>
        <dsp:cNvPr id="0" name=""/>
        <dsp:cNvSpPr/>
      </dsp:nvSpPr>
      <dsp:spPr>
        <a:xfrm>
          <a:off x="0" y="1111055"/>
          <a:ext cx="1361832" cy="711329"/>
        </a:xfrm>
        <a:prstGeom prst="round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APRIL-JUNE</a:t>
          </a:r>
        </a:p>
        <a:p>
          <a:pPr marL="0" lvl="0" indent="0" algn="ctr" defTabSz="533400">
            <a:lnSpc>
              <a:spcPct val="90000"/>
            </a:lnSpc>
            <a:spcBef>
              <a:spcPct val="0"/>
            </a:spcBef>
            <a:spcAft>
              <a:spcPct val="35000"/>
            </a:spcAft>
            <a:buNone/>
          </a:pPr>
          <a:r>
            <a:rPr lang="en-US" sz="900" kern="1200" dirty="0"/>
            <a:t>Address concerns and make final decisions</a:t>
          </a:r>
        </a:p>
      </dsp:txBody>
      <dsp:txXfrm>
        <a:off x="34724" y="1145779"/>
        <a:ext cx="1292384" cy="641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ADC5F-FE90-46A8-9F63-8EE064328EB2}">
      <dsp:nvSpPr>
        <dsp:cNvPr id="0" name=""/>
        <dsp:cNvSpPr/>
      </dsp:nvSpPr>
      <dsp:spPr>
        <a:xfrm>
          <a:off x="373597" y="232346"/>
          <a:ext cx="3867858" cy="4186220"/>
        </a:xfrm>
        <a:prstGeom prst="circularArrow">
          <a:avLst>
            <a:gd name="adj1" fmla="val 5544"/>
            <a:gd name="adj2" fmla="val 330680"/>
            <a:gd name="adj3" fmla="val 14087359"/>
            <a:gd name="adj4" fmla="val 17199200"/>
            <a:gd name="adj5" fmla="val 5757"/>
          </a:avLst>
        </a:prstGeom>
        <a:solidFill>
          <a:schemeClr val="accent1">
            <a:lumMod val="75000"/>
          </a:schemeClr>
        </a:solidFill>
        <a:ln>
          <a:noFill/>
        </a:ln>
        <a:effectLst/>
      </dsp:spPr>
      <dsp:style>
        <a:lnRef idx="0">
          <a:scrgbClr r="0" g="0" b="0"/>
        </a:lnRef>
        <a:fillRef idx="1">
          <a:scrgbClr r="0" g="0" b="0"/>
        </a:fillRef>
        <a:effectRef idx="1">
          <a:scrgbClr r="0" g="0" b="0"/>
        </a:effectRef>
        <a:fontRef idx="minor"/>
      </dsp:style>
    </dsp:sp>
    <dsp:sp modelId="{77290496-8CE1-4CBD-AA6A-57763528FC20}">
      <dsp:nvSpPr>
        <dsp:cNvPr id="0" name=""/>
        <dsp:cNvSpPr/>
      </dsp:nvSpPr>
      <dsp:spPr>
        <a:xfrm>
          <a:off x="1462057" y="192351"/>
          <a:ext cx="1690937" cy="960426"/>
        </a:xfrm>
        <a:prstGeom prst="round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JULY</a:t>
          </a:r>
        </a:p>
        <a:p>
          <a:pPr marL="0" lvl="0" indent="0" algn="ctr" defTabSz="533400">
            <a:lnSpc>
              <a:spcPct val="90000"/>
            </a:lnSpc>
            <a:spcBef>
              <a:spcPct val="0"/>
            </a:spcBef>
            <a:spcAft>
              <a:spcPct val="35000"/>
            </a:spcAft>
            <a:buNone/>
          </a:pPr>
          <a:r>
            <a:rPr lang="en-US" sz="900" kern="1200" dirty="0"/>
            <a:t>Final Adoption of Work Program (AD)</a:t>
          </a:r>
        </a:p>
        <a:p>
          <a:pPr marL="0" lvl="0" indent="0" algn="ctr" defTabSz="533400">
            <a:lnSpc>
              <a:spcPct val="90000"/>
            </a:lnSpc>
            <a:spcBef>
              <a:spcPct val="0"/>
            </a:spcBef>
            <a:spcAft>
              <a:spcPct val="35000"/>
            </a:spcAft>
            <a:buNone/>
          </a:pPr>
          <a:r>
            <a:rPr lang="en-US" sz="900" kern="1200" dirty="0"/>
            <a:t>System opens for Tentative activities (G1)</a:t>
          </a:r>
        </a:p>
      </dsp:txBody>
      <dsp:txXfrm>
        <a:off x="1508941" y="239235"/>
        <a:ext cx="1597169" cy="866658"/>
      </dsp:txXfrm>
    </dsp:sp>
    <dsp:sp modelId="{5FFD9C3B-A835-4386-9570-65CBDEDAD46F}">
      <dsp:nvSpPr>
        <dsp:cNvPr id="0" name=""/>
        <dsp:cNvSpPr/>
      </dsp:nvSpPr>
      <dsp:spPr>
        <a:xfrm>
          <a:off x="3197768" y="1111696"/>
          <a:ext cx="1513994" cy="690965"/>
        </a:xfrm>
        <a:prstGeom prst="roundRect">
          <a:avLst/>
        </a:prstGeom>
        <a:gradFill rotWithShape="0">
          <a:gsLst>
            <a:gs pos="0">
              <a:schemeClr val="accent5">
                <a:hueOff val="256989"/>
                <a:satOff val="3414"/>
                <a:lumOff val="84"/>
                <a:alphaOff val="0"/>
                <a:tint val="60000"/>
                <a:lumMod val="104000"/>
              </a:schemeClr>
            </a:gs>
            <a:gs pos="100000">
              <a:schemeClr val="accent5">
                <a:hueOff val="256989"/>
                <a:satOff val="3414"/>
                <a:lumOff val="8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AUGUST</a:t>
          </a:r>
        </a:p>
        <a:p>
          <a:pPr marL="0" lvl="0" indent="0" algn="ctr" defTabSz="533400">
            <a:lnSpc>
              <a:spcPct val="90000"/>
            </a:lnSpc>
            <a:spcBef>
              <a:spcPct val="0"/>
            </a:spcBef>
            <a:spcAft>
              <a:spcPct val="35000"/>
            </a:spcAft>
            <a:buNone/>
          </a:pPr>
          <a:r>
            <a:rPr lang="en-US" sz="900" kern="1200" dirty="0"/>
            <a:t>Assimilation of the Tentative Work Program (G1)</a:t>
          </a:r>
        </a:p>
      </dsp:txBody>
      <dsp:txXfrm>
        <a:off x="3231498" y="1145426"/>
        <a:ext cx="1446534" cy="623505"/>
      </dsp:txXfrm>
    </dsp:sp>
    <dsp:sp modelId="{D7D27C9C-E92F-4EC9-B435-B10182D6FB57}">
      <dsp:nvSpPr>
        <dsp:cNvPr id="0" name=""/>
        <dsp:cNvSpPr/>
      </dsp:nvSpPr>
      <dsp:spPr>
        <a:xfrm>
          <a:off x="3386871" y="2036900"/>
          <a:ext cx="1411646" cy="780441"/>
        </a:xfrm>
        <a:prstGeom prst="roundRect">
          <a:avLst/>
        </a:prstGeom>
        <a:gradFill rotWithShape="0">
          <a:gsLst>
            <a:gs pos="0">
              <a:schemeClr val="accent5">
                <a:hueOff val="513978"/>
                <a:satOff val="6828"/>
                <a:lumOff val="168"/>
                <a:alphaOff val="0"/>
                <a:tint val="60000"/>
                <a:lumMod val="104000"/>
              </a:schemeClr>
            </a:gs>
            <a:gs pos="100000">
              <a:schemeClr val="accent5">
                <a:hueOff val="513978"/>
                <a:satOff val="6828"/>
                <a:lumOff val="16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SEPTEMBER</a:t>
          </a:r>
        </a:p>
        <a:p>
          <a:pPr marL="0" lvl="0" indent="0" algn="ctr" defTabSz="533400">
            <a:lnSpc>
              <a:spcPct val="90000"/>
            </a:lnSpc>
            <a:spcBef>
              <a:spcPct val="0"/>
            </a:spcBef>
            <a:spcAft>
              <a:spcPct val="35000"/>
            </a:spcAft>
            <a:buNone/>
          </a:pPr>
          <a:r>
            <a:rPr lang="en-US" sz="900" kern="1200" dirty="0"/>
            <a:t>System closes to balance the </a:t>
          </a:r>
        </a:p>
        <a:p>
          <a:pPr marL="0" lvl="0" indent="0" algn="ctr" defTabSz="533400">
            <a:lnSpc>
              <a:spcPct val="90000"/>
            </a:lnSpc>
            <a:spcBef>
              <a:spcPct val="0"/>
            </a:spcBef>
            <a:spcAft>
              <a:spcPct val="35000"/>
            </a:spcAft>
            <a:buNone/>
          </a:pPr>
          <a:r>
            <a:rPr lang="en-US" sz="900" kern="1200" dirty="0"/>
            <a:t>Tentative (G1)</a:t>
          </a:r>
        </a:p>
      </dsp:txBody>
      <dsp:txXfrm>
        <a:off x="3424969" y="2074998"/>
        <a:ext cx="1335450" cy="704245"/>
      </dsp:txXfrm>
    </dsp:sp>
    <dsp:sp modelId="{EE5E1796-F970-4DEE-A138-812BA8B52207}">
      <dsp:nvSpPr>
        <dsp:cNvPr id="0" name=""/>
        <dsp:cNvSpPr/>
      </dsp:nvSpPr>
      <dsp:spPr>
        <a:xfrm>
          <a:off x="3012928" y="2981031"/>
          <a:ext cx="1698834" cy="746276"/>
        </a:xfrm>
        <a:prstGeom prst="roundRect">
          <a:avLst/>
        </a:prstGeom>
        <a:gradFill rotWithShape="0">
          <a:gsLst>
            <a:gs pos="0">
              <a:schemeClr val="accent5">
                <a:hueOff val="770966"/>
                <a:satOff val="10242"/>
                <a:lumOff val="252"/>
                <a:alphaOff val="0"/>
                <a:tint val="60000"/>
                <a:lumMod val="104000"/>
              </a:schemeClr>
            </a:gs>
            <a:gs pos="100000">
              <a:schemeClr val="accent5">
                <a:hueOff val="770966"/>
                <a:satOff val="10242"/>
                <a:lumOff val="25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OCTOBER</a:t>
          </a:r>
        </a:p>
        <a:p>
          <a:pPr marL="0" lvl="0" indent="0" algn="ctr" defTabSz="533400">
            <a:lnSpc>
              <a:spcPct val="90000"/>
            </a:lnSpc>
            <a:spcBef>
              <a:spcPct val="0"/>
            </a:spcBef>
            <a:spcAft>
              <a:spcPct val="35000"/>
            </a:spcAft>
            <a:buNone/>
          </a:pPr>
          <a:r>
            <a:rPr lang="en-US" sz="900" kern="1200" dirty="0"/>
            <a:t>Hold Work Program E-Public Hearing &amp; present Tentative (G1) to the TPO’s</a:t>
          </a:r>
        </a:p>
      </dsp:txBody>
      <dsp:txXfrm>
        <a:off x="3049358" y="3017461"/>
        <a:ext cx="1625974" cy="673416"/>
      </dsp:txXfrm>
    </dsp:sp>
    <dsp:sp modelId="{6A2B874E-DB46-4068-811E-A5B678AF3456}">
      <dsp:nvSpPr>
        <dsp:cNvPr id="0" name=""/>
        <dsp:cNvSpPr/>
      </dsp:nvSpPr>
      <dsp:spPr>
        <a:xfrm>
          <a:off x="1557310" y="3191241"/>
          <a:ext cx="1382958" cy="1101572"/>
        </a:xfrm>
        <a:prstGeom prst="roundRect">
          <a:avLst/>
        </a:prstGeom>
        <a:gradFill rotWithShape="0">
          <a:gsLst>
            <a:gs pos="0">
              <a:schemeClr val="accent5">
                <a:hueOff val="1027955"/>
                <a:satOff val="13656"/>
                <a:lumOff val="336"/>
                <a:alphaOff val="0"/>
                <a:tint val="60000"/>
                <a:lumMod val="104000"/>
              </a:schemeClr>
            </a:gs>
            <a:gs pos="100000">
              <a:schemeClr val="accent5">
                <a:hueOff val="1027955"/>
                <a:satOff val="13656"/>
                <a:lumOff val="336"/>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NOVEMBER</a:t>
          </a:r>
        </a:p>
        <a:p>
          <a:pPr marL="0" lvl="0" indent="0" algn="ctr" defTabSz="533400">
            <a:lnSpc>
              <a:spcPct val="90000"/>
            </a:lnSpc>
            <a:spcBef>
              <a:spcPct val="0"/>
            </a:spcBef>
            <a:spcAft>
              <a:spcPct val="35000"/>
            </a:spcAft>
            <a:buNone/>
          </a:pPr>
          <a:r>
            <a:rPr lang="en-US" sz="900" kern="1200" dirty="0"/>
            <a:t>Secretary Review by Central Office &amp; Florida Transportation Commission Assessment</a:t>
          </a:r>
        </a:p>
      </dsp:txBody>
      <dsp:txXfrm>
        <a:off x="1611084" y="3245015"/>
        <a:ext cx="1275410" cy="994024"/>
      </dsp:txXfrm>
    </dsp:sp>
    <dsp:sp modelId="{CF7FFD73-5289-4A56-80F4-6A995C590353}">
      <dsp:nvSpPr>
        <dsp:cNvPr id="0" name=""/>
        <dsp:cNvSpPr/>
      </dsp:nvSpPr>
      <dsp:spPr>
        <a:xfrm>
          <a:off x="0" y="3000694"/>
          <a:ext cx="1410048" cy="796617"/>
        </a:xfrm>
        <a:prstGeom prst="roundRect">
          <a:avLst/>
        </a:prstGeom>
        <a:gradFill rotWithShape="0">
          <a:gsLst>
            <a:gs pos="0">
              <a:schemeClr val="accent5">
                <a:hueOff val="1284944"/>
                <a:satOff val="17070"/>
                <a:lumOff val="420"/>
                <a:alphaOff val="0"/>
                <a:tint val="60000"/>
                <a:lumMod val="104000"/>
              </a:schemeClr>
            </a:gs>
            <a:gs pos="100000">
              <a:schemeClr val="accent5">
                <a:hueOff val="1284944"/>
                <a:satOff val="17070"/>
                <a:lumOff val="42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DECEMBER</a:t>
          </a:r>
        </a:p>
        <a:p>
          <a:pPr marL="0" lvl="0" indent="0" algn="ctr" defTabSz="533400">
            <a:lnSpc>
              <a:spcPct val="90000"/>
            </a:lnSpc>
            <a:spcBef>
              <a:spcPct val="0"/>
            </a:spcBef>
            <a:spcAft>
              <a:spcPct val="35000"/>
            </a:spcAft>
            <a:buNone/>
          </a:pPr>
          <a:r>
            <a:rPr lang="en-US" sz="900" kern="1200" dirty="0"/>
            <a:t>Central Office submits Tentative (G1) to Governor’s Office &amp; Legislature</a:t>
          </a:r>
        </a:p>
      </dsp:txBody>
      <dsp:txXfrm>
        <a:off x="38888" y="3039582"/>
        <a:ext cx="1332272" cy="718841"/>
      </dsp:txXfrm>
    </dsp:sp>
    <dsp:sp modelId="{740020D7-0243-4DC6-A442-22043A60CE23}">
      <dsp:nvSpPr>
        <dsp:cNvPr id="0" name=""/>
        <dsp:cNvSpPr/>
      </dsp:nvSpPr>
      <dsp:spPr>
        <a:xfrm>
          <a:off x="-86754" y="2025092"/>
          <a:ext cx="1218224" cy="865296"/>
        </a:xfrm>
        <a:prstGeom prst="roundRect">
          <a:avLst/>
        </a:prstGeom>
        <a:gradFill rotWithShape="0">
          <a:gsLst>
            <a:gs pos="0">
              <a:schemeClr val="accent5">
                <a:hueOff val="1541933"/>
                <a:satOff val="20484"/>
                <a:lumOff val="504"/>
                <a:alphaOff val="0"/>
                <a:tint val="60000"/>
                <a:lumMod val="104000"/>
              </a:schemeClr>
            </a:gs>
            <a:gs pos="100000">
              <a:schemeClr val="accent5">
                <a:hueOff val="1541933"/>
                <a:satOff val="20484"/>
                <a:lumOff val="50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JANUARY</a:t>
          </a:r>
        </a:p>
        <a:p>
          <a:pPr marL="0" lvl="0" indent="0" algn="ctr" defTabSz="533400">
            <a:lnSpc>
              <a:spcPct val="90000"/>
            </a:lnSpc>
            <a:spcBef>
              <a:spcPct val="0"/>
            </a:spcBef>
            <a:spcAft>
              <a:spcPct val="35000"/>
            </a:spcAft>
            <a:buNone/>
          </a:pPr>
          <a:r>
            <a:rPr lang="en-US" sz="900" kern="1200" dirty="0"/>
            <a:t>Statewide Public Hearing</a:t>
          </a:r>
        </a:p>
        <a:p>
          <a:pPr marL="0" lvl="0" indent="0" algn="ctr" defTabSz="533400">
            <a:lnSpc>
              <a:spcPct val="90000"/>
            </a:lnSpc>
            <a:spcBef>
              <a:spcPct val="0"/>
            </a:spcBef>
            <a:spcAft>
              <a:spcPct val="35000"/>
            </a:spcAft>
            <a:buNone/>
          </a:pPr>
          <a:r>
            <a:rPr lang="en-US" sz="900" kern="1200" dirty="0"/>
            <a:t>Legislature Convenes</a:t>
          </a:r>
        </a:p>
      </dsp:txBody>
      <dsp:txXfrm>
        <a:off x="-44514" y="2067332"/>
        <a:ext cx="1133744" cy="780816"/>
      </dsp:txXfrm>
    </dsp:sp>
    <dsp:sp modelId="{5BD11E84-DA69-4239-A6BB-064E04FA6DF2}">
      <dsp:nvSpPr>
        <dsp:cNvPr id="0" name=""/>
        <dsp:cNvSpPr/>
      </dsp:nvSpPr>
      <dsp:spPr>
        <a:xfrm>
          <a:off x="14522" y="1060987"/>
          <a:ext cx="1421505" cy="742499"/>
        </a:xfrm>
        <a:prstGeom prst="roundRect">
          <a:avLst/>
        </a:prstGeom>
        <a:gradFill rotWithShape="0">
          <a:gsLst>
            <a:gs pos="0">
              <a:schemeClr val="accent5">
                <a:hueOff val="1798922"/>
                <a:satOff val="23898"/>
                <a:lumOff val="588"/>
                <a:alphaOff val="0"/>
                <a:tint val="60000"/>
                <a:lumMod val="104000"/>
              </a:schemeClr>
            </a:gs>
            <a:gs pos="100000">
              <a:schemeClr val="accent5">
                <a:hueOff val="1798922"/>
                <a:satOff val="23898"/>
                <a:lumOff val="58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FEBRUARY-JUNE</a:t>
          </a:r>
        </a:p>
        <a:p>
          <a:pPr marL="0" lvl="0" indent="0" algn="ctr" defTabSz="533400">
            <a:lnSpc>
              <a:spcPct val="90000"/>
            </a:lnSpc>
            <a:spcBef>
              <a:spcPct val="0"/>
            </a:spcBef>
            <a:spcAft>
              <a:spcPct val="35000"/>
            </a:spcAft>
            <a:buNone/>
          </a:pPr>
          <a:r>
            <a:rPr lang="en-US" sz="900" kern="1200" dirty="0"/>
            <a:t>Address concerns and make final decisions</a:t>
          </a:r>
        </a:p>
      </dsp:txBody>
      <dsp:txXfrm>
        <a:off x="50768" y="1097233"/>
        <a:ext cx="1349013" cy="670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F7E85-52E4-409E-A495-0B5DC827CDBD}">
      <dsp:nvSpPr>
        <dsp:cNvPr id="0" name=""/>
        <dsp:cNvSpPr/>
      </dsp:nvSpPr>
      <dsp:spPr>
        <a:xfrm>
          <a:off x="0" y="410340"/>
          <a:ext cx="6492875" cy="6364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Can a project be submitted for TRIP funds that does not originate from a Regional Transportation Plan?  </a:t>
          </a:r>
          <a:endParaRPr lang="en-US" sz="1600" kern="1200"/>
        </a:p>
      </dsp:txBody>
      <dsp:txXfrm>
        <a:off x="31070" y="441410"/>
        <a:ext cx="6430735" cy="574340"/>
      </dsp:txXfrm>
    </dsp:sp>
    <dsp:sp modelId="{675CF8AE-AF76-4789-95CF-2F55143F0719}">
      <dsp:nvSpPr>
        <dsp:cNvPr id="0" name=""/>
        <dsp:cNvSpPr/>
      </dsp:nvSpPr>
      <dsp:spPr>
        <a:xfrm>
          <a:off x="0" y="1046820"/>
          <a:ext cx="649287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No. The project must come from an approved Regional Transportation Plan.</a:t>
          </a:r>
        </a:p>
      </dsp:txBody>
      <dsp:txXfrm>
        <a:off x="0" y="1046820"/>
        <a:ext cx="6492875" cy="264960"/>
      </dsp:txXfrm>
    </dsp:sp>
    <dsp:sp modelId="{34BCF4EF-8807-4902-B3F8-41187574406E}">
      <dsp:nvSpPr>
        <dsp:cNvPr id="0" name=""/>
        <dsp:cNvSpPr/>
      </dsp:nvSpPr>
      <dsp:spPr>
        <a:xfrm>
          <a:off x="0" y="1311780"/>
          <a:ext cx="6492875" cy="636480"/>
        </a:xfrm>
        <a:prstGeom prst="roundRect">
          <a:avLst/>
        </a:prstGeom>
        <a:solidFill>
          <a:schemeClr val="accent2">
            <a:hueOff val="386882"/>
            <a:satOff val="-3448"/>
            <a:lumOff val="-71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What does it mean for a project to be "consistent with the Strategic Intermodal System Plan"? </a:t>
          </a:r>
          <a:endParaRPr lang="en-US" sz="1600" kern="1200"/>
        </a:p>
      </dsp:txBody>
      <dsp:txXfrm>
        <a:off x="31070" y="1342850"/>
        <a:ext cx="6430735" cy="574340"/>
      </dsp:txXfrm>
    </dsp:sp>
    <dsp:sp modelId="{58A4769B-6CED-4967-BBB4-4C9E601A634F}">
      <dsp:nvSpPr>
        <dsp:cNvPr id="0" name=""/>
        <dsp:cNvSpPr/>
      </dsp:nvSpPr>
      <dsp:spPr>
        <a:xfrm>
          <a:off x="0" y="1948260"/>
          <a:ext cx="64928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Being consistent with the SIS means that the project serves a national, statewide, or regional function, and it serves an integral part of an interconnected regional network.</a:t>
          </a:r>
        </a:p>
      </dsp:txBody>
      <dsp:txXfrm>
        <a:off x="0" y="1948260"/>
        <a:ext cx="6492875" cy="380880"/>
      </dsp:txXfrm>
    </dsp:sp>
    <dsp:sp modelId="{53989449-060C-4474-AA38-047C92AB9EF2}">
      <dsp:nvSpPr>
        <dsp:cNvPr id="0" name=""/>
        <dsp:cNvSpPr/>
      </dsp:nvSpPr>
      <dsp:spPr>
        <a:xfrm>
          <a:off x="0" y="2329140"/>
          <a:ext cx="6492875" cy="636480"/>
        </a:xfrm>
        <a:prstGeom prst="roundRect">
          <a:avLst/>
        </a:prstGeom>
        <a:solidFill>
          <a:schemeClr val="accent2">
            <a:hueOff val="773765"/>
            <a:satOff val="-6895"/>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If an eligible rural county is granted a waiver or reduction for its share of the non-TRIP match of project costs, can TRIP funds be used to cover the balance? </a:t>
          </a:r>
          <a:endParaRPr lang="en-US" sz="1600" kern="1200"/>
        </a:p>
      </dsp:txBody>
      <dsp:txXfrm>
        <a:off x="31070" y="2360210"/>
        <a:ext cx="6430735" cy="574340"/>
      </dsp:txXfrm>
    </dsp:sp>
    <dsp:sp modelId="{03F25A72-934A-4B4B-8FCC-447D42001D91}">
      <dsp:nvSpPr>
        <dsp:cNvPr id="0" name=""/>
        <dsp:cNvSpPr/>
      </dsp:nvSpPr>
      <dsp:spPr>
        <a:xfrm>
          <a:off x="0" y="2965620"/>
          <a:ext cx="64928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In those instances where a match has been waived or reduced, the scope of the project will 		have to be reduced.</a:t>
          </a:r>
        </a:p>
      </dsp:txBody>
      <dsp:txXfrm>
        <a:off x="0" y="2965620"/>
        <a:ext cx="6492875" cy="380880"/>
      </dsp:txXfrm>
    </dsp:sp>
    <dsp:sp modelId="{FD7F2BCF-2FE6-4FF0-B31E-5D36A77E1043}">
      <dsp:nvSpPr>
        <dsp:cNvPr id="0" name=""/>
        <dsp:cNvSpPr/>
      </dsp:nvSpPr>
      <dsp:spPr>
        <a:xfrm>
          <a:off x="0" y="3346500"/>
          <a:ext cx="6492875" cy="636480"/>
        </a:xfrm>
        <a:prstGeom prst="roundRect">
          <a:avLst/>
        </a:prstGeom>
        <a:solidFill>
          <a:schemeClr val="accent2">
            <a:hueOff val="1160647"/>
            <a:satOff val="-10343"/>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Who decides what is regionally significant and what are the criteria?</a:t>
          </a:r>
          <a:endParaRPr lang="en-US" sz="1600" kern="1200"/>
        </a:p>
      </dsp:txBody>
      <dsp:txXfrm>
        <a:off x="31070" y="3377570"/>
        <a:ext cx="6430735" cy="574340"/>
      </dsp:txXfrm>
    </dsp:sp>
    <dsp:sp modelId="{76151CD3-F45D-4A92-A34A-B9A73027A880}">
      <dsp:nvSpPr>
        <dsp:cNvPr id="0" name=""/>
        <dsp:cNvSpPr/>
      </dsp:nvSpPr>
      <dsp:spPr>
        <a:xfrm>
          <a:off x="0" y="3982979"/>
          <a:ext cx="6492875"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Regional transportation areas designate regionally significant facilities. The definition of "regionally significant" is expected to vary according to the characteristics and policies of each region.  FDOT has provided guidance for these designations and identified characteristics for consideration.  This information can be found within the resources webpage.</a:t>
          </a:r>
        </a:p>
      </dsp:txBody>
      <dsp:txXfrm>
        <a:off x="0" y="3982979"/>
        <a:ext cx="6492875" cy="71208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350BF1-D6AD-49FD-B2CC-B5951FAE157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A93C35E-EA84-4BA0-BA72-EEEAC9B4866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925AC1-02E6-435F-97F0-406532BE78C6}" type="datetimeFigureOut">
              <a:rPr lang="en-US" smtClean="0"/>
              <a:t>1/16/2020</a:t>
            </a:fld>
            <a:endParaRPr lang="en-US"/>
          </a:p>
        </p:txBody>
      </p:sp>
      <p:sp>
        <p:nvSpPr>
          <p:cNvPr id="4" name="Footer Placeholder 3">
            <a:extLst>
              <a:ext uri="{FF2B5EF4-FFF2-40B4-BE49-F238E27FC236}">
                <a16:creationId xmlns:a16="http://schemas.microsoft.com/office/drawing/2014/main" id="{CFCAA5B3-8E64-4688-A9FE-E4B32FC4CEC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4A573E-A605-43BF-8589-FECCBAF867A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15C3B6-4456-4DD3-AC54-262AB7C762B5}" type="slidenum">
              <a:rPr lang="en-US" smtClean="0"/>
              <a:t>‹#›</a:t>
            </a:fld>
            <a:endParaRPr lang="en-US"/>
          </a:p>
        </p:txBody>
      </p:sp>
    </p:spTree>
    <p:extLst>
      <p:ext uri="{BB962C8B-B14F-4D97-AF65-F5344CB8AC3E}">
        <p14:creationId xmlns:p14="http://schemas.microsoft.com/office/powerpoint/2010/main" val="177664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2E3151-239C-4FA9-8F89-920C23CB24BF}" type="datetimeFigureOut">
              <a:rPr lang="en-US" smtClean="0"/>
              <a:t>1/16/2020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1ED838-9B5A-4E67-BBCB-80C74558F508}" type="slidenum">
              <a:rPr lang="en-US" smtClean="0"/>
              <a:t>‹#›</a:t>
            </a:fld>
            <a:endParaRPr lang="en-US"/>
          </a:p>
        </p:txBody>
      </p:sp>
    </p:spTree>
    <p:extLst>
      <p:ext uri="{BB962C8B-B14F-4D97-AF65-F5344CB8AC3E}">
        <p14:creationId xmlns:p14="http://schemas.microsoft.com/office/powerpoint/2010/main" val="304681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0250"/>
            <a:ext cx="6505575" cy="3659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B82E-E0B0-483A-A7E5-6DC29EB5082C}" type="slidenum">
              <a:rPr lang="en-US" smtClean="0"/>
              <a:pPr>
                <a:defRPr/>
              </a:pPr>
              <a:t>1</a:t>
            </a:fld>
            <a:endParaRPr lang="en-US" dirty="0"/>
          </a:p>
        </p:txBody>
      </p:sp>
    </p:spTree>
    <p:extLst>
      <p:ext uri="{BB962C8B-B14F-4D97-AF65-F5344CB8AC3E}">
        <p14:creationId xmlns:p14="http://schemas.microsoft.com/office/powerpoint/2010/main" val="68870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10</a:t>
            </a:fld>
            <a:endParaRPr lang="en-US" dirty="0"/>
          </a:p>
        </p:txBody>
      </p:sp>
    </p:spTree>
    <p:extLst>
      <p:ext uri="{BB962C8B-B14F-4D97-AF65-F5344CB8AC3E}">
        <p14:creationId xmlns:p14="http://schemas.microsoft.com/office/powerpoint/2010/main" val="23572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11</a:t>
            </a:fld>
            <a:endParaRPr lang="en-US"/>
          </a:p>
        </p:txBody>
      </p:sp>
    </p:spTree>
    <p:extLst>
      <p:ext uri="{BB962C8B-B14F-4D97-AF65-F5344CB8AC3E}">
        <p14:creationId xmlns:p14="http://schemas.microsoft.com/office/powerpoint/2010/main" val="172534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12</a:t>
            </a:fld>
            <a:endParaRPr lang="en-US" dirty="0"/>
          </a:p>
        </p:txBody>
      </p:sp>
    </p:spTree>
    <p:extLst>
      <p:ext uri="{BB962C8B-B14F-4D97-AF65-F5344CB8AC3E}">
        <p14:creationId xmlns:p14="http://schemas.microsoft.com/office/powerpoint/2010/main" val="41589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or Comments</a:t>
            </a:r>
          </a:p>
          <a:p>
            <a:endParaRPr lang="en-US" dirty="0"/>
          </a:p>
          <a:p>
            <a:r>
              <a:rPr lang="en-US" dirty="0"/>
              <a:t>All information is posted within our NWFL roads website as well as presentation will be uploaded.</a:t>
            </a:r>
          </a:p>
          <a:p>
            <a:endParaRPr lang="en-US" dirty="0"/>
          </a:p>
          <a:p>
            <a:r>
              <a:rPr lang="en-US" dirty="0"/>
              <a:t>Please contact me with any questions.</a:t>
            </a:r>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40467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2</a:t>
            </a:fld>
            <a:endParaRPr lang="en-US" dirty="0"/>
          </a:p>
        </p:txBody>
      </p:sp>
    </p:spTree>
    <p:extLst>
      <p:ext uri="{BB962C8B-B14F-4D97-AF65-F5344CB8AC3E}">
        <p14:creationId xmlns:p14="http://schemas.microsoft.com/office/powerpoint/2010/main" val="43148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3</a:t>
            </a:fld>
            <a:endParaRPr lang="en-US" dirty="0"/>
          </a:p>
        </p:txBody>
      </p:sp>
    </p:spTree>
    <p:extLst>
      <p:ext uri="{BB962C8B-B14F-4D97-AF65-F5344CB8AC3E}">
        <p14:creationId xmlns:p14="http://schemas.microsoft.com/office/powerpoint/2010/main" val="21884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4</a:t>
            </a:fld>
            <a:endParaRPr lang="en-US" dirty="0"/>
          </a:p>
        </p:txBody>
      </p:sp>
    </p:spTree>
    <p:extLst>
      <p:ext uri="{BB962C8B-B14F-4D97-AF65-F5344CB8AC3E}">
        <p14:creationId xmlns:p14="http://schemas.microsoft.com/office/powerpoint/2010/main" val="113687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5</a:t>
            </a:fld>
            <a:endParaRPr lang="en-US" dirty="0"/>
          </a:p>
        </p:txBody>
      </p:sp>
    </p:spTree>
    <p:extLst>
      <p:ext uri="{BB962C8B-B14F-4D97-AF65-F5344CB8AC3E}">
        <p14:creationId xmlns:p14="http://schemas.microsoft.com/office/powerpoint/2010/main" val="293477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6</a:t>
            </a:fld>
            <a:endParaRPr lang="en-US" dirty="0"/>
          </a:p>
        </p:txBody>
      </p:sp>
    </p:spTree>
    <p:extLst>
      <p:ext uri="{BB962C8B-B14F-4D97-AF65-F5344CB8AC3E}">
        <p14:creationId xmlns:p14="http://schemas.microsoft.com/office/powerpoint/2010/main" val="28912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ED838-9B5A-4E67-BBCB-80C74558F508}" type="slidenum">
              <a:rPr lang="en-US" smtClean="0"/>
              <a:t>7</a:t>
            </a:fld>
            <a:endParaRPr lang="en-US" dirty="0"/>
          </a:p>
        </p:txBody>
      </p:sp>
    </p:spTree>
    <p:extLst>
      <p:ext uri="{BB962C8B-B14F-4D97-AF65-F5344CB8AC3E}">
        <p14:creationId xmlns:p14="http://schemas.microsoft.com/office/powerpoint/2010/main" val="326601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417767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46735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135197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34B067-B536-455C-982B-E8E18A6A6452}"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121062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118807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227386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690238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72256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114703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2797992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08918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178198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4B067-B536-455C-982B-E8E18A6A6452}"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2234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34B067-B536-455C-982B-E8E18A6A6452}"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283812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34B067-B536-455C-982B-E8E18A6A6452}"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2609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34B067-B536-455C-982B-E8E18A6A6452}"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36397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4B067-B536-455C-982B-E8E18A6A6452}"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267224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34B067-B536-455C-982B-E8E18A6A6452}"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40878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34B067-B536-455C-982B-E8E18A6A6452}"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F1F38-5604-4017-9887-261112EE7642}" type="slidenum">
              <a:rPr lang="en-US" smtClean="0"/>
              <a:t>‹#›</a:t>
            </a:fld>
            <a:endParaRPr lang="en-US"/>
          </a:p>
        </p:txBody>
      </p:sp>
    </p:spTree>
    <p:extLst>
      <p:ext uri="{BB962C8B-B14F-4D97-AF65-F5344CB8AC3E}">
        <p14:creationId xmlns:p14="http://schemas.microsoft.com/office/powerpoint/2010/main" val="379602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34B067-B536-455C-982B-E8E18A6A6452}" type="datetimeFigureOut">
              <a:rPr lang="en-US" smtClean="0"/>
              <a:t>1/16/2020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1F1F38-5604-4017-9887-261112EE7642}" type="slidenum">
              <a:rPr lang="en-US" smtClean="0"/>
              <a:t>‹#›</a:t>
            </a:fld>
            <a:endParaRPr lang="en-US"/>
          </a:p>
        </p:txBody>
      </p:sp>
    </p:spTree>
    <p:extLst>
      <p:ext uri="{BB962C8B-B14F-4D97-AF65-F5344CB8AC3E}">
        <p14:creationId xmlns:p14="http://schemas.microsoft.com/office/powerpoint/2010/main" val="25198561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fdot.gov/programmanagement/LP/TRIP/Default.shtm" TargetMode="External"/><Relationship Id="rId3" Type="http://schemas.openxmlformats.org/officeDocument/2006/relationships/hyperlink" Target="mailto:Maria.Showalter@dot.state.fl.us" TargetMode="External"/><Relationship Id="rId7" Type="http://schemas.openxmlformats.org/officeDocument/2006/relationships/hyperlink" Target="https://nwflroads.com/plann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png"/><Relationship Id="rId15" Type="http://schemas.microsoft.com/office/2007/relationships/diagramDrawing" Target="../diagrams/drawing2.xml"/><Relationship Id="rId10" Type="http://schemas.microsoft.com/office/2007/relationships/diagramDrawing" Target="../diagrams/drawing1.xml"/><Relationship Id="rId4" Type="http://schemas.microsoft.com/office/2007/relationships/hdphoto" Target="../media/hdphoto2.wdp"/><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BAE969-AB5B-40E1-B33B-79C2DC3654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106A955-1F6E-4E6D-8A05-A7CFD083629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rcRect r="11256" b="-1"/>
          <a:stretch/>
        </p:blipFill>
        <p:spPr>
          <a:xfrm>
            <a:off x="-196840" y="261210"/>
            <a:ext cx="12191980" cy="6857990"/>
          </a:xfrm>
          <a:prstGeom prst="rect">
            <a:avLst/>
          </a:prstGeom>
        </p:spPr>
      </p:pic>
      <p:sp>
        <p:nvSpPr>
          <p:cNvPr id="15" name="Freeform 13">
            <a:extLst>
              <a:ext uri="{FF2B5EF4-FFF2-40B4-BE49-F238E27FC236}">
                <a16:creationId xmlns:a16="http://schemas.microsoft.com/office/drawing/2014/main" id="{B0D396E6-2FD6-49D9-946F-4FABC88B6A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a:spLocks noGrp="1" noChangeArrowheads="1"/>
          </p:cNvSpPr>
          <p:nvPr/>
        </p:nvSpPr>
        <p:spPr>
          <a:xfrm>
            <a:off x="330996" y="1583267"/>
            <a:ext cx="4436532" cy="2633133"/>
          </a:xfrm>
          <a:prstGeom prst="rect">
            <a:avLst/>
          </a:prstGeom>
        </p:spPr>
        <p:txBody>
          <a:bodyPr vert="horz" lIns="91440" tIns="45720" rIns="91440" bIns="45720" rtlCol="0" anchor="b">
            <a:normAutofit/>
            <a:scene3d>
              <a:camera prst="orthographicFront"/>
              <a:lightRig rig="soft" dir="t">
                <a:rot lat="0" lon="0" rev="2400000"/>
              </a:lightRig>
            </a:scene3d>
            <a:sp3d>
              <a:bevelT w="19050" h="12700"/>
            </a:sp3d>
          </a:bodyPr>
          <a:lstStyle/>
          <a:p>
            <a:pPr marL="54609" algn="ctr">
              <a:lnSpc>
                <a:spcPct val="90000"/>
              </a:lnSpc>
              <a:spcBef>
                <a:spcPct val="0"/>
              </a:spcBef>
              <a:spcAft>
                <a:spcPts val="600"/>
              </a:spcAft>
            </a:pPr>
            <a:r>
              <a:rPr lang="en-US" sz="4200" i="1" dirty="0">
                <a:ln w="3175" cmpd="sng">
                  <a:noFill/>
                </a:ln>
                <a:solidFill>
                  <a:schemeClr val="bg1"/>
                </a:solidFill>
                <a:latin typeface="+mj-lt"/>
                <a:ea typeface="+mj-ea"/>
                <a:cs typeface="+mj-cs"/>
              </a:rPr>
              <a:t>Transportation Regional Incentive Program</a:t>
            </a:r>
          </a:p>
          <a:p>
            <a:pPr marL="54609" algn="ctr">
              <a:lnSpc>
                <a:spcPct val="90000"/>
              </a:lnSpc>
              <a:spcBef>
                <a:spcPct val="0"/>
              </a:spcBef>
              <a:spcAft>
                <a:spcPts val="600"/>
              </a:spcAft>
            </a:pPr>
            <a:r>
              <a:rPr lang="en-US" sz="4200" i="1" dirty="0">
                <a:ln w="3175" cmpd="sng">
                  <a:noFill/>
                </a:ln>
                <a:solidFill>
                  <a:schemeClr val="bg1"/>
                </a:solidFill>
                <a:latin typeface="+mj-lt"/>
                <a:ea typeface="+mj-ea"/>
                <a:cs typeface="+mj-cs"/>
              </a:rPr>
              <a:t>(TRIP)</a:t>
            </a:r>
            <a:endParaRPr lang="en-US" sz="4200" dirty="0">
              <a:ln w="3175" cmpd="sng">
                <a:noFill/>
              </a:ln>
              <a:solidFill>
                <a:schemeClr val="bg1"/>
              </a:solidFill>
              <a:latin typeface="+mj-lt"/>
              <a:ea typeface="+mj-ea"/>
              <a:cs typeface="+mj-cs"/>
            </a:endParaRPr>
          </a:p>
        </p:txBody>
      </p:sp>
      <p:grpSp>
        <p:nvGrpSpPr>
          <p:cNvPr id="17" name="Group 16">
            <a:extLst>
              <a:ext uri="{FF2B5EF4-FFF2-40B4-BE49-F238E27FC236}">
                <a16:creationId xmlns:a16="http://schemas.microsoft.com/office/drawing/2014/main" id="{EA356820-4B8B-4A1F-B190-A3FF1AEB67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8" name="Freeform 6">
              <a:extLst>
                <a:ext uri="{FF2B5EF4-FFF2-40B4-BE49-F238E27FC236}">
                  <a16:creationId xmlns:a16="http://schemas.microsoft.com/office/drawing/2014/main" id="{6C6DBA71-9F7F-483C-A094-173525755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9" name="Freeform 7">
              <a:extLst>
                <a:ext uri="{FF2B5EF4-FFF2-40B4-BE49-F238E27FC236}">
                  <a16:creationId xmlns:a16="http://schemas.microsoft.com/office/drawing/2014/main" id="{01948618-5E91-41FD-A5C3-CC96415C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0" name="Freeform 9">
              <a:extLst>
                <a:ext uri="{FF2B5EF4-FFF2-40B4-BE49-F238E27FC236}">
                  <a16:creationId xmlns:a16="http://schemas.microsoft.com/office/drawing/2014/main" id="{0985A142-9BC7-43B2-9F46-B1DB84A9A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1" name="Freeform 10">
              <a:extLst>
                <a:ext uri="{FF2B5EF4-FFF2-40B4-BE49-F238E27FC236}">
                  <a16:creationId xmlns:a16="http://schemas.microsoft.com/office/drawing/2014/main" id="{39EE8BB4-A150-45FB-8052-35D979A2E5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2" name="Freeform 11">
              <a:extLst>
                <a:ext uri="{FF2B5EF4-FFF2-40B4-BE49-F238E27FC236}">
                  <a16:creationId xmlns:a16="http://schemas.microsoft.com/office/drawing/2014/main" id="{89257A2A-0F80-48CF-A63A-E5A0417C07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3" name="Freeform 12">
              <a:extLst>
                <a:ext uri="{FF2B5EF4-FFF2-40B4-BE49-F238E27FC236}">
                  <a16:creationId xmlns:a16="http://schemas.microsoft.com/office/drawing/2014/main" id="{3654CBD8-A68E-461A-888C-5DC245D599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 name="Rectangle 7"/>
          <p:cNvSpPr>
            <a:spLocks noGrp="1" noChangeArrowheads="1"/>
          </p:cNvSpPr>
          <p:nvPr/>
        </p:nvSpPr>
        <p:spPr>
          <a:xfrm>
            <a:off x="5767754" y="1976316"/>
            <a:ext cx="7323992" cy="2625969"/>
          </a:xfrm>
          <a:prstGeom prst="rect">
            <a:avLst/>
          </a:prstGeom>
        </p:spPr>
        <p:txBody>
          <a:bodyPr wrap="square" rIns="91440" anchor="b">
            <a:normAutofit/>
          </a:bodyPr>
          <a:lstStyle/>
          <a:p>
            <a:pPr marL="54609" algn="ctr">
              <a:spcAft>
                <a:spcPts val="600"/>
              </a:spcAft>
            </a:pPr>
            <a:r>
              <a:rPr lang="en-US" sz="3600" i="1" dirty="0">
                <a:ln w="0"/>
                <a:effectLst>
                  <a:outerShdw blurRad="38100" dist="19050" dir="2700000" algn="tl" rotWithShape="0">
                    <a:schemeClr val="dk1">
                      <a:alpha val="40000"/>
                    </a:schemeClr>
                  </a:outerShdw>
                </a:effectLst>
                <a:latin typeface="Georgia" panose="02040502050405020303" pitchFamily="18" charset="0"/>
                <a:ea typeface="Times New Roman"/>
                <a:cs typeface="Times New Roman"/>
              </a:rPr>
              <a:t>  Maria Showalter</a:t>
            </a:r>
          </a:p>
          <a:p>
            <a:pPr marL="54609" algn="ctr">
              <a:spcAft>
                <a:spcPts val="600"/>
              </a:spcAft>
            </a:pPr>
            <a:r>
              <a:rPr lang="en-US" sz="3600" i="1" dirty="0">
                <a:ln w="0"/>
                <a:effectLst>
                  <a:outerShdw blurRad="38100" dist="19050" dir="2700000" algn="tl" rotWithShape="0">
                    <a:schemeClr val="dk1">
                      <a:alpha val="40000"/>
                    </a:schemeClr>
                  </a:outerShdw>
                </a:effectLst>
                <a:latin typeface="Georgia" panose="02040502050405020303" pitchFamily="18" charset="0"/>
                <a:ea typeface="Times New Roman"/>
                <a:cs typeface="Times New Roman"/>
              </a:rPr>
              <a:t>Planning Specialist</a:t>
            </a:r>
          </a:p>
          <a:p>
            <a:pPr marL="54609" algn="ctr">
              <a:spcAft>
                <a:spcPts val="600"/>
              </a:spcAft>
            </a:pPr>
            <a:r>
              <a:rPr lang="en-US" sz="3600" i="1" dirty="0">
                <a:ln w="0"/>
                <a:effectLst>
                  <a:outerShdw blurRad="38100" dist="19050" dir="2700000" algn="tl" rotWithShape="0">
                    <a:schemeClr val="dk1">
                      <a:alpha val="40000"/>
                    </a:schemeClr>
                  </a:outerShdw>
                </a:effectLst>
                <a:latin typeface="Georgia" panose="02040502050405020303" pitchFamily="18" charset="0"/>
                <a:ea typeface="Times New Roman"/>
                <a:cs typeface="Times New Roman"/>
              </a:rPr>
              <a:t>TRIP Coordinator</a:t>
            </a:r>
          </a:p>
          <a:p>
            <a:pPr marL="54609" algn="ctr">
              <a:spcAft>
                <a:spcPts val="600"/>
              </a:spcAft>
            </a:pPr>
            <a:endParaRPr lang="en-US" sz="2400" i="1" dirty="0">
              <a:ln w="0"/>
              <a:effectLst>
                <a:outerShdw blurRad="38100" dist="19050" dir="2700000" algn="tl" rotWithShape="0">
                  <a:schemeClr val="dk1">
                    <a:alpha val="40000"/>
                  </a:schemeClr>
                </a:outerShdw>
              </a:effectLst>
              <a:latin typeface="Georgia" panose="02040502050405020303" pitchFamily="18" charset="0"/>
              <a:ea typeface="Times New Roman"/>
              <a:cs typeface="Times New Roman"/>
            </a:endParaRPr>
          </a:p>
        </p:txBody>
      </p:sp>
    </p:spTree>
    <p:extLst>
      <p:ext uri="{BB962C8B-B14F-4D97-AF65-F5344CB8AC3E}">
        <p14:creationId xmlns:p14="http://schemas.microsoft.com/office/powerpoint/2010/main" val="375862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83D6FD0-561A-4112-9C33-967EF01947FA}"/>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
        <p:nvSpPr>
          <p:cNvPr id="2" name="Title 1">
            <a:extLst>
              <a:ext uri="{FF2B5EF4-FFF2-40B4-BE49-F238E27FC236}">
                <a16:creationId xmlns:a16="http://schemas.microsoft.com/office/drawing/2014/main" id="{E44B32DC-5367-4447-AFFF-79B8A720E94F}"/>
              </a:ext>
            </a:extLst>
          </p:cNvPr>
          <p:cNvSpPr>
            <a:spLocks noGrp="1"/>
          </p:cNvSpPr>
          <p:nvPr>
            <p:ph type="title"/>
          </p:nvPr>
        </p:nvSpPr>
        <p:spPr>
          <a:xfrm>
            <a:off x="1816981" y="645328"/>
            <a:ext cx="4472377" cy="2616199"/>
          </a:xfrm>
        </p:spPr>
        <p:txBody>
          <a:bodyPr vert="horz" lIns="91440" tIns="45720" rIns="91440" bIns="45720" rtlCol="0" anchor="b">
            <a:normAutofit/>
          </a:bodyPr>
          <a:lstStyle/>
          <a:p>
            <a:pPr algn="r">
              <a:lnSpc>
                <a:spcPct val="90000"/>
              </a:lnSpc>
            </a:pPr>
            <a:r>
              <a:rPr lang="en-US" sz="6000" dirty="0"/>
              <a:t>TRIP </a:t>
            </a:r>
            <a:br>
              <a:rPr lang="en-US" sz="6000" dirty="0"/>
            </a:br>
            <a:r>
              <a:rPr lang="en-US" sz="6000" dirty="0"/>
              <a:t>Application</a:t>
            </a:r>
            <a:br>
              <a:rPr lang="en-US" sz="6000" dirty="0"/>
            </a:br>
            <a:endParaRPr lang="en-US" sz="6000" dirty="0"/>
          </a:p>
        </p:txBody>
      </p:sp>
      <p:pic>
        <p:nvPicPr>
          <p:cNvPr id="41" name="Picture 40">
            <a:extLst>
              <a:ext uri="{FF2B5EF4-FFF2-40B4-BE49-F238E27FC236}">
                <a16:creationId xmlns:a16="http://schemas.microsoft.com/office/drawing/2014/main" id="{275BC16D-5F55-44DB-AB1E-45C5F4855344}"/>
              </a:ext>
            </a:extLst>
          </p:cNvPr>
          <p:cNvPicPr>
            <a:picLocks noChangeAspect="1"/>
          </p:cNvPicPr>
          <p:nvPr/>
        </p:nvPicPr>
        <p:blipFill>
          <a:blip r:embed="rId5"/>
          <a:stretch>
            <a:fillRect/>
          </a:stretch>
        </p:blipFill>
        <p:spPr>
          <a:xfrm>
            <a:off x="9537858" y="804155"/>
            <a:ext cx="1940432"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39" name="Picture 38">
            <a:extLst>
              <a:ext uri="{FF2B5EF4-FFF2-40B4-BE49-F238E27FC236}">
                <a16:creationId xmlns:a16="http://schemas.microsoft.com/office/drawing/2014/main" id="{8EA87A67-101E-48AD-8E1A-CDB64F3BCECA}"/>
              </a:ext>
            </a:extLst>
          </p:cNvPr>
          <p:cNvPicPr>
            <a:picLocks noChangeAspect="1"/>
          </p:cNvPicPr>
          <p:nvPr/>
        </p:nvPicPr>
        <p:blipFill>
          <a:blip r:embed="rId6"/>
          <a:stretch>
            <a:fillRect/>
          </a:stretch>
        </p:blipFill>
        <p:spPr>
          <a:xfrm>
            <a:off x="4895151" y="3696111"/>
            <a:ext cx="1946733"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4" name="Picture 13">
            <a:extLst>
              <a:ext uri="{FF2B5EF4-FFF2-40B4-BE49-F238E27FC236}">
                <a16:creationId xmlns:a16="http://schemas.microsoft.com/office/drawing/2014/main" id="{A319CD6F-CA2A-4757-8D4E-E36232C97AF5}"/>
              </a:ext>
            </a:extLst>
          </p:cNvPr>
          <p:cNvPicPr>
            <a:picLocks noChangeAspect="1"/>
          </p:cNvPicPr>
          <p:nvPr/>
        </p:nvPicPr>
        <p:blipFill>
          <a:blip r:embed="rId7"/>
          <a:stretch>
            <a:fillRect/>
          </a:stretch>
        </p:blipFill>
        <p:spPr>
          <a:xfrm>
            <a:off x="7208218" y="3696111"/>
            <a:ext cx="1898319"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2" name="Picture 41">
            <a:extLst>
              <a:ext uri="{FF2B5EF4-FFF2-40B4-BE49-F238E27FC236}">
                <a16:creationId xmlns:a16="http://schemas.microsoft.com/office/drawing/2014/main" id="{D78573F0-CEFA-4E76-A531-872A0F21C6FD}"/>
              </a:ext>
            </a:extLst>
          </p:cNvPr>
          <p:cNvPicPr>
            <a:picLocks noChangeAspect="1"/>
          </p:cNvPicPr>
          <p:nvPr/>
        </p:nvPicPr>
        <p:blipFill>
          <a:blip r:embed="rId8"/>
          <a:stretch>
            <a:fillRect/>
          </a:stretch>
        </p:blipFill>
        <p:spPr>
          <a:xfrm>
            <a:off x="7391421" y="804155"/>
            <a:ext cx="1910606"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3821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B4EA56-ADC4-46A8-BE9A-2658B0130EF9}"/>
              </a:ext>
            </a:extLst>
          </p:cNvPr>
          <p:cNvPicPr>
            <a:picLocks noChangeAspect="1"/>
          </p:cNvPicPr>
          <p:nvPr/>
        </p:nvPicPr>
        <p:blipFill>
          <a:blip r:embed="rId4"/>
          <a:stretch>
            <a:fillRect/>
          </a:stretch>
        </p:blipFill>
        <p:spPr>
          <a:xfrm>
            <a:off x="1846369" y="714813"/>
            <a:ext cx="6155211" cy="5078051"/>
          </a:xfrm>
          <a:prstGeom prst="roundRect">
            <a:avLst>
              <a:gd name="adj" fmla="val 4380"/>
            </a:avLst>
          </a:prstGeom>
          <a:ln w="38100">
            <a:solidFill>
              <a:schemeClr val="tx1"/>
            </a:soli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id="{9C4E6793-2E12-47D1-BE68-6432041687D1}"/>
              </a:ext>
            </a:extLst>
          </p:cNvPr>
          <p:cNvSpPr>
            <a:spLocks noGrp="1"/>
          </p:cNvSpPr>
          <p:nvPr>
            <p:ph type="title"/>
          </p:nvPr>
        </p:nvSpPr>
        <p:spPr>
          <a:xfrm>
            <a:off x="8727065" y="296883"/>
            <a:ext cx="3368427" cy="2761439"/>
          </a:xfrm>
        </p:spPr>
        <p:txBody>
          <a:bodyPr vert="horz" lIns="91440" tIns="45720" rIns="91440" bIns="45720" rtlCol="0">
            <a:normAutofit/>
          </a:bodyPr>
          <a:lstStyle/>
          <a:p>
            <a:pPr>
              <a:buClr>
                <a:schemeClr val="bg2">
                  <a:lumMod val="50000"/>
                </a:schemeClr>
              </a:buClr>
            </a:pPr>
            <a:r>
              <a:rPr lang="en-US" altLang="en-US" i="1" dirty="0"/>
              <a:t>GAP </a:t>
            </a:r>
            <a:br>
              <a:rPr lang="en-US" altLang="en-US" i="1" dirty="0"/>
            </a:br>
            <a:r>
              <a:rPr lang="en-US" altLang="en-US" sz="2400" i="1" dirty="0"/>
              <a:t>(Grant Application Process)</a:t>
            </a:r>
          </a:p>
        </p:txBody>
      </p:sp>
      <p:sp>
        <p:nvSpPr>
          <p:cNvPr id="34" name="Content Placeholder 33">
            <a:extLst>
              <a:ext uri="{FF2B5EF4-FFF2-40B4-BE49-F238E27FC236}">
                <a16:creationId xmlns:a16="http://schemas.microsoft.com/office/drawing/2014/main" id="{BFE93529-7F2B-4004-A7DC-79E01EAFC352}"/>
              </a:ext>
            </a:extLst>
          </p:cNvPr>
          <p:cNvSpPr>
            <a:spLocks noGrp="1"/>
          </p:cNvSpPr>
          <p:nvPr>
            <p:ph idx="1"/>
          </p:nvPr>
        </p:nvSpPr>
        <p:spPr>
          <a:xfrm>
            <a:off x="8649875" y="3171249"/>
            <a:ext cx="3522805" cy="2116416"/>
          </a:xfrm>
        </p:spPr>
        <p:txBody>
          <a:bodyPr>
            <a:normAutofit/>
          </a:bodyPr>
          <a:lstStyle/>
          <a:p>
            <a:r>
              <a:rPr lang="en-US" altLang="en-US" i="1" dirty="0">
                <a:latin typeface="Cambria" panose="02040503050406030204" pitchFamily="18" charset="0"/>
              </a:rPr>
              <a:t>The Implementing Agency will need to submit and upload all requested information in the GAP system.</a:t>
            </a:r>
            <a:endParaRPr lang="en-US" dirty="0"/>
          </a:p>
        </p:txBody>
      </p:sp>
      <p:sp>
        <p:nvSpPr>
          <p:cNvPr id="7" name="Oval 6">
            <a:extLst>
              <a:ext uri="{FF2B5EF4-FFF2-40B4-BE49-F238E27FC236}">
                <a16:creationId xmlns:a16="http://schemas.microsoft.com/office/drawing/2014/main" id="{77C0957C-58A2-471D-BB64-85A3AF0F1D3F}"/>
              </a:ext>
            </a:extLst>
          </p:cNvPr>
          <p:cNvSpPr/>
          <p:nvPr/>
        </p:nvSpPr>
        <p:spPr>
          <a:xfrm>
            <a:off x="2743200" y="2250193"/>
            <a:ext cx="950026" cy="269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08219C-4A8D-49B5-A0E2-E55A38C3DC06}"/>
              </a:ext>
            </a:extLst>
          </p:cNvPr>
          <p:cNvSpPr/>
          <p:nvPr/>
        </p:nvSpPr>
        <p:spPr>
          <a:xfrm>
            <a:off x="3040083" y="2773315"/>
            <a:ext cx="2493818" cy="285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5D3DDA-0D72-406A-BBD5-D9F4BA5A4C8A}"/>
              </a:ext>
            </a:extLst>
          </p:cNvPr>
          <p:cNvSpPr/>
          <p:nvPr/>
        </p:nvSpPr>
        <p:spPr>
          <a:xfrm>
            <a:off x="2600696" y="973777"/>
            <a:ext cx="700644" cy="48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A3C47A8-4626-4A7E-B16B-8E839538F47E}"/>
              </a:ext>
            </a:extLst>
          </p:cNvPr>
          <p:cNvPicPr>
            <a:picLocks noChangeAspect="1"/>
          </p:cNvPicPr>
          <p:nvPr/>
        </p:nvPicPr>
        <p:blipFill>
          <a:blip r:embed="rId5"/>
          <a:stretch>
            <a:fillRect/>
          </a:stretch>
        </p:blipFill>
        <p:spPr>
          <a:xfrm>
            <a:off x="1563556" y="685800"/>
            <a:ext cx="6720835" cy="5078051"/>
          </a:xfrm>
          <a:prstGeom prst="rect">
            <a:avLst/>
          </a:prstGeom>
          <a:ln>
            <a:solidFill>
              <a:prstClr val="ltGray"/>
            </a:solidFill>
          </a:ln>
          <a:effectLst>
            <a:outerShdw blurRad="50800" dist="50800" dir="5400000" algn="ctr" rotWithShape="0">
              <a:schemeClr val="tx1"/>
            </a:outerShdw>
          </a:effectLst>
        </p:spPr>
      </p:pic>
      <p:sp>
        <p:nvSpPr>
          <p:cNvPr id="38" name="Oval 37">
            <a:extLst>
              <a:ext uri="{FF2B5EF4-FFF2-40B4-BE49-F238E27FC236}">
                <a16:creationId xmlns:a16="http://schemas.microsoft.com/office/drawing/2014/main" id="{C344EB87-87F1-44F8-985B-20EC0F724AD0}"/>
              </a:ext>
            </a:extLst>
          </p:cNvPr>
          <p:cNvSpPr/>
          <p:nvPr/>
        </p:nvSpPr>
        <p:spPr>
          <a:xfrm>
            <a:off x="5533901" y="738070"/>
            <a:ext cx="3206338" cy="1781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7406A46F-4D69-47F2-B0B0-F37AF3C6586F}"/>
              </a:ext>
            </a:extLst>
          </p:cNvPr>
          <p:cNvPicPr>
            <a:picLocks noChangeAspect="1"/>
          </p:cNvPicPr>
          <p:nvPr/>
        </p:nvPicPr>
        <p:blipFill>
          <a:blip r:embed="rId4"/>
          <a:stretch>
            <a:fillRect/>
          </a:stretch>
        </p:blipFill>
        <p:spPr>
          <a:xfrm>
            <a:off x="1522885" y="394853"/>
            <a:ext cx="7217354" cy="5717969"/>
          </a:xfrm>
          <a:prstGeom prst="rect">
            <a:avLst/>
          </a:prstGeom>
        </p:spPr>
      </p:pic>
      <p:sp>
        <p:nvSpPr>
          <p:cNvPr id="42" name="Oval 41">
            <a:extLst>
              <a:ext uri="{FF2B5EF4-FFF2-40B4-BE49-F238E27FC236}">
                <a16:creationId xmlns:a16="http://schemas.microsoft.com/office/drawing/2014/main" id="{97220F6E-8862-47E4-8DBA-B673EA5B350D}"/>
              </a:ext>
            </a:extLst>
          </p:cNvPr>
          <p:cNvSpPr/>
          <p:nvPr/>
        </p:nvSpPr>
        <p:spPr>
          <a:xfrm>
            <a:off x="1905746" y="3553354"/>
            <a:ext cx="463138" cy="22250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4C728D4-EDB1-4AEB-BDEF-337B627445F5}"/>
              </a:ext>
            </a:extLst>
          </p:cNvPr>
          <p:cNvSpPr/>
          <p:nvPr/>
        </p:nvSpPr>
        <p:spPr>
          <a:xfrm>
            <a:off x="5688281" y="2101932"/>
            <a:ext cx="1270659" cy="3364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8B2E706-5508-4A92-9DA4-C59906DA7EB3}"/>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33969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38"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03AE710-7D3C-454B-82CF-49B0093E98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39CC2B4-028D-4241-812D-86DEFC665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13BB445B-6B5F-446C-BEAF-127F5F5BBB1C}"/>
              </a:ext>
            </a:extLst>
          </p:cNvPr>
          <p:cNvSpPr>
            <a:spLocks noGrp="1"/>
          </p:cNvSpPr>
          <p:nvPr>
            <p:ph type="title"/>
          </p:nvPr>
        </p:nvSpPr>
        <p:spPr>
          <a:xfrm>
            <a:off x="535021" y="685800"/>
            <a:ext cx="2639962" cy="5105400"/>
          </a:xfrm>
        </p:spPr>
        <p:txBody>
          <a:bodyPr>
            <a:normAutofit/>
          </a:bodyPr>
          <a:lstStyle/>
          <a:p>
            <a:r>
              <a:rPr lang="en-US">
                <a:solidFill>
                  <a:srgbClr val="FFFFFF"/>
                </a:solidFill>
              </a:rPr>
              <a:t>Frequently Asked Questions</a:t>
            </a:r>
          </a:p>
        </p:txBody>
      </p:sp>
      <p:grpSp>
        <p:nvGrpSpPr>
          <p:cNvPr id="53" name="Group 52">
            <a:extLst>
              <a:ext uri="{FF2B5EF4-FFF2-40B4-BE49-F238E27FC236}">
                <a16:creationId xmlns:a16="http://schemas.microsoft.com/office/drawing/2014/main" id="{CA13242B-E02E-4DE0-859A-2A46B775FB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4"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5"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6"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7"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8"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9"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44" name="Content Placeholder 2">
            <a:extLst>
              <a:ext uri="{FF2B5EF4-FFF2-40B4-BE49-F238E27FC236}">
                <a16:creationId xmlns:a16="http://schemas.microsoft.com/office/drawing/2014/main" id="{818E51A7-13FB-46E0-BB1B-F5388F745133}"/>
              </a:ext>
            </a:extLst>
          </p:cNvPr>
          <p:cNvGraphicFramePr>
            <a:graphicFrameLocks noGrp="1"/>
          </p:cNvGraphicFramePr>
          <p:nvPr>
            <p:ph idx="1"/>
            <p:extLst>
              <p:ext uri="{D42A27DB-BD31-4B8C-83A1-F6EECF244321}">
                <p14:modId xmlns:p14="http://schemas.microsoft.com/office/powerpoint/2010/main" val="261684949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Picture 45">
            <a:extLst>
              <a:ext uri="{FF2B5EF4-FFF2-40B4-BE49-F238E27FC236}">
                <a16:creationId xmlns:a16="http://schemas.microsoft.com/office/drawing/2014/main" id="{FA8D117B-9C58-4632-A547-CB30FC5B5B36}"/>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382312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258EA-6AEF-4616-968F-FBE0BE069D86}"/>
              </a:ext>
            </a:extLst>
          </p:cNvPr>
          <p:cNvSpPr>
            <a:spLocks noGrp="1"/>
          </p:cNvSpPr>
          <p:nvPr>
            <p:ph idx="1"/>
          </p:nvPr>
        </p:nvSpPr>
        <p:spPr>
          <a:xfrm>
            <a:off x="1261639" y="774567"/>
            <a:ext cx="4608343" cy="2369270"/>
          </a:xfrm>
        </p:spPr>
        <p:txBody>
          <a:bodyPr>
            <a:normAutofit/>
          </a:bodyPr>
          <a:lstStyle/>
          <a:p>
            <a:pPr marL="0" indent="0" algn="ctr">
              <a:buNone/>
            </a:pPr>
            <a:r>
              <a:rPr lang="en-US" dirty="0">
                <a:latin typeface="Georgia" panose="02040502050405020303" pitchFamily="18" charset="0"/>
              </a:rPr>
              <a:t>Maria</a:t>
            </a:r>
            <a:r>
              <a:rPr lang="en-US" b="1" dirty="0">
                <a:latin typeface="Georgia" panose="02040502050405020303" pitchFamily="18" charset="0"/>
              </a:rPr>
              <a:t> </a:t>
            </a:r>
            <a:r>
              <a:rPr lang="en-US" dirty="0">
                <a:latin typeface="Georgia" panose="02040502050405020303" pitchFamily="18" charset="0"/>
              </a:rPr>
              <a:t>Showalter</a:t>
            </a:r>
          </a:p>
          <a:p>
            <a:pPr marL="0" indent="0" algn="ctr">
              <a:buNone/>
            </a:pPr>
            <a:r>
              <a:rPr lang="en-US" dirty="0">
                <a:latin typeface="Georgia" panose="02040502050405020303" pitchFamily="18" charset="0"/>
              </a:rPr>
              <a:t>D3 TRIP Coordinator</a:t>
            </a:r>
          </a:p>
          <a:p>
            <a:pPr marL="0" indent="0" algn="ctr">
              <a:buNone/>
            </a:pPr>
            <a:r>
              <a:rPr lang="en-US" dirty="0">
                <a:latin typeface="Georgia" panose="02040502050405020303" pitchFamily="18" charset="0"/>
              </a:rPr>
              <a:t>850-330-1550</a:t>
            </a:r>
          </a:p>
          <a:p>
            <a:pPr marL="0" indent="0" algn="ctr">
              <a:buNone/>
            </a:pPr>
            <a:r>
              <a:rPr lang="en-US" u="sng" dirty="0">
                <a:latin typeface="Georgia" panose="02040502050405020303" pitchFamily="18" charset="0"/>
                <a:hlinkClick r:id="rId3"/>
              </a:rPr>
              <a:t>Maria.Showalter@dot.state.fl.us</a:t>
            </a:r>
            <a:endParaRPr lang="en-US" u="sng" dirty="0">
              <a:latin typeface="Georgia" panose="02040502050405020303" pitchFamily="18" charset="0"/>
            </a:endParaRPr>
          </a:p>
          <a:p>
            <a:pPr algn="ctr">
              <a:lnSpc>
                <a:spcPct val="90000"/>
              </a:lnSpc>
            </a:pPr>
            <a:endParaRPr lang="en-US" dirty="0">
              <a:solidFill>
                <a:schemeClr val="bg1"/>
              </a:solidFill>
            </a:endParaRPr>
          </a:p>
        </p:txBody>
      </p:sp>
      <p:pic>
        <p:nvPicPr>
          <p:cNvPr id="4" name="Picture 3">
            <a:extLst>
              <a:ext uri="{FF2B5EF4-FFF2-40B4-BE49-F238E27FC236}">
                <a16:creationId xmlns:a16="http://schemas.microsoft.com/office/drawing/2014/main" id="{B388A777-E623-4D62-A54B-11DF463EA65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6096001" y="2138979"/>
            <a:ext cx="5143500" cy="2567526"/>
          </a:xfrm>
          <a:prstGeom prst="rect">
            <a:avLst/>
          </a:prstGeom>
        </p:spPr>
      </p:pic>
      <p:pic>
        <p:nvPicPr>
          <p:cNvPr id="5" name="Picture 4">
            <a:extLst>
              <a:ext uri="{FF2B5EF4-FFF2-40B4-BE49-F238E27FC236}">
                <a16:creationId xmlns:a16="http://schemas.microsoft.com/office/drawing/2014/main" id="{7A15E367-5194-4EB8-A8AA-F4831949030A}"/>
              </a:ext>
            </a:extLst>
          </p:cNvPr>
          <p:cNvPicPr>
            <a:picLocks noChangeAspect="1"/>
          </p:cNvPicPr>
          <p:nvPr/>
        </p:nvPicPr>
        <p:blipFill>
          <a:blip r:embed="rId6"/>
          <a:stretch>
            <a:fillRect/>
          </a:stretch>
        </p:blipFill>
        <p:spPr>
          <a:xfrm>
            <a:off x="5869982" y="308047"/>
            <a:ext cx="5885714" cy="4790476"/>
          </a:xfrm>
          <a:prstGeom prst="rect">
            <a:avLst/>
          </a:prstGeom>
          <a:ln>
            <a:solidFill>
              <a:schemeClr val="tx1"/>
            </a:solidFill>
          </a:ln>
        </p:spPr>
      </p:pic>
      <p:sp>
        <p:nvSpPr>
          <p:cNvPr id="12" name="Arrow: Left 11">
            <a:extLst>
              <a:ext uri="{FF2B5EF4-FFF2-40B4-BE49-F238E27FC236}">
                <a16:creationId xmlns:a16="http://schemas.microsoft.com/office/drawing/2014/main" id="{025225CC-FC41-4E7F-BAAE-F9DC31938A7F}"/>
              </a:ext>
            </a:extLst>
          </p:cNvPr>
          <p:cNvSpPr/>
          <p:nvPr/>
        </p:nvSpPr>
        <p:spPr>
          <a:xfrm>
            <a:off x="8395636" y="3936853"/>
            <a:ext cx="1117600" cy="193104"/>
          </a:xfrm>
          <a:prstGeom prst="left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57221F-8468-4987-A3D1-29556CEA1E25}"/>
              </a:ext>
            </a:extLst>
          </p:cNvPr>
          <p:cNvSpPr/>
          <p:nvPr/>
        </p:nvSpPr>
        <p:spPr>
          <a:xfrm>
            <a:off x="2878564" y="4980592"/>
            <a:ext cx="5982835" cy="1769715"/>
          </a:xfrm>
          <a:prstGeom prst="rect">
            <a:avLst/>
          </a:prstGeom>
        </p:spPr>
        <p:txBody>
          <a:bodyPr wrap="square">
            <a:spAutoFit/>
          </a:bodyPr>
          <a:lstStyle/>
          <a:p>
            <a:pPr marL="45720" indent="0" algn="ctr">
              <a:spcAft>
                <a:spcPts val="600"/>
              </a:spcAft>
              <a:buClr>
                <a:schemeClr val="accent1">
                  <a:lumMod val="75000"/>
                </a:schemeClr>
              </a:buClr>
              <a:buSzPct val="145000"/>
              <a:buNone/>
            </a:pPr>
            <a:endParaRPr lang="en-US" sz="1600" b="1" dirty="0">
              <a:solidFill>
                <a:schemeClr val="accent2">
                  <a:lumMod val="75000"/>
                </a:schemeClr>
              </a:solidFill>
              <a:latin typeface="Georgia" panose="02040502050405020303" pitchFamily="18" charset="0"/>
              <a:hlinkClick r:id="rId7"/>
            </a:endParaRPr>
          </a:p>
          <a:p>
            <a:pPr algn="ctr">
              <a:spcBef>
                <a:spcPct val="0"/>
              </a:spcBef>
            </a:pPr>
            <a:r>
              <a:rPr lang="en-US" sz="2200" dirty="0">
                <a:solidFill>
                  <a:schemeClr val="accent1"/>
                </a:solidFill>
                <a:latin typeface="Georgia" panose="02040502050405020303" pitchFamily="18" charset="0"/>
                <a:ea typeface="+mj-ea"/>
                <a:cs typeface="+mj-cs"/>
                <a:hlinkClick r:id="rId7"/>
              </a:rPr>
              <a:t>https://nwflroads.com/planning</a:t>
            </a:r>
            <a:endParaRPr lang="en-US" sz="2200" dirty="0">
              <a:solidFill>
                <a:schemeClr val="accent1"/>
              </a:solidFill>
              <a:latin typeface="Georgia" panose="02040502050405020303" pitchFamily="18" charset="0"/>
              <a:ea typeface="+mj-ea"/>
              <a:cs typeface="+mj-cs"/>
            </a:endParaRPr>
          </a:p>
          <a:p>
            <a:pPr algn="ctr">
              <a:spcBef>
                <a:spcPct val="0"/>
              </a:spcBef>
            </a:pPr>
            <a:endParaRPr lang="en-US" sz="2200" dirty="0">
              <a:solidFill>
                <a:schemeClr val="accent1"/>
              </a:solidFill>
              <a:latin typeface="Georgia" panose="02040502050405020303" pitchFamily="18" charset="0"/>
              <a:ea typeface="+mj-ea"/>
              <a:cs typeface="+mj-cs"/>
            </a:endParaRPr>
          </a:p>
          <a:p>
            <a:pPr algn="ctr">
              <a:spcBef>
                <a:spcPct val="0"/>
              </a:spcBef>
            </a:pPr>
            <a:r>
              <a:rPr lang="en-US" sz="2200" dirty="0">
                <a:solidFill>
                  <a:schemeClr val="accent1"/>
                </a:solidFill>
                <a:latin typeface="Georgia" panose="02040502050405020303" pitchFamily="18" charset="0"/>
                <a:ea typeface="+mj-ea"/>
                <a:cs typeface="+mj-cs"/>
                <a:hlinkClick r:id="rId8"/>
              </a:rPr>
              <a:t>https://www.fdot.gov/programmanagement/LP/TRIP/Default.shtm</a:t>
            </a:r>
            <a:endParaRPr lang="en-US" sz="2200" dirty="0">
              <a:solidFill>
                <a:schemeClr val="accent1"/>
              </a:solidFill>
              <a:latin typeface="Georgia" panose="02040502050405020303" pitchFamily="18" charset="0"/>
              <a:ea typeface="+mj-ea"/>
              <a:cs typeface="+mj-cs"/>
            </a:endParaRPr>
          </a:p>
        </p:txBody>
      </p:sp>
      <p:sp>
        <p:nvSpPr>
          <p:cNvPr id="7" name="Rectangle 6">
            <a:extLst>
              <a:ext uri="{FF2B5EF4-FFF2-40B4-BE49-F238E27FC236}">
                <a16:creationId xmlns:a16="http://schemas.microsoft.com/office/drawing/2014/main" id="{B70AA69E-826D-4B42-AD78-038470ED521A}"/>
              </a:ext>
            </a:extLst>
          </p:cNvPr>
          <p:cNvSpPr/>
          <p:nvPr/>
        </p:nvSpPr>
        <p:spPr>
          <a:xfrm>
            <a:off x="1035621" y="3143837"/>
            <a:ext cx="4721352" cy="1938992"/>
          </a:xfrm>
          <a:prstGeom prst="rect">
            <a:avLst/>
          </a:prstGeom>
        </p:spPr>
        <p:txBody>
          <a:bodyPr wrap="square">
            <a:spAutoFit/>
          </a:bodyPr>
          <a:lstStyle/>
          <a:p>
            <a:pPr algn="ctr"/>
            <a:r>
              <a:rPr lang="en-US" sz="2400" dirty="0">
                <a:latin typeface="Georgia" panose="02040502050405020303" pitchFamily="18" charset="0"/>
              </a:rPr>
              <a:t>Lorraine Moyle</a:t>
            </a:r>
            <a:br>
              <a:rPr lang="en-US" sz="2400" dirty="0">
                <a:latin typeface="Georgia" panose="02040502050405020303" pitchFamily="18" charset="0"/>
              </a:rPr>
            </a:br>
            <a:r>
              <a:rPr lang="en-US" sz="2400" dirty="0">
                <a:latin typeface="Georgia" panose="02040502050405020303" pitchFamily="18" charset="0"/>
              </a:rPr>
              <a:t>State Local Programs Administrator</a:t>
            </a:r>
            <a:br>
              <a:rPr lang="en-US" sz="2400" dirty="0">
                <a:latin typeface="Georgia" panose="02040502050405020303" pitchFamily="18" charset="0"/>
              </a:rPr>
            </a:br>
            <a:r>
              <a:rPr lang="en-US" sz="2400" dirty="0">
                <a:latin typeface="Georgia" panose="02040502050405020303" pitchFamily="18" charset="0"/>
              </a:rPr>
              <a:t>(850) 414-4383</a:t>
            </a:r>
          </a:p>
          <a:p>
            <a:pPr algn="ctr"/>
            <a:r>
              <a:rPr lang="en-US" sz="2400" u="sng" dirty="0">
                <a:latin typeface="Georgia" panose="02040502050405020303" pitchFamily="18" charset="0"/>
                <a:hlinkClick r:id="rId3"/>
              </a:rPr>
              <a:t>Lorraine.Moyle@dot.state.fl.us</a:t>
            </a:r>
            <a:endParaRPr lang="en-US" sz="2400" u="sng" dirty="0">
              <a:latin typeface="Georgia" panose="02040502050405020303" pitchFamily="18" charset="0"/>
            </a:endParaRPr>
          </a:p>
        </p:txBody>
      </p:sp>
      <p:pic>
        <p:nvPicPr>
          <p:cNvPr id="17" name="Picture 16">
            <a:extLst>
              <a:ext uri="{FF2B5EF4-FFF2-40B4-BE49-F238E27FC236}">
                <a16:creationId xmlns:a16="http://schemas.microsoft.com/office/drawing/2014/main" id="{37208F71-F676-4B2C-B541-D9509A2166E7}"/>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40194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69B6-BD06-4DC3-9315-4DCE9712BFAD}"/>
              </a:ext>
            </a:extLst>
          </p:cNvPr>
          <p:cNvSpPr>
            <a:spLocks noGrp="1"/>
          </p:cNvSpPr>
          <p:nvPr>
            <p:ph type="title"/>
          </p:nvPr>
        </p:nvSpPr>
        <p:spPr>
          <a:xfrm>
            <a:off x="1484309" y="0"/>
            <a:ext cx="10018713" cy="1571625"/>
          </a:xfrm>
        </p:spPr>
        <p:txBody>
          <a:bodyPr/>
          <a:lstStyle/>
          <a:p>
            <a:r>
              <a:rPr lang="en-US" dirty="0">
                <a:ln w="0"/>
                <a:effectLst>
                  <a:outerShdw blurRad="38100" dist="19050" dir="2700000" algn="tl" rotWithShape="0">
                    <a:schemeClr val="dk1">
                      <a:alpha val="40000"/>
                    </a:schemeClr>
                  </a:outerShdw>
                </a:effectLst>
              </a:rPr>
              <a:t>What is TRIP?</a:t>
            </a:r>
          </a:p>
        </p:txBody>
      </p:sp>
      <p:sp>
        <p:nvSpPr>
          <p:cNvPr id="3" name="Content Placeholder 2">
            <a:extLst>
              <a:ext uri="{FF2B5EF4-FFF2-40B4-BE49-F238E27FC236}">
                <a16:creationId xmlns:a16="http://schemas.microsoft.com/office/drawing/2014/main" id="{6F771704-EFAC-47D5-BEE1-B0CFF3429D75}"/>
              </a:ext>
            </a:extLst>
          </p:cNvPr>
          <p:cNvSpPr>
            <a:spLocks noGrp="1"/>
          </p:cNvSpPr>
          <p:nvPr>
            <p:ph idx="1"/>
          </p:nvPr>
        </p:nvSpPr>
        <p:spPr>
          <a:xfrm>
            <a:off x="1706605" y="1275907"/>
            <a:ext cx="10018713" cy="4803262"/>
          </a:xfrm>
        </p:spPr>
        <p:txBody>
          <a:bodyPr>
            <a:normAutofit lnSpcReduction="10000"/>
          </a:bodyPr>
          <a:lstStyle/>
          <a:p>
            <a:pPr>
              <a:buClr>
                <a:schemeClr val="bg2">
                  <a:lumMod val="50000"/>
                </a:schemeClr>
              </a:buClr>
              <a:buFont typeface="Wingdings" panose="05000000000000000000" pitchFamily="2" charset="2"/>
              <a:buChar char="Ø"/>
            </a:pPr>
            <a:r>
              <a:rPr lang="en-US" dirty="0">
                <a:latin typeface="Cambria" panose="02040503050406030204" pitchFamily="18" charset="0"/>
              </a:rPr>
              <a:t>The TRIP Program provides funding to improve regionally significant transportation facilities in regional transportation areas defined by Florida Statute 339.2819. </a:t>
            </a:r>
          </a:p>
          <a:p>
            <a:pPr>
              <a:buClr>
                <a:schemeClr val="bg2">
                  <a:lumMod val="50000"/>
                </a:schemeClr>
              </a:buClr>
              <a:buFont typeface="Wingdings" panose="05000000000000000000" pitchFamily="2" charset="2"/>
              <a:buChar char="Ø"/>
            </a:pPr>
            <a:r>
              <a:rPr lang="en-US" dirty="0">
                <a:latin typeface="Cambria" panose="02040503050406030204" pitchFamily="18" charset="0"/>
              </a:rPr>
              <a:t>The purpose of the programing is to encourage regional planning by providing state matching funds for improvements to regionally significant transportation facilities identified and prioritized by regional partners. </a:t>
            </a:r>
          </a:p>
          <a:p>
            <a:pPr>
              <a:buClr>
                <a:schemeClr val="bg2">
                  <a:lumMod val="50000"/>
                </a:schemeClr>
              </a:buClr>
              <a:buFont typeface="Wingdings" panose="05000000000000000000" pitchFamily="2" charset="2"/>
              <a:buChar char="Ø"/>
            </a:pPr>
            <a:r>
              <a:rPr lang="en-US" dirty="0">
                <a:latin typeface="Cambria" panose="02040503050406030204" pitchFamily="18" charset="0"/>
              </a:rPr>
              <a:t>Funds are allocated to Districts as specified in Florida Statute                201.15 to the State Transportation Trust Fund.</a:t>
            </a:r>
          </a:p>
          <a:p>
            <a:pPr>
              <a:buClr>
                <a:schemeClr val="bg2">
                  <a:lumMod val="50000"/>
                </a:schemeClr>
              </a:buClr>
              <a:buFont typeface="Wingdings" panose="05000000000000000000" pitchFamily="2" charset="2"/>
              <a:buChar char="Ø"/>
            </a:pPr>
            <a:r>
              <a:rPr lang="en-US" dirty="0">
                <a:latin typeface="Cambria" panose="02040503050406030204" pitchFamily="18" charset="0"/>
              </a:rPr>
              <a:t>The Department shall provide a maximum of 50% of eligible cost for eligible projects also defined as a phase or combination of phases          proposed for funding.</a:t>
            </a:r>
          </a:p>
          <a:p>
            <a:pPr>
              <a:buClr>
                <a:schemeClr val="bg2">
                  <a:lumMod val="50000"/>
                </a:schemeClr>
              </a:buClr>
              <a:buFont typeface="Wingdings" panose="05000000000000000000" pitchFamily="2" charset="2"/>
              <a:buChar char="Ø"/>
            </a:pPr>
            <a:endParaRPr lang="en-US" dirty="0"/>
          </a:p>
        </p:txBody>
      </p:sp>
      <p:pic>
        <p:nvPicPr>
          <p:cNvPr id="6" name="Picture 5">
            <a:extLst>
              <a:ext uri="{FF2B5EF4-FFF2-40B4-BE49-F238E27FC236}">
                <a16:creationId xmlns:a16="http://schemas.microsoft.com/office/drawing/2014/main" id="{895DFBC4-A321-43FB-ACA6-4E25BDAB9FF2}"/>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133343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3853F6-BC54-424E-9980-D98B105672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5">
            <a:extLst>
              <a:ext uri="{FF2B5EF4-FFF2-40B4-BE49-F238E27FC236}">
                <a16:creationId xmlns:a16="http://schemas.microsoft.com/office/drawing/2014/main" id="{D652797D-5AE7-4084-B819-220FAF680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9491133"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9203266 w 9203266"/>
              <a:gd name="connsiteY0" fmla="*/ 16933 h 6883400"/>
              <a:gd name="connsiteX1" fmla="*/ 4783666 w 9203266"/>
              <a:gd name="connsiteY1" fmla="*/ 2573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203266"/>
              <a:gd name="connsiteY0" fmla="*/ 16933 h 6883400"/>
              <a:gd name="connsiteX1" fmla="*/ 8339666 w 9203266"/>
              <a:gd name="connsiteY1" fmla="*/ 5240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491133"/>
              <a:gd name="connsiteY0" fmla="*/ 16933 h 6883400"/>
              <a:gd name="connsiteX1" fmla="*/ 8339666 w 9491133"/>
              <a:gd name="connsiteY1" fmla="*/ 5240866 h 6883400"/>
              <a:gd name="connsiteX2" fmla="*/ 9491133 w 9491133"/>
              <a:gd name="connsiteY2" fmla="*/ 6883400 h 6883400"/>
              <a:gd name="connsiteX3" fmla="*/ 0 w 9491133"/>
              <a:gd name="connsiteY3" fmla="*/ 6883400 h 6883400"/>
              <a:gd name="connsiteX4" fmla="*/ 8466 w 9491133"/>
              <a:gd name="connsiteY4" fmla="*/ 0 h 6883400"/>
              <a:gd name="connsiteX5" fmla="*/ 9203266 w 9491133"/>
              <a:gd name="connsiteY5" fmla="*/ 16933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133" h="6883400">
                <a:moveTo>
                  <a:pt x="9203266" y="16933"/>
                </a:moveTo>
                <a:lnTo>
                  <a:pt x="8339666" y="5240866"/>
                </a:lnTo>
                <a:lnTo>
                  <a:pt x="9491133" y="6883400"/>
                </a:lnTo>
                <a:lnTo>
                  <a:pt x="0" y="6883400"/>
                </a:lnTo>
                <a:lnTo>
                  <a:pt x="8466" y="0"/>
                </a:lnTo>
                <a:lnTo>
                  <a:pt x="9203266" y="16933"/>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2F4F3-8D7D-4664-8371-F7F93F2A5762}"/>
              </a:ext>
            </a:extLst>
          </p:cNvPr>
          <p:cNvSpPr>
            <a:spLocks noGrp="1"/>
          </p:cNvSpPr>
          <p:nvPr>
            <p:ph type="title"/>
          </p:nvPr>
        </p:nvSpPr>
        <p:spPr>
          <a:xfrm>
            <a:off x="9371806" y="2342359"/>
            <a:ext cx="2820194" cy="1773767"/>
          </a:xfrm>
        </p:spPr>
        <p:txBody>
          <a:bodyPr>
            <a:normAutofit fontScale="90000"/>
          </a:bodyPr>
          <a:lstStyle/>
          <a:p>
            <a:r>
              <a:rPr lang="en-US" dirty="0"/>
              <a:t>Definition </a:t>
            </a:r>
            <a:br>
              <a:rPr lang="en-US" dirty="0"/>
            </a:br>
            <a:r>
              <a:rPr lang="en-US" dirty="0"/>
              <a:t>of </a:t>
            </a:r>
            <a:br>
              <a:rPr lang="en-US" dirty="0"/>
            </a:br>
            <a:r>
              <a:rPr lang="en-US" b="1" dirty="0"/>
              <a:t>REGIONAL</a:t>
            </a:r>
            <a:r>
              <a:rPr lang="en-US" dirty="0"/>
              <a:t>:</a:t>
            </a:r>
          </a:p>
        </p:txBody>
      </p:sp>
      <p:sp>
        <p:nvSpPr>
          <p:cNvPr id="3" name="Content Placeholder 2">
            <a:extLst>
              <a:ext uri="{FF2B5EF4-FFF2-40B4-BE49-F238E27FC236}">
                <a16:creationId xmlns:a16="http://schemas.microsoft.com/office/drawing/2014/main" id="{4447C75D-2A0A-4249-8B33-395C1D8E455E}"/>
              </a:ext>
            </a:extLst>
          </p:cNvPr>
          <p:cNvSpPr>
            <a:spLocks noGrp="1"/>
          </p:cNvSpPr>
          <p:nvPr>
            <p:ph idx="1"/>
          </p:nvPr>
        </p:nvSpPr>
        <p:spPr>
          <a:xfrm>
            <a:off x="716754" y="910169"/>
            <a:ext cx="7391401" cy="3970866"/>
          </a:xfrm>
        </p:spPr>
        <p:txBody>
          <a:bodyPr>
            <a:normAutofit/>
          </a:bodyPr>
          <a:lstStyle/>
          <a:p>
            <a:pPr marL="0" indent="0">
              <a:buNone/>
            </a:pPr>
            <a:r>
              <a:rPr lang="en-US" altLang="en-US" dirty="0">
                <a:solidFill>
                  <a:schemeClr val="bg1"/>
                </a:solidFill>
                <a:latin typeface="Cambria" panose="02040503050406030204" pitchFamily="18" charset="0"/>
              </a:rPr>
              <a:t>A transportation project that is on a facility which serves </a:t>
            </a:r>
            <a:r>
              <a:rPr lang="en-US" altLang="en-US" u="sng" dirty="0">
                <a:solidFill>
                  <a:schemeClr val="bg1"/>
                </a:solidFill>
                <a:latin typeface="Cambria" panose="02040503050406030204" pitchFamily="18" charset="0"/>
              </a:rPr>
              <a:t>regional</a:t>
            </a:r>
            <a:r>
              <a:rPr lang="en-US" altLang="en-US" dirty="0">
                <a:solidFill>
                  <a:schemeClr val="bg1"/>
                </a:solidFill>
                <a:latin typeface="Cambria" panose="02040503050406030204" pitchFamily="18" charset="0"/>
              </a:rPr>
              <a:t> transportation needs (such as access to and from the area outside of the region, major activity centers in the region, major planned developments such as new retail malls, sports complexes, etc., or transportation terminals) and would normally be included in the modeling of a TPO area transportation network, including at a minimum all principal arterial highways and all fixed guideway transit facilities that offer an alternative to </a:t>
            </a:r>
            <a:r>
              <a:rPr lang="en-US" altLang="en-US" u="sng" dirty="0">
                <a:solidFill>
                  <a:schemeClr val="bg1"/>
                </a:solidFill>
                <a:latin typeface="Cambria" panose="02040503050406030204" pitchFamily="18" charset="0"/>
              </a:rPr>
              <a:t>regional</a:t>
            </a:r>
            <a:r>
              <a:rPr lang="en-US" altLang="en-US" dirty="0">
                <a:solidFill>
                  <a:schemeClr val="bg1"/>
                </a:solidFill>
                <a:latin typeface="Cambria" panose="02040503050406030204" pitchFamily="18" charset="0"/>
              </a:rPr>
              <a:t> highway travel.</a:t>
            </a:r>
          </a:p>
          <a:p>
            <a:endParaRPr lang="en-US" dirty="0">
              <a:solidFill>
                <a:schemeClr val="bg1"/>
              </a:solidFill>
            </a:endParaRPr>
          </a:p>
        </p:txBody>
      </p:sp>
      <p:grpSp>
        <p:nvGrpSpPr>
          <p:cNvPr id="13" name="Group 12">
            <a:extLst>
              <a:ext uri="{FF2B5EF4-FFF2-40B4-BE49-F238E27FC236}">
                <a16:creationId xmlns:a16="http://schemas.microsoft.com/office/drawing/2014/main" id="{09D9CE20-4AFD-4AD5-9815-9C333D648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05812" y="0"/>
            <a:ext cx="2436813" cy="6858001"/>
            <a:chOff x="1320800" y="0"/>
            <a:chExt cx="2436813" cy="6858001"/>
          </a:xfrm>
        </p:grpSpPr>
        <p:sp>
          <p:nvSpPr>
            <p:cNvPr id="14" name="Freeform 6">
              <a:extLst>
                <a:ext uri="{FF2B5EF4-FFF2-40B4-BE49-F238E27FC236}">
                  <a16:creationId xmlns:a16="http://schemas.microsoft.com/office/drawing/2014/main" id="{54910E3D-37F2-4E95-A0F1-F7D41E4593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796691EF-D5EE-4B37-BDF7-8629AF4923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F629487F-16C6-4D4E-AC02-710AC9D35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7831FDB9-08CF-45B3-B260-868303E1E1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A3E4AD5F-8DC4-43E8-A274-A263C55EA8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37E3361C-72A3-4B49-8226-D379969EE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21" name="Picture 20">
            <a:extLst>
              <a:ext uri="{FF2B5EF4-FFF2-40B4-BE49-F238E27FC236}">
                <a16:creationId xmlns:a16="http://schemas.microsoft.com/office/drawing/2014/main" id="{033DB00D-6D4F-42B1-BFDA-16FDC8662D5A}"/>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406340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DAF2-BFC5-44C8-987D-93EF8A20247A}"/>
              </a:ext>
            </a:extLst>
          </p:cNvPr>
          <p:cNvSpPr>
            <a:spLocks noGrp="1"/>
          </p:cNvSpPr>
          <p:nvPr>
            <p:ph type="title"/>
          </p:nvPr>
        </p:nvSpPr>
        <p:spPr>
          <a:xfrm>
            <a:off x="1484309" y="0"/>
            <a:ext cx="10018713" cy="1495425"/>
          </a:xfrm>
        </p:spPr>
        <p:txBody>
          <a:bodyPr>
            <a:normAutofit/>
          </a:bodyPr>
          <a:lstStyle/>
          <a:p>
            <a:r>
              <a:rPr lang="en-US" dirty="0"/>
              <a:t>Who is eligible to participate?</a:t>
            </a:r>
          </a:p>
        </p:txBody>
      </p:sp>
      <p:sp>
        <p:nvSpPr>
          <p:cNvPr id="3" name="Content Placeholder 2">
            <a:extLst>
              <a:ext uri="{FF2B5EF4-FFF2-40B4-BE49-F238E27FC236}">
                <a16:creationId xmlns:a16="http://schemas.microsoft.com/office/drawing/2014/main" id="{E1622B23-2E13-4803-88C3-C919672B7ACA}"/>
              </a:ext>
            </a:extLst>
          </p:cNvPr>
          <p:cNvSpPr>
            <a:spLocks noGrp="1"/>
          </p:cNvSpPr>
          <p:nvPr>
            <p:ph idx="1"/>
          </p:nvPr>
        </p:nvSpPr>
        <p:spPr>
          <a:xfrm>
            <a:off x="1484310" y="1562101"/>
            <a:ext cx="10241007" cy="4648199"/>
          </a:xfrm>
        </p:spPr>
        <p:txBody>
          <a:bodyPr>
            <a:normAutofit fontScale="92500" lnSpcReduction="10000"/>
          </a:bodyPr>
          <a:lstStyle/>
          <a:p>
            <a:pPr marL="0" indent="0">
              <a:lnSpc>
                <a:spcPct val="90000"/>
              </a:lnSpc>
              <a:buNone/>
            </a:pPr>
            <a:r>
              <a:rPr lang="en-US" altLang="en-US" sz="2800" i="1" dirty="0">
                <a:latin typeface="Cambria" panose="02040503050406030204" pitchFamily="18" charset="0"/>
                <a:cs typeface="Times New Roman" panose="02020603050405020304" pitchFamily="18" charset="0"/>
              </a:rPr>
              <a:t>All MPOs, Counties, and Multi-County Transportation Authorities are eligible to participate, if they form partnerships.</a:t>
            </a:r>
          </a:p>
          <a:p>
            <a:pPr marL="0" indent="0">
              <a:lnSpc>
                <a:spcPct val="90000"/>
              </a:lnSpc>
              <a:buNone/>
            </a:pPr>
            <a:endParaRPr lang="en-US" altLang="en-US" sz="1600" i="1" dirty="0">
              <a:latin typeface="Cambria" panose="02040503050406030204" pitchFamily="18" charset="0"/>
            </a:endParaRPr>
          </a:p>
          <a:p>
            <a:pPr marL="283464" lvl="2">
              <a:lnSpc>
                <a:spcPct val="90000"/>
              </a:lnSpc>
              <a:buClr>
                <a:schemeClr val="bg2">
                  <a:lumMod val="50000"/>
                </a:schemeClr>
              </a:buClr>
              <a:buFont typeface="Wingdings" panose="05000000000000000000" pitchFamily="2" charset="2"/>
              <a:buChar char="Ø"/>
            </a:pPr>
            <a:r>
              <a:rPr lang="en-US" altLang="en-US" sz="2800" dirty="0">
                <a:latin typeface="Cambria" panose="02040503050406030204" pitchFamily="18" charset="0"/>
              </a:rPr>
              <a:t>Two or more contiguous MPOs,</a:t>
            </a:r>
          </a:p>
          <a:p>
            <a:pPr marL="0" lvl="2" indent="0">
              <a:lnSpc>
                <a:spcPct val="90000"/>
              </a:lnSpc>
              <a:buClr>
                <a:schemeClr val="bg2">
                  <a:lumMod val="50000"/>
                </a:schemeClr>
              </a:buClr>
              <a:buNone/>
            </a:pPr>
            <a:endParaRPr lang="en-US" altLang="en-US" sz="1100" dirty="0">
              <a:latin typeface="Cambria" panose="02040503050406030204" pitchFamily="18" charset="0"/>
            </a:endParaRPr>
          </a:p>
          <a:p>
            <a:pPr marL="283464" lvl="2">
              <a:lnSpc>
                <a:spcPct val="90000"/>
              </a:lnSpc>
              <a:buClr>
                <a:schemeClr val="bg2">
                  <a:lumMod val="50000"/>
                </a:schemeClr>
              </a:buClr>
              <a:buFont typeface="Wingdings" panose="05000000000000000000" pitchFamily="2" charset="2"/>
              <a:buChar char="Ø"/>
            </a:pPr>
            <a:r>
              <a:rPr lang="en-US" altLang="en-US" sz="2800" dirty="0">
                <a:latin typeface="Cambria" panose="02040503050406030204" pitchFamily="18" charset="0"/>
              </a:rPr>
              <a:t>One or more MPOs and one or more contiguous non - MPO Counties,</a:t>
            </a:r>
          </a:p>
          <a:p>
            <a:pPr marL="283464" lvl="2">
              <a:lnSpc>
                <a:spcPct val="90000"/>
              </a:lnSpc>
              <a:buClr>
                <a:schemeClr val="bg2">
                  <a:lumMod val="50000"/>
                </a:schemeClr>
              </a:buClr>
              <a:buFont typeface="Wingdings" panose="05000000000000000000" pitchFamily="2" charset="2"/>
              <a:buChar char="Ø"/>
            </a:pPr>
            <a:endParaRPr lang="en-US" altLang="en-US" sz="1100" dirty="0">
              <a:latin typeface="Cambria" panose="02040503050406030204" pitchFamily="18" charset="0"/>
            </a:endParaRPr>
          </a:p>
          <a:p>
            <a:pPr marL="283464" lvl="2">
              <a:lnSpc>
                <a:spcPct val="90000"/>
              </a:lnSpc>
              <a:buClr>
                <a:schemeClr val="bg2">
                  <a:lumMod val="50000"/>
                </a:schemeClr>
              </a:buClr>
              <a:buFont typeface="Wingdings" panose="05000000000000000000" pitchFamily="2" charset="2"/>
              <a:buChar char="Ø"/>
            </a:pPr>
            <a:r>
              <a:rPr lang="en-US" altLang="en-US" sz="2800" dirty="0">
                <a:latin typeface="Cambria" panose="02040503050406030204" pitchFamily="18" charset="0"/>
              </a:rPr>
              <a:t>Multi-county regional transportation authorities,</a:t>
            </a:r>
          </a:p>
          <a:p>
            <a:pPr marL="283464" lvl="2">
              <a:lnSpc>
                <a:spcPct val="90000"/>
              </a:lnSpc>
              <a:buClr>
                <a:schemeClr val="bg2">
                  <a:lumMod val="50000"/>
                </a:schemeClr>
              </a:buClr>
              <a:buFont typeface="Wingdings" panose="05000000000000000000" pitchFamily="2" charset="2"/>
              <a:buChar char="Ø"/>
            </a:pPr>
            <a:endParaRPr lang="en-US" altLang="en-US" sz="1100" dirty="0">
              <a:latin typeface="Cambria" panose="02040503050406030204" pitchFamily="18" charset="0"/>
            </a:endParaRPr>
          </a:p>
          <a:p>
            <a:pPr marL="283464" lvl="2">
              <a:lnSpc>
                <a:spcPct val="90000"/>
              </a:lnSpc>
              <a:buClr>
                <a:schemeClr val="bg2">
                  <a:lumMod val="50000"/>
                </a:schemeClr>
              </a:buClr>
              <a:buFont typeface="Wingdings" panose="05000000000000000000" pitchFamily="2" charset="2"/>
              <a:buChar char="Ø"/>
            </a:pPr>
            <a:r>
              <a:rPr lang="en-US" altLang="en-US" sz="2800" dirty="0">
                <a:latin typeface="Cambria" panose="02040503050406030204" pitchFamily="18" charset="0"/>
              </a:rPr>
              <a:t>Two or more contiguous non-MPO counties,</a:t>
            </a:r>
          </a:p>
          <a:p>
            <a:pPr marL="283464" lvl="2">
              <a:lnSpc>
                <a:spcPct val="90000"/>
              </a:lnSpc>
              <a:buClr>
                <a:schemeClr val="bg2">
                  <a:lumMod val="50000"/>
                </a:schemeClr>
              </a:buClr>
              <a:buFont typeface="Wingdings" panose="05000000000000000000" pitchFamily="2" charset="2"/>
              <a:buChar char="Ø"/>
            </a:pPr>
            <a:endParaRPr lang="en-US" altLang="en-US" sz="1200" dirty="0">
              <a:latin typeface="Cambria" panose="02040503050406030204" pitchFamily="18" charset="0"/>
            </a:endParaRPr>
          </a:p>
          <a:p>
            <a:pPr marL="283464" lvl="2">
              <a:lnSpc>
                <a:spcPct val="90000"/>
              </a:lnSpc>
              <a:buClr>
                <a:schemeClr val="bg2">
                  <a:lumMod val="50000"/>
                </a:schemeClr>
              </a:buClr>
              <a:buFont typeface="Wingdings" panose="05000000000000000000" pitchFamily="2" charset="2"/>
              <a:buChar char="Ø"/>
            </a:pPr>
            <a:r>
              <a:rPr lang="en-US" altLang="en-US" sz="2800" dirty="0">
                <a:latin typeface="Cambria" panose="02040503050406030204" pitchFamily="18" charset="0"/>
              </a:rPr>
              <a:t>MPOs comprised of three or more counties.</a:t>
            </a:r>
          </a:p>
          <a:p>
            <a:endParaRPr lang="en-US" dirty="0"/>
          </a:p>
        </p:txBody>
      </p:sp>
      <p:pic>
        <p:nvPicPr>
          <p:cNvPr id="5" name="Picture 4">
            <a:extLst>
              <a:ext uri="{FF2B5EF4-FFF2-40B4-BE49-F238E27FC236}">
                <a16:creationId xmlns:a16="http://schemas.microsoft.com/office/drawing/2014/main" id="{E014953D-13BF-4D13-82D9-91B66D192D70}"/>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51995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49B8-3ABA-4D85-8D85-9F5B5FB06092}"/>
              </a:ext>
            </a:extLst>
          </p:cNvPr>
          <p:cNvSpPr>
            <a:spLocks noGrp="1"/>
          </p:cNvSpPr>
          <p:nvPr>
            <p:ph type="title"/>
          </p:nvPr>
        </p:nvSpPr>
        <p:spPr>
          <a:xfrm>
            <a:off x="1484309" y="1"/>
            <a:ext cx="10018713" cy="1397795"/>
          </a:xfrm>
        </p:spPr>
        <p:txBody>
          <a:bodyPr/>
          <a:lstStyle/>
          <a:p>
            <a:r>
              <a:rPr lang="en-US" dirty="0"/>
              <a:t>What are the responsibilities of the Partners?</a:t>
            </a:r>
          </a:p>
        </p:txBody>
      </p:sp>
      <p:sp>
        <p:nvSpPr>
          <p:cNvPr id="3" name="Content Placeholder 2">
            <a:extLst>
              <a:ext uri="{FF2B5EF4-FFF2-40B4-BE49-F238E27FC236}">
                <a16:creationId xmlns:a16="http://schemas.microsoft.com/office/drawing/2014/main" id="{09E6E976-5CFB-4E05-86BA-56BFD7E1600E}"/>
              </a:ext>
            </a:extLst>
          </p:cNvPr>
          <p:cNvSpPr>
            <a:spLocks noGrp="1"/>
          </p:cNvSpPr>
          <p:nvPr>
            <p:ph idx="1"/>
          </p:nvPr>
        </p:nvSpPr>
        <p:spPr>
          <a:xfrm>
            <a:off x="1636686" y="1569246"/>
            <a:ext cx="9713958" cy="4302920"/>
          </a:xfrm>
        </p:spPr>
        <p:txBody>
          <a:bodyPr>
            <a:normAutofit fontScale="85000" lnSpcReduction="20000"/>
          </a:bodyPr>
          <a:lstStyle/>
          <a:p>
            <a:pPr marL="0" indent="0">
              <a:buClr>
                <a:schemeClr val="bg2">
                  <a:lumMod val="50000"/>
                </a:schemeClr>
              </a:buClr>
              <a:buNone/>
              <a:defRPr/>
            </a:pPr>
            <a:r>
              <a:rPr lang="en-US" altLang="en-US" sz="3800" i="1" dirty="0">
                <a:latin typeface="Cambria" panose="02040503050406030204" pitchFamily="18" charset="0"/>
                <a:cs typeface="Times New Roman" panose="02020603050405020304" pitchFamily="18" charset="0"/>
              </a:rPr>
              <a:t>Regional partners must develop an </a:t>
            </a:r>
            <a:r>
              <a:rPr lang="en-US" altLang="en-US" sz="3800" i="1" dirty="0">
                <a:solidFill>
                  <a:srgbClr val="FF0000"/>
                </a:solidFill>
                <a:latin typeface="Cambria" panose="02040503050406030204" pitchFamily="18" charset="0"/>
                <a:cs typeface="Times New Roman" panose="02020603050405020304" pitchFamily="18" charset="0"/>
              </a:rPr>
              <a:t>interlocal agreement </a:t>
            </a:r>
            <a:r>
              <a:rPr lang="en-US" altLang="en-US" sz="3800" i="1" dirty="0">
                <a:latin typeface="Cambria" panose="02040503050406030204" pitchFamily="18" charset="0"/>
                <a:cs typeface="Times New Roman" panose="02020603050405020304" pitchFamily="18" charset="0"/>
              </a:rPr>
              <a:t>that provides the following:</a:t>
            </a:r>
          </a:p>
          <a:p>
            <a:pPr marL="0" indent="0">
              <a:buClr>
                <a:schemeClr val="bg2">
                  <a:lumMod val="50000"/>
                </a:schemeClr>
              </a:buClr>
              <a:buNone/>
              <a:defRPr/>
            </a:pPr>
            <a:endParaRPr lang="en-US" sz="1800" dirty="0">
              <a:latin typeface="Cambria" panose="02040503050406030204" pitchFamily="18" charset="0"/>
            </a:endParaRPr>
          </a:p>
          <a:p>
            <a:pPr>
              <a:buClr>
                <a:schemeClr val="bg2">
                  <a:lumMod val="50000"/>
                </a:schemeClr>
              </a:buClr>
              <a:buFont typeface="Wingdings" panose="05000000000000000000" pitchFamily="2" charset="2"/>
              <a:buChar char="Ø"/>
              <a:defRPr/>
            </a:pPr>
            <a:r>
              <a:rPr lang="en-US" sz="2800" dirty="0">
                <a:latin typeface="Cambria" panose="02040503050406030204" pitchFamily="18" charset="0"/>
              </a:rPr>
              <a:t>Includes development of the regional transportation plan;</a:t>
            </a:r>
          </a:p>
          <a:p>
            <a:pPr marL="0" indent="0">
              <a:buNone/>
              <a:defRPr/>
            </a:pPr>
            <a:endParaRPr lang="en-US" sz="1300" dirty="0">
              <a:latin typeface="Cambria" panose="02040503050406030204" pitchFamily="18" charset="0"/>
            </a:endParaRPr>
          </a:p>
          <a:p>
            <a:pPr>
              <a:buClr>
                <a:schemeClr val="bg2">
                  <a:lumMod val="50000"/>
                </a:schemeClr>
              </a:buClr>
              <a:buFont typeface="Wingdings" panose="05000000000000000000" pitchFamily="2" charset="2"/>
              <a:buChar char="Ø"/>
              <a:defRPr/>
            </a:pPr>
            <a:r>
              <a:rPr lang="en-US" sz="2800" dirty="0">
                <a:latin typeface="Cambria" panose="02040503050406030204" pitchFamily="18" charset="0"/>
              </a:rPr>
              <a:t>Delineates the boundaries of the regional transportation area;</a:t>
            </a:r>
          </a:p>
          <a:p>
            <a:pPr marL="0" indent="0">
              <a:buNone/>
              <a:defRPr/>
            </a:pPr>
            <a:endParaRPr lang="en-US" sz="1300" dirty="0">
              <a:latin typeface="Cambria" panose="02040503050406030204" pitchFamily="18" charset="0"/>
            </a:endParaRPr>
          </a:p>
          <a:p>
            <a:pPr>
              <a:buClr>
                <a:schemeClr val="bg2">
                  <a:lumMod val="50000"/>
                </a:schemeClr>
              </a:buClr>
              <a:buFont typeface="Wingdings" panose="05000000000000000000" pitchFamily="2" charset="2"/>
              <a:buChar char="Ø"/>
              <a:defRPr/>
            </a:pPr>
            <a:r>
              <a:rPr lang="en-US" sz="2800" dirty="0">
                <a:latin typeface="Cambria" panose="02040503050406030204" pitchFamily="18" charset="0"/>
              </a:rPr>
              <a:t>Provides the duration of the agreement and how it may be changed;</a:t>
            </a:r>
          </a:p>
          <a:p>
            <a:pPr marL="0" indent="0">
              <a:buNone/>
              <a:defRPr/>
            </a:pPr>
            <a:endParaRPr lang="en-US" sz="1200" dirty="0">
              <a:latin typeface="Cambria" panose="02040503050406030204" pitchFamily="18" charset="0"/>
            </a:endParaRPr>
          </a:p>
          <a:p>
            <a:pPr>
              <a:buClr>
                <a:schemeClr val="bg2">
                  <a:lumMod val="50000"/>
                </a:schemeClr>
              </a:buClr>
              <a:buFont typeface="Wingdings" panose="05000000000000000000" pitchFamily="2" charset="2"/>
              <a:buChar char="Ø"/>
              <a:defRPr/>
            </a:pPr>
            <a:r>
              <a:rPr lang="en-US" sz="2800" dirty="0">
                <a:latin typeface="Cambria" panose="02040503050406030204" pitchFamily="18" charset="0"/>
              </a:rPr>
              <a:t>Describes the planning process, and defines a dispute resolution process</a:t>
            </a:r>
            <a:r>
              <a:rPr lang="en-US" dirty="0">
                <a:latin typeface="Cambria" panose="02040503050406030204" pitchFamily="18" charset="0"/>
              </a:rPr>
              <a:t>.</a:t>
            </a:r>
            <a:endParaRPr lang="en-US" altLang="en-US" i="1" dirty="0">
              <a:latin typeface="Cambria" panose="02040503050406030204" pitchFamily="18" charset="0"/>
            </a:endParaRPr>
          </a:p>
          <a:p>
            <a:endParaRPr lang="en-US" dirty="0"/>
          </a:p>
        </p:txBody>
      </p:sp>
      <p:pic>
        <p:nvPicPr>
          <p:cNvPr id="5" name="Picture 4">
            <a:extLst>
              <a:ext uri="{FF2B5EF4-FFF2-40B4-BE49-F238E27FC236}">
                <a16:creationId xmlns:a16="http://schemas.microsoft.com/office/drawing/2014/main" id="{9FBA502A-012D-4887-8762-5BBF378D6B5D}"/>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62737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A565-367F-409C-9FF0-C84CDD08DB3F}"/>
              </a:ext>
            </a:extLst>
          </p:cNvPr>
          <p:cNvSpPr>
            <a:spLocks noGrp="1"/>
          </p:cNvSpPr>
          <p:nvPr>
            <p:ph type="title"/>
          </p:nvPr>
        </p:nvSpPr>
        <p:spPr>
          <a:xfrm>
            <a:off x="1484309" y="0"/>
            <a:ext cx="10018713" cy="1752599"/>
          </a:xfrm>
        </p:spPr>
        <p:txBody>
          <a:bodyPr/>
          <a:lstStyle/>
          <a:p>
            <a:r>
              <a:rPr lang="en-US" dirty="0"/>
              <a:t>Project requirements for TRIP funding</a:t>
            </a:r>
          </a:p>
        </p:txBody>
      </p:sp>
      <p:sp>
        <p:nvSpPr>
          <p:cNvPr id="3" name="Content Placeholder 2">
            <a:extLst>
              <a:ext uri="{FF2B5EF4-FFF2-40B4-BE49-F238E27FC236}">
                <a16:creationId xmlns:a16="http://schemas.microsoft.com/office/drawing/2014/main" id="{A10EEF2C-3642-45E9-A529-F13F43DAFED0}"/>
              </a:ext>
            </a:extLst>
          </p:cNvPr>
          <p:cNvSpPr>
            <a:spLocks noGrp="1"/>
          </p:cNvSpPr>
          <p:nvPr>
            <p:ph idx="1"/>
          </p:nvPr>
        </p:nvSpPr>
        <p:spPr>
          <a:xfrm>
            <a:off x="1382707" y="1600200"/>
            <a:ext cx="10221916" cy="4181476"/>
          </a:xfrm>
        </p:spPr>
        <p:txBody>
          <a:bodyPr>
            <a:normAutofit fontScale="62500" lnSpcReduction="20000"/>
          </a:bodyPr>
          <a:lstStyle/>
          <a:p>
            <a:pPr>
              <a:buClr>
                <a:schemeClr val="bg2">
                  <a:lumMod val="50000"/>
                </a:schemeClr>
              </a:buClr>
              <a:buFont typeface="Wingdings" panose="05000000000000000000" pitchFamily="2" charset="2"/>
              <a:buChar char="Ø"/>
              <a:defRPr/>
            </a:pPr>
            <a:r>
              <a:rPr lang="en-US" altLang="en-US" sz="3400" i="1" dirty="0">
                <a:latin typeface="Cambria" panose="02040503050406030204" pitchFamily="18" charset="0"/>
              </a:rPr>
              <a:t>Must support facilities that…</a:t>
            </a:r>
          </a:p>
          <a:p>
            <a:pPr lvl="1">
              <a:defRPr/>
            </a:pPr>
            <a:r>
              <a:rPr lang="en-US" altLang="en-US" sz="2600" dirty="0">
                <a:latin typeface="Cambria" panose="02040503050406030204" pitchFamily="18" charset="0"/>
              </a:rPr>
              <a:t>Serve national, statewide or </a:t>
            </a:r>
            <a:r>
              <a:rPr lang="en-US" altLang="en-US" sz="2600" u="sng" dirty="0">
                <a:latin typeface="Cambria" panose="02040503050406030204" pitchFamily="18" charset="0"/>
              </a:rPr>
              <a:t>regional</a:t>
            </a:r>
            <a:r>
              <a:rPr lang="en-US" altLang="en-US" sz="2600" dirty="0">
                <a:latin typeface="Cambria" panose="02040503050406030204" pitchFamily="18" charset="0"/>
              </a:rPr>
              <a:t> functions</a:t>
            </a:r>
          </a:p>
          <a:p>
            <a:pPr lvl="2">
              <a:buClr>
                <a:srgbClr val="FF0000"/>
              </a:buClr>
              <a:buFont typeface="Wingdings" panose="05000000000000000000" pitchFamily="2" charset="2"/>
              <a:buChar char="ü"/>
              <a:defRPr/>
            </a:pPr>
            <a:r>
              <a:rPr lang="en-US" altLang="en-US" sz="2600" dirty="0">
                <a:latin typeface="Cambria" panose="02040503050406030204" pitchFamily="18" charset="0"/>
              </a:rPr>
              <a:t>Project must serve a </a:t>
            </a:r>
            <a:r>
              <a:rPr lang="en-US" altLang="en-US" sz="2600" u="sng" dirty="0">
                <a:latin typeface="Cambria" panose="02040503050406030204" pitchFamily="18" charset="0"/>
              </a:rPr>
              <a:t>regional</a:t>
            </a:r>
            <a:r>
              <a:rPr lang="en-US" altLang="en-US" sz="2600" dirty="0">
                <a:latin typeface="Cambria" panose="02040503050406030204" pitchFamily="18" charset="0"/>
              </a:rPr>
              <a:t> need and the transportation facility must be noted within the RTA’s plan and map.</a:t>
            </a:r>
          </a:p>
          <a:p>
            <a:pPr lvl="1">
              <a:defRPr/>
            </a:pPr>
            <a:r>
              <a:rPr lang="en-US" altLang="en-US" sz="2600" dirty="0">
                <a:latin typeface="Cambria" panose="02040503050406030204" pitchFamily="18" charset="0"/>
              </a:rPr>
              <a:t>Function as an integrated </a:t>
            </a:r>
            <a:r>
              <a:rPr lang="en-US" altLang="en-US" sz="2600" u="sng" dirty="0">
                <a:latin typeface="Cambria" panose="02040503050406030204" pitchFamily="18" charset="0"/>
              </a:rPr>
              <a:t>regional</a:t>
            </a:r>
            <a:r>
              <a:rPr lang="en-US" altLang="en-US" sz="2600" dirty="0">
                <a:latin typeface="Cambria" panose="02040503050406030204" pitchFamily="18" charset="0"/>
              </a:rPr>
              <a:t> system</a:t>
            </a:r>
          </a:p>
          <a:p>
            <a:pPr>
              <a:buClr>
                <a:schemeClr val="bg2">
                  <a:lumMod val="50000"/>
                </a:schemeClr>
              </a:buClr>
              <a:buFont typeface="Wingdings" panose="05000000000000000000" pitchFamily="2" charset="2"/>
              <a:buChar char="Ø"/>
              <a:defRPr/>
            </a:pPr>
            <a:r>
              <a:rPr lang="en-US" altLang="en-US" sz="3400" i="1" dirty="0">
                <a:latin typeface="Cambria" panose="02040503050406030204" pitchFamily="18" charset="0"/>
              </a:rPr>
              <a:t>Must be supported by local planning efforts:</a:t>
            </a:r>
          </a:p>
          <a:p>
            <a:pPr lvl="1">
              <a:defRPr/>
            </a:pPr>
            <a:r>
              <a:rPr lang="en-US" altLang="en-US" sz="2600" dirty="0">
                <a:latin typeface="Cambria" panose="02040503050406030204" pitchFamily="18" charset="0"/>
              </a:rPr>
              <a:t>Identified in Capital Improvement Element in the appropriate local government comprehensive plan;</a:t>
            </a:r>
          </a:p>
          <a:p>
            <a:pPr lvl="1">
              <a:defRPr/>
            </a:pPr>
            <a:r>
              <a:rPr lang="en-US" altLang="en-US" sz="2600" dirty="0">
                <a:latin typeface="Cambria" panose="02040503050406030204" pitchFamily="18" charset="0"/>
              </a:rPr>
              <a:t>Project must be in compliance with the area TPO plans,</a:t>
            </a:r>
          </a:p>
          <a:p>
            <a:pPr lvl="1">
              <a:buFont typeface="Arial" panose="020B0604020202020204" pitchFamily="34" charset="0"/>
              <a:buChar char="•"/>
              <a:defRPr/>
            </a:pPr>
            <a:r>
              <a:rPr lang="en-US" altLang="en-US" sz="2600" dirty="0">
                <a:latin typeface="Cambria" panose="02040503050406030204" pitchFamily="18" charset="0"/>
              </a:rPr>
              <a:t>Be in compliance with local corridor management policies within the comprehensive plan.</a:t>
            </a:r>
          </a:p>
          <a:p>
            <a:pPr marL="283464" lvl="1" indent="-283464">
              <a:buClr>
                <a:schemeClr val="bg2">
                  <a:lumMod val="50000"/>
                </a:schemeClr>
              </a:buClr>
              <a:buFont typeface="Wingdings" panose="05000000000000000000" pitchFamily="2" charset="2"/>
              <a:buChar char="Ø"/>
              <a:defRPr/>
            </a:pPr>
            <a:r>
              <a:rPr lang="en-US" altLang="en-US" sz="3400" i="1" dirty="0">
                <a:latin typeface="Cambria" panose="02040503050406030204" pitchFamily="18" charset="0"/>
              </a:rPr>
              <a:t>Must be consistent with the Strategic Intermodal System; </a:t>
            </a:r>
            <a:r>
              <a:rPr lang="en-US" altLang="en-US" sz="2600" dirty="0">
                <a:latin typeface="Cambria" panose="02040503050406030204" pitchFamily="18" charset="0"/>
              </a:rPr>
              <a:t>example: adding capacity</a:t>
            </a:r>
          </a:p>
          <a:p>
            <a:pPr marL="283464" lvl="1" indent="-283464">
              <a:buClr>
                <a:schemeClr val="bg2">
                  <a:lumMod val="50000"/>
                </a:schemeClr>
              </a:buClr>
              <a:buFont typeface="Wingdings" panose="05000000000000000000" pitchFamily="2" charset="2"/>
              <a:buChar char="Ø"/>
              <a:defRPr/>
            </a:pPr>
            <a:r>
              <a:rPr lang="en-US" altLang="en-US" sz="3400" i="1" dirty="0">
                <a:latin typeface="Cambria" panose="02040503050406030204" pitchFamily="18" charset="0"/>
              </a:rPr>
              <a:t>Must have a commitment of local, </a:t>
            </a:r>
            <a:r>
              <a:rPr lang="en-US" altLang="en-US" sz="3400" i="1" u="sng" dirty="0">
                <a:latin typeface="Cambria" panose="02040503050406030204" pitchFamily="18" charset="0"/>
              </a:rPr>
              <a:t>regional</a:t>
            </a:r>
            <a:r>
              <a:rPr lang="en-US" altLang="en-US" sz="3400" i="1" dirty="0">
                <a:latin typeface="Cambria" panose="02040503050406030204" pitchFamily="18" charset="0"/>
              </a:rPr>
              <a:t> or private matching funds, unless eligible for a match waiver.</a:t>
            </a:r>
          </a:p>
          <a:p>
            <a:pPr lvl="1">
              <a:buClr>
                <a:srgbClr val="0070C0"/>
              </a:buClr>
              <a:buFont typeface="Wingdings" panose="05000000000000000000" pitchFamily="2" charset="2"/>
              <a:buChar char="§"/>
              <a:defRPr/>
            </a:pPr>
            <a:endParaRPr lang="en-US" altLang="en-US" sz="2400" dirty="0">
              <a:latin typeface="Cambria" panose="02040503050406030204" pitchFamily="18" charset="0"/>
            </a:endParaRPr>
          </a:p>
          <a:p>
            <a:endParaRPr lang="en-US" dirty="0"/>
          </a:p>
        </p:txBody>
      </p:sp>
      <p:pic>
        <p:nvPicPr>
          <p:cNvPr id="5" name="Picture 4">
            <a:extLst>
              <a:ext uri="{FF2B5EF4-FFF2-40B4-BE49-F238E27FC236}">
                <a16:creationId xmlns:a16="http://schemas.microsoft.com/office/drawing/2014/main" id="{7B898014-7933-4437-BE12-236FCBAB2BD5}"/>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63314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32DC-5367-4447-AFFF-79B8A720E94F}"/>
              </a:ext>
            </a:extLst>
          </p:cNvPr>
          <p:cNvSpPr>
            <a:spLocks noGrp="1"/>
          </p:cNvSpPr>
          <p:nvPr>
            <p:ph type="title"/>
          </p:nvPr>
        </p:nvSpPr>
        <p:spPr>
          <a:xfrm>
            <a:off x="1484309" y="0"/>
            <a:ext cx="10018713" cy="1752599"/>
          </a:xfrm>
        </p:spPr>
        <p:txBody>
          <a:bodyPr/>
          <a:lstStyle/>
          <a:p>
            <a:r>
              <a:rPr lang="en-US" dirty="0"/>
              <a:t>Project </a:t>
            </a:r>
            <a:r>
              <a:rPr lang="en-US" b="1" dirty="0"/>
              <a:t>PRIORITY</a:t>
            </a:r>
            <a:r>
              <a:rPr lang="en-US" dirty="0"/>
              <a:t> outline</a:t>
            </a:r>
            <a:br>
              <a:rPr lang="en-US" dirty="0"/>
            </a:br>
            <a:r>
              <a:rPr lang="en-US" sz="2400" dirty="0"/>
              <a:t>(F.S. 339-2819)</a:t>
            </a:r>
          </a:p>
        </p:txBody>
      </p:sp>
      <p:sp>
        <p:nvSpPr>
          <p:cNvPr id="3" name="Content Placeholder 2">
            <a:extLst>
              <a:ext uri="{FF2B5EF4-FFF2-40B4-BE49-F238E27FC236}">
                <a16:creationId xmlns:a16="http://schemas.microsoft.com/office/drawing/2014/main" id="{1A8BE159-C7B6-4AAC-9F10-9CB59FBA6C8C}"/>
              </a:ext>
            </a:extLst>
          </p:cNvPr>
          <p:cNvSpPr>
            <a:spLocks noGrp="1"/>
          </p:cNvSpPr>
          <p:nvPr>
            <p:ph idx="1"/>
          </p:nvPr>
        </p:nvSpPr>
        <p:spPr>
          <a:xfrm>
            <a:off x="1484311" y="1677881"/>
            <a:ext cx="9831390" cy="4018070"/>
          </a:xfrm>
        </p:spPr>
        <p:txBody>
          <a:bodyPr>
            <a:normAutofit fontScale="70000" lnSpcReduction="20000"/>
          </a:bodyPr>
          <a:lstStyle/>
          <a:p>
            <a:pPr>
              <a:buClr>
                <a:schemeClr val="bg2">
                  <a:lumMod val="50000"/>
                </a:schemeClr>
              </a:buClr>
              <a:buFont typeface="Wingdings" panose="05000000000000000000" pitchFamily="2" charset="2"/>
              <a:buChar char="Ø"/>
            </a:pPr>
            <a:r>
              <a:rPr lang="en-US" altLang="en-US" sz="3100" i="1" dirty="0">
                <a:latin typeface="Cambria" panose="02040503050406030204" pitchFamily="18" charset="0"/>
              </a:rPr>
              <a:t>Provide connectivity to the Strategic Intermodal System</a:t>
            </a:r>
          </a:p>
          <a:p>
            <a:pPr>
              <a:buClr>
                <a:schemeClr val="bg2">
                  <a:lumMod val="50000"/>
                </a:schemeClr>
              </a:buClr>
              <a:buFont typeface="Wingdings" panose="05000000000000000000" pitchFamily="2" charset="2"/>
              <a:buChar char="Ø"/>
            </a:pPr>
            <a:endParaRPr lang="en-US" altLang="en-US" sz="1400" i="1" dirty="0">
              <a:latin typeface="Cambria" panose="02040503050406030204" pitchFamily="18" charset="0"/>
            </a:endParaRPr>
          </a:p>
          <a:p>
            <a:pPr>
              <a:buClr>
                <a:schemeClr val="bg2">
                  <a:lumMod val="50000"/>
                </a:schemeClr>
              </a:buClr>
              <a:buFont typeface="Wingdings" panose="05000000000000000000" pitchFamily="2" charset="2"/>
              <a:buChar char="Ø"/>
            </a:pPr>
            <a:r>
              <a:rPr lang="en-US" altLang="en-US" sz="3100" i="1" dirty="0">
                <a:latin typeface="Cambria" panose="02040503050406030204" pitchFamily="18" charset="0"/>
              </a:rPr>
              <a:t>Support economic development and goods movement in rural areas of economic opportunity (RAO),</a:t>
            </a:r>
          </a:p>
          <a:p>
            <a:pPr>
              <a:buClr>
                <a:schemeClr val="bg2">
                  <a:lumMod val="50000"/>
                </a:schemeClr>
              </a:buClr>
              <a:buFont typeface="Wingdings" panose="05000000000000000000" pitchFamily="2" charset="2"/>
              <a:buChar char="Ø"/>
            </a:pPr>
            <a:endParaRPr lang="en-US" altLang="en-US" sz="1400" i="1" dirty="0">
              <a:latin typeface="Cambria" panose="02040503050406030204" pitchFamily="18" charset="0"/>
            </a:endParaRPr>
          </a:p>
          <a:p>
            <a:pPr>
              <a:buClr>
                <a:schemeClr val="bg2">
                  <a:lumMod val="50000"/>
                </a:schemeClr>
              </a:buClr>
              <a:buFont typeface="Wingdings" panose="05000000000000000000" pitchFamily="2" charset="2"/>
              <a:buChar char="Ø"/>
            </a:pPr>
            <a:r>
              <a:rPr lang="en-US" altLang="en-US" sz="3100" i="1" dirty="0">
                <a:latin typeface="Cambria" panose="02040503050406030204" pitchFamily="18" charset="0"/>
              </a:rPr>
              <a:t>Are subject to local ordinances that establish corridor management techniques,</a:t>
            </a:r>
          </a:p>
          <a:p>
            <a:pPr>
              <a:buClr>
                <a:schemeClr val="bg2">
                  <a:lumMod val="50000"/>
                </a:schemeClr>
              </a:buClr>
              <a:buFont typeface="Wingdings" panose="05000000000000000000" pitchFamily="2" charset="2"/>
              <a:buChar char="Ø"/>
            </a:pPr>
            <a:endParaRPr lang="en-US" altLang="en-US" sz="1600" i="1" dirty="0">
              <a:latin typeface="Cambria" panose="02040503050406030204" pitchFamily="18" charset="0"/>
            </a:endParaRPr>
          </a:p>
          <a:p>
            <a:pPr>
              <a:buClr>
                <a:schemeClr val="bg2">
                  <a:lumMod val="50000"/>
                </a:schemeClr>
              </a:buClr>
              <a:buFont typeface="Wingdings" panose="05000000000000000000" pitchFamily="2" charset="2"/>
              <a:buChar char="Ø"/>
            </a:pPr>
            <a:r>
              <a:rPr lang="en-US" altLang="en-US" sz="3100" i="1" dirty="0">
                <a:latin typeface="Cambria" panose="02040503050406030204" pitchFamily="18" charset="0"/>
              </a:rPr>
              <a:t>Improve connectivity between military installations and the Strategic Highway Network (STRAHNET) or the Strategic Rail Corridor Network (STRACNET), and</a:t>
            </a:r>
          </a:p>
          <a:p>
            <a:pPr>
              <a:buClr>
                <a:schemeClr val="bg2">
                  <a:lumMod val="50000"/>
                </a:schemeClr>
              </a:buClr>
              <a:buFont typeface="Wingdings" panose="05000000000000000000" pitchFamily="2" charset="2"/>
              <a:buChar char="Ø"/>
            </a:pPr>
            <a:endParaRPr lang="en-US" altLang="en-US" sz="1600" i="1" dirty="0">
              <a:latin typeface="Cambria" panose="02040503050406030204" pitchFamily="18" charset="0"/>
            </a:endParaRPr>
          </a:p>
          <a:p>
            <a:pPr>
              <a:buClr>
                <a:schemeClr val="bg2">
                  <a:lumMod val="50000"/>
                </a:schemeClr>
              </a:buClr>
              <a:buFont typeface="Wingdings" panose="05000000000000000000" pitchFamily="2" charset="2"/>
              <a:buChar char="Ø"/>
            </a:pPr>
            <a:r>
              <a:rPr lang="en-US" altLang="en-US" sz="3100" i="1" dirty="0">
                <a:latin typeface="Cambria" panose="02040503050406030204" pitchFamily="18" charset="0"/>
              </a:rPr>
              <a:t>The extent to which local matching funds are available to be committed to the project.</a:t>
            </a:r>
          </a:p>
          <a:p>
            <a:endParaRPr lang="en-US" dirty="0"/>
          </a:p>
        </p:txBody>
      </p:sp>
      <p:pic>
        <p:nvPicPr>
          <p:cNvPr id="5" name="Picture 4">
            <a:extLst>
              <a:ext uri="{FF2B5EF4-FFF2-40B4-BE49-F238E27FC236}">
                <a16:creationId xmlns:a16="http://schemas.microsoft.com/office/drawing/2014/main" id="{A8BD5C5F-FABB-454D-AD00-F84540948708}"/>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Tree>
    <p:extLst>
      <p:ext uri="{BB962C8B-B14F-4D97-AF65-F5344CB8AC3E}">
        <p14:creationId xmlns:p14="http://schemas.microsoft.com/office/powerpoint/2010/main" val="110425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4">
                    <a14:imgEffect>
                      <a14:artisticMarker/>
                    </a14:imgEffect>
                  </a14:imgLayer>
                </a14:imgProps>
              </a:ext>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3F0982-B767-43E7-ADCE-53EAD9D7B2BA}"/>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363685"/>
            <a:ext cx="2861936" cy="1430968"/>
          </a:xfrm>
          <a:prstGeom prst="rect">
            <a:avLst/>
          </a:prstGeom>
        </p:spPr>
      </p:pic>
      <p:sp>
        <p:nvSpPr>
          <p:cNvPr id="16" name="Title 15">
            <a:extLst>
              <a:ext uri="{FF2B5EF4-FFF2-40B4-BE49-F238E27FC236}">
                <a16:creationId xmlns:a16="http://schemas.microsoft.com/office/drawing/2014/main" id="{E25443AD-B2EF-46FA-8094-0AFB6E6D7246}"/>
              </a:ext>
            </a:extLst>
          </p:cNvPr>
          <p:cNvSpPr>
            <a:spLocks noGrp="1"/>
          </p:cNvSpPr>
          <p:nvPr>
            <p:ph type="title"/>
          </p:nvPr>
        </p:nvSpPr>
        <p:spPr>
          <a:xfrm>
            <a:off x="2172035" y="103458"/>
            <a:ext cx="8970735" cy="1019174"/>
          </a:xfrm>
        </p:spPr>
        <p:txBody>
          <a:bodyPr/>
          <a:lstStyle/>
          <a:p>
            <a:pPr algn="ctr"/>
            <a:r>
              <a:rPr lang="en-US" dirty="0"/>
              <a:t>Work Program Development Cycle</a:t>
            </a:r>
          </a:p>
        </p:txBody>
      </p:sp>
      <p:sp>
        <p:nvSpPr>
          <p:cNvPr id="17" name="Text Placeholder 16">
            <a:extLst>
              <a:ext uri="{FF2B5EF4-FFF2-40B4-BE49-F238E27FC236}">
                <a16:creationId xmlns:a16="http://schemas.microsoft.com/office/drawing/2014/main" id="{843EC76C-3C84-49F8-8C32-892B5C3BC492}"/>
              </a:ext>
            </a:extLst>
          </p:cNvPr>
          <p:cNvSpPr>
            <a:spLocks noGrp="1"/>
          </p:cNvSpPr>
          <p:nvPr>
            <p:ph type="body" idx="1"/>
          </p:nvPr>
        </p:nvSpPr>
        <p:spPr>
          <a:xfrm>
            <a:off x="6694076" y="1004753"/>
            <a:ext cx="4185623" cy="576262"/>
          </a:xfrm>
        </p:spPr>
        <p:txBody>
          <a:bodyPr/>
          <a:lstStyle/>
          <a:p>
            <a:pPr algn="ctr"/>
            <a:r>
              <a:rPr lang="en-US" dirty="0"/>
              <a:t>Accelerated Cycle</a:t>
            </a:r>
          </a:p>
        </p:txBody>
      </p:sp>
      <p:sp>
        <p:nvSpPr>
          <p:cNvPr id="19" name="Text Placeholder 18">
            <a:extLst>
              <a:ext uri="{FF2B5EF4-FFF2-40B4-BE49-F238E27FC236}">
                <a16:creationId xmlns:a16="http://schemas.microsoft.com/office/drawing/2014/main" id="{4A5B9F11-AF53-4D53-9038-3F6D63295D64}"/>
              </a:ext>
            </a:extLst>
          </p:cNvPr>
          <p:cNvSpPr>
            <a:spLocks noGrp="1"/>
          </p:cNvSpPr>
          <p:nvPr>
            <p:ph type="body" sz="quarter" idx="3"/>
          </p:nvPr>
        </p:nvSpPr>
        <p:spPr>
          <a:xfrm>
            <a:off x="1594726" y="1004753"/>
            <a:ext cx="4185618" cy="576262"/>
          </a:xfrm>
        </p:spPr>
        <p:txBody>
          <a:bodyPr/>
          <a:lstStyle/>
          <a:p>
            <a:pPr algn="ctr"/>
            <a:r>
              <a:rPr lang="en-US" dirty="0"/>
              <a:t>Standard Cycle</a:t>
            </a:r>
          </a:p>
        </p:txBody>
      </p:sp>
      <p:graphicFrame>
        <p:nvGraphicFramePr>
          <p:cNvPr id="27" name="Diagram 26">
            <a:extLst>
              <a:ext uri="{FF2B5EF4-FFF2-40B4-BE49-F238E27FC236}">
                <a16:creationId xmlns:a16="http://schemas.microsoft.com/office/drawing/2014/main" id="{6BF0E936-D75E-4F91-AEE3-3B9C95A3EDC8}"/>
              </a:ext>
            </a:extLst>
          </p:cNvPr>
          <p:cNvGraphicFramePr/>
          <p:nvPr>
            <p:extLst>
              <p:ext uri="{D42A27DB-BD31-4B8C-83A1-F6EECF244321}">
                <p14:modId xmlns:p14="http://schemas.microsoft.com/office/powerpoint/2010/main" val="1148948307"/>
              </p:ext>
            </p:extLst>
          </p:nvPr>
        </p:nvGraphicFramePr>
        <p:xfrm>
          <a:off x="1421414" y="1372346"/>
          <a:ext cx="4532243" cy="45127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a:extLst>
              <a:ext uri="{FF2B5EF4-FFF2-40B4-BE49-F238E27FC236}">
                <a16:creationId xmlns:a16="http://schemas.microsoft.com/office/drawing/2014/main" id="{B8851658-FBBD-4F60-B471-2CD3BB83A40F}"/>
              </a:ext>
            </a:extLst>
          </p:cNvPr>
          <p:cNvGraphicFramePr/>
          <p:nvPr>
            <p:extLst>
              <p:ext uri="{D42A27DB-BD31-4B8C-83A1-F6EECF244321}">
                <p14:modId xmlns:p14="http://schemas.microsoft.com/office/powerpoint/2010/main" val="460235335"/>
              </p:ext>
            </p:extLst>
          </p:nvPr>
        </p:nvGraphicFramePr>
        <p:xfrm>
          <a:off x="6431007" y="1581015"/>
          <a:ext cx="4711763" cy="451275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72020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additive="base">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9" grpId="0" build="p"/>
      <p:bldGraphic spid="27"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A145D7-FDAE-4ECB-93D6-28D7D3C9F715}"/>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30064" y="5287485"/>
            <a:ext cx="2861936" cy="1430968"/>
          </a:xfrm>
          <a:prstGeom prst="rect">
            <a:avLst/>
          </a:prstGeom>
        </p:spPr>
      </p:pic>
      <p:sp>
        <p:nvSpPr>
          <p:cNvPr id="8" name="Title 7">
            <a:extLst>
              <a:ext uri="{FF2B5EF4-FFF2-40B4-BE49-F238E27FC236}">
                <a16:creationId xmlns:a16="http://schemas.microsoft.com/office/drawing/2014/main" id="{091BBD68-5CAB-4DCE-AA70-2A022462C956}"/>
              </a:ext>
            </a:extLst>
          </p:cNvPr>
          <p:cNvSpPr>
            <a:spLocks noGrp="1"/>
          </p:cNvSpPr>
          <p:nvPr>
            <p:ph type="title"/>
          </p:nvPr>
        </p:nvSpPr>
        <p:spPr>
          <a:xfrm>
            <a:off x="1466645" y="357809"/>
            <a:ext cx="9932293" cy="1881808"/>
          </a:xfrm>
        </p:spPr>
        <p:txBody>
          <a:bodyPr vert="horz" lIns="91440" tIns="45720" rIns="91440" bIns="45720" rtlCol="0" anchor="b">
            <a:normAutofit/>
          </a:bodyPr>
          <a:lstStyle/>
          <a:p>
            <a:pPr algn="ctr"/>
            <a:r>
              <a:rPr lang="en-US" sz="5400" dirty="0">
                <a:solidFill>
                  <a:schemeClr val="tx1"/>
                </a:solidFill>
              </a:rPr>
              <a:t>FY 2022 - 2026 </a:t>
            </a:r>
            <a:br>
              <a:rPr lang="en-US" sz="5400" dirty="0">
                <a:solidFill>
                  <a:schemeClr val="tx1"/>
                </a:solidFill>
              </a:rPr>
            </a:br>
            <a:r>
              <a:rPr lang="en-US" sz="5400" dirty="0">
                <a:solidFill>
                  <a:schemeClr val="tx1"/>
                </a:solidFill>
              </a:rPr>
              <a:t>Development Cycle</a:t>
            </a:r>
          </a:p>
        </p:txBody>
      </p:sp>
      <p:pic>
        <p:nvPicPr>
          <p:cNvPr id="10" name="Picture 9">
            <a:extLst>
              <a:ext uri="{FF2B5EF4-FFF2-40B4-BE49-F238E27FC236}">
                <a16:creationId xmlns:a16="http://schemas.microsoft.com/office/drawing/2014/main" id="{984BD830-609F-4A8F-AB62-3A8E4E688CA4}"/>
              </a:ext>
            </a:extLst>
          </p:cNvPr>
          <p:cNvPicPr>
            <a:picLocks noChangeAspect="1"/>
          </p:cNvPicPr>
          <p:nvPr/>
        </p:nvPicPr>
        <p:blipFill>
          <a:blip r:embed="rId4"/>
          <a:stretch>
            <a:fillRect/>
          </a:stretch>
        </p:blipFill>
        <p:spPr>
          <a:xfrm>
            <a:off x="1940408" y="2492561"/>
            <a:ext cx="8984765" cy="2171869"/>
          </a:xfrm>
          <a:prstGeom prst="rect">
            <a:avLst/>
          </a:prstGeom>
          <a:ln>
            <a:solidFill>
              <a:prstClr val="ltGray"/>
            </a:solidFill>
          </a:ln>
        </p:spPr>
      </p:pic>
      <p:sp>
        <p:nvSpPr>
          <p:cNvPr id="11" name="TextBox 10">
            <a:extLst>
              <a:ext uri="{FF2B5EF4-FFF2-40B4-BE49-F238E27FC236}">
                <a16:creationId xmlns:a16="http://schemas.microsoft.com/office/drawing/2014/main" id="{5F17D63E-A83F-48E9-845E-A1755B21E0F2}"/>
              </a:ext>
            </a:extLst>
          </p:cNvPr>
          <p:cNvSpPr txBox="1"/>
          <p:nvPr/>
        </p:nvSpPr>
        <p:spPr>
          <a:xfrm>
            <a:off x="1940408" y="4942113"/>
            <a:ext cx="4054746" cy="1200329"/>
          </a:xfrm>
          <a:prstGeom prst="rect">
            <a:avLst/>
          </a:prstGeom>
          <a:noFill/>
        </p:spPr>
        <p:txBody>
          <a:bodyPr wrap="square" rtlCol="0">
            <a:spAutoFit/>
          </a:bodyPr>
          <a:lstStyle/>
          <a:p>
            <a:pPr algn="ctr"/>
            <a:r>
              <a:rPr lang="en-US" dirty="0"/>
              <a:t>Emerald Coast Regional Council</a:t>
            </a:r>
          </a:p>
          <a:p>
            <a:pPr algn="ctr"/>
            <a:r>
              <a:rPr lang="en-US" dirty="0"/>
              <a:t>Caitlin Cerame, AICP</a:t>
            </a:r>
          </a:p>
          <a:p>
            <a:pPr algn="ctr"/>
            <a:r>
              <a:rPr lang="en-US" dirty="0"/>
              <a:t>850-332-7976, ext. 203</a:t>
            </a:r>
          </a:p>
          <a:p>
            <a:pPr algn="ctr"/>
            <a:r>
              <a:rPr lang="en-US" dirty="0"/>
              <a:t>Caitlin.cerame@ecrc.org </a:t>
            </a:r>
          </a:p>
        </p:txBody>
      </p:sp>
      <p:sp>
        <p:nvSpPr>
          <p:cNvPr id="25" name="TextBox 24">
            <a:extLst>
              <a:ext uri="{FF2B5EF4-FFF2-40B4-BE49-F238E27FC236}">
                <a16:creationId xmlns:a16="http://schemas.microsoft.com/office/drawing/2014/main" id="{216A0CBC-E395-498A-A864-6BC059001370}"/>
              </a:ext>
            </a:extLst>
          </p:cNvPr>
          <p:cNvSpPr txBox="1"/>
          <p:nvPr/>
        </p:nvSpPr>
        <p:spPr>
          <a:xfrm>
            <a:off x="5995154" y="4942113"/>
            <a:ext cx="3938101" cy="1200329"/>
          </a:xfrm>
          <a:prstGeom prst="rect">
            <a:avLst/>
          </a:prstGeom>
          <a:noFill/>
        </p:spPr>
        <p:txBody>
          <a:bodyPr wrap="square" rtlCol="0">
            <a:spAutoFit/>
          </a:bodyPr>
          <a:lstStyle/>
          <a:p>
            <a:pPr algn="ctr"/>
            <a:r>
              <a:rPr lang="en-US" dirty="0"/>
              <a:t>Capital Regional Planning Council</a:t>
            </a:r>
          </a:p>
          <a:p>
            <a:pPr algn="ctr"/>
            <a:r>
              <a:rPr lang="en-US" dirty="0"/>
              <a:t>Greg Burke, AICP</a:t>
            </a:r>
          </a:p>
          <a:p>
            <a:pPr algn="ctr"/>
            <a:r>
              <a:rPr lang="en-US" dirty="0"/>
              <a:t>850-891-8626</a:t>
            </a:r>
          </a:p>
          <a:p>
            <a:pPr algn="ctr"/>
            <a:r>
              <a:rPr lang="en-US" dirty="0"/>
              <a:t>Greg.burke@talgov.com</a:t>
            </a:r>
          </a:p>
        </p:txBody>
      </p:sp>
    </p:spTree>
    <p:extLst>
      <p:ext uri="{BB962C8B-B14F-4D97-AF65-F5344CB8AC3E}">
        <p14:creationId xmlns:p14="http://schemas.microsoft.com/office/powerpoint/2010/main" val="34131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4025</TotalTime>
  <Words>1049</Words>
  <Application>Microsoft Office PowerPoint</Application>
  <PresentationFormat>Widescreen</PresentationFormat>
  <Paragraphs>144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Corbel</vt:lpstr>
      <vt:lpstr>Georgia</vt:lpstr>
      <vt:lpstr>Times New Roman</vt:lpstr>
      <vt:lpstr>Wingdings</vt:lpstr>
      <vt:lpstr>Parallax</vt:lpstr>
      <vt:lpstr>PowerPoint Presentation</vt:lpstr>
      <vt:lpstr>What is TRIP?</vt:lpstr>
      <vt:lpstr>Definition  of  REGIONAL:</vt:lpstr>
      <vt:lpstr>Who is eligible to participate?</vt:lpstr>
      <vt:lpstr>What are the responsibilities of the Partners?</vt:lpstr>
      <vt:lpstr>Project requirements for TRIP funding</vt:lpstr>
      <vt:lpstr>Project PRIORITY outline (F.S. 339-2819)</vt:lpstr>
      <vt:lpstr>Work Program Development Cycle</vt:lpstr>
      <vt:lpstr>FY 2022 - 2026  Development Cycle</vt:lpstr>
      <vt:lpstr>TRIP  Application </vt:lpstr>
      <vt:lpstr>GAP  (Grant Application Process)</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Showalter, Maria</dc:creator>
  <cp:lastModifiedBy>Showalter, Maria</cp:lastModifiedBy>
  <cp:revision>166</cp:revision>
  <cp:lastPrinted>2019-02-19T14:42:00Z</cp:lastPrinted>
  <dcterms:created xsi:type="dcterms:W3CDTF">2017-12-05T16:30:53Z</dcterms:created>
  <dcterms:modified xsi:type="dcterms:W3CDTF">2020-01-16T14:14:40Z</dcterms:modified>
</cp:coreProperties>
</file>