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notesMasterIdLst>
    <p:notesMasterId r:id="rId15"/>
  </p:notesMasterIdLst>
  <p:handoutMasterIdLst>
    <p:handoutMasterId r:id="rId16"/>
  </p:handoutMasterIdLst>
  <p:sldIdLst>
    <p:sldId id="257" r:id="rId2"/>
    <p:sldId id="258" r:id="rId3"/>
    <p:sldId id="263" r:id="rId4"/>
    <p:sldId id="259" r:id="rId5"/>
    <p:sldId id="261" r:id="rId6"/>
    <p:sldId id="262" r:id="rId7"/>
    <p:sldId id="264" r:id="rId8"/>
    <p:sldId id="276" r:id="rId9"/>
    <p:sldId id="277" r:id="rId10"/>
    <p:sldId id="278" r:id="rId11"/>
    <p:sldId id="279" r:id="rId12"/>
    <p:sldId id="280" r:id="rId13"/>
    <p:sldId id="281" r:id="rId14"/>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owalter, Maria" initials="SM" lastIdx="1" clrIdx="0">
    <p:extLst>
      <p:ext uri="{19B8F6BF-5375-455C-9EA6-DF929625EA0E}">
        <p15:presenceInfo xmlns:p15="http://schemas.microsoft.com/office/powerpoint/2012/main" userId="S-1-5-21-2116170847-593825418-1780572237-501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CC"/>
    <a:srgbClr val="009900"/>
    <a:srgbClr val="0066FF"/>
    <a:srgbClr val="66FF33"/>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33" autoAdjust="0"/>
    <p:restoredTop sz="74662" autoAdjust="0"/>
  </p:normalViewPr>
  <p:slideViewPr>
    <p:cSldViewPr snapToGrid="0">
      <p:cViewPr varScale="1">
        <p:scale>
          <a:sx n="81" d="100"/>
          <a:sy n="81" d="100"/>
        </p:scale>
        <p:origin x="1350" y="90"/>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3" d="100"/>
          <a:sy n="83" d="100"/>
        </p:scale>
        <p:origin x="3810"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8FC9F5-7427-416A-876F-1BAA5CDA7FD0}" type="doc">
      <dgm:prSet loTypeId="urn:microsoft.com/office/officeart/2005/8/layout/cycle3" loCatId="cycle" qsTypeId="urn:microsoft.com/office/officeart/2005/8/quickstyle/simple3" qsCatId="simple" csTypeId="urn:microsoft.com/office/officeart/2005/8/colors/colorful1" csCatId="colorful" phldr="1"/>
      <dgm:spPr/>
      <dgm:t>
        <a:bodyPr/>
        <a:lstStyle/>
        <a:p>
          <a:endParaRPr lang="en-US"/>
        </a:p>
      </dgm:t>
    </dgm:pt>
    <dgm:pt modelId="{97E14544-7819-4B98-8463-77E52035AAE0}">
      <dgm:prSet phldrT="[Text]" custT="1"/>
      <dgm:spPr/>
      <dgm:t>
        <a:bodyPr/>
        <a:lstStyle/>
        <a:p>
          <a:r>
            <a:rPr lang="en-US" sz="1200" b="1" dirty="0"/>
            <a:t>JULY</a:t>
          </a:r>
        </a:p>
        <a:p>
          <a:r>
            <a:rPr lang="en-US" sz="900" dirty="0"/>
            <a:t>Final Adoption of Work Program (AD)</a:t>
          </a:r>
        </a:p>
        <a:p>
          <a:r>
            <a:rPr lang="en-US" sz="900" dirty="0"/>
            <a:t>System opens for tentative activities (G1)</a:t>
          </a:r>
        </a:p>
      </dgm:t>
    </dgm:pt>
    <dgm:pt modelId="{7FBD596A-1EC2-4D8A-B616-E9B1796BECC6}" type="parTrans" cxnId="{5E3DDBE1-8431-4A60-9FAD-7EB2F6BB2309}">
      <dgm:prSet/>
      <dgm:spPr/>
      <dgm:t>
        <a:bodyPr/>
        <a:lstStyle/>
        <a:p>
          <a:endParaRPr lang="en-US"/>
        </a:p>
      </dgm:t>
    </dgm:pt>
    <dgm:pt modelId="{D5166DDA-A504-4285-AD00-1EED18175DAB}" type="sibTrans" cxnId="{5E3DDBE1-8431-4A60-9FAD-7EB2F6BB2309}">
      <dgm:prSet/>
      <dgm:spPr>
        <a:solidFill>
          <a:schemeClr val="accent1">
            <a:lumMod val="75000"/>
          </a:schemeClr>
        </a:solidFill>
      </dgm:spPr>
      <dgm:t>
        <a:bodyPr/>
        <a:lstStyle/>
        <a:p>
          <a:endParaRPr lang="en-US"/>
        </a:p>
      </dgm:t>
    </dgm:pt>
    <dgm:pt modelId="{3F1D4D2C-23A2-43C3-B601-A1635F42F0D9}">
      <dgm:prSet phldrT="[Text]" custT="1"/>
      <dgm:spPr/>
      <dgm:t>
        <a:bodyPr/>
        <a:lstStyle/>
        <a:p>
          <a:r>
            <a:rPr lang="en-US" sz="1200" b="1" dirty="0"/>
            <a:t>AUGUST-OCTOBER</a:t>
          </a:r>
        </a:p>
        <a:p>
          <a:r>
            <a:rPr lang="en-US" sz="900" dirty="0"/>
            <a:t>Assimilation of the Tentative Work Program (G1</a:t>
          </a:r>
          <a:r>
            <a:rPr lang="en-US" sz="1400" dirty="0"/>
            <a:t>)</a:t>
          </a:r>
        </a:p>
      </dgm:t>
    </dgm:pt>
    <dgm:pt modelId="{5DA1605A-9EE1-447E-B329-786043598BC4}" type="parTrans" cxnId="{CBFC3F17-174B-41EC-A85B-84DD5A2E95EE}">
      <dgm:prSet/>
      <dgm:spPr/>
      <dgm:t>
        <a:bodyPr/>
        <a:lstStyle/>
        <a:p>
          <a:endParaRPr lang="en-US"/>
        </a:p>
      </dgm:t>
    </dgm:pt>
    <dgm:pt modelId="{A958598E-7E56-48D8-9170-CE1E068E2C82}" type="sibTrans" cxnId="{CBFC3F17-174B-41EC-A85B-84DD5A2E95EE}">
      <dgm:prSet/>
      <dgm:spPr/>
      <dgm:t>
        <a:bodyPr/>
        <a:lstStyle/>
        <a:p>
          <a:endParaRPr lang="en-US"/>
        </a:p>
      </dgm:t>
    </dgm:pt>
    <dgm:pt modelId="{5E028FAD-708A-4F58-9EA0-6438B84F99C0}">
      <dgm:prSet phldrT="[Text]" custT="1"/>
      <dgm:spPr/>
      <dgm:t>
        <a:bodyPr/>
        <a:lstStyle/>
        <a:p>
          <a:r>
            <a:rPr lang="en-US" sz="1200" b="1" dirty="0"/>
            <a:t>NOVEMBER</a:t>
          </a:r>
        </a:p>
        <a:p>
          <a:r>
            <a:rPr lang="en-US" sz="900" dirty="0"/>
            <a:t>System closes to balance the Tentative Work Program (G1)</a:t>
          </a:r>
        </a:p>
      </dgm:t>
    </dgm:pt>
    <dgm:pt modelId="{0EF09F8D-8CD7-438D-87B0-67E9875D3BE1}" type="parTrans" cxnId="{606664EC-DC40-445D-B3CB-E30672A18103}">
      <dgm:prSet/>
      <dgm:spPr/>
      <dgm:t>
        <a:bodyPr/>
        <a:lstStyle/>
        <a:p>
          <a:endParaRPr lang="en-US"/>
        </a:p>
      </dgm:t>
    </dgm:pt>
    <dgm:pt modelId="{F742DA45-F176-4A1F-800E-8308407A3FC3}" type="sibTrans" cxnId="{606664EC-DC40-445D-B3CB-E30672A18103}">
      <dgm:prSet/>
      <dgm:spPr/>
      <dgm:t>
        <a:bodyPr/>
        <a:lstStyle/>
        <a:p>
          <a:endParaRPr lang="en-US"/>
        </a:p>
      </dgm:t>
    </dgm:pt>
    <dgm:pt modelId="{7EF511AB-EF4D-4AD6-820B-D1932819F01C}">
      <dgm:prSet phldrT="[Text]" custT="1"/>
      <dgm:spPr/>
      <dgm:t>
        <a:bodyPr/>
        <a:lstStyle/>
        <a:p>
          <a:r>
            <a:rPr lang="en-US" sz="1200" b="1" dirty="0"/>
            <a:t>DECEMBER</a:t>
          </a:r>
        </a:p>
        <a:p>
          <a:r>
            <a:rPr lang="en-US" sz="900" dirty="0"/>
            <a:t>Hold Work Program E-Public Hearing &amp; present tentative to the TPO’s</a:t>
          </a:r>
        </a:p>
      </dgm:t>
    </dgm:pt>
    <dgm:pt modelId="{C13924E7-3434-4BA4-BC58-C261CEFA2102}" type="parTrans" cxnId="{E89A2B00-33BF-4E9F-AEA2-055768F4DCB3}">
      <dgm:prSet/>
      <dgm:spPr/>
      <dgm:t>
        <a:bodyPr/>
        <a:lstStyle/>
        <a:p>
          <a:endParaRPr lang="en-US"/>
        </a:p>
      </dgm:t>
    </dgm:pt>
    <dgm:pt modelId="{CB2174F8-36FA-4D38-BB35-D494D2AF093B}" type="sibTrans" cxnId="{E89A2B00-33BF-4E9F-AEA2-055768F4DCB3}">
      <dgm:prSet/>
      <dgm:spPr/>
      <dgm:t>
        <a:bodyPr/>
        <a:lstStyle/>
        <a:p>
          <a:endParaRPr lang="en-US"/>
        </a:p>
      </dgm:t>
    </dgm:pt>
    <dgm:pt modelId="{017226A9-2D7C-4D5A-896E-F6E4E451BD99}">
      <dgm:prSet phldrT="[Text]" custT="1"/>
      <dgm:spPr/>
      <dgm:t>
        <a:bodyPr/>
        <a:lstStyle/>
        <a:p>
          <a:r>
            <a:rPr lang="en-US" sz="1200" b="1" dirty="0"/>
            <a:t>JANUARY</a:t>
          </a:r>
        </a:p>
        <a:p>
          <a:r>
            <a:rPr lang="en-US" sz="900" dirty="0"/>
            <a:t>Secretary Review by Central Office &amp; Florida Transportation Commission Assessment</a:t>
          </a:r>
        </a:p>
      </dgm:t>
    </dgm:pt>
    <dgm:pt modelId="{A74E00CB-199D-4808-A564-F255399CCB0C}" type="parTrans" cxnId="{AD6E2694-39B8-41AA-B667-63A46F12AE3D}">
      <dgm:prSet/>
      <dgm:spPr/>
      <dgm:t>
        <a:bodyPr/>
        <a:lstStyle/>
        <a:p>
          <a:endParaRPr lang="en-US"/>
        </a:p>
      </dgm:t>
    </dgm:pt>
    <dgm:pt modelId="{EE143E86-63FA-4AAC-B6AF-160E91EF7DE2}" type="sibTrans" cxnId="{AD6E2694-39B8-41AA-B667-63A46F12AE3D}">
      <dgm:prSet/>
      <dgm:spPr/>
      <dgm:t>
        <a:bodyPr/>
        <a:lstStyle/>
        <a:p>
          <a:endParaRPr lang="en-US"/>
        </a:p>
      </dgm:t>
    </dgm:pt>
    <dgm:pt modelId="{EA80853C-3572-4D67-8CFA-F41CFAE8C0E2}">
      <dgm:prSet custT="1"/>
      <dgm:spPr/>
      <dgm:t>
        <a:bodyPr/>
        <a:lstStyle/>
        <a:p>
          <a:r>
            <a:rPr lang="en-US" sz="1200" b="1" dirty="0"/>
            <a:t>FEBRUARY</a:t>
          </a:r>
        </a:p>
        <a:p>
          <a:r>
            <a:rPr lang="en-US" sz="900" dirty="0"/>
            <a:t>Central Office submits Tentative to Governor’s Office &amp; Legislature</a:t>
          </a:r>
        </a:p>
      </dgm:t>
    </dgm:pt>
    <dgm:pt modelId="{F60CBE91-5729-4860-A4C7-1D6B51D3068B}" type="parTrans" cxnId="{3A4A89E2-6D66-4103-975B-95A263E9D21F}">
      <dgm:prSet/>
      <dgm:spPr/>
      <dgm:t>
        <a:bodyPr/>
        <a:lstStyle/>
        <a:p>
          <a:endParaRPr lang="en-US"/>
        </a:p>
      </dgm:t>
    </dgm:pt>
    <dgm:pt modelId="{76DD7B7C-005B-4B1B-A9F8-34BFF6E8F484}" type="sibTrans" cxnId="{3A4A89E2-6D66-4103-975B-95A263E9D21F}">
      <dgm:prSet/>
      <dgm:spPr/>
      <dgm:t>
        <a:bodyPr/>
        <a:lstStyle/>
        <a:p>
          <a:endParaRPr lang="en-US"/>
        </a:p>
      </dgm:t>
    </dgm:pt>
    <dgm:pt modelId="{37D2A853-BB09-4A09-88C5-9E1F97915B0B}">
      <dgm:prSet custT="1"/>
      <dgm:spPr/>
      <dgm:t>
        <a:bodyPr/>
        <a:lstStyle/>
        <a:p>
          <a:r>
            <a:rPr lang="en-US" sz="1200" b="1" dirty="0"/>
            <a:t>MARCH</a:t>
          </a:r>
        </a:p>
        <a:p>
          <a:r>
            <a:rPr lang="en-US" sz="900" dirty="0"/>
            <a:t>Statewide Public Hearing</a:t>
          </a:r>
        </a:p>
        <a:p>
          <a:r>
            <a:rPr lang="en-US" sz="900" dirty="0"/>
            <a:t>Legislature Convenes</a:t>
          </a:r>
        </a:p>
      </dgm:t>
    </dgm:pt>
    <dgm:pt modelId="{E47FCA21-C5E0-491B-A2C3-5F96C40177BA}" type="parTrans" cxnId="{FD766513-F239-4C61-BC45-3E1D58ECBB58}">
      <dgm:prSet/>
      <dgm:spPr/>
      <dgm:t>
        <a:bodyPr/>
        <a:lstStyle/>
        <a:p>
          <a:endParaRPr lang="en-US"/>
        </a:p>
      </dgm:t>
    </dgm:pt>
    <dgm:pt modelId="{54542F70-85FA-42A4-AE19-5633630570CE}" type="sibTrans" cxnId="{FD766513-F239-4C61-BC45-3E1D58ECBB58}">
      <dgm:prSet/>
      <dgm:spPr/>
      <dgm:t>
        <a:bodyPr/>
        <a:lstStyle/>
        <a:p>
          <a:endParaRPr lang="en-US"/>
        </a:p>
      </dgm:t>
    </dgm:pt>
    <dgm:pt modelId="{18698D89-B648-4B9A-A5BF-BE2AF0044C4B}">
      <dgm:prSet custT="1"/>
      <dgm:spPr/>
      <dgm:t>
        <a:bodyPr/>
        <a:lstStyle/>
        <a:p>
          <a:r>
            <a:rPr lang="en-US" sz="1200" b="1" dirty="0"/>
            <a:t>APRIL-JUNE</a:t>
          </a:r>
        </a:p>
        <a:p>
          <a:r>
            <a:rPr lang="en-US" sz="900" dirty="0"/>
            <a:t>Address concerns and make final decisions</a:t>
          </a:r>
        </a:p>
      </dgm:t>
    </dgm:pt>
    <dgm:pt modelId="{D12C1BED-6030-4631-8F31-EA673C5FA02E}" type="parTrans" cxnId="{55E39F80-A3DA-4C17-974A-7C97393E7C2B}">
      <dgm:prSet/>
      <dgm:spPr/>
      <dgm:t>
        <a:bodyPr/>
        <a:lstStyle/>
        <a:p>
          <a:endParaRPr lang="en-US"/>
        </a:p>
      </dgm:t>
    </dgm:pt>
    <dgm:pt modelId="{454A0304-4933-43D8-93AE-C22334840D1B}" type="sibTrans" cxnId="{55E39F80-A3DA-4C17-974A-7C97393E7C2B}">
      <dgm:prSet/>
      <dgm:spPr/>
      <dgm:t>
        <a:bodyPr/>
        <a:lstStyle/>
        <a:p>
          <a:endParaRPr lang="en-US"/>
        </a:p>
      </dgm:t>
    </dgm:pt>
    <dgm:pt modelId="{D615B65B-2CAA-4B7C-99E7-2E46C15061B7}" type="pres">
      <dgm:prSet presAssocID="{628FC9F5-7427-416A-876F-1BAA5CDA7FD0}" presName="Name0" presStyleCnt="0">
        <dgm:presLayoutVars>
          <dgm:dir/>
          <dgm:resizeHandles val="exact"/>
        </dgm:presLayoutVars>
      </dgm:prSet>
      <dgm:spPr/>
    </dgm:pt>
    <dgm:pt modelId="{4BBC0031-175F-4C43-9554-D27DAD08304A}" type="pres">
      <dgm:prSet presAssocID="{628FC9F5-7427-416A-876F-1BAA5CDA7FD0}" presName="cycle" presStyleCnt="0"/>
      <dgm:spPr/>
    </dgm:pt>
    <dgm:pt modelId="{77290496-8CE1-4CBD-AA6A-57763528FC20}" type="pres">
      <dgm:prSet presAssocID="{97E14544-7819-4B98-8463-77E52035AAE0}" presName="nodeFirstNode" presStyleLbl="node1" presStyleIdx="0" presStyleCnt="8" custScaleX="147523" custScaleY="170931" custRadScaleRad="86744" custRadScaleInc="0">
        <dgm:presLayoutVars>
          <dgm:bulletEnabled val="1"/>
        </dgm:presLayoutVars>
      </dgm:prSet>
      <dgm:spPr/>
    </dgm:pt>
    <dgm:pt modelId="{BF3ADC5F-FE90-46A8-9F63-8EE064328EB2}" type="pres">
      <dgm:prSet presAssocID="{D5166DDA-A504-4285-AD00-1EED18175DAB}" presName="sibTransFirstNode" presStyleLbl="bgShp" presStyleIdx="0" presStyleCnt="1"/>
      <dgm:spPr/>
    </dgm:pt>
    <dgm:pt modelId="{5FFD9C3B-A835-4386-9570-65CBDEDAD46F}" type="pres">
      <dgm:prSet presAssocID="{3F1D4D2C-23A2-43C3-B601-A1635F42F0D9}" presName="nodeFollowingNodes" presStyleLbl="node1" presStyleIdx="1" presStyleCnt="8" custScaleX="177178" custScaleY="147014" custRadScaleRad="82917" custRadScaleInc="55223">
        <dgm:presLayoutVars>
          <dgm:bulletEnabled val="1"/>
        </dgm:presLayoutVars>
      </dgm:prSet>
      <dgm:spPr/>
    </dgm:pt>
    <dgm:pt modelId="{D7D27C9C-E92F-4EC9-B435-B10182D6FB57}" type="pres">
      <dgm:prSet presAssocID="{5E028FAD-708A-4F58-9EA0-6438B84F99C0}" presName="nodeFollowingNodes" presStyleLbl="node1" presStyleIdx="2" presStyleCnt="8" custScaleX="131645" custScaleY="177153" custRadScaleRad="96348" custRadScaleInc="33424">
        <dgm:presLayoutVars>
          <dgm:bulletEnabled val="1"/>
        </dgm:presLayoutVars>
      </dgm:prSet>
      <dgm:spPr/>
    </dgm:pt>
    <dgm:pt modelId="{EE5E1796-F970-4DEE-A138-812BA8B52207}" type="pres">
      <dgm:prSet presAssocID="{7EF511AB-EF4D-4AD6-820B-D1932819F01C}" presName="nodeFollowingNodes" presStyleLbl="node1" presStyleIdx="3" presStyleCnt="8" custScaleX="138022" custScaleY="169237" custRadScaleRad="124083" custRadScaleInc="-1570">
        <dgm:presLayoutVars>
          <dgm:bulletEnabled val="1"/>
        </dgm:presLayoutVars>
      </dgm:prSet>
      <dgm:spPr/>
    </dgm:pt>
    <dgm:pt modelId="{6A2B874E-DB46-4068-811E-A5B678AF3456}" type="pres">
      <dgm:prSet presAssocID="{017226A9-2D7C-4D5A-896E-F6E4E451BD99}" presName="nodeFollowingNodes" presStyleLbl="node1" presStyleIdx="4" presStyleCnt="8" custScaleX="121192" custScaleY="193067" custRadScaleRad="105252" custRadScaleInc="-6452">
        <dgm:presLayoutVars>
          <dgm:bulletEnabled val="1"/>
        </dgm:presLayoutVars>
      </dgm:prSet>
      <dgm:spPr/>
    </dgm:pt>
    <dgm:pt modelId="{CF7FFD73-5289-4A56-80F4-6A995C590353}" type="pres">
      <dgm:prSet presAssocID="{EA80853C-3572-4D67-8CFA-F41CFAE8C0E2}" presName="nodeFollowingNodes" presStyleLbl="node1" presStyleIdx="5" presStyleCnt="8" custScaleX="152591" custScaleY="129635" custRadScaleRad="108510" custRadScaleInc="23623">
        <dgm:presLayoutVars>
          <dgm:bulletEnabled val="1"/>
        </dgm:presLayoutVars>
      </dgm:prSet>
      <dgm:spPr/>
    </dgm:pt>
    <dgm:pt modelId="{740020D7-0243-4DC6-A442-22043A60CE23}" type="pres">
      <dgm:prSet presAssocID="{37D2A853-BB09-4A09-88C5-9E1F97915B0B}" presName="nodeFollowingNodes" presStyleLbl="node1" presStyleIdx="6" presStyleCnt="8" custScaleX="127760" custScaleY="151656" custRadScaleRad="97533" custRadScaleInc="-21263">
        <dgm:presLayoutVars>
          <dgm:bulletEnabled val="1"/>
        </dgm:presLayoutVars>
      </dgm:prSet>
      <dgm:spPr/>
    </dgm:pt>
    <dgm:pt modelId="{5BD11E84-DA69-4239-A6BB-064E04FA6DF2}" type="pres">
      <dgm:prSet presAssocID="{18698D89-B648-4B9A-A5BF-BE2AF0044C4B}" presName="nodeFollowingNodes" presStyleLbl="node1" presStyleIdx="7" presStyleCnt="8" custScaleX="124570" custScaleY="130134" custRadScaleRad="103705" custRadScaleInc="-49434">
        <dgm:presLayoutVars>
          <dgm:bulletEnabled val="1"/>
        </dgm:presLayoutVars>
      </dgm:prSet>
      <dgm:spPr/>
    </dgm:pt>
  </dgm:ptLst>
  <dgm:cxnLst>
    <dgm:cxn modelId="{E89A2B00-33BF-4E9F-AEA2-055768F4DCB3}" srcId="{628FC9F5-7427-416A-876F-1BAA5CDA7FD0}" destId="{7EF511AB-EF4D-4AD6-820B-D1932819F01C}" srcOrd="3" destOrd="0" parTransId="{C13924E7-3434-4BA4-BC58-C261CEFA2102}" sibTransId="{CB2174F8-36FA-4D38-BB35-D494D2AF093B}"/>
    <dgm:cxn modelId="{6A42AA07-8661-40A7-9205-972F5F8FC517}" type="presOf" srcId="{18698D89-B648-4B9A-A5BF-BE2AF0044C4B}" destId="{5BD11E84-DA69-4239-A6BB-064E04FA6DF2}" srcOrd="0" destOrd="0" presId="urn:microsoft.com/office/officeart/2005/8/layout/cycle3"/>
    <dgm:cxn modelId="{FD766513-F239-4C61-BC45-3E1D58ECBB58}" srcId="{628FC9F5-7427-416A-876F-1BAA5CDA7FD0}" destId="{37D2A853-BB09-4A09-88C5-9E1F97915B0B}" srcOrd="6" destOrd="0" parTransId="{E47FCA21-C5E0-491B-A2C3-5F96C40177BA}" sibTransId="{54542F70-85FA-42A4-AE19-5633630570CE}"/>
    <dgm:cxn modelId="{A52F5B16-5B0B-4448-8590-29B5D102D1B9}" type="presOf" srcId="{D5166DDA-A504-4285-AD00-1EED18175DAB}" destId="{BF3ADC5F-FE90-46A8-9F63-8EE064328EB2}" srcOrd="0" destOrd="0" presId="urn:microsoft.com/office/officeart/2005/8/layout/cycle3"/>
    <dgm:cxn modelId="{CBFC3F17-174B-41EC-A85B-84DD5A2E95EE}" srcId="{628FC9F5-7427-416A-876F-1BAA5CDA7FD0}" destId="{3F1D4D2C-23A2-43C3-B601-A1635F42F0D9}" srcOrd="1" destOrd="0" parTransId="{5DA1605A-9EE1-447E-B329-786043598BC4}" sibTransId="{A958598E-7E56-48D8-9170-CE1E068E2C82}"/>
    <dgm:cxn modelId="{01B7FF19-02D8-491A-A4FA-23CA319330CE}" type="presOf" srcId="{97E14544-7819-4B98-8463-77E52035AAE0}" destId="{77290496-8CE1-4CBD-AA6A-57763528FC20}" srcOrd="0" destOrd="0" presId="urn:microsoft.com/office/officeart/2005/8/layout/cycle3"/>
    <dgm:cxn modelId="{B905A828-3A02-4DF0-8331-84BAB54CB593}" type="presOf" srcId="{017226A9-2D7C-4D5A-896E-F6E4E451BD99}" destId="{6A2B874E-DB46-4068-811E-A5B678AF3456}" srcOrd="0" destOrd="0" presId="urn:microsoft.com/office/officeart/2005/8/layout/cycle3"/>
    <dgm:cxn modelId="{55E39F80-A3DA-4C17-974A-7C97393E7C2B}" srcId="{628FC9F5-7427-416A-876F-1BAA5CDA7FD0}" destId="{18698D89-B648-4B9A-A5BF-BE2AF0044C4B}" srcOrd="7" destOrd="0" parTransId="{D12C1BED-6030-4631-8F31-EA673C5FA02E}" sibTransId="{454A0304-4933-43D8-93AE-C22334840D1B}"/>
    <dgm:cxn modelId="{AD6E2694-39B8-41AA-B667-63A46F12AE3D}" srcId="{628FC9F5-7427-416A-876F-1BAA5CDA7FD0}" destId="{017226A9-2D7C-4D5A-896E-F6E4E451BD99}" srcOrd="4" destOrd="0" parTransId="{A74E00CB-199D-4808-A564-F255399CCB0C}" sibTransId="{EE143E86-63FA-4AAC-B6AF-160E91EF7DE2}"/>
    <dgm:cxn modelId="{D53AA19B-CD5D-47F4-BBD7-EC964FFB8030}" type="presOf" srcId="{3F1D4D2C-23A2-43C3-B601-A1635F42F0D9}" destId="{5FFD9C3B-A835-4386-9570-65CBDEDAD46F}" srcOrd="0" destOrd="0" presId="urn:microsoft.com/office/officeart/2005/8/layout/cycle3"/>
    <dgm:cxn modelId="{E614649D-921B-46F9-9F0F-96A8AEA42F6F}" type="presOf" srcId="{628FC9F5-7427-416A-876F-1BAA5CDA7FD0}" destId="{D615B65B-2CAA-4B7C-99E7-2E46C15061B7}" srcOrd="0" destOrd="0" presId="urn:microsoft.com/office/officeart/2005/8/layout/cycle3"/>
    <dgm:cxn modelId="{A81BF9A9-6B11-4CF9-85D7-702B871AB51B}" type="presOf" srcId="{37D2A853-BB09-4A09-88C5-9E1F97915B0B}" destId="{740020D7-0243-4DC6-A442-22043A60CE23}" srcOrd="0" destOrd="0" presId="urn:microsoft.com/office/officeart/2005/8/layout/cycle3"/>
    <dgm:cxn modelId="{41F259CE-1297-44FA-AF93-383CD4E150F7}" type="presOf" srcId="{5E028FAD-708A-4F58-9EA0-6438B84F99C0}" destId="{D7D27C9C-E92F-4EC9-B435-B10182D6FB57}" srcOrd="0" destOrd="0" presId="urn:microsoft.com/office/officeart/2005/8/layout/cycle3"/>
    <dgm:cxn modelId="{5E3DDBE1-8431-4A60-9FAD-7EB2F6BB2309}" srcId="{628FC9F5-7427-416A-876F-1BAA5CDA7FD0}" destId="{97E14544-7819-4B98-8463-77E52035AAE0}" srcOrd="0" destOrd="0" parTransId="{7FBD596A-1EC2-4D8A-B616-E9B1796BECC6}" sibTransId="{D5166DDA-A504-4285-AD00-1EED18175DAB}"/>
    <dgm:cxn modelId="{3A4A89E2-6D66-4103-975B-95A263E9D21F}" srcId="{628FC9F5-7427-416A-876F-1BAA5CDA7FD0}" destId="{EA80853C-3572-4D67-8CFA-F41CFAE8C0E2}" srcOrd="5" destOrd="0" parTransId="{F60CBE91-5729-4860-A4C7-1D6B51D3068B}" sibTransId="{76DD7B7C-005B-4B1B-A9F8-34BFF6E8F484}"/>
    <dgm:cxn modelId="{606664EC-DC40-445D-B3CB-E30672A18103}" srcId="{628FC9F5-7427-416A-876F-1BAA5CDA7FD0}" destId="{5E028FAD-708A-4F58-9EA0-6438B84F99C0}" srcOrd="2" destOrd="0" parTransId="{0EF09F8D-8CD7-438D-87B0-67E9875D3BE1}" sibTransId="{F742DA45-F176-4A1F-800E-8308407A3FC3}"/>
    <dgm:cxn modelId="{7D0940EF-6C4B-46AA-B4E7-8545800C71EA}" type="presOf" srcId="{7EF511AB-EF4D-4AD6-820B-D1932819F01C}" destId="{EE5E1796-F970-4DEE-A138-812BA8B52207}" srcOrd="0" destOrd="0" presId="urn:microsoft.com/office/officeart/2005/8/layout/cycle3"/>
    <dgm:cxn modelId="{F996E4EF-98A6-4480-9FC7-EB5FBE1DA9BF}" type="presOf" srcId="{EA80853C-3572-4D67-8CFA-F41CFAE8C0E2}" destId="{CF7FFD73-5289-4A56-80F4-6A995C590353}" srcOrd="0" destOrd="0" presId="urn:microsoft.com/office/officeart/2005/8/layout/cycle3"/>
    <dgm:cxn modelId="{D92C875E-B30C-4EE7-B90C-661A589E3D6A}" type="presParOf" srcId="{D615B65B-2CAA-4B7C-99E7-2E46C15061B7}" destId="{4BBC0031-175F-4C43-9554-D27DAD08304A}" srcOrd="0" destOrd="0" presId="urn:microsoft.com/office/officeart/2005/8/layout/cycle3"/>
    <dgm:cxn modelId="{7C45B336-99E7-4F5B-A71D-C4DB110E9092}" type="presParOf" srcId="{4BBC0031-175F-4C43-9554-D27DAD08304A}" destId="{77290496-8CE1-4CBD-AA6A-57763528FC20}" srcOrd="0" destOrd="0" presId="urn:microsoft.com/office/officeart/2005/8/layout/cycle3"/>
    <dgm:cxn modelId="{DBA45A31-4404-44B8-A9D6-FE5C97EADEF5}" type="presParOf" srcId="{4BBC0031-175F-4C43-9554-D27DAD08304A}" destId="{BF3ADC5F-FE90-46A8-9F63-8EE064328EB2}" srcOrd="1" destOrd="0" presId="urn:microsoft.com/office/officeart/2005/8/layout/cycle3"/>
    <dgm:cxn modelId="{BA4025BB-28F0-4D6E-89C5-60DEE0239644}" type="presParOf" srcId="{4BBC0031-175F-4C43-9554-D27DAD08304A}" destId="{5FFD9C3B-A835-4386-9570-65CBDEDAD46F}" srcOrd="2" destOrd="0" presId="urn:microsoft.com/office/officeart/2005/8/layout/cycle3"/>
    <dgm:cxn modelId="{71DC8C5D-827D-4122-8356-2C9FC513FC25}" type="presParOf" srcId="{4BBC0031-175F-4C43-9554-D27DAD08304A}" destId="{D7D27C9C-E92F-4EC9-B435-B10182D6FB57}" srcOrd="3" destOrd="0" presId="urn:microsoft.com/office/officeart/2005/8/layout/cycle3"/>
    <dgm:cxn modelId="{7D474327-00C2-445A-BC8C-6D6B987D8832}" type="presParOf" srcId="{4BBC0031-175F-4C43-9554-D27DAD08304A}" destId="{EE5E1796-F970-4DEE-A138-812BA8B52207}" srcOrd="4" destOrd="0" presId="urn:microsoft.com/office/officeart/2005/8/layout/cycle3"/>
    <dgm:cxn modelId="{AF2DA2CC-1313-41D2-B62B-FE40FA580349}" type="presParOf" srcId="{4BBC0031-175F-4C43-9554-D27DAD08304A}" destId="{6A2B874E-DB46-4068-811E-A5B678AF3456}" srcOrd="5" destOrd="0" presId="urn:microsoft.com/office/officeart/2005/8/layout/cycle3"/>
    <dgm:cxn modelId="{1F764FD7-0AD3-41B3-BE99-0471C5B03B4D}" type="presParOf" srcId="{4BBC0031-175F-4C43-9554-D27DAD08304A}" destId="{CF7FFD73-5289-4A56-80F4-6A995C590353}" srcOrd="6" destOrd="0" presId="urn:microsoft.com/office/officeart/2005/8/layout/cycle3"/>
    <dgm:cxn modelId="{D8009E27-61F2-4B1A-B05E-F2A3AAC54F66}" type="presParOf" srcId="{4BBC0031-175F-4C43-9554-D27DAD08304A}" destId="{740020D7-0243-4DC6-A442-22043A60CE23}" srcOrd="7" destOrd="0" presId="urn:microsoft.com/office/officeart/2005/8/layout/cycle3"/>
    <dgm:cxn modelId="{304F3E06-0FD2-46B5-9B46-2731D7625FA8}" type="presParOf" srcId="{4BBC0031-175F-4C43-9554-D27DAD08304A}" destId="{5BD11E84-DA69-4239-A6BB-064E04FA6DF2}" srcOrd="8" destOrd="0" presId="urn:microsoft.com/office/officeart/2005/8/layout/cycle3"/>
  </dgm:cxnLst>
  <dgm:bg/>
  <dgm:whole/>
  <dgm:extLst>
    <a:ext uri="http://schemas.microsoft.com/office/drawing/2008/diagram">
      <dsp:dataModelExt xmlns:dsp="http://schemas.microsoft.com/office/drawing/2008/diagram" relId="rId10"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628FC9F5-7427-416A-876F-1BAA5CDA7FD0}" type="doc">
      <dgm:prSet loTypeId="urn:microsoft.com/office/officeart/2005/8/layout/cycle3" loCatId="cycle" qsTypeId="urn:microsoft.com/office/officeart/2005/8/quickstyle/simple3" qsCatId="simple" csTypeId="urn:microsoft.com/office/officeart/2005/8/colors/colorful5" csCatId="colorful" phldr="1"/>
      <dgm:spPr/>
      <dgm:t>
        <a:bodyPr/>
        <a:lstStyle/>
        <a:p>
          <a:endParaRPr lang="en-US"/>
        </a:p>
      </dgm:t>
    </dgm:pt>
    <dgm:pt modelId="{97E14544-7819-4B98-8463-77E52035AAE0}">
      <dgm:prSet phldrT="[Text]" custT="1"/>
      <dgm:spPr/>
      <dgm:t>
        <a:bodyPr/>
        <a:lstStyle/>
        <a:p>
          <a:r>
            <a:rPr lang="en-US" sz="1200" b="1" dirty="0"/>
            <a:t>JULY</a:t>
          </a:r>
        </a:p>
        <a:p>
          <a:r>
            <a:rPr lang="en-US" sz="900" dirty="0"/>
            <a:t>Final Adoption of Work Program (AD)</a:t>
          </a:r>
        </a:p>
        <a:p>
          <a:r>
            <a:rPr lang="en-US" sz="900" dirty="0"/>
            <a:t>System opens for Tentative activities (G1)</a:t>
          </a:r>
        </a:p>
      </dgm:t>
    </dgm:pt>
    <dgm:pt modelId="{7FBD596A-1EC2-4D8A-B616-E9B1796BECC6}" type="parTrans" cxnId="{5E3DDBE1-8431-4A60-9FAD-7EB2F6BB2309}">
      <dgm:prSet/>
      <dgm:spPr/>
      <dgm:t>
        <a:bodyPr/>
        <a:lstStyle/>
        <a:p>
          <a:endParaRPr lang="en-US"/>
        </a:p>
      </dgm:t>
    </dgm:pt>
    <dgm:pt modelId="{D5166DDA-A504-4285-AD00-1EED18175DAB}" type="sibTrans" cxnId="{5E3DDBE1-8431-4A60-9FAD-7EB2F6BB2309}">
      <dgm:prSet/>
      <dgm:spPr>
        <a:solidFill>
          <a:schemeClr val="accent1">
            <a:lumMod val="75000"/>
          </a:schemeClr>
        </a:solidFill>
      </dgm:spPr>
      <dgm:t>
        <a:bodyPr/>
        <a:lstStyle/>
        <a:p>
          <a:endParaRPr lang="en-US"/>
        </a:p>
      </dgm:t>
    </dgm:pt>
    <dgm:pt modelId="{3F1D4D2C-23A2-43C3-B601-A1635F42F0D9}">
      <dgm:prSet phldrT="[Text]" custT="1"/>
      <dgm:spPr/>
      <dgm:t>
        <a:bodyPr/>
        <a:lstStyle/>
        <a:p>
          <a:r>
            <a:rPr lang="en-US" sz="1200" b="1" dirty="0"/>
            <a:t>AUGUST</a:t>
          </a:r>
        </a:p>
        <a:p>
          <a:r>
            <a:rPr lang="en-US" sz="900" dirty="0"/>
            <a:t>Assimilation of the Tentative Work Program (G1)</a:t>
          </a:r>
        </a:p>
      </dgm:t>
    </dgm:pt>
    <dgm:pt modelId="{5DA1605A-9EE1-447E-B329-786043598BC4}" type="parTrans" cxnId="{CBFC3F17-174B-41EC-A85B-84DD5A2E95EE}">
      <dgm:prSet/>
      <dgm:spPr/>
      <dgm:t>
        <a:bodyPr/>
        <a:lstStyle/>
        <a:p>
          <a:endParaRPr lang="en-US"/>
        </a:p>
      </dgm:t>
    </dgm:pt>
    <dgm:pt modelId="{A958598E-7E56-48D8-9170-CE1E068E2C82}" type="sibTrans" cxnId="{CBFC3F17-174B-41EC-A85B-84DD5A2E95EE}">
      <dgm:prSet/>
      <dgm:spPr/>
      <dgm:t>
        <a:bodyPr/>
        <a:lstStyle/>
        <a:p>
          <a:endParaRPr lang="en-US"/>
        </a:p>
      </dgm:t>
    </dgm:pt>
    <dgm:pt modelId="{5E028FAD-708A-4F58-9EA0-6438B84F99C0}">
      <dgm:prSet phldrT="[Text]" custT="1"/>
      <dgm:spPr/>
      <dgm:t>
        <a:bodyPr/>
        <a:lstStyle/>
        <a:p>
          <a:r>
            <a:rPr lang="en-US" sz="1200" b="1" dirty="0"/>
            <a:t>SEPTEMBER</a:t>
          </a:r>
        </a:p>
        <a:p>
          <a:r>
            <a:rPr lang="en-US" sz="900" dirty="0"/>
            <a:t>System closes to balance the </a:t>
          </a:r>
        </a:p>
        <a:p>
          <a:r>
            <a:rPr lang="en-US" sz="900" dirty="0"/>
            <a:t>Tentative (G1)</a:t>
          </a:r>
        </a:p>
      </dgm:t>
    </dgm:pt>
    <dgm:pt modelId="{0EF09F8D-8CD7-438D-87B0-67E9875D3BE1}" type="parTrans" cxnId="{606664EC-DC40-445D-B3CB-E30672A18103}">
      <dgm:prSet/>
      <dgm:spPr/>
      <dgm:t>
        <a:bodyPr/>
        <a:lstStyle/>
        <a:p>
          <a:endParaRPr lang="en-US"/>
        </a:p>
      </dgm:t>
    </dgm:pt>
    <dgm:pt modelId="{F742DA45-F176-4A1F-800E-8308407A3FC3}" type="sibTrans" cxnId="{606664EC-DC40-445D-B3CB-E30672A18103}">
      <dgm:prSet/>
      <dgm:spPr/>
      <dgm:t>
        <a:bodyPr/>
        <a:lstStyle/>
        <a:p>
          <a:endParaRPr lang="en-US"/>
        </a:p>
      </dgm:t>
    </dgm:pt>
    <dgm:pt modelId="{7EF511AB-EF4D-4AD6-820B-D1932819F01C}">
      <dgm:prSet phldrT="[Text]" custT="1"/>
      <dgm:spPr/>
      <dgm:t>
        <a:bodyPr/>
        <a:lstStyle/>
        <a:p>
          <a:r>
            <a:rPr lang="en-US" sz="1200" b="1" dirty="0"/>
            <a:t>OCTOBER</a:t>
          </a:r>
        </a:p>
        <a:p>
          <a:r>
            <a:rPr lang="en-US" sz="900" dirty="0"/>
            <a:t>Hold Work Program E-Public Hearing &amp; present Tentative (G1) to the TPO’s</a:t>
          </a:r>
        </a:p>
      </dgm:t>
    </dgm:pt>
    <dgm:pt modelId="{C13924E7-3434-4BA4-BC58-C261CEFA2102}" type="parTrans" cxnId="{E89A2B00-33BF-4E9F-AEA2-055768F4DCB3}">
      <dgm:prSet/>
      <dgm:spPr/>
      <dgm:t>
        <a:bodyPr/>
        <a:lstStyle/>
        <a:p>
          <a:endParaRPr lang="en-US"/>
        </a:p>
      </dgm:t>
    </dgm:pt>
    <dgm:pt modelId="{CB2174F8-36FA-4D38-BB35-D494D2AF093B}" type="sibTrans" cxnId="{E89A2B00-33BF-4E9F-AEA2-055768F4DCB3}">
      <dgm:prSet/>
      <dgm:spPr/>
      <dgm:t>
        <a:bodyPr/>
        <a:lstStyle/>
        <a:p>
          <a:endParaRPr lang="en-US"/>
        </a:p>
      </dgm:t>
    </dgm:pt>
    <dgm:pt modelId="{017226A9-2D7C-4D5A-896E-F6E4E451BD99}">
      <dgm:prSet phldrT="[Text]" custT="1"/>
      <dgm:spPr/>
      <dgm:t>
        <a:bodyPr/>
        <a:lstStyle/>
        <a:p>
          <a:r>
            <a:rPr lang="en-US" sz="1200" b="1" dirty="0"/>
            <a:t>NOVEMBER</a:t>
          </a:r>
        </a:p>
        <a:p>
          <a:r>
            <a:rPr lang="en-US" sz="900" dirty="0"/>
            <a:t>Secretary Review by Central Office &amp; Florida Transportation Commission Assessment</a:t>
          </a:r>
        </a:p>
      </dgm:t>
    </dgm:pt>
    <dgm:pt modelId="{A74E00CB-199D-4808-A564-F255399CCB0C}" type="parTrans" cxnId="{AD6E2694-39B8-41AA-B667-63A46F12AE3D}">
      <dgm:prSet/>
      <dgm:spPr/>
      <dgm:t>
        <a:bodyPr/>
        <a:lstStyle/>
        <a:p>
          <a:endParaRPr lang="en-US"/>
        </a:p>
      </dgm:t>
    </dgm:pt>
    <dgm:pt modelId="{EE143E86-63FA-4AAC-B6AF-160E91EF7DE2}" type="sibTrans" cxnId="{AD6E2694-39B8-41AA-B667-63A46F12AE3D}">
      <dgm:prSet/>
      <dgm:spPr/>
      <dgm:t>
        <a:bodyPr/>
        <a:lstStyle/>
        <a:p>
          <a:endParaRPr lang="en-US"/>
        </a:p>
      </dgm:t>
    </dgm:pt>
    <dgm:pt modelId="{EA80853C-3572-4D67-8CFA-F41CFAE8C0E2}">
      <dgm:prSet custT="1"/>
      <dgm:spPr/>
      <dgm:t>
        <a:bodyPr/>
        <a:lstStyle/>
        <a:p>
          <a:r>
            <a:rPr lang="en-US" sz="1200" b="1" dirty="0"/>
            <a:t>DECEMBER</a:t>
          </a:r>
        </a:p>
        <a:p>
          <a:r>
            <a:rPr lang="en-US" sz="900" dirty="0"/>
            <a:t>Central Office submits Tentative (G1) to Governor’s Office &amp; Legislature</a:t>
          </a:r>
        </a:p>
      </dgm:t>
    </dgm:pt>
    <dgm:pt modelId="{F60CBE91-5729-4860-A4C7-1D6B51D3068B}" type="parTrans" cxnId="{3A4A89E2-6D66-4103-975B-95A263E9D21F}">
      <dgm:prSet/>
      <dgm:spPr/>
      <dgm:t>
        <a:bodyPr/>
        <a:lstStyle/>
        <a:p>
          <a:endParaRPr lang="en-US"/>
        </a:p>
      </dgm:t>
    </dgm:pt>
    <dgm:pt modelId="{76DD7B7C-005B-4B1B-A9F8-34BFF6E8F484}" type="sibTrans" cxnId="{3A4A89E2-6D66-4103-975B-95A263E9D21F}">
      <dgm:prSet/>
      <dgm:spPr/>
      <dgm:t>
        <a:bodyPr/>
        <a:lstStyle/>
        <a:p>
          <a:endParaRPr lang="en-US"/>
        </a:p>
      </dgm:t>
    </dgm:pt>
    <dgm:pt modelId="{37D2A853-BB09-4A09-88C5-9E1F97915B0B}">
      <dgm:prSet custT="1"/>
      <dgm:spPr/>
      <dgm:t>
        <a:bodyPr/>
        <a:lstStyle/>
        <a:p>
          <a:r>
            <a:rPr lang="en-US" sz="1200" b="1" dirty="0"/>
            <a:t>JANUARY</a:t>
          </a:r>
        </a:p>
        <a:p>
          <a:r>
            <a:rPr lang="en-US" sz="900" dirty="0"/>
            <a:t>Statewide Public Hearing</a:t>
          </a:r>
        </a:p>
        <a:p>
          <a:r>
            <a:rPr lang="en-US" sz="900" dirty="0"/>
            <a:t>Legislature Convenes</a:t>
          </a:r>
        </a:p>
      </dgm:t>
    </dgm:pt>
    <dgm:pt modelId="{E47FCA21-C5E0-491B-A2C3-5F96C40177BA}" type="parTrans" cxnId="{FD766513-F239-4C61-BC45-3E1D58ECBB58}">
      <dgm:prSet/>
      <dgm:spPr/>
      <dgm:t>
        <a:bodyPr/>
        <a:lstStyle/>
        <a:p>
          <a:endParaRPr lang="en-US"/>
        </a:p>
      </dgm:t>
    </dgm:pt>
    <dgm:pt modelId="{54542F70-85FA-42A4-AE19-5633630570CE}" type="sibTrans" cxnId="{FD766513-F239-4C61-BC45-3E1D58ECBB58}">
      <dgm:prSet/>
      <dgm:spPr/>
      <dgm:t>
        <a:bodyPr/>
        <a:lstStyle/>
        <a:p>
          <a:endParaRPr lang="en-US"/>
        </a:p>
      </dgm:t>
    </dgm:pt>
    <dgm:pt modelId="{18698D89-B648-4B9A-A5BF-BE2AF0044C4B}">
      <dgm:prSet custT="1"/>
      <dgm:spPr/>
      <dgm:t>
        <a:bodyPr/>
        <a:lstStyle/>
        <a:p>
          <a:r>
            <a:rPr lang="en-US" sz="1200" b="1" dirty="0"/>
            <a:t>FEBRUARY-JUNE</a:t>
          </a:r>
        </a:p>
        <a:p>
          <a:r>
            <a:rPr lang="en-US" sz="900" dirty="0"/>
            <a:t>Address concerns and make final decisions</a:t>
          </a:r>
        </a:p>
      </dgm:t>
    </dgm:pt>
    <dgm:pt modelId="{D12C1BED-6030-4631-8F31-EA673C5FA02E}" type="parTrans" cxnId="{55E39F80-A3DA-4C17-974A-7C97393E7C2B}">
      <dgm:prSet/>
      <dgm:spPr/>
      <dgm:t>
        <a:bodyPr/>
        <a:lstStyle/>
        <a:p>
          <a:endParaRPr lang="en-US"/>
        </a:p>
      </dgm:t>
    </dgm:pt>
    <dgm:pt modelId="{454A0304-4933-43D8-93AE-C22334840D1B}" type="sibTrans" cxnId="{55E39F80-A3DA-4C17-974A-7C97393E7C2B}">
      <dgm:prSet/>
      <dgm:spPr/>
      <dgm:t>
        <a:bodyPr/>
        <a:lstStyle/>
        <a:p>
          <a:endParaRPr lang="en-US"/>
        </a:p>
      </dgm:t>
    </dgm:pt>
    <dgm:pt modelId="{D615B65B-2CAA-4B7C-99E7-2E46C15061B7}" type="pres">
      <dgm:prSet presAssocID="{628FC9F5-7427-416A-876F-1BAA5CDA7FD0}" presName="Name0" presStyleCnt="0">
        <dgm:presLayoutVars>
          <dgm:dir/>
          <dgm:resizeHandles val="exact"/>
        </dgm:presLayoutVars>
      </dgm:prSet>
      <dgm:spPr/>
    </dgm:pt>
    <dgm:pt modelId="{4BBC0031-175F-4C43-9554-D27DAD08304A}" type="pres">
      <dgm:prSet presAssocID="{628FC9F5-7427-416A-876F-1BAA5CDA7FD0}" presName="cycle" presStyleCnt="0"/>
      <dgm:spPr/>
    </dgm:pt>
    <dgm:pt modelId="{77290496-8CE1-4CBD-AA6A-57763528FC20}" type="pres">
      <dgm:prSet presAssocID="{97E14544-7819-4B98-8463-77E52035AAE0}" presName="nodeFirstNode" presStyleLbl="node1" presStyleIdx="0" presStyleCnt="8" custScaleX="148181" custScaleY="168329" custRadScaleRad="86744" custRadScaleInc="0">
        <dgm:presLayoutVars>
          <dgm:bulletEnabled val="1"/>
        </dgm:presLayoutVars>
      </dgm:prSet>
      <dgm:spPr/>
    </dgm:pt>
    <dgm:pt modelId="{BF3ADC5F-FE90-46A8-9F63-8EE064328EB2}" type="pres">
      <dgm:prSet presAssocID="{D5166DDA-A504-4285-AD00-1EED18175DAB}" presName="sibTransFirstNode" presStyleLbl="bgShp" presStyleIdx="0" presStyleCnt="1" custScaleX="92395"/>
      <dgm:spPr/>
    </dgm:pt>
    <dgm:pt modelId="{5FFD9C3B-A835-4386-9570-65CBDEDAD46F}" type="pres">
      <dgm:prSet presAssocID="{3F1D4D2C-23A2-43C3-B601-A1635F42F0D9}" presName="nodeFollowingNodes" presStyleLbl="node1" presStyleIdx="1" presStyleCnt="8" custScaleX="132675" custScaleY="121102" custRadScaleRad="111874" custRadScaleInc="56278">
        <dgm:presLayoutVars>
          <dgm:bulletEnabled val="1"/>
        </dgm:presLayoutVars>
      </dgm:prSet>
      <dgm:spPr/>
    </dgm:pt>
    <dgm:pt modelId="{D7D27C9C-E92F-4EC9-B435-B10182D6FB57}" type="pres">
      <dgm:prSet presAssocID="{5E028FAD-708A-4F58-9EA0-6438B84F99C0}" presName="nodeFollowingNodes" presStyleLbl="node1" presStyleIdx="2" presStyleCnt="8" custScaleX="123706" custScaleY="136784" custRadScaleRad="105234" custRadScaleInc="15741">
        <dgm:presLayoutVars>
          <dgm:bulletEnabled val="1"/>
        </dgm:presLayoutVars>
      </dgm:prSet>
      <dgm:spPr/>
    </dgm:pt>
    <dgm:pt modelId="{EE5E1796-F970-4DEE-A138-812BA8B52207}" type="pres">
      <dgm:prSet presAssocID="{7EF511AB-EF4D-4AD6-820B-D1932819F01C}" presName="nodeFollowingNodes" presStyleLbl="node1" presStyleIdx="3" presStyleCnt="8" custScaleX="148873" custScaleY="130796" custRadScaleRad="118422" custRadScaleInc="-31474">
        <dgm:presLayoutVars>
          <dgm:bulletEnabled val="1"/>
        </dgm:presLayoutVars>
      </dgm:prSet>
      <dgm:spPr/>
    </dgm:pt>
    <dgm:pt modelId="{6A2B874E-DB46-4068-811E-A5B678AF3456}" type="pres">
      <dgm:prSet presAssocID="{017226A9-2D7C-4D5A-896E-F6E4E451BD99}" presName="nodeFollowingNodes" presStyleLbl="node1" presStyleIdx="4" presStyleCnt="8" custScaleX="121192" custScaleY="193067" custRadScaleRad="85262" custRadScaleInc="5529">
        <dgm:presLayoutVars>
          <dgm:bulletEnabled val="1"/>
        </dgm:presLayoutVars>
      </dgm:prSet>
      <dgm:spPr/>
    </dgm:pt>
    <dgm:pt modelId="{CF7FFD73-5289-4A56-80F4-6A995C590353}" type="pres">
      <dgm:prSet presAssocID="{EA80853C-3572-4D67-8CFA-F41CFAE8C0E2}" presName="nodeFollowingNodes" presStyleLbl="node1" presStyleIdx="5" presStyleCnt="8" custScaleX="123566" custScaleY="139619" custRadScaleRad="113153" custRadScaleInc="23322">
        <dgm:presLayoutVars>
          <dgm:bulletEnabled val="1"/>
        </dgm:presLayoutVars>
      </dgm:prSet>
      <dgm:spPr/>
    </dgm:pt>
    <dgm:pt modelId="{740020D7-0243-4DC6-A442-22043A60CE23}" type="pres">
      <dgm:prSet presAssocID="{37D2A853-BB09-4A09-88C5-9E1F97915B0B}" presName="nodeFollowingNodes" presStyleLbl="node1" presStyleIdx="6" presStyleCnt="8" custScaleX="106756" custScaleY="151656" custRadScaleRad="101626" custRadScaleInc="-18738">
        <dgm:presLayoutVars>
          <dgm:bulletEnabled val="1"/>
        </dgm:presLayoutVars>
      </dgm:prSet>
      <dgm:spPr/>
    </dgm:pt>
    <dgm:pt modelId="{5BD11E84-DA69-4239-A6BB-064E04FA6DF2}" type="pres">
      <dgm:prSet presAssocID="{18698D89-B648-4B9A-A5BF-BE2AF0044C4B}" presName="nodeFollowingNodes" presStyleLbl="node1" presStyleIdx="7" presStyleCnt="8" custScaleX="124570" custScaleY="130134" custRadScaleRad="99038" custRadScaleInc="-46252">
        <dgm:presLayoutVars>
          <dgm:bulletEnabled val="1"/>
        </dgm:presLayoutVars>
      </dgm:prSet>
      <dgm:spPr/>
    </dgm:pt>
  </dgm:ptLst>
  <dgm:cxnLst>
    <dgm:cxn modelId="{E89A2B00-33BF-4E9F-AEA2-055768F4DCB3}" srcId="{628FC9F5-7427-416A-876F-1BAA5CDA7FD0}" destId="{7EF511AB-EF4D-4AD6-820B-D1932819F01C}" srcOrd="3" destOrd="0" parTransId="{C13924E7-3434-4BA4-BC58-C261CEFA2102}" sibTransId="{CB2174F8-36FA-4D38-BB35-D494D2AF093B}"/>
    <dgm:cxn modelId="{6A42AA07-8661-40A7-9205-972F5F8FC517}" type="presOf" srcId="{18698D89-B648-4B9A-A5BF-BE2AF0044C4B}" destId="{5BD11E84-DA69-4239-A6BB-064E04FA6DF2}" srcOrd="0" destOrd="0" presId="urn:microsoft.com/office/officeart/2005/8/layout/cycle3"/>
    <dgm:cxn modelId="{FD766513-F239-4C61-BC45-3E1D58ECBB58}" srcId="{628FC9F5-7427-416A-876F-1BAA5CDA7FD0}" destId="{37D2A853-BB09-4A09-88C5-9E1F97915B0B}" srcOrd="6" destOrd="0" parTransId="{E47FCA21-C5E0-491B-A2C3-5F96C40177BA}" sibTransId="{54542F70-85FA-42A4-AE19-5633630570CE}"/>
    <dgm:cxn modelId="{A52F5B16-5B0B-4448-8590-29B5D102D1B9}" type="presOf" srcId="{D5166DDA-A504-4285-AD00-1EED18175DAB}" destId="{BF3ADC5F-FE90-46A8-9F63-8EE064328EB2}" srcOrd="0" destOrd="0" presId="urn:microsoft.com/office/officeart/2005/8/layout/cycle3"/>
    <dgm:cxn modelId="{CBFC3F17-174B-41EC-A85B-84DD5A2E95EE}" srcId="{628FC9F5-7427-416A-876F-1BAA5CDA7FD0}" destId="{3F1D4D2C-23A2-43C3-B601-A1635F42F0D9}" srcOrd="1" destOrd="0" parTransId="{5DA1605A-9EE1-447E-B329-786043598BC4}" sibTransId="{A958598E-7E56-48D8-9170-CE1E068E2C82}"/>
    <dgm:cxn modelId="{01B7FF19-02D8-491A-A4FA-23CA319330CE}" type="presOf" srcId="{97E14544-7819-4B98-8463-77E52035AAE0}" destId="{77290496-8CE1-4CBD-AA6A-57763528FC20}" srcOrd="0" destOrd="0" presId="urn:microsoft.com/office/officeart/2005/8/layout/cycle3"/>
    <dgm:cxn modelId="{B905A828-3A02-4DF0-8331-84BAB54CB593}" type="presOf" srcId="{017226A9-2D7C-4D5A-896E-F6E4E451BD99}" destId="{6A2B874E-DB46-4068-811E-A5B678AF3456}" srcOrd="0" destOrd="0" presId="urn:microsoft.com/office/officeart/2005/8/layout/cycle3"/>
    <dgm:cxn modelId="{55E39F80-A3DA-4C17-974A-7C97393E7C2B}" srcId="{628FC9F5-7427-416A-876F-1BAA5CDA7FD0}" destId="{18698D89-B648-4B9A-A5BF-BE2AF0044C4B}" srcOrd="7" destOrd="0" parTransId="{D12C1BED-6030-4631-8F31-EA673C5FA02E}" sibTransId="{454A0304-4933-43D8-93AE-C22334840D1B}"/>
    <dgm:cxn modelId="{AD6E2694-39B8-41AA-B667-63A46F12AE3D}" srcId="{628FC9F5-7427-416A-876F-1BAA5CDA7FD0}" destId="{017226A9-2D7C-4D5A-896E-F6E4E451BD99}" srcOrd="4" destOrd="0" parTransId="{A74E00CB-199D-4808-A564-F255399CCB0C}" sibTransId="{EE143E86-63FA-4AAC-B6AF-160E91EF7DE2}"/>
    <dgm:cxn modelId="{D53AA19B-CD5D-47F4-BBD7-EC964FFB8030}" type="presOf" srcId="{3F1D4D2C-23A2-43C3-B601-A1635F42F0D9}" destId="{5FFD9C3B-A835-4386-9570-65CBDEDAD46F}" srcOrd="0" destOrd="0" presId="urn:microsoft.com/office/officeart/2005/8/layout/cycle3"/>
    <dgm:cxn modelId="{E614649D-921B-46F9-9F0F-96A8AEA42F6F}" type="presOf" srcId="{628FC9F5-7427-416A-876F-1BAA5CDA7FD0}" destId="{D615B65B-2CAA-4B7C-99E7-2E46C15061B7}" srcOrd="0" destOrd="0" presId="urn:microsoft.com/office/officeart/2005/8/layout/cycle3"/>
    <dgm:cxn modelId="{A81BF9A9-6B11-4CF9-85D7-702B871AB51B}" type="presOf" srcId="{37D2A853-BB09-4A09-88C5-9E1F97915B0B}" destId="{740020D7-0243-4DC6-A442-22043A60CE23}" srcOrd="0" destOrd="0" presId="urn:microsoft.com/office/officeart/2005/8/layout/cycle3"/>
    <dgm:cxn modelId="{41F259CE-1297-44FA-AF93-383CD4E150F7}" type="presOf" srcId="{5E028FAD-708A-4F58-9EA0-6438B84F99C0}" destId="{D7D27C9C-E92F-4EC9-B435-B10182D6FB57}" srcOrd="0" destOrd="0" presId="urn:microsoft.com/office/officeart/2005/8/layout/cycle3"/>
    <dgm:cxn modelId="{5E3DDBE1-8431-4A60-9FAD-7EB2F6BB2309}" srcId="{628FC9F5-7427-416A-876F-1BAA5CDA7FD0}" destId="{97E14544-7819-4B98-8463-77E52035AAE0}" srcOrd="0" destOrd="0" parTransId="{7FBD596A-1EC2-4D8A-B616-E9B1796BECC6}" sibTransId="{D5166DDA-A504-4285-AD00-1EED18175DAB}"/>
    <dgm:cxn modelId="{3A4A89E2-6D66-4103-975B-95A263E9D21F}" srcId="{628FC9F5-7427-416A-876F-1BAA5CDA7FD0}" destId="{EA80853C-3572-4D67-8CFA-F41CFAE8C0E2}" srcOrd="5" destOrd="0" parTransId="{F60CBE91-5729-4860-A4C7-1D6B51D3068B}" sibTransId="{76DD7B7C-005B-4B1B-A9F8-34BFF6E8F484}"/>
    <dgm:cxn modelId="{606664EC-DC40-445D-B3CB-E30672A18103}" srcId="{628FC9F5-7427-416A-876F-1BAA5CDA7FD0}" destId="{5E028FAD-708A-4F58-9EA0-6438B84F99C0}" srcOrd="2" destOrd="0" parTransId="{0EF09F8D-8CD7-438D-87B0-67E9875D3BE1}" sibTransId="{F742DA45-F176-4A1F-800E-8308407A3FC3}"/>
    <dgm:cxn modelId="{7D0940EF-6C4B-46AA-B4E7-8545800C71EA}" type="presOf" srcId="{7EF511AB-EF4D-4AD6-820B-D1932819F01C}" destId="{EE5E1796-F970-4DEE-A138-812BA8B52207}" srcOrd="0" destOrd="0" presId="urn:microsoft.com/office/officeart/2005/8/layout/cycle3"/>
    <dgm:cxn modelId="{F996E4EF-98A6-4480-9FC7-EB5FBE1DA9BF}" type="presOf" srcId="{EA80853C-3572-4D67-8CFA-F41CFAE8C0E2}" destId="{CF7FFD73-5289-4A56-80F4-6A995C590353}" srcOrd="0" destOrd="0" presId="urn:microsoft.com/office/officeart/2005/8/layout/cycle3"/>
    <dgm:cxn modelId="{D92C875E-B30C-4EE7-B90C-661A589E3D6A}" type="presParOf" srcId="{D615B65B-2CAA-4B7C-99E7-2E46C15061B7}" destId="{4BBC0031-175F-4C43-9554-D27DAD08304A}" srcOrd="0" destOrd="0" presId="urn:microsoft.com/office/officeart/2005/8/layout/cycle3"/>
    <dgm:cxn modelId="{7C45B336-99E7-4F5B-A71D-C4DB110E9092}" type="presParOf" srcId="{4BBC0031-175F-4C43-9554-D27DAD08304A}" destId="{77290496-8CE1-4CBD-AA6A-57763528FC20}" srcOrd="0" destOrd="0" presId="urn:microsoft.com/office/officeart/2005/8/layout/cycle3"/>
    <dgm:cxn modelId="{DBA45A31-4404-44B8-A9D6-FE5C97EADEF5}" type="presParOf" srcId="{4BBC0031-175F-4C43-9554-D27DAD08304A}" destId="{BF3ADC5F-FE90-46A8-9F63-8EE064328EB2}" srcOrd="1" destOrd="0" presId="urn:microsoft.com/office/officeart/2005/8/layout/cycle3"/>
    <dgm:cxn modelId="{BA4025BB-28F0-4D6E-89C5-60DEE0239644}" type="presParOf" srcId="{4BBC0031-175F-4C43-9554-D27DAD08304A}" destId="{5FFD9C3B-A835-4386-9570-65CBDEDAD46F}" srcOrd="2" destOrd="0" presId="urn:microsoft.com/office/officeart/2005/8/layout/cycle3"/>
    <dgm:cxn modelId="{71DC8C5D-827D-4122-8356-2C9FC513FC25}" type="presParOf" srcId="{4BBC0031-175F-4C43-9554-D27DAD08304A}" destId="{D7D27C9C-E92F-4EC9-B435-B10182D6FB57}" srcOrd="3" destOrd="0" presId="urn:microsoft.com/office/officeart/2005/8/layout/cycle3"/>
    <dgm:cxn modelId="{7D474327-00C2-445A-BC8C-6D6B987D8832}" type="presParOf" srcId="{4BBC0031-175F-4C43-9554-D27DAD08304A}" destId="{EE5E1796-F970-4DEE-A138-812BA8B52207}" srcOrd="4" destOrd="0" presId="urn:microsoft.com/office/officeart/2005/8/layout/cycle3"/>
    <dgm:cxn modelId="{AF2DA2CC-1313-41D2-B62B-FE40FA580349}" type="presParOf" srcId="{4BBC0031-175F-4C43-9554-D27DAD08304A}" destId="{6A2B874E-DB46-4068-811E-A5B678AF3456}" srcOrd="5" destOrd="0" presId="urn:microsoft.com/office/officeart/2005/8/layout/cycle3"/>
    <dgm:cxn modelId="{1F764FD7-0AD3-41B3-BE99-0471C5B03B4D}" type="presParOf" srcId="{4BBC0031-175F-4C43-9554-D27DAD08304A}" destId="{CF7FFD73-5289-4A56-80F4-6A995C590353}" srcOrd="6" destOrd="0" presId="urn:microsoft.com/office/officeart/2005/8/layout/cycle3"/>
    <dgm:cxn modelId="{D8009E27-61F2-4B1A-B05E-F2A3AAC54F66}" type="presParOf" srcId="{4BBC0031-175F-4C43-9554-D27DAD08304A}" destId="{740020D7-0243-4DC6-A442-22043A60CE23}" srcOrd="7" destOrd="0" presId="urn:microsoft.com/office/officeart/2005/8/layout/cycle3"/>
    <dgm:cxn modelId="{304F3E06-0FD2-46B5-9B46-2731D7625FA8}" type="presParOf" srcId="{4BBC0031-175F-4C43-9554-D27DAD08304A}" destId="{5BD11E84-DA69-4239-A6BB-064E04FA6DF2}" srcOrd="8" destOrd="0" presId="urn:microsoft.com/office/officeart/2005/8/layout/cycle3"/>
  </dgm:cxnLst>
  <dgm:bg>
    <a:noFill/>
  </dgm:bg>
  <dgm:whole/>
  <dgm:extLst>
    <a:ext uri="http://schemas.microsoft.com/office/drawing/2008/diagram">
      <dsp:dataModelExt xmlns:dsp="http://schemas.microsoft.com/office/drawing/2008/diagram" relId="rId1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21C0714-B79E-466C-AA19-0D06416B9A66}"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D939A119-6E99-4623-835C-0563FCD5DF5D}">
      <dgm:prSet/>
      <dgm:spPr/>
      <dgm:t>
        <a:bodyPr/>
        <a:lstStyle/>
        <a:p>
          <a:r>
            <a:rPr lang="en-US" i="1" dirty="0"/>
            <a:t>Can a project be submitted for TRIP funds that does not originate from a Regional Transportation Plan?  </a:t>
          </a:r>
          <a:endParaRPr lang="en-US" dirty="0"/>
        </a:p>
      </dgm:t>
    </dgm:pt>
    <dgm:pt modelId="{68BDB4BD-098C-47A5-85E7-21DE6DA2AE6E}" type="parTrans" cxnId="{42E54817-366E-4854-9FFF-A043F3B68C8B}">
      <dgm:prSet/>
      <dgm:spPr/>
      <dgm:t>
        <a:bodyPr/>
        <a:lstStyle/>
        <a:p>
          <a:endParaRPr lang="en-US"/>
        </a:p>
      </dgm:t>
    </dgm:pt>
    <dgm:pt modelId="{20869C55-3D7B-4AE4-93DB-5F76BAF534F0}" type="sibTrans" cxnId="{42E54817-366E-4854-9FFF-A043F3B68C8B}">
      <dgm:prSet/>
      <dgm:spPr/>
      <dgm:t>
        <a:bodyPr/>
        <a:lstStyle/>
        <a:p>
          <a:endParaRPr lang="en-US"/>
        </a:p>
      </dgm:t>
    </dgm:pt>
    <dgm:pt modelId="{B5CC0AC6-8224-4F14-A539-E983C25769C0}">
      <dgm:prSet/>
      <dgm:spPr/>
      <dgm:t>
        <a:bodyPr/>
        <a:lstStyle/>
        <a:p>
          <a:r>
            <a:rPr lang="en-US" dirty="0">
              <a:solidFill>
                <a:schemeClr val="bg1"/>
              </a:solidFill>
            </a:rPr>
            <a:t>No. The project must come from an approved Regional Transportation Plan</a:t>
          </a:r>
          <a:r>
            <a:rPr lang="en-US" dirty="0"/>
            <a:t>.</a:t>
          </a:r>
        </a:p>
      </dgm:t>
    </dgm:pt>
    <dgm:pt modelId="{6D7B1B40-E713-4262-BD00-45D5648A12E0}" type="parTrans" cxnId="{3E5A3E56-7327-43B9-9AF0-81F1A79C00D1}">
      <dgm:prSet/>
      <dgm:spPr/>
      <dgm:t>
        <a:bodyPr/>
        <a:lstStyle/>
        <a:p>
          <a:endParaRPr lang="en-US"/>
        </a:p>
      </dgm:t>
    </dgm:pt>
    <dgm:pt modelId="{A9739D4D-59B3-4E41-ABDD-CEFAA5DFEA65}" type="sibTrans" cxnId="{3E5A3E56-7327-43B9-9AF0-81F1A79C00D1}">
      <dgm:prSet/>
      <dgm:spPr/>
      <dgm:t>
        <a:bodyPr/>
        <a:lstStyle/>
        <a:p>
          <a:endParaRPr lang="en-US"/>
        </a:p>
      </dgm:t>
    </dgm:pt>
    <dgm:pt modelId="{FB8BF6DB-5C5B-4786-AD6A-A01B85DB7FFF}">
      <dgm:prSet/>
      <dgm:spPr/>
      <dgm:t>
        <a:bodyPr/>
        <a:lstStyle/>
        <a:p>
          <a:r>
            <a:rPr lang="en-US" i="1" dirty="0"/>
            <a:t>What does it mean for a project to be "consistent with the Strategic Intermodal System Plan"? </a:t>
          </a:r>
          <a:endParaRPr lang="en-US" dirty="0"/>
        </a:p>
      </dgm:t>
    </dgm:pt>
    <dgm:pt modelId="{425D1D04-39D5-4B3A-B80C-BFBFD54FFA3F}" type="parTrans" cxnId="{96269327-5BD6-4469-A437-8B98B5F2A162}">
      <dgm:prSet/>
      <dgm:spPr/>
      <dgm:t>
        <a:bodyPr/>
        <a:lstStyle/>
        <a:p>
          <a:endParaRPr lang="en-US"/>
        </a:p>
      </dgm:t>
    </dgm:pt>
    <dgm:pt modelId="{30D9B469-DFFD-4BDC-88E8-74911A8A7325}" type="sibTrans" cxnId="{96269327-5BD6-4469-A437-8B98B5F2A162}">
      <dgm:prSet/>
      <dgm:spPr/>
      <dgm:t>
        <a:bodyPr/>
        <a:lstStyle/>
        <a:p>
          <a:endParaRPr lang="en-US"/>
        </a:p>
      </dgm:t>
    </dgm:pt>
    <dgm:pt modelId="{AE5E27E7-1A11-4AEC-B599-82CAD43A0520}">
      <dgm:prSet/>
      <dgm:spPr/>
      <dgm:t>
        <a:bodyPr/>
        <a:lstStyle/>
        <a:p>
          <a:r>
            <a:rPr lang="en-US" dirty="0">
              <a:solidFill>
                <a:schemeClr val="bg1"/>
              </a:solidFill>
            </a:rPr>
            <a:t>Being consistent with the SIS means that the project serves a national, statewide, or regional function, and it serves an integral part of an interconnected regional network.</a:t>
          </a:r>
        </a:p>
      </dgm:t>
    </dgm:pt>
    <dgm:pt modelId="{08788D94-7FE2-47AB-97C4-690BE2808A42}" type="parTrans" cxnId="{480D1C77-9556-42F7-B9F7-11B0A23363F3}">
      <dgm:prSet/>
      <dgm:spPr/>
      <dgm:t>
        <a:bodyPr/>
        <a:lstStyle/>
        <a:p>
          <a:endParaRPr lang="en-US"/>
        </a:p>
      </dgm:t>
    </dgm:pt>
    <dgm:pt modelId="{2382B74E-48C9-4989-AAD7-E3A4962ABB32}" type="sibTrans" cxnId="{480D1C77-9556-42F7-B9F7-11B0A23363F3}">
      <dgm:prSet/>
      <dgm:spPr/>
      <dgm:t>
        <a:bodyPr/>
        <a:lstStyle/>
        <a:p>
          <a:endParaRPr lang="en-US"/>
        </a:p>
      </dgm:t>
    </dgm:pt>
    <dgm:pt modelId="{C883277A-5ECA-4C45-986B-F5C7FA1F0A1C}">
      <dgm:prSet/>
      <dgm:spPr/>
      <dgm:t>
        <a:bodyPr/>
        <a:lstStyle/>
        <a:p>
          <a:r>
            <a:rPr lang="en-US" i="1" dirty="0"/>
            <a:t>If an eligible rural county is granted a waiver or reduction for its share of the non-TRIP match of project costs, can TRIP funds be used to cover the balance? </a:t>
          </a:r>
          <a:endParaRPr lang="en-US" dirty="0"/>
        </a:p>
      </dgm:t>
    </dgm:pt>
    <dgm:pt modelId="{8AFF54DD-AB43-42BD-9109-AB9FE9D0B465}" type="parTrans" cxnId="{7581C172-549F-40C8-8092-3F757F8C4D93}">
      <dgm:prSet/>
      <dgm:spPr/>
      <dgm:t>
        <a:bodyPr/>
        <a:lstStyle/>
        <a:p>
          <a:endParaRPr lang="en-US"/>
        </a:p>
      </dgm:t>
    </dgm:pt>
    <dgm:pt modelId="{305035DD-11C7-454A-8049-FFA51697067C}" type="sibTrans" cxnId="{7581C172-549F-40C8-8092-3F757F8C4D93}">
      <dgm:prSet/>
      <dgm:spPr/>
      <dgm:t>
        <a:bodyPr/>
        <a:lstStyle/>
        <a:p>
          <a:endParaRPr lang="en-US"/>
        </a:p>
      </dgm:t>
    </dgm:pt>
    <dgm:pt modelId="{028A45D8-C352-4382-B70A-3822EB0CA49B}">
      <dgm:prSet/>
      <dgm:spPr/>
      <dgm:t>
        <a:bodyPr/>
        <a:lstStyle/>
        <a:p>
          <a:r>
            <a:rPr lang="en-US" dirty="0">
              <a:solidFill>
                <a:schemeClr val="bg1"/>
              </a:solidFill>
            </a:rPr>
            <a:t>In those instances where a match has been waived or reduced, the scope of the project will have to be reduced.</a:t>
          </a:r>
        </a:p>
      </dgm:t>
    </dgm:pt>
    <dgm:pt modelId="{8E17A101-CBD3-46CA-AAEE-078839CA86FD}" type="parTrans" cxnId="{015E0FB9-4E71-4E16-A967-79608215C341}">
      <dgm:prSet/>
      <dgm:spPr/>
      <dgm:t>
        <a:bodyPr/>
        <a:lstStyle/>
        <a:p>
          <a:endParaRPr lang="en-US"/>
        </a:p>
      </dgm:t>
    </dgm:pt>
    <dgm:pt modelId="{24A9C233-76DA-416F-AAD7-5148FFA2A5C1}" type="sibTrans" cxnId="{015E0FB9-4E71-4E16-A967-79608215C341}">
      <dgm:prSet/>
      <dgm:spPr/>
      <dgm:t>
        <a:bodyPr/>
        <a:lstStyle/>
        <a:p>
          <a:endParaRPr lang="en-US"/>
        </a:p>
      </dgm:t>
    </dgm:pt>
    <dgm:pt modelId="{A51AD3F0-6A59-4D56-A919-5A87FAB40A76}">
      <dgm:prSet/>
      <dgm:spPr/>
      <dgm:t>
        <a:bodyPr/>
        <a:lstStyle/>
        <a:p>
          <a:r>
            <a:rPr lang="en-US" i="1" dirty="0"/>
            <a:t>Who decides what is regionally significant and what are the criteria?</a:t>
          </a:r>
          <a:endParaRPr lang="en-US" dirty="0"/>
        </a:p>
      </dgm:t>
    </dgm:pt>
    <dgm:pt modelId="{62F8539B-C94E-475F-B22E-DE80DA112EAF}" type="parTrans" cxnId="{BD0BF5EB-FBEF-42D1-99EF-70CE4A6ABA32}">
      <dgm:prSet/>
      <dgm:spPr/>
      <dgm:t>
        <a:bodyPr/>
        <a:lstStyle/>
        <a:p>
          <a:endParaRPr lang="en-US"/>
        </a:p>
      </dgm:t>
    </dgm:pt>
    <dgm:pt modelId="{16C0C81D-ABC2-4C55-BC0D-DFA49BB04B65}" type="sibTrans" cxnId="{BD0BF5EB-FBEF-42D1-99EF-70CE4A6ABA32}">
      <dgm:prSet/>
      <dgm:spPr/>
      <dgm:t>
        <a:bodyPr/>
        <a:lstStyle/>
        <a:p>
          <a:endParaRPr lang="en-US"/>
        </a:p>
      </dgm:t>
    </dgm:pt>
    <dgm:pt modelId="{E1345720-4DBB-4867-BE4C-DBDA9CECF850}">
      <dgm:prSet/>
      <dgm:spPr/>
      <dgm:t>
        <a:bodyPr/>
        <a:lstStyle/>
        <a:p>
          <a:r>
            <a:rPr lang="en-US" dirty="0">
              <a:solidFill>
                <a:schemeClr val="bg1"/>
              </a:solidFill>
            </a:rPr>
            <a:t>Regional transportation areas designate regionally significant facilities. The definition of "regionally significant" is expected to vary according to the characteristics and policies of each region.  FDOT has provided guidance for these designations and identified characteristics for consideration.  This information can be found within the resources webpage.</a:t>
          </a:r>
        </a:p>
      </dgm:t>
    </dgm:pt>
    <dgm:pt modelId="{592DF310-E4F9-4953-9CB5-C20DB0C1771F}" type="parTrans" cxnId="{42DAEAB3-AB81-40E7-B2DC-7FDA4F70F832}">
      <dgm:prSet/>
      <dgm:spPr/>
      <dgm:t>
        <a:bodyPr/>
        <a:lstStyle/>
        <a:p>
          <a:endParaRPr lang="en-US"/>
        </a:p>
      </dgm:t>
    </dgm:pt>
    <dgm:pt modelId="{D41DD223-748C-4847-A633-EAAEE9B558EE}" type="sibTrans" cxnId="{42DAEAB3-AB81-40E7-B2DC-7FDA4F70F832}">
      <dgm:prSet/>
      <dgm:spPr/>
      <dgm:t>
        <a:bodyPr/>
        <a:lstStyle/>
        <a:p>
          <a:endParaRPr lang="en-US"/>
        </a:p>
      </dgm:t>
    </dgm:pt>
    <dgm:pt modelId="{0F98868F-B703-4BBA-B462-0CFDDBD0059C}" type="pres">
      <dgm:prSet presAssocID="{521C0714-B79E-466C-AA19-0D06416B9A66}" presName="linear" presStyleCnt="0">
        <dgm:presLayoutVars>
          <dgm:animLvl val="lvl"/>
          <dgm:resizeHandles val="exact"/>
        </dgm:presLayoutVars>
      </dgm:prSet>
      <dgm:spPr/>
    </dgm:pt>
    <dgm:pt modelId="{845F7E85-52E4-409E-A495-0B5DC827CDBD}" type="pres">
      <dgm:prSet presAssocID="{D939A119-6E99-4623-835C-0563FCD5DF5D}" presName="parentText" presStyleLbl="node1" presStyleIdx="0" presStyleCnt="4">
        <dgm:presLayoutVars>
          <dgm:chMax val="0"/>
          <dgm:bulletEnabled val="1"/>
        </dgm:presLayoutVars>
      </dgm:prSet>
      <dgm:spPr/>
    </dgm:pt>
    <dgm:pt modelId="{675CF8AE-AF76-4789-95CF-2F55143F0719}" type="pres">
      <dgm:prSet presAssocID="{D939A119-6E99-4623-835C-0563FCD5DF5D}" presName="childText" presStyleLbl="revTx" presStyleIdx="0" presStyleCnt="4">
        <dgm:presLayoutVars>
          <dgm:bulletEnabled val="1"/>
        </dgm:presLayoutVars>
      </dgm:prSet>
      <dgm:spPr/>
    </dgm:pt>
    <dgm:pt modelId="{34BCF4EF-8807-4902-B3F8-41187574406E}" type="pres">
      <dgm:prSet presAssocID="{FB8BF6DB-5C5B-4786-AD6A-A01B85DB7FFF}" presName="parentText" presStyleLbl="node1" presStyleIdx="1" presStyleCnt="4">
        <dgm:presLayoutVars>
          <dgm:chMax val="0"/>
          <dgm:bulletEnabled val="1"/>
        </dgm:presLayoutVars>
      </dgm:prSet>
      <dgm:spPr/>
    </dgm:pt>
    <dgm:pt modelId="{58A4769B-6CED-4967-BBB4-4C9E601A634F}" type="pres">
      <dgm:prSet presAssocID="{FB8BF6DB-5C5B-4786-AD6A-A01B85DB7FFF}" presName="childText" presStyleLbl="revTx" presStyleIdx="1" presStyleCnt="4">
        <dgm:presLayoutVars>
          <dgm:bulletEnabled val="1"/>
        </dgm:presLayoutVars>
      </dgm:prSet>
      <dgm:spPr/>
    </dgm:pt>
    <dgm:pt modelId="{53989449-060C-4474-AA38-047C92AB9EF2}" type="pres">
      <dgm:prSet presAssocID="{C883277A-5ECA-4C45-986B-F5C7FA1F0A1C}" presName="parentText" presStyleLbl="node1" presStyleIdx="2" presStyleCnt="4">
        <dgm:presLayoutVars>
          <dgm:chMax val="0"/>
          <dgm:bulletEnabled val="1"/>
        </dgm:presLayoutVars>
      </dgm:prSet>
      <dgm:spPr/>
    </dgm:pt>
    <dgm:pt modelId="{03F25A72-934A-4B4B-8FCC-447D42001D91}" type="pres">
      <dgm:prSet presAssocID="{C883277A-5ECA-4C45-986B-F5C7FA1F0A1C}" presName="childText" presStyleLbl="revTx" presStyleIdx="2" presStyleCnt="4">
        <dgm:presLayoutVars>
          <dgm:bulletEnabled val="1"/>
        </dgm:presLayoutVars>
      </dgm:prSet>
      <dgm:spPr/>
    </dgm:pt>
    <dgm:pt modelId="{FD7F2BCF-2FE6-4FF0-B31E-5D36A77E1043}" type="pres">
      <dgm:prSet presAssocID="{A51AD3F0-6A59-4D56-A919-5A87FAB40A76}" presName="parentText" presStyleLbl="node1" presStyleIdx="3" presStyleCnt="4">
        <dgm:presLayoutVars>
          <dgm:chMax val="0"/>
          <dgm:bulletEnabled val="1"/>
        </dgm:presLayoutVars>
      </dgm:prSet>
      <dgm:spPr/>
    </dgm:pt>
    <dgm:pt modelId="{76151CD3-F45D-4A92-A34A-B9A73027A880}" type="pres">
      <dgm:prSet presAssocID="{A51AD3F0-6A59-4D56-A919-5A87FAB40A76}" presName="childText" presStyleLbl="revTx" presStyleIdx="3" presStyleCnt="4">
        <dgm:presLayoutVars>
          <dgm:bulletEnabled val="1"/>
        </dgm:presLayoutVars>
      </dgm:prSet>
      <dgm:spPr/>
    </dgm:pt>
  </dgm:ptLst>
  <dgm:cxnLst>
    <dgm:cxn modelId="{090C1411-B765-45F3-90E7-D27A9D9143EC}" type="presOf" srcId="{D939A119-6E99-4623-835C-0563FCD5DF5D}" destId="{845F7E85-52E4-409E-A495-0B5DC827CDBD}" srcOrd="0" destOrd="0" presId="urn:microsoft.com/office/officeart/2005/8/layout/vList2"/>
    <dgm:cxn modelId="{C5012B16-5842-44C0-9CE0-85CEE3A454C7}" type="presOf" srcId="{AE5E27E7-1A11-4AEC-B599-82CAD43A0520}" destId="{58A4769B-6CED-4967-BBB4-4C9E601A634F}" srcOrd="0" destOrd="0" presId="urn:microsoft.com/office/officeart/2005/8/layout/vList2"/>
    <dgm:cxn modelId="{42E54817-366E-4854-9FFF-A043F3B68C8B}" srcId="{521C0714-B79E-466C-AA19-0D06416B9A66}" destId="{D939A119-6E99-4623-835C-0563FCD5DF5D}" srcOrd="0" destOrd="0" parTransId="{68BDB4BD-098C-47A5-85E7-21DE6DA2AE6E}" sibTransId="{20869C55-3D7B-4AE4-93DB-5F76BAF534F0}"/>
    <dgm:cxn modelId="{1109CC25-A665-4A6C-B7B6-E5A5BE51851C}" type="presOf" srcId="{521C0714-B79E-466C-AA19-0D06416B9A66}" destId="{0F98868F-B703-4BBA-B462-0CFDDBD0059C}" srcOrd="0" destOrd="0" presId="urn:microsoft.com/office/officeart/2005/8/layout/vList2"/>
    <dgm:cxn modelId="{96269327-5BD6-4469-A437-8B98B5F2A162}" srcId="{521C0714-B79E-466C-AA19-0D06416B9A66}" destId="{FB8BF6DB-5C5B-4786-AD6A-A01B85DB7FFF}" srcOrd="1" destOrd="0" parTransId="{425D1D04-39D5-4B3A-B80C-BFBFD54FFA3F}" sibTransId="{30D9B469-DFFD-4BDC-88E8-74911A8A7325}"/>
    <dgm:cxn modelId="{FC708F6B-8348-43F2-BA93-9E89B8350047}" type="presOf" srcId="{A51AD3F0-6A59-4D56-A919-5A87FAB40A76}" destId="{FD7F2BCF-2FE6-4FF0-B31E-5D36A77E1043}" srcOrd="0" destOrd="0" presId="urn:microsoft.com/office/officeart/2005/8/layout/vList2"/>
    <dgm:cxn modelId="{7581C172-549F-40C8-8092-3F757F8C4D93}" srcId="{521C0714-B79E-466C-AA19-0D06416B9A66}" destId="{C883277A-5ECA-4C45-986B-F5C7FA1F0A1C}" srcOrd="2" destOrd="0" parTransId="{8AFF54DD-AB43-42BD-9109-AB9FE9D0B465}" sibTransId="{305035DD-11C7-454A-8049-FFA51697067C}"/>
    <dgm:cxn modelId="{3E5A3E56-7327-43B9-9AF0-81F1A79C00D1}" srcId="{D939A119-6E99-4623-835C-0563FCD5DF5D}" destId="{B5CC0AC6-8224-4F14-A539-E983C25769C0}" srcOrd="0" destOrd="0" parTransId="{6D7B1B40-E713-4262-BD00-45D5648A12E0}" sibTransId="{A9739D4D-59B3-4E41-ABDD-CEFAA5DFEA65}"/>
    <dgm:cxn modelId="{480D1C77-9556-42F7-B9F7-11B0A23363F3}" srcId="{FB8BF6DB-5C5B-4786-AD6A-A01B85DB7FFF}" destId="{AE5E27E7-1A11-4AEC-B599-82CAD43A0520}" srcOrd="0" destOrd="0" parTransId="{08788D94-7FE2-47AB-97C4-690BE2808A42}" sibTransId="{2382B74E-48C9-4989-AAD7-E3A4962ABB32}"/>
    <dgm:cxn modelId="{37B37458-3006-4D83-8E44-6004A484270E}" type="presOf" srcId="{C883277A-5ECA-4C45-986B-F5C7FA1F0A1C}" destId="{53989449-060C-4474-AA38-047C92AB9EF2}" srcOrd="0" destOrd="0" presId="urn:microsoft.com/office/officeart/2005/8/layout/vList2"/>
    <dgm:cxn modelId="{271C6195-D0AB-4C93-B448-AD7D77B67DD4}" type="presOf" srcId="{FB8BF6DB-5C5B-4786-AD6A-A01B85DB7FFF}" destId="{34BCF4EF-8807-4902-B3F8-41187574406E}" srcOrd="0" destOrd="0" presId="urn:microsoft.com/office/officeart/2005/8/layout/vList2"/>
    <dgm:cxn modelId="{42DAEAB3-AB81-40E7-B2DC-7FDA4F70F832}" srcId="{A51AD3F0-6A59-4D56-A919-5A87FAB40A76}" destId="{E1345720-4DBB-4867-BE4C-DBDA9CECF850}" srcOrd="0" destOrd="0" parTransId="{592DF310-E4F9-4953-9CB5-C20DB0C1771F}" sibTransId="{D41DD223-748C-4847-A633-EAAEE9B558EE}"/>
    <dgm:cxn modelId="{015E0FB9-4E71-4E16-A967-79608215C341}" srcId="{C883277A-5ECA-4C45-986B-F5C7FA1F0A1C}" destId="{028A45D8-C352-4382-B70A-3822EB0CA49B}" srcOrd="0" destOrd="0" parTransId="{8E17A101-CBD3-46CA-AAEE-078839CA86FD}" sibTransId="{24A9C233-76DA-416F-AAD7-5148FFA2A5C1}"/>
    <dgm:cxn modelId="{1CC18ADF-1E76-482D-BAD5-3182AD9E6EA4}" type="presOf" srcId="{E1345720-4DBB-4867-BE4C-DBDA9CECF850}" destId="{76151CD3-F45D-4A92-A34A-B9A73027A880}" srcOrd="0" destOrd="0" presId="urn:microsoft.com/office/officeart/2005/8/layout/vList2"/>
    <dgm:cxn modelId="{BD0BF5EB-FBEF-42D1-99EF-70CE4A6ABA32}" srcId="{521C0714-B79E-466C-AA19-0D06416B9A66}" destId="{A51AD3F0-6A59-4D56-A919-5A87FAB40A76}" srcOrd="3" destOrd="0" parTransId="{62F8539B-C94E-475F-B22E-DE80DA112EAF}" sibTransId="{16C0C81D-ABC2-4C55-BC0D-DFA49BB04B65}"/>
    <dgm:cxn modelId="{9256E8F1-14D5-4BE2-82F3-1F654E7F226A}" type="presOf" srcId="{028A45D8-C352-4382-B70A-3822EB0CA49B}" destId="{03F25A72-934A-4B4B-8FCC-447D42001D91}" srcOrd="0" destOrd="0" presId="urn:microsoft.com/office/officeart/2005/8/layout/vList2"/>
    <dgm:cxn modelId="{526C72FA-CE35-4430-973A-3BCDEB0D3177}" type="presOf" srcId="{B5CC0AC6-8224-4F14-A539-E983C25769C0}" destId="{675CF8AE-AF76-4789-95CF-2F55143F0719}" srcOrd="0" destOrd="0" presId="urn:microsoft.com/office/officeart/2005/8/layout/vList2"/>
    <dgm:cxn modelId="{0E0D5146-9CD8-473C-813A-7F76D607F324}" type="presParOf" srcId="{0F98868F-B703-4BBA-B462-0CFDDBD0059C}" destId="{845F7E85-52E4-409E-A495-0B5DC827CDBD}" srcOrd="0" destOrd="0" presId="urn:microsoft.com/office/officeart/2005/8/layout/vList2"/>
    <dgm:cxn modelId="{1EAF819C-8732-4254-AB3E-100C923FBDB1}" type="presParOf" srcId="{0F98868F-B703-4BBA-B462-0CFDDBD0059C}" destId="{675CF8AE-AF76-4789-95CF-2F55143F0719}" srcOrd="1" destOrd="0" presId="urn:microsoft.com/office/officeart/2005/8/layout/vList2"/>
    <dgm:cxn modelId="{85FEEEC1-3EAD-4906-821F-5129E7D83109}" type="presParOf" srcId="{0F98868F-B703-4BBA-B462-0CFDDBD0059C}" destId="{34BCF4EF-8807-4902-B3F8-41187574406E}" srcOrd="2" destOrd="0" presId="urn:microsoft.com/office/officeart/2005/8/layout/vList2"/>
    <dgm:cxn modelId="{CE482FFE-7664-4A3C-9284-17CFACE091D1}" type="presParOf" srcId="{0F98868F-B703-4BBA-B462-0CFDDBD0059C}" destId="{58A4769B-6CED-4967-BBB4-4C9E601A634F}" srcOrd="3" destOrd="0" presId="urn:microsoft.com/office/officeart/2005/8/layout/vList2"/>
    <dgm:cxn modelId="{74536E80-FA72-4112-9A47-3DB74CCFA424}" type="presParOf" srcId="{0F98868F-B703-4BBA-B462-0CFDDBD0059C}" destId="{53989449-060C-4474-AA38-047C92AB9EF2}" srcOrd="4" destOrd="0" presId="urn:microsoft.com/office/officeart/2005/8/layout/vList2"/>
    <dgm:cxn modelId="{6194DFAE-CEA1-4299-8B16-AF7C1BFE203C}" type="presParOf" srcId="{0F98868F-B703-4BBA-B462-0CFDDBD0059C}" destId="{03F25A72-934A-4B4B-8FCC-447D42001D91}" srcOrd="5" destOrd="0" presId="urn:microsoft.com/office/officeart/2005/8/layout/vList2"/>
    <dgm:cxn modelId="{953376B2-84EF-4287-BD2C-C2CC1BF47393}" type="presParOf" srcId="{0F98868F-B703-4BBA-B462-0CFDDBD0059C}" destId="{FD7F2BCF-2FE6-4FF0-B31E-5D36A77E1043}" srcOrd="6" destOrd="0" presId="urn:microsoft.com/office/officeart/2005/8/layout/vList2"/>
    <dgm:cxn modelId="{366D96CF-8A4B-4A70-BCE4-65EE83F36612}" type="presParOf" srcId="{0F98868F-B703-4BBA-B462-0CFDDBD0059C}" destId="{76151CD3-F45D-4A92-A34A-B9A73027A880}" srcOrd="7" destOrd="0" presId="urn:microsoft.com/office/officeart/2005/8/layout/vList2"/>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3ADC5F-FE90-46A8-9F63-8EE064328EB2}">
      <dsp:nvSpPr>
        <dsp:cNvPr id="0" name=""/>
        <dsp:cNvSpPr/>
      </dsp:nvSpPr>
      <dsp:spPr>
        <a:xfrm>
          <a:off x="240952" y="315767"/>
          <a:ext cx="4029101" cy="4029101"/>
        </a:xfrm>
        <a:prstGeom prst="circularArrow">
          <a:avLst>
            <a:gd name="adj1" fmla="val 5544"/>
            <a:gd name="adj2" fmla="val 330680"/>
            <a:gd name="adj3" fmla="val 14104652"/>
            <a:gd name="adj4" fmla="val 17188983"/>
            <a:gd name="adj5" fmla="val 5757"/>
          </a:avLst>
        </a:prstGeom>
        <a:solidFill>
          <a:schemeClr val="accent1">
            <a:lumMod val="75000"/>
          </a:schemeClr>
        </a:solidFill>
        <a:ln>
          <a:noFill/>
        </a:ln>
        <a:effectLst/>
      </dsp:spPr>
      <dsp:style>
        <a:lnRef idx="0">
          <a:scrgbClr r="0" g="0" b="0"/>
        </a:lnRef>
        <a:fillRef idx="1">
          <a:scrgbClr r="0" g="0" b="0"/>
        </a:fillRef>
        <a:effectRef idx="1">
          <a:scrgbClr r="0" g="0" b="0"/>
        </a:effectRef>
        <a:fontRef idx="minor"/>
      </dsp:style>
    </dsp:sp>
    <dsp:sp modelId="{77290496-8CE1-4CBD-AA6A-57763528FC20}">
      <dsp:nvSpPr>
        <dsp:cNvPr id="0" name=""/>
        <dsp:cNvSpPr/>
      </dsp:nvSpPr>
      <dsp:spPr>
        <a:xfrm>
          <a:off x="1449123" y="268555"/>
          <a:ext cx="1612760" cy="934331"/>
        </a:xfrm>
        <a:prstGeom prst="roundRect">
          <a:avLst/>
        </a:prstGeom>
        <a:gradFill rotWithShape="0">
          <a:gsLst>
            <a:gs pos="0">
              <a:schemeClr val="accent2">
                <a:hueOff val="0"/>
                <a:satOff val="0"/>
                <a:lumOff val="0"/>
                <a:alphaOff val="0"/>
                <a:tint val="60000"/>
                <a:lumMod val="104000"/>
              </a:schemeClr>
            </a:gs>
            <a:gs pos="100000">
              <a:schemeClr val="accent2">
                <a:hueOff val="0"/>
                <a:satOff val="0"/>
                <a:lumOff val="0"/>
                <a:alphaOff val="0"/>
                <a:tint val="84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t>JULY</a:t>
          </a:r>
        </a:p>
        <a:p>
          <a:pPr marL="0" lvl="0" indent="0" algn="ctr" defTabSz="533400">
            <a:lnSpc>
              <a:spcPct val="90000"/>
            </a:lnSpc>
            <a:spcBef>
              <a:spcPct val="0"/>
            </a:spcBef>
            <a:spcAft>
              <a:spcPct val="35000"/>
            </a:spcAft>
            <a:buNone/>
          </a:pPr>
          <a:r>
            <a:rPr lang="en-US" sz="900" kern="1200" dirty="0"/>
            <a:t>Final Adoption of Work Program (AD)</a:t>
          </a:r>
        </a:p>
        <a:p>
          <a:pPr marL="0" lvl="0" indent="0" algn="ctr" defTabSz="533400">
            <a:lnSpc>
              <a:spcPct val="90000"/>
            </a:lnSpc>
            <a:spcBef>
              <a:spcPct val="0"/>
            </a:spcBef>
            <a:spcAft>
              <a:spcPct val="35000"/>
            </a:spcAft>
            <a:buNone/>
          </a:pPr>
          <a:r>
            <a:rPr lang="en-US" sz="900" kern="1200" dirty="0"/>
            <a:t>System opens for tentative activities (G1)</a:t>
          </a:r>
        </a:p>
      </dsp:txBody>
      <dsp:txXfrm>
        <a:off x="1494733" y="314165"/>
        <a:ext cx="1521540" cy="843111"/>
      </dsp:txXfrm>
    </dsp:sp>
    <dsp:sp modelId="{5FFD9C3B-A835-4386-9570-65CBDEDAD46F}">
      <dsp:nvSpPr>
        <dsp:cNvPr id="0" name=""/>
        <dsp:cNvSpPr/>
      </dsp:nvSpPr>
      <dsp:spPr>
        <a:xfrm>
          <a:off x="2595286" y="1269714"/>
          <a:ext cx="1936956" cy="803598"/>
        </a:xfrm>
        <a:prstGeom prst="roundRect">
          <a:avLst/>
        </a:prstGeom>
        <a:gradFill rotWithShape="0">
          <a:gsLst>
            <a:gs pos="0">
              <a:schemeClr val="accent3">
                <a:hueOff val="0"/>
                <a:satOff val="0"/>
                <a:lumOff val="0"/>
                <a:alphaOff val="0"/>
                <a:tint val="60000"/>
                <a:lumMod val="104000"/>
              </a:schemeClr>
            </a:gs>
            <a:gs pos="100000">
              <a:schemeClr val="accent3">
                <a:hueOff val="0"/>
                <a:satOff val="0"/>
                <a:lumOff val="0"/>
                <a:alphaOff val="0"/>
                <a:tint val="84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t>AUGUST-OCTOBER</a:t>
          </a:r>
        </a:p>
        <a:p>
          <a:pPr marL="0" lvl="0" indent="0" algn="ctr" defTabSz="533400">
            <a:lnSpc>
              <a:spcPct val="90000"/>
            </a:lnSpc>
            <a:spcBef>
              <a:spcPct val="0"/>
            </a:spcBef>
            <a:spcAft>
              <a:spcPct val="35000"/>
            </a:spcAft>
            <a:buNone/>
          </a:pPr>
          <a:r>
            <a:rPr lang="en-US" sz="900" kern="1200" dirty="0"/>
            <a:t>Assimilation of the Tentative Work Program (G1</a:t>
          </a:r>
          <a:r>
            <a:rPr lang="en-US" sz="1400" kern="1200" dirty="0"/>
            <a:t>)</a:t>
          </a:r>
        </a:p>
      </dsp:txBody>
      <dsp:txXfrm>
        <a:off x="2634514" y="1308942"/>
        <a:ext cx="1858500" cy="725142"/>
      </dsp:txXfrm>
    </dsp:sp>
    <dsp:sp modelId="{D7D27C9C-E92F-4EC9-B435-B10182D6FB57}">
      <dsp:nvSpPr>
        <dsp:cNvPr id="0" name=""/>
        <dsp:cNvSpPr/>
      </dsp:nvSpPr>
      <dsp:spPr>
        <a:xfrm>
          <a:off x="3146469" y="2124741"/>
          <a:ext cx="1439178" cy="968341"/>
        </a:xfrm>
        <a:prstGeom prst="roundRect">
          <a:avLst/>
        </a:prstGeom>
        <a:gradFill rotWithShape="0">
          <a:gsLst>
            <a:gs pos="0">
              <a:schemeClr val="accent4">
                <a:hueOff val="0"/>
                <a:satOff val="0"/>
                <a:lumOff val="0"/>
                <a:alphaOff val="0"/>
                <a:tint val="60000"/>
                <a:lumMod val="104000"/>
              </a:schemeClr>
            </a:gs>
            <a:gs pos="100000">
              <a:schemeClr val="accent4">
                <a:hueOff val="0"/>
                <a:satOff val="0"/>
                <a:lumOff val="0"/>
                <a:alphaOff val="0"/>
                <a:tint val="84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t>NOVEMBER</a:t>
          </a:r>
        </a:p>
        <a:p>
          <a:pPr marL="0" lvl="0" indent="0" algn="ctr" defTabSz="533400">
            <a:lnSpc>
              <a:spcPct val="90000"/>
            </a:lnSpc>
            <a:spcBef>
              <a:spcPct val="0"/>
            </a:spcBef>
            <a:spcAft>
              <a:spcPct val="35000"/>
            </a:spcAft>
            <a:buNone/>
          </a:pPr>
          <a:r>
            <a:rPr lang="en-US" sz="900" kern="1200" dirty="0"/>
            <a:t>System closes to balance the Tentative Work Program (G1)</a:t>
          </a:r>
        </a:p>
      </dsp:txBody>
      <dsp:txXfrm>
        <a:off x="3193740" y="2172012"/>
        <a:ext cx="1344636" cy="873799"/>
      </dsp:txXfrm>
    </dsp:sp>
    <dsp:sp modelId="{EE5E1796-F970-4DEE-A138-812BA8B52207}">
      <dsp:nvSpPr>
        <dsp:cNvPr id="0" name=""/>
        <dsp:cNvSpPr/>
      </dsp:nvSpPr>
      <dsp:spPr>
        <a:xfrm>
          <a:off x="3023349" y="3254496"/>
          <a:ext cx="1508893" cy="925071"/>
        </a:xfrm>
        <a:prstGeom prst="roundRect">
          <a:avLst/>
        </a:prstGeom>
        <a:gradFill rotWithShape="0">
          <a:gsLst>
            <a:gs pos="0">
              <a:schemeClr val="accent5">
                <a:hueOff val="0"/>
                <a:satOff val="0"/>
                <a:lumOff val="0"/>
                <a:alphaOff val="0"/>
                <a:tint val="60000"/>
                <a:lumMod val="104000"/>
              </a:schemeClr>
            </a:gs>
            <a:gs pos="100000">
              <a:schemeClr val="accent5">
                <a:hueOff val="0"/>
                <a:satOff val="0"/>
                <a:lumOff val="0"/>
                <a:alphaOff val="0"/>
                <a:tint val="84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t>DECEMBER</a:t>
          </a:r>
        </a:p>
        <a:p>
          <a:pPr marL="0" lvl="0" indent="0" algn="ctr" defTabSz="533400">
            <a:lnSpc>
              <a:spcPct val="90000"/>
            </a:lnSpc>
            <a:spcBef>
              <a:spcPct val="0"/>
            </a:spcBef>
            <a:spcAft>
              <a:spcPct val="35000"/>
            </a:spcAft>
            <a:buNone/>
          </a:pPr>
          <a:r>
            <a:rPr lang="en-US" sz="900" kern="1200" dirty="0"/>
            <a:t>Hold Work Program E-Public Hearing &amp; present tentative to the TPO’s</a:t>
          </a:r>
        </a:p>
      </dsp:txBody>
      <dsp:txXfrm>
        <a:off x="3068507" y="3299654"/>
        <a:ext cx="1418577" cy="834755"/>
      </dsp:txXfrm>
    </dsp:sp>
    <dsp:sp modelId="{6A2B874E-DB46-4068-811E-A5B678AF3456}">
      <dsp:nvSpPr>
        <dsp:cNvPr id="0" name=""/>
        <dsp:cNvSpPr/>
      </dsp:nvSpPr>
      <dsp:spPr>
        <a:xfrm>
          <a:off x="1674481" y="3457424"/>
          <a:ext cx="1324903" cy="1055329"/>
        </a:xfrm>
        <a:prstGeom prst="roundRect">
          <a:avLst/>
        </a:prstGeom>
        <a:gradFill rotWithShape="0">
          <a:gsLst>
            <a:gs pos="0">
              <a:schemeClr val="accent6">
                <a:hueOff val="0"/>
                <a:satOff val="0"/>
                <a:lumOff val="0"/>
                <a:alphaOff val="0"/>
                <a:tint val="60000"/>
                <a:lumMod val="104000"/>
              </a:schemeClr>
            </a:gs>
            <a:gs pos="100000">
              <a:schemeClr val="accent6">
                <a:hueOff val="0"/>
                <a:satOff val="0"/>
                <a:lumOff val="0"/>
                <a:alphaOff val="0"/>
                <a:tint val="84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t>JANUARY</a:t>
          </a:r>
        </a:p>
        <a:p>
          <a:pPr marL="0" lvl="0" indent="0" algn="ctr" defTabSz="533400">
            <a:lnSpc>
              <a:spcPct val="90000"/>
            </a:lnSpc>
            <a:spcBef>
              <a:spcPct val="0"/>
            </a:spcBef>
            <a:spcAft>
              <a:spcPct val="35000"/>
            </a:spcAft>
            <a:buNone/>
          </a:pPr>
          <a:r>
            <a:rPr lang="en-US" sz="900" kern="1200" dirty="0"/>
            <a:t>Secretary Review by Central Office &amp; Florida Transportation Commission Assessment</a:t>
          </a:r>
        </a:p>
      </dsp:txBody>
      <dsp:txXfrm>
        <a:off x="1725998" y="3508941"/>
        <a:ext cx="1221869" cy="952295"/>
      </dsp:txXfrm>
    </dsp:sp>
    <dsp:sp modelId="{CF7FFD73-5289-4A56-80F4-6A995C590353}">
      <dsp:nvSpPr>
        <dsp:cNvPr id="0" name=""/>
        <dsp:cNvSpPr/>
      </dsp:nvSpPr>
      <dsp:spPr>
        <a:xfrm>
          <a:off x="0" y="2955824"/>
          <a:ext cx="1668165" cy="708602"/>
        </a:xfrm>
        <a:prstGeom prst="roundRect">
          <a:avLst/>
        </a:prstGeom>
        <a:gradFill rotWithShape="0">
          <a:gsLst>
            <a:gs pos="0">
              <a:schemeClr val="accent2">
                <a:hueOff val="0"/>
                <a:satOff val="0"/>
                <a:lumOff val="0"/>
                <a:alphaOff val="0"/>
                <a:tint val="60000"/>
                <a:lumMod val="104000"/>
              </a:schemeClr>
            </a:gs>
            <a:gs pos="100000">
              <a:schemeClr val="accent2">
                <a:hueOff val="0"/>
                <a:satOff val="0"/>
                <a:lumOff val="0"/>
                <a:alphaOff val="0"/>
                <a:tint val="84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t>FEBRUARY</a:t>
          </a:r>
        </a:p>
        <a:p>
          <a:pPr marL="0" lvl="0" indent="0" algn="ctr" defTabSz="533400">
            <a:lnSpc>
              <a:spcPct val="90000"/>
            </a:lnSpc>
            <a:spcBef>
              <a:spcPct val="0"/>
            </a:spcBef>
            <a:spcAft>
              <a:spcPct val="35000"/>
            </a:spcAft>
            <a:buNone/>
          </a:pPr>
          <a:r>
            <a:rPr lang="en-US" sz="900" kern="1200" dirty="0"/>
            <a:t>Central Office submits Tentative to Governor’s Office &amp; Legislature</a:t>
          </a:r>
        </a:p>
      </dsp:txBody>
      <dsp:txXfrm>
        <a:off x="34591" y="2990415"/>
        <a:ext cx="1598983" cy="639420"/>
      </dsp:txXfrm>
    </dsp:sp>
    <dsp:sp modelId="{740020D7-0243-4DC6-A442-22043A60CE23}">
      <dsp:nvSpPr>
        <dsp:cNvPr id="0" name=""/>
        <dsp:cNvSpPr/>
      </dsp:nvSpPr>
      <dsp:spPr>
        <a:xfrm>
          <a:off x="-100199" y="2059487"/>
          <a:ext cx="1396706" cy="828971"/>
        </a:xfrm>
        <a:prstGeom prst="roundRect">
          <a:avLst/>
        </a:prstGeom>
        <a:gradFill rotWithShape="0">
          <a:gsLst>
            <a:gs pos="0">
              <a:schemeClr val="accent3">
                <a:hueOff val="0"/>
                <a:satOff val="0"/>
                <a:lumOff val="0"/>
                <a:alphaOff val="0"/>
                <a:tint val="60000"/>
                <a:lumMod val="104000"/>
              </a:schemeClr>
            </a:gs>
            <a:gs pos="100000">
              <a:schemeClr val="accent3">
                <a:hueOff val="0"/>
                <a:satOff val="0"/>
                <a:lumOff val="0"/>
                <a:alphaOff val="0"/>
                <a:tint val="84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t>MARCH</a:t>
          </a:r>
        </a:p>
        <a:p>
          <a:pPr marL="0" lvl="0" indent="0" algn="ctr" defTabSz="533400">
            <a:lnSpc>
              <a:spcPct val="90000"/>
            </a:lnSpc>
            <a:spcBef>
              <a:spcPct val="0"/>
            </a:spcBef>
            <a:spcAft>
              <a:spcPct val="35000"/>
            </a:spcAft>
            <a:buNone/>
          </a:pPr>
          <a:r>
            <a:rPr lang="en-US" sz="900" kern="1200" dirty="0"/>
            <a:t>Statewide Public Hearing</a:t>
          </a:r>
        </a:p>
        <a:p>
          <a:pPr marL="0" lvl="0" indent="0" algn="ctr" defTabSz="533400">
            <a:lnSpc>
              <a:spcPct val="90000"/>
            </a:lnSpc>
            <a:spcBef>
              <a:spcPct val="0"/>
            </a:spcBef>
            <a:spcAft>
              <a:spcPct val="35000"/>
            </a:spcAft>
            <a:buNone/>
          </a:pPr>
          <a:r>
            <a:rPr lang="en-US" sz="900" kern="1200" dirty="0"/>
            <a:t>Legislature Convenes</a:t>
          </a:r>
        </a:p>
      </dsp:txBody>
      <dsp:txXfrm>
        <a:off x="-59732" y="2099954"/>
        <a:ext cx="1315772" cy="748037"/>
      </dsp:txXfrm>
    </dsp:sp>
    <dsp:sp modelId="{5BD11E84-DA69-4239-A6BB-064E04FA6DF2}">
      <dsp:nvSpPr>
        <dsp:cNvPr id="0" name=""/>
        <dsp:cNvSpPr/>
      </dsp:nvSpPr>
      <dsp:spPr>
        <a:xfrm>
          <a:off x="0" y="1111055"/>
          <a:ext cx="1361832" cy="711329"/>
        </a:xfrm>
        <a:prstGeom prst="roundRect">
          <a:avLst/>
        </a:prstGeom>
        <a:gradFill rotWithShape="0">
          <a:gsLst>
            <a:gs pos="0">
              <a:schemeClr val="accent4">
                <a:hueOff val="0"/>
                <a:satOff val="0"/>
                <a:lumOff val="0"/>
                <a:alphaOff val="0"/>
                <a:tint val="60000"/>
                <a:lumMod val="104000"/>
              </a:schemeClr>
            </a:gs>
            <a:gs pos="100000">
              <a:schemeClr val="accent4">
                <a:hueOff val="0"/>
                <a:satOff val="0"/>
                <a:lumOff val="0"/>
                <a:alphaOff val="0"/>
                <a:tint val="84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t>APRIL-JUNE</a:t>
          </a:r>
        </a:p>
        <a:p>
          <a:pPr marL="0" lvl="0" indent="0" algn="ctr" defTabSz="533400">
            <a:lnSpc>
              <a:spcPct val="90000"/>
            </a:lnSpc>
            <a:spcBef>
              <a:spcPct val="0"/>
            </a:spcBef>
            <a:spcAft>
              <a:spcPct val="35000"/>
            </a:spcAft>
            <a:buNone/>
          </a:pPr>
          <a:r>
            <a:rPr lang="en-US" sz="900" kern="1200" dirty="0"/>
            <a:t>Address concerns and make final decisions</a:t>
          </a:r>
        </a:p>
      </dsp:txBody>
      <dsp:txXfrm>
        <a:off x="34724" y="1145779"/>
        <a:ext cx="1292384" cy="6418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3ADC5F-FE90-46A8-9F63-8EE064328EB2}">
      <dsp:nvSpPr>
        <dsp:cNvPr id="0" name=""/>
        <dsp:cNvSpPr/>
      </dsp:nvSpPr>
      <dsp:spPr>
        <a:xfrm>
          <a:off x="373597" y="232346"/>
          <a:ext cx="3867858" cy="4186220"/>
        </a:xfrm>
        <a:prstGeom prst="circularArrow">
          <a:avLst>
            <a:gd name="adj1" fmla="val 5544"/>
            <a:gd name="adj2" fmla="val 330680"/>
            <a:gd name="adj3" fmla="val 14087359"/>
            <a:gd name="adj4" fmla="val 17199200"/>
            <a:gd name="adj5" fmla="val 5757"/>
          </a:avLst>
        </a:prstGeom>
        <a:solidFill>
          <a:schemeClr val="accent1">
            <a:lumMod val="75000"/>
          </a:schemeClr>
        </a:solidFill>
        <a:ln>
          <a:noFill/>
        </a:ln>
        <a:effectLst/>
      </dsp:spPr>
      <dsp:style>
        <a:lnRef idx="0">
          <a:scrgbClr r="0" g="0" b="0"/>
        </a:lnRef>
        <a:fillRef idx="1">
          <a:scrgbClr r="0" g="0" b="0"/>
        </a:fillRef>
        <a:effectRef idx="1">
          <a:scrgbClr r="0" g="0" b="0"/>
        </a:effectRef>
        <a:fontRef idx="minor"/>
      </dsp:style>
    </dsp:sp>
    <dsp:sp modelId="{77290496-8CE1-4CBD-AA6A-57763528FC20}">
      <dsp:nvSpPr>
        <dsp:cNvPr id="0" name=""/>
        <dsp:cNvSpPr/>
      </dsp:nvSpPr>
      <dsp:spPr>
        <a:xfrm>
          <a:off x="1462057" y="192351"/>
          <a:ext cx="1690937" cy="960426"/>
        </a:xfrm>
        <a:prstGeom prst="roundRect">
          <a:avLst/>
        </a:prstGeom>
        <a:gradFill rotWithShape="0">
          <a:gsLst>
            <a:gs pos="0">
              <a:schemeClr val="accent5">
                <a:hueOff val="0"/>
                <a:satOff val="0"/>
                <a:lumOff val="0"/>
                <a:alphaOff val="0"/>
                <a:tint val="60000"/>
                <a:lumMod val="104000"/>
              </a:schemeClr>
            </a:gs>
            <a:gs pos="100000">
              <a:schemeClr val="accent5">
                <a:hueOff val="0"/>
                <a:satOff val="0"/>
                <a:lumOff val="0"/>
                <a:alphaOff val="0"/>
                <a:tint val="84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t>JULY</a:t>
          </a:r>
        </a:p>
        <a:p>
          <a:pPr marL="0" lvl="0" indent="0" algn="ctr" defTabSz="533400">
            <a:lnSpc>
              <a:spcPct val="90000"/>
            </a:lnSpc>
            <a:spcBef>
              <a:spcPct val="0"/>
            </a:spcBef>
            <a:spcAft>
              <a:spcPct val="35000"/>
            </a:spcAft>
            <a:buNone/>
          </a:pPr>
          <a:r>
            <a:rPr lang="en-US" sz="900" kern="1200" dirty="0"/>
            <a:t>Final Adoption of Work Program (AD)</a:t>
          </a:r>
        </a:p>
        <a:p>
          <a:pPr marL="0" lvl="0" indent="0" algn="ctr" defTabSz="533400">
            <a:lnSpc>
              <a:spcPct val="90000"/>
            </a:lnSpc>
            <a:spcBef>
              <a:spcPct val="0"/>
            </a:spcBef>
            <a:spcAft>
              <a:spcPct val="35000"/>
            </a:spcAft>
            <a:buNone/>
          </a:pPr>
          <a:r>
            <a:rPr lang="en-US" sz="900" kern="1200" dirty="0"/>
            <a:t>System opens for Tentative activities (G1)</a:t>
          </a:r>
        </a:p>
      </dsp:txBody>
      <dsp:txXfrm>
        <a:off x="1508941" y="239235"/>
        <a:ext cx="1597169" cy="866658"/>
      </dsp:txXfrm>
    </dsp:sp>
    <dsp:sp modelId="{5FFD9C3B-A835-4386-9570-65CBDEDAD46F}">
      <dsp:nvSpPr>
        <dsp:cNvPr id="0" name=""/>
        <dsp:cNvSpPr/>
      </dsp:nvSpPr>
      <dsp:spPr>
        <a:xfrm>
          <a:off x="3197768" y="1111696"/>
          <a:ext cx="1513994" cy="690965"/>
        </a:xfrm>
        <a:prstGeom prst="roundRect">
          <a:avLst/>
        </a:prstGeom>
        <a:gradFill rotWithShape="0">
          <a:gsLst>
            <a:gs pos="0">
              <a:schemeClr val="accent5">
                <a:hueOff val="112493"/>
                <a:satOff val="6041"/>
                <a:lumOff val="-2185"/>
                <a:alphaOff val="0"/>
                <a:tint val="60000"/>
                <a:lumMod val="104000"/>
              </a:schemeClr>
            </a:gs>
            <a:gs pos="100000">
              <a:schemeClr val="accent5">
                <a:hueOff val="112493"/>
                <a:satOff val="6041"/>
                <a:lumOff val="-2185"/>
                <a:alphaOff val="0"/>
                <a:tint val="84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t>AUGUST</a:t>
          </a:r>
        </a:p>
        <a:p>
          <a:pPr marL="0" lvl="0" indent="0" algn="ctr" defTabSz="533400">
            <a:lnSpc>
              <a:spcPct val="90000"/>
            </a:lnSpc>
            <a:spcBef>
              <a:spcPct val="0"/>
            </a:spcBef>
            <a:spcAft>
              <a:spcPct val="35000"/>
            </a:spcAft>
            <a:buNone/>
          </a:pPr>
          <a:r>
            <a:rPr lang="en-US" sz="900" kern="1200" dirty="0"/>
            <a:t>Assimilation of the Tentative Work Program (G1)</a:t>
          </a:r>
        </a:p>
      </dsp:txBody>
      <dsp:txXfrm>
        <a:off x="3231498" y="1145426"/>
        <a:ext cx="1446534" cy="623505"/>
      </dsp:txXfrm>
    </dsp:sp>
    <dsp:sp modelId="{D7D27C9C-E92F-4EC9-B435-B10182D6FB57}">
      <dsp:nvSpPr>
        <dsp:cNvPr id="0" name=""/>
        <dsp:cNvSpPr/>
      </dsp:nvSpPr>
      <dsp:spPr>
        <a:xfrm>
          <a:off x="3386871" y="2036900"/>
          <a:ext cx="1411646" cy="780441"/>
        </a:xfrm>
        <a:prstGeom prst="roundRect">
          <a:avLst/>
        </a:prstGeom>
        <a:gradFill rotWithShape="0">
          <a:gsLst>
            <a:gs pos="0">
              <a:schemeClr val="accent5">
                <a:hueOff val="224986"/>
                <a:satOff val="12082"/>
                <a:lumOff val="-4370"/>
                <a:alphaOff val="0"/>
                <a:tint val="60000"/>
                <a:lumMod val="104000"/>
              </a:schemeClr>
            </a:gs>
            <a:gs pos="100000">
              <a:schemeClr val="accent5">
                <a:hueOff val="224986"/>
                <a:satOff val="12082"/>
                <a:lumOff val="-4370"/>
                <a:alphaOff val="0"/>
                <a:tint val="84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t>SEPTEMBER</a:t>
          </a:r>
        </a:p>
        <a:p>
          <a:pPr marL="0" lvl="0" indent="0" algn="ctr" defTabSz="533400">
            <a:lnSpc>
              <a:spcPct val="90000"/>
            </a:lnSpc>
            <a:spcBef>
              <a:spcPct val="0"/>
            </a:spcBef>
            <a:spcAft>
              <a:spcPct val="35000"/>
            </a:spcAft>
            <a:buNone/>
          </a:pPr>
          <a:r>
            <a:rPr lang="en-US" sz="900" kern="1200" dirty="0"/>
            <a:t>System closes to balance the </a:t>
          </a:r>
        </a:p>
        <a:p>
          <a:pPr marL="0" lvl="0" indent="0" algn="ctr" defTabSz="533400">
            <a:lnSpc>
              <a:spcPct val="90000"/>
            </a:lnSpc>
            <a:spcBef>
              <a:spcPct val="0"/>
            </a:spcBef>
            <a:spcAft>
              <a:spcPct val="35000"/>
            </a:spcAft>
            <a:buNone/>
          </a:pPr>
          <a:r>
            <a:rPr lang="en-US" sz="900" kern="1200" dirty="0"/>
            <a:t>Tentative (G1)</a:t>
          </a:r>
        </a:p>
      </dsp:txBody>
      <dsp:txXfrm>
        <a:off x="3424969" y="2074998"/>
        <a:ext cx="1335450" cy="704245"/>
      </dsp:txXfrm>
    </dsp:sp>
    <dsp:sp modelId="{EE5E1796-F970-4DEE-A138-812BA8B52207}">
      <dsp:nvSpPr>
        <dsp:cNvPr id="0" name=""/>
        <dsp:cNvSpPr/>
      </dsp:nvSpPr>
      <dsp:spPr>
        <a:xfrm>
          <a:off x="3012928" y="2981031"/>
          <a:ext cx="1698834" cy="746276"/>
        </a:xfrm>
        <a:prstGeom prst="roundRect">
          <a:avLst/>
        </a:prstGeom>
        <a:gradFill rotWithShape="0">
          <a:gsLst>
            <a:gs pos="0">
              <a:schemeClr val="accent5">
                <a:hueOff val="337478"/>
                <a:satOff val="18123"/>
                <a:lumOff val="-6555"/>
                <a:alphaOff val="0"/>
                <a:tint val="60000"/>
                <a:lumMod val="104000"/>
              </a:schemeClr>
            </a:gs>
            <a:gs pos="100000">
              <a:schemeClr val="accent5">
                <a:hueOff val="337478"/>
                <a:satOff val="18123"/>
                <a:lumOff val="-6555"/>
                <a:alphaOff val="0"/>
                <a:tint val="84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t>OCTOBER</a:t>
          </a:r>
        </a:p>
        <a:p>
          <a:pPr marL="0" lvl="0" indent="0" algn="ctr" defTabSz="533400">
            <a:lnSpc>
              <a:spcPct val="90000"/>
            </a:lnSpc>
            <a:spcBef>
              <a:spcPct val="0"/>
            </a:spcBef>
            <a:spcAft>
              <a:spcPct val="35000"/>
            </a:spcAft>
            <a:buNone/>
          </a:pPr>
          <a:r>
            <a:rPr lang="en-US" sz="900" kern="1200" dirty="0"/>
            <a:t>Hold Work Program E-Public Hearing &amp; present Tentative (G1) to the TPO’s</a:t>
          </a:r>
        </a:p>
      </dsp:txBody>
      <dsp:txXfrm>
        <a:off x="3049358" y="3017461"/>
        <a:ext cx="1625974" cy="673416"/>
      </dsp:txXfrm>
    </dsp:sp>
    <dsp:sp modelId="{6A2B874E-DB46-4068-811E-A5B678AF3456}">
      <dsp:nvSpPr>
        <dsp:cNvPr id="0" name=""/>
        <dsp:cNvSpPr/>
      </dsp:nvSpPr>
      <dsp:spPr>
        <a:xfrm>
          <a:off x="1557310" y="3191241"/>
          <a:ext cx="1382958" cy="1101572"/>
        </a:xfrm>
        <a:prstGeom prst="roundRect">
          <a:avLst/>
        </a:prstGeom>
        <a:gradFill rotWithShape="0">
          <a:gsLst>
            <a:gs pos="0">
              <a:schemeClr val="accent5">
                <a:hueOff val="449971"/>
                <a:satOff val="24165"/>
                <a:lumOff val="-8739"/>
                <a:alphaOff val="0"/>
                <a:tint val="60000"/>
                <a:lumMod val="104000"/>
              </a:schemeClr>
            </a:gs>
            <a:gs pos="100000">
              <a:schemeClr val="accent5">
                <a:hueOff val="449971"/>
                <a:satOff val="24165"/>
                <a:lumOff val="-8739"/>
                <a:alphaOff val="0"/>
                <a:tint val="84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t>NOVEMBER</a:t>
          </a:r>
        </a:p>
        <a:p>
          <a:pPr marL="0" lvl="0" indent="0" algn="ctr" defTabSz="533400">
            <a:lnSpc>
              <a:spcPct val="90000"/>
            </a:lnSpc>
            <a:spcBef>
              <a:spcPct val="0"/>
            </a:spcBef>
            <a:spcAft>
              <a:spcPct val="35000"/>
            </a:spcAft>
            <a:buNone/>
          </a:pPr>
          <a:r>
            <a:rPr lang="en-US" sz="900" kern="1200" dirty="0"/>
            <a:t>Secretary Review by Central Office &amp; Florida Transportation Commission Assessment</a:t>
          </a:r>
        </a:p>
      </dsp:txBody>
      <dsp:txXfrm>
        <a:off x="1611084" y="3245015"/>
        <a:ext cx="1275410" cy="994024"/>
      </dsp:txXfrm>
    </dsp:sp>
    <dsp:sp modelId="{CF7FFD73-5289-4A56-80F4-6A995C590353}">
      <dsp:nvSpPr>
        <dsp:cNvPr id="0" name=""/>
        <dsp:cNvSpPr/>
      </dsp:nvSpPr>
      <dsp:spPr>
        <a:xfrm>
          <a:off x="0" y="3000694"/>
          <a:ext cx="1410048" cy="796617"/>
        </a:xfrm>
        <a:prstGeom prst="roundRect">
          <a:avLst/>
        </a:prstGeom>
        <a:gradFill rotWithShape="0">
          <a:gsLst>
            <a:gs pos="0">
              <a:schemeClr val="accent5">
                <a:hueOff val="562464"/>
                <a:satOff val="30206"/>
                <a:lumOff val="-10924"/>
                <a:alphaOff val="0"/>
                <a:tint val="60000"/>
                <a:lumMod val="104000"/>
              </a:schemeClr>
            </a:gs>
            <a:gs pos="100000">
              <a:schemeClr val="accent5">
                <a:hueOff val="562464"/>
                <a:satOff val="30206"/>
                <a:lumOff val="-10924"/>
                <a:alphaOff val="0"/>
                <a:tint val="84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t>DECEMBER</a:t>
          </a:r>
        </a:p>
        <a:p>
          <a:pPr marL="0" lvl="0" indent="0" algn="ctr" defTabSz="533400">
            <a:lnSpc>
              <a:spcPct val="90000"/>
            </a:lnSpc>
            <a:spcBef>
              <a:spcPct val="0"/>
            </a:spcBef>
            <a:spcAft>
              <a:spcPct val="35000"/>
            </a:spcAft>
            <a:buNone/>
          </a:pPr>
          <a:r>
            <a:rPr lang="en-US" sz="900" kern="1200" dirty="0"/>
            <a:t>Central Office submits Tentative (G1) to Governor’s Office &amp; Legislature</a:t>
          </a:r>
        </a:p>
      </dsp:txBody>
      <dsp:txXfrm>
        <a:off x="38888" y="3039582"/>
        <a:ext cx="1332272" cy="718841"/>
      </dsp:txXfrm>
    </dsp:sp>
    <dsp:sp modelId="{740020D7-0243-4DC6-A442-22043A60CE23}">
      <dsp:nvSpPr>
        <dsp:cNvPr id="0" name=""/>
        <dsp:cNvSpPr/>
      </dsp:nvSpPr>
      <dsp:spPr>
        <a:xfrm>
          <a:off x="-86754" y="2025092"/>
          <a:ext cx="1218224" cy="865296"/>
        </a:xfrm>
        <a:prstGeom prst="roundRect">
          <a:avLst/>
        </a:prstGeom>
        <a:gradFill rotWithShape="0">
          <a:gsLst>
            <a:gs pos="0">
              <a:schemeClr val="accent5">
                <a:hueOff val="674957"/>
                <a:satOff val="36247"/>
                <a:lumOff val="-13109"/>
                <a:alphaOff val="0"/>
                <a:tint val="60000"/>
                <a:lumMod val="104000"/>
              </a:schemeClr>
            </a:gs>
            <a:gs pos="100000">
              <a:schemeClr val="accent5">
                <a:hueOff val="674957"/>
                <a:satOff val="36247"/>
                <a:lumOff val="-13109"/>
                <a:alphaOff val="0"/>
                <a:tint val="84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t>JANUARY</a:t>
          </a:r>
        </a:p>
        <a:p>
          <a:pPr marL="0" lvl="0" indent="0" algn="ctr" defTabSz="533400">
            <a:lnSpc>
              <a:spcPct val="90000"/>
            </a:lnSpc>
            <a:spcBef>
              <a:spcPct val="0"/>
            </a:spcBef>
            <a:spcAft>
              <a:spcPct val="35000"/>
            </a:spcAft>
            <a:buNone/>
          </a:pPr>
          <a:r>
            <a:rPr lang="en-US" sz="900" kern="1200" dirty="0"/>
            <a:t>Statewide Public Hearing</a:t>
          </a:r>
        </a:p>
        <a:p>
          <a:pPr marL="0" lvl="0" indent="0" algn="ctr" defTabSz="533400">
            <a:lnSpc>
              <a:spcPct val="90000"/>
            </a:lnSpc>
            <a:spcBef>
              <a:spcPct val="0"/>
            </a:spcBef>
            <a:spcAft>
              <a:spcPct val="35000"/>
            </a:spcAft>
            <a:buNone/>
          </a:pPr>
          <a:r>
            <a:rPr lang="en-US" sz="900" kern="1200" dirty="0"/>
            <a:t>Legislature Convenes</a:t>
          </a:r>
        </a:p>
      </dsp:txBody>
      <dsp:txXfrm>
        <a:off x="-44514" y="2067332"/>
        <a:ext cx="1133744" cy="780816"/>
      </dsp:txXfrm>
    </dsp:sp>
    <dsp:sp modelId="{5BD11E84-DA69-4239-A6BB-064E04FA6DF2}">
      <dsp:nvSpPr>
        <dsp:cNvPr id="0" name=""/>
        <dsp:cNvSpPr/>
      </dsp:nvSpPr>
      <dsp:spPr>
        <a:xfrm>
          <a:off x="14522" y="1060987"/>
          <a:ext cx="1421505" cy="742499"/>
        </a:xfrm>
        <a:prstGeom prst="roundRect">
          <a:avLst/>
        </a:prstGeom>
        <a:gradFill rotWithShape="0">
          <a:gsLst>
            <a:gs pos="0">
              <a:schemeClr val="accent5">
                <a:hueOff val="787450"/>
                <a:satOff val="42288"/>
                <a:lumOff val="-15294"/>
                <a:alphaOff val="0"/>
                <a:tint val="60000"/>
                <a:lumMod val="104000"/>
              </a:schemeClr>
            </a:gs>
            <a:gs pos="100000">
              <a:schemeClr val="accent5">
                <a:hueOff val="787450"/>
                <a:satOff val="42288"/>
                <a:lumOff val="-15294"/>
                <a:alphaOff val="0"/>
                <a:tint val="84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t>FEBRUARY-JUNE</a:t>
          </a:r>
        </a:p>
        <a:p>
          <a:pPr marL="0" lvl="0" indent="0" algn="ctr" defTabSz="533400">
            <a:lnSpc>
              <a:spcPct val="90000"/>
            </a:lnSpc>
            <a:spcBef>
              <a:spcPct val="0"/>
            </a:spcBef>
            <a:spcAft>
              <a:spcPct val="35000"/>
            </a:spcAft>
            <a:buNone/>
          </a:pPr>
          <a:r>
            <a:rPr lang="en-US" sz="900" kern="1200" dirty="0"/>
            <a:t>Address concerns and make final decisions</a:t>
          </a:r>
        </a:p>
      </dsp:txBody>
      <dsp:txXfrm>
        <a:off x="50768" y="1097233"/>
        <a:ext cx="1349013" cy="67000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5F7E85-52E4-409E-A495-0B5DC827CDBD}">
      <dsp:nvSpPr>
        <dsp:cNvPr id="0" name=""/>
        <dsp:cNvSpPr/>
      </dsp:nvSpPr>
      <dsp:spPr>
        <a:xfrm>
          <a:off x="0" y="15198"/>
          <a:ext cx="6492875" cy="1062871"/>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i="1" kern="1200" dirty="0"/>
            <a:t>Can a project be submitted for TRIP funds that does not originate from a Regional Transportation Plan?  </a:t>
          </a:r>
          <a:endParaRPr lang="en-US" sz="1900" kern="1200" dirty="0"/>
        </a:p>
      </dsp:txBody>
      <dsp:txXfrm>
        <a:off x="51885" y="67083"/>
        <a:ext cx="6389105" cy="959101"/>
      </dsp:txXfrm>
    </dsp:sp>
    <dsp:sp modelId="{675CF8AE-AF76-4789-95CF-2F55143F0719}">
      <dsp:nvSpPr>
        <dsp:cNvPr id="0" name=""/>
        <dsp:cNvSpPr/>
      </dsp:nvSpPr>
      <dsp:spPr>
        <a:xfrm>
          <a:off x="0" y="1078070"/>
          <a:ext cx="6492875" cy="314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6149" tIns="24130" rIns="135128" bIns="24130" numCol="1" spcCol="1270" anchor="t" anchorCtr="0">
          <a:noAutofit/>
        </a:bodyPr>
        <a:lstStyle/>
        <a:p>
          <a:pPr marL="114300" lvl="1" indent="-114300" algn="l" defTabSz="666750">
            <a:lnSpc>
              <a:spcPct val="90000"/>
            </a:lnSpc>
            <a:spcBef>
              <a:spcPct val="0"/>
            </a:spcBef>
            <a:spcAft>
              <a:spcPct val="20000"/>
            </a:spcAft>
            <a:buChar char="•"/>
          </a:pPr>
          <a:r>
            <a:rPr lang="en-US" sz="1500" kern="1200" dirty="0">
              <a:solidFill>
                <a:schemeClr val="bg1"/>
              </a:solidFill>
            </a:rPr>
            <a:t>No. The project must come from an approved Regional Transportation Plan</a:t>
          </a:r>
          <a:r>
            <a:rPr lang="en-US" sz="1500" kern="1200" dirty="0"/>
            <a:t>.</a:t>
          </a:r>
        </a:p>
      </dsp:txBody>
      <dsp:txXfrm>
        <a:off x="0" y="1078070"/>
        <a:ext cx="6492875" cy="314640"/>
      </dsp:txXfrm>
    </dsp:sp>
    <dsp:sp modelId="{34BCF4EF-8807-4902-B3F8-41187574406E}">
      <dsp:nvSpPr>
        <dsp:cNvPr id="0" name=""/>
        <dsp:cNvSpPr/>
      </dsp:nvSpPr>
      <dsp:spPr>
        <a:xfrm>
          <a:off x="0" y="1392710"/>
          <a:ext cx="6492875" cy="1062871"/>
        </a:xfrm>
        <a:prstGeom prst="roundRect">
          <a:avLst/>
        </a:prstGeom>
        <a:solidFill>
          <a:schemeClr val="accent2">
            <a:hueOff val="-482067"/>
            <a:satOff val="-3308"/>
            <a:lumOff val="1699"/>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i="1" kern="1200" dirty="0"/>
            <a:t>What does it mean for a project to be "consistent with the Strategic Intermodal System Plan"? </a:t>
          </a:r>
          <a:endParaRPr lang="en-US" sz="1900" kern="1200" dirty="0"/>
        </a:p>
      </dsp:txBody>
      <dsp:txXfrm>
        <a:off x="51885" y="1444595"/>
        <a:ext cx="6389105" cy="959101"/>
      </dsp:txXfrm>
    </dsp:sp>
    <dsp:sp modelId="{58A4769B-6CED-4967-BBB4-4C9E601A634F}">
      <dsp:nvSpPr>
        <dsp:cNvPr id="0" name=""/>
        <dsp:cNvSpPr/>
      </dsp:nvSpPr>
      <dsp:spPr>
        <a:xfrm>
          <a:off x="0" y="2455582"/>
          <a:ext cx="6492875" cy="6882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6149" tIns="24130" rIns="135128" bIns="24130" numCol="1" spcCol="1270" anchor="t" anchorCtr="0">
          <a:noAutofit/>
        </a:bodyPr>
        <a:lstStyle/>
        <a:p>
          <a:pPr marL="114300" lvl="1" indent="-114300" algn="l" defTabSz="666750">
            <a:lnSpc>
              <a:spcPct val="90000"/>
            </a:lnSpc>
            <a:spcBef>
              <a:spcPct val="0"/>
            </a:spcBef>
            <a:spcAft>
              <a:spcPct val="20000"/>
            </a:spcAft>
            <a:buChar char="•"/>
          </a:pPr>
          <a:r>
            <a:rPr lang="en-US" sz="1500" kern="1200" dirty="0">
              <a:solidFill>
                <a:schemeClr val="bg1"/>
              </a:solidFill>
            </a:rPr>
            <a:t>Being consistent with the SIS means that the project serves a national, statewide, or regional function, and it serves an integral part of an interconnected regional network.</a:t>
          </a:r>
        </a:p>
      </dsp:txBody>
      <dsp:txXfrm>
        <a:off x="0" y="2455582"/>
        <a:ext cx="6492875" cy="688274"/>
      </dsp:txXfrm>
    </dsp:sp>
    <dsp:sp modelId="{53989449-060C-4474-AA38-047C92AB9EF2}">
      <dsp:nvSpPr>
        <dsp:cNvPr id="0" name=""/>
        <dsp:cNvSpPr/>
      </dsp:nvSpPr>
      <dsp:spPr>
        <a:xfrm>
          <a:off x="0" y="3143857"/>
          <a:ext cx="6492875" cy="1062871"/>
        </a:xfrm>
        <a:prstGeom prst="roundRect">
          <a:avLst/>
        </a:prstGeom>
        <a:solidFill>
          <a:schemeClr val="accent2">
            <a:hueOff val="-964133"/>
            <a:satOff val="-6616"/>
            <a:lumOff val="3399"/>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i="1" kern="1200" dirty="0"/>
            <a:t>If an eligible rural county is granted a waiver or reduction for its share of the non-TRIP match of project costs, can TRIP funds be used to cover the balance? </a:t>
          </a:r>
          <a:endParaRPr lang="en-US" sz="1900" kern="1200" dirty="0"/>
        </a:p>
      </dsp:txBody>
      <dsp:txXfrm>
        <a:off x="51885" y="3195742"/>
        <a:ext cx="6389105" cy="959101"/>
      </dsp:txXfrm>
    </dsp:sp>
    <dsp:sp modelId="{03F25A72-934A-4B4B-8FCC-447D42001D91}">
      <dsp:nvSpPr>
        <dsp:cNvPr id="0" name=""/>
        <dsp:cNvSpPr/>
      </dsp:nvSpPr>
      <dsp:spPr>
        <a:xfrm>
          <a:off x="0" y="4206729"/>
          <a:ext cx="6492875" cy="4719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6149" tIns="24130" rIns="135128" bIns="24130" numCol="1" spcCol="1270" anchor="t" anchorCtr="0">
          <a:noAutofit/>
        </a:bodyPr>
        <a:lstStyle/>
        <a:p>
          <a:pPr marL="114300" lvl="1" indent="-114300" algn="l" defTabSz="666750">
            <a:lnSpc>
              <a:spcPct val="90000"/>
            </a:lnSpc>
            <a:spcBef>
              <a:spcPct val="0"/>
            </a:spcBef>
            <a:spcAft>
              <a:spcPct val="20000"/>
            </a:spcAft>
            <a:buChar char="•"/>
          </a:pPr>
          <a:r>
            <a:rPr lang="en-US" sz="1500" kern="1200" dirty="0">
              <a:solidFill>
                <a:schemeClr val="bg1"/>
              </a:solidFill>
            </a:rPr>
            <a:t>In those instances where a match has been waived or reduced, the scope of the project will have to be reduced.</a:t>
          </a:r>
        </a:p>
      </dsp:txBody>
      <dsp:txXfrm>
        <a:off x="0" y="4206729"/>
        <a:ext cx="6492875" cy="471960"/>
      </dsp:txXfrm>
    </dsp:sp>
    <dsp:sp modelId="{FD7F2BCF-2FE6-4FF0-B31E-5D36A77E1043}">
      <dsp:nvSpPr>
        <dsp:cNvPr id="0" name=""/>
        <dsp:cNvSpPr/>
      </dsp:nvSpPr>
      <dsp:spPr>
        <a:xfrm>
          <a:off x="0" y="4678689"/>
          <a:ext cx="6492875" cy="1062871"/>
        </a:xfrm>
        <a:prstGeom prst="roundRect">
          <a:avLst/>
        </a:prstGeom>
        <a:solidFill>
          <a:schemeClr val="accent2">
            <a:hueOff val="-1446200"/>
            <a:satOff val="-9924"/>
            <a:lumOff val="5098"/>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i="1" kern="1200" dirty="0"/>
            <a:t>Who decides what is regionally significant and what are the criteria?</a:t>
          </a:r>
          <a:endParaRPr lang="en-US" sz="1900" kern="1200" dirty="0"/>
        </a:p>
      </dsp:txBody>
      <dsp:txXfrm>
        <a:off x="51885" y="4730574"/>
        <a:ext cx="6389105" cy="959101"/>
      </dsp:txXfrm>
    </dsp:sp>
    <dsp:sp modelId="{76151CD3-F45D-4A92-A34A-B9A73027A880}">
      <dsp:nvSpPr>
        <dsp:cNvPr id="0" name=""/>
        <dsp:cNvSpPr/>
      </dsp:nvSpPr>
      <dsp:spPr>
        <a:xfrm>
          <a:off x="0" y="5741561"/>
          <a:ext cx="6492875" cy="11012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6149" tIns="24130" rIns="135128" bIns="24130" numCol="1" spcCol="1270" anchor="t" anchorCtr="0">
          <a:noAutofit/>
        </a:bodyPr>
        <a:lstStyle/>
        <a:p>
          <a:pPr marL="114300" lvl="1" indent="-114300" algn="l" defTabSz="666750">
            <a:lnSpc>
              <a:spcPct val="90000"/>
            </a:lnSpc>
            <a:spcBef>
              <a:spcPct val="0"/>
            </a:spcBef>
            <a:spcAft>
              <a:spcPct val="20000"/>
            </a:spcAft>
            <a:buChar char="•"/>
          </a:pPr>
          <a:r>
            <a:rPr lang="en-US" sz="1500" kern="1200" dirty="0">
              <a:solidFill>
                <a:schemeClr val="bg1"/>
              </a:solidFill>
            </a:rPr>
            <a:t>Regional transportation areas designate regionally significant facilities. The definition of "regionally significant" is expected to vary according to the characteristics and policies of each region.  FDOT has provided guidance for these designations and identified characteristics for consideration.  This information can be found within the resources webpage.</a:t>
          </a:r>
        </a:p>
      </dsp:txBody>
      <dsp:txXfrm>
        <a:off x="0" y="5741561"/>
        <a:ext cx="6492875" cy="1101240"/>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F350BF1-D6AD-49FD-B2CC-B5951FAE157C}"/>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a:extLst>
              <a:ext uri="{FF2B5EF4-FFF2-40B4-BE49-F238E27FC236}">
                <a16:creationId xmlns:a16="http://schemas.microsoft.com/office/drawing/2014/main" id="{6A93C35E-EA84-4BA0-BA72-EEEAC9B4866F}"/>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9A925AC1-02E6-435F-97F0-406532BE78C6}" type="datetimeFigureOut">
              <a:rPr lang="en-US" smtClean="0"/>
              <a:t>10/28/2022</a:t>
            </a:fld>
            <a:endParaRPr lang="en-US" dirty="0"/>
          </a:p>
        </p:txBody>
      </p:sp>
      <p:sp>
        <p:nvSpPr>
          <p:cNvPr id="4" name="Footer Placeholder 3">
            <a:extLst>
              <a:ext uri="{FF2B5EF4-FFF2-40B4-BE49-F238E27FC236}">
                <a16:creationId xmlns:a16="http://schemas.microsoft.com/office/drawing/2014/main" id="{CFCAA5B3-8E64-4688-A9FE-E4B32FC4CEC8}"/>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AF4A573E-A605-43BF-8589-FECCBAF867A0}"/>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B715C3B6-4456-4DD3-AC54-262AB7C762B5}" type="slidenum">
              <a:rPr lang="en-US" smtClean="0"/>
              <a:t>‹#›</a:t>
            </a:fld>
            <a:endParaRPr lang="en-US" dirty="0"/>
          </a:p>
        </p:txBody>
      </p:sp>
    </p:spTree>
    <p:extLst>
      <p:ext uri="{BB962C8B-B14F-4D97-AF65-F5344CB8AC3E}">
        <p14:creationId xmlns:p14="http://schemas.microsoft.com/office/powerpoint/2010/main" val="17766405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02E3151-239C-4FA9-8F89-920C23CB24BF}" type="datetimeFigureOut">
              <a:rPr lang="en-US" smtClean="0"/>
              <a:t>10/28/2022</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D1ED838-9B5A-4E67-BBCB-80C74558F508}" type="slidenum">
              <a:rPr lang="en-US" smtClean="0"/>
              <a:t>‹#›</a:t>
            </a:fld>
            <a:endParaRPr lang="en-US" dirty="0"/>
          </a:p>
        </p:txBody>
      </p:sp>
    </p:spTree>
    <p:extLst>
      <p:ext uri="{BB962C8B-B14F-4D97-AF65-F5344CB8AC3E}">
        <p14:creationId xmlns:p14="http://schemas.microsoft.com/office/powerpoint/2010/main" val="3046819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2413" y="684213"/>
            <a:ext cx="6505575" cy="3659187"/>
          </a:xfrm>
        </p:spPr>
      </p:sp>
      <p:sp>
        <p:nvSpPr>
          <p:cNvPr id="4" name="Slide Number Placeholder 3"/>
          <p:cNvSpPr>
            <a:spLocks noGrp="1"/>
          </p:cNvSpPr>
          <p:nvPr>
            <p:ph type="sldNum" sz="quarter" idx="10"/>
          </p:nvPr>
        </p:nvSpPr>
        <p:spPr/>
        <p:txBody>
          <a:bodyPr/>
          <a:lstStyle/>
          <a:p>
            <a:pPr>
              <a:defRPr/>
            </a:pPr>
            <a:fld id="{8E5AB82E-E0B0-483A-A7E5-6DC29EB5082C}" type="slidenum">
              <a:rPr lang="en-US" smtClean="0"/>
              <a:pPr>
                <a:defRPr/>
              </a:pPr>
              <a:t>1</a:t>
            </a:fld>
            <a:endParaRPr lang="en-US" dirty="0"/>
          </a:p>
        </p:txBody>
      </p:sp>
    </p:spTree>
    <p:extLst>
      <p:ext uri="{BB962C8B-B14F-4D97-AF65-F5344CB8AC3E}">
        <p14:creationId xmlns:p14="http://schemas.microsoft.com/office/powerpoint/2010/main" val="6887041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3350" y="512763"/>
            <a:ext cx="6731000" cy="3786187"/>
          </a:xfrm>
        </p:spPr>
      </p:sp>
      <p:sp>
        <p:nvSpPr>
          <p:cNvPr id="3" name="Notes Placeholder 2"/>
          <p:cNvSpPr>
            <a:spLocks noGrp="1"/>
          </p:cNvSpPr>
          <p:nvPr>
            <p:ph type="body" idx="1"/>
          </p:nvPr>
        </p:nvSpPr>
        <p:spPr>
          <a:xfrm>
            <a:off x="133350" y="4473892"/>
            <a:ext cx="6731000" cy="3660458"/>
          </a:xfrm>
        </p:spPr>
        <p:txBody>
          <a:bodyPr/>
          <a:lstStyle/>
          <a:p>
            <a:r>
              <a:rPr lang="en-US" sz="1600" dirty="0"/>
              <a:t>Solicitation for TRIP is open.  Applications and all supporting documentation is to be submitted in in the Grant Application Process (GAP) System. </a:t>
            </a:r>
            <a:br>
              <a:rPr lang="en-US" sz="1600" dirty="0"/>
            </a:br>
            <a:endParaRPr lang="en-US" dirty="0"/>
          </a:p>
        </p:txBody>
      </p:sp>
      <p:sp>
        <p:nvSpPr>
          <p:cNvPr id="4" name="Slide Number Placeholder 3"/>
          <p:cNvSpPr>
            <a:spLocks noGrp="1"/>
          </p:cNvSpPr>
          <p:nvPr>
            <p:ph type="sldNum" sz="quarter" idx="10"/>
          </p:nvPr>
        </p:nvSpPr>
        <p:spPr/>
        <p:txBody>
          <a:bodyPr/>
          <a:lstStyle/>
          <a:p>
            <a:fld id="{9D1ED838-9B5A-4E67-BBCB-80C74558F508}" type="slidenum">
              <a:rPr lang="en-US" smtClean="0"/>
              <a:t>10</a:t>
            </a:fld>
            <a:endParaRPr lang="en-US" dirty="0"/>
          </a:p>
        </p:txBody>
      </p:sp>
    </p:spTree>
    <p:extLst>
      <p:ext uri="{BB962C8B-B14F-4D97-AF65-F5344CB8AC3E}">
        <p14:creationId xmlns:p14="http://schemas.microsoft.com/office/powerpoint/2010/main" val="20675441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3038" y="515938"/>
            <a:ext cx="6726237" cy="3783012"/>
          </a:xfrm>
        </p:spPr>
      </p:sp>
      <p:sp>
        <p:nvSpPr>
          <p:cNvPr id="4" name="Slide Number Placeholder 3"/>
          <p:cNvSpPr>
            <a:spLocks noGrp="1"/>
          </p:cNvSpPr>
          <p:nvPr>
            <p:ph type="sldNum" sz="quarter" idx="10"/>
          </p:nvPr>
        </p:nvSpPr>
        <p:spPr/>
        <p:txBody>
          <a:bodyPr/>
          <a:lstStyle/>
          <a:p>
            <a:fld id="{9D1ED838-9B5A-4E67-BBCB-80C74558F508}" type="slidenum">
              <a:rPr lang="en-US" smtClean="0"/>
              <a:t>11</a:t>
            </a:fld>
            <a:endParaRPr lang="en-US" dirty="0"/>
          </a:p>
        </p:txBody>
      </p:sp>
      <p:sp>
        <p:nvSpPr>
          <p:cNvPr id="5" name="Notes Placeholder 4">
            <a:extLst>
              <a:ext uri="{FF2B5EF4-FFF2-40B4-BE49-F238E27FC236}">
                <a16:creationId xmlns:a16="http://schemas.microsoft.com/office/drawing/2014/main" id="{1D8F5596-8C6D-042F-0093-5077D4A6FC56}"/>
              </a:ext>
            </a:extLst>
          </p:cNvPr>
          <p:cNvSpPr>
            <a:spLocks noGrp="1"/>
          </p:cNvSpPr>
          <p:nvPr>
            <p:ph type="body" idx="1"/>
          </p:nvPr>
        </p:nvSpPr>
        <p:spPr>
          <a:xfrm>
            <a:off x="173037" y="4473892"/>
            <a:ext cx="6599237" cy="3660458"/>
          </a:xfrm>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The Florida Grant Application Process (“GAP”) system, launched in 2021, is the authorized platform for the submission and receipt of applications for TRIP funding; and the management of agreements for the disbursement of TRIP funding awards made by the department.  Required documents, which include project plans, agency certifications, project reports and invoices, performance monitoring and compliance documentation should also be stored and maintained in GAP. </a:t>
            </a:r>
          </a:p>
          <a:p>
            <a:endParaRPr lang="en-US" sz="1800" dirty="0">
              <a:effectLst/>
              <a:latin typeface="Calibri" panose="020F0502020204030204" pitchFamily="34" charset="0"/>
              <a:cs typeface="Times New Roman" panose="02020603050405020304" pitchFamily="18" charset="0"/>
            </a:endParaRPr>
          </a:p>
          <a:p>
            <a:r>
              <a:rPr lang="en-US" sz="1600" dirty="0"/>
              <a:t>Please make sure you have completed and submitted the TRIP application and all supporting documentation in the GAP system. </a:t>
            </a:r>
          </a:p>
        </p:txBody>
      </p:sp>
    </p:spTree>
    <p:extLst>
      <p:ext uri="{BB962C8B-B14F-4D97-AF65-F5344CB8AC3E}">
        <p14:creationId xmlns:p14="http://schemas.microsoft.com/office/powerpoint/2010/main" val="4837947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438" y="450850"/>
            <a:ext cx="6865937" cy="3862388"/>
          </a:xfrm>
        </p:spPr>
      </p:sp>
      <p:sp>
        <p:nvSpPr>
          <p:cNvPr id="3" name="Notes Placeholder 2"/>
          <p:cNvSpPr>
            <a:spLocks noGrp="1"/>
          </p:cNvSpPr>
          <p:nvPr>
            <p:ph type="body" idx="1"/>
          </p:nvPr>
        </p:nvSpPr>
        <p:spPr>
          <a:xfrm>
            <a:off x="258501" y="4313927"/>
            <a:ext cx="6493397" cy="4531212"/>
          </a:xfrm>
        </p:spPr>
        <p: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Here are a few questions that come up every year. </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Can a project be submitted for TRIP funds that doesn’t come from RTP?</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NO.  Project must be approved by the RTP</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If an eligible rural county is granted a waiver or reduction of the local funds share, can TRIP funds be used to cover balance?</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In those instances where match waiver or reduction is approved, the scope of the project will have to be reduced.</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Who decides what is regionally significant?</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RTP designates regionally significant facilities.  FDOT provides guidance for these designations </a:t>
            </a:r>
            <a:endParaRPr lang="en-US" dirty="0"/>
          </a:p>
        </p:txBody>
      </p:sp>
      <p:sp>
        <p:nvSpPr>
          <p:cNvPr id="4" name="Slide Number Placeholder 3"/>
          <p:cNvSpPr>
            <a:spLocks noGrp="1"/>
          </p:cNvSpPr>
          <p:nvPr>
            <p:ph type="sldNum" sz="quarter" idx="10"/>
          </p:nvPr>
        </p:nvSpPr>
        <p:spPr/>
        <p:txBody>
          <a:bodyPr/>
          <a:lstStyle/>
          <a:p>
            <a:fld id="{9D1ED838-9B5A-4E67-BBCB-80C74558F508}" type="slidenum">
              <a:rPr lang="en-US" smtClean="0"/>
              <a:t>12</a:t>
            </a:fld>
            <a:endParaRPr lang="en-US" dirty="0"/>
          </a:p>
        </p:txBody>
      </p:sp>
    </p:spTree>
    <p:extLst>
      <p:ext uri="{BB962C8B-B14F-4D97-AF65-F5344CB8AC3E}">
        <p14:creationId xmlns:p14="http://schemas.microsoft.com/office/powerpoint/2010/main" val="40704571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7000" y="827088"/>
            <a:ext cx="6759575" cy="3803650"/>
          </a:xfrm>
        </p:spPr>
      </p:sp>
      <p:sp>
        <p:nvSpPr>
          <p:cNvPr id="4" name="Slide Number Placeholder 3"/>
          <p:cNvSpPr>
            <a:spLocks noGrp="1"/>
          </p:cNvSpPr>
          <p:nvPr>
            <p:ph type="sldNum" sz="quarter" idx="10"/>
          </p:nvPr>
        </p:nvSpPr>
        <p:spPr/>
        <p:txBody>
          <a:bodyPr/>
          <a:lstStyle/>
          <a:p>
            <a:fld id="{9D1ED838-9B5A-4E67-BBCB-80C74558F508}" type="slidenum">
              <a:rPr lang="en-US" smtClean="0"/>
              <a:t>13</a:t>
            </a:fld>
            <a:endParaRPr lang="en-US" dirty="0"/>
          </a:p>
        </p:txBody>
      </p:sp>
    </p:spTree>
    <p:extLst>
      <p:ext uri="{BB962C8B-B14F-4D97-AF65-F5344CB8AC3E}">
        <p14:creationId xmlns:p14="http://schemas.microsoft.com/office/powerpoint/2010/main" val="1173958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7813" y="444500"/>
            <a:ext cx="6411912" cy="3606800"/>
          </a:xfrm>
        </p:spPr>
      </p:sp>
      <p:sp>
        <p:nvSpPr>
          <p:cNvPr id="3" name="Notes Placeholder 2"/>
          <p:cNvSpPr>
            <a:spLocks noGrp="1"/>
          </p:cNvSpPr>
          <p:nvPr>
            <p:ph type="body" idx="1"/>
          </p:nvPr>
        </p:nvSpPr>
        <p:spPr>
          <a:xfrm>
            <a:off x="277813" y="4305782"/>
            <a:ext cx="6454774" cy="4803494"/>
          </a:xfrm>
        </p:spPr>
        <p:txBody>
          <a:bodyPr/>
          <a:lstStyle/>
          <a:p>
            <a:pPr marL="228600" indent="-228600">
              <a:buFont typeface="+mj-lt"/>
              <a:buAutoNum type="arabicPeriod"/>
            </a:pPr>
            <a:r>
              <a:rPr lang="en-US" sz="1600" dirty="0"/>
              <a:t>TRIP was established by the 2005 Legislature, to improve growth management planning and the provision of transportation and infrastructure.</a:t>
            </a:r>
          </a:p>
          <a:p>
            <a:endParaRPr lang="en-US" sz="1600" dirty="0">
              <a:highlight>
                <a:srgbClr val="FFFF00"/>
              </a:highlight>
            </a:endParaRPr>
          </a:p>
          <a:p>
            <a:pPr marL="228600" indent="-228600">
              <a:buFont typeface="+mj-lt"/>
              <a:buAutoNum type="arabicPeriod" startAt="2"/>
            </a:pPr>
            <a:r>
              <a:rPr lang="en-US" sz="1600" dirty="0"/>
              <a:t>This is NOT a grant program, rather a fund matching program for regionally-significant road and public transportation projects.</a:t>
            </a:r>
          </a:p>
          <a:p>
            <a:pPr marL="628650" lvl="1" indent="-171450">
              <a:buFont typeface="Arial" panose="020B0604020202020204" pitchFamily="34" charset="0"/>
              <a:buChar char="•"/>
            </a:pPr>
            <a:r>
              <a:rPr lang="en-US" sz="1600" dirty="0"/>
              <a:t>The funds are intended t</a:t>
            </a:r>
            <a:r>
              <a:rPr lang="en-US" sz="1600" dirty="0">
                <a:latin typeface="Cambria" panose="02040503050406030204" pitchFamily="18" charset="0"/>
              </a:rPr>
              <a:t>o provide incentives for critically needed projects that benefit regional travel and commerce.</a:t>
            </a:r>
          </a:p>
          <a:p>
            <a:pPr marL="0" indent="0">
              <a:buFont typeface="Arial" panose="020B0604020202020204" pitchFamily="34" charset="0"/>
              <a:buNone/>
            </a:pPr>
            <a:endParaRPr lang="en-US" sz="1600" dirty="0"/>
          </a:p>
          <a:p>
            <a:pPr marL="228600" marR="0" lvl="0" indent="-228600" algn="l" defTabSz="914400" rtl="0" eaLnBrk="1" fontAlgn="auto" latinLnBrk="0" hangingPunct="1">
              <a:lnSpc>
                <a:spcPct val="100000"/>
              </a:lnSpc>
              <a:spcBef>
                <a:spcPts val="0"/>
              </a:spcBef>
              <a:spcAft>
                <a:spcPts val="0"/>
              </a:spcAft>
              <a:buClrTx/>
              <a:buSzTx/>
              <a:buFont typeface="+mj-lt"/>
              <a:buAutoNum type="arabicPeriod" startAt="3"/>
              <a:tabLst/>
              <a:defRPr/>
            </a:pPr>
            <a:r>
              <a:rPr lang="en-US" sz="1600" dirty="0"/>
              <a:t>Funding is allocated to the districts via statutory formula from</a:t>
            </a:r>
          </a:p>
          <a:p>
            <a:pPr marL="628650" lvl="1" indent="-171450">
              <a:buFont typeface="Arial" panose="020B0604020202020204" pitchFamily="34" charset="0"/>
              <a:buChar char="•"/>
            </a:pPr>
            <a:r>
              <a:rPr lang="en-US" sz="1600" dirty="0"/>
              <a:t>doc stamps</a:t>
            </a:r>
          </a:p>
          <a:p>
            <a:pPr marL="628650" lvl="1" indent="-171450">
              <a:buFont typeface="Arial" panose="020B0604020202020204" pitchFamily="34" charset="0"/>
              <a:buChar char="•"/>
            </a:pPr>
            <a:r>
              <a:rPr lang="en-US" sz="1600" dirty="0"/>
              <a:t>vehicle registration.  </a:t>
            </a:r>
          </a:p>
          <a:p>
            <a:pPr marL="457200" lvl="1" indent="0">
              <a:buFont typeface="Arial" panose="020B0604020202020204" pitchFamily="34" charset="0"/>
              <a:buNone/>
            </a:pPr>
            <a:endParaRPr lang="en-US" sz="1600" dirty="0"/>
          </a:p>
          <a:p>
            <a:pPr marL="228600" indent="-228600">
              <a:buFont typeface="+mj-lt"/>
              <a:buAutoNum type="arabicPeriod" startAt="4"/>
            </a:pPr>
            <a:r>
              <a:rPr lang="en-US" sz="1600" dirty="0"/>
              <a:t>50% local match can be considered in-kind matches such as right of way donations and private funds available to the regional partners.</a:t>
            </a:r>
          </a:p>
          <a:p>
            <a:pPr marL="171450" indent="-171450">
              <a:buFont typeface="Arial" panose="020B0604020202020204" pitchFamily="34" charset="0"/>
              <a:buChar char="•"/>
            </a:pPr>
            <a:r>
              <a:rPr lang="en-US" sz="1600" dirty="0"/>
              <a:t>Some Rural counties qualify for a waiver or reduction of required 50% local match</a:t>
            </a:r>
            <a:r>
              <a:rPr lang="en-US" sz="1400" dirty="0"/>
              <a:t>.</a:t>
            </a:r>
          </a:p>
          <a:p>
            <a:pPr marL="228600" indent="-228600">
              <a:buFont typeface="+mj-lt"/>
              <a:buAutoNum type="arabicPeriod"/>
            </a:pPr>
            <a:endParaRPr lang="en-US" dirty="0"/>
          </a:p>
        </p:txBody>
      </p:sp>
      <p:sp>
        <p:nvSpPr>
          <p:cNvPr id="4" name="Slide Number Placeholder 3"/>
          <p:cNvSpPr>
            <a:spLocks noGrp="1"/>
          </p:cNvSpPr>
          <p:nvPr>
            <p:ph type="sldNum" sz="quarter" idx="10"/>
          </p:nvPr>
        </p:nvSpPr>
        <p:spPr/>
        <p:txBody>
          <a:bodyPr/>
          <a:lstStyle/>
          <a:p>
            <a:fld id="{9D1ED838-9B5A-4E67-BBCB-80C74558F508}" type="slidenum">
              <a:rPr lang="en-US" smtClean="0"/>
              <a:t>2</a:t>
            </a:fld>
            <a:endParaRPr lang="en-US" dirty="0"/>
          </a:p>
        </p:txBody>
      </p:sp>
    </p:spTree>
    <p:extLst>
      <p:ext uri="{BB962C8B-B14F-4D97-AF65-F5344CB8AC3E}">
        <p14:creationId xmlns:p14="http://schemas.microsoft.com/office/powerpoint/2010/main" val="4314855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7813" y="638175"/>
            <a:ext cx="6505575" cy="3660775"/>
          </a:xfrm>
        </p:spPr>
      </p:sp>
      <p:sp>
        <p:nvSpPr>
          <p:cNvPr id="3" name="Notes Placeholder 2"/>
          <p:cNvSpPr>
            <a:spLocks noGrp="1"/>
          </p:cNvSpPr>
          <p:nvPr>
            <p:ph type="body" idx="1"/>
          </p:nvPr>
        </p:nvSpPr>
        <p:spPr>
          <a:xfrm>
            <a:off x="277813" y="4473892"/>
            <a:ext cx="6505575" cy="3660458"/>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One of the key aspects of TRIP is Regional significance.</a:t>
            </a:r>
          </a:p>
          <a:p>
            <a:endParaRPr lang="en-US" sz="1600" dirty="0"/>
          </a:p>
          <a:p>
            <a:r>
              <a:rPr lang="en-US" sz="1600" dirty="0"/>
              <a:t>To qualify as regionally significant a project will need to:</a:t>
            </a:r>
          </a:p>
          <a:p>
            <a:pPr marL="171450" indent="-171450">
              <a:buFont typeface="Arial" panose="020B0604020202020204" pitchFamily="34" charset="0"/>
              <a:buChar char="•"/>
            </a:pPr>
            <a:r>
              <a:rPr lang="en-US" altLang="en-US" sz="1600" dirty="0">
                <a:latin typeface="Cambria" panose="02040503050406030204" pitchFamily="18" charset="0"/>
              </a:rPr>
              <a:t>Be on a facility which serves </a:t>
            </a:r>
            <a:r>
              <a:rPr lang="en-US" altLang="en-US" sz="1600" u="sng" dirty="0">
                <a:latin typeface="Cambria" panose="02040503050406030204" pitchFamily="18" charset="0"/>
              </a:rPr>
              <a:t>regional</a:t>
            </a:r>
            <a:r>
              <a:rPr lang="en-US" altLang="en-US" sz="1600" dirty="0">
                <a:latin typeface="Cambria" panose="02040503050406030204" pitchFamily="18" charset="0"/>
              </a:rPr>
              <a:t> transportation needs </a:t>
            </a:r>
          </a:p>
          <a:p>
            <a:pPr marL="171450" indent="-171450">
              <a:buFont typeface="Arial" panose="020B0604020202020204" pitchFamily="34" charset="0"/>
              <a:buChar char="•"/>
            </a:pPr>
            <a:r>
              <a:rPr lang="en-US" altLang="en-US" sz="1600" dirty="0">
                <a:latin typeface="Cambria" panose="02040503050406030204" pitchFamily="18" charset="0"/>
              </a:rPr>
              <a:t>Would normally be included in the traffic modeling of a TPO area transportation network </a:t>
            </a:r>
          </a:p>
          <a:p>
            <a:endParaRPr lang="en-US" dirty="0"/>
          </a:p>
        </p:txBody>
      </p:sp>
      <p:sp>
        <p:nvSpPr>
          <p:cNvPr id="4" name="Slide Number Placeholder 3"/>
          <p:cNvSpPr>
            <a:spLocks noGrp="1"/>
          </p:cNvSpPr>
          <p:nvPr>
            <p:ph type="sldNum" sz="quarter" idx="10"/>
          </p:nvPr>
        </p:nvSpPr>
        <p:spPr/>
        <p:txBody>
          <a:bodyPr/>
          <a:lstStyle/>
          <a:p>
            <a:fld id="{9D1ED838-9B5A-4E67-BBCB-80C74558F508}" type="slidenum">
              <a:rPr lang="en-US" smtClean="0"/>
              <a:t>3</a:t>
            </a:fld>
            <a:endParaRPr lang="en-US" dirty="0"/>
          </a:p>
        </p:txBody>
      </p:sp>
    </p:spTree>
    <p:extLst>
      <p:ext uri="{BB962C8B-B14F-4D97-AF65-F5344CB8AC3E}">
        <p14:creationId xmlns:p14="http://schemas.microsoft.com/office/powerpoint/2010/main" val="21884305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4475" y="390525"/>
            <a:ext cx="6489700" cy="3651250"/>
          </a:xfrm>
        </p:spPr>
      </p:sp>
      <p:sp>
        <p:nvSpPr>
          <p:cNvPr id="3" name="Notes Placeholder 2"/>
          <p:cNvSpPr>
            <a:spLocks noGrp="1"/>
          </p:cNvSpPr>
          <p:nvPr>
            <p:ph type="body" idx="1"/>
          </p:nvPr>
        </p:nvSpPr>
        <p:spPr>
          <a:xfrm>
            <a:off x="138114" y="4421212"/>
            <a:ext cx="6489699" cy="462987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600" i="0" dirty="0">
                <a:cs typeface="Times New Roman" panose="02020603050405020304" pitchFamily="18" charset="0"/>
              </a:rPr>
              <a:t>All MPOs, Counties, and Multi-County Transportation Authorities are eligible to participate, if they form partnerships.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600" i="0" dirty="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600" i="0" dirty="0">
                <a:cs typeface="Times New Roman" panose="02020603050405020304" pitchFamily="18" charset="0"/>
              </a:rPr>
              <a:t>Within District 3 there are 4 Transportation Planning Organizations (TPO’s)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600" i="0" dirty="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600" i="0" dirty="0">
                <a:cs typeface="Times New Roman" panose="02020603050405020304" pitchFamily="18" charset="0"/>
              </a:rPr>
              <a:t>Emerald Coast Regional Planning Council (ECRC) :Florida-Alabama TPO, Okaloosa-Walton TPO, and Bay County TPO.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600" i="0" dirty="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600" i="0" dirty="0">
                <a:cs typeface="Times New Roman" panose="02020603050405020304" pitchFamily="18" charset="0"/>
              </a:rPr>
              <a:t>ECRC also oversees the Rural Regional Transportation Program for the following counties and areas which lie outside the TPO boundaries:  Bay, Escambia, Gulf, Holmes, Santa Rosa, Walton, &amp; Washington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600" i="0" dirty="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600" i="0" dirty="0">
                <a:cs typeface="Times New Roman" panose="02020603050405020304" pitchFamily="18" charset="0"/>
              </a:rPr>
              <a:t>Capital Regional Transportation Planning Agency (CRTPA): Gadsden, Leon, Jefferson and Wakulla Counties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600" i="1" dirty="0">
              <a:cs typeface="Times New Roman" panose="02020603050405020304" pitchFamily="18" charset="0"/>
            </a:endParaRPr>
          </a:p>
          <a:p>
            <a:r>
              <a:rPr lang="en-US" sz="1600" dirty="0"/>
              <a:t>Apalachee Regional Planning Council (ARPC)- Provides various technical, support and oversight services to rural areas in the following counties: Jackson, Calhoun, Gulf, Liberty, Gadsden, Franklin, Leon, Wakulla, Jefferson</a:t>
            </a:r>
          </a:p>
        </p:txBody>
      </p:sp>
      <p:sp>
        <p:nvSpPr>
          <p:cNvPr id="4" name="Slide Number Placeholder 3"/>
          <p:cNvSpPr>
            <a:spLocks noGrp="1"/>
          </p:cNvSpPr>
          <p:nvPr>
            <p:ph type="sldNum" sz="quarter" idx="10"/>
          </p:nvPr>
        </p:nvSpPr>
        <p:spPr/>
        <p:txBody>
          <a:bodyPr/>
          <a:lstStyle/>
          <a:p>
            <a:fld id="{9D1ED838-9B5A-4E67-BBCB-80C74558F508}" type="slidenum">
              <a:rPr lang="en-US" smtClean="0"/>
              <a:t>4</a:t>
            </a:fld>
            <a:endParaRPr lang="en-US" dirty="0"/>
          </a:p>
        </p:txBody>
      </p:sp>
    </p:spTree>
    <p:extLst>
      <p:ext uri="{BB962C8B-B14F-4D97-AF65-F5344CB8AC3E}">
        <p14:creationId xmlns:p14="http://schemas.microsoft.com/office/powerpoint/2010/main" val="11368790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4950" y="595313"/>
            <a:ext cx="6583363" cy="3703637"/>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600" i="0" dirty="0">
                <a:latin typeface="Cambria" panose="02040503050406030204" pitchFamily="18" charset="0"/>
                <a:cs typeface="Times New Roman" panose="02020603050405020304" pitchFamily="18" charset="0"/>
              </a:rPr>
              <a:t>Regional partners must develop an </a:t>
            </a:r>
            <a:r>
              <a:rPr lang="en-US" altLang="en-US" sz="1600" i="0" dirty="0">
                <a:solidFill>
                  <a:srgbClr val="FF0000"/>
                </a:solidFill>
                <a:latin typeface="Cambria" panose="02040503050406030204" pitchFamily="18" charset="0"/>
                <a:cs typeface="Times New Roman" panose="02020603050405020304" pitchFamily="18" charset="0"/>
              </a:rPr>
              <a:t>interlocal agreement </a:t>
            </a:r>
            <a:r>
              <a:rPr lang="en-US" altLang="en-US" sz="1600" i="0" dirty="0">
                <a:latin typeface="Cambria" panose="02040503050406030204" pitchFamily="18" charset="0"/>
                <a:cs typeface="Times New Roman" panose="02020603050405020304" pitchFamily="18" charset="0"/>
              </a:rPr>
              <a:t>that defines the partnership.</a:t>
            </a:r>
            <a:endParaRPr lang="en-US" sz="1600" i="0" dirty="0"/>
          </a:p>
          <a:p>
            <a:endParaRPr lang="en-US" dirty="0"/>
          </a:p>
          <a:p>
            <a:endParaRPr lang="en-US" dirty="0"/>
          </a:p>
        </p:txBody>
      </p:sp>
      <p:sp>
        <p:nvSpPr>
          <p:cNvPr id="4" name="Slide Number Placeholder 3"/>
          <p:cNvSpPr>
            <a:spLocks noGrp="1"/>
          </p:cNvSpPr>
          <p:nvPr>
            <p:ph type="sldNum" sz="quarter" idx="10"/>
          </p:nvPr>
        </p:nvSpPr>
        <p:spPr/>
        <p:txBody>
          <a:bodyPr/>
          <a:lstStyle/>
          <a:p>
            <a:fld id="{9D1ED838-9B5A-4E67-BBCB-80C74558F508}" type="slidenum">
              <a:rPr lang="en-US" smtClean="0"/>
              <a:t>5</a:t>
            </a:fld>
            <a:endParaRPr lang="en-US" dirty="0"/>
          </a:p>
        </p:txBody>
      </p:sp>
    </p:spTree>
    <p:extLst>
      <p:ext uri="{BB962C8B-B14F-4D97-AF65-F5344CB8AC3E}">
        <p14:creationId xmlns:p14="http://schemas.microsoft.com/office/powerpoint/2010/main" val="29347738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68275" y="509588"/>
            <a:ext cx="6673850" cy="3754437"/>
          </a:xfrm>
        </p:spPr>
      </p:sp>
      <p:sp>
        <p:nvSpPr>
          <p:cNvPr id="3" name="Notes Placeholder 2"/>
          <p:cNvSpPr>
            <a:spLocks noGrp="1"/>
          </p:cNvSpPr>
          <p:nvPr>
            <p:ph type="body" idx="1"/>
          </p:nvPr>
        </p:nvSpPr>
        <p:spPr/>
        <p:txBody>
          <a:bodyPr/>
          <a:lstStyle/>
          <a:p>
            <a:r>
              <a:rPr lang="en-US" sz="1600" dirty="0"/>
              <a:t>This is the project criteria…consist of 4 must</a:t>
            </a:r>
          </a:p>
          <a:p>
            <a:endParaRPr lang="en-US" sz="1600" dirty="0"/>
          </a:p>
          <a:p>
            <a:r>
              <a:rPr lang="en-US" sz="1600" dirty="0"/>
              <a:t>Must support regional facilities</a:t>
            </a:r>
          </a:p>
          <a:p>
            <a:r>
              <a:rPr lang="en-US" sz="1600" dirty="0"/>
              <a:t>Must be supported by local planning efforts</a:t>
            </a:r>
          </a:p>
          <a:p>
            <a:r>
              <a:rPr lang="en-US" sz="1600" dirty="0"/>
              <a:t>Must be consistent with Strategic Intermodal Systems (SIS)</a:t>
            </a:r>
          </a:p>
          <a:p>
            <a:r>
              <a:rPr lang="en-US" sz="1600" dirty="0"/>
              <a:t>Must have a commitment of matching funds, unless eligible for a match waiver</a:t>
            </a:r>
          </a:p>
          <a:p>
            <a:endParaRPr lang="en-US" dirty="0"/>
          </a:p>
        </p:txBody>
      </p:sp>
      <p:sp>
        <p:nvSpPr>
          <p:cNvPr id="4" name="Slide Number Placeholder 3"/>
          <p:cNvSpPr>
            <a:spLocks noGrp="1"/>
          </p:cNvSpPr>
          <p:nvPr>
            <p:ph type="sldNum" sz="quarter" idx="10"/>
          </p:nvPr>
        </p:nvSpPr>
        <p:spPr/>
        <p:txBody>
          <a:bodyPr/>
          <a:lstStyle/>
          <a:p>
            <a:fld id="{9D1ED838-9B5A-4E67-BBCB-80C74558F508}" type="slidenum">
              <a:rPr lang="en-US" smtClean="0"/>
              <a:t>6</a:t>
            </a:fld>
            <a:endParaRPr lang="en-US" dirty="0"/>
          </a:p>
        </p:txBody>
      </p:sp>
    </p:spTree>
    <p:extLst>
      <p:ext uri="{BB962C8B-B14F-4D97-AF65-F5344CB8AC3E}">
        <p14:creationId xmlns:p14="http://schemas.microsoft.com/office/powerpoint/2010/main" val="2891293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4625" y="549275"/>
            <a:ext cx="6665913" cy="3749675"/>
          </a:xfrm>
        </p:spPr>
      </p:sp>
      <p:sp>
        <p:nvSpPr>
          <p:cNvPr id="3" name="Notes Placeholder 2"/>
          <p:cNvSpPr>
            <a:spLocks noGrp="1"/>
          </p:cNvSpPr>
          <p:nvPr>
            <p:ph type="body" idx="1"/>
          </p:nvPr>
        </p:nvSpPr>
        <p:spPr>
          <a:xfrm>
            <a:off x="174625" y="4473892"/>
            <a:ext cx="6665913" cy="3660458"/>
          </a:xfrm>
        </p:spPr>
        <p:txBody>
          <a:bodyPr/>
          <a:lstStyle/>
          <a:p>
            <a:r>
              <a:rPr lang="en-US" sz="1600" dirty="0"/>
              <a:t>By law the Department must prioritize projects according to F.S. 339.2819.</a:t>
            </a:r>
          </a:p>
          <a:p>
            <a:endParaRPr lang="en-US" dirty="0"/>
          </a:p>
          <a:p>
            <a:endParaRPr lang="en-US" dirty="0"/>
          </a:p>
        </p:txBody>
      </p:sp>
      <p:sp>
        <p:nvSpPr>
          <p:cNvPr id="4" name="Slide Number Placeholder 3"/>
          <p:cNvSpPr>
            <a:spLocks noGrp="1"/>
          </p:cNvSpPr>
          <p:nvPr>
            <p:ph type="sldNum" sz="quarter" idx="10"/>
          </p:nvPr>
        </p:nvSpPr>
        <p:spPr/>
        <p:txBody>
          <a:bodyPr/>
          <a:lstStyle/>
          <a:p>
            <a:fld id="{9D1ED838-9B5A-4E67-BBCB-80C74558F508}" type="slidenum">
              <a:rPr lang="en-US" smtClean="0"/>
              <a:t>7</a:t>
            </a:fld>
            <a:endParaRPr lang="en-US" dirty="0"/>
          </a:p>
        </p:txBody>
      </p:sp>
    </p:spTree>
    <p:extLst>
      <p:ext uri="{BB962C8B-B14F-4D97-AF65-F5344CB8AC3E}">
        <p14:creationId xmlns:p14="http://schemas.microsoft.com/office/powerpoint/2010/main" val="32660165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8588" y="495300"/>
            <a:ext cx="6759575" cy="3803650"/>
          </a:xfrm>
        </p:spPr>
      </p:sp>
      <p:sp>
        <p:nvSpPr>
          <p:cNvPr id="3" name="Notes Placeholder 2"/>
          <p:cNvSpPr>
            <a:spLocks noGrp="1"/>
          </p:cNvSpPr>
          <p:nvPr>
            <p:ph type="body" idx="1"/>
          </p:nvPr>
        </p:nvSpPr>
        <p:spPr>
          <a:xfrm>
            <a:off x="161925" y="4473892"/>
            <a:ext cx="6726238" cy="3660458"/>
          </a:xfrm>
        </p:spPr>
        <p:txBody>
          <a:bodyPr/>
          <a:lstStyle/>
          <a:p>
            <a:r>
              <a:rPr lang="en-US" sz="1600" dirty="0"/>
              <a:t>This slide explains the Work Program Development cycle in its entirety.  </a:t>
            </a:r>
          </a:p>
          <a:p>
            <a:endParaRPr lang="en-US" sz="1600" dirty="0"/>
          </a:p>
          <a:p>
            <a:r>
              <a:rPr lang="en-US" sz="1600" dirty="0"/>
              <a:t>The Accelerated cycle indicates when the Legislature sessions meets in January vs March, which in turns shortens the time to build the work program.</a:t>
            </a:r>
          </a:p>
          <a:p>
            <a:endParaRPr lang="en-US" sz="1600" dirty="0"/>
          </a:p>
          <a:p>
            <a:r>
              <a:rPr lang="en-US" sz="1600" dirty="0"/>
              <a:t>This shows in detail when the cycles begins and when it ends with comparison to standard cycle vs accelerated cycle.</a:t>
            </a:r>
          </a:p>
          <a:p>
            <a:endParaRPr lang="en-US" dirty="0"/>
          </a:p>
          <a:p>
            <a:endParaRPr lang="en-US" dirty="0"/>
          </a:p>
        </p:txBody>
      </p:sp>
      <p:sp>
        <p:nvSpPr>
          <p:cNvPr id="4" name="Slide Number Placeholder 3"/>
          <p:cNvSpPr>
            <a:spLocks noGrp="1"/>
          </p:cNvSpPr>
          <p:nvPr>
            <p:ph type="sldNum" sz="quarter" idx="10"/>
          </p:nvPr>
        </p:nvSpPr>
        <p:spPr/>
        <p:txBody>
          <a:bodyPr/>
          <a:lstStyle/>
          <a:p>
            <a:fld id="{9D1ED838-9B5A-4E67-BBCB-80C74558F508}" type="slidenum">
              <a:rPr lang="en-US" smtClean="0"/>
              <a:t>8</a:t>
            </a:fld>
            <a:endParaRPr lang="en-US" dirty="0"/>
          </a:p>
        </p:txBody>
      </p:sp>
    </p:spTree>
    <p:extLst>
      <p:ext uri="{BB962C8B-B14F-4D97-AF65-F5344CB8AC3E}">
        <p14:creationId xmlns:p14="http://schemas.microsoft.com/office/powerpoint/2010/main" val="40627947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7638" y="544513"/>
            <a:ext cx="6691312" cy="3765550"/>
          </a:xfrm>
        </p:spPr>
      </p:sp>
      <p:sp>
        <p:nvSpPr>
          <p:cNvPr id="3" name="Notes Placeholder 2"/>
          <p:cNvSpPr>
            <a:spLocks noGrp="1"/>
          </p:cNvSpPr>
          <p:nvPr>
            <p:ph type="body" idx="1"/>
          </p:nvPr>
        </p:nvSpPr>
        <p:spPr>
          <a:xfrm>
            <a:off x="147638" y="4427593"/>
            <a:ext cx="6691312" cy="3660458"/>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Dates and deadlines </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9D1ED838-9B5A-4E67-BBCB-80C74558F508}" type="slidenum">
              <a:rPr lang="en-US" smtClean="0"/>
              <a:t>9</a:t>
            </a:fld>
            <a:endParaRPr lang="en-US" dirty="0"/>
          </a:p>
        </p:txBody>
      </p:sp>
    </p:spTree>
    <p:extLst>
      <p:ext uri="{BB962C8B-B14F-4D97-AF65-F5344CB8AC3E}">
        <p14:creationId xmlns:p14="http://schemas.microsoft.com/office/powerpoint/2010/main" val="3947353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E34B067-B536-455C-982B-E8E18A6A6452}" type="datetimeFigureOut">
              <a:rPr lang="en-US" smtClean="0"/>
              <a:t>10/28/2022</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B11F1F38-5604-4017-9887-261112EE7642}" type="slidenum">
              <a:rPr lang="en-US" smtClean="0"/>
              <a:t>‹#›</a:t>
            </a:fld>
            <a:endParaRPr lang="en-US" dirty="0"/>
          </a:p>
        </p:txBody>
      </p:sp>
    </p:spTree>
    <p:extLst>
      <p:ext uri="{BB962C8B-B14F-4D97-AF65-F5344CB8AC3E}">
        <p14:creationId xmlns:p14="http://schemas.microsoft.com/office/powerpoint/2010/main" val="3482275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34B067-B536-455C-982B-E8E18A6A6452}" type="datetimeFigureOut">
              <a:rPr lang="en-US" smtClean="0"/>
              <a:t>10/28/2022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11F1F38-5604-4017-9887-261112EE7642}" type="slidenum">
              <a:rPr lang="en-US" smtClean="0"/>
              <a:t>‹#›</a:t>
            </a:fld>
            <a:endParaRPr lang="en-US" dirty="0"/>
          </a:p>
        </p:txBody>
      </p:sp>
    </p:spTree>
    <p:extLst>
      <p:ext uri="{BB962C8B-B14F-4D97-AF65-F5344CB8AC3E}">
        <p14:creationId xmlns:p14="http://schemas.microsoft.com/office/powerpoint/2010/main" val="2051979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34B067-B536-455C-982B-E8E18A6A6452}" type="datetimeFigureOut">
              <a:rPr lang="en-US" smtClean="0"/>
              <a:t>10/28/2022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1F1F38-5604-4017-9887-261112EE7642}" type="slidenum">
              <a:rPr lang="en-US" smtClean="0"/>
              <a:t>‹#›</a:t>
            </a:fld>
            <a:endParaRPr lang="en-US" dirty="0"/>
          </a:p>
        </p:txBody>
      </p:sp>
    </p:spTree>
    <p:extLst>
      <p:ext uri="{BB962C8B-B14F-4D97-AF65-F5344CB8AC3E}">
        <p14:creationId xmlns:p14="http://schemas.microsoft.com/office/powerpoint/2010/main" val="37484152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34B067-B536-455C-982B-E8E18A6A6452}" type="datetimeFigureOut">
              <a:rPr lang="en-US" smtClean="0"/>
              <a:t>10/28/2022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1F1F38-5604-4017-9887-261112EE7642}" type="slidenum">
              <a:rPr lang="en-US" smtClean="0"/>
              <a:t>‹#›</a:t>
            </a:fld>
            <a:endParaRPr lang="en-US" dirty="0"/>
          </a:p>
        </p:txBody>
      </p:sp>
    </p:spTree>
    <p:extLst>
      <p:ext uri="{BB962C8B-B14F-4D97-AF65-F5344CB8AC3E}">
        <p14:creationId xmlns:p14="http://schemas.microsoft.com/office/powerpoint/2010/main" val="41103705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34B067-B536-455C-982B-E8E18A6A6452}" type="datetimeFigureOut">
              <a:rPr lang="en-US" smtClean="0"/>
              <a:t>10/28/2022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1F1F38-5604-4017-9887-261112EE7642}" type="slidenum">
              <a:rPr lang="en-US" smtClean="0"/>
              <a:t>‹#›</a:t>
            </a:fld>
            <a:endParaRPr lang="en-US" dirty="0"/>
          </a:p>
        </p:txBody>
      </p:sp>
    </p:spTree>
    <p:extLst>
      <p:ext uri="{BB962C8B-B14F-4D97-AF65-F5344CB8AC3E}">
        <p14:creationId xmlns:p14="http://schemas.microsoft.com/office/powerpoint/2010/main" val="21536941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34B067-B536-455C-982B-E8E18A6A6452}" type="datetimeFigureOut">
              <a:rPr lang="en-US" smtClean="0"/>
              <a:t>10/28/2022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1F1F38-5604-4017-9887-261112EE7642}" type="slidenum">
              <a:rPr lang="en-US" smtClean="0"/>
              <a:t>‹#›</a:t>
            </a:fld>
            <a:endParaRPr lang="en-US" dirty="0"/>
          </a:p>
        </p:txBody>
      </p:sp>
    </p:spTree>
    <p:extLst>
      <p:ext uri="{BB962C8B-B14F-4D97-AF65-F5344CB8AC3E}">
        <p14:creationId xmlns:p14="http://schemas.microsoft.com/office/powerpoint/2010/main" val="33348313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34B067-B536-455C-982B-E8E18A6A6452}" type="datetimeFigureOut">
              <a:rPr lang="en-US" smtClean="0"/>
              <a:t>10/28/2022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1F1F38-5604-4017-9887-261112EE7642}" type="slidenum">
              <a:rPr lang="en-US" smtClean="0"/>
              <a:t>‹#›</a:t>
            </a:fld>
            <a:endParaRPr lang="en-US" dirty="0"/>
          </a:p>
        </p:txBody>
      </p:sp>
    </p:spTree>
    <p:extLst>
      <p:ext uri="{BB962C8B-B14F-4D97-AF65-F5344CB8AC3E}">
        <p14:creationId xmlns:p14="http://schemas.microsoft.com/office/powerpoint/2010/main" val="35930115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34B067-B536-455C-982B-E8E18A6A6452}" type="datetimeFigureOut">
              <a:rPr lang="en-US" smtClean="0"/>
              <a:t>10/28/2022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1F1F38-5604-4017-9887-261112EE7642}" type="slidenum">
              <a:rPr lang="en-US" smtClean="0"/>
              <a:t>‹#›</a:t>
            </a:fld>
            <a:endParaRPr lang="en-US" dirty="0"/>
          </a:p>
        </p:txBody>
      </p:sp>
    </p:spTree>
    <p:extLst>
      <p:ext uri="{BB962C8B-B14F-4D97-AF65-F5344CB8AC3E}">
        <p14:creationId xmlns:p14="http://schemas.microsoft.com/office/powerpoint/2010/main" val="19455073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34B067-B536-455C-982B-E8E18A6A6452}" type="datetimeFigureOut">
              <a:rPr lang="en-US" smtClean="0"/>
              <a:t>10/28/2022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1F1F38-5604-4017-9887-261112EE7642}" type="slidenum">
              <a:rPr lang="en-US" smtClean="0"/>
              <a:t>‹#›</a:t>
            </a:fld>
            <a:endParaRPr lang="en-US" dirty="0"/>
          </a:p>
        </p:txBody>
      </p:sp>
    </p:spTree>
    <p:extLst>
      <p:ext uri="{BB962C8B-B14F-4D97-AF65-F5344CB8AC3E}">
        <p14:creationId xmlns:p14="http://schemas.microsoft.com/office/powerpoint/2010/main" val="2970727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34B067-B536-455C-982B-E8E18A6A6452}" type="datetimeFigureOut">
              <a:rPr lang="en-US" smtClean="0"/>
              <a:t>10/28/2022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B11F1F38-5604-4017-9887-261112EE7642}" type="slidenum">
              <a:rPr lang="en-US" smtClean="0"/>
              <a:t>‹#›</a:t>
            </a:fld>
            <a:endParaRPr lang="en-US" dirty="0"/>
          </a:p>
        </p:txBody>
      </p:sp>
    </p:spTree>
    <p:extLst>
      <p:ext uri="{BB962C8B-B14F-4D97-AF65-F5344CB8AC3E}">
        <p14:creationId xmlns:p14="http://schemas.microsoft.com/office/powerpoint/2010/main" val="1421699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34B067-B536-455C-982B-E8E18A6A6452}" type="datetimeFigureOut">
              <a:rPr lang="en-US" smtClean="0"/>
              <a:t>10/28/2022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1F1F38-5604-4017-9887-261112EE7642}" type="slidenum">
              <a:rPr lang="en-US" smtClean="0"/>
              <a:t>‹#›</a:t>
            </a:fld>
            <a:endParaRPr lang="en-US" dirty="0"/>
          </a:p>
        </p:txBody>
      </p:sp>
    </p:spTree>
    <p:extLst>
      <p:ext uri="{BB962C8B-B14F-4D97-AF65-F5344CB8AC3E}">
        <p14:creationId xmlns:p14="http://schemas.microsoft.com/office/powerpoint/2010/main" val="409599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E34B067-B536-455C-982B-E8E18A6A6452}" type="datetimeFigureOut">
              <a:rPr lang="en-US" smtClean="0"/>
              <a:t>10/28/2022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11F1F38-5604-4017-9887-261112EE7642}" type="slidenum">
              <a:rPr lang="en-US" smtClean="0"/>
              <a:t>‹#›</a:t>
            </a:fld>
            <a:endParaRPr lang="en-US" dirty="0"/>
          </a:p>
        </p:txBody>
      </p:sp>
    </p:spTree>
    <p:extLst>
      <p:ext uri="{BB962C8B-B14F-4D97-AF65-F5344CB8AC3E}">
        <p14:creationId xmlns:p14="http://schemas.microsoft.com/office/powerpoint/2010/main" val="433216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E34B067-B536-455C-982B-E8E18A6A6452}" type="datetimeFigureOut">
              <a:rPr lang="en-US" smtClean="0"/>
              <a:t>10/28/2022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11F1F38-5604-4017-9887-261112EE7642}" type="slidenum">
              <a:rPr lang="en-US" smtClean="0"/>
              <a:t>‹#›</a:t>
            </a:fld>
            <a:endParaRPr lang="en-US" dirty="0"/>
          </a:p>
        </p:txBody>
      </p:sp>
    </p:spTree>
    <p:extLst>
      <p:ext uri="{BB962C8B-B14F-4D97-AF65-F5344CB8AC3E}">
        <p14:creationId xmlns:p14="http://schemas.microsoft.com/office/powerpoint/2010/main" val="1168169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E34B067-B536-455C-982B-E8E18A6A6452}" type="datetimeFigureOut">
              <a:rPr lang="en-US" smtClean="0"/>
              <a:t>10/28/2022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11F1F38-5604-4017-9887-261112EE7642}" type="slidenum">
              <a:rPr lang="en-US" smtClean="0"/>
              <a:t>‹#›</a:t>
            </a:fld>
            <a:endParaRPr lang="en-US" dirty="0"/>
          </a:p>
        </p:txBody>
      </p:sp>
    </p:spTree>
    <p:extLst>
      <p:ext uri="{BB962C8B-B14F-4D97-AF65-F5344CB8AC3E}">
        <p14:creationId xmlns:p14="http://schemas.microsoft.com/office/powerpoint/2010/main" val="3528026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34B067-B536-455C-982B-E8E18A6A6452}" type="datetimeFigureOut">
              <a:rPr lang="en-US" smtClean="0"/>
              <a:t>10/28/2022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11F1F38-5604-4017-9887-261112EE7642}" type="slidenum">
              <a:rPr lang="en-US" smtClean="0"/>
              <a:t>‹#›</a:t>
            </a:fld>
            <a:endParaRPr lang="en-US" dirty="0"/>
          </a:p>
        </p:txBody>
      </p:sp>
    </p:spTree>
    <p:extLst>
      <p:ext uri="{BB962C8B-B14F-4D97-AF65-F5344CB8AC3E}">
        <p14:creationId xmlns:p14="http://schemas.microsoft.com/office/powerpoint/2010/main" val="3817423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34B067-B536-455C-982B-E8E18A6A6452}" type="datetimeFigureOut">
              <a:rPr lang="en-US" smtClean="0"/>
              <a:t>10/28/2022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11F1F38-5604-4017-9887-261112EE7642}" type="slidenum">
              <a:rPr lang="en-US" smtClean="0"/>
              <a:t>‹#›</a:t>
            </a:fld>
            <a:endParaRPr lang="en-US" dirty="0"/>
          </a:p>
        </p:txBody>
      </p:sp>
    </p:spTree>
    <p:extLst>
      <p:ext uri="{BB962C8B-B14F-4D97-AF65-F5344CB8AC3E}">
        <p14:creationId xmlns:p14="http://schemas.microsoft.com/office/powerpoint/2010/main" val="1873112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34B067-B536-455C-982B-E8E18A6A6452}" type="datetimeFigureOut">
              <a:rPr lang="en-US" smtClean="0"/>
              <a:t>10/28/2022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11F1F38-5604-4017-9887-261112EE7642}" type="slidenum">
              <a:rPr lang="en-US" smtClean="0"/>
              <a:t>‹#›</a:t>
            </a:fld>
            <a:endParaRPr lang="en-US" dirty="0"/>
          </a:p>
        </p:txBody>
      </p:sp>
    </p:spTree>
    <p:extLst>
      <p:ext uri="{BB962C8B-B14F-4D97-AF65-F5344CB8AC3E}">
        <p14:creationId xmlns:p14="http://schemas.microsoft.com/office/powerpoint/2010/main" val="1122113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E34B067-B536-455C-982B-E8E18A6A6452}" type="datetimeFigureOut">
              <a:rPr lang="en-US" smtClean="0"/>
              <a:t>10/28/2022</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11F1F38-5604-4017-9887-261112EE7642}" type="slidenum">
              <a:rPr lang="en-US" smtClean="0"/>
              <a:t>‹#›</a:t>
            </a:fld>
            <a:endParaRPr lang="en-US" dirty="0"/>
          </a:p>
        </p:txBody>
      </p:sp>
    </p:spTree>
    <p:extLst>
      <p:ext uri="{BB962C8B-B14F-4D97-AF65-F5344CB8AC3E}">
        <p14:creationId xmlns:p14="http://schemas.microsoft.com/office/powerpoint/2010/main" val="2459111829"/>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 id="2147483798" r:id="rId12"/>
    <p:sldLayoutId id="2147483799" r:id="rId13"/>
    <p:sldLayoutId id="2147483800" r:id="rId14"/>
    <p:sldLayoutId id="2147483801" r:id="rId15"/>
    <p:sldLayoutId id="2147483802" r:id="rId16"/>
    <p:sldLayoutId id="2147483803"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3.pn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1.jpeg"/><Relationship Id="rId7"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4.png"/><Relationship Id="rId4" Type="http://schemas.openxmlformats.org/officeDocument/2006/relationships/image" Target="../media/image2.jpg"/><Relationship Id="rId9"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4.png"/><Relationship Id="rId4" Type="http://schemas.openxmlformats.org/officeDocument/2006/relationships/image" Target="../media/image2.jpg"/></Relationships>
</file>

<file path=ppt/slides/_rels/slide12.xml.rels><?xml version="1.0" encoding="UTF-8" standalone="yes"?>
<Relationships xmlns="http://schemas.openxmlformats.org/package/2006/relationships"><Relationship Id="rId8" Type="http://schemas.openxmlformats.org/officeDocument/2006/relationships/diagramQuickStyle" Target="../diagrams/quickStyle3.xml"/><Relationship Id="rId3" Type="http://schemas.openxmlformats.org/officeDocument/2006/relationships/image" Target="../media/image1.jpeg"/><Relationship Id="rId7" Type="http://schemas.openxmlformats.org/officeDocument/2006/relationships/diagramLayout" Target="../diagrams/layout3.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Data" Target="../diagrams/data3.xml"/><Relationship Id="rId5" Type="http://schemas.openxmlformats.org/officeDocument/2006/relationships/image" Target="../media/image4.png"/><Relationship Id="rId10" Type="http://schemas.microsoft.com/office/2007/relationships/diagramDrawing" Target="../diagrams/drawing3.xml"/><Relationship Id="rId4" Type="http://schemas.openxmlformats.org/officeDocument/2006/relationships/image" Target="../media/image2.jpg"/><Relationship Id="rId9" Type="http://schemas.openxmlformats.org/officeDocument/2006/relationships/diagramColors" Target="../diagrams/colors3.xml"/></Relationships>
</file>

<file path=ppt/slides/_rels/slide13.xml.rels><?xml version="1.0" encoding="UTF-8" standalone="yes"?>
<Relationships xmlns="http://schemas.openxmlformats.org/package/2006/relationships"><Relationship Id="rId8" Type="http://schemas.openxmlformats.org/officeDocument/2006/relationships/hyperlink" Target="mailto:Lorraine.Moyle@dot.state.fl.us" TargetMode="External"/><Relationship Id="rId3" Type="http://schemas.openxmlformats.org/officeDocument/2006/relationships/image" Target="../media/image1.jpeg"/><Relationship Id="rId7" Type="http://schemas.openxmlformats.org/officeDocument/2006/relationships/hyperlink" Target="mailto:Maria.Showalter@dot.state.fl.us"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4.png"/><Relationship Id="rId10" Type="http://schemas.openxmlformats.org/officeDocument/2006/relationships/hyperlink" Target="https://www.fdot.gov/programmanagement/LP/TRIP/Default.shtm" TargetMode="External"/><Relationship Id="rId4" Type="http://schemas.openxmlformats.org/officeDocument/2006/relationships/image" Target="../media/image2.jpg"/><Relationship Id="rId9" Type="http://schemas.openxmlformats.org/officeDocument/2006/relationships/hyperlink" Target="https://nwflroads.com/plannin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2.jp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2.jpg"/></Relationships>
</file>

<file path=ppt/slides/_rels/slide8.xml.rels><?xml version="1.0" encoding="UTF-8" standalone="yes"?>
<Relationships xmlns="http://schemas.openxmlformats.org/package/2006/relationships"><Relationship Id="rId8" Type="http://schemas.openxmlformats.org/officeDocument/2006/relationships/diagramQuickStyle" Target="../diagrams/quickStyle1.xml"/><Relationship Id="rId13" Type="http://schemas.openxmlformats.org/officeDocument/2006/relationships/diagramQuickStyle" Target="../diagrams/quickStyle2.xml"/><Relationship Id="rId3" Type="http://schemas.openxmlformats.org/officeDocument/2006/relationships/image" Target="../media/image1.jpeg"/><Relationship Id="rId7" Type="http://schemas.openxmlformats.org/officeDocument/2006/relationships/diagramLayout" Target="../diagrams/layout1.xml"/><Relationship Id="rId12" Type="http://schemas.openxmlformats.org/officeDocument/2006/relationships/diagramLayout" Target="../diagrams/layout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Data" Target="../diagrams/data1.xml"/><Relationship Id="rId11" Type="http://schemas.openxmlformats.org/officeDocument/2006/relationships/diagramData" Target="../diagrams/data2.xml"/><Relationship Id="rId5" Type="http://schemas.openxmlformats.org/officeDocument/2006/relationships/image" Target="../media/image4.png"/><Relationship Id="rId15" Type="http://schemas.microsoft.com/office/2007/relationships/diagramDrawing" Target="../diagrams/drawing2.xml"/><Relationship Id="rId10" Type="http://schemas.microsoft.com/office/2007/relationships/diagramDrawing" Target="../diagrams/drawing1.xml"/><Relationship Id="rId4" Type="http://schemas.openxmlformats.org/officeDocument/2006/relationships/image" Target="../media/image2.jpg"/><Relationship Id="rId9" Type="http://schemas.openxmlformats.org/officeDocument/2006/relationships/diagramColors" Target="../diagrams/colors1.xml"/><Relationship Id="rId14" Type="http://schemas.openxmlformats.org/officeDocument/2006/relationships/diagramColors" Target="../diagrams/colors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pic>
        <p:nvPicPr>
          <p:cNvPr id="3" name="Picture 2" descr="Diagram, engineering drawing&#10;&#10;Description automatically generated">
            <a:extLst>
              <a:ext uri="{FF2B5EF4-FFF2-40B4-BE49-F238E27FC236}">
                <a16:creationId xmlns:a16="http://schemas.microsoft.com/office/drawing/2014/main" id="{A9C7D062-DB7D-FCDE-B2E9-23786FBDD14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pic>
        <p:nvPicPr>
          <p:cNvPr id="6" name="Picture 5">
            <a:extLst>
              <a:ext uri="{FF2B5EF4-FFF2-40B4-BE49-F238E27FC236}">
                <a16:creationId xmlns:a16="http://schemas.microsoft.com/office/drawing/2014/main" id="{C106A955-1F6E-4E6D-8A05-A7CFD0836296}"/>
              </a:ext>
            </a:extLst>
          </p:cNvPr>
          <p:cNvPicPr>
            <a:picLocks noChangeAspect="1"/>
          </p:cNvPicPr>
          <p:nvPr/>
        </p:nvPicPr>
        <p:blipFill rotWithShape="1">
          <a:blip r:embed="rId5" cstate="print">
            <a:extLst>
              <a:ext uri="{BEBA8EAE-BF5A-486C-A8C5-ECC9F3942E4B}">
                <a14:imgProps xmlns:a14="http://schemas.microsoft.com/office/drawing/2010/main">
                  <a14:imgLayer r:embed="rId6">
                    <a14:imgEffect>
                      <a14:backgroundRemoval t="7563" b="94958" l="9769" r="95483">
                        <a14:foregroundMark x1="20798" y1="46218" x2="20798" y2="46218"/>
                        <a14:foregroundMark x1="28466" y1="46218" x2="28466" y2="46218"/>
                        <a14:foregroundMark x1="48214" y1="46849" x2="48214" y2="46849"/>
                        <a14:foregroundMark x1="73950" y1="47689" x2="73950" y2="47689"/>
                        <a14:foregroundMark x1="84874" y1="45378" x2="84874" y2="45378"/>
                        <a14:foregroundMark x1="95483" y1="48319" x2="95483" y2="48319"/>
                        <a14:foregroundMark x1="89601" y1="77731" x2="89601" y2="77731"/>
                        <a14:foregroundMark x1="87080" y1="77731" x2="87080" y2="77731"/>
                        <a14:foregroundMark x1="84874" y1="77731" x2="84874" y2="77731"/>
                        <a14:foregroundMark x1="76786" y1="73319" x2="76786" y2="73319"/>
                      </a14:backgroundRemoval>
                    </a14:imgEffect>
                  </a14:imgLayer>
                </a14:imgProps>
              </a:ext>
              <a:ext uri="{28A0092B-C50C-407E-A947-70E740481C1C}">
                <a14:useLocalDpi xmlns:a14="http://schemas.microsoft.com/office/drawing/2010/main" val="0"/>
              </a:ext>
            </a:extLst>
          </a:blip>
          <a:srcRect r="11256" b="-1"/>
          <a:stretch/>
        </p:blipFill>
        <p:spPr>
          <a:xfrm>
            <a:off x="7903947" y="4726378"/>
            <a:ext cx="4288053" cy="2412030"/>
          </a:xfrm>
          <a:prstGeom prst="rect">
            <a:avLst/>
          </a:prstGeom>
          <a:effectLst>
            <a:outerShdw blurRad="50800" dist="38100" dir="2700000" algn="tl" rotWithShape="0">
              <a:prstClr val="black">
                <a:alpha val="40000"/>
              </a:prstClr>
            </a:outerShdw>
          </a:effectLst>
        </p:spPr>
      </p:pic>
      <p:sp>
        <p:nvSpPr>
          <p:cNvPr id="5" name="Rectangle 4"/>
          <p:cNvSpPr>
            <a:spLocks noGrp="1" noChangeArrowheads="1"/>
          </p:cNvSpPr>
          <p:nvPr/>
        </p:nvSpPr>
        <p:spPr>
          <a:xfrm>
            <a:off x="958824" y="435857"/>
            <a:ext cx="10532532" cy="1331282"/>
          </a:xfrm>
          <a:prstGeom prst="rect">
            <a:avLst/>
          </a:prstGeom>
          <a:ln>
            <a:solidFill>
              <a:schemeClr val="tx1"/>
            </a:solidFill>
          </a:ln>
          <a:effectLst>
            <a:outerShdw blurRad="50800" dist="38100" dir="2700000" algn="tl" rotWithShape="0">
              <a:prstClr val="black">
                <a:alpha val="40000"/>
              </a:prstClr>
            </a:outerShdw>
          </a:effectLst>
        </p:spPr>
        <p:txBody>
          <a:bodyPr vert="horz" lIns="91440" tIns="45720" rIns="91440" bIns="45720" rtlCol="0" anchor="b">
            <a:noAutofit/>
            <a:scene3d>
              <a:camera prst="orthographicFront"/>
              <a:lightRig rig="soft" dir="t">
                <a:rot lat="0" lon="0" rev="2400000"/>
              </a:lightRig>
            </a:scene3d>
            <a:sp3d>
              <a:bevelT w="19050" h="12700"/>
            </a:sp3d>
          </a:bodyPr>
          <a:lstStyle/>
          <a:p>
            <a:pPr marL="54609" algn="ctr">
              <a:lnSpc>
                <a:spcPct val="90000"/>
              </a:lnSpc>
              <a:spcBef>
                <a:spcPct val="0"/>
              </a:spcBef>
              <a:spcAft>
                <a:spcPts val="600"/>
              </a:spcAft>
            </a:pPr>
            <a:r>
              <a:rPr lang="en-US" sz="4000" b="1" i="1" dirty="0">
                <a:ln w="3175" cmpd="sng">
                  <a:noFill/>
                </a:ln>
                <a:solidFill>
                  <a:schemeClr val="bg1"/>
                </a:solidFill>
                <a:effectLst>
                  <a:outerShdw blurRad="38100" dist="38100" dir="2700000" algn="tl">
                    <a:srgbClr val="000000">
                      <a:alpha val="43137"/>
                    </a:srgbClr>
                  </a:outerShdw>
                </a:effectLst>
                <a:latin typeface="+mj-lt"/>
                <a:ea typeface="+mj-ea"/>
                <a:cs typeface="+mj-cs"/>
              </a:rPr>
              <a:t>Transportation Regional Incentive Program</a:t>
            </a:r>
          </a:p>
          <a:p>
            <a:pPr marL="54609" algn="ctr">
              <a:lnSpc>
                <a:spcPct val="90000"/>
              </a:lnSpc>
              <a:spcBef>
                <a:spcPct val="0"/>
              </a:spcBef>
              <a:spcAft>
                <a:spcPts val="600"/>
              </a:spcAft>
            </a:pPr>
            <a:r>
              <a:rPr lang="en-US" sz="4000" b="1" i="1" dirty="0">
                <a:ln w="3175" cmpd="sng">
                  <a:noFill/>
                </a:ln>
                <a:solidFill>
                  <a:schemeClr val="bg1"/>
                </a:solidFill>
                <a:effectLst>
                  <a:outerShdw blurRad="38100" dist="38100" dir="2700000" algn="tl">
                    <a:srgbClr val="000000">
                      <a:alpha val="43137"/>
                    </a:srgbClr>
                  </a:outerShdw>
                </a:effectLst>
                <a:latin typeface="+mj-lt"/>
                <a:ea typeface="+mj-ea"/>
                <a:cs typeface="+mj-cs"/>
              </a:rPr>
              <a:t>(TRIP)</a:t>
            </a:r>
            <a:endParaRPr lang="en-US" sz="4000" b="1" dirty="0">
              <a:ln w="3175" cmpd="sng">
                <a:noFill/>
              </a:ln>
              <a:solidFill>
                <a:schemeClr val="bg1"/>
              </a:solidFill>
              <a:effectLst>
                <a:outerShdw blurRad="38100" dist="38100" dir="2700000" algn="tl">
                  <a:srgbClr val="000000">
                    <a:alpha val="43137"/>
                  </a:srgbClr>
                </a:outerShdw>
              </a:effectLst>
              <a:latin typeface="+mj-lt"/>
              <a:ea typeface="+mj-ea"/>
              <a:cs typeface="+mj-cs"/>
            </a:endParaRPr>
          </a:p>
        </p:txBody>
      </p:sp>
      <p:sp>
        <p:nvSpPr>
          <p:cNvPr id="8" name="Rectangle 7"/>
          <p:cNvSpPr>
            <a:spLocks noGrp="1" noChangeArrowheads="1"/>
          </p:cNvSpPr>
          <p:nvPr/>
        </p:nvSpPr>
        <p:spPr>
          <a:xfrm>
            <a:off x="368522" y="5090862"/>
            <a:ext cx="3919531" cy="1828799"/>
          </a:xfrm>
          <a:prstGeom prst="rect">
            <a:avLst/>
          </a:prstGeom>
        </p:spPr>
        <p:txBody>
          <a:bodyPr wrap="square" rIns="91440" anchor="b">
            <a:normAutofit/>
          </a:bodyPr>
          <a:lstStyle/>
          <a:p>
            <a:pPr marL="54609" algn="ctr">
              <a:spcAft>
                <a:spcPts val="600"/>
              </a:spcAft>
            </a:pPr>
            <a:r>
              <a:rPr lang="en-US" sz="2400" i="1" dirty="0">
                <a:ln w="0"/>
                <a:effectLst>
                  <a:outerShdw blurRad="38100" dist="19050" dir="2700000" algn="tl" rotWithShape="0">
                    <a:schemeClr val="dk1">
                      <a:alpha val="40000"/>
                    </a:schemeClr>
                  </a:outerShdw>
                </a:effectLst>
                <a:latin typeface="Georgia" panose="02040502050405020303" pitchFamily="18" charset="0"/>
                <a:ea typeface="Times New Roman"/>
                <a:cs typeface="Times New Roman"/>
              </a:rPr>
              <a:t>  Tanya Sanders Branton Planning Specialist</a:t>
            </a:r>
          </a:p>
          <a:p>
            <a:pPr marL="54609" algn="ctr">
              <a:spcAft>
                <a:spcPts val="600"/>
              </a:spcAft>
            </a:pPr>
            <a:r>
              <a:rPr lang="en-US" sz="2400" i="1" dirty="0">
                <a:ln w="0"/>
                <a:effectLst>
                  <a:outerShdw blurRad="38100" dist="19050" dir="2700000" algn="tl" rotWithShape="0">
                    <a:schemeClr val="dk1">
                      <a:alpha val="40000"/>
                    </a:schemeClr>
                  </a:outerShdw>
                </a:effectLst>
                <a:latin typeface="Georgia" panose="02040502050405020303" pitchFamily="18" charset="0"/>
                <a:ea typeface="Times New Roman"/>
                <a:cs typeface="Times New Roman"/>
              </a:rPr>
              <a:t>TRIP Coordinator</a:t>
            </a:r>
          </a:p>
          <a:p>
            <a:pPr marL="54609" algn="ctr">
              <a:spcAft>
                <a:spcPts val="600"/>
              </a:spcAft>
            </a:pPr>
            <a:endParaRPr lang="en-US" sz="2400" i="1" dirty="0">
              <a:ln w="0"/>
              <a:effectLst>
                <a:outerShdw blurRad="38100" dist="19050" dir="2700000" algn="tl" rotWithShape="0">
                  <a:schemeClr val="dk1">
                    <a:alpha val="40000"/>
                  </a:schemeClr>
                </a:outerShdw>
              </a:effectLst>
              <a:latin typeface="Georgia" panose="02040502050405020303" pitchFamily="18" charset="0"/>
              <a:ea typeface="Times New Roman"/>
              <a:cs typeface="Times New Roman"/>
            </a:endParaRPr>
          </a:p>
        </p:txBody>
      </p:sp>
    </p:spTree>
    <p:extLst>
      <p:ext uri="{BB962C8B-B14F-4D97-AF65-F5344CB8AC3E}">
        <p14:creationId xmlns:p14="http://schemas.microsoft.com/office/powerpoint/2010/main" val="37586223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A2A1E25D-508A-4EE7-9B89-71BC1BEEF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22">
            <a:extLst>
              <a:ext uri="{FF2B5EF4-FFF2-40B4-BE49-F238E27FC236}">
                <a16:creationId xmlns:a16="http://schemas.microsoft.com/office/drawing/2014/main" id="{6FD9ED33-B960-4F9D-8023-20D8306253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flipH="1">
            <a:off x="2974973" y="-15832"/>
            <a:ext cx="9217026" cy="6889518"/>
          </a:xfrm>
          <a:custGeom>
            <a:avLst/>
            <a:gdLst>
              <a:gd name="connsiteX0" fmla="*/ 1087153 w 9217026"/>
              <a:gd name="connsiteY0" fmla="*/ 0 h 6889518"/>
              <a:gd name="connsiteX1" fmla="*/ 1087153 w 9217026"/>
              <a:gd name="connsiteY1" fmla="*/ 1098 h 6889518"/>
              <a:gd name="connsiteX2" fmla="*/ 0 w 9217026"/>
              <a:gd name="connsiteY2" fmla="*/ 0 h 6889518"/>
              <a:gd name="connsiteX3" fmla="*/ 0 w 9217026"/>
              <a:gd name="connsiteY3" fmla="*/ 6889518 h 6889518"/>
              <a:gd name="connsiteX4" fmla="*/ 1087153 w 9217026"/>
              <a:gd name="connsiteY4" fmla="*/ 6888254 h 6889518"/>
              <a:gd name="connsiteX5" fmla="*/ 1087153 w 9217026"/>
              <a:gd name="connsiteY5" fmla="*/ 6889518 h 6889518"/>
              <a:gd name="connsiteX6" fmla="*/ 7295095 w 9217026"/>
              <a:gd name="connsiteY6" fmla="*/ 6882299 h 6889518"/>
              <a:gd name="connsiteX7" fmla="*/ 9217026 w 9217026"/>
              <a:gd name="connsiteY7" fmla="*/ 5349831 h 6889518"/>
              <a:gd name="connsiteX8" fmla="*/ 8378827 w 9217026"/>
              <a:gd name="connsiteY8" fmla="*/ 7365 h 6889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17026" h="6889518">
                <a:moveTo>
                  <a:pt x="1087153" y="0"/>
                </a:moveTo>
                <a:lnTo>
                  <a:pt x="1087153" y="1098"/>
                </a:lnTo>
                <a:lnTo>
                  <a:pt x="0" y="0"/>
                </a:lnTo>
                <a:lnTo>
                  <a:pt x="0" y="6889518"/>
                </a:lnTo>
                <a:lnTo>
                  <a:pt x="1087153" y="6888254"/>
                </a:lnTo>
                <a:lnTo>
                  <a:pt x="1087153" y="6889518"/>
                </a:lnTo>
                <a:lnTo>
                  <a:pt x="7295095" y="6882299"/>
                </a:lnTo>
                <a:lnTo>
                  <a:pt x="9217026" y="5349831"/>
                </a:lnTo>
                <a:lnTo>
                  <a:pt x="8378827" y="7365"/>
                </a:lnTo>
                <a:close/>
              </a:path>
            </a:pathLst>
          </a:custGeom>
          <a:solidFill>
            <a:schemeClr val="tx1">
              <a:lumMod val="95000"/>
              <a:lumOff val="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a:p>
        </p:txBody>
      </p:sp>
      <p:grpSp>
        <p:nvGrpSpPr>
          <p:cNvPr id="15" name="Group 14">
            <a:extLst>
              <a:ext uri="{FF2B5EF4-FFF2-40B4-BE49-F238E27FC236}">
                <a16:creationId xmlns:a16="http://schemas.microsoft.com/office/drawing/2014/main" id="{48248BD7-AE40-49AB-844D-ABD40D80B2B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360612" y="0"/>
            <a:ext cx="2436813" cy="6858001"/>
            <a:chOff x="1320800" y="0"/>
            <a:chExt cx="2436813" cy="6858001"/>
          </a:xfrm>
        </p:grpSpPr>
        <p:sp>
          <p:nvSpPr>
            <p:cNvPr id="16" name="Freeform 6">
              <a:extLst>
                <a:ext uri="{FF2B5EF4-FFF2-40B4-BE49-F238E27FC236}">
                  <a16:creationId xmlns:a16="http://schemas.microsoft.com/office/drawing/2014/main" id="{977D6250-A0F3-4872-9969-3DB7ADE7C8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7" name="Freeform 7">
              <a:extLst>
                <a:ext uri="{FF2B5EF4-FFF2-40B4-BE49-F238E27FC236}">
                  <a16:creationId xmlns:a16="http://schemas.microsoft.com/office/drawing/2014/main" id="{5796BEC7-5389-45D6-A0D4-F36405E5AF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8" name="Freeform 8">
              <a:extLst>
                <a:ext uri="{FF2B5EF4-FFF2-40B4-BE49-F238E27FC236}">
                  <a16:creationId xmlns:a16="http://schemas.microsoft.com/office/drawing/2014/main" id="{BEA57FAB-D2EF-4F47-A986-4321D5148E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9" name="Freeform 9">
              <a:extLst>
                <a:ext uri="{FF2B5EF4-FFF2-40B4-BE49-F238E27FC236}">
                  <a16:creationId xmlns:a16="http://schemas.microsoft.com/office/drawing/2014/main" id="{5E8C59C9-8A0C-4F01-A36F-1C6389554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20" name="Freeform 10">
              <a:extLst>
                <a:ext uri="{FF2B5EF4-FFF2-40B4-BE49-F238E27FC236}">
                  <a16:creationId xmlns:a16="http://schemas.microsoft.com/office/drawing/2014/main" id="{62D244EC-76FC-490A-8371-18E8C06246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21" name="Freeform 11">
              <a:extLst>
                <a:ext uri="{FF2B5EF4-FFF2-40B4-BE49-F238E27FC236}">
                  <a16:creationId xmlns:a16="http://schemas.microsoft.com/office/drawing/2014/main" id="{FA33782B-4F01-450E-A17D-F7C03359D0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pic>
        <p:nvPicPr>
          <p:cNvPr id="4" name="Picture 3" descr="Diagram, engineering drawing&#10;&#10;Description automatically generated">
            <a:extLst>
              <a:ext uri="{FF2B5EF4-FFF2-40B4-BE49-F238E27FC236}">
                <a16:creationId xmlns:a16="http://schemas.microsoft.com/office/drawing/2014/main" id="{20653A44-3995-FC79-34E4-9826CD6577C5}"/>
              </a:ext>
            </a:extLst>
          </p:cNvPr>
          <p:cNvPicPr>
            <a:picLocks noChangeAspect="1"/>
          </p:cNvPicPr>
          <p:nvPr/>
        </p:nvPicPr>
        <p:blipFill rotWithShape="1">
          <a:blip r:embed="rId4">
            <a:extLst>
              <a:ext uri="{28A0092B-C50C-407E-A947-70E740481C1C}">
                <a14:useLocalDpi xmlns:a14="http://schemas.microsoft.com/office/drawing/2010/main" val="0"/>
              </a:ext>
            </a:extLst>
          </a:blip>
          <a:srcRect l="42277" r="12323" b="-3"/>
          <a:stretch/>
        </p:blipFill>
        <p:spPr>
          <a:xfrm>
            <a:off x="20" y="10"/>
            <a:ext cx="3175466" cy="5245940"/>
          </a:xfrm>
          <a:custGeom>
            <a:avLst/>
            <a:gdLst/>
            <a:ahLst/>
            <a:cxnLst/>
            <a:rect l="l" t="t" r="r" b="b"/>
            <a:pathLst>
              <a:path w="3175486" h="5245950">
                <a:moveTo>
                  <a:pt x="0" y="0"/>
                </a:moveTo>
                <a:lnTo>
                  <a:pt x="3175486" y="0"/>
                </a:lnTo>
                <a:lnTo>
                  <a:pt x="2294818" y="5223932"/>
                </a:lnTo>
                <a:lnTo>
                  <a:pt x="2310547" y="5245950"/>
                </a:lnTo>
                <a:lnTo>
                  <a:pt x="0" y="4901963"/>
                </a:lnTo>
                <a:close/>
              </a:path>
            </a:pathLst>
          </a:custGeom>
          <a:ln w="38100">
            <a:noFill/>
          </a:ln>
          <a:effectLst/>
        </p:spPr>
      </p:pic>
      <p:pic>
        <p:nvPicPr>
          <p:cNvPr id="6" name="Picture 5">
            <a:extLst>
              <a:ext uri="{FF2B5EF4-FFF2-40B4-BE49-F238E27FC236}">
                <a16:creationId xmlns:a16="http://schemas.microsoft.com/office/drawing/2014/main" id="{895DFBC4-A321-43FB-ACA6-4E25BDAB9FF2}"/>
              </a:ext>
            </a:extLst>
          </p:cNvPr>
          <p:cNvPicPr>
            <a:picLocks noChangeAspect="1"/>
          </p:cNvPicPr>
          <p:nvPr/>
        </p:nvPicPr>
        <p:blipFill rotWithShape="1">
          <a:blip r:embed="rId5">
            <a:extLst>
              <a:ext uri="{28A0092B-C50C-407E-A947-70E740481C1C}">
                <a14:useLocalDpi xmlns:a14="http://schemas.microsoft.com/office/drawing/2010/main" val="0"/>
              </a:ext>
            </a:extLst>
          </a:blip>
          <a:srcRect r="11576" b="-2"/>
          <a:stretch/>
        </p:blipFill>
        <p:spPr>
          <a:xfrm>
            <a:off x="20" y="4901964"/>
            <a:ext cx="3459143" cy="1956037"/>
          </a:xfrm>
          <a:custGeom>
            <a:avLst/>
            <a:gdLst/>
            <a:ahLst/>
            <a:cxnLst/>
            <a:rect l="l" t="t" r="r" b="b"/>
            <a:pathLst>
              <a:path w="3459163" h="1956037">
                <a:moveTo>
                  <a:pt x="0" y="0"/>
                </a:moveTo>
                <a:lnTo>
                  <a:pt x="2310547" y="343987"/>
                </a:lnTo>
                <a:lnTo>
                  <a:pt x="3459163" y="1951804"/>
                </a:lnTo>
                <a:lnTo>
                  <a:pt x="0" y="1956037"/>
                </a:lnTo>
                <a:close/>
              </a:path>
            </a:pathLst>
          </a:custGeom>
          <a:ln w="38100">
            <a:noFill/>
          </a:ln>
          <a:effectLst/>
        </p:spPr>
      </p:pic>
      <p:sp>
        <p:nvSpPr>
          <p:cNvPr id="5" name="Title 1">
            <a:extLst>
              <a:ext uri="{FF2B5EF4-FFF2-40B4-BE49-F238E27FC236}">
                <a16:creationId xmlns:a16="http://schemas.microsoft.com/office/drawing/2014/main" id="{A542371B-EAA5-E0FF-82D9-3B99442C7AEF}"/>
              </a:ext>
            </a:extLst>
          </p:cNvPr>
          <p:cNvSpPr txBox="1">
            <a:spLocks/>
          </p:cNvSpPr>
          <p:nvPr/>
        </p:nvSpPr>
        <p:spPr>
          <a:xfrm>
            <a:off x="4162425" y="685801"/>
            <a:ext cx="6715372" cy="1178626"/>
          </a:xfrm>
          <a:prstGeom prst="rect">
            <a:avLst/>
          </a:prstGeom>
          <a:effectLst/>
        </p:spPr>
        <p:txBody>
          <a:bodyPr vert="horz" lIns="91440" tIns="45720" rIns="91440" bIns="45720" rtlCol="0" anchor="b">
            <a:normAutofit fontScale="77500" lnSpcReduction="20000"/>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nSpc>
                <a:spcPct val="90000"/>
              </a:lnSpc>
            </a:pPr>
            <a:r>
              <a:rPr lang="en-US" sz="6000" dirty="0">
                <a:solidFill>
                  <a:schemeClr val="bg1"/>
                </a:solidFill>
              </a:rPr>
              <a:t>TRIP Application</a:t>
            </a:r>
            <a:br>
              <a:rPr lang="en-US" sz="6000" dirty="0"/>
            </a:br>
            <a:endParaRPr lang="en-US" sz="6000" dirty="0"/>
          </a:p>
        </p:txBody>
      </p:sp>
      <p:pic>
        <p:nvPicPr>
          <p:cNvPr id="9" name="Picture 8">
            <a:extLst>
              <a:ext uri="{FF2B5EF4-FFF2-40B4-BE49-F238E27FC236}">
                <a16:creationId xmlns:a16="http://schemas.microsoft.com/office/drawing/2014/main" id="{25DC029F-8D09-1E56-EBF1-CD547079FAB3}"/>
              </a:ext>
            </a:extLst>
          </p:cNvPr>
          <p:cNvPicPr>
            <a:picLocks noChangeAspect="1"/>
          </p:cNvPicPr>
          <p:nvPr/>
        </p:nvPicPr>
        <p:blipFill>
          <a:blip r:embed="rId6"/>
          <a:stretch>
            <a:fillRect/>
          </a:stretch>
        </p:blipFill>
        <p:spPr>
          <a:xfrm>
            <a:off x="7606437" y="1635852"/>
            <a:ext cx="3591994" cy="4768418"/>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pic>
        <p:nvPicPr>
          <p:cNvPr id="8" name="Picture 7">
            <a:extLst>
              <a:ext uri="{FF2B5EF4-FFF2-40B4-BE49-F238E27FC236}">
                <a16:creationId xmlns:a16="http://schemas.microsoft.com/office/drawing/2014/main" id="{1A47390C-7513-10A4-9DA3-999E827460AD}"/>
              </a:ext>
            </a:extLst>
          </p:cNvPr>
          <p:cNvPicPr>
            <a:picLocks noChangeAspect="1"/>
          </p:cNvPicPr>
          <p:nvPr/>
        </p:nvPicPr>
        <p:blipFill>
          <a:blip r:embed="rId7"/>
          <a:stretch>
            <a:fillRect/>
          </a:stretch>
        </p:blipFill>
        <p:spPr>
          <a:xfrm>
            <a:off x="6382323" y="1641150"/>
            <a:ext cx="3683603" cy="4768419"/>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pic>
        <p:nvPicPr>
          <p:cNvPr id="7" name="Picture 6">
            <a:extLst>
              <a:ext uri="{FF2B5EF4-FFF2-40B4-BE49-F238E27FC236}">
                <a16:creationId xmlns:a16="http://schemas.microsoft.com/office/drawing/2014/main" id="{53668203-0938-DF1D-B102-FE13C480C012}"/>
              </a:ext>
            </a:extLst>
          </p:cNvPr>
          <p:cNvPicPr>
            <a:picLocks noChangeAspect="1"/>
          </p:cNvPicPr>
          <p:nvPr/>
        </p:nvPicPr>
        <p:blipFill>
          <a:blip r:embed="rId8"/>
          <a:stretch>
            <a:fillRect/>
          </a:stretch>
        </p:blipFill>
        <p:spPr>
          <a:xfrm>
            <a:off x="5415258" y="1672486"/>
            <a:ext cx="3736392" cy="4731784"/>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pic>
        <p:nvPicPr>
          <p:cNvPr id="10" name="Picture 9">
            <a:extLst>
              <a:ext uri="{FF2B5EF4-FFF2-40B4-BE49-F238E27FC236}">
                <a16:creationId xmlns:a16="http://schemas.microsoft.com/office/drawing/2014/main" id="{8666AF93-D799-B8EC-8794-06B1A9760EC7}"/>
              </a:ext>
            </a:extLst>
          </p:cNvPr>
          <p:cNvPicPr>
            <a:picLocks noChangeAspect="1"/>
          </p:cNvPicPr>
          <p:nvPr/>
        </p:nvPicPr>
        <p:blipFill>
          <a:blip r:embed="rId9"/>
          <a:stretch>
            <a:fillRect/>
          </a:stretch>
        </p:blipFill>
        <p:spPr>
          <a:xfrm>
            <a:off x="4480008" y="1651022"/>
            <a:ext cx="3683603" cy="4737755"/>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spTree>
    <p:extLst>
      <p:ext uri="{BB962C8B-B14F-4D97-AF65-F5344CB8AC3E}">
        <p14:creationId xmlns:p14="http://schemas.microsoft.com/office/powerpoint/2010/main" val="2363923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1000"/>
                                        <p:tgtEl>
                                          <p:spTgt spid="9"/>
                                        </p:tgtEl>
                                      </p:cBhvr>
                                    </p:animEffect>
                                    <p:anim calcmode="lin" valueType="num">
                                      <p:cBhvr>
                                        <p:cTn id="29" dur="1000" fill="hold"/>
                                        <p:tgtEl>
                                          <p:spTgt spid="9"/>
                                        </p:tgtEl>
                                        <p:attrNameLst>
                                          <p:attrName>ppt_x</p:attrName>
                                        </p:attrNameLst>
                                      </p:cBhvr>
                                      <p:tavLst>
                                        <p:tav tm="0">
                                          <p:val>
                                            <p:strVal val="#ppt_x"/>
                                          </p:val>
                                        </p:tav>
                                        <p:tav tm="100000">
                                          <p:val>
                                            <p:strVal val="#ppt_x"/>
                                          </p:val>
                                        </p:tav>
                                      </p:tavLst>
                                    </p:anim>
                                    <p:anim calcmode="lin" valueType="num">
                                      <p:cBhvr>
                                        <p:cTn id="3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A2A1E25D-508A-4EE7-9B89-71BC1BEEF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22">
            <a:extLst>
              <a:ext uri="{FF2B5EF4-FFF2-40B4-BE49-F238E27FC236}">
                <a16:creationId xmlns:a16="http://schemas.microsoft.com/office/drawing/2014/main" id="{6FD9ED33-B960-4F9D-8023-20D8306253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flipH="1">
            <a:off x="2974973" y="-15832"/>
            <a:ext cx="9217026" cy="6889518"/>
          </a:xfrm>
          <a:custGeom>
            <a:avLst/>
            <a:gdLst>
              <a:gd name="connsiteX0" fmla="*/ 1087153 w 9217026"/>
              <a:gd name="connsiteY0" fmla="*/ 0 h 6889518"/>
              <a:gd name="connsiteX1" fmla="*/ 1087153 w 9217026"/>
              <a:gd name="connsiteY1" fmla="*/ 1098 h 6889518"/>
              <a:gd name="connsiteX2" fmla="*/ 0 w 9217026"/>
              <a:gd name="connsiteY2" fmla="*/ 0 h 6889518"/>
              <a:gd name="connsiteX3" fmla="*/ 0 w 9217026"/>
              <a:gd name="connsiteY3" fmla="*/ 6889518 h 6889518"/>
              <a:gd name="connsiteX4" fmla="*/ 1087153 w 9217026"/>
              <a:gd name="connsiteY4" fmla="*/ 6888254 h 6889518"/>
              <a:gd name="connsiteX5" fmla="*/ 1087153 w 9217026"/>
              <a:gd name="connsiteY5" fmla="*/ 6889518 h 6889518"/>
              <a:gd name="connsiteX6" fmla="*/ 7295095 w 9217026"/>
              <a:gd name="connsiteY6" fmla="*/ 6882299 h 6889518"/>
              <a:gd name="connsiteX7" fmla="*/ 9217026 w 9217026"/>
              <a:gd name="connsiteY7" fmla="*/ 5349831 h 6889518"/>
              <a:gd name="connsiteX8" fmla="*/ 8378827 w 9217026"/>
              <a:gd name="connsiteY8" fmla="*/ 7365 h 6889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17026" h="6889518">
                <a:moveTo>
                  <a:pt x="1087153" y="0"/>
                </a:moveTo>
                <a:lnTo>
                  <a:pt x="1087153" y="1098"/>
                </a:lnTo>
                <a:lnTo>
                  <a:pt x="0" y="0"/>
                </a:lnTo>
                <a:lnTo>
                  <a:pt x="0" y="6889518"/>
                </a:lnTo>
                <a:lnTo>
                  <a:pt x="1087153" y="6888254"/>
                </a:lnTo>
                <a:lnTo>
                  <a:pt x="1087153" y="6889518"/>
                </a:lnTo>
                <a:lnTo>
                  <a:pt x="7295095" y="6882299"/>
                </a:lnTo>
                <a:lnTo>
                  <a:pt x="9217026" y="5349831"/>
                </a:lnTo>
                <a:lnTo>
                  <a:pt x="8378827" y="7365"/>
                </a:lnTo>
                <a:close/>
              </a:path>
            </a:pathLst>
          </a:custGeom>
          <a:solidFill>
            <a:schemeClr val="tx1">
              <a:lumMod val="95000"/>
              <a:lumOff val="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a:p>
        </p:txBody>
      </p:sp>
      <p:grpSp>
        <p:nvGrpSpPr>
          <p:cNvPr id="15" name="Group 14">
            <a:extLst>
              <a:ext uri="{FF2B5EF4-FFF2-40B4-BE49-F238E27FC236}">
                <a16:creationId xmlns:a16="http://schemas.microsoft.com/office/drawing/2014/main" id="{48248BD7-AE40-49AB-844D-ABD40D80B2B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360612" y="0"/>
            <a:ext cx="2436813" cy="6858001"/>
            <a:chOff x="1320800" y="0"/>
            <a:chExt cx="2436813" cy="6858001"/>
          </a:xfrm>
        </p:grpSpPr>
        <p:sp>
          <p:nvSpPr>
            <p:cNvPr id="16" name="Freeform 6">
              <a:extLst>
                <a:ext uri="{FF2B5EF4-FFF2-40B4-BE49-F238E27FC236}">
                  <a16:creationId xmlns:a16="http://schemas.microsoft.com/office/drawing/2014/main" id="{977D6250-A0F3-4872-9969-3DB7ADE7C8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7" name="Freeform 7">
              <a:extLst>
                <a:ext uri="{FF2B5EF4-FFF2-40B4-BE49-F238E27FC236}">
                  <a16:creationId xmlns:a16="http://schemas.microsoft.com/office/drawing/2014/main" id="{5796BEC7-5389-45D6-A0D4-F36405E5AF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8" name="Freeform 8">
              <a:extLst>
                <a:ext uri="{FF2B5EF4-FFF2-40B4-BE49-F238E27FC236}">
                  <a16:creationId xmlns:a16="http://schemas.microsoft.com/office/drawing/2014/main" id="{BEA57FAB-D2EF-4F47-A986-4321D5148E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9" name="Freeform 9">
              <a:extLst>
                <a:ext uri="{FF2B5EF4-FFF2-40B4-BE49-F238E27FC236}">
                  <a16:creationId xmlns:a16="http://schemas.microsoft.com/office/drawing/2014/main" id="{5E8C59C9-8A0C-4F01-A36F-1C6389554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20" name="Freeform 10">
              <a:extLst>
                <a:ext uri="{FF2B5EF4-FFF2-40B4-BE49-F238E27FC236}">
                  <a16:creationId xmlns:a16="http://schemas.microsoft.com/office/drawing/2014/main" id="{62D244EC-76FC-490A-8371-18E8C06246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21" name="Freeform 11">
              <a:extLst>
                <a:ext uri="{FF2B5EF4-FFF2-40B4-BE49-F238E27FC236}">
                  <a16:creationId xmlns:a16="http://schemas.microsoft.com/office/drawing/2014/main" id="{FA33782B-4F01-450E-A17D-F7C03359D0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pic>
        <p:nvPicPr>
          <p:cNvPr id="4" name="Picture 3" descr="Diagram, engineering drawing&#10;&#10;Description automatically generated">
            <a:extLst>
              <a:ext uri="{FF2B5EF4-FFF2-40B4-BE49-F238E27FC236}">
                <a16:creationId xmlns:a16="http://schemas.microsoft.com/office/drawing/2014/main" id="{20653A44-3995-FC79-34E4-9826CD6577C5}"/>
              </a:ext>
            </a:extLst>
          </p:cNvPr>
          <p:cNvPicPr>
            <a:picLocks noChangeAspect="1"/>
          </p:cNvPicPr>
          <p:nvPr/>
        </p:nvPicPr>
        <p:blipFill rotWithShape="1">
          <a:blip r:embed="rId4">
            <a:extLst>
              <a:ext uri="{28A0092B-C50C-407E-A947-70E740481C1C}">
                <a14:useLocalDpi xmlns:a14="http://schemas.microsoft.com/office/drawing/2010/main" val="0"/>
              </a:ext>
            </a:extLst>
          </a:blip>
          <a:srcRect l="42277" r="12323" b="-3"/>
          <a:stretch/>
        </p:blipFill>
        <p:spPr>
          <a:xfrm>
            <a:off x="20" y="10"/>
            <a:ext cx="3175466" cy="5245940"/>
          </a:xfrm>
          <a:custGeom>
            <a:avLst/>
            <a:gdLst/>
            <a:ahLst/>
            <a:cxnLst/>
            <a:rect l="l" t="t" r="r" b="b"/>
            <a:pathLst>
              <a:path w="3175486" h="5245950">
                <a:moveTo>
                  <a:pt x="0" y="0"/>
                </a:moveTo>
                <a:lnTo>
                  <a:pt x="3175486" y="0"/>
                </a:lnTo>
                <a:lnTo>
                  <a:pt x="2294818" y="5223932"/>
                </a:lnTo>
                <a:lnTo>
                  <a:pt x="2310547" y="5245950"/>
                </a:lnTo>
                <a:lnTo>
                  <a:pt x="0" y="4901963"/>
                </a:lnTo>
                <a:close/>
              </a:path>
            </a:pathLst>
          </a:custGeom>
          <a:ln w="38100">
            <a:noFill/>
          </a:ln>
          <a:effectLst/>
        </p:spPr>
      </p:pic>
      <p:pic>
        <p:nvPicPr>
          <p:cNvPr id="6" name="Picture 5">
            <a:extLst>
              <a:ext uri="{FF2B5EF4-FFF2-40B4-BE49-F238E27FC236}">
                <a16:creationId xmlns:a16="http://schemas.microsoft.com/office/drawing/2014/main" id="{895DFBC4-A321-43FB-ACA6-4E25BDAB9FF2}"/>
              </a:ext>
            </a:extLst>
          </p:cNvPr>
          <p:cNvPicPr>
            <a:picLocks noChangeAspect="1"/>
          </p:cNvPicPr>
          <p:nvPr/>
        </p:nvPicPr>
        <p:blipFill rotWithShape="1">
          <a:blip r:embed="rId5">
            <a:extLst>
              <a:ext uri="{28A0092B-C50C-407E-A947-70E740481C1C}">
                <a14:useLocalDpi xmlns:a14="http://schemas.microsoft.com/office/drawing/2010/main" val="0"/>
              </a:ext>
            </a:extLst>
          </a:blip>
          <a:srcRect r="11576" b="-2"/>
          <a:stretch/>
        </p:blipFill>
        <p:spPr>
          <a:xfrm>
            <a:off x="20" y="4901964"/>
            <a:ext cx="3459143" cy="1956037"/>
          </a:xfrm>
          <a:custGeom>
            <a:avLst/>
            <a:gdLst/>
            <a:ahLst/>
            <a:cxnLst/>
            <a:rect l="l" t="t" r="r" b="b"/>
            <a:pathLst>
              <a:path w="3459163" h="1956037">
                <a:moveTo>
                  <a:pt x="0" y="0"/>
                </a:moveTo>
                <a:lnTo>
                  <a:pt x="2310547" y="343987"/>
                </a:lnTo>
                <a:lnTo>
                  <a:pt x="3459163" y="1951804"/>
                </a:lnTo>
                <a:lnTo>
                  <a:pt x="0" y="1956037"/>
                </a:lnTo>
                <a:close/>
              </a:path>
            </a:pathLst>
          </a:custGeom>
          <a:ln w="38100">
            <a:noFill/>
          </a:ln>
          <a:effectLst/>
        </p:spPr>
      </p:pic>
      <p:sp>
        <p:nvSpPr>
          <p:cNvPr id="2" name="Title 1">
            <a:extLst>
              <a:ext uri="{FF2B5EF4-FFF2-40B4-BE49-F238E27FC236}">
                <a16:creationId xmlns:a16="http://schemas.microsoft.com/office/drawing/2014/main" id="{D0737796-7C99-43B9-CC5F-6D718D4AC38F}"/>
              </a:ext>
            </a:extLst>
          </p:cNvPr>
          <p:cNvSpPr>
            <a:spLocks noGrp="1"/>
          </p:cNvSpPr>
          <p:nvPr>
            <p:ph type="title"/>
          </p:nvPr>
        </p:nvSpPr>
        <p:spPr>
          <a:xfrm>
            <a:off x="8588519" y="379481"/>
            <a:ext cx="3368427" cy="2761439"/>
          </a:xfrm>
        </p:spPr>
        <p:txBody>
          <a:bodyPr vert="horz" lIns="91440" tIns="45720" rIns="91440" bIns="45720" rtlCol="0">
            <a:normAutofit/>
          </a:bodyPr>
          <a:lstStyle/>
          <a:p>
            <a:pPr>
              <a:buClr>
                <a:schemeClr val="bg2">
                  <a:lumMod val="50000"/>
                </a:schemeClr>
              </a:buClr>
            </a:pPr>
            <a:r>
              <a:rPr lang="en-US" altLang="en-US" b="1" i="1" dirty="0">
                <a:solidFill>
                  <a:schemeClr val="bg1"/>
                </a:solidFill>
                <a:effectLst>
                  <a:outerShdw blurRad="38100" dist="38100" dir="2700000" algn="tl">
                    <a:srgbClr val="000000">
                      <a:alpha val="43137"/>
                    </a:srgbClr>
                  </a:outerShdw>
                </a:effectLst>
              </a:rPr>
              <a:t>GAP </a:t>
            </a:r>
            <a:br>
              <a:rPr lang="en-US" altLang="en-US" b="1" i="1" dirty="0">
                <a:solidFill>
                  <a:schemeClr val="bg1"/>
                </a:solidFill>
                <a:effectLst>
                  <a:outerShdw blurRad="38100" dist="38100" dir="2700000" algn="tl">
                    <a:srgbClr val="000000">
                      <a:alpha val="43137"/>
                    </a:srgbClr>
                  </a:outerShdw>
                </a:effectLst>
              </a:rPr>
            </a:br>
            <a:r>
              <a:rPr lang="en-US" altLang="en-US" sz="2400" b="1" i="1" dirty="0">
                <a:solidFill>
                  <a:schemeClr val="bg1"/>
                </a:solidFill>
                <a:effectLst>
                  <a:outerShdw blurRad="38100" dist="38100" dir="2700000" algn="tl">
                    <a:srgbClr val="000000">
                      <a:alpha val="43137"/>
                    </a:srgbClr>
                  </a:outerShdw>
                </a:effectLst>
              </a:rPr>
              <a:t>(Grant Application Process) System</a:t>
            </a:r>
          </a:p>
        </p:txBody>
      </p:sp>
      <p:sp>
        <p:nvSpPr>
          <p:cNvPr id="3" name="Content Placeholder 33">
            <a:extLst>
              <a:ext uri="{FF2B5EF4-FFF2-40B4-BE49-F238E27FC236}">
                <a16:creationId xmlns:a16="http://schemas.microsoft.com/office/drawing/2014/main" id="{B7BD2919-BF61-D7F0-204A-01706D055039}"/>
              </a:ext>
            </a:extLst>
          </p:cNvPr>
          <p:cNvSpPr>
            <a:spLocks noGrp="1"/>
          </p:cNvSpPr>
          <p:nvPr>
            <p:ph idx="1"/>
          </p:nvPr>
        </p:nvSpPr>
        <p:spPr>
          <a:xfrm>
            <a:off x="8511329" y="3253847"/>
            <a:ext cx="3522805" cy="2116416"/>
          </a:xfrm>
        </p:spPr>
        <p:txBody>
          <a:bodyPr>
            <a:normAutofit/>
          </a:bodyPr>
          <a:lstStyle/>
          <a:p>
            <a:r>
              <a:rPr lang="en-US" altLang="en-US" i="1" dirty="0">
                <a:solidFill>
                  <a:schemeClr val="bg1"/>
                </a:solidFill>
                <a:effectLst>
                  <a:outerShdw blurRad="38100" dist="38100" dir="2700000" algn="tl">
                    <a:srgbClr val="000000">
                      <a:alpha val="43137"/>
                    </a:srgbClr>
                  </a:outerShdw>
                </a:effectLst>
                <a:latin typeface="Cambria" panose="02040503050406030204" pitchFamily="18" charset="0"/>
              </a:rPr>
              <a:t>The Implementing Agency will need to submit and upload all requested information in the GAP system.</a:t>
            </a:r>
            <a:endParaRPr lang="en-US" dirty="0">
              <a:solidFill>
                <a:schemeClr val="bg1"/>
              </a:solidFill>
              <a:effectLst>
                <a:outerShdw blurRad="38100" dist="38100" dir="2700000" algn="tl">
                  <a:srgbClr val="000000">
                    <a:alpha val="43137"/>
                  </a:srgbClr>
                </a:outerShdw>
              </a:effectLst>
            </a:endParaRPr>
          </a:p>
        </p:txBody>
      </p:sp>
      <p:pic>
        <p:nvPicPr>
          <p:cNvPr id="12" name="Picture 11">
            <a:extLst>
              <a:ext uri="{FF2B5EF4-FFF2-40B4-BE49-F238E27FC236}">
                <a16:creationId xmlns:a16="http://schemas.microsoft.com/office/drawing/2014/main" id="{B90B2930-0A82-8F2A-6F34-EE7BE3E1F24D}"/>
              </a:ext>
            </a:extLst>
          </p:cNvPr>
          <p:cNvPicPr>
            <a:picLocks noChangeAspect="1"/>
          </p:cNvPicPr>
          <p:nvPr/>
        </p:nvPicPr>
        <p:blipFill>
          <a:blip r:embed="rId6"/>
          <a:stretch>
            <a:fillRect/>
          </a:stretch>
        </p:blipFill>
        <p:spPr>
          <a:xfrm>
            <a:off x="1875003" y="866182"/>
            <a:ext cx="6726689" cy="5329238"/>
          </a:xfrm>
          <a:prstGeom prst="rect">
            <a:avLst/>
          </a:prstGeom>
        </p:spPr>
      </p:pic>
      <p:sp>
        <p:nvSpPr>
          <p:cNvPr id="5" name="Oval 4">
            <a:extLst>
              <a:ext uri="{FF2B5EF4-FFF2-40B4-BE49-F238E27FC236}">
                <a16:creationId xmlns:a16="http://schemas.microsoft.com/office/drawing/2014/main" id="{97220F6E-8862-47E4-8DBA-B673EA5B350D}"/>
              </a:ext>
            </a:extLst>
          </p:cNvPr>
          <p:cNvSpPr/>
          <p:nvPr/>
        </p:nvSpPr>
        <p:spPr>
          <a:xfrm>
            <a:off x="2269031" y="3654978"/>
            <a:ext cx="463138" cy="222500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7" name="Oval 6">
            <a:extLst>
              <a:ext uri="{FF2B5EF4-FFF2-40B4-BE49-F238E27FC236}">
                <a16:creationId xmlns:a16="http://schemas.microsoft.com/office/drawing/2014/main" id="{94C728D4-EDB1-4AEB-BDEF-337B627445F5}"/>
              </a:ext>
            </a:extLst>
          </p:cNvPr>
          <p:cNvSpPr/>
          <p:nvPr/>
        </p:nvSpPr>
        <p:spPr>
          <a:xfrm>
            <a:off x="5817835" y="2463078"/>
            <a:ext cx="1270659" cy="33646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9" name="Rectangle 8">
            <a:extLst>
              <a:ext uri="{FF2B5EF4-FFF2-40B4-BE49-F238E27FC236}">
                <a16:creationId xmlns:a16="http://schemas.microsoft.com/office/drawing/2014/main" id="{7DB63E0E-BCAC-D4C5-7450-9731AC1EDEB1}"/>
              </a:ext>
            </a:extLst>
          </p:cNvPr>
          <p:cNvSpPr/>
          <p:nvPr/>
        </p:nvSpPr>
        <p:spPr>
          <a:xfrm>
            <a:off x="6244452" y="2212564"/>
            <a:ext cx="421666" cy="10897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endParaRPr>
          </a:p>
        </p:txBody>
      </p:sp>
      <p:sp>
        <p:nvSpPr>
          <p:cNvPr id="8" name="TextBox 7">
            <a:extLst>
              <a:ext uri="{FF2B5EF4-FFF2-40B4-BE49-F238E27FC236}">
                <a16:creationId xmlns:a16="http://schemas.microsoft.com/office/drawing/2014/main" id="{41CD85AE-A644-F573-1E2A-FD9E143878AF}"/>
              </a:ext>
            </a:extLst>
          </p:cNvPr>
          <p:cNvSpPr txBox="1"/>
          <p:nvPr/>
        </p:nvSpPr>
        <p:spPr>
          <a:xfrm>
            <a:off x="6150439" y="2159327"/>
            <a:ext cx="639607" cy="215444"/>
          </a:xfrm>
          <a:prstGeom prst="rect">
            <a:avLst/>
          </a:prstGeom>
          <a:noFill/>
        </p:spPr>
        <p:txBody>
          <a:bodyPr wrap="square" rtlCol="0">
            <a:spAutoFit/>
          </a:bodyPr>
          <a:lstStyle/>
          <a:p>
            <a:r>
              <a:rPr lang="en-US" sz="800" dirty="0"/>
              <a:t>2/23/2023</a:t>
            </a:r>
          </a:p>
        </p:txBody>
      </p:sp>
      <p:sp>
        <p:nvSpPr>
          <p:cNvPr id="10" name="TextBox 9">
            <a:extLst>
              <a:ext uri="{FF2B5EF4-FFF2-40B4-BE49-F238E27FC236}">
                <a16:creationId xmlns:a16="http://schemas.microsoft.com/office/drawing/2014/main" id="{61DA94CB-5FA7-0E35-006F-4B7911680D11}"/>
              </a:ext>
            </a:extLst>
          </p:cNvPr>
          <p:cNvSpPr txBox="1"/>
          <p:nvPr/>
        </p:nvSpPr>
        <p:spPr>
          <a:xfrm>
            <a:off x="5553075" y="2562225"/>
            <a:ext cx="264759" cy="161925"/>
          </a:xfrm>
          <a:prstGeom prst="rect">
            <a:avLst/>
          </a:prstGeom>
          <a:solidFill>
            <a:schemeClr val="bg1"/>
          </a:solidFill>
        </p:spPr>
        <p:txBody>
          <a:bodyPr wrap="square" rtlCol="0">
            <a:spAutoFit/>
          </a:bodyPr>
          <a:lstStyle/>
          <a:p>
            <a:endParaRPr lang="en-US" dirty="0"/>
          </a:p>
        </p:txBody>
      </p:sp>
      <p:sp>
        <p:nvSpPr>
          <p:cNvPr id="14" name="TextBox 13">
            <a:extLst>
              <a:ext uri="{FF2B5EF4-FFF2-40B4-BE49-F238E27FC236}">
                <a16:creationId xmlns:a16="http://schemas.microsoft.com/office/drawing/2014/main" id="{8CA8E258-3C46-B81F-9BC4-104C9A4DF30E}"/>
              </a:ext>
            </a:extLst>
          </p:cNvPr>
          <p:cNvSpPr txBox="1"/>
          <p:nvPr/>
        </p:nvSpPr>
        <p:spPr>
          <a:xfrm>
            <a:off x="5479078" y="2508706"/>
            <a:ext cx="405298" cy="215444"/>
          </a:xfrm>
          <a:prstGeom prst="rect">
            <a:avLst/>
          </a:prstGeom>
          <a:noFill/>
        </p:spPr>
        <p:txBody>
          <a:bodyPr wrap="square" rtlCol="0">
            <a:spAutoFit/>
          </a:bodyPr>
          <a:lstStyle/>
          <a:p>
            <a:r>
              <a:rPr lang="en-US" sz="800" dirty="0"/>
              <a:t>2022</a:t>
            </a:r>
          </a:p>
        </p:txBody>
      </p:sp>
    </p:spTree>
    <p:extLst>
      <p:ext uri="{BB962C8B-B14F-4D97-AF65-F5344CB8AC3E}">
        <p14:creationId xmlns:p14="http://schemas.microsoft.com/office/powerpoint/2010/main" val="2191357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A2A1E25D-508A-4EE7-9B89-71BC1BEEF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22">
            <a:extLst>
              <a:ext uri="{FF2B5EF4-FFF2-40B4-BE49-F238E27FC236}">
                <a16:creationId xmlns:a16="http://schemas.microsoft.com/office/drawing/2014/main" id="{6FD9ED33-B960-4F9D-8023-20D8306253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flipH="1">
            <a:off x="2974973" y="-15832"/>
            <a:ext cx="9217026" cy="6889518"/>
          </a:xfrm>
          <a:custGeom>
            <a:avLst/>
            <a:gdLst>
              <a:gd name="connsiteX0" fmla="*/ 1087153 w 9217026"/>
              <a:gd name="connsiteY0" fmla="*/ 0 h 6889518"/>
              <a:gd name="connsiteX1" fmla="*/ 1087153 w 9217026"/>
              <a:gd name="connsiteY1" fmla="*/ 1098 h 6889518"/>
              <a:gd name="connsiteX2" fmla="*/ 0 w 9217026"/>
              <a:gd name="connsiteY2" fmla="*/ 0 h 6889518"/>
              <a:gd name="connsiteX3" fmla="*/ 0 w 9217026"/>
              <a:gd name="connsiteY3" fmla="*/ 6889518 h 6889518"/>
              <a:gd name="connsiteX4" fmla="*/ 1087153 w 9217026"/>
              <a:gd name="connsiteY4" fmla="*/ 6888254 h 6889518"/>
              <a:gd name="connsiteX5" fmla="*/ 1087153 w 9217026"/>
              <a:gd name="connsiteY5" fmla="*/ 6889518 h 6889518"/>
              <a:gd name="connsiteX6" fmla="*/ 7295095 w 9217026"/>
              <a:gd name="connsiteY6" fmla="*/ 6882299 h 6889518"/>
              <a:gd name="connsiteX7" fmla="*/ 9217026 w 9217026"/>
              <a:gd name="connsiteY7" fmla="*/ 5349831 h 6889518"/>
              <a:gd name="connsiteX8" fmla="*/ 8378827 w 9217026"/>
              <a:gd name="connsiteY8" fmla="*/ 7365 h 6889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17026" h="6889518">
                <a:moveTo>
                  <a:pt x="1087153" y="0"/>
                </a:moveTo>
                <a:lnTo>
                  <a:pt x="1087153" y="1098"/>
                </a:lnTo>
                <a:lnTo>
                  <a:pt x="0" y="0"/>
                </a:lnTo>
                <a:lnTo>
                  <a:pt x="0" y="6889518"/>
                </a:lnTo>
                <a:lnTo>
                  <a:pt x="1087153" y="6888254"/>
                </a:lnTo>
                <a:lnTo>
                  <a:pt x="1087153" y="6889518"/>
                </a:lnTo>
                <a:lnTo>
                  <a:pt x="7295095" y="6882299"/>
                </a:lnTo>
                <a:lnTo>
                  <a:pt x="9217026" y="5349831"/>
                </a:lnTo>
                <a:lnTo>
                  <a:pt x="8378827" y="7365"/>
                </a:lnTo>
                <a:close/>
              </a:path>
            </a:pathLst>
          </a:custGeom>
          <a:solidFill>
            <a:schemeClr val="tx1">
              <a:lumMod val="95000"/>
              <a:lumOff val="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a:p>
        </p:txBody>
      </p:sp>
      <p:grpSp>
        <p:nvGrpSpPr>
          <p:cNvPr id="15" name="Group 14">
            <a:extLst>
              <a:ext uri="{FF2B5EF4-FFF2-40B4-BE49-F238E27FC236}">
                <a16:creationId xmlns:a16="http://schemas.microsoft.com/office/drawing/2014/main" id="{48248BD7-AE40-49AB-844D-ABD40D80B2B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360612" y="0"/>
            <a:ext cx="2436813" cy="6858001"/>
            <a:chOff x="1320800" y="0"/>
            <a:chExt cx="2436813" cy="6858001"/>
          </a:xfrm>
        </p:grpSpPr>
        <p:sp>
          <p:nvSpPr>
            <p:cNvPr id="16" name="Freeform 6">
              <a:extLst>
                <a:ext uri="{FF2B5EF4-FFF2-40B4-BE49-F238E27FC236}">
                  <a16:creationId xmlns:a16="http://schemas.microsoft.com/office/drawing/2014/main" id="{977D6250-A0F3-4872-9969-3DB7ADE7C8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7" name="Freeform 7">
              <a:extLst>
                <a:ext uri="{FF2B5EF4-FFF2-40B4-BE49-F238E27FC236}">
                  <a16:creationId xmlns:a16="http://schemas.microsoft.com/office/drawing/2014/main" id="{5796BEC7-5389-45D6-A0D4-F36405E5AF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8" name="Freeform 8">
              <a:extLst>
                <a:ext uri="{FF2B5EF4-FFF2-40B4-BE49-F238E27FC236}">
                  <a16:creationId xmlns:a16="http://schemas.microsoft.com/office/drawing/2014/main" id="{BEA57FAB-D2EF-4F47-A986-4321D5148E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9" name="Freeform 9">
              <a:extLst>
                <a:ext uri="{FF2B5EF4-FFF2-40B4-BE49-F238E27FC236}">
                  <a16:creationId xmlns:a16="http://schemas.microsoft.com/office/drawing/2014/main" id="{5E8C59C9-8A0C-4F01-A36F-1C6389554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20" name="Freeform 10">
              <a:extLst>
                <a:ext uri="{FF2B5EF4-FFF2-40B4-BE49-F238E27FC236}">
                  <a16:creationId xmlns:a16="http://schemas.microsoft.com/office/drawing/2014/main" id="{62D244EC-76FC-490A-8371-18E8C06246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21" name="Freeform 11">
              <a:extLst>
                <a:ext uri="{FF2B5EF4-FFF2-40B4-BE49-F238E27FC236}">
                  <a16:creationId xmlns:a16="http://schemas.microsoft.com/office/drawing/2014/main" id="{FA33782B-4F01-450E-A17D-F7C03359D0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pic>
        <p:nvPicPr>
          <p:cNvPr id="4" name="Picture 3" descr="Diagram, engineering drawing&#10;&#10;Description automatically generated">
            <a:extLst>
              <a:ext uri="{FF2B5EF4-FFF2-40B4-BE49-F238E27FC236}">
                <a16:creationId xmlns:a16="http://schemas.microsoft.com/office/drawing/2014/main" id="{20653A44-3995-FC79-34E4-9826CD6577C5}"/>
              </a:ext>
            </a:extLst>
          </p:cNvPr>
          <p:cNvPicPr>
            <a:picLocks noChangeAspect="1"/>
          </p:cNvPicPr>
          <p:nvPr/>
        </p:nvPicPr>
        <p:blipFill rotWithShape="1">
          <a:blip r:embed="rId4">
            <a:extLst>
              <a:ext uri="{28A0092B-C50C-407E-A947-70E740481C1C}">
                <a14:useLocalDpi xmlns:a14="http://schemas.microsoft.com/office/drawing/2010/main" val="0"/>
              </a:ext>
            </a:extLst>
          </a:blip>
          <a:srcRect l="42277" r="12323" b="-3"/>
          <a:stretch/>
        </p:blipFill>
        <p:spPr>
          <a:xfrm>
            <a:off x="20" y="10"/>
            <a:ext cx="3175466" cy="5245940"/>
          </a:xfrm>
          <a:custGeom>
            <a:avLst/>
            <a:gdLst/>
            <a:ahLst/>
            <a:cxnLst/>
            <a:rect l="l" t="t" r="r" b="b"/>
            <a:pathLst>
              <a:path w="3175486" h="5245950">
                <a:moveTo>
                  <a:pt x="0" y="0"/>
                </a:moveTo>
                <a:lnTo>
                  <a:pt x="3175486" y="0"/>
                </a:lnTo>
                <a:lnTo>
                  <a:pt x="2294818" y="5223932"/>
                </a:lnTo>
                <a:lnTo>
                  <a:pt x="2310547" y="5245950"/>
                </a:lnTo>
                <a:lnTo>
                  <a:pt x="0" y="4901963"/>
                </a:lnTo>
                <a:close/>
              </a:path>
            </a:pathLst>
          </a:custGeom>
          <a:ln w="38100">
            <a:noFill/>
          </a:ln>
          <a:effectLst/>
        </p:spPr>
      </p:pic>
      <p:pic>
        <p:nvPicPr>
          <p:cNvPr id="6" name="Picture 5">
            <a:extLst>
              <a:ext uri="{FF2B5EF4-FFF2-40B4-BE49-F238E27FC236}">
                <a16:creationId xmlns:a16="http://schemas.microsoft.com/office/drawing/2014/main" id="{895DFBC4-A321-43FB-ACA6-4E25BDAB9FF2}"/>
              </a:ext>
            </a:extLst>
          </p:cNvPr>
          <p:cNvPicPr>
            <a:picLocks noChangeAspect="1"/>
          </p:cNvPicPr>
          <p:nvPr/>
        </p:nvPicPr>
        <p:blipFill rotWithShape="1">
          <a:blip r:embed="rId5">
            <a:extLst>
              <a:ext uri="{28A0092B-C50C-407E-A947-70E740481C1C}">
                <a14:useLocalDpi xmlns:a14="http://schemas.microsoft.com/office/drawing/2010/main" val="0"/>
              </a:ext>
            </a:extLst>
          </a:blip>
          <a:srcRect r="11576" b="-2"/>
          <a:stretch/>
        </p:blipFill>
        <p:spPr>
          <a:xfrm>
            <a:off x="20" y="4901964"/>
            <a:ext cx="3459143" cy="1956037"/>
          </a:xfrm>
          <a:custGeom>
            <a:avLst/>
            <a:gdLst/>
            <a:ahLst/>
            <a:cxnLst/>
            <a:rect l="l" t="t" r="r" b="b"/>
            <a:pathLst>
              <a:path w="3459163" h="1956037">
                <a:moveTo>
                  <a:pt x="0" y="0"/>
                </a:moveTo>
                <a:lnTo>
                  <a:pt x="2310547" y="343987"/>
                </a:lnTo>
                <a:lnTo>
                  <a:pt x="3459163" y="1951804"/>
                </a:lnTo>
                <a:lnTo>
                  <a:pt x="0" y="1956037"/>
                </a:lnTo>
                <a:close/>
              </a:path>
            </a:pathLst>
          </a:custGeom>
          <a:ln w="38100">
            <a:noFill/>
          </a:ln>
          <a:effectLst/>
        </p:spPr>
      </p:pic>
      <p:sp>
        <p:nvSpPr>
          <p:cNvPr id="5" name="Title 3">
            <a:extLst>
              <a:ext uri="{FF2B5EF4-FFF2-40B4-BE49-F238E27FC236}">
                <a16:creationId xmlns:a16="http://schemas.microsoft.com/office/drawing/2014/main" id="{1127D2CD-6337-1F8A-7046-715280225E13}"/>
              </a:ext>
            </a:extLst>
          </p:cNvPr>
          <p:cNvSpPr txBox="1">
            <a:spLocks/>
          </p:cNvSpPr>
          <p:nvPr/>
        </p:nvSpPr>
        <p:spPr>
          <a:xfrm>
            <a:off x="3175486" y="709568"/>
            <a:ext cx="2442667" cy="4614907"/>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b="1" dirty="0">
                <a:solidFill>
                  <a:srgbClr val="FFFFFF"/>
                </a:solidFill>
                <a:effectLst>
                  <a:outerShdw blurRad="38100" dist="38100" dir="2700000" algn="tl">
                    <a:srgbClr val="000000">
                      <a:alpha val="43137"/>
                    </a:srgbClr>
                  </a:outerShdw>
                </a:effectLst>
              </a:rPr>
              <a:t>Frequently Asked Questions</a:t>
            </a:r>
          </a:p>
        </p:txBody>
      </p:sp>
      <p:graphicFrame>
        <p:nvGraphicFramePr>
          <p:cNvPr id="7" name="Content Placeholder 2">
            <a:extLst>
              <a:ext uri="{FF2B5EF4-FFF2-40B4-BE49-F238E27FC236}">
                <a16:creationId xmlns:a16="http://schemas.microsoft.com/office/drawing/2014/main" id="{033511A7-2AA0-6222-A234-219D69C2E94E}"/>
              </a:ext>
            </a:extLst>
          </p:cNvPr>
          <p:cNvGraphicFramePr>
            <a:graphicFrameLocks/>
          </p:cNvGraphicFramePr>
          <p:nvPr>
            <p:extLst>
              <p:ext uri="{D42A27DB-BD31-4B8C-83A1-F6EECF244321}">
                <p14:modId xmlns:p14="http://schemas.microsoft.com/office/powerpoint/2010/main" val="1972700188"/>
              </p:ext>
            </p:extLst>
          </p:nvPr>
        </p:nvGraphicFramePr>
        <p:xfrm>
          <a:off x="5536078" y="0"/>
          <a:ext cx="6492875" cy="6858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35808241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A2A1E25D-508A-4EE7-9B89-71BC1BEEF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22">
            <a:extLst>
              <a:ext uri="{FF2B5EF4-FFF2-40B4-BE49-F238E27FC236}">
                <a16:creationId xmlns:a16="http://schemas.microsoft.com/office/drawing/2014/main" id="{6FD9ED33-B960-4F9D-8023-20D8306253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flipH="1">
            <a:off x="2974973" y="-15832"/>
            <a:ext cx="9217026" cy="6889518"/>
          </a:xfrm>
          <a:custGeom>
            <a:avLst/>
            <a:gdLst>
              <a:gd name="connsiteX0" fmla="*/ 1087153 w 9217026"/>
              <a:gd name="connsiteY0" fmla="*/ 0 h 6889518"/>
              <a:gd name="connsiteX1" fmla="*/ 1087153 w 9217026"/>
              <a:gd name="connsiteY1" fmla="*/ 1098 h 6889518"/>
              <a:gd name="connsiteX2" fmla="*/ 0 w 9217026"/>
              <a:gd name="connsiteY2" fmla="*/ 0 h 6889518"/>
              <a:gd name="connsiteX3" fmla="*/ 0 w 9217026"/>
              <a:gd name="connsiteY3" fmla="*/ 6889518 h 6889518"/>
              <a:gd name="connsiteX4" fmla="*/ 1087153 w 9217026"/>
              <a:gd name="connsiteY4" fmla="*/ 6888254 h 6889518"/>
              <a:gd name="connsiteX5" fmla="*/ 1087153 w 9217026"/>
              <a:gd name="connsiteY5" fmla="*/ 6889518 h 6889518"/>
              <a:gd name="connsiteX6" fmla="*/ 7295095 w 9217026"/>
              <a:gd name="connsiteY6" fmla="*/ 6882299 h 6889518"/>
              <a:gd name="connsiteX7" fmla="*/ 9217026 w 9217026"/>
              <a:gd name="connsiteY7" fmla="*/ 5349831 h 6889518"/>
              <a:gd name="connsiteX8" fmla="*/ 8378827 w 9217026"/>
              <a:gd name="connsiteY8" fmla="*/ 7365 h 6889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17026" h="6889518">
                <a:moveTo>
                  <a:pt x="1087153" y="0"/>
                </a:moveTo>
                <a:lnTo>
                  <a:pt x="1087153" y="1098"/>
                </a:lnTo>
                <a:lnTo>
                  <a:pt x="0" y="0"/>
                </a:lnTo>
                <a:lnTo>
                  <a:pt x="0" y="6889518"/>
                </a:lnTo>
                <a:lnTo>
                  <a:pt x="1087153" y="6888254"/>
                </a:lnTo>
                <a:lnTo>
                  <a:pt x="1087153" y="6889518"/>
                </a:lnTo>
                <a:lnTo>
                  <a:pt x="7295095" y="6882299"/>
                </a:lnTo>
                <a:lnTo>
                  <a:pt x="9217026" y="5349831"/>
                </a:lnTo>
                <a:lnTo>
                  <a:pt x="8378827" y="7365"/>
                </a:lnTo>
                <a:close/>
              </a:path>
            </a:pathLst>
          </a:custGeom>
          <a:solidFill>
            <a:schemeClr val="tx1">
              <a:lumMod val="95000"/>
              <a:lumOff val="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a:p>
        </p:txBody>
      </p:sp>
      <p:grpSp>
        <p:nvGrpSpPr>
          <p:cNvPr id="15" name="Group 14">
            <a:extLst>
              <a:ext uri="{FF2B5EF4-FFF2-40B4-BE49-F238E27FC236}">
                <a16:creationId xmlns:a16="http://schemas.microsoft.com/office/drawing/2014/main" id="{48248BD7-AE40-49AB-844D-ABD40D80B2B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360612" y="0"/>
            <a:ext cx="2436813" cy="6858001"/>
            <a:chOff x="1320800" y="0"/>
            <a:chExt cx="2436813" cy="6858001"/>
          </a:xfrm>
        </p:grpSpPr>
        <p:sp>
          <p:nvSpPr>
            <p:cNvPr id="16" name="Freeform 6">
              <a:extLst>
                <a:ext uri="{FF2B5EF4-FFF2-40B4-BE49-F238E27FC236}">
                  <a16:creationId xmlns:a16="http://schemas.microsoft.com/office/drawing/2014/main" id="{977D6250-A0F3-4872-9969-3DB7ADE7C8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7" name="Freeform 7">
              <a:extLst>
                <a:ext uri="{FF2B5EF4-FFF2-40B4-BE49-F238E27FC236}">
                  <a16:creationId xmlns:a16="http://schemas.microsoft.com/office/drawing/2014/main" id="{5796BEC7-5389-45D6-A0D4-F36405E5AF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8" name="Freeform 8">
              <a:extLst>
                <a:ext uri="{FF2B5EF4-FFF2-40B4-BE49-F238E27FC236}">
                  <a16:creationId xmlns:a16="http://schemas.microsoft.com/office/drawing/2014/main" id="{BEA57FAB-D2EF-4F47-A986-4321D5148E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9" name="Freeform 9">
              <a:extLst>
                <a:ext uri="{FF2B5EF4-FFF2-40B4-BE49-F238E27FC236}">
                  <a16:creationId xmlns:a16="http://schemas.microsoft.com/office/drawing/2014/main" id="{5E8C59C9-8A0C-4F01-A36F-1C6389554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20" name="Freeform 10">
              <a:extLst>
                <a:ext uri="{FF2B5EF4-FFF2-40B4-BE49-F238E27FC236}">
                  <a16:creationId xmlns:a16="http://schemas.microsoft.com/office/drawing/2014/main" id="{62D244EC-76FC-490A-8371-18E8C06246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21" name="Freeform 11">
              <a:extLst>
                <a:ext uri="{FF2B5EF4-FFF2-40B4-BE49-F238E27FC236}">
                  <a16:creationId xmlns:a16="http://schemas.microsoft.com/office/drawing/2014/main" id="{FA33782B-4F01-450E-A17D-F7C03359D0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pic>
        <p:nvPicPr>
          <p:cNvPr id="4" name="Picture 3" descr="Diagram, engineering drawing&#10;&#10;Description automatically generated">
            <a:extLst>
              <a:ext uri="{FF2B5EF4-FFF2-40B4-BE49-F238E27FC236}">
                <a16:creationId xmlns:a16="http://schemas.microsoft.com/office/drawing/2014/main" id="{20653A44-3995-FC79-34E4-9826CD6577C5}"/>
              </a:ext>
            </a:extLst>
          </p:cNvPr>
          <p:cNvPicPr>
            <a:picLocks noChangeAspect="1"/>
          </p:cNvPicPr>
          <p:nvPr/>
        </p:nvPicPr>
        <p:blipFill rotWithShape="1">
          <a:blip r:embed="rId4">
            <a:extLst>
              <a:ext uri="{28A0092B-C50C-407E-A947-70E740481C1C}">
                <a14:useLocalDpi xmlns:a14="http://schemas.microsoft.com/office/drawing/2010/main" val="0"/>
              </a:ext>
            </a:extLst>
          </a:blip>
          <a:srcRect l="42277" r="12323" b="-3"/>
          <a:stretch/>
        </p:blipFill>
        <p:spPr>
          <a:xfrm>
            <a:off x="-47171" y="1175657"/>
            <a:ext cx="3459143" cy="4047407"/>
          </a:xfrm>
          <a:custGeom>
            <a:avLst/>
            <a:gdLst/>
            <a:ahLst/>
            <a:cxnLst/>
            <a:rect l="l" t="t" r="r" b="b"/>
            <a:pathLst>
              <a:path w="3175486" h="5245950">
                <a:moveTo>
                  <a:pt x="0" y="0"/>
                </a:moveTo>
                <a:lnTo>
                  <a:pt x="3175486" y="0"/>
                </a:lnTo>
                <a:lnTo>
                  <a:pt x="2294818" y="5223932"/>
                </a:lnTo>
                <a:lnTo>
                  <a:pt x="2310547" y="5245950"/>
                </a:lnTo>
                <a:lnTo>
                  <a:pt x="0" y="4901963"/>
                </a:lnTo>
                <a:close/>
              </a:path>
            </a:pathLst>
          </a:custGeom>
          <a:ln w="38100">
            <a:noFill/>
          </a:ln>
          <a:effectLst/>
        </p:spPr>
      </p:pic>
      <p:pic>
        <p:nvPicPr>
          <p:cNvPr id="6" name="Picture 5">
            <a:extLst>
              <a:ext uri="{FF2B5EF4-FFF2-40B4-BE49-F238E27FC236}">
                <a16:creationId xmlns:a16="http://schemas.microsoft.com/office/drawing/2014/main" id="{895DFBC4-A321-43FB-ACA6-4E25BDAB9FF2}"/>
              </a:ext>
            </a:extLst>
          </p:cNvPr>
          <p:cNvPicPr>
            <a:picLocks noChangeAspect="1"/>
          </p:cNvPicPr>
          <p:nvPr/>
        </p:nvPicPr>
        <p:blipFill rotWithShape="1">
          <a:blip r:embed="rId5">
            <a:extLst>
              <a:ext uri="{28A0092B-C50C-407E-A947-70E740481C1C}">
                <a14:useLocalDpi xmlns:a14="http://schemas.microsoft.com/office/drawing/2010/main" val="0"/>
              </a:ext>
            </a:extLst>
          </a:blip>
          <a:srcRect r="11576" b="-2"/>
          <a:stretch/>
        </p:blipFill>
        <p:spPr>
          <a:xfrm>
            <a:off x="20" y="4901964"/>
            <a:ext cx="3459143" cy="1956037"/>
          </a:xfrm>
          <a:custGeom>
            <a:avLst/>
            <a:gdLst/>
            <a:ahLst/>
            <a:cxnLst/>
            <a:rect l="l" t="t" r="r" b="b"/>
            <a:pathLst>
              <a:path w="3459163" h="1956037">
                <a:moveTo>
                  <a:pt x="0" y="0"/>
                </a:moveTo>
                <a:lnTo>
                  <a:pt x="2310547" y="343987"/>
                </a:lnTo>
                <a:lnTo>
                  <a:pt x="3459163" y="1951804"/>
                </a:lnTo>
                <a:lnTo>
                  <a:pt x="0" y="1956037"/>
                </a:lnTo>
                <a:close/>
              </a:path>
            </a:pathLst>
          </a:custGeom>
          <a:ln w="38100">
            <a:noFill/>
          </a:ln>
          <a:effectLst/>
        </p:spPr>
      </p:pic>
      <p:pic>
        <p:nvPicPr>
          <p:cNvPr id="2" name="Picture 1">
            <a:extLst>
              <a:ext uri="{FF2B5EF4-FFF2-40B4-BE49-F238E27FC236}">
                <a16:creationId xmlns:a16="http://schemas.microsoft.com/office/drawing/2014/main" id="{70121AC8-ACB3-B232-6B74-3541DE7DABEA}"/>
              </a:ext>
            </a:extLst>
          </p:cNvPr>
          <p:cNvPicPr>
            <a:picLocks noChangeAspect="1"/>
          </p:cNvPicPr>
          <p:nvPr/>
        </p:nvPicPr>
        <p:blipFill>
          <a:blip r:embed="rId6"/>
          <a:stretch>
            <a:fillRect/>
          </a:stretch>
        </p:blipFill>
        <p:spPr>
          <a:xfrm>
            <a:off x="4671413" y="253710"/>
            <a:ext cx="6145059" cy="5001561"/>
          </a:xfrm>
          <a:prstGeom prst="rect">
            <a:avLst/>
          </a:prstGeom>
          <a:ln>
            <a:solidFill>
              <a:schemeClr val="tx1"/>
            </a:solidFill>
          </a:ln>
          <a:effectLst>
            <a:outerShdw blurRad="50800" dist="38100" dir="2700000" algn="tl" rotWithShape="0">
              <a:prstClr val="black">
                <a:alpha val="40000"/>
              </a:prstClr>
            </a:outerShdw>
          </a:effectLst>
        </p:spPr>
      </p:pic>
      <p:sp>
        <p:nvSpPr>
          <p:cNvPr id="3" name="Content Placeholder 2">
            <a:extLst>
              <a:ext uri="{FF2B5EF4-FFF2-40B4-BE49-F238E27FC236}">
                <a16:creationId xmlns:a16="http://schemas.microsoft.com/office/drawing/2014/main" id="{99009EA7-C347-03D3-C4E9-7AFFFEDEFE53}"/>
              </a:ext>
            </a:extLst>
          </p:cNvPr>
          <p:cNvSpPr>
            <a:spLocks noGrp="1"/>
          </p:cNvSpPr>
          <p:nvPr>
            <p:ph idx="1"/>
          </p:nvPr>
        </p:nvSpPr>
        <p:spPr>
          <a:xfrm>
            <a:off x="-225847" y="39960"/>
            <a:ext cx="3704060" cy="1619250"/>
          </a:xfrm>
        </p:spPr>
        <p:txBody>
          <a:bodyPr>
            <a:normAutofit/>
          </a:bodyPr>
          <a:lstStyle/>
          <a:p>
            <a:pPr marL="0" indent="0" algn="ctr">
              <a:buNone/>
            </a:pPr>
            <a:r>
              <a:rPr lang="en-US" sz="1800" dirty="0">
                <a:latin typeface="Georgia" panose="02040502050405020303" pitchFamily="18" charset="0"/>
              </a:rPr>
              <a:t>Tanya Sanders Branton</a:t>
            </a:r>
            <a:br>
              <a:rPr lang="en-US" sz="1800" dirty="0">
                <a:latin typeface="Georgia" panose="02040502050405020303" pitchFamily="18" charset="0"/>
              </a:rPr>
            </a:br>
            <a:r>
              <a:rPr lang="en-US" sz="1800" dirty="0">
                <a:latin typeface="Georgia" panose="02040502050405020303" pitchFamily="18" charset="0"/>
              </a:rPr>
              <a:t>D3 TRIP Coordinator</a:t>
            </a:r>
            <a:br>
              <a:rPr lang="en-US" sz="1800" dirty="0">
                <a:latin typeface="Georgia" panose="02040502050405020303" pitchFamily="18" charset="0"/>
              </a:rPr>
            </a:br>
            <a:r>
              <a:rPr lang="en-US" sz="1800" dirty="0">
                <a:latin typeface="Georgia" panose="02040502050405020303" pitchFamily="18" charset="0"/>
              </a:rPr>
              <a:t>850-330-1550</a:t>
            </a:r>
            <a:br>
              <a:rPr lang="en-US" sz="1800" dirty="0">
                <a:latin typeface="Georgia" panose="02040502050405020303" pitchFamily="18" charset="0"/>
              </a:rPr>
            </a:br>
            <a:r>
              <a:rPr lang="en-US" sz="1800" u="sng" dirty="0">
                <a:latin typeface="Georgia" panose="02040502050405020303" pitchFamily="18" charset="0"/>
                <a:hlinkClick r:id="rId7"/>
              </a:rPr>
              <a:t>Tanya.Branton@dot.state.fl.us</a:t>
            </a:r>
            <a:endParaRPr lang="en-US" sz="1800" u="sng" dirty="0">
              <a:latin typeface="Georgia" panose="02040502050405020303" pitchFamily="18" charset="0"/>
            </a:endParaRPr>
          </a:p>
          <a:p>
            <a:pPr algn="ctr">
              <a:lnSpc>
                <a:spcPct val="90000"/>
              </a:lnSpc>
            </a:pPr>
            <a:endParaRPr lang="en-US" dirty="0">
              <a:solidFill>
                <a:schemeClr val="bg1"/>
              </a:solidFill>
            </a:endParaRPr>
          </a:p>
        </p:txBody>
      </p:sp>
      <p:sp>
        <p:nvSpPr>
          <p:cNvPr id="8" name="Rectangle 7">
            <a:extLst>
              <a:ext uri="{FF2B5EF4-FFF2-40B4-BE49-F238E27FC236}">
                <a16:creationId xmlns:a16="http://schemas.microsoft.com/office/drawing/2014/main" id="{09869203-11DE-913D-6EE7-9876803947B5}"/>
              </a:ext>
            </a:extLst>
          </p:cNvPr>
          <p:cNvSpPr/>
          <p:nvPr/>
        </p:nvSpPr>
        <p:spPr>
          <a:xfrm>
            <a:off x="-486887" y="1284262"/>
            <a:ext cx="4290956" cy="1138773"/>
          </a:xfrm>
          <a:prstGeom prst="rect">
            <a:avLst/>
          </a:prstGeom>
        </p:spPr>
        <p:txBody>
          <a:bodyPr wrap="square">
            <a:spAutoFit/>
          </a:bodyPr>
          <a:lstStyle/>
          <a:p>
            <a:pPr algn="ctr"/>
            <a:r>
              <a:rPr lang="en-US" sz="1700" dirty="0">
                <a:effectLst>
                  <a:outerShdw blurRad="38100" dist="38100" dir="2700000" algn="tl">
                    <a:srgbClr val="000000">
                      <a:alpha val="43137"/>
                    </a:srgbClr>
                  </a:outerShdw>
                </a:effectLst>
                <a:latin typeface="Georgia" panose="02040502050405020303" pitchFamily="18" charset="0"/>
              </a:rPr>
              <a:t>Lorraine Moyle</a:t>
            </a:r>
            <a:br>
              <a:rPr lang="en-US" sz="1700" dirty="0">
                <a:effectLst>
                  <a:outerShdw blurRad="38100" dist="38100" dir="2700000" algn="tl">
                    <a:srgbClr val="000000">
                      <a:alpha val="43137"/>
                    </a:srgbClr>
                  </a:outerShdw>
                </a:effectLst>
                <a:latin typeface="Georgia" panose="02040502050405020303" pitchFamily="18" charset="0"/>
              </a:rPr>
            </a:br>
            <a:r>
              <a:rPr lang="en-US" sz="1700" dirty="0">
                <a:effectLst>
                  <a:outerShdw blurRad="38100" dist="38100" dir="2700000" algn="tl">
                    <a:srgbClr val="000000">
                      <a:alpha val="43137"/>
                    </a:srgbClr>
                  </a:outerShdw>
                </a:effectLst>
                <a:latin typeface="Georgia" panose="02040502050405020303" pitchFamily="18" charset="0"/>
              </a:rPr>
              <a:t>State Local Programs Administrator</a:t>
            </a:r>
            <a:br>
              <a:rPr lang="en-US" sz="1700" dirty="0">
                <a:effectLst>
                  <a:outerShdw blurRad="38100" dist="38100" dir="2700000" algn="tl">
                    <a:srgbClr val="000000">
                      <a:alpha val="43137"/>
                    </a:srgbClr>
                  </a:outerShdw>
                </a:effectLst>
                <a:latin typeface="Georgia" panose="02040502050405020303" pitchFamily="18" charset="0"/>
              </a:rPr>
            </a:br>
            <a:r>
              <a:rPr lang="en-US" sz="1700" dirty="0">
                <a:effectLst>
                  <a:outerShdw blurRad="38100" dist="38100" dir="2700000" algn="tl">
                    <a:srgbClr val="000000">
                      <a:alpha val="43137"/>
                    </a:srgbClr>
                  </a:outerShdw>
                </a:effectLst>
                <a:latin typeface="Georgia" panose="02040502050405020303" pitchFamily="18" charset="0"/>
              </a:rPr>
              <a:t>(850) 414-4383</a:t>
            </a:r>
          </a:p>
          <a:p>
            <a:pPr algn="ctr"/>
            <a:r>
              <a:rPr lang="en-US" sz="1700" u="sng" dirty="0">
                <a:latin typeface="Georgia" panose="02040502050405020303" pitchFamily="18" charset="0"/>
                <a:hlinkClick r:id="rId8"/>
              </a:rPr>
              <a:t>Lorraine.Moyle@dot.state.fl.us</a:t>
            </a:r>
            <a:endParaRPr lang="en-US" sz="1700" u="sng" dirty="0">
              <a:latin typeface="Georgia" panose="02040502050405020303" pitchFamily="18" charset="0"/>
            </a:endParaRPr>
          </a:p>
        </p:txBody>
      </p:sp>
      <p:sp>
        <p:nvSpPr>
          <p:cNvPr id="9" name="Rectangle 8">
            <a:extLst>
              <a:ext uri="{FF2B5EF4-FFF2-40B4-BE49-F238E27FC236}">
                <a16:creationId xmlns:a16="http://schemas.microsoft.com/office/drawing/2014/main" id="{889AB82C-E2C6-E8E8-4069-50ADB8C039A1}"/>
              </a:ext>
            </a:extLst>
          </p:cNvPr>
          <p:cNvSpPr/>
          <p:nvPr/>
        </p:nvSpPr>
        <p:spPr>
          <a:xfrm>
            <a:off x="3895674" y="5028169"/>
            <a:ext cx="8076263" cy="1338828"/>
          </a:xfrm>
          <a:prstGeom prst="rect">
            <a:avLst/>
          </a:prstGeom>
        </p:spPr>
        <p:txBody>
          <a:bodyPr wrap="square">
            <a:spAutoFit/>
          </a:bodyPr>
          <a:lstStyle/>
          <a:p>
            <a:pPr marL="45720" indent="0" algn="ctr">
              <a:spcAft>
                <a:spcPts val="600"/>
              </a:spcAft>
              <a:buClr>
                <a:schemeClr val="accent1">
                  <a:lumMod val="75000"/>
                </a:schemeClr>
              </a:buClr>
              <a:buSzPct val="145000"/>
              <a:buNone/>
            </a:pPr>
            <a:endParaRPr lang="en-US" sz="1600" b="1" dirty="0">
              <a:solidFill>
                <a:schemeClr val="accent2">
                  <a:lumMod val="75000"/>
                </a:schemeClr>
              </a:solidFill>
              <a:latin typeface="Georgia" panose="02040502050405020303" pitchFamily="18" charset="0"/>
              <a:hlinkClick r:id="rId9"/>
            </a:endParaRPr>
          </a:p>
          <a:p>
            <a:pPr algn="ctr">
              <a:spcBef>
                <a:spcPct val="0"/>
              </a:spcBef>
            </a:pPr>
            <a:r>
              <a:rPr lang="en-US" sz="2000" dirty="0">
                <a:solidFill>
                  <a:schemeClr val="accent1"/>
                </a:solidFill>
                <a:latin typeface="Georgia" panose="02040502050405020303" pitchFamily="18" charset="0"/>
                <a:ea typeface="+mj-ea"/>
                <a:cs typeface="+mj-cs"/>
                <a:hlinkClick r:id="rId9"/>
              </a:rPr>
              <a:t>https://nwflroads.com/planning</a:t>
            </a:r>
            <a:endParaRPr lang="en-US" sz="2000" dirty="0">
              <a:solidFill>
                <a:schemeClr val="accent1"/>
              </a:solidFill>
              <a:latin typeface="Georgia" panose="02040502050405020303" pitchFamily="18" charset="0"/>
              <a:ea typeface="+mj-ea"/>
              <a:cs typeface="+mj-cs"/>
            </a:endParaRPr>
          </a:p>
          <a:p>
            <a:pPr algn="ctr">
              <a:spcBef>
                <a:spcPct val="0"/>
              </a:spcBef>
            </a:pPr>
            <a:endParaRPr lang="en-US" sz="2000" dirty="0">
              <a:solidFill>
                <a:schemeClr val="accent1"/>
              </a:solidFill>
              <a:latin typeface="Georgia" panose="02040502050405020303" pitchFamily="18" charset="0"/>
              <a:ea typeface="+mj-ea"/>
              <a:cs typeface="+mj-cs"/>
            </a:endParaRPr>
          </a:p>
          <a:p>
            <a:pPr algn="ctr">
              <a:spcBef>
                <a:spcPct val="0"/>
              </a:spcBef>
            </a:pPr>
            <a:r>
              <a:rPr lang="en-US" sz="2000" dirty="0">
                <a:solidFill>
                  <a:schemeClr val="accent1"/>
                </a:solidFill>
                <a:latin typeface="Georgia" panose="02040502050405020303" pitchFamily="18" charset="0"/>
                <a:ea typeface="+mj-ea"/>
                <a:cs typeface="+mj-cs"/>
                <a:hlinkClick r:id="rId10"/>
              </a:rPr>
              <a:t>https://www.fdot.gov/programmanagement/LP/TRIP/Default.shtm</a:t>
            </a:r>
            <a:endParaRPr lang="en-US" sz="2000" dirty="0">
              <a:solidFill>
                <a:schemeClr val="accent1"/>
              </a:solidFill>
              <a:latin typeface="Georgia" panose="02040502050405020303" pitchFamily="18" charset="0"/>
              <a:ea typeface="+mj-ea"/>
              <a:cs typeface="+mj-cs"/>
            </a:endParaRPr>
          </a:p>
        </p:txBody>
      </p:sp>
      <p:sp>
        <p:nvSpPr>
          <p:cNvPr id="10" name="Arrow: Left 9">
            <a:extLst>
              <a:ext uri="{FF2B5EF4-FFF2-40B4-BE49-F238E27FC236}">
                <a16:creationId xmlns:a16="http://schemas.microsoft.com/office/drawing/2014/main" id="{2A705E81-EBF1-D031-C751-D2C895EC8ACC}"/>
              </a:ext>
            </a:extLst>
          </p:cNvPr>
          <p:cNvSpPr/>
          <p:nvPr/>
        </p:nvSpPr>
        <p:spPr>
          <a:xfrm>
            <a:off x="7185142" y="4059062"/>
            <a:ext cx="1117600" cy="193104"/>
          </a:xfrm>
          <a:prstGeom prst="leftArrow">
            <a:avLst/>
          </a:prstGeom>
          <a:solidFill>
            <a:srgbClr val="FF0000"/>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7054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2000" tmFilter="0, 0; .2, .5; .8, .5; 1, 0"/>
                                        <p:tgtEl>
                                          <p:spTgt spid="10"/>
                                        </p:tgtEl>
                                      </p:cBhvr>
                                    </p:animEffect>
                                    <p:animScale>
                                      <p:cBhvr>
                                        <p:cTn id="7" dur="1000" autoRev="1" fill="hold"/>
                                        <p:tgtEl>
                                          <p:spTgt spid="10"/>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A2A1E25D-508A-4EE7-9B89-71BC1BEEF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22">
            <a:extLst>
              <a:ext uri="{FF2B5EF4-FFF2-40B4-BE49-F238E27FC236}">
                <a16:creationId xmlns:a16="http://schemas.microsoft.com/office/drawing/2014/main" id="{6FD9ED33-B960-4F9D-8023-20D8306253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flipH="1">
            <a:off x="2974973" y="-15832"/>
            <a:ext cx="9217026" cy="6889518"/>
          </a:xfrm>
          <a:custGeom>
            <a:avLst/>
            <a:gdLst>
              <a:gd name="connsiteX0" fmla="*/ 1087153 w 9217026"/>
              <a:gd name="connsiteY0" fmla="*/ 0 h 6889518"/>
              <a:gd name="connsiteX1" fmla="*/ 1087153 w 9217026"/>
              <a:gd name="connsiteY1" fmla="*/ 1098 h 6889518"/>
              <a:gd name="connsiteX2" fmla="*/ 0 w 9217026"/>
              <a:gd name="connsiteY2" fmla="*/ 0 h 6889518"/>
              <a:gd name="connsiteX3" fmla="*/ 0 w 9217026"/>
              <a:gd name="connsiteY3" fmla="*/ 6889518 h 6889518"/>
              <a:gd name="connsiteX4" fmla="*/ 1087153 w 9217026"/>
              <a:gd name="connsiteY4" fmla="*/ 6888254 h 6889518"/>
              <a:gd name="connsiteX5" fmla="*/ 1087153 w 9217026"/>
              <a:gd name="connsiteY5" fmla="*/ 6889518 h 6889518"/>
              <a:gd name="connsiteX6" fmla="*/ 7295095 w 9217026"/>
              <a:gd name="connsiteY6" fmla="*/ 6882299 h 6889518"/>
              <a:gd name="connsiteX7" fmla="*/ 9217026 w 9217026"/>
              <a:gd name="connsiteY7" fmla="*/ 5349831 h 6889518"/>
              <a:gd name="connsiteX8" fmla="*/ 8378827 w 9217026"/>
              <a:gd name="connsiteY8" fmla="*/ 7365 h 6889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17026" h="6889518">
                <a:moveTo>
                  <a:pt x="1087153" y="0"/>
                </a:moveTo>
                <a:lnTo>
                  <a:pt x="1087153" y="1098"/>
                </a:lnTo>
                <a:lnTo>
                  <a:pt x="0" y="0"/>
                </a:lnTo>
                <a:lnTo>
                  <a:pt x="0" y="6889518"/>
                </a:lnTo>
                <a:lnTo>
                  <a:pt x="1087153" y="6888254"/>
                </a:lnTo>
                <a:lnTo>
                  <a:pt x="1087153" y="6889518"/>
                </a:lnTo>
                <a:lnTo>
                  <a:pt x="7295095" y="6882299"/>
                </a:lnTo>
                <a:lnTo>
                  <a:pt x="9217026" y="5349831"/>
                </a:lnTo>
                <a:lnTo>
                  <a:pt x="8378827" y="7365"/>
                </a:lnTo>
                <a:close/>
              </a:path>
            </a:pathLst>
          </a:custGeom>
          <a:solidFill>
            <a:schemeClr val="tx1">
              <a:lumMod val="95000"/>
              <a:lumOff val="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a:p>
        </p:txBody>
      </p:sp>
      <p:grpSp>
        <p:nvGrpSpPr>
          <p:cNvPr id="15" name="Group 14">
            <a:extLst>
              <a:ext uri="{FF2B5EF4-FFF2-40B4-BE49-F238E27FC236}">
                <a16:creationId xmlns:a16="http://schemas.microsoft.com/office/drawing/2014/main" id="{48248BD7-AE40-49AB-844D-ABD40D80B2B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360612" y="0"/>
            <a:ext cx="2436813" cy="6858001"/>
            <a:chOff x="1320800" y="0"/>
            <a:chExt cx="2436813" cy="6858001"/>
          </a:xfrm>
        </p:grpSpPr>
        <p:sp>
          <p:nvSpPr>
            <p:cNvPr id="16" name="Freeform 6">
              <a:extLst>
                <a:ext uri="{FF2B5EF4-FFF2-40B4-BE49-F238E27FC236}">
                  <a16:creationId xmlns:a16="http://schemas.microsoft.com/office/drawing/2014/main" id="{977D6250-A0F3-4872-9969-3DB7ADE7C8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7" name="Freeform 7">
              <a:extLst>
                <a:ext uri="{FF2B5EF4-FFF2-40B4-BE49-F238E27FC236}">
                  <a16:creationId xmlns:a16="http://schemas.microsoft.com/office/drawing/2014/main" id="{5796BEC7-5389-45D6-A0D4-F36405E5AF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8" name="Freeform 8">
              <a:extLst>
                <a:ext uri="{FF2B5EF4-FFF2-40B4-BE49-F238E27FC236}">
                  <a16:creationId xmlns:a16="http://schemas.microsoft.com/office/drawing/2014/main" id="{BEA57FAB-D2EF-4F47-A986-4321D5148E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9" name="Freeform 9">
              <a:extLst>
                <a:ext uri="{FF2B5EF4-FFF2-40B4-BE49-F238E27FC236}">
                  <a16:creationId xmlns:a16="http://schemas.microsoft.com/office/drawing/2014/main" id="{5E8C59C9-8A0C-4F01-A36F-1C6389554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20" name="Freeform 10">
              <a:extLst>
                <a:ext uri="{FF2B5EF4-FFF2-40B4-BE49-F238E27FC236}">
                  <a16:creationId xmlns:a16="http://schemas.microsoft.com/office/drawing/2014/main" id="{62D244EC-76FC-490A-8371-18E8C06246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21" name="Freeform 11">
              <a:extLst>
                <a:ext uri="{FF2B5EF4-FFF2-40B4-BE49-F238E27FC236}">
                  <a16:creationId xmlns:a16="http://schemas.microsoft.com/office/drawing/2014/main" id="{FA33782B-4F01-450E-A17D-F7C03359D0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1">
            <a:extLst>
              <a:ext uri="{FF2B5EF4-FFF2-40B4-BE49-F238E27FC236}">
                <a16:creationId xmlns:a16="http://schemas.microsoft.com/office/drawing/2014/main" id="{FD1169B6-BD06-4DC3-9315-4DCE9712BFAD}"/>
              </a:ext>
            </a:extLst>
          </p:cNvPr>
          <p:cNvSpPr>
            <a:spLocks noGrp="1"/>
          </p:cNvSpPr>
          <p:nvPr>
            <p:ph type="title"/>
          </p:nvPr>
        </p:nvSpPr>
        <p:spPr>
          <a:xfrm>
            <a:off x="3780938" y="76200"/>
            <a:ext cx="8189389" cy="895349"/>
          </a:xfrm>
        </p:spPr>
        <p:txBody>
          <a:bodyPr>
            <a:normAutofit/>
          </a:bodyPr>
          <a:lstStyle/>
          <a:p>
            <a:r>
              <a:rPr lang="en-US" dirty="0">
                <a:ln w="0"/>
                <a:solidFill>
                  <a:schemeClr val="bg1"/>
                </a:solidFill>
                <a:effectLst>
                  <a:outerShdw blurRad="38100" dist="19050" dir="2700000" algn="tl" rotWithShape="0">
                    <a:schemeClr val="dk1">
                      <a:alpha val="40000"/>
                    </a:schemeClr>
                  </a:outerShdw>
                </a:effectLst>
              </a:rPr>
              <a:t>What is TRIP?</a:t>
            </a:r>
          </a:p>
        </p:txBody>
      </p:sp>
      <p:pic>
        <p:nvPicPr>
          <p:cNvPr id="4" name="Picture 3" descr="Diagram, engineering drawing&#10;&#10;Description automatically generated">
            <a:extLst>
              <a:ext uri="{FF2B5EF4-FFF2-40B4-BE49-F238E27FC236}">
                <a16:creationId xmlns:a16="http://schemas.microsoft.com/office/drawing/2014/main" id="{20653A44-3995-FC79-34E4-9826CD6577C5}"/>
              </a:ext>
            </a:extLst>
          </p:cNvPr>
          <p:cNvPicPr>
            <a:picLocks noChangeAspect="1"/>
          </p:cNvPicPr>
          <p:nvPr/>
        </p:nvPicPr>
        <p:blipFill rotWithShape="1">
          <a:blip r:embed="rId4">
            <a:extLst>
              <a:ext uri="{28A0092B-C50C-407E-A947-70E740481C1C}">
                <a14:useLocalDpi xmlns:a14="http://schemas.microsoft.com/office/drawing/2010/main" val="0"/>
              </a:ext>
            </a:extLst>
          </a:blip>
          <a:srcRect l="42277" r="12323" b="-3"/>
          <a:stretch/>
        </p:blipFill>
        <p:spPr>
          <a:xfrm>
            <a:off x="20" y="10"/>
            <a:ext cx="3175466" cy="5245940"/>
          </a:xfrm>
          <a:custGeom>
            <a:avLst/>
            <a:gdLst/>
            <a:ahLst/>
            <a:cxnLst/>
            <a:rect l="l" t="t" r="r" b="b"/>
            <a:pathLst>
              <a:path w="3175486" h="5245950">
                <a:moveTo>
                  <a:pt x="0" y="0"/>
                </a:moveTo>
                <a:lnTo>
                  <a:pt x="3175486" y="0"/>
                </a:lnTo>
                <a:lnTo>
                  <a:pt x="2294818" y="5223932"/>
                </a:lnTo>
                <a:lnTo>
                  <a:pt x="2310547" y="5245950"/>
                </a:lnTo>
                <a:lnTo>
                  <a:pt x="0" y="4901963"/>
                </a:lnTo>
                <a:close/>
              </a:path>
            </a:pathLst>
          </a:custGeom>
          <a:ln w="38100">
            <a:noFill/>
          </a:ln>
          <a:effectLst/>
        </p:spPr>
      </p:pic>
      <p:pic>
        <p:nvPicPr>
          <p:cNvPr id="6" name="Picture 5">
            <a:extLst>
              <a:ext uri="{FF2B5EF4-FFF2-40B4-BE49-F238E27FC236}">
                <a16:creationId xmlns:a16="http://schemas.microsoft.com/office/drawing/2014/main" id="{895DFBC4-A321-43FB-ACA6-4E25BDAB9FF2}"/>
              </a:ext>
            </a:extLst>
          </p:cNvPr>
          <p:cNvPicPr>
            <a:picLocks noChangeAspect="1"/>
          </p:cNvPicPr>
          <p:nvPr/>
        </p:nvPicPr>
        <p:blipFill rotWithShape="1">
          <a:blip r:embed="rId5">
            <a:extLst>
              <a:ext uri="{28A0092B-C50C-407E-A947-70E740481C1C}">
                <a14:useLocalDpi xmlns:a14="http://schemas.microsoft.com/office/drawing/2010/main" val="0"/>
              </a:ext>
            </a:extLst>
          </a:blip>
          <a:srcRect r="11576" b="-2"/>
          <a:stretch/>
        </p:blipFill>
        <p:spPr>
          <a:xfrm>
            <a:off x="20" y="4901964"/>
            <a:ext cx="3459143" cy="1956037"/>
          </a:xfrm>
          <a:custGeom>
            <a:avLst/>
            <a:gdLst/>
            <a:ahLst/>
            <a:cxnLst/>
            <a:rect l="l" t="t" r="r" b="b"/>
            <a:pathLst>
              <a:path w="3459163" h="1956037">
                <a:moveTo>
                  <a:pt x="0" y="0"/>
                </a:moveTo>
                <a:lnTo>
                  <a:pt x="2310547" y="343987"/>
                </a:lnTo>
                <a:lnTo>
                  <a:pt x="3459163" y="1951804"/>
                </a:lnTo>
                <a:lnTo>
                  <a:pt x="0" y="1956037"/>
                </a:lnTo>
                <a:close/>
              </a:path>
            </a:pathLst>
          </a:custGeom>
          <a:ln w="38100">
            <a:noFill/>
          </a:ln>
          <a:effectLst/>
        </p:spPr>
      </p:pic>
      <p:sp>
        <p:nvSpPr>
          <p:cNvPr id="3" name="Content Placeholder 2">
            <a:extLst>
              <a:ext uri="{FF2B5EF4-FFF2-40B4-BE49-F238E27FC236}">
                <a16:creationId xmlns:a16="http://schemas.microsoft.com/office/drawing/2014/main" id="{6F771704-EFAC-47D5-BEE1-B0CFF3429D75}"/>
              </a:ext>
            </a:extLst>
          </p:cNvPr>
          <p:cNvSpPr>
            <a:spLocks noGrp="1"/>
          </p:cNvSpPr>
          <p:nvPr>
            <p:ph idx="1"/>
          </p:nvPr>
        </p:nvSpPr>
        <p:spPr>
          <a:xfrm>
            <a:off x="3478212" y="712519"/>
            <a:ext cx="8575243" cy="5588269"/>
          </a:xfrm>
        </p:spPr>
        <p:txBody>
          <a:bodyPr>
            <a:normAutofit lnSpcReduction="10000"/>
          </a:bodyPr>
          <a:lstStyle/>
          <a:p>
            <a:pPr>
              <a:lnSpc>
                <a:spcPct val="90000"/>
              </a:lnSpc>
              <a:buClr>
                <a:schemeClr val="bg2">
                  <a:lumMod val="50000"/>
                </a:schemeClr>
              </a:buClr>
              <a:buFont typeface="Wingdings" panose="05000000000000000000" pitchFamily="2" charset="2"/>
              <a:buChar char="Ø"/>
            </a:pPr>
            <a:r>
              <a:rPr lang="en-US" dirty="0">
                <a:solidFill>
                  <a:schemeClr val="bg1"/>
                </a:solidFill>
                <a:latin typeface="Cambria" panose="02040503050406030204" pitchFamily="18" charset="0"/>
                <a:ea typeface="Cambria" panose="02040503050406030204" pitchFamily="18" charset="0"/>
              </a:rPr>
              <a:t>The TRIP Program provides funding to improve regionally significant transportation facilities in regional transportation areas defined by Florida Statute 339.2819. </a:t>
            </a:r>
          </a:p>
          <a:p>
            <a:pPr>
              <a:lnSpc>
                <a:spcPct val="90000"/>
              </a:lnSpc>
              <a:buClr>
                <a:schemeClr val="bg2">
                  <a:lumMod val="50000"/>
                </a:schemeClr>
              </a:buClr>
              <a:buFont typeface="Wingdings" panose="05000000000000000000" pitchFamily="2" charset="2"/>
              <a:buChar char="Ø"/>
            </a:pPr>
            <a:r>
              <a:rPr lang="en-US" dirty="0">
                <a:solidFill>
                  <a:schemeClr val="bg1"/>
                </a:solidFill>
                <a:latin typeface="Cambria" panose="02040503050406030204" pitchFamily="18" charset="0"/>
                <a:ea typeface="Cambria" panose="02040503050406030204" pitchFamily="18" charset="0"/>
              </a:rPr>
              <a:t>The purpose of the programing is to encourage regional planning by providing state matching (50/50) funds for improvements to facilities that function as part of an integrated national, statewide, or regional transportation system. </a:t>
            </a:r>
          </a:p>
          <a:p>
            <a:pPr>
              <a:lnSpc>
                <a:spcPct val="90000"/>
              </a:lnSpc>
              <a:buClr>
                <a:schemeClr val="bg2">
                  <a:lumMod val="50000"/>
                </a:schemeClr>
              </a:buClr>
              <a:buFont typeface="Wingdings" panose="05000000000000000000" pitchFamily="2" charset="2"/>
              <a:buChar char="Ø"/>
            </a:pPr>
            <a:r>
              <a:rPr lang="en-US" dirty="0">
                <a:solidFill>
                  <a:schemeClr val="bg1"/>
                </a:solidFill>
                <a:latin typeface="Cambria" panose="02040503050406030204" pitchFamily="18" charset="0"/>
                <a:ea typeface="Cambria" panose="02040503050406030204" pitchFamily="18" charset="0"/>
              </a:rPr>
              <a:t>Funds are allocated to Districts as specified in Florida Statute  201.15 to the State Transportation Trust Fund.</a:t>
            </a:r>
          </a:p>
          <a:p>
            <a:pPr>
              <a:lnSpc>
                <a:spcPct val="90000"/>
              </a:lnSpc>
              <a:buClr>
                <a:schemeClr val="bg2">
                  <a:lumMod val="50000"/>
                </a:schemeClr>
              </a:buClr>
              <a:buFont typeface="Wingdings" panose="05000000000000000000" pitchFamily="2" charset="2"/>
              <a:buChar char="Ø"/>
            </a:pPr>
            <a:r>
              <a:rPr lang="en-US" dirty="0">
                <a:solidFill>
                  <a:schemeClr val="bg1"/>
                </a:solidFill>
                <a:latin typeface="Cambria" panose="02040503050406030204" pitchFamily="18" charset="0"/>
                <a:ea typeface="Cambria" panose="02040503050406030204" pitchFamily="18" charset="0"/>
              </a:rPr>
              <a:t>Applicants for TRIP funding must provide matching </a:t>
            </a:r>
            <a:r>
              <a:rPr lang="en-US" b="1" dirty="0">
                <a:solidFill>
                  <a:srgbClr val="FFFF00"/>
                </a:solidFill>
                <a:latin typeface="Cambria" panose="02040503050406030204" pitchFamily="18" charset="0"/>
                <a:ea typeface="Cambria" panose="02040503050406030204" pitchFamily="18" charset="0"/>
              </a:rPr>
              <a:t>50%</a:t>
            </a:r>
            <a:r>
              <a:rPr lang="en-US" b="1" dirty="0">
                <a:solidFill>
                  <a:schemeClr val="bg1"/>
                </a:solidFill>
                <a:latin typeface="Cambria" panose="02040503050406030204" pitchFamily="18" charset="0"/>
                <a:ea typeface="Cambria" panose="02040503050406030204" pitchFamily="18" charset="0"/>
              </a:rPr>
              <a:t> </a:t>
            </a:r>
            <a:r>
              <a:rPr lang="en-US" dirty="0">
                <a:solidFill>
                  <a:schemeClr val="bg1"/>
                </a:solidFill>
                <a:latin typeface="Cambria" panose="02040503050406030204" pitchFamily="18" charset="0"/>
                <a:ea typeface="Cambria" panose="02040503050406030204" pitchFamily="18" charset="0"/>
              </a:rPr>
              <a:t>or more and, if required, execute an interlocal agreement to ensure that TRIP funding will be exclusively used to improve facilities identified in the capital improvement element of a comprehensive plan that has been determined to be in compliant with Chapter 163, Part II, F.S.</a:t>
            </a:r>
            <a:endParaRPr lang="en-US" sz="1800" dirty="0">
              <a:solidFill>
                <a:schemeClr val="bg1"/>
              </a:solidFill>
            </a:endParaRPr>
          </a:p>
        </p:txBody>
      </p:sp>
    </p:spTree>
    <p:extLst>
      <p:ext uri="{BB962C8B-B14F-4D97-AF65-F5344CB8AC3E}">
        <p14:creationId xmlns:p14="http://schemas.microsoft.com/office/powerpoint/2010/main" val="1333432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A2A1E25D-508A-4EE7-9B89-71BC1BEEF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22">
            <a:extLst>
              <a:ext uri="{FF2B5EF4-FFF2-40B4-BE49-F238E27FC236}">
                <a16:creationId xmlns:a16="http://schemas.microsoft.com/office/drawing/2014/main" id="{6FD9ED33-B960-4F9D-8023-20D8306253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flipH="1">
            <a:off x="2974973" y="-15832"/>
            <a:ext cx="9217026" cy="6889518"/>
          </a:xfrm>
          <a:custGeom>
            <a:avLst/>
            <a:gdLst>
              <a:gd name="connsiteX0" fmla="*/ 1087153 w 9217026"/>
              <a:gd name="connsiteY0" fmla="*/ 0 h 6889518"/>
              <a:gd name="connsiteX1" fmla="*/ 1087153 w 9217026"/>
              <a:gd name="connsiteY1" fmla="*/ 1098 h 6889518"/>
              <a:gd name="connsiteX2" fmla="*/ 0 w 9217026"/>
              <a:gd name="connsiteY2" fmla="*/ 0 h 6889518"/>
              <a:gd name="connsiteX3" fmla="*/ 0 w 9217026"/>
              <a:gd name="connsiteY3" fmla="*/ 6889518 h 6889518"/>
              <a:gd name="connsiteX4" fmla="*/ 1087153 w 9217026"/>
              <a:gd name="connsiteY4" fmla="*/ 6888254 h 6889518"/>
              <a:gd name="connsiteX5" fmla="*/ 1087153 w 9217026"/>
              <a:gd name="connsiteY5" fmla="*/ 6889518 h 6889518"/>
              <a:gd name="connsiteX6" fmla="*/ 7295095 w 9217026"/>
              <a:gd name="connsiteY6" fmla="*/ 6882299 h 6889518"/>
              <a:gd name="connsiteX7" fmla="*/ 9217026 w 9217026"/>
              <a:gd name="connsiteY7" fmla="*/ 5349831 h 6889518"/>
              <a:gd name="connsiteX8" fmla="*/ 8378827 w 9217026"/>
              <a:gd name="connsiteY8" fmla="*/ 7365 h 6889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17026" h="6889518">
                <a:moveTo>
                  <a:pt x="1087153" y="0"/>
                </a:moveTo>
                <a:lnTo>
                  <a:pt x="1087153" y="1098"/>
                </a:lnTo>
                <a:lnTo>
                  <a:pt x="0" y="0"/>
                </a:lnTo>
                <a:lnTo>
                  <a:pt x="0" y="6889518"/>
                </a:lnTo>
                <a:lnTo>
                  <a:pt x="1087153" y="6888254"/>
                </a:lnTo>
                <a:lnTo>
                  <a:pt x="1087153" y="6889518"/>
                </a:lnTo>
                <a:lnTo>
                  <a:pt x="7295095" y="6882299"/>
                </a:lnTo>
                <a:lnTo>
                  <a:pt x="9217026" y="5349831"/>
                </a:lnTo>
                <a:lnTo>
                  <a:pt x="8378827" y="7365"/>
                </a:lnTo>
                <a:close/>
              </a:path>
            </a:pathLst>
          </a:custGeom>
          <a:solidFill>
            <a:schemeClr val="tx1">
              <a:lumMod val="95000"/>
              <a:lumOff val="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a:p>
        </p:txBody>
      </p:sp>
      <p:grpSp>
        <p:nvGrpSpPr>
          <p:cNvPr id="30" name="Group 29">
            <a:extLst>
              <a:ext uri="{FF2B5EF4-FFF2-40B4-BE49-F238E27FC236}">
                <a16:creationId xmlns:a16="http://schemas.microsoft.com/office/drawing/2014/main" id="{48248BD7-AE40-49AB-844D-ABD40D80B2B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360612" y="0"/>
            <a:ext cx="2436813" cy="6858001"/>
            <a:chOff x="1320800" y="0"/>
            <a:chExt cx="2436813" cy="6858001"/>
          </a:xfrm>
        </p:grpSpPr>
        <p:sp>
          <p:nvSpPr>
            <p:cNvPr id="31" name="Freeform 6">
              <a:extLst>
                <a:ext uri="{FF2B5EF4-FFF2-40B4-BE49-F238E27FC236}">
                  <a16:creationId xmlns:a16="http://schemas.microsoft.com/office/drawing/2014/main" id="{977D6250-A0F3-4872-9969-3DB7ADE7C8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32" name="Freeform 7">
              <a:extLst>
                <a:ext uri="{FF2B5EF4-FFF2-40B4-BE49-F238E27FC236}">
                  <a16:creationId xmlns:a16="http://schemas.microsoft.com/office/drawing/2014/main" id="{5796BEC7-5389-45D6-A0D4-F36405E5AF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33" name="Freeform 8">
              <a:extLst>
                <a:ext uri="{FF2B5EF4-FFF2-40B4-BE49-F238E27FC236}">
                  <a16:creationId xmlns:a16="http://schemas.microsoft.com/office/drawing/2014/main" id="{BEA57FAB-D2EF-4F47-A986-4321D5148E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34" name="Freeform 9">
              <a:extLst>
                <a:ext uri="{FF2B5EF4-FFF2-40B4-BE49-F238E27FC236}">
                  <a16:creationId xmlns:a16="http://schemas.microsoft.com/office/drawing/2014/main" id="{5E8C59C9-8A0C-4F01-A36F-1C6389554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35" name="Freeform 10">
              <a:extLst>
                <a:ext uri="{FF2B5EF4-FFF2-40B4-BE49-F238E27FC236}">
                  <a16:creationId xmlns:a16="http://schemas.microsoft.com/office/drawing/2014/main" id="{62D244EC-76FC-490A-8371-18E8C06246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36" name="Freeform 11">
              <a:extLst>
                <a:ext uri="{FF2B5EF4-FFF2-40B4-BE49-F238E27FC236}">
                  <a16:creationId xmlns:a16="http://schemas.microsoft.com/office/drawing/2014/main" id="{FA33782B-4F01-450E-A17D-F7C03359D0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1">
            <a:extLst>
              <a:ext uri="{FF2B5EF4-FFF2-40B4-BE49-F238E27FC236}">
                <a16:creationId xmlns:a16="http://schemas.microsoft.com/office/drawing/2014/main" id="{6AD2F4F3-8D7D-4664-8371-F7F93F2A5762}"/>
              </a:ext>
            </a:extLst>
          </p:cNvPr>
          <p:cNvSpPr>
            <a:spLocks noGrp="1"/>
          </p:cNvSpPr>
          <p:nvPr>
            <p:ph type="title"/>
          </p:nvPr>
        </p:nvSpPr>
        <p:spPr>
          <a:xfrm>
            <a:off x="4056063" y="685800"/>
            <a:ext cx="7446961" cy="1752599"/>
          </a:xfrm>
        </p:spPr>
        <p:txBody>
          <a:bodyPr>
            <a:normAutofit/>
          </a:bodyPr>
          <a:lstStyle/>
          <a:p>
            <a:r>
              <a:rPr lang="en-US">
                <a:solidFill>
                  <a:schemeClr val="bg1"/>
                </a:solidFill>
              </a:rPr>
              <a:t>Definition of </a:t>
            </a:r>
            <a:r>
              <a:rPr lang="en-US" b="1">
                <a:solidFill>
                  <a:schemeClr val="bg1"/>
                </a:solidFill>
              </a:rPr>
              <a:t>REGIONAL</a:t>
            </a:r>
            <a:r>
              <a:rPr lang="en-US">
                <a:solidFill>
                  <a:schemeClr val="bg1"/>
                </a:solidFill>
              </a:rPr>
              <a:t>:</a:t>
            </a:r>
          </a:p>
        </p:txBody>
      </p:sp>
      <p:pic>
        <p:nvPicPr>
          <p:cNvPr id="4" name="Picture 3" descr="Diagram, engineering drawing">
            <a:extLst>
              <a:ext uri="{FF2B5EF4-FFF2-40B4-BE49-F238E27FC236}">
                <a16:creationId xmlns:a16="http://schemas.microsoft.com/office/drawing/2014/main" id="{88BA42A5-F4F2-1D55-F920-79EFC3A916D2}"/>
              </a:ext>
            </a:extLst>
          </p:cNvPr>
          <p:cNvPicPr>
            <a:picLocks noChangeAspect="1"/>
          </p:cNvPicPr>
          <p:nvPr/>
        </p:nvPicPr>
        <p:blipFill rotWithShape="1">
          <a:blip r:embed="rId4">
            <a:extLst>
              <a:ext uri="{28A0092B-C50C-407E-A947-70E740481C1C}">
                <a14:useLocalDpi xmlns:a14="http://schemas.microsoft.com/office/drawing/2010/main" val="0"/>
              </a:ext>
            </a:extLst>
          </a:blip>
          <a:srcRect l="42277" r="12323" b="-3"/>
          <a:stretch/>
        </p:blipFill>
        <p:spPr>
          <a:xfrm>
            <a:off x="20" y="10"/>
            <a:ext cx="3175466" cy="5245940"/>
          </a:xfrm>
          <a:custGeom>
            <a:avLst/>
            <a:gdLst/>
            <a:ahLst/>
            <a:cxnLst/>
            <a:rect l="l" t="t" r="r" b="b"/>
            <a:pathLst>
              <a:path w="3175486" h="5245950">
                <a:moveTo>
                  <a:pt x="0" y="0"/>
                </a:moveTo>
                <a:lnTo>
                  <a:pt x="3175486" y="0"/>
                </a:lnTo>
                <a:lnTo>
                  <a:pt x="2294818" y="5223932"/>
                </a:lnTo>
                <a:lnTo>
                  <a:pt x="2310547" y="5245950"/>
                </a:lnTo>
                <a:lnTo>
                  <a:pt x="0" y="4901963"/>
                </a:lnTo>
                <a:close/>
              </a:path>
            </a:pathLst>
          </a:custGeom>
          <a:ln w="38100">
            <a:noFill/>
          </a:ln>
          <a:effectLst/>
        </p:spPr>
      </p:pic>
      <p:pic>
        <p:nvPicPr>
          <p:cNvPr id="21" name="Picture 20" descr="Logo, company name&#10;&#10;Description automatically generated">
            <a:extLst>
              <a:ext uri="{FF2B5EF4-FFF2-40B4-BE49-F238E27FC236}">
                <a16:creationId xmlns:a16="http://schemas.microsoft.com/office/drawing/2014/main" id="{033DB00D-6D4F-42B1-BFDA-16FDC8662D5A}"/>
              </a:ext>
            </a:extLst>
          </p:cNvPr>
          <p:cNvPicPr>
            <a:picLocks noChangeAspect="1"/>
          </p:cNvPicPr>
          <p:nvPr/>
        </p:nvPicPr>
        <p:blipFill rotWithShape="1">
          <a:blip r:embed="rId5">
            <a:extLst>
              <a:ext uri="{28A0092B-C50C-407E-A947-70E740481C1C}">
                <a14:useLocalDpi xmlns:a14="http://schemas.microsoft.com/office/drawing/2010/main" val="0"/>
              </a:ext>
            </a:extLst>
          </a:blip>
          <a:srcRect r="11576" b="-2"/>
          <a:stretch/>
        </p:blipFill>
        <p:spPr>
          <a:xfrm>
            <a:off x="20" y="4901964"/>
            <a:ext cx="3459143" cy="1956037"/>
          </a:xfrm>
          <a:custGeom>
            <a:avLst/>
            <a:gdLst/>
            <a:ahLst/>
            <a:cxnLst/>
            <a:rect l="l" t="t" r="r" b="b"/>
            <a:pathLst>
              <a:path w="3459163" h="1956037">
                <a:moveTo>
                  <a:pt x="0" y="0"/>
                </a:moveTo>
                <a:lnTo>
                  <a:pt x="2310547" y="343987"/>
                </a:lnTo>
                <a:lnTo>
                  <a:pt x="3459163" y="1951804"/>
                </a:lnTo>
                <a:lnTo>
                  <a:pt x="0" y="1956037"/>
                </a:lnTo>
                <a:close/>
              </a:path>
            </a:pathLst>
          </a:custGeom>
          <a:ln w="38100">
            <a:noFill/>
          </a:ln>
          <a:effectLst/>
        </p:spPr>
      </p:pic>
      <p:sp>
        <p:nvSpPr>
          <p:cNvPr id="3" name="Content Placeholder 2">
            <a:extLst>
              <a:ext uri="{FF2B5EF4-FFF2-40B4-BE49-F238E27FC236}">
                <a16:creationId xmlns:a16="http://schemas.microsoft.com/office/drawing/2014/main" id="{4447C75D-2A0A-4249-8B33-395C1D8E455E}"/>
              </a:ext>
            </a:extLst>
          </p:cNvPr>
          <p:cNvSpPr>
            <a:spLocks noGrp="1"/>
          </p:cNvSpPr>
          <p:nvPr>
            <p:ph idx="1"/>
          </p:nvPr>
        </p:nvSpPr>
        <p:spPr>
          <a:xfrm>
            <a:off x="3725863" y="2276474"/>
            <a:ext cx="7616823" cy="3124201"/>
          </a:xfrm>
        </p:spPr>
        <p:txBody>
          <a:bodyPr>
            <a:normAutofit/>
          </a:bodyPr>
          <a:lstStyle/>
          <a:p>
            <a:pPr marL="0" indent="0">
              <a:lnSpc>
                <a:spcPct val="90000"/>
              </a:lnSpc>
              <a:buNone/>
            </a:pPr>
            <a:r>
              <a:rPr lang="en-US" altLang="en-US" sz="2200" dirty="0">
                <a:solidFill>
                  <a:schemeClr val="bg1"/>
                </a:solidFill>
                <a:latin typeface="Cambria" panose="02040503050406030204" pitchFamily="18" charset="0"/>
              </a:rPr>
              <a:t>A transportation project that is on a facility which serves </a:t>
            </a:r>
            <a:r>
              <a:rPr lang="en-US" altLang="en-US" sz="2200" u="sng" dirty="0">
                <a:solidFill>
                  <a:schemeClr val="bg1"/>
                </a:solidFill>
                <a:latin typeface="Cambria" panose="02040503050406030204" pitchFamily="18" charset="0"/>
              </a:rPr>
              <a:t>regional</a:t>
            </a:r>
            <a:r>
              <a:rPr lang="en-US" altLang="en-US" sz="2200" dirty="0">
                <a:solidFill>
                  <a:schemeClr val="bg1"/>
                </a:solidFill>
                <a:latin typeface="Cambria" panose="02040503050406030204" pitchFamily="18" charset="0"/>
              </a:rPr>
              <a:t> transportation needs (such as access to and from the area outside of the region, major activity centers in the region, major planned developments such as new retail malls, sports complexes, etc., or transportation terminals) and would normally be included in the modeling of a TPO area transportation network, including at a minimum all principal arterial highways and all fixed guideway transit facilities that offer an alternative to </a:t>
            </a:r>
            <a:r>
              <a:rPr lang="en-US" altLang="en-US" sz="2200" u="sng" dirty="0">
                <a:solidFill>
                  <a:schemeClr val="bg1"/>
                </a:solidFill>
                <a:latin typeface="Cambria" panose="02040503050406030204" pitchFamily="18" charset="0"/>
              </a:rPr>
              <a:t>regional</a:t>
            </a:r>
            <a:r>
              <a:rPr lang="en-US" altLang="en-US" sz="2200" dirty="0">
                <a:solidFill>
                  <a:schemeClr val="bg1"/>
                </a:solidFill>
                <a:latin typeface="Cambria" panose="02040503050406030204" pitchFamily="18" charset="0"/>
              </a:rPr>
              <a:t> highway travel.</a:t>
            </a:r>
          </a:p>
          <a:p>
            <a:pPr>
              <a:lnSpc>
                <a:spcPct val="90000"/>
              </a:lnSpc>
            </a:pPr>
            <a:endParaRPr lang="en-US" sz="2200" dirty="0">
              <a:solidFill>
                <a:schemeClr val="bg1"/>
              </a:solidFill>
            </a:endParaRPr>
          </a:p>
        </p:txBody>
      </p:sp>
    </p:spTree>
    <p:extLst>
      <p:ext uri="{BB962C8B-B14F-4D97-AF65-F5344CB8AC3E}">
        <p14:creationId xmlns:p14="http://schemas.microsoft.com/office/powerpoint/2010/main" val="4063409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useBgFill="1">
        <p:nvSpPr>
          <p:cNvPr id="36" name="Rectangle 24">
            <a:extLst>
              <a:ext uri="{FF2B5EF4-FFF2-40B4-BE49-F238E27FC236}">
                <a16:creationId xmlns:a16="http://schemas.microsoft.com/office/drawing/2014/main" id="{A2A1E25D-508A-4EE7-9B89-71BC1BEEF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Freeform 22">
            <a:extLst>
              <a:ext uri="{FF2B5EF4-FFF2-40B4-BE49-F238E27FC236}">
                <a16:creationId xmlns:a16="http://schemas.microsoft.com/office/drawing/2014/main" id="{6FD9ED33-B960-4F9D-8023-20D8306253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flipH="1">
            <a:off x="2974973" y="-15832"/>
            <a:ext cx="9217026" cy="6889518"/>
          </a:xfrm>
          <a:custGeom>
            <a:avLst/>
            <a:gdLst>
              <a:gd name="connsiteX0" fmla="*/ 1087153 w 9217026"/>
              <a:gd name="connsiteY0" fmla="*/ 0 h 6889518"/>
              <a:gd name="connsiteX1" fmla="*/ 1087153 w 9217026"/>
              <a:gd name="connsiteY1" fmla="*/ 1098 h 6889518"/>
              <a:gd name="connsiteX2" fmla="*/ 0 w 9217026"/>
              <a:gd name="connsiteY2" fmla="*/ 0 h 6889518"/>
              <a:gd name="connsiteX3" fmla="*/ 0 w 9217026"/>
              <a:gd name="connsiteY3" fmla="*/ 6889518 h 6889518"/>
              <a:gd name="connsiteX4" fmla="*/ 1087153 w 9217026"/>
              <a:gd name="connsiteY4" fmla="*/ 6888254 h 6889518"/>
              <a:gd name="connsiteX5" fmla="*/ 1087153 w 9217026"/>
              <a:gd name="connsiteY5" fmla="*/ 6889518 h 6889518"/>
              <a:gd name="connsiteX6" fmla="*/ 7295095 w 9217026"/>
              <a:gd name="connsiteY6" fmla="*/ 6882299 h 6889518"/>
              <a:gd name="connsiteX7" fmla="*/ 9217026 w 9217026"/>
              <a:gd name="connsiteY7" fmla="*/ 5349831 h 6889518"/>
              <a:gd name="connsiteX8" fmla="*/ 8378827 w 9217026"/>
              <a:gd name="connsiteY8" fmla="*/ 7365 h 6889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17026" h="6889518">
                <a:moveTo>
                  <a:pt x="1087153" y="0"/>
                </a:moveTo>
                <a:lnTo>
                  <a:pt x="1087153" y="1098"/>
                </a:lnTo>
                <a:lnTo>
                  <a:pt x="0" y="0"/>
                </a:lnTo>
                <a:lnTo>
                  <a:pt x="0" y="6889518"/>
                </a:lnTo>
                <a:lnTo>
                  <a:pt x="1087153" y="6888254"/>
                </a:lnTo>
                <a:lnTo>
                  <a:pt x="1087153" y="6889518"/>
                </a:lnTo>
                <a:lnTo>
                  <a:pt x="7295095" y="6882299"/>
                </a:lnTo>
                <a:lnTo>
                  <a:pt x="9217026" y="5349831"/>
                </a:lnTo>
                <a:lnTo>
                  <a:pt x="8378827" y="7365"/>
                </a:lnTo>
                <a:close/>
              </a:path>
            </a:pathLst>
          </a:custGeom>
          <a:solidFill>
            <a:schemeClr val="tx1">
              <a:lumMod val="95000"/>
              <a:lumOff val="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a:p>
        </p:txBody>
      </p:sp>
      <p:grpSp>
        <p:nvGrpSpPr>
          <p:cNvPr id="29" name="Group 28">
            <a:extLst>
              <a:ext uri="{FF2B5EF4-FFF2-40B4-BE49-F238E27FC236}">
                <a16:creationId xmlns:a16="http://schemas.microsoft.com/office/drawing/2014/main" id="{48248BD7-AE40-49AB-844D-ABD40D80B2B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360612" y="0"/>
            <a:ext cx="2436813" cy="6858001"/>
            <a:chOff x="1320800" y="0"/>
            <a:chExt cx="2436813" cy="6858001"/>
          </a:xfrm>
        </p:grpSpPr>
        <p:sp>
          <p:nvSpPr>
            <p:cNvPr id="30" name="Freeform 6">
              <a:extLst>
                <a:ext uri="{FF2B5EF4-FFF2-40B4-BE49-F238E27FC236}">
                  <a16:creationId xmlns:a16="http://schemas.microsoft.com/office/drawing/2014/main" id="{977D6250-A0F3-4872-9969-3DB7ADE7C8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31" name="Freeform 7">
              <a:extLst>
                <a:ext uri="{FF2B5EF4-FFF2-40B4-BE49-F238E27FC236}">
                  <a16:creationId xmlns:a16="http://schemas.microsoft.com/office/drawing/2014/main" id="{5796BEC7-5389-45D6-A0D4-F36405E5AF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32" name="Freeform 8">
              <a:extLst>
                <a:ext uri="{FF2B5EF4-FFF2-40B4-BE49-F238E27FC236}">
                  <a16:creationId xmlns:a16="http://schemas.microsoft.com/office/drawing/2014/main" id="{BEA57FAB-D2EF-4F47-A986-4321D5148E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33" name="Freeform 9">
              <a:extLst>
                <a:ext uri="{FF2B5EF4-FFF2-40B4-BE49-F238E27FC236}">
                  <a16:creationId xmlns:a16="http://schemas.microsoft.com/office/drawing/2014/main" id="{5E8C59C9-8A0C-4F01-A36F-1C6389554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34" name="Freeform 10">
              <a:extLst>
                <a:ext uri="{FF2B5EF4-FFF2-40B4-BE49-F238E27FC236}">
                  <a16:creationId xmlns:a16="http://schemas.microsoft.com/office/drawing/2014/main" id="{62D244EC-76FC-490A-8371-18E8C06246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35" name="Freeform 11">
              <a:extLst>
                <a:ext uri="{FF2B5EF4-FFF2-40B4-BE49-F238E27FC236}">
                  <a16:creationId xmlns:a16="http://schemas.microsoft.com/office/drawing/2014/main" id="{FA33782B-4F01-450E-A17D-F7C03359D0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1">
            <a:extLst>
              <a:ext uri="{FF2B5EF4-FFF2-40B4-BE49-F238E27FC236}">
                <a16:creationId xmlns:a16="http://schemas.microsoft.com/office/drawing/2014/main" id="{363ADAF2-BFC5-44C8-987D-93EF8A20247A}"/>
              </a:ext>
            </a:extLst>
          </p:cNvPr>
          <p:cNvSpPr>
            <a:spLocks noGrp="1"/>
          </p:cNvSpPr>
          <p:nvPr>
            <p:ph type="title"/>
          </p:nvPr>
        </p:nvSpPr>
        <p:spPr>
          <a:xfrm>
            <a:off x="4056061" y="30185"/>
            <a:ext cx="7446961" cy="1752599"/>
          </a:xfrm>
        </p:spPr>
        <p:txBody>
          <a:bodyPr>
            <a:normAutofit/>
          </a:bodyPr>
          <a:lstStyle/>
          <a:p>
            <a:r>
              <a:rPr lang="en-US" dirty="0">
                <a:solidFill>
                  <a:schemeClr val="bg1"/>
                </a:solidFill>
              </a:rPr>
              <a:t>Who is eligible to participate?</a:t>
            </a:r>
          </a:p>
        </p:txBody>
      </p:sp>
      <p:pic>
        <p:nvPicPr>
          <p:cNvPr id="4" name="Picture 3" descr="Diagram, engineering drawing&#10;&#10;Description automatically generated">
            <a:extLst>
              <a:ext uri="{FF2B5EF4-FFF2-40B4-BE49-F238E27FC236}">
                <a16:creationId xmlns:a16="http://schemas.microsoft.com/office/drawing/2014/main" id="{53263768-B1C6-D9E6-54F7-AF3D39FBA16E}"/>
              </a:ext>
            </a:extLst>
          </p:cNvPr>
          <p:cNvPicPr>
            <a:picLocks noChangeAspect="1"/>
          </p:cNvPicPr>
          <p:nvPr/>
        </p:nvPicPr>
        <p:blipFill rotWithShape="1">
          <a:blip r:embed="rId4">
            <a:extLst>
              <a:ext uri="{28A0092B-C50C-407E-A947-70E740481C1C}">
                <a14:useLocalDpi xmlns:a14="http://schemas.microsoft.com/office/drawing/2010/main" val="0"/>
              </a:ext>
            </a:extLst>
          </a:blip>
          <a:srcRect l="42277" r="12323" b="-3"/>
          <a:stretch/>
        </p:blipFill>
        <p:spPr>
          <a:xfrm>
            <a:off x="20" y="10"/>
            <a:ext cx="3175466" cy="5245940"/>
          </a:xfrm>
          <a:custGeom>
            <a:avLst/>
            <a:gdLst/>
            <a:ahLst/>
            <a:cxnLst/>
            <a:rect l="l" t="t" r="r" b="b"/>
            <a:pathLst>
              <a:path w="3175486" h="5245950">
                <a:moveTo>
                  <a:pt x="0" y="0"/>
                </a:moveTo>
                <a:lnTo>
                  <a:pt x="3175486" y="0"/>
                </a:lnTo>
                <a:lnTo>
                  <a:pt x="2294818" y="5223932"/>
                </a:lnTo>
                <a:lnTo>
                  <a:pt x="2310547" y="5245950"/>
                </a:lnTo>
                <a:lnTo>
                  <a:pt x="0" y="4901963"/>
                </a:lnTo>
                <a:close/>
              </a:path>
            </a:pathLst>
          </a:custGeom>
          <a:ln w="38100">
            <a:noFill/>
          </a:ln>
          <a:effectLst/>
        </p:spPr>
      </p:pic>
      <p:pic>
        <p:nvPicPr>
          <p:cNvPr id="5" name="Picture 4">
            <a:extLst>
              <a:ext uri="{FF2B5EF4-FFF2-40B4-BE49-F238E27FC236}">
                <a16:creationId xmlns:a16="http://schemas.microsoft.com/office/drawing/2014/main" id="{E014953D-13BF-4D13-82D9-91B66D192D70}"/>
              </a:ext>
            </a:extLst>
          </p:cNvPr>
          <p:cNvPicPr>
            <a:picLocks noChangeAspect="1"/>
          </p:cNvPicPr>
          <p:nvPr/>
        </p:nvPicPr>
        <p:blipFill rotWithShape="1">
          <a:blip r:embed="rId5">
            <a:extLst>
              <a:ext uri="{28A0092B-C50C-407E-A947-70E740481C1C}">
                <a14:useLocalDpi xmlns:a14="http://schemas.microsoft.com/office/drawing/2010/main" val="0"/>
              </a:ext>
            </a:extLst>
          </a:blip>
          <a:srcRect r="11576" b="-2"/>
          <a:stretch/>
        </p:blipFill>
        <p:spPr>
          <a:xfrm>
            <a:off x="20" y="4901964"/>
            <a:ext cx="3459143" cy="1956037"/>
          </a:xfrm>
          <a:custGeom>
            <a:avLst/>
            <a:gdLst/>
            <a:ahLst/>
            <a:cxnLst/>
            <a:rect l="l" t="t" r="r" b="b"/>
            <a:pathLst>
              <a:path w="3459163" h="1956037">
                <a:moveTo>
                  <a:pt x="0" y="0"/>
                </a:moveTo>
                <a:lnTo>
                  <a:pt x="2310547" y="343987"/>
                </a:lnTo>
                <a:lnTo>
                  <a:pt x="3459163" y="1951804"/>
                </a:lnTo>
                <a:lnTo>
                  <a:pt x="0" y="1956037"/>
                </a:lnTo>
                <a:close/>
              </a:path>
            </a:pathLst>
          </a:custGeom>
          <a:ln w="38100">
            <a:noFill/>
          </a:ln>
          <a:effectLst/>
        </p:spPr>
      </p:pic>
      <p:sp>
        <p:nvSpPr>
          <p:cNvPr id="3" name="Content Placeholder 2">
            <a:extLst>
              <a:ext uri="{FF2B5EF4-FFF2-40B4-BE49-F238E27FC236}">
                <a16:creationId xmlns:a16="http://schemas.microsoft.com/office/drawing/2014/main" id="{E1622B23-2E13-4803-88C3-C919672B7ACA}"/>
              </a:ext>
            </a:extLst>
          </p:cNvPr>
          <p:cNvSpPr>
            <a:spLocks noGrp="1"/>
          </p:cNvSpPr>
          <p:nvPr>
            <p:ph idx="1"/>
          </p:nvPr>
        </p:nvSpPr>
        <p:spPr>
          <a:xfrm>
            <a:off x="4056062" y="1353787"/>
            <a:ext cx="7446961" cy="5225143"/>
          </a:xfrm>
        </p:spPr>
        <p:txBody>
          <a:bodyPr>
            <a:normAutofit fontScale="85000" lnSpcReduction="10000"/>
          </a:bodyPr>
          <a:lstStyle/>
          <a:p>
            <a:pPr marL="0" indent="0">
              <a:lnSpc>
                <a:spcPct val="90000"/>
              </a:lnSpc>
              <a:buNone/>
            </a:pPr>
            <a:r>
              <a:rPr lang="en-US" altLang="en-US" i="1" dirty="0">
                <a:solidFill>
                  <a:schemeClr val="bg1"/>
                </a:solidFill>
                <a:latin typeface="Cambria" panose="02040503050406030204" pitchFamily="18" charset="0"/>
                <a:cs typeface="Times New Roman" panose="02020603050405020304" pitchFamily="18" charset="0"/>
              </a:rPr>
              <a:t>All MPOs, Counties, and Multi-County Transportation Authorities are eligible to participate, if they form partnerships.</a:t>
            </a:r>
          </a:p>
          <a:p>
            <a:pPr marL="0" indent="0">
              <a:lnSpc>
                <a:spcPct val="90000"/>
              </a:lnSpc>
              <a:buNone/>
            </a:pPr>
            <a:endParaRPr lang="en-US" altLang="en-US" i="1" dirty="0">
              <a:solidFill>
                <a:schemeClr val="bg1"/>
              </a:solidFill>
              <a:latin typeface="Cambria" panose="02040503050406030204" pitchFamily="18" charset="0"/>
            </a:endParaRPr>
          </a:p>
          <a:p>
            <a:pPr marL="283464" lvl="2">
              <a:lnSpc>
                <a:spcPct val="90000"/>
              </a:lnSpc>
              <a:buClr>
                <a:schemeClr val="bg2">
                  <a:lumMod val="50000"/>
                </a:schemeClr>
              </a:buClr>
              <a:buFont typeface="Wingdings" panose="05000000000000000000" pitchFamily="2" charset="2"/>
              <a:buChar char="Ø"/>
            </a:pPr>
            <a:r>
              <a:rPr lang="en-US" altLang="en-US" sz="2400" dirty="0">
                <a:solidFill>
                  <a:schemeClr val="bg1"/>
                </a:solidFill>
                <a:latin typeface="Cambria" panose="02040503050406030204" pitchFamily="18" charset="0"/>
              </a:rPr>
              <a:t>MPOs comprised of three or more counties</a:t>
            </a:r>
          </a:p>
          <a:p>
            <a:pPr marL="0" lvl="2" indent="0">
              <a:lnSpc>
                <a:spcPct val="90000"/>
              </a:lnSpc>
              <a:buClr>
                <a:schemeClr val="bg2">
                  <a:lumMod val="50000"/>
                </a:schemeClr>
              </a:buClr>
              <a:buNone/>
            </a:pPr>
            <a:endParaRPr lang="en-US" altLang="en-US" sz="2400" dirty="0">
              <a:solidFill>
                <a:schemeClr val="bg1"/>
              </a:solidFill>
              <a:latin typeface="Cambria" panose="02040503050406030204" pitchFamily="18" charset="0"/>
            </a:endParaRPr>
          </a:p>
          <a:p>
            <a:pPr marL="283464" lvl="2">
              <a:lnSpc>
                <a:spcPct val="90000"/>
              </a:lnSpc>
              <a:buClr>
                <a:schemeClr val="bg2">
                  <a:lumMod val="50000"/>
                </a:schemeClr>
              </a:buClr>
              <a:buFont typeface="Wingdings" panose="05000000000000000000" pitchFamily="2" charset="2"/>
              <a:buChar char="Ø"/>
            </a:pPr>
            <a:r>
              <a:rPr lang="en-US" altLang="en-US" sz="2400" dirty="0">
                <a:solidFill>
                  <a:schemeClr val="bg1"/>
                </a:solidFill>
                <a:latin typeface="Cambria" panose="02040503050406030204" pitchFamily="18" charset="0"/>
              </a:rPr>
              <a:t>Two or more contiguous MPOs</a:t>
            </a:r>
          </a:p>
          <a:p>
            <a:pPr marL="283464" lvl="2">
              <a:lnSpc>
                <a:spcPct val="90000"/>
              </a:lnSpc>
              <a:buClr>
                <a:schemeClr val="bg2">
                  <a:lumMod val="50000"/>
                </a:schemeClr>
              </a:buClr>
              <a:buFont typeface="Wingdings" panose="05000000000000000000" pitchFamily="2" charset="2"/>
              <a:buChar char="Ø"/>
            </a:pPr>
            <a:endParaRPr lang="en-US" altLang="en-US" sz="2400" dirty="0">
              <a:solidFill>
                <a:schemeClr val="bg1"/>
              </a:solidFill>
              <a:latin typeface="Cambria" panose="02040503050406030204" pitchFamily="18" charset="0"/>
            </a:endParaRPr>
          </a:p>
          <a:p>
            <a:pPr marL="283464" lvl="2">
              <a:lnSpc>
                <a:spcPct val="90000"/>
              </a:lnSpc>
              <a:buClr>
                <a:schemeClr val="bg2">
                  <a:lumMod val="50000"/>
                </a:schemeClr>
              </a:buClr>
              <a:buFont typeface="Wingdings" panose="05000000000000000000" pitchFamily="2" charset="2"/>
              <a:buChar char="Ø"/>
            </a:pPr>
            <a:r>
              <a:rPr lang="en-US" altLang="en-US" sz="2400" dirty="0">
                <a:solidFill>
                  <a:schemeClr val="bg1"/>
                </a:solidFill>
                <a:latin typeface="Cambria" panose="02040503050406030204" pitchFamily="18" charset="0"/>
              </a:rPr>
              <a:t>One or more MPO and one or more contiguous counties that are not MPO members</a:t>
            </a:r>
          </a:p>
          <a:p>
            <a:pPr marL="283464" lvl="2">
              <a:lnSpc>
                <a:spcPct val="90000"/>
              </a:lnSpc>
              <a:buClr>
                <a:schemeClr val="bg2">
                  <a:lumMod val="50000"/>
                </a:schemeClr>
              </a:buClr>
              <a:buFont typeface="Wingdings" panose="05000000000000000000" pitchFamily="2" charset="2"/>
              <a:buChar char="Ø"/>
            </a:pPr>
            <a:endParaRPr lang="en-US" altLang="en-US" sz="2400" dirty="0">
              <a:solidFill>
                <a:schemeClr val="bg1"/>
              </a:solidFill>
              <a:latin typeface="Cambria" panose="02040503050406030204" pitchFamily="18" charset="0"/>
            </a:endParaRPr>
          </a:p>
          <a:p>
            <a:pPr marL="283464" lvl="2">
              <a:lnSpc>
                <a:spcPct val="90000"/>
              </a:lnSpc>
              <a:buClr>
                <a:schemeClr val="bg2">
                  <a:lumMod val="50000"/>
                </a:schemeClr>
              </a:buClr>
              <a:buFont typeface="Wingdings" panose="05000000000000000000" pitchFamily="2" charset="2"/>
              <a:buChar char="Ø"/>
            </a:pPr>
            <a:r>
              <a:rPr lang="en-US" altLang="en-US" sz="2400" dirty="0">
                <a:solidFill>
                  <a:schemeClr val="bg1"/>
                </a:solidFill>
                <a:latin typeface="Cambria" panose="02040503050406030204" pitchFamily="18" charset="0"/>
              </a:rPr>
              <a:t>Two or more contiguous counties that are not MPO members</a:t>
            </a:r>
          </a:p>
          <a:p>
            <a:pPr marL="283464" lvl="2">
              <a:lnSpc>
                <a:spcPct val="90000"/>
              </a:lnSpc>
              <a:buClr>
                <a:schemeClr val="bg2">
                  <a:lumMod val="50000"/>
                </a:schemeClr>
              </a:buClr>
              <a:buFont typeface="Wingdings" panose="05000000000000000000" pitchFamily="2" charset="2"/>
              <a:buChar char="Ø"/>
            </a:pPr>
            <a:endParaRPr lang="en-US" altLang="en-US" sz="2400" dirty="0">
              <a:solidFill>
                <a:schemeClr val="bg1"/>
              </a:solidFill>
              <a:latin typeface="Cambria" panose="02040503050406030204" pitchFamily="18" charset="0"/>
            </a:endParaRPr>
          </a:p>
          <a:p>
            <a:pPr marL="283464" lvl="2">
              <a:lnSpc>
                <a:spcPct val="90000"/>
              </a:lnSpc>
              <a:buClr>
                <a:schemeClr val="bg2">
                  <a:lumMod val="50000"/>
                </a:schemeClr>
              </a:buClr>
              <a:buFont typeface="Wingdings" panose="05000000000000000000" pitchFamily="2" charset="2"/>
              <a:buChar char="Ø"/>
            </a:pPr>
            <a:r>
              <a:rPr lang="en-US" altLang="en-US" sz="2400" dirty="0">
                <a:solidFill>
                  <a:schemeClr val="bg1"/>
                </a:solidFill>
                <a:latin typeface="Cambria" panose="02040503050406030204" pitchFamily="18" charset="0"/>
              </a:rPr>
              <a:t>A multi-county regional transportation authority created by or pursuant to law</a:t>
            </a:r>
          </a:p>
          <a:p>
            <a:pPr>
              <a:lnSpc>
                <a:spcPct val="90000"/>
              </a:lnSpc>
            </a:pPr>
            <a:endParaRPr lang="en-US" sz="1600" dirty="0">
              <a:solidFill>
                <a:schemeClr val="bg1"/>
              </a:solidFill>
            </a:endParaRPr>
          </a:p>
        </p:txBody>
      </p:sp>
    </p:spTree>
    <p:extLst>
      <p:ext uri="{BB962C8B-B14F-4D97-AF65-F5344CB8AC3E}">
        <p14:creationId xmlns:p14="http://schemas.microsoft.com/office/powerpoint/2010/main" val="519950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A1E25D-508A-4EE7-9B89-71BC1BEEF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22">
            <a:extLst>
              <a:ext uri="{FF2B5EF4-FFF2-40B4-BE49-F238E27FC236}">
                <a16:creationId xmlns:a16="http://schemas.microsoft.com/office/drawing/2014/main" id="{6FD9ED33-B960-4F9D-8023-20D8306253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flipH="1">
            <a:off x="2974973" y="-15832"/>
            <a:ext cx="9217026" cy="6889518"/>
          </a:xfrm>
          <a:custGeom>
            <a:avLst/>
            <a:gdLst>
              <a:gd name="connsiteX0" fmla="*/ 1087153 w 9217026"/>
              <a:gd name="connsiteY0" fmla="*/ 0 h 6889518"/>
              <a:gd name="connsiteX1" fmla="*/ 1087153 w 9217026"/>
              <a:gd name="connsiteY1" fmla="*/ 1098 h 6889518"/>
              <a:gd name="connsiteX2" fmla="*/ 0 w 9217026"/>
              <a:gd name="connsiteY2" fmla="*/ 0 h 6889518"/>
              <a:gd name="connsiteX3" fmla="*/ 0 w 9217026"/>
              <a:gd name="connsiteY3" fmla="*/ 6889518 h 6889518"/>
              <a:gd name="connsiteX4" fmla="*/ 1087153 w 9217026"/>
              <a:gd name="connsiteY4" fmla="*/ 6888254 h 6889518"/>
              <a:gd name="connsiteX5" fmla="*/ 1087153 w 9217026"/>
              <a:gd name="connsiteY5" fmla="*/ 6889518 h 6889518"/>
              <a:gd name="connsiteX6" fmla="*/ 7295095 w 9217026"/>
              <a:gd name="connsiteY6" fmla="*/ 6882299 h 6889518"/>
              <a:gd name="connsiteX7" fmla="*/ 9217026 w 9217026"/>
              <a:gd name="connsiteY7" fmla="*/ 5349831 h 6889518"/>
              <a:gd name="connsiteX8" fmla="*/ 8378827 w 9217026"/>
              <a:gd name="connsiteY8" fmla="*/ 7365 h 6889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17026" h="6889518">
                <a:moveTo>
                  <a:pt x="1087153" y="0"/>
                </a:moveTo>
                <a:lnTo>
                  <a:pt x="1087153" y="1098"/>
                </a:lnTo>
                <a:lnTo>
                  <a:pt x="0" y="0"/>
                </a:lnTo>
                <a:lnTo>
                  <a:pt x="0" y="6889518"/>
                </a:lnTo>
                <a:lnTo>
                  <a:pt x="1087153" y="6888254"/>
                </a:lnTo>
                <a:lnTo>
                  <a:pt x="1087153" y="6889518"/>
                </a:lnTo>
                <a:lnTo>
                  <a:pt x="7295095" y="6882299"/>
                </a:lnTo>
                <a:lnTo>
                  <a:pt x="9217026" y="5349831"/>
                </a:lnTo>
                <a:lnTo>
                  <a:pt x="8378827" y="7365"/>
                </a:lnTo>
                <a:close/>
              </a:path>
            </a:pathLst>
          </a:custGeom>
          <a:solidFill>
            <a:schemeClr val="tx1">
              <a:lumMod val="95000"/>
              <a:lumOff val="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a:p>
        </p:txBody>
      </p:sp>
      <p:grpSp>
        <p:nvGrpSpPr>
          <p:cNvPr id="14" name="Group 13">
            <a:extLst>
              <a:ext uri="{FF2B5EF4-FFF2-40B4-BE49-F238E27FC236}">
                <a16:creationId xmlns:a16="http://schemas.microsoft.com/office/drawing/2014/main" id="{48248BD7-AE40-49AB-844D-ABD40D80B2B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360612" y="0"/>
            <a:ext cx="2436813" cy="6858001"/>
            <a:chOff x="1320800" y="0"/>
            <a:chExt cx="2436813" cy="6858001"/>
          </a:xfrm>
        </p:grpSpPr>
        <p:sp>
          <p:nvSpPr>
            <p:cNvPr id="15" name="Freeform 6">
              <a:extLst>
                <a:ext uri="{FF2B5EF4-FFF2-40B4-BE49-F238E27FC236}">
                  <a16:creationId xmlns:a16="http://schemas.microsoft.com/office/drawing/2014/main" id="{977D6250-A0F3-4872-9969-3DB7ADE7C8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6" name="Freeform 7">
              <a:extLst>
                <a:ext uri="{FF2B5EF4-FFF2-40B4-BE49-F238E27FC236}">
                  <a16:creationId xmlns:a16="http://schemas.microsoft.com/office/drawing/2014/main" id="{5796BEC7-5389-45D6-A0D4-F36405E5AF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7" name="Freeform 8">
              <a:extLst>
                <a:ext uri="{FF2B5EF4-FFF2-40B4-BE49-F238E27FC236}">
                  <a16:creationId xmlns:a16="http://schemas.microsoft.com/office/drawing/2014/main" id="{BEA57FAB-D2EF-4F47-A986-4321D5148E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8" name="Freeform 9">
              <a:extLst>
                <a:ext uri="{FF2B5EF4-FFF2-40B4-BE49-F238E27FC236}">
                  <a16:creationId xmlns:a16="http://schemas.microsoft.com/office/drawing/2014/main" id="{5E8C59C9-8A0C-4F01-A36F-1C6389554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9" name="Freeform 10">
              <a:extLst>
                <a:ext uri="{FF2B5EF4-FFF2-40B4-BE49-F238E27FC236}">
                  <a16:creationId xmlns:a16="http://schemas.microsoft.com/office/drawing/2014/main" id="{62D244EC-76FC-490A-8371-18E8C06246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20" name="Freeform 11">
              <a:extLst>
                <a:ext uri="{FF2B5EF4-FFF2-40B4-BE49-F238E27FC236}">
                  <a16:creationId xmlns:a16="http://schemas.microsoft.com/office/drawing/2014/main" id="{FA33782B-4F01-450E-A17D-F7C03359D0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1">
            <a:extLst>
              <a:ext uri="{FF2B5EF4-FFF2-40B4-BE49-F238E27FC236}">
                <a16:creationId xmlns:a16="http://schemas.microsoft.com/office/drawing/2014/main" id="{B36E49B8-3ABA-4D85-8D85-9F5B5FB06092}"/>
              </a:ext>
            </a:extLst>
          </p:cNvPr>
          <p:cNvSpPr>
            <a:spLocks noGrp="1"/>
          </p:cNvSpPr>
          <p:nvPr>
            <p:ph type="title"/>
          </p:nvPr>
        </p:nvSpPr>
        <p:spPr>
          <a:xfrm>
            <a:off x="4056063" y="685800"/>
            <a:ext cx="7446961" cy="1752599"/>
          </a:xfrm>
        </p:spPr>
        <p:txBody>
          <a:bodyPr>
            <a:normAutofit/>
          </a:bodyPr>
          <a:lstStyle/>
          <a:p>
            <a:r>
              <a:rPr lang="en-US">
                <a:solidFill>
                  <a:schemeClr val="bg1"/>
                </a:solidFill>
              </a:rPr>
              <a:t>What are the responsibilities of the Partners?</a:t>
            </a:r>
          </a:p>
        </p:txBody>
      </p:sp>
      <p:pic>
        <p:nvPicPr>
          <p:cNvPr id="4" name="Picture 3" descr="Diagram, engineering drawing&#10;&#10;Description automatically generated">
            <a:extLst>
              <a:ext uri="{FF2B5EF4-FFF2-40B4-BE49-F238E27FC236}">
                <a16:creationId xmlns:a16="http://schemas.microsoft.com/office/drawing/2014/main" id="{4A646E73-12B8-744E-F589-0E45696080D3}"/>
              </a:ext>
            </a:extLst>
          </p:cNvPr>
          <p:cNvPicPr>
            <a:picLocks noChangeAspect="1"/>
          </p:cNvPicPr>
          <p:nvPr/>
        </p:nvPicPr>
        <p:blipFill rotWithShape="1">
          <a:blip r:embed="rId4">
            <a:extLst>
              <a:ext uri="{28A0092B-C50C-407E-A947-70E740481C1C}">
                <a14:useLocalDpi xmlns:a14="http://schemas.microsoft.com/office/drawing/2010/main" val="0"/>
              </a:ext>
            </a:extLst>
          </a:blip>
          <a:srcRect l="42277" r="12323" b="-3"/>
          <a:stretch/>
        </p:blipFill>
        <p:spPr>
          <a:xfrm>
            <a:off x="20" y="10"/>
            <a:ext cx="3175466" cy="5245940"/>
          </a:xfrm>
          <a:custGeom>
            <a:avLst/>
            <a:gdLst/>
            <a:ahLst/>
            <a:cxnLst/>
            <a:rect l="l" t="t" r="r" b="b"/>
            <a:pathLst>
              <a:path w="3175486" h="5245950">
                <a:moveTo>
                  <a:pt x="0" y="0"/>
                </a:moveTo>
                <a:lnTo>
                  <a:pt x="3175486" y="0"/>
                </a:lnTo>
                <a:lnTo>
                  <a:pt x="2294818" y="5223932"/>
                </a:lnTo>
                <a:lnTo>
                  <a:pt x="2310547" y="5245950"/>
                </a:lnTo>
                <a:lnTo>
                  <a:pt x="0" y="4901963"/>
                </a:lnTo>
                <a:close/>
              </a:path>
            </a:pathLst>
          </a:custGeom>
          <a:ln w="38100">
            <a:noFill/>
          </a:ln>
          <a:effectLst/>
        </p:spPr>
      </p:pic>
      <p:pic>
        <p:nvPicPr>
          <p:cNvPr id="5" name="Picture 4">
            <a:extLst>
              <a:ext uri="{FF2B5EF4-FFF2-40B4-BE49-F238E27FC236}">
                <a16:creationId xmlns:a16="http://schemas.microsoft.com/office/drawing/2014/main" id="{9FBA502A-012D-4887-8762-5BBF378D6B5D}"/>
              </a:ext>
            </a:extLst>
          </p:cNvPr>
          <p:cNvPicPr>
            <a:picLocks noChangeAspect="1"/>
          </p:cNvPicPr>
          <p:nvPr/>
        </p:nvPicPr>
        <p:blipFill rotWithShape="1">
          <a:blip r:embed="rId5">
            <a:extLst>
              <a:ext uri="{28A0092B-C50C-407E-A947-70E740481C1C}">
                <a14:useLocalDpi xmlns:a14="http://schemas.microsoft.com/office/drawing/2010/main" val="0"/>
              </a:ext>
            </a:extLst>
          </a:blip>
          <a:srcRect r="11576" b="-2"/>
          <a:stretch/>
        </p:blipFill>
        <p:spPr>
          <a:xfrm>
            <a:off x="20" y="4901964"/>
            <a:ext cx="3459143" cy="1956037"/>
          </a:xfrm>
          <a:custGeom>
            <a:avLst/>
            <a:gdLst/>
            <a:ahLst/>
            <a:cxnLst/>
            <a:rect l="l" t="t" r="r" b="b"/>
            <a:pathLst>
              <a:path w="3459163" h="1956037">
                <a:moveTo>
                  <a:pt x="0" y="0"/>
                </a:moveTo>
                <a:lnTo>
                  <a:pt x="2310547" y="343987"/>
                </a:lnTo>
                <a:lnTo>
                  <a:pt x="3459163" y="1951804"/>
                </a:lnTo>
                <a:lnTo>
                  <a:pt x="0" y="1956037"/>
                </a:lnTo>
                <a:close/>
              </a:path>
            </a:pathLst>
          </a:custGeom>
          <a:ln w="38100">
            <a:noFill/>
          </a:ln>
          <a:effectLst/>
        </p:spPr>
      </p:pic>
      <p:sp>
        <p:nvSpPr>
          <p:cNvPr id="3" name="Content Placeholder 2">
            <a:extLst>
              <a:ext uri="{FF2B5EF4-FFF2-40B4-BE49-F238E27FC236}">
                <a16:creationId xmlns:a16="http://schemas.microsoft.com/office/drawing/2014/main" id="{09E6E976-5CFB-4E05-86BA-56BFD7E1600E}"/>
              </a:ext>
            </a:extLst>
          </p:cNvPr>
          <p:cNvSpPr>
            <a:spLocks noGrp="1"/>
          </p:cNvSpPr>
          <p:nvPr>
            <p:ph idx="1"/>
          </p:nvPr>
        </p:nvSpPr>
        <p:spPr>
          <a:xfrm>
            <a:off x="4056062" y="2666999"/>
            <a:ext cx="7446961" cy="3124201"/>
          </a:xfrm>
        </p:spPr>
        <p:txBody>
          <a:bodyPr>
            <a:normAutofit/>
          </a:bodyPr>
          <a:lstStyle/>
          <a:p>
            <a:pPr marL="0" indent="0">
              <a:lnSpc>
                <a:spcPct val="90000"/>
              </a:lnSpc>
              <a:buClr>
                <a:schemeClr val="bg2">
                  <a:lumMod val="50000"/>
                </a:schemeClr>
              </a:buClr>
              <a:buNone/>
              <a:defRPr/>
            </a:pPr>
            <a:r>
              <a:rPr lang="en-US" altLang="en-US" sz="1500" i="1">
                <a:solidFill>
                  <a:schemeClr val="bg1"/>
                </a:solidFill>
                <a:latin typeface="Cambria" panose="02040503050406030204" pitchFamily="18" charset="0"/>
                <a:cs typeface="Times New Roman" panose="02020603050405020304" pitchFamily="18" charset="0"/>
              </a:rPr>
              <a:t>Regional partners must develop an interlocal agreement that provides the following:</a:t>
            </a:r>
          </a:p>
          <a:p>
            <a:pPr marL="0" indent="0">
              <a:lnSpc>
                <a:spcPct val="90000"/>
              </a:lnSpc>
              <a:buClr>
                <a:schemeClr val="bg2">
                  <a:lumMod val="50000"/>
                </a:schemeClr>
              </a:buClr>
              <a:buNone/>
              <a:defRPr/>
            </a:pPr>
            <a:endParaRPr lang="en-US" sz="1500">
              <a:solidFill>
                <a:schemeClr val="bg1"/>
              </a:solidFill>
              <a:latin typeface="Cambria" panose="02040503050406030204" pitchFamily="18" charset="0"/>
            </a:endParaRPr>
          </a:p>
          <a:p>
            <a:pPr>
              <a:lnSpc>
                <a:spcPct val="90000"/>
              </a:lnSpc>
              <a:buClr>
                <a:schemeClr val="bg2">
                  <a:lumMod val="50000"/>
                </a:schemeClr>
              </a:buClr>
              <a:buFont typeface="Wingdings" panose="05000000000000000000" pitchFamily="2" charset="2"/>
              <a:buChar char="Ø"/>
              <a:defRPr/>
            </a:pPr>
            <a:r>
              <a:rPr lang="en-US" sz="1500">
                <a:solidFill>
                  <a:schemeClr val="bg1"/>
                </a:solidFill>
                <a:latin typeface="Cambria" panose="02040503050406030204" pitchFamily="18" charset="0"/>
              </a:rPr>
              <a:t>Includes development of the regional transportation plan;</a:t>
            </a:r>
          </a:p>
          <a:p>
            <a:pPr marL="0" indent="0">
              <a:lnSpc>
                <a:spcPct val="90000"/>
              </a:lnSpc>
              <a:buNone/>
              <a:defRPr/>
            </a:pPr>
            <a:endParaRPr lang="en-US" sz="1500">
              <a:solidFill>
                <a:schemeClr val="bg1"/>
              </a:solidFill>
              <a:latin typeface="Cambria" panose="02040503050406030204" pitchFamily="18" charset="0"/>
            </a:endParaRPr>
          </a:p>
          <a:p>
            <a:pPr>
              <a:lnSpc>
                <a:spcPct val="90000"/>
              </a:lnSpc>
              <a:buClr>
                <a:schemeClr val="bg2">
                  <a:lumMod val="50000"/>
                </a:schemeClr>
              </a:buClr>
              <a:buFont typeface="Wingdings" panose="05000000000000000000" pitchFamily="2" charset="2"/>
              <a:buChar char="Ø"/>
              <a:defRPr/>
            </a:pPr>
            <a:r>
              <a:rPr lang="en-US" sz="1500">
                <a:solidFill>
                  <a:schemeClr val="bg1"/>
                </a:solidFill>
                <a:latin typeface="Cambria" panose="02040503050406030204" pitchFamily="18" charset="0"/>
              </a:rPr>
              <a:t>Delineates the boundaries of the regional transportation area;</a:t>
            </a:r>
          </a:p>
          <a:p>
            <a:pPr marL="0" indent="0">
              <a:lnSpc>
                <a:spcPct val="90000"/>
              </a:lnSpc>
              <a:buNone/>
              <a:defRPr/>
            </a:pPr>
            <a:endParaRPr lang="en-US" sz="1500">
              <a:solidFill>
                <a:schemeClr val="bg1"/>
              </a:solidFill>
              <a:latin typeface="Cambria" panose="02040503050406030204" pitchFamily="18" charset="0"/>
            </a:endParaRPr>
          </a:p>
          <a:p>
            <a:pPr>
              <a:lnSpc>
                <a:spcPct val="90000"/>
              </a:lnSpc>
              <a:buClr>
                <a:schemeClr val="bg2">
                  <a:lumMod val="50000"/>
                </a:schemeClr>
              </a:buClr>
              <a:buFont typeface="Wingdings" panose="05000000000000000000" pitchFamily="2" charset="2"/>
              <a:buChar char="Ø"/>
              <a:defRPr/>
            </a:pPr>
            <a:r>
              <a:rPr lang="en-US" sz="1500">
                <a:solidFill>
                  <a:schemeClr val="bg1"/>
                </a:solidFill>
                <a:latin typeface="Cambria" panose="02040503050406030204" pitchFamily="18" charset="0"/>
              </a:rPr>
              <a:t>Provides the duration of the agreement and how it may be changed;</a:t>
            </a:r>
          </a:p>
          <a:p>
            <a:pPr marL="0" indent="0">
              <a:lnSpc>
                <a:spcPct val="90000"/>
              </a:lnSpc>
              <a:buNone/>
              <a:defRPr/>
            </a:pPr>
            <a:endParaRPr lang="en-US" sz="1500">
              <a:solidFill>
                <a:schemeClr val="bg1"/>
              </a:solidFill>
              <a:latin typeface="Cambria" panose="02040503050406030204" pitchFamily="18" charset="0"/>
            </a:endParaRPr>
          </a:p>
          <a:p>
            <a:pPr>
              <a:lnSpc>
                <a:spcPct val="90000"/>
              </a:lnSpc>
              <a:buClr>
                <a:schemeClr val="bg2">
                  <a:lumMod val="50000"/>
                </a:schemeClr>
              </a:buClr>
              <a:buFont typeface="Wingdings" panose="05000000000000000000" pitchFamily="2" charset="2"/>
              <a:buChar char="Ø"/>
              <a:defRPr/>
            </a:pPr>
            <a:r>
              <a:rPr lang="en-US" sz="1500">
                <a:solidFill>
                  <a:schemeClr val="bg1"/>
                </a:solidFill>
                <a:latin typeface="Cambria" panose="02040503050406030204" pitchFamily="18" charset="0"/>
              </a:rPr>
              <a:t>Describes the planning process, and defines a dispute resolution process.</a:t>
            </a:r>
            <a:endParaRPr lang="en-US" altLang="en-US" sz="1500" i="1">
              <a:solidFill>
                <a:schemeClr val="bg1"/>
              </a:solidFill>
              <a:latin typeface="Cambria" panose="02040503050406030204" pitchFamily="18" charset="0"/>
            </a:endParaRPr>
          </a:p>
          <a:p>
            <a:pPr>
              <a:lnSpc>
                <a:spcPct val="90000"/>
              </a:lnSpc>
            </a:pPr>
            <a:endParaRPr lang="en-US" sz="1500">
              <a:solidFill>
                <a:schemeClr val="bg1"/>
              </a:solidFill>
            </a:endParaRPr>
          </a:p>
        </p:txBody>
      </p:sp>
    </p:spTree>
    <p:extLst>
      <p:ext uri="{BB962C8B-B14F-4D97-AF65-F5344CB8AC3E}">
        <p14:creationId xmlns:p14="http://schemas.microsoft.com/office/powerpoint/2010/main" val="6273734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useBgFill="1">
        <p:nvSpPr>
          <p:cNvPr id="21" name="Rectangle 9">
            <a:extLst>
              <a:ext uri="{FF2B5EF4-FFF2-40B4-BE49-F238E27FC236}">
                <a16:creationId xmlns:a16="http://schemas.microsoft.com/office/drawing/2014/main" id="{A2A1E25D-508A-4EE7-9B89-71BC1BEEF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22">
            <a:extLst>
              <a:ext uri="{FF2B5EF4-FFF2-40B4-BE49-F238E27FC236}">
                <a16:creationId xmlns:a16="http://schemas.microsoft.com/office/drawing/2014/main" id="{6FD9ED33-B960-4F9D-8023-20D8306253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flipH="1">
            <a:off x="2974973" y="-15832"/>
            <a:ext cx="9217026" cy="6889518"/>
          </a:xfrm>
          <a:custGeom>
            <a:avLst/>
            <a:gdLst>
              <a:gd name="connsiteX0" fmla="*/ 1087153 w 9217026"/>
              <a:gd name="connsiteY0" fmla="*/ 0 h 6889518"/>
              <a:gd name="connsiteX1" fmla="*/ 1087153 w 9217026"/>
              <a:gd name="connsiteY1" fmla="*/ 1098 h 6889518"/>
              <a:gd name="connsiteX2" fmla="*/ 0 w 9217026"/>
              <a:gd name="connsiteY2" fmla="*/ 0 h 6889518"/>
              <a:gd name="connsiteX3" fmla="*/ 0 w 9217026"/>
              <a:gd name="connsiteY3" fmla="*/ 6889518 h 6889518"/>
              <a:gd name="connsiteX4" fmla="*/ 1087153 w 9217026"/>
              <a:gd name="connsiteY4" fmla="*/ 6888254 h 6889518"/>
              <a:gd name="connsiteX5" fmla="*/ 1087153 w 9217026"/>
              <a:gd name="connsiteY5" fmla="*/ 6889518 h 6889518"/>
              <a:gd name="connsiteX6" fmla="*/ 7295095 w 9217026"/>
              <a:gd name="connsiteY6" fmla="*/ 6882299 h 6889518"/>
              <a:gd name="connsiteX7" fmla="*/ 9217026 w 9217026"/>
              <a:gd name="connsiteY7" fmla="*/ 5349831 h 6889518"/>
              <a:gd name="connsiteX8" fmla="*/ 8378827 w 9217026"/>
              <a:gd name="connsiteY8" fmla="*/ 7365 h 6889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17026" h="6889518">
                <a:moveTo>
                  <a:pt x="1087153" y="0"/>
                </a:moveTo>
                <a:lnTo>
                  <a:pt x="1087153" y="1098"/>
                </a:lnTo>
                <a:lnTo>
                  <a:pt x="0" y="0"/>
                </a:lnTo>
                <a:lnTo>
                  <a:pt x="0" y="6889518"/>
                </a:lnTo>
                <a:lnTo>
                  <a:pt x="1087153" y="6888254"/>
                </a:lnTo>
                <a:lnTo>
                  <a:pt x="1087153" y="6889518"/>
                </a:lnTo>
                <a:lnTo>
                  <a:pt x="7295095" y="6882299"/>
                </a:lnTo>
                <a:lnTo>
                  <a:pt x="9217026" y="5349831"/>
                </a:lnTo>
                <a:lnTo>
                  <a:pt x="8378827" y="7365"/>
                </a:lnTo>
                <a:close/>
              </a:path>
            </a:pathLst>
          </a:custGeom>
          <a:solidFill>
            <a:schemeClr val="tx1">
              <a:lumMod val="95000"/>
              <a:lumOff val="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a:p>
        </p:txBody>
      </p:sp>
      <p:grpSp>
        <p:nvGrpSpPr>
          <p:cNvPr id="14" name="Group 13">
            <a:extLst>
              <a:ext uri="{FF2B5EF4-FFF2-40B4-BE49-F238E27FC236}">
                <a16:creationId xmlns:a16="http://schemas.microsoft.com/office/drawing/2014/main" id="{48248BD7-AE40-49AB-844D-ABD40D80B2B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360612" y="0"/>
            <a:ext cx="2436813" cy="6858001"/>
            <a:chOff x="1320800" y="0"/>
            <a:chExt cx="2436813" cy="6858001"/>
          </a:xfrm>
        </p:grpSpPr>
        <p:sp>
          <p:nvSpPr>
            <p:cNvPr id="15" name="Freeform 6">
              <a:extLst>
                <a:ext uri="{FF2B5EF4-FFF2-40B4-BE49-F238E27FC236}">
                  <a16:creationId xmlns:a16="http://schemas.microsoft.com/office/drawing/2014/main" id="{977D6250-A0F3-4872-9969-3DB7ADE7C8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6" name="Freeform 7">
              <a:extLst>
                <a:ext uri="{FF2B5EF4-FFF2-40B4-BE49-F238E27FC236}">
                  <a16:creationId xmlns:a16="http://schemas.microsoft.com/office/drawing/2014/main" id="{5796BEC7-5389-45D6-A0D4-F36405E5AF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7" name="Freeform 8">
              <a:extLst>
                <a:ext uri="{FF2B5EF4-FFF2-40B4-BE49-F238E27FC236}">
                  <a16:creationId xmlns:a16="http://schemas.microsoft.com/office/drawing/2014/main" id="{BEA57FAB-D2EF-4F47-A986-4321D5148E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8" name="Freeform 9">
              <a:extLst>
                <a:ext uri="{FF2B5EF4-FFF2-40B4-BE49-F238E27FC236}">
                  <a16:creationId xmlns:a16="http://schemas.microsoft.com/office/drawing/2014/main" id="{5E8C59C9-8A0C-4F01-A36F-1C6389554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9" name="Freeform 10">
              <a:extLst>
                <a:ext uri="{FF2B5EF4-FFF2-40B4-BE49-F238E27FC236}">
                  <a16:creationId xmlns:a16="http://schemas.microsoft.com/office/drawing/2014/main" id="{62D244EC-76FC-490A-8371-18E8C06246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20" name="Freeform 11">
              <a:extLst>
                <a:ext uri="{FF2B5EF4-FFF2-40B4-BE49-F238E27FC236}">
                  <a16:creationId xmlns:a16="http://schemas.microsoft.com/office/drawing/2014/main" id="{FA33782B-4F01-450E-A17D-F7C03359D0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1">
            <a:extLst>
              <a:ext uri="{FF2B5EF4-FFF2-40B4-BE49-F238E27FC236}">
                <a16:creationId xmlns:a16="http://schemas.microsoft.com/office/drawing/2014/main" id="{F422A565-367F-409C-9FF0-C84CDD08DB3F}"/>
              </a:ext>
            </a:extLst>
          </p:cNvPr>
          <p:cNvSpPr>
            <a:spLocks noGrp="1"/>
          </p:cNvSpPr>
          <p:nvPr>
            <p:ph type="title"/>
          </p:nvPr>
        </p:nvSpPr>
        <p:spPr>
          <a:xfrm>
            <a:off x="4056062" y="190500"/>
            <a:ext cx="7446961" cy="1752599"/>
          </a:xfrm>
        </p:spPr>
        <p:txBody>
          <a:bodyPr>
            <a:normAutofit/>
          </a:bodyPr>
          <a:lstStyle/>
          <a:p>
            <a:r>
              <a:rPr lang="en-US" dirty="0">
                <a:solidFill>
                  <a:schemeClr val="bg1"/>
                </a:solidFill>
              </a:rPr>
              <a:t>Project requirements for TRIP funding</a:t>
            </a:r>
          </a:p>
        </p:txBody>
      </p:sp>
      <p:pic>
        <p:nvPicPr>
          <p:cNvPr id="4" name="Picture 3" descr="Diagram, engineering drawing&#10;&#10;Description automatically generated">
            <a:extLst>
              <a:ext uri="{FF2B5EF4-FFF2-40B4-BE49-F238E27FC236}">
                <a16:creationId xmlns:a16="http://schemas.microsoft.com/office/drawing/2014/main" id="{4E465AF5-49B5-513F-E310-577C2439E457}"/>
              </a:ext>
            </a:extLst>
          </p:cNvPr>
          <p:cNvPicPr>
            <a:picLocks noChangeAspect="1"/>
          </p:cNvPicPr>
          <p:nvPr/>
        </p:nvPicPr>
        <p:blipFill rotWithShape="1">
          <a:blip r:embed="rId4">
            <a:extLst>
              <a:ext uri="{28A0092B-C50C-407E-A947-70E740481C1C}">
                <a14:useLocalDpi xmlns:a14="http://schemas.microsoft.com/office/drawing/2010/main" val="0"/>
              </a:ext>
            </a:extLst>
          </a:blip>
          <a:srcRect l="42277" r="12323" b="-3"/>
          <a:stretch/>
        </p:blipFill>
        <p:spPr>
          <a:xfrm>
            <a:off x="20" y="10"/>
            <a:ext cx="3175466" cy="5245940"/>
          </a:xfrm>
          <a:custGeom>
            <a:avLst/>
            <a:gdLst/>
            <a:ahLst/>
            <a:cxnLst/>
            <a:rect l="l" t="t" r="r" b="b"/>
            <a:pathLst>
              <a:path w="3175486" h="5245950">
                <a:moveTo>
                  <a:pt x="0" y="0"/>
                </a:moveTo>
                <a:lnTo>
                  <a:pt x="3175486" y="0"/>
                </a:lnTo>
                <a:lnTo>
                  <a:pt x="2294818" y="5223932"/>
                </a:lnTo>
                <a:lnTo>
                  <a:pt x="2310547" y="5245950"/>
                </a:lnTo>
                <a:lnTo>
                  <a:pt x="0" y="4901963"/>
                </a:lnTo>
                <a:close/>
              </a:path>
            </a:pathLst>
          </a:custGeom>
          <a:ln w="38100">
            <a:noFill/>
          </a:ln>
          <a:effectLst/>
        </p:spPr>
      </p:pic>
      <p:pic>
        <p:nvPicPr>
          <p:cNvPr id="5" name="Picture 4">
            <a:extLst>
              <a:ext uri="{FF2B5EF4-FFF2-40B4-BE49-F238E27FC236}">
                <a16:creationId xmlns:a16="http://schemas.microsoft.com/office/drawing/2014/main" id="{7B898014-7933-4437-BE12-236FCBAB2BD5}"/>
              </a:ext>
            </a:extLst>
          </p:cNvPr>
          <p:cNvPicPr>
            <a:picLocks noChangeAspect="1"/>
          </p:cNvPicPr>
          <p:nvPr/>
        </p:nvPicPr>
        <p:blipFill rotWithShape="1">
          <a:blip r:embed="rId5">
            <a:extLst>
              <a:ext uri="{28A0092B-C50C-407E-A947-70E740481C1C}">
                <a14:useLocalDpi xmlns:a14="http://schemas.microsoft.com/office/drawing/2010/main" val="0"/>
              </a:ext>
            </a:extLst>
          </a:blip>
          <a:srcRect r="11576" b="-2"/>
          <a:stretch/>
        </p:blipFill>
        <p:spPr>
          <a:xfrm>
            <a:off x="20" y="4901964"/>
            <a:ext cx="3459143" cy="1956037"/>
          </a:xfrm>
          <a:custGeom>
            <a:avLst/>
            <a:gdLst/>
            <a:ahLst/>
            <a:cxnLst/>
            <a:rect l="l" t="t" r="r" b="b"/>
            <a:pathLst>
              <a:path w="3459163" h="1956037">
                <a:moveTo>
                  <a:pt x="0" y="0"/>
                </a:moveTo>
                <a:lnTo>
                  <a:pt x="2310547" y="343987"/>
                </a:lnTo>
                <a:lnTo>
                  <a:pt x="3459163" y="1951804"/>
                </a:lnTo>
                <a:lnTo>
                  <a:pt x="0" y="1956037"/>
                </a:lnTo>
                <a:close/>
              </a:path>
            </a:pathLst>
          </a:custGeom>
          <a:ln w="38100">
            <a:noFill/>
          </a:ln>
          <a:effectLst/>
        </p:spPr>
      </p:pic>
      <p:sp>
        <p:nvSpPr>
          <p:cNvPr id="3" name="Content Placeholder 2">
            <a:extLst>
              <a:ext uri="{FF2B5EF4-FFF2-40B4-BE49-F238E27FC236}">
                <a16:creationId xmlns:a16="http://schemas.microsoft.com/office/drawing/2014/main" id="{A10EEF2C-3642-45E9-A529-F13F43DAFED0}"/>
              </a:ext>
            </a:extLst>
          </p:cNvPr>
          <p:cNvSpPr>
            <a:spLocks noGrp="1"/>
          </p:cNvSpPr>
          <p:nvPr>
            <p:ph idx="1"/>
          </p:nvPr>
        </p:nvSpPr>
        <p:spPr>
          <a:xfrm>
            <a:off x="4056062" y="1615045"/>
            <a:ext cx="7446961" cy="5252480"/>
          </a:xfrm>
        </p:spPr>
        <p:txBody>
          <a:bodyPr>
            <a:normAutofit/>
          </a:bodyPr>
          <a:lstStyle/>
          <a:p>
            <a:pPr>
              <a:lnSpc>
                <a:spcPct val="90000"/>
              </a:lnSpc>
              <a:buClr>
                <a:schemeClr val="bg2">
                  <a:lumMod val="50000"/>
                </a:schemeClr>
              </a:buClr>
              <a:buFont typeface="Wingdings" panose="05000000000000000000" pitchFamily="2" charset="2"/>
              <a:buChar char="Ø"/>
              <a:defRPr/>
            </a:pPr>
            <a:r>
              <a:rPr lang="en-US" altLang="en-US" sz="1600" i="1" dirty="0">
                <a:solidFill>
                  <a:schemeClr val="bg1"/>
                </a:solidFill>
                <a:latin typeface="Cambria" panose="02040503050406030204" pitchFamily="18" charset="0"/>
              </a:rPr>
              <a:t>Must support facilities that…</a:t>
            </a:r>
          </a:p>
          <a:p>
            <a:pPr lvl="1">
              <a:lnSpc>
                <a:spcPct val="90000"/>
              </a:lnSpc>
              <a:defRPr/>
            </a:pPr>
            <a:r>
              <a:rPr lang="en-US" altLang="en-US" sz="1600" dirty="0">
                <a:solidFill>
                  <a:schemeClr val="bg1"/>
                </a:solidFill>
                <a:latin typeface="Cambria" panose="02040503050406030204" pitchFamily="18" charset="0"/>
              </a:rPr>
              <a:t>Serve national, statewide or </a:t>
            </a:r>
            <a:r>
              <a:rPr lang="en-US" altLang="en-US" sz="1600" u="sng" dirty="0">
                <a:solidFill>
                  <a:schemeClr val="bg1"/>
                </a:solidFill>
                <a:latin typeface="Cambria" panose="02040503050406030204" pitchFamily="18" charset="0"/>
              </a:rPr>
              <a:t>regional</a:t>
            </a:r>
            <a:r>
              <a:rPr lang="en-US" altLang="en-US" sz="1600" dirty="0">
                <a:solidFill>
                  <a:schemeClr val="bg1"/>
                </a:solidFill>
                <a:latin typeface="Cambria" panose="02040503050406030204" pitchFamily="18" charset="0"/>
              </a:rPr>
              <a:t> functions</a:t>
            </a:r>
          </a:p>
          <a:p>
            <a:pPr lvl="2">
              <a:lnSpc>
                <a:spcPct val="90000"/>
              </a:lnSpc>
              <a:buClr>
                <a:srgbClr val="FF0000"/>
              </a:buClr>
              <a:buFont typeface="Wingdings" panose="05000000000000000000" pitchFamily="2" charset="2"/>
              <a:buChar char="ü"/>
              <a:defRPr/>
            </a:pPr>
            <a:r>
              <a:rPr lang="en-US" altLang="en-US" sz="1600" dirty="0">
                <a:solidFill>
                  <a:schemeClr val="bg1"/>
                </a:solidFill>
                <a:latin typeface="Cambria" panose="02040503050406030204" pitchFamily="18" charset="0"/>
              </a:rPr>
              <a:t>Project must serve a </a:t>
            </a:r>
            <a:r>
              <a:rPr lang="en-US" altLang="en-US" sz="1600" u="sng" dirty="0">
                <a:solidFill>
                  <a:schemeClr val="bg1"/>
                </a:solidFill>
                <a:latin typeface="Cambria" panose="02040503050406030204" pitchFamily="18" charset="0"/>
              </a:rPr>
              <a:t>regional</a:t>
            </a:r>
            <a:r>
              <a:rPr lang="en-US" altLang="en-US" sz="1600" dirty="0">
                <a:solidFill>
                  <a:schemeClr val="bg1"/>
                </a:solidFill>
                <a:latin typeface="Cambria" panose="02040503050406030204" pitchFamily="18" charset="0"/>
              </a:rPr>
              <a:t> need and the transportation facility must be noted within the RTA’s plan and map.</a:t>
            </a:r>
          </a:p>
          <a:p>
            <a:pPr lvl="1">
              <a:lnSpc>
                <a:spcPct val="90000"/>
              </a:lnSpc>
              <a:defRPr/>
            </a:pPr>
            <a:r>
              <a:rPr lang="en-US" altLang="en-US" sz="1600" dirty="0">
                <a:solidFill>
                  <a:schemeClr val="bg1"/>
                </a:solidFill>
                <a:latin typeface="Cambria" panose="02040503050406030204" pitchFamily="18" charset="0"/>
              </a:rPr>
              <a:t>Function as an integrated </a:t>
            </a:r>
            <a:r>
              <a:rPr lang="en-US" altLang="en-US" sz="1600" u="sng" dirty="0">
                <a:solidFill>
                  <a:schemeClr val="bg1"/>
                </a:solidFill>
                <a:latin typeface="Cambria" panose="02040503050406030204" pitchFamily="18" charset="0"/>
              </a:rPr>
              <a:t>regional</a:t>
            </a:r>
            <a:r>
              <a:rPr lang="en-US" altLang="en-US" sz="1600" dirty="0">
                <a:solidFill>
                  <a:schemeClr val="bg1"/>
                </a:solidFill>
                <a:latin typeface="Cambria" panose="02040503050406030204" pitchFamily="18" charset="0"/>
              </a:rPr>
              <a:t> system</a:t>
            </a:r>
          </a:p>
          <a:p>
            <a:pPr>
              <a:lnSpc>
                <a:spcPct val="90000"/>
              </a:lnSpc>
              <a:buClr>
                <a:schemeClr val="bg2">
                  <a:lumMod val="50000"/>
                </a:schemeClr>
              </a:buClr>
              <a:buFont typeface="Wingdings" panose="05000000000000000000" pitchFamily="2" charset="2"/>
              <a:buChar char="Ø"/>
              <a:defRPr/>
            </a:pPr>
            <a:r>
              <a:rPr lang="en-US" altLang="en-US" sz="1600" i="1" dirty="0">
                <a:solidFill>
                  <a:schemeClr val="bg1"/>
                </a:solidFill>
                <a:latin typeface="Cambria" panose="02040503050406030204" pitchFamily="18" charset="0"/>
              </a:rPr>
              <a:t>Must be supported by local planning efforts:</a:t>
            </a:r>
          </a:p>
          <a:p>
            <a:pPr lvl="1">
              <a:lnSpc>
                <a:spcPct val="90000"/>
              </a:lnSpc>
              <a:defRPr/>
            </a:pPr>
            <a:r>
              <a:rPr lang="en-US" altLang="en-US" sz="1600" dirty="0">
                <a:solidFill>
                  <a:schemeClr val="bg1"/>
                </a:solidFill>
                <a:latin typeface="Cambria" panose="02040503050406030204" pitchFamily="18" charset="0"/>
              </a:rPr>
              <a:t>Identified in Capital Improvement Element in the appropriate local government comprehensive plan;</a:t>
            </a:r>
          </a:p>
          <a:p>
            <a:pPr lvl="1">
              <a:lnSpc>
                <a:spcPct val="90000"/>
              </a:lnSpc>
              <a:defRPr/>
            </a:pPr>
            <a:r>
              <a:rPr lang="en-US" altLang="en-US" sz="1600" dirty="0">
                <a:solidFill>
                  <a:schemeClr val="bg1"/>
                </a:solidFill>
                <a:latin typeface="Cambria" panose="02040503050406030204" pitchFamily="18" charset="0"/>
              </a:rPr>
              <a:t>Project must be in compliance with the area TPO plans,</a:t>
            </a:r>
          </a:p>
          <a:p>
            <a:pPr lvl="1">
              <a:lnSpc>
                <a:spcPct val="90000"/>
              </a:lnSpc>
              <a:buFont typeface="Arial" panose="020B0604020202020204" pitchFamily="34" charset="0"/>
              <a:buChar char="•"/>
              <a:defRPr/>
            </a:pPr>
            <a:r>
              <a:rPr lang="en-US" altLang="en-US" sz="1600" dirty="0">
                <a:solidFill>
                  <a:schemeClr val="bg1"/>
                </a:solidFill>
                <a:latin typeface="Cambria" panose="02040503050406030204" pitchFamily="18" charset="0"/>
              </a:rPr>
              <a:t>Be in compliance with local corridor management policies within the comprehensive plan.</a:t>
            </a:r>
          </a:p>
          <a:p>
            <a:pPr marL="283464" lvl="1" indent="-283464">
              <a:lnSpc>
                <a:spcPct val="90000"/>
              </a:lnSpc>
              <a:buClr>
                <a:schemeClr val="bg2">
                  <a:lumMod val="50000"/>
                </a:schemeClr>
              </a:buClr>
              <a:buFont typeface="Wingdings" panose="05000000000000000000" pitchFamily="2" charset="2"/>
              <a:buChar char="Ø"/>
              <a:defRPr/>
            </a:pPr>
            <a:r>
              <a:rPr lang="en-US" altLang="en-US" sz="1600" i="1" dirty="0">
                <a:solidFill>
                  <a:schemeClr val="bg1"/>
                </a:solidFill>
                <a:latin typeface="Cambria" panose="02040503050406030204" pitchFamily="18" charset="0"/>
              </a:rPr>
              <a:t>Must be consistent with the Strategic Intermodal System; </a:t>
            </a:r>
            <a:r>
              <a:rPr lang="en-US" altLang="en-US" sz="1600" dirty="0">
                <a:solidFill>
                  <a:schemeClr val="bg1"/>
                </a:solidFill>
                <a:latin typeface="Cambria" panose="02040503050406030204" pitchFamily="18" charset="0"/>
              </a:rPr>
              <a:t>example: adding capacity</a:t>
            </a:r>
          </a:p>
          <a:p>
            <a:pPr marL="283464" lvl="1" indent="-283464">
              <a:lnSpc>
                <a:spcPct val="90000"/>
              </a:lnSpc>
              <a:buClr>
                <a:schemeClr val="bg2">
                  <a:lumMod val="50000"/>
                </a:schemeClr>
              </a:buClr>
              <a:buFont typeface="Wingdings" panose="05000000000000000000" pitchFamily="2" charset="2"/>
              <a:buChar char="Ø"/>
              <a:defRPr/>
            </a:pPr>
            <a:r>
              <a:rPr lang="en-US" altLang="en-US" sz="1600" i="1" dirty="0">
                <a:solidFill>
                  <a:schemeClr val="bg1"/>
                </a:solidFill>
                <a:latin typeface="Cambria" panose="02040503050406030204" pitchFamily="18" charset="0"/>
              </a:rPr>
              <a:t>Must have a commitment of local, </a:t>
            </a:r>
            <a:r>
              <a:rPr lang="en-US" altLang="en-US" sz="1600" i="1" u="sng" dirty="0">
                <a:solidFill>
                  <a:schemeClr val="bg1"/>
                </a:solidFill>
                <a:latin typeface="Cambria" panose="02040503050406030204" pitchFamily="18" charset="0"/>
              </a:rPr>
              <a:t>regional</a:t>
            </a:r>
            <a:r>
              <a:rPr lang="en-US" altLang="en-US" sz="1600" i="1" dirty="0">
                <a:solidFill>
                  <a:schemeClr val="bg1"/>
                </a:solidFill>
                <a:latin typeface="Cambria" panose="02040503050406030204" pitchFamily="18" charset="0"/>
              </a:rPr>
              <a:t> or private matching funds, unless eligible for a match </a:t>
            </a:r>
            <a:r>
              <a:rPr lang="en-US" altLang="en-US" sz="1900" i="1" dirty="0">
                <a:solidFill>
                  <a:schemeClr val="bg1"/>
                </a:solidFill>
                <a:latin typeface="Cambria" panose="02040503050406030204" pitchFamily="18" charset="0"/>
              </a:rPr>
              <a:t>waiver</a:t>
            </a:r>
            <a:r>
              <a:rPr lang="en-US" altLang="en-US" sz="1600" i="1" dirty="0">
                <a:solidFill>
                  <a:schemeClr val="bg1"/>
                </a:solidFill>
                <a:latin typeface="Cambria" panose="02040503050406030204" pitchFamily="18" charset="0"/>
              </a:rPr>
              <a:t>.</a:t>
            </a:r>
          </a:p>
          <a:p>
            <a:pPr lvl="1">
              <a:lnSpc>
                <a:spcPct val="90000"/>
              </a:lnSpc>
              <a:buClr>
                <a:srgbClr val="0070C0"/>
              </a:buClr>
              <a:buFont typeface="Wingdings" panose="05000000000000000000" pitchFamily="2" charset="2"/>
              <a:buChar char="§"/>
              <a:defRPr/>
            </a:pPr>
            <a:endParaRPr lang="en-US" altLang="en-US" sz="1000" dirty="0">
              <a:solidFill>
                <a:schemeClr val="bg1"/>
              </a:solidFill>
              <a:latin typeface="Cambria" panose="02040503050406030204" pitchFamily="18" charset="0"/>
            </a:endParaRPr>
          </a:p>
          <a:p>
            <a:pPr>
              <a:lnSpc>
                <a:spcPct val="90000"/>
              </a:lnSpc>
            </a:pPr>
            <a:endParaRPr lang="en-US" sz="1000" dirty="0">
              <a:solidFill>
                <a:schemeClr val="bg1"/>
              </a:solidFill>
            </a:endParaRPr>
          </a:p>
        </p:txBody>
      </p:sp>
    </p:spTree>
    <p:extLst>
      <p:ext uri="{BB962C8B-B14F-4D97-AF65-F5344CB8AC3E}">
        <p14:creationId xmlns:p14="http://schemas.microsoft.com/office/powerpoint/2010/main" val="633145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A1E25D-508A-4EE7-9B89-71BC1BEEF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22">
            <a:extLst>
              <a:ext uri="{FF2B5EF4-FFF2-40B4-BE49-F238E27FC236}">
                <a16:creationId xmlns:a16="http://schemas.microsoft.com/office/drawing/2014/main" id="{6FD9ED33-B960-4F9D-8023-20D8306253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flipH="1">
            <a:off x="2974973" y="-15832"/>
            <a:ext cx="9217026" cy="6889518"/>
          </a:xfrm>
          <a:custGeom>
            <a:avLst/>
            <a:gdLst>
              <a:gd name="connsiteX0" fmla="*/ 1087153 w 9217026"/>
              <a:gd name="connsiteY0" fmla="*/ 0 h 6889518"/>
              <a:gd name="connsiteX1" fmla="*/ 1087153 w 9217026"/>
              <a:gd name="connsiteY1" fmla="*/ 1098 h 6889518"/>
              <a:gd name="connsiteX2" fmla="*/ 0 w 9217026"/>
              <a:gd name="connsiteY2" fmla="*/ 0 h 6889518"/>
              <a:gd name="connsiteX3" fmla="*/ 0 w 9217026"/>
              <a:gd name="connsiteY3" fmla="*/ 6889518 h 6889518"/>
              <a:gd name="connsiteX4" fmla="*/ 1087153 w 9217026"/>
              <a:gd name="connsiteY4" fmla="*/ 6888254 h 6889518"/>
              <a:gd name="connsiteX5" fmla="*/ 1087153 w 9217026"/>
              <a:gd name="connsiteY5" fmla="*/ 6889518 h 6889518"/>
              <a:gd name="connsiteX6" fmla="*/ 7295095 w 9217026"/>
              <a:gd name="connsiteY6" fmla="*/ 6882299 h 6889518"/>
              <a:gd name="connsiteX7" fmla="*/ 9217026 w 9217026"/>
              <a:gd name="connsiteY7" fmla="*/ 5349831 h 6889518"/>
              <a:gd name="connsiteX8" fmla="*/ 8378827 w 9217026"/>
              <a:gd name="connsiteY8" fmla="*/ 7365 h 6889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17026" h="6889518">
                <a:moveTo>
                  <a:pt x="1087153" y="0"/>
                </a:moveTo>
                <a:lnTo>
                  <a:pt x="1087153" y="1098"/>
                </a:lnTo>
                <a:lnTo>
                  <a:pt x="0" y="0"/>
                </a:lnTo>
                <a:lnTo>
                  <a:pt x="0" y="6889518"/>
                </a:lnTo>
                <a:lnTo>
                  <a:pt x="1087153" y="6888254"/>
                </a:lnTo>
                <a:lnTo>
                  <a:pt x="1087153" y="6889518"/>
                </a:lnTo>
                <a:lnTo>
                  <a:pt x="7295095" y="6882299"/>
                </a:lnTo>
                <a:lnTo>
                  <a:pt x="9217026" y="5349831"/>
                </a:lnTo>
                <a:lnTo>
                  <a:pt x="8378827" y="7365"/>
                </a:lnTo>
                <a:close/>
              </a:path>
            </a:pathLst>
          </a:custGeom>
          <a:solidFill>
            <a:schemeClr val="tx1">
              <a:lumMod val="95000"/>
              <a:lumOff val="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a:p>
        </p:txBody>
      </p:sp>
      <p:grpSp>
        <p:nvGrpSpPr>
          <p:cNvPr id="14" name="Group 13">
            <a:extLst>
              <a:ext uri="{FF2B5EF4-FFF2-40B4-BE49-F238E27FC236}">
                <a16:creationId xmlns:a16="http://schemas.microsoft.com/office/drawing/2014/main" id="{48248BD7-AE40-49AB-844D-ABD40D80B2B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360612" y="0"/>
            <a:ext cx="2436813" cy="6858001"/>
            <a:chOff x="1320800" y="0"/>
            <a:chExt cx="2436813" cy="6858001"/>
          </a:xfrm>
        </p:grpSpPr>
        <p:sp>
          <p:nvSpPr>
            <p:cNvPr id="15" name="Freeform 6">
              <a:extLst>
                <a:ext uri="{FF2B5EF4-FFF2-40B4-BE49-F238E27FC236}">
                  <a16:creationId xmlns:a16="http://schemas.microsoft.com/office/drawing/2014/main" id="{977D6250-A0F3-4872-9969-3DB7ADE7C8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6" name="Freeform 7">
              <a:extLst>
                <a:ext uri="{FF2B5EF4-FFF2-40B4-BE49-F238E27FC236}">
                  <a16:creationId xmlns:a16="http://schemas.microsoft.com/office/drawing/2014/main" id="{5796BEC7-5389-45D6-A0D4-F36405E5AF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7" name="Freeform 8">
              <a:extLst>
                <a:ext uri="{FF2B5EF4-FFF2-40B4-BE49-F238E27FC236}">
                  <a16:creationId xmlns:a16="http://schemas.microsoft.com/office/drawing/2014/main" id="{BEA57FAB-D2EF-4F47-A986-4321D5148E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8" name="Freeform 9">
              <a:extLst>
                <a:ext uri="{FF2B5EF4-FFF2-40B4-BE49-F238E27FC236}">
                  <a16:creationId xmlns:a16="http://schemas.microsoft.com/office/drawing/2014/main" id="{5E8C59C9-8A0C-4F01-A36F-1C6389554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9" name="Freeform 10">
              <a:extLst>
                <a:ext uri="{FF2B5EF4-FFF2-40B4-BE49-F238E27FC236}">
                  <a16:creationId xmlns:a16="http://schemas.microsoft.com/office/drawing/2014/main" id="{62D244EC-76FC-490A-8371-18E8C06246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20" name="Freeform 11">
              <a:extLst>
                <a:ext uri="{FF2B5EF4-FFF2-40B4-BE49-F238E27FC236}">
                  <a16:creationId xmlns:a16="http://schemas.microsoft.com/office/drawing/2014/main" id="{FA33782B-4F01-450E-A17D-F7C03359D0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1">
            <a:extLst>
              <a:ext uri="{FF2B5EF4-FFF2-40B4-BE49-F238E27FC236}">
                <a16:creationId xmlns:a16="http://schemas.microsoft.com/office/drawing/2014/main" id="{E44B32DC-5367-4447-AFFF-79B8A720E94F}"/>
              </a:ext>
            </a:extLst>
          </p:cNvPr>
          <p:cNvSpPr>
            <a:spLocks noGrp="1"/>
          </p:cNvSpPr>
          <p:nvPr>
            <p:ph type="title"/>
          </p:nvPr>
        </p:nvSpPr>
        <p:spPr>
          <a:xfrm>
            <a:off x="4056061" y="190500"/>
            <a:ext cx="7446961" cy="1752599"/>
          </a:xfrm>
        </p:spPr>
        <p:txBody>
          <a:bodyPr>
            <a:normAutofit/>
          </a:bodyPr>
          <a:lstStyle/>
          <a:p>
            <a:r>
              <a:rPr lang="en-US" dirty="0">
                <a:solidFill>
                  <a:schemeClr val="bg1"/>
                </a:solidFill>
              </a:rPr>
              <a:t>Project </a:t>
            </a:r>
            <a:r>
              <a:rPr lang="en-US" b="1" dirty="0">
                <a:solidFill>
                  <a:schemeClr val="bg1"/>
                </a:solidFill>
              </a:rPr>
              <a:t>PRIORITY</a:t>
            </a:r>
            <a:r>
              <a:rPr lang="en-US" dirty="0">
                <a:solidFill>
                  <a:schemeClr val="bg1"/>
                </a:solidFill>
              </a:rPr>
              <a:t> outline</a:t>
            </a:r>
            <a:br>
              <a:rPr lang="en-US" dirty="0">
                <a:solidFill>
                  <a:schemeClr val="bg1"/>
                </a:solidFill>
              </a:rPr>
            </a:br>
            <a:r>
              <a:rPr lang="en-US" dirty="0">
                <a:solidFill>
                  <a:schemeClr val="bg1"/>
                </a:solidFill>
              </a:rPr>
              <a:t>(F.S. 339-2819)</a:t>
            </a:r>
          </a:p>
        </p:txBody>
      </p:sp>
      <p:pic>
        <p:nvPicPr>
          <p:cNvPr id="4" name="Picture 3" descr="Diagram, engineering drawing&#10;&#10;Description automatically generated">
            <a:extLst>
              <a:ext uri="{FF2B5EF4-FFF2-40B4-BE49-F238E27FC236}">
                <a16:creationId xmlns:a16="http://schemas.microsoft.com/office/drawing/2014/main" id="{F9276030-CABD-E1E2-9380-A46319CF934F}"/>
              </a:ext>
            </a:extLst>
          </p:cNvPr>
          <p:cNvPicPr>
            <a:picLocks noChangeAspect="1"/>
          </p:cNvPicPr>
          <p:nvPr/>
        </p:nvPicPr>
        <p:blipFill rotWithShape="1">
          <a:blip r:embed="rId4">
            <a:extLst>
              <a:ext uri="{28A0092B-C50C-407E-A947-70E740481C1C}">
                <a14:useLocalDpi xmlns:a14="http://schemas.microsoft.com/office/drawing/2010/main" val="0"/>
              </a:ext>
            </a:extLst>
          </a:blip>
          <a:srcRect l="42277" r="12323" b="-3"/>
          <a:stretch/>
        </p:blipFill>
        <p:spPr>
          <a:xfrm>
            <a:off x="20" y="10"/>
            <a:ext cx="3175466" cy="5245940"/>
          </a:xfrm>
          <a:custGeom>
            <a:avLst/>
            <a:gdLst/>
            <a:ahLst/>
            <a:cxnLst/>
            <a:rect l="l" t="t" r="r" b="b"/>
            <a:pathLst>
              <a:path w="3175486" h="5245950">
                <a:moveTo>
                  <a:pt x="0" y="0"/>
                </a:moveTo>
                <a:lnTo>
                  <a:pt x="3175486" y="0"/>
                </a:lnTo>
                <a:lnTo>
                  <a:pt x="2294818" y="5223932"/>
                </a:lnTo>
                <a:lnTo>
                  <a:pt x="2310547" y="5245950"/>
                </a:lnTo>
                <a:lnTo>
                  <a:pt x="0" y="4901963"/>
                </a:lnTo>
                <a:close/>
              </a:path>
            </a:pathLst>
          </a:custGeom>
          <a:ln w="38100">
            <a:noFill/>
          </a:ln>
          <a:effectLst/>
        </p:spPr>
      </p:pic>
      <p:pic>
        <p:nvPicPr>
          <p:cNvPr id="5" name="Picture 4">
            <a:extLst>
              <a:ext uri="{FF2B5EF4-FFF2-40B4-BE49-F238E27FC236}">
                <a16:creationId xmlns:a16="http://schemas.microsoft.com/office/drawing/2014/main" id="{A8BD5C5F-FABB-454D-AD00-F84540948708}"/>
              </a:ext>
            </a:extLst>
          </p:cNvPr>
          <p:cNvPicPr>
            <a:picLocks noChangeAspect="1"/>
          </p:cNvPicPr>
          <p:nvPr/>
        </p:nvPicPr>
        <p:blipFill rotWithShape="1">
          <a:blip r:embed="rId5">
            <a:extLst>
              <a:ext uri="{28A0092B-C50C-407E-A947-70E740481C1C}">
                <a14:useLocalDpi xmlns:a14="http://schemas.microsoft.com/office/drawing/2010/main" val="0"/>
              </a:ext>
            </a:extLst>
          </a:blip>
          <a:srcRect r="11576" b="-2"/>
          <a:stretch/>
        </p:blipFill>
        <p:spPr>
          <a:xfrm>
            <a:off x="20" y="4901964"/>
            <a:ext cx="3459143" cy="1956037"/>
          </a:xfrm>
          <a:custGeom>
            <a:avLst/>
            <a:gdLst/>
            <a:ahLst/>
            <a:cxnLst/>
            <a:rect l="l" t="t" r="r" b="b"/>
            <a:pathLst>
              <a:path w="3459163" h="1956037">
                <a:moveTo>
                  <a:pt x="0" y="0"/>
                </a:moveTo>
                <a:lnTo>
                  <a:pt x="2310547" y="343987"/>
                </a:lnTo>
                <a:lnTo>
                  <a:pt x="3459163" y="1951804"/>
                </a:lnTo>
                <a:lnTo>
                  <a:pt x="0" y="1956037"/>
                </a:lnTo>
                <a:close/>
              </a:path>
            </a:pathLst>
          </a:custGeom>
          <a:ln w="38100">
            <a:noFill/>
          </a:ln>
          <a:effectLst/>
        </p:spPr>
      </p:pic>
      <p:sp>
        <p:nvSpPr>
          <p:cNvPr id="3" name="Content Placeholder 2">
            <a:extLst>
              <a:ext uri="{FF2B5EF4-FFF2-40B4-BE49-F238E27FC236}">
                <a16:creationId xmlns:a16="http://schemas.microsoft.com/office/drawing/2014/main" id="{1A8BE159-C7B6-4AAC-9F10-9CB59FBA6C8C}"/>
              </a:ext>
            </a:extLst>
          </p:cNvPr>
          <p:cNvSpPr>
            <a:spLocks noGrp="1"/>
          </p:cNvSpPr>
          <p:nvPr>
            <p:ph idx="1"/>
          </p:nvPr>
        </p:nvSpPr>
        <p:spPr>
          <a:xfrm>
            <a:off x="4056062" y="1710047"/>
            <a:ext cx="7446961" cy="4081153"/>
          </a:xfrm>
        </p:spPr>
        <p:txBody>
          <a:bodyPr>
            <a:normAutofit fontScale="92500" lnSpcReduction="20000"/>
          </a:bodyPr>
          <a:lstStyle/>
          <a:p>
            <a:pPr>
              <a:lnSpc>
                <a:spcPct val="90000"/>
              </a:lnSpc>
              <a:buClr>
                <a:schemeClr val="bg2">
                  <a:lumMod val="50000"/>
                </a:schemeClr>
              </a:buClr>
              <a:buFont typeface="Wingdings" panose="05000000000000000000" pitchFamily="2" charset="2"/>
              <a:buChar char="Ø"/>
            </a:pPr>
            <a:r>
              <a:rPr lang="en-US" altLang="en-US" sz="1800" i="1" dirty="0">
                <a:solidFill>
                  <a:schemeClr val="bg1"/>
                </a:solidFill>
                <a:latin typeface="Cambria" panose="02040503050406030204" pitchFamily="18" charset="0"/>
              </a:rPr>
              <a:t>Provide connectivity to the Strategic Intermodal System</a:t>
            </a:r>
          </a:p>
          <a:p>
            <a:pPr>
              <a:lnSpc>
                <a:spcPct val="90000"/>
              </a:lnSpc>
              <a:buClr>
                <a:schemeClr val="bg2">
                  <a:lumMod val="50000"/>
                </a:schemeClr>
              </a:buClr>
              <a:buFont typeface="Wingdings" panose="05000000000000000000" pitchFamily="2" charset="2"/>
              <a:buChar char="Ø"/>
            </a:pPr>
            <a:endParaRPr lang="en-US" altLang="en-US" sz="1800" i="1" dirty="0">
              <a:solidFill>
                <a:schemeClr val="bg1"/>
              </a:solidFill>
              <a:latin typeface="Cambria" panose="02040503050406030204" pitchFamily="18" charset="0"/>
            </a:endParaRPr>
          </a:p>
          <a:p>
            <a:pPr>
              <a:lnSpc>
                <a:spcPct val="90000"/>
              </a:lnSpc>
              <a:buClr>
                <a:schemeClr val="bg2">
                  <a:lumMod val="50000"/>
                </a:schemeClr>
              </a:buClr>
              <a:buFont typeface="Wingdings" panose="05000000000000000000" pitchFamily="2" charset="2"/>
              <a:buChar char="Ø"/>
            </a:pPr>
            <a:r>
              <a:rPr lang="en-US" altLang="en-US" sz="1800" i="1" dirty="0">
                <a:solidFill>
                  <a:schemeClr val="bg1"/>
                </a:solidFill>
                <a:latin typeface="Cambria" panose="02040503050406030204" pitchFamily="18" charset="0"/>
              </a:rPr>
              <a:t>Support economic development and goods movement in rural areas of economic opportunity (RAO),</a:t>
            </a:r>
          </a:p>
          <a:p>
            <a:pPr>
              <a:lnSpc>
                <a:spcPct val="90000"/>
              </a:lnSpc>
              <a:buClr>
                <a:schemeClr val="bg2">
                  <a:lumMod val="50000"/>
                </a:schemeClr>
              </a:buClr>
              <a:buFont typeface="Wingdings" panose="05000000000000000000" pitchFamily="2" charset="2"/>
              <a:buChar char="Ø"/>
            </a:pPr>
            <a:endParaRPr lang="en-US" altLang="en-US" sz="1800" i="1" dirty="0">
              <a:solidFill>
                <a:schemeClr val="bg1"/>
              </a:solidFill>
              <a:latin typeface="Cambria" panose="02040503050406030204" pitchFamily="18" charset="0"/>
            </a:endParaRPr>
          </a:p>
          <a:p>
            <a:pPr>
              <a:lnSpc>
                <a:spcPct val="90000"/>
              </a:lnSpc>
              <a:buClr>
                <a:schemeClr val="bg2">
                  <a:lumMod val="50000"/>
                </a:schemeClr>
              </a:buClr>
              <a:buFont typeface="Wingdings" panose="05000000000000000000" pitchFamily="2" charset="2"/>
              <a:buChar char="Ø"/>
            </a:pPr>
            <a:r>
              <a:rPr lang="en-US" altLang="en-US" sz="1800" i="1" dirty="0">
                <a:solidFill>
                  <a:schemeClr val="bg1"/>
                </a:solidFill>
                <a:latin typeface="Cambria" panose="02040503050406030204" pitchFamily="18" charset="0"/>
              </a:rPr>
              <a:t>Are subject to local ordinances that establish corridor management techniques,</a:t>
            </a:r>
          </a:p>
          <a:p>
            <a:pPr>
              <a:lnSpc>
                <a:spcPct val="90000"/>
              </a:lnSpc>
              <a:buClr>
                <a:schemeClr val="bg2">
                  <a:lumMod val="50000"/>
                </a:schemeClr>
              </a:buClr>
              <a:buFont typeface="Wingdings" panose="05000000000000000000" pitchFamily="2" charset="2"/>
              <a:buChar char="Ø"/>
            </a:pPr>
            <a:endParaRPr lang="en-US" altLang="en-US" sz="1800" i="1" dirty="0">
              <a:solidFill>
                <a:schemeClr val="bg1"/>
              </a:solidFill>
              <a:latin typeface="Cambria" panose="02040503050406030204" pitchFamily="18" charset="0"/>
            </a:endParaRPr>
          </a:p>
          <a:p>
            <a:pPr>
              <a:lnSpc>
                <a:spcPct val="90000"/>
              </a:lnSpc>
              <a:buClr>
                <a:schemeClr val="bg2">
                  <a:lumMod val="50000"/>
                </a:schemeClr>
              </a:buClr>
              <a:buFont typeface="Wingdings" panose="05000000000000000000" pitchFamily="2" charset="2"/>
              <a:buChar char="Ø"/>
            </a:pPr>
            <a:r>
              <a:rPr lang="en-US" altLang="en-US" sz="1800" i="1" dirty="0">
                <a:solidFill>
                  <a:schemeClr val="bg1"/>
                </a:solidFill>
                <a:latin typeface="Cambria" panose="02040503050406030204" pitchFamily="18" charset="0"/>
              </a:rPr>
              <a:t>Improve connectivity between military installations and the Strategic Highway Network (STRAHNET) or the Strategic Rail Corridor Network (STRACNET), and</a:t>
            </a:r>
          </a:p>
          <a:p>
            <a:pPr>
              <a:lnSpc>
                <a:spcPct val="90000"/>
              </a:lnSpc>
              <a:buClr>
                <a:schemeClr val="bg2">
                  <a:lumMod val="50000"/>
                </a:schemeClr>
              </a:buClr>
              <a:buFont typeface="Wingdings" panose="05000000000000000000" pitchFamily="2" charset="2"/>
              <a:buChar char="Ø"/>
            </a:pPr>
            <a:endParaRPr lang="en-US" altLang="en-US" sz="1800" i="1" dirty="0">
              <a:solidFill>
                <a:schemeClr val="bg1"/>
              </a:solidFill>
              <a:latin typeface="Cambria" panose="02040503050406030204" pitchFamily="18" charset="0"/>
            </a:endParaRPr>
          </a:p>
          <a:p>
            <a:pPr>
              <a:lnSpc>
                <a:spcPct val="90000"/>
              </a:lnSpc>
              <a:buClr>
                <a:schemeClr val="bg2">
                  <a:lumMod val="50000"/>
                </a:schemeClr>
              </a:buClr>
              <a:buFont typeface="Wingdings" panose="05000000000000000000" pitchFamily="2" charset="2"/>
              <a:buChar char="Ø"/>
            </a:pPr>
            <a:r>
              <a:rPr lang="en-US" altLang="en-US" sz="1800" i="1" dirty="0">
                <a:solidFill>
                  <a:schemeClr val="bg1"/>
                </a:solidFill>
                <a:latin typeface="Cambria" panose="02040503050406030204" pitchFamily="18" charset="0"/>
              </a:rPr>
              <a:t>The extent to which local matching funds are available to be committed to the project.</a:t>
            </a:r>
          </a:p>
          <a:p>
            <a:pPr>
              <a:lnSpc>
                <a:spcPct val="90000"/>
              </a:lnSpc>
            </a:pPr>
            <a:endParaRPr lang="en-US" sz="1300" dirty="0">
              <a:solidFill>
                <a:schemeClr val="bg1"/>
              </a:solidFill>
            </a:endParaRPr>
          </a:p>
        </p:txBody>
      </p:sp>
    </p:spTree>
    <p:extLst>
      <p:ext uri="{BB962C8B-B14F-4D97-AF65-F5344CB8AC3E}">
        <p14:creationId xmlns:p14="http://schemas.microsoft.com/office/powerpoint/2010/main" val="1104251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A1E25D-508A-4EE7-9B89-71BC1BEEF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22">
            <a:extLst>
              <a:ext uri="{FF2B5EF4-FFF2-40B4-BE49-F238E27FC236}">
                <a16:creationId xmlns:a16="http://schemas.microsoft.com/office/drawing/2014/main" id="{6FD9ED33-B960-4F9D-8023-20D8306253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flipH="1">
            <a:off x="2974973" y="-15832"/>
            <a:ext cx="9217026" cy="6889518"/>
          </a:xfrm>
          <a:custGeom>
            <a:avLst/>
            <a:gdLst>
              <a:gd name="connsiteX0" fmla="*/ 1087153 w 9217026"/>
              <a:gd name="connsiteY0" fmla="*/ 0 h 6889518"/>
              <a:gd name="connsiteX1" fmla="*/ 1087153 w 9217026"/>
              <a:gd name="connsiteY1" fmla="*/ 1098 h 6889518"/>
              <a:gd name="connsiteX2" fmla="*/ 0 w 9217026"/>
              <a:gd name="connsiteY2" fmla="*/ 0 h 6889518"/>
              <a:gd name="connsiteX3" fmla="*/ 0 w 9217026"/>
              <a:gd name="connsiteY3" fmla="*/ 6889518 h 6889518"/>
              <a:gd name="connsiteX4" fmla="*/ 1087153 w 9217026"/>
              <a:gd name="connsiteY4" fmla="*/ 6888254 h 6889518"/>
              <a:gd name="connsiteX5" fmla="*/ 1087153 w 9217026"/>
              <a:gd name="connsiteY5" fmla="*/ 6889518 h 6889518"/>
              <a:gd name="connsiteX6" fmla="*/ 7295095 w 9217026"/>
              <a:gd name="connsiteY6" fmla="*/ 6882299 h 6889518"/>
              <a:gd name="connsiteX7" fmla="*/ 9217026 w 9217026"/>
              <a:gd name="connsiteY7" fmla="*/ 5349831 h 6889518"/>
              <a:gd name="connsiteX8" fmla="*/ 8378827 w 9217026"/>
              <a:gd name="connsiteY8" fmla="*/ 7365 h 6889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17026" h="6889518">
                <a:moveTo>
                  <a:pt x="1087153" y="0"/>
                </a:moveTo>
                <a:lnTo>
                  <a:pt x="1087153" y="1098"/>
                </a:lnTo>
                <a:lnTo>
                  <a:pt x="0" y="0"/>
                </a:lnTo>
                <a:lnTo>
                  <a:pt x="0" y="6889518"/>
                </a:lnTo>
                <a:lnTo>
                  <a:pt x="1087153" y="6888254"/>
                </a:lnTo>
                <a:lnTo>
                  <a:pt x="1087153" y="6889518"/>
                </a:lnTo>
                <a:lnTo>
                  <a:pt x="7295095" y="6882299"/>
                </a:lnTo>
                <a:lnTo>
                  <a:pt x="9217026" y="5349831"/>
                </a:lnTo>
                <a:lnTo>
                  <a:pt x="8378827" y="7365"/>
                </a:lnTo>
                <a:close/>
              </a:path>
            </a:pathLst>
          </a:custGeom>
          <a:solidFill>
            <a:schemeClr val="tx1">
              <a:lumMod val="95000"/>
              <a:lumOff val="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a:p>
        </p:txBody>
      </p:sp>
      <p:grpSp>
        <p:nvGrpSpPr>
          <p:cNvPr id="14" name="Group 13">
            <a:extLst>
              <a:ext uri="{FF2B5EF4-FFF2-40B4-BE49-F238E27FC236}">
                <a16:creationId xmlns:a16="http://schemas.microsoft.com/office/drawing/2014/main" id="{48248BD7-AE40-49AB-844D-ABD40D80B2B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360612" y="0"/>
            <a:ext cx="2436813" cy="6858001"/>
            <a:chOff x="1320800" y="0"/>
            <a:chExt cx="2436813" cy="6858001"/>
          </a:xfrm>
        </p:grpSpPr>
        <p:sp>
          <p:nvSpPr>
            <p:cNvPr id="15" name="Freeform 6">
              <a:extLst>
                <a:ext uri="{FF2B5EF4-FFF2-40B4-BE49-F238E27FC236}">
                  <a16:creationId xmlns:a16="http://schemas.microsoft.com/office/drawing/2014/main" id="{977D6250-A0F3-4872-9969-3DB7ADE7C8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6" name="Freeform 7">
              <a:extLst>
                <a:ext uri="{FF2B5EF4-FFF2-40B4-BE49-F238E27FC236}">
                  <a16:creationId xmlns:a16="http://schemas.microsoft.com/office/drawing/2014/main" id="{5796BEC7-5389-45D6-A0D4-F36405E5AF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7" name="Freeform 8">
              <a:extLst>
                <a:ext uri="{FF2B5EF4-FFF2-40B4-BE49-F238E27FC236}">
                  <a16:creationId xmlns:a16="http://schemas.microsoft.com/office/drawing/2014/main" id="{BEA57FAB-D2EF-4F47-A986-4321D5148E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8" name="Freeform 9">
              <a:extLst>
                <a:ext uri="{FF2B5EF4-FFF2-40B4-BE49-F238E27FC236}">
                  <a16:creationId xmlns:a16="http://schemas.microsoft.com/office/drawing/2014/main" id="{5E8C59C9-8A0C-4F01-A36F-1C6389554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9" name="Freeform 10">
              <a:extLst>
                <a:ext uri="{FF2B5EF4-FFF2-40B4-BE49-F238E27FC236}">
                  <a16:creationId xmlns:a16="http://schemas.microsoft.com/office/drawing/2014/main" id="{62D244EC-76FC-490A-8371-18E8C06246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20" name="Freeform 11">
              <a:extLst>
                <a:ext uri="{FF2B5EF4-FFF2-40B4-BE49-F238E27FC236}">
                  <a16:creationId xmlns:a16="http://schemas.microsoft.com/office/drawing/2014/main" id="{FA33782B-4F01-450E-A17D-F7C03359D0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pic>
        <p:nvPicPr>
          <p:cNvPr id="4" name="Picture 3" descr="Diagram, engineering drawing&#10;&#10;Description automatically generated">
            <a:extLst>
              <a:ext uri="{FF2B5EF4-FFF2-40B4-BE49-F238E27FC236}">
                <a16:creationId xmlns:a16="http://schemas.microsoft.com/office/drawing/2014/main" id="{F9276030-CABD-E1E2-9380-A46319CF934F}"/>
              </a:ext>
            </a:extLst>
          </p:cNvPr>
          <p:cNvPicPr>
            <a:picLocks noChangeAspect="1"/>
          </p:cNvPicPr>
          <p:nvPr/>
        </p:nvPicPr>
        <p:blipFill rotWithShape="1">
          <a:blip r:embed="rId4">
            <a:extLst>
              <a:ext uri="{28A0092B-C50C-407E-A947-70E740481C1C}">
                <a14:useLocalDpi xmlns:a14="http://schemas.microsoft.com/office/drawing/2010/main" val="0"/>
              </a:ext>
            </a:extLst>
          </a:blip>
          <a:srcRect l="1788" t="31992" r="4744" b="-2"/>
          <a:stretch/>
        </p:blipFill>
        <p:spPr>
          <a:xfrm>
            <a:off x="20" y="-6531"/>
            <a:ext cx="3459143" cy="2947430"/>
          </a:xfrm>
          <a:custGeom>
            <a:avLst/>
            <a:gdLst/>
            <a:ahLst/>
            <a:cxnLst/>
            <a:rect l="l" t="t" r="r" b="b"/>
            <a:pathLst>
              <a:path w="3175486" h="5245950">
                <a:moveTo>
                  <a:pt x="0" y="0"/>
                </a:moveTo>
                <a:lnTo>
                  <a:pt x="3175486" y="0"/>
                </a:lnTo>
                <a:lnTo>
                  <a:pt x="2294818" y="5223932"/>
                </a:lnTo>
                <a:lnTo>
                  <a:pt x="2310547" y="5245950"/>
                </a:lnTo>
                <a:lnTo>
                  <a:pt x="0" y="4901963"/>
                </a:lnTo>
                <a:close/>
              </a:path>
            </a:pathLst>
          </a:custGeom>
          <a:ln w="38100">
            <a:noFill/>
          </a:ln>
          <a:effectLst/>
        </p:spPr>
      </p:pic>
      <p:pic>
        <p:nvPicPr>
          <p:cNvPr id="5" name="Picture 4">
            <a:extLst>
              <a:ext uri="{FF2B5EF4-FFF2-40B4-BE49-F238E27FC236}">
                <a16:creationId xmlns:a16="http://schemas.microsoft.com/office/drawing/2014/main" id="{A8BD5C5F-FABB-454D-AD00-F84540948708}"/>
              </a:ext>
            </a:extLst>
          </p:cNvPr>
          <p:cNvPicPr>
            <a:picLocks noChangeAspect="1"/>
          </p:cNvPicPr>
          <p:nvPr/>
        </p:nvPicPr>
        <p:blipFill rotWithShape="1">
          <a:blip r:embed="rId5">
            <a:extLst>
              <a:ext uri="{28A0092B-C50C-407E-A947-70E740481C1C}">
                <a14:useLocalDpi xmlns:a14="http://schemas.microsoft.com/office/drawing/2010/main" val="0"/>
              </a:ext>
            </a:extLst>
          </a:blip>
          <a:srcRect r="11576" b="-2"/>
          <a:stretch/>
        </p:blipFill>
        <p:spPr>
          <a:xfrm>
            <a:off x="20" y="4901964"/>
            <a:ext cx="3459143" cy="1956037"/>
          </a:xfrm>
          <a:custGeom>
            <a:avLst/>
            <a:gdLst/>
            <a:ahLst/>
            <a:cxnLst/>
            <a:rect l="l" t="t" r="r" b="b"/>
            <a:pathLst>
              <a:path w="3459163" h="1956037">
                <a:moveTo>
                  <a:pt x="0" y="0"/>
                </a:moveTo>
                <a:lnTo>
                  <a:pt x="2310547" y="343987"/>
                </a:lnTo>
                <a:lnTo>
                  <a:pt x="3459163" y="1951804"/>
                </a:lnTo>
                <a:lnTo>
                  <a:pt x="0" y="1956037"/>
                </a:lnTo>
                <a:close/>
              </a:path>
            </a:pathLst>
          </a:custGeom>
          <a:ln w="38100">
            <a:noFill/>
          </a:ln>
          <a:effectLst/>
        </p:spPr>
      </p:pic>
      <p:sp>
        <p:nvSpPr>
          <p:cNvPr id="6" name="Title 15">
            <a:extLst>
              <a:ext uri="{FF2B5EF4-FFF2-40B4-BE49-F238E27FC236}">
                <a16:creationId xmlns:a16="http://schemas.microsoft.com/office/drawing/2014/main" id="{8673F681-F345-F40F-760C-5E7F3485B59C}"/>
              </a:ext>
            </a:extLst>
          </p:cNvPr>
          <p:cNvSpPr txBox="1">
            <a:spLocks/>
          </p:cNvSpPr>
          <p:nvPr/>
        </p:nvSpPr>
        <p:spPr>
          <a:xfrm>
            <a:off x="3861176" y="-103118"/>
            <a:ext cx="7553433" cy="1019174"/>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solidFill>
                  <a:schemeClr val="bg1"/>
                </a:solidFill>
              </a:rPr>
              <a:t>Work Program Development Cycle</a:t>
            </a:r>
          </a:p>
        </p:txBody>
      </p:sp>
      <p:sp>
        <p:nvSpPr>
          <p:cNvPr id="7" name="Text Placeholder 16">
            <a:extLst>
              <a:ext uri="{FF2B5EF4-FFF2-40B4-BE49-F238E27FC236}">
                <a16:creationId xmlns:a16="http://schemas.microsoft.com/office/drawing/2014/main" id="{5E7B56AB-CFB5-2523-493C-73EB6FF3C2DC}"/>
              </a:ext>
            </a:extLst>
          </p:cNvPr>
          <p:cNvSpPr txBox="1">
            <a:spLocks/>
          </p:cNvSpPr>
          <p:nvPr/>
        </p:nvSpPr>
        <p:spPr>
          <a:xfrm>
            <a:off x="9605674" y="1064251"/>
            <a:ext cx="2524154" cy="1229015"/>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algn="ctr"/>
            <a:r>
              <a:rPr lang="en-US" b="1" dirty="0">
                <a:solidFill>
                  <a:schemeClr val="bg1"/>
                </a:solidFill>
              </a:rPr>
              <a:t>Accelerated Cycle</a:t>
            </a:r>
          </a:p>
        </p:txBody>
      </p:sp>
      <p:sp>
        <p:nvSpPr>
          <p:cNvPr id="8" name="Text Placeholder 18">
            <a:extLst>
              <a:ext uri="{FF2B5EF4-FFF2-40B4-BE49-F238E27FC236}">
                <a16:creationId xmlns:a16="http://schemas.microsoft.com/office/drawing/2014/main" id="{B8199FC8-205B-41A6-C38E-2F4EA22A09BC}"/>
              </a:ext>
            </a:extLst>
          </p:cNvPr>
          <p:cNvSpPr txBox="1">
            <a:spLocks/>
          </p:cNvSpPr>
          <p:nvPr/>
        </p:nvSpPr>
        <p:spPr>
          <a:xfrm>
            <a:off x="4354925" y="1147473"/>
            <a:ext cx="1914104" cy="576262"/>
          </a:xfrm>
          <a:prstGeom prst="rect">
            <a:avLst/>
          </a:prstGeom>
        </p:spPr>
        <p:txBody>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algn="ctr"/>
            <a:r>
              <a:rPr lang="en-US" b="1" dirty="0">
                <a:solidFill>
                  <a:schemeClr val="bg1"/>
                </a:solidFill>
              </a:rPr>
              <a:t>Standard Cycle</a:t>
            </a:r>
          </a:p>
        </p:txBody>
      </p:sp>
      <p:graphicFrame>
        <p:nvGraphicFramePr>
          <p:cNvPr id="9" name="Diagram 8">
            <a:extLst>
              <a:ext uri="{FF2B5EF4-FFF2-40B4-BE49-F238E27FC236}">
                <a16:creationId xmlns:a16="http://schemas.microsoft.com/office/drawing/2014/main" id="{2406B9EA-85CF-32D7-0F3D-869FBAB6AE94}"/>
              </a:ext>
            </a:extLst>
          </p:cNvPr>
          <p:cNvGraphicFramePr/>
          <p:nvPr>
            <p:extLst>
              <p:ext uri="{D42A27DB-BD31-4B8C-83A1-F6EECF244321}">
                <p14:modId xmlns:p14="http://schemas.microsoft.com/office/powerpoint/2010/main" val="2801402562"/>
              </p:ext>
            </p:extLst>
          </p:nvPr>
        </p:nvGraphicFramePr>
        <p:xfrm>
          <a:off x="2344785" y="1950389"/>
          <a:ext cx="4532243" cy="4512754"/>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graphicFrame>
        <p:nvGraphicFramePr>
          <p:cNvPr id="11" name="Diagram 10">
            <a:extLst>
              <a:ext uri="{FF2B5EF4-FFF2-40B4-BE49-F238E27FC236}">
                <a16:creationId xmlns:a16="http://schemas.microsoft.com/office/drawing/2014/main" id="{3EE2DD5B-1F38-A1AE-4020-006DD9173E11}"/>
              </a:ext>
            </a:extLst>
          </p:cNvPr>
          <p:cNvGraphicFramePr/>
          <p:nvPr>
            <p:extLst>
              <p:ext uri="{D42A27DB-BD31-4B8C-83A1-F6EECF244321}">
                <p14:modId xmlns:p14="http://schemas.microsoft.com/office/powerpoint/2010/main" val="2241276973"/>
              </p:ext>
            </p:extLst>
          </p:nvPr>
        </p:nvGraphicFramePr>
        <p:xfrm>
          <a:off x="7244772" y="2097613"/>
          <a:ext cx="4711763" cy="4512755"/>
        </p:xfrm>
        <a:graphic>
          <a:graphicData uri="http://schemas.openxmlformats.org/drawingml/2006/diagram">
            <dgm:relIds xmlns:dgm="http://schemas.openxmlformats.org/drawingml/2006/diagram" xmlns:r="http://schemas.openxmlformats.org/officeDocument/2006/relationships" r:dm="rId11" r:lo="rId12" r:qs="rId13" r:cs="rId14"/>
          </a:graphicData>
        </a:graphic>
      </p:graphicFrame>
    </p:spTree>
    <p:extLst>
      <p:ext uri="{BB962C8B-B14F-4D97-AF65-F5344CB8AC3E}">
        <p14:creationId xmlns:p14="http://schemas.microsoft.com/office/powerpoint/2010/main" val="1554579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1000"/>
                                        <p:tgtEl>
                                          <p:spTgt spid="9"/>
                                        </p:tgtEl>
                                      </p:cBhvr>
                                    </p:animEffect>
                                    <p:anim calcmode="lin" valueType="num">
                                      <p:cBhvr>
                                        <p:cTn id="14" dur="1000" fill="hold"/>
                                        <p:tgtEl>
                                          <p:spTgt spid="9"/>
                                        </p:tgtEl>
                                        <p:attrNameLst>
                                          <p:attrName>ppt_x</p:attrName>
                                        </p:attrNameLst>
                                      </p:cBhvr>
                                      <p:tavLst>
                                        <p:tav tm="0">
                                          <p:val>
                                            <p:strVal val="#ppt_x"/>
                                          </p:val>
                                        </p:tav>
                                        <p:tav tm="100000">
                                          <p:val>
                                            <p:strVal val="#ppt_x"/>
                                          </p:val>
                                        </p:tav>
                                      </p:tavLst>
                                    </p:anim>
                                    <p:anim calcmode="lin" valueType="num">
                                      <p:cBhvr>
                                        <p:cTn id="15"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7">
                                            <p:txEl>
                                              <p:pRg st="0" end="0"/>
                                            </p:txEl>
                                          </p:spTgt>
                                        </p:tgtEl>
                                        <p:attrNameLst>
                                          <p:attrName>style.visibility</p:attrName>
                                        </p:attrNameLst>
                                      </p:cBhvr>
                                      <p:to>
                                        <p:strVal val="visible"/>
                                      </p:to>
                                    </p:set>
                                    <p:anim calcmode="lin" valueType="num">
                                      <p:cBhvr additive="base">
                                        <p:cTn id="20"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fade">
                                      <p:cBhvr>
                                        <p:cTn id="26" dur="1000"/>
                                        <p:tgtEl>
                                          <p:spTgt spid="11"/>
                                        </p:tgtEl>
                                      </p:cBhvr>
                                    </p:animEffect>
                                    <p:anim calcmode="lin" valueType="num">
                                      <p:cBhvr>
                                        <p:cTn id="27" dur="1000" fill="hold"/>
                                        <p:tgtEl>
                                          <p:spTgt spid="11"/>
                                        </p:tgtEl>
                                        <p:attrNameLst>
                                          <p:attrName>ppt_x</p:attrName>
                                        </p:attrNameLst>
                                      </p:cBhvr>
                                      <p:tavLst>
                                        <p:tav tm="0">
                                          <p:val>
                                            <p:strVal val="#ppt_x"/>
                                          </p:val>
                                        </p:tav>
                                        <p:tav tm="100000">
                                          <p:val>
                                            <p:strVal val="#ppt_x"/>
                                          </p:val>
                                        </p:tav>
                                      </p:tavLst>
                                    </p:anim>
                                    <p:anim calcmode="lin" valueType="num">
                                      <p:cBhvr>
                                        <p:cTn id="28"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8" grpId="0" build="p"/>
      <p:bldGraphic spid="9" grpId="0">
        <p:bldAsOne/>
      </p:bldGraphic>
      <p:bldGraphic spid="11"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A2A1E25D-508A-4EE7-9B89-71BC1BEEF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22">
            <a:extLst>
              <a:ext uri="{FF2B5EF4-FFF2-40B4-BE49-F238E27FC236}">
                <a16:creationId xmlns:a16="http://schemas.microsoft.com/office/drawing/2014/main" id="{6FD9ED33-B960-4F9D-8023-20D8306253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flipH="1">
            <a:off x="2974973" y="-15832"/>
            <a:ext cx="9217026" cy="6889518"/>
          </a:xfrm>
          <a:custGeom>
            <a:avLst/>
            <a:gdLst>
              <a:gd name="connsiteX0" fmla="*/ 1087153 w 9217026"/>
              <a:gd name="connsiteY0" fmla="*/ 0 h 6889518"/>
              <a:gd name="connsiteX1" fmla="*/ 1087153 w 9217026"/>
              <a:gd name="connsiteY1" fmla="*/ 1098 h 6889518"/>
              <a:gd name="connsiteX2" fmla="*/ 0 w 9217026"/>
              <a:gd name="connsiteY2" fmla="*/ 0 h 6889518"/>
              <a:gd name="connsiteX3" fmla="*/ 0 w 9217026"/>
              <a:gd name="connsiteY3" fmla="*/ 6889518 h 6889518"/>
              <a:gd name="connsiteX4" fmla="*/ 1087153 w 9217026"/>
              <a:gd name="connsiteY4" fmla="*/ 6888254 h 6889518"/>
              <a:gd name="connsiteX5" fmla="*/ 1087153 w 9217026"/>
              <a:gd name="connsiteY5" fmla="*/ 6889518 h 6889518"/>
              <a:gd name="connsiteX6" fmla="*/ 7295095 w 9217026"/>
              <a:gd name="connsiteY6" fmla="*/ 6882299 h 6889518"/>
              <a:gd name="connsiteX7" fmla="*/ 9217026 w 9217026"/>
              <a:gd name="connsiteY7" fmla="*/ 5349831 h 6889518"/>
              <a:gd name="connsiteX8" fmla="*/ 8378827 w 9217026"/>
              <a:gd name="connsiteY8" fmla="*/ 7365 h 6889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17026" h="6889518">
                <a:moveTo>
                  <a:pt x="1087153" y="0"/>
                </a:moveTo>
                <a:lnTo>
                  <a:pt x="1087153" y="1098"/>
                </a:lnTo>
                <a:lnTo>
                  <a:pt x="0" y="0"/>
                </a:lnTo>
                <a:lnTo>
                  <a:pt x="0" y="6889518"/>
                </a:lnTo>
                <a:lnTo>
                  <a:pt x="1087153" y="6888254"/>
                </a:lnTo>
                <a:lnTo>
                  <a:pt x="1087153" y="6889518"/>
                </a:lnTo>
                <a:lnTo>
                  <a:pt x="7295095" y="6882299"/>
                </a:lnTo>
                <a:lnTo>
                  <a:pt x="9217026" y="5349831"/>
                </a:lnTo>
                <a:lnTo>
                  <a:pt x="8378827" y="7365"/>
                </a:lnTo>
                <a:close/>
              </a:path>
            </a:pathLst>
          </a:custGeom>
          <a:solidFill>
            <a:schemeClr val="tx1">
              <a:lumMod val="95000"/>
              <a:lumOff val="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a:p>
        </p:txBody>
      </p:sp>
      <p:grpSp>
        <p:nvGrpSpPr>
          <p:cNvPr id="15" name="Group 14">
            <a:extLst>
              <a:ext uri="{FF2B5EF4-FFF2-40B4-BE49-F238E27FC236}">
                <a16:creationId xmlns:a16="http://schemas.microsoft.com/office/drawing/2014/main" id="{48248BD7-AE40-49AB-844D-ABD40D80B2B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360612" y="0"/>
            <a:ext cx="2436813" cy="6858001"/>
            <a:chOff x="1320800" y="0"/>
            <a:chExt cx="2436813" cy="6858001"/>
          </a:xfrm>
        </p:grpSpPr>
        <p:sp>
          <p:nvSpPr>
            <p:cNvPr id="16" name="Freeform 6">
              <a:extLst>
                <a:ext uri="{FF2B5EF4-FFF2-40B4-BE49-F238E27FC236}">
                  <a16:creationId xmlns:a16="http://schemas.microsoft.com/office/drawing/2014/main" id="{977D6250-A0F3-4872-9969-3DB7ADE7C8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7" name="Freeform 7">
              <a:extLst>
                <a:ext uri="{FF2B5EF4-FFF2-40B4-BE49-F238E27FC236}">
                  <a16:creationId xmlns:a16="http://schemas.microsoft.com/office/drawing/2014/main" id="{5796BEC7-5389-45D6-A0D4-F36405E5AF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8" name="Freeform 8">
              <a:extLst>
                <a:ext uri="{FF2B5EF4-FFF2-40B4-BE49-F238E27FC236}">
                  <a16:creationId xmlns:a16="http://schemas.microsoft.com/office/drawing/2014/main" id="{BEA57FAB-D2EF-4F47-A986-4321D5148E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9" name="Freeform 9">
              <a:extLst>
                <a:ext uri="{FF2B5EF4-FFF2-40B4-BE49-F238E27FC236}">
                  <a16:creationId xmlns:a16="http://schemas.microsoft.com/office/drawing/2014/main" id="{5E8C59C9-8A0C-4F01-A36F-1C6389554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20" name="Freeform 10">
              <a:extLst>
                <a:ext uri="{FF2B5EF4-FFF2-40B4-BE49-F238E27FC236}">
                  <a16:creationId xmlns:a16="http://schemas.microsoft.com/office/drawing/2014/main" id="{62D244EC-76FC-490A-8371-18E8C06246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21" name="Freeform 11">
              <a:extLst>
                <a:ext uri="{FF2B5EF4-FFF2-40B4-BE49-F238E27FC236}">
                  <a16:creationId xmlns:a16="http://schemas.microsoft.com/office/drawing/2014/main" id="{FA33782B-4F01-450E-A17D-F7C03359D0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pic>
        <p:nvPicPr>
          <p:cNvPr id="4" name="Picture 3" descr="Diagram, engineering drawing&#10;&#10;Description automatically generated">
            <a:extLst>
              <a:ext uri="{FF2B5EF4-FFF2-40B4-BE49-F238E27FC236}">
                <a16:creationId xmlns:a16="http://schemas.microsoft.com/office/drawing/2014/main" id="{20653A44-3995-FC79-34E4-9826CD6577C5}"/>
              </a:ext>
            </a:extLst>
          </p:cNvPr>
          <p:cNvPicPr>
            <a:picLocks noChangeAspect="1"/>
          </p:cNvPicPr>
          <p:nvPr/>
        </p:nvPicPr>
        <p:blipFill rotWithShape="1">
          <a:blip r:embed="rId4">
            <a:extLst>
              <a:ext uri="{28A0092B-C50C-407E-A947-70E740481C1C}">
                <a14:useLocalDpi xmlns:a14="http://schemas.microsoft.com/office/drawing/2010/main" val="0"/>
              </a:ext>
            </a:extLst>
          </a:blip>
          <a:srcRect l="42277" r="12323" b="-3"/>
          <a:stretch/>
        </p:blipFill>
        <p:spPr>
          <a:xfrm>
            <a:off x="20" y="10"/>
            <a:ext cx="3175466" cy="5245940"/>
          </a:xfrm>
          <a:custGeom>
            <a:avLst/>
            <a:gdLst/>
            <a:ahLst/>
            <a:cxnLst/>
            <a:rect l="l" t="t" r="r" b="b"/>
            <a:pathLst>
              <a:path w="3175486" h="5245950">
                <a:moveTo>
                  <a:pt x="0" y="0"/>
                </a:moveTo>
                <a:lnTo>
                  <a:pt x="3175486" y="0"/>
                </a:lnTo>
                <a:lnTo>
                  <a:pt x="2294818" y="5223932"/>
                </a:lnTo>
                <a:lnTo>
                  <a:pt x="2310547" y="5245950"/>
                </a:lnTo>
                <a:lnTo>
                  <a:pt x="0" y="4901963"/>
                </a:lnTo>
                <a:close/>
              </a:path>
            </a:pathLst>
          </a:custGeom>
          <a:ln w="38100">
            <a:noFill/>
          </a:ln>
          <a:effectLst/>
        </p:spPr>
      </p:pic>
      <p:pic>
        <p:nvPicPr>
          <p:cNvPr id="6" name="Picture 5">
            <a:extLst>
              <a:ext uri="{FF2B5EF4-FFF2-40B4-BE49-F238E27FC236}">
                <a16:creationId xmlns:a16="http://schemas.microsoft.com/office/drawing/2014/main" id="{895DFBC4-A321-43FB-ACA6-4E25BDAB9FF2}"/>
              </a:ext>
            </a:extLst>
          </p:cNvPr>
          <p:cNvPicPr>
            <a:picLocks noChangeAspect="1"/>
          </p:cNvPicPr>
          <p:nvPr/>
        </p:nvPicPr>
        <p:blipFill rotWithShape="1">
          <a:blip r:embed="rId5">
            <a:extLst>
              <a:ext uri="{28A0092B-C50C-407E-A947-70E740481C1C}">
                <a14:useLocalDpi xmlns:a14="http://schemas.microsoft.com/office/drawing/2010/main" val="0"/>
              </a:ext>
            </a:extLst>
          </a:blip>
          <a:srcRect r="11576" b="-2"/>
          <a:stretch/>
        </p:blipFill>
        <p:spPr>
          <a:xfrm>
            <a:off x="20" y="4901964"/>
            <a:ext cx="3459143" cy="1956037"/>
          </a:xfrm>
          <a:custGeom>
            <a:avLst/>
            <a:gdLst/>
            <a:ahLst/>
            <a:cxnLst/>
            <a:rect l="l" t="t" r="r" b="b"/>
            <a:pathLst>
              <a:path w="3459163" h="1956037">
                <a:moveTo>
                  <a:pt x="0" y="0"/>
                </a:moveTo>
                <a:lnTo>
                  <a:pt x="2310547" y="343987"/>
                </a:lnTo>
                <a:lnTo>
                  <a:pt x="3459163" y="1951804"/>
                </a:lnTo>
                <a:lnTo>
                  <a:pt x="0" y="1956037"/>
                </a:lnTo>
                <a:close/>
              </a:path>
            </a:pathLst>
          </a:custGeom>
          <a:ln w="38100">
            <a:noFill/>
          </a:ln>
          <a:effectLst/>
        </p:spPr>
      </p:pic>
      <p:sp>
        <p:nvSpPr>
          <p:cNvPr id="22" name="Title 7">
            <a:extLst>
              <a:ext uri="{FF2B5EF4-FFF2-40B4-BE49-F238E27FC236}">
                <a16:creationId xmlns:a16="http://schemas.microsoft.com/office/drawing/2014/main" id="{6439C5AF-D7F0-1CF4-8097-44967C90A03E}"/>
              </a:ext>
            </a:extLst>
          </p:cNvPr>
          <p:cNvSpPr>
            <a:spLocks noGrp="1"/>
          </p:cNvSpPr>
          <p:nvPr>
            <p:ph type="title"/>
          </p:nvPr>
        </p:nvSpPr>
        <p:spPr>
          <a:xfrm>
            <a:off x="3409309" y="-224524"/>
            <a:ext cx="8348353" cy="2100070"/>
          </a:xfrm>
        </p:spPr>
        <p:txBody>
          <a:bodyPr vert="horz" lIns="91440" tIns="45720" rIns="91440" bIns="45720" rtlCol="0" anchor="b">
            <a:normAutofit/>
          </a:bodyPr>
          <a:lstStyle/>
          <a:p>
            <a:pPr algn="ctr"/>
            <a:r>
              <a:rPr lang="en-US" sz="5400" dirty="0">
                <a:solidFill>
                  <a:schemeClr val="bg1"/>
                </a:solidFill>
                <a:effectLst>
                  <a:outerShdw blurRad="38100" dist="38100" dir="2700000" algn="tl">
                    <a:srgbClr val="000000">
                      <a:alpha val="43137"/>
                    </a:srgbClr>
                  </a:outerShdw>
                </a:effectLst>
              </a:rPr>
              <a:t>FY 2024/25 – 2028/29 </a:t>
            </a:r>
            <a:br>
              <a:rPr lang="en-US" sz="5400" dirty="0">
                <a:solidFill>
                  <a:schemeClr val="bg1"/>
                </a:solidFill>
                <a:effectLst>
                  <a:outerShdw blurRad="38100" dist="38100" dir="2700000" algn="tl">
                    <a:srgbClr val="000000">
                      <a:alpha val="43137"/>
                    </a:srgbClr>
                  </a:outerShdw>
                </a:effectLst>
              </a:rPr>
            </a:br>
            <a:r>
              <a:rPr lang="en-US" sz="5400" dirty="0">
                <a:solidFill>
                  <a:schemeClr val="bg1"/>
                </a:solidFill>
                <a:effectLst>
                  <a:outerShdw blurRad="38100" dist="38100" dir="2700000" algn="tl">
                    <a:srgbClr val="000000">
                      <a:alpha val="43137"/>
                    </a:srgbClr>
                  </a:outerShdw>
                </a:effectLst>
              </a:rPr>
              <a:t>Development Cycle</a:t>
            </a:r>
          </a:p>
        </p:txBody>
      </p:sp>
      <p:pic>
        <p:nvPicPr>
          <p:cNvPr id="23" name="Picture 22">
            <a:extLst>
              <a:ext uri="{FF2B5EF4-FFF2-40B4-BE49-F238E27FC236}">
                <a16:creationId xmlns:a16="http://schemas.microsoft.com/office/drawing/2014/main" id="{FBEF284A-BD9A-FF36-0519-C7AA13E3E801}"/>
              </a:ext>
            </a:extLst>
          </p:cNvPr>
          <p:cNvPicPr>
            <a:picLocks noChangeAspect="1"/>
          </p:cNvPicPr>
          <p:nvPr/>
        </p:nvPicPr>
        <p:blipFill>
          <a:blip r:embed="rId6"/>
          <a:stretch>
            <a:fillRect/>
          </a:stretch>
        </p:blipFill>
        <p:spPr>
          <a:xfrm>
            <a:off x="3784600" y="2273901"/>
            <a:ext cx="7621040" cy="2663591"/>
          </a:xfrm>
          <a:prstGeom prst="rect">
            <a:avLst/>
          </a:prstGeom>
          <a:ln>
            <a:noFill/>
          </a:ln>
          <a:effectLst>
            <a:outerShdw blurRad="50800" dist="38100" dir="2700000" algn="tl" rotWithShape="0">
              <a:prstClr val="black">
                <a:alpha val="40000"/>
              </a:prstClr>
            </a:outerShdw>
          </a:effectLst>
        </p:spPr>
      </p:pic>
      <p:sp>
        <p:nvSpPr>
          <p:cNvPr id="25" name="TextBox 24">
            <a:extLst>
              <a:ext uri="{FF2B5EF4-FFF2-40B4-BE49-F238E27FC236}">
                <a16:creationId xmlns:a16="http://schemas.microsoft.com/office/drawing/2014/main" id="{97437AAD-5E15-BFDB-780F-42949427BEBA}"/>
              </a:ext>
            </a:extLst>
          </p:cNvPr>
          <p:cNvSpPr txBox="1"/>
          <p:nvPr/>
        </p:nvSpPr>
        <p:spPr>
          <a:xfrm>
            <a:off x="2789815" y="5324475"/>
            <a:ext cx="5332907" cy="1200329"/>
          </a:xfrm>
          <a:prstGeom prst="rect">
            <a:avLst/>
          </a:prstGeom>
          <a:noFill/>
        </p:spPr>
        <p:txBody>
          <a:bodyPr wrap="square">
            <a:spAutoFit/>
          </a:bodyPr>
          <a:lstStyle/>
          <a:p>
            <a:pPr algn="ctr"/>
            <a:r>
              <a:rPr lang="en-US" b="1" dirty="0">
                <a:solidFill>
                  <a:schemeClr val="bg1"/>
                </a:solidFill>
              </a:rPr>
              <a:t>Emerald Coast Regional Council</a:t>
            </a:r>
          </a:p>
          <a:p>
            <a:pPr algn="ctr"/>
            <a:r>
              <a:rPr lang="en-US" b="1" dirty="0">
                <a:solidFill>
                  <a:schemeClr val="bg1"/>
                </a:solidFill>
              </a:rPr>
              <a:t>Jill Nobles</a:t>
            </a:r>
          </a:p>
          <a:p>
            <a:pPr algn="ctr"/>
            <a:r>
              <a:rPr lang="en-US" b="1" dirty="0">
                <a:solidFill>
                  <a:schemeClr val="bg1"/>
                </a:solidFill>
              </a:rPr>
              <a:t>850-332-7976, ext. 212</a:t>
            </a:r>
          </a:p>
          <a:p>
            <a:pPr algn="ctr"/>
            <a:r>
              <a:rPr lang="en-US" b="1" dirty="0">
                <a:solidFill>
                  <a:schemeClr val="bg1"/>
                </a:solidFill>
              </a:rPr>
              <a:t>Jill.Nobles@ecrc.org</a:t>
            </a:r>
          </a:p>
        </p:txBody>
      </p:sp>
      <p:sp>
        <p:nvSpPr>
          <p:cNvPr id="27" name="TextBox 26">
            <a:extLst>
              <a:ext uri="{FF2B5EF4-FFF2-40B4-BE49-F238E27FC236}">
                <a16:creationId xmlns:a16="http://schemas.microsoft.com/office/drawing/2014/main" id="{8C0FF0B6-777B-AE8A-8FD8-4508167BDEFB}"/>
              </a:ext>
            </a:extLst>
          </p:cNvPr>
          <p:cNvSpPr txBox="1"/>
          <p:nvPr/>
        </p:nvSpPr>
        <p:spPr>
          <a:xfrm>
            <a:off x="6782399" y="5324474"/>
            <a:ext cx="6097978" cy="1200329"/>
          </a:xfrm>
          <a:prstGeom prst="rect">
            <a:avLst/>
          </a:prstGeom>
          <a:noFill/>
        </p:spPr>
        <p:txBody>
          <a:bodyPr wrap="square">
            <a:spAutoFit/>
          </a:bodyPr>
          <a:lstStyle/>
          <a:p>
            <a:pPr algn="ctr"/>
            <a:r>
              <a:rPr lang="en-US" b="1" dirty="0">
                <a:solidFill>
                  <a:schemeClr val="bg1"/>
                </a:solidFill>
              </a:rPr>
              <a:t>Capital Regional Planning Council</a:t>
            </a:r>
          </a:p>
          <a:p>
            <a:pPr algn="ctr"/>
            <a:r>
              <a:rPr lang="en-US" b="1" dirty="0">
                <a:solidFill>
                  <a:schemeClr val="bg1"/>
                </a:solidFill>
              </a:rPr>
              <a:t>Greg Burke, AICP</a:t>
            </a:r>
          </a:p>
          <a:p>
            <a:pPr algn="ctr"/>
            <a:r>
              <a:rPr lang="en-US" b="1" dirty="0">
                <a:solidFill>
                  <a:schemeClr val="bg1"/>
                </a:solidFill>
              </a:rPr>
              <a:t>850-891-8626</a:t>
            </a:r>
          </a:p>
          <a:p>
            <a:pPr algn="ctr"/>
            <a:r>
              <a:rPr lang="en-US" b="1" dirty="0">
                <a:solidFill>
                  <a:schemeClr val="bg1"/>
                </a:solidFill>
              </a:rPr>
              <a:t>Greg.burke@talgov.com</a:t>
            </a:r>
          </a:p>
        </p:txBody>
      </p:sp>
    </p:spTree>
    <p:extLst>
      <p:ext uri="{BB962C8B-B14F-4D97-AF65-F5344CB8AC3E}">
        <p14:creationId xmlns:p14="http://schemas.microsoft.com/office/powerpoint/2010/main" val="14402093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9355</TotalTime>
  <Words>1787</Words>
  <Application>Microsoft Office PowerPoint</Application>
  <PresentationFormat>Widescreen</PresentationFormat>
  <Paragraphs>189</Paragraphs>
  <Slides>13</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Cambria</vt:lpstr>
      <vt:lpstr>Corbel</vt:lpstr>
      <vt:lpstr>Georgia</vt:lpstr>
      <vt:lpstr>Wingdings</vt:lpstr>
      <vt:lpstr>Parallax</vt:lpstr>
      <vt:lpstr>PowerPoint Presentation</vt:lpstr>
      <vt:lpstr>What is TRIP?</vt:lpstr>
      <vt:lpstr>Definition of REGIONAL:</vt:lpstr>
      <vt:lpstr>Who is eligible to participate?</vt:lpstr>
      <vt:lpstr>What are the responsibilities of the Partners?</vt:lpstr>
      <vt:lpstr>Project requirements for TRIP funding</vt:lpstr>
      <vt:lpstr>Project PRIORITY outline (F.S. 339-2819)</vt:lpstr>
      <vt:lpstr>PowerPoint Presentation</vt:lpstr>
      <vt:lpstr>FY 2024/25 – 2028/29  Development Cycle</vt:lpstr>
      <vt:lpstr>PowerPoint Presentation</vt:lpstr>
      <vt:lpstr>GAP  (Grant Application Process) System</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Showalter, Maria</dc:creator>
  <cp:lastModifiedBy>Branton, Tanya</cp:lastModifiedBy>
  <cp:revision>178</cp:revision>
  <cp:lastPrinted>2019-02-19T14:42:00Z</cp:lastPrinted>
  <dcterms:created xsi:type="dcterms:W3CDTF">2017-12-05T16:30:53Z</dcterms:created>
  <dcterms:modified xsi:type="dcterms:W3CDTF">2022-10-28T13:56:18Z</dcterms:modified>
</cp:coreProperties>
</file>