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1"/>
  </p:notesMasterIdLst>
  <p:handoutMasterIdLst>
    <p:handoutMasterId r:id="rId12"/>
  </p:handoutMasterIdLst>
  <p:sldIdLst>
    <p:sldId id="282" r:id="rId2"/>
    <p:sldId id="259" r:id="rId3"/>
    <p:sldId id="285" r:id="rId4"/>
    <p:sldId id="298" r:id="rId5"/>
    <p:sldId id="299" r:id="rId6"/>
    <p:sldId id="294" r:id="rId7"/>
    <p:sldId id="289" r:id="rId8"/>
    <p:sldId id="296" r:id="rId9"/>
    <p:sldId id="30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5929" autoAdjust="0"/>
  </p:normalViewPr>
  <p:slideViewPr>
    <p:cSldViewPr snapToGrid="0" showGuides="1">
      <p:cViewPr varScale="1">
        <p:scale>
          <a:sx n="72" d="100"/>
          <a:sy n="72" d="100"/>
        </p:scale>
        <p:origin x="20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FC9F5-7427-416A-876F-1BAA5CDA7FD0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14544-7819-4B98-8463-77E52035AAE0}">
      <dgm:prSet phldrT="[Text]" custT="1"/>
      <dgm:spPr/>
      <dgm:t>
        <a:bodyPr/>
        <a:lstStyle/>
        <a:p>
          <a:r>
            <a:rPr lang="en-US" sz="1200" b="1" dirty="0"/>
            <a:t>JULY</a:t>
          </a:r>
        </a:p>
        <a:p>
          <a:r>
            <a:rPr lang="en-US" sz="900" dirty="0"/>
            <a:t>Final Adoption of Work Program (AD)</a:t>
          </a:r>
        </a:p>
        <a:p>
          <a:r>
            <a:rPr lang="en-US" sz="900" dirty="0"/>
            <a:t>System opens for tentative activities (G1)</a:t>
          </a:r>
        </a:p>
      </dgm:t>
    </dgm:pt>
    <dgm:pt modelId="{7FBD596A-1EC2-4D8A-B616-E9B1796BECC6}" type="parTrans" cxnId="{5E3DDBE1-8431-4A60-9FAD-7EB2F6BB2309}">
      <dgm:prSet/>
      <dgm:spPr/>
      <dgm:t>
        <a:bodyPr/>
        <a:lstStyle/>
        <a:p>
          <a:endParaRPr lang="en-US"/>
        </a:p>
      </dgm:t>
    </dgm:pt>
    <dgm:pt modelId="{D5166DDA-A504-4285-AD00-1EED18175DAB}" type="sibTrans" cxnId="{5E3DDBE1-8431-4A60-9FAD-7EB2F6BB230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F1D4D2C-23A2-43C3-B601-A1635F42F0D9}">
      <dgm:prSet phldrT="[Text]" custT="1"/>
      <dgm:spPr/>
      <dgm:t>
        <a:bodyPr/>
        <a:lstStyle/>
        <a:p>
          <a:r>
            <a:rPr lang="en-US" sz="1200" b="1" dirty="0"/>
            <a:t>AUGUST-OCTOBER</a:t>
          </a:r>
        </a:p>
        <a:p>
          <a:r>
            <a:rPr lang="en-US" sz="900" dirty="0"/>
            <a:t>Assimilation of the Tentative Work Program (G1</a:t>
          </a:r>
          <a:r>
            <a:rPr lang="en-US" sz="1400" dirty="0"/>
            <a:t>)</a:t>
          </a:r>
        </a:p>
      </dgm:t>
    </dgm:pt>
    <dgm:pt modelId="{5DA1605A-9EE1-447E-B329-786043598BC4}" type="parTrans" cxnId="{CBFC3F17-174B-41EC-A85B-84DD5A2E95EE}">
      <dgm:prSet/>
      <dgm:spPr/>
      <dgm:t>
        <a:bodyPr/>
        <a:lstStyle/>
        <a:p>
          <a:endParaRPr lang="en-US"/>
        </a:p>
      </dgm:t>
    </dgm:pt>
    <dgm:pt modelId="{A958598E-7E56-48D8-9170-CE1E068E2C82}" type="sibTrans" cxnId="{CBFC3F17-174B-41EC-A85B-84DD5A2E95EE}">
      <dgm:prSet/>
      <dgm:spPr/>
      <dgm:t>
        <a:bodyPr/>
        <a:lstStyle/>
        <a:p>
          <a:endParaRPr lang="en-US"/>
        </a:p>
      </dgm:t>
    </dgm:pt>
    <dgm:pt modelId="{5E028FAD-708A-4F58-9EA0-6438B84F99C0}">
      <dgm:prSet phldrT="[Text]" custT="1"/>
      <dgm:spPr/>
      <dgm:t>
        <a:bodyPr/>
        <a:lstStyle/>
        <a:p>
          <a:r>
            <a:rPr lang="en-US" sz="1200" b="1" dirty="0"/>
            <a:t>NOVEMBER</a:t>
          </a:r>
        </a:p>
        <a:p>
          <a:r>
            <a:rPr lang="en-US" sz="900" dirty="0"/>
            <a:t>System closes to balance the Tentative Work Program (G1)</a:t>
          </a:r>
        </a:p>
      </dgm:t>
    </dgm:pt>
    <dgm:pt modelId="{0EF09F8D-8CD7-438D-87B0-67E9875D3BE1}" type="parTrans" cxnId="{606664EC-DC40-445D-B3CB-E30672A18103}">
      <dgm:prSet/>
      <dgm:spPr/>
      <dgm:t>
        <a:bodyPr/>
        <a:lstStyle/>
        <a:p>
          <a:endParaRPr lang="en-US"/>
        </a:p>
      </dgm:t>
    </dgm:pt>
    <dgm:pt modelId="{F742DA45-F176-4A1F-800E-8308407A3FC3}" type="sibTrans" cxnId="{606664EC-DC40-445D-B3CB-E30672A18103}">
      <dgm:prSet/>
      <dgm:spPr/>
      <dgm:t>
        <a:bodyPr/>
        <a:lstStyle/>
        <a:p>
          <a:endParaRPr lang="en-US"/>
        </a:p>
      </dgm:t>
    </dgm:pt>
    <dgm:pt modelId="{7EF511AB-EF4D-4AD6-820B-D1932819F01C}">
      <dgm:prSet phldrT="[Text]" custT="1"/>
      <dgm:spPr/>
      <dgm:t>
        <a:bodyPr/>
        <a:lstStyle/>
        <a:p>
          <a:r>
            <a:rPr lang="en-US" sz="1200" b="1" dirty="0"/>
            <a:t>DECEMBER</a:t>
          </a:r>
        </a:p>
        <a:p>
          <a:r>
            <a:rPr lang="en-US" sz="900" dirty="0"/>
            <a:t>Hold Work Program E-Public Hearing &amp; present tentative to the TPO’s</a:t>
          </a:r>
        </a:p>
      </dgm:t>
    </dgm:pt>
    <dgm:pt modelId="{C13924E7-3434-4BA4-BC58-C261CEFA2102}" type="parTrans" cxnId="{E89A2B00-33BF-4E9F-AEA2-055768F4DCB3}">
      <dgm:prSet/>
      <dgm:spPr/>
      <dgm:t>
        <a:bodyPr/>
        <a:lstStyle/>
        <a:p>
          <a:endParaRPr lang="en-US"/>
        </a:p>
      </dgm:t>
    </dgm:pt>
    <dgm:pt modelId="{CB2174F8-36FA-4D38-BB35-D494D2AF093B}" type="sibTrans" cxnId="{E89A2B00-33BF-4E9F-AEA2-055768F4DCB3}">
      <dgm:prSet/>
      <dgm:spPr/>
      <dgm:t>
        <a:bodyPr/>
        <a:lstStyle/>
        <a:p>
          <a:endParaRPr lang="en-US"/>
        </a:p>
      </dgm:t>
    </dgm:pt>
    <dgm:pt modelId="{017226A9-2D7C-4D5A-896E-F6E4E451BD99}">
      <dgm:prSet phldrT="[Text]" custT="1"/>
      <dgm:spPr/>
      <dgm:t>
        <a:bodyPr/>
        <a:lstStyle/>
        <a:p>
          <a:r>
            <a:rPr lang="en-US" sz="1200" b="1" dirty="0"/>
            <a:t>JANUARY</a:t>
          </a:r>
        </a:p>
        <a:p>
          <a:r>
            <a:rPr lang="en-US" sz="900" dirty="0"/>
            <a:t>Secretary Review by Central Office &amp; Florida Transportation Commission Assessment</a:t>
          </a:r>
        </a:p>
      </dgm:t>
    </dgm:pt>
    <dgm:pt modelId="{A74E00CB-199D-4808-A564-F255399CCB0C}" type="parTrans" cxnId="{AD6E2694-39B8-41AA-B667-63A46F12AE3D}">
      <dgm:prSet/>
      <dgm:spPr/>
      <dgm:t>
        <a:bodyPr/>
        <a:lstStyle/>
        <a:p>
          <a:endParaRPr lang="en-US"/>
        </a:p>
      </dgm:t>
    </dgm:pt>
    <dgm:pt modelId="{EE143E86-63FA-4AAC-B6AF-160E91EF7DE2}" type="sibTrans" cxnId="{AD6E2694-39B8-41AA-B667-63A46F12AE3D}">
      <dgm:prSet/>
      <dgm:spPr/>
      <dgm:t>
        <a:bodyPr/>
        <a:lstStyle/>
        <a:p>
          <a:endParaRPr lang="en-US"/>
        </a:p>
      </dgm:t>
    </dgm:pt>
    <dgm:pt modelId="{EA80853C-3572-4D67-8CFA-F41CFAE8C0E2}">
      <dgm:prSet custT="1"/>
      <dgm:spPr/>
      <dgm:t>
        <a:bodyPr/>
        <a:lstStyle/>
        <a:p>
          <a:r>
            <a:rPr lang="en-US" sz="1200" b="1" dirty="0"/>
            <a:t>FEBRUARY</a:t>
          </a:r>
        </a:p>
        <a:p>
          <a:r>
            <a:rPr lang="en-US" sz="900" dirty="0"/>
            <a:t>Central Office submits Tentative to Governor’s Office &amp; Legislature</a:t>
          </a:r>
        </a:p>
      </dgm:t>
    </dgm:pt>
    <dgm:pt modelId="{F60CBE91-5729-4860-A4C7-1D6B51D3068B}" type="parTrans" cxnId="{3A4A89E2-6D66-4103-975B-95A263E9D21F}">
      <dgm:prSet/>
      <dgm:spPr/>
      <dgm:t>
        <a:bodyPr/>
        <a:lstStyle/>
        <a:p>
          <a:endParaRPr lang="en-US"/>
        </a:p>
      </dgm:t>
    </dgm:pt>
    <dgm:pt modelId="{76DD7B7C-005B-4B1B-A9F8-34BFF6E8F484}" type="sibTrans" cxnId="{3A4A89E2-6D66-4103-975B-95A263E9D21F}">
      <dgm:prSet/>
      <dgm:spPr/>
      <dgm:t>
        <a:bodyPr/>
        <a:lstStyle/>
        <a:p>
          <a:endParaRPr lang="en-US"/>
        </a:p>
      </dgm:t>
    </dgm:pt>
    <dgm:pt modelId="{37D2A853-BB09-4A09-88C5-9E1F97915B0B}">
      <dgm:prSet custT="1"/>
      <dgm:spPr/>
      <dgm:t>
        <a:bodyPr/>
        <a:lstStyle/>
        <a:p>
          <a:r>
            <a:rPr lang="en-US" sz="1200" b="1" dirty="0"/>
            <a:t>MARCH</a:t>
          </a:r>
        </a:p>
        <a:p>
          <a:r>
            <a:rPr lang="en-US" sz="900" dirty="0"/>
            <a:t>Statewide Public Hearing</a:t>
          </a:r>
        </a:p>
        <a:p>
          <a:r>
            <a:rPr lang="en-US" sz="900" dirty="0"/>
            <a:t>Legislature Convenes</a:t>
          </a:r>
        </a:p>
      </dgm:t>
    </dgm:pt>
    <dgm:pt modelId="{E47FCA21-C5E0-491B-A2C3-5F96C40177BA}" type="parTrans" cxnId="{FD766513-F239-4C61-BC45-3E1D58ECBB58}">
      <dgm:prSet/>
      <dgm:spPr/>
      <dgm:t>
        <a:bodyPr/>
        <a:lstStyle/>
        <a:p>
          <a:endParaRPr lang="en-US"/>
        </a:p>
      </dgm:t>
    </dgm:pt>
    <dgm:pt modelId="{54542F70-85FA-42A4-AE19-5633630570CE}" type="sibTrans" cxnId="{FD766513-F239-4C61-BC45-3E1D58ECBB58}">
      <dgm:prSet/>
      <dgm:spPr/>
      <dgm:t>
        <a:bodyPr/>
        <a:lstStyle/>
        <a:p>
          <a:endParaRPr lang="en-US"/>
        </a:p>
      </dgm:t>
    </dgm:pt>
    <dgm:pt modelId="{18698D89-B648-4B9A-A5BF-BE2AF0044C4B}">
      <dgm:prSet custT="1"/>
      <dgm:spPr/>
      <dgm:t>
        <a:bodyPr/>
        <a:lstStyle/>
        <a:p>
          <a:r>
            <a:rPr lang="en-US" sz="1200" b="1" dirty="0"/>
            <a:t>APRIL-JUNE</a:t>
          </a:r>
        </a:p>
        <a:p>
          <a:r>
            <a:rPr lang="en-US" sz="900" dirty="0"/>
            <a:t>Address concerns and make final decisions</a:t>
          </a:r>
        </a:p>
      </dgm:t>
    </dgm:pt>
    <dgm:pt modelId="{D12C1BED-6030-4631-8F31-EA673C5FA02E}" type="parTrans" cxnId="{55E39F80-A3DA-4C17-974A-7C97393E7C2B}">
      <dgm:prSet/>
      <dgm:spPr/>
      <dgm:t>
        <a:bodyPr/>
        <a:lstStyle/>
        <a:p>
          <a:endParaRPr lang="en-US"/>
        </a:p>
      </dgm:t>
    </dgm:pt>
    <dgm:pt modelId="{454A0304-4933-43D8-93AE-C22334840D1B}" type="sibTrans" cxnId="{55E39F80-A3DA-4C17-974A-7C97393E7C2B}">
      <dgm:prSet/>
      <dgm:spPr/>
      <dgm:t>
        <a:bodyPr/>
        <a:lstStyle/>
        <a:p>
          <a:endParaRPr lang="en-US"/>
        </a:p>
      </dgm:t>
    </dgm:pt>
    <dgm:pt modelId="{D615B65B-2CAA-4B7C-99E7-2E46C15061B7}" type="pres">
      <dgm:prSet presAssocID="{628FC9F5-7427-416A-876F-1BAA5CDA7FD0}" presName="Name0" presStyleCnt="0">
        <dgm:presLayoutVars>
          <dgm:dir/>
          <dgm:resizeHandles val="exact"/>
        </dgm:presLayoutVars>
      </dgm:prSet>
      <dgm:spPr/>
    </dgm:pt>
    <dgm:pt modelId="{4BBC0031-175F-4C43-9554-D27DAD08304A}" type="pres">
      <dgm:prSet presAssocID="{628FC9F5-7427-416A-876F-1BAA5CDA7FD0}" presName="cycle" presStyleCnt="0"/>
      <dgm:spPr/>
    </dgm:pt>
    <dgm:pt modelId="{77290496-8CE1-4CBD-AA6A-57763528FC20}" type="pres">
      <dgm:prSet presAssocID="{97E14544-7819-4B98-8463-77E52035AAE0}" presName="nodeFirstNode" presStyleLbl="node1" presStyleIdx="0" presStyleCnt="8" custScaleX="147523" custScaleY="170931" custRadScaleRad="86744" custRadScaleInc="0">
        <dgm:presLayoutVars>
          <dgm:bulletEnabled val="1"/>
        </dgm:presLayoutVars>
      </dgm:prSet>
      <dgm:spPr/>
    </dgm:pt>
    <dgm:pt modelId="{BF3ADC5F-FE90-46A8-9F63-8EE064328EB2}" type="pres">
      <dgm:prSet presAssocID="{D5166DDA-A504-4285-AD00-1EED18175DAB}" presName="sibTransFirstNode" presStyleLbl="bgShp" presStyleIdx="0" presStyleCnt="1"/>
      <dgm:spPr/>
    </dgm:pt>
    <dgm:pt modelId="{5FFD9C3B-A835-4386-9570-65CBDEDAD46F}" type="pres">
      <dgm:prSet presAssocID="{3F1D4D2C-23A2-43C3-B601-A1635F42F0D9}" presName="nodeFollowingNodes" presStyleLbl="node1" presStyleIdx="1" presStyleCnt="8" custScaleX="177178" custScaleY="147014" custRadScaleRad="82917" custRadScaleInc="55223">
        <dgm:presLayoutVars>
          <dgm:bulletEnabled val="1"/>
        </dgm:presLayoutVars>
      </dgm:prSet>
      <dgm:spPr/>
    </dgm:pt>
    <dgm:pt modelId="{D7D27C9C-E92F-4EC9-B435-B10182D6FB57}" type="pres">
      <dgm:prSet presAssocID="{5E028FAD-708A-4F58-9EA0-6438B84F99C0}" presName="nodeFollowingNodes" presStyleLbl="node1" presStyleIdx="2" presStyleCnt="8" custScaleX="131645" custScaleY="177153" custRadScaleRad="96348" custRadScaleInc="33424">
        <dgm:presLayoutVars>
          <dgm:bulletEnabled val="1"/>
        </dgm:presLayoutVars>
      </dgm:prSet>
      <dgm:spPr/>
    </dgm:pt>
    <dgm:pt modelId="{EE5E1796-F970-4DEE-A138-812BA8B52207}" type="pres">
      <dgm:prSet presAssocID="{7EF511AB-EF4D-4AD6-820B-D1932819F01C}" presName="nodeFollowingNodes" presStyleLbl="node1" presStyleIdx="3" presStyleCnt="8" custScaleX="138022" custScaleY="169237" custRadScaleRad="124083" custRadScaleInc="-1570">
        <dgm:presLayoutVars>
          <dgm:bulletEnabled val="1"/>
        </dgm:presLayoutVars>
      </dgm:prSet>
      <dgm:spPr/>
    </dgm:pt>
    <dgm:pt modelId="{6A2B874E-DB46-4068-811E-A5B678AF3456}" type="pres">
      <dgm:prSet presAssocID="{017226A9-2D7C-4D5A-896E-F6E4E451BD99}" presName="nodeFollowingNodes" presStyleLbl="node1" presStyleIdx="4" presStyleCnt="8" custScaleX="121192" custScaleY="193067" custRadScaleRad="105252" custRadScaleInc="-6452">
        <dgm:presLayoutVars>
          <dgm:bulletEnabled val="1"/>
        </dgm:presLayoutVars>
      </dgm:prSet>
      <dgm:spPr/>
    </dgm:pt>
    <dgm:pt modelId="{CF7FFD73-5289-4A56-80F4-6A995C590353}" type="pres">
      <dgm:prSet presAssocID="{EA80853C-3572-4D67-8CFA-F41CFAE8C0E2}" presName="nodeFollowingNodes" presStyleLbl="node1" presStyleIdx="5" presStyleCnt="8" custScaleX="152591" custScaleY="129635" custRadScaleRad="108510" custRadScaleInc="23623">
        <dgm:presLayoutVars>
          <dgm:bulletEnabled val="1"/>
        </dgm:presLayoutVars>
      </dgm:prSet>
      <dgm:spPr/>
    </dgm:pt>
    <dgm:pt modelId="{740020D7-0243-4DC6-A442-22043A60CE23}" type="pres">
      <dgm:prSet presAssocID="{37D2A853-BB09-4A09-88C5-9E1F97915B0B}" presName="nodeFollowingNodes" presStyleLbl="node1" presStyleIdx="6" presStyleCnt="8" custScaleX="127760" custScaleY="151656" custRadScaleRad="97533" custRadScaleInc="-21263">
        <dgm:presLayoutVars>
          <dgm:bulletEnabled val="1"/>
        </dgm:presLayoutVars>
      </dgm:prSet>
      <dgm:spPr/>
    </dgm:pt>
    <dgm:pt modelId="{5BD11E84-DA69-4239-A6BB-064E04FA6DF2}" type="pres">
      <dgm:prSet presAssocID="{18698D89-B648-4B9A-A5BF-BE2AF0044C4B}" presName="nodeFollowingNodes" presStyleLbl="node1" presStyleIdx="7" presStyleCnt="8" custScaleX="124570" custScaleY="130134" custRadScaleRad="103705" custRadScaleInc="-49434">
        <dgm:presLayoutVars>
          <dgm:bulletEnabled val="1"/>
        </dgm:presLayoutVars>
      </dgm:prSet>
      <dgm:spPr/>
    </dgm:pt>
  </dgm:ptLst>
  <dgm:cxnLst>
    <dgm:cxn modelId="{E89A2B00-33BF-4E9F-AEA2-055768F4DCB3}" srcId="{628FC9F5-7427-416A-876F-1BAA5CDA7FD0}" destId="{7EF511AB-EF4D-4AD6-820B-D1932819F01C}" srcOrd="3" destOrd="0" parTransId="{C13924E7-3434-4BA4-BC58-C261CEFA2102}" sibTransId="{CB2174F8-36FA-4D38-BB35-D494D2AF093B}"/>
    <dgm:cxn modelId="{6A42AA07-8661-40A7-9205-972F5F8FC517}" type="presOf" srcId="{18698D89-B648-4B9A-A5BF-BE2AF0044C4B}" destId="{5BD11E84-DA69-4239-A6BB-064E04FA6DF2}" srcOrd="0" destOrd="0" presId="urn:microsoft.com/office/officeart/2005/8/layout/cycle3"/>
    <dgm:cxn modelId="{FD766513-F239-4C61-BC45-3E1D58ECBB58}" srcId="{628FC9F5-7427-416A-876F-1BAA5CDA7FD0}" destId="{37D2A853-BB09-4A09-88C5-9E1F97915B0B}" srcOrd="6" destOrd="0" parTransId="{E47FCA21-C5E0-491B-A2C3-5F96C40177BA}" sibTransId="{54542F70-85FA-42A4-AE19-5633630570CE}"/>
    <dgm:cxn modelId="{A52F5B16-5B0B-4448-8590-29B5D102D1B9}" type="presOf" srcId="{D5166DDA-A504-4285-AD00-1EED18175DAB}" destId="{BF3ADC5F-FE90-46A8-9F63-8EE064328EB2}" srcOrd="0" destOrd="0" presId="urn:microsoft.com/office/officeart/2005/8/layout/cycle3"/>
    <dgm:cxn modelId="{CBFC3F17-174B-41EC-A85B-84DD5A2E95EE}" srcId="{628FC9F5-7427-416A-876F-1BAA5CDA7FD0}" destId="{3F1D4D2C-23A2-43C3-B601-A1635F42F0D9}" srcOrd="1" destOrd="0" parTransId="{5DA1605A-9EE1-447E-B329-786043598BC4}" sibTransId="{A958598E-7E56-48D8-9170-CE1E068E2C82}"/>
    <dgm:cxn modelId="{01B7FF19-02D8-491A-A4FA-23CA319330CE}" type="presOf" srcId="{97E14544-7819-4B98-8463-77E52035AAE0}" destId="{77290496-8CE1-4CBD-AA6A-57763528FC20}" srcOrd="0" destOrd="0" presId="urn:microsoft.com/office/officeart/2005/8/layout/cycle3"/>
    <dgm:cxn modelId="{B905A828-3A02-4DF0-8331-84BAB54CB593}" type="presOf" srcId="{017226A9-2D7C-4D5A-896E-F6E4E451BD99}" destId="{6A2B874E-DB46-4068-811E-A5B678AF3456}" srcOrd="0" destOrd="0" presId="urn:microsoft.com/office/officeart/2005/8/layout/cycle3"/>
    <dgm:cxn modelId="{55E39F80-A3DA-4C17-974A-7C97393E7C2B}" srcId="{628FC9F5-7427-416A-876F-1BAA5CDA7FD0}" destId="{18698D89-B648-4B9A-A5BF-BE2AF0044C4B}" srcOrd="7" destOrd="0" parTransId="{D12C1BED-6030-4631-8F31-EA673C5FA02E}" sibTransId="{454A0304-4933-43D8-93AE-C22334840D1B}"/>
    <dgm:cxn modelId="{AD6E2694-39B8-41AA-B667-63A46F12AE3D}" srcId="{628FC9F5-7427-416A-876F-1BAA5CDA7FD0}" destId="{017226A9-2D7C-4D5A-896E-F6E4E451BD99}" srcOrd="4" destOrd="0" parTransId="{A74E00CB-199D-4808-A564-F255399CCB0C}" sibTransId="{EE143E86-63FA-4AAC-B6AF-160E91EF7DE2}"/>
    <dgm:cxn modelId="{D53AA19B-CD5D-47F4-BBD7-EC964FFB8030}" type="presOf" srcId="{3F1D4D2C-23A2-43C3-B601-A1635F42F0D9}" destId="{5FFD9C3B-A835-4386-9570-65CBDEDAD46F}" srcOrd="0" destOrd="0" presId="urn:microsoft.com/office/officeart/2005/8/layout/cycle3"/>
    <dgm:cxn modelId="{E614649D-921B-46F9-9F0F-96A8AEA42F6F}" type="presOf" srcId="{628FC9F5-7427-416A-876F-1BAA5CDA7FD0}" destId="{D615B65B-2CAA-4B7C-99E7-2E46C15061B7}" srcOrd="0" destOrd="0" presId="urn:microsoft.com/office/officeart/2005/8/layout/cycle3"/>
    <dgm:cxn modelId="{A81BF9A9-6B11-4CF9-85D7-702B871AB51B}" type="presOf" srcId="{37D2A853-BB09-4A09-88C5-9E1F97915B0B}" destId="{740020D7-0243-4DC6-A442-22043A60CE23}" srcOrd="0" destOrd="0" presId="urn:microsoft.com/office/officeart/2005/8/layout/cycle3"/>
    <dgm:cxn modelId="{41F259CE-1297-44FA-AF93-383CD4E150F7}" type="presOf" srcId="{5E028FAD-708A-4F58-9EA0-6438B84F99C0}" destId="{D7D27C9C-E92F-4EC9-B435-B10182D6FB57}" srcOrd="0" destOrd="0" presId="urn:microsoft.com/office/officeart/2005/8/layout/cycle3"/>
    <dgm:cxn modelId="{5E3DDBE1-8431-4A60-9FAD-7EB2F6BB2309}" srcId="{628FC9F5-7427-416A-876F-1BAA5CDA7FD0}" destId="{97E14544-7819-4B98-8463-77E52035AAE0}" srcOrd="0" destOrd="0" parTransId="{7FBD596A-1EC2-4D8A-B616-E9B1796BECC6}" sibTransId="{D5166DDA-A504-4285-AD00-1EED18175DAB}"/>
    <dgm:cxn modelId="{3A4A89E2-6D66-4103-975B-95A263E9D21F}" srcId="{628FC9F5-7427-416A-876F-1BAA5CDA7FD0}" destId="{EA80853C-3572-4D67-8CFA-F41CFAE8C0E2}" srcOrd="5" destOrd="0" parTransId="{F60CBE91-5729-4860-A4C7-1D6B51D3068B}" sibTransId="{76DD7B7C-005B-4B1B-A9F8-34BFF6E8F484}"/>
    <dgm:cxn modelId="{606664EC-DC40-445D-B3CB-E30672A18103}" srcId="{628FC9F5-7427-416A-876F-1BAA5CDA7FD0}" destId="{5E028FAD-708A-4F58-9EA0-6438B84F99C0}" srcOrd="2" destOrd="0" parTransId="{0EF09F8D-8CD7-438D-87B0-67E9875D3BE1}" sibTransId="{F742DA45-F176-4A1F-800E-8308407A3FC3}"/>
    <dgm:cxn modelId="{7D0940EF-6C4B-46AA-B4E7-8545800C71EA}" type="presOf" srcId="{7EF511AB-EF4D-4AD6-820B-D1932819F01C}" destId="{EE5E1796-F970-4DEE-A138-812BA8B52207}" srcOrd="0" destOrd="0" presId="urn:microsoft.com/office/officeart/2005/8/layout/cycle3"/>
    <dgm:cxn modelId="{F996E4EF-98A6-4480-9FC7-EB5FBE1DA9BF}" type="presOf" srcId="{EA80853C-3572-4D67-8CFA-F41CFAE8C0E2}" destId="{CF7FFD73-5289-4A56-80F4-6A995C590353}" srcOrd="0" destOrd="0" presId="urn:microsoft.com/office/officeart/2005/8/layout/cycle3"/>
    <dgm:cxn modelId="{D92C875E-B30C-4EE7-B90C-661A589E3D6A}" type="presParOf" srcId="{D615B65B-2CAA-4B7C-99E7-2E46C15061B7}" destId="{4BBC0031-175F-4C43-9554-D27DAD08304A}" srcOrd="0" destOrd="0" presId="urn:microsoft.com/office/officeart/2005/8/layout/cycle3"/>
    <dgm:cxn modelId="{7C45B336-99E7-4F5B-A71D-C4DB110E9092}" type="presParOf" srcId="{4BBC0031-175F-4C43-9554-D27DAD08304A}" destId="{77290496-8CE1-4CBD-AA6A-57763528FC20}" srcOrd="0" destOrd="0" presId="urn:microsoft.com/office/officeart/2005/8/layout/cycle3"/>
    <dgm:cxn modelId="{DBA45A31-4404-44B8-A9D6-FE5C97EADEF5}" type="presParOf" srcId="{4BBC0031-175F-4C43-9554-D27DAD08304A}" destId="{BF3ADC5F-FE90-46A8-9F63-8EE064328EB2}" srcOrd="1" destOrd="0" presId="urn:microsoft.com/office/officeart/2005/8/layout/cycle3"/>
    <dgm:cxn modelId="{BA4025BB-28F0-4D6E-89C5-60DEE0239644}" type="presParOf" srcId="{4BBC0031-175F-4C43-9554-D27DAD08304A}" destId="{5FFD9C3B-A835-4386-9570-65CBDEDAD46F}" srcOrd="2" destOrd="0" presId="urn:microsoft.com/office/officeart/2005/8/layout/cycle3"/>
    <dgm:cxn modelId="{71DC8C5D-827D-4122-8356-2C9FC513FC25}" type="presParOf" srcId="{4BBC0031-175F-4C43-9554-D27DAD08304A}" destId="{D7D27C9C-E92F-4EC9-B435-B10182D6FB57}" srcOrd="3" destOrd="0" presId="urn:microsoft.com/office/officeart/2005/8/layout/cycle3"/>
    <dgm:cxn modelId="{7D474327-00C2-445A-BC8C-6D6B987D8832}" type="presParOf" srcId="{4BBC0031-175F-4C43-9554-D27DAD08304A}" destId="{EE5E1796-F970-4DEE-A138-812BA8B52207}" srcOrd="4" destOrd="0" presId="urn:microsoft.com/office/officeart/2005/8/layout/cycle3"/>
    <dgm:cxn modelId="{AF2DA2CC-1313-41D2-B62B-FE40FA580349}" type="presParOf" srcId="{4BBC0031-175F-4C43-9554-D27DAD08304A}" destId="{6A2B874E-DB46-4068-811E-A5B678AF3456}" srcOrd="5" destOrd="0" presId="urn:microsoft.com/office/officeart/2005/8/layout/cycle3"/>
    <dgm:cxn modelId="{1F764FD7-0AD3-41B3-BE99-0471C5B03B4D}" type="presParOf" srcId="{4BBC0031-175F-4C43-9554-D27DAD08304A}" destId="{CF7FFD73-5289-4A56-80F4-6A995C590353}" srcOrd="6" destOrd="0" presId="urn:microsoft.com/office/officeart/2005/8/layout/cycle3"/>
    <dgm:cxn modelId="{D8009E27-61F2-4B1A-B05E-F2A3AAC54F66}" type="presParOf" srcId="{4BBC0031-175F-4C43-9554-D27DAD08304A}" destId="{740020D7-0243-4DC6-A442-22043A60CE23}" srcOrd="7" destOrd="0" presId="urn:microsoft.com/office/officeart/2005/8/layout/cycle3"/>
    <dgm:cxn modelId="{304F3E06-0FD2-46B5-9B46-2731D7625FA8}" type="presParOf" srcId="{4BBC0031-175F-4C43-9554-D27DAD08304A}" destId="{5BD11E84-DA69-4239-A6BB-064E04FA6DF2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FC9F5-7427-416A-876F-1BAA5CDA7FD0}" type="doc">
      <dgm:prSet loTypeId="urn:microsoft.com/office/officeart/2005/8/layout/cycle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E14544-7819-4B98-8463-77E52035AAE0}">
      <dgm:prSet phldrT="[Text]" custT="1"/>
      <dgm:spPr/>
      <dgm:t>
        <a:bodyPr/>
        <a:lstStyle/>
        <a:p>
          <a:r>
            <a:rPr lang="en-US" sz="1200" b="1" dirty="0"/>
            <a:t>JULY</a:t>
          </a:r>
        </a:p>
        <a:p>
          <a:r>
            <a:rPr lang="en-US" sz="900" dirty="0"/>
            <a:t>Final Adoption of Work Program (AD)</a:t>
          </a:r>
        </a:p>
        <a:p>
          <a:r>
            <a:rPr lang="en-US" sz="900" dirty="0"/>
            <a:t>System opens for Tentative activities (G1)</a:t>
          </a:r>
        </a:p>
      </dgm:t>
    </dgm:pt>
    <dgm:pt modelId="{7FBD596A-1EC2-4D8A-B616-E9B1796BECC6}" type="parTrans" cxnId="{5E3DDBE1-8431-4A60-9FAD-7EB2F6BB2309}">
      <dgm:prSet/>
      <dgm:spPr/>
      <dgm:t>
        <a:bodyPr/>
        <a:lstStyle/>
        <a:p>
          <a:endParaRPr lang="en-US"/>
        </a:p>
      </dgm:t>
    </dgm:pt>
    <dgm:pt modelId="{D5166DDA-A504-4285-AD00-1EED18175DAB}" type="sibTrans" cxnId="{5E3DDBE1-8431-4A60-9FAD-7EB2F6BB230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F1D4D2C-23A2-43C3-B601-A1635F42F0D9}">
      <dgm:prSet phldrT="[Text]" custT="1"/>
      <dgm:spPr/>
      <dgm:t>
        <a:bodyPr/>
        <a:lstStyle/>
        <a:p>
          <a:r>
            <a:rPr lang="en-US" sz="1200" b="1" dirty="0"/>
            <a:t>AUGUST</a:t>
          </a:r>
        </a:p>
        <a:p>
          <a:r>
            <a:rPr lang="en-US" sz="900" dirty="0"/>
            <a:t>Assimilation of the Tentative Work Program (G1)</a:t>
          </a:r>
        </a:p>
      </dgm:t>
    </dgm:pt>
    <dgm:pt modelId="{5DA1605A-9EE1-447E-B329-786043598BC4}" type="parTrans" cxnId="{CBFC3F17-174B-41EC-A85B-84DD5A2E95EE}">
      <dgm:prSet/>
      <dgm:spPr/>
      <dgm:t>
        <a:bodyPr/>
        <a:lstStyle/>
        <a:p>
          <a:endParaRPr lang="en-US"/>
        </a:p>
      </dgm:t>
    </dgm:pt>
    <dgm:pt modelId="{A958598E-7E56-48D8-9170-CE1E068E2C82}" type="sibTrans" cxnId="{CBFC3F17-174B-41EC-A85B-84DD5A2E95EE}">
      <dgm:prSet/>
      <dgm:spPr/>
      <dgm:t>
        <a:bodyPr/>
        <a:lstStyle/>
        <a:p>
          <a:endParaRPr lang="en-US"/>
        </a:p>
      </dgm:t>
    </dgm:pt>
    <dgm:pt modelId="{5E028FAD-708A-4F58-9EA0-6438B84F99C0}">
      <dgm:prSet phldrT="[Text]" custT="1"/>
      <dgm:spPr/>
      <dgm:t>
        <a:bodyPr/>
        <a:lstStyle/>
        <a:p>
          <a:r>
            <a:rPr lang="en-US" sz="1200" b="1" dirty="0"/>
            <a:t>SEPTEMBER</a:t>
          </a:r>
        </a:p>
        <a:p>
          <a:r>
            <a:rPr lang="en-US" sz="900" dirty="0"/>
            <a:t>System closes to balance the </a:t>
          </a:r>
        </a:p>
        <a:p>
          <a:r>
            <a:rPr lang="en-US" sz="900" dirty="0"/>
            <a:t>Tentative (G1)</a:t>
          </a:r>
        </a:p>
      </dgm:t>
    </dgm:pt>
    <dgm:pt modelId="{0EF09F8D-8CD7-438D-87B0-67E9875D3BE1}" type="parTrans" cxnId="{606664EC-DC40-445D-B3CB-E30672A18103}">
      <dgm:prSet/>
      <dgm:spPr/>
      <dgm:t>
        <a:bodyPr/>
        <a:lstStyle/>
        <a:p>
          <a:endParaRPr lang="en-US"/>
        </a:p>
      </dgm:t>
    </dgm:pt>
    <dgm:pt modelId="{F742DA45-F176-4A1F-800E-8308407A3FC3}" type="sibTrans" cxnId="{606664EC-DC40-445D-B3CB-E30672A18103}">
      <dgm:prSet/>
      <dgm:spPr/>
      <dgm:t>
        <a:bodyPr/>
        <a:lstStyle/>
        <a:p>
          <a:endParaRPr lang="en-US"/>
        </a:p>
      </dgm:t>
    </dgm:pt>
    <dgm:pt modelId="{7EF511AB-EF4D-4AD6-820B-D1932819F01C}">
      <dgm:prSet phldrT="[Text]" custT="1"/>
      <dgm:spPr/>
      <dgm:t>
        <a:bodyPr/>
        <a:lstStyle/>
        <a:p>
          <a:r>
            <a:rPr lang="en-US" sz="1200" b="1" dirty="0"/>
            <a:t>OCTOBER</a:t>
          </a:r>
        </a:p>
        <a:p>
          <a:r>
            <a:rPr lang="en-US" sz="900" dirty="0"/>
            <a:t>Hold Work Program E-Public Hearing &amp; present Tentative (G1) to the TPO’s</a:t>
          </a:r>
        </a:p>
      </dgm:t>
    </dgm:pt>
    <dgm:pt modelId="{C13924E7-3434-4BA4-BC58-C261CEFA2102}" type="parTrans" cxnId="{E89A2B00-33BF-4E9F-AEA2-055768F4DCB3}">
      <dgm:prSet/>
      <dgm:spPr/>
      <dgm:t>
        <a:bodyPr/>
        <a:lstStyle/>
        <a:p>
          <a:endParaRPr lang="en-US"/>
        </a:p>
      </dgm:t>
    </dgm:pt>
    <dgm:pt modelId="{CB2174F8-36FA-4D38-BB35-D494D2AF093B}" type="sibTrans" cxnId="{E89A2B00-33BF-4E9F-AEA2-055768F4DCB3}">
      <dgm:prSet/>
      <dgm:spPr/>
      <dgm:t>
        <a:bodyPr/>
        <a:lstStyle/>
        <a:p>
          <a:endParaRPr lang="en-US"/>
        </a:p>
      </dgm:t>
    </dgm:pt>
    <dgm:pt modelId="{017226A9-2D7C-4D5A-896E-F6E4E451BD99}">
      <dgm:prSet phldrT="[Text]" custT="1"/>
      <dgm:spPr/>
      <dgm:t>
        <a:bodyPr/>
        <a:lstStyle/>
        <a:p>
          <a:r>
            <a:rPr lang="en-US" sz="1200" b="1" dirty="0"/>
            <a:t>NOVEMBER</a:t>
          </a:r>
        </a:p>
        <a:p>
          <a:r>
            <a:rPr lang="en-US" sz="900" dirty="0"/>
            <a:t>Secretary Review by Central Office &amp; Florida Transportation Commission Assessment</a:t>
          </a:r>
        </a:p>
      </dgm:t>
    </dgm:pt>
    <dgm:pt modelId="{A74E00CB-199D-4808-A564-F255399CCB0C}" type="parTrans" cxnId="{AD6E2694-39B8-41AA-B667-63A46F12AE3D}">
      <dgm:prSet/>
      <dgm:spPr/>
      <dgm:t>
        <a:bodyPr/>
        <a:lstStyle/>
        <a:p>
          <a:endParaRPr lang="en-US"/>
        </a:p>
      </dgm:t>
    </dgm:pt>
    <dgm:pt modelId="{EE143E86-63FA-4AAC-B6AF-160E91EF7DE2}" type="sibTrans" cxnId="{AD6E2694-39B8-41AA-B667-63A46F12AE3D}">
      <dgm:prSet/>
      <dgm:spPr/>
      <dgm:t>
        <a:bodyPr/>
        <a:lstStyle/>
        <a:p>
          <a:endParaRPr lang="en-US"/>
        </a:p>
      </dgm:t>
    </dgm:pt>
    <dgm:pt modelId="{EA80853C-3572-4D67-8CFA-F41CFAE8C0E2}">
      <dgm:prSet custT="1"/>
      <dgm:spPr/>
      <dgm:t>
        <a:bodyPr/>
        <a:lstStyle/>
        <a:p>
          <a:r>
            <a:rPr lang="en-US" sz="1200" b="1" dirty="0"/>
            <a:t>DECEMBER</a:t>
          </a:r>
        </a:p>
        <a:p>
          <a:r>
            <a:rPr lang="en-US" sz="900" dirty="0"/>
            <a:t>Central Office submits Tentative (G1) to Governor’s Office &amp; Legislature</a:t>
          </a:r>
        </a:p>
      </dgm:t>
    </dgm:pt>
    <dgm:pt modelId="{F60CBE91-5729-4860-A4C7-1D6B51D3068B}" type="parTrans" cxnId="{3A4A89E2-6D66-4103-975B-95A263E9D21F}">
      <dgm:prSet/>
      <dgm:spPr/>
      <dgm:t>
        <a:bodyPr/>
        <a:lstStyle/>
        <a:p>
          <a:endParaRPr lang="en-US"/>
        </a:p>
      </dgm:t>
    </dgm:pt>
    <dgm:pt modelId="{76DD7B7C-005B-4B1B-A9F8-34BFF6E8F484}" type="sibTrans" cxnId="{3A4A89E2-6D66-4103-975B-95A263E9D21F}">
      <dgm:prSet/>
      <dgm:spPr/>
      <dgm:t>
        <a:bodyPr/>
        <a:lstStyle/>
        <a:p>
          <a:endParaRPr lang="en-US"/>
        </a:p>
      </dgm:t>
    </dgm:pt>
    <dgm:pt modelId="{37D2A853-BB09-4A09-88C5-9E1F97915B0B}">
      <dgm:prSet custT="1"/>
      <dgm:spPr/>
      <dgm:t>
        <a:bodyPr/>
        <a:lstStyle/>
        <a:p>
          <a:r>
            <a:rPr lang="en-US" sz="1200" b="1" dirty="0"/>
            <a:t>JANUARY</a:t>
          </a:r>
        </a:p>
        <a:p>
          <a:r>
            <a:rPr lang="en-US" sz="900" dirty="0"/>
            <a:t>Statewide Public Hearing</a:t>
          </a:r>
        </a:p>
        <a:p>
          <a:r>
            <a:rPr lang="en-US" sz="900" dirty="0"/>
            <a:t>Legislature Convenes</a:t>
          </a:r>
        </a:p>
      </dgm:t>
    </dgm:pt>
    <dgm:pt modelId="{E47FCA21-C5E0-491B-A2C3-5F96C40177BA}" type="parTrans" cxnId="{FD766513-F239-4C61-BC45-3E1D58ECBB58}">
      <dgm:prSet/>
      <dgm:spPr/>
      <dgm:t>
        <a:bodyPr/>
        <a:lstStyle/>
        <a:p>
          <a:endParaRPr lang="en-US"/>
        </a:p>
      </dgm:t>
    </dgm:pt>
    <dgm:pt modelId="{54542F70-85FA-42A4-AE19-5633630570CE}" type="sibTrans" cxnId="{FD766513-F239-4C61-BC45-3E1D58ECBB58}">
      <dgm:prSet/>
      <dgm:spPr/>
      <dgm:t>
        <a:bodyPr/>
        <a:lstStyle/>
        <a:p>
          <a:endParaRPr lang="en-US"/>
        </a:p>
      </dgm:t>
    </dgm:pt>
    <dgm:pt modelId="{18698D89-B648-4B9A-A5BF-BE2AF0044C4B}">
      <dgm:prSet custT="1"/>
      <dgm:spPr/>
      <dgm:t>
        <a:bodyPr/>
        <a:lstStyle/>
        <a:p>
          <a:r>
            <a:rPr lang="en-US" sz="1200" b="1" dirty="0"/>
            <a:t>FEBRUARY-JUNE</a:t>
          </a:r>
        </a:p>
        <a:p>
          <a:r>
            <a:rPr lang="en-US" sz="900" dirty="0"/>
            <a:t>Address concerns and make final decisions</a:t>
          </a:r>
        </a:p>
      </dgm:t>
    </dgm:pt>
    <dgm:pt modelId="{D12C1BED-6030-4631-8F31-EA673C5FA02E}" type="parTrans" cxnId="{55E39F80-A3DA-4C17-974A-7C97393E7C2B}">
      <dgm:prSet/>
      <dgm:spPr/>
      <dgm:t>
        <a:bodyPr/>
        <a:lstStyle/>
        <a:p>
          <a:endParaRPr lang="en-US"/>
        </a:p>
      </dgm:t>
    </dgm:pt>
    <dgm:pt modelId="{454A0304-4933-43D8-93AE-C22334840D1B}" type="sibTrans" cxnId="{55E39F80-A3DA-4C17-974A-7C97393E7C2B}">
      <dgm:prSet/>
      <dgm:spPr/>
      <dgm:t>
        <a:bodyPr/>
        <a:lstStyle/>
        <a:p>
          <a:endParaRPr lang="en-US"/>
        </a:p>
      </dgm:t>
    </dgm:pt>
    <dgm:pt modelId="{D615B65B-2CAA-4B7C-99E7-2E46C15061B7}" type="pres">
      <dgm:prSet presAssocID="{628FC9F5-7427-416A-876F-1BAA5CDA7FD0}" presName="Name0" presStyleCnt="0">
        <dgm:presLayoutVars>
          <dgm:dir/>
          <dgm:resizeHandles val="exact"/>
        </dgm:presLayoutVars>
      </dgm:prSet>
      <dgm:spPr/>
    </dgm:pt>
    <dgm:pt modelId="{4BBC0031-175F-4C43-9554-D27DAD08304A}" type="pres">
      <dgm:prSet presAssocID="{628FC9F5-7427-416A-876F-1BAA5CDA7FD0}" presName="cycle" presStyleCnt="0"/>
      <dgm:spPr/>
    </dgm:pt>
    <dgm:pt modelId="{77290496-8CE1-4CBD-AA6A-57763528FC20}" type="pres">
      <dgm:prSet presAssocID="{97E14544-7819-4B98-8463-77E52035AAE0}" presName="nodeFirstNode" presStyleLbl="node1" presStyleIdx="0" presStyleCnt="8" custScaleX="148181" custScaleY="168329" custRadScaleRad="86744" custRadScaleInc="0">
        <dgm:presLayoutVars>
          <dgm:bulletEnabled val="1"/>
        </dgm:presLayoutVars>
      </dgm:prSet>
      <dgm:spPr/>
    </dgm:pt>
    <dgm:pt modelId="{BF3ADC5F-FE90-46A8-9F63-8EE064328EB2}" type="pres">
      <dgm:prSet presAssocID="{D5166DDA-A504-4285-AD00-1EED18175DAB}" presName="sibTransFirstNode" presStyleLbl="bgShp" presStyleIdx="0" presStyleCnt="1" custScaleX="92395"/>
      <dgm:spPr/>
    </dgm:pt>
    <dgm:pt modelId="{5FFD9C3B-A835-4386-9570-65CBDEDAD46F}" type="pres">
      <dgm:prSet presAssocID="{3F1D4D2C-23A2-43C3-B601-A1635F42F0D9}" presName="nodeFollowingNodes" presStyleLbl="node1" presStyleIdx="1" presStyleCnt="8" custScaleX="132675" custScaleY="121102" custRadScaleRad="111874" custRadScaleInc="56278">
        <dgm:presLayoutVars>
          <dgm:bulletEnabled val="1"/>
        </dgm:presLayoutVars>
      </dgm:prSet>
      <dgm:spPr/>
    </dgm:pt>
    <dgm:pt modelId="{D7D27C9C-E92F-4EC9-B435-B10182D6FB57}" type="pres">
      <dgm:prSet presAssocID="{5E028FAD-708A-4F58-9EA0-6438B84F99C0}" presName="nodeFollowingNodes" presStyleLbl="node1" presStyleIdx="2" presStyleCnt="8" custScaleX="123706" custScaleY="136784" custRadScaleRad="105234" custRadScaleInc="15741">
        <dgm:presLayoutVars>
          <dgm:bulletEnabled val="1"/>
        </dgm:presLayoutVars>
      </dgm:prSet>
      <dgm:spPr/>
    </dgm:pt>
    <dgm:pt modelId="{EE5E1796-F970-4DEE-A138-812BA8B52207}" type="pres">
      <dgm:prSet presAssocID="{7EF511AB-EF4D-4AD6-820B-D1932819F01C}" presName="nodeFollowingNodes" presStyleLbl="node1" presStyleIdx="3" presStyleCnt="8" custScaleX="148873" custScaleY="130796" custRadScaleRad="118422" custRadScaleInc="-31474">
        <dgm:presLayoutVars>
          <dgm:bulletEnabled val="1"/>
        </dgm:presLayoutVars>
      </dgm:prSet>
      <dgm:spPr/>
    </dgm:pt>
    <dgm:pt modelId="{6A2B874E-DB46-4068-811E-A5B678AF3456}" type="pres">
      <dgm:prSet presAssocID="{017226A9-2D7C-4D5A-896E-F6E4E451BD99}" presName="nodeFollowingNodes" presStyleLbl="node1" presStyleIdx="4" presStyleCnt="8" custScaleX="121192" custScaleY="193067" custRadScaleRad="85262" custRadScaleInc="5529">
        <dgm:presLayoutVars>
          <dgm:bulletEnabled val="1"/>
        </dgm:presLayoutVars>
      </dgm:prSet>
      <dgm:spPr/>
    </dgm:pt>
    <dgm:pt modelId="{CF7FFD73-5289-4A56-80F4-6A995C590353}" type="pres">
      <dgm:prSet presAssocID="{EA80853C-3572-4D67-8CFA-F41CFAE8C0E2}" presName="nodeFollowingNodes" presStyleLbl="node1" presStyleIdx="5" presStyleCnt="8" custScaleX="123566" custScaleY="139619" custRadScaleRad="113153" custRadScaleInc="23322">
        <dgm:presLayoutVars>
          <dgm:bulletEnabled val="1"/>
        </dgm:presLayoutVars>
      </dgm:prSet>
      <dgm:spPr/>
    </dgm:pt>
    <dgm:pt modelId="{740020D7-0243-4DC6-A442-22043A60CE23}" type="pres">
      <dgm:prSet presAssocID="{37D2A853-BB09-4A09-88C5-9E1F97915B0B}" presName="nodeFollowingNodes" presStyleLbl="node1" presStyleIdx="6" presStyleCnt="8" custScaleX="106756" custScaleY="151656" custRadScaleRad="101626" custRadScaleInc="-18738">
        <dgm:presLayoutVars>
          <dgm:bulletEnabled val="1"/>
        </dgm:presLayoutVars>
      </dgm:prSet>
      <dgm:spPr/>
    </dgm:pt>
    <dgm:pt modelId="{5BD11E84-DA69-4239-A6BB-064E04FA6DF2}" type="pres">
      <dgm:prSet presAssocID="{18698D89-B648-4B9A-A5BF-BE2AF0044C4B}" presName="nodeFollowingNodes" presStyleLbl="node1" presStyleIdx="7" presStyleCnt="8" custScaleX="124570" custScaleY="130134" custRadScaleRad="99038" custRadScaleInc="-46252">
        <dgm:presLayoutVars>
          <dgm:bulletEnabled val="1"/>
        </dgm:presLayoutVars>
      </dgm:prSet>
      <dgm:spPr/>
    </dgm:pt>
  </dgm:ptLst>
  <dgm:cxnLst>
    <dgm:cxn modelId="{E89A2B00-33BF-4E9F-AEA2-055768F4DCB3}" srcId="{628FC9F5-7427-416A-876F-1BAA5CDA7FD0}" destId="{7EF511AB-EF4D-4AD6-820B-D1932819F01C}" srcOrd="3" destOrd="0" parTransId="{C13924E7-3434-4BA4-BC58-C261CEFA2102}" sibTransId="{CB2174F8-36FA-4D38-BB35-D494D2AF093B}"/>
    <dgm:cxn modelId="{6A42AA07-8661-40A7-9205-972F5F8FC517}" type="presOf" srcId="{18698D89-B648-4B9A-A5BF-BE2AF0044C4B}" destId="{5BD11E84-DA69-4239-A6BB-064E04FA6DF2}" srcOrd="0" destOrd="0" presId="urn:microsoft.com/office/officeart/2005/8/layout/cycle3"/>
    <dgm:cxn modelId="{FD766513-F239-4C61-BC45-3E1D58ECBB58}" srcId="{628FC9F5-7427-416A-876F-1BAA5CDA7FD0}" destId="{37D2A853-BB09-4A09-88C5-9E1F97915B0B}" srcOrd="6" destOrd="0" parTransId="{E47FCA21-C5E0-491B-A2C3-5F96C40177BA}" sibTransId="{54542F70-85FA-42A4-AE19-5633630570CE}"/>
    <dgm:cxn modelId="{A52F5B16-5B0B-4448-8590-29B5D102D1B9}" type="presOf" srcId="{D5166DDA-A504-4285-AD00-1EED18175DAB}" destId="{BF3ADC5F-FE90-46A8-9F63-8EE064328EB2}" srcOrd="0" destOrd="0" presId="urn:microsoft.com/office/officeart/2005/8/layout/cycle3"/>
    <dgm:cxn modelId="{CBFC3F17-174B-41EC-A85B-84DD5A2E95EE}" srcId="{628FC9F5-7427-416A-876F-1BAA5CDA7FD0}" destId="{3F1D4D2C-23A2-43C3-B601-A1635F42F0D9}" srcOrd="1" destOrd="0" parTransId="{5DA1605A-9EE1-447E-B329-786043598BC4}" sibTransId="{A958598E-7E56-48D8-9170-CE1E068E2C82}"/>
    <dgm:cxn modelId="{01B7FF19-02D8-491A-A4FA-23CA319330CE}" type="presOf" srcId="{97E14544-7819-4B98-8463-77E52035AAE0}" destId="{77290496-8CE1-4CBD-AA6A-57763528FC20}" srcOrd="0" destOrd="0" presId="urn:microsoft.com/office/officeart/2005/8/layout/cycle3"/>
    <dgm:cxn modelId="{B905A828-3A02-4DF0-8331-84BAB54CB593}" type="presOf" srcId="{017226A9-2D7C-4D5A-896E-F6E4E451BD99}" destId="{6A2B874E-DB46-4068-811E-A5B678AF3456}" srcOrd="0" destOrd="0" presId="urn:microsoft.com/office/officeart/2005/8/layout/cycle3"/>
    <dgm:cxn modelId="{55E39F80-A3DA-4C17-974A-7C97393E7C2B}" srcId="{628FC9F5-7427-416A-876F-1BAA5CDA7FD0}" destId="{18698D89-B648-4B9A-A5BF-BE2AF0044C4B}" srcOrd="7" destOrd="0" parTransId="{D12C1BED-6030-4631-8F31-EA673C5FA02E}" sibTransId="{454A0304-4933-43D8-93AE-C22334840D1B}"/>
    <dgm:cxn modelId="{AD6E2694-39B8-41AA-B667-63A46F12AE3D}" srcId="{628FC9F5-7427-416A-876F-1BAA5CDA7FD0}" destId="{017226A9-2D7C-4D5A-896E-F6E4E451BD99}" srcOrd="4" destOrd="0" parTransId="{A74E00CB-199D-4808-A564-F255399CCB0C}" sibTransId="{EE143E86-63FA-4AAC-B6AF-160E91EF7DE2}"/>
    <dgm:cxn modelId="{D53AA19B-CD5D-47F4-BBD7-EC964FFB8030}" type="presOf" srcId="{3F1D4D2C-23A2-43C3-B601-A1635F42F0D9}" destId="{5FFD9C3B-A835-4386-9570-65CBDEDAD46F}" srcOrd="0" destOrd="0" presId="urn:microsoft.com/office/officeart/2005/8/layout/cycle3"/>
    <dgm:cxn modelId="{E614649D-921B-46F9-9F0F-96A8AEA42F6F}" type="presOf" srcId="{628FC9F5-7427-416A-876F-1BAA5CDA7FD0}" destId="{D615B65B-2CAA-4B7C-99E7-2E46C15061B7}" srcOrd="0" destOrd="0" presId="urn:microsoft.com/office/officeart/2005/8/layout/cycle3"/>
    <dgm:cxn modelId="{A81BF9A9-6B11-4CF9-85D7-702B871AB51B}" type="presOf" srcId="{37D2A853-BB09-4A09-88C5-9E1F97915B0B}" destId="{740020D7-0243-4DC6-A442-22043A60CE23}" srcOrd="0" destOrd="0" presId="urn:microsoft.com/office/officeart/2005/8/layout/cycle3"/>
    <dgm:cxn modelId="{41F259CE-1297-44FA-AF93-383CD4E150F7}" type="presOf" srcId="{5E028FAD-708A-4F58-9EA0-6438B84F99C0}" destId="{D7D27C9C-E92F-4EC9-B435-B10182D6FB57}" srcOrd="0" destOrd="0" presId="urn:microsoft.com/office/officeart/2005/8/layout/cycle3"/>
    <dgm:cxn modelId="{5E3DDBE1-8431-4A60-9FAD-7EB2F6BB2309}" srcId="{628FC9F5-7427-416A-876F-1BAA5CDA7FD0}" destId="{97E14544-7819-4B98-8463-77E52035AAE0}" srcOrd="0" destOrd="0" parTransId="{7FBD596A-1EC2-4D8A-B616-E9B1796BECC6}" sibTransId="{D5166DDA-A504-4285-AD00-1EED18175DAB}"/>
    <dgm:cxn modelId="{3A4A89E2-6D66-4103-975B-95A263E9D21F}" srcId="{628FC9F5-7427-416A-876F-1BAA5CDA7FD0}" destId="{EA80853C-3572-4D67-8CFA-F41CFAE8C0E2}" srcOrd="5" destOrd="0" parTransId="{F60CBE91-5729-4860-A4C7-1D6B51D3068B}" sibTransId="{76DD7B7C-005B-4B1B-A9F8-34BFF6E8F484}"/>
    <dgm:cxn modelId="{606664EC-DC40-445D-B3CB-E30672A18103}" srcId="{628FC9F5-7427-416A-876F-1BAA5CDA7FD0}" destId="{5E028FAD-708A-4F58-9EA0-6438B84F99C0}" srcOrd="2" destOrd="0" parTransId="{0EF09F8D-8CD7-438D-87B0-67E9875D3BE1}" sibTransId="{F742DA45-F176-4A1F-800E-8308407A3FC3}"/>
    <dgm:cxn modelId="{7D0940EF-6C4B-46AA-B4E7-8545800C71EA}" type="presOf" srcId="{7EF511AB-EF4D-4AD6-820B-D1932819F01C}" destId="{EE5E1796-F970-4DEE-A138-812BA8B52207}" srcOrd="0" destOrd="0" presId="urn:microsoft.com/office/officeart/2005/8/layout/cycle3"/>
    <dgm:cxn modelId="{F996E4EF-98A6-4480-9FC7-EB5FBE1DA9BF}" type="presOf" srcId="{EA80853C-3572-4D67-8CFA-F41CFAE8C0E2}" destId="{CF7FFD73-5289-4A56-80F4-6A995C590353}" srcOrd="0" destOrd="0" presId="urn:microsoft.com/office/officeart/2005/8/layout/cycle3"/>
    <dgm:cxn modelId="{D92C875E-B30C-4EE7-B90C-661A589E3D6A}" type="presParOf" srcId="{D615B65B-2CAA-4B7C-99E7-2E46C15061B7}" destId="{4BBC0031-175F-4C43-9554-D27DAD08304A}" srcOrd="0" destOrd="0" presId="urn:microsoft.com/office/officeart/2005/8/layout/cycle3"/>
    <dgm:cxn modelId="{7C45B336-99E7-4F5B-A71D-C4DB110E9092}" type="presParOf" srcId="{4BBC0031-175F-4C43-9554-D27DAD08304A}" destId="{77290496-8CE1-4CBD-AA6A-57763528FC20}" srcOrd="0" destOrd="0" presId="urn:microsoft.com/office/officeart/2005/8/layout/cycle3"/>
    <dgm:cxn modelId="{DBA45A31-4404-44B8-A9D6-FE5C97EADEF5}" type="presParOf" srcId="{4BBC0031-175F-4C43-9554-D27DAD08304A}" destId="{BF3ADC5F-FE90-46A8-9F63-8EE064328EB2}" srcOrd="1" destOrd="0" presId="urn:microsoft.com/office/officeart/2005/8/layout/cycle3"/>
    <dgm:cxn modelId="{BA4025BB-28F0-4D6E-89C5-60DEE0239644}" type="presParOf" srcId="{4BBC0031-175F-4C43-9554-D27DAD08304A}" destId="{5FFD9C3B-A835-4386-9570-65CBDEDAD46F}" srcOrd="2" destOrd="0" presId="urn:microsoft.com/office/officeart/2005/8/layout/cycle3"/>
    <dgm:cxn modelId="{71DC8C5D-827D-4122-8356-2C9FC513FC25}" type="presParOf" srcId="{4BBC0031-175F-4C43-9554-D27DAD08304A}" destId="{D7D27C9C-E92F-4EC9-B435-B10182D6FB57}" srcOrd="3" destOrd="0" presId="urn:microsoft.com/office/officeart/2005/8/layout/cycle3"/>
    <dgm:cxn modelId="{7D474327-00C2-445A-BC8C-6D6B987D8832}" type="presParOf" srcId="{4BBC0031-175F-4C43-9554-D27DAD08304A}" destId="{EE5E1796-F970-4DEE-A138-812BA8B52207}" srcOrd="4" destOrd="0" presId="urn:microsoft.com/office/officeart/2005/8/layout/cycle3"/>
    <dgm:cxn modelId="{AF2DA2CC-1313-41D2-B62B-FE40FA580349}" type="presParOf" srcId="{4BBC0031-175F-4C43-9554-D27DAD08304A}" destId="{6A2B874E-DB46-4068-811E-A5B678AF3456}" srcOrd="5" destOrd="0" presId="urn:microsoft.com/office/officeart/2005/8/layout/cycle3"/>
    <dgm:cxn modelId="{1F764FD7-0AD3-41B3-BE99-0471C5B03B4D}" type="presParOf" srcId="{4BBC0031-175F-4C43-9554-D27DAD08304A}" destId="{CF7FFD73-5289-4A56-80F4-6A995C590353}" srcOrd="6" destOrd="0" presId="urn:microsoft.com/office/officeart/2005/8/layout/cycle3"/>
    <dgm:cxn modelId="{D8009E27-61F2-4B1A-B05E-F2A3AAC54F66}" type="presParOf" srcId="{4BBC0031-175F-4C43-9554-D27DAD08304A}" destId="{740020D7-0243-4DC6-A442-22043A60CE23}" srcOrd="7" destOrd="0" presId="urn:microsoft.com/office/officeart/2005/8/layout/cycle3"/>
    <dgm:cxn modelId="{304F3E06-0FD2-46B5-9B46-2731D7625FA8}" type="presParOf" srcId="{4BBC0031-175F-4C43-9554-D27DAD08304A}" destId="{5BD11E84-DA69-4239-A6BB-064E04FA6DF2}" srcOrd="8" destOrd="0" presId="urn:microsoft.com/office/officeart/2005/8/layout/cycle3"/>
  </dgm:cxnLst>
  <dgm:bg>
    <a:blipFill>
      <a:blip xmlns:r="http://schemas.openxmlformats.org/officeDocument/2006/relationships" r:embed="rId1" cstate="print">
        <a:clrChange>
          <a:clrFrom>
            <a:srgbClr val="000000"/>
          </a:clrFrom>
          <a:clrTo>
            <a:srgbClr val="000000">
              <a:alpha val="0"/>
            </a:srgbClr>
          </a:clrTo>
        </a:clrChange>
        <a:extLst>
          <a:ext uri="{BEBA8EAE-BF5A-486C-A8C5-ECC9F3942E4B}">
            <a14:imgProps xmlns:a14="http://schemas.microsoft.com/office/drawing/2010/main">
              <a14:imgLayer r:embed="rId2">
                <a14:imgEffect>
                  <a14:backgroundRemoval t="7563" b="94958" l="9769" r="95483">
                    <a14:foregroundMark x1="20798" y1="46218" x2="20798" y2="46218"/>
                    <a14:foregroundMark x1="28466" y1="46218" x2="28466" y2="46218"/>
                    <a14:foregroundMark x1="48214" y1="46849" x2="48214" y2="46849"/>
                    <a14:foregroundMark x1="73950" y1="47689" x2="73950" y2="47689"/>
                    <a14:foregroundMark x1="84874" y1="45378" x2="84874" y2="45378"/>
                    <a14:foregroundMark x1="95483" y1="48319" x2="95483" y2="48319"/>
                    <a14:foregroundMark x1="89601" y1="77731" x2="89601" y2="77731"/>
                    <a14:foregroundMark x1="87080" y1="77731" x2="87080" y2="77731"/>
                    <a14:foregroundMark x1="84874" y1="77731" x2="84874" y2="77731"/>
                    <a14:foregroundMark x1="76786" y1="73319" x2="76786" y2="73319"/>
                  </a14:backgroundRemoval>
                </a14:imgEffect>
              </a14:imgLayer>
            </a14:imgProps>
          </a:ex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ADC5F-FE90-46A8-9F63-8EE064328EB2}">
      <dsp:nvSpPr>
        <dsp:cNvPr id="0" name=""/>
        <dsp:cNvSpPr/>
      </dsp:nvSpPr>
      <dsp:spPr>
        <a:xfrm>
          <a:off x="240952" y="315767"/>
          <a:ext cx="4029101" cy="4029101"/>
        </a:xfrm>
        <a:prstGeom prst="circularArrow">
          <a:avLst>
            <a:gd name="adj1" fmla="val 5544"/>
            <a:gd name="adj2" fmla="val 330680"/>
            <a:gd name="adj3" fmla="val 14104652"/>
            <a:gd name="adj4" fmla="val 17188983"/>
            <a:gd name="adj5" fmla="val 5757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290496-8CE1-4CBD-AA6A-57763528FC20}">
      <dsp:nvSpPr>
        <dsp:cNvPr id="0" name=""/>
        <dsp:cNvSpPr/>
      </dsp:nvSpPr>
      <dsp:spPr>
        <a:xfrm>
          <a:off x="1449123" y="268555"/>
          <a:ext cx="1612760" cy="934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Final Adoption of Work Program (AD)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System opens for tentative activities (G1)</a:t>
          </a:r>
        </a:p>
      </dsp:txBody>
      <dsp:txXfrm>
        <a:off x="1494733" y="314165"/>
        <a:ext cx="1521540" cy="843111"/>
      </dsp:txXfrm>
    </dsp:sp>
    <dsp:sp modelId="{5FFD9C3B-A835-4386-9570-65CBDEDAD46F}">
      <dsp:nvSpPr>
        <dsp:cNvPr id="0" name=""/>
        <dsp:cNvSpPr/>
      </dsp:nvSpPr>
      <dsp:spPr>
        <a:xfrm>
          <a:off x="2595286" y="1269714"/>
          <a:ext cx="1936956" cy="8035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AUGUST-OCTOBER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Assimilation of the Tentative Work Program (G1</a:t>
          </a:r>
          <a:r>
            <a:rPr lang="en-US" sz="1400" kern="1200" dirty="0"/>
            <a:t>)</a:t>
          </a:r>
        </a:p>
      </dsp:txBody>
      <dsp:txXfrm>
        <a:off x="2634514" y="1308942"/>
        <a:ext cx="1858500" cy="725142"/>
      </dsp:txXfrm>
    </dsp:sp>
    <dsp:sp modelId="{D7D27C9C-E92F-4EC9-B435-B10182D6FB57}">
      <dsp:nvSpPr>
        <dsp:cNvPr id="0" name=""/>
        <dsp:cNvSpPr/>
      </dsp:nvSpPr>
      <dsp:spPr>
        <a:xfrm>
          <a:off x="3146469" y="2124741"/>
          <a:ext cx="1439178" cy="9683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NOVEMBER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System closes to balance the Tentative Work Program (G1)</a:t>
          </a:r>
        </a:p>
      </dsp:txBody>
      <dsp:txXfrm>
        <a:off x="3193740" y="2172012"/>
        <a:ext cx="1344636" cy="873799"/>
      </dsp:txXfrm>
    </dsp:sp>
    <dsp:sp modelId="{EE5E1796-F970-4DEE-A138-812BA8B52207}">
      <dsp:nvSpPr>
        <dsp:cNvPr id="0" name=""/>
        <dsp:cNvSpPr/>
      </dsp:nvSpPr>
      <dsp:spPr>
        <a:xfrm>
          <a:off x="3023349" y="3254496"/>
          <a:ext cx="1508893" cy="9250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DECEMBER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Hold Work Program E-Public Hearing &amp; present tentative to the TPO’s</a:t>
          </a:r>
        </a:p>
      </dsp:txBody>
      <dsp:txXfrm>
        <a:off x="3068507" y="3299654"/>
        <a:ext cx="1418577" cy="834755"/>
      </dsp:txXfrm>
    </dsp:sp>
    <dsp:sp modelId="{6A2B874E-DB46-4068-811E-A5B678AF3456}">
      <dsp:nvSpPr>
        <dsp:cNvPr id="0" name=""/>
        <dsp:cNvSpPr/>
      </dsp:nvSpPr>
      <dsp:spPr>
        <a:xfrm>
          <a:off x="1674481" y="3457424"/>
          <a:ext cx="1324903" cy="105532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JANUARY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Secretary Review by Central Office &amp; Florida Transportation Commission Assessment</a:t>
          </a:r>
        </a:p>
      </dsp:txBody>
      <dsp:txXfrm>
        <a:off x="1725998" y="3508941"/>
        <a:ext cx="1221869" cy="952295"/>
      </dsp:txXfrm>
    </dsp:sp>
    <dsp:sp modelId="{CF7FFD73-5289-4A56-80F4-6A995C590353}">
      <dsp:nvSpPr>
        <dsp:cNvPr id="0" name=""/>
        <dsp:cNvSpPr/>
      </dsp:nvSpPr>
      <dsp:spPr>
        <a:xfrm>
          <a:off x="0" y="2955824"/>
          <a:ext cx="1668165" cy="7086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FEBRUARY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Central Office submits Tentative to Governor’s Office &amp; Legislature</a:t>
          </a:r>
        </a:p>
      </dsp:txBody>
      <dsp:txXfrm>
        <a:off x="34591" y="2990415"/>
        <a:ext cx="1598983" cy="639420"/>
      </dsp:txXfrm>
    </dsp:sp>
    <dsp:sp modelId="{740020D7-0243-4DC6-A442-22043A60CE23}">
      <dsp:nvSpPr>
        <dsp:cNvPr id="0" name=""/>
        <dsp:cNvSpPr/>
      </dsp:nvSpPr>
      <dsp:spPr>
        <a:xfrm>
          <a:off x="-100199" y="2059487"/>
          <a:ext cx="1396706" cy="828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MARCH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Statewide Public Hearing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Legislature Convenes</a:t>
          </a:r>
        </a:p>
      </dsp:txBody>
      <dsp:txXfrm>
        <a:off x="-59732" y="2099954"/>
        <a:ext cx="1315772" cy="748037"/>
      </dsp:txXfrm>
    </dsp:sp>
    <dsp:sp modelId="{5BD11E84-DA69-4239-A6BB-064E04FA6DF2}">
      <dsp:nvSpPr>
        <dsp:cNvPr id="0" name=""/>
        <dsp:cNvSpPr/>
      </dsp:nvSpPr>
      <dsp:spPr>
        <a:xfrm>
          <a:off x="0" y="1111055"/>
          <a:ext cx="1361832" cy="7113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APRIL-JUNE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Address concerns and make final decisions</a:t>
          </a:r>
        </a:p>
      </dsp:txBody>
      <dsp:txXfrm>
        <a:off x="34724" y="1145779"/>
        <a:ext cx="1292384" cy="641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ADC5F-FE90-46A8-9F63-8EE064328EB2}">
      <dsp:nvSpPr>
        <dsp:cNvPr id="0" name=""/>
        <dsp:cNvSpPr/>
      </dsp:nvSpPr>
      <dsp:spPr>
        <a:xfrm>
          <a:off x="373597" y="232346"/>
          <a:ext cx="3867858" cy="4186220"/>
        </a:xfrm>
        <a:prstGeom prst="circularArrow">
          <a:avLst>
            <a:gd name="adj1" fmla="val 5544"/>
            <a:gd name="adj2" fmla="val 330680"/>
            <a:gd name="adj3" fmla="val 14087359"/>
            <a:gd name="adj4" fmla="val 17199200"/>
            <a:gd name="adj5" fmla="val 5757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290496-8CE1-4CBD-AA6A-57763528FC20}">
      <dsp:nvSpPr>
        <dsp:cNvPr id="0" name=""/>
        <dsp:cNvSpPr/>
      </dsp:nvSpPr>
      <dsp:spPr>
        <a:xfrm>
          <a:off x="1462057" y="192351"/>
          <a:ext cx="1690937" cy="9604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Final Adoption of Work Program (AD)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System opens for Tentative activities (G1)</a:t>
          </a:r>
        </a:p>
      </dsp:txBody>
      <dsp:txXfrm>
        <a:off x="1508941" y="239235"/>
        <a:ext cx="1597169" cy="866658"/>
      </dsp:txXfrm>
    </dsp:sp>
    <dsp:sp modelId="{5FFD9C3B-A835-4386-9570-65CBDEDAD46F}">
      <dsp:nvSpPr>
        <dsp:cNvPr id="0" name=""/>
        <dsp:cNvSpPr/>
      </dsp:nvSpPr>
      <dsp:spPr>
        <a:xfrm>
          <a:off x="3197768" y="1111696"/>
          <a:ext cx="1513994" cy="690965"/>
        </a:xfrm>
        <a:prstGeom prst="roundRect">
          <a:avLst/>
        </a:prstGeom>
        <a:gradFill rotWithShape="0">
          <a:gsLst>
            <a:gs pos="0">
              <a:schemeClr val="accent5">
                <a:hueOff val="858672"/>
                <a:satOff val="-3769"/>
                <a:lumOff val="1120"/>
                <a:alphaOff val="0"/>
                <a:tint val="65000"/>
                <a:lumMod val="110000"/>
              </a:schemeClr>
            </a:gs>
            <a:gs pos="88000">
              <a:schemeClr val="accent5">
                <a:hueOff val="858672"/>
                <a:satOff val="-3769"/>
                <a:lumOff val="112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AUGUST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Assimilation of the Tentative Work Program (G1)</a:t>
          </a:r>
        </a:p>
      </dsp:txBody>
      <dsp:txXfrm>
        <a:off x="3231498" y="1145426"/>
        <a:ext cx="1446534" cy="623505"/>
      </dsp:txXfrm>
    </dsp:sp>
    <dsp:sp modelId="{D7D27C9C-E92F-4EC9-B435-B10182D6FB57}">
      <dsp:nvSpPr>
        <dsp:cNvPr id="0" name=""/>
        <dsp:cNvSpPr/>
      </dsp:nvSpPr>
      <dsp:spPr>
        <a:xfrm>
          <a:off x="3386871" y="2036900"/>
          <a:ext cx="1411646" cy="780441"/>
        </a:xfrm>
        <a:prstGeom prst="roundRect">
          <a:avLst/>
        </a:prstGeom>
        <a:gradFill rotWithShape="0">
          <a:gsLst>
            <a:gs pos="0">
              <a:schemeClr val="accent5">
                <a:hueOff val="1717344"/>
                <a:satOff val="-7537"/>
                <a:lumOff val="2241"/>
                <a:alphaOff val="0"/>
                <a:tint val="65000"/>
                <a:lumMod val="110000"/>
              </a:schemeClr>
            </a:gs>
            <a:gs pos="88000">
              <a:schemeClr val="accent5">
                <a:hueOff val="1717344"/>
                <a:satOff val="-7537"/>
                <a:lumOff val="224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SEPTEMBER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System closes to balance the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Tentative (G1)</a:t>
          </a:r>
        </a:p>
      </dsp:txBody>
      <dsp:txXfrm>
        <a:off x="3424969" y="2074998"/>
        <a:ext cx="1335450" cy="704245"/>
      </dsp:txXfrm>
    </dsp:sp>
    <dsp:sp modelId="{EE5E1796-F970-4DEE-A138-812BA8B52207}">
      <dsp:nvSpPr>
        <dsp:cNvPr id="0" name=""/>
        <dsp:cNvSpPr/>
      </dsp:nvSpPr>
      <dsp:spPr>
        <a:xfrm>
          <a:off x="3012928" y="2981031"/>
          <a:ext cx="1698834" cy="746276"/>
        </a:xfrm>
        <a:prstGeom prst="roundRect">
          <a:avLst/>
        </a:prstGeom>
        <a:gradFill rotWithShape="0">
          <a:gsLst>
            <a:gs pos="0">
              <a:schemeClr val="accent5">
                <a:hueOff val="2576015"/>
                <a:satOff val="-11306"/>
                <a:lumOff val="3361"/>
                <a:alphaOff val="0"/>
                <a:tint val="65000"/>
                <a:lumMod val="110000"/>
              </a:schemeClr>
            </a:gs>
            <a:gs pos="88000">
              <a:schemeClr val="accent5">
                <a:hueOff val="2576015"/>
                <a:satOff val="-11306"/>
                <a:lumOff val="336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OCTOBER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Hold Work Program E-Public Hearing &amp; present Tentative (G1) to the TPO’s</a:t>
          </a:r>
        </a:p>
      </dsp:txBody>
      <dsp:txXfrm>
        <a:off x="3049358" y="3017461"/>
        <a:ext cx="1625974" cy="673416"/>
      </dsp:txXfrm>
    </dsp:sp>
    <dsp:sp modelId="{6A2B874E-DB46-4068-811E-A5B678AF3456}">
      <dsp:nvSpPr>
        <dsp:cNvPr id="0" name=""/>
        <dsp:cNvSpPr/>
      </dsp:nvSpPr>
      <dsp:spPr>
        <a:xfrm>
          <a:off x="1557310" y="3191241"/>
          <a:ext cx="1382958" cy="1101572"/>
        </a:xfrm>
        <a:prstGeom prst="roundRect">
          <a:avLst/>
        </a:prstGeom>
        <a:gradFill rotWithShape="0">
          <a:gsLst>
            <a:gs pos="0">
              <a:schemeClr val="accent5">
                <a:hueOff val="3434687"/>
                <a:satOff val="-15074"/>
                <a:lumOff val="4482"/>
                <a:alphaOff val="0"/>
                <a:tint val="65000"/>
                <a:lumMod val="110000"/>
              </a:schemeClr>
            </a:gs>
            <a:gs pos="88000">
              <a:schemeClr val="accent5">
                <a:hueOff val="3434687"/>
                <a:satOff val="-15074"/>
                <a:lumOff val="448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NOVEMBER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Secretary Review by Central Office &amp; Florida Transportation Commission Assessment</a:t>
          </a:r>
        </a:p>
      </dsp:txBody>
      <dsp:txXfrm>
        <a:off x="1611084" y="3245015"/>
        <a:ext cx="1275410" cy="994024"/>
      </dsp:txXfrm>
    </dsp:sp>
    <dsp:sp modelId="{CF7FFD73-5289-4A56-80F4-6A995C590353}">
      <dsp:nvSpPr>
        <dsp:cNvPr id="0" name=""/>
        <dsp:cNvSpPr/>
      </dsp:nvSpPr>
      <dsp:spPr>
        <a:xfrm>
          <a:off x="0" y="3000694"/>
          <a:ext cx="1410048" cy="796617"/>
        </a:xfrm>
        <a:prstGeom prst="roundRect">
          <a:avLst/>
        </a:prstGeom>
        <a:gradFill rotWithShape="0">
          <a:gsLst>
            <a:gs pos="0">
              <a:schemeClr val="accent5">
                <a:hueOff val="4293359"/>
                <a:satOff val="-18843"/>
                <a:lumOff val="5602"/>
                <a:alphaOff val="0"/>
                <a:tint val="65000"/>
                <a:lumMod val="110000"/>
              </a:schemeClr>
            </a:gs>
            <a:gs pos="88000">
              <a:schemeClr val="accent5">
                <a:hueOff val="4293359"/>
                <a:satOff val="-18843"/>
                <a:lumOff val="560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DECEMBER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Central Office submits Tentative (G1) to Governor’s Office &amp; Legislature</a:t>
          </a:r>
        </a:p>
      </dsp:txBody>
      <dsp:txXfrm>
        <a:off x="38888" y="3039582"/>
        <a:ext cx="1332272" cy="718841"/>
      </dsp:txXfrm>
    </dsp:sp>
    <dsp:sp modelId="{740020D7-0243-4DC6-A442-22043A60CE23}">
      <dsp:nvSpPr>
        <dsp:cNvPr id="0" name=""/>
        <dsp:cNvSpPr/>
      </dsp:nvSpPr>
      <dsp:spPr>
        <a:xfrm>
          <a:off x="-86754" y="2025092"/>
          <a:ext cx="1218224" cy="865296"/>
        </a:xfrm>
        <a:prstGeom prst="roundRect">
          <a:avLst/>
        </a:prstGeom>
        <a:gradFill rotWithShape="0">
          <a:gsLst>
            <a:gs pos="0">
              <a:schemeClr val="accent5">
                <a:hueOff val="5152031"/>
                <a:satOff val="-22611"/>
                <a:lumOff val="6723"/>
                <a:alphaOff val="0"/>
                <a:tint val="65000"/>
                <a:lumMod val="110000"/>
              </a:schemeClr>
            </a:gs>
            <a:gs pos="88000">
              <a:schemeClr val="accent5">
                <a:hueOff val="5152031"/>
                <a:satOff val="-22611"/>
                <a:lumOff val="67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JANUARY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Statewide Public Hearing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Legislature Convenes</a:t>
          </a:r>
        </a:p>
      </dsp:txBody>
      <dsp:txXfrm>
        <a:off x="-44514" y="2067332"/>
        <a:ext cx="1133744" cy="780816"/>
      </dsp:txXfrm>
    </dsp:sp>
    <dsp:sp modelId="{5BD11E84-DA69-4239-A6BB-064E04FA6DF2}">
      <dsp:nvSpPr>
        <dsp:cNvPr id="0" name=""/>
        <dsp:cNvSpPr/>
      </dsp:nvSpPr>
      <dsp:spPr>
        <a:xfrm>
          <a:off x="14522" y="1060987"/>
          <a:ext cx="1421505" cy="742499"/>
        </a:xfrm>
        <a:prstGeom prst="round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65000"/>
                <a:lumMod val="110000"/>
              </a:schemeClr>
            </a:gs>
            <a:gs pos="88000">
              <a:schemeClr val="accent5">
                <a:hueOff val="6010703"/>
                <a:satOff val="-26380"/>
                <a:lumOff val="784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FEBRUARY-JUNE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Address concerns and make final decisions</a:t>
          </a:r>
        </a:p>
      </dsp:txBody>
      <dsp:txXfrm>
        <a:off x="50768" y="1097233"/>
        <a:ext cx="1349013" cy="670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1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9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0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9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8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6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66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6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16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7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ot.gov/safety/2A-Programs/Safe-Routes.s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hwa.dot.gov/fastact/factsheets/transportationalternativesfs.cfm" TargetMode="External"/><Relationship Id="rId3" Type="http://schemas.openxmlformats.org/officeDocument/2006/relationships/hyperlink" Target="mailto:Maria.Showalter@dot.state.fl.us" TargetMode="External"/><Relationship Id="rId7" Type="http://schemas.openxmlformats.org/officeDocument/2006/relationships/hyperlink" Target="https://nwflroads.com/plan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22250" y="1850104"/>
            <a:ext cx="3536100" cy="312057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latin typeface="Georgia" panose="02040502050405020303" pitchFamily="18" charset="0"/>
              </a:rPr>
              <a:t>Transportation Alternatives  </a:t>
            </a:r>
            <a:br>
              <a:rPr lang="en-US" sz="3400" dirty="0">
                <a:latin typeface="Georgia" panose="02040502050405020303" pitchFamily="18" charset="0"/>
              </a:rPr>
            </a:br>
            <a:r>
              <a:rPr lang="en-US" sz="3400" dirty="0">
                <a:latin typeface="Georgia" panose="02040502050405020303" pitchFamily="18" charset="0"/>
              </a:rPr>
              <a:t>(TA) Set-aside</a:t>
            </a:r>
            <a:br>
              <a:rPr lang="en-US" sz="3400" dirty="0">
                <a:latin typeface="Georgia" panose="02040502050405020303" pitchFamily="18" charset="0"/>
              </a:rPr>
            </a:br>
            <a:br>
              <a:rPr lang="en-US" sz="3400" dirty="0">
                <a:latin typeface="Georgia" panose="02040502050405020303" pitchFamily="18" charset="0"/>
              </a:rPr>
            </a:br>
            <a:r>
              <a:rPr lang="en-US" sz="3400" dirty="0">
                <a:latin typeface="Georgia" panose="02040502050405020303" pitchFamily="18" charset="0"/>
              </a:rPr>
              <a:t>Maria Showalter</a:t>
            </a:r>
            <a:br>
              <a:rPr lang="en-US" sz="3400" dirty="0">
                <a:latin typeface="Georgia" panose="02040502050405020303" pitchFamily="18" charset="0"/>
              </a:rPr>
            </a:br>
            <a:r>
              <a:rPr lang="en-US" sz="3400" dirty="0">
                <a:latin typeface="Georgia" panose="02040502050405020303" pitchFamily="18" charset="0"/>
              </a:rPr>
              <a:t>D3 TA Coordinator</a:t>
            </a:r>
          </a:p>
        </p:txBody>
      </p:sp>
      <p:pic>
        <p:nvPicPr>
          <p:cNvPr id="14" name="Picture 13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04E56B43-AFCC-4DA5-A3FB-FA1AB41E4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18483" b="-1"/>
          <a:stretch/>
        </p:blipFill>
        <p:spPr>
          <a:xfrm>
            <a:off x="1319119" y="1637941"/>
            <a:ext cx="4532694" cy="39512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B2ABFE-C433-4384-A941-4F8572F79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591175"/>
            <a:ext cx="253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6300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What is TA set-aside?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719071"/>
            <a:ext cx="9578976" cy="416737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dirty="0">
                <a:solidFill>
                  <a:srgbClr val="393E6D"/>
                </a:solidFill>
                <a:latin typeface="Georgia" panose="02040502050405020303" pitchFamily="18" charset="0"/>
              </a:rPr>
              <a:t>Federal legislation was passed in December 2015 called </a:t>
            </a:r>
            <a:r>
              <a:rPr lang="en-US" b="1" u="sng" dirty="0">
                <a:solidFill>
                  <a:srgbClr val="393E6D"/>
                </a:solidFill>
                <a:latin typeface="Georgia" panose="02040502050405020303" pitchFamily="18" charset="0"/>
              </a:rPr>
              <a:t>FIXING</a:t>
            </a:r>
          </a:p>
          <a:p>
            <a:pPr marL="45720" indent="0" algn="ctr">
              <a:buNone/>
            </a:pPr>
            <a:r>
              <a:rPr lang="en-US" b="1" u="sng" dirty="0">
                <a:solidFill>
                  <a:srgbClr val="393E6D"/>
                </a:solidFill>
                <a:latin typeface="Georgia" panose="02040502050405020303" pitchFamily="18" charset="0"/>
              </a:rPr>
              <a:t>AMERICA'S SURFACE TRANSPORTATION (FAST) ACT</a:t>
            </a:r>
          </a:p>
          <a:p>
            <a:pPr marL="45720" indent="0" algn="ctr">
              <a:buNone/>
            </a:pPr>
            <a:endParaRPr lang="en-US" sz="1000" b="1" u="sng" dirty="0">
              <a:solidFill>
                <a:srgbClr val="393E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Effective 2016-2020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Replaces the Transportation Alternatives Program (TAP) with a set-aside of funds under the Surface Transportation Block Grant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u="sng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Now referred to as </a:t>
            </a:r>
            <a:r>
              <a:rPr lang="en-US" b="1" u="sng" dirty="0">
                <a:solidFill>
                  <a:srgbClr val="675E47"/>
                </a:solidFill>
                <a:latin typeface="Georgia" panose="02040502050405020303" pitchFamily="18" charset="0"/>
              </a:rPr>
              <a:t>Transportation Alternatives (TA) Set-Aside</a:t>
            </a: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Maintains TA eligible activities as set forth in Map-21.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8981B-D420-4A6D-BC19-FE3F61E66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591175"/>
            <a:ext cx="253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3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Overview continued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244" y="1781714"/>
            <a:ext cx="9277870" cy="420474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1000" b="1" u="sng" dirty="0">
              <a:solidFill>
                <a:srgbClr val="393E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Mandatory funding distribution based on population areas continues.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Requires that MPOs make project prioritizations in urban population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Retains the 80% federal / 20% local match funding arrangement (toll credits apply).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Retains requirement for state competitive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TA projects are treated as projects on a Federal-aid highway.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TA eligible activities as established in MAP-21 remain</a:t>
            </a:r>
            <a:r>
              <a:rPr lang="en-US" sz="1800" dirty="0">
                <a:solidFill>
                  <a:srgbClr val="675E47"/>
                </a:solidFill>
                <a:latin typeface="Georgia" panose="02040502050405020303" pitchFamily="18" charset="0"/>
              </a:rPr>
              <a:t> the same.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675E4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5E4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8981B-D420-4A6D-BC19-FE3F61E66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591175"/>
            <a:ext cx="253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3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25443AD-B2EF-46FA-8094-0AFB6E6D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4" y="291787"/>
            <a:ext cx="8970735" cy="1019174"/>
          </a:xfrm>
        </p:spPr>
        <p:txBody>
          <a:bodyPr/>
          <a:lstStyle/>
          <a:p>
            <a:pPr algn="ctr"/>
            <a:r>
              <a:rPr lang="en-US" dirty="0"/>
              <a:t>Work Program Development Cycle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3EC76C-3C84-49F8-8C32-892B5C3B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9219" y="1122632"/>
            <a:ext cx="4185623" cy="576262"/>
          </a:xfrm>
        </p:spPr>
        <p:txBody>
          <a:bodyPr/>
          <a:lstStyle/>
          <a:p>
            <a:pPr algn="ctr"/>
            <a:r>
              <a:rPr lang="en-US" dirty="0"/>
              <a:t>Accelerated Cycle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A5B9F11-AF53-4D53-9038-3F6D63295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886" y="1122632"/>
            <a:ext cx="4185618" cy="576262"/>
          </a:xfrm>
        </p:spPr>
        <p:txBody>
          <a:bodyPr/>
          <a:lstStyle/>
          <a:p>
            <a:pPr algn="ctr"/>
            <a:r>
              <a:rPr lang="en-US" dirty="0"/>
              <a:t>Standard Cycle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6BF0E936-D75E-4F91-AEE3-3B9C95A3E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35513"/>
              </p:ext>
            </p:extLst>
          </p:nvPr>
        </p:nvGraphicFramePr>
        <p:xfrm>
          <a:off x="450574" y="1914551"/>
          <a:ext cx="4532243" cy="451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FAAF1F96-305F-4967-8FCB-9C869B869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541478"/>
              </p:ext>
            </p:extLst>
          </p:nvPr>
        </p:nvGraphicFramePr>
        <p:xfrm>
          <a:off x="5426150" y="2086828"/>
          <a:ext cx="4711763" cy="451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3E50F8C-2C62-480B-A386-530DD1BE3E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591175"/>
            <a:ext cx="253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2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Graphic spid="27" grpId="0">
        <p:bldAsOne/>
      </p:bldGraphic>
      <p:bldGraphic spid="3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0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Isosceles Triangle 161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Isosceles Triangle 162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91BBD68-5CAB-4DCE-AA70-2A022462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6" y="357810"/>
            <a:ext cx="9932293" cy="1881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FY 2022 - 2026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Development Cycle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4BD830-609F-4A8F-AB62-3A8E4E688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68" y="2488179"/>
            <a:ext cx="8984765" cy="2171869"/>
          </a:xfrm>
          <a:prstGeom prst="rect">
            <a:avLst/>
          </a:prstGeom>
          <a:ln>
            <a:solidFill>
              <a:prstClr val="ltGray"/>
            </a:solidFill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682257A-FC03-4BA9-B141-738F5C7FF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605689"/>
            <a:ext cx="253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17D63E-A83F-48E9-845E-A1755B21E0F2}"/>
              </a:ext>
            </a:extLst>
          </p:cNvPr>
          <p:cNvSpPr txBox="1"/>
          <p:nvPr/>
        </p:nvSpPr>
        <p:spPr>
          <a:xfrm>
            <a:off x="633368" y="4953000"/>
            <a:ext cx="405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Emerald Coast Regional Council</a:t>
            </a:r>
          </a:p>
          <a:p>
            <a:pPr algn="ctr"/>
            <a:r>
              <a:rPr lang="en-US" dirty="0"/>
              <a:t>Caitlin Cerame, AICP</a:t>
            </a:r>
          </a:p>
          <a:p>
            <a:pPr algn="ctr"/>
            <a:r>
              <a:rPr lang="en-US" dirty="0"/>
              <a:t>850-332-7976, ext. 203</a:t>
            </a:r>
          </a:p>
          <a:p>
            <a:pPr algn="ctr"/>
            <a:r>
              <a:rPr lang="en-US" dirty="0"/>
              <a:t>Caitlin.cerame@ecrc.org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6A0CBC-E395-498A-A864-6BC059001370}"/>
              </a:ext>
            </a:extLst>
          </p:cNvPr>
          <p:cNvSpPr txBox="1"/>
          <p:nvPr/>
        </p:nvSpPr>
        <p:spPr>
          <a:xfrm>
            <a:off x="4920544" y="4953000"/>
            <a:ext cx="3938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Capital Regional Planning Council</a:t>
            </a:r>
          </a:p>
          <a:p>
            <a:pPr algn="ctr"/>
            <a:r>
              <a:rPr lang="en-US" dirty="0"/>
              <a:t>Greg Burke, AICP</a:t>
            </a:r>
          </a:p>
          <a:p>
            <a:pPr algn="ctr"/>
            <a:r>
              <a:rPr lang="en-US" dirty="0"/>
              <a:t>850-891-8626</a:t>
            </a:r>
          </a:p>
          <a:p>
            <a:pPr algn="ctr"/>
            <a:r>
              <a:rPr lang="en-US" dirty="0"/>
              <a:t>Greg.burke@talgov.com</a:t>
            </a:r>
          </a:p>
        </p:txBody>
      </p:sp>
    </p:spTree>
    <p:extLst>
      <p:ext uri="{BB962C8B-B14F-4D97-AF65-F5344CB8AC3E}">
        <p14:creationId xmlns:p14="http://schemas.microsoft.com/office/powerpoint/2010/main" val="3413104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C58E0-8E49-428D-807D-710B53DC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70" y="1503098"/>
            <a:ext cx="4512989" cy="384333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TA Set-Aside </a:t>
            </a:r>
            <a:b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eligible/in-eligible activities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428D4-FAA7-4C41-8FFB-D5597183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5" y="538824"/>
            <a:ext cx="4371170" cy="5794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A718458-14C4-4B17-85E2-C60EA7A34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19" y="538824"/>
            <a:ext cx="4444256" cy="5867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3BE0AC-27AD-402F-AED6-BBA3296FF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73" y="558932"/>
            <a:ext cx="4411394" cy="5866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Content Placeholder 3">
            <a:extLst>
              <a:ext uri="{FF2B5EF4-FFF2-40B4-BE49-F238E27FC236}">
                <a16:creationId xmlns:a16="http://schemas.microsoft.com/office/drawing/2014/main" id="{827B0CBF-40DB-4116-8582-EA478C322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42" y="578167"/>
            <a:ext cx="4444256" cy="5867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610993E-1474-43D6-BF68-AB844813E3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1" y="5582707"/>
            <a:ext cx="253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Frequently asked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596571"/>
            <a:ext cx="9695543" cy="458651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4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SRTS – Safe Route to Schools</a:t>
            </a:r>
            <a:endParaRPr lang="en-US" sz="1900" dirty="0">
              <a:solidFill>
                <a:srgbClr val="393E6D"/>
              </a:solidFill>
              <a:latin typeface="Georgia" panose="02040502050405020303" pitchFamily="18" charset="0"/>
            </a:endParaRP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93E6D"/>
                </a:solidFill>
                <a:latin typeface="Georgia" panose="02040502050405020303" pitchFamily="18" charset="0"/>
              </a:rPr>
              <a:t>For additional information on eligible activities contact District 3 Safety Office – Barbara Lee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93E6D"/>
                </a:solidFill>
                <a:latin typeface="Georgia" panose="02040502050405020303" pitchFamily="18" charset="0"/>
                <a:hlinkClick r:id="rId3"/>
              </a:rPr>
              <a:t>www.srtsfl.org</a:t>
            </a:r>
            <a:endParaRPr lang="en-US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4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Maintenance or replacement of existing sidewalks </a:t>
            </a:r>
            <a:r>
              <a:rPr lang="en-US" b="1" dirty="0">
                <a:solidFill>
                  <a:srgbClr val="675E47"/>
                </a:solidFill>
                <a:latin typeface="Georgia" panose="02040502050405020303" pitchFamily="18" charset="0"/>
              </a:rPr>
              <a:t>except</a:t>
            </a: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 for ADA upgrades</a:t>
            </a:r>
          </a:p>
          <a:p>
            <a:pPr>
              <a:buClr>
                <a:schemeClr val="accent2">
                  <a:lumMod val="75000"/>
                </a:schemeClr>
              </a:buClr>
              <a:buSzPct val="142000"/>
              <a:buFont typeface="Wingdings" panose="05000000000000000000" pitchFamily="2" charset="2"/>
              <a:buChar char="v"/>
            </a:pPr>
            <a:endParaRPr lang="en-US" sz="11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4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General recreation and park facilities: playground equipment, sports fields, campgrounds, picnic and pavilion areas</a:t>
            </a:r>
          </a:p>
          <a:p>
            <a:pPr>
              <a:buClr>
                <a:schemeClr val="accent2">
                  <a:lumMod val="75000"/>
                </a:schemeClr>
              </a:buClr>
              <a:buSzPct val="142000"/>
              <a:buFont typeface="Wingdings" panose="05000000000000000000" pitchFamily="2" charset="2"/>
              <a:buChar char="v"/>
            </a:pPr>
            <a:endParaRPr lang="en-US" sz="11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4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Projects in the 5 year work program</a:t>
            </a:r>
          </a:p>
          <a:p>
            <a:pPr>
              <a:buClr>
                <a:schemeClr val="accent2">
                  <a:lumMod val="75000"/>
                </a:schemeClr>
              </a:buClr>
              <a:buSzPct val="142000"/>
              <a:buFont typeface="Wingdings" panose="05000000000000000000" pitchFamily="2" charset="2"/>
              <a:buChar char="v"/>
            </a:pPr>
            <a:endParaRPr lang="en-US" sz="1100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4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675E47"/>
                </a:solidFill>
                <a:latin typeface="Georgia" panose="02040502050405020303" pitchFamily="18" charset="0"/>
              </a:rPr>
              <a:t>Recent Construction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en-US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en-US" dirty="0">
              <a:solidFill>
                <a:srgbClr val="675E47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675E47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8981B-D420-4A6D-BC19-FE3F61E66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591175"/>
            <a:ext cx="253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3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0F0CD-A7DF-42AD-B723-9231BBC5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District3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 Application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C47DDE-3C7C-41E9-8883-A31449D8E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2493" y="226175"/>
            <a:ext cx="4330215" cy="6319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49088-A4E0-40C1-BA49-AB717876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206" y="234642"/>
            <a:ext cx="4238095" cy="63107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C9FE6-2A7C-4375-862C-8B283F228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291" y="240432"/>
            <a:ext cx="4295238" cy="630498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9ACCD-9C9D-43EE-A72A-3057BF03C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415" y="240213"/>
            <a:ext cx="4209524" cy="630520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AD3BD1-B68B-4324-A875-6E1F17584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404" y="248900"/>
            <a:ext cx="4047619" cy="6296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1E7AE9-6DC0-4BC7-ABCF-5B01205C5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759" y="234424"/>
            <a:ext cx="3908456" cy="63109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3C882C-73EC-4029-9A70-4A9F3242F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5936" y="248682"/>
            <a:ext cx="3909143" cy="62967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F51DFB-353E-43BD-AF00-53E3F7E46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0574" y="226174"/>
            <a:ext cx="3770642" cy="63192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0E681F-DB97-4963-98CD-1C852A46F4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1744" y="248463"/>
            <a:ext cx="3960057" cy="62969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42D3B482-6A07-4BC8-AF6D-9C09A83D7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370" y="246991"/>
            <a:ext cx="4330215" cy="6319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A1F716-B78F-45AE-9FB0-14527FF63E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5" y="5599642"/>
            <a:ext cx="2533650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55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58EA-6AEF-4616-968F-FBE0BE069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1" y="1382395"/>
            <a:ext cx="5281443" cy="3324110"/>
          </a:xfrm>
        </p:spPr>
        <p:txBody>
          <a:bodyPr>
            <a:normAutofit/>
          </a:bodyPr>
          <a:lstStyle/>
          <a:p>
            <a:pPr marL="45720" indent="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Maria Showalter</a:t>
            </a:r>
          </a:p>
          <a:p>
            <a:pPr marL="45720" indent="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Florida Department of Transportation</a:t>
            </a:r>
          </a:p>
          <a:p>
            <a:pPr marL="45720" indent="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District 3 Planning Specialist</a:t>
            </a:r>
          </a:p>
          <a:p>
            <a:pPr marL="45720" indent="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TA Coordinator</a:t>
            </a:r>
          </a:p>
          <a:p>
            <a:pPr marL="45720" indent="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(voice) 850-330-1550</a:t>
            </a:r>
          </a:p>
          <a:p>
            <a:pPr marL="45720" indent="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(email)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Maria.Showalter@dot.state.fl.us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8A777-E623-4D62-A54B-11DF463EA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63" b="94958" l="9769" r="95483">
                        <a14:foregroundMark x1="20798" y1="46218" x2="20798" y2="46218"/>
                        <a14:foregroundMark x1="28466" y1="46218" x2="28466" y2="46218"/>
                        <a14:foregroundMark x1="48214" y1="46849" x2="48214" y2="46849"/>
                        <a14:foregroundMark x1="73950" y1="47689" x2="73950" y2="47689"/>
                        <a14:foregroundMark x1="84874" y1="45378" x2="84874" y2="45378"/>
                        <a14:foregroundMark x1="95483" y1="48319" x2="95483" y2="48319"/>
                        <a14:foregroundMark x1="89601" y1="77731" x2="89601" y2="77731"/>
                        <a14:foregroundMark x1="87080" y1="77731" x2="87080" y2="77731"/>
                        <a14:foregroundMark x1="84874" y1="77731" x2="84874" y2="77731"/>
                        <a14:foregroundMark x1="76786" y1="73319" x2="76786" y2="73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38979"/>
            <a:ext cx="5143500" cy="2567526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5E367-5194-4EB8-A8AA-F48319490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982" y="308047"/>
            <a:ext cx="5885714" cy="4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025225CC-FC41-4E7F-BAAE-F9DC31938A7F}"/>
              </a:ext>
            </a:extLst>
          </p:cNvPr>
          <p:cNvSpPr/>
          <p:nvPr/>
        </p:nvSpPr>
        <p:spPr>
          <a:xfrm>
            <a:off x="9853797" y="4609953"/>
            <a:ext cx="1117600" cy="19310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C23C6E5-0F40-4F9A-ACEB-542CDF564693}"/>
              </a:ext>
            </a:extLst>
          </p:cNvPr>
          <p:cNvSpPr/>
          <p:nvPr/>
        </p:nvSpPr>
        <p:spPr>
          <a:xfrm>
            <a:off x="8395636" y="4868867"/>
            <a:ext cx="1117600" cy="19310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7221F-8468-4987-A3D1-29556CEA1E25}"/>
              </a:ext>
            </a:extLst>
          </p:cNvPr>
          <p:cNvSpPr/>
          <p:nvPr/>
        </p:nvSpPr>
        <p:spPr>
          <a:xfrm>
            <a:off x="5619751" y="5096570"/>
            <a:ext cx="5982835" cy="176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hlinkClick r:id="rId7"/>
            </a:endParaRPr>
          </a:p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  <a:hlinkClick r:id="rId7"/>
              </a:rPr>
              <a:t>https://nwflroads.com/planning</a:t>
            </a:r>
            <a:endParaRPr lang="en-US" sz="22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sz="22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  <a:hlinkClick r:id="rId8"/>
            </a:endParaRPr>
          </a:p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  <a:hlinkClick r:id="rId8"/>
              </a:rPr>
              <a:t>https://www.fhwa.dot.gov/fastact/factsheets/transportationalternativesfs.cfm</a:t>
            </a:r>
            <a:endParaRPr lang="en-US" sz="22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94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3178</TotalTime>
  <Words>488</Words>
  <Application>Microsoft Office PowerPoint</Application>
  <PresentationFormat>Widescreen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Georgia</vt:lpstr>
      <vt:lpstr>Trebuchet MS</vt:lpstr>
      <vt:lpstr>Wingdings</vt:lpstr>
      <vt:lpstr>Wingdings 3</vt:lpstr>
      <vt:lpstr>Facet</vt:lpstr>
      <vt:lpstr>Transportation Alternatives   (TA) Set-aside  Maria Showalter D3 TA Coordinator</vt:lpstr>
      <vt:lpstr>What is TA set-aside?</vt:lpstr>
      <vt:lpstr>Overview continued</vt:lpstr>
      <vt:lpstr>Work Program Development Cycle</vt:lpstr>
      <vt:lpstr>FY 2022 - 2026  Development Cycle</vt:lpstr>
      <vt:lpstr>TA Set-Aside  eligible/in-eligible activities</vt:lpstr>
      <vt:lpstr>Frequently asked questions</vt:lpstr>
      <vt:lpstr>District3 TA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</dc:title>
  <dc:creator>Showalter, Maria</dc:creator>
  <cp:lastModifiedBy>Showalter, Maria</cp:lastModifiedBy>
  <cp:revision>155</cp:revision>
  <cp:lastPrinted>2019-02-19T14:46:16Z</cp:lastPrinted>
  <dcterms:created xsi:type="dcterms:W3CDTF">2017-12-06T17:01:33Z</dcterms:created>
  <dcterms:modified xsi:type="dcterms:W3CDTF">2020-01-16T14:16:40Z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74066600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