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17"/>
  </p:notesMasterIdLst>
  <p:handoutMasterIdLst>
    <p:handoutMasterId r:id="rId18"/>
  </p:handoutMasterIdLst>
  <p:sldIdLst>
    <p:sldId id="282" r:id="rId2"/>
    <p:sldId id="259" r:id="rId3"/>
    <p:sldId id="285" r:id="rId4"/>
    <p:sldId id="302" r:id="rId5"/>
    <p:sldId id="303" r:id="rId6"/>
    <p:sldId id="298" r:id="rId7"/>
    <p:sldId id="299" r:id="rId8"/>
    <p:sldId id="294" r:id="rId9"/>
    <p:sldId id="304" r:id="rId10"/>
    <p:sldId id="305" r:id="rId11"/>
    <p:sldId id="306" r:id="rId12"/>
    <p:sldId id="289" r:id="rId13"/>
    <p:sldId id="296" r:id="rId14"/>
    <p:sldId id="301" r:id="rId15"/>
    <p:sldId id="300"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5929" autoAdjust="0"/>
  </p:normalViewPr>
  <p:slideViewPr>
    <p:cSldViewPr snapToGrid="0" showGuides="1">
      <p:cViewPr varScale="1">
        <p:scale>
          <a:sx n="71" d="100"/>
          <a:sy n="71" d="100"/>
        </p:scale>
        <p:origin x="2028"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8FC9F5-7427-416A-876F-1BAA5CDA7FD0}" type="doc">
      <dgm:prSet loTypeId="urn:microsoft.com/office/officeart/2005/8/layout/cycle3" loCatId="cycle" qsTypeId="urn:microsoft.com/office/officeart/2005/8/quickstyle/simple3" qsCatId="simple" csTypeId="urn:microsoft.com/office/officeart/2005/8/colors/colorful1" csCatId="colorful" phldr="1"/>
      <dgm:spPr/>
      <dgm:t>
        <a:bodyPr/>
        <a:lstStyle/>
        <a:p>
          <a:endParaRPr lang="en-US"/>
        </a:p>
      </dgm:t>
    </dgm:pt>
    <dgm:pt modelId="{97E14544-7819-4B98-8463-77E52035AAE0}">
      <dgm:prSet phldrT="[Text]" custT="1"/>
      <dgm:spPr/>
      <dgm:t>
        <a:bodyPr/>
        <a:lstStyle/>
        <a:p>
          <a:r>
            <a:rPr lang="en-US" sz="1200" b="1" dirty="0"/>
            <a:t>JULY</a:t>
          </a:r>
        </a:p>
        <a:p>
          <a:r>
            <a:rPr lang="en-US" sz="900" dirty="0"/>
            <a:t>Final Adoption of Work Program (AD)</a:t>
          </a:r>
        </a:p>
        <a:p>
          <a:r>
            <a:rPr lang="en-US" sz="900" dirty="0"/>
            <a:t>System opens for tentative activities (G1)</a:t>
          </a:r>
        </a:p>
      </dgm:t>
    </dgm:pt>
    <dgm:pt modelId="{7FBD596A-1EC2-4D8A-B616-E9B1796BECC6}" type="parTrans" cxnId="{5E3DDBE1-8431-4A60-9FAD-7EB2F6BB2309}">
      <dgm:prSet/>
      <dgm:spPr/>
      <dgm:t>
        <a:bodyPr/>
        <a:lstStyle/>
        <a:p>
          <a:endParaRPr lang="en-US"/>
        </a:p>
      </dgm:t>
    </dgm:pt>
    <dgm:pt modelId="{D5166DDA-A504-4285-AD00-1EED18175DAB}" type="sibTrans" cxnId="{5E3DDBE1-8431-4A60-9FAD-7EB2F6BB2309}">
      <dgm:prSet/>
      <dgm:spPr>
        <a:solidFill>
          <a:schemeClr val="accent1">
            <a:lumMod val="75000"/>
          </a:schemeClr>
        </a:solidFill>
      </dgm:spPr>
      <dgm:t>
        <a:bodyPr/>
        <a:lstStyle/>
        <a:p>
          <a:endParaRPr lang="en-US"/>
        </a:p>
      </dgm:t>
    </dgm:pt>
    <dgm:pt modelId="{3F1D4D2C-23A2-43C3-B601-A1635F42F0D9}">
      <dgm:prSet phldrT="[Text]" custT="1"/>
      <dgm:spPr/>
      <dgm:t>
        <a:bodyPr/>
        <a:lstStyle/>
        <a:p>
          <a:r>
            <a:rPr lang="en-US" sz="1200" b="1" dirty="0"/>
            <a:t>AUGUST-OCTOBER</a:t>
          </a:r>
        </a:p>
        <a:p>
          <a:r>
            <a:rPr lang="en-US" sz="900" dirty="0"/>
            <a:t>Assimilation of the Tentative Work Program (G1</a:t>
          </a:r>
          <a:r>
            <a:rPr lang="en-US" sz="1400" dirty="0"/>
            <a:t>)</a:t>
          </a:r>
        </a:p>
      </dgm:t>
    </dgm:pt>
    <dgm:pt modelId="{5DA1605A-9EE1-447E-B329-786043598BC4}" type="parTrans" cxnId="{CBFC3F17-174B-41EC-A85B-84DD5A2E95EE}">
      <dgm:prSet/>
      <dgm:spPr/>
      <dgm:t>
        <a:bodyPr/>
        <a:lstStyle/>
        <a:p>
          <a:endParaRPr lang="en-US"/>
        </a:p>
      </dgm:t>
    </dgm:pt>
    <dgm:pt modelId="{A958598E-7E56-48D8-9170-CE1E068E2C82}" type="sibTrans" cxnId="{CBFC3F17-174B-41EC-A85B-84DD5A2E95EE}">
      <dgm:prSet/>
      <dgm:spPr/>
      <dgm:t>
        <a:bodyPr/>
        <a:lstStyle/>
        <a:p>
          <a:endParaRPr lang="en-US"/>
        </a:p>
      </dgm:t>
    </dgm:pt>
    <dgm:pt modelId="{5E028FAD-708A-4F58-9EA0-6438B84F99C0}">
      <dgm:prSet phldrT="[Text]" custT="1"/>
      <dgm:spPr/>
      <dgm:t>
        <a:bodyPr/>
        <a:lstStyle/>
        <a:p>
          <a:r>
            <a:rPr lang="en-US" sz="1200" b="1" dirty="0"/>
            <a:t>NOVEMBER</a:t>
          </a:r>
        </a:p>
        <a:p>
          <a:r>
            <a:rPr lang="en-US" sz="900" dirty="0"/>
            <a:t>System closes to balance the Tentative Work Program (G1)</a:t>
          </a:r>
        </a:p>
      </dgm:t>
    </dgm:pt>
    <dgm:pt modelId="{0EF09F8D-8CD7-438D-87B0-67E9875D3BE1}" type="parTrans" cxnId="{606664EC-DC40-445D-B3CB-E30672A18103}">
      <dgm:prSet/>
      <dgm:spPr/>
      <dgm:t>
        <a:bodyPr/>
        <a:lstStyle/>
        <a:p>
          <a:endParaRPr lang="en-US"/>
        </a:p>
      </dgm:t>
    </dgm:pt>
    <dgm:pt modelId="{F742DA45-F176-4A1F-800E-8308407A3FC3}" type="sibTrans" cxnId="{606664EC-DC40-445D-B3CB-E30672A18103}">
      <dgm:prSet/>
      <dgm:spPr/>
      <dgm:t>
        <a:bodyPr/>
        <a:lstStyle/>
        <a:p>
          <a:endParaRPr lang="en-US"/>
        </a:p>
      </dgm:t>
    </dgm:pt>
    <dgm:pt modelId="{7EF511AB-EF4D-4AD6-820B-D1932819F01C}">
      <dgm:prSet phldrT="[Text]" custT="1"/>
      <dgm:spPr/>
      <dgm:t>
        <a:bodyPr/>
        <a:lstStyle/>
        <a:p>
          <a:r>
            <a:rPr lang="en-US" sz="1200" b="1" dirty="0"/>
            <a:t>DECEMBER</a:t>
          </a:r>
        </a:p>
        <a:p>
          <a:r>
            <a:rPr lang="en-US" sz="900" dirty="0"/>
            <a:t>Hold Work Program E-Public Hearing &amp; present tentative to the TPO’s</a:t>
          </a:r>
        </a:p>
      </dgm:t>
    </dgm:pt>
    <dgm:pt modelId="{C13924E7-3434-4BA4-BC58-C261CEFA2102}" type="parTrans" cxnId="{E89A2B00-33BF-4E9F-AEA2-055768F4DCB3}">
      <dgm:prSet/>
      <dgm:spPr/>
      <dgm:t>
        <a:bodyPr/>
        <a:lstStyle/>
        <a:p>
          <a:endParaRPr lang="en-US"/>
        </a:p>
      </dgm:t>
    </dgm:pt>
    <dgm:pt modelId="{CB2174F8-36FA-4D38-BB35-D494D2AF093B}" type="sibTrans" cxnId="{E89A2B00-33BF-4E9F-AEA2-055768F4DCB3}">
      <dgm:prSet/>
      <dgm:spPr/>
      <dgm:t>
        <a:bodyPr/>
        <a:lstStyle/>
        <a:p>
          <a:endParaRPr lang="en-US"/>
        </a:p>
      </dgm:t>
    </dgm:pt>
    <dgm:pt modelId="{017226A9-2D7C-4D5A-896E-F6E4E451BD99}">
      <dgm:prSet phldrT="[Text]" custT="1"/>
      <dgm:spPr/>
      <dgm:t>
        <a:bodyPr/>
        <a:lstStyle/>
        <a:p>
          <a:r>
            <a:rPr lang="en-US" sz="1200" b="1" dirty="0"/>
            <a:t>JANUARY</a:t>
          </a:r>
        </a:p>
        <a:p>
          <a:r>
            <a:rPr lang="en-US" sz="900" dirty="0"/>
            <a:t>Secretary Review by Central Office &amp; Florida Transportation Commission Assessment</a:t>
          </a:r>
        </a:p>
      </dgm:t>
    </dgm:pt>
    <dgm:pt modelId="{A74E00CB-199D-4808-A564-F255399CCB0C}" type="parTrans" cxnId="{AD6E2694-39B8-41AA-B667-63A46F12AE3D}">
      <dgm:prSet/>
      <dgm:spPr/>
      <dgm:t>
        <a:bodyPr/>
        <a:lstStyle/>
        <a:p>
          <a:endParaRPr lang="en-US"/>
        </a:p>
      </dgm:t>
    </dgm:pt>
    <dgm:pt modelId="{EE143E86-63FA-4AAC-B6AF-160E91EF7DE2}" type="sibTrans" cxnId="{AD6E2694-39B8-41AA-B667-63A46F12AE3D}">
      <dgm:prSet/>
      <dgm:spPr/>
      <dgm:t>
        <a:bodyPr/>
        <a:lstStyle/>
        <a:p>
          <a:endParaRPr lang="en-US"/>
        </a:p>
      </dgm:t>
    </dgm:pt>
    <dgm:pt modelId="{EA80853C-3572-4D67-8CFA-F41CFAE8C0E2}">
      <dgm:prSet custT="1"/>
      <dgm:spPr/>
      <dgm:t>
        <a:bodyPr/>
        <a:lstStyle/>
        <a:p>
          <a:r>
            <a:rPr lang="en-US" sz="1200" b="1" dirty="0"/>
            <a:t>FEBRUARY</a:t>
          </a:r>
        </a:p>
        <a:p>
          <a:r>
            <a:rPr lang="en-US" sz="900" dirty="0"/>
            <a:t>Central Office submits Tentative to Governor’s Office &amp; Legislature</a:t>
          </a:r>
        </a:p>
      </dgm:t>
    </dgm:pt>
    <dgm:pt modelId="{F60CBE91-5729-4860-A4C7-1D6B51D3068B}" type="parTrans" cxnId="{3A4A89E2-6D66-4103-975B-95A263E9D21F}">
      <dgm:prSet/>
      <dgm:spPr/>
      <dgm:t>
        <a:bodyPr/>
        <a:lstStyle/>
        <a:p>
          <a:endParaRPr lang="en-US"/>
        </a:p>
      </dgm:t>
    </dgm:pt>
    <dgm:pt modelId="{76DD7B7C-005B-4B1B-A9F8-34BFF6E8F484}" type="sibTrans" cxnId="{3A4A89E2-6D66-4103-975B-95A263E9D21F}">
      <dgm:prSet/>
      <dgm:spPr/>
      <dgm:t>
        <a:bodyPr/>
        <a:lstStyle/>
        <a:p>
          <a:endParaRPr lang="en-US"/>
        </a:p>
      </dgm:t>
    </dgm:pt>
    <dgm:pt modelId="{37D2A853-BB09-4A09-88C5-9E1F97915B0B}">
      <dgm:prSet custT="1"/>
      <dgm:spPr/>
      <dgm:t>
        <a:bodyPr/>
        <a:lstStyle/>
        <a:p>
          <a:r>
            <a:rPr lang="en-US" sz="1200" b="1" dirty="0"/>
            <a:t>MARCH</a:t>
          </a:r>
        </a:p>
        <a:p>
          <a:r>
            <a:rPr lang="en-US" sz="900" dirty="0"/>
            <a:t>Statewide Public Hearing</a:t>
          </a:r>
        </a:p>
        <a:p>
          <a:r>
            <a:rPr lang="en-US" sz="900" dirty="0"/>
            <a:t>Legislature Convenes</a:t>
          </a:r>
        </a:p>
      </dgm:t>
    </dgm:pt>
    <dgm:pt modelId="{E47FCA21-C5E0-491B-A2C3-5F96C40177BA}" type="parTrans" cxnId="{FD766513-F239-4C61-BC45-3E1D58ECBB58}">
      <dgm:prSet/>
      <dgm:spPr/>
      <dgm:t>
        <a:bodyPr/>
        <a:lstStyle/>
        <a:p>
          <a:endParaRPr lang="en-US"/>
        </a:p>
      </dgm:t>
    </dgm:pt>
    <dgm:pt modelId="{54542F70-85FA-42A4-AE19-5633630570CE}" type="sibTrans" cxnId="{FD766513-F239-4C61-BC45-3E1D58ECBB58}">
      <dgm:prSet/>
      <dgm:spPr/>
      <dgm:t>
        <a:bodyPr/>
        <a:lstStyle/>
        <a:p>
          <a:endParaRPr lang="en-US"/>
        </a:p>
      </dgm:t>
    </dgm:pt>
    <dgm:pt modelId="{18698D89-B648-4B9A-A5BF-BE2AF0044C4B}">
      <dgm:prSet custT="1"/>
      <dgm:spPr/>
      <dgm:t>
        <a:bodyPr/>
        <a:lstStyle/>
        <a:p>
          <a:r>
            <a:rPr lang="en-US" sz="1200" b="1" dirty="0"/>
            <a:t>APRIL-JUNE</a:t>
          </a:r>
        </a:p>
        <a:p>
          <a:r>
            <a:rPr lang="en-US" sz="900" dirty="0"/>
            <a:t>Address concerns and make final decisions</a:t>
          </a:r>
        </a:p>
      </dgm:t>
    </dgm:pt>
    <dgm:pt modelId="{D12C1BED-6030-4631-8F31-EA673C5FA02E}" type="parTrans" cxnId="{55E39F80-A3DA-4C17-974A-7C97393E7C2B}">
      <dgm:prSet/>
      <dgm:spPr/>
      <dgm:t>
        <a:bodyPr/>
        <a:lstStyle/>
        <a:p>
          <a:endParaRPr lang="en-US"/>
        </a:p>
      </dgm:t>
    </dgm:pt>
    <dgm:pt modelId="{454A0304-4933-43D8-93AE-C22334840D1B}" type="sibTrans" cxnId="{55E39F80-A3DA-4C17-974A-7C97393E7C2B}">
      <dgm:prSet/>
      <dgm:spPr/>
      <dgm:t>
        <a:bodyPr/>
        <a:lstStyle/>
        <a:p>
          <a:endParaRPr lang="en-US"/>
        </a:p>
      </dgm:t>
    </dgm:pt>
    <dgm:pt modelId="{D615B65B-2CAA-4B7C-99E7-2E46C15061B7}" type="pres">
      <dgm:prSet presAssocID="{628FC9F5-7427-416A-876F-1BAA5CDA7FD0}" presName="Name0" presStyleCnt="0">
        <dgm:presLayoutVars>
          <dgm:dir/>
          <dgm:resizeHandles val="exact"/>
        </dgm:presLayoutVars>
      </dgm:prSet>
      <dgm:spPr/>
    </dgm:pt>
    <dgm:pt modelId="{4BBC0031-175F-4C43-9554-D27DAD08304A}" type="pres">
      <dgm:prSet presAssocID="{628FC9F5-7427-416A-876F-1BAA5CDA7FD0}" presName="cycle" presStyleCnt="0"/>
      <dgm:spPr/>
    </dgm:pt>
    <dgm:pt modelId="{77290496-8CE1-4CBD-AA6A-57763528FC20}" type="pres">
      <dgm:prSet presAssocID="{97E14544-7819-4B98-8463-77E52035AAE0}" presName="nodeFirstNode" presStyleLbl="node1" presStyleIdx="0" presStyleCnt="8" custScaleX="147523" custScaleY="170931" custRadScaleRad="86744" custRadScaleInc="0">
        <dgm:presLayoutVars>
          <dgm:bulletEnabled val="1"/>
        </dgm:presLayoutVars>
      </dgm:prSet>
      <dgm:spPr/>
    </dgm:pt>
    <dgm:pt modelId="{BF3ADC5F-FE90-46A8-9F63-8EE064328EB2}" type="pres">
      <dgm:prSet presAssocID="{D5166DDA-A504-4285-AD00-1EED18175DAB}" presName="sibTransFirstNode" presStyleLbl="bgShp" presStyleIdx="0" presStyleCnt="1"/>
      <dgm:spPr/>
    </dgm:pt>
    <dgm:pt modelId="{5FFD9C3B-A835-4386-9570-65CBDEDAD46F}" type="pres">
      <dgm:prSet presAssocID="{3F1D4D2C-23A2-43C3-B601-A1635F42F0D9}" presName="nodeFollowingNodes" presStyleLbl="node1" presStyleIdx="1" presStyleCnt="8" custScaleX="177178" custScaleY="147014" custRadScaleRad="82917" custRadScaleInc="55223">
        <dgm:presLayoutVars>
          <dgm:bulletEnabled val="1"/>
        </dgm:presLayoutVars>
      </dgm:prSet>
      <dgm:spPr/>
    </dgm:pt>
    <dgm:pt modelId="{D7D27C9C-E92F-4EC9-B435-B10182D6FB57}" type="pres">
      <dgm:prSet presAssocID="{5E028FAD-708A-4F58-9EA0-6438B84F99C0}" presName="nodeFollowingNodes" presStyleLbl="node1" presStyleIdx="2" presStyleCnt="8" custScaleX="131645" custScaleY="177153" custRadScaleRad="96348" custRadScaleInc="33424">
        <dgm:presLayoutVars>
          <dgm:bulletEnabled val="1"/>
        </dgm:presLayoutVars>
      </dgm:prSet>
      <dgm:spPr/>
    </dgm:pt>
    <dgm:pt modelId="{EE5E1796-F970-4DEE-A138-812BA8B52207}" type="pres">
      <dgm:prSet presAssocID="{7EF511AB-EF4D-4AD6-820B-D1932819F01C}" presName="nodeFollowingNodes" presStyleLbl="node1" presStyleIdx="3" presStyleCnt="8" custScaleX="138022" custScaleY="169237" custRadScaleRad="124083" custRadScaleInc="-1570">
        <dgm:presLayoutVars>
          <dgm:bulletEnabled val="1"/>
        </dgm:presLayoutVars>
      </dgm:prSet>
      <dgm:spPr/>
    </dgm:pt>
    <dgm:pt modelId="{6A2B874E-DB46-4068-811E-A5B678AF3456}" type="pres">
      <dgm:prSet presAssocID="{017226A9-2D7C-4D5A-896E-F6E4E451BD99}" presName="nodeFollowingNodes" presStyleLbl="node1" presStyleIdx="4" presStyleCnt="8" custScaleX="121192" custScaleY="193067" custRadScaleRad="105252" custRadScaleInc="-6452">
        <dgm:presLayoutVars>
          <dgm:bulletEnabled val="1"/>
        </dgm:presLayoutVars>
      </dgm:prSet>
      <dgm:spPr/>
    </dgm:pt>
    <dgm:pt modelId="{CF7FFD73-5289-4A56-80F4-6A995C590353}" type="pres">
      <dgm:prSet presAssocID="{EA80853C-3572-4D67-8CFA-F41CFAE8C0E2}" presName="nodeFollowingNodes" presStyleLbl="node1" presStyleIdx="5" presStyleCnt="8" custScaleX="152591" custScaleY="129635" custRadScaleRad="108510" custRadScaleInc="23623">
        <dgm:presLayoutVars>
          <dgm:bulletEnabled val="1"/>
        </dgm:presLayoutVars>
      </dgm:prSet>
      <dgm:spPr/>
    </dgm:pt>
    <dgm:pt modelId="{740020D7-0243-4DC6-A442-22043A60CE23}" type="pres">
      <dgm:prSet presAssocID="{37D2A853-BB09-4A09-88C5-9E1F97915B0B}" presName="nodeFollowingNodes" presStyleLbl="node1" presStyleIdx="6" presStyleCnt="8" custScaleX="127760" custScaleY="151656" custRadScaleRad="97533" custRadScaleInc="-21263">
        <dgm:presLayoutVars>
          <dgm:bulletEnabled val="1"/>
        </dgm:presLayoutVars>
      </dgm:prSet>
      <dgm:spPr/>
    </dgm:pt>
    <dgm:pt modelId="{5BD11E84-DA69-4239-A6BB-064E04FA6DF2}" type="pres">
      <dgm:prSet presAssocID="{18698D89-B648-4B9A-A5BF-BE2AF0044C4B}" presName="nodeFollowingNodes" presStyleLbl="node1" presStyleIdx="7" presStyleCnt="8" custScaleX="124570" custScaleY="130134" custRadScaleRad="103705" custRadScaleInc="-49434">
        <dgm:presLayoutVars>
          <dgm:bulletEnabled val="1"/>
        </dgm:presLayoutVars>
      </dgm:prSet>
      <dgm:spPr/>
    </dgm:pt>
  </dgm:ptLst>
  <dgm:cxnLst>
    <dgm:cxn modelId="{E89A2B00-33BF-4E9F-AEA2-055768F4DCB3}" srcId="{628FC9F5-7427-416A-876F-1BAA5CDA7FD0}" destId="{7EF511AB-EF4D-4AD6-820B-D1932819F01C}" srcOrd="3" destOrd="0" parTransId="{C13924E7-3434-4BA4-BC58-C261CEFA2102}" sibTransId="{CB2174F8-36FA-4D38-BB35-D494D2AF093B}"/>
    <dgm:cxn modelId="{6A42AA07-8661-40A7-9205-972F5F8FC517}" type="presOf" srcId="{18698D89-B648-4B9A-A5BF-BE2AF0044C4B}" destId="{5BD11E84-DA69-4239-A6BB-064E04FA6DF2}" srcOrd="0" destOrd="0" presId="urn:microsoft.com/office/officeart/2005/8/layout/cycle3"/>
    <dgm:cxn modelId="{FD766513-F239-4C61-BC45-3E1D58ECBB58}" srcId="{628FC9F5-7427-416A-876F-1BAA5CDA7FD0}" destId="{37D2A853-BB09-4A09-88C5-9E1F97915B0B}" srcOrd="6" destOrd="0" parTransId="{E47FCA21-C5E0-491B-A2C3-5F96C40177BA}" sibTransId="{54542F70-85FA-42A4-AE19-5633630570CE}"/>
    <dgm:cxn modelId="{A52F5B16-5B0B-4448-8590-29B5D102D1B9}" type="presOf" srcId="{D5166DDA-A504-4285-AD00-1EED18175DAB}" destId="{BF3ADC5F-FE90-46A8-9F63-8EE064328EB2}" srcOrd="0" destOrd="0" presId="urn:microsoft.com/office/officeart/2005/8/layout/cycle3"/>
    <dgm:cxn modelId="{CBFC3F17-174B-41EC-A85B-84DD5A2E95EE}" srcId="{628FC9F5-7427-416A-876F-1BAA5CDA7FD0}" destId="{3F1D4D2C-23A2-43C3-B601-A1635F42F0D9}" srcOrd="1" destOrd="0" parTransId="{5DA1605A-9EE1-447E-B329-786043598BC4}" sibTransId="{A958598E-7E56-48D8-9170-CE1E068E2C82}"/>
    <dgm:cxn modelId="{01B7FF19-02D8-491A-A4FA-23CA319330CE}" type="presOf" srcId="{97E14544-7819-4B98-8463-77E52035AAE0}" destId="{77290496-8CE1-4CBD-AA6A-57763528FC20}" srcOrd="0" destOrd="0" presId="urn:microsoft.com/office/officeart/2005/8/layout/cycle3"/>
    <dgm:cxn modelId="{B905A828-3A02-4DF0-8331-84BAB54CB593}" type="presOf" srcId="{017226A9-2D7C-4D5A-896E-F6E4E451BD99}" destId="{6A2B874E-DB46-4068-811E-A5B678AF3456}" srcOrd="0" destOrd="0" presId="urn:microsoft.com/office/officeart/2005/8/layout/cycle3"/>
    <dgm:cxn modelId="{55E39F80-A3DA-4C17-974A-7C97393E7C2B}" srcId="{628FC9F5-7427-416A-876F-1BAA5CDA7FD0}" destId="{18698D89-B648-4B9A-A5BF-BE2AF0044C4B}" srcOrd="7" destOrd="0" parTransId="{D12C1BED-6030-4631-8F31-EA673C5FA02E}" sibTransId="{454A0304-4933-43D8-93AE-C22334840D1B}"/>
    <dgm:cxn modelId="{AD6E2694-39B8-41AA-B667-63A46F12AE3D}" srcId="{628FC9F5-7427-416A-876F-1BAA5CDA7FD0}" destId="{017226A9-2D7C-4D5A-896E-F6E4E451BD99}" srcOrd="4" destOrd="0" parTransId="{A74E00CB-199D-4808-A564-F255399CCB0C}" sibTransId="{EE143E86-63FA-4AAC-B6AF-160E91EF7DE2}"/>
    <dgm:cxn modelId="{D53AA19B-CD5D-47F4-BBD7-EC964FFB8030}" type="presOf" srcId="{3F1D4D2C-23A2-43C3-B601-A1635F42F0D9}" destId="{5FFD9C3B-A835-4386-9570-65CBDEDAD46F}" srcOrd="0" destOrd="0" presId="urn:microsoft.com/office/officeart/2005/8/layout/cycle3"/>
    <dgm:cxn modelId="{E614649D-921B-46F9-9F0F-96A8AEA42F6F}" type="presOf" srcId="{628FC9F5-7427-416A-876F-1BAA5CDA7FD0}" destId="{D615B65B-2CAA-4B7C-99E7-2E46C15061B7}" srcOrd="0" destOrd="0" presId="urn:microsoft.com/office/officeart/2005/8/layout/cycle3"/>
    <dgm:cxn modelId="{A81BF9A9-6B11-4CF9-85D7-702B871AB51B}" type="presOf" srcId="{37D2A853-BB09-4A09-88C5-9E1F97915B0B}" destId="{740020D7-0243-4DC6-A442-22043A60CE23}" srcOrd="0" destOrd="0" presId="urn:microsoft.com/office/officeart/2005/8/layout/cycle3"/>
    <dgm:cxn modelId="{41F259CE-1297-44FA-AF93-383CD4E150F7}" type="presOf" srcId="{5E028FAD-708A-4F58-9EA0-6438B84F99C0}" destId="{D7D27C9C-E92F-4EC9-B435-B10182D6FB57}" srcOrd="0" destOrd="0" presId="urn:microsoft.com/office/officeart/2005/8/layout/cycle3"/>
    <dgm:cxn modelId="{5E3DDBE1-8431-4A60-9FAD-7EB2F6BB2309}" srcId="{628FC9F5-7427-416A-876F-1BAA5CDA7FD0}" destId="{97E14544-7819-4B98-8463-77E52035AAE0}" srcOrd="0" destOrd="0" parTransId="{7FBD596A-1EC2-4D8A-B616-E9B1796BECC6}" sibTransId="{D5166DDA-A504-4285-AD00-1EED18175DAB}"/>
    <dgm:cxn modelId="{3A4A89E2-6D66-4103-975B-95A263E9D21F}" srcId="{628FC9F5-7427-416A-876F-1BAA5CDA7FD0}" destId="{EA80853C-3572-4D67-8CFA-F41CFAE8C0E2}" srcOrd="5" destOrd="0" parTransId="{F60CBE91-5729-4860-A4C7-1D6B51D3068B}" sibTransId="{76DD7B7C-005B-4B1B-A9F8-34BFF6E8F484}"/>
    <dgm:cxn modelId="{606664EC-DC40-445D-B3CB-E30672A18103}" srcId="{628FC9F5-7427-416A-876F-1BAA5CDA7FD0}" destId="{5E028FAD-708A-4F58-9EA0-6438B84F99C0}" srcOrd="2" destOrd="0" parTransId="{0EF09F8D-8CD7-438D-87B0-67E9875D3BE1}" sibTransId="{F742DA45-F176-4A1F-800E-8308407A3FC3}"/>
    <dgm:cxn modelId="{7D0940EF-6C4B-46AA-B4E7-8545800C71EA}" type="presOf" srcId="{7EF511AB-EF4D-4AD6-820B-D1932819F01C}" destId="{EE5E1796-F970-4DEE-A138-812BA8B52207}" srcOrd="0" destOrd="0" presId="urn:microsoft.com/office/officeart/2005/8/layout/cycle3"/>
    <dgm:cxn modelId="{F996E4EF-98A6-4480-9FC7-EB5FBE1DA9BF}" type="presOf" srcId="{EA80853C-3572-4D67-8CFA-F41CFAE8C0E2}" destId="{CF7FFD73-5289-4A56-80F4-6A995C590353}" srcOrd="0" destOrd="0" presId="urn:microsoft.com/office/officeart/2005/8/layout/cycle3"/>
    <dgm:cxn modelId="{D92C875E-B30C-4EE7-B90C-661A589E3D6A}" type="presParOf" srcId="{D615B65B-2CAA-4B7C-99E7-2E46C15061B7}" destId="{4BBC0031-175F-4C43-9554-D27DAD08304A}" srcOrd="0" destOrd="0" presId="urn:microsoft.com/office/officeart/2005/8/layout/cycle3"/>
    <dgm:cxn modelId="{7C45B336-99E7-4F5B-A71D-C4DB110E9092}" type="presParOf" srcId="{4BBC0031-175F-4C43-9554-D27DAD08304A}" destId="{77290496-8CE1-4CBD-AA6A-57763528FC20}" srcOrd="0" destOrd="0" presId="urn:microsoft.com/office/officeart/2005/8/layout/cycle3"/>
    <dgm:cxn modelId="{DBA45A31-4404-44B8-A9D6-FE5C97EADEF5}" type="presParOf" srcId="{4BBC0031-175F-4C43-9554-D27DAD08304A}" destId="{BF3ADC5F-FE90-46A8-9F63-8EE064328EB2}" srcOrd="1" destOrd="0" presId="urn:microsoft.com/office/officeart/2005/8/layout/cycle3"/>
    <dgm:cxn modelId="{BA4025BB-28F0-4D6E-89C5-60DEE0239644}" type="presParOf" srcId="{4BBC0031-175F-4C43-9554-D27DAD08304A}" destId="{5FFD9C3B-A835-4386-9570-65CBDEDAD46F}" srcOrd="2" destOrd="0" presId="urn:microsoft.com/office/officeart/2005/8/layout/cycle3"/>
    <dgm:cxn modelId="{71DC8C5D-827D-4122-8356-2C9FC513FC25}" type="presParOf" srcId="{4BBC0031-175F-4C43-9554-D27DAD08304A}" destId="{D7D27C9C-E92F-4EC9-B435-B10182D6FB57}" srcOrd="3" destOrd="0" presId="urn:microsoft.com/office/officeart/2005/8/layout/cycle3"/>
    <dgm:cxn modelId="{7D474327-00C2-445A-BC8C-6D6B987D8832}" type="presParOf" srcId="{4BBC0031-175F-4C43-9554-D27DAD08304A}" destId="{EE5E1796-F970-4DEE-A138-812BA8B52207}" srcOrd="4" destOrd="0" presId="urn:microsoft.com/office/officeart/2005/8/layout/cycle3"/>
    <dgm:cxn modelId="{AF2DA2CC-1313-41D2-B62B-FE40FA580349}" type="presParOf" srcId="{4BBC0031-175F-4C43-9554-D27DAD08304A}" destId="{6A2B874E-DB46-4068-811E-A5B678AF3456}" srcOrd="5" destOrd="0" presId="urn:microsoft.com/office/officeart/2005/8/layout/cycle3"/>
    <dgm:cxn modelId="{1F764FD7-0AD3-41B3-BE99-0471C5B03B4D}" type="presParOf" srcId="{4BBC0031-175F-4C43-9554-D27DAD08304A}" destId="{CF7FFD73-5289-4A56-80F4-6A995C590353}" srcOrd="6" destOrd="0" presId="urn:microsoft.com/office/officeart/2005/8/layout/cycle3"/>
    <dgm:cxn modelId="{D8009E27-61F2-4B1A-B05E-F2A3AAC54F66}" type="presParOf" srcId="{4BBC0031-175F-4C43-9554-D27DAD08304A}" destId="{740020D7-0243-4DC6-A442-22043A60CE23}" srcOrd="7" destOrd="0" presId="urn:microsoft.com/office/officeart/2005/8/layout/cycle3"/>
    <dgm:cxn modelId="{304F3E06-0FD2-46B5-9B46-2731D7625FA8}" type="presParOf" srcId="{4BBC0031-175F-4C43-9554-D27DAD08304A}" destId="{5BD11E84-DA69-4239-A6BB-064E04FA6DF2}"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28FC9F5-7427-416A-876F-1BAA5CDA7FD0}" type="doc">
      <dgm:prSet loTypeId="urn:microsoft.com/office/officeart/2005/8/layout/cycle3" loCatId="cycle" qsTypeId="urn:microsoft.com/office/officeart/2005/8/quickstyle/simple3" qsCatId="simple" csTypeId="urn:microsoft.com/office/officeart/2005/8/colors/colorful5" csCatId="colorful" phldr="1"/>
      <dgm:spPr/>
      <dgm:t>
        <a:bodyPr/>
        <a:lstStyle/>
        <a:p>
          <a:endParaRPr lang="en-US"/>
        </a:p>
      </dgm:t>
    </dgm:pt>
    <dgm:pt modelId="{97E14544-7819-4B98-8463-77E52035AAE0}">
      <dgm:prSet phldrT="[Text]" custT="1"/>
      <dgm:spPr/>
      <dgm:t>
        <a:bodyPr/>
        <a:lstStyle/>
        <a:p>
          <a:r>
            <a:rPr lang="en-US" sz="1200" b="1" dirty="0"/>
            <a:t>JULY</a:t>
          </a:r>
        </a:p>
        <a:p>
          <a:r>
            <a:rPr lang="en-US" sz="900" dirty="0"/>
            <a:t>Final Adoption of Work Program (AD)</a:t>
          </a:r>
        </a:p>
        <a:p>
          <a:r>
            <a:rPr lang="en-US" sz="900" dirty="0"/>
            <a:t>System opens for Tentative activities (G1)</a:t>
          </a:r>
        </a:p>
      </dgm:t>
    </dgm:pt>
    <dgm:pt modelId="{7FBD596A-1EC2-4D8A-B616-E9B1796BECC6}" type="parTrans" cxnId="{5E3DDBE1-8431-4A60-9FAD-7EB2F6BB2309}">
      <dgm:prSet/>
      <dgm:spPr/>
      <dgm:t>
        <a:bodyPr/>
        <a:lstStyle/>
        <a:p>
          <a:endParaRPr lang="en-US"/>
        </a:p>
      </dgm:t>
    </dgm:pt>
    <dgm:pt modelId="{D5166DDA-A504-4285-AD00-1EED18175DAB}" type="sibTrans" cxnId="{5E3DDBE1-8431-4A60-9FAD-7EB2F6BB2309}">
      <dgm:prSet/>
      <dgm:spPr>
        <a:solidFill>
          <a:schemeClr val="accent1">
            <a:lumMod val="75000"/>
          </a:schemeClr>
        </a:solidFill>
      </dgm:spPr>
      <dgm:t>
        <a:bodyPr/>
        <a:lstStyle/>
        <a:p>
          <a:endParaRPr lang="en-US"/>
        </a:p>
      </dgm:t>
    </dgm:pt>
    <dgm:pt modelId="{3F1D4D2C-23A2-43C3-B601-A1635F42F0D9}">
      <dgm:prSet phldrT="[Text]" custT="1"/>
      <dgm:spPr/>
      <dgm:t>
        <a:bodyPr/>
        <a:lstStyle/>
        <a:p>
          <a:r>
            <a:rPr lang="en-US" sz="1200" b="1" dirty="0"/>
            <a:t>AUGUST</a:t>
          </a:r>
        </a:p>
        <a:p>
          <a:r>
            <a:rPr lang="en-US" sz="900" dirty="0"/>
            <a:t>Assimilation of the Tentative Work Program (G1)</a:t>
          </a:r>
        </a:p>
      </dgm:t>
    </dgm:pt>
    <dgm:pt modelId="{5DA1605A-9EE1-447E-B329-786043598BC4}" type="parTrans" cxnId="{CBFC3F17-174B-41EC-A85B-84DD5A2E95EE}">
      <dgm:prSet/>
      <dgm:spPr/>
      <dgm:t>
        <a:bodyPr/>
        <a:lstStyle/>
        <a:p>
          <a:endParaRPr lang="en-US"/>
        </a:p>
      </dgm:t>
    </dgm:pt>
    <dgm:pt modelId="{A958598E-7E56-48D8-9170-CE1E068E2C82}" type="sibTrans" cxnId="{CBFC3F17-174B-41EC-A85B-84DD5A2E95EE}">
      <dgm:prSet/>
      <dgm:spPr/>
      <dgm:t>
        <a:bodyPr/>
        <a:lstStyle/>
        <a:p>
          <a:endParaRPr lang="en-US"/>
        </a:p>
      </dgm:t>
    </dgm:pt>
    <dgm:pt modelId="{5E028FAD-708A-4F58-9EA0-6438B84F99C0}">
      <dgm:prSet phldrT="[Text]" custT="1"/>
      <dgm:spPr/>
      <dgm:t>
        <a:bodyPr/>
        <a:lstStyle/>
        <a:p>
          <a:r>
            <a:rPr lang="en-US" sz="1200" b="1" dirty="0"/>
            <a:t>SEPTEMBER</a:t>
          </a:r>
        </a:p>
        <a:p>
          <a:r>
            <a:rPr lang="en-US" sz="900" dirty="0"/>
            <a:t>System closes to balance the </a:t>
          </a:r>
        </a:p>
        <a:p>
          <a:r>
            <a:rPr lang="en-US" sz="900" dirty="0"/>
            <a:t>Tentative (G1)</a:t>
          </a:r>
        </a:p>
      </dgm:t>
    </dgm:pt>
    <dgm:pt modelId="{0EF09F8D-8CD7-438D-87B0-67E9875D3BE1}" type="parTrans" cxnId="{606664EC-DC40-445D-B3CB-E30672A18103}">
      <dgm:prSet/>
      <dgm:spPr/>
      <dgm:t>
        <a:bodyPr/>
        <a:lstStyle/>
        <a:p>
          <a:endParaRPr lang="en-US"/>
        </a:p>
      </dgm:t>
    </dgm:pt>
    <dgm:pt modelId="{F742DA45-F176-4A1F-800E-8308407A3FC3}" type="sibTrans" cxnId="{606664EC-DC40-445D-B3CB-E30672A18103}">
      <dgm:prSet/>
      <dgm:spPr/>
      <dgm:t>
        <a:bodyPr/>
        <a:lstStyle/>
        <a:p>
          <a:endParaRPr lang="en-US"/>
        </a:p>
      </dgm:t>
    </dgm:pt>
    <dgm:pt modelId="{7EF511AB-EF4D-4AD6-820B-D1932819F01C}">
      <dgm:prSet phldrT="[Text]" custT="1"/>
      <dgm:spPr/>
      <dgm:t>
        <a:bodyPr/>
        <a:lstStyle/>
        <a:p>
          <a:r>
            <a:rPr lang="en-US" sz="1200" b="1" dirty="0"/>
            <a:t>OCTOBER</a:t>
          </a:r>
        </a:p>
        <a:p>
          <a:r>
            <a:rPr lang="en-US" sz="900" dirty="0"/>
            <a:t>Hold Work Program E-Public Hearing &amp; present Tentative (G1) to the TPO’s</a:t>
          </a:r>
        </a:p>
      </dgm:t>
    </dgm:pt>
    <dgm:pt modelId="{C13924E7-3434-4BA4-BC58-C261CEFA2102}" type="parTrans" cxnId="{E89A2B00-33BF-4E9F-AEA2-055768F4DCB3}">
      <dgm:prSet/>
      <dgm:spPr/>
      <dgm:t>
        <a:bodyPr/>
        <a:lstStyle/>
        <a:p>
          <a:endParaRPr lang="en-US"/>
        </a:p>
      </dgm:t>
    </dgm:pt>
    <dgm:pt modelId="{CB2174F8-36FA-4D38-BB35-D494D2AF093B}" type="sibTrans" cxnId="{E89A2B00-33BF-4E9F-AEA2-055768F4DCB3}">
      <dgm:prSet/>
      <dgm:spPr/>
      <dgm:t>
        <a:bodyPr/>
        <a:lstStyle/>
        <a:p>
          <a:endParaRPr lang="en-US"/>
        </a:p>
      </dgm:t>
    </dgm:pt>
    <dgm:pt modelId="{017226A9-2D7C-4D5A-896E-F6E4E451BD99}">
      <dgm:prSet phldrT="[Text]" custT="1"/>
      <dgm:spPr/>
      <dgm:t>
        <a:bodyPr/>
        <a:lstStyle/>
        <a:p>
          <a:r>
            <a:rPr lang="en-US" sz="1200" b="1" dirty="0"/>
            <a:t>NOVEMBER</a:t>
          </a:r>
        </a:p>
        <a:p>
          <a:r>
            <a:rPr lang="en-US" sz="900" dirty="0"/>
            <a:t>Secretary Review by Central Office &amp; Florida Transportation Commission Assessment</a:t>
          </a:r>
        </a:p>
      </dgm:t>
    </dgm:pt>
    <dgm:pt modelId="{A74E00CB-199D-4808-A564-F255399CCB0C}" type="parTrans" cxnId="{AD6E2694-39B8-41AA-B667-63A46F12AE3D}">
      <dgm:prSet/>
      <dgm:spPr/>
      <dgm:t>
        <a:bodyPr/>
        <a:lstStyle/>
        <a:p>
          <a:endParaRPr lang="en-US"/>
        </a:p>
      </dgm:t>
    </dgm:pt>
    <dgm:pt modelId="{EE143E86-63FA-4AAC-B6AF-160E91EF7DE2}" type="sibTrans" cxnId="{AD6E2694-39B8-41AA-B667-63A46F12AE3D}">
      <dgm:prSet/>
      <dgm:spPr/>
      <dgm:t>
        <a:bodyPr/>
        <a:lstStyle/>
        <a:p>
          <a:endParaRPr lang="en-US"/>
        </a:p>
      </dgm:t>
    </dgm:pt>
    <dgm:pt modelId="{EA80853C-3572-4D67-8CFA-F41CFAE8C0E2}">
      <dgm:prSet custT="1"/>
      <dgm:spPr/>
      <dgm:t>
        <a:bodyPr/>
        <a:lstStyle/>
        <a:p>
          <a:r>
            <a:rPr lang="en-US" sz="1200" b="1" dirty="0"/>
            <a:t>DECEMBER</a:t>
          </a:r>
        </a:p>
        <a:p>
          <a:r>
            <a:rPr lang="en-US" sz="900" dirty="0"/>
            <a:t>Central Office submits Tentative (G1) to Governor’s Office &amp; Legislature</a:t>
          </a:r>
        </a:p>
      </dgm:t>
    </dgm:pt>
    <dgm:pt modelId="{F60CBE91-5729-4860-A4C7-1D6B51D3068B}" type="parTrans" cxnId="{3A4A89E2-6D66-4103-975B-95A263E9D21F}">
      <dgm:prSet/>
      <dgm:spPr/>
      <dgm:t>
        <a:bodyPr/>
        <a:lstStyle/>
        <a:p>
          <a:endParaRPr lang="en-US"/>
        </a:p>
      </dgm:t>
    </dgm:pt>
    <dgm:pt modelId="{76DD7B7C-005B-4B1B-A9F8-34BFF6E8F484}" type="sibTrans" cxnId="{3A4A89E2-6D66-4103-975B-95A263E9D21F}">
      <dgm:prSet/>
      <dgm:spPr/>
      <dgm:t>
        <a:bodyPr/>
        <a:lstStyle/>
        <a:p>
          <a:endParaRPr lang="en-US"/>
        </a:p>
      </dgm:t>
    </dgm:pt>
    <dgm:pt modelId="{37D2A853-BB09-4A09-88C5-9E1F97915B0B}">
      <dgm:prSet custT="1"/>
      <dgm:spPr/>
      <dgm:t>
        <a:bodyPr/>
        <a:lstStyle/>
        <a:p>
          <a:r>
            <a:rPr lang="en-US" sz="1200" b="1" dirty="0"/>
            <a:t>JANUARY</a:t>
          </a:r>
        </a:p>
        <a:p>
          <a:r>
            <a:rPr lang="en-US" sz="900" dirty="0"/>
            <a:t>Statewide Public Hearing</a:t>
          </a:r>
        </a:p>
        <a:p>
          <a:r>
            <a:rPr lang="en-US" sz="900" dirty="0"/>
            <a:t>Legislature Convenes</a:t>
          </a:r>
        </a:p>
      </dgm:t>
    </dgm:pt>
    <dgm:pt modelId="{E47FCA21-C5E0-491B-A2C3-5F96C40177BA}" type="parTrans" cxnId="{FD766513-F239-4C61-BC45-3E1D58ECBB58}">
      <dgm:prSet/>
      <dgm:spPr/>
      <dgm:t>
        <a:bodyPr/>
        <a:lstStyle/>
        <a:p>
          <a:endParaRPr lang="en-US"/>
        </a:p>
      </dgm:t>
    </dgm:pt>
    <dgm:pt modelId="{54542F70-85FA-42A4-AE19-5633630570CE}" type="sibTrans" cxnId="{FD766513-F239-4C61-BC45-3E1D58ECBB58}">
      <dgm:prSet/>
      <dgm:spPr/>
      <dgm:t>
        <a:bodyPr/>
        <a:lstStyle/>
        <a:p>
          <a:endParaRPr lang="en-US"/>
        </a:p>
      </dgm:t>
    </dgm:pt>
    <dgm:pt modelId="{18698D89-B648-4B9A-A5BF-BE2AF0044C4B}">
      <dgm:prSet custT="1"/>
      <dgm:spPr/>
      <dgm:t>
        <a:bodyPr/>
        <a:lstStyle/>
        <a:p>
          <a:r>
            <a:rPr lang="en-US" sz="1200" b="1" dirty="0"/>
            <a:t>FEBRUARY-JUNE</a:t>
          </a:r>
        </a:p>
        <a:p>
          <a:r>
            <a:rPr lang="en-US" sz="900" dirty="0"/>
            <a:t>Address concerns and make final decisions</a:t>
          </a:r>
        </a:p>
      </dgm:t>
    </dgm:pt>
    <dgm:pt modelId="{D12C1BED-6030-4631-8F31-EA673C5FA02E}" type="parTrans" cxnId="{55E39F80-A3DA-4C17-974A-7C97393E7C2B}">
      <dgm:prSet/>
      <dgm:spPr/>
      <dgm:t>
        <a:bodyPr/>
        <a:lstStyle/>
        <a:p>
          <a:endParaRPr lang="en-US"/>
        </a:p>
      </dgm:t>
    </dgm:pt>
    <dgm:pt modelId="{454A0304-4933-43D8-93AE-C22334840D1B}" type="sibTrans" cxnId="{55E39F80-A3DA-4C17-974A-7C97393E7C2B}">
      <dgm:prSet/>
      <dgm:spPr/>
      <dgm:t>
        <a:bodyPr/>
        <a:lstStyle/>
        <a:p>
          <a:endParaRPr lang="en-US"/>
        </a:p>
      </dgm:t>
    </dgm:pt>
    <dgm:pt modelId="{D615B65B-2CAA-4B7C-99E7-2E46C15061B7}" type="pres">
      <dgm:prSet presAssocID="{628FC9F5-7427-416A-876F-1BAA5CDA7FD0}" presName="Name0" presStyleCnt="0">
        <dgm:presLayoutVars>
          <dgm:dir/>
          <dgm:resizeHandles val="exact"/>
        </dgm:presLayoutVars>
      </dgm:prSet>
      <dgm:spPr/>
    </dgm:pt>
    <dgm:pt modelId="{4BBC0031-175F-4C43-9554-D27DAD08304A}" type="pres">
      <dgm:prSet presAssocID="{628FC9F5-7427-416A-876F-1BAA5CDA7FD0}" presName="cycle" presStyleCnt="0"/>
      <dgm:spPr/>
    </dgm:pt>
    <dgm:pt modelId="{77290496-8CE1-4CBD-AA6A-57763528FC20}" type="pres">
      <dgm:prSet presAssocID="{97E14544-7819-4B98-8463-77E52035AAE0}" presName="nodeFirstNode" presStyleLbl="node1" presStyleIdx="0" presStyleCnt="8" custScaleX="148181" custScaleY="168329" custRadScaleRad="86744" custRadScaleInc="0">
        <dgm:presLayoutVars>
          <dgm:bulletEnabled val="1"/>
        </dgm:presLayoutVars>
      </dgm:prSet>
      <dgm:spPr/>
    </dgm:pt>
    <dgm:pt modelId="{BF3ADC5F-FE90-46A8-9F63-8EE064328EB2}" type="pres">
      <dgm:prSet presAssocID="{D5166DDA-A504-4285-AD00-1EED18175DAB}" presName="sibTransFirstNode" presStyleLbl="bgShp" presStyleIdx="0" presStyleCnt="1" custScaleX="92395"/>
      <dgm:spPr/>
    </dgm:pt>
    <dgm:pt modelId="{5FFD9C3B-A835-4386-9570-65CBDEDAD46F}" type="pres">
      <dgm:prSet presAssocID="{3F1D4D2C-23A2-43C3-B601-A1635F42F0D9}" presName="nodeFollowingNodes" presStyleLbl="node1" presStyleIdx="1" presStyleCnt="8" custScaleX="132675" custScaleY="121102" custRadScaleRad="111874" custRadScaleInc="56278">
        <dgm:presLayoutVars>
          <dgm:bulletEnabled val="1"/>
        </dgm:presLayoutVars>
      </dgm:prSet>
      <dgm:spPr/>
    </dgm:pt>
    <dgm:pt modelId="{D7D27C9C-E92F-4EC9-B435-B10182D6FB57}" type="pres">
      <dgm:prSet presAssocID="{5E028FAD-708A-4F58-9EA0-6438B84F99C0}" presName="nodeFollowingNodes" presStyleLbl="node1" presStyleIdx="2" presStyleCnt="8" custScaleX="123706" custScaleY="136784" custRadScaleRad="105234" custRadScaleInc="15741">
        <dgm:presLayoutVars>
          <dgm:bulletEnabled val="1"/>
        </dgm:presLayoutVars>
      </dgm:prSet>
      <dgm:spPr/>
    </dgm:pt>
    <dgm:pt modelId="{EE5E1796-F970-4DEE-A138-812BA8B52207}" type="pres">
      <dgm:prSet presAssocID="{7EF511AB-EF4D-4AD6-820B-D1932819F01C}" presName="nodeFollowingNodes" presStyleLbl="node1" presStyleIdx="3" presStyleCnt="8" custScaleX="148873" custScaleY="130796" custRadScaleRad="118422" custRadScaleInc="-31474">
        <dgm:presLayoutVars>
          <dgm:bulletEnabled val="1"/>
        </dgm:presLayoutVars>
      </dgm:prSet>
      <dgm:spPr/>
    </dgm:pt>
    <dgm:pt modelId="{6A2B874E-DB46-4068-811E-A5B678AF3456}" type="pres">
      <dgm:prSet presAssocID="{017226A9-2D7C-4D5A-896E-F6E4E451BD99}" presName="nodeFollowingNodes" presStyleLbl="node1" presStyleIdx="4" presStyleCnt="8" custScaleX="121192" custScaleY="193067" custRadScaleRad="85262" custRadScaleInc="5529">
        <dgm:presLayoutVars>
          <dgm:bulletEnabled val="1"/>
        </dgm:presLayoutVars>
      </dgm:prSet>
      <dgm:spPr/>
    </dgm:pt>
    <dgm:pt modelId="{CF7FFD73-5289-4A56-80F4-6A995C590353}" type="pres">
      <dgm:prSet presAssocID="{EA80853C-3572-4D67-8CFA-F41CFAE8C0E2}" presName="nodeFollowingNodes" presStyleLbl="node1" presStyleIdx="5" presStyleCnt="8" custScaleX="123566" custScaleY="139619" custRadScaleRad="113153" custRadScaleInc="23322">
        <dgm:presLayoutVars>
          <dgm:bulletEnabled val="1"/>
        </dgm:presLayoutVars>
      </dgm:prSet>
      <dgm:spPr/>
    </dgm:pt>
    <dgm:pt modelId="{740020D7-0243-4DC6-A442-22043A60CE23}" type="pres">
      <dgm:prSet presAssocID="{37D2A853-BB09-4A09-88C5-9E1F97915B0B}" presName="nodeFollowingNodes" presStyleLbl="node1" presStyleIdx="6" presStyleCnt="8" custScaleX="106756" custScaleY="151656" custRadScaleRad="101626" custRadScaleInc="-18738">
        <dgm:presLayoutVars>
          <dgm:bulletEnabled val="1"/>
        </dgm:presLayoutVars>
      </dgm:prSet>
      <dgm:spPr/>
    </dgm:pt>
    <dgm:pt modelId="{5BD11E84-DA69-4239-A6BB-064E04FA6DF2}" type="pres">
      <dgm:prSet presAssocID="{18698D89-B648-4B9A-A5BF-BE2AF0044C4B}" presName="nodeFollowingNodes" presStyleLbl="node1" presStyleIdx="7" presStyleCnt="8" custScaleX="124570" custScaleY="130134" custRadScaleRad="99038" custRadScaleInc="-46252">
        <dgm:presLayoutVars>
          <dgm:bulletEnabled val="1"/>
        </dgm:presLayoutVars>
      </dgm:prSet>
      <dgm:spPr/>
    </dgm:pt>
  </dgm:ptLst>
  <dgm:cxnLst>
    <dgm:cxn modelId="{E89A2B00-33BF-4E9F-AEA2-055768F4DCB3}" srcId="{628FC9F5-7427-416A-876F-1BAA5CDA7FD0}" destId="{7EF511AB-EF4D-4AD6-820B-D1932819F01C}" srcOrd="3" destOrd="0" parTransId="{C13924E7-3434-4BA4-BC58-C261CEFA2102}" sibTransId="{CB2174F8-36FA-4D38-BB35-D494D2AF093B}"/>
    <dgm:cxn modelId="{6A42AA07-8661-40A7-9205-972F5F8FC517}" type="presOf" srcId="{18698D89-B648-4B9A-A5BF-BE2AF0044C4B}" destId="{5BD11E84-DA69-4239-A6BB-064E04FA6DF2}" srcOrd="0" destOrd="0" presId="urn:microsoft.com/office/officeart/2005/8/layout/cycle3"/>
    <dgm:cxn modelId="{FD766513-F239-4C61-BC45-3E1D58ECBB58}" srcId="{628FC9F5-7427-416A-876F-1BAA5CDA7FD0}" destId="{37D2A853-BB09-4A09-88C5-9E1F97915B0B}" srcOrd="6" destOrd="0" parTransId="{E47FCA21-C5E0-491B-A2C3-5F96C40177BA}" sibTransId="{54542F70-85FA-42A4-AE19-5633630570CE}"/>
    <dgm:cxn modelId="{A52F5B16-5B0B-4448-8590-29B5D102D1B9}" type="presOf" srcId="{D5166DDA-A504-4285-AD00-1EED18175DAB}" destId="{BF3ADC5F-FE90-46A8-9F63-8EE064328EB2}" srcOrd="0" destOrd="0" presId="urn:microsoft.com/office/officeart/2005/8/layout/cycle3"/>
    <dgm:cxn modelId="{CBFC3F17-174B-41EC-A85B-84DD5A2E95EE}" srcId="{628FC9F5-7427-416A-876F-1BAA5CDA7FD0}" destId="{3F1D4D2C-23A2-43C3-B601-A1635F42F0D9}" srcOrd="1" destOrd="0" parTransId="{5DA1605A-9EE1-447E-B329-786043598BC4}" sibTransId="{A958598E-7E56-48D8-9170-CE1E068E2C82}"/>
    <dgm:cxn modelId="{01B7FF19-02D8-491A-A4FA-23CA319330CE}" type="presOf" srcId="{97E14544-7819-4B98-8463-77E52035AAE0}" destId="{77290496-8CE1-4CBD-AA6A-57763528FC20}" srcOrd="0" destOrd="0" presId="urn:microsoft.com/office/officeart/2005/8/layout/cycle3"/>
    <dgm:cxn modelId="{B905A828-3A02-4DF0-8331-84BAB54CB593}" type="presOf" srcId="{017226A9-2D7C-4D5A-896E-F6E4E451BD99}" destId="{6A2B874E-DB46-4068-811E-A5B678AF3456}" srcOrd="0" destOrd="0" presId="urn:microsoft.com/office/officeart/2005/8/layout/cycle3"/>
    <dgm:cxn modelId="{55E39F80-A3DA-4C17-974A-7C97393E7C2B}" srcId="{628FC9F5-7427-416A-876F-1BAA5CDA7FD0}" destId="{18698D89-B648-4B9A-A5BF-BE2AF0044C4B}" srcOrd="7" destOrd="0" parTransId="{D12C1BED-6030-4631-8F31-EA673C5FA02E}" sibTransId="{454A0304-4933-43D8-93AE-C22334840D1B}"/>
    <dgm:cxn modelId="{AD6E2694-39B8-41AA-B667-63A46F12AE3D}" srcId="{628FC9F5-7427-416A-876F-1BAA5CDA7FD0}" destId="{017226A9-2D7C-4D5A-896E-F6E4E451BD99}" srcOrd="4" destOrd="0" parTransId="{A74E00CB-199D-4808-A564-F255399CCB0C}" sibTransId="{EE143E86-63FA-4AAC-B6AF-160E91EF7DE2}"/>
    <dgm:cxn modelId="{D53AA19B-CD5D-47F4-BBD7-EC964FFB8030}" type="presOf" srcId="{3F1D4D2C-23A2-43C3-B601-A1635F42F0D9}" destId="{5FFD9C3B-A835-4386-9570-65CBDEDAD46F}" srcOrd="0" destOrd="0" presId="urn:microsoft.com/office/officeart/2005/8/layout/cycle3"/>
    <dgm:cxn modelId="{E614649D-921B-46F9-9F0F-96A8AEA42F6F}" type="presOf" srcId="{628FC9F5-7427-416A-876F-1BAA5CDA7FD0}" destId="{D615B65B-2CAA-4B7C-99E7-2E46C15061B7}" srcOrd="0" destOrd="0" presId="urn:microsoft.com/office/officeart/2005/8/layout/cycle3"/>
    <dgm:cxn modelId="{A81BF9A9-6B11-4CF9-85D7-702B871AB51B}" type="presOf" srcId="{37D2A853-BB09-4A09-88C5-9E1F97915B0B}" destId="{740020D7-0243-4DC6-A442-22043A60CE23}" srcOrd="0" destOrd="0" presId="urn:microsoft.com/office/officeart/2005/8/layout/cycle3"/>
    <dgm:cxn modelId="{41F259CE-1297-44FA-AF93-383CD4E150F7}" type="presOf" srcId="{5E028FAD-708A-4F58-9EA0-6438B84F99C0}" destId="{D7D27C9C-E92F-4EC9-B435-B10182D6FB57}" srcOrd="0" destOrd="0" presId="urn:microsoft.com/office/officeart/2005/8/layout/cycle3"/>
    <dgm:cxn modelId="{5E3DDBE1-8431-4A60-9FAD-7EB2F6BB2309}" srcId="{628FC9F5-7427-416A-876F-1BAA5CDA7FD0}" destId="{97E14544-7819-4B98-8463-77E52035AAE0}" srcOrd="0" destOrd="0" parTransId="{7FBD596A-1EC2-4D8A-B616-E9B1796BECC6}" sibTransId="{D5166DDA-A504-4285-AD00-1EED18175DAB}"/>
    <dgm:cxn modelId="{3A4A89E2-6D66-4103-975B-95A263E9D21F}" srcId="{628FC9F5-7427-416A-876F-1BAA5CDA7FD0}" destId="{EA80853C-3572-4D67-8CFA-F41CFAE8C0E2}" srcOrd="5" destOrd="0" parTransId="{F60CBE91-5729-4860-A4C7-1D6B51D3068B}" sibTransId="{76DD7B7C-005B-4B1B-A9F8-34BFF6E8F484}"/>
    <dgm:cxn modelId="{606664EC-DC40-445D-B3CB-E30672A18103}" srcId="{628FC9F5-7427-416A-876F-1BAA5CDA7FD0}" destId="{5E028FAD-708A-4F58-9EA0-6438B84F99C0}" srcOrd="2" destOrd="0" parTransId="{0EF09F8D-8CD7-438D-87B0-67E9875D3BE1}" sibTransId="{F742DA45-F176-4A1F-800E-8308407A3FC3}"/>
    <dgm:cxn modelId="{7D0940EF-6C4B-46AA-B4E7-8545800C71EA}" type="presOf" srcId="{7EF511AB-EF4D-4AD6-820B-D1932819F01C}" destId="{EE5E1796-F970-4DEE-A138-812BA8B52207}" srcOrd="0" destOrd="0" presId="urn:microsoft.com/office/officeart/2005/8/layout/cycle3"/>
    <dgm:cxn modelId="{F996E4EF-98A6-4480-9FC7-EB5FBE1DA9BF}" type="presOf" srcId="{EA80853C-3572-4D67-8CFA-F41CFAE8C0E2}" destId="{CF7FFD73-5289-4A56-80F4-6A995C590353}" srcOrd="0" destOrd="0" presId="urn:microsoft.com/office/officeart/2005/8/layout/cycle3"/>
    <dgm:cxn modelId="{D92C875E-B30C-4EE7-B90C-661A589E3D6A}" type="presParOf" srcId="{D615B65B-2CAA-4B7C-99E7-2E46C15061B7}" destId="{4BBC0031-175F-4C43-9554-D27DAD08304A}" srcOrd="0" destOrd="0" presId="urn:microsoft.com/office/officeart/2005/8/layout/cycle3"/>
    <dgm:cxn modelId="{7C45B336-99E7-4F5B-A71D-C4DB110E9092}" type="presParOf" srcId="{4BBC0031-175F-4C43-9554-D27DAD08304A}" destId="{77290496-8CE1-4CBD-AA6A-57763528FC20}" srcOrd="0" destOrd="0" presId="urn:microsoft.com/office/officeart/2005/8/layout/cycle3"/>
    <dgm:cxn modelId="{DBA45A31-4404-44B8-A9D6-FE5C97EADEF5}" type="presParOf" srcId="{4BBC0031-175F-4C43-9554-D27DAD08304A}" destId="{BF3ADC5F-FE90-46A8-9F63-8EE064328EB2}" srcOrd="1" destOrd="0" presId="urn:microsoft.com/office/officeart/2005/8/layout/cycle3"/>
    <dgm:cxn modelId="{BA4025BB-28F0-4D6E-89C5-60DEE0239644}" type="presParOf" srcId="{4BBC0031-175F-4C43-9554-D27DAD08304A}" destId="{5FFD9C3B-A835-4386-9570-65CBDEDAD46F}" srcOrd="2" destOrd="0" presId="urn:microsoft.com/office/officeart/2005/8/layout/cycle3"/>
    <dgm:cxn modelId="{71DC8C5D-827D-4122-8356-2C9FC513FC25}" type="presParOf" srcId="{4BBC0031-175F-4C43-9554-D27DAD08304A}" destId="{D7D27C9C-E92F-4EC9-B435-B10182D6FB57}" srcOrd="3" destOrd="0" presId="urn:microsoft.com/office/officeart/2005/8/layout/cycle3"/>
    <dgm:cxn modelId="{7D474327-00C2-445A-BC8C-6D6B987D8832}" type="presParOf" srcId="{4BBC0031-175F-4C43-9554-D27DAD08304A}" destId="{EE5E1796-F970-4DEE-A138-812BA8B52207}" srcOrd="4" destOrd="0" presId="urn:microsoft.com/office/officeart/2005/8/layout/cycle3"/>
    <dgm:cxn modelId="{AF2DA2CC-1313-41D2-B62B-FE40FA580349}" type="presParOf" srcId="{4BBC0031-175F-4C43-9554-D27DAD08304A}" destId="{6A2B874E-DB46-4068-811E-A5B678AF3456}" srcOrd="5" destOrd="0" presId="urn:microsoft.com/office/officeart/2005/8/layout/cycle3"/>
    <dgm:cxn modelId="{1F764FD7-0AD3-41B3-BE99-0471C5B03B4D}" type="presParOf" srcId="{4BBC0031-175F-4C43-9554-D27DAD08304A}" destId="{CF7FFD73-5289-4A56-80F4-6A995C590353}" srcOrd="6" destOrd="0" presId="urn:microsoft.com/office/officeart/2005/8/layout/cycle3"/>
    <dgm:cxn modelId="{D8009E27-61F2-4B1A-B05E-F2A3AAC54F66}" type="presParOf" srcId="{4BBC0031-175F-4C43-9554-D27DAD08304A}" destId="{740020D7-0243-4DC6-A442-22043A60CE23}" srcOrd="7" destOrd="0" presId="urn:microsoft.com/office/officeart/2005/8/layout/cycle3"/>
    <dgm:cxn modelId="{304F3E06-0FD2-46B5-9B46-2731D7625FA8}" type="presParOf" srcId="{4BBC0031-175F-4C43-9554-D27DAD08304A}" destId="{5BD11E84-DA69-4239-A6BB-064E04FA6DF2}" srcOrd="8" destOrd="0" presId="urn:microsoft.com/office/officeart/2005/8/layout/cycle3"/>
  </dgm:cxnLst>
  <dgm:bg>
    <a:blipFill>
      <a:blip xmlns:r="http://schemas.openxmlformats.org/officeDocument/2006/relationships" r:embed="rId1" cstate="print">
        <a:clrChange>
          <a:clrFrom>
            <a:srgbClr val="000000"/>
          </a:clrFrom>
          <a:clrTo>
            <a:srgbClr val="000000">
              <a:alpha val="0"/>
            </a:srgbClr>
          </a:clrTo>
        </a:clrChange>
        <a:extLst>
          <a:ext uri="{BEBA8EAE-BF5A-486C-A8C5-ECC9F3942E4B}">
            <a14:imgProps xmlns:a14="http://schemas.microsoft.com/office/drawing/2010/main">
              <a14:imgLayer r:embed="rId2">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ADC5F-FE90-46A8-9F63-8EE064328EB2}">
      <dsp:nvSpPr>
        <dsp:cNvPr id="0" name=""/>
        <dsp:cNvSpPr/>
      </dsp:nvSpPr>
      <dsp:spPr>
        <a:xfrm>
          <a:off x="240952" y="315767"/>
          <a:ext cx="4029101" cy="4029101"/>
        </a:xfrm>
        <a:prstGeom prst="circularArrow">
          <a:avLst>
            <a:gd name="adj1" fmla="val 5544"/>
            <a:gd name="adj2" fmla="val 330680"/>
            <a:gd name="adj3" fmla="val 14104652"/>
            <a:gd name="adj4" fmla="val 17188983"/>
            <a:gd name="adj5" fmla="val 5757"/>
          </a:avLst>
        </a:prstGeom>
        <a:solidFill>
          <a:schemeClr val="accent1">
            <a:lumMod val="75000"/>
          </a:schemeClr>
        </a:solidFill>
        <a:ln>
          <a:noFill/>
        </a:ln>
        <a:effectLst/>
      </dsp:spPr>
      <dsp:style>
        <a:lnRef idx="0">
          <a:scrgbClr r="0" g="0" b="0"/>
        </a:lnRef>
        <a:fillRef idx="1">
          <a:scrgbClr r="0" g="0" b="0"/>
        </a:fillRef>
        <a:effectRef idx="1">
          <a:scrgbClr r="0" g="0" b="0"/>
        </a:effectRef>
        <a:fontRef idx="minor"/>
      </dsp:style>
    </dsp:sp>
    <dsp:sp modelId="{77290496-8CE1-4CBD-AA6A-57763528FC20}">
      <dsp:nvSpPr>
        <dsp:cNvPr id="0" name=""/>
        <dsp:cNvSpPr/>
      </dsp:nvSpPr>
      <dsp:spPr>
        <a:xfrm>
          <a:off x="1449123" y="268555"/>
          <a:ext cx="1612760" cy="934331"/>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JULY</a:t>
          </a:r>
        </a:p>
        <a:p>
          <a:pPr marL="0" lvl="0" indent="0" algn="ctr" defTabSz="533400">
            <a:lnSpc>
              <a:spcPct val="90000"/>
            </a:lnSpc>
            <a:spcBef>
              <a:spcPct val="0"/>
            </a:spcBef>
            <a:spcAft>
              <a:spcPct val="35000"/>
            </a:spcAft>
            <a:buNone/>
          </a:pPr>
          <a:r>
            <a:rPr lang="en-US" sz="900" kern="1200" dirty="0"/>
            <a:t>Final Adoption of Work Program (AD)</a:t>
          </a:r>
        </a:p>
        <a:p>
          <a:pPr marL="0" lvl="0" indent="0" algn="ctr" defTabSz="533400">
            <a:lnSpc>
              <a:spcPct val="90000"/>
            </a:lnSpc>
            <a:spcBef>
              <a:spcPct val="0"/>
            </a:spcBef>
            <a:spcAft>
              <a:spcPct val="35000"/>
            </a:spcAft>
            <a:buNone/>
          </a:pPr>
          <a:r>
            <a:rPr lang="en-US" sz="900" kern="1200" dirty="0"/>
            <a:t>System opens for tentative activities (G1)</a:t>
          </a:r>
        </a:p>
      </dsp:txBody>
      <dsp:txXfrm>
        <a:off x="1494733" y="314165"/>
        <a:ext cx="1521540" cy="843111"/>
      </dsp:txXfrm>
    </dsp:sp>
    <dsp:sp modelId="{5FFD9C3B-A835-4386-9570-65CBDEDAD46F}">
      <dsp:nvSpPr>
        <dsp:cNvPr id="0" name=""/>
        <dsp:cNvSpPr/>
      </dsp:nvSpPr>
      <dsp:spPr>
        <a:xfrm>
          <a:off x="2595286" y="1269714"/>
          <a:ext cx="1936956" cy="803598"/>
        </a:xfrm>
        <a:prstGeom prst="round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AUGUST-OCTOBER</a:t>
          </a:r>
        </a:p>
        <a:p>
          <a:pPr marL="0" lvl="0" indent="0" algn="ctr" defTabSz="533400">
            <a:lnSpc>
              <a:spcPct val="90000"/>
            </a:lnSpc>
            <a:spcBef>
              <a:spcPct val="0"/>
            </a:spcBef>
            <a:spcAft>
              <a:spcPct val="35000"/>
            </a:spcAft>
            <a:buNone/>
          </a:pPr>
          <a:r>
            <a:rPr lang="en-US" sz="900" kern="1200" dirty="0"/>
            <a:t>Assimilation of the Tentative Work Program (G1</a:t>
          </a:r>
          <a:r>
            <a:rPr lang="en-US" sz="1400" kern="1200" dirty="0"/>
            <a:t>)</a:t>
          </a:r>
        </a:p>
      </dsp:txBody>
      <dsp:txXfrm>
        <a:off x="2634514" y="1308942"/>
        <a:ext cx="1858500" cy="725142"/>
      </dsp:txXfrm>
    </dsp:sp>
    <dsp:sp modelId="{D7D27C9C-E92F-4EC9-B435-B10182D6FB57}">
      <dsp:nvSpPr>
        <dsp:cNvPr id="0" name=""/>
        <dsp:cNvSpPr/>
      </dsp:nvSpPr>
      <dsp:spPr>
        <a:xfrm>
          <a:off x="3146469" y="2124741"/>
          <a:ext cx="1439178" cy="968341"/>
        </a:xfrm>
        <a:prstGeom prst="round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NOVEMBER</a:t>
          </a:r>
        </a:p>
        <a:p>
          <a:pPr marL="0" lvl="0" indent="0" algn="ctr" defTabSz="533400">
            <a:lnSpc>
              <a:spcPct val="90000"/>
            </a:lnSpc>
            <a:spcBef>
              <a:spcPct val="0"/>
            </a:spcBef>
            <a:spcAft>
              <a:spcPct val="35000"/>
            </a:spcAft>
            <a:buNone/>
          </a:pPr>
          <a:r>
            <a:rPr lang="en-US" sz="900" kern="1200" dirty="0"/>
            <a:t>System closes to balance the Tentative Work Program (G1)</a:t>
          </a:r>
        </a:p>
      </dsp:txBody>
      <dsp:txXfrm>
        <a:off x="3193740" y="2172012"/>
        <a:ext cx="1344636" cy="873799"/>
      </dsp:txXfrm>
    </dsp:sp>
    <dsp:sp modelId="{EE5E1796-F970-4DEE-A138-812BA8B52207}">
      <dsp:nvSpPr>
        <dsp:cNvPr id="0" name=""/>
        <dsp:cNvSpPr/>
      </dsp:nvSpPr>
      <dsp:spPr>
        <a:xfrm>
          <a:off x="3023349" y="3254496"/>
          <a:ext cx="1508893" cy="925071"/>
        </a:xfrm>
        <a:prstGeom prst="round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DECEMBER</a:t>
          </a:r>
        </a:p>
        <a:p>
          <a:pPr marL="0" lvl="0" indent="0" algn="ctr" defTabSz="533400">
            <a:lnSpc>
              <a:spcPct val="90000"/>
            </a:lnSpc>
            <a:spcBef>
              <a:spcPct val="0"/>
            </a:spcBef>
            <a:spcAft>
              <a:spcPct val="35000"/>
            </a:spcAft>
            <a:buNone/>
          </a:pPr>
          <a:r>
            <a:rPr lang="en-US" sz="900" kern="1200" dirty="0"/>
            <a:t>Hold Work Program E-Public Hearing &amp; present tentative to the TPO’s</a:t>
          </a:r>
        </a:p>
      </dsp:txBody>
      <dsp:txXfrm>
        <a:off x="3068507" y="3299654"/>
        <a:ext cx="1418577" cy="834755"/>
      </dsp:txXfrm>
    </dsp:sp>
    <dsp:sp modelId="{6A2B874E-DB46-4068-811E-A5B678AF3456}">
      <dsp:nvSpPr>
        <dsp:cNvPr id="0" name=""/>
        <dsp:cNvSpPr/>
      </dsp:nvSpPr>
      <dsp:spPr>
        <a:xfrm>
          <a:off x="1674481" y="3457424"/>
          <a:ext cx="1324903" cy="1055329"/>
        </a:xfrm>
        <a:prstGeom prst="roundRect">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JANUARY</a:t>
          </a:r>
        </a:p>
        <a:p>
          <a:pPr marL="0" lvl="0" indent="0" algn="ctr" defTabSz="533400">
            <a:lnSpc>
              <a:spcPct val="90000"/>
            </a:lnSpc>
            <a:spcBef>
              <a:spcPct val="0"/>
            </a:spcBef>
            <a:spcAft>
              <a:spcPct val="35000"/>
            </a:spcAft>
            <a:buNone/>
          </a:pPr>
          <a:r>
            <a:rPr lang="en-US" sz="900" kern="1200" dirty="0"/>
            <a:t>Secretary Review by Central Office &amp; Florida Transportation Commission Assessment</a:t>
          </a:r>
        </a:p>
      </dsp:txBody>
      <dsp:txXfrm>
        <a:off x="1725998" y="3508941"/>
        <a:ext cx="1221869" cy="952295"/>
      </dsp:txXfrm>
    </dsp:sp>
    <dsp:sp modelId="{CF7FFD73-5289-4A56-80F4-6A995C590353}">
      <dsp:nvSpPr>
        <dsp:cNvPr id="0" name=""/>
        <dsp:cNvSpPr/>
      </dsp:nvSpPr>
      <dsp:spPr>
        <a:xfrm>
          <a:off x="0" y="2955824"/>
          <a:ext cx="1668165" cy="708602"/>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FEBRUARY</a:t>
          </a:r>
        </a:p>
        <a:p>
          <a:pPr marL="0" lvl="0" indent="0" algn="ctr" defTabSz="533400">
            <a:lnSpc>
              <a:spcPct val="90000"/>
            </a:lnSpc>
            <a:spcBef>
              <a:spcPct val="0"/>
            </a:spcBef>
            <a:spcAft>
              <a:spcPct val="35000"/>
            </a:spcAft>
            <a:buNone/>
          </a:pPr>
          <a:r>
            <a:rPr lang="en-US" sz="900" kern="1200" dirty="0"/>
            <a:t>Central Office submits Tentative to Governor’s Office &amp; Legislature</a:t>
          </a:r>
        </a:p>
      </dsp:txBody>
      <dsp:txXfrm>
        <a:off x="34591" y="2990415"/>
        <a:ext cx="1598983" cy="639420"/>
      </dsp:txXfrm>
    </dsp:sp>
    <dsp:sp modelId="{740020D7-0243-4DC6-A442-22043A60CE23}">
      <dsp:nvSpPr>
        <dsp:cNvPr id="0" name=""/>
        <dsp:cNvSpPr/>
      </dsp:nvSpPr>
      <dsp:spPr>
        <a:xfrm>
          <a:off x="-100199" y="2059487"/>
          <a:ext cx="1396706" cy="828971"/>
        </a:xfrm>
        <a:prstGeom prst="round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MARCH</a:t>
          </a:r>
        </a:p>
        <a:p>
          <a:pPr marL="0" lvl="0" indent="0" algn="ctr" defTabSz="533400">
            <a:lnSpc>
              <a:spcPct val="90000"/>
            </a:lnSpc>
            <a:spcBef>
              <a:spcPct val="0"/>
            </a:spcBef>
            <a:spcAft>
              <a:spcPct val="35000"/>
            </a:spcAft>
            <a:buNone/>
          </a:pPr>
          <a:r>
            <a:rPr lang="en-US" sz="900" kern="1200" dirty="0"/>
            <a:t>Statewide Public Hearing</a:t>
          </a:r>
        </a:p>
        <a:p>
          <a:pPr marL="0" lvl="0" indent="0" algn="ctr" defTabSz="533400">
            <a:lnSpc>
              <a:spcPct val="90000"/>
            </a:lnSpc>
            <a:spcBef>
              <a:spcPct val="0"/>
            </a:spcBef>
            <a:spcAft>
              <a:spcPct val="35000"/>
            </a:spcAft>
            <a:buNone/>
          </a:pPr>
          <a:r>
            <a:rPr lang="en-US" sz="900" kern="1200" dirty="0"/>
            <a:t>Legislature Convenes</a:t>
          </a:r>
        </a:p>
      </dsp:txBody>
      <dsp:txXfrm>
        <a:off x="-59732" y="2099954"/>
        <a:ext cx="1315772" cy="748037"/>
      </dsp:txXfrm>
    </dsp:sp>
    <dsp:sp modelId="{5BD11E84-DA69-4239-A6BB-064E04FA6DF2}">
      <dsp:nvSpPr>
        <dsp:cNvPr id="0" name=""/>
        <dsp:cNvSpPr/>
      </dsp:nvSpPr>
      <dsp:spPr>
        <a:xfrm>
          <a:off x="0" y="1111055"/>
          <a:ext cx="1361832" cy="711329"/>
        </a:xfrm>
        <a:prstGeom prst="round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APRIL-JUNE</a:t>
          </a:r>
        </a:p>
        <a:p>
          <a:pPr marL="0" lvl="0" indent="0" algn="ctr" defTabSz="533400">
            <a:lnSpc>
              <a:spcPct val="90000"/>
            </a:lnSpc>
            <a:spcBef>
              <a:spcPct val="0"/>
            </a:spcBef>
            <a:spcAft>
              <a:spcPct val="35000"/>
            </a:spcAft>
            <a:buNone/>
          </a:pPr>
          <a:r>
            <a:rPr lang="en-US" sz="900" kern="1200" dirty="0"/>
            <a:t>Address concerns and make final decisions</a:t>
          </a:r>
        </a:p>
      </dsp:txBody>
      <dsp:txXfrm>
        <a:off x="34724" y="1145779"/>
        <a:ext cx="1292384" cy="641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ADC5F-FE90-46A8-9F63-8EE064328EB2}">
      <dsp:nvSpPr>
        <dsp:cNvPr id="0" name=""/>
        <dsp:cNvSpPr/>
      </dsp:nvSpPr>
      <dsp:spPr>
        <a:xfrm>
          <a:off x="373597" y="232346"/>
          <a:ext cx="3867858" cy="4186220"/>
        </a:xfrm>
        <a:prstGeom prst="circularArrow">
          <a:avLst>
            <a:gd name="adj1" fmla="val 5544"/>
            <a:gd name="adj2" fmla="val 330680"/>
            <a:gd name="adj3" fmla="val 14087359"/>
            <a:gd name="adj4" fmla="val 17199200"/>
            <a:gd name="adj5" fmla="val 5757"/>
          </a:avLst>
        </a:prstGeom>
        <a:solidFill>
          <a:schemeClr val="accent1">
            <a:lumMod val="75000"/>
          </a:schemeClr>
        </a:solidFill>
        <a:ln>
          <a:noFill/>
        </a:ln>
        <a:effectLst/>
      </dsp:spPr>
      <dsp:style>
        <a:lnRef idx="0">
          <a:scrgbClr r="0" g="0" b="0"/>
        </a:lnRef>
        <a:fillRef idx="1">
          <a:scrgbClr r="0" g="0" b="0"/>
        </a:fillRef>
        <a:effectRef idx="1">
          <a:scrgbClr r="0" g="0" b="0"/>
        </a:effectRef>
        <a:fontRef idx="minor"/>
      </dsp:style>
    </dsp:sp>
    <dsp:sp modelId="{77290496-8CE1-4CBD-AA6A-57763528FC20}">
      <dsp:nvSpPr>
        <dsp:cNvPr id="0" name=""/>
        <dsp:cNvSpPr/>
      </dsp:nvSpPr>
      <dsp:spPr>
        <a:xfrm>
          <a:off x="1462057" y="192351"/>
          <a:ext cx="1690937" cy="960426"/>
        </a:xfrm>
        <a:prstGeom prst="round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JULY</a:t>
          </a:r>
        </a:p>
        <a:p>
          <a:pPr marL="0" lvl="0" indent="0" algn="ctr" defTabSz="533400">
            <a:lnSpc>
              <a:spcPct val="90000"/>
            </a:lnSpc>
            <a:spcBef>
              <a:spcPct val="0"/>
            </a:spcBef>
            <a:spcAft>
              <a:spcPct val="35000"/>
            </a:spcAft>
            <a:buNone/>
          </a:pPr>
          <a:r>
            <a:rPr lang="en-US" sz="900" kern="1200" dirty="0"/>
            <a:t>Final Adoption of Work Program (AD)</a:t>
          </a:r>
        </a:p>
        <a:p>
          <a:pPr marL="0" lvl="0" indent="0" algn="ctr" defTabSz="533400">
            <a:lnSpc>
              <a:spcPct val="90000"/>
            </a:lnSpc>
            <a:spcBef>
              <a:spcPct val="0"/>
            </a:spcBef>
            <a:spcAft>
              <a:spcPct val="35000"/>
            </a:spcAft>
            <a:buNone/>
          </a:pPr>
          <a:r>
            <a:rPr lang="en-US" sz="900" kern="1200" dirty="0"/>
            <a:t>System opens for Tentative activities (G1)</a:t>
          </a:r>
        </a:p>
      </dsp:txBody>
      <dsp:txXfrm>
        <a:off x="1508941" y="239235"/>
        <a:ext cx="1597169" cy="866658"/>
      </dsp:txXfrm>
    </dsp:sp>
    <dsp:sp modelId="{5FFD9C3B-A835-4386-9570-65CBDEDAD46F}">
      <dsp:nvSpPr>
        <dsp:cNvPr id="0" name=""/>
        <dsp:cNvSpPr/>
      </dsp:nvSpPr>
      <dsp:spPr>
        <a:xfrm>
          <a:off x="3197768" y="1111696"/>
          <a:ext cx="1513994" cy="690965"/>
        </a:xfrm>
        <a:prstGeom prst="roundRect">
          <a:avLst/>
        </a:prstGeom>
        <a:gradFill rotWithShape="0">
          <a:gsLst>
            <a:gs pos="0">
              <a:schemeClr val="accent5">
                <a:hueOff val="858672"/>
                <a:satOff val="-3769"/>
                <a:lumOff val="1120"/>
                <a:alphaOff val="0"/>
                <a:tint val="65000"/>
                <a:lumMod val="110000"/>
              </a:schemeClr>
            </a:gs>
            <a:gs pos="88000">
              <a:schemeClr val="accent5">
                <a:hueOff val="858672"/>
                <a:satOff val="-3769"/>
                <a:lumOff val="112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AUGUST</a:t>
          </a:r>
        </a:p>
        <a:p>
          <a:pPr marL="0" lvl="0" indent="0" algn="ctr" defTabSz="533400">
            <a:lnSpc>
              <a:spcPct val="90000"/>
            </a:lnSpc>
            <a:spcBef>
              <a:spcPct val="0"/>
            </a:spcBef>
            <a:spcAft>
              <a:spcPct val="35000"/>
            </a:spcAft>
            <a:buNone/>
          </a:pPr>
          <a:r>
            <a:rPr lang="en-US" sz="900" kern="1200" dirty="0"/>
            <a:t>Assimilation of the Tentative Work Program (G1)</a:t>
          </a:r>
        </a:p>
      </dsp:txBody>
      <dsp:txXfrm>
        <a:off x="3231498" y="1145426"/>
        <a:ext cx="1446534" cy="623505"/>
      </dsp:txXfrm>
    </dsp:sp>
    <dsp:sp modelId="{D7D27C9C-E92F-4EC9-B435-B10182D6FB57}">
      <dsp:nvSpPr>
        <dsp:cNvPr id="0" name=""/>
        <dsp:cNvSpPr/>
      </dsp:nvSpPr>
      <dsp:spPr>
        <a:xfrm>
          <a:off x="3386871" y="2036900"/>
          <a:ext cx="1411646" cy="780441"/>
        </a:xfrm>
        <a:prstGeom prst="roundRect">
          <a:avLst/>
        </a:prstGeom>
        <a:gradFill rotWithShape="0">
          <a:gsLst>
            <a:gs pos="0">
              <a:schemeClr val="accent5">
                <a:hueOff val="1717344"/>
                <a:satOff val="-7537"/>
                <a:lumOff val="2241"/>
                <a:alphaOff val="0"/>
                <a:tint val="65000"/>
                <a:lumMod val="110000"/>
              </a:schemeClr>
            </a:gs>
            <a:gs pos="88000">
              <a:schemeClr val="accent5">
                <a:hueOff val="1717344"/>
                <a:satOff val="-7537"/>
                <a:lumOff val="224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SEPTEMBER</a:t>
          </a:r>
        </a:p>
        <a:p>
          <a:pPr marL="0" lvl="0" indent="0" algn="ctr" defTabSz="533400">
            <a:lnSpc>
              <a:spcPct val="90000"/>
            </a:lnSpc>
            <a:spcBef>
              <a:spcPct val="0"/>
            </a:spcBef>
            <a:spcAft>
              <a:spcPct val="35000"/>
            </a:spcAft>
            <a:buNone/>
          </a:pPr>
          <a:r>
            <a:rPr lang="en-US" sz="900" kern="1200" dirty="0"/>
            <a:t>System closes to balance the </a:t>
          </a:r>
        </a:p>
        <a:p>
          <a:pPr marL="0" lvl="0" indent="0" algn="ctr" defTabSz="533400">
            <a:lnSpc>
              <a:spcPct val="90000"/>
            </a:lnSpc>
            <a:spcBef>
              <a:spcPct val="0"/>
            </a:spcBef>
            <a:spcAft>
              <a:spcPct val="35000"/>
            </a:spcAft>
            <a:buNone/>
          </a:pPr>
          <a:r>
            <a:rPr lang="en-US" sz="900" kern="1200" dirty="0"/>
            <a:t>Tentative (G1)</a:t>
          </a:r>
        </a:p>
      </dsp:txBody>
      <dsp:txXfrm>
        <a:off x="3424969" y="2074998"/>
        <a:ext cx="1335450" cy="704245"/>
      </dsp:txXfrm>
    </dsp:sp>
    <dsp:sp modelId="{EE5E1796-F970-4DEE-A138-812BA8B52207}">
      <dsp:nvSpPr>
        <dsp:cNvPr id="0" name=""/>
        <dsp:cNvSpPr/>
      </dsp:nvSpPr>
      <dsp:spPr>
        <a:xfrm>
          <a:off x="3012928" y="2981031"/>
          <a:ext cx="1698834" cy="746276"/>
        </a:xfrm>
        <a:prstGeom prst="roundRect">
          <a:avLst/>
        </a:prstGeom>
        <a:gradFill rotWithShape="0">
          <a:gsLst>
            <a:gs pos="0">
              <a:schemeClr val="accent5">
                <a:hueOff val="2576015"/>
                <a:satOff val="-11306"/>
                <a:lumOff val="3361"/>
                <a:alphaOff val="0"/>
                <a:tint val="65000"/>
                <a:lumMod val="110000"/>
              </a:schemeClr>
            </a:gs>
            <a:gs pos="88000">
              <a:schemeClr val="accent5">
                <a:hueOff val="2576015"/>
                <a:satOff val="-11306"/>
                <a:lumOff val="336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OCTOBER</a:t>
          </a:r>
        </a:p>
        <a:p>
          <a:pPr marL="0" lvl="0" indent="0" algn="ctr" defTabSz="533400">
            <a:lnSpc>
              <a:spcPct val="90000"/>
            </a:lnSpc>
            <a:spcBef>
              <a:spcPct val="0"/>
            </a:spcBef>
            <a:spcAft>
              <a:spcPct val="35000"/>
            </a:spcAft>
            <a:buNone/>
          </a:pPr>
          <a:r>
            <a:rPr lang="en-US" sz="900" kern="1200" dirty="0"/>
            <a:t>Hold Work Program E-Public Hearing &amp; present Tentative (G1) to the TPO’s</a:t>
          </a:r>
        </a:p>
      </dsp:txBody>
      <dsp:txXfrm>
        <a:off x="3049358" y="3017461"/>
        <a:ext cx="1625974" cy="673416"/>
      </dsp:txXfrm>
    </dsp:sp>
    <dsp:sp modelId="{6A2B874E-DB46-4068-811E-A5B678AF3456}">
      <dsp:nvSpPr>
        <dsp:cNvPr id="0" name=""/>
        <dsp:cNvSpPr/>
      </dsp:nvSpPr>
      <dsp:spPr>
        <a:xfrm>
          <a:off x="1557310" y="3191241"/>
          <a:ext cx="1382958" cy="1101572"/>
        </a:xfrm>
        <a:prstGeom prst="roundRect">
          <a:avLst/>
        </a:prstGeom>
        <a:gradFill rotWithShape="0">
          <a:gsLst>
            <a:gs pos="0">
              <a:schemeClr val="accent5">
                <a:hueOff val="3434687"/>
                <a:satOff val="-15074"/>
                <a:lumOff val="4482"/>
                <a:alphaOff val="0"/>
                <a:tint val="65000"/>
                <a:lumMod val="110000"/>
              </a:schemeClr>
            </a:gs>
            <a:gs pos="88000">
              <a:schemeClr val="accent5">
                <a:hueOff val="3434687"/>
                <a:satOff val="-15074"/>
                <a:lumOff val="4482"/>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NOVEMBER</a:t>
          </a:r>
        </a:p>
        <a:p>
          <a:pPr marL="0" lvl="0" indent="0" algn="ctr" defTabSz="533400">
            <a:lnSpc>
              <a:spcPct val="90000"/>
            </a:lnSpc>
            <a:spcBef>
              <a:spcPct val="0"/>
            </a:spcBef>
            <a:spcAft>
              <a:spcPct val="35000"/>
            </a:spcAft>
            <a:buNone/>
          </a:pPr>
          <a:r>
            <a:rPr lang="en-US" sz="900" kern="1200" dirty="0"/>
            <a:t>Secretary Review by Central Office &amp; Florida Transportation Commission Assessment</a:t>
          </a:r>
        </a:p>
      </dsp:txBody>
      <dsp:txXfrm>
        <a:off x="1611084" y="3245015"/>
        <a:ext cx="1275410" cy="994024"/>
      </dsp:txXfrm>
    </dsp:sp>
    <dsp:sp modelId="{CF7FFD73-5289-4A56-80F4-6A995C590353}">
      <dsp:nvSpPr>
        <dsp:cNvPr id="0" name=""/>
        <dsp:cNvSpPr/>
      </dsp:nvSpPr>
      <dsp:spPr>
        <a:xfrm>
          <a:off x="0" y="3000694"/>
          <a:ext cx="1410048" cy="796617"/>
        </a:xfrm>
        <a:prstGeom prst="roundRect">
          <a:avLst/>
        </a:prstGeom>
        <a:gradFill rotWithShape="0">
          <a:gsLst>
            <a:gs pos="0">
              <a:schemeClr val="accent5">
                <a:hueOff val="4293359"/>
                <a:satOff val="-18843"/>
                <a:lumOff val="5602"/>
                <a:alphaOff val="0"/>
                <a:tint val="65000"/>
                <a:lumMod val="110000"/>
              </a:schemeClr>
            </a:gs>
            <a:gs pos="88000">
              <a:schemeClr val="accent5">
                <a:hueOff val="4293359"/>
                <a:satOff val="-18843"/>
                <a:lumOff val="5602"/>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DECEMBER</a:t>
          </a:r>
        </a:p>
        <a:p>
          <a:pPr marL="0" lvl="0" indent="0" algn="ctr" defTabSz="533400">
            <a:lnSpc>
              <a:spcPct val="90000"/>
            </a:lnSpc>
            <a:spcBef>
              <a:spcPct val="0"/>
            </a:spcBef>
            <a:spcAft>
              <a:spcPct val="35000"/>
            </a:spcAft>
            <a:buNone/>
          </a:pPr>
          <a:r>
            <a:rPr lang="en-US" sz="900" kern="1200" dirty="0"/>
            <a:t>Central Office submits Tentative (G1) to Governor’s Office &amp; Legislature</a:t>
          </a:r>
        </a:p>
      </dsp:txBody>
      <dsp:txXfrm>
        <a:off x="38888" y="3039582"/>
        <a:ext cx="1332272" cy="718841"/>
      </dsp:txXfrm>
    </dsp:sp>
    <dsp:sp modelId="{740020D7-0243-4DC6-A442-22043A60CE23}">
      <dsp:nvSpPr>
        <dsp:cNvPr id="0" name=""/>
        <dsp:cNvSpPr/>
      </dsp:nvSpPr>
      <dsp:spPr>
        <a:xfrm>
          <a:off x="-86754" y="2025092"/>
          <a:ext cx="1218224" cy="865296"/>
        </a:xfrm>
        <a:prstGeom prst="roundRect">
          <a:avLst/>
        </a:prstGeom>
        <a:gradFill rotWithShape="0">
          <a:gsLst>
            <a:gs pos="0">
              <a:schemeClr val="accent5">
                <a:hueOff val="5152031"/>
                <a:satOff val="-22611"/>
                <a:lumOff val="6723"/>
                <a:alphaOff val="0"/>
                <a:tint val="65000"/>
                <a:lumMod val="110000"/>
              </a:schemeClr>
            </a:gs>
            <a:gs pos="88000">
              <a:schemeClr val="accent5">
                <a:hueOff val="5152031"/>
                <a:satOff val="-22611"/>
                <a:lumOff val="6723"/>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JANUARY</a:t>
          </a:r>
        </a:p>
        <a:p>
          <a:pPr marL="0" lvl="0" indent="0" algn="ctr" defTabSz="533400">
            <a:lnSpc>
              <a:spcPct val="90000"/>
            </a:lnSpc>
            <a:spcBef>
              <a:spcPct val="0"/>
            </a:spcBef>
            <a:spcAft>
              <a:spcPct val="35000"/>
            </a:spcAft>
            <a:buNone/>
          </a:pPr>
          <a:r>
            <a:rPr lang="en-US" sz="900" kern="1200" dirty="0"/>
            <a:t>Statewide Public Hearing</a:t>
          </a:r>
        </a:p>
        <a:p>
          <a:pPr marL="0" lvl="0" indent="0" algn="ctr" defTabSz="533400">
            <a:lnSpc>
              <a:spcPct val="90000"/>
            </a:lnSpc>
            <a:spcBef>
              <a:spcPct val="0"/>
            </a:spcBef>
            <a:spcAft>
              <a:spcPct val="35000"/>
            </a:spcAft>
            <a:buNone/>
          </a:pPr>
          <a:r>
            <a:rPr lang="en-US" sz="900" kern="1200" dirty="0"/>
            <a:t>Legislature Convenes</a:t>
          </a:r>
        </a:p>
      </dsp:txBody>
      <dsp:txXfrm>
        <a:off x="-44514" y="2067332"/>
        <a:ext cx="1133744" cy="780816"/>
      </dsp:txXfrm>
    </dsp:sp>
    <dsp:sp modelId="{5BD11E84-DA69-4239-A6BB-064E04FA6DF2}">
      <dsp:nvSpPr>
        <dsp:cNvPr id="0" name=""/>
        <dsp:cNvSpPr/>
      </dsp:nvSpPr>
      <dsp:spPr>
        <a:xfrm>
          <a:off x="14522" y="1060987"/>
          <a:ext cx="1421505" cy="742499"/>
        </a:xfrm>
        <a:prstGeom prst="roundRect">
          <a:avLst/>
        </a:prstGeom>
        <a:gradFill rotWithShape="0">
          <a:gsLst>
            <a:gs pos="0">
              <a:schemeClr val="accent5">
                <a:hueOff val="6010703"/>
                <a:satOff val="-26380"/>
                <a:lumOff val="7843"/>
                <a:alphaOff val="0"/>
                <a:tint val="65000"/>
                <a:lumMod val="110000"/>
              </a:schemeClr>
            </a:gs>
            <a:gs pos="88000">
              <a:schemeClr val="accent5">
                <a:hueOff val="6010703"/>
                <a:satOff val="-26380"/>
                <a:lumOff val="7843"/>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FEBRUARY-JUNE</a:t>
          </a:r>
        </a:p>
        <a:p>
          <a:pPr marL="0" lvl="0" indent="0" algn="ctr" defTabSz="533400">
            <a:lnSpc>
              <a:spcPct val="90000"/>
            </a:lnSpc>
            <a:spcBef>
              <a:spcPct val="0"/>
            </a:spcBef>
            <a:spcAft>
              <a:spcPct val="35000"/>
            </a:spcAft>
            <a:buNone/>
          </a:pPr>
          <a:r>
            <a:rPr lang="en-US" sz="900" kern="1200" dirty="0"/>
            <a:t>Address concerns and make final decisions</a:t>
          </a:r>
        </a:p>
      </dsp:txBody>
      <dsp:txXfrm>
        <a:off x="50768" y="1097233"/>
        <a:ext cx="1349013" cy="67000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627325D-7C6B-4659-A656-A772019985A7}" type="datetimeFigureOut">
              <a:rPr lang="en-US" smtClean="0"/>
              <a:t>11/10/2022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AB6F1DE-7011-44EB-ACA9-621AFE57E05B}" type="slidenum">
              <a:rPr lang="en-US" smtClean="0"/>
              <a:t>‹#›</a:t>
            </a:fld>
            <a:endParaRPr lang="en-US" dirty="0"/>
          </a:p>
        </p:txBody>
      </p:sp>
    </p:spTree>
    <p:extLst>
      <p:ext uri="{BB962C8B-B14F-4D97-AF65-F5344CB8AC3E}">
        <p14:creationId xmlns:p14="http://schemas.microsoft.com/office/powerpoint/2010/main" val="377695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5FD80F-0FDC-4A05-9EF1-C028EC4EDC0A}" type="datetimeFigureOut">
              <a:rPr lang="en-US" smtClean="0"/>
              <a:t>11/10/2022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6039D5-9119-4C2A-87C5-029C8B6BFFEF}" type="slidenum">
              <a:rPr lang="en-US" smtClean="0"/>
              <a:t>‹#›</a:t>
            </a:fld>
            <a:endParaRPr lang="en-US" dirty="0"/>
          </a:p>
        </p:txBody>
      </p:sp>
    </p:spTree>
    <p:extLst>
      <p:ext uri="{BB962C8B-B14F-4D97-AF65-F5344CB8AC3E}">
        <p14:creationId xmlns:p14="http://schemas.microsoft.com/office/powerpoint/2010/main" val="3337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dot.gov/Safety/programs/safe-routes.sht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gcc02.safelinks.protection.outlook.com/?url=https%3A%2F%2Ffloridadep.gov%2FGrants&amp;data=05%7C01%7CTanya.Branton%40dot.state.fl.us%7C9adcd26dbbcc43df4dd808dab5f1851e%7Cdb21de5dbc9c420c8f3f8f08f85b5ada%7C0%7C0%7C638022346170277042%7CUnknown%7CTWFpbGZsb3d8eyJWIjoiMC4wLjAwMDAiLCJQIjoiV2luMzIiLCJBTiI6Ik1haWwiLCJXVCI6Mn0%3D%7C3000%7C%7C%7C&amp;sdata=opIv4eD1tbfWcIf7Hc1r9Fa5r7QBcBlpK4PNJ2AXut4%3D&amp;reserved=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hwa.dot.gov/bipartisan-infrastructure-law/ta.cf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hwa.dot.gov/environment/transportation_alternativ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fdotsp.dot.state.fl.us/sites/Portal/SitePages/Home.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a:t>
            </a:fld>
            <a:endParaRPr lang="en-US" dirty="0"/>
          </a:p>
        </p:txBody>
      </p:sp>
    </p:spTree>
    <p:extLst>
      <p:ext uri="{BB962C8B-B14F-4D97-AF65-F5344CB8AC3E}">
        <p14:creationId xmlns:p14="http://schemas.microsoft.com/office/powerpoint/2010/main" val="424801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039D5-9119-4C2A-87C5-029C8B6BFFEF}" type="slidenum">
              <a:rPr lang="en-US" smtClean="0"/>
              <a:t>10</a:t>
            </a:fld>
            <a:endParaRPr lang="en-US" dirty="0"/>
          </a:p>
        </p:txBody>
      </p:sp>
    </p:spTree>
    <p:extLst>
      <p:ext uri="{BB962C8B-B14F-4D97-AF65-F5344CB8AC3E}">
        <p14:creationId xmlns:p14="http://schemas.microsoft.com/office/powerpoint/2010/main" val="3492039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Erosion control to improve roadway safety, mitigation actives to address storm water management.</a:t>
            </a:r>
          </a:p>
          <a:p>
            <a:endParaRPr lang="en-US" dirty="0"/>
          </a:p>
        </p:txBody>
      </p:sp>
      <p:sp>
        <p:nvSpPr>
          <p:cNvPr id="4" name="Slide Number Placeholder 3"/>
          <p:cNvSpPr>
            <a:spLocks noGrp="1"/>
          </p:cNvSpPr>
          <p:nvPr>
            <p:ph type="sldNum" sz="quarter" idx="5"/>
          </p:nvPr>
        </p:nvSpPr>
        <p:spPr/>
        <p:txBody>
          <a:bodyPr/>
          <a:lstStyle/>
          <a:p>
            <a:fld id="{EB6039D5-9119-4C2A-87C5-029C8B6BFFEF}" type="slidenum">
              <a:rPr lang="en-US" smtClean="0"/>
              <a:t>11</a:t>
            </a:fld>
            <a:endParaRPr lang="en-US" dirty="0"/>
          </a:p>
        </p:txBody>
      </p:sp>
    </p:spTree>
    <p:extLst>
      <p:ext uri="{BB962C8B-B14F-4D97-AF65-F5344CB8AC3E}">
        <p14:creationId xmlns:p14="http://schemas.microsoft.com/office/powerpoint/2010/main" val="345681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444500"/>
            <a:ext cx="5575300" cy="3136900"/>
          </a:xfrm>
        </p:spPr>
      </p:sp>
      <p:sp>
        <p:nvSpPr>
          <p:cNvPr id="3" name="Notes Placeholder 2"/>
          <p:cNvSpPr>
            <a:spLocks noGrp="1"/>
          </p:cNvSpPr>
          <p:nvPr>
            <p:ph type="body" idx="1"/>
          </p:nvPr>
        </p:nvSpPr>
        <p:spPr>
          <a:xfrm>
            <a:off x="631825" y="3794429"/>
            <a:ext cx="5608320" cy="48225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These are a few frequent questions</a:t>
            </a:r>
            <a:br>
              <a:rPr lang="en-US" sz="1400" baseline="0" dirty="0"/>
            </a:br>
            <a:endParaRPr lang="en-US" sz="1400" baseline="0" dirty="0"/>
          </a:p>
          <a:p>
            <a:pPr marL="171450" indent="-171450">
              <a:buFont typeface="Arial" panose="020B0604020202020204" pitchFamily="34" charset="0"/>
              <a:buChar char="•"/>
            </a:pPr>
            <a:r>
              <a:rPr lang="en-US" sz="1400" dirty="0"/>
              <a:t>Safe Routes To School (SRTS) projects are eligible under TA.   Eligible criteria can be found in the Appendix B as well. However, there is also a state Safe Routes To School (SRTS) program.  </a:t>
            </a:r>
          </a:p>
          <a:p>
            <a:endParaRPr lang="en-US" sz="1400" dirty="0"/>
          </a:p>
          <a:p>
            <a:r>
              <a:rPr lang="en-US" sz="1400" dirty="0"/>
              <a:t>For more information the contact for D3 is Gretchen Peoples or you can visit the website posted on the slide.</a:t>
            </a: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This slide also lists ineligible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Replacement of existing sidewalks is not eligible.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675E47"/>
                </a:solidFill>
                <a:latin typeface="Georgia" panose="02040502050405020303" pitchFamily="18" charset="0"/>
              </a:rPr>
              <a:t>General recreation and park facilities: playground equipment, sports fields, campgrounds, picnic and pavilion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Projects in the 5-year work program and projects recently constructed are not eligible due to:</a:t>
            </a:r>
          </a:p>
          <a:p>
            <a:pPr marL="628650" lvl="1" indent="-171450">
              <a:buFont typeface="Arial" panose="020B0604020202020204" pitchFamily="34" charset="0"/>
              <a:buChar char="•"/>
            </a:pPr>
            <a:r>
              <a:rPr lang="en-US" sz="1400" dirty="0"/>
              <a:t>If already funded in the Work Program through another funding source, the Department will not review again to swap funding.</a:t>
            </a:r>
          </a:p>
          <a:p>
            <a:pPr marL="628650" lvl="1" indent="-171450">
              <a:buFont typeface="Arial" panose="020B0604020202020204" pitchFamily="34" charset="0"/>
              <a:buChar char="•"/>
            </a:pPr>
            <a:r>
              <a:rPr lang="en-US" sz="1400" dirty="0"/>
              <a:t>If an area has recently been constructed by locals or another program FDOT will not consider modifying or altering the completed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12</a:t>
            </a:fld>
            <a:endParaRPr lang="en-US" dirty="0"/>
          </a:p>
        </p:txBody>
      </p:sp>
    </p:spTree>
    <p:extLst>
      <p:ext uri="{BB962C8B-B14F-4D97-AF65-F5344CB8AC3E}">
        <p14:creationId xmlns:p14="http://schemas.microsoft.com/office/powerpoint/2010/main" val="1196786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FDOT has a STATEWIDE application</a:t>
            </a:r>
          </a:p>
          <a:p>
            <a:endParaRPr lang="en-US" sz="1400" dirty="0"/>
          </a:p>
          <a:p>
            <a:r>
              <a:rPr lang="en-US" sz="1400" dirty="0"/>
              <a:t>TA applications and supporting documents are to be uploaded in the GAP (Grant Application Program) System. </a:t>
            </a:r>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13</a:t>
            </a:fld>
            <a:endParaRPr lang="en-US" dirty="0"/>
          </a:p>
        </p:txBody>
      </p:sp>
    </p:spTree>
    <p:extLst>
      <p:ext uri="{BB962C8B-B14F-4D97-AF65-F5344CB8AC3E}">
        <p14:creationId xmlns:p14="http://schemas.microsoft.com/office/powerpoint/2010/main" val="214736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All TA Applications and supporting documentation is to be uploaded into the GAP system. </a:t>
            </a:r>
            <a:r>
              <a:rPr lang="en-US" sz="1400" dirty="0">
                <a:solidFill>
                  <a:srgbClr val="000000"/>
                </a:solidFill>
                <a:effectLst/>
                <a:latin typeface="+mj-lt"/>
                <a:ea typeface="Calibri" panose="020F0502020204030204" pitchFamily="34" charset="0"/>
              </a:rPr>
              <a:t>.  If you need access, you may request credentials by clicking the link at the bottom of the page that says, "Request User Access" or contact Tanya Branton,  District TA Coordinator.</a:t>
            </a:r>
            <a:endParaRPr lang="en-US" sz="1400" dirty="0">
              <a:effectLst/>
              <a:latin typeface="+mj-lt"/>
              <a:ea typeface="PMingLiU" panose="02020500000000000000" pitchFamily="18" charset="-120"/>
            </a:endParaRPr>
          </a:p>
          <a:p>
            <a:endParaRPr lang="en-US" sz="1400" dirty="0">
              <a:latin typeface="+mj-lt"/>
            </a:endParaRPr>
          </a:p>
          <a:p>
            <a:r>
              <a:rPr lang="en-US" sz="1400" dirty="0">
                <a:latin typeface="+mj-lt"/>
              </a:rPr>
              <a:t>Please use your Chrome browser to open: http://www.flgap.com/ </a:t>
            </a:r>
          </a:p>
          <a:p>
            <a:endParaRPr lang="en-US" sz="1400" dirty="0">
              <a:latin typeface="+mj-lt"/>
            </a:endParaRPr>
          </a:p>
          <a:p>
            <a:r>
              <a:rPr lang="en-US" sz="1400" dirty="0">
                <a:latin typeface="+mj-lt"/>
              </a:rPr>
              <a:t>Application deadline for areas located within TPO/MPO Friday, January 13, 2023</a:t>
            </a:r>
          </a:p>
          <a:p>
            <a:endParaRPr lang="en-US" sz="1400" dirty="0">
              <a:latin typeface="+mj-lt"/>
            </a:endParaRPr>
          </a:p>
          <a:p>
            <a:r>
              <a:rPr lang="en-US" sz="1400" dirty="0">
                <a:latin typeface="+mj-lt"/>
              </a:rPr>
              <a:t>Application deadline for areas located outside TPO/MPO areas Thursday, February 23, 2023</a:t>
            </a:r>
          </a:p>
          <a:p>
            <a:endParaRPr lang="en-US" dirty="0"/>
          </a:p>
        </p:txBody>
      </p:sp>
      <p:sp>
        <p:nvSpPr>
          <p:cNvPr id="4" name="Slide Number Placeholder 3"/>
          <p:cNvSpPr>
            <a:spLocks noGrp="1"/>
          </p:cNvSpPr>
          <p:nvPr>
            <p:ph type="sldNum" sz="quarter" idx="5"/>
          </p:nvPr>
        </p:nvSpPr>
        <p:spPr/>
        <p:txBody>
          <a:bodyPr/>
          <a:lstStyle/>
          <a:p>
            <a:fld id="{EB6039D5-9119-4C2A-87C5-029C8B6BFFEF}" type="slidenum">
              <a:rPr lang="en-US" smtClean="0"/>
              <a:t>14</a:t>
            </a:fld>
            <a:endParaRPr lang="en-US" dirty="0"/>
          </a:p>
        </p:txBody>
      </p:sp>
    </p:spTree>
    <p:extLst>
      <p:ext uri="{BB962C8B-B14F-4D97-AF65-F5344CB8AC3E}">
        <p14:creationId xmlns:p14="http://schemas.microsoft.com/office/powerpoint/2010/main" val="284670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Additional Information on the TA Set-Aside Program Guidance and Procedure can also be found on District Three’s Resource site.  The link is provided on the slide above. There is a link to the Bipartisan Infrastructure Law (BIL) TA information </a:t>
            </a:r>
          </a:p>
          <a:p>
            <a:endParaRPr lang="en-US" sz="1400" dirty="0"/>
          </a:p>
          <a:p>
            <a:r>
              <a:rPr lang="en-US" sz="1400" dirty="0"/>
              <a:t>Please feel free to contact Tanya Branton at the information listed above if you have questions or need further assistance.  </a:t>
            </a:r>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15</a:t>
            </a:fld>
            <a:endParaRPr lang="en-US" dirty="0"/>
          </a:p>
        </p:txBody>
      </p:sp>
    </p:spTree>
    <p:extLst>
      <p:ext uri="{BB962C8B-B14F-4D97-AF65-F5344CB8AC3E}">
        <p14:creationId xmlns:p14="http://schemas.microsoft.com/office/powerpoint/2010/main" val="7786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501650"/>
            <a:ext cx="5575300" cy="3136900"/>
          </a:xfrm>
        </p:spPr>
      </p:sp>
      <p:sp>
        <p:nvSpPr>
          <p:cNvPr id="3" name="Notes Placeholder 2"/>
          <p:cNvSpPr>
            <a:spLocks noGrp="1"/>
          </p:cNvSpPr>
          <p:nvPr>
            <p:ph type="body" idx="1"/>
          </p:nvPr>
        </p:nvSpPr>
        <p:spPr>
          <a:xfrm>
            <a:off x="393319" y="3804472"/>
            <a:ext cx="5783644" cy="5362678"/>
          </a:xfrm>
        </p:spPr>
        <p:txBody>
          <a:bodyPr/>
          <a:lstStyle/>
          <a:p>
            <a:pPr marL="342900" marR="0" lvl="0" indent="-342900">
              <a:spcBef>
                <a:spcPts val="0"/>
              </a:spcBef>
              <a:spcAft>
                <a:spcPts val="0"/>
              </a:spcAft>
              <a:buFont typeface="Symbol" panose="05050102010706020507" pitchFamily="18" charset="2"/>
              <a:buChar char=""/>
            </a:pPr>
            <a:r>
              <a:rPr lang="en-US" sz="1400" dirty="0">
                <a:effectLst/>
                <a:latin typeface="+mj-lt"/>
                <a:ea typeface="Times New Roman" panose="02020603050405020304" pitchFamily="18" charset="0"/>
                <a:cs typeface="Calibri" panose="020F0502020204030204" pitchFamily="34" charset="0"/>
              </a:rPr>
              <a:t>First established by Congress as the Transportation Enhancement (TE) Program under the Intermodal Surface Transportation Efficiency Act (ISTEA) of 1991, TE continued under two subsequent federal laws.</a:t>
            </a:r>
          </a:p>
          <a:p>
            <a:pPr marL="342900" marR="0" lvl="0" indent="-342900">
              <a:spcBef>
                <a:spcPts val="0"/>
              </a:spcBef>
              <a:spcAft>
                <a:spcPts val="0"/>
              </a:spcAft>
              <a:buFont typeface="Symbol" panose="05050102010706020507" pitchFamily="18" charset="2"/>
              <a:buChar char=""/>
            </a:pPr>
            <a:r>
              <a:rPr lang="en-US" sz="1400" dirty="0">
                <a:effectLst/>
                <a:latin typeface="+mj-lt"/>
                <a:ea typeface="Times New Roman" panose="02020603050405020304" pitchFamily="18" charset="0"/>
                <a:cs typeface="Calibri" panose="020F0502020204030204" pitchFamily="34" charset="0"/>
              </a:rPr>
              <a:t> In 2012 the Moving Ahead for Progress in the 21st Century Act (MAP 21) replaced TE activities with the Transportation Alternatives Program (TAP) and consolidated three previously separate programs, Transportation Enhancements, Safe Routes to Schools, and the Recreational Trails Program. </a:t>
            </a:r>
          </a:p>
          <a:p>
            <a:pPr marL="342900" marR="0" lvl="0" indent="-342900">
              <a:spcBef>
                <a:spcPts val="0"/>
              </a:spcBef>
              <a:spcAft>
                <a:spcPts val="0"/>
              </a:spcAft>
              <a:buFont typeface="Symbol" panose="05050102010706020507" pitchFamily="18" charset="2"/>
              <a:buChar char=""/>
            </a:pPr>
            <a:r>
              <a:rPr lang="en-US" sz="1400" dirty="0">
                <a:effectLst/>
                <a:latin typeface="+mj-lt"/>
                <a:ea typeface="Times New Roman" panose="02020603050405020304" pitchFamily="18" charset="0"/>
                <a:cs typeface="Calibri" panose="020F0502020204030204" pitchFamily="34" charset="0"/>
              </a:rPr>
              <a:t>In 2015 the Fixing America’s Surface Transportation (FAST) Act replaced TAP with the Transportation Alternatives Set-Aside program (TA). </a:t>
            </a:r>
          </a:p>
          <a:p>
            <a:pPr marL="800100" marR="0" lvl="1" indent="-342900">
              <a:spcBef>
                <a:spcPts val="0"/>
              </a:spcBef>
              <a:spcAft>
                <a:spcPts val="0"/>
              </a:spcAft>
              <a:buFont typeface="Symbol" panose="05050102010706020507" pitchFamily="18" charset="2"/>
              <a:buChar char=""/>
            </a:pPr>
            <a:r>
              <a:rPr lang="en-US" sz="1400" dirty="0">
                <a:effectLst/>
                <a:latin typeface="+mj-lt"/>
                <a:ea typeface="Times New Roman" panose="02020603050405020304" pitchFamily="18" charset="0"/>
                <a:cs typeface="Calibri" panose="020F0502020204030204" pitchFamily="34" charset="0"/>
              </a:rPr>
              <a:t>Overall, TA includes the same provisions as TAP while expanding eligibility and streamlining processes.</a:t>
            </a:r>
            <a:endParaRPr lang="en-US" sz="1400" dirty="0">
              <a:effectLst/>
              <a:latin typeface="+mj-lt"/>
              <a:ea typeface="Calibri" panose="020F0502020204030204" pitchFamily="34" charset="0"/>
              <a:cs typeface="Calibri" panose="020F0502020204030204" pitchFamily="34" charset="0"/>
            </a:endParaRPr>
          </a:p>
          <a:p>
            <a:pPr marL="0" marR="0">
              <a:spcBef>
                <a:spcPts val="0"/>
              </a:spcBef>
              <a:spcAft>
                <a:spcPts val="0"/>
              </a:spcAft>
            </a:pPr>
            <a:endParaRPr lang="en-US" sz="1400" dirty="0">
              <a:effectLst/>
              <a:latin typeface="+mj-lt"/>
              <a:ea typeface="Calibri" panose="020F0502020204030204" pitchFamily="34" charset="0"/>
            </a:endParaRPr>
          </a:p>
          <a:p>
            <a:pPr marL="0" marR="0">
              <a:spcBef>
                <a:spcPts val="0"/>
              </a:spcBef>
              <a:spcAft>
                <a:spcPts val="0"/>
              </a:spcAft>
            </a:pPr>
            <a:r>
              <a:rPr lang="en-US" sz="1400" dirty="0">
                <a:effectLst/>
                <a:latin typeface="+mj-lt"/>
                <a:ea typeface="Calibri" panose="020F0502020204030204" pitchFamily="34" charset="0"/>
              </a:rPr>
              <a:t>Funding for Safe Routes to Schools (SRTS) through TA is separate from Florida’s standalone SRTS Program, see: </a:t>
            </a:r>
            <a:r>
              <a:rPr lang="en-US" sz="1400" u="sng" dirty="0">
                <a:effectLst/>
                <a:latin typeface="+mj-lt"/>
                <a:ea typeface="Calibri" panose="020F0502020204030204" pitchFamily="34" charset="0"/>
                <a:hlinkClick r:id="rId3">
                  <a:extLst>
                    <a:ext uri="{A12FA001-AC4F-418D-AE19-62706E023703}">
                      <ahyp:hlinkClr xmlns:ahyp="http://schemas.microsoft.com/office/drawing/2018/hyperlinkcolor" val="tx"/>
                    </a:ext>
                  </a:extLst>
                </a:hlinkClick>
              </a:rPr>
              <a:t>https://www.fdot.gov/Safety/programs/safe-routes.shtm</a:t>
            </a:r>
            <a:r>
              <a:rPr lang="en-US" sz="1400" dirty="0">
                <a:effectLst/>
                <a:latin typeface="+mj-lt"/>
                <a:ea typeface="Calibri" panose="020F0502020204030204" pitchFamily="34" charset="0"/>
              </a:rPr>
              <a:t>  </a:t>
            </a:r>
          </a:p>
          <a:p>
            <a:pPr marL="0" marR="0">
              <a:spcBef>
                <a:spcPts val="0"/>
              </a:spcBef>
              <a:spcAft>
                <a:spcPts val="0"/>
              </a:spcAft>
            </a:pPr>
            <a:endParaRPr lang="en-US" sz="1400" dirty="0">
              <a:effectLst/>
              <a:latin typeface="+mj-lt"/>
              <a:ea typeface="Calibri" panose="020F0502020204030204" pitchFamily="34" charset="0"/>
            </a:endParaRPr>
          </a:p>
          <a:p>
            <a:pPr marL="0" marR="0">
              <a:spcBef>
                <a:spcPts val="0"/>
              </a:spcBef>
              <a:spcAft>
                <a:spcPts val="0"/>
              </a:spcAft>
            </a:pPr>
            <a:r>
              <a:rPr lang="en-US" sz="1400" dirty="0">
                <a:effectLst/>
                <a:latin typeface="+mj-lt"/>
                <a:ea typeface="Calibri" panose="020F0502020204030204" pitchFamily="34" charset="0"/>
              </a:rPr>
              <a:t> Administration of the Recreational Trails Program (RTP) in Florida is by the Department of Environmental Protection (DEP), Division of State Lands in compliance with the 62S-2, Florida Administrative Code.</a:t>
            </a:r>
          </a:p>
          <a:p>
            <a:pPr marL="0" marR="0">
              <a:spcBef>
                <a:spcPts val="0"/>
              </a:spcBef>
              <a:spcAft>
                <a:spcPts val="0"/>
              </a:spcAft>
            </a:pPr>
            <a:r>
              <a:rPr lang="en-US" sz="1400" dirty="0">
                <a:effectLst/>
                <a:latin typeface="+mj-lt"/>
                <a:ea typeface="Calibri" panose="020F0502020204030204" pitchFamily="34" charset="0"/>
              </a:rPr>
              <a:t> For more information contact the DEP Land and Recreation Grants staff at 850-245-2501 or see: </a:t>
            </a:r>
            <a:r>
              <a:rPr lang="en-US" sz="1400" u="sng" dirty="0">
                <a:effectLst/>
                <a:latin typeface="+mj-lt"/>
                <a:ea typeface="Calibri" panose="020F0502020204030204" pitchFamily="34" charset="0"/>
                <a:hlinkClick r:id="rId4">
                  <a:extLst>
                    <a:ext uri="{A12FA001-AC4F-418D-AE19-62706E023703}">
                      <ahyp:hlinkClr xmlns:ahyp="http://schemas.microsoft.com/office/drawing/2018/hyperlinkcolor" val="tx"/>
                    </a:ext>
                  </a:extLst>
                </a:hlinkClick>
              </a:rPr>
              <a:t>https://floridadep.gov/Grants</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2</a:t>
            </a:fld>
            <a:endParaRPr lang="en-US" dirty="0"/>
          </a:p>
        </p:txBody>
      </p:sp>
    </p:spTree>
    <p:extLst>
      <p:ext uri="{BB962C8B-B14F-4D97-AF65-F5344CB8AC3E}">
        <p14:creationId xmlns:p14="http://schemas.microsoft.com/office/powerpoint/2010/main" val="15718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latin typeface="+mj-lt"/>
              </a:rPr>
              <a:t>This slide highlights Funding, prioritizations, match requirements, and eligibilities.</a:t>
            </a:r>
          </a:p>
          <a:p>
            <a:endParaRPr lang="en-US" sz="1400" baseline="0" dirty="0">
              <a:latin typeface="+mj-lt"/>
            </a:endParaRPr>
          </a:p>
          <a:p>
            <a:r>
              <a:rPr lang="en-US" sz="1400" baseline="0" dirty="0">
                <a:latin typeface="+mj-lt"/>
              </a:rPr>
              <a:t>This IS a federal funding program and requires a 80/20 soft match.   There are toll credits available in Florida to make up the 20% for the locals</a:t>
            </a:r>
          </a:p>
          <a:p>
            <a:r>
              <a:rPr lang="en-US" sz="1400" baseline="0" dirty="0">
                <a:latin typeface="+mj-lt"/>
              </a:rPr>
              <a:t>But keep in mind anything that is consider a match makes a project more favorable.  </a:t>
            </a:r>
          </a:p>
          <a:p>
            <a:endParaRPr lang="en-US" sz="14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For additional information please visit the BIL website at </a:t>
            </a:r>
            <a:r>
              <a:rPr lang="en-US" sz="1400" u="sng" dirty="0">
                <a:solidFill>
                  <a:srgbClr val="0563C1"/>
                </a:solidFill>
                <a:effectLst/>
                <a:latin typeface="+mj-lt"/>
                <a:ea typeface="Times New Roman" panose="02020603050405020304" pitchFamily="18" charset="0"/>
                <a:hlinkClick r:id="rId3"/>
              </a:rPr>
              <a:t>https://www.fhwa.dot.gov/bipartisan-infrastructure-law/ta.cfm</a:t>
            </a:r>
            <a:r>
              <a:rPr lang="en-US" sz="1400" dirty="0">
                <a:effectLst/>
                <a:latin typeface="+mj-lt"/>
                <a:ea typeface="Times New Roman" panose="02020603050405020304" pitchFamily="18" charset="0"/>
              </a:rPr>
              <a:t> </a:t>
            </a:r>
          </a:p>
          <a:p>
            <a:endParaRPr lang="en-US" sz="1400" dirty="0">
              <a:latin typeface="+mj-lt"/>
            </a:endParaRPr>
          </a:p>
          <a:p>
            <a:r>
              <a:rPr lang="en-US" sz="1400" dirty="0">
                <a:latin typeface="+mj-lt"/>
              </a:rPr>
              <a:t>or</a:t>
            </a:r>
          </a:p>
          <a:p>
            <a:endParaRPr lang="en-US" sz="1400" dirty="0">
              <a:latin typeface="+mj-lt"/>
            </a:endParaRPr>
          </a:p>
          <a:p>
            <a:pPr marL="0" marR="0">
              <a:spcBef>
                <a:spcPts val="0"/>
              </a:spcBef>
              <a:spcAft>
                <a:spcPts val="0"/>
              </a:spcAft>
            </a:pPr>
            <a:r>
              <a:rPr lang="en-US" sz="1400" dirty="0">
                <a:latin typeface="+mj-lt"/>
              </a:rPr>
              <a:t>FHWA’s guidance site on the TA program @ </a:t>
            </a:r>
            <a:r>
              <a:rPr lang="en-US" sz="1400" u="sng" kern="1200" dirty="0">
                <a:solidFill>
                  <a:srgbClr val="000000"/>
                </a:solidFill>
                <a:effectLst/>
                <a:latin typeface="+mj-lt"/>
                <a:ea typeface="Times New Roman" panose="02020603050405020304" pitchFamily="18" charset="0"/>
                <a:cs typeface="Times New Roman" panose="02020603050405020304" pitchFamily="18" charset="0"/>
                <a:hlinkClick r:id="rId4"/>
              </a:rPr>
              <a:t>https://www.fhwa.dot.gov/environment/transportation_alternatives/</a:t>
            </a:r>
            <a:endParaRPr lang="en-US" sz="1400" dirty="0">
              <a:effectLst/>
              <a:latin typeface="+mj-lt"/>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3</a:t>
            </a:fld>
            <a:endParaRPr lang="en-US" dirty="0"/>
          </a:p>
        </p:txBody>
      </p:sp>
    </p:spTree>
    <p:extLst>
      <p:ext uri="{BB962C8B-B14F-4D97-AF65-F5344CB8AC3E}">
        <p14:creationId xmlns:p14="http://schemas.microsoft.com/office/powerpoint/2010/main" val="30194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B6039D5-9119-4C2A-87C5-029C8B6BFFEF}" type="slidenum">
              <a:rPr lang="en-US" smtClean="0"/>
              <a:t>4</a:t>
            </a:fld>
            <a:endParaRPr lang="en-US" dirty="0"/>
          </a:p>
        </p:txBody>
      </p:sp>
      <p:sp>
        <p:nvSpPr>
          <p:cNvPr id="3" name="Notes Placeholder 2">
            <a:extLst>
              <a:ext uri="{FF2B5EF4-FFF2-40B4-BE49-F238E27FC236}">
                <a16:creationId xmlns:a16="http://schemas.microsoft.com/office/drawing/2014/main" id="{88AB2C5E-2420-1F78-1F9E-DD1E4C2BBD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78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mj-lt"/>
              </a:rPr>
              <a:t>Under 23 USC 133(h)(4)(B), the eligible entities to receive TAP funds are Eligible Project Sponsors</a:t>
            </a:r>
          </a:p>
        </p:txBody>
      </p:sp>
      <p:sp>
        <p:nvSpPr>
          <p:cNvPr id="4" name="Slide Number Placeholder 3"/>
          <p:cNvSpPr>
            <a:spLocks noGrp="1"/>
          </p:cNvSpPr>
          <p:nvPr>
            <p:ph type="sldNum" sz="quarter" idx="5"/>
          </p:nvPr>
        </p:nvSpPr>
        <p:spPr/>
        <p:txBody>
          <a:bodyPr/>
          <a:lstStyle/>
          <a:p>
            <a:fld id="{EB6039D5-9119-4C2A-87C5-029C8B6BFFEF}" type="slidenum">
              <a:rPr lang="en-US" smtClean="0"/>
              <a:t>5</a:t>
            </a:fld>
            <a:endParaRPr lang="en-US" dirty="0"/>
          </a:p>
        </p:txBody>
      </p:sp>
    </p:spTree>
    <p:extLst>
      <p:ext uri="{BB962C8B-B14F-4D97-AF65-F5344CB8AC3E}">
        <p14:creationId xmlns:p14="http://schemas.microsoft.com/office/powerpoint/2010/main" val="149051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slide explains the Work Program Development cycle in its entirety.  </a:t>
            </a:r>
          </a:p>
          <a:p>
            <a:endParaRPr lang="en-US" sz="1400" dirty="0"/>
          </a:p>
          <a:p>
            <a:r>
              <a:rPr lang="en-US" sz="1400" dirty="0"/>
              <a:t>The Accelerated cycle indicates when the Legislature sessions meets in January vs March, which in turns shortens the time to build the work program.</a:t>
            </a:r>
          </a:p>
          <a:p>
            <a:endParaRPr lang="en-US" sz="1400" dirty="0"/>
          </a:p>
          <a:p>
            <a:r>
              <a:rPr lang="en-US" sz="1400" dirty="0"/>
              <a:t>This shows in detail when the cycles begins and when it ends with comparison to standard cycle vs accelerated cycle.</a:t>
            </a:r>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6</a:t>
            </a:fld>
            <a:endParaRPr lang="en-US" dirty="0"/>
          </a:p>
        </p:txBody>
      </p:sp>
    </p:spTree>
    <p:extLst>
      <p:ext uri="{BB962C8B-B14F-4D97-AF65-F5344CB8AC3E}">
        <p14:creationId xmlns:p14="http://schemas.microsoft.com/office/powerpoint/2010/main" val="119419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j-lt"/>
              </a:rPr>
              <a:t>Dates and deadlines </a:t>
            </a:r>
          </a:p>
        </p:txBody>
      </p:sp>
      <p:sp>
        <p:nvSpPr>
          <p:cNvPr id="4" name="Slide Number Placeholder 3"/>
          <p:cNvSpPr>
            <a:spLocks noGrp="1"/>
          </p:cNvSpPr>
          <p:nvPr>
            <p:ph type="sldNum" sz="quarter" idx="10"/>
          </p:nvPr>
        </p:nvSpPr>
        <p:spPr/>
        <p:txBody>
          <a:bodyPr/>
          <a:lstStyle/>
          <a:p>
            <a:fld id="{EB6039D5-9119-4C2A-87C5-029C8B6BFFEF}" type="slidenum">
              <a:rPr lang="en-US" smtClean="0"/>
              <a:t>7</a:t>
            </a:fld>
            <a:endParaRPr lang="en-US" dirty="0"/>
          </a:p>
        </p:txBody>
      </p:sp>
    </p:spTree>
    <p:extLst>
      <p:ext uri="{BB962C8B-B14F-4D97-AF65-F5344CB8AC3E}">
        <p14:creationId xmlns:p14="http://schemas.microsoft.com/office/powerpoint/2010/main" val="1500103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Detailed information about the TA Program can be found within the </a:t>
            </a:r>
            <a:r>
              <a:rPr lang="en-US" sz="1400" b="1" u="sng" dirty="0">
                <a:solidFill>
                  <a:srgbClr val="0563C1"/>
                </a:solidFill>
                <a:effectLst/>
                <a:latin typeface="+mj-lt"/>
                <a:ea typeface="Calibri" panose="020F0502020204030204" pitchFamily="34" charset="0"/>
                <a:cs typeface="Times New Roman" panose="02020603050405020304" pitchFamily="18" charset="0"/>
                <a:hlinkClick r:id="rId3"/>
              </a:rPr>
              <a:t>TA Set-Aside Program Guidance and Procedures</a:t>
            </a:r>
            <a:r>
              <a:rPr lang="en-US" sz="1400" b="0" u="none" dirty="0">
                <a:solidFill>
                  <a:schemeClr val="tx2"/>
                </a:solidFill>
                <a:latin typeface="+mj-lt"/>
              </a:rPr>
              <a:t>, along with the eligible activities located in Appendix B.</a:t>
            </a:r>
            <a:endParaRPr lang="en-US" sz="1400" b="1" u="sng" dirty="0">
              <a:solidFill>
                <a:schemeClr val="tx2"/>
              </a:solidFill>
              <a:latin typeface="+mj-lt"/>
            </a:endParaRPr>
          </a:p>
          <a:p>
            <a:endParaRPr lang="en-US" sz="1400" b="1" u="sng" dirty="0">
              <a:solidFill>
                <a:schemeClr val="tx2"/>
              </a:solidFill>
              <a:latin typeface="+mj-lt"/>
            </a:endParaRPr>
          </a:p>
          <a:p>
            <a:r>
              <a:rPr lang="en-US" sz="1400" b="0" u="none" dirty="0">
                <a:solidFill>
                  <a:schemeClr val="tx2"/>
                </a:solidFill>
                <a:latin typeface="+mj-lt"/>
              </a:rPr>
              <a:t>This is the newest guidance that has been released from FDOT Central Office.</a:t>
            </a:r>
          </a:p>
          <a:p>
            <a:endParaRPr lang="en-US" sz="1400" b="1" u="sng" dirty="0">
              <a:solidFill>
                <a:schemeClr val="tx2"/>
              </a:solidFill>
              <a:latin typeface="+mj-lt"/>
            </a:endParaRPr>
          </a:p>
          <a:p>
            <a:endParaRPr lang="en-US" sz="1400" dirty="0">
              <a:latin typeface="+mj-lt"/>
            </a:endParaRPr>
          </a:p>
          <a:p>
            <a:r>
              <a:rPr lang="en-US" sz="1400" dirty="0">
                <a:latin typeface="+mj-lt"/>
              </a:rPr>
              <a:t>TA Project Eligible Activities consist of construction, planning and designing of on and off-road forms of </a:t>
            </a:r>
            <a:r>
              <a:rPr lang="en-US" sz="1400" b="1" i="1" dirty="0">
                <a:latin typeface="+mj-lt"/>
              </a:rPr>
              <a:t>nonmotorized</a:t>
            </a:r>
            <a:r>
              <a:rPr lang="en-US" sz="1400" dirty="0">
                <a:latin typeface="+mj-lt"/>
              </a:rPr>
              <a:t> activities and includes infrastructure related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This guidance gives detailed information concerning the program and has examples of both eligible and ineligible activities.</a:t>
            </a:r>
          </a:p>
          <a:p>
            <a:endParaRPr lang="en-US" sz="1400" dirty="0">
              <a:latin typeface="+mj-lt"/>
            </a:endParaRPr>
          </a:p>
          <a:p>
            <a:r>
              <a:rPr lang="en-US" sz="1400" dirty="0">
                <a:latin typeface="+mj-lt"/>
              </a:rPr>
              <a:t>These eligible activities can be found under </a:t>
            </a:r>
            <a:r>
              <a:rPr lang="en-US" sz="1400" b="1" u="sng" dirty="0">
                <a:solidFill>
                  <a:srgbClr val="0563C1"/>
                </a:solidFill>
                <a:effectLst/>
                <a:latin typeface="+mj-lt"/>
                <a:ea typeface="Calibri" panose="020F0502020204030204" pitchFamily="34" charset="0"/>
                <a:cs typeface="Times New Roman" panose="02020603050405020304" pitchFamily="18" charset="0"/>
                <a:hlinkClick r:id="rId3"/>
              </a:rPr>
              <a:t>TA Set-Aside Program Guidance and Procedures</a:t>
            </a:r>
            <a:r>
              <a:rPr lang="en-US" sz="1400" b="1" u="sng" dirty="0">
                <a:solidFill>
                  <a:srgbClr val="0563C1"/>
                </a:solidFill>
                <a:effectLst/>
                <a:latin typeface="+mj-lt"/>
                <a:ea typeface="Calibri" panose="020F0502020204030204" pitchFamily="34" charset="0"/>
                <a:cs typeface="Times New Roman" panose="02020603050405020304" pitchFamily="18" charset="0"/>
              </a:rPr>
              <a:t> </a:t>
            </a:r>
            <a:r>
              <a:rPr lang="en-US" sz="1400" dirty="0">
                <a:latin typeface="+mj-lt"/>
              </a:rPr>
              <a:t>located on the D3 Planning Resources webpage.</a:t>
            </a:r>
          </a:p>
        </p:txBody>
      </p:sp>
      <p:sp>
        <p:nvSpPr>
          <p:cNvPr id="4" name="Slide Number Placeholder 3"/>
          <p:cNvSpPr>
            <a:spLocks noGrp="1"/>
          </p:cNvSpPr>
          <p:nvPr>
            <p:ph type="sldNum" sz="quarter" idx="10"/>
          </p:nvPr>
        </p:nvSpPr>
        <p:spPr/>
        <p:txBody>
          <a:bodyPr/>
          <a:lstStyle/>
          <a:p>
            <a:fld id="{EB6039D5-9119-4C2A-87C5-029C8B6BFFEF}" type="slidenum">
              <a:rPr lang="en-US" smtClean="0"/>
              <a:t>8</a:t>
            </a:fld>
            <a:endParaRPr lang="en-US" dirty="0"/>
          </a:p>
        </p:txBody>
      </p:sp>
    </p:spTree>
    <p:extLst>
      <p:ext uri="{BB962C8B-B14F-4D97-AF65-F5344CB8AC3E}">
        <p14:creationId xmlns:p14="http://schemas.microsoft.com/office/powerpoint/2010/main" val="365049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 has 9 eligible actives and must be related to Surface Transportation.  Some of the examples include new sidewalks, bicycle infrastructure bike ped signals, crosswalks, ped lighting </a:t>
            </a:r>
          </a:p>
          <a:p>
            <a:endParaRPr lang="en-US" dirty="0"/>
          </a:p>
        </p:txBody>
      </p:sp>
      <p:sp>
        <p:nvSpPr>
          <p:cNvPr id="4" name="Slide Number Placeholder 3"/>
          <p:cNvSpPr>
            <a:spLocks noGrp="1"/>
          </p:cNvSpPr>
          <p:nvPr>
            <p:ph type="sldNum" sz="quarter" idx="5"/>
          </p:nvPr>
        </p:nvSpPr>
        <p:spPr/>
        <p:txBody>
          <a:bodyPr/>
          <a:lstStyle/>
          <a:p>
            <a:fld id="{EB6039D5-9119-4C2A-87C5-029C8B6BFFEF}" type="slidenum">
              <a:rPr lang="en-US" smtClean="0"/>
              <a:t>9</a:t>
            </a:fld>
            <a:endParaRPr lang="en-US" dirty="0"/>
          </a:p>
        </p:txBody>
      </p:sp>
    </p:spTree>
    <p:extLst>
      <p:ext uri="{BB962C8B-B14F-4D97-AF65-F5344CB8AC3E}">
        <p14:creationId xmlns:p14="http://schemas.microsoft.com/office/powerpoint/2010/main" val="468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11/10/2022</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08220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11/10/2022</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429025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11/10/2022</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34668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11/10/2022</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82596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11/10/2022</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3167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11/10/2022</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29777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11/10/2022</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73698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11/10/2022</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85599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11/10/2022</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8284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11/10/2022</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6340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t>11/10/2022</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9353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t>11/10/2022</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9778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BF3EA-1A78-4F07-BDC0-C8A1BD461199}" type="datetimeFigureOut">
              <a:rPr lang="en-US" smtClean="0"/>
              <a:t>11/10/2022</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2047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BF3EA-1A78-4F07-BDC0-C8A1BD461199}" type="datetimeFigureOut">
              <a:rPr lang="en-US" smtClean="0"/>
              <a:t>11/10/2022</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46079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11/10/2022</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85952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13189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9BF3EA-1A78-4F07-BDC0-C8A1BD461199}" type="datetimeFigureOut">
              <a:rPr lang="en-US" smtClean="0"/>
              <a:pPr/>
              <a:t>11/10/2022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Add a footer</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00930120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1.jpe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sv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microsoft.com/office/2007/relationships/hdphoto" Target="../media/hdphoto1.wdp"/><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microsoft.com/office/2007/relationships/hdphoto" Target="../media/hdphoto1.wdp"/><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hyperlink" Target="http://www.srtsfl.org/" TargetMode="External"/><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svg"/><Relationship Id="rId4" Type="http://schemas.openxmlformats.org/officeDocument/2006/relationships/hyperlink" Target="https://www.fdot.gov/Safety/programs/srts-workshop" TargetMode="External"/><Relationship Id="rId9" Type="http://schemas.openxmlformats.org/officeDocument/2006/relationships/image" Target="../media/image5.png"/><Relationship Id="rId14"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1.png"/><Relationship Id="rId18" Type="http://schemas.openxmlformats.org/officeDocument/2006/relationships/image" Target="../media/image14.svg"/><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image" Target="../media/image20.svg"/><Relationship Id="rId17" Type="http://schemas.openxmlformats.org/officeDocument/2006/relationships/image" Target="../media/image13.png"/><Relationship Id="rId2" Type="http://schemas.openxmlformats.org/officeDocument/2006/relationships/notesSlide" Target="../notesSlides/notesSlide13.xml"/><Relationship Id="rId16"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19.png"/><Relationship Id="rId5" Type="http://schemas.openxmlformats.org/officeDocument/2006/relationships/image" Target="../media/image23.png"/><Relationship Id="rId15" Type="http://schemas.openxmlformats.org/officeDocument/2006/relationships/image" Target="../media/image11.png"/><Relationship Id="rId10"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27.png"/><Relationship Id="rId14"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hyperlink" Target="http://www.flgap.com/" TargetMode="External"/><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http://fdotsp.dot.state.fl.us/sites/Portal/SitePages/Home.aspxhttps:/www.flgap.com/Uploads/Documents/FLGAP_State_Guide.pdf" TargetMode="Externa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9.png"/><Relationship Id="rId9" Type="http://schemas.openxmlformats.org/officeDocument/2006/relationships/image" Target="../media/image6.svg"/><Relationship Id="rId1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s://www.fhwa.dot.gov/fastact/factsheets/transportationalternativesfs.cfm" TargetMode="External"/><Relationship Id="rId13" Type="http://schemas.openxmlformats.org/officeDocument/2006/relationships/image" Target="../media/image22.svg"/><Relationship Id="rId3" Type="http://schemas.openxmlformats.org/officeDocument/2006/relationships/hyperlink" Target="mailto:Maria.Showalter@dot.state.fl.us" TargetMode="External"/><Relationship Id="rId7" Type="http://schemas.openxmlformats.org/officeDocument/2006/relationships/hyperlink" Target="https://nwflroads.com/planning" TargetMode="External"/><Relationship Id="rId12" Type="http://schemas.openxmlformats.org/officeDocument/2006/relationships/image" Target="../media/image21.png"/><Relationship Id="rId17" Type="http://schemas.openxmlformats.org/officeDocument/2006/relationships/image" Target="../media/image14.svg"/><Relationship Id="rId2" Type="http://schemas.openxmlformats.org/officeDocument/2006/relationships/notesSlide" Target="../notesSlides/notesSlide15.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20.svg"/><Relationship Id="rId5" Type="http://schemas.microsoft.com/office/2007/relationships/hdphoto" Target="../media/hdphoto1.wdp"/><Relationship Id="rId15" Type="http://schemas.openxmlformats.org/officeDocument/2006/relationships/image" Target="../media/image12.sv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hyperlink" Target="https://www.fhwa.dot.gov/bipartisan-infrastructure-law/ta.cfm" TargetMode="External"/><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microsoft.com/office/2007/relationships/hdphoto" Target="../media/hdphoto1.wdp"/><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microsoft.com/office/2007/relationships/hdphoto" Target="../media/hdphoto1.wdp"/><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4.svg"/><Relationship Id="rId4" Type="http://schemas.openxmlformats.org/officeDocument/2006/relationships/image" Target="../media/image4.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microsoft.com/office/2007/relationships/hdphoto" Target="../media/hdphoto1.wdp"/><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svg"/><Relationship Id="rId3" Type="http://schemas.openxmlformats.org/officeDocument/2006/relationships/image" Target="../media/image16.png"/><Relationship Id="rId7" Type="http://schemas.microsoft.com/office/2007/relationships/hdphoto" Target="../media/hdphoto1.wdp"/><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2.svg"/><Relationship Id="rId5" Type="http://schemas.openxmlformats.org/officeDocument/2006/relationships/image" Target="../media/image18.png"/><Relationship Id="rId15" Type="http://schemas.openxmlformats.org/officeDocument/2006/relationships/image" Target="../media/image14.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sv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microsoft.com/office/2007/relationships/hdphoto" Target="../media/hdphoto1.wdp"/><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sign on the side of a road&#10;&#10;Description generated with very high confidence">
            <a:extLst>
              <a:ext uri="{FF2B5EF4-FFF2-40B4-BE49-F238E27FC236}">
                <a16:creationId xmlns:a16="http://schemas.microsoft.com/office/drawing/2014/main" id="{04E56B43-AFCC-4DA5-A3FB-FA1AB41E48AE}"/>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0514" r="28640" b="-1"/>
          <a:stretch/>
        </p:blipFill>
        <p:spPr>
          <a:xfrm>
            <a:off x="20" y="10"/>
            <a:ext cx="5897982" cy="6857990"/>
          </a:xfrm>
          <a:custGeom>
            <a:avLst/>
            <a:gdLst/>
            <a:ahLst/>
            <a:cxnLst/>
            <a:rect l="l" t="t" r="r" b="b"/>
            <a:pathLst>
              <a:path w="5898002" h="6858000">
                <a:moveTo>
                  <a:pt x="0" y="0"/>
                </a:moveTo>
                <a:lnTo>
                  <a:pt x="5898002" y="0"/>
                </a:lnTo>
                <a:lnTo>
                  <a:pt x="4873624" y="6858000"/>
                </a:lnTo>
                <a:lnTo>
                  <a:pt x="0" y="6858000"/>
                </a:lnTo>
                <a:close/>
              </a:path>
            </a:pathLst>
          </a:custGeom>
        </p:spPr>
      </p:pic>
      <p:sp>
        <p:nvSpPr>
          <p:cNvPr id="65" name="Isosceles Triangle 30">
            <a:extLst>
              <a:ext uri="{FF2B5EF4-FFF2-40B4-BE49-F238E27FC236}">
                <a16:creationId xmlns:a16="http://schemas.microsoft.com/office/drawing/2014/main" id="{771129C2-28B8-4338-947D-AB3CA4668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C7B2ABFE-C433-4384-A941-4F8572F79E30}"/>
              </a:ext>
            </a:extLst>
          </p:cNvPr>
          <p:cNvPicPr>
            <a:picLocks noChangeAspect="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rcRect l="29236" r="17540" b="-1"/>
          <a:stretch/>
        </p:blipFill>
        <p:spPr>
          <a:xfrm>
            <a:off x="4869095" y="10"/>
            <a:ext cx="7312272" cy="6857990"/>
          </a:xfrm>
          <a:custGeom>
            <a:avLst/>
            <a:gdLst/>
            <a:ahLst/>
            <a:cxnLst/>
            <a:rect l="l" t="t" r="r" b="b"/>
            <a:pathLst>
              <a:path w="7312272" h="6858000">
                <a:moveTo>
                  <a:pt x="1024379" y="0"/>
                </a:moveTo>
                <a:lnTo>
                  <a:pt x="7312272" y="0"/>
                </a:lnTo>
                <a:lnTo>
                  <a:pt x="7312272" y="6858000"/>
                </a:lnTo>
                <a:lnTo>
                  <a:pt x="0" y="6858000"/>
                </a:lnTo>
                <a:close/>
              </a:path>
            </a:pathLst>
          </a:custGeom>
        </p:spPr>
      </p:pic>
      <p:sp>
        <p:nvSpPr>
          <p:cNvPr id="66" name="Freeform 52">
            <a:extLst>
              <a:ext uri="{FF2B5EF4-FFF2-40B4-BE49-F238E27FC236}">
                <a16:creationId xmlns:a16="http://schemas.microsoft.com/office/drawing/2014/main" id="{EC0E68F8-FE66-4E1B-8317-C7D758E3E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649" y="3576484"/>
            <a:ext cx="8522979" cy="3281517"/>
          </a:xfrm>
          <a:custGeom>
            <a:avLst/>
            <a:gdLst>
              <a:gd name="connsiteX0" fmla="*/ 8516100 w 8522979"/>
              <a:gd name="connsiteY0" fmla="*/ 0 h 3281517"/>
              <a:gd name="connsiteX1" fmla="*/ 8522979 w 8522979"/>
              <a:gd name="connsiteY1" fmla="*/ 3281517 h 3281517"/>
              <a:gd name="connsiteX2" fmla="*/ 650153 w 8522979"/>
              <a:gd name="connsiteY2" fmla="*/ 3281517 h 3281517"/>
              <a:gd name="connsiteX3" fmla="*/ 0 w 8522979"/>
              <a:gd name="connsiteY3" fmla="*/ 3003752 h 3281517"/>
              <a:gd name="connsiteX4" fmla="*/ 879142 w 8522979"/>
              <a:gd name="connsiteY4" fmla="*/ 690551 h 328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79" h="3281517">
                <a:moveTo>
                  <a:pt x="8516100" y="0"/>
                </a:moveTo>
                <a:lnTo>
                  <a:pt x="8522979" y="3281517"/>
                </a:lnTo>
                <a:lnTo>
                  <a:pt x="650153" y="3281517"/>
                </a:lnTo>
                <a:lnTo>
                  <a:pt x="0" y="3003752"/>
                </a:lnTo>
                <a:lnTo>
                  <a:pt x="879142" y="690551"/>
                </a:lnTo>
                <a:close/>
              </a:path>
            </a:pathLst>
          </a:custGeom>
          <a:solidFill>
            <a:schemeClr val="bg1">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cxnSp>
        <p:nvCxnSpPr>
          <p:cNvPr id="67" name="Straight Connector 46">
            <a:extLst>
              <a:ext uri="{FF2B5EF4-FFF2-40B4-BE49-F238E27FC236}">
                <a16:creationId xmlns:a16="http://schemas.microsoft.com/office/drawing/2014/main" id="{96B542C6-D418-4F74-BE6E-8644E9C80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48">
            <a:extLst>
              <a:ext uri="{FF2B5EF4-FFF2-40B4-BE49-F238E27FC236}">
                <a16:creationId xmlns:a16="http://schemas.microsoft.com/office/drawing/2014/main" id="{CC2B252E-9BD0-4F4F-9B2E-4441DBA00A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9" name="Rectangle 23">
            <a:extLst>
              <a:ext uri="{FF2B5EF4-FFF2-40B4-BE49-F238E27FC236}">
                <a16:creationId xmlns:a16="http://schemas.microsoft.com/office/drawing/2014/main" id="{46E1F2F9-8898-4045-9515-A0B02E19F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5">
            <a:extLst>
              <a:ext uri="{FF2B5EF4-FFF2-40B4-BE49-F238E27FC236}">
                <a16:creationId xmlns:a16="http://schemas.microsoft.com/office/drawing/2014/main" id="{E4D02FFC-DFCD-4A75-956D-A4264BDAC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24">
            <a:extLst>
              <a:ext uri="{FF2B5EF4-FFF2-40B4-BE49-F238E27FC236}">
                <a16:creationId xmlns:a16="http://schemas.microsoft.com/office/drawing/2014/main" id="{2A1BDF54-09CB-4F16-9EDD-7F660459F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ctrTitle"/>
          </p:nvPr>
        </p:nvSpPr>
        <p:spPr>
          <a:xfrm>
            <a:off x="3752874" y="621507"/>
            <a:ext cx="6234680" cy="4602426"/>
          </a:xfrm>
        </p:spPr>
        <p:txBody>
          <a:bodyPr>
            <a:normAutofit/>
          </a:bodyPr>
          <a:lstStyle/>
          <a:p>
            <a:pPr>
              <a:lnSpc>
                <a:spcPct val="90000"/>
              </a:lnSpc>
            </a:pPr>
            <a:r>
              <a:rPr lang="en-US" sz="4000" dirty="0">
                <a:solidFill>
                  <a:schemeClr val="tx1"/>
                </a:solidFill>
                <a:latin typeface="Georgia" panose="02040502050405020303" pitchFamily="18" charset="0"/>
              </a:rPr>
              <a:t>Transportation Alternatives  </a:t>
            </a:r>
            <a:br>
              <a:rPr lang="en-US" sz="4000" dirty="0">
                <a:solidFill>
                  <a:schemeClr val="tx1"/>
                </a:solidFill>
                <a:latin typeface="Georgia" panose="02040502050405020303" pitchFamily="18" charset="0"/>
              </a:rPr>
            </a:br>
            <a:r>
              <a:rPr lang="en-US" sz="4000" dirty="0">
                <a:solidFill>
                  <a:schemeClr val="tx1"/>
                </a:solidFill>
                <a:latin typeface="Georgia" panose="02040502050405020303" pitchFamily="18" charset="0"/>
              </a:rPr>
              <a:t>(TA) Set-Aside</a:t>
            </a:r>
            <a:br>
              <a:rPr lang="en-US" sz="4000" dirty="0">
                <a:solidFill>
                  <a:schemeClr val="tx1"/>
                </a:solidFill>
                <a:latin typeface="Georgia" panose="02040502050405020303" pitchFamily="18" charset="0"/>
              </a:rPr>
            </a:br>
            <a:br>
              <a:rPr lang="en-US" sz="4000" dirty="0">
                <a:solidFill>
                  <a:schemeClr val="tx1"/>
                </a:solidFill>
                <a:latin typeface="Georgia" panose="02040502050405020303" pitchFamily="18" charset="0"/>
              </a:rPr>
            </a:br>
            <a:r>
              <a:rPr lang="en-US" sz="4000" dirty="0">
                <a:solidFill>
                  <a:schemeClr val="tx1"/>
                </a:solidFill>
                <a:latin typeface="Georgia" panose="02040502050405020303" pitchFamily="18" charset="0"/>
              </a:rPr>
              <a:t>Tanya Sanders Branton</a:t>
            </a:r>
            <a:br>
              <a:rPr lang="en-US" sz="4000" dirty="0">
                <a:solidFill>
                  <a:schemeClr val="tx1"/>
                </a:solidFill>
                <a:latin typeface="Georgia" panose="02040502050405020303" pitchFamily="18" charset="0"/>
              </a:rPr>
            </a:br>
            <a:r>
              <a:rPr lang="en-US" sz="4000" dirty="0">
                <a:solidFill>
                  <a:schemeClr val="tx1"/>
                </a:solidFill>
                <a:latin typeface="Georgia" panose="02040502050405020303" pitchFamily="18" charset="0"/>
              </a:rPr>
              <a:t>D3 TA Coordinator</a:t>
            </a:r>
          </a:p>
        </p:txBody>
      </p:sp>
      <p:sp>
        <p:nvSpPr>
          <p:cNvPr id="72" name="Rectangle 27">
            <a:extLst>
              <a:ext uri="{FF2B5EF4-FFF2-40B4-BE49-F238E27FC236}">
                <a16:creationId xmlns:a16="http://schemas.microsoft.com/office/drawing/2014/main" id="{8C188A0B-8BC9-42B6-8C0F-F145AD548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8">
            <a:extLst>
              <a:ext uri="{FF2B5EF4-FFF2-40B4-BE49-F238E27FC236}">
                <a16:creationId xmlns:a16="http://schemas.microsoft.com/office/drawing/2014/main" id="{B296A5B1-C4A5-43DA-8C99-0F006A7A3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9">
            <a:extLst>
              <a:ext uri="{FF2B5EF4-FFF2-40B4-BE49-F238E27FC236}">
                <a16:creationId xmlns:a16="http://schemas.microsoft.com/office/drawing/2014/main" id="{8212DC76-1F53-4AD1-9943-A898BA8D6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29">
            <a:extLst>
              <a:ext uri="{FF2B5EF4-FFF2-40B4-BE49-F238E27FC236}">
                <a16:creationId xmlns:a16="http://schemas.microsoft.com/office/drawing/2014/main" id="{D20A08E7-91FF-4D94-AAB8-10E66D848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 name="Graphic 1" descr="Cycling">
            <a:extLst>
              <a:ext uri="{FF2B5EF4-FFF2-40B4-BE49-F238E27FC236}">
                <a16:creationId xmlns:a16="http://schemas.microsoft.com/office/drawing/2014/main" id="{68C5D700-BACC-ADAA-1CBA-A81E0130C1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6268" y="5724515"/>
            <a:ext cx="1133475" cy="1133475"/>
          </a:xfrm>
          <a:prstGeom prst="rect">
            <a:avLst/>
          </a:prstGeom>
          <a:effectLst>
            <a:outerShdw blurRad="50800" dist="38100" dir="2700000" algn="tl" rotWithShape="0">
              <a:prstClr val="black">
                <a:alpha val="40000"/>
              </a:prstClr>
            </a:outerShdw>
          </a:effectLst>
        </p:spPr>
      </p:pic>
      <p:pic>
        <p:nvPicPr>
          <p:cNvPr id="3" name="Graphic 2" descr="Traffic light">
            <a:extLst>
              <a:ext uri="{FF2B5EF4-FFF2-40B4-BE49-F238E27FC236}">
                <a16:creationId xmlns:a16="http://schemas.microsoft.com/office/drawing/2014/main" id="{C1523D38-B16A-7CAA-D51B-C68675D2E5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43507" y="5777247"/>
            <a:ext cx="1133475" cy="1133475"/>
          </a:xfrm>
          <a:prstGeom prst="rect">
            <a:avLst/>
          </a:prstGeom>
          <a:effectLst>
            <a:outerShdw blurRad="50800" dist="38100" dir="2700000" algn="tl" rotWithShape="0">
              <a:prstClr val="black">
                <a:alpha val="40000"/>
              </a:prstClr>
            </a:outerShdw>
          </a:effectLst>
        </p:spPr>
      </p:pic>
      <p:pic>
        <p:nvPicPr>
          <p:cNvPr id="5" name="Graphic 4" descr="New wheelchair">
            <a:extLst>
              <a:ext uri="{FF2B5EF4-FFF2-40B4-BE49-F238E27FC236}">
                <a16:creationId xmlns:a16="http://schemas.microsoft.com/office/drawing/2014/main" id="{09CC722D-26A4-E0EA-F4F9-C6B0FE6A9E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89151" y="5758197"/>
            <a:ext cx="1133475" cy="1133475"/>
          </a:xfrm>
          <a:prstGeom prst="rect">
            <a:avLst/>
          </a:prstGeom>
          <a:effectLst>
            <a:outerShdw blurRad="50800" dist="38100" dir="2700000" algn="tl" rotWithShape="0">
              <a:prstClr val="black">
                <a:alpha val="40000"/>
              </a:prstClr>
            </a:outerShdw>
          </a:effectLst>
        </p:spPr>
      </p:pic>
      <p:pic>
        <p:nvPicPr>
          <p:cNvPr id="6" name="Graphic 5" descr="Hill scene">
            <a:extLst>
              <a:ext uri="{FF2B5EF4-FFF2-40B4-BE49-F238E27FC236}">
                <a16:creationId xmlns:a16="http://schemas.microsoft.com/office/drawing/2014/main" id="{80B2DBF8-CD19-0125-19BE-44C4D50731C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28150" y="5777247"/>
            <a:ext cx="1114425" cy="1114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2729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AEA4-3F17-7C6F-C90D-ADE0BB62D507}"/>
              </a:ext>
            </a:extLst>
          </p:cNvPr>
          <p:cNvSpPr>
            <a:spLocks noGrp="1"/>
          </p:cNvSpPr>
          <p:nvPr>
            <p:ph type="title"/>
          </p:nvPr>
        </p:nvSpPr>
        <p:spPr>
          <a:xfrm>
            <a:off x="677334" y="200212"/>
            <a:ext cx="8596668" cy="1320800"/>
          </a:xfrm>
        </p:spPr>
        <p:txBody>
          <a:bodyPr/>
          <a:lstStyle/>
          <a:p>
            <a:r>
              <a:rPr lang="en-US" dirty="0"/>
              <a:t>Eligible Activities Continued</a:t>
            </a:r>
          </a:p>
        </p:txBody>
      </p:sp>
      <p:sp>
        <p:nvSpPr>
          <p:cNvPr id="3" name="Content Placeholder 2">
            <a:extLst>
              <a:ext uri="{FF2B5EF4-FFF2-40B4-BE49-F238E27FC236}">
                <a16:creationId xmlns:a16="http://schemas.microsoft.com/office/drawing/2014/main" id="{5B92C61C-53AD-E9BE-D6EA-5E0FBF14D049}"/>
              </a:ext>
            </a:extLst>
          </p:cNvPr>
          <p:cNvSpPr>
            <a:spLocks noGrp="1"/>
          </p:cNvSpPr>
          <p:nvPr>
            <p:ph idx="1"/>
          </p:nvPr>
        </p:nvSpPr>
        <p:spPr>
          <a:xfrm>
            <a:off x="255494" y="1065306"/>
            <a:ext cx="9695329" cy="4727388"/>
          </a:xfrm>
        </p:spPr>
        <p:txBody>
          <a:bodyPr>
            <a:normAutofit fontScale="62500" lnSpcReduction="20000"/>
          </a:bodyPr>
          <a:lstStyle/>
          <a:p>
            <a:pPr marL="457200" indent="-457200">
              <a:buFont typeface="+mj-lt"/>
              <a:buAutoNum type="arabicPeriod" startAt="3"/>
            </a:pPr>
            <a:r>
              <a:rPr lang="en-US" sz="3800" dirty="0">
                <a:solidFill>
                  <a:schemeClr val="tx1"/>
                </a:solidFill>
                <a:latin typeface="Arial" panose="020B0604020202020204" pitchFamily="34" charset="0"/>
                <a:cs typeface="Arial" panose="020B0604020202020204" pitchFamily="34" charset="0"/>
              </a:rPr>
              <a:t>Conversion of abandoned railroad corridors for trails for pedestrians, bicyclists or other non-motorized transportation users.</a:t>
            </a:r>
          </a:p>
          <a:p>
            <a:pPr marL="891540" lvl="2" indent="-342900">
              <a:lnSpc>
                <a:spcPct val="110000"/>
              </a:lnSpc>
            </a:pPr>
            <a:r>
              <a:rPr lang="en-US" sz="3800" dirty="0">
                <a:solidFill>
                  <a:srgbClr val="CC9900"/>
                </a:solidFill>
                <a:latin typeface="Arial" panose="020B0604020202020204" pitchFamily="34" charset="0"/>
                <a:cs typeface="Arial" panose="020B0604020202020204" pitchFamily="34" charset="0"/>
              </a:rPr>
              <a:t>Examples:  Rails to Trails facilities</a:t>
            </a:r>
          </a:p>
          <a:p>
            <a:pPr marL="457200" indent="-457200">
              <a:buFont typeface="+mj-lt"/>
              <a:buAutoNum type="arabicPeriod" startAt="4"/>
            </a:pPr>
            <a:r>
              <a:rPr lang="en-US" sz="3800" dirty="0">
                <a:solidFill>
                  <a:schemeClr val="tx1"/>
                </a:solidFill>
                <a:latin typeface="Arial" panose="020B0604020202020204" pitchFamily="34" charset="0"/>
                <a:cs typeface="Arial" panose="020B0604020202020204" pitchFamily="34" charset="0"/>
              </a:rPr>
              <a:t>Construction of Turnouts, Overlooks and Viewing areas.</a:t>
            </a:r>
          </a:p>
          <a:p>
            <a:pPr marL="891540" lvl="2" indent="-342900">
              <a:lnSpc>
                <a:spcPct val="110000"/>
              </a:lnSpc>
            </a:pPr>
            <a:r>
              <a:rPr lang="en-US" sz="3800" dirty="0">
                <a:solidFill>
                  <a:srgbClr val="CC9900"/>
                </a:solidFill>
                <a:latin typeface="Arial" panose="020B0604020202020204" pitchFamily="34" charset="0"/>
                <a:cs typeface="Arial" panose="020B0604020202020204" pitchFamily="34" charset="0"/>
              </a:rPr>
              <a:t>Examples:  Turnouts and viewing areas at scenic or historic sites</a:t>
            </a:r>
          </a:p>
          <a:p>
            <a:pPr marL="457200" indent="-457200">
              <a:buFont typeface="+mj-lt"/>
              <a:buAutoNum type="arabicPeriod" startAt="4"/>
            </a:pPr>
            <a:r>
              <a:rPr lang="en-US" sz="3800" dirty="0">
                <a:solidFill>
                  <a:schemeClr val="tx1"/>
                </a:solidFill>
                <a:latin typeface="Arial" panose="020B0604020202020204" pitchFamily="34" charset="0"/>
                <a:cs typeface="Arial" panose="020B0604020202020204" pitchFamily="34" charset="0"/>
              </a:rPr>
              <a:t>Inventory, Control or Removal of Outdoor Advertising.</a:t>
            </a:r>
          </a:p>
          <a:p>
            <a:pPr marL="457200" indent="-457200">
              <a:buFont typeface="+mj-lt"/>
              <a:buAutoNum type="arabicPeriod" startAt="4"/>
            </a:pPr>
            <a:r>
              <a:rPr lang="en-US" sz="3800" dirty="0">
                <a:solidFill>
                  <a:schemeClr val="tx1"/>
                </a:solidFill>
                <a:latin typeface="Arial" panose="020B0604020202020204" pitchFamily="34" charset="0"/>
                <a:cs typeface="Arial" panose="020B0604020202020204" pitchFamily="34" charset="0"/>
              </a:rPr>
              <a:t>Historic Preservation and Rehabilitation of historic transportation facilities.</a:t>
            </a:r>
          </a:p>
          <a:p>
            <a:pPr marL="891540" lvl="2" indent="-342900">
              <a:lnSpc>
                <a:spcPct val="110000"/>
              </a:lnSpc>
            </a:pPr>
            <a:r>
              <a:rPr lang="en-US" sz="3800" dirty="0">
                <a:solidFill>
                  <a:srgbClr val="CC9900"/>
                </a:solidFill>
                <a:latin typeface="Arial" panose="020B0604020202020204" pitchFamily="34" charset="0"/>
                <a:cs typeface="Arial" panose="020B0604020202020204" pitchFamily="34" charset="0"/>
              </a:rPr>
              <a:t>Examples:  Rehabilitation of historic transportation facilities (bridges, lighthouses, canals, etc.), Historic toll and ferry facilities, Historic railroad facilities</a:t>
            </a:r>
          </a:p>
        </p:txBody>
      </p:sp>
      <p:pic>
        <p:nvPicPr>
          <p:cNvPr id="4" name="Picture 3">
            <a:extLst>
              <a:ext uri="{FF2B5EF4-FFF2-40B4-BE49-F238E27FC236}">
                <a16:creationId xmlns:a16="http://schemas.microsoft.com/office/drawing/2014/main" id="{22F77665-4C31-2AA0-1795-78807DCFBFB5}"/>
              </a:ext>
            </a:extLst>
          </p:cNvPr>
          <p:cNvPicPr>
            <a:picLocks noChangeAspect="1"/>
          </p:cNvPicPr>
          <p:nvPr/>
        </p:nvPicPr>
        <p:blipFill>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tretch>
            <a:fillRect/>
          </a:stretch>
        </p:blipFill>
        <p:spPr>
          <a:xfrm>
            <a:off x="9658350" y="5591175"/>
            <a:ext cx="2533650" cy="1266825"/>
          </a:xfrm>
          <a:prstGeom prst="rect">
            <a:avLst/>
          </a:prstGeom>
          <a:effectLst>
            <a:outerShdw blurRad="50800" dist="38100" dir="2700000" algn="tl" rotWithShape="0">
              <a:prstClr val="black">
                <a:alpha val="40000"/>
              </a:prstClr>
            </a:outerShdw>
          </a:effectLst>
        </p:spPr>
      </p:pic>
      <p:pic>
        <p:nvPicPr>
          <p:cNvPr id="5" name="Graphic 4" descr="Cycling">
            <a:extLst>
              <a:ext uri="{FF2B5EF4-FFF2-40B4-BE49-F238E27FC236}">
                <a16:creationId xmlns:a16="http://schemas.microsoft.com/office/drawing/2014/main" id="{6BC9A964-E9BC-B867-87E4-6A1E442C3D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3652" y="5771963"/>
            <a:ext cx="1133475" cy="1133475"/>
          </a:xfrm>
          <a:prstGeom prst="rect">
            <a:avLst/>
          </a:prstGeom>
          <a:effectLst>
            <a:outerShdw blurRad="50800" dist="38100" dir="2700000" algn="tl" rotWithShape="0">
              <a:prstClr val="black">
                <a:alpha val="40000"/>
              </a:prstClr>
            </a:outerShdw>
          </a:effectLst>
        </p:spPr>
      </p:pic>
      <p:pic>
        <p:nvPicPr>
          <p:cNvPr id="6" name="Graphic 5" descr="Traffic light">
            <a:extLst>
              <a:ext uri="{FF2B5EF4-FFF2-40B4-BE49-F238E27FC236}">
                <a16:creationId xmlns:a16="http://schemas.microsoft.com/office/drawing/2014/main" id="{256550CB-6343-8BAE-7E55-10ECF440B4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4825" y="5819401"/>
            <a:ext cx="1133475" cy="1133475"/>
          </a:xfrm>
          <a:prstGeom prst="rect">
            <a:avLst/>
          </a:prstGeom>
          <a:effectLst>
            <a:outerShdw blurRad="50800" dist="38100" dir="2700000" algn="tl" rotWithShape="0">
              <a:prstClr val="black">
                <a:alpha val="40000"/>
              </a:prstClr>
            </a:outerShdw>
          </a:effectLst>
        </p:spPr>
      </p:pic>
      <p:pic>
        <p:nvPicPr>
          <p:cNvPr id="7" name="Graphic 6" descr="New wheelchair">
            <a:extLst>
              <a:ext uri="{FF2B5EF4-FFF2-40B4-BE49-F238E27FC236}">
                <a16:creationId xmlns:a16="http://schemas.microsoft.com/office/drawing/2014/main" id="{9CB6B4D0-4368-7BB6-89E4-D7604C8520A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59263" y="5786157"/>
            <a:ext cx="1133475" cy="1133475"/>
          </a:xfrm>
          <a:prstGeom prst="rect">
            <a:avLst/>
          </a:prstGeom>
          <a:effectLst>
            <a:outerShdw blurRad="50800" dist="38100" dir="2700000" algn="tl" rotWithShape="0">
              <a:prstClr val="black">
                <a:alpha val="40000"/>
              </a:prstClr>
            </a:outerShdw>
          </a:effectLst>
        </p:spPr>
      </p:pic>
      <p:pic>
        <p:nvPicPr>
          <p:cNvPr id="8" name="Graphic 7" descr="Hill scene">
            <a:extLst>
              <a:ext uri="{FF2B5EF4-FFF2-40B4-BE49-F238E27FC236}">
                <a16:creationId xmlns:a16="http://schemas.microsoft.com/office/drawing/2014/main" id="{49CA7ECC-3B16-0FD7-741E-612A9EDE02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28174" y="5805207"/>
            <a:ext cx="1114425" cy="1114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687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E55D9-9CC5-D470-B9FA-5B7525EA59F1}"/>
              </a:ext>
            </a:extLst>
          </p:cNvPr>
          <p:cNvSpPr>
            <a:spLocks noGrp="1"/>
          </p:cNvSpPr>
          <p:nvPr>
            <p:ph type="title"/>
          </p:nvPr>
        </p:nvSpPr>
        <p:spPr>
          <a:xfrm>
            <a:off x="677334" y="121873"/>
            <a:ext cx="8596668" cy="694765"/>
          </a:xfrm>
        </p:spPr>
        <p:txBody>
          <a:bodyPr/>
          <a:lstStyle/>
          <a:p>
            <a:r>
              <a:rPr lang="en-US" dirty="0"/>
              <a:t>Eligible Activities Continued</a:t>
            </a:r>
          </a:p>
        </p:txBody>
      </p:sp>
      <p:sp>
        <p:nvSpPr>
          <p:cNvPr id="3" name="Content Placeholder 2">
            <a:extLst>
              <a:ext uri="{FF2B5EF4-FFF2-40B4-BE49-F238E27FC236}">
                <a16:creationId xmlns:a16="http://schemas.microsoft.com/office/drawing/2014/main" id="{1DC2FBE2-A468-D7AF-08FC-23C02A1B8D20}"/>
              </a:ext>
            </a:extLst>
          </p:cNvPr>
          <p:cNvSpPr>
            <a:spLocks noGrp="1"/>
          </p:cNvSpPr>
          <p:nvPr>
            <p:ph idx="1"/>
          </p:nvPr>
        </p:nvSpPr>
        <p:spPr>
          <a:xfrm>
            <a:off x="677333" y="816639"/>
            <a:ext cx="9461749" cy="5167302"/>
          </a:xfrm>
        </p:spPr>
        <p:txBody>
          <a:bodyPr>
            <a:normAutofit lnSpcReduction="10000"/>
          </a:bodyPr>
          <a:lstStyle/>
          <a:p>
            <a:pPr marL="457200" indent="-457200">
              <a:buFont typeface="+mj-lt"/>
              <a:buAutoNum type="arabicPeriod" startAt="7"/>
            </a:pPr>
            <a:r>
              <a:rPr lang="en-US" dirty="0">
                <a:solidFill>
                  <a:schemeClr val="tx1"/>
                </a:solidFill>
                <a:latin typeface="Arial" panose="020B0604020202020204" pitchFamily="34" charset="0"/>
                <a:cs typeface="Arial" panose="020B0604020202020204" pitchFamily="34" charset="0"/>
              </a:rPr>
              <a:t>Vegetation Management Practices in transportation rights-of-way to improve safety, prevent invasive species and provide erosion control.</a:t>
            </a:r>
            <a:endParaRPr lang="en-US" sz="1100" dirty="0">
              <a:solidFill>
                <a:schemeClr val="tx1"/>
              </a:solidFill>
              <a:latin typeface="Arial" panose="020B0604020202020204" pitchFamily="34" charset="0"/>
              <a:cs typeface="Arial" panose="020B0604020202020204" pitchFamily="34" charset="0"/>
            </a:endParaRPr>
          </a:p>
          <a:p>
            <a:pPr marL="891540" lvl="2" indent="-342900">
              <a:lnSpc>
                <a:spcPct val="110000"/>
              </a:lnSpc>
            </a:pPr>
            <a:r>
              <a:rPr lang="en-US" sz="1900" dirty="0">
                <a:solidFill>
                  <a:srgbClr val="CC9900"/>
                </a:solidFill>
                <a:latin typeface="Arial" panose="020B0604020202020204" pitchFamily="34" charset="0"/>
                <a:cs typeface="Arial" panose="020B0604020202020204" pitchFamily="34" charset="0"/>
              </a:rPr>
              <a:t>Examples: Erosion Control, Vegetation management to improve roadway </a:t>
            </a:r>
          </a:p>
          <a:p>
            <a:pPr marL="548640" lvl="2" indent="0">
              <a:lnSpc>
                <a:spcPct val="110000"/>
              </a:lnSpc>
              <a:buNone/>
            </a:pPr>
            <a:r>
              <a:rPr lang="en-US" sz="1900" dirty="0">
                <a:solidFill>
                  <a:srgbClr val="CC9900"/>
                </a:solidFill>
                <a:latin typeface="Arial" panose="020B0604020202020204" pitchFamily="34" charset="0"/>
                <a:cs typeface="Arial" panose="020B0604020202020204" pitchFamily="34" charset="0"/>
              </a:rPr>
              <a:t>	safety or Prevention of invasive species</a:t>
            </a:r>
            <a:endParaRPr lang="en-US" sz="1200" dirty="0">
              <a:solidFill>
                <a:srgbClr val="CC9900"/>
              </a:solidFill>
              <a:latin typeface="Arial" panose="020B0604020202020204" pitchFamily="34" charset="0"/>
              <a:cs typeface="Arial" panose="020B0604020202020204" pitchFamily="34" charset="0"/>
            </a:endParaRPr>
          </a:p>
          <a:p>
            <a:pPr marL="457200" indent="-457200">
              <a:buFont typeface="+mj-lt"/>
              <a:buAutoNum type="arabicPeriod" startAt="8"/>
            </a:pPr>
            <a:r>
              <a:rPr lang="en-US" dirty="0">
                <a:solidFill>
                  <a:schemeClr val="tx1"/>
                </a:solidFill>
                <a:latin typeface="Arial" panose="020B0604020202020204" pitchFamily="34" charset="0"/>
                <a:cs typeface="Arial" panose="020B0604020202020204" pitchFamily="34" charset="0"/>
              </a:rPr>
              <a:t>Archaeological activities relating to impacts from the implementation of a transportation project.</a:t>
            </a:r>
            <a:endParaRPr lang="en-US" sz="1000" dirty="0">
              <a:solidFill>
                <a:schemeClr val="tx1"/>
              </a:solidFill>
              <a:latin typeface="Arial" panose="020B0604020202020204" pitchFamily="34" charset="0"/>
              <a:cs typeface="Arial" panose="020B0604020202020204" pitchFamily="34" charset="0"/>
            </a:endParaRPr>
          </a:p>
          <a:p>
            <a:pPr marL="457200" indent="-457200">
              <a:buFont typeface="+mj-lt"/>
              <a:buAutoNum type="arabicPeriod" startAt="8"/>
            </a:pPr>
            <a:r>
              <a:rPr lang="en-US" dirty="0">
                <a:solidFill>
                  <a:schemeClr val="tx1"/>
                </a:solidFill>
                <a:latin typeface="Arial" panose="020B0604020202020204" pitchFamily="34" charset="0"/>
                <a:cs typeface="Arial" panose="020B0604020202020204" pitchFamily="34" charset="0"/>
              </a:rPr>
              <a:t>Any environmental mitigation activity that includes:</a:t>
            </a:r>
            <a:endParaRPr lang="en-US" sz="1000" dirty="0">
              <a:solidFill>
                <a:schemeClr val="tx1"/>
              </a:solidFill>
              <a:latin typeface="Arial" panose="020B0604020202020204" pitchFamily="34" charset="0"/>
              <a:cs typeface="Arial" panose="020B0604020202020204" pitchFamily="34" charset="0"/>
            </a:endParaRPr>
          </a:p>
          <a:p>
            <a:pPr marL="834390" lvl="2" indent="-285750">
              <a:lnSpc>
                <a:spcPct val="110000"/>
              </a:lnSpc>
              <a:buFont typeface="Wingdings" pitchFamily="2" charset="2"/>
              <a:buChar char="v"/>
            </a:pPr>
            <a:r>
              <a:rPr lang="en-US" sz="1900" dirty="0">
                <a:solidFill>
                  <a:srgbClr val="393E6D"/>
                </a:solidFill>
                <a:latin typeface="Arial" panose="020B0604020202020204" pitchFamily="34" charset="0"/>
                <a:cs typeface="Arial" panose="020B0604020202020204" pitchFamily="34" charset="0"/>
              </a:rPr>
              <a:t>Pollution prevention, abatement and mitigation activities to address storm water management, control and water pollution prevention or abatement related to highway construction or due to highway runoff, including activities listed in Sections 133(b), 328(a), and 329.</a:t>
            </a:r>
          </a:p>
          <a:p>
            <a:pPr marL="834390" lvl="2" indent="-285750">
              <a:lnSpc>
                <a:spcPct val="110000"/>
              </a:lnSpc>
              <a:buFont typeface="Wingdings" pitchFamily="2" charset="2"/>
              <a:buChar char="v"/>
            </a:pPr>
            <a:r>
              <a:rPr lang="en-US" sz="1900" dirty="0">
                <a:solidFill>
                  <a:schemeClr val="tx1"/>
                </a:solidFill>
                <a:latin typeface="Arial" panose="020B0604020202020204" pitchFamily="34" charset="0"/>
                <a:cs typeface="Arial" panose="020B0604020202020204" pitchFamily="34" charset="0"/>
              </a:rPr>
              <a:t>Reduction in vehicle caused wildlife mortality.</a:t>
            </a:r>
          </a:p>
          <a:p>
            <a:pPr marL="834390" lvl="2" indent="-285750">
              <a:lnSpc>
                <a:spcPct val="110000"/>
              </a:lnSpc>
              <a:buFont typeface="Wingdings" pitchFamily="2" charset="2"/>
              <a:buChar char="v"/>
            </a:pPr>
            <a:r>
              <a:rPr lang="en-US" sz="1900" dirty="0">
                <a:solidFill>
                  <a:schemeClr val="tx1"/>
                </a:solidFill>
                <a:latin typeface="Arial" panose="020B0604020202020204" pitchFamily="34" charset="0"/>
                <a:cs typeface="Arial" panose="020B0604020202020204" pitchFamily="34" charset="0"/>
              </a:rPr>
              <a:t>Restoration and maintenance of the connectivity among terrestrial or </a:t>
            </a:r>
          </a:p>
          <a:p>
            <a:pPr marL="548640" lvl="2" indent="0">
              <a:lnSpc>
                <a:spcPct val="110000"/>
              </a:lnSpc>
              <a:buNone/>
            </a:pPr>
            <a:r>
              <a:rPr lang="en-US" sz="1900" dirty="0">
                <a:solidFill>
                  <a:schemeClr val="tx1"/>
                </a:solidFill>
                <a:latin typeface="Arial" panose="020B0604020202020204" pitchFamily="34" charset="0"/>
                <a:cs typeface="Arial" panose="020B0604020202020204" pitchFamily="34" charset="0"/>
              </a:rPr>
              <a:t>     aquatic habitats.</a:t>
            </a:r>
          </a:p>
          <a:p>
            <a:endParaRPr lang="en-US" dirty="0"/>
          </a:p>
        </p:txBody>
      </p:sp>
      <p:pic>
        <p:nvPicPr>
          <p:cNvPr id="4" name="Picture 3">
            <a:extLst>
              <a:ext uri="{FF2B5EF4-FFF2-40B4-BE49-F238E27FC236}">
                <a16:creationId xmlns:a16="http://schemas.microsoft.com/office/drawing/2014/main" id="{B729775D-D803-6942-1105-943EBC1F8C41}"/>
              </a:ext>
            </a:extLst>
          </p:cNvPr>
          <p:cNvPicPr>
            <a:picLocks noChangeAspect="1"/>
          </p:cNvPicPr>
          <p:nvPr/>
        </p:nvPicPr>
        <p:blipFill>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tretch>
            <a:fillRect/>
          </a:stretch>
        </p:blipFill>
        <p:spPr>
          <a:xfrm>
            <a:off x="9658350" y="5591175"/>
            <a:ext cx="2533650" cy="1266825"/>
          </a:xfrm>
          <a:prstGeom prst="rect">
            <a:avLst/>
          </a:prstGeom>
          <a:effectLst>
            <a:outerShdw blurRad="50800" dist="38100" dir="2700000" algn="tl" rotWithShape="0">
              <a:prstClr val="black">
                <a:alpha val="40000"/>
              </a:prstClr>
            </a:outerShdw>
          </a:effectLst>
        </p:spPr>
      </p:pic>
      <p:pic>
        <p:nvPicPr>
          <p:cNvPr id="5" name="Graphic 4" descr="Cycling">
            <a:extLst>
              <a:ext uri="{FF2B5EF4-FFF2-40B4-BE49-F238E27FC236}">
                <a16:creationId xmlns:a16="http://schemas.microsoft.com/office/drawing/2014/main" id="{D1C9F9E4-8B25-CF69-BE78-2B598CA4F1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3652" y="5771963"/>
            <a:ext cx="1133475" cy="1133475"/>
          </a:xfrm>
          <a:prstGeom prst="rect">
            <a:avLst/>
          </a:prstGeom>
          <a:effectLst>
            <a:outerShdw blurRad="50800" dist="38100" dir="2700000" algn="tl" rotWithShape="0">
              <a:prstClr val="black">
                <a:alpha val="40000"/>
              </a:prstClr>
            </a:outerShdw>
          </a:effectLst>
        </p:spPr>
      </p:pic>
      <p:pic>
        <p:nvPicPr>
          <p:cNvPr id="6" name="Graphic 5" descr="Traffic light">
            <a:extLst>
              <a:ext uri="{FF2B5EF4-FFF2-40B4-BE49-F238E27FC236}">
                <a16:creationId xmlns:a16="http://schemas.microsoft.com/office/drawing/2014/main" id="{4CEB9708-08D0-BFF5-36B4-080D59D764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4825" y="5819401"/>
            <a:ext cx="1133475" cy="1133475"/>
          </a:xfrm>
          <a:prstGeom prst="rect">
            <a:avLst/>
          </a:prstGeom>
          <a:effectLst>
            <a:outerShdw blurRad="50800" dist="38100" dir="2700000" algn="tl" rotWithShape="0">
              <a:prstClr val="black">
                <a:alpha val="40000"/>
              </a:prstClr>
            </a:outerShdw>
          </a:effectLst>
        </p:spPr>
      </p:pic>
      <p:pic>
        <p:nvPicPr>
          <p:cNvPr id="7" name="Graphic 6" descr="New wheelchair">
            <a:extLst>
              <a:ext uri="{FF2B5EF4-FFF2-40B4-BE49-F238E27FC236}">
                <a16:creationId xmlns:a16="http://schemas.microsoft.com/office/drawing/2014/main" id="{B6AADF97-7737-C3B0-4045-05E0C8DB09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59263" y="5786157"/>
            <a:ext cx="1133475" cy="1133475"/>
          </a:xfrm>
          <a:prstGeom prst="rect">
            <a:avLst/>
          </a:prstGeom>
          <a:effectLst>
            <a:outerShdw blurRad="50800" dist="38100" dir="2700000" algn="tl" rotWithShape="0">
              <a:prstClr val="black">
                <a:alpha val="40000"/>
              </a:prstClr>
            </a:outerShdw>
          </a:effectLst>
        </p:spPr>
      </p:pic>
      <p:pic>
        <p:nvPicPr>
          <p:cNvPr id="8" name="Graphic 7" descr="Hill scene">
            <a:extLst>
              <a:ext uri="{FF2B5EF4-FFF2-40B4-BE49-F238E27FC236}">
                <a16:creationId xmlns:a16="http://schemas.microsoft.com/office/drawing/2014/main" id="{CABC6182-13ED-F7BC-ED86-200312C3DC6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28174" y="5805207"/>
            <a:ext cx="1114425" cy="1114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1019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6737" y="261257"/>
            <a:ext cx="8883525" cy="1320800"/>
          </a:xfrm>
        </p:spPr>
        <p:txBody>
          <a:bodyPr/>
          <a:lstStyle/>
          <a:p>
            <a:r>
              <a:rPr lang="en-US" dirty="0">
                <a:latin typeface="Georgia" panose="02040502050405020303" pitchFamily="18" charset="0"/>
              </a:rPr>
              <a:t>Frequently Asked Questions</a:t>
            </a:r>
          </a:p>
        </p:txBody>
      </p:sp>
      <p:sp>
        <p:nvSpPr>
          <p:cNvPr id="4" name="Content Placeholder 3"/>
          <p:cNvSpPr>
            <a:spLocks noGrp="1"/>
          </p:cNvSpPr>
          <p:nvPr>
            <p:ph idx="1"/>
          </p:nvPr>
        </p:nvSpPr>
        <p:spPr>
          <a:xfrm>
            <a:off x="774825" y="1035424"/>
            <a:ext cx="8947399" cy="4783977"/>
          </a:xfrm>
        </p:spPr>
        <p:txBody>
          <a:bodyPr>
            <a:normAutofit fontScale="85000" lnSpcReduction="20000"/>
          </a:bodyPr>
          <a:lstStyle/>
          <a:p>
            <a:pPr>
              <a:buClr>
                <a:schemeClr val="accent2">
                  <a:lumMod val="75000"/>
                </a:schemeClr>
              </a:buClr>
              <a:buSzPct val="142000"/>
              <a:buFont typeface="Wingdings" panose="05000000000000000000" pitchFamily="2" charset="2"/>
              <a:buChar char="v"/>
            </a:pPr>
            <a:r>
              <a:rPr lang="en-US" sz="2400" dirty="0">
                <a:solidFill>
                  <a:schemeClr val="tx1"/>
                </a:solidFill>
                <a:latin typeface="Arial" panose="020B0604020202020204" pitchFamily="34" charset="0"/>
                <a:cs typeface="Arial" panose="020B0604020202020204" pitchFamily="34" charset="0"/>
              </a:rPr>
              <a:t>SRTS – Safe Route to Schools</a:t>
            </a:r>
          </a:p>
          <a:p>
            <a:pPr lvl="1">
              <a:buClr>
                <a:schemeClr val="accent2">
                  <a:lumMod val="75000"/>
                </a:schemeClr>
              </a:buClr>
              <a:buFont typeface="Wingdings" panose="05000000000000000000" pitchFamily="2" charset="2"/>
              <a:buChar char="v"/>
            </a:pPr>
            <a:r>
              <a:rPr lang="en-US" sz="2400" dirty="0">
                <a:solidFill>
                  <a:schemeClr val="tx1"/>
                </a:solidFill>
                <a:latin typeface="Arial" panose="020B0604020202020204" pitchFamily="34" charset="0"/>
                <a:cs typeface="Arial" panose="020B0604020202020204" pitchFamily="34" charset="0"/>
              </a:rPr>
              <a:t>For additional information on eligible activities contact District 3 Safety Office – Gretchen Peoples</a:t>
            </a:r>
          </a:p>
          <a:p>
            <a:pPr lvl="1">
              <a:buClr>
                <a:schemeClr val="accent2">
                  <a:lumMod val="75000"/>
                </a:schemeClr>
              </a:buClr>
              <a:buFont typeface="Wingdings" panose="05000000000000000000" pitchFamily="2" charset="2"/>
              <a:buChar char="v"/>
            </a:pPr>
            <a:r>
              <a:rPr lang="en-US" sz="2400" dirty="0">
                <a:solidFill>
                  <a:srgbClr val="393E6D"/>
                </a:solidFill>
                <a:latin typeface="Arial" panose="020B0604020202020204" pitchFamily="34" charset="0"/>
                <a:cs typeface="Arial" panose="020B0604020202020204" pitchFamily="34" charset="0"/>
                <a:hlinkClick r:id="rId3"/>
              </a:rPr>
              <a:t>www.srtsfl.org</a:t>
            </a:r>
            <a:endParaRPr lang="en-US" sz="2400" dirty="0">
              <a:solidFill>
                <a:srgbClr val="393E6D"/>
              </a:solidFill>
              <a:latin typeface="Arial" panose="020B0604020202020204" pitchFamily="34" charset="0"/>
              <a:cs typeface="Arial" panose="020B0604020202020204" pitchFamily="34" charset="0"/>
            </a:endParaRPr>
          </a:p>
          <a:p>
            <a:pPr lvl="1">
              <a:buClr>
                <a:schemeClr val="accent2">
                  <a:lumMod val="75000"/>
                </a:schemeClr>
              </a:buClr>
              <a:buFont typeface="Wingdings" panose="05000000000000000000" pitchFamily="2" charset="2"/>
              <a:buChar char="v"/>
            </a:pPr>
            <a:r>
              <a:rPr lang="en-US" sz="2400" u="sng" dirty="0">
                <a:latin typeface="Arial" panose="020B0604020202020204" pitchFamily="34" charset="0"/>
                <a:cs typeface="Arial" panose="020B0604020202020204" pitchFamily="34" charset="0"/>
                <a:hlinkClick r:id="rId4"/>
              </a:rPr>
              <a:t>https://www.fdot.gov/Safety/programs/srts-workshop</a:t>
            </a:r>
            <a:endParaRPr lang="en-US" sz="2400" dirty="0">
              <a:solidFill>
                <a:srgbClr val="675E47"/>
              </a:solidFill>
              <a:latin typeface="Arial" panose="020B0604020202020204" pitchFamily="34" charset="0"/>
              <a:cs typeface="Arial" panose="020B0604020202020204" pitchFamily="34" charset="0"/>
            </a:endParaRPr>
          </a:p>
          <a:p>
            <a:pPr marL="0" indent="0">
              <a:buClr>
                <a:schemeClr val="accent2">
                  <a:lumMod val="75000"/>
                </a:schemeClr>
              </a:buClr>
              <a:buSzPct val="142000"/>
              <a:buNone/>
            </a:pPr>
            <a:r>
              <a:rPr lang="en-US" sz="2400" dirty="0">
                <a:solidFill>
                  <a:srgbClr val="FF0000"/>
                </a:solidFill>
                <a:latin typeface="Arial" panose="020B0604020202020204" pitchFamily="34" charset="0"/>
                <a:cs typeface="Arial" panose="020B0604020202020204" pitchFamily="34" charset="0"/>
              </a:rPr>
              <a:t>X </a:t>
            </a:r>
            <a:r>
              <a:rPr lang="en-US" sz="2400" dirty="0">
                <a:solidFill>
                  <a:schemeClr val="tx1"/>
                </a:solidFill>
                <a:latin typeface="Arial" panose="020B0604020202020204" pitchFamily="34" charset="0"/>
                <a:cs typeface="Arial" panose="020B0604020202020204" pitchFamily="34" charset="0"/>
              </a:rPr>
              <a:t>Maintenance or replacement of existing sidewalks </a:t>
            </a:r>
            <a:r>
              <a:rPr lang="en-US" sz="2400" b="1" dirty="0">
                <a:solidFill>
                  <a:schemeClr val="tx1"/>
                </a:solidFill>
                <a:latin typeface="Arial" panose="020B0604020202020204" pitchFamily="34" charset="0"/>
                <a:cs typeface="Arial" panose="020B0604020202020204" pitchFamily="34" charset="0"/>
              </a:rPr>
              <a:t>except</a:t>
            </a:r>
            <a:r>
              <a:rPr lang="en-US" sz="2400" dirty="0">
                <a:solidFill>
                  <a:schemeClr val="tx1"/>
                </a:solidFill>
                <a:latin typeface="Arial" panose="020B0604020202020204" pitchFamily="34" charset="0"/>
                <a:cs typeface="Arial" panose="020B0604020202020204" pitchFamily="34" charset="0"/>
              </a:rPr>
              <a:t> for ADA upgrades</a:t>
            </a:r>
          </a:p>
          <a:p>
            <a:pPr marL="0" indent="0">
              <a:buClr>
                <a:schemeClr val="accent2">
                  <a:lumMod val="75000"/>
                </a:schemeClr>
              </a:buClr>
              <a:buSzPct val="142000"/>
              <a:buNone/>
            </a:pPr>
            <a:endParaRPr lang="en-US" sz="2400" dirty="0">
              <a:solidFill>
                <a:srgbClr val="675E47"/>
              </a:solidFill>
              <a:latin typeface="Arial" panose="020B0604020202020204" pitchFamily="34" charset="0"/>
              <a:cs typeface="Arial" panose="020B0604020202020204" pitchFamily="34" charset="0"/>
            </a:endParaRPr>
          </a:p>
          <a:p>
            <a:pPr marL="228600" indent="-228600">
              <a:buClr>
                <a:schemeClr val="accent2">
                  <a:lumMod val="75000"/>
                </a:schemeClr>
              </a:buClr>
              <a:buSzPct val="142000"/>
              <a:buNone/>
            </a:pPr>
            <a:r>
              <a:rPr lang="en-US" sz="2400" dirty="0">
                <a:solidFill>
                  <a:srgbClr val="FF0000"/>
                </a:solidFill>
                <a:latin typeface="Arial" panose="020B0604020202020204" pitchFamily="34" charset="0"/>
                <a:cs typeface="Arial" panose="020B0604020202020204" pitchFamily="34" charset="0"/>
              </a:rPr>
              <a:t>X</a:t>
            </a:r>
            <a:r>
              <a:rPr lang="en-US" sz="2400" dirty="0">
                <a:solidFill>
                  <a:srgbClr val="675E47"/>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General recreation and park facilities: playground equipment, sports fields, campgrounds, picnic and pavilion areas</a:t>
            </a:r>
            <a:br>
              <a:rPr lang="en-US" sz="2400" dirty="0">
                <a:solidFill>
                  <a:schemeClr val="tx1"/>
                </a:solidFill>
                <a:latin typeface="Arial" panose="020B0604020202020204" pitchFamily="34" charset="0"/>
                <a:cs typeface="Arial" panose="020B0604020202020204" pitchFamily="34" charset="0"/>
              </a:rPr>
            </a:br>
            <a:endParaRPr lang="en-US" sz="2400" dirty="0">
              <a:solidFill>
                <a:srgbClr val="675E47"/>
              </a:solidFill>
              <a:latin typeface="Arial" panose="020B0604020202020204" pitchFamily="34" charset="0"/>
              <a:cs typeface="Arial" panose="020B0604020202020204" pitchFamily="34" charset="0"/>
            </a:endParaRPr>
          </a:p>
          <a:p>
            <a:pPr marL="0" indent="0">
              <a:buClr>
                <a:schemeClr val="accent2">
                  <a:lumMod val="75000"/>
                </a:schemeClr>
              </a:buClr>
              <a:buSzPct val="142000"/>
              <a:buNone/>
            </a:pPr>
            <a:r>
              <a:rPr lang="en-US" sz="2400" dirty="0">
                <a:solidFill>
                  <a:srgbClr val="FF0000"/>
                </a:solidFill>
                <a:latin typeface="Arial" panose="020B0604020202020204" pitchFamily="34" charset="0"/>
                <a:cs typeface="Arial" panose="020B0604020202020204" pitchFamily="34" charset="0"/>
              </a:rPr>
              <a:t>X </a:t>
            </a:r>
            <a:r>
              <a:rPr lang="en-US" sz="2400" dirty="0">
                <a:solidFill>
                  <a:schemeClr val="tx1"/>
                </a:solidFill>
                <a:latin typeface="Arial" panose="020B0604020202020204" pitchFamily="34" charset="0"/>
                <a:cs typeface="Arial" panose="020B0604020202020204" pitchFamily="34" charset="0"/>
              </a:rPr>
              <a:t>Projects in the 5-year work program</a:t>
            </a:r>
            <a:br>
              <a:rPr lang="en-US" sz="2400" dirty="0">
                <a:solidFill>
                  <a:schemeClr val="tx1"/>
                </a:solidFill>
                <a:latin typeface="Arial" panose="020B0604020202020204" pitchFamily="34" charset="0"/>
                <a:cs typeface="Arial" panose="020B0604020202020204" pitchFamily="34" charset="0"/>
              </a:rPr>
            </a:br>
            <a:endParaRPr lang="en-US" sz="2400" dirty="0">
              <a:solidFill>
                <a:srgbClr val="675E47"/>
              </a:solidFill>
              <a:latin typeface="Arial" panose="020B0604020202020204" pitchFamily="34" charset="0"/>
              <a:cs typeface="Arial" panose="020B0604020202020204" pitchFamily="34" charset="0"/>
            </a:endParaRPr>
          </a:p>
          <a:p>
            <a:pPr marL="0" indent="0">
              <a:buClr>
                <a:schemeClr val="accent2">
                  <a:lumMod val="75000"/>
                </a:schemeClr>
              </a:buClr>
              <a:buSzPct val="142000"/>
              <a:buNone/>
            </a:pPr>
            <a:r>
              <a:rPr lang="en-US" sz="2400" dirty="0">
                <a:solidFill>
                  <a:srgbClr val="FF0000"/>
                </a:solidFill>
                <a:latin typeface="Arial" panose="020B0604020202020204" pitchFamily="34" charset="0"/>
                <a:cs typeface="Arial" panose="020B0604020202020204" pitchFamily="34" charset="0"/>
              </a:rPr>
              <a:t>X </a:t>
            </a:r>
            <a:r>
              <a:rPr lang="en-US" sz="2400" dirty="0">
                <a:solidFill>
                  <a:schemeClr val="tx1"/>
                </a:solidFill>
                <a:latin typeface="Arial" panose="020B0604020202020204" pitchFamily="34" charset="0"/>
                <a:cs typeface="Arial" panose="020B0604020202020204" pitchFamily="34" charset="0"/>
              </a:rPr>
              <a:t>Recent Construction</a:t>
            </a:r>
          </a:p>
          <a:p>
            <a:pPr marL="457200" indent="-457200">
              <a:buFont typeface="+mj-lt"/>
              <a:buAutoNum type="arabicPeriod" startAt="8"/>
            </a:pPr>
            <a:endParaRPr lang="en-US" dirty="0">
              <a:solidFill>
                <a:srgbClr val="675E47"/>
              </a:solidFill>
              <a:latin typeface="Georgia" panose="02040502050405020303" pitchFamily="18" charset="0"/>
            </a:endParaRPr>
          </a:p>
          <a:p>
            <a:pPr marL="0" indent="0">
              <a:buNone/>
            </a:pPr>
            <a:endParaRPr lang="en-US" dirty="0">
              <a:solidFill>
                <a:srgbClr val="675E47"/>
              </a:solidFill>
              <a:latin typeface="Georgia" panose="02040502050405020303" pitchFamily="18" charset="0"/>
            </a:endParaRPr>
          </a:p>
          <a:p>
            <a:pPr marL="457200" indent="-457200">
              <a:buFont typeface="+mj-lt"/>
              <a:buAutoNum type="arabicPeriod" startAt="4"/>
            </a:pPr>
            <a:endParaRPr lang="en-US" dirty="0">
              <a:solidFill>
                <a:srgbClr val="675E47"/>
              </a:solidFill>
              <a:latin typeface="Georgia" panose="02040502050405020303" pitchFamily="18" charset="0"/>
            </a:endParaRPr>
          </a:p>
          <a:p>
            <a:pPr marL="457200" indent="-457200">
              <a:buFont typeface="+mj-lt"/>
              <a:buAutoNum type="arabicPeriod" startAt="4"/>
            </a:pPr>
            <a:endParaRPr lang="en-US" dirty="0">
              <a:solidFill>
                <a:srgbClr val="675E47"/>
              </a:solidFill>
              <a:latin typeface="Georgia" panose="02040502050405020303" pitchFamily="18" charset="0"/>
            </a:endParaRPr>
          </a:p>
          <a:p>
            <a:pPr marL="457200" indent="-457200">
              <a:buFont typeface="+mj-lt"/>
              <a:buAutoNum type="arabicPeriod"/>
            </a:pPr>
            <a:endParaRPr lang="en-US" dirty="0">
              <a:solidFill>
                <a:srgbClr val="675E47"/>
              </a:solidFill>
              <a:latin typeface="Georgia" panose="02040502050405020303" pitchFamily="18" charset="0"/>
            </a:endParaRPr>
          </a:p>
        </p:txBody>
      </p:sp>
      <p:pic>
        <p:nvPicPr>
          <p:cNvPr id="5" name="Picture 4">
            <a:extLst>
              <a:ext uri="{FF2B5EF4-FFF2-40B4-BE49-F238E27FC236}">
                <a16:creationId xmlns:a16="http://schemas.microsoft.com/office/drawing/2014/main" id="{7A18981B-D420-4A6D-BC19-FE3F61E66B0A}"/>
              </a:ext>
            </a:extLst>
          </p:cNvPr>
          <p:cNvPicPr>
            <a:picLocks noChangeAspect="1"/>
          </p:cNvPicPr>
          <p:nvPr/>
        </p:nvPicPr>
        <p:blipFill>
          <a:blip r:embed="rId5" cstate="print">
            <a:clrChange>
              <a:clrFrom>
                <a:srgbClr val="000000"/>
              </a:clrFrom>
              <a:clrTo>
                <a:srgbClr val="000000">
                  <a:alpha val="0"/>
                </a:srgbClr>
              </a:clrTo>
            </a:clrChange>
            <a:extLst>
              <a:ext uri="{BEBA8EAE-BF5A-486C-A8C5-ECC9F3942E4B}">
                <a14:imgProps xmlns:a14="http://schemas.microsoft.com/office/drawing/2010/main">
                  <a14:imgLayer r:embed="rId6">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tretch>
            <a:fillRect/>
          </a:stretch>
        </p:blipFill>
        <p:spPr>
          <a:xfrm>
            <a:off x="9658350" y="5591175"/>
            <a:ext cx="2533650" cy="1266825"/>
          </a:xfrm>
          <a:prstGeom prst="rect">
            <a:avLst/>
          </a:prstGeom>
          <a:effectLst>
            <a:outerShdw blurRad="50800" dist="38100" dir="2700000" algn="tl" rotWithShape="0">
              <a:prstClr val="black">
                <a:alpha val="40000"/>
              </a:prstClr>
            </a:outerShdw>
          </a:effectLst>
        </p:spPr>
      </p:pic>
      <p:pic>
        <p:nvPicPr>
          <p:cNvPr id="2" name="Graphic 1" descr="Cycling">
            <a:extLst>
              <a:ext uri="{FF2B5EF4-FFF2-40B4-BE49-F238E27FC236}">
                <a16:creationId xmlns:a16="http://schemas.microsoft.com/office/drawing/2014/main" id="{872C620F-D9B0-8F59-A771-DA32DF7678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93652" y="5771963"/>
            <a:ext cx="1133475" cy="1133475"/>
          </a:xfrm>
          <a:prstGeom prst="rect">
            <a:avLst/>
          </a:prstGeom>
          <a:effectLst>
            <a:outerShdw blurRad="50800" dist="38100" dir="2700000" algn="tl" rotWithShape="0">
              <a:prstClr val="black">
                <a:alpha val="40000"/>
              </a:prstClr>
            </a:outerShdw>
          </a:effectLst>
        </p:spPr>
      </p:pic>
      <p:pic>
        <p:nvPicPr>
          <p:cNvPr id="3" name="Graphic 2" descr="Traffic light">
            <a:extLst>
              <a:ext uri="{FF2B5EF4-FFF2-40B4-BE49-F238E27FC236}">
                <a16:creationId xmlns:a16="http://schemas.microsoft.com/office/drawing/2014/main" id="{9CB2549A-18E2-CCBF-16CC-4598FC5672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4825" y="5819401"/>
            <a:ext cx="1133475" cy="1133475"/>
          </a:xfrm>
          <a:prstGeom prst="rect">
            <a:avLst/>
          </a:prstGeom>
          <a:effectLst>
            <a:outerShdw blurRad="50800" dist="38100" dir="2700000" algn="tl" rotWithShape="0">
              <a:prstClr val="black">
                <a:alpha val="40000"/>
              </a:prstClr>
            </a:outerShdw>
          </a:effectLst>
        </p:spPr>
      </p:pic>
      <p:pic>
        <p:nvPicPr>
          <p:cNvPr id="7" name="Graphic 6" descr="New wheelchair">
            <a:extLst>
              <a:ext uri="{FF2B5EF4-FFF2-40B4-BE49-F238E27FC236}">
                <a16:creationId xmlns:a16="http://schemas.microsoft.com/office/drawing/2014/main" id="{66CE5A83-77AB-298B-F76C-A5D9A9E8B62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59263" y="5786157"/>
            <a:ext cx="1133475" cy="1133475"/>
          </a:xfrm>
          <a:prstGeom prst="rect">
            <a:avLst/>
          </a:prstGeom>
          <a:effectLst>
            <a:outerShdw blurRad="50800" dist="38100" dir="2700000" algn="tl" rotWithShape="0">
              <a:prstClr val="black">
                <a:alpha val="40000"/>
              </a:prstClr>
            </a:outerShdw>
          </a:effectLst>
        </p:spPr>
      </p:pic>
      <p:pic>
        <p:nvPicPr>
          <p:cNvPr id="8" name="Graphic 7" descr="Hill scene">
            <a:extLst>
              <a:ext uri="{FF2B5EF4-FFF2-40B4-BE49-F238E27FC236}">
                <a16:creationId xmlns:a16="http://schemas.microsoft.com/office/drawing/2014/main" id="{E14BB709-B37A-8906-4D59-735FFF82C2C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28174" y="5805207"/>
            <a:ext cx="1114425" cy="1114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6139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EC0F0CD-A7DF-42AD-B723-9231BBC571D6}"/>
              </a:ext>
            </a:extLst>
          </p:cNvPr>
          <p:cNvSpPr>
            <a:spLocks noGrp="1"/>
          </p:cNvSpPr>
          <p:nvPr>
            <p:ph type="title"/>
          </p:nvPr>
        </p:nvSpPr>
        <p:spPr>
          <a:xfrm>
            <a:off x="252676" y="3429000"/>
            <a:ext cx="4268034" cy="2356224"/>
          </a:xfrm>
        </p:spPr>
        <p:txBody>
          <a:bodyPr anchor="ctr">
            <a:normAutofit/>
          </a:bodyPr>
          <a:lstStyle/>
          <a:p>
            <a:r>
              <a:rPr lang="en-US" sz="4800" dirty="0">
                <a:solidFill>
                  <a:schemeClr val="tx1">
                    <a:lumMod val="85000"/>
                    <a:lumOff val="15000"/>
                  </a:schemeClr>
                </a:solidFill>
                <a:effectLst>
                  <a:outerShdw blurRad="38100" dist="38100" dir="2700000" algn="tl">
                    <a:srgbClr val="000000">
                      <a:alpha val="43137"/>
                    </a:srgbClr>
                  </a:outerShdw>
                </a:effectLst>
              </a:rPr>
              <a:t>Statewide</a:t>
            </a:r>
            <a:br>
              <a:rPr lang="en-US" sz="4800" dirty="0">
                <a:solidFill>
                  <a:schemeClr val="tx1">
                    <a:lumMod val="85000"/>
                    <a:lumOff val="15000"/>
                  </a:schemeClr>
                </a:solidFill>
                <a:effectLst>
                  <a:outerShdw blurRad="38100" dist="38100" dir="2700000" algn="tl">
                    <a:srgbClr val="000000">
                      <a:alpha val="43137"/>
                    </a:srgbClr>
                  </a:outerShdw>
                </a:effectLst>
              </a:rPr>
            </a:br>
            <a:r>
              <a:rPr lang="en-US" sz="4800" dirty="0">
                <a:solidFill>
                  <a:schemeClr val="tx1">
                    <a:lumMod val="85000"/>
                    <a:lumOff val="15000"/>
                  </a:schemeClr>
                </a:solidFill>
                <a:effectLst>
                  <a:outerShdw blurRad="38100" dist="38100" dir="2700000" algn="tl">
                    <a:srgbClr val="000000">
                      <a:alpha val="43137"/>
                    </a:srgbClr>
                  </a:outerShdw>
                </a:effectLst>
              </a:rPr>
              <a:t>TA Application</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7" name="Picture 26">
            <a:extLst>
              <a:ext uri="{FF2B5EF4-FFF2-40B4-BE49-F238E27FC236}">
                <a16:creationId xmlns:a16="http://schemas.microsoft.com/office/drawing/2014/main" id="{6DA1F716-B78F-45AE-9FB0-14527FF63E15}"/>
              </a:ext>
            </a:extLst>
          </p:cNvPr>
          <p:cNvPicPr>
            <a:picLocks noChangeAspect="1"/>
          </p:cNvPicPr>
          <p:nvPr/>
        </p:nvPicPr>
        <p:blipFill>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tretch>
            <a:fillRect/>
          </a:stretch>
        </p:blipFill>
        <p:spPr>
          <a:xfrm>
            <a:off x="789295" y="5599642"/>
            <a:ext cx="2533650" cy="1266825"/>
          </a:xfrm>
          <a:prstGeom prst="rect">
            <a:avLst/>
          </a:prstGeom>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74B62427-2DED-9C2A-0A01-EF77C9DBED74}"/>
              </a:ext>
            </a:extLst>
          </p:cNvPr>
          <p:cNvPicPr>
            <a:picLocks noChangeAspect="1"/>
          </p:cNvPicPr>
          <p:nvPr/>
        </p:nvPicPr>
        <p:blipFill>
          <a:blip r:embed="rId5"/>
          <a:stretch>
            <a:fillRect/>
          </a:stretch>
        </p:blipFill>
        <p:spPr>
          <a:xfrm>
            <a:off x="7277601" y="386059"/>
            <a:ext cx="4543116" cy="5981321"/>
          </a:xfrm>
          <a:prstGeom prst="rect">
            <a:avLst/>
          </a:prstGeom>
          <a:effectLst>
            <a:outerShdw blurRad="50800" dist="38100" dir="2700000" algn="tl" rotWithShape="0">
              <a:prstClr val="black">
                <a:alpha val="40000"/>
              </a:prstClr>
            </a:outerShdw>
          </a:effectLst>
        </p:spPr>
      </p:pic>
      <p:pic>
        <p:nvPicPr>
          <p:cNvPr id="35" name="Picture 34">
            <a:extLst>
              <a:ext uri="{FF2B5EF4-FFF2-40B4-BE49-F238E27FC236}">
                <a16:creationId xmlns:a16="http://schemas.microsoft.com/office/drawing/2014/main" id="{27DE8981-7DCC-56D1-AFFC-F084C8103797}"/>
              </a:ext>
            </a:extLst>
          </p:cNvPr>
          <p:cNvPicPr>
            <a:picLocks noChangeAspect="1"/>
          </p:cNvPicPr>
          <p:nvPr/>
        </p:nvPicPr>
        <p:blipFill>
          <a:blip r:embed="rId6"/>
          <a:stretch>
            <a:fillRect/>
          </a:stretch>
        </p:blipFill>
        <p:spPr>
          <a:xfrm>
            <a:off x="6630518" y="386060"/>
            <a:ext cx="4719776" cy="6034320"/>
          </a:xfrm>
          <a:prstGeom prst="rect">
            <a:avLst/>
          </a:prstGeom>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E524FA3B-3D91-AA10-86E0-EF3948ECDDC9}"/>
              </a:ext>
            </a:extLst>
          </p:cNvPr>
          <p:cNvPicPr>
            <a:picLocks noChangeAspect="1"/>
          </p:cNvPicPr>
          <p:nvPr/>
        </p:nvPicPr>
        <p:blipFill>
          <a:blip r:embed="rId7"/>
          <a:stretch>
            <a:fillRect/>
          </a:stretch>
        </p:blipFill>
        <p:spPr>
          <a:xfrm>
            <a:off x="6134100" y="389084"/>
            <a:ext cx="4719775" cy="6034320"/>
          </a:xfrm>
          <a:prstGeom prst="rect">
            <a:avLst/>
          </a:pr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597AD478-5D43-1C77-0B1F-78ED00DF4F8A}"/>
              </a:ext>
            </a:extLst>
          </p:cNvPr>
          <p:cNvPicPr>
            <a:picLocks noChangeAspect="1"/>
          </p:cNvPicPr>
          <p:nvPr/>
        </p:nvPicPr>
        <p:blipFill>
          <a:blip r:embed="rId8"/>
          <a:stretch>
            <a:fillRect/>
          </a:stretch>
        </p:blipFill>
        <p:spPr>
          <a:xfrm>
            <a:off x="5707158" y="389084"/>
            <a:ext cx="4647178" cy="6018813"/>
          </a:xfrm>
          <a:prstGeom prst="rect">
            <a:avLst/>
          </a:prstGeom>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0E449B69-769D-A513-2F4A-23417E6F64D6}"/>
              </a:ext>
            </a:extLst>
          </p:cNvPr>
          <p:cNvPicPr>
            <a:picLocks noChangeAspect="1"/>
          </p:cNvPicPr>
          <p:nvPr/>
        </p:nvPicPr>
        <p:blipFill>
          <a:blip r:embed="rId9"/>
          <a:stretch>
            <a:fillRect/>
          </a:stretch>
        </p:blipFill>
        <p:spPr>
          <a:xfrm>
            <a:off x="5285961" y="373577"/>
            <a:ext cx="4543116" cy="6049829"/>
          </a:xfrm>
          <a:prstGeom prst="rect">
            <a:avLst/>
          </a:prstGeom>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683DF287-45E1-F6B0-A353-E45020083AA6}"/>
              </a:ext>
            </a:extLst>
          </p:cNvPr>
          <p:cNvPicPr>
            <a:picLocks noChangeAspect="1"/>
          </p:cNvPicPr>
          <p:nvPr/>
        </p:nvPicPr>
        <p:blipFill>
          <a:blip r:embed="rId10"/>
          <a:stretch>
            <a:fillRect/>
          </a:stretch>
        </p:blipFill>
        <p:spPr>
          <a:xfrm>
            <a:off x="4562976" y="358517"/>
            <a:ext cx="4737262" cy="6079945"/>
          </a:xfrm>
          <a:prstGeom prst="rect">
            <a:avLst/>
          </a:prstGeom>
          <a:effectLst>
            <a:outerShdw blurRad="50800" dist="38100" dir="2700000" algn="tl" rotWithShape="0">
              <a:prstClr val="black">
                <a:alpha val="40000"/>
              </a:prstClr>
            </a:outerShdw>
          </a:effectLst>
        </p:spPr>
      </p:pic>
      <p:pic>
        <p:nvPicPr>
          <p:cNvPr id="3" name="Graphic 2" descr="Cycling">
            <a:extLst>
              <a:ext uri="{FF2B5EF4-FFF2-40B4-BE49-F238E27FC236}">
                <a16:creationId xmlns:a16="http://schemas.microsoft.com/office/drawing/2014/main" id="{595BA18F-36E8-C0D5-BF95-201C92B9DD9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2676" y="2099229"/>
            <a:ext cx="1133475" cy="1133475"/>
          </a:xfrm>
          <a:prstGeom prst="rect">
            <a:avLst/>
          </a:prstGeom>
        </p:spPr>
      </p:pic>
      <p:pic>
        <p:nvPicPr>
          <p:cNvPr id="4" name="Graphic 3" descr="Traffic light">
            <a:extLst>
              <a:ext uri="{FF2B5EF4-FFF2-40B4-BE49-F238E27FC236}">
                <a16:creationId xmlns:a16="http://schemas.microsoft.com/office/drawing/2014/main" id="{E8A9B52D-058E-D9FA-95BD-D92F2631F0B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2677" y="417057"/>
            <a:ext cx="1133475" cy="1133475"/>
          </a:xfrm>
          <a:prstGeom prst="rect">
            <a:avLst/>
          </a:prstGeom>
        </p:spPr>
      </p:pic>
      <p:pic>
        <p:nvPicPr>
          <p:cNvPr id="5" name="Graphic 4" descr="New wheelchair">
            <a:extLst>
              <a:ext uri="{FF2B5EF4-FFF2-40B4-BE49-F238E27FC236}">
                <a16:creationId xmlns:a16="http://schemas.microsoft.com/office/drawing/2014/main" id="{1437B334-75BF-D7BF-AE1F-3E542E7F2B5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878403" y="417057"/>
            <a:ext cx="1133475" cy="1133475"/>
          </a:xfrm>
          <a:prstGeom prst="rect">
            <a:avLst/>
          </a:prstGeom>
        </p:spPr>
      </p:pic>
      <p:pic>
        <p:nvPicPr>
          <p:cNvPr id="6" name="Graphic 5" descr="Hill scene">
            <a:extLst>
              <a:ext uri="{FF2B5EF4-FFF2-40B4-BE49-F238E27FC236}">
                <a16:creationId xmlns:a16="http://schemas.microsoft.com/office/drawing/2014/main" id="{25985E54-2AD7-D48C-D8E8-B58003EC643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77427" y="2099229"/>
            <a:ext cx="1114425" cy="1114425"/>
          </a:xfrm>
          <a:prstGeom prst="rect">
            <a:avLst/>
          </a:prstGeom>
        </p:spPr>
      </p:pic>
    </p:spTree>
    <p:extLst>
      <p:ext uri="{BB962C8B-B14F-4D97-AF65-F5344CB8AC3E}">
        <p14:creationId xmlns:p14="http://schemas.microsoft.com/office/powerpoint/2010/main" val="21535596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2B9D-3DC0-4F5D-17BB-B76CA7D00534}"/>
              </a:ext>
            </a:extLst>
          </p:cNvPr>
          <p:cNvSpPr>
            <a:spLocks noGrp="1"/>
          </p:cNvSpPr>
          <p:nvPr>
            <p:ph type="title"/>
          </p:nvPr>
        </p:nvSpPr>
        <p:spPr>
          <a:xfrm>
            <a:off x="774825" y="186372"/>
            <a:ext cx="8596668" cy="1320800"/>
          </a:xfrm>
        </p:spPr>
        <p:txBody>
          <a:bodyPr>
            <a:normAutofit/>
          </a:bodyPr>
          <a:lstStyle/>
          <a:p>
            <a:r>
              <a:rPr lang="en-US" dirty="0"/>
              <a:t>Grant Application Process (GAP) –FOR TA</a:t>
            </a:r>
            <a:br>
              <a:rPr lang="en-US" dirty="0"/>
            </a:br>
            <a:endParaRPr lang="en-US" dirty="0"/>
          </a:p>
        </p:txBody>
      </p:sp>
      <p:sp>
        <p:nvSpPr>
          <p:cNvPr id="3" name="Content Placeholder 2">
            <a:extLst>
              <a:ext uri="{FF2B5EF4-FFF2-40B4-BE49-F238E27FC236}">
                <a16:creationId xmlns:a16="http://schemas.microsoft.com/office/drawing/2014/main" id="{C565F98F-3C28-1579-0528-59A35A117CEE}"/>
              </a:ext>
            </a:extLst>
          </p:cNvPr>
          <p:cNvSpPr>
            <a:spLocks noGrp="1"/>
          </p:cNvSpPr>
          <p:nvPr>
            <p:ph idx="1"/>
          </p:nvPr>
        </p:nvSpPr>
        <p:spPr>
          <a:xfrm>
            <a:off x="282902" y="1284159"/>
            <a:ext cx="4768725" cy="3617260"/>
          </a:xfrm>
        </p:spPr>
        <p:txBody>
          <a:bodyPr>
            <a:normAutofit fontScale="32500" lnSpcReduction="20000"/>
          </a:bodyPr>
          <a:lstStyle/>
          <a:p>
            <a:r>
              <a:rPr lang="en-US" sz="12800" dirty="0">
                <a:latin typeface="Arial" panose="020B0604020202020204" pitchFamily="34" charset="0"/>
                <a:cs typeface="Arial" panose="020B0604020202020204" pitchFamily="34" charset="0"/>
              </a:rPr>
              <a:t>FDOT application and support documents may be downloaded and submitted at </a:t>
            </a:r>
            <a:r>
              <a:rPr lang="en-US" sz="12800" dirty="0">
                <a:latin typeface="Arial" panose="020B0604020202020204" pitchFamily="34" charset="0"/>
                <a:cs typeface="Arial" panose="020B0604020202020204" pitchFamily="34" charset="0"/>
                <a:hlinkClick r:id="rId3"/>
              </a:rPr>
              <a:t>www.flgap.com</a:t>
            </a:r>
            <a:r>
              <a:rPr lang="en-US" sz="12800" dirty="0">
                <a:latin typeface="Arial" panose="020B0604020202020204" pitchFamily="34" charset="0"/>
                <a:cs typeface="Arial" panose="020B0604020202020204" pitchFamily="34" charset="0"/>
              </a:rPr>
              <a:t> </a:t>
            </a:r>
          </a:p>
          <a:p>
            <a:endParaRPr lang="en-US" dirty="0"/>
          </a:p>
        </p:txBody>
      </p:sp>
      <p:pic>
        <p:nvPicPr>
          <p:cNvPr id="5" name="Picture 4">
            <a:extLst>
              <a:ext uri="{FF2B5EF4-FFF2-40B4-BE49-F238E27FC236}">
                <a16:creationId xmlns:a16="http://schemas.microsoft.com/office/drawing/2014/main" id="{3870EA6B-91DF-58B1-085B-7D831BEBD181}"/>
              </a:ext>
            </a:extLst>
          </p:cNvPr>
          <p:cNvPicPr>
            <a:picLocks noChangeAspect="1"/>
          </p:cNvPicPr>
          <p:nvPr/>
        </p:nvPicPr>
        <p:blipFill>
          <a:blip r:embed="rId4"/>
          <a:stretch>
            <a:fillRect/>
          </a:stretch>
        </p:blipFill>
        <p:spPr>
          <a:xfrm>
            <a:off x="5140651" y="1285865"/>
            <a:ext cx="6768447" cy="456061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F664343-4F8F-20DC-8738-FB3B58BA7D92}"/>
              </a:ext>
            </a:extLst>
          </p:cNvPr>
          <p:cNvSpPr txBox="1"/>
          <p:nvPr/>
        </p:nvSpPr>
        <p:spPr>
          <a:xfrm>
            <a:off x="774825" y="5098800"/>
            <a:ext cx="3497134"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hlinkClick r:id="rId5"/>
              </a:rPr>
              <a:t>GAP HELP Guide</a:t>
            </a:r>
            <a:endParaRPr lang="en-US" sz="2800" dirty="0">
              <a:latin typeface="Arial" panose="020B0604020202020204" pitchFamily="34" charset="0"/>
              <a:cs typeface="Arial" panose="020B0604020202020204" pitchFamily="34" charset="0"/>
            </a:endParaRPr>
          </a:p>
        </p:txBody>
      </p:sp>
      <p:pic>
        <p:nvPicPr>
          <p:cNvPr id="7" name="Graphic 6" descr="Cycling">
            <a:extLst>
              <a:ext uri="{FF2B5EF4-FFF2-40B4-BE49-F238E27FC236}">
                <a16:creationId xmlns:a16="http://schemas.microsoft.com/office/drawing/2014/main" id="{FCAE7393-4A08-2F47-F777-A1234F6A97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93652" y="5771963"/>
            <a:ext cx="1133475" cy="1133475"/>
          </a:xfrm>
          <a:prstGeom prst="rect">
            <a:avLst/>
          </a:prstGeom>
          <a:effectLst>
            <a:outerShdw blurRad="50800" dist="38100" dir="2700000" algn="tl" rotWithShape="0">
              <a:prstClr val="black">
                <a:alpha val="40000"/>
              </a:prstClr>
            </a:outerShdw>
          </a:effectLst>
        </p:spPr>
      </p:pic>
      <p:pic>
        <p:nvPicPr>
          <p:cNvPr id="8" name="Graphic 7" descr="Traffic light">
            <a:extLst>
              <a:ext uri="{FF2B5EF4-FFF2-40B4-BE49-F238E27FC236}">
                <a16:creationId xmlns:a16="http://schemas.microsoft.com/office/drawing/2014/main" id="{0126AF66-D7E2-8B24-5755-80657D131B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4825" y="5819401"/>
            <a:ext cx="1133475" cy="1133475"/>
          </a:xfrm>
          <a:prstGeom prst="rect">
            <a:avLst/>
          </a:prstGeom>
          <a:effectLst>
            <a:outerShdw blurRad="50800" dist="38100" dir="2700000" algn="tl" rotWithShape="0">
              <a:prstClr val="black">
                <a:alpha val="40000"/>
              </a:prstClr>
            </a:outerShdw>
          </a:effectLst>
        </p:spPr>
      </p:pic>
      <p:pic>
        <p:nvPicPr>
          <p:cNvPr id="9" name="Graphic 8" descr="New wheelchair">
            <a:extLst>
              <a:ext uri="{FF2B5EF4-FFF2-40B4-BE49-F238E27FC236}">
                <a16:creationId xmlns:a16="http://schemas.microsoft.com/office/drawing/2014/main" id="{B578E402-CA31-1ADC-026D-0826069B7B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59263" y="5786157"/>
            <a:ext cx="1133475" cy="1133475"/>
          </a:xfrm>
          <a:prstGeom prst="rect">
            <a:avLst/>
          </a:prstGeom>
          <a:effectLst>
            <a:outerShdw blurRad="50800" dist="38100" dir="2700000" algn="tl" rotWithShape="0">
              <a:prstClr val="black">
                <a:alpha val="40000"/>
              </a:prstClr>
            </a:outerShdw>
          </a:effectLst>
        </p:spPr>
      </p:pic>
      <p:pic>
        <p:nvPicPr>
          <p:cNvPr id="10" name="Graphic 9" descr="Hill scene">
            <a:extLst>
              <a:ext uri="{FF2B5EF4-FFF2-40B4-BE49-F238E27FC236}">
                <a16:creationId xmlns:a16="http://schemas.microsoft.com/office/drawing/2014/main" id="{DF8343BB-EF02-BB8E-B9AD-1EC477E32ED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78090" y="5791013"/>
            <a:ext cx="1114425" cy="111442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1360C0A8-440F-E6A3-40B9-2B8CA664A996}"/>
              </a:ext>
            </a:extLst>
          </p:cNvPr>
          <p:cNvPicPr>
            <a:picLocks noChangeAspect="1"/>
          </p:cNvPicPr>
          <p:nvPr/>
        </p:nvPicPr>
        <p:blipFill>
          <a:blip r:embed="rId14" cstate="print">
            <a:clrChange>
              <a:clrFrom>
                <a:srgbClr val="000000"/>
              </a:clrFrom>
              <a:clrTo>
                <a:srgbClr val="000000">
                  <a:alpha val="0"/>
                </a:srgbClr>
              </a:clrTo>
            </a:clrChange>
            <a:extLst>
              <a:ext uri="{BEBA8EAE-BF5A-486C-A8C5-ECC9F3942E4B}">
                <a14:imgProps xmlns:a14="http://schemas.microsoft.com/office/drawing/2010/main">
                  <a14:imgLayer r:embed="rId15">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tretch>
            <a:fillRect/>
          </a:stretch>
        </p:blipFill>
        <p:spPr>
          <a:xfrm>
            <a:off x="10118350" y="5898776"/>
            <a:ext cx="1918447" cy="9592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163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14C258EA-6AEF-4616-968F-FBE0BE069D86}"/>
              </a:ext>
            </a:extLst>
          </p:cNvPr>
          <p:cNvSpPr>
            <a:spLocks noGrp="1"/>
          </p:cNvSpPr>
          <p:nvPr>
            <p:ph idx="1"/>
          </p:nvPr>
        </p:nvSpPr>
        <p:spPr>
          <a:xfrm>
            <a:off x="144882" y="308047"/>
            <a:ext cx="5281443" cy="3324110"/>
          </a:xfrm>
        </p:spPr>
        <p:txBody>
          <a:bodyPr>
            <a:normAutofit/>
          </a:bodyPr>
          <a:lstStyle/>
          <a:p>
            <a:pPr marL="45720" indent="0" algn="ctr">
              <a:lnSpc>
                <a:spcPct val="90000"/>
              </a:lnSpc>
              <a:spcAft>
                <a:spcPts val="600"/>
              </a:spcAft>
              <a:buClr>
                <a:schemeClr val="accent1">
                  <a:lumMod val="75000"/>
                </a:schemeClr>
              </a:buClr>
              <a:buSzPct val="145000"/>
              <a:buNone/>
            </a:pPr>
            <a:r>
              <a:rPr lang="en-US" b="1" dirty="0">
                <a:solidFill>
                  <a:schemeClr val="bg1"/>
                </a:solidFill>
                <a:latin typeface="Arial" panose="020B0604020202020204" pitchFamily="34" charset="0"/>
                <a:cs typeface="Arial" panose="020B0604020202020204" pitchFamily="34" charset="0"/>
              </a:rPr>
              <a:t>Tanya Sanders Branton</a:t>
            </a:r>
          </a:p>
          <a:p>
            <a:pPr marL="45720" indent="0" algn="ctr">
              <a:lnSpc>
                <a:spcPct val="90000"/>
              </a:lnSpc>
              <a:spcAft>
                <a:spcPts val="600"/>
              </a:spcAft>
              <a:buClr>
                <a:schemeClr val="accent1">
                  <a:lumMod val="75000"/>
                </a:schemeClr>
              </a:buClr>
              <a:buSzPct val="145000"/>
              <a:buNone/>
            </a:pPr>
            <a:r>
              <a:rPr lang="en-US" b="1" dirty="0">
                <a:solidFill>
                  <a:schemeClr val="bg1"/>
                </a:solidFill>
                <a:latin typeface="Arial" panose="020B0604020202020204" pitchFamily="34" charset="0"/>
                <a:cs typeface="Arial" panose="020B0604020202020204" pitchFamily="34" charset="0"/>
              </a:rPr>
              <a:t>Florida Department of Transportation</a:t>
            </a:r>
          </a:p>
          <a:p>
            <a:pPr marL="45720" indent="0" algn="ctr">
              <a:lnSpc>
                <a:spcPct val="90000"/>
              </a:lnSpc>
              <a:spcAft>
                <a:spcPts val="600"/>
              </a:spcAft>
              <a:buClr>
                <a:schemeClr val="accent1">
                  <a:lumMod val="75000"/>
                </a:schemeClr>
              </a:buClr>
              <a:buSzPct val="145000"/>
              <a:buNone/>
            </a:pPr>
            <a:r>
              <a:rPr lang="en-US" b="1" dirty="0">
                <a:solidFill>
                  <a:schemeClr val="bg1"/>
                </a:solidFill>
                <a:latin typeface="Arial" panose="020B0604020202020204" pitchFamily="34" charset="0"/>
                <a:cs typeface="Arial" panose="020B0604020202020204" pitchFamily="34" charset="0"/>
              </a:rPr>
              <a:t>District 3 Planning Specialist</a:t>
            </a:r>
          </a:p>
          <a:p>
            <a:pPr marL="45720" indent="0" algn="ctr">
              <a:lnSpc>
                <a:spcPct val="90000"/>
              </a:lnSpc>
              <a:spcAft>
                <a:spcPts val="600"/>
              </a:spcAft>
              <a:buClr>
                <a:schemeClr val="accent1">
                  <a:lumMod val="75000"/>
                </a:schemeClr>
              </a:buClr>
              <a:buSzPct val="145000"/>
              <a:buNone/>
            </a:pPr>
            <a:r>
              <a:rPr lang="en-US" b="1" dirty="0">
                <a:solidFill>
                  <a:schemeClr val="bg1"/>
                </a:solidFill>
                <a:latin typeface="Arial" panose="020B0604020202020204" pitchFamily="34" charset="0"/>
                <a:cs typeface="Arial" panose="020B0604020202020204" pitchFamily="34" charset="0"/>
              </a:rPr>
              <a:t>TA Coordinator</a:t>
            </a:r>
          </a:p>
          <a:p>
            <a:pPr marL="45720" indent="0" algn="ctr">
              <a:lnSpc>
                <a:spcPct val="90000"/>
              </a:lnSpc>
              <a:spcAft>
                <a:spcPts val="600"/>
              </a:spcAft>
              <a:buClr>
                <a:schemeClr val="accent1">
                  <a:lumMod val="75000"/>
                </a:schemeClr>
              </a:buClr>
              <a:buSzPct val="145000"/>
              <a:buNone/>
            </a:pPr>
            <a:r>
              <a:rPr lang="en-US" b="1" dirty="0">
                <a:solidFill>
                  <a:schemeClr val="bg1"/>
                </a:solidFill>
                <a:latin typeface="Arial" panose="020B0604020202020204" pitchFamily="34" charset="0"/>
                <a:cs typeface="Arial" panose="020B0604020202020204" pitchFamily="34" charset="0"/>
              </a:rPr>
              <a:t>(voice) 850-330-1550</a:t>
            </a:r>
          </a:p>
          <a:p>
            <a:pPr marL="45720" indent="0" algn="ctr">
              <a:lnSpc>
                <a:spcPct val="90000"/>
              </a:lnSpc>
              <a:spcAft>
                <a:spcPts val="600"/>
              </a:spcAft>
              <a:buClr>
                <a:schemeClr val="accent1">
                  <a:lumMod val="75000"/>
                </a:schemeClr>
              </a:buClr>
              <a:buSzPct val="145000"/>
              <a:buNone/>
            </a:pPr>
            <a:r>
              <a:rPr lang="en-US" b="1" dirty="0">
                <a:solidFill>
                  <a:schemeClr val="bg1"/>
                </a:solidFill>
                <a:latin typeface="Arial" panose="020B0604020202020204" pitchFamily="34" charset="0"/>
                <a:cs typeface="Arial" panose="020B0604020202020204" pitchFamily="34" charset="0"/>
              </a:rPr>
              <a:t>(email) </a:t>
            </a:r>
            <a:r>
              <a:rPr lang="en-US" b="1" dirty="0">
                <a:solidFill>
                  <a:schemeClr val="bg1"/>
                </a:solidFill>
                <a:latin typeface="Arial" panose="020B0604020202020204" pitchFamily="34" charset="0"/>
                <a:cs typeface="Arial" panose="020B0604020202020204" pitchFamily="34" charset="0"/>
                <a:hlinkClick r:id="rId3"/>
              </a:rPr>
              <a:t>Tanya.branton@dot.state.fl.us</a:t>
            </a:r>
            <a:endParaRPr lang="en-US" b="1" dirty="0">
              <a:solidFill>
                <a:schemeClr val="bg1"/>
              </a:solidFill>
              <a:latin typeface="Arial" panose="020B0604020202020204" pitchFamily="34" charset="0"/>
              <a:cs typeface="Arial" panose="020B0604020202020204" pitchFamily="34" charset="0"/>
            </a:endParaRPr>
          </a:p>
          <a:p>
            <a:pPr>
              <a:lnSpc>
                <a:spcPct val="90000"/>
              </a:lnSpc>
            </a:pPr>
            <a:endParaRPr lang="en-US" dirty="0">
              <a:solidFill>
                <a:schemeClr val="bg1"/>
              </a:solidFill>
            </a:endParaRPr>
          </a:p>
        </p:txBody>
      </p:sp>
      <p:pic>
        <p:nvPicPr>
          <p:cNvPr id="4" name="Picture 3">
            <a:extLst>
              <a:ext uri="{FF2B5EF4-FFF2-40B4-BE49-F238E27FC236}">
                <a16:creationId xmlns:a16="http://schemas.microsoft.com/office/drawing/2014/main" id="{B388A777-E623-4D62-A54B-11DF463EA65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tretch>
            <a:fillRect/>
          </a:stretch>
        </p:blipFill>
        <p:spPr>
          <a:xfrm>
            <a:off x="6096001" y="2138979"/>
            <a:ext cx="5143500" cy="2567526"/>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Picture 4">
            <a:extLst>
              <a:ext uri="{FF2B5EF4-FFF2-40B4-BE49-F238E27FC236}">
                <a16:creationId xmlns:a16="http://schemas.microsoft.com/office/drawing/2014/main" id="{7A15E367-5194-4EB8-A8AA-F4831949030A}"/>
              </a:ext>
            </a:extLst>
          </p:cNvPr>
          <p:cNvPicPr>
            <a:picLocks noChangeAspect="1"/>
          </p:cNvPicPr>
          <p:nvPr/>
        </p:nvPicPr>
        <p:blipFill>
          <a:blip r:embed="rId6"/>
          <a:stretch>
            <a:fillRect/>
          </a:stretch>
        </p:blipFill>
        <p:spPr>
          <a:xfrm>
            <a:off x="5869982" y="308047"/>
            <a:ext cx="5885714" cy="4790476"/>
          </a:xfrm>
          <a:prstGeom prst="rect">
            <a:avLst/>
          </a:prstGeom>
          <a:ln>
            <a:solidFill>
              <a:schemeClr val="tx1"/>
            </a:solidFill>
          </a:ln>
        </p:spPr>
      </p:pic>
      <p:sp>
        <p:nvSpPr>
          <p:cNvPr id="12" name="Arrow: Left 11">
            <a:extLst>
              <a:ext uri="{FF2B5EF4-FFF2-40B4-BE49-F238E27FC236}">
                <a16:creationId xmlns:a16="http://schemas.microsoft.com/office/drawing/2014/main" id="{025225CC-FC41-4E7F-BAAE-F9DC31938A7F}"/>
              </a:ext>
            </a:extLst>
          </p:cNvPr>
          <p:cNvSpPr/>
          <p:nvPr/>
        </p:nvSpPr>
        <p:spPr>
          <a:xfrm>
            <a:off x="9853797" y="4609953"/>
            <a:ext cx="1117600" cy="193104"/>
          </a:xfrm>
          <a:prstGeom prst="left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Arrow: Left 13">
            <a:extLst>
              <a:ext uri="{FF2B5EF4-FFF2-40B4-BE49-F238E27FC236}">
                <a16:creationId xmlns:a16="http://schemas.microsoft.com/office/drawing/2014/main" id="{2C23C6E5-0F40-4F9A-ACEB-542CDF564693}"/>
              </a:ext>
            </a:extLst>
          </p:cNvPr>
          <p:cNvSpPr/>
          <p:nvPr/>
        </p:nvSpPr>
        <p:spPr>
          <a:xfrm>
            <a:off x="8395636" y="4868867"/>
            <a:ext cx="1117600" cy="193104"/>
          </a:xfrm>
          <a:prstGeom prst="left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157221F-8468-4987-A3D1-29556CEA1E25}"/>
              </a:ext>
            </a:extLst>
          </p:cNvPr>
          <p:cNvSpPr/>
          <p:nvPr/>
        </p:nvSpPr>
        <p:spPr>
          <a:xfrm>
            <a:off x="5619751" y="5096570"/>
            <a:ext cx="5982835" cy="2108269"/>
          </a:xfrm>
          <a:prstGeom prst="rect">
            <a:avLst/>
          </a:prstGeom>
        </p:spPr>
        <p:txBody>
          <a:bodyPr wrap="square">
            <a:spAutoFit/>
          </a:bodyPr>
          <a:lstStyle/>
          <a:p>
            <a:pPr marL="45720" indent="0" algn="ctr">
              <a:spcAft>
                <a:spcPts val="600"/>
              </a:spcAft>
              <a:buClr>
                <a:schemeClr val="accent1">
                  <a:lumMod val="75000"/>
                </a:schemeClr>
              </a:buClr>
              <a:buSzPct val="145000"/>
              <a:buNone/>
            </a:pPr>
            <a:endParaRPr lang="en-US" sz="1600" b="1" dirty="0">
              <a:solidFill>
                <a:schemeClr val="accent2">
                  <a:lumMod val="75000"/>
                </a:schemeClr>
              </a:solidFill>
              <a:latin typeface="Georgia" panose="02040502050405020303" pitchFamily="18" charset="0"/>
              <a:hlinkClick r:id="rId7"/>
            </a:endParaRPr>
          </a:p>
          <a:p>
            <a:pPr algn="ctr">
              <a:spcBef>
                <a:spcPct val="0"/>
              </a:spcBef>
            </a:pPr>
            <a:r>
              <a:rPr lang="en-US" sz="2200" dirty="0">
                <a:solidFill>
                  <a:schemeClr val="accent1"/>
                </a:solidFill>
                <a:latin typeface="Arial" panose="020B0604020202020204" pitchFamily="34" charset="0"/>
                <a:ea typeface="+mj-ea"/>
                <a:cs typeface="Arial" panose="020B0604020202020204" pitchFamily="34" charset="0"/>
                <a:hlinkClick r:id="rId7"/>
              </a:rPr>
              <a:t>https://nwflroads.com/planning</a:t>
            </a:r>
            <a:endParaRPr lang="en-US" sz="2200" dirty="0">
              <a:solidFill>
                <a:schemeClr val="accent1"/>
              </a:solidFill>
              <a:latin typeface="Arial" panose="020B0604020202020204" pitchFamily="34" charset="0"/>
              <a:ea typeface="+mj-ea"/>
              <a:cs typeface="Arial" panose="020B0604020202020204" pitchFamily="34" charset="0"/>
            </a:endParaRPr>
          </a:p>
          <a:p>
            <a:pPr algn="ctr">
              <a:spcBef>
                <a:spcPct val="0"/>
              </a:spcBef>
            </a:pPr>
            <a:endParaRPr lang="en-US" sz="2200" dirty="0">
              <a:solidFill>
                <a:schemeClr val="accent1"/>
              </a:solidFill>
              <a:latin typeface="Arial" panose="020B0604020202020204" pitchFamily="34" charset="0"/>
              <a:ea typeface="+mj-ea"/>
              <a:cs typeface="Arial" panose="020B0604020202020204" pitchFamily="34" charset="0"/>
              <a:hlinkClick r:id="rId8"/>
            </a:endParaRPr>
          </a:p>
          <a:p>
            <a:pPr algn="ctr">
              <a:spcBef>
                <a:spcPct val="0"/>
              </a:spcBef>
            </a:pPr>
            <a:r>
              <a:rPr lang="en-US" sz="2200" dirty="0">
                <a:solidFill>
                  <a:schemeClr val="accent1"/>
                </a:solidFill>
                <a:latin typeface="Arial" panose="020B0604020202020204" pitchFamily="34" charset="0"/>
                <a:ea typeface="+mj-ea"/>
                <a:cs typeface="Arial" panose="020B0604020202020204" pitchFamily="34" charset="0"/>
                <a:hlinkClick r:id="rId9"/>
              </a:rPr>
              <a:t>https://www.fhwa.dot.gov/bipartisan-infrastructure-law/ta.cfm</a:t>
            </a:r>
            <a:endParaRPr lang="en-US" sz="2200" dirty="0">
              <a:solidFill>
                <a:schemeClr val="accent1"/>
              </a:solidFill>
              <a:latin typeface="Arial" panose="020B0604020202020204" pitchFamily="34" charset="0"/>
              <a:ea typeface="+mj-ea"/>
              <a:cs typeface="Arial" panose="020B0604020202020204" pitchFamily="34" charset="0"/>
            </a:endParaRPr>
          </a:p>
          <a:p>
            <a:pPr algn="ctr">
              <a:spcBef>
                <a:spcPct val="0"/>
              </a:spcBef>
            </a:pPr>
            <a:endParaRPr lang="en-US" sz="2200" dirty="0">
              <a:solidFill>
                <a:schemeClr val="accent1"/>
              </a:solidFill>
              <a:latin typeface="Georgia" panose="02040502050405020303" pitchFamily="18" charset="0"/>
              <a:ea typeface="+mj-ea"/>
              <a:cs typeface="+mj-cs"/>
            </a:endParaRPr>
          </a:p>
        </p:txBody>
      </p:sp>
      <p:pic>
        <p:nvPicPr>
          <p:cNvPr id="2" name="Graphic 1" descr="Cycling">
            <a:extLst>
              <a:ext uri="{FF2B5EF4-FFF2-40B4-BE49-F238E27FC236}">
                <a16:creationId xmlns:a16="http://schemas.microsoft.com/office/drawing/2014/main" id="{2CDDCA6E-1A50-8AB0-C5DC-1E0C621041B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6303" y="5695372"/>
            <a:ext cx="1133475" cy="1133475"/>
          </a:xfrm>
          <a:prstGeom prst="rect">
            <a:avLst/>
          </a:prstGeom>
          <a:effectLst>
            <a:outerShdw blurRad="50800" dist="38100" dir="2700000" algn="tl" rotWithShape="0">
              <a:prstClr val="black">
                <a:alpha val="40000"/>
              </a:prstClr>
            </a:outerShdw>
          </a:effectLst>
        </p:spPr>
      </p:pic>
      <p:pic>
        <p:nvPicPr>
          <p:cNvPr id="7" name="Graphic 6" descr="Traffic light">
            <a:extLst>
              <a:ext uri="{FF2B5EF4-FFF2-40B4-BE49-F238E27FC236}">
                <a16:creationId xmlns:a16="http://schemas.microsoft.com/office/drawing/2014/main" id="{0664FE5B-F0DA-3D1B-8B51-6CFDA6AE0C4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6304" y="4013200"/>
            <a:ext cx="1133475" cy="1133475"/>
          </a:xfrm>
          <a:prstGeom prst="rect">
            <a:avLst/>
          </a:prstGeom>
          <a:effectLst>
            <a:outerShdw blurRad="50800" dist="38100" dir="2700000" algn="tl" rotWithShape="0">
              <a:prstClr val="black">
                <a:alpha val="40000"/>
              </a:prstClr>
            </a:outerShdw>
          </a:effectLst>
        </p:spPr>
      </p:pic>
      <p:pic>
        <p:nvPicPr>
          <p:cNvPr id="8" name="Graphic 7" descr="New wheelchair">
            <a:extLst>
              <a:ext uri="{FF2B5EF4-FFF2-40B4-BE49-F238E27FC236}">
                <a16:creationId xmlns:a16="http://schemas.microsoft.com/office/drawing/2014/main" id="{CA10CD54-837C-13EE-E9F1-6EAD1DD7753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062030" y="4013200"/>
            <a:ext cx="1133475" cy="1133475"/>
          </a:xfrm>
          <a:prstGeom prst="rect">
            <a:avLst/>
          </a:prstGeom>
          <a:effectLst>
            <a:outerShdw blurRad="50800" dist="38100" dir="2700000" algn="tl" rotWithShape="0">
              <a:prstClr val="black">
                <a:alpha val="40000"/>
              </a:prstClr>
            </a:outerShdw>
          </a:effectLst>
        </p:spPr>
      </p:pic>
      <p:pic>
        <p:nvPicPr>
          <p:cNvPr id="10" name="Graphic 9" descr="Hill scene">
            <a:extLst>
              <a:ext uri="{FF2B5EF4-FFF2-40B4-BE49-F238E27FC236}">
                <a16:creationId xmlns:a16="http://schemas.microsoft.com/office/drawing/2014/main" id="{9EBF38F7-4381-1F44-2289-A460653601C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81080" y="5695372"/>
            <a:ext cx="1114425" cy="1114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941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2000" tmFilter="0, 0; .2, .5; .8, .5; 1, 0"/>
                                        <p:tgtEl>
                                          <p:spTgt spid="14"/>
                                        </p:tgtEl>
                                      </p:cBhvr>
                                    </p:animEffect>
                                    <p:animScale>
                                      <p:cBhvr>
                                        <p:cTn id="12" dur="10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5931" y="233082"/>
            <a:ext cx="8596668" cy="876300"/>
          </a:xfrm>
        </p:spPr>
        <p:txBody>
          <a:bodyPr/>
          <a:lstStyle/>
          <a:p>
            <a:pPr algn="ctr"/>
            <a:r>
              <a:rPr lang="en-US" dirty="0">
                <a:latin typeface="Georgia" panose="02040502050405020303" pitchFamily="18" charset="0"/>
              </a:rPr>
              <a:t>What Is TA Set-Aside?</a:t>
            </a:r>
          </a:p>
        </p:txBody>
      </p:sp>
      <p:sp>
        <p:nvSpPr>
          <p:cNvPr id="4" name="Content Placeholder 3"/>
          <p:cNvSpPr>
            <a:spLocks noGrp="1"/>
          </p:cNvSpPr>
          <p:nvPr>
            <p:ph idx="1"/>
          </p:nvPr>
        </p:nvSpPr>
        <p:spPr>
          <a:xfrm>
            <a:off x="414736" y="1109382"/>
            <a:ext cx="8859058" cy="4400550"/>
          </a:xfrm>
        </p:spPr>
        <p:txBody>
          <a:bodyPr>
            <a:normAutofit lnSpcReduction="10000"/>
          </a:bodyPr>
          <a:lstStyle/>
          <a:p>
            <a:pPr marL="331470" indent="-285750" algn="ctr"/>
            <a:r>
              <a:rPr lang="en-US" sz="2000" dirty="0">
                <a:effectLst/>
                <a:latin typeface="Arial" panose="020B0604020202020204" pitchFamily="34" charset="0"/>
                <a:ea typeface="Times New Roman" panose="02020603050405020304" pitchFamily="18" charset="0"/>
                <a:cs typeface="Arial" panose="020B0604020202020204" pitchFamily="34" charset="0"/>
              </a:rPr>
              <a:t>First established by Congress as the Transportation Enhancement (TE) Program under the Intermodal Surface Transportation Efficiency Act (ISTEA) of 1991</a:t>
            </a:r>
          </a:p>
          <a:p>
            <a:pPr marL="331470" indent="-285750" algn="ctr"/>
            <a:endParaRPr lang="en-US" sz="18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Program continues under The Infrastructure Investment and Jobs Act (IIJA, also known as the Bipartisan Infrastructure Law) which took effect October 1, 2021.</a:t>
            </a:r>
          </a:p>
          <a:p>
            <a:pPr lvl="1" indent="-342900">
              <a:spcBef>
                <a:spcPts val="0"/>
              </a:spcBef>
              <a:buFont typeface="Symbol" panose="05050102010706020507" pitchFamily="18" charset="2"/>
              <a:buChar char=""/>
            </a:pP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Increases focus for prioritizing connectivity</a:t>
            </a:r>
          </a:p>
          <a:p>
            <a:pPr lvl="1" indent="-342900">
              <a:spcBef>
                <a:spcPts val="0"/>
              </a:spcBef>
              <a:buFont typeface="Symbol" panose="05050102010706020507" pitchFamily="18" charset="2"/>
              <a:buChar char=""/>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Equitable access policies</a:t>
            </a:r>
          </a:p>
          <a:p>
            <a:pPr lvl="1" indent="-342900">
              <a:spcBef>
                <a:spcPts val="0"/>
              </a:spcBef>
              <a:buFont typeface="Symbol" panose="05050102010706020507" pitchFamily="18" charset="2"/>
              <a:buChar char=""/>
            </a:pP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Safety</a:t>
            </a:r>
          </a:p>
          <a:p>
            <a:pPr lvl="1" indent="-342900">
              <a:spcBef>
                <a:spcPts val="0"/>
              </a:spcBef>
              <a:buFont typeface="Symbol" panose="05050102010706020507" pitchFamily="18" charset="2"/>
              <a:buChar char=""/>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Sustainability </a:t>
            </a:r>
          </a:p>
          <a:p>
            <a:pPr marL="342900" marR="0" lvl="0" indent="-342900">
              <a:spcBef>
                <a:spcPts val="0"/>
              </a:spcBef>
              <a:spcAft>
                <a:spcPts val="0"/>
              </a:spcAft>
              <a:buFont typeface="Symbol" panose="05050102010706020507" pitchFamily="18" charset="2"/>
              <a:buChar char=""/>
            </a:pP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F</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unding increases by providing 10 percent of the Surface Transportation Block Grant (STBG) rather than a reoccurring fixed dollar amount, resulting in an annual total allocation for TA that should increase 2%.</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00" dirty="0">
              <a:solidFill>
                <a:srgbClr val="675E47"/>
              </a:solidFill>
              <a:latin typeface="Georgia" panose="02040502050405020303" pitchFamily="18" charset="0"/>
            </a:endParaRPr>
          </a:p>
        </p:txBody>
      </p:sp>
      <p:pic>
        <p:nvPicPr>
          <p:cNvPr id="5" name="Picture 4">
            <a:extLst>
              <a:ext uri="{FF2B5EF4-FFF2-40B4-BE49-F238E27FC236}">
                <a16:creationId xmlns:a16="http://schemas.microsoft.com/office/drawing/2014/main" id="{7A18981B-D420-4A6D-BC19-FE3F61E66B0A}"/>
              </a:ext>
            </a:extLst>
          </p:cNvPr>
          <p:cNvPicPr>
            <a:picLocks noChangeAspect="1"/>
          </p:cNvPicPr>
          <p:nvPr/>
        </p:nvPicPr>
        <p:blipFill>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tretch>
            <a:fillRect/>
          </a:stretch>
        </p:blipFill>
        <p:spPr>
          <a:xfrm>
            <a:off x="9658350" y="5591175"/>
            <a:ext cx="2533650" cy="1266825"/>
          </a:xfrm>
          <a:prstGeom prst="rect">
            <a:avLst/>
          </a:prstGeom>
          <a:effectLst>
            <a:outerShdw blurRad="50800" dist="38100" dir="2700000" algn="tl" rotWithShape="0">
              <a:prstClr val="black">
                <a:alpha val="40000"/>
              </a:prstClr>
            </a:outerShdw>
          </a:effectLst>
        </p:spPr>
      </p:pic>
      <p:pic>
        <p:nvPicPr>
          <p:cNvPr id="9" name="Graphic 8" descr="Cycling">
            <a:extLst>
              <a:ext uri="{FF2B5EF4-FFF2-40B4-BE49-F238E27FC236}">
                <a16:creationId xmlns:a16="http://schemas.microsoft.com/office/drawing/2014/main" id="{C0E8B422-0AE8-18B3-85FE-D482021A36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3652" y="5771963"/>
            <a:ext cx="1133475" cy="1133475"/>
          </a:xfrm>
          <a:prstGeom prst="rect">
            <a:avLst/>
          </a:prstGeom>
          <a:effectLst>
            <a:outerShdw blurRad="50800" dist="38100" dir="2700000" algn="tl" rotWithShape="0">
              <a:prstClr val="black">
                <a:alpha val="40000"/>
              </a:prstClr>
            </a:outerShdw>
          </a:effectLst>
        </p:spPr>
      </p:pic>
      <p:pic>
        <p:nvPicPr>
          <p:cNvPr id="10" name="Graphic 9" descr="Traffic light">
            <a:extLst>
              <a:ext uri="{FF2B5EF4-FFF2-40B4-BE49-F238E27FC236}">
                <a16:creationId xmlns:a16="http://schemas.microsoft.com/office/drawing/2014/main" id="{0C25D353-4830-1AE9-BEB6-B84CCA9497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4825" y="5819401"/>
            <a:ext cx="1133475" cy="1133475"/>
          </a:xfrm>
          <a:prstGeom prst="rect">
            <a:avLst/>
          </a:prstGeom>
          <a:effectLst>
            <a:outerShdw blurRad="50800" dist="38100" dir="2700000" algn="tl" rotWithShape="0">
              <a:prstClr val="black">
                <a:alpha val="40000"/>
              </a:prstClr>
            </a:outerShdw>
          </a:effectLst>
        </p:spPr>
      </p:pic>
      <p:pic>
        <p:nvPicPr>
          <p:cNvPr id="11" name="Graphic 10" descr="New wheelchair">
            <a:extLst>
              <a:ext uri="{FF2B5EF4-FFF2-40B4-BE49-F238E27FC236}">
                <a16:creationId xmlns:a16="http://schemas.microsoft.com/office/drawing/2014/main" id="{00F59EA3-AFAA-1E65-BFBA-41BB0FB214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59263" y="5786157"/>
            <a:ext cx="1133475" cy="1133475"/>
          </a:xfrm>
          <a:prstGeom prst="rect">
            <a:avLst/>
          </a:prstGeom>
          <a:effectLst>
            <a:outerShdw blurRad="50800" dist="38100" dir="2700000" algn="tl" rotWithShape="0">
              <a:prstClr val="black">
                <a:alpha val="40000"/>
              </a:prstClr>
            </a:outerShdw>
          </a:effectLst>
        </p:spPr>
      </p:pic>
      <p:pic>
        <p:nvPicPr>
          <p:cNvPr id="12" name="Graphic 11" descr="Hill scene">
            <a:extLst>
              <a:ext uri="{FF2B5EF4-FFF2-40B4-BE49-F238E27FC236}">
                <a16:creationId xmlns:a16="http://schemas.microsoft.com/office/drawing/2014/main" id="{27953125-377E-EAAF-72B7-12D42B590D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28174" y="5805207"/>
            <a:ext cx="1114425" cy="1114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1132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6882" y="56852"/>
            <a:ext cx="11447929" cy="1320800"/>
          </a:xfrm>
        </p:spPr>
        <p:txBody>
          <a:bodyPr/>
          <a:lstStyle/>
          <a:p>
            <a:pPr algn="ctr"/>
            <a:r>
              <a:rPr lang="en-US" dirty="0">
                <a:latin typeface="Georgia" panose="02040502050405020303" pitchFamily="18" charset="0"/>
              </a:rPr>
              <a:t>Overview Continued</a:t>
            </a:r>
          </a:p>
        </p:txBody>
      </p:sp>
      <p:sp>
        <p:nvSpPr>
          <p:cNvPr id="4" name="Content Placeholder 3"/>
          <p:cNvSpPr>
            <a:spLocks noGrp="1"/>
          </p:cNvSpPr>
          <p:nvPr>
            <p:ph idx="1"/>
          </p:nvPr>
        </p:nvSpPr>
        <p:spPr>
          <a:xfrm>
            <a:off x="382434" y="810877"/>
            <a:ext cx="9275916" cy="5118847"/>
          </a:xfrm>
        </p:spPr>
        <p:txBody>
          <a:bodyPr>
            <a:normAutofit/>
          </a:bodyPr>
          <a:lstStyle/>
          <a:p>
            <a:pPr marL="45720" indent="0" algn="ctr">
              <a:buNone/>
            </a:pPr>
            <a:endParaRPr lang="en-US" sz="1000" b="1" u="sng" dirty="0">
              <a:solidFill>
                <a:srgbClr val="393E6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Mandatory funding distribution based on population areas continues.</a:t>
            </a:r>
          </a:p>
          <a:p>
            <a:pPr marL="342900"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Requires that MPOs make project prioritizations in urban population areas.</a:t>
            </a:r>
          </a:p>
          <a:p>
            <a:pPr marL="342900"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Retains the 80% federal / 20% local match funding arrangement (toll credits apply).</a:t>
            </a:r>
          </a:p>
          <a:p>
            <a:pPr marL="342900"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Retains requirement for state competitive process. </a:t>
            </a:r>
          </a:p>
          <a:p>
            <a:pPr marL="342900"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TA projects are treated as projects on a Federal-aid highway.</a:t>
            </a:r>
          </a:p>
          <a:p>
            <a:pPr marL="0" indent="0">
              <a:buNone/>
            </a:pPr>
            <a:endParaRPr lang="en-US" sz="1800" dirty="0">
              <a:solidFill>
                <a:srgbClr val="675E47"/>
              </a:solidFill>
              <a:latin typeface="Georgia" panose="02040502050405020303" pitchFamily="18" charset="0"/>
            </a:endParaRPr>
          </a:p>
          <a:p>
            <a:pPr marL="342900" indent="-342900">
              <a:buFont typeface="Arial" panose="020B0604020202020204" pitchFamily="34" charset="0"/>
              <a:buChar char="•"/>
            </a:pPr>
            <a:endParaRPr lang="en-US" dirty="0">
              <a:solidFill>
                <a:srgbClr val="675E47"/>
              </a:solidFill>
            </a:endParaRPr>
          </a:p>
          <a:p>
            <a:pPr marL="342900" indent="-342900">
              <a:buFont typeface="Arial" panose="020B0604020202020204" pitchFamily="34" charset="0"/>
              <a:buChar char="•"/>
            </a:pPr>
            <a:endParaRPr lang="en-US" sz="1000" dirty="0">
              <a:solidFill>
                <a:srgbClr val="675E47"/>
              </a:solidFill>
            </a:endParaRPr>
          </a:p>
        </p:txBody>
      </p:sp>
      <p:pic>
        <p:nvPicPr>
          <p:cNvPr id="5" name="Picture 4">
            <a:extLst>
              <a:ext uri="{FF2B5EF4-FFF2-40B4-BE49-F238E27FC236}">
                <a16:creationId xmlns:a16="http://schemas.microsoft.com/office/drawing/2014/main" id="{7A18981B-D420-4A6D-BC19-FE3F61E66B0A}"/>
              </a:ext>
            </a:extLst>
          </p:cNvPr>
          <p:cNvPicPr>
            <a:picLocks noChangeAspect="1"/>
          </p:cNvPicPr>
          <p:nvPr/>
        </p:nvPicPr>
        <p:blipFill>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tretch>
            <a:fillRect/>
          </a:stretch>
        </p:blipFill>
        <p:spPr>
          <a:xfrm>
            <a:off x="9658350" y="5591175"/>
            <a:ext cx="2533650" cy="1266825"/>
          </a:xfrm>
          <a:prstGeom prst="rect">
            <a:avLst/>
          </a:prstGeom>
          <a:effectLst>
            <a:outerShdw blurRad="50800" dist="38100" dir="2700000" algn="tl" rotWithShape="0">
              <a:prstClr val="black">
                <a:alpha val="40000"/>
              </a:prstClr>
            </a:outerShdw>
          </a:effectLst>
        </p:spPr>
      </p:pic>
      <p:pic>
        <p:nvPicPr>
          <p:cNvPr id="9" name="Graphic 8" descr="Cycling">
            <a:extLst>
              <a:ext uri="{FF2B5EF4-FFF2-40B4-BE49-F238E27FC236}">
                <a16:creationId xmlns:a16="http://schemas.microsoft.com/office/drawing/2014/main" id="{425D384C-6914-5117-64E8-D1F32EC46A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3993" y="5771963"/>
            <a:ext cx="1133475" cy="1133475"/>
          </a:xfrm>
          <a:prstGeom prst="rect">
            <a:avLst/>
          </a:prstGeom>
          <a:effectLst>
            <a:outerShdw blurRad="50800" dist="38100" dir="2700000" algn="tl" rotWithShape="0">
              <a:prstClr val="black">
                <a:alpha val="40000"/>
              </a:prstClr>
            </a:outerShdw>
          </a:effectLst>
        </p:spPr>
      </p:pic>
      <p:pic>
        <p:nvPicPr>
          <p:cNvPr id="10" name="Graphic 9" descr="Traffic light">
            <a:extLst>
              <a:ext uri="{FF2B5EF4-FFF2-40B4-BE49-F238E27FC236}">
                <a16:creationId xmlns:a16="http://schemas.microsoft.com/office/drawing/2014/main" id="{2C8ED16D-7B7C-4624-7E9B-4EFBC69503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5166" y="5819401"/>
            <a:ext cx="1133475" cy="1133475"/>
          </a:xfrm>
          <a:prstGeom prst="rect">
            <a:avLst/>
          </a:prstGeom>
          <a:effectLst>
            <a:outerShdw blurRad="50800" dist="38100" dir="2700000" algn="tl" rotWithShape="0">
              <a:prstClr val="black">
                <a:alpha val="40000"/>
              </a:prstClr>
            </a:outerShdw>
          </a:effectLst>
        </p:spPr>
      </p:pic>
      <p:pic>
        <p:nvPicPr>
          <p:cNvPr id="11" name="Graphic 10" descr="New wheelchair">
            <a:extLst>
              <a:ext uri="{FF2B5EF4-FFF2-40B4-BE49-F238E27FC236}">
                <a16:creationId xmlns:a16="http://schemas.microsoft.com/office/drawing/2014/main" id="{D8D949C9-FBC6-DE67-0FE9-8B73DEA868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59263" y="5786157"/>
            <a:ext cx="1133475" cy="1133475"/>
          </a:xfrm>
          <a:prstGeom prst="rect">
            <a:avLst/>
          </a:prstGeom>
          <a:effectLst>
            <a:outerShdw blurRad="50800" dist="38100" dir="2700000" algn="tl" rotWithShape="0">
              <a:prstClr val="black">
                <a:alpha val="40000"/>
              </a:prstClr>
            </a:outerShdw>
          </a:effectLst>
        </p:spPr>
      </p:pic>
      <p:pic>
        <p:nvPicPr>
          <p:cNvPr id="12" name="Graphic 11" descr="Hill scene">
            <a:extLst>
              <a:ext uri="{FF2B5EF4-FFF2-40B4-BE49-F238E27FC236}">
                <a16:creationId xmlns:a16="http://schemas.microsoft.com/office/drawing/2014/main" id="{BDF89B00-DDCC-79DB-2FE4-6579414E77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28174" y="5805207"/>
            <a:ext cx="1114425" cy="1114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739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Shape 3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02939B6-EEF7-6D3B-81AD-44A3B2BF052F}"/>
              </a:ext>
            </a:extLst>
          </p:cNvPr>
          <p:cNvSpPr>
            <a:spLocks noGrp="1"/>
          </p:cNvSpPr>
          <p:nvPr>
            <p:ph type="title"/>
          </p:nvPr>
        </p:nvSpPr>
        <p:spPr>
          <a:xfrm>
            <a:off x="618326" y="119451"/>
            <a:ext cx="7292641" cy="1035424"/>
          </a:xfrm>
        </p:spPr>
        <p:txBody>
          <a:bodyPr anchor="ctr">
            <a:normAutofit/>
          </a:bodyPr>
          <a:lstStyle/>
          <a:p>
            <a:r>
              <a:rPr lang="en-US" dirty="0">
                <a:solidFill>
                  <a:schemeClr val="accent2">
                    <a:lumMod val="75000"/>
                  </a:schemeClr>
                </a:solidFill>
              </a:rPr>
              <a:t>Program Overview </a:t>
            </a:r>
          </a:p>
        </p:txBody>
      </p:sp>
      <p:sp>
        <p:nvSpPr>
          <p:cNvPr id="3" name="Content Placeholder 2">
            <a:extLst>
              <a:ext uri="{FF2B5EF4-FFF2-40B4-BE49-F238E27FC236}">
                <a16:creationId xmlns:a16="http://schemas.microsoft.com/office/drawing/2014/main" id="{ACA46378-B4D5-C852-3104-A685A224DCFD}"/>
              </a:ext>
            </a:extLst>
          </p:cNvPr>
          <p:cNvSpPr>
            <a:spLocks noGrp="1"/>
          </p:cNvSpPr>
          <p:nvPr>
            <p:ph idx="1"/>
          </p:nvPr>
        </p:nvSpPr>
        <p:spPr>
          <a:xfrm>
            <a:off x="618326" y="1141989"/>
            <a:ext cx="10888857" cy="5078848"/>
          </a:xfrm>
        </p:spPr>
        <p:txBody>
          <a:bodyPr anchor="t">
            <a:normAutofit/>
          </a:bodyPr>
          <a:lstStyle/>
          <a:p>
            <a:pPr marL="0" indent="0">
              <a:buNone/>
            </a:pPr>
            <a:r>
              <a:rPr lang="en-US" sz="3600" dirty="0">
                <a:solidFill>
                  <a:schemeClr val="tx1"/>
                </a:solidFill>
                <a:latin typeface="Arial" panose="020B0604020202020204" pitchFamily="34" charset="0"/>
                <a:cs typeface="Arial" panose="020B0604020202020204" pitchFamily="34" charset="0"/>
              </a:rPr>
              <a:t>The FDOT TA Set-Aside is intended to fund a variety of small-scale transportation projects such as pedestrian and bicycle facilities, recreational trails, safe routes to school projects, community improvements such as historic preservation and vegetation management, and environmental mitigation related to stormwater and habitat connectivity</a:t>
            </a:r>
          </a:p>
        </p:txBody>
      </p:sp>
      <p:pic>
        <p:nvPicPr>
          <p:cNvPr id="9" name="Graphic 8" descr="Cycling">
            <a:extLst>
              <a:ext uri="{FF2B5EF4-FFF2-40B4-BE49-F238E27FC236}">
                <a16:creationId xmlns:a16="http://schemas.microsoft.com/office/drawing/2014/main" id="{09EA1AF6-F276-7DD4-C8DE-49D278916F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5680" y="5800227"/>
            <a:ext cx="1133475" cy="1133475"/>
          </a:xfrm>
          <a:prstGeom prst="rect">
            <a:avLst/>
          </a:prstGeom>
          <a:effectLst>
            <a:outerShdw blurRad="50800" dist="38100" dir="2700000" algn="tl" rotWithShape="0">
              <a:prstClr val="black">
                <a:alpha val="40000"/>
              </a:prstClr>
            </a:outerShdw>
          </a:effectLst>
        </p:spPr>
      </p:pic>
      <p:pic>
        <p:nvPicPr>
          <p:cNvPr id="10" name="Graphic 9" descr="Traffic light">
            <a:extLst>
              <a:ext uri="{FF2B5EF4-FFF2-40B4-BE49-F238E27FC236}">
                <a16:creationId xmlns:a16="http://schemas.microsoft.com/office/drawing/2014/main" id="{F226460F-BCB2-5919-489D-EC9FDDFC99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1929" y="5805207"/>
            <a:ext cx="1133475" cy="1133475"/>
          </a:xfrm>
          <a:prstGeom prst="rect">
            <a:avLst/>
          </a:prstGeom>
          <a:effectLst>
            <a:outerShdw blurRad="50800" dist="38100" dir="2700000" algn="tl" rotWithShape="0">
              <a:prstClr val="black">
                <a:alpha val="40000"/>
              </a:prstClr>
            </a:outerShdw>
          </a:effectLst>
        </p:spPr>
      </p:pic>
      <p:pic>
        <p:nvPicPr>
          <p:cNvPr id="11" name="Graphic 10" descr="New wheelchair">
            <a:extLst>
              <a:ext uri="{FF2B5EF4-FFF2-40B4-BE49-F238E27FC236}">
                <a16:creationId xmlns:a16="http://schemas.microsoft.com/office/drawing/2014/main" id="{A566CDB4-A04E-9598-C2E1-C133A342B8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8137" y="5732992"/>
            <a:ext cx="1133475" cy="1133475"/>
          </a:xfrm>
          <a:prstGeom prst="rect">
            <a:avLst/>
          </a:prstGeom>
          <a:effectLst>
            <a:outerShdw blurRad="50800" dist="38100" dir="2700000" algn="tl" rotWithShape="0">
              <a:prstClr val="black">
                <a:alpha val="40000"/>
              </a:prstClr>
            </a:outerShdw>
          </a:effectLst>
        </p:spPr>
      </p:pic>
      <p:pic>
        <p:nvPicPr>
          <p:cNvPr id="12" name="Graphic 11" descr="Hill scene">
            <a:extLst>
              <a:ext uri="{FF2B5EF4-FFF2-40B4-BE49-F238E27FC236}">
                <a16:creationId xmlns:a16="http://schemas.microsoft.com/office/drawing/2014/main" id="{BD6C214F-4FC5-477B-E18E-70EB9D3BD0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1719" y="5817907"/>
            <a:ext cx="1114425" cy="1114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900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5C052-6560-68C3-3A7D-01F8BB21CF53}"/>
              </a:ext>
            </a:extLst>
          </p:cNvPr>
          <p:cNvSpPr>
            <a:spLocks noGrp="1"/>
          </p:cNvSpPr>
          <p:nvPr>
            <p:ph type="title"/>
          </p:nvPr>
        </p:nvSpPr>
        <p:spPr>
          <a:xfrm>
            <a:off x="677334" y="198073"/>
            <a:ext cx="8596668" cy="1320800"/>
          </a:xfrm>
        </p:spPr>
        <p:txBody>
          <a:bodyPr/>
          <a:lstStyle/>
          <a:p>
            <a:r>
              <a:rPr lang="en-US" dirty="0"/>
              <a:t>Who Can Apply?</a:t>
            </a:r>
          </a:p>
        </p:txBody>
      </p:sp>
      <p:sp>
        <p:nvSpPr>
          <p:cNvPr id="3" name="Content Placeholder 2">
            <a:extLst>
              <a:ext uri="{FF2B5EF4-FFF2-40B4-BE49-F238E27FC236}">
                <a16:creationId xmlns:a16="http://schemas.microsoft.com/office/drawing/2014/main" id="{D6D1EDC2-11A5-64FB-4184-35F3C2B4C33D}"/>
              </a:ext>
            </a:extLst>
          </p:cNvPr>
          <p:cNvSpPr>
            <a:spLocks noGrp="1"/>
          </p:cNvSpPr>
          <p:nvPr>
            <p:ph idx="1"/>
          </p:nvPr>
        </p:nvSpPr>
        <p:spPr>
          <a:xfrm>
            <a:off x="677334" y="858473"/>
            <a:ext cx="8981016" cy="4535291"/>
          </a:xfrm>
        </p:spPr>
        <p:txBody>
          <a:bodyPr>
            <a:normAutofit fontScale="92500" lnSpcReduction="10000"/>
          </a:bodyPr>
          <a:lstStyle/>
          <a:p>
            <a:pPr algn="l"/>
            <a:r>
              <a:rPr lang="en-US" sz="2400" b="0" i="0" u="none" strike="noStrike" baseline="0" dirty="0">
                <a:solidFill>
                  <a:srgbClr val="000000"/>
                </a:solidFill>
                <a:latin typeface="Arial" panose="020B0604020202020204" pitchFamily="34" charset="0"/>
                <a:cs typeface="Arial" panose="020B0604020202020204" pitchFamily="34" charset="0"/>
              </a:rPr>
              <a:t>Local governments</a:t>
            </a:r>
          </a:p>
          <a:p>
            <a:pPr algn="l"/>
            <a:r>
              <a:rPr lang="en-US" sz="2400" b="0" i="0" u="none" strike="noStrike" baseline="0" dirty="0">
                <a:solidFill>
                  <a:srgbClr val="000000"/>
                </a:solidFill>
                <a:latin typeface="Arial" panose="020B0604020202020204" pitchFamily="34" charset="0"/>
                <a:cs typeface="Arial" panose="020B0604020202020204" pitchFamily="34" charset="0"/>
              </a:rPr>
              <a:t>Regional transportation authorities</a:t>
            </a:r>
          </a:p>
          <a:p>
            <a:pPr algn="l"/>
            <a:r>
              <a:rPr lang="en-US" sz="2400" b="0" i="0" u="none" strike="noStrike" baseline="0" dirty="0">
                <a:solidFill>
                  <a:srgbClr val="000000"/>
                </a:solidFill>
                <a:latin typeface="Arial" panose="020B0604020202020204" pitchFamily="34" charset="0"/>
                <a:cs typeface="Arial" panose="020B0604020202020204" pitchFamily="34" charset="0"/>
              </a:rPr>
              <a:t>Transit agencies</a:t>
            </a:r>
          </a:p>
          <a:p>
            <a:pPr algn="l"/>
            <a:r>
              <a:rPr lang="en-US" sz="2400" b="0" i="0" u="none" strike="noStrike" baseline="0" dirty="0">
                <a:solidFill>
                  <a:srgbClr val="000000"/>
                </a:solidFill>
                <a:latin typeface="Arial" panose="020B0604020202020204" pitchFamily="34" charset="0"/>
                <a:cs typeface="Arial" panose="020B0604020202020204" pitchFamily="34" charset="0"/>
              </a:rPr>
              <a:t>Natural resource or public land agencies</a:t>
            </a:r>
          </a:p>
          <a:p>
            <a:pPr algn="l"/>
            <a:r>
              <a:rPr lang="en-US" sz="2400" b="0" i="0" u="none" strike="noStrike" baseline="0" dirty="0">
                <a:solidFill>
                  <a:srgbClr val="000000"/>
                </a:solidFill>
                <a:latin typeface="Arial" panose="020B0604020202020204" pitchFamily="34" charset="0"/>
                <a:cs typeface="Arial" panose="020B0604020202020204" pitchFamily="34" charset="0"/>
              </a:rPr>
              <a:t>School districts, local education agencies, or schools</a:t>
            </a:r>
          </a:p>
          <a:p>
            <a:pPr algn="l"/>
            <a:r>
              <a:rPr lang="en-US" sz="2400" b="0" i="0" u="none" strike="noStrike" baseline="0" dirty="0">
                <a:solidFill>
                  <a:srgbClr val="000000"/>
                </a:solidFill>
                <a:latin typeface="Arial" panose="020B0604020202020204" pitchFamily="34" charset="0"/>
                <a:cs typeface="Arial" panose="020B0604020202020204" pitchFamily="34" charset="0"/>
              </a:rPr>
              <a:t>Tribal governments</a:t>
            </a:r>
          </a:p>
          <a:p>
            <a:pPr algn="l"/>
            <a:r>
              <a:rPr lang="en-US" sz="2400" b="0" i="0" u="none" strike="noStrike" baseline="0" dirty="0">
                <a:solidFill>
                  <a:srgbClr val="000000"/>
                </a:solidFill>
                <a:latin typeface="Arial" panose="020B0604020202020204" pitchFamily="34" charset="0"/>
                <a:cs typeface="Arial" panose="020B0604020202020204" pitchFamily="34" charset="0"/>
              </a:rPr>
              <a:t>Non-profit entities responsible for local transportation safety programs</a:t>
            </a:r>
          </a:p>
          <a:p>
            <a:pPr algn="l"/>
            <a:r>
              <a:rPr lang="en-US" sz="2400" b="0" i="0" u="none" strike="noStrike" baseline="0" dirty="0">
                <a:solidFill>
                  <a:srgbClr val="000000"/>
                </a:solidFill>
                <a:latin typeface="Arial" panose="020B0604020202020204" pitchFamily="34" charset="0"/>
                <a:cs typeface="Arial" panose="020B0604020202020204" pitchFamily="34" charset="0"/>
              </a:rPr>
              <a:t>Any other local or regional governmental entity with responsibility for oversight of transportation or recreational trails (other than an MPO or a state agency) that the state determines to be eligible</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048C136-59B0-1A33-768C-33C5EC97D8CB}"/>
              </a:ext>
            </a:extLst>
          </p:cNvPr>
          <p:cNvPicPr>
            <a:picLocks noChangeAspect="1"/>
          </p:cNvPicPr>
          <p:nvPr/>
        </p:nvPicPr>
        <p:blipFill>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tretch>
            <a:fillRect/>
          </a:stretch>
        </p:blipFill>
        <p:spPr>
          <a:xfrm>
            <a:off x="9658350" y="5591175"/>
            <a:ext cx="2533650" cy="1266825"/>
          </a:xfrm>
          <a:prstGeom prst="rect">
            <a:avLst/>
          </a:prstGeom>
          <a:effectLst>
            <a:outerShdw blurRad="50800" dist="38100" dir="2700000" algn="tl" rotWithShape="0">
              <a:prstClr val="black">
                <a:alpha val="40000"/>
              </a:prstClr>
            </a:outerShdw>
          </a:effectLst>
        </p:spPr>
      </p:pic>
      <p:pic>
        <p:nvPicPr>
          <p:cNvPr id="5" name="Graphic 4" descr="Cycling">
            <a:extLst>
              <a:ext uri="{FF2B5EF4-FFF2-40B4-BE49-F238E27FC236}">
                <a16:creationId xmlns:a16="http://schemas.microsoft.com/office/drawing/2014/main" id="{BCBE7C4B-66E9-4AE6-FA2E-6B7F42956A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3993" y="5771963"/>
            <a:ext cx="1133475" cy="1133475"/>
          </a:xfrm>
          <a:prstGeom prst="rect">
            <a:avLst/>
          </a:prstGeom>
          <a:effectLst>
            <a:outerShdw blurRad="50800" dist="38100" dir="2700000" algn="tl" rotWithShape="0">
              <a:prstClr val="black">
                <a:alpha val="40000"/>
              </a:prstClr>
            </a:outerShdw>
          </a:effectLst>
        </p:spPr>
      </p:pic>
      <p:pic>
        <p:nvPicPr>
          <p:cNvPr id="6" name="Graphic 5" descr="Traffic light">
            <a:extLst>
              <a:ext uri="{FF2B5EF4-FFF2-40B4-BE49-F238E27FC236}">
                <a16:creationId xmlns:a16="http://schemas.microsoft.com/office/drawing/2014/main" id="{5CDDF164-292F-F060-F505-88DC965A86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5166" y="5819401"/>
            <a:ext cx="1133475" cy="1133475"/>
          </a:xfrm>
          <a:prstGeom prst="rect">
            <a:avLst/>
          </a:prstGeom>
          <a:effectLst>
            <a:outerShdw blurRad="50800" dist="38100" dir="2700000" algn="tl" rotWithShape="0">
              <a:prstClr val="black">
                <a:alpha val="40000"/>
              </a:prstClr>
            </a:outerShdw>
          </a:effectLst>
        </p:spPr>
      </p:pic>
      <p:pic>
        <p:nvPicPr>
          <p:cNvPr id="7" name="Graphic 6" descr="New wheelchair">
            <a:extLst>
              <a:ext uri="{FF2B5EF4-FFF2-40B4-BE49-F238E27FC236}">
                <a16:creationId xmlns:a16="http://schemas.microsoft.com/office/drawing/2014/main" id="{EA116F63-6F41-9862-6F4A-D66028958E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59263" y="5786157"/>
            <a:ext cx="1133475" cy="1133475"/>
          </a:xfrm>
          <a:prstGeom prst="rect">
            <a:avLst/>
          </a:prstGeom>
          <a:effectLst>
            <a:outerShdw blurRad="50800" dist="38100" dir="2700000" algn="tl" rotWithShape="0">
              <a:prstClr val="black">
                <a:alpha val="40000"/>
              </a:prstClr>
            </a:outerShdw>
          </a:effectLst>
        </p:spPr>
      </p:pic>
      <p:pic>
        <p:nvPicPr>
          <p:cNvPr id="8" name="Graphic 7" descr="Hill scene">
            <a:extLst>
              <a:ext uri="{FF2B5EF4-FFF2-40B4-BE49-F238E27FC236}">
                <a16:creationId xmlns:a16="http://schemas.microsoft.com/office/drawing/2014/main" id="{7501EA76-238F-FCF7-8E31-A1F188F58BD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28174" y="5805207"/>
            <a:ext cx="1114425" cy="1114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507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25443AD-B2EF-46FA-8094-0AFB6E6D7246}"/>
              </a:ext>
            </a:extLst>
          </p:cNvPr>
          <p:cNvSpPr>
            <a:spLocks noGrp="1"/>
          </p:cNvSpPr>
          <p:nvPr>
            <p:ph type="title"/>
          </p:nvPr>
        </p:nvSpPr>
        <p:spPr>
          <a:xfrm>
            <a:off x="675744" y="291787"/>
            <a:ext cx="8970735" cy="1019174"/>
          </a:xfrm>
        </p:spPr>
        <p:txBody>
          <a:bodyPr/>
          <a:lstStyle/>
          <a:p>
            <a:pPr algn="ctr"/>
            <a:r>
              <a:rPr lang="en-US" dirty="0"/>
              <a:t>Work Program Development Cycle</a:t>
            </a:r>
          </a:p>
        </p:txBody>
      </p:sp>
      <p:sp>
        <p:nvSpPr>
          <p:cNvPr id="17" name="Text Placeholder 16">
            <a:extLst>
              <a:ext uri="{FF2B5EF4-FFF2-40B4-BE49-F238E27FC236}">
                <a16:creationId xmlns:a16="http://schemas.microsoft.com/office/drawing/2014/main" id="{843EC76C-3C84-49F8-8C32-892B5C3BC492}"/>
              </a:ext>
            </a:extLst>
          </p:cNvPr>
          <p:cNvSpPr>
            <a:spLocks noGrp="1"/>
          </p:cNvSpPr>
          <p:nvPr>
            <p:ph type="body" idx="1"/>
          </p:nvPr>
        </p:nvSpPr>
        <p:spPr>
          <a:xfrm>
            <a:off x="5689219" y="1122632"/>
            <a:ext cx="4185623" cy="576262"/>
          </a:xfrm>
        </p:spPr>
        <p:txBody>
          <a:bodyPr/>
          <a:lstStyle/>
          <a:p>
            <a:pPr algn="ctr"/>
            <a:r>
              <a:rPr lang="en-US" dirty="0"/>
              <a:t>Accelerated Cycle</a:t>
            </a:r>
          </a:p>
        </p:txBody>
      </p:sp>
      <p:sp>
        <p:nvSpPr>
          <p:cNvPr id="19" name="Text Placeholder 18">
            <a:extLst>
              <a:ext uri="{FF2B5EF4-FFF2-40B4-BE49-F238E27FC236}">
                <a16:creationId xmlns:a16="http://schemas.microsoft.com/office/drawing/2014/main" id="{4A5B9F11-AF53-4D53-9038-3F6D63295D64}"/>
              </a:ext>
            </a:extLst>
          </p:cNvPr>
          <p:cNvSpPr>
            <a:spLocks noGrp="1"/>
          </p:cNvSpPr>
          <p:nvPr>
            <p:ph type="body" sz="quarter" idx="3"/>
          </p:nvPr>
        </p:nvSpPr>
        <p:spPr>
          <a:xfrm>
            <a:off x="623886" y="1122632"/>
            <a:ext cx="4185618" cy="576262"/>
          </a:xfrm>
        </p:spPr>
        <p:txBody>
          <a:bodyPr/>
          <a:lstStyle/>
          <a:p>
            <a:pPr algn="ctr"/>
            <a:r>
              <a:rPr lang="en-US" dirty="0"/>
              <a:t>Standard Cycle</a:t>
            </a:r>
          </a:p>
        </p:txBody>
      </p:sp>
      <p:graphicFrame>
        <p:nvGraphicFramePr>
          <p:cNvPr id="27" name="Diagram 26">
            <a:extLst>
              <a:ext uri="{FF2B5EF4-FFF2-40B4-BE49-F238E27FC236}">
                <a16:creationId xmlns:a16="http://schemas.microsoft.com/office/drawing/2014/main" id="{6BF0E936-D75E-4F91-AEE3-3B9C95A3EDC8}"/>
              </a:ext>
            </a:extLst>
          </p:cNvPr>
          <p:cNvGraphicFramePr/>
          <p:nvPr>
            <p:extLst>
              <p:ext uri="{D42A27DB-BD31-4B8C-83A1-F6EECF244321}">
                <p14:modId xmlns:p14="http://schemas.microsoft.com/office/powerpoint/2010/main" val="161035513"/>
              </p:ext>
            </p:extLst>
          </p:nvPr>
        </p:nvGraphicFramePr>
        <p:xfrm>
          <a:off x="450574" y="1914551"/>
          <a:ext cx="4532243" cy="4512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 name="Diagram 29">
            <a:extLst>
              <a:ext uri="{FF2B5EF4-FFF2-40B4-BE49-F238E27FC236}">
                <a16:creationId xmlns:a16="http://schemas.microsoft.com/office/drawing/2014/main" id="{FAAF1F96-305F-4967-8FCB-9C869B869C59}"/>
              </a:ext>
            </a:extLst>
          </p:cNvPr>
          <p:cNvGraphicFramePr/>
          <p:nvPr>
            <p:extLst>
              <p:ext uri="{D42A27DB-BD31-4B8C-83A1-F6EECF244321}">
                <p14:modId xmlns:p14="http://schemas.microsoft.com/office/powerpoint/2010/main" val="643541478"/>
              </p:ext>
            </p:extLst>
          </p:nvPr>
        </p:nvGraphicFramePr>
        <p:xfrm>
          <a:off x="5426150" y="2086828"/>
          <a:ext cx="4711763" cy="45127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1" name="Picture 30">
            <a:extLst>
              <a:ext uri="{FF2B5EF4-FFF2-40B4-BE49-F238E27FC236}">
                <a16:creationId xmlns:a16="http://schemas.microsoft.com/office/drawing/2014/main" id="{83E50F8C-2C62-480B-A386-530DD1BE3EBF}"/>
              </a:ext>
            </a:extLst>
          </p:cNvPr>
          <p:cNvPicPr>
            <a:picLocks noChangeAspect="1"/>
          </p:cNvPicPr>
          <p:nvPr/>
        </p:nvPicPr>
        <p:blipFill>
          <a:blip r:embed="rId13" cstate="print">
            <a:clrChange>
              <a:clrFrom>
                <a:srgbClr val="000000"/>
              </a:clrFrom>
              <a:clrTo>
                <a:srgbClr val="000000">
                  <a:alpha val="0"/>
                </a:srgbClr>
              </a:clrTo>
            </a:clrChange>
            <a:extLst>
              <a:ext uri="{BEBA8EAE-BF5A-486C-A8C5-ECC9F3942E4B}">
                <a14:imgProps xmlns:a14="http://schemas.microsoft.com/office/drawing/2010/main">
                  <a14:imgLayer r:embed="rId14">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tretch>
            <a:fillRect/>
          </a:stretch>
        </p:blipFill>
        <p:spPr>
          <a:xfrm>
            <a:off x="9658350" y="5591175"/>
            <a:ext cx="2533650" cy="1266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020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 calcmode="lin" valueType="num">
                                      <p:cBhvr additive="base">
                                        <p:cTn id="2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9" grpId="0" build="p"/>
      <p:bldGraphic spid="27" grpId="0">
        <p:bldAsOne/>
      </p:bldGraphic>
      <p:bldGraphic spid="3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1" name="Straight Connector 14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Isosceles Triangle 14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Isosceles Triangle 14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52" name="Rectangle 151">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4" name="Group 153">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5" name="Straight Connector 154">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57"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Isosceles Triangle 158">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2" name="Isosceles Triangle 161">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 name="Isosceles Triangle 162">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 name="Title 7">
            <a:extLst>
              <a:ext uri="{FF2B5EF4-FFF2-40B4-BE49-F238E27FC236}">
                <a16:creationId xmlns:a16="http://schemas.microsoft.com/office/drawing/2014/main" id="{091BBD68-5CAB-4DCE-AA70-2A022462C956}"/>
              </a:ext>
            </a:extLst>
          </p:cNvPr>
          <p:cNvSpPr>
            <a:spLocks noGrp="1"/>
          </p:cNvSpPr>
          <p:nvPr>
            <p:ph type="title"/>
          </p:nvPr>
        </p:nvSpPr>
        <p:spPr>
          <a:xfrm>
            <a:off x="235426" y="357810"/>
            <a:ext cx="11772798" cy="1881808"/>
          </a:xfrm>
        </p:spPr>
        <p:txBody>
          <a:bodyPr vert="horz" lIns="91440" tIns="45720" rIns="91440" bIns="45720" rtlCol="0" anchor="b">
            <a:normAutofit/>
          </a:bodyPr>
          <a:lstStyle/>
          <a:p>
            <a:pPr algn="ctr"/>
            <a:r>
              <a:rPr lang="en-US" sz="5400" dirty="0">
                <a:solidFill>
                  <a:schemeClr val="tx1"/>
                </a:solidFill>
              </a:rPr>
              <a:t>FY 2024/25 – 2028/29 </a:t>
            </a:r>
            <a:br>
              <a:rPr lang="en-US" sz="5400" dirty="0">
                <a:solidFill>
                  <a:schemeClr val="tx1"/>
                </a:solidFill>
              </a:rPr>
            </a:br>
            <a:r>
              <a:rPr lang="en-US" sz="5400" dirty="0">
                <a:solidFill>
                  <a:schemeClr val="tx1"/>
                </a:solidFill>
              </a:rPr>
              <a:t>Development Cycle</a:t>
            </a:r>
          </a:p>
        </p:txBody>
      </p:sp>
      <p:pic>
        <p:nvPicPr>
          <p:cNvPr id="124" name="Picture 123">
            <a:extLst>
              <a:ext uri="{FF2B5EF4-FFF2-40B4-BE49-F238E27FC236}">
                <a16:creationId xmlns:a16="http://schemas.microsoft.com/office/drawing/2014/main" id="{D682257A-FC03-4BA9-B141-738F5C7FF7F0}"/>
              </a:ext>
            </a:extLst>
          </p:cNvPr>
          <p:cNvPicPr>
            <a:picLocks noChangeAspect="1"/>
          </p:cNvPicPr>
          <p:nvPr/>
        </p:nvPicPr>
        <p:blipFill>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tretch>
            <a:fillRect/>
          </a:stretch>
        </p:blipFill>
        <p:spPr>
          <a:xfrm>
            <a:off x="9658350" y="5525007"/>
            <a:ext cx="2533650" cy="126682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5F17D63E-A83F-48E9-845E-A1755B21E0F2}"/>
              </a:ext>
            </a:extLst>
          </p:cNvPr>
          <p:cNvSpPr txBox="1"/>
          <p:nvPr/>
        </p:nvSpPr>
        <p:spPr>
          <a:xfrm>
            <a:off x="1828799" y="5461698"/>
            <a:ext cx="3655845" cy="1200329"/>
          </a:xfrm>
          <a:prstGeom prst="rect">
            <a:avLst/>
          </a:prstGeom>
          <a:noFill/>
        </p:spPr>
        <p:txBody>
          <a:bodyPr wrap="square" rtlCol="0">
            <a:spAutoFit/>
          </a:bodyPr>
          <a:lstStyle/>
          <a:p>
            <a:pPr algn="ctr"/>
            <a:r>
              <a:rPr lang="en-US" dirty="0"/>
              <a:t>Emerald Coast Regional Council</a:t>
            </a:r>
          </a:p>
          <a:p>
            <a:pPr algn="ctr"/>
            <a:r>
              <a:rPr lang="en-US" dirty="0"/>
              <a:t>Jill Nobles</a:t>
            </a:r>
          </a:p>
          <a:p>
            <a:pPr algn="ctr"/>
            <a:r>
              <a:rPr lang="en-US" dirty="0"/>
              <a:t>850-332-7976, ext. 212</a:t>
            </a:r>
          </a:p>
          <a:p>
            <a:pPr algn="ctr"/>
            <a:r>
              <a:rPr lang="en-US" dirty="0"/>
              <a:t>Jill.Nobles@ecrc.org</a:t>
            </a:r>
          </a:p>
        </p:txBody>
      </p:sp>
      <p:sp>
        <p:nvSpPr>
          <p:cNvPr id="25" name="TextBox 24">
            <a:extLst>
              <a:ext uri="{FF2B5EF4-FFF2-40B4-BE49-F238E27FC236}">
                <a16:creationId xmlns:a16="http://schemas.microsoft.com/office/drawing/2014/main" id="{216A0CBC-E395-498A-A864-6BC059001370}"/>
              </a:ext>
            </a:extLst>
          </p:cNvPr>
          <p:cNvSpPr txBox="1"/>
          <p:nvPr/>
        </p:nvSpPr>
        <p:spPr>
          <a:xfrm>
            <a:off x="6049264" y="5461698"/>
            <a:ext cx="3705591" cy="1200329"/>
          </a:xfrm>
          <a:prstGeom prst="rect">
            <a:avLst/>
          </a:prstGeom>
          <a:noFill/>
        </p:spPr>
        <p:txBody>
          <a:bodyPr wrap="square" rtlCol="0">
            <a:spAutoFit/>
          </a:bodyPr>
          <a:lstStyle/>
          <a:p>
            <a:pPr algn="ctr"/>
            <a:r>
              <a:rPr lang="en-US" dirty="0"/>
              <a:t>Capital Regional Planning Council</a:t>
            </a:r>
          </a:p>
          <a:p>
            <a:pPr algn="ctr"/>
            <a:r>
              <a:rPr lang="en-US" dirty="0"/>
              <a:t>Greg Burke, AICP</a:t>
            </a:r>
          </a:p>
          <a:p>
            <a:pPr algn="ctr"/>
            <a:r>
              <a:rPr lang="en-US" dirty="0"/>
              <a:t>850-891-8626</a:t>
            </a:r>
          </a:p>
          <a:p>
            <a:pPr algn="ctr"/>
            <a:r>
              <a:rPr lang="en-US" dirty="0"/>
              <a:t>Greg.burke@talgov.com</a:t>
            </a:r>
          </a:p>
        </p:txBody>
      </p:sp>
      <p:pic>
        <p:nvPicPr>
          <p:cNvPr id="6" name="Picture 5">
            <a:extLst>
              <a:ext uri="{FF2B5EF4-FFF2-40B4-BE49-F238E27FC236}">
                <a16:creationId xmlns:a16="http://schemas.microsoft.com/office/drawing/2014/main" id="{11CBA2FD-A9FC-5C16-4187-1D09EEA48E88}"/>
              </a:ext>
            </a:extLst>
          </p:cNvPr>
          <p:cNvPicPr>
            <a:picLocks noChangeAspect="1"/>
          </p:cNvPicPr>
          <p:nvPr/>
        </p:nvPicPr>
        <p:blipFill>
          <a:blip r:embed="rId5"/>
          <a:stretch>
            <a:fillRect/>
          </a:stretch>
        </p:blipFill>
        <p:spPr>
          <a:xfrm>
            <a:off x="1923709" y="2365523"/>
            <a:ext cx="8192294" cy="28632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310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A8C58E0-8E49-428D-807D-710B53DCA09F}"/>
              </a:ext>
            </a:extLst>
          </p:cNvPr>
          <p:cNvSpPr>
            <a:spLocks noGrp="1"/>
          </p:cNvSpPr>
          <p:nvPr>
            <p:ph type="title"/>
          </p:nvPr>
        </p:nvSpPr>
        <p:spPr>
          <a:xfrm>
            <a:off x="7316005" y="975828"/>
            <a:ext cx="4629470" cy="4391894"/>
          </a:xfrm>
        </p:spPr>
        <p:txBody>
          <a:bodyPr anchor="ctr">
            <a:normAutofit/>
          </a:bodyPr>
          <a:lstStyle/>
          <a:p>
            <a:pPr algn="ctr"/>
            <a:r>
              <a:rPr lang="en-US" dirty="0">
                <a:solidFill>
                  <a:srgbClr val="FFFFFF"/>
                </a:solidFill>
                <a:latin typeface="Georgia" panose="02040502050405020303" pitchFamily="18" charset="0"/>
              </a:rPr>
              <a:t>TA Set-Aside </a:t>
            </a:r>
            <a:br>
              <a:rPr lang="en-US" dirty="0">
                <a:solidFill>
                  <a:srgbClr val="FFFFFF"/>
                </a:solidFill>
                <a:latin typeface="Georgia" panose="02040502050405020303" pitchFamily="18" charset="0"/>
              </a:rPr>
            </a:br>
            <a:r>
              <a:rPr lang="en-US" dirty="0">
                <a:solidFill>
                  <a:srgbClr val="FFFFFF"/>
                </a:solidFill>
                <a:latin typeface="Georgia" panose="02040502050405020303" pitchFamily="18" charset="0"/>
              </a:rPr>
              <a:t>eligible/ineligible activities</a:t>
            </a:r>
            <a:endParaRPr lang="en-US" dirty="0">
              <a:solidFill>
                <a:srgbClr val="FFFFFF"/>
              </a:solidFill>
            </a:endParaRPr>
          </a:p>
        </p:txBody>
      </p:sp>
      <p:pic>
        <p:nvPicPr>
          <p:cNvPr id="5" name="Picture 4">
            <a:extLst>
              <a:ext uri="{FF2B5EF4-FFF2-40B4-BE49-F238E27FC236}">
                <a16:creationId xmlns:a16="http://schemas.microsoft.com/office/drawing/2014/main" id="{857428D4-FAA7-4C41-8FFB-D55971835056}"/>
              </a:ext>
            </a:extLst>
          </p:cNvPr>
          <p:cNvPicPr>
            <a:picLocks noChangeAspect="1"/>
          </p:cNvPicPr>
          <p:nvPr/>
        </p:nvPicPr>
        <p:blipFill>
          <a:blip r:embed="rId3"/>
          <a:stretch>
            <a:fillRect/>
          </a:stretch>
        </p:blipFill>
        <p:spPr>
          <a:xfrm>
            <a:off x="246525" y="538824"/>
            <a:ext cx="4371170" cy="5794693"/>
          </a:xfrm>
          <a:prstGeom prst="rect">
            <a:avLst/>
          </a:prstGeom>
          <a:ln>
            <a:solidFill>
              <a:schemeClr val="tx1"/>
            </a:solidFill>
          </a:ln>
        </p:spPr>
      </p:pic>
      <p:pic>
        <p:nvPicPr>
          <p:cNvPr id="7" name="Content Placeholder 3">
            <a:extLst>
              <a:ext uri="{FF2B5EF4-FFF2-40B4-BE49-F238E27FC236}">
                <a16:creationId xmlns:a16="http://schemas.microsoft.com/office/drawing/2014/main" id="{EA718458-14C4-4B17-85E2-C60EA7A346D3}"/>
              </a:ext>
            </a:extLst>
          </p:cNvPr>
          <p:cNvPicPr>
            <a:picLocks noChangeAspect="1"/>
          </p:cNvPicPr>
          <p:nvPr/>
        </p:nvPicPr>
        <p:blipFill>
          <a:blip r:embed="rId4"/>
          <a:stretch>
            <a:fillRect/>
          </a:stretch>
        </p:blipFill>
        <p:spPr>
          <a:xfrm>
            <a:off x="282619" y="538824"/>
            <a:ext cx="4444256" cy="5867004"/>
          </a:xfrm>
          <a:prstGeom prst="rect">
            <a:avLst/>
          </a:prstGeom>
          <a:ln>
            <a:solidFill>
              <a:schemeClr val="tx1"/>
            </a:solidFill>
          </a:ln>
        </p:spPr>
      </p:pic>
      <p:pic>
        <p:nvPicPr>
          <p:cNvPr id="4" name="Picture 3">
            <a:extLst>
              <a:ext uri="{FF2B5EF4-FFF2-40B4-BE49-F238E27FC236}">
                <a16:creationId xmlns:a16="http://schemas.microsoft.com/office/drawing/2014/main" id="{703BE0AC-27AD-402F-AED6-BBA3296FF6C9}"/>
              </a:ext>
            </a:extLst>
          </p:cNvPr>
          <p:cNvPicPr>
            <a:picLocks noChangeAspect="1"/>
          </p:cNvPicPr>
          <p:nvPr/>
        </p:nvPicPr>
        <p:blipFill>
          <a:blip r:embed="rId5"/>
          <a:stretch>
            <a:fillRect/>
          </a:stretch>
        </p:blipFill>
        <p:spPr>
          <a:xfrm>
            <a:off x="278073" y="558932"/>
            <a:ext cx="4411394" cy="5866131"/>
          </a:xfrm>
          <a:prstGeom prst="rect">
            <a:avLst/>
          </a:prstGeom>
          <a:ln>
            <a:solidFill>
              <a:schemeClr val="tx1"/>
            </a:solidFill>
          </a:ln>
        </p:spPr>
      </p:pic>
      <p:pic>
        <p:nvPicPr>
          <p:cNvPr id="46" name="Content Placeholder 3">
            <a:extLst>
              <a:ext uri="{FF2B5EF4-FFF2-40B4-BE49-F238E27FC236}">
                <a16:creationId xmlns:a16="http://schemas.microsoft.com/office/drawing/2014/main" id="{827B0CBF-40DB-4116-8582-EA478C322F2E}"/>
              </a:ext>
            </a:extLst>
          </p:cNvPr>
          <p:cNvPicPr>
            <a:picLocks noChangeAspect="1"/>
          </p:cNvPicPr>
          <p:nvPr/>
        </p:nvPicPr>
        <p:blipFill>
          <a:blip r:embed="rId4"/>
          <a:stretch>
            <a:fillRect/>
          </a:stretch>
        </p:blipFill>
        <p:spPr>
          <a:xfrm>
            <a:off x="261642" y="578167"/>
            <a:ext cx="4444256" cy="5867004"/>
          </a:xfrm>
          <a:prstGeom prst="rect">
            <a:avLst/>
          </a:prstGeom>
          <a:ln>
            <a:solidFill>
              <a:schemeClr val="tx1"/>
            </a:solidFill>
          </a:ln>
        </p:spPr>
      </p:pic>
      <p:pic>
        <p:nvPicPr>
          <p:cNvPr id="62" name="Picture 61">
            <a:extLst>
              <a:ext uri="{FF2B5EF4-FFF2-40B4-BE49-F238E27FC236}">
                <a16:creationId xmlns:a16="http://schemas.microsoft.com/office/drawing/2014/main" id="{F610993E-1474-43D6-BF68-AB844813E3E7}"/>
              </a:ext>
            </a:extLst>
          </p:cNvPr>
          <p:cNvPicPr>
            <a:picLocks noChangeAspect="1"/>
          </p:cNvPicPr>
          <p:nvPr/>
        </p:nvPicPr>
        <p:blipFill>
          <a:blip r:embed="rId6" cstate="print">
            <a:clrChange>
              <a:clrFrom>
                <a:srgbClr val="000000"/>
              </a:clrFrom>
              <a:clrTo>
                <a:srgbClr val="000000">
                  <a:alpha val="0"/>
                </a:srgbClr>
              </a:clrTo>
            </a:clrChange>
            <a:extLst>
              <a:ext uri="{BEBA8EAE-BF5A-486C-A8C5-ECC9F3942E4B}">
                <a14:imgProps xmlns:a14="http://schemas.microsoft.com/office/drawing/2010/main">
                  <a14:imgLayer r:embed="rId7">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tretch>
            <a:fillRect/>
          </a:stretch>
        </p:blipFill>
        <p:spPr>
          <a:xfrm>
            <a:off x="9450059" y="5591175"/>
            <a:ext cx="2533650" cy="1266825"/>
          </a:xfrm>
          <a:prstGeom prst="rect">
            <a:avLst/>
          </a:prstGeom>
          <a:effectLst>
            <a:outerShdw blurRad="50800" dist="38100" dir="2700000" algn="tl" rotWithShape="0">
              <a:prstClr val="black">
                <a:alpha val="40000"/>
              </a:prstClr>
            </a:outerShdw>
          </a:effectLst>
        </p:spPr>
      </p:pic>
      <p:pic>
        <p:nvPicPr>
          <p:cNvPr id="10" name="Graphic 9" descr="Cycling">
            <a:extLst>
              <a:ext uri="{FF2B5EF4-FFF2-40B4-BE49-F238E27FC236}">
                <a16:creationId xmlns:a16="http://schemas.microsoft.com/office/drawing/2014/main" id="{5ED61F4E-48A0-9764-98D8-72C4F032BE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52339" y="2101032"/>
            <a:ext cx="1133475" cy="1133475"/>
          </a:xfrm>
          <a:prstGeom prst="rect">
            <a:avLst/>
          </a:prstGeom>
          <a:effectLst>
            <a:outerShdw blurRad="50800" dist="38100" dir="2700000" algn="tl" rotWithShape="0">
              <a:prstClr val="black">
                <a:alpha val="40000"/>
              </a:prstClr>
            </a:outerShdw>
          </a:effectLst>
        </p:spPr>
      </p:pic>
      <p:pic>
        <p:nvPicPr>
          <p:cNvPr id="11" name="Graphic 10" descr="Traffic light">
            <a:extLst>
              <a:ext uri="{FF2B5EF4-FFF2-40B4-BE49-F238E27FC236}">
                <a16:creationId xmlns:a16="http://schemas.microsoft.com/office/drawing/2014/main" id="{98C81861-79F1-5190-531E-616B77C580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96436" y="264037"/>
            <a:ext cx="1133475" cy="1133475"/>
          </a:xfrm>
          <a:prstGeom prst="rect">
            <a:avLst/>
          </a:prstGeom>
          <a:effectLst>
            <a:outerShdw blurRad="50800" dist="38100" dir="2700000" algn="tl" rotWithShape="0">
              <a:prstClr val="black">
                <a:alpha val="40000"/>
              </a:prstClr>
            </a:outerShdw>
          </a:effectLst>
        </p:spPr>
      </p:pic>
      <p:pic>
        <p:nvPicPr>
          <p:cNvPr id="13" name="Graphic 12" descr="New wheelchair">
            <a:extLst>
              <a:ext uri="{FF2B5EF4-FFF2-40B4-BE49-F238E27FC236}">
                <a16:creationId xmlns:a16="http://schemas.microsoft.com/office/drawing/2014/main" id="{32D19A6D-DA47-F604-34B0-36483BC12CA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29308" y="3938027"/>
            <a:ext cx="1133475" cy="1133475"/>
          </a:xfrm>
          <a:prstGeom prst="rect">
            <a:avLst/>
          </a:prstGeom>
          <a:effectLst>
            <a:outerShdw blurRad="50800" dist="38100" dir="2700000" algn="tl" rotWithShape="0">
              <a:prstClr val="black">
                <a:alpha val="40000"/>
              </a:prstClr>
            </a:outerShdw>
          </a:effectLst>
        </p:spPr>
      </p:pic>
      <p:pic>
        <p:nvPicPr>
          <p:cNvPr id="15" name="Graphic 14" descr="Hill scene">
            <a:extLst>
              <a:ext uri="{FF2B5EF4-FFF2-40B4-BE49-F238E27FC236}">
                <a16:creationId xmlns:a16="http://schemas.microsoft.com/office/drawing/2014/main" id="{E22B2042-A8DB-8F0D-C6CF-093DAFDEDDF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61577" y="5776304"/>
            <a:ext cx="1114425" cy="1114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89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5E9E2-86AC-5E1C-4F94-D562792579B6}"/>
              </a:ext>
            </a:extLst>
          </p:cNvPr>
          <p:cNvSpPr>
            <a:spLocks noGrp="1"/>
          </p:cNvSpPr>
          <p:nvPr>
            <p:ph type="title"/>
          </p:nvPr>
        </p:nvSpPr>
        <p:spPr>
          <a:xfrm>
            <a:off x="775447" y="98611"/>
            <a:ext cx="10739219" cy="1320800"/>
          </a:xfrm>
        </p:spPr>
        <p:txBody>
          <a:bodyPr/>
          <a:lstStyle/>
          <a:p>
            <a:r>
              <a:rPr lang="en-US" dirty="0">
                <a:latin typeface="Georgia" panose="02040502050405020303" pitchFamily="18" charset="0"/>
              </a:rPr>
              <a:t>What Are The Eligible Activities? </a:t>
            </a:r>
            <a:endParaRPr lang="en-US" dirty="0"/>
          </a:p>
        </p:txBody>
      </p:sp>
      <p:sp>
        <p:nvSpPr>
          <p:cNvPr id="3" name="Content Placeholder 2">
            <a:extLst>
              <a:ext uri="{FF2B5EF4-FFF2-40B4-BE49-F238E27FC236}">
                <a16:creationId xmlns:a16="http://schemas.microsoft.com/office/drawing/2014/main" id="{CE61CA8F-A4E2-9269-75B3-ADECF82011AA}"/>
              </a:ext>
            </a:extLst>
          </p:cNvPr>
          <p:cNvSpPr>
            <a:spLocks noGrp="1"/>
          </p:cNvSpPr>
          <p:nvPr>
            <p:ph idx="1"/>
          </p:nvPr>
        </p:nvSpPr>
        <p:spPr>
          <a:xfrm>
            <a:off x="677335" y="759011"/>
            <a:ext cx="9125572" cy="5351929"/>
          </a:xfrm>
        </p:spPr>
        <p:txBody>
          <a:bodyPr>
            <a:normAutofit lnSpcReduction="10000"/>
          </a:bodyPr>
          <a:lstStyle/>
          <a:p>
            <a:pPr marL="45720" indent="0" algn="ctr">
              <a:buNone/>
            </a:pPr>
            <a:r>
              <a:rPr lang="en-US" sz="2400" b="1" dirty="0">
                <a:solidFill>
                  <a:srgbClr val="393E6D"/>
                </a:solidFill>
                <a:latin typeface="Arial" panose="020B0604020202020204" pitchFamily="34" charset="0"/>
                <a:cs typeface="Arial" panose="020B0604020202020204" pitchFamily="34" charset="0"/>
              </a:rPr>
              <a:t>TA Set-Aside has 9 eligible activities </a:t>
            </a:r>
            <a:br>
              <a:rPr lang="en-US" sz="2400" b="1" dirty="0">
                <a:solidFill>
                  <a:srgbClr val="393E6D"/>
                </a:solidFill>
                <a:latin typeface="Arial" panose="020B0604020202020204" pitchFamily="34" charset="0"/>
                <a:cs typeface="Arial" panose="020B0604020202020204" pitchFamily="34" charset="0"/>
              </a:rPr>
            </a:br>
            <a:r>
              <a:rPr lang="en-US" sz="2400" b="1" dirty="0">
                <a:solidFill>
                  <a:srgbClr val="393E6D"/>
                </a:solidFill>
                <a:latin typeface="Arial" panose="020B0604020202020204" pitchFamily="34" charset="0"/>
                <a:cs typeface="Arial" panose="020B0604020202020204" pitchFamily="34" charset="0"/>
              </a:rPr>
              <a:t>&amp; must be related to surface Transportation</a:t>
            </a:r>
            <a:endParaRPr lang="en-US" sz="2000" b="1" u="sng" dirty="0">
              <a:solidFill>
                <a:srgbClr val="393E6D"/>
              </a:solidFill>
              <a:latin typeface="Arial" panose="020B0604020202020204" pitchFamily="34" charset="0"/>
              <a:cs typeface="Arial" panose="020B0604020202020204" pitchFamily="34" charset="0"/>
            </a:endParaRPr>
          </a:p>
          <a:p>
            <a:pPr marL="457200" indent="-457200">
              <a:buFont typeface="+mj-lt"/>
              <a:buAutoNum type="arabicPeriod"/>
            </a:pPr>
            <a:r>
              <a:rPr lang="en-US" sz="2800" dirty="0">
                <a:solidFill>
                  <a:schemeClr val="tx1"/>
                </a:solidFill>
                <a:latin typeface="Arial" panose="020B0604020202020204" pitchFamily="34" charset="0"/>
                <a:cs typeface="Arial" panose="020B0604020202020204" pitchFamily="34" charset="0"/>
              </a:rPr>
              <a:t>Construction, Planning and Design of on-road and off-road trail facilities for pedestrians, bicyclists and other non-motorized forms of transportation</a:t>
            </a:r>
          </a:p>
          <a:p>
            <a:pPr marL="891540" lvl="2" indent="-342900"/>
            <a:r>
              <a:rPr lang="en-US" sz="2000" dirty="0">
                <a:solidFill>
                  <a:srgbClr val="CC9900"/>
                </a:solidFill>
                <a:latin typeface="Arial" panose="020B0604020202020204" pitchFamily="34" charset="0"/>
                <a:cs typeface="Arial" panose="020B0604020202020204" pitchFamily="34" charset="0"/>
              </a:rPr>
              <a:t>Examples: New Sidewalks, Bicycle infrastructure, Pedestrian and Bicycle signals, Americans with Disabilities Act of 1990 compliance projects</a:t>
            </a:r>
          </a:p>
          <a:p>
            <a:pPr marL="457200" indent="-457200">
              <a:buFont typeface="+mj-lt"/>
              <a:buAutoNum type="arabicPeriod"/>
            </a:pPr>
            <a:r>
              <a:rPr lang="en-US" sz="2400" dirty="0">
                <a:solidFill>
                  <a:schemeClr val="tx1"/>
                </a:solidFill>
                <a:latin typeface="Arial" panose="020B0604020202020204" pitchFamily="34" charset="0"/>
                <a:cs typeface="Arial" panose="020B0604020202020204" pitchFamily="34" charset="0"/>
              </a:rPr>
              <a:t>Construction, Planning and Design of infrastructure related projects and systems that will provide safe routes for non-drivers including children, older adults and individuals with disabilities.</a:t>
            </a:r>
          </a:p>
          <a:p>
            <a:pPr marL="891540" lvl="2" indent="-342900"/>
            <a:r>
              <a:rPr lang="en-US" sz="2000" dirty="0">
                <a:solidFill>
                  <a:srgbClr val="CC9900"/>
                </a:solidFill>
                <a:latin typeface="Arial" panose="020B0604020202020204" pitchFamily="34" charset="0"/>
                <a:cs typeface="Arial" panose="020B0604020202020204" pitchFamily="34" charset="0"/>
              </a:rPr>
              <a:t>Examples: Crosswalks, Pedestrian refuge areas, Pedestrian lighting, ADA curb Ramps</a:t>
            </a:r>
          </a:p>
          <a:p>
            <a:endParaRPr lang="en-US" dirty="0"/>
          </a:p>
        </p:txBody>
      </p:sp>
      <p:pic>
        <p:nvPicPr>
          <p:cNvPr id="6" name="Picture 5">
            <a:extLst>
              <a:ext uri="{FF2B5EF4-FFF2-40B4-BE49-F238E27FC236}">
                <a16:creationId xmlns:a16="http://schemas.microsoft.com/office/drawing/2014/main" id="{0168E9C2-5BB9-61D7-9174-BAB484CAA503}"/>
              </a:ext>
            </a:extLst>
          </p:cNvPr>
          <p:cNvPicPr>
            <a:picLocks noChangeAspect="1"/>
          </p:cNvPicPr>
          <p:nvPr/>
        </p:nvPicPr>
        <p:blipFill>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backgroundRemoval t="7563" b="94958" l="9769" r="95483">
                        <a14:foregroundMark x1="20798" y1="46218" x2="20798" y2="46218"/>
                        <a14:foregroundMark x1="28466" y1="46218" x2="28466" y2="46218"/>
                        <a14:foregroundMark x1="48214" y1="46849" x2="48214" y2="46849"/>
                        <a14:foregroundMark x1="73950" y1="47689" x2="73950" y2="47689"/>
                        <a14:foregroundMark x1="84874" y1="45378" x2="84874" y2="45378"/>
                        <a14:foregroundMark x1="95483" y1="48319" x2="95483" y2="48319"/>
                        <a14:foregroundMark x1="89601" y1="77731" x2="89601" y2="77731"/>
                        <a14:foregroundMark x1="87080" y1="77731" x2="87080" y2="77731"/>
                        <a14:foregroundMark x1="84874" y1="77731" x2="84874" y2="77731"/>
                        <a14:foregroundMark x1="76786" y1="73319" x2="76786" y2="73319"/>
                      </a14:backgroundRemoval>
                    </a14:imgEffect>
                  </a14:imgLayer>
                </a14:imgProps>
              </a:ext>
              <a:ext uri="{28A0092B-C50C-407E-A947-70E740481C1C}">
                <a14:useLocalDpi xmlns:a14="http://schemas.microsoft.com/office/drawing/2010/main" val="0"/>
              </a:ext>
            </a:extLst>
          </a:blip>
          <a:stretch>
            <a:fillRect/>
          </a:stretch>
        </p:blipFill>
        <p:spPr>
          <a:xfrm>
            <a:off x="9658350" y="5591175"/>
            <a:ext cx="2533650" cy="1266825"/>
          </a:xfrm>
          <a:prstGeom prst="rect">
            <a:avLst/>
          </a:prstGeom>
          <a:effectLst>
            <a:outerShdw blurRad="50800" dist="38100" dir="2700000" algn="tl" rotWithShape="0">
              <a:prstClr val="black">
                <a:alpha val="40000"/>
              </a:prstClr>
            </a:outerShdw>
          </a:effectLst>
        </p:spPr>
      </p:pic>
      <p:pic>
        <p:nvPicPr>
          <p:cNvPr id="7" name="Graphic 6" descr="Cycling">
            <a:extLst>
              <a:ext uri="{FF2B5EF4-FFF2-40B4-BE49-F238E27FC236}">
                <a16:creationId xmlns:a16="http://schemas.microsoft.com/office/drawing/2014/main" id="{EFD09E83-650A-B29E-D0DC-CFB74D20B4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3652" y="5771963"/>
            <a:ext cx="1133475" cy="1133475"/>
          </a:xfrm>
          <a:prstGeom prst="rect">
            <a:avLst/>
          </a:prstGeom>
          <a:effectLst>
            <a:outerShdw blurRad="50800" dist="38100" dir="2700000" algn="tl" rotWithShape="0">
              <a:prstClr val="black">
                <a:alpha val="40000"/>
              </a:prstClr>
            </a:outerShdw>
          </a:effectLst>
        </p:spPr>
      </p:pic>
      <p:pic>
        <p:nvPicPr>
          <p:cNvPr id="8" name="Graphic 7" descr="Traffic light">
            <a:extLst>
              <a:ext uri="{FF2B5EF4-FFF2-40B4-BE49-F238E27FC236}">
                <a16:creationId xmlns:a16="http://schemas.microsoft.com/office/drawing/2014/main" id="{C6EC0E4A-69CA-683B-563F-772DDC95D6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4825" y="5819401"/>
            <a:ext cx="1133475" cy="1133475"/>
          </a:xfrm>
          <a:prstGeom prst="rect">
            <a:avLst/>
          </a:prstGeom>
          <a:effectLst>
            <a:outerShdw blurRad="50800" dist="38100" dir="2700000" algn="tl" rotWithShape="0">
              <a:prstClr val="black">
                <a:alpha val="40000"/>
              </a:prstClr>
            </a:outerShdw>
          </a:effectLst>
        </p:spPr>
      </p:pic>
      <p:pic>
        <p:nvPicPr>
          <p:cNvPr id="9" name="Graphic 8" descr="New wheelchair">
            <a:extLst>
              <a:ext uri="{FF2B5EF4-FFF2-40B4-BE49-F238E27FC236}">
                <a16:creationId xmlns:a16="http://schemas.microsoft.com/office/drawing/2014/main" id="{0150BFDA-1887-F431-2F50-F86D9C82F7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59263" y="5786157"/>
            <a:ext cx="1133475" cy="1133475"/>
          </a:xfrm>
          <a:prstGeom prst="rect">
            <a:avLst/>
          </a:prstGeom>
          <a:effectLst>
            <a:outerShdw blurRad="50800" dist="38100" dir="2700000" algn="tl" rotWithShape="0">
              <a:prstClr val="black">
                <a:alpha val="40000"/>
              </a:prstClr>
            </a:outerShdw>
          </a:effectLst>
        </p:spPr>
      </p:pic>
      <p:pic>
        <p:nvPicPr>
          <p:cNvPr id="10" name="Graphic 9" descr="Hill scene">
            <a:extLst>
              <a:ext uri="{FF2B5EF4-FFF2-40B4-BE49-F238E27FC236}">
                <a16:creationId xmlns:a16="http://schemas.microsoft.com/office/drawing/2014/main" id="{274B0E40-51A6-C9D1-60D9-80C27A06C4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28174" y="5805207"/>
            <a:ext cx="1114425" cy="1114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9006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11331</TotalTime>
  <Words>1936</Words>
  <Application>Microsoft Office PowerPoint</Application>
  <PresentationFormat>Widescreen</PresentationFormat>
  <Paragraphs>213</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Georgia</vt:lpstr>
      <vt:lpstr>Symbol</vt:lpstr>
      <vt:lpstr>Trebuchet MS</vt:lpstr>
      <vt:lpstr>Wingdings</vt:lpstr>
      <vt:lpstr>Wingdings 3</vt:lpstr>
      <vt:lpstr>Facet</vt:lpstr>
      <vt:lpstr>Transportation Alternatives   (TA) Set-Aside  Tanya Sanders Branton D3 TA Coordinator</vt:lpstr>
      <vt:lpstr>What Is TA Set-Aside?</vt:lpstr>
      <vt:lpstr>Overview Continued</vt:lpstr>
      <vt:lpstr>Program Overview </vt:lpstr>
      <vt:lpstr>Who Can Apply?</vt:lpstr>
      <vt:lpstr>Work Program Development Cycle</vt:lpstr>
      <vt:lpstr>FY 2024/25 – 2028/29  Development Cycle</vt:lpstr>
      <vt:lpstr>TA Set-Aside  eligible/ineligible activities</vt:lpstr>
      <vt:lpstr>What Are The Eligible Activities? </vt:lpstr>
      <vt:lpstr>Eligible Activities Continued</vt:lpstr>
      <vt:lpstr>Eligible Activities Continued</vt:lpstr>
      <vt:lpstr>Frequently Asked Questions</vt:lpstr>
      <vt:lpstr>Statewide TA Application</vt:lpstr>
      <vt:lpstr>Grant Application Process (GAP) –FOR TA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Training</dc:title>
  <dc:creator>Showalter, Maria</dc:creator>
  <cp:lastModifiedBy>Branton, Tanya</cp:lastModifiedBy>
  <cp:revision>176</cp:revision>
  <cp:lastPrinted>2019-02-19T14:46:16Z</cp:lastPrinted>
  <dcterms:created xsi:type="dcterms:W3CDTF">2017-12-06T17:01:33Z</dcterms:created>
  <dcterms:modified xsi:type="dcterms:W3CDTF">2022-11-10T19:47:46Z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74066600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