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2" r:id="rId5"/>
    <p:sldId id="518" r:id="rId6"/>
    <p:sldId id="366" r:id="rId7"/>
    <p:sldId id="347" r:id="rId8"/>
    <p:sldId id="509" r:id="rId9"/>
    <p:sldId id="505" r:id="rId10"/>
    <p:sldId id="333" r:id="rId11"/>
    <p:sldId id="508" r:id="rId12"/>
    <p:sldId id="499" r:id="rId13"/>
    <p:sldId id="501" r:id="rId14"/>
    <p:sldId id="51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fford, Michael" initials="" lastIdx="1" clrIdx="0">
    <p:extLst>
      <p:ext uri="{19B8F6BF-5375-455C-9EA6-DF929625EA0E}">
        <p15:presenceInfo xmlns:p15="http://schemas.microsoft.com/office/powerpoint/2012/main" userId="S-1-5-21-978016076-702945558-1050887974-43474" providerId="AD"/>
      </p:ext>
    </p:extLst>
  </p:cmAuthor>
  <p:cmAuthor id="2" name="Birdsong, Robin" initials="RB" lastIdx="2" clrIdx="1">
    <p:extLst>
      <p:ext uri="{19B8F6BF-5375-455C-9EA6-DF929625EA0E}">
        <p15:presenceInfo xmlns:p15="http://schemas.microsoft.com/office/powerpoint/2012/main" userId="Birdsong, Rob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FEB"/>
    <a:srgbClr val="F0483E"/>
    <a:srgbClr val="F5A81C"/>
    <a:srgbClr val="FD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8173" autoAdjust="0"/>
  </p:normalViewPr>
  <p:slideViewPr>
    <p:cSldViewPr snapToGrid="0">
      <p:cViewPr varScale="1">
        <p:scale>
          <a:sx n="76" d="100"/>
          <a:sy n="76" d="100"/>
        </p:scale>
        <p:origin x="806" y="62"/>
      </p:cViewPr>
      <p:guideLst/>
    </p:cSldViewPr>
  </p:slideViewPr>
  <p:notesTextViewPr>
    <p:cViewPr>
      <p:scale>
        <a:sx n="3" d="2"/>
        <a:sy n="3" d="2"/>
      </p:scale>
      <p:origin x="0" y="0"/>
    </p:cViewPr>
  </p:notesTextViewPr>
  <p:sorterViewPr>
    <p:cViewPr>
      <p:scale>
        <a:sx n="100" d="100"/>
        <a:sy n="100" d="100"/>
      </p:scale>
      <p:origin x="0" y="-1230"/>
    </p:cViewPr>
  </p:sorterViewPr>
  <p:notesViewPr>
    <p:cSldViewPr snapToGrid="0">
      <p:cViewPr varScale="1">
        <p:scale>
          <a:sx n="98" d="100"/>
          <a:sy n="98" d="100"/>
        </p:scale>
        <p:origin x="24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FC769-9D1C-41C7-AD01-929F53F250B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4FD7C37-6505-432F-A9BA-956A3BB4BE0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C4209C2-D48C-4D35-8AA3-8DFB1A1A71D9}" type="datetimeFigureOut">
              <a:rPr lang="en-US" smtClean="0"/>
              <a:t>1/9/2020</a:t>
            </a:fld>
            <a:endParaRPr lang="en-US" dirty="0"/>
          </a:p>
        </p:txBody>
      </p:sp>
      <p:sp>
        <p:nvSpPr>
          <p:cNvPr id="4" name="Footer Placeholder 3">
            <a:extLst>
              <a:ext uri="{FF2B5EF4-FFF2-40B4-BE49-F238E27FC236}">
                <a16:creationId xmlns:a16="http://schemas.microsoft.com/office/drawing/2014/main" id="{4000F452-5781-4B16-821D-690202BF3AF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29AB03-8D78-4EC4-A6B2-CB43100FFA2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B89CEC-4E5B-40CF-8B1D-DBDD7297F79B}" type="slidenum">
              <a:rPr lang="en-US" smtClean="0"/>
              <a:t>‹#›</a:t>
            </a:fld>
            <a:endParaRPr lang="en-US" dirty="0"/>
          </a:p>
        </p:txBody>
      </p:sp>
    </p:spTree>
    <p:extLst>
      <p:ext uri="{BB962C8B-B14F-4D97-AF65-F5344CB8AC3E}">
        <p14:creationId xmlns:p14="http://schemas.microsoft.com/office/powerpoint/2010/main" val="741220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1F54DE-E485-4FC3-8939-873D2BB85CCD}" type="datetimeFigureOut">
              <a:rPr lang="en-US" smtClean="0"/>
              <a:t>1/9/2020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A4FCD3-60C0-48D6-865D-3D7E861C7FFB}" type="slidenum">
              <a:rPr lang="en-US" smtClean="0"/>
              <a:t>‹#›</a:t>
            </a:fld>
            <a:endParaRPr lang="en-US" dirty="0"/>
          </a:p>
        </p:txBody>
      </p:sp>
    </p:spTree>
    <p:extLst>
      <p:ext uri="{BB962C8B-B14F-4D97-AF65-F5344CB8AC3E}">
        <p14:creationId xmlns:p14="http://schemas.microsoft.com/office/powerpoint/2010/main" val="144997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cure.blackcatgrants.com/Login.aspx?site=flga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27552-26F2-4D26-AE4F-1AF72C86FB41}" type="slidenum">
              <a:rPr lang="en-US" smtClean="0"/>
              <a:t>1</a:t>
            </a:fld>
            <a:endParaRPr lang="en-US" dirty="0"/>
          </a:p>
        </p:txBody>
      </p:sp>
    </p:spTree>
    <p:extLst>
      <p:ext uri="{BB962C8B-B14F-4D97-AF65-F5344CB8AC3E}">
        <p14:creationId xmlns:p14="http://schemas.microsoft.com/office/powerpoint/2010/main" val="219832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234649" y="8731484"/>
            <a:ext cx="1616004" cy="269100"/>
          </a:xfrm>
          <a:prstGeom prst="rect">
            <a:avLst/>
          </a:prstGeom>
          <a:noFill/>
          <a:ln w="9525">
            <a:noFill/>
            <a:miter lim="800000"/>
            <a:headEnd/>
            <a:tailEnd/>
          </a:ln>
        </p:spPr>
        <p:txBody>
          <a:bodyPr lIns="19523" tIns="0" rIns="19523" bIns="0" anchor="b"/>
          <a:lstStyle/>
          <a:p>
            <a:pPr algn="r" defTabSz="969835" eaLnBrk="0" hangingPunct="0"/>
            <a:fld id="{EA7324AE-570C-4F53-842B-7603747EA3C9}" type="slidenum">
              <a:rPr lang="en-US" sz="1100" i="1">
                <a:latin typeface="Arial Unicode MS" pitchFamily="34" charset="-128"/>
              </a:rPr>
              <a:pPr algn="r" defTabSz="969835" eaLnBrk="0" hangingPunct="0"/>
              <a:t>10</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2" name="Notes Placeholder 1"/>
          <p:cNvSpPr>
            <a:spLocks noGrp="1"/>
          </p:cNvSpPr>
          <p:nvPr>
            <p:ph type="body" sz="quarter" idx="10"/>
          </p:nvPr>
        </p:nvSpPr>
        <p:spPr>
          <a:xfrm>
            <a:off x="732544" y="4624264"/>
            <a:ext cx="5860348" cy="434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What are traffic control devices?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Traffic control devices are signs, signals, markings, and other devices used to regulate, warn, or guide traffic, placed on, over, or adjacent to a street, highway, pedestrian facility, bikeway. </a:t>
            </a:r>
          </a:p>
          <a:p>
            <a:endParaRPr lang="en-US" dirty="0"/>
          </a:p>
        </p:txBody>
      </p:sp>
    </p:spTree>
    <p:extLst>
      <p:ext uri="{BB962C8B-B14F-4D97-AF65-F5344CB8AC3E}">
        <p14:creationId xmlns:p14="http://schemas.microsoft.com/office/powerpoint/2010/main" val="424859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4FCD3-60C0-48D6-865D-3D7E861C7FFB}" type="slidenum">
              <a:rPr lang="en-US" smtClean="0"/>
              <a:t>11</a:t>
            </a:fld>
            <a:endParaRPr lang="en-US" dirty="0"/>
          </a:p>
        </p:txBody>
      </p:sp>
    </p:spTree>
    <p:extLst>
      <p:ext uri="{BB962C8B-B14F-4D97-AF65-F5344CB8AC3E}">
        <p14:creationId xmlns:p14="http://schemas.microsoft.com/office/powerpoint/2010/main" val="204588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374067" y="9166789"/>
            <a:ext cx="1651915" cy="273585"/>
          </a:xfrm>
          <a:prstGeom prst="rect">
            <a:avLst/>
          </a:prstGeom>
          <a:noFill/>
          <a:ln w="9525">
            <a:noFill/>
            <a:miter lim="800000"/>
            <a:headEnd/>
            <a:tailEnd/>
          </a:ln>
        </p:spPr>
        <p:txBody>
          <a:bodyPr lIns="19894" tIns="0" rIns="19894" bIns="0" anchor="b"/>
          <a:lstStyle/>
          <a:p>
            <a:pPr algn="r" defTabSz="988262" eaLnBrk="0" hangingPunct="0"/>
            <a:fld id="{EA7324AE-570C-4F53-842B-7603747EA3C9}" type="slidenum">
              <a:rPr lang="en-US" sz="1100" i="1">
                <a:latin typeface="Arial Unicode MS" pitchFamily="34" charset="-128"/>
              </a:rPr>
              <a:pPr algn="r" defTabSz="988262" eaLnBrk="0" hangingPunct="0"/>
              <a:t>2</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59886" y="4825658"/>
            <a:ext cx="6448192" cy="4555026"/>
          </a:xfrm>
          <a:ln/>
        </p:spPr>
        <p:txBody>
          <a:bodyPr/>
          <a:lstStyle/>
          <a:p>
            <a:pPr lvl="0">
              <a:defRPr/>
            </a:pPr>
            <a:r>
              <a:rPr lang="en-US" sz="1400" dirty="0"/>
              <a:t>Legislation approved in both 2014 and 2015 codifies the Department’s role in the advancement of paved multiuse trails; $25 million annually to SUN Trail Program from the redistribution of new vehicle tag revenues (funding source 320.072, F.S.; </a:t>
            </a:r>
          </a:p>
          <a:p>
            <a:pPr defTabSz="967518">
              <a:defRPr/>
            </a:pPr>
            <a:r>
              <a:rPr lang="en-US" sz="1400" dirty="0"/>
              <a:t>2015 Legislation: SUN Trail Authority (established program) = 339.81, F.S.</a:t>
            </a:r>
          </a:p>
          <a:p>
            <a:pPr defTabSz="967518">
              <a:defRPr/>
            </a:pPr>
            <a:r>
              <a:rPr lang="en-US" sz="1400" dirty="0"/>
              <a:t>Excludes: sidewalks; loop trails wholly within a single park or natural area; water trails; the Florida National Scenic Trail; </a:t>
            </a:r>
          </a:p>
          <a:p>
            <a:pPr defTabSz="967518">
              <a:defRPr/>
            </a:pPr>
            <a:r>
              <a:rPr lang="en-US" sz="1400" dirty="0"/>
              <a:t>and On-road facilities except:</a:t>
            </a:r>
          </a:p>
          <a:p>
            <a:pPr defTabSz="967518">
              <a:defRPr/>
            </a:pPr>
            <a:r>
              <a:rPr lang="en-US" sz="1400" dirty="0"/>
              <a:t>Segments less than a ½ mile connecting two or more non-motorized trails; or on-road components of FKOSHT.</a:t>
            </a:r>
          </a:p>
          <a:p>
            <a:pPr defTabSz="967518">
              <a:defRPr/>
            </a:pPr>
            <a:endParaRPr lang="en-US" sz="1400" dirty="0">
              <a:ln w="0"/>
              <a:effectLst>
                <a:outerShdw blurRad="38100" dist="25400" dir="5400000" algn="ctr" rotWithShape="0">
                  <a:srgbClr val="6E747A">
                    <a:alpha val="43000"/>
                  </a:srgbClr>
                </a:outerShdw>
              </a:effectLst>
            </a:endParaRPr>
          </a:p>
          <a:p>
            <a:pPr defTabSz="967518">
              <a:defRPr/>
            </a:pPr>
            <a:r>
              <a:rPr lang="en-US" sz="1400" b="1" dirty="0">
                <a:ln w="0"/>
                <a:effectLst>
                  <a:outerShdw blurRad="38100" dist="25400" dir="5400000" algn="ctr" rotWithShape="0">
                    <a:srgbClr val="6E747A">
                      <a:alpha val="43000"/>
                    </a:srgbClr>
                  </a:outerShdw>
                </a:effectLst>
              </a:rPr>
              <a:t>2014 Trail Legislation: 335.065(4</a:t>
            </a:r>
            <a:r>
              <a:rPr lang="en-US" sz="1400" dirty="0">
                <a:ln w="0"/>
                <a:effectLst>
                  <a:outerShdw blurRad="38100" dist="25400" dir="5400000" algn="ctr" rotWithShape="0">
                    <a:srgbClr val="6E747A">
                      <a:alpha val="43000"/>
                    </a:srgbClr>
                  </a:outerShdw>
                </a:effectLst>
              </a:rPr>
              <a:t>), FS: set the stage but didn’t include funding</a:t>
            </a:r>
          </a:p>
          <a:p>
            <a:pPr defTabSz="967518">
              <a:defRPr/>
            </a:pPr>
            <a:r>
              <a:rPr lang="en-US" sz="1400" dirty="0">
                <a:ln w="0"/>
                <a:effectLst>
                  <a:outerShdw blurRad="38100" dist="25400" dir="5400000" algn="ctr" rotWithShape="0">
                    <a:srgbClr val="6E747A">
                      <a:alpha val="43000"/>
                    </a:srgbClr>
                  </a:outerShdw>
                </a:effectLst>
              </a:rPr>
              <a:t>Directed DOT to </a:t>
            </a:r>
            <a:r>
              <a:rPr lang="en-US" sz="1400" b="1" dirty="0">
                <a:ln w="0"/>
                <a:effectLst>
                  <a:outerShdw blurRad="38100" dist="25400" dir="5400000" algn="ctr" rotWithShape="0">
                    <a:srgbClr val="6E747A">
                      <a:alpha val="43000"/>
                    </a:srgbClr>
                  </a:outerShdw>
                </a:effectLst>
              </a:rPr>
              <a:t>give funding priority </a:t>
            </a:r>
            <a:r>
              <a:rPr lang="en-US" sz="1400" dirty="0">
                <a:ln w="0"/>
                <a:effectLst>
                  <a:outerShdw blurRad="38100" dist="25400" dir="5400000" algn="ctr" rotWithShape="0">
                    <a:srgbClr val="6E747A">
                      <a:alpha val="43000"/>
                    </a:srgbClr>
                  </a:outerShdw>
                </a:effectLst>
              </a:rPr>
              <a:t>to trail projects </a:t>
            </a:r>
            <a:r>
              <a:rPr lang="en-US" sz="1400" b="1" dirty="0">
                <a:ln w="0"/>
                <a:effectLst>
                  <a:outerShdw blurRad="38100" dist="25400" dir="5400000" algn="ctr" rotWithShape="0">
                    <a:srgbClr val="6E747A">
                      <a:alpha val="43000"/>
                    </a:srgbClr>
                  </a:outerShdw>
                </a:effectLst>
              </a:rPr>
              <a:t>identified by the FL Greenways &amp; Trails Council </a:t>
            </a:r>
            <a:r>
              <a:rPr lang="en-US" sz="1400" dirty="0">
                <a:ln w="0"/>
                <a:effectLst>
                  <a:outerShdw blurRad="38100" dist="25400" dir="5400000" algn="ctr" rotWithShape="0">
                    <a:srgbClr val="6E747A">
                      <a:alpha val="43000"/>
                    </a:srgbClr>
                  </a:outerShdw>
                </a:effectLst>
              </a:rPr>
              <a:t>as a </a:t>
            </a:r>
            <a:r>
              <a:rPr lang="en-US" sz="1400" b="1" dirty="0">
                <a:ln w="0"/>
                <a:effectLst>
                  <a:outerShdw blurRad="38100" dist="25400" dir="5400000" algn="ctr" rotWithShape="0">
                    <a:srgbClr val="6E747A">
                      <a:alpha val="43000"/>
                    </a:srgbClr>
                  </a:outerShdw>
                </a:effectLst>
              </a:rPr>
              <a:t>priority within the Florida Greenways and Trails System</a:t>
            </a:r>
            <a:r>
              <a:rPr lang="en-US" sz="1400" dirty="0">
                <a:ln w="0"/>
                <a:effectLst>
                  <a:outerShdw blurRad="38100" dist="25400" dir="5400000" algn="ctr" rotWithShape="0">
                    <a:srgbClr val="6E747A">
                      <a:alpha val="43000"/>
                    </a:srgbClr>
                  </a:outerShdw>
                </a:effectLst>
              </a:rPr>
              <a:t>, closes gaps, national/statewide/regional importance, &amp; operated/maintained by an entity other that FDOT.</a:t>
            </a:r>
          </a:p>
          <a:p>
            <a:pPr marL="302349" indent="-302349">
              <a:buFont typeface="Arial" panose="020B0604020202020204" pitchFamily="34" charset="0"/>
              <a:buChar char="•"/>
              <a:defRPr/>
            </a:pPr>
            <a:r>
              <a:rPr lang="en-US" sz="1400" dirty="0"/>
              <a:t>The FGTS Plan establishes Florida’s vision for a statewide trail network</a:t>
            </a:r>
          </a:p>
          <a:p>
            <a:pPr marL="302349" indent="-302349">
              <a:buFont typeface="Arial" panose="020B0604020202020204" pitchFamily="34" charset="0"/>
              <a:buChar char="•"/>
              <a:defRPr/>
            </a:pPr>
            <a:r>
              <a:rPr lang="en-US" sz="1400" dirty="0">
                <a:ln w="0"/>
                <a:effectLst>
                  <a:outerShdw blurRad="38100" dist="25400" dir="5400000" algn="ctr" rotWithShape="0">
                    <a:srgbClr val="6E747A">
                      <a:alpha val="43000"/>
                    </a:srgbClr>
                  </a:outerShdw>
                </a:effectLst>
              </a:rPr>
              <a:t>THIS Statute is the FUNDING Authorization</a:t>
            </a:r>
          </a:p>
          <a:p>
            <a:pPr defTabSz="967518">
              <a:defRPr/>
            </a:pPr>
            <a:endParaRPr lang="en-US" sz="1400" dirty="0">
              <a:ln w="0"/>
              <a:effectLst>
                <a:outerShdw blurRad="38100" dist="25400" dir="5400000" algn="ctr" rotWithShape="0">
                  <a:srgbClr val="6E747A">
                    <a:alpha val="43000"/>
                  </a:srgbClr>
                </a:outerShdw>
              </a:effectLst>
            </a:endParaRPr>
          </a:p>
          <a:p>
            <a:pPr defTabSz="967518">
              <a:defRPr/>
            </a:pPr>
            <a:r>
              <a:rPr lang="en-US" sz="1600" b="1" dirty="0">
                <a:ln w="0"/>
                <a:effectLst>
                  <a:outerShdw blurRad="38100" dist="25400" dir="5400000" algn="ctr" rotWithShape="0">
                    <a:srgbClr val="6E747A">
                      <a:alpha val="43000"/>
                    </a:srgbClr>
                  </a:outerShdw>
                </a:effectLst>
              </a:rPr>
              <a:t>Not one funding source will implement all trail needs. SUN Trail funding must be strategic.</a:t>
            </a:r>
            <a:endParaRPr lang="en-US" sz="1400" dirty="0">
              <a:ln w="0"/>
              <a:solidFill>
                <a:srgbClr val="003366"/>
              </a:solidFill>
              <a:effectLst>
                <a:outerShdw blurRad="38100" dist="25400" dir="5400000" algn="ctr" rotWithShape="0">
                  <a:srgbClr val="6E747A">
                    <a:alpha val="43000"/>
                  </a:srgbClr>
                </a:outerShdw>
              </a:effectLst>
            </a:endParaRPr>
          </a:p>
          <a:p>
            <a:pPr defTabSz="967518">
              <a:defRPr/>
            </a:pPr>
            <a:endParaRPr lang="en-US" sz="1400" b="1" dirty="0"/>
          </a:p>
          <a:p>
            <a:pPr rtl="0"/>
            <a:endParaRPr lang="en-US" sz="1400" dirty="0"/>
          </a:p>
        </p:txBody>
      </p:sp>
    </p:spTree>
    <p:extLst>
      <p:ext uri="{BB962C8B-B14F-4D97-AF65-F5344CB8AC3E}">
        <p14:creationId xmlns:p14="http://schemas.microsoft.com/office/powerpoint/2010/main" val="260205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730417" y="8768083"/>
            <a:ext cx="1124865" cy="352977"/>
          </a:xfrm>
          <a:prstGeom prst="rect">
            <a:avLst/>
          </a:prstGeom>
          <a:noFill/>
          <a:ln w="9525">
            <a:noFill/>
            <a:miter lim="800000"/>
            <a:headEnd/>
            <a:tailEnd/>
          </a:ln>
        </p:spPr>
        <p:txBody>
          <a:bodyPr lIns="20272" tIns="0" rIns="20272" bIns="0" anchor="b"/>
          <a:lstStyle/>
          <a:p>
            <a:pPr algn="r" defTabSz="1007039" eaLnBrk="0" hangingPunct="0"/>
            <a:fld id="{EA7324AE-570C-4F53-842B-7603747EA3C9}" type="slidenum">
              <a:rPr lang="en-US" sz="1100" i="1">
                <a:latin typeface="Arial Unicode MS" pitchFamily="34" charset="-128"/>
              </a:rPr>
              <a:pPr algn="r" defTabSz="1007039" eaLnBrk="0" hangingPunct="0"/>
              <a:t>3</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72328" y="4725357"/>
            <a:ext cx="6591485" cy="4628132"/>
          </a:xfrm>
          <a:ln/>
        </p:spPr>
        <p:txBody>
          <a:bodyPr/>
          <a:lstStyle/>
          <a:p>
            <a:pPr>
              <a:spcBef>
                <a:spcPts val="1229"/>
              </a:spcBef>
              <a:defRPr/>
            </a:pPr>
            <a:endParaRPr lang="en-US" dirty="0">
              <a:latin typeface="+mn-lt"/>
              <a:cs typeface="+mn-cs"/>
            </a:endParaRPr>
          </a:p>
          <a:p>
            <a:pPr>
              <a:spcBef>
                <a:spcPts val="1229"/>
              </a:spcBef>
              <a:defRPr/>
            </a:pPr>
            <a:r>
              <a:rPr lang="en-US" dirty="0">
                <a:latin typeface="+mn-lt"/>
                <a:cs typeface="+mn-cs"/>
              </a:rPr>
              <a:t>  </a:t>
            </a:r>
          </a:p>
        </p:txBody>
      </p:sp>
      <p:sp>
        <p:nvSpPr>
          <p:cNvPr id="5" name="Rectangle 9"/>
          <p:cNvSpPr txBox="1">
            <a:spLocks noChangeArrowheads="1"/>
          </p:cNvSpPr>
          <p:nvPr/>
        </p:nvSpPr>
        <p:spPr>
          <a:xfrm>
            <a:off x="559886" y="4834776"/>
            <a:ext cx="6448192" cy="4653522"/>
          </a:xfrm>
          <a:prstGeom prst="rect">
            <a:avLst/>
          </a:prstGeom>
          <a:ln/>
        </p:spPr>
        <p:txBody>
          <a:bodyPr vert="horz" lIns="96751" tIns="48376" rIns="96751" bIns="483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173617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604300" y="8944117"/>
            <a:ext cx="1076489" cy="341498"/>
          </a:xfrm>
          <a:prstGeom prst="rect">
            <a:avLst/>
          </a:prstGeom>
          <a:noFill/>
          <a:ln w="9525">
            <a:noFill/>
            <a:miter lim="800000"/>
            <a:headEnd/>
            <a:tailEnd/>
          </a:ln>
        </p:spPr>
        <p:txBody>
          <a:bodyPr lIns="19523" tIns="0" rIns="19523" bIns="0" anchor="b"/>
          <a:lstStyle/>
          <a:p>
            <a:pPr algn="r" defTabSz="969835" eaLnBrk="0" hangingPunct="0"/>
            <a:fld id="{EA7324AE-570C-4F53-842B-7603747EA3C9}" type="slidenum">
              <a:rPr lang="en-US" sz="1100" i="1">
                <a:latin typeface="Arial Unicode MS" pitchFamily="34" charset="-128"/>
              </a:rPr>
              <a:pPr algn="r" defTabSz="969835" eaLnBrk="0" hangingPunct="0"/>
              <a:t>4</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47715" y="4134961"/>
            <a:ext cx="6308014" cy="4914369"/>
          </a:xfrm>
          <a:ln/>
        </p:spPr>
        <p:txBody>
          <a:bodyPr/>
          <a:lstStyle/>
          <a:p>
            <a:pPr>
              <a:spcBef>
                <a:spcPts val="1184"/>
              </a:spcBef>
              <a:defRPr/>
            </a:pPr>
            <a:endParaRPr lang="en-US" dirty="0">
              <a:latin typeface="+mn-lt"/>
              <a:cs typeface="+mn-cs"/>
            </a:endParaRPr>
          </a:p>
          <a:p>
            <a:pPr>
              <a:spcBef>
                <a:spcPts val="1184"/>
              </a:spcBef>
              <a:defRPr/>
            </a:pPr>
            <a:r>
              <a:rPr lang="en-US" dirty="0">
                <a:latin typeface="+mn-lt"/>
                <a:cs typeface="+mn-cs"/>
              </a:rPr>
              <a:t>  </a:t>
            </a:r>
          </a:p>
        </p:txBody>
      </p:sp>
      <p:sp>
        <p:nvSpPr>
          <p:cNvPr id="5" name="Rectangle 9"/>
          <p:cNvSpPr txBox="1">
            <a:spLocks noChangeArrowheads="1"/>
          </p:cNvSpPr>
          <p:nvPr/>
        </p:nvSpPr>
        <p:spPr>
          <a:xfrm>
            <a:off x="535808" y="5108127"/>
            <a:ext cx="6170883" cy="3792854"/>
          </a:xfrm>
          <a:prstGeom prst="rect">
            <a:avLst/>
          </a:prstGeom>
          <a:ln/>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1162"/>
              </a:spcBef>
              <a:defRPr/>
            </a:pPr>
            <a:endParaRPr lang="en-US" dirty="0"/>
          </a:p>
        </p:txBody>
      </p:sp>
    </p:spTree>
    <p:extLst>
      <p:ext uri="{BB962C8B-B14F-4D97-AF65-F5344CB8AC3E}">
        <p14:creationId xmlns:p14="http://schemas.microsoft.com/office/powerpoint/2010/main" val="409433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604300" y="8944117"/>
            <a:ext cx="1076489" cy="341498"/>
          </a:xfrm>
          <a:prstGeom prst="rect">
            <a:avLst/>
          </a:prstGeom>
          <a:noFill/>
          <a:ln w="9525">
            <a:noFill/>
            <a:miter lim="800000"/>
            <a:headEnd/>
            <a:tailEnd/>
          </a:ln>
        </p:spPr>
        <p:txBody>
          <a:bodyPr lIns="19523" tIns="0" rIns="19523" bIns="0" anchor="b"/>
          <a:lstStyle/>
          <a:p>
            <a:pPr algn="r" defTabSz="969835" eaLnBrk="0" hangingPunct="0"/>
            <a:fld id="{EA7324AE-570C-4F53-842B-7603747EA3C9}" type="slidenum">
              <a:rPr lang="en-US" sz="1100" i="1">
                <a:latin typeface="Arial Unicode MS" pitchFamily="34" charset="-128"/>
              </a:rPr>
              <a:pPr algn="r" defTabSz="969835" eaLnBrk="0" hangingPunct="0"/>
              <a:t>5</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47715" y="4134961"/>
            <a:ext cx="6308014" cy="4914369"/>
          </a:xfrm>
          <a:ln/>
        </p:spPr>
        <p:txBody>
          <a:bodyPr/>
          <a:lstStyle/>
          <a:p>
            <a:pPr>
              <a:spcBef>
                <a:spcPts val="1184"/>
              </a:spcBef>
              <a:defRPr/>
            </a:pPr>
            <a:endParaRPr lang="en-US" dirty="0">
              <a:latin typeface="+mn-lt"/>
              <a:cs typeface="+mn-cs"/>
            </a:endParaRPr>
          </a:p>
          <a:p>
            <a:pPr>
              <a:spcBef>
                <a:spcPts val="1184"/>
              </a:spcBef>
              <a:defRPr/>
            </a:pPr>
            <a:r>
              <a:rPr lang="en-US" dirty="0">
                <a:latin typeface="+mn-lt"/>
                <a:cs typeface="+mn-cs"/>
              </a:rPr>
              <a:t>  </a:t>
            </a:r>
          </a:p>
        </p:txBody>
      </p:sp>
      <p:sp>
        <p:nvSpPr>
          <p:cNvPr id="5" name="Rectangle 9"/>
          <p:cNvSpPr txBox="1">
            <a:spLocks noChangeArrowheads="1"/>
          </p:cNvSpPr>
          <p:nvPr/>
        </p:nvSpPr>
        <p:spPr>
          <a:xfrm>
            <a:off x="419759" y="4665275"/>
            <a:ext cx="6170883" cy="4502198"/>
          </a:xfrm>
          <a:prstGeom prst="rect">
            <a:avLst/>
          </a:prstGeom>
          <a:ln/>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p:txBody>
      </p:sp>
      <p:sp>
        <p:nvSpPr>
          <p:cNvPr id="7" name="Notes Placeholder 2">
            <a:extLst>
              <a:ext uri="{FF2B5EF4-FFF2-40B4-BE49-F238E27FC236}">
                <a16:creationId xmlns:a16="http://schemas.microsoft.com/office/drawing/2014/main" id="{0579AE21-4E99-4569-85CF-05BD8F7707DE}"/>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Here is another way to get to the external website -  </a:t>
            </a:r>
            <a:r>
              <a:rPr lang="en-US" dirty="0">
                <a:hlinkClick r:id="rId3"/>
              </a:rPr>
              <a:t>https://secure.blackcatgrants.com/Login.aspx?site=flgap</a:t>
            </a:r>
            <a:endParaRPr lang="en-US" dirty="0"/>
          </a:p>
          <a:p>
            <a:endParaRPr lang="en-US" dirty="0"/>
          </a:p>
          <a:p>
            <a:r>
              <a:rPr lang="en-US" dirty="0"/>
              <a:t>GAP is the replacement system for LAPIT, all current and active local agency users of LAPIT were exported to GAP and granted the ability to upload and download information in GAP.  With that said, now we will go over some limitations to user access while the system is still under development on the next few slides.</a:t>
            </a:r>
          </a:p>
          <a:p>
            <a:endParaRPr lang="en-US" dirty="0"/>
          </a:p>
          <a:p>
            <a:endParaRPr lang="en-US" dirty="0"/>
          </a:p>
          <a:p>
            <a:endParaRPr lang="en-US" dirty="0"/>
          </a:p>
        </p:txBody>
      </p:sp>
    </p:spTree>
    <p:extLst>
      <p:ext uri="{BB962C8B-B14F-4D97-AF65-F5344CB8AC3E}">
        <p14:creationId xmlns:p14="http://schemas.microsoft.com/office/powerpoint/2010/main" val="20125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604300" y="8944117"/>
            <a:ext cx="1076489" cy="341498"/>
          </a:xfrm>
          <a:prstGeom prst="rect">
            <a:avLst/>
          </a:prstGeom>
          <a:noFill/>
          <a:ln w="9525">
            <a:noFill/>
            <a:miter lim="800000"/>
            <a:headEnd/>
            <a:tailEnd/>
          </a:ln>
        </p:spPr>
        <p:txBody>
          <a:bodyPr lIns="19523" tIns="0" rIns="19523" bIns="0" anchor="b"/>
          <a:lstStyle/>
          <a:p>
            <a:pPr algn="r" defTabSz="969835" eaLnBrk="0" hangingPunct="0"/>
            <a:fld id="{EA7324AE-570C-4F53-842B-7603747EA3C9}" type="slidenum">
              <a:rPr lang="en-US" sz="1100" i="1">
                <a:latin typeface="Arial Unicode MS" pitchFamily="34" charset="-128"/>
              </a:rPr>
              <a:pPr algn="r" defTabSz="969835" eaLnBrk="0" hangingPunct="0"/>
              <a:t>6</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47715" y="4571697"/>
            <a:ext cx="6308014" cy="4477634"/>
          </a:xfrm>
          <a:ln/>
        </p:spPr>
        <p:txBody>
          <a:bodyPr/>
          <a:lstStyle/>
          <a:p>
            <a:pPr>
              <a:spcBef>
                <a:spcPts val="1184"/>
              </a:spcBef>
              <a:defRPr/>
            </a:pPr>
            <a:endParaRPr lang="en-US" dirty="0">
              <a:latin typeface="+mn-lt"/>
              <a:cs typeface="+mn-cs"/>
            </a:endParaRPr>
          </a:p>
          <a:p>
            <a:pPr>
              <a:spcBef>
                <a:spcPts val="1184"/>
              </a:spcBef>
              <a:defRPr/>
            </a:pPr>
            <a:r>
              <a:rPr lang="en-US" dirty="0">
                <a:latin typeface="+mn-lt"/>
                <a:cs typeface="+mn-cs"/>
              </a:rPr>
              <a:t>  </a:t>
            </a:r>
          </a:p>
        </p:txBody>
      </p:sp>
      <p:sp>
        <p:nvSpPr>
          <p:cNvPr id="5" name="Rectangle 9"/>
          <p:cNvSpPr txBox="1">
            <a:spLocks noChangeArrowheads="1"/>
          </p:cNvSpPr>
          <p:nvPr/>
        </p:nvSpPr>
        <p:spPr>
          <a:xfrm>
            <a:off x="535808" y="4677558"/>
            <a:ext cx="6170883" cy="4502198"/>
          </a:xfrm>
          <a:prstGeom prst="rect">
            <a:avLst/>
          </a:prstGeom>
          <a:ln/>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p:txBody>
      </p:sp>
      <p:sp>
        <p:nvSpPr>
          <p:cNvPr id="6" name="Rectangle 9"/>
          <p:cNvSpPr txBox="1">
            <a:spLocks noChangeArrowheads="1"/>
          </p:cNvSpPr>
          <p:nvPr/>
        </p:nvSpPr>
        <p:spPr>
          <a:xfrm>
            <a:off x="509906" y="4650111"/>
            <a:ext cx="6170883" cy="3733494"/>
          </a:xfrm>
          <a:prstGeom prst="rect">
            <a:avLst/>
          </a:prstGeom>
          <a:ln/>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1774">
              <a:spcBef>
                <a:spcPts val="600"/>
              </a:spcBef>
            </a:pPr>
            <a:r>
              <a:rPr lang="en-US" sz="1400" b="1" kern="0" dirty="0">
                <a:solidFill>
                  <a:srgbClr val="1F4283"/>
                </a:solidFill>
              </a:rPr>
              <a:t>Eligibility Criteria</a:t>
            </a:r>
          </a:p>
          <a:p>
            <a:pPr marL="515937" indent="-284163">
              <a:spcBef>
                <a:spcPts val="600"/>
              </a:spcBef>
              <a:buFont typeface="Arial" panose="020B0604020202020204" pitchFamily="34" charset="0"/>
              <a:buChar char="•"/>
            </a:pPr>
            <a:r>
              <a:rPr lang="en-US" sz="1400" b="1" kern="0" dirty="0">
                <a:solidFill>
                  <a:srgbClr val="1F4283"/>
                </a:solidFill>
              </a:rPr>
              <a:t>Location within the SUN Trail network, to be developed as a paved trail</a:t>
            </a:r>
          </a:p>
          <a:p>
            <a:pPr marL="515937" lvl="0" indent="-284163">
              <a:spcBef>
                <a:spcPts val="600"/>
              </a:spcBef>
              <a:buFont typeface="Arial" panose="020B0604020202020204" pitchFamily="34" charset="0"/>
              <a:buChar char="•"/>
            </a:pPr>
            <a:r>
              <a:rPr lang="en-US" sz="1400" b="1" kern="0" dirty="0">
                <a:solidFill>
                  <a:srgbClr val="1F4283"/>
                </a:solidFill>
              </a:rPr>
              <a:t>Prioritized by the applicable jurisdiction(s)</a:t>
            </a:r>
          </a:p>
          <a:p>
            <a:pPr marL="858837" lvl="1" indent="-284163">
              <a:spcBef>
                <a:spcPts val="600"/>
              </a:spcBef>
              <a:buFont typeface="Arial" panose="020B0604020202020204" pitchFamily="34" charset="0"/>
              <a:buChar char="•"/>
            </a:pPr>
            <a:r>
              <a:rPr lang="en-US" sz="1400" b="1" kern="0" dirty="0">
                <a:solidFill>
                  <a:srgbClr val="1F4283"/>
                </a:solidFill>
              </a:rPr>
              <a:t>If the project is within a boundary of the Metropolitan Planning Organization/ Transportation Planning Organization/Transportation Planning Agency (MPO), it must be a MPO priority; </a:t>
            </a:r>
          </a:p>
          <a:p>
            <a:pPr marL="858837" lvl="1" indent="-284163">
              <a:spcBef>
                <a:spcPts val="600"/>
              </a:spcBef>
              <a:buFont typeface="Arial" panose="020B0604020202020204" pitchFamily="34" charset="0"/>
              <a:buChar char="•"/>
            </a:pPr>
            <a:r>
              <a:rPr lang="en-US" sz="1400" b="1" kern="0" dirty="0">
                <a:solidFill>
                  <a:srgbClr val="1F4283"/>
                </a:solidFill>
              </a:rPr>
              <a:t>For areas outside of MPO boundaries, the project must be a priority of the county (inclusive of their municipalities), tribal government, federal or state agency.</a:t>
            </a:r>
          </a:p>
          <a:p>
            <a:pPr marL="515937" indent="-284163">
              <a:spcBef>
                <a:spcPts val="600"/>
              </a:spcBef>
              <a:buFont typeface="Arial" panose="020B0604020202020204" pitchFamily="34" charset="0"/>
              <a:buChar char="•"/>
            </a:pPr>
            <a:r>
              <a:rPr lang="en-US" sz="1400" b="1" kern="0" dirty="0">
                <a:solidFill>
                  <a:srgbClr val="1F4283"/>
                </a:solidFill>
              </a:rPr>
              <a:t>A non-FDOT governmental entity is formally committed to the operation and maintenance of the project (long-term trail manager)</a:t>
            </a:r>
          </a:p>
          <a:p>
            <a:pPr marL="515937" indent="-284163">
              <a:spcBef>
                <a:spcPts val="600"/>
              </a:spcBef>
              <a:buFont typeface="Arial" panose="020B0604020202020204" pitchFamily="34" charset="0"/>
              <a:buChar char="•"/>
            </a:pPr>
            <a:r>
              <a:rPr lang="en-US" sz="1400" b="1" kern="0" dirty="0">
                <a:solidFill>
                  <a:srgbClr val="1F4283"/>
                </a:solidFill>
              </a:rPr>
              <a:t>Consistent with the applicable comprehensive plan(s), transportation plan(s), or long-term management plan(s)</a:t>
            </a:r>
            <a:endParaRPr lang="en-US" sz="1400" b="1" dirty="0"/>
          </a:p>
          <a:p>
            <a:pPr marL="285750" indent="-285750">
              <a:lnSpc>
                <a:spcPct val="150000"/>
              </a:lnSpc>
              <a:buFont typeface="Arial" panose="020B0604020202020204" pitchFamily="34" charset="0"/>
              <a:buChar char="•"/>
            </a:pPr>
            <a:endParaRPr lang="en-US" sz="1400" b="1" dirty="0"/>
          </a:p>
        </p:txBody>
      </p:sp>
    </p:spTree>
    <p:extLst>
      <p:ext uri="{BB962C8B-B14F-4D97-AF65-F5344CB8AC3E}">
        <p14:creationId xmlns:p14="http://schemas.microsoft.com/office/powerpoint/2010/main" val="43722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728841" y="8843063"/>
            <a:ext cx="1100411" cy="347190"/>
          </a:xfrm>
          <a:prstGeom prst="rect">
            <a:avLst/>
          </a:prstGeom>
          <a:noFill/>
          <a:ln w="9525">
            <a:noFill/>
            <a:miter lim="800000"/>
            <a:headEnd/>
            <a:tailEnd/>
          </a:ln>
        </p:spPr>
        <p:txBody>
          <a:bodyPr lIns="19894" tIns="0" rIns="19894" bIns="0" anchor="b"/>
          <a:lstStyle/>
          <a:p>
            <a:pPr algn="r" defTabSz="988262" eaLnBrk="0" hangingPunct="0"/>
            <a:fld id="{EA7324AE-570C-4F53-842B-7603747EA3C9}" type="slidenum">
              <a:rPr lang="en-US" sz="1100" i="1">
                <a:latin typeface="Arial Unicode MS" pitchFamily="34" charset="-128"/>
              </a:rPr>
              <a:pPr algn="r" defTabSz="988262" eaLnBrk="0" hangingPunct="0"/>
              <a:t>7</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59886" y="4647892"/>
            <a:ext cx="6448192" cy="4552261"/>
          </a:xfrm>
          <a:ln/>
        </p:spPr>
        <p:txBody>
          <a:bodyPr/>
          <a:lstStyle/>
          <a:p>
            <a:pPr>
              <a:spcBef>
                <a:spcPts val="1206"/>
              </a:spcBef>
              <a:defRPr/>
            </a:pPr>
            <a:endParaRPr lang="en-US" dirty="0">
              <a:latin typeface="+mn-lt"/>
              <a:cs typeface="+mn-cs"/>
            </a:endParaRPr>
          </a:p>
          <a:p>
            <a:pPr>
              <a:spcBef>
                <a:spcPts val="1206"/>
              </a:spcBef>
              <a:defRPr/>
            </a:pPr>
            <a:r>
              <a:rPr lang="en-US" dirty="0">
                <a:latin typeface="+mn-lt"/>
                <a:cs typeface="+mn-cs"/>
              </a:rPr>
              <a:t>  </a:t>
            </a:r>
          </a:p>
        </p:txBody>
      </p:sp>
      <p:sp>
        <p:nvSpPr>
          <p:cNvPr id="5" name="Rectangle 9"/>
          <p:cNvSpPr txBox="1">
            <a:spLocks noChangeArrowheads="1"/>
          </p:cNvSpPr>
          <p:nvPr/>
        </p:nvSpPr>
        <p:spPr>
          <a:xfrm>
            <a:off x="547715" y="4755517"/>
            <a:ext cx="6308014" cy="4577235"/>
          </a:xfrm>
          <a:prstGeom prst="rect">
            <a:avLst/>
          </a:prstGeom>
          <a:ln/>
        </p:spPr>
        <p:txBody>
          <a:bodyPr vert="horz" lIns="94947" tIns="47474" rIns="94947" bIns="4747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p:txBody>
      </p:sp>
      <p:sp>
        <p:nvSpPr>
          <p:cNvPr id="6" name="Rectangle 9"/>
          <p:cNvSpPr txBox="1">
            <a:spLocks noChangeArrowheads="1"/>
          </p:cNvSpPr>
          <p:nvPr/>
        </p:nvSpPr>
        <p:spPr>
          <a:xfrm>
            <a:off x="521238" y="4727613"/>
            <a:ext cx="6308014" cy="4007825"/>
          </a:xfrm>
          <a:prstGeom prst="rect">
            <a:avLst/>
          </a:prstGeom>
          <a:ln/>
        </p:spPr>
        <p:txBody>
          <a:bodyPr vert="horz" lIns="94947" tIns="47474" rIns="94947" bIns="4747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800" dirty="0">
                <a:ea typeface="Calibri" panose="020F0502020204030204" pitchFamily="34" charset="0"/>
              </a:rPr>
              <a:t>After selecting the St. Johns River-to-Sea Loop, the Florida Greenways and Trails Council voted on the prioritization of </a:t>
            </a:r>
            <a:r>
              <a:rPr lang="en-US" sz="1800" b="1" dirty="0">
                <a:ea typeface="Calibri" panose="020F0502020204030204" pitchFamily="34" charset="0"/>
              </a:rPr>
              <a:t>four other regional trail systems</a:t>
            </a:r>
            <a:r>
              <a:rPr lang="en-US" sz="1800" dirty="0">
                <a:ea typeface="Calibri" panose="020F0502020204030204" pitchFamily="34" charset="0"/>
              </a:rPr>
              <a:t>. </a:t>
            </a:r>
            <a:r>
              <a:rPr lang="en-US" sz="1800" b="1" u="sng" dirty="0">
                <a:ea typeface="Calibri" panose="020F0502020204030204" pitchFamily="34" charset="0"/>
              </a:rPr>
              <a:t>Additional Regional Trail Systems, as prioritized:</a:t>
            </a:r>
            <a:endParaRPr lang="en-US" sz="18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a typeface="Calibri" panose="020F0502020204030204" pitchFamily="34" charset="0"/>
              </a:rPr>
              <a:t>Capital City to Sea Trails			    </a:t>
            </a:r>
          </a:p>
          <a:p>
            <a:pPr marL="342900" indent="-342900">
              <a:buFont typeface="Symbol" panose="05050102010706020507" pitchFamily="18" charset="2"/>
              <a:buChar char=""/>
            </a:pPr>
            <a:r>
              <a:rPr lang="en-US" sz="1800" dirty="0">
                <a:ea typeface="Calibri" panose="020F0502020204030204" pitchFamily="34" charset="0"/>
              </a:rPr>
              <a:t>Southwest Coastal Regional Trail		</a:t>
            </a:r>
            <a:endParaRPr lang="en-US" sz="1800" b="1" i="1" dirty="0">
              <a:solidFill>
                <a:srgbClr val="00B050"/>
              </a:solidFill>
            </a:endParaRPr>
          </a:p>
          <a:p>
            <a:pPr marL="342900" indent="-342900">
              <a:buFont typeface="Symbol" panose="05050102010706020507" pitchFamily="18" charset="2"/>
              <a:buChar char=""/>
            </a:pPr>
            <a:r>
              <a:rPr lang="en-US" sz="1800" dirty="0">
                <a:ea typeface="Calibri" panose="020F0502020204030204" pitchFamily="34" charset="0"/>
              </a:rPr>
              <a:t>Heart of Florida Loop			</a:t>
            </a:r>
            <a:endParaRPr lang="en-US" sz="1800" b="1" i="1" dirty="0">
              <a:solidFill>
                <a:srgbClr val="00B050"/>
              </a:solidFill>
            </a:endParaRPr>
          </a:p>
          <a:p>
            <a:pPr marL="342900" marR="0" lvl="0" indent="-342900">
              <a:spcBef>
                <a:spcPts val="0"/>
              </a:spcBef>
              <a:spcAft>
                <a:spcPts val="0"/>
              </a:spcAft>
              <a:buFont typeface="Symbol" panose="05050102010706020507" pitchFamily="18" charset="2"/>
              <a:buChar char=""/>
            </a:pPr>
            <a:r>
              <a:rPr lang="en-US" sz="1800" dirty="0">
                <a:ea typeface="Calibri" panose="020F0502020204030204" pitchFamily="34" charset="0"/>
              </a:rPr>
              <a:t>East Coast Greenway-Southeast Florida</a:t>
            </a:r>
          </a:p>
          <a:p>
            <a:pPr marR="0" lvl="0">
              <a:spcBef>
                <a:spcPts val="0"/>
              </a:spcBef>
              <a:spcAft>
                <a:spcPts val="0"/>
              </a:spcAft>
            </a:pPr>
            <a:endParaRPr lang="en-US" sz="1800" b="1" i="1" dirty="0">
              <a:solidFill>
                <a:srgbClr val="00B050"/>
              </a:solidFill>
            </a:endParaRPr>
          </a:p>
          <a:p>
            <a:r>
              <a:rPr lang="en-US" sz="1800" b="1" dirty="0"/>
              <a:t>In the Individual trail category, an allocation to one project phase is not a guarantee of commitment to allocations for future project phases.</a:t>
            </a:r>
          </a:p>
          <a:p>
            <a:r>
              <a:rPr lang="en-US" sz="1800" b="1" dirty="0"/>
              <a:t>It is desirable and strategic to build on our prior investments. See the Selection Criteria for additional information.</a:t>
            </a:r>
            <a:endParaRPr lang="en-US" sz="1800" b="1" i="1" dirty="0">
              <a:solidFill>
                <a:srgbClr val="00B050"/>
              </a:solidFill>
            </a:endParaRPr>
          </a:p>
          <a:p>
            <a:pPr marL="291179" indent="-291179">
              <a:lnSpc>
                <a:spcPct val="150000"/>
              </a:lnSpc>
              <a:buFont typeface="Arial" panose="020B0604020202020204" pitchFamily="34" charset="0"/>
              <a:buChar char="•"/>
            </a:pPr>
            <a:endParaRPr lang="en-US" sz="1400" b="1" dirty="0"/>
          </a:p>
        </p:txBody>
      </p:sp>
    </p:spTree>
    <p:extLst>
      <p:ext uri="{BB962C8B-B14F-4D97-AF65-F5344CB8AC3E}">
        <p14:creationId xmlns:p14="http://schemas.microsoft.com/office/powerpoint/2010/main" val="247386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Grp="1" noChangeArrowheads="1"/>
          </p:cNvSpPr>
          <p:nvPr/>
        </p:nvSpPr>
        <p:spPr bwMode="auto">
          <a:xfrm>
            <a:off x="5224922" y="8941372"/>
            <a:ext cx="1616004" cy="269100"/>
          </a:xfrm>
          <a:prstGeom prst="rect">
            <a:avLst/>
          </a:prstGeom>
          <a:noFill/>
          <a:ln w="9525">
            <a:noFill/>
            <a:miter lim="800000"/>
            <a:headEnd/>
            <a:tailEnd/>
          </a:ln>
        </p:spPr>
        <p:txBody>
          <a:bodyPr lIns="19525" tIns="0" rIns="19525" bIns="0" anchor="b"/>
          <a:lstStyle/>
          <a:p>
            <a:pPr algn="r" defTabSz="969835" eaLnBrk="0" hangingPunct="0"/>
            <a:fld id="{02A40870-017C-48A5-A87E-F32CC8A06D04}" type="slidenum">
              <a:rPr lang="en-US" sz="1100" i="1">
                <a:latin typeface="Arial Unicode MS" pitchFamily="34" charset="-128"/>
              </a:rPr>
              <a:pPr algn="r" defTabSz="969835" eaLnBrk="0" hangingPunct="0"/>
              <a:t>8</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2" name="Notes Placeholder 1"/>
          <p:cNvSpPr>
            <a:spLocks noGrp="1"/>
          </p:cNvSpPr>
          <p:nvPr>
            <p:ph type="body" sz="quarter" idx="10"/>
          </p:nvPr>
        </p:nvSpPr>
        <p:spPr>
          <a:xfrm>
            <a:off x="732544" y="4624264"/>
            <a:ext cx="5860348" cy="4349534"/>
          </a:xfrm>
        </p:spPr>
        <p:txBody>
          <a:bodyPr/>
          <a:lstStyle/>
          <a:p>
            <a:endParaRPr lang="en-US" dirty="0"/>
          </a:p>
        </p:txBody>
      </p:sp>
    </p:spTree>
    <p:extLst>
      <p:ext uri="{BB962C8B-B14F-4D97-AF65-F5344CB8AC3E}">
        <p14:creationId xmlns:p14="http://schemas.microsoft.com/office/powerpoint/2010/main" val="428155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txBox="1">
            <a:spLocks noGrp="1" noChangeArrowheads="1"/>
          </p:cNvSpPr>
          <p:nvPr/>
        </p:nvSpPr>
        <p:spPr bwMode="auto">
          <a:xfrm>
            <a:off x="5796486" y="8891429"/>
            <a:ext cx="1124865" cy="352977"/>
          </a:xfrm>
          <a:prstGeom prst="rect">
            <a:avLst/>
          </a:prstGeom>
          <a:noFill/>
          <a:ln w="9525">
            <a:noFill/>
            <a:miter lim="800000"/>
            <a:headEnd/>
            <a:tailEnd/>
          </a:ln>
        </p:spPr>
        <p:txBody>
          <a:bodyPr lIns="20272" tIns="0" rIns="20272" bIns="0" anchor="b"/>
          <a:lstStyle/>
          <a:p>
            <a:pPr algn="r" defTabSz="1007039" eaLnBrk="0" hangingPunct="0"/>
            <a:fld id="{EA7324AE-570C-4F53-842B-7603747EA3C9}" type="slidenum">
              <a:rPr lang="en-US" sz="1100" i="1">
                <a:latin typeface="Arial Unicode MS" pitchFamily="34" charset="-128"/>
              </a:rPr>
              <a:pPr algn="r" defTabSz="1007039" eaLnBrk="0" hangingPunct="0"/>
              <a:t>9</a:t>
            </a:fld>
            <a:endParaRPr lang="en-US" sz="1100" i="1" dirty="0">
              <a:latin typeface="Arial Unicode MS" pitchFamily="34" charset="-128"/>
            </a:endParaRPr>
          </a:p>
        </p:txBody>
      </p:sp>
      <p:sp>
        <p:nvSpPr>
          <p:cNvPr id="19462" name="Rectangle 8"/>
          <p:cNvSpPr>
            <a:spLocks noGrp="1" noRot="1" noChangeAspect="1" noChangeArrowheads="1" noTextEdit="1"/>
          </p:cNvSpPr>
          <p:nvPr>
            <p:ph type="sldImg"/>
          </p:nvPr>
        </p:nvSpPr>
        <p:spPr>
          <a:solidFill>
            <a:srgbClr val="FFFFFF"/>
          </a:solidFill>
          <a:ln>
            <a:solidFill>
              <a:srgbClr val="000000"/>
            </a:solidFill>
          </a:ln>
        </p:spPr>
      </p:sp>
      <p:sp>
        <p:nvSpPr>
          <p:cNvPr id="44039" name="Rectangle 9"/>
          <p:cNvSpPr>
            <a:spLocks noGrp="1" noChangeArrowheads="1"/>
          </p:cNvSpPr>
          <p:nvPr>
            <p:ph type="body" idx="1"/>
          </p:nvPr>
        </p:nvSpPr>
        <p:spPr>
          <a:xfrm>
            <a:off x="572328" y="4273943"/>
            <a:ext cx="6591485" cy="5079546"/>
          </a:xfrm>
          <a:ln/>
        </p:spPr>
        <p:txBody>
          <a:bodyPr/>
          <a:lstStyle/>
          <a:p>
            <a:pPr>
              <a:spcBef>
                <a:spcPts val="1229"/>
              </a:spcBef>
              <a:defRPr/>
            </a:pPr>
            <a:endParaRPr lang="en-US" dirty="0">
              <a:latin typeface="+mn-lt"/>
              <a:cs typeface="+mn-cs"/>
            </a:endParaRPr>
          </a:p>
          <a:p>
            <a:pPr>
              <a:spcBef>
                <a:spcPts val="1229"/>
              </a:spcBef>
              <a:defRPr/>
            </a:pPr>
            <a:r>
              <a:rPr lang="en-US" dirty="0">
                <a:latin typeface="+mn-lt"/>
                <a:cs typeface="+mn-cs"/>
              </a:rPr>
              <a:t>  </a:t>
            </a:r>
          </a:p>
        </p:txBody>
      </p:sp>
      <p:sp>
        <p:nvSpPr>
          <p:cNvPr id="5" name="Rectangle 9"/>
          <p:cNvSpPr txBox="1">
            <a:spLocks noChangeArrowheads="1"/>
          </p:cNvSpPr>
          <p:nvPr/>
        </p:nvSpPr>
        <p:spPr>
          <a:xfrm>
            <a:off x="559886" y="4834776"/>
            <a:ext cx="6448192" cy="4653522"/>
          </a:xfrm>
          <a:prstGeom prst="rect">
            <a:avLst/>
          </a:prstGeom>
          <a:ln/>
        </p:spPr>
        <p:txBody>
          <a:bodyPr vert="horz" lIns="96751" tIns="48376" rIns="96751" bIns="4837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z="1600" dirty="0"/>
          </a:p>
        </p:txBody>
      </p:sp>
      <p:sp>
        <p:nvSpPr>
          <p:cNvPr id="6" name="TextBox 5">
            <a:extLst>
              <a:ext uri="{FF2B5EF4-FFF2-40B4-BE49-F238E27FC236}">
                <a16:creationId xmlns:a16="http://schemas.microsoft.com/office/drawing/2014/main" id="{3AC2B153-8689-4E62-B232-AC2C83D62BD9}"/>
              </a:ext>
            </a:extLst>
          </p:cNvPr>
          <p:cNvSpPr txBox="1"/>
          <p:nvPr/>
        </p:nvSpPr>
        <p:spPr>
          <a:xfrm>
            <a:off x="404152" y="4931433"/>
            <a:ext cx="6422056" cy="4387571"/>
          </a:xfrm>
          <a:prstGeom prst="rect">
            <a:avLst/>
          </a:prstGeom>
          <a:noFill/>
        </p:spPr>
        <p:txBody>
          <a:bodyPr wrap="square" lIns="93177" tIns="46589" rIns="93177" bIns="46589" rtlCol="0">
            <a:spAutoFit/>
          </a:bodyPr>
          <a:lstStyle/>
          <a:p>
            <a:r>
              <a:rPr lang="en-US" sz="2900" dirty="0">
                <a:solidFill>
                  <a:schemeClr val="tx2">
                    <a:lumMod val="60000"/>
                    <a:lumOff val="40000"/>
                  </a:schemeClr>
                </a:solidFill>
                <a:latin typeface="Arial" panose="020B0604020202020204" pitchFamily="34" charset="0"/>
                <a:cs typeface="Arial" panose="020B0604020202020204" pitchFamily="34" charset="0"/>
              </a:rPr>
              <a:t>👍 </a:t>
            </a:r>
            <a:r>
              <a:rPr lang="en-US" sz="2900" dirty="0">
                <a:latin typeface="+mj-lt"/>
              </a:rPr>
              <a:t>Actively demonstrates stewardship of state resources</a:t>
            </a:r>
          </a:p>
          <a:p>
            <a:r>
              <a:rPr lang="en-US" sz="2900" dirty="0">
                <a:solidFill>
                  <a:srgbClr val="C00000"/>
                </a:solidFill>
                <a:latin typeface="+mj-lt"/>
              </a:rPr>
              <a:t>	</a:t>
            </a:r>
          </a:p>
          <a:p>
            <a:r>
              <a:rPr lang="en-US" sz="2900" dirty="0">
                <a:solidFill>
                  <a:schemeClr val="tx2">
                    <a:lumMod val="60000"/>
                    <a:lumOff val="40000"/>
                  </a:schemeClr>
                </a:solidFill>
                <a:latin typeface="+mj-lt"/>
                <a:cs typeface="Arial" panose="020B0604020202020204" pitchFamily="34" charset="0"/>
              </a:rPr>
              <a:t>👍 </a:t>
            </a:r>
            <a:r>
              <a:rPr lang="en-US" sz="2900" dirty="0">
                <a:latin typeface="+mj-lt"/>
              </a:rPr>
              <a:t>Improves FDOT Credibility with EOG and Legislature</a:t>
            </a:r>
          </a:p>
          <a:p>
            <a:pPr marL="349415" indent="-349415">
              <a:buFont typeface="+mj-lt"/>
              <a:buAutoNum type="arabicPeriod" startAt="2"/>
            </a:pPr>
            <a:endParaRPr lang="en-US" sz="2900" dirty="0">
              <a:solidFill>
                <a:srgbClr val="C00000"/>
              </a:solidFill>
              <a:latin typeface="+mj-lt"/>
            </a:endParaRPr>
          </a:p>
          <a:p>
            <a:r>
              <a:rPr lang="en-US" sz="2900" dirty="0">
                <a:solidFill>
                  <a:schemeClr val="tx2">
                    <a:lumMod val="60000"/>
                    <a:lumOff val="40000"/>
                  </a:schemeClr>
                </a:solidFill>
                <a:latin typeface="+mj-lt"/>
                <a:cs typeface="Arial" panose="020B0604020202020204" pitchFamily="34" charset="0"/>
              </a:rPr>
              <a:t>👍 </a:t>
            </a:r>
            <a:r>
              <a:rPr lang="en-US" sz="2900" dirty="0">
                <a:latin typeface="+mj-lt"/>
              </a:rPr>
              <a:t>Provides FDOT with the ability to place resources where they are  actually needed</a:t>
            </a:r>
          </a:p>
          <a:p>
            <a:pPr marL="349415" indent="-349415">
              <a:buFont typeface="+mj-lt"/>
              <a:buAutoNum type="arabicPeriod" startAt="2"/>
            </a:pPr>
            <a:endParaRPr lang="en-US" b="1" dirty="0">
              <a:solidFill>
                <a:srgbClr val="C00000"/>
              </a:solidFill>
            </a:endParaRPr>
          </a:p>
        </p:txBody>
      </p:sp>
    </p:spTree>
    <p:extLst>
      <p:ext uri="{BB962C8B-B14F-4D97-AF65-F5344CB8AC3E}">
        <p14:creationId xmlns:p14="http://schemas.microsoft.com/office/powerpoint/2010/main" val="33014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165128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352812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45000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7862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179829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7321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154803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349240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292999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265480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D4D9D-F1D3-46B2-A2BF-70D5177453D2}"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9AA44B-18B5-4597-8215-46931BC106FA}" type="slidenum">
              <a:rPr lang="en-US" smtClean="0"/>
              <a:t>‹#›</a:t>
            </a:fld>
            <a:endParaRPr lang="en-US" dirty="0"/>
          </a:p>
        </p:txBody>
      </p:sp>
    </p:spTree>
    <p:extLst>
      <p:ext uri="{BB962C8B-B14F-4D97-AF65-F5344CB8AC3E}">
        <p14:creationId xmlns:p14="http://schemas.microsoft.com/office/powerpoint/2010/main" val="212741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D4D9D-F1D3-46B2-A2BF-70D5177453D2}" type="datetimeFigureOut">
              <a:rPr lang="en-US" smtClean="0"/>
              <a:t>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AA44B-18B5-4597-8215-46931BC106FA}" type="slidenum">
              <a:rPr lang="en-US" smtClean="0"/>
              <a:t>‹#›</a:t>
            </a:fld>
            <a:endParaRPr lang="en-US" dirty="0"/>
          </a:p>
        </p:txBody>
      </p:sp>
    </p:spTree>
    <p:extLst>
      <p:ext uri="{BB962C8B-B14F-4D97-AF65-F5344CB8AC3E}">
        <p14:creationId xmlns:p14="http://schemas.microsoft.com/office/powerpoint/2010/main" val="332637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s://www.fdot.gov/traffic/TrafficServices/Studies/TEM/TEM.shtm" TargetMode="External"/><Relationship Id="rId3" Type="http://schemas.openxmlformats.org/officeDocument/2006/relationships/image" Target="../media/image2.png"/><Relationship Id="rId7" Type="http://schemas.openxmlformats.org/officeDocument/2006/relationships/hyperlink" Target="https://mutcd.fhwa.dot.gov/pdfs/2009r1r2/pdf_index.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fdot.gov/roadway/FloridaGreenbook/FGB.shtm" TargetMode="External"/><Relationship Id="rId5" Type="http://schemas.openxmlformats.org/officeDocument/2006/relationships/hyperlink" Target="https://www.fdot.gov/design/standardplans/default.shtm" TargetMode="External"/><Relationship Id="rId4" Type="http://schemas.openxmlformats.org/officeDocument/2006/relationships/hyperlink" Target="https://www.fdot.gov/roadway/fdm/Default.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fdot.gov/planning/systems/SUNTrail/guidance.shtm" TargetMode="External"/><Relationship Id="rId5" Type="http://schemas.openxmlformats.org/officeDocument/2006/relationships/hyperlink" Target="https://nwflroads.com/planning" TargetMode="External"/><Relationship Id="rId4" Type="http://schemas.openxmlformats.org/officeDocument/2006/relationships/hyperlink" Target="mailto:olen.pettis@dot.state.fl.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support@blackcatsupport.com" TargetMode="External"/><Relationship Id="rId5" Type="http://schemas.openxmlformats.org/officeDocument/2006/relationships/hyperlink" Target="https://www.flgap.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m.flsenate.gov/Statutes/339.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318" y="1657350"/>
            <a:ext cx="9397482" cy="3076576"/>
          </a:xfrm>
        </p:spPr>
        <p:txBody>
          <a:bodyPr>
            <a:noAutofit/>
          </a:bodyPr>
          <a:lstStyle/>
          <a:p>
            <a:r>
              <a:rPr lang="en-US" sz="4800" b="1" dirty="0">
                <a:latin typeface="Arial" pitchFamily="34" charset="0"/>
                <a:cs typeface="Arial" pitchFamily="34" charset="0"/>
              </a:rPr>
              <a:t>Shared-Use Nonmotorized</a:t>
            </a:r>
            <a:br>
              <a:rPr lang="en-US" sz="4800" b="1" dirty="0">
                <a:latin typeface="Arial" pitchFamily="34" charset="0"/>
                <a:cs typeface="Arial" pitchFamily="34" charset="0"/>
              </a:rPr>
            </a:br>
            <a:r>
              <a:rPr lang="en-US" sz="4800" b="1" dirty="0">
                <a:latin typeface="Arial" pitchFamily="34" charset="0"/>
                <a:cs typeface="Arial" pitchFamily="34" charset="0"/>
              </a:rPr>
              <a:t> (SUN) Trail Program</a:t>
            </a:r>
            <a:endParaRPr lang="en-US" sz="3000" b="1" dirty="0">
              <a:latin typeface="Arial" pitchFamily="34" charset="0"/>
              <a:cs typeface="Arial" pitchFamily="34" charset="0"/>
            </a:endParaRPr>
          </a:p>
        </p:txBody>
      </p:sp>
      <p:sp>
        <p:nvSpPr>
          <p:cNvPr id="6" name="TextBox 5"/>
          <p:cNvSpPr txBox="1"/>
          <p:nvPr/>
        </p:nvSpPr>
        <p:spPr>
          <a:xfrm>
            <a:off x="0" y="228600"/>
            <a:ext cx="12192000" cy="400110"/>
          </a:xfrm>
          <a:prstGeom prst="rect">
            <a:avLst/>
          </a:prstGeom>
          <a:noFill/>
          <a:effectLst/>
        </p:spPr>
        <p:txBody>
          <a:bodyPr wrap="square" rtlCol="0">
            <a:spAutoFit/>
          </a:bodyPr>
          <a:lstStyle/>
          <a:p>
            <a:pPr algn="ctr"/>
            <a:r>
              <a:rPr lang="en-US" sz="2000" b="1" dirty="0">
                <a:solidFill>
                  <a:srgbClr val="1F4283"/>
                </a:solidFill>
              </a:rPr>
              <a:t>Florida Department of</a:t>
            </a:r>
          </a:p>
        </p:txBody>
      </p:sp>
      <p:sp>
        <p:nvSpPr>
          <p:cNvPr id="13" name="TextBox 12"/>
          <p:cNvSpPr txBox="1"/>
          <p:nvPr/>
        </p:nvSpPr>
        <p:spPr>
          <a:xfrm>
            <a:off x="0" y="476310"/>
            <a:ext cx="12192000" cy="523220"/>
          </a:xfrm>
          <a:prstGeom prst="rect">
            <a:avLst/>
          </a:prstGeom>
          <a:noFill/>
          <a:ln>
            <a:noFill/>
          </a:ln>
          <a:effectLst/>
        </p:spPr>
        <p:txBody>
          <a:bodyPr wrap="square" rtlCol="0">
            <a:spAutoFit/>
          </a:bodyPr>
          <a:lstStyle/>
          <a:p>
            <a:pPr algn="ctr"/>
            <a:r>
              <a:rPr lang="en-US" sz="2800" b="1" dirty="0">
                <a:solidFill>
                  <a:srgbClr val="1F4283"/>
                </a:solidFill>
              </a:rPr>
              <a:t>TRANSPORTATION</a:t>
            </a:r>
          </a:p>
        </p:txBody>
      </p:sp>
      <p:sp>
        <p:nvSpPr>
          <p:cNvPr id="16" name="Rectangle 15"/>
          <p:cNvSpPr/>
          <p:nvPr/>
        </p:nvSpPr>
        <p:spPr>
          <a:xfrm>
            <a:off x="0" y="1135186"/>
            <a:ext cx="12192000" cy="172290"/>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81" y="85130"/>
            <a:ext cx="1828800" cy="914400"/>
          </a:xfrm>
          <a:prstGeom prst="rect">
            <a:avLst/>
          </a:prstGeom>
        </p:spPr>
      </p:pic>
      <p:sp>
        <p:nvSpPr>
          <p:cNvPr id="17" name="Rectangle 16"/>
          <p:cNvSpPr/>
          <p:nvPr/>
        </p:nvSpPr>
        <p:spPr>
          <a:xfrm>
            <a:off x="0" y="13258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Rectangle 9"/>
          <p:cNvSpPr/>
          <p:nvPr/>
        </p:nvSpPr>
        <p:spPr>
          <a:xfrm>
            <a:off x="3913" y="1056264"/>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1</a:t>
            </a:fld>
            <a:endParaRPr lang="en-US" dirty="0"/>
          </a:p>
        </p:txBody>
      </p:sp>
    </p:spTree>
    <p:custDataLst>
      <p:tags r:id="rId1"/>
    </p:custDataLst>
    <p:extLst>
      <p:ext uri="{BB962C8B-B14F-4D97-AF65-F5344CB8AC3E}">
        <p14:creationId xmlns:p14="http://schemas.microsoft.com/office/powerpoint/2010/main" val="12232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10</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10</a:t>
            </a:fld>
            <a:endParaRPr lang="en-US" sz="1000" dirty="0">
              <a:solidFill>
                <a:srgbClr val="A3D48A"/>
              </a:solidFill>
            </a:endParaRPr>
          </a:p>
        </p:txBody>
      </p:sp>
      <p:sp>
        <p:nvSpPr>
          <p:cNvPr id="4101" name="Rectangle 2"/>
          <p:cNvSpPr>
            <a:spLocks noGrp="1" noChangeArrowheads="1"/>
          </p:cNvSpPr>
          <p:nvPr>
            <p:ph type="title" idx="4294967295"/>
          </p:nvPr>
        </p:nvSpPr>
        <p:spPr>
          <a:xfrm>
            <a:off x="14805" y="8954"/>
            <a:ext cx="12192000" cy="728662"/>
          </a:xfrm>
        </p:spPr>
        <p:txBody>
          <a:bodyPr>
            <a:noAutofit/>
          </a:bodyPr>
          <a:lstStyle/>
          <a:p>
            <a:r>
              <a:rPr lang="en-US" sz="3800" b="1" kern="0" dirty="0">
                <a:solidFill>
                  <a:srgbClr val="1F4283"/>
                </a:solidFill>
                <a:latin typeface="+mn-lt"/>
                <a:ea typeface="+mn-ea"/>
                <a:cs typeface="+mn-cs"/>
              </a:rPr>
              <a:t>Design Standards for Trails</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5" name="Rectangle 14"/>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4DF79E5-4EA7-4B1B-B13B-E1A1720AEDDF}" type="slidenum">
              <a:rPr lang="en-US" smtClean="0"/>
              <a:t>10</a:t>
            </a:fld>
            <a:endParaRPr lang="en-US" dirty="0"/>
          </a:p>
        </p:txBody>
      </p:sp>
      <p:sp>
        <p:nvSpPr>
          <p:cNvPr id="16" name="Rectangle 15">
            <a:extLst>
              <a:ext uri="{FF2B5EF4-FFF2-40B4-BE49-F238E27FC236}">
                <a16:creationId xmlns:a16="http://schemas.microsoft.com/office/drawing/2014/main" id="{5675B6B3-8CD1-4B0B-B45E-7CC17F54AAC9}"/>
              </a:ext>
            </a:extLst>
          </p:cNvPr>
          <p:cNvSpPr/>
          <p:nvPr/>
        </p:nvSpPr>
        <p:spPr>
          <a:xfrm>
            <a:off x="61992" y="828104"/>
            <a:ext cx="12082821" cy="2585323"/>
          </a:xfrm>
          <a:prstGeom prst="rect">
            <a:avLst/>
          </a:prstGeom>
          <a:solidFill>
            <a:schemeClr val="bg1">
              <a:alpha val="60000"/>
            </a:schemeClr>
          </a:solidFill>
          <a:effectLst/>
        </p:spPr>
        <p:txBody>
          <a:bodyPr wrap="square">
            <a:spAutoFit/>
          </a:bodyPr>
          <a:lstStyle/>
          <a:p>
            <a:r>
              <a:rPr lang="en-US" b="1" dirty="0">
                <a:solidFill>
                  <a:srgbClr val="F0483E"/>
                </a:solidFill>
              </a:rPr>
              <a:t>FDOT publishes design criteria for multi-use trails (shared-use paths) in both the FDOT Design Manual (FDM) and the Manual of Uniform Minimum Standards for Design, Construction and Maintenance for Streets and Highways (Florida Greenbook)</a:t>
            </a:r>
          </a:p>
          <a:p>
            <a:pPr indent="-285750">
              <a:buFont typeface="Arial" panose="020B0604020202020204" pitchFamily="34" charset="0"/>
              <a:buChar char="•"/>
            </a:pPr>
            <a:r>
              <a:rPr lang="en-US" b="1" dirty="0"/>
              <a:t>Projects in FDOTs ROW must follow the FDM design criteria along with FDOTs Standard Plans and Specifications</a:t>
            </a:r>
          </a:p>
          <a:p>
            <a:pPr marL="742950" lvl="1" indent="-285750">
              <a:buFont typeface="Arial" panose="020B0604020202020204" pitchFamily="34" charset="0"/>
              <a:buChar char="•"/>
            </a:pPr>
            <a:r>
              <a:rPr lang="en-US" b="1" dirty="0"/>
              <a:t>FDM, click here: </a:t>
            </a:r>
            <a:r>
              <a:rPr lang="en-US" b="1" u="sng" dirty="0">
                <a:hlinkClick r:id="rId4"/>
              </a:rPr>
              <a:t>https://www.fdot.gov/roadway/fdm/Default.shtm</a:t>
            </a:r>
            <a:endParaRPr lang="en-US" b="1" u="sng" dirty="0"/>
          </a:p>
          <a:p>
            <a:pPr marL="742950" lvl="1" indent="-285750">
              <a:buFont typeface="Arial" panose="020B0604020202020204" pitchFamily="34" charset="0"/>
              <a:buChar char="•"/>
            </a:pPr>
            <a:r>
              <a:rPr lang="en-US" b="1" dirty="0"/>
              <a:t>Standard Plans and Specifications, click here: </a:t>
            </a:r>
            <a:r>
              <a:rPr lang="en-US" b="1" dirty="0">
                <a:hlinkClick r:id="rId5"/>
              </a:rPr>
              <a:t>https://www.fdot.gov/design/standardplans/default.shtm</a:t>
            </a:r>
            <a:r>
              <a:rPr lang="en-US" b="1" dirty="0"/>
              <a:t> </a:t>
            </a:r>
          </a:p>
          <a:p>
            <a:pPr marL="285750" indent="-285750">
              <a:buFont typeface="Arial" panose="020B0604020202020204" pitchFamily="34" charset="0"/>
              <a:buChar char="•"/>
            </a:pPr>
            <a:r>
              <a:rPr lang="en-US" b="1" dirty="0"/>
              <a:t>Projects located along non-FDOT owned ROW will follow design criteria found in the Florida Greenbook</a:t>
            </a:r>
          </a:p>
          <a:p>
            <a:pPr marL="742950" lvl="1" indent="-285750">
              <a:buFont typeface="Arial" panose="020B0604020202020204" pitchFamily="34" charset="0"/>
              <a:buChar char="•"/>
            </a:pPr>
            <a:r>
              <a:rPr lang="en-US" b="1" dirty="0"/>
              <a:t>Florida Greenbook, click here: </a:t>
            </a:r>
            <a:r>
              <a:rPr lang="en-US" b="1" u="sng" dirty="0">
                <a:hlinkClick r:id="rId6"/>
              </a:rPr>
              <a:t>http://www.fdot.gov/roadway/FloridaGreenbook/FGB.shtm</a:t>
            </a:r>
            <a:endParaRPr lang="en-US" b="1" dirty="0"/>
          </a:p>
          <a:p>
            <a:pPr marL="285750" indent="-285750">
              <a:buFont typeface="Arial" panose="020B0604020202020204" pitchFamily="34" charset="0"/>
              <a:buChar char="•"/>
            </a:pPr>
            <a:r>
              <a:rPr lang="en-US" b="1" dirty="0"/>
              <a:t>At times the combination of funds used for a project, nature of work, or location along federally classified routes (such as the National Highway System) may trigger additional design requirements (e.g. FDOT STRUCTURES MANUAL</a:t>
            </a:r>
            <a:r>
              <a:rPr lang="en-US" dirty="0"/>
              <a:t> )</a:t>
            </a:r>
            <a:r>
              <a:rPr lang="en-US" b="1" dirty="0"/>
              <a:t>.</a:t>
            </a:r>
          </a:p>
        </p:txBody>
      </p:sp>
      <p:sp>
        <p:nvSpPr>
          <p:cNvPr id="3" name="TextBox 2">
            <a:extLst>
              <a:ext uri="{FF2B5EF4-FFF2-40B4-BE49-F238E27FC236}">
                <a16:creationId xmlns:a16="http://schemas.microsoft.com/office/drawing/2014/main" id="{09C41474-5224-4085-8BF7-3991035922C4}"/>
              </a:ext>
            </a:extLst>
          </p:cNvPr>
          <p:cNvSpPr txBox="1"/>
          <p:nvPr/>
        </p:nvSpPr>
        <p:spPr>
          <a:xfrm>
            <a:off x="61992" y="3487118"/>
            <a:ext cx="11732910" cy="2862322"/>
          </a:xfrm>
          <a:prstGeom prst="rect">
            <a:avLst/>
          </a:prstGeom>
          <a:noFill/>
        </p:spPr>
        <p:txBody>
          <a:bodyPr wrap="square" rtlCol="0">
            <a:spAutoFit/>
          </a:bodyPr>
          <a:lstStyle/>
          <a:p>
            <a:r>
              <a:rPr lang="en-US" b="1" dirty="0">
                <a:solidFill>
                  <a:srgbClr val="F0483E"/>
                </a:solidFill>
              </a:rPr>
              <a:t>Traffic control devices are standardized. FDOT adopted the national Manual of Uniform Traffic Control Devices (MUTCD) 2009 edition with Revisions 1 and 2, May 2012 </a:t>
            </a:r>
          </a:p>
          <a:p>
            <a:pPr marL="285750" indent="-285750">
              <a:buFont typeface="Arial" panose="020B0604020202020204" pitchFamily="34" charset="0"/>
              <a:buChar char="•"/>
            </a:pPr>
            <a:r>
              <a:rPr lang="en-US" b="1" dirty="0"/>
              <a:t>The entire MUTCD applies to SUN Trail projects </a:t>
            </a:r>
          </a:p>
          <a:p>
            <a:pPr marL="742950" lvl="1" indent="-285750">
              <a:buFont typeface="Arial" panose="020B0604020202020204" pitchFamily="34" charset="0"/>
              <a:buChar char="•"/>
            </a:pPr>
            <a:r>
              <a:rPr lang="en-US" b="1" dirty="0"/>
              <a:t>Sections that are of particular value in designing multi-use trails include: Chapter 9B–shared use paths; Chapter 3B–pavement markings; Chapter 4F–pedestrian hybrid beacons; Section 4L.03–warning beacons (of a pedestrian’s presence); Section 4N.02–in-roadway warning lights at crosswalks; and Part 6 Temporary Traffic Control. </a:t>
            </a:r>
          </a:p>
          <a:p>
            <a:pPr marL="1200150" lvl="2" indent="-285750">
              <a:buFont typeface="Arial" panose="020B0604020202020204" pitchFamily="34" charset="0"/>
              <a:buChar char="•"/>
            </a:pPr>
            <a:r>
              <a:rPr lang="en-US" b="1" dirty="0"/>
              <a:t>MUTCD, click here: </a:t>
            </a:r>
            <a:r>
              <a:rPr lang="en-US" b="1" u="sng" dirty="0">
                <a:hlinkClick r:id="rId7"/>
              </a:rPr>
              <a:t>https://mutcd.fhwa.dot.gov/pdfs/2009r1r2/pdf_index.htm</a:t>
            </a:r>
            <a:r>
              <a:rPr lang="en-US" b="1" dirty="0"/>
              <a:t>.</a:t>
            </a:r>
          </a:p>
          <a:p>
            <a:pPr marL="285750" indent="-285750">
              <a:buFont typeface="Arial" panose="020B0604020202020204" pitchFamily="34" charset="0"/>
              <a:buChar char="•"/>
            </a:pPr>
            <a:r>
              <a:rPr lang="en-US" b="1" dirty="0">
                <a:solidFill>
                  <a:srgbClr val="F0483E"/>
                </a:solidFill>
              </a:rPr>
              <a:t>FDOTs Traffic Engineering Manual (TEM) contains additional requirements for traffic control devices along the state highway system. </a:t>
            </a:r>
          </a:p>
          <a:p>
            <a:pPr marL="742950" lvl="1" indent="-285750">
              <a:buFont typeface="Arial" panose="020B0604020202020204" pitchFamily="34" charset="0"/>
              <a:buChar char="•"/>
            </a:pPr>
            <a:r>
              <a:rPr lang="en-US" b="1" dirty="0"/>
              <a:t>TEM, click here: </a:t>
            </a:r>
            <a:r>
              <a:rPr lang="en-US" b="1" u="sng" dirty="0">
                <a:hlinkClick r:id="rId8"/>
              </a:rPr>
              <a:t>https://www.fdot.gov/traffic/TrafficServices/Studies/TEM/TEM.shtm</a:t>
            </a:r>
            <a:endParaRPr lang="en-US" dirty="0"/>
          </a:p>
        </p:txBody>
      </p:sp>
    </p:spTree>
    <p:extLst>
      <p:ext uri="{BB962C8B-B14F-4D97-AF65-F5344CB8AC3E}">
        <p14:creationId xmlns:p14="http://schemas.microsoft.com/office/powerpoint/2010/main" val="22169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1"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228600"/>
            <a:ext cx="5791200" cy="400110"/>
          </a:xfrm>
          <a:prstGeom prst="rect">
            <a:avLst/>
          </a:prstGeom>
          <a:noFill/>
          <a:effectLst/>
        </p:spPr>
        <p:txBody>
          <a:bodyPr wrap="square" rtlCol="0">
            <a:spAutoFit/>
          </a:bodyPr>
          <a:lstStyle/>
          <a:p>
            <a:r>
              <a:rPr lang="en-US" sz="2000" b="1" dirty="0">
                <a:solidFill>
                  <a:srgbClr val="1F4283"/>
                </a:solidFill>
              </a:rPr>
              <a:t>Florida Department of</a:t>
            </a:r>
          </a:p>
        </p:txBody>
      </p:sp>
      <p:sp>
        <p:nvSpPr>
          <p:cNvPr id="13" name="TextBox 12"/>
          <p:cNvSpPr txBox="1"/>
          <p:nvPr/>
        </p:nvSpPr>
        <p:spPr>
          <a:xfrm>
            <a:off x="3733800" y="476310"/>
            <a:ext cx="5791200" cy="523220"/>
          </a:xfrm>
          <a:prstGeom prst="rect">
            <a:avLst/>
          </a:prstGeom>
          <a:noFill/>
          <a:ln>
            <a:noFill/>
          </a:ln>
          <a:effectLst/>
        </p:spPr>
        <p:txBody>
          <a:bodyPr wrap="square" rtlCol="0">
            <a:spAutoFit/>
          </a:bodyPr>
          <a:lstStyle/>
          <a:p>
            <a:r>
              <a:rPr lang="en-US" sz="2800" b="1" dirty="0">
                <a:solidFill>
                  <a:srgbClr val="1F4283"/>
                </a:solidFill>
              </a:rPr>
              <a:t>TRANSPORTATION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52400"/>
            <a:ext cx="1828800" cy="914400"/>
          </a:xfrm>
          <a:prstGeom prst="rect">
            <a:avLst/>
          </a:prstGeom>
        </p:spPr>
      </p:pic>
      <p:sp>
        <p:nvSpPr>
          <p:cNvPr id="15" name="Text Box 6"/>
          <p:cNvSpPr txBox="1">
            <a:spLocks noChangeArrowheads="1"/>
          </p:cNvSpPr>
          <p:nvPr/>
        </p:nvSpPr>
        <p:spPr bwMode="auto">
          <a:xfrm>
            <a:off x="1981200" y="4743062"/>
            <a:ext cx="8229600" cy="2236170"/>
          </a:xfrm>
          <a:prstGeom prst="rect">
            <a:avLst/>
          </a:prstGeom>
          <a:noFill/>
          <a:ln w="12700">
            <a:noFill/>
            <a:miter lim="800000"/>
            <a:headEnd type="none" w="sm" len="sm"/>
            <a:tailEnd type="none" w="sm" len="sm"/>
          </a:ln>
          <a:effectLst/>
        </p:spPr>
        <p:txBody>
          <a:bodyPr wrap="square" lIns="80945" tIns="40472" rIns="80945" bIns="40472">
            <a:spAutoFit/>
          </a:bodyPr>
          <a:lstStyle/>
          <a:p>
            <a:pPr algn="ctr" defTabSz="809625">
              <a:defRPr/>
            </a:pPr>
            <a:r>
              <a:rPr lang="en-US" sz="2000" b="1" dirty="0"/>
              <a:t>District 3 Coordinator</a:t>
            </a:r>
          </a:p>
          <a:p>
            <a:pPr algn="ctr" defTabSz="809625">
              <a:defRPr/>
            </a:pPr>
            <a:r>
              <a:rPr lang="en-US" sz="2000" b="1" dirty="0"/>
              <a:t>Olen Pettis</a:t>
            </a:r>
          </a:p>
          <a:p>
            <a:pPr algn="ctr" defTabSz="809625">
              <a:defRPr/>
            </a:pPr>
            <a:r>
              <a:rPr lang="en-US" sz="2000" b="1" dirty="0"/>
              <a:t>(850) 330-1543</a:t>
            </a:r>
            <a:endParaRPr lang="en-US" sz="2800" b="1" dirty="0">
              <a:solidFill>
                <a:srgbClr val="002E56"/>
              </a:solidFill>
            </a:endParaRPr>
          </a:p>
          <a:p>
            <a:pPr algn="ctr" defTabSz="809625">
              <a:defRPr/>
            </a:pPr>
            <a:r>
              <a:rPr lang="en-US" sz="2000" b="1" dirty="0">
                <a:hlinkClick r:id="rId4"/>
              </a:rPr>
              <a:t>olen.pettis@dot.state.fl.us</a:t>
            </a:r>
            <a:endParaRPr lang="en-US" sz="2000" b="1" dirty="0"/>
          </a:p>
          <a:p>
            <a:pPr algn="ctr" defTabSz="809625">
              <a:defRPr/>
            </a:pPr>
            <a:r>
              <a:rPr lang="en-US" sz="2000" b="1" dirty="0">
                <a:hlinkClick r:id="rId5"/>
              </a:rPr>
              <a:t>https://nwflroads.com/planning</a:t>
            </a:r>
            <a:endParaRPr lang="en-US" sz="2000" b="1" dirty="0"/>
          </a:p>
          <a:p>
            <a:pPr algn="ctr" defTabSz="809625">
              <a:defRPr/>
            </a:pPr>
            <a:r>
              <a:rPr lang="en-US" sz="2000" b="1" dirty="0">
                <a:hlinkClick r:id="rId6"/>
              </a:rPr>
              <a:t>https://www.fdot.gov/planning/systems/SUNTrail/guidance.shtm</a:t>
            </a:r>
            <a:endParaRPr lang="en-US" sz="2000" b="1" dirty="0"/>
          </a:p>
          <a:p>
            <a:pPr algn="ctr" defTabSz="809625">
              <a:defRPr/>
            </a:pPr>
            <a:endParaRPr lang="en-US" sz="2000" b="1" dirty="0"/>
          </a:p>
        </p:txBody>
      </p:sp>
      <p:sp>
        <p:nvSpPr>
          <p:cNvPr id="3" name="Rectangle 2"/>
          <p:cNvSpPr/>
          <p:nvPr/>
        </p:nvSpPr>
        <p:spPr>
          <a:xfrm>
            <a:off x="3581402" y="2281535"/>
            <a:ext cx="4800599" cy="923330"/>
          </a:xfrm>
          <a:prstGeom prst="rect">
            <a:avLst/>
          </a:prstGeom>
          <a:noFill/>
        </p:spPr>
        <p:txBody>
          <a:bodyPr wrap="square" lIns="91440" tIns="45720" rIns="91440" bIns="45720">
            <a:spAutoFit/>
          </a:bodyPr>
          <a:lstStyle/>
          <a:p>
            <a:pPr algn="ctr"/>
            <a:r>
              <a:rPr lang="en-US" sz="5400" b="1" dirty="0">
                <a:ln w="0"/>
                <a:solidFill>
                  <a:schemeClr val="accent1">
                    <a:lumMod val="75000"/>
                  </a:schemeClr>
                </a:solidFill>
                <a:effectLst>
                  <a:outerShdw blurRad="38100" dist="25400" dir="5400000" algn="ctr" rotWithShape="0">
                    <a:srgbClr val="6E747A">
                      <a:alpha val="43000"/>
                    </a:srgbClr>
                  </a:outerShdw>
                </a:effectLst>
              </a:rPr>
              <a:t>Questions?</a:t>
            </a:r>
          </a:p>
        </p:txBody>
      </p:sp>
      <p:sp>
        <p:nvSpPr>
          <p:cNvPr id="10" name="Rectangle 9"/>
          <p:cNvSpPr/>
          <p:nvPr/>
        </p:nvSpPr>
        <p:spPr>
          <a:xfrm>
            <a:off x="1806498" y="3749779"/>
            <a:ext cx="8318809" cy="923330"/>
          </a:xfrm>
          <a:prstGeom prst="rect">
            <a:avLst/>
          </a:prstGeom>
          <a:noFill/>
        </p:spPr>
        <p:txBody>
          <a:bodyPr wrap="square" lIns="91440" tIns="45720" rIns="91440" bIns="45720">
            <a:spAutoFit/>
          </a:bodyPr>
          <a:lstStyle/>
          <a:p>
            <a:pPr algn="ctr"/>
            <a:r>
              <a:rPr lang="en-US" sz="5400" b="1" dirty="0">
                <a:ln w="0"/>
                <a:solidFill>
                  <a:schemeClr val="accent1">
                    <a:lumMod val="75000"/>
                  </a:schemeClr>
                </a:solidFill>
                <a:effectLst>
                  <a:outerShdw blurRad="38100" dist="25400" dir="5400000" algn="ctr" rotWithShape="0">
                    <a:srgbClr val="6E747A">
                      <a:alpha val="43000"/>
                    </a:srgbClr>
                  </a:outerShdw>
                </a:effectLst>
              </a:rPr>
              <a:t>SUN Trail Contact: </a:t>
            </a:r>
          </a:p>
        </p:txBody>
      </p:sp>
      <p:sp>
        <p:nvSpPr>
          <p:cNvPr id="11" name="Rectangle 10"/>
          <p:cNvSpPr/>
          <p:nvPr/>
        </p:nvSpPr>
        <p:spPr>
          <a:xfrm>
            <a:off x="0" y="1135186"/>
            <a:ext cx="12192000" cy="172290"/>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13258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a:t>
            </a:r>
          </a:p>
        </p:txBody>
      </p:sp>
      <p:sp>
        <p:nvSpPr>
          <p:cNvPr id="14" name="Rectangle 13"/>
          <p:cNvSpPr/>
          <p:nvPr/>
        </p:nvSpPr>
        <p:spPr>
          <a:xfrm>
            <a:off x="3913" y="1056264"/>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0690B52-2274-460C-879F-688065FF6B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4312" y="4211444"/>
            <a:ext cx="1456762" cy="2241933"/>
          </a:xfrm>
          <a:prstGeom prst="rect">
            <a:avLst/>
          </a:prstGeom>
        </p:spPr>
      </p:pic>
    </p:spTree>
    <p:extLst>
      <p:ext uri="{BB962C8B-B14F-4D97-AF65-F5344CB8AC3E}">
        <p14:creationId xmlns:p14="http://schemas.microsoft.com/office/powerpoint/2010/main" val="7323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2</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2</a:t>
            </a:fld>
            <a:endParaRPr lang="en-US" sz="1000" dirty="0">
              <a:solidFill>
                <a:srgbClr val="A3D48A"/>
              </a:solidFill>
            </a:endParaRPr>
          </a:p>
        </p:txBody>
      </p:sp>
      <p:sp>
        <p:nvSpPr>
          <p:cNvPr id="4101" name="Rectangle 2"/>
          <p:cNvSpPr>
            <a:spLocks noGrp="1" noChangeArrowheads="1"/>
          </p:cNvSpPr>
          <p:nvPr>
            <p:ph type="title" idx="4294967295"/>
          </p:nvPr>
        </p:nvSpPr>
        <p:spPr>
          <a:xfrm>
            <a:off x="0" y="10479"/>
            <a:ext cx="12192000" cy="728662"/>
          </a:xfrm>
        </p:spPr>
        <p:txBody>
          <a:bodyPr>
            <a:noAutofit/>
          </a:bodyPr>
          <a:lstStyle/>
          <a:p>
            <a:r>
              <a:rPr lang="en-US" sz="3600" b="1" kern="0" dirty="0">
                <a:solidFill>
                  <a:srgbClr val="1F4283"/>
                </a:solidFill>
                <a:latin typeface="+mn-lt"/>
                <a:ea typeface="+mn-ea"/>
                <a:cs typeface="+mn-cs"/>
              </a:rPr>
              <a:t>Shared-Use Nonmotorized (SUN) Trail Program</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5" name="Rectangle 14"/>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769640" y="1007395"/>
            <a:ext cx="10039151" cy="2572499"/>
          </a:xfrm>
          <a:prstGeom prst="rect">
            <a:avLst/>
          </a:prstGeom>
        </p:spPr>
        <p:txBody>
          <a:bodyPr wrap="square">
            <a:spAutoFit/>
          </a:bodyPr>
          <a:lstStyle/>
          <a:p>
            <a:pPr marL="342900" indent="-342900">
              <a:lnSpc>
                <a:spcPct val="90000"/>
              </a:lnSpc>
              <a:spcBef>
                <a:spcPts val="1000"/>
              </a:spcBef>
              <a:spcAft>
                <a:spcPts val="300"/>
              </a:spcAft>
              <a:buFont typeface="Arial" panose="020B0604020202020204" pitchFamily="34" charset="0"/>
              <a:buChar char="•"/>
              <a:tabLst>
                <a:tab pos="228600" algn="l"/>
                <a:tab pos="3200400" algn="l"/>
                <a:tab pos="446405" algn="l"/>
                <a:tab pos="3200400" algn="l"/>
              </a:tabLst>
            </a:pPr>
            <a:r>
              <a:rPr lang="en-US" sz="3100" b="1" kern="0" dirty="0"/>
              <a:t>Created under Section 339.81, Florida Statute</a:t>
            </a:r>
          </a:p>
          <a:p>
            <a:pPr marL="342900" indent="-342900">
              <a:lnSpc>
                <a:spcPct val="90000"/>
              </a:lnSpc>
              <a:spcBef>
                <a:spcPts val="1000"/>
              </a:spcBef>
              <a:spcAft>
                <a:spcPts val="300"/>
              </a:spcAft>
              <a:buFont typeface="Arial" panose="020B0604020202020204" pitchFamily="34" charset="0"/>
              <a:buChar char="•"/>
              <a:tabLst>
                <a:tab pos="228600" algn="l"/>
                <a:tab pos="3200400" algn="l"/>
                <a:tab pos="446405" algn="l"/>
                <a:tab pos="3200400" algn="l"/>
              </a:tabLst>
            </a:pPr>
            <a:r>
              <a:rPr lang="en-US" sz="3100" b="1" kern="0" dirty="0"/>
              <a:t>$25 million annually funded from the redistribution of new vehicle tag revenues</a:t>
            </a:r>
          </a:p>
          <a:p>
            <a:pPr marL="342900" indent="-342900">
              <a:lnSpc>
                <a:spcPct val="90000"/>
              </a:lnSpc>
              <a:spcBef>
                <a:spcPts val="1000"/>
              </a:spcBef>
              <a:spcAft>
                <a:spcPts val="300"/>
              </a:spcAft>
              <a:buFont typeface="Arial" panose="020B0604020202020204" pitchFamily="34" charset="0"/>
              <a:buChar char="•"/>
              <a:tabLst>
                <a:tab pos="228600" algn="l"/>
                <a:tab pos="3200400" algn="l"/>
                <a:tab pos="446405" algn="l"/>
                <a:tab pos="3200400" algn="l"/>
              </a:tabLst>
            </a:pPr>
            <a:r>
              <a:rPr lang="en-US" sz="3100" b="1" kern="0" dirty="0"/>
              <a:t>To develop a statewide system of paved non-motorized trails for bicyclists and pedestrians (SUN Trail Network)</a:t>
            </a:r>
          </a:p>
        </p:txBody>
      </p:sp>
      <p:sp>
        <p:nvSpPr>
          <p:cNvPr id="3" name="Slide Number Placeholder 2"/>
          <p:cNvSpPr>
            <a:spLocks noGrp="1"/>
          </p:cNvSpPr>
          <p:nvPr>
            <p:ph type="sldNum" sz="quarter" idx="12"/>
          </p:nvPr>
        </p:nvSpPr>
        <p:spPr/>
        <p:txBody>
          <a:bodyPr/>
          <a:lstStyle/>
          <a:p>
            <a:fld id="{A4DF79E5-4EA7-4B1B-B13B-E1A1720AEDDF}" type="slidenum">
              <a:rPr lang="en-US" smtClean="0"/>
              <a:t>2</a:t>
            </a:fld>
            <a:endParaRPr lang="en-US" dirty="0"/>
          </a:p>
        </p:txBody>
      </p:sp>
      <p:sp>
        <p:nvSpPr>
          <p:cNvPr id="16" name="Rectangle 15">
            <a:extLst>
              <a:ext uri="{FF2B5EF4-FFF2-40B4-BE49-F238E27FC236}">
                <a16:creationId xmlns:a16="http://schemas.microsoft.com/office/drawing/2014/main" id="{288D41AC-ECC0-460F-B6D5-F8A356FBBE72}"/>
              </a:ext>
            </a:extLst>
          </p:cNvPr>
          <p:cNvSpPr/>
          <p:nvPr/>
        </p:nvSpPr>
        <p:spPr>
          <a:xfrm>
            <a:off x="712166" y="4778309"/>
            <a:ext cx="11096625" cy="1508105"/>
          </a:xfrm>
          <a:prstGeom prst="rect">
            <a:avLst/>
          </a:prstGeom>
          <a:solidFill>
            <a:srgbClr val="FDDD0A"/>
          </a:solidFill>
        </p:spPr>
        <p:txBody>
          <a:bodyPr wrap="square">
            <a:spAutoFit/>
          </a:bodyPr>
          <a:lstStyle/>
          <a:p>
            <a:pPr algn="ctr"/>
            <a:r>
              <a:rPr lang="en-US" sz="3200" b="1" kern="0" dirty="0"/>
              <a:t>People are more likely to shift from driving to bicycling if they feel safer and more comfortable in their environment.</a:t>
            </a:r>
          </a:p>
          <a:p>
            <a:pPr algn="ctr"/>
            <a:endParaRPr lang="en-US" sz="1000" b="1" kern="0" dirty="0"/>
          </a:p>
          <a:p>
            <a:pPr algn="ctr"/>
            <a:r>
              <a:rPr lang="en-US" b="1" i="1" kern="0" dirty="0"/>
              <a:t>	Commuting Trends in Florida, Florida Department of Transportation (2016)</a:t>
            </a:r>
          </a:p>
        </p:txBody>
      </p:sp>
      <p:grpSp>
        <p:nvGrpSpPr>
          <p:cNvPr id="5" name="Group 4">
            <a:extLst>
              <a:ext uri="{FF2B5EF4-FFF2-40B4-BE49-F238E27FC236}">
                <a16:creationId xmlns:a16="http://schemas.microsoft.com/office/drawing/2014/main" id="{F141D2C0-4189-4D30-B14D-DB1549FE2643}"/>
              </a:ext>
            </a:extLst>
          </p:cNvPr>
          <p:cNvGrpSpPr/>
          <p:nvPr/>
        </p:nvGrpSpPr>
        <p:grpSpPr>
          <a:xfrm>
            <a:off x="544827" y="2926985"/>
            <a:ext cx="11414033" cy="1725640"/>
            <a:chOff x="692852" y="1897779"/>
            <a:chExt cx="11555828" cy="1725640"/>
          </a:xfrm>
        </p:grpSpPr>
        <p:pic>
          <p:nvPicPr>
            <p:cNvPr id="17" name="Picture 16">
              <a:extLst>
                <a:ext uri="{FF2B5EF4-FFF2-40B4-BE49-F238E27FC236}">
                  <a16:creationId xmlns:a16="http://schemas.microsoft.com/office/drawing/2014/main" id="{77A36F1F-9E9F-4632-B3B5-E0028E4F53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60000">
              <a:off x="692852" y="1897779"/>
              <a:ext cx="1344327" cy="1725640"/>
            </a:xfrm>
            <a:prstGeom prst="rect">
              <a:avLst/>
            </a:prstGeom>
          </p:spPr>
        </p:pic>
        <p:sp>
          <p:nvSpPr>
            <p:cNvPr id="4" name="TextBox 3">
              <a:extLst>
                <a:ext uri="{FF2B5EF4-FFF2-40B4-BE49-F238E27FC236}">
                  <a16:creationId xmlns:a16="http://schemas.microsoft.com/office/drawing/2014/main" id="{AFCB0053-0D51-45A6-AC30-45A148FBFE37}"/>
                </a:ext>
              </a:extLst>
            </p:cNvPr>
            <p:cNvSpPr txBox="1"/>
            <p:nvPr/>
          </p:nvSpPr>
          <p:spPr>
            <a:xfrm>
              <a:off x="2223849" y="2448421"/>
              <a:ext cx="10024831" cy="1046440"/>
            </a:xfrm>
            <a:prstGeom prst="rect">
              <a:avLst/>
            </a:prstGeom>
            <a:noFill/>
          </p:spPr>
          <p:txBody>
            <a:bodyPr wrap="square" rtlCol="0">
              <a:spAutoFit/>
            </a:bodyPr>
            <a:lstStyle/>
            <a:p>
              <a:r>
                <a:rPr lang="en-US" sz="3100" b="1" kern="0" dirty="0"/>
                <a:t>that are a priority established within the Florida Greenways &amp; Trails System, Chapter 260, Florida Statute</a:t>
              </a:r>
              <a:endParaRPr lang="en-US" dirty="0"/>
            </a:p>
          </p:txBody>
        </p:sp>
      </p:grpSp>
      <p:pic>
        <p:nvPicPr>
          <p:cNvPr id="18" name="Picture 17">
            <a:extLst>
              <a:ext uri="{FF2B5EF4-FFF2-40B4-BE49-F238E27FC236}">
                <a16:creationId xmlns:a16="http://schemas.microsoft.com/office/drawing/2014/main" id="{B3E21653-DAFD-45D7-A36B-1FA336E8F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0000">
            <a:off x="206332" y="904911"/>
            <a:ext cx="1506411" cy="1949473"/>
          </a:xfrm>
          <a:prstGeom prst="rect">
            <a:avLst/>
          </a:prstGeom>
        </p:spPr>
      </p:pic>
    </p:spTree>
    <p:extLst>
      <p:ext uri="{BB962C8B-B14F-4D97-AF65-F5344CB8AC3E}">
        <p14:creationId xmlns:p14="http://schemas.microsoft.com/office/powerpoint/2010/main" val="27558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3</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3</a:t>
            </a:fld>
            <a:endParaRPr lang="en-US" sz="1000" dirty="0">
              <a:solidFill>
                <a:srgbClr val="A3D48A"/>
              </a:solidFill>
            </a:endParaRPr>
          </a:p>
        </p:txBody>
      </p:sp>
      <p:sp>
        <p:nvSpPr>
          <p:cNvPr id="4101" name="Rectangle 2"/>
          <p:cNvSpPr>
            <a:spLocks noGrp="1" noChangeArrowheads="1"/>
          </p:cNvSpPr>
          <p:nvPr>
            <p:ph type="title" idx="4294967295"/>
          </p:nvPr>
        </p:nvSpPr>
        <p:spPr>
          <a:xfrm>
            <a:off x="0" y="5057"/>
            <a:ext cx="12192000" cy="728662"/>
          </a:xfrm>
        </p:spPr>
        <p:txBody>
          <a:bodyPr>
            <a:normAutofit/>
          </a:bodyPr>
          <a:lstStyle/>
          <a:p>
            <a:r>
              <a:rPr lang="en-US" sz="3800" b="1" kern="0" dirty="0">
                <a:solidFill>
                  <a:srgbClr val="1F4283"/>
                </a:solidFill>
                <a:latin typeface="+mn-lt"/>
                <a:ea typeface="+mn-ea"/>
                <a:cs typeface="+mn-cs"/>
              </a:rPr>
              <a:t>Evaluation, Prioritization and Selection of Projects</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0" name="Rectangle 9"/>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3</a:t>
            </a:fld>
            <a:endParaRPr lang="en-US" dirty="0"/>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26531" b="16190"/>
          <a:stretch/>
        </p:blipFill>
        <p:spPr>
          <a:xfrm>
            <a:off x="-1" y="852488"/>
            <a:ext cx="12257315" cy="5502892"/>
          </a:xfrm>
          <a:prstGeom prst="rect">
            <a:avLst/>
          </a:prstGeom>
        </p:spPr>
      </p:pic>
    </p:spTree>
    <p:extLst>
      <p:ext uri="{BB962C8B-B14F-4D97-AF65-F5344CB8AC3E}">
        <p14:creationId xmlns:p14="http://schemas.microsoft.com/office/powerpoint/2010/main" val="279018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4</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4</a:t>
            </a:fld>
            <a:endParaRPr lang="en-US" sz="1000" dirty="0">
              <a:solidFill>
                <a:srgbClr val="A3D48A"/>
              </a:solidFill>
            </a:endParaRPr>
          </a:p>
        </p:txBody>
      </p:sp>
      <p:sp>
        <p:nvSpPr>
          <p:cNvPr id="4101" name="Rectangle 2"/>
          <p:cNvSpPr>
            <a:spLocks noGrp="1" noChangeArrowheads="1"/>
          </p:cNvSpPr>
          <p:nvPr>
            <p:ph type="title" idx="4294967295"/>
          </p:nvPr>
        </p:nvSpPr>
        <p:spPr>
          <a:xfrm>
            <a:off x="0" y="-1"/>
            <a:ext cx="12192000" cy="713243"/>
          </a:xfrm>
        </p:spPr>
        <p:txBody>
          <a:bodyPr>
            <a:normAutofit/>
          </a:bodyPr>
          <a:lstStyle/>
          <a:p>
            <a:r>
              <a:rPr lang="en-US" sz="3800" b="1" kern="0" dirty="0">
                <a:solidFill>
                  <a:srgbClr val="1F4283"/>
                </a:solidFill>
                <a:latin typeface="+mn-lt"/>
                <a:ea typeface="+mn-ea"/>
                <a:cs typeface="+mn-cs"/>
              </a:rPr>
              <a:t>Beyond the next new 5</a:t>
            </a:r>
            <a:r>
              <a:rPr lang="en-US" sz="3800" b="1" kern="0" baseline="30000" dirty="0">
                <a:solidFill>
                  <a:srgbClr val="1F4283"/>
                </a:solidFill>
                <a:latin typeface="+mn-lt"/>
                <a:ea typeface="+mn-ea"/>
                <a:cs typeface="+mn-cs"/>
              </a:rPr>
              <a:t>th</a:t>
            </a:r>
            <a:r>
              <a:rPr lang="en-US" sz="3800" b="1" kern="0" dirty="0">
                <a:solidFill>
                  <a:srgbClr val="1F4283"/>
                </a:solidFill>
                <a:latin typeface="+mn-lt"/>
                <a:ea typeface="+mn-ea"/>
                <a:cs typeface="+mn-cs"/>
              </a:rPr>
              <a:t> Year (FY 2025/2026)</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0" name="Rectangle 9"/>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4</a:t>
            </a:fld>
            <a:endParaRPr lang="en-US" dirty="0"/>
          </a:p>
        </p:txBody>
      </p:sp>
      <p:sp>
        <p:nvSpPr>
          <p:cNvPr id="7" name="Rectangle 6">
            <a:extLst>
              <a:ext uri="{FF2B5EF4-FFF2-40B4-BE49-F238E27FC236}">
                <a16:creationId xmlns:a16="http://schemas.microsoft.com/office/drawing/2014/main" id="{ED8E3C31-CAD2-412C-8541-C69AB067C2DD}"/>
              </a:ext>
            </a:extLst>
          </p:cNvPr>
          <p:cNvSpPr/>
          <p:nvPr/>
        </p:nvSpPr>
        <p:spPr>
          <a:xfrm>
            <a:off x="805715" y="2253787"/>
            <a:ext cx="10812780" cy="3416320"/>
          </a:xfrm>
          <a:prstGeom prst="rect">
            <a:avLst/>
          </a:prstGeom>
        </p:spPr>
        <p:txBody>
          <a:bodyPr wrap="square">
            <a:spAutoFit/>
          </a:bodyPr>
          <a:lstStyle/>
          <a:p>
            <a:pPr marL="571500" indent="-571500">
              <a:buFont typeface="Arial" panose="020B0604020202020204" pitchFamily="34" charset="0"/>
              <a:buChar char="•"/>
            </a:pPr>
            <a:r>
              <a:rPr lang="en-US" sz="3600" b="1" kern="0" dirty="0"/>
              <a:t>All funding proposals will be received electronically through FDOTs integrated grant management system (GAP)</a:t>
            </a:r>
          </a:p>
          <a:p>
            <a:pPr marL="571500" indent="-571500">
              <a:buFont typeface="Arial" panose="020B0604020202020204" pitchFamily="34" charset="0"/>
              <a:buChar char="•"/>
            </a:pPr>
            <a:r>
              <a:rPr lang="en-US" sz="3600" b="1" kern="0" dirty="0"/>
              <a:t>GAP will not allow submittals after the deadline </a:t>
            </a:r>
          </a:p>
          <a:p>
            <a:pPr marL="571500" indent="-571500">
              <a:buFont typeface="Arial" panose="020B0604020202020204" pitchFamily="34" charset="0"/>
              <a:buChar char="•"/>
            </a:pPr>
            <a:r>
              <a:rPr lang="en-US" sz="3600" b="1" kern="0" dirty="0"/>
              <a:t>User access must be provided prior to the deadline or individuals will not be able to use GAP</a:t>
            </a:r>
          </a:p>
        </p:txBody>
      </p:sp>
      <p:sp>
        <p:nvSpPr>
          <p:cNvPr id="4" name="TextBox 3">
            <a:extLst>
              <a:ext uri="{FF2B5EF4-FFF2-40B4-BE49-F238E27FC236}">
                <a16:creationId xmlns:a16="http://schemas.microsoft.com/office/drawing/2014/main" id="{02F038C9-DC01-474A-8D56-9D42B0BE7F10}"/>
              </a:ext>
            </a:extLst>
          </p:cNvPr>
          <p:cNvSpPr txBox="1"/>
          <p:nvPr/>
        </p:nvSpPr>
        <p:spPr>
          <a:xfrm>
            <a:off x="0" y="937250"/>
            <a:ext cx="12192000" cy="1200329"/>
          </a:xfrm>
          <a:prstGeom prst="rect">
            <a:avLst/>
          </a:prstGeom>
          <a:noFill/>
        </p:spPr>
        <p:txBody>
          <a:bodyPr wrap="square" rtlCol="0">
            <a:spAutoFit/>
          </a:bodyPr>
          <a:lstStyle/>
          <a:p>
            <a:pPr algn="ctr"/>
            <a:r>
              <a:rPr lang="en-US" sz="3600" b="1" kern="0" dirty="0">
                <a:solidFill>
                  <a:srgbClr val="F0483E"/>
                </a:solidFill>
              </a:rPr>
              <a:t>Solicitation CLOSED at 5:00 p.m., Friday December 20, 2019</a:t>
            </a:r>
          </a:p>
          <a:p>
            <a:pPr algn="ctr"/>
            <a:r>
              <a:rPr lang="en-US" sz="3600" b="1" kern="0" dirty="0">
                <a:solidFill>
                  <a:srgbClr val="73CFEB"/>
                </a:solidFill>
              </a:rPr>
              <a:t>Grant Application Process (GAP)</a:t>
            </a:r>
            <a:endParaRPr lang="en-US" sz="3600" b="1" kern="0" dirty="0">
              <a:solidFill>
                <a:srgbClr val="F0483E"/>
              </a:solidFill>
            </a:endParaRPr>
          </a:p>
        </p:txBody>
      </p:sp>
      <p:sp>
        <p:nvSpPr>
          <p:cNvPr id="13" name="TextBox 12">
            <a:extLst>
              <a:ext uri="{FF2B5EF4-FFF2-40B4-BE49-F238E27FC236}">
                <a16:creationId xmlns:a16="http://schemas.microsoft.com/office/drawing/2014/main" id="{19AABE2E-DF3C-4C7B-8AD8-85BB7838BD88}"/>
              </a:ext>
            </a:extLst>
          </p:cNvPr>
          <p:cNvSpPr txBox="1"/>
          <p:nvPr/>
        </p:nvSpPr>
        <p:spPr>
          <a:xfrm>
            <a:off x="85725" y="5634330"/>
            <a:ext cx="12001500" cy="584775"/>
          </a:xfrm>
          <a:prstGeom prst="rect">
            <a:avLst/>
          </a:prstGeom>
          <a:noFill/>
        </p:spPr>
        <p:txBody>
          <a:bodyPr wrap="square" rtlCol="0">
            <a:spAutoFit/>
          </a:bodyPr>
          <a:lstStyle/>
          <a:p>
            <a:pPr algn="ctr"/>
            <a:r>
              <a:rPr lang="en-US" sz="3200" b="1" kern="0" dirty="0">
                <a:solidFill>
                  <a:srgbClr val="F0483E"/>
                </a:solidFill>
              </a:rPr>
              <a:t>DO NOT WAIT UNTIL THE LAST MINUTE TO PREPARE FOR NEXT CYCLE</a:t>
            </a:r>
          </a:p>
        </p:txBody>
      </p:sp>
    </p:spTree>
    <p:custDataLst>
      <p:tags r:id="rId1"/>
    </p:custDataLst>
    <p:extLst>
      <p:ext uri="{BB962C8B-B14F-4D97-AF65-F5344CB8AC3E}">
        <p14:creationId xmlns:p14="http://schemas.microsoft.com/office/powerpoint/2010/main" val="427844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5</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5</a:t>
            </a:fld>
            <a:endParaRPr lang="en-US" sz="1000" dirty="0">
              <a:solidFill>
                <a:srgbClr val="A3D48A"/>
              </a:solidFill>
            </a:endParaRP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3" name="Slide Number Placeholder 2"/>
          <p:cNvSpPr>
            <a:spLocks noGrp="1"/>
          </p:cNvSpPr>
          <p:nvPr>
            <p:ph type="sldNum" sz="quarter" idx="12"/>
          </p:nvPr>
        </p:nvSpPr>
        <p:spPr/>
        <p:txBody>
          <a:bodyPr/>
          <a:lstStyle/>
          <a:p>
            <a:fld id="{A4DF79E5-4EA7-4B1B-B13B-E1A1720AEDDF}" type="slidenum">
              <a:rPr lang="en-US" smtClean="0"/>
              <a:t>5</a:t>
            </a:fld>
            <a:endParaRPr lang="en-US" dirty="0"/>
          </a:p>
        </p:txBody>
      </p:sp>
      <p:pic>
        <p:nvPicPr>
          <p:cNvPr id="13" name="Picture 12">
            <a:extLst>
              <a:ext uri="{FF2B5EF4-FFF2-40B4-BE49-F238E27FC236}">
                <a16:creationId xmlns:a16="http://schemas.microsoft.com/office/drawing/2014/main" id="{7AA88A01-2724-421C-A335-920A15DA7BD5}"/>
              </a:ext>
            </a:extLst>
          </p:cNvPr>
          <p:cNvPicPr>
            <a:picLocks noChangeAspect="1"/>
          </p:cNvPicPr>
          <p:nvPr/>
        </p:nvPicPr>
        <p:blipFill>
          <a:blip r:embed="rId4"/>
          <a:stretch>
            <a:fillRect/>
          </a:stretch>
        </p:blipFill>
        <p:spPr>
          <a:xfrm>
            <a:off x="0" y="339058"/>
            <a:ext cx="12192000" cy="6060726"/>
          </a:xfrm>
          <a:prstGeom prst="rect">
            <a:avLst/>
          </a:prstGeom>
        </p:spPr>
      </p:pic>
      <p:sp>
        <p:nvSpPr>
          <p:cNvPr id="17" name="Rectangle 16">
            <a:extLst>
              <a:ext uri="{FF2B5EF4-FFF2-40B4-BE49-F238E27FC236}">
                <a16:creationId xmlns:a16="http://schemas.microsoft.com/office/drawing/2014/main" id="{2E872F49-FA1D-4AC5-9B01-B048AFF61023}"/>
              </a:ext>
            </a:extLst>
          </p:cNvPr>
          <p:cNvSpPr/>
          <p:nvPr/>
        </p:nvSpPr>
        <p:spPr>
          <a:xfrm>
            <a:off x="0" y="0"/>
            <a:ext cx="12192000" cy="1015663"/>
          </a:xfrm>
          <a:prstGeom prst="rect">
            <a:avLst/>
          </a:prstGeom>
          <a:solidFill>
            <a:schemeClr val="bg1"/>
          </a:solidFill>
        </p:spPr>
        <p:txBody>
          <a:bodyPr wrap="square">
            <a:spAutoFit/>
          </a:bodyPr>
          <a:lstStyle/>
          <a:p>
            <a:pPr algn="ctr"/>
            <a:r>
              <a:rPr lang="en-US" sz="2000" b="1" dirty="0">
                <a:solidFill>
                  <a:srgbClr val="000000"/>
                </a:solidFill>
                <a:latin typeface="Times New Roman" panose="02020603050405020304" pitchFamily="18" charset="0"/>
              </a:rPr>
              <a:t>Use the Grant Application Process (GAP – integrated online management system) </a:t>
            </a:r>
          </a:p>
          <a:p>
            <a:pPr algn="ctr"/>
            <a:r>
              <a:rPr lang="en-US" sz="2000" b="1" dirty="0">
                <a:solidFill>
                  <a:srgbClr val="000000"/>
                </a:solidFill>
                <a:latin typeface="Times New Roman" panose="02020603050405020304" pitchFamily="18" charset="0"/>
              </a:rPr>
              <a:t>Click here: </a:t>
            </a:r>
            <a:r>
              <a:rPr lang="en-US" sz="2000" b="1" dirty="0">
                <a:solidFill>
                  <a:srgbClr val="000000"/>
                </a:solidFill>
                <a:latin typeface="Times New Roman" panose="02020603050405020304" pitchFamily="18" charset="0"/>
                <a:hlinkClick r:id="rId5"/>
              </a:rPr>
              <a:t>https://www.flgap.com/</a:t>
            </a:r>
            <a:endParaRPr lang="en-US" sz="2000" b="1" dirty="0">
              <a:solidFill>
                <a:srgbClr val="000000"/>
              </a:solidFill>
              <a:latin typeface="Times New Roman" panose="02020603050405020304" pitchFamily="18" charset="0"/>
            </a:endParaRPr>
          </a:p>
          <a:p>
            <a:pPr algn="ctr"/>
            <a:r>
              <a:rPr lang="en-US" sz="2000" b="1" dirty="0">
                <a:solidFill>
                  <a:srgbClr val="000000"/>
                </a:solidFill>
                <a:latin typeface="Times New Roman" panose="02020603050405020304" pitchFamily="18" charset="0"/>
              </a:rPr>
              <a:t>GAP System Support: 888-238-9707 or </a:t>
            </a:r>
            <a:r>
              <a:rPr lang="en-US" sz="2000" b="1" u="sng" dirty="0">
                <a:latin typeface="Times New Roman" panose="02020603050405020304" pitchFamily="18" charset="0"/>
                <a:cs typeface="Times New Roman" panose="02020603050405020304" pitchFamily="18" charset="0"/>
                <a:hlinkClick r:id="rId6"/>
              </a:rPr>
              <a:t>support@blackcatsupport.com</a:t>
            </a:r>
            <a:endParaRPr lang="en-US" sz="2000" b="1" dirty="0">
              <a:solidFill>
                <a:srgbClr val="00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CA260BE-9624-4E50-B0CB-C8CC9C81BF35}"/>
              </a:ext>
            </a:extLst>
          </p:cNvPr>
          <p:cNvGrpSpPr/>
          <p:nvPr/>
        </p:nvGrpSpPr>
        <p:grpSpPr>
          <a:xfrm>
            <a:off x="8918743" y="4520106"/>
            <a:ext cx="3320702" cy="1816224"/>
            <a:chOff x="8871298" y="4539156"/>
            <a:chExt cx="3320702" cy="1816224"/>
          </a:xfrm>
        </p:grpSpPr>
        <p:sp>
          <p:nvSpPr>
            <p:cNvPr id="19" name="Rectangle: Rounded Corners 18">
              <a:extLst>
                <a:ext uri="{FF2B5EF4-FFF2-40B4-BE49-F238E27FC236}">
                  <a16:creationId xmlns:a16="http://schemas.microsoft.com/office/drawing/2014/main" id="{1C342D1E-FDE8-4971-9292-5F2A945DA667}"/>
                </a:ext>
              </a:extLst>
            </p:cNvPr>
            <p:cNvSpPr/>
            <p:nvPr/>
          </p:nvSpPr>
          <p:spPr>
            <a:xfrm>
              <a:off x="9252488" y="6188822"/>
              <a:ext cx="2875572" cy="166558"/>
            </a:xfrm>
            <a:prstGeom prst="roundRect">
              <a:avLst/>
            </a:prstGeom>
            <a:noFill/>
            <a:ln w="38100">
              <a:solidFill>
                <a:srgbClr val="F5A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133590DE-66E4-45E9-818D-2C418EA10A57}"/>
                </a:ext>
              </a:extLst>
            </p:cNvPr>
            <p:cNvCxnSpPr>
              <a:cxnSpLocks/>
            </p:cNvCxnSpPr>
            <p:nvPr/>
          </p:nvCxnSpPr>
          <p:spPr>
            <a:xfrm>
              <a:off x="9982200" y="5368895"/>
              <a:ext cx="0" cy="805239"/>
            </a:xfrm>
            <a:prstGeom prst="straightConnector1">
              <a:avLst/>
            </a:prstGeom>
            <a:ln w="57150">
              <a:solidFill>
                <a:srgbClr val="F5A81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FE09D7-09D3-4136-99E0-9FDDF4811EED}"/>
                </a:ext>
              </a:extLst>
            </p:cNvPr>
            <p:cNvSpPr txBox="1"/>
            <p:nvPr/>
          </p:nvSpPr>
          <p:spPr>
            <a:xfrm>
              <a:off x="8871298" y="4539156"/>
              <a:ext cx="3320702" cy="830997"/>
            </a:xfrm>
            <a:prstGeom prst="rect">
              <a:avLst/>
            </a:prstGeom>
            <a:solidFill>
              <a:schemeClr val="bg1"/>
            </a:solidFill>
          </p:spPr>
          <p:txBody>
            <a:bodyPr wrap="square" rtlCol="0">
              <a:spAutoFit/>
            </a:bodyPr>
            <a:lstStyle/>
            <a:p>
              <a:r>
                <a:rPr lang="en-US" sz="2400" b="1" u="sng" dirty="0">
                  <a:solidFill>
                    <a:srgbClr val="F5A81C"/>
                  </a:solidFill>
                </a:rPr>
                <a:t>or</a:t>
              </a:r>
              <a:r>
                <a:rPr lang="en-US" sz="2400" b="1" dirty="0">
                  <a:solidFill>
                    <a:srgbClr val="F5A81C"/>
                  </a:solidFill>
                </a:rPr>
                <a:t> Agency staff may Request “User Access”</a:t>
              </a:r>
            </a:p>
          </p:txBody>
        </p:sp>
      </p:grpSp>
      <p:grpSp>
        <p:nvGrpSpPr>
          <p:cNvPr id="2" name="Group 1">
            <a:extLst>
              <a:ext uri="{FF2B5EF4-FFF2-40B4-BE49-F238E27FC236}">
                <a16:creationId xmlns:a16="http://schemas.microsoft.com/office/drawing/2014/main" id="{816A6974-F430-4ABE-AE9F-77C034E83D04}"/>
              </a:ext>
            </a:extLst>
          </p:cNvPr>
          <p:cNvGrpSpPr/>
          <p:nvPr/>
        </p:nvGrpSpPr>
        <p:grpSpPr>
          <a:xfrm>
            <a:off x="1382986" y="3815685"/>
            <a:ext cx="7353316" cy="2093206"/>
            <a:chOff x="1382986" y="3815685"/>
            <a:chExt cx="7353316" cy="2093206"/>
          </a:xfrm>
        </p:grpSpPr>
        <p:cxnSp>
          <p:nvCxnSpPr>
            <p:cNvPr id="16" name="Straight Arrow Connector 15">
              <a:extLst>
                <a:ext uri="{FF2B5EF4-FFF2-40B4-BE49-F238E27FC236}">
                  <a16:creationId xmlns:a16="http://schemas.microsoft.com/office/drawing/2014/main" id="{17445226-7F08-4BA0-B77A-CAAEC2C8ECA7}"/>
                </a:ext>
              </a:extLst>
            </p:cNvPr>
            <p:cNvCxnSpPr>
              <a:cxnSpLocks/>
            </p:cNvCxnSpPr>
            <p:nvPr/>
          </p:nvCxnSpPr>
          <p:spPr>
            <a:xfrm>
              <a:off x="4765964" y="4542769"/>
              <a:ext cx="1094766" cy="558741"/>
            </a:xfrm>
            <a:prstGeom prst="straightConnector1">
              <a:avLst/>
            </a:prstGeom>
            <a:ln w="76200">
              <a:solidFill>
                <a:srgbClr val="F0483E"/>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B82DD94-5473-453D-984B-09D1FEA80E57}"/>
                </a:ext>
              </a:extLst>
            </p:cNvPr>
            <p:cNvSpPr/>
            <p:nvPr/>
          </p:nvSpPr>
          <p:spPr>
            <a:xfrm>
              <a:off x="5860730" y="5123248"/>
              <a:ext cx="2875572" cy="785643"/>
            </a:xfrm>
            <a:prstGeom prst="roundRect">
              <a:avLst/>
            </a:prstGeom>
            <a:noFill/>
            <a:ln w="38100">
              <a:solidFill>
                <a:srgbClr val="F04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98EFA38-0B18-4DB2-9A65-9AD05D1DE00D}"/>
                </a:ext>
              </a:extLst>
            </p:cNvPr>
            <p:cNvSpPr txBox="1"/>
            <p:nvPr/>
          </p:nvSpPr>
          <p:spPr>
            <a:xfrm>
              <a:off x="1382986" y="3815685"/>
              <a:ext cx="3382977" cy="830997"/>
            </a:xfrm>
            <a:prstGeom prst="rect">
              <a:avLst/>
            </a:prstGeom>
            <a:solidFill>
              <a:schemeClr val="bg1"/>
            </a:solidFill>
          </p:spPr>
          <p:txBody>
            <a:bodyPr wrap="square" rtlCol="0">
              <a:spAutoFit/>
            </a:bodyPr>
            <a:lstStyle/>
            <a:p>
              <a:r>
                <a:rPr lang="en-US" sz="2400" b="1" dirty="0">
                  <a:solidFill>
                    <a:srgbClr val="F0483E"/>
                  </a:solidFill>
                </a:rPr>
                <a:t>Log-in with your </a:t>
              </a:r>
            </a:p>
            <a:p>
              <a:r>
                <a:rPr lang="en-US" sz="2400" b="1" dirty="0">
                  <a:solidFill>
                    <a:srgbClr val="F0483E"/>
                  </a:solidFill>
                </a:rPr>
                <a:t>Username and Password</a:t>
              </a:r>
            </a:p>
          </p:txBody>
        </p:sp>
      </p:grpSp>
    </p:spTree>
    <p:extLst>
      <p:ext uri="{BB962C8B-B14F-4D97-AF65-F5344CB8AC3E}">
        <p14:creationId xmlns:p14="http://schemas.microsoft.com/office/powerpoint/2010/main" val="26715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6</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6</a:t>
            </a:fld>
            <a:endParaRPr lang="en-US" sz="1000" dirty="0">
              <a:solidFill>
                <a:srgbClr val="A3D48A"/>
              </a:solidFill>
            </a:endParaRPr>
          </a:p>
        </p:txBody>
      </p:sp>
      <p:sp>
        <p:nvSpPr>
          <p:cNvPr id="4101" name="Rectangle 2"/>
          <p:cNvSpPr>
            <a:spLocks noGrp="1" noChangeArrowheads="1"/>
          </p:cNvSpPr>
          <p:nvPr>
            <p:ph type="title" idx="4294967295"/>
          </p:nvPr>
        </p:nvSpPr>
        <p:spPr>
          <a:xfrm>
            <a:off x="0" y="11566"/>
            <a:ext cx="12192000" cy="728662"/>
          </a:xfrm>
        </p:spPr>
        <p:txBody>
          <a:bodyPr>
            <a:normAutofit/>
          </a:bodyPr>
          <a:lstStyle/>
          <a:p>
            <a:r>
              <a:rPr lang="en-US" sz="3800" b="1" kern="0" dirty="0">
                <a:solidFill>
                  <a:srgbClr val="1F4283"/>
                </a:solidFill>
                <a:latin typeface="+mn-lt"/>
                <a:ea typeface="+mn-ea"/>
                <a:cs typeface="+mn-cs"/>
              </a:rPr>
              <a:t>Eligibility Criteria</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0" name="Rectangle 9"/>
          <p:cNvSpPr/>
          <p:nvPr/>
        </p:nvSpPr>
        <p:spPr>
          <a:xfrm flipV="1">
            <a:off x="0" y="726114"/>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6</a:t>
            </a:fld>
            <a:endParaRPr lang="en-US" dirty="0"/>
          </a:p>
        </p:txBody>
      </p:sp>
      <p:sp>
        <p:nvSpPr>
          <p:cNvPr id="4" name="Rectangle 3">
            <a:extLst>
              <a:ext uri="{FF2B5EF4-FFF2-40B4-BE49-F238E27FC236}">
                <a16:creationId xmlns:a16="http://schemas.microsoft.com/office/drawing/2014/main" id="{B1711123-7E30-4A77-9A7D-35CC227D0CB9}"/>
              </a:ext>
            </a:extLst>
          </p:cNvPr>
          <p:cNvSpPr/>
          <p:nvPr/>
        </p:nvSpPr>
        <p:spPr>
          <a:xfrm>
            <a:off x="0" y="1523183"/>
            <a:ext cx="12075696" cy="4401205"/>
          </a:xfrm>
          <a:prstGeom prst="rect">
            <a:avLst/>
          </a:prstGeom>
        </p:spPr>
        <p:txBody>
          <a:bodyPr wrap="square">
            <a:spAutoFit/>
          </a:bodyPr>
          <a:lstStyle/>
          <a:p>
            <a:pPr marL="342900" indent="-342900">
              <a:buFont typeface="+mj-lt"/>
              <a:buAutoNum type="arabicPeriod"/>
            </a:pPr>
            <a:r>
              <a:rPr lang="en-US" sz="2000" b="1" dirty="0">
                <a:solidFill>
                  <a:srgbClr val="000000"/>
                </a:solidFill>
              </a:rPr>
              <a:t>Documentation that the project will be developed as a </a:t>
            </a:r>
            <a:r>
              <a:rPr lang="en-US" sz="2000" b="1" dirty="0">
                <a:solidFill>
                  <a:srgbClr val="215E9F"/>
                </a:solidFill>
              </a:rPr>
              <a:t>paved multi-use trail within the SUN Trail network</a:t>
            </a:r>
            <a:r>
              <a:rPr lang="en-US" sz="2000" b="1" dirty="0">
                <a:solidFill>
                  <a:srgbClr val="000000"/>
                </a:solidFill>
              </a:rPr>
              <a:t>, which is aligned to the FTGS Priority Land Trail Network; at minimum, this will include transmittal of a map of the project limits within the SUN Trail network and applicable “Request for Funding” information.</a:t>
            </a:r>
          </a:p>
          <a:p>
            <a:pPr marL="342900" indent="-342900">
              <a:buFont typeface="+mj-lt"/>
              <a:buAutoNum type="arabicPeriod"/>
            </a:pPr>
            <a:r>
              <a:rPr lang="en-US" sz="2000" b="1" dirty="0">
                <a:solidFill>
                  <a:srgbClr val="000000"/>
                </a:solidFill>
              </a:rPr>
              <a:t>Documentation provided that the project is a </a:t>
            </a:r>
            <a:r>
              <a:rPr lang="en-US" sz="2000" b="1" dirty="0">
                <a:solidFill>
                  <a:srgbClr val="215E9F"/>
                </a:solidFill>
              </a:rPr>
              <a:t>priority of the applicable jurisdiction</a:t>
            </a:r>
            <a:r>
              <a:rPr lang="en-US" sz="2000" b="1" dirty="0">
                <a:solidFill>
                  <a:srgbClr val="000000"/>
                </a:solidFill>
              </a:rPr>
              <a:t>; at minimum, this includes transmittal of an adopted prioritization list of projects and applicable “Request for Funding” information:</a:t>
            </a:r>
          </a:p>
          <a:p>
            <a:pPr marL="800100" lvl="1" indent="-342900">
              <a:buFont typeface="+mj-lt"/>
              <a:buAutoNum type="alphaLcParenR"/>
            </a:pPr>
            <a:r>
              <a:rPr lang="en-US" sz="2000" b="1" dirty="0">
                <a:solidFill>
                  <a:srgbClr val="000000"/>
                </a:solidFill>
              </a:rPr>
              <a:t>If the project is within a boundary of a Metropolitan/Transportation Planning Organization (MPO), it must be a MPO priority.</a:t>
            </a:r>
          </a:p>
          <a:p>
            <a:pPr marL="800100" lvl="1" indent="-342900">
              <a:buFont typeface="+mj-lt"/>
              <a:buAutoNum type="alphaLcParenR"/>
            </a:pPr>
            <a:r>
              <a:rPr lang="en-US" sz="2000" b="1" dirty="0">
                <a:solidFill>
                  <a:srgbClr val="000000"/>
                </a:solidFill>
              </a:rPr>
              <a:t>For areas outside of MPO boundaries, the project must be a priority of the county (inclusive of their municipalities), tribal government, federal or state agency.</a:t>
            </a:r>
          </a:p>
          <a:p>
            <a:pPr marL="342900" indent="-342900">
              <a:buFont typeface="+mj-lt"/>
              <a:buAutoNum type="arabicPeriod"/>
            </a:pPr>
            <a:r>
              <a:rPr lang="en-US" sz="2000" b="1" dirty="0">
                <a:solidFill>
                  <a:srgbClr val="000000"/>
                </a:solidFill>
              </a:rPr>
              <a:t>Documentation that a </a:t>
            </a:r>
            <a:r>
              <a:rPr lang="en-US" sz="2000" b="1" dirty="0">
                <a:solidFill>
                  <a:srgbClr val="215E9F"/>
                </a:solidFill>
              </a:rPr>
              <a:t>non-FDOT governmental entity is formally committed to the operation and maintenance of the project</a:t>
            </a:r>
            <a:r>
              <a:rPr lang="en-US" sz="2000" b="1" dirty="0">
                <a:solidFill>
                  <a:srgbClr val="000000"/>
                </a:solidFill>
              </a:rPr>
              <a:t> (long-term trail manager), this will include applicable “Request for Funding” information; and</a:t>
            </a:r>
          </a:p>
          <a:p>
            <a:pPr marL="342900" indent="-342900">
              <a:buFont typeface="+mj-lt"/>
              <a:buAutoNum type="arabicPeriod"/>
            </a:pPr>
            <a:r>
              <a:rPr lang="en-US" sz="2000" b="1" dirty="0">
                <a:solidFill>
                  <a:srgbClr val="000000"/>
                </a:solidFill>
              </a:rPr>
              <a:t>Documentation that the project is </a:t>
            </a:r>
            <a:r>
              <a:rPr lang="en-US" sz="2000" b="1" dirty="0">
                <a:solidFill>
                  <a:srgbClr val="215E9F"/>
                </a:solidFill>
              </a:rPr>
              <a:t>consistent with the applicable comprehensive plan(s), transportation plan(s), or the long-term management plan(s)</a:t>
            </a:r>
            <a:r>
              <a:rPr lang="en-US" sz="2000" b="1" dirty="0">
                <a:solidFill>
                  <a:srgbClr val="000000"/>
                </a:solidFill>
              </a:rPr>
              <a:t>, this will include applicable project concurrency information.</a:t>
            </a:r>
            <a:endParaRPr lang="en-US" sz="2000" b="1" dirty="0"/>
          </a:p>
        </p:txBody>
      </p:sp>
      <p:sp>
        <p:nvSpPr>
          <p:cNvPr id="13" name="Rectangle 12">
            <a:extLst>
              <a:ext uri="{FF2B5EF4-FFF2-40B4-BE49-F238E27FC236}">
                <a16:creationId xmlns:a16="http://schemas.microsoft.com/office/drawing/2014/main" id="{1FF744F6-03BD-4941-A554-79BB4FC21EF9}"/>
              </a:ext>
            </a:extLst>
          </p:cNvPr>
          <p:cNvSpPr/>
          <p:nvPr/>
        </p:nvSpPr>
        <p:spPr>
          <a:xfrm>
            <a:off x="0" y="933612"/>
            <a:ext cx="12191998" cy="461665"/>
          </a:xfrm>
          <a:prstGeom prst="rect">
            <a:avLst/>
          </a:prstGeom>
          <a:solidFill>
            <a:srgbClr val="FDDD00"/>
          </a:solidFill>
        </p:spPr>
        <p:txBody>
          <a:bodyPr wrap="square">
            <a:spAutoFit/>
          </a:bodyPr>
          <a:lstStyle/>
          <a:p>
            <a:pPr algn="ctr">
              <a:spcBef>
                <a:spcPts val="600"/>
              </a:spcBef>
            </a:pPr>
            <a:r>
              <a:rPr lang="en-US" sz="2400" b="1" kern="0" dirty="0"/>
              <a:t>Received project information during an open solicitation for SUN Trail funding requests</a:t>
            </a:r>
          </a:p>
        </p:txBody>
      </p:sp>
    </p:spTree>
    <p:extLst>
      <p:ext uri="{BB962C8B-B14F-4D97-AF65-F5344CB8AC3E}">
        <p14:creationId xmlns:p14="http://schemas.microsoft.com/office/powerpoint/2010/main" val="5797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7</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7</a:t>
            </a:fld>
            <a:endParaRPr lang="en-US" sz="1000" dirty="0">
              <a:solidFill>
                <a:srgbClr val="A3D48A"/>
              </a:solidFill>
            </a:endParaRPr>
          </a:p>
        </p:txBody>
      </p:sp>
      <p:sp>
        <p:nvSpPr>
          <p:cNvPr id="4101" name="Rectangle 2"/>
          <p:cNvSpPr>
            <a:spLocks noGrp="1" noChangeArrowheads="1"/>
          </p:cNvSpPr>
          <p:nvPr>
            <p:ph type="title" idx="4294967295"/>
          </p:nvPr>
        </p:nvSpPr>
        <p:spPr>
          <a:xfrm>
            <a:off x="0" y="11566"/>
            <a:ext cx="12192000" cy="728662"/>
          </a:xfrm>
        </p:spPr>
        <p:txBody>
          <a:bodyPr>
            <a:normAutofit/>
          </a:bodyPr>
          <a:lstStyle/>
          <a:p>
            <a:r>
              <a:rPr lang="en-US" sz="3800" b="1" kern="0" dirty="0">
                <a:solidFill>
                  <a:srgbClr val="1F4283"/>
                </a:solidFill>
                <a:latin typeface="+mn-lt"/>
                <a:ea typeface="+mn-ea"/>
                <a:cs typeface="+mn-cs"/>
              </a:rPr>
              <a:t>Selection Criteria</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0" name="Rectangle 9"/>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7</a:t>
            </a:fld>
            <a:endParaRPr lang="en-US" dirty="0"/>
          </a:p>
        </p:txBody>
      </p:sp>
      <p:sp>
        <p:nvSpPr>
          <p:cNvPr id="2" name="Rectangle 1">
            <a:extLst>
              <a:ext uri="{FF2B5EF4-FFF2-40B4-BE49-F238E27FC236}">
                <a16:creationId xmlns:a16="http://schemas.microsoft.com/office/drawing/2014/main" id="{4CAED5A5-5360-4B37-81D8-A72D56214665}"/>
              </a:ext>
            </a:extLst>
          </p:cNvPr>
          <p:cNvSpPr/>
          <p:nvPr/>
        </p:nvSpPr>
        <p:spPr>
          <a:xfrm>
            <a:off x="0" y="1437038"/>
            <a:ext cx="12192000" cy="4893647"/>
          </a:xfrm>
          <a:prstGeom prst="rect">
            <a:avLst/>
          </a:prstGeom>
        </p:spPr>
        <p:txBody>
          <a:bodyPr wrap="square">
            <a:spAutoFit/>
          </a:bodyPr>
          <a:lstStyle/>
          <a:p>
            <a:pPr marL="428625" indent="-428625">
              <a:buFont typeface="Arial" panose="020B0604020202020204" pitchFamily="34" charset="0"/>
              <a:buChar char="•"/>
            </a:pPr>
            <a:r>
              <a:rPr lang="en-US" sz="2400" b="1" dirty="0"/>
              <a:t>Project enhances the safety of bicyclists, pedestrians and motorists</a:t>
            </a:r>
          </a:p>
          <a:p>
            <a:pPr marL="428625" indent="-428625">
              <a:buFont typeface="Arial" panose="020B0604020202020204" pitchFamily="34" charset="0"/>
              <a:buChar char="•"/>
            </a:pPr>
            <a:r>
              <a:rPr lang="en-US" sz="2400" b="1" dirty="0"/>
              <a:t>Project is recognized as having regional, state or national importance</a:t>
            </a:r>
          </a:p>
          <a:p>
            <a:pPr marL="428625" indent="-428625">
              <a:buFont typeface="Arial" panose="020B0604020202020204" pitchFamily="34" charset="0"/>
              <a:buChar char="•"/>
            </a:pPr>
            <a:r>
              <a:rPr lang="en-US" sz="2400" b="1" dirty="0"/>
              <a:t>Additional financial contribution to the project</a:t>
            </a:r>
          </a:p>
          <a:p>
            <a:pPr marL="428625" indent="-428625">
              <a:buFont typeface="Arial" panose="020B0604020202020204" pitchFamily="34" charset="0"/>
              <a:buChar char="•"/>
            </a:pPr>
            <a:r>
              <a:rPr lang="en-US" sz="2400" b="1" dirty="0"/>
              <a:t>Project blends transportation modes by completing, improving or enhancing existing facilities to improve mobility</a:t>
            </a:r>
          </a:p>
          <a:p>
            <a:pPr marL="428625" indent="-428625">
              <a:buFont typeface="Arial" panose="020B0604020202020204" pitchFamily="34" charset="0"/>
              <a:buChar char="•"/>
            </a:pPr>
            <a:r>
              <a:rPr lang="en-US" sz="2400" b="1" dirty="0"/>
              <a:t>Construction readiness, continuation of project phasing, and protecting public investments</a:t>
            </a:r>
          </a:p>
          <a:p>
            <a:pPr marL="428625" indent="-428625">
              <a:buFont typeface="Arial" panose="020B0604020202020204" pitchFamily="34" charset="0"/>
              <a:buChar char="•"/>
            </a:pPr>
            <a:r>
              <a:rPr lang="en-US" sz="2400" b="1" dirty="0"/>
              <a:t>Project has a high level of documented public support</a:t>
            </a:r>
          </a:p>
          <a:p>
            <a:pPr marL="428625" indent="-428625">
              <a:buFont typeface="Arial" panose="020B0604020202020204" pitchFamily="34" charset="0"/>
              <a:buChar char="•"/>
            </a:pPr>
            <a:r>
              <a:rPr lang="en-US" sz="2400" b="1" dirty="0"/>
              <a:t>Project has a significant immediate impact to the quality of life by enhancing economic opportunities and providing connectivity to destinations</a:t>
            </a:r>
          </a:p>
          <a:p>
            <a:pPr marL="428625" indent="-428625">
              <a:buFont typeface="Arial" panose="020B0604020202020204" pitchFamily="34" charset="0"/>
              <a:buChar char="•"/>
            </a:pPr>
            <a:r>
              <a:rPr lang="en-US" sz="2400" b="1" dirty="0"/>
              <a:t>Project enhances or preserves environmental resources</a:t>
            </a:r>
          </a:p>
          <a:p>
            <a:pPr marL="428625" indent="-428625">
              <a:buFont typeface="Arial" panose="020B0604020202020204" pitchFamily="34" charset="0"/>
              <a:buChar char="•"/>
            </a:pPr>
            <a:r>
              <a:rPr lang="en-US" sz="2400" b="1" dirty="0"/>
              <a:t>Project facilitates an interconnected system by closing a gap between existing trails in the SUN Trail network</a:t>
            </a:r>
          </a:p>
          <a:p>
            <a:pPr marL="428625" indent="-428625">
              <a:buFont typeface="Arial" panose="020B0604020202020204" pitchFamily="34" charset="0"/>
              <a:buChar char="•"/>
            </a:pPr>
            <a:r>
              <a:rPr lang="en-US" sz="2400" b="1" dirty="0"/>
              <a:t>Project includes cost-saving elements</a:t>
            </a:r>
            <a:endParaRPr lang="en-US" sz="2800" b="1" dirty="0"/>
          </a:p>
        </p:txBody>
      </p:sp>
      <p:sp>
        <p:nvSpPr>
          <p:cNvPr id="15" name="Rectangle 14">
            <a:extLst>
              <a:ext uri="{FF2B5EF4-FFF2-40B4-BE49-F238E27FC236}">
                <a16:creationId xmlns:a16="http://schemas.microsoft.com/office/drawing/2014/main" id="{22CEA1D1-A910-4AAF-A2A7-E29155F441B4}"/>
              </a:ext>
            </a:extLst>
          </p:cNvPr>
          <p:cNvSpPr/>
          <p:nvPr/>
        </p:nvSpPr>
        <p:spPr>
          <a:xfrm>
            <a:off x="-2" y="875331"/>
            <a:ext cx="12191998" cy="461665"/>
          </a:xfrm>
          <a:prstGeom prst="rect">
            <a:avLst/>
          </a:prstGeom>
          <a:solidFill>
            <a:srgbClr val="FDDD00"/>
          </a:solidFill>
        </p:spPr>
        <p:txBody>
          <a:bodyPr wrap="square">
            <a:spAutoFit/>
          </a:bodyPr>
          <a:lstStyle/>
          <a:p>
            <a:pPr algn="ctr">
              <a:spcBef>
                <a:spcPts val="600"/>
              </a:spcBef>
            </a:pPr>
            <a:r>
              <a:rPr lang="en-US" sz="2400" b="1" kern="0" dirty="0"/>
              <a:t>Projects with the greatest strengths will advance more quickly…</a:t>
            </a:r>
          </a:p>
        </p:txBody>
      </p:sp>
    </p:spTree>
    <p:extLst>
      <p:ext uri="{BB962C8B-B14F-4D97-AF65-F5344CB8AC3E}">
        <p14:creationId xmlns:p14="http://schemas.microsoft.com/office/powerpoint/2010/main" val="235032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8</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8</a:t>
            </a:fld>
            <a:endParaRPr lang="en-US" sz="1000" dirty="0">
              <a:solidFill>
                <a:srgbClr val="A3D48A"/>
              </a:solidFill>
            </a:endParaRPr>
          </a:p>
        </p:txBody>
      </p:sp>
      <p:sp>
        <p:nvSpPr>
          <p:cNvPr id="4101" name="Rectangle 2"/>
          <p:cNvSpPr>
            <a:spLocks noGrp="1" noChangeArrowheads="1"/>
          </p:cNvSpPr>
          <p:nvPr>
            <p:ph type="title" idx="4294967295"/>
          </p:nvPr>
        </p:nvSpPr>
        <p:spPr>
          <a:xfrm>
            <a:off x="14805" y="8954"/>
            <a:ext cx="12192000" cy="728662"/>
          </a:xfrm>
        </p:spPr>
        <p:txBody>
          <a:bodyPr>
            <a:noAutofit/>
          </a:bodyPr>
          <a:lstStyle/>
          <a:p>
            <a:r>
              <a:rPr lang="en-US" sz="3800" b="1" kern="0" dirty="0">
                <a:solidFill>
                  <a:srgbClr val="1F4283"/>
                </a:solidFill>
                <a:latin typeface="+mn-lt"/>
                <a:ea typeface="+mn-ea"/>
                <a:cs typeface="+mn-cs"/>
              </a:rPr>
              <a:t>Strategic, Effective and Efficient Investments</a:t>
            </a: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5" name="Rectangle 14"/>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4DF79E5-4EA7-4B1B-B13B-E1A1720AEDDF}" type="slidenum">
              <a:rPr lang="en-US" smtClean="0"/>
              <a:t>8</a:t>
            </a:fld>
            <a:endParaRPr lang="en-US" dirty="0"/>
          </a:p>
        </p:txBody>
      </p:sp>
      <p:sp>
        <p:nvSpPr>
          <p:cNvPr id="16" name="Rectangle 15">
            <a:extLst>
              <a:ext uri="{FF2B5EF4-FFF2-40B4-BE49-F238E27FC236}">
                <a16:creationId xmlns:a16="http://schemas.microsoft.com/office/drawing/2014/main" id="{5675B6B3-8CD1-4B0B-B45E-7CC17F54AAC9}"/>
              </a:ext>
            </a:extLst>
          </p:cNvPr>
          <p:cNvSpPr/>
          <p:nvPr/>
        </p:nvSpPr>
        <p:spPr>
          <a:xfrm>
            <a:off x="136430" y="3066418"/>
            <a:ext cx="11695233" cy="2800767"/>
          </a:xfrm>
          <a:prstGeom prst="rect">
            <a:avLst/>
          </a:prstGeom>
          <a:solidFill>
            <a:schemeClr val="bg1">
              <a:alpha val="60000"/>
            </a:schemeClr>
          </a:solidFill>
          <a:effectLst/>
        </p:spPr>
        <p:txBody>
          <a:bodyPr wrap="square">
            <a:spAutoFit/>
          </a:bodyPr>
          <a:lstStyle/>
          <a:p>
            <a:r>
              <a:rPr lang="en-US" sz="2200" b="1" dirty="0"/>
              <a:t>Pursuant to the legislation, </a:t>
            </a:r>
            <a:r>
              <a:rPr lang="en-US" sz="2200" b="1" u="sng" dirty="0">
                <a:hlinkClick r:id="rId4"/>
              </a:rPr>
              <a:t>Section 339.81, F.S.</a:t>
            </a:r>
            <a:r>
              <a:rPr lang="en-US" sz="2200" b="1" dirty="0"/>
              <a:t>, components funded through the SUN Trail program </a:t>
            </a:r>
            <a:r>
              <a:rPr lang="en-US" sz="2200" b="1" u="sng" dirty="0">
                <a:solidFill>
                  <a:srgbClr val="FF0000"/>
                </a:solidFill>
              </a:rPr>
              <a:t>Will Not</a:t>
            </a:r>
            <a:r>
              <a:rPr lang="en-US" sz="2200" b="1" dirty="0">
                <a:solidFill>
                  <a:srgbClr val="FF0000"/>
                </a:solidFill>
              </a:rPr>
              <a:t> </a:t>
            </a:r>
            <a:r>
              <a:rPr lang="en-US" sz="2200" b="1" dirty="0"/>
              <a:t>include:</a:t>
            </a:r>
          </a:p>
          <a:p>
            <a:pPr marL="285750" lvl="0" indent="-285750">
              <a:buFont typeface="Arial" panose="020B0604020202020204" pitchFamily="34" charset="0"/>
              <a:buChar char="•"/>
            </a:pPr>
            <a:r>
              <a:rPr lang="en-US" sz="2200" b="1" dirty="0"/>
              <a:t>Sidewalks; nature trails; loop trails wholly within a single park or natural area;</a:t>
            </a:r>
          </a:p>
          <a:p>
            <a:pPr marL="285750" lvl="0" indent="-285750">
              <a:buFont typeface="Arial" panose="020B0604020202020204" pitchFamily="34" charset="0"/>
              <a:buChar char="•"/>
            </a:pPr>
            <a:r>
              <a:rPr lang="en-US" sz="2200" b="1" dirty="0"/>
              <a:t>On-road facilities, such as bicycle lanes of routes other than on-road facilities that are no longer than one-half mile connecting two or more nonmotorized trails, if the provision of non-road facilities is infeasible and if such on-road facilities are signed and marked for nonmotorized use; an exception is made for on-road components of the Florida Keys Overseas Heritage Trail.</a:t>
            </a:r>
          </a:p>
          <a:p>
            <a:pPr marL="742950" lvl="1" indent="-285750">
              <a:buFont typeface="Arial" panose="020B0604020202020204" pitchFamily="34" charset="0"/>
              <a:buChar char="•"/>
            </a:pPr>
            <a:r>
              <a:rPr lang="en-US" sz="2200" b="1" dirty="0"/>
              <a:t>To date, the SUN Trail program </a:t>
            </a:r>
            <a:r>
              <a:rPr lang="en-US" sz="2200" b="1" u="sng" dirty="0"/>
              <a:t>has not</a:t>
            </a:r>
            <a:r>
              <a:rPr lang="en-US" sz="2200" b="1" dirty="0"/>
              <a:t> funded “on-road” (non-trail) facilities.</a:t>
            </a:r>
          </a:p>
        </p:txBody>
      </p:sp>
      <p:sp>
        <p:nvSpPr>
          <p:cNvPr id="3" name="TextBox 2">
            <a:extLst>
              <a:ext uri="{FF2B5EF4-FFF2-40B4-BE49-F238E27FC236}">
                <a16:creationId xmlns:a16="http://schemas.microsoft.com/office/drawing/2014/main" id="{57A73884-5872-4B65-BA5F-7F4338E09D22}"/>
              </a:ext>
            </a:extLst>
          </p:cNvPr>
          <p:cNvSpPr txBox="1"/>
          <p:nvPr/>
        </p:nvSpPr>
        <p:spPr>
          <a:xfrm>
            <a:off x="136430" y="840604"/>
            <a:ext cx="11973134" cy="1569660"/>
          </a:xfrm>
          <a:prstGeom prst="rect">
            <a:avLst/>
          </a:prstGeom>
          <a:noFill/>
        </p:spPr>
        <p:txBody>
          <a:bodyPr wrap="square" rtlCol="0">
            <a:spAutoFit/>
          </a:bodyPr>
          <a:lstStyle/>
          <a:p>
            <a:r>
              <a:rPr lang="en-US" sz="2400" b="1" dirty="0"/>
              <a:t>FDOT defines a multi-use trail as a paved, shared-use path, which is typically 12 feet wide, but may vary from 10 feet to 14 feet wide, or larger, depending upon physical or environmental constraints, or usage. In some areas of extreme constraints, such as at bridges or in environmentally sensitive lands, a multi-use trail may be as narrow as eight feet wide.</a:t>
            </a:r>
          </a:p>
        </p:txBody>
      </p:sp>
      <p:sp>
        <p:nvSpPr>
          <p:cNvPr id="17" name="Rectangle 16">
            <a:extLst>
              <a:ext uri="{FF2B5EF4-FFF2-40B4-BE49-F238E27FC236}">
                <a16:creationId xmlns:a16="http://schemas.microsoft.com/office/drawing/2014/main" id="{EAFB57CD-1776-45B2-8655-3E71DFE5B78A}"/>
              </a:ext>
            </a:extLst>
          </p:cNvPr>
          <p:cNvSpPr/>
          <p:nvPr/>
        </p:nvSpPr>
        <p:spPr>
          <a:xfrm>
            <a:off x="-691" y="2454715"/>
            <a:ext cx="12191998" cy="461665"/>
          </a:xfrm>
          <a:prstGeom prst="rect">
            <a:avLst/>
          </a:prstGeom>
          <a:solidFill>
            <a:srgbClr val="FDDD00"/>
          </a:solidFill>
        </p:spPr>
        <p:txBody>
          <a:bodyPr wrap="square">
            <a:spAutoFit/>
          </a:bodyPr>
          <a:lstStyle/>
          <a:p>
            <a:pPr algn="ctr"/>
            <a:r>
              <a:rPr lang="en-US" sz="2400" b="1" dirty="0"/>
              <a:t>Generally, SUN Trail funded projects will be 12-foot wide, asphalt, multi-use trails</a:t>
            </a:r>
            <a:endParaRPr lang="en-US" sz="2800" dirty="0"/>
          </a:p>
        </p:txBody>
      </p:sp>
      <p:sp>
        <p:nvSpPr>
          <p:cNvPr id="18" name="Rectangle 17">
            <a:extLst>
              <a:ext uri="{FF2B5EF4-FFF2-40B4-BE49-F238E27FC236}">
                <a16:creationId xmlns:a16="http://schemas.microsoft.com/office/drawing/2014/main" id="{17F00B78-1F70-4D8C-9BD4-FD36AEB1B6A2}"/>
              </a:ext>
            </a:extLst>
          </p:cNvPr>
          <p:cNvSpPr/>
          <p:nvPr/>
        </p:nvSpPr>
        <p:spPr>
          <a:xfrm>
            <a:off x="-691" y="5880935"/>
            <a:ext cx="12191998" cy="461665"/>
          </a:xfrm>
          <a:prstGeom prst="rect">
            <a:avLst/>
          </a:prstGeom>
          <a:solidFill>
            <a:srgbClr val="FDDD00"/>
          </a:solidFill>
        </p:spPr>
        <p:txBody>
          <a:bodyPr wrap="square">
            <a:spAutoFit/>
          </a:bodyPr>
          <a:lstStyle/>
          <a:p>
            <a:pPr algn="ctr"/>
            <a:r>
              <a:rPr lang="en-US" sz="2400" b="1" dirty="0"/>
              <a:t>Unfunded SUN Trail needs exceed available SUN Trail funding</a:t>
            </a:r>
            <a:endParaRPr lang="en-US" sz="2800" dirty="0"/>
          </a:p>
        </p:txBody>
      </p:sp>
    </p:spTree>
    <p:extLst>
      <p:ext uri="{BB962C8B-B14F-4D97-AF65-F5344CB8AC3E}">
        <p14:creationId xmlns:p14="http://schemas.microsoft.com/office/powerpoint/2010/main" val="21352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1"/>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2DC67876-6DF3-464B-8EB2-900C5F6A3D1A}" type="slidenum">
              <a:rPr lang="en-US" sz="1000">
                <a:solidFill>
                  <a:srgbClr val="A3D48A"/>
                </a:solidFill>
              </a:rPr>
              <a:pPr algn="r" eaLnBrk="0" hangingPunct="0"/>
              <a:t>9</a:t>
            </a:fld>
            <a:endParaRPr lang="en-US" sz="1000" dirty="0">
              <a:solidFill>
                <a:srgbClr val="A3D48A"/>
              </a:solidFill>
            </a:endParaRPr>
          </a:p>
        </p:txBody>
      </p:sp>
      <p:sp>
        <p:nvSpPr>
          <p:cNvPr id="4100" name="Slide Number Placeholder 3"/>
          <p:cNvSpPr txBox="1">
            <a:spLocks noGrp="1"/>
          </p:cNvSpPr>
          <p:nvPr/>
        </p:nvSpPr>
        <p:spPr bwMode="auto">
          <a:xfrm>
            <a:off x="1589088" y="6491289"/>
            <a:ext cx="373062" cy="244475"/>
          </a:xfrm>
          <a:prstGeom prst="rect">
            <a:avLst/>
          </a:prstGeom>
          <a:noFill/>
          <a:ln w="9525">
            <a:noFill/>
            <a:miter lim="800000"/>
            <a:headEnd/>
            <a:tailEnd/>
          </a:ln>
        </p:spPr>
        <p:txBody>
          <a:bodyPr/>
          <a:lstStyle/>
          <a:p>
            <a:pPr algn="r" eaLnBrk="0" hangingPunct="0"/>
            <a:fld id="{347B5972-F5E7-43FA-9707-BA90CBCF79F3}" type="slidenum">
              <a:rPr lang="en-US" sz="1000">
                <a:solidFill>
                  <a:srgbClr val="A3D48A"/>
                </a:solidFill>
              </a:rPr>
              <a:pPr algn="r" eaLnBrk="0" hangingPunct="0"/>
              <a:t>9</a:t>
            </a:fld>
            <a:endParaRPr lang="en-US" sz="1000" dirty="0">
              <a:solidFill>
                <a:srgbClr val="A3D48A"/>
              </a:solidFill>
            </a:endParaRPr>
          </a:p>
        </p:txBody>
      </p:sp>
      <p:sp>
        <p:nvSpPr>
          <p:cNvPr id="11" name="Rectangle 10"/>
          <p:cNvSpPr/>
          <p:nvPr/>
        </p:nvSpPr>
        <p:spPr>
          <a:xfrm>
            <a:off x="0"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2987040" y="6504802"/>
            <a:ext cx="729996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40" y="6426199"/>
            <a:ext cx="914400" cy="406400"/>
          </a:xfrm>
          <a:prstGeom prst="rect">
            <a:avLst/>
          </a:prstGeom>
        </p:spPr>
      </p:pic>
      <p:sp>
        <p:nvSpPr>
          <p:cNvPr id="10" name="Rectangle 9"/>
          <p:cNvSpPr/>
          <p:nvPr/>
        </p:nvSpPr>
        <p:spPr>
          <a:xfrm flipV="1">
            <a:off x="0" y="716282"/>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A4DF79E5-4EA7-4B1B-B13B-E1A1720AEDDF}" type="slidenum">
              <a:rPr lang="en-US" smtClean="0"/>
              <a:t>9</a:t>
            </a:fld>
            <a:endParaRPr lang="en-US" dirty="0"/>
          </a:p>
        </p:txBody>
      </p:sp>
      <p:sp>
        <p:nvSpPr>
          <p:cNvPr id="13" name="Rectangle 2"/>
          <p:cNvSpPr txBox="1">
            <a:spLocks noChangeArrowheads="1"/>
          </p:cNvSpPr>
          <p:nvPr/>
        </p:nvSpPr>
        <p:spPr>
          <a:xfrm>
            <a:off x="0" y="0"/>
            <a:ext cx="12192000" cy="762001"/>
          </a:xfrm>
          <a:prstGeom prst="rect">
            <a:avLst/>
          </a:prstGeom>
          <a:ln>
            <a:solidFill>
              <a:srgbClr val="FFFFFF"/>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kern="0" dirty="0">
                <a:solidFill>
                  <a:srgbClr val="1F4283"/>
                </a:solidFill>
                <a:latin typeface="+mn-lt"/>
                <a:ea typeface="+mn-ea"/>
                <a:cs typeface="+mn-cs"/>
              </a:rPr>
              <a:t>Ineligible Components Cont..</a:t>
            </a:r>
          </a:p>
        </p:txBody>
      </p:sp>
      <p:sp>
        <p:nvSpPr>
          <p:cNvPr id="17" name="Rectangle 16">
            <a:extLst>
              <a:ext uri="{FF2B5EF4-FFF2-40B4-BE49-F238E27FC236}">
                <a16:creationId xmlns:a16="http://schemas.microsoft.com/office/drawing/2014/main" id="{1D9F6030-88C0-4BDC-9B31-D87DFA10CBD5}"/>
              </a:ext>
            </a:extLst>
          </p:cNvPr>
          <p:cNvSpPr/>
          <p:nvPr/>
        </p:nvSpPr>
        <p:spPr>
          <a:xfrm>
            <a:off x="0" y="1545641"/>
            <a:ext cx="12192000" cy="4893647"/>
          </a:xfrm>
          <a:prstGeom prst="rect">
            <a:avLst/>
          </a:prstGeom>
        </p:spPr>
        <p:txBody>
          <a:bodyPr wrap="square">
            <a:spAutoFit/>
          </a:bodyPr>
          <a:lstStyle/>
          <a:p>
            <a:pPr marL="285750" indent="-285750">
              <a:buFont typeface="Arial" panose="020B0604020202020204" pitchFamily="34" charset="0"/>
              <a:buChar char="•"/>
            </a:pPr>
            <a:r>
              <a:rPr lang="en-US" sz="2400" b="1" dirty="0"/>
              <a:t>Benches, trail furniture, seating areas, or tables; </a:t>
            </a:r>
          </a:p>
          <a:p>
            <a:pPr marL="285750" indent="-285750">
              <a:buFont typeface="Arial" panose="020B0604020202020204" pitchFamily="34" charset="0"/>
              <a:buChar char="•"/>
            </a:pPr>
            <a:r>
              <a:rPr lang="en-US" sz="2400" b="1" dirty="0"/>
              <a:t>Bicycle racks or lockers, bicycle air or repair stations; </a:t>
            </a:r>
          </a:p>
          <a:p>
            <a:pPr marL="285750" indent="-285750">
              <a:buFont typeface="Arial" panose="020B0604020202020204" pitchFamily="34" charset="0"/>
              <a:buChar char="•"/>
            </a:pPr>
            <a:r>
              <a:rPr lang="en-US" sz="2400" b="1" dirty="0"/>
              <a:t>Buildings or enclosed structures, restrooms, bathhouses, comfort stations, wayside structures, shade structures, concession stands, overlooks, fishing platforms, transit facilities, shelters, gazebos, or picnic pavilions; </a:t>
            </a:r>
          </a:p>
          <a:p>
            <a:pPr marL="285750" indent="-285750">
              <a:buFont typeface="Arial" panose="020B0604020202020204" pitchFamily="34" charset="0"/>
              <a:buChar char="•"/>
            </a:pPr>
            <a:r>
              <a:rPr lang="en-US" sz="2400" b="1" dirty="0"/>
              <a:t>Kiosks, interpretive panels, or placemaking signs (safety controls are an allowable cost); </a:t>
            </a:r>
          </a:p>
          <a:p>
            <a:pPr marL="285750" indent="-285750">
              <a:buFont typeface="Arial" panose="020B0604020202020204" pitchFamily="34" charset="0"/>
              <a:buChar char="•"/>
            </a:pPr>
            <a:r>
              <a:rPr lang="en-US" sz="2400" b="1" dirty="0"/>
              <a:t>Landscaping (trail stabilization is an allowable cost); </a:t>
            </a:r>
          </a:p>
          <a:p>
            <a:pPr marL="285750" indent="-285750">
              <a:buFont typeface="Arial" panose="020B0604020202020204" pitchFamily="34" charset="0"/>
              <a:buChar char="•"/>
            </a:pPr>
            <a:r>
              <a:rPr lang="en-US" sz="2400" b="1" dirty="0"/>
              <a:t>Litter or recycle receptacles, or doggie bag dispensers; </a:t>
            </a:r>
          </a:p>
          <a:p>
            <a:pPr marL="285750" indent="-285750">
              <a:buFont typeface="Arial" panose="020B0604020202020204" pitchFamily="34" charset="0"/>
              <a:buChar char="•"/>
            </a:pPr>
            <a:r>
              <a:rPr lang="en-US" sz="2400" b="1" dirty="0"/>
              <a:t>Parking areas, trailheads, or camping areas; </a:t>
            </a:r>
          </a:p>
          <a:p>
            <a:pPr marL="285750" indent="-285750">
              <a:buFont typeface="Arial" panose="020B0604020202020204" pitchFamily="34" charset="0"/>
              <a:buChar char="•"/>
            </a:pPr>
            <a:r>
              <a:rPr lang="en-US" sz="2400" b="1" dirty="0"/>
              <a:t>Playgrounds, fitness equipment or structures; </a:t>
            </a:r>
          </a:p>
          <a:p>
            <a:pPr marL="285750" indent="-285750">
              <a:buFont typeface="Arial" panose="020B0604020202020204" pitchFamily="34" charset="0"/>
              <a:buChar char="•"/>
            </a:pPr>
            <a:r>
              <a:rPr lang="en-US" sz="2400" b="1" dirty="0"/>
              <a:t>Promotional, marketing, or educational materials; </a:t>
            </a:r>
          </a:p>
          <a:p>
            <a:pPr marL="285750" indent="-285750">
              <a:buFont typeface="Arial" panose="020B0604020202020204" pitchFamily="34" charset="0"/>
              <a:buChar char="•"/>
            </a:pPr>
            <a:r>
              <a:rPr lang="en-US" sz="2400" b="1" dirty="0"/>
              <a:t>Sculptures, monuments, or art; and </a:t>
            </a:r>
          </a:p>
          <a:p>
            <a:pPr marL="285750" indent="-285750">
              <a:buFont typeface="Arial" panose="020B0604020202020204" pitchFamily="34" charset="0"/>
              <a:buChar char="•"/>
            </a:pPr>
            <a:r>
              <a:rPr lang="en-US" sz="2400" b="1" dirty="0"/>
              <a:t>Water fountains, splash zones, spigots, showers, water features, or irrigation equipment. </a:t>
            </a:r>
            <a:endParaRPr lang="en-US" sz="2800" b="1" dirty="0"/>
          </a:p>
        </p:txBody>
      </p:sp>
      <p:sp>
        <p:nvSpPr>
          <p:cNvPr id="16" name="Rectangle 15">
            <a:extLst>
              <a:ext uri="{FF2B5EF4-FFF2-40B4-BE49-F238E27FC236}">
                <a16:creationId xmlns:a16="http://schemas.microsoft.com/office/drawing/2014/main" id="{A4B4C5DC-F8F5-4039-AAA7-90A73F35D289}"/>
              </a:ext>
            </a:extLst>
          </p:cNvPr>
          <p:cNvSpPr/>
          <p:nvPr/>
        </p:nvSpPr>
        <p:spPr>
          <a:xfrm>
            <a:off x="2" y="787399"/>
            <a:ext cx="12191998" cy="830997"/>
          </a:xfrm>
          <a:prstGeom prst="rect">
            <a:avLst/>
          </a:prstGeom>
          <a:solidFill>
            <a:srgbClr val="FDDD00"/>
          </a:solidFill>
        </p:spPr>
        <p:txBody>
          <a:bodyPr wrap="square">
            <a:spAutoFit/>
          </a:bodyPr>
          <a:lstStyle/>
          <a:p>
            <a:pPr algn="ctr"/>
            <a:r>
              <a:rPr lang="en-US" sz="2400" b="1" dirty="0">
                <a:ln w="0"/>
              </a:rPr>
              <a:t>The SUN Trail program </a:t>
            </a:r>
            <a:r>
              <a:rPr lang="en-US" sz="2400" b="1" dirty="0">
                <a:ln w="0"/>
                <a:solidFill>
                  <a:srgbClr val="FF0000"/>
                </a:solidFill>
              </a:rPr>
              <a:t>WILL NOT </a:t>
            </a:r>
            <a:r>
              <a:rPr lang="en-US" sz="2400" b="1" dirty="0">
                <a:ln w="0"/>
              </a:rPr>
              <a:t>fund development of amenities associated with trail projects. </a:t>
            </a:r>
            <a:r>
              <a:rPr lang="en-US" sz="2400" b="1" i="1" dirty="0">
                <a:ln w="0"/>
              </a:rPr>
              <a:t>Examples include but are not limited to the following:</a:t>
            </a:r>
          </a:p>
        </p:txBody>
      </p:sp>
    </p:spTree>
    <p:extLst>
      <p:ext uri="{BB962C8B-B14F-4D97-AF65-F5344CB8AC3E}">
        <p14:creationId xmlns:p14="http://schemas.microsoft.com/office/powerpoint/2010/main" val="26564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2D3AF851B8F48A531A357155510EB" ma:contentTypeVersion="13" ma:contentTypeDescription="Create a new document." ma:contentTypeScope="" ma:versionID="84bfe0c7233ab7aba9e158b75a2f74dc">
  <xsd:schema xmlns:xsd="http://www.w3.org/2001/XMLSchema" xmlns:xs="http://www.w3.org/2001/XMLSchema" xmlns:p="http://schemas.microsoft.com/office/2006/metadata/properties" xmlns:ns2="a019fc34-91e4-4c6e-96cd-70fe13cce3a4" xmlns:ns3="354878e2-b8f1-47f4-85c0-cb6339e57c78" xmlns:ns4="48cc1229-02fe-4575-93ac-543bf2981075" targetNamespace="http://schemas.microsoft.com/office/2006/metadata/properties" ma:root="true" ma:fieldsID="229ea20612982a0227ef11aa8922b50b" ns2:_="" ns3:_="" ns4:_="">
    <xsd:import namespace="a019fc34-91e4-4c6e-96cd-70fe13cce3a4"/>
    <xsd:import namespace="354878e2-b8f1-47f4-85c0-cb6339e57c78"/>
    <xsd:import namespace="48cc1229-02fe-4575-93ac-543bf2981075"/>
    <xsd:element name="properties">
      <xsd:complexType>
        <xsd:sequence>
          <xsd:element name="documentManagement">
            <xsd:complexType>
              <xsd:all>
                <xsd:element ref="ns2: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9fc34-91e4-4c6e-96cd-70fe13cce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4878e2-b8f1-47f4-85c0-cb6339e57c78"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8cc1229-02fe-4575-93ac-543bf298107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433F5-73D7-4E88-8D10-74EBFD15E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9fc34-91e4-4c6e-96cd-70fe13cce3a4"/>
    <ds:schemaRef ds:uri="354878e2-b8f1-47f4-85c0-cb6339e57c78"/>
    <ds:schemaRef ds:uri="48cc1229-02fe-4575-93ac-543bf29810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8D69CB-6623-45D0-B581-A4EC5D3007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4FF2F0-E4AE-458A-BF14-5846989EB7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11158</TotalTime>
  <Words>1975</Words>
  <Application>Microsoft Office PowerPoint</Application>
  <PresentationFormat>Widescreen</PresentationFormat>
  <Paragraphs>189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Unicode MS</vt:lpstr>
      <vt:lpstr>Calibri</vt:lpstr>
      <vt:lpstr>Calibri Light</vt:lpstr>
      <vt:lpstr>Symbol</vt:lpstr>
      <vt:lpstr>Times New Roman</vt:lpstr>
      <vt:lpstr>Office Theme</vt:lpstr>
      <vt:lpstr>Shared-Use Nonmotorized  (SUN) Trail Program</vt:lpstr>
      <vt:lpstr>Shared-Use Nonmotorized (SUN) Trail Program</vt:lpstr>
      <vt:lpstr>Evaluation, Prioritization and Selection of Projects</vt:lpstr>
      <vt:lpstr>Beyond the next new 5th Year (FY 2025/2026)</vt:lpstr>
      <vt:lpstr>PowerPoint Presentation</vt:lpstr>
      <vt:lpstr>Eligibility Criteria</vt:lpstr>
      <vt:lpstr>Selection Criteria</vt:lpstr>
      <vt:lpstr>Strategic, Effective and Efficient Investments</vt:lpstr>
      <vt:lpstr>PowerPoint Presentation</vt:lpstr>
      <vt:lpstr>Design Standards for Trails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Meeting</dc:title>
  <dc:subject>SUN Trail</dc:subject>
  <dc:creator>Birdsong, Robin</dc:creator>
  <cp:lastModifiedBy>Pettis, Olen</cp:lastModifiedBy>
  <cp:revision>589</cp:revision>
  <cp:lastPrinted>2019-06-10T16:40:52Z</cp:lastPrinted>
  <dcterms:created xsi:type="dcterms:W3CDTF">2017-09-20T15:03:46Z</dcterms:created>
  <dcterms:modified xsi:type="dcterms:W3CDTF">2020-01-09T20:20:38Z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0x0101006372D3AF851B8F48A531A357155510EB</vt:lpwstr>
  </property>
</Properties>
</file>